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0" r:id="rId2"/>
    <p:sldId id="284" r:id="rId3"/>
    <p:sldId id="257" r:id="rId4"/>
    <p:sldId id="290" r:id="rId5"/>
    <p:sldId id="258" r:id="rId6"/>
    <p:sldId id="282" r:id="rId7"/>
    <p:sldId id="287" r:id="rId8"/>
    <p:sldId id="285" r:id="rId9"/>
    <p:sldId id="286" r:id="rId10"/>
    <p:sldId id="288" r:id="rId11"/>
    <p:sldId id="260" r:id="rId12"/>
    <p:sldId id="267" r:id="rId13"/>
    <p:sldId id="275" r:id="rId14"/>
    <p:sldId id="268" r:id="rId15"/>
    <p:sldId id="276" r:id="rId16"/>
    <p:sldId id="270" r:id="rId17"/>
    <p:sldId id="289" r:id="rId18"/>
    <p:sldId id="271" r:id="rId19"/>
    <p:sldId id="291" r:id="rId20"/>
    <p:sldId id="292" r:id="rId21"/>
    <p:sldId id="272" r:id="rId22"/>
    <p:sldId id="273" r:id="rId23"/>
    <p:sldId id="277" r:id="rId24"/>
    <p:sldId id="278" r:id="rId25"/>
    <p:sldId id="279" r:id="rId26"/>
    <p:sldId id="281"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Hoja1!$D$35</c:f>
              <c:strCache>
                <c:ptCount val="1"/>
                <c:pt idx="0">
                  <c:v>VIGENTES</c:v>
                </c:pt>
              </c:strCache>
            </c:strRef>
          </c:tx>
          <c:dPt>
            <c:idx val="0"/>
            <c:bubble3D val="0"/>
            <c:spPr>
              <a:solidFill>
                <a:srgbClr val="F4680B">
                  <a:lumMod val="60000"/>
                  <a:lumOff val="40000"/>
                </a:srgbClr>
              </a:solidFill>
            </c:spPr>
          </c:dPt>
          <c:dPt>
            <c:idx val="1"/>
            <c:bubble3D val="0"/>
            <c:explosion val="2"/>
            <c:spPr>
              <a:solidFill>
                <a:srgbClr val="F4680B">
                  <a:lumMod val="75000"/>
                </a:srgbClr>
              </a:solidFill>
            </c:spPr>
          </c:dPt>
          <c:dLbls>
            <c:spPr>
              <a:noFill/>
              <a:ln>
                <a:noFill/>
              </a:ln>
              <a:effectLst>
                <a:glow rad="127000">
                  <a:srgbClr val="F4680B">
                    <a:lumMod val="40000"/>
                    <a:lumOff val="60000"/>
                  </a:srgbClr>
                </a:glow>
              </a:effectLst>
            </c:spPr>
            <c:txPr>
              <a:bodyPr/>
              <a:lstStyle/>
              <a:p>
                <a:pPr>
                  <a:defRPr sz="1100" b="1"/>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Hoja1!$E$34:$G$34</c:f>
              <c:strCache>
                <c:ptCount val="3"/>
                <c:pt idx="0">
                  <c:v>BCE</c:v>
                </c:pt>
                <c:pt idx="1">
                  <c:v>SD</c:v>
                </c:pt>
                <c:pt idx="2">
                  <c:v>ANF</c:v>
                </c:pt>
              </c:strCache>
            </c:strRef>
          </c:cat>
          <c:val>
            <c:numRef>
              <c:f>Hoja1!$E$35:$G$35</c:f>
              <c:numCache>
                <c:formatCode>#,##0</c:formatCode>
                <c:ptCount val="3"/>
                <c:pt idx="0">
                  <c:v>26736</c:v>
                </c:pt>
                <c:pt idx="1">
                  <c:v>16027</c:v>
                </c:pt>
                <c:pt idx="2">
                  <c:v>59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4630189562530391"/>
          <c:y val="0.42255396703590048"/>
          <c:w val="0.1502672089652918"/>
          <c:h val="0.34502509501554823"/>
        </c:manualLayout>
      </c:layout>
      <c:overlay val="0"/>
      <c:txPr>
        <a:bodyPr/>
        <a:lstStyle/>
        <a:p>
          <a:pPr>
            <a:defRPr sz="1100" b="1"/>
          </a:pPr>
          <a:endParaRPr lang="es-EC"/>
        </a:p>
      </c:txPr>
    </c:legend>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68B65-1A0C-4F43-BFA5-63F0F667902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A6DC93AD-F572-4BC1-AAC8-406DD33EB725}">
      <dgm:prSet phldrT="[Texto]"/>
      <dgm:spPr/>
      <dgm:t>
        <a:bodyPr/>
        <a:lstStyle/>
        <a:p>
          <a:r>
            <a:rPr lang="es-EC" dirty="0" smtClean="0">
              <a:solidFill>
                <a:schemeClr val="tx1"/>
              </a:solidFill>
            </a:rPr>
            <a:t>Obtención certificado firma electrónica</a:t>
          </a:r>
        </a:p>
        <a:p>
          <a:r>
            <a:rPr lang="es-EC" b="1" dirty="0" smtClean="0">
              <a:solidFill>
                <a:schemeClr val="tx1"/>
              </a:solidFill>
            </a:rPr>
            <a:t>(</a:t>
          </a:r>
          <a:r>
            <a:rPr lang="es-EC" b="1" dirty="0" err="1" smtClean="0">
              <a:solidFill>
                <a:schemeClr val="tx1"/>
              </a:solidFill>
            </a:rPr>
            <a:t>usd</a:t>
          </a:r>
          <a:r>
            <a:rPr lang="es-EC" b="1" dirty="0" smtClean="0">
              <a:solidFill>
                <a:schemeClr val="tx1"/>
              </a:solidFill>
            </a:rPr>
            <a:t> 100,46)</a:t>
          </a:r>
          <a:endParaRPr lang="es-EC" b="1" dirty="0">
            <a:solidFill>
              <a:schemeClr val="tx1"/>
            </a:solidFill>
          </a:endParaRPr>
        </a:p>
      </dgm:t>
    </dgm:pt>
    <dgm:pt modelId="{22CCAC6C-176F-4E54-8083-A000F5D2F5B2}" type="parTrans" cxnId="{B7E65C9A-BE39-4A20-9292-7A37A8108773}">
      <dgm:prSet/>
      <dgm:spPr/>
      <dgm:t>
        <a:bodyPr/>
        <a:lstStyle/>
        <a:p>
          <a:endParaRPr lang="es-EC">
            <a:solidFill>
              <a:schemeClr val="tx1"/>
            </a:solidFill>
          </a:endParaRPr>
        </a:p>
      </dgm:t>
    </dgm:pt>
    <dgm:pt modelId="{3822210B-2AB1-4AC3-A014-D7A73D71BB4F}" type="sibTrans" cxnId="{B7E65C9A-BE39-4A20-9292-7A37A8108773}">
      <dgm:prSet/>
      <dgm:spPr/>
      <dgm:t>
        <a:bodyPr/>
        <a:lstStyle/>
        <a:p>
          <a:endParaRPr lang="es-EC">
            <a:solidFill>
              <a:schemeClr val="tx1"/>
            </a:solidFill>
          </a:endParaRPr>
        </a:p>
      </dgm:t>
    </dgm:pt>
    <dgm:pt modelId="{E675F4D2-362F-4B5C-B27F-4C37C0B3D711}">
      <dgm:prSet phldrT="[Texto]"/>
      <dgm:spPr/>
      <dgm:t>
        <a:bodyPr/>
        <a:lstStyle/>
        <a:p>
          <a:pPr algn="ctr"/>
          <a:r>
            <a:rPr lang="es-EC" dirty="0" smtClean="0">
              <a:solidFill>
                <a:schemeClr val="tx1"/>
              </a:solidFill>
            </a:rPr>
            <a:t>Renovación firma electrónica</a:t>
          </a:r>
        </a:p>
        <a:p>
          <a:pPr algn="ctr"/>
          <a:r>
            <a:rPr lang="es-EC" b="1" dirty="0" smtClean="0">
              <a:solidFill>
                <a:schemeClr val="tx1"/>
              </a:solidFill>
            </a:rPr>
            <a:t>(</a:t>
          </a:r>
          <a:r>
            <a:rPr lang="es-EC" b="1" dirty="0" err="1" smtClean="0">
              <a:solidFill>
                <a:schemeClr val="tx1"/>
              </a:solidFill>
            </a:rPr>
            <a:t>usd</a:t>
          </a:r>
          <a:r>
            <a:rPr lang="es-EC" b="1" dirty="0" smtClean="0">
              <a:solidFill>
                <a:schemeClr val="tx1"/>
              </a:solidFill>
            </a:rPr>
            <a:t> 40,00)</a:t>
          </a:r>
          <a:endParaRPr lang="es-EC" b="1" dirty="0">
            <a:solidFill>
              <a:schemeClr val="tx1"/>
            </a:solidFill>
          </a:endParaRPr>
        </a:p>
      </dgm:t>
    </dgm:pt>
    <dgm:pt modelId="{D88D5CDB-DAA5-4D01-8A3D-0837A42D9853}" type="parTrans" cxnId="{EFA5912F-B61C-44F6-93B4-28D64C065DA9}">
      <dgm:prSet/>
      <dgm:spPr/>
      <dgm:t>
        <a:bodyPr/>
        <a:lstStyle/>
        <a:p>
          <a:endParaRPr lang="es-EC">
            <a:solidFill>
              <a:schemeClr val="tx1"/>
            </a:solidFill>
          </a:endParaRPr>
        </a:p>
      </dgm:t>
    </dgm:pt>
    <dgm:pt modelId="{BCFA1A0E-6CD7-416A-B443-4C6813E081AF}" type="sibTrans" cxnId="{EFA5912F-B61C-44F6-93B4-28D64C065DA9}">
      <dgm:prSet/>
      <dgm:spPr/>
      <dgm:t>
        <a:bodyPr/>
        <a:lstStyle/>
        <a:p>
          <a:endParaRPr lang="es-EC">
            <a:solidFill>
              <a:schemeClr val="tx1"/>
            </a:solidFill>
          </a:endParaRPr>
        </a:p>
      </dgm:t>
    </dgm:pt>
    <dgm:pt modelId="{2EA6EF7B-1BAD-43E2-BB3F-5282A465EDBE}">
      <dgm:prSet phldrT="[Texto]"/>
      <dgm:spPr/>
      <dgm:t>
        <a:bodyPr/>
        <a:lstStyle/>
        <a:p>
          <a:r>
            <a:rPr lang="es-EC" dirty="0" smtClean="0">
              <a:solidFill>
                <a:schemeClr val="tx1"/>
              </a:solidFill>
            </a:rPr>
            <a:t>En caso de pérdida</a:t>
          </a:r>
        </a:p>
        <a:p>
          <a:r>
            <a:rPr lang="es-EC" b="1" dirty="0" smtClean="0">
              <a:solidFill>
                <a:schemeClr val="tx1"/>
              </a:solidFill>
            </a:rPr>
            <a:t>(</a:t>
          </a:r>
          <a:r>
            <a:rPr lang="es-EC" b="1" dirty="0" err="1" smtClean="0">
              <a:solidFill>
                <a:schemeClr val="tx1"/>
              </a:solidFill>
            </a:rPr>
            <a:t>usd</a:t>
          </a:r>
          <a:r>
            <a:rPr lang="es-EC" b="1" dirty="0" smtClean="0">
              <a:solidFill>
                <a:schemeClr val="tx1"/>
              </a:solidFill>
            </a:rPr>
            <a:t> 100,46)</a:t>
          </a:r>
          <a:endParaRPr lang="es-EC" b="1" dirty="0">
            <a:solidFill>
              <a:schemeClr val="tx1"/>
            </a:solidFill>
          </a:endParaRPr>
        </a:p>
      </dgm:t>
    </dgm:pt>
    <dgm:pt modelId="{3D54092D-B82E-4015-8DD0-4755FB5AE6DF}" type="parTrans" cxnId="{691994EC-0CB9-452B-82BC-EF568E70EFB2}">
      <dgm:prSet/>
      <dgm:spPr/>
      <dgm:t>
        <a:bodyPr/>
        <a:lstStyle/>
        <a:p>
          <a:endParaRPr lang="es-EC">
            <a:solidFill>
              <a:schemeClr val="tx1"/>
            </a:solidFill>
          </a:endParaRPr>
        </a:p>
      </dgm:t>
    </dgm:pt>
    <dgm:pt modelId="{5EF2FF81-3867-4EDC-AFC1-338FDFFADB12}" type="sibTrans" cxnId="{691994EC-0CB9-452B-82BC-EF568E70EFB2}">
      <dgm:prSet/>
      <dgm:spPr/>
      <dgm:t>
        <a:bodyPr/>
        <a:lstStyle/>
        <a:p>
          <a:endParaRPr lang="es-EC">
            <a:solidFill>
              <a:schemeClr val="tx1"/>
            </a:solidFill>
          </a:endParaRPr>
        </a:p>
      </dgm:t>
    </dgm:pt>
    <dgm:pt modelId="{DBB5675F-C547-4044-B96E-7553D887DA31}">
      <dgm:prSet phldrT="[Texto]"/>
      <dgm:spPr/>
      <dgm:t>
        <a:bodyPr/>
        <a:lstStyle/>
        <a:p>
          <a:r>
            <a:rPr lang="es-EC" dirty="0" smtClean="0">
              <a:solidFill>
                <a:schemeClr val="tx1"/>
              </a:solidFill>
            </a:rPr>
            <a:t>Desbloqueo de clave</a:t>
          </a:r>
        </a:p>
        <a:p>
          <a:r>
            <a:rPr lang="es-EC" b="1" dirty="0" smtClean="0">
              <a:solidFill>
                <a:schemeClr val="tx1"/>
              </a:solidFill>
            </a:rPr>
            <a:t>(</a:t>
          </a:r>
          <a:r>
            <a:rPr lang="es-EC" b="1" dirty="0" err="1" smtClean="0">
              <a:solidFill>
                <a:schemeClr val="tx1"/>
              </a:solidFill>
            </a:rPr>
            <a:t>usd</a:t>
          </a:r>
          <a:r>
            <a:rPr lang="es-EC" b="1" dirty="0" smtClean="0">
              <a:solidFill>
                <a:schemeClr val="tx1"/>
              </a:solidFill>
            </a:rPr>
            <a:t> 16,80)</a:t>
          </a:r>
          <a:endParaRPr lang="es-EC" b="1" dirty="0">
            <a:solidFill>
              <a:schemeClr val="tx1"/>
            </a:solidFill>
          </a:endParaRPr>
        </a:p>
      </dgm:t>
    </dgm:pt>
    <dgm:pt modelId="{4B755590-4BEC-4F8D-AC03-6305D888CB3F}" type="parTrans" cxnId="{DB43FB25-9F50-4B24-A77D-2D7179597E00}">
      <dgm:prSet/>
      <dgm:spPr/>
      <dgm:t>
        <a:bodyPr/>
        <a:lstStyle/>
        <a:p>
          <a:endParaRPr lang="es-EC">
            <a:solidFill>
              <a:schemeClr val="tx1"/>
            </a:solidFill>
          </a:endParaRPr>
        </a:p>
      </dgm:t>
    </dgm:pt>
    <dgm:pt modelId="{D11CA4F3-1DBC-4CE4-832F-138AC6E41CD8}" type="sibTrans" cxnId="{DB43FB25-9F50-4B24-A77D-2D7179597E00}">
      <dgm:prSet/>
      <dgm:spPr/>
      <dgm:t>
        <a:bodyPr/>
        <a:lstStyle/>
        <a:p>
          <a:endParaRPr lang="es-EC">
            <a:solidFill>
              <a:schemeClr val="tx1"/>
            </a:solidFill>
          </a:endParaRPr>
        </a:p>
      </dgm:t>
    </dgm:pt>
    <dgm:pt modelId="{219F8CFD-CFAC-4C47-A956-FEDEFB2787CC}">
      <dgm:prSet phldrT="[Texto]"/>
      <dgm:spPr/>
      <dgm:t>
        <a:bodyPr/>
        <a:lstStyle/>
        <a:p>
          <a:r>
            <a:rPr lang="es-EC" dirty="0" smtClean="0">
              <a:solidFill>
                <a:schemeClr val="tx1"/>
              </a:solidFill>
            </a:rPr>
            <a:t>Registro como </a:t>
          </a:r>
          <a:r>
            <a:rPr lang="es-EC" dirty="0" err="1" smtClean="0">
              <a:solidFill>
                <a:schemeClr val="tx1"/>
              </a:solidFill>
            </a:rPr>
            <a:t>imp</a:t>
          </a:r>
          <a:r>
            <a:rPr lang="es-EC" dirty="0" smtClean="0">
              <a:solidFill>
                <a:schemeClr val="tx1"/>
              </a:solidFill>
            </a:rPr>
            <a:t>/</a:t>
          </a:r>
          <a:r>
            <a:rPr lang="es-EC" dirty="0" err="1" smtClean="0">
              <a:solidFill>
                <a:schemeClr val="tx1"/>
              </a:solidFill>
            </a:rPr>
            <a:t>exp</a:t>
          </a:r>
          <a:endParaRPr lang="es-EC" dirty="0" smtClean="0">
            <a:solidFill>
              <a:schemeClr val="tx1"/>
            </a:solidFill>
          </a:endParaRPr>
        </a:p>
        <a:p>
          <a:r>
            <a:rPr lang="es-EC" b="1" dirty="0" smtClean="0">
              <a:solidFill>
                <a:schemeClr val="tx1"/>
              </a:solidFill>
            </a:rPr>
            <a:t>(</a:t>
          </a:r>
          <a:r>
            <a:rPr lang="es-EC" b="1" dirty="0" err="1" smtClean="0">
              <a:solidFill>
                <a:schemeClr val="tx1"/>
              </a:solidFill>
            </a:rPr>
            <a:t>usd</a:t>
          </a:r>
          <a:r>
            <a:rPr lang="es-EC" b="1" dirty="0" smtClean="0">
              <a:solidFill>
                <a:schemeClr val="tx1"/>
              </a:solidFill>
            </a:rPr>
            <a:t> 50,00)</a:t>
          </a:r>
          <a:endParaRPr lang="es-EC" b="1" dirty="0">
            <a:solidFill>
              <a:schemeClr val="tx1"/>
            </a:solidFill>
          </a:endParaRPr>
        </a:p>
      </dgm:t>
    </dgm:pt>
    <dgm:pt modelId="{46554607-F4F2-45E1-8A3B-B7787E268331}" type="parTrans" cxnId="{BF48897E-0B85-4144-9D97-2700ACCDA98E}">
      <dgm:prSet/>
      <dgm:spPr/>
      <dgm:t>
        <a:bodyPr/>
        <a:lstStyle/>
        <a:p>
          <a:endParaRPr lang="es-EC">
            <a:solidFill>
              <a:schemeClr val="tx1"/>
            </a:solidFill>
          </a:endParaRPr>
        </a:p>
      </dgm:t>
    </dgm:pt>
    <dgm:pt modelId="{981AF075-6B75-4E5B-A213-97B754A35870}" type="sibTrans" cxnId="{BF48897E-0B85-4144-9D97-2700ACCDA98E}">
      <dgm:prSet/>
      <dgm:spPr/>
      <dgm:t>
        <a:bodyPr/>
        <a:lstStyle/>
        <a:p>
          <a:endParaRPr lang="es-EC">
            <a:solidFill>
              <a:schemeClr val="tx1"/>
            </a:solidFill>
          </a:endParaRPr>
        </a:p>
      </dgm:t>
    </dgm:pt>
    <dgm:pt modelId="{56778506-8635-453F-9D6C-40A5DB66336C}">
      <dgm:prSet phldrT="[Texto]"/>
      <dgm:spPr/>
      <dgm:t>
        <a:bodyPr/>
        <a:lstStyle/>
        <a:p>
          <a:r>
            <a:rPr lang="es-EC" dirty="0" smtClean="0">
              <a:solidFill>
                <a:schemeClr val="tx1"/>
              </a:solidFill>
            </a:rPr>
            <a:t>Capacitación para uso y aplicación </a:t>
          </a:r>
        </a:p>
        <a:p>
          <a:r>
            <a:rPr lang="es-EC" b="1" dirty="0" smtClean="0">
              <a:solidFill>
                <a:schemeClr val="tx1"/>
              </a:solidFill>
            </a:rPr>
            <a:t>(</a:t>
          </a:r>
          <a:r>
            <a:rPr lang="es-EC" b="1" dirty="0" err="1" smtClean="0">
              <a:solidFill>
                <a:schemeClr val="tx1"/>
              </a:solidFill>
            </a:rPr>
            <a:t>usd</a:t>
          </a:r>
          <a:r>
            <a:rPr lang="es-EC" b="1" dirty="0" smtClean="0">
              <a:solidFill>
                <a:schemeClr val="tx1"/>
              </a:solidFill>
            </a:rPr>
            <a:t> 100,00)</a:t>
          </a:r>
          <a:endParaRPr lang="es-EC" b="1" dirty="0">
            <a:solidFill>
              <a:schemeClr val="tx1"/>
            </a:solidFill>
          </a:endParaRPr>
        </a:p>
      </dgm:t>
    </dgm:pt>
    <dgm:pt modelId="{897F45E4-ED93-4308-A4AB-227A8F27337A}" type="parTrans" cxnId="{F6FE0A7D-AC93-44EF-95A3-746F4EA8D830}">
      <dgm:prSet/>
      <dgm:spPr/>
      <dgm:t>
        <a:bodyPr/>
        <a:lstStyle/>
        <a:p>
          <a:endParaRPr lang="es-EC">
            <a:solidFill>
              <a:schemeClr val="tx1"/>
            </a:solidFill>
          </a:endParaRPr>
        </a:p>
      </dgm:t>
    </dgm:pt>
    <dgm:pt modelId="{E3553757-05F1-435F-93CC-B320C7CD33AD}" type="sibTrans" cxnId="{F6FE0A7D-AC93-44EF-95A3-746F4EA8D830}">
      <dgm:prSet/>
      <dgm:spPr/>
      <dgm:t>
        <a:bodyPr/>
        <a:lstStyle/>
        <a:p>
          <a:endParaRPr lang="es-EC">
            <a:solidFill>
              <a:schemeClr val="tx1"/>
            </a:solidFill>
          </a:endParaRPr>
        </a:p>
      </dgm:t>
    </dgm:pt>
    <dgm:pt modelId="{629A507C-2A26-4085-9CB5-17CC033F27D1}" type="pres">
      <dgm:prSet presAssocID="{EDD68B65-1A0C-4F43-BFA5-63F0F6679028}" presName="diagram" presStyleCnt="0">
        <dgm:presLayoutVars>
          <dgm:dir/>
          <dgm:resizeHandles val="exact"/>
        </dgm:presLayoutVars>
      </dgm:prSet>
      <dgm:spPr/>
      <dgm:t>
        <a:bodyPr/>
        <a:lstStyle/>
        <a:p>
          <a:endParaRPr lang="es-EC"/>
        </a:p>
      </dgm:t>
    </dgm:pt>
    <dgm:pt modelId="{E4C8C2EE-2C9E-4AB0-8C82-3A93DB3E6E5B}" type="pres">
      <dgm:prSet presAssocID="{A6DC93AD-F572-4BC1-AAC8-406DD33EB725}" presName="node" presStyleLbl="node1" presStyleIdx="0" presStyleCnt="6">
        <dgm:presLayoutVars>
          <dgm:bulletEnabled val="1"/>
        </dgm:presLayoutVars>
      </dgm:prSet>
      <dgm:spPr/>
      <dgm:t>
        <a:bodyPr/>
        <a:lstStyle/>
        <a:p>
          <a:endParaRPr lang="es-EC"/>
        </a:p>
      </dgm:t>
    </dgm:pt>
    <dgm:pt modelId="{3AD6A93D-4AEA-419E-90A1-5542E01227C9}" type="pres">
      <dgm:prSet presAssocID="{3822210B-2AB1-4AC3-A014-D7A73D71BB4F}" presName="sibTrans" presStyleCnt="0"/>
      <dgm:spPr/>
    </dgm:pt>
    <dgm:pt modelId="{61B2DFAA-7613-4D3E-83AF-2EABC4C9FC9B}" type="pres">
      <dgm:prSet presAssocID="{E675F4D2-362F-4B5C-B27F-4C37C0B3D711}" presName="node" presStyleLbl="node1" presStyleIdx="1" presStyleCnt="6">
        <dgm:presLayoutVars>
          <dgm:bulletEnabled val="1"/>
        </dgm:presLayoutVars>
      </dgm:prSet>
      <dgm:spPr/>
      <dgm:t>
        <a:bodyPr/>
        <a:lstStyle/>
        <a:p>
          <a:endParaRPr lang="es-EC"/>
        </a:p>
      </dgm:t>
    </dgm:pt>
    <dgm:pt modelId="{3DCF1D46-7A8E-46DB-AAD2-755C57360287}" type="pres">
      <dgm:prSet presAssocID="{BCFA1A0E-6CD7-416A-B443-4C6813E081AF}" presName="sibTrans" presStyleCnt="0"/>
      <dgm:spPr/>
    </dgm:pt>
    <dgm:pt modelId="{476EE425-9B87-4315-AE0B-5A2B782A4908}" type="pres">
      <dgm:prSet presAssocID="{2EA6EF7B-1BAD-43E2-BB3F-5282A465EDBE}" presName="node" presStyleLbl="node1" presStyleIdx="2" presStyleCnt="6">
        <dgm:presLayoutVars>
          <dgm:bulletEnabled val="1"/>
        </dgm:presLayoutVars>
      </dgm:prSet>
      <dgm:spPr/>
      <dgm:t>
        <a:bodyPr/>
        <a:lstStyle/>
        <a:p>
          <a:endParaRPr lang="es-EC"/>
        </a:p>
      </dgm:t>
    </dgm:pt>
    <dgm:pt modelId="{E4B50185-3F75-4E15-AB8A-4E2CB862089A}" type="pres">
      <dgm:prSet presAssocID="{5EF2FF81-3867-4EDC-AFC1-338FDFFADB12}" presName="sibTrans" presStyleCnt="0"/>
      <dgm:spPr/>
    </dgm:pt>
    <dgm:pt modelId="{6960BA4B-CB69-4069-B4E0-242E459D2366}" type="pres">
      <dgm:prSet presAssocID="{DBB5675F-C547-4044-B96E-7553D887DA31}" presName="node" presStyleLbl="node1" presStyleIdx="3" presStyleCnt="6">
        <dgm:presLayoutVars>
          <dgm:bulletEnabled val="1"/>
        </dgm:presLayoutVars>
      </dgm:prSet>
      <dgm:spPr/>
      <dgm:t>
        <a:bodyPr/>
        <a:lstStyle/>
        <a:p>
          <a:endParaRPr lang="es-EC"/>
        </a:p>
      </dgm:t>
    </dgm:pt>
    <dgm:pt modelId="{132E86DC-1D66-41F2-856A-36BB740D8734}" type="pres">
      <dgm:prSet presAssocID="{D11CA4F3-1DBC-4CE4-832F-138AC6E41CD8}" presName="sibTrans" presStyleCnt="0"/>
      <dgm:spPr/>
    </dgm:pt>
    <dgm:pt modelId="{68967912-2161-4489-BFA6-36F03AF985C9}" type="pres">
      <dgm:prSet presAssocID="{219F8CFD-CFAC-4C47-A956-FEDEFB2787CC}" presName="node" presStyleLbl="node1" presStyleIdx="4" presStyleCnt="6">
        <dgm:presLayoutVars>
          <dgm:bulletEnabled val="1"/>
        </dgm:presLayoutVars>
      </dgm:prSet>
      <dgm:spPr/>
      <dgm:t>
        <a:bodyPr/>
        <a:lstStyle/>
        <a:p>
          <a:endParaRPr lang="es-EC"/>
        </a:p>
      </dgm:t>
    </dgm:pt>
    <dgm:pt modelId="{D250D035-DA6A-4E62-85DA-A550C0C40300}" type="pres">
      <dgm:prSet presAssocID="{981AF075-6B75-4E5B-A213-97B754A35870}" presName="sibTrans" presStyleCnt="0"/>
      <dgm:spPr/>
    </dgm:pt>
    <dgm:pt modelId="{4578A3AB-4D52-4459-AA90-D9340A60D246}" type="pres">
      <dgm:prSet presAssocID="{56778506-8635-453F-9D6C-40A5DB66336C}" presName="node" presStyleLbl="node1" presStyleIdx="5" presStyleCnt="6">
        <dgm:presLayoutVars>
          <dgm:bulletEnabled val="1"/>
        </dgm:presLayoutVars>
      </dgm:prSet>
      <dgm:spPr/>
      <dgm:t>
        <a:bodyPr/>
        <a:lstStyle/>
        <a:p>
          <a:endParaRPr lang="es-EC"/>
        </a:p>
      </dgm:t>
    </dgm:pt>
  </dgm:ptLst>
  <dgm:cxnLst>
    <dgm:cxn modelId="{D18C7E09-FA31-4ECB-9809-071B2FFB7949}" type="presOf" srcId="{56778506-8635-453F-9D6C-40A5DB66336C}" destId="{4578A3AB-4D52-4459-AA90-D9340A60D246}" srcOrd="0" destOrd="0" presId="urn:microsoft.com/office/officeart/2005/8/layout/default"/>
    <dgm:cxn modelId="{BF48897E-0B85-4144-9D97-2700ACCDA98E}" srcId="{EDD68B65-1A0C-4F43-BFA5-63F0F6679028}" destId="{219F8CFD-CFAC-4C47-A956-FEDEFB2787CC}" srcOrd="4" destOrd="0" parTransId="{46554607-F4F2-45E1-8A3B-B7787E268331}" sibTransId="{981AF075-6B75-4E5B-A213-97B754A35870}"/>
    <dgm:cxn modelId="{D4DA097E-FD77-42CF-9995-CA00179C5172}" type="presOf" srcId="{EDD68B65-1A0C-4F43-BFA5-63F0F6679028}" destId="{629A507C-2A26-4085-9CB5-17CC033F27D1}" srcOrd="0" destOrd="0" presId="urn:microsoft.com/office/officeart/2005/8/layout/default"/>
    <dgm:cxn modelId="{EFA5912F-B61C-44F6-93B4-28D64C065DA9}" srcId="{EDD68B65-1A0C-4F43-BFA5-63F0F6679028}" destId="{E675F4D2-362F-4B5C-B27F-4C37C0B3D711}" srcOrd="1" destOrd="0" parTransId="{D88D5CDB-DAA5-4D01-8A3D-0837A42D9853}" sibTransId="{BCFA1A0E-6CD7-416A-B443-4C6813E081AF}"/>
    <dgm:cxn modelId="{C10101B2-BE92-44B7-B55C-0402BF640D90}" type="presOf" srcId="{2EA6EF7B-1BAD-43E2-BB3F-5282A465EDBE}" destId="{476EE425-9B87-4315-AE0B-5A2B782A4908}" srcOrd="0" destOrd="0" presId="urn:microsoft.com/office/officeart/2005/8/layout/default"/>
    <dgm:cxn modelId="{F6FE0A7D-AC93-44EF-95A3-746F4EA8D830}" srcId="{EDD68B65-1A0C-4F43-BFA5-63F0F6679028}" destId="{56778506-8635-453F-9D6C-40A5DB66336C}" srcOrd="5" destOrd="0" parTransId="{897F45E4-ED93-4308-A4AB-227A8F27337A}" sibTransId="{E3553757-05F1-435F-93CC-B320C7CD33AD}"/>
    <dgm:cxn modelId="{DB43FB25-9F50-4B24-A77D-2D7179597E00}" srcId="{EDD68B65-1A0C-4F43-BFA5-63F0F6679028}" destId="{DBB5675F-C547-4044-B96E-7553D887DA31}" srcOrd="3" destOrd="0" parTransId="{4B755590-4BEC-4F8D-AC03-6305D888CB3F}" sibTransId="{D11CA4F3-1DBC-4CE4-832F-138AC6E41CD8}"/>
    <dgm:cxn modelId="{691994EC-0CB9-452B-82BC-EF568E70EFB2}" srcId="{EDD68B65-1A0C-4F43-BFA5-63F0F6679028}" destId="{2EA6EF7B-1BAD-43E2-BB3F-5282A465EDBE}" srcOrd="2" destOrd="0" parTransId="{3D54092D-B82E-4015-8DD0-4755FB5AE6DF}" sibTransId="{5EF2FF81-3867-4EDC-AFC1-338FDFFADB12}"/>
    <dgm:cxn modelId="{22550F59-F624-4FEF-A4B5-39B5F526632A}" type="presOf" srcId="{A6DC93AD-F572-4BC1-AAC8-406DD33EB725}" destId="{E4C8C2EE-2C9E-4AB0-8C82-3A93DB3E6E5B}" srcOrd="0" destOrd="0" presId="urn:microsoft.com/office/officeart/2005/8/layout/default"/>
    <dgm:cxn modelId="{8685C8AE-5035-457B-9177-0DC02868925F}" type="presOf" srcId="{E675F4D2-362F-4B5C-B27F-4C37C0B3D711}" destId="{61B2DFAA-7613-4D3E-83AF-2EABC4C9FC9B}" srcOrd="0" destOrd="0" presId="urn:microsoft.com/office/officeart/2005/8/layout/default"/>
    <dgm:cxn modelId="{B7E65C9A-BE39-4A20-9292-7A37A8108773}" srcId="{EDD68B65-1A0C-4F43-BFA5-63F0F6679028}" destId="{A6DC93AD-F572-4BC1-AAC8-406DD33EB725}" srcOrd="0" destOrd="0" parTransId="{22CCAC6C-176F-4E54-8083-A000F5D2F5B2}" sibTransId="{3822210B-2AB1-4AC3-A014-D7A73D71BB4F}"/>
    <dgm:cxn modelId="{13FA90F7-BB1E-4194-B51C-309EAD4E63BF}" type="presOf" srcId="{DBB5675F-C547-4044-B96E-7553D887DA31}" destId="{6960BA4B-CB69-4069-B4E0-242E459D2366}" srcOrd="0" destOrd="0" presId="urn:microsoft.com/office/officeart/2005/8/layout/default"/>
    <dgm:cxn modelId="{5A74EAE7-D5DF-4968-A2DA-76C194725BAD}" type="presOf" srcId="{219F8CFD-CFAC-4C47-A956-FEDEFB2787CC}" destId="{68967912-2161-4489-BFA6-36F03AF985C9}" srcOrd="0" destOrd="0" presId="urn:microsoft.com/office/officeart/2005/8/layout/default"/>
    <dgm:cxn modelId="{D80FA08B-D270-4D33-A42A-A8A53E559F00}" type="presParOf" srcId="{629A507C-2A26-4085-9CB5-17CC033F27D1}" destId="{E4C8C2EE-2C9E-4AB0-8C82-3A93DB3E6E5B}" srcOrd="0" destOrd="0" presId="urn:microsoft.com/office/officeart/2005/8/layout/default"/>
    <dgm:cxn modelId="{69459AF2-21BF-49B4-90EF-87FF24FCB976}" type="presParOf" srcId="{629A507C-2A26-4085-9CB5-17CC033F27D1}" destId="{3AD6A93D-4AEA-419E-90A1-5542E01227C9}" srcOrd="1" destOrd="0" presId="urn:microsoft.com/office/officeart/2005/8/layout/default"/>
    <dgm:cxn modelId="{AC85FBD1-59F5-4761-BCA2-D637C3DFCAB6}" type="presParOf" srcId="{629A507C-2A26-4085-9CB5-17CC033F27D1}" destId="{61B2DFAA-7613-4D3E-83AF-2EABC4C9FC9B}" srcOrd="2" destOrd="0" presId="urn:microsoft.com/office/officeart/2005/8/layout/default"/>
    <dgm:cxn modelId="{8B42A27F-0C0A-4DD9-9892-9F25A0E8DB4D}" type="presParOf" srcId="{629A507C-2A26-4085-9CB5-17CC033F27D1}" destId="{3DCF1D46-7A8E-46DB-AAD2-755C57360287}" srcOrd="3" destOrd="0" presId="urn:microsoft.com/office/officeart/2005/8/layout/default"/>
    <dgm:cxn modelId="{60CE5105-DBA3-42CB-969D-F01F81B5396C}" type="presParOf" srcId="{629A507C-2A26-4085-9CB5-17CC033F27D1}" destId="{476EE425-9B87-4315-AE0B-5A2B782A4908}" srcOrd="4" destOrd="0" presId="urn:microsoft.com/office/officeart/2005/8/layout/default"/>
    <dgm:cxn modelId="{36110F68-BB24-48B4-ACAB-91FEDD3BF9A7}" type="presParOf" srcId="{629A507C-2A26-4085-9CB5-17CC033F27D1}" destId="{E4B50185-3F75-4E15-AB8A-4E2CB862089A}" srcOrd="5" destOrd="0" presId="urn:microsoft.com/office/officeart/2005/8/layout/default"/>
    <dgm:cxn modelId="{4FC6BFA2-9DE6-4E71-8362-C9C613BA5C9E}" type="presParOf" srcId="{629A507C-2A26-4085-9CB5-17CC033F27D1}" destId="{6960BA4B-CB69-4069-B4E0-242E459D2366}" srcOrd="6" destOrd="0" presId="urn:microsoft.com/office/officeart/2005/8/layout/default"/>
    <dgm:cxn modelId="{B85F8601-CEF4-4E03-8264-E74A9C2AD007}" type="presParOf" srcId="{629A507C-2A26-4085-9CB5-17CC033F27D1}" destId="{132E86DC-1D66-41F2-856A-36BB740D8734}" srcOrd="7" destOrd="0" presId="urn:microsoft.com/office/officeart/2005/8/layout/default"/>
    <dgm:cxn modelId="{D39EE146-8182-4C96-B32A-CD2264219A6C}" type="presParOf" srcId="{629A507C-2A26-4085-9CB5-17CC033F27D1}" destId="{68967912-2161-4489-BFA6-36F03AF985C9}" srcOrd="8" destOrd="0" presId="urn:microsoft.com/office/officeart/2005/8/layout/default"/>
    <dgm:cxn modelId="{D5063D42-3A65-4D31-B3A6-6941A28855F3}" type="presParOf" srcId="{629A507C-2A26-4085-9CB5-17CC033F27D1}" destId="{D250D035-DA6A-4E62-85DA-A550C0C40300}" srcOrd="9" destOrd="0" presId="urn:microsoft.com/office/officeart/2005/8/layout/default"/>
    <dgm:cxn modelId="{2A8A7CD6-FF5C-4D41-9070-9C92CFC0B717}" type="presParOf" srcId="{629A507C-2A26-4085-9CB5-17CC033F27D1}" destId="{4578A3AB-4D52-4459-AA90-D9340A60D2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1"/>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4"/>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1"/>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5" name="Footer Placeholder 4"/>
          <p:cNvSpPr>
            <a:spLocks noGrp="1"/>
          </p:cNvSpPr>
          <p:nvPr>
            <p:ph type="ftr" sz="quarter" idx="11"/>
          </p:nvPr>
        </p:nvSpPr>
        <p:spPr>
          <a:xfrm>
            <a:off x="5791200" y="6356351"/>
            <a:ext cx="2895600" cy="365125"/>
          </a:xfrm>
        </p:spPr>
        <p:txBody>
          <a:bodyPr/>
          <a:lstStyle>
            <a:lvl1pPr algn="r">
              <a:defRPr/>
            </a:lvl1pPr>
          </a:lstStyle>
          <a:p>
            <a:endParaRPr lang="es-EC"/>
          </a:p>
        </p:txBody>
      </p:sp>
      <p:sp>
        <p:nvSpPr>
          <p:cNvPr id="11" name="TextBox 10"/>
          <p:cNvSpPr txBox="1"/>
          <p:nvPr/>
        </p:nvSpPr>
        <p:spPr>
          <a:xfrm>
            <a:off x="3148584" y="4261105"/>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9"/>
            <a:ext cx="1219200" cy="365125"/>
          </a:xfrm>
        </p:spPr>
        <p:txBody>
          <a:bodyPr/>
          <a:lstStyle>
            <a:lvl1pPr algn="ctr">
              <a:defRPr sz="2400">
                <a:latin typeface="+mj-lt"/>
              </a:defRPr>
            </a:lvl1pPr>
          </a:lstStyle>
          <a:p>
            <a:fld id="{816F8150-854F-43F0-8106-2F4296CB1CDC}" type="slidenum">
              <a:rPr lang="es-EC" smtClean="0"/>
              <a:pPr/>
              <a:t>‹Nº›</a:t>
            </a:fld>
            <a:endParaRPr lang="es-EC"/>
          </a:p>
        </p:txBody>
      </p:sp>
      <p:sp>
        <p:nvSpPr>
          <p:cNvPr id="15" name="TextBox 14"/>
          <p:cNvSpPr txBox="1"/>
          <p:nvPr/>
        </p:nvSpPr>
        <p:spPr>
          <a:xfrm>
            <a:off x="4818888" y="4261105"/>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1" y="2409825"/>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8"/>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9"/>
            <a:ext cx="1447800" cy="58515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1" y="274639"/>
            <a:ext cx="635317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6096000" y="6356351"/>
            <a:ext cx="762000" cy="365125"/>
          </a:xfrm>
        </p:spPr>
        <p:txBody>
          <a:bodyPr/>
          <a:lstStyle/>
          <a:p>
            <a:fld id="{816F8150-854F-43F0-8106-2F4296CB1CDC}" type="slidenum">
              <a:rPr lang="es-EC" smtClean="0"/>
              <a:pPr/>
              <a:t>‹Nº›</a:t>
            </a:fld>
            <a:endParaRPr lang="es-EC"/>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1"/>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5" name="Footer Placeholder 4"/>
          <p:cNvSpPr>
            <a:spLocks noGrp="1"/>
          </p:cNvSpPr>
          <p:nvPr>
            <p:ph type="ftr" sz="quarter" idx="11"/>
          </p:nvPr>
        </p:nvSpPr>
        <p:spPr>
          <a:xfrm>
            <a:off x="5791200" y="6356351"/>
            <a:ext cx="2895600" cy="365125"/>
          </a:xfrm>
        </p:spPr>
        <p:txBody>
          <a:bodyPr/>
          <a:lstStyle/>
          <a:p>
            <a:endParaRPr lang="es-EC"/>
          </a:p>
        </p:txBody>
      </p:sp>
      <p:sp>
        <p:nvSpPr>
          <p:cNvPr id="6" name="Slide Number Placeholder 5"/>
          <p:cNvSpPr>
            <a:spLocks noGrp="1"/>
          </p:cNvSpPr>
          <p:nvPr>
            <p:ph type="sldNum" sz="quarter" idx="12"/>
          </p:nvPr>
        </p:nvSpPr>
        <p:spPr>
          <a:xfrm>
            <a:off x="3959352" y="4389121"/>
            <a:ext cx="1216152" cy="365125"/>
          </a:xfrm>
        </p:spPr>
        <p:txBody>
          <a:bodyPr/>
          <a:lstStyle>
            <a:lvl1pPr algn="ctr">
              <a:defRPr sz="2400">
                <a:solidFill>
                  <a:srgbClr val="FFFFFF"/>
                </a:solidFill>
              </a:defRPr>
            </a:lvl1pPr>
          </a:lstStyle>
          <a:p>
            <a:fld id="{816F8150-854F-43F0-8106-2F4296CB1CDC}" type="slidenum">
              <a:rPr lang="es-EC" smtClean="0"/>
              <a:pPr/>
              <a:t>‹Nº›</a:t>
            </a:fld>
            <a:endParaRPr lang="es-EC"/>
          </a:p>
        </p:txBody>
      </p:sp>
      <p:sp>
        <p:nvSpPr>
          <p:cNvPr id="11" name="TextBox 10"/>
          <p:cNvSpPr txBox="1"/>
          <p:nvPr/>
        </p:nvSpPr>
        <p:spPr>
          <a:xfrm>
            <a:off x="4818888" y="4261105"/>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16F8150-854F-43F0-8106-2F4296CB1CDC}" type="slidenum">
              <a:rPr lang="es-EC" smtClean="0"/>
              <a:pPr/>
              <a:t>‹Nº›</a:t>
            </a:fld>
            <a:endParaRPr lang="es-EC"/>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5638800" cy="94615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6F8150-854F-43F0-8106-2F4296CB1CDC}" type="slidenum">
              <a:rPr lang="es-EC" smtClean="0"/>
              <a:pPr/>
              <a:t>‹Nº›</a:t>
            </a:fld>
            <a:endParaRPr lang="es-EC"/>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1"/>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7C0717D2-4C62-48F8-8C9C-149EA377AE14}" type="datetimeFigureOut">
              <a:rPr lang="es-EC" smtClean="0"/>
              <a:pPr/>
              <a:t>14/10/2014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6F8150-854F-43F0-8106-2F4296CB1CDC}" type="slidenum">
              <a:rPr lang="es-EC" smtClean="0"/>
              <a:pPr/>
              <a:t>‹Nº›</a:t>
            </a:fld>
            <a:endParaRPr lang="es-EC"/>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7C0717D2-4C62-48F8-8C9C-149EA377AE14}" type="datetimeFigureOut">
              <a:rPr lang="es-EC" smtClean="0"/>
              <a:pPr/>
              <a:t>14/10/2014</a:t>
            </a:fld>
            <a:endParaRPr lang="es-EC"/>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816F8150-854F-43F0-8106-2F4296CB1CDC}" type="slidenum">
              <a:rPr lang="es-EC" smtClean="0"/>
              <a:pPr/>
              <a:t>‹Nº›</a:t>
            </a:fld>
            <a:endParaRPr lang="es-EC"/>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ver/>
  </p:transition>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4732609"/>
            <a:ext cx="7406640" cy="1472184"/>
          </a:xfrm>
        </p:spPr>
        <p:txBody>
          <a:bodyPr>
            <a:noAutofit/>
          </a:bodyPr>
          <a:lstStyle/>
          <a:p>
            <a:r>
              <a:rPr lang="es-EC" sz="2000" b="1" dirty="0" smtClean="0"/>
              <a:t/>
            </a:r>
            <a:br>
              <a:rPr lang="es-EC" sz="2000" b="1" dirty="0" smtClean="0"/>
            </a:br>
            <a:r>
              <a:rPr lang="es-EC" sz="2000" b="1" dirty="0"/>
              <a:t/>
            </a:r>
            <a:br>
              <a:rPr lang="es-EC" sz="2000" b="1" dirty="0"/>
            </a:br>
            <a:r>
              <a:rPr lang="es-EC" sz="2000" b="1" dirty="0" smtClean="0"/>
              <a:t/>
            </a:r>
            <a:br>
              <a:rPr lang="es-EC" sz="2000" b="1" dirty="0" smtClean="0"/>
            </a:br>
            <a:r>
              <a:rPr lang="es-EC" sz="2000" b="1" dirty="0"/>
              <a:t/>
            </a:r>
            <a:br>
              <a:rPr lang="es-EC" sz="2000" b="1" dirty="0"/>
            </a:br>
            <a:r>
              <a:rPr lang="es-EC" sz="2000" b="1" dirty="0" smtClean="0"/>
              <a:t/>
            </a:r>
            <a:br>
              <a:rPr lang="es-EC" sz="2000" b="1" dirty="0" smtClean="0"/>
            </a:br>
            <a:r>
              <a:rPr lang="es-EC" sz="2000" b="1" dirty="0"/>
              <a:t/>
            </a:r>
            <a:br>
              <a:rPr lang="es-EC" sz="2000" b="1" dirty="0"/>
            </a:br>
            <a:r>
              <a:rPr lang="es-EC" sz="2000" b="1" dirty="0" smtClean="0"/>
              <a:t/>
            </a:r>
            <a:br>
              <a:rPr lang="es-EC" sz="2000" b="1" dirty="0" smtClean="0"/>
            </a:br>
            <a:r>
              <a:rPr lang="es-EC" sz="2000" b="1" dirty="0"/>
              <a:t/>
            </a:r>
            <a:br>
              <a:rPr lang="es-EC" sz="2000" b="1" dirty="0"/>
            </a:br>
            <a:r>
              <a:rPr lang="es-EC" sz="2000" b="1" dirty="0" smtClean="0"/>
              <a:t/>
            </a:r>
            <a:br>
              <a:rPr lang="es-EC" sz="2000" b="1" dirty="0" smtClean="0"/>
            </a:br>
            <a:r>
              <a:rPr lang="es-EC" sz="2000" b="1" dirty="0"/>
              <a:t/>
            </a:r>
            <a:br>
              <a:rPr lang="es-EC" sz="2000" b="1" dirty="0"/>
            </a:br>
            <a:r>
              <a:rPr lang="es-EC" sz="2000" b="1" dirty="0" smtClean="0">
                <a:latin typeface="Baskerville Old Face" panose="02020602080505020303" pitchFamily="18" charset="0"/>
              </a:rPr>
              <a:t>DEPARTAMENTO </a:t>
            </a:r>
            <a:r>
              <a:rPr lang="es-EC" sz="2000" b="1" dirty="0">
                <a:latin typeface="Baskerville Old Face" panose="02020602080505020303" pitchFamily="18" charset="0"/>
              </a:rPr>
              <a:t>DE CIENCIAS ECONÓMICAS</a:t>
            </a:r>
            <a:r>
              <a:rPr lang="es-EC" sz="2000" dirty="0">
                <a:latin typeface="Baskerville Old Face" panose="02020602080505020303" pitchFamily="18" charset="0"/>
              </a:rPr>
              <a:t/>
            </a:r>
            <a:br>
              <a:rPr lang="es-EC" sz="2000" dirty="0">
                <a:latin typeface="Baskerville Old Face" panose="02020602080505020303" pitchFamily="18" charset="0"/>
              </a:rPr>
            </a:br>
            <a:r>
              <a:rPr lang="es-EC" sz="2000" dirty="0" smtClean="0">
                <a:latin typeface="Baskerville Old Face" panose="02020602080505020303" pitchFamily="18" charset="0"/>
              </a:rPr>
              <a:t>         </a:t>
            </a:r>
            <a:r>
              <a:rPr lang="es-EC" sz="2000" b="1" dirty="0" smtClean="0">
                <a:latin typeface="Baskerville Old Face" panose="02020602080505020303" pitchFamily="18" charset="0"/>
              </a:rPr>
              <a:t>ADMINISTRATIVAS </a:t>
            </a:r>
            <a:r>
              <a:rPr lang="es-EC" sz="2000" b="1" dirty="0">
                <a:latin typeface="Baskerville Old Face" panose="02020602080505020303" pitchFamily="18" charset="0"/>
              </a:rPr>
              <a:t>Y DE COMERCIO</a:t>
            </a:r>
            <a:r>
              <a:rPr lang="es-EC" sz="2000" dirty="0">
                <a:latin typeface="Baskerville Old Face" panose="02020602080505020303" pitchFamily="18" charset="0"/>
              </a:rPr>
              <a:t/>
            </a:r>
            <a:br>
              <a:rPr lang="es-EC" sz="2000" dirty="0">
                <a:latin typeface="Baskerville Old Face" panose="02020602080505020303" pitchFamily="18" charset="0"/>
              </a:rPr>
            </a:br>
            <a:r>
              <a:rPr lang="es-ES_tradnl" sz="2000" b="1" dirty="0">
                <a:latin typeface="Baskerville Old Face" panose="02020602080505020303" pitchFamily="18" charset="0"/>
              </a:rPr>
              <a:t> </a:t>
            </a:r>
            <a:r>
              <a:rPr lang="es-EC" sz="2000" dirty="0">
                <a:latin typeface="Baskerville Old Face" panose="02020602080505020303" pitchFamily="18" charset="0"/>
              </a:rPr>
              <a:t/>
            </a:r>
            <a:br>
              <a:rPr lang="es-EC" sz="2000" dirty="0">
                <a:latin typeface="Baskerville Old Face" panose="02020602080505020303" pitchFamily="18" charset="0"/>
              </a:rPr>
            </a:br>
            <a:r>
              <a:rPr lang="es-ES_tradnl" sz="2000" dirty="0">
                <a:effectLst>
                  <a:outerShdw blurRad="38100" dist="38100" dir="2700000" algn="tl">
                    <a:srgbClr val="000000">
                      <a:alpha val="43137"/>
                    </a:srgbClr>
                  </a:outerShdw>
                </a:effectLst>
                <a:latin typeface="Baskerville Old Face" panose="02020602080505020303" pitchFamily="18" charset="0"/>
              </a:rPr>
              <a:t> </a:t>
            </a:r>
            <a:r>
              <a:rPr lang="es-EC" sz="2000" dirty="0">
                <a:effectLst>
                  <a:outerShdw blurRad="38100" dist="38100" dir="2700000" algn="tl">
                    <a:srgbClr val="000000">
                      <a:alpha val="43137"/>
                    </a:srgbClr>
                  </a:outerShdw>
                </a:effectLst>
                <a:latin typeface="Baskerville Old Face" panose="02020602080505020303" pitchFamily="18" charset="0"/>
              </a:rPr>
              <a:t/>
            </a:r>
            <a:br>
              <a:rPr lang="es-EC" sz="2000" dirty="0">
                <a:effectLst>
                  <a:outerShdw blurRad="38100" dist="38100" dir="2700000" algn="tl">
                    <a:srgbClr val="000000">
                      <a:alpha val="43137"/>
                    </a:srgbClr>
                  </a:outerShdw>
                </a:effectLst>
                <a:latin typeface="Baskerville Old Face" panose="02020602080505020303" pitchFamily="18" charset="0"/>
              </a:rPr>
            </a:br>
            <a:r>
              <a:rPr lang="es-EC" sz="2000" dirty="0">
                <a:effectLst>
                  <a:outerShdw blurRad="38100" dist="38100" dir="2700000" algn="tl">
                    <a:srgbClr val="000000">
                      <a:alpha val="43137"/>
                    </a:srgbClr>
                  </a:outerShdw>
                </a:effectLst>
                <a:latin typeface="Baskerville Old Face" panose="02020602080505020303" pitchFamily="18" charset="0"/>
              </a:rPr>
              <a:t/>
            </a:r>
            <a:br>
              <a:rPr lang="es-EC" sz="2000" dirty="0">
                <a:effectLst>
                  <a:outerShdw blurRad="38100" dist="38100" dir="2700000" algn="tl">
                    <a:srgbClr val="000000">
                      <a:alpha val="43137"/>
                    </a:srgbClr>
                  </a:outerShdw>
                </a:effectLst>
                <a:latin typeface="Baskerville Old Face" panose="02020602080505020303" pitchFamily="18" charset="0"/>
              </a:rPr>
            </a:br>
            <a:r>
              <a:rPr lang="es-EC" sz="2000" b="1" dirty="0" smtClean="0">
                <a:effectLst>
                  <a:outerShdw blurRad="38100" dist="38100" dir="2700000" algn="tl">
                    <a:srgbClr val="000000">
                      <a:alpha val="43137"/>
                    </a:srgbClr>
                  </a:outerShdw>
                </a:effectLst>
                <a:latin typeface="Baskerville Old Face" panose="02020602080505020303" pitchFamily="18" charset="0"/>
              </a:rPr>
              <a:t>“El </a:t>
            </a:r>
            <a:r>
              <a:rPr lang="es-EC" sz="2000" b="1" dirty="0">
                <a:effectLst>
                  <a:outerShdw blurRad="38100" dist="38100" dir="2700000" algn="tl">
                    <a:srgbClr val="000000">
                      <a:alpha val="43137"/>
                    </a:srgbClr>
                  </a:outerShdw>
                </a:effectLst>
                <a:latin typeface="Baskerville Old Face" panose="02020602080505020303" pitchFamily="18" charset="0"/>
              </a:rPr>
              <a:t>impacto social y la incidencia que tiene el uso de la firma electrónica (</a:t>
            </a:r>
            <a:r>
              <a:rPr lang="es-EC" sz="2000" b="1" dirty="0" err="1">
                <a:effectLst>
                  <a:outerShdw blurRad="38100" dist="38100" dir="2700000" algn="tl">
                    <a:srgbClr val="000000">
                      <a:alpha val="43137"/>
                    </a:srgbClr>
                  </a:outerShdw>
                </a:effectLst>
                <a:latin typeface="Baskerville Old Face" panose="02020602080505020303" pitchFamily="18" charset="0"/>
              </a:rPr>
              <a:t>token</a:t>
            </a:r>
            <a:r>
              <a:rPr lang="es-EC" sz="2000" b="1" dirty="0">
                <a:effectLst>
                  <a:outerShdw blurRad="38100" dist="38100" dir="2700000" algn="tl">
                    <a:srgbClr val="000000">
                      <a:alpha val="43137"/>
                    </a:srgbClr>
                  </a:outerShdw>
                </a:effectLst>
                <a:latin typeface="Baskerville Old Face" panose="02020602080505020303" pitchFamily="18" charset="0"/>
              </a:rPr>
              <a:t>), en los pequeños y medianos exportadores </a:t>
            </a:r>
            <a:r>
              <a:rPr lang="es-EC" sz="2000" b="1" dirty="0" smtClean="0">
                <a:effectLst>
                  <a:outerShdw blurRad="38100" dist="38100" dir="2700000" algn="tl">
                    <a:srgbClr val="000000">
                      <a:alpha val="43137"/>
                    </a:srgbClr>
                  </a:outerShdw>
                </a:effectLst>
                <a:latin typeface="Baskerville Old Face" panose="02020602080505020303" pitchFamily="18" charset="0"/>
              </a:rPr>
              <a:t>ecuatorianos”</a:t>
            </a:r>
            <a:r>
              <a:rPr lang="es-EC" sz="2000" b="1" dirty="0">
                <a:latin typeface="Baskerville Old Face" panose="02020602080505020303" pitchFamily="18" charset="0"/>
              </a:rPr>
              <a:t/>
            </a:r>
            <a:br>
              <a:rPr lang="es-EC" sz="2000" b="1" dirty="0">
                <a:latin typeface="Baskerville Old Face" panose="02020602080505020303" pitchFamily="18" charset="0"/>
              </a:rPr>
            </a:br>
            <a:r>
              <a:rPr lang="es-ES_tradnl" sz="2000" b="1" dirty="0">
                <a:latin typeface="Baskerville Old Face" panose="02020602080505020303" pitchFamily="18" charset="0"/>
              </a:rPr>
              <a:t> </a:t>
            </a:r>
            <a:r>
              <a:rPr lang="es-EC" sz="2000" dirty="0">
                <a:latin typeface="Baskerville Old Face" panose="02020602080505020303" pitchFamily="18" charset="0"/>
              </a:rPr>
              <a:t/>
            </a:r>
            <a:br>
              <a:rPr lang="es-EC" sz="2000" dirty="0">
                <a:latin typeface="Baskerville Old Face" panose="02020602080505020303" pitchFamily="18" charset="0"/>
              </a:rPr>
            </a:br>
            <a:r>
              <a:rPr lang="es-ES_tradnl" sz="2000" b="1" dirty="0">
                <a:latin typeface="Baskerville Old Face" panose="02020602080505020303" pitchFamily="18" charset="0"/>
              </a:rPr>
              <a:t> </a:t>
            </a:r>
            <a:r>
              <a:rPr lang="es-EC" sz="2000" dirty="0">
                <a:latin typeface="Baskerville Old Face" panose="02020602080505020303" pitchFamily="18" charset="0"/>
              </a:rPr>
              <a:t/>
            </a:r>
            <a:br>
              <a:rPr lang="es-EC" sz="2000" dirty="0">
                <a:latin typeface="Baskerville Old Face" panose="02020602080505020303" pitchFamily="18" charset="0"/>
              </a:rPr>
            </a:br>
            <a:r>
              <a:rPr lang="es-ES_tradnl" sz="2400" dirty="0" smtClean="0">
                <a:latin typeface="Baskerville Old Face" panose="02020602080505020303" pitchFamily="18" charset="0"/>
              </a:rPr>
              <a:t>Evelyn Chiriboga García</a:t>
            </a:r>
            <a:r>
              <a:rPr lang="es-ES_tradnl" sz="2000" dirty="0" smtClean="0">
                <a:latin typeface="Baskerville Old Face" panose="02020602080505020303" pitchFamily="18" charset="0"/>
              </a:rPr>
              <a:t/>
            </a:r>
            <a:br>
              <a:rPr lang="es-ES_tradnl" sz="2000" dirty="0" smtClean="0">
                <a:latin typeface="Baskerville Old Face" panose="02020602080505020303" pitchFamily="18" charset="0"/>
              </a:rPr>
            </a:br>
            <a:r>
              <a:rPr lang="es-ES_tradnl" sz="2000" dirty="0"/>
              <a:t/>
            </a:r>
            <a:br>
              <a:rPr lang="es-ES_tradnl" sz="2000" dirty="0"/>
            </a:br>
            <a:r>
              <a:rPr lang="es-EC" sz="2000" dirty="0"/>
              <a:t/>
            </a:r>
            <a:br>
              <a:rPr lang="es-EC" sz="2000" dirty="0"/>
            </a:br>
            <a:endParaRPr lang="es-EC" sz="2000" dirty="0"/>
          </a:p>
        </p:txBody>
      </p:sp>
      <p:sp>
        <p:nvSpPr>
          <p:cNvPr id="5" name="4 CuadroTexto"/>
          <p:cNvSpPr txBox="1"/>
          <p:nvPr/>
        </p:nvSpPr>
        <p:spPr>
          <a:xfrm>
            <a:off x="6300192" y="5949280"/>
            <a:ext cx="2592288" cy="800219"/>
          </a:xfrm>
          <a:prstGeom prst="rect">
            <a:avLst/>
          </a:prstGeom>
          <a:noFill/>
        </p:spPr>
        <p:txBody>
          <a:bodyPr wrap="square" rtlCol="0">
            <a:spAutoFit/>
          </a:bodyPr>
          <a:lstStyle/>
          <a:p>
            <a:pPr algn="r"/>
            <a:r>
              <a:rPr lang="es-ES_tradnl" sz="1400" b="1" dirty="0" smtClean="0">
                <a:latin typeface="Baskerville Old Face" panose="02020602080505020303" pitchFamily="18" charset="0"/>
              </a:rPr>
              <a:t>Ingeniería en Comercio Exterior y Negociación Internacional</a:t>
            </a:r>
            <a:endParaRPr lang="es-EC" sz="1400" dirty="0">
              <a:latin typeface="Baskerville Old Face" panose="02020602080505020303" pitchFamily="18" charset="0"/>
            </a:endParaRPr>
          </a:p>
          <a:p>
            <a:pPr algn="r"/>
            <a:r>
              <a:rPr lang="es-EC" dirty="0" smtClean="0">
                <a:latin typeface="Baskerville Old Face" panose="02020602080505020303" pitchFamily="18" charset="0"/>
              </a:rPr>
              <a:t>2014</a:t>
            </a:r>
            <a:endParaRPr lang="es-EC" dirty="0">
              <a:latin typeface="Baskerville Old Face" panose="02020602080505020303"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6671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650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Uso de la firma electrónica</a:t>
            </a:r>
            <a:endParaRPr lang="es-EC" dirty="0"/>
          </a:p>
        </p:txBody>
      </p:sp>
      <p:sp>
        <p:nvSpPr>
          <p:cNvPr id="3" name="2 Marcador de contenido"/>
          <p:cNvSpPr>
            <a:spLocks noGrp="1"/>
          </p:cNvSpPr>
          <p:nvPr>
            <p:ph idx="1"/>
          </p:nvPr>
        </p:nvSpPr>
        <p:spPr>
          <a:xfrm>
            <a:off x="683568" y="2132856"/>
            <a:ext cx="8229600" cy="2160240"/>
          </a:xfrm>
        </p:spPr>
        <p:txBody>
          <a:bodyPr>
            <a:normAutofit fontScale="92500"/>
          </a:bodyPr>
          <a:lstStyle/>
          <a:p>
            <a:pPr marL="0" indent="0">
              <a:lnSpc>
                <a:spcPct val="150000"/>
              </a:lnSpc>
              <a:buNone/>
            </a:pPr>
            <a:r>
              <a:rPr lang="es-EC" dirty="0" smtClean="0"/>
              <a:t>Se puede realizar </a:t>
            </a:r>
            <a:r>
              <a:rPr lang="es-EC" dirty="0"/>
              <a:t>diferentes tipos de transacciones a través de la Internet sin necesidad de desplazarse, ni hacer filas de forma que los  trámites públicos se agilitan aumentando la transparencia, lo que se traduce en ahorros significativos de tiempo y dinero.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589766"/>
            <a:ext cx="2232248" cy="1674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redondeado"/>
          <p:cNvSpPr/>
          <p:nvPr/>
        </p:nvSpPr>
        <p:spPr>
          <a:xfrm>
            <a:off x="1547664" y="4922804"/>
            <a:ext cx="2232248" cy="10081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smtClean="0"/>
              <a:t>Firma electrónica es personal</a:t>
            </a:r>
            <a:endParaRPr lang="es-EC" b="1" dirty="0"/>
          </a:p>
        </p:txBody>
      </p:sp>
      <p:sp>
        <p:nvSpPr>
          <p:cNvPr id="6" name="5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Tree>
    <p:extLst>
      <p:ext uri="{BB962C8B-B14F-4D97-AF65-F5344CB8AC3E}">
        <p14:creationId xmlns:p14="http://schemas.microsoft.com/office/powerpoint/2010/main" val="185733181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Aplicaciones de la firma electrónica</a:t>
            </a:r>
            <a:endParaRPr lang="es-EC" dirty="0"/>
          </a:p>
        </p:txBody>
      </p:sp>
      <p:sp>
        <p:nvSpPr>
          <p:cNvPr id="3" name="2 Marcador de contenido"/>
          <p:cNvSpPr>
            <a:spLocks noGrp="1"/>
          </p:cNvSpPr>
          <p:nvPr>
            <p:ph idx="1"/>
          </p:nvPr>
        </p:nvSpPr>
        <p:spPr>
          <a:xfrm>
            <a:off x="251520" y="1933399"/>
            <a:ext cx="4474840" cy="3331028"/>
          </a:xfrm>
        </p:spPr>
        <p:txBody>
          <a:bodyPr/>
          <a:lstStyle/>
          <a:p>
            <a:r>
              <a:rPr lang="es-EC" dirty="0" smtClean="0"/>
              <a:t>Gestión documental</a:t>
            </a:r>
          </a:p>
          <a:p>
            <a:r>
              <a:rPr lang="es-EC" dirty="0" smtClean="0"/>
              <a:t>Trámites de comercio exterior</a:t>
            </a:r>
          </a:p>
          <a:p>
            <a:r>
              <a:rPr lang="es-EC" dirty="0" smtClean="0"/>
              <a:t>Compras públicas</a:t>
            </a:r>
          </a:p>
          <a:p>
            <a:r>
              <a:rPr lang="es-EC" dirty="0"/>
              <a:t>Balances electrónicos </a:t>
            </a:r>
            <a:endParaRPr lang="es-EC" dirty="0" smtClean="0"/>
          </a:p>
          <a:p>
            <a:r>
              <a:rPr lang="es-EC" dirty="0" smtClean="0"/>
              <a:t>Comercio </a:t>
            </a:r>
            <a:r>
              <a:rPr lang="es-EC" dirty="0"/>
              <a:t>electrónico </a:t>
            </a:r>
          </a:p>
          <a:p>
            <a:r>
              <a:rPr lang="es-EC" dirty="0" smtClean="0"/>
              <a:t>Facturación </a:t>
            </a:r>
            <a:r>
              <a:rPr lang="es-EC" dirty="0"/>
              <a:t>electrónica</a:t>
            </a:r>
          </a:p>
          <a:p>
            <a:pPr marL="0" indent="0">
              <a:buNone/>
            </a:pPr>
            <a:endParaRPr lang="es-EC"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802" y="1556792"/>
            <a:ext cx="20288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117" y="3140969"/>
            <a:ext cx="2308199" cy="230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868" y="5104771"/>
            <a:ext cx="3062513" cy="12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5184709"/>
            <a:ext cx="1656184" cy="109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Tree>
    <p:extLst>
      <p:ext uri="{BB962C8B-B14F-4D97-AF65-F5344CB8AC3E}">
        <p14:creationId xmlns:p14="http://schemas.microsoft.com/office/powerpoint/2010/main" val="271360683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dirty="0" smtClean="0"/>
              <a:t>Emisión firma electrónica</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94999318"/>
              </p:ext>
            </p:extLst>
          </p:nvPr>
        </p:nvGraphicFramePr>
        <p:xfrm>
          <a:off x="611560" y="1892748"/>
          <a:ext cx="6696744" cy="4248469"/>
        </p:xfrm>
        <a:graphic>
          <a:graphicData uri="http://schemas.openxmlformats.org/drawingml/2006/table">
            <a:tbl>
              <a:tblPr/>
              <a:tblGrid>
                <a:gridCol w="3587803"/>
                <a:gridCol w="3108941"/>
              </a:tblGrid>
              <a:tr h="324179">
                <a:tc>
                  <a:txBody>
                    <a:bodyPr/>
                    <a:lstStyle/>
                    <a:p>
                      <a:pPr algn="ctr" fontAlgn="b"/>
                      <a:r>
                        <a:rPr lang="es-EC" sz="1600" b="1" i="0" u="none" strike="noStrike" dirty="0" smtClean="0">
                          <a:solidFill>
                            <a:srgbClr val="000000"/>
                          </a:solidFill>
                          <a:latin typeface="Franklin Gothic Book" pitchFamily="34" charset="0"/>
                        </a:rPr>
                        <a:t>PERSONA JURÍDICA</a:t>
                      </a:r>
                      <a:endParaRPr lang="es-EC" sz="1600" b="1" i="0" u="none" strike="noStrike" dirty="0">
                        <a:solidFill>
                          <a:srgbClr val="000000"/>
                        </a:solidFill>
                        <a:latin typeface="Franklin Gothic Book" pitchFamily="34" charset="0"/>
                      </a:endParaRP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C" sz="1600" b="1" i="0" u="none" strike="noStrike" dirty="0" smtClean="0">
                          <a:solidFill>
                            <a:srgbClr val="000000"/>
                          </a:solidFill>
                          <a:latin typeface="Franklin Gothic Book" pitchFamily="34" charset="0"/>
                        </a:rPr>
                        <a:t>PERSONA NATURAL </a:t>
                      </a:r>
                      <a:endParaRPr lang="es-EC" sz="1600" b="1" i="0" u="none" strike="noStrike" dirty="0">
                        <a:solidFill>
                          <a:srgbClr val="000000"/>
                        </a:solidFill>
                        <a:latin typeface="Franklin Gothic Book" pitchFamily="34" charset="0"/>
                      </a:endParaRP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88889">
                <a:tc>
                  <a:txBody>
                    <a:bodyPr/>
                    <a:lstStyle/>
                    <a:p>
                      <a:pPr algn="l" fontAlgn="b">
                        <a:buFont typeface="Arial" pitchFamily="34" charset="0"/>
                        <a:buChar char="•"/>
                      </a:pPr>
                      <a:r>
                        <a:rPr lang="es-EC" sz="1600" b="0" i="0" u="none" strike="noStrike" dirty="0">
                          <a:solidFill>
                            <a:srgbClr val="000000"/>
                          </a:solidFill>
                          <a:latin typeface="Franklin Gothic Book" pitchFamily="34" charset="0"/>
                        </a:rPr>
                        <a:t>Cédula y Papeleta de Votación del representante legal</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buFont typeface="Arial" pitchFamily="34" charset="0"/>
                        <a:buChar char="•"/>
                      </a:pPr>
                      <a:r>
                        <a:rPr lang="es-EC" sz="1600" b="0" i="0" u="none" strike="noStrike">
                          <a:solidFill>
                            <a:srgbClr val="000000"/>
                          </a:solidFill>
                          <a:latin typeface="Franklin Gothic Book" pitchFamily="34" charset="0"/>
                        </a:rPr>
                        <a:t>Cédula y Papeleta de Votación</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8742">
                <a:tc>
                  <a:txBody>
                    <a:bodyPr/>
                    <a:lstStyle/>
                    <a:p>
                      <a:pPr algn="l" fontAlgn="b">
                        <a:buFont typeface="Arial" pitchFamily="34" charset="0"/>
                        <a:buChar char="•"/>
                      </a:pPr>
                      <a:r>
                        <a:rPr lang="es-EC" sz="1600" b="0" i="0" u="none" strike="noStrike">
                          <a:solidFill>
                            <a:srgbClr val="000000"/>
                          </a:solidFill>
                          <a:latin typeface="Franklin Gothic Book" pitchFamily="34" charset="0"/>
                        </a:rPr>
                        <a:t>RUC</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buFont typeface="Arial" pitchFamily="34" charset="0"/>
                        <a:buChar char="•"/>
                      </a:pPr>
                      <a:r>
                        <a:rPr lang="es-EC" sz="1600" b="0" i="0" u="none" strike="noStrike">
                          <a:solidFill>
                            <a:srgbClr val="000000"/>
                          </a:solidFill>
                          <a:latin typeface="Franklin Gothic Book" pitchFamily="34" charset="0"/>
                        </a:rPr>
                        <a:t>RUC</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8742">
                <a:tc>
                  <a:txBody>
                    <a:bodyPr/>
                    <a:lstStyle/>
                    <a:p>
                      <a:pPr algn="l" fontAlgn="b">
                        <a:buFont typeface="Arial" pitchFamily="34" charset="0"/>
                        <a:buChar char="•"/>
                      </a:pPr>
                      <a:r>
                        <a:rPr lang="es-EC" sz="1600" b="0" i="0" u="none" strike="noStrike">
                          <a:solidFill>
                            <a:srgbClr val="000000"/>
                          </a:solidFill>
                          <a:latin typeface="Franklin Gothic Book" pitchFamily="34" charset="0"/>
                        </a:rPr>
                        <a:t>RUP (de poseer)</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buFont typeface="Arial" pitchFamily="34" charset="0"/>
                        <a:buChar char="•"/>
                      </a:pPr>
                      <a:r>
                        <a:rPr lang="es-EC" sz="1600" b="0" i="0" u="none" strike="noStrike" dirty="0">
                          <a:solidFill>
                            <a:srgbClr val="000000"/>
                          </a:solidFill>
                          <a:latin typeface="Franklin Gothic Book" pitchFamily="34" charset="0"/>
                        </a:rPr>
                        <a:t>RUP (de poseer)</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1818">
                <a:tc>
                  <a:txBody>
                    <a:bodyPr/>
                    <a:lstStyle/>
                    <a:p>
                      <a:pPr algn="l" fontAlgn="b">
                        <a:buFont typeface="Arial" pitchFamily="34" charset="0"/>
                        <a:buChar char="•"/>
                      </a:pPr>
                      <a:r>
                        <a:rPr lang="es-EC" sz="1600" b="0" i="0" u="none" strike="noStrike">
                          <a:solidFill>
                            <a:srgbClr val="000000"/>
                          </a:solidFill>
                          <a:latin typeface="Franklin Gothic Book" pitchFamily="34" charset="0"/>
                        </a:rPr>
                        <a:t>Nombramiento del representante legal</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buFont typeface="Arial" pitchFamily="34" charset="0"/>
                        <a:buChar char="•"/>
                      </a:pPr>
                      <a:r>
                        <a:rPr lang="es-EC" sz="1600" b="0" i="0" u="none" strike="noStrike" dirty="0">
                          <a:solidFill>
                            <a:srgbClr val="000000"/>
                          </a:solidFill>
                          <a:latin typeface="Franklin Gothic Book" pitchFamily="34" charset="0"/>
                        </a:rPr>
                        <a:t>Comprobante de Servicio Básico</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43031">
                <a:tc>
                  <a:txBody>
                    <a:bodyPr/>
                    <a:lstStyle/>
                    <a:p>
                      <a:pPr algn="l" fontAlgn="b">
                        <a:buFont typeface="Arial" pitchFamily="34" charset="0"/>
                        <a:buChar char="•"/>
                      </a:pPr>
                      <a:r>
                        <a:rPr lang="es-EC" sz="1600" b="0" i="0" u="none" strike="noStrike" dirty="0">
                          <a:solidFill>
                            <a:srgbClr val="000000"/>
                          </a:solidFill>
                          <a:latin typeface="Franklin Gothic Book" pitchFamily="34" charset="0"/>
                        </a:rPr>
                        <a:t>Certificado de Cumplimiento de Obligaciones o Constitución de la Empresa</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latin typeface="Franklin Gothic Book" pitchFamily="34" charset="0"/>
                      </a:endParaRPr>
                    </a:p>
                  </a:txBody>
                  <a:tcPr marL="9275" marR="9275" marT="927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24179">
                <a:tc>
                  <a:txBody>
                    <a:bodyPr/>
                    <a:lstStyle/>
                    <a:p>
                      <a:pPr algn="l" fontAlgn="b"/>
                      <a:r>
                        <a:rPr lang="es-EC" sz="1600" b="1" i="0" u="none" strike="noStrike" dirty="0">
                          <a:solidFill>
                            <a:srgbClr val="000000"/>
                          </a:solidFill>
                          <a:latin typeface="Franklin Gothic Book" pitchFamily="34" charset="0"/>
                        </a:rPr>
                        <a:t>Miembro de Empresa </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endParaRPr lang="es-EC" sz="1600" b="0" i="0" u="none" strike="noStrike" dirty="0">
                        <a:solidFill>
                          <a:srgbClr val="000000"/>
                        </a:solidFill>
                        <a:latin typeface="Franklin Gothic Book" pitchFamily="34" charset="0"/>
                      </a:endParaRPr>
                    </a:p>
                  </a:txBody>
                  <a:tcPr marL="9275" marR="9275" marT="9274" marB="0" anchor="b">
                    <a:lnL w="12700" cap="flat" cmpd="sng" algn="ctr">
                      <a:solidFill>
                        <a:srgbClr val="000000"/>
                      </a:solidFill>
                      <a:prstDash val="solid"/>
                      <a:round/>
                      <a:headEnd type="none" w="med" len="med"/>
                      <a:tailEnd type="none" w="med" len="med"/>
                    </a:lnL>
                    <a:lnR>
                      <a:noFill/>
                    </a:lnR>
                    <a:lnT>
                      <a:noFill/>
                    </a:lnT>
                    <a:lnB>
                      <a:noFill/>
                    </a:lnB>
                  </a:tcPr>
                </a:tc>
              </a:tr>
              <a:tr h="688889">
                <a:tc>
                  <a:txBody>
                    <a:bodyPr/>
                    <a:lstStyle/>
                    <a:p>
                      <a:pPr algn="l" fontAlgn="b">
                        <a:buFont typeface="Arial" pitchFamily="34" charset="0"/>
                        <a:buChar char="•"/>
                      </a:pPr>
                      <a:r>
                        <a:rPr lang="es-EC" sz="1600" b="0" i="0" u="none" strike="noStrike" dirty="0">
                          <a:solidFill>
                            <a:srgbClr val="000000"/>
                          </a:solidFill>
                          <a:latin typeface="Franklin Gothic Book" pitchFamily="34" charset="0"/>
                        </a:rPr>
                        <a:t>Carta de autorización emitida por el representante legal</a:t>
                      </a:r>
                    </a:p>
                  </a:txBody>
                  <a:tcPr marL="9275" marR="9275" marT="92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latin typeface="Franklin Gothic Book" pitchFamily="34" charset="0"/>
                      </a:endParaRPr>
                    </a:p>
                  </a:txBody>
                  <a:tcPr marL="9275" marR="9275" marT="9274"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5 Elipse"/>
          <p:cNvSpPr/>
          <p:nvPr/>
        </p:nvSpPr>
        <p:spPr>
          <a:xfrm>
            <a:off x="5580112" y="4797153"/>
            <a:ext cx="2664296" cy="1440160"/>
          </a:xfrm>
          <a:prstGeom prst="ellipse">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t>Válida por 2 años, renovación con mismos requisitos</a:t>
            </a:r>
            <a:endParaRPr lang="es-EC" b="1" dirty="0"/>
          </a:p>
        </p:txBody>
      </p:sp>
      <p:sp>
        <p:nvSpPr>
          <p:cNvPr id="7" name="6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Tree>
    <p:extLst>
      <p:ext uri="{BB962C8B-B14F-4D97-AF65-F5344CB8AC3E}">
        <p14:creationId xmlns:p14="http://schemas.microsoft.com/office/powerpoint/2010/main" val="65170518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C" dirty="0" smtClean="0"/>
              <a:t>Registro en Ecuapass con firma electrónica</a:t>
            </a: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72815"/>
            <a:ext cx="604837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
        <p:nvSpPr>
          <p:cNvPr id="5" name="4 Flecha derecha"/>
          <p:cNvSpPr/>
          <p:nvPr/>
        </p:nvSpPr>
        <p:spPr>
          <a:xfrm>
            <a:off x="5855146" y="1556792"/>
            <a:ext cx="3240360" cy="648072"/>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t>p</a:t>
            </a:r>
            <a:r>
              <a:rPr lang="es-EC" b="1" dirty="0" smtClean="0"/>
              <a:t>ortal.aduana.gob.ec</a:t>
            </a:r>
            <a:endParaRPr lang="es-EC" b="1" dirty="0"/>
          </a:p>
        </p:txBody>
      </p:sp>
    </p:spTree>
    <p:extLst>
      <p:ext uri="{BB962C8B-B14F-4D97-AF65-F5344CB8AC3E}">
        <p14:creationId xmlns:p14="http://schemas.microsoft.com/office/powerpoint/2010/main" val="377378094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Registro en Ecuapass con firma electrónica</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1778"/>
            <a:ext cx="4104457" cy="256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p:cNvSpPr>
            <a:spLocks noChangeArrowheads="1"/>
          </p:cNvSpPr>
          <p:nvPr/>
        </p:nvSpPr>
        <p:spPr bwMode="auto">
          <a:xfrm>
            <a:off x="428650" y="5447878"/>
            <a:ext cx="4686300" cy="933450"/>
          </a:xfrm>
          <a:prstGeom prst="foldedCorner">
            <a:avLst>
              <a:gd name="adj" fmla="val 12500"/>
            </a:avLst>
          </a:prstGeom>
          <a:ln>
            <a:prstDash val="sysDash"/>
            <a:headEnd/>
            <a:tailEn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cs typeface="Arial" pitchFamily="34" charset="0"/>
              </a:rPr>
              <a:t>Es necesario mencionar que la base de datos del Servicio de Rentas Internas, y la de la Aduana del Ecuador se encuentran vinculadas; por lo que para realizar el registro de uso en ECUA-PASS, no se debe tener deudas pendientes con el Fisco.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pic>
        <p:nvPicPr>
          <p:cNvPr id="6" name="5 Imagen"/>
          <p:cNvPicPr/>
          <p:nvPr/>
        </p:nvPicPr>
        <p:blipFill rotWithShape="1">
          <a:blip r:embed="rId3" cstate="print">
            <a:extLst>
              <a:ext uri="{28A0092B-C50C-407E-A947-70E740481C1C}">
                <a14:useLocalDpi xmlns:a14="http://schemas.microsoft.com/office/drawing/2010/main" val="0"/>
              </a:ext>
            </a:extLst>
          </a:blip>
          <a:srcRect l="1557"/>
          <a:stretch/>
        </p:blipFill>
        <p:spPr bwMode="auto">
          <a:xfrm>
            <a:off x="3489930" y="1628800"/>
            <a:ext cx="5358130" cy="34747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362913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Ventanilla Única Ecuapass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519" y="2525351"/>
            <a:ext cx="477361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649625" y="1764297"/>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Decreto N° 285</a:t>
            </a:r>
            <a:endParaRPr lang="es-EC" b="1" dirty="0"/>
          </a:p>
        </p:txBody>
      </p:sp>
      <p:sp>
        <p:nvSpPr>
          <p:cNvPr id="5" name="4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Tree>
    <p:extLst>
      <p:ext uri="{BB962C8B-B14F-4D97-AF65-F5344CB8AC3E}">
        <p14:creationId xmlns:p14="http://schemas.microsoft.com/office/powerpoint/2010/main" val="1506548401"/>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Ventanilla Única Ecuapass</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4176464" cy="3384376"/>
          </a:xfrm>
          <a:prstGeom prst="rect">
            <a:avLst/>
          </a:prstGeom>
          <a:noFill/>
          <a:ln>
            <a:noFill/>
          </a:ln>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819400"/>
            <a:ext cx="538956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2" y="6426911"/>
            <a:ext cx="2592288" cy="430887"/>
          </a:xfrm>
          <a:prstGeom prst="rect">
            <a:avLst/>
          </a:prstGeom>
          <a:noFill/>
        </p:spPr>
        <p:txBody>
          <a:bodyPr wrap="square" rtlCol="0">
            <a:spAutoFit/>
          </a:bodyPr>
          <a:lstStyle/>
          <a:p>
            <a:r>
              <a:rPr lang="es-EC" sz="1100" i="1" dirty="0"/>
              <a:t>Uso y aplicación de la firma electrónica</a:t>
            </a:r>
          </a:p>
          <a:p>
            <a:endParaRPr lang="es-EC" sz="1100" i="1" dirty="0"/>
          </a:p>
        </p:txBody>
      </p:sp>
    </p:spTree>
    <p:extLst>
      <p:ext uri="{BB962C8B-B14F-4D97-AF65-F5344CB8AC3E}">
        <p14:creationId xmlns:p14="http://schemas.microsoft.com/office/powerpoint/2010/main" val="263913917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Casos de éxito</a:t>
            </a:r>
            <a:endParaRPr lang="es-EC" dirty="0"/>
          </a:p>
        </p:txBody>
      </p:sp>
      <p:sp>
        <p:nvSpPr>
          <p:cNvPr id="4" name="3 Rectángulo redondeado"/>
          <p:cNvSpPr/>
          <p:nvPr/>
        </p:nvSpPr>
        <p:spPr>
          <a:xfrm>
            <a:off x="683568" y="1916832"/>
            <a:ext cx="2232248" cy="936104"/>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ZAIMELLA DEL ECUADOR</a:t>
            </a:r>
          </a:p>
          <a:p>
            <a:pPr algn="ctr"/>
            <a:r>
              <a:rPr lang="es-EC" dirty="0" smtClean="0"/>
              <a:t>Jessica Cajas</a:t>
            </a:r>
            <a:endParaRPr lang="es-EC" dirty="0"/>
          </a:p>
        </p:txBody>
      </p:sp>
      <p:sp>
        <p:nvSpPr>
          <p:cNvPr id="5" name="4 Rectángulo redondeado"/>
          <p:cNvSpPr/>
          <p:nvPr/>
        </p:nvSpPr>
        <p:spPr>
          <a:xfrm>
            <a:off x="4572000" y="3068960"/>
            <a:ext cx="2232248" cy="936104"/>
          </a:xfrm>
          <a:prstGeom prst="roundRect">
            <a:avLst/>
          </a:prstGeom>
          <a:solidFill>
            <a:schemeClr val="accent5">
              <a:lumMod val="20000"/>
              <a:lumOff val="80000"/>
            </a:schemeClr>
          </a:solidFill>
          <a:ln w="38100">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smtClean="0"/>
              <a:t>CONVERSA</a:t>
            </a:r>
          </a:p>
          <a:p>
            <a:pPr algn="ctr"/>
            <a:r>
              <a:rPr lang="es-EC" dirty="0" smtClean="0"/>
              <a:t>Manuel Larrea</a:t>
            </a:r>
            <a:endParaRPr lang="es-EC" dirty="0"/>
          </a:p>
        </p:txBody>
      </p:sp>
      <p:sp>
        <p:nvSpPr>
          <p:cNvPr id="6" name="5 Rectángulo redondeado"/>
          <p:cNvSpPr/>
          <p:nvPr/>
        </p:nvSpPr>
        <p:spPr>
          <a:xfrm>
            <a:off x="2483768" y="4869160"/>
            <a:ext cx="2232248" cy="936104"/>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t>ARTESANO</a:t>
            </a:r>
          </a:p>
          <a:p>
            <a:pPr algn="ctr"/>
            <a:r>
              <a:rPr lang="es-EC" dirty="0" smtClean="0"/>
              <a:t>Julio Guajan</a:t>
            </a:r>
            <a:endParaRPr lang="es-EC" dirty="0"/>
          </a:p>
        </p:txBody>
      </p:sp>
      <p:sp>
        <p:nvSpPr>
          <p:cNvPr id="7" name="6 Elipse"/>
          <p:cNvSpPr/>
          <p:nvPr/>
        </p:nvSpPr>
        <p:spPr>
          <a:xfrm>
            <a:off x="5832648" y="4714572"/>
            <a:ext cx="2627784" cy="16561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t>Necesidad vs. Obligatoriedad</a:t>
            </a:r>
            <a:endParaRPr lang="es-EC" sz="2000" b="1" dirty="0"/>
          </a:p>
        </p:txBody>
      </p:sp>
      <p:sp>
        <p:nvSpPr>
          <p:cNvPr id="9" name="8 CuadroTexto"/>
          <p:cNvSpPr txBox="1"/>
          <p:nvPr/>
        </p:nvSpPr>
        <p:spPr>
          <a:xfrm>
            <a:off x="179512" y="6452755"/>
            <a:ext cx="2520280" cy="430887"/>
          </a:xfrm>
          <a:prstGeom prst="rect">
            <a:avLst/>
          </a:prstGeom>
          <a:noFill/>
        </p:spPr>
        <p:txBody>
          <a:bodyPr wrap="square" rtlCol="0">
            <a:spAutoFit/>
          </a:bodyPr>
          <a:lstStyle/>
          <a:p>
            <a:r>
              <a:rPr lang="es-EC" sz="1100" i="1" dirty="0" smtClean="0"/>
              <a:t>Principales aspectos en </a:t>
            </a:r>
            <a:r>
              <a:rPr lang="es-EC" sz="1100" i="1" dirty="0"/>
              <a:t>exportaciones</a:t>
            </a:r>
          </a:p>
          <a:p>
            <a:endParaRPr lang="es-EC" sz="1100" i="1" dirty="0"/>
          </a:p>
        </p:txBody>
      </p:sp>
      <p:sp>
        <p:nvSpPr>
          <p:cNvPr id="10" name="AutoShape 2" descr="data:image/jpeg;base64,/9j/4AAQSkZJRgABAQAAAQABAAD/2wCEAAkGBxIQEhUTERQTFBUVFSIbFxgXFyAfGBkcIB0WGxwfGxshHCosJCMlJx8fIj0hJSkvLi46HCY2ODM4NzQvLi4BCgoKDg0OGxAQGywlICY4Ly00LzQ0LSwsLCw0NCwsLTQ0LCwvLCwsLCwvLCwsLCwsLCwsLDQsLCwsLCwsLCwsLP/AABEIAEwAeAMBEQACEQEDEQH/xAAbAAEAAgMBAQAAAAAAAAAAAAAABQYDBAcCAf/EAEEQAAIBAwIDBQQGBgkFAAAAAAECAwAEERIhBQYxBxMiQVFhcYGRFjJSVKHRFEKCkrHhFyNiY3KiwcLSFSRDk7L/xAAbAQEAAwEBAQEAAAAAAAAAAAAAAgMEAQUGB//EAC8RAAICAQIFAQcDBQAAAAAAAAABAgMRBBIFEyExUUEGFDJSYXHBIoGhFpGx4fD/2gAMAwEAAhEDEQA/AO40AoBQCgFAKAUAoBQCgFAKAUAoBQEPxLmiztnMc86RuACVbOcHp5VFyS7shK2EXhs1vpvw771F8z+VN8fJDn1/Mj6OduHfeovn/Km+Pke8VfMjcsuYbWZJJIpkZIhl2B2Xqdz8K6pJk1ZFrKZq/TPh/wB6h/erm+Pkhz6/mRL2d3HMgkiZXRujKcg1JPJammso93EyxqzucKqlmPoAMmgbwskJwbm+1ubd7kMY40cqxk2wdiPPzBB+NQ5kcZGnzqHitZZMxXcboJFZShXUGz4ceuakmmsk5QlGW1rqYLfi0EkRmSVDEOr58Ix1ya4pxayn0LJ6e2E+XKLT8GK24/aysEjniZj0AYZPuqKtg3hMnZo761ulBpG1ZX0c664nV1zjKnIyOtTUlLqimyudbxNYZ8tr+KVnWN1dozhwpyVPofx+RopJ9hOucEnJYz2PV7eRwoZJWVEXqxOwo5KKyxXXKyW2Cyz1a3CSorxsGVhlWHQiiaayjk4ShJxksNHJu02wj/6pbGUMY5wqv4tP62g4b2ZBNU2r9SPL1UVzVks39FnD/SX/ANhqXKiXe5VmP+iix+1P++PypykPcqyUn5ItzaLZo8sUQbU+gjVIf7ZKnP8AIVLYsYLXp47Ni7HM+ceU4Le4htLJpZbiQ+IOy6VB+r0Ub9TnOwHTcYpnBJ4RguojGShHuWzi3MkXAIIbOFRNKE1MWOFXOSWO2+TnC7bdT6zlJVrBplaqIqC6sxW3aal1HKklqdItmZ8SbE9Co8OwOfrZz7KK1NHFq1JNNEFzNdxLw+yht4+5SUGZl1liP1RqYgaskk5P2RWLWzSgor1PsvZLTxblcl0xj+5uXvH9HBYIV+tKWj/YQ+I/wH7VcndjTJeTdTolPi05vtHr+7Iu3nCcHmXfMl4APgiMc/BTVUZY0z+5rtq38Vi/Ec/yyXg5csorVrpJ2klS3LGMMmFLLpOwGdi3rV0aK4x3p5Zhs4jq7rlp5wUYt4zh+S0dmMYh4cHbwgszk+wE7/IVo0i21ZPK45J2a1xXphEX2NxFkuZ2OWkkUN7wGcn4mSoaJNqUn5NXtHiE66l6L/v8HntPunuJYrKL9VWlk+AJUH5E+8rXNW3NquP3JcCjCiEtVZ9IomuyucvYICc6XYe4ZOB8qt0bzUjDx2G3WSfnqRXbVwvvbWOYDeFyD/gfAO3vCfI1ZdHKPm9bHME16Fv5X4qLu1hmzkug1f4hs345qyLysmiqe+CZK1IsITnDmFOH27TNgsfDGv2nIOB7vP4VGUlFFV1qrjkp3ZvBBFrvbu5hNzPv4pVyqnf12J9PIAD1quterM+mS+OT6swcs3cTcavZbkohTUE7wgYwVXIJPoM/GkfjeSNTTuk5FL4hdJIOIzIcLJKqp7dcjyZ+IjJ+NVNrqZJNPc16lgtbb9IuWQDw2ljgDPRhFg/5mIx7Kz432v6I/QtMvc+G1r1m0RnLFkbkvq3S2t5Hx5ZIbHzJz8PZVGni5vr2R7PFLlpoLZ8U2vwYmctaW0OQBJcOxJ6AgRICfYNTVHvWo+WWZ2auy3GcRX5ZYeO8AtLK0mktrjv3bTGfEh0hmBP1R5gHr6VpsphVW3Fnl6TiGo1mqhCyCSXX1/JZIeIww8HKLJG7ranKhgW3G+2fLNaFJRp/Y8mdU7+JZaaTkeOzW+gt7Ea5Ilcs7suoaiBnB05z0H4VHSOMaifG4WW6xpJ46IoVrzc8dzNclI2eYEYcnwKfIYI8sDPsrCtRJTcsdz6WzhMJ6eundjb1+7Lt2MyjuJ4/NZQ3wKAD/wCTWzQSzBng+00MXwl9Pz/svPFrBbmGSF/qyIVPsz5/DrW5rKwfMTjuTTOadk/FHtp5uHXHhYMSgJ6ONnAz5MMMPifOqanh7WYdJPbJ1s6tV56BXOcOT4eJ913ryIYtWkpjfVoznIP2RUJw3FN1KtXUrR7H7U/+e4/yf8Kr5C8mdaGPk2+YuzKG7uBMJniBAEihQxbAABVifCcDckNmpSqTeSdmkjN5ya3F+z6ytrSUySTd2svfvjGoqquojG3TDEZ65NcdUUupx6aEI/yY+CXcFrJeSC3upDIzGQ4jIQBn1oNL+RJz8KrrhGDbx3PT1PGJ3RhBxwoEfyxf2tsLixSG8klkUiQ6Y9QULgAASHOA2feT7qjVCME4rPUlq+PS1d0ZOPw+hD3lnaiFFb9LDQoxfwxZK5JLd2ZcgbHG56b74qmWmi4pdeh6FftVOE5T2d/4Pp4TbpGyFb1WaXTrKw6VKLKxBXvtwRr3z1j9hzz3WO3HUn/VdjsU+X07YPlpwSEZB/Si0i4jASJSQSo14786k3Hp1pHSRWerJz9rJyaxX26mCDl5Wm7jNyZDHrA7iMbHoSDcZ+GB7wN6itGs4yyf9XyzhVFt5d56tLWzAjt7kxREKz4iGWOMnHe+rDOM41L61sqcYQwkfN6rifvFkrpJ9SQ7KLaHu7ieHvdMkuB3iBcKuSAMO2cayNW2cdKaapQTa9TdquKvXqLaxt6fcvlaTGc07U+W5Ay8QtMiSPeTT123WQe7oR5jHoc02xfxIw6qp55ke6LNyRzbHxGLyWZB/WJ/uX1U/h0qcJ7kX0XKxfUstTLxQCgOR9rnNSy/9lCwZQczMPUdEB9nU/AetZ7Z+iPO1d+f0RKRLzHdPnVLq1dQY0KnctnToxnJznGaq3S8mPnT8mJ+N3DSd6XBfSVJKJup6hhpwfiDTcxzZZzk9Lx65AAEmw8tCY/WGCNO4GpsKdhnYU3Mc6fk9/SS8yT38hz1BwVOSSTpIxk5O+K7vl5Cun5PI5hugc96c5BB0rkY040+HYeEeEYG3Sub5eRzp+TFBxedGVlkOUQIpKqcKpyo3BzjyJ3GKbmcVkk85LByjZ8Q4g+iKV1hBxK5A7vfBOpcYd9gd8n1ODU4KUi+mNtj6Podv4Vw6O1iSGFdKIMAf6n1J65rSlhYPVhFRWEbddJHwigOYc1dnksUv6Vws6GG/dg4IP8Adnpg/ZO3zwKZVvvEwW6Zp7qzU4d2qXEDd1fW5LDqRlJAN+qMMHO3mtcVrXRojHWSj0miUk7X7XB029wWxsDoAJ9pDnHvwa7zl4LHroeCo8xdpN3dqUjxboeoRiXPvfA/ACq5Wtma3Vyl0XQpYFVmQ+0OCgFAeS4HmK4dxknOFcqXt0f6q3kxt4nGld84OWxkbeWamoSZbCic+yL7y92TqpD3smv+7j2H7T9T7gB76ujT5NteiS6yZ0uztI4UEcSqiKMBVGAKu7G5JJYRmodFAKAUBgu7OOYYljSQDoHUMB8xQ40n3I2XlSxbraw7/wBgD+FR2R8FfJr8GP6G8P8AusP7tNkfA5Ffgx/Qjh33WL5H86bI+ByK/lQ+g/DvusXyP502R8DkV/Kh9B+HfdYvkfzpsj4HIr+VGa25QsIzlbWEH2rn+OabI+Aqa12RJWnDoYcmKKOPPXQgXPyFdJqKRs10kKAUAoBQCgFAKAUAoBQCgFAKAUAoBQCgFAKAUAoBQCgFAKAUAoBQCgFAKAU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09" t="18954" r="28783" b="66460"/>
          <a:stretch/>
        </p:blipFill>
        <p:spPr bwMode="auto">
          <a:xfrm>
            <a:off x="611560" y="3310326"/>
            <a:ext cx="3384376" cy="6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53612"/>
            <a:ext cx="1837742" cy="116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71365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Principales dificultades </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590459186"/>
              </p:ext>
            </p:extLst>
          </p:nvPr>
        </p:nvGraphicFramePr>
        <p:xfrm>
          <a:off x="827584" y="1628800"/>
          <a:ext cx="6840760" cy="4661818"/>
        </p:xfrm>
        <a:graphic>
          <a:graphicData uri="http://schemas.openxmlformats.org/drawingml/2006/table">
            <a:tbl>
              <a:tblPr firstRow="1" firstCol="1" bandRow="1">
                <a:tableStyleId>{3B4B98B0-60AC-42C2-AFA5-B58CD77FA1E5}</a:tableStyleId>
              </a:tblPr>
              <a:tblGrid>
                <a:gridCol w="4237011"/>
                <a:gridCol w="2603749"/>
              </a:tblGrid>
              <a:tr h="165232">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DIFICULTAD</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CAUSA</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r>
              <a:tr h="165232">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Obtención del certificado de firma electrónica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rowSpan="4">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 </a:t>
                      </a:r>
                    </a:p>
                    <a:p>
                      <a:pPr algn="ctr">
                        <a:lnSpc>
                          <a:spcPct val="115000"/>
                        </a:lnSpc>
                        <a:spcAft>
                          <a:spcPts val="0"/>
                        </a:spcAft>
                      </a:pPr>
                      <a:r>
                        <a:rPr lang="es-EC" sz="1000">
                          <a:effectLst/>
                          <a:latin typeface="Arial" panose="020B0604020202020204" pitchFamily="34" charset="0"/>
                          <a:cs typeface="Arial" panose="020B0604020202020204" pitchFamily="34" charset="0"/>
                        </a:rPr>
                        <a:t>Falta de información de parte de las entidades de certificación, falta de conocimiento acerca de la validez de la firma electrónica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r>
              <a:tr h="165232">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Presentación  de documentos incorrectos</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Demora en la obtención de la firma electrónica</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solidFill>
                      <a:schemeClr val="bg1">
                        <a:alpha val="20000"/>
                      </a:schemeClr>
                    </a:solidFill>
                  </a:tcPr>
                </a:tc>
                <a:tc vMerge="1">
                  <a:txBody>
                    <a:bodyPr/>
                    <a:lstStyle/>
                    <a:p>
                      <a:endParaRPr lang="es-EC"/>
                    </a:p>
                  </a:txBody>
                  <a:tcPr/>
                </a:tc>
              </a:tr>
              <a:tr h="495694">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Falta de importancia, se delega a terceros el</a:t>
                      </a:r>
                    </a:p>
                    <a:p>
                      <a:pPr indent="279400">
                        <a:lnSpc>
                          <a:spcPct val="115000"/>
                        </a:lnSpc>
                        <a:spcAft>
                          <a:spcPts val="0"/>
                        </a:spcAft>
                      </a:pPr>
                      <a:r>
                        <a:rPr lang="es-EC" sz="1000" dirty="0">
                          <a:effectLst/>
                          <a:latin typeface="Arial" panose="020B0604020202020204" pitchFamily="34" charset="0"/>
                          <a:cs typeface="Arial" panose="020B0604020202020204" pitchFamily="34" charset="0"/>
                        </a:rPr>
                        <a:t>trámite personal</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Instalación del certificado de firma electrónica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rowSpan="4">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 </a:t>
                      </a:r>
                    </a:p>
                    <a:p>
                      <a:pPr algn="ctr">
                        <a:lnSpc>
                          <a:spcPct val="115000"/>
                        </a:lnSpc>
                        <a:spcAft>
                          <a:spcPts val="0"/>
                        </a:spcAft>
                      </a:pPr>
                      <a:r>
                        <a:rPr lang="es-EC" sz="1000" dirty="0">
                          <a:effectLst/>
                          <a:latin typeface="Arial" panose="020B0604020202020204" pitchFamily="34" charset="0"/>
                          <a:cs typeface="Arial" panose="020B0604020202020204" pitchFamily="34" charset="0"/>
                        </a:rPr>
                        <a:t>Falta de conocimiento y capacitación por parte de la entidad de certificación y falta de conocimientos básicos en sistemas informáticos</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r>
              <a:tr h="330462">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Complejidad en la instalación de driver de firma</a:t>
                      </a:r>
                    </a:p>
                    <a:p>
                      <a:pPr indent="279400">
                        <a:lnSpc>
                          <a:spcPct val="115000"/>
                        </a:lnSpc>
                        <a:spcAft>
                          <a:spcPts val="0"/>
                        </a:spcAft>
                      </a:pPr>
                      <a:r>
                        <a:rPr lang="es-EC" sz="1000">
                          <a:effectLst/>
                          <a:latin typeface="Arial" panose="020B0604020202020204" pitchFamily="34" charset="0"/>
                          <a:cs typeface="Arial" panose="020B0604020202020204" pitchFamily="34" charset="0"/>
                        </a:rPr>
                        <a:t>electrónica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Descarga e software incorrecto</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solidFill>
                      <a:schemeClr val="bg1">
                        <a:alpha val="20000"/>
                      </a:schemeClr>
                    </a:solidFill>
                  </a:tcPr>
                </a:tc>
                <a:tc vMerge="1">
                  <a:txBody>
                    <a:bodyPr/>
                    <a:lstStyle/>
                    <a:p>
                      <a:endParaRPr lang="es-EC"/>
                    </a:p>
                  </a:txBody>
                  <a:tcPr/>
                </a:tc>
              </a:tr>
              <a:tr h="330462">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Equipo para aplicación incorrecto</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Registro como exportador en ECUA-PASS</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rowSpan="4">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 </a:t>
                      </a:r>
                    </a:p>
                    <a:p>
                      <a:pPr algn="ctr">
                        <a:lnSpc>
                          <a:spcPct val="115000"/>
                        </a:lnSpc>
                        <a:spcAft>
                          <a:spcPts val="0"/>
                        </a:spcAft>
                      </a:pPr>
                      <a:r>
                        <a:rPr lang="es-EC" sz="1000">
                          <a:effectLst/>
                          <a:latin typeface="Arial" panose="020B0604020202020204" pitchFamily="34" charset="0"/>
                          <a:cs typeface="Arial" panose="020B0604020202020204" pitchFamily="34" charset="0"/>
                        </a:rPr>
                        <a:t>Falta de capacitación y autogestión del exportador</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r>
              <a:tr h="330462">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Incompatibilidad en la instalación de software, </a:t>
                      </a:r>
                    </a:p>
                    <a:p>
                      <a:pPr indent="279400">
                        <a:lnSpc>
                          <a:spcPct val="115000"/>
                        </a:lnSpc>
                        <a:spcAft>
                          <a:spcPts val="0"/>
                        </a:spcAft>
                      </a:pPr>
                      <a:r>
                        <a:rPr lang="es-EC" sz="1000">
                          <a:effectLst/>
                          <a:latin typeface="Arial" panose="020B0604020202020204" pitchFamily="34" charset="0"/>
                          <a:cs typeface="Arial" panose="020B0604020202020204" pitchFamily="34" charset="0"/>
                        </a:rPr>
                        <a:t>para el uso de ECUA-PASS</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Solicitud de registro incorrecta</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solidFill>
                      <a:schemeClr val="bg1">
                        <a:alpha val="20000"/>
                      </a:schemeClr>
                    </a:solidFill>
                  </a:tcPr>
                </a:tc>
                <a:tc vMerge="1">
                  <a:txBody>
                    <a:bodyPr/>
                    <a:lstStyle/>
                    <a:p>
                      <a:endParaRPr lang="es-EC"/>
                    </a:p>
                  </a:txBody>
                  <a:tcPr/>
                </a:tc>
              </a:tr>
              <a:tr h="168477">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Validación de información incorrecta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Procesos de exportación en Ventanilla Única</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rowSpan="6">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 </a:t>
                      </a:r>
                    </a:p>
                    <a:p>
                      <a:pPr algn="ctr">
                        <a:lnSpc>
                          <a:spcPct val="115000"/>
                        </a:lnSpc>
                        <a:spcAft>
                          <a:spcPts val="0"/>
                        </a:spcAft>
                      </a:pPr>
                      <a:r>
                        <a:rPr lang="es-EC" sz="1000">
                          <a:effectLst/>
                          <a:latin typeface="Arial" panose="020B0604020202020204" pitchFamily="34" charset="0"/>
                          <a:cs typeface="Arial" panose="020B0604020202020204" pitchFamily="34" charset="0"/>
                        </a:rPr>
                        <a:t>Falta de capacitación en trámites de exportación para los operadores de exportaciones y funcionarios de entidades que intervienen en Ventanilla Única y Falta de interés de los exportadores</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r>
              <a:tr h="33046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Encriptación y validación de información </a:t>
                      </a:r>
                    </a:p>
                    <a:p>
                      <a:pPr indent="279400">
                        <a:lnSpc>
                          <a:spcPct val="115000"/>
                        </a:lnSpc>
                        <a:spcAft>
                          <a:spcPts val="0"/>
                        </a:spcAft>
                      </a:pPr>
                      <a:r>
                        <a:rPr lang="es-EC" sz="1000" dirty="0">
                          <a:effectLst/>
                          <a:latin typeface="Arial" panose="020B0604020202020204" pitchFamily="34" charset="0"/>
                          <a:cs typeface="Arial" panose="020B0604020202020204" pitchFamily="34" charset="0"/>
                        </a:rPr>
                        <a:t>incorrecta</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Complejidad en el envío de documentos</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solidFill>
                      <a:schemeClr val="bg1">
                        <a:alpha val="20000"/>
                      </a:schemeClr>
                    </a:solidFill>
                  </a:tcPr>
                </a:tc>
                <a:tc vMerge="1">
                  <a:txBody>
                    <a:bodyPr/>
                    <a:lstStyle/>
                    <a:p>
                      <a:endParaRPr lang="es-EC"/>
                    </a:p>
                  </a:txBody>
                  <a:tcPr/>
                </a:tc>
              </a:tr>
              <a:tr h="330462">
                <a:tc>
                  <a:txBody>
                    <a:bodyPr/>
                    <a:lstStyle/>
                    <a:p>
                      <a:pPr indent="279400">
                        <a:lnSpc>
                          <a:spcPct val="115000"/>
                        </a:lnSpc>
                        <a:spcAft>
                          <a:spcPts val="0"/>
                        </a:spcAft>
                      </a:pPr>
                      <a:r>
                        <a:rPr lang="es-EC" sz="1000">
                          <a:effectLst/>
                          <a:latin typeface="Arial" panose="020B0604020202020204" pitchFamily="34" charset="0"/>
                          <a:cs typeface="Arial" panose="020B0604020202020204" pitchFamily="34" charset="0"/>
                        </a:rPr>
                        <a:t>Delegación de actividades y procesos</a:t>
                      </a:r>
                    </a:p>
                    <a:p>
                      <a:pPr indent="279400">
                        <a:lnSpc>
                          <a:spcPct val="115000"/>
                        </a:lnSpc>
                        <a:spcAft>
                          <a:spcPts val="0"/>
                        </a:spcAft>
                      </a:pPr>
                      <a:r>
                        <a:rPr lang="es-EC" sz="1000">
                          <a:effectLst/>
                          <a:latin typeface="Arial" panose="020B0604020202020204" pitchFamily="34" charset="0"/>
                          <a:cs typeface="Arial" panose="020B0604020202020204" pitchFamily="34" charset="0"/>
                        </a:rPr>
                        <a:t>inadecuadas</a:t>
                      </a:r>
                      <a:endParaRPr lang="es-EC" sz="100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r h="16523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Demora en la presentación de trámites</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solidFill>
                      <a:schemeClr val="bg1">
                        <a:alpha val="20000"/>
                      </a:schemeClr>
                    </a:solidFill>
                  </a:tcPr>
                </a:tc>
                <a:tc vMerge="1">
                  <a:txBody>
                    <a:bodyPr/>
                    <a:lstStyle/>
                    <a:p>
                      <a:endParaRPr lang="es-EC"/>
                    </a:p>
                  </a:txBody>
                  <a:tcPr/>
                </a:tc>
              </a:tr>
              <a:tr h="330462">
                <a:tc>
                  <a:txBody>
                    <a:bodyPr/>
                    <a:lstStyle/>
                    <a:p>
                      <a:pPr indent="279400">
                        <a:lnSpc>
                          <a:spcPct val="115000"/>
                        </a:lnSpc>
                        <a:spcAft>
                          <a:spcPts val="0"/>
                        </a:spcAft>
                      </a:pPr>
                      <a:r>
                        <a:rPr lang="es-EC" sz="1000" dirty="0">
                          <a:effectLst/>
                          <a:latin typeface="Arial" panose="020B0604020202020204" pitchFamily="34" charset="0"/>
                          <a:cs typeface="Arial" panose="020B0604020202020204" pitchFamily="34" charset="0"/>
                        </a:rPr>
                        <a:t>Falta de reconocimiento de tiempos y requisitos</a:t>
                      </a:r>
                      <a:endParaRPr lang="es-EC" sz="1000" dirty="0">
                        <a:solidFill>
                          <a:srgbClr val="31849B"/>
                        </a:solidFill>
                        <a:effectLst/>
                        <a:latin typeface="Arial" panose="020B0604020202020204" pitchFamily="34" charset="0"/>
                        <a:ea typeface="Calibri"/>
                        <a:cs typeface="Arial" panose="020B0604020202020204" pitchFamily="34" charset="0"/>
                      </a:endParaRPr>
                    </a:p>
                  </a:txBody>
                  <a:tcPr marL="61858" marR="61858" marT="0" marB="0"/>
                </a:tc>
                <a:tc vMerge="1">
                  <a:txBody>
                    <a:bodyPr/>
                    <a:lstStyle/>
                    <a:p>
                      <a:endParaRPr lang="es-EC"/>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9784" y="5665147"/>
            <a:ext cx="1944216" cy="1157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79512" y="6452755"/>
            <a:ext cx="2520280" cy="430887"/>
          </a:xfrm>
          <a:prstGeom prst="rect">
            <a:avLst/>
          </a:prstGeom>
          <a:noFill/>
        </p:spPr>
        <p:txBody>
          <a:bodyPr wrap="square" rtlCol="0">
            <a:spAutoFit/>
          </a:bodyPr>
          <a:lstStyle/>
          <a:p>
            <a:r>
              <a:rPr lang="es-EC" sz="1100" i="1" dirty="0"/>
              <a:t>Principales aspectos </a:t>
            </a:r>
            <a:r>
              <a:rPr lang="es-EC" sz="1100" i="1" dirty="0" smtClean="0"/>
              <a:t>en </a:t>
            </a:r>
            <a:r>
              <a:rPr lang="es-EC" sz="1100" i="1" dirty="0"/>
              <a:t>exportaciones</a:t>
            </a:r>
          </a:p>
          <a:p>
            <a:endParaRPr lang="es-EC" sz="1100" i="1" dirty="0"/>
          </a:p>
        </p:txBody>
      </p:sp>
    </p:spTree>
    <p:extLst>
      <p:ext uri="{BB962C8B-B14F-4D97-AF65-F5344CB8AC3E}">
        <p14:creationId xmlns:p14="http://schemas.microsoft.com/office/powerpoint/2010/main" val="229820608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880"/>
            <a:ext cx="8686800" cy="1111664"/>
          </a:xfrm>
        </p:spPr>
        <p:txBody>
          <a:bodyPr>
            <a:noAutofit/>
          </a:bodyPr>
          <a:lstStyle/>
          <a:p>
            <a:pPr algn="l"/>
            <a:r>
              <a:rPr lang="es-EC" sz="4400" dirty="0"/>
              <a:t>Comparación del uso de firma electrónica antes y ahora</a:t>
            </a:r>
          </a:p>
        </p:txBody>
      </p:sp>
      <p:graphicFrame>
        <p:nvGraphicFramePr>
          <p:cNvPr id="5" name="4 Tabla"/>
          <p:cNvGraphicFramePr>
            <a:graphicFrameLocks noGrp="1"/>
          </p:cNvGraphicFramePr>
          <p:nvPr>
            <p:extLst>
              <p:ext uri="{D42A27DB-BD31-4B8C-83A1-F6EECF244321}">
                <p14:modId xmlns:p14="http://schemas.microsoft.com/office/powerpoint/2010/main" val="1451346093"/>
              </p:ext>
            </p:extLst>
          </p:nvPr>
        </p:nvGraphicFramePr>
        <p:xfrm>
          <a:off x="1259632" y="1725185"/>
          <a:ext cx="6439718" cy="4565104"/>
        </p:xfrm>
        <a:graphic>
          <a:graphicData uri="http://schemas.openxmlformats.org/drawingml/2006/table">
            <a:tbl>
              <a:tblPr/>
              <a:tblGrid>
                <a:gridCol w="2468578"/>
                <a:gridCol w="701782"/>
                <a:gridCol w="2378635"/>
                <a:gridCol w="890723"/>
              </a:tblGrid>
              <a:tr h="383622">
                <a:tc>
                  <a:txBody>
                    <a:bodyPr/>
                    <a:lstStyle/>
                    <a:p>
                      <a:pPr algn="ctr" fontAlgn="ctr"/>
                      <a:r>
                        <a:rPr lang="es-EC" sz="1100" b="1" i="0" u="none" strike="noStrike" dirty="0">
                          <a:solidFill>
                            <a:srgbClr val="000000"/>
                          </a:solidFill>
                          <a:effectLst/>
                          <a:latin typeface="Arial"/>
                          <a:ea typeface="Times New Roman"/>
                        </a:rPr>
                        <a:t>ANTES: SICE </a:t>
                      </a:r>
                      <a:r>
                        <a:rPr lang="es-EC" sz="1100" b="0" i="0" u="none" strike="noStrike" dirty="0">
                          <a:solidFill>
                            <a:srgbClr val="000000"/>
                          </a:solidFill>
                          <a:effectLst/>
                          <a:latin typeface="Arial"/>
                          <a:ea typeface="Times New Roman"/>
                        </a:rPr>
                        <a:t>(sin firma electrónica)</a:t>
                      </a:r>
                      <a:endParaRPr lang="es-EC" sz="1100" b="1" i="0" u="none" strike="noStrike" dirty="0">
                        <a:solidFill>
                          <a:srgbClr val="000000"/>
                        </a:solidFill>
                        <a:effectLst/>
                        <a:latin typeface="Arial"/>
                      </a:endParaRPr>
                    </a:p>
                  </a:txBody>
                  <a:tcPr marL="9508" marR="9508" marT="9508" marB="0" anchor="ctr">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a:ea typeface="Times New Roman"/>
                        </a:rPr>
                        <a:t>Tiempo</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a:ea typeface="Times New Roman"/>
                        </a:rPr>
                        <a:t>AHORA: ECUAPASS </a:t>
                      </a:r>
                      <a:r>
                        <a:rPr lang="es-EC" sz="1100" b="0" i="0" u="none" strike="noStrike" dirty="0">
                          <a:solidFill>
                            <a:srgbClr val="000000"/>
                          </a:solidFill>
                          <a:effectLst/>
                          <a:latin typeface="Arial"/>
                          <a:ea typeface="Times New Roman"/>
                        </a:rPr>
                        <a:t>(con firma electrónica)</a:t>
                      </a:r>
                      <a:endParaRPr lang="es-EC" sz="1100" b="1"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ctr"/>
                      <a:r>
                        <a:rPr lang="es-EC" sz="1100" b="1" i="0" u="none" strike="noStrike" dirty="0">
                          <a:solidFill>
                            <a:srgbClr val="000000"/>
                          </a:solidFill>
                          <a:effectLst/>
                          <a:latin typeface="Arial"/>
                          <a:ea typeface="Times New Roman"/>
                        </a:rPr>
                        <a:t>Tiempo</a:t>
                      </a:r>
                      <a:endParaRPr lang="es-EC" sz="1100" b="1" i="0" u="none" strike="noStrike" dirty="0">
                        <a:solidFill>
                          <a:srgbClr val="000000"/>
                        </a:solidFill>
                        <a:effectLst/>
                        <a:latin typeface="Arial"/>
                      </a:endParaRPr>
                    </a:p>
                  </a:txBody>
                  <a:tcPr marL="9508" marR="9508" marT="9508" marB="0" anchor="ctr">
                    <a:lnL>
                      <a:noFill/>
                    </a:lnL>
                    <a:lnR>
                      <a:noFill/>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r>
              <a:tr h="853559">
                <a:tc>
                  <a:txBody>
                    <a:bodyPr/>
                    <a:lstStyle/>
                    <a:p>
                      <a:pPr algn="l" fontAlgn="ctr"/>
                      <a:r>
                        <a:rPr lang="es-EC" sz="1100" b="0" i="0" u="none" strike="noStrike" dirty="0">
                          <a:solidFill>
                            <a:srgbClr val="000000"/>
                          </a:solidFill>
                          <a:effectLst/>
                          <a:latin typeface="Arial"/>
                          <a:ea typeface="Times New Roman"/>
                        </a:rPr>
                        <a:t>Registro de exportador sin firma electrónica en SICE</a:t>
                      </a:r>
                      <a:endParaRPr lang="es-EC" sz="1100" b="0" i="0" u="none" strike="noStrike" dirty="0">
                        <a:solidFill>
                          <a:srgbClr val="000000"/>
                        </a:solidFill>
                        <a:effectLst/>
                        <a:latin typeface="Arial"/>
                      </a:endParaRPr>
                    </a:p>
                  </a:txBody>
                  <a:tcPr marL="9508" marR="9508" marT="9508" marB="0" anchor="ctr">
                    <a:lnL>
                      <a:noFill/>
                    </a:lnL>
                    <a:lnR>
                      <a:noFill/>
                    </a:lnR>
                    <a:lnT w="12700" cap="flat" cmpd="sng" algn="ctr">
                      <a:solidFill>
                        <a:schemeClr val="accent1">
                          <a:lumMod val="60000"/>
                          <a:lumOff val="40000"/>
                        </a:schemeClr>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s-EC" sz="1100" b="1" i="0" u="none" strike="noStrike" dirty="0" smtClean="0">
                          <a:solidFill>
                            <a:srgbClr val="000000"/>
                          </a:solidFill>
                          <a:effectLst/>
                          <a:latin typeface="Arial"/>
                          <a:ea typeface="Times New Roman"/>
                        </a:rPr>
                        <a:t>72 </a:t>
                      </a:r>
                      <a:r>
                        <a:rPr lang="es-EC" sz="1100" b="1" i="0" u="none" strike="noStrike" dirty="0">
                          <a:solidFill>
                            <a:srgbClr val="000000"/>
                          </a:solidFill>
                          <a:effectLst/>
                          <a:latin typeface="Arial"/>
                          <a:ea typeface="Times New Roman"/>
                        </a:rPr>
                        <a:t>horas</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s-EC" sz="1100" b="0" i="0" u="none" strike="noStrike" dirty="0">
                          <a:solidFill>
                            <a:srgbClr val="000000"/>
                          </a:solidFill>
                          <a:effectLst/>
                          <a:latin typeface="Arial"/>
                          <a:ea typeface="Times New Roman"/>
                        </a:rPr>
                        <a:t>Registro de exportador con firma electrónica en Ecuapass</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w="12700" cap="flat" cmpd="sng" algn="ctr">
                      <a:solidFill>
                        <a:schemeClr val="accent1">
                          <a:lumMod val="60000"/>
                          <a:lumOff val="40000"/>
                        </a:schemeClr>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s-EC" sz="1100" b="1" i="0" u="none" strike="noStrike" dirty="0">
                          <a:solidFill>
                            <a:srgbClr val="000000"/>
                          </a:solidFill>
                          <a:effectLst/>
                          <a:latin typeface="Arial"/>
                          <a:ea typeface="Times New Roman"/>
                        </a:rPr>
                        <a:t>24 horas</a:t>
                      </a:r>
                      <a:endParaRPr lang="es-EC" sz="1100" b="1" i="0" u="none" strike="noStrike" dirty="0">
                        <a:solidFill>
                          <a:srgbClr val="000000"/>
                        </a:solidFill>
                        <a:effectLst/>
                        <a:latin typeface="Arial"/>
                      </a:endParaRPr>
                    </a:p>
                  </a:txBody>
                  <a:tcPr marL="9508" marR="9508" marT="9508" marB="0" anchor="ctr">
                    <a:lnL>
                      <a:noFill/>
                    </a:lnL>
                    <a:lnR>
                      <a:noFill/>
                    </a:lnR>
                    <a:lnT w="12700" cap="flat" cmpd="sng" algn="ctr">
                      <a:solidFill>
                        <a:schemeClr val="accent1">
                          <a:lumMod val="60000"/>
                          <a:lumOff val="40000"/>
                        </a:schemeClr>
                      </a:solidFill>
                      <a:prstDash val="solid"/>
                      <a:round/>
                      <a:headEnd type="none" w="med" len="med"/>
                      <a:tailEnd type="none" w="med" len="med"/>
                    </a:lnT>
                    <a:lnB>
                      <a:noFill/>
                    </a:lnB>
                    <a:solidFill>
                      <a:schemeClr val="accent1">
                        <a:lumMod val="20000"/>
                        <a:lumOff val="80000"/>
                      </a:schemeClr>
                    </a:solidFill>
                  </a:tcPr>
                </a:tc>
              </a:tr>
              <a:tr h="939874">
                <a:tc>
                  <a:txBody>
                    <a:bodyPr/>
                    <a:lstStyle/>
                    <a:p>
                      <a:pPr algn="l" fontAlgn="ctr"/>
                      <a:r>
                        <a:rPr lang="es-EC" sz="1100" b="0" i="0" u="none" strike="noStrike" dirty="0">
                          <a:solidFill>
                            <a:srgbClr val="000000"/>
                          </a:solidFill>
                          <a:effectLst/>
                          <a:latin typeface="Arial"/>
                          <a:ea typeface="Times New Roman"/>
                        </a:rPr>
                        <a:t>Obtención usuario y clave sin firma electrónica en SICE</a:t>
                      </a:r>
                      <a:endParaRPr lang="es-EC" sz="1100" b="0" i="0" u="none" strike="noStrike" dirty="0">
                        <a:solidFill>
                          <a:srgbClr val="000000"/>
                        </a:solidFill>
                        <a:effectLst/>
                        <a:latin typeface="Arial"/>
                      </a:endParaRPr>
                    </a:p>
                  </a:txBody>
                  <a:tcPr marL="9508" marR="9508" marT="9508" marB="0" anchor="ctr">
                    <a:lnL>
                      <a:noFill/>
                    </a:lnL>
                    <a:lnR>
                      <a:noFill/>
                    </a:lnR>
                    <a:lnT>
                      <a:noFill/>
                    </a:lnT>
                    <a:lnB>
                      <a:noFill/>
                    </a:lnB>
                  </a:tcPr>
                </a:tc>
                <a:tc>
                  <a:txBody>
                    <a:bodyPr/>
                    <a:lstStyle/>
                    <a:p>
                      <a:pPr algn="l" fontAlgn="ctr"/>
                      <a:r>
                        <a:rPr lang="es-EC" sz="1100" b="1" i="0" u="none" strike="noStrike" dirty="0">
                          <a:solidFill>
                            <a:srgbClr val="000000"/>
                          </a:solidFill>
                          <a:effectLst/>
                          <a:latin typeface="Arial"/>
                          <a:ea typeface="Times New Roman"/>
                        </a:rPr>
                        <a:t>72 horas</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algn="l" fontAlgn="ctr"/>
                      <a:r>
                        <a:rPr lang="es-EC" sz="1100" b="0" i="0" u="none" strike="noStrike" dirty="0">
                          <a:solidFill>
                            <a:srgbClr val="000000"/>
                          </a:solidFill>
                          <a:effectLst/>
                          <a:latin typeface="Arial"/>
                          <a:ea typeface="Times New Roman"/>
                        </a:rPr>
                        <a:t>Obtención de usuario y clave con firma electrónica en Ecuapass</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a:noFill/>
                    </a:lnT>
                    <a:lnB>
                      <a:noFill/>
                    </a:lnB>
                  </a:tcPr>
                </a:tc>
                <a:tc>
                  <a:txBody>
                    <a:bodyPr/>
                    <a:lstStyle/>
                    <a:p>
                      <a:pPr algn="l" fontAlgn="ctr"/>
                      <a:r>
                        <a:rPr lang="es-EC" sz="1100" b="1" i="0" u="none" strike="noStrike" dirty="0">
                          <a:solidFill>
                            <a:srgbClr val="000000"/>
                          </a:solidFill>
                          <a:effectLst/>
                          <a:latin typeface="Arial"/>
                          <a:ea typeface="Times New Roman"/>
                        </a:rPr>
                        <a:t>24 horas</a:t>
                      </a:r>
                      <a:endParaRPr lang="es-EC" sz="1100" b="1" i="0" u="none" strike="noStrike" dirty="0">
                        <a:solidFill>
                          <a:srgbClr val="000000"/>
                        </a:solidFill>
                        <a:effectLst/>
                        <a:latin typeface="Arial"/>
                      </a:endParaRPr>
                    </a:p>
                  </a:txBody>
                  <a:tcPr marL="9508" marR="9508" marT="9508" marB="0" anchor="ctr">
                    <a:lnL>
                      <a:noFill/>
                    </a:lnL>
                    <a:lnR>
                      <a:noFill/>
                    </a:lnR>
                    <a:lnT>
                      <a:noFill/>
                    </a:lnT>
                    <a:lnB>
                      <a:noFill/>
                    </a:lnB>
                  </a:tcPr>
                </a:tc>
              </a:tr>
              <a:tr h="364441">
                <a:tc>
                  <a:txBody>
                    <a:bodyPr/>
                    <a:lstStyle/>
                    <a:p>
                      <a:pPr algn="l" fontAlgn="ctr"/>
                      <a:r>
                        <a:rPr lang="es-EC" sz="1100" b="0" i="0" u="none" strike="noStrike" dirty="0">
                          <a:solidFill>
                            <a:srgbClr val="000000"/>
                          </a:solidFill>
                          <a:effectLst/>
                          <a:latin typeface="Arial"/>
                          <a:ea typeface="Times New Roman"/>
                        </a:rPr>
                        <a:t>Firma de documentos en forma física</a:t>
                      </a:r>
                      <a:endParaRPr lang="es-EC" sz="1100" b="0" i="0" u="none" strike="noStrike" dirty="0">
                        <a:solidFill>
                          <a:srgbClr val="000000"/>
                        </a:solidFill>
                        <a:effectLst/>
                        <a:latin typeface="Arial"/>
                      </a:endParaRPr>
                    </a:p>
                  </a:txBody>
                  <a:tcPr marL="9508" marR="9508" marT="9508" marB="0" anchor="ctr">
                    <a:lnL>
                      <a:noFill/>
                    </a:lnL>
                    <a:lnR>
                      <a:noFill/>
                    </a:lnR>
                    <a:lnT>
                      <a:noFill/>
                    </a:lnT>
                    <a:lnB>
                      <a:noFill/>
                    </a:lnB>
                    <a:solidFill>
                      <a:schemeClr val="accent1">
                        <a:lumMod val="20000"/>
                        <a:lumOff val="80000"/>
                      </a:schemeClr>
                    </a:solidFill>
                  </a:tcPr>
                </a:tc>
                <a:tc>
                  <a:txBody>
                    <a:bodyPr/>
                    <a:lstStyle/>
                    <a:p>
                      <a:pPr algn="l" fontAlgn="ctr"/>
                      <a:r>
                        <a:rPr lang="es-EC" sz="1100" b="1" i="0" u="none" strike="noStrike" dirty="0">
                          <a:solidFill>
                            <a:srgbClr val="000000"/>
                          </a:solidFill>
                          <a:effectLst/>
                          <a:latin typeface="Arial"/>
                          <a:ea typeface="Times New Roman"/>
                        </a:rPr>
                        <a:t>12 horas</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s-EC" sz="1100" b="0" i="0" u="none" strike="noStrike" dirty="0">
                          <a:solidFill>
                            <a:srgbClr val="000000"/>
                          </a:solidFill>
                          <a:effectLst/>
                          <a:latin typeface="Arial"/>
                          <a:ea typeface="Times New Roman"/>
                        </a:rPr>
                        <a:t>Firma de documentos en forma electrónica</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fontAlgn="ctr"/>
                      <a:r>
                        <a:rPr lang="es-EC" sz="1100" b="1" i="0" u="none" strike="noStrike" dirty="0" smtClean="0">
                          <a:solidFill>
                            <a:srgbClr val="000000"/>
                          </a:solidFill>
                          <a:effectLst/>
                          <a:latin typeface="Arial"/>
                          <a:ea typeface="Times New Roman"/>
                        </a:rPr>
                        <a:t>10 </a:t>
                      </a:r>
                      <a:r>
                        <a:rPr lang="es-EC" sz="1100" b="1" i="0" u="none" strike="noStrike" dirty="0">
                          <a:solidFill>
                            <a:srgbClr val="000000"/>
                          </a:solidFill>
                          <a:effectLst/>
                          <a:latin typeface="Arial"/>
                          <a:ea typeface="Times New Roman"/>
                        </a:rPr>
                        <a:t>minutos</a:t>
                      </a:r>
                      <a:endParaRPr lang="es-EC" sz="1100" b="1" i="0" u="none" strike="noStrike" dirty="0">
                        <a:solidFill>
                          <a:srgbClr val="000000"/>
                        </a:solidFill>
                        <a:effectLst/>
                        <a:latin typeface="Arial"/>
                      </a:endParaRPr>
                    </a:p>
                  </a:txBody>
                  <a:tcPr marL="9508" marR="9508" marT="9508" marB="0" anchor="ctr">
                    <a:lnL>
                      <a:noFill/>
                    </a:lnL>
                    <a:lnR>
                      <a:noFill/>
                    </a:lnR>
                    <a:lnT>
                      <a:noFill/>
                    </a:lnT>
                    <a:lnB>
                      <a:noFill/>
                    </a:lnB>
                    <a:solidFill>
                      <a:schemeClr val="accent1">
                        <a:lumMod val="20000"/>
                        <a:lumOff val="80000"/>
                      </a:schemeClr>
                    </a:solidFill>
                  </a:tcPr>
                </a:tc>
              </a:tr>
              <a:tr h="546662">
                <a:tc>
                  <a:txBody>
                    <a:bodyPr/>
                    <a:lstStyle/>
                    <a:p>
                      <a:pPr algn="l" fontAlgn="ctr"/>
                      <a:r>
                        <a:rPr lang="es-EC" sz="1100" b="0" i="0" u="none" strike="noStrike">
                          <a:solidFill>
                            <a:srgbClr val="000000"/>
                          </a:solidFill>
                          <a:effectLst/>
                          <a:latin typeface="Arial"/>
                          <a:ea typeface="Times New Roman"/>
                        </a:rPr>
                        <a:t>Transmisión de documentos por medio del SICE sin firma electrónica</a:t>
                      </a:r>
                      <a:endParaRPr lang="es-EC" sz="1100" b="0" i="0" u="none" strike="noStrike">
                        <a:solidFill>
                          <a:srgbClr val="000000"/>
                        </a:solidFill>
                        <a:effectLst/>
                        <a:latin typeface="Arial"/>
                      </a:endParaRPr>
                    </a:p>
                  </a:txBody>
                  <a:tcPr marL="9508" marR="9508" marT="9508" marB="0" anchor="ctr">
                    <a:lnL>
                      <a:noFill/>
                    </a:lnL>
                    <a:lnR>
                      <a:noFill/>
                    </a:lnR>
                    <a:lnT>
                      <a:noFill/>
                    </a:lnT>
                    <a:lnB>
                      <a:noFill/>
                    </a:lnB>
                  </a:tcPr>
                </a:tc>
                <a:tc>
                  <a:txBody>
                    <a:bodyPr/>
                    <a:lstStyle/>
                    <a:p>
                      <a:pPr algn="l" fontAlgn="ctr"/>
                      <a:r>
                        <a:rPr lang="es-EC" sz="1100" b="1" i="0" u="none" strike="noStrike" dirty="0">
                          <a:solidFill>
                            <a:srgbClr val="000000"/>
                          </a:solidFill>
                          <a:effectLst/>
                          <a:latin typeface="Arial"/>
                          <a:ea typeface="Times New Roman"/>
                        </a:rPr>
                        <a:t>2 horas</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algn="l" fontAlgn="ctr"/>
                      <a:r>
                        <a:rPr lang="es-EC" sz="1100" b="0" i="0" u="none" strike="noStrike" dirty="0">
                          <a:solidFill>
                            <a:srgbClr val="000000"/>
                          </a:solidFill>
                          <a:effectLst/>
                          <a:latin typeface="Arial"/>
                          <a:ea typeface="Times New Roman"/>
                        </a:rPr>
                        <a:t>Transmisión de documentos por medio del Ecuapass con firma electrónica.</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a:noFill/>
                    </a:lnT>
                    <a:lnB>
                      <a:noFill/>
                    </a:lnB>
                  </a:tcPr>
                </a:tc>
                <a:tc>
                  <a:txBody>
                    <a:bodyPr/>
                    <a:lstStyle/>
                    <a:p>
                      <a:pPr algn="l" fontAlgn="ctr"/>
                      <a:r>
                        <a:rPr lang="es-EC" sz="1100" b="1" i="0" u="none" strike="noStrike" dirty="0">
                          <a:solidFill>
                            <a:srgbClr val="000000"/>
                          </a:solidFill>
                          <a:effectLst/>
                          <a:latin typeface="Arial"/>
                          <a:ea typeface="Times New Roman"/>
                        </a:rPr>
                        <a:t>5 minutos</a:t>
                      </a:r>
                      <a:endParaRPr lang="es-EC" sz="1100" b="1" i="0" u="none" strike="noStrike" dirty="0">
                        <a:solidFill>
                          <a:srgbClr val="000000"/>
                        </a:solidFill>
                        <a:effectLst/>
                        <a:latin typeface="Arial"/>
                      </a:endParaRPr>
                    </a:p>
                  </a:txBody>
                  <a:tcPr marL="9508" marR="9508" marT="9508" marB="0" anchor="ctr">
                    <a:lnL>
                      <a:noFill/>
                    </a:lnL>
                    <a:lnR>
                      <a:noFill/>
                    </a:lnR>
                    <a:lnT>
                      <a:noFill/>
                    </a:lnT>
                    <a:lnB>
                      <a:noFill/>
                    </a:lnB>
                  </a:tcPr>
                </a:tc>
              </a:tr>
              <a:tr h="191811">
                <a:tc>
                  <a:txBody>
                    <a:bodyPr/>
                    <a:lstStyle/>
                    <a:p>
                      <a:pPr algn="l" fontAlgn="ctr"/>
                      <a:r>
                        <a:rPr lang="es-EC" sz="1100" b="0" i="0" u="none" strike="noStrike" dirty="0">
                          <a:solidFill>
                            <a:srgbClr val="000000"/>
                          </a:solidFill>
                          <a:effectLst/>
                          <a:latin typeface="Arial"/>
                        </a:rPr>
                        <a:t>Archivo físico de documentos</a:t>
                      </a:r>
                    </a:p>
                  </a:txBody>
                  <a:tcPr marL="9508" marR="9508" marT="9508" marB="0" anchor="ctr">
                    <a:lnL>
                      <a:noFill/>
                    </a:lnL>
                    <a:lnR>
                      <a:noFill/>
                    </a:lnR>
                    <a:lnT>
                      <a:noFill/>
                    </a:lnT>
                    <a:lnB>
                      <a:noFill/>
                    </a:lnB>
                    <a:solidFill>
                      <a:schemeClr val="accent1">
                        <a:lumMod val="20000"/>
                        <a:lumOff val="80000"/>
                      </a:schemeClr>
                    </a:solidFill>
                  </a:tcPr>
                </a:tc>
                <a:tc>
                  <a:txBody>
                    <a:bodyPr/>
                    <a:lstStyle/>
                    <a:p>
                      <a:pPr algn="l" fontAlgn="ctr"/>
                      <a:r>
                        <a:rPr lang="es-EC" sz="1100" b="1" i="0" u="none" strike="noStrike" dirty="0">
                          <a:solidFill>
                            <a:srgbClr val="000000"/>
                          </a:solidFill>
                          <a:effectLst/>
                          <a:latin typeface="Arial"/>
                          <a:ea typeface="Times New Roman"/>
                        </a:rPr>
                        <a:t>5 horas</a:t>
                      </a:r>
                      <a:endParaRPr lang="es-EC" sz="1100" b="1" i="0" u="none" strike="noStrike" dirty="0">
                        <a:solidFill>
                          <a:srgbClr val="000000"/>
                        </a:solidFill>
                        <a:effectLst/>
                        <a:latin typeface="Arial"/>
                      </a:endParaRP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s-EC" sz="1100" b="0" i="0" u="none" strike="noStrike" dirty="0">
                          <a:solidFill>
                            <a:srgbClr val="000000"/>
                          </a:solidFill>
                          <a:effectLst/>
                          <a:latin typeface="Arial"/>
                          <a:ea typeface="Times New Roman"/>
                        </a:rPr>
                        <a:t>Archivo electrónico de documentos</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fontAlgn="ctr"/>
                      <a:r>
                        <a:rPr lang="es-EC" sz="1100" b="0" i="0" u="none" strike="noStrike" dirty="0">
                          <a:solidFill>
                            <a:srgbClr val="000000"/>
                          </a:solidFill>
                          <a:effectLst/>
                          <a:latin typeface="Arial"/>
                          <a:ea typeface="Times New Roman"/>
                        </a:rPr>
                        <a:t>25 minutos</a:t>
                      </a:r>
                      <a:endParaRPr lang="es-EC" sz="1100" b="0" i="0" u="none" strike="noStrike" dirty="0">
                        <a:solidFill>
                          <a:srgbClr val="000000"/>
                        </a:solidFill>
                        <a:effectLst/>
                        <a:latin typeface="Arial"/>
                      </a:endParaRPr>
                    </a:p>
                  </a:txBody>
                  <a:tcPr marL="9508" marR="9508" marT="9508" marB="0" anchor="ctr">
                    <a:lnL>
                      <a:noFill/>
                    </a:lnL>
                    <a:lnR>
                      <a:noFill/>
                    </a:lnR>
                    <a:lnT>
                      <a:noFill/>
                    </a:lnT>
                    <a:lnB>
                      <a:noFill/>
                    </a:lnB>
                    <a:solidFill>
                      <a:schemeClr val="accent1">
                        <a:lumMod val="20000"/>
                        <a:lumOff val="80000"/>
                      </a:schemeClr>
                    </a:solidFill>
                  </a:tcPr>
                </a:tc>
              </a:tr>
              <a:tr h="1285135">
                <a:tc gridSpan="2">
                  <a:txBody>
                    <a:bodyPr/>
                    <a:lstStyle/>
                    <a:p>
                      <a:pPr algn="ctr" fontAlgn="ctr"/>
                      <a:r>
                        <a:rPr lang="es-EC" sz="1100" b="0" i="0" u="none" strike="noStrike" dirty="0">
                          <a:solidFill>
                            <a:srgbClr val="000000"/>
                          </a:solidFill>
                          <a:effectLst/>
                          <a:latin typeface="Arial"/>
                        </a:rPr>
                        <a:t>No existía un control con los operadores de comercio exterior miembros de una empresa.</a:t>
                      </a:r>
                    </a:p>
                  </a:txBody>
                  <a:tcPr marL="9508" marR="9508" marT="9508" marB="0" anchor="ctr">
                    <a:lnL>
                      <a:noFill/>
                    </a:lnL>
                    <a:lnR w="12700" cap="flat" cmpd="sng" algn="ctr">
                      <a:solidFill>
                        <a:schemeClr val="accent1">
                          <a:lumMod val="75000"/>
                        </a:schemeClr>
                      </a:solidFill>
                      <a:prstDash val="solid"/>
                      <a:round/>
                      <a:headEnd type="none" w="med" len="med"/>
                      <a:tailEnd type="none" w="med" len="med"/>
                    </a:lnR>
                    <a:lnT>
                      <a:noFill/>
                    </a:lnT>
                    <a:lnB w="12700" cap="flat" cmpd="sng" algn="ctr">
                      <a:solidFill>
                        <a:schemeClr val="accent1">
                          <a:lumMod val="75000"/>
                        </a:schemeClr>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1100" b="0" i="0" u="none" strike="noStrike" dirty="0">
                          <a:solidFill>
                            <a:srgbClr val="000000"/>
                          </a:solidFill>
                          <a:effectLst/>
                          <a:latin typeface="Arial"/>
                          <a:ea typeface="Times New Roman"/>
                        </a:rPr>
                        <a:t>Se puede realizar un control continuo de las actividades que realizan los operadores miembros de una empresa, además cada miembro de empresa será responsable de sus funciones dentro de Ecuapass, ya que cada uno debe contar con la firma electrónica personal.</a:t>
                      </a:r>
                      <a:endParaRPr lang="es-EC" sz="1100" b="0" i="0" u="none" strike="noStrike" dirty="0">
                        <a:solidFill>
                          <a:srgbClr val="000000"/>
                        </a:solidFill>
                        <a:effectLst/>
                        <a:latin typeface="Arial"/>
                      </a:endParaRPr>
                    </a:p>
                  </a:txBody>
                  <a:tcPr marL="9508" marR="9508" marT="9508" marB="0" anchor="ctr">
                    <a:lnL w="12700" cap="flat" cmpd="sng" algn="ctr">
                      <a:solidFill>
                        <a:schemeClr val="accent1">
                          <a:lumMod val="75000"/>
                        </a:schemeClr>
                      </a:solidFill>
                      <a:prstDash val="solid"/>
                      <a:round/>
                      <a:headEnd type="none" w="med" len="med"/>
                      <a:tailEnd type="none" w="med" len="med"/>
                    </a:lnL>
                    <a:lnR>
                      <a:noFill/>
                    </a:lnR>
                    <a:lnT>
                      <a:noFill/>
                    </a:lnT>
                    <a:lnB w="12700" cap="flat" cmpd="sng" algn="ctr">
                      <a:solidFill>
                        <a:schemeClr val="accent1">
                          <a:lumMod val="75000"/>
                        </a:schemeClr>
                      </a:solidFill>
                      <a:prstDash val="solid"/>
                      <a:round/>
                      <a:headEnd type="none" w="med" len="med"/>
                      <a:tailEnd type="none" w="med" len="med"/>
                    </a:lnB>
                  </a:tcPr>
                </a:tc>
                <a:tc hMerge="1">
                  <a:txBody>
                    <a:bodyPr/>
                    <a:lstStyle/>
                    <a:p>
                      <a:endParaRPr lang="es-EC"/>
                    </a:p>
                  </a:txBody>
                  <a:tcPr/>
                </a:tc>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093296"/>
            <a:ext cx="1656184" cy="41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5458" y="5631519"/>
            <a:ext cx="1679187" cy="92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Tabla"/>
          <p:cNvGraphicFramePr>
            <a:graphicFrameLocks noGrp="1"/>
          </p:cNvGraphicFramePr>
          <p:nvPr/>
        </p:nvGraphicFramePr>
        <p:xfrm>
          <a:off x="9764486" y="3429000"/>
          <a:ext cx="208280" cy="365760"/>
        </p:xfrm>
        <a:graphic>
          <a:graphicData uri="http://schemas.openxmlformats.org/drawingml/2006/table">
            <a:tbl>
              <a:tblPr/>
              <a:tblGrid>
                <a:gridCol w="208280"/>
              </a:tblGrid>
              <a:tr h="0">
                <a:tc>
                  <a:txBody>
                    <a:bodyPr/>
                    <a:lstStyle/>
                    <a:p>
                      <a:endParaRPr lang="es-EC" dirty="0"/>
                    </a:p>
                  </a:txBody>
                  <a:tcPr>
                    <a:lnL w="12700" cmpd="sng">
                      <a:solidFill>
                        <a:schemeClr val="accent1">
                          <a:lumMod val="75000"/>
                        </a:schemeClr>
                      </a:solidFill>
                      <a:prstDash val="solid"/>
                    </a:lnL>
                    <a:lnR w="12700" cmpd="sng">
                      <a:solidFill>
                        <a:schemeClr val="accent1">
                          <a:lumMod val="75000"/>
                        </a:schemeClr>
                      </a:solidFill>
                      <a:prstDash val="solid"/>
                    </a:lnR>
                    <a:lnT w="12700" cmpd="sng">
                      <a:solidFill>
                        <a:schemeClr val="accent1">
                          <a:lumMod val="75000"/>
                        </a:schemeClr>
                      </a:solidFill>
                      <a:prstDash val="solid"/>
                    </a:lnT>
                    <a:lnB w="12700" cmpd="sng">
                      <a:solidFill>
                        <a:schemeClr val="accent1">
                          <a:lumMod val="75000"/>
                        </a:schemeClr>
                      </a:solidFill>
                      <a:prstDash val="solid"/>
                    </a:lnB>
                  </a:tcPr>
                </a:tc>
              </a:tr>
            </a:tbl>
          </a:graphicData>
        </a:graphic>
      </p:graphicFrame>
      <p:sp>
        <p:nvSpPr>
          <p:cNvPr id="7" name="6 CuadroTexto"/>
          <p:cNvSpPr txBox="1"/>
          <p:nvPr/>
        </p:nvSpPr>
        <p:spPr>
          <a:xfrm>
            <a:off x="6017" y="6642556"/>
            <a:ext cx="2520280" cy="430887"/>
          </a:xfrm>
          <a:prstGeom prst="rect">
            <a:avLst/>
          </a:prstGeom>
          <a:noFill/>
        </p:spPr>
        <p:txBody>
          <a:bodyPr wrap="square" rtlCol="0">
            <a:spAutoFit/>
          </a:bodyPr>
          <a:lstStyle/>
          <a:p>
            <a:r>
              <a:rPr lang="es-EC" sz="1100" i="1" dirty="0"/>
              <a:t>Principales aspectos </a:t>
            </a:r>
            <a:r>
              <a:rPr lang="es-EC" sz="1100" i="1" dirty="0" smtClean="0"/>
              <a:t>en </a:t>
            </a:r>
            <a:r>
              <a:rPr lang="es-EC" sz="1100" i="1" dirty="0"/>
              <a:t>exportaciones</a:t>
            </a:r>
          </a:p>
          <a:p>
            <a:endParaRPr lang="es-EC" sz="1100" i="1" dirty="0"/>
          </a:p>
        </p:txBody>
      </p:sp>
    </p:spTree>
    <p:extLst>
      <p:ext uri="{BB962C8B-B14F-4D97-AF65-F5344CB8AC3E}">
        <p14:creationId xmlns:p14="http://schemas.microsoft.com/office/powerpoint/2010/main" val="64826998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Temas a tratar:</a:t>
            </a:r>
            <a:endParaRPr lang="es-EC" dirty="0"/>
          </a:p>
        </p:txBody>
      </p:sp>
      <p:sp>
        <p:nvSpPr>
          <p:cNvPr id="3" name="2 Marcador de contenido"/>
          <p:cNvSpPr>
            <a:spLocks noGrp="1"/>
          </p:cNvSpPr>
          <p:nvPr>
            <p:ph idx="1"/>
          </p:nvPr>
        </p:nvSpPr>
        <p:spPr>
          <a:xfrm>
            <a:off x="539552" y="2276872"/>
            <a:ext cx="7787208" cy="2692895"/>
          </a:xfrm>
        </p:spPr>
        <p:txBody>
          <a:bodyPr/>
          <a:lstStyle/>
          <a:p>
            <a:r>
              <a:rPr lang="es-EC" dirty="0" smtClean="0"/>
              <a:t>Antecedentes de la firma electrónica</a:t>
            </a:r>
          </a:p>
          <a:p>
            <a:r>
              <a:rPr lang="es-EC" dirty="0" smtClean="0"/>
              <a:t>Uso y aplicación de la firma electrónica</a:t>
            </a:r>
          </a:p>
          <a:p>
            <a:r>
              <a:rPr lang="es-EC" dirty="0" smtClean="0"/>
              <a:t>Principales aspectos de la firma electrónica en exportaciones</a:t>
            </a:r>
          </a:p>
          <a:p>
            <a:r>
              <a:rPr lang="es-EC" dirty="0" smtClean="0"/>
              <a:t>Futuro de la firma electrónica</a:t>
            </a:r>
          </a:p>
          <a:p>
            <a:r>
              <a:rPr lang="es-EC" dirty="0" smtClean="0"/>
              <a:t>Conclusiones y Recomendaciones</a:t>
            </a:r>
          </a:p>
        </p:txBody>
      </p:sp>
    </p:spTree>
    <p:extLst>
      <p:ext uri="{BB962C8B-B14F-4D97-AF65-F5344CB8AC3E}">
        <p14:creationId xmlns:p14="http://schemas.microsoft.com/office/powerpoint/2010/main" val="200669105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Costos del uso de firma electrónica</a:t>
            </a:r>
            <a:endParaRPr lang="es-EC" dirty="0"/>
          </a:p>
        </p:txBody>
      </p:sp>
      <p:graphicFrame>
        <p:nvGraphicFramePr>
          <p:cNvPr id="4" name="3 Diagrama"/>
          <p:cNvGraphicFramePr/>
          <p:nvPr>
            <p:extLst>
              <p:ext uri="{D42A27DB-BD31-4B8C-83A1-F6EECF244321}">
                <p14:modId xmlns:p14="http://schemas.microsoft.com/office/powerpoint/2010/main" val="386563997"/>
              </p:ext>
            </p:extLst>
          </p:nvPr>
        </p:nvGraphicFramePr>
        <p:xfrm>
          <a:off x="53955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4502849"/>
            <a:ext cx="2160240" cy="14473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79512" y="6452755"/>
            <a:ext cx="2520280" cy="430887"/>
          </a:xfrm>
          <a:prstGeom prst="rect">
            <a:avLst/>
          </a:prstGeom>
          <a:noFill/>
        </p:spPr>
        <p:txBody>
          <a:bodyPr wrap="square" rtlCol="0">
            <a:spAutoFit/>
          </a:bodyPr>
          <a:lstStyle/>
          <a:p>
            <a:r>
              <a:rPr lang="es-EC" sz="1100" i="1" dirty="0"/>
              <a:t>Principales aspectos </a:t>
            </a:r>
            <a:r>
              <a:rPr lang="es-EC" sz="1100" i="1" dirty="0" smtClean="0"/>
              <a:t>en </a:t>
            </a:r>
            <a:r>
              <a:rPr lang="es-EC" sz="1100" i="1" dirty="0"/>
              <a:t>exportaciones</a:t>
            </a:r>
          </a:p>
          <a:p>
            <a:endParaRPr lang="es-EC" sz="1100" i="1" dirty="0"/>
          </a:p>
        </p:txBody>
      </p:sp>
    </p:spTree>
    <p:extLst>
      <p:ext uri="{BB962C8B-B14F-4D97-AF65-F5344CB8AC3E}">
        <p14:creationId xmlns:p14="http://schemas.microsoft.com/office/powerpoint/2010/main" val="220518918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Ventajas del uso de la firma electrónica</a:t>
            </a:r>
            <a:endParaRPr lang="es-EC" dirty="0"/>
          </a:p>
        </p:txBody>
      </p:sp>
      <p:sp>
        <p:nvSpPr>
          <p:cNvPr id="3" name="2 Marcador de contenido"/>
          <p:cNvSpPr>
            <a:spLocks noGrp="1"/>
          </p:cNvSpPr>
          <p:nvPr>
            <p:ph idx="1"/>
          </p:nvPr>
        </p:nvSpPr>
        <p:spPr>
          <a:xfrm>
            <a:off x="539552" y="2132856"/>
            <a:ext cx="6779096" cy="3556991"/>
          </a:xfrm>
        </p:spPr>
        <p:txBody>
          <a:bodyPr>
            <a:normAutofit lnSpcReduction="10000"/>
          </a:bodyPr>
          <a:lstStyle/>
          <a:p>
            <a:pPr lvl="0"/>
            <a:endParaRPr lang="es-EC" sz="2000" dirty="0" smtClean="0"/>
          </a:p>
          <a:p>
            <a:pPr lvl="0"/>
            <a:r>
              <a:rPr lang="es-EC" sz="2000" dirty="0" smtClean="0"/>
              <a:t>Agilización </a:t>
            </a:r>
            <a:r>
              <a:rPr lang="es-EC" sz="2000" dirty="0"/>
              <a:t>de tiempo en los procesos de comercio exterior.</a:t>
            </a:r>
          </a:p>
          <a:p>
            <a:pPr lvl="0"/>
            <a:r>
              <a:rPr lang="es-EC" sz="2000" dirty="0"/>
              <a:t>Firma y validación de documentos y </a:t>
            </a:r>
            <a:r>
              <a:rPr lang="es-EC" sz="2000" dirty="0" smtClean="0"/>
              <a:t>trámites</a:t>
            </a:r>
          </a:p>
          <a:p>
            <a:pPr lvl="0"/>
            <a:r>
              <a:rPr lang="es-EC" sz="2000" dirty="0"/>
              <a:t>Reducción de recursos de </a:t>
            </a:r>
            <a:r>
              <a:rPr lang="es-EC" sz="2000" dirty="0" smtClean="0"/>
              <a:t>traslado</a:t>
            </a:r>
          </a:p>
          <a:p>
            <a:pPr lvl="0"/>
            <a:r>
              <a:rPr lang="es-EC" sz="2000" dirty="0"/>
              <a:t>Protección de medio </a:t>
            </a:r>
            <a:r>
              <a:rPr lang="es-EC" sz="2000" dirty="0" smtClean="0"/>
              <a:t>ambiente</a:t>
            </a:r>
          </a:p>
          <a:p>
            <a:pPr lvl="0"/>
            <a:r>
              <a:rPr lang="es-EC" sz="2000" dirty="0"/>
              <a:t>Mayor control y transparencia en la verificación de identidad </a:t>
            </a:r>
            <a:endParaRPr lang="es-EC" sz="2000" dirty="0" smtClean="0"/>
          </a:p>
          <a:p>
            <a:pPr lvl="0"/>
            <a:r>
              <a:rPr lang="es-EC" sz="2000" dirty="0"/>
              <a:t>Identificación clara del emisor y receptor </a:t>
            </a:r>
          </a:p>
          <a:p>
            <a:pPr lvl="0"/>
            <a:r>
              <a:rPr lang="es-EC" sz="2000" dirty="0"/>
              <a:t>Se imposibilita la </a:t>
            </a:r>
            <a:r>
              <a:rPr lang="es-EC" sz="2000" dirty="0" smtClean="0"/>
              <a:t>falsificación</a:t>
            </a:r>
          </a:p>
          <a:p>
            <a:pPr lvl="0"/>
            <a:endParaRPr lang="es-EC"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269094"/>
            <a:ext cx="1584176" cy="211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79512" y="6452755"/>
            <a:ext cx="2520280" cy="430887"/>
          </a:xfrm>
          <a:prstGeom prst="rect">
            <a:avLst/>
          </a:prstGeom>
          <a:noFill/>
        </p:spPr>
        <p:txBody>
          <a:bodyPr wrap="square" rtlCol="0">
            <a:spAutoFit/>
          </a:bodyPr>
          <a:lstStyle/>
          <a:p>
            <a:r>
              <a:rPr lang="es-EC" sz="1100" i="1" dirty="0"/>
              <a:t>Principales aspectos </a:t>
            </a:r>
            <a:r>
              <a:rPr lang="es-EC" sz="1100" i="1" dirty="0" smtClean="0"/>
              <a:t>en </a:t>
            </a:r>
            <a:r>
              <a:rPr lang="es-EC" sz="1100" i="1" dirty="0"/>
              <a:t>exportaciones</a:t>
            </a:r>
          </a:p>
          <a:p>
            <a:endParaRPr lang="es-EC" sz="1100" i="1" dirty="0"/>
          </a:p>
        </p:txBody>
      </p:sp>
    </p:spTree>
    <p:extLst>
      <p:ext uri="{BB962C8B-B14F-4D97-AF65-F5344CB8AC3E}">
        <p14:creationId xmlns:p14="http://schemas.microsoft.com/office/powerpoint/2010/main" val="409655470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Desventajas </a:t>
            </a:r>
            <a:r>
              <a:rPr lang="es-EC" dirty="0"/>
              <a:t>del uso de la firma electrónica</a:t>
            </a:r>
          </a:p>
        </p:txBody>
      </p:sp>
      <p:sp>
        <p:nvSpPr>
          <p:cNvPr id="3" name="2 Marcador de contenido"/>
          <p:cNvSpPr>
            <a:spLocks noGrp="1"/>
          </p:cNvSpPr>
          <p:nvPr>
            <p:ph idx="1"/>
          </p:nvPr>
        </p:nvSpPr>
        <p:spPr>
          <a:xfrm>
            <a:off x="467544" y="1988840"/>
            <a:ext cx="7643192" cy="3340967"/>
          </a:xfrm>
        </p:spPr>
        <p:txBody>
          <a:bodyPr>
            <a:normAutofit/>
          </a:bodyPr>
          <a:lstStyle/>
          <a:p>
            <a:endParaRPr lang="es-EC" sz="2000" dirty="0" smtClean="0"/>
          </a:p>
          <a:p>
            <a:endParaRPr lang="es-EC" sz="2000" dirty="0"/>
          </a:p>
          <a:p>
            <a:r>
              <a:rPr lang="es-EC" sz="2000" dirty="0" smtClean="0"/>
              <a:t>Genera </a:t>
            </a:r>
            <a:r>
              <a:rPr lang="es-EC" sz="2000" dirty="0"/>
              <a:t>altos </a:t>
            </a:r>
            <a:r>
              <a:rPr lang="es-EC" sz="2000" dirty="0" smtClean="0"/>
              <a:t>gastos</a:t>
            </a:r>
          </a:p>
          <a:p>
            <a:r>
              <a:rPr lang="es-EC" sz="2000" dirty="0"/>
              <a:t>Su emisión y validación depende de terceros</a:t>
            </a:r>
            <a:r>
              <a:rPr lang="es-EC" sz="2000" dirty="0" smtClean="0"/>
              <a:t>,</a:t>
            </a:r>
          </a:p>
          <a:p>
            <a:r>
              <a:rPr lang="es-EC" sz="2000" dirty="0" smtClean="0"/>
              <a:t>Es necesario renovar</a:t>
            </a:r>
          </a:p>
          <a:p>
            <a:pPr lvl="0"/>
            <a:r>
              <a:rPr lang="es-EC" sz="2000" dirty="0"/>
              <a:t>Genera confusión en los operadores, por falta de conocimiento.</a:t>
            </a:r>
          </a:p>
          <a:p>
            <a:r>
              <a:rPr lang="es-EC" sz="2000" dirty="0"/>
              <a:t>Falta de información y concientización de </a:t>
            </a:r>
            <a:r>
              <a:rPr lang="es-EC" sz="2000" dirty="0" smtClean="0"/>
              <a:t>su </a:t>
            </a:r>
            <a:r>
              <a:rPr lang="es-EC" sz="2000" dirty="0"/>
              <a:t>importancia </a:t>
            </a:r>
            <a:endParaRPr lang="es-EC" sz="2000" dirty="0" smtClean="0"/>
          </a:p>
        </p:txBody>
      </p:sp>
      <p:pic>
        <p:nvPicPr>
          <p:cNvPr id="11266"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32240" y="4869160"/>
            <a:ext cx="1794620" cy="179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79512" y="6452755"/>
            <a:ext cx="2520280" cy="430887"/>
          </a:xfrm>
          <a:prstGeom prst="rect">
            <a:avLst/>
          </a:prstGeom>
          <a:noFill/>
        </p:spPr>
        <p:txBody>
          <a:bodyPr wrap="square" rtlCol="0">
            <a:spAutoFit/>
          </a:bodyPr>
          <a:lstStyle/>
          <a:p>
            <a:r>
              <a:rPr lang="es-EC" sz="1100" i="1" dirty="0"/>
              <a:t>Principales aspectos </a:t>
            </a:r>
            <a:r>
              <a:rPr lang="es-EC" sz="1100" i="1" dirty="0" smtClean="0"/>
              <a:t>en </a:t>
            </a:r>
            <a:r>
              <a:rPr lang="es-EC" sz="1100" i="1" dirty="0"/>
              <a:t>exportaciones</a:t>
            </a:r>
          </a:p>
          <a:p>
            <a:endParaRPr lang="es-EC" sz="1100" i="1" dirty="0"/>
          </a:p>
        </p:txBody>
      </p:sp>
    </p:spTree>
    <p:extLst>
      <p:ext uri="{BB962C8B-B14F-4D97-AF65-F5344CB8AC3E}">
        <p14:creationId xmlns:p14="http://schemas.microsoft.com/office/powerpoint/2010/main" val="171796160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Futuro de la firma electrónica</a:t>
            </a:r>
            <a:endParaRPr lang="es-EC"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3989461" cy="22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164774"/>
            <a:ext cx="4311391" cy="230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5718922" y="2519618"/>
            <a:ext cx="2016224" cy="488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Entidades públicas</a:t>
            </a:r>
            <a:endParaRPr lang="es-EC" sz="1600" b="1" dirty="0"/>
          </a:p>
        </p:txBody>
      </p:sp>
      <p:sp>
        <p:nvSpPr>
          <p:cNvPr id="8" name="7 Rectángulo redondeado"/>
          <p:cNvSpPr/>
          <p:nvPr/>
        </p:nvSpPr>
        <p:spPr>
          <a:xfrm>
            <a:off x="1187624" y="4941168"/>
            <a:ext cx="2160240" cy="576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b="1" dirty="0" smtClean="0"/>
              <a:t>Entidades de certificación de origen</a:t>
            </a:r>
            <a:endParaRPr lang="es-EC" sz="1600" b="1" dirty="0"/>
          </a:p>
        </p:txBody>
      </p:sp>
    </p:spTree>
    <p:extLst>
      <p:ext uri="{BB962C8B-B14F-4D97-AF65-F5344CB8AC3E}">
        <p14:creationId xmlns:p14="http://schemas.microsoft.com/office/powerpoint/2010/main" val="372441865"/>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Conclusiones</a:t>
            </a:r>
            <a:endParaRPr lang="es-EC" dirty="0"/>
          </a:p>
        </p:txBody>
      </p:sp>
      <p:sp>
        <p:nvSpPr>
          <p:cNvPr id="3" name="2 Marcador de contenido"/>
          <p:cNvSpPr>
            <a:spLocks noGrp="1"/>
          </p:cNvSpPr>
          <p:nvPr>
            <p:ph idx="1"/>
          </p:nvPr>
        </p:nvSpPr>
        <p:spPr>
          <a:xfrm>
            <a:off x="395536" y="2060848"/>
            <a:ext cx="8424936" cy="4104456"/>
          </a:xfrm>
        </p:spPr>
        <p:txBody>
          <a:bodyPr>
            <a:normAutofit fontScale="92500" lnSpcReduction="20000"/>
          </a:bodyPr>
          <a:lstStyle/>
          <a:p>
            <a:pPr>
              <a:lnSpc>
                <a:spcPct val="160000"/>
              </a:lnSpc>
            </a:pPr>
            <a:r>
              <a:rPr lang="es-EC" sz="2000" dirty="0"/>
              <a:t>El comercio electrónico ha tomado fuerza a nivel nacional e </a:t>
            </a:r>
            <a:r>
              <a:rPr lang="es-EC" sz="2000" dirty="0" smtClean="0"/>
              <a:t>internacional.</a:t>
            </a:r>
            <a:endParaRPr lang="es-EC" sz="2000" dirty="0"/>
          </a:p>
          <a:p>
            <a:pPr>
              <a:lnSpc>
                <a:spcPct val="160000"/>
              </a:lnSpc>
            </a:pPr>
            <a:r>
              <a:rPr lang="es-EC" sz="2000" dirty="0"/>
              <a:t>La firma electrónica sin duda ha generado cambios importantes en el manejo de los procesos de exportaciones e </a:t>
            </a:r>
            <a:r>
              <a:rPr lang="es-EC" sz="2000" dirty="0" smtClean="0"/>
              <a:t>importaciones.</a:t>
            </a:r>
          </a:p>
          <a:p>
            <a:pPr>
              <a:lnSpc>
                <a:spcPct val="160000"/>
              </a:lnSpc>
            </a:pPr>
            <a:r>
              <a:rPr lang="es-EC" sz="2000" dirty="0"/>
              <a:t>La aplicación de la firma electrónica en los trámites de exportación ha reducido significativamente los tiempos y </a:t>
            </a:r>
            <a:r>
              <a:rPr lang="es-EC" sz="2000" dirty="0" smtClean="0"/>
              <a:t>recursos.</a:t>
            </a:r>
          </a:p>
          <a:p>
            <a:pPr>
              <a:lnSpc>
                <a:spcPct val="160000"/>
              </a:lnSpc>
            </a:pPr>
            <a:r>
              <a:rPr lang="es-EC" sz="2000" dirty="0"/>
              <a:t>La implementación de la firma electrónica en su inicio generó muchas dificultades y </a:t>
            </a:r>
            <a:r>
              <a:rPr lang="es-EC" sz="2000" dirty="0" smtClean="0"/>
              <a:t>controversias.</a:t>
            </a:r>
          </a:p>
          <a:p>
            <a:pPr>
              <a:lnSpc>
                <a:spcPct val="160000"/>
              </a:lnSpc>
            </a:pPr>
            <a:r>
              <a:rPr lang="es-EC" sz="2000" dirty="0"/>
              <a:t>De acuerdo a las tendencias mundiales, la firma electrónica se estará implementando en la mayoría de trámites y procesos públicos y </a:t>
            </a:r>
            <a:r>
              <a:rPr lang="es-EC" sz="2000" dirty="0" smtClean="0"/>
              <a:t>generales.</a:t>
            </a:r>
            <a:endParaRPr lang="es-EC" sz="2000" dirty="0"/>
          </a:p>
        </p:txBody>
      </p:sp>
    </p:spTree>
    <p:extLst>
      <p:ext uri="{BB962C8B-B14F-4D97-AF65-F5344CB8AC3E}">
        <p14:creationId xmlns:p14="http://schemas.microsoft.com/office/powerpoint/2010/main" val="143418888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Recomendaciones</a:t>
            </a:r>
            <a:endParaRPr lang="es-EC" dirty="0"/>
          </a:p>
        </p:txBody>
      </p:sp>
      <p:sp>
        <p:nvSpPr>
          <p:cNvPr id="3" name="2 Marcador de contenido"/>
          <p:cNvSpPr>
            <a:spLocks noGrp="1"/>
          </p:cNvSpPr>
          <p:nvPr>
            <p:ph idx="1"/>
          </p:nvPr>
        </p:nvSpPr>
        <p:spPr>
          <a:xfrm>
            <a:off x="539552" y="1988840"/>
            <a:ext cx="8219256" cy="4104456"/>
          </a:xfrm>
        </p:spPr>
        <p:txBody>
          <a:bodyPr>
            <a:normAutofit fontScale="92500" lnSpcReduction="20000"/>
          </a:bodyPr>
          <a:lstStyle/>
          <a:p>
            <a:pPr>
              <a:lnSpc>
                <a:spcPct val="150000"/>
              </a:lnSpc>
            </a:pPr>
            <a:r>
              <a:rPr lang="es-EC" sz="2000" dirty="0"/>
              <a:t>Las empresas deberían mantener un programa de actualización de tecnologías </a:t>
            </a:r>
            <a:r>
              <a:rPr lang="es-EC" sz="2000" dirty="0" smtClean="0"/>
              <a:t>continuo.</a:t>
            </a:r>
          </a:p>
          <a:p>
            <a:pPr>
              <a:lnSpc>
                <a:spcPct val="150000"/>
              </a:lnSpc>
            </a:pPr>
            <a:r>
              <a:rPr lang="es-EC" sz="2000" dirty="0"/>
              <a:t>Los organismos de regulación de la firma electrónica y las entidades de certificación, deberían impulsar al usuario </a:t>
            </a:r>
            <a:r>
              <a:rPr lang="es-EC" sz="2000" dirty="0" smtClean="0"/>
              <a:t>a generar conciencia.</a:t>
            </a:r>
          </a:p>
          <a:p>
            <a:pPr>
              <a:lnSpc>
                <a:spcPct val="150000"/>
              </a:lnSpc>
            </a:pPr>
            <a:r>
              <a:rPr lang="es-EC" sz="2000" dirty="0"/>
              <a:t>Es importante que dentro de las empresas y las entidades de certificación se </a:t>
            </a:r>
            <a:r>
              <a:rPr lang="es-EC" sz="2000" dirty="0" smtClean="0"/>
              <a:t>mantengan con sus funcionarios </a:t>
            </a:r>
            <a:r>
              <a:rPr lang="es-EC" sz="2000" dirty="0"/>
              <a:t>capacitaciones continuas acerca de la aplicación y el uso de la firma </a:t>
            </a:r>
            <a:r>
              <a:rPr lang="es-EC" sz="2000" dirty="0" smtClean="0"/>
              <a:t>electrónica.</a:t>
            </a:r>
          </a:p>
          <a:p>
            <a:pPr>
              <a:lnSpc>
                <a:spcPct val="150000"/>
              </a:lnSpc>
            </a:pPr>
            <a:r>
              <a:rPr lang="es-EC" sz="2000" dirty="0"/>
              <a:t>El gobierno debería crear planes de capacitación y enseñanza </a:t>
            </a:r>
            <a:r>
              <a:rPr lang="es-EC" sz="2000" dirty="0" smtClean="0"/>
              <a:t>sobre los procesos </a:t>
            </a:r>
            <a:r>
              <a:rPr lang="es-EC" sz="2000" dirty="0"/>
              <a:t>de comercio y exterior e informática para pequeños y medianos exportadores y </a:t>
            </a:r>
            <a:r>
              <a:rPr lang="es-EC" sz="2000" dirty="0" smtClean="0"/>
              <a:t>artesanos.</a:t>
            </a:r>
            <a:endParaRPr lang="es-EC" sz="2000" dirty="0"/>
          </a:p>
        </p:txBody>
      </p:sp>
    </p:spTree>
    <p:extLst>
      <p:ext uri="{BB962C8B-B14F-4D97-AF65-F5344CB8AC3E}">
        <p14:creationId xmlns:p14="http://schemas.microsoft.com/office/powerpoint/2010/main" val="253542467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Gracias</a:t>
            </a:r>
            <a:endParaRPr lang="es-EC" dirty="0"/>
          </a:p>
        </p:txBody>
      </p:sp>
      <p:sp>
        <p:nvSpPr>
          <p:cNvPr id="7" name="6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139972942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¿Qué es la firma electrónica?</a:t>
            </a:r>
            <a:endParaRPr lang="es-EC" dirty="0"/>
          </a:p>
        </p:txBody>
      </p:sp>
      <p:sp>
        <p:nvSpPr>
          <p:cNvPr id="3" name="2 Marcador de contenido"/>
          <p:cNvSpPr>
            <a:spLocks noGrp="1"/>
          </p:cNvSpPr>
          <p:nvPr>
            <p:ph idx="1"/>
          </p:nvPr>
        </p:nvSpPr>
        <p:spPr>
          <a:xfrm>
            <a:off x="611560" y="1844824"/>
            <a:ext cx="8229600" cy="2260848"/>
          </a:xfrm>
        </p:spPr>
        <p:txBody>
          <a:bodyPr>
            <a:normAutofit fontScale="85000" lnSpcReduction="20000"/>
          </a:bodyPr>
          <a:lstStyle/>
          <a:p>
            <a:pPr>
              <a:lnSpc>
                <a:spcPct val="150000"/>
              </a:lnSpc>
            </a:pPr>
            <a:r>
              <a:rPr lang="es-EC" dirty="0"/>
              <a:t>Es la equivalencia digital de la firma manuscrita, tiene la misma validez </a:t>
            </a:r>
            <a:r>
              <a:rPr lang="es-EC" dirty="0" smtClean="0"/>
              <a:t>legal.</a:t>
            </a:r>
          </a:p>
          <a:p>
            <a:pPr>
              <a:lnSpc>
                <a:spcPct val="150000"/>
              </a:lnSpc>
            </a:pPr>
            <a:r>
              <a:rPr lang="es-EC" dirty="0"/>
              <a:t>E</a:t>
            </a:r>
            <a:r>
              <a:rPr lang="es-EC" dirty="0" smtClean="0"/>
              <a:t>s </a:t>
            </a:r>
            <a:r>
              <a:rPr lang="es-EC" dirty="0"/>
              <a:t>un conjunto de datos digitales que se añaden a un archivo </a:t>
            </a:r>
            <a:r>
              <a:rPr lang="es-EC" dirty="0" smtClean="0"/>
              <a:t>electrónico </a:t>
            </a:r>
            <a:r>
              <a:rPr lang="es-EC" dirty="0"/>
              <a:t>y que se obtienen del cifrado del mismo mediante </a:t>
            </a:r>
            <a:r>
              <a:rPr lang="es-EC" dirty="0" smtClean="0"/>
              <a:t>sistemas de programación</a:t>
            </a:r>
            <a:endParaRPr lang="es-EC" dirty="0"/>
          </a:p>
        </p:txBody>
      </p:sp>
      <p:sp>
        <p:nvSpPr>
          <p:cNvPr id="4" name="3 Rectángulo redondeado"/>
          <p:cNvSpPr/>
          <p:nvPr/>
        </p:nvSpPr>
        <p:spPr>
          <a:xfrm>
            <a:off x="827584" y="4581128"/>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No es una rubrica</a:t>
            </a:r>
            <a:endParaRPr lang="es-EC" b="1" dirty="0"/>
          </a:p>
        </p:txBody>
      </p:sp>
      <p:sp>
        <p:nvSpPr>
          <p:cNvPr id="5" name="4 Flecha derecha"/>
          <p:cNvSpPr/>
          <p:nvPr/>
        </p:nvSpPr>
        <p:spPr>
          <a:xfrm>
            <a:off x="3635896" y="4879911"/>
            <a:ext cx="2232248" cy="57606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permite</a:t>
            </a:r>
            <a:endParaRPr lang="es-EC" b="1" dirty="0"/>
          </a:p>
        </p:txBody>
      </p:sp>
      <p:sp>
        <p:nvSpPr>
          <p:cNvPr id="7" name="6 Rectángulo redondeado"/>
          <p:cNvSpPr/>
          <p:nvPr/>
        </p:nvSpPr>
        <p:spPr>
          <a:xfrm>
            <a:off x="6300192" y="4627883"/>
            <a:ext cx="2232248"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Validación y encriptación de datos en documentos</a:t>
            </a:r>
            <a:endParaRPr lang="es-EC" b="1" dirty="0"/>
          </a:p>
        </p:txBody>
      </p:sp>
      <p:sp>
        <p:nvSpPr>
          <p:cNvPr id="6" name="5 CuadroTexto"/>
          <p:cNvSpPr txBox="1"/>
          <p:nvPr/>
        </p:nvSpPr>
        <p:spPr>
          <a:xfrm>
            <a:off x="323528" y="6237312"/>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24192278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l"/>
            <a:r>
              <a:rPr lang="es-EC" dirty="0" smtClean="0"/>
              <a:t>¿Qué es la firma electrónica?</a:t>
            </a:r>
            <a:endParaRPr lang="es-EC" dirty="0"/>
          </a:p>
        </p:txBody>
      </p:sp>
      <p:pic>
        <p:nvPicPr>
          <p:cNvPr id="5" name="4 Imagen"/>
          <p:cNvPicPr/>
          <p:nvPr/>
        </p:nvPicPr>
        <p:blipFill>
          <a:blip r:embed="rId2" cstate="print"/>
          <a:srcRect/>
          <a:stretch>
            <a:fillRect/>
          </a:stretch>
        </p:blipFill>
        <p:spPr bwMode="auto">
          <a:xfrm>
            <a:off x="467544" y="1556792"/>
            <a:ext cx="4464496" cy="3240360"/>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271" t="10293" r="13185" b="31561"/>
          <a:stretch/>
        </p:blipFill>
        <p:spPr bwMode="auto">
          <a:xfrm>
            <a:off x="3203848" y="4005064"/>
            <a:ext cx="5688632" cy="260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772816"/>
            <a:ext cx="2232248" cy="15944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22148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t>Objetivo de la firma electrónica</a:t>
            </a:r>
          </a:p>
        </p:txBody>
      </p:sp>
      <p:sp>
        <p:nvSpPr>
          <p:cNvPr id="3" name="2 Marcador de contenido"/>
          <p:cNvSpPr>
            <a:spLocks noGrp="1"/>
          </p:cNvSpPr>
          <p:nvPr>
            <p:ph idx="1"/>
          </p:nvPr>
        </p:nvSpPr>
        <p:spPr>
          <a:xfrm>
            <a:off x="467544" y="1700809"/>
            <a:ext cx="8229600" cy="4525963"/>
          </a:xfrm>
        </p:spPr>
        <p:txBody>
          <a:bodyPr>
            <a:normAutofit fontScale="85000" lnSpcReduction="10000"/>
          </a:bodyPr>
          <a:lstStyle/>
          <a:p>
            <a:pPr marL="0" indent="0">
              <a:lnSpc>
                <a:spcPct val="150000"/>
              </a:lnSpc>
              <a:buNone/>
            </a:pPr>
            <a:r>
              <a:rPr lang="es-EC" dirty="0" smtClean="0"/>
              <a:t>La </a:t>
            </a:r>
            <a:r>
              <a:rPr lang="es-EC" dirty="0"/>
              <a:t>firma digital permite </a:t>
            </a:r>
            <a:r>
              <a:rPr lang="es-EC" dirty="0" smtClean="0"/>
              <a:t>la </a:t>
            </a:r>
            <a:r>
              <a:rPr lang="es-EC" dirty="0"/>
              <a:t>optimización de los </a:t>
            </a:r>
            <a:r>
              <a:rPr lang="es-EC" dirty="0" smtClean="0"/>
              <a:t>trámites, permitiendo transacciones seguras </a:t>
            </a:r>
            <a:r>
              <a:rPr lang="es-EC" dirty="0"/>
              <a:t>de documentos y operaciones en aplicaciones computacionales garantizando los siguientes aspectos</a:t>
            </a:r>
            <a:r>
              <a:rPr lang="es-EC" dirty="0" smtClean="0"/>
              <a:t>:</a:t>
            </a:r>
          </a:p>
          <a:p>
            <a:pPr marL="0" indent="0">
              <a:lnSpc>
                <a:spcPct val="150000"/>
              </a:lnSpc>
              <a:buNone/>
            </a:pPr>
            <a:endParaRPr lang="es-EC" dirty="0" smtClean="0"/>
          </a:p>
          <a:p>
            <a:pPr>
              <a:lnSpc>
                <a:spcPct val="150000"/>
              </a:lnSpc>
            </a:pPr>
            <a:r>
              <a:rPr lang="es-EC" b="1" dirty="0"/>
              <a:t>Identidad</a:t>
            </a:r>
            <a:r>
              <a:rPr lang="es-EC" dirty="0"/>
              <a:t>, reconoce </a:t>
            </a:r>
            <a:r>
              <a:rPr lang="es-EC" dirty="0" smtClean="0"/>
              <a:t>únicamente </a:t>
            </a:r>
            <a:r>
              <a:rPr lang="es-EC" dirty="0"/>
              <a:t>a un emisor como autor del mensaje</a:t>
            </a:r>
            <a:r>
              <a:rPr lang="es-EC" dirty="0" smtClean="0"/>
              <a:t>.</a:t>
            </a:r>
          </a:p>
          <a:p>
            <a:pPr>
              <a:lnSpc>
                <a:spcPct val="150000"/>
              </a:lnSpc>
            </a:pPr>
            <a:r>
              <a:rPr lang="es-EC" b="1" dirty="0"/>
              <a:t>Integridad</a:t>
            </a:r>
            <a:r>
              <a:rPr lang="es-EC" dirty="0"/>
              <a:t>, el documento no puede ser alterado de forma alguna durante la transmisión</a:t>
            </a:r>
            <a:r>
              <a:rPr lang="es-EC" dirty="0" smtClean="0"/>
              <a:t>.</a:t>
            </a:r>
          </a:p>
          <a:p>
            <a:pPr>
              <a:lnSpc>
                <a:spcPct val="150000"/>
              </a:lnSpc>
            </a:pPr>
            <a:r>
              <a:rPr lang="es-EC" b="1" dirty="0"/>
              <a:t>Confidencialidad</a:t>
            </a:r>
            <a:r>
              <a:rPr lang="es-EC" dirty="0"/>
              <a:t>, solo </a:t>
            </a:r>
            <a:r>
              <a:rPr lang="es-EC" dirty="0" smtClean="0"/>
              <a:t>el emisor del documento puede acceder a el.</a:t>
            </a:r>
            <a:endParaRPr lang="es-EC" dirty="0"/>
          </a:p>
        </p:txBody>
      </p:sp>
      <p:sp>
        <p:nvSpPr>
          <p:cNvPr id="4" name="3 CuadroTexto"/>
          <p:cNvSpPr txBox="1"/>
          <p:nvPr/>
        </p:nvSpPr>
        <p:spPr>
          <a:xfrm>
            <a:off x="323528" y="6237312"/>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143602719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C" dirty="0" smtClean="0"/>
              <a:t>Presencia de firma electrónica en el mundo</a:t>
            </a:r>
            <a:endParaRPr lang="es-EC"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33" t="29442" r="16950" b="21462"/>
          <a:stretch/>
        </p:blipFill>
        <p:spPr bwMode="auto">
          <a:xfrm>
            <a:off x="270343" y="1988840"/>
            <a:ext cx="8694145" cy="399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23528" y="6237312"/>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338530756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Normativa de la firma electrónica</a:t>
            </a:r>
            <a:endParaRPr lang="es-EC" dirty="0"/>
          </a:p>
        </p:txBody>
      </p:sp>
      <p:sp>
        <p:nvSpPr>
          <p:cNvPr id="3" name="2 Marcador de contenido"/>
          <p:cNvSpPr>
            <a:spLocks noGrp="1"/>
          </p:cNvSpPr>
          <p:nvPr>
            <p:ph idx="1"/>
          </p:nvPr>
        </p:nvSpPr>
        <p:spPr>
          <a:xfrm>
            <a:off x="755576" y="1844825"/>
            <a:ext cx="7859216" cy="2188839"/>
          </a:xfrm>
        </p:spPr>
        <p:txBody>
          <a:bodyPr>
            <a:normAutofit/>
          </a:bodyPr>
          <a:lstStyle/>
          <a:p>
            <a:pPr marL="0" indent="0">
              <a:buNone/>
            </a:pPr>
            <a:r>
              <a:rPr lang="es-EC" dirty="0" smtClean="0"/>
              <a:t>El </a:t>
            </a:r>
            <a:r>
              <a:rPr lang="es-EC" dirty="0"/>
              <a:t>uso de la firma electrónica se encuentra </a:t>
            </a:r>
            <a:r>
              <a:rPr lang="es-EC" dirty="0" smtClean="0"/>
              <a:t>tipificado legalmente: </a:t>
            </a:r>
            <a:endParaRPr lang="es-EC" b="1" dirty="0" smtClean="0"/>
          </a:p>
          <a:p>
            <a:pPr marL="0" indent="0">
              <a:buNone/>
            </a:pPr>
            <a:endParaRPr lang="es-EC" b="1" dirty="0"/>
          </a:p>
          <a:p>
            <a:pPr marL="0" indent="0">
              <a:buNone/>
            </a:pPr>
            <a:r>
              <a:rPr lang="es-EC" b="1" dirty="0" smtClean="0"/>
              <a:t>“Ley </a:t>
            </a:r>
            <a:r>
              <a:rPr lang="es-EC" b="1" dirty="0"/>
              <a:t>de Comercio Electrónico, Firmas Electrónicas y Mensajes de </a:t>
            </a:r>
            <a:r>
              <a:rPr lang="es-EC" b="1" dirty="0" smtClean="0"/>
              <a:t>Datos” (2002)</a:t>
            </a:r>
            <a:endParaRPr lang="es-EC" b="1" dirty="0"/>
          </a:p>
        </p:txBody>
      </p:sp>
      <p:sp>
        <p:nvSpPr>
          <p:cNvPr id="4" name="3 Rectángulo redondeado"/>
          <p:cNvSpPr/>
          <p:nvPr/>
        </p:nvSpPr>
        <p:spPr>
          <a:xfrm>
            <a:off x="2195736" y="4221089"/>
            <a:ext cx="20162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Título II</a:t>
            </a:r>
          </a:p>
          <a:p>
            <a:pPr algn="ctr"/>
            <a:r>
              <a:rPr lang="es-EC" b="1" dirty="0" smtClean="0"/>
              <a:t>Capítulo 1</a:t>
            </a:r>
            <a:endParaRPr lang="es-EC" b="1" dirty="0"/>
          </a:p>
        </p:txBody>
      </p:sp>
      <p:sp>
        <p:nvSpPr>
          <p:cNvPr id="5" name="4 Rectángulo redondeado"/>
          <p:cNvSpPr/>
          <p:nvPr/>
        </p:nvSpPr>
        <p:spPr>
          <a:xfrm>
            <a:off x="5004048" y="4869160"/>
            <a:ext cx="2448272"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smtClean="0"/>
              <a:t>Organismos de control </a:t>
            </a:r>
          </a:p>
          <a:p>
            <a:pPr algn="ctr"/>
            <a:r>
              <a:rPr lang="es-EC" b="1" dirty="0" smtClean="0"/>
              <a:t>CONATEL -SUPERTEL</a:t>
            </a:r>
            <a:endParaRPr lang="es-EC" b="1" dirty="0"/>
          </a:p>
        </p:txBody>
      </p:sp>
      <p:sp>
        <p:nvSpPr>
          <p:cNvPr id="6" name="5 CuadroTexto"/>
          <p:cNvSpPr txBox="1"/>
          <p:nvPr/>
        </p:nvSpPr>
        <p:spPr>
          <a:xfrm>
            <a:off x="323528" y="6237312"/>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359012946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Entidades de Certificación</a:t>
            </a: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41917"/>
            <a:ext cx="1800200" cy="20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219" y="3212977"/>
            <a:ext cx="3429063" cy="6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64464" y="3645024"/>
            <a:ext cx="3960440" cy="4662815"/>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ES" b="1" dirty="0">
                <a:solidFill>
                  <a:schemeClr val="tx1">
                    <a:lumMod val="65000"/>
                    <a:lumOff val="35000"/>
                  </a:schemeClr>
                </a:solidFill>
              </a:rPr>
              <a:t>Certificados de firma electrónica</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s-ES" b="1" dirty="0">
                <a:solidFill>
                  <a:schemeClr val="tx1">
                    <a:lumMod val="65000"/>
                    <a:lumOff val="35000"/>
                  </a:schemeClr>
                </a:solidFill>
              </a:rPr>
              <a:t>Correo Firmado y Encriptado</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s-ES" b="1" dirty="0">
                <a:solidFill>
                  <a:schemeClr val="tx1">
                    <a:lumMod val="65000"/>
                    <a:lumOff val="35000"/>
                  </a:schemeClr>
                </a:solidFill>
              </a:rPr>
              <a:t>Custodia Digital</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s-ES" b="1" dirty="0">
                <a:solidFill>
                  <a:schemeClr val="tx1">
                    <a:lumMod val="65000"/>
                    <a:lumOff val="35000"/>
                  </a:schemeClr>
                </a:solidFill>
              </a:rPr>
              <a:t>Facturación electrónica</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s-ES" b="1" dirty="0">
                <a:solidFill>
                  <a:schemeClr val="tx1">
                    <a:lumMod val="65000"/>
                    <a:lumOff val="35000"/>
                  </a:schemeClr>
                </a:solidFill>
              </a:rPr>
              <a:t>Conexiones Seguras Web</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s-ES" b="1" dirty="0" err="1">
                <a:solidFill>
                  <a:schemeClr val="tx1">
                    <a:lumMod val="65000"/>
                    <a:lumOff val="35000"/>
                  </a:schemeClr>
                </a:solidFill>
              </a:rPr>
              <a:t>Tokens</a:t>
            </a:r>
            <a:endParaRPr lang="es-EC" b="1" dirty="0">
              <a:solidFill>
                <a:schemeClr val="tx1">
                  <a:lumMod val="65000"/>
                  <a:lumOff val="35000"/>
                </a:schemeClr>
              </a:solidFill>
            </a:endParaRPr>
          </a:p>
          <a:p>
            <a:pPr marL="285750" lvl="0" indent="-285750">
              <a:lnSpc>
                <a:spcPct val="150000"/>
              </a:lnSpc>
              <a:buFont typeface="Arial" panose="020B0604020202020204" pitchFamily="34" charset="0"/>
              <a:buChar char="•"/>
            </a:pPr>
            <a:endParaRPr lang="es-ES" b="1" dirty="0" smtClean="0">
              <a:solidFill>
                <a:schemeClr val="tx1">
                  <a:lumMod val="65000"/>
                  <a:lumOff val="35000"/>
                </a:schemeClr>
              </a:solidFill>
            </a:endParaRPr>
          </a:p>
          <a:p>
            <a:pPr marL="285750" lvl="0" indent="-285750">
              <a:lnSpc>
                <a:spcPct val="150000"/>
              </a:lnSpc>
              <a:buFont typeface="Arial" panose="020B0604020202020204" pitchFamily="34" charset="0"/>
              <a:buChar char="•"/>
            </a:pPr>
            <a:endParaRPr lang="es-ES" b="1" dirty="0">
              <a:solidFill>
                <a:schemeClr val="tx1">
                  <a:lumMod val="65000"/>
                  <a:lumOff val="35000"/>
                </a:schemeClr>
              </a:solidFill>
            </a:endParaRPr>
          </a:p>
          <a:p>
            <a:pPr marL="285750" lvl="0" indent="-285750">
              <a:lnSpc>
                <a:spcPct val="150000"/>
              </a:lnSpc>
              <a:buFont typeface="Arial" panose="020B0604020202020204" pitchFamily="34" charset="0"/>
              <a:buChar char="•"/>
            </a:pPr>
            <a:endParaRPr lang="es-ES" b="1" dirty="0" smtClean="0">
              <a:solidFill>
                <a:schemeClr val="tx1">
                  <a:lumMod val="65000"/>
                  <a:lumOff val="35000"/>
                </a:schemeClr>
              </a:solidFill>
            </a:endParaRPr>
          </a:p>
          <a:p>
            <a:pPr marL="285750" lvl="0" indent="-285750">
              <a:lnSpc>
                <a:spcPct val="150000"/>
              </a:lnSpc>
              <a:buFont typeface="Arial" panose="020B0604020202020204" pitchFamily="34" charset="0"/>
              <a:buChar char="•"/>
            </a:pPr>
            <a:endParaRPr lang="es-EC" b="1" dirty="0">
              <a:solidFill>
                <a:schemeClr val="tx1">
                  <a:lumMod val="65000"/>
                  <a:lumOff val="35000"/>
                </a:schemeClr>
              </a:solidFill>
            </a:endParaRPr>
          </a:p>
          <a:p>
            <a:pPr>
              <a:lnSpc>
                <a:spcPct val="150000"/>
              </a:lnSpc>
            </a:pPr>
            <a:endParaRPr lang="es-EC" b="1" dirty="0">
              <a:solidFill>
                <a:schemeClr val="tx1">
                  <a:lumMod val="65000"/>
                  <a:lumOff val="35000"/>
                </a:schemeClr>
              </a:solidFill>
            </a:endParaRPr>
          </a:p>
        </p:txBody>
      </p:sp>
      <p:sp>
        <p:nvSpPr>
          <p:cNvPr id="6" name="5 Rectángulo redondeado"/>
          <p:cNvSpPr/>
          <p:nvPr/>
        </p:nvSpPr>
        <p:spPr>
          <a:xfrm>
            <a:off x="3741678" y="1916832"/>
            <a:ext cx="1514399"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Acreditadas 2008</a:t>
            </a:r>
            <a:endParaRPr lang="es-EC" b="1" dirty="0"/>
          </a:p>
        </p:txBody>
      </p:sp>
      <p:sp>
        <p:nvSpPr>
          <p:cNvPr id="7" name="6 CuadroTexto"/>
          <p:cNvSpPr txBox="1"/>
          <p:nvPr/>
        </p:nvSpPr>
        <p:spPr>
          <a:xfrm>
            <a:off x="179512" y="6416025"/>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383235740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Certificados de firma electrónica</a:t>
            </a:r>
            <a:endParaRPr lang="es-EC" dirty="0"/>
          </a:p>
        </p:txBody>
      </p:sp>
      <p:graphicFrame>
        <p:nvGraphicFramePr>
          <p:cNvPr id="7" name="6 Gráfico"/>
          <p:cNvGraphicFramePr/>
          <p:nvPr>
            <p:extLst>
              <p:ext uri="{D42A27DB-BD31-4B8C-83A1-F6EECF244321}">
                <p14:modId xmlns:p14="http://schemas.microsoft.com/office/powerpoint/2010/main" val="1666081567"/>
              </p:ext>
            </p:extLst>
          </p:nvPr>
        </p:nvGraphicFramePr>
        <p:xfrm>
          <a:off x="3059832" y="4221088"/>
          <a:ext cx="3888432" cy="2343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126675677"/>
              </p:ext>
            </p:extLst>
          </p:nvPr>
        </p:nvGraphicFramePr>
        <p:xfrm>
          <a:off x="1619674" y="1772817"/>
          <a:ext cx="6264695" cy="2712464"/>
        </p:xfrm>
        <a:graphic>
          <a:graphicData uri="http://schemas.openxmlformats.org/drawingml/2006/table">
            <a:tbl>
              <a:tblPr firstRow="1" firstCol="1" bandRow="1">
                <a:tableStyleId>{B301B821-A1FF-4177-AEE7-76D212191A09}</a:tableStyleId>
              </a:tblPr>
              <a:tblGrid>
                <a:gridCol w="738024"/>
                <a:gridCol w="1871388"/>
                <a:gridCol w="772049"/>
                <a:gridCol w="721011"/>
                <a:gridCol w="652151"/>
                <a:gridCol w="755036"/>
                <a:gridCol w="755036"/>
              </a:tblGrid>
              <a:tr h="273860">
                <a:tc gridSpan="7">
                  <a:txBody>
                    <a:bodyPr/>
                    <a:lstStyle/>
                    <a:p>
                      <a:pPr>
                        <a:lnSpc>
                          <a:spcPct val="115000"/>
                        </a:lnSpc>
                        <a:spcAft>
                          <a:spcPts val="0"/>
                        </a:spcAft>
                      </a:pPr>
                      <a:r>
                        <a:rPr lang="es-EC" sz="1200" dirty="0">
                          <a:effectLst/>
                        </a:rPr>
                        <a:t>ENTIDADES DE CERTIFICACIÓN</a:t>
                      </a:r>
                      <a:endParaRPr lang="es-EC" sz="12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2898">
                <a:tc rowSpan="2" gridSpan="5">
                  <a:txBody>
                    <a:bodyPr/>
                    <a:lstStyle/>
                    <a:p>
                      <a:pPr>
                        <a:lnSpc>
                          <a:spcPct val="115000"/>
                        </a:lnSpc>
                        <a:spcAft>
                          <a:spcPts val="0"/>
                        </a:spcAft>
                      </a:pPr>
                      <a:r>
                        <a:rPr lang="es-EC" sz="1200" dirty="0">
                          <a:effectLst/>
                        </a:rPr>
                        <a:t>NÚMERO DE CERTIFICADOS EMITIDOS, REVOCADOS Y VIGENTES</a:t>
                      </a:r>
                      <a:endParaRPr lang="es-EC" sz="1200" dirty="0">
                        <a:solidFill>
                          <a:srgbClr val="31849B"/>
                        </a:solidFill>
                        <a:effectLst/>
                        <a:latin typeface="Calibri"/>
                        <a:ea typeface="Calibri"/>
                        <a:cs typeface="Times New Roman"/>
                      </a:endParaRPr>
                    </a:p>
                  </a:txBody>
                  <a:tcPr marL="68580" marR="68580" marT="0" marB="0">
                    <a:solidFill>
                      <a:schemeClr val="bg1"/>
                    </a:solidFill>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a:txBody>
                    <a:bodyPr/>
                    <a:lstStyle/>
                    <a:p>
                      <a:endParaRPr lang="es-EC" sz="1200" dirty="0">
                        <a:solidFill>
                          <a:srgbClr val="31849B"/>
                        </a:solidFill>
                        <a:effectLst/>
                        <a:latin typeface="Calibri"/>
                      </a:endParaRPr>
                    </a:p>
                  </a:txBody>
                  <a:tcPr marL="68580" marR="68580" marT="0" marB="0">
                    <a:lnB w="12700" cap="flat" cmpd="sng" algn="ctr">
                      <a:solidFill>
                        <a:schemeClr val="bg1"/>
                      </a:solidFill>
                      <a:prstDash val="solid"/>
                      <a:round/>
                      <a:headEnd type="none" w="med" len="med"/>
                      <a:tailEnd type="none" w="med" len="med"/>
                    </a:lnB>
                    <a:solidFill>
                      <a:schemeClr val="bg1"/>
                    </a:solidFill>
                  </a:tcPr>
                </a:tc>
                <a:tc>
                  <a:txBody>
                    <a:bodyPr/>
                    <a:lstStyle/>
                    <a:p>
                      <a:pPr>
                        <a:lnSpc>
                          <a:spcPct val="115000"/>
                        </a:lnSpc>
                        <a:spcAft>
                          <a:spcPts val="0"/>
                        </a:spcAft>
                      </a:pPr>
                      <a:r>
                        <a:rPr lang="es-EC" sz="1200" dirty="0">
                          <a:effectLst/>
                        </a:rPr>
                        <a:t> </a:t>
                      </a:r>
                      <a:endParaRPr lang="es-EC" sz="1200" dirty="0">
                        <a:solidFill>
                          <a:srgbClr val="31849B"/>
                        </a:solidFill>
                        <a:effectLst/>
                        <a:latin typeface="Calibri"/>
                        <a:ea typeface="Calibri"/>
                        <a:cs typeface="Times New Roman"/>
                      </a:endParaRPr>
                    </a:p>
                  </a:txBody>
                  <a:tcPr marL="68580" marR="68580" marT="0" marB="0">
                    <a:lnB w="12700" cap="flat" cmpd="sng" algn="ctr">
                      <a:solidFill>
                        <a:schemeClr val="bg1"/>
                      </a:solidFill>
                      <a:prstDash val="solid"/>
                      <a:round/>
                      <a:headEnd type="none" w="med" len="med"/>
                      <a:tailEnd type="none" w="med" len="med"/>
                    </a:lnB>
                    <a:solidFill>
                      <a:schemeClr val="bg1"/>
                    </a:solidFill>
                  </a:tcPr>
                </a:tc>
              </a:tr>
              <a:tr h="272898">
                <a:tc gridSpan="5"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endParaRPr lang="es-EC" sz="1200" dirty="0">
                        <a:solidFill>
                          <a:srgbClr val="31849B"/>
                        </a:solidFill>
                        <a:effectLst/>
                        <a:latin typeface="Calibri"/>
                      </a:endParaRPr>
                    </a:p>
                  </a:txBody>
                  <a:tcPr marL="68580" marR="68580" marT="0" marB="0">
                    <a:lnT w="12700" cap="flat" cmpd="sng" algn="ctr">
                      <a:solidFill>
                        <a:schemeClr val="bg1"/>
                      </a:solidFill>
                      <a:prstDash val="solid"/>
                      <a:round/>
                      <a:headEnd type="none" w="med" len="med"/>
                      <a:tailEnd type="none" w="med" len="med"/>
                    </a:lnT>
                    <a:solidFill>
                      <a:schemeClr val="bg1"/>
                    </a:solidFill>
                  </a:tcPr>
                </a:tc>
                <a:tc>
                  <a:txBody>
                    <a:bodyPr/>
                    <a:lstStyle/>
                    <a:p>
                      <a:pPr>
                        <a:lnSpc>
                          <a:spcPct val="115000"/>
                        </a:lnSpc>
                        <a:spcAft>
                          <a:spcPts val="0"/>
                        </a:spcAft>
                      </a:pPr>
                      <a:r>
                        <a:rPr lang="es-EC" sz="1200" dirty="0">
                          <a:effectLst/>
                        </a:rPr>
                        <a:t> </a:t>
                      </a:r>
                      <a:endParaRPr lang="es-EC" sz="1200" dirty="0">
                        <a:solidFill>
                          <a:srgbClr val="31849B"/>
                        </a:solidFill>
                        <a:effectLst/>
                        <a:latin typeface="Calibri"/>
                        <a:ea typeface="Calibri"/>
                        <a:cs typeface="Times New Roman"/>
                      </a:endParaRPr>
                    </a:p>
                  </a:txBody>
                  <a:tcPr marL="68580" marR="68580" marT="0" marB="0">
                    <a:lnT w="12700" cap="flat" cmpd="sng" algn="ctr">
                      <a:solidFill>
                        <a:schemeClr val="bg1"/>
                      </a:solidFill>
                      <a:prstDash val="solid"/>
                      <a:round/>
                      <a:headEnd type="none" w="med" len="med"/>
                      <a:tailEnd type="none" w="med" len="med"/>
                    </a:lnT>
                    <a:solidFill>
                      <a:schemeClr val="bg1"/>
                    </a:solidFill>
                  </a:tcPr>
                </a:tc>
              </a:tr>
              <a:tr h="210312">
                <a:tc gridSpan="7">
                  <a:txBody>
                    <a:bodyPr/>
                    <a:lstStyle/>
                    <a:p>
                      <a:pPr>
                        <a:lnSpc>
                          <a:spcPct val="115000"/>
                        </a:lnSpc>
                        <a:spcAft>
                          <a:spcPts val="0"/>
                        </a:spcAft>
                      </a:pPr>
                      <a:r>
                        <a:rPr lang="es-EC" sz="1200">
                          <a:effectLst/>
                        </a:rPr>
                        <a:t>Fecha de Publicación: 18 de Diciembre de 2013</a:t>
                      </a:r>
                      <a:endParaRPr lang="es-EC" sz="120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0624">
                <a:tc>
                  <a:txBody>
                    <a:bodyPr/>
                    <a:lstStyle/>
                    <a:p>
                      <a:pPr algn="ctr">
                        <a:lnSpc>
                          <a:spcPct val="115000"/>
                        </a:lnSpc>
                        <a:spcAft>
                          <a:spcPts val="0"/>
                        </a:spcAft>
                      </a:pPr>
                      <a:r>
                        <a:rPr lang="es-EC" sz="1200">
                          <a:effectLst/>
                        </a:rPr>
                        <a:t>No.</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CERTIFICADOS</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2009</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2010</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2011</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2012</a:t>
                      </a:r>
                      <a:endParaRPr lang="es-EC" sz="12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nov-13</a:t>
                      </a:r>
                      <a:endParaRPr lang="es-EC" sz="1200">
                        <a:solidFill>
                          <a:srgbClr val="31849B"/>
                        </a:solidFill>
                        <a:effectLst/>
                        <a:latin typeface="Calibri"/>
                        <a:ea typeface="Calibri"/>
                        <a:cs typeface="Times New Roman"/>
                      </a:endParaRPr>
                    </a:p>
                  </a:txBody>
                  <a:tcPr marL="68580" marR="68580" marT="0" marB="0"/>
                </a:tc>
              </a:tr>
              <a:tr h="420624">
                <a:tc>
                  <a:txBody>
                    <a:bodyPr/>
                    <a:lstStyle/>
                    <a:p>
                      <a:pPr>
                        <a:lnSpc>
                          <a:spcPct val="115000"/>
                        </a:lnSpc>
                        <a:spcAft>
                          <a:spcPts val="0"/>
                        </a:spcAft>
                      </a:pPr>
                      <a:r>
                        <a:rPr lang="es-EC" sz="1200">
                          <a:effectLst/>
                        </a:rPr>
                        <a:t>1</a:t>
                      </a:r>
                      <a:endParaRPr lang="es-EC" sz="12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EMITIDOS</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2.365</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5.155</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8.658</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33.275</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51.113</a:t>
                      </a:r>
                      <a:endParaRPr lang="es-EC" sz="1200">
                        <a:solidFill>
                          <a:srgbClr val="31849B"/>
                        </a:solidFill>
                        <a:effectLst/>
                        <a:latin typeface="Calibri"/>
                        <a:ea typeface="Calibri"/>
                        <a:cs typeface="Times New Roman"/>
                      </a:endParaRPr>
                    </a:p>
                  </a:txBody>
                  <a:tcPr marL="68580" marR="68580" marT="0" marB="0"/>
                </a:tc>
              </a:tr>
              <a:tr h="420624">
                <a:tc>
                  <a:txBody>
                    <a:bodyPr/>
                    <a:lstStyle/>
                    <a:p>
                      <a:pPr>
                        <a:lnSpc>
                          <a:spcPct val="115000"/>
                        </a:lnSpc>
                        <a:spcAft>
                          <a:spcPts val="0"/>
                        </a:spcAft>
                      </a:pPr>
                      <a:r>
                        <a:rPr lang="es-EC" sz="1200">
                          <a:effectLst/>
                        </a:rPr>
                        <a:t>2</a:t>
                      </a:r>
                      <a:endParaRPr lang="es-EC" sz="12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REVOCADOS</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192</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1.087</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2.199</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3.929</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8.291</a:t>
                      </a:r>
                      <a:endParaRPr lang="es-EC" sz="1200">
                        <a:solidFill>
                          <a:srgbClr val="31849B"/>
                        </a:solidFill>
                        <a:effectLst/>
                        <a:latin typeface="Calibri"/>
                        <a:ea typeface="Calibri"/>
                        <a:cs typeface="Times New Roman"/>
                      </a:endParaRPr>
                    </a:p>
                  </a:txBody>
                  <a:tcPr marL="68580" marR="68580" marT="0" marB="0"/>
                </a:tc>
              </a:tr>
              <a:tr h="420624">
                <a:tc>
                  <a:txBody>
                    <a:bodyPr/>
                    <a:lstStyle/>
                    <a:p>
                      <a:pPr>
                        <a:lnSpc>
                          <a:spcPct val="115000"/>
                        </a:lnSpc>
                        <a:spcAft>
                          <a:spcPts val="0"/>
                        </a:spcAft>
                      </a:pPr>
                      <a:r>
                        <a:rPr lang="es-EC" sz="1200">
                          <a:effectLst/>
                        </a:rPr>
                        <a:t>3</a:t>
                      </a:r>
                      <a:endParaRPr lang="es-EC" sz="12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VIGENTES</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2.173</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4.068</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6.459</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29.346</a:t>
                      </a:r>
                      <a:endParaRPr lang="es-EC" sz="12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42.822</a:t>
                      </a:r>
                      <a:endParaRPr lang="es-EC" sz="1200" dirty="0">
                        <a:solidFill>
                          <a:srgbClr val="31849B"/>
                        </a:solidFill>
                        <a:effectLst/>
                        <a:latin typeface="Calibri"/>
                        <a:ea typeface="Calibri"/>
                        <a:cs typeface="Times New Roman"/>
                      </a:endParaRPr>
                    </a:p>
                  </a:txBody>
                  <a:tcPr marL="68580" marR="68580" marT="0" marB="0"/>
                </a:tc>
              </a:tr>
            </a:tbl>
          </a:graphicData>
        </a:graphic>
      </p:graphicFrame>
      <p:sp>
        <p:nvSpPr>
          <p:cNvPr id="5" name="4 CuadroTexto"/>
          <p:cNvSpPr txBox="1"/>
          <p:nvPr/>
        </p:nvSpPr>
        <p:spPr>
          <a:xfrm>
            <a:off x="179512" y="6426911"/>
            <a:ext cx="2376264" cy="430887"/>
          </a:xfrm>
          <a:prstGeom prst="rect">
            <a:avLst/>
          </a:prstGeom>
          <a:noFill/>
        </p:spPr>
        <p:txBody>
          <a:bodyPr wrap="square" rtlCol="0">
            <a:spAutoFit/>
          </a:bodyPr>
          <a:lstStyle/>
          <a:p>
            <a:r>
              <a:rPr lang="es-EC" sz="1100" i="1" dirty="0"/>
              <a:t>Antecedentes de la firma electrónica</a:t>
            </a:r>
          </a:p>
          <a:p>
            <a:endParaRPr lang="es-EC" sz="1100" i="1" dirty="0"/>
          </a:p>
        </p:txBody>
      </p:sp>
    </p:spTree>
    <p:extLst>
      <p:ext uri="{BB962C8B-B14F-4D97-AF65-F5344CB8AC3E}">
        <p14:creationId xmlns:p14="http://schemas.microsoft.com/office/powerpoint/2010/main" val="1575835017"/>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TC101790490[[fn=Decatur]]</Template>
  <TotalTime>572</TotalTime>
  <Words>1247</Words>
  <Application>Microsoft Office PowerPoint</Application>
  <PresentationFormat>Presentación en pantalla (4:3)</PresentationFormat>
  <Paragraphs>241</Paragraphs>
  <Slides>26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Baskerville Old Face</vt:lpstr>
      <vt:lpstr>Bodoni MT Condensed</vt:lpstr>
      <vt:lpstr>Calibri</vt:lpstr>
      <vt:lpstr>Courier New</vt:lpstr>
      <vt:lpstr>Franklin Gothic Book</vt:lpstr>
      <vt:lpstr>Times New Roman</vt:lpstr>
      <vt:lpstr>Wingdings</vt:lpstr>
      <vt:lpstr>Decatur</vt:lpstr>
      <vt:lpstr>          DEPARTAMENTO DE CIENCIAS ECONÓMICAS          ADMINISTRATIVAS Y DE COMERCIO      “El impacto social y la incidencia que tiene el uso de la firma electrónica (token), en los pequeños y medianos exportadores ecuatorianos”     Evelyn Chiriboga García   </vt:lpstr>
      <vt:lpstr>Temas a tratar:</vt:lpstr>
      <vt:lpstr>¿Qué es la firma electrónica?</vt:lpstr>
      <vt:lpstr>¿Qué es la firma electrónica?</vt:lpstr>
      <vt:lpstr>Objetivo de la firma electrónica</vt:lpstr>
      <vt:lpstr>Presencia de firma electrónica en el mundo</vt:lpstr>
      <vt:lpstr>Normativa de la firma electrónica</vt:lpstr>
      <vt:lpstr>Entidades de Certificación</vt:lpstr>
      <vt:lpstr>Certificados de firma electrónica</vt:lpstr>
      <vt:lpstr>Uso de la firma electrónica</vt:lpstr>
      <vt:lpstr>Aplicaciones de la firma electrónica</vt:lpstr>
      <vt:lpstr>Emisión firma electrónica</vt:lpstr>
      <vt:lpstr>Registro en Ecuapass con firma electrónica</vt:lpstr>
      <vt:lpstr>Registro en Ecuapass con firma electrónica</vt:lpstr>
      <vt:lpstr>Ventanilla Única Ecuapass</vt:lpstr>
      <vt:lpstr>Ventanilla Única Ecuapass</vt:lpstr>
      <vt:lpstr>Casos de éxito</vt:lpstr>
      <vt:lpstr>Principales dificultades </vt:lpstr>
      <vt:lpstr>Comparación del uso de firma electrónica antes y ahora</vt:lpstr>
      <vt:lpstr>Costos del uso de firma electrónica</vt:lpstr>
      <vt:lpstr>Ventajas del uso de la firma electrónica</vt:lpstr>
      <vt:lpstr>Desventajas del uso de la firma electrónica</vt:lpstr>
      <vt:lpstr>Futuro de la firma electrónica</vt:lpstr>
      <vt:lpstr>Conclusiones</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FIRMA ELECTRÓNICA</dc:title>
  <dc:creator>Eve</dc:creator>
  <cp:lastModifiedBy>Evelin</cp:lastModifiedBy>
  <cp:revision>38</cp:revision>
  <dcterms:created xsi:type="dcterms:W3CDTF">2013-11-04T11:51:59Z</dcterms:created>
  <dcterms:modified xsi:type="dcterms:W3CDTF">2014-10-14T16:50:51Z</dcterms:modified>
</cp:coreProperties>
</file>