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9"/>
  </p:notesMasterIdLst>
  <p:handoutMasterIdLst>
    <p:handoutMasterId r:id="rId70"/>
  </p:handoutMasterIdLst>
  <p:sldIdLst>
    <p:sldId id="256" r:id="rId3"/>
    <p:sldId id="265" r:id="rId4"/>
    <p:sldId id="269" r:id="rId5"/>
    <p:sldId id="270" r:id="rId6"/>
    <p:sldId id="271" r:id="rId7"/>
    <p:sldId id="272" r:id="rId8"/>
    <p:sldId id="273" r:id="rId9"/>
    <p:sldId id="275" r:id="rId10"/>
    <p:sldId id="276" r:id="rId11"/>
    <p:sldId id="277" r:id="rId12"/>
    <p:sldId id="278" r:id="rId13"/>
    <p:sldId id="288" r:id="rId14"/>
    <p:sldId id="289" r:id="rId15"/>
    <p:sldId id="290" r:id="rId16"/>
    <p:sldId id="293" r:id="rId17"/>
    <p:sldId id="291" r:id="rId18"/>
    <p:sldId id="294" r:id="rId19"/>
    <p:sldId id="295" r:id="rId20"/>
    <p:sldId id="297" r:id="rId21"/>
    <p:sldId id="279" r:id="rId22"/>
    <p:sldId id="280" r:id="rId23"/>
    <p:sldId id="312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281" r:id="rId39"/>
    <p:sldId id="314" r:id="rId40"/>
    <p:sldId id="313" r:id="rId41"/>
    <p:sldId id="316" r:id="rId42"/>
    <p:sldId id="317" r:id="rId43"/>
    <p:sldId id="318" r:id="rId44"/>
    <p:sldId id="319" r:id="rId45"/>
    <p:sldId id="320" r:id="rId46"/>
    <p:sldId id="321" r:id="rId47"/>
    <p:sldId id="283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285" r:id="rId62"/>
    <p:sldId id="286" r:id="rId63"/>
    <p:sldId id="338" r:id="rId64"/>
    <p:sldId id="339" r:id="rId65"/>
    <p:sldId id="335" r:id="rId66"/>
    <p:sldId id="336" r:id="rId67"/>
    <p:sldId id="287" r:id="rId6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2" autoAdjust="0"/>
    <p:restoredTop sz="85067" autoAdjust="0"/>
  </p:normalViewPr>
  <p:slideViewPr>
    <p:cSldViewPr showGuides="1">
      <p:cViewPr varScale="1">
        <p:scale>
          <a:sx n="68" d="100"/>
          <a:sy n="68" d="100"/>
        </p:scale>
        <p:origin x="618" y="60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2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12-11T19:49:41.556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22E7B-9B8F-43AC-A390-C9B98DD4A296}" type="doc">
      <dgm:prSet loTypeId="urn:microsoft.com/office/officeart/2009/3/layout/StepUpProcess" loCatId="process" qsTypeId="urn:microsoft.com/office/officeart/2005/8/quickstyle/3d7" qsCatId="3D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BC13DB97-C976-4BDC-8EE8-B9B5C5247353}">
      <dgm:prSet phldrT="[Texto]"/>
      <dgm:spPr/>
      <dgm:t>
        <a:bodyPr/>
        <a:lstStyle/>
        <a:p>
          <a:r>
            <a:rPr lang="es-EC" dirty="0" smtClean="0"/>
            <a:t>   Sensores</a:t>
          </a:r>
          <a:endParaRPr lang="es-EC" dirty="0"/>
        </a:p>
      </dgm:t>
    </dgm:pt>
    <dgm:pt modelId="{6428CBB8-7710-4E36-9568-156A5320EBFC}" type="parTrans" cxnId="{0BD51446-9336-4C74-AC01-0295EAB36D8E}">
      <dgm:prSet/>
      <dgm:spPr/>
      <dgm:t>
        <a:bodyPr/>
        <a:lstStyle/>
        <a:p>
          <a:endParaRPr lang="es-EC"/>
        </a:p>
      </dgm:t>
    </dgm:pt>
    <dgm:pt modelId="{B0123C95-5160-4F9A-B934-E8C0D1DBBF4F}" type="sibTrans" cxnId="{0BD51446-9336-4C74-AC01-0295EAB36D8E}">
      <dgm:prSet/>
      <dgm:spPr/>
      <dgm:t>
        <a:bodyPr/>
        <a:lstStyle/>
        <a:p>
          <a:endParaRPr lang="es-EC"/>
        </a:p>
      </dgm:t>
    </dgm:pt>
    <dgm:pt modelId="{C3998AD9-9194-449E-A58A-0C51CAB297E4}">
      <dgm:prSet phldrT="[Texto]"/>
      <dgm:spPr/>
      <dgm:t>
        <a:bodyPr/>
        <a:lstStyle/>
        <a:p>
          <a:r>
            <a:rPr lang="es-EC" dirty="0" smtClean="0"/>
            <a:t> Acelerómetro</a:t>
          </a:r>
          <a:endParaRPr lang="es-EC" dirty="0"/>
        </a:p>
      </dgm:t>
    </dgm:pt>
    <dgm:pt modelId="{D7E5C070-AE21-40F8-A260-7D745C5B85DD}" type="parTrans" cxnId="{1E048268-9040-4F11-A986-EE2AEA26D04F}">
      <dgm:prSet/>
      <dgm:spPr/>
      <dgm:t>
        <a:bodyPr/>
        <a:lstStyle/>
        <a:p>
          <a:endParaRPr lang="es-EC"/>
        </a:p>
      </dgm:t>
    </dgm:pt>
    <dgm:pt modelId="{44864B6C-1064-4C19-B739-3F32CD7A7018}" type="sibTrans" cxnId="{1E048268-9040-4F11-A986-EE2AEA26D04F}">
      <dgm:prSet/>
      <dgm:spPr/>
      <dgm:t>
        <a:bodyPr/>
        <a:lstStyle/>
        <a:p>
          <a:endParaRPr lang="es-EC"/>
        </a:p>
      </dgm:t>
    </dgm:pt>
    <dgm:pt modelId="{6D69604D-8F3F-446C-96D0-33C9EB090FF4}">
      <dgm:prSet phldrT="[Texto]"/>
      <dgm:spPr/>
      <dgm:t>
        <a:bodyPr/>
        <a:lstStyle/>
        <a:p>
          <a:r>
            <a:rPr lang="es-EC" dirty="0" smtClean="0"/>
            <a:t>Zigbee,  </a:t>
          </a:r>
          <a:r>
            <a:rPr lang="es-EC" dirty="0" err="1" smtClean="0"/>
            <a:t>Wifi</a:t>
          </a:r>
          <a:r>
            <a:rPr lang="es-EC" dirty="0" smtClean="0"/>
            <a:t>,    Bluetooth</a:t>
          </a:r>
          <a:endParaRPr lang="es-EC" dirty="0"/>
        </a:p>
      </dgm:t>
    </dgm:pt>
    <dgm:pt modelId="{93F958B3-B531-47D9-8C84-3CF11E4DB581}" type="parTrans" cxnId="{F4C70D5D-97AB-4C9B-84BB-7CD3E0957018}">
      <dgm:prSet/>
      <dgm:spPr/>
      <dgm:t>
        <a:bodyPr/>
        <a:lstStyle/>
        <a:p>
          <a:endParaRPr lang="es-EC"/>
        </a:p>
      </dgm:t>
    </dgm:pt>
    <dgm:pt modelId="{B6FA587E-3F38-43E5-8157-7C56CDBD354F}" type="sibTrans" cxnId="{F4C70D5D-97AB-4C9B-84BB-7CD3E0957018}">
      <dgm:prSet/>
      <dgm:spPr/>
      <dgm:t>
        <a:bodyPr/>
        <a:lstStyle/>
        <a:p>
          <a:endParaRPr lang="es-EC"/>
        </a:p>
      </dgm:t>
    </dgm:pt>
    <dgm:pt modelId="{DB6F742A-2E87-4739-A8F8-1393B1F3D029}">
      <dgm:prSet phldrT="[Texto]"/>
      <dgm:spPr/>
      <dgm:t>
        <a:bodyPr/>
        <a:lstStyle/>
        <a:p>
          <a:r>
            <a:rPr lang="es-EC" dirty="0" smtClean="0"/>
            <a:t>Código Abierto </a:t>
          </a:r>
        </a:p>
        <a:p>
          <a:r>
            <a:rPr lang="es-EC" dirty="0" smtClean="0"/>
            <a:t>  C++</a:t>
          </a:r>
          <a:endParaRPr lang="es-EC" dirty="0"/>
        </a:p>
      </dgm:t>
    </dgm:pt>
    <dgm:pt modelId="{BE3785A8-3FCE-41E2-AD51-54231E45CE67}" type="parTrans" cxnId="{7AEEB957-310C-490F-8665-E001B6D0C028}">
      <dgm:prSet/>
      <dgm:spPr/>
      <dgm:t>
        <a:bodyPr/>
        <a:lstStyle/>
        <a:p>
          <a:endParaRPr lang="es-EC"/>
        </a:p>
      </dgm:t>
    </dgm:pt>
    <dgm:pt modelId="{2357FD44-69B6-49E5-BB2D-8F8CB88FEBA4}" type="sibTrans" cxnId="{7AEEB957-310C-490F-8665-E001B6D0C028}">
      <dgm:prSet/>
      <dgm:spPr/>
      <dgm:t>
        <a:bodyPr/>
        <a:lstStyle/>
        <a:p>
          <a:endParaRPr lang="es-EC"/>
        </a:p>
      </dgm:t>
    </dgm:pt>
    <dgm:pt modelId="{6EC830E9-BAD4-4683-9CE8-6C2C6A92F39E}" type="pres">
      <dgm:prSet presAssocID="{52222E7B-9B8F-43AC-A390-C9B98DD4A29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5F787FC-EEA9-4134-89C3-76911ACCEE0D}" type="pres">
      <dgm:prSet presAssocID="{BC13DB97-C976-4BDC-8EE8-B9B5C5247353}" presName="composite" presStyleCnt="0"/>
      <dgm:spPr/>
      <dgm:t>
        <a:bodyPr/>
        <a:lstStyle/>
        <a:p>
          <a:endParaRPr lang="es-EC"/>
        </a:p>
      </dgm:t>
    </dgm:pt>
    <dgm:pt modelId="{8727A70E-1DBA-42E5-A109-71F067303C7C}" type="pres">
      <dgm:prSet presAssocID="{BC13DB97-C976-4BDC-8EE8-B9B5C5247353}" presName="LShape" presStyleLbl="alignNode1" presStyleIdx="0" presStyleCnt="7"/>
      <dgm:spPr/>
      <dgm:t>
        <a:bodyPr/>
        <a:lstStyle/>
        <a:p>
          <a:endParaRPr lang="es-EC"/>
        </a:p>
      </dgm:t>
    </dgm:pt>
    <dgm:pt modelId="{A87527D5-B236-41A9-BA38-771E513D7194}" type="pres">
      <dgm:prSet presAssocID="{BC13DB97-C976-4BDC-8EE8-B9B5C524735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6CA96F-EF78-45FF-9D50-5C8309FFFD9F}" type="pres">
      <dgm:prSet presAssocID="{BC13DB97-C976-4BDC-8EE8-B9B5C5247353}" presName="Triangle" presStyleLbl="alignNode1" presStyleIdx="1" presStyleCnt="7"/>
      <dgm:spPr/>
      <dgm:t>
        <a:bodyPr/>
        <a:lstStyle/>
        <a:p>
          <a:endParaRPr lang="es-EC"/>
        </a:p>
      </dgm:t>
    </dgm:pt>
    <dgm:pt modelId="{E58E30E0-4596-4903-AF86-F316C3683423}" type="pres">
      <dgm:prSet presAssocID="{B0123C95-5160-4F9A-B934-E8C0D1DBBF4F}" presName="sibTrans" presStyleCnt="0"/>
      <dgm:spPr/>
      <dgm:t>
        <a:bodyPr/>
        <a:lstStyle/>
        <a:p>
          <a:endParaRPr lang="es-EC"/>
        </a:p>
      </dgm:t>
    </dgm:pt>
    <dgm:pt modelId="{C1B45854-C91C-4EBD-B4E7-A2AFF2BEBAD2}" type="pres">
      <dgm:prSet presAssocID="{B0123C95-5160-4F9A-B934-E8C0D1DBBF4F}" presName="space" presStyleCnt="0"/>
      <dgm:spPr/>
      <dgm:t>
        <a:bodyPr/>
        <a:lstStyle/>
        <a:p>
          <a:endParaRPr lang="es-EC"/>
        </a:p>
      </dgm:t>
    </dgm:pt>
    <dgm:pt modelId="{572FCE4C-B85D-4E0F-9E88-253E4D243014}" type="pres">
      <dgm:prSet presAssocID="{C3998AD9-9194-449E-A58A-0C51CAB297E4}" presName="composite" presStyleCnt="0"/>
      <dgm:spPr/>
      <dgm:t>
        <a:bodyPr/>
        <a:lstStyle/>
        <a:p>
          <a:endParaRPr lang="es-EC"/>
        </a:p>
      </dgm:t>
    </dgm:pt>
    <dgm:pt modelId="{CD8B0722-DB80-4F57-96ED-C7716B7AA040}" type="pres">
      <dgm:prSet presAssocID="{C3998AD9-9194-449E-A58A-0C51CAB297E4}" presName="LShape" presStyleLbl="alignNode1" presStyleIdx="2" presStyleCnt="7"/>
      <dgm:spPr/>
      <dgm:t>
        <a:bodyPr/>
        <a:lstStyle/>
        <a:p>
          <a:endParaRPr lang="es-EC"/>
        </a:p>
      </dgm:t>
    </dgm:pt>
    <dgm:pt modelId="{50E6F221-3D33-4487-B824-BFAA96938D57}" type="pres">
      <dgm:prSet presAssocID="{C3998AD9-9194-449E-A58A-0C51CAB297E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A3DC1F-15DD-46D2-AA68-FFD25B8245F1}" type="pres">
      <dgm:prSet presAssocID="{C3998AD9-9194-449E-A58A-0C51CAB297E4}" presName="Triangle" presStyleLbl="alignNode1" presStyleIdx="3" presStyleCnt="7"/>
      <dgm:spPr/>
      <dgm:t>
        <a:bodyPr/>
        <a:lstStyle/>
        <a:p>
          <a:endParaRPr lang="es-EC"/>
        </a:p>
      </dgm:t>
    </dgm:pt>
    <dgm:pt modelId="{CBA0F942-94C5-452C-A727-3A4486685C55}" type="pres">
      <dgm:prSet presAssocID="{44864B6C-1064-4C19-B739-3F32CD7A7018}" presName="sibTrans" presStyleCnt="0"/>
      <dgm:spPr/>
      <dgm:t>
        <a:bodyPr/>
        <a:lstStyle/>
        <a:p>
          <a:endParaRPr lang="es-EC"/>
        </a:p>
      </dgm:t>
    </dgm:pt>
    <dgm:pt modelId="{02BE35FE-4136-464E-801C-945062101E8F}" type="pres">
      <dgm:prSet presAssocID="{44864B6C-1064-4C19-B739-3F32CD7A7018}" presName="space" presStyleCnt="0"/>
      <dgm:spPr/>
      <dgm:t>
        <a:bodyPr/>
        <a:lstStyle/>
        <a:p>
          <a:endParaRPr lang="es-EC"/>
        </a:p>
      </dgm:t>
    </dgm:pt>
    <dgm:pt modelId="{E2C58F2C-FDBC-4639-9159-9A3DFF787BF8}" type="pres">
      <dgm:prSet presAssocID="{6D69604D-8F3F-446C-96D0-33C9EB090FF4}" presName="composite" presStyleCnt="0"/>
      <dgm:spPr/>
      <dgm:t>
        <a:bodyPr/>
        <a:lstStyle/>
        <a:p>
          <a:endParaRPr lang="es-EC"/>
        </a:p>
      </dgm:t>
    </dgm:pt>
    <dgm:pt modelId="{2E3199B7-A073-46C7-BFE7-54A6332EBC06}" type="pres">
      <dgm:prSet presAssocID="{6D69604D-8F3F-446C-96D0-33C9EB090FF4}" presName="LShape" presStyleLbl="alignNode1" presStyleIdx="4" presStyleCnt="7"/>
      <dgm:spPr/>
      <dgm:t>
        <a:bodyPr/>
        <a:lstStyle/>
        <a:p>
          <a:endParaRPr lang="es-EC"/>
        </a:p>
      </dgm:t>
    </dgm:pt>
    <dgm:pt modelId="{B951D872-3942-472E-88D0-3AC282C42ACE}" type="pres">
      <dgm:prSet presAssocID="{6D69604D-8F3F-446C-96D0-33C9EB090FF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ED4040-577C-40A9-B8F1-2DEEE2C904F9}" type="pres">
      <dgm:prSet presAssocID="{6D69604D-8F3F-446C-96D0-33C9EB090FF4}" presName="Triangle" presStyleLbl="alignNode1" presStyleIdx="5" presStyleCnt="7"/>
      <dgm:spPr/>
      <dgm:t>
        <a:bodyPr/>
        <a:lstStyle/>
        <a:p>
          <a:endParaRPr lang="es-EC"/>
        </a:p>
      </dgm:t>
    </dgm:pt>
    <dgm:pt modelId="{EDF6A276-EE28-4A91-9DC8-774EF31AD4AF}" type="pres">
      <dgm:prSet presAssocID="{B6FA587E-3F38-43E5-8157-7C56CDBD354F}" presName="sibTrans" presStyleCnt="0"/>
      <dgm:spPr/>
      <dgm:t>
        <a:bodyPr/>
        <a:lstStyle/>
        <a:p>
          <a:endParaRPr lang="es-EC"/>
        </a:p>
      </dgm:t>
    </dgm:pt>
    <dgm:pt modelId="{9BE5BCA6-748D-42D3-9730-8572E39DC3B5}" type="pres">
      <dgm:prSet presAssocID="{B6FA587E-3F38-43E5-8157-7C56CDBD354F}" presName="space" presStyleCnt="0"/>
      <dgm:spPr/>
      <dgm:t>
        <a:bodyPr/>
        <a:lstStyle/>
        <a:p>
          <a:endParaRPr lang="es-EC"/>
        </a:p>
      </dgm:t>
    </dgm:pt>
    <dgm:pt modelId="{1D0AED11-55E8-4C8F-AC17-F42C67C518A0}" type="pres">
      <dgm:prSet presAssocID="{DB6F742A-2E87-4739-A8F8-1393B1F3D029}" presName="composite" presStyleCnt="0"/>
      <dgm:spPr/>
      <dgm:t>
        <a:bodyPr/>
        <a:lstStyle/>
        <a:p>
          <a:endParaRPr lang="es-EC"/>
        </a:p>
      </dgm:t>
    </dgm:pt>
    <dgm:pt modelId="{76EE7B98-16C9-42FD-8E73-1376B6FE37C3}" type="pres">
      <dgm:prSet presAssocID="{DB6F742A-2E87-4739-A8F8-1393B1F3D029}" presName="LShape" presStyleLbl="alignNode1" presStyleIdx="6" presStyleCnt="7"/>
      <dgm:spPr/>
      <dgm:t>
        <a:bodyPr/>
        <a:lstStyle/>
        <a:p>
          <a:endParaRPr lang="es-EC"/>
        </a:p>
      </dgm:t>
    </dgm:pt>
    <dgm:pt modelId="{0EF46A2C-AE59-4D17-BFE3-BC3EDB0E6F0E}" type="pres">
      <dgm:prSet presAssocID="{DB6F742A-2E87-4739-A8F8-1393B1F3D029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C912539-67BD-452B-9453-05BF33F186BD}" type="presOf" srcId="{52222E7B-9B8F-43AC-A390-C9B98DD4A296}" destId="{6EC830E9-BAD4-4683-9CE8-6C2C6A92F39E}" srcOrd="0" destOrd="0" presId="urn:microsoft.com/office/officeart/2009/3/layout/StepUpProcess"/>
    <dgm:cxn modelId="{3111E9BE-2E9B-4B2B-8CCC-DAA946973A2F}" type="presOf" srcId="{BC13DB97-C976-4BDC-8EE8-B9B5C5247353}" destId="{A87527D5-B236-41A9-BA38-771E513D7194}" srcOrd="0" destOrd="0" presId="urn:microsoft.com/office/officeart/2009/3/layout/StepUpProcess"/>
    <dgm:cxn modelId="{1E048268-9040-4F11-A986-EE2AEA26D04F}" srcId="{52222E7B-9B8F-43AC-A390-C9B98DD4A296}" destId="{C3998AD9-9194-449E-A58A-0C51CAB297E4}" srcOrd="1" destOrd="0" parTransId="{D7E5C070-AE21-40F8-A260-7D745C5B85DD}" sibTransId="{44864B6C-1064-4C19-B739-3F32CD7A7018}"/>
    <dgm:cxn modelId="{15EA5390-7C9F-4D67-B07F-587CA065777D}" type="presOf" srcId="{6D69604D-8F3F-446C-96D0-33C9EB090FF4}" destId="{B951D872-3942-472E-88D0-3AC282C42ACE}" srcOrd="0" destOrd="0" presId="urn:microsoft.com/office/officeart/2009/3/layout/StepUpProcess"/>
    <dgm:cxn modelId="{0BD51446-9336-4C74-AC01-0295EAB36D8E}" srcId="{52222E7B-9B8F-43AC-A390-C9B98DD4A296}" destId="{BC13DB97-C976-4BDC-8EE8-B9B5C5247353}" srcOrd="0" destOrd="0" parTransId="{6428CBB8-7710-4E36-9568-156A5320EBFC}" sibTransId="{B0123C95-5160-4F9A-B934-E8C0D1DBBF4F}"/>
    <dgm:cxn modelId="{7DADEA97-D962-4068-8119-9D8B130B70BF}" type="presOf" srcId="{C3998AD9-9194-449E-A58A-0C51CAB297E4}" destId="{50E6F221-3D33-4487-B824-BFAA96938D57}" srcOrd="0" destOrd="0" presId="urn:microsoft.com/office/officeart/2009/3/layout/StepUpProcess"/>
    <dgm:cxn modelId="{D4690FFF-DA16-439A-BC7B-E1F9385E354C}" type="presOf" srcId="{DB6F742A-2E87-4739-A8F8-1393B1F3D029}" destId="{0EF46A2C-AE59-4D17-BFE3-BC3EDB0E6F0E}" srcOrd="0" destOrd="0" presId="urn:microsoft.com/office/officeart/2009/3/layout/StepUpProcess"/>
    <dgm:cxn modelId="{F4C70D5D-97AB-4C9B-84BB-7CD3E0957018}" srcId="{52222E7B-9B8F-43AC-A390-C9B98DD4A296}" destId="{6D69604D-8F3F-446C-96D0-33C9EB090FF4}" srcOrd="2" destOrd="0" parTransId="{93F958B3-B531-47D9-8C84-3CF11E4DB581}" sibTransId="{B6FA587E-3F38-43E5-8157-7C56CDBD354F}"/>
    <dgm:cxn modelId="{7AEEB957-310C-490F-8665-E001B6D0C028}" srcId="{52222E7B-9B8F-43AC-A390-C9B98DD4A296}" destId="{DB6F742A-2E87-4739-A8F8-1393B1F3D029}" srcOrd="3" destOrd="0" parTransId="{BE3785A8-3FCE-41E2-AD51-54231E45CE67}" sibTransId="{2357FD44-69B6-49E5-BB2D-8F8CB88FEBA4}"/>
    <dgm:cxn modelId="{0DD928A7-F590-44BE-844C-54CC8636A58F}" type="presParOf" srcId="{6EC830E9-BAD4-4683-9CE8-6C2C6A92F39E}" destId="{05F787FC-EEA9-4134-89C3-76911ACCEE0D}" srcOrd="0" destOrd="0" presId="urn:microsoft.com/office/officeart/2009/3/layout/StepUpProcess"/>
    <dgm:cxn modelId="{8CADAB17-F520-4BBB-8415-EB6ECA69BA81}" type="presParOf" srcId="{05F787FC-EEA9-4134-89C3-76911ACCEE0D}" destId="{8727A70E-1DBA-42E5-A109-71F067303C7C}" srcOrd="0" destOrd="0" presId="urn:microsoft.com/office/officeart/2009/3/layout/StepUpProcess"/>
    <dgm:cxn modelId="{A3C38B2D-634F-4554-95C2-B49A559AFB50}" type="presParOf" srcId="{05F787FC-EEA9-4134-89C3-76911ACCEE0D}" destId="{A87527D5-B236-41A9-BA38-771E513D7194}" srcOrd="1" destOrd="0" presId="urn:microsoft.com/office/officeart/2009/3/layout/StepUpProcess"/>
    <dgm:cxn modelId="{E47C5233-7F09-461D-ABA2-9332A0F70D13}" type="presParOf" srcId="{05F787FC-EEA9-4134-89C3-76911ACCEE0D}" destId="{1E6CA96F-EF78-45FF-9D50-5C8309FFFD9F}" srcOrd="2" destOrd="0" presId="urn:microsoft.com/office/officeart/2009/3/layout/StepUpProcess"/>
    <dgm:cxn modelId="{F4173314-814E-4733-BE23-085132F9669D}" type="presParOf" srcId="{6EC830E9-BAD4-4683-9CE8-6C2C6A92F39E}" destId="{E58E30E0-4596-4903-AF86-F316C3683423}" srcOrd="1" destOrd="0" presId="urn:microsoft.com/office/officeart/2009/3/layout/StepUpProcess"/>
    <dgm:cxn modelId="{E189B0E8-659E-4943-93FF-EC5BEF2478BF}" type="presParOf" srcId="{E58E30E0-4596-4903-AF86-F316C3683423}" destId="{C1B45854-C91C-4EBD-B4E7-A2AFF2BEBAD2}" srcOrd="0" destOrd="0" presId="urn:microsoft.com/office/officeart/2009/3/layout/StepUpProcess"/>
    <dgm:cxn modelId="{A7F9BBCC-13F5-4B15-B89C-83692A9A1DCE}" type="presParOf" srcId="{6EC830E9-BAD4-4683-9CE8-6C2C6A92F39E}" destId="{572FCE4C-B85D-4E0F-9E88-253E4D243014}" srcOrd="2" destOrd="0" presId="urn:microsoft.com/office/officeart/2009/3/layout/StepUpProcess"/>
    <dgm:cxn modelId="{B0455B68-1458-4096-B39E-75E9ECE00467}" type="presParOf" srcId="{572FCE4C-B85D-4E0F-9E88-253E4D243014}" destId="{CD8B0722-DB80-4F57-96ED-C7716B7AA040}" srcOrd="0" destOrd="0" presId="urn:microsoft.com/office/officeart/2009/3/layout/StepUpProcess"/>
    <dgm:cxn modelId="{FEF0FAD3-A82C-45DA-B135-1F18C6CD4DE8}" type="presParOf" srcId="{572FCE4C-B85D-4E0F-9E88-253E4D243014}" destId="{50E6F221-3D33-4487-B824-BFAA96938D57}" srcOrd="1" destOrd="0" presId="urn:microsoft.com/office/officeart/2009/3/layout/StepUpProcess"/>
    <dgm:cxn modelId="{F3C7A825-A734-400A-B8E6-8A95B48A806C}" type="presParOf" srcId="{572FCE4C-B85D-4E0F-9E88-253E4D243014}" destId="{A0A3DC1F-15DD-46D2-AA68-FFD25B8245F1}" srcOrd="2" destOrd="0" presId="urn:microsoft.com/office/officeart/2009/3/layout/StepUpProcess"/>
    <dgm:cxn modelId="{607700C5-173D-4BEF-AAA9-73F14E6AF50F}" type="presParOf" srcId="{6EC830E9-BAD4-4683-9CE8-6C2C6A92F39E}" destId="{CBA0F942-94C5-452C-A727-3A4486685C55}" srcOrd="3" destOrd="0" presId="urn:microsoft.com/office/officeart/2009/3/layout/StepUpProcess"/>
    <dgm:cxn modelId="{9624C619-F09F-4912-9FFF-3F853772B017}" type="presParOf" srcId="{CBA0F942-94C5-452C-A727-3A4486685C55}" destId="{02BE35FE-4136-464E-801C-945062101E8F}" srcOrd="0" destOrd="0" presId="urn:microsoft.com/office/officeart/2009/3/layout/StepUpProcess"/>
    <dgm:cxn modelId="{E188E793-27BD-492B-A4D7-AA82630CD549}" type="presParOf" srcId="{6EC830E9-BAD4-4683-9CE8-6C2C6A92F39E}" destId="{E2C58F2C-FDBC-4639-9159-9A3DFF787BF8}" srcOrd="4" destOrd="0" presId="urn:microsoft.com/office/officeart/2009/3/layout/StepUpProcess"/>
    <dgm:cxn modelId="{B3A175F9-79D1-438F-ABE7-832357F7136E}" type="presParOf" srcId="{E2C58F2C-FDBC-4639-9159-9A3DFF787BF8}" destId="{2E3199B7-A073-46C7-BFE7-54A6332EBC06}" srcOrd="0" destOrd="0" presId="urn:microsoft.com/office/officeart/2009/3/layout/StepUpProcess"/>
    <dgm:cxn modelId="{EB505090-2607-4277-B6F6-96F1D6A07C15}" type="presParOf" srcId="{E2C58F2C-FDBC-4639-9159-9A3DFF787BF8}" destId="{B951D872-3942-472E-88D0-3AC282C42ACE}" srcOrd="1" destOrd="0" presId="urn:microsoft.com/office/officeart/2009/3/layout/StepUpProcess"/>
    <dgm:cxn modelId="{76A8B09C-839E-4E30-A13D-11390104519C}" type="presParOf" srcId="{E2C58F2C-FDBC-4639-9159-9A3DFF787BF8}" destId="{CDED4040-577C-40A9-B8F1-2DEEE2C904F9}" srcOrd="2" destOrd="0" presId="urn:microsoft.com/office/officeart/2009/3/layout/StepUpProcess"/>
    <dgm:cxn modelId="{73B065AC-B134-429B-AC4E-2EC587B35FC7}" type="presParOf" srcId="{6EC830E9-BAD4-4683-9CE8-6C2C6A92F39E}" destId="{EDF6A276-EE28-4A91-9DC8-774EF31AD4AF}" srcOrd="5" destOrd="0" presId="urn:microsoft.com/office/officeart/2009/3/layout/StepUpProcess"/>
    <dgm:cxn modelId="{5FBC625A-1F6E-4222-A682-E49FFA6FE1B1}" type="presParOf" srcId="{EDF6A276-EE28-4A91-9DC8-774EF31AD4AF}" destId="{9BE5BCA6-748D-42D3-9730-8572E39DC3B5}" srcOrd="0" destOrd="0" presId="urn:microsoft.com/office/officeart/2009/3/layout/StepUpProcess"/>
    <dgm:cxn modelId="{6D3839E1-1612-4466-8F9A-871614C04F5F}" type="presParOf" srcId="{6EC830E9-BAD4-4683-9CE8-6C2C6A92F39E}" destId="{1D0AED11-55E8-4C8F-AC17-F42C67C518A0}" srcOrd="6" destOrd="0" presId="urn:microsoft.com/office/officeart/2009/3/layout/StepUpProcess"/>
    <dgm:cxn modelId="{EDDF86CD-AE23-40BA-9DF9-D34691F102A6}" type="presParOf" srcId="{1D0AED11-55E8-4C8F-AC17-F42C67C518A0}" destId="{76EE7B98-16C9-42FD-8E73-1376B6FE37C3}" srcOrd="0" destOrd="0" presId="urn:microsoft.com/office/officeart/2009/3/layout/StepUpProcess"/>
    <dgm:cxn modelId="{0D9AB0DF-9A0B-47E3-B5F5-C64C9AEC7C37}" type="presParOf" srcId="{1D0AED11-55E8-4C8F-AC17-F42C67C518A0}" destId="{0EF46A2C-AE59-4D17-BFE3-BC3EDB0E6F0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357312-858E-4CE3-9D75-DA809521E25C}" type="doc">
      <dgm:prSet loTypeId="urn:microsoft.com/office/officeart/2005/8/layout/list1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EB86FCA-FD26-4F7B-9DAA-256D589F2158}">
      <dgm:prSet phldrT="[Texto]" custT="1"/>
      <dgm:spPr/>
      <dgm:t>
        <a:bodyPr/>
        <a:lstStyle/>
        <a:p>
          <a:r>
            <a:rPr lang="es-EC" sz="1800" b="1" dirty="0" smtClean="0">
              <a:latin typeface="Andalus" panose="02020603050405020304" pitchFamily="18" charset="-78"/>
              <a:cs typeface="Andalus" panose="02020603050405020304" pitchFamily="18" charset="-78"/>
            </a:rPr>
            <a:t>Lectura del Puerto COM</a:t>
          </a:r>
          <a:endParaRPr lang="es-EC" sz="1800" b="1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FA9DB07F-84CE-4CB6-BCA0-9BC4081C8DB7}" type="parTrans" cxnId="{4C562C6D-C3B4-4ACD-BA34-BB918F247E1B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C6CB4AA6-E1AF-48A6-A5CC-324ABEFEC5E4}" type="sibTrans" cxnId="{4C562C6D-C3B4-4ACD-BA34-BB918F247E1B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2D27B31A-A26F-48FC-B632-3C631E302441}">
      <dgm:prSet phldrT="[Texto]" custT="1"/>
      <dgm:spPr/>
      <dgm:t>
        <a:bodyPr/>
        <a:lstStyle/>
        <a:p>
          <a:r>
            <a:rPr lang="es-EC" sz="1800" b="1" dirty="0" smtClean="0">
              <a:latin typeface="Andalus" panose="02020603050405020304" pitchFamily="18" charset="-78"/>
              <a:cs typeface="Andalus" panose="02020603050405020304" pitchFamily="18" charset="-78"/>
            </a:rPr>
            <a:t>Almacenamiento Valores Recolectados</a:t>
          </a:r>
          <a:endParaRPr lang="es-EC" sz="1800" b="1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65D7663E-6040-41B5-939F-D8E33C2ECE2B}" type="parTrans" cxnId="{62A1907A-88CF-4811-B2C6-7BE2512A7F66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0B114A85-E795-44EA-B387-1A2D90DB8530}" type="sibTrans" cxnId="{62A1907A-88CF-4811-B2C6-7BE2512A7F66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4C367943-6C43-4033-9C30-5708EB3CCAC8}">
      <dgm:prSet phldrT="[Texto]" custT="1"/>
      <dgm:spPr/>
      <dgm:t>
        <a:bodyPr/>
        <a:lstStyle/>
        <a:p>
          <a:r>
            <a:rPr lang="es-EC" sz="1800" b="1" dirty="0" smtClean="0">
              <a:latin typeface="Andalus" panose="02020603050405020304" pitchFamily="18" charset="-78"/>
              <a:cs typeface="Andalus" panose="02020603050405020304" pitchFamily="18" charset="-78"/>
            </a:rPr>
            <a:t>Clasificación Datos por Sensor</a:t>
          </a:r>
          <a:endParaRPr lang="es-EC" sz="1800" b="1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28115C2D-0063-498D-9F8C-DD8A054DD293}" type="parTrans" cxnId="{5BCDF7A2-595E-4835-ABBA-7112D1A4204D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DAB25453-71D4-4F5A-BA1F-6D24DC539F56}" type="sibTrans" cxnId="{5BCDF7A2-595E-4835-ABBA-7112D1A4204D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D4566FC1-A468-421C-A23A-26BB155D58A2}">
      <dgm:prSet phldrT="[Texto]" custT="1"/>
      <dgm:spPr/>
      <dgm:t>
        <a:bodyPr/>
        <a:lstStyle/>
        <a:p>
          <a:r>
            <a:rPr lang="es-EC" sz="1800" b="1" dirty="0" smtClean="0">
              <a:latin typeface="Andalus" panose="02020603050405020304" pitchFamily="18" charset="-78"/>
              <a:cs typeface="Andalus" panose="02020603050405020304" pitchFamily="18" charset="-78"/>
            </a:rPr>
            <a:t>Archivos .</a:t>
          </a:r>
          <a:r>
            <a:rPr lang="es-EC" sz="1800" b="1" dirty="0" err="1" smtClean="0">
              <a:latin typeface="Andalus" panose="02020603050405020304" pitchFamily="18" charset="-78"/>
              <a:cs typeface="Andalus" panose="02020603050405020304" pitchFamily="18" charset="-78"/>
            </a:rPr>
            <a:t>csv</a:t>
          </a:r>
          <a:endParaRPr lang="es-EC" sz="1800" b="1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C378B51B-4341-476E-9265-5756B94A9B73}" type="parTrans" cxnId="{3CE48843-1DF7-4722-88BC-09D584B1568A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50636351-5147-4A3C-BF36-58663C468164}" type="sibTrans" cxnId="{3CE48843-1DF7-4722-88BC-09D584B1568A}">
      <dgm:prSet/>
      <dgm:spPr/>
      <dgm:t>
        <a:bodyPr/>
        <a:lstStyle/>
        <a:p>
          <a:endParaRPr lang="es-EC" sz="1400" b="1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E3230FB5-99BD-4612-9179-6B43D4027AB6}" type="pres">
      <dgm:prSet presAssocID="{7F357312-858E-4CE3-9D75-DA809521E2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D3EC78-8237-43DF-9877-15C0BAFD7C0B}" type="pres">
      <dgm:prSet presAssocID="{EEB86FCA-FD26-4F7B-9DAA-256D589F2158}" presName="parentLin" presStyleCnt="0"/>
      <dgm:spPr/>
      <dgm:t>
        <a:bodyPr/>
        <a:lstStyle/>
        <a:p>
          <a:endParaRPr lang="es-EC"/>
        </a:p>
      </dgm:t>
    </dgm:pt>
    <dgm:pt modelId="{925A198B-0A3E-496E-9B53-0A5110DC195B}" type="pres">
      <dgm:prSet presAssocID="{EEB86FCA-FD26-4F7B-9DAA-256D589F2158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D9D649AF-3798-48CF-99C3-AA1548642307}" type="pres">
      <dgm:prSet presAssocID="{EEB86FCA-FD26-4F7B-9DAA-256D589F215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9D9D15-AC70-4268-93DE-0284321A4BA6}" type="pres">
      <dgm:prSet presAssocID="{EEB86FCA-FD26-4F7B-9DAA-256D589F2158}" presName="negativeSpace" presStyleCnt="0"/>
      <dgm:spPr/>
      <dgm:t>
        <a:bodyPr/>
        <a:lstStyle/>
        <a:p>
          <a:endParaRPr lang="es-EC"/>
        </a:p>
      </dgm:t>
    </dgm:pt>
    <dgm:pt modelId="{3DAB96F4-54E7-4F20-9C7A-4D3B4B1B0E35}" type="pres">
      <dgm:prSet presAssocID="{EEB86FCA-FD26-4F7B-9DAA-256D589F215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019AA1-722E-4609-9AA5-3EB73483DEF0}" type="pres">
      <dgm:prSet presAssocID="{C6CB4AA6-E1AF-48A6-A5CC-324ABEFEC5E4}" presName="spaceBetweenRectangles" presStyleCnt="0"/>
      <dgm:spPr/>
      <dgm:t>
        <a:bodyPr/>
        <a:lstStyle/>
        <a:p>
          <a:endParaRPr lang="es-EC"/>
        </a:p>
      </dgm:t>
    </dgm:pt>
    <dgm:pt modelId="{53C6BFF7-6FC5-43CE-94B0-7CF053553FEF}" type="pres">
      <dgm:prSet presAssocID="{2D27B31A-A26F-48FC-B632-3C631E302441}" presName="parentLin" presStyleCnt="0"/>
      <dgm:spPr/>
      <dgm:t>
        <a:bodyPr/>
        <a:lstStyle/>
        <a:p>
          <a:endParaRPr lang="es-EC"/>
        </a:p>
      </dgm:t>
    </dgm:pt>
    <dgm:pt modelId="{3A95B462-B80D-4D68-9541-CE97648DF0E0}" type="pres">
      <dgm:prSet presAssocID="{2D27B31A-A26F-48FC-B632-3C631E302441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5684B35D-F6F5-43F8-84ED-F4B7CCA25773}" type="pres">
      <dgm:prSet presAssocID="{2D27B31A-A26F-48FC-B632-3C631E302441}" presName="parentText" presStyleLbl="node1" presStyleIdx="1" presStyleCnt="4" custScaleY="1224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414827-0961-4B40-9BBE-1818C02030B7}" type="pres">
      <dgm:prSet presAssocID="{2D27B31A-A26F-48FC-B632-3C631E302441}" presName="negativeSpace" presStyleCnt="0"/>
      <dgm:spPr/>
      <dgm:t>
        <a:bodyPr/>
        <a:lstStyle/>
        <a:p>
          <a:endParaRPr lang="es-EC"/>
        </a:p>
      </dgm:t>
    </dgm:pt>
    <dgm:pt modelId="{1C1E5684-59CB-45F5-B612-41CD357FA9C9}" type="pres">
      <dgm:prSet presAssocID="{2D27B31A-A26F-48FC-B632-3C631E30244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302A83-AB99-4F83-A197-CAC64B13CB2C}" type="pres">
      <dgm:prSet presAssocID="{0B114A85-E795-44EA-B387-1A2D90DB8530}" presName="spaceBetweenRectangles" presStyleCnt="0"/>
      <dgm:spPr/>
      <dgm:t>
        <a:bodyPr/>
        <a:lstStyle/>
        <a:p>
          <a:endParaRPr lang="es-EC"/>
        </a:p>
      </dgm:t>
    </dgm:pt>
    <dgm:pt modelId="{93FCC544-4C46-4F4A-9BDC-7E06109AED63}" type="pres">
      <dgm:prSet presAssocID="{4C367943-6C43-4033-9C30-5708EB3CCAC8}" presName="parentLin" presStyleCnt="0"/>
      <dgm:spPr/>
      <dgm:t>
        <a:bodyPr/>
        <a:lstStyle/>
        <a:p>
          <a:endParaRPr lang="es-EC"/>
        </a:p>
      </dgm:t>
    </dgm:pt>
    <dgm:pt modelId="{A870EFF8-3550-421F-B18F-7FD790DDC504}" type="pres">
      <dgm:prSet presAssocID="{4C367943-6C43-4033-9C30-5708EB3CCAC8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BCC23E2A-65D8-4639-993D-1A1FD6CEDEA6}" type="pres">
      <dgm:prSet presAssocID="{4C367943-6C43-4033-9C30-5708EB3CCAC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29155-489D-4853-8E5E-456A44D49E34}" type="pres">
      <dgm:prSet presAssocID="{4C367943-6C43-4033-9C30-5708EB3CCAC8}" presName="negativeSpace" presStyleCnt="0"/>
      <dgm:spPr/>
      <dgm:t>
        <a:bodyPr/>
        <a:lstStyle/>
        <a:p>
          <a:endParaRPr lang="es-EC"/>
        </a:p>
      </dgm:t>
    </dgm:pt>
    <dgm:pt modelId="{99B37BFA-AD90-44C8-81BC-EAC0D25A2A37}" type="pres">
      <dgm:prSet presAssocID="{4C367943-6C43-4033-9C30-5708EB3CCAC8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1B11F9-F4DC-4902-BDBE-8D1D1CEAB279}" type="pres">
      <dgm:prSet presAssocID="{DAB25453-71D4-4F5A-BA1F-6D24DC539F56}" presName="spaceBetweenRectangles" presStyleCnt="0"/>
      <dgm:spPr/>
      <dgm:t>
        <a:bodyPr/>
        <a:lstStyle/>
        <a:p>
          <a:endParaRPr lang="es-EC"/>
        </a:p>
      </dgm:t>
    </dgm:pt>
    <dgm:pt modelId="{A1EF954B-1FFF-4098-A89D-F32E932D397C}" type="pres">
      <dgm:prSet presAssocID="{D4566FC1-A468-421C-A23A-26BB155D58A2}" presName="parentLin" presStyleCnt="0"/>
      <dgm:spPr/>
      <dgm:t>
        <a:bodyPr/>
        <a:lstStyle/>
        <a:p>
          <a:endParaRPr lang="es-EC"/>
        </a:p>
      </dgm:t>
    </dgm:pt>
    <dgm:pt modelId="{9AF438EE-ADCB-4D72-8600-75FA5BAD8083}" type="pres">
      <dgm:prSet presAssocID="{D4566FC1-A468-421C-A23A-26BB155D58A2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8A388100-4272-4371-8810-89DC1695395F}" type="pres">
      <dgm:prSet presAssocID="{D4566FC1-A468-421C-A23A-26BB155D58A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E6BAC1-D200-43FC-AB7C-2D18CBB6B77A}" type="pres">
      <dgm:prSet presAssocID="{D4566FC1-A468-421C-A23A-26BB155D58A2}" presName="negativeSpace" presStyleCnt="0"/>
      <dgm:spPr/>
      <dgm:t>
        <a:bodyPr/>
        <a:lstStyle/>
        <a:p>
          <a:endParaRPr lang="es-EC"/>
        </a:p>
      </dgm:t>
    </dgm:pt>
    <dgm:pt modelId="{9C763CC0-D7FF-477D-BB1E-CC887206516B}" type="pres">
      <dgm:prSet presAssocID="{D4566FC1-A468-421C-A23A-26BB155D58A2}" presName="childText" presStyleLbl="conFgAcc1" presStyleIdx="3" presStyleCnt="4" custLinFactNeighborY="220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8AE155-381B-46FF-9670-C88E25FAEF7E}" type="presOf" srcId="{7F357312-858E-4CE3-9D75-DA809521E25C}" destId="{E3230FB5-99BD-4612-9179-6B43D4027AB6}" srcOrd="0" destOrd="0" presId="urn:microsoft.com/office/officeart/2005/8/layout/list1"/>
    <dgm:cxn modelId="{3CE48843-1DF7-4722-88BC-09D584B1568A}" srcId="{7F357312-858E-4CE3-9D75-DA809521E25C}" destId="{D4566FC1-A468-421C-A23A-26BB155D58A2}" srcOrd="3" destOrd="0" parTransId="{C378B51B-4341-476E-9265-5756B94A9B73}" sibTransId="{50636351-5147-4A3C-BF36-58663C468164}"/>
    <dgm:cxn modelId="{4C562C6D-C3B4-4ACD-BA34-BB918F247E1B}" srcId="{7F357312-858E-4CE3-9D75-DA809521E25C}" destId="{EEB86FCA-FD26-4F7B-9DAA-256D589F2158}" srcOrd="0" destOrd="0" parTransId="{FA9DB07F-84CE-4CB6-BCA0-9BC4081C8DB7}" sibTransId="{C6CB4AA6-E1AF-48A6-A5CC-324ABEFEC5E4}"/>
    <dgm:cxn modelId="{5BCDF7A2-595E-4835-ABBA-7112D1A4204D}" srcId="{7F357312-858E-4CE3-9D75-DA809521E25C}" destId="{4C367943-6C43-4033-9C30-5708EB3CCAC8}" srcOrd="2" destOrd="0" parTransId="{28115C2D-0063-498D-9F8C-DD8A054DD293}" sibTransId="{DAB25453-71D4-4F5A-BA1F-6D24DC539F56}"/>
    <dgm:cxn modelId="{B6443364-E330-4A05-A3B6-38B9D34B0F59}" type="presOf" srcId="{2D27B31A-A26F-48FC-B632-3C631E302441}" destId="{3A95B462-B80D-4D68-9541-CE97648DF0E0}" srcOrd="0" destOrd="0" presId="urn:microsoft.com/office/officeart/2005/8/layout/list1"/>
    <dgm:cxn modelId="{DB399F63-0F1E-4D85-BA1B-4A99548932E5}" type="presOf" srcId="{D4566FC1-A468-421C-A23A-26BB155D58A2}" destId="{8A388100-4272-4371-8810-89DC1695395F}" srcOrd="1" destOrd="0" presId="urn:microsoft.com/office/officeart/2005/8/layout/list1"/>
    <dgm:cxn modelId="{8596ED64-D39D-4E6D-B8A8-D470C17D8858}" type="presOf" srcId="{EEB86FCA-FD26-4F7B-9DAA-256D589F2158}" destId="{925A198B-0A3E-496E-9B53-0A5110DC195B}" srcOrd="0" destOrd="0" presId="urn:microsoft.com/office/officeart/2005/8/layout/list1"/>
    <dgm:cxn modelId="{364D5A72-3A7D-4856-8292-C272A6F02E3D}" type="presOf" srcId="{2D27B31A-A26F-48FC-B632-3C631E302441}" destId="{5684B35D-F6F5-43F8-84ED-F4B7CCA25773}" srcOrd="1" destOrd="0" presId="urn:microsoft.com/office/officeart/2005/8/layout/list1"/>
    <dgm:cxn modelId="{4D081B6B-2CA4-47A2-AC59-65C25E5EF4C0}" type="presOf" srcId="{D4566FC1-A468-421C-A23A-26BB155D58A2}" destId="{9AF438EE-ADCB-4D72-8600-75FA5BAD8083}" srcOrd="0" destOrd="0" presId="urn:microsoft.com/office/officeart/2005/8/layout/list1"/>
    <dgm:cxn modelId="{B1080686-D093-4895-860A-364211F3B3F2}" type="presOf" srcId="{4C367943-6C43-4033-9C30-5708EB3CCAC8}" destId="{A870EFF8-3550-421F-B18F-7FD790DDC504}" srcOrd="0" destOrd="0" presId="urn:microsoft.com/office/officeart/2005/8/layout/list1"/>
    <dgm:cxn modelId="{62A1907A-88CF-4811-B2C6-7BE2512A7F66}" srcId="{7F357312-858E-4CE3-9D75-DA809521E25C}" destId="{2D27B31A-A26F-48FC-B632-3C631E302441}" srcOrd="1" destOrd="0" parTransId="{65D7663E-6040-41B5-939F-D8E33C2ECE2B}" sibTransId="{0B114A85-E795-44EA-B387-1A2D90DB8530}"/>
    <dgm:cxn modelId="{46B76F85-E1D0-412F-968F-140A8D235523}" type="presOf" srcId="{4C367943-6C43-4033-9C30-5708EB3CCAC8}" destId="{BCC23E2A-65D8-4639-993D-1A1FD6CEDEA6}" srcOrd="1" destOrd="0" presId="urn:microsoft.com/office/officeart/2005/8/layout/list1"/>
    <dgm:cxn modelId="{5D914830-5F43-43B2-A88B-B95C48D059E8}" type="presOf" srcId="{EEB86FCA-FD26-4F7B-9DAA-256D589F2158}" destId="{D9D649AF-3798-48CF-99C3-AA1548642307}" srcOrd="1" destOrd="0" presId="urn:microsoft.com/office/officeart/2005/8/layout/list1"/>
    <dgm:cxn modelId="{2C4F18F5-01AD-49E7-B0A1-BA1EB8E5451A}" type="presParOf" srcId="{E3230FB5-99BD-4612-9179-6B43D4027AB6}" destId="{84D3EC78-8237-43DF-9877-15C0BAFD7C0B}" srcOrd="0" destOrd="0" presId="urn:microsoft.com/office/officeart/2005/8/layout/list1"/>
    <dgm:cxn modelId="{32B6B610-6D7F-4552-A7DD-688A7656A35B}" type="presParOf" srcId="{84D3EC78-8237-43DF-9877-15C0BAFD7C0B}" destId="{925A198B-0A3E-496E-9B53-0A5110DC195B}" srcOrd="0" destOrd="0" presId="urn:microsoft.com/office/officeart/2005/8/layout/list1"/>
    <dgm:cxn modelId="{3400601B-360F-4779-9A78-D241E3B367DE}" type="presParOf" srcId="{84D3EC78-8237-43DF-9877-15C0BAFD7C0B}" destId="{D9D649AF-3798-48CF-99C3-AA1548642307}" srcOrd="1" destOrd="0" presId="urn:microsoft.com/office/officeart/2005/8/layout/list1"/>
    <dgm:cxn modelId="{3FBF9ADB-397A-4780-9038-1B9A535D54BB}" type="presParOf" srcId="{E3230FB5-99BD-4612-9179-6B43D4027AB6}" destId="{AA9D9D15-AC70-4268-93DE-0284321A4BA6}" srcOrd="1" destOrd="0" presId="urn:microsoft.com/office/officeart/2005/8/layout/list1"/>
    <dgm:cxn modelId="{A099AC49-4A5B-4AA9-93CF-E9288E701D61}" type="presParOf" srcId="{E3230FB5-99BD-4612-9179-6B43D4027AB6}" destId="{3DAB96F4-54E7-4F20-9C7A-4D3B4B1B0E35}" srcOrd="2" destOrd="0" presId="urn:microsoft.com/office/officeart/2005/8/layout/list1"/>
    <dgm:cxn modelId="{183BE7B4-D6BD-42E2-B28E-84D0B7ADD01F}" type="presParOf" srcId="{E3230FB5-99BD-4612-9179-6B43D4027AB6}" destId="{04019AA1-722E-4609-9AA5-3EB73483DEF0}" srcOrd="3" destOrd="0" presId="urn:microsoft.com/office/officeart/2005/8/layout/list1"/>
    <dgm:cxn modelId="{07B81805-20C7-43FC-8D49-4C7BAEF3A610}" type="presParOf" srcId="{E3230FB5-99BD-4612-9179-6B43D4027AB6}" destId="{53C6BFF7-6FC5-43CE-94B0-7CF053553FEF}" srcOrd="4" destOrd="0" presId="urn:microsoft.com/office/officeart/2005/8/layout/list1"/>
    <dgm:cxn modelId="{CADCB92A-EBA9-4982-A2A6-EBFE51DF5F70}" type="presParOf" srcId="{53C6BFF7-6FC5-43CE-94B0-7CF053553FEF}" destId="{3A95B462-B80D-4D68-9541-CE97648DF0E0}" srcOrd="0" destOrd="0" presId="urn:microsoft.com/office/officeart/2005/8/layout/list1"/>
    <dgm:cxn modelId="{6D4B99D5-EF04-4521-AB89-E5F64BE8982F}" type="presParOf" srcId="{53C6BFF7-6FC5-43CE-94B0-7CF053553FEF}" destId="{5684B35D-F6F5-43F8-84ED-F4B7CCA25773}" srcOrd="1" destOrd="0" presId="urn:microsoft.com/office/officeart/2005/8/layout/list1"/>
    <dgm:cxn modelId="{DE76FB66-D7A8-430B-8980-BBD1CAE17354}" type="presParOf" srcId="{E3230FB5-99BD-4612-9179-6B43D4027AB6}" destId="{7D414827-0961-4B40-9BBE-1818C02030B7}" srcOrd="5" destOrd="0" presId="urn:microsoft.com/office/officeart/2005/8/layout/list1"/>
    <dgm:cxn modelId="{4A622DE1-2F5A-4481-9ED2-38AD98CA487F}" type="presParOf" srcId="{E3230FB5-99BD-4612-9179-6B43D4027AB6}" destId="{1C1E5684-59CB-45F5-B612-41CD357FA9C9}" srcOrd="6" destOrd="0" presId="urn:microsoft.com/office/officeart/2005/8/layout/list1"/>
    <dgm:cxn modelId="{5875ADF6-54BD-4C67-B8BA-3BFC8623A18A}" type="presParOf" srcId="{E3230FB5-99BD-4612-9179-6B43D4027AB6}" destId="{C4302A83-AB99-4F83-A197-CAC64B13CB2C}" srcOrd="7" destOrd="0" presId="urn:microsoft.com/office/officeart/2005/8/layout/list1"/>
    <dgm:cxn modelId="{E5D7DB86-55DA-482B-86FC-4382F2B211FD}" type="presParOf" srcId="{E3230FB5-99BD-4612-9179-6B43D4027AB6}" destId="{93FCC544-4C46-4F4A-9BDC-7E06109AED63}" srcOrd="8" destOrd="0" presId="urn:microsoft.com/office/officeart/2005/8/layout/list1"/>
    <dgm:cxn modelId="{1D81BB11-8B26-4EF5-AB1B-92C5F498A9BC}" type="presParOf" srcId="{93FCC544-4C46-4F4A-9BDC-7E06109AED63}" destId="{A870EFF8-3550-421F-B18F-7FD790DDC504}" srcOrd="0" destOrd="0" presId="urn:microsoft.com/office/officeart/2005/8/layout/list1"/>
    <dgm:cxn modelId="{5D606D4F-18D5-4F72-89BE-24680455B34A}" type="presParOf" srcId="{93FCC544-4C46-4F4A-9BDC-7E06109AED63}" destId="{BCC23E2A-65D8-4639-993D-1A1FD6CEDEA6}" srcOrd="1" destOrd="0" presId="urn:microsoft.com/office/officeart/2005/8/layout/list1"/>
    <dgm:cxn modelId="{FB72AB2F-0D7F-4742-8CFC-7B6B9F94A102}" type="presParOf" srcId="{E3230FB5-99BD-4612-9179-6B43D4027AB6}" destId="{14B29155-489D-4853-8E5E-456A44D49E34}" srcOrd="9" destOrd="0" presId="urn:microsoft.com/office/officeart/2005/8/layout/list1"/>
    <dgm:cxn modelId="{0FB57A15-A149-498E-9065-DC3FD2AA48A9}" type="presParOf" srcId="{E3230FB5-99BD-4612-9179-6B43D4027AB6}" destId="{99B37BFA-AD90-44C8-81BC-EAC0D25A2A37}" srcOrd="10" destOrd="0" presId="urn:microsoft.com/office/officeart/2005/8/layout/list1"/>
    <dgm:cxn modelId="{E493FDD0-6A07-4BDA-8268-B125CDFA84BB}" type="presParOf" srcId="{E3230FB5-99BD-4612-9179-6B43D4027AB6}" destId="{6C1B11F9-F4DC-4902-BDBE-8D1D1CEAB279}" srcOrd="11" destOrd="0" presId="urn:microsoft.com/office/officeart/2005/8/layout/list1"/>
    <dgm:cxn modelId="{A547F108-05D9-44D1-BD22-9CF53C53B2B8}" type="presParOf" srcId="{E3230FB5-99BD-4612-9179-6B43D4027AB6}" destId="{A1EF954B-1FFF-4098-A89D-F32E932D397C}" srcOrd="12" destOrd="0" presId="urn:microsoft.com/office/officeart/2005/8/layout/list1"/>
    <dgm:cxn modelId="{D8E3BC06-6E50-42C5-8D38-1F3E73595B75}" type="presParOf" srcId="{A1EF954B-1FFF-4098-A89D-F32E932D397C}" destId="{9AF438EE-ADCB-4D72-8600-75FA5BAD8083}" srcOrd="0" destOrd="0" presId="urn:microsoft.com/office/officeart/2005/8/layout/list1"/>
    <dgm:cxn modelId="{B2C6ED46-37CC-4E1C-AA2E-B88D3B20A1F5}" type="presParOf" srcId="{A1EF954B-1FFF-4098-A89D-F32E932D397C}" destId="{8A388100-4272-4371-8810-89DC1695395F}" srcOrd="1" destOrd="0" presId="urn:microsoft.com/office/officeart/2005/8/layout/list1"/>
    <dgm:cxn modelId="{8EEBB6BF-BCEF-4F92-829E-F38FD8309AB8}" type="presParOf" srcId="{E3230FB5-99BD-4612-9179-6B43D4027AB6}" destId="{94E6BAC1-D200-43FC-AB7C-2D18CBB6B77A}" srcOrd="13" destOrd="0" presId="urn:microsoft.com/office/officeart/2005/8/layout/list1"/>
    <dgm:cxn modelId="{1184DF3C-CDE9-4C68-B1AB-CD00D52D090F}" type="presParOf" srcId="{E3230FB5-99BD-4612-9179-6B43D4027AB6}" destId="{9C763CC0-D7FF-477D-BB1E-CC887206516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213D86-7431-46E8-BBB8-DEDC7E6812F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A19B2AD-36BA-4ACE-ABE8-D7ED2E5C38B4}">
      <dgm:prSet phldrT="[Texto]" custT="1"/>
      <dgm:spPr>
        <a:noFill/>
      </dgm:spPr>
      <dgm:t>
        <a:bodyPr/>
        <a:lstStyle/>
        <a:p>
          <a:r>
            <a:rPr lang="es-EC" sz="24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Topología Mesh</a:t>
          </a:r>
          <a:endParaRPr lang="es-EC" sz="24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956E8DB2-94D2-49D9-8B3B-37EC8D436BEC}" type="parTrans" cxnId="{E9BE5223-8F40-4220-841E-B767E748A698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F9D18EF0-A11F-4273-BFAC-661E04256CAD}" type="sibTrans" cxnId="{E9BE5223-8F40-4220-841E-B767E748A698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D75692A0-D67E-4AFE-98D3-15F9A329F102}">
      <dgm:prSet phldrT="[Texto]" custT="1"/>
      <dgm:spPr>
        <a:noFill/>
      </dgm:spPr>
      <dgm:t>
        <a:bodyPr/>
        <a:lstStyle/>
        <a:p>
          <a:r>
            <a:rPr lang="es-EC" sz="24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Mayor Número de Nodos </a:t>
          </a:r>
          <a:endParaRPr lang="es-EC" sz="24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1D7ACEDC-D1E8-4C3A-ABD2-4583B15C3833}" type="parTrans" cxnId="{8360A443-87A0-4F0F-9BF4-127F39336622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EA2F8EE6-14DD-49E1-B7A6-37060556A742}" type="sibTrans" cxnId="{8360A443-87A0-4F0F-9BF4-127F39336622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80549B28-B92A-4F8E-8D82-2E0B59BAD423}">
      <dgm:prSet phldrT="[Texto]" custT="1"/>
      <dgm:spPr>
        <a:noFill/>
      </dgm:spPr>
      <dgm:t>
        <a:bodyPr/>
        <a:lstStyle/>
        <a:p>
          <a:r>
            <a:rPr lang="es-EC" sz="24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Modelos en Consumo de Energía </a:t>
          </a:r>
          <a:endParaRPr lang="es-EC" sz="24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76C2DC8E-8172-4ACE-A814-AD461B2AE2CB}" type="parTrans" cxnId="{D2CF621F-4D5B-4FB0-BCF3-444BE5A63708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BD58D702-0DFA-4B30-B1CD-D078857F15B2}" type="sibTrans" cxnId="{D2CF621F-4D5B-4FB0-BCF3-444BE5A63708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8D20B58D-F043-4306-8695-4C54014B8751}">
      <dgm:prSet phldrT="[Texto]" custT="1"/>
      <dgm:spPr>
        <a:noFill/>
      </dgm:spPr>
      <dgm:t>
        <a:bodyPr/>
        <a:lstStyle/>
        <a:p>
          <a:r>
            <a:rPr lang="es-EC" sz="24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Despliegue en Entorno Volcánico</a:t>
          </a:r>
          <a:endParaRPr lang="es-EC" sz="24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E719D572-3E55-45CC-995B-0D1A07B12BC3}" type="parTrans" cxnId="{54A9E22E-7E7A-4234-99F2-9CBCFBBC2CD9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E4A5D052-56C1-42C6-9E7E-7D2EFBE83341}" type="sibTrans" cxnId="{54A9E22E-7E7A-4234-99F2-9CBCFBBC2CD9}">
      <dgm:prSet/>
      <dgm:spPr/>
      <dgm:t>
        <a:bodyPr/>
        <a:lstStyle/>
        <a:p>
          <a:endParaRPr lang="es-EC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gm:t>
    </dgm:pt>
    <dgm:pt modelId="{37B6FC8C-C1FD-459A-A2D8-F5F3BB855474}" type="pres">
      <dgm:prSet presAssocID="{4C213D86-7431-46E8-BBB8-DEDC7E6812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FECA552-FFA3-4830-A693-192B0B7F5A71}" type="pres">
      <dgm:prSet presAssocID="{4C213D86-7431-46E8-BBB8-DEDC7E6812FA}" presName="Name1" presStyleCnt="0"/>
      <dgm:spPr/>
    </dgm:pt>
    <dgm:pt modelId="{13D7BC00-2449-4B73-A837-A5E56784F61E}" type="pres">
      <dgm:prSet presAssocID="{4C213D86-7431-46E8-BBB8-DEDC7E6812FA}" presName="cycle" presStyleCnt="0"/>
      <dgm:spPr/>
    </dgm:pt>
    <dgm:pt modelId="{8FE4678E-DDCE-414B-8884-6D48449732B1}" type="pres">
      <dgm:prSet presAssocID="{4C213D86-7431-46E8-BBB8-DEDC7E6812FA}" presName="srcNode" presStyleLbl="node1" presStyleIdx="0" presStyleCnt="4"/>
      <dgm:spPr/>
    </dgm:pt>
    <dgm:pt modelId="{48633B04-A6B9-4AE5-80FA-87948962004C}" type="pres">
      <dgm:prSet presAssocID="{4C213D86-7431-46E8-BBB8-DEDC7E6812FA}" presName="conn" presStyleLbl="parChTrans1D2" presStyleIdx="0" presStyleCnt="1"/>
      <dgm:spPr/>
      <dgm:t>
        <a:bodyPr/>
        <a:lstStyle/>
        <a:p>
          <a:endParaRPr lang="es-EC"/>
        </a:p>
      </dgm:t>
    </dgm:pt>
    <dgm:pt modelId="{3A1E7A18-7EAF-41A4-A248-705D2E5618D0}" type="pres">
      <dgm:prSet presAssocID="{4C213D86-7431-46E8-BBB8-DEDC7E6812FA}" presName="extraNode" presStyleLbl="node1" presStyleIdx="0" presStyleCnt="4"/>
      <dgm:spPr/>
    </dgm:pt>
    <dgm:pt modelId="{7D3CDE3B-A36C-47E4-850B-039EEDBF63C6}" type="pres">
      <dgm:prSet presAssocID="{4C213D86-7431-46E8-BBB8-DEDC7E6812FA}" presName="dstNode" presStyleLbl="node1" presStyleIdx="0" presStyleCnt="4"/>
      <dgm:spPr/>
    </dgm:pt>
    <dgm:pt modelId="{8EC645C2-BB7F-4B99-BF6E-6351B9A2BC51}" type="pres">
      <dgm:prSet presAssocID="{FA19B2AD-36BA-4ACE-ABE8-D7ED2E5C38B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CD49A3-9E0A-4F49-9A2A-A25A151AA3FC}" type="pres">
      <dgm:prSet presAssocID="{FA19B2AD-36BA-4ACE-ABE8-D7ED2E5C38B4}" presName="accent_1" presStyleCnt="0"/>
      <dgm:spPr/>
    </dgm:pt>
    <dgm:pt modelId="{645B033D-E7B2-49CE-93DD-EAD688206ADA}" type="pres">
      <dgm:prSet presAssocID="{FA19B2AD-36BA-4ACE-ABE8-D7ED2E5C38B4}" presName="accentRepeatNode" presStyleLbl="solidFgAcc1" presStyleIdx="0" presStyleCnt="4"/>
      <dgm:spPr>
        <a:ln w="38100">
          <a:solidFill>
            <a:schemeClr val="accent1">
              <a:lumMod val="50000"/>
            </a:schemeClr>
          </a:solidFill>
        </a:ln>
      </dgm:spPr>
    </dgm:pt>
    <dgm:pt modelId="{87D194AB-0D7F-4C28-84C9-2200718F66D8}" type="pres">
      <dgm:prSet presAssocID="{D75692A0-D67E-4AFE-98D3-15F9A329F10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0034A8-45EA-44E0-8DFA-2EF0E4705142}" type="pres">
      <dgm:prSet presAssocID="{D75692A0-D67E-4AFE-98D3-15F9A329F102}" presName="accent_2" presStyleCnt="0"/>
      <dgm:spPr/>
    </dgm:pt>
    <dgm:pt modelId="{1BB93DDB-D571-46D1-8406-337EFEBCF6BF}" type="pres">
      <dgm:prSet presAssocID="{D75692A0-D67E-4AFE-98D3-15F9A329F102}" presName="accentRepeatNode" presStyleLbl="solidFgAcc1" presStyleIdx="1" presStyleCnt="4"/>
      <dgm:spPr>
        <a:ln w="38100">
          <a:solidFill>
            <a:schemeClr val="accent1">
              <a:lumMod val="50000"/>
            </a:schemeClr>
          </a:solidFill>
        </a:ln>
      </dgm:spPr>
    </dgm:pt>
    <dgm:pt modelId="{B32290C0-41A7-4C01-8CF7-71607F24762C}" type="pres">
      <dgm:prSet presAssocID="{8D20B58D-F043-4306-8695-4C54014B875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3ABEAA-8943-40B5-960C-2F0F363369E0}" type="pres">
      <dgm:prSet presAssocID="{8D20B58D-F043-4306-8695-4C54014B8751}" presName="accent_3" presStyleCnt="0"/>
      <dgm:spPr/>
    </dgm:pt>
    <dgm:pt modelId="{3D7489A5-91E4-45D0-B441-91A8A6E52ABE}" type="pres">
      <dgm:prSet presAssocID="{8D20B58D-F043-4306-8695-4C54014B8751}" presName="accentRepeatNode" presStyleLbl="solidFgAcc1" presStyleIdx="2" presStyleCnt="4"/>
      <dgm:spPr>
        <a:ln w="38100">
          <a:solidFill>
            <a:schemeClr val="accent1">
              <a:lumMod val="50000"/>
            </a:schemeClr>
          </a:solidFill>
        </a:ln>
      </dgm:spPr>
    </dgm:pt>
    <dgm:pt modelId="{89EB2C33-8F67-400F-9FEF-02146DD2AFC7}" type="pres">
      <dgm:prSet presAssocID="{80549B28-B92A-4F8E-8D82-2E0B59BAD42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32F50D-8852-4913-8AF6-AC1BE9431A1E}" type="pres">
      <dgm:prSet presAssocID="{80549B28-B92A-4F8E-8D82-2E0B59BAD423}" presName="accent_4" presStyleCnt="0"/>
      <dgm:spPr/>
    </dgm:pt>
    <dgm:pt modelId="{2E6E3CB8-AD89-4EA1-9C19-48250FB56557}" type="pres">
      <dgm:prSet presAssocID="{80549B28-B92A-4F8E-8D82-2E0B59BAD423}" presName="accentRepeatNode" presStyleLbl="solidFgAcc1" presStyleIdx="3" presStyleCnt="4"/>
      <dgm:spPr>
        <a:ln w="38100">
          <a:solidFill>
            <a:schemeClr val="accent1">
              <a:lumMod val="50000"/>
            </a:schemeClr>
          </a:solidFill>
        </a:ln>
      </dgm:spPr>
    </dgm:pt>
  </dgm:ptLst>
  <dgm:cxnLst>
    <dgm:cxn modelId="{99EA6BCA-49DD-4F58-A9EA-0316AD0B439F}" type="presOf" srcId="{8D20B58D-F043-4306-8695-4C54014B8751}" destId="{B32290C0-41A7-4C01-8CF7-71607F24762C}" srcOrd="0" destOrd="0" presId="urn:microsoft.com/office/officeart/2008/layout/VerticalCurvedList"/>
    <dgm:cxn modelId="{81E0314C-03B9-42CD-A82E-30C6A61D705F}" type="presOf" srcId="{FA19B2AD-36BA-4ACE-ABE8-D7ED2E5C38B4}" destId="{8EC645C2-BB7F-4B99-BF6E-6351B9A2BC51}" srcOrd="0" destOrd="0" presId="urn:microsoft.com/office/officeart/2008/layout/VerticalCurvedList"/>
    <dgm:cxn modelId="{E9BE5223-8F40-4220-841E-B767E748A698}" srcId="{4C213D86-7431-46E8-BBB8-DEDC7E6812FA}" destId="{FA19B2AD-36BA-4ACE-ABE8-D7ED2E5C38B4}" srcOrd="0" destOrd="0" parTransId="{956E8DB2-94D2-49D9-8B3B-37EC8D436BEC}" sibTransId="{F9D18EF0-A11F-4273-BFAC-661E04256CAD}"/>
    <dgm:cxn modelId="{D2CF621F-4D5B-4FB0-BCF3-444BE5A63708}" srcId="{4C213D86-7431-46E8-BBB8-DEDC7E6812FA}" destId="{80549B28-B92A-4F8E-8D82-2E0B59BAD423}" srcOrd="3" destOrd="0" parTransId="{76C2DC8E-8172-4ACE-A814-AD461B2AE2CB}" sibTransId="{BD58D702-0DFA-4B30-B1CD-D078857F15B2}"/>
    <dgm:cxn modelId="{8360A443-87A0-4F0F-9BF4-127F39336622}" srcId="{4C213D86-7431-46E8-BBB8-DEDC7E6812FA}" destId="{D75692A0-D67E-4AFE-98D3-15F9A329F102}" srcOrd="1" destOrd="0" parTransId="{1D7ACEDC-D1E8-4C3A-ABD2-4583B15C3833}" sibTransId="{EA2F8EE6-14DD-49E1-B7A6-37060556A742}"/>
    <dgm:cxn modelId="{EC35EF45-4B57-4EF2-9212-09D14164DAE9}" type="presOf" srcId="{4C213D86-7431-46E8-BBB8-DEDC7E6812FA}" destId="{37B6FC8C-C1FD-459A-A2D8-F5F3BB855474}" srcOrd="0" destOrd="0" presId="urn:microsoft.com/office/officeart/2008/layout/VerticalCurvedList"/>
    <dgm:cxn modelId="{54A9E22E-7E7A-4234-99F2-9CBCFBBC2CD9}" srcId="{4C213D86-7431-46E8-BBB8-DEDC7E6812FA}" destId="{8D20B58D-F043-4306-8695-4C54014B8751}" srcOrd="2" destOrd="0" parTransId="{E719D572-3E55-45CC-995B-0D1A07B12BC3}" sibTransId="{E4A5D052-56C1-42C6-9E7E-7D2EFBE83341}"/>
    <dgm:cxn modelId="{65C8D39F-56B5-448E-BDB3-FDD9F49BAAA7}" type="presOf" srcId="{D75692A0-D67E-4AFE-98D3-15F9A329F102}" destId="{87D194AB-0D7F-4C28-84C9-2200718F66D8}" srcOrd="0" destOrd="0" presId="urn:microsoft.com/office/officeart/2008/layout/VerticalCurvedList"/>
    <dgm:cxn modelId="{3888DD26-F484-4B39-BC82-2D95A40B993B}" type="presOf" srcId="{F9D18EF0-A11F-4273-BFAC-661E04256CAD}" destId="{48633B04-A6B9-4AE5-80FA-87948962004C}" srcOrd="0" destOrd="0" presId="urn:microsoft.com/office/officeart/2008/layout/VerticalCurvedList"/>
    <dgm:cxn modelId="{F2E4317E-DB33-41D0-9B1D-71573AD8DBBF}" type="presOf" srcId="{80549B28-B92A-4F8E-8D82-2E0B59BAD423}" destId="{89EB2C33-8F67-400F-9FEF-02146DD2AFC7}" srcOrd="0" destOrd="0" presId="urn:microsoft.com/office/officeart/2008/layout/VerticalCurvedList"/>
    <dgm:cxn modelId="{5ABF922E-DF06-47A8-B091-00D5922CE905}" type="presParOf" srcId="{37B6FC8C-C1FD-459A-A2D8-F5F3BB855474}" destId="{AFECA552-FFA3-4830-A693-192B0B7F5A71}" srcOrd="0" destOrd="0" presId="urn:microsoft.com/office/officeart/2008/layout/VerticalCurvedList"/>
    <dgm:cxn modelId="{E94AA8A9-AD8E-46F2-A720-2448230B93B8}" type="presParOf" srcId="{AFECA552-FFA3-4830-A693-192B0B7F5A71}" destId="{13D7BC00-2449-4B73-A837-A5E56784F61E}" srcOrd="0" destOrd="0" presId="urn:microsoft.com/office/officeart/2008/layout/VerticalCurvedList"/>
    <dgm:cxn modelId="{5402B82E-BF57-418B-9BCB-DD245E88C2A6}" type="presParOf" srcId="{13D7BC00-2449-4B73-A837-A5E56784F61E}" destId="{8FE4678E-DDCE-414B-8884-6D48449732B1}" srcOrd="0" destOrd="0" presId="urn:microsoft.com/office/officeart/2008/layout/VerticalCurvedList"/>
    <dgm:cxn modelId="{6FC9EDBA-90CC-4C72-9C21-BB350EFA4266}" type="presParOf" srcId="{13D7BC00-2449-4B73-A837-A5E56784F61E}" destId="{48633B04-A6B9-4AE5-80FA-87948962004C}" srcOrd="1" destOrd="0" presId="urn:microsoft.com/office/officeart/2008/layout/VerticalCurvedList"/>
    <dgm:cxn modelId="{1C3F7A3D-004A-42EE-9803-F7B45489ED90}" type="presParOf" srcId="{13D7BC00-2449-4B73-A837-A5E56784F61E}" destId="{3A1E7A18-7EAF-41A4-A248-705D2E5618D0}" srcOrd="2" destOrd="0" presId="urn:microsoft.com/office/officeart/2008/layout/VerticalCurvedList"/>
    <dgm:cxn modelId="{4576681C-1ABA-4190-8AFE-F3EFD47AF2C2}" type="presParOf" srcId="{13D7BC00-2449-4B73-A837-A5E56784F61E}" destId="{7D3CDE3B-A36C-47E4-850B-039EEDBF63C6}" srcOrd="3" destOrd="0" presId="urn:microsoft.com/office/officeart/2008/layout/VerticalCurvedList"/>
    <dgm:cxn modelId="{71643614-DCAD-45B0-BEF8-013B23842EEA}" type="presParOf" srcId="{AFECA552-FFA3-4830-A693-192B0B7F5A71}" destId="{8EC645C2-BB7F-4B99-BF6E-6351B9A2BC51}" srcOrd="1" destOrd="0" presId="urn:microsoft.com/office/officeart/2008/layout/VerticalCurvedList"/>
    <dgm:cxn modelId="{225185F7-4E07-458D-8CBF-E29BC2557A5B}" type="presParOf" srcId="{AFECA552-FFA3-4830-A693-192B0B7F5A71}" destId="{5FCD49A3-9E0A-4F49-9A2A-A25A151AA3FC}" srcOrd="2" destOrd="0" presId="urn:microsoft.com/office/officeart/2008/layout/VerticalCurvedList"/>
    <dgm:cxn modelId="{70DC8851-B15F-4292-A146-6D41434927D1}" type="presParOf" srcId="{5FCD49A3-9E0A-4F49-9A2A-A25A151AA3FC}" destId="{645B033D-E7B2-49CE-93DD-EAD688206ADA}" srcOrd="0" destOrd="0" presId="urn:microsoft.com/office/officeart/2008/layout/VerticalCurvedList"/>
    <dgm:cxn modelId="{E49554FD-353A-4B63-A3FA-344A2EFFBDA4}" type="presParOf" srcId="{AFECA552-FFA3-4830-A693-192B0B7F5A71}" destId="{87D194AB-0D7F-4C28-84C9-2200718F66D8}" srcOrd="3" destOrd="0" presId="urn:microsoft.com/office/officeart/2008/layout/VerticalCurvedList"/>
    <dgm:cxn modelId="{672020E0-CF36-4018-8816-CD77CFF72105}" type="presParOf" srcId="{AFECA552-FFA3-4830-A693-192B0B7F5A71}" destId="{2A0034A8-45EA-44E0-8DFA-2EF0E4705142}" srcOrd="4" destOrd="0" presId="urn:microsoft.com/office/officeart/2008/layout/VerticalCurvedList"/>
    <dgm:cxn modelId="{833AF162-CBC4-4012-B685-57BF7B263A5C}" type="presParOf" srcId="{2A0034A8-45EA-44E0-8DFA-2EF0E4705142}" destId="{1BB93DDB-D571-46D1-8406-337EFEBCF6BF}" srcOrd="0" destOrd="0" presId="urn:microsoft.com/office/officeart/2008/layout/VerticalCurvedList"/>
    <dgm:cxn modelId="{4921D78E-BFC2-4887-8162-2C4A281A9588}" type="presParOf" srcId="{AFECA552-FFA3-4830-A693-192B0B7F5A71}" destId="{B32290C0-41A7-4C01-8CF7-71607F24762C}" srcOrd="5" destOrd="0" presId="urn:microsoft.com/office/officeart/2008/layout/VerticalCurvedList"/>
    <dgm:cxn modelId="{BB3FBFAD-5FBE-4C5A-8A93-999A21CE84BD}" type="presParOf" srcId="{AFECA552-FFA3-4830-A693-192B0B7F5A71}" destId="{DD3ABEAA-8943-40B5-960C-2F0F363369E0}" srcOrd="6" destOrd="0" presId="urn:microsoft.com/office/officeart/2008/layout/VerticalCurvedList"/>
    <dgm:cxn modelId="{6090E5C5-53B0-4622-9539-83E9E093522E}" type="presParOf" srcId="{DD3ABEAA-8943-40B5-960C-2F0F363369E0}" destId="{3D7489A5-91E4-45D0-B441-91A8A6E52ABE}" srcOrd="0" destOrd="0" presId="urn:microsoft.com/office/officeart/2008/layout/VerticalCurvedList"/>
    <dgm:cxn modelId="{435ABF35-9FA2-44DD-975D-D02367FCC677}" type="presParOf" srcId="{AFECA552-FFA3-4830-A693-192B0B7F5A71}" destId="{89EB2C33-8F67-400F-9FEF-02146DD2AFC7}" srcOrd="7" destOrd="0" presId="urn:microsoft.com/office/officeart/2008/layout/VerticalCurvedList"/>
    <dgm:cxn modelId="{3D64F7E8-15E3-4866-A16C-EEC627823A48}" type="presParOf" srcId="{AFECA552-FFA3-4830-A693-192B0B7F5A71}" destId="{A832F50D-8852-4913-8AF6-AC1BE9431A1E}" srcOrd="8" destOrd="0" presId="urn:microsoft.com/office/officeart/2008/layout/VerticalCurvedList"/>
    <dgm:cxn modelId="{618751C4-E884-4060-A40F-F9B604B2B10E}" type="presParOf" srcId="{A832F50D-8852-4913-8AF6-AC1BE9431A1E}" destId="{2E6E3CB8-AD89-4EA1-9C19-48250FB56557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7A70E-1DBA-42E5-A109-71F067303C7C}">
      <dsp:nvSpPr>
        <dsp:cNvPr id="0" name=""/>
        <dsp:cNvSpPr/>
      </dsp:nvSpPr>
      <dsp:spPr>
        <a:xfrm rot="5400000">
          <a:off x="355545" y="1618370"/>
          <a:ext cx="1059572" cy="1763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87527D5-B236-41A9-BA38-771E513D7194}">
      <dsp:nvSpPr>
        <dsp:cNvPr id="0" name=""/>
        <dsp:cNvSpPr/>
      </dsp:nvSpPr>
      <dsp:spPr>
        <a:xfrm>
          <a:off x="178676" y="2145159"/>
          <a:ext cx="1591740" cy="139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   Sensores</a:t>
          </a:r>
          <a:endParaRPr lang="es-EC" sz="1900" kern="1200" dirty="0"/>
        </a:p>
      </dsp:txBody>
      <dsp:txXfrm>
        <a:off x="178676" y="2145159"/>
        <a:ext cx="1591740" cy="1395253"/>
      </dsp:txXfrm>
    </dsp:sp>
    <dsp:sp modelId="{1E6CA96F-EF78-45FF-9D50-5C8309FFFD9F}">
      <dsp:nvSpPr>
        <dsp:cNvPr id="0" name=""/>
        <dsp:cNvSpPr/>
      </dsp:nvSpPr>
      <dsp:spPr>
        <a:xfrm>
          <a:off x="1470088" y="1488569"/>
          <a:ext cx="300328" cy="300328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85643"/>
            <a:satOff val="-5817"/>
            <a:lumOff val="13989"/>
            <a:alphaOff val="0"/>
          </a:schemeClr>
        </a:solidFill>
        <a:ln w="6350" cap="flat" cmpd="sng" algn="ctr">
          <a:solidFill>
            <a:schemeClr val="accent1">
              <a:shade val="50000"/>
              <a:hueOff val="185643"/>
              <a:satOff val="-5817"/>
              <a:lumOff val="13989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8B0722-DB80-4F57-96ED-C7716B7AA040}">
      <dsp:nvSpPr>
        <dsp:cNvPr id="0" name=""/>
        <dsp:cNvSpPr/>
      </dsp:nvSpPr>
      <dsp:spPr>
        <a:xfrm rot="5400000">
          <a:off x="2304146" y="1136187"/>
          <a:ext cx="1059572" cy="1763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371286"/>
            <a:satOff val="-11634"/>
            <a:lumOff val="27978"/>
            <a:alphaOff val="0"/>
          </a:schemeClr>
        </a:solidFill>
        <a:ln w="6350" cap="flat" cmpd="sng" algn="ctr">
          <a:solidFill>
            <a:schemeClr val="accent1">
              <a:shade val="50000"/>
              <a:hueOff val="371286"/>
              <a:satOff val="-11634"/>
              <a:lumOff val="27978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E6F221-3D33-4487-B824-BFAA96938D57}">
      <dsp:nvSpPr>
        <dsp:cNvPr id="0" name=""/>
        <dsp:cNvSpPr/>
      </dsp:nvSpPr>
      <dsp:spPr>
        <a:xfrm>
          <a:off x="2127277" y="1662975"/>
          <a:ext cx="1591740" cy="139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 Acelerómetro</a:t>
          </a:r>
          <a:endParaRPr lang="es-EC" sz="1900" kern="1200" dirty="0"/>
        </a:p>
      </dsp:txBody>
      <dsp:txXfrm>
        <a:off x="2127277" y="1662975"/>
        <a:ext cx="1591740" cy="1395253"/>
      </dsp:txXfrm>
    </dsp:sp>
    <dsp:sp modelId="{A0A3DC1F-15DD-46D2-AA68-FFD25B8245F1}">
      <dsp:nvSpPr>
        <dsp:cNvPr id="0" name=""/>
        <dsp:cNvSpPr/>
      </dsp:nvSpPr>
      <dsp:spPr>
        <a:xfrm>
          <a:off x="3418689" y="1006385"/>
          <a:ext cx="300328" cy="300328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556929"/>
            <a:satOff val="-17451"/>
            <a:lumOff val="41967"/>
            <a:alphaOff val="0"/>
          </a:schemeClr>
        </a:solidFill>
        <a:ln w="6350" cap="flat" cmpd="sng" algn="ctr">
          <a:solidFill>
            <a:schemeClr val="accent1">
              <a:shade val="50000"/>
              <a:hueOff val="556929"/>
              <a:satOff val="-17451"/>
              <a:lumOff val="41967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3199B7-A073-46C7-BFE7-54A6332EBC06}">
      <dsp:nvSpPr>
        <dsp:cNvPr id="0" name=""/>
        <dsp:cNvSpPr/>
      </dsp:nvSpPr>
      <dsp:spPr>
        <a:xfrm rot="5400000">
          <a:off x="4252747" y="654004"/>
          <a:ext cx="1059572" cy="1763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556929"/>
            <a:satOff val="-17451"/>
            <a:lumOff val="41967"/>
            <a:alphaOff val="0"/>
          </a:schemeClr>
        </a:solidFill>
        <a:ln w="6350" cap="flat" cmpd="sng" algn="ctr">
          <a:solidFill>
            <a:schemeClr val="accent1">
              <a:shade val="50000"/>
              <a:hueOff val="556929"/>
              <a:satOff val="-17451"/>
              <a:lumOff val="41967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51D872-3942-472E-88D0-3AC282C42ACE}">
      <dsp:nvSpPr>
        <dsp:cNvPr id="0" name=""/>
        <dsp:cNvSpPr/>
      </dsp:nvSpPr>
      <dsp:spPr>
        <a:xfrm>
          <a:off x="4075878" y="1180792"/>
          <a:ext cx="1591740" cy="139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Zigbee,  </a:t>
          </a:r>
          <a:r>
            <a:rPr lang="es-EC" sz="1900" kern="1200" dirty="0" err="1" smtClean="0"/>
            <a:t>Wifi</a:t>
          </a:r>
          <a:r>
            <a:rPr lang="es-EC" sz="1900" kern="1200" dirty="0" smtClean="0"/>
            <a:t>,    Bluetooth</a:t>
          </a:r>
          <a:endParaRPr lang="es-EC" sz="1900" kern="1200" dirty="0"/>
        </a:p>
      </dsp:txBody>
      <dsp:txXfrm>
        <a:off x="4075878" y="1180792"/>
        <a:ext cx="1591740" cy="1395253"/>
      </dsp:txXfrm>
    </dsp:sp>
    <dsp:sp modelId="{CDED4040-577C-40A9-B8F1-2DEEE2C904F9}">
      <dsp:nvSpPr>
        <dsp:cNvPr id="0" name=""/>
        <dsp:cNvSpPr/>
      </dsp:nvSpPr>
      <dsp:spPr>
        <a:xfrm>
          <a:off x="5367290" y="524202"/>
          <a:ext cx="300328" cy="300328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371286"/>
            <a:satOff val="-11634"/>
            <a:lumOff val="27978"/>
            <a:alphaOff val="0"/>
          </a:schemeClr>
        </a:solidFill>
        <a:ln w="6350" cap="flat" cmpd="sng" algn="ctr">
          <a:solidFill>
            <a:schemeClr val="accent1">
              <a:shade val="50000"/>
              <a:hueOff val="371286"/>
              <a:satOff val="-11634"/>
              <a:lumOff val="27978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EE7B98-16C9-42FD-8E73-1376B6FE37C3}">
      <dsp:nvSpPr>
        <dsp:cNvPr id="0" name=""/>
        <dsp:cNvSpPr/>
      </dsp:nvSpPr>
      <dsp:spPr>
        <a:xfrm rot="5400000">
          <a:off x="6201348" y="171821"/>
          <a:ext cx="1059572" cy="1763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85643"/>
            <a:satOff val="-5817"/>
            <a:lumOff val="13989"/>
            <a:alphaOff val="0"/>
          </a:schemeClr>
        </a:solidFill>
        <a:ln w="6350" cap="flat" cmpd="sng" algn="ctr">
          <a:solidFill>
            <a:schemeClr val="accent1">
              <a:shade val="50000"/>
              <a:hueOff val="185643"/>
              <a:satOff val="-5817"/>
              <a:lumOff val="13989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F46A2C-AE59-4D17-BFE3-BC3EDB0E6F0E}">
      <dsp:nvSpPr>
        <dsp:cNvPr id="0" name=""/>
        <dsp:cNvSpPr/>
      </dsp:nvSpPr>
      <dsp:spPr>
        <a:xfrm>
          <a:off x="6024480" y="698609"/>
          <a:ext cx="1591740" cy="139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Código Abierto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  C++</a:t>
          </a:r>
          <a:endParaRPr lang="es-EC" sz="1900" kern="1200" dirty="0"/>
        </a:p>
      </dsp:txBody>
      <dsp:txXfrm>
        <a:off x="6024480" y="698609"/>
        <a:ext cx="1591740" cy="1395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B96F4-54E7-4F20-9C7A-4D3B4B1B0E35}">
      <dsp:nvSpPr>
        <dsp:cNvPr id="0" name=""/>
        <dsp:cNvSpPr/>
      </dsp:nvSpPr>
      <dsp:spPr>
        <a:xfrm>
          <a:off x="0" y="409343"/>
          <a:ext cx="4409256" cy="604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649AF-3798-48CF-99C3-AA1548642307}">
      <dsp:nvSpPr>
        <dsp:cNvPr id="0" name=""/>
        <dsp:cNvSpPr/>
      </dsp:nvSpPr>
      <dsp:spPr>
        <a:xfrm>
          <a:off x="220462" y="55103"/>
          <a:ext cx="308647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662" tIns="0" rIns="11666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Lectura del Puerto COM</a:t>
          </a:r>
          <a:endParaRPr lang="es-EC" sz="1800" b="1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255047" y="89688"/>
        <a:ext cx="3017309" cy="639310"/>
      </dsp:txXfrm>
    </dsp:sp>
    <dsp:sp modelId="{1C1E5684-59CB-45F5-B612-41CD357FA9C9}">
      <dsp:nvSpPr>
        <dsp:cNvPr id="0" name=""/>
        <dsp:cNvSpPr/>
      </dsp:nvSpPr>
      <dsp:spPr>
        <a:xfrm>
          <a:off x="0" y="1657376"/>
          <a:ext cx="4409256" cy="604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4B35D-F6F5-43F8-84ED-F4B7CCA25773}">
      <dsp:nvSpPr>
        <dsp:cNvPr id="0" name=""/>
        <dsp:cNvSpPr/>
      </dsp:nvSpPr>
      <dsp:spPr>
        <a:xfrm>
          <a:off x="220462" y="1143743"/>
          <a:ext cx="3086479" cy="8678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662" tIns="0" rIns="11666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Almacenamiento Valores Recolectados</a:t>
          </a:r>
          <a:endParaRPr lang="es-EC" sz="1800" b="1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262828" y="1186109"/>
        <a:ext cx="3001747" cy="783141"/>
      </dsp:txXfrm>
    </dsp:sp>
    <dsp:sp modelId="{99B37BFA-AD90-44C8-81BC-EAC0D25A2A37}">
      <dsp:nvSpPr>
        <dsp:cNvPr id="0" name=""/>
        <dsp:cNvSpPr/>
      </dsp:nvSpPr>
      <dsp:spPr>
        <a:xfrm>
          <a:off x="0" y="2746016"/>
          <a:ext cx="4409256" cy="604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23E2A-65D8-4639-993D-1A1FD6CEDEA6}">
      <dsp:nvSpPr>
        <dsp:cNvPr id="0" name=""/>
        <dsp:cNvSpPr/>
      </dsp:nvSpPr>
      <dsp:spPr>
        <a:xfrm>
          <a:off x="220462" y="2391776"/>
          <a:ext cx="308647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662" tIns="0" rIns="11666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Clasificación Datos por Sensor</a:t>
          </a:r>
          <a:endParaRPr lang="es-EC" sz="1800" b="1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255047" y="2426361"/>
        <a:ext cx="3017309" cy="639310"/>
      </dsp:txXfrm>
    </dsp:sp>
    <dsp:sp modelId="{9C763CC0-D7FF-477D-BB1E-CC887206516B}">
      <dsp:nvSpPr>
        <dsp:cNvPr id="0" name=""/>
        <dsp:cNvSpPr/>
      </dsp:nvSpPr>
      <dsp:spPr>
        <a:xfrm>
          <a:off x="0" y="3889760"/>
          <a:ext cx="4409256" cy="604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88100-4272-4371-8810-89DC1695395F}">
      <dsp:nvSpPr>
        <dsp:cNvPr id="0" name=""/>
        <dsp:cNvSpPr/>
      </dsp:nvSpPr>
      <dsp:spPr>
        <a:xfrm>
          <a:off x="220462" y="3480416"/>
          <a:ext cx="308647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662" tIns="0" rIns="11666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Archivos .</a:t>
          </a:r>
          <a:r>
            <a:rPr lang="es-EC" sz="1800" b="1" kern="12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csv</a:t>
          </a:r>
          <a:endParaRPr lang="es-EC" sz="1800" b="1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255047" y="3515001"/>
        <a:ext cx="3017309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33B04-A6B9-4AE5-80FA-87948962004C}">
      <dsp:nvSpPr>
        <dsp:cNvPr id="0" name=""/>
        <dsp:cNvSpPr/>
      </dsp:nvSpPr>
      <dsp:spPr>
        <a:xfrm>
          <a:off x="-5484039" y="-839666"/>
          <a:ext cx="6529720" cy="6529720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C645C2-BB7F-4B99-BF6E-6351B9A2BC51}">
      <dsp:nvSpPr>
        <dsp:cNvPr id="0" name=""/>
        <dsp:cNvSpPr/>
      </dsp:nvSpPr>
      <dsp:spPr>
        <a:xfrm>
          <a:off x="547422" y="372897"/>
          <a:ext cx="5937697" cy="746183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8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Topología Mesh</a:t>
          </a:r>
          <a:endParaRPr lang="es-EC" sz="24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sp:txBody>
      <dsp:txXfrm>
        <a:off x="547422" y="372897"/>
        <a:ext cx="5937697" cy="746183"/>
      </dsp:txXfrm>
    </dsp:sp>
    <dsp:sp modelId="{645B033D-E7B2-49CE-93DD-EAD688206ADA}">
      <dsp:nvSpPr>
        <dsp:cNvPr id="0" name=""/>
        <dsp:cNvSpPr/>
      </dsp:nvSpPr>
      <dsp:spPr>
        <a:xfrm>
          <a:off x="81057" y="279624"/>
          <a:ext cx="932729" cy="932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194AB-0D7F-4C28-84C9-2200718F66D8}">
      <dsp:nvSpPr>
        <dsp:cNvPr id="0" name=""/>
        <dsp:cNvSpPr/>
      </dsp:nvSpPr>
      <dsp:spPr>
        <a:xfrm>
          <a:off x="975226" y="1492367"/>
          <a:ext cx="5509893" cy="746183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8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Mayor Número de Nodos </a:t>
          </a:r>
          <a:endParaRPr lang="es-EC" sz="24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sp:txBody>
      <dsp:txXfrm>
        <a:off x="975226" y="1492367"/>
        <a:ext cx="5509893" cy="746183"/>
      </dsp:txXfrm>
    </dsp:sp>
    <dsp:sp modelId="{1BB93DDB-D571-46D1-8406-337EFEBCF6BF}">
      <dsp:nvSpPr>
        <dsp:cNvPr id="0" name=""/>
        <dsp:cNvSpPr/>
      </dsp:nvSpPr>
      <dsp:spPr>
        <a:xfrm>
          <a:off x="508861" y="1399094"/>
          <a:ext cx="932729" cy="932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290C0-41A7-4C01-8CF7-71607F24762C}">
      <dsp:nvSpPr>
        <dsp:cNvPr id="0" name=""/>
        <dsp:cNvSpPr/>
      </dsp:nvSpPr>
      <dsp:spPr>
        <a:xfrm>
          <a:off x="975226" y="2611836"/>
          <a:ext cx="5509893" cy="746183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8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Despliegue en Entorno Volcánico</a:t>
          </a:r>
          <a:endParaRPr lang="es-EC" sz="24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sp:txBody>
      <dsp:txXfrm>
        <a:off x="975226" y="2611836"/>
        <a:ext cx="5509893" cy="746183"/>
      </dsp:txXfrm>
    </dsp:sp>
    <dsp:sp modelId="{3D7489A5-91E4-45D0-B441-91A8A6E52ABE}">
      <dsp:nvSpPr>
        <dsp:cNvPr id="0" name=""/>
        <dsp:cNvSpPr/>
      </dsp:nvSpPr>
      <dsp:spPr>
        <a:xfrm>
          <a:off x="508861" y="2518563"/>
          <a:ext cx="932729" cy="932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B2C33-8F67-400F-9FEF-02146DD2AFC7}">
      <dsp:nvSpPr>
        <dsp:cNvPr id="0" name=""/>
        <dsp:cNvSpPr/>
      </dsp:nvSpPr>
      <dsp:spPr>
        <a:xfrm>
          <a:off x="547422" y="3731305"/>
          <a:ext cx="5937697" cy="746183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8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rPr>
            <a:t>Modelos en Consumo de Energía </a:t>
          </a:r>
          <a:endParaRPr lang="es-EC" sz="24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ll MT" panose="02020503060305020303" pitchFamily="18" charset="0"/>
          </a:endParaRPr>
        </a:p>
      </dsp:txBody>
      <dsp:txXfrm>
        <a:off x="547422" y="3731305"/>
        <a:ext cx="5937697" cy="746183"/>
      </dsp:txXfrm>
    </dsp:sp>
    <dsp:sp modelId="{2E6E3CB8-AD89-4EA1-9C19-48250FB56557}">
      <dsp:nvSpPr>
        <dsp:cNvPr id="0" name=""/>
        <dsp:cNvSpPr/>
      </dsp:nvSpPr>
      <dsp:spPr>
        <a:xfrm>
          <a:off x="81057" y="3638032"/>
          <a:ext cx="932729" cy="9327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12/12/2014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12/12/2014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Como</a:t>
            </a:r>
            <a:r>
              <a:rPr lang="es-EC" baseline="0" dirty="0" smtClean="0"/>
              <a:t> sabemos todo, los desastres naturales entre ellos las erupciones volcánicas han tomado la vida de miles de personas ……….. </a:t>
            </a:r>
          </a:p>
          <a:p>
            <a:r>
              <a:rPr lang="es-EC" baseline="0" dirty="0" smtClean="0"/>
              <a:t>Considerando las magnitudes catastróficas de estos fenómenos, cada gobierno …..</a:t>
            </a:r>
          </a:p>
          <a:p>
            <a:r>
              <a:rPr lang="es-EC" baseline="0" dirty="0" smtClean="0"/>
              <a:t>Con el propósito de reforzar esta capacidad de anticipación, han surgido los sistemas de alerta… </a:t>
            </a:r>
          </a:p>
          <a:p>
            <a:endParaRPr lang="es-EC" baseline="0" dirty="0" smtClean="0"/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7608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 </a:t>
            </a:r>
            <a:r>
              <a:rPr lang="es-EC" dirty="0" err="1" smtClean="0"/>
              <a:t>Backoff</a:t>
            </a:r>
            <a:r>
              <a:rPr lang="es-EC" dirty="0" smtClean="0"/>
              <a:t> Expone</a:t>
            </a:r>
            <a:r>
              <a:rPr lang="es-EC" baseline="0" dirty="0" smtClean="0"/>
              <a:t> </a:t>
            </a:r>
          </a:p>
          <a:p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 </a:t>
            </a:r>
            <a:r>
              <a:rPr lang="es-EC" dirty="0" err="1" smtClean="0"/>
              <a:t>Backoff</a:t>
            </a:r>
            <a:r>
              <a:rPr lang="es-EC" dirty="0" smtClean="0"/>
              <a:t> Expone</a:t>
            </a:r>
            <a:r>
              <a:rPr lang="es-EC" baseline="0" dirty="0" smtClean="0"/>
              <a:t> </a:t>
            </a:r>
          </a:p>
          <a:p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25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 </a:t>
            </a:r>
            <a:r>
              <a:rPr lang="es-EC" dirty="0" err="1" smtClean="0"/>
              <a:t>Backoff</a:t>
            </a:r>
            <a:r>
              <a:rPr lang="es-EC" dirty="0" smtClean="0"/>
              <a:t> Expone</a:t>
            </a:r>
            <a:r>
              <a:rPr lang="es-EC" baseline="0" dirty="0" smtClean="0"/>
              <a:t> </a:t>
            </a:r>
          </a:p>
          <a:p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28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 </a:t>
            </a:r>
            <a:r>
              <a:rPr lang="es-EC" dirty="0" err="1" smtClean="0"/>
              <a:t>Backoff</a:t>
            </a:r>
            <a:r>
              <a:rPr lang="es-EC" dirty="0" smtClean="0"/>
              <a:t> Expone</a:t>
            </a:r>
            <a:r>
              <a:rPr lang="es-EC" baseline="0" dirty="0" smtClean="0"/>
              <a:t> </a:t>
            </a:r>
          </a:p>
          <a:p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15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 </a:t>
            </a:r>
            <a:r>
              <a:rPr lang="es-EC" dirty="0" err="1" smtClean="0"/>
              <a:t>Backoff</a:t>
            </a:r>
            <a:r>
              <a:rPr lang="es-EC" dirty="0" smtClean="0"/>
              <a:t> Expone</a:t>
            </a:r>
            <a:r>
              <a:rPr lang="es-EC" baseline="0" dirty="0" smtClean="0"/>
              <a:t> </a:t>
            </a:r>
          </a:p>
          <a:p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4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 </a:t>
            </a:r>
            <a:r>
              <a:rPr lang="es-EC" dirty="0" err="1" smtClean="0"/>
              <a:t>Backoff</a:t>
            </a:r>
            <a:r>
              <a:rPr lang="es-EC" dirty="0" smtClean="0"/>
              <a:t> Expone</a:t>
            </a:r>
            <a:r>
              <a:rPr lang="es-EC" baseline="0" dirty="0" smtClean="0"/>
              <a:t> </a:t>
            </a:r>
          </a:p>
          <a:p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WIDER</a:t>
            </a:r>
            <a:r>
              <a:rPr lang="es-EC" baseline="0" dirty="0" smtClean="0"/>
              <a:t> (Wireless in </a:t>
            </a:r>
            <a:r>
              <a:rPr lang="es-EC" baseline="0" dirty="0" err="1" smtClean="0"/>
              <a:t>disarter</a:t>
            </a:r>
            <a:r>
              <a:rPr lang="es-EC" baseline="0" dirty="0" smtClean="0"/>
              <a:t> </a:t>
            </a:r>
            <a:r>
              <a:rPr lang="es-EC" baseline="0" dirty="0" err="1" smtClean="0"/>
              <a:t>emergency</a:t>
            </a:r>
            <a:r>
              <a:rPr lang="es-EC" baseline="0" dirty="0" smtClean="0"/>
              <a:t> response)</a:t>
            </a:r>
          </a:p>
          <a:p>
            <a:r>
              <a:rPr lang="es-EC" baseline="0" dirty="0" smtClean="0"/>
              <a:t>Entre otras tecnologías aplicadas a una </a:t>
            </a:r>
            <a:r>
              <a:rPr lang="es-EC" baseline="0" dirty="0" err="1" smtClean="0"/>
              <a:t>moniorización</a:t>
            </a:r>
            <a:r>
              <a:rPr lang="es-EC" baseline="0" dirty="0" smtClean="0"/>
              <a:t> volcánica, tenemos a GNSS que es un sistema global de navegación satelital, estudio </a:t>
            </a:r>
            <a:r>
              <a:rPr lang="es-EC" baseline="0" dirty="0" err="1" smtClean="0"/>
              <a:t>geodinamico</a:t>
            </a:r>
            <a:r>
              <a:rPr lang="es-EC" baseline="0" dirty="0" smtClean="0"/>
              <a:t>, movimiento del terreno. </a:t>
            </a:r>
          </a:p>
          <a:p>
            <a:r>
              <a:rPr lang="es-EC" baseline="0" dirty="0" err="1" smtClean="0"/>
              <a:t>Tambipen</a:t>
            </a:r>
            <a:r>
              <a:rPr lang="es-EC" baseline="0" dirty="0" smtClean="0"/>
              <a:t> ya se ha implementado un sistema piloto basado en tv digital , que brinda aplicaciones interactivas sobre información de un evento haciendo uso de GINGA. </a:t>
            </a:r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263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 el ecuador debido a los últimos eventos dados por el volcán </a:t>
            </a:r>
            <a:r>
              <a:rPr lang="es-EC" dirty="0" err="1" smtClean="0"/>
              <a:t>tungurahua</a:t>
            </a:r>
            <a:r>
              <a:rPr lang="es-EC" dirty="0" smtClean="0"/>
              <a:t>,. … </a:t>
            </a:r>
          </a:p>
          <a:p>
            <a:r>
              <a:rPr lang="es-EC" dirty="0" smtClean="0"/>
              <a:t>El instituto</a:t>
            </a:r>
            <a:r>
              <a:rPr lang="es-EC" baseline="0" dirty="0" smtClean="0"/>
              <a:t> también mantiene un sistema de monitorización en los demás volcanes como el Cotopaxi, …  utilizando red nacional de sismógrafos, tiempo real, emitir alertas tempranas.</a:t>
            </a:r>
          </a:p>
          <a:p>
            <a:r>
              <a:rPr lang="es-EC" baseline="0" dirty="0" smtClean="0"/>
              <a:t>Incluso se encuentra trabajando con tecnología satelital, donde aplicando el principio de </a:t>
            </a:r>
            <a:r>
              <a:rPr lang="es-EC" baseline="0" dirty="0" err="1" smtClean="0"/>
              <a:t>interferometría</a:t>
            </a:r>
            <a:r>
              <a:rPr lang="es-EC" baseline="0" dirty="0" smtClean="0"/>
              <a:t> puede observar los movimientos del cono y poder predecir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668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Adpatación</a:t>
            </a:r>
            <a:r>
              <a:rPr lang="es-EC" dirty="0" smtClean="0"/>
              <a:t> entorno topologías</a:t>
            </a:r>
          </a:p>
          <a:p>
            <a:r>
              <a:rPr lang="es-EC" dirty="0" smtClean="0"/>
              <a:t>Motas realizan </a:t>
            </a:r>
            <a:r>
              <a:rPr lang="es-EC" dirty="0" err="1" smtClean="0"/>
              <a:t>adquisison</a:t>
            </a:r>
            <a:r>
              <a:rPr lang="es-EC" dirty="0" smtClean="0"/>
              <a:t> de datos en tiempo real</a:t>
            </a:r>
          </a:p>
          <a:p>
            <a:r>
              <a:rPr lang="es-EC" dirty="0" err="1" smtClean="0"/>
              <a:t>Autogestion</a:t>
            </a:r>
            <a:r>
              <a:rPr lang="es-EC" dirty="0" smtClean="0"/>
              <a:t> son</a:t>
            </a:r>
            <a:r>
              <a:rPr lang="es-EC" baseline="0" dirty="0" smtClean="0"/>
              <a:t> independientes y se organizan así mismas</a:t>
            </a:r>
          </a:p>
          <a:p>
            <a:r>
              <a:rPr lang="es-EC" baseline="0" dirty="0" smtClean="0"/>
              <a:t>Un nodo puede entrar o salir de la red, sus datos encontraran otro camino para </a:t>
            </a:r>
            <a:r>
              <a:rPr lang="es-EC" baseline="0" dirty="0" err="1" smtClean="0"/>
              <a:t>enrutar</a:t>
            </a:r>
            <a:r>
              <a:rPr lang="es-EC" baseline="0" dirty="0" smtClean="0"/>
              <a:t> la información </a:t>
            </a:r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215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Pero para poder implementar un </a:t>
            </a:r>
            <a:r>
              <a:rPr lang="es-EC" dirty="0" err="1" smtClean="0"/>
              <a:t>wsn</a:t>
            </a:r>
            <a:r>
              <a:rPr lang="es-EC" dirty="0" smtClean="0"/>
              <a:t> es importante tomar en consideración</a:t>
            </a:r>
            <a:r>
              <a:rPr lang="es-EC" baseline="0" dirty="0" smtClean="0"/>
              <a:t> que previamente se debe realizar un pre despliegue, ya sea en base a una simulación o un modelamiento, donde se pueda tomar en cuenta parámetros que afectan a la red como nodos con trafico excesivo… </a:t>
            </a:r>
          </a:p>
          <a:p>
            <a:r>
              <a:rPr lang="es-EC" baseline="0" dirty="0" smtClean="0"/>
              <a:t>En sí el modelamiento de una red es importante debido a que si realizamos un desligue y al momento de ponerlo en funcionamiento nos damos cuenta de errores debido a la falta de información en el </a:t>
            </a:r>
            <a:r>
              <a:rPr lang="es-EC" baseline="0" dirty="0" err="1" smtClean="0"/>
              <a:t>leantamiento</a:t>
            </a:r>
            <a:r>
              <a:rPr lang="es-EC" baseline="0" dirty="0" smtClean="0"/>
              <a:t> de datos, sería una pérdida de tiempo y recurso ya que se tendría que ir al lugar y volver a configurar los nodos con errores, en cambio si se realiza un modelo, este permitirá poder observar el comportamiento de la red, y garantizará su funcionamiento al momento del despliegue. </a:t>
            </a:r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992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Entonr</a:t>
            </a:r>
            <a:r>
              <a:rPr lang="es-EC" dirty="0" smtClean="0"/>
              <a:t> abierto y de difícil acceso </a:t>
            </a:r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7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Modo at los datos son almacenado en el buffer hasta que sean transmitidos, datos empaquetados. </a:t>
            </a:r>
          </a:p>
          <a:p>
            <a:r>
              <a:rPr lang="es-EC" dirty="0" smtClean="0"/>
              <a:t>Motos api ya tiene</a:t>
            </a:r>
            <a:r>
              <a:rPr lang="es-EC" baseline="0" dirty="0" smtClean="0"/>
              <a:t> una interacción con el host y los datos son enviados en cada trama. </a:t>
            </a:r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0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Es importante tomar en cuenta que cada modulo tiene su firmware</a:t>
            </a:r>
            <a:r>
              <a:rPr lang="es-EC" baseline="0" dirty="0" smtClean="0"/>
              <a:t> especifico, si cargamos otro podría </a:t>
            </a:r>
            <a:r>
              <a:rPr lang="es-EC" baseline="0" dirty="0" err="1" smtClean="0"/>
              <a:t>cusar</a:t>
            </a:r>
            <a:r>
              <a:rPr lang="es-EC" baseline="0" dirty="0" smtClean="0"/>
              <a:t> </a:t>
            </a:r>
            <a:r>
              <a:rPr lang="es-EC" baseline="0" dirty="0" err="1" smtClean="0"/>
              <a:t>averias</a:t>
            </a:r>
            <a:r>
              <a:rPr lang="es-EC" baseline="0" dirty="0" smtClean="0"/>
              <a:t> a modulo . </a:t>
            </a:r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37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BE </a:t>
            </a:r>
            <a:r>
              <a:rPr lang="es-EC" dirty="0" err="1" smtClean="0"/>
              <a:t>Backoff</a:t>
            </a:r>
            <a:r>
              <a:rPr lang="es-EC" dirty="0" smtClean="0"/>
              <a:t> Expone</a:t>
            </a:r>
            <a:r>
              <a:rPr lang="es-EC" baseline="0" dirty="0" smtClean="0"/>
              <a:t> </a:t>
            </a:r>
          </a:p>
          <a:p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238AFD-3410-4F64-AE17-67DCE522E3BC}" type="datetime1">
              <a:rPr lang="en-US" smtClean="0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6C0C07-F47D-485A-8B9B-1B8618BCFE5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8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12/12/2014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en-US"/>
              <a:pPr/>
              <a:t>12/12/2014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package" Target="../embeddings/Presentaci_n_de_Microsoft_PowerPoint1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28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93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0.jpeg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104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95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7.jpeg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5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3.xml"/><Relationship Id="rId9" Type="http://schemas.openxmlformats.org/officeDocument/2006/relationships/image" Target="../media/image13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982" y="264005"/>
            <a:ext cx="7033659" cy="2586609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s-EC" sz="48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Desarrollo de un Modelo </a:t>
            </a:r>
            <a:r>
              <a:rPr lang="es-EC" sz="48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Óptimo de una WSN aplicado a Monitorización Volcánica en Tiempo </a:t>
            </a:r>
            <a:r>
              <a:rPr lang="es-EC" sz="4800" dirty="0" smtClean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Real</a:t>
            </a:r>
            <a:endParaRPr lang="es-ES" sz="4800" b="1" i="0" dirty="0">
              <a:solidFill>
                <a:schemeClr val="accent1">
                  <a:lumMod val="50000"/>
                </a:schemeClr>
              </a:solidFill>
              <a:latin typeface="Franklin Gothic Medium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s-E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Liliana Valencia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Ingeniería en Electrónica y Telecomunicaciones </a:t>
            </a:r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26" name="Picture 2" descr="http://www.cepis.org/media/shutterstock_7730906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444" y="-16104"/>
            <a:ext cx="6408712" cy="7045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028700"/>
          </a:effectLst>
          <a:scene3d>
            <a:camera prst="isometricOffAxis2Left"/>
            <a:lightRig rig="threePt" dir="t"/>
          </a:scene3d>
          <a:extLst/>
        </p:spPr>
      </p:pic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Lágrima"/>
          <p:cNvSpPr/>
          <p:nvPr/>
        </p:nvSpPr>
        <p:spPr bwMode="auto">
          <a:xfrm>
            <a:off x="1611511" y="3888905"/>
            <a:ext cx="2139800" cy="1524000"/>
          </a:xfrm>
          <a:prstGeom prst="teardrop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Método Analítico</a:t>
            </a:r>
          </a:p>
        </p:txBody>
      </p:sp>
      <p:sp>
        <p:nvSpPr>
          <p:cNvPr id="6" name="2 Lágrima"/>
          <p:cNvSpPr/>
          <p:nvPr/>
        </p:nvSpPr>
        <p:spPr bwMode="auto">
          <a:xfrm flipH="1" flipV="1">
            <a:off x="6310436" y="764704"/>
            <a:ext cx="2139800" cy="1524000"/>
          </a:xfrm>
          <a:prstGeom prst="teardrop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194075" y="1111206"/>
            <a:ext cx="229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28" charset="0"/>
                <a:ea typeface="ＭＳ Ｐゴシック" pitchFamily="28" charset="-128"/>
                <a:cs typeface="ＭＳ Ｐゴシック" pitchFamily="28" charset="-128"/>
              </a:rPr>
              <a:t>Método Práctico</a:t>
            </a:r>
          </a:p>
        </p:txBody>
      </p:sp>
      <p:sp>
        <p:nvSpPr>
          <p:cNvPr id="10" name="26 Rectángulo"/>
          <p:cNvSpPr/>
          <p:nvPr/>
        </p:nvSpPr>
        <p:spPr>
          <a:xfrm>
            <a:off x="2395661" y="739913"/>
            <a:ext cx="331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Tiempo Real</a:t>
            </a:r>
          </a:p>
        </p:txBody>
      </p:sp>
      <p:sp>
        <p:nvSpPr>
          <p:cNvPr id="11" name="26 Rectángulo"/>
          <p:cNvSpPr/>
          <p:nvPr/>
        </p:nvSpPr>
        <p:spPr>
          <a:xfrm>
            <a:off x="4535818" y="4456760"/>
            <a:ext cx="331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Desempeño de la Red</a:t>
            </a:r>
          </a:p>
        </p:txBody>
      </p:sp>
      <p:pic>
        <p:nvPicPr>
          <p:cNvPr id="2058" name="Picture 10" descr="http://www.80grados.net/wp-content/uploads/2012/08/Pizarra-Algebr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581">
            <a:off x="1576429" y="1948250"/>
            <a:ext cx="2209964" cy="1295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inetsis.es/imagenes/productos_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187">
            <a:off x="7076877" y="2895353"/>
            <a:ext cx="2335077" cy="1275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cd1.dibujos.net/dibujos/pintados/201143/a0ac3f39768c1446172a50382888613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68" y="1977978"/>
            <a:ext cx="1808104" cy="168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isioneducar.com.ar/wp-content/uploads/2011/09/sensore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2684" cy="3861048"/>
          </a:xfrm>
          <a:prstGeom prst="rect">
            <a:avLst/>
          </a:prstGeom>
          <a:ln>
            <a:noFill/>
          </a:ln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5780" y="692696"/>
            <a:ext cx="8640960" cy="201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8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Fundamento Teórico</a:t>
            </a:r>
            <a:endParaRPr lang="es-ES" sz="8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2052" name="Picture 4" descr="http://www.contelecltda.com/appweb/wp-content/uploads/2013/08/P_ProductosyServicios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0" y="2400987"/>
            <a:ext cx="3299234" cy="32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de Sensores Inalámbricos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9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859815"/>
              </p:ext>
            </p:extLst>
          </p:nvPr>
        </p:nvGraphicFramePr>
        <p:xfrm>
          <a:off x="3412537" y="1390975"/>
          <a:ext cx="5886400" cy="4414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Presentación" r:id="rId4" imgW="4570544" imgH="3427393" progId="PowerPoint.Show.12">
                  <p:embed/>
                </p:oleObj>
              </mc:Choice>
              <mc:Fallback>
                <p:oleObj name="Presentación" r:id="rId4" imgW="4570544" imgH="342739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2537" y="1390975"/>
                        <a:ext cx="5886400" cy="4414289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32 Rectángulo"/>
          <p:cNvSpPr/>
          <p:nvPr/>
        </p:nvSpPr>
        <p:spPr>
          <a:xfrm>
            <a:off x="1341884" y="2886375"/>
            <a:ext cx="1361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Bloques 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Funcionales</a:t>
            </a:r>
          </a:p>
        </p:txBody>
      </p:sp>
    </p:spTree>
    <p:extLst>
      <p:ext uri="{BB962C8B-B14F-4D97-AF65-F5344CB8AC3E}">
        <p14:creationId xmlns:p14="http://schemas.microsoft.com/office/powerpoint/2010/main" val="5497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2 Rectángulo"/>
          <p:cNvSpPr/>
          <p:nvPr/>
        </p:nvSpPr>
        <p:spPr>
          <a:xfrm>
            <a:off x="1215298" y="3109675"/>
            <a:ext cx="1337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  </a:t>
            </a:r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Entidades 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Básicas</a:t>
            </a:r>
          </a:p>
        </p:txBody>
      </p:sp>
      <p:pic>
        <p:nvPicPr>
          <p:cNvPr id="6" name="Picture 2" descr="http://images.slideplayer.es/2/169350/slides/slide_1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27626" r="7379" b="21315"/>
          <a:stretch/>
        </p:blipFill>
        <p:spPr bwMode="auto">
          <a:xfrm>
            <a:off x="2133972" y="2009211"/>
            <a:ext cx="7773805" cy="335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de Sensores Inalámbricos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4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402756" y="2042658"/>
            <a:ext cx="5760126" cy="4248472"/>
          </a:xfrm>
          <a:prstGeom prst="rect">
            <a:avLst/>
          </a:prstGeom>
        </p:spPr>
      </p:pic>
      <p:sp>
        <p:nvSpPr>
          <p:cNvPr id="6" name="1 Rectángulo"/>
          <p:cNvSpPr/>
          <p:nvPr/>
        </p:nvSpPr>
        <p:spPr>
          <a:xfrm>
            <a:off x="3142084" y="1328742"/>
            <a:ext cx="577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Bodoni MT Condensed" panose="02070606080606020203" pitchFamily="18" charset="0"/>
              </a:rPr>
              <a:t>Flexibilidad de red, bajos costos, bajo consumo de energía.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549396" y="3068960"/>
            <a:ext cx="2743200" cy="1938992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r>
              <a:rPr lang="es-EC" sz="2400" dirty="0">
                <a:latin typeface="Bodoni MT Condensed" panose="02070606080606020203" pitchFamily="18" charset="0"/>
              </a:rPr>
              <a:t>Soporta múltiples topologías para su conexión en red, entre ellas la topología tipo estrella y la topología peer-</a:t>
            </a:r>
            <a:r>
              <a:rPr lang="es-EC" sz="2400" dirty="0" err="1">
                <a:latin typeface="Bodoni MT Condensed" panose="02070606080606020203" pitchFamily="18" charset="0"/>
              </a:rPr>
              <a:t>to</a:t>
            </a:r>
            <a:r>
              <a:rPr lang="es-EC" sz="2400" dirty="0">
                <a:latin typeface="Bodoni MT Condensed" panose="02070606080606020203" pitchFamily="18" charset="0"/>
              </a:rPr>
              <a:t>-peer. </a:t>
            </a: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Estándar IEEE 802.15.4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989956" y="137216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Según </a:t>
            </a:r>
            <a:r>
              <a:rPr lang="es-EC" sz="2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su Funcionalidad</a:t>
            </a:r>
          </a:p>
        </p:txBody>
      </p:sp>
      <p:pic>
        <p:nvPicPr>
          <p:cNvPr id="10" name="Picture 8" descr="http://ecee.colorado.edu/%7Eliue/teaching/comm_standards/2010F_802.15/topo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2" y="2132149"/>
            <a:ext cx="9333512" cy="40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Dispositivos IEEE 802.15.4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Rectángulo"/>
          <p:cNvSpPr/>
          <p:nvPr/>
        </p:nvSpPr>
        <p:spPr>
          <a:xfrm>
            <a:off x="3070076" y="4020019"/>
            <a:ext cx="74628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s-EC" sz="2000" dirty="0">
                <a:latin typeface="Agency FB" panose="020B0503020202020204" pitchFamily="34" charset="0"/>
              </a:rPr>
              <a:t>La asociación y la disociación.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sz="2000" dirty="0">
                <a:latin typeface="Agency FB" panose="020B0503020202020204" pitchFamily="34" charset="0"/>
              </a:rPr>
              <a:t>Reconocimientos de entrega de trama.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sz="2000" dirty="0">
                <a:latin typeface="Agency FB" panose="020B0503020202020204" pitchFamily="34" charset="0"/>
              </a:rPr>
              <a:t>Mecanismos de acceso al canal. Contención (CSMA-CA) 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sz="2000" dirty="0">
                <a:latin typeface="Agency FB" panose="020B0503020202020204" pitchFamily="34" charset="0"/>
              </a:rPr>
              <a:t>Validación de trama.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s-EC" sz="2000" dirty="0">
                <a:latin typeface="Agency FB" panose="020B0503020202020204" pitchFamily="34" charset="0"/>
              </a:rPr>
              <a:t>Garantía del manejo de las ranuras de tiempo, y manejo de guías.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51" y="1556792"/>
            <a:ext cx="7297629" cy="2213000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Estándar IEEE 802.15.4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666" y="1774020"/>
            <a:ext cx="5914024" cy="4073435"/>
          </a:xfrm>
          <a:prstGeom prst="rect">
            <a:avLst/>
          </a:prstGeom>
        </p:spPr>
      </p:pic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Arquitectura ZigBee/802.15.4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0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randesimagenes.com/imagenes13/proceso-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1916832"/>
            <a:ext cx="2771775" cy="238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.flaticon.com/png/256/10624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54" y="242255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dn.flaticon.com/png/256/10624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54" y="242759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cdn.flaticon.com/png/256/10624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54" y="243665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cdn.flaticon.com/png/256/10624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48" y="237403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dn.flaticon.com/png/256/10624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54" y="237907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cdn.flaticon.com/png/256/10624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54" y="238813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21 Rectángulo"/>
          <p:cNvSpPr/>
          <p:nvPr/>
        </p:nvSpPr>
        <p:spPr>
          <a:xfrm>
            <a:off x="7684044" y="4096329"/>
            <a:ext cx="2150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Variables de Salida</a:t>
            </a:r>
          </a:p>
        </p:txBody>
      </p:sp>
      <p:sp>
        <p:nvSpPr>
          <p:cNvPr id="19" name="21 Rectángulo"/>
          <p:cNvSpPr/>
          <p:nvPr/>
        </p:nvSpPr>
        <p:spPr>
          <a:xfrm>
            <a:off x="4246734" y="4483140"/>
            <a:ext cx="2150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 y Propiedades</a:t>
            </a:r>
          </a:p>
        </p:txBody>
      </p:sp>
      <p:sp>
        <p:nvSpPr>
          <p:cNvPr id="20" name="21 Rectángulo"/>
          <p:cNvSpPr/>
          <p:nvPr/>
        </p:nvSpPr>
        <p:spPr>
          <a:xfrm>
            <a:off x="1012891" y="4096329"/>
            <a:ext cx="2150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Variables de Entrada</a:t>
            </a:r>
          </a:p>
        </p:txBody>
      </p:sp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Modelamiento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0481" flipH="1">
            <a:off x="2965795" y="2765260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0481" flipH="1">
            <a:off x="6713661" y="2751160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1 Rectángulo"/>
          <p:cNvSpPr/>
          <p:nvPr/>
        </p:nvSpPr>
        <p:spPr>
          <a:xfrm>
            <a:off x="3790156" y="1394149"/>
            <a:ext cx="3410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Métodos Formales</a:t>
            </a:r>
          </a:p>
        </p:txBody>
      </p:sp>
      <p:sp>
        <p:nvSpPr>
          <p:cNvPr id="11" name="21 Rectángulo"/>
          <p:cNvSpPr/>
          <p:nvPr/>
        </p:nvSpPr>
        <p:spPr>
          <a:xfrm>
            <a:off x="1409245" y="2613348"/>
            <a:ext cx="2533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Basados en Algebra de Procesos</a:t>
            </a:r>
          </a:p>
        </p:txBody>
      </p:sp>
      <p:sp>
        <p:nvSpPr>
          <p:cNvPr id="12" name="21 Rectángulo"/>
          <p:cNvSpPr/>
          <p:nvPr/>
        </p:nvSpPr>
        <p:spPr>
          <a:xfrm>
            <a:off x="4219288" y="2613348"/>
            <a:ext cx="2533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Basados en Redes de Petri </a:t>
            </a:r>
          </a:p>
        </p:txBody>
      </p:sp>
      <p:sp>
        <p:nvSpPr>
          <p:cNvPr id="13" name="21 Rectángulo"/>
          <p:cNvSpPr/>
          <p:nvPr/>
        </p:nvSpPr>
        <p:spPr>
          <a:xfrm>
            <a:off x="7124245" y="2613348"/>
            <a:ext cx="2533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Basados en Lógica Temporal</a:t>
            </a:r>
          </a:p>
        </p:txBody>
      </p:sp>
      <p:pic>
        <p:nvPicPr>
          <p:cNvPr id="14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470" flipH="1">
            <a:off x="3559073" y="1893670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4995" flipH="1">
            <a:off x="5217982" y="1970131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810012" y="1918116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slamforwest.files.wordpress.com/2011/11/algebr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200">
            <a:off x="1526928" y="3653547"/>
            <a:ext cx="2122660" cy="157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ites.google.com/site/lfquintero/HMS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3818">
            <a:off x="4055920" y="3585913"/>
            <a:ext cx="2787073" cy="19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ofertaimasd.ugr.es/media/cache/a6/91/a6914d3d1fd58c94887e4c2db89ad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014">
            <a:off x="7694264" y="3507118"/>
            <a:ext cx="1724857" cy="18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777240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Modelamiento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 Rectángulo"/>
          <p:cNvSpPr/>
          <p:nvPr/>
        </p:nvSpPr>
        <p:spPr bwMode="auto">
          <a:xfrm>
            <a:off x="371185" y="1088220"/>
            <a:ext cx="8305800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9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2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isioneducar.com.ar/wp-content/uploads/2011/09/sensore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404664"/>
            <a:ext cx="9361040" cy="6120680"/>
          </a:xfrm>
          <a:prstGeom prst="rect">
            <a:avLst/>
          </a:prstGeom>
          <a:ln>
            <a:noFill/>
          </a:ln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762000" y="908720"/>
            <a:ext cx="7772400" cy="691480"/>
          </a:xfrm>
        </p:spPr>
        <p:txBody>
          <a:bodyPr>
            <a:normAutofit/>
          </a:bodyPr>
          <a:lstStyle/>
          <a:p>
            <a:r>
              <a:rPr lang="es-EC" sz="4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endParaRPr lang="es-EC" sz="4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-339296" y="1971943"/>
            <a:ext cx="8873696" cy="3695700"/>
          </a:xfrm>
        </p:spPr>
        <p:txBody>
          <a:bodyPr>
            <a:normAutofit fontScale="92500" lnSpcReduction="10000"/>
          </a:bodyPr>
          <a:lstStyle/>
          <a:p>
            <a:pPr marL="2251075" indent="0" defTabSz="784225">
              <a:buNone/>
            </a:pPr>
            <a:r>
              <a:rPr lang="es-E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Introducción </a:t>
            </a:r>
          </a:p>
          <a:p>
            <a:pPr marL="2251075" indent="0" defTabSz="784225">
              <a:buNone/>
            </a:pPr>
            <a:r>
              <a:rPr lang="es-E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Fundamento Teórico</a:t>
            </a:r>
          </a:p>
          <a:p>
            <a:pPr marL="2251075" indent="0" defTabSz="784225">
              <a:buNone/>
            </a:pPr>
            <a:r>
              <a:rPr lang="es-E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   Escenario de Despliegue</a:t>
            </a:r>
          </a:p>
          <a:p>
            <a:pPr marL="2251075" indent="0" defTabSz="784225">
              <a:buNone/>
            </a:pPr>
            <a:r>
              <a:rPr lang="es-ES" sz="3600" b="1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s-E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     Modelo Matemático </a:t>
            </a:r>
          </a:p>
          <a:p>
            <a:pPr marL="2251075" indent="0" defTabSz="784225">
              <a:buNone/>
            </a:pPr>
            <a:r>
              <a:rPr lang="es-ES" sz="3600" b="1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s-E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         Análisis de Resultados</a:t>
            </a:r>
          </a:p>
          <a:p>
            <a:pPr marL="2251075" indent="0" defTabSz="784225">
              <a:buNone/>
            </a:pPr>
            <a:r>
              <a:rPr lang="es-ES" sz="3600" b="1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s-E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             Discusión y Conclusiones </a:t>
            </a:r>
            <a:endParaRPr lang="es-ES" sz="36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isioneducar.com.ar/wp-content/uploads/2011/09/sensore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2684" cy="3861048"/>
          </a:xfrm>
          <a:prstGeom prst="rect">
            <a:avLst/>
          </a:prstGeom>
          <a:ln>
            <a:noFill/>
          </a:ln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5780" y="692696"/>
            <a:ext cx="8640960" cy="201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8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Escenario de Despliegue</a:t>
            </a:r>
            <a:endParaRPr lang="es-ES" sz="8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2052" name="Picture 4" descr="http://www.contelecltda.com/appweb/wp-content/uploads/2013/08/P_ProductosyServicios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0" y="2400987"/>
            <a:ext cx="3299234" cy="32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Requerimientos en Monitorización Volcánica 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60" y="2784326"/>
            <a:ext cx="6877050" cy="2228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540" y="3060551"/>
            <a:ext cx="2009775" cy="1952625"/>
          </a:xfrm>
          <a:prstGeom prst="rect">
            <a:avLst/>
          </a:prstGeom>
        </p:spPr>
      </p:pic>
      <p:sp>
        <p:nvSpPr>
          <p:cNvPr id="8" name="21 Rectángulo"/>
          <p:cNvSpPr/>
          <p:nvPr/>
        </p:nvSpPr>
        <p:spPr>
          <a:xfrm>
            <a:off x="3718148" y="155679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Frecuencia de Muestreo</a:t>
            </a:r>
            <a:endParaRPr lang="es-EC" sz="3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9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786" flipH="1">
            <a:off x="5799875" y="3704509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786" flipH="1">
            <a:off x="6339935" y="3689699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Requerimientos en Monitorización Volcánica 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1 Rectángulo"/>
          <p:cNvSpPr/>
          <p:nvPr/>
        </p:nvSpPr>
        <p:spPr>
          <a:xfrm>
            <a:off x="3286100" y="126591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Porcentaje de Pérdida de Paquetes </a:t>
            </a:r>
            <a:endParaRPr lang="es-EC" sz="3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61" y="3475136"/>
            <a:ext cx="1933575" cy="12763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990" y="3068960"/>
            <a:ext cx="6746902" cy="2088702"/>
          </a:xfrm>
          <a:prstGeom prst="rect">
            <a:avLst/>
          </a:prstGeom>
        </p:spPr>
      </p:pic>
      <p:pic>
        <p:nvPicPr>
          <p:cNvPr id="12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786" flipH="1">
            <a:off x="2404858" y="3885051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786" flipH="1">
            <a:off x="2944918" y="3870241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649" y="2511864"/>
            <a:ext cx="5793759" cy="327874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926" y="2564002"/>
            <a:ext cx="5603482" cy="31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756" y="2902774"/>
            <a:ext cx="8001000" cy="15811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127" y="1341312"/>
            <a:ext cx="1758456" cy="14131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927" y="1365650"/>
            <a:ext cx="1676400" cy="125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328" y="1417287"/>
            <a:ext cx="1261167" cy="12611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5528" y="4532454"/>
            <a:ext cx="2541193" cy="17850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1402756" y="4121975"/>
            <a:ext cx="8001000" cy="25442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– Placas de Sensores Inalámbricos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24 Diagrama"/>
          <p:cNvGraphicFramePr/>
          <p:nvPr>
            <p:extLst>
              <p:ext uri="{D42A27DB-BD31-4B8C-83A1-F6EECF244321}">
                <p14:modId xmlns:p14="http://schemas.microsoft.com/office/powerpoint/2010/main" val="2650556258"/>
              </p:ext>
            </p:extLst>
          </p:nvPr>
        </p:nvGraphicFramePr>
        <p:xfrm>
          <a:off x="995751" y="908720"/>
          <a:ext cx="762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ttp://4.bp.blogspot.com/-8w-xzAgDDgk/TsK4napRNRI/AAAAAAAAALM/ysNvKYuVFS0/s1600/logo-libeliu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26" y="1412776"/>
            <a:ext cx="1957466" cy="998840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michaelpetty1.files.wordpress.com/2010/03/waspmote_by_libelium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44" y="3284984"/>
            <a:ext cx="2517700" cy="3105160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 prstMaterial="matte">
            <a:bevelT w="114300" prst="artDeco"/>
            <a:bevelB w="25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2292" y="2940691"/>
            <a:ext cx="4152560" cy="3368629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– Placas de Sensores Inalámbricos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5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5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69" y="3436269"/>
            <a:ext cx="7924800" cy="1743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307" y="1340768"/>
            <a:ext cx="259080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</p:spPr>
      </p:pic>
      <p:sp>
        <p:nvSpPr>
          <p:cNvPr id="10" name="5 Rectángulo"/>
          <p:cNvSpPr/>
          <p:nvPr/>
        </p:nvSpPr>
        <p:spPr>
          <a:xfrm rot="20913058">
            <a:off x="1698607" y="1644377"/>
            <a:ext cx="2212900" cy="1323439"/>
          </a:xfrm>
          <a:prstGeom prst="homePlate">
            <a:avLst/>
          </a:prstGeom>
          <a:ln>
            <a:noFill/>
          </a:ln>
          <a:effectLst>
            <a:glow rad="63500">
              <a:schemeClr val="accent1">
                <a:lumMod val="50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es-EC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  <a:p>
            <a:pPr algn="ctr"/>
            <a:r>
              <a:rPr lang="es-EC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Redes Escalables</a:t>
            </a:r>
          </a:p>
          <a:p>
            <a:pPr algn="ctr"/>
            <a:r>
              <a:rPr lang="es-EC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13" name="5 Rectángulo"/>
          <p:cNvSpPr/>
          <p:nvPr/>
        </p:nvSpPr>
        <p:spPr>
          <a:xfrm rot="1026726" flipH="1">
            <a:off x="7176241" y="1665274"/>
            <a:ext cx="2212900" cy="1323439"/>
          </a:xfrm>
          <a:prstGeom prst="homePlate">
            <a:avLst/>
          </a:prstGeom>
          <a:ln>
            <a:noFill/>
          </a:ln>
          <a:effectLst>
            <a:glow rad="63500">
              <a:schemeClr val="accent1">
                <a:lumMod val="50000"/>
                <a:alpha val="40000"/>
              </a:schemeClr>
            </a:glow>
          </a:effectLst>
          <a:scene3d>
            <a:camera prst="perspectiveBelow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endParaRPr lang="es-EC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  <a:p>
            <a:pPr algn="ctr"/>
            <a:r>
              <a:rPr lang="es-EC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Protocolo ZigBee</a:t>
            </a:r>
          </a:p>
          <a:p>
            <a:pPr algn="ctr"/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5" name="Bisel 4"/>
          <p:cNvSpPr/>
          <p:nvPr/>
        </p:nvSpPr>
        <p:spPr bwMode="auto">
          <a:xfrm>
            <a:off x="2006507" y="5569868"/>
            <a:ext cx="1828800" cy="685800"/>
          </a:xfrm>
          <a:prstGeom prst="bevel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ＭＳ Ｐゴシック" pitchFamily="28" charset="-128"/>
                <a:cs typeface="ＭＳ Ｐゴシック" pitchFamily="28" charset="-128"/>
              </a:rPr>
              <a:t>Firmware</a:t>
            </a:r>
          </a:p>
        </p:txBody>
      </p:sp>
      <p:sp>
        <p:nvSpPr>
          <p:cNvPr id="14" name="Bisel 13"/>
          <p:cNvSpPr/>
          <p:nvPr/>
        </p:nvSpPr>
        <p:spPr bwMode="auto">
          <a:xfrm>
            <a:off x="3836969" y="5417468"/>
            <a:ext cx="1828800" cy="49530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Modo AT</a:t>
            </a:r>
          </a:p>
        </p:txBody>
      </p:sp>
      <p:sp>
        <p:nvSpPr>
          <p:cNvPr id="15" name="Bisel 14"/>
          <p:cNvSpPr/>
          <p:nvPr/>
        </p:nvSpPr>
        <p:spPr bwMode="auto">
          <a:xfrm>
            <a:off x="3836969" y="5909530"/>
            <a:ext cx="1828800" cy="498538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Modo API</a:t>
            </a:r>
          </a:p>
        </p:txBody>
      </p:sp>
      <p:sp>
        <p:nvSpPr>
          <p:cNvPr id="17" name="Nube 16"/>
          <p:cNvSpPr/>
          <p:nvPr/>
        </p:nvSpPr>
        <p:spPr bwMode="auto">
          <a:xfrm>
            <a:off x="6959507" y="5520719"/>
            <a:ext cx="2486238" cy="685800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ＭＳ Ｐゴシック" pitchFamily="28" charset="-128"/>
                <a:cs typeface="ＭＳ Ｐゴシック" pitchFamily="28" charset="-128"/>
              </a:rPr>
              <a:t>Gateway</a:t>
            </a:r>
            <a:endParaRPr 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8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8282" y="5306942"/>
            <a:ext cx="1943929" cy="12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 bwMode="auto">
          <a:xfrm>
            <a:off x="1578336" y="4198269"/>
            <a:ext cx="8001000" cy="25442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– Módulos ZigBee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1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 bwMode="auto">
          <a:xfrm>
            <a:off x="1522412" y="3124200"/>
            <a:ext cx="9144000" cy="3124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4986"/>
          <a:stretch/>
        </p:blipFill>
        <p:spPr>
          <a:xfrm>
            <a:off x="1697962" y="3276600"/>
            <a:ext cx="4396451" cy="2819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7500"/>
          <a:stretch/>
        </p:blipFill>
        <p:spPr>
          <a:xfrm>
            <a:off x="6170612" y="3276600"/>
            <a:ext cx="4343400" cy="2819400"/>
          </a:xfrm>
          <a:prstGeom prst="rect">
            <a:avLst/>
          </a:prstGeom>
        </p:spPr>
      </p:pic>
      <p:pic>
        <p:nvPicPr>
          <p:cNvPr id="3074" name="Picture 2" descr="http://media.tumblr.com/tumblr_lzay5levCL1qf00w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26" y="1217817"/>
            <a:ext cx="2524125" cy="17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osdrahcir.com/digiblog/wp-content/themes/digi/images/Digi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01" y="1295401"/>
            <a:ext cx="1744811" cy="158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.informer.com/icons/png/32/1041/104192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352" y="1600201"/>
            <a:ext cx="1094921" cy="109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redondeado 10"/>
          <p:cNvSpPr/>
          <p:nvPr/>
        </p:nvSpPr>
        <p:spPr bwMode="auto">
          <a:xfrm>
            <a:off x="6619224" y="1265584"/>
            <a:ext cx="3285188" cy="1672024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6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8684" y="1571626"/>
            <a:ext cx="1943929" cy="12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– Módulos ZigBee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6 Rectángulo"/>
          <p:cNvSpPr/>
          <p:nvPr/>
        </p:nvSpPr>
        <p:spPr>
          <a:xfrm>
            <a:off x="3656013" y="3065380"/>
            <a:ext cx="4314371" cy="145238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Eras Bold ITC" panose="020B0907030504020204" pitchFamily="34" charset="0"/>
              </a:rPr>
              <a:t>Adquisión de Datos</a:t>
            </a:r>
          </a:p>
        </p:txBody>
      </p:sp>
      <p:pic>
        <p:nvPicPr>
          <p:cNvPr id="5122" name="Picture 2" descr="http://blog.espol.edu.ec/denis/files/2010/09/matlab2008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2372">
            <a:off x="2212974" y="1633848"/>
            <a:ext cx="1666876" cy="1666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ataloggersuite.com/b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6074">
            <a:off x="8147601" y="3817971"/>
            <a:ext cx="1743075" cy="1790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26 Rectángulo"/>
          <p:cNvSpPr/>
          <p:nvPr/>
        </p:nvSpPr>
        <p:spPr>
          <a:xfrm>
            <a:off x="4682444" y="1530021"/>
            <a:ext cx="331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Paquetes y Acelerómetro</a:t>
            </a:r>
          </a:p>
        </p:txBody>
      </p:sp>
      <p:sp>
        <p:nvSpPr>
          <p:cNvPr id="12" name="26 Rectángulo"/>
          <p:cNvSpPr/>
          <p:nvPr/>
        </p:nvSpPr>
        <p:spPr>
          <a:xfrm>
            <a:off x="4074528" y="5239673"/>
            <a:ext cx="331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Delay Real</a:t>
            </a:r>
          </a:p>
        </p:txBody>
      </p:sp>
      <p:pic>
        <p:nvPicPr>
          <p:cNvPr id="13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130" flipH="1">
            <a:off x="6226617" y="4746761"/>
            <a:ext cx="1943929" cy="12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130" flipV="1">
            <a:off x="3678574" y="1573836"/>
            <a:ext cx="1943929" cy="12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– Herramientas de Software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 bwMode="auto">
          <a:xfrm>
            <a:off x="2435405" y="3448962"/>
            <a:ext cx="5867400" cy="185925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6" name="Bisel 5"/>
          <p:cNvSpPr/>
          <p:nvPr/>
        </p:nvSpPr>
        <p:spPr bwMode="auto">
          <a:xfrm>
            <a:off x="1415776" y="1813872"/>
            <a:ext cx="1828800" cy="94403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Inicialización de Variables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000" b="1" i="1" dirty="0">
              <a:latin typeface="Arial Narrow" panose="020B0606020202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" name="Bisel 9"/>
          <p:cNvSpPr/>
          <p:nvPr/>
        </p:nvSpPr>
        <p:spPr bwMode="auto">
          <a:xfrm>
            <a:off x="4311376" y="1813872"/>
            <a:ext cx="1828800" cy="94403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Configuración de Módulos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000" b="1" i="1" dirty="0">
              <a:latin typeface="Arial Narrow" panose="020B0606020202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1" name="Bisel 10"/>
          <p:cNvSpPr/>
          <p:nvPr/>
        </p:nvSpPr>
        <p:spPr bwMode="auto">
          <a:xfrm>
            <a:off x="7206976" y="1813872"/>
            <a:ext cx="1828800" cy="94403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Función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Loop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000" b="1" i="1" dirty="0">
              <a:latin typeface="Arial Narrow" panose="020B0606020202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76" y="3077499"/>
            <a:ext cx="2524125" cy="260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upo 20"/>
          <p:cNvGrpSpPr/>
          <p:nvPr/>
        </p:nvGrpSpPr>
        <p:grpSpPr>
          <a:xfrm>
            <a:off x="2670801" y="3553218"/>
            <a:ext cx="5581650" cy="1672665"/>
            <a:chOff x="2653428" y="3856805"/>
            <a:chExt cx="5581650" cy="167266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3428" y="3856805"/>
              <a:ext cx="5581650" cy="8001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7841" y="4662695"/>
              <a:ext cx="3762375" cy="866775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28" y="3781957"/>
            <a:ext cx="3896361" cy="1142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8701" flipH="1">
            <a:off x="3381439" y="2029079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8701" flipH="1">
            <a:off x="6241638" y="2004894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isel 14"/>
          <p:cNvSpPr/>
          <p:nvPr/>
        </p:nvSpPr>
        <p:spPr bwMode="auto">
          <a:xfrm>
            <a:off x="1415776" y="1828637"/>
            <a:ext cx="1828800" cy="944030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Inicialización de Variables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000" b="1" i="1" dirty="0">
              <a:latin typeface="Arial Narrow" panose="020B0606020202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6" name="Bisel 15"/>
          <p:cNvSpPr/>
          <p:nvPr/>
        </p:nvSpPr>
        <p:spPr bwMode="auto">
          <a:xfrm>
            <a:off x="4311376" y="1813872"/>
            <a:ext cx="1828800" cy="944030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Configuración de Módulos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000" b="1" i="1" dirty="0">
              <a:latin typeface="Arial Narrow" panose="020B0606020202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7" name="Bisel 16"/>
          <p:cNvSpPr/>
          <p:nvPr/>
        </p:nvSpPr>
        <p:spPr bwMode="auto">
          <a:xfrm>
            <a:off x="7206976" y="1813872"/>
            <a:ext cx="1828800" cy="944030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Función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Loop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000" b="1" i="1" dirty="0">
              <a:latin typeface="Arial Narrow" panose="020B0606020202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– Waspmote de Libelium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5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2494012" y="3187055"/>
            <a:ext cx="5892580" cy="3045278"/>
            <a:chOff x="983281" y="2448797"/>
            <a:chExt cx="7147173" cy="383130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81" y="2448797"/>
              <a:ext cx="2937332" cy="3831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448797"/>
              <a:ext cx="2910382" cy="378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45 Rectángulo"/>
            <p:cNvSpPr/>
            <p:nvPr/>
          </p:nvSpPr>
          <p:spPr>
            <a:xfrm>
              <a:off x="983281" y="3284985"/>
              <a:ext cx="2868639" cy="2880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46 Rectángulo"/>
            <p:cNvSpPr/>
            <p:nvPr/>
          </p:nvSpPr>
          <p:spPr>
            <a:xfrm>
              <a:off x="5261815" y="3293369"/>
              <a:ext cx="2868639" cy="2880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47 Rectángulo"/>
            <p:cNvSpPr/>
            <p:nvPr/>
          </p:nvSpPr>
          <p:spPr>
            <a:xfrm>
              <a:off x="5485652" y="3645024"/>
              <a:ext cx="1189611" cy="36004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48 Rectángulo"/>
            <p:cNvSpPr/>
            <p:nvPr/>
          </p:nvSpPr>
          <p:spPr>
            <a:xfrm>
              <a:off x="1174293" y="3649588"/>
              <a:ext cx="1189611" cy="36004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49 Rectángulo"/>
            <p:cNvSpPr/>
            <p:nvPr/>
          </p:nvSpPr>
          <p:spPr>
            <a:xfrm>
              <a:off x="1286372" y="4437112"/>
              <a:ext cx="1189611" cy="25202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50 Rectángulo"/>
            <p:cNvSpPr/>
            <p:nvPr/>
          </p:nvSpPr>
          <p:spPr>
            <a:xfrm>
              <a:off x="5485651" y="4725144"/>
              <a:ext cx="1606629" cy="25202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31" name="51 Conector recto de flecha"/>
            <p:cNvCxnSpPr/>
            <p:nvPr/>
          </p:nvCxnSpPr>
          <p:spPr>
            <a:xfrm>
              <a:off x="2475983" y="4563126"/>
              <a:ext cx="2985311" cy="28803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40 Rectángulo"/>
          <p:cNvSpPr/>
          <p:nvPr/>
        </p:nvSpPr>
        <p:spPr>
          <a:xfrm>
            <a:off x="2773187" y="2708920"/>
            <a:ext cx="214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Coordinador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4" name="41 Rectángulo"/>
          <p:cNvSpPr/>
          <p:nvPr/>
        </p:nvSpPr>
        <p:spPr>
          <a:xfrm>
            <a:off x="5974011" y="2708920"/>
            <a:ext cx="3288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Router – End Device 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972" y="1340768"/>
            <a:ext cx="6758535" cy="1329017"/>
          </a:xfrm>
          <a:prstGeom prst="rect">
            <a:avLst/>
          </a:prstGeom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– Módulos XBEE PRO S2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3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2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isioneducar.com.ar/wp-content/uploads/2011/09/sensore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2684" cy="3861048"/>
          </a:xfrm>
          <a:prstGeom prst="rect">
            <a:avLst/>
          </a:prstGeom>
          <a:ln>
            <a:noFill/>
          </a:ln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5780" y="404664"/>
            <a:ext cx="8640960" cy="201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8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Introducción</a:t>
            </a:r>
            <a:endParaRPr lang="es-ES" sz="8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2052" name="Picture 4" descr="http://www.contelecltda.com/appweb/wp-content/uploads/2013/08/P_ProductosyServicios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0" y="2400987"/>
            <a:ext cx="3299234" cy="32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Diagrama"/>
          <p:cNvGraphicFramePr/>
          <p:nvPr>
            <p:extLst>
              <p:ext uri="{D42A27DB-BD31-4B8C-83A1-F6EECF244321}">
                <p14:modId xmlns:p14="http://schemas.microsoft.com/office/powerpoint/2010/main" val="421418639"/>
              </p:ext>
            </p:extLst>
          </p:nvPr>
        </p:nvGraphicFramePr>
        <p:xfrm>
          <a:off x="5230316" y="1412776"/>
          <a:ext cx="4409256" cy="4494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522" y="1617954"/>
            <a:ext cx="2853805" cy="2057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491" y="3911812"/>
            <a:ext cx="2850135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– Programa en Matlab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5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56" y="1412776"/>
            <a:ext cx="2974483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1412776"/>
            <a:ext cx="4924698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56" y="4709597"/>
            <a:ext cx="3744416" cy="1952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– Data Logger Suite – DLS 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304" y="1447800"/>
            <a:ext cx="3320908" cy="4714814"/>
          </a:xfrm>
          <a:prstGeom prst="rect">
            <a:avLst/>
          </a:prstGeom>
        </p:spPr>
      </p:pic>
      <p:sp>
        <p:nvSpPr>
          <p:cNvPr id="6" name="26 Rectángulo"/>
          <p:cNvSpPr/>
          <p:nvPr/>
        </p:nvSpPr>
        <p:spPr>
          <a:xfrm>
            <a:off x="2132012" y="1763029"/>
            <a:ext cx="3316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7 Escenarios</a:t>
            </a:r>
          </a:p>
        </p:txBody>
      </p:sp>
      <p:sp>
        <p:nvSpPr>
          <p:cNvPr id="10" name="26 Rectángulo"/>
          <p:cNvSpPr/>
          <p:nvPr/>
        </p:nvSpPr>
        <p:spPr>
          <a:xfrm>
            <a:off x="2055812" y="3174714"/>
            <a:ext cx="3316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5 Minutos</a:t>
            </a:r>
          </a:p>
        </p:txBody>
      </p:sp>
      <p:sp>
        <p:nvSpPr>
          <p:cNvPr id="11" name="26 Rectángulo"/>
          <p:cNvSpPr/>
          <p:nvPr/>
        </p:nvSpPr>
        <p:spPr>
          <a:xfrm>
            <a:off x="2342469" y="4495800"/>
            <a:ext cx="289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Tiempo de Muestreo 20 [ms]</a:t>
            </a:r>
          </a:p>
        </p:txBody>
      </p:sp>
      <p:sp>
        <p:nvSpPr>
          <p:cNvPr id="3" name="Nube 2"/>
          <p:cNvSpPr/>
          <p:nvPr/>
        </p:nvSpPr>
        <p:spPr bwMode="auto">
          <a:xfrm>
            <a:off x="2513012" y="1676400"/>
            <a:ext cx="2590800" cy="838200"/>
          </a:xfrm>
          <a:prstGeom prst="cloud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2" name="Nube 11"/>
          <p:cNvSpPr/>
          <p:nvPr/>
        </p:nvSpPr>
        <p:spPr bwMode="auto">
          <a:xfrm>
            <a:off x="2458583" y="3048000"/>
            <a:ext cx="2590800" cy="838200"/>
          </a:xfrm>
          <a:prstGeom prst="cloud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3" name="Nube 12"/>
          <p:cNvSpPr/>
          <p:nvPr/>
        </p:nvSpPr>
        <p:spPr bwMode="auto">
          <a:xfrm>
            <a:off x="2092098" y="4400242"/>
            <a:ext cx="3392714" cy="1314759"/>
          </a:xfrm>
          <a:prstGeom prst="cloud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4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6036">
            <a:off x="3440135" y="2259092"/>
            <a:ext cx="866214" cy="7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3964" flipH="1">
            <a:off x="3386675" y="3630692"/>
            <a:ext cx="866214" cy="7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de Despliegue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8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2" y="1447801"/>
            <a:ext cx="4206132" cy="3484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12" y="1447801"/>
            <a:ext cx="2438400" cy="3484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26 Rectángulo"/>
          <p:cNvSpPr/>
          <p:nvPr/>
        </p:nvSpPr>
        <p:spPr>
          <a:xfrm>
            <a:off x="2360612" y="5323582"/>
            <a:ext cx="289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Tiempo de Muestreo 10 [ms]</a:t>
            </a:r>
          </a:p>
        </p:txBody>
      </p:sp>
      <p:sp>
        <p:nvSpPr>
          <p:cNvPr id="11" name="Medio marco 10"/>
          <p:cNvSpPr/>
          <p:nvPr/>
        </p:nvSpPr>
        <p:spPr bwMode="auto">
          <a:xfrm>
            <a:off x="2284412" y="5123152"/>
            <a:ext cx="3218543" cy="1278664"/>
          </a:xfrm>
          <a:prstGeom prst="halfFrame">
            <a:avLst>
              <a:gd name="adj1" fmla="val 17776"/>
              <a:gd name="adj2" fmla="val 21437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2" name="26 Rectángulo"/>
          <p:cNvSpPr/>
          <p:nvPr/>
        </p:nvSpPr>
        <p:spPr>
          <a:xfrm>
            <a:off x="6323012" y="5334000"/>
            <a:ext cx="289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Tiempo de Muestreo 20 [ms]</a:t>
            </a:r>
          </a:p>
        </p:txBody>
      </p:sp>
      <p:sp>
        <p:nvSpPr>
          <p:cNvPr id="14" name="Medio marco 13"/>
          <p:cNvSpPr/>
          <p:nvPr/>
        </p:nvSpPr>
        <p:spPr bwMode="auto">
          <a:xfrm>
            <a:off x="6228670" y="5122136"/>
            <a:ext cx="3218543" cy="1278664"/>
          </a:xfrm>
          <a:prstGeom prst="halfFrame">
            <a:avLst>
              <a:gd name="adj1" fmla="val 17776"/>
              <a:gd name="adj2" fmla="val 21437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de Despliegue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6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de Despliegue - Paquetes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50" y="1412776"/>
            <a:ext cx="7610475" cy="47148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39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de Despliegue – Delay Real 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64" y="1340768"/>
            <a:ext cx="6953250" cy="4505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de Despliegue – Delay Matlab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72" y="1365013"/>
            <a:ext cx="68580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isioneducar.com.ar/wp-content/uploads/2011/09/sensore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2684" cy="3861048"/>
          </a:xfrm>
          <a:prstGeom prst="rect">
            <a:avLst/>
          </a:prstGeom>
          <a:ln>
            <a:noFill/>
          </a:ln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5780" y="692696"/>
            <a:ext cx="8640960" cy="201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8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Modelo Matemático</a:t>
            </a:r>
            <a:endParaRPr lang="es-ES" sz="8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2052" name="Picture 4" descr="http://www.contelecltda.com/appweb/wp-content/uploads/2013/08/P_ProductosyServicios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0" y="2400987"/>
            <a:ext cx="3299234" cy="32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0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888" y="4299002"/>
            <a:ext cx="1783225" cy="82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5302324" y="2720465"/>
            <a:ext cx="49685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T’</a:t>
            </a:r>
            <a:r>
              <a:rPr lang="es-EC" sz="2000" b="1" dirty="0">
                <a:latin typeface="Agency FB" panose="020B0503020202020204" pitchFamily="34" charset="0"/>
              </a:rPr>
              <a:t> </a:t>
            </a:r>
            <a:r>
              <a:rPr lang="es-EC" sz="2000" b="1" dirty="0" smtClean="0">
                <a:latin typeface="Agency FB" panose="020B0503020202020204" pitchFamily="34" charset="0"/>
              </a:rPr>
              <a:t>             </a:t>
            </a:r>
            <a:r>
              <a:rPr lang="es-EC" sz="2000" b="1" dirty="0">
                <a:latin typeface="Agency FB" panose="020B0503020202020204" pitchFamily="34" charset="0"/>
              </a:rPr>
              <a:t>:  </a:t>
            </a:r>
            <a:r>
              <a:rPr lang="es-EC" sz="2000" dirty="0">
                <a:latin typeface="Agency FB" panose="020B0503020202020204" pitchFamily="34" charset="0"/>
              </a:rPr>
              <a:t>Probabilidad que el nodo detecte un canal</a:t>
            </a:r>
            <a:r>
              <a:rPr lang="es-EC" sz="2000" dirty="0" smtClean="0">
                <a:latin typeface="Agency FB" panose="020B0503020202020204" pitchFamily="34" charset="0"/>
              </a:rPr>
              <a:t>.</a:t>
            </a:r>
            <a:endParaRPr lang="es-EC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Po             </a:t>
            </a:r>
            <a:r>
              <a:rPr lang="es-EC" sz="2000" dirty="0">
                <a:latin typeface="Agency FB" panose="020B0503020202020204" pitchFamily="34" charset="0"/>
              </a:rPr>
              <a:t>:  Probabilidad que la cola de </a:t>
            </a:r>
            <a:r>
              <a:rPr lang="es-EC" sz="2000" dirty="0" err="1">
                <a:latin typeface="Agency FB" panose="020B0503020202020204" pitchFamily="34" charset="0"/>
              </a:rPr>
              <a:t>Tx</a:t>
            </a:r>
            <a:r>
              <a:rPr lang="es-EC" sz="2000" dirty="0">
                <a:latin typeface="Agency FB" panose="020B0503020202020204" pitchFamily="34" charset="0"/>
              </a:rPr>
              <a:t> esté vacía</a:t>
            </a:r>
            <a:r>
              <a:rPr lang="es-EC" sz="2000" dirty="0" smtClean="0">
                <a:latin typeface="Agency FB" panose="020B0503020202020204" pitchFamily="34" charset="0"/>
              </a:rPr>
              <a:t>.</a:t>
            </a:r>
          </a:p>
          <a:p>
            <a:r>
              <a:rPr lang="es-EC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Wbackoff</a:t>
            </a: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:   </a:t>
            </a:r>
            <a:r>
              <a:rPr lang="es-EC" sz="2000" dirty="0" smtClean="0">
                <a:latin typeface="Agency FB" panose="020B0503020202020204" pitchFamily="34" charset="0"/>
              </a:rPr>
              <a:t>Periodo de </a:t>
            </a:r>
            <a:r>
              <a:rPr lang="es-EC" sz="2000" dirty="0" err="1" smtClean="0">
                <a:latin typeface="Agency FB" panose="020B0503020202020204" pitchFamily="34" charset="0"/>
              </a:rPr>
              <a:t>Backoff</a:t>
            </a:r>
            <a:r>
              <a:rPr lang="es-EC" sz="2000" dirty="0" smtClean="0">
                <a:latin typeface="Agency FB" panose="020B0503020202020204" pitchFamily="34" charset="0"/>
              </a:rPr>
              <a:t> Promedio </a:t>
            </a:r>
            <a:endParaRPr lang="es-EC" sz="2000" dirty="0">
              <a:latin typeface="Agency FB" panose="020B0503020202020204" pitchFamily="34" charset="0"/>
            </a:endParaRPr>
          </a:p>
          <a:p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W              </a:t>
            </a:r>
            <a:r>
              <a:rPr lang="es-EC" sz="2000" dirty="0">
                <a:latin typeface="Agency FB" panose="020B0503020202020204" pitchFamily="34" charset="0"/>
              </a:rPr>
              <a:t>:  Tamaño de la ventana de contención </a:t>
            </a:r>
            <a:endParaRPr lang="es-EC" sz="2000" dirty="0" smtClean="0">
              <a:latin typeface="Agency FB" panose="020B0503020202020204" pitchFamily="34" charset="0"/>
            </a:endParaRPr>
          </a:p>
          <a:p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NB              :  </a:t>
            </a:r>
            <a:r>
              <a:rPr lang="es-EC" sz="2000" dirty="0" smtClean="0">
                <a:latin typeface="Agency FB" panose="020B0503020202020204" pitchFamily="34" charset="0"/>
              </a:rPr>
              <a:t>Número de </a:t>
            </a:r>
            <a:r>
              <a:rPr lang="es-EC" sz="2000" dirty="0" err="1" smtClean="0">
                <a:latin typeface="Agency FB" panose="020B0503020202020204" pitchFamily="34" charset="0"/>
              </a:rPr>
              <a:t>Backoffs</a:t>
            </a:r>
            <a:endParaRPr lang="es-EC" sz="2000" dirty="0">
              <a:latin typeface="Agency FB" panose="020B05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48" y="3371702"/>
            <a:ext cx="2224904" cy="693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/>
              <p:cNvSpPr txBox="1"/>
              <p:nvPr/>
            </p:nvSpPr>
            <p:spPr>
              <a:xfrm>
                <a:off x="1929888" y="2597088"/>
                <a:ext cx="2673202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 smtClean="0">
                    <a:effectLst/>
                    <a:latin typeface="Agency FB" panose="020B0503020202020204" pitchFamily="34" charset="0"/>
                  </a:rPr>
                  <a:t>NB</a:t>
                </a:r>
                <a:r>
                  <a:rPr lang="es-EC" dirty="0" smtClean="0">
                    <a:effectLst/>
                    <a:latin typeface="Agency FB" panose="020B0503020202020204" pitchFamily="34" charset="0"/>
                  </a:rPr>
                  <a:t>-&gt; </a:t>
                </a:r>
                <a14:m>
                  <m:oMath xmlns:m="http://schemas.openxmlformats.org/officeDocument/2006/math">
                    <m:r>
                      <a:rPr lang="es-EC">
                        <a:effectLst/>
                        <a:latin typeface="Cambria Math" panose="02040503050406030204" pitchFamily="18" charset="0"/>
                      </a:rPr>
                      <m:t>[0</m:t>
                    </m:r>
                    <m:r>
                      <a:rPr lang="es-EC" i="1">
                        <a:effectLst/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s-EC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s-EC" i="1">
                            <a:effectLst/>
                            <a:latin typeface="Cambria Math" panose="02040503050406030204" pitchFamily="18" charset="0"/>
                          </a:rPr>
                          <m:t>𝐵𝑒𝑚𝑖𝑛</m:t>
                        </m:r>
                      </m:sup>
                    </m:sSup>
                    <m:r>
                      <a:rPr lang="es-EC" i="1">
                        <a:effectLst/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s-EC" dirty="0">
                  <a:effectLst/>
                  <a:latin typeface="Agency FB" panose="020B0503020202020204" pitchFamily="34" charset="0"/>
                </a:endParaRPr>
              </a:p>
            </p:txBody>
          </p:sp>
        </mc:Choice>
        <mc:Fallback xmlns="">
          <p:sp>
            <p:nvSpPr>
              <p:cNvPr id="10" name="Cuadro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888" y="2597088"/>
                <a:ext cx="2673202" cy="378565"/>
              </a:xfrm>
              <a:prstGeom prst="rect">
                <a:avLst/>
              </a:prstGeom>
              <a:blipFill rotWithShape="0">
                <a:blip r:embed="rId5"/>
                <a:stretch>
                  <a:fillRect l="-2055" t="-6452" b="-2580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996" y="1774020"/>
            <a:ext cx="1333500" cy="542925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Parámetros De Mecanismo CSMA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2613" y="3030085"/>
            <a:ext cx="1661146" cy="105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13" y="1196752"/>
            <a:ext cx="1762125" cy="467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3345011" y="4452562"/>
                <a:ext cx="7473801" cy="2053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Pc :</a:t>
                </a:r>
                <a:r>
                  <a:rPr lang="es-EC" dirty="0" smtClean="0">
                    <a:latin typeface="Agency FB" panose="020B0503020202020204" pitchFamily="34" charset="0"/>
                  </a:rPr>
                  <a:t> Probabilidad de Colisión en el Canal.</a:t>
                </a:r>
              </a:p>
              <a:p>
                <a:r>
                  <a:rPr lang="es-EC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Pe :</a:t>
                </a:r>
                <a:r>
                  <a:rPr lang="es-EC" dirty="0" smtClean="0">
                    <a:latin typeface="Agency FB" panose="020B0503020202020204" pitchFamily="34" charset="0"/>
                  </a:rPr>
                  <a:t> Probabilidad de Falla en el Canal.</a:t>
                </a:r>
                <a:endParaRPr lang="es-EC" dirty="0">
                  <a:latin typeface="Agency FB" panose="020B0503020202020204" pitchFamily="34" charset="0"/>
                </a:endParaRPr>
              </a:p>
              <a:p>
                <a:r>
                  <a:rPr lang="es-EC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P1 </a:t>
                </a:r>
                <a:r>
                  <a:rPr lang="es-EC" dirty="0">
                    <a:latin typeface="Agency FB" panose="020B0503020202020204" pitchFamily="34" charset="0"/>
                  </a:rPr>
                  <a:t>:  Probabilidad que el canal se encuentre ocupado en CCA1.</a:t>
                </a:r>
              </a:p>
              <a:p>
                <a:r>
                  <a:rPr lang="es-EC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P2 </a:t>
                </a:r>
                <a:r>
                  <a:rPr lang="es-EC" dirty="0">
                    <a:latin typeface="Agency FB" panose="020B0503020202020204" pitchFamily="34" charset="0"/>
                  </a:rPr>
                  <a:t>:  Probabilidad que el canal se encuentre ocupado en CCA2</a:t>
                </a:r>
                <a:r>
                  <a:rPr lang="es-EC" dirty="0" smtClean="0">
                    <a:latin typeface="Agency FB" panose="020B0503020202020204" pitchFamily="34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s-EC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s-EC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: </a:t>
                </a:r>
                <a:r>
                  <a:rPr lang="es-EC" dirty="0" smtClean="0">
                    <a:latin typeface="Agency FB" panose="020B0503020202020204" pitchFamily="34" charset="0"/>
                  </a:rPr>
                  <a:t>Probabilidad que el canal se encuentre en Estado Bueno. </a:t>
                </a:r>
              </a:p>
              <a:p>
                <a:r>
                  <a:rPr lang="es-EC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Vg</a:t>
                </a:r>
                <a:r>
                  <a:rPr lang="es-EC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 : </a:t>
                </a:r>
                <a:r>
                  <a:rPr lang="es-EC" dirty="0" smtClean="0">
                    <a:latin typeface="Agency FB" panose="020B0503020202020204" pitchFamily="34" charset="0"/>
                  </a:rPr>
                  <a:t>Tiempo de Transición de Estado Bueno a Malo.</a:t>
                </a:r>
                <a:endParaRPr lang="es-EC" dirty="0">
                  <a:latin typeface="Agency FB" panose="020B0503020202020204" pitchFamily="34" charset="0"/>
                </a:endParaRPr>
              </a:p>
              <a:p>
                <a:r>
                  <a:rPr lang="es-EC" b="1" dirty="0">
                    <a:latin typeface="Agency FB" panose="020B0503020202020204" pitchFamily="34" charset="0"/>
                  </a:rPr>
                  <a:t>L   </a:t>
                </a:r>
                <a:r>
                  <a:rPr lang="es-EC" dirty="0">
                    <a:latin typeface="Agency FB" panose="020B0503020202020204" pitchFamily="34" charset="0"/>
                  </a:rPr>
                  <a:t>:  Número de Slots ocupados en cada transmisión. </a:t>
                </a:r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11" y="4452562"/>
                <a:ext cx="7473801" cy="2053896"/>
              </a:xfrm>
              <a:prstGeom prst="rect">
                <a:avLst/>
              </a:prstGeom>
              <a:blipFill rotWithShape="0">
                <a:blip r:embed="rId3"/>
                <a:stretch>
                  <a:fillRect l="-816" t="-1780" b="-415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3239" flipH="1">
            <a:off x="5387105" y="1557968"/>
            <a:ext cx="1043137" cy="6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5663" flipH="1">
            <a:off x="4380784" y="2352339"/>
            <a:ext cx="1043137" cy="6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/>
              <p:cNvSpPr txBox="1"/>
              <p:nvPr/>
            </p:nvSpPr>
            <p:spPr>
              <a:xfrm>
                <a:off x="3345011" y="3931538"/>
                <a:ext cx="5268878" cy="4194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𝑇h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sSub>
                            <m:sSub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s-EC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s-EC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s-EC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  <m:r>
                            <a:rPr lang="es-EC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Cuadro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11" y="3931538"/>
                <a:ext cx="5268878" cy="419474"/>
              </a:xfrm>
              <a:prstGeom prst="rect">
                <a:avLst/>
              </a:prstGeom>
              <a:blipFill rotWithShape="0">
                <a:blip r:embed="rId5"/>
                <a:stretch>
                  <a:fillRect b="-2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3820674" y="2132856"/>
                <a:ext cx="44807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𝑠𝑢𝑐𝑐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s-EC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674" y="2132856"/>
                <a:ext cx="4480798" cy="276999"/>
              </a:xfrm>
              <a:prstGeom prst="rect">
                <a:avLst/>
              </a:prstGeom>
              <a:blipFill rotWithShape="0">
                <a:blip r:embed="rId6"/>
                <a:stretch>
                  <a:fillRect b="-1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964" y="2924944"/>
            <a:ext cx="4000500" cy="4762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476" y="2814067"/>
            <a:ext cx="1714500" cy="542925"/>
          </a:xfrm>
          <a:prstGeom prst="rect">
            <a:avLst/>
          </a:prstGeom>
        </p:spPr>
      </p:pic>
      <p:pic>
        <p:nvPicPr>
          <p:cNvPr id="15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0188" flipH="1">
            <a:off x="6560342" y="2344168"/>
            <a:ext cx="1043137" cy="6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9610" flipH="1">
            <a:off x="4296502" y="3277270"/>
            <a:ext cx="1043137" cy="6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3744" flipH="1">
            <a:off x="6493149" y="3264249"/>
            <a:ext cx="1043137" cy="6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Genérico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0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2.bp.blogspot.com/-CVb4GVnDzz8/Unr5MUFXhaI/AAAAAAAAAD8/tQO3gSR0Kew/s1600/T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81" y="3092614"/>
            <a:ext cx="2565550" cy="22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t1.gstatic.com/images?q=tbn:ANd9GcT6DZoadDilayI_C2EGeoXYT0rIfeuaLZIo_56tpK3oeunkXaAOs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96" y="3440646"/>
            <a:ext cx="2917371" cy="18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5 Rectángulo"/>
          <p:cNvSpPr/>
          <p:nvPr/>
        </p:nvSpPr>
        <p:spPr>
          <a:xfrm>
            <a:off x="3417067" y="476672"/>
            <a:ext cx="441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Fenómenos Devastadores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160096" y="1828265"/>
            <a:ext cx="3251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 de Precisión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227067" y="1828265"/>
            <a:ext cx="2971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Pocos Recursos </a:t>
            </a:r>
          </a:p>
        </p:txBody>
      </p:sp>
      <p:pic>
        <p:nvPicPr>
          <p:cNvPr id="16" name="Picture 12" descr="http://static.freepik.com/foto-gratis/5-flechas_2126996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435359" y="989257"/>
            <a:ext cx="879361" cy="110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static.freepik.com/foto-gratis/5-flechas_2126996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979077" y="989256"/>
            <a:ext cx="879361" cy="110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5750">
            <a:off x="3847796" y="3413025"/>
            <a:ext cx="1330703" cy="11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5327" flipH="1">
            <a:off x="5726508" y="3458209"/>
            <a:ext cx="1330703" cy="11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cd1.dibujos.net/dibujos/pintados/201143/a0ac3f39768c1446172a50382888613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78" y="2099175"/>
            <a:ext cx="1808104" cy="168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74" y="5949280"/>
            <a:ext cx="6838950" cy="46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21 Rectángulo"/>
          <p:cNvSpPr/>
          <p:nvPr/>
        </p:nvSpPr>
        <p:spPr>
          <a:xfrm>
            <a:off x="3148374" y="213211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Throughput Normalizado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906" y="3008452"/>
            <a:ext cx="1857375" cy="619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2638028" y="1505525"/>
                <a:ext cx="5268878" cy="4194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𝑇h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sSub>
                            <m:sSub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s-EC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s-EC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s-EC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  <m:r>
                            <a:rPr lang="es-EC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028" y="1505525"/>
                <a:ext cx="5268878" cy="419474"/>
              </a:xfrm>
              <a:prstGeom prst="rect">
                <a:avLst/>
              </a:prstGeom>
              <a:blipFill rotWithShape="0">
                <a:blip r:embed="rId5"/>
                <a:stretch>
                  <a:fillRect b="-2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838" y="3933056"/>
            <a:ext cx="3180646" cy="1569213"/>
          </a:xfrm>
          <a:prstGeom prst="rect">
            <a:avLst/>
          </a:prstGeom>
        </p:spPr>
      </p:pic>
      <p:pic>
        <p:nvPicPr>
          <p:cNvPr id="16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3405" flipH="1">
            <a:off x="4903564" y="1887141"/>
            <a:ext cx="450056" cy="3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3405" flipH="1">
            <a:off x="4903564" y="2676975"/>
            <a:ext cx="450056" cy="3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3405" flipH="1">
            <a:off x="4903564" y="3472559"/>
            <a:ext cx="450056" cy="3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3405" flipH="1">
            <a:off x="4894167" y="5440750"/>
            <a:ext cx="450056" cy="3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 en Modelo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81679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Interpolaciones Respecto a Despliegues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56" y="1774020"/>
            <a:ext cx="4105367" cy="20686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2" y="1744203"/>
            <a:ext cx="4027215" cy="20479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00" y="4482738"/>
            <a:ext cx="4635782" cy="2207515"/>
          </a:xfrm>
          <a:prstGeom prst="rect">
            <a:avLst/>
          </a:prstGeom>
        </p:spPr>
      </p:pic>
      <p:sp>
        <p:nvSpPr>
          <p:cNvPr id="20" name="21 Rectángulo"/>
          <p:cNvSpPr/>
          <p:nvPr/>
        </p:nvSpPr>
        <p:spPr>
          <a:xfrm>
            <a:off x="960555" y="116782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Interiores [20 ms]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24" name="21 Rectángulo"/>
          <p:cNvSpPr/>
          <p:nvPr/>
        </p:nvSpPr>
        <p:spPr>
          <a:xfrm>
            <a:off x="6161187" y="1185897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Exteriores [10 ms]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25" name="21 Rectángulo"/>
          <p:cNvSpPr/>
          <p:nvPr/>
        </p:nvSpPr>
        <p:spPr>
          <a:xfrm>
            <a:off x="3623771" y="388602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Exteriores [20 ms]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5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de Interpolación 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180" y="1330006"/>
            <a:ext cx="2448272" cy="23811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964" y="5877272"/>
            <a:ext cx="6838950" cy="46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21 Rectángulo"/>
          <p:cNvSpPr/>
          <p:nvPr/>
        </p:nvSpPr>
        <p:spPr>
          <a:xfrm>
            <a:off x="3286100" y="436510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L= 6,7,8,9,10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4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3405" flipH="1">
            <a:off x="4885590" y="3751599"/>
            <a:ext cx="689452" cy="5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3405" flipH="1">
            <a:off x="4885589" y="4932822"/>
            <a:ext cx="689452" cy="5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8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Curvas Obtenidas de Modelo Matemático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1 Rectángulo"/>
          <p:cNvSpPr/>
          <p:nvPr/>
        </p:nvSpPr>
        <p:spPr>
          <a:xfrm>
            <a:off x="3022553" y="130467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Interiores [20 ms]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36" y="2223972"/>
            <a:ext cx="4225434" cy="32199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308" y="2076574"/>
            <a:ext cx="4363969" cy="3367381"/>
          </a:xfrm>
          <a:prstGeom prst="rect">
            <a:avLst/>
          </a:prstGeom>
        </p:spPr>
      </p:pic>
      <p:sp>
        <p:nvSpPr>
          <p:cNvPr id="16" name="21 Rectángulo"/>
          <p:cNvSpPr/>
          <p:nvPr/>
        </p:nvSpPr>
        <p:spPr>
          <a:xfrm>
            <a:off x="1108562" y="530120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=3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5662364" y="524635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=4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Curvas Obtenidas de Modelo Matemático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1 Rectángulo"/>
          <p:cNvSpPr/>
          <p:nvPr/>
        </p:nvSpPr>
        <p:spPr>
          <a:xfrm>
            <a:off x="3022553" y="130467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Exteriores [10 ms]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6" name="21 Rectángulo"/>
          <p:cNvSpPr/>
          <p:nvPr/>
        </p:nvSpPr>
        <p:spPr>
          <a:xfrm>
            <a:off x="1108562" y="530120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=3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5662364" y="524635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=4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28" y="2156381"/>
            <a:ext cx="4086597" cy="30240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340" y="2156380"/>
            <a:ext cx="4032448" cy="30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Curvas Obtenidas de Modelo Matemático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2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1 Rectángulo"/>
          <p:cNvSpPr/>
          <p:nvPr/>
        </p:nvSpPr>
        <p:spPr>
          <a:xfrm>
            <a:off x="3022553" y="130467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Exteriores [20 ms]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6" name="21 Rectángulo"/>
          <p:cNvSpPr/>
          <p:nvPr/>
        </p:nvSpPr>
        <p:spPr>
          <a:xfrm>
            <a:off x="1108562" y="530120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=3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5662364" y="524635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=4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56" y="2154820"/>
            <a:ext cx="3963709" cy="29756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018" y="2132856"/>
            <a:ext cx="4012022" cy="29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isioneducar.com.ar/wp-content/uploads/2011/09/sensore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2684" cy="3861048"/>
          </a:xfrm>
          <a:prstGeom prst="rect">
            <a:avLst/>
          </a:prstGeom>
          <a:ln>
            <a:noFill/>
          </a:ln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5780" y="692696"/>
            <a:ext cx="8640960" cy="201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8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Análisis de Resultados</a:t>
            </a:r>
            <a:endParaRPr lang="es-ES" sz="8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2052" name="Picture 4" descr="http://www.contelecltda.com/appweb/wp-content/uploads/2013/08/P_ProductosyServicios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0" y="2400987"/>
            <a:ext cx="3299234" cy="32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1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 – Paquetes Perdidos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72" y="1556792"/>
            <a:ext cx="6916224" cy="43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sel 9"/>
          <p:cNvSpPr/>
          <p:nvPr/>
        </p:nvSpPr>
        <p:spPr bwMode="auto">
          <a:xfrm>
            <a:off x="2845886" y="5410200"/>
            <a:ext cx="6677526" cy="49530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Menos Pérdidas en Prueba con Tiempo de Muestreo de 20 [ms]</a:t>
            </a: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 – Paquetes Perdidos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752" y="1340585"/>
            <a:ext cx="5905980" cy="39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sel 9"/>
          <p:cNvSpPr/>
          <p:nvPr/>
        </p:nvSpPr>
        <p:spPr bwMode="auto">
          <a:xfrm>
            <a:off x="2422004" y="4881306"/>
            <a:ext cx="6677526" cy="49530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Menos Pérdidas en Prueba con Tiempo de Muestreo de 20 [ms]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76" y="1774020"/>
            <a:ext cx="8717424" cy="2714855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 – Paquetes Perdidos Vs Distancia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8 Rectángulo"/>
          <p:cNvSpPr/>
          <p:nvPr/>
        </p:nvSpPr>
        <p:spPr>
          <a:xfrm>
            <a:off x="3517232" y="671947"/>
            <a:ext cx="4419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Tecnologías </a:t>
            </a:r>
          </a:p>
          <a:p>
            <a:pPr algn="ctr"/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Inalámbricas</a:t>
            </a:r>
          </a:p>
        </p:txBody>
      </p:sp>
      <p:sp>
        <p:nvSpPr>
          <p:cNvPr id="10" name="20 Rectángulo"/>
          <p:cNvSpPr/>
          <p:nvPr/>
        </p:nvSpPr>
        <p:spPr>
          <a:xfrm>
            <a:off x="3441032" y="1964369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Solución a Necesidades Temporales</a:t>
            </a:r>
          </a:p>
        </p:txBody>
      </p:sp>
      <p:sp>
        <p:nvSpPr>
          <p:cNvPr id="11" name="21 Rectángulo"/>
          <p:cNvSpPr/>
          <p:nvPr/>
        </p:nvSpPr>
        <p:spPr>
          <a:xfrm>
            <a:off x="1307431" y="3052997"/>
            <a:ext cx="441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ERICSSON </a:t>
            </a:r>
          </a:p>
        </p:txBody>
      </p:sp>
      <p:sp>
        <p:nvSpPr>
          <p:cNvPr id="12" name="22 Rectángulo"/>
          <p:cNvSpPr/>
          <p:nvPr/>
        </p:nvSpPr>
        <p:spPr>
          <a:xfrm>
            <a:off x="5155531" y="3052996"/>
            <a:ext cx="441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WIDER </a:t>
            </a:r>
          </a:p>
        </p:txBody>
      </p:sp>
      <p:pic>
        <p:nvPicPr>
          <p:cNvPr id="14" name="Picture 4" descr="C:\Users\PERSONAL\Documents\Lilyanny\respaldos\Imagenes\Universidad\Pers. Animad\Antena-Parabolica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31" y="4981352"/>
            <a:ext cx="49530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PERSONAL\Documents\Lilyanny\respaldos\Imagenes\Universidad\Pers. Animad\Antena-Parabolica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7631" y="5155752"/>
            <a:ext cx="49530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27" y="861818"/>
            <a:ext cx="1642608" cy="15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7231" y="885896"/>
            <a:ext cx="1642608" cy="15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6011" y="2584689"/>
            <a:ext cx="2309130" cy="14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45740" y="3760658"/>
            <a:ext cx="441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GNSS</a:t>
            </a:r>
          </a:p>
        </p:txBody>
      </p:sp>
      <p:sp>
        <p:nvSpPr>
          <p:cNvPr id="23" name="21 Rectángulo"/>
          <p:cNvSpPr/>
          <p:nvPr/>
        </p:nvSpPr>
        <p:spPr>
          <a:xfrm>
            <a:off x="6170771" y="3732291"/>
            <a:ext cx="441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 Digital</a:t>
            </a:r>
          </a:p>
        </p:txBody>
      </p:sp>
      <p:pic>
        <p:nvPicPr>
          <p:cNvPr id="24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6952">
            <a:off x="937285" y="3762902"/>
            <a:ext cx="677588" cy="5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3048" flipH="1">
            <a:off x="9367279" y="3712280"/>
            <a:ext cx="677588" cy="5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cd1.dibujos.net/dibujos/pintados/201143/a0ac3f39768c1446172a50382888613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02" y="3955865"/>
            <a:ext cx="1281030" cy="119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cd1.dibujos.net/dibujos/pintados/201143/a0ac3f39768c1446172a50382888613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3" y="4643348"/>
            <a:ext cx="1101123" cy="10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cd1.dibujos.net/dibujos/pintados/201143/a0ac3f39768c1446172a50382888613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90" y="4948460"/>
            <a:ext cx="987873" cy="9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4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 – Delay DLS – Matlab 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72" y="1292460"/>
            <a:ext cx="6362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sel 9"/>
          <p:cNvSpPr/>
          <p:nvPr/>
        </p:nvSpPr>
        <p:spPr bwMode="auto">
          <a:xfrm>
            <a:off x="1973898" y="5805264"/>
            <a:ext cx="6677526" cy="49530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Menor Delay en Prueba con Tiempo de Muestreo de 20 [ms]</a:t>
            </a: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 – Delay DLS Vs Número de Nodos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3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04" y="1155099"/>
            <a:ext cx="5781314" cy="45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484784"/>
            <a:ext cx="8499023" cy="3894059"/>
          </a:xfrm>
          <a:prstGeom prst="rect">
            <a:avLst/>
          </a:prstGeom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 – Delay DLS Vs Distancia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2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5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808" r="21773" b="69938"/>
          <a:stretch/>
        </p:blipFill>
        <p:spPr>
          <a:xfrm>
            <a:off x="1044179" y="1508401"/>
            <a:ext cx="3626025" cy="9254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t="24156" r="21773"/>
          <a:stretch/>
        </p:blipFill>
        <p:spPr>
          <a:xfrm>
            <a:off x="5374332" y="1120637"/>
            <a:ext cx="4915056" cy="1675637"/>
          </a:xfrm>
          <a:prstGeom prst="rect">
            <a:avLst/>
          </a:prstGeom>
        </p:spPr>
      </p:pic>
      <p:pic>
        <p:nvPicPr>
          <p:cNvPr id="12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870" flipH="1">
            <a:off x="4036889" y="1760204"/>
            <a:ext cx="689452" cy="5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 – Throughput Calculado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970" y="2617761"/>
            <a:ext cx="4733602" cy="3671401"/>
          </a:xfrm>
          <a:prstGeom prst="rect">
            <a:avLst/>
          </a:prstGeom>
        </p:spPr>
      </p:pic>
      <p:sp>
        <p:nvSpPr>
          <p:cNvPr id="19" name="Bisel 18"/>
          <p:cNvSpPr/>
          <p:nvPr/>
        </p:nvSpPr>
        <p:spPr bwMode="auto">
          <a:xfrm>
            <a:off x="1806969" y="6225452"/>
            <a:ext cx="7134726" cy="495300"/>
          </a:xfrm>
          <a:prstGeom prst="beve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Mayor Throughput en </a:t>
            </a:r>
            <a:r>
              <a:rPr lang="es-EC" sz="2000" b="1" i="1" dirty="0" smtClean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Exteriores </a:t>
            </a:r>
            <a:r>
              <a:rPr lang="es-EC" sz="2000" b="1" i="1" dirty="0">
                <a:latin typeface="Arial Narrow" panose="020B0606020202030204" pitchFamily="34" charset="0"/>
                <a:ea typeface="ＭＳ Ｐゴシック" pitchFamily="28" charset="-128"/>
                <a:cs typeface="ＭＳ Ｐゴシック" pitchFamily="28" charset="-128"/>
              </a:rPr>
              <a:t>con Tiempo de Muestreo de 20 [ms]</a:t>
            </a:r>
          </a:p>
        </p:txBody>
      </p:sp>
    </p:spTree>
    <p:extLst>
      <p:ext uri="{BB962C8B-B14F-4D97-AF65-F5344CB8AC3E}">
        <p14:creationId xmlns:p14="http://schemas.microsoft.com/office/powerpoint/2010/main" val="40416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Curvas de Modelo con </a:t>
            </a:r>
            <a:r>
              <a:rPr lang="es-EC" sz="3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BEmin</a:t>
            </a:r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=3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20" y="1412775"/>
            <a:ext cx="5760640" cy="50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Curvas de Modelo con </a:t>
            </a:r>
            <a:r>
              <a:rPr lang="es-EC" sz="3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BEmin</a:t>
            </a:r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=4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04" y="1293186"/>
            <a:ext cx="6048672" cy="51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Validación Modelo en Interiores [20 ms]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56239"/>
          <a:stretch/>
        </p:blipFill>
        <p:spPr>
          <a:xfrm>
            <a:off x="796256" y="4005064"/>
            <a:ext cx="3851632" cy="21602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51055" b="6643"/>
          <a:stretch/>
        </p:blipFill>
        <p:spPr>
          <a:xfrm>
            <a:off x="796256" y="1494479"/>
            <a:ext cx="3851632" cy="2088232"/>
          </a:xfrm>
          <a:prstGeom prst="rect">
            <a:avLst/>
          </a:prstGeom>
        </p:spPr>
      </p:pic>
      <p:sp>
        <p:nvSpPr>
          <p:cNvPr id="8" name="21 Rectángulo"/>
          <p:cNvSpPr/>
          <p:nvPr/>
        </p:nvSpPr>
        <p:spPr>
          <a:xfrm>
            <a:off x="981844" y="335873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=3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9" name="21 Rectángulo"/>
          <p:cNvSpPr/>
          <p:nvPr/>
        </p:nvSpPr>
        <p:spPr>
          <a:xfrm>
            <a:off x="981844" y="580750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=4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872" y="1886606"/>
            <a:ext cx="5228342" cy="3447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7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Validación Modelo en Exteriores [10 ms]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56680"/>
          <a:stretch/>
        </p:blipFill>
        <p:spPr>
          <a:xfrm>
            <a:off x="909836" y="3933056"/>
            <a:ext cx="3677480" cy="21388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51136" b="6569"/>
          <a:stretch/>
        </p:blipFill>
        <p:spPr>
          <a:xfrm>
            <a:off x="909836" y="1446807"/>
            <a:ext cx="3677480" cy="2088232"/>
          </a:xfrm>
          <a:prstGeom prst="rect">
            <a:avLst/>
          </a:prstGeom>
        </p:spPr>
      </p:pic>
      <p:sp>
        <p:nvSpPr>
          <p:cNvPr id="8" name="21 Rectángulo"/>
          <p:cNvSpPr/>
          <p:nvPr/>
        </p:nvSpPr>
        <p:spPr>
          <a:xfrm>
            <a:off x="981844" y="335873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=3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9" name="21 Rectángulo"/>
          <p:cNvSpPr/>
          <p:nvPr/>
        </p:nvSpPr>
        <p:spPr>
          <a:xfrm>
            <a:off x="981844" y="580750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=4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002" y="2025714"/>
            <a:ext cx="5465920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4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Validación Modelo en Exteriores [20 ms]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15111"/>
          <a:stretch/>
        </p:blipFill>
        <p:spPr>
          <a:xfrm>
            <a:off x="1125860" y="3935415"/>
            <a:ext cx="3222936" cy="20858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60" y="1628800"/>
            <a:ext cx="3262302" cy="2016224"/>
          </a:xfrm>
          <a:prstGeom prst="rect">
            <a:avLst/>
          </a:prstGeom>
        </p:spPr>
      </p:pic>
      <p:sp>
        <p:nvSpPr>
          <p:cNvPr id="8" name="21 Rectángulo"/>
          <p:cNvSpPr/>
          <p:nvPr/>
        </p:nvSpPr>
        <p:spPr>
          <a:xfrm>
            <a:off x="981844" y="335873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=3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9" name="21 Rectángulo"/>
          <p:cNvSpPr/>
          <p:nvPr/>
        </p:nvSpPr>
        <p:spPr>
          <a:xfrm>
            <a:off x="981844" y="580750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BEmin</a:t>
            </a:r>
            <a:r>
              <a:rPr lang="es-EC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=4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6335"/>
          <a:stretch/>
        </p:blipFill>
        <p:spPr>
          <a:xfrm>
            <a:off x="4942284" y="2126624"/>
            <a:ext cx="5644349" cy="3256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3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Parámetros de Modelos Validados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7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3270"/>
          <a:stretch/>
        </p:blipFill>
        <p:spPr>
          <a:xfrm>
            <a:off x="3502124" y="1556792"/>
            <a:ext cx="3816424" cy="2319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6" descr="http://2.bp.blogspot.com/-CVb4GVnDzz8/Unr5MUFXhaI/AAAAAAAAAD8/tQO3gSR0Kew/s1600/T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61" y="4221088"/>
            <a:ext cx="2565550" cy="22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bibdigital.epn.edu.ec/retrieve/21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9412" b="10357"/>
          <a:stretch/>
        </p:blipFill>
        <p:spPr bwMode="auto">
          <a:xfrm>
            <a:off x="1006683" y="1557814"/>
            <a:ext cx="4840788" cy="20755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3 Rectángulo"/>
          <p:cNvSpPr/>
          <p:nvPr/>
        </p:nvSpPr>
        <p:spPr>
          <a:xfrm>
            <a:off x="3581661" y="836712"/>
            <a:ext cx="647700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Tecnología Avanzada.</a:t>
            </a:r>
          </a:p>
        </p:txBody>
      </p:sp>
      <p:sp>
        <p:nvSpPr>
          <p:cNvPr id="10" name="15 Rectángulo"/>
          <p:cNvSpPr/>
          <p:nvPr/>
        </p:nvSpPr>
        <p:spPr>
          <a:xfrm>
            <a:off x="5926027" y="1926263"/>
            <a:ext cx="3316514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 Elevado</a:t>
            </a:r>
          </a:p>
        </p:txBody>
      </p:sp>
      <p:pic>
        <p:nvPicPr>
          <p:cNvPr id="11" name="Picture 14" descr="http://upload.wikimedia.org/wikipedia/commons/0/0f/Kinemetrics_seismogra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74" y="3397376"/>
            <a:ext cx="2031634" cy="1524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t1.gstatic.com/images?q=tbn:ANd9GcRsvFpfSnTkRvLipo2U4k7q4oW4z1_PSA0XzdTqI8botIO6zH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64" y="2637455"/>
            <a:ext cx="1291374" cy="2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9 Rectángulo"/>
          <p:cNvSpPr/>
          <p:nvPr/>
        </p:nvSpPr>
        <p:spPr>
          <a:xfrm>
            <a:off x="3160747" y="4292459"/>
            <a:ext cx="3316514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Poca 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Adquisición </a:t>
            </a:r>
          </a:p>
        </p:txBody>
      </p:sp>
      <p:sp>
        <p:nvSpPr>
          <p:cNvPr id="14" name="20 Rectángulo"/>
          <p:cNvSpPr/>
          <p:nvPr/>
        </p:nvSpPr>
        <p:spPr>
          <a:xfrm>
            <a:off x="621804" y="4474111"/>
            <a:ext cx="3316514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Monitorización 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Insuficiente </a:t>
            </a:r>
          </a:p>
        </p:txBody>
      </p:sp>
      <p:pic>
        <p:nvPicPr>
          <p:cNvPr id="15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136" flipH="1">
            <a:off x="4952554" y="1370817"/>
            <a:ext cx="920645" cy="7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125" flipH="1">
            <a:off x="5465705" y="1918617"/>
            <a:ext cx="920645" cy="7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static.freepik.com/foto-gratis/5-flechas_2126996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326891" y="2383365"/>
            <a:ext cx="1424940" cy="12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63566" flipH="1">
            <a:off x="5736516" y="4266601"/>
            <a:ext cx="920645" cy="7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63566" flipH="1">
            <a:off x="3265121" y="4666082"/>
            <a:ext cx="920645" cy="7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isioneducar.com.ar/wp-content/uploads/2011/09/sensore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2684" cy="3861048"/>
          </a:xfrm>
          <a:prstGeom prst="rect">
            <a:avLst/>
          </a:prstGeom>
          <a:ln>
            <a:noFill/>
          </a:ln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5780" y="692696"/>
            <a:ext cx="8640960" cy="201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8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Discusión y Conclusiones</a:t>
            </a:r>
            <a:endParaRPr lang="es-ES" sz="8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2052" name="Picture 4" descr="http://www.contelecltda.com/appweb/wp-content/uploads/2013/08/P_ProductosyServicios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0" y="2400987"/>
            <a:ext cx="3299234" cy="32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5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20" y="1700808"/>
            <a:ext cx="5207845" cy="1872208"/>
          </a:xfrm>
          <a:prstGeom prst="rect">
            <a:avLst/>
          </a:prstGeom>
        </p:spPr>
      </p:pic>
      <p:sp>
        <p:nvSpPr>
          <p:cNvPr id="6" name="Recortar rectángulo de esquina diagonal 5"/>
          <p:cNvSpPr/>
          <p:nvPr/>
        </p:nvSpPr>
        <p:spPr>
          <a:xfrm>
            <a:off x="1561356" y="1304672"/>
            <a:ext cx="7485384" cy="2628384"/>
          </a:xfrm>
          <a:prstGeom prst="snip2DiagRect">
            <a:avLst>
              <a:gd name="adj1" fmla="val 50000"/>
              <a:gd name="adj2" fmla="val 16667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321" y="4221088"/>
            <a:ext cx="4896544" cy="1803990"/>
          </a:xfrm>
          <a:prstGeom prst="rect">
            <a:avLst/>
          </a:prstGeom>
        </p:spPr>
      </p:pic>
      <p:sp>
        <p:nvSpPr>
          <p:cNvPr id="9" name="Recortar rectángulo de esquina diagonal 8"/>
          <p:cNvSpPr/>
          <p:nvPr/>
        </p:nvSpPr>
        <p:spPr>
          <a:xfrm>
            <a:off x="1326310" y="3717032"/>
            <a:ext cx="7485384" cy="2628384"/>
          </a:xfrm>
          <a:prstGeom prst="snip2DiagRect">
            <a:avLst>
              <a:gd name="adj1" fmla="val 50000"/>
              <a:gd name="adj2" fmla="val 16667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884" y="2276872"/>
            <a:ext cx="4399688" cy="2952328"/>
          </a:xfrm>
          <a:prstGeom prst="rect">
            <a:avLst/>
          </a:prstGeom>
        </p:spPr>
      </p:pic>
      <p:sp>
        <p:nvSpPr>
          <p:cNvPr id="7" name="Recortar rectángulo de esquina diagonal 6"/>
          <p:cNvSpPr/>
          <p:nvPr/>
        </p:nvSpPr>
        <p:spPr>
          <a:xfrm>
            <a:off x="1537550" y="2034362"/>
            <a:ext cx="7485384" cy="3410861"/>
          </a:xfrm>
          <a:prstGeom prst="snip2DiagRect">
            <a:avLst>
              <a:gd name="adj1" fmla="val 50000"/>
              <a:gd name="adj2" fmla="val 16667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92" y="2276872"/>
            <a:ext cx="4320480" cy="288971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ortar rectángulo de esquina diagonal 7"/>
          <p:cNvSpPr/>
          <p:nvPr/>
        </p:nvSpPr>
        <p:spPr>
          <a:xfrm>
            <a:off x="1537550" y="2034362"/>
            <a:ext cx="7485384" cy="3410861"/>
          </a:xfrm>
          <a:prstGeom prst="snip2DiagRect">
            <a:avLst>
              <a:gd name="adj1" fmla="val 50000"/>
              <a:gd name="adj2" fmla="val 16667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ichaelpetty1.files.wordpress.com/2010/03/waspmote_by_libelium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49" y="3651626"/>
            <a:ext cx="2124727" cy="2620494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 prstMaterial="matte">
            <a:bevelT w="114300" prst="artDeco"/>
            <a:bevelB w="25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68" y="2573288"/>
            <a:ext cx="1858799" cy="139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7" name="Picture 6" descr="http://dataloggersuite.com/bo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2519438"/>
            <a:ext cx="1450004" cy="1489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2.bp.blogspot.com/-CVb4GVnDzz8/Unr5MUFXhaI/AAAAAAAAAD8/tQO3gSR0Kew/s1600/TI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05" y="1442985"/>
            <a:ext cx="2565550" cy="22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055" flipH="1">
            <a:off x="3262159" y="2936862"/>
            <a:ext cx="689452" cy="5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7128" flipH="1">
            <a:off x="5297661" y="3680834"/>
            <a:ext cx="689452" cy="5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3591" flipH="1">
            <a:off x="7158519" y="2889679"/>
            <a:ext cx="689452" cy="5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61356" y="418322"/>
            <a:ext cx="9789640" cy="6858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Trabajos Futuros</a:t>
            </a:r>
            <a:endParaRPr lang="es-EC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1 Rectángulo"/>
          <p:cNvSpPr/>
          <p:nvPr/>
        </p:nvSpPr>
        <p:spPr bwMode="auto">
          <a:xfrm>
            <a:off x="371184" y="1088220"/>
            <a:ext cx="9395636" cy="45719"/>
          </a:xfrm>
          <a:prstGeom prst="rect">
            <a:avLst/>
          </a:prstGeom>
          <a:solidFill>
            <a:srgbClr val="004D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10" descr="http://www.innovaxp.com/es/files/2013/05/TIC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756" y="145584"/>
            <a:ext cx="1213000" cy="1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comps.canstockphoto.com/can-stock-photo_csp60742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1"/>
          <a:stretch/>
        </p:blipFill>
        <p:spPr bwMode="auto">
          <a:xfrm>
            <a:off x="1125860" y="1774020"/>
            <a:ext cx="2565308" cy="37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714088409"/>
              </p:ext>
            </p:extLst>
          </p:nvPr>
        </p:nvGraphicFramePr>
        <p:xfrm>
          <a:off x="4006180" y="1285510"/>
          <a:ext cx="6552727" cy="485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6" name="Picture 6" descr="http://www.eveliux.com/mx/images/stories/4_6%20topologia_malla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1640174"/>
            <a:ext cx="797967" cy="8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michaelpetty1.files.wordpress.com/2010/03/waspmote_by_libelium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95" y="2708920"/>
            <a:ext cx="699336" cy="862514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 prstMaterial="matte">
            <a:bevelT w="114300" prst="artDeco"/>
            <a:bevelB w="25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3.bp.blogspot.com/-fowNGzfSfjE/TiX0VfkxHjI/AAAAAAAADQw/dov2Q0c_9Iw/s1600/Pulaubomb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11" y="4005064"/>
            <a:ext cx="734921" cy="5972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geekets.com/wp-content/uploads/2009/08/sony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5035963"/>
            <a:ext cx="870166" cy="76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sandrallanas.com/wp-content/uploads/2012/09/interrb.jpg"/>
          <p:cNvSpPr>
            <a:spLocks noChangeAspect="1" noChangeArrowheads="1"/>
          </p:cNvSpPr>
          <p:nvPr/>
        </p:nvSpPr>
        <p:spPr bwMode="auto">
          <a:xfrm>
            <a:off x="63500" y="-136525"/>
            <a:ext cx="10848975" cy="890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100" name="Picture 4" descr="http://www.sandrallanas.com/wp-content/uploads/2012/09/inter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109109"/>
            <a:ext cx="7776864" cy="63839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ensorscope.ch/wp-content/uploads/2012/11/WS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7CFE2">
                  <a:alpha val="10588"/>
                </a:srgbClr>
              </a:clrFrom>
              <a:clrTo>
                <a:srgbClr val="97CF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79" y="957019"/>
            <a:ext cx="7134225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ee.psu.ac.th/%7Ewiklom/WSN/WSN-1-OK_new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41" y="2492550"/>
            <a:ext cx="1556866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4 Rectángulo"/>
          <p:cNvSpPr/>
          <p:nvPr/>
        </p:nvSpPr>
        <p:spPr>
          <a:xfrm>
            <a:off x="3679563" y="764704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Inteligencia Propia</a:t>
            </a:r>
          </a:p>
        </p:txBody>
      </p:sp>
      <p:sp>
        <p:nvSpPr>
          <p:cNvPr id="11" name="28 Rectángulo"/>
          <p:cNvSpPr/>
          <p:nvPr/>
        </p:nvSpPr>
        <p:spPr>
          <a:xfrm>
            <a:off x="851090" y="1761440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</a:t>
            </a:r>
          </a:p>
        </p:txBody>
      </p:sp>
      <p:sp>
        <p:nvSpPr>
          <p:cNvPr id="12" name="30 Rectángulo"/>
          <p:cNvSpPr/>
          <p:nvPr/>
        </p:nvSpPr>
        <p:spPr>
          <a:xfrm>
            <a:off x="2536563" y="5065121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Adquisición Datos</a:t>
            </a:r>
          </a:p>
        </p:txBody>
      </p:sp>
      <p:sp>
        <p:nvSpPr>
          <p:cNvPr id="13" name="32 Rectángulo"/>
          <p:cNvSpPr/>
          <p:nvPr/>
        </p:nvSpPr>
        <p:spPr>
          <a:xfrm>
            <a:off x="5341675" y="3975153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Dinamismo </a:t>
            </a:r>
          </a:p>
        </p:txBody>
      </p:sp>
      <p:sp>
        <p:nvSpPr>
          <p:cNvPr id="14" name="33 Rectángulo"/>
          <p:cNvSpPr/>
          <p:nvPr/>
        </p:nvSpPr>
        <p:spPr>
          <a:xfrm>
            <a:off x="6194163" y="1759769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 </a:t>
            </a:r>
          </a:p>
        </p:txBody>
      </p:sp>
      <p:sp>
        <p:nvSpPr>
          <p:cNvPr id="15" name="34 Rectángulo"/>
          <p:cNvSpPr/>
          <p:nvPr/>
        </p:nvSpPr>
        <p:spPr>
          <a:xfrm>
            <a:off x="765820" y="3948077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Motas </a:t>
            </a:r>
          </a:p>
        </p:txBody>
      </p:sp>
    </p:spTree>
    <p:extLst>
      <p:ext uri="{BB962C8B-B14F-4D97-AF65-F5344CB8AC3E}">
        <p14:creationId xmlns:p14="http://schemas.microsoft.com/office/powerpoint/2010/main" val="13076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Lágrima"/>
          <p:cNvSpPr/>
          <p:nvPr/>
        </p:nvSpPr>
        <p:spPr bwMode="auto">
          <a:xfrm>
            <a:off x="1380431" y="3785614"/>
            <a:ext cx="2441500" cy="1828800"/>
          </a:xfrm>
          <a:prstGeom prst="teardrop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6" name="Picture 2" descr="http://blogs.salleurl.edu/networking-and-internet-technologies/files/2011/11/mot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31" y="1271014"/>
            <a:ext cx="3338810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2.google.com/images?q=tbn:ANd9GcRdPmbLXEHCK9IxSWA9IcHG-9ZyY8P4vo07WGcH95EyNWuKk7V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980728"/>
            <a:ext cx="23241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itg.es/wp-content/uploads/Imagen3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1"/>
          <a:stretch/>
        </p:blipFill>
        <p:spPr bwMode="auto">
          <a:xfrm>
            <a:off x="4517029" y="3785614"/>
            <a:ext cx="4391025" cy="20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9 Rectángulo"/>
          <p:cNvSpPr/>
          <p:nvPr/>
        </p:nvSpPr>
        <p:spPr>
          <a:xfrm>
            <a:off x="955360" y="4065150"/>
            <a:ext cx="3316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Parámetros 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Afectan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Desempeño</a:t>
            </a:r>
          </a:p>
        </p:txBody>
      </p:sp>
      <p:sp>
        <p:nvSpPr>
          <p:cNvPr id="13" name="20 Rectángulo"/>
          <p:cNvSpPr/>
          <p:nvPr/>
        </p:nvSpPr>
        <p:spPr>
          <a:xfrm>
            <a:off x="2450331" y="670849"/>
            <a:ext cx="331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– Despliegue </a:t>
            </a:r>
          </a:p>
        </p:txBody>
      </p:sp>
      <p:pic>
        <p:nvPicPr>
          <p:cNvPr id="14" name="Picture 12" descr="http://static.freepik.com/foto-gratis/5-flechas_2126996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10983" flipV="1">
            <a:off x="5119145" y="1424617"/>
            <a:ext cx="1295400" cy="110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static.freepik.com/foto-gratis/5-flechas_2126996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406" flipV="1">
            <a:off x="4980325" y="2605561"/>
            <a:ext cx="1295400" cy="110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7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be 1"/>
          <p:cNvSpPr/>
          <p:nvPr/>
        </p:nvSpPr>
        <p:spPr bwMode="auto">
          <a:xfrm>
            <a:off x="2727843" y="1893253"/>
            <a:ext cx="5367240" cy="1971949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4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3142084" y="692696"/>
            <a:ext cx="4800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i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Modelamiento</a:t>
            </a:r>
          </a:p>
        </p:txBody>
      </p:sp>
      <p:pic>
        <p:nvPicPr>
          <p:cNvPr id="6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804045" y="934922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9258" flipH="1">
            <a:off x="7328041" y="916036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 Rectángulo"/>
          <p:cNvSpPr/>
          <p:nvPr/>
        </p:nvSpPr>
        <p:spPr>
          <a:xfrm>
            <a:off x="1614984" y="1496910"/>
            <a:ext cx="2041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Topologías</a:t>
            </a:r>
          </a:p>
        </p:txBody>
      </p:sp>
      <p:sp>
        <p:nvSpPr>
          <p:cNvPr id="12" name="5 Rectángulo"/>
          <p:cNvSpPr/>
          <p:nvPr/>
        </p:nvSpPr>
        <p:spPr>
          <a:xfrm>
            <a:off x="7561684" y="1496910"/>
            <a:ext cx="2041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 Nodos</a:t>
            </a:r>
          </a:p>
        </p:txBody>
      </p:sp>
      <p:sp>
        <p:nvSpPr>
          <p:cNvPr id="15" name="5 Rectángulo"/>
          <p:cNvSpPr/>
          <p:nvPr/>
        </p:nvSpPr>
        <p:spPr>
          <a:xfrm>
            <a:off x="3950336" y="2112601"/>
            <a:ext cx="3184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Consumo de Energía </a:t>
            </a:r>
          </a:p>
        </p:txBody>
      </p:sp>
      <p:sp>
        <p:nvSpPr>
          <p:cNvPr id="16" name="5 Rectángulo"/>
          <p:cNvSpPr/>
          <p:nvPr/>
        </p:nvSpPr>
        <p:spPr>
          <a:xfrm>
            <a:off x="3851008" y="2565336"/>
            <a:ext cx="3382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Desempeño de la Red</a:t>
            </a:r>
          </a:p>
        </p:txBody>
      </p:sp>
      <p:pic>
        <p:nvPicPr>
          <p:cNvPr id="17" name="Picture 7" descr="http://www.trendingfit.com/159-21-thickbox/flechas----de-caucho-recta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311694" y="1050185"/>
            <a:ext cx="1943929" cy="12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5 Rectángulo"/>
          <p:cNvSpPr/>
          <p:nvPr/>
        </p:nvSpPr>
        <p:spPr>
          <a:xfrm>
            <a:off x="3427831" y="2991337"/>
            <a:ext cx="4286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Seguridad en la Información</a:t>
            </a:r>
          </a:p>
        </p:txBody>
      </p:sp>
      <p:pic>
        <p:nvPicPr>
          <p:cNvPr id="1026" name="Picture 2" descr="http://html.rincondelvago.com/00020334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58" y="3807715"/>
            <a:ext cx="2567987" cy="171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_k2W3OnSEbRs/TJrhQeYgh_I/AAAAAAAAAEs/jlxa7sQl0KA/s1600/obeus5sm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33" y="3925245"/>
            <a:ext cx="2572751" cy="161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1 Rectángulo"/>
          <p:cNvSpPr/>
          <p:nvPr/>
        </p:nvSpPr>
        <p:spPr>
          <a:xfrm>
            <a:off x="4650308" y="4782317"/>
            <a:ext cx="210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Autómatas Celulares</a:t>
            </a:r>
          </a:p>
        </p:txBody>
      </p:sp>
      <p:sp>
        <p:nvSpPr>
          <p:cNvPr id="20" name="21 Rectángulo"/>
          <p:cNvSpPr/>
          <p:nvPr/>
        </p:nvSpPr>
        <p:spPr>
          <a:xfrm>
            <a:off x="2989781" y="3943121"/>
            <a:ext cx="2624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Marcovianos</a:t>
            </a:r>
          </a:p>
        </p:txBody>
      </p:sp>
      <p:pic>
        <p:nvPicPr>
          <p:cNvPr id="21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3089792" y="4370013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2.bp.blogspot.com/-jvupudvDqAE/Uopba2EFz6I/AAAAAAAAiNU/-hrpntMCKvo/s320/FLECHA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684" flipH="1">
            <a:off x="6109272" y="4521474"/>
            <a:ext cx="676077" cy="5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182A0E-7F17-4A86-A7C5-8846F54E4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contraste empresarial (panorámica)</Template>
  <TotalTime>0</TotalTime>
  <Words>1228</Words>
  <Application>Microsoft Office PowerPoint</Application>
  <PresentationFormat>Personalizado</PresentationFormat>
  <Paragraphs>257</Paragraphs>
  <Slides>66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86" baseType="lpstr">
      <vt:lpstr>ＭＳ Ｐゴシック</vt:lpstr>
      <vt:lpstr>Agency FB</vt:lpstr>
      <vt:lpstr>Aharoni</vt:lpstr>
      <vt:lpstr>Andalus</vt:lpstr>
      <vt:lpstr>Arial</vt:lpstr>
      <vt:lpstr>Arial Narrow</vt:lpstr>
      <vt:lpstr>Bell MT</vt:lpstr>
      <vt:lpstr>Bodoni MT</vt:lpstr>
      <vt:lpstr>Bodoni MT Condensed</vt:lpstr>
      <vt:lpstr>Britannic Bold</vt:lpstr>
      <vt:lpstr>Cambria Math</vt:lpstr>
      <vt:lpstr>Elephant</vt:lpstr>
      <vt:lpstr>Eras Bold ITC</vt:lpstr>
      <vt:lpstr>Footlight MT Light</vt:lpstr>
      <vt:lpstr>Franklin Gothic Medium</vt:lpstr>
      <vt:lpstr>FreesiaUPC</vt:lpstr>
      <vt:lpstr>Gabriola</vt:lpstr>
      <vt:lpstr>Wingdings</vt:lpstr>
      <vt:lpstr>Business Contrast 16x9</vt:lpstr>
      <vt:lpstr>Presentación</vt:lpstr>
      <vt:lpstr>Desarrollo de un Modelo Óptimo de una WSN aplicado a Monitorización Volcánica en Tiempo Real</vt:lpstr>
      <vt:lpstr>AGENDA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Redes de Sensores Inalámbricos</vt:lpstr>
      <vt:lpstr>Redes de Sensores Inalámbricos</vt:lpstr>
      <vt:lpstr>Estándar IEEE 802.15.4</vt:lpstr>
      <vt:lpstr>Dispositivos IEEE 802.15.4</vt:lpstr>
      <vt:lpstr>Estándar IEEE 802.15.4</vt:lpstr>
      <vt:lpstr>Arquitectura ZigBee/802.15.4</vt:lpstr>
      <vt:lpstr>Técnicas de Modelamiento</vt:lpstr>
      <vt:lpstr>Técnicas de Modelamiento</vt:lpstr>
      <vt:lpstr>Presentación de PowerPoint</vt:lpstr>
      <vt:lpstr>Requerimientos en Monitorización Volcánica </vt:lpstr>
      <vt:lpstr>Requerimientos en Monitorización Volcánica </vt:lpstr>
      <vt:lpstr>Materiales – Placas de Sensores Inalámbricos</vt:lpstr>
      <vt:lpstr>Materiales – Placas de Sensores Inalámbricos</vt:lpstr>
      <vt:lpstr>Materiales – Módulos ZigBee</vt:lpstr>
      <vt:lpstr>Materiales – Módulos ZigBee</vt:lpstr>
      <vt:lpstr>Materiales – Herramientas de Software</vt:lpstr>
      <vt:lpstr>Métodos – Waspmote de Libelium</vt:lpstr>
      <vt:lpstr>Métodos – Módulos XBEE PRO S2</vt:lpstr>
      <vt:lpstr>Métodos – Programa en Matlab</vt:lpstr>
      <vt:lpstr>Métodos – Data Logger Suite – DLS </vt:lpstr>
      <vt:lpstr>Consideraciones de Despliegue</vt:lpstr>
      <vt:lpstr>Consideraciones de Despliegue</vt:lpstr>
      <vt:lpstr>Consideraciones de Despliegue - Paquetes</vt:lpstr>
      <vt:lpstr>Consideraciones de Despliegue – Delay Real </vt:lpstr>
      <vt:lpstr>Consideraciones de Despliegue – Delay Matlab</vt:lpstr>
      <vt:lpstr>Presentación de PowerPoint</vt:lpstr>
      <vt:lpstr>Parámetros De Mecanismo CSMA</vt:lpstr>
      <vt:lpstr>Modelo Genérico</vt:lpstr>
      <vt:lpstr>Consideraciones en Modelo</vt:lpstr>
      <vt:lpstr>Interpolaciones Respecto a Despliegues</vt:lpstr>
      <vt:lpstr>Resultados de Interpolación </vt:lpstr>
      <vt:lpstr>Curvas Obtenidas de Modelo Matemático</vt:lpstr>
      <vt:lpstr>Curvas Obtenidas de Modelo Matemático</vt:lpstr>
      <vt:lpstr>Curvas Obtenidas de Modelo Matemático</vt:lpstr>
      <vt:lpstr>Presentación de PowerPoint</vt:lpstr>
      <vt:lpstr>Despliegue – Paquetes Perdidos</vt:lpstr>
      <vt:lpstr>Despliegue – Paquetes Perdidos</vt:lpstr>
      <vt:lpstr>Despliegue – Paquetes Perdidos Vs Distancia</vt:lpstr>
      <vt:lpstr>Despliegue – Delay DLS – Matlab </vt:lpstr>
      <vt:lpstr>Despliegue – Delay DLS Vs Número de Nodos</vt:lpstr>
      <vt:lpstr>Despliegue – Delay DLS Vs Distancia</vt:lpstr>
      <vt:lpstr>Despliegue – Throughput Calculado</vt:lpstr>
      <vt:lpstr>Curvas de Modelo con BEmin =3</vt:lpstr>
      <vt:lpstr>Curvas de Modelo con BEmin =4</vt:lpstr>
      <vt:lpstr>Validación Modelo en Interiores [20 ms]</vt:lpstr>
      <vt:lpstr>Validación Modelo en Exteriores [10 ms]</vt:lpstr>
      <vt:lpstr>Validación Modelo en Exteriores [20 ms]</vt:lpstr>
      <vt:lpstr>Parámetros de Modelos Validados</vt:lpstr>
      <vt:lpstr>Presentación de PowerPoint</vt:lpstr>
      <vt:lpstr>Conclusiones</vt:lpstr>
      <vt:lpstr>Conclusiones</vt:lpstr>
      <vt:lpstr>Conclusiones</vt:lpstr>
      <vt:lpstr>Recomendaciones</vt:lpstr>
      <vt:lpstr>Trabajos Futuros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2014-12-09T14:37:15Z</dcterms:created>
  <dcterms:modified xsi:type="dcterms:W3CDTF">2014-12-12T11:30:43Z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