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sdx" ContentType="application/vnd.ms-visio.drawing"/>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9.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0.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1"/>
    <p:sldMasterId id="2147483780" r:id="rId2"/>
    <p:sldMasterId id="2147483792" r:id="rId3"/>
    <p:sldMasterId id="2147483810" r:id="rId4"/>
    <p:sldMasterId id="2147483822" r:id="rId5"/>
    <p:sldMasterId id="2147483840" r:id="rId6"/>
    <p:sldMasterId id="2147483852" r:id="rId7"/>
    <p:sldMasterId id="2147483870" r:id="rId8"/>
    <p:sldMasterId id="2147483882" r:id="rId9"/>
    <p:sldMasterId id="2147483900" r:id="rId10"/>
    <p:sldMasterId id="2147483912" r:id="rId11"/>
  </p:sldMasterIdLst>
  <p:notesMasterIdLst>
    <p:notesMasterId r:id="rId66"/>
  </p:notesMasterIdLst>
  <p:sldIdLst>
    <p:sldId id="257" r:id="rId12"/>
    <p:sldId id="258"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302" r:id="rId35"/>
    <p:sldId id="282" r:id="rId36"/>
    <p:sldId id="283" r:id="rId37"/>
    <p:sldId id="284" r:id="rId38"/>
    <p:sldId id="285"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3" r:id="rId55"/>
    <p:sldId id="304" r:id="rId56"/>
    <p:sldId id="305" r:id="rId57"/>
    <p:sldId id="307" r:id="rId58"/>
    <p:sldId id="309" r:id="rId59"/>
    <p:sldId id="311" r:id="rId60"/>
    <p:sldId id="312" r:id="rId61"/>
    <p:sldId id="313" r:id="rId62"/>
    <p:sldId id="314" r:id="rId63"/>
    <p:sldId id="315" r:id="rId64"/>
    <p:sldId id="316" r:id="rId6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90" d="100"/>
          <a:sy n="90" d="100"/>
        </p:scale>
        <p:origin x="576"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slide" Target="slides/slide52.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presProps" Target="presProp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EMVY\Dropbox\Public\TESIS%20ESFORSE\TABLAS\Servicios_b&#225;sico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EMVY\Dropbox\Public\TESIS%20ESFORSE\TABLAS\Servicios_b&#225;sico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EMVY\Dropbox\Public\TESIS%20ESFORSE\TABLAS\Servicios_b&#225;sico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dirty="0" smtClean="0">
                <a:latin typeface="Arial" panose="020B0604020202020204" pitchFamily="34" charset="0"/>
                <a:cs typeface="Arial" panose="020B0604020202020204" pitchFamily="34" charset="0"/>
              </a:rPr>
              <a:t>CONSUMO AGUA POTABLE </a:t>
            </a:r>
            <a:r>
              <a:rPr lang="en-US" sz="1000" dirty="0">
                <a:latin typeface="Arial" panose="020B0604020202020204" pitchFamily="34" charset="0"/>
                <a:cs typeface="Arial" panose="020B0604020202020204" pitchFamily="34" charset="0"/>
              </a:rPr>
              <a:t>(mᵌ)</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Agua!$C$2</c:f>
              <c:strCache>
                <c:ptCount val="1"/>
                <c:pt idx="0">
                  <c:v>CONSUMO (mᵌ)</c:v>
                </c:pt>
              </c:strCache>
            </c:strRef>
          </c:tx>
          <c:spPr>
            <a:solidFill>
              <a:schemeClr val="accent1"/>
            </a:solidFill>
            <a:ln>
              <a:noFill/>
            </a:ln>
            <a:effectLst/>
          </c:spPr>
          <c:invertIfNegative val="0"/>
          <c:cat>
            <c:strRef>
              <c:f>Agua!$B$3:$B$14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Agua!$C$3:$C$14</c:f>
              <c:numCache>
                <c:formatCode>General</c:formatCode>
                <c:ptCount val="12"/>
                <c:pt idx="0">
                  <c:v>1500</c:v>
                </c:pt>
                <c:pt idx="1">
                  <c:v>656</c:v>
                </c:pt>
                <c:pt idx="2">
                  <c:v>656</c:v>
                </c:pt>
                <c:pt idx="3">
                  <c:v>296</c:v>
                </c:pt>
                <c:pt idx="4">
                  <c:v>515</c:v>
                </c:pt>
                <c:pt idx="5">
                  <c:v>50</c:v>
                </c:pt>
                <c:pt idx="6">
                  <c:v>644</c:v>
                </c:pt>
                <c:pt idx="7">
                  <c:v>718</c:v>
                </c:pt>
                <c:pt idx="8">
                  <c:v>379</c:v>
                </c:pt>
                <c:pt idx="9">
                  <c:v>2914</c:v>
                </c:pt>
                <c:pt idx="10">
                  <c:v>1147</c:v>
                </c:pt>
                <c:pt idx="11">
                  <c:v>65</c:v>
                </c:pt>
              </c:numCache>
            </c:numRef>
          </c:val>
        </c:ser>
        <c:dLbls>
          <c:showLegendKey val="0"/>
          <c:showVal val="0"/>
          <c:showCatName val="0"/>
          <c:showSerName val="0"/>
          <c:showPercent val="0"/>
          <c:showBubbleSize val="0"/>
        </c:dLbls>
        <c:gapWidth val="150"/>
        <c:axId val="692429144"/>
        <c:axId val="692431496"/>
      </c:barChart>
      <c:catAx>
        <c:axId val="692429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92431496"/>
        <c:crosses val="autoZero"/>
        <c:auto val="1"/>
        <c:lblAlgn val="ctr"/>
        <c:lblOffset val="100"/>
        <c:noMultiLvlLbl val="0"/>
      </c:catAx>
      <c:valAx>
        <c:axId val="692431496"/>
        <c:scaling>
          <c:orientation val="minMax"/>
        </c:scaling>
        <c:delete val="0"/>
        <c:axPos val="l"/>
        <c:majorGridlines>
          <c:spPr>
            <a:ln w="9525" cap="flat" cmpd="sng" algn="ctr">
              <a:solidFill>
                <a:schemeClr val="lt1">
                  <a:hueOff val="0"/>
                  <a:satOff val="0"/>
                  <a:lumOff val="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92429144"/>
        <c:crosses val="autoZero"/>
        <c:crossBetween val="between"/>
      </c:valAx>
      <c:spPr>
        <a:noFill/>
        <a:ln>
          <a:noFill/>
        </a:ln>
        <a:effectLst/>
      </c:spPr>
    </c:plotArea>
    <c:plotVisOnly val="1"/>
    <c:dispBlanksAs val="gap"/>
    <c:showDLblsOverMax val="0"/>
  </c:chart>
  <c:spPr>
    <a:noFill/>
    <a:ln w="3175">
      <a:solidFill>
        <a:schemeClr val="tx1"/>
      </a:solidFill>
    </a:ln>
    <a:effectLst/>
  </c:spPr>
  <c:txPr>
    <a:bodyPr/>
    <a:lstStyle/>
    <a:p>
      <a:pPr>
        <a:defRPr/>
      </a:pPr>
      <a:endParaRPr lang="es-EC"/>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a:latin typeface="Arial" panose="020B0604020202020204" pitchFamily="34" charset="0"/>
                <a:cs typeface="Arial" panose="020B0604020202020204" pitchFamily="34" charset="0"/>
              </a:rPr>
              <a:t>CONSUMO (kW/h)</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Energía_elec!$C$2</c:f>
              <c:strCache>
                <c:ptCount val="1"/>
                <c:pt idx="0">
                  <c:v>CONSUMO (kW/h)</c:v>
                </c:pt>
              </c:strCache>
            </c:strRef>
          </c:tx>
          <c:spPr>
            <a:solidFill>
              <a:schemeClr val="accent2"/>
            </a:solidFill>
            <a:ln>
              <a:noFill/>
            </a:ln>
            <a:effectLst/>
          </c:spPr>
          <c:invertIfNegative val="0"/>
          <c:cat>
            <c:strRef>
              <c:f>Energía_elec!$B$3:$B$14</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Energía_elec!$C$3:$C$14</c:f>
              <c:numCache>
                <c:formatCode>General</c:formatCode>
                <c:ptCount val="12"/>
                <c:pt idx="0">
                  <c:v>74750</c:v>
                </c:pt>
                <c:pt idx="1">
                  <c:v>77960</c:v>
                </c:pt>
                <c:pt idx="2">
                  <c:v>77960</c:v>
                </c:pt>
                <c:pt idx="3">
                  <c:v>90055</c:v>
                </c:pt>
                <c:pt idx="4">
                  <c:v>81339</c:v>
                </c:pt>
                <c:pt idx="5">
                  <c:v>86215</c:v>
                </c:pt>
                <c:pt idx="6">
                  <c:v>92418</c:v>
                </c:pt>
                <c:pt idx="7">
                  <c:v>88308</c:v>
                </c:pt>
                <c:pt idx="8">
                  <c:v>173682</c:v>
                </c:pt>
                <c:pt idx="9">
                  <c:v>89235</c:v>
                </c:pt>
                <c:pt idx="10">
                  <c:v>89922</c:v>
                </c:pt>
                <c:pt idx="11">
                  <c:v>85083</c:v>
                </c:pt>
              </c:numCache>
            </c:numRef>
          </c:val>
        </c:ser>
        <c:dLbls>
          <c:showLegendKey val="0"/>
          <c:showVal val="0"/>
          <c:showCatName val="0"/>
          <c:showSerName val="0"/>
          <c:showPercent val="0"/>
          <c:showBubbleSize val="0"/>
        </c:dLbls>
        <c:gapWidth val="219"/>
        <c:overlap val="-27"/>
        <c:axId val="692439728"/>
        <c:axId val="692440512"/>
      </c:barChart>
      <c:catAx>
        <c:axId val="692439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92440512"/>
        <c:crosses val="autoZero"/>
        <c:auto val="1"/>
        <c:lblAlgn val="ctr"/>
        <c:lblOffset val="100"/>
        <c:noMultiLvlLbl val="0"/>
      </c:catAx>
      <c:valAx>
        <c:axId val="6924405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692439728"/>
        <c:crosses val="autoZero"/>
        <c:crossBetween val="between"/>
      </c:valAx>
      <c:spPr>
        <a:noFill/>
        <a:ln>
          <a:noFill/>
        </a:ln>
        <a:effectLst/>
      </c:spPr>
    </c:plotArea>
    <c:plotVisOnly val="1"/>
    <c:dispBlanksAs val="gap"/>
    <c:showDLblsOverMax val="0"/>
  </c:chart>
  <c:spPr>
    <a:noFill/>
    <a:ln w="3175">
      <a:solidFill>
        <a:schemeClr val="tx1"/>
      </a:solid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000">
                <a:latin typeface="Arial" panose="020B0604020202020204" pitchFamily="34" charset="0"/>
                <a:cs typeface="Arial" panose="020B0604020202020204" pitchFamily="34" charset="0"/>
              </a:rPr>
              <a:t>CONSUMO</a:t>
            </a:r>
            <a:r>
              <a:rPr lang="es-EC" sz="1000" baseline="0">
                <a:latin typeface="Arial" panose="020B0604020202020204" pitchFamily="34" charset="0"/>
                <a:cs typeface="Arial" panose="020B0604020202020204" pitchFamily="34" charset="0"/>
              </a:rPr>
              <a:t> DE COMBUSTIBLE (gal)</a:t>
            </a:r>
            <a:endParaRPr lang="es-EC" sz="1000">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barChart>
        <c:barDir val="col"/>
        <c:grouping val="clustered"/>
        <c:varyColors val="0"/>
        <c:ser>
          <c:idx val="0"/>
          <c:order val="0"/>
          <c:tx>
            <c:strRef>
              <c:f>Combustible!$C$3</c:f>
              <c:strCache>
                <c:ptCount val="1"/>
                <c:pt idx="0">
                  <c:v>Gasolina</c:v>
                </c:pt>
              </c:strCache>
            </c:strRef>
          </c:tx>
          <c:spPr>
            <a:solidFill>
              <a:schemeClr val="accent1"/>
            </a:solidFill>
            <a:ln>
              <a:noFill/>
            </a:ln>
            <a:effectLst/>
          </c:spPr>
          <c:invertIfNegative val="0"/>
          <c:cat>
            <c:strRef>
              <c:f>Combustible!$B$4:$B$15</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Combustible!$C$4:$C$15</c:f>
              <c:numCache>
                <c:formatCode>General</c:formatCode>
                <c:ptCount val="12"/>
                <c:pt idx="0">
                  <c:v>396</c:v>
                </c:pt>
                <c:pt idx="1">
                  <c:v>974</c:v>
                </c:pt>
                <c:pt idx="2">
                  <c:v>974</c:v>
                </c:pt>
                <c:pt idx="3">
                  <c:v>1091</c:v>
                </c:pt>
                <c:pt idx="4">
                  <c:v>749</c:v>
                </c:pt>
                <c:pt idx="5">
                  <c:v>833</c:v>
                </c:pt>
                <c:pt idx="6">
                  <c:v>44</c:v>
                </c:pt>
                <c:pt idx="7">
                  <c:v>415</c:v>
                </c:pt>
                <c:pt idx="8">
                  <c:v>300</c:v>
                </c:pt>
                <c:pt idx="9">
                  <c:v>470</c:v>
                </c:pt>
                <c:pt idx="10">
                  <c:v>436</c:v>
                </c:pt>
                <c:pt idx="11">
                  <c:v>255</c:v>
                </c:pt>
              </c:numCache>
            </c:numRef>
          </c:val>
        </c:ser>
        <c:ser>
          <c:idx val="1"/>
          <c:order val="1"/>
          <c:tx>
            <c:strRef>
              <c:f>Combustible!$D$3</c:f>
              <c:strCache>
                <c:ptCount val="1"/>
                <c:pt idx="0">
                  <c:v>Diesel</c:v>
                </c:pt>
              </c:strCache>
            </c:strRef>
          </c:tx>
          <c:spPr>
            <a:solidFill>
              <a:schemeClr val="accent2"/>
            </a:solidFill>
            <a:ln>
              <a:noFill/>
            </a:ln>
            <a:effectLst/>
          </c:spPr>
          <c:invertIfNegative val="0"/>
          <c:cat>
            <c:strRef>
              <c:f>Combustible!$B$4:$B$15</c:f>
              <c:strCache>
                <c:ptCount val="12"/>
                <c:pt idx="0">
                  <c:v>Enero</c:v>
                </c:pt>
                <c:pt idx="1">
                  <c:v>Febrero</c:v>
                </c:pt>
                <c:pt idx="2">
                  <c:v>Marzo</c:v>
                </c:pt>
                <c:pt idx="3">
                  <c:v>Abril</c:v>
                </c:pt>
                <c:pt idx="4">
                  <c:v>Mayo</c:v>
                </c:pt>
                <c:pt idx="5">
                  <c:v>Junio</c:v>
                </c:pt>
                <c:pt idx="6">
                  <c:v>Julio</c:v>
                </c:pt>
                <c:pt idx="7">
                  <c:v>Agosto</c:v>
                </c:pt>
                <c:pt idx="8">
                  <c:v>Septiembre</c:v>
                </c:pt>
                <c:pt idx="9">
                  <c:v>Octubre</c:v>
                </c:pt>
                <c:pt idx="10">
                  <c:v>Noviembre</c:v>
                </c:pt>
                <c:pt idx="11">
                  <c:v>Diciembre</c:v>
                </c:pt>
              </c:strCache>
            </c:strRef>
          </c:cat>
          <c:val>
            <c:numRef>
              <c:f>Combustible!$D$4:$D$15</c:f>
              <c:numCache>
                <c:formatCode>General</c:formatCode>
                <c:ptCount val="12"/>
                <c:pt idx="0">
                  <c:v>5666</c:v>
                </c:pt>
                <c:pt idx="1">
                  <c:v>3514</c:v>
                </c:pt>
                <c:pt idx="2">
                  <c:v>3514</c:v>
                </c:pt>
                <c:pt idx="3">
                  <c:v>3312</c:v>
                </c:pt>
                <c:pt idx="4">
                  <c:v>4041</c:v>
                </c:pt>
                <c:pt idx="5">
                  <c:v>3985</c:v>
                </c:pt>
                <c:pt idx="6">
                  <c:v>3708</c:v>
                </c:pt>
                <c:pt idx="7">
                  <c:v>3230</c:v>
                </c:pt>
                <c:pt idx="8">
                  <c:v>1895</c:v>
                </c:pt>
                <c:pt idx="9">
                  <c:v>4758</c:v>
                </c:pt>
                <c:pt idx="10">
                  <c:v>3095</c:v>
                </c:pt>
                <c:pt idx="11">
                  <c:v>2385</c:v>
                </c:pt>
              </c:numCache>
            </c:numRef>
          </c:val>
        </c:ser>
        <c:dLbls>
          <c:showLegendKey val="0"/>
          <c:showVal val="0"/>
          <c:showCatName val="0"/>
          <c:showSerName val="0"/>
          <c:showPercent val="0"/>
          <c:showBubbleSize val="0"/>
        </c:dLbls>
        <c:gapWidth val="219"/>
        <c:overlap val="-27"/>
        <c:axId val="716091304"/>
        <c:axId val="716091696"/>
      </c:barChart>
      <c:catAx>
        <c:axId val="716091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16091696"/>
        <c:crosses val="autoZero"/>
        <c:auto val="1"/>
        <c:lblAlgn val="ctr"/>
        <c:lblOffset val="100"/>
        <c:noMultiLvlLbl val="0"/>
      </c:catAx>
      <c:valAx>
        <c:axId val="716091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71609130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w="3175">
      <a:solidFill>
        <a:schemeClr val="tx1"/>
      </a:solid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A32089-A3C4-4EEE-A061-5BBC395D295E}" type="doc">
      <dgm:prSet loTypeId="urn:diagrams.loki3.com/BracketList+Icon" loCatId="list" qsTypeId="urn:microsoft.com/office/officeart/2005/8/quickstyle/simple3" qsCatId="simple" csTypeId="urn:microsoft.com/office/officeart/2005/8/colors/accent1_1" csCatId="accent1" phldr="1"/>
      <dgm:spPr/>
      <dgm:t>
        <a:bodyPr/>
        <a:lstStyle/>
        <a:p>
          <a:endParaRPr lang="es-EC"/>
        </a:p>
      </dgm:t>
    </dgm:pt>
    <dgm:pt modelId="{B6B76B47-4529-4ECC-A4C2-E861E12C3E50}">
      <dgm:prSet phldrT="[Texto]"/>
      <dgm:spPr/>
      <dgm:t>
        <a:bodyPr/>
        <a:lstStyle/>
        <a:p>
          <a:r>
            <a:rPr lang="es-EC" dirty="0" smtClean="0"/>
            <a:t>General</a:t>
          </a:r>
          <a:endParaRPr lang="es-EC" dirty="0"/>
        </a:p>
      </dgm:t>
    </dgm:pt>
    <dgm:pt modelId="{180C8F5A-C839-452E-BE85-74F7943618CC}" type="parTrans" cxnId="{8EDD311C-7B6E-47EC-89E7-F149C7B16222}">
      <dgm:prSet/>
      <dgm:spPr/>
      <dgm:t>
        <a:bodyPr/>
        <a:lstStyle/>
        <a:p>
          <a:endParaRPr lang="es-EC"/>
        </a:p>
      </dgm:t>
    </dgm:pt>
    <dgm:pt modelId="{D09AEFA9-45B4-492A-B644-D52570CF1EE0}" type="sibTrans" cxnId="{8EDD311C-7B6E-47EC-89E7-F149C7B16222}">
      <dgm:prSet/>
      <dgm:spPr/>
      <dgm:t>
        <a:bodyPr/>
        <a:lstStyle/>
        <a:p>
          <a:endParaRPr lang="es-EC"/>
        </a:p>
      </dgm:t>
    </dgm:pt>
    <dgm:pt modelId="{12056EA4-23C2-49A8-8074-320E2719BB47}">
      <dgm:prSet phldrT="[Texto]"/>
      <dgm:spPr/>
      <dgm:t>
        <a:bodyPr/>
        <a:lstStyle/>
        <a:p>
          <a:r>
            <a:rPr lang="es-EC" dirty="0" smtClean="0"/>
            <a:t>Elaborar un Estudio de Impacto Ambiental </a:t>
          </a:r>
          <a:r>
            <a:rPr lang="es-EC" dirty="0" err="1" smtClean="0"/>
            <a:t>Expost</a:t>
          </a:r>
          <a:r>
            <a:rPr lang="es-EC" dirty="0" smtClean="0"/>
            <a:t> y una Propuesta de Plan de Manejo Ambiental para la Escuela de Formación de Soldados del Ejército “Vencedores del Cenepa” ESFORSE – Ambato</a:t>
          </a:r>
          <a:endParaRPr lang="es-EC" dirty="0"/>
        </a:p>
      </dgm:t>
    </dgm:pt>
    <dgm:pt modelId="{6C8E02E8-DB55-428C-8B06-60E85E71BA3E}" type="parTrans" cxnId="{0EA95C88-6D17-481B-9B34-136135690ABD}">
      <dgm:prSet/>
      <dgm:spPr/>
      <dgm:t>
        <a:bodyPr/>
        <a:lstStyle/>
        <a:p>
          <a:endParaRPr lang="es-EC"/>
        </a:p>
      </dgm:t>
    </dgm:pt>
    <dgm:pt modelId="{21665012-982E-4667-A98B-E8D6E0198DD6}" type="sibTrans" cxnId="{0EA95C88-6D17-481B-9B34-136135690ABD}">
      <dgm:prSet/>
      <dgm:spPr/>
      <dgm:t>
        <a:bodyPr/>
        <a:lstStyle/>
        <a:p>
          <a:endParaRPr lang="es-EC"/>
        </a:p>
      </dgm:t>
    </dgm:pt>
    <dgm:pt modelId="{6CE3B748-FC8D-4F37-A1F9-F753DF74DD85}">
      <dgm:prSet phldrT="[Texto]"/>
      <dgm:spPr/>
      <dgm:t>
        <a:bodyPr/>
        <a:lstStyle/>
        <a:p>
          <a:r>
            <a:rPr lang="es-EC" dirty="0" smtClean="0"/>
            <a:t>Metas</a:t>
          </a:r>
          <a:endParaRPr lang="es-EC" dirty="0"/>
        </a:p>
      </dgm:t>
    </dgm:pt>
    <dgm:pt modelId="{AEAF45DF-D6B1-40E5-8DDF-F62242979E03}" type="parTrans" cxnId="{755C024D-AFFB-48DF-9A13-336C889899EA}">
      <dgm:prSet/>
      <dgm:spPr/>
      <dgm:t>
        <a:bodyPr/>
        <a:lstStyle/>
        <a:p>
          <a:endParaRPr lang="es-EC"/>
        </a:p>
      </dgm:t>
    </dgm:pt>
    <dgm:pt modelId="{135FA688-58B1-400A-AD16-B1FC0D602721}" type="sibTrans" cxnId="{755C024D-AFFB-48DF-9A13-336C889899EA}">
      <dgm:prSet/>
      <dgm:spPr/>
      <dgm:t>
        <a:bodyPr/>
        <a:lstStyle/>
        <a:p>
          <a:endParaRPr lang="es-EC"/>
        </a:p>
      </dgm:t>
    </dgm:pt>
    <dgm:pt modelId="{E8C77866-C75E-4E33-91A4-36DE7BD3811C}">
      <dgm:prSet phldrT="[Texto]"/>
      <dgm:spPr/>
      <dgm:t>
        <a:bodyPr/>
        <a:lstStyle/>
        <a:p>
          <a:r>
            <a:rPr lang="es-EC" dirty="0" smtClean="0"/>
            <a:t>Caracterización del medio físico, medio biótico y aspectos socioeconómicos y culturales de la población.</a:t>
          </a:r>
          <a:endParaRPr lang="es-EC" dirty="0"/>
        </a:p>
      </dgm:t>
    </dgm:pt>
    <dgm:pt modelId="{7DC6DF3D-A85E-4414-93B2-298F8E2F0DDD}" type="parTrans" cxnId="{CCC089AB-64F8-4E77-8B3D-05F5895D3001}">
      <dgm:prSet/>
      <dgm:spPr/>
      <dgm:t>
        <a:bodyPr/>
        <a:lstStyle/>
        <a:p>
          <a:endParaRPr lang="es-EC"/>
        </a:p>
      </dgm:t>
    </dgm:pt>
    <dgm:pt modelId="{920165CB-D979-4179-B67F-340FBF5B1C18}" type="sibTrans" cxnId="{CCC089AB-64F8-4E77-8B3D-05F5895D3001}">
      <dgm:prSet/>
      <dgm:spPr/>
      <dgm:t>
        <a:bodyPr/>
        <a:lstStyle/>
        <a:p>
          <a:endParaRPr lang="es-EC"/>
        </a:p>
      </dgm:t>
    </dgm:pt>
    <dgm:pt modelId="{3003C47A-B883-437C-B2E9-E9B5F467D306}">
      <dgm:prSet/>
      <dgm:spPr/>
      <dgm:t>
        <a:bodyPr/>
        <a:lstStyle/>
        <a:p>
          <a:r>
            <a:rPr lang="es-EC" dirty="0" smtClean="0"/>
            <a:t>Levantar una línea base ambiental.</a:t>
          </a:r>
          <a:endParaRPr lang="es-EC" dirty="0"/>
        </a:p>
      </dgm:t>
    </dgm:pt>
    <dgm:pt modelId="{FFA12CF8-A773-4507-8AD1-3062FB4CDA38}" type="parTrans" cxnId="{9D754A2D-5998-48CE-ADEA-BDE61CE2513C}">
      <dgm:prSet/>
      <dgm:spPr/>
      <dgm:t>
        <a:bodyPr/>
        <a:lstStyle/>
        <a:p>
          <a:endParaRPr lang="es-EC"/>
        </a:p>
      </dgm:t>
    </dgm:pt>
    <dgm:pt modelId="{3BE7E2F8-5D42-4CDB-9E65-16DF26AF48E9}" type="sibTrans" cxnId="{9D754A2D-5998-48CE-ADEA-BDE61CE2513C}">
      <dgm:prSet/>
      <dgm:spPr/>
      <dgm:t>
        <a:bodyPr/>
        <a:lstStyle/>
        <a:p>
          <a:endParaRPr lang="es-EC"/>
        </a:p>
      </dgm:t>
    </dgm:pt>
    <dgm:pt modelId="{ACD01982-4D09-4595-B2D4-8F09E05524D0}">
      <dgm:prSet/>
      <dgm:spPr/>
      <dgm:t>
        <a:bodyPr/>
        <a:lstStyle/>
        <a:p>
          <a:r>
            <a:rPr lang="es-EC" dirty="0" smtClean="0"/>
            <a:t>Específicos</a:t>
          </a:r>
          <a:endParaRPr lang="es-EC" dirty="0"/>
        </a:p>
      </dgm:t>
    </dgm:pt>
    <dgm:pt modelId="{7C79FF0C-45E7-4E8A-8BD9-8C21912AE291}" type="parTrans" cxnId="{98771957-C075-4B1D-B696-0F96B3A7BA56}">
      <dgm:prSet/>
      <dgm:spPr/>
      <dgm:t>
        <a:bodyPr/>
        <a:lstStyle/>
        <a:p>
          <a:endParaRPr lang="es-EC"/>
        </a:p>
      </dgm:t>
    </dgm:pt>
    <dgm:pt modelId="{87997384-4FC2-4685-B579-9D1A762E9DF9}" type="sibTrans" cxnId="{98771957-C075-4B1D-B696-0F96B3A7BA56}">
      <dgm:prSet/>
      <dgm:spPr/>
      <dgm:t>
        <a:bodyPr/>
        <a:lstStyle/>
        <a:p>
          <a:endParaRPr lang="es-EC"/>
        </a:p>
      </dgm:t>
    </dgm:pt>
    <dgm:pt modelId="{B4A0EA13-24EC-4C10-933F-AC57FAEDE43B}">
      <dgm:prSet/>
      <dgm:spPr/>
      <dgm:t>
        <a:bodyPr/>
        <a:lstStyle/>
        <a:p>
          <a:r>
            <a:rPr lang="es-EC" dirty="0" smtClean="0"/>
            <a:t>Actualizar el plano base.</a:t>
          </a:r>
          <a:endParaRPr lang="es-EC" dirty="0"/>
        </a:p>
      </dgm:t>
    </dgm:pt>
    <dgm:pt modelId="{4D804277-3EF3-4BF4-8E42-10E0D016AD69}" type="parTrans" cxnId="{3155341F-2E79-4539-AF74-B725CF2655DC}">
      <dgm:prSet/>
      <dgm:spPr/>
      <dgm:t>
        <a:bodyPr/>
        <a:lstStyle/>
        <a:p>
          <a:endParaRPr lang="es-EC"/>
        </a:p>
      </dgm:t>
    </dgm:pt>
    <dgm:pt modelId="{DBE48588-66E7-4219-8771-C26FC0E48570}" type="sibTrans" cxnId="{3155341F-2E79-4539-AF74-B725CF2655DC}">
      <dgm:prSet/>
      <dgm:spPr/>
      <dgm:t>
        <a:bodyPr/>
        <a:lstStyle/>
        <a:p>
          <a:endParaRPr lang="es-EC"/>
        </a:p>
      </dgm:t>
    </dgm:pt>
    <dgm:pt modelId="{F812F800-FFE1-46E1-BC7C-041DD0B270EA}">
      <dgm:prSet/>
      <dgm:spPr/>
      <dgm:t>
        <a:bodyPr/>
        <a:lstStyle/>
        <a:p>
          <a:r>
            <a:rPr lang="es-EC" smtClean="0"/>
            <a:t>Elaborar planos temáticos escala 1:5000.</a:t>
          </a:r>
          <a:endParaRPr lang="es-EC"/>
        </a:p>
      </dgm:t>
    </dgm:pt>
    <dgm:pt modelId="{CBB8D597-A9E2-4A28-9066-71E63774FACD}" type="parTrans" cxnId="{C15B3E0A-AA8C-4441-ACB4-22CFFEB291DF}">
      <dgm:prSet/>
      <dgm:spPr/>
      <dgm:t>
        <a:bodyPr/>
        <a:lstStyle/>
        <a:p>
          <a:endParaRPr lang="es-EC"/>
        </a:p>
      </dgm:t>
    </dgm:pt>
    <dgm:pt modelId="{6C08C55F-47BF-4E02-B861-FDC90CF959CB}" type="sibTrans" cxnId="{C15B3E0A-AA8C-4441-ACB4-22CFFEB291DF}">
      <dgm:prSet/>
      <dgm:spPr/>
      <dgm:t>
        <a:bodyPr/>
        <a:lstStyle/>
        <a:p>
          <a:endParaRPr lang="es-EC"/>
        </a:p>
      </dgm:t>
    </dgm:pt>
    <dgm:pt modelId="{C55B1B76-FAC7-4035-94B5-C4DF57B2A0B1}">
      <dgm:prSet/>
      <dgm:spPr/>
      <dgm:t>
        <a:bodyPr/>
        <a:lstStyle/>
        <a:p>
          <a:r>
            <a:rPr lang="es-EC" smtClean="0"/>
            <a:t>Plano base escala 1: 3000.</a:t>
          </a:r>
          <a:endParaRPr lang="es-EC"/>
        </a:p>
      </dgm:t>
    </dgm:pt>
    <dgm:pt modelId="{F21B035B-7985-4FAE-9288-BE74D25338A3}" type="parTrans" cxnId="{457F66C8-0569-4EB0-99DF-0ED92F71E27E}">
      <dgm:prSet/>
      <dgm:spPr/>
      <dgm:t>
        <a:bodyPr/>
        <a:lstStyle/>
        <a:p>
          <a:endParaRPr lang="es-EC"/>
        </a:p>
      </dgm:t>
    </dgm:pt>
    <dgm:pt modelId="{3F83878E-7BF0-446C-85F7-7B5FB48D4251}" type="sibTrans" cxnId="{457F66C8-0569-4EB0-99DF-0ED92F71E27E}">
      <dgm:prSet/>
      <dgm:spPr/>
      <dgm:t>
        <a:bodyPr/>
        <a:lstStyle/>
        <a:p>
          <a:endParaRPr lang="es-EC"/>
        </a:p>
      </dgm:t>
    </dgm:pt>
    <dgm:pt modelId="{515DED3A-7FD5-4287-AFB1-18089B233146}">
      <dgm:prSet/>
      <dgm:spPr/>
      <dgm:t>
        <a:bodyPr/>
        <a:lstStyle/>
        <a:p>
          <a:r>
            <a:rPr lang="es-EC" dirty="0" smtClean="0"/>
            <a:t>Cuatro planos temáticos de uso del suelo, muestreo de agua, </a:t>
          </a:r>
          <a:r>
            <a:rPr lang="es-EC" dirty="0" smtClean="0"/>
            <a:t>muestreo de especies forestales y </a:t>
          </a:r>
          <a:r>
            <a:rPr lang="es-EC" dirty="0" smtClean="0"/>
            <a:t>muestreo de ruido escala 1:5000.</a:t>
          </a:r>
          <a:endParaRPr lang="es-EC" dirty="0"/>
        </a:p>
      </dgm:t>
    </dgm:pt>
    <dgm:pt modelId="{0DEBA457-FBCC-4AFF-87C8-3DB9266F2B3A}" type="parTrans" cxnId="{7D90BC4B-117A-40A3-B514-879F611B5A21}">
      <dgm:prSet/>
      <dgm:spPr/>
      <dgm:t>
        <a:bodyPr/>
        <a:lstStyle/>
        <a:p>
          <a:endParaRPr lang="es-EC"/>
        </a:p>
      </dgm:t>
    </dgm:pt>
    <dgm:pt modelId="{2FBC8C61-178D-4E85-AE61-705272EA8209}" type="sibTrans" cxnId="{7D90BC4B-117A-40A3-B514-879F611B5A21}">
      <dgm:prSet/>
      <dgm:spPr/>
      <dgm:t>
        <a:bodyPr/>
        <a:lstStyle/>
        <a:p>
          <a:endParaRPr lang="es-EC"/>
        </a:p>
      </dgm:t>
    </dgm:pt>
    <dgm:pt modelId="{6C18EC62-136F-4CEF-8005-F0764B37DF85}">
      <dgm:prSet/>
      <dgm:spPr/>
      <dgm:t>
        <a:bodyPr/>
        <a:lstStyle/>
        <a:p>
          <a:r>
            <a:rPr lang="es-EC" smtClean="0"/>
            <a:t>Matriz de Identificación de Aspectos Ambientales Significativos.</a:t>
          </a:r>
          <a:endParaRPr lang="es-EC"/>
        </a:p>
      </dgm:t>
    </dgm:pt>
    <dgm:pt modelId="{BC6468C9-07F7-4C4C-9B51-61B5A937A0BC}" type="parTrans" cxnId="{3BF0B017-2C89-48A3-B4EA-4BE070E6B513}">
      <dgm:prSet/>
      <dgm:spPr/>
      <dgm:t>
        <a:bodyPr/>
        <a:lstStyle/>
        <a:p>
          <a:endParaRPr lang="es-EC"/>
        </a:p>
      </dgm:t>
    </dgm:pt>
    <dgm:pt modelId="{FF050E80-7870-4368-BCE5-B1C787CB1A9F}" type="sibTrans" cxnId="{3BF0B017-2C89-48A3-B4EA-4BE070E6B513}">
      <dgm:prSet/>
      <dgm:spPr/>
      <dgm:t>
        <a:bodyPr/>
        <a:lstStyle/>
        <a:p>
          <a:endParaRPr lang="es-EC"/>
        </a:p>
      </dgm:t>
    </dgm:pt>
    <dgm:pt modelId="{DBF3928F-3D0A-4C02-B27F-29E4F0328278}">
      <dgm:prSet/>
      <dgm:spPr/>
      <dgm:t>
        <a:bodyPr/>
        <a:lstStyle/>
        <a:p>
          <a:r>
            <a:rPr lang="es-EC" smtClean="0"/>
            <a:t>Matriz de Evaluación de Impactos Ambientales.</a:t>
          </a:r>
          <a:endParaRPr lang="es-EC"/>
        </a:p>
      </dgm:t>
    </dgm:pt>
    <dgm:pt modelId="{FF039FFB-5D6C-4F89-ABCF-4DC8BA3EF74C}" type="parTrans" cxnId="{B78455A1-D834-4D3E-9968-FDB0715875F3}">
      <dgm:prSet/>
      <dgm:spPr/>
      <dgm:t>
        <a:bodyPr/>
        <a:lstStyle/>
        <a:p>
          <a:endParaRPr lang="es-EC"/>
        </a:p>
      </dgm:t>
    </dgm:pt>
    <dgm:pt modelId="{276F10B2-AA48-469F-BF3A-A440BD52A81B}" type="sibTrans" cxnId="{B78455A1-D834-4D3E-9968-FDB0715875F3}">
      <dgm:prSet/>
      <dgm:spPr/>
      <dgm:t>
        <a:bodyPr/>
        <a:lstStyle/>
        <a:p>
          <a:endParaRPr lang="es-EC"/>
        </a:p>
      </dgm:t>
    </dgm:pt>
    <dgm:pt modelId="{8578F7C0-1DEB-4BCD-8495-43CC5F8D7880}">
      <dgm:prSet/>
      <dgm:spPr/>
      <dgm:t>
        <a:bodyPr/>
        <a:lstStyle/>
        <a:p>
          <a:r>
            <a:rPr lang="es-EC" dirty="0" smtClean="0"/>
            <a:t>Plan de Manejo Ambiental.</a:t>
          </a:r>
          <a:endParaRPr lang="es-EC" dirty="0"/>
        </a:p>
      </dgm:t>
    </dgm:pt>
    <dgm:pt modelId="{4931B9FB-3DF6-4C66-97B9-3F26A4125CE5}" type="parTrans" cxnId="{342234B3-C885-4A42-82BC-265A56F2534E}">
      <dgm:prSet/>
      <dgm:spPr/>
      <dgm:t>
        <a:bodyPr/>
        <a:lstStyle/>
        <a:p>
          <a:endParaRPr lang="es-EC"/>
        </a:p>
      </dgm:t>
    </dgm:pt>
    <dgm:pt modelId="{15795FED-EBA2-41ED-8377-630136E7250D}" type="sibTrans" cxnId="{342234B3-C885-4A42-82BC-265A56F2534E}">
      <dgm:prSet/>
      <dgm:spPr/>
      <dgm:t>
        <a:bodyPr/>
        <a:lstStyle/>
        <a:p>
          <a:endParaRPr lang="es-EC"/>
        </a:p>
      </dgm:t>
    </dgm:pt>
    <dgm:pt modelId="{66200343-E137-4D68-B391-F2A5DAFD7618}">
      <dgm:prSet/>
      <dgm:spPr/>
      <dgm:t>
        <a:bodyPr/>
        <a:lstStyle/>
        <a:p>
          <a:r>
            <a:rPr lang="es-EC" dirty="0" smtClean="0"/>
            <a:t>Identificar y evaluar impactos ambientales utilizando la Matriz Modificada de </a:t>
          </a:r>
          <a:r>
            <a:rPr lang="es-EC" dirty="0" err="1" smtClean="0"/>
            <a:t>Leopold</a:t>
          </a:r>
          <a:r>
            <a:rPr lang="es-EC" dirty="0" smtClean="0"/>
            <a:t>.</a:t>
          </a:r>
          <a:endParaRPr lang="es-EC" dirty="0"/>
        </a:p>
      </dgm:t>
    </dgm:pt>
    <dgm:pt modelId="{890F7AAB-409F-44C1-BA84-F5B14D1B12C6}" type="sibTrans" cxnId="{43B6164E-1EFB-4A80-821D-D8700E67E7CA}">
      <dgm:prSet/>
      <dgm:spPr/>
      <dgm:t>
        <a:bodyPr/>
        <a:lstStyle/>
        <a:p>
          <a:endParaRPr lang="es-EC"/>
        </a:p>
      </dgm:t>
    </dgm:pt>
    <dgm:pt modelId="{C33B4DCD-A0A0-4915-ACF5-625451B1640A}" type="parTrans" cxnId="{43B6164E-1EFB-4A80-821D-D8700E67E7CA}">
      <dgm:prSet/>
      <dgm:spPr/>
      <dgm:t>
        <a:bodyPr/>
        <a:lstStyle/>
        <a:p>
          <a:endParaRPr lang="es-EC"/>
        </a:p>
      </dgm:t>
    </dgm:pt>
    <dgm:pt modelId="{0741FB00-F2DA-49A8-AD12-ABD23177AEC4}">
      <dgm:prSet/>
      <dgm:spPr/>
      <dgm:t>
        <a:bodyPr/>
        <a:lstStyle/>
        <a:p>
          <a:r>
            <a:rPr lang="es-EC" dirty="0" smtClean="0"/>
            <a:t>Proponer un Plan de Manejo Ambiental.</a:t>
          </a:r>
          <a:endParaRPr lang="es-EC" dirty="0"/>
        </a:p>
      </dgm:t>
    </dgm:pt>
    <dgm:pt modelId="{BD2BA32B-80DB-41E3-8FD1-3EBCB1385A80}" type="parTrans" cxnId="{6593B356-1C54-48E4-93FF-C31B96850173}">
      <dgm:prSet/>
      <dgm:spPr/>
      <dgm:t>
        <a:bodyPr/>
        <a:lstStyle/>
        <a:p>
          <a:endParaRPr lang="es-EC"/>
        </a:p>
      </dgm:t>
    </dgm:pt>
    <dgm:pt modelId="{1E861CF1-D5FC-4D2F-A75D-F34B7B8A7F0E}" type="sibTrans" cxnId="{6593B356-1C54-48E4-93FF-C31B96850173}">
      <dgm:prSet/>
      <dgm:spPr/>
      <dgm:t>
        <a:bodyPr/>
        <a:lstStyle/>
        <a:p>
          <a:endParaRPr lang="es-EC"/>
        </a:p>
      </dgm:t>
    </dgm:pt>
    <dgm:pt modelId="{49B93049-D3D2-49D1-BA70-6B48F528E3E8}" type="pres">
      <dgm:prSet presAssocID="{2FA32089-A3C4-4EEE-A061-5BBC395D295E}" presName="Name0" presStyleCnt="0">
        <dgm:presLayoutVars>
          <dgm:dir/>
          <dgm:animLvl val="lvl"/>
          <dgm:resizeHandles val="exact"/>
        </dgm:presLayoutVars>
      </dgm:prSet>
      <dgm:spPr/>
      <dgm:t>
        <a:bodyPr/>
        <a:lstStyle/>
        <a:p>
          <a:endParaRPr lang="es-EC"/>
        </a:p>
      </dgm:t>
    </dgm:pt>
    <dgm:pt modelId="{1DC36DEB-9772-4951-9C80-78545C74B439}" type="pres">
      <dgm:prSet presAssocID="{B6B76B47-4529-4ECC-A4C2-E861E12C3E50}" presName="linNode" presStyleCnt="0"/>
      <dgm:spPr/>
      <dgm:t>
        <a:bodyPr/>
        <a:lstStyle/>
        <a:p>
          <a:endParaRPr lang="es-EC"/>
        </a:p>
      </dgm:t>
    </dgm:pt>
    <dgm:pt modelId="{6B031A2F-0C1B-4BF8-B76E-E325BD4CA313}" type="pres">
      <dgm:prSet presAssocID="{B6B76B47-4529-4ECC-A4C2-E861E12C3E50}" presName="parTx" presStyleLbl="revTx" presStyleIdx="0" presStyleCnt="3">
        <dgm:presLayoutVars>
          <dgm:chMax val="1"/>
          <dgm:bulletEnabled val="1"/>
        </dgm:presLayoutVars>
      </dgm:prSet>
      <dgm:spPr/>
      <dgm:t>
        <a:bodyPr/>
        <a:lstStyle/>
        <a:p>
          <a:endParaRPr lang="es-EC"/>
        </a:p>
      </dgm:t>
    </dgm:pt>
    <dgm:pt modelId="{1253201D-B34A-404F-B230-738E448AD913}" type="pres">
      <dgm:prSet presAssocID="{B6B76B47-4529-4ECC-A4C2-E861E12C3E50}" presName="bracket" presStyleLbl="parChTrans1D1" presStyleIdx="0" presStyleCnt="3"/>
      <dgm:spPr/>
      <dgm:t>
        <a:bodyPr/>
        <a:lstStyle/>
        <a:p>
          <a:endParaRPr lang="es-EC"/>
        </a:p>
      </dgm:t>
    </dgm:pt>
    <dgm:pt modelId="{2C67F3B2-494E-46C1-B70E-67913C32DA40}" type="pres">
      <dgm:prSet presAssocID="{B6B76B47-4529-4ECC-A4C2-E861E12C3E50}" presName="spH" presStyleCnt="0"/>
      <dgm:spPr/>
      <dgm:t>
        <a:bodyPr/>
        <a:lstStyle/>
        <a:p>
          <a:endParaRPr lang="es-EC"/>
        </a:p>
      </dgm:t>
    </dgm:pt>
    <dgm:pt modelId="{5A75A1C6-5A9C-49DD-A619-A85795AA76DD}" type="pres">
      <dgm:prSet presAssocID="{B6B76B47-4529-4ECC-A4C2-E861E12C3E50}" presName="desTx" presStyleLbl="node1" presStyleIdx="0" presStyleCnt="3">
        <dgm:presLayoutVars>
          <dgm:bulletEnabled val="1"/>
        </dgm:presLayoutVars>
      </dgm:prSet>
      <dgm:spPr/>
      <dgm:t>
        <a:bodyPr/>
        <a:lstStyle/>
        <a:p>
          <a:endParaRPr lang="es-EC"/>
        </a:p>
      </dgm:t>
    </dgm:pt>
    <dgm:pt modelId="{F820C06A-E82F-42C9-B322-0F30B72613C6}" type="pres">
      <dgm:prSet presAssocID="{D09AEFA9-45B4-492A-B644-D52570CF1EE0}" presName="spV" presStyleCnt="0"/>
      <dgm:spPr/>
      <dgm:t>
        <a:bodyPr/>
        <a:lstStyle/>
        <a:p>
          <a:endParaRPr lang="es-EC"/>
        </a:p>
      </dgm:t>
    </dgm:pt>
    <dgm:pt modelId="{197BA551-70F0-4691-99F3-1E67A43A959B}" type="pres">
      <dgm:prSet presAssocID="{ACD01982-4D09-4595-B2D4-8F09E05524D0}" presName="linNode" presStyleCnt="0"/>
      <dgm:spPr/>
      <dgm:t>
        <a:bodyPr/>
        <a:lstStyle/>
        <a:p>
          <a:endParaRPr lang="es-EC"/>
        </a:p>
      </dgm:t>
    </dgm:pt>
    <dgm:pt modelId="{0E1F6E5D-9AE5-480E-9BFC-7C1E8E313D41}" type="pres">
      <dgm:prSet presAssocID="{ACD01982-4D09-4595-B2D4-8F09E05524D0}" presName="parTx" presStyleLbl="revTx" presStyleIdx="1" presStyleCnt="3">
        <dgm:presLayoutVars>
          <dgm:chMax val="1"/>
          <dgm:bulletEnabled val="1"/>
        </dgm:presLayoutVars>
      </dgm:prSet>
      <dgm:spPr/>
      <dgm:t>
        <a:bodyPr/>
        <a:lstStyle/>
        <a:p>
          <a:endParaRPr lang="es-EC"/>
        </a:p>
      </dgm:t>
    </dgm:pt>
    <dgm:pt modelId="{F63944E3-ECE3-4059-B2BD-9F9E9E1B70FD}" type="pres">
      <dgm:prSet presAssocID="{ACD01982-4D09-4595-B2D4-8F09E05524D0}" presName="bracket" presStyleLbl="parChTrans1D1" presStyleIdx="1" presStyleCnt="3"/>
      <dgm:spPr/>
      <dgm:t>
        <a:bodyPr/>
        <a:lstStyle/>
        <a:p>
          <a:endParaRPr lang="es-EC"/>
        </a:p>
      </dgm:t>
    </dgm:pt>
    <dgm:pt modelId="{DF6CA964-4233-4F41-9025-AD6E3D382715}" type="pres">
      <dgm:prSet presAssocID="{ACD01982-4D09-4595-B2D4-8F09E05524D0}" presName="spH" presStyleCnt="0"/>
      <dgm:spPr/>
      <dgm:t>
        <a:bodyPr/>
        <a:lstStyle/>
        <a:p>
          <a:endParaRPr lang="es-EC"/>
        </a:p>
      </dgm:t>
    </dgm:pt>
    <dgm:pt modelId="{C8E76BDB-72CF-4A2B-A710-010086B481A8}" type="pres">
      <dgm:prSet presAssocID="{ACD01982-4D09-4595-B2D4-8F09E05524D0}" presName="desTx" presStyleLbl="node1" presStyleIdx="1" presStyleCnt="3">
        <dgm:presLayoutVars>
          <dgm:bulletEnabled val="1"/>
        </dgm:presLayoutVars>
      </dgm:prSet>
      <dgm:spPr/>
      <dgm:t>
        <a:bodyPr/>
        <a:lstStyle/>
        <a:p>
          <a:endParaRPr lang="es-EC"/>
        </a:p>
      </dgm:t>
    </dgm:pt>
    <dgm:pt modelId="{4AE9BB10-65BB-4575-9AFA-6FE3380FF7C0}" type="pres">
      <dgm:prSet presAssocID="{87997384-4FC2-4685-B579-9D1A762E9DF9}" presName="spV" presStyleCnt="0"/>
      <dgm:spPr/>
      <dgm:t>
        <a:bodyPr/>
        <a:lstStyle/>
        <a:p>
          <a:endParaRPr lang="es-EC"/>
        </a:p>
      </dgm:t>
    </dgm:pt>
    <dgm:pt modelId="{92386367-B2DE-41B8-A821-CC8BFDA6B0A1}" type="pres">
      <dgm:prSet presAssocID="{6CE3B748-FC8D-4F37-A1F9-F753DF74DD85}" presName="linNode" presStyleCnt="0"/>
      <dgm:spPr/>
      <dgm:t>
        <a:bodyPr/>
        <a:lstStyle/>
        <a:p>
          <a:endParaRPr lang="es-EC"/>
        </a:p>
      </dgm:t>
    </dgm:pt>
    <dgm:pt modelId="{DFF3921A-A272-4B76-BEF6-C12D6A62FB8B}" type="pres">
      <dgm:prSet presAssocID="{6CE3B748-FC8D-4F37-A1F9-F753DF74DD85}" presName="parTx" presStyleLbl="revTx" presStyleIdx="2" presStyleCnt="3">
        <dgm:presLayoutVars>
          <dgm:chMax val="1"/>
          <dgm:bulletEnabled val="1"/>
        </dgm:presLayoutVars>
      </dgm:prSet>
      <dgm:spPr/>
      <dgm:t>
        <a:bodyPr/>
        <a:lstStyle/>
        <a:p>
          <a:endParaRPr lang="es-EC"/>
        </a:p>
      </dgm:t>
    </dgm:pt>
    <dgm:pt modelId="{E78ABE50-07AC-4B6F-8699-7ABDBF3FCDA4}" type="pres">
      <dgm:prSet presAssocID="{6CE3B748-FC8D-4F37-A1F9-F753DF74DD85}" presName="bracket" presStyleLbl="parChTrans1D1" presStyleIdx="2" presStyleCnt="3"/>
      <dgm:spPr/>
      <dgm:t>
        <a:bodyPr/>
        <a:lstStyle/>
        <a:p>
          <a:endParaRPr lang="es-EC"/>
        </a:p>
      </dgm:t>
    </dgm:pt>
    <dgm:pt modelId="{BB3E7FEF-5E19-4664-8465-DD0DD81E1925}" type="pres">
      <dgm:prSet presAssocID="{6CE3B748-FC8D-4F37-A1F9-F753DF74DD85}" presName="spH" presStyleCnt="0"/>
      <dgm:spPr/>
      <dgm:t>
        <a:bodyPr/>
        <a:lstStyle/>
        <a:p>
          <a:endParaRPr lang="es-EC"/>
        </a:p>
      </dgm:t>
    </dgm:pt>
    <dgm:pt modelId="{83FC803D-9992-4FE5-9992-DE8AC552E9B1}" type="pres">
      <dgm:prSet presAssocID="{6CE3B748-FC8D-4F37-A1F9-F753DF74DD85}" presName="desTx" presStyleLbl="node1" presStyleIdx="2" presStyleCnt="3">
        <dgm:presLayoutVars>
          <dgm:bulletEnabled val="1"/>
        </dgm:presLayoutVars>
      </dgm:prSet>
      <dgm:spPr/>
      <dgm:t>
        <a:bodyPr/>
        <a:lstStyle/>
        <a:p>
          <a:endParaRPr lang="es-EC"/>
        </a:p>
      </dgm:t>
    </dgm:pt>
  </dgm:ptLst>
  <dgm:cxnLst>
    <dgm:cxn modelId="{31C738C2-39C4-4FAF-937F-02E9783118CE}" type="presOf" srcId="{C55B1B76-FAC7-4035-94B5-C4DF57B2A0B1}" destId="{83FC803D-9992-4FE5-9992-DE8AC552E9B1}" srcOrd="0" destOrd="1" presId="urn:diagrams.loki3.com/BracketList+Icon"/>
    <dgm:cxn modelId="{7CEF6D78-EC91-475B-AA3D-C55D2E9867E8}" type="presOf" srcId="{F812F800-FFE1-46E1-BC7C-041DD0B270EA}" destId="{C8E76BDB-72CF-4A2B-A710-010086B481A8}" srcOrd="0" destOrd="2" presId="urn:diagrams.loki3.com/BracketList+Icon"/>
    <dgm:cxn modelId="{7D90BC4B-117A-40A3-B514-879F611B5A21}" srcId="{6CE3B748-FC8D-4F37-A1F9-F753DF74DD85}" destId="{515DED3A-7FD5-4287-AFB1-18089B233146}" srcOrd="2" destOrd="0" parTransId="{0DEBA457-FBCC-4AFF-87C8-3DB9266F2B3A}" sibTransId="{2FBC8C61-178D-4E85-AE61-705272EA8209}"/>
    <dgm:cxn modelId="{CCC089AB-64F8-4E77-8B3D-05F5895D3001}" srcId="{6CE3B748-FC8D-4F37-A1F9-F753DF74DD85}" destId="{E8C77866-C75E-4E33-91A4-36DE7BD3811C}" srcOrd="0" destOrd="0" parTransId="{7DC6DF3D-A85E-4414-93B2-298F8E2F0DDD}" sibTransId="{920165CB-D979-4179-B67F-340FBF5B1C18}"/>
    <dgm:cxn modelId="{C15B3E0A-AA8C-4441-ACB4-22CFFEB291DF}" srcId="{ACD01982-4D09-4595-B2D4-8F09E05524D0}" destId="{F812F800-FFE1-46E1-BC7C-041DD0B270EA}" srcOrd="2" destOrd="0" parTransId="{CBB8D597-A9E2-4A28-9066-71E63774FACD}" sibTransId="{6C08C55F-47BF-4E02-B861-FDC90CF959CB}"/>
    <dgm:cxn modelId="{0EA95C88-6D17-481B-9B34-136135690ABD}" srcId="{B6B76B47-4529-4ECC-A4C2-E861E12C3E50}" destId="{12056EA4-23C2-49A8-8074-320E2719BB47}" srcOrd="0" destOrd="0" parTransId="{6C8E02E8-DB55-428C-8B06-60E85E71BA3E}" sibTransId="{21665012-982E-4667-A98B-E8D6E0198DD6}"/>
    <dgm:cxn modelId="{31A14E52-9808-48E6-AABA-F7BDA7D3B754}" type="presOf" srcId="{2FA32089-A3C4-4EEE-A061-5BBC395D295E}" destId="{49B93049-D3D2-49D1-BA70-6B48F528E3E8}" srcOrd="0" destOrd="0" presId="urn:diagrams.loki3.com/BracketList+Icon"/>
    <dgm:cxn modelId="{3BF0B017-2C89-48A3-B4EA-4BE070E6B513}" srcId="{6CE3B748-FC8D-4F37-A1F9-F753DF74DD85}" destId="{6C18EC62-136F-4CEF-8005-F0764B37DF85}" srcOrd="3" destOrd="0" parTransId="{BC6468C9-07F7-4C4C-9B51-61B5A937A0BC}" sibTransId="{FF050E80-7870-4368-BCE5-B1C787CB1A9F}"/>
    <dgm:cxn modelId="{457F66C8-0569-4EB0-99DF-0ED92F71E27E}" srcId="{6CE3B748-FC8D-4F37-A1F9-F753DF74DD85}" destId="{C55B1B76-FAC7-4035-94B5-C4DF57B2A0B1}" srcOrd="1" destOrd="0" parTransId="{F21B035B-7985-4FAE-9288-BE74D25338A3}" sibTransId="{3F83878E-7BF0-446C-85F7-7B5FB48D4251}"/>
    <dgm:cxn modelId="{6593B356-1C54-48E4-93FF-C31B96850173}" srcId="{ACD01982-4D09-4595-B2D4-8F09E05524D0}" destId="{0741FB00-F2DA-49A8-AD12-ABD23177AEC4}" srcOrd="4" destOrd="0" parTransId="{BD2BA32B-80DB-41E3-8FD1-3EBCB1385A80}" sibTransId="{1E861CF1-D5FC-4D2F-A75D-F34B7B8A7F0E}"/>
    <dgm:cxn modelId="{8EDD311C-7B6E-47EC-89E7-F149C7B16222}" srcId="{2FA32089-A3C4-4EEE-A061-5BBC395D295E}" destId="{B6B76B47-4529-4ECC-A4C2-E861E12C3E50}" srcOrd="0" destOrd="0" parTransId="{180C8F5A-C839-452E-BE85-74F7943618CC}" sibTransId="{D09AEFA9-45B4-492A-B644-D52570CF1EE0}"/>
    <dgm:cxn modelId="{8EE43F73-23F8-4EB2-8A19-AA44E623CE14}" type="presOf" srcId="{6C18EC62-136F-4CEF-8005-F0764B37DF85}" destId="{83FC803D-9992-4FE5-9992-DE8AC552E9B1}" srcOrd="0" destOrd="3" presId="urn:diagrams.loki3.com/BracketList+Icon"/>
    <dgm:cxn modelId="{95B5E51E-4B25-4C42-82BD-350C1F22B8AD}" type="presOf" srcId="{0741FB00-F2DA-49A8-AD12-ABD23177AEC4}" destId="{C8E76BDB-72CF-4A2B-A710-010086B481A8}" srcOrd="0" destOrd="4" presId="urn:diagrams.loki3.com/BracketList+Icon"/>
    <dgm:cxn modelId="{AD975297-1971-4E91-969D-BDCD888AC377}" type="presOf" srcId="{ACD01982-4D09-4595-B2D4-8F09E05524D0}" destId="{0E1F6E5D-9AE5-480E-9BFC-7C1E8E313D41}" srcOrd="0" destOrd="0" presId="urn:diagrams.loki3.com/BracketList+Icon"/>
    <dgm:cxn modelId="{5C743255-D6B7-4047-BF10-D77B31619408}" type="presOf" srcId="{DBF3928F-3D0A-4C02-B27F-29E4F0328278}" destId="{83FC803D-9992-4FE5-9992-DE8AC552E9B1}" srcOrd="0" destOrd="4" presId="urn:diagrams.loki3.com/BracketList+Icon"/>
    <dgm:cxn modelId="{3155341F-2E79-4539-AF74-B725CF2655DC}" srcId="{ACD01982-4D09-4595-B2D4-8F09E05524D0}" destId="{B4A0EA13-24EC-4C10-933F-AC57FAEDE43B}" srcOrd="1" destOrd="0" parTransId="{4D804277-3EF3-4BF4-8E42-10E0D016AD69}" sibTransId="{DBE48588-66E7-4219-8771-C26FC0E48570}"/>
    <dgm:cxn modelId="{98771957-C075-4B1D-B696-0F96B3A7BA56}" srcId="{2FA32089-A3C4-4EEE-A061-5BBC395D295E}" destId="{ACD01982-4D09-4595-B2D4-8F09E05524D0}" srcOrd="1" destOrd="0" parTransId="{7C79FF0C-45E7-4E8A-8BD9-8C21912AE291}" sibTransId="{87997384-4FC2-4685-B579-9D1A762E9DF9}"/>
    <dgm:cxn modelId="{9D754A2D-5998-48CE-ADEA-BDE61CE2513C}" srcId="{ACD01982-4D09-4595-B2D4-8F09E05524D0}" destId="{3003C47A-B883-437C-B2E9-E9B5F467D306}" srcOrd="0" destOrd="0" parTransId="{FFA12CF8-A773-4507-8AD1-3062FB4CDA38}" sibTransId="{3BE7E2F8-5D42-4CDB-9E65-16DF26AF48E9}"/>
    <dgm:cxn modelId="{0A55A58B-BB57-4120-B6F3-B9372DEFFA88}" type="presOf" srcId="{B6B76B47-4529-4ECC-A4C2-E861E12C3E50}" destId="{6B031A2F-0C1B-4BF8-B76E-E325BD4CA313}" srcOrd="0" destOrd="0" presId="urn:diagrams.loki3.com/BracketList+Icon"/>
    <dgm:cxn modelId="{647953BE-8B7A-4065-86AD-56F95030269B}" type="presOf" srcId="{66200343-E137-4D68-B391-F2A5DAFD7618}" destId="{C8E76BDB-72CF-4A2B-A710-010086B481A8}" srcOrd="0" destOrd="3" presId="urn:diagrams.loki3.com/BracketList+Icon"/>
    <dgm:cxn modelId="{755C024D-AFFB-48DF-9A13-336C889899EA}" srcId="{2FA32089-A3C4-4EEE-A061-5BBC395D295E}" destId="{6CE3B748-FC8D-4F37-A1F9-F753DF74DD85}" srcOrd="2" destOrd="0" parTransId="{AEAF45DF-D6B1-40E5-8DDF-F62242979E03}" sibTransId="{135FA688-58B1-400A-AD16-B1FC0D602721}"/>
    <dgm:cxn modelId="{0DAD77C7-84C4-442F-AB29-7F4BE24CF7DB}" type="presOf" srcId="{6CE3B748-FC8D-4F37-A1F9-F753DF74DD85}" destId="{DFF3921A-A272-4B76-BEF6-C12D6A62FB8B}" srcOrd="0" destOrd="0" presId="urn:diagrams.loki3.com/BracketList+Icon"/>
    <dgm:cxn modelId="{B78455A1-D834-4D3E-9968-FDB0715875F3}" srcId="{6CE3B748-FC8D-4F37-A1F9-F753DF74DD85}" destId="{DBF3928F-3D0A-4C02-B27F-29E4F0328278}" srcOrd="4" destOrd="0" parTransId="{FF039FFB-5D6C-4F89-ABCF-4DC8BA3EF74C}" sibTransId="{276F10B2-AA48-469F-BF3A-A440BD52A81B}"/>
    <dgm:cxn modelId="{4A8CD1CD-3C23-43AD-BE91-262CDC915E8A}" type="presOf" srcId="{3003C47A-B883-437C-B2E9-E9B5F467D306}" destId="{C8E76BDB-72CF-4A2B-A710-010086B481A8}" srcOrd="0" destOrd="0" presId="urn:diagrams.loki3.com/BracketList+Icon"/>
    <dgm:cxn modelId="{F900CDA1-87F4-4936-B2FB-31112DB5B288}" type="presOf" srcId="{E8C77866-C75E-4E33-91A4-36DE7BD3811C}" destId="{83FC803D-9992-4FE5-9992-DE8AC552E9B1}" srcOrd="0" destOrd="0" presId="urn:diagrams.loki3.com/BracketList+Icon"/>
    <dgm:cxn modelId="{43B6164E-1EFB-4A80-821D-D8700E67E7CA}" srcId="{ACD01982-4D09-4595-B2D4-8F09E05524D0}" destId="{66200343-E137-4D68-B391-F2A5DAFD7618}" srcOrd="3" destOrd="0" parTransId="{C33B4DCD-A0A0-4915-ACF5-625451B1640A}" sibTransId="{890F7AAB-409F-44C1-BA84-F5B14D1B12C6}"/>
    <dgm:cxn modelId="{4FC43EB4-DBC9-497F-9CF7-762D30A26934}" type="presOf" srcId="{12056EA4-23C2-49A8-8074-320E2719BB47}" destId="{5A75A1C6-5A9C-49DD-A619-A85795AA76DD}" srcOrd="0" destOrd="0" presId="urn:diagrams.loki3.com/BracketList+Icon"/>
    <dgm:cxn modelId="{353ECC1F-25E7-40D2-939E-EC3426191584}" type="presOf" srcId="{8578F7C0-1DEB-4BCD-8495-43CC5F8D7880}" destId="{83FC803D-9992-4FE5-9992-DE8AC552E9B1}" srcOrd="0" destOrd="5" presId="urn:diagrams.loki3.com/BracketList+Icon"/>
    <dgm:cxn modelId="{342234B3-C885-4A42-82BC-265A56F2534E}" srcId="{6CE3B748-FC8D-4F37-A1F9-F753DF74DD85}" destId="{8578F7C0-1DEB-4BCD-8495-43CC5F8D7880}" srcOrd="5" destOrd="0" parTransId="{4931B9FB-3DF6-4C66-97B9-3F26A4125CE5}" sibTransId="{15795FED-EBA2-41ED-8377-630136E7250D}"/>
    <dgm:cxn modelId="{D4CDC2B9-BC37-4931-A1F2-CBC3227FED96}" type="presOf" srcId="{515DED3A-7FD5-4287-AFB1-18089B233146}" destId="{83FC803D-9992-4FE5-9992-DE8AC552E9B1}" srcOrd="0" destOrd="2" presId="urn:diagrams.loki3.com/BracketList+Icon"/>
    <dgm:cxn modelId="{6E423557-BC7D-40F7-B189-480CBBF20650}" type="presOf" srcId="{B4A0EA13-24EC-4C10-933F-AC57FAEDE43B}" destId="{C8E76BDB-72CF-4A2B-A710-010086B481A8}" srcOrd="0" destOrd="1" presId="urn:diagrams.loki3.com/BracketList+Icon"/>
    <dgm:cxn modelId="{599DE480-29BD-4CCB-AC22-33BB7F885200}" type="presParOf" srcId="{49B93049-D3D2-49D1-BA70-6B48F528E3E8}" destId="{1DC36DEB-9772-4951-9C80-78545C74B439}" srcOrd="0" destOrd="0" presId="urn:diagrams.loki3.com/BracketList+Icon"/>
    <dgm:cxn modelId="{FB63B683-140A-4B7C-926D-6D87C1242A2E}" type="presParOf" srcId="{1DC36DEB-9772-4951-9C80-78545C74B439}" destId="{6B031A2F-0C1B-4BF8-B76E-E325BD4CA313}" srcOrd="0" destOrd="0" presId="urn:diagrams.loki3.com/BracketList+Icon"/>
    <dgm:cxn modelId="{9B1F3260-9DEE-481B-9F6B-DC067D9BE6D3}" type="presParOf" srcId="{1DC36DEB-9772-4951-9C80-78545C74B439}" destId="{1253201D-B34A-404F-B230-738E448AD913}" srcOrd="1" destOrd="0" presId="urn:diagrams.loki3.com/BracketList+Icon"/>
    <dgm:cxn modelId="{0DCE6046-FD70-449B-A58D-9E115382500F}" type="presParOf" srcId="{1DC36DEB-9772-4951-9C80-78545C74B439}" destId="{2C67F3B2-494E-46C1-B70E-67913C32DA40}" srcOrd="2" destOrd="0" presId="urn:diagrams.loki3.com/BracketList+Icon"/>
    <dgm:cxn modelId="{8428188F-D74D-4D7C-96B8-07050F375272}" type="presParOf" srcId="{1DC36DEB-9772-4951-9C80-78545C74B439}" destId="{5A75A1C6-5A9C-49DD-A619-A85795AA76DD}" srcOrd="3" destOrd="0" presId="urn:diagrams.loki3.com/BracketList+Icon"/>
    <dgm:cxn modelId="{E2B131D2-C8DB-4808-A0B9-C327D8BD38B4}" type="presParOf" srcId="{49B93049-D3D2-49D1-BA70-6B48F528E3E8}" destId="{F820C06A-E82F-42C9-B322-0F30B72613C6}" srcOrd="1" destOrd="0" presId="urn:diagrams.loki3.com/BracketList+Icon"/>
    <dgm:cxn modelId="{E8F005E7-3B8C-4863-8BD9-C3C0301227FA}" type="presParOf" srcId="{49B93049-D3D2-49D1-BA70-6B48F528E3E8}" destId="{197BA551-70F0-4691-99F3-1E67A43A959B}" srcOrd="2" destOrd="0" presId="urn:diagrams.loki3.com/BracketList+Icon"/>
    <dgm:cxn modelId="{A0AA1619-E3B0-49E2-B061-65530773B151}" type="presParOf" srcId="{197BA551-70F0-4691-99F3-1E67A43A959B}" destId="{0E1F6E5D-9AE5-480E-9BFC-7C1E8E313D41}" srcOrd="0" destOrd="0" presId="urn:diagrams.loki3.com/BracketList+Icon"/>
    <dgm:cxn modelId="{76675CB4-6B0B-4180-97EE-0A98C7B5ACDD}" type="presParOf" srcId="{197BA551-70F0-4691-99F3-1E67A43A959B}" destId="{F63944E3-ECE3-4059-B2BD-9F9E9E1B70FD}" srcOrd="1" destOrd="0" presId="urn:diagrams.loki3.com/BracketList+Icon"/>
    <dgm:cxn modelId="{033759AA-C241-45EB-B0DF-F18E5D3C8860}" type="presParOf" srcId="{197BA551-70F0-4691-99F3-1E67A43A959B}" destId="{DF6CA964-4233-4F41-9025-AD6E3D382715}" srcOrd="2" destOrd="0" presId="urn:diagrams.loki3.com/BracketList+Icon"/>
    <dgm:cxn modelId="{6B12FF7E-9CBA-4292-8C38-5CCCB32A30D3}" type="presParOf" srcId="{197BA551-70F0-4691-99F3-1E67A43A959B}" destId="{C8E76BDB-72CF-4A2B-A710-010086B481A8}" srcOrd="3" destOrd="0" presId="urn:diagrams.loki3.com/BracketList+Icon"/>
    <dgm:cxn modelId="{E9DFB78E-128F-4B15-805D-1FB027E853FC}" type="presParOf" srcId="{49B93049-D3D2-49D1-BA70-6B48F528E3E8}" destId="{4AE9BB10-65BB-4575-9AFA-6FE3380FF7C0}" srcOrd="3" destOrd="0" presId="urn:diagrams.loki3.com/BracketList+Icon"/>
    <dgm:cxn modelId="{3FAC35D7-74C8-4364-8E8A-BF526C083222}" type="presParOf" srcId="{49B93049-D3D2-49D1-BA70-6B48F528E3E8}" destId="{92386367-B2DE-41B8-A821-CC8BFDA6B0A1}" srcOrd="4" destOrd="0" presId="urn:diagrams.loki3.com/BracketList+Icon"/>
    <dgm:cxn modelId="{78CA93A6-A6FC-4807-92C7-C9262D25C5DD}" type="presParOf" srcId="{92386367-B2DE-41B8-A821-CC8BFDA6B0A1}" destId="{DFF3921A-A272-4B76-BEF6-C12D6A62FB8B}" srcOrd="0" destOrd="0" presId="urn:diagrams.loki3.com/BracketList+Icon"/>
    <dgm:cxn modelId="{A7ED9833-5BA4-43B7-9E56-AA46ACB938C7}" type="presParOf" srcId="{92386367-B2DE-41B8-A821-CC8BFDA6B0A1}" destId="{E78ABE50-07AC-4B6F-8699-7ABDBF3FCDA4}" srcOrd="1" destOrd="0" presId="urn:diagrams.loki3.com/BracketList+Icon"/>
    <dgm:cxn modelId="{308B43A8-E224-43A9-AA63-D63529153660}" type="presParOf" srcId="{92386367-B2DE-41B8-A821-CC8BFDA6B0A1}" destId="{BB3E7FEF-5E19-4664-8465-DD0DD81E1925}" srcOrd="2" destOrd="0" presId="urn:diagrams.loki3.com/BracketList+Icon"/>
    <dgm:cxn modelId="{5A748B32-C8D8-4387-B5DA-F32CF0412722}" type="presParOf" srcId="{92386367-B2DE-41B8-A821-CC8BFDA6B0A1}" destId="{83FC803D-9992-4FE5-9992-DE8AC552E9B1}" srcOrd="3" destOrd="0" presId="urn:diagrams.loki3.com/BracketLis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771AF51-55FA-4D11-8F2F-332F194F962D}" type="doc">
      <dgm:prSet loTypeId="urn:microsoft.com/office/officeart/2005/8/layout/default" loCatId="list" qsTypeId="urn:microsoft.com/office/officeart/2005/8/quickstyle/simple3" qsCatId="simple" csTypeId="urn:microsoft.com/office/officeart/2005/8/colors/colorful2" csCatId="colorful" phldr="1"/>
      <dgm:spPr/>
      <dgm:t>
        <a:bodyPr/>
        <a:lstStyle/>
        <a:p>
          <a:endParaRPr lang="es-EC"/>
        </a:p>
      </dgm:t>
    </dgm:pt>
    <dgm:pt modelId="{6FC3B3AF-08B1-4B40-9BE5-63AE17D6316F}">
      <dgm:prSet phldrT="[Texto]"/>
      <dgm:spPr/>
      <dgm:t>
        <a:bodyPr/>
        <a:lstStyle/>
        <a:p>
          <a:r>
            <a:rPr lang="es-EC" dirty="0" smtClean="0"/>
            <a:t>Estudio de Impacto Ambiental</a:t>
          </a:r>
          <a:endParaRPr lang="es-EC" dirty="0"/>
        </a:p>
      </dgm:t>
    </dgm:pt>
    <dgm:pt modelId="{6BB77B51-E154-430F-8891-F7F4E6043E1A}" type="parTrans" cxnId="{47337DDE-FB2D-46DB-85DA-0922A1AF24FE}">
      <dgm:prSet/>
      <dgm:spPr/>
      <dgm:t>
        <a:bodyPr/>
        <a:lstStyle/>
        <a:p>
          <a:endParaRPr lang="es-EC"/>
        </a:p>
      </dgm:t>
    </dgm:pt>
    <dgm:pt modelId="{FA2295AF-66ED-4BDF-93BD-C6D24959A9F7}" type="sibTrans" cxnId="{47337DDE-FB2D-46DB-85DA-0922A1AF24FE}">
      <dgm:prSet/>
      <dgm:spPr/>
      <dgm:t>
        <a:bodyPr/>
        <a:lstStyle/>
        <a:p>
          <a:endParaRPr lang="es-EC"/>
        </a:p>
      </dgm:t>
    </dgm:pt>
    <dgm:pt modelId="{8190BFB7-E3C3-4F40-8B57-69F82925E3F9}">
      <dgm:prSet/>
      <dgm:spPr/>
      <dgm:t>
        <a:bodyPr/>
        <a:lstStyle/>
        <a:p>
          <a:r>
            <a:rPr lang="es-EC" dirty="0" smtClean="0"/>
            <a:t>Actividad o proyecto</a:t>
          </a:r>
          <a:endParaRPr lang="es-EC" dirty="0"/>
        </a:p>
      </dgm:t>
    </dgm:pt>
    <dgm:pt modelId="{9A975364-EB10-4DBC-9D42-D13AE304D6A0}" type="parTrans" cxnId="{E8BF4FA4-7636-4011-8BE7-A08C00AE4041}">
      <dgm:prSet/>
      <dgm:spPr/>
      <dgm:t>
        <a:bodyPr/>
        <a:lstStyle/>
        <a:p>
          <a:endParaRPr lang="es-EC"/>
        </a:p>
      </dgm:t>
    </dgm:pt>
    <dgm:pt modelId="{6D8434E9-FB12-4384-A264-F0918EB2EFE2}" type="sibTrans" cxnId="{E8BF4FA4-7636-4011-8BE7-A08C00AE4041}">
      <dgm:prSet/>
      <dgm:spPr/>
      <dgm:t>
        <a:bodyPr/>
        <a:lstStyle/>
        <a:p>
          <a:endParaRPr lang="es-EC"/>
        </a:p>
      </dgm:t>
    </dgm:pt>
    <dgm:pt modelId="{C00796E0-B59B-4E7F-AC5E-B8F43A9C6061}">
      <dgm:prSet/>
      <dgm:spPr/>
      <dgm:t>
        <a:bodyPr/>
        <a:lstStyle/>
        <a:p>
          <a:r>
            <a:rPr lang="es-EC" dirty="0" smtClean="0"/>
            <a:t>Aspecto Ambiental</a:t>
          </a:r>
          <a:endParaRPr lang="es-EC" dirty="0"/>
        </a:p>
      </dgm:t>
    </dgm:pt>
    <dgm:pt modelId="{7ED0F2CA-3079-4FE1-8094-45B22A9165F6}" type="parTrans" cxnId="{286814EB-129A-4396-8140-F1F75AE41F09}">
      <dgm:prSet/>
      <dgm:spPr/>
      <dgm:t>
        <a:bodyPr/>
        <a:lstStyle/>
        <a:p>
          <a:endParaRPr lang="es-EC"/>
        </a:p>
      </dgm:t>
    </dgm:pt>
    <dgm:pt modelId="{9BE2D455-0425-423E-994B-8AE94DF3F905}" type="sibTrans" cxnId="{286814EB-129A-4396-8140-F1F75AE41F09}">
      <dgm:prSet/>
      <dgm:spPr/>
      <dgm:t>
        <a:bodyPr/>
        <a:lstStyle/>
        <a:p>
          <a:endParaRPr lang="es-EC"/>
        </a:p>
      </dgm:t>
    </dgm:pt>
    <dgm:pt modelId="{884AA658-5D8C-40DF-808D-7990A262B115}">
      <dgm:prSet/>
      <dgm:spPr/>
      <dgm:t>
        <a:bodyPr/>
        <a:lstStyle/>
        <a:p>
          <a:r>
            <a:rPr lang="es-EC" dirty="0" smtClean="0"/>
            <a:t>Impacto Ambiental</a:t>
          </a:r>
          <a:endParaRPr lang="es-EC" dirty="0"/>
        </a:p>
      </dgm:t>
    </dgm:pt>
    <dgm:pt modelId="{3DE25B35-C987-40C6-A79C-FAFB67D7974B}" type="parTrans" cxnId="{12C99988-FA07-4444-B07B-4B99D5993AB5}">
      <dgm:prSet/>
      <dgm:spPr/>
      <dgm:t>
        <a:bodyPr/>
        <a:lstStyle/>
        <a:p>
          <a:endParaRPr lang="es-EC"/>
        </a:p>
      </dgm:t>
    </dgm:pt>
    <dgm:pt modelId="{DA5ED880-8FB6-42A4-B933-A125C9E6FDDD}" type="sibTrans" cxnId="{12C99988-FA07-4444-B07B-4B99D5993AB5}">
      <dgm:prSet/>
      <dgm:spPr/>
      <dgm:t>
        <a:bodyPr/>
        <a:lstStyle/>
        <a:p>
          <a:endParaRPr lang="es-EC"/>
        </a:p>
      </dgm:t>
    </dgm:pt>
    <dgm:pt modelId="{C2CE6AF0-6464-4822-BB87-7DF71DED04CC}">
      <dgm:prSet/>
      <dgm:spPr/>
      <dgm:t>
        <a:bodyPr/>
        <a:lstStyle/>
        <a:p>
          <a:r>
            <a:rPr lang="es-EC" dirty="0" smtClean="0"/>
            <a:t>Plan de Manejo Ambiental</a:t>
          </a:r>
          <a:endParaRPr lang="es-EC" dirty="0"/>
        </a:p>
      </dgm:t>
    </dgm:pt>
    <dgm:pt modelId="{F988758C-EC78-4C15-AA1C-09F070755560}" type="sibTrans" cxnId="{BC8C6B6D-3FBD-4C65-9282-DC76C4CBCFDE}">
      <dgm:prSet/>
      <dgm:spPr/>
      <dgm:t>
        <a:bodyPr/>
        <a:lstStyle/>
        <a:p>
          <a:endParaRPr lang="es-EC"/>
        </a:p>
      </dgm:t>
    </dgm:pt>
    <dgm:pt modelId="{DE9EDE92-6924-4E2D-BF00-33264A32BDB4}" type="parTrans" cxnId="{BC8C6B6D-3FBD-4C65-9282-DC76C4CBCFDE}">
      <dgm:prSet/>
      <dgm:spPr/>
      <dgm:t>
        <a:bodyPr/>
        <a:lstStyle/>
        <a:p>
          <a:endParaRPr lang="es-EC"/>
        </a:p>
      </dgm:t>
    </dgm:pt>
    <dgm:pt modelId="{C09741D5-9ADF-4EE1-9694-4675B1D410E2}" type="pres">
      <dgm:prSet presAssocID="{1771AF51-55FA-4D11-8F2F-332F194F962D}" presName="diagram" presStyleCnt="0">
        <dgm:presLayoutVars>
          <dgm:dir/>
          <dgm:resizeHandles val="exact"/>
        </dgm:presLayoutVars>
      </dgm:prSet>
      <dgm:spPr/>
      <dgm:t>
        <a:bodyPr/>
        <a:lstStyle/>
        <a:p>
          <a:endParaRPr lang="es-EC"/>
        </a:p>
      </dgm:t>
    </dgm:pt>
    <dgm:pt modelId="{A1EE3DC4-0D00-4F0E-97F8-17602D93E662}" type="pres">
      <dgm:prSet presAssocID="{6FC3B3AF-08B1-4B40-9BE5-63AE17D6316F}" presName="node" presStyleLbl="node1" presStyleIdx="0" presStyleCnt="5">
        <dgm:presLayoutVars>
          <dgm:bulletEnabled val="1"/>
        </dgm:presLayoutVars>
      </dgm:prSet>
      <dgm:spPr/>
      <dgm:t>
        <a:bodyPr/>
        <a:lstStyle/>
        <a:p>
          <a:endParaRPr lang="es-EC"/>
        </a:p>
      </dgm:t>
    </dgm:pt>
    <dgm:pt modelId="{06671DFD-5435-4919-A911-F884DF1A3575}" type="pres">
      <dgm:prSet presAssocID="{FA2295AF-66ED-4BDF-93BD-C6D24959A9F7}" presName="sibTrans" presStyleCnt="0"/>
      <dgm:spPr/>
    </dgm:pt>
    <dgm:pt modelId="{0136C2B4-8116-417A-9997-70DF8B32958B}" type="pres">
      <dgm:prSet presAssocID="{8190BFB7-E3C3-4F40-8B57-69F82925E3F9}" presName="node" presStyleLbl="node1" presStyleIdx="1" presStyleCnt="5">
        <dgm:presLayoutVars>
          <dgm:bulletEnabled val="1"/>
        </dgm:presLayoutVars>
      </dgm:prSet>
      <dgm:spPr/>
      <dgm:t>
        <a:bodyPr/>
        <a:lstStyle/>
        <a:p>
          <a:endParaRPr lang="es-EC"/>
        </a:p>
      </dgm:t>
    </dgm:pt>
    <dgm:pt modelId="{AF7395AF-4803-4A85-B288-9508A3C67FFA}" type="pres">
      <dgm:prSet presAssocID="{6D8434E9-FB12-4384-A264-F0918EB2EFE2}" presName="sibTrans" presStyleCnt="0"/>
      <dgm:spPr/>
    </dgm:pt>
    <dgm:pt modelId="{123C52B8-08BB-41A7-A779-6390576A0CCB}" type="pres">
      <dgm:prSet presAssocID="{C00796E0-B59B-4E7F-AC5E-B8F43A9C6061}" presName="node" presStyleLbl="node1" presStyleIdx="2" presStyleCnt="5">
        <dgm:presLayoutVars>
          <dgm:bulletEnabled val="1"/>
        </dgm:presLayoutVars>
      </dgm:prSet>
      <dgm:spPr/>
      <dgm:t>
        <a:bodyPr/>
        <a:lstStyle/>
        <a:p>
          <a:endParaRPr lang="es-EC"/>
        </a:p>
      </dgm:t>
    </dgm:pt>
    <dgm:pt modelId="{17B11E18-FE50-491A-8518-B225E584F90F}" type="pres">
      <dgm:prSet presAssocID="{9BE2D455-0425-423E-994B-8AE94DF3F905}" presName="sibTrans" presStyleCnt="0"/>
      <dgm:spPr/>
    </dgm:pt>
    <dgm:pt modelId="{2F0A3F22-2A6C-41C9-B01A-F7512EB2802B}" type="pres">
      <dgm:prSet presAssocID="{884AA658-5D8C-40DF-808D-7990A262B115}" presName="node" presStyleLbl="node1" presStyleIdx="3" presStyleCnt="5">
        <dgm:presLayoutVars>
          <dgm:bulletEnabled val="1"/>
        </dgm:presLayoutVars>
      </dgm:prSet>
      <dgm:spPr/>
      <dgm:t>
        <a:bodyPr/>
        <a:lstStyle/>
        <a:p>
          <a:endParaRPr lang="es-EC"/>
        </a:p>
      </dgm:t>
    </dgm:pt>
    <dgm:pt modelId="{FDB31363-B1F5-4D30-B6D5-7E8110528584}" type="pres">
      <dgm:prSet presAssocID="{DA5ED880-8FB6-42A4-B933-A125C9E6FDDD}" presName="sibTrans" presStyleCnt="0"/>
      <dgm:spPr/>
    </dgm:pt>
    <dgm:pt modelId="{4D95391F-7A0A-4696-B5FC-8AE257DE33FD}" type="pres">
      <dgm:prSet presAssocID="{C2CE6AF0-6464-4822-BB87-7DF71DED04CC}" presName="node" presStyleLbl="node1" presStyleIdx="4" presStyleCnt="5">
        <dgm:presLayoutVars>
          <dgm:bulletEnabled val="1"/>
        </dgm:presLayoutVars>
      </dgm:prSet>
      <dgm:spPr/>
      <dgm:t>
        <a:bodyPr/>
        <a:lstStyle/>
        <a:p>
          <a:endParaRPr lang="es-EC"/>
        </a:p>
      </dgm:t>
    </dgm:pt>
  </dgm:ptLst>
  <dgm:cxnLst>
    <dgm:cxn modelId="{74E6C590-FF70-4E65-B4C7-BC194109230E}" type="presOf" srcId="{C2CE6AF0-6464-4822-BB87-7DF71DED04CC}" destId="{4D95391F-7A0A-4696-B5FC-8AE257DE33FD}" srcOrd="0" destOrd="0" presId="urn:microsoft.com/office/officeart/2005/8/layout/default"/>
    <dgm:cxn modelId="{BB38CB05-212E-4073-B102-B980C56C948C}" type="presOf" srcId="{8190BFB7-E3C3-4F40-8B57-69F82925E3F9}" destId="{0136C2B4-8116-417A-9997-70DF8B32958B}" srcOrd="0" destOrd="0" presId="urn:microsoft.com/office/officeart/2005/8/layout/default"/>
    <dgm:cxn modelId="{12C99988-FA07-4444-B07B-4B99D5993AB5}" srcId="{1771AF51-55FA-4D11-8F2F-332F194F962D}" destId="{884AA658-5D8C-40DF-808D-7990A262B115}" srcOrd="3" destOrd="0" parTransId="{3DE25B35-C987-40C6-A79C-FAFB67D7974B}" sibTransId="{DA5ED880-8FB6-42A4-B933-A125C9E6FDDD}"/>
    <dgm:cxn modelId="{BC9E4453-3701-4A70-A224-039AF564D0C1}" type="presOf" srcId="{C00796E0-B59B-4E7F-AC5E-B8F43A9C6061}" destId="{123C52B8-08BB-41A7-A779-6390576A0CCB}" srcOrd="0" destOrd="0" presId="urn:microsoft.com/office/officeart/2005/8/layout/default"/>
    <dgm:cxn modelId="{22027F46-84C8-48AD-9694-256E247B5AC5}" type="presOf" srcId="{6FC3B3AF-08B1-4B40-9BE5-63AE17D6316F}" destId="{A1EE3DC4-0D00-4F0E-97F8-17602D93E662}" srcOrd="0" destOrd="0" presId="urn:microsoft.com/office/officeart/2005/8/layout/default"/>
    <dgm:cxn modelId="{BC8C6B6D-3FBD-4C65-9282-DC76C4CBCFDE}" srcId="{1771AF51-55FA-4D11-8F2F-332F194F962D}" destId="{C2CE6AF0-6464-4822-BB87-7DF71DED04CC}" srcOrd="4" destOrd="0" parTransId="{DE9EDE92-6924-4E2D-BF00-33264A32BDB4}" sibTransId="{F988758C-EC78-4C15-AA1C-09F070755560}"/>
    <dgm:cxn modelId="{E8BF4FA4-7636-4011-8BE7-A08C00AE4041}" srcId="{1771AF51-55FA-4D11-8F2F-332F194F962D}" destId="{8190BFB7-E3C3-4F40-8B57-69F82925E3F9}" srcOrd="1" destOrd="0" parTransId="{9A975364-EB10-4DBC-9D42-D13AE304D6A0}" sibTransId="{6D8434E9-FB12-4384-A264-F0918EB2EFE2}"/>
    <dgm:cxn modelId="{286814EB-129A-4396-8140-F1F75AE41F09}" srcId="{1771AF51-55FA-4D11-8F2F-332F194F962D}" destId="{C00796E0-B59B-4E7F-AC5E-B8F43A9C6061}" srcOrd="2" destOrd="0" parTransId="{7ED0F2CA-3079-4FE1-8094-45B22A9165F6}" sibTransId="{9BE2D455-0425-423E-994B-8AE94DF3F905}"/>
    <dgm:cxn modelId="{D2C79083-06D4-4406-A8FD-498AAE191E37}" type="presOf" srcId="{1771AF51-55FA-4D11-8F2F-332F194F962D}" destId="{C09741D5-9ADF-4EE1-9694-4675B1D410E2}" srcOrd="0" destOrd="0" presId="urn:microsoft.com/office/officeart/2005/8/layout/default"/>
    <dgm:cxn modelId="{47337DDE-FB2D-46DB-85DA-0922A1AF24FE}" srcId="{1771AF51-55FA-4D11-8F2F-332F194F962D}" destId="{6FC3B3AF-08B1-4B40-9BE5-63AE17D6316F}" srcOrd="0" destOrd="0" parTransId="{6BB77B51-E154-430F-8891-F7F4E6043E1A}" sibTransId="{FA2295AF-66ED-4BDF-93BD-C6D24959A9F7}"/>
    <dgm:cxn modelId="{AB910C7A-7E33-4CC1-84D5-EB8FB3E7C5DE}" type="presOf" srcId="{884AA658-5D8C-40DF-808D-7990A262B115}" destId="{2F0A3F22-2A6C-41C9-B01A-F7512EB2802B}" srcOrd="0" destOrd="0" presId="urn:microsoft.com/office/officeart/2005/8/layout/default"/>
    <dgm:cxn modelId="{A1FAB039-24AE-41AB-BEFF-A6CFB8C7A5F3}" type="presParOf" srcId="{C09741D5-9ADF-4EE1-9694-4675B1D410E2}" destId="{A1EE3DC4-0D00-4F0E-97F8-17602D93E662}" srcOrd="0" destOrd="0" presId="urn:microsoft.com/office/officeart/2005/8/layout/default"/>
    <dgm:cxn modelId="{3396165E-8E4E-49E7-B4E6-9FF0CFCFCE34}" type="presParOf" srcId="{C09741D5-9ADF-4EE1-9694-4675B1D410E2}" destId="{06671DFD-5435-4919-A911-F884DF1A3575}" srcOrd="1" destOrd="0" presId="urn:microsoft.com/office/officeart/2005/8/layout/default"/>
    <dgm:cxn modelId="{0C7BB01B-6C19-4730-8071-2D2C84C5319A}" type="presParOf" srcId="{C09741D5-9ADF-4EE1-9694-4675B1D410E2}" destId="{0136C2B4-8116-417A-9997-70DF8B32958B}" srcOrd="2" destOrd="0" presId="urn:microsoft.com/office/officeart/2005/8/layout/default"/>
    <dgm:cxn modelId="{12433F61-D0B3-4D7E-8C08-503992BBB16D}" type="presParOf" srcId="{C09741D5-9ADF-4EE1-9694-4675B1D410E2}" destId="{AF7395AF-4803-4A85-B288-9508A3C67FFA}" srcOrd="3" destOrd="0" presId="urn:microsoft.com/office/officeart/2005/8/layout/default"/>
    <dgm:cxn modelId="{4F6BECC5-D1EF-4C12-9B6A-635220E89894}" type="presParOf" srcId="{C09741D5-9ADF-4EE1-9694-4675B1D410E2}" destId="{123C52B8-08BB-41A7-A779-6390576A0CCB}" srcOrd="4" destOrd="0" presId="urn:microsoft.com/office/officeart/2005/8/layout/default"/>
    <dgm:cxn modelId="{2A5ED218-3CAA-4885-9EA5-95BAB1EA02BC}" type="presParOf" srcId="{C09741D5-9ADF-4EE1-9694-4675B1D410E2}" destId="{17B11E18-FE50-491A-8518-B225E584F90F}" srcOrd="5" destOrd="0" presId="urn:microsoft.com/office/officeart/2005/8/layout/default"/>
    <dgm:cxn modelId="{33FF0903-4ADA-4461-AC89-7A6D0889BFCF}" type="presParOf" srcId="{C09741D5-9ADF-4EE1-9694-4675B1D410E2}" destId="{2F0A3F22-2A6C-41C9-B01A-F7512EB2802B}" srcOrd="6" destOrd="0" presId="urn:microsoft.com/office/officeart/2005/8/layout/default"/>
    <dgm:cxn modelId="{D8F19B35-4B29-46BA-A0C6-D5BAE3ACCC0B}" type="presParOf" srcId="{C09741D5-9ADF-4EE1-9694-4675B1D410E2}" destId="{FDB31363-B1F5-4D30-B6D5-7E8110528584}" srcOrd="7" destOrd="0" presId="urn:microsoft.com/office/officeart/2005/8/layout/default"/>
    <dgm:cxn modelId="{1E91801C-C65B-4F3B-B175-F47448549771}" type="presParOf" srcId="{C09741D5-9ADF-4EE1-9694-4675B1D410E2}" destId="{4D95391F-7A0A-4696-B5FC-8AE257DE33FD}"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40EA98-432C-4DE6-9224-1361502B4E29}" type="doc">
      <dgm:prSet loTypeId="urn:microsoft.com/office/officeart/2005/8/layout/default" loCatId="list" qsTypeId="urn:microsoft.com/office/officeart/2005/8/quickstyle/simple3" qsCatId="simple" csTypeId="urn:microsoft.com/office/officeart/2005/8/colors/colorful3" csCatId="colorful" phldr="1"/>
      <dgm:spPr/>
      <dgm:t>
        <a:bodyPr/>
        <a:lstStyle/>
        <a:p>
          <a:endParaRPr lang="es-EC"/>
        </a:p>
      </dgm:t>
    </dgm:pt>
    <dgm:pt modelId="{58C698C6-C44C-474F-AA0E-B9A46C0F6B03}">
      <dgm:prSet phldrT="[Texto]"/>
      <dgm:spPr/>
      <dgm:t>
        <a:bodyPr/>
        <a:lstStyle/>
        <a:p>
          <a:r>
            <a:rPr lang="es-EC" dirty="0" smtClean="0"/>
            <a:t>Temperatura: 14,8 y 17,3 °C</a:t>
          </a:r>
          <a:endParaRPr lang="es-EC" dirty="0"/>
        </a:p>
      </dgm:t>
    </dgm:pt>
    <dgm:pt modelId="{454F523F-196F-4C6C-AFC0-911FE8DFF49F}" type="parTrans" cxnId="{58E5339A-CD05-4993-A078-502F91510DC3}">
      <dgm:prSet/>
      <dgm:spPr/>
      <dgm:t>
        <a:bodyPr/>
        <a:lstStyle/>
        <a:p>
          <a:endParaRPr lang="es-EC"/>
        </a:p>
      </dgm:t>
    </dgm:pt>
    <dgm:pt modelId="{A61ABD6E-4367-4E98-8F68-F9E96117F131}" type="sibTrans" cxnId="{58E5339A-CD05-4993-A078-502F91510DC3}">
      <dgm:prSet/>
      <dgm:spPr/>
      <dgm:t>
        <a:bodyPr/>
        <a:lstStyle/>
        <a:p>
          <a:endParaRPr lang="es-EC"/>
        </a:p>
      </dgm:t>
    </dgm:pt>
    <dgm:pt modelId="{6A80F8D0-2AE5-401C-8D1B-FCD1114A18BD}">
      <dgm:prSet phldrT="[Texto]"/>
      <dgm:spPr/>
      <dgm:t>
        <a:bodyPr/>
        <a:lstStyle/>
        <a:p>
          <a:r>
            <a:rPr lang="es-EC" dirty="0" smtClean="0"/>
            <a:t>Pluviosidad:</a:t>
          </a:r>
        </a:p>
        <a:p>
          <a:r>
            <a:rPr lang="es-EC" dirty="0" smtClean="0"/>
            <a:t>2,7 y 161,4 mm</a:t>
          </a:r>
          <a:endParaRPr lang="es-EC" dirty="0"/>
        </a:p>
      </dgm:t>
    </dgm:pt>
    <dgm:pt modelId="{7F9DA5A8-DEA0-4476-B01E-FC74134877B6}" type="parTrans" cxnId="{B89FAB79-5F33-4140-B0BE-A25FB97B5BC7}">
      <dgm:prSet/>
      <dgm:spPr/>
      <dgm:t>
        <a:bodyPr/>
        <a:lstStyle/>
        <a:p>
          <a:endParaRPr lang="es-EC"/>
        </a:p>
      </dgm:t>
    </dgm:pt>
    <dgm:pt modelId="{018F0BF3-3501-4EF1-A984-270780C7EAFA}" type="sibTrans" cxnId="{B89FAB79-5F33-4140-B0BE-A25FB97B5BC7}">
      <dgm:prSet/>
      <dgm:spPr/>
      <dgm:t>
        <a:bodyPr/>
        <a:lstStyle/>
        <a:p>
          <a:endParaRPr lang="es-EC"/>
        </a:p>
      </dgm:t>
    </dgm:pt>
    <dgm:pt modelId="{61D13C61-5921-4260-A1DD-8884FF599798}">
      <dgm:prSet phldrT="[Texto]"/>
      <dgm:spPr/>
      <dgm:t>
        <a:bodyPr/>
        <a:lstStyle/>
        <a:p>
          <a:r>
            <a:rPr lang="es-EC" dirty="0" smtClean="0"/>
            <a:t>Humedad relativa:</a:t>
          </a:r>
        </a:p>
        <a:p>
          <a:r>
            <a:rPr lang="es-EC" dirty="0" smtClean="0"/>
            <a:t>53 y 84%.</a:t>
          </a:r>
          <a:endParaRPr lang="es-EC" dirty="0"/>
        </a:p>
      </dgm:t>
    </dgm:pt>
    <dgm:pt modelId="{01AE9B5A-0DD8-4C00-A8BA-7B9623DC3551}" type="parTrans" cxnId="{13DAD891-D3A6-43A5-9568-FD1DB281C329}">
      <dgm:prSet/>
      <dgm:spPr/>
      <dgm:t>
        <a:bodyPr/>
        <a:lstStyle/>
        <a:p>
          <a:endParaRPr lang="es-EC"/>
        </a:p>
      </dgm:t>
    </dgm:pt>
    <dgm:pt modelId="{715F69FE-CB3C-42B4-8B4D-AF191D0E25A5}" type="sibTrans" cxnId="{13DAD891-D3A6-43A5-9568-FD1DB281C329}">
      <dgm:prSet/>
      <dgm:spPr/>
      <dgm:t>
        <a:bodyPr/>
        <a:lstStyle/>
        <a:p>
          <a:endParaRPr lang="es-EC"/>
        </a:p>
      </dgm:t>
    </dgm:pt>
    <dgm:pt modelId="{DD641CAD-C6C8-4138-B9A5-98D65DBEB7AE}">
      <dgm:prSet phldrT="[Texto]"/>
      <dgm:spPr/>
      <dgm:t>
        <a:bodyPr/>
        <a:lstStyle/>
        <a:p>
          <a:r>
            <a:rPr lang="es-EC" dirty="0" smtClean="0"/>
            <a:t>Viento:</a:t>
          </a:r>
        </a:p>
        <a:p>
          <a:r>
            <a:rPr lang="es-EC" dirty="0" smtClean="0"/>
            <a:t>6 y 7 nudos N-S</a:t>
          </a:r>
          <a:endParaRPr lang="es-EC" dirty="0"/>
        </a:p>
      </dgm:t>
    </dgm:pt>
    <dgm:pt modelId="{95254CB1-4A9D-4B0D-8118-310BBBF94E57}" type="parTrans" cxnId="{5C649E2E-D687-4411-BB9D-E85A3CB52F4C}">
      <dgm:prSet/>
      <dgm:spPr/>
      <dgm:t>
        <a:bodyPr/>
        <a:lstStyle/>
        <a:p>
          <a:endParaRPr lang="es-EC"/>
        </a:p>
      </dgm:t>
    </dgm:pt>
    <dgm:pt modelId="{198C09CA-3849-4610-A23F-74DA63E4E6DE}" type="sibTrans" cxnId="{5C649E2E-D687-4411-BB9D-E85A3CB52F4C}">
      <dgm:prSet/>
      <dgm:spPr/>
      <dgm:t>
        <a:bodyPr/>
        <a:lstStyle/>
        <a:p>
          <a:endParaRPr lang="es-EC"/>
        </a:p>
      </dgm:t>
    </dgm:pt>
    <dgm:pt modelId="{827386DF-6317-4154-8495-82A0A1B07E0C}" type="pres">
      <dgm:prSet presAssocID="{F640EA98-432C-4DE6-9224-1361502B4E29}" presName="diagram" presStyleCnt="0">
        <dgm:presLayoutVars>
          <dgm:dir/>
          <dgm:resizeHandles val="exact"/>
        </dgm:presLayoutVars>
      </dgm:prSet>
      <dgm:spPr/>
      <dgm:t>
        <a:bodyPr/>
        <a:lstStyle/>
        <a:p>
          <a:endParaRPr lang="es-EC"/>
        </a:p>
      </dgm:t>
    </dgm:pt>
    <dgm:pt modelId="{3D9EB563-A434-49B9-B58F-3203925E1DFA}" type="pres">
      <dgm:prSet presAssocID="{58C698C6-C44C-474F-AA0E-B9A46C0F6B03}" presName="node" presStyleLbl="node1" presStyleIdx="0" presStyleCnt="4">
        <dgm:presLayoutVars>
          <dgm:bulletEnabled val="1"/>
        </dgm:presLayoutVars>
      </dgm:prSet>
      <dgm:spPr/>
      <dgm:t>
        <a:bodyPr/>
        <a:lstStyle/>
        <a:p>
          <a:endParaRPr lang="es-EC"/>
        </a:p>
      </dgm:t>
    </dgm:pt>
    <dgm:pt modelId="{DA994CDA-5264-4DD5-BE97-0F71B6E60E4C}" type="pres">
      <dgm:prSet presAssocID="{A61ABD6E-4367-4E98-8F68-F9E96117F131}" presName="sibTrans" presStyleCnt="0"/>
      <dgm:spPr/>
    </dgm:pt>
    <dgm:pt modelId="{571511DB-0EEF-4D48-8BA5-ACF1B4991B5D}" type="pres">
      <dgm:prSet presAssocID="{6A80F8D0-2AE5-401C-8D1B-FCD1114A18BD}" presName="node" presStyleLbl="node1" presStyleIdx="1" presStyleCnt="4">
        <dgm:presLayoutVars>
          <dgm:bulletEnabled val="1"/>
        </dgm:presLayoutVars>
      </dgm:prSet>
      <dgm:spPr/>
      <dgm:t>
        <a:bodyPr/>
        <a:lstStyle/>
        <a:p>
          <a:endParaRPr lang="es-EC"/>
        </a:p>
      </dgm:t>
    </dgm:pt>
    <dgm:pt modelId="{0C281866-914B-46CA-802A-25B707E81FCA}" type="pres">
      <dgm:prSet presAssocID="{018F0BF3-3501-4EF1-A984-270780C7EAFA}" presName="sibTrans" presStyleCnt="0"/>
      <dgm:spPr/>
    </dgm:pt>
    <dgm:pt modelId="{F52E941F-D668-4377-AB1D-E17A981B0060}" type="pres">
      <dgm:prSet presAssocID="{61D13C61-5921-4260-A1DD-8884FF599798}" presName="node" presStyleLbl="node1" presStyleIdx="2" presStyleCnt="4">
        <dgm:presLayoutVars>
          <dgm:bulletEnabled val="1"/>
        </dgm:presLayoutVars>
      </dgm:prSet>
      <dgm:spPr/>
      <dgm:t>
        <a:bodyPr/>
        <a:lstStyle/>
        <a:p>
          <a:endParaRPr lang="es-EC"/>
        </a:p>
      </dgm:t>
    </dgm:pt>
    <dgm:pt modelId="{03DFBF5A-D961-4D61-A319-985663BDACB3}" type="pres">
      <dgm:prSet presAssocID="{715F69FE-CB3C-42B4-8B4D-AF191D0E25A5}" presName="sibTrans" presStyleCnt="0"/>
      <dgm:spPr/>
    </dgm:pt>
    <dgm:pt modelId="{99C8A9D7-ECB1-4220-B520-DE51306EE5F6}" type="pres">
      <dgm:prSet presAssocID="{DD641CAD-C6C8-4138-B9A5-98D65DBEB7AE}" presName="node" presStyleLbl="node1" presStyleIdx="3" presStyleCnt="4">
        <dgm:presLayoutVars>
          <dgm:bulletEnabled val="1"/>
        </dgm:presLayoutVars>
      </dgm:prSet>
      <dgm:spPr/>
      <dgm:t>
        <a:bodyPr/>
        <a:lstStyle/>
        <a:p>
          <a:endParaRPr lang="es-EC"/>
        </a:p>
      </dgm:t>
    </dgm:pt>
  </dgm:ptLst>
  <dgm:cxnLst>
    <dgm:cxn modelId="{5C649E2E-D687-4411-BB9D-E85A3CB52F4C}" srcId="{F640EA98-432C-4DE6-9224-1361502B4E29}" destId="{DD641CAD-C6C8-4138-B9A5-98D65DBEB7AE}" srcOrd="3" destOrd="0" parTransId="{95254CB1-4A9D-4B0D-8118-310BBBF94E57}" sibTransId="{198C09CA-3849-4610-A23F-74DA63E4E6DE}"/>
    <dgm:cxn modelId="{0F0E59AF-7F6E-47C4-990E-B5FFA2BA4820}" type="presOf" srcId="{DD641CAD-C6C8-4138-B9A5-98D65DBEB7AE}" destId="{99C8A9D7-ECB1-4220-B520-DE51306EE5F6}" srcOrd="0" destOrd="0" presId="urn:microsoft.com/office/officeart/2005/8/layout/default"/>
    <dgm:cxn modelId="{B63DBA03-8548-4C62-BB2B-04FE2A90E688}" type="presOf" srcId="{F640EA98-432C-4DE6-9224-1361502B4E29}" destId="{827386DF-6317-4154-8495-82A0A1B07E0C}" srcOrd="0" destOrd="0" presId="urn:microsoft.com/office/officeart/2005/8/layout/default"/>
    <dgm:cxn modelId="{C71C1444-C13D-4597-8CE2-57D6C95D17D9}" type="presOf" srcId="{58C698C6-C44C-474F-AA0E-B9A46C0F6B03}" destId="{3D9EB563-A434-49B9-B58F-3203925E1DFA}" srcOrd="0" destOrd="0" presId="urn:microsoft.com/office/officeart/2005/8/layout/default"/>
    <dgm:cxn modelId="{58E5339A-CD05-4993-A078-502F91510DC3}" srcId="{F640EA98-432C-4DE6-9224-1361502B4E29}" destId="{58C698C6-C44C-474F-AA0E-B9A46C0F6B03}" srcOrd="0" destOrd="0" parTransId="{454F523F-196F-4C6C-AFC0-911FE8DFF49F}" sibTransId="{A61ABD6E-4367-4E98-8F68-F9E96117F131}"/>
    <dgm:cxn modelId="{B89FAB79-5F33-4140-B0BE-A25FB97B5BC7}" srcId="{F640EA98-432C-4DE6-9224-1361502B4E29}" destId="{6A80F8D0-2AE5-401C-8D1B-FCD1114A18BD}" srcOrd="1" destOrd="0" parTransId="{7F9DA5A8-DEA0-4476-B01E-FC74134877B6}" sibTransId="{018F0BF3-3501-4EF1-A984-270780C7EAFA}"/>
    <dgm:cxn modelId="{25A974A2-20BC-4CC9-875E-7798609FC827}" type="presOf" srcId="{6A80F8D0-2AE5-401C-8D1B-FCD1114A18BD}" destId="{571511DB-0EEF-4D48-8BA5-ACF1B4991B5D}" srcOrd="0" destOrd="0" presId="urn:microsoft.com/office/officeart/2005/8/layout/default"/>
    <dgm:cxn modelId="{13DAD891-D3A6-43A5-9568-FD1DB281C329}" srcId="{F640EA98-432C-4DE6-9224-1361502B4E29}" destId="{61D13C61-5921-4260-A1DD-8884FF599798}" srcOrd="2" destOrd="0" parTransId="{01AE9B5A-0DD8-4C00-A8BA-7B9623DC3551}" sibTransId="{715F69FE-CB3C-42B4-8B4D-AF191D0E25A5}"/>
    <dgm:cxn modelId="{EB459604-9B09-4DF6-96AF-A01B98101989}" type="presOf" srcId="{61D13C61-5921-4260-A1DD-8884FF599798}" destId="{F52E941F-D668-4377-AB1D-E17A981B0060}" srcOrd="0" destOrd="0" presId="urn:microsoft.com/office/officeart/2005/8/layout/default"/>
    <dgm:cxn modelId="{A897038B-5B48-42D9-A43F-1490EE79B6EA}" type="presParOf" srcId="{827386DF-6317-4154-8495-82A0A1B07E0C}" destId="{3D9EB563-A434-49B9-B58F-3203925E1DFA}" srcOrd="0" destOrd="0" presId="urn:microsoft.com/office/officeart/2005/8/layout/default"/>
    <dgm:cxn modelId="{B584676A-FD63-400E-BA60-A8FCA5B9784A}" type="presParOf" srcId="{827386DF-6317-4154-8495-82A0A1B07E0C}" destId="{DA994CDA-5264-4DD5-BE97-0F71B6E60E4C}" srcOrd="1" destOrd="0" presId="urn:microsoft.com/office/officeart/2005/8/layout/default"/>
    <dgm:cxn modelId="{6A1C4E5E-275A-432D-A9B5-AD54A8A97DE1}" type="presParOf" srcId="{827386DF-6317-4154-8495-82A0A1B07E0C}" destId="{571511DB-0EEF-4D48-8BA5-ACF1B4991B5D}" srcOrd="2" destOrd="0" presId="urn:microsoft.com/office/officeart/2005/8/layout/default"/>
    <dgm:cxn modelId="{D88C6734-24A0-4C03-B426-CBA1E8967AB5}" type="presParOf" srcId="{827386DF-6317-4154-8495-82A0A1B07E0C}" destId="{0C281866-914B-46CA-802A-25B707E81FCA}" srcOrd="3" destOrd="0" presId="urn:microsoft.com/office/officeart/2005/8/layout/default"/>
    <dgm:cxn modelId="{9E7B1D28-54CE-45F3-9222-B224B69B4347}" type="presParOf" srcId="{827386DF-6317-4154-8495-82A0A1B07E0C}" destId="{F52E941F-D668-4377-AB1D-E17A981B0060}" srcOrd="4" destOrd="0" presId="urn:microsoft.com/office/officeart/2005/8/layout/default"/>
    <dgm:cxn modelId="{C83B6860-56C7-45B0-84A9-EC8EC5DF7FB9}" type="presParOf" srcId="{827386DF-6317-4154-8495-82A0A1B07E0C}" destId="{03DFBF5A-D961-4D61-A319-985663BDACB3}" srcOrd="5" destOrd="0" presId="urn:microsoft.com/office/officeart/2005/8/layout/default"/>
    <dgm:cxn modelId="{D7F0EED5-A663-4385-996A-CF236C441F2D}" type="presParOf" srcId="{827386DF-6317-4154-8495-82A0A1B07E0C}" destId="{99C8A9D7-ECB1-4220-B520-DE51306EE5F6}"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5292CB-09EA-4A22-AFDE-0B5CF8993AF0}" type="doc">
      <dgm:prSet loTypeId="urn:microsoft.com/office/officeart/2005/8/layout/process1" loCatId="process" qsTypeId="urn:microsoft.com/office/officeart/2005/8/quickstyle/simple3" qsCatId="simple" csTypeId="urn:microsoft.com/office/officeart/2005/8/colors/colorful3" csCatId="colorful" phldr="1"/>
      <dgm:spPr/>
    </dgm:pt>
    <dgm:pt modelId="{9D617024-16B1-407E-9EFA-8ADCFE749DC4}">
      <dgm:prSet phldrT="[Texto]"/>
      <dgm:spPr/>
      <dgm:t>
        <a:bodyPr/>
        <a:lstStyle/>
        <a:p>
          <a:r>
            <a:rPr lang="es-EC" dirty="0" smtClean="0"/>
            <a:t>Red pública</a:t>
          </a:r>
          <a:endParaRPr lang="es-EC" dirty="0"/>
        </a:p>
      </dgm:t>
    </dgm:pt>
    <dgm:pt modelId="{B768E5F6-2F5D-49A1-88EC-C4117B797B8E}" type="parTrans" cxnId="{62B82022-7AC6-473E-90D0-F38C4C08AC73}">
      <dgm:prSet/>
      <dgm:spPr/>
      <dgm:t>
        <a:bodyPr/>
        <a:lstStyle/>
        <a:p>
          <a:endParaRPr lang="es-EC"/>
        </a:p>
      </dgm:t>
    </dgm:pt>
    <dgm:pt modelId="{C4288DF7-0D4E-4F55-8983-0E78B90312D5}" type="sibTrans" cxnId="{62B82022-7AC6-473E-90D0-F38C4C08AC73}">
      <dgm:prSet/>
      <dgm:spPr/>
      <dgm:t>
        <a:bodyPr/>
        <a:lstStyle/>
        <a:p>
          <a:endParaRPr lang="es-EC"/>
        </a:p>
      </dgm:t>
    </dgm:pt>
    <dgm:pt modelId="{B5FBCE26-EA9A-4B2A-ADC9-780496B00ADB}">
      <dgm:prSet phldrT="[Texto]"/>
      <dgm:spPr/>
      <dgm:t>
        <a:bodyPr/>
        <a:lstStyle/>
        <a:p>
          <a:r>
            <a:rPr lang="es-EC" dirty="0" smtClean="0"/>
            <a:t>Casinos</a:t>
          </a:r>
        </a:p>
        <a:p>
          <a:r>
            <a:rPr lang="es-EC" dirty="0" smtClean="0"/>
            <a:t>Cocina</a:t>
          </a:r>
        </a:p>
        <a:p>
          <a:r>
            <a:rPr lang="es-EC" dirty="0" smtClean="0"/>
            <a:t>Comedor</a:t>
          </a:r>
        </a:p>
        <a:p>
          <a:r>
            <a:rPr lang="es-EC" dirty="0" smtClean="0"/>
            <a:t>Dormitorios</a:t>
          </a:r>
          <a:endParaRPr lang="es-EC" dirty="0"/>
        </a:p>
      </dgm:t>
    </dgm:pt>
    <dgm:pt modelId="{98F20CD5-41CF-43E5-AB57-E69EC9F8F725}" type="parTrans" cxnId="{4176B854-0087-4686-A517-2DD8FE44016B}">
      <dgm:prSet/>
      <dgm:spPr/>
      <dgm:t>
        <a:bodyPr/>
        <a:lstStyle/>
        <a:p>
          <a:endParaRPr lang="es-EC"/>
        </a:p>
      </dgm:t>
    </dgm:pt>
    <dgm:pt modelId="{ECC4D9B9-2EEA-4D61-BCD6-39F8BA2BF499}" type="sibTrans" cxnId="{4176B854-0087-4686-A517-2DD8FE44016B}">
      <dgm:prSet/>
      <dgm:spPr/>
      <dgm:t>
        <a:bodyPr/>
        <a:lstStyle/>
        <a:p>
          <a:endParaRPr lang="es-EC"/>
        </a:p>
      </dgm:t>
    </dgm:pt>
    <dgm:pt modelId="{AABC0C6F-CF7B-4DBC-A6D8-A5664F933E46}" type="pres">
      <dgm:prSet presAssocID="{205292CB-09EA-4A22-AFDE-0B5CF8993AF0}" presName="Name0" presStyleCnt="0">
        <dgm:presLayoutVars>
          <dgm:dir/>
          <dgm:resizeHandles val="exact"/>
        </dgm:presLayoutVars>
      </dgm:prSet>
      <dgm:spPr/>
    </dgm:pt>
    <dgm:pt modelId="{D2E34564-C1BE-49C5-9E4B-C42B4B21948E}" type="pres">
      <dgm:prSet presAssocID="{9D617024-16B1-407E-9EFA-8ADCFE749DC4}" presName="node" presStyleLbl="node1" presStyleIdx="0" presStyleCnt="2" custLinFactX="-205" custLinFactY="-80615" custLinFactNeighborX="-100000" custLinFactNeighborY="-100000">
        <dgm:presLayoutVars>
          <dgm:bulletEnabled val="1"/>
        </dgm:presLayoutVars>
      </dgm:prSet>
      <dgm:spPr/>
      <dgm:t>
        <a:bodyPr/>
        <a:lstStyle/>
        <a:p>
          <a:endParaRPr lang="es-EC"/>
        </a:p>
      </dgm:t>
    </dgm:pt>
    <dgm:pt modelId="{D84089E6-9875-4F0A-A787-30178E86A13B}" type="pres">
      <dgm:prSet presAssocID="{C4288DF7-0D4E-4F55-8983-0E78B90312D5}" presName="sibTrans" presStyleLbl="sibTrans2D1" presStyleIdx="0" presStyleCnt="1"/>
      <dgm:spPr/>
      <dgm:t>
        <a:bodyPr/>
        <a:lstStyle/>
        <a:p>
          <a:endParaRPr lang="es-EC"/>
        </a:p>
      </dgm:t>
    </dgm:pt>
    <dgm:pt modelId="{71C49434-42BA-48C8-96E1-E5A36F629F51}" type="pres">
      <dgm:prSet presAssocID="{C4288DF7-0D4E-4F55-8983-0E78B90312D5}" presName="connectorText" presStyleLbl="sibTrans2D1" presStyleIdx="0" presStyleCnt="1"/>
      <dgm:spPr/>
      <dgm:t>
        <a:bodyPr/>
        <a:lstStyle/>
        <a:p>
          <a:endParaRPr lang="es-EC"/>
        </a:p>
      </dgm:t>
    </dgm:pt>
    <dgm:pt modelId="{D06183A2-6BD7-458E-AEBD-E6B9E0081434}" type="pres">
      <dgm:prSet presAssocID="{B5FBCE26-EA9A-4B2A-ADC9-780496B00ADB}" presName="node" presStyleLbl="node1" presStyleIdx="1" presStyleCnt="2">
        <dgm:presLayoutVars>
          <dgm:bulletEnabled val="1"/>
        </dgm:presLayoutVars>
      </dgm:prSet>
      <dgm:spPr/>
      <dgm:t>
        <a:bodyPr/>
        <a:lstStyle/>
        <a:p>
          <a:endParaRPr lang="es-EC"/>
        </a:p>
      </dgm:t>
    </dgm:pt>
  </dgm:ptLst>
  <dgm:cxnLst>
    <dgm:cxn modelId="{4706CA71-D0C7-427D-A4B9-8213D94B8FDC}" type="presOf" srcId="{9D617024-16B1-407E-9EFA-8ADCFE749DC4}" destId="{D2E34564-C1BE-49C5-9E4B-C42B4B21948E}" srcOrd="0" destOrd="0" presId="urn:microsoft.com/office/officeart/2005/8/layout/process1"/>
    <dgm:cxn modelId="{4557E0F1-6EBA-4517-83B8-9706124A88F0}" type="presOf" srcId="{C4288DF7-0D4E-4F55-8983-0E78B90312D5}" destId="{D84089E6-9875-4F0A-A787-30178E86A13B}" srcOrd="0" destOrd="0" presId="urn:microsoft.com/office/officeart/2005/8/layout/process1"/>
    <dgm:cxn modelId="{4251A44B-5298-4A19-A097-B5FBDC877F3E}" type="presOf" srcId="{B5FBCE26-EA9A-4B2A-ADC9-780496B00ADB}" destId="{D06183A2-6BD7-458E-AEBD-E6B9E0081434}" srcOrd="0" destOrd="0" presId="urn:microsoft.com/office/officeart/2005/8/layout/process1"/>
    <dgm:cxn modelId="{4176B854-0087-4686-A517-2DD8FE44016B}" srcId="{205292CB-09EA-4A22-AFDE-0B5CF8993AF0}" destId="{B5FBCE26-EA9A-4B2A-ADC9-780496B00ADB}" srcOrd="1" destOrd="0" parTransId="{98F20CD5-41CF-43E5-AB57-E69EC9F8F725}" sibTransId="{ECC4D9B9-2EEA-4D61-BCD6-39F8BA2BF499}"/>
    <dgm:cxn modelId="{2E969B80-6196-4521-A319-1614F648CE39}" type="presOf" srcId="{C4288DF7-0D4E-4F55-8983-0E78B90312D5}" destId="{71C49434-42BA-48C8-96E1-E5A36F629F51}" srcOrd="1" destOrd="0" presId="urn:microsoft.com/office/officeart/2005/8/layout/process1"/>
    <dgm:cxn modelId="{C41DDEE6-C06F-41CE-8BD0-082B80D62C70}" type="presOf" srcId="{205292CB-09EA-4A22-AFDE-0B5CF8993AF0}" destId="{AABC0C6F-CF7B-4DBC-A6D8-A5664F933E46}" srcOrd="0" destOrd="0" presId="urn:microsoft.com/office/officeart/2005/8/layout/process1"/>
    <dgm:cxn modelId="{62B82022-7AC6-473E-90D0-F38C4C08AC73}" srcId="{205292CB-09EA-4A22-AFDE-0B5CF8993AF0}" destId="{9D617024-16B1-407E-9EFA-8ADCFE749DC4}" srcOrd="0" destOrd="0" parTransId="{B768E5F6-2F5D-49A1-88EC-C4117B797B8E}" sibTransId="{C4288DF7-0D4E-4F55-8983-0E78B90312D5}"/>
    <dgm:cxn modelId="{E16ADC00-1F3E-4024-B306-BE80146A6BA7}" type="presParOf" srcId="{AABC0C6F-CF7B-4DBC-A6D8-A5664F933E46}" destId="{D2E34564-C1BE-49C5-9E4B-C42B4B21948E}" srcOrd="0" destOrd="0" presId="urn:microsoft.com/office/officeart/2005/8/layout/process1"/>
    <dgm:cxn modelId="{E3E3A43B-454C-4E7D-AD2B-4AEE7773C64E}" type="presParOf" srcId="{AABC0C6F-CF7B-4DBC-A6D8-A5664F933E46}" destId="{D84089E6-9875-4F0A-A787-30178E86A13B}" srcOrd="1" destOrd="0" presId="urn:microsoft.com/office/officeart/2005/8/layout/process1"/>
    <dgm:cxn modelId="{2BA67F8E-ECAA-4D67-B05D-8F171FF822B4}" type="presParOf" srcId="{D84089E6-9875-4F0A-A787-30178E86A13B}" destId="{71C49434-42BA-48C8-96E1-E5A36F629F51}" srcOrd="0" destOrd="0" presId="urn:microsoft.com/office/officeart/2005/8/layout/process1"/>
    <dgm:cxn modelId="{985EAD75-443D-4411-BD54-E1F89819F186}" type="presParOf" srcId="{AABC0C6F-CF7B-4DBC-A6D8-A5664F933E46}" destId="{D06183A2-6BD7-458E-AEBD-E6B9E0081434}" srcOrd="2"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BFC71C-ECF8-4539-9FF0-2D0ABC73095E}" type="doc">
      <dgm:prSet loTypeId="urn:microsoft.com/office/officeart/2005/8/layout/cycle4" loCatId="cycle" qsTypeId="urn:microsoft.com/office/officeart/2005/8/quickstyle/simple1" qsCatId="simple" csTypeId="urn:microsoft.com/office/officeart/2005/8/colors/accent0_1" csCatId="mainScheme" phldr="1"/>
      <dgm:spPr/>
      <dgm:t>
        <a:bodyPr/>
        <a:lstStyle/>
        <a:p>
          <a:endParaRPr lang="es-EC"/>
        </a:p>
      </dgm:t>
    </dgm:pt>
    <dgm:pt modelId="{99D44F06-9752-4207-99C5-B47A70C9376E}">
      <dgm:prSet phldrT="[Texto]" custT="1"/>
      <dgm:spPr/>
      <dgm:t>
        <a:bodyPr/>
        <a:lstStyle/>
        <a:p>
          <a:pPr algn="ctr"/>
          <a:r>
            <a:rPr lang="es-EC" sz="1100"/>
            <a:t>Planificación</a:t>
          </a:r>
        </a:p>
      </dgm:t>
    </dgm:pt>
    <dgm:pt modelId="{BA6A6FBD-6E1C-4E80-887D-4E0A1EA86A80}" type="parTrans" cxnId="{5111FEED-B378-454C-921D-A105734C4CBD}">
      <dgm:prSet/>
      <dgm:spPr/>
      <dgm:t>
        <a:bodyPr/>
        <a:lstStyle/>
        <a:p>
          <a:pPr algn="ctr"/>
          <a:endParaRPr lang="es-EC"/>
        </a:p>
      </dgm:t>
    </dgm:pt>
    <dgm:pt modelId="{386552C8-DE7B-4F5F-8A80-154F5F77050A}" type="sibTrans" cxnId="{5111FEED-B378-454C-921D-A105734C4CBD}">
      <dgm:prSet/>
      <dgm:spPr/>
      <dgm:t>
        <a:bodyPr/>
        <a:lstStyle/>
        <a:p>
          <a:pPr algn="ctr"/>
          <a:endParaRPr lang="es-EC"/>
        </a:p>
      </dgm:t>
    </dgm:pt>
    <dgm:pt modelId="{C6987BB1-2CF3-423B-A514-FF6922D40BF8}">
      <dgm:prSet phldrT="[Texto]" custT="1"/>
      <dgm:spPr/>
      <dgm:t>
        <a:bodyPr/>
        <a:lstStyle/>
        <a:p>
          <a:pPr algn="ctr"/>
          <a:r>
            <a:rPr lang="es-EC" sz="1100"/>
            <a:t>Ejecución</a:t>
          </a:r>
        </a:p>
      </dgm:t>
    </dgm:pt>
    <dgm:pt modelId="{E3319FE2-03DC-4CC7-BDAE-A2D857A1EA13}" type="parTrans" cxnId="{EB9D7EC6-B40E-4493-BFD3-737FADE2A5E5}">
      <dgm:prSet/>
      <dgm:spPr/>
      <dgm:t>
        <a:bodyPr/>
        <a:lstStyle/>
        <a:p>
          <a:pPr algn="ctr"/>
          <a:endParaRPr lang="es-EC"/>
        </a:p>
      </dgm:t>
    </dgm:pt>
    <dgm:pt modelId="{CAE7632B-A691-4F1C-90AD-5E2B17CADC82}" type="sibTrans" cxnId="{EB9D7EC6-B40E-4493-BFD3-737FADE2A5E5}">
      <dgm:prSet/>
      <dgm:spPr/>
      <dgm:t>
        <a:bodyPr/>
        <a:lstStyle/>
        <a:p>
          <a:pPr algn="ctr"/>
          <a:endParaRPr lang="es-EC"/>
        </a:p>
      </dgm:t>
    </dgm:pt>
    <dgm:pt modelId="{B4F9E987-7567-4C71-9393-8C423F8ABCC8}">
      <dgm:prSet phldrT="[Texto]" custT="1"/>
      <dgm:spPr/>
      <dgm:t>
        <a:bodyPr/>
        <a:lstStyle/>
        <a:p>
          <a:pPr algn="ctr"/>
          <a:r>
            <a:rPr lang="es-EC" sz="1100"/>
            <a:t>Verificación</a:t>
          </a:r>
        </a:p>
      </dgm:t>
    </dgm:pt>
    <dgm:pt modelId="{9A7F38EF-3D22-45C9-AA79-39CC52ADFB4C}" type="parTrans" cxnId="{3BB53448-4FF1-4BB2-BF7E-F6FDEE3EC72B}">
      <dgm:prSet/>
      <dgm:spPr/>
      <dgm:t>
        <a:bodyPr/>
        <a:lstStyle/>
        <a:p>
          <a:pPr algn="ctr"/>
          <a:endParaRPr lang="es-EC"/>
        </a:p>
      </dgm:t>
    </dgm:pt>
    <dgm:pt modelId="{D5BA293F-D695-43C6-B6C4-B614D22C127B}" type="sibTrans" cxnId="{3BB53448-4FF1-4BB2-BF7E-F6FDEE3EC72B}">
      <dgm:prSet/>
      <dgm:spPr/>
      <dgm:t>
        <a:bodyPr/>
        <a:lstStyle/>
        <a:p>
          <a:pPr algn="ctr"/>
          <a:endParaRPr lang="es-EC"/>
        </a:p>
      </dgm:t>
    </dgm:pt>
    <dgm:pt modelId="{F8BF178B-EA12-4A7A-AAC8-5729A8BDC3A3}">
      <dgm:prSet phldrT="[Texto]" custT="1"/>
      <dgm:spPr/>
      <dgm:t>
        <a:bodyPr/>
        <a:lstStyle/>
        <a:p>
          <a:pPr algn="l"/>
          <a:r>
            <a:rPr lang="es-EC" sz="800"/>
            <a:t>Elaborar</a:t>
          </a:r>
          <a:r>
            <a:rPr lang="es-EC" sz="800" baseline="0"/>
            <a:t> propuestas para el mejoramiento de los procesos de acuerdo a los resultados obtenidos</a:t>
          </a:r>
          <a:endParaRPr lang="es-EC" sz="800"/>
        </a:p>
      </dgm:t>
    </dgm:pt>
    <dgm:pt modelId="{73D18353-D149-4156-90EC-49A1D2315F05}" type="parTrans" cxnId="{380D95D4-985B-4AB4-8C98-14E3E726C084}">
      <dgm:prSet/>
      <dgm:spPr/>
      <dgm:t>
        <a:bodyPr/>
        <a:lstStyle/>
        <a:p>
          <a:pPr algn="ctr"/>
          <a:endParaRPr lang="es-EC"/>
        </a:p>
      </dgm:t>
    </dgm:pt>
    <dgm:pt modelId="{F46DE035-82B0-4290-9832-2EC97A0C0A7A}" type="sibTrans" cxnId="{380D95D4-985B-4AB4-8C98-14E3E726C084}">
      <dgm:prSet/>
      <dgm:spPr/>
      <dgm:t>
        <a:bodyPr/>
        <a:lstStyle/>
        <a:p>
          <a:pPr algn="ctr"/>
          <a:endParaRPr lang="es-EC"/>
        </a:p>
      </dgm:t>
    </dgm:pt>
    <dgm:pt modelId="{2BE82523-2A44-4144-8FB4-AA8B08E92FB1}">
      <dgm:prSet phldrT="[Texto]" custT="1"/>
      <dgm:spPr/>
      <dgm:t>
        <a:bodyPr/>
        <a:lstStyle/>
        <a:p>
          <a:pPr algn="ctr"/>
          <a:r>
            <a:rPr lang="es-EC" sz="1100"/>
            <a:t>Toma de acciones preventivas y correctivas</a:t>
          </a:r>
        </a:p>
      </dgm:t>
    </dgm:pt>
    <dgm:pt modelId="{3362E37F-6EF4-46C5-9BBE-12B951680210}" type="sibTrans" cxnId="{7FFABA77-8E9F-4519-A105-100EC10FAF34}">
      <dgm:prSet/>
      <dgm:spPr/>
      <dgm:t>
        <a:bodyPr/>
        <a:lstStyle/>
        <a:p>
          <a:pPr algn="ctr"/>
          <a:endParaRPr lang="es-EC"/>
        </a:p>
      </dgm:t>
    </dgm:pt>
    <dgm:pt modelId="{B82EFA15-AA8B-46AC-A68D-D25157AB7BFD}" type="parTrans" cxnId="{7FFABA77-8E9F-4519-A105-100EC10FAF34}">
      <dgm:prSet/>
      <dgm:spPr/>
      <dgm:t>
        <a:bodyPr/>
        <a:lstStyle/>
        <a:p>
          <a:pPr algn="ctr"/>
          <a:endParaRPr lang="es-EC"/>
        </a:p>
      </dgm:t>
    </dgm:pt>
    <dgm:pt modelId="{65121ED8-DDBB-468D-8A72-72C0F2614ED9}">
      <dgm:prSet phldrT="[Texto]" custT="1"/>
      <dgm:spPr/>
      <dgm:t>
        <a:bodyPr/>
        <a:lstStyle/>
        <a:p>
          <a:pPr algn="l"/>
          <a:r>
            <a:rPr lang="es-EC" sz="800"/>
            <a:t>Comprobar el cumplimiento de las actividades de acuerdo  a los objetivos establecidos</a:t>
          </a:r>
        </a:p>
      </dgm:t>
    </dgm:pt>
    <dgm:pt modelId="{AAC92354-5F4B-4BC6-A9CB-833262C3E999}" type="sibTrans" cxnId="{E49D953E-48B5-4EC5-AD20-684139D5938D}">
      <dgm:prSet/>
      <dgm:spPr/>
      <dgm:t>
        <a:bodyPr/>
        <a:lstStyle/>
        <a:p>
          <a:pPr algn="ctr"/>
          <a:endParaRPr lang="es-EC"/>
        </a:p>
      </dgm:t>
    </dgm:pt>
    <dgm:pt modelId="{9582AA92-0C73-49DA-A9B2-1965E80604BB}" type="parTrans" cxnId="{E49D953E-48B5-4EC5-AD20-684139D5938D}">
      <dgm:prSet/>
      <dgm:spPr/>
      <dgm:t>
        <a:bodyPr/>
        <a:lstStyle/>
        <a:p>
          <a:pPr algn="ctr"/>
          <a:endParaRPr lang="es-EC"/>
        </a:p>
      </dgm:t>
    </dgm:pt>
    <dgm:pt modelId="{75FE23B2-AC94-4577-A3C4-9C79ACAF80E3}">
      <dgm:prSet phldrT="[Texto]" custT="1"/>
      <dgm:spPr/>
      <dgm:t>
        <a:bodyPr/>
        <a:lstStyle/>
        <a:p>
          <a:pPr algn="l"/>
          <a:r>
            <a:rPr lang="es-EC" sz="800" dirty="0"/>
            <a:t>Llevar a cabo las actividades propuestas</a:t>
          </a:r>
        </a:p>
      </dgm:t>
    </dgm:pt>
    <dgm:pt modelId="{BC0FBBC2-35D1-49C6-B357-CE84B6312077}" type="sibTrans" cxnId="{4C764650-945B-4A60-B340-CFFCFAE22793}">
      <dgm:prSet/>
      <dgm:spPr/>
      <dgm:t>
        <a:bodyPr/>
        <a:lstStyle/>
        <a:p>
          <a:pPr algn="ctr"/>
          <a:endParaRPr lang="es-EC"/>
        </a:p>
      </dgm:t>
    </dgm:pt>
    <dgm:pt modelId="{C8E5BB21-E6FF-40F1-95F8-A68889E99760}" type="parTrans" cxnId="{4C764650-945B-4A60-B340-CFFCFAE22793}">
      <dgm:prSet/>
      <dgm:spPr/>
      <dgm:t>
        <a:bodyPr/>
        <a:lstStyle/>
        <a:p>
          <a:pPr algn="ctr"/>
          <a:endParaRPr lang="es-EC"/>
        </a:p>
      </dgm:t>
    </dgm:pt>
    <dgm:pt modelId="{5CE8E95C-F42E-42E4-A456-71B47456197A}">
      <dgm:prSet phldrT="[Texto]" custT="1"/>
      <dgm:spPr/>
      <dgm:t>
        <a:bodyPr/>
        <a:lstStyle/>
        <a:p>
          <a:pPr algn="l"/>
          <a:r>
            <a:rPr lang="es-EC" sz="800"/>
            <a:t>Desarrolar planes y programas para el cumplimiento de la misión</a:t>
          </a:r>
        </a:p>
      </dgm:t>
    </dgm:pt>
    <dgm:pt modelId="{05C4505B-355B-4CD6-8782-F0F3C37186E5}" type="sibTrans" cxnId="{4F8AA2CA-E6F3-44FA-9505-BF52F131534F}">
      <dgm:prSet/>
      <dgm:spPr/>
      <dgm:t>
        <a:bodyPr/>
        <a:lstStyle/>
        <a:p>
          <a:pPr algn="ctr"/>
          <a:endParaRPr lang="es-EC"/>
        </a:p>
      </dgm:t>
    </dgm:pt>
    <dgm:pt modelId="{F50A8515-7744-4B49-816D-E1E1FD5E6FDB}" type="parTrans" cxnId="{4F8AA2CA-E6F3-44FA-9505-BF52F131534F}">
      <dgm:prSet/>
      <dgm:spPr/>
      <dgm:t>
        <a:bodyPr/>
        <a:lstStyle/>
        <a:p>
          <a:pPr algn="ctr"/>
          <a:endParaRPr lang="es-EC"/>
        </a:p>
      </dgm:t>
    </dgm:pt>
    <dgm:pt modelId="{069CB6A3-A94F-442C-9B15-A06B78DE65E8}" type="pres">
      <dgm:prSet presAssocID="{89BFC71C-ECF8-4539-9FF0-2D0ABC73095E}" presName="cycleMatrixDiagram" presStyleCnt="0">
        <dgm:presLayoutVars>
          <dgm:chMax val="1"/>
          <dgm:dir/>
          <dgm:animLvl val="lvl"/>
          <dgm:resizeHandles val="exact"/>
        </dgm:presLayoutVars>
      </dgm:prSet>
      <dgm:spPr/>
      <dgm:t>
        <a:bodyPr/>
        <a:lstStyle/>
        <a:p>
          <a:endParaRPr lang="es-EC"/>
        </a:p>
      </dgm:t>
    </dgm:pt>
    <dgm:pt modelId="{5A51CF8C-66C5-4694-B298-EF32C76B69AA}" type="pres">
      <dgm:prSet presAssocID="{89BFC71C-ECF8-4539-9FF0-2D0ABC73095E}" presName="children" presStyleCnt="0"/>
      <dgm:spPr/>
    </dgm:pt>
    <dgm:pt modelId="{EC532CFB-E461-4A74-906F-850090B430AF}" type="pres">
      <dgm:prSet presAssocID="{89BFC71C-ECF8-4539-9FF0-2D0ABC73095E}" presName="child1group" presStyleCnt="0"/>
      <dgm:spPr/>
    </dgm:pt>
    <dgm:pt modelId="{1040DE97-9937-49B7-97DA-F0764E81BF69}" type="pres">
      <dgm:prSet presAssocID="{89BFC71C-ECF8-4539-9FF0-2D0ABC73095E}" presName="child1" presStyleLbl="bgAcc1" presStyleIdx="0" presStyleCnt="4"/>
      <dgm:spPr/>
      <dgm:t>
        <a:bodyPr/>
        <a:lstStyle/>
        <a:p>
          <a:endParaRPr lang="es-EC"/>
        </a:p>
      </dgm:t>
    </dgm:pt>
    <dgm:pt modelId="{A066A7A0-C574-4136-BCBD-56FEE7B83051}" type="pres">
      <dgm:prSet presAssocID="{89BFC71C-ECF8-4539-9FF0-2D0ABC73095E}" presName="child1Text" presStyleLbl="bgAcc1" presStyleIdx="0" presStyleCnt="4">
        <dgm:presLayoutVars>
          <dgm:bulletEnabled val="1"/>
        </dgm:presLayoutVars>
      </dgm:prSet>
      <dgm:spPr/>
      <dgm:t>
        <a:bodyPr/>
        <a:lstStyle/>
        <a:p>
          <a:endParaRPr lang="es-EC"/>
        </a:p>
      </dgm:t>
    </dgm:pt>
    <dgm:pt modelId="{469795DA-756C-4313-94A3-64401194FCC2}" type="pres">
      <dgm:prSet presAssocID="{89BFC71C-ECF8-4539-9FF0-2D0ABC73095E}" presName="child2group" presStyleCnt="0"/>
      <dgm:spPr/>
    </dgm:pt>
    <dgm:pt modelId="{E6629FE0-7778-4992-8C37-FBDD4686BDA3}" type="pres">
      <dgm:prSet presAssocID="{89BFC71C-ECF8-4539-9FF0-2D0ABC73095E}" presName="child2" presStyleLbl="bgAcc1" presStyleIdx="1" presStyleCnt="4"/>
      <dgm:spPr/>
      <dgm:t>
        <a:bodyPr/>
        <a:lstStyle/>
        <a:p>
          <a:endParaRPr lang="es-EC"/>
        </a:p>
      </dgm:t>
    </dgm:pt>
    <dgm:pt modelId="{80E2D317-4D80-411C-A6D9-4A5D6F788E4D}" type="pres">
      <dgm:prSet presAssocID="{89BFC71C-ECF8-4539-9FF0-2D0ABC73095E}" presName="child2Text" presStyleLbl="bgAcc1" presStyleIdx="1" presStyleCnt="4">
        <dgm:presLayoutVars>
          <dgm:bulletEnabled val="1"/>
        </dgm:presLayoutVars>
      </dgm:prSet>
      <dgm:spPr/>
      <dgm:t>
        <a:bodyPr/>
        <a:lstStyle/>
        <a:p>
          <a:endParaRPr lang="es-EC"/>
        </a:p>
      </dgm:t>
    </dgm:pt>
    <dgm:pt modelId="{AD8DC4CD-CF42-413F-AEFC-8D1E100F0761}" type="pres">
      <dgm:prSet presAssocID="{89BFC71C-ECF8-4539-9FF0-2D0ABC73095E}" presName="child3group" presStyleCnt="0"/>
      <dgm:spPr/>
    </dgm:pt>
    <dgm:pt modelId="{F8F666D1-F616-424C-B96D-B2A04964ED76}" type="pres">
      <dgm:prSet presAssocID="{89BFC71C-ECF8-4539-9FF0-2D0ABC73095E}" presName="child3" presStyleLbl="bgAcc1" presStyleIdx="2" presStyleCnt="4" custLinFactNeighborX="6008"/>
      <dgm:spPr/>
      <dgm:t>
        <a:bodyPr/>
        <a:lstStyle/>
        <a:p>
          <a:endParaRPr lang="es-EC"/>
        </a:p>
      </dgm:t>
    </dgm:pt>
    <dgm:pt modelId="{24D6EC55-6171-4937-8560-5C8ECBCF099A}" type="pres">
      <dgm:prSet presAssocID="{89BFC71C-ECF8-4539-9FF0-2D0ABC73095E}" presName="child3Text" presStyleLbl="bgAcc1" presStyleIdx="2" presStyleCnt="4">
        <dgm:presLayoutVars>
          <dgm:bulletEnabled val="1"/>
        </dgm:presLayoutVars>
      </dgm:prSet>
      <dgm:spPr/>
      <dgm:t>
        <a:bodyPr/>
        <a:lstStyle/>
        <a:p>
          <a:endParaRPr lang="es-EC"/>
        </a:p>
      </dgm:t>
    </dgm:pt>
    <dgm:pt modelId="{5A635B2A-96DD-4AA1-997A-057BF471293F}" type="pres">
      <dgm:prSet presAssocID="{89BFC71C-ECF8-4539-9FF0-2D0ABC73095E}" presName="child4group" presStyleCnt="0"/>
      <dgm:spPr/>
    </dgm:pt>
    <dgm:pt modelId="{817E33FB-A6C5-46FE-955E-91BB9914B657}" type="pres">
      <dgm:prSet presAssocID="{89BFC71C-ECF8-4539-9FF0-2D0ABC73095E}" presName="child4" presStyleLbl="bgAcc1" presStyleIdx="3" presStyleCnt="4" custLinFactNeighborX="-6008"/>
      <dgm:spPr/>
      <dgm:t>
        <a:bodyPr/>
        <a:lstStyle/>
        <a:p>
          <a:endParaRPr lang="es-EC"/>
        </a:p>
      </dgm:t>
    </dgm:pt>
    <dgm:pt modelId="{3E563FE3-7DD1-4233-B1B1-B61732E3EB60}" type="pres">
      <dgm:prSet presAssocID="{89BFC71C-ECF8-4539-9FF0-2D0ABC73095E}" presName="child4Text" presStyleLbl="bgAcc1" presStyleIdx="3" presStyleCnt="4">
        <dgm:presLayoutVars>
          <dgm:bulletEnabled val="1"/>
        </dgm:presLayoutVars>
      </dgm:prSet>
      <dgm:spPr/>
      <dgm:t>
        <a:bodyPr/>
        <a:lstStyle/>
        <a:p>
          <a:endParaRPr lang="es-EC"/>
        </a:p>
      </dgm:t>
    </dgm:pt>
    <dgm:pt modelId="{5C5E69E9-0EF0-4C8B-9C7F-9383E829BCFC}" type="pres">
      <dgm:prSet presAssocID="{89BFC71C-ECF8-4539-9FF0-2D0ABC73095E}" presName="childPlaceholder" presStyleCnt="0"/>
      <dgm:spPr/>
    </dgm:pt>
    <dgm:pt modelId="{E53A1921-0499-4D4F-AA09-EB1ABA6E9AFA}" type="pres">
      <dgm:prSet presAssocID="{89BFC71C-ECF8-4539-9FF0-2D0ABC73095E}" presName="circle" presStyleCnt="0"/>
      <dgm:spPr/>
    </dgm:pt>
    <dgm:pt modelId="{5BC2508D-F0ED-468F-BE8A-0E29BA091582}" type="pres">
      <dgm:prSet presAssocID="{89BFC71C-ECF8-4539-9FF0-2D0ABC73095E}" presName="quadrant1" presStyleLbl="node1" presStyleIdx="0" presStyleCnt="4">
        <dgm:presLayoutVars>
          <dgm:chMax val="1"/>
          <dgm:bulletEnabled val="1"/>
        </dgm:presLayoutVars>
      </dgm:prSet>
      <dgm:spPr/>
      <dgm:t>
        <a:bodyPr/>
        <a:lstStyle/>
        <a:p>
          <a:endParaRPr lang="es-EC"/>
        </a:p>
      </dgm:t>
    </dgm:pt>
    <dgm:pt modelId="{AAB7D881-C8BC-44E6-BE74-F6AFF2831F1B}" type="pres">
      <dgm:prSet presAssocID="{89BFC71C-ECF8-4539-9FF0-2D0ABC73095E}" presName="quadrant2" presStyleLbl="node1" presStyleIdx="1" presStyleCnt="4">
        <dgm:presLayoutVars>
          <dgm:chMax val="1"/>
          <dgm:bulletEnabled val="1"/>
        </dgm:presLayoutVars>
      </dgm:prSet>
      <dgm:spPr/>
      <dgm:t>
        <a:bodyPr/>
        <a:lstStyle/>
        <a:p>
          <a:endParaRPr lang="es-EC"/>
        </a:p>
      </dgm:t>
    </dgm:pt>
    <dgm:pt modelId="{F9375257-0CA9-4C28-B7F2-39168C9D1D74}" type="pres">
      <dgm:prSet presAssocID="{89BFC71C-ECF8-4539-9FF0-2D0ABC73095E}" presName="quadrant3" presStyleLbl="node1" presStyleIdx="2" presStyleCnt="4">
        <dgm:presLayoutVars>
          <dgm:chMax val="1"/>
          <dgm:bulletEnabled val="1"/>
        </dgm:presLayoutVars>
      </dgm:prSet>
      <dgm:spPr/>
      <dgm:t>
        <a:bodyPr/>
        <a:lstStyle/>
        <a:p>
          <a:endParaRPr lang="es-EC"/>
        </a:p>
      </dgm:t>
    </dgm:pt>
    <dgm:pt modelId="{67B31B08-573D-46CD-A65B-6CCC9174C0A9}" type="pres">
      <dgm:prSet presAssocID="{89BFC71C-ECF8-4539-9FF0-2D0ABC73095E}" presName="quadrant4" presStyleLbl="node1" presStyleIdx="3" presStyleCnt="4">
        <dgm:presLayoutVars>
          <dgm:chMax val="1"/>
          <dgm:bulletEnabled val="1"/>
        </dgm:presLayoutVars>
      </dgm:prSet>
      <dgm:spPr/>
      <dgm:t>
        <a:bodyPr/>
        <a:lstStyle/>
        <a:p>
          <a:endParaRPr lang="es-EC"/>
        </a:p>
      </dgm:t>
    </dgm:pt>
    <dgm:pt modelId="{ED859876-0AB3-4FC5-B2EB-56945A62361B}" type="pres">
      <dgm:prSet presAssocID="{89BFC71C-ECF8-4539-9FF0-2D0ABC73095E}" presName="quadrantPlaceholder" presStyleCnt="0"/>
      <dgm:spPr/>
    </dgm:pt>
    <dgm:pt modelId="{6734754B-9E57-4B69-927C-A55A65BA0DFA}" type="pres">
      <dgm:prSet presAssocID="{89BFC71C-ECF8-4539-9FF0-2D0ABC73095E}" presName="center1" presStyleLbl="fgShp" presStyleIdx="0" presStyleCnt="2"/>
      <dgm:spPr/>
    </dgm:pt>
    <dgm:pt modelId="{37A3D88C-F90E-43AF-A70C-F6475F4214DF}" type="pres">
      <dgm:prSet presAssocID="{89BFC71C-ECF8-4539-9FF0-2D0ABC73095E}" presName="center2" presStyleLbl="fgShp" presStyleIdx="1" presStyleCnt="2"/>
      <dgm:spPr/>
    </dgm:pt>
  </dgm:ptLst>
  <dgm:cxnLst>
    <dgm:cxn modelId="{21F1E96E-9BAA-4488-81B7-49EF9B63BF97}" type="presOf" srcId="{B4F9E987-7567-4C71-9393-8C423F8ABCC8}" destId="{F9375257-0CA9-4C28-B7F2-39168C9D1D74}" srcOrd="0" destOrd="0" presId="urn:microsoft.com/office/officeart/2005/8/layout/cycle4"/>
    <dgm:cxn modelId="{7CCAE0CD-6238-41D3-8F98-44879A53DD17}" type="presOf" srcId="{5CE8E95C-F42E-42E4-A456-71B47456197A}" destId="{1040DE97-9937-49B7-97DA-F0764E81BF69}" srcOrd="0" destOrd="0" presId="urn:microsoft.com/office/officeart/2005/8/layout/cycle4"/>
    <dgm:cxn modelId="{07F473AD-7288-469A-BDA2-40AE1172453F}" type="presOf" srcId="{C6987BB1-2CF3-423B-A514-FF6922D40BF8}" destId="{AAB7D881-C8BC-44E6-BE74-F6AFF2831F1B}" srcOrd="0" destOrd="0" presId="urn:microsoft.com/office/officeart/2005/8/layout/cycle4"/>
    <dgm:cxn modelId="{3BB53448-4FF1-4BB2-BF7E-F6FDEE3EC72B}" srcId="{89BFC71C-ECF8-4539-9FF0-2D0ABC73095E}" destId="{B4F9E987-7567-4C71-9393-8C423F8ABCC8}" srcOrd="2" destOrd="0" parTransId="{9A7F38EF-3D22-45C9-AA79-39CC52ADFB4C}" sibTransId="{D5BA293F-D695-43C6-B6C4-B614D22C127B}"/>
    <dgm:cxn modelId="{7FE25116-0FE7-400B-ADB1-6801A4AB00AF}" type="presOf" srcId="{99D44F06-9752-4207-99C5-B47A70C9376E}" destId="{5BC2508D-F0ED-468F-BE8A-0E29BA091582}" srcOrd="0" destOrd="0" presId="urn:microsoft.com/office/officeart/2005/8/layout/cycle4"/>
    <dgm:cxn modelId="{5111FEED-B378-454C-921D-A105734C4CBD}" srcId="{89BFC71C-ECF8-4539-9FF0-2D0ABC73095E}" destId="{99D44F06-9752-4207-99C5-B47A70C9376E}" srcOrd="0" destOrd="0" parTransId="{BA6A6FBD-6E1C-4E80-887D-4E0A1EA86A80}" sibTransId="{386552C8-DE7B-4F5F-8A80-154F5F77050A}"/>
    <dgm:cxn modelId="{52A4076F-669C-4450-BF62-861E9AE84650}" type="presOf" srcId="{5CE8E95C-F42E-42E4-A456-71B47456197A}" destId="{A066A7A0-C574-4136-BCBD-56FEE7B83051}" srcOrd="1" destOrd="0" presId="urn:microsoft.com/office/officeart/2005/8/layout/cycle4"/>
    <dgm:cxn modelId="{4F8AA2CA-E6F3-44FA-9505-BF52F131534F}" srcId="{99D44F06-9752-4207-99C5-B47A70C9376E}" destId="{5CE8E95C-F42E-42E4-A456-71B47456197A}" srcOrd="0" destOrd="0" parTransId="{F50A8515-7744-4B49-816D-E1E1FD5E6FDB}" sibTransId="{05C4505B-355B-4CD6-8782-F0F3C37186E5}"/>
    <dgm:cxn modelId="{FED54177-6940-4275-8861-56E7C16F2E92}" type="presOf" srcId="{F8BF178B-EA12-4A7A-AAC8-5729A8BDC3A3}" destId="{817E33FB-A6C5-46FE-955E-91BB9914B657}" srcOrd="0" destOrd="0" presId="urn:microsoft.com/office/officeart/2005/8/layout/cycle4"/>
    <dgm:cxn modelId="{ADF86DED-AA46-427B-8778-BC47D4780FED}" type="presOf" srcId="{65121ED8-DDBB-468D-8A72-72C0F2614ED9}" destId="{F8F666D1-F616-424C-B96D-B2A04964ED76}" srcOrd="0" destOrd="0" presId="urn:microsoft.com/office/officeart/2005/8/layout/cycle4"/>
    <dgm:cxn modelId="{DE722274-CDE3-4E94-A512-258FC8C73EFB}" type="presOf" srcId="{75FE23B2-AC94-4577-A3C4-9C79ACAF80E3}" destId="{E6629FE0-7778-4992-8C37-FBDD4686BDA3}" srcOrd="0" destOrd="0" presId="urn:microsoft.com/office/officeart/2005/8/layout/cycle4"/>
    <dgm:cxn modelId="{4C764650-945B-4A60-B340-CFFCFAE22793}" srcId="{C6987BB1-2CF3-423B-A514-FF6922D40BF8}" destId="{75FE23B2-AC94-4577-A3C4-9C79ACAF80E3}" srcOrd="0" destOrd="0" parTransId="{C8E5BB21-E6FF-40F1-95F8-A68889E99760}" sibTransId="{BC0FBBC2-35D1-49C6-B357-CE84B6312077}"/>
    <dgm:cxn modelId="{DEA4CB7E-2B73-48B3-8368-97E73C6945A3}" type="presOf" srcId="{F8BF178B-EA12-4A7A-AAC8-5729A8BDC3A3}" destId="{3E563FE3-7DD1-4233-B1B1-B61732E3EB60}" srcOrd="1" destOrd="0" presId="urn:microsoft.com/office/officeart/2005/8/layout/cycle4"/>
    <dgm:cxn modelId="{52BBA556-3848-4525-B3C3-25477083B77D}" type="presOf" srcId="{75FE23B2-AC94-4577-A3C4-9C79ACAF80E3}" destId="{80E2D317-4D80-411C-A6D9-4A5D6F788E4D}" srcOrd="1" destOrd="0" presId="urn:microsoft.com/office/officeart/2005/8/layout/cycle4"/>
    <dgm:cxn modelId="{0B8B5F01-1D27-467D-8FBA-03DC33A1366D}" type="presOf" srcId="{65121ED8-DDBB-468D-8A72-72C0F2614ED9}" destId="{24D6EC55-6171-4937-8560-5C8ECBCF099A}" srcOrd="1" destOrd="0" presId="urn:microsoft.com/office/officeart/2005/8/layout/cycle4"/>
    <dgm:cxn modelId="{CE4B239A-2A56-4C5B-94CF-AC9D51FD40BD}" type="presOf" srcId="{89BFC71C-ECF8-4539-9FF0-2D0ABC73095E}" destId="{069CB6A3-A94F-442C-9B15-A06B78DE65E8}" srcOrd="0" destOrd="0" presId="urn:microsoft.com/office/officeart/2005/8/layout/cycle4"/>
    <dgm:cxn modelId="{EB9D7EC6-B40E-4493-BFD3-737FADE2A5E5}" srcId="{89BFC71C-ECF8-4539-9FF0-2D0ABC73095E}" destId="{C6987BB1-2CF3-423B-A514-FF6922D40BF8}" srcOrd="1" destOrd="0" parTransId="{E3319FE2-03DC-4CC7-BDAE-A2D857A1EA13}" sibTransId="{CAE7632B-A691-4F1C-90AD-5E2B17CADC82}"/>
    <dgm:cxn modelId="{AA351565-837A-4AFF-A2FD-50FBBAB3A5D0}" type="presOf" srcId="{2BE82523-2A44-4144-8FB4-AA8B08E92FB1}" destId="{67B31B08-573D-46CD-A65B-6CCC9174C0A9}" srcOrd="0" destOrd="0" presId="urn:microsoft.com/office/officeart/2005/8/layout/cycle4"/>
    <dgm:cxn modelId="{E49D953E-48B5-4EC5-AD20-684139D5938D}" srcId="{B4F9E987-7567-4C71-9393-8C423F8ABCC8}" destId="{65121ED8-DDBB-468D-8A72-72C0F2614ED9}" srcOrd="0" destOrd="0" parTransId="{9582AA92-0C73-49DA-A9B2-1965E80604BB}" sibTransId="{AAC92354-5F4B-4BC6-A9CB-833262C3E999}"/>
    <dgm:cxn modelId="{7FFABA77-8E9F-4519-A105-100EC10FAF34}" srcId="{89BFC71C-ECF8-4539-9FF0-2D0ABC73095E}" destId="{2BE82523-2A44-4144-8FB4-AA8B08E92FB1}" srcOrd="3" destOrd="0" parTransId="{B82EFA15-AA8B-46AC-A68D-D25157AB7BFD}" sibTransId="{3362E37F-6EF4-46C5-9BBE-12B951680210}"/>
    <dgm:cxn modelId="{380D95D4-985B-4AB4-8C98-14E3E726C084}" srcId="{2BE82523-2A44-4144-8FB4-AA8B08E92FB1}" destId="{F8BF178B-EA12-4A7A-AAC8-5729A8BDC3A3}" srcOrd="0" destOrd="0" parTransId="{73D18353-D149-4156-90EC-49A1D2315F05}" sibTransId="{F46DE035-82B0-4290-9832-2EC97A0C0A7A}"/>
    <dgm:cxn modelId="{671BF34D-5564-4DF2-BC49-FDB9F4852FA5}" type="presParOf" srcId="{069CB6A3-A94F-442C-9B15-A06B78DE65E8}" destId="{5A51CF8C-66C5-4694-B298-EF32C76B69AA}" srcOrd="0" destOrd="0" presId="urn:microsoft.com/office/officeart/2005/8/layout/cycle4"/>
    <dgm:cxn modelId="{AD84016D-36A8-429D-8F9F-AA4F43718ADC}" type="presParOf" srcId="{5A51CF8C-66C5-4694-B298-EF32C76B69AA}" destId="{EC532CFB-E461-4A74-906F-850090B430AF}" srcOrd="0" destOrd="0" presId="urn:microsoft.com/office/officeart/2005/8/layout/cycle4"/>
    <dgm:cxn modelId="{AD3B05BE-20D3-4FCA-9524-C6BB0C781D61}" type="presParOf" srcId="{EC532CFB-E461-4A74-906F-850090B430AF}" destId="{1040DE97-9937-49B7-97DA-F0764E81BF69}" srcOrd="0" destOrd="0" presId="urn:microsoft.com/office/officeart/2005/8/layout/cycle4"/>
    <dgm:cxn modelId="{227C4323-ACA7-408C-8AF3-E6768B02F365}" type="presParOf" srcId="{EC532CFB-E461-4A74-906F-850090B430AF}" destId="{A066A7A0-C574-4136-BCBD-56FEE7B83051}" srcOrd="1" destOrd="0" presId="urn:microsoft.com/office/officeart/2005/8/layout/cycle4"/>
    <dgm:cxn modelId="{E8B4F09D-AE70-43CC-B306-B2E199A5D62F}" type="presParOf" srcId="{5A51CF8C-66C5-4694-B298-EF32C76B69AA}" destId="{469795DA-756C-4313-94A3-64401194FCC2}" srcOrd="1" destOrd="0" presId="urn:microsoft.com/office/officeart/2005/8/layout/cycle4"/>
    <dgm:cxn modelId="{1AEF11B9-E302-4A2F-8EFC-0D4D3D2173DA}" type="presParOf" srcId="{469795DA-756C-4313-94A3-64401194FCC2}" destId="{E6629FE0-7778-4992-8C37-FBDD4686BDA3}" srcOrd="0" destOrd="0" presId="urn:microsoft.com/office/officeart/2005/8/layout/cycle4"/>
    <dgm:cxn modelId="{BD89A655-E2E5-4A42-9019-CAB53DD49E91}" type="presParOf" srcId="{469795DA-756C-4313-94A3-64401194FCC2}" destId="{80E2D317-4D80-411C-A6D9-4A5D6F788E4D}" srcOrd="1" destOrd="0" presId="urn:microsoft.com/office/officeart/2005/8/layout/cycle4"/>
    <dgm:cxn modelId="{F5797CA7-8533-4A2F-BD9D-BD0D1F9E3884}" type="presParOf" srcId="{5A51CF8C-66C5-4694-B298-EF32C76B69AA}" destId="{AD8DC4CD-CF42-413F-AEFC-8D1E100F0761}" srcOrd="2" destOrd="0" presId="urn:microsoft.com/office/officeart/2005/8/layout/cycle4"/>
    <dgm:cxn modelId="{7C1CA8C6-591A-4380-8E65-DB1C8717576B}" type="presParOf" srcId="{AD8DC4CD-CF42-413F-AEFC-8D1E100F0761}" destId="{F8F666D1-F616-424C-B96D-B2A04964ED76}" srcOrd="0" destOrd="0" presId="urn:microsoft.com/office/officeart/2005/8/layout/cycle4"/>
    <dgm:cxn modelId="{DE398157-0741-4151-93CA-D5175C013D96}" type="presParOf" srcId="{AD8DC4CD-CF42-413F-AEFC-8D1E100F0761}" destId="{24D6EC55-6171-4937-8560-5C8ECBCF099A}" srcOrd="1" destOrd="0" presId="urn:microsoft.com/office/officeart/2005/8/layout/cycle4"/>
    <dgm:cxn modelId="{97AABE8E-B1AF-4C45-A708-D54B1D7290C9}" type="presParOf" srcId="{5A51CF8C-66C5-4694-B298-EF32C76B69AA}" destId="{5A635B2A-96DD-4AA1-997A-057BF471293F}" srcOrd="3" destOrd="0" presId="urn:microsoft.com/office/officeart/2005/8/layout/cycle4"/>
    <dgm:cxn modelId="{3B3B6892-47A1-4404-944F-5FDA88A3476B}" type="presParOf" srcId="{5A635B2A-96DD-4AA1-997A-057BF471293F}" destId="{817E33FB-A6C5-46FE-955E-91BB9914B657}" srcOrd="0" destOrd="0" presId="urn:microsoft.com/office/officeart/2005/8/layout/cycle4"/>
    <dgm:cxn modelId="{27C6852F-BEA2-4218-AC4B-1800A229DEC2}" type="presParOf" srcId="{5A635B2A-96DD-4AA1-997A-057BF471293F}" destId="{3E563FE3-7DD1-4233-B1B1-B61732E3EB60}" srcOrd="1" destOrd="0" presId="urn:microsoft.com/office/officeart/2005/8/layout/cycle4"/>
    <dgm:cxn modelId="{6F4C7E45-CC25-4FB1-A3A6-B5C8E051F635}" type="presParOf" srcId="{5A51CF8C-66C5-4694-B298-EF32C76B69AA}" destId="{5C5E69E9-0EF0-4C8B-9C7F-9383E829BCFC}" srcOrd="4" destOrd="0" presId="urn:microsoft.com/office/officeart/2005/8/layout/cycle4"/>
    <dgm:cxn modelId="{568560BE-7F69-4F2D-A957-31599AE46648}" type="presParOf" srcId="{069CB6A3-A94F-442C-9B15-A06B78DE65E8}" destId="{E53A1921-0499-4D4F-AA09-EB1ABA6E9AFA}" srcOrd="1" destOrd="0" presId="urn:microsoft.com/office/officeart/2005/8/layout/cycle4"/>
    <dgm:cxn modelId="{2507760A-55F4-456D-BEED-A775FA981A99}" type="presParOf" srcId="{E53A1921-0499-4D4F-AA09-EB1ABA6E9AFA}" destId="{5BC2508D-F0ED-468F-BE8A-0E29BA091582}" srcOrd="0" destOrd="0" presId="urn:microsoft.com/office/officeart/2005/8/layout/cycle4"/>
    <dgm:cxn modelId="{8176C83D-B7E5-4C01-9037-9834081AAAAB}" type="presParOf" srcId="{E53A1921-0499-4D4F-AA09-EB1ABA6E9AFA}" destId="{AAB7D881-C8BC-44E6-BE74-F6AFF2831F1B}" srcOrd="1" destOrd="0" presId="urn:microsoft.com/office/officeart/2005/8/layout/cycle4"/>
    <dgm:cxn modelId="{E13617FB-5C39-44FB-BA5D-6524D0731E96}" type="presParOf" srcId="{E53A1921-0499-4D4F-AA09-EB1ABA6E9AFA}" destId="{F9375257-0CA9-4C28-B7F2-39168C9D1D74}" srcOrd="2" destOrd="0" presId="urn:microsoft.com/office/officeart/2005/8/layout/cycle4"/>
    <dgm:cxn modelId="{B8E7A2D7-EF76-4564-BB22-66D749D68CF7}" type="presParOf" srcId="{E53A1921-0499-4D4F-AA09-EB1ABA6E9AFA}" destId="{67B31B08-573D-46CD-A65B-6CCC9174C0A9}" srcOrd="3" destOrd="0" presId="urn:microsoft.com/office/officeart/2005/8/layout/cycle4"/>
    <dgm:cxn modelId="{3CE43344-780E-4A85-A88C-5F13B875BC25}" type="presParOf" srcId="{E53A1921-0499-4D4F-AA09-EB1ABA6E9AFA}" destId="{ED859876-0AB3-4FC5-B2EB-56945A62361B}" srcOrd="4" destOrd="0" presId="urn:microsoft.com/office/officeart/2005/8/layout/cycle4"/>
    <dgm:cxn modelId="{B854044B-30DA-4E45-90B7-A17B0FCEAA11}" type="presParOf" srcId="{069CB6A3-A94F-442C-9B15-A06B78DE65E8}" destId="{6734754B-9E57-4B69-927C-A55A65BA0DFA}" srcOrd="2" destOrd="0" presId="urn:microsoft.com/office/officeart/2005/8/layout/cycle4"/>
    <dgm:cxn modelId="{E00B76BF-E289-4D37-904D-2243296F82B3}" type="presParOf" srcId="{069CB6A3-A94F-442C-9B15-A06B78DE65E8}" destId="{37A3D88C-F90E-43AF-A70C-F6475F4214DF}" srcOrd="3" destOrd="0" presId="urn:microsoft.com/office/officeart/2005/8/layout/cycle4"/>
  </dgm:cxnLst>
  <dgm:bg/>
  <dgm:whole>
    <a:ln>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920E6AF-469F-4C4A-BC5D-E6725F043FA7}" type="doc">
      <dgm:prSet loTypeId="urn:microsoft.com/office/officeart/2005/8/layout/StepDownProcess" loCatId="process" qsTypeId="urn:microsoft.com/office/officeart/2005/8/quickstyle/simple3" qsCatId="simple" csTypeId="urn:microsoft.com/office/officeart/2005/8/colors/colorful3" csCatId="colorful" phldr="1"/>
      <dgm:spPr/>
      <dgm:t>
        <a:bodyPr/>
        <a:lstStyle/>
        <a:p>
          <a:endParaRPr lang="es-EC"/>
        </a:p>
      </dgm:t>
    </dgm:pt>
    <dgm:pt modelId="{4F0350F0-2368-4EE0-A8F3-5EDF7B66A08A}">
      <dgm:prSet phldrT="[Texto]"/>
      <dgm:spPr/>
      <dgm:t>
        <a:bodyPr/>
        <a:lstStyle/>
        <a:p>
          <a:r>
            <a:rPr lang="es-EC" dirty="0" smtClean="0"/>
            <a:t>Actividades</a:t>
          </a:r>
          <a:endParaRPr lang="es-EC" dirty="0"/>
        </a:p>
      </dgm:t>
    </dgm:pt>
    <dgm:pt modelId="{1B063BD4-6508-452F-8BB8-CEFFAD9A85C7}" type="parTrans" cxnId="{4256B0F8-CEA0-4B77-8126-023F4A4FE745}">
      <dgm:prSet/>
      <dgm:spPr/>
      <dgm:t>
        <a:bodyPr/>
        <a:lstStyle/>
        <a:p>
          <a:endParaRPr lang="es-EC"/>
        </a:p>
      </dgm:t>
    </dgm:pt>
    <dgm:pt modelId="{51627966-712C-4422-A3FE-F5DEF8D2BAEA}" type="sibTrans" cxnId="{4256B0F8-CEA0-4B77-8126-023F4A4FE745}">
      <dgm:prSet/>
      <dgm:spPr/>
      <dgm:t>
        <a:bodyPr/>
        <a:lstStyle/>
        <a:p>
          <a:endParaRPr lang="es-EC"/>
        </a:p>
      </dgm:t>
    </dgm:pt>
    <dgm:pt modelId="{F37D9442-3636-4CF1-896A-6C5FAAA6F80A}">
      <dgm:prSet phldrT="[Texto]"/>
      <dgm:spPr/>
      <dgm:t>
        <a:bodyPr/>
        <a:lstStyle/>
        <a:p>
          <a:r>
            <a:rPr lang="es-EC" dirty="0" smtClean="0"/>
            <a:t>¿Tiene relación con e medio?</a:t>
          </a:r>
          <a:endParaRPr lang="es-EC" dirty="0"/>
        </a:p>
      </dgm:t>
    </dgm:pt>
    <dgm:pt modelId="{C86D12F9-3733-46A5-8C6F-D4CEA9CA02C6}" type="parTrans" cxnId="{D84BF7D6-0F55-4AE2-8F80-EC130A3DA503}">
      <dgm:prSet/>
      <dgm:spPr/>
      <dgm:t>
        <a:bodyPr/>
        <a:lstStyle/>
        <a:p>
          <a:endParaRPr lang="es-EC"/>
        </a:p>
      </dgm:t>
    </dgm:pt>
    <dgm:pt modelId="{D9C13CA2-570D-44E4-9DBB-6554E95996A9}" type="sibTrans" cxnId="{D84BF7D6-0F55-4AE2-8F80-EC130A3DA503}">
      <dgm:prSet/>
      <dgm:spPr/>
      <dgm:t>
        <a:bodyPr/>
        <a:lstStyle/>
        <a:p>
          <a:endParaRPr lang="es-EC"/>
        </a:p>
      </dgm:t>
    </dgm:pt>
    <dgm:pt modelId="{167E28B2-5CC2-4556-AD4A-44DF4B625E39}">
      <dgm:prSet phldrT="[Texto]"/>
      <dgm:spPr/>
      <dgm:t>
        <a:bodyPr/>
        <a:lstStyle/>
        <a:p>
          <a:r>
            <a:rPr lang="es-EC" dirty="0" smtClean="0"/>
            <a:t>Aspectos Ambientales</a:t>
          </a:r>
          <a:endParaRPr lang="es-EC" dirty="0"/>
        </a:p>
      </dgm:t>
    </dgm:pt>
    <dgm:pt modelId="{A0933029-43BF-40EC-BB2E-3B1D1B314441}" type="parTrans" cxnId="{6F941CB4-3AB4-4D7C-9CB8-FB9613811151}">
      <dgm:prSet/>
      <dgm:spPr/>
      <dgm:t>
        <a:bodyPr/>
        <a:lstStyle/>
        <a:p>
          <a:endParaRPr lang="es-EC"/>
        </a:p>
      </dgm:t>
    </dgm:pt>
    <dgm:pt modelId="{6150A3ED-97E5-4BE2-B99E-8DE9537519D0}" type="sibTrans" cxnId="{6F941CB4-3AB4-4D7C-9CB8-FB9613811151}">
      <dgm:prSet/>
      <dgm:spPr/>
      <dgm:t>
        <a:bodyPr/>
        <a:lstStyle/>
        <a:p>
          <a:endParaRPr lang="es-EC"/>
        </a:p>
      </dgm:t>
    </dgm:pt>
    <dgm:pt modelId="{18736140-ADF7-41D6-8453-D198932585F4}">
      <dgm:prSet phldrT="[Texto]"/>
      <dgm:spPr/>
      <dgm:t>
        <a:bodyPr/>
        <a:lstStyle/>
        <a:p>
          <a:r>
            <a:rPr lang="es-EC" dirty="0" smtClean="0"/>
            <a:t>Valoración del impacto y la gravedad (</a:t>
          </a:r>
          <a:r>
            <a:rPr lang="es-EC" dirty="0" err="1" smtClean="0"/>
            <a:t>Robberts</a:t>
          </a:r>
          <a:r>
            <a:rPr lang="es-EC" dirty="0" smtClean="0"/>
            <a:t> &amp; </a:t>
          </a:r>
          <a:r>
            <a:rPr lang="es-EC" dirty="0" err="1" smtClean="0"/>
            <a:t>Robbinson</a:t>
          </a:r>
          <a:r>
            <a:rPr lang="es-EC" dirty="0" smtClean="0"/>
            <a:t>)</a:t>
          </a:r>
          <a:endParaRPr lang="es-EC" dirty="0"/>
        </a:p>
      </dgm:t>
    </dgm:pt>
    <dgm:pt modelId="{61D98C2C-1E9B-4A26-A05D-8D83ECD9271F}" type="parTrans" cxnId="{6B8E7154-0E9A-474E-90D9-307CCEB2D469}">
      <dgm:prSet/>
      <dgm:spPr/>
      <dgm:t>
        <a:bodyPr/>
        <a:lstStyle/>
        <a:p>
          <a:endParaRPr lang="es-EC"/>
        </a:p>
      </dgm:t>
    </dgm:pt>
    <dgm:pt modelId="{3DDADF62-C6D9-4A78-9641-BF4492D72AF5}" type="sibTrans" cxnId="{6B8E7154-0E9A-474E-90D9-307CCEB2D469}">
      <dgm:prSet/>
      <dgm:spPr/>
      <dgm:t>
        <a:bodyPr/>
        <a:lstStyle/>
        <a:p>
          <a:endParaRPr lang="es-EC"/>
        </a:p>
      </dgm:t>
    </dgm:pt>
    <dgm:pt modelId="{797D2089-5380-4D69-A8E4-80E68256097C}">
      <dgm:prSet phldrT="[Texto]"/>
      <dgm:spPr/>
      <dgm:t>
        <a:bodyPr/>
        <a:lstStyle/>
        <a:p>
          <a:r>
            <a:rPr lang="es-EC" dirty="0" smtClean="0"/>
            <a:t>Aspectos Ambientales Significativos</a:t>
          </a:r>
          <a:endParaRPr lang="es-EC" dirty="0"/>
        </a:p>
      </dgm:t>
    </dgm:pt>
    <dgm:pt modelId="{FE0436EE-959C-49A8-9AE6-0DB4350925A5}" type="parTrans" cxnId="{73D79D06-2A5D-441B-999A-0BAB31A6F4B7}">
      <dgm:prSet/>
      <dgm:spPr/>
      <dgm:t>
        <a:bodyPr/>
        <a:lstStyle/>
        <a:p>
          <a:endParaRPr lang="es-EC"/>
        </a:p>
      </dgm:t>
    </dgm:pt>
    <dgm:pt modelId="{A3472E83-4E61-4186-9BB1-37BB814084E6}" type="sibTrans" cxnId="{73D79D06-2A5D-441B-999A-0BAB31A6F4B7}">
      <dgm:prSet/>
      <dgm:spPr/>
      <dgm:t>
        <a:bodyPr/>
        <a:lstStyle/>
        <a:p>
          <a:endParaRPr lang="es-EC"/>
        </a:p>
      </dgm:t>
    </dgm:pt>
    <dgm:pt modelId="{49D2CF32-9AB4-44E0-87CC-CBABE83CC640}" type="pres">
      <dgm:prSet presAssocID="{2920E6AF-469F-4C4A-BC5D-E6725F043FA7}" presName="rootnode" presStyleCnt="0">
        <dgm:presLayoutVars>
          <dgm:chMax/>
          <dgm:chPref/>
          <dgm:dir/>
          <dgm:animLvl val="lvl"/>
        </dgm:presLayoutVars>
      </dgm:prSet>
      <dgm:spPr/>
      <dgm:t>
        <a:bodyPr/>
        <a:lstStyle/>
        <a:p>
          <a:endParaRPr lang="es-EC"/>
        </a:p>
      </dgm:t>
    </dgm:pt>
    <dgm:pt modelId="{5FA2ED8E-28FE-4477-9DDD-2073528D325E}" type="pres">
      <dgm:prSet presAssocID="{4F0350F0-2368-4EE0-A8F3-5EDF7B66A08A}" presName="composite" presStyleCnt="0"/>
      <dgm:spPr/>
    </dgm:pt>
    <dgm:pt modelId="{C89934D5-C8FD-4006-A70D-FAA96397EE2E}" type="pres">
      <dgm:prSet presAssocID="{4F0350F0-2368-4EE0-A8F3-5EDF7B66A08A}" presName="bentUpArrow1" presStyleLbl="alignImgPlace1" presStyleIdx="0" presStyleCnt="2"/>
      <dgm:spPr/>
    </dgm:pt>
    <dgm:pt modelId="{B548ABA0-2F3E-4977-BAEB-A5B2253E1C42}" type="pres">
      <dgm:prSet presAssocID="{4F0350F0-2368-4EE0-A8F3-5EDF7B66A08A}" presName="ParentText" presStyleLbl="node1" presStyleIdx="0" presStyleCnt="3">
        <dgm:presLayoutVars>
          <dgm:chMax val="1"/>
          <dgm:chPref val="1"/>
          <dgm:bulletEnabled val="1"/>
        </dgm:presLayoutVars>
      </dgm:prSet>
      <dgm:spPr/>
      <dgm:t>
        <a:bodyPr/>
        <a:lstStyle/>
        <a:p>
          <a:endParaRPr lang="es-EC"/>
        </a:p>
      </dgm:t>
    </dgm:pt>
    <dgm:pt modelId="{559C06E1-593B-484D-9638-48DFA4A1C9AE}" type="pres">
      <dgm:prSet presAssocID="{4F0350F0-2368-4EE0-A8F3-5EDF7B66A08A}" presName="ChildText" presStyleLbl="revTx" presStyleIdx="0" presStyleCnt="2">
        <dgm:presLayoutVars>
          <dgm:chMax val="0"/>
          <dgm:chPref val="0"/>
          <dgm:bulletEnabled val="1"/>
        </dgm:presLayoutVars>
      </dgm:prSet>
      <dgm:spPr/>
      <dgm:t>
        <a:bodyPr/>
        <a:lstStyle/>
        <a:p>
          <a:endParaRPr lang="es-EC"/>
        </a:p>
      </dgm:t>
    </dgm:pt>
    <dgm:pt modelId="{DEE82D15-897F-4F70-ADEE-6B8ED433DEB3}" type="pres">
      <dgm:prSet presAssocID="{51627966-712C-4422-A3FE-F5DEF8D2BAEA}" presName="sibTrans" presStyleCnt="0"/>
      <dgm:spPr/>
    </dgm:pt>
    <dgm:pt modelId="{78A74A95-EDD7-4D5D-9228-033F92882FB3}" type="pres">
      <dgm:prSet presAssocID="{167E28B2-5CC2-4556-AD4A-44DF4B625E39}" presName="composite" presStyleCnt="0"/>
      <dgm:spPr/>
    </dgm:pt>
    <dgm:pt modelId="{94BC29A8-7016-4D41-B690-15E08C4975A0}" type="pres">
      <dgm:prSet presAssocID="{167E28B2-5CC2-4556-AD4A-44DF4B625E39}" presName="bentUpArrow1" presStyleLbl="alignImgPlace1" presStyleIdx="1" presStyleCnt="2"/>
      <dgm:spPr/>
    </dgm:pt>
    <dgm:pt modelId="{05A1E02E-E6ED-4F9D-AF75-5028295C0D6D}" type="pres">
      <dgm:prSet presAssocID="{167E28B2-5CC2-4556-AD4A-44DF4B625E39}" presName="ParentText" presStyleLbl="node1" presStyleIdx="1" presStyleCnt="3">
        <dgm:presLayoutVars>
          <dgm:chMax val="1"/>
          <dgm:chPref val="1"/>
          <dgm:bulletEnabled val="1"/>
        </dgm:presLayoutVars>
      </dgm:prSet>
      <dgm:spPr/>
      <dgm:t>
        <a:bodyPr/>
        <a:lstStyle/>
        <a:p>
          <a:endParaRPr lang="es-EC"/>
        </a:p>
      </dgm:t>
    </dgm:pt>
    <dgm:pt modelId="{5B037688-9650-4E23-BCD9-5CCAEBC987D0}" type="pres">
      <dgm:prSet presAssocID="{167E28B2-5CC2-4556-AD4A-44DF4B625E39}" presName="ChildText" presStyleLbl="revTx" presStyleIdx="1" presStyleCnt="2">
        <dgm:presLayoutVars>
          <dgm:chMax val="0"/>
          <dgm:chPref val="0"/>
          <dgm:bulletEnabled val="1"/>
        </dgm:presLayoutVars>
      </dgm:prSet>
      <dgm:spPr/>
      <dgm:t>
        <a:bodyPr/>
        <a:lstStyle/>
        <a:p>
          <a:endParaRPr lang="es-EC"/>
        </a:p>
      </dgm:t>
    </dgm:pt>
    <dgm:pt modelId="{B2F6CF38-DFEE-434D-8751-A152DAB79CE2}" type="pres">
      <dgm:prSet presAssocID="{6150A3ED-97E5-4BE2-B99E-8DE9537519D0}" presName="sibTrans" presStyleCnt="0"/>
      <dgm:spPr/>
    </dgm:pt>
    <dgm:pt modelId="{D6F28111-6C8B-49DD-99C2-9A7AC658B946}" type="pres">
      <dgm:prSet presAssocID="{797D2089-5380-4D69-A8E4-80E68256097C}" presName="composite" presStyleCnt="0"/>
      <dgm:spPr/>
    </dgm:pt>
    <dgm:pt modelId="{1CB62992-4D5E-44F0-AA5B-37673A67215D}" type="pres">
      <dgm:prSet presAssocID="{797D2089-5380-4D69-A8E4-80E68256097C}" presName="ParentText" presStyleLbl="node1" presStyleIdx="2" presStyleCnt="3">
        <dgm:presLayoutVars>
          <dgm:chMax val="1"/>
          <dgm:chPref val="1"/>
          <dgm:bulletEnabled val="1"/>
        </dgm:presLayoutVars>
      </dgm:prSet>
      <dgm:spPr/>
      <dgm:t>
        <a:bodyPr/>
        <a:lstStyle/>
        <a:p>
          <a:endParaRPr lang="es-EC"/>
        </a:p>
      </dgm:t>
    </dgm:pt>
  </dgm:ptLst>
  <dgm:cxnLst>
    <dgm:cxn modelId="{6F941CB4-3AB4-4D7C-9CB8-FB9613811151}" srcId="{2920E6AF-469F-4C4A-BC5D-E6725F043FA7}" destId="{167E28B2-5CC2-4556-AD4A-44DF4B625E39}" srcOrd="1" destOrd="0" parTransId="{A0933029-43BF-40EC-BB2E-3B1D1B314441}" sibTransId="{6150A3ED-97E5-4BE2-B99E-8DE9537519D0}"/>
    <dgm:cxn modelId="{6B8E7154-0E9A-474E-90D9-307CCEB2D469}" srcId="{167E28B2-5CC2-4556-AD4A-44DF4B625E39}" destId="{18736140-ADF7-41D6-8453-D198932585F4}" srcOrd="0" destOrd="0" parTransId="{61D98C2C-1E9B-4A26-A05D-8D83ECD9271F}" sibTransId="{3DDADF62-C6D9-4A78-9641-BF4492D72AF5}"/>
    <dgm:cxn modelId="{85944790-AD05-4868-A084-0073E8505110}" type="presOf" srcId="{4F0350F0-2368-4EE0-A8F3-5EDF7B66A08A}" destId="{B548ABA0-2F3E-4977-BAEB-A5B2253E1C42}" srcOrd="0" destOrd="0" presId="urn:microsoft.com/office/officeart/2005/8/layout/StepDownProcess"/>
    <dgm:cxn modelId="{1CA0D50D-2D73-4BF5-A7AE-306E6ED7525A}" type="presOf" srcId="{18736140-ADF7-41D6-8453-D198932585F4}" destId="{5B037688-9650-4E23-BCD9-5CCAEBC987D0}" srcOrd="0" destOrd="0" presId="urn:microsoft.com/office/officeart/2005/8/layout/StepDownProcess"/>
    <dgm:cxn modelId="{3EEB51C8-189F-4615-8A36-26259DBD78F8}" type="presOf" srcId="{167E28B2-5CC2-4556-AD4A-44DF4B625E39}" destId="{05A1E02E-E6ED-4F9D-AF75-5028295C0D6D}" srcOrd="0" destOrd="0" presId="urn:microsoft.com/office/officeart/2005/8/layout/StepDownProcess"/>
    <dgm:cxn modelId="{D84BF7D6-0F55-4AE2-8F80-EC130A3DA503}" srcId="{4F0350F0-2368-4EE0-A8F3-5EDF7B66A08A}" destId="{F37D9442-3636-4CF1-896A-6C5FAAA6F80A}" srcOrd="0" destOrd="0" parTransId="{C86D12F9-3733-46A5-8C6F-D4CEA9CA02C6}" sibTransId="{D9C13CA2-570D-44E4-9DBB-6554E95996A9}"/>
    <dgm:cxn modelId="{89EC6ED4-94FD-47F4-AA13-3946AC92BB6F}" type="presOf" srcId="{797D2089-5380-4D69-A8E4-80E68256097C}" destId="{1CB62992-4D5E-44F0-AA5B-37673A67215D}" srcOrd="0" destOrd="0" presId="urn:microsoft.com/office/officeart/2005/8/layout/StepDownProcess"/>
    <dgm:cxn modelId="{4256B0F8-CEA0-4B77-8126-023F4A4FE745}" srcId="{2920E6AF-469F-4C4A-BC5D-E6725F043FA7}" destId="{4F0350F0-2368-4EE0-A8F3-5EDF7B66A08A}" srcOrd="0" destOrd="0" parTransId="{1B063BD4-6508-452F-8BB8-CEFFAD9A85C7}" sibTransId="{51627966-712C-4422-A3FE-F5DEF8D2BAEA}"/>
    <dgm:cxn modelId="{73D79D06-2A5D-441B-999A-0BAB31A6F4B7}" srcId="{2920E6AF-469F-4C4A-BC5D-E6725F043FA7}" destId="{797D2089-5380-4D69-A8E4-80E68256097C}" srcOrd="2" destOrd="0" parTransId="{FE0436EE-959C-49A8-9AE6-0DB4350925A5}" sibTransId="{A3472E83-4E61-4186-9BB1-37BB814084E6}"/>
    <dgm:cxn modelId="{898CCD9E-A47E-4FF9-A6D8-7178ACB7EE6C}" type="presOf" srcId="{2920E6AF-469F-4C4A-BC5D-E6725F043FA7}" destId="{49D2CF32-9AB4-44E0-87CC-CBABE83CC640}" srcOrd="0" destOrd="0" presId="urn:microsoft.com/office/officeart/2005/8/layout/StepDownProcess"/>
    <dgm:cxn modelId="{2A6A748A-09E3-43F9-84F6-76BA958909F3}" type="presOf" srcId="{F37D9442-3636-4CF1-896A-6C5FAAA6F80A}" destId="{559C06E1-593B-484D-9638-48DFA4A1C9AE}" srcOrd="0" destOrd="0" presId="urn:microsoft.com/office/officeart/2005/8/layout/StepDownProcess"/>
    <dgm:cxn modelId="{B60A6902-EBE5-4931-A88E-7E58A683E8BC}" type="presParOf" srcId="{49D2CF32-9AB4-44E0-87CC-CBABE83CC640}" destId="{5FA2ED8E-28FE-4477-9DDD-2073528D325E}" srcOrd="0" destOrd="0" presId="urn:microsoft.com/office/officeart/2005/8/layout/StepDownProcess"/>
    <dgm:cxn modelId="{D11CDC8C-A1C4-4085-95E9-D9A2994E2D64}" type="presParOf" srcId="{5FA2ED8E-28FE-4477-9DDD-2073528D325E}" destId="{C89934D5-C8FD-4006-A70D-FAA96397EE2E}" srcOrd="0" destOrd="0" presId="urn:microsoft.com/office/officeart/2005/8/layout/StepDownProcess"/>
    <dgm:cxn modelId="{E2C29F37-2267-48EE-8763-42DB6FD35DC7}" type="presParOf" srcId="{5FA2ED8E-28FE-4477-9DDD-2073528D325E}" destId="{B548ABA0-2F3E-4977-BAEB-A5B2253E1C42}" srcOrd="1" destOrd="0" presId="urn:microsoft.com/office/officeart/2005/8/layout/StepDownProcess"/>
    <dgm:cxn modelId="{0D077991-38A6-4337-A6C7-511DBC7022EE}" type="presParOf" srcId="{5FA2ED8E-28FE-4477-9DDD-2073528D325E}" destId="{559C06E1-593B-484D-9638-48DFA4A1C9AE}" srcOrd="2" destOrd="0" presId="urn:microsoft.com/office/officeart/2005/8/layout/StepDownProcess"/>
    <dgm:cxn modelId="{F59F86BF-936D-4ED1-9F88-36058EC1D0D2}" type="presParOf" srcId="{49D2CF32-9AB4-44E0-87CC-CBABE83CC640}" destId="{DEE82D15-897F-4F70-ADEE-6B8ED433DEB3}" srcOrd="1" destOrd="0" presId="urn:microsoft.com/office/officeart/2005/8/layout/StepDownProcess"/>
    <dgm:cxn modelId="{C0822F1A-1D6F-42B6-8297-91DEEBEFDF4A}" type="presParOf" srcId="{49D2CF32-9AB4-44E0-87CC-CBABE83CC640}" destId="{78A74A95-EDD7-4D5D-9228-033F92882FB3}" srcOrd="2" destOrd="0" presId="urn:microsoft.com/office/officeart/2005/8/layout/StepDownProcess"/>
    <dgm:cxn modelId="{F9B97DEA-F7C9-4B1E-8489-8A803CF55CF9}" type="presParOf" srcId="{78A74A95-EDD7-4D5D-9228-033F92882FB3}" destId="{94BC29A8-7016-4D41-B690-15E08C4975A0}" srcOrd="0" destOrd="0" presId="urn:microsoft.com/office/officeart/2005/8/layout/StepDownProcess"/>
    <dgm:cxn modelId="{3A57534D-0018-47A3-B76D-6B717643E95C}" type="presParOf" srcId="{78A74A95-EDD7-4D5D-9228-033F92882FB3}" destId="{05A1E02E-E6ED-4F9D-AF75-5028295C0D6D}" srcOrd="1" destOrd="0" presId="urn:microsoft.com/office/officeart/2005/8/layout/StepDownProcess"/>
    <dgm:cxn modelId="{2CE9581D-B9B8-49A3-8278-11F368AC5DCC}" type="presParOf" srcId="{78A74A95-EDD7-4D5D-9228-033F92882FB3}" destId="{5B037688-9650-4E23-BCD9-5CCAEBC987D0}" srcOrd="2" destOrd="0" presId="urn:microsoft.com/office/officeart/2005/8/layout/StepDownProcess"/>
    <dgm:cxn modelId="{4EC7AB9E-2740-4ABA-B0CD-695038D100AF}" type="presParOf" srcId="{49D2CF32-9AB4-44E0-87CC-CBABE83CC640}" destId="{B2F6CF38-DFEE-434D-8751-A152DAB79CE2}" srcOrd="3" destOrd="0" presId="urn:microsoft.com/office/officeart/2005/8/layout/StepDownProcess"/>
    <dgm:cxn modelId="{052A64B5-5E82-41D4-85CC-0894B6B2D1DF}" type="presParOf" srcId="{49D2CF32-9AB4-44E0-87CC-CBABE83CC640}" destId="{D6F28111-6C8B-49DD-99C2-9A7AC658B946}" srcOrd="4" destOrd="0" presId="urn:microsoft.com/office/officeart/2005/8/layout/StepDownProcess"/>
    <dgm:cxn modelId="{5FFE3565-9D00-452C-B8C9-D67DB405EC33}" type="presParOf" srcId="{D6F28111-6C8B-49DD-99C2-9A7AC658B946}" destId="{1CB62992-4D5E-44F0-AA5B-37673A67215D}"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EEA5070-064F-440E-9CBE-5649E9B8136C}" type="doc">
      <dgm:prSet loTypeId="urn:microsoft.com/office/officeart/2005/8/layout/chevron2" loCatId="list" qsTypeId="urn:microsoft.com/office/officeart/2005/8/quickstyle/simple3" qsCatId="simple" csTypeId="urn:microsoft.com/office/officeart/2005/8/colors/colorful2" csCatId="colorful" phldr="1"/>
      <dgm:spPr/>
      <dgm:t>
        <a:bodyPr/>
        <a:lstStyle/>
        <a:p>
          <a:endParaRPr lang="es-EC"/>
        </a:p>
      </dgm:t>
    </dgm:pt>
    <dgm:pt modelId="{C2016B2F-944F-4CF3-BEE4-E603A39E4F87}">
      <dgm:prSet phldrT="[Texto]"/>
      <dgm:spPr/>
      <dgm:t>
        <a:bodyPr/>
        <a:lstStyle/>
        <a:p>
          <a:r>
            <a:rPr lang="es-EC" dirty="0" smtClean="0"/>
            <a:t>1</a:t>
          </a:r>
          <a:endParaRPr lang="es-EC" dirty="0"/>
        </a:p>
      </dgm:t>
    </dgm:pt>
    <dgm:pt modelId="{0D44CD13-1CCA-4BEC-AEF9-D12021ABF453}" type="parTrans" cxnId="{DB6CB6F6-6DF0-4AE8-B9B2-BC5DFB437BEF}">
      <dgm:prSet/>
      <dgm:spPr/>
      <dgm:t>
        <a:bodyPr/>
        <a:lstStyle/>
        <a:p>
          <a:endParaRPr lang="es-EC"/>
        </a:p>
      </dgm:t>
    </dgm:pt>
    <dgm:pt modelId="{6A162F6F-83F9-483D-860E-A85611A42F97}" type="sibTrans" cxnId="{DB6CB6F6-6DF0-4AE8-B9B2-BC5DFB437BEF}">
      <dgm:prSet/>
      <dgm:spPr/>
      <dgm:t>
        <a:bodyPr/>
        <a:lstStyle/>
        <a:p>
          <a:endParaRPr lang="es-EC"/>
        </a:p>
      </dgm:t>
    </dgm:pt>
    <dgm:pt modelId="{5768ABC1-53FF-49EE-9F63-1C8352545610}">
      <dgm:prSet phldrT="[Texto]"/>
      <dgm:spPr/>
      <dgm:t>
        <a:bodyPr/>
        <a:lstStyle/>
        <a:p>
          <a:r>
            <a:rPr lang="es-EC" dirty="0" smtClean="0"/>
            <a:t>¿Está asociado el aspecto a alguna legislación, regularización, autorizaciones o códigos de práctica industrial? O bien, ¿implica el aspecto identificado el uso de alguna sustancia nociva, restringida o especial?</a:t>
          </a:r>
          <a:endParaRPr lang="es-EC" dirty="0"/>
        </a:p>
      </dgm:t>
    </dgm:pt>
    <dgm:pt modelId="{87B0AA32-F929-45EB-96FE-84F23A7C9AB7}" type="parTrans" cxnId="{94242729-B527-4DBC-8283-96C2CD4A7259}">
      <dgm:prSet/>
      <dgm:spPr/>
      <dgm:t>
        <a:bodyPr/>
        <a:lstStyle/>
        <a:p>
          <a:endParaRPr lang="es-EC"/>
        </a:p>
      </dgm:t>
    </dgm:pt>
    <dgm:pt modelId="{04A5565D-D78B-4F3E-86FD-0FB70E6A30B2}" type="sibTrans" cxnId="{94242729-B527-4DBC-8283-96C2CD4A7259}">
      <dgm:prSet/>
      <dgm:spPr/>
      <dgm:t>
        <a:bodyPr/>
        <a:lstStyle/>
        <a:p>
          <a:endParaRPr lang="es-EC"/>
        </a:p>
      </dgm:t>
    </dgm:pt>
    <dgm:pt modelId="{59F82885-4E2E-47B0-A9D7-EE39F9E47E52}">
      <dgm:prSet phldrT="[Texto]"/>
      <dgm:spPr/>
      <dgm:t>
        <a:bodyPr/>
        <a:lstStyle/>
        <a:p>
          <a:r>
            <a:rPr lang="es-EC" dirty="0" smtClean="0"/>
            <a:t>2</a:t>
          </a:r>
          <a:endParaRPr lang="es-EC" dirty="0"/>
        </a:p>
      </dgm:t>
    </dgm:pt>
    <dgm:pt modelId="{DE235E78-00B1-4926-91CB-FA7E52D7FE01}" type="parTrans" cxnId="{D491458A-C372-4BF8-B394-5D47ECD4BAFC}">
      <dgm:prSet/>
      <dgm:spPr/>
      <dgm:t>
        <a:bodyPr/>
        <a:lstStyle/>
        <a:p>
          <a:endParaRPr lang="es-EC"/>
        </a:p>
      </dgm:t>
    </dgm:pt>
    <dgm:pt modelId="{10CEB9B6-E82A-4D12-8ED4-F37FF0F66E60}" type="sibTrans" cxnId="{D491458A-C372-4BF8-B394-5D47ECD4BAFC}">
      <dgm:prSet/>
      <dgm:spPr/>
      <dgm:t>
        <a:bodyPr/>
        <a:lstStyle/>
        <a:p>
          <a:endParaRPr lang="es-EC"/>
        </a:p>
      </dgm:t>
    </dgm:pt>
    <dgm:pt modelId="{FD65B1A5-9571-49A3-AF39-6FB1D57AFBB3}">
      <dgm:prSet phldrT="[Texto]"/>
      <dgm:spPr/>
      <dgm:t>
        <a:bodyPr/>
        <a:lstStyle/>
        <a:p>
          <a:r>
            <a:rPr lang="es-EC" dirty="0" smtClean="0"/>
            <a:t>¿Preocupa el aspecto a los terceros interesados?</a:t>
          </a:r>
          <a:endParaRPr lang="es-EC" dirty="0"/>
        </a:p>
      </dgm:t>
    </dgm:pt>
    <dgm:pt modelId="{AC9FEF6B-3B81-4497-B02A-A6963E8923FF}" type="parTrans" cxnId="{FEA61DEA-0075-497B-8A92-022AEF3CA62E}">
      <dgm:prSet/>
      <dgm:spPr/>
      <dgm:t>
        <a:bodyPr/>
        <a:lstStyle/>
        <a:p>
          <a:endParaRPr lang="es-EC"/>
        </a:p>
      </dgm:t>
    </dgm:pt>
    <dgm:pt modelId="{8862A966-99D2-4C3E-834C-1B22DE78A928}" type="sibTrans" cxnId="{FEA61DEA-0075-497B-8A92-022AEF3CA62E}">
      <dgm:prSet/>
      <dgm:spPr/>
      <dgm:t>
        <a:bodyPr/>
        <a:lstStyle/>
        <a:p>
          <a:endParaRPr lang="es-EC"/>
        </a:p>
      </dgm:t>
    </dgm:pt>
    <dgm:pt modelId="{F11F149F-4E30-4CD5-9B4C-35BD03B8BF30}">
      <dgm:prSet phldrT="[Texto]"/>
      <dgm:spPr/>
      <dgm:t>
        <a:bodyPr/>
        <a:lstStyle/>
        <a:p>
          <a:r>
            <a:rPr lang="es-EC" dirty="0" smtClean="0"/>
            <a:t>3</a:t>
          </a:r>
          <a:endParaRPr lang="es-EC" dirty="0"/>
        </a:p>
      </dgm:t>
    </dgm:pt>
    <dgm:pt modelId="{159CAD9B-8150-43BE-B5D8-713287655825}" type="parTrans" cxnId="{ED67653B-61F9-4109-AB62-69752F7926B9}">
      <dgm:prSet/>
      <dgm:spPr/>
      <dgm:t>
        <a:bodyPr/>
        <a:lstStyle/>
        <a:p>
          <a:endParaRPr lang="es-EC"/>
        </a:p>
      </dgm:t>
    </dgm:pt>
    <dgm:pt modelId="{EDF38D76-F8C1-40D0-9E76-43011F22BB5A}" type="sibTrans" cxnId="{ED67653B-61F9-4109-AB62-69752F7926B9}">
      <dgm:prSet/>
      <dgm:spPr/>
      <dgm:t>
        <a:bodyPr/>
        <a:lstStyle/>
        <a:p>
          <a:endParaRPr lang="es-EC"/>
        </a:p>
      </dgm:t>
    </dgm:pt>
    <dgm:pt modelId="{18A33DB3-A2AC-4010-9BD8-58B231A7FC41}">
      <dgm:prSet phldrT="[Texto]"/>
      <dgm:spPr/>
      <dgm:t>
        <a:bodyPr/>
        <a:lstStyle/>
        <a:p>
          <a:r>
            <a:rPr lang="es-EC" dirty="0" smtClean="0"/>
            <a:t>¿Está el aspecto o impacto identificado claramente asociado al algún tema ambiental global más serio?</a:t>
          </a:r>
          <a:endParaRPr lang="es-EC" dirty="0"/>
        </a:p>
      </dgm:t>
    </dgm:pt>
    <dgm:pt modelId="{1DD7C5B7-1F3D-4EB8-849C-F0DBDEC8B760}" type="parTrans" cxnId="{B5B562BF-365C-41DB-A9F9-BF257229F07B}">
      <dgm:prSet/>
      <dgm:spPr/>
      <dgm:t>
        <a:bodyPr/>
        <a:lstStyle/>
        <a:p>
          <a:endParaRPr lang="es-EC"/>
        </a:p>
      </dgm:t>
    </dgm:pt>
    <dgm:pt modelId="{799BDA3E-0675-488F-BC37-55852277316C}" type="sibTrans" cxnId="{B5B562BF-365C-41DB-A9F9-BF257229F07B}">
      <dgm:prSet/>
      <dgm:spPr/>
      <dgm:t>
        <a:bodyPr/>
        <a:lstStyle/>
        <a:p>
          <a:endParaRPr lang="es-EC"/>
        </a:p>
      </dgm:t>
    </dgm:pt>
    <dgm:pt modelId="{6620987C-19F0-43E4-8125-03B0DCF12C15}">
      <dgm:prSet/>
      <dgm:spPr/>
      <dgm:t>
        <a:bodyPr/>
        <a:lstStyle/>
        <a:p>
          <a:r>
            <a:rPr lang="es-EC" dirty="0" smtClean="0"/>
            <a:t>4</a:t>
          </a:r>
          <a:endParaRPr lang="es-EC" dirty="0"/>
        </a:p>
      </dgm:t>
    </dgm:pt>
    <dgm:pt modelId="{44EFCBD1-773D-4962-BDCC-23E629179A8C}" type="parTrans" cxnId="{B9495F69-8F6D-4737-91E9-F3A305ED46D5}">
      <dgm:prSet/>
      <dgm:spPr/>
      <dgm:t>
        <a:bodyPr/>
        <a:lstStyle/>
        <a:p>
          <a:endParaRPr lang="es-EC"/>
        </a:p>
      </dgm:t>
    </dgm:pt>
    <dgm:pt modelId="{08D12871-06A7-40AD-B5B9-DAA55237187E}" type="sibTrans" cxnId="{B9495F69-8F6D-4737-91E9-F3A305ED46D5}">
      <dgm:prSet/>
      <dgm:spPr/>
      <dgm:t>
        <a:bodyPr/>
        <a:lstStyle/>
        <a:p>
          <a:endParaRPr lang="es-EC"/>
        </a:p>
      </dgm:t>
    </dgm:pt>
    <dgm:pt modelId="{18EDC691-59B0-44DD-B568-5C90BE644603}">
      <dgm:prSet/>
      <dgm:spPr/>
      <dgm:t>
        <a:bodyPr/>
        <a:lstStyle/>
        <a:p>
          <a:r>
            <a:rPr lang="es-EC" dirty="0" smtClean="0"/>
            <a:t>Si el aspecto identificado es cuantificable, ¿es significativa la cantidad empleada?</a:t>
          </a:r>
          <a:endParaRPr lang="es-EC" dirty="0"/>
        </a:p>
      </dgm:t>
    </dgm:pt>
    <dgm:pt modelId="{BAA45F3A-3D43-45BC-860D-B7FFEE1E84B9}" type="parTrans" cxnId="{CC9527A3-51CB-48A1-9BEF-D7CDB38DDE2B}">
      <dgm:prSet/>
      <dgm:spPr/>
      <dgm:t>
        <a:bodyPr/>
        <a:lstStyle/>
        <a:p>
          <a:endParaRPr lang="es-EC"/>
        </a:p>
      </dgm:t>
    </dgm:pt>
    <dgm:pt modelId="{ECB4C6D3-72FC-4F13-948F-04DB5F650B75}" type="sibTrans" cxnId="{CC9527A3-51CB-48A1-9BEF-D7CDB38DDE2B}">
      <dgm:prSet/>
      <dgm:spPr/>
      <dgm:t>
        <a:bodyPr/>
        <a:lstStyle/>
        <a:p>
          <a:endParaRPr lang="es-EC"/>
        </a:p>
      </dgm:t>
    </dgm:pt>
    <dgm:pt modelId="{C86DC402-D480-40CB-AC6E-F572AFAC64D6}">
      <dgm:prSet/>
      <dgm:spPr/>
      <dgm:t>
        <a:bodyPr/>
        <a:lstStyle/>
        <a:p>
          <a:r>
            <a:rPr lang="es-EC" dirty="0" smtClean="0"/>
            <a:t>5</a:t>
          </a:r>
          <a:endParaRPr lang="es-EC" dirty="0"/>
        </a:p>
      </dgm:t>
    </dgm:pt>
    <dgm:pt modelId="{2A2728B6-336B-441D-8C56-C37A2CAE485D}" type="parTrans" cxnId="{91B60E07-E386-4B9D-A0A1-FB6057BDA62B}">
      <dgm:prSet/>
      <dgm:spPr/>
      <dgm:t>
        <a:bodyPr/>
        <a:lstStyle/>
        <a:p>
          <a:endParaRPr lang="es-EC"/>
        </a:p>
      </dgm:t>
    </dgm:pt>
    <dgm:pt modelId="{C49F8FD7-E80A-4121-ADE8-06684A79EB72}" type="sibTrans" cxnId="{91B60E07-E386-4B9D-A0A1-FB6057BDA62B}">
      <dgm:prSet/>
      <dgm:spPr/>
      <dgm:t>
        <a:bodyPr/>
        <a:lstStyle/>
        <a:p>
          <a:endParaRPr lang="es-EC"/>
        </a:p>
      </dgm:t>
    </dgm:pt>
    <dgm:pt modelId="{BBCAD93B-3B9F-472C-A923-CEB2895359E2}">
      <dgm:prSet/>
      <dgm:spPr/>
      <dgm:t>
        <a:bodyPr/>
        <a:lstStyle/>
        <a:p>
          <a:r>
            <a:rPr lang="es-EC" dirty="0" smtClean="0"/>
            <a:t>Si el aspecto identificado es cuantificable, ¿son significativas la cantidad y la frecuencia con que se usa?</a:t>
          </a:r>
          <a:endParaRPr lang="es-EC" dirty="0"/>
        </a:p>
      </dgm:t>
    </dgm:pt>
    <dgm:pt modelId="{2CD1BBA6-976B-43EE-9C29-11AD3DC167ED}" type="parTrans" cxnId="{3CB35C4B-B986-4E1A-A5E9-0161BFF954E7}">
      <dgm:prSet/>
      <dgm:spPr/>
      <dgm:t>
        <a:bodyPr/>
        <a:lstStyle/>
        <a:p>
          <a:endParaRPr lang="es-EC"/>
        </a:p>
      </dgm:t>
    </dgm:pt>
    <dgm:pt modelId="{3E1D2202-2680-4E82-A20B-EF5F0CBC95C3}" type="sibTrans" cxnId="{3CB35C4B-B986-4E1A-A5E9-0161BFF954E7}">
      <dgm:prSet/>
      <dgm:spPr/>
      <dgm:t>
        <a:bodyPr/>
        <a:lstStyle/>
        <a:p>
          <a:endParaRPr lang="es-EC"/>
        </a:p>
      </dgm:t>
    </dgm:pt>
    <dgm:pt modelId="{B2C417FC-6B51-49D8-BA28-3065343B0160}" type="pres">
      <dgm:prSet presAssocID="{5EEA5070-064F-440E-9CBE-5649E9B8136C}" presName="linearFlow" presStyleCnt="0">
        <dgm:presLayoutVars>
          <dgm:dir/>
          <dgm:animLvl val="lvl"/>
          <dgm:resizeHandles val="exact"/>
        </dgm:presLayoutVars>
      </dgm:prSet>
      <dgm:spPr/>
      <dgm:t>
        <a:bodyPr/>
        <a:lstStyle/>
        <a:p>
          <a:endParaRPr lang="es-EC"/>
        </a:p>
      </dgm:t>
    </dgm:pt>
    <dgm:pt modelId="{45FA98A4-B2DE-4BC6-BD54-A403A541EB50}" type="pres">
      <dgm:prSet presAssocID="{C2016B2F-944F-4CF3-BEE4-E603A39E4F87}" presName="composite" presStyleCnt="0"/>
      <dgm:spPr/>
    </dgm:pt>
    <dgm:pt modelId="{77F88B41-ABAC-419D-AA62-BF287A550D4F}" type="pres">
      <dgm:prSet presAssocID="{C2016B2F-944F-4CF3-BEE4-E603A39E4F87}" presName="parentText" presStyleLbl="alignNode1" presStyleIdx="0" presStyleCnt="5">
        <dgm:presLayoutVars>
          <dgm:chMax val="1"/>
          <dgm:bulletEnabled val="1"/>
        </dgm:presLayoutVars>
      </dgm:prSet>
      <dgm:spPr/>
      <dgm:t>
        <a:bodyPr/>
        <a:lstStyle/>
        <a:p>
          <a:endParaRPr lang="es-EC"/>
        </a:p>
      </dgm:t>
    </dgm:pt>
    <dgm:pt modelId="{57DC7281-B351-4C77-98AA-697F6E06B2CB}" type="pres">
      <dgm:prSet presAssocID="{C2016B2F-944F-4CF3-BEE4-E603A39E4F87}" presName="descendantText" presStyleLbl="alignAcc1" presStyleIdx="0" presStyleCnt="5">
        <dgm:presLayoutVars>
          <dgm:bulletEnabled val="1"/>
        </dgm:presLayoutVars>
      </dgm:prSet>
      <dgm:spPr/>
      <dgm:t>
        <a:bodyPr/>
        <a:lstStyle/>
        <a:p>
          <a:endParaRPr lang="es-EC"/>
        </a:p>
      </dgm:t>
    </dgm:pt>
    <dgm:pt modelId="{4A6BD561-F432-4D3F-BDF6-561D216338E1}" type="pres">
      <dgm:prSet presAssocID="{6A162F6F-83F9-483D-860E-A85611A42F97}" presName="sp" presStyleCnt="0"/>
      <dgm:spPr/>
    </dgm:pt>
    <dgm:pt modelId="{656306E9-43F3-4DE2-9E1E-50F10A1FC3CC}" type="pres">
      <dgm:prSet presAssocID="{59F82885-4E2E-47B0-A9D7-EE39F9E47E52}" presName="composite" presStyleCnt="0"/>
      <dgm:spPr/>
    </dgm:pt>
    <dgm:pt modelId="{025F0B03-55CC-41B7-BC14-ABD9F2C38D1E}" type="pres">
      <dgm:prSet presAssocID="{59F82885-4E2E-47B0-A9D7-EE39F9E47E52}" presName="parentText" presStyleLbl="alignNode1" presStyleIdx="1" presStyleCnt="5">
        <dgm:presLayoutVars>
          <dgm:chMax val="1"/>
          <dgm:bulletEnabled val="1"/>
        </dgm:presLayoutVars>
      </dgm:prSet>
      <dgm:spPr/>
      <dgm:t>
        <a:bodyPr/>
        <a:lstStyle/>
        <a:p>
          <a:endParaRPr lang="es-EC"/>
        </a:p>
      </dgm:t>
    </dgm:pt>
    <dgm:pt modelId="{269764CA-D154-4C73-BFA2-3073293D3880}" type="pres">
      <dgm:prSet presAssocID="{59F82885-4E2E-47B0-A9D7-EE39F9E47E52}" presName="descendantText" presStyleLbl="alignAcc1" presStyleIdx="1" presStyleCnt="5">
        <dgm:presLayoutVars>
          <dgm:bulletEnabled val="1"/>
        </dgm:presLayoutVars>
      </dgm:prSet>
      <dgm:spPr/>
      <dgm:t>
        <a:bodyPr/>
        <a:lstStyle/>
        <a:p>
          <a:endParaRPr lang="es-EC"/>
        </a:p>
      </dgm:t>
    </dgm:pt>
    <dgm:pt modelId="{177A7E67-1385-4A1B-9C5A-BE8E71170CAE}" type="pres">
      <dgm:prSet presAssocID="{10CEB9B6-E82A-4D12-8ED4-F37FF0F66E60}" presName="sp" presStyleCnt="0"/>
      <dgm:spPr/>
    </dgm:pt>
    <dgm:pt modelId="{A5280B94-6095-4496-8589-46933F503880}" type="pres">
      <dgm:prSet presAssocID="{F11F149F-4E30-4CD5-9B4C-35BD03B8BF30}" presName="composite" presStyleCnt="0"/>
      <dgm:spPr/>
    </dgm:pt>
    <dgm:pt modelId="{E33D8E6B-FFF3-4A25-8881-FB8769AA515D}" type="pres">
      <dgm:prSet presAssocID="{F11F149F-4E30-4CD5-9B4C-35BD03B8BF30}" presName="parentText" presStyleLbl="alignNode1" presStyleIdx="2" presStyleCnt="5">
        <dgm:presLayoutVars>
          <dgm:chMax val="1"/>
          <dgm:bulletEnabled val="1"/>
        </dgm:presLayoutVars>
      </dgm:prSet>
      <dgm:spPr/>
      <dgm:t>
        <a:bodyPr/>
        <a:lstStyle/>
        <a:p>
          <a:endParaRPr lang="es-EC"/>
        </a:p>
      </dgm:t>
    </dgm:pt>
    <dgm:pt modelId="{E4454E56-8BEA-4E6C-B485-29735B4C89BE}" type="pres">
      <dgm:prSet presAssocID="{F11F149F-4E30-4CD5-9B4C-35BD03B8BF30}" presName="descendantText" presStyleLbl="alignAcc1" presStyleIdx="2" presStyleCnt="5">
        <dgm:presLayoutVars>
          <dgm:bulletEnabled val="1"/>
        </dgm:presLayoutVars>
      </dgm:prSet>
      <dgm:spPr/>
      <dgm:t>
        <a:bodyPr/>
        <a:lstStyle/>
        <a:p>
          <a:endParaRPr lang="es-EC"/>
        </a:p>
      </dgm:t>
    </dgm:pt>
    <dgm:pt modelId="{9F56FA57-7B0B-4413-AF23-D99DB6FB4204}" type="pres">
      <dgm:prSet presAssocID="{EDF38D76-F8C1-40D0-9E76-43011F22BB5A}" presName="sp" presStyleCnt="0"/>
      <dgm:spPr/>
    </dgm:pt>
    <dgm:pt modelId="{90919C66-899A-42E2-ACC4-AF5AC31733BA}" type="pres">
      <dgm:prSet presAssocID="{6620987C-19F0-43E4-8125-03B0DCF12C15}" presName="composite" presStyleCnt="0"/>
      <dgm:spPr/>
    </dgm:pt>
    <dgm:pt modelId="{58FA0B93-25AF-4F5D-9A9D-7D3A208979DE}" type="pres">
      <dgm:prSet presAssocID="{6620987C-19F0-43E4-8125-03B0DCF12C15}" presName="parentText" presStyleLbl="alignNode1" presStyleIdx="3" presStyleCnt="5">
        <dgm:presLayoutVars>
          <dgm:chMax val="1"/>
          <dgm:bulletEnabled val="1"/>
        </dgm:presLayoutVars>
      </dgm:prSet>
      <dgm:spPr/>
      <dgm:t>
        <a:bodyPr/>
        <a:lstStyle/>
        <a:p>
          <a:endParaRPr lang="es-EC"/>
        </a:p>
      </dgm:t>
    </dgm:pt>
    <dgm:pt modelId="{BCE4115F-7BC2-40A6-A611-47186F51A8B5}" type="pres">
      <dgm:prSet presAssocID="{6620987C-19F0-43E4-8125-03B0DCF12C15}" presName="descendantText" presStyleLbl="alignAcc1" presStyleIdx="3" presStyleCnt="5">
        <dgm:presLayoutVars>
          <dgm:bulletEnabled val="1"/>
        </dgm:presLayoutVars>
      </dgm:prSet>
      <dgm:spPr/>
      <dgm:t>
        <a:bodyPr/>
        <a:lstStyle/>
        <a:p>
          <a:endParaRPr lang="es-EC"/>
        </a:p>
      </dgm:t>
    </dgm:pt>
    <dgm:pt modelId="{4821500B-97CE-4F1F-8969-874BAE596D2D}" type="pres">
      <dgm:prSet presAssocID="{08D12871-06A7-40AD-B5B9-DAA55237187E}" presName="sp" presStyleCnt="0"/>
      <dgm:spPr/>
    </dgm:pt>
    <dgm:pt modelId="{A5B79EB9-E312-4E44-83BE-B10CB2F22CBF}" type="pres">
      <dgm:prSet presAssocID="{C86DC402-D480-40CB-AC6E-F572AFAC64D6}" presName="composite" presStyleCnt="0"/>
      <dgm:spPr/>
    </dgm:pt>
    <dgm:pt modelId="{46BF6F48-F7EB-4D8B-8181-8D89DD45B7E8}" type="pres">
      <dgm:prSet presAssocID="{C86DC402-D480-40CB-AC6E-F572AFAC64D6}" presName="parentText" presStyleLbl="alignNode1" presStyleIdx="4" presStyleCnt="5">
        <dgm:presLayoutVars>
          <dgm:chMax val="1"/>
          <dgm:bulletEnabled val="1"/>
        </dgm:presLayoutVars>
      </dgm:prSet>
      <dgm:spPr/>
      <dgm:t>
        <a:bodyPr/>
        <a:lstStyle/>
        <a:p>
          <a:endParaRPr lang="es-EC"/>
        </a:p>
      </dgm:t>
    </dgm:pt>
    <dgm:pt modelId="{A3DA768C-466F-44F0-B2CD-0CBC4F88BF65}" type="pres">
      <dgm:prSet presAssocID="{C86DC402-D480-40CB-AC6E-F572AFAC64D6}" presName="descendantText" presStyleLbl="alignAcc1" presStyleIdx="4" presStyleCnt="5">
        <dgm:presLayoutVars>
          <dgm:bulletEnabled val="1"/>
        </dgm:presLayoutVars>
      </dgm:prSet>
      <dgm:spPr/>
      <dgm:t>
        <a:bodyPr/>
        <a:lstStyle/>
        <a:p>
          <a:endParaRPr lang="es-EC"/>
        </a:p>
      </dgm:t>
    </dgm:pt>
  </dgm:ptLst>
  <dgm:cxnLst>
    <dgm:cxn modelId="{6F55722E-E089-413F-9F7A-2244C35DB07D}" type="presOf" srcId="{F11F149F-4E30-4CD5-9B4C-35BD03B8BF30}" destId="{E33D8E6B-FFF3-4A25-8881-FB8769AA515D}" srcOrd="0" destOrd="0" presId="urn:microsoft.com/office/officeart/2005/8/layout/chevron2"/>
    <dgm:cxn modelId="{D491458A-C372-4BF8-B394-5D47ECD4BAFC}" srcId="{5EEA5070-064F-440E-9CBE-5649E9B8136C}" destId="{59F82885-4E2E-47B0-A9D7-EE39F9E47E52}" srcOrd="1" destOrd="0" parTransId="{DE235E78-00B1-4926-91CB-FA7E52D7FE01}" sibTransId="{10CEB9B6-E82A-4D12-8ED4-F37FF0F66E60}"/>
    <dgm:cxn modelId="{B5B562BF-365C-41DB-A9F9-BF257229F07B}" srcId="{F11F149F-4E30-4CD5-9B4C-35BD03B8BF30}" destId="{18A33DB3-A2AC-4010-9BD8-58B231A7FC41}" srcOrd="0" destOrd="0" parTransId="{1DD7C5B7-1F3D-4EB8-849C-F0DBDEC8B760}" sibTransId="{799BDA3E-0675-488F-BC37-55852277316C}"/>
    <dgm:cxn modelId="{F38B252F-BE9C-4CBE-A704-E6E36CE0FA8C}" type="presOf" srcId="{C86DC402-D480-40CB-AC6E-F572AFAC64D6}" destId="{46BF6F48-F7EB-4D8B-8181-8D89DD45B7E8}" srcOrd="0" destOrd="0" presId="urn:microsoft.com/office/officeart/2005/8/layout/chevron2"/>
    <dgm:cxn modelId="{10E867BB-8AE0-44E1-9BAF-A28B1BBF5614}" type="presOf" srcId="{5768ABC1-53FF-49EE-9F63-1C8352545610}" destId="{57DC7281-B351-4C77-98AA-697F6E06B2CB}" srcOrd="0" destOrd="0" presId="urn:microsoft.com/office/officeart/2005/8/layout/chevron2"/>
    <dgm:cxn modelId="{ED67653B-61F9-4109-AB62-69752F7926B9}" srcId="{5EEA5070-064F-440E-9CBE-5649E9B8136C}" destId="{F11F149F-4E30-4CD5-9B4C-35BD03B8BF30}" srcOrd="2" destOrd="0" parTransId="{159CAD9B-8150-43BE-B5D8-713287655825}" sibTransId="{EDF38D76-F8C1-40D0-9E76-43011F22BB5A}"/>
    <dgm:cxn modelId="{11F8FCAE-1A8E-408B-BC46-9DDDA5E96E0C}" type="presOf" srcId="{59F82885-4E2E-47B0-A9D7-EE39F9E47E52}" destId="{025F0B03-55CC-41B7-BC14-ABD9F2C38D1E}" srcOrd="0" destOrd="0" presId="urn:microsoft.com/office/officeart/2005/8/layout/chevron2"/>
    <dgm:cxn modelId="{BBB5532D-4536-48C2-B48E-89429FE23A0E}" type="presOf" srcId="{6620987C-19F0-43E4-8125-03B0DCF12C15}" destId="{58FA0B93-25AF-4F5D-9A9D-7D3A208979DE}" srcOrd="0" destOrd="0" presId="urn:microsoft.com/office/officeart/2005/8/layout/chevron2"/>
    <dgm:cxn modelId="{FEA61DEA-0075-497B-8A92-022AEF3CA62E}" srcId="{59F82885-4E2E-47B0-A9D7-EE39F9E47E52}" destId="{FD65B1A5-9571-49A3-AF39-6FB1D57AFBB3}" srcOrd="0" destOrd="0" parTransId="{AC9FEF6B-3B81-4497-B02A-A6963E8923FF}" sibTransId="{8862A966-99D2-4C3E-834C-1B22DE78A928}"/>
    <dgm:cxn modelId="{13C64F2E-A647-4CE6-A3E5-9BAF21FFA964}" type="presOf" srcId="{FD65B1A5-9571-49A3-AF39-6FB1D57AFBB3}" destId="{269764CA-D154-4C73-BFA2-3073293D3880}" srcOrd="0" destOrd="0" presId="urn:microsoft.com/office/officeart/2005/8/layout/chevron2"/>
    <dgm:cxn modelId="{B9495F69-8F6D-4737-91E9-F3A305ED46D5}" srcId="{5EEA5070-064F-440E-9CBE-5649E9B8136C}" destId="{6620987C-19F0-43E4-8125-03B0DCF12C15}" srcOrd="3" destOrd="0" parTransId="{44EFCBD1-773D-4962-BDCC-23E629179A8C}" sibTransId="{08D12871-06A7-40AD-B5B9-DAA55237187E}"/>
    <dgm:cxn modelId="{B16A8DD9-C4B2-4E2A-9775-A4E3DA8E5829}" type="presOf" srcId="{18EDC691-59B0-44DD-B568-5C90BE644603}" destId="{BCE4115F-7BC2-40A6-A611-47186F51A8B5}" srcOrd="0" destOrd="0" presId="urn:microsoft.com/office/officeart/2005/8/layout/chevron2"/>
    <dgm:cxn modelId="{91B60E07-E386-4B9D-A0A1-FB6057BDA62B}" srcId="{5EEA5070-064F-440E-9CBE-5649E9B8136C}" destId="{C86DC402-D480-40CB-AC6E-F572AFAC64D6}" srcOrd="4" destOrd="0" parTransId="{2A2728B6-336B-441D-8C56-C37A2CAE485D}" sibTransId="{C49F8FD7-E80A-4121-ADE8-06684A79EB72}"/>
    <dgm:cxn modelId="{18F4ED0E-7937-4C07-9AFD-86401DA53CA0}" type="presOf" srcId="{BBCAD93B-3B9F-472C-A923-CEB2895359E2}" destId="{A3DA768C-466F-44F0-B2CD-0CBC4F88BF65}" srcOrd="0" destOrd="0" presId="urn:microsoft.com/office/officeart/2005/8/layout/chevron2"/>
    <dgm:cxn modelId="{DB6CB6F6-6DF0-4AE8-B9B2-BC5DFB437BEF}" srcId="{5EEA5070-064F-440E-9CBE-5649E9B8136C}" destId="{C2016B2F-944F-4CF3-BEE4-E603A39E4F87}" srcOrd="0" destOrd="0" parTransId="{0D44CD13-1CCA-4BEC-AEF9-D12021ABF453}" sibTransId="{6A162F6F-83F9-483D-860E-A85611A42F97}"/>
    <dgm:cxn modelId="{9762C271-3EC8-4482-A104-C541A467DE9A}" type="presOf" srcId="{5EEA5070-064F-440E-9CBE-5649E9B8136C}" destId="{B2C417FC-6B51-49D8-BA28-3065343B0160}" srcOrd="0" destOrd="0" presId="urn:microsoft.com/office/officeart/2005/8/layout/chevron2"/>
    <dgm:cxn modelId="{1802E51E-9A42-431D-9B49-90DDD5FE7337}" type="presOf" srcId="{C2016B2F-944F-4CF3-BEE4-E603A39E4F87}" destId="{77F88B41-ABAC-419D-AA62-BF287A550D4F}" srcOrd="0" destOrd="0" presId="urn:microsoft.com/office/officeart/2005/8/layout/chevron2"/>
    <dgm:cxn modelId="{CC9527A3-51CB-48A1-9BEF-D7CDB38DDE2B}" srcId="{6620987C-19F0-43E4-8125-03B0DCF12C15}" destId="{18EDC691-59B0-44DD-B568-5C90BE644603}" srcOrd="0" destOrd="0" parTransId="{BAA45F3A-3D43-45BC-860D-B7FFEE1E84B9}" sibTransId="{ECB4C6D3-72FC-4F13-948F-04DB5F650B75}"/>
    <dgm:cxn modelId="{077641B6-52FA-4792-907E-C518C4AA52A1}" type="presOf" srcId="{18A33DB3-A2AC-4010-9BD8-58B231A7FC41}" destId="{E4454E56-8BEA-4E6C-B485-29735B4C89BE}" srcOrd="0" destOrd="0" presId="urn:microsoft.com/office/officeart/2005/8/layout/chevron2"/>
    <dgm:cxn modelId="{3CB35C4B-B986-4E1A-A5E9-0161BFF954E7}" srcId="{C86DC402-D480-40CB-AC6E-F572AFAC64D6}" destId="{BBCAD93B-3B9F-472C-A923-CEB2895359E2}" srcOrd="0" destOrd="0" parTransId="{2CD1BBA6-976B-43EE-9C29-11AD3DC167ED}" sibTransId="{3E1D2202-2680-4E82-A20B-EF5F0CBC95C3}"/>
    <dgm:cxn modelId="{94242729-B527-4DBC-8283-96C2CD4A7259}" srcId="{C2016B2F-944F-4CF3-BEE4-E603A39E4F87}" destId="{5768ABC1-53FF-49EE-9F63-1C8352545610}" srcOrd="0" destOrd="0" parTransId="{87B0AA32-F929-45EB-96FE-84F23A7C9AB7}" sibTransId="{04A5565D-D78B-4F3E-86FD-0FB70E6A30B2}"/>
    <dgm:cxn modelId="{3609FCD6-583F-4873-9AA6-315B565CD156}" type="presParOf" srcId="{B2C417FC-6B51-49D8-BA28-3065343B0160}" destId="{45FA98A4-B2DE-4BC6-BD54-A403A541EB50}" srcOrd="0" destOrd="0" presId="urn:microsoft.com/office/officeart/2005/8/layout/chevron2"/>
    <dgm:cxn modelId="{AAEB895F-005B-4438-9F3A-5B9734360048}" type="presParOf" srcId="{45FA98A4-B2DE-4BC6-BD54-A403A541EB50}" destId="{77F88B41-ABAC-419D-AA62-BF287A550D4F}" srcOrd="0" destOrd="0" presId="urn:microsoft.com/office/officeart/2005/8/layout/chevron2"/>
    <dgm:cxn modelId="{CD5FC875-433A-4FAE-BC42-90A34E9845B6}" type="presParOf" srcId="{45FA98A4-B2DE-4BC6-BD54-A403A541EB50}" destId="{57DC7281-B351-4C77-98AA-697F6E06B2CB}" srcOrd="1" destOrd="0" presId="urn:microsoft.com/office/officeart/2005/8/layout/chevron2"/>
    <dgm:cxn modelId="{CBB12211-D72E-45ED-9E01-76F5A10A02D3}" type="presParOf" srcId="{B2C417FC-6B51-49D8-BA28-3065343B0160}" destId="{4A6BD561-F432-4D3F-BDF6-561D216338E1}" srcOrd="1" destOrd="0" presId="urn:microsoft.com/office/officeart/2005/8/layout/chevron2"/>
    <dgm:cxn modelId="{55784D9E-5121-47ED-A603-314F5EB6103C}" type="presParOf" srcId="{B2C417FC-6B51-49D8-BA28-3065343B0160}" destId="{656306E9-43F3-4DE2-9E1E-50F10A1FC3CC}" srcOrd="2" destOrd="0" presId="urn:microsoft.com/office/officeart/2005/8/layout/chevron2"/>
    <dgm:cxn modelId="{CB925854-2AE5-46C8-B739-D91DF40FD17D}" type="presParOf" srcId="{656306E9-43F3-4DE2-9E1E-50F10A1FC3CC}" destId="{025F0B03-55CC-41B7-BC14-ABD9F2C38D1E}" srcOrd="0" destOrd="0" presId="urn:microsoft.com/office/officeart/2005/8/layout/chevron2"/>
    <dgm:cxn modelId="{3AD40DC1-3C0C-4B6B-A27D-A6978848E2F8}" type="presParOf" srcId="{656306E9-43F3-4DE2-9E1E-50F10A1FC3CC}" destId="{269764CA-D154-4C73-BFA2-3073293D3880}" srcOrd="1" destOrd="0" presId="urn:microsoft.com/office/officeart/2005/8/layout/chevron2"/>
    <dgm:cxn modelId="{1559B431-8EB8-4A8F-84DE-6804A0FBCA21}" type="presParOf" srcId="{B2C417FC-6B51-49D8-BA28-3065343B0160}" destId="{177A7E67-1385-4A1B-9C5A-BE8E71170CAE}" srcOrd="3" destOrd="0" presId="urn:microsoft.com/office/officeart/2005/8/layout/chevron2"/>
    <dgm:cxn modelId="{8D294EA5-A270-4960-AA6F-07FCCAB23C34}" type="presParOf" srcId="{B2C417FC-6B51-49D8-BA28-3065343B0160}" destId="{A5280B94-6095-4496-8589-46933F503880}" srcOrd="4" destOrd="0" presId="urn:microsoft.com/office/officeart/2005/8/layout/chevron2"/>
    <dgm:cxn modelId="{60BB0B35-EF16-40B5-86A3-1F6AF0B2BBD6}" type="presParOf" srcId="{A5280B94-6095-4496-8589-46933F503880}" destId="{E33D8E6B-FFF3-4A25-8881-FB8769AA515D}" srcOrd="0" destOrd="0" presId="urn:microsoft.com/office/officeart/2005/8/layout/chevron2"/>
    <dgm:cxn modelId="{AC583515-54BA-4975-A4AD-9CEC880E6C2B}" type="presParOf" srcId="{A5280B94-6095-4496-8589-46933F503880}" destId="{E4454E56-8BEA-4E6C-B485-29735B4C89BE}" srcOrd="1" destOrd="0" presId="urn:microsoft.com/office/officeart/2005/8/layout/chevron2"/>
    <dgm:cxn modelId="{EBDBF952-B82B-4FD6-AEBA-41A65E765EF1}" type="presParOf" srcId="{B2C417FC-6B51-49D8-BA28-3065343B0160}" destId="{9F56FA57-7B0B-4413-AF23-D99DB6FB4204}" srcOrd="5" destOrd="0" presId="urn:microsoft.com/office/officeart/2005/8/layout/chevron2"/>
    <dgm:cxn modelId="{41E05E21-C1D2-47FD-8F85-D907799F8C63}" type="presParOf" srcId="{B2C417FC-6B51-49D8-BA28-3065343B0160}" destId="{90919C66-899A-42E2-ACC4-AF5AC31733BA}" srcOrd="6" destOrd="0" presId="urn:microsoft.com/office/officeart/2005/8/layout/chevron2"/>
    <dgm:cxn modelId="{3C93EAA5-7966-4AA6-9BDF-2A24530CD8F2}" type="presParOf" srcId="{90919C66-899A-42E2-ACC4-AF5AC31733BA}" destId="{58FA0B93-25AF-4F5D-9A9D-7D3A208979DE}" srcOrd="0" destOrd="0" presId="urn:microsoft.com/office/officeart/2005/8/layout/chevron2"/>
    <dgm:cxn modelId="{96D18721-E5F7-4B8F-9B56-7FCA4EF61C47}" type="presParOf" srcId="{90919C66-899A-42E2-ACC4-AF5AC31733BA}" destId="{BCE4115F-7BC2-40A6-A611-47186F51A8B5}" srcOrd="1" destOrd="0" presId="urn:microsoft.com/office/officeart/2005/8/layout/chevron2"/>
    <dgm:cxn modelId="{2F578D15-CC51-4ADB-98D6-66C00901BD81}" type="presParOf" srcId="{B2C417FC-6B51-49D8-BA28-3065343B0160}" destId="{4821500B-97CE-4F1F-8969-874BAE596D2D}" srcOrd="7" destOrd="0" presId="urn:microsoft.com/office/officeart/2005/8/layout/chevron2"/>
    <dgm:cxn modelId="{15C82F51-BD98-495E-B038-676F0F846062}" type="presParOf" srcId="{B2C417FC-6B51-49D8-BA28-3065343B0160}" destId="{A5B79EB9-E312-4E44-83BE-B10CB2F22CBF}" srcOrd="8" destOrd="0" presId="urn:microsoft.com/office/officeart/2005/8/layout/chevron2"/>
    <dgm:cxn modelId="{6B65C2E0-43C1-4C80-A98A-1E72A6971643}" type="presParOf" srcId="{A5B79EB9-E312-4E44-83BE-B10CB2F22CBF}" destId="{46BF6F48-F7EB-4D8B-8181-8D89DD45B7E8}" srcOrd="0" destOrd="0" presId="urn:microsoft.com/office/officeart/2005/8/layout/chevron2"/>
    <dgm:cxn modelId="{DCBB6B17-8849-49FF-BD14-349095798496}" type="presParOf" srcId="{A5B79EB9-E312-4E44-83BE-B10CB2F22CBF}" destId="{A3DA768C-466F-44F0-B2CD-0CBC4F88BF65}" srcOrd="1" destOrd="0" presId="urn:microsoft.com/office/officeart/2005/8/layout/chevron2"/>
  </dgm:cxnLst>
  <dgm:bg/>
  <dgm:whole>
    <a:ln w="3175">
      <a:solidFill>
        <a:schemeClr val="tx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920E6AF-469F-4C4A-BC5D-E6725F043FA7}" type="doc">
      <dgm:prSet loTypeId="urn:microsoft.com/office/officeart/2005/8/layout/StepDownProcess" loCatId="process" qsTypeId="urn:microsoft.com/office/officeart/2005/8/quickstyle/simple3" qsCatId="simple" csTypeId="urn:microsoft.com/office/officeart/2005/8/colors/colorful5" csCatId="colorful" phldr="1"/>
      <dgm:spPr/>
      <dgm:t>
        <a:bodyPr/>
        <a:lstStyle/>
        <a:p>
          <a:endParaRPr lang="es-EC"/>
        </a:p>
      </dgm:t>
    </dgm:pt>
    <dgm:pt modelId="{4F0350F0-2368-4EE0-A8F3-5EDF7B66A08A}">
      <dgm:prSet phldrT="[Texto]"/>
      <dgm:spPr/>
      <dgm:t>
        <a:bodyPr/>
        <a:lstStyle/>
        <a:p>
          <a:r>
            <a:rPr lang="es-EC" dirty="0" smtClean="0"/>
            <a:t>Aspectos Ambientales Significativos</a:t>
          </a:r>
          <a:endParaRPr lang="es-EC" dirty="0"/>
        </a:p>
      </dgm:t>
    </dgm:pt>
    <dgm:pt modelId="{1B063BD4-6508-452F-8BB8-CEFFAD9A85C7}" type="parTrans" cxnId="{4256B0F8-CEA0-4B77-8126-023F4A4FE745}">
      <dgm:prSet/>
      <dgm:spPr/>
      <dgm:t>
        <a:bodyPr/>
        <a:lstStyle/>
        <a:p>
          <a:endParaRPr lang="es-EC"/>
        </a:p>
      </dgm:t>
    </dgm:pt>
    <dgm:pt modelId="{51627966-712C-4422-A3FE-F5DEF8D2BAEA}" type="sibTrans" cxnId="{4256B0F8-CEA0-4B77-8126-023F4A4FE745}">
      <dgm:prSet/>
      <dgm:spPr/>
      <dgm:t>
        <a:bodyPr/>
        <a:lstStyle/>
        <a:p>
          <a:endParaRPr lang="es-EC"/>
        </a:p>
      </dgm:t>
    </dgm:pt>
    <dgm:pt modelId="{F37D9442-3636-4CF1-896A-6C5FAAA6F80A}">
      <dgm:prSet phldrT="[Texto]"/>
      <dgm:spPr/>
      <dgm:t>
        <a:bodyPr/>
        <a:lstStyle/>
        <a:p>
          <a:r>
            <a:rPr lang="es-EC" dirty="0" smtClean="0"/>
            <a:t>Matriz Modificada de </a:t>
          </a:r>
          <a:r>
            <a:rPr lang="es-EC" dirty="0" err="1" smtClean="0"/>
            <a:t>Leopold</a:t>
          </a:r>
          <a:endParaRPr lang="es-EC" dirty="0"/>
        </a:p>
      </dgm:t>
    </dgm:pt>
    <dgm:pt modelId="{C86D12F9-3733-46A5-8C6F-D4CEA9CA02C6}" type="parTrans" cxnId="{D84BF7D6-0F55-4AE2-8F80-EC130A3DA503}">
      <dgm:prSet/>
      <dgm:spPr/>
      <dgm:t>
        <a:bodyPr/>
        <a:lstStyle/>
        <a:p>
          <a:endParaRPr lang="es-EC"/>
        </a:p>
      </dgm:t>
    </dgm:pt>
    <dgm:pt modelId="{D9C13CA2-570D-44E4-9DBB-6554E95996A9}" type="sibTrans" cxnId="{D84BF7D6-0F55-4AE2-8F80-EC130A3DA503}">
      <dgm:prSet/>
      <dgm:spPr/>
      <dgm:t>
        <a:bodyPr/>
        <a:lstStyle/>
        <a:p>
          <a:endParaRPr lang="es-EC"/>
        </a:p>
      </dgm:t>
    </dgm:pt>
    <dgm:pt modelId="{167E28B2-5CC2-4556-AD4A-44DF4B625E39}">
      <dgm:prSet phldrT="[Texto]"/>
      <dgm:spPr/>
      <dgm:t>
        <a:bodyPr/>
        <a:lstStyle/>
        <a:p>
          <a:r>
            <a:rPr lang="es-EC" dirty="0" smtClean="0"/>
            <a:t>Impactos Ambientales</a:t>
          </a:r>
          <a:endParaRPr lang="es-EC" dirty="0"/>
        </a:p>
      </dgm:t>
    </dgm:pt>
    <dgm:pt modelId="{A0933029-43BF-40EC-BB2E-3B1D1B314441}" type="parTrans" cxnId="{6F941CB4-3AB4-4D7C-9CB8-FB9613811151}">
      <dgm:prSet/>
      <dgm:spPr/>
      <dgm:t>
        <a:bodyPr/>
        <a:lstStyle/>
        <a:p>
          <a:endParaRPr lang="es-EC"/>
        </a:p>
      </dgm:t>
    </dgm:pt>
    <dgm:pt modelId="{6150A3ED-97E5-4BE2-B99E-8DE9537519D0}" type="sibTrans" cxnId="{6F941CB4-3AB4-4D7C-9CB8-FB9613811151}">
      <dgm:prSet/>
      <dgm:spPr/>
      <dgm:t>
        <a:bodyPr/>
        <a:lstStyle/>
        <a:p>
          <a:endParaRPr lang="es-EC"/>
        </a:p>
      </dgm:t>
    </dgm:pt>
    <dgm:pt modelId="{18736140-ADF7-41D6-8453-D198932585F4}">
      <dgm:prSet phldrT="[Texto]"/>
      <dgm:spPr/>
      <dgm:t>
        <a:bodyPr/>
        <a:lstStyle/>
        <a:p>
          <a:r>
            <a:rPr lang="es-EC" dirty="0" smtClean="0"/>
            <a:t>Significancia (</a:t>
          </a:r>
          <a:r>
            <a:rPr lang="es-EC" dirty="0" err="1" smtClean="0"/>
            <a:t>Álves</a:t>
          </a:r>
          <a:r>
            <a:rPr lang="es-EC" dirty="0" smtClean="0"/>
            <a:t> </a:t>
          </a:r>
          <a:r>
            <a:rPr lang="es-EC" i="1" dirty="0" smtClean="0"/>
            <a:t>et al</a:t>
          </a:r>
          <a:r>
            <a:rPr lang="es-EC" dirty="0" smtClean="0"/>
            <a:t>.)</a:t>
          </a:r>
          <a:endParaRPr lang="es-EC" dirty="0"/>
        </a:p>
      </dgm:t>
    </dgm:pt>
    <dgm:pt modelId="{61D98C2C-1E9B-4A26-A05D-8D83ECD9271F}" type="parTrans" cxnId="{6B8E7154-0E9A-474E-90D9-307CCEB2D469}">
      <dgm:prSet/>
      <dgm:spPr/>
      <dgm:t>
        <a:bodyPr/>
        <a:lstStyle/>
        <a:p>
          <a:endParaRPr lang="es-EC"/>
        </a:p>
      </dgm:t>
    </dgm:pt>
    <dgm:pt modelId="{3DDADF62-C6D9-4A78-9641-BF4492D72AF5}" type="sibTrans" cxnId="{6B8E7154-0E9A-474E-90D9-307CCEB2D469}">
      <dgm:prSet/>
      <dgm:spPr/>
      <dgm:t>
        <a:bodyPr/>
        <a:lstStyle/>
        <a:p>
          <a:endParaRPr lang="es-EC"/>
        </a:p>
      </dgm:t>
    </dgm:pt>
    <dgm:pt modelId="{797D2089-5380-4D69-A8E4-80E68256097C}">
      <dgm:prSet phldrT="[Texto]"/>
      <dgm:spPr/>
      <dgm:t>
        <a:bodyPr/>
        <a:lstStyle/>
        <a:p>
          <a:r>
            <a:rPr lang="es-EC" dirty="0" smtClean="0"/>
            <a:t>Impactos Ambientales Significativos</a:t>
          </a:r>
          <a:endParaRPr lang="es-EC" dirty="0"/>
        </a:p>
      </dgm:t>
    </dgm:pt>
    <dgm:pt modelId="{FE0436EE-959C-49A8-9AE6-0DB4350925A5}" type="parTrans" cxnId="{73D79D06-2A5D-441B-999A-0BAB31A6F4B7}">
      <dgm:prSet/>
      <dgm:spPr/>
      <dgm:t>
        <a:bodyPr/>
        <a:lstStyle/>
        <a:p>
          <a:endParaRPr lang="es-EC"/>
        </a:p>
      </dgm:t>
    </dgm:pt>
    <dgm:pt modelId="{A3472E83-4E61-4186-9BB1-37BB814084E6}" type="sibTrans" cxnId="{73D79D06-2A5D-441B-999A-0BAB31A6F4B7}">
      <dgm:prSet/>
      <dgm:spPr/>
      <dgm:t>
        <a:bodyPr/>
        <a:lstStyle/>
        <a:p>
          <a:endParaRPr lang="es-EC"/>
        </a:p>
      </dgm:t>
    </dgm:pt>
    <dgm:pt modelId="{4C7700D1-B0B8-4D9B-838F-03E86A7388BC}">
      <dgm:prSet phldrT="[Texto]"/>
      <dgm:spPr/>
      <dgm:t>
        <a:bodyPr/>
        <a:lstStyle/>
        <a:p>
          <a:r>
            <a:rPr lang="es-EC" dirty="0" smtClean="0"/>
            <a:t>Lista de chequeo</a:t>
          </a:r>
          <a:endParaRPr lang="es-EC" dirty="0"/>
        </a:p>
      </dgm:t>
    </dgm:pt>
    <dgm:pt modelId="{AE3050A0-0DDF-49D9-953D-F8662B6FD60A}" type="parTrans" cxnId="{60B4B17C-0763-44EC-826E-D84C298658BB}">
      <dgm:prSet/>
      <dgm:spPr/>
      <dgm:t>
        <a:bodyPr/>
        <a:lstStyle/>
        <a:p>
          <a:endParaRPr lang="es-EC"/>
        </a:p>
      </dgm:t>
    </dgm:pt>
    <dgm:pt modelId="{02AC12AB-BA04-4D60-B21B-D3CA095123CD}" type="sibTrans" cxnId="{60B4B17C-0763-44EC-826E-D84C298658BB}">
      <dgm:prSet/>
      <dgm:spPr/>
      <dgm:t>
        <a:bodyPr/>
        <a:lstStyle/>
        <a:p>
          <a:endParaRPr lang="es-EC"/>
        </a:p>
      </dgm:t>
    </dgm:pt>
    <dgm:pt modelId="{49D2CF32-9AB4-44E0-87CC-CBABE83CC640}" type="pres">
      <dgm:prSet presAssocID="{2920E6AF-469F-4C4A-BC5D-E6725F043FA7}" presName="rootnode" presStyleCnt="0">
        <dgm:presLayoutVars>
          <dgm:chMax/>
          <dgm:chPref/>
          <dgm:dir/>
          <dgm:animLvl val="lvl"/>
        </dgm:presLayoutVars>
      </dgm:prSet>
      <dgm:spPr/>
      <dgm:t>
        <a:bodyPr/>
        <a:lstStyle/>
        <a:p>
          <a:endParaRPr lang="es-EC"/>
        </a:p>
      </dgm:t>
    </dgm:pt>
    <dgm:pt modelId="{5FA2ED8E-28FE-4477-9DDD-2073528D325E}" type="pres">
      <dgm:prSet presAssocID="{4F0350F0-2368-4EE0-A8F3-5EDF7B66A08A}" presName="composite" presStyleCnt="0"/>
      <dgm:spPr/>
      <dgm:t>
        <a:bodyPr/>
        <a:lstStyle/>
        <a:p>
          <a:endParaRPr lang="es-EC"/>
        </a:p>
      </dgm:t>
    </dgm:pt>
    <dgm:pt modelId="{C89934D5-C8FD-4006-A70D-FAA96397EE2E}" type="pres">
      <dgm:prSet presAssocID="{4F0350F0-2368-4EE0-A8F3-5EDF7B66A08A}" presName="bentUpArrow1" presStyleLbl="alignImgPlace1" presStyleIdx="0" presStyleCnt="2"/>
      <dgm:spPr/>
      <dgm:t>
        <a:bodyPr/>
        <a:lstStyle/>
        <a:p>
          <a:endParaRPr lang="es-EC"/>
        </a:p>
      </dgm:t>
    </dgm:pt>
    <dgm:pt modelId="{B548ABA0-2F3E-4977-BAEB-A5B2253E1C42}" type="pres">
      <dgm:prSet presAssocID="{4F0350F0-2368-4EE0-A8F3-5EDF7B66A08A}" presName="ParentText" presStyleLbl="node1" presStyleIdx="0" presStyleCnt="3">
        <dgm:presLayoutVars>
          <dgm:chMax val="1"/>
          <dgm:chPref val="1"/>
          <dgm:bulletEnabled val="1"/>
        </dgm:presLayoutVars>
      </dgm:prSet>
      <dgm:spPr/>
      <dgm:t>
        <a:bodyPr/>
        <a:lstStyle/>
        <a:p>
          <a:endParaRPr lang="es-EC"/>
        </a:p>
      </dgm:t>
    </dgm:pt>
    <dgm:pt modelId="{559C06E1-593B-484D-9638-48DFA4A1C9AE}" type="pres">
      <dgm:prSet presAssocID="{4F0350F0-2368-4EE0-A8F3-5EDF7B66A08A}" presName="ChildText" presStyleLbl="revTx" presStyleIdx="0" presStyleCnt="2">
        <dgm:presLayoutVars>
          <dgm:chMax val="0"/>
          <dgm:chPref val="0"/>
          <dgm:bulletEnabled val="1"/>
        </dgm:presLayoutVars>
      </dgm:prSet>
      <dgm:spPr/>
      <dgm:t>
        <a:bodyPr/>
        <a:lstStyle/>
        <a:p>
          <a:endParaRPr lang="es-EC"/>
        </a:p>
      </dgm:t>
    </dgm:pt>
    <dgm:pt modelId="{DEE82D15-897F-4F70-ADEE-6B8ED433DEB3}" type="pres">
      <dgm:prSet presAssocID="{51627966-712C-4422-A3FE-F5DEF8D2BAEA}" presName="sibTrans" presStyleCnt="0"/>
      <dgm:spPr/>
      <dgm:t>
        <a:bodyPr/>
        <a:lstStyle/>
        <a:p>
          <a:endParaRPr lang="es-EC"/>
        </a:p>
      </dgm:t>
    </dgm:pt>
    <dgm:pt modelId="{78A74A95-EDD7-4D5D-9228-033F92882FB3}" type="pres">
      <dgm:prSet presAssocID="{167E28B2-5CC2-4556-AD4A-44DF4B625E39}" presName="composite" presStyleCnt="0"/>
      <dgm:spPr/>
      <dgm:t>
        <a:bodyPr/>
        <a:lstStyle/>
        <a:p>
          <a:endParaRPr lang="es-EC"/>
        </a:p>
      </dgm:t>
    </dgm:pt>
    <dgm:pt modelId="{94BC29A8-7016-4D41-B690-15E08C4975A0}" type="pres">
      <dgm:prSet presAssocID="{167E28B2-5CC2-4556-AD4A-44DF4B625E39}" presName="bentUpArrow1" presStyleLbl="alignImgPlace1" presStyleIdx="1" presStyleCnt="2"/>
      <dgm:spPr/>
      <dgm:t>
        <a:bodyPr/>
        <a:lstStyle/>
        <a:p>
          <a:endParaRPr lang="es-EC"/>
        </a:p>
      </dgm:t>
    </dgm:pt>
    <dgm:pt modelId="{05A1E02E-E6ED-4F9D-AF75-5028295C0D6D}" type="pres">
      <dgm:prSet presAssocID="{167E28B2-5CC2-4556-AD4A-44DF4B625E39}" presName="ParentText" presStyleLbl="node1" presStyleIdx="1" presStyleCnt="3">
        <dgm:presLayoutVars>
          <dgm:chMax val="1"/>
          <dgm:chPref val="1"/>
          <dgm:bulletEnabled val="1"/>
        </dgm:presLayoutVars>
      </dgm:prSet>
      <dgm:spPr/>
      <dgm:t>
        <a:bodyPr/>
        <a:lstStyle/>
        <a:p>
          <a:endParaRPr lang="es-EC"/>
        </a:p>
      </dgm:t>
    </dgm:pt>
    <dgm:pt modelId="{5B037688-9650-4E23-BCD9-5CCAEBC987D0}" type="pres">
      <dgm:prSet presAssocID="{167E28B2-5CC2-4556-AD4A-44DF4B625E39}" presName="ChildText" presStyleLbl="revTx" presStyleIdx="1" presStyleCnt="2">
        <dgm:presLayoutVars>
          <dgm:chMax val="0"/>
          <dgm:chPref val="0"/>
          <dgm:bulletEnabled val="1"/>
        </dgm:presLayoutVars>
      </dgm:prSet>
      <dgm:spPr/>
      <dgm:t>
        <a:bodyPr/>
        <a:lstStyle/>
        <a:p>
          <a:endParaRPr lang="es-EC"/>
        </a:p>
      </dgm:t>
    </dgm:pt>
    <dgm:pt modelId="{B2F6CF38-DFEE-434D-8751-A152DAB79CE2}" type="pres">
      <dgm:prSet presAssocID="{6150A3ED-97E5-4BE2-B99E-8DE9537519D0}" presName="sibTrans" presStyleCnt="0"/>
      <dgm:spPr/>
      <dgm:t>
        <a:bodyPr/>
        <a:lstStyle/>
        <a:p>
          <a:endParaRPr lang="es-EC"/>
        </a:p>
      </dgm:t>
    </dgm:pt>
    <dgm:pt modelId="{D6F28111-6C8B-49DD-99C2-9A7AC658B946}" type="pres">
      <dgm:prSet presAssocID="{797D2089-5380-4D69-A8E4-80E68256097C}" presName="composite" presStyleCnt="0"/>
      <dgm:spPr/>
      <dgm:t>
        <a:bodyPr/>
        <a:lstStyle/>
        <a:p>
          <a:endParaRPr lang="es-EC"/>
        </a:p>
      </dgm:t>
    </dgm:pt>
    <dgm:pt modelId="{1CB62992-4D5E-44F0-AA5B-37673A67215D}" type="pres">
      <dgm:prSet presAssocID="{797D2089-5380-4D69-A8E4-80E68256097C}" presName="ParentText" presStyleLbl="node1" presStyleIdx="2" presStyleCnt="3">
        <dgm:presLayoutVars>
          <dgm:chMax val="1"/>
          <dgm:chPref val="1"/>
          <dgm:bulletEnabled val="1"/>
        </dgm:presLayoutVars>
      </dgm:prSet>
      <dgm:spPr/>
      <dgm:t>
        <a:bodyPr/>
        <a:lstStyle/>
        <a:p>
          <a:endParaRPr lang="es-EC"/>
        </a:p>
      </dgm:t>
    </dgm:pt>
  </dgm:ptLst>
  <dgm:cxnLst>
    <dgm:cxn modelId="{6F941CB4-3AB4-4D7C-9CB8-FB9613811151}" srcId="{2920E6AF-469F-4C4A-BC5D-E6725F043FA7}" destId="{167E28B2-5CC2-4556-AD4A-44DF4B625E39}" srcOrd="1" destOrd="0" parTransId="{A0933029-43BF-40EC-BB2E-3B1D1B314441}" sibTransId="{6150A3ED-97E5-4BE2-B99E-8DE9537519D0}"/>
    <dgm:cxn modelId="{6B8E7154-0E9A-474E-90D9-307CCEB2D469}" srcId="{167E28B2-5CC2-4556-AD4A-44DF4B625E39}" destId="{18736140-ADF7-41D6-8453-D198932585F4}" srcOrd="0" destOrd="0" parTransId="{61D98C2C-1E9B-4A26-A05D-8D83ECD9271F}" sibTransId="{3DDADF62-C6D9-4A78-9641-BF4492D72AF5}"/>
    <dgm:cxn modelId="{2A8EB75C-5E39-4AF5-864F-CFCBB9536470}" type="presOf" srcId="{2920E6AF-469F-4C4A-BC5D-E6725F043FA7}" destId="{49D2CF32-9AB4-44E0-87CC-CBABE83CC640}" srcOrd="0" destOrd="0" presId="urn:microsoft.com/office/officeart/2005/8/layout/StepDownProcess"/>
    <dgm:cxn modelId="{AF7760E0-D178-4B25-AA91-F6591F11ABD3}" type="presOf" srcId="{18736140-ADF7-41D6-8453-D198932585F4}" destId="{5B037688-9650-4E23-BCD9-5CCAEBC987D0}" srcOrd="0" destOrd="0" presId="urn:microsoft.com/office/officeart/2005/8/layout/StepDownProcess"/>
    <dgm:cxn modelId="{D84BF7D6-0F55-4AE2-8F80-EC130A3DA503}" srcId="{4F0350F0-2368-4EE0-A8F3-5EDF7B66A08A}" destId="{F37D9442-3636-4CF1-896A-6C5FAAA6F80A}" srcOrd="1" destOrd="0" parTransId="{C86D12F9-3733-46A5-8C6F-D4CEA9CA02C6}" sibTransId="{D9C13CA2-570D-44E4-9DBB-6554E95996A9}"/>
    <dgm:cxn modelId="{EA2AB38B-0C84-458C-B290-F01C9ED964A3}" type="presOf" srcId="{797D2089-5380-4D69-A8E4-80E68256097C}" destId="{1CB62992-4D5E-44F0-AA5B-37673A67215D}" srcOrd="0" destOrd="0" presId="urn:microsoft.com/office/officeart/2005/8/layout/StepDownProcess"/>
    <dgm:cxn modelId="{EAF52FB5-60CE-40A6-B8CB-211DD64A5D1C}" type="presOf" srcId="{4C7700D1-B0B8-4D9B-838F-03E86A7388BC}" destId="{559C06E1-593B-484D-9638-48DFA4A1C9AE}" srcOrd="0" destOrd="0" presId="urn:microsoft.com/office/officeart/2005/8/layout/StepDownProcess"/>
    <dgm:cxn modelId="{4256B0F8-CEA0-4B77-8126-023F4A4FE745}" srcId="{2920E6AF-469F-4C4A-BC5D-E6725F043FA7}" destId="{4F0350F0-2368-4EE0-A8F3-5EDF7B66A08A}" srcOrd="0" destOrd="0" parTransId="{1B063BD4-6508-452F-8BB8-CEFFAD9A85C7}" sibTransId="{51627966-712C-4422-A3FE-F5DEF8D2BAEA}"/>
    <dgm:cxn modelId="{73D79D06-2A5D-441B-999A-0BAB31A6F4B7}" srcId="{2920E6AF-469F-4C4A-BC5D-E6725F043FA7}" destId="{797D2089-5380-4D69-A8E4-80E68256097C}" srcOrd="2" destOrd="0" parTransId="{FE0436EE-959C-49A8-9AE6-0DB4350925A5}" sibTransId="{A3472E83-4E61-4186-9BB1-37BB814084E6}"/>
    <dgm:cxn modelId="{60B4B17C-0763-44EC-826E-D84C298658BB}" srcId="{4F0350F0-2368-4EE0-A8F3-5EDF7B66A08A}" destId="{4C7700D1-B0B8-4D9B-838F-03E86A7388BC}" srcOrd="0" destOrd="0" parTransId="{AE3050A0-0DDF-49D9-953D-F8662B6FD60A}" sibTransId="{02AC12AB-BA04-4D60-B21B-D3CA095123CD}"/>
    <dgm:cxn modelId="{2CA97264-EE67-456D-8831-3C7AA80BEFA2}" type="presOf" srcId="{4F0350F0-2368-4EE0-A8F3-5EDF7B66A08A}" destId="{B548ABA0-2F3E-4977-BAEB-A5B2253E1C42}" srcOrd="0" destOrd="0" presId="urn:microsoft.com/office/officeart/2005/8/layout/StepDownProcess"/>
    <dgm:cxn modelId="{E49DEA44-CFAB-49D4-AA0F-974DC5F4F90D}" type="presOf" srcId="{F37D9442-3636-4CF1-896A-6C5FAAA6F80A}" destId="{559C06E1-593B-484D-9638-48DFA4A1C9AE}" srcOrd="0" destOrd="1" presId="urn:microsoft.com/office/officeart/2005/8/layout/StepDownProcess"/>
    <dgm:cxn modelId="{6E434B46-81EC-4091-B0C0-44B0CC38722A}" type="presOf" srcId="{167E28B2-5CC2-4556-AD4A-44DF4B625E39}" destId="{05A1E02E-E6ED-4F9D-AF75-5028295C0D6D}" srcOrd="0" destOrd="0" presId="urn:microsoft.com/office/officeart/2005/8/layout/StepDownProcess"/>
    <dgm:cxn modelId="{011CCDD8-6DC6-4F98-B48F-2F6231E5D567}" type="presParOf" srcId="{49D2CF32-9AB4-44E0-87CC-CBABE83CC640}" destId="{5FA2ED8E-28FE-4477-9DDD-2073528D325E}" srcOrd="0" destOrd="0" presId="urn:microsoft.com/office/officeart/2005/8/layout/StepDownProcess"/>
    <dgm:cxn modelId="{C4EFA6FE-6294-405A-BE05-4EB56723173A}" type="presParOf" srcId="{5FA2ED8E-28FE-4477-9DDD-2073528D325E}" destId="{C89934D5-C8FD-4006-A70D-FAA96397EE2E}" srcOrd="0" destOrd="0" presId="urn:microsoft.com/office/officeart/2005/8/layout/StepDownProcess"/>
    <dgm:cxn modelId="{13935CD5-ACBC-4C10-9E50-66ECA2FCE208}" type="presParOf" srcId="{5FA2ED8E-28FE-4477-9DDD-2073528D325E}" destId="{B548ABA0-2F3E-4977-BAEB-A5B2253E1C42}" srcOrd="1" destOrd="0" presId="urn:microsoft.com/office/officeart/2005/8/layout/StepDownProcess"/>
    <dgm:cxn modelId="{9DFC63E2-2C2E-4022-8B40-B17580EA6078}" type="presParOf" srcId="{5FA2ED8E-28FE-4477-9DDD-2073528D325E}" destId="{559C06E1-593B-484D-9638-48DFA4A1C9AE}" srcOrd="2" destOrd="0" presId="urn:microsoft.com/office/officeart/2005/8/layout/StepDownProcess"/>
    <dgm:cxn modelId="{D6950532-A3EB-4335-A325-4E9E77A77748}" type="presParOf" srcId="{49D2CF32-9AB4-44E0-87CC-CBABE83CC640}" destId="{DEE82D15-897F-4F70-ADEE-6B8ED433DEB3}" srcOrd="1" destOrd="0" presId="urn:microsoft.com/office/officeart/2005/8/layout/StepDownProcess"/>
    <dgm:cxn modelId="{B82D0372-9A9E-4687-ACED-172686E0A5E9}" type="presParOf" srcId="{49D2CF32-9AB4-44E0-87CC-CBABE83CC640}" destId="{78A74A95-EDD7-4D5D-9228-033F92882FB3}" srcOrd="2" destOrd="0" presId="urn:microsoft.com/office/officeart/2005/8/layout/StepDownProcess"/>
    <dgm:cxn modelId="{0BCC741B-6501-49F0-9979-E2E183942D72}" type="presParOf" srcId="{78A74A95-EDD7-4D5D-9228-033F92882FB3}" destId="{94BC29A8-7016-4D41-B690-15E08C4975A0}" srcOrd="0" destOrd="0" presId="urn:microsoft.com/office/officeart/2005/8/layout/StepDownProcess"/>
    <dgm:cxn modelId="{486C1B73-FDF0-4959-AF82-0019475727CA}" type="presParOf" srcId="{78A74A95-EDD7-4D5D-9228-033F92882FB3}" destId="{05A1E02E-E6ED-4F9D-AF75-5028295C0D6D}" srcOrd="1" destOrd="0" presId="urn:microsoft.com/office/officeart/2005/8/layout/StepDownProcess"/>
    <dgm:cxn modelId="{A8611880-4AB7-4341-B103-9D68C1936811}" type="presParOf" srcId="{78A74A95-EDD7-4D5D-9228-033F92882FB3}" destId="{5B037688-9650-4E23-BCD9-5CCAEBC987D0}" srcOrd="2" destOrd="0" presId="urn:microsoft.com/office/officeart/2005/8/layout/StepDownProcess"/>
    <dgm:cxn modelId="{1D4A62A9-B52D-4F39-99CF-471EFD5FBD0D}" type="presParOf" srcId="{49D2CF32-9AB4-44E0-87CC-CBABE83CC640}" destId="{B2F6CF38-DFEE-434D-8751-A152DAB79CE2}" srcOrd="3" destOrd="0" presId="urn:microsoft.com/office/officeart/2005/8/layout/StepDownProcess"/>
    <dgm:cxn modelId="{10956CCC-8EF9-4026-B9AC-38FD1421C418}" type="presParOf" srcId="{49D2CF32-9AB4-44E0-87CC-CBABE83CC640}" destId="{D6F28111-6C8B-49DD-99C2-9A7AC658B946}" srcOrd="4" destOrd="0" presId="urn:microsoft.com/office/officeart/2005/8/layout/StepDownProcess"/>
    <dgm:cxn modelId="{FBD94772-1F6F-46BE-B54A-30012997C2B6}" type="presParOf" srcId="{D6F28111-6C8B-49DD-99C2-9A7AC658B946}" destId="{1CB62992-4D5E-44F0-AA5B-37673A67215D}"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031A2F-0C1B-4BF8-B76E-E325BD4CA313}">
      <dsp:nvSpPr>
        <dsp:cNvPr id="0" name=""/>
        <dsp:cNvSpPr/>
      </dsp:nvSpPr>
      <dsp:spPr>
        <a:xfrm>
          <a:off x="4129" y="447729"/>
          <a:ext cx="2112485" cy="29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lvl="0" algn="r" defTabSz="666750">
            <a:lnSpc>
              <a:spcPct val="90000"/>
            </a:lnSpc>
            <a:spcBef>
              <a:spcPct val="0"/>
            </a:spcBef>
            <a:spcAft>
              <a:spcPct val="35000"/>
            </a:spcAft>
          </a:pPr>
          <a:r>
            <a:rPr lang="es-EC" sz="1500" kern="1200" dirty="0" smtClean="0"/>
            <a:t>General</a:t>
          </a:r>
          <a:endParaRPr lang="es-EC" sz="1500" kern="1200" dirty="0"/>
        </a:p>
      </dsp:txBody>
      <dsp:txXfrm>
        <a:off x="4129" y="447729"/>
        <a:ext cx="2112485" cy="297000"/>
      </dsp:txXfrm>
    </dsp:sp>
    <dsp:sp modelId="{1253201D-B34A-404F-B230-738E448AD913}">
      <dsp:nvSpPr>
        <dsp:cNvPr id="0" name=""/>
        <dsp:cNvSpPr/>
      </dsp:nvSpPr>
      <dsp:spPr>
        <a:xfrm>
          <a:off x="2116614" y="224979"/>
          <a:ext cx="422497" cy="742500"/>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A75A1C6-5A9C-49DD-A619-A85795AA76DD}">
      <dsp:nvSpPr>
        <dsp:cNvPr id="0" name=""/>
        <dsp:cNvSpPr/>
      </dsp:nvSpPr>
      <dsp:spPr>
        <a:xfrm>
          <a:off x="2708110" y="224979"/>
          <a:ext cx="5745959" cy="742500"/>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Elaborar un Estudio de Impacto Ambiental </a:t>
          </a:r>
          <a:r>
            <a:rPr lang="es-EC" sz="1500" kern="1200" dirty="0" err="1" smtClean="0"/>
            <a:t>Expost</a:t>
          </a:r>
          <a:r>
            <a:rPr lang="es-EC" sz="1500" kern="1200" dirty="0" smtClean="0"/>
            <a:t> y una Propuesta de Plan de Manejo Ambiental para la Escuela de Formación de Soldados del Ejército “Vencedores del Cenepa” ESFORSE – Ambato</a:t>
          </a:r>
          <a:endParaRPr lang="es-EC" sz="1500" kern="1200" dirty="0"/>
        </a:p>
      </dsp:txBody>
      <dsp:txXfrm>
        <a:off x="2708110" y="224979"/>
        <a:ext cx="5745959" cy="742500"/>
      </dsp:txXfrm>
    </dsp:sp>
    <dsp:sp modelId="{0E1F6E5D-9AE5-480E-9BFC-7C1E8E313D41}">
      <dsp:nvSpPr>
        <dsp:cNvPr id="0" name=""/>
        <dsp:cNvSpPr/>
      </dsp:nvSpPr>
      <dsp:spPr>
        <a:xfrm>
          <a:off x="4129" y="1634041"/>
          <a:ext cx="2112485" cy="29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lvl="0" algn="r" defTabSz="666750">
            <a:lnSpc>
              <a:spcPct val="90000"/>
            </a:lnSpc>
            <a:spcBef>
              <a:spcPct val="0"/>
            </a:spcBef>
            <a:spcAft>
              <a:spcPct val="35000"/>
            </a:spcAft>
          </a:pPr>
          <a:r>
            <a:rPr lang="es-EC" sz="1500" kern="1200" dirty="0" smtClean="0"/>
            <a:t>Específicos</a:t>
          </a:r>
          <a:endParaRPr lang="es-EC" sz="1500" kern="1200" dirty="0"/>
        </a:p>
      </dsp:txBody>
      <dsp:txXfrm>
        <a:off x="4129" y="1634041"/>
        <a:ext cx="2112485" cy="297000"/>
      </dsp:txXfrm>
    </dsp:sp>
    <dsp:sp modelId="{F63944E3-ECE3-4059-B2BD-9F9E9E1B70FD}">
      <dsp:nvSpPr>
        <dsp:cNvPr id="0" name=""/>
        <dsp:cNvSpPr/>
      </dsp:nvSpPr>
      <dsp:spPr>
        <a:xfrm>
          <a:off x="2116614" y="1021479"/>
          <a:ext cx="422497" cy="152212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E76BDB-72CF-4A2B-A710-010086B481A8}">
      <dsp:nvSpPr>
        <dsp:cNvPr id="0" name=""/>
        <dsp:cNvSpPr/>
      </dsp:nvSpPr>
      <dsp:spPr>
        <a:xfrm>
          <a:off x="2708110" y="1021479"/>
          <a:ext cx="5745959" cy="152212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Levantar una línea base ambiental.</a:t>
          </a:r>
          <a:endParaRPr lang="es-EC" sz="1500" kern="1200" dirty="0"/>
        </a:p>
        <a:p>
          <a:pPr marL="114300" lvl="1" indent="-114300" algn="l" defTabSz="666750">
            <a:lnSpc>
              <a:spcPct val="90000"/>
            </a:lnSpc>
            <a:spcBef>
              <a:spcPct val="0"/>
            </a:spcBef>
            <a:spcAft>
              <a:spcPct val="15000"/>
            </a:spcAft>
            <a:buChar char="••"/>
          </a:pPr>
          <a:r>
            <a:rPr lang="es-EC" sz="1500" kern="1200" dirty="0" smtClean="0"/>
            <a:t>Actualizar el plano base.</a:t>
          </a:r>
          <a:endParaRPr lang="es-EC" sz="1500" kern="1200" dirty="0"/>
        </a:p>
        <a:p>
          <a:pPr marL="114300" lvl="1" indent="-114300" algn="l" defTabSz="666750">
            <a:lnSpc>
              <a:spcPct val="90000"/>
            </a:lnSpc>
            <a:spcBef>
              <a:spcPct val="0"/>
            </a:spcBef>
            <a:spcAft>
              <a:spcPct val="15000"/>
            </a:spcAft>
            <a:buChar char="••"/>
          </a:pPr>
          <a:r>
            <a:rPr lang="es-EC" sz="1500" kern="1200" smtClean="0"/>
            <a:t>Elaborar planos temáticos escala 1:5000.</a:t>
          </a:r>
          <a:endParaRPr lang="es-EC" sz="1500" kern="1200"/>
        </a:p>
        <a:p>
          <a:pPr marL="114300" lvl="1" indent="-114300" algn="l" defTabSz="666750">
            <a:lnSpc>
              <a:spcPct val="90000"/>
            </a:lnSpc>
            <a:spcBef>
              <a:spcPct val="0"/>
            </a:spcBef>
            <a:spcAft>
              <a:spcPct val="15000"/>
            </a:spcAft>
            <a:buChar char="••"/>
          </a:pPr>
          <a:r>
            <a:rPr lang="es-EC" sz="1500" kern="1200" dirty="0" smtClean="0"/>
            <a:t>Identificar y evaluar impactos ambientales utilizando la Matriz Modificada de </a:t>
          </a:r>
          <a:r>
            <a:rPr lang="es-EC" sz="1500" kern="1200" dirty="0" err="1" smtClean="0"/>
            <a:t>Leopold</a:t>
          </a:r>
          <a:r>
            <a:rPr lang="es-EC" sz="1500" kern="1200" dirty="0" smtClean="0"/>
            <a:t>.</a:t>
          </a:r>
          <a:endParaRPr lang="es-EC" sz="1500" kern="1200" dirty="0"/>
        </a:p>
        <a:p>
          <a:pPr marL="114300" lvl="1" indent="-114300" algn="l" defTabSz="666750">
            <a:lnSpc>
              <a:spcPct val="90000"/>
            </a:lnSpc>
            <a:spcBef>
              <a:spcPct val="0"/>
            </a:spcBef>
            <a:spcAft>
              <a:spcPct val="15000"/>
            </a:spcAft>
            <a:buChar char="••"/>
          </a:pPr>
          <a:r>
            <a:rPr lang="es-EC" sz="1500" kern="1200" dirty="0" smtClean="0"/>
            <a:t>Proponer un Plan de Manejo Ambiental.</a:t>
          </a:r>
          <a:endParaRPr lang="es-EC" sz="1500" kern="1200" dirty="0"/>
        </a:p>
      </dsp:txBody>
      <dsp:txXfrm>
        <a:off x="2708110" y="1021479"/>
        <a:ext cx="5745959" cy="1522125"/>
      </dsp:txXfrm>
    </dsp:sp>
    <dsp:sp modelId="{DFF3921A-A272-4B76-BEF6-C12D6A62FB8B}">
      <dsp:nvSpPr>
        <dsp:cNvPr id="0" name=""/>
        <dsp:cNvSpPr/>
      </dsp:nvSpPr>
      <dsp:spPr>
        <a:xfrm>
          <a:off x="4129" y="3432917"/>
          <a:ext cx="2112485" cy="297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38100" rIns="106680" bIns="38100" numCol="1" spcCol="1270" anchor="ctr" anchorCtr="0">
          <a:noAutofit/>
        </a:bodyPr>
        <a:lstStyle/>
        <a:p>
          <a:pPr lvl="0" algn="r" defTabSz="666750">
            <a:lnSpc>
              <a:spcPct val="90000"/>
            </a:lnSpc>
            <a:spcBef>
              <a:spcPct val="0"/>
            </a:spcBef>
            <a:spcAft>
              <a:spcPct val="35000"/>
            </a:spcAft>
          </a:pPr>
          <a:r>
            <a:rPr lang="es-EC" sz="1500" kern="1200" dirty="0" smtClean="0"/>
            <a:t>Metas</a:t>
          </a:r>
          <a:endParaRPr lang="es-EC" sz="1500" kern="1200" dirty="0"/>
        </a:p>
      </dsp:txBody>
      <dsp:txXfrm>
        <a:off x="4129" y="3432917"/>
        <a:ext cx="2112485" cy="297000"/>
      </dsp:txXfrm>
    </dsp:sp>
    <dsp:sp modelId="{E78ABE50-07AC-4B6F-8699-7ABDBF3FCDA4}">
      <dsp:nvSpPr>
        <dsp:cNvPr id="0" name=""/>
        <dsp:cNvSpPr/>
      </dsp:nvSpPr>
      <dsp:spPr>
        <a:xfrm>
          <a:off x="2116614" y="2597604"/>
          <a:ext cx="422497" cy="1967625"/>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3FC803D-9992-4FE5-9992-DE8AC552E9B1}">
      <dsp:nvSpPr>
        <dsp:cNvPr id="0" name=""/>
        <dsp:cNvSpPr/>
      </dsp:nvSpPr>
      <dsp:spPr>
        <a:xfrm>
          <a:off x="2708110" y="2597604"/>
          <a:ext cx="5745959" cy="1967625"/>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Caracterización del medio físico, medio biótico y aspectos socioeconómicos y culturales de la población.</a:t>
          </a:r>
          <a:endParaRPr lang="es-EC" sz="1500" kern="1200" dirty="0"/>
        </a:p>
        <a:p>
          <a:pPr marL="114300" lvl="1" indent="-114300" algn="l" defTabSz="666750">
            <a:lnSpc>
              <a:spcPct val="90000"/>
            </a:lnSpc>
            <a:spcBef>
              <a:spcPct val="0"/>
            </a:spcBef>
            <a:spcAft>
              <a:spcPct val="15000"/>
            </a:spcAft>
            <a:buChar char="••"/>
          </a:pPr>
          <a:r>
            <a:rPr lang="es-EC" sz="1500" kern="1200" smtClean="0"/>
            <a:t>Plano base escala 1: 3000.</a:t>
          </a:r>
          <a:endParaRPr lang="es-EC" sz="1500" kern="1200"/>
        </a:p>
        <a:p>
          <a:pPr marL="114300" lvl="1" indent="-114300" algn="l" defTabSz="666750">
            <a:lnSpc>
              <a:spcPct val="90000"/>
            </a:lnSpc>
            <a:spcBef>
              <a:spcPct val="0"/>
            </a:spcBef>
            <a:spcAft>
              <a:spcPct val="15000"/>
            </a:spcAft>
            <a:buChar char="••"/>
          </a:pPr>
          <a:r>
            <a:rPr lang="es-EC" sz="1500" kern="1200" dirty="0" smtClean="0"/>
            <a:t>Cuatro planos temáticos de uso del suelo, muestreo de agua, </a:t>
          </a:r>
          <a:r>
            <a:rPr lang="es-EC" sz="1500" kern="1200" dirty="0" smtClean="0"/>
            <a:t>muestreo de especies forestales y </a:t>
          </a:r>
          <a:r>
            <a:rPr lang="es-EC" sz="1500" kern="1200" dirty="0" smtClean="0"/>
            <a:t>muestreo de ruido escala 1:5000.</a:t>
          </a:r>
          <a:endParaRPr lang="es-EC" sz="1500" kern="1200" dirty="0"/>
        </a:p>
        <a:p>
          <a:pPr marL="114300" lvl="1" indent="-114300" algn="l" defTabSz="666750">
            <a:lnSpc>
              <a:spcPct val="90000"/>
            </a:lnSpc>
            <a:spcBef>
              <a:spcPct val="0"/>
            </a:spcBef>
            <a:spcAft>
              <a:spcPct val="15000"/>
            </a:spcAft>
            <a:buChar char="••"/>
          </a:pPr>
          <a:r>
            <a:rPr lang="es-EC" sz="1500" kern="1200" smtClean="0"/>
            <a:t>Matriz de Identificación de Aspectos Ambientales Significativos.</a:t>
          </a:r>
          <a:endParaRPr lang="es-EC" sz="1500" kern="1200"/>
        </a:p>
        <a:p>
          <a:pPr marL="114300" lvl="1" indent="-114300" algn="l" defTabSz="666750">
            <a:lnSpc>
              <a:spcPct val="90000"/>
            </a:lnSpc>
            <a:spcBef>
              <a:spcPct val="0"/>
            </a:spcBef>
            <a:spcAft>
              <a:spcPct val="15000"/>
            </a:spcAft>
            <a:buChar char="••"/>
          </a:pPr>
          <a:r>
            <a:rPr lang="es-EC" sz="1500" kern="1200" smtClean="0"/>
            <a:t>Matriz de Evaluación de Impactos Ambientales.</a:t>
          </a:r>
          <a:endParaRPr lang="es-EC" sz="1500" kern="1200"/>
        </a:p>
        <a:p>
          <a:pPr marL="114300" lvl="1" indent="-114300" algn="l" defTabSz="666750">
            <a:lnSpc>
              <a:spcPct val="90000"/>
            </a:lnSpc>
            <a:spcBef>
              <a:spcPct val="0"/>
            </a:spcBef>
            <a:spcAft>
              <a:spcPct val="15000"/>
            </a:spcAft>
            <a:buChar char="••"/>
          </a:pPr>
          <a:r>
            <a:rPr lang="es-EC" sz="1500" kern="1200" dirty="0" smtClean="0"/>
            <a:t>Plan de Manejo Ambiental.</a:t>
          </a:r>
          <a:endParaRPr lang="es-EC" sz="1500" kern="1200" dirty="0"/>
        </a:p>
      </dsp:txBody>
      <dsp:txXfrm>
        <a:off x="2708110" y="2597604"/>
        <a:ext cx="5745959" cy="1967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EE3DC4-0D00-4F0E-97F8-17602D93E662}">
      <dsp:nvSpPr>
        <dsp:cNvPr id="0" name=""/>
        <dsp:cNvSpPr/>
      </dsp:nvSpPr>
      <dsp:spPr>
        <a:xfrm>
          <a:off x="0" y="338991"/>
          <a:ext cx="2969346" cy="178160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Estudio de Impacto Ambiental</a:t>
          </a:r>
          <a:endParaRPr lang="es-EC" sz="3600" kern="1200" dirty="0"/>
        </a:p>
      </dsp:txBody>
      <dsp:txXfrm>
        <a:off x="0" y="338991"/>
        <a:ext cx="2969346" cy="1781608"/>
      </dsp:txXfrm>
    </dsp:sp>
    <dsp:sp modelId="{0136C2B4-8116-417A-9997-70DF8B32958B}">
      <dsp:nvSpPr>
        <dsp:cNvPr id="0" name=""/>
        <dsp:cNvSpPr/>
      </dsp:nvSpPr>
      <dsp:spPr>
        <a:xfrm>
          <a:off x="3266281" y="338991"/>
          <a:ext cx="2969346" cy="1781608"/>
        </a:xfrm>
        <a:prstGeom prst="rect">
          <a:avLst/>
        </a:prstGeom>
        <a:gradFill rotWithShape="0">
          <a:gsLst>
            <a:gs pos="0">
              <a:schemeClr val="accent2">
                <a:hueOff val="1170380"/>
                <a:satOff val="-1460"/>
                <a:lumOff val="343"/>
                <a:alphaOff val="0"/>
                <a:lumMod val="110000"/>
                <a:satMod val="105000"/>
                <a:tint val="67000"/>
              </a:schemeClr>
            </a:gs>
            <a:gs pos="50000">
              <a:schemeClr val="accent2">
                <a:hueOff val="1170380"/>
                <a:satOff val="-1460"/>
                <a:lumOff val="343"/>
                <a:alphaOff val="0"/>
                <a:lumMod val="105000"/>
                <a:satMod val="103000"/>
                <a:tint val="73000"/>
              </a:schemeClr>
            </a:gs>
            <a:gs pos="100000">
              <a:schemeClr val="accent2">
                <a:hueOff val="1170380"/>
                <a:satOff val="-1460"/>
                <a:lumOff val="3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Actividad o proyecto</a:t>
          </a:r>
          <a:endParaRPr lang="es-EC" sz="3600" kern="1200" dirty="0"/>
        </a:p>
      </dsp:txBody>
      <dsp:txXfrm>
        <a:off x="3266281" y="338991"/>
        <a:ext cx="2969346" cy="1781608"/>
      </dsp:txXfrm>
    </dsp:sp>
    <dsp:sp modelId="{123C52B8-08BB-41A7-A779-6390576A0CCB}">
      <dsp:nvSpPr>
        <dsp:cNvPr id="0" name=""/>
        <dsp:cNvSpPr/>
      </dsp:nvSpPr>
      <dsp:spPr>
        <a:xfrm>
          <a:off x="6532563" y="338991"/>
          <a:ext cx="2969346" cy="1781608"/>
        </a:xfrm>
        <a:prstGeom prst="rect">
          <a:avLst/>
        </a:prstGeom>
        <a:gradFill rotWithShape="0">
          <a:gsLst>
            <a:gs pos="0">
              <a:schemeClr val="accent2">
                <a:hueOff val="2340759"/>
                <a:satOff val="-2919"/>
                <a:lumOff val="686"/>
                <a:alphaOff val="0"/>
                <a:lumMod val="110000"/>
                <a:satMod val="105000"/>
                <a:tint val="67000"/>
              </a:schemeClr>
            </a:gs>
            <a:gs pos="50000">
              <a:schemeClr val="accent2">
                <a:hueOff val="2340759"/>
                <a:satOff val="-2919"/>
                <a:lumOff val="686"/>
                <a:alphaOff val="0"/>
                <a:lumMod val="105000"/>
                <a:satMod val="103000"/>
                <a:tint val="73000"/>
              </a:schemeClr>
            </a:gs>
            <a:gs pos="100000">
              <a:schemeClr val="accent2">
                <a:hueOff val="2340759"/>
                <a:satOff val="-2919"/>
                <a:lumOff val="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Aspecto Ambiental</a:t>
          </a:r>
          <a:endParaRPr lang="es-EC" sz="3600" kern="1200" dirty="0"/>
        </a:p>
      </dsp:txBody>
      <dsp:txXfrm>
        <a:off x="6532563" y="338991"/>
        <a:ext cx="2969346" cy="1781608"/>
      </dsp:txXfrm>
    </dsp:sp>
    <dsp:sp modelId="{2F0A3F22-2A6C-41C9-B01A-F7512EB2802B}">
      <dsp:nvSpPr>
        <dsp:cNvPr id="0" name=""/>
        <dsp:cNvSpPr/>
      </dsp:nvSpPr>
      <dsp:spPr>
        <a:xfrm>
          <a:off x="1633140" y="2417533"/>
          <a:ext cx="2969346" cy="1781608"/>
        </a:xfrm>
        <a:prstGeom prst="rect">
          <a:avLst/>
        </a:prstGeom>
        <a:gradFill rotWithShape="0">
          <a:gsLst>
            <a:gs pos="0">
              <a:schemeClr val="accent2">
                <a:hueOff val="3511139"/>
                <a:satOff val="-4379"/>
                <a:lumOff val="1030"/>
                <a:alphaOff val="0"/>
                <a:lumMod val="110000"/>
                <a:satMod val="105000"/>
                <a:tint val="67000"/>
              </a:schemeClr>
            </a:gs>
            <a:gs pos="50000">
              <a:schemeClr val="accent2">
                <a:hueOff val="3511139"/>
                <a:satOff val="-4379"/>
                <a:lumOff val="1030"/>
                <a:alphaOff val="0"/>
                <a:lumMod val="105000"/>
                <a:satMod val="103000"/>
                <a:tint val="73000"/>
              </a:schemeClr>
            </a:gs>
            <a:gs pos="100000">
              <a:schemeClr val="accent2">
                <a:hueOff val="3511139"/>
                <a:satOff val="-4379"/>
                <a:lumOff val="103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Impacto Ambiental</a:t>
          </a:r>
          <a:endParaRPr lang="es-EC" sz="3600" kern="1200" dirty="0"/>
        </a:p>
      </dsp:txBody>
      <dsp:txXfrm>
        <a:off x="1633140" y="2417533"/>
        <a:ext cx="2969346" cy="1781608"/>
      </dsp:txXfrm>
    </dsp:sp>
    <dsp:sp modelId="{4D95391F-7A0A-4696-B5FC-8AE257DE33FD}">
      <dsp:nvSpPr>
        <dsp:cNvPr id="0" name=""/>
        <dsp:cNvSpPr/>
      </dsp:nvSpPr>
      <dsp:spPr>
        <a:xfrm>
          <a:off x="4899422" y="2417533"/>
          <a:ext cx="2969346" cy="1781608"/>
        </a:xfrm>
        <a:prstGeom prst="rect">
          <a:avLst/>
        </a:prstGeom>
        <a:gradFill rotWithShape="0">
          <a:gsLst>
            <a:gs pos="0">
              <a:schemeClr val="accent2">
                <a:hueOff val="4681519"/>
                <a:satOff val="-5839"/>
                <a:lumOff val="1373"/>
                <a:alphaOff val="0"/>
                <a:lumMod val="110000"/>
                <a:satMod val="105000"/>
                <a:tint val="67000"/>
              </a:schemeClr>
            </a:gs>
            <a:gs pos="50000">
              <a:schemeClr val="accent2">
                <a:hueOff val="4681519"/>
                <a:satOff val="-5839"/>
                <a:lumOff val="1373"/>
                <a:alphaOff val="0"/>
                <a:lumMod val="105000"/>
                <a:satMod val="103000"/>
                <a:tint val="73000"/>
              </a:schemeClr>
            </a:gs>
            <a:gs pos="100000">
              <a:schemeClr val="accent2">
                <a:hueOff val="4681519"/>
                <a:satOff val="-5839"/>
                <a:lumOff val="137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s-EC" sz="3600" kern="1200" dirty="0" smtClean="0"/>
            <a:t>Plan de Manejo Ambiental</a:t>
          </a:r>
          <a:endParaRPr lang="es-EC" sz="3600" kern="1200" dirty="0"/>
        </a:p>
      </dsp:txBody>
      <dsp:txXfrm>
        <a:off x="4899422" y="2417533"/>
        <a:ext cx="2969346" cy="17816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EB563-A434-49B9-B58F-3203925E1DFA}">
      <dsp:nvSpPr>
        <dsp:cNvPr id="0" name=""/>
        <dsp:cNvSpPr/>
      </dsp:nvSpPr>
      <dsp:spPr>
        <a:xfrm>
          <a:off x="501585" y="320"/>
          <a:ext cx="1028813" cy="61728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Temperatura: 14,8 y 17,3 °C</a:t>
          </a:r>
          <a:endParaRPr lang="es-EC" sz="1100" kern="1200" dirty="0"/>
        </a:p>
      </dsp:txBody>
      <dsp:txXfrm>
        <a:off x="501585" y="320"/>
        <a:ext cx="1028813" cy="617288"/>
      </dsp:txXfrm>
    </dsp:sp>
    <dsp:sp modelId="{571511DB-0EEF-4D48-8BA5-ACF1B4991B5D}">
      <dsp:nvSpPr>
        <dsp:cNvPr id="0" name=""/>
        <dsp:cNvSpPr/>
      </dsp:nvSpPr>
      <dsp:spPr>
        <a:xfrm>
          <a:off x="1633280" y="320"/>
          <a:ext cx="1028813" cy="617288"/>
        </a:xfrm>
        <a:prstGeom prst="rect">
          <a:avLst/>
        </a:prstGeom>
        <a:gradFill rotWithShape="0">
          <a:gsLst>
            <a:gs pos="0">
              <a:schemeClr val="accent3">
                <a:hueOff val="3750088"/>
                <a:satOff val="-5627"/>
                <a:lumOff val="-915"/>
                <a:alphaOff val="0"/>
                <a:lumMod val="110000"/>
                <a:satMod val="105000"/>
                <a:tint val="67000"/>
              </a:schemeClr>
            </a:gs>
            <a:gs pos="50000">
              <a:schemeClr val="accent3">
                <a:hueOff val="3750088"/>
                <a:satOff val="-5627"/>
                <a:lumOff val="-915"/>
                <a:alphaOff val="0"/>
                <a:lumMod val="105000"/>
                <a:satMod val="103000"/>
                <a:tint val="73000"/>
              </a:schemeClr>
            </a:gs>
            <a:gs pos="100000">
              <a:schemeClr val="accent3">
                <a:hueOff val="3750088"/>
                <a:satOff val="-5627"/>
                <a:lumOff val="-91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Pluviosidad:</a:t>
          </a:r>
        </a:p>
        <a:p>
          <a:pPr lvl="0" algn="ctr" defTabSz="488950">
            <a:lnSpc>
              <a:spcPct val="90000"/>
            </a:lnSpc>
            <a:spcBef>
              <a:spcPct val="0"/>
            </a:spcBef>
            <a:spcAft>
              <a:spcPct val="35000"/>
            </a:spcAft>
          </a:pPr>
          <a:r>
            <a:rPr lang="es-EC" sz="1100" kern="1200" dirty="0" smtClean="0"/>
            <a:t>2,7 y 161,4 mm</a:t>
          </a:r>
          <a:endParaRPr lang="es-EC" sz="1100" kern="1200" dirty="0"/>
        </a:p>
      </dsp:txBody>
      <dsp:txXfrm>
        <a:off x="1633280" y="320"/>
        <a:ext cx="1028813" cy="617288"/>
      </dsp:txXfrm>
    </dsp:sp>
    <dsp:sp modelId="{F52E941F-D668-4377-AB1D-E17A981B0060}">
      <dsp:nvSpPr>
        <dsp:cNvPr id="0" name=""/>
        <dsp:cNvSpPr/>
      </dsp:nvSpPr>
      <dsp:spPr>
        <a:xfrm>
          <a:off x="501585" y="720489"/>
          <a:ext cx="1028813" cy="617288"/>
        </a:xfrm>
        <a:prstGeom prst="rect">
          <a:avLst/>
        </a:prstGeom>
        <a:gradFill rotWithShape="0">
          <a:gsLst>
            <a:gs pos="0">
              <a:schemeClr val="accent3">
                <a:hueOff val="7500176"/>
                <a:satOff val="-11253"/>
                <a:lumOff val="-1830"/>
                <a:alphaOff val="0"/>
                <a:lumMod val="110000"/>
                <a:satMod val="105000"/>
                <a:tint val="67000"/>
              </a:schemeClr>
            </a:gs>
            <a:gs pos="50000">
              <a:schemeClr val="accent3">
                <a:hueOff val="7500176"/>
                <a:satOff val="-11253"/>
                <a:lumOff val="-1830"/>
                <a:alphaOff val="0"/>
                <a:lumMod val="105000"/>
                <a:satMod val="103000"/>
                <a:tint val="73000"/>
              </a:schemeClr>
            </a:gs>
            <a:gs pos="100000">
              <a:schemeClr val="accent3">
                <a:hueOff val="7500176"/>
                <a:satOff val="-11253"/>
                <a:lumOff val="-183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Humedad relativa:</a:t>
          </a:r>
        </a:p>
        <a:p>
          <a:pPr lvl="0" algn="ctr" defTabSz="488950">
            <a:lnSpc>
              <a:spcPct val="90000"/>
            </a:lnSpc>
            <a:spcBef>
              <a:spcPct val="0"/>
            </a:spcBef>
            <a:spcAft>
              <a:spcPct val="35000"/>
            </a:spcAft>
          </a:pPr>
          <a:r>
            <a:rPr lang="es-EC" sz="1100" kern="1200" dirty="0" smtClean="0"/>
            <a:t>53 y 84%.</a:t>
          </a:r>
          <a:endParaRPr lang="es-EC" sz="1100" kern="1200" dirty="0"/>
        </a:p>
      </dsp:txBody>
      <dsp:txXfrm>
        <a:off x="501585" y="720489"/>
        <a:ext cx="1028813" cy="617288"/>
      </dsp:txXfrm>
    </dsp:sp>
    <dsp:sp modelId="{99C8A9D7-ECB1-4220-B520-DE51306EE5F6}">
      <dsp:nvSpPr>
        <dsp:cNvPr id="0" name=""/>
        <dsp:cNvSpPr/>
      </dsp:nvSpPr>
      <dsp:spPr>
        <a:xfrm>
          <a:off x="1633280" y="720489"/>
          <a:ext cx="1028813" cy="617288"/>
        </a:xfrm>
        <a:prstGeom prst="rect">
          <a:avLst/>
        </a:prstGeom>
        <a:gradFill rotWithShape="0">
          <a:gsLst>
            <a:gs pos="0">
              <a:schemeClr val="accent3">
                <a:hueOff val="11250264"/>
                <a:satOff val="-16880"/>
                <a:lumOff val="-2745"/>
                <a:alphaOff val="0"/>
                <a:lumMod val="110000"/>
                <a:satMod val="105000"/>
                <a:tint val="67000"/>
              </a:schemeClr>
            </a:gs>
            <a:gs pos="50000">
              <a:schemeClr val="accent3">
                <a:hueOff val="11250264"/>
                <a:satOff val="-16880"/>
                <a:lumOff val="-2745"/>
                <a:alphaOff val="0"/>
                <a:lumMod val="105000"/>
                <a:satMod val="103000"/>
                <a:tint val="73000"/>
              </a:schemeClr>
            </a:gs>
            <a:gs pos="100000">
              <a:schemeClr val="accent3">
                <a:hueOff val="11250264"/>
                <a:satOff val="-16880"/>
                <a:lumOff val="-274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C" sz="1100" kern="1200" dirty="0" smtClean="0"/>
            <a:t>Viento:</a:t>
          </a:r>
        </a:p>
        <a:p>
          <a:pPr lvl="0" algn="ctr" defTabSz="488950">
            <a:lnSpc>
              <a:spcPct val="90000"/>
            </a:lnSpc>
            <a:spcBef>
              <a:spcPct val="0"/>
            </a:spcBef>
            <a:spcAft>
              <a:spcPct val="35000"/>
            </a:spcAft>
          </a:pPr>
          <a:r>
            <a:rPr lang="es-EC" sz="1100" kern="1200" dirty="0" smtClean="0"/>
            <a:t>6 y 7 nudos N-S</a:t>
          </a:r>
          <a:endParaRPr lang="es-EC" sz="1100" kern="1200" dirty="0"/>
        </a:p>
      </dsp:txBody>
      <dsp:txXfrm>
        <a:off x="1633280" y="720489"/>
        <a:ext cx="1028813" cy="6172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E34564-C1BE-49C5-9E4B-C42B4B21948E}">
      <dsp:nvSpPr>
        <dsp:cNvPr id="0" name=""/>
        <dsp:cNvSpPr/>
      </dsp:nvSpPr>
      <dsp:spPr>
        <a:xfrm>
          <a:off x="0" y="0"/>
          <a:ext cx="2316328" cy="872571"/>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Red pública</a:t>
          </a:r>
          <a:endParaRPr lang="es-EC" sz="1000" kern="1200" dirty="0"/>
        </a:p>
      </dsp:txBody>
      <dsp:txXfrm>
        <a:off x="25557" y="25557"/>
        <a:ext cx="2265214" cy="821457"/>
      </dsp:txXfrm>
    </dsp:sp>
    <dsp:sp modelId="{D84089E6-9875-4F0A-A787-30178E86A13B}">
      <dsp:nvSpPr>
        <dsp:cNvPr id="0" name=""/>
        <dsp:cNvSpPr/>
      </dsp:nvSpPr>
      <dsp:spPr>
        <a:xfrm>
          <a:off x="2548232" y="149060"/>
          <a:ext cx="491637" cy="574449"/>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s-EC" sz="800" kern="1200"/>
        </a:p>
      </dsp:txBody>
      <dsp:txXfrm>
        <a:off x="2548232" y="263950"/>
        <a:ext cx="344146" cy="344669"/>
      </dsp:txXfrm>
    </dsp:sp>
    <dsp:sp modelId="{D06183A2-6BD7-458E-AEBD-E6B9E0081434}">
      <dsp:nvSpPr>
        <dsp:cNvPr id="0" name=""/>
        <dsp:cNvSpPr/>
      </dsp:nvSpPr>
      <dsp:spPr>
        <a:xfrm>
          <a:off x="3243946" y="0"/>
          <a:ext cx="2316328" cy="872571"/>
        </a:xfrm>
        <a:prstGeom prst="roundRect">
          <a:avLst>
            <a:gd name="adj" fmla="val 10000"/>
          </a:avLst>
        </a:prstGeom>
        <a:gradFill rotWithShape="0">
          <a:gsLst>
            <a:gs pos="0">
              <a:schemeClr val="accent3">
                <a:hueOff val="11250264"/>
                <a:satOff val="-16880"/>
                <a:lumOff val="-2745"/>
                <a:alphaOff val="0"/>
                <a:lumMod val="110000"/>
                <a:satMod val="105000"/>
                <a:tint val="67000"/>
              </a:schemeClr>
            </a:gs>
            <a:gs pos="50000">
              <a:schemeClr val="accent3">
                <a:hueOff val="11250264"/>
                <a:satOff val="-16880"/>
                <a:lumOff val="-2745"/>
                <a:alphaOff val="0"/>
                <a:lumMod val="105000"/>
                <a:satMod val="103000"/>
                <a:tint val="73000"/>
              </a:schemeClr>
            </a:gs>
            <a:gs pos="100000">
              <a:schemeClr val="accent3">
                <a:hueOff val="11250264"/>
                <a:satOff val="-16880"/>
                <a:lumOff val="-274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EC" sz="1000" kern="1200" dirty="0" smtClean="0"/>
            <a:t>Casinos</a:t>
          </a:r>
        </a:p>
        <a:p>
          <a:pPr lvl="0" algn="ctr" defTabSz="444500">
            <a:lnSpc>
              <a:spcPct val="90000"/>
            </a:lnSpc>
            <a:spcBef>
              <a:spcPct val="0"/>
            </a:spcBef>
            <a:spcAft>
              <a:spcPct val="35000"/>
            </a:spcAft>
          </a:pPr>
          <a:r>
            <a:rPr lang="es-EC" sz="1000" kern="1200" dirty="0" smtClean="0"/>
            <a:t>Cocina</a:t>
          </a:r>
        </a:p>
        <a:p>
          <a:pPr lvl="0" algn="ctr" defTabSz="444500">
            <a:lnSpc>
              <a:spcPct val="90000"/>
            </a:lnSpc>
            <a:spcBef>
              <a:spcPct val="0"/>
            </a:spcBef>
            <a:spcAft>
              <a:spcPct val="35000"/>
            </a:spcAft>
          </a:pPr>
          <a:r>
            <a:rPr lang="es-EC" sz="1000" kern="1200" dirty="0" smtClean="0"/>
            <a:t>Comedor</a:t>
          </a:r>
        </a:p>
        <a:p>
          <a:pPr lvl="0" algn="ctr" defTabSz="444500">
            <a:lnSpc>
              <a:spcPct val="90000"/>
            </a:lnSpc>
            <a:spcBef>
              <a:spcPct val="0"/>
            </a:spcBef>
            <a:spcAft>
              <a:spcPct val="35000"/>
            </a:spcAft>
          </a:pPr>
          <a:r>
            <a:rPr lang="es-EC" sz="1000" kern="1200" dirty="0" smtClean="0"/>
            <a:t>Dormitorios</a:t>
          </a:r>
          <a:endParaRPr lang="es-EC" sz="1000" kern="1200" dirty="0"/>
        </a:p>
      </dsp:txBody>
      <dsp:txXfrm>
        <a:off x="3269503" y="25557"/>
        <a:ext cx="2265214" cy="8214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F666D1-F616-424C-B96D-B2A04964ED76}">
      <dsp:nvSpPr>
        <dsp:cNvPr id="0" name=""/>
        <dsp:cNvSpPr/>
      </dsp:nvSpPr>
      <dsp:spPr>
        <a:xfrm>
          <a:off x="3544715" y="2428350"/>
          <a:ext cx="1764124" cy="1142752"/>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r>
            <a:rPr lang="es-EC" sz="800" kern="1200"/>
            <a:t>Comprobar el cumplimiento de las actividades de acuerdo  a los objetivos establecidos</a:t>
          </a:r>
        </a:p>
      </dsp:txBody>
      <dsp:txXfrm>
        <a:off x="4099055" y="2739141"/>
        <a:ext cx="1184681" cy="806858"/>
      </dsp:txXfrm>
    </dsp:sp>
    <dsp:sp modelId="{817E33FB-A6C5-46FE-955E-91BB9914B657}">
      <dsp:nvSpPr>
        <dsp:cNvPr id="0" name=""/>
        <dsp:cNvSpPr/>
      </dsp:nvSpPr>
      <dsp:spPr>
        <a:xfrm>
          <a:off x="454428" y="2428350"/>
          <a:ext cx="1764124" cy="1142752"/>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r>
            <a:rPr lang="es-EC" sz="800" kern="1200"/>
            <a:t>Elaborar</a:t>
          </a:r>
          <a:r>
            <a:rPr lang="es-EC" sz="800" kern="1200" baseline="0"/>
            <a:t> propuestas para el mejoramiento de los procesos de acuerdo a los resultados obtenidos</a:t>
          </a:r>
          <a:endParaRPr lang="es-EC" sz="800" kern="1200"/>
        </a:p>
      </dsp:txBody>
      <dsp:txXfrm>
        <a:off x="479531" y="2739141"/>
        <a:ext cx="1184681" cy="806858"/>
      </dsp:txXfrm>
    </dsp:sp>
    <dsp:sp modelId="{E6629FE0-7778-4992-8C37-FBDD4686BDA3}">
      <dsp:nvSpPr>
        <dsp:cNvPr id="0" name=""/>
        <dsp:cNvSpPr/>
      </dsp:nvSpPr>
      <dsp:spPr>
        <a:xfrm>
          <a:off x="3438726" y="0"/>
          <a:ext cx="1764124" cy="1142752"/>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r>
            <a:rPr lang="es-EC" sz="800" kern="1200" dirty="0"/>
            <a:t>Llevar a cabo las actividades propuestas</a:t>
          </a:r>
        </a:p>
      </dsp:txBody>
      <dsp:txXfrm>
        <a:off x="3993067" y="25103"/>
        <a:ext cx="1184681" cy="806858"/>
      </dsp:txXfrm>
    </dsp:sp>
    <dsp:sp modelId="{1040DE97-9937-49B7-97DA-F0764E81BF69}">
      <dsp:nvSpPr>
        <dsp:cNvPr id="0" name=""/>
        <dsp:cNvSpPr/>
      </dsp:nvSpPr>
      <dsp:spPr>
        <a:xfrm>
          <a:off x="560417" y="0"/>
          <a:ext cx="1764124" cy="1142752"/>
        </a:xfrm>
        <a:prstGeom prst="roundRect">
          <a:avLst>
            <a:gd name="adj" fmla="val 10000"/>
          </a:avLst>
        </a:prstGeom>
        <a:solidFill>
          <a:schemeClr val="dk1">
            <a:alpha val="90000"/>
            <a:tint val="40000"/>
            <a:hueOff val="0"/>
            <a:satOff val="0"/>
            <a:lumOff val="0"/>
            <a:alphaOff val="0"/>
          </a:schemeClr>
        </a:solidFill>
        <a:ln w="12700" cap="flat" cmpd="sng" algn="ctr">
          <a:solidFill>
            <a:schemeClr val="dk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30480" rIns="30480" bIns="30480" numCol="1" spcCol="1270" anchor="t" anchorCtr="0">
          <a:noAutofit/>
        </a:bodyPr>
        <a:lstStyle/>
        <a:p>
          <a:pPr marL="57150" lvl="1" indent="-57150" algn="l" defTabSz="355600">
            <a:lnSpc>
              <a:spcPct val="90000"/>
            </a:lnSpc>
            <a:spcBef>
              <a:spcPct val="0"/>
            </a:spcBef>
            <a:spcAft>
              <a:spcPct val="15000"/>
            </a:spcAft>
            <a:buChar char="••"/>
          </a:pPr>
          <a:r>
            <a:rPr lang="es-EC" sz="800" kern="1200"/>
            <a:t>Desarrolar planes y programas para el cumplimiento de la misión</a:t>
          </a:r>
        </a:p>
      </dsp:txBody>
      <dsp:txXfrm>
        <a:off x="585520" y="25103"/>
        <a:ext cx="1184681" cy="806858"/>
      </dsp:txXfrm>
    </dsp:sp>
    <dsp:sp modelId="{5BC2508D-F0ED-468F-BE8A-0E29BA091582}">
      <dsp:nvSpPr>
        <dsp:cNvPr id="0" name=""/>
        <dsp:cNvSpPr/>
      </dsp:nvSpPr>
      <dsp:spPr>
        <a:xfrm>
          <a:off x="1299635" y="203552"/>
          <a:ext cx="1546287" cy="1546287"/>
        </a:xfrm>
        <a:prstGeom prst="pieWedg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a:t>Planificación</a:t>
          </a:r>
        </a:p>
      </dsp:txBody>
      <dsp:txXfrm>
        <a:off x="1752532" y="656449"/>
        <a:ext cx="1093390" cy="1093390"/>
      </dsp:txXfrm>
    </dsp:sp>
    <dsp:sp modelId="{AAB7D881-C8BC-44E6-BE74-F6AFF2831F1B}">
      <dsp:nvSpPr>
        <dsp:cNvPr id="0" name=""/>
        <dsp:cNvSpPr/>
      </dsp:nvSpPr>
      <dsp:spPr>
        <a:xfrm rot="5400000">
          <a:off x="2917345" y="203552"/>
          <a:ext cx="1546287" cy="1546287"/>
        </a:xfrm>
        <a:prstGeom prst="pieWedg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a:t>Ejecución</a:t>
          </a:r>
        </a:p>
      </dsp:txBody>
      <dsp:txXfrm rot="-5400000">
        <a:off x="2917345" y="656449"/>
        <a:ext cx="1093390" cy="1093390"/>
      </dsp:txXfrm>
    </dsp:sp>
    <dsp:sp modelId="{F9375257-0CA9-4C28-B7F2-39168C9D1D74}">
      <dsp:nvSpPr>
        <dsp:cNvPr id="0" name=""/>
        <dsp:cNvSpPr/>
      </dsp:nvSpPr>
      <dsp:spPr>
        <a:xfrm rot="10800000">
          <a:off x="2917345" y="1821262"/>
          <a:ext cx="1546287" cy="1546287"/>
        </a:xfrm>
        <a:prstGeom prst="pieWedg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a:t>Verificación</a:t>
          </a:r>
        </a:p>
      </dsp:txBody>
      <dsp:txXfrm rot="10800000">
        <a:off x="2917345" y="1821262"/>
        <a:ext cx="1093390" cy="1093390"/>
      </dsp:txXfrm>
    </dsp:sp>
    <dsp:sp modelId="{67B31B08-573D-46CD-A65B-6CCC9174C0A9}">
      <dsp:nvSpPr>
        <dsp:cNvPr id="0" name=""/>
        <dsp:cNvSpPr/>
      </dsp:nvSpPr>
      <dsp:spPr>
        <a:xfrm rot="16200000">
          <a:off x="1299635" y="1821262"/>
          <a:ext cx="1546287" cy="1546287"/>
        </a:xfrm>
        <a:prstGeom prst="pieWedg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lvl="0" algn="ctr" defTabSz="488950">
            <a:lnSpc>
              <a:spcPct val="90000"/>
            </a:lnSpc>
            <a:spcBef>
              <a:spcPct val="0"/>
            </a:spcBef>
            <a:spcAft>
              <a:spcPct val="35000"/>
            </a:spcAft>
          </a:pPr>
          <a:r>
            <a:rPr lang="es-EC" sz="1100" kern="1200"/>
            <a:t>Toma de acciones preventivas y correctivas</a:t>
          </a:r>
        </a:p>
      </dsp:txBody>
      <dsp:txXfrm rot="5400000">
        <a:off x="1752532" y="1821262"/>
        <a:ext cx="1093390" cy="1093390"/>
      </dsp:txXfrm>
    </dsp:sp>
    <dsp:sp modelId="{6734754B-9E57-4B69-927C-A55A65BA0DFA}">
      <dsp:nvSpPr>
        <dsp:cNvPr id="0" name=""/>
        <dsp:cNvSpPr/>
      </dsp:nvSpPr>
      <dsp:spPr>
        <a:xfrm>
          <a:off x="2614694" y="1464152"/>
          <a:ext cx="533879" cy="464243"/>
        </a:xfrm>
        <a:prstGeom prst="circular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A3D88C-F90E-43AF-A70C-F6475F4214DF}">
      <dsp:nvSpPr>
        <dsp:cNvPr id="0" name=""/>
        <dsp:cNvSpPr/>
      </dsp:nvSpPr>
      <dsp:spPr>
        <a:xfrm rot="10800000">
          <a:off x="2614694" y="1642707"/>
          <a:ext cx="533879" cy="464243"/>
        </a:xfrm>
        <a:prstGeom prst="circularArrow">
          <a:avLst/>
        </a:prstGeom>
        <a:solidFill>
          <a:schemeClr val="dk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934D5-C8FD-4006-A70D-FAA96397EE2E}">
      <dsp:nvSpPr>
        <dsp:cNvPr id="0" name=""/>
        <dsp:cNvSpPr/>
      </dsp:nvSpPr>
      <dsp:spPr>
        <a:xfrm rot="5400000">
          <a:off x="716266" y="1298448"/>
          <a:ext cx="1148365" cy="1307373"/>
        </a:xfrm>
        <a:prstGeom prst="bentUpArrow">
          <a:avLst>
            <a:gd name="adj1" fmla="val 32840"/>
            <a:gd name="adj2" fmla="val 25000"/>
            <a:gd name="adj3" fmla="val 35780"/>
          </a:avLst>
        </a:prstGeom>
        <a:solidFill>
          <a:schemeClr val="accent3">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548ABA0-2F3E-4977-BAEB-A5B2253E1C42}">
      <dsp:nvSpPr>
        <dsp:cNvPr id="0" name=""/>
        <dsp:cNvSpPr/>
      </dsp:nvSpPr>
      <dsp:spPr>
        <a:xfrm>
          <a:off x="412019" y="25462"/>
          <a:ext cx="1933172" cy="1353157"/>
        </a:xfrm>
        <a:prstGeom prst="roundRect">
          <a:avLst>
            <a:gd name="adj" fmla="val 166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Actividades</a:t>
          </a:r>
          <a:endParaRPr lang="es-EC" sz="2400" kern="1200" dirty="0"/>
        </a:p>
      </dsp:txBody>
      <dsp:txXfrm>
        <a:off x="478087" y="91530"/>
        <a:ext cx="1801036" cy="1221021"/>
      </dsp:txXfrm>
    </dsp:sp>
    <dsp:sp modelId="{559C06E1-593B-484D-9638-48DFA4A1C9AE}">
      <dsp:nvSpPr>
        <dsp:cNvPr id="0" name=""/>
        <dsp:cNvSpPr/>
      </dsp:nvSpPr>
      <dsp:spPr>
        <a:xfrm>
          <a:off x="2345191" y="154516"/>
          <a:ext cx="1406005" cy="1093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¿Tiene relación con e medio?</a:t>
          </a:r>
          <a:endParaRPr lang="es-EC" sz="1300" kern="1200" dirty="0"/>
        </a:p>
      </dsp:txBody>
      <dsp:txXfrm>
        <a:off x="2345191" y="154516"/>
        <a:ext cx="1406005" cy="1093681"/>
      </dsp:txXfrm>
    </dsp:sp>
    <dsp:sp modelId="{94BC29A8-7016-4D41-B690-15E08C4975A0}">
      <dsp:nvSpPr>
        <dsp:cNvPr id="0" name=""/>
        <dsp:cNvSpPr/>
      </dsp:nvSpPr>
      <dsp:spPr>
        <a:xfrm rot="5400000">
          <a:off x="2319071" y="2818491"/>
          <a:ext cx="1148365" cy="1307373"/>
        </a:xfrm>
        <a:prstGeom prst="bentUpArrow">
          <a:avLst>
            <a:gd name="adj1" fmla="val 32840"/>
            <a:gd name="adj2" fmla="val 25000"/>
            <a:gd name="adj3" fmla="val 35780"/>
          </a:avLst>
        </a:prstGeom>
        <a:solidFill>
          <a:schemeClr val="accent3">
            <a:tint val="50000"/>
            <a:hueOff val="10718668"/>
            <a:satOff val="-15729"/>
            <a:lumOff val="1066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5A1E02E-E6ED-4F9D-AF75-5028295C0D6D}">
      <dsp:nvSpPr>
        <dsp:cNvPr id="0" name=""/>
        <dsp:cNvSpPr/>
      </dsp:nvSpPr>
      <dsp:spPr>
        <a:xfrm>
          <a:off x="2014824" y="1545504"/>
          <a:ext cx="1933172" cy="1353157"/>
        </a:xfrm>
        <a:prstGeom prst="roundRect">
          <a:avLst>
            <a:gd name="adj" fmla="val 16670"/>
          </a:avLst>
        </a:prstGeom>
        <a:gradFill rotWithShape="0">
          <a:gsLst>
            <a:gs pos="0">
              <a:schemeClr val="accent3">
                <a:hueOff val="5625132"/>
                <a:satOff val="-8440"/>
                <a:lumOff val="-1373"/>
                <a:alphaOff val="0"/>
                <a:lumMod val="110000"/>
                <a:satMod val="105000"/>
                <a:tint val="67000"/>
              </a:schemeClr>
            </a:gs>
            <a:gs pos="50000">
              <a:schemeClr val="accent3">
                <a:hueOff val="5625132"/>
                <a:satOff val="-8440"/>
                <a:lumOff val="-1373"/>
                <a:alphaOff val="0"/>
                <a:lumMod val="105000"/>
                <a:satMod val="103000"/>
                <a:tint val="73000"/>
              </a:schemeClr>
            </a:gs>
            <a:gs pos="100000">
              <a:schemeClr val="accent3">
                <a:hueOff val="5625132"/>
                <a:satOff val="-8440"/>
                <a:lumOff val="-137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Aspectos Ambientales</a:t>
          </a:r>
          <a:endParaRPr lang="es-EC" sz="2400" kern="1200" dirty="0"/>
        </a:p>
      </dsp:txBody>
      <dsp:txXfrm>
        <a:off x="2080892" y="1611572"/>
        <a:ext cx="1801036" cy="1221021"/>
      </dsp:txXfrm>
    </dsp:sp>
    <dsp:sp modelId="{5B037688-9650-4E23-BCD9-5CCAEBC987D0}">
      <dsp:nvSpPr>
        <dsp:cNvPr id="0" name=""/>
        <dsp:cNvSpPr/>
      </dsp:nvSpPr>
      <dsp:spPr>
        <a:xfrm>
          <a:off x="3947996" y="1674559"/>
          <a:ext cx="1406005" cy="10936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s-EC" sz="1300" kern="1200" dirty="0" smtClean="0"/>
            <a:t>Valoración del impacto y la gravedad (</a:t>
          </a:r>
          <a:r>
            <a:rPr lang="es-EC" sz="1300" kern="1200" dirty="0" err="1" smtClean="0"/>
            <a:t>Robberts</a:t>
          </a:r>
          <a:r>
            <a:rPr lang="es-EC" sz="1300" kern="1200" dirty="0" smtClean="0"/>
            <a:t> &amp; </a:t>
          </a:r>
          <a:r>
            <a:rPr lang="es-EC" sz="1300" kern="1200" dirty="0" err="1" smtClean="0"/>
            <a:t>Robbinson</a:t>
          </a:r>
          <a:r>
            <a:rPr lang="es-EC" sz="1300" kern="1200" dirty="0" smtClean="0"/>
            <a:t>)</a:t>
          </a:r>
          <a:endParaRPr lang="es-EC" sz="1300" kern="1200" dirty="0"/>
        </a:p>
      </dsp:txBody>
      <dsp:txXfrm>
        <a:off x="3947996" y="1674559"/>
        <a:ext cx="1406005" cy="1093681"/>
      </dsp:txXfrm>
    </dsp:sp>
    <dsp:sp modelId="{1CB62992-4D5E-44F0-AA5B-37673A67215D}">
      <dsp:nvSpPr>
        <dsp:cNvPr id="0" name=""/>
        <dsp:cNvSpPr/>
      </dsp:nvSpPr>
      <dsp:spPr>
        <a:xfrm>
          <a:off x="3617629" y="3065547"/>
          <a:ext cx="1933172" cy="1353157"/>
        </a:xfrm>
        <a:prstGeom prst="roundRect">
          <a:avLst>
            <a:gd name="adj" fmla="val 16670"/>
          </a:avLst>
        </a:prstGeom>
        <a:gradFill rotWithShape="0">
          <a:gsLst>
            <a:gs pos="0">
              <a:schemeClr val="accent3">
                <a:hueOff val="11250264"/>
                <a:satOff val="-16880"/>
                <a:lumOff val="-2745"/>
                <a:alphaOff val="0"/>
                <a:lumMod val="110000"/>
                <a:satMod val="105000"/>
                <a:tint val="67000"/>
              </a:schemeClr>
            </a:gs>
            <a:gs pos="50000">
              <a:schemeClr val="accent3">
                <a:hueOff val="11250264"/>
                <a:satOff val="-16880"/>
                <a:lumOff val="-2745"/>
                <a:alphaOff val="0"/>
                <a:lumMod val="105000"/>
                <a:satMod val="103000"/>
                <a:tint val="73000"/>
              </a:schemeClr>
            </a:gs>
            <a:gs pos="100000">
              <a:schemeClr val="accent3">
                <a:hueOff val="11250264"/>
                <a:satOff val="-16880"/>
                <a:lumOff val="-274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Aspectos Ambientales Significativos</a:t>
          </a:r>
          <a:endParaRPr lang="es-EC" sz="2400" kern="1200" dirty="0"/>
        </a:p>
      </dsp:txBody>
      <dsp:txXfrm>
        <a:off x="3683697" y="3131615"/>
        <a:ext cx="1801036" cy="122102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88B41-ABAC-419D-AA62-BF287A550D4F}">
      <dsp:nvSpPr>
        <dsp:cNvPr id="0" name=""/>
        <dsp:cNvSpPr/>
      </dsp:nvSpPr>
      <dsp:spPr>
        <a:xfrm rot="5400000">
          <a:off x="-145700" y="147867"/>
          <a:ext cx="971338" cy="679936"/>
        </a:xfrm>
        <a:prstGeom prst="chevron">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1</a:t>
          </a:r>
          <a:endParaRPr lang="es-EC" sz="1900" kern="1200" dirty="0"/>
        </a:p>
      </dsp:txBody>
      <dsp:txXfrm rot="-5400000">
        <a:off x="1" y="342134"/>
        <a:ext cx="679936" cy="291402"/>
      </dsp:txXfrm>
    </dsp:sp>
    <dsp:sp modelId="{57DC7281-B351-4C77-98AA-697F6E06B2CB}">
      <dsp:nvSpPr>
        <dsp:cNvPr id="0" name=""/>
        <dsp:cNvSpPr/>
      </dsp:nvSpPr>
      <dsp:spPr>
        <a:xfrm rot="5400000">
          <a:off x="2656272" y="-1974168"/>
          <a:ext cx="631369" cy="4584041"/>
        </a:xfrm>
        <a:prstGeom prst="round2Same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¿Está asociado el aspecto a alguna legislación, regularización, autorizaciones o códigos de práctica industrial? O bien, ¿implica el aspecto identificado el uso de alguna sustancia nociva, restringida o especial?</a:t>
          </a:r>
          <a:endParaRPr lang="es-EC" sz="1100" kern="1200" dirty="0"/>
        </a:p>
      </dsp:txBody>
      <dsp:txXfrm rot="-5400000">
        <a:off x="679937" y="32988"/>
        <a:ext cx="4553220" cy="569727"/>
      </dsp:txXfrm>
    </dsp:sp>
    <dsp:sp modelId="{025F0B03-55CC-41B7-BC14-ABD9F2C38D1E}">
      <dsp:nvSpPr>
        <dsp:cNvPr id="0" name=""/>
        <dsp:cNvSpPr/>
      </dsp:nvSpPr>
      <dsp:spPr>
        <a:xfrm rot="5400000">
          <a:off x="-145700" y="1000587"/>
          <a:ext cx="971338" cy="679936"/>
        </a:xfrm>
        <a:prstGeom prst="chevron">
          <a:avLst/>
        </a:prstGeom>
        <a:gradFill rotWithShape="0">
          <a:gsLst>
            <a:gs pos="0">
              <a:schemeClr val="accent2">
                <a:hueOff val="1170380"/>
                <a:satOff val="-1460"/>
                <a:lumOff val="343"/>
                <a:alphaOff val="0"/>
                <a:lumMod val="110000"/>
                <a:satMod val="105000"/>
                <a:tint val="67000"/>
              </a:schemeClr>
            </a:gs>
            <a:gs pos="50000">
              <a:schemeClr val="accent2">
                <a:hueOff val="1170380"/>
                <a:satOff val="-1460"/>
                <a:lumOff val="343"/>
                <a:alphaOff val="0"/>
                <a:lumMod val="105000"/>
                <a:satMod val="103000"/>
                <a:tint val="73000"/>
              </a:schemeClr>
            </a:gs>
            <a:gs pos="100000">
              <a:schemeClr val="accent2">
                <a:hueOff val="1170380"/>
                <a:satOff val="-1460"/>
                <a:lumOff val="343"/>
                <a:alphaOff val="0"/>
                <a:lumMod val="105000"/>
                <a:satMod val="109000"/>
                <a:tint val="81000"/>
              </a:schemeClr>
            </a:gs>
          </a:gsLst>
          <a:lin ang="5400000" scaled="0"/>
        </a:gradFill>
        <a:ln w="6350" cap="flat" cmpd="sng" algn="ctr">
          <a:solidFill>
            <a:schemeClr val="accent2">
              <a:hueOff val="1170380"/>
              <a:satOff val="-1460"/>
              <a:lumOff val="34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2</a:t>
          </a:r>
          <a:endParaRPr lang="es-EC" sz="1900" kern="1200" dirty="0"/>
        </a:p>
      </dsp:txBody>
      <dsp:txXfrm rot="-5400000">
        <a:off x="1" y="1194854"/>
        <a:ext cx="679936" cy="291402"/>
      </dsp:txXfrm>
    </dsp:sp>
    <dsp:sp modelId="{269764CA-D154-4C73-BFA2-3073293D3880}">
      <dsp:nvSpPr>
        <dsp:cNvPr id="0" name=""/>
        <dsp:cNvSpPr/>
      </dsp:nvSpPr>
      <dsp:spPr>
        <a:xfrm rot="5400000">
          <a:off x="2656272" y="-1121449"/>
          <a:ext cx="631369" cy="4584041"/>
        </a:xfrm>
        <a:prstGeom prst="round2SameRect">
          <a:avLst/>
        </a:prstGeom>
        <a:solidFill>
          <a:schemeClr val="lt1">
            <a:alpha val="90000"/>
            <a:hueOff val="0"/>
            <a:satOff val="0"/>
            <a:lumOff val="0"/>
            <a:alphaOff val="0"/>
          </a:schemeClr>
        </a:solidFill>
        <a:ln w="6350" cap="flat" cmpd="sng" algn="ctr">
          <a:solidFill>
            <a:schemeClr val="accent2">
              <a:hueOff val="1170380"/>
              <a:satOff val="-1460"/>
              <a:lumOff val="34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¿Preocupa el aspecto a los terceros interesados?</a:t>
          </a:r>
          <a:endParaRPr lang="es-EC" sz="1100" kern="1200" dirty="0"/>
        </a:p>
      </dsp:txBody>
      <dsp:txXfrm rot="-5400000">
        <a:off x="679937" y="885707"/>
        <a:ext cx="4553220" cy="569727"/>
      </dsp:txXfrm>
    </dsp:sp>
    <dsp:sp modelId="{E33D8E6B-FFF3-4A25-8881-FB8769AA515D}">
      <dsp:nvSpPr>
        <dsp:cNvPr id="0" name=""/>
        <dsp:cNvSpPr/>
      </dsp:nvSpPr>
      <dsp:spPr>
        <a:xfrm rot="5400000">
          <a:off x="-145700" y="1853307"/>
          <a:ext cx="971338" cy="679936"/>
        </a:xfrm>
        <a:prstGeom prst="chevron">
          <a:avLst/>
        </a:prstGeom>
        <a:gradFill rotWithShape="0">
          <a:gsLst>
            <a:gs pos="0">
              <a:schemeClr val="accent2">
                <a:hueOff val="2340759"/>
                <a:satOff val="-2919"/>
                <a:lumOff val="686"/>
                <a:alphaOff val="0"/>
                <a:lumMod val="110000"/>
                <a:satMod val="105000"/>
                <a:tint val="67000"/>
              </a:schemeClr>
            </a:gs>
            <a:gs pos="50000">
              <a:schemeClr val="accent2">
                <a:hueOff val="2340759"/>
                <a:satOff val="-2919"/>
                <a:lumOff val="686"/>
                <a:alphaOff val="0"/>
                <a:lumMod val="105000"/>
                <a:satMod val="103000"/>
                <a:tint val="73000"/>
              </a:schemeClr>
            </a:gs>
            <a:gs pos="100000">
              <a:schemeClr val="accent2">
                <a:hueOff val="2340759"/>
                <a:satOff val="-2919"/>
                <a:lumOff val="686"/>
                <a:alphaOff val="0"/>
                <a:lumMod val="105000"/>
                <a:satMod val="109000"/>
                <a:tint val="81000"/>
              </a:schemeClr>
            </a:gs>
          </a:gsLst>
          <a:lin ang="5400000" scaled="0"/>
        </a:gradFill>
        <a:ln w="6350" cap="flat" cmpd="sng" algn="ctr">
          <a:solidFill>
            <a:schemeClr val="accent2">
              <a:hueOff val="2340759"/>
              <a:satOff val="-2919"/>
              <a:lumOff val="68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3</a:t>
          </a:r>
          <a:endParaRPr lang="es-EC" sz="1900" kern="1200" dirty="0"/>
        </a:p>
      </dsp:txBody>
      <dsp:txXfrm rot="-5400000">
        <a:off x="1" y="2047574"/>
        <a:ext cx="679936" cy="291402"/>
      </dsp:txXfrm>
    </dsp:sp>
    <dsp:sp modelId="{E4454E56-8BEA-4E6C-B485-29735B4C89BE}">
      <dsp:nvSpPr>
        <dsp:cNvPr id="0" name=""/>
        <dsp:cNvSpPr/>
      </dsp:nvSpPr>
      <dsp:spPr>
        <a:xfrm rot="5400000">
          <a:off x="2656272" y="-268729"/>
          <a:ext cx="631369" cy="4584041"/>
        </a:xfrm>
        <a:prstGeom prst="round2SameRect">
          <a:avLst/>
        </a:prstGeom>
        <a:solidFill>
          <a:schemeClr val="lt1">
            <a:alpha val="90000"/>
            <a:hueOff val="0"/>
            <a:satOff val="0"/>
            <a:lumOff val="0"/>
            <a:alphaOff val="0"/>
          </a:schemeClr>
        </a:solidFill>
        <a:ln w="6350" cap="flat" cmpd="sng" algn="ctr">
          <a:solidFill>
            <a:schemeClr val="accent2">
              <a:hueOff val="2340759"/>
              <a:satOff val="-2919"/>
              <a:lumOff val="68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¿Está el aspecto o impacto identificado claramente asociado al algún tema ambiental global más serio?</a:t>
          </a:r>
          <a:endParaRPr lang="es-EC" sz="1100" kern="1200" dirty="0"/>
        </a:p>
      </dsp:txBody>
      <dsp:txXfrm rot="-5400000">
        <a:off x="679937" y="1738427"/>
        <a:ext cx="4553220" cy="569727"/>
      </dsp:txXfrm>
    </dsp:sp>
    <dsp:sp modelId="{58FA0B93-25AF-4F5D-9A9D-7D3A208979DE}">
      <dsp:nvSpPr>
        <dsp:cNvPr id="0" name=""/>
        <dsp:cNvSpPr/>
      </dsp:nvSpPr>
      <dsp:spPr>
        <a:xfrm rot="5400000">
          <a:off x="-145700" y="2706026"/>
          <a:ext cx="971338" cy="679936"/>
        </a:xfrm>
        <a:prstGeom prst="chevron">
          <a:avLst/>
        </a:prstGeom>
        <a:gradFill rotWithShape="0">
          <a:gsLst>
            <a:gs pos="0">
              <a:schemeClr val="accent2">
                <a:hueOff val="3511139"/>
                <a:satOff val="-4379"/>
                <a:lumOff val="1030"/>
                <a:alphaOff val="0"/>
                <a:lumMod val="110000"/>
                <a:satMod val="105000"/>
                <a:tint val="67000"/>
              </a:schemeClr>
            </a:gs>
            <a:gs pos="50000">
              <a:schemeClr val="accent2">
                <a:hueOff val="3511139"/>
                <a:satOff val="-4379"/>
                <a:lumOff val="1030"/>
                <a:alphaOff val="0"/>
                <a:lumMod val="105000"/>
                <a:satMod val="103000"/>
                <a:tint val="73000"/>
              </a:schemeClr>
            </a:gs>
            <a:gs pos="100000">
              <a:schemeClr val="accent2">
                <a:hueOff val="3511139"/>
                <a:satOff val="-4379"/>
                <a:lumOff val="1030"/>
                <a:alphaOff val="0"/>
                <a:lumMod val="105000"/>
                <a:satMod val="109000"/>
                <a:tint val="81000"/>
              </a:schemeClr>
            </a:gs>
          </a:gsLst>
          <a:lin ang="5400000" scaled="0"/>
        </a:gradFill>
        <a:ln w="6350" cap="flat" cmpd="sng" algn="ctr">
          <a:solidFill>
            <a:schemeClr val="accent2">
              <a:hueOff val="3511139"/>
              <a:satOff val="-4379"/>
              <a:lumOff val="103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4</a:t>
          </a:r>
          <a:endParaRPr lang="es-EC" sz="1900" kern="1200" dirty="0"/>
        </a:p>
      </dsp:txBody>
      <dsp:txXfrm rot="-5400000">
        <a:off x="1" y="2900293"/>
        <a:ext cx="679936" cy="291402"/>
      </dsp:txXfrm>
    </dsp:sp>
    <dsp:sp modelId="{BCE4115F-7BC2-40A6-A611-47186F51A8B5}">
      <dsp:nvSpPr>
        <dsp:cNvPr id="0" name=""/>
        <dsp:cNvSpPr/>
      </dsp:nvSpPr>
      <dsp:spPr>
        <a:xfrm rot="5400000">
          <a:off x="2656272" y="583990"/>
          <a:ext cx="631369" cy="4584041"/>
        </a:xfrm>
        <a:prstGeom prst="round2SameRect">
          <a:avLst/>
        </a:prstGeom>
        <a:solidFill>
          <a:schemeClr val="lt1">
            <a:alpha val="90000"/>
            <a:hueOff val="0"/>
            <a:satOff val="0"/>
            <a:lumOff val="0"/>
            <a:alphaOff val="0"/>
          </a:schemeClr>
        </a:solidFill>
        <a:ln w="6350" cap="flat" cmpd="sng" algn="ctr">
          <a:solidFill>
            <a:schemeClr val="accent2">
              <a:hueOff val="3511139"/>
              <a:satOff val="-4379"/>
              <a:lumOff val="10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Si el aspecto identificado es cuantificable, ¿es significativa la cantidad empleada?</a:t>
          </a:r>
          <a:endParaRPr lang="es-EC" sz="1100" kern="1200" dirty="0"/>
        </a:p>
      </dsp:txBody>
      <dsp:txXfrm rot="-5400000">
        <a:off x="679937" y="2591147"/>
        <a:ext cx="4553220" cy="569727"/>
      </dsp:txXfrm>
    </dsp:sp>
    <dsp:sp modelId="{46BF6F48-F7EB-4D8B-8181-8D89DD45B7E8}">
      <dsp:nvSpPr>
        <dsp:cNvPr id="0" name=""/>
        <dsp:cNvSpPr/>
      </dsp:nvSpPr>
      <dsp:spPr>
        <a:xfrm rot="5400000">
          <a:off x="-145700" y="3558746"/>
          <a:ext cx="971338" cy="679936"/>
        </a:xfrm>
        <a:prstGeom prst="chevron">
          <a:avLst/>
        </a:prstGeom>
        <a:gradFill rotWithShape="0">
          <a:gsLst>
            <a:gs pos="0">
              <a:schemeClr val="accent2">
                <a:hueOff val="4681519"/>
                <a:satOff val="-5839"/>
                <a:lumOff val="1373"/>
                <a:alphaOff val="0"/>
                <a:lumMod val="110000"/>
                <a:satMod val="105000"/>
                <a:tint val="67000"/>
              </a:schemeClr>
            </a:gs>
            <a:gs pos="50000">
              <a:schemeClr val="accent2">
                <a:hueOff val="4681519"/>
                <a:satOff val="-5839"/>
                <a:lumOff val="1373"/>
                <a:alphaOff val="0"/>
                <a:lumMod val="105000"/>
                <a:satMod val="103000"/>
                <a:tint val="73000"/>
              </a:schemeClr>
            </a:gs>
            <a:gs pos="100000">
              <a:schemeClr val="accent2">
                <a:hueOff val="4681519"/>
                <a:satOff val="-5839"/>
                <a:lumOff val="1373"/>
                <a:alphaOff val="0"/>
                <a:lumMod val="105000"/>
                <a:satMod val="109000"/>
                <a:tint val="81000"/>
              </a:schemeClr>
            </a:gs>
          </a:gsLst>
          <a:lin ang="5400000" scaled="0"/>
        </a:gradFill>
        <a:ln w="6350" cap="flat" cmpd="sng" algn="ctr">
          <a:solidFill>
            <a:schemeClr val="accent2">
              <a:hueOff val="4681519"/>
              <a:satOff val="-5839"/>
              <a:lumOff val="137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s-EC" sz="1900" kern="1200" dirty="0" smtClean="0"/>
            <a:t>5</a:t>
          </a:r>
          <a:endParaRPr lang="es-EC" sz="1900" kern="1200" dirty="0"/>
        </a:p>
      </dsp:txBody>
      <dsp:txXfrm rot="-5400000">
        <a:off x="1" y="3753013"/>
        <a:ext cx="679936" cy="291402"/>
      </dsp:txXfrm>
    </dsp:sp>
    <dsp:sp modelId="{A3DA768C-466F-44F0-B2CD-0CBC4F88BF65}">
      <dsp:nvSpPr>
        <dsp:cNvPr id="0" name=""/>
        <dsp:cNvSpPr/>
      </dsp:nvSpPr>
      <dsp:spPr>
        <a:xfrm rot="5400000">
          <a:off x="2656272" y="1436710"/>
          <a:ext cx="631369" cy="4584041"/>
        </a:xfrm>
        <a:prstGeom prst="round2SameRect">
          <a:avLst/>
        </a:prstGeom>
        <a:solidFill>
          <a:schemeClr val="lt1">
            <a:alpha val="90000"/>
            <a:hueOff val="0"/>
            <a:satOff val="0"/>
            <a:lumOff val="0"/>
            <a:alphaOff val="0"/>
          </a:schemeClr>
        </a:solidFill>
        <a:ln w="6350" cap="flat" cmpd="sng" algn="ctr">
          <a:solidFill>
            <a:schemeClr val="accent2">
              <a:hueOff val="4681519"/>
              <a:satOff val="-5839"/>
              <a:lumOff val="137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88950">
            <a:lnSpc>
              <a:spcPct val="90000"/>
            </a:lnSpc>
            <a:spcBef>
              <a:spcPct val="0"/>
            </a:spcBef>
            <a:spcAft>
              <a:spcPct val="15000"/>
            </a:spcAft>
            <a:buChar char="••"/>
          </a:pPr>
          <a:r>
            <a:rPr lang="es-EC" sz="1100" kern="1200" dirty="0" smtClean="0"/>
            <a:t>Si el aspecto identificado es cuantificable, ¿son significativas la cantidad y la frecuencia con que se usa?</a:t>
          </a:r>
          <a:endParaRPr lang="es-EC" sz="1100" kern="1200" dirty="0"/>
        </a:p>
      </dsp:txBody>
      <dsp:txXfrm rot="-5400000">
        <a:off x="679937" y="3443867"/>
        <a:ext cx="4553220" cy="5697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934D5-C8FD-4006-A70D-FAA96397EE2E}">
      <dsp:nvSpPr>
        <dsp:cNvPr id="0" name=""/>
        <dsp:cNvSpPr/>
      </dsp:nvSpPr>
      <dsp:spPr>
        <a:xfrm rot="5400000">
          <a:off x="550290" y="1193291"/>
          <a:ext cx="1055363" cy="1201494"/>
        </a:xfrm>
        <a:prstGeom prst="bentUpArrow">
          <a:avLst>
            <a:gd name="adj1" fmla="val 32840"/>
            <a:gd name="adj2" fmla="val 25000"/>
            <a:gd name="adj3" fmla="val 35780"/>
          </a:avLst>
        </a:prstGeom>
        <a:solidFill>
          <a:schemeClr val="accent5">
            <a:tint val="50000"/>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548ABA0-2F3E-4977-BAEB-A5B2253E1C42}">
      <dsp:nvSpPr>
        <dsp:cNvPr id="0" name=""/>
        <dsp:cNvSpPr/>
      </dsp:nvSpPr>
      <dsp:spPr>
        <a:xfrm>
          <a:off x="270683" y="23399"/>
          <a:ext cx="1776611" cy="1243570"/>
        </a:xfrm>
        <a:prstGeom prst="roundRect">
          <a:avLst>
            <a:gd name="adj" fmla="val 166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Aspectos Ambientales Significativos</a:t>
          </a:r>
          <a:endParaRPr lang="es-EC" sz="2200" kern="1200" dirty="0"/>
        </a:p>
      </dsp:txBody>
      <dsp:txXfrm>
        <a:off x="331400" y="84116"/>
        <a:ext cx="1655177" cy="1122136"/>
      </dsp:txXfrm>
    </dsp:sp>
    <dsp:sp modelId="{559C06E1-593B-484D-9638-48DFA4A1C9AE}">
      <dsp:nvSpPr>
        <dsp:cNvPr id="0" name=""/>
        <dsp:cNvSpPr/>
      </dsp:nvSpPr>
      <dsp:spPr>
        <a:xfrm>
          <a:off x="2047295" y="142002"/>
          <a:ext cx="1292137" cy="100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Lista de chequeo</a:t>
          </a:r>
          <a:endParaRPr lang="es-EC" sz="1200" kern="1200" dirty="0"/>
        </a:p>
        <a:p>
          <a:pPr marL="114300" lvl="1" indent="-114300" algn="l" defTabSz="533400">
            <a:lnSpc>
              <a:spcPct val="90000"/>
            </a:lnSpc>
            <a:spcBef>
              <a:spcPct val="0"/>
            </a:spcBef>
            <a:spcAft>
              <a:spcPct val="15000"/>
            </a:spcAft>
            <a:buChar char="••"/>
          </a:pPr>
          <a:r>
            <a:rPr lang="es-EC" sz="1200" kern="1200" dirty="0" smtClean="0"/>
            <a:t>Matriz Modificada de </a:t>
          </a:r>
          <a:r>
            <a:rPr lang="es-EC" sz="1200" kern="1200" dirty="0" err="1" smtClean="0"/>
            <a:t>Leopold</a:t>
          </a:r>
          <a:endParaRPr lang="es-EC" sz="1200" kern="1200" dirty="0"/>
        </a:p>
      </dsp:txBody>
      <dsp:txXfrm>
        <a:off x="2047295" y="142002"/>
        <a:ext cx="1292137" cy="1005108"/>
      </dsp:txXfrm>
    </dsp:sp>
    <dsp:sp modelId="{94BC29A8-7016-4D41-B690-15E08C4975A0}">
      <dsp:nvSpPr>
        <dsp:cNvPr id="0" name=""/>
        <dsp:cNvSpPr/>
      </dsp:nvSpPr>
      <dsp:spPr>
        <a:xfrm rot="5400000">
          <a:off x="2023290" y="2590231"/>
          <a:ext cx="1055363" cy="1201494"/>
        </a:xfrm>
        <a:prstGeom prst="bentUpArrow">
          <a:avLst>
            <a:gd name="adj1" fmla="val 32840"/>
            <a:gd name="adj2" fmla="val 25000"/>
            <a:gd name="adj3" fmla="val 35780"/>
          </a:avLst>
        </a:prstGeom>
        <a:solidFill>
          <a:schemeClr val="accent5">
            <a:tint val="50000"/>
            <a:hueOff val="-10774846"/>
            <a:satOff val="46375"/>
            <a:lumOff val="12537"/>
            <a:alphaOff val="0"/>
          </a:schemeClr>
        </a:solid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5A1E02E-E6ED-4F9D-AF75-5028295C0D6D}">
      <dsp:nvSpPr>
        <dsp:cNvPr id="0" name=""/>
        <dsp:cNvSpPr/>
      </dsp:nvSpPr>
      <dsp:spPr>
        <a:xfrm>
          <a:off x="1743683" y="1420339"/>
          <a:ext cx="1776611" cy="1243570"/>
        </a:xfrm>
        <a:prstGeom prst="roundRect">
          <a:avLst>
            <a:gd name="adj" fmla="val 16670"/>
          </a:avLst>
        </a:prstGeom>
        <a:gradFill rotWithShape="0">
          <a:gsLst>
            <a:gs pos="0">
              <a:schemeClr val="accent5">
                <a:hueOff val="-4966938"/>
                <a:satOff val="19906"/>
                <a:lumOff val="4314"/>
                <a:alphaOff val="0"/>
                <a:lumMod val="110000"/>
                <a:satMod val="105000"/>
                <a:tint val="67000"/>
              </a:schemeClr>
            </a:gs>
            <a:gs pos="50000">
              <a:schemeClr val="accent5">
                <a:hueOff val="-4966938"/>
                <a:satOff val="19906"/>
                <a:lumOff val="4314"/>
                <a:alphaOff val="0"/>
                <a:lumMod val="105000"/>
                <a:satMod val="103000"/>
                <a:tint val="73000"/>
              </a:schemeClr>
            </a:gs>
            <a:gs pos="100000">
              <a:schemeClr val="accent5">
                <a:hueOff val="-4966938"/>
                <a:satOff val="19906"/>
                <a:lumOff val="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Impactos Ambientales</a:t>
          </a:r>
          <a:endParaRPr lang="es-EC" sz="2200" kern="1200" dirty="0"/>
        </a:p>
      </dsp:txBody>
      <dsp:txXfrm>
        <a:off x="1804400" y="1481056"/>
        <a:ext cx="1655177" cy="1122136"/>
      </dsp:txXfrm>
    </dsp:sp>
    <dsp:sp modelId="{5B037688-9650-4E23-BCD9-5CCAEBC987D0}">
      <dsp:nvSpPr>
        <dsp:cNvPr id="0" name=""/>
        <dsp:cNvSpPr/>
      </dsp:nvSpPr>
      <dsp:spPr>
        <a:xfrm>
          <a:off x="3520294" y="1538942"/>
          <a:ext cx="1292137" cy="10051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14300" lvl="1" indent="-114300" algn="l" defTabSz="533400">
            <a:lnSpc>
              <a:spcPct val="90000"/>
            </a:lnSpc>
            <a:spcBef>
              <a:spcPct val="0"/>
            </a:spcBef>
            <a:spcAft>
              <a:spcPct val="15000"/>
            </a:spcAft>
            <a:buChar char="••"/>
          </a:pPr>
          <a:r>
            <a:rPr lang="es-EC" sz="1200" kern="1200" dirty="0" smtClean="0"/>
            <a:t>Significancia (</a:t>
          </a:r>
          <a:r>
            <a:rPr lang="es-EC" sz="1200" kern="1200" dirty="0" err="1" smtClean="0"/>
            <a:t>Álves</a:t>
          </a:r>
          <a:r>
            <a:rPr lang="es-EC" sz="1200" kern="1200" dirty="0" smtClean="0"/>
            <a:t> </a:t>
          </a:r>
          <a:r>
            <a:rPr lang="es-EC" sz="1200" i="1" kern="1200" dirty="0" smtClean="0"/>
            <a:t>et al</a:t>
          </a:r>
          <a:r>
            <a:rPr lang="es-EC" sz="1200" kern="1200" dirty="0" smtClean="0"/>
            <a:t>.)</a:t>
          </a:r>
          <a:endParaRPr lang="es-EC" sz="1200" kern="1200" dirty="0"/>
        </a:p>
      </dsp:txBody>
      <dsp:txXfrm>
        <a:off x="3520294" y="1538942"/>
        <a:ext cx="1292137" cy="1005108"/>
      </dsp:txXfrm>
    </dsp:sp>
    <dsp:sp modelId="{1CB62992-4D5E-44F0-AA5B-37673A67215D}">
      <dsp:nvSpPr>
        <dsp:cNvPr id="0" name=""/>
        <dsp:cNvSpPr/>
      </dsp:nvSpPr>
      <dsp:spPr>
        <a:xfrm>
          <a:off x="3216682" y="2817279"/>
          <a:ext cx="1776611" cy="1243570"/>
        </a:xfrm>
        <a:prstGeom prst="roundRect">
          <a:avLst>
            <a:gd name="adj" fmla="val 16670"/>
          </a:avLst>
        </a:prstGeom>
        <a:gradFill rotWithShape="0">
          <a:gsLst>
            <a:gs pos="0">
              <a:schemeClr val="accent5">
                <a:hueOff val="-9933876"/>
                <a:satOff val="39811"/>
                <a:lumOff val="8628"/>
                <a:alphaOff val="0"/>
                <a:lumMod val="110000"/>
                <a:satMod val="105000"/>
                <a:tint val="67000"/>
              </a:schemeClr>
            </a:gs>
            <a:gs pos="50000">
              <a:schemeClr val="accent5">
                <a:hueOff val="-9933876"/>
                <a:satOff val="39811"/>
                <a:lumOff val="8628"/>
                <a:alphaOff val="0"/>
                <a:lumMod val="105000"/>
                <a:satMod val="103000"/>
                <a:tint val="73000"/>
              </a:schemeClr>
            </a:gs>
            <a:gs pos="100000">
              <a:schemeClr val="accent5">
                <a:hueOff val="-9933876"/>
                <a:satOff val="39811"/>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kern="1200" dirty="0" smtClean="0"/>
            <a:t>Impactos Ambientales Significativos</a:t>
          </a:r>
          <a:endParaRPr lang="es-EC" sz="2200" kern="1200" dirty="0"/>
        </a:p>
      </dsp:txBody>
      <dsp:txXfrm>
        <a:off x="3277399" y="2877996"/>
        <a:ext cx="1655177" cy="1122136"/>
      </dsp:txXfrm>
    </dsp:sp>
  </dsp:spTree>
</dsp:drawing>
</file>

<file path=ppt/diagrams/layout1.xml><?xml version="1.0" encoding="utf-8"?>
<dgm:layoutDef xmlns:dgm="http://schemas.openxmlformats.org/drawingml/2006/diagram" xmlns:a="http://schemas.openxmlformats.org/drawingml/2006/main" uniqueId="urn:diagrams.loki3.com/BracketList+Icon">
  <dgm:title val="Lista de llaves verticales"/>
  <dgm:desc val="Se usa para mostrar bloques de información agrupados. Funciona bien con gran cantidad de texto de nivel 2."/>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918E0-BD87-40AE-856F-884CD0F66737}" type="datetimeFigureOut">
              <a:rPr lang="es-EC" smtClean="0"/>
              <a:t>22/12/2014</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E847AA-4ADD-47A6-A1E7-FDCBD20126C1}" type="slidenum">
              <a:rPr lang="es-EC" smtClean="0"/>
              <a:t>‹Nº›</a:t>
            </a:fld>
            <a:endParaRPr lang="es-EC"/>
          </a:p>
        </p:txBody>
      </p:sp>
    </p:spTree>
    <p:extLst>
      <p:ext uri="{BB962C8B-B14F-4D97-AF65-F5344CB8AC3E}">
        <p14:creationId xmlns:p14="http://schemas.microsoft.com/office/powerpoint/2010/main" val="3618600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a:lstStyle/>
          <a:p>
            <a:endParaRPr lang="es-ES" dirty="0"/>
          </a:p>
        </p:txBody>
      </p:sp>
      <p:sp>
        <p:nvSpPr>
          <p:cNvPr id="4" name="Marcador de posición de número de diapositiva 3"/>
          <p:cNvSpPr>
            <a:spLocks noGrp="1"/>
          </p:cNvSpPr>
          <p:nvPr>
            <p:ph type="sldNum" sz="quarter" idx="10"/>
          </p:nvPr>
        </p:nvSpPr>
        <p:spPr/>
        <p:txBody>
          <a:bodyPr/>
          <a:lstStyle/>
          <a:p>
            <a:fld id="{77542409-6A04-4DC6-AC3A-D3758287A8F2}" type="slidenum">
              <a:rPr lang="es-ES" smtClean="0"/>
              <a:t>1</a:t>
            </a:fld>
            <a:endParaRPr lang="es-ES"/>
          </a:p>
        </p:txBody>
      </p:sp>
    </p:spTree>
    <p:extLst>
      <p:ext uri="{BB962C8B-B14F-4D97-AF65-F5344CB8AC3E}">
        <p14:creationId xmlns:p14="http://schemas.microsoft.com/office/powerpoint/2010/main" val="14720814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a:xfrm>
            <a:off x="2692397" y="5037663"/>
            <a:ext cx="5214635" cy="279400"/>
          </a:xfrm>
        </p:spPr>
        <p:txBody>
          <a:bodyPr/>
          <a:lstStyle/>
          <a:p>
            <a:endParaRPr lang="es-EC"/>
          </a:p>
        </p:txBody>
      </p:sp>
      <p:sp>
        <p:nvSpPr>
          <p:cNvPr id="6" name="Slide Number Placeholder 5"/>
          <p:cNvSpPr>
            <a:spLocks noGrp="1"/>
          </p:cNvSpPr>
          <p:nvPr>
            <p:ph type="sldNum" sz="quarter" idx="12"/>
          </p:nvPr>
        </p:nvSpPr>
        <p:spPr>
          <a:xfrm>
            <a:off x="8956900" y="5037663"/>
            <a:ext cx="551167" cy="279400"/>
          </a:xfrm>
        </p:spPr>
        <p:txBody>
          <a:bodyPr/>
          <a:lstStyle/>
          <a:p>
            <a:fld id="{F05D382B-FE7B-4EC2-ADCE-A5621CF6F362}" type="slidenum">
              <a:rPr lang="es-EC" smtClean="0"/>
              <a:t>‹Nº›</a:t>
            </a:fld>
            <a:endParaRPr lang="es-EC"/>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72759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F79C35A-143C-4708-996F-85ADA9A1F5B9}" type="datetimeFigureOut">
              <a:rPr lang="es-EC" smtClean="0"/>
              <a:t>22/12/2014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05D382B-FE7B-4EC2-ADCE-A5621CF6F362}" type="slidenum">
              <a:rPr lang="es-EC" smtClean="0"/>
              <a:t>‹Nº›</a:t>
            </a:fld>
            <a:endParaRPr lang="es-EC"/>
          </a:p>
        </p:txBody>
      </p:sp>
    </p:spTree>
    <p:extLst>
      <p:ext uri="{BB962C8B-B14F-4D97-AF65-F5344CB8AC3E}">
        <p14:creationId xmlns:p14="http://schemas.microsoft.com/office/powerpoint/2010/main" val="192889002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Pie de página aquí</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78079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25491365"/>
      </p:ext>
    </p:extLst>
  </p:cSld>
  <p:clrMapOvr>
    <a:masterClrMapping/>
  </p:clrMapOvr>
  <p:timing>
    <p:tnLst>
      <p:par>
        <p:cTn id="1" dur="indefinite" restart="never" nodeType="tmRoot"/>
      </p:par>
    </p:tnLst>
  </p:timing>
  <p:hf sldNum="0"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93682987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99393985"/>
      </p:ext>
    </p:extLst>
  </p:cSld>
  <p:clrMapOvr>
    <a:masterClrMapping/>
  </p:clrMapOvr>
  <p:timing>
    <p:tnLst>
      <p:par>
        <p:cTn id="1" dur="indefinite" restart="never" nodeType="tmRoot"/>
      </p:par>
    </p:tnLst>
  </p:timing>
  <p:hf sldNum="0"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0211324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20859191"/>
      </p:ext>
    </p:extLst>
  </p:cSld>
  <p:clrMapOvr>
    <a:masterClrMapping/>
  </p:clrMapOvr>
  <p:timing>
    <p:tnLst>
      <p:par>
        <p:cTn id="1" dur="indefinite" restart="never" nodeType="tmRoot"/>
      </p:par>
    </p:tnLst>
  </p:timing>
  <p:hf sldNum="0"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8" name="Marcador de pie de página 7"/>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07411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4" name="Marcador de pie de página 3"/>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0101230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3" name="Marcador de pie de página 2"/>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1202460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586757072"/>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86167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612127320"/>
      </p:ext>
    </p:extLst>
  </p:cSld>
  <p:clrMapOvr>
    <a:masterClrMapping/>
  </p:clrMapOvr>
  <p:timing>
    <p:tnLst>
      <p:par>
        <p:cTn id="1" dur="indefinite" restart="never" nodeType="tmRoot"/>
      </p:par>
    </p:tnLst>
  </p:timing>
  <p:hf sldNum="0"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Pie de página aquí</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9507933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754821025"/>
      </p:ext>
    </p:extLst>
  </p:cSld>
  <p:clrMapOvr>
    <a:masterClrMapping/>
  </p:clrMapOvr>
  <p:timing>
    <p:tnLst>
      <p:par>
        <p:cTn id="1" dur="indefinite" restart="never" nodeType="tmRoot"/>
      </p:par>
    </p:tnLst>
  </p:timing>
  <p:hf sldNum="0"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66514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290396718"/>
      </p:ext>
    </p:extLst>
  </p:cSld>
  <p:clrMapOvr>
    <a:masterClrMapping/>
  </p:clrMapOvr>
  <p:timing>
    <p:tnLst>
      <p:par>
        <p:cTn id="1" dur="indefinite" restart="never" nodeType="tmRoot"/>
      </p:par>
    </p:tnLst>
  </p:timing>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33381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3311492749"/>
      </p:ext>
    </p:extLst>
  </p:cSld>
  <p:clrMapOvr>
    <a:masterClrMapping/>
  </p:clrMapOvr>
  <p:timing>
    <p:tnLst>
      <p:par>
        <p:cTn id="1" dur="indefinite" restart="never" nodeType="tmRoot"/>
      </p:par>
    </p:tnLst>
  </p:timing>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8" name="Footer Placeholder 7"/>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9" name="Slide Number Placeholder 8"/>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72832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4" name="Footer Placeholder 3"/>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5" name="Slide Number Placeholder 4"/>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239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3" name="Footer Placeholder 2"/>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4" name="Slide Number Placeholder 3"/>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373789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315920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9553960"/>
      </p:ext>
    </p:extLst>
  </p:cSld>
  <p:clrMapOvr>
    <a:masterClrMapping/>
  </p:clrMapOvr>
  <p:timing>
    <p:tnLst>
      <p:par>
        <p:cTn id="1" dur="indefinite" restart="never" nodeType="tmRoot"/>
      </p:par>
    </p:tnLst>
  </p:timing>
  <p:hf sldNum="0"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3580715644"/>
      </p:ext>
    </p:extLst>
  </p:cSld>
  <p:clrMapOvr>
    <a:masterClrMapping/>
  </p:clrMapOvr>
  <p:timing>
    <p:tnLst>
      <p:par>
        <p:cTn id="1" dur="indefinite" restart="never" nodeType="tmRoot"/>
      </p:par>
    </p:tnLst>
  </p:timing>
  <p:hf sldNum="0" hdr="0" ftr="0" dt="0"/>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403850846"/>
      </p:ext>
    </p:extLst>
  </p:cSld>
  <p:clrMapOvr>
    <a:masterClrMapping/>
  </p:clrMapOvr>
  <p:timing>
    <p:tnLst>
      <p:par>
        <p:cTn id="1" dur="indefinite" restart="never" nodeType="tmRoot"/>
      </p:par>
    </p:tnLst>
  </p:timing>
  <p:hf sldNum="0"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947555"/>
      </p:ext>
    </p:extLst>
  </p:cSld>
  <p:clrMapOvr>
    <a:masterClrMapping/>
  </p:clrMapOvr>
  <p:timing>
    <p:tnLst>
      <p:par>
        <p:cTn id="1" dur="indefinite" restart="never" nodeType="tmRoot"/>
      </p:par>
    </p:tnLst>
  </p:timing>
  <p:hf sldNum="0"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2584998"/>
      </p:ext>
    </p:extLst>
  </p:cSld>
  <p:clrMapOvr>
    <a:masterClrMapping/>
  </p:clrMapOvr>
  <p:timing>
    <p:tnLst>
      <p:par>
        <p:cTn id="1" dur="indefinite" restart="never" nodeType="tmRoot"/>
      </p:par>
    </p:tnLst>
  </p:timing>
  <p:hf sldNum="0"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405858516"/>
      </p:ext>
    </p:extLst>
  </p:cSld>
  <p:clrMapOvr>
    <a:masterClrMapping/>
  </p:clrMapOvr>
  <p:timing>
    <p:tnLst>
      <p:par>
        <p:cTn id="1" dur="indefinite" restart="never" nodeType="tmRoot"/>
      </p:par>
    </p:tnLst>
  </p:timing>
  <p:hf sldNum="0" hdr="0" ftr="0" dt="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3293201"/>
      </p:ext>
    </p:extLst>
  </p:cSld>
  <p:clrMapOvr>
    <a:masterClrMapping/>
  </p:clrMapOvr>
  <p:timing>
    <p:tnLst>
      <p:par>
        <p:cTn id="1" dur="indefinite" restart="never" nodeType="tmRoot"/>
      </p:par>
    </p:tnLst>
  </p:timing>
  <p:hf sldNum="0"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11829691"/>
      </p:ext>
    </p:extLst>
  </p:cSld>
  <p:clrMapOvr>
    <a:masterClrMapping/>
  </p:clrMapOvr>
  <p:timing>
    <p:tnLst>
      <p:par>
        <p:cTn id="1" dur="indefinite" restart="never" nodeType="tmRoot"/>
      </p:par>
    </p:tnLst>
  </p:timing>
  <p:hf sldNum="0" hdr="0" ft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Pie de página aquí</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711986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8572865"/>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spTree>
    <p:extLst>
      <p:ext uri="{BB962C8B-B14F-4D97-AF65-F5344CB8AC3E}">
        <p14:creationId xmlns:p14="http://schemas.microsoft.com/office/powerpoint/2010/main" val="309803935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8870883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250075149"/>
      </p:ext>
    </p:extLst>
  </p:cSld>
  <p:clrMapOvr>
    <a:masterClrMapping/>
  </p:clrMapOvr>
  <p:timing>
    <p:tnLst>
      <p:par>
        <p:cTn id="1" dur="indefinite" restart="never" nodeType="tmRoot"/>
      </p:par>
    </p:tnLst>
  </p:timing>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42419298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43388932"/>
      </p:ext>
    </p:extLst>
  </p:cSld>
  <p:clrMapOvr>
    <a:masterClrMapping/>
  </p:clrMapOvr>
  <p:timing>
    <p:tnLst>
      <p:par>
        <p:cTn id="1" dur="indefinite" restart="never" nodeType="tmRoot"/>
      </p:par>
    </p:tnLst>
  </p:timing>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8" name="Marcador de pie de página 7"/>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1410864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4" name="Marcador de pie de página 3"/>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613963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3" name="Marcador de pie de página 2"/>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463855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59454259"/>
      </p:ext>
    </p:extLst>
  </p:cSld>
  <p:clrMapOvr>
    <a:masterClrMapping/>
  </p:clrMapOvr>
  <p:timing>
    <p:tnLst>
      <p:par>
        <p:cTn id="1" dur="indefinite" restart="never" nodeType="tmRoot"/>
      </p:par>
    </p:tnLst>
  </p:timing>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012979763"/>
      </p:ext>
    </p:extLst>
  </p:cSld>
  <p:clrMapOvr>
    <a:masterClrMapping/>
  </p:clrMapOvr>
  <p:timing>
    <p:tnLst>
      <p:par>
        <p:cTn id="1" dur="indefinite" restart="never" nodeType="tmRoot"/>
      </p:par>
    </p:tnLst>
  </p:timing>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Pie de página aquí</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8509665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717406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185576026"/>
      </p:ext>
    </p:extLst>
  </p:cSld>
  <p:clrMapOvr>
    <a:masterClrMapping/>
  </p:clrMapOvr>
  <p:timing>
    <p:tnLst>
      <p:par>
        <p:cTn id="1" dur="indefinite" restart="never" nodeType="tmRoot"/>
      </p:par>
    </p:tnLst>
  </p:timing>
  <p:hf sldNum="0"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398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481700935"/>
      </p:ext>
    </p:extLst>
  </p:cSld>
  <p:clrMapOvr>
    <a:masterClrMapping/>
  </p:clrMapOvr>
  <p:timing>
    <p:tnLst>
      <p:par>
        <p:cTn id="1" dur="indefinite" restart="never" nodeType="tmRoot"/>
      </p:par>
    </p:tnLst>
  </p:timing>
  <p:hf sldNum="0"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45723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605827381"/>
      </p:ext>
    </p:extLst>
  </p:cSld>
  <p:clrMapOvr>
    <a:masterClrMapping/>
  </p:clrMapOvr>
  <p:timing>
    <p:tnLst>
      <p:par>
        <p:cTn id="1" dur="indefinite" restart="never" nodeType="tmRoot"/>
      </p:par>
    </p:tnLst>
  </p:timing>
  <p:hf sldNum="0"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8" name="Footer Placeholder 7"/>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9" name="Slide Number Placeholder 8"/>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58188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4" name="Footer Placeholder 3"/>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5" name="Slide Number Placeholder 4"/>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4046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3" name="Footer Placeholder 2"/>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4" name="Slide Number Placeholder 3"/>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6906108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8509937"/>
      </p:ext>
    </p:extLst>
  </p:cSld>
  <p:clrMapOvr>
    <a:masterClrMapping/>
  </p:clrMapOvr>
  <p:timing>
    <p:tnLst>
      <p:par>
        <p:cTn id="1" dur="indefinite" restart="never" nodeType="tmRoot"/>
      </p:par>
    </p:tnLst>
  </p:timing>
  <p:hf sldNum="0"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799327035"/>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357277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219317608"/>
      </p:ext>
    </p:extLst>
  </p:cSld>
  <p:clrMapOvr>
    <a:masterClrMapping/>
  </p:clrMapOvr>
  <p:timing>
    <p:tnLst>
      <p:par>
        <p:cTn id="1" dur="indefinite" restart="never" nodeType="tmRoot"/>
      </p:par>
    </p:tnLst>
  </p:timing>
  <p:hf sldNum="0" hdr="0" ftr="0" dt="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9770117"/>
      </p:ext>
    </p:extLst>
  </p:cSld>
  <p:clrMapOvr>
    <a:masterClrMapping/>
  </p:clrMapOvr>
  <p:timing>
    <p:tnLst>
      <p:par>
        <p:cTn id="1" dur="indefinite" restart="never" nodeType="tmRoot"/>
      </p:par>
    </p:tnLst>
  </p:timing>
  <p:hf sldNum="0" hdr="0" ftr="0" dt="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90674610"/>
      </p:ext>
    </p:extLst>
  </p:cSld>
  <p:clrMapOvr>
    <a:masterClrMapping/>
  </p:clrMapOvr>
  <p:timing>
    <p:tnLst>
      <p:par>
        <p:cTn id="1" dur="indefinite" restart="never" nodeType="tmRoot"/>
      </p:par>
    </p:tnLst>
  </p:timing>
  <p:hf sldNum="0" hdr="0" ftr="0" dt="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101640793"/>
      </p:ext>
    </p:extLst>
  </p:cSld>
  <p:clrMapOvr>
    <a:masterClrMapping/>
  </p:clrMapOvr>
  <p:timing>
    <p:tnLst>
      <p:par>
        <p:cTn id="1" dur="indefinite" restart="never" nodeType="tmRoot"/>
      </p:par>
    </p:tnLst>
  </p:timing>
  <p:hf sldNum="0" hdr="0" ftr="0" dt="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1935948"/>
      </p:ext>
    </p:extLst>
  </p:cSld>
  <p:clrMapOvr>
    <a:masterClrMapping/>
  </p:clrMapOvr>
  <p:timing>
    <p:tnLst>
      <p:par>
        <p:cTn id="1" dur="indefinite" restart="never" nodeType="tmRoot"/>
      </p:par>
    </p:tnLst>
  </p:timing>
  <p:hf sldNum="0" hdr="0" ftr="0" dt="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945770"/>
      </p:ext>
    </p:extLst>
  </p:cSld>
  <p:clrMapOvr>
    <a:masterClrMapping/>
  </p:clrMapOvr>
  <p:timing>
    <p:tnLst>
      <p:par>
        <p:cTn id="1" dur="indefinite" restart="never" nodeType="tmRoot"/>
      </p:par>
    </p:tnLst>
  </p:timing>
  <p:hf sldNum="0"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Pie de página aquí</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07037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68266344"/>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2230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39795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9163545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65779358"/>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spTree>
    <p:extLst>
      <p:ext uri="{BB962C8B-B14F-4D97-AF65-F5344CB8AC3E}">
        <p14:creationId xmlns:p14="http://schemas.microsoft.com/office/powerpoint/2010/main" val="15747554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6094758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11140122"/>
      </p:ext>
    </p:extLst>
  </p:cSld>
  <p:clrMapOvr>
    <a:masterClrMapping/>
  </p:clrMapOvr>
  <p:timing>
    <p:tnLst>
      <p:par>
        <p:cTn id="1" dur="indefinite" restart="never" nodeType="tmRoot"/>
      </p:par>
    </p:tnLst>
  </p:timing>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8" name="Marcador de pie de página 7"/>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277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4" name="Marcador de pie de página 3"/>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715930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3" name="Marcador de pie de página 2"/>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06579797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153342195"/>
      </p:ext>
    </p:extLst>
  </p:cSld>
  <p:clrMapOvr>
    <a:masterClrMapping/>
  </p:clrMapOvr>
  <p:timing>
    <p:tnLst>
      <p:par>
        <p:cTn id="1" dur="indefinite" restart="never" nodeType="tmRoot"/>
      </p:par>
    </p:tnLst>
  </p:timing>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391339422"/>
      </p:ext>
    </p:extLst>
  </p:cSld>
  <p:clrMapOvr>
    <a:masterClrMapping/>
  </p:clrMapOvr>
  <p:timing>
    <p:tnLst>
      <p:par>
        <p:cTn id="1" dur="indefinite" restart="never" nodeType="tmRoot"/>
      </p:par>
    </p:tnLst>
  </p:timing>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Pie de página aquí</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7541472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402216755"/>
      </p:ext>
    </p:extLst>
  </p:cSld>
  <p:clrMapOvr>
    <a:masterClrMapping/>
  </p:clrMapOvr>
  <p:timing>
    <p:tnLst>
      <p:par>
        <p:cTn id="1" dur="indefinite" restart="never" nodeType="tmRoot"/>
      </p:par>
    </p:tnLst>
  </p:timing>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1027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1F79C35A-143C-4708-996F-85ADA9A1F5B9}" type="datetimeFigureOut">
              <a:rPr lang="es-EC" smtClean="0"/>
              <a:t>22/12/2014</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F05D382B-FE7B-4EC2-ADCE-A5621CF6F362}" type="slidenum">
              <a:rPr lang="es-EC" smtClean="0"/>
              <a:t>‹Nº›</a:t>
            </a:fld>
            <a:endParaRPr lang="es-EC"/>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6979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740219515"/>
      </p:ext>
    </p:extLst>
  </p:cSld>
  <p:clrMapOvr>
    <a:masterClrMapping/>
  </p:clrMapOvr>
  <p:timing>
    <p:tnLst>
      <p:par>
        <p:cTn id="1" dur="indefinite" restart="never" nodeType="tmRoot"/>
      </p:par>
    </p:tnLst>
  </p:timing>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34227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043017097"/>
      </p:ext>
    </p:extLst>
  </p:cSld>
  <p:clrMapOvr>
    <a:masterClrMapping/>
  </p:clrMapOvr>
  <p:timing>
    <p:tnLst>
      <p:par>
        <p:cTn id="1" dur="indefinite" restart="never" nodeType="tmRoot"/>
      </p:par>
    </p:tnLst>
  </p:timing>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8" name="Footer Placeholder 7"/>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9" name="Slide Number Placeholder 8"/>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8154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4" name="Footer Placeholder 3"/>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5" name="Slide Number Placeholder 4"/>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0720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3" name="Footer Placeholder 2"/>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4" name="Slide Number Placeholder 3"/>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36148346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71540893"/>
      </p:ext>
    </p:extLst>
  </p:cSld>
  <p:clrMapOvr>
    <a:masterClrMapping/>
  </p:clrMapOvr>
  <p:timing>
    <p:tnLst>
      <p:par>
        <p:cTn id="1" dur="indefinite" restart="never" nodeType="tmRoot"/>
      </p:par>
    </p:tnLst>
  </p:timing>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3294553658"/>
      </p:ext>
    </p:extLst>
  </p:cSld>
  <p:clrMapOvr>
    <a:masterClrMapping/>
  </p:clrMapOvr>
  <p:timing>
    <p:tnLst>
      <p:par>
        <p:cTn id="1" dur="indefinite" restart="never" nodeType="tmRoot"/>
      </p:par>
    </p:tnLst>
  </p:timing>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4124521328"/>
      </p:ext>
    </p:extLst>
  </p:cSld>
  <p:clrMapOvr>
    <a:masterClrMapping/>
  </p:clrMapOvr>
  <p:timing>
    <p:tnLst>
      <p:par>
        <p:cTn id="1" dur="indefinite" restart="never" nodeType="tmRoot"/>
      </p:par>
    </p:tnLst>
  </p:timing>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4711436"/>
      </p:ext>
    </p:extLst>
  </p:cSld>
  <p:clrMapOvr>
    <a:masterClrMapping/>
  </p:clrMapOvr>
  <p:timing>
    <p:tnLst>
      <p:par>
        <p:cTn id="1" dur="indefinite" restart="never" nodeType="tmRoot"/>
      </p:par>
    </p:tnLst>
  </p:timing>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1F79C35A-143C-4708-996F-85ADA9A1F5B9}" type="datetimeFigureOut">
              <a:rPr lang="es-EC" smtClean="0"/>
              <a:t>22/12/2014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05D382B-FE7B-4EC2-ADCE-A5621CF6F362}" type="slidenum">
              <a:rPr lang="es-EC" smtClean="0"/>
              <a:t>‹Nº›</a:t>
            </a:fld>
            <a:endParaRPr lang="es-EC"/>
          </a:p>
        </p:txBody>
      </p:sp>
    </p:spTree>
    <p:extLst>
      <p:ext uri="{BB962C8B-B14F-4D97-AF65-F5344CB8AC3E}">
        <p14:creationId xmlns:p14="http://schemas.microsoft.com/office/powerpoint/2010/main" val="5279083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7601810"/>
      </p:ext>
    </p:extLst>
  </p:cSld>
  <p:clrMapOvr>
    <a:masterClrMapping/>
  </p:clrMapOvr>
  <p:timing>
    <p:tnLst>
      <p:par>
        <p:cTn id="1" dur="indefinite" restart="never" nodeType="tmRoot"/>
      </p:par>
    </p:tnLst>
  </p:timing>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532422003"/>
      </p:ext>
    </p:extLst>
  </p:cSld>
  <p:clrMapOvr>
    <a:masterClrMapping/>
  </p:clrMapOvr>
  <p:timing>
    <p:tnLst>
      <p:par>
        <p:cTn id="1" dur="indefinite" restart="never" nodeType="tmRoot"/>
      </p:par>
    </p:tnLst>
  </p:timing>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860015"/>
      </p:ext>
    </p:extLst>
  </p:cSld>
  <p:clrMapOvr>
    <a:masterClrMapping/>
  </p:clrMapOvr>
  <p:timing>
    <p:tnLst>
      <p:par>
        <p:cTn id="1" dur="indefinite" restart="never" nodeType="tmRoot"/>
      </p:par>
    </p:tnLst>
  </p:timing>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5450802"/>
      </p:ext>
    </p:extLst>
  </p:cSld>
  <p:clrMapOvr>
    <a:masterClrMapping/>
  </p:clrMapOvr>
  <p:timing>
    <p:tnLst>
      <p:par>
        <p:cTn id="1" dur="indefinite" restart="never" nodeType="tmRoot"/>
      </p:par>
    </p:tnLst>
  </p:timing>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Pie de página aquí</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85832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75639839"/>
      </p:ext>
    </p:extLst>
  </p:cSld>
  <p:clrMapOvr>
    <a:masterClrMapping/>
  </p:clrMapOvr>
  <p:timing>
    <p:tnLst>
      <p:par>
        <p:cTn id="1" dur="indefinite" restart="never" nodeType="tmRoot"/>
      </p:par>
    </p:tnLst>
  </p:timing>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2614319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548298500"/>
      </p:ext>
    </p:extLst>
  </p:cSld>
  <p:clrMapOvr>
    <a:masterClrMapping/>
  </p:clrMapOvr>
  <p:timing>
    <p:tnLst>
      <p:par>
        <p:cTn id="1" dur="indefinite" restart="never" nodeType="tmRoot"/>
      </p:par>
    </p:tnLst>
  </p:timing>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10656859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38015301"/>
      </p:ext>
    </p:extLst>
  </p:cSld>
  <p:clrMapOvr>
    <a:masterClrMapping/>
  </p:clrMapOvr>
  <p:timing>
    <p:tnLst>
      <p:par>
        <p:cTn id="1" dur="indefinite" restart="never" nodeType="tmRoot"/>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1F79C35A-143C-4708-996F-85ADA9A1F5B9}" type="datetimeFigureOut">
              <a:rPr lang="es-EC" smtClean="0"/>
              <a:t>22/12/2014</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F05D382B-FE7B-4EC2-ADCE-A5621CF6F362}" type="slidenum">
              <a:rPr lang="es-EC" smtClean="0"/>
              <a:t>‹Nº›</a:t>
            </a:fld>
            <a:endParaRPr lang="es-EC"/>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333510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8" name="Marcador de pie de página 7"/>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6531080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4" name="Marcador de pie de página 3"/>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28830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3" name="Marcador de pie de página 2"/>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70327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05027053"/>
      </p:ext>
    </p:extLst>
  </p:cSld>
  <p:clrMapOvr>
    <a:masterClrMapping/>
  </p:clrMapOvr>
  <p:timing>
    <p:tnLst>
      <p:par>
        <p:cTn id="1" dur="indefinite" restart="never" nodeType="tmRoot"/>
      </p:par>
    </p:tnLst>
  </p:timing>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882302"/>
      </p:ext>
    </p:extLst>
  </p:cSld>
  <p:clrMapOvr>
    <a:masterClrMapping/>
  </p:clrMapOvr>
  <p:timing>
    <p:tnLst>
      <p:par>
        <p:cTn id="1" dur="indefinite" restart="never" nodeType="tmRoot"/>
      </p:par>
    </p:tnLst>
  </p:timing>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Pie de página aquí</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306585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018989413"/>
      </p:ext>
    </p:extLst>
  </p:cSld>
  <p:clrMapOvr>
    <a:masterClrMapping/>
  </p:clrMapOvr>
  <p:timing>
    <p:tnLst>
      <p:par>
        <p:cTn id="1" dur="indefinite" restart="never" nodeType="tmRoot"/>
      </p:par>
    </p:tnLst>
  </p:timing>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06491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3241384333"/>
      </p:ext>
    </p:extLst>
  </p:cSld>
  <p:clrMapOvr>
    <a:masterClrMapping/>
  </p:clrMapOvr>
  <p:timing>
    <p:tnLst>
      <p:par>
        <p:cTn id="1" dur="indefinite" restart="never" nodeType="tmRoot"/>
      </p:par>
    </p:tnLst>
  </p:timing>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20789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1F79C35A-143C-4708-996F-85ADA9A1F5B9}" type="datetimeFigureOut">
              <a:rPr lang="es-EC" smtClean="0"/>
              <a:t>22/12/2014</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F05D382B-FE7B-4EC2-ADCE-A5621CF6F362}" type="slidenum">
              <a:rPr lang="es-EC" smtClean="0"/>
              <a:t>‹Nº›</a:t>
            </a:fld>
            <a:endParaRPr lang="es-EC"/>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632829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596265802"/>
      </p:ext>
    </p:extLst>
  </p:cSld>
  <p:clrMapOvr>
    <a:masterClrMapping/>
  </p:clrMapOvr>
  <p:timing>
    <p:tnLst>
      <p:par>
        <p:cTn id="1" dur="indefinite" restart="never" nodeType="tmRoot"/>
      </p:par>
    </p:tnLst>
  </p:timing>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8" name="Footer Placeholder 7"/>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9" name="Slide Number Placeholder 8"/>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3823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4" name="Footer Placeholder 3"/>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5" name="Slide Number Placeholder 4"/>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4844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3" name="Footer Placeholder 2"/>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4" name="Slide Number Placeholder 3"/>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858572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3519556"/>
      </p:ext>
    </p:extLst>
  </p:cSld>
  <p:clrMapOvr>
    <a:masterClrMapping/>
  </p:clrMapOvr>
  <p:timing>
    <p:tnLst>
      <p:par>
        <p:cTn id="1" dur="indefinite" restart="never" nodeType="tmRoot"/>
      </p:par>
    </p:tnLst>
  </p:timing>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536007139"/>
      </p:ext>
    </p:extLst>
  </p:cSld>
  <p:clrMapOvr>
    <a:masterClrMapping/>
  </p:clrMapOvr>
  <p:timing>
    <p:tnLst>
      <p:par>
        <p:cTn id="1" dur="indefinite" restart="never" nodeType="tmRoot"/>
      </p:par>
    </p:tnLst>
  </p:timing>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887783600"/>
      </p:ext>
    </p:extLst>
  </p:cSld>
  <p:clrMapOvr>
    <a:masterClrMapping/>
  </p:clrMapOvr>
  <p:timing>
    <p:tnLst>
      <p:par>
        <p:cTn id="1" dur="indefinite" restart="never" nodeType="tmRoot"/>
      </p:par>
    </p:tnLst>
  </p:timing>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50848629"/>
      </p:ext>
    </p:extLst>
  </p:cSld>
  <p:clrMapOvr>
    <a:masterClrMapping/>
  </p:clrMapOvr>
  <p:timing>
    <p:tnLst>
      <p:par>
        <p:cTn id="1" dur="indefinite" restart="never" nodeType="tmRoot"/>
      </p:par>
    </p:tnLst>
  </p:timing>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5284011"/>
      </p:ext>
    </p:extLst>
  </p:cSld>
  <p:clrMapOvr>
    <a:masterClrMapping/>
  </p:clrMapOvr>
  <p:timing>
    <p:tnLst>
      <p:par>
        <p:cTn id="1" dur="indefinite" restart="never" nodeType="tmRoot"/>
      </p:par>
    </p:tnLst>
  </p:timing>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045082210"/>
      </p:ext>
    </p:extLst>
  </p:cSld>
  <p:clrMapOvr>
    <a:masterClrMapping/>
  </p:clrMapOvr>
  <p:timing>
    <p:tnLst>
      <p:par>
        <p:cTn id="1" dur="indefinite" restart="never" nodeType="tmRoot"/>
      </p:par>
    </p:tnLst>
  </p:timing>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79C35A-143C-4708-996F-85ADA9A1F5B9}" type="datetimeFigureOut">
              <a:rPr lang="es-EC" smtClean="0"/>
              <a:t>22/12/2014</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F05D382B-FE7B-4EC2-ADCE-A5621CF6F362}" type="slidenum">
              <a:rPr lang="es-EC" smtClean="0"/>
              <a:t>‹Nº›</a:t>
            </a:fld>
            <a:endParaRPr lang="es-EC"/>
          </a:p>
        </p:txBody>
      </p:sp>
    </p:spTree>
    <p:extLst>
      <p:ext uri="{BB962C8B-B14F-4D97-AF65-F5344CB8AC3E}">
        <p14:creationId xmlns:p14="http://schemas.microsoft.com/office/powerpoint/2010/main" val="22470416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4048136"/>
      </p:ext>
    </p:extLst>
  </p:cSld>
  <p:clrMapOvr>
    <a:masterClrMapping/>
  </p:clrMapOvr>
  <p:timing>
    <p:tnLst>
      <p:par>
        <p:cTn id="1" dur="indefinite" restart="never" nodeType="tmRoot"/>
      </p:par>
    </p:tnLst>
  </p:timing>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826886"/>
      </p:ext>
    </p:extLst>
  </p:cSld>
  <p:clrMapOvr>
    <a:masterClrMapping/>
  </p:clrMapOvr>
  <p:timing>
    <p:tnLst>
      <p:par>
        <p:cTn id="1" dur="indefinite" restart="never" nodeType="tmRoot"/>
      </p:par>
    </p:tnLst>
  </p:timing>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Pie de página aquí</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468548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0405016"/>
      </p:ext>
    </p:extLst>
  </p:cSld>
  <p:clrMapOvr>
    <a:masterClrMapping/>
  </p:clrMapOvr>
  <p:timing>
    <p:tnLst>
      <p:par>
        <p:cTn id="1" dur="indefinite" restart="never" nodeType="tmRoot"/>
      </p:par>
    </p:tnLst>
  </p:timing>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7688906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843524685"/>
      </p:ext>
    </p:extLst>
  </p:cSld>
  <p:clrMapOvr>
    <a:masterClrMapping/>
  </p:clrMapOvr>
  <p:timing>
    <p:tnLst>
      <p:par>
        <p:cTn id="1" dur="indefinite" restart="never" nodeType="tmRoot"/>
      </p:par>
    </p:tnLst>
  </p:timing>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B61BEF0D-F0BB-DE4B-95CE-6DB70DBA9567}" type="datetimeFigureOut">
              <a:rPr lang="en-US" smtClean="0">
                <a:solidFill>
                  <a:prstClr val="black">
                    <a:tint val="75000"/>
                  </a:prstClr>
                </a:solidFill>
              </a:rPr>
              <a:pPr/>
              <a:t>12/22/2014</a:t>
            </a:fld>
            <a:endParaRPr lang="en-US" dirty="0">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n-US" dirty="0">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D57F1E4F-1CFF-5643-939E-217C01CDF565}" type="slidenum">
              <a:rPr lang="en-US" smtClean="0">
                <a:solidFill>
                  <a:prstClr val="black">
                    <a:tint val="75000"/>
                  </a:prstClr>
                </a:solidFill>
              </a:rPr>
              <a:pPr/>
              <a:t>‹Nº›</a:t>
            </a:fld>
            <a:endParaRPr lang="en-US" dirty="0">
              <a:solidFill>
                <a:prstClr val="black">
                  <a:tint val="75000"/>
                </a:prstClr>
              </a:solidFill>
            </a:endParaRPr>
          </a:p>
        </p:txBody>
      </p:sp>
    </p:spTree>
    <p:extLst>
      <p:ext uri="{BB962C8B-B14F-4D97-AF65-F5344CB8AC3E}">
        <p14:creationId xmlns:p14="http://schemas.microsoft.com/office/powerpoint/2010/main" val="24192089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738619477"/>
      </p:ext>
    </p:extLst>
  </p:cSld>
  <p:clrMapOvr>
    <a:masterClrMapping/>
  </p:clrMapOvr>
  <p:timing>
    <p:tnLst>
      <p:par>
        <p:cTn id="1" dur="indefinite" restart="never" nodeType="tmRoot"/>
      </p:par>
    </p:tnLst>
  </p:timing>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8" name="Marcador de pie de página 7"/>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41610741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4" name="Marcador de pie de página 3"/>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4858943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F79C35A-143C-4708-996F-85ADA9A1F5B9}" type="datetimeFigureOut">
              <a:rPr lang="es-EC" smtClean="0"/>
              <a:t>22/12/2014</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F05D382B-FE7B-4EC2-ADCE-A5621CF6F362}" type="slidenum">
              <a:rPr lang="es-EC" smtClean="0"/>
              <a:t>‹Nº›</a:t>
            </a:fld>
            <a:endParaRPr lang="es-EC"/>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019656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3" name="Marcador de pie de página 2"/>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6918160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335072783"/>
      </p:ext>
    </p:extLst>
  </p:cSld>
  <p:clrMapOvr>
    <a:masterClrMapping/>
  </p:clrMapOvr>
  <p:timing>
    <p:tnLst>
      <p:par>
        <p:cTn id="1" dur="indefinite" restart="never" nodeType="tmRoot"/>
      </p:par>
    </p:tnLst>
  </p:timing>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6" name="Marcador de pie de página 5"/>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455999279"/>
      </p:ext>
    </p:extLst>
  </p:cSld>
  <p:clrMapOvr>
    <a:masterClrMapping/>
  </p:clrMapOvr>
  <p:timing>
    <p:tnLst>
      <p:par>
        <p:cTn id="1" dur="indefinite" restart="never" nodeType="tmRoot"/>
      </p:par>
    </p:tnLst>
  </p:timing>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Pie de página aquí</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2797194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11"/>
          </p:nvPr>
        </p:nvSpPr>
        <p:spPr/>
        <p:txBody>
          <a:body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901772257"/>
      </p:ext>
    </p:extLst>
  </p:cSld>
  <p:clrMapOvr>
    <a:masterClrMapping/>
  </p:clrMapOvr>
  <p:timing>
    <p:tnLst>
      <p:par>
        <p:cTn id="1" dur="indefinite" restart="never" nodeType="tmRoot"/>
      </p:par>
    </p:tnLst>
  </p:timing>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59603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189371479"/>
      </p:ext>
    </p:extLst>
  </p:cSld>
  <p:clrMapOvr>
    <a:masterClrMapping/>
  </p:clrMapOvr>
  <p:timing>
    <p:tnLst>
      <p:par>
        <p:cTn id="1" dur="indefinite" restart="never" nodeType="tmRoot"/>
      </p:par>
    </p:tnLst>
  </p:timing>
  <p:hf sldNum="0"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12/22/2014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‹Nº›</a:t>
            </a:fld>
            <a:endParaRPr lang="en-US" dirty="0">
              <a:solidFill>
                <a:prstClr val="black"/>
              </a:solidFill>
            </a:endParaRPr>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085879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336444980"/>
      </p:ext>
    </p:extLst>
  </p:cSld>
  <p:clrMapOvr>
    <a:masterClrMapping/>
  </p:clrMapOvr>
  <p:timing>
    <p:tnLst>
      <p:par>
        <p:cTn id="1" dur="indefinite" restart="never" nodeType="tmRoot"/>
      </p:par>
    </p:tnLst>
  </p:timing>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8" name="Footer Placeholder 7"/>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9" name="Slide Number Placeholder 8"/>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24675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F79C35A-143C-4708-996F-85ADA9A1F5B9}" type="datetimeFigureOut">
              <a:rPr lang="es-EC" smtClean="0"/>
              <a:t>22/12/2014</a:t>
            </a:fld>
            <a:endParaRPr lang="es-EC"/>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05D382B-FE7B-4EC2-ADCE-A5621CF6F362}" type="slidenum">
              <a:rPr lang="es-EC" smtClean="0"/>
              <a:t>‹Nº›</a:t>
            </a:fld>
            <a:endParaRPr lang="es-EC"/>
          </a:p>
        </p:txBody>
      </p:sp>
    </p:spTree>
    <p:extLst>
      <p:ext uri="{BB962C8B-B14F-4D97-AF65-F5344CB8AC3E}">
        <p14:creationId xmlns:p14="http://schemas.microsoft.com/office/powerpoint/2010/main" val="5133662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4" name="Footer Placeholder 3"/>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5" name="Slide Number Placeholder 4"/>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783715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3" name="Footer Placeholder 2"/>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4" name="Slide Number Placeholder 3"/>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8824350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72193501"/>
      </p:ext>
    </p:extLst>
  </p:cSld>
  <p:clrMapOvr>
    <a:masterClrMapping/>
  </p:clrMapOvr>
  <p:timing>
    <p:tnLst>
      <p:par>
        <p:cTn id="1" dur="indefinite" restart="never" nodeType="tmRoot"/>
      </p:par>
    </p:tnLst>
  </p:timing>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4250408631"/>
      </p:ext>
    </p:extLst>
  </p:cSld>
  <p:clrMapOvr>
    <a:masterClrMapping/>
  </p:clrMapOvr>
  <p:timing>
    <p:tnLst>
      <p:par>
        <p:cTn id="1" dur="indefinite" restart="never" nodeType="tmRoot"/>
      </p:par>
    </p:tnLst>
  </p:timing>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6" name="Footer Placeholder 5"/>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7" name="Slide Number Placeholder 6"/>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819172697"/>
      </p:ext>
    </p:extLst>
  </p:cSld>
  <p:clrMapOvr>
    <a:masterClrMapping/>
  </p:clrMapOvr>
  <p:timing>
    <p:tnLst>
      <p:par>
        <p:cTn id="1" dur="indefinite" restart="never" nodeType="tmRoot"/>
      </p:par>
    </p:tnLst>
  </p:timing>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00350757"/>
      </p:ext>
    </p:extLst>
  </p:cSld>
  <p:clrMapOvr>
    <a:masterClrMapping/>
  </p:clrMapOvr>
  <p:timing>
    <p:tnLst>
      <p:par>
        <p:cTn id="1" dur="indefinite" restart="never" nodeType="tmRoot"/>
      </p:par>
    </p:tnLst>
  </p:timing>
  <p:hf sldNum="0"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13041218"/>
      </p:ext>
    </p:extLst>
  </p:cSld>
  <p:clrMapOvr>
    <a:masterClrMapping/>
  </p:clrMapOvr>
  <p:timing>
    <p:tnLst>
      <p:par>
        <p:cTn id="1" dur="indefinite" restart="never" nodeType="tmRoot"/>
      </p:par>
    </p:tnLst>
  </p:timing>
  <p:hf sldNum="0"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897658608"/>
      </p:ext>
    </p:extLst>
  </p:cSld>
  <p:clrMapOvr>
    <a:masterClrMapping/>
  </p:clrMapOvr>
  <p:timing>
    <p:tnLst>
      <p:par>
        <p:cTn id="1" dur="indefinite" restart="never" nodeType="tmRoot"/>
      </p:par>
    </p:tnLst>
  </p:timing>
  <p:hf sldNum="0"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r>
              <a:rPr lang="en-US" sz="8000" dirty="0">
                <a:solidFill>
                  <a:prstClr val="black"/>
                </a:solidFill>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algn="r"/>
            <a:r>
              <a:rPr lang="en-US" sz="8000" dirty="0">
                <a:solidFill>
                  <a:prstClr val="black"/>
                </a:solidFill>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4433070"/>
      </p:ext>
    </p:extLst>
  </p:cSld>
  <p:clrMapOvr>
    <a:masterClrMapping/>
  </p:clrMapOvr>
  <p:timing>
    <p:tnLst>
      <p:par>
        <p:cTn id="1" dur="indefinite" restart="never" nodeType="tmRoot"/>
      </p:par>
    </p:tnLst>
  </p:timing>
  <p:hf sldNum="0"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11"/>
          </p:nvPr>
        </p:nvSpPr>
        <p:spPr/>
        <p:txBody>
          <a:body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12"/>
          </p:nvPr>
        </p:nvSpPr>
        <p:spPr/>
        <p:txBody>
          <a:bodyPr/>
          <a:lstStyle/>
          <a:p>
            <a:fld id="{9CD8D479-8942-46E8-A226-A4E01F7A105C}" type="slidenum">
              <a:rPr lang="es-EC" smtClean="0">
                <a:solidFill>
                  <a:prstClr val="black"/>
                </a:solidFill>
              </a:rPr>
              <a:pPr/>
              <a:t>‹Nº›</a:t>
            </a:fld>
            <a:endParaRPr lang="es-EC">
              <a:solidFill>
                <a:prstClr val="black"/>
              </a:solidFill>
            </a:endParaRPr>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8882065"/>
      </p:ext>
    </p:extLst>
  </p:cSld>
  <p:clrMapOvr>
    <a:masterClrMapping/>
  </p:clrMapOvr>
  <p:timing>
    <p:tnLst>
      <p:par>
        <p:cTn id="1" dur="indefinite" restart="never" nodeType="tmRoot"/>
      </p:par>
    </p:tnLst>
  </p:timing>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7.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theme" Target="../theme/theme10.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theme" Target="../theme/theme11.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19" Type="http://schemas.openxmlformats.org/officeDocument/2006/relationships/image" Target="../media/image3.png"/><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3.pn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18" Type="http://schemas.openxmlformats.org/officeDocument/2006/relationships/theme" Target="../theme/theme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slideLayout" Target="../slideLayouts/slideLayout101.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19" Type="http://schemas.openxmlformats.org/officeDocument/2006/relationships/image" Target="../media/image3.png"/><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theme" Target="../theme/theme9.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image" Target="../media/image3.png"/><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F79C35A-143C-4708-996F-85ADA9A1F5B9}" type="datetimeFigureOut">
              <a:rPr lang="es-EC" smtClean="0"/>
              <a:t>22/12/2014</a:t>
            </a:fld>
            <a:endParaRPr lang="es-EC"/>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C"/>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05D382B-FE7B-4EC2-ADCE-A5621CF6F362}" type="slidenum">
              <a:rPr lang="es-EC" smtClean="0"/>
              <a:t>‹Nº›</a:t>
            </a:fld>
            <a:endParaRPr lang="es-EC"/>
          </a:p>
        </p:txBody>
      </p:sp>
    </p:spTree>
    <p:extLst>
      <p:ext uri="{BB962C8B-B14F-4D97-AF65-F5344CB8AC3E}">
        <p14:creationId xmlns:p14="http://schemas.microsoft.com/office/powerpoint/2010/main" val="1930484461"/>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47330641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96075917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308022080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96885046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558240129"/>
      </p:ext>
    </p:extLst>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1674901031"/>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1485353025"/>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422714183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s-ES" smtClean="0">
                <a:solidFill>
                  <a:prstClr val="black">
                    <a:tint val="75000"/>
                  </a:prstClr>
                </a:solidFill>
              </a:rPr>
              <a:t>31 de julio de 2013</a:t>
            </a:r>
            <a:endParaRPr lang="es-ES" dirty="0">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smtClean="0">
                <a:solidFill>
                  <a:prstClr val="black">
                    <a:tint val="75000"/>
                  </a:prstClr>
                </a:solidFill>
              </a:rPr>
              <a:t>Texto del pie de página</a:t>
            </a:r>
            <a:endParaRPr lang="es-ES">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D479-8942-46E8-A226-A4E01F7A105C}" type="slidenum">
              <a:rPr lang="es-EC" smtClean="0">
                <a:solidFill>
                  <a:prstClr val="black">
                    <a:tint val="75000"/>
                  </a:prstClr>
                </a:solidFill>
              </a:rPr>
              <a:pPr/>
              <a:t>‹Nº›</a:t>
            </a:fld>
            <a:endParaRPr lang="es-EC">
              <a:solidFill>
                <a:prstClr val="black">
                  <a:tint val="75000"/>
                </a:prstClr>
              </a:solidFill>
            </a:endParaRPr>
          </a:p>
        </p:txBody>
      </p:sp>
    </p:spTree>
    <p:extLst>
      <p:ext uri="{BB962C8B-B14F-4D97-AF65-F5344CB8AC3E}">
        <p14:creationId xmlns:p14="http://schemas.microsoft.com/office/powerpoint/2010/main" val="2289300215"/>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r>
              <a:rPr lang="es-ES" smtClean="0">
                <a:solidFill>
                  <a:prstClr val="black"/>
                </a:solidFill>
              </a:rPr>
              <a:t>31 de julio de 2013</a:t>
            </a:r>
            <a:endParaRPr lang="es-ES" dirty="0">
              <a:solidFill>
                <a:prstClr val="black"/>
              </a:solidFill>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s-ES" smtClean="0">
                <a:solidFill>
                  <a:prstClr val="black"/>
                </a:solidFill>
              </a:rPr>
              <a:t>Texto del pie de página</a:t>
            </a:r>
            <a:endParaRPr lang="es-ES">
              <a:solidFill>
                <a:prstClr val="black"/>
              </a:solidFill>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CD8D479-8942-46E8-A226-A4E01F7A105C}" type="slidenum">
              <a:rPr lang="es-EC" smtClean="0">
                <a:solidFill>
                  <a:prstClr val="black"/>
                </a:solidFill>
              </a:rPr>
              <a:pPr/>
              <a:t>‹Nº›</a:t>
            </a:fld>
            <a:endParaRPr lang="es-EC">
              <a:solidFill>
                <a:prstClr val="black"/>
              </a:solidFill>
            </a:endParaRPr>
          </a:p>
        </p:txBody>
      </p:sp>
    </p:spTree>
    <p:extLst>
      <p:ext uri="{BB962C8B-B14F-4D97-AF65-F5344CB8AC3E}">
        <p14:creationId xmlns:p14="http://schemas.microsoft.com/office/powerpoint/2010/main" val="2083530314"/>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9.jpg"/><Relationship Id="rId7" Type="http://schemas.openxmlformats.org/officeDocument/2006/relationships/diagramColors" Target="../diagrams/colors3.xml"/><Relationship Id="rId2" Type="http://schemas.openxmlformats.org/officeDocument/2006/relationships/image" Target="../media/image18.jpeg"/><Relationship Id="rId1" Type="http://schemas.openxmlformats.org/officeDocument/2006/relationships/slideLayout" Target="../slideLayouts/slideLayout10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0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08.xml"/></Relationships>
</file>

<file path=ppt/slides/_rels/slide1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4.jpeg"/><Relationship Id="rId7" Type="http://schemas.openxmlformats.org/officeDocument/2006/relationships/diagramColors" Target="../diagrams/colors4.xml"/><Relationship Id="rId2" Type="http://schemas.openxmlformats.org/officeDocument/2006/relationships/image" Target="../media/image23.jpg"/><Relationship Id="rId1" Type="http://schemas.openxmlformats.org/officeDocument/2006/relationships/slideLayout" Target="../slideLayouts/slideLayout108.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26.jpeg"/><Relationship Id="rId4" Type="http://schemas.openxmlformats.org/officeDocument/2006/relationships/diagramData" Target="../diagrams/data4.xml"/><Relationship Id="rId9"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0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08.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08.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08.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08.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0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8.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0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9.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8.xml"/><Relationship Id="rId4" Type="http://schemas.openxmlformats.org/officeDocument/2006/relationships/chart" Target="../charts/char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0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package" Target="../embeddings/Dibujo_de_Microsoft_Visio1.vsdx"/><Relationship Id="rId2" Type="http://schemas.openxmlformats.org/officeDocument/2006/relationships/slideLayout" Target="../slideLayouts/slideLayout108.xml"/><Relationship Id="rId1" Type="http://schemas.openxmlformats.org/officeDocument/2006/relationships/vmlDrawing" Target="../drawings/vmlDrawing1.vml"/><Relationship Id="rId4" Type="http://schemas.openxmlformats.org/officeDocument/2006/relationships/image" Target="../media/image41.emf"/></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0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0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0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10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03.xml"/><Relationship Id="rId5" Type="http://schemas.openxmlformats.org/officeDocument/2006/relationships/image" Target="../media/image47.jpeg"/><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image" Target="../media/image48.jpeg"/><Relationship Id="rId1" Type="http://schemas.openxmlformats.org/officeDocument/2006/relationships/slideLayout" Target="../slideLayouts/slideLayout108.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0.jpeg"/></Relationships>
</file>

<file path=ppt/slides/_rels/slide4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eg"/><Relationship Id="rId1" Type="http://schemas.openxmlformats.org/officeDocument/2006/relationships/slideLayout" Target="../slideLayouts/slideLayout108.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 Id="rId9" Type="http://schemas.openxmlformats.org/officeDocument/2006/relationships/image" Target="../media/image5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45.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36.xml"/></Relationships>
</file>

<file path=ppt/slides/_rels/slide46.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36.xml"/></Relationships>
</file>

<file path=ppt/slides/_rels/slide4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64.emf"/><Relationship Id="rId1" Type="http://schemas.openxmlformats.org/officeDocument/2006/relationships/slideLayout" Target="../slideLayouts/slideLayout136.xml"/></Relationships>
</file>

<file path=ppt/slides/_rels/slide4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136.xml"/></Relationships>
</file>

<file path=ppt/slides/_rels/slide4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13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emf"/><Relationship Id="rId1" Type="http://schemas.openxmlformats.org/officeDocument/2006/relationships/slideLayout" Target="../slideLayouts/slideLayout13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1.jpeg"/><Relationship Id="rId2" Type="http://schemas.openxmlformats.org/officeDocument/2006/relationships/diagramData" Target="../diagrams/data2.xml"/><Relationship Id="rId1" Type="http://schemas.openxmlformats.org/officeDocument/2006/relationships/slideLayout" Target="../slideLayouts/slideLayout4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3477671" y="129428"/>
            <a:ext cx="4855845" cy="1187450"/>
          </a:xfrm>
          <a:prstGeom prst="rect">
            <a:avLst/>
          </a:prstGeom>
          <a:noFill/>
          <a:ln>
            <a:noFill/>
          </a:ln>
        </p:spPr>
      </p:pic>
      <p:sp>
        <p:nvSpPr>
          <p:cNvPr id="7" name="Rectángulo 6"/>
          <p:cNvSpPr/>
          <p:nvPr/>
        </p:nvSpPr>
        <p:spPr>
          <a:xfrm>
            <a:off x="2075935" y="1458112"/>
            <a:ext cx="8093676" cy="4119076"/>
          </a:xfrm>
          <a:prstGeom prst="rect">
            <a:avLst/>
          </a:prstGeom>
        </p:spPr>
        <p:txBody>
          <a:bodyPr wrap="square">
            <a:spAutoFit/>
          </a:bodyPr>
          <a:lstStyle/>
          <a:p>
            <a:pPr algn="ctr">
              <a:spcAft>
                <a:spcPts val="1000"/>
              </a:spcAft>
            </a:pPr>
            <a:r>
              <a:rPr lang="es-EC" sz="1400" b="1" dirty="0">
                <a:latin typeface="Arial" panose="020B0604020202020204" pitchFamily="34" charset="0"/>
                <a:ea typeface="Arial" panose="020B0604020202020204" pitchFamily="34" charset="0"/>
                <a:cs typeface="Arial" panose="020B0604020202020204" pitchFamily="34" charset="0"/>
              </a:rPr>
              <a:t>DEPARTAMENTO DE CIENCIAS DE LA TIERRA Y LA </a:t>
            </a:r>
            <a:r>
              <a:rPr lang="es-EC" sz="1400" b="1" dirty="0" smtClean="0">
                <a:latin typeface="Arial" panose="020B0604020202020204" pitchFamily="34" charset="0"/>
                <a:ea typeface="Arial" panose="020B0604020202020204" pitchFamily="34" charset="0"/>
                <a:cs typeface="Arial" panose="020B0604020202020204" pitchFamily="34" charset="0"/>
              </a:rPr>
              <a:t>CONSTRUCCIÓN</a:t>
            </a:r>
            <a:r>
              <a:rPr lang="es-EC" sz="1400" b="1" dirty="0">
                <a:latin typeface="Arial" panose="020B0604020202020204" pitchFamily="34" charset="0"/>
                <a:ea typeface="Arial" panose="020B0604020202020204" pitchFamily="34" charset="0"/>
                <a:cs typeface="Arial" panose="020B0604020202020204" pitchFamily="34" charset="0"/>
              </a:rPr>
              <a:t> </a:t>
            </a: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CARRERA DE INGENIERÍA GEOGRÁFICA Y DEL MEDIO AMBIENTE</a:t>
            </a: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 </a:t>
            </a: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TESIS PREVIO A LA OBTENCIÓN DEL TÍTULO DE INGENIERO GEÓGRAFO Y DEL MEDIO </a:t>
            </a:r>
            <a:r>
              <a:rPr lang="es-EC" sz="1200" b="1" dirty="0" smtClean="0">
                <a:latin typeface="Arial" panose="020B0604020202020204" pitchFamily="34" charset="0"/>
                <a:ea typeface="Arial" panose="020B0604020202020204" pitchFamily="34" charset="0"/>
                <a:cs typeface="Arial" panose="020B0604020202020204" pitchFamily="34" charset="0"/>
              </a:rPr>
              <a:t>AMBIENTE</a:t>
            </a: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AUTOR: ORTIZ ACOSTA, CAROLINA </a:t>
            </a:r>
            <a:r>
              <a:rPr lang="es-EC" sz="1200" b="1" dirty="0" smtClean="0">
                <a:latin typeface="Arial" panose="020B0604020202020204" pitchFamily="34" charset="0"/>
                <a:ea typeface="Arial" panose="020B0604020202020204" pitchFamily="34" charset="0"/>
                <a:cs typeface="Arial" panose="020B0604020202020204" pitchFamily="34" charset="0"/>
              </a:rPr>
              <a:t>MARILYN</a:t>
            </a:r>
          </a:p>
          <a:p>
            <a:pPr algn="ctr">
              <a:spcAft>
                <a:spcPts val="1000"/>
              </a:spcAft>
            </a:pP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TEMA: ELABORACIÓN DE UN ESTUDIO DE IMPACTO AMBIENTAL EXPOST Y PROPUESTA DE PLAN DE MANEJO AMBIENTAL PARA LA ESCUELA DE FORMACIÓN DE SOLDADOS DEL EJÉRCITO “VENCEDORES DEL CENEPA” ESFORSE – </a:t>
            </a:r>
            <a:r>
              <a:rPr lang="es-EC" sz="1200" b="1" dirty="0" smtClean="0">
                <a:latin typeface="Arial" panose="020B0604020202020204" pitchFamily="34" charset="0"/>
                <a:ea typeface="Arial" panose="020B0604020202020204" pitchFamily="34" charset="0"/>
                <a:cs typeface="Arial" panose="020B0604020202020204" pitchFamily="34" charset="0"/>
              </a:rPr>
              <a:t>AMBATO</a:t>
            </a:r>
            <a:endParaRPr lang="es-EC" sz="1200" dirty="0" smtClean="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 </a:t>
            </a: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DIRECTOR: ING. SALAZAR, ESTHELA</a:t>
            </a: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CODIRECTOR: ING. MEDRANO, VÍCTOR</a:t>
            </a: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endParaRPr lang="es-EC" sz="12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200" b="1" dirty="0">
                <a:latin typeface="Arial" panose="020B0604020202020204" pitchFamily="34" charset="0"/>
                <a:ea typeface="Arial" panose="020B0604020202020204" pitchFamily="34" charset="0"/>
                <a:cs typeface="Arial" panose="020B0604020202020204" pitchFamily="34" charset="0"/>
              </a:rPr>
              <a:t>SANGOLQUÍ, DICIEMBRE 2014</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2585330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Organización</a:t>
            </a:r>
            <a:endParaRPr lang="es-EC" dirty="0"/>
          </a:p>
        </p:txBody>
      </p:sp>
      <p:pic>
        <p:nvPicPr>
          <p:cNvPr id="4" name="Imagen 3" descr="http://www.esforse.mil.ec/images/organico%20funcional.jpg"/>
          <p:cNvPicPr/>
          <p:nvPr/>
        </p:nvPicPr>
        <p:blipFill>
          <a:blip r:embed="rId2">
            <a:extLst>
              <a:ext uri="{28A0092B-C50C-407E-A947-70E740481C1C}">
                <a14:useLocalDpi xmlns:a14="http://schemas.microsoft.com/office/drawing/2010/main" val="0"/>
              </a:ext>
            </a:extLst>
          </a:blip>
          <a:srcRect/>
          <a:stretch>
            <a:fillRect/>
          </a:stretch>
        </p:blipFill>
        <p:spPr bwMode="auto">
          <a:xfrm>
            <a:off x="1555750" y="1433651"/>
            <a:ext cx="9080500" cy="4953000"/>
          </a:xfrm>
          <a:prstGeom prst="rect">
            <a:avLst/>
          </a:prstGeom>
          <a:noFill/>
          <a:ln w="3175">
            <a:solidFill>
              <a:schemeClr val="tx1"/>
            </a:solidFill>
          </a:ln>
        </p:spPr>
      </p:pic>
      <p:sp>
        <p:nvSpPr>
          <p:cNvPr id="5" name="Rectángulo 4"/>
          <p:cNvSpPr/>
          <p:nvPr/>
        </p:nvSpPr>
        <p:spPr>
          <a:xfrm>
            <a:off x="5039122" y="6386651"/>
            <a:ext cx="1696298" cy="253916"/>
          </a:xfrm>
          <a:prstGeom prst="rect">
            <a:avLst/>
          </a:prstGeom>
        </p:spPr>
        <p:txBody>
          <a:bodyPr wrap="none">
            <a:spAutoFit/>
          </a:bodyPr>
          <a:lstStyle/>
          <a:p>
            <a:r>
              <a:rPr lang="es-EC" sz="1050" dirty="0" smtClean="0">
                <a:latin typeface="Arial" panose="020B0604020202020204" pitchFamily="34" charset="0"/>
                <a:ea typeface="Arial" panose="020B0604020202020204" pitchFamily="34" charset="0"/>
                <a:cs typeface="Times New Roman" panose="02020603050405020304" pitchFamily="18" charset="0"/>
              </a:rPr>
              <a:t>Fuente: ESFORSE, 2014</a:t>
            </a:r>
            <a:endParaRPr lang="es-EC" sz="1050" dirty="0"/>
          </a:p>
        </p:txBody>
      </p:sp>
    </p:spTree>
    <p:extLst>
      <p:ext uri="{BB962C8B-B14F-4D97-AF65-F5344CB8AC3E}">
        <p14:creationId xmlns:p14="http://schemas.microsoft.com/office/powerpoint/2010/main" val="12597610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Procesos</a:t>
            </a:r>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2738857" y="1508321"/>
            <a:ext cx="6714286" cy="4753638"/>
          </a:xfrm>
          <a:prstGeom prst="rect">
            <a:avLst/>
          </a:prstGeom>
          <a:noFill/>
          <a:ln>
            <a:solidFill>
              <a:schemeClr val="tx1"/>
            </a:solidFill>
          </a:ln>
        </p:spPr>
      </p:pic>
      <p:sp>
        <p:nvSpPr>
          <p:cNvPr id="6" name="Rectángulo 5"/>
          <p:cNvSpPr/>
          <p:nvPr/>
        </p:nvSpPr>
        <p:spPr>
          <a:xfrm>
            <a:off x="5039122" y="6261959"/>
            <a:ext cx="1696298" cy="253916"/>
          </a:xfrm>
          <a:prstGeom prst="rect">
            <a:avLst/>
          </a:prstGeom>
        </p:spPr>
        <p:txBody>
          <a:bodyPr wrap="none">
            <a:spAutoFit/>
          </a:bodyPr>
          <a:lstStyle/>
          <a:p>
            <a:r>
              <a:rPr lang="es-EC" sz="1050" dirty="0" smtClean="0">
                <a:latin typeface="Arial" panose="020B0604020202020204" pitchFamily="34" charset="0"/>
                <a:ea typeface="Arial" panose="020B0604020202020204" pitchFamily="34" charset="0"/>
                <a:cs typeface="Times New Roman" panose="02020603050405020304" pitchFamily="18" charset="0"/>
              </a:rPr>
              <a:t>Fuente: ESFORSE, 2014</a:t>
            </a:r>
            <a:endParaRPr lang="es-EC" sz="1050" dirty="0"/>
          </a:p>
        </p:txBody>
      </p:sp>
    </p:spTree>
    <p:extLst>
      <p:ext uri="{BB962C8B-B14F-4D97-AF65-F5344CB8AC3E}">
        <p14:creationId xmlns:p14="http://schemas.microsoft.com/office/powerpoint/2010/main" val="2409018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CAPÍTULO IV</a:t>
            </a:r>
            <a:endParaRPr lang="es-EC" dirty="0"/>
          </a:p>
        </p:txBody>
      </p:sp>
      <p:sp>
        <p:nvSpPr>
          <p:cNvPr id="3" name="Subtítulo 2"/>
          <p:cNvSpPr>
            <a:spLocks noGrp="1"/>
          </p:cNvSpPr>
          <p:nvPr>
            <p:ph type="subTitle" idx="1"/>
          </p:nvPr>
        </p:nvSpPr>
        <p:spPr/>
        <p:txBody>
          <a:bodyPr/>
          <a:lstStyle/>
          <a:p>
            <a:r>
              <a:rPr lang="es-EC" dirty="0" smtClean="0"/>
              <a:t>Estudio de Impacto Ambiental</a:t>
            </a:r>
            <a:endParaRPr lang="es-EC" dirty="0"/>
          </a:p>
        </p:txBody>
      </p:sp>
    </p:spTree>
    <p:extLst>
      <p:ext uri="{BB962C8B-B14F-4D97-AF65-F5344CB8AC3E}">
        <p14:creationId xmlns:p14="http://schemas.microsoft.com/office/powerpoint/2010/main" val="26375861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Levantamiento de la Línea Base</a:t>
            </a:r>
            <a:endParaRPr lang="es-EC" dirty="0"/>
          </a:p>
        </p:txBody>
      </p:sp>
      <p:sp>
        <p:nvSpPr>
          <p:cNvPr id="4" name="Rectángulo 3"/>
          <p:cNvSpPr/>
          <p:nvPr/>
        </p:nvSpPr>
        <p:spPr>
          <a:xfrm>
            <a:off x="4677342" y="1304107"/>
            <a:ext cx="2837316" cy="461665"/>
          </a:xfrm>
          <a:prstGeom prst="rect">
            <a:avLst/>
          </a:prstGeom>
          <a:noFill/>
        </p:spPr>
        <p:txBody>
          <a:bodyPr wrap="none" lIns="91440" tIns="45720" rIns="91440" bIns="45720">
            <a:spAutoFit/>
          </a:bodyPr>
          <a:lstStyle/>
          <a:p>
            <a:pPr algn="ctr"/>
            <a:r>
              <a:rPr lang="es-ES" sz="2400" dirty="0">
                <a:ln w="0"/>
                <a:solidFill>
                  <a:srgbClr val="4F81BD"/>
                </a:solidFill>
                <a:effectLst>
                  <a:outerShdw blurRad="38100" dist="25400" dir="5400000" algn="ctr" rotWithShape="0">
                    <a:srgbClr val="6E747A">
                      <a:alpha val="43000"/>
                    </a:srgbClr>
                  </a:outerShdw>
                </a:effectLst>
              </a:rPr>
              <a:t>ÁREA DE INFLUENCIA</a:t>
            </a:r>
            <a:endParaRPr lang="es-ES" sz="2400" dirty="0">
              <a:ln w="0"/>
              <a:solidFill>
                <a:srgbClr val="4F81BD"/>
              </a:solidFill>
              <a:effectLst>
                <a:outerShdw blurRad="38100" dist="25400" dir="5400000" algn="ctr" rotWithShape="0">
                  <a:srgbClr val="6E747A">
                    <a:alpha val="43000"/>
                  </a:srgbClr>
                </a:outerShdw>
              </a:effectLst>
            </a:endParaRPr>
          </a:p>
        </p:txBody>
      </p:sp>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3006023" y="1690688"/>
            <a:ext cx="6336792" cy="4896612"/>
          </a:xfrm>
          <a:prstGeom prst="rect">
            <a:avLst/>
          </a:prstGeom>
        </p:spPr>
      </p:pic>
      <p:sp>
        <p:nvSpPr>
          <p:cNvPr id="6" name="Rectángulo 5"/>
          <p:cNvSpPr/>
          <p:nvPr/>
        </p:nvSpPr>
        <p:spPr>
          <a:xfrm>
            <a:off x="4594855" y="6434918"/>
            <a:ext cx="2836033" cy="304763"/>
          </a:xfrm>
          <a:prstGeom prst="rect">
            <a:avLst/>
          </a:prstGeom>
        </p:spPr>
        <p:txBody>
          <a:bodyPr wrap="none">
            <a:spAutoFit/>
          </a:bodyPr>
          <a:lstStyle/>
          <a:p>
            <a:pPr algn="ctr">
              <a:lnSpc>
                <a:spcPct val="150000"/>
              </a:lnSpc>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 INEC, 2010. Modificado: Ortiz,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8978269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812179" y="257997"/>
            <a:ext cx="1937262" cy="461665"/>
          </a:xfrm>
          <a:prstGeom prst="rect">
            <a:avLst/>
          </a:prstGeom>
          <a:noFill/>
        </p:spPr>
        <p:txBody>
          <a:bodyPr wrap="none" lIns="91440" tIns="45720" rIns="91440" bIns="45720">
            <a:spAutoFit/>
          </a:bodyPr>
          <a:lstStyle/>
          <a:p>
            <a:pPr algn="ctr"/>
            <a:r>
              <a:rPr lang="es-ES" sz="2400" dirty="0">
                <a:ln w="0"/>
                <a:solidFill>
                  <a:srgbClr val="4F81BD"/>
                </a:solidFill>
                <a:effectLst>
                  <a:outerShdw blurRad="38100" dist="25400" dir="5400000" algn="ctr" rotWithShape="0">
                    <a:srgbClr val="6E747A">
                      <a:alpha val="43000"/>
                    </a:srgbClr>
                  </a:outerShdw>
                </a:effectLst>
              </a:rPr>
              <a:t>MEDIO FÍSICO</a:t>
            </a:r>
            <a:endParaRPr lang="es-ES" sz="2400" dirty="0">
              <a:ln w="0"/>
              <a:solidFill>
                <a:srgbClr val="4F81BD"/>
              </a:solidFill>
              <a:effectLst>
                <a:outerShdw blurRad="38100" dist="25400" dir="5400000" algn="ctr" rotWithShape="0">
                  <a:srgbClr val="6E747A">
                    <a:alpha val="43000"/>
                  </a:srgbClr>
                </a:outerShdw>
              </a:effectLst>
            </a:endParaRPr>
          </a:p>
        </p:txBody>
      </p:sp>
      <p:sp>
        <p:nvSpPr>
          <p:cNvPr id="7" name="Rectángulo 6"/>
          <p:cNvSpPr/>
          <p:nvPr/>
        </p:nvSpPr>
        <p:spPr>
          <a:xfrm>
            <a:off x="3084963" y="6418028"/>
            <a:ext cx="6096000" cy="314894"/>
          </a:xfrm>
          <a:prstGeom prst="rect">
            <a:avLst/>
          </a:prstGeom>
        </p:spPr>
        <p:txBody>
          <a:bodyPr>
            <a:spAutoFit/>
          </a:bodyPr>
          <a:lstStyle/>
          <a:p>
            <a:pPr algn="ctr">
              <a:lnSpc>
                <a:spcPct val="150000"/>
              </a:lnSpc>
              <a:spcAft>
                <a:spcPts val="1000"/>
              </a:spcAft>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 MAGAP, 2005. Modificado: Ortiz,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13" name="Rectángulo 12"/>
          <p:cNvSpPr/>
          <p:nvPr/>
        </p:nvSpPr>
        <p:spPr>
          <a:xfrm>
            <a:off x="5127041" y="719662"/>
            <a:ext cx="1307538" cy="400110"/>
          </a:xfrm>
          <a:prstGeom prst="rect">
            <a:avLst/>
          </a:prstGeom>
          <a:noFill/>
        </p:spPr>
        <p:txBody>
          <a:bodyPr wrap="none" lIns="91440" tIns="45720" rIns="91440" bIns="45720">
            <a:spAutoFit/>
          </a:bodyPr>
          <a:lstStyle/>
          <a:p>
            <a:pPr algn="ctr"/>
            <a:r>
              <a:rPr lang="es-ES" sz="2000" b="1" dirty="0">
                <a:ln w="22225">
                  <a:solidFill>
                    <a:srgbClr val="C0504D"/>
                  </a:solidFill>
                  <a:prstDash val="solid"/>
                </a:ln>
                <a:solidFill>
                  <a:srgbClr val="C0504D">
                    <a:lumMod val="40000"/>
                    <a:lumOff val="60000"/>
                  </a:srgbClr>
                </a:solidFill>
              </a:rPr>
              <a:t>GEOLOGÍA</a:t>
            </a:r>
            <a:endParaRPr lang="es-ES" sz="2000" b="1" dirty="0">
              <a:ln w="22225">
                <a:solidFill>
                  <a:srgbClr val="C0504D"/>
                </a:solidFill>
                <a:prstDash val="solid"/>
              </a:ln>
              <a:solidFill>
                <a:srgbClr val="C0504D">
                  <a:lumMod val="40000"/>
                  <a:lumOff val="60000"/>
                </a:srgbClr>
              </a:solidFill>
            </a:endParaRPr>
          </a:p>
        </p:txBody>
      </p:sp>
      <p:pic>
        <p:nvPicPr>
          <p:cNvPr id="16" name="Imagen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12523" y="1085827"/>
            <a:ext cx="7040880" cy="5440680"/>
          </a:xfrm>
          <a:prstGeom prst="rect">
            <a:avLst/>
          </a:prstGeom>
        </p:spPr>
      </p:pic>
      <p:sp>
        <p:nvSpPr>
          <p:cNvPr id="18" name="Llamada rectangular 17"/>
          <p:cNvSpPr/>
          <p:nvPr/>
        </p:nvSpPr>
        <p:spPr>
          <a:xfrm>
            <a:off x="8168659" y="2104866"/>
            <a:ext cx="1012304" cy="326911"/>
          </a:xfrm>
          <a:prstGeom prst="wedgeRectCallout">
            <a:avLst>
              <a:gd name="adj1" fmla="val -90733"/>
              <a:gd name="adj2" fmla="val 21570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C" sz="1050" dirty="0">
                <a:solidFill>
                  <a:prstClr val="white"/>
                </a:solidFill>
              </a:rPr>
              <a:t>Formación Latacunga</a:t>
            </a:r>
            <a:endParaRPr lang="es-EC" sz="1050" dirty="0">
              <a:solidFill>
                <a:prstClr val="white"/>
              </a:solidFill>
            </a:endParaRPr>
          </a:p>
        </p:txBody>
      </p:sp>
    </p:spTree>
    <p:extLst>
      <p:ext uri="{BB962C8B-B14F-4D97-AF65-F5344CB8AC3E}">
        <p14:creationId xmlns:p14="http://schemas.microsoft.com/office/powerpoint/2010/main" val="32816119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8980942" y="598367"/>
            <a:ext cx="1817165" cy="400110"/>
          </a:xfrm>
          <a:prstGeom prst="rect">
            <a:avLst/>
          </a:prstGeom>
          <a:noFill/>
        </p:spPr>
        <p:txBody>
          <a:bodyPr wrap="none" lIns="91440" tIns="45720" rIns="91440" bIns="45720">
            <a:spAutoFit/>
          </a:bodyPr>
          <a:lstStyle/>
          <a:p>
            <a:pPr algn="ctr"/>
            <a:r>
              <a:rPr lang="es-ES" sz="2000" b="1" dirty="0">
                <a:ln w="22225">
                  <a:solidFill>
                    <a:srgbClr val="C0504D"/>
                  </a:solidFill>
                  <a:prstDash val="solid"/>
                </a:ln>
                <a:solidFill>
                  <a:srgbClr val="C0504D">
                    <a:lumMod val="40000"/>
                    <a:lumOff val="60000"/>
                  </a:srgbClr>
                </a:solidFill>
              </a:rPr>
              <a:t>CLIMATOLOGÍA</a:t>
            </a:r>
            <a:endParaRPr lang="es-ES" sz="2000" b="1" dirty="0">
              <a:ln w="22225">
                <a:solidFill>
                  <a:srgbClr val="C0504D"/>
                </a:solidFill>
                <a:prstDash val="solid"/>
              </a:ln>
              <a:solidFill>
                <a:srgbClr val="C0504D">
                  <a:lumMod val="40000"/>
                  <a:lumOff val="60000"/>
                </a:srgbClr>
              </a:solidFill>
            </a:endParaRPr>
          </a:p>
        </p:txBody>
      </p:sp>
      <p:sp>
        <p:nvSpPr>
          <p:cNvPr id="7" name="Rectángulo 6"/>
          <p:cNvSpPr/>
          <p:nvPr/>
        </p:nvSpPr>
        <p:spPr>
          <a:xfrm>
            <a:off x="3451894" y="598367"/>
            <a:ext cx="1557863" cy="400110"/>
          </a:xfrm>
          <a:prstGeom prst="rect">
            <a:avLst/>
          </a:prstGeom>
          <a:noFill/>
        </p:spPr>
        <p:txBody>
          <a:bodyPr wrap="none" lIns="91440" tIns="45720" rIns="91440" bIns="45720">
            <a:spAutoFit/>
          </a:bodyPr>
          <a:lstStyle/>
          <a:p>
            <a:pPr algn="ctr"/>
            <a:r>
              <a:rPr lang="es-ES" sz="2000" b="1" dirty="0">
                <a:ln w="22225">
                  <a:solidFill>
                    <a:srgbClr val="C0504D"/>
                  </a:solidFill>
                  <a:prstDash val="solid"/>
                </a:ln>
                <a:solidFill>
                  <a:srgbClr val="C0504D">
                    <a:lumMod val="40000"/>
                    <a:lumOff val="60000"/>
                  </a:srgbClr>
                </a:solidFill>
              </a:rPr>
              <a:t>HIDROLOGÍA</a:t>
            </a:r>
            <a:endParaRPr lang="es-ES" sz="2000" b="1" dirty="0">
              <a:ln w="22225">
                <a:solidFill>
                  <a:srgbClr val="C0504D"/>
                </a:solidFill>
                <a:prstDash val="solid"/>
              </a:ln>
              <a:solidFill>
                <a:srgbClr val="C0504D">
                  <a:lumMod val="40000"/>
                  <a:lumOff val="60000"/>
                </a:srgbClr>
              </a:solidFill>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385" y="967699"/>
            <a:ext cx="7040880" cy="5440680"/>
          </a:xfrm>
          <a:prstGeom prst="rect">
            <a:avLst/>
          </a:prstGeom>
        </p:spPr>
      </p:pic>
      <p:sp>
        <p:nvSpPr>
          <p:cNvPr id="10" name="Rectángulo 9"/>
          <p:cNvSpPr/>
          <p:nvPr/>
        </p:nvSpPr>
        <p:spPr>
          <a:xfrm>
            <a:off x="1182825" y="6241025"/>
            <a:ext cx="6096000" cy="334707"/>
          </a:xfrm>
          <a:prstGeom prst="rect">
            <a:avLst/>
          </a:prstGeom>
        </p:spPr>
        <p:txBody>
          <a:bodyPr>
            <a:spAutoFit/>
          </a:bodyPr>
          <a:lstStyle/>
          <a:p>
            <a:pPr algn="ctr">
              <a:lnSpc>
                <a:spcPct val="150000"/>
              </a:lnSpc>
              <a:spcAft>
                <a:spcPts val="1000"/>
              </a:spcAft>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IGM, 2013.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Modificado: Ortiz,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1" name="Imagen 10"/>
          <p:cNvPicPr/>
          <p:nvPr/>
        </p:nvPicPr>
        <p:blipFill>
          <a:blip r:embed="rId3">
            <a:extLst>
              <a:ext uri="{28A0092B-C50C-407E-A947-70E740481C1C}">
                <a14:useLocalDpi xmlns:a14="http://schemas.microsoft.com/office/drawing/2010/main" val="0"/>
              </a:ext>
            </a:extLst>
          </a:blip>
          <a:stretch>
            <a:fillRect/>
          </a:stretch>
        </p:blipFill>
        <p:spPr>
          <a:xfrm>
            <a:off x="7956585" y="1124233"/>
            <a:ext cx="3865880" cy="3423285"/>
          </a:xfrm>
          <a:prstGeom prst="rect">
            <a:avLst/>
          </a:prstGeom>
          <a:ln w="3175">
            <a:solidFill>
              <a:schemeClr val="tx1"/>
            </a:solidFill>
          </a:ln>
        </p:spPr>
      </p:pic>
      <p:graphicFrame>
        <p:nvGraphicFramePr>
          <p:cNvPr id="12" name="Diagrama 11"/>
          <p:cNvGraphicFramePr/>
          <p:nvPr>
            <p:extLst/>
          </p:nvPr>
        </p:nvGraphicFramePr>
        <p:xfrm>
          <a:off x="8390237" y="4902928"/>
          <a:ext cx="3163679" cy="13380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ángulo 12"/>
          <p:cNvSpPr/>
          <p:nvPr/>
        </p:nvSpPr>
        <p:spPr>
          <a:xfrm>
            <a:off x="8235066" y="4522804"/>
            <a:ext cx="3308919" cy="334707"/>
          </a:xfrm>
          <a:prstGeom prst="rect">
            <a:avLst/>
          </a:prstGeom>
        </p:spPr>
        <p:txBody>
          <a:bodyPr wrap="none">
            <a:spAutoFit/>
          </a:bodyPr>
          <a:lstStyle/>
          <a:p>
            <a:pPr algn="ctr">
              <a:lnSpc>
                <a:spcPct val="150000"/>
              </a:lnSpc>
              <a:spcAft>
                <a:spcPts val="1000"/>
              </a:spcAft>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 </a:t>
            </a:r>
            <a:r>
              <a:rPr lang="es-EC" sz="1050" dirty="0" smtClean="0">
                <a:solidFill>
                  <a:prstClr val="black"/>
                </a:solidFill>
                <a:latin typeface="Arial" panose="020B0604020202020204" pitchFamily="34" charset="0"/>
                <a:ea typeface="Arial" panose="020B0604020202020204" pitchFamily="34" charset="0"/>
                <a:cs typeface="Times New Roman" panose="02020603050405020304" pitchFamily="18" charset="0"/>
              </a:rPr>
              <a:t>Google </a:t>
            </a:r>
            <a:r>
              <a:rPr lang="es-EC" sz="1050" dirty="0" err="1" smtClean="0">
                <a:solidFill>
                  <a:prstClr val="black"/>
                </a:solidFill>
                <a:latin typeface="Arial" panose="020B0604020202020204" pitchFamily="34" charset="0"/>
                <a:ea typeface="Arial" panose="020B0604020202020204" pitchFamily="34" charset="0"/>
                <a:cs typeface="Times New Roman" panose="02020603050405020304" pitchFamily="18" charset="0"/>
              </a:rPr>
              <a:t>Earth</a:t>
            </a:r>
            <a:r>
              <a:rPr lang="es-EC" sz="1050" dirty="0" smtClean="0">
                <a:solidFill>
                  <a:prstClr val="black"/>
                </a:solidFill>
                <a:latin typeface="Arial" panose="020B0604020202020204" pitchFamily="34" charset="0"/>
                <a:ea typeface="Arial" panose="020B0604020202020204" pitchFamily="34" charset="0"/>
                <a:cs typeface="Times New Roman" panose="02020603050405020304" pitchFamily="18" charset="0"/>
              </a:rPr>
              <a:t>,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2012.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Modificado: Ortiz,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14" name="Rectángulo 13"/>
          <p:cNvSpPr/>
          <p:nvPr/>
        </p:nvSpPr>
        <p:spPr>
          <a:xfrm>
            <a:off x="9384868" y="6241025"/>
            <a:ext cx="1338828" cy="334707"/>
          </a:xfrm>
          <a:prstGeom prst="rect">
            <a:avLst/>
          </a:prstGeom>
        </p:spPr>
        <p:txBody>
          <a:bodyPr wrap="none">
            <a:spAutoFit/>
          </a:bodyPr>
          <a:lstStyle/>
          <a:p>
            <a:pPr algn="ctr">
              <a:lnSpc>
                <a:spcPct val="150000"/>
              </a:lnSpc>
              <a:spcAft>
                <a:spcPts val="1000"/>
              </a:spcAft>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DAC,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8583823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956" y="1144316"/>
            <a:ext cx="6035040" cy="4663440"/>
          </a:xfrm>
          <a:prstGeom prst="rect">
            <a:avLst/>
          </a:prstGeom>
        </p:spPr>
      </p:pic>
      <p:sp>
        <p:nvSpPr>
          <p:cNvPr id="3" name="Rectángulo 2"/>
          <p:cNvSpPr/>
          <p:nvPr/>
        </p:nvSpPr>
        <p:spPr>
          <a:xfrm>
            <a:off x="4698987" y="359376"/>
            <a:ext cx="2845972" cy="400110"/>
          </a:xfrm>
          <a:prstGeom prst="rect">
            <a:avLst/>
          </a:prstGeom>
          <a:noFill/>
        </p:spPr>
        <p:txBody>
          <a:bodyPr wrap="none" lIns="91440" tIns="45720" rIns="91440" bIns="45720">
            <a:spAutoFit/>
          </a:bodyPr>
          <a:lstStyle/>
          <a:p>
            <a:pPr algn="ctr"/>
            <a:r>
              <a:rPr lang="es-ES" sz="2000" b="1" dirty="0">
                <a:ln w="22225">
                  <a:solidFill>
                    <a:srgbClr val="C0504D"/>
                  </a:solidFill>
                  <a:prstDash val="solid"/>
                </a:ln>
                <a:solidFill>
                  <a:srgbClr val="C0504D">
                    <a:lumMod val="40000"/>
                    <a:lumOff val="60000"/>
                  </a:srgbClr>
                </a:solidFill>
              </a:rPr>
              <a:t>TIPOS Y USOS DEL SUELO</a:t>
            </a:r>
            <a:endParaRPr lang="es-ES" sz="2000" b="1" dirty="0">
              <a:ln w="22225">
                <a:solidFill>
                  <a:srgbClr val="C0504D"/>
                </a:solidFill>
                <a:prstDash val="solid"/>
              </a:ln>
              <a:solidFill>
                <a:srgbClr val="C0504D">
                  <a:lumMod val="40000"/>
                  <a:lumOff val="60000"/>
                </a:srgbClr>
              </a:solidFill>
            </a:endParaRPr>
          </a:p>
        </p:txBody>
      </p:sp>
      <p:sp>
        <p:nvSpPr>
          <p:cNvPr id="5" name="Llamada rectangular 4"/>
          <p:cNvSpPr/>
          <p:nvPr/>
        </p:nvSpPr>
        <p:spPr>
          <a:xfrm>
            <a:off x="4761864" y="1859692"/>
            <a:ext cx="877330" cy="345989"/>
          </a:xfrm>
          <a:prstGeom prst="wedgeRectCallout">
            <a:avLst>
              <a:gd name="adj1" fmla="val -79203"/>
              <a:gd name="adj2" fmla="val 214335"/>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sz="1000" dirty="0" err="1">
                <a:solidFill>
                  <a:prstClr val="white"/>
                </a:solidFill>
              </a:rPr>
              <a:t>Inceptisol</a:t>
            </a:r>
            <a:r>
              <a:rPr lang="es-EC" sz="1000" dirty="0">
                <a:solidFill>
                  <a:prstClr val="white"/>
                </a:solidFill>
              </a:rPr>
              <a:t> </a:t>
            </a:r>
            <a:r>
              <a:rPr lang="es-EC" sz="1000" dirty="0" err="1">
                <a:solidFill>
                  <a:prstClr val="white"/>
                </a:solidFill>
              </a:rPr>
              <a:t>Andepts</a:t>
            </a:r>
            <a:endParaRPr lang="es-EC" sz="1000" dirty="0">
              <a:solidFill>
                <a:prstClr val="white"/>
              </a:solidFill>
            </a:endParaRPr>
          </a:p>
        </p:txBody>
      </p:sp>
      <p:sp>
        <p:nvSpPr>
          <p:cNvPr id="6" name="Rectángulo 5"/>
          <p:cNvSpPr/>
          <p:nvPr/>
        </p:nvSpPr>
        <p:spPr>
          <a:xfrm>
            <a:off x="1565007" y="5718661"/>
            <a:ext cx="3096937" cy="334707"/>
          </a:xfrm>
          <a:prstGeom prst="rect">
            <a:avLst/>
          </a:prstGeom>
        </p:spPr>
        <p:txBody>
          <a:bodyPr wrap="square">
            <a:spAutoFit/>
          </a:bodyPr>
          <a:lstStyle/>
          <a:p>
            <a:pPr algn="ctr">
              <a:lnSpc>
                <a:spcPct val="150000"/>
              </a:lnSpc>
              <a:spcAft>
                <a:spcPts val="1000"/>
              </a:spcAft>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SIAGRO, 2013.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Modificado: Ortiz,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pic>
        <p:nvPicPr>
          <p:cNvPr id="11" name="Imagen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3369" y="1133487"/>
            <a:ext cx="6035040" cy="4663440"/>
          </a:xfrm>
          <a:prstGeom prst="rect">
            <a:avLst/>
          </a:prstGeom>
          <a:ln>
            <a:noFill/>
          </a:ln>
          <a:effectLst>
            <a:softEdge rad="112500"/>
          </a:effectLst>
        </p:spPr>
      </p:pic>
      <p:sp>
        <p:nvSpPr>
          <p:cNvPr id="14" name="Llamada rectangular 13"/>
          <p:cNvSpPr/>
          <p:nvPr/>
        </p:nvSpPr>
        <p:spPr>
          <a:xfrm>
            <a:off x="10724191" y="2032687"/>
            <a:ext cx="860126" cy="259492"/>
          </a:xfrm>
          <a:prstGeom prst="wedgeRectCallout">
            <a:avLst>
              <a:gd name="adj1" fmla="val -87654"/>
              <a:gd name="adj2" fmla="val 23933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050" dirty="0">
                <a:solidFill>
                  <a:prstClr val="white"/>
                </a:solidFill>
              </a:rPr>
              <a:t>Agrícola</a:t>
            </a:r>
            <a:endParaRPr lang="es-EC" sz="1050" dirty="0">
              <a:solidFill>
                <a:prstClr val="white"/>
              </a:solidFill>
            </a:endParaRPr>
          </a:p>
        </p:txBody>
      </p:sp>
      <p:sp>
        <p:nvSpPr>
          <p:cNvPr id="15" name="Rectángulo 14"/>
          <p:cNvSpPr/>
          <p:nvPr/>
        </p:nvSpPr>
        <p:spPr>
          <a:xfrm>
            <a:off x="7541234" y="5718660"/>
            <a:ext cx="3096937" cy="334707"/>
          </a:xfrm>
          <a:prstGeom prst="rect">
            <a:avLst/>
          </a:prstGeom>
        </p:spPr>
        <p:txBody>
          <a:bodyPr wrap="square">
            <a:spAutoFit/>
          </a:bodyPr>
          <a:lstStyle/>
          <a:p>
            <a:pPr algn="ctr">
              <a:lnSpc>
                <a:spcPct val="150000"/>
              </a:lnSpc>
              <a:spcAft>
                <a:spcPts val="1000"/>
              </a:spcAft>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MAGAP, 2002.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Modificado: Ortiz,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1884678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2819" y="245660"/>
            <a:ext cx="9075420" cy="6417945"/>
          </a:xfrm>
          <a:prstGeom prst="rect">
            <a:avLst/>
          </a:prstGeom>
        </p:spPr>
      </p:pic>
    </p:spTree>
    <p:extLst>
      <p:ext uri="{BB962C8B-B14F-4D97-AF65-F5344CB8AC3E}">
        <p14:creationId xmlns:p14="http://schemas.microsoft.com/office/powerpoint/2010/main" val="35213917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86889" y="359376"/>
            <a:ext cx="2270173"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CALIDAD DEL AGUA</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3" name="Imagen 2"/>
          <p:cNvPicPr/>
          <p:nvPr/>
        </p:nvPicPr>
        <p:blipFill>
          <a:blip r:embed="rId2">
            <a:extLst>
              <a:ext uri="{28A0092B-C50C-407E-A947-70E740481C1C}">
                <a14:useLocalDpi xmlns:a14="http://schemas.microsoft.com/office/drawing/2010/main" val="0"/>
              </a:ext>
            </a:extLst>
          </a:blip>
          <a:stretch>
            <a:fillRect/>
          </a:stretch>
        </p:blipFill>
        <p:spPr>
          <a:xfrm>
            <a:off x="273337" y="3352596"/>
            <a:ext cx="2949846" cy="2353379"/>
          </a:xfrm>
          <a:prstGeom prst="rect">
            <a:avLst/>
          </a:prstGeom>
          <a:ln w="3175">
            <a:solidFill>
              <a:schemeClr val="tx1"/>
            </a:solidFill>
          </a:ln>
        </p:spPr>
      </p:pic>
      <p:pic>
        <p:nvPicPr>
          <p:cNvPr id="5" name="Imagen 4" descr="C:\Users\EMVY\Box Sync\FoToS\TESIS\Base Tiwinza&amp;Bomba de agua\DSCN0047.JPG"/>
          <p:cNvPicPr/>
          <p:nvPr/>
        </p:nvPicPr>
        <p:blipFill rotWithShape="1">
          <a:blip r:embed="rId3" cstate="print">
            <a:extLst>
              <a:ext uri="{28A0092B-C50C-407E-A947-70E740481C1C}">
                <a14:useLocalDpi xmlns:a14="http://schemas.microsoft.com/office/drawing/2010/main" val="0"/>
              </a:ext>
            </a:extLst>
          </a:blip>
          <a:srcRect l="13298" t="23331"/>
          <a:stretch/>
        </p:blipFill>
        <p:spPr bwMode="auto">
          <a:xfrm>
            <a:off x="7275496" y="3768811"/>
            <a:ext cx="1205293" cy="1563148"/>
          </a:xfrm>
          <a:prstGeom prst="rect">
            <a:avLst/>
          </a:prstGeom>
          <a:noFill/>
          <a:ln w="31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Rectángulo 5"/>
          <p:cNvSpPr/>
          <p:nvPr/>
        </p:nvSpPr>
        <p:spPr>
          <a:xfrm>
            <a:off x="4106415" y="3176158"/>
            <a:ext cx="2247731" cy="276999"/>
          </a:xfrm>
          <a:prstGeom prst="rect">
            <a:avLst/>
          </a:prstGeom>
        </p:spPr>
        <p:txBody>
          <a:bodyPr wrap="none">
            <a:spAutoFit/>
          </a:bodyPr>
          <a:lstStyle/>
          <a:p>
            <a:r>
              <a:rPr lang="es-EC" sz="1200" dirty="0">
                <a:latin typeface="Arial" panose="020B0604020202020204" pitchFamily="34" charset="0"/>
                <a:ea typeface="Arial" panose="020B0604020202020204" pitchFamily="34" charset="0"/>
                <a:cs typeface="Times New Roman" panose="02020603050405020304" pitchFamily="18" charset="0"/>
              </a:rPr>
              <a:t>Sistema de captación de agua</a:t>
            </a:r>
            <a:endParaRPr lang="es-EC" sz="1200" dirty="0"/>
          </a:p>
        </p:txBody>
      </p:sp>
      <p:sp>
        <p:nvSpPr>
          <p:cNvPr id="7" name="Rectángulo 6"/>
          <p:cNvSpPr/>
          <p:nvPr/>
        </p:nvSpPr>
        <p:spPr>
          <a:xfrm>
            <a:off x="795001" y="3075597"/>
            <a:ext cx="1830501" cy="276999"/>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Vertiente “La Península”</a:t>
            </a:r>
            <a:endParaRPr lang="es-EC" sz="1200" dirty="0"/>
          </a:p>
        </p:txBody>
      </p:sp>
      <p:sp>
        <p:nvSpPr>
          <p:cNvPr id="8" name="Rectángulo 7"/>
          <p:cNvSpPr/>
          <p:nvPr/>
        </p:nvSpPr>
        <p:spPr>
          <a:xfrm>
            <a:off x="7205285" y="3176158"/>
            <a:ext cx="1266693" cy="276999"/>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Bomba de agua</a:t>
            </a:r>
            <a:endParaRPr lang="es-EC" sz="1200" dirty="0"/>
          </a:p>
        </p:txBody>
      </p:sp>
      <p:sp>
        <p:nvSpPr>
          <p:cNvPr id="9" name="Flecha derecha 8"/>
          <p:cNvSpPr/>
          <p:nvPr/>
        </p:nvSpPr>
        <p:spPr>
          <a:xfrm>
            <a:off x="3276062" y="4221224"/>
            <a:ext cx="702764" cy="5157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Rectángulo 12"/>
          <p:cNvSpPr/>
          <p:nvPr/>
        </p:nvSpPr>
        <p:spPr>
          <a:xfrm>
            <a:off x="64620" y="5705975"/>
            <a:ext cx="3308919" cy="334707"/>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a:t>
            </a:r>
            <a:r>
              <a:rPr lang="es-EC" sz="1050" dirty="0" smtClean="0">
                <a:latin typeface="Arial" panose="020B0604020202020204" pitchFamily="34" charset="0"/>
                <a:ea typeface="Arial" panose="020B0604020202020204" pitchFamily="34" charset="0"/>
                <a:cs typeface="Times New Roman" panose="02020603050405020304" pitchFamily="18" charset="0"/>
              </a:rPr>
              <a:t>Google </a:t>
            </a:r>
            <a:r>
              <a:rPr lang="es-EC" sz="1050" dirty="0" err="1" smtClean="0">
                <a:latin typeface="Arial" panose="020B0604020202020204" pitchFamily="34" charset="0"/>
                <a:ea typeface="Arial" panose="020B0604020202020204" pitchFamily="34" charset="0"/>
                <a:cs typeface="Times New Roman" panose="02020603050405020304" pitchFamily="18" charset="0"/>
              </a:rPr>
              <a:t>Earth</a:t>
            </a:r>
            <a:r>
              <a:rPr lang="es-EC" sz="1050" dirty="0" smtClean="0">
                <a:latin typeface="Arial" panose="020B0604020202020204" pitchFamily="34" charset="0"/>
                <a:ea typeface="Arial" panose="020B0604020202020204" pitchFamily="34" charset="0"/>
                <a:cs typeface="Times New Roman" panose="02020603050405020304" pitchFamily="18" charset="0"/>
              </a:rPr>
              <a:t>, </a:t>
            </a:r>
            <a:r>
              <a:rPr lang="es-EC" sz="1050" dirty="0">
                <a:latin typeface="Arial" panose="020B0604020202020204" pitchFamily="34" charset="0"/>
                <a:ea typeface="Arial" panose="020B0604020202020204" pitchFamily="34" charset="0"/>
                <a:cs typeface="Times New Roman" panose="02020603050405020304" pitchFamily="18" charset="0"/>
              </a:rPr>
              <a:t>2012. Modificado: Ortiz, 2014</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4" name="Rectángulo 13"/>
          <p:cNvSpPr/>
          <p:nvPr/>
        </p:nvSpPr>
        <p:spPr>
          <a:xfrm>
            <a:off x="4968454" y="1118319"/>
            <a:ext cx="2672142" cy="27699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s-ES" sz="1200" b="1" dirty="0" smtClean="0">
                <a:latin typeface="Arial" panose="020B0604020202020204" pitchFamily="34" charset="0"/>
                <a:ea typeface="Arial" panose="020B0604020202020204" pitchFamily="34" charset="0"/>
                <a:cs typeface="Times New Roman" panose="02020603050405020304" pitchFamily="18" charset="0"/>
              </a:rPr>
              <a:t>AGUA PARA CONSUMO HUMANO</a:t>
            </a:r>
            <a:endParaRPr lang="es-ES" sz="1200" b="1" dirty="0">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5" name="Diagrama 14"/>
          <p:cNvGraphicFramePr/>
          <p:nvPr>
            <p:extLst/>
          </p:nvPr>
        </p:nvGraphicFramePr>
        <p:xfrm>
          <a:off x="3860667" y="1631755"/>
          <a:ext cx="5561361" cy="87257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Imagen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2871" y="3546356"/>
            <a:ext cx="2681781" cy="2011336"/>
          </a:xfrm>
          <a:prstGeom prst="rect">
            <a:avLst/>
          </a:prstGeom>
          <a:ln w="3175">
            <a:solidFill>
              <a:schemeClr val="tx1"/>
            </a:solidFill>
          </a:ln>
        </p:spPr>
      </p:pic>
      <p:sp>
        <p:nvSpPr>
          <p:cNvPr id="17" name="Flecha derecha 16"/>
          <p:cNvSpPr/>
          <p:nvPr/>
        </p:nvSpPr>
        <p:spPr>
          <a:xfrm>
            <a:off x="6515771" y="4164226"/>
            <a:ext cx="702764" cy="5157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derecha 17"/>
          <p:cNvSpPr/>
          <p:nvPr/>
        </p:nvSpPr>
        <p:spPr>
          <a:xfrm>
            <a:off x="8515448" y="4164227"/>
            <a:ext cx="702764" cy="5157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10139981" y="3242267"/>
            <a:ext cx="920445" cy="276999"/>
          </a:xfrm>
          <a:prstGeom prst="rect">
            <a:avLst/>
          </a:prstGeom>
        </p:spPr>
        <p:txBody>
          <a:bodyPr wrap="none">
            <a:spAutoFit/>
          </a:bodyPr>
          <a:lstStyle/>
          <a:p>
            <a:pPr algn="ctr"/>
            <a:r>
              <a:rPr lang="es-EC" sz="1200" dirty="0" smtClean="0">
                <a:latin typeface="Arial" panose="020B0604020202020204" pitchFamily="34" charset="0"/>
                <a:ea typeface="Arial" panose="020B0604020202020204" pitchFamily="34" charset="0"/>
                <a:cs typeface="Times New Roman" panose="02020603050405020304" pitchFamily="18" charset="0"/>
              </a:rPr>
              <a:t>ESFORSE</a:t>
            </a:r>
            <a:endParaRPr lang="es-EC" sz="1200" dirty="0"/>
          </a:p>
        </p:txBody>
      </p:sp>
      <p:pic>
        <p:nvPicPr>
          <p:cNvPr id="20" name="Imagen 19" descr="C:\Users\EMVY\Box Sync\FoToS\TESIS\Reciclaje&amp;Reforestación\Foto0006.jpg"/>
          <p:cNvPicPr/>
          <p:nvPr/>
        </p:nvPicPr>
        <p:blipFill rotWithShape="1">
          <a:blip r:embed="rId10" cstate="print">
            <a:extLst>
              <a:ext uri="{28A0092B-C50C-407E-A947-70E740481C1C}">
                <a14:useLocalDpi xmlns:a14="http://schemas.microsoft.com/office/drawing/2010/main" val="0"/>
              </a:ext>
            </a:extLst>
          </a:blip>
          <a:srcRect l="1" r="18936" b="27869"/>
          <a:stretch/>
        </p:blipFill>
        <p:spPr bwMode="auto">
          <a:xfrm>
            <a:off x="4028254" y="3768811"/>
            <a:ext cx="2423236" cy="1705764"/>
          </a:xfrm>
          <a:prstGeom prst="rect">
            <a:avLst/>
          </a:prstGeom>
          <a:noFill/>
          <a:ln w="3175" cap="flat" cmpd="sng" algn="ctr">
            <a:solidFill>
              <a:schemeClr val="tx1"/>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3268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1716" y="223286"/>
            <a:ext cx="9075420" cy="6417945"/>
          </a:xfrm>
          <a:prstGeom prst="rect">
            <a:avLst/>
          </a:prstGeom>
        </p:spPr>
      </p:pic>
    </p:spTree>
    <p:extLst>
      <p:ext uri="{BB962C8B-B14F-4D97-AF65-F5344CB8AC3E}">
        <p14:creationId xmlns:p14="http://schemas.microsoft.com/office/powerpoint/2010/main" val="21559076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CAPÍTULO I</a:t>
            </a:r>
            <a:endParaRPr lang="es-EC" dirty="0"/>
          </a:p>
        </p:txBody>
      </p:sp>
      <p:sp>
        <p:nvSpPr>
          <p:cNvPr id="3" name="Subtítulo 2"/>
          <p:cNvSpPr>
            <a:spLocks noGrp="1"/>
          </p:cNvSpPr>
          <p:nvPr>
            <p:ph type="subTitle" idx="1"/>
          </p:nvPr>
        </p:nvSpPr>
        <p:spPr/>
        <p:txBody>
          <a:bodyPr/>
          <a:lstStyle/>
          <a:p>
            <a:r>
              <a:rPr lang="es-EC" dirty="0" smtClean="0"/>
              <a:t>Introducción</a:t>
            </a:r>
            <a:endParaRPr lang="es-EC" dirty="0"/>
          </a:p>
        </p:txBody>
      </p:sp>
    </p:spTree>
    <p:extLst>
      <p:ext uri="{BB962C8B-B14F-4D97-AF65-F5344CB8AC3E}">
        <p14:creationId xmlns:p14="http://schemas.microsoft.com/office/powerpoint/2010/main" val="56944650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p:cNvGraphicFramePr>
            <a:graphicFrameLocks noGrp="1"/>
          </p:cNvGraphicFramePr>
          <p:nvPr>
            <p:extLst/>
          </p:nvPr>
        </p:nvGraphicFramePr>
        <p:xfrm>
          <a:off x="6240162" y="875178"/>
          <a:ext cx="5581136" cy="4587332"/>
        </p:xfrm>
        <a:graphic>
          <a:graphicData uri="http://schemas.openxmlformats.org/drawingml/2006/table">
            <a:tbl>
              <a:tblPr firstRow="1" firstCol="1" bandRow="1">
                <a:tableStyleId>{5A111915-BE36-4E01-A7E5-04B1672EAD32}</a:tableStyleId>
              </a:tblPr>
              <a:tblGrid>
                <a:gridCol w="821543"/>
                <a:gridCol w="522395"/>
                <a:gridCol w="747872"/>
                <a:gridCol w="671969"/>
                <a:gridCol w="673085"/>
                <a:gridCol w="673085"/>
                <a:gridCol w="897446"/>
                <a:gridCol w="573741"/>
              </a:tblGrid>
              <a:tr h="130071">
                <a:tc rowSpan="2">
                  <a:txBody>
                    <a:bodyPr/>
                    <a:lstStyle/>
                    <a:p>
                      <a:pPr algn="ctr">
                        <a:lnSpc>
                          <a:spcPct val="100000"/>
                        </a:lnSpc>
                        <a:spcAft>
                          <a:spcPts val="0"/>
                        </a:spcAft>
                      </a:pPr>
                      <a:r>
                        <a:rPr lang="es-EC" sz="700" dirty="0">
                          <a:effectLst/>
                        </a:rPr>
                        <a:t>PARÁMETRO</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rowSpan="2">
                  <a:txBody>
                    <a:bodyPr/>
                    <a:lstStyle/>
                    <a:p>
                      <a:pPr algn="ctr">
                        <a:lnSpc>
                          <a:spcPct val="100000"/>
                        </a:lnSpc>
                        <a:spcAft>
                          <a:spcPts val="0"/>
                        </a:spcAft>
                      </a:pPr>
                      <a:r>
                        <a:rPr lang="es-EC" sz="700">
                          <a:effectLst/>
                        </a:rPr>
                        <a:t>UNIDAD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rowSpan="2">
                  <a:txBody>
                    <a:bodyPr/>
                    <a:lstStyle/>
                    <a:p>
                      <a:pPr algn="ctr">
                        <a:lnSpc>
                          <a:spcPct val="100000"/>
                        </a:lnSpc>
                        <a:spcAft>
                          <a:spcPts val="0"/>
                        </a:spcAft>
                      </a:pPr>
                      <a:r>
                        <a:rPr lang="es-EC" sz="700">
                          <a:effectLst/>
                        </a:rPr>
                        <a:t>MÉTODO UTILIZADO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gridSpan="3">
                  <a:txBody>
                    <a:bodyPr/>
                    <a:lstStyle/>
                    <a:p>
                      <a:pPr algn="ctr">
                        <a:lnSpc>
                          <a:spcPct val="100000"/>
                        </a:lnSpc>
                        <a:spcAft>
                          <a:spcPts val="0"/>
                        </a:spcAft>
                      </a:pPr>
                      <a:r>
                        <a:rPr lang="es-EC" sz="700">
                          <a:effectLst/>
                        </a:rPr>
                        <a:t>LÍMITES MÁXIMOS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hMerge="1">
                  <a:txBody>
                    <a:bodyPr/>
                    <a:lstStyle/>
                    <a:p>
                      <a:endParaRPr lang="es-EC"/>
                    </a:p>
                  </a:txBody>
                  <a:tcPr/>
                </a:tc>
                <a:tc hMerge="1">
                  <a:txBody>
                    <a:bodyPr/>
                    <a:lstStyle/>
                    <a:p>
                      <a:endParaRPr lang="es-EC"/>
                    </a:p>
                  </a:txBody>
                  <a:tcPr/>
                </a:tc>
                <a:tc rowSpan="2">
                  <a:txBody>
                    <a:bodyPr/>
                    <a:lstStyle/>
                    <a:p>
                      <a:pPr algn="ctr">
                        <a:lnSpc>
                          <a:spcPct val="100000"/>
                        </a:lnSpc>
                        <a:spcAft>
                          <a:spcPts val="0"/>
                        </a:spcAft>
                      </a:pPr>
                      <a:r>
                        <a:rPr lang="es-EC" sz="700">
                          <a:effectLst/>
                        </a:rPr>
                        <a:t>RESULTADOS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rowSpan="2">
                  <a:txBody>
                    <a:bodyPr/>
                    <a:lstStyle/>
                    <a:p>
                      <a:pPr algn="ctr">
                        <a:lnSpc>
                          <a:spcPct val="100000"/>
                        </a:lnSpc>
                        <a:spcAft>
                          <a:spcPts val="0"/>
                        </a:spcAft>
                      </a:pPr>
                      <a:r>
                        <a:rPr lang="es-EC" sz="700">
                          <a:effectLst/>
                        </a:rPr>
                        <a:t>CUMPLE</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275815">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700" baseline="0" dirty="0">
                          <a:solidFill>
                            <a:schemeClr val="bg1"/>
                          </a:solidFill>
                          <a:effectLst/>
                        </a:rPr>
                        <a:t>NORMA INEN 1108 - 2011</a:t>
                      </a:r>
                      <a:endParaRPr lang="es-EC" sz="900" baseline="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solidFill>
                      <a:schemeClr val="accent5"/>
                    </a:solidFill>
                  </a:tcPr>
                </a:tc>
                <a:tc>
                  <a:txBody>
                    <a:bodyPr/>
                    <a:lstStyle/>
                    <a:p>
                      <a:pPr algn="ctr">
                        <a:lnSpc>
                          <a:spcPct val="100000"/>
                        </a:lnSpc>
                        <a:spcAft>
                          <a:spcPts val="0"/>
                        </a:spcAft>
                      </a:pPr>
                      <a:r>
                        <a:rPr lang="es-EC" sz="700" baseline="0">
                          <a:solidFill>
                            <a:schemeClr val="bg1"/>
                          </a:solidFill>
                          <a:effectLst/>
                        </a:rPr>
                        <a:t>TULSMA*</a:t>
                      </a:r>
                      <a:endParaRPr lang="es-EC" sz="900" baseline="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solidFill>
                      <a:schemeClr val="accent5"/>
                    </a:solidFill>
                  </a:tcPr>
                </a:tc>
                <a:tc>
                  <a:txBody>
                    <a:bodyPr/>
                    <a:lstStyle/>
                    <a:p>
                      <a:pPr algn="ctr">
                        <a:lnSpc>
                          <a:spcPct val="100000"/>
                        </a:lnSpc>
                        <a:spcAft>
                          <a:spcPts val="0"/>
                        </a:spcAft>
                      </a:pPr>
                      <a:r>
                        <a:rPr lang="es-EC" sz="700" baseline="0" dirty="0">
                          <a:solidFill>
                            <a:schemeClr val="bg1"/>
                          </a:solidFill>
                          <a:effectLst/>
                        </a:rPr>
                        <a:t>TULSMA**</a:t>
                      </a:r>
                      <a:endParaRPr lang="es-EC" sz="900" baseline="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solidFill>
                      <a:schemeClr val="accent5"/>
                    </a:solidFill>
                  </a:tcPr>
                </a:tc>
                <a:tc vMerge="1">
                  <a:txBody>
                    <a:bodyPr/>
                    <a:lstStyle/>
                    <a:p>
                      <a:endParaRPr lang="es-EC"/>
                    </a:p>
                  </a:txBody>
                  <a:tcPr/>
                </a:tc>
                <a:tc vMerge="1">
                  <a:txBody>
                    <a:bodyPr/>
                    <a:lstStyle/>
                    <a:p>
                      <a:endParaRPr lang="es-EC"/>
                    </a:p>
                  </a:txBody>
                  <a:tcPr/>
                </a:tc>
              </a:tr>
              <a:tr h="150766">
                <a:tc>
                  <a:txBody>
                    <a:bodyPr/>
                    <a:lstStyle/>
                    <a:p>
                      <a:pPr algn="ctr">
                        <a:lnSpc>
                          <a:spcPct val="100000"/>
                        </a:lnSpc>
                        <a:spcAft>
                          <a:spcPts val="0"/>
                        </a:spcAft>
                      </a:pPr>
                      <a:r>
                        <a:rPr lang="es-EC" sz="700">
                          <a:effectLst/>
                        </a:rPr>
                        <a:t>Color real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U Pt-Co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- 2120-C</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Turbiedad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NTU</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- 2130-B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pH</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- 4500-H˙-B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6 - 9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6 - 9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7,71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Alcalinidad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- 2320-B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300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Aluminio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- 3500-Al-D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0,013</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Amonio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- 8038</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0,03</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Arsénico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- 3114-A</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Cianuros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- 8027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Cloro libre residual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- 8021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0,03 - 1,5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Cloruros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- 4500-Cl-D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47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Cobalto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Cobre</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- 8505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0,13</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Cromo total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&lt; 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Dureza total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- 2340-C</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368,4</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Flúor</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- 8029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&lt; 1,4</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1,4</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Hierro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- 8008</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0,3</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Índice de agresividad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Cálculo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12,02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Manganeso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0,4</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&lt; 0,15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Níquel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0,025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Nitratos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- 8039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12,2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Nitritos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- 8507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0,072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Plomo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- 3500-Pb-B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275815">
                <a:tc>
                  <a:txBody>
                    <a:bodyPr/>
                    <a:lstStyle/>
                    <a:p>
                      <a:pPr algn="ctr">
                        <a:lnSpc>
                          <a:spcPct val="100000"/>
                        </a:lnSpc>
                        <a:spcAft>
                          <a:spcPts val="0"/>
                        </a:spcAft>
                      </a:pPr>
                      <a:r>
                        <a:rPr lang="es-EC" sz="700">
                          <a:effectLst/>
                        </a:rPr>
                        <a:t>Sólidos totales disueltos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- 2510-B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5,31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50766">
                <a:tc>
                  <a:txBody>
                    <a:bodyPr/>
                    <a:lstStyle/>
                    <a:p>
                      <a:pPr algn="ctr">
                        <a:lnSpc>
                          <a:spcPct val="100000"/>
                        </a:lnSpc>
                        <a:spcAft>
                          <a:spcPts val="0"/>
                        </a:spcAft>
                      </a:pPr>
                      <a:r>
                        <a:rPr lang="es-EC" sz="700">
                          <a:effectLst/>
                        </a:rPr>
                        <a:t>Sulfatos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-4500-SO4-E</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142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Zinc</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- 8009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0,36</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Aerobios totales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UFC/100ml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- 9021-C</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Colibacilos totales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UFC/100ml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- 9021-B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3000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0071">
                <a:tc>
                  <a:txBody>
                    <a:bodyPr/>
                    <a:lstStyle/>
                    <a:p>
                      <a:pPr algn="ctr">
                        <a:lnSpc>
                          <a:spcPct val="100000"/>
                        </a:lnSpc>
                        <a:spcAft>
                          <a:spcPts val="0"/>
                        </a:spcAft>
                      </a:pPr>
                      <a:r>
                        <a:rPr lang="es-EC" sz="700">
                          <a:effectLst/>
                        </a:rPr>
                        <a:t>Colibacilos fecales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UFC/100ml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- 9021-B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Ausencia</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40% fecales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dirty="0">
                          <a:effectLst/>
                        </a:rPr>
                        <a:t>SI</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bl>
          </a:graphicData>
        </a:graphic>
      </p:graphicFrame>
      <p:graphicFrame>
        <p:nvGraphicFramePr>
          <p:cNvPr id="4" name="Tabla 3"/>
          <p:cNvGraphicFramePr>
            <a:graphicFrameLocks noGrp="1"/>
          </p:cNvGraphicFramePr>
          <p:nvPr>
            <p:extLst/>
          </p:nvPr>
        </p:nvGraphicFramePr>
        <p:xfrm>
          <a:off x="420132" y="862984"/>
          <a:ext cx="5429952" cy="4610250"/>
        </p:xfrm>
        <a:graphic>
          <a:graphicData uri="http://schemas.openxmlformats.org/drawingml/2006/table">
            <a:tbl>
              <a:tblPr firstRow="1" firstCol="1" bandRow="1">
                <a:tableStyleId>{69012ECD-51FC-41F1-AA8D-1B2483CD663E}</a:tableStyleId>
              </a:tblPr>
              <a:tblGrid>
                <a:gridCol w="799288"/>
                <a:gridCol w="508244"/>
                <a:gridCol w="727614"/>
                <a:gridCol w="653766"/>
                <a:gridCol w="654852"/>
                <a:gridCol w="654852"/>
                <a:gridCol w="873136"/>
                <a:gridCol w="558200"/>
              </a:tblGrid>
              <a:tr h="138350">
                <a:tc rowSpan="2">
                  <a:txBody>
                    <a:bodyPr/>
                    <a:lstStyle/>
                    <a:p>
                      <a:pPr algn="ctr">
                        <a:lnSpc>
                          <a:spcPct val="100000"/>
                        </a:lnSpc>
                        <a:spcAft>
                          <a:spcPts val="0"/>
                        </a:spcAft>
                      </a:pPr>
                      <a:r>
                        <a:rPr lang="es-EC" sz="700" dirty="0">
                          <a:effectLst/>
                        </a:rPr>
                        <a:t>PARÁMETRO</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rowSpan="2">
                  <a:txBody>
                    <a:bodyPr/>
                    <a:lstStyle/>
                    <a:p>
                      <a:pPr algn="ctr">
                        <a:lnSpc>
                          <a:spcPct val="100000"/>
                        </a:lnSpc>
                        <a:spcAft>
                          <a:spcPts val="0"/>
                        </a:spcAft>
                      </a:pPr>
                      <a:r>
                        <a:rPr lang="es-EC" sz="700" dirty="0">
                          <a:effectLst/>
                        </a:rPr>
                        <a:t>UNIDAD</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rowSpan="2">
                  <a:txBody>
                    <a:bodyPr/>
                    <a:lstStyle/>
                    <a:p>
                      <a:pPr algn="ctr">
                        <a:lnSpc>
                          <a:spcPct val="100000"/>
                        </a:lnSpc>
                        <a:spcAft>
                          <a:spcPts val="0"/>
                        </a:spcAft>
                      </a:pPr>
                      <a:r>
                        <a:rPr lang="es-EC" sz="700" dirty="0">
                          <a:effectLst/>
                        </a:rPr>
                        <a:t>MÉTODO UTILIZADO</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gridSpan="3">
                  <a:txBody>
                    <a:bodyPr/>
                    <a:lstStyle/>
                    <a:p>
                      <a:pPr algn="ctr">
                        <a:lnSpc>
                          <a:spcPct val="100000"/>
                        </a:lnSpc>
                        <a:spcAft>
                          <a:spcPts val="0"/>
                        </a:spcAft>
                      </a:pPr>
                      <a:r>
                        <a:rPr lang="es-EC" sz="700">
                          <a:effectLst/>
                        </a:rPr>
                        <a:t>LÍMITES MÁXIMOS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hMerge="1">
                  <a:txBody>
                    <a:bodyPr/>
                    <a:lstStyle/>
                    <a:p>
                      <a:endParaRPr lang="es-EC"/>
                    </a:p>
                  </a:txBody>
                  <a:tcPr/>
                </a:tc>
                <a:tc hMerge="1">
                  <a:txBody>
                    <a:bodyPr/>
                    <a:lstStyle/>
                    <a:p>
                      <a:endParaRPr lang="es-EC"/>
                    </a:p>
                  </a:txBody>
                  <a:tcPr/>
                </a:tc>
                <a:tc rowSpan="2">
                  <a:txBody>
                    <a:bodyPr/>
                    <a:lstStyle/>
                    <a:p>
                      <a:pPr algn="ctr">
                        <a:lnSpc>
                          <a:spcPct val="100000"/>
                        </a:lnSpc>
                        <a:spcAft>
                          <a:spcPts val="0"/>
                        </a:spcAft>
                      </a:pPr>
                      <a:r>
                        <a:rPr lang="es-EC" sz="700" dirty="0">
                          <a:effectLst/>
                        </a:rPr>
                        <a:t>RESULTADOS</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rowSpan="2">
                  <a:txBody>
                    <a:bodyPr/>
                    <a:lstStyle/>
                    <a:p>
                      <a:pPr algn="ctr">
                        <a:lnSpc>
                          <a:spcPct val="100000"/>
                        </a:lnSpc>
                        <a:spcAft>
                          <a:spcPts val="0"/>
                        </a:spcAft>
                      </a:pPr>
                      <a:r>
                        <a:rPr lang="es-EC" sz="700">
                          <a:effectLst/>
                        </a:rPr>
                        <a:t>CUMPLE</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276700">
                <a:tc vMerge="1">
                  <a:txBody>
                    <a:bodyPr/>
                    <a:lstStyle/>
                    <a:p>
                      <a:endParaRPr lang="es-EC"/>
                    </a:p>
                  </a:txBody>
                  <a:tcPr/>
                </a:tc>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700" dirty="0">
                          <a:solidFill>
                            <a:schemeClr val="bg1"/>
                          </a:solidFill>
                          <a:effectLst/>
                        </a:rPr>
                        <a:t>NORMA INEN 1108 - 2011</a:t>
                      </a:r>
                      <a:endParaRPr lang="es-EC" sz="9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solidFill>
                      <a:schemeClr val="accent1"/>
                    </a:solidFill>
                  </a:tcPr>
                </a:tc>
                <a:tc>
                  <a:txBody>
                    <a:bodyPr/>
                    <a:lstStyle/>
                    <a:p>
                      <a:pPr algn="ctr">
                        <a:lnSpc>
                          <a:spcPct val="100000"/>
                        </a:lnSpc>
                        <a:spcAft>
                          <a:spcPts val="0"/>
                        </a:spcAft>
                      </a:pPr>
                      <a:r>
                        <a:rPr lang="es-EC" sz="700" dirty="0" smtClean="0">
                          <a:solidFill>
                            <a:schemeClr val="bg1"/>
                          </a:solidFill>
                          <a:effectLst/>
                        </a:rPr>
                        <a:t>TULSMA*</a:t>
                      </a:r>
                      <a:endParaRPr lang="es-EC" sz="9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solidFill>
                      <a:schemeClr val="accent1"/>
                    </a:solidFill>
                  </a:tcPr>
                </a:tc>
                <a:tc>
                  <a:txBody>
                    <a:bodyPr/>
                    <a:lstStyle/>
                    <a:p>
                      <a:pPr algn="ctr">
                        <a:lnSpc>
                          <a:spcPct val="100000"/>
                        </a:lnSpc>
                        <a:spcAft>
                          <a:spcPts val="0"/>
                        </a:spcAft>
                      </a:pPr>
                      <a:r>
                        <a:rPr lang="es-EC" sz="700" dirty="0">
                          <a:solidFill>
                            <a:schemeClr val="bg1"/>
                          </a:solidFill>
                          <a:effectLst/>
                        </a:rPr>
                        <a:t>TULSMA**</a:t>
                      </a:r>
                      <a:endParaRPr lang="es-EC" sz="9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solidFill>
                      <a:schemeClr val="accent1"/>
                    </a:solidFill>
                  </a:tcPr>
                </a:tc>
                <a:tc vMerge="1">
                  <a:txBody>
                    <a:bodyPr/>
                    <a:lstStyle/>
                    <a:p>
                      <a:endParaRPr lang="es-EC"/>
                    </a:p>
                  </a:txBody>
                  <a:tcPr/>
                </a:tc>
                <a:tc vMerge="1">
                  <a:txBody>
                    <a:bodyPr/>
                    <a:lstStyle/>
                    <a:p>
                      <a:endParaRPr lang="es-EC"/>
                    </a:p>
                  </a:txBody>
                  <a:tcPr/>
                </a:tc>
              </a:tr>
              <a:tr h="141330">
                <a:tc>
                  <a:txBody>
                    <a:bodyPr/>
                    <a:lstStyle/>
                    <a:p>
                      <a:pPr algn="ctr">
                        <a:lnSpc>
                          <a:spcPct val="100000"/>
                        </a:lnSpc>
                        <a:spcAft>
                          <a:spcPts val="0"/>
                        </a:spcAft>
                      </a:pPr>
                      <a:r>
                        <a:rPr lang="es-EC" sz="700">
                          <a:effectLst/>
                        </a:rPr>
                        <a:t>Color real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U Pt-Co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- 2120-C</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Turbiedad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NTU</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- 2130-B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pH</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- 4500-H˙-B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6 - 9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6 - 9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8,2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Alcalinidad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- 2320-B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246,6</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Aluminio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- 3500-Al-D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0,025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Amonio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- 8038</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Arsénico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- 3114-A</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Cianuros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- 8027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0,004</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Cloro libre residual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- 8021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0,03 - 1,5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Cloruros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- 4500-Cl-D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15,7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Cobalto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Cobre</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- 8505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dirty="0">
                          <a:effectLst/>
                        </a:rPr>
                        <a:t>SI</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Cromo total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&lt; 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Dureza total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- 2340-C</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10,49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Flúor</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- 8029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&lt; 1,4</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209,8</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Hierro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- 8008</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0,3</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276700">
                <a:tc>
                  <a:txBody>
                    <a:bodyPr/>
                    <a:lstStyle/>
                    <a:p>
                      <a:pPr algn="ctr">
                        <a:lnSpc>
                          <a:spcPct val="100000"/>
                        </a:lnSpc>
                        <a:spcAft>
                          <a:spcPts val="0"/>
                        </a:spcAft>
                      </a:pPr>
                      <a:r>
                        <a:rPr lang="es-EC" sz="700">
                          <a:effectLst/>
                        </a:rPr>
                        <a:t>Índice de agresividad</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Cálculo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12,16</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Manganeso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0,4</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&lt; 0,15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Níquel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- 3111-B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0,025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Nitratos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- 8039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11,62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Nitritos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- 8507</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0,2</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0,081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Plomo</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- 3500-Pb-B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0,01</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0,05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276700">
                <a:tc>
                  <a:txBody>
                    <a:bodyPr/>
                    <a:lstStyle/>
                    <a:p>
                      <a:pPr algn="ctr">
                        <a:lnSpc>
                          <a:spcPct val="100000"/>
                        </a:lnSpc>
                        <a:spcAft>
                          <a:spcPts val="0"/>
                        </a:spcAft>
                      </a:pPr>
                      <a:r>
                        <a:rPr lang="es-EC" sz="700">
                          <a:effectLst/>
                        </a:rPr>
                        <a:t>Sólidos totales disueltos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- 2510-B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1000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329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41330">
                <a:tc>
                  <a:txBody>
                    <a:bodyPr/>
                    <a:lstStyle/>
                    <a:p>
                      <a:pPr algn="ctr">
                        <a:lnSpc>
                          <a:spcPct val="100000"/>
                        </a:lnSpc>
                        <a:spcAft>
                          <a:spcPts val="0"/>
                        </a:spcAft>
                      </a:pPr>
                      <a:r>
                        <a:rPr lang="es-EC" sz="700">
                          <a:effectLst/>
                        </a:rPr>
                        <a:t>Sulfatos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-4500-SO4-E</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250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Zinc</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mg/l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HACH - 8009</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0,26</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Aerobios totales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UFC/100ml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- 9021-C</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65</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Colibacilos totales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UFC/100ml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- 9021-B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3000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50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SI</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r h="138350">
                <a:tc>
                  <a:txBody>
                    <a:bodyPr/>
                    <a:lstStyle/>
                    <a:p>
                      <a:pPr algn="ctr">
                        <a:lnSpc>
                          <a:spcPct val="100000"/>
                        </a:lnSpc>
                        <a:spcAft>
                          <a:spcPts val="0"/>
                        </a:spcAft>
                      </a:pPr>
                      <a:r>
                        <a:rPr lang="es-EC" sz="700">
                          <a:effectLst/>
                        </a:rPr>
                        <a:t>Colibacilos fecales</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UFC/100ml</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APHA - 9021-B</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Ausencia</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600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dirty="0">
                          <a:effectLst/>
                        </a:rPr>
                        <a:t>40% fecales</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a:effectLst/>
                        </a:rPr>
                        <a:t>0</a:t>
                      </a:r>
                      <a:endParaRPr lang="es-EC" sz="90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c>
                  <a:txBody>
                    <a:bodyPr/>
                    <a:lstStyle/>
                    <a:p>
                      <a:pPr algn="ctr">
                        <a:lnSpc>
                          <a:spcPct val="100000"/>
                        </a:lnSpc>
                        <a:spcAft>
                          <a:spcPts val="0"/>
                        </a:spcAft>
                      </a:pPr>
                      <a:r>
                        <a:rPr lang="es-EC" sz="700" dirty="0">
                          <a:effectLst/>
                        </a:rPr>
                        <a:t>SI</a:t>
                      </a:r>
                      <a:endParaRPr lang="es-EC" sz="900" dirty="0">
                        <a:effectLst/>
                        <a:latin typeface="Arial" panose="020B0604020202020204" pitchFamily="34" charset="0"/>
                        <a:ea typeface="Arial" panose="020B0604020202020204" pitchFamily="34" charset="0"/>
                        <a:cs typeface="Times New Roman" panose="02020603050405020304" pitchFamily="18" charset="0"/>
                      </a:endParaRPr>
                    </a:p>
                  </a:txBody>
                  <a:tcPr marL="25750" marR="25750" marT="0" marB="0" anchor="ctr"/>
                </a:tc>
              </a:tr>
            </a:tbl>
          </a:graphicData>
        </a:graphic>
      </p:graphicFrame>
      <p:sp>
        <p:nvSpPr>
          <p:cNvPr id="5" name="Rectángulo 4"/>
          <p:cNvSpPr/>
          <p:nvPr/>
        </p:nvSpPr>
        <p:spPr>
          <a:xfrm>
            <a:off x="3198341" y="308059"/>
            <a:ext cx="5498756" cy="276999"/>
          </a:xfrm>
          <a:prstGeom prst="rect">
            <a:avLst/>
          </a:prstGeom>
        </p:spPr>
        <p:txBody>
          <a:bodyPr wrap="square">
            <a:spAutoFit/>
          </a:bodyPr>
          <a:lstStyle/>
          <a:p>
            <a:r>
              <a:rPr lang="es-EC" sz="1200" b="1" dirty="0" smtClean="0">
                <a:latin typeface="Arial" panose="020B0604020202020204" pitchFamily="34" charset="0"/>
                <a:ea typeface="Arial" panose="020B0604020202020204" pitchFamily="34" charset="0"/>
                <a:cs typeface="Times New Roman" panose="02020603050405020304" pitchFamily="18" charset="0"/>
              </a:rPr>
              <a:t>ANÁLISIS FÍSICO – QUÍMICO Y MICROBIOLÓGICO DEL AGUA POTABLE</a:t>
            </a:r>
            <a:endParaRPr lang="es-EC" sz="1200" b="1" dirty="0"/>
          </a:p>
        </p:txBody>
      </p:sp>
      <p:sp>
        <p:nvSpPr>
          <p:cNvPr id="6" name="Rectángulo 5"/>
          <p:cNvSpPr/>
          <p:nvPr/>
        </p:nvSpPr>
        <p:spPr>
          <a:xfrm>
            <a:off x="2257168" y="585058"/>
            <a:ext cx="1882346" cy="276999"/>
          </a:xfrm>
          <a:prstGeom prst="rect">
            <a:avLst/>
          </a:prstGeom>
        </p:spPr>
        <p:txBody>
          <a:bodyPr wrap="squar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Cocina </a:t>
            </a:r>
            <a:r>
              <a:rPr lang="es-EC" sz="1200" dirty="0">
                <a:latin typeface="Arial" panose="020B0604020202020204" pitchFamily="34" charset="0"/>
                <a:ea typeface="Arial" panose="020B0604020202020204" pitchFamily="34" charset="0"/>
                <a:cs typeface="Times New Roman" panose="02020603050405020304" pitchFamily="18" charset="0"/>
              </a:rPr>
              <a:t>de voluntarios</a:t>
            </a:r>
            <a:endParaRPr lang="es-EC" sz="1200" dirty="0"/>
          </a:p>
        </p:txBody>
      </p:sp>
      <p:sp>
        <p:nvSpPr>
          <p:cNvPr id="7" name="Rectángulo 6"/>
          <p:cNvSpPr/>
          <p:nvPr/>
        </p:nvSpPr>
        <p:spPr>
          <a:xfrm>
            <a:off x="8328454" y="585058"/>
            <a:ext cx="1882346" cy="276999"/>
          </a:xfrm>
          <a:prstGeom prst="rect">
            <a:avLst/>
          </a:prstGeom>
        </p:spPr>
        <p:txBody>
          <a:bodyPr wrap="squar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Cocina </a:t>
            </a:r>
            <a:r>
              <a:rPr lang="es-EC" sz="1200" dirty="0">
                <a:latin typeface="Arial" panose="020B0604020202020204" pitchFamily="34" charset="0"/>
                <a:ea typeface="Arial" panose="020B0604020202020204" pitchFamily="34" charset="0"/>
                <a:cs typeface="Times New Roman" panose="02020603050405020304" pitchFamily="18" charset="0"/>
              </a:rPr>
              <a:t>de </a:t>
            </a:r>
            <a:r>
              <a:rPr lang="es-EC" sz="1200" dirty="0" smtClean="0">
                <a:latin typeface="Arial" panose="020B0604020202020204" pitchFamily="34" charset="0"/>
                <a:ea typeface="Arial" panose="020B0604020202020204" pitchFamily="34" charset="0"/>
                <a:cs typeface="Times New Roman" panose="02020603050405020304" pitchFamily="18" charset="0"/>
              </a:rPr>
              <a:t>comedor base</a:t>
            </a:r>
            <a:endParaRPr lang="es-EC" sz="1200" dirty="0"/>
          </a:p>
        </p:txBody>
      </p:sp>
      <p:sp>
        <p:nvSpPr>
          <p:cNvPr id="9" name="Rectángulo 8"/>
          <p:cNvSpPr/>
          <p:nvPr/>
        </p:nvSpPr>
        <p:spPr>
          <a:xfrm>
            <a:off x="651344" y="5484087"/>
            <a:ext cx="4613764" cy="657872"/>
          </a:xfrm>
          <a:prstGeom prst="rect">
            <a:avLst/>
          </a:prstGeom>
        </p:spPr>
        <p:txBody>
          <a:bodyPr wrap="none">
            <a:spAutoFit/>
          </a:bodyPr>
          <a:lstStyle/>
          <a:p>
            <a:pPr algn="ctr"/>
            <a:r>
              <a:rPr lang="es-EC" sz="1050" dirty="0">
                <a:latin typeface="Arial" panose="020B0604020202020204" pitchFamily="34" charset="0"/>
                <a:cs typeface="Arial" panose="020B0604020202020204" pitchFamily="34" charset="0"/>
              </a:rPr>
              <a:t>*Para aguas que únicamente requieren tratamiento convencional</a:t>
            </a:r>
          </a:p>
          <a:p>
            <a:pPr algn="ctr"/>
            <a:r>
              <a:rPr lang="es-EC" sz="1050" dirty="0">
                <a:latin typeface="Arial" panose="020B0604020202020204" pitchFamily="34" charset="0"/>
                <a:cs typeface="Arial" panose="020B0604020202020204" pitchFamily="34" charset="0"/>
              </a:rPr>
              <a:t>**Para aguas que únicamente requieran desinfección</a:t>
            </a:r>
          </a:p>
          <a:p>
            <a:pPr algn="ctr">
              <a:lnSpc>
                <a:spcPct val="150000"/>
              </a:lnSpc>
            </a:pPr>
            <a:r>
              <a:rPr lang="es-EC" sz="1050" dirty="0" smtClean="0">
                <a:latin typeface="Arial" panose="020B0604020202020204" pitchFamily="34" charset="0"/>
                <a:ea typeface="Arial" panose="020B0604020202020204" pitchFamily="34" charset="0"/>
                <a:cs typeface="Arial" panose="020B0604020202020204" pitchFamily="34" charset="0"/>
              </a:rPr>
              <a:t>Fuente</a:t>
            </a:r>
            <a:r>
              <a:rPr lang="es-EC" sz="1050" dirty="0">
                <a:latin typeface="Arial" panose="020B0604020202020204" pitchFamily="34" charset="0"/>
                <a:ea typeface="Arial" panose="020B0604020202020204" pitchFamily="34" charset="0"/>
                <a:cs typeface="Arial" panose="020B0604020202020204" pitchFamily="34" charset="0"/>
              </a:rPr>
              <a:t>: </a:t>
            </a:r>
            <a:r>
              <a:rPr lang="es-EC" sz="1050" dirty="0" smtClean="0">
                <a:latin typeface="Arial" panose="020B0604020202020204" pitchFamily="34" charset="0"/>
                <a:ea typeface="Arial" panose="020B0604020202020204" pitchFamily="34" charset="0"/>
                <a:cs typeface="Arial" panose="020B0604020202020204" pitchFamily="34" charset="0"/>
              </a:rPr>
              <a:t>Centro de Salud Urbano ESFORSE, 2014. </a:t>
            </a:r>
            <a:r>
              <a:rPr lang="es-EC" sz="1050" dirty="0">
                <a:latin typeface="Arial" panose="020B0604020202020204" pitchFamily="34" charset="0"/>
                <a:ea typeface="Arial" panose="020B0604020202020204" pitchFamily="34" charset="0"/>
                <a:cs typeface="Arial" panose="020B0604020202020204" pitchFamily="34" charset="0"/>
              </a:rPr>
              <a:t>Modificado: Ortiz, 2014</a:t>
            </a:r>
            <a:endParaRPr lang="es-EC" sz="1400" dirty="0">
              <a:effectLst/>
              <a:latin typeface="Arial" panose="020B0604020202020204" pitchFamily="34" charset="0"/>
              <a:ea typeface="Arial" panose="020B0604020202020204" pitchFamily="34" charset="0"/>
              <a:cs typeface="Arial" panose="020B0604020202020204" pitchFamily="34" charset="0"/>
            </a:endParaRPr>
          </a:p>
        </p:txBody>
      </p:sp>
      <p:sp>
        <p:nvSpPr>
          <p:cNvPr id="10" name="Rectángulo 9"/>
          <p:cNvSpPr/>
          <p:nvPr/>
        </p:nvSpPr>
        <p:spPr>
          <a:xfrm>
            <a:off x="6765038" y="5473230"/>
            <a:ext cx="4613764" cy="657872"/>
          </a:xfrm>
          <a:prstGeom prst="rect">
            <a:avLst/>
          </a:prstGeom>
        </p:spPr>
        <p:txBody>
          <a:bodyPr wrap="none">
            <a:spAutoFit/>
          </a:bodyPr>
          <a:lstStyle/>
          <a:p>
            <a:pPr algn="ctr"/>
            <a:r>
              <a:rPr lang="es-EC" sz="1050" dirty="0">
                <a:latin typeface="Arial" panose="020B0604020202020204" pitchFamily="34" charset="0"/>
                <a:cs typeface="Arial" panose="020B0604020202020204" pitchFamily="34" charset="0"/>
              </a:rPr>
              <a:t>*Para aguas que únicamente requieren tratamiento convencional</a:t>
            </a:r>
          </a:p>
          <a:p>
            <a:pPr algn="ctr"/>
            <a:r>
              <a:rPr lang="es-EC" sz="1050" dirty="0">
                <a:latin typeface="Arial" panose="020B0604020202020204" pitchFamily="34" charset="0"/>
                <a:cs typeface="Arial" panose="020B0604020202020204" pitchFamily="34" charset="0"/>
              </a:rPr>
              <a:t>**Para aguas que únicamente requieran desinfección</a:t>
            </a:r>
          </a:p>
          <a:p>
            <a:pPr algn="ctr">
              <a:lnSpc>
                <a:spcPct val="150000"/>
              </a:lnSpc>
              <a:spcAft>
                <a:spcPts val="1000"/>
              </a:spcAft>
            </a:pPr>
            <a:r>
              <a:rPr lang="es-EC" sz="1050" dirty="0" smtClean="0">
                <a:latin typeface="Arial" panose="020B0604020202020204" pitchFamily="34" charset="0"/>
                <a:ea typeface="Arial" panose="020B0604020202020204" pitchFamily="34" charset="0"/>
                <a:cs typeface="Arial" panose="020B0604020202020204" pitchFamily="34" charset="0"/>
              </a:rPr>
              <a:t>Fuente</a:t>
            </a:r>
            <a:r>
              <a:rPr lang="es-EC" sz="1050" dirty="0">
                <a:latin typeface="Arial" panose="020B0604020202020204" pitchFamily="34" charset="0"/>
                <a:ea typeface="Arial" panose="020B0604020202020204" pitchFamily="34" charset="0"/>
                <a:cs typeface="Arial" panose="020B0604020202020204" pitchFamily="34" charset="0"/>
              </a:rPr>
              <a:t>: </a:t>
            </a:r>
            <a:r>
              <a:rPr lang="es-EC" sz="1050" dirty="0" smtClean="0">
                <a:latin typeface="Arial" panose="020B0604020202020204" pitchFamily="34" charset="0"/>
                <a:ea typeface="Arial" panose="020B0604020202020204" pitchFamily="34" charset="0"/>
                <a:cs typeface="Arial" panose="020B0604020202020204" pitchFamily="34" charset="0"/>
              </a:rPr>
              <a:t>Centro de Salud Urbano ESFORSE, 2014. </a:t>
            </a:r>
            <a:r>
              <a:rPr lang="es-EC" sz="1050" dirty="0">
                <a:latin typeface="Arial" panose="020B0604020202020204" pitchFamily="34" charset="0"/>
                <a:ea typeface="Arial" panose="020B0604020202020204" pitchFamily="34" charset="0"/>
                <a:cs typeface="Arial" panose="020B0604020202020204" pitchFamily="34" charset="0"/>
              </a:rPr>
              <a:t>Modificado: Ortiz, 2014</a:t>
            </a:r>
            <a:endParaRPr lang="es-EC" sz="14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52688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3175686" y="251426"/>
            <a:ext cx="6054811" cy="276999"/>
          </a:xfrm>
          <a:prstGeom prst="rect">
            <a:avLst/>
          </a:prstGeom>
        </p:spPr>
        <p:txBody>
          <a:bodyPr wrap="square">
            <a:spAutoFit/>
          </a:bodyPr>
          <a:lstStyle/>
          <a:p>
            <a:r>
              <a:rPr lang="es-EC" sz="1200" b="1" dirty="0" smtClean="0">
                <a:latin typeface="Arial" panose="020B0604020202020204" pitchFamily="34" charset="0"/>
                <a:ea typeface="Arial" panose="020B0604020202020204" pitchFamily="34" charset="0"/>
                <a:cs typeface="Times New Roman" panose="02020603050405020304" pitchFamily="18" charset="0"/>
              </a:rPr>
              <a:t>ANÁLISIS FÍSICO – QUÍMICO Y MICROBIOLÓGICO DEL AGUA RESIDUAL</a:t>
            </a:r>
            <a:endParaRPr lang="es-EC" sz="1200" b="1" dirty="0"/>
          </a:p>
        </p:txBody>
      </p:sp>
      <p:graphicFrame>
        <p:nvGraphicFramePr>
          <p:cNvPr id="6" name="Tabla 5"/>
          <p:cNvGraphicFramePr>
            <a:graphicFrameLocks noGrp="1"/>
          </p:cNvGraphicFramePr>
          <p:nvPr>
            <p:extLst/>
          </p:nvPr>
        </p:nvGraphicFramePr>
        <p:xfrm>
          <a:off x="2035340" y="996749"/>
          <a:ext cx="7849471" cy="4572876"/>
        </p:xfrm>
        <a:graphic>
          <a:graphicData uri="http://schemas.openxmlformats.org/drawingml/2006/table">
            <a:tbl>
              <a:tblPr firstRow="1" firstCol="1" bandRow="1">
                <a:tableStyleId>{912C8C85-51F0-491E-9774-3900AFEF0FD7}</a:tableStyleId>
              </a:tblPr>
              <a:tblGrid>
                <a:gridCol w="1577744"/>
                <a:gridCol w="1259055"/>
                <a:gridCol w="1365808"/>
                <a:gridCol w="1153872"/>
                <a:gridCol w="1470991"/>
                <a:gridCol w="1022001"/>
              </a:tblGrid>
              <a:tr h="358345">
                <a:tc>
                  <a:txBody>
                    <a:bodyPr/>
                    <a:lstStyle/>
                    <a:p>
                      <a:pPr algn="ctr">
                        <a:lnSpc>
                          <a:spcPct val="100000"/>
                        </a:lnSpc>
                        <a:spcAft>
                          <a:spcPts val="0"/>
                        </a:spcAft>
                      </a:pPr>
                      <a:r>
                        <a:rPr lang="es-EC" sz="900" dirty="0">
                          <a:effectLst/>
                        </a:rPr>
                        <a:t>PARÁMETRO</a:t>
                      </a:r>
                      <a:endParaRPr lang="es-EC"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UNIDAD</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MÉTODO UTILIZADO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LÍMITES MÁXIMOS TULSMA</a:t>
                      </a:r>
                      <a:r>
                        <a:rPr lang="es-EC" sz="1050">
                          <a:effectLst/>
                        </a:rPr>
                        <a:t>*</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RESULTADOS</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CUMPLE</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Sustancias solubles en hexano (aceites y grasas)</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MAM-40 / APHA 5520 B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100</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6,8</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Arsénico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MAM-49 / APHA 3114 B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0,1</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0,0022</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Conductividad</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µs/cm</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MAM-10 / APHA 2510 B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1188 (19,8°C)</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DBO₅</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mgO₂/l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MAM-38 / APHA 5210 B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250</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70</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DQO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mgO₂/l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MAM-23 / COLORIMÉTRICO MERCK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500</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201</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Fosfatos</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1050" smtClean="0">
                          <a:effectLst/>
                        </a:rPr>
                        <a:t>mg/l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1050">
                          <a:effectLst/>
                        </a:rPr>
                        <a:t>MAM-17 / APHA 450 PC Y/O E MODIFICADO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105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1050" dirty="0">
                          <a:effectLst/>
                        </a:rPr>
                        <a:t>6,1</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Hierro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MAM-18 / APHA 3111 B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25</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0,38</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Nitratos (N-NO₃)</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MAM-43 / APHA 4500 NO₃ B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40</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2,5</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pH</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MAM-34 / APHA 4500 pH +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5-9</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7,3</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Sólidos sedimentables</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MAM-28 / APHA 2540 F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20</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&lt; 2</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Sólidos suspendidos</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MAM-31 / APHA 2540 D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220</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76</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307153">
                <a:tc>
                  <a:txBody>
                    <a:bodyPr/>
                    <a:lstStyle/>
                    <a:p>
                      <a:pPr algn="ctr">
                        <a:lnSpc>
                          <a:spcPct val="100000"/>
                        </a:lnSpc>
                        <a:spcAft>
                          <a:spcPts val="0"/>
                        </a:spcAft>
                      </a:pPr>
                      <a:r>
                        <a:rPr lang="es-EC" sz="900">
                          <a:effectLst/>
                        </a:rPr>
                        <a:t>Sustancias activas al azul de metileno (detergentes)</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mg/l</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MAM-74 / COLORIMÉTRICO HACH MODIFICADO</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0,206</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153577">
                <a:tc>
                  <a:txBody>
                    <a:bodyPr/>
                    <a:lstStyle/>
                    <a:p>
                      <a:pPr algn="ctr">
                        <a:lnSpc>
                          <a:spcPct val="100000"/>
                        </a:lnSpc>
                        <a:spcAft>
                          <a:spcPts val="0"/>
                        </a:spcAft>
                      </a:pPr>
                      <a:r>
                        <a:rPr lang="es-EC" sz="900">
                          <a:effectLst/>
                        </a:rPr>
                        <a:t>Temperatura</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smtClean="0">
                          <a:effectLst/>
                        </a:rPr>
                        <a:t>°C</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&lt; 40</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23</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SI</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r h="153577">
                <a:tc>
                  <a:txBody>
                    <a:bodyPr/>
                    <a:lstStyle/>
                    <a:p>
                      <a:pPr algn="ctr">
                        <a:lnSpc>
                          <a:spcPct val="100000"/>
                        </a:lnSpc>
                        <a:spcAft>
                          <a:spcPts val="0"/>
                        </a:spcAft>
                      </a:pPr>
                      <a:r>
                        <a:rPr lang="es-EC" sz="900">
                          <a:effectLst/>
                        </a:rPr>
                        <a:t>Índice de coliformes fecales</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dirty="0" smtClean="0">
                          <a:effectLst/>
                        </a:rPr>
                        <a:t>NMP/100ml</a:t>
                      </a:r>
                      <a:endParaRPr lang="es-EC"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MMI - 12/SM 9221-E</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a:effectLst/>
                        </a:rPr>
                        <a:t>2,3x10⁵</a:t>
                      </a:r>
                      <a:endParaRPr lang="es-EC" sz="105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c>
                  <a:txBody>
                    <a:bodyPr/>
                    <a:lstStyle/>
                    <a:p>
                      <a:pPr algn="ctr">
                        <a:lnSpc>
                          <a:spcPct val="100000"/>
                        </a:lnSpc>
                        <a:spcAft>
                          <a:spcPts val="0"/>
                        </a:spcAft>
                      </a:pPr>
                      <a:r>
                        <a:rPr lang="es-EC" sz="900" dirty="0">
                          <a:effectLst/>
                        </a:rPr>
                        <a:t>-</a:t>
                      </a:r>
                      <a:endParaRPr lang="es-EC"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1192" marR="51192" marT="0" marB="0" anchor="ctr"/>
                </a:tc>
              </a:tr>
            </a:tbl>
          </a:graphicData>
        </a:graphic>
      </p:graphicFrame>
      <p:sp>
        <p:nvSpPr>
          <p:cNvPr id="8" name="Rectángulo 7"/>
          <p:cNvSpPr/>
          <p:nvPr/>
        </p:nvSpPr>
        <p:spPr>
          <a:xfrm>
            <a:off x="4565990" y="5547179"/>
            <a:ext cx="2483372" cy="304763"/>
          </a:xfrm>
          <a:prstGeom prst="rect">
            <a:avLst/>
          </a:prstGeom>
        </p:spPr>
        <p:txBody>
          <a:bodyPr wrap="none">
            <a:spAutoFit/>
          </a:bodyPr>
          <a:lstStyle/>
          <a:p>
            <a:pPr algn="ctr">
              <a:lnSpc>
                <a:spcPct val="150000"/>
              </a:lnSpc>
              <a:spcAft>
                <a:spcPts val="0"/>
              </a:spcAft>
            </a:pPr>
            <a:r>
              <a:rPr lang="es-EC" sz="1050" dirty="0">
                <a:latin typeface="Arial" panose="020B0604020202020204" pitchFamily="34" charset="0"/>
                <a:ea typeface="Arial" panose="020B0604020202020204" pitchFamily="34" charset="0"/>
                <a:cs typeface="Times New Roman" panose="02020603050405020304" pitchFamily="18" charset="0"/>
              </a:rPr>
              <a:t>*Descarga al sistema de alcantarillado</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86900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110129" y="359376"/>
            <a:ext cx="2023696"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CALIDAD DE AIRE</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64774" y="1366097"/>
            <a:ext cx="2899089" cy="2174316"/>
          </a:xfrm>
          <a:prstGeom prst="rect">
            <a:avLst/>
          </a:prstGeom>
          <a:ln w="3175">
            <a:solidFill>
              <a:schemeClr val="tx1"/>
            </a:solidFill>
          </a:ln>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5010" y="1366249"/>
            <a:ext cx="2774838" cy="2081128"/>
          </a:xfrm>
          <a:prstGeom prst="rect">
            <a:avLst/>
          </a:prstGeom>
          <a:ln>
            <a:solidFill>
              <a:schemeClr val="tx1"/>
            </a:solidFill>
          </a:ln>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87559" y="4250723"/>
            <a:ext cx="1714500" cy="2286000"/>
          </a:xfrm>
          <a:prstGeom prst="rect">
            <a:avLst/>
          </a:prstGeom>
          <a:ln w="3175">
            <a:solidFill>
              <a:schemeClr val="tx1"/>
            </a:solidFill>
          </a:ln>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3103" y="4439163"/>
            <a:ext cx="2796745" cy="2097559"/>
          </a:xfrm>
          <a:prstGeom prst="rect">
            <a:avLst/>
          </a:prstGeom>
          <a:ln w="3175">
            <a:solidFill>
              <a:schemeClr val="tx1"/>
            </a:solidFill>
          </a:ln>
        </p:spPr>
      </p:pic>
      <p:sp>
        <p:nvSpPr>
          <p:cNvPr id="8" name="Rectángulo 7"/>
          <p:cNvSpPr/>
          <p:nvPr/>
        </p:nvSpPr>
        <p:spPr>
          <a:xfrm>
            <a:off x="3549256" y="1094363"/>
            <a:ext cx="930124" cy="276846"/>
          </a:xfrm>
          <a:prstGeom prst="rect">
            <a:avLst/>
          </a:prstGeom>
        </p:spPr>
        <p:txBody>
          <a:bodyPr wrap="squar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Gasolinera</a:t>
            </a:r>
            <a:endParaRPr lang="es-EC" sz="1200" dirty="0"/>
          </a:p>
        </p:txBody>
      </p:sp>
      <p:sp>
        <p:nvSpPr>
          <p:cNvPr id="9" name="Rectángulo 8"/>
          <p:cNvSpPr/>
          <p:nvPr/>
        </p:nvSpPr>
        <p:spPr>
          <a:xfrm>
            <a:off x="8456563" y="1089251"/>
            <a:ext cx="2188660" cy="276846"/>
          </a:xfrm>
          <a:prstGeom prst="rect">
            <a:avLst/>
          </a:prstGeom>
        </p:spPr>
        <p:txBody>
          <a:bodyPr wrap="square">
            <a:spAutoFit/>
          </a:bodyPr>
          <a:lstStyle/>
          <a:p>
            <a:r>
              <a:rPr lang="es-EC" sz="1200" dirty="0" smtClean="0">
                <a:latin typeface="Arial" panose="020B0604020202020204" pitchFamily="34" charset="0"/>
                <a:cs typeface="Times New Roman" panose="02020603050405020304" pitchFamily="18" charset="0"/>
              </a:rPr>
              <a:t>Caldera piscina </a:t>
            </a:r>
            <a:r>
              <a:rPr lang="es-EC" sz="1200" dirty="0" err="1" smtClean="0">
                <a:latin typeface="Arial" panose="020B0604020202020204" pitchFamily="34" charset="0"/>
                <a:cs typeface="Times New Roman" panose="02020603050405020304" pitchFamily="18" charset="0"/>
              </a:rPr>
              <a:t>semiolímpica</a:t>
            </a:r>
            <a:endParaRPr lang="es-EC" sz="1200" dirty="0"/>
          </a:p>
        </p:txBody>
      </p:sp>
      <p:sp>
        <p:nvSpPr>
          <p:cNvPr id="10" name="Rectángulo 9"/>
          <p:cNvSpPr/>
          <p:nvPr/>
        </p:nvSpPr>
        <p:spPr>
          <a:xfrm>
            <a:off x="8563482" y="4162164"/>
            <a:ext cx="1955985" cy="276999"/>
          </a:xfrm>
          <a:prstGeom prst="rect">
            <a:avLst/>
          </a:prstGeom>
        </p:spPr>
        <p:txBody>
          <a:bodyPr wrap="none">
            <a:spAutoFit/>
          </a:bodyPr>
          <a:lstStyle/>
          <a:p>
            <a:r>
              <a:rPr lang="es-EC" sz="1200" dirty="0" smtClean="0">
                <a:latin typeface="Arial" panose="020B0604020202020204" pitchFamily="34" charset="0"/>
                <a:cs typeface="Times New Roman" panose="02020603050405020304" pitchFamily="18" charset="0"/>
              </a:rPr>
              <a:t>Caldera piscina recreativa</a:t>
            </a:r>
            <a:endParaRPr lang="es-EC" sz="1200" dirty="0"/>
          </a:p>
        </p:txBody>
      </p:sp>
      <p:sp>
        <p:nvSpPr>
          <p:cNvPr id="11" name="Rectángulo 10"/>
          <p:cNvSpPr/>
          <p:nvPr/>
        </p:nvSpPr>
        <p:spPr>
          <a:xfrm>
            <a:off x="1799012" y="3973724"/>
            <a:ext cx="891591" cy="276999"/>
          </a:xfrm>
          <a:prstGeom prst="rect">
            <a:avLst/>
          </a:prstGeom>
        </p:spPr>
        <p:txBody>
          <a:bodyPr wrap="none">
            <a:spAutoFit/>
          </a:bodyPr>
          <a:lstStyle/>
          <a:p>
            <a:r>
              <a:rPr lang="es-EC" sz="1200" dirty="0" smtClean="0">
                <a:latin typeface="Arial" panose="020B0604020202020204" pitchFamily="34" charset="0"/>
                <a:cs typeface="Times New Roman" panose="02020603050405020304" pitchFamily="18" charset="0"/>
              </a:rPr>
              <a:t>Panadería</a:t>
            </a:r>
            <a:endParaRPr lang="es-EC" sz="1200" dirty="0"/>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28094" y="4726456"/>
            <a:ext cx="2388973" cy="1791730"/>
          </a:xfrm>
          <a:prstGeom prst="rect">
            <a:avLst/>
          </a:prstGeom>
          <a:ln w="3175">
            <a:solidFill>
              <a:schemeClr val="tx1"/>
            </a:solidFill>
          </a:ln>
        </p:spPr>
      </p:pic>
      <p:sp>
        <p:nvSpPr>
          <p:cNvPr id="13" name="Rectángulo 12"/>
          <p:cNvSpPr/>
          <p:nvPr/>
        </p:nvSpPr>
        <p:spPr>
          <a:xfrm>
            <a:off x="5176784" y="4449457"/>
            <a:ext cx="816634" cy="276999"/>
          </a:xfrm>
          <a:prstGeom prst="rect">
            <a:avLst/>
          </a:prstGeom>
        </p:spPr>
        <p:txBody>
          <a:bodyPr wrap="none">
            <a:spAutoFit/>
          </a:bodyPr>
          <a:lstStyle/>
          <a:p>
            <a:r>
              <a:rPr lang="es-EC" sz="1200" dirty="0" smtClean="0"/>
              <a:t>Secadoras</a:t>
            </a:r>
            <a:endParaRPr lang="es-EC" sz="1200" dirty="0"/>
          </a:p>
        </p:txBody>
      </p:sp>
    </p:spTree>
    <p:extLst>
      <p:ext uri="{BB962C8B-B14F-4D97-AF65-F5344CB8AC3E}">
        <p14:creationId xmlns:p14="http://schemas.microsoft.com/office/powerpoint/2010/main" val="2839662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34491" y="512604"/>
            <a:ext cx="2330190"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CALIDAD DEL SUELO</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3" name="Imagen 2" descr="C:\Users\FONTE\Desktop\101_PANA\P1010878.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4798587" y="1471319"/>
            <a:ext cx="2601998" cy="2056437"/>
          </a:xfrm>
          <a:prstGeom prst="rect">
            <a:avLst/>
          </a:prstGeom>
          <a:noFill/>
          <a:ln w="3175">
            <a:solidFill>
              <a:schemeClr val="tx1"/>
            </a:solidFill>
          </a:ln>
        </p:spPr>
      </p:pic>
      <p:pic>
        <p:nvPicPr>
          <p:cNvPr id="5" name="Imagen 4" descr="C:\Users\EMVY\Box Sync\FoToS\TESIS\Lista_chequeo\DSCN0340.JPG"/>
          <p:cNvPicPr/>
          <p:nvPr/>
        </p:nvPicPr>
        <p:blipFill rotWithShape="1">
          <a:blip r:embed="rId3" cstate="print">
            <a:extLst>
              <a:ext uri="{28A0092B-C50C-407E-A947-70E740481C1C}">
                <a14:useLocalDpi xmlns:a14="http://schemas.microsoft.com/office/drawing/2010/main" val="0"/>
              </a:ext>
            </a:extLst>
          </a:blip>
          <a:srcRect b="27854"/>
          <a:stretch/>
        </p:blipFill>
        <p:spPr bwMode="auto">
          <a:xfrm>
            <a:off x="2579921" y="4060032"/>
            <a:ext cx="1868684" cy="2090824"/>
          </a:xfrm>
          <a:prstGeom prst="rect">
            <a:avLst/>
          </a:prstGeom>
          <a:noFill/>
          <a:ln w="3175">
            <a:solidFill>
              <a:schemeClr val="tx1"/>
            </a:solidFill>
          </a:ln>
          <a:extLst>
            <a:ext uri="{53640926-AAD7-44D8-BBD7-CCE9431645EC}">
              <a14:shadowObscured xmlns:a14="http://schemas.microsoft.com/office/drawing/2010/main"/>
            </a:ext>
          </a:extLst>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8632" y="4050904"/>
            <a:ext cx="2315394" cy="2099952"/>
          </a:xfrm>
          <a:prstGeom prst="rect">
            <a:avLst/>
          </a:prstGeom>
          <a:ln w="3175">
            <a:solidFill>
              <a:schemeClr val="tx1"/>
            </a:solidFill>
          </a:ln>
        </p:spPr>
      </p:pic>
      <p:sp>
        <p:nvSpPr>
          <p:cNvPr id="7" name="Flecha derecha 6"/>
          <p:cNvSpPr/>
          <p:nvPr/>
        </p:nvSpPr>
        <p:spPr>
          <a:xfrm>
            <a:off x="5452322" y="4755199"/>
            <a:ext cx="1208506" cy="43672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9" name="Rectángulo 8"/>
          <p:cNvSpPr/>
          <p:nvPr/>
        </p:nvSpPr>
        <p:spPr>
          <a:xfrm>
            <a:off x="5539712" y="1231783"/>
            <a:ext cx="1121116" cy="276999"/>
          </a:xfrm>
          <a:prstGeom prst="rect">
            <a:avLst/>
          </a:prstGeom>
        </p:spPr>
        <p:txBody>
          <a:bodyPr wrap="square">
            <a:spAutoFit/>
          </a:bodyPr>
          <a:lstStyle/>
          <a:p>
            <a:r>
              <a:rPr lang="es-EC" sz="1200" dirty="0" smtClean="0"/>
              <a:t>Deforestación</a:t>
            </a:r>
            <a:endParaRPr lang="es-EC" sz="1200" dirty="0"/>
          </a:p>
        </p:txBody>
      </p:sp>
      <p:sp>
        <p:nvSpPr>
          <p:cNvPr id="11" name="Rectángulo 10"/>
          <p:cNvSpPr/>
          <p:nvPr/>
        </p:nvSpPr>
        <p:spPr>
          <a:xfrm>
            <a:off x="2455623" y="3639744"/>
            <a:ext cx="2323070" cy="461665"/>
          </a:xfrm>
          <a:prstGeom prst="rect">
            <a:avLst/>
          </a:prstGeom>
        </p:spPr>
        <p:txBody>
          <a:bodyPr wrap="square">
            <a:spAutoFit/>
          </a:bodyPr>
          <a:lstStyle/>
          <a:p>
            <a:pPr algn="ctr"/>
            <a:r>
              <a:rPr lang="es-EC" sz="1200" dirty="0" smtClean="0"/>
              <a:t>Tanques de lubricantes ubicados en el suelo sin cubetos</a:t>
            </a:r>
            <a:endParaRPr lang="es-EC" sz="1200" dirty="0"/>
          </a:p>
        </p:txBody>
      </p:sp>
      <p:sp>
        <p:nvSpPr>
          <p:cNvPr id="12" name="Rectángulo 11"/>
          <p:cNvSpPr/>
          <p:nvPr/>
        </p:nvSpPr>
        <p:spPr>
          <a:xfrm>
            <a:off x="7943239" y="3815282"/>
            <a:ext cx="1661373" cy="276999"/>
          </a:xfrm>
          <a:prstGeom prst="rect">
            <a:avLst/>
          </a:prstGeom>
        </p:spPr>
        <p:txBody>
          <a:bodyPr wrap="square">
            <a:spAutoFit/>
          </a:bodyPr>
          <a:lstStyle/>
          <a:p>
            <a:r>
              <a:rPr lang="es-EC" sz="1200" dirty="0" smtClean="0"/>
              <a:t>Derrame de lubricantes</a:t>
            </a:r>
            <a:endParaRPr lang="es-EC" sz="1200" dirty="0"/>
          </a:p>
        </p:txBody>
      </p:sp>
    </p:spTree>
    <p:extLst>
      <p:ext uri="{BB962C8B-B14F-4D97-AF65-F5344CB8AC3E}">
        <p14:creationId xmlns:p14="http://schemas.microsoft.com/office/powerpoint/2010/main" val="16651773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649784" y="512604"/>
            <a:ext cx="899605"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RUIDO</a:t>
            </a:r>
            <a:endParaRPr lang="es-ES" sz="2000" b="1" cap="none" spc="0" dirty="0">
              <a:ln w="22225">
                <a:solidFill>
                  <a:schemeClr val="accent2"/>
                </a:solidFill>
                <a:prstDash val="solid"/>
              </a:ln>
              <a:solidFill>
                <a:schemeClr val="accent2">
                  <a:lumMod val="40000"/>
                  <a:lumOff val="60000"/>
                </a:schemeClr>
              </a:solidFill>
              <a:effectLst/>
            </a:endParaRPr>
          </a:p>
        </p:txBody>
      </p:sp>
      <p:graphicFrame>
        <p:nvGraphicFramePr>
          <p:cNvPr id="3" name="Tabla 2"/>
          <p:cNvGraphicFramePr>
            <a:graphicFrameLocks noGrp="1"/>
          </p:cNvGraphicFramePr>
          <p:nvPr>
            <p:extLst>
              <p:ext uri="{D42A27DB-BD31-4B8C-83A1-F6EECF244321}">
                <p14:modId xmlns:p14="http://schemas.microsoft.com/office/powerpoint/2010/main" val="1915909043"/>
              </p:ext>
            </p:extLst>
          </p:nvPr>
        </p:nvGraphicFramePr>
        <p:xfrm>
          <a:off x="719034" y="1582155"/>
          <a:ext cx="3535054" cy="914400"/>
        </p:xfrm>
        <a:graphic>
          <a:graphicData uri="http://schemas.openxmlformats.org/drawingml/2006/table">
            <a:tbl>
              <a:tblPr firstRow="1" firstCol="1" bandRow="1">
                <a:tableStyleId>{17292A2E-F333-43FB-9621-5CBBE7FDCDCB}</a:tableStyleId>
              </a:tblPr>
              <a:tblGrid>
                <a:gridCol w="642666"/>
                <a:gridCol w="642666"/>
                <a:gridCol w="642666"/>
                <a:gridCol w="768322"/>
                <a:gridCol w="838734"/>
              </a:tblGrid>
              <a:tr h="236244">
                <a:tc>
                  <a:txBody>
                    <a:bodyPr/>
                    <a:lstStyle/>
                    <a:p>
                      <a:pPr algn="ctr">
                        <a:lnSpc>
                          <a:spcPct val="100000"/>
                        </a:lnSpc>
                        <a:spcAft>
                          <a:spcPts val="0"/>
                        </a:spcAft>
                      </a:pPr>
                      <a:r>
                        <a:rPr lang="es-ES_tradnl" sz="1200" dirty="0">
                          <a:effectLst/>
                        </a:rPr>
                        <a:t>PUNTO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NOMBRE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ESTE (m)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NORTE (m)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ALTURA (m)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994">
                <a:tc>
                  <a:txBody>
                    <a:bodyPr/>
                    <a:lstStyle/>
                    <a:p>
                      <a:pPr algn="ctr">
                        <a:lnSpc>
                          <a:spcPct val="100000"/>
                        </a:lnSpc>
                        <a:spcAft>
                          <a:spcPts val="0"/>
                        </a:spcAft>
                      </a:pPr>
                      <a:r>
                        <a:rPr lang="es-ES_tradnl"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Aulas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768501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9866296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2598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994">
                <a:tc>
                  <a:txBody>
                    <a:bodyPr/>
                    <a:lstStyle/>
                    <a:p>
                      <a:pPr algn="ctr">
                        <a:lnSpc>
                          <a:spcPct val="100000"/>
                        </a:lnSpc>
                        <a:spcAft>
                          <a:spcPts val="0"/>
                        </a:spcAft>
                      </a:pPr>
                      <a:r>
                        <a:rPr lang="es-ES_tradnl"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Puente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768620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9866327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2525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994">
                <a:tc>
                  <a:txBody>
                    <a:bodyPr/>
                    <a:lstStyle/>
                    <a:p>
                      <a:pPr algn="ctr">
                        <a:lnSpc>
                          <a:spcPct val="100000"/>
                        </a:lnSpc>
                        <a:spcAft>
                          <a:spcPts val="0"/>
                        </a:spcAft>
                      </a:pPr>
                      <a:r>
                        <a:rPr lang="es-ES_tradnl" sz="1200">
                          <a:effectLst/>
                        </a:rPr>
                        <a:t>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Villas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a:effectLst/>
                        </a:rPr>
                        <a:t>768668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dirty="0">
                          <a:effectLst/>
                        </a:rPr>
                        <a:t>9866391</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_tradnl" sz="1200" dirty="0">
                          <a:effectLst/>
                        </a:rPr>
                        <a:t>2645</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4030741998"/>
              </p:ext>
            </p:extLst>
          </p:nvPr>
        </p:nvGraphicFramePr>
        <p:xfrm>
          <a:off x="680550" y="3606701"/>
          <a:ext cx="3689431" cy="2538792"/>
        </p:xfrm>
        <a:graphic>
          <a:graphicData uri="http://schemas.openxmlformats.org/drawingml/2006/table">
            <a:tbl>
              <a:tblPr firstRow="1" firstCol="1" bandRow="1">
                <a:tableStyleId>{72833802-FEF1-4C79-8D5D-14CF1EAF98D9}</a:tableStyleId>
              </a:tblPr>
              <a:tblGrid>
                <a:gridCol w="683421"/>
                <a:gridCol w="812355"/>
                <a:gridCol w="1499299"/>
                <a:gridCol w="694356"/>
              </a:tblGrid>
              <a:tr h="311655">
                <a:tc>
                  <a:txBody>
                    <a:bodyPr/>
                    <a:lstStyle/>
                    <a:p>
                      <a:pPr algn="ctr">
                        <a:lnSpc>
                          <a:spcPct val="100000"/>
                        </a:lnSpc>
                        <a:spcAft>
                          <a:spcPts val="0"/>
                        </a:spcAft>
                      </a:pPr>
                      <a:r>
                        <a:rPr lang="es-EC" sz="1100" dirty="0">
                          <a:effectLst/>
                        </a:rPr>
                        <a:t>PARTE DEL DÍA</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PROMEDIO (dBA)</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NIVEL MÁXIMO PERMITIDO TULSMA (</a:t>
                      </a:r>
                      <a:r>
                        <a:rPr lang="es-EC" sz="1100" dirty="0" err="1">
                          <a:effectLst/>
                        </a:rPr>
                        <a:t>dBA</a:t>
                      </a:r>
                      <a:r>
                        <a:rPr lang="es-EC" sz="1100" dirty="0">
                          <a:effectLst/>
                        </a:rPr>
                        <a:t>)</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CUMPLE</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gridSpan="4">
                  <a:txBody>
                    <a:bodyPr/>
                    <a:lstStyle/>
                    <a:p>
                      <a:pPr algn="ctr">
                        <a:lnSpc>
                          <a:spcPct val="100000"/>
                        </a:lnSpc>
                        <a:spcAft>
                          <a:spcPts val="0"/>
                        </a:spcAft>
                      </a:pPr>
                      <a:r>
                        <a:rPr lang="es-EC" sz="1100">
                          <a:effectLst/>
                        </a:rPr>
                        <a:t>Punto 1</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69656">
                <a:tc>
                  <a:txBody>
                    <a:bodyPr/>
                    <a:lstStyle/>
                    <a:p>
                      <a:pPr algn="ctr">
                        <a:lnSpc>
                          <a:spcPct val="100000"/>
                        </a:lnSpc>
                        <a:spcAft>
                          <a:spcPts val="0"/>
                        </a:spcAft>
                      </a:pPr>
                      <a:r>
                        <a:rPr lang="es-EC" sz="1100" dirty="0">
                          <a:effectLst/>
                        </a:rPr>
                        <a:t>Mañana</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53,8</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45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NO</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a:txBody>
                    <a:bodyPr/>
                    <a:lstStyle/>
                    <a:p>
                      <a:pPr algn="ctr">
                        <a:lnSpc>
                          <a:spcPct val="100000"/>
                        </a:lnSpc>
                        <a:spcAft>
                          <a:spcPts val="0"/>
                        </a:spcAft>
                      </a:pPr>
                      <a:r>
                        <a:rPr lang="es-EC" sz="1100" dirty="0">
                          <a:effectLst/>
                        </a:rPr>
                        <a:t>Tarde</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54,6</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45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NO</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a:txBody>
                    <a:bodyPr/>
                    <a:lstStyle/>
                    <a:p>
                      <a:pPr algn="ctr">
                        <a:lnSpc>
                          <a:spcPct val="100000"/>
                        </a:lnSpc>
                        <a:spcAft>
                          <a:spcPts val="0"/>
                        </a:spcAft>
                      </a:pPr>
                      <a:r>
                        <a:rPr lang="es-EC" sz="1100" dirty="0">
                          <a:effectLst/>
                        </a:rPr>
                        <a:t>Noche</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49,3</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35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NO</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gridSpan="4">
                  <a:txBody>
                    <a:bodyPr/>
                    <a:lstStyle/>
                    <a:p>
                      <a:pPr algn="ctr">
                        <a:lnSpc>
                          <a:spcPct val="100000"/>
                        </a:lnSpc>
                        <a:spcAft>
                          <a:spcPts val="0"/>
                        </a:spcAft>
                      </a:pPr>
                      <a:r>
                        <a:rPr lang="es-EC" sz="1100" dirty="0">
                          <a:effectLst/>
                        </a:rPr>
                        <a:t>Punto 2</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69656">
                <a:tc>
                  <a:txBody>
                    <a:bodyPr/>
                    <a:lstStyle/>
                    <a:p>
                      <a:pPr algn="ctr">
                        <a:lnSpc>
                          <a:spcPct val="100000"/>
                        </a:lnSpc>
                        <a:spcAft>
                          <a:spcPts val="0"/>
                        </a:spcAft>
                      </a:pPr>
                      <a:r>
                        <a:rPr lang="es-EC" sz="1100" dirty="0">
                          <a:effectLst/>
                        </a:rPr>
                        <a:t>Mañana</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69,9</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50</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NO</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a:txBody>
                    <a:bodyPr/>
                    <a:lstStyle/>
                    <a:p>
                      <a:pPr algn="ctr">
                        <a:lnSpc>
                          <a:spcPct val="100000"/>
                        </a:lnSpc>
                        <a:spcAft>
                          <a:spcPts val="0"/>
                        </a:spcAft>
                      </a:pPr>
                      <a:r>
                        <a:rPr lang="es-EC" sz="1100" dirty="0">
                          <a:effectLst/>
                        </a:rPr>
                        <a:t>Tarde</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68,0</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50</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NO</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a:txBody>
                    <a:bodyPr/>
                    <a:lstStyle/>
                    <a:p>
                      <a:pPr algn="ctr">
                        <a:lnSpc>
                          <a:spcPct val="100000"/>
                        </a:lnSpc>
                        <a:spcAft>
                          <a:spcPts val="0"/>
                        </a:spcAft>
                      </a:pPr>
                      <a:r>
                        <a:rPr lang="es-EC" sz="1100" dirty="0">
                          <a:effectLst/>
                        </a:rPr>
                        <a:t>Noche</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64,6</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40</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NO</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gridSpan="4">
                  <a:txBody>
                    <a:bodyPr/>
                    <a:lstStyle/>
                    <a:p>
                      <a:pPr algn="ctr">
                        <a:lnSpc>
                          <a:spcPct val="100000"/>
                        </a:lnSpc>
                        <a:spcAft>
                          <a:spcPts val="0"/>
                        </a:spcAft>
                      </a:pPr>
                      <a:r>
                        <a:rPr lang="es-EC" sz="1100" dirty="0">
                          <a:effectLst/>
                        </a:rPr>
                        <a:t>Punto 3</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69656">
                <a:tc>
                  <a:txBody>
                    <a:bodyPr/>
                    <a:lstStyle/>
                    <a:p>
                      <a:pPr algn="ctr">
                        <a:lnSpc>
                          <a:spcPct val="100000"/>
                        </a:lnSpc>
                        <a:spcAft>
                          <a:spcPts val="0"/>
                        </a:spcAft>
                      </a:pPr>
                      <a:r>
                        <a:rPr lang="es-EC" sz="1100" dirty="0">
                          <a:effectLst/>
                        </a:rPr>
                        <a:t>Mañana</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56,0</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50</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NO</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a:txBody>
                    <a:bodyPr/>
                    <a:lstStyle/>
                    <a:p>
                      <a:pPr algn="ctr">
                        <a:lnSpc>
                          <a:spcPct val="100000"/>
                        </a:lnSpc>
                        <a:spcAft>
                          <a:spcPts val="0"/>
                        </a:spcAft>
                      </a:pPr>
                      <a:r>
                        <a:rPr lang="es-EC" sz="1100" dirty="0">
                          <a:effectLst/>
                        </a:rPr>
                        <a:t>Tarde</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55,0</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50</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NO</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9656">
                <a:tc>
                  <a:txBody>
                    <a:bodyPr/>
                    <a:lstStyle/>
                    <a:p>
                      <a:pPr algn="ctr">
                        <a:lnSpc>
                          <a:spcPct val="100000"/>
                        </a:lnSpc>
                        <a:spcAft>
                          <a:spcPts val="0"/>
                        </a:spcAft>
                      </a:pPr>
                      <a:r>
                        <a:rPr lang="es-EC" sz="1100" dirty="0">
                          <a:effectLst/>
                        </a:rPr>
                        <a:t>Noche</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52,9</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40</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NO</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5" name="Rectángulo 4"/>
          <p:cNvSpPr/>
          <p:nvPr/>
        </p:nvSpPr>
        <p:spPr>
          <a:xfrm>
            <a:off x="1435163" y="3322802"/>
            <a:ext cx="2272498" cy="246221"/>
          </a:xfrm>
          <a:prstGeom prst="rect">
            <a:avLst/>
          </a:prstGeom>
        </p:spPr>
        <p:txBody>
          <a:bodyPr wrap="square">
            <a:spAutoFit/>
          </a:bodyPr>
          <a:lstStyle/>
          <a:p>
            <a:r>
              <a:rPr lang="es-EC" sz="1000" dirty="0">
                <a:latin typeface="Arial" panose="020B0604020202020204" pitchFamily="34" charset="0"/>
                <a:ea typeface="Arial" panose="020B0604020202020204" pitchFamily="34" charset="0"/>
                <a:cs typeface="Times New Roman" panose="02020603050405020304" pitchFamily="18" charset="0"/>
              </a:rPr>
              <a:t>Análisis de las mediciones de ruido</a:t>
            </a:r>
            <a:endParaRPr lang="es-EC" sz="1000" dirty="0"/>
          </a:p>
        </p:txBody>
      </p:sp>
      <p:sp>
        <p:nvSpPr>
          <p:cNvPr id="6" name="Rectángulo 5"/>
          <p:cNvSpPr/>
          <p:nvPr/>
        </p:nvSpPr>
        <p:spPr>
          <a:xfrm>
            <a:off x="1063267" y="1275140"/>
            <a:ext cx="2928162" cy="253916"/>
          </a:xfrm>
          <a:prstGeom prst="rect">
            <a:avLst/>
          </a:prstGeom>
        </p:spPr>
        <p:txBody>
          <a:bodyPr wrap="square">
            <a:spAutoFit/>
          </a:bodyPr>
          <a:lstStyle/>
          <a:p>
            <a:r>
              <a:rPr lang="es-EC" sz="1050" dirty="0">
                <a:latin typeface="Arial" panose="020B0604020202020204" pitchFamily="34" charset="0"/>
                <a:ea typeface="Arial" panose="020B0604020202020204" pitchFamily="34" charset="0"/>
                <a:cs typeface="Times New Roman" panose="02020603050405020304" pitchFamily="18" charset="0"/>
              </a:rPr>
              <a:t>Puntos de muestreo para la medición de ruido</a:t>
            </a:r>
            <a:endParaRPr lang="es-EC" sz="1050" dirty="0"/>
          </a:p>
        </p:txBody>
      </p:sp>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7131" y="1020234"/>
            <a:ext cx="7562850" cy="5348288"/>
          </a:xfrm>
          <a:prstGeom prst="rect">
            <a:avLst/>
          </a:prstGeom>
        </p:spPr>
      </p:pic>
    </p:spTree>
    <p:extLst>
      <p:ext uri="{BB962C8B-B14F-4D97-AF65-F5344CB8AC3E}">
        <p14:creationId xmlns:p14="http://schemas.microsoft.com/office/powerpoint/2010/main" val="32559493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4852354" y="259848"/>
            <a:ext cx="2167838" cy="461665"/>
          </a:xfrm>
          <a:prstGeom prst="rect">
            <a:avLst/>
          </a:prstGeom>
          <a:noFill/>
        </p:spPr>
        <p:txBody>
          <a:bodyPr wrap="none" lIns="91440" tIns="45720" rIns="91440" bIns="45720">
            <a:spAutoFit/>
          </a:bodyPr>
          <a:lstStyle/>
          <a:p>
            <a:pPr algn="ctr"/>
            <a:r>
              <a:rPr lang="es-ES" sz="2400" dirty="0" smtClean="0">
                <a:ln w="0"/>
                <a:solidFill>
                  <a:schemeClr val="accent1"/>
                </a:solidFill>
                <a:effectLst>
                  <a:outerShdw blurRad="38100" dist="25400" dir="5400000" algn="ctr" rotWithShape="0">
                    <a:srgbClr val="6E747A">
                      <a:alpha val="43000"/>
                    </a:srgbClr>
                  </a:outerShdw>
                </a:effectLst>
              </a:rPr>
              <a:t>MEDIO BIÓTICO</a:t>
            </a:r>
            <a:endParaRPr lang="es-ES" sz="2400" b="0" cap="none" spc="0" dirty="0">
              <a:ln w="0"/>
              <a:solidFill>
                <a:schemeClr val="accent1"/>
              </a:solidFill>
              <a:effectLst>
                <a:outerShdw blurRad="38100" dist="25400" dir="5400000" algn="ctr" rotWithShape="0">
                  <a:srgbClr val="6E747A">
                    <a:alpha val="43000"/>
                  </a:srgbClr>
                </a:outerShdw>
              </a:effectLst>
            </a:endParaRPr>
          </a:p>
        </p:txBody>
      </p:sp>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863" y="1195157"/>
            <a:ext cx="6035040" cy="4663440"/>
          </a:xfrm>
          <a:prstGeom prst="rect">
            <a:avLst/>
          </a:prstGeom>
        </p:spPr>
      </p:pic>
      <p:sp>
        <p:nvSpPr>
          <p:cNvPr id="10" name="Llamada rectangular 9"/>
          <p:cNvSpPr/>
          <p:nvPr/>
        </p:nvSpPr>
        <p:spPr>
          <a:xfrm>
            <a:off x="7751997" y="2072487"/>
            <a:ext cx="860126" cy="259492"/>
          </a:xfrm>
          <a:prstGeom prst="wedgeRectCallout">
            <a:avLst>
              <a:gd name="adj1" fmla="val -87654"/>
              <a:gd name="adj2" fmla="val 23933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EC" sz="1050" dirty="0" smtClean="0"/>
              <a:t>Maíz</a:t>
            </a:r>
            <a:endParaRPr lang="es-EC" sz="1050" dirty="0"/>
          </a:p>
        </p:txBody>
      </p:sp>
      <p:sp>
        <p:nvSpPr>
          <p:cNvPr id="12" name="Rectángulo 11"/>
          <p:cNvSpPr/>
          <p:nvPr/>
        </p:nvSpPr>
        <p:spPr>
          <a:xfrm>
            <a:off x="4721507" y="903838"/>
            <a:ext cx="2487156" cy="400110"/>
          </a:xfrm>
          <a:prstGeom prst="rect">
            <a:avLst/>
          </a:prstGeom>
          <a:noFill/>
        </p:spPr>
        <p:txBody>
          <a:bodyPr wrap="none" lIns="91440" tIns="45720" rIns="91440" bIns="45720">
            <a:spAutoFit/>
          </a:bodyPr>
          <a:lstStyle/>
          <a:p>
            <a:pPr algn="ctr"/>
            <a:r>
              <a:rPr lang="es-ES" sz="2000" b="1" cap="none" spc="0" dirty="0" smtClean="0">
                <a:ln w="22225">
                  <a:solidFill>
                    <a:schemeClr val="accent2"/>
                  </a:solidFill>
                  <a:prstDash val="solid"/>
                </a:ln>
                <a:solidFill>
                  <a:schemeClr val="accent2">
                    <a:lumMod val="40000"/>
                    <a:lumOff val="60000"/>
                  </a:schemeClr>
                </a:solidFill>
                <a:effectLst/>
              </a:rPr>
              <a:t>COBERTURA VEGETAL</a:t>
            </a:r>
            <a:endParaRPr lang="es-ES" sz="2000" b="1" cap="none" spc="0" dirty="0">
              <a:ln w="22225">
                <a:solidFill>
                  <a:schemeClr val="accent2"/>
                </a:solidFill>
                <a:prstDash val="solid"/>
              </a:ln>
              <a:solidFill>
                <a:schemeClr val="accent2">
                  <a:lumMod val="40000"/>
                  <a:lumOff val="60000"/>
                </a:schemeClr>
              </a:solidFill>
              <a:effectLst/>
            </a:endParaRPr>
          </a:p>
        </p:txBody>
      </p:sp>
      <p:sp>
        <p:nvSpPr>
          <p:cNvPr id="13" name="Rectángulo 12"/>
          <p:cNvSpPr/>
          <p:nvPr/>
        </p:nvSpPr>
        <p:spPr>
          <a:xfrm>
            <a:off x="4465315" y="5706215"/>
            <a:ext cx="2999540" cy="334707"/>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a:t>
            </a:r>
            <a:r>
              <a:rPr lang="es-EC" sz="1050" dirty="0" smtClean="0">
                <a:latin typeface="Arial" panose="020B0604020202020204" pitchFamily="34" charset="0"/>
                <a:ea typeface="Arial" panose="020B0604020202020204" pitchFamily="34" charset="0"/>
                <a:cs typeface="Times New Roman" panose="02020603050405020304" pitchFamily="18" charset="0"/>
              </a:rPr>
              <a:t>MAGAP, 1999. </a:t>
            </a:r>
            <a:r>
              <a:rPr lang="es-EC" sz="1050" dirty="0">
                <a:latin typeface="Arial" panose="020B0604020202020204" pitchFamily="34" charset="0"/>
                <a:ea typeface="Arial" panose="020B0604020202020204" pitchFamily="34" charset="0"/>
                <a:cs typeface="Times New Roman" panose="02020603050405020304" pitchFamily="18" charset="0"/>
              </a:rPr>
              <a:t>Modificado: Ortiz, 2014</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635372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4868" y="212652"/>
            <a:ext cx="9075420" cy="6417945"/>
          </a:xfrm>
          <a:prstGeom prst="rect">
            <a:avLst/>
          </a:prstGeom>
        </p:spPr>
      </p:pic>
    </p:spTree>
    <p:extLst>
      <p:ext uri="{BB962C8B-B14F-4D97-AF65-F5344CB8AC3E}">
        <p14:creationId xmlns:p14="http://schemas.microsoft.com/office/powerpoint/2010/main" val="31285873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nvPr>
        </p:nvGraphicFramePr>
        <p:xfrm>
          <a:off x="222421" y="1599146"/>
          <a:ext cx="5756189" cy="4015990"/>
        </p:xfrm>
        <a:graphic>
          <a:graphicData uri="http://schemas.openxmlformats.org/drawingml/2006/table">
            <a:tbl>
              <a:tblPr firstRow="1" firstCol="1" bandRow="1">
                <a:tableStyleId>{5A111915-BE36-4E01-A7E5-04B1672EAD32}</a:tableStyleId>
              </a:tblPr>
              <a:tblGrid>
                <a:gridCol w="576886"/>
                <a:gridCol w="575734"/>
                <a:gridCol w="461739"/>
                <a:gridCol w="1114621"/>
                <a:gridCol w="781847"/>
                <a:gridCol w="393802"/>
                <a:gridCol w="933840"/>
                <a:gridCol w="917720"/>
              </a:tblGrid>
              <a:tr h="523165">
                <a:tc gridSpan="2">
                  <a:txBody>
                    <a:bodyPr/>
                    <a:lstStyle/>
                    <a:p>
                      <a:pPr algn="ctr">
                        <a:lnSpc>
                          <a:spcPct val="100000"/>
                        </a:lnSpc>
                        <a:spcAft>
                          <a:spcPts val="0"/>
                        </a:spcAft>
                      </a:pPr>
                      <a:r>
                        <a:rPr lang="es-ES" sz="1100" dirty="0">
                          <a:effectLst/>
                        </a:rPr>
                        <a:t>CLASE DIAMÉTRICA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a:txBody>
                    <a:bodyPr/>
                    <a:lstStyle/>
                    <a:p>
                      <a:pPr algn="ctr">
                        <a:lnSpc>
                          <a:spcPct val="100000"/>
                        </a:lnSpc>
                        <a:spcAft>
                          <a:spcPts val="0"/>
                        </a:spcAft>
                      </a:pPr>
                      <a:r>
                        <a:rPr lang="es-ES" sz="1100">
                          <a:effectLst/>
                        </a:rPr>
                        <a:t>DAP (m)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ÁREA BASAL (m²/árbol)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ALTURA (m)</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FC</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dirty="0">
                          <a:effectLst/>
                        </a:rPr>
                        <a:t>No. DE ÁRBOLES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VOLUMEN (m³)</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gridSpan="8">
                  <a:txBody>
                    <a:bodyPr/>
                    <a:lstStyle/>
                    <a:p>
                      <a:pPr algn="ctr">
                        <a:lnSpc>
                          <a:spcPct val="100000"/>
                        </a:lnSpc>
                        <a:spcAft>
                          <a:spcPts val="0"/>
                        </a:spcAft>
                      </a:pPr>
                      <a:r>
                        <a:rPr lang="es-EC" sz="1100">
                          <a:effectLst/>
                        </a:rPr>
                        <a:t>Garita control (0,28 ha)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2855">
                <a:tc>
                  <a:txBody>
                    <a:bodyPr/>
                    <a:lstStyle/>
                    <a:p>
                      <a:pPr algn="ctr">
                        <a:lnSpc>
                          <a:spcPct val="100000"/>
                        </a:lnSpc>
                        <a:spcAft>
                          <a:spcPts val="0"/>
                        </a:spcAft>
                      </a:pPr>
                      <a:r>
                        <a:rPr lang="es-ES" sz="1100" b="0" dirty="0">
                          <a:effectLst/>
                        </a:rPr>
                        <a:t>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0,11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0,01</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42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1,09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a:txBody>
                    <a:bodyPr/>
                    <a:lstStyle/>
                    <a:p>
                      <a:pPr algn="ctr">
                        <a:lnSpc>
                          <a:spcPct val="100000"/>
                        </a:lnSpc>
                        <a:spcAft>
                          <a:spcPts val="0"/>
                        </a:spcAft>
                      </a:pPr>
                      <a:r>
                        <a:rPr lang="es-ES" sz="1100" b="0" dirty="0">
                          <a:effectLst/>
                        </a:rPr>
                        <a:t>16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0,21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0,03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81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10,69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gridSpan="8">
                  <a:txBody>
                    <a:bodyPr/>
                    <a:lstStyle/>
                    <a:p>
                      <a:pPr algn="ctr">
                        <a:lnSpc>
                          <a:spcPct val="100000"/>
                        </a:lnSpc>
                        <a:spcAft>
                          <a:spcPts val="0"/>
                        </a:spcAft>
                      </a:pPr>
                      <a:r>
                        <a:rPr lang="es-EC" sz="1100">
                          <a:effectLst/>
                        </a:rPr>
                        <a:t>Polígono N°1 (0,04 ha)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2855">
                <a:tc>
                  <a:txBody>
                    <a:bodyPr/>
                    <a:lstStyle/>
                    <a:p>
                      <a:pPr algn="ctr">
                        <a:lnSpc>
                          <a:spcPct val="100000"/>
                        </a:lnSpc>
                        <a:spcAft>
                          <a:spcPts val="0"/>
                        </a:spcAft>
                      </a:pPr>
                      <a:r>
                        <a:rPr lang="es-ES" sz="1100" b="0" dirty="0">
                          <a:effectLst/>
                        </a:rPr>
                        <a:t>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0,11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0,01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a:txBody>
                    <a:bodyPr/>
                    <a:lstStyle/>
                    <a:p>
                      <a:pPr algn="ctr">
                        <a:lnSpc>
                          <a:spcPct val="100000"/>
                        </a:lnSpc>
                        <a:spcAft>
                          <a:spcPts val="0"/>
                        </a:spcAft>
                      </a:pPr>
                      <a:r>
                        <a:rPr lang="es-ES" sz="1100" b="0" dirty="0">
                          <a:effectLst/>
                        </a:rPr>
                        <a:t>16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0,21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0,03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20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2,64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a:txBody>
                    <a:bodyPr/>
                    <a:lstStyle/>
                    <a:p>
                      <a:pPr algn="ctr">
                        <a:lnSpc>
                          <a:spcPct val="100000"/>
                        </a:lnSpc>
                        <a:spcAft>
                          <a:spcPts val="0"/>
                        </a:spcAft>
                      </a:pPr>
                      <a:r>
                        <a:rPr lang="es-ES" sz="1100" b="0" dirty="0">
                          <a:effectLst/>
                        </a:rPr>
                        <a:t>26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35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0,31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0,07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0,37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gridSpan="8">
                  <a:txBody>
                    <a:bodyPr/>
                    <a:lstStyle/>
                    <a:p>
                      <a:pPr algn="ctr">
                        <a:lnSpc>
                          <a:spcPct val="100000"/>
                        </a:lnSpc>
                        <a:spcAft>
                          <a:spcPts val="0"/>
                        </a:spcAft>
                      </a:pPr>
                      <a:r>
                        <a:rPr lang="es-EC" sz="1100" dirty="0">
                          <a:effectLst/>
                        </a:rPr>
                        <a:t>Polígono N°2 (0,15 ha)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2855">
                <a:tc>
                  <a:txBody>
                    <a:bodyPr/>
                    <a:lstStyle/>
                    <a:p>
                      <a:pPr algn="ctr">
                        <a:lnSpc>
                          <a:spcPct val="100000"/>
                        </a:lnSpc>
                        <a:spcAft>
                          <a:spcPts val="0"/>
                        </a:spcAft>
                      </a:pPr>
                      <a:r>
                        <a:rPr lang="es-ES" sz="1100" b="0" dirty="0">
                          <a:effectLst/>
                        </a:rPr>
                        <a:t>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0,11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0,01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38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0,99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a:txBody>
                    <a:bodyPr/>
                    <a:lstStyle/>
                    <a:p>
                      <a:pPr algn="ctr">
                        <a:lnSpc>
                          <a:spcPct val="100000"/>
                        </a:lnSpc>
                        <a:spcAft>
                          <a:spcPts val="0"/>
                        </a:spcAft>
                      </a:pPr>
                      <a:r>
                        <a:rPr lang="es-ES" sz="1100" b="0" dirty="0">
                          <a:effectLst/>
                        </a:rPr>
                        <a:t>16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25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0,21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0,03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36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4,75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a:txBody>
                    <a:bodyPr/>
                    <a:lstStyle/>
                    <a:p>
                      <a:pPr algn="ctr">
                        <a:lnSpc>
                          <a:spcPct val="100000"/>
                        </a:lnSpc>
                        <a:spcAft>
                          <a:spcPts val="0"/>
                        </a:spcAft>
                      </a:pPr>
                      <a:r>
                        <a:rPr lang="es-ES" sz="1100" b="0" dirty="0">
                          <a:effectLst/>
                        </a:rPr>
                        <a:t>26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35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0,31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0,07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3,65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a:txBody>
                    <a:bodyPr/>
                    <a:lstStyle/>
                    <a:p>
                      <a:pPr algn="ctr">
                        <a:lnSpc>
                          <a:spcPct val="100000"/>
                        </a:lnSpc>
                        <a:spcAft>
                          <a:spcPts val="0"/>
                        </a:spcAft>
                      </a:pPr>
                      <a:r>
                        <a:rPr lang="es-EC" sz="1100" b="0" dirty="0">
                          <a:effectLst/>
                        </a:rPr>
                        <a:t>36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45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0,41</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0,13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6,18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gridSpan="8">
                  <a:txBody>
                    <a:bodyPr/>
                    <a:lstStyle/>
                    <a:p>
                      <a:pPr algn="ctr">
                        <a:lnSpc>
                          <a:spcPct val="100000"/>
                        </a:lnSpc>
                        <a:spcAft>
                          <a:spcPts val="0"/>
                        </a:spcAft>
                      </a:pPr>
                      <a:r>
                        <a:rPr lang="es-EC" sz="1100" dirty="0">
                          <a:effectLst/>
                        </a:rPr>
                        <a:t>Comedor base (0,96 ha)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32855">
                <a:tc>
                  <a:txBody>
                    <a:bodyPr/>
                    <a:lstStyle/>
                    <a:p>
                      <a:pPr algn="ctr">
                        <a:lnSpc>
                          <a:spcPct val="100000"/>
                        </a:lnSpc>
                        <a:spcAft>
                          <a:spcPts val="0"/>
                        </a:spcAft>
                      </a:pPr>
                      <a:r>
                        <a:rPr lang="es-ES" sz="1100" b="0" dirty="0">
                          <a:effectLst/>
                        </a:rPr>
                        <a:t>6</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0,11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0,01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0,50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601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15,61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855">
                <a:tc gridSpan="6">
                  <a:txBody>
                    <a:bodyPr/>
                    <a:lstStyle/>
                    <a:p>
                      <a:pPr algn="ctr">
                        <a:lnSpc>
                          <a:spcPct val="100000"/>
                        </a:lnSpc>
                        <a:spcAft>
                          <a:spcPts val="0"/>
                        </a:spcAft>
                      </a:pPr>
                      <a:r>
                        <a:rPr lang="es-EC" sz="1100" dirty="0">
                          <a:effectLst/>
                        </a:rPr>
                        <a:t>TOTAL</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0000"/>
                        </a:lnSpc>
                        <a:spcAft>
                          <a:spcPts val="0"/>
                        </a:spcAft>
                      </a:pPr>
                      <a:r>
                        <a:rPr lang="es-ES" sz="1100" dirty="0">
                          <a:effectLst/>
                        </a:rPr>
                        <a:t>841</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dirty="0">
                          <a:effectLst/>
                        </a:rPr>
                        <a:t>46,08</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graphicFrame>
        <p:nvGraphicFramePr>
          <p:cNvPr id="3" name="Tabla 2"/>
          <p:cNvGraphicFramePr>
            <a:graphicFrameLocks noGrp="1"/>
          </p:cNvGraphicFramePr>
          <p:nvPr>
            <p:extLst/>
          </p:nvPr>
        </p:nvGraphicFramePr>
        <p:xfrm>
          <a:off x="6252517" y="1495167"/>
          <a:ext cx="5560542" cy="4349580"/>
        </p:xfrm>
        <a:graphic>
          <a:graphicData uri="http://schemas.openxmlformats.org/drawingml/2006/table">
            <a:tbl>
              <a:tblPr firstRow="1" firstCol="1" bandRow="1">
                <a:tableStyleId>{F2DE63D5-997A-4646-A377-4702673A728D}</a:tableStyleId>
              </a:tblPr>
              <a:tblGrid>
                <a:gridCol w="477095"/>
                <a:gridCol w="582745"/>
                <a:gridCol w="579408"/>
                <a:gridCol w="1089866"/>
                <a:gridCol w="764018"/>
                <a:gridCol w="380341"/>
                <a:gridCol w="839642"/>
                <a:gridCol w="847427"/>
              </a:tblGrid>
              <a:tr h="434958">
                <a:tc gridSpan="2">
                  <a:txBody>
                    <a:bodyPr/>
                    <a:lstStyle/>
                    <a:p>
                      <a:pPr algn="ctr">
                        <a:lnSpc>
                          <a:spcPct val="100000"/>
                        </a:lnSpc>
                        <a:spcAft>
                          <a:spcPts val="0"/>
                        </a:spcAft>
                      </a:pPr>
                      <a:r>
                        <a:rPr lang="es-ES" sz="1000" dirty="0">
                          <a:effectLst/>
                        </a:rPr>
                        <a:t>CLASE DIAMÉTRICA</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hMerge="1">
                  <a:txBody>
                    <a:bodyPr/>
                    <a:lstStyle/>
                    <a:p>
                      <a:endParaRPr lang="es-EC"/>
                    </a:p>
                  </a:txBody>
                  <a:tcPr/>
                </a:tc>
                <a:tc>
                  <a:txBody>
                    <a:bodyPr/>
                    <a:lstStyle/>
                    <a:p>
                      <a:pPr algn="ctr">
                        <a:lnSpc>
                          <a:spcPct val="100000"/>
                        </a:lnSpc>
                        <a:spcAft>
                          <a:spcPts val="0"/>
                        </a:spcAft>
                      </a:pPr>
                      <a:r>
                        <a:rPr lang="es-ES" sz="1000" dirty="0">
                          <a:effectLst/>
                        </a:rPr>
                        <a:t>DAP (m)</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ÁREA BASAL (m²/árbol)</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ALTURA (m)</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dirty="0">
                          <a:effectLst/>
                        </a:rPr>
                        <a:t>FC</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N° DE ÁRBOLES</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VOLUMEN (m³)</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gridSpan="8">
                  <a:txBody>
                    <a:bodyPr/>
                    <a:lstStyle/>
                    <a:p>
                      <a:pPr algn="ctr">
                        <a:lnSpc>
                          <a:spcPct val="100000"/>
                        </a:lnSpc>
                        <a:spcAft>
                          <a:spcPts val="0"/>
                        </a:spcAft>
                      </a:pPr>
                      <a:r>
                        <a:rPr lang="es-EC" sz="1000">
                          <a:effectLst/>
                        </a:rPr>
                        <a:t>Base El Maizal: Parte Izquierda (7,91 ha)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7479">
                <a:tc>
                  <a:txBody>
                    <a:bodyPr/>
                    <a:lstStyle/>
                    <a:p>
                      <a:pPr algn="ctr">
                        <a:lnSpc>
                          <a:spcPct val="100000"/>
                        </a:lnSpc>
                        <a:spcAft>
                          <a:spcPts val="0"/>
                        </a:spcAft>
                      </a:pPr>
                      <a:r>
                        <a:rPr lang="es-ES" sz="1000" b="0">
                          <a:effectLst/>
                        </a:rPr>
                        <a:t>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0,11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0,01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397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12,79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a:effectLst/>
                        </a:rPr>
                        <a:t>16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0,21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0,03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435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71,21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dirty="0">
                          <a:effectLst/>
                        </a:rPr>
                        <a:t>26</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35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0,31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0,07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503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227,85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gridSpan="8">
                  <a:txBody>
                    <a:bodyPr/>
                    <a:lstStyle/>
                    <a:p>
                      <a:pPr algn="ctr">
                        <a:lnSpc>
                          <a:spcPct val="100000"/>
                        </a:lnSpc>
                        <a:spcAft>
                          <a:spcPts val="0"/>
                        </a:spcAft>
                      </a:pPr>
                      <a:r>
                        <a:rPr lang="es-EC" sz="1000">
                          <a:effectLst/>
                        </a:rPr>
                        <a:t>Base El Maizal: Parte Derecha (4,02 ha)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7479">
                <a:tc>
                  <a:txBody>
                    <a:bodyPr/>
                    <a:lstStyle/>
                    <a:p>
                      <a:pPr algn="ctr">
                        <a:lnSpc>
                          <a:spcPct val="100000"/>
                        </a:lnSpc>
                        <a:spcAft>
                          <a:spcPts val="0"/>
                        </a:spcAft>
                      </a:pPr>
                      <a:r>
                        <a:rPr lang="es-ES" sz="1000" b="0">
                          <a:effectLst/>
                        </a:rPr>
                        <a:t>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dirty="0">
                          <a:effectLst/>
                        </a:rPr>
                        <a:t>15</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0,11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0,01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45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1,45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a:effectLst/>
                        </a:rPr>
                        <a:t>16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0,21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0,03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627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102,65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a:effectLst/>
                        </a:rPr>
                        <a:t>26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35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0,31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0,07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324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117,41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a:effectLst/>
                        </a:rPr>
                        <a:t>36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45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0,41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0,13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280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223,64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a:effectLst/>
                        </a:rPr>
                        <a:t>46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55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0,51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0,20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92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114,25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a:effectLst/>
                        </a:rPr>
                        <a:t>56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65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0,61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0,29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43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91,97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a:effectLst/>
                        </a:rPr>
                        <a:t>66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75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0,71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0,39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41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119,08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a:effectLst/>
                        </a:rPr>
                        <a:t>76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85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0,81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0,51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42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159,04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dirty="0">
                          <a:effectLst/>
                        </a:rPr>
                        <a:t>86</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95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0,91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14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40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223,34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gridSpan="8">
                  <a:txBody>
                    <a:bodyPr/>
                    <a:lstStyle/>
                    <a:p>
                      <a:pPr algn="ctr">
                        <a:lnSpc>
                          <a:spcPct val="100000"/>
                        </a:lnSpc>
                        <a:spcAft>
                          <a:spcPts val="0"/>
                        </a:spcAft>
                      </a:pPr>
                      <a:r>
                        <a:rPr lang="es-EC" sz="1000">
                          <a:effectLst/>
                        </a:rPr>
                        <a:t>Polígono N°3 (0,62 ha)</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r>
              <a:tr h="217479">
                <a:tc>
                  <a:txBody>
                    <a:bodyPr/>
                    <a:lstStyle/>
                    <a:p>
                      <a:pPr algn="ctr">
                        <a:lnSpc>
                          <a:spcPct val="100000"/>
                        </a:lnSpc>
                        <a:spcAft>
                          <a:spcPts val="0"/>
                        </a:spcAft>
                      </a:pPr>
                      <a:r>
                        <a:rPr lang="es-ES" sz="1000" b="0">
                          <a:effectLst/>
                        </a:rPr>
                        <a:t>16</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25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0,21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0,03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60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9,82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a:txBody>
                    <a:bodyPr/>
                    <a:lstStyle/>
                    <a:p>
                      <a:pPr algn="ctr">
                        <a:lnSpc>
                          <a:spcPct val="100000"/>
                        </a:lnSpc>
                        <a:spcAft>
                          <a:spcPts val="0"/>
                        </a:spcAft>
                      </a:pPr>
                      <a:r>
                        <a:rPr lang="es-ES" sz="1000" b="0" dirty="0">
                          <a:effectLst/>
                        </a:rPr>
                        <a:t>26</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35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0,31</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0,07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10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0,62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S" sz="1000">
                          <a:effectLst/>
                        </a:rPr>
                        <a:t>47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a:effectLst/>
                        </a:rPr>
                        <a:t>21,29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r h="217479">
                <a:tc gridSpan="6">
                  <a:txBody>
                    <a:bodyPr/>
                    <a:lstStyle/>
                    <a:p>
                      <a:pPr algn="ctr">
                        <a:lnSpc>
                          <a:spcPct val="100000"/>
                        </a:lnSpc>
                        <a:spcAft>
                          <a:spcPts val="0"/>
                        </a:spcAft>
                      </a:pPr>
                      <a:r>
                        <a:rPr lang="es-EC" sz="1000">
                          <a:effectLst/>
                        </a:rPr>
                        <a:t>TOTAL</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a:txBody>
                    <a:bodyPr/>
                    <a:lstStyle/>
                    <a:p>
                      <a:pPr algn="ctr">
                        <a:lnSpc>
                          <a:spcPct val="100000"/>
                        </a:lnSpc>
                        <a:spcAft>
                          <a:spcPts val="0"/>
                        </a:spcAft>
                      </a:pPr>
                      <a:r>
                        <a:rPr lang="es-EC" sz="1000">
                          <a:effectLst/>
                        </a:rPr>
                        <a:t>2976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c>
                  <a:txBody>
                    <a:bodyPr/>
                    <a:lstStyle/>
                    <a:p>
                      <a:pPr algn="ctr">
                        <a:lnSpc>
                          <a:spcPct val="100000"/>
                        </a:lnSpc>
                        <a:spcAft>
                          <a:spcPts val="0"/>
                        </a:spcAft>
                      </a:pPr>
                      <a:r>
                        <a:rPr lang="es-EC" sz="1000" dirty="0">
                          <a:effectLst/>
                        </a:rPr>
                        <a:t>1495,79</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59336" marR="59336" marT="0" marB="0" anchor="ctr"/>
                </a:tc>
              </a:tr>
            </a:tbl>
          </a:graphicData>
        </a:graphic>
      </p:graphicFrame>
      <p:sp>
        <p:nvSpPr>
          <p:cNvPr id="4" name="Rectángulo 3"/>
          <p:cNvSpPr/>
          <p:nvPr/>
        </p:nvSpPr>
        <p:spPr>
          <a:xfrm>
            <a:off x="3198341" y="308059"/>
            <a:ext cx="5498756" cy="276999"/>
          </a:xfrm>
          <a:prstGeom prst="rect">
            <a:avLst/>
          </a:prstGeom>
        </p:spPr>
        <p:txBody>
          <a:bodyPr wrap="square">
            <a:spAutoFit/>
          </a:bodyPr>
          <a:lstStyle/>
          <a:p>
            <a:pPr algn="ctr"/>
            <a:r>
              <a:rPr lang="es-EC" sz="1200" b="1" dirty="0" smtClean="0">
                <a:latin typeface="Arial" panose="020B0604020202020204" pitchFamily="34" charset="0"/>
                <a:ea typeface="Arial" panose="020B0604020202020204" pitchFamily="34" charset="0"/>
                <a:cs typeface="Times New Roman" panose="02020603050405020304" pitchFamily="18" charset="0"/>
              </a:rPr>
              <a:t>INVENTARIO DE ESPECIES FORESTALES DE LA ESFORSE</a:t>
            </a:r>
            <a:endParaRPr lang="es-EC" sz="1200" b="1" dirty="0"/>
          </a:p>
        </p:txBody>
      </p:sp>
      <p:sp>
        <p:nvSpPr>
          <p:cNvPr id="5" name="Rectángulo 4"/>
          <p:cNvSpPr/>
          <p:nvPr/>
        </p:nvSpPr>
        <p:spPr>
          <a:xfrm>
            <a:off x="1634827" y="1279609"/>
            <a:ext cx="2690160" cy="276999"/>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Inventario de la especie </a:t>
            </a:r>
            <a:r>
              <a:rPr lang="es-EC" sz="1200" i="1" dirty="0" err="1" smtClean="0">
                <a:latin typeface="Arial" panose="020B0604020202020204" pitchFamily="34" charset="0"/>
                <a:ea typeface="Arial" panose="020B0604020202020204" pitchFamily="34" charset="0"/>
                <a:cs typeface="Times New Roman" panose="02020603050405020304" pitchFamily="18" charset="0"/>
              </a:rPr>
              <a:t>Pinus</a:t>
            </a:r>
            <a:r>
              <a:rPr lang="es-EC" sz="1200" i="1" dirty="0" smtClean="0">
                <a:latin typeface="Arial" panose="020B0604020202020204" pitchFamily="34" charset="0"/>
                <a:ea typeface="Arial" panose="020B0604020202020204" pitchFamily="34" charset="0"/>
                <a:cs typeface="Times New Roman" panose="02020603050405020304" pitchFamily="18" charset="0"/>
              </a:rPr>
              <a:t> </a:t>
            </a:r>
            <a:r>
              <a:rPr lang="es-EC" sz="1200" i="1" dirty="0" err="1" smtClean="0">
                <a:latin typeface="Arial" panose="020B0604020202020204" pitchFamily="34" charset="0"/>
                <a:ea typeface="Arial" panose="020B0604020202020204" pitchFamily="34" charset="0"/>
                <a:cs typeface="Times New Roman" panose="02020603050405020304" pitchFamily="18" charset="0"/>
              </a:rPr>
              <a:t>patula</a:t>
            </a:r>
            <a:endParaRPr lang="es-EC" sz="1200" dirty="0"/>
          </a:p>
        </p:txBody>
      </p:sp>
      <p:sp>
        <p:nvSpPr>
          <p:cNvPr id="6" name="Rectángulo 5"/>
          <p:cNvSpPr/>
          <p:nvPr/>
        </p:nvSpPr>
        <p:spPr>
          <a:xfrm>
            <a:off x="7518638" y="1141109"/>
            <a:ext cx="3209533" cy="276999"/>
          </a:xfrm>
          <a:prstGeom prst="rect">
            <a:avLst/>
          </a:prstGeom>
        </p:spPr>
        <p:txBody>
          <a:bodyPr wrap="none">
            <a:spAutoFit/>
          </a:bodyPr>
          <a:lstStyle/>
          <a:p>
            <a:pPr algn="just">
              <a:spcAft>
                <a:spcPts val="0"/>
              </a:spcAft>
            </a:pPr>
            <a:r>
              <a:rPr lang="es-EC" sz="1200" dirty="0">
                <a:latin typeface="Arial" panose="020B0604020202020204" pitchFamily="34" charset="0"/>
                <a:ea typeface="Arial" panose="020B0604020202020204" pitchFamily="34" charset="0"/>
                <a:cs typeface="Times New Roman" panose="02020603050405020304" pitchFamily="18" charset="0"/>
              </a:rPr>
              <a:t>Inventario de la especie </a:t>
            </a:r>
            <a:r>
              <a:rPr lang="es-EC" sz="12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Eucalyptus</a:t>
            </a:r>
            <a:r>
              <a:rPr lang="es-EC" sz="1200" i="1"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es-EC" sz="1200" i="1" dirty="0" err="1">
                <a:solidFill>
                  <a:srgbClr val="000000"/>
                </a:solidFill>
                <a:latin typeface="Arial" panose="020B0604020202020204" pitchFamily="34" charset="0"/>
                <a:ea typeface="Times New Roman" panose="02020603050405020304" pitchFamily="18" charset="0"/>
                <a:cs typeface="Arial" panose="020B0604020202020204" pitchFamily="34" charset="0"/>
              </a:rPr>
              <a:t>globulus</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Rectángulo 6"/>
          <p:cNvSpPr/>
          <p:nvPr/>
        </p:nvSpPr>
        <p:spPr>
          <a:xfrm>
            <a:off x="2067261" y="5571682"/>
            <a:ext cx="2262159" cy="334707"/>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a:t>
            </a:r>
            <a:r>
              <a:rPr lang="es-EC" sz="1050" dirty="0" smtClean="0">
                <a:latin typeface="Arial" panose="020B0604020202020204" pitchFamily="34" charset="0"/>
                <a:ea typeface="Arial" panose="020B0604020202020204" pitchFamily="34" charset="0"/>
                <a:cs typeface="Times New Roman" panose="02020603050405020304" pitchFamily="18" charset="0"/>
              </a:rPr>
              <a:t>Ejército Ecuatoriano,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Rectángulo 7"/>
          <p:cNvSpPr/>
          <p:nvPr/>
        </p:nvSpPr>
        <p:spPr>
          <a:xfrm>
            <a:off x="8006140" y="5795176"/>
            <a:ext cx="2262159" cy="334707"/>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a:t>
            </a:r>
            <a:r>
              <a:rPr lang="es-EC" sz="1050" dirty="0" smtClean="0">
                <a:latin typeface="Arial" panose="020B0604020202020204" pitchFamily="34" charset="0"/>
                <a:ea typeface="Arial" panose="020B0604020202020204" pitchFamily="34" charset="0"/>
                <a:cs typeface="Times New Roman" panose="02020603050405020304" pitchFamily="18" charset="0"/>
              </a:rPr>
              <a:t>Ejército Ecuatoriano,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685230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813465717"/>
              </p:ext>
            </p:extLst>
          </p:nvPr>
        </p:nvGraphicFramePr>
        <p:xfrm>
          <a:off x="992276" y="903999"/>
          <a:ext cx="4572002" cy="1211419"/>
        </p:xfrm>
        <a:graphic>
          <a:graphicData uri="http://schemas.openxmlformats.org/drawingml/2006/table">
            <a:tbl>
              <a:tblPr firstRow="1" firstCol="1" bandRow="1">
                <a:tableStyleId>{17292A2E-F333-43FB-9621-5CBBE7FDCDCB}</a:tableStyleId>
              </a:tblPr>
              <a:tblGrid>
                <a:gridCol w="769011"/>
                <a:gridCol w="946405"/>
                <a:gridCol w="769011"/>
                <a:gridCol w="783642"/>
                <a:gridCol w="630021"/>
                <a:gridCol w="673912"/>
              </a:tblGrid>
              <a:tr h="0">
                <a:tc>
                  <a:txBody>
                    <a:bodyPr/>
                    <a:lstStyle/>
                    <a:p>
                      <a:pPr algn="ctr">
                        <a:lnSpc>
                          <a:spcPct val="100000"/>
                        </a:lnSpc>
                        <a:spcAft>
                          <a:spcPts val="0"/>
                        </a:spcAft>
                      </a:pPr>
                      <a:r>
                        <a:rPr lang="es-EC" sz="1100" dirty="0">
                          <a:effectLst/>
                        </a:rPr>
                        <a:t>ESPECIE</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HECTÁREAS (ha)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N° ÁRBOLES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VOLUMEN (m³)</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PRECIO ($)</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TOTAL</a:t>
                      </a:r>
                      <a:endParaRPr lang="es-EC" sz="1200">
                        <a:effectLst/>
                      </a:endParaRPr>
                    </a:p>
                    <a:p>
                      <a:pPr algn="ctr">
                        <a:lnSpc>
                          <a:spcPct val="100000"/>
                        </a:lnSpc>
                        <a:spcAft>
                          <a:spcPts val="0"/>
                        </a:spcAft>
                      </a:pPr>
                      <a:r>
                        <a:rPr lang="es-EC" sz="11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331312">
                <a:tc>
                  <a:txBody>
                    <a:bodyPr/>
                    <a:lstStyle/>
                    <a:p>
                      <a:pPr algn="ctr">
                        <a:lnSpc>
                          <a:spcPct val="100000"/>
                        </a:lnSpc>
                        <a:spcAft>
                          <a:spcPts val="0"/>
                        </a:spcAft>
                      </a:pPr>
                      <a:r>
                        <a:rPr lang="es-EC" sz="1100" b="0" i="1">
                          <a:effectLst/>
                        </a:rPr>
                        <a:t>Pinus patula</a:t>
                      </a:r>
                      <a:endParaRPr lang="es-EC" sz="1200" b="0" i="1">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1,43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841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S" sz="1100">
                          <a:effectLst/>
                        </a:rPr>
                        <a:t>46,08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691,26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331312">
                <a:tc>
                  <a:txBody>
                    <a:bodyPr/>
                    <a:lstStyle/>
                    <a:p>
                      <a:pPr algn="ctr">
                        <a:lnSpc>
                          <a:spcPct val="100000"/>
                        </a:lnSpc>
                        <a:spcAft>
                          <a:spcPts val="0"/>
                        </a:spcAft>
                      </a:pPr>
                      <a:r>
                        <a:rPr lang="es-EC" sz="1100" b="0" i="1" dirty="0" err="1">
                          <a:effectLst/>
                        </a:rPr>
                        <a:t>Eucalyptus</a:t>
                      </a:r>
                      <a:r>
                        <a:rPr lang="es-EC" sz="1100" b="0" i="1" dirty="0">
                          <a:effectLst/>
                        </a:rPr>
                        <a:t> </a:t>
                      </a:r>
                      <a:r>
                        <a:rPr lang="es-EC" sz="1100" b="0" i="1" dirty="0" err="1">
                          <a:effectLst/>
                        </a:rPr>
                        <a:t>globulus</a:t>
                      </a:r>
                      <a:endParaRPr lang="es-EC" sz="1200" b="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12,55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2976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1495,79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11966,31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05579">
                <a:tc>
                  <a:txBody>
                    <a:bodyPr/>
                    <a:lstStyle/>
                    <a:p>
                      <a:pPr algn="ctr">
                        <a:lnSpc>
                          <a:spcPct val="100000"/>
                        </a:lnSpc>
                        <a:spcAft>
                          <a:spcPts val="0"/>
                        </a:spcAft>
                      </a:pPr>
                      <a:r>
                        <a:rPr lang="es-EC" sz="1100" b="0" dirty="0">
                          <a:effectLst/>
                        </a:rPr>
                        <a:t>TOTAL</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13,98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3817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1541,87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12657,57</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3" name="Rectángulo 2"/>
          <p:cNvSpPr/>
          <p:nvPr/>
        </p:nvSpPr>
        <p:spPr>
          <a:xfrm>
            <a:off x="320893" y="594654"/>
            <a:ext cx="6096000" cy="276999"/>
          </a:xfrm>
          <a:prstGeom prst="rect">
            <a:avLst/>
          </a:prstGeom>
        </p:spPr>
        <p:txBody>
          <a:bodyPr>
            <a:spAutoFit/>
          </a:bodyPr>
          <a:lstStyle/>
          <a:p>
            <a:pPr algn="ctr"/>
            <a:r>
              <a:rPr lang="es-EC" sz="1200" dirty="0">
                <a:latin typeface="Arial" panose="020B0604020202020204" pitchFamily="34" charset="0"/>
                <a:ea typeface="Arial" panose="020B0604020202020204" pitchFamily="34" charset="0"/>
                <a:cs typeface="Times New Roman" panose="02020603050405020304" pitchFamily="18" charset="0"/>
              </a:rPr>
              <a:t>Valoración económica de las especies de árboles de la ESFORSE</a:t>
            </a:r>
            <a:endParaRPr lang="es-EC" sz="1200" dirty="0"/>
          </a:p>
        </p:txBody>
      </p:sp>
      <p:graphicFrame>
        <p:nvGraphicFramePr>
          <p:cNvPr id="4" name="Tabla 3"/>
          <p:cNvGraphicFramePr>
            <a:graphicFrameLocks noGrp="1"/>
          </p:cNvGraphicFramePr>
          <p:nvPr>
            <p:extLst>
              <p:ext uri="{D42A27DB-BD31-4B8C-83A1-F6EECF244321}">
                <p14:modId xmlns:p14="http://schemas.microsoft.com/office/powerpoint/2010/main" val="3289391008"/>
              </p:ext>
            </p:extLst>
          </p:nvPr>
        </p:nvGraphicFramePr>
        <p:xfrm>
          <a:off x="1699386" y="2894420"/>
          <a:ext cx="2844165" cy="1097280"/>
        </p:xfrm>
        <a:graphic>
          <a:graphicData uri="http://schemas.openxmlformats.org/drawingml/2006/table">
            <a:tbl>
              <a:tblPr firstRow="1" firstCol="1" bandRow="1">
                <a:tableStyleId>{72833802-FEF1-4C79-8D5D-14CF1EAF98D9}</a:tableStyleId>
              </a:tblPr>
              <a:tblGrid>
                <a:gridCol w="1546225"/>
                <a:gridCol w="1297940"/>
              </a:tblGrid>
              <a:tr h="0">
                <a:tc>
                  <a:txBody>
                    <a:bodyPr/>
                    <a:lstStyle/>
                    <a:p>
                      <a:pPr algn="ctr">
                        <a:lnSpc>
                          <a:spcPct val="100000"/>
                        </a:lnSpc>
                        <a:spcAft>
                          <a:spcPts val="0"/>
                        </a:spcAft>
                      </a:pPr>
                      <a:r>
                        <a:rPr lang="es-EC" sz="1200" dirty="0">
                          <a:effectLst/>
                        </a:rPr>
                        <a:t>ESPECIE</a:t>
                      </a:r>
                    </a:p>
                    <a:p>
                      <a:pPr algn="ctr">
                        <a:lnSpc>
                          <a:spcPct val="100000"/>
                        </a:lnSpc>
                        <a:spcAft>
                          <a:spcPts val="0"/>
                        </a:spcAft>
                      </a:pPr>
                      <a:r>
                        <a:rPr lang="es-EC" sz="1200" dirty="0">
                          <a:effectLst/>
                        </a:rPr>
                        <a:t>(Nombre Común)</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N° UNIDADES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0">
                <a:tc>
                  <a:txBody>
                    <a:bodyPr/>
                    <a:lstStyle/>
                    <a:p>
                      <a:pPr algn="ctr">
                        <a:lnSpc>
                          <a:spcPct val="100000"/>
                        </a:lnSpc>
                        <a:spcAft>
                          <a:spcPts val="0"/>
                        </a:spcAft>
                      </a:pPr>
                      <a:r>
                        <a:rPr lang="es-EC" sz="1200" b="0">
                          <a:effectLst/>
                        </a:rPr>
                        <a:t>Ciprés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1500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0">
                <a:tc>
                  <a:txBody>
                    <a:bodyPr/>
                    <a:lstStyle/>
                    <a:p>
                      <a:pPr algn="ctr">
                        <a:lnSpc>
                          <a:spcPct val="100000"/>
                        </a:lnSpc>
                        <a:spcAft>
                          <a:spcPts val="0"/>
                        </a:spcAft>
                      </a:pPr>
                      <a:r>
                        <a:rPr lang="es-EC" sz="1200" b="0">
                          <a:effectLst/>
                        </a:rPr>
                        <a:t>Ornamentales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2000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0">
                <a:tc>
                  <a:txBody>
                    <a:bodyPr/>
                    <a:lstStyle/>
                    <a:p>
                      <a:pPr algn="ctr">
                        <a:lnSpc>
                          <a:spcPct val="100000"/>
                        </a:lnSpc>
                        <a:spcAft>
                          <a:spcPts val="0"/>
                        </a:spcAft>
                      </a:pPr>
                      <a:r>
                        <a:rPr lang="es-EC" sz="1200" b="0">
                          <a:effectLst/>
                        </a:rPr>
                        <a:t>Cholanes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1500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0">
                <a:tc>
                  <a:txBody>
                    <a:bodyPr/>
                    <a:lstStyle/>
                    <a:p>
                      <a:pPr algn="ctr">
                        <a:lnSpc>
                          <a:spcPct val="100000"/>
                        </a:lnSpc>
                        <a:spcAft>
                          <a:spcPts val="0"/>
                        </a:spcAft>
                      </a:pPr>
                      <a:r>
                        <a:rPr lang="es-EC" sz="1200" b="0" dirty="0">
                          <a:effectLst/>
                        </a:rPr>
                        <a:t>TOTAL</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5000</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5" name="Rectángulo 4"/>
          <p:cNvSpPr/>
          <p:nvPr/>
        </p:nvSpPr>
        <p:spPr>
          <a:xfrm>
            <a:off x="1996858" y="2080789"/>
            <a:ext cx="2262159"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Ejército Ecuatoriano,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6" name="Rectángulo 5"/>
          <p:cNvSpPr/>
          <p:nvPr/>
        </p:nvSpPr>
        <p:spPr>
          <a:xfrm>
            <a:off x="1420520" y="2619994"/>
            <a:ext cx="3401893" cy="276999"/>
          </a:xfrm>
          <a:prstGeom prst="rect">
            <a:avLst/>
          </a:prstGeom>
        </p:spPr>
        <p:txBody>
          <a:bodyPr wrap="none">
            <a:spAutoFit/>
          </a:bodyPr>
          <a:lstStyle/>
          <a:p>
            <a:pPr algn="ctr"/>
            <a:r>
              <a:rPr lang="es-EC" sz="1200" dirty="0">
                <a:latin typeface="Arial" panose="020B0604020202020204" pitchFamily="34" charset="0"/>
                <a:ea typeface="Arial" panose="020B0604020202020204" pitchFamily="34" charset="0"/>
                <a:cs typeface="Times New Roman" panose="02020603050405020304" pitchFamily="18" charset="0"/>
              </a:rPr>
              <a:t>Especies para la reforestación de la ESFORSE</a:t>
            </a:r>
            <a:endParaRPr lang="es-EC" sz="1200" dirty="0"/>
          </a:p>
        </p:txBody>
      </p:sp>
      <p:sp>
        <p:nvSpPr>
          <p:cNvPr id="7" name="Rectángulo 6"/>
          <p:cNvSpPr/>
          <p:nvPr/>
        </p:nvSpPr>
        <p:spPr>
          <a:xfrm>
            <a:off x="2354438" y="3938776"/>
            <a:ext cx="1398140"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a:t>
            </a:r>
            <a:r>
              <a:rPr lang="es-EC" sz="1050" dirty="0" err="1" smtClean="0">
                <a:latin typeface="Arial" panose="020B0604020202020204" pitchFamily="34" charset="0"/>
                <a:ea typeface="Arial" panose="020B0604020202020204" pitchFamily="34" charset="0"/>
                <a:cs typeface="Times New Roman" panose="02020603050405020304" pitchFamily="18" charset="0"/>
              </a:rPr>
              <a:t>Fonte</a:t>
            </a:r>
            <a:r>
              <a:rPr lang="es-EC" sz="1050" dirty="0" smtClean="0">
                <a:latin typeface="Arial" panose="020B0604020202020204" pitchFamily="34" charset="0"/>
                <a:ea typeface="Arial" panose="020B0604020202020204" pitchFamily="34" charset="0"/>
                <a:cs typeface="Times New Roman" panose="02020603050405020304" pitchFamily="18" charset="0"/>
              </a:rPr>
              <a:t>,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8" name="Imagen 7" descr="G:\104_PANA\P1040129.JPG"/>
          <p:cNvPicPr/>
          <p:nvPr/>
        </p:nvPicPr>
        <p:blipFill>
          <a:blip r:embed="rId2" cstate="email">
            <a:extLst>
              <a:ext uri="{28A0092B-C50C-407E-A947-70E740481C1C}">
                <a14:useLocalDpi xmlns:a14="http://schemas.microsoft.com/office/drawing/2010/main"/>
              </a:ext>
            </a:extLst>
          </a:blip>
          <a:srcRect/>
          <a:stretch>
            <a:fillRect/>
          </a:stretch>
        </p:blipFill>
        <p:spPr bwMode="auto">
          <a:xfrm>
            <a:off x="1628067" y="4468453"/>
            <a:ext cx="2999740" cy="2091912"/>
          </a:xfrm>
          <a:prstGeom prst="rect">
            <a:avLst/>
          </a:prstGeom>
          <a:noFill/>
          <a:ln>
            <a:noFill/>
          </a:ln>
        </p:spPr>
      </p:pic>
      <p:sp>
        <p:nvSpPr>
          <p:cNvPr id="9" name="Rectángulo 8"/>
          <p:cNvSpPr/>
          <p:nvPr/>
        </p:nvSpPr>
        <p:spPr>
          <a:xfrm>
            <a:off x="2290885" y="6523293"/>
            <a:ext cx="1398140"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a:t>
            </a:r>
            <a:r>
              <a:rPr lang="es-EC" sz="1050" dirty="0" err="1" smtClean="0">
                <a:latin typeface="Arial" panose="020B0604020202020204" pitchFamily="34" charset="0"/>
                <a:ea typeface="Arial" panose="020B0604020202020204" pitchFamily="34" charset="0"/>
                <a:cs typeface="Times New Roman" panose="02020603050405020304" pitchFamily="18" charset="0"/>
              </a:rPr>
              <a:t>Fonte</a:t>
            </a:r>
            <a:r>
              <a:rPr lang="es-EC" sz="1050" dirty="0" smtClean="0">
                <a:latin typeface="Arial" panose="020B0604020202020204" pitchFamily="34" charset="0"/>
                <a:ea typeface="Arial" panose="020B0604020202020204" pitchFamily="34" charset="0"/>
                <a:cs typeface="Times New Roman" panose="02020603050405020304" pitchFamily="18" charset="0"/>
              </a:rPr>
              <a:t>,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2" name="Tabla 11"/>
          <p:cNvGraphicFramePr>
            <a:graphicFrameLocks noGrp="1"/>
          </p:cNvGraphicFramePr>
          <p:nvPr>
            <p:extLst>
              <p:ext uri="{D42A27DB-BD31-4B8C-83A1-F6EECF244321}">
                <p14:modId xmlns:p14="http://schemas.microsoft.com/office/powerpoint/2010/main" val="1180422184"/>
              </p:ext>
            </p:extLst>
          </p:nvPr>
        </p:nvGraphicFramePr>
        <p:xfrm>
          <a:off x="6511395" y="1394481"/>
          <a:ext cx="5234940" cy="2194560"/>
        </p:xfrm>
        <a:graphic>
          <a:graphicData uri="http://schemas.openxmlformats.org/drawingml/2006/table">
            <a:tbl>
              <a:tblPr firstRow="1" firstCol="1" bandRow="1">
                <a:tableStyleId>{69012ECD-51FC-41F1-AA8D-1B2483CD663E}</a:tableStyleId>
              </a:tblPr>
              <a:tblGrid>
                <a:gridCol w="1301115"/>
                <a:gridCol w="1219200"/>
                <a:gridCol w="1260475"/>
                <a:gridCol w="1454150"/>
              </a:tblGrid>
              <a:tr h="0">
                <a:tc>
                  <a:txBody>
                    <a:bodyPr/>
                    <a:lstStyle/>
                    <a:p>
                      <a:pPr algn="ctr">
                        <a:spcAft>
                          <a:spcPts val="0"/>
                        </a:spcAft>
                      </a:pPr>
                      <a:r>
                        <a:rPr lang="es-EC" sz="1200" dirty="0">
                          <a:effectLst/>
                        </a:rPr>
                        <a:t>FAMILIA</a:t>
                      </a:r>
                      <a:endPar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dirty="0">
                          <a:effectLst/>
                        </a:rPr>
                        <a:t>ESPECIE</a:t>
                      </a:r>
                      <a:endPar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dirty="0">
                          <a:effectLst/>
                        </a:rPr>
                        <a:t>NOMBRE COMÚN</a:t>
                      </a:r>
                      <a:endPar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ESTADO DE CONSEVACIÓN*</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spcAft>
                          <a:spcPts val="0"/>
                        </a:spcAft>
                      </a:pPr>
                      <a:r>
                        <a:rPr lang="es-EC" sz="1200" b="0">
                          <a:effectLst/>
                        </a:rPr>
                        <a:t>Cardinalidae</a:t>
                      </a:r>
                      <a:endParaRPr lang="es-EC" sz="12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Pheucticus chrysogaster</a:t>
                      </a:r>
                      <a:endParaRPr lang="es-EC"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dirty="0" err="1">
                          <a:effectLst/>
                        </a:rPr>
                        <a:t>Picogrueso</a:t>
                      </a:r>
                      <a:r>
                        <a:rPr lang="es-EC" sz="1200" dirty="0">
                          <a:effectLst/>
                        </a:rPr>
                        <a:t> amarillo sureño</a:t>
                      </a:r>
                      <a:endPar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LC: Preocupación menor</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spcAft>
                          <a:spcPts val="0"/>
                        </a:spcAft>
                      </a:pPr>
                      <a:r>
                        <a:rPr lang="es-EC" sz="1200" b="0">
                          <a:effectLst/>
                        </a:rPr>
                        <a:t>Emberizidae</a:t>
                      </a:r>
                      <a:endParaRPr lang="es-EC" sz="12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dirty="0" err="1">
                          <a:effectLst/>
                        </a:rPr>
                        <a:t>Zonotrichia</a:t>
                      </a:r>
                      <a:r>
                        <a:rPr lang="es-EC" sz="1200" dirty="0">
                          <a:effectLst/>
                        </a:rPr>
                        <a:t> </a:t>
                      </a:r>
                      <a:r>
                        <a:rPr lang="es-EC" sz="1200" dirty="0" err="1">
                          <a:effectLst/>
                        </a:rPr>
                        <a:t>capensis</a:t>
                      </a:r>
                      <a:endParaRPr lang="es-EC" sz="1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Gorrión</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LC: Preocupación menor</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spcAft>
                          <a:spcPts val="0"/>
                        </a:spcAft>
                      </a:pPr>
                      <a:r>
                        <a:rPr lang="es-EC" sz="1200" b="0">
                          <a:effectLst/>
                        </a:rPr>
                        <a:t>Trochilidae</a:t>
                      </a:r>
                      <a:endParaRPr lang="es-EC" sz="12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Colibri coruscans</a:t>
                      </a:r>
                      <a:endParaRPr lang="es-EC"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Orejivioleta ventriazul</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LC: Preocupación menor</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spcAft>
                          <a:spcPts val="0"/>
                        </a:spcAft>
                      </a:pPr>
                      <a:r>
                        <a:rPr lang="es-EC" sz="1200" b="0">
                          <a:effectLst/>
                        </a:rPr>
                        <a:t>Trochilidae</a:t>
                      </a:r>
                      <a:endParaRPr lang="es-EC" sz="1200" b="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Lesbia victoriae</a:t>
                      </a:r>
                      <a:endParaRPr lang="es-EC" sz="1200" i="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Colacintillo colinegro</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LC: Preocupación menor</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r>
              <a:tr h="0">
                <a:tc>
                  <a:txBody>
                    <a:bodyPr/>
                    <a:lstStyle/>
                    <a:p>
                      <a:pPr algn="ctr">
                        <a:spcAft>
                          <a:spcPts val="0"/>
                        </a:spcAft>
                      </a:pPr>
                      <a:r>
                        <a:rPr lang="es-EC" sz="1200" b="0" dirty="0" err="1">
                          <a:effectLst/>
                        </a:rPr>
                        <a:t>Turdidae</a:t>
                      </a:r>
                      <a:endParaRPr lang="es-EC" sz="1200" b="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dirty="0" err="1">
                          <a:effectLst/>
                        </a:rPr>
                        <a:t>Turdus</a:t>
                      </a:r>
                      <a:r>
                        <a:rPr lang="es-EC" sz="1200" dirty="0">
                          <a:effectLst/>
                        </a:rPr>
                        <a:t> </a:t>
                      </a:r>
                      <a:r>
                        <a:rPr lang="es-EC" sz="1200" dirty="0" err="1">
                          <a:effectLst/>
                        </a:rPr>
                        <a:t>fuscater</a:t>
                      </a:r>
                      <a:endParaRPr lang="es-EC" sz="12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a:effectLst/>
                        </a:rPr>
                        <a:t>Mirlo</a:t>
                      </a:r>
                      <a:endParaRPr lang="es-EC" sz="12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C" sz="1200" dirty="0">
                          <a:effectLst/>
                        </a:rPr>
                        <a:t>LC: Preocupación menor</a:t>
                      </a:r>
                      <a:endParaRPr lang="es-EC" sz="12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tc>
              </a:tr>
            </a:tbl>
          </a:graphicData>
        </a:graphic>
      </p:graphicFrame>
      <p:sp>
        <p:nvSpPr>
          <p:cNvPr id="13" name="Rectángulo 12"/>
          <p:cNvSpPr/>
          <p:nvPr/>
        </p:nvSpPr>
        <p:spPr>
          <a:xfrm>
            <a:off x="7442563" y="1079893"/>
            <a:ext cx="3340979" cy="276999"/>
          </a:xfrm>
          <a:prstGeom prst="rect">
            <a:avLst/>
          </a:prstGeom>
        </p:spPr>
        <p:txBody>
          <a:bodyPr wrap="none">
            <a:spAutoFit/>
          </a:bodyPr>
          <a:lstStyle/>
          <a:p>
            <a:r>
              <a:rPr lang="es-EC" sz="1200" dirty="0">
                <a:latin typeface="Arial" panose="020B0604020202020204" pitchFamily="34" charset="0"/>
                <a:ea typeface="Arial" panose="020B0604020202020204" pitchFamily="34" charset="0"/>
                <a:cs typeface="Times New Roman" panose="02020603050405020304" pitchFamily="18" charset="0"/>
              </a:rPr>
              <a:t>Especies de aves localizadas en la ESFORSE</a:t>
            </a:r>
            <a:endParaRPr lang="es-EC" sz="1200" dirty="0"/>
          </a:p>
        </p:txBody>
      </p:sp>
      <p:sp>
        <p:nvSpPr>
          <p:cNvPr id="14" name="Rectángulo 13"/>
          <p:cNvSpPr/>
          <p:nvPr/>
        </p:nvSpPr>
        <p:spPr>
          <a:xfrm>
            <a:off x="7963211" y="3595522"/>
            <a:ext cx="2508421" cy="415498"/>
          </a:xfrm>
          <a:prstGeom prst="rect">
            <a:avLst/>
          </a:prstGeom>
        </p:spPr>
        <p:txBody>
          <a:bodyPr wrap="square">
            <a:spAutoFit/>
          </a:bodyPr>
          <a:lstStyle/>
          <a:p>
            <a:pPr algn="ctr">
              <a:spcAft>
                <a:spcPts val="0"/>
              </a:spcAft>
            </a:pPr>
            <a:r>
              <a:rPr lang="es-EC" sz="1050" dirty="0">
                <a:latin typeface="Arial" panose="020B0604020202020204" pitchFamily="34" charset="0"/>
                <a:ea typeface="Arial" panose="020B0604020202020204" pitchFamily="34" charset="0"/>
                <a:cs typeface="Times New Roman" panose="02020603050405020304" pitchFamily="18" charset="0"/>
              </a:rPr>
              <a:t>*Categorías según la UICN</a:t>
            </a:r>
            <a:endParaRPr lang="es-EC" sz="14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Navarrete, 2010</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5" name="Rectángulo 14"/>
          <p:cNvSpPr/>
          <p:nvPr/>
        </p:nvSpPr>
        <p:spPr>
          <a:xfrm>
            <a:off x="7363296" y="4492079"/>
            <a:ext cx="3743332" cy="276999"/>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Especies </a:t>
            </a:r>
            <a:r>
              <a:rPr lang="es-EC" sz="1200" dirty="0">
                <a:latin typeface="Arial" panose="020B0604020202020204" pitchFamily="34" charset="0"/>
                <a:ea typeface="Arial" panose="020B0604020202020204" pitchFamily="34" charset="0"/>
                <a:cs typeface="Times New Roman" panose="02020603050405020304" pitchFamily="18" charset="0"/>
              </a:rPr>
              <a:t>de mamíferos localizadas en la ESFORSE</a:t>
            </a:r>
            <a:endParaRPr lang="es-EC" sz="1200" dirty="0"/>
          </a:p>
        </p:txBody>
      </p:sp>
      <p:sp>
        <p:nvSpPr>
          <p:cNvPr id="16" name="Rectángulo 15"/>
          <p:cNvSpPr/>
          <p:nvPr/>
        </p:nvSpPr>
        <p:spPr>
          <a:xfrm>
            <a:off x="8348783" y="5542400"/>
            <a:ext cx="1885453" cy="261610"/>
          </a:xfrm>
          <a:prstGeom prst="rect">
            <a:avLst/>
          </a:prstGeom>
        </p:spPr>
        <p:txBody>
          <a:bodyPr wrap="none">
            <a:spAutoFit/>
          </a:bodyPr>
          <a:lstStyle/>
          <a:p>
            <a:pPr algn="ctr">
              <a:spcAft>
                <a:spcPts val="0"/>
              </a:spcAft>
            </a:pPr>
            <a:r>
              <a:rPr lang="es-EC" sz="1050" dirty="0">
                <a:latin typeface="Arial" panose="020B0604020202020204" pitchFamily="34" charset="0"/>
                <a:ea typeface="Arial" panose="020B0604020202020204" pitchFamily="34" charset="0"/>
                <a:cs typeface="Times New Roman" panose="02020603050405020304" pitchFamily="18" charset="0"/>
              </a:rPr>
              <a:t>*Categorías según la UICN</a:t>
            </a:r>
            <a:endParaRPr lang="es-EC" sz="1400" dirty="0">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7" name="Tabla 16"/>
          <p:cNvGraphicFramePr>
            <a:graphicFrameLocks noGrp="1"/>
          </p:cNvGraphicFramePr>
          <p:nvPr>
            <p:extLst>
              <p:ext uri="{D42A27DB-BD31-4B8C-83A1-F6EECF244321}">
                <p14:modId xmlns:p14="http://schemas.microsoft.com/office/powerpoint/2010/main" val="3586644329"/>
              </p:ext>
            </p:extLst>
          </p:nvPr>
        </p:nvGraphicFramePr>
        <p:xfrm>
          <a:off x="6881382" y="4781091"/>
          <a:ext cx="4605516" cy="751842"/>
        </p:xfrm>
        <a:graphic>
          <a:graphicData uri="http://schemas.openxmlformats.org/drawingml/2006/table">
            <a:tbl>
              <a:tblPr firstRow="1" bandRow="1">
                <a:tableStyleId>{912C8C85-51F0-491E-9774-3900AFEF0FD7}</a:tableStyleId>
              </a:tblPr>
              <a:tblGrid>
                <a:gridCol w="1151379"/>
                <a:gridCol w="1151379"/>
                <a:gridCol w="1151379"/>
                <a:gridCol w="1151379"/>
              </a:tblGrid>
              <a:tr h="375921">
                <a:tc>
                  <a:txBody>
                    <a:bodyPr/>
                    <a:lstStyle/>
                    <a:p>
                      <a:pPr algn="ctr">
                        <a:lnSpc>
                          <a:spcPct val="100000"/>
                        </a:lnSpc>
                        <a:spcAft>
                          <a:spcPts val="0"/>
                        </a:spcAft>
                      </a:pPr>
                      <a:r>
                        <a:rPr lang="es-EC" sz="1100" dirty="0">
                          <a:effectLst/>
                        </a:rPr>
                        <a:t>FAMILIA</a:t>
                      </a:r>
                      <a:endParaRPr lang="es-EC" sz="11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ESPECIE</a:t>
                      </a:r>
                      <a:endParaRPr lang="es-EC" sz="11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NOMBRE COMÚN</a:t>
                      </a:r>
                      <a:endParaRPr lang="es-EC" sz="11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ESTADO DE CONSEVACIÓN*</a:t>
                      </a:r>
                      <a:endParaRPr lang="es-EC" sz="11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375921">
                <a:tc>
                  <a:txBody>
                    <a:bodyPr/>
                    <a:lstStyle/>
                    <a:p>
                      <a:pPr algn="ctr">
                        <a:lnSpc>
                          <a:spcPct val="100000"/>
                        </a:lnSpc>
                        <a:spcAft>
                          <a:spcPts val="0"/>
                        </a:spcAft>
                      </a:pPr>
                      <a:r>
                        <a:rPr lang="es-EC" sz="1100">
                          <a:effectLst/>
                        </a:rPr>
                        <a:t>Muridae</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i="1" dirty="0" err="1">
                          <a:effectLst/>
                        </a:rPr>
                        <a:t>Rattus</a:t>
                      </a:r>
                      <a:r>
                        <a:rPr lang="es-EC" sz="1100" i="1" dirty="0">
                          <a:effectLst/>
                        </a:rPr>
                        <a:t> </a:t>
                      </a:r>
                      <a:r>
                        <a:rPr lang="es-EC" sz="1100" i="1" dirty="0" err="1">
                          <a:effectLst/>
                        </a:rPr>
                        <a:t>rattus</a:t>
                      </a:r>
                      <a:endParaRPr lang="es-EC" sz="1100" i="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Rata negra</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LC: Preocupación menor</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18" name="Rectángulo 17"/>
          <p:cNvSpPr/>
          <p:nvPr/>
        </p:nvSpPr>
        <p:spPr>
          <a:xfrm>
            <a:off x="8827119" y="471543"/>
            <a:ext cx="928780" cy="400110"/>
          </a:xfrm>
          <a:prstGeom prst="rect">
            <a:avLst/>
          </a:prstGeom>
          <a:noFill/>
        </p:spPr>
        <p:txBody>
          <a:bodyPr wrap="none" lIns="91440" tIns="45720" rIns="91440" bIns="45720">
            <a:spAutoFit/>
          </a:bodyPr>
          <a:lstStyle/>
          <a:p>
            <a:pPr algn="ctr"/>
            <a:r>
              <a:rPr lang="es-ES" sz="2000" b="1" cap="none" spc="0" dirty="0" smtClean="0">
                <a:ln w="22225">
                  <a:solidFill>
                    <a:schemeClr val="accent2"/>
                  </a:solidFill>
                  <a:prstDash val="solid"/>
                </a:ln>
                <a:solidFill>
                  <a:schemeClr val="accent2">
                    <a:lumMod val="40000"/>
                    <a:lumOff val="60000"/>
                  </a:schemeClr>
                </a:solidFill>
                <a:effectLst/>
              </a:rPr>
              <a:t>FAUNA</a:t>
            </a:r>
            <a:endParaRPr lang="es-ES" sz="2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635832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105344" y="579834"/>
            <a:ext cx="7564122" cy="400110"/>
          </a:xfrm>
          <a:prstGeom prst="rect">
            <a:avLst/>
          </a:prstGeom>
          <a:noFill/>
        </p:spPr>
        <p:txBody>
          <a:bodyPr wrap="none" lIns="91440" tIns="45720" rIns="91440" bIns="45720">
            <a:spAutoFit/>
          </a:bodyPr>
          <a:lstStyle/>
          <a:p>
            <a:pPr algn="ctr"/>
            <a:r>
              <a:rPr lang="es-ES" sz="2000" b="1" cap="none" spc="0" dirty="0" smtClean="0">
                <a:ln w="22225">
                  <a:solidFill>
                    <a:schemeClr val="accent2"/>
                  </a:solidFill>
                  <a:prstDash val="solid"/>
                </a:ln>
                <a:solidFill>
                  <a:schemeClr val="accent2">
                    <a:lumMod val="40000"/>
                    <a:lumOff val="60000"/>
                  </a:schemeClr>
                </a:solidFill>
                <a:effectLst/>
              </a:rPr>
              <a:t>SUBSISTEMA PATRIMONIO DE ÁREAS NATURALES DEL ESTADO (PANE)</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6965" y="979944"/>
            <a:ext cx="7040880" cy="5440680"/>
          </a:xfrm>
          <a:prstGeom prst="rect">
            <a:avLst/>
          </a:prstGeom>
        </p:spPr>
      </p:pic>
      <p:sp>
        <p:nvSpPr>
          <p:cNvPr id="4" name="Rectángulo 3"/>
          <p:cNvSpPr/>
          <p:nvPr/>
        </p:nvSpPr>
        <p:spPr>
          <a:xfrm>
            <a:off x="4484617" y="6253270"/>
            <a:ext cx="2805576"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MAE, 2013. Modificado: Ortiz, 2014</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17693209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62441" y="2026232"/>
            <a:ext cx="2317173" cy="6130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prstClr val="black"/>
                </a:solidFill>
              </a:rPr>
              <a:t>Constitución del Ecuador Art. 395</a:t>
            </a:r>
            <a:endParaRPr lang="es-EC" dirty="0">
              <a:solidFill>
                <a:prstClr val="black"/>
              </a:solidFill>
            </a:endParaRPr>
          </a:p>
        </p:txBody>
      </p:sp>
      <p:sp>
        <p:nvSpPr>
          <p:cNvPr id="6" name="Rectángulo 5"/>
          <p:cNvSpPr/>
          <p:nvPr/>
        </p:nvSpPr>
        <p:spPr>
          <a:xfrm>
            <a:off x="3605640" y="2026231"/>
            <a:ext cx="1049482" cy="6130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prstClr val="black"/>
                </a:solidFill>
              </a:rPr>
              <a:t>Estado</a:t>
            </a:r>
            <a:endParaRPr lang="es-EC" dirty="0">
              <a:solidFill>
                <a:prstClr val="black"/>
              </a:solidFill>
            </a:endParaRPr>
          </a:p>
        </p:txBody>
      </p:sp>
      <p:sp>
        <p:nvSpPr>
          <p:cNvPr id="7" name="Rectángulo 6"/>
          <p:cNvSpPr/>
          <p:nvPr/>
        </p:nvSpPr>
        <p:spPr>
          <a:xfrm>
            <a:off x="5093272" y="2026231"/>
            <a:ext cx="1245177" cy="6130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prstClr val="black"/>
                </a:solidFill>
              </a:rPr>
              <a:t>Ministerio de Defensa</a:t>
            </a:r>
            <a:endParaRPr lang="es-EC" dirty="0">
              <a:solidFill>
                <a:prstClr val="black"/>
              </a:solidFill>
            </a:endParaRPr>
          </a:p>
        </p:txBody>
      </p:sp>
      <p:sp>
        <p:nvSpPr>
          <p:cNvPr id="9" name="Rectángulo 8"/>
          <p:cNvSpPr/>
          <p:nvPr/>
        </p:nvSpPr>
        <p:spPr>
          <a:xfrm>
            <a:off x="6735035" y="2026231"/>
            <a:ext cx="2325834" cy="6130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prstClr val="black"/>
                </a:solidFill>
              </a:rPr>
              <a:t>Comando Conjunto de las Fuerzas Armadas</a:t>
            </a:r>
            <a:endParaRPr lang="es-EC" dirty="0">
              <a:solidFill>
                <a:prstClr val="black"/>
              </a:solidFill>
            </a:endParaRPr>
          </a:p>
        </p:txBody>
      </p:sp>
      <p:sp>
        <p:nvSpPr>
          <p:cNvPr id="10" name="Rectángulo 9"/>
          <p:cNvSpPr/>
          <p:nvPr/>
        </p:nvSpPr>
        <p:spPr>
          <a:xfrm>
            <a:off x="9410692" y="2024788"/>
            <a:ext cx="1641764" cy="6130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prstClr val="black"/>
                </a:solidFill>
              </a:rPr>
              <a:t>SIS</a:t>
            </a:r>
            <a:endParaRPr lang="es-EC" dirty="0">
              <a:solidFill>
                <a:prstClr val="black"/>
              </a:solidFill>
            </a:endParaRPr>
          </a:p>
        </p:txBody>
      </p:sp>
      <p:sp>
        <p:nvSpPr>
          <p:cNvPr id="12" name="Rectángulo 11"/>
          <p:cNvSpPr/>
          <p:nvPr/>
        </p:nvSpPr>
        <p:spPr>
          <a:xfrm>
            <a:off x="878029" y="3642743"/>
            <a:ext cx="2743199" cy="11163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prstClr val="black"/>
                </a:solidFill>
              </a:rPr>
              <a:t>Directiva </a:t>
            </a:r>
            <a:r>
              <a:rPr lang="es-EC" dirty="0">
                <a:solidFill>
                  <a:prstClr val="black"/>
                </a:solidFill>
              </a:rPr>
              <a:t>de Defensa Militar N° </a:t>
            </a:r>
            <a:r>
              <a:rPr lang="es-EC" dirty="0">
                <a:solidFill>
                  <a:prstClr val="black"/>
                </a:solidFill>
              </a:rPr>
              <a:t>01-2011-MDM</a:t>
            </a:r>
          </a:p>
        </p:txBody>
      </p:sp>
      <p:pic>
        <p:nvPicPr>
          <p:cNvPr id="3074" name="Picture 2" descr="http://www.uniatlantico.edu.co/uatlantico/sites/default/files/administrativa/imagenes/SGA_Logo_sma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3005" y="3524798"/>
            <a:ext cx="1378188" cy="13552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ángulo 14"/>
          <p:cNvSpPr/>
          <p:nvPr/>
        </p:nvSpPr>
        <p:spPr>
          <a:xfrm>
            <a:off x="6478452" y="3806038"/>
            <a:ext cx="2171700" cy="789709"/>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prstClr val="black"/>
                </a:solidFill>
              </a:rPr>
              <a:t>Nota </a:t>
            </a:r>
            <a:r>
              <a:rPr lang="es-EC" dirty="0" err="1">
                <a:solidFill>
                  <a:prstClr val="black"/>
                </a:solidFill>
              </a:rPr>
              <a:t>Reversal</a:t>
            </a:r>
            <a:endParaRPr lang="es-EC" dirty="0">
              <a:solidFill>
                <a:prstClr val="black"/>
              </a:solidFill>
            </a:endParaRPr>
          </a:p>
          <a:p>
            <a:pPr algn="ctr"/>
            <a:r>
              <a:rPr lang="es-EC" dirty="0">
                <a:solidFill>
                  <a:prstClr val="black"/>
                </a:solidFill>
              </a:rPr>
              <a:t>15 de Agosto de 2012</a:t>
            </a:r>
            <a:endParaRPr lang="es-EC" dirty="0">
              <a:solidFill>
                <a:prstClr val="black"/>
              </a:solidFill>
            </a:endParaRPr>
          </a:p>
        </p:txBody>
      </p:sp>
      <p:cxnSp>
        <p:nvCxnSpPr>
          <p:cNvPr id="17" name="Conector recto de flecha 16"/>
          <p:cNvCxnSpPr>
            <a:stCxn id="4" idx="3"/>
            <a:endCxn id="6" idx="1"/>
          </p:cNvCxnSpPr>
          <p:nvPr/>
        </p:nvCxnSpPr>
        <p:spPr>
          <a:xfrm flipV="1">
            <a:off x="3179614" y="2332763"/>
            <a:ext cx="426026"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ector recto de flecha 18"/>
          <p:cNvCxnSpPr>
            <a:stCxn id="6" idx="3"/>
            <a:endCxn id="7" idx="1"/>
          </p:cNvCxnSpPr>
          <p:nvPr/>
        </p:nvCxnSpPr>
        <p:spPr>
          <a:xfrm>
            <a:off x="4655122" y="2332763"/>
            <a:ext cx="43815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de flecha 21"/>
          <p:cNvCxnSpPr>
            <a:stCxn id="7" idx="3"/>
            <a:endCxn id="9" idx="1"/>
          </p:cNvCxnSpPr>
          <p:nvPr/>
        </p:nvCxnSpPr>
        <p:spPr>
          <a:xfrm>
            <a:off x="6338449" y="2332763"/>
            <a:ext cx="3965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ector recto de flecha 23"/>
          <p:cNvCxnSpPr>
            <a:stCxn id="9" idx="3"/>
            <a:endCxn id="10" idx="1"/>
          </p:cNvCxnSpPr>
          <p:nvPr/>
        </p:nvCxnSpPr>
        <p:spPr>
          <a:xfrm flipV="1">
            <a:off x="9060869" y="2331320"/>
            <a:ext cx="349823" cy="14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p:cNvCxnSpPr>
            <a:stCxn id="10" idx="2"/>
            <a:endCxn id="12" idx="0"/>
          </p:cNvCxnSpPr>
          <p:nvPr/>
        </p:nvCxnSpPr>
        <p:spPr>
          <a:xfrm rot="5400000">
            <a:off x="5738156" y="-850675"/>
            <a:ext cx="1004892" cy="7981945"/>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recto de flecha 27"/>
          <p:cNvCxnSpPr>
            <a:stCxn id="12" idx="3"/>
            <a:endCxn id="3074" idx="1"/>
          </p:cNvCxnSpPr>
          <p:nvPr/>
        </p:nvCxnSpPr>
        <p:spPr>
          <a:xfrm>
            <a:off x="3621228" y="4200893"/>
            <a:ext cx="751777" cy="1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ector recto de flecha 29"/>
          <p:cNvCxnSpPr>
            <a:stCxn id="3074" idx="3"/>
            <a:endCxn id="15" idx="1"/>
          </p:cNvCxnSpPr>
          <p:nvPr/>
        </p:nvCxnSpPr>
        <p:spPr>
          <a:xfrm flipV="1">
            <a:off x="5751193" y="4200893"/>
            <a:ext cx="727259" cy="1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082" name="Picture 10" descr="http://www.ambiente.gob.ec/wp-content/uploads/2012/11/m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8646" y="4718920"/>
            <a:ext cx="1329748" cy="935257"/>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ángulo 3078"/>
          <p:cNvSpPr/>
          <p:nvPr/>
        </p:nvSpPr>
        <p:spPr>
          <a:xfrm>
            <a:off x="9410692" y="3866900"/>
            <a:ext cx="1420083" cy="66798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C" dirty="0">
                <a:solidFill>
                  <a:prstClr val="black"/>
                </a:solidFill>
              </a:rPr>
              <a:t>Convenio</a:t>
            </a:r>
            <a:endParaRPr lang="es-EC" dirty="0">
              <a:solidFill>
                <a:prstClr val="black"/>
              </a:solidFill>
            </a:endParaRPr>
          </a:p>
        </p:txBody>
      </p:sp>
      <p:pic>
        <p:nvPicPr>
          <p:cNvPr id="41" name="Imagen 4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9245" y="5259319"/>
            <a:ext cx="1239966" cy="313100"/>
          </a:xfrm>
          <a:prstGeom prst="rect">
            <a:avLst/>
          </a:prstGeom>
          <a:noFill/>
          <a:ln>
            <a:noFill/>
          </a:ln>
        </p:spPr>
      </p:pic>
      <p:pic>
        <p:nvPicPr>
          <p:cNvPr id="3084" name="Picture 12" descr="Comando Conjunto de las Fuerzas Armad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23318" y="4655078"/>
            <a:ext cx="542350" cy="542350"/>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Conector recto de flecha 3084"/>
          <p:cNvCxnSpPr>
            <a:stCxn id="15" idx="3"/>
            <a:endCxn id="3079" idx="1"/>
          </p:cNvCxnSpPr>
          <p:nvPr/>
        </p:nvCxnSpPr>
        <p:spPr>
          <a:xfrm flipV="1">
            <a:off x="8650152" y="4200892"/>
            <a:ext cx="7605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5" name="Picture 4" descr="http://www.esforse.mil.ec/images/banneresfors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13722" y="384580"/>
            <a:ext cx="8804276" cy="11384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8939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133731" y="257997"/>
            <a:ext cx="5945346" cy="461665"/>
          </a:xfrm>
          <a:prstGeom prst="rect">
            <a:avLst/>
          </a:prstGeom>
          <a:noFill/>
        </p:spPr>
        <p:txBody>
          <a:bodyPr wrap="none" lIns="91440" tIns="45720" rIns="91440" bIns="45720">
            <a:spAutoFit/>
          </a:bodyPr>
          <a:lstStyle/>
          <a:p>
            <a:pPr algn="ctr"/>
            <a:r>
              <a:rPr lang="es-ES" sz="2400" dirty="0" smtClean="0">
                <a:ln w="0"/>
                <a:solidFill>
                  <a:schemeClr val="accent1"/>
                </a:solidFill>
                <a:effectLst>
                  <a:outerShdw blurRad="38100" dist="25400" dir="5400000" algn="ctr" rotWithShape="0">
                    <a:srgbClr val="6E747A">
                      <a:alpha val="43000"/>
                    </a:srgbClr>
                  </a:outerShdw>
                </a:effectLst>
              </a:rPr>
              <a:t>ASPECTOS SOCIOECONÓMICOS Y CULTURALES</a:t>
            </a:r>
            <a:endParaRPr lang="es-ES" sz="2400" b="0" cap="none" spc="0" dirty="0">
              <a:ln w="0"/>
              <a:solidFill>
                <a:schemeClr val="accent1"/>
              </a:solidFill>
              <a:effectLst>
                <a:outerShdw blurRad="38100" dist="25400" dir="5400000" algn="ctr" rotWithShape="0">
                  <a:srgbClr val="6E747A">
                    <a:alpha val="43000"/>
                  </a:srgbClr>
                </a:outerShdw>
              </a:effectLst>
            </a:endParaRPr>
          </a:p>
        </p:txBody>
      </p:sp>
      <p:sp>
        <p:nvSpPr>
          <p:cNvPr id="3" name="Rectángulo 2"/>
          <p:cNvSpPr/>
          <p:nvPr/>
        </p:nvSpPr>
        <p:spPr>
          <a:xfrm>
            <a:off x="4451348" y="719662"/>
            <a:ext cx="2584105" cy="400110"/>
          </a:xfrm>
          <a:prstGeom prst="rect">
            <a:avLst/>
          </a:prstGeom>
          <a:noFill/>
        </p:spPr>
        <p:txBody>
          <a:bodyPr wrap="none" lIns="91440" tIns="45720" rIns="91440" bIns="45720">
            <a:spAutoFit/>
          </a:bodyPr>
          <a:lstStyle/>
          <a:p>
            <a:pPr algn="ctr"/>
            <a:r>
              <a:rPr lang="es-ES" sz="2000" b="1" cap="none" spc="0" dirty="0" smtClean="0">
                <a:ln w="22225">
                  <a:solidFill>
                    <a:schemeClr val="accent2"/>
                  </a:solidFill>
                  <a:prstDash val="solid"/>
                </a:ln>
                <a:solidFill>
                  <a:schemeClr val="accent2">
                    <a:lumMod val="40000"/>
                    <a:lumOff val="60000"/>
                  </a:schemeClr>
                </a:solidFill>
                <a:effectLst/>
              </a:rPr>
              <a:t>PERFIL DEMOGRÁFICO</a:t>
            </a:r>
            <a:endParaRPr lang="es-ES" sz="2000" b="1" cap="none" spc="0" dirty="0">
              <a:ln w="22225">
                <a:solidFill>
                  <a:schemeClr val="accent2"/>
                </a:solidFill>
                <a:prstDash val="solid"/>
              </a:ln>
              <a:solidFill>
                <a:schemeClr val="accent2">
                  <a:lumMod val="40000"/>
                  <a:lumOff val="60000"/>
                </a:schemeClr>
              </a:solidFill>
              <a:effectLst/>
            </a:endParaRPr>
          </a:p>
        </p:txBody>
      </p:sp>
      <p:graphicFrame>
        <p:nvGraphicFramePr>
          <p:cNvPr id="5" name="Tabla 4"/>
          <p:cNvGraphicFramePr>
            <a:graphicFrameLocks noGrp="1"/>
          </p:cNvGraphicFramePr>
          <p:nvPr>
            <p:extLst>
              <p:ext uri="{D42A27DB-BD31-4B8C-83A1-F6EECF244321}">
                <p14:modId xmlns:p14="http://schemas.microsoft.com/office/powerpoint/2010/main" val="2111600645"/>
              </p:ext>
            </p:extLst>
          </p:nvPr>
        </p:nvGraphicFramePr>
        <p:xfrm>
          <a:off x="6695211" y="2264534"/>
          <a:ext cx="3585520" cy="2094444"/>
        </p:xfrm>
        <a:graphic>
          <a:graphicData uri="http://schemas.openxmlformats.org/drawingml/2006/table">
            <a:tbl>
              <a:tblPr firstRow="1" firstCol="1" bandRow="1">
                <a:tableStyleId>{72833802-FEF1-4C79-8D5D-14CF1EAF98D9}</a:tableStyleId>
              </a:tblPr>
              <a:tblGrid>
                <a:gridCol w="1792760"/>
                <a:gridCol w="1792760"/>
              </a:tblGrid>
              <a:tr h="232716">
                <a:tc>
                  <a:txBody>
                    <a:bodyPr/>
                    <a:lstStyle/>
                    <a:p>
                      <a:pPr algn="ctr">
                        <a:lnSpc>
                          <a:spcPct val="100000"/>
                        </a:lnSpc>
                        <a:spcAft>
                          <a:spcPts val="0"/>
                        </a:spcAft>
                      </a:pPr>
                      <a:r>
                        <a:rPr lang="es-EC" sz="1200" dirty="0">
                          <a:effectLst/>
                        </a:rPr>
                        <a:t>TIPO DE PERSONAL</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N° PERSONAS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716">
                <a:tc>
                  <a:txBody>
                    <a:bodyPr/>
                    <a:lstStyle/>
                    <a:p>
                      <a:pPr algn="ctr">
                        <a:lnSpc>
                          <a:spcPct val="100000"/>
                        </a:lnSpc>
                        <a:spcAft>
                          <a:spcPts val="0"/>
                        </a:spcAft>
                      </a:pPr>
                      <a:r>
                        <a:rPr lang="es-EC" sz="1200" b="0">
                          <a:effectLst/>
                        </a:rPr>
                        <a:t>Oficiales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75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716">
                <a:tc>
                  <a:txBody>
                    <a:bodyPr/>
                    <a:lstStyle/>
                    <a:p>
                      <a:pPr algn="ctr">
                        <a:lnSpc>
                          <a:spcPct val="100000"/>
                        </a:lnSpc>
                        <a:spcAft>
                          <a:spcPts val="0"/>
                        </a:spcAft>
                      </a:pPr>
                      <a:r>
                        <a:rPr lang="es-EC" sz="1200" b="0">
                          <a:effectLst/>
                        </a:rPr>
                        <a:t>Voluntarios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297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716">
                <a:tc>
                  <a:txBody>
                    <a:bodyPr/>
                    <a:lstStyle/>
                    <a:p>
                      <a:pPr algn="ctr">
                        <a:lnSpc>
                          <a:spcPct val="100000"/>
                        </a:lnSpc>
                        <a:spcAft>
                          <a:spcPts val="0"/>
                        </a:spcAft>
                      </a:pPr>
                      <a:r>
                        <a:rPr lang="es-EC" sz="1200" b="0">
                          <a:effectLst/>
                        </a:rPr>
                        <a:t>Aspirantes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2256</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716">
                <a:tc>
                  <a:txBody>
                    <a:bodyPr/>
                    <a:lstStyle/>
                    <a:p>
                      <a:pPr algn="ctr">
                        <a:lnSpc>
                          <a:spcPct val="100000"/>
                        </a:lnSpc>
                        <a:spcAft>
                          <a:spcPts val="0"/>
                        </a:spcAft>
                      </a:pPr>
                      <a:r>
                        <a:rPr lang="es-EC" sz="1200" b="0">
                          <a:effectLst/>
                        </a:rPr>
                        <a:t>Conscriptos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26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716">
                <a:tc>
                  <a:txBody>
                    <a:bodyPr/>
                    <a:lstStyle/>
                    <a:p>
                      <a:pPr algn="ctr">
                        <a:lnSpc>
                          <a:spcPct val="100000"/>
                        </a:lnSpc>
                        <a:spcAft>
                          <a:spcPts val="0"/>
                        </a:spcAft>
                      </a:pPr>
                      <a:r>
                        <a:rPr lang="es-EC" sz="1200" b="0">
                          <a:effectLst/>
                        </a:rPr>
                        <a:t>Servidores públicos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26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465432">
                <a:tc>
                  <a:txBody>
                    <a:bodyPr/>
                    <a:lstStyle/>
                    <a:p>
                      <a:pPr algn="ctr">
                        <a:lnSpc>
                          <a:spcPct val="100000"/>
                        </a:lnSpc>
                        <a:spcAft>
                          <a:spcPts val="0"/>
                        </a:spcAft>
                      </a:pPr>
                      <a:r>
                        <a:rPr lang="es-EC" sz="1200" b="0">
                          <a:effectLst/>
                        </a:rPr>
                        <a:t>Personal civil de vivienda fiscal</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193*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716">
                <a:tc>
                  <a:txBody>
                    <a:bodyPr/>
                    <a:lstStyle/>
                    <a:p>
                      <a:pPr algn="ctr">
                        <a:lnSpc>
                          <a:spcPct val="100000"/>
                        </a:lnSpc>
                        <a:spcAft>
                          <a:spcPts val="0"/>
                        </a:spcAft>
                      </a:pPr>
                      <a:r>
                        <a:rPr lang="es-EC" sz="1200" b="0" dirty="0">
                          <a:effectLst/>
                        </a:rPr>
                        <a:t>TOTAL</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2873</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7" name="Rectángulo 6"/>
          <p:cNvSpPr/>
          <p:nvPr/>
        </p:nvSpPr>
        <p:spPr>
          <a:xfrm>
            <a:off x="7157560" y="4411840"/>
            <a:ext cx="2660822" cy="415498"/>
          </a:xfrm>
          <a:prstGeom prst="rect">
            <a:avLst/>
          </a:prstGeom>
        </p:spPr>
        <p:txBody>
          <a:bodyPr wrap="square">
            <a:spAutoFit/>
          </a:bodyPr>
          <a:lstStyle/>
          <a:p>
            <a:pPr algn="ctr">
              <a:spcAft>
                <a:spcPts val="0"/>
              </a:spcAft>
            </a:pPr>
            <a:r>
              <a:rPr lang="es-EC" sz="1050" dirty="0">
                <a:latin typeface="Arial" panose="020B0604020202020204" pitchFamily="34" charset="0"/>
                <a:ea typeface="Arial" panose="020B0604020202020204" pitchFamily="34" charset="0"/>
                <a:cs typeface="Times New Roman" panose="02020603050405020304" pitchFamily="18" charset="0"/>
              </a:rPr>
              <a:t>*Valor obtenido mediante encuesta</a:t>
            </a:r>
            <a:endParaRPr lang="es-EC" sz="1400" dirty="0">
              <a:latin typeface="Arial" panose="020B0604020202020204" pitchFamily="34" charset="0"/>
              <a:ea typeface="Arial" panose="020B0604020202020204" pitchFamily="34" charset="0"/>
              <a:cs typeface="Times New Roman" panose="02020603050405020304" pitchFamily="18" charset="0"/>
            </a:endParaRPr>
          </a:p>
          <a:p>
            <a:pPr algn="ctr">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ESFORSE, 2014</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Rectángulo 12"/>
          <p:cNvSpPr/>
          <p:nvPr/>
        </p:nvSpPr>
        <p:spPr>
          <a:xfrm>
            <a:off x="7330671" y="1927847"/>
            <a:ext cx="2314608" cy="369332"/>
          </a:xfrm>
          <a:prstGeom prst="rect">
            <a:avLst/>
          </a:prstGeom>
        </p:spPr>
        <p:txBody>
          <a:bodyPr wrap="none">
            <a:spAutoFit/>
          </a:bodyPr>
          <a:lstStyle/>
          <a:p>
            <a:pPr algn="ctr">
              <a:lnSpc>
                <a:spcPct val="150000"/>
              </a:lnSpc>
              <a:spcAft>
                <a:spcPts val="1000"/>
              </a:spcAft>
            </a:pPr>
            <a:r>
              <a:rPr lang="es-EC" sz="1200" b="1" dirty="0" smtClean="0">
                <a:latin typeface="Arial" panose="020B0604020202020204" pitchFamily="34" charset="0"/>
                <a:ea typeface="Arial" panose="020B0604020202020204" pitchFamily="34" charset="0"/>
                <a:cs typeface="Times New Roman" panose="02020603050405020304" pitchFamily="18" charset="0"/>
              </a:rPr>
              <a:t>PERSONAL DE LA ESFORSE</a:t>
            </a:r>
            <a:endParaRPr lang="es-EC"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4" name="Rectángulo 13"/>
          <p:cNvSpPr/>
          <p:nvPr/>
        </p:nvSpPr>
        <p:spPr>
          <a:xfrm>
            <a:off x="2252353" y="2744062"/>
            <a:ext cx="2916194" cy="11811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sz="1600" dirty="0" smtClean="0"/>
              <a:t>PARROQUIA IZAMBA:</a:t>
            </a:r>
          </a:p>
          <a:p>
            <a:pPr algn="ctr"/>
            <a:r>
              <a:rPr lang="es-EC" sz="1600" dirty="0" smtClean="0"/>
              <a:t>Habitantes: 14563</a:t>
            </a:r>
          </a:p>
          <a:p>
            <a:pPr algn="ctr"/>
            <a:r>
              <a:rPr lang="es-EC" sz="1600" dirty="0" smtClean="0"/>
              <a:t>Área: 28,90 </a:t>
            </a:r>
            <a:r>
              <a:rPr lang="es-EC" sz="1600" dirty="0" smtClean="0"/>
              <a:t>Km</a:t>
            </a:r>
            <a:r>
              <a:rPr lang="es-EC" sz="1600" baseline="30000" dirty="0" smtClean="0"/>
              <a:t>2</a:t>
            </a:r>
            <a:endParaRPr lang="es-EC" sz="1600" baseline="30000" dirty="0" smtClean="0"/>
          </a:p>
        </p:txBody>
      </p:sp>
      <p:sp>
        <p:nvSpPr>
          <p:cNvPr id="15" name="Rectángulo 14"/>
          <p:cNvSpPr/>
          <p:nvPr/>
        </p:nvSpPr>
        <p:spPr>
          <a:xfrm>
            <a:off x="3022601" y="3867017"/>
            <a:ext cx="1375697"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INEC, 2010</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715457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975311" y="307844"/>
            <a:ext cx="1231812" cy="400110"/>
          </a:xfrm>
          <a:prstGeom prst="rect">
            <a:avLst/>
          </a:prstGeom>
          <a:noFill/>
        </p:spPr>
        <p:txBody>
          <a:bodyPr wrap="none" lIns="91440" tIns="45720" rIns="91440" bIns="45720">
            <a:spAutoFit/>
          </a:bodyPr>
          <a:lstStyle/>
          <a:p>
            <a:pPr algn="ctr"/>
            <a:r>
              <a:rPr lang="es-ES" sz="2000" b="1" cap="none" spc="0" dirty="0" smtClean="0">
                <a:ln w="22225">
                  <a:solidFill>
                    <a:schemeClr val="accent2"/>
                  </a:solidFill>
                  <a:prstDash val="solid"/>
                </a:ln>
                <a:solidFill>
                  <a:schemeClr val="accent2">
                    <a:lumMod val="40000"/>
                    <a:lumOff val="60000"/>
                  </a:schemeClr>
                </a:solidFill>
                <a:effectLst/>
              </a:rPr>
              <a:t>VIVIENDA</a:t>
            </a:r>
            <a:endParaRPr lang="es-ES" sz="2000" b="1" cap="none" spc="0" dirty="0">
              <a:ln w="22225">
                <a:solidFill>
                  <a:schemeClr val="accent2"/>
                </a:solidFill>
                <a:prstDash val="solid"/>
              </a:ln>
              <a:solidFill>
                <a:schemeClr val="accent2">
                  <a:lumMod val="40000"/>
                  <a:lumOff val="60000"/>
                </a:schemeClr>
              </a:solidFill>
              <a:effectLst/>
            </a:endParaRPr>
          </a:p>
        </p:txBody>
      </p:sp>
      <p:sp>
        <p:nvSpPr>
          <p:cNvPr id="5" name="Rectángulo 4"/>
          <p:cNvSpPr/>
          <p:nvPr/>
        </p:nvSpPr>
        <p:spPr>
          <a:xfrm>
            <a:off x="4373447" y="641695"/>
            <a:ext cx="2435540" cy="335156"/>
          </a:xfrm>
          <a:prstGeom prst="rect">
            <a:avLst/>
          </a:prstGeom>
        </p:spPr>
        <p:txBody>
          <a:bodyPr wrap="none">
            <a:spAutoFit/>
          </a:bodyPr>
          <a:lstStyle/>
          <a:p>
            <a:pPr algn="ctr">
              <a:lnSpc>
                <a:spcPct val="150000"/>
              </a:lnSpc>
              <a:spcAft>
                <a:spcPts val="1000"/>
              </a:spcAft>
            </a:pPr>
            <a:r>
              <a:rPr lang="es-EC" sz="1200" b="1" dirty="0" smtClean="0">
                <a:latin typeface="Arial" panose="020B0604020202020204" pitchFamily="34" charset="0"/>
                <a:ea typeface="Arial" panose="020B0604020202020204" pitchFamily="34" charset="0"/>
                <a:cs typeface="Times New Roman" panose="02020603050405020304" pitchFamily="18" charset="0"/>
              </a:rPr>
              <a:t>SERVICIOS FUNDAMENTALES</a:t>
            </a:r>
            <a:endParaRPr lang="es-EC" b="1"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326152666"/>
              </p:ext>
            </p:extLst>
          </p:nvPr>
        </p:nvGraphicFramePr>
        <p:xfrm>
          <a:off x="458615" y="1091025"/>
          <a:ext cx="2407002" cy="2590800"/>
        </p:xfrm>
        <a:graphic>
          <a:graphicData uri="http://schemas.openxmlformats.org/drawingml/2006/table">
            <a:tbl>
              <a:tblPr firstRow="1" firstCol="1" bandRow="1">
                <a:tableStyleId>{69012ECD-51FC-41F1-AA8D-1B2483CD663E}</a:tableStyleId>
              </a:tblPr>
              <a:tblGrid>
                <a:gridCol w="1203501"/>
                <a:gridCol w="1203501"/>
              </a:tblGrid>
              <a:tr h="333074">
                <a:tc>
                  <a:txBody>
                    <a:bodyPr/>
                    <a:lstStyle/>
                    <a:p>
                      <a:pPr algn="ctr">
                        <a:lnSpc>
                          <a:spcPct val="100000"/>
                        </a:lnSpc>
                        <a:spcAft>
                          <a:spcPts val="0"/>
                        </a:spcAft>
                      </a:pPr>
                      <a:endParaRPr lang="es-EC" sz="1000" dirty="0" smtClean="0">
                        <a:effectLst/>
                      </a:endParaRPr>
                    </a:p>
                    <a:p>
                      <a:pPr algn="ctr">
                        <a:lnSpc>
                          <a:spcPct val="100000"/>
                        </a:lnSpc>
                        <a:spcAft>
                          <a:spcPts val="0"/>
                        </a:spcAft>
                      </a:pPr>
                      <a:r>
                        <a:rPr lang="es-EC" sz="1000" dirty="0" smtClean="0">
                          <a:effectLst/>
                        </a:rPr>
                        <a:t>MES</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dirty="0" smtClean="0">
                          <a:effectLst/>
                        </a:rPr>
                        <a:t>CONSUMO DE AGUA POTABLE </a:t>
                      </a:r>
                      <a:r>
                        <a:rPr lang="es-EC" sz="1000" dirty="0">
                          <a:effectLst/>
                        </a:rPr>
                        <a:t>(mᵌ)</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Enero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1500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Febrero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656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Marzo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656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Abril</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296</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Mayo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515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Junio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50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Julio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644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Agosto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718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Septiembre</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379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Octubre</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2914</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Noviembre</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1147</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Diciembre</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65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PROMEDIO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a:effectLst/>
                        </a:rPr>
                        <a:t>795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0538">
                <a:tc>
                  <a:txBody>
                    <a:bodyPr/>
                    <a:lstStyle/>
                    <a:p>
                      <a:pPr algn="ctr">
                        <a:lnSpc>
                          <a:spcPct val="100000"/>
                        </a:lnSpc>
                        <a:spcAft>
                          <a:spcPts val="0"/>
                        </a:spcAft>
                      </a:pPr>
                      <a:r>
                        <a:rPr lang="es-EC" sz="1000" b="0" dirty="0">
                          <a:effectLst/>
                        </a:rPr>
                        <a:t>TOTAL</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000" dirty="0">
                          <a:effectLst/>
                        </a:rPr>
                        <a:t>9540</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graphicFrame>
        <p:nvGraphicFramePr>
          <p:cNvPr id="8" name="Gráfico 7"/>
          <p:cNvGraphicFramePr/>
          <p:nvPr>
            <p:extLst>
              <p:ext uri="{D42A27DB-BD31-4B8C-83A1-F6EECF244321}">
                <p14:modId xmlns:p14="http://schemas.microsoft.com/office/powerpoint/2010/main" val="3441983315"/>
              </p:ext>
            </p:extLst>
          </p:nvPr>
        </p:nvGraphicFramePr>
        <p:xfrm>
          <a:off x="3053534" y="1270534"/>
          <a:ext cx="3981450" cy="2423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a 8"/>
          <p:cNvGraphicFramePr>
            <a:graphicFrameLocks noGrp="1"/>
          </p:cNvGraphicFramePr>
          <p:nvPr>
            <p:extLst>
              <p:ext uri="{D42A27DB-BD31-4B8C-83A1-F6EECF244321}">
                <p14:modId xmlns:p14="http://schemas.microsoft.com/office/powerpoint/2010/main" val="929528532"/>
              </p:ext>
            </p:extLst>
          </p:nvPr>
        </p:nvGraphicFramePr>
        <p:xfrm>
          <a:off x="435999" y="3998155"/>
          <a:ext cx="2421926" cy="2590800"/>
        </p:xfrm>
        <a:graphic>
          <a:graphicData uri="http://schemas.openxmlformats.org/drawingml/2006/table">
            <a:tbl>
              <a:tblPr firstRow="1" firstCol="1" bandRow="1">
                <a:tableStyleId>{72833802-FEF1-4C79-8D5D-14CF1EAF98D9}</a:tableStyleId>
              </a:tblPr>
              <a:tblGrid>
                <a:gridCol w="1210963"/>
                <a:gridCol w="1210963"/>
              </a:tblGrid>
              <a:tr h="327564">
                <a:tc>
                  <a:txBody>
                    <a:bodyPr/>
                    <a:lstStyle/>
                    <a:p>
                      <a:pPr algn="ctr">
                        <a:lnSpc>
                          <a:spcPct val="100000"/>
                        </a:lnSpc>
                        <a:spcAft>
                          <a:spcPts val="0"/>
                        </a:spcAft>
                      </a:pPr>
                      <a:r>
                        <a:rPr lang="es-EC" sz="1000" dirty="0">
                          <a:effectLst/>
                        </a:rPr>
                        <a:t>MES</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dirty="0" smtClean="0">
                          <a:effectLst/>
                        </a:rPr>
                        <a:t>CONSUMO DE ENERGÍA ELÉCTRICA </a:t>
                      </a:r>
                      <a:r>
                        <a:rPr lang="es-EC" sz="1000" dirty="0">
                          <a:effectLst/>
                        </a:rPr>
                        <a:t>(kW/h)</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Enero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74750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a:effectLst/>
                        </a:rPr>
                        <a:t>Febrero</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77960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Marzo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77960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Abril</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90055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Mayo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81339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Junio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86215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Julio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92418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Agosto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88308</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Septiembre</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173682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Octubre</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89235</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Noviembre</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89922</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Diciembre</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85083</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PROMEDIO</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a:effectLst/>
                        </a:rPr>
                        <a:t>92243,9</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0179">
                <a:tc>
                  <a:txBody>
                    <a:bodyPr/>
                    <a:lstStyle/>
                    <a:p>
                      <a:pPr algn="ctr">
                        <a:lnSpc>
                          <a:spcPct val="100000"/>
                        </a:lnSpc>
                        <a:spcAft>
                          <a:spcPts val="0"/>
                        </a:spcAft>
                      </a:pPr>
                      <a:r>
                        <a:rPr lang="es-EC" sz="1000" b="0" dirty="0">
                          <a:effectLst/>
                        </a:rPr>
                        <a:t>TOTAL</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000" dirty="0">
                          <a:effectLst/>
                        </a:rPr>
                        <a:t>1106927</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graphicFrame>
        <p:nvGraphicFramePr>
          <p:cNvPr id="10" name="Gráfico 9"/>
          <p:cNvGraphicFramePr/>
          <p:nvPr>
            <p:extLst>
              <p:ext uri="{D42A27DB-BD31-4B8C-83A1-F6EECF244321}">
                <p14:modId xmlns:p14="http://schemas.microsoft.com/office/powerpoint/2010/main" val="3956029822"/>
              </p:ext>
            </p:extLst>
          </p:nvPr>
        </p:nvGraphicFramePr>
        <p:xfrm>
          <a:off x="3079491" y="4015881"/>
          <a:ext cx="3986530" cy="2560955"/>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ángulo 10"/>
          <p:cNvSpPr/>
          <p:nvPr/>
        </p:nvSpPr>
        <p:spPr>
          <a:xfrm>
            <a:off x="2502155" y="3682803"/>
            <a:ext cx="1269899"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SIS,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2" name="Rectángulo 11"/>
          <p:cNvSpPr/>
          <p:nvPr/>
        </p:nvSpPr>
        <p:spPr>
          <a:xfrm>
            <a:off x="2444542" y="6575206"/>
            <a:ext cx="1269899"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SIS,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Rectángulo 12"/>
          <p:cNvSpPr/>
          <p:nvPr/>
        </p:nvSpPr>
        <p:spPr>
          <a:xfrm>
            <a:off x="8401118" y="792185"/>
            <a:ext cx="2416047" cy="369332"/>
          </a:xfrm>
          <a:prstGeom prst="rect">
            <a:avLst/>
          </a:prstGeom>
        </p:spPr>
        <p:txBody>
          <a:bodyPr wrap="none">
            <a:spAutoFit/>
          </a:bodyPr>
          <a:lstStyle/>
          <a:p>
            <a:pPr algn="ctr">
              <a:lnSpc>
                <a:spcPct val="150000"/>
              </a:lnSpc>
              <a:spcAft>
                <a:spcPts val="1000"/>
              </a:spcAft>
            </a:pPr>
            <a:r>
              <a:rPr lang="es-EC" sz="1200" b="1" dirty="0" smtClean="0">
                <a:latin typeface="Arial" panose="020B0604020202020204" pitchFamily="34" charset="0"/>
                <a:ea typeface="Arial" panose="020B0604020202020204" pitchFamily="34" charset="0"/>
                <a:cs typeface="Times New Roman" panose="02020603050405020304" pitchFamily="18" charset="0"/>
              </a:rPr>
              <a:t>CONSUMO DE COMBUSTIBLE</a:t>
            </a:r>
            <a:endParaRPr lang="es-EC" b="1"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4" name="Tabla 13"/>
          <p:cNvGraphicFramePr>
            <a:graphicFrameLocks noGrp="1"/>
          </p:cNvGraphicFramePr>
          <p:nvPr>
            <p:extLst>
              <p:ext uri="{D42A27DB-BD31-4B8C-83A1-F6EECF244321}">
                <p14:modId xmlns:p14="http://schemas.microsoft.com/office/powerpoint/2010/main" val="3535401437"/>
              </p:ext>
            </p:extLst>
          </p:nvPr>
        </p:nvGraphicFramePr>
        <p:xfrm>
          <a:off x="8209714" y="1161517"/>
          <a:ext cx="2798853" cy="2926080"/>
        </p:xfrm>
        <a:graphic>
          <a:graphicData uri="http://schemas.openxmlformats.org/drawingml/2006/table">
            <a:tbl>
              <a:tblPr firstRow="1" firstCol="1" bandRow="1">
                <a:tableStyleId>{17292A2E-F333-43FB-9621-5CBBE7FDCDCB}</a:tableStyleId>
              </a:tblPr>
              <a:tblGrid>
                <a:gridCol w="932951"/>
                <a:gridCol w="932951"/>
                <a:gridCol w="932951"/>
              </a:tblGrid>
              <a:tr h="182097">
                <a:tc rowSpan="2">
                  <a:txBody>
                    <a:bodyPr/>
                    <a:lstStyle/>
                    <a:p>
                      <a:pPr algn="ctr">
                        <a:lnSpc>
                          <a:spcPct val="100000"/>
                        </a:lnSpc>
                        <a:spcAft>
                          <a:spcPts val="0"/>
                        </a:spcAft>
                      </a:pPr>
                      <a:r>
                        <a:rPr lang="es-EC" sz="1200" dirty="0">
                          <a:effectLst/>
                        </a:rPr>
                        <a:t>MES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gridSpan="2">
                  <a:txBody>
                    <a:bodyPr/>
                    <a:lstStyle/>
                    <a:p>
                      <a:pPr algn="ctr">
                        <a:lnSpc>
                          <a:spcPct val="100000"/>
                        </a:lnSpc>
                        <a:spcAft>
                          <a:spcPts val="0"/>
                        </a:spcAft>
                      </a:pPr>
                      <a:r>
                        <a:rPr lang="es-EC" sz="1200">
                          <a:effectLst/>
                        </a:rPr>
                        <a:t>CONSUMO (gal)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hMerge="1">
                  <a:txBody>
                    <a:bodyPr/>
                    <a:lstStyle/>
                    <a:p>
                      <a:endParaRPr lang="es-EC"/>
                    </a:p>
                  </a:txBody>
                  <a:tcPr/>
                </a:tc>
              </a:tr>
              <a:tr h="182097">
                <a:tc vMerge="1">
                  <a:txBody>
                    <a:bodyPr/>
                    <a:lstStyle/>
                    <a:p>
                      <a:endParaRPr lang="es-EC"/>
                    </a:p>
                  </a:txBody>
                  <a:tcPr/>
                </a:tc>
                <a:tc>
                  <a:txBody>
                    <a:bodyPr/>
                    <a:lstStyle/>
                    <a:p>
                      <a:pPr algn="ctr">
                        <a:lnSpc>
                          <a:spcPct val="100000"/>
                        </a:lnSpc>
                        <a:spcAft>
                          <a:spcPts val="0"/>
                        </a:spcAft>
                      </a:pPr>
                      <a:r>
                        <a:rPr lang="es-EC" sz="1200">
                          <a:solidFill>
                            <a:schemeClr val="bg1"/>
                          </a:solidFill>
                          <a:effectLst/>
                        </a:rPr>
                        <a:t>Gasolina</a:t>
                      </a:r>
                      <a:endParaRPr lang="es-EC" sz="120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solidFill>
                      <a:schemeClr val="accent4"/>
                    </a:solidFill>
                  </a:tcPr>
                </a:tc>
                <a:tc>
                  <a:txBody>
                    <a:bodyPr/>
                    <a:lstStyle/>
                    <a:p>
                      <a:pPr algn="ctr">
                        <a:lnSpc>
                          <a:spcPct val="100000"/>
                        </a:lnSpc>
                        <a:spcAft>
                          <a:spcPts val="0"/>
                        </a:spcAft>
                      </a:pPr>
                      <a:r>
                        <a:rPr lang="es-EC" sz="1200" dirty="0">
                          <a:solidFill>
                            <a:schemeClr val="bg1"/>
                          </a:solidFill>
                          <a:effectLst/>
                        </a:rPr>
                        <a:t>Diésel</a:t>
                      </a:r>
                      <a:endParaRPr lang="es-EC" sz="1200" dirty="0">
                        <a:solidFill>
                          <a:schemeClr val="bg1"/>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solidFill>
                      <a:schemeClr val="accent4"/>
                    </a:solidFill>
                  </a:tcPr>
                </a:tc>
              </a:tr>
              <a:tr h="182097">
                <a:tc>
                  <a:txBody>
                    <a:bodyPr/>
                    <a:lstStyle/>
                    <a:p>
                      <a:pPr algn="ctr">
                        <a:lnSpc>
                          <a:spcPct val="100000"/>
                        </a:lnSpc>
                        <a:spcAft>
                          <a:spcPts val="0"/>
                        </a:spcAft>
                      </a:pPr>
                      <a:r>
                        <a:rPr lang="es-EC" sz="1200" b="0">
                          <a:effectLst/>
                        </a:rPr>
                        <a:t>Enero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396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5666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Febrero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974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3514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Marzo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974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3514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Abril</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1091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3312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Mayo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749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4041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Junio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833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3985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Julio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44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3708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Agosto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415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3230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Septiembre</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300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1895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Octubre</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470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4758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Noviembre</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436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3095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Diciembre</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255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2385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a:effectLst/>
                        </a:rPr>
                        <a:t>PROMEDIO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578,1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a:effectLst/>
                        </a:rPr>
                        <a:t>3591,9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r h="182097">
                <a:tc>
                  <a:txBody>
                    <a:bodyPr/>
                    <a:lstStyle/>
                    <a:p>
                      <a:pPr algn="ctr">
                        <a:lnSpc>
                          <a:spcPct val="100000"/>
                        </a:lnSpc>
                        <a:spcAft>
                          <a:spcPts val="0"/>
                        </a:spcAft>
                      </a:pPr>
                      <a:r>
                        <a:rPr lang="es-EC" sz="1200" b="0" dirty="0">
                          <a:effectLst/>
                        </a:rPr>
                        <a:t>TOTAL</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dirty="0">
                          <a:effectLst/>
                        </a:rPr>
                        <a:t>7515,1</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c>
                  <a:txBody>
                    <a:bodyPr/>
                    <a:lstStyle/>
                    <a:p>
                      <a:pPr algn="ctr">
                        <a:lnSpc>
                          <a:spcPct val="100000"/>
                        </a:lnSpc>
                        <a:spcAft>
                          <a:spcPts val="0"/>
                        </a:spcAft>
                      </a:pPr>
                      <a:r>
                        <a:rPr lang="es-EC" sz="1200" dirty="0">
                          <a:effectLst/>
                        </a:rPr>
                        <a:t>46694,9</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7990" marR="67990" marT="0" marB="0" anchor="ctr"/>
                </a:tc>
              </a:tr>
            </a:tbl>
          </a:graphicData>
        </a:graphic>
      </p:graphicFrame>
      <p:graphicFrame>
        <p:nvGraphicFramePr>
          <p:cNvPr id="15" name="Gráfico 14"/>
          <p:cNvGraphicFramePr/>
          <p:nvPr>
            <p:extLst>
              <p:ext uri="{D42A27DB-BD31-4B8C-83A1-F6EECF244321}">
                <p14:modId xmlns:p14="http://schemas.microsoft.com/office/powerpoint/2010/main" val="137693183"/>
              </p:ext>
            </p:extLst>
          </p:nvPr>
        </p:nvGraphicFramePr>
        <p:xfrm>
          <a:off x="7535986" y="4173917"/>
          <a:ext cx="4146309" cy="2397212"/>
        </p:xfrm>
        <a:graphic>
          <a:graphicData uri="http://schemas.openxmlformats.org/drawingml/2006/chart">
            <c:chart xmlns:c="http://schemas.openxmlformats.org/drawingml/2006/chart" xmlns:r="http://schemas.openxmlformats.org/officeDocument/2006/relationships" r:id="rId4"/>
          </a:graphicData>
        </a:graphic>
      </p:graphicFrame>
      <p:sp>
        <p:nvSpPr>
          <p:cNvPr id="16" name="Rectángulo 15"/>
          <p:cNvSpPr/>
          <p:nvPr/>
        </p:nvSpPr>
        <p:spPr>
          <a:xfrm>
            <a:off x="8974191" y="6549934"/>
            <a:ext cx="1269899"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SIS,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0801715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827165" y="795494"/>
            <a:ext cx="2250296" cy="335156"/>
          </a:xfrm>
          <a:prstGeom prst="rect">
            <a:avLst/>
          </a:prstGeom>
        </p:spPr>
        <p:txBody>
          <a:bodyPr wrap="none">
            <a:spAutoFit/>
          </a:bodyPr>
          <a:lstStyle/>
          <a:p>
            <a:pPr algn="ctr">
              <a:lnSpc>
                <a:spcPct val="150000"/>
              </a:lnSpc>
              <a:spcAft>
                <a:spcPts val="1000"/>
              </a:spcAft>
            </a:pPr>
            <a:r>
              <a:rPr lang="es-EC" sz="1200" b="1" dirty="0">
                <a:latin typeface="Arial" panose="020B0604020202020204" pitchFamily="34" charset="0"/>
                <a:ea typeface="Arial" panose="020B0604020202020204" pitchFamily="34" charset="0"/>
                <a:cs typeface="Times New Roman" panose="02020603050405020304" pitchFamily="18" charset="0"/>
              </a:rPr>
              <a:t>SANEAMIENTO AMBIENTAL</a:t>
            </a:r>
            <a:endParaRPr lang="es-EC" sz="1200" b="1" dirty="0">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090860765"/>
              </p:ext>
            </p:extLst>
          </p:nvPr>
        </p:nvGraphicFramePr>
        <p:xfrm>
          <a:off x="2405613" y="2092104"/>
          <a:ext cx="2214952" cy="2514600"/>
        </p:xfrm>
        <a:graphic>
          <a:graphicData uri="http://schemas.openxmlformats.org/drawingml/2006/table">
            <a:tbl>
              <a:tblPr firstRow="1" firstCol="1" bandRow="1">
                <a:tableStyleId>{72833802-FEF1-4C79-8D5D-14CF1EAF98D9}</a:tableStyleId>
              </a:tblPr>
              <a:tblGrid>
                <a:gridCol w="1107476"/>
                <a:gridCol w="1107476"/>
              </a:tblGrid>
              <a:tr h="134018">
                <a:tc>
                  <a:txBody>
                    <a:bodyPr/>
                    <a:lstStyle/>
                    <a:p>
                      <a:pPr algn="ctr">
                        <a:lnSpc>
                          <a:spcPct val="100000"/>
                        </a:lnSpc>
                        <a:spcAft>
                          <a:spcPts val="0"/>
                        </a:spcAft>
                      </a:pPr>
                      <a:r>
                        <a:rPr lang="es-EC" sz="1100" dirty="0">
                          <a:effectLst/>
                        </a:rPr>
                        <a:t>MES</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PESO (Kg)</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Enero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6</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Febrero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11</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Marzo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Abril</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21</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Mayo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19,1</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Junio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47,5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Julio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109,4</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Agosto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11</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Septiembre</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68,6</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Octubre</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11,3</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Noviembre</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58,5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Diciembre</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20,3</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a:effectLst/>
                        </a:rPr>
                        <a:t>PROMEDIO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a:effectLst/>
                        </a:rPr>
                        <a:t>34,9</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r h="134018">
                <a:tc>
                  <a:txBody>
                    <a:bodyPr/>
                    <a:lstStyle/>
                    <a:p>
                      <a:pPr algn="ctr">
                        <a:lnSpc>
                          <a:spcPct val="100000"/>
                        </a:lnSpc>
                        <a:spcAft>
                          <a:spcPts val="0"/>
                        </a:spcAft>
                      </a:pPr>
                      <a:r>
                        <a:rPr lang="es-EC" sz="1100" b="0" dirty="0">
                          <a:effectLst/>
                        </a:rPr>
                        <a:t>TOTAL</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00000"/>
                        </a:lnSpc>
                        <a:spcAft>
                          <a:spcPts val="0"/>
                        </a:spcAft>
                      </a:pPr>
                      <a:r>
                        <a:rPr lang="es-EC" sz="1100" dirty="0">
                          <a:effectLst/>
                        </a:rPr>
                        <a:t>383,7</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r>
            </a:tbl>
          </a:graphicData>
        </a:graphic>
      </p:graphicFrame>
      <p:sp>
        <p:nvSpPr>
          <p:cNvPr id="4" name="Rectángulo 3"/>
          <p:cNvSpPr/>
          <p:nvPr/>
        </p:nvSpPr>
        <p:spPr>
          <a:xfrm>
            <a:off x="2028635" y="4538365"/>
            <a:ext cx="3190297" cy="304763"/>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Centro </a:t>
            </a:r>
            <a:r>
              <a:rPr lang="es-EC" sz="1050" dirty="0">
                <a:latin typeface="Arial" panose="020B0604020202020204" pitchFamily="34" charset="0"/>
                <a:ea typeface="Arial" panose="020B0604020202020204" pitchFamily="34" charset="0"/>
                <a:cs typeface="Times New Roman" panose="02020603050405020304" pitchFamily="18" charset="0"/>
              </a:rPr>
              <a:t>de Salud Urbano ESFORSE, 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5" name="Tabla 4"/>
          <p:cNvGraphicFramePr>
            <a:graphicFrameLocks noGrp="1"/>
          </p:cNvGraphicFramePr>
          <p:nvPr>
            <p:extLst>
              <p:ext uri="{D42A27DB-BD31-4B8C-83A1-F6EECF244321}">
                <p14:modId xmlns:p14="http://schemas.microsoft.com/office/powerpoint/2010/main" val="1584705259"/>
              </p:ext>
            </p:extLst>
          </p:nvPr>
        </p:nvGraphicFramePr>
        <p:xfrm>
          <a:off x="7000246" y="2202664"/>
          <a:ext cx="2234514" cy="2514600"/>
        </p:xfrm>
        <a:graphic>
          <a:graphicData uri="http://schemas.openxmlformats.org/drawingml/2006/table">
            <a:tbl>
              <a:tblPr firstRow="1" firstCol="1" bandRow="1">
                <a:tableStyleId>{69012ECD-51FC-41F1-AA8D-1B2483CD663E}</a:tableStyleId>
              </a:tblPr>
              <a:tblGrid>
                <a:gridCol w="1117257"/>
                <a:gridCol w="1117257"/>
              </a:tblGrid>
              <a:tr h="129381">
                <a:tc>
                  <a:txBody>
                    <a:bodyPr/>
                    <a:lstStyle/>
                    <a:p>
                      <a:pPr algn="ctr">
                        <a:lnSpc>
                          <a:spcPct val="100000"/>
                        </a:lnSpc>
                        <a:spcAft>
                          <a:spcPts val="0"/>
                        </a:spcAft>
                      </a:pPr>
                      <a:r>
                        <a:rPr lang="es-EC" sz="1100" dirty="0">
                          <a:effectLst/>
                        </a:rPr>
                        <a:t>MES</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PESO (Kg)</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Enero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6</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Febrero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4,5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Marzo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Abril</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Mayo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2</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Junio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Julio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10,5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Agosto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1,5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Septiembre</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Octubre</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6</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Noviembre</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Diciembre</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a:effectLst/>
                        </a:rPr>
                        <a:t>PROMEDIO</a:t>
                      </a:r>
                      <a:endParaRPr lang="es-EC" sz="11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a:effectLst/>
                        </a:rPr>
                        <a:t>5,1</a:t>
                      </a:r>
                      <a:endParaRPr lang="es-EC" sz="11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29381">
                <a:tc>
                  <a:txBody>
                    <a:bodyPr/>
                    <a:lstStyle/>
                    <a:p>
                      <a:pPr algn="ctr">
                        <a:lnSpc>
                          <a:spcPct val="100000"/>
                        </a:lnSpc>
                        <a:spcAft>
                          <a:spcPts val="0"/>
                        </a:spcAft>
                      </a:pPr>
                      <a:r>
                        <a:rPr lang="es-EC" sz="1100" b="0" dirty="0">
                          <a:effectLst/>
                        </a:rPr>
                        <a:t>TOTAL</a:t>
                      </a:r>
                      <a:endParaRPr lang="es-EC" sz="11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100" dirty="0">
                          <a:effectLst/>
                        </a:rPr>
                        <a:t>40,5</a:t>
                      </a:r>
                      <a:endParaRPr lang="es-EC" sz="11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6" name="Rectángulo 5"/>
          <p:cNvSpPr/>
          <p:nvPr/>
        </p:nvSpPr>
        <p:spPr>
          <a:xfrm>
            <a:off x="2028635" y="1807672"/>
            <a:ext cx="3214149" cy="276999"/>
          </a:xfrm>
          <a:prstGeom prst="rect">
            <a:avLst/>
          </a:prstGeom>
        </p:spPr>
        <p:txBody>
          <a:bodyPr wrap="none">
            <a:spAutoFit/>
          </a:bodyPr>
          <a:lstStyle/>
          <a:p>
            <a:pPr algn="ctr">
              <a:spcAft>
                <a:spcPts val="0"/>
              </a:spcAft>
            </a:pPr>
            <a:r>
              <a:rPr lang="es-EC" sz="1200" dirty="0">
                <a:latin typeface="Arial" panose="020B0604020202020204" pitchFamily="34" charset="0"/>
                <a:ea typeface="Arial" panose="020B0604020202020204" pitchFamily="34" charset="0"/>
                <a:cs typeface="Times New Roman" panose="02020603050405020304" pitchFamily="18" charset="0"/>
              </a:rPr>
              <a:t>Valores mensuales de residuos hospitalarios</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Rectángulo 6"/>
          <p:cNvSpPr/>
          <p:nvPr/>
        </p:nvSpPr>
        <p:spPr>
          <a:xfrm>
            <a:off x="6859553" y="1946171"/>
            <a:ext cx="2712410" cy="276999"/>
          </a:xfrm>
          <a:prstGeom prst="rect">
            <a:avLst/>
          </a:prstGeom>
        </p:spPr>
        <p:txBody>
          <a:bodyPr wrap="none">
            <a:spAutoFit/>
          </a:bodyPr>
          <a:lstStyle/>
          <a:p>
            <a:pPr algn="ctr">
              <a:spcAft>
                <a:spcPts val="0"/>
              </a:spcAft>
            </a:pPr>
            <a:r>
              <a:rPr lang="es-EC" sz="1200" dirty="0">
                <a:latin typeface="Arial" panose="020B0604020202020204" pitchFamily="34" charset="0"/>
                <a:ea typeface="Arial" panose="020B0604020202020204" pitchFamily="34" charset="0"/>
                <a:cs typeface="Times New Roman" panose="02020603050405020304" pitchFamily="18" charset="0"/>
              </a:rPr>
              <a:t>Valores mensuales de </a:t>
            </a:r>
            <a:r>
              <a:rPr lang="es-EC" sz="1200" dirty="0" smtClean="0">
                <a:latin typeface="Arial" panose="020B0604020202020204" pitchFamily="34" charset="0"/>
                <a:ea typeface="Arial" panose="020B0604020202020204" pitchFamily="34" charset="0"/>
                <a:cs typeface="Times New Roman" panose="02020603050405020304" pitchFamily="18" charset="0"/>
              </a:rPr>
              <a:t>pilas gastadas</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Rectángulo 7"/>
          <p:cNvSpPr/>
          <p:nvPr/>
        </p:nvSpPr>
        <p:spPr>
          <a:xfrm>
            <a:off x="7341865" y="4639794"/>
            <a:ext cx="1269899" cy="334707"/>
          </a:xfrm>
          <a:prstGeom prst="rect">
            <a:avLst/>
          </a:prstGeom>
        </p:spPr>
        <p:txBody>
          <a:bodyPr wrap="none">
            <a:spAutoFit/>
          </a:bodyPr>
          <a:lstStyle/>
          <a:p>
            <a:pPr algn="ctr">
              <a:lnSpc>
                <a:spcPct val="150000"/>
              </a:lnSpc>
              <a:spcAft>
                <a:spcPts val="1000"/>
              </a:spcAft>
            </a:pPr>
            <a:r>
              <a:rPr lang="es-EC" sz="1050" dirty="0" smtClean="0">
                <a:latin typeface="Arial" panose="020B0604020202020204" pitchFamily="34" charset="0"/>
                <a:ea typeface="Arial" panose="020B0604020202020204" pitchFamily="34" charset="0"/>
                <a:cs typeface="Times New Roman" panose="02020603050405020304" pitchFamily="18" charset="0"/>
              </a:rPr>
              <a:t>Fuente: SIS, </a:t>
            </a:r>
            <a:r>
              <a:rPr lang="es-EC" sz="1050" dirty="0">
                <a:latin typeface="Arial" panose="020B0604020202020204" pitchFamily="34" charset="0"/>
                <a:ea typeface="Arial" panose="020B0604020202020204" pitchFamily="34" charset="0"/>
                <a:cs typeface="Times New Roman" panose="02020603050405020304" pitchFamily="18" charset="0"/>
              </a:rPr>
              <a:t>2013</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426617379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Simplificación de Procesos</a:t>
            </a:r>
            <a:endParaRPr lang="es-EC" dirty="0"/>
          </a:p>
        </p:txBody>
      </p:sp>
      <p:graphicFrame>
        <p:nvGraphicFramePr>
          <p:cNvPr id="5" name="Diagrama 4"/>
          <p:cNvGraphicFramePr/>
          <p:nvPr>
            <p:extLst/>
          </p:nvPr>
        </p:nvGraphicFramePr>
        <p:xfrm>
          <a:off x="513963" y="1977080"/>
          <a:ext cx="5763269" cy="3571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Tabla 6"/>
          <p:cNvGraphicFramePr>
            <a:graphicFrameLocks noGrp="1"/>
          </p:cNvGraphicFramePr>
          <p:nvPr>
            <p:extLst>
              <p:ext uri="{D42A27DB-BD31-4B8C-83A1-F6EECF244321}">
                <p14:modId xmlns:p14="http://schemas.microsoft.com/office/powerpoint/2010/main" val="2815663865"/>
              </p:ext>
            </p:extLst>
          </p:nvPr>
        </p:nvGraphicFramePr>
        <p:xfrm>
          <a:off x="6932140" y="1542408"/>
          <a:ext cx="4917989" cy="4464880"/>
        </p:xfrm>
        <a:graphic>
          <a:graphicData uri="http://schemas.openxmlformats.org/drawingml/2006/table">
            <a:tbl>
              <a:tblPr firstRow="1" firstCol="1" bandRow="1">
                <a:tableStyleId>{7E9639D4-E3E2-4D34-9284-5A2195B3D0D7}</a:tableStyleId>
              </a:tblPr>
              <a:tblGrid>
                <a:gridCol w="1352447"/>
                <a:gridCol w="984580"/>
                <a:gridCol w="753437"/>
                <a:gridCol w="907861"/>
                <a:gridCol w="919664"/>
              </a:tblGrid>
              <a:tr h="822960">
                <a:tc>
                  <a:txBody>
                    <a:bodyPr/>
                    <a:lstStyle/>
                    <a:p>
                      <a:pPr algn="ctr">
                        <a:lnSpc>
                          <a:spcPct val="100000"/>
                        </a:lnSpc>
                        <a:spcAft>
                          <a:spcPts val="0"/>
                        </a:spcAft>
                      </a:pPr>
                      <a:r>
                        <a:rPr lang="es-EC" sz="900" dirty="0">
                          <a:effectLst/>
                        </a:rPr>
                        <a:t>PROCESO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50000"/>
                      </a:schemeClr>
                    </a:solidFill>
                  </a:tcPr>
                </a:tc>
                <a:tc>
                  <a:txBody>
                    <a:bodyPr/>
                    <a:lstStyle/>
                    <a:p>
                      <a:pPr algn="ctr">
                        <a:lnSpc>
                          <a:spcPct val="100000"/>
                        </a:lnSpc>
                        <a:spcAft>
                          <a:spcPts val="0"/>
                        </a:spcAft>
                      </a:pPr>
                      <a:r>
                        <a:rPr lang="es-EC" sz="900" dirty="0">
                          <a:effectLst/>
                        </a:rPr>
                        <a:t>PLANIFICACIÓN</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50000"/>
                      </a:schemeClr>
                    </a:solidFill>
                  </a:tcPr>
                </a:tc>
                <a:tc>
                  <a:txBody>
                    <a:bodyPr/>
                    <a:lstStyle/>
                    <a:p>
                      <a:pPr algn="ctr">
                        <a:lnSpc>
                          <a:spcPct val="100000"/>
                        </a:lnSpc>
                        <a:spcAft>
                          <a:spcPts val="0"/>
                        </a:spcAft>
                      </a:pPr>
                      <a:r>
                        <a:rPr lang="es-EC" sz="900" dirty="0">
                          <a:effectLst/>
                        </a:rPr>
                        <a:t>EJECUCIÓN</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50000"/>
                      </a:schemeClr>
                    </a:solidFill>
                  </a:tcPr>
                </a:tc>
                <a:tc>
                  <a:txBody>
                    <a:bodyPr/>
                    <a:lstStyle/>
                    <a:p>
                      <a:pPr algn="ctr">
                        <a:lnSpc>
                          <a:spcPct val="100000"/>
                        </a:lnSpc>
                        <a:spcAft>
                          <a:spcPts val="0"/>
                        </a:spcAft>
                      </a:pPr>
                      <a:r>
                        <a:rPr lang="es-EC" sz="900" dirty="0">
                          <a:effectLst/>
                        </a:rPr>
                        <a:t>VERIFICACIÓN</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50000"/>
                      </a:schemeClr>
                    </a:solidFill>
                  </a:tcPr>
                </a:tc>
                <a:tc>
                  <a:txBody>
                    <a:bodyPr/>
                    <a:lstStyle/>
                    <a:p>
                      <a:pPr algn="ctr">
                        <a:lnSpc>
                          <a:spcPct val="100000"/>
                        </a:lnSpc>
                        <a:spcAft>
                          <a:spcPts val="0"/>
                        </a:spcAft>
                      </a:pPr>
                      <a:r>
                        <a:rPr lang="es-EC" sz="900" dirty="0">
                          <a:effectLst/>
                        </a:rPr>
                        <a:t>TOMA DE ACCIONES PREVENTIVAS Y CORRECTIVAS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solidFill>
                      <a:schemeClr val="bg1">
                        <a:lumMod val="50000"/>
                      </a:schemeClr>
                    </a:solidFill>
                  </a:tcPr>
                </a:tc>
              </a:tr>
              <a:tr h="166446">
                <a:tc>
                  <a:txBody>
                    <a:bodyPr/>
                    <a:lstStyle/>
                    <a:p>
                      <a:pPr algn="ctr">
                        <a:lnSpc>
                          <a:spcPct val="100000"/>
                        </a:lnSpc>
                        <a:spcAft>
                          <a:spcPts val="0"/>
                        </a:spcAft>
                      </a:pPr>
                      <a:r>
                        <a:rPr lang="es-EC" sz="900" b="0">
                          <a:effectLst/>
                        </a:rPr>
                        <a:t>Dirección</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74320">
                <a:tc>
                  <a:txBody>
                    <a:bodyPr/>
                    <a:lstStyle/>
                    <a:p>
                      <a:pPr algn="ctr">
                        <a:lnSpc>
                          <a:spcPct val="100000"/>
                        </a:lnSpc>
                        <a:spcAft>
                          <a:spcPts val="0"/>
                        </a:spcAft>
                      </a:pPr>
                      <a:r>
                        <a:rPr lang="es-EC" sz="900" b="0">
                          <a:effectLst/>
                        </a:rPr>
                        <a:t>Planificación Académica</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351556">
                <a:tc>
                  <a:txBody>
                    <a:bodyPr/>
                    <a:lstStyle/>
                    <a:p>
                      <a:pPr algn="ctr">
                        <a:lnSpc>
                          <a:spcPct val="100000"/>
                        </a:lnSpc>
                        <a:spcAft>
                          <a:spcPts val="0"/>
                        </a:spcAft>
                      </a:pPr>
                      <a:r>
                        <a:rPr lang="es-EC" sz="900" b="0">
                          <a:effectLst/>
                        </a:rPr>
                        <a:t>Administración Académica</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411480">
                <a:tc>
                  <a:txBody>
                    <a:bodyPr/>
                    <a:lstStyle/>
                    <a:p>
                      <a:pPr algn="ctr">
                        <a:lnSpc>
                          <a:spcPct val="100000"/>
                        </a:lnSpc>
                        <a:spcAft>
                          <a:spcPts val="0"/>
                        </a:spcAft>
                      </a:pPr>
                      <a:r>
                        <a:rPr lang="es-EC" sz="900" b="0">
                          <a:effectLst/>
                        </a:rPr>
                        <a:t>Evaluación e Investigación Académica</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Talento Humano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Logística</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Compras Públicas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Construcciones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Apoyo Educativo</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Presupuestos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Contabilidad</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Tesorería</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Activos Fijos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Seguridad</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Gestión de la Salud</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74320">
                <a:tc>
                  <a:txBody>
                    <a:bodyPr/>
                    <a:lstStyle/>
                    <a:p>
                      <a:pPr algn="ctr">
                        <a:lnSpc>
                          <a:spcPct val="100000"/>
                        </a:lnSpc>
                        <a:spcAft>
                          <a:spcPts val="0"/>
                        </a:spcAft>
                      </a:pPr>
                      <a:r>
                        <a:rPr lang="es-EC" sz="900" b="0">
                          <a:effectLst/>
                        </a:rPr>
                        <a:t>Gestión Integral de TIC's</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a:effectLst/>
                        </a:rPr>
                        <a:t>Comunicación Social</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66446">
                <a:tc>
                  <a:txBody>
                    <a:bodyPr/>
                    <a:lstStyle/>
                    <a:p>
                      <a:pPr algn="ctr">
                        <a:lnSpc>
                          <a:spcPct val="100000"/>
                        </a:lnSpc>
                        <a:spcAft>
                          <a:spcPts val="0"/>
                        </a:spcAft>
                      </a:pPr>
                      <a:r>
                        <a:rPr lang="es-EC" sz="900" b="0" dirty="0">
                          <a:effectLst/>
                        </a:rPr>
                        <a:t>Asesoramiento Legal</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a:effectLst/>
                        </a:rPr>
                        <a:t>-</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900" dirty="0">
                          <a:effectLst/>
                        </a:rPr>
                        <a:t>-</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2754065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3323968" y="23477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 name="Objeto 2"/>
          <p:cNvGraphicFramePr>
            <a:graphicFrameLocks noChangeAspect="1"/>
          </p:cNvGraphicFramePr>
          <p:nvPr>
            <p:extLst/>
          </p:nvPr>
        </p:nvGraphicFramePr>
        <p:xfrm>
          <a:off x="3474842" y="383059"/>
          <a:ext cx="5059301" cy="6215448"/>
        </p:xfrm>
        <a:graphic>
          <a:graphicData uri="http://schemas.openxmlformats.org/presentationml/2006/ole">
            <mc:AlternateContent xmlns:mc="http://schemas.openxmlformats.org/markup-compatibility/2006">
              <mc:Choice xmlns:v="urn:schemas-microsoft-com:vml" Requires="v">
                <p:oleObj spid="_x0000_s1064" name="Visio" r:id="rId3" imgW="6600675" imgH="8086858" progId="Visio.Drawing.15">
                  <p:embed/>
                </p:oleObj>
              </mc:Choice>
              <mc:Fallback>
                <p:oleObj name="Visio" r:id="rId3" imgW="6600675" imgH="8086858" progId="Visio.Drawing.15">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842" y="383059"/>
                        <a:ext cx="5059301" cy="6215448"/>
                      </a:xfrm>
                      <a:prstGeom prst="rect">
                        <a:avLst/>
                      </a:prstGeom>
                      <a:noFill/>
                    </p:spPr>
                  </p:pic>
                </p:oleObj>
              </mc:Fallback>
            </mc:AlternateContent>
          </a:graphicData>
        </a:graphic>
      </p:graphicFrame>
      <p:sp>
        <p:nvSpPr>
          <p:cNvPr id="4" name="Rectángulo 3"/>
          <p:cNvSpPr/>
          <p:nvPr/>
        </p:nvSpPr>
        <p:spPr>
          <a:xfrm>
            <a:off x="3237471" y="96278"/>
            <a:ext cx="6096000" cy="276999"/>
          </a:xfrm>
          <a:prstGeom prst="rect">
            <a:avLst/>
          </a:prstGeom>
        </p:spPr>
        <p:txBody>
          <a:bodyPr>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ENTRADAS Y SALIDAS DE LOS PROCESOS GENERALES DE LA ESFORSE</a:t>
            </a:r>
            <a:endParaRPr lang="es-EC" sz="1200" dirty="0"/>
          </a:p>
        </p:txBody>
      </p:sp>
      <p:sp>
        <p:nvSpPr>
          <p:cNvPr id="5" name="Rectángulo 4"/>
          <p:cNvSpPr/>
          <p:nvPr/>
        </p:nvSpPr>
        <p:spPr>
          <a:xfrm>
            <a:off x="4963644" y="6480621"/>
            <a:ext cx="1696297" cy="304763"/>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ESFORSE, 2014</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17327168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Determinación </a:t>
            </a:r>
            <a:r>
              <a:rPr lang="es-EC" dirty="0"/>
              <a:t>d</a:t>
            </a:r>
            <a:r>
              <a:rPr lang="es-EC" dirty="0" smtClean="0"/>
              <a:t>e Aspectos Ambientales Significativos</a:t>
            </a:r>
            <a:endParaRPr lang="es-EC" dirty="0"/>
          </a:p>
        </p:txBody>
      </p:sp>
      <p:graphicFrame>
        <p:nvGraphicFramePr>
          <p:cNvPr id="7" name="Diagrama 6"/>
          <p:cNvGraphicFramePr/>
          <p:nvPr>
            <p:extLst>
              <p:ext uri="{D42A27DB-BD31-4B8C-83A1-F6EECF244321}">
                <p14:modId xmlns:p14="http://schemas.microsoft.com/office/powerpoint/2010/main" val="4125209616"/>
              </p:ext>
            </p:extLst>
          </p:nvPr>
        </p:nvGraphicFramePr>
        <p:xfrm>
          <a:off x="2044645" y="1998346"/>
          <a:ext cx="5962821" cy="44441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Tabla 7"/>
          <p:cNvGraphicFramePr>
            <a:graphicFrameLocks noGrp="1"/>
          </p:cNvGraphicFramePr>
          <p:nvPr>
            <p:extLst>
              <p:ext uri="{D42A27DB-BD31-4B8C-83A1-F6EECF244321}">
                <p14:modId xmlns:p14="http://schemas.microsoft.com/office/powerpoint/2010/main" val="2140606395"/>
              </p:ext>
            </p:extLst>
          </p:nvPr>
        </p:nvGraphicFramePr>
        <p:xfrm>
          <a:off x="7476124" y="3798168"/>
          <a:ext cx="2087356" cy="647700"/>
        </p:xfrm>
        <a:graphic>
          <a:graphicData uri="http://schemas.openxmlformats.org/drawingml/2006/table">
            <a:tbl>
              <a:tblPr>
                <a:tableStyleId>{7DF18680-E054-41AD-8BC1-D1AEF772440D}</a:tableStyleId>
              </a:tblPr>
              <a:tblGrid>
                <a:gridCol w="1590366"/>
                <a:gridCol w="496990"/>
              </a:tblGrid>
              <a:tr h="161925">
                <a:tc>
                  <a:txBody>
                    <a:bodyPr/>
                    <a:lstStyle/>
                    <a:p>
                      <a:pPr algn="ctr" fontAlgn="ctr"/>
                      <a:r>
                        <a:rPr lang="es-EC" sz="1000" u="none" strike="noStrike" dirty="0">
                          <a:effectLst/>
                        </a:rPr>
                        <a:t>ASPECTO AMBIENTAL</a:t>
                      </a:r>
                      <a:endParaRPr lang="es-EC" sz="1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C" sz="1000" u="none" strike="noStrike" dirty="0">
                          <a:effectLst/>
                        </a:rPr>
                        <a:t>TOTAL</a:t>
                      </a:r>
                      <a:endParaRPr lang="es-EC" sz="1000" b="1" i="0" u="none" strike="noStrike" dirty="0">
                        <a:solidFill>
                          <a:srgbClr val="000000"/>
                        </a:solidFill>
                        <a:effectLst/>
                        <a:latin typeface="Arial" panose="020B0604020202020204" pitchFamily="34" charset="0"/>
                      </a:endParaRPr>
                    </a:p>
                  </a:txBody>
                  <a:tcPr marL="0" marR="0" marT="0" marB="0" anchor="ctr"/>
                </a:tc>
              </a:tr>
              <a:tr h="161925">
                <a:tc>
                  <a:txBody>
                    <a:bodyPr/>
                    <a:lstStyle/>
                    <a:p>
                      <a:pPr algn="ctr" fontAlgn="ctr"/>
                      <a:r>
                        <a:rPr lang="es-EC" sz="1000" u="none" strike="noStrike">
                          <a:effectLst/>
                        </a:rPr>
                        <a:t>Si</a:t>
                      </a:r>
                      <a:endParaRPr lang="es-EC"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C" sz="1000" u="none" strike="noStrike" dirty="0" smtClean="0">
                          <a:effectLst/>
                        </a:rPr>
                        <a:t>74</a:t>
                      </a:r>
                      <a:endParaRPr lang="es-EC" sz="1000" b="0" i="0" u="none" strike="noStrike" dirty="0">
                        <a:solidFill>
                          <a:srgbClr val="000000"/>
                        </a:solidFill>
                        <a:effectLst/>
                        <a:latin typeface="Arial" panose="020B0604020202020204" pitchFamily="34" charset="0"/>
                      </a:endParaRPr>
                    </a:p>
                  </a:txBody>
                  <a:tcPr marL="0" marR="0" marT="0" marB="0" anchor="ctr"/>
                </a:tc>
              </a:tr>
              <a:tr h="161925">
                <a:tc>
                  <a:txBody>
                    <a:bodyPr/>
                    <a:lstStyle/>
                    <a:p>
                      <a:pPr algn="ctr" fontAlgn="ctr"/>
                      <a:r>
                        <a:rPr lang="es-EC" sz="1000" u="none" strike="noStrike" dirty="0">
                          <a:effectLst/>
                        </a:rPr>
                        <a:t>No</a:t>
                      </a:r>
                      <a:endParaRPr lang="es-EC" sz="10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C" sz="1000" u="none" strike="noStrike" dirty="0">
                          <a:effectLst/>
                        </a:rPr>
                        <a:t>102</a:t>
                      </a:r>
                      <a:endParaRPr lang="es-EC" sz="1000" b="0" i="0" u="none" strike="noStrike" dirty="0">
                        <a:solidFill>
                          <a:srgbClr val="000000"/>
                        </a:solidFill>
                        <a:effectLst/>
                        <a:latin typeface="Arial" panose="020B0604020202020204" pitchFamily="34" charset="0"/>
                      </a:endParaRPr>
                    </a:p>
                  </a:txBody>
                  <a:tcPr marL="0" marR="0" marT="0" marB="0" anchor="ctr"/>
                </a:tc>
              </a:tr>
              <a:tr h="161925">
                <a:tc>
                  <a:txBody>
                    <a:bodyPr/>
                    <a:lstStyle/>
                    <a:p>
                      <a:pPr algn="ctr" fontAlgn="ctr"/>
                      <a:r>
                        <a:rPr lang="es-EC" sz="1000" u="none" strike="noStrike" dirty="0">
                          <a:effectLst/>
                        </a:rPr>
                        <a:t>N° ACTIVIDADES</a:t>
                      </a:r>
                      <a:endParaRPr lang="es-EC" sz="1000" b="1" i="0" u="none" strike="noStrike" dirty="0">
                        <a:solidFill>
                          <a:srgbClr val="000000"/>
                        </a:solidFill>
                        <a:effectLst/>
                        <a:latin typeface="Calibri" panose="020F0502020204030204" pitchFamily="34" charset="0"/>
                      </a:endParaRPr>
                    </a:p>
                  </a:txBody>
                  <a:tcPr marL="0" marR="0" marT="0" marB="0" anchor="ctr"/>
                </a:tc>
                <a:tc>
                  <a:txBody>
                    <a:bodyPr/>
                    <a:lstStyle/>
                    <a:p>
                      <a:pPr algn="ctr" fontAlgn="ctr"/>
                      <a:r>
                        <a:rPr lang="es-EC" sz="1000" u="none" strike="noStrike" dirty="0" smtClean="0">
                          <a:effectLst/>
                        </a:rPr>
                        <a:t>176</a:t>
                      </a:r>
                      <a:endParaRPr lang="es-EC" sz="1000" b="1" i="0" u="none" strike="noStrike" dirty="0">
                        <a:solidFill>
                          <a:srgbClr val="000000"/>
                        </a:solidFill>
                        <a:effectLst/>
                        <a:latin typeface="Arial" panose="020B0604020202020204" pitchFamily="34" charset="0"/>
                      </a:endParaRPr>
                    </a:p>
                  </a:txBody>
                  <a:tcPr marL="0" marR="0" marT="0" marB="0" anchor="ctr"/>
                </a:tc>
              </a:tr>
            </a:tbl>
          </a:graphicData>
        </a:graphic>
      </p:graphicFrame>
      <p:graphicFrame>
        <p:nvGraphicFramePr>
          <p:cNvPr id="9" name="Tabla 8"/>
          <p:cNvGraphicFramePr>
            <a:graphicFrameLocks noGrp="1"/>
          </p:cNvGraphicFramePr>
          <p:nvPr>
            <p:extLst>
              <p:ext uri="{D42A27DB-BD31-4B8C-83A1-F6EECF244321}">
                <p14:modId xmlns:p14="http://schemas.microsoft.com/office/powerpoint/2010/main" val="3967619367"/>
              </p:ext>
            </p:extLst>
          </p:nvPr>
        </p:nvGraphicFramePr>
        <p:xfrm>
          <a:off x="7959911" y="5389434"/>
          <a:ext cx="2553917" cy="822565"/>
        </p:xfrm>
        <a:graphic>
          <a:graphicData uri="http://schemas.openxmlformats.org/drawingml/2006/table">
            <a:tbl>
              <a:tblPr>
                <a:tableStyleId>{00A15C55-8517-42AA-B614-E9B94910E393}</a:tableStyleId>
              </a:tblPr>
              <a:tblGrid>
                <a:gridCol w="1917884"/>
                <a:gridCol w="636033"/>
              </a:tblGrid>
              <a:tr h="164513">
                <a:tc>
                  <a:txBody>
                    <a:bodyPr/>
                    <a:lstStyle/>
                    <a:p>
                      <a:pPr algn="ctr" fontAlgn="ctr"/>
                      <a:r>
                        <a:rPr lang="es-EC" sz="1000" u="none" strike="noStrike" dirty="0">
                          <a:effectLst/>
                        </a:rPr>
                        <a:t>ASPECTO AMBIENTAL</a:t>
                      </a:r>
                      <a:endParaRPr lang="es-EC" sz="1000" b="1"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C" sz="1000" u="none" strike="noStrike" dirty="0">
                          <a:effectLst/>
                        </a:rPr>
                        <a:t>TOTAL</a:t>
                      </a:r>
                      <a:endParaRPr lang="es-EC" sz="1000" b="1" i="0" u="none" strike="noStrike" dirty="0">
                        <a:solidFill>
                          <a:srgbClr val="000000"/>
                        </a:solidFill>
                        <a:effectLst/>
                        <a:latin typeface="Arial" panose="020B0604020202020204" pitchFamily="34" charset="0"/>
                      </a:endParaRPr>
                    </a:p>
                  </a:txBody>
                  <a:tcPr marL="0" marR="0" marT="0" marB="0" anchor="ctr"/>
                </a:tc>
              </a:tr>
              <a:tr h="164513">
                <a:tc>
                  <a:txBody>
                    <a:bodyPr/>
                    <a:lstStyle/>
                    <a:p>
                      <a:pPr algn="ctr" fontAlgn="ctr"/>
                      <a:r>
                        <a:rPr lang="es-EC" sz="1000" u="none" strike="noStrike" dirty="0">
                          <a:effectLst/>
                        </a:rPr>
                        <a:t>Significativo</a:t>
                      </a:r>
                      <a:endParaRPr lang="es-EC" sz="1000" b="0" i="0" u="none" strike="noStrike" dirty="0">
                        <a:solidFill>
                          <a:srgbClr val="000000"/>
                        </a:solidFill>
                        <a:effectLst/>
                        <a:latin typeface="Arial" panose="020B0604020202020204" pitchFamily="34" charset="0"/>
                      </a:endParaRPr>
                    </a:p>
                  </a:txBody>
                  <a:tcPr marL="0" marR="0" marT="0" marB="0" anchor="ctr"/>
                </a:tc>
                <a:tc>
                  <a:txBody>
                    <a:bodyPr/>
                    <a:lstStyle/>
                    <a:p>
                      <a:pPr algn="ctr" fontAlgn="ctr"/>
                      <a:r>
                        <a:rPr lang="es-EC" sz="1000" u="none" strike="noStrike" dirty="0" smtClean="0">
                          <a:effectLst/>
                        </a:rPr>
                        <a:t>11</a:t>
                      </a:r>
                      <a:endParaRPr lang="es-EC" sz="1000" b="0" i="0" u="none" strike="noStrike" dirty="0">
                        <a:solidFill>
                          <a:srgbClr val="000000"/>
                        </a:solidFill>
                        <a:effectLst/>
                        <a:latin typeface="Arial" panose="020B0604020202020204" pitchFamily="34" charset="0"/>
                      </a:endParaRPr>
                    </a:p>
                  </a:txBody>
                  <a:tcPr marL="0" marR="0" marT="0" marB="0" anchor="ctr"/>
                </a:tc>
              </a:tr>
              <a:tr h="164513">
                <a:tc>
                  <a:txBody>
                    <a:bodyPr/>
                    <a:lstStyle/>
                    <a:p>
                      <a:pPr algn="ctr" fontAlgn="ctr"/>
                      <a:r>
                        <a:rPr lang="es-EC" sz="1000" u="none" strike="noStrike">
                          <a:effectLst/>
                        </a:rPr>
                        <a:t>Destacable</a:t>
                      </a:r>
                      <a:endParaRPr lang="es-EC"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C" sz="1000" u="none" strike="noStrike">
                          <a:effectLst/>
                        </a:rPr>
                        <a:t>3</a:t>
                      </a:r>
                      <a:endParaRPr lang="es-EC" sz="1000" b="0" i="0" u="none" strike="noStrike">
                        <a:solidFill>
                          <a:srgbClr val="000000"/>
                        </a:solidFill>
                        <a:effectLst/>
                        <a:latin typeface="Arial" panose="020B0604020202020204" pitchFamily="34" charset="0"/>
                      </a:endParaRPr>
                    </a:p>
                  </a:txBody>
                  <a:tcPr marL="0" marR="0" marT="0" marB="0" anchor="ctr"/>
                </a:tc>
              </a:tr>
              <a:tr h="164513">
                <a:tc>
                  <a:txBody>
                    <a:bodyPr/>
                    <a:lstStyle/>
                    <a:p>
                      <a:pPr algn="ctr" fontAlgn="ctr"/>
                      <a:r>
                        <a:rPr lang="es-EC" sz="1000" u="none" strike="noStrike">
                          <a:effectLst/>
                        </a:rPr>
                        <a:t>No significativo</a:t>
                      </a:r>
                      <a:endParaRPr lang="es-EC" sz="1000" b="0" i="0" u="none" strike="noStrike">
                        <a:solidFill>
                          <a:srgbClr val="000000"/>
                        </a:solidFill>
                        <a:effectLst/>
                        <a:latin typeface="Arial" panose="020B0604020202020204" pitchFamily="34" charset="0"/>
                      </a:endParaRPr>
                    </a:p>
                  </a:txBody>
                  <a:tcPr marL="0" marR="0" marT="0" marB="0" anchor="ctr"/>
                </a:tc>
                <a:tc>
                  <a:txBody>
                    <a:bodyPr/>
                    <a:lstStyle/>
                    <a:p>
                      <a:pPr algn="ctr" fontAlgn="ctr"/>
                      <a:r>
                        <a:rPr lang="es-EC" sz="1000" u="none" strike="noStrike">
                          <a:effectLst/>
                        </a:rPr>
                        <a:t>60</a:t>
                      </a:r>
                      <a:endParaRPr lang="es-EC" sz="1000" b="0" i="0" u="none" strike="noStrike">
                        <a:solidFill>
                          <a:srgbClr val="000000"/>
                        </a:solidFill>
                        <a:effectLst/>
                        <a:latin typeface="Arial" panose="020B0604020202020204" pitchFamily="34" charset="0"/>
                      </a:endParaRPr>
                    </a:p>
                  </a:txBody>
                  <a:tcPr marL="0" marR="0" marT="0" marB="0" anchor="ctr"/>
                </a:tc>
              </a:tr>
              <a:tr h="164513">
                <a:tc>
                  <a:txBody>
                    <a:bodyPr/>
                    <a:lstStyle/>
                    <a:p>
                      <a:pPr algn="ctr" fontAlgn="ctr"/>
                      <a:r>
                        <a:rPr lang="es-EC" sz="1000" u="none" strike="noStrike">
                          <a:effectLst/>
                        </a:rPr>
                        <a:t>N° ASPECTOS AMBIENTALES</a:t>
                      </a:r>
                      <a:endParaRPr lang="es-EC" sz="1000" b="1" i="0" u="none" strike="noStrike">
                        <a:solidFill>
                          <a:srgbClr val="000000"/>
                        </a:solidFill>
                        <a:effectLst/>
                        <a:latin typeface="Calibri" panose="020F0502020204030204" pitchFamily="34" charset="0"/>
                      </a:endParaRPr>
                    </a:p>
                  </a:txBody>
                  <a:tcPr marL="0" marR="0" marT="0" marB="0" anchor="ctr"/>
                </a:tc>
                <a:tc>
                  <a:txBody>
                    <a:bodyPr/>
                    <a:lstStyle/>
                    <a:p>
                      <a:pPr algn="ctr" fontAlgn="ctr"/>
                      <a:r>
                        <a:rPr lang="es-EC" sz="1000" u="none" strike="noStrike" dirty="0" smtClean="0">
                          <a:effectLst/>
                        </a:rPr>
                        <a:t>74</a:t>
                      </a:r>
                      <a:endParaRPr lang="es-EC" sz="1000" b="1" i="0" u="none" strike="noStrike" dirty="0">
                        <a:solidFill>
                          <a:srgbClr val="000000"/>
                        </a:solidFill>
                        <a:effectLst/>
                        <a:latin typeface="Arial" panose="020B0604020202020204" pitchFamily="34" charset="0"/>
                      </a:endParaRPr>
                    </a:p>
                  </a:txBody>
                  <a:tcPr marL="0" marR="0" marT="0" marB="0" anchor="ctr"/>
                </a:tc>
              </a:tr>
            </a:tbl>
          </a:graphicData>
        </a:graphic>
      </p:graphicFrame>
    </p:spTree>
    <p:extLst>
      <p:ext uri="{BB962C8B-B14F-4D97-AF65-F5344CB8AC3E}">
        <p14:creationId xmlns:p14="http://schemas.microsoft.com/office/powerpoint/2010/main" val="11321083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3675073" y="497098"/>
            <a:ext cx="4603247"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METODOLOGÍA ROBBERTS &amp; ROBBINSON</a:t>
            </a:r>
            <a:endParaRPr lang="es-ES" sz="2000" b="1" cap="none" spc="0" dirty="0">
              <a:ln w="22225">
                <a:solidFill>
                  <a:schemeClr val="accent2"/>
                </a:solidFill>
                <a:prstDash val="solid"/>
              </a:ln>
              <a:solidFill>
                <a:schemeClr val="accent2">
                  <a:lumMod val="40000"/>
                  <a:lumOff val="60000"/>
                </a:schemeClr>
              </a:solidFill>
              <a:effectLst/>
            </a:endParaRPr>
          </a:p>
        </p:txBody>
      </p:sp>
      <p:sp>
        <p:nvSpPr>
          <p:cNvPr id="5" name="Rectángulo 4"/>
          <p:cNvSpPr/>
          <p:nvPr/>
        </p:nvSpPr>
        <p:spPr>
          <a:xfrm>
            <a:off x="2336022" y="1025709"/>
            <a:ext cx="2294731" cy="369332"/>
          </a:xfrm>
          <a:prstGeom prst="rect">
            <a:avLst/>
          </a:prstGeom>
        </p:spPr>
        <p:txBody>
          <a:bodyPr wrap="none">
            <a:spAutoFit/>
          </a:bodyPr>
          <a:lstStyle/>
          <a:p>
            <a:pPr algn="ctr">
              <a:lnSpc>
                <a:spcPct val="150000"/>
              </a:lnSpc>
              <a:spcAft>
                <a:spcPts val="1000"/>
              </a:spcAft>
            </a:pPr>
            <a:r>
              <a:rPr lang="es-EC" sz="1200" b="1" dirty="0" smtClean="0">
                <a:latin typeface="Arial" panose="020B0604020202020204" pitchFamily="34" charset="0"/>
                <a:ea typeface="Arial" panose="020B0604020202020204" pitchFamily="34" charset="0"/>
                <a:cs typeface="Times New Roman" panose="02020603050405020304" pitchFamily="18" charset="0"/>
              </a:rPr>
              <a:t>VALORACIÓN DEL IMPACTO</a:t>
            </a:r>
          </a:p>
        </p:txBody>
      </p:sp>
      <p:graphicFrame>
        <p:nvGraphicFramePr>
          <p:cNvPr id="8" name="Diagrama 7"/>
          <p:cNvGraphicFramePr/>
          <p:nvPr>
            <p:extLst/>
          </p:nvPr>
        </p:nvGraphicFramePr>
        <p:xfrm>
          <a:off x="605482" y="1408768"/>
          <a:ext cx="5263978" cy="43865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8"/>
          <p:cNvSpPr/>
          <p:nvPr/>
        </p:nvSpPr>
        <p:spPr>
          <a:xfrm>
            <a:off x="1923956" y="5725405"/>
            <a:ext cx="2412840" cy="304763"/>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a:t>
            </a:r>
            <a:r>
              <a:rPr lang="es-EC" sz="1050" dirty="0" err="1">
                <a:latin typeface="Arial" panose="020B0604020202020204" pitchFamily="34" charset="0"/>
                <a:ea typeface="Arial" panose="020B0604020202020204" pitchFamily="34" charset="0"/>
                <a:cs typeface="Times New Roman" panose="02020603050405020304" pitchFamily="18" charset="0"/>
              </a:rPr>
              <a:t>Robberts</a:t>
            </a:r>
            <a:r>
              <a:rPr lang="es-EC" sz="1050" dirty="0">
                <a:latin typeface="Arial" panose="020B0604020202020204" pitchFamily="34" charset="0"/>
                <a:ea typeface="Arial" panose="020B0604020202020204" pitchFamily="34" charset="0"/>
                <a:cs typeface="Times New Roman" panose="02020603050405020304" pitchFamily="18" charset="0"/>
              </a:rPr>
              <a:t> &amp; </a:t>
            </a:r>
            <a:r>
              <a:rPr lang="es-EC" sz="1050" dirty="0" err="1">
                <a:latin typeface="Arial" panose="020B0604020202020204" pitchFamily="34" charset="0"/>
                <a:ea typeface="Arial" panose="020B0604020202020204" pitchFamily="34" charset="0"/>
                <a:cs typeface="Times New Roman" panose="02020603050405020304" pitchFamily="18" charset="0"/>
              </a:rPr>
              <a:t>Robbinson</a:t>
            </a:r>
            <a:r>
              <a:rPr lang="es-EC" sz="1050" dirty="0">
                <a:latin typeface="Arial" panose="020B0604020202020204" pitchFamily="34" charset="0"/>
                <a:ea typeface="Arial" panose="020B0604020202020204" pitchFamily="34" charset="0"/>
                <a:cs typeface="Times New Roman" panose="02020603050405020304" pitchFamily="18" charset="0"/>
              </a:rPr>
              <a:t>, 1999</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graphicFrame>
        <p:nvGraphicFramePr>
          <p:cNvPr id="10" name="Tabla 9"/>
          <p:cNvGraphicFramePr>
            <a:graphicFrameLocks noGrp="1"/>
          </p:cNvGraphicFramePr>
          <p:nvPr>
            <p:extLst/>
          </p:nvPr>
        </p:nvGraphicFramePr>
        <p:xfrm>
          <a:off x="7611761" y="1804087"/>
          <a:ext cx="3630828" cy="1502550"/>
        </p:xfrm>
        <a:graphic>
          <a:graphicData uri="http://schemas.openxmlformats.org/drawingml/2006/table">
            <a:tbl>
              <a:tblPr firstRow="1" firstCol="1" bandRow="1">
                <a:tableStyleId>{72833802-FEF1-4C79-8D5D-14CF1EAF98D9}</a:tableStyleId>
              </a:tblPr>
              <a:tblGrid>
                <a:gridCol w="1099753"/>
                <a:gridCol w="2531075"/>
              </a:tblGrid>
              <a:tr h="159825">
                <a:tc>
                  <a:txBody>
                    <a:bodyPr/>
                    <a:lstStyle/>
                    <a:p>
                      <a:pPr algn="ctr">
                        <a:lnSpc>
                          <a:spcPct val="100000"/>
                        </a:lnSpc>
                        <a:spcAft>
                          <a:spcPts val="0"/>
                        </a:spcAft>
                      </a:pPr>
                      <a:r>
                        <a:rPr lang="es-EC" sz="1200" dirty="0">
                          <a:effectLst/>
                        </a:rPr>
                        <a:t>VALORACIÓN</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GRAVEDAD</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317970">
                <a:tc>
                  <a:txBody>
                    <a:bodyPr/>
                    <a:lstStyle/>
                    <a:p>
                      <a:pPr algn="ctr">
                        <a:lnSpc>
                          <a:spcPct val="100000"/>
                        </a:lnSpc>
                        <a:spcAft>
                          <a:spcPts val="0"/>
                        </a:spcAft>
                      </a:pPr>
                      <a:r>
                        <a:rPr lang="es-EC" sz="1200" b="0">
                          <a:effectLst/>
                        </a:rPr>
                        <a:t>1</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Ningún o poco efecto ambiental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59825">
                <a:tc>
                  <a:txBody>
                    <a:bodyPr/>
                    <a:lstStyle/>
                    <a:p>
                      <a:pPr algn="ctr">
                        <a:lnSpc>
                          <a:spcPct val="100000"/>
                        </a:lnSpc>
                        <a:spcAft>
                          <a:spcPts val="0"/>
                        </a:spcAft>
                      </a:pPr>
                      <a:r>
                        <a:rPr lang="es-EC" sz="1200" b="0">
                          <a:effectLst/>
                        </a:rPr>
                        <a:t>2</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Efecto ambiental leve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317970">
                <a:tc>
                  <a:txBody>
                    <a:bodyPr/>
                    <a:lstStyle/>
                    <a:p>
                      <a:pPr algn="ctr">
                        <a:lnSpc>
                          <a:spcPct val="100000"/>
                        </a:lnSpc>
                        <a:spcAft>
                          <a:spcPts val="0"/>
                        </a:spcAft>
                      </a:pPr>
                      <a:r>
                        <a:rPr lang="es-EC" sz="1200" b="0">
                          <a:effectLst/>
                        </a:rPr>
                        <a:t>3</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Efecto ambiental moderado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59825">
                <a:tc>
                  <a:txBody>
                    <a:bodyPr/>
                    <a:lstStyle/>
                    <a:p>
                      <a:pPr algn="ctr">
                        <a:lnSpc>
                          <a:spcPct val="100000"/>
                        </a:lnSpc>
                        <a:spcAft>
                          <a:spcPts val="0"/>
                        </a:spcAft>
                      </a:pPr>
                      <a:r>
                        <a:rPr lang="es-EC" sz="1200" b="0">
                          <a:effectLst/>
                        </a:rPr>
                        <a:t>4</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Efecto ambiental serio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317970">
                <a:tc>
                  <a:txBody>
                    <a:bodyPr/>
                    <a:lstStyle/>
                    <a:p>
                      <a:pPr algn="ctr">
                        <a:lnSpc>
                          <a:spcPct val="100000"/>
                        </a:lnSpc>
                        <a:spcAft>
                          <a:spcPts val="0"/>
                        </a:spcAft>
                      </a:pPr>
                      <a:r>
                        <a:rPr lang="es-EC" sz="1200" b="0" dirty="0">
                          <a:effectLst/>
                        </a:rPr>
                        <a:t>5</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Efecto ambiental desastroso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11" name="Rectángulo 10"/>
          <p:cNvSpPr/>
          <p:nvPr/>
        </p:nvSpPr>
        <p:spPr>
          <a:xfrm>
            <a:off x="8117318" y="1418482"/>
            <a:ext cx="2616743" cy="369332"/>
          </a:xfrm>
          <a:prstGeom prst="rect">
            <a:avLst/>
          </a:prstGeom>
        </p:spPr>
        <p:txBody>
          <a:bodyPr wrap="none">
            <a:spAutoFit/>
          </a:bodyPr>
          <a:lstStyle/>
          <a:p>
            <a:pPr algn="ctr">
              <a:lnSpc>
                <a:spcPct val="150000"/>
              </a:lnSpc>
              <a:spcAft>
                <a:spcPts val="1000"/>
              </a:spcAft>
            </a:pPr>
            <a:r>
              <a:rPr lang="es-EC" sz="1200" b="1" dirty="0" smtClean="0">
                <a:latin typeface="Arial" panose="020B0604020202020204" pitchFamily="34" charset="0"/>
                <a:ea typeface="Arial" panose="020B0604020202020204" pitchFamily="34" charset="0"/>
                <a:cs typeface="Times New Roman" panose="02020603050405020304" pitchFamily="18" charset="0"/>
              </a:rPr>
              <a:t>VALORACIÓN DE LA GRAVEDAD</a:t>
            </a:r>
          </a:p>
        </p:txBody>
      </p:sp>
      <p:sp>
        <p:nvSpPr>
          <p:cNvPr id="12" name="Rectángulo 11"/>
          <p:cNvSpPr/>
          <p:nvPr/>
        </p:nvSpPr>
        <p:spPr>
          <a:xfrm>
            <a:off x="8219269" y="3245816"/>
            <a:ext cx="2412840" cy="304763"/>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a:t>
            </a:r>
            <a:r>
              <a:rPr lang="es-EC" sz="1050" dirty="0" err="1">
                <a:latin typeface="Arial" panose="020B0604020202020204" pitchFamily="34" charset="0"/>
                <a:ea typeface="Arial" panose="020B0604020202020204" pitchFamily="34" charset="0"/>
                <a:cs typeface="Times New Roman" panose="02020603050405020304" pitchFamily="18" charset="0"/>
              </a:rPr>
              <a:t>Robberts</a:t>
            </a:r>
            <a:r>
              <a:rPr lang="es-EC" sz="1050" dirty="0">
                <a:latin typeface="Arial" panose="020B0604020202020204" pitchFamily="34" charset="0"/>
                <a:ea typeface="Arial" panose="020B0604020202020204" pitchFamily="34" charset="0"/>
                <a:cs typeface="Times New Roman" panose="02020603050405020304" pitchFamily="18" charset="0"/>
              </a:rPr>
              <a:t> &amp; </a:t>
            </a:r>
            <a:r>
              <a:rPr lang="es-EC" sz="1050" dirty="0" err="1">
                <a:latin typeface="Arial" panose="020B0604020202020204" pitchFamily="34" charset="0"/>
                <a:ea typeface="Arial" panose="020B0604020202020204" pitchFamily="34" charset="0"/>
                <a:cs typeface="Times New Roman" panose="02020603050405020304" pitchFamily="18" charset="0"/>
              </a:rPr>
              <a:t>Robbinson</a:t>
            </a:r>
            <a:r>
              <a:rPr lang="es-EC" sz="1050" dirty="0">
                <a:latin typeface="Arial" panose="020B0604020202020204" pitchFamily="34" charset="0"/>
                <a:ea typeface="Arial" panose="020B0604020202020204" pitchFamily="34" charset="0"/>
                <a:cs typeface="Times New Roman" panose="02020603050405020304" pitchFamily="18" charset="0"/>
              </a:rPr>
              <a:t>, 1999</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3" name="CuadroTexto 12"/>
          <p:cNvSpPr txBox="1"/>
          <p:nvPr/>
        </p:nvSpPr>
        <p:spPr>
          <a:xfrm>
            <a:off x="6969211" y="3954162"/>
            <a:ext cx="4942702" cy="215444"/>
          </a:xfrm>
          <a:prstGeom prst="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r>
              <a:rPr lang="es-EC" sz="1400" b="1" dirty="0" smtClean="0"/>
              <a:t>Significancia = Valoración del impacto * Valoración de la gravedad</a:t>
            </a:r>
            <a:endParaRPr lang="es-EC" sz="1400" b="1" dirty="0"/>
          </a:p>
        </p:txBody>
      </p:sp>
      <p:graphicFrame>
        <p:nvGraphicFramePr>
          <p:cNvPr id="14" name="Tabla 13"/>
          <p:cNvGraphicFramePr>
            <a:graphicFrameLocks noGrp="1"/>
          </p:cNvGraphicFramePr>
          <p:nvPr>
            <p:extLst/>
          </p:nvPr>
        </p:nvGraphicFramePr>
        <p:xfrm>
          <a:off x="8169659" y="4688599"/>
          <a:ext cx="2512060" cy="731520"/>
        </p:xfrm>
        <a:graphic>
          <a:graphicData uri="http://schemas.openxmlformats.org/drawingml/2006/table">
            <a:tbl>
              <a:tblPr firstRow="1" firstCol="1" bandRow="1">
                <a:tableStyleId>{F2DE63D5-997A-4646-A377-4702673A728D}</a:tableStyleId>
              </a:tblPr>
              <a:tblGrid>
                <a:gridCol w="1256030"/>
                <a:gridCol w="1256030"/>
              </a:tblGrid>
              <a:tr h="180340">
                <a:tc>
                  <a:txBody>
                    <a:bodyPr/>
                    <a:lstStyle/>
                    <a:p>
                      <a:pPr algn="ctr">
                        <a:lnSpc>
                          <a:spcPct val="100000"/>
                        </a:lnSpc>
                        <a:spcAft>
                          <a:spcPts val="0"/>
                        </a:spcAft>
                      </a:pPr>
                      <a:r>
                        <a:rPr lang="es-EC" sz="1200" dirty="0">
                          <a:effectLst/>
                        </a:rPr>
                        <a:t>VALOR</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RESULTADO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80340">
                <a:tc>
                  <a:txBody>
                    <a:bodyPr/>
                    <a:lstStyle/>
                    <a:p>
                      <a:pPr algn="ctr">
                        <a:lnSpc>
                          <a:spcPct val="100000"/>
                        </a:lnSpc>
                        <a:spcAft>
                          <a:spcPts val="0"/>
                        </a:spcAft>
                      </a:pPr>
                      <a:r>
                        <a:rPr lang="es-EC" sz="1200" b="0">
                          <a:effectLst/>
                        </a:rPr>
                        <a:t>0 - 8</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No Significativo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80340">
                <a:tc>
                  <a:txBody>
                    <a:bodyPr/>
                    <a:lstStyle/>
                    <a:p>
                      <a:pPr algn="ctr">
                        <a:lnSpc>
                          <a:spcPct val="100000"/>
                        </a:lnSpc>
                        <a:spcAft>
                          <a:spcPts val="0"/>
                        </a:spcAft>
                      </a:pPr>
                      <a:r>
                        <a:rPr lang="es-EC" sz="1200" b="0">
                          <a:effectLst/>
                        </a:rPr>
                        <a:t>8 - 12</a:t>
                      </a:r>
                      <a:endParaRPr lang="es-EC" sz="12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Destacable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80340">
                <a:tc>
                  <a:txBody>
                    <a:bodyPr/>
                    <a:lstStyle/>
                    <a:p>
                      <a:pPr algn="ctr">
                        <a:lnSpc>
                          <a:spcPct val="100000"/>
                        </a:lnSpc>
                        <a:spcAft>
                          <a:spcPts val="0"/>
                        </a:spcAft>
                      </a:pPr>
                      <a:r>
                        <a:rPr lang="es-EC" sz="1200" b="0" dirty="0">
                          <a:effectLst/>
                        </a:rPr>
                        <a:t>12 - 25</a:t>
                      </a:r>
                      <a:endParaRPr lang="es-EC" sz="12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15" name="Rectángulo 14"/>
          <p:cNvSpPr/>
          <p:nvPr/>
        </p:nvSpPr>
        <p:spPr>
          <a:xfrm>
            <a:off x="8219269" y="5384095"/>
            <a:ext cx="2412840" cy="304763"/>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a:t>
            </a:r>
            <a:r>
              <a:rPr lang="es-EC" sz="1050" dirty="0" err="1">
                <a:latin typeface="Arial" panose="020B0604020202020204" pitchFamily="34" charset="0"/>
                <a:ea typeface="Arial" panose="020B0604020202020204" pitchFamily="34" charset="0"/>
                <a:cs typeface="Times New Roman" panose="02020603050405020304" pitchFamily="18" charset="0"/>
              </a:rPr>
              <a:t>Robberts</a:t>
            </a:r>
            <a:r>
              <a:rPr lang="es-EC" sz="1050" dirty="0">
                <a:latin typeface="Arial" panose="020B0604020202020204" pitchFamily="34" charset="0"/>
                <a:ea typeface="Arial" panose="020B0604020202020204" pitchFamily="34" charset="0"/>
                <a:cs typeface="Times New Roman" panose="02020603050405020304" pitchFamily="18" charset="0"/>
              </a:rPr>
              <a:t> &amp; </a:t>
            </a:r>
            <a:r>
              <a:rPr lang="es-EC" sz="1050" dirty="0" err="1">
                <a:latin typeface="Arial" panose="020B0604020202020204" pitchFamily="34" charset="0"/>
                <a:ea typeface="Arial" panose="020B0604020202020204" pitchFamily="34" charset="0"/>
                <a:cs typeface="Times New Roman" panose="02020603050405020304" pitchFamily="18" charset="0"/>
              </a:rPr>
              <a:t>Robbinson</a:t>
            </a:r>
            <a:r>
              <a:rPr lang="es-EC" sz="1050" dirty="0">
                <a:latin typeface="Arial" panose="020B0604020202020204" pitchFamily="34" charset="0"/>
                <a:ea typeface="Arial" panose="020B0604020202020204" pitchFamily="34" charset="0"/>
                <a:cs typeface="Times New Roman" panose="02020603050405020304" pitchFamily="18" charset="0"/>
              </a:rPr>
              <a:t>, 1999</a:t>
            </a:r>
            <a:endParaRPr lang="es-EC" sz="1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6" name="Rectángulo 15"/>
          <p:cNvSpPr/>
          <p:nvPr/>
        </p:nvSpPr>
        <p:spPr>
          <a:xfrm>
            <a:off x="8814977" y="4332442"/>
            <a:ext cx="1221425" cy="369332"/>
          </a:xfrm>
          <a:prstGeom prst="rect">
            <a:avLst/>
          </a:prstGeom>
        </p:spPr>
        <p:txBody>
          <a:bodyPr wrap="none">
            <a:spAutoFit/>
          </a:bodyPr>
          <a:lstStyle/>
          <a:p>
            <a:pPr algn="ctr">
              <a:lnSpc>
                <a:spcPct val="150000"/>
              </a:lnSpc>
              <a:spcAft>
                <a:spcPts val="1000"/>
              </a:spcAft>
            </a:pPr>
            <a:r>
              <a:rPr lang="es-EC" sz="1200" b="1" dirty="0" smtClean="0">
                <a:latin typeface="Arial" panose="020B0604020202020204" pitchFamily="34" charset="0"/>
                <a:ea typeface="Arial" panose="020B0604020202020204" pitchFamily="34" charset="0"/>
                <a:cs typeface="Times New Roman" panose="02020603050405020304" pitchFamily="18" charset="0"/>
              </a:rPr>
              <a:t>RESULTADOS</a:t>
            </a:r>
          </a:p>
        </p:txBody>
      </p:sp>
    </p:spTree>
    <p:extLst>
      <p:ext uri="{BB962C8B-B14F-4D97-AF65-F5344CB8AC3E}">
        <p14:creationId xmlns:p14="http://schemas.microsoft.com/office/powerpoint/2010/main" val="30176780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1858335212"/>
              </p:ext>
            </p:extLst>
          </p:nvPr>
        </p:nvGraphicFramePr>
        <p:xfrm>
          <a:off x="1791734" y="457203"/>
          <a:ext cx="8859788" cy="5791200"/>
        </p:xfrm>
        <a:graphic>
          <a:graphicData uri="http://schemas.openxmlformats.org/drawingml/2006/table">
            <a:tbl>
              <a:tblPr firstRow="1" firstCol="1" bandRow="1">
                <a:tableStyleId>{5940675A-B579-460E-94D1-54222C63F5DA}</a:tableStyleId>
              </a:tblPr>
              <a:tblGrid>
                <a:gridCol w="1265684"/>
                <a:gridCol w="1265684"/>
                <a:gridCol w="1265684"/>
                <a:gridCol w="1265684"/>
                <a:gridCol w="1265684"/>
                <a:gridCol w="1265684"/>
                <a:gridCol w="1265684"/>
              </a:tblGrid>
              <a:tr h="275556">
                <a:tc>
                  <a:txBody>
                    <a:bodyPr/>
                    <a:lstStyle/>
                    <a:p>
                      <a:pPr algn="ctr">
                        <a:lnSpc>
                          <a:spcPct val="100000"/>
                        </a:lnSpc>
                        <a:spcAft>
                          <a:spcPts val="0"/>
                        </a:spcAft>
                      </a:pPr>
                      <a:r>
                        <a:rPr lang="es-EC" sz="1000" b="1" dirty="0">
                          <a:effectLst/>
                        </a:rPr>
                        <a:t>PROCESO</a:t>
                      </a:r>
                      <a:endParaRPr lang="es-EC"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tc>
                <a:tc>
                  <a:txBody>
                    <a:bodyPr/>
                    <a:lstStyle/>
                    <a:p>
                      <a:pPr algn="ctr">
                        <a:lnSpc>
                          <a:spcPct val="100000"/>
                        </a:lnSpc>
                        <a:spcAft>
                          <a:spcPts val="0"/>
                        </a:spcAft>
                      </a:pPr>
                      <a:r>
                        <a:rPr lang="es-EC" sz="1000" b="1">
                          <a:effectLst/>
                        </a:rPr>
                        <a:t>N°</a:t>
                      </a:r>
                      <a:endParaRPr lang="es-EC" sz="1200" b="1">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tc>
                <a:tc>
                  <a:txBody>
                    <a:bodyPr/>
                    <a:lstStyle/>
                    <a:p>
                      <a:pPr algn="ctr">
                        <a:lnSpc>
                          <a:spcPct val="100000"/>
                        </a:lnSpc>
                        <a:spcAft>
                          <a:spcPts val="0"/>
                        </a:spcAft>
                      </a:pPr>
                      <a:r>
                        <a:rPr lang="es-EC" sz="1000" b="1">
                          <a:effectLst/>
                        </a:rPr>
                        <a:t>ACTIVIDADES</a:t>
                      </a:r>
                      <a:endParaRPr lang="es-EC" sz="1200" b="1">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tc>
                <a:tc>
                  <a:txBody>
                    <a:bodyPr/>
                    <a:lstStyle/>
                    <a:p>
                      <a:pPr algn="ctr">
                        <a:lnSpc>
                          <a:spcPct val="100000"/>
                        </a:lnSpc>
                        <a:spcAft>
                          <a:spcPts val="0"/>
                        </a:spcAft>
                      </a:pPr>
                      <a:r>
                        <a:rPr lang="es-EC" sz="1000" b="1">
                          <a:effectLst/>
                        </a:rPr>
                        <a:t>MEDIO</a:t>
                      </a:r>
                      <a:endParaRPr lang="es-EC" sz="1200" b="1">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tc>
                <a:tc>
                  <a:txBody>
                    <a:bodyPr/>
                    <a:lstStyle/>
                    <a:p>
                      <a:pPr algn="ctr">
                        <a:lnSpc>
                          <a:spcPct val="100000"/>
                        </a:lnSpc>
                        <a:spcAft>
                          <a:spcPts val="0"/>
                        </a:spcAft>
                      </a:pPr>
                      <a:r>
                        <a:rPr lang="es-EC" sz="1000" b="1">
                          <a:effectLst/>
                        </a:rPr>
                        <a:t>RESIDUOS</a:t>
                      </a:r>
                      <a:endParaRPr lang="es-EC" sz="1200" b="1">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tc>
                <a:tc>
                  <a:txBody>
                    <a:bodyPr/>
                    <a:lstStyle/>
                    <a:p>
                      <a:pPr algn="ctr">
                        <a:lnSpc>
                          <a:spcPct val="100000"/>
                        </a:lnSpc>
                        <a:spcAft>
                          <a:spcPts val="0"/>
                        </a:spcAft>
                      </a:pPr>
                      <a:r>
                        <a:rPr lang="es-EC" sz="1000" b="1">
                          <a:effectLst/>
                        </a:rPr>
                        <a:t>FACTOR DE SIGNIFICACIÓN</a:t>
                      </a:r>
                      <a:endParaRPr lang="es-EC" sz="1200" b="1">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tc>
                <a:tc>
                  <a:txBody>
                    <a:bodyPr/>
                    <a:lstStyle/>
                    <a:p>
                      <a:pPr algn="ctr">
                        <a:lnSpc>
                          <a:spcPct val="100000"/>
                        </a:lnSpc>
                        <a:spcAft>
                          <a:spcPts val="0"/>
                        </a:spcAft>
                      </a:pPr>
                      <a:r>
                        <a:rPr lang="es-EC" sz="1000" b="1" dirty="0">
                          <a:effectLst/>
                        </a:rPr>
                        <a:t>RESULTADO</a:t>
                      </a:r>
                      <a:endParaRPr lang="es-EC" sz="1200" b="1"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tc>
              </a:tr>
              <a:tr h="688889">
                <a:tc rowSpan="4">
                  <a:txBody>
                    <a:bodyPr/>
                    <a:lstStyle/>
                    <a:p>
                      <a:pPr algn="ctr">
                        <a:lnSpc>
                          <a:spcPct val="100000"/>
                        </a:lnSpc>
                        <a:spcAft>
                          <a:spcPts val="0"/>
                        </a:spcAft>
                      </a:pPr>
                      <a:r>
                        <a:rPr lang="es-EC" sz="1000" dirty="0">
                          <a:effectLst/>
                        </a:rPr>
                        <a:t>Logística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40000"/>
                        <a:lumOff val="60000"/>
                      </a:schemeClr>
                    </a:solidFill>
                  </a:tcPr>
                </a:tc>
                <a:tc>
                  <a:txBody>
                    <a:bodyPr/>
                    <a:lstStyle/>
                    <a:p>
                      <a:pPr algn="ctr">
                        <a:lnSpc>
                          <a:spcPct val="100000"/>
                        </a:lnSpc>
                        <a:spcAft>
                          <a:spcPts val="0"/>
                        </a:spcAft>
                      </a:pPr>
                      <a:r>
                        <a:rPr lang="es-EC" sz="10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a:effectLst/>
                        </a:rPr>
                        <a:t>Administración de Vehículos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a:effectLst/>
                        </a:rPr>
                        <a:t>Suelo, agua, aire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a:effectLst/>
                        </a:rPr>
                        <a:t>Tóxicos y peligrosos (combustible), Agua residual (grasa, detergente), Emisión de gases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r>
              <a:tr h="688889">
                <a:tc vMerge="1">
                  <a:txBody>
                    <a:bodyPr/>
                    <a:lstStyle/>
                    <a:p>
                      <a:endParaRPr lang="es-EC"/>
                    </a:p>
                  </a:txBody>
                  <a:tcPr/>
                </a:tc>
                <a:tc>
                  <a:txBody>
                    <a:bodyPr/>
                    <a:lstStyle/>
                    <a:p>
                      <a:pPr algn="ctr">
                        <a:lnSpc>
                          <a:spcPct val="100000"/>
                        </a:lnSpc>
                        <a:spcAft>
                          <a:spcPts val="0"/>
                        </a:spcAft>
                      </a:pPr>
                      <a:r>
                        <a:rPr lang="es-EC" sz="1000" dirty="0">
                          <a:effectLst/>
                        </a:rPr>
                        <a:t>2</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Administración de Servicios Varios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Agua, aire, económico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Tóxicos y peligrosos (químicos), Agua residual (grasa y detergente), Ruido, Emisión de gases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12</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r>
              <a:tr h="688889">
                <a:tc vMerge="1">
                  <a:txBody>
                    <a:bodyPr/>
                    <a:lstStyle/>
                    <a:p>
                      <a:endParaRPr lang="es-EC"/>
                    </a:p>
                  </a:txBody>
                  <a:tcPr/>
                </a:tc>
                <a:tc>
                  <a:txBody>
                    <a:bodyPr/>
                    <a:lstStyle/>
                    <a:p>
                      <a:pPr algn="ctr">
                        <a:lnSpc>
                          <a:spcPct val="100000"/>
                        </a:lnSpc>
                        <a:spcAft>
                          <a:spcPts val="0"/>
                        </a:spcAft>
                      </a:pPr>
                      <a:r>
                        <a:rPr lang="es-EC" sz="1000" dirty="0">
                          <a:effectLst/>
                        </a:rPr>
                        <a:t>3</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Mantenimiento Preventivo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Suelo, agua, social</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Sólidos (material de embalaje), Tóxicos y peligrosos (químicos), Agua residual (grasa), Ruido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12</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r>
              <a:tr h="688889">
                <a:tc vMerge="1">
                  <a:txBody>
                    <a:bodyPr/>
                    <a:lstStyle/>
                    <a:p>
                      <a:endParaRPr lang="es-EC"/>
                    </a:p>
                  </a:txBody>
                  <a:tcPr/>
                </a:tc>
                <a:tc>
                  <a:txBody>
                    <a:bodyPr/>
                    <a:lstStyle/>
                    <a:p>
                      <a:pPr algn="ctr">
                        <a:lnSpc>
                          <a:spcPct val="100000"/>
                        </a:lnSpc>
                        <a:spcAft>
                          <a:spcPts val="0"/>
                        </a:spcAft>
                      </a:pPr>
                      <a:r>
                        <a:rPr lang="es-EC" sz="1000" dirty="0">
                          <a:effectLst/>
                        </a:rPr>
                        <a:t>4</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Mantenimiento Correctivo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Suelo, agua, social</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Sólidos (material de embalaje), Tóxicos y peligrosos (químicos), Agua residual (grasa), Ruido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12</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6">
                        <a:lumMod val="20000"/>
                        <a:lumOff val="80000"/>
                      </a:schemeClr>
                    </a:solidFill>
                  </a:tcPr>
                </a:tc>
              </a:tr>
              <a:tr h="551111">
                <a:tc>
                  <a:txBody>
                    <a:bodyPr/>
                    <a:lstStyle/>
                    <a:p>
                      <a:pPr algn="ctr">
                        <a:lnSpc>
                          <a:spcPct val="100000"/>
                        </a:lnSpc>
                        <a:spcAft>
                          <a:spcPts val="0"/>
                        </a:spcAft>
                      </a:pPr>
                      <a:r>
                        <a:rPr lang="es-EC" sz="1000" dirty="0">
                          <a:effectLst/>
                        </a:rPr>
                        <a:t>Apoyo Educativo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5">
                        <a:lumMod val="40000"/>
                        <a:lumOff val="60000"/>
                      </a:schemeClr>
                    </a:solidFill>
                  </a:tcPr>
                </a:tc>
                <a:tc>
                  <a:txBody>
                    <a:bodyPr/>
                    <a:lstStyle/>
                    <a:p>
                      <a:pPr algn="ctr">
                        <a:lnSpc>
                          <a:spcPct val="100000"/>
                        </a:lnSpc>
                        <a:spcAft>
                          <a:spcPts val="0"/>
                        </a:spcAft>
                      </a:pPr>
                      <a:r>
                        <a:rPr lang="es-EC" sz="1000" dirty="0">
                          <a:effectLst/>
                        </a:rPr>
                        <a:t>5</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5">
                        <a:lumMod val="20000"/>
                        <a:lumOff val="80000"/>
                      </a:schemeClr>
                    </a:solidFill>
                  </a:tcPr>
                </a:tc>
                <a:tc>
                  <a:txBody>
                    <a:bodyPr/>
                    <a:lstStyle/>
                    <a:p>
                      <a:pPr algn="ctr">
                        <a:lnSpc>
                          <a:spcPct val="100000"/>
                        </a:lnSpc>
                        <a:spcAft>
                          <a:spcPts val="0"/>
                        </a:spcAft>
                      </a:pPr>
                      <a:r>
                        <a:rPr lang="es-EC" sz="1000" dirty="0">
                          <a:effectLst/>
                        </a:rPr>
                        <a:t>Mantenimiento de infraestructura deportiva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5">
                        <a:lumMod val="20000"/>
                        <a:lumOff val="80000"/>
                      </a:schemeClr>
                    </a:solidFill>
                  </a:tcPr>
                </a:tc>
                <a:tc>
                  <a:txBody>
                    <a:bodyPr/>
                    <a:lstStyle/>
                    <a:p>
                      <a:pPr algn="ctr">
                        <a:lnSpc>
                          <a:spcPct val="100000"/>
                        </a:lnSpc>
                        <a:spcAft>
                          <a:spcPts val="0"/>
                        </a:spcAft>
                      </a:pPr>
                      <a:r>
                        <a:rPr lang="es-EC" sz="1000" dirty="0">
                          <a:effectLst/>
                        </a:rPr>
                        <a:t>Suelo, agua, aire, social</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5">
                        <a:lumMod val="20000"/>
                        <a:lumOff val="80000"/>
                      </a:schemeClr>
                    </a:solidFill>
                  </a:tcPr>
                </a:tc>
                <a:tc>
                  <a:txBody>
                    <a:bodyPr/>
                    <a:lstStyle/>
                    <a:p>
                      <a:pPr algn="ctr">
                        <a:lnSpc>
                          <a:spcPct val="100000"/>
                        </a:lnSpc>
                        <a:spcAft>
                          <a:spcPts val="0"/>
                        </a:spcAft>
                      </a:pPr>
                      <a:r>
                        <a:rPr lang="es-EC" sz="1000" dirty="0">
                          <a:effectLst/>
                        </a:rPr>
                        <a:t>Tóxicos y peligrosos (químicos), Agua residual (grasa y detergente)</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5">
                        <a:lumMod val="20000"/>
                        <a:lumOff val="80000"/>
                      </a:schemeClr>
                    </a:solidFill>
                  </a:tcPr>
                </a:tc>
                <a:tc>
                  <a:txBody>
                    <a:bodyPr/>
                    <a:lstStyle/>
                    <a:p>
                      <a:pPr algn="ctr">
                        <a:lnSpc>
                          <a:spcPct val="100000"/>
                        </a:lnSpc>
                        <a:spcAft>
                          <a:spcPts val="0"/>
                        </a:spcAft>
                      </a:pPr>
                      <a:r>
                        <a:rPr lang="es-EC" sz="1000" dirty="0">
                          <a:effectLst/>
                        </a:rPr>
                        <a:t>15</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5">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5">
                        <a:lumMod val="20000"/>
                        <a:lumOff val="80000"/>
                      </a:schemeClr>
                    </a:solidFill>
                  </a:tcPr>
                </a:tc>
              </a:tr>
              <a:tr h="275556">
                <a:tc rowSpan="6">
                  <a:txBody>
                    <a:bodyPr/>
                    <a:lstStyle/>
                    <a:p>
                      <a:pPr algn="ctr">
                        <a:lnSpc>
                          <a:spcPct val="100000"/>
                        </a:lnSpc>
                        <a:spcAft>
                          <a:spcPts val="0"/>
                        </a:spcAft>
                      </a:pPr>
                      <a:r>
                        <a:rPr lang="es-EC" sz="1000" dirty="0">
                          <a:effectLst/>
                        </a:rPr>
                        <a:t>Gestión de la Salud</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40000"/>
                        <a:lumOff val="60000"/>
                      </a:schemeClr>
                    </a:solidFill>
                  </a:tcPr>
                </a:tc>
                <a:tc>
                  <a:txBody>
                    <a:bodyPr/>
                    <a:lstStyle/>
                    <a:p>
                      <a:pPr algn="ctr">
                        <a:lnSpc>
                          <a:spcPct val="100000"/>
                        </a:lnSpc>
                        <a:spcAft>
                          <a:spcPts val="0"/>
                        </a:spcAft>
                      </a:pPr>
                      <a:r>
                        <a:rPr lang="es-EC" sz="1000">
                          <a:effectLst/>
                        </a:rPr>
                        <a:t>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Emergencia médica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Suelo, agua, social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Tóxicos y peligrosos (hospitalarios)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12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Significativo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r>
              <a:tr h="275556">
                <a:tc vMerge="1">
                  <a:txBody>
                    <a:bodyPr/>
                    <a:lstStyle/>
                    <a:p>
                      <a:endParaRPr lang="es-EC"/>
                    </a:p>
                  </a:txBody>
                  <a:tcPr/>
                </a:tc>
                <a:tc>
                  <a:txBody>
                    <a:bodyPr/>
                    <a:lstStyle/>
                    <a:p>
                      <a:pPr algn="ctr">
                        <a:lnSpc>
                          <a:spcPct val="100000"/>
                        </a:lnSpc>
                        <a:spcAft>
                          <a:spcPts val="0"/>
                        </a:spcAft>
                      </a:pPr>
                      <a:r>
                        <a:rPr lang="es-EC" sz="1000">
                          <a:effectLst/>
                        </a:rPr>
                        <a:t>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Emergencia odontológica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Suelo, agua, social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Tóxicos y peligrosos (hospitalarios)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12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Significativo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r>
              <a:tr h="275556">
                <a:tc vMerge="1">
                  <a:txBody>
                    <a:bodyPr/>
                    <a:lstStyle/>
                    <a:p>
                      <a:endParaRPr lang="es-EC"/>
                    </a:p>
                  </a:txBody>
                  <a:tcPr/>
                </a:tc>
                <a:tc>
                  <a:txBody>
                    <a:bodyPr/>
                    <a:lstStyle/>
                    <a:p>
                      <a:pPr algn="ctr">
                        <a:lnSpc>
                          <a:spcPct val="100000"/>
                        </a:lnSpc>
                        <a:spcAft>
                          <a:spcPts val="0"/>
                        </a:spcAft>
                      </a:pPr>
                      <a:r>
                        <a:rPr lang="es-EC" sz="1000" dirty="0">
                          <a:effectLst/>
                        </a:rPr>
                        <a:t>8</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Atención médica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Suelo, agua, social</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Tóxicos y peligrosos (hospitalarios)</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15</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r>
              <a:tr h="275556">
                <a:tc vMerge="1">
                  <a:txBody>
                    <a:bodyPr/>
                    <a:lstStyle/>
                    <a:p>
                      <a:endParaRPr lang="es-EC"/>
                    </a:p>
                  </a:txBody>
                  <a:tcPr/>
                </a:tc>
                <a:tc>
                  <a:txBody>
                    <a:bodyPr/>
                    <a:lstStyle/>
                    <a:p>
                      <a:pPr algn="ctr">
                        <a:lnSpc>
                          <a:spcPct val="100000"/>
                        </a:lnSpc>
                        <a:spcAft>
                          <a:spcPts val="0"/>
                        </a:spcAft>
                      </a:pPr>
                      <a:r>
                        <a:rPr lang="es-EC" sz="1000">
                          <a:effectLst/>
                        </a:rPr>
                        <a:t>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Atención odontológica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Suelo, agua, social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Tóxicos y peligrosos (hospitalarios)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r>
              <a:tr h="275556">
                <a:tc vMerge="1">
                  <a:txBody>
                    <a:bodyPr/>
                    <a:lstStyle/>
                    <a:p>
                      <a:endParaRPr lang="es-EC"/>
                    </a:p>
                  </a:txBody>
                  <a:tcPr/>
                </a:tc>
                <a:tc>
                  <a:txBody>
                    <a:bodyPr/>
                    <a:lstStyle/>
                    <a:p>
                      <a:pPr algn="ctr">
                        <a:lnSpc>
                          <a:spcPct val="100000"/>
                        </a:lnSpc>
                        <a:spcAft>
                          <a:spcPts val="0"/>
                        </a:spcAft>
                      </a:pPr>
                      <a:r>
                        <a:rPr lang="es-EC" sz="1000">
                          <a:effectLst/>
                        </a:rPr>
                        <a:t>10</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Servicios Laboratorio clínico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Suelo, agua</a:t>
                      </a:r>
                      <a:r>
                        <a:rPr lang="es-EC" sz="1000" dirty="0" smtClean="0">
                          <a:effectLst/>
                        </a:rPr>
                        <a:t>, aire, </a:t>
                      </a:r>
                      <a:r>
                        <a:rPr lang="es-EC" sz="1000" dirty="0">
                          <a:effectLst/>
                        </a:rPr>
                        <a:t>social</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Tóxicos y peligrosos (hospitalarios)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r>
              <a:tr h="275556">
                <a:tc vMerge="1">
                  <a:txBody>
                    <a:bodyPr/>
                    <a:lstStyle/>
                    <a:p>
                      <a:endParaRPr lang="es-EC"/>
                    </a:p>
                  </a:txBody>
                  <a:tcPr/>
                </a:tc>
                <a:tc>
                  <a:txBody>
                    <a:bodyPr/>
                    <a:lstStyle/>
                    <a:p>
                      <a:pPr algn="ctr">
                        <a:lnSpc>
                          <a:spcPct val="100000"/>
                        </a:lnSpc>
                        <a:spcAft>
                          <a:spcPts val="0"/>
                        </a:spcAft>
                      </a:pPr>
                      <a:r>
                        <a:rPr lang="es-EC" sz="1000">
                          <a:effectLst/>
                        </a:rPr>
                        <a:t>11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Servicios Rayos X</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Suelo, agua, social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Tóxicos y peligrosos (hospitalarios)</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a:effectLst/>
                        </a:rPr>
                        <a:t>15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c>
                  <a:txBody>
                    <a:bodyPr/>
                    <a:lstStyle/>
                    <a:p>
                      <a:pPr algn="ctr">
                        <a:lnSpc>
                          <a:spcPct val="100000"/>
                        </a:lnSpc>
                        <a:spcAft>
                          <a:spcPts val="0"/>
                        </a:spcAft>
                      </a:pPr>
                      <a:r>
                        <a:rPr lang="es-EC" sz="1000" dirty="0">
                          <a:effectLst/>
                        </a:rPr>
                        <a:t>Significativo</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46621" marR="46621" marT="0" marB="0" anchor="ctr">
                    <a:solidFill>
                      <a:schemeClr val="accent4">
                        <a:lumMod val="20000"/>
                        <a:lumOff val="80000"/>
                      </a:schemeClr>
                    </a:solidFill>
                  </a:tcPr>
                </a:tc>
              </a:tr>
            </a:tbl>
          </a:graphicData>
        </a:graphic>
      </p:graphicFrame>
      <p:sp>
        <p:nvSpPr>
          <p:cNvPr id="3" name="Rectángulo 2"/>
          <p:cNvSpPr/>
          <p:nvPr/>
        </p:nvSpPr>
        <p:spPr>
          <a:xfrm>
            <a:off x="3935067" y="179857"/>
            <a:ext cx="4304063" cy="276999"/>
          </a:xfrm>
          <a:prstGeom prst="rect">
            <a:avLst/>
          </a:prstGeom>
        </p:spPr>
        <p:txBody>
          <a:bodyPr wrap="none">
            <a:spAutoFit/>
          </a:bodyPr>
          <a:lstStyle/>
          <a:p>
            <a:r>
              <a:rPr lang="es-EC" sz="1200" b="1" dirty="0" smtClean="0">
                <a:latin typeface="Arial" panose="020B0604020202020204" pitchFamily="34" charset="0"/>
                <a:ea typeface="Arial" panose="020B0604020202020204" pitchFamily="34" charset="0"/>
                <a:cs typeface="Times New Roman" panose="02020603050405020304" pitchFamily="18" charset="0"/>
              </a:rPr>
              <a:t>MATRIZ DE ASPECTOS AMBIENTALES SIGNIFICATIVOS</a:t>
            </a:r>
            <a:endParaRPr lang="es-EC" sz="1200" b="1" dirty="0"/>
          </a:p>
        </p:txBody>
      </p:sp>
    </p:spTree>
    <p:extLst>
      <p:ext uri="{BB962C8B-B14F-4D97-AF65-F5344CB8AC3E}">
        <p14:creationId xmlns:p14="http://schemas.microsoft.com/office/powerpoint/2010/main" val="1867206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Identificación y Evaluación de Impactos Ambientales</a:t>
            </a:r>
            <a:endParaRPr lang="es-EC" dirty="0"/>
          </a:p>
        </p:txBody>
      </p:sp>
      <p:graphicFrame>
        <p:nvGraphicFramePr>
          <p:cNvPr id="4" name="Diagrama 3"/>
          <p:cNvGraphicFramePr/>
          <p:nvPr>
            <p:extLst>
              <p:ext uri="{D42A27DB-BD31-4B8C-83A1-F6EECF244321}">
                <p14:modId xmlns:p14="http://schemas.microsoft.com/office/powerpoint/2010/main" val="2696698735"/>
              </p:ext>
            </p:extLst>
          </p:nvPr>
        </p:nvGraphicFramePr>
        <p:xfrm>
          <a:off x="654908" y="2065148"/>
          <a:ext cx="5263978" cy="4084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Tabla 4"/>
          <p:cNvGraphicFramePr>
            <a:graphicFrameLocks noGrp="1"/>
          </p:cNvGraphicFramePr>
          <p:nvPr>
            <p:extLst/>
          </p:nvPr>
        </p:nvGraphicFramePr>
        <p:xfrm>
          <a:off x="6400801" y="2569090"/>
          <a:ext cx="5412258" cy="2244461"/>
        </p:xfrm>
        <a:graphic>
          <a:graphicData uri="http://schemas.openxmlformats.org/drawingml/2006/table">
            <a:tbl>
              <a:tblPr firstRow="1" firstCol="1" bandRow="1">
                <a:tableStyleId>{00A15C55-8517-42AA-B614-E9B94910E393}</a:tableStyleId>
              </a:tblPr>
              <a:tblGrid>
                <a:gridCol w="902043"/>
                <a:gridCol w="902043"/>
                <a:gridCol w="902043"/>
                <a:gridCol w="902043"/>
                <a:gridCol w="902043"/>
                <a:gridCol w="902043"/>
              </a:tblGrid>
              <a:tr h="134810">
                <a:tc gridSpan="3">
                  <a:txBody>
                    <a:bodyPr/>
                    <a:lstStyle/>
                    <a:p>
                      <a:pPr algn="ctr">
                        <a:lnSpc>
                          <a:spcPct val="100000"/>
                        </a:lnSpc>
                        <a:spcAft>
                          <a:spcPts val="0"/>
                        </a:spcAft>
                      </a:pPr>
                      <a:r>
                        <a:rPr lang="es-EC" sz="1200" dirty="0">
                          <a:effectLst/>
                        </a:rPr>
                        <a:t>MAGNITUD</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c gridSpan="3">
                  <a:txBody>
                    <a:bodyPr/>
                    <a:lstStyle/>
                    <a:p>
                      <a:pPr algn="ctr">
                        <a:lnSpc>
                          <a:spcPct val="100000"/>
                        </a:lnSpc>
                        <a:spcAft>
                          <a:spcPts val="0"/>
                        </a:spcAft>
                      </a:pPr>
                      <a:r>
                        <a:rPr lang="es-EC" sz="1200">
                          <a:effectLst/>
                        </a:rPr>
                        <a:t>IMPORTANCIA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hMerge="1">
                  <a:txBody>
                    <a:bodyPr/>
                    <a:lstStyle/>
                    <a:p>
                      <a:endParaRPr lang="es-EC"/>
                    </a:p>
                  </a:txBody>
                  <a:tcPr/>
                </a:tc>
                <a:tc hMerge="1">
                  <a:txBody>
                    <a:bodyPr/>
                    <a:lstStyle/>
                    <a:p>
                      <a:endParaRPr lang="es-EC"/>
                    </a:p>
                  </a:txBody>
                  <a:tcPr/>
                </a:tc>
              </a:tr>
              <a:tr h="134810">
                <a:tc>
                  <a:txBody>
                    <a:bodyPr/>
                    <a:lstStyle/>
                    <a:p>
                      <a:pPr algn="ctr">
                        <a:lnSpc>
                          <a:spcPct val="100000"/>
                        </a:lnSpc>
                        <a:spcAft>
                          <a:spcPts val="0"/>
                        </a:spcAft>
                      </a:pPr>
                      <a:r>
                        <a:rPr lang="es-EC" sz="1200">
                          <a:effectLst/>
                        </a:rPr>
                        <a:t>Intensidad</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Afectación</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Valor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Extensión</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Duración</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Valor</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a:effectLst/>
                        </a:rPr>
                        <a:t>Muy baja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Indirecta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Puntual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Fugaz</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1</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a:effectLst/>
                        </a:rPr>
                        <a:t>Muy baja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Puntual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Temporal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2</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a:effectLst/>
                        </a:rPr>
                        <a:t>Baja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Indirecta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Puntual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Persistente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3</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dirty="0">
                          <a:effectLst/>
                        </a:rPr>
                        <a:t>Baja</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Parcial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Fugaz</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4</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a:effectLst/>
                        </a:rPr>
                        <a:t>Media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Indirecta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Parcial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Temporal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5</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a:effectLst/>
                        </a:rPr>
                        <a:t>Media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Parcial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Persistente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6</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a:effectLst/>
                        </a:rPr>
                        <a:t>Alta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Indirecta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Extenso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Fugaz</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7</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a:effectLst/>
                        </a:rPr>
                        <a:t>Alta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Extenso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Temporal</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8</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34810">
                <a:tc>
                  <a:txBody>
                    <a:bodyPr/>
                    <a:lstStyle/>
                    <a:p>
                      <a:pPr algn="ctr">
                        <a:lnSpc>
                          <a:spcPct val="100000"/>
                        </a:lnSpc>
                        <a:spcAft>
                          <a:spcPts val="0"/>
                        </a:spcAft>
                      </a:pPr>
                      <a:r>
                        <a:rPr lang="es-EC" sz="1200">
                          <a:effectLst/>
                        </a:rPr>
                        <a:t>Muy alta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Indirecta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Extenso</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Persistente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9</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32781">
                <a:tc>
                  <a:txBody>
                    <a:bodyPr/>
                    <a:lstStyle/>
                    <a:p>
                      <a:pPr algn="ctr">
                        <a:lnSpc>
                          <a:spcPct val="100000"/>
                        </a:lnSpc>
                        <a:spcAft>
                          <a:spcPts val="0"/>
                        </a:spcAft>
                      </a:pPr>
                      <a:r>
                        <a:rPr lang="es-EC" sz="1200">
                          <a:effectLst/>
                        </a:rPr>
                        <a:t>Muy alta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Directa</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10</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Total</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a:effectLst/>
                        </a:rPr>
                        <a:t>Permanente</a:t>
                      </a:r>
                      <a:endParaRPr lang="es-EC" sz="12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00000"/>
                        </a:lnSpc>
                        <a:spcAft>
                          <a:spcPts val="0"/>
                        </a:spcAft>
                      </a:pPr>
                      <a:r>
                        <a:rPr lang="es-EC" sz="1200" dirty="0">
                          <a:effectLst/>
                        </a:rPr>
                        <a:t>10</a:t>
                      </a:r>
                      <a:endParaRPr lang="es-EC" sz="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sp>
        <p:nvSpPr>
          <p:cNvPr id="8" name="Rectángulo 7"/>
          <p:cNvSpPr/>
          <p:nvPr/>
        </p:nvSpPr>
        <p:spPr>
          <a:xfrm>
            <a:off x="7281475" y="4766091"/>
            <a:ext cx="3533340" cy="304763"/>
          </a:xfrm>
          <a:prstGeom prst="rect">
            <a:avLst/>
          </a:prstGeom>
        </p:spPr>
        <p:txBody>
          <a:bodyPr wrap="none">
            <a:spAutoFit/>
          </a:bodyPr>
          <a:lstStyle/>
          <a:p>
            <a:pPr algn="ctr">
              <a:lnSpc>
                <a:spcPct val="150000"/>
              </a:lnSpc>
              <a:spcAft>
                <a:spcPts val="1000"/>
              </a:spcAft>
            </a:pPr>
            <a:r>
              <a:rPr lang="es-EC" sz="1050" dirty="0">
                <a:latin typeface="Arial" panose="020B0604020202020204" pitchFamily="34" charset="0"/>
                <a:ea typeface="Arial" panose="020B0604020202020204" pitchFamily="34" charset="0"/>
                <a:cs typeface="Times New Roman" panose="02020603050405020304" pitchFamily="18" charset="0"/>
              </a:rPr>
              <a:t>Fuente: Barrios &amp; Peralta, 2012. Modificado: Ortiz, 2014</a:t>
            </a:r>
            <a:endParaRPr lang="es-EC" sz="11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10" name="Rectángulo 9"/>
          <p:cNvSpPr/>
          <p:nvPr/>
        </p:nvSpPr>
        <p:spPr>
          <a:xfrm>
            <a:off x="7710023" y="2287570"/>
            <a:ext cx="2907976" cy="276999"/>
          </a:xfrm>
          <a:prstGeom prst="rect">
            <a:avLst/>
          </a:prstGeom>
        </p:spPr>
        <p:txBody>
          <a:bodyPr wrap="none">
            <a:spAutoFit/>
          </a:bodyPr>
          <a:lstStyle/>
          <a:p>
            <a:pPr algn="ctr">
              <a:spcAft>
                <a:spcPts val="0"/>
              </a:spcAft>
            </a:pPr>
            <a:r>
              <a:rPr lang="es-EC" sz="1200" dirty="0">
                <a:latin typeface="Arial" panose="020B0604020202020204" pitchFamily="34" charset="0"/>
                <a:ea typeface="Arial" panose="020B0604020202020204" pitchFamily="34" charset="0"/>
                <a:cs typeface="Times New Roman" panose="02020603050405020304" pitchFamily="18" charset="0"/>
              </a:rPr>
              <a:t>Valoración de la magnitud e importancia</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018447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p:nvPr/>
        </p:nvPicPr>
        <p:blipFill>
          <a:blip r:embed="rId2">
            <a:extLst>
              <a:ext uri="{28A0092B-C50C-407E-A947-70E740481C1C}">
                <a14:useLocalDpi xmlns:a14="http://schemas.microsoft.com/office/drawing/2010/main" val="0"/>
              </a:ext>
            </a:extLst>
          </a:blip>
          <a:srcRect/>
          <a:stretch>
            <a:fillRect/>
          </a:stretch>
        </p:blipFill>
        <p:spPr bwMode="auto">
          <a:xfrm>
            <a:off x="660586" y="259776"/>
            <a:ext cx="10833211" cy="4950182"/>
          </a:xfrm>
          <a:prstGeom prst="rect">
            <a:avLst/>
          </a:prstGeom>
          <a:noFill/>
          <a:ln>
            <a:noFill/>
          </a:ln>
        </p:spPr>
      </p:pic>
      <p:pic>
        <p:nvPicPr>
          <p:cNvPr id="8" name="Imagen 7"/>
          <p:cNvPicPr/>
          <p:nvPr/>
        </p:nvPicPr>
        <p:blipFill>
          <a:blip r:embed="rId3">
            <a:extLst>
              <a:ext uri="{28A0092B-C50C-407E-A947-70E740481C1C}">
                <a14:useLocalDpi xmlns:a14="http://schemas.microsoft.com/office/drawing/2010/main" val="0"/>
              </a:ext>
            </a:extLst>
          </a:blip>
          <a:srcRect/>
          <a:stretch>
            <a:fillRect/>
          </a:stretch>
        </p:blipFill>
        <p:spPr bwMode="auto">
          <a:xfrm>
            <a:off x="4273700" y="5399582"/>
            <a:ext cx="3500652" cy="969320"/>
          </a:xfrm>
          <a:prstGeom prst="rect">
            <a:avLst/>
          </a:prstGeom>
          <a:noFill/>
          <a:ln>
            <a:noFill/>
          </a:ln>
        </p:spPr>
      </p:pic>
      <p:sp>
        <p:nvSpPr>
          <p:cNvPr id="9" name="Rectángulo 8"/>
          <p:cNvSpPr/>
          <p:nvPr/>
        </p:nvSpPr>
        <p:spPr>
          <a:xfrm>
            <a:off x="5296898" y="6368902"/>
            <a:ext cx="1705210" cy="369332"/>
          </a:xfrm>
          <a:prstGeom prst="rect">
            <a:avLst/>
          </a:prstGeom>
        </p:spPr>
        <p:txBody>
          <a:bodyPr wrap="none">
            <a:spAutoFit/>
          </a:bodyPr>
          <a:lstStyle/>
          <a:p>
            <a:pPr lvl="0" algn="ctr">
              <a:lnSpc>
                <a:spcPct val="150000"/>
              </a:lnSpc>
              <a:spcAft>
                <a:spcPts val="1000"/>
              </a:spcAft>
            </a:pPr>
            <a:r>
              <a:rPr lang="es-EC" sz="1050" kern="12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rPr>
              <a:t>Fuente: </a:t>
            </a:r>
            <a:r>
              <a:rPr lang="es-EC" sz="1200" dirty="0" err="1" smtClean="0"/>
              <a:t>Álves</a:t>
            </a:r>
            <a:r>
              <a:rPr lang="es-EC" sz="1200" dirty="0" smtClean="0"/>
              <a:t> </a:t>
            </a:r>
            <a:r>
              <a:rPr lang="es-EC" sz="1200" i="1" dirty="0" smtClean="0"/>
              <a:t>et al</a:t>
            </a:r>
            <a:r>
              <a:rPr lang="es-EC" sz="1200" dirty="0" smtClean="0"/>
              <a:t>, 2012</a:t>
            </a:r>
            <a:endParaRPr lang="es-EC" sz="1200" dirty="0" smtClean="0"/>
          </a:p>
        </p:txBody>
      </p:sp>
    </p:spTree>
    <p:extLst>
      <p:ext uri="{BB962C8B-B14F-4D97-AF65-F5344CB8AC3E}">
        <p14:creationId xmlns:p14="http://schemas.microsoft.com/office/powerpoint/2010/main" val="20937697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Objetivos y Metas</a:t>
            </a:r>
            <a:endParaRPr lang="es-EC" dirty="0"/>
          </a:p>
        </p:txBody>
      </p:sp>
      <p:graphicFrame>
        <p:nvGraphicFramePr>
          <p:cNvPr id="6" name="Diagrama 5"/>
          <p:cNvGraphicFramePr/>
          <p:nvPr>
            <p:extLst>
              <p:ext uri="{D42A27DB-BD31-4B8C-83A1-F6EECF244321}">
                <p14:modId xmlns:p14="http://schemas.microsoft.com/office/powerpoint/2010/main" val="1611627848"/>
              </p:ext>
            </p:extLst>
          </p:nvPr>
        </p:nvGraphicFramePr>
        <p:xfrm>
          <a:off x="1672937" y="1527464"/>
          <a:ext cx="8458200" cy="4790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21751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948760079"/>
              </p:ext>
            </p:extLst>
          </p:nvPr>
        </p:nvGraphicFramePr>
        <p:xfrm>
          <a:off x="1977082" y="912759"/>
          <a:ext cx="7809469" cy="4766272"/>
        </p:xfrm>
        <a:graphic>
          <a:graphicData uri="http://schemas.openxmlformats.org/drawingml/2006/table">
            <a:tbl>
              <a:tblPr firstRow="1" firstCol="1" bandRow="1">
                <a:tableStyleId>{5A111915-BE36-4E01-A7E5-04B1672EAD32}</a:tableStyleId>
              </a:tblPr>
              <a:tblGrid>
                <a:gridCol w="497635"/>
                <a:gridCol w="1830784"/>
                <a:gridCol w="476564"/>
                <a:gridCol w="1964724"/>
                <a:gridCol w="432487"/>
                <a:gridCol w="2607275"/>
              </a:tblGrid>
              <a:tr h="70484">
                <a:tc>
                  <a:txBody>
                    <a:bodyPr/>
                    <a:lstStyle/>
                    <a:p>
                      <a:pPr algn="ctr">
                        <a:lnSpc>
                          <a:spcPct val="100000"/>
                        </a:lnSpc>
                        <a:spcAft>
                          <a:spcPts val="0"/>
                        </a:spcAft>
                      </a:pPr>
                      <a:r>
                        <a:rPr lang="es-EC" sz="800" dirty="0">
                          <a:effectLst/>
                        </a:rPr>
                        <a:t>N°</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900" dirty="0">
                          <a:effectLst/>
                        </a:rPr>
                        <a:t>ACTIVIDAD</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900">
                          <a:effectLst/>
                        </a:rPr>
                        <a:t>N°</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900">
                          <a:effectLst/>
                        </a:rPr>
                        <a:t>ASPECTO AMBIENTAL</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900">
                          <a:effectLst/>
                        </a:rPr>
                        <a:t>N°</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900" dirty="0">
                          <a:effectLst/>
                        </a:rPr>
                        <a:t>IMPACTO AMBIENTAL</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3">
                  <a:txBody>
                    <a:bodyPr/>
                    <a:lstStyle/>
                    <a:p>
                      <a:pPr algn="ctr">
                        <a:lnSpc>
                          <a:spcPct val="100000"/>
                        </a:lnSpc>
                        <a:spcAft>
                          <a:spcPts val="0"/>
                        </a:spcAft>
                      </a:pPr>
                      <a:r>
                        <a:rPr lang="es-EC" sz="800" dirty="0">
                          <a:effectLst/>
                        </a:rPr>
                        <a:t>1</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Administración de Vehículos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1</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1</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dirty="0">
                          <a:effectLst/>
                        </a:rPr>
                        <a:t>Contaminación del suelo</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2</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2</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dirty="0">
                          <a:effectLst/>
                        </a:rPr>
                        <a:t>Contaminación del agua</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dirty="0">
                          <a:effectLst/>
                        </a:rPr>
                        <a:t>3</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Emisión de gases y material particulado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3</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aire</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rowSpan="3">
                  <a:txBody>
                    <a:bodyPr/>
                    <a:lstStyle/>
                    <a:p>
                      <a:pPr algn="ctr">
                        <a:lnSpc>
                          <a:spcPct val="100000"/>
                        </a:lnSpc>
                        <a:spcAft>
                          <a:spcPts val="0"/>
                        </a:spcAft>
                      </a:pPr>
                      <a:r>
                        <a:rPr lang="es-EC" sz="800" dirty="0">
                          <a:effectLst/>
                        </a:rPr>
                        <a:t>2</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Administración de Servicios Varios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4</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4</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5</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Emisión de gases y material particulado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5</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aire</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6</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fuentes de empleo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6</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Beneficio para la población trabajadora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3">
                  <a:txBody>
                    <a:bodyPr/>
                    <a:lstStyle/>
                    <a:p>
                      <a:pPr algn="ctr">
                        <a:lnSpc>
                          <a:spcPct val="100000"/>
                        </a:lnSpc>
                        <a:spcAft>
                          <a:spcPts val="0"/>
                        </a:spcAft>
                      </a:pPr>
                      <a:r>
                        <a:rPr lang="es-EC" sz="800" dirty="0">
                          <a:effectLst/>
                        </a:rPr>
                        <a:t>3</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Mantenimiento Preventivo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7</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7</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suelo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8</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8</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9</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Ruido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9</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Afectación a la salud humana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3">
                  <a:txBody>
                    <a:bodyPr/>
                    <a:lstStyle/>
                    <a:p>
                      <a:pPr algn="ctr">
                        <a:lnSpc>
                          <a:spcPct val="100000"/>
                        </a:lnSpc>
                        <a:spcAft>
                          <a:spcPts val="0"/>
                        </a:spcAft>
                      </a:pPr>
                      <a:r>
                        <a:rPr lang="es-EC" sz="800" dirty="0">
                          <a:effectLst/>
                        </a:rPr>
                        <a:t>4</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Mantenimiento Correctivo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10</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10</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dirty="0">
                          <a:effectLst/>
                        </a:rPr>
                        <a:t>Contaminación del suelo</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dirty="0">
                          <a:effectLst/>
                        </a:rPr>
                        <a:t>11</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11</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dirty="0">
                          <a:effectLst/>
                        </a:rPr>
                        <a:t>12</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Ruido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12</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Afectación a la salud humana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4">
                  <a:txBody>
                    <a:bodyPr/>
                    <a:lstStyle/>
                    <a:p>
                      <a:pPr algn="ctr">
                        <a:lnSpc>
                          <a:spcPct val="100000"/>
                        </a:lnSpc>
                        <a:spcAft>
                          <a:spcPts val="0"/>
                        </a:spcAft>
                      </a:pPr>
                      <a:r>
                        <a:rPr lang="es-EC" sz="800" dirty="0">
                          <a:effectLst/>
                        </a:rPr>
                        <a:t>5</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4">
                  <a:txBody>
                    <a:bodyPr/>
                    <a:lstStyle/>
                    <a:p>
                      <a:pPr algn="ctr">
                        <a:lnSpc>
                          <a:spcPct val="100000"/>
                        </a:lnSpc>
                        <a:spcAft>
                          <a:spcPts val="0"/>
                        </a:spcAft>
                      </a:pPr>
                      <a:r>
                        <a:rPr lang="es-EC" sz="800">
                          <a:effectLst/>
                        </a:rPr>
                        <a:t>Mantenimiento de infraestructura deportiva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13</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13</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suelo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14</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14</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15</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Emisión de gases y material particulado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15</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aire</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16</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Ruido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16</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Afectación a la salud humana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3">
                  <a:txBody>
                    <a:bodyPr/>
                    <a:lstStyle/>
                    <a:p>
                      <a:pPr algn="ctr">
                        <a:lnSpc>
                          <a:spcPct val="100000"/>
                        </a:lnSpc>
                        <a:spcAft>
                          <a:spcPts val="0"/>
                        </a:spcAft>
                      </a:pPr>
                      <a:r>
                        <a:rPr lang="es-EC" sz="800" dirty="0">
                          <a:effectLst/>
                        </a:rPr>
                        <a:t>6</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Emergencia médica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17</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17</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suelo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18</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18</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19</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Atención a pacientes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19</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Mantenimiento y recuperación de la salud humana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3">
                  <a:txBody>
                    <a:bodyPr/>
                    <a:lstStyle/>
                    <a:p>
                      <a:pPr algn="ctr">
                        <a:lnSpc>
                          <a:spcPct val="100000"/>
                        </a:lnSpc>
                        <a:spcAft>
                          <a:spcPts val="0"/>
                        </a:spcAft>
                      </a:pPr>
                      <a:r>
                        <a:rPr lang="es-EC" sz="800" dirty="0">
                          <a:effectLst/>
                        </a:rPr>
                        <a:t>7</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Emergencia odontológica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20</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20</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suelo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21</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21</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22</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Atención a pacientes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22</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Mantenimiento y recuperación de la salud humana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3">
                  <a:txBody>
                    <a:bodyPr/>
                    <a:lstStyle/>
                    <a:p>
                      <a:pPr algn="ctr">
                        <a:lnSpc>
                          <a:spcPct val="100000"/>
                        </a:lnSpc>
                        <a:spcAft>
                          <a:spcPts val="0"/>
                        </a:spcAft>
                      </a:pPr>
                      <a:r>
                        <a:rPr lang="es-EC" sz="800" dirty="0">
                          <a:effectLst/>
                        </a:rPr>
                        <a:t>8</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Atención médica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23</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23</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suelo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24</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24</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dirty="0">
                          <a:effectLst/>
                        </a:rPr>
                        <a:t>25</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Atención a pacientes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25</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Mantenimiento y recuperación de la salud humana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3">
                  <a:txBody>
                    <a:bodyPr/>
                    <a:lstStyle/>
                    <a:p>
                      <a:pPr algn="ctr">
                        <a:lnSpc>
                          <a:spcPct val="100000"/>
                        </a:lnSpc>
                        <a:spcAft>
                          <a:spcPts val="0"/>
                        </a:spcAft>
                      </a:pPr>
                      <a:r>
                        <a:rPr lang="es-EC" sz="800" dirty="0">
                          <a:effectLst/>
                        </a:rPr>
                        <a:t>9</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Atención odontológica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26</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26</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suelo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dirty="0">
                          <a:effectLst/>
                        </a:rPr>
                        <a:t>27</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27</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28</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Atención a pacientes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28</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Mantenimiento y recuperación de la salud humana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3">
                  <a:txBody>
                    <a:bodyPr/>
                    <a:lstStyle/>
                    <a:p>
                      <a:pPr algn="ctr">
                        <a:lnSpc>
                          <a:spcPct val="100000"/>
                        </a:lnSpc>
                        <a:spcAft>
                          <a:spcPts val="0"/>
                        </a:spcAft>
                      </a:pPr>
                      <a:r>
                        <a:rPr lang="es-EC" sz="800" dirty="0">
                          <a:effectLst/>
                        </a:rPr>
                        <a:t>10</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3">
                  <a:txBody>
                    <a:bodyPr/>
                    <a:lstStyle/>
                    <a:p>
                      <a:pPr algn="ctr">
                        <a:lnSpc>
                          <a:spcPct val="100000"/>
                        </a:lnSpc>
                        <a:spcAft>
                          <a:spcPts val="0"/>
                        </a:spcAft>
                      </a:pPr>
                      <a:r>
                        <a:rPr lang="es-EC" sz="800">
                          <a:effectLst/>
                        </a:rPr>
                        <a:t>Servicios Laboratorio clínico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a:effectLst/>
                        </a:rPr>
                        <a:t>29</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29</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suelo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30</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30</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a:effectLst/>
                        </a:rPr>
                        <a:t>31</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Atención a pacientes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31</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Mantenimiento y recuperación de la salud humana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rowSpan="4">
                  <a:txBody>
                    <a:bodyPr/>
                    <a:lstStyle/>
                    <a:p>
                      <a:pPr algn="ctr">
                        <a:lnSpc>
                          <a:spcPct val="100000"/>
                        </a:lnSpc>
                        <a:spcAft>
                          <a:spcPts val="0"/>
                        </a:spcAft>
                      </a:pPr>
                      <a:r>
                        <a:rPr lang="es-EC" sz="800" dirty="0">
                          <a:effectLst/>
                        </a:rPr>
                        <a:t>11</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rowSpan="4">
                  <a:txBody>
                    <a:bodyPr/>
                    <a:lstStyle/>
                    <a:p>
                      <a:pPr algn="ctr">
                        <a:lnSpc>
                          <a:spcPct val="100000"/>
                        </a:lnSpc>
                        <a:spcAft>
                          <a:spcPts val="0"/>
                        </a:spcAft>
                      </a:pPr>
                      <a:r>
                        <a:rPr lang="es-EC" sz="800">
                          <a:effectLst/>
                        </a:rPr>
                        <a:t>Servicios Rayos X</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32</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Generación de residuos contaminados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32</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suelo</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dirty="0">
                          <a:effectLst/>
                        </a:rPr>
                        <a:t>33</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Descarga de efluentes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33</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agua</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70484">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dirty="0">
                          <a:effectLst/>
                        </a:rPr>
                        <a:t>34</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Emisión de gases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34</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Contaminación del aire</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r h="140968">
                <a:tc vMerge="1">
                  <a:txBody>
                    <a:bodyPr/>
                    <a:lstStyle/>
                    <a:p>
                      <a:endParaRPr lang="es-EC"/>
                    </a:p>
                  </a:txBody>
                  <a:tcPr/>
                </a:tc>
                <a:tc vMerge="1">
                  <a:txBody>
                    <a:bodyPr/>
                    <a:lstStyle/>
                    <a:p>
                      <a:endParaRPr lang="es-EC"/>
                    </a:p>
                  </a:txBody>
                  <a:tcPr/>
                </a:tc>
                <a:tc>
                  <a:txBody>
                    <a:bodyPr/>
                    <a:lstStyle/>
                    <a:p>
                      <a:pPr algn="ctr">
                        <a:lnSpc>
                          <a:spcPct val="100000"/>
                        </a:lnSpc>
                        <a:spcAft>
                          <a:spcPts val="0"/>
                        </a:spcAft>
                      </a:pPr>
                      <a:r>
                        <a:rPr lang="es-EC" sz="800" dirty="0">
                          <a:effectLst/>
                        </a:rPr>
                        <a:t>35</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a:effectLst/>
                        </a:rPr>
                        <a:t>Atención a pacientes</a:t>
                      </a:r>
                      <a:endParaRPr lang="es-EC" sz="9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c>
                  <a:txBody>
                    <a:bodyPr/>
                    <a:lstStyle/>
                    <a:p>
                      <a:pPr algn="ctr">
                        <a:lnSpc>
                          <a:spcPct val="100000"/>
                        </a:lnSpc>
                        <a:spcAft>
                          <a:spcPts val="0"/>
                        </a:spcAft>
                      </a:pPr>
                      <a:r>
                        <a:rPr lang="es-EC" sz="800" dirty="0">
                          <a:effectLst/>
                        </a:rPr>
                        <a:t>35</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solidFill>
                      <a:schemeClr val="accent5">
                        <a:lumMod val="20000"/>
                        <a:lumOff val="80000"/>
                      </a:schemeClr>
                    </a:solidFill>
                  </a:tcPr>
                </a:tc>
                <a:tc>
                  <a:txBody>
                    <a:bodyPr/>
                    <a:lstStyle/>
                    <a:p>
                      <a:pPr algn="ctr">
                        <a:lnSpc>
                          <a:spcPct val="100000"/>
                        </a:lnSpc>
                        <a:spcAft>
                          <a:spcPts val="0"/>
                        </a:spcAft>
                      </a:pPr>
                      <a:r>
                        <a:rPr lang="es-EC" sz="800" dirty="0">
                          <a:effectLst/>
                        </a:rPr>
                        <a:t>Mantenimiento y recuperación de la salud humana</a:t>
                      </a:r>
                      <a:endParaRPr lang="es-EC" sz="9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14504" marR="14504" marT="0" marB="0" anchor="ctr"/>
                </a:tc>
              </a:tr>
            </a:tbl>
          </a:graphicData>
        </a:graphic>
      </p:graphicFrame>
      <p:sp>
        <p:nvSpPr>
          <p:cNvPr id="3" name="Rectángulo 2"/>
          <p:cNvSpPr/>
          <p:nvPr/>
        </p:nvSpPr>
        <p:spPr>
          <a:xfrm>
            <a:off x="3903538" y="637059"/>
            <a:ext cx="3576620" cy="276999"/>
          </a:xfrm>
          <a:prstGeom prst="rect">
            <a:avLst/>
          </a:prstGeom>
        </p:spPr>
        <p:txBody>
          <a:bodyPr wrap="none">
            <a:spAutoFit/>
          </a:bodyPr>
          <a:lstStyle/>
          <a:p>
            <a:r>
              <a:rPr lang="es-EC" sz="1200" b="1" dirty="0">
                <a:latin typeface="Arial" panose="020B0604020202020204" pitchFamily="34" charset="0"/>
                <a:ea typeface="Arial" panose="020B0604020202020204" pitchFamily="34" charset="0"/>
                <a:cs typeface="Times New Roman" panose="02020603050405020304" pitchFamily="18" charset="0"/>
              </a:rPr>
              <a:t>Actividades, aspectos e impactos ambientales</a:t>
            </a:r>
            <a:endParaRPr lang="es-EC" sz="1200" b="1" dirty="0"/>
          </a:p>
        </p:txBody>
      </p:sp>
    </p:spTree>
    <p:extLst>
      <p:ext uri="{BB962C8B-B14F-4D97-AF65-F5344CB8AC3E}">
        <p14:creationId xmlns:p14="http://schemas.microsoft.com/office/powerpoint/2010/main" val="26671397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Descripción de los Impactos Ambientales</a:t>
            </a:r>
            <a:endParaRPr lang="es-EC" dirty="0"/>
          </a:p>
        </p:txBody>
      </p:sp>
      <p:sp>
        <p:nvSpPr>
          <p:cNvPr id="4" name="Rectángulo 3"/>
          <p:cNvSpPr/>
          <p:nvPr/>
        </p:nvSpPr>
        <p:spPr>
          <a:xfrm>
            <a:off x="3825027" y="1277152"/>
            <a:ext cx="3734933"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ADMINISTRACIÓN DE VEHÍCULOS</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8" name="Imagen 7" descr="C:\Users\kReN\Pictures\CaRoLyN\DSCN017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9631" y="1754206"/>
            <a:ext cx="2965364" cy="2243670"/>
          </a:xfrm>
          <a:prstGeom prst="rect">
            <a:avLst/>
          </a:prstGeom>
          <a:noFill/>
          <a:ln w="3175">
            <a:solidFill>
              <a:schemeClr val="tx1"/>
            </a:solidFill>
          </a:ln>
        </p:spPr>
      </p:pic>
      <p:sp>
        <p:nvSpPr>
          <p:cNvPr id="7" name="Rectángulo 6"/>
          <p:cNvSpPr/>
          <p:nvPr/>
        </p:nvSpPr>
        <p:spPr>
          <a:xfrm>
            <a:off x="2799686" y="3997876"/>
            <a:ext cx="925253" cy="276999"/>
          </a:xfrm>
          <a:prstGeom prst="rect">
            <a:avLst/>
          </a:prstGeom>
        </p:spPr>
        <p:txBody>
          <a:bodyPr wrap="none">
            <a:spAutoFit/>
          </a:bodyPr>
          <a:lstStyle/>
          <a:p>
            <a:r>
              <a:rPr lang="es-EC" sz="1200" dirty="0">
                <a:latin typeface="Arial" panose="020B0604020202020204" pitchFamily="34" charset="0"/>
                <a:ea typeface="Arial" panose="020B0604020202020204" pitchFamily="34" charset="0"/>
                <a:cs typeface="Times New Roman" panose="02020603050405020304" pitchFamily="18" charset="0"/>
              </a:rPr>
              <a:t>Gasolinera</a:t>
            </a:r>
            <a:endParaRPr lang="es-EC" sz="1200" dirty="0"/>
          </a:p>
        </p:txBody>
      </p:sp>
      <p:pic>
        <p:nvPicPr>
          <p:cNvPr id="10" name="Imagen 9" descr="C:\Users\EMVY\Box Sync\FoToS\TESIS\Lista_chequeo\DSCN0379.JPG"/>
          <p:cNvPicPr/>
          <p:nvPr/>
        </p:nvPicPr>
        <p:blipFill rotWithShape="1">
          <a:blip r:embed="rId3" cstate="print">
            <a:extLst>
              <a:ext uri="{28A0092B-C50C-407E-A947-70E740481C1C}">
                <a14:useLocalDpi xmlns:a14="http://schemas.microsoft.com/office/drawing/2010/main" val="0"/>
              </a:ext>
            </a:extLst>
          </a:blip>
          <a:srcRect b="21167"/>
          <a:stretch/>
        </p:blipFill>
        <p:spPr bwMode="auto">
          <a:xfrm>
            <a:off x="7099568" y="1716323"/>
            <a:ext cx="3612450" cy="2319436"/>
          </a:xfrm>
          <a:prstGeom prst="rect">
            <a:avLst/>
          </a:prstGeom>
          <a:noFill/>
          <a:ln w="3175">
            <a:solidFill>
              <a:schemeClr val="tx1"/>
            </a:solidFill>
          </a:ln>
          <a:extLst>
            <a:ext uri="{53640926-AAD7-44D8-BBD7-CCE9431645EC}">
              <a14:shadowObscured xmlns:a14="http://schemas.microsoft.com/office/drawing/2010/main"/>
            </a:ext>
          </a:extLst>
        </p:spPr>
      </p:pic>
      <p:sp>
        <p:nvSpPr>
          <p:cNvPr id="9" name="Rectángulo 8"/>
          <p:cNvSpPr/>
          <p:nvPr/>
        </p:nvSpPr>
        <p:spPr>
          <a:xfrm>
            <a:off x="8104131" y="4035759"/>
            <a:ext cx="1726755" cy="276999"/>
          </a:xfrm>
          <a:prstGeom prst="rect">
            <a:avLst/>
          </a:prstGeom>
        </p:spPr>
        <p:txBody>
          <a:bodyPr wrap="none">
            <a:spAutoFit/>
          </a:bodyPr>
          <a:lstStyle/>
          <a:p>
            <a:r>
              <a:rPr lang="es-EC" sz="1200" dirty="0">
                <a:latin typeface="Arial" panose="020B0604020202020204" pitchFamily="34" charset="0"/>
                <a:ea typeface="Arial" panose="020B0604020202020204" pitchFamily="34" charset="0"/>
                <a:cs typeface="Times New Roman" panose="02020603050405020304" pitchFamily="18" charset="0"/>
              </a:rPr>
              <a:t>Lavadora de vehículos</a:t>
            </a:r>
            <a:endParaRPr lang="es-EC" sz="1200" dirty="0"/>
          </a:p>
        </p:txBody>
      </p:sp>
      <p:pic>
        <p:nvPicPr>
          <p:cNvPr id="12" name="Imagen 11" descr="C:\Users\EMVY\Box Sync\FoToS\TESIS\Lista_chequeo\DSCN02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631" y="4274875"/>
            <a:ext cx="2852737" cy="2181636"/>
          </a:xfrm>
          <a:prstGeom prst="rect">
            <a:avLst/>
          </a:prstGeom>
          <a:noFill/>
          <a:ln w="3175">
            <a:solidFill>
              <a:schemeClr val="tx1"/>
            </a:solidFill>
          </a:ln>
        </p:spPr>
      </p:pic>
      <p:sp>
        <p:nvSpPr>
          <p:cNvPr id="11" name="Rectángulo 10"/>
          <p:cNvSpPr/>
          <p:nvPr/>
        </p:nvSpPr>
        <p:spPr>
          <a:xfrm>
            <a:off x="1533105" y="6475152"/>
            <a:ext cx="3345788" cy="276999"/>
          </a:xfrm>
          <a:prstGeom prst="rect">
            <a:avLst/>
          </a:prstGeom>
        </p:spPr>
        <p:txBody>
          <a:bodyPr wrap="none">
            <a:spAutoFit/>
          </a:bodyPr>
          <a:lstStyle/>
          <a:p>
            <a:r>
              <a:rPr lang="es-EC" sz="1200" dirty="0">
                <a:latin typeface="Arial" panose="020B0604020202020204" pitchFamily="34" charset="0"/>
                <a:ea typeface="Arial" panose="020B0604020202020204" pitchFamily="34" charset="0"/>
                <a:cs typeface="Times New Roman" panose="02020603050405020304" pitchFamily="18" charset="0"/>
              </a:rPr>
              <a:t>Productos de limpieza almacenados en oficina</a:t>
            </a:r>
            <a:endParaRPr lang="es-EC" sz="1200" dirty="0"/>
          </a:p>
        </p:txBody>
      </p:sp>
      <p:pic>
        <p:nvPicPr>
          <p:cNvPr id="14" name="Imagen 13" descr="C:\Users\EMVY\Box Sync\FoToS\TESIS\Lista_chequeo\DSCN0243.JPG"/>
          <p:cNvPicPr/>
          <p:nvPr/>
        </p:nvPicPr>
        <p:blipFill rotWithShape="1">
          <a:blip r:embed="rId5" cstate="print">
            <a:extLst>
              <a:ext uri="{28A0092B-C50C-407E-A947-70E740481C1C}">
                <a14:useLocalDpi xmlns:a14="http://schemas.microsoft.com/office/drawing/2010/main" val="0"/>
              </a:ext>
            </a:extLst>
          </a:blip>
          <a:srcRect l="9061" r="8464" b="5692"/>
          <a:stretch/>
        </p:blipFill>
        <p:spPr bwMode="auto">
          <a:xfrm>
            <a:off x="8021021" y="4312758"/>
            <a:ext cx="1769544" cy="2261248"/>
          </a:xfrm>
          <a:prstGeom prst="rect">
            <a:avLst/>
          </a:prstGeom>
          <a:noFill/>
          <a:ln w="3175">
            <a:solidFill>
              <a:schemeClr val="tx1"/>
            </a:solidFill>
          </a:ln>
          <a:extLst>
            <a:ext uri="{53640926-AAD7-44D8-BBD7-CCE9431645EC}">
              <a14:shadowObscured xmlns:a14="http://schemas.microsoft.com/office/drawing/2010/main"/>
            </a:ext>
          </a:extLst>
        </p:spPr>
      </p:pic>
      <p:sp>
        <p:nvSpPr>
          <p:cNvPr id="13" name="Rectángulo 12"/>
          <p:cNvSpPr/>
          <p:nvPr/>
        </p:nvSpPr>
        <p:spPr>
          <a:xfrm>
            <a:off x="7002852" y="6597089"/>
            <a:ext cx="3805881" cy="253916"/>
          </a:xfrm>
          <a:prstGeom prst="rect">
            <a:avLst/>
          </a:prstGeom>
        </p:spPr>
        <p:txBody>
          <a:bodyPr wrap="square">
            <a:spAutoFit/>
          </a:bodyPr>
          <a:lstStyle/>
          <a:p>
            <a:r>
              <a:rPr lang="es-EC" sz="1050" dirty="0">
                <a:latin typeface="Arial" panose="020B0604020202020204" pitchFamily="34" charset="0"/>
                <a:ea typeface="Arial" panose="020B0604020202020204" pitchFamily="34" charset="0"/>
                <a:cs typeface="Times New Roman" panose="02020603050405020304" pitchFamily="18" charset="0"/>
              </a:rPr>
              <a:t>Productos del autocentro en bodega de lavadora de </a:t>
            </a:r>
            <a:r>
              <a:rPr lang="es-EC" sz="1050" dirty="0" smtClean="0">
                <a:latin typeface="Arial" panose="020B0604020202020204" pitchFamily="34" charset="0"/>
                <a:ea typeface="Arial" panose="020B0604020202020204" pitchFamily="34" charset="0"/>
                <a:cs typeface="Times New Roman" panose="02020603050405020304" pitchFamily="18" charset="0"/>
              </a:rPr>
              <a:t>vehículo</a:t>
            </a:r>
            <a:endParaRPr lang="es-EC" sz="1050" dirty="0"/>
          </a:p>
        </p:txBody>
      </p:sp>
    </p:spTree>
    <p:extLst>
      <p:ext uri="{BB962C8B-B14F-4D97-AF65-F5344CB8AC3E}">
        <p14:creationId xmlns:p14="http://schemas.microsoft.com/office/powerpoint/2010/main" val="38406689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075859" y="338039"/>
            <a:ext cx="4493666"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ADMINISTRACIÓN DE SERVICIOS VARIOS</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3" name="Imagen 2" descr="C:\Users\EMVY\Box Sync\FoToS\TESIS\Lista_chequeo\DSCN0170.JPG"/>
          <p:cNvPicPr/>
          <p:nvPr/>
        </p:nvPicPr>
        <p:blipFill rotWithShape="1">
          <a:blip r:embed="rId2" cstate="print">
            <a:extLst>
              <a:ext uri="{28A0092B-C50C-407E-A947-70E740481C1C}">
                <a14:useLocalDpi xmlns:a14="http://schemas.microsoft.com/office/drawing/2010/main" val="0"/>
              </a:ext>
            </a:extLst>
          </a:blip>
          <a:srcRect t="14466"/>
          <a:stretch/>
        </p:blipFill>
        <p:spPr bwMode="auto">
          <a:xfrm>
            <a:off x="1725310" y="1227857"/>
            <a:ext cx="3279176" cy="2244392"/>
          </a:xfrm>
          <a:prstGeom prst="rect">
            <a:avLst/>
          </a:prstGeom>
          <a:noFill/>
          <a:ln w="3175">
            <a:solidFill>
              <a:schemeClr val="tx1"/>
            </a:solidFill>
          </a:ln>
          <a:extLst>
            <a:ext uri="{53640926-AAD7-44D8-BBD7-CCE9431645EC}">
              <a14:shadowObscured xmlns:a14="http://schemas.microsoft.com/office/drawing/2010/main"/>
            </a:ext>
          </a:ex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4055" y="1131366"/>
            <a:ext cx="3274540" cy="2455905"/>
          </a:xfrm>
          <a:prstGeom prst="rect">
            <a:avLst/>
          </a:prstGeom>
          <a:ln w="3175">
            <a:solidFill>
              <a:schemeClr val="tx1"/>
            </a:solidFill>
          </a:ln>
        </p:spPr>
      </p:pic>
      <p:sp>
        <p:nvSpPr>
          <p:cNvPr id="5" name="Rectángulo 4"/>
          <p:cNvSpPr/>
          <p:nvPr/>
        </p:nvSpPr>
        <p:spPr>
          <a:xfrm>
            <a:off x="2997625" y="950858"/>
            <a:ext cx="950901" cy="276999"/>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Lavandería</a:t>
            </a:r>
          </a:p>
        </p:txBody>
      </p:sp>
      <p:sp>
        <p:nvSpPr>
          <p:cNvPr id="6" name="Rectángulo 5"/>
          <p:cNvSpPr/>
          <p:nvPr/>
        </p:nvSpPr>
        <p:spPr>
          <a:xfrm>
            <a:off x="8621183" y="897321"/>
            <a:ext cx="1335622" cy="276999"/>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Secadoras a gas</a:t>
            </a:r>
          </a:p>
        </p:txBody>
      </p:sp>
      <p:sp>
        <p:nvSpPr>
          <p:cNvPr id="7" name="Rectángulo 6"/>
          <p:cNvSpPr/>
          <p:nvPr/>
        </p:nvSpPr>
        <p:spPr>
          <a:xfrm>
            <a:off x="3638695" y="3676869"/>
            <a:ext cx="5145576"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MANTENIMIENTO PREVENTIVO Y CORRECTIVO</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9" name="Imagen 8" descr="C:\Users\EMVY\Box Sync\FoToS\TESIS\Lista_chequeo\DSCN023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635" y="4689692"/>
            <a:ext cx="2247900" cy="1905000"/>
          </a:xfrm>
          <a:prstGeom prst="rect">
            <a:avLst/>
          </a:prstGeom>
          <a:noFill/>
          <a:ln w="3175">
            <a:solidFill>
              <a:schemeClr val="tx1"/>
            </a:solidFill>
          </a:ln>
        </p:spPr>
      </p:pic>
      <p:sp>
        <p:nvSpPr>
          <p:cNvPr id="10" name="Rectángulo 9"/>
          <p:cNvSpPr/>
          <p:nvPr/>
        </p:nvSpPr>
        <p:spPr>
          <a:xfrm>
            <a:off x="464635" y="4287795"/>
            <a:ext cx="2271118" cy="415498"/>
          </a:xfrm>
          <a:prstGeom prst="rect">
            <a:avLst/>
          </a:prstGeom>
        </p:spPr>
        <p:txBody>
          <a:bodyPr wrap="square">
            <a:spAutoFit/>
          </a:bodyPr>
          <a:lstStyle/>
          <a:p>
            <a:pPr algn="ctr">
              <a:spcAft>
                <a:spcPts val="0"/>
              </a:spcAft>
            </a:pPr>
            <a:r>
              <a:rPr lang="es-EC" sz="1050" dirty="0">
                <a:latin typeface="Arial" panose="020B0604020202020204" pitchFamily="34" charset="0"/>
                <a:ea typeface="Arial" panose="020B0604020202020204" pitchFamily="34" charset="0"/>
                <a:cs typeface="Times New Roman" panose="02020603050405020304" pitchFamily="18" charset="0"/>
              </a:rPr>
              <a:t>Productos químicos almacenados en bodega del autocentro</a:t>
            </a:r>
            <a:endParaRPr lang="es-EC" sz="1050" dirty="0">
              <a:effectLst/>
              <a:latin typeface="Arial" panose="020B0604020202020204" pitchFamily="34" charset="0"/>
              <a:ea typeface="Arial" panose="020B0604020202020204" pitchFamily="34" charset="0"/>
              <a:cs typeface="Times New Roman" panose="02020603050405020304" pitchFamily="18" charset="0"/>
            </a:endParaRPr>
          </a:p>
        </p:txBody>
      </p:sp>
      <p:pic>
        <p:nvPicPr>
          <p:cNvPr id="16" name="Imagen 15" descr="C:\Users\EMVY\Box Sync\FoToS\TESIS\Lista_chequeo\DSCN0340.JPG"/>
          <p:cNvPicPr/>
          <p:nvPr/>
        </p:nvPicPr>
        <p:blipFill rotWithShape="1">
          <a:blip r:embed="rId5" cstate="print">
            <a:extLst>
              <a:ext uri="{28A0092B-C50C-407E-A947-70E740481C1C}">
                <a14:useLocalDpi xmlns:a14="http://schemas.microsoft.com/office/drawing/2010/main" val="0"/>
              </a:ext>
            </a:extLst>
          </a:blip>
          <a:srcRect b="27854"/>
          <a:stretch/>
        </p:blipFill>
        <p:spPr bwMode="auto">
          <a:xfrm>
            <a:off x="3250786" y="4619110"/>
            <a:ext cx="1868684" cy="2090824"/>
          </a:xfrm>
          <a:prstGeom prst="rect">
            <a:avLst/>
          </a:prstGeom>
          <a:noFill/>
          <a:ln w="3175">
            <a:solidFill>
              <a:schemeClr val="tx1"/>
            </a:solidFill>
          </a:ln>
          <a:extLst>
            <a:ext uri="{53640926-AAD7-44D8-BBD7-CCE9431645EC}">
              <a14:shadowObscured xmlns:a14="http://schemas.microsoft.com/office/drawing/2010/main"/>
            </a:ext>
          </a:extLst>
        </p:spPr>
      </p:pic>
      <p:pic>
        <p:nvPicPr>
          <p:cNvPr id="17" name="Imagen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0294" y="4619110"/>
            <a:ext cx="2315394" cy="2099952"/>
          </a:xfrm>
          <a:prstGeom prst="rect">
            <a:avLst/>
          </a:prstGeom>
          <a:ln w="3175">
            <a:solidFill>
              <a:schemeClr val="tx1"/>
            </a:solidFill>
          </a:ln>
        </p:spPr>
      </p:pic>
      <p:sp>
        <p:nvSpPr>
          <p:cNvPr id="18" name="Flecha derecha 17"/>
          <p:cNvSpPr/>
          <p:nvPr/>
        </p:nvSpPr>
        <p:spPr>
          <a:xfrm>
            <a:off x="5279594" y="5376919"/>
            <a:ext cx="418195" cy="43672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C"/>
          </a:p>
        </p:txBody>
      </p:sp>
      <p:sp>
        <p:nvSpPr>
          <p:cNvPr id="19" name="Rectángulo 18"/>
          <p:cNvSpPr/>
          <p:nvPr/>
        </p:nvSpPr>
        <p:spPr>
          <a:xfrm>
            <a:off x="3126488" y="4198822"/>
            <a:ext cx="2323070" cy="461665"/>
          </a:xfrm>
          <a:prstGeom prst="rect">
            <a:avLst/>
          </a:prstGeom>
        </p:spPr>
        <p:txBody>
          <a:bodyPr wrap="square">
            <a:spAutoFit/>
          </a:bodyPr>
          <a:lstStyle/>
          <a:p>
            <a:pPr algn="ctr"/>
            <a:r>
              <a:rPr lang="es-EC" sz="1200" dirty="0" smtClean="0"/>
              <a:t>Tanques de lubricantes ubicados en el suelo sin cubetos</a:t>
            </a:r>
            <a:endParaRPr lang="es-EC" sz="1200" dirty="0"/>
          </a:p>
        </p:txBody>
      </p:sp>
      <p:sp>
        <p:nvSpPr>
          <p:cNvPr id="20" name="Rectángulo 19"/>
          <p:cNvSpPr/>
          <p:nvPr/>
        </p:nvSpPr>
        <p:spPr>
          <a:xfrm>
            <a:off x="6254901" y="4383488"/>
            <a:ext cx="1661373" cy="276999"/>
          </a:xfrm>
          <a:prstGeom prst="rect">
            <a:avLst/>
          </a:prstGeom>
        </p:spPr>
        <p:txBody>
          <a:bodyPr wrap="square">
            <a:spAutoFit/>
          </a:bodyPr>
          <a:lstStyle/>
          <a:p>
            <a:r>
              <a:rPr lang="es-EC" sz="1200" dirty="0" smtClean="0"/>
              <a:t>Derrame de lubricantes</a:t>
            </a:r>
            <a:endParaRPr lang="es-EC" sz="1200" dirty="0"/>
          </a:p>
        </p:txBody>
      </p:sp>
      <p:pic>
        <p:nvPicPr>
          <p:cNvPr id="21" name="Imagen 20" descr="C:\Users\EMVY\Box Sync\FoToS\TESIS\Lista_chequeo\DSCN0247.JPG"/>
          <p:cNvPicPr/>
          <p:nvPr/>
        </p:nvPicPr>
        <p:blipFill rotWithShape="1">
          <a:blip r:embed="rId7" cstate="print">
            <a:extLst>
              <a:ext uri="{28A0092B-C50C-407E-A947-70E740481C1C}">
                <a14:useLocalDpi xmlns:a14="http://schemas.microsoft.com/office/drawing/2010/main" val="0"/>
              </a:ext>
            </a:extLst>
          </a:blip>
          <a:srcRect l="5134" t="18518"/>
          <a:stretch/>
        </p:blipFill>
        <p:spPr bwMode="auto">
          <a:xfrm>
            <a:off x="8784271" y="4717542"/>
            <a:ext cx="3105785" cy="2001520"/>
          </a:xfrm>
          <a:prstGeom prst="rect">
            <a:avLst/>
          </a:prstGeom>
          <a:noFill/>
          <a:ln w="3175">
            <a:solidFill>
              <a:schemeClr val="tx1"/>
            </a:solidFill>
          </a:ln>
          <a:extLst>
            <a:ext uri="{53640926-AAD7-44D8-BBD7-CCE9431645EC}">
              <a14:shadowObscured xmlns:a14="http://schemas.microsoft.com/office/drawing/2010/main"/>
            </a:ext>
          </a:extLst>
        </p:spPr>
      </p:pic>
      <p:sp>
        <p:nvSpPr>
          <p:cNvPr id="22" name="Rectángulo 21"/>
          <p:cNvSpPr/>
          <p:nvPr/>
        </p:nvSpPr>
        <p:spPr>
          <a:xfrm>
            <a:off x="9748855" y="4428082"/>
            <a:ext cx="1393330" cy="261610"/>
          </a:xfrm>
          <a:prstGeom prst="rect">
            <a:avLst/>
          </a:prstGeom>
        </p:spPr>
        <p:txBody>
          <a:bodyPr wrap="none">
            <a:spAutoFit/>
          </a:bodyPr>
          <a:lstStyle/>
          <a:p>
            <a:r>
              <a:rPr lang="es-EC" sz="1050" dirty="0">
                <a:latin typeface="Arial" panose="020B0604020202020204" pitchFamily="34" charset="0"/>
                <a:ea typeface="Arial" panose="020B0604020202020204" pitchFamily="34" charset="0"/>
                <a:cs typeface="Times New Roman" panose="02020603050405020304" pitchFamily="18" charset="0"/>
              </a:rPr>
              <a:t>Mecánica industrial</a:t>
            </a:r>
            <a:endParaRPr lang="es-EC" sz="1050" dirty="0"/>
          </a:p>
        </p:txBody>
      </p:sp>
    </p:spTree>
    <p:extLst>
      <p:ext uri="{BB962C8B-B14F-4D97-AF65-F5344CB8AC3E}">
        <p14:creationId xmlns:p14="http://schemas.microsoft.com/office/powerpoint/2010/main" val="38166224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52756" y="85304"/>
            <a:ext cx="5853398"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MANTENIMIENTO DE INFRAESTRUCTURA DEPORTIVA</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3" name="Imagen 2" descr="C:\Users\EMVY\Box Sync\FoToS\TESIS\Lista_chequeo\DSCN019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3028" y="4701093"/>
            <a:ext cx="1616241" cy="2040403"/>
          </a:xfrm>
          <a:prstGeom prst="rect">
            <a:avLst/>
          </a:prstGeom>
          <a:noFill/>
          <a:ln w="3175">
            <a:solidFill>
              <a:schemeClr val="tx1"/>
            </a:solidFill>
          </a:ln>
        </p:spPr>
      </p:pic>
      <p:sp>
        <p:nvSpPr>
          <p:cNvPr id="8" name="Rectángulo 7"/>
          <p:cNvSpPr/>
          <p:nvPr/>
        </p:nvSpPr>
        <p:spPr>
          <a:xfrm>
            <a:off x="3279455" y="5338606"/>
            <a:ext cx="2299026" cy="461665"/>
          </a:xfrm>
          <a:prstGeom prst="rect">
            <a:avLst/>
          </a:prstGeom>
        </p:spPr>
        <p:txBody>
          <a:bodyPr wrap="none">
            <a:spAutoFit/>
          </a:bodyPr>
          <a:lstStyle/>
          <a:p>
            <a:pPr algn="ctr">
              <a:spcAft>
                <a:spcPts val="0"/>
              </a:spcAft>
            </a:pPr>
            <a:r>
              <a:rPr lang="es-EC" sz="1200" dirty="0">
                <a:latin typeface="Arial" panose="020B0604020202020204" pitchFamily="34" charset="0"/>
                <a:ea typeface="Arial" panose="020B0604020202020204" pitchFamily="34" charset="0"/>
                <a:cs typeface="Times New Roman" panose="02020603050405020304" pitchFamily="18" charset="0"/>
              </a:rPr>
              <a:t>Bodega de productos </a:t>
            </a:r>
            <a:r>
              <a:rPr lang="es-EC" sz="1200" dirty="0" smtClean="0">
                <a:latin typeface="Arial" panose="020B0604020202020204" pitchFamily="34" charset="0"/>
                <a:ea typeface="Arial" panose="020B0604020202020204" pitchFamily="34" charset="0"/>
                <a:cs typeface="Times New Roman" panose="02020603050405020304" pitchFamily="18" charset="0"/>
              </a:rPr>
              <a:t>químicos</a:t>
            </a:r>
          </a:p>
          <a:p>
            <a:pPr algn="ctr">
              <a:spcAft>
                <a:spcPts val="0"/>
              </a:spcAft>
            </a:pPr>
            <a:r>
              <a:rPr lang="es-EC" sz="1200" dirty="0" smtClean="0">
                <a:latin typeface="Arial" panose="020B0604020202020204" pitchFamily="34" charset="0"/>
                <a:ea typeface="Arial" panose="020B0604020202020204" pitchFamily="34" charset="0"/>
                <a:cs typeface="Times New Roman" panose="02020603050405020304" pitchFamily="18" charset="0"/>
              </a:rPr>
              <a:t>para </a:t>
            </a:r>
            <a:r>
              <a:rPr lang="es-EC" sz="1200" dirty="0">
                <a:latin typeface="Arial" panose="020B0604020202020204" pitchFamily="34" charset="0"/>
                <a:ea typeface="Arial" panose="020B0604020202020204" pitchFamily="34" charset="0"/>
                <a:cs typeface="Times New Roman" panose="02020603050405020304" pitchFamily="18" charset="0"/>
              </a:rPr>
              <a:t>piscinas</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p:txBody>
      </p:sp>
      <p:grpSp>
        <p:nvGrpSpPr>
          <p:cNvPr id="11" name="Grupo 10"/>
          <p:cNvGrpSpPr/>
          <p:nvPr/>
        </p:nvGrpSpPr>
        <p:grpSpPr>
          <a:xfrm>
            <a:off x="620905" y="485414"/>
            <a:ext cx="5141942" cy="3948363"/>
            <a:chOff x="4690702" y="1007150"/>
            <a:chExt cx="6791302" cy="5730113"/>
          </a:xfrm>
        </p:grpSpPr>
        <p:pic>
          <p:nvPicPr>
            <p:cNvPr id="4" name="Imagen 3" descr="C:\Users\EMVY\Box Sync\FoToS\TESIS\Lista_chequeo\DSCN0406.JPG"/>
            <p:cNvPicPr/>
            <p:nvPr/>
          </p:nvPicPr>
          <p:blipFill rotWithShape="1">
            <a:blip r:embed="rId3" cstate="print">
              <a:extLst>
                <a:ext uri="{28A0092B-C50C-407E-A947-70E740481C1C}">
                  <a14:useLocalDpi xmlns:a14="http://schemas.microsoft.com/office/drawing/2010/main" val="0"/>
                </a:ext>
              </a:extLst>
            </a:blip>
            <a:srcRect b="16511"/>
            <a:stretch/>
          </p:blipFill>
          <p:spPr bwMode="auto">
            <a:xfrm>
              <a:off x="4690702" y="1351734"/>
              <a:ext cx="3027680" cy="1894840"/>
            </a:xfrm>
            <a:prstGeom prst="rect">
              <a:avLst/>
            </a:prstGeom>
            <a:noFill/>
            <a:ln w="3175">
              <a:solidFill>
                <a:schemeClr val="tx1"/>
              </a:solidFill>
            </a:ln>
            <a:extLst>
              <a:ext uri="{53640926-AAD7-44D8-BBD7-CCE9431645EC}">
                <a14:shadowObscured xmlns:a14="http://schemas.microsoft.com/office/drawing/2010/main"/>
              </a:ext>
            </a:extLst>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22725" y="1351734"/>
              <a:ext cx="2574324" cy="1930743"/>
            </a:xfrm>
            <a:prstGeom prst="rect">
              <a:avLst/>
            </a:prstGeom>
            <a:ln>
              <a:solidFill>
                <a:schemeClr val="tx1"/>
              </a:solidFill>
            </a:ln>
          </p:spPr>
        </p:pic>
        <p:sp>
          <p:nvSpPr>
            <p:cNvPr id="6" name="Rectángulo 5"/>
            <p:cNvSpPr/>
            <p:nvPr/>
          </p:nvSpPr>
          <p:spPr>
            <a:xfrm>
              <a:off x="5115943" y="1017235"/>
              <a:ext cx="2177199" cy="277000"/>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Caldera piscina </a:t>
              </a:r>
              <a:r>
                <a:rPr lang="es-EC" sz="1200" dirty="0" err="1" smtClean="0">
                  <a:latin typeface="Arial" panose="020B0604020202020204" pitchFamily="34" charset="0"/>
                  <a:ea typeface="Arial" panose="020B0604020202020204" pitchFamily="34" charset="0"/>
                  <a:cs typeface="Times New Roman" panose="02020603050405020304" pitchFamily="18" charset="0"/>
                </a:rPr>
                <a:t>semiolímpica</a:t>
              </a:r>
              <a:endParaRPr lang="es-EC" sz="1200" dirty="0" smtClean="0">
                <a:latin typeface="Arial" panose="020B0604020202020204" pitchFamily="34" charset="0"/>
                <a:ea typeface="Arial" panose="020B0604020202020204" pitchFamily="34" charset="0"/>
                <a:cs typeface="Times New Roman" panose="02020603050405020304" pitchFamily="18" charset="0"/>
              </a:endParaRPr>
            </a:p>
          </p:txBody>
        </p:sp>
        <p:sp>
          <p:nvSpPr>
            <p:cNvPr id="7" name="Rectángulo 6"/>
            <p:cNvSpPr/>
            <p:nvPr/>
          </p:nvSpPr>
          <p:spPr>
            <a:xfrm>
              <a:off x="9021287" y="1007150"/>
              <a:ext cx="1955985" cy="277000"/>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Caldera piscina recreativa</a:t>
              </a:r>
            </a:p>
          </p:txBody>
        </p:sp>
        <p:pic>
          <p:nvPicPr>
            <p:cNvPr id="9" name="Imagen 8"/>
            <p:cNvPicPr/>
            <p:nvPr/>
          </p:nvPicPr>
          <p:blipFill>
            <a:blip r:embed="rId5" cstate="print">
              <a:extLst>
                <a:ext uri="{28A0092B-C50C-407E-A947-70E740481C1C}">
                  <a14:useLocalDpi xmlns:a14="http://schemas.microsoft.com/office/drawing/2010/main" val="0"/>
                </a:ext>
              </a:extLst>
            </a:blip>
            <a:stretch>
              <a:fillRect/>
            </a:stretch>
          </p:blipFill>
          <p:spPr>
            <a:xfrm>
              <a:off x="5054157" y="3652751"/>
              <a:ext cx="2314575" cy="2872740"/>
            </a:xfrm>
            <a:prstGeom prst="rect">
              <a:avLst/>
            </a:prstGeom>
            <a:ln w="3175">
              <a:solidFill>
                <a:schemeClr val="tx1"/>
              </a:solidFill>
            </a:ln>
          </p:spPr>
        </p:pic>
        <p:pic>
          <p:nvPicPr>
            <p:cNvPr id="10" name="Imagen 9" descr="C:\Users\EMVY\Box Sync\FoToS\TESIS\Lista_chequeo\Frascos.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16554" y="3440978"/>
              <a:ext cx="2965450" cy="3296285"/>
            </a:xfrm>
            <a:prstGeom prst="rect">
              <a:avLst/>
            </a:prstGeom>
            <a:noFill/>
            <a:ln w="3175">
              <a:solidFill>
                <a:schemeClr val="tx1"/>
              </a:solidFill>
            </a:ln>
          </p:spPr>
        </p:pic>
        <p:cxnSp>
          <p:nvCxnSpPr>
            <p:cNvPr id="12" name="Conector recto de flecha 11"/>
            <p:cNvCxnSpPr>
              <a:stCxn id="4" idx="2"/>
              <a:endCxn id="9" idx="0"/>
            </p:cNvCxnSpPr>
            <p:nvPr/>
          </p:nvCxnSpPr>
          <p:spPr>
            <a:xfrm>
              <a:off x="6204542" y="3246574"/>
              <a:ext cx="6903" cy="4061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p:cNvCxnSpPr>
              <a:stCxn id="9" idx="3"/>
              <a:endCxn id="10" idx="1"/>
            </p:cNvCxnSpPr>
            <p:nvPr/>
          </p:nvCxnSpPr>
          <p:spPr>
            <a:xfrm>
              <a:off x="7368732" y="5089121"/>
              <a:ext cx="114782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ángulo 14"/>
            <p:cNvSpPr/>
            <p:nvPr/>
          </p:nvSpPr>
          <p:spPr>
            <a:xfrm>
              <a:off x="5350719" y="6460264"/>
              <a:ext cx="1521570" cy="276999"/>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Material </a:t>
              </a:r>
              <a:r>
                <a:rPr lang="es-EC" sz="1200" dirty="0">
                  <a:latin typeface="Arial" panose="020B0604020202020204" pitchFamily="34" charset="0"/>
                  <a:ea typeface="Arial" panose="020B0604020202020204" pitchFamily="34" charset="0"/>
                  <a:cs typeface="Times New Roman" panose="02020603050405020304" pitchFamily="18" charset="0"/>
                </a:rPr>
                <a:t>particulado</a:t>
              </a:r>
              <a:endParaRPr lang="es-EC" sz="1200" dirty="0"/>
            </a:p>
          </p:txBody>
        </p:sp>
      </p:grpSp>
      <p:pic>
        <p:nvPicPr>
          <p:cNvPr id="16" name="Imagen 15" descr="C:\Users\EMVY\Box Sync\FoToS\TESIS\Lista_chequeo\DSCN0200.JPG"/>
          <p:cNvPicPr/>
          <p:nvPr/>
        </p:nvPicPr>
        <p:blipFill rotWithShape="1">
          <a:blip r:embed="rId7" cstate="print">
            <a:extLst>
              <a:ext uri="{28A0092B-C50C-407E-A947-70E740481C1C}">
                <a14:useLocalDpi xmlns:a14="http://schemas.microsoft.com/office/drawing/2010/main" val="0"/>
              </a:ext>
            </a:extLst>
          </a:blip>
          <a:srcRect l="19939" t="12882" r="17540" b="13457"/>
          <a:stretch/>
        </p:blipFill>
        <p:spPr bwMode="auto">
          <a:xfrm>
            <a:off x="6746502" y="3337188"/>
            <a:ext cx="2199673" cy="1941325"/>
          </a:xfrm>
          <a:prstGeom prst="rect">
            <a:avLst/>
          </a:prstGeom>
          <a:noFill/>
          <a:ln w="3175">
            <a:solidFill>
              <a:schemeClr val="tx1"/>
            </a:solidFill>
          </a:ln>
          <a:extLst>
            <a:ext uri="{53640926-AAD7-44D8-BBD7-CCE9431645EC}">
              <a14:shadowObscured xmlns:a14="http://schemas.microsoft.com/office/drawing/2010/main"/>
            </a:ext>
          </a:extLst>
        </p:spPr>
      </p:pic>
      <p:sp>
        <p:nvSpPr>
          <p:cNvPr id="17" name="Rectángulo 16"/>
          <p:cNvSpPr/>
          <p:nvPr/>
        </p:nvSpPr>
        <p:spPr>
          <a:xfrm>
            <a:off x="5893886" y="5278514"/>
            <a:ext cx="3642920" cy="276999"/>
          </a:xfrm>
          <a:prstGeom prst="rect">
            <a:avLst/>
          </a:prstGeom>
        </p:spPr>
        <p:txBody>
          <a:bodyPr wrap="none">
            <a:spAutoFit/>
          </a:bodyPr>
          <a:lstStyle/>
          <a:p>
            <a:r>
              <a:rPr lang="es-EC" sz="1200" dirty="0">
                <a:latin typeface="Arial" panose="020B0604020202020204" pitchFamily="34" charset="0"/>
                <a:ea typeface="Arial" panose="020B0604020202020204" pitchFamily="34" charset="0"/>
                <a:cs typeface="Times New Roman" panose="02020603050405020304" pitchFamily="18" charset="0"/>
              </a:rPr>
              <a:t>Tacho para la disposición de residuos hospitalarios</a:t>
            </a:r>
            <a:endParaRPr lang="es-EC" sz="1200" dirty="0"/>
          </a:p>
        </p:txBody>
      </p:sp>
      <p:pic>
        <p:nvPicPr>
          <p:cNvPr id="18" name="Imagen 17" descr="C:\Users\EMVY\Box Sync\FoToS\TESIS\Lista_chequeo\DSCN021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07235" y="3273629"/>
            <a:ext cx="1660987" cy="2004884"/>
          </a:xfrm>
          <a:prstGeom prst="rect">
            <a:avLst/>
          </a:prstGeom>
          <a:noFill/>
          <a:ln w="3175">
            <a:solidFill>
              <a:schemeClr val="tx1"/>
            </a:solidFill>
          </a:ln>
        </p:spPr>
      </p:pic>
      <p:sp>
        <p:nvSpPr>
          <p:cNvPr id="19" name="Rectángulo 18"/>
          <p:cNvSpPr/>
          <p:nvPr/>
        </p:nvSpPr>
        <p:spPr>
          <a:xfrm>
            <a:off x="9498732" y="5278513"/>
            <a:ext cx="2375971" cy="276999"/>
          </a:xfrm>
          <a:prstGeom prst="rect">
            <a:avLst/>
          </a:prstGeom>
        </p:spPr>
        <p:txBody>
          <a:bodyPr wrap="none">
            <a:spAutoFit/>
          </a:bodyPr>
          <a:lstStyle/>
          <a:p>
            <a:r>
              <a:rPr lang="es-EC" sz="1200" dirty="0">
                <a:latin typeface="Arial" panose="020B0604020202020204" pitchFamily="34" charset="0"/>
                <a:ea typeface="Arial" panose="020B0604020202020204" pitchFamily="34" charset="0"/>
                <a:cs typeface="Times New Roman" panose="02020603050405020304" pitchFamily="18" charset="0"/>
              </a:rPr>
              <a:t>Revelador y fijador para rayos X</a:t>
            </a:r>
            <a:endParaRPr lang="es-EC" sz="1200" dirty="0"/>
          </a:p>
        </p:txBody>
      </p:sp>
      <p:pic>
        <p:nvPicPr>
          <p:cNvPr id="20" name="Imagen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1789" y="860540"/>
            <a:ext cx="2673178" cy="2004884"/>
          </a:xfrm>
          <a:prstGeom prst="rect">
            <a:avLst/>
          </a:prstGeom>
          <a:ln w="3175">
            <a:solidFill>
              <a:schemeClr val="tx1"/>
            </a:solidFill>
          </a:ln>
        </p:spPr>
      </p:pic>
      <p:sp>
        <p:nvSpPr>
          <p:cNvPr id="21" name="Rectángulo 20"/>
          <p:cNvSpPr/>
          <p:nvPr/>
        </p:nvSpPr>
        <p:spPr>
          <a:xfrm>
            <a:off x="8379697" y="2855125"/>
            <a:ext cx="1837362" cy="276999"/>
          </a:xfrm>
          <a:prstGeom prst="rect">
            <a:avLst/>
          </a:prstGeom>
        </p:spPr>
        <p:txBody>
          <a:bodyPr wrap="none">
            <a:spAutoFit/>
          </a:bodyPr>
          <a:lstStyle/>
          <a:p>
            <a:r>
              <a:rPr lang="es-EC" sz="1200" dirty="0" smtClean="0">
                <a:latin typeface="Arial" panose="020B0604020202020204" pitchFamily="34" charset="0"/>
                <a:ea typeface="Arial" panose="020B0604020202020204" pitchFamily="34" charset="0"/>
                <a:cs typeface="Times New Roman" panose="02020603050405020304" pitchFamily="18" charset="0"/>
              </a:rPr>
              <a:t>Centro de Salud Urbano</a:t>
            </a:r>
            <a:endParaRPr lang="es-EC" sz="1200" dirty="0"/>
          </a:p>
        </p:txBody>
      </p:sp>
      <p:sp>
        <p:nvSpPr>
          <p:cNvPr id="22" name="Rectángulo 21"/>
          <p:cNvSpPr/>
          <p:nvPr/>
        </p:nvSpPr>
        <p:spPr>
          <a:xfrm>
            <a:off x="7919691" y="94016"/>
            <a:ext cx="2557111"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GESTIÓN DE LA SALUD</a:t>
            </a:r>
            <a:endParaRPr lang="es-ES" sz="2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4999778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CAPÍTULO V</a:t>
            </a:r>
            <a:endParaRPr lang="es-EC" dirty="0"/>
          </a:p>
        </p:txBody>
      </p:sp>
      <p:sp>
        <p:nvSpPr>
          <p:cNvPr id="3" name="Subtítulo 2"/>
          <p:cNvSpPr>
            <a:spLocks noGrp="1"/>
          </p:cNvSpPr>
          <p:nvPr>
            <p:ph type="subTitle" idx="1"/>
          </p:nvPr>
        </p:nvSpPr>
        <p:spPr/>
        <p:txBody>
          <a:bodyPr/>
          <a:lstStyle/>
          <a:p>
            <a:r>
              <a:rPr lang="es-EC" dirty="0" smtClean="0"/>
              <a:t>Propuesta de Plan de Manejo Ambiental</a:t>
            </a:r>
            <a:endParaRPr lang="es-EC" dirty="0"/>
          </a:p>
        </p:txBody>
      </p:sp>
    </p:spTree>
    <p:extLst>
      <p:ext uri="{BB962C8B-B14F-4D97-AF65-F5344CB8AC3E}">
        <p14:creationId xmlns:p14="http://schemas.microsoft.com/office/powerpoint/2010/main" val="390985704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3092114" y="163225"/>
            <a:ext cx="5673220" cy="400110"/>
          </a:xfrm>
          <a:prstGeom prst="rect">
            <a:avLst/>
          </a:prstGeom>
          <a:noFill/>
        </p:spPr>
        <p:txBody>
          <a:bodyPr wrap="none" lIns="91440" tIns="45720" rIns="91440" bIns="45720">
            <a:spAutoFit/>
          </a:bodyPr>
          <a:lstStyle/>
          <a:p>
            <a:pPr algn="ctr"/>
            <a:r>
              <a:rPr lang="es-ES" sz="2000" b="1" dirty="0">
                <a:ln w="22225">
                  <a:solidFill>
                    <a:srgbClr val="C0504D"/>
                  </a:solidFill>
                  <a:prstDash val="solid"/>
                </a:ln>
                <a:solidFill>
                  <a:srgbClr val="C0504D">
                    <a:lumMod val="40000"/>
                    <a:lumOff val="60000"/>
                  </a:srgbClr>
                </a:solidFill>
              </a:rPr>
              <a:t>PLAN DE PREVENCIÓN Y MITIGACIÓN DE IMPACTOS</a:t>
            </a:r>
            <a:endParaRPr lang="es-ES" sz="2000" b="1" dirty="0">
              <a:ln w="22225">
                <a:solidFill>
                  <a:srgbClr val="C0504D"/>
                </a:solidFill>
                <a:prstDash val="solid"/>
              </a:ln>
              <a:solidFill>
                <a:srgbClr val="C0504D">
                  <a:lumMod val="40000"/>
                  <a:lumOff val="60000"/>
                </a:srgbClr>
              </a:solidFill>
            </a:endParaRPr>
          </a:p>
        </p:txBody>
      </p:sp>
      <p:pic>
        <p:nvPicPr>
          <p:cNvPr id="10" name="Imagen 9"/>
          <p:cNvPicPr>
            <a:picLocks noChangeAspect="1"/>
          </p:cNvPicPr>
          <p:nvPr/>
        </p:nvPicPr>
        <p:blipFill rotWithShape="1">
          <a:blip r:embed="rId2"/>
          <a:srcRect l="1" r="-611" b="46854"/>
          <a:stretch/>
        </p:blipFill>
        <p:spPr>
          <a:xfrm>
            <a:off x="310410" y="843827"/>
            <a:ext cx="5712270" cy="5525076"/>
          </a:xfrm>
          <a:prstGeom prst="rect">
            <a:avLst/>
          </a:prstGeom>
        </p:spPr>
      </p:pic>
      <p:pic>
        <p:nvPicPr>
          <p:cNvPr id="14" name="Imagen 13"/>
          <p:cNvPicPr>
            <a:picLocks noChangeAspect="1"/>
          </p:cNvPicPr>
          <p:nvPr/>
        </p:nvPicPr>
        <p:blipFill rotWithShape="1">
          <a:blip r:embed="rId3"/>
          <a:srcRect l="-385" t="52914" r="1"/>
          <a:stretch/>
        </p:blipFill>
        <p:spPr>
          <a:xfrm>
            <a:off x="6230676" y="1102396"/>
            <a:ext cx="5706982" cy="4901609"/>
          </a:xfrm>
          <a:prstGeom prst="rect">
            <a:avLst/>
          </a:prstGeom>
        </p:spPr>
      </p:pic>
    </p:spTree>
    <p:extLst>
      <p:ext uri="{BB962C8B-B14F-4D97-AF65-F5344CB8AC3E}">
        <p14:creationId xmlns:p14="http://schemas.microsoft.com/office/powerpoint/2010/main" val="19683034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58456" y="656853"/>
            <a:ext cx="4700851" cy="6111757"/>
          </a:xfrm>
          <a:prstGeom prst="rect">
            <a:avLst/>
          </a:prstGeom>
        </p:spPr>
      </p:pic>
      <p:sp>
        <p:nvSpPr>
          <p:cNvPr id="4" name="Rectángulo 3"/>
          <p:cNvSpPr/>
          <p:nvPr/>
        </p:nvSpPr>
        <p:spPr>
          <a:xfrm>
            <a:off x="1203675" y="107888"/>
            <a:ext cx="3610412"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PLAN DE MANEJO DE DESECHOS</a:t>
            </a:r>
            <a:endParaRPr lang="es-ES" sz="2000" b="1" cap="none" spc="0" dirty="0">
              <a:ln w="22225">
                <a:solidFill>
                  <a:schemeClr val="accent2"/>
                </a:solidFill>
                <a:prstDash val="solid"/>
              </a:ln>
              <a:solidFill>
                <a:schemeClr val="accent2">
                  <a:lumMod val="40000"/>
                  <a:lumOff val="60000"/>
                </a:schemeClr>
              </a:solidFill>
              <a:effectLst/>
            </a:endParaRPr>
          </a:p>
        </p:txBody>
      </p:sp>
      <p:sp>
        <p:nvSpPr>
          <p:cNvPr id="5" name="Rectángulo 4"/>
          <p:cNvSpPr/>
          <p:nvPr/>
        </p:nvSpPr>
        <p:spPr>
          <a:xfrm>
            <a:off x="6603688" y="107888"/>
            <a:ext cx="4611198" cy="707886"/>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PLAN DE COMUNICACIÓN, </a:t>
            </a:r>
            <a:endParaRPr lang="es-ES" sz="2000" b="1" dirty="0" smtClean="0">
              <a:ln w="22225">
                <a:solidFill>
                  <a:schemeClr val="accent2"/>
                </a:solidFill>
                <a:prstDash val="solid"/>
              </a:ln>
              <a:solidFill>
                <a:schemeClr val="accent2">
                  <a:lumMod val="40000"/>
                  <a:lumOff val="60000"/>
                </a:schemeClr>
              </a:solidFill>
            </a:endParaRPr>
          </a:p>
          <a:p>
            <a:pPr algn="ctr"/>
            <a:r>
              <a:rPr lang="es-ES" sz="2000" b="1" dirty="0" smtClean="0">
                <a:ln w="22225">
                  <a:solidFill>
                    <a:schemeClr val="accent2"/>
                  </a:solidFill>
                  <a:prstDash val="solid"/>
                </a:ln>
                <a:solidFill>
                  <a:schemeClr val="accent2">
                    <a:lumMod val="40000"/>
                    <a:lumOff val="60000"/>
                  </a:schemeClr>
                </a:solidFill>
              </a:rPr>
              <a:t>CAPACITACIÓN </a:t>
            </a:r>
            <a:r>
              <a:rPr lang="es-ES" sz="2000" b="1" dirty="0" smtClean="0">
                <a:ln w="22225">
                  <a:solidFill>
                    <a:schemeClr val="accent2"/>
                  </a:solidFill>
                  <a:prstDash val="solid"/>
                </a:ln>
                <a:solidFill>
                  <a:schemeClr val="accent2">
                    <a:lumMod val="40000"/>
                    <a:lumOff val="60000"/>
                  </a:schemeClr>
                </a:solidFill>
              </a:rPr>
              <a:t>Y EDUCACIÓN AMBIENTAL</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6" name="Imagen 5"/>
          <p:cNvPicPr>
            <a:picLocks noChangeAspect="1"/>
          </p:cNvPicPr>
          <p:nvPr/>
        </p:nvPicPr>
        <p:blipFill>
          <a:blip r:embed="rId3"/>
          <a:stretch>
            <a:fillRect/>
          </a:stretch>
        </p:blipFill>
        <p:spPr>
          <a:xfrm>
            <a:off x="6207821" y="1754371"/>
            <a:ext cx="5402931" cy="3066505"/>
          </a:xfrm>
          <a:prstGeom prst="rect">
            <a:avLst/>
          </a:prstGeom>
        </p:spPr>
      </p:pic>
    </p:spTree>
    <p:extLst>
      <p:ext uri="{BB962C8B-B14F-4D97-AF65-F5344CB8AC3E}">
        <p14:creationId xmlns:p14="http://schemas.microsoft.com/office/powerpoint/2010/main" val="27748671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26363" y="447727"/>
            <a:ext cx="4223977"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PLAN DE </a:t>
            </a:r>
            <a:r>
              <a:rPr lang="es-ES" sz="2000" b="1" dirty="0" smtClean="0">
                <a:ln w="22225">
                  <a:solidFill>
                    <a:schemeClr val="accent2"/>
                  </a:solidFill>
                  <a:prstDash val="solid"/>
                </a:ln>
                <a:solidFill>
                  <a:schemeClr val="accent2">
                    <a:lumMod val="40000"/>
                    <a:lumOff val="60000"/>
                  </a:schemeClr>
                </a:solidFill>
              </a:rPr>
              <a:t>RELACIONES COMUNITARIAS</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4" name="Imagen 3"/>
          <p:cNvPicPr>
            <a:picLocks noChangeAspect="1"/>
          </p:cNvPicPr>
          <p:nvPr/>
        </p:nvPicPr>
        <p:blipFill>
          <a:blip r:embed="rId2"/>
          <a:stretch>
            <a:fillRect/>
          </a:stretch>
        </p:blipFill>
        <p:spPr>
          <a:xfrm>
            <a:off x="180078" y="1881699"/>
            <a:ext cx="5316549" cy="3540642"/>
          </a:xfrm>
          <a:prstGeom prst="rect">
            <a:avLst/>
          </a:prstGeom>
        </p:spPr>
      </p:pic>
      <p:sp>
        <p:nvSpPr>
          <p:cNvPr id="5" name="Rectángulo 4"/>
          <p:cNvSpPr/>
          <p:nvPr/>
        </p:nvSpPr>
        <p:spPr>
          <a:xfrm>
            <a:off x="7385376" y="447727"/>
            <a:ext cx="2935162"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PLAN DE CONTINGENCIAS</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6" name="Imagen 5"/>
          <p:cNvPicPr>
            <a:picLocks noChangeAspect="1"/>
          </p:cNvPicPr>
          <p:nvPr/>
        </p:nvPicPr>
        <p:blipFill>
          <a:blip r:embed="rId3"/>
          <a:stretch>
            <a:fillRect/>
          </a:stretch>
        </p:blipFill>
        <p:spPr>
          <a:xfrm>
            <a:off x="5676980" y="1244008"/>
            <a:ext cx="6351955" cy="4816025"/>
          </a:xfrm>
          <a:prstGeom prst="rect">
            <a:avLst/>
          </a:prstGeom>
        </p:spPr>
      </p:pic>
    </p:spTree>
    <p:extLst>
      <p:ext uri="{BB962C8B-B14F-4D97-AF65-F5344CB8AC3E}">
        <p14:creationId xmlns:p14="http://schemas.microsoft.com/office/powerpoint/2010/main" val="22661951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801492" y="396527"/>
            <a:ext cx="4986110"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PLAN DE SEGURIDAD Y SALUD OCUPACIONAL</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4" name="Imagen 3"/>
          <p:cNvPicPr>
            <a:picLocks noChangeAspect="1"/>
          </p:cNvPicPr>
          <p:nvPr/>
        </p:nvPicPr>
        <p:blipFill>
          <a:blip r:embed="rId2"/>
          <a:stretch>
            <a:fillRect/>
          </a:stretch>
        </p:blipFill>
        <p:spPr>
          <a:xfrm>
            <a:off x="414669" y="1512488"/>
            <a:ext cx="5759756" cy="3944697"/>
          </a:xfrm>
          <a:prstGeom prst="rect">
            <a:avLst/>
          </a:prstGeom>
        </p:spPr>
      </p:pic>
      <p:sp>
        <p:nvSpPr>
          <p:cNvPr id="5" name="Rectángulo 4"/>
          <p:cNvSpPr/>
          <p:nvPr/>
        </p:nvSpPr>
        <p:spPr>
          <a:xfrm>
            <a:off x="7057539" y="396527"/>
            <a:ext cx="4292137"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PLAN DE MONITOREO Y SEGUIMIENTO</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6" name="Imagen 5"/>
          <p:cNvPicPr>
            <a:picLocks noChangeAspect="1"/>
          </p:cNvPicPr>
          <p:nvPr/>
        </p:nvPicPr>
        <p:blipFill>
          <a:blip r:embed="rId3"/>
          <a:stretch>
            <a:fillRect/>
          </a:stretch>
        </p:blipFill>
        <p:spPr>
          <a:xfrm>
            <a:off x="6436189" y="1512488"/>
            <a:ext cx="5534838" cy="3934693"/>
          </a:xfrm>
          <a:prstGeom prst="rect">
            <a:avLst/>
          </a:prstGeom>
        </p:spPr>
      </p:pic>
    </p:spTree>
    <p:extLst>
      <p:ext uri="{BB962C8B-B14F-4D97-AF65-F5344CB8AC3E}">
        <p14:creationId xmlns:p14="http://schemas.microsoft.com/office/powerpoint/2010/main" val="1066918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060217" y="407901"/>
            <a:ext cx="3378554" cy="707886"/>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PLAN DE  CIERRE, </a:t>
            </a:r>
            <a:r>
              <a:rPr lang="es-ES" sz="2000" b="1" dirty="0" smtClean="0">
                <a:ln w="22225">
                  <a:solidFill>
                    <a:schemeClr val="accent2"/>
                  </a:solidFill>
                  <a:prstDash val="solid"/>
                </a:ln>
                <a:solidFill>
                  <a:schemeClr val="accent2">
                    <a:lumMod val="40000"/>
                    <a:lumOff val="60000"/>
                  </a:schemeClr>
                </a:solidFill>
              </a:rPr>
              <a:t>ABANDONO</a:t>
            </a:r>
          </a:p>
          <a:p>
            <a:pPr algn="ctr"/>
            <a:r>
              <a:rPr lang="es-ES" sz="2000" b="1" dirty="0" smtClean="0">
                <a:ln w="22225">
                  <a:solidFill>
                    <a:schemeClr val="accent2"/>
                  </a:solidFill>
                  <a:prstDash val="solid"/>
                </a:ln>
                <a:solidFill>
                  <a:schemeClr val="accent2">
                    <a:lumMod val="40000"/>
                    <a:lumOff val="60000"/>
                  </a:schemeClr>
                </a:solidFill>
              </a:rPr>
              <a:t>Y </a:t>
            </a:r>
            <a:r>
              <a:rPr lang="es-ES" sz="2000" b="1" dirty="0" smtClean="0">
                <a:ln w="22225">
                  <a:solidFill>
                    <a:schemeClr val="accent2"/>
                  </a:solidFill>
                  <a:prstDash val="solid"/>
                </a:ln>
                <a:solidFill>
                  <a:schemeClr val="accent2">
                    <a:lumMod val="40000"/>
                    <a:lumOff val="60000"/>
                  </a:schemeClr>
                </a:solidFill>
              </a:rPr>
              <a:t>ENTREGA DEL ÁREA</a:t>
            </a:r>
            <a:endParaRPr lang="es-ES" sz="2000" b="1" cap="none" spc="0" dirty="0">
              <a:ln w="22225">
                <a:solidFill>
                  <a:schemeClr val="accent2"/>
                </a:solidFill>
                <a:prstDash val="solid"/>
              </a:ln>
              <a:solidFill>
                <a:schemeClr val="accent2">
                  <a:lumMod val="40000"/>
                  <a:lumOff val="60000"/>
                </a:schemeClr>
              </a:solidFill>
              <a:effectLst/>
            </a:endParaRPr>
          </a:p>
        </p:txBody>
      </p:sp>
      <p:pic>
        <p:nvPicPr>
          <p:cNvPr id="4" name="Imagen 3"/>
          <p:cNvPicPr>
            <a:picLocks noChangeAspect="1"/>
          </p:cNvPicPr>
          <p:nvPr/>
        </p:nvPicPr>
        <p:blipFill>
          <a:blip r:embed="rId2"/>
          <a:stretch>
            <a:fillRect/>
          </a:stretch>
        </p:blipFill>
        <p:spPr>
          <a:xfrm>
            <a:off x="274383" y="2307264"/>
            <a:ext cx="4950223" cy="2339809"/>
          </a:xfrm>
          <a:prstGeom prst="rect">
            <a:avLst/>
          </a:prstGeom>
        </p:spPr>
      </p:pic>
      <p:pic>
        <p:nvPicPr>
          <p:cNvPr id="6" name="Imagen 5"/>
          <p:cNvPicPr>
            <a:picLocks noChangeAspect="1"/>
          </p:cNvPicPr>
          <p:nvPr/>
        </p:nvPicPr>
        <p:blipFill>
          <a:blip r:embed="rId3"/>
          <a:stretch>
            <a:fillRect/>
          </a:stretch>
        </p:blipFill>
        <p:spPr>
          <a:xfrm>
            <a:off x="5641772" y="1115787"/>
            <a:ext cx="6293353" cy="4722761"/>
          </a:xfrm>
          <a:prstGeom prst="rect">
            <a:avLst/>
          </a:prstGeom>
        </p:spPr>
      </p:pic>
      <p:sp>
        <p:nvSpPr>
          <p:cNvPr id="7" name="Rectángulo 6"/>
          <p:cNvSpPr/>
          <p:nvPr/>
        </p:nvSpPr>
        <p:spPr>
          <a:xfrm>
            <a:off x="7509896" y="407901"/>
            <a:ext cx="2557111"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DIAGRAMA DE GANTT</a:t>
            </a:r>
            <a:endParaRPr lang="es-ES" sz="2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660055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CAPÍTULO II</a:t>
            </a:r>
            <a:endParaRPr lang="es-EC" dirty="0"/>
          </a:p>
        </p:txBody>
      </p:sp>
      <p:sp>
        <p:nvSpPr>
          <p:cNvPr id="3" name="Subtítulo 2"/>
          <p:cNvSpPr>
            <a:spLocks noGrp="1"/>
          </p:cNvSpPr>
          <p:nvPr>
            <p:ph type="subTitle" idx="1"/>
          </p:nvPr>
        </p:nvSpPr>
        <p:spPr/>
        <p:txBody>
          <a:bodyPr/>
          <a:lstStyle/>
          <a:p>
            <a:r>
              <a:rPr lang="es-EC" dirty="0" smtClean="0"/>
              <a:t>Fundamento Teórico</a:t>
            </a:r>
            <a:endParaRPr lang="es-EC" dirty="0"/>
          </a:p>
        </p:txBody>
      </p:sp>
    </p:spTree>
    <p:extLst>
      <p:ext uri="{BB962C8B-B14F-4D97-AF65-F5344CB8AC3E}">
        <p14:creationId xmlns:p14="http://schemas.microsoft.com/office/powerpoint/2010/main" val="31474314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586499" y="1340695"/>
            <a:ext cx="6516299" cy="4346727"/>
          </a:xfrm>
          <a:prstGeom prst="rect">
            <a:avLst/>
          </a:prstGeom>
        </p:spPr>
      </p:pic>
      <p:pic>
        <p:nvPicPr>
          <p:cNvPr id="5" name="Imagen 4"/>
          <p:cNvPicPr>
            <a:picLocks noChangeAspect="1"/>
          </p:cNvPicPr>
          <p:nvPr/>
        </p:nvPicPr>
        <p:blipFill>
          <a:blip r:embed="rId3"/>
          <a:stretch>
            <a:fillRect/>
          </a:stretch>
        </p:blipFill>
        <p:spPr>
          <a:xfrm>
            <a:off x="7774835" y="1618932"/>
            <a:ext cx="3558330" cy="3577600"/>
          </a:xfrm>
          <a:prstGeom prst="rect">
            <a:avLst/>
          </a:prstGeom>
        </p:spPr>
      </p:pic>
      <p:sp>
        <p:nvSpPr>
          <p:cNvPr id="6" name="Rectángulo 5"/>
          <p:cNvSpPr/>
          <p:nvPr/>
        </p:nvSpPr>
        <p:spPr>
          <a:xfrm>
            <a:off x="2987652" y="439799"/>
            <a:ext cx="1713995" cy="400110"/>
          </a:xfrm>
          <a:prstGeom prst="rect">
            <a:avLst/>
          </a:prstGeom>
          <a:noFill/>
        </p:spPr>
        <p:txBody>
          <a:bodyPr wrap="none" lIns="91440" tIns="45720" rIns="91440" bIns="45720">
            <a:spAutoFit/>
          </a:bodyPr>
          <a:lstStyle/>
          <a:p>
            <a:pPr algn="ctr"/>
            <a:r>
              <a:rPr lang="es-ES" sz="2000" b="1" cap="none" spc="0" dirty="0" smtClean="0">
                <a:ln w="22225">
                  <a:solidFill>
                    <a:schemeClr val="accent2"/>
                  </a:solidFill>
                  <a:prstDash val="solid"/>
                </a:ln>
                <a:solidFill>
                  <a:schemeClr val="accent2">
                    <a:lumMod val="40000"/>
                    <a:lumOff val="60000"/>
                  </a:schemeClr>
                </a:solidFill>
                <a:effectLst/>
              </a:rPr>
              <a:t>PRESUPUESTO</a:t>
            </a:r>
            <a:endParaRPr lang="es-ES" sz="2000" b="1" cap="none" spc="0" dirty="0">
              <a:ln w="22225">
                <a:solidFill>
                  <a:schemeClr val="accent2"/>
                </a:solidFill>
                <a:prstDash val="solid"/>
              </a:ln>
              <a:solidFill>
                <a:schemeClr val="accent2">
                  <a:lumMod val="40000"/>
                  <a:lumOff val="60000"/>
                </a:schemeClr>
              </a:solidFill>
              <a:effectLst/>
            </a:endParaRPr>
          </a:p>
        </p:txBody>
      </p:sp>
      <p:sp>
        <p:nvSpPr>
          <p:cNvPr id="7" name="Rectángulo 6"/>
          <p:cNvSpPr/>
          <p:nvPr/>
        </p:nvSpPr>
        <p:spPr>
          <a:xfrm>
            <a:off x="8011654" y="439799"/>
            <a:ext cx="3084692" cy="400110"/>
          </a:xfrm>
          <a:prstGeom prst="rect">
            <a:avLst/>
          </a:prstGeom>
          <a:noFill/>
        </p:spPr>
        <p:txBody>
          <a:bodyPr wrap="none" lIns="91440" tIns="45720" rIns="91440" bIns="45720">
            <a:spAutoFit/>
          </a:bodyPr>
          <a:lstStyle/>
          <a:p>
            <a:pPr algn="ctr"/>
            <a:r>
              <a:rPr lang="es-ES" sz="2000" b="1" dirty="0" smtClean="0">
                <a:ln w="22225">
                  <a:solidFill>
                    <a:schemeClr val="accent2"/>
                  </a:solidFill>
                  <a:prstDash val="solid"/>
                </a:ln>
                <a:solidFill>
                  <a:schemeClr val="accent2">
                    <a:lumMod val="40000"/>
                    <a:lumOff val="60000"/>
                  </a:schemeClr>
                </a:solidFill>
              </a:rPr>
              <a:t>CRONOGRAMA VALORADO</a:t>
            </a:r>
            <a:endParaRPr lang="es-ES" sz="20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0299077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CAPÍTULO VI</a:t>
            </a:r>
            <a:endParaRPr lang="es-EC" dirty="0"/>
          </a:p>
        </p:txBody>
      </p:sp>
      <p:sp>
        <p:nvSpPr>
          <p:cNvPr id="3" name="Subtítulo 2"/>
          <p:cNvSpPr>
            <a:spLocks noGrp="1"/>
          </p:cNvSpPr>
          <p:nvPr>
            <p:ph type="subTitle" idx="1"/>
          </p:nvPr>
        </p:nvSpPr>
        <p:spPr/>
        <p:txBody>
          <a:bodyPr/>
          <a:lstStyle/>
          <a:p>
            <a:r>
              <a:rPr lang="es-EC" dirty="0" smtClean="0"/>
              <a:t>Conclusiones y Recomendaciones</a:t>
            </a:r>
            <a:endParaRPr lang="es-EC" dirty="0"/>
          </a:p>
        </p:txBody>
      </p:sp>
    </p:spTree>
    <p:extLst>
      <p:ext uri="{BB962C8B-B14F-4D97-AF65-F5344CB8AC3E}">
        <p14:creationId xmlns:p14="http://schemas.microsoft.com/office/powerpoint/2010/main" val="24889621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0573"/>
            <a:ext cx="10515600" cy="719400"/>
          </a:xfrm>
        </p:spPr>
        <p:txBody>
          <a:bodyPr>
            <a:normAutofit/>
          </a:bodyPr>
          <a:lstStyle/>
          <a:p>
            <a:r>
              <a:rPr lang="es-EC" sz="4000" dirty="0" smtClean="0"/>
              <a:t>Conclusiones</a:t>
            </a:r>
            <a:endParaRPr lang="es-EC" sz="4000" dirty="0"/>
          </a:p>
        </p:txBody>
      </p:sp>
      <p:sp>
        <p:nvSpPr>
          <p:cNvPr id="3" name="Marcador de contenido 2"/>
          <p:cNvSpPr>
            <a:spLocks noGrp="1"/>
          </p:cNvSpPr>
          <p:nvPr>
            <p:ph idx="1"/>
          </p:nvPr>
        </p:nvSpPr>
        <p:spPr>
          <a:xfrm>
            <a:off x="838200" y="988829"/>
            <a:ext cx="10515600" cy="5773477"/>
          </a:xfrm>
        </p:spPr>
        <p:txBody>
          <a:bodyPr>
            <a:noAutofit/>
          </a:bodyPr>
          <a:lstStyle/>
          <a:p>
            <a:pPr lvl="0"/>
            <a:r>
              <a:rPr lang="es-EC" sz="1050" dirty="0"/>
              <a:t>La ESFORSE pertenece a la formación geológica Latacunga y se asienta sobre el suelo </a:t>
            </a:r>
            <a:r>
              <a:rPr lang="es-EC" sz="1050" dirty="0" err="1"/>
              <a:t>Inseptisol</a:t>
            </a:r>
            <a:r>
              <a:rPr lang="es-EC" sz="1050" dirty="0"/>
              <a:t> </a:t>
            </a:r>
            <a:r>
              <a:rPr lang="es-EC" sz="1050" dirty="0" err="1"/>
              <a:t>Andepts</a:t>
            </a:r>
            <a:r>
              <a:rPr lang="es-EC" sz="1050" dirty="0"/>
              <a:t>, que está formado por Cangagua, presenta una textura franco arenosa, lo que hace posible el crecimiento de pinos y eucaliptos.</a:t>
            </a:r>
          </a:p>
          <a:p>
            <a:pPr lvl="0"/>
            <a:r>
              <a:rPr lang="es-EC" sz="1050" dirty="0"/>
              <a:t>Los resultados del análisis físico-químico y microbiológico del agua potable de la cocina de voluntarios y comedor de la base, indican que las muestras no exceden los límites máximos establecidos en el TULSMA para aguas de consumo humano y doméstico.</a:t>
            </a:r>
          </a:p>
          <a:p>
            <a:pPr lvl="0"/>
            <a:r>
              <a:rPr lang="es-EC" sz="1050" dirty="0" smtClean="0"/>
              <a:t>Según </a:t>
            </a:r>
            <a:r>
              <a:rPr lang="es-EC" sz="1050" dirty="0"/>
              <a:t>el análisis físico – químico y microbiológico, las aguas residuales de cumplen con los límites máximos establecidos en el TULSMA para descarga al sistema de alcantarillado público, sin embargo el agua no es apta para riego ya que excede el límite de máximo de conductividad y el índice de coliformes fecales para aguas de descarga a un cuerpo de agua dulce.</a:t>
            </a:r>
          </a:p>
          <a:p>
            <a:pPr lvl="0"/>
            <a:r>
              <a:rPr lang="es-EC" sz="1050" dirty="0"/>
              <a:t>Los resultados del muestreo de ruido, realizados en las aulas, puente y villas,  indican que la influencia de vehículos que transitan por el Paso Lateral exceden los límites máximos establecidos en el TULSMA, para zona hospitalaria y educativa como para zona residencial, respectivamente, lo que representa un impacto negativo para la salud de las personas.</a:t>
            </a:r>
          </a:p>
          <a:p>
            <a:pPr lvl="0"/>
            <a:r>
              <a:rPr lang="es-EC" sz="1050" dirty="0"/>
              <a:t>La ESFORSE cuenta con un inventario de especies forestales realizado por el Ejército Ecuatoriano, en el que se establece que existen 2 especies predominantes </a:t>
            </a:r>
            <a:r>
              <a:rPr lang="es-EC" sz="1050" i="1" dirty="0" err="1"/>
              <a:t>Pinus</a:t>
            </a:r>
            <a:r>
              <a:rPr lang="es-EC" sz="1050" i="1" dirty="0"/>
              <a:t> </a:t>
            </a:r>
            <a:r>
              <a:rPr lang="es-EC" sz="1050" i="1" dirty="0" err="1"/>
              <a:t>patula</a:t>
            </a:r>
            <a:r>
              <a:rPr lang="es-EC" sz="1050" dirty="0"/>
              <a:t> (pino) y </a:t>
            </a:r>
            <a:r>
              <a:rPr lang="es-EC" sz="1050" i="1" dirty="0"/>
              <a:t>Eucaliptus </a:t>
            </a:r>
            <a:r>
              <a:rPr lang="es-EC" sz="1050" i="1" dirty="0" err="1"/>
              <a:t>globulus</a:t>
            </a:r>
            <a:r>
              <a:rPr lang="es-EC" sz="1050" dirty="0"/>
              <a:t>, (</a:t>
            </a:r>
            <a:r>
              <a:rPr lang="es-EC" sz="1050" dirty="0" smtClean="0"/>
              <a:t>eucalipto).</a:t>
            </a:r>
          </a:p>
          <a:p>
            <a:pPr lvl="0"/>
            <a:r>
              <a:rPr lang="es-EC" sz="1050" dirty="0" smtClean="0"/>
              <a:t>Al </a:t>
            </a:r>
            <a:r>
              <a:rPr lang="es-EC" sz="1050" dirty="0"/>
              <a:t>tratarse de una zona intervenida existe muy poca fauna, se encontraron varias especies de aves y un mamífero, además de la microfauna propia de la vegetación.</a:t>
            </a:r>
          </a:p>
          <a:p>
            <a:pPr lvl="0"/>
            <a:r>
              <a:rPr lang="es-EC" sz="1050" dirty="0" smtClean="0"/>
              <a:t>Existe </a:t>
            </a:r>
            <a:r>
              <a:rPr lang="es-EC" sz="1050" dirty="0"/>
              <a:t>gestión de residuos hospitalarios y pilas, además el papel y plástico son reciclados.</a:t>
            </a:r>
          </a:p>
          <a:p>
            <a:pPr lvl="0"/>
            <a:r>
              <a:rPr lang="es-EC" sz="1050" dirty="0"/>
              <a:t>En la escuela se ejecutan procesos estratégicos, fundamentales y de apoyo, los cuales fueron simplificados en cuatro procesos generales basados en el ciclo PHVA: planificación, ejecución, verificación y toma de acciones preventivas y correctivas, para identificar las entradas y salidas.</a:t>
            </a:r>
          </a:p>
          <a:p>
            <a:pPr lvl="0"/>
            <a:r>
              <a:rPr lang="es-EC" sz="1050" dirty="0"/>
              <a:t>En la escuela se llevan a cabo 176 actividades, de las cuales 74 generan aspectos ambientales.</a:t>
            </a:r>
          </a:p>
          <a:p>
            <a:pPr lvl="0"/>
            <a:r>
              <a:rPr lang="es-EC" sz="1050" dirty="0"/>
              <a:t>Para determinar los aspectos ambientales significativos, se realizó la valoración del impacto mediante la aplicación de cinco preguntas sobre legislación ambiental, afectación a terceros, gravedad, significancia y frecuencia; y valoración de la gravedad utilizando la metodología planteada por </a:t>
            </a:r>
            <a:r>
              <a:rPr lang="es-EC" sz="1050" dirty="0" err="1"/>
              <a:t>Robberts</a:t>
            </a:r>
            <a:r>
              <a:rPr lang="es-EC" sz="1050" dirty="0"/>
              <a:t> &amp; </a:t>
            </a:r>
            <a:r>
              <a:rPr lang="es-EC" sz="1050" dirty="0" err="1"/>
              <a:t>Robbinson</a:t>
            </a:r>
            <a:r>
              <a:rPr lang="es-EC" sz="1050" dirty="0"/>
              <a:t> en 1999. De esta manera, se registraron 35 aspectos ambientales significativos.</a:t>
            </a:r>
          </a:p>
          <a:p>
            <a:pPr lvl="0"/>
            <a:r>
              <a:rPr lang="es-EC" sz="1050" dirty="0"/>
              <a:t>En la etapa preliminar de identificación de impactos ambientales se utilizó una lista de chequeo que consta de 73 preguntas para determinar las consecuencias de los aspectos ambientales y levantar observaciones.</a:t>
            </a:r>
          </a:p>
          <a:p>
            <a:pPr lvl="0"/>
            <a:r>
              <a:rPr lang="es-EC" sz="1050" dirty="0"/>
              <a:t>Para la identificación y evaluación de impactos ambientales se utilizó la Matriz Modificada de </a:t>
            </a:r>
            <a:r>
              <a:rPr lang="es-EC" sz="1050" dirty="0" err="1"/>
              <a:t>Leopold</a:t>
            </a:r>
            <a:r>
              <a:rPr lang="es-EC" sz="1050" dirty="0"/>
              <a:t>, que valora la magnitud e importancia. Se identificaron 35 impactos ambientales (7 positivos y 28 negativos) con un valor de -54, lo que indica que el impacto general es poco significativo.</a:t>
            </a:r>
          </a:p>
          <a:p>
            <a:pPr lvl="0"/>
            <a:r>
              <a:rPr lang="es-EC" sz="1050" dirty="0"/>
              <a:t>Para determinar la significancia de los impactos ambientales se utilizó la valoración planteada por Alves, </a:t>
            </a:r>
            <a:r>
              <a:rPr lang="es-EC" sz="1050" i="1" dirty="0"/>
              <a:t>et al</a:t>
            </a:r>
            <a:r>
              <a:rPr lang="es-EC" sz="1050" dirty="0"/>
              <a:t>. en 2012. De esta manera se identificaron 3 actividades que generan impactos </a:t>
            </a:r>
            <a:r>
              <a:rPr lang="es-EC" sz="1050" dirty="0" smtClean="0"/>
              <a:t>tolerables, 5 </a:t>
            </a:r>
            <a:r>
              <a:rPr lang="es-EC" sz="1050" dirty="0"/>
              <a:t>actividades que generan impactos poco </a:t>
            </a:r>
            <a:r>
              <a:rPr lang="es-EC" sz="1050" dirty="0" smtClean="0"/>
              <a:t>significativos y </a:t>
            </a:r>
            <a:r>
              <a:rPr lang="es-EC" sz="1050" dirty="0"/>
              <a:t>3 que generan impactos </a:t>
            </a:r>
            <a:r>
              <a:rPr lang="es-EC" sz="1050" dirty="0" smtClean="0"/>
              <a:t>significativos.</a:t>
            </a:r>
          </a:p>
          <a:p>
            <a:pPr lvl="0"/>
            <a:r>
              <a:rPr lang="es-EC" sz="1050" dirty="0" smtClean="0"/>
              <a:t>El </a:t>
            </a:r>
            <a:r>
              <a:rPr lang="es-EC" sz="1050" dirty="0"/>
              <a:t>Plan de Manejo Ambiental se elaboró en base al formato establecido por el MAE en Acuerdo 006 y mediante formulación de indicadores basados en la metodología PER, consta de 8 planes y un presupuesto establecido de 11300 dólares.</a:t>
            </a:r>
            <a:endParaRPr lang="es-EC" sz="1050" dirty="0"/>
          </a:p>
        </p:txBody>
      </p:sp>
    </p:spTree>
    <p:extLst>
      <p:ext uri="{BB962C8B-B14F-4D97-AF65-F5344CB8AC3E}">
        <p14:creationId xmlns:p14="http://schemas.microsoft.com/office/powerpoint/2010/main" val="36321798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20573"/>
            <a:ext cx="10515600" cy="719400"/>
          </a:xfrm>
        </p:spPr>
        <p:txBody>
          <a:bodyPr>
            <a:normAutofit/>
          </a:bodyPr>
          <a:lstStyle/>
          <a:p>
            <a:r>
              <a:rPr lang="es-EC" sz="4000" dirty="0" smtClean="0"/>
              <a:t>Recomendaciones</a:t>
            </a:r>
            <a:endParaRPr lang="es-EC" sz="4000" dirty="0"/>
          </a:p>
        </p:txBody>
      </p:sp>
      <p:sp>
        <p:nvSpPr>
          <p:cNvPr id="3" name="Marcador de contenido 2"/>
          <p:cNvSpPr>
            <a:spLocks noGrp="1"/>
          </p:cNvSpPr>
          <p:nvPr>
            <p:ph idx="1"/>
          </p:nvPr>
        </p:nvSpPr>
        <p:spPr>
          <a:xfrm>
            <a:off x="838200" y="988829"/>
            <a:ext cx="10515600" cy="5061097"/>
          </a:xfrm>
        </p:spPr>
        <p:txBody>
          <a:bodyPr>
            <a:noAutofit/>
          </a:bodyPr>
          <a:lstStyle/>
          <a:p>
            <a:pPr lvl="0"/>
            <a:r>
              <a:rPr lang="es-EC" sz="1600" dirty="0"/>
              <a:t>Crear un departamento de Gestión Ambiental que se encargue del manejo integral del sistema ambiental. (Ver Anexo 18)</a:t>
            </a:r>
          </a:p>
          <a:p>
            <a:pPr lvl="0"/>
            <a:r>
              <a:rPr lang="es-EC" sz="1600" dirty="0"/>
              <a:t>El SIS debe asumir sus competencias de seguridad y salud ocupacional, y obviar las actividades relacionadas con el medio ambiente.</a:t>
            </a:r>
          </a:p>
          <a:p>
            <a:pPr lvl="0"/>
            <a:r>
              <a:rPr lang="es-EC" sz="1600" dirty="0"/>
              <a:t>Realizar muestreos del suelo de acuerdo a lo establecido en el Plan de Monitoreo y Seguimiento Ambiental, con el fin de identificar áreas contaminadas.</a:t>
            </a:r>
          </a:p>
          <a:p>
            <a:pPr lvl="0"/>
            <a:r>
              <a:rPr lang="es-EC" sz="1600" dirty="0"/>
              <a:t>Implementar puertos de muestreo en las calderas y realizar los </a:t>
            </a:r>
            <a:r>
              <a:rPr lang="es-EC" sz="1600" dirty="0" err="1"/>
              <a:t>monitoreos</a:t>
            </a:r>
            <a:r>
              <a:rPr lang="es-EC" sz="1600" dirty="0"/>
              <a:t> correspondientes.</a:t>
            </a:r>
          </a:p>
          <a:p>
            <a:pPr lvl="0"/>
            <a:r>
              <a:rPr lang="es-EC" sz="1600" dirty="0"/>
              <a:t>Mantener un orden apropiado en las bodegas. Y readecuar la bodega de productos químicos para las piscinas.</a:t>
            </a:r>
          </a:p>
          <a:p>
            <a:pPr lvl="0"/>
            <a:r>
              <a:rPr lang="es-EC" sz="1600" dirty="0"/>
              <a:t>Continuar con las capacitaciones sobre Gestión Ambiental y Seguridad y Salud Ocupacional, ya que satisfacen los requerimientos establecidos en el Plan de Comunicación, Capacitación y Educación Ambiental y en el Plan de Contingencias.</a:t>
            </a:r>
          </a:p>
          <a:p>
            <a:pPr lvl="0"/>
            <a:r>
              <a:rPr lang="es-EC" sz="1600" dirty="0"/>
              <a:t>Enfocar el Plan de Emergencias según lo establecido en el Plan de Contingencias.</a:t>
            </a:r>
          </a:p>
          <a:p>
            <a:pPr lvl="0"/>
            <a:r>
              <a:rPr lang="es-EC" sz="1600" dirty="0"/>
              <a:t>Orientar el Proyecto de Reciclaje de acuerdo a los lineamientos establecidos en el Plan de Manejo de Residuos.</a:t>
            </a:r>
          </a:p>
          <a:p>
            <a:pPr lvl="0"/>
            <a:r>
              <a:rPr lang="es-EC" sz="1600" dirty="0"/>
              <a:t>Continuar con el Proyecto de Reforestación, con el fin de evitar la erosión del suelo, la desertificación y mejorar la calidad del ambiente.</a:t>
            </a:r>
          </a:p>
          <a:p>
            <a:r>
              <a:rPr lang="es-EC" sz="1600" dirty="0"/>
              <a:t>Realizar el análisis físico – químico y microbiológico del agua de la vertiente “La Península” con la misma frecuencia que se realiza el de agua potable (seis meses), con el fin de conocer el estado de dicho elemento y tomar las medidas necesarias en caso de que se excedan los límites máximos establecidos en el TULSMA.</a:t>
            </a:r>
            <a:endParaRPr lang="es-EC" sz="1600" dirty="0"/>
          </a:p>
        </p:txBody>
      </p:sp>
    </p:spTree>
    <p:extLst>
      <p:ext uri="{BB962C8B-B14F-4D97-AF65-F5344CB8AC3E}">
        <p14:creationId xmlns:p14="http://schemas.microsoft.com/office/powerpoint/2010/main" val="20592461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590" y="272496"/>
            <a:ext cx="7123242" cy="4748828"/>
          </a:xfrm>
          <a:prstGeom prst="rect">
            <a:avLst/>
          </a:prstGeom>
        </p:spPr>
      </p:pic>
    </p:spTree>
    <p:extLst>
      <p:ext uri="{BB962C8B-B14F-4D97-AF65-F5344CB8AC3E}">
        <p14:creationId xmlns:p14="http://schemas.microsoft.com/office/powerpoint/2010/main" val="16287138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Definiciones Generales</a:t>
            </a:r>
            <a:endParaRPr lang="es-EC" dirty="0"/>
          </a:p>
        </p:txBody>
      </p:sp>
      <p:graphicFrame>
        <p:nvGraphicFramePr>
          <p:cNvPr id="4" name="Diagrama 3"/>
          <p:cNvGraphicFramePr/>
          <p:nvPr>
            <p:extLst>
              <p:ext uri="{D42A27DB-BD31-4B8C-83A1-F6EECF244321}">
                <p14:modId xmlns:p14="http://schemas.microsoft.com/office/powerpoint/2010/main" val="1879339741"/>
              </p:ext>
            </p:extLst>
          </p:nvPr>
        </p:nvGraphicFramePr>
        <p:xfrm>
          <a:off x="1460500" y="2060756"/>
          <a:ext cx="9501910" cy="45381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http://www.nuevalejandria.ec/images/ambiental.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8619" y="263522"/>
            <a:ext cx="1360920" cy="1528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83785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Marco Legal</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960395533"/>
              </p:ext>
            </p:extLst>
          </p:nvPr>
        </p:nvGraphicFramePr>
        <p:xfrm>
          <a:off x="2074717" y="1350820"/>
          <a:ext cx="7505701" cy="4884391"/>
        </p:xfrm>
        <a:graphic>
          <a:graphicData uri="http://schemas.openxmlformats.org/drawingml/2006/table">
            <a:tbl>
              <a:tblPr firstRow="1" firstCol="1" bandRow="1">
                <a:tableStyleId>{17292A2E-F333-43FB-9621-5CBBE7FDCDCB}</a:tableStyleId>
              </a:tblPr>
              <a:tblGrid>
                <a:gridCol w="5152061"/>
                <a:gridCol w="2353640"/>
              </a:tblGrid>
              <a:tr h="170551">
                <a:tc>
                  <a:txBody>
                    <a:bodyPr/>
                    <a:lstStyle/>
                    <a:p>
                      <a:pPr algn="ctr">
                        <a:lnSpc>
                          <a:spcPct val="100000"/>
                        </a:lnSpc>
                        <a:spcAft>
                          <a:spcPts val="0"/>
                        </a:spcAft>
                      </a:pPr>
                      <a:r>
                        <a:rPr lang="es-EC" sz="1100" b="1" dirty="0">
                          <a:effectLst/>
                        </a:rPr>
                        <a:t>NORMATIVA</a:t>
                      </a:r>
                      <a:endParaRPr lang="es-EC" sz="1100" b="1"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100" b="1" dirty="0">
                          <a:effectLst/>
                        </a:rPr>
                        <a:t>DESCRIPCIÓN</a:t>
                      </a:r>
                      <a:endParaRPr lang="es-EC" sz="1100" b="1"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212942">
                <a:tc>
                  <a:txBody>
                    <a:bodyPr/>
                    <a:lstStyle/>
                    <a:p>
                      <a:pPr algn="ctr">
                        <a:lnSpc>
                          <a:spcPct val="100000"/>
                        </a:lnSpc>
                        <a:spcAft>
                          <a:spcPts val="0"/>
                        </a:spcAft>
                      </a:pPr>
                      <a:r>
                        <a:rPr lang="es-EC" sz="1000" b="0" dirty="0">
                          <a:effectLst/>
                        </a:rPr>
                        <a:t>Constitución de la República</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Art 14,</a:t>
                      </a:r>
                      <a:r>
                        <a:rPr lang="es-EC" sz="1000" b="0" baseline="0" dirty="0" smtClean="0">
                          <a:effectLst/>
                        </a:rPr>
                        <a:t> 66, 71, 83, 395 y 396</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172172">
                <a:tc>
                  <a:txBody>
                    <a:bodyPr/>
                    <a:lstStyle/>
                    <a:p>
                      <a:pPr algn="ctr">
                        <a:lnSpc>
                          <a:spcPct val="100000"/>
                        </a:lnSpc>
                        <a:spcAft>
                          <a:spcPts val="0"/>
                        </a:spcAft>
                      </a:pPr>
                      <a:r>
                        <a:rPr lang="es-EC" sz="1000" b="0" dirty="0">
                          <a:effectLst/>
                        </a:rPr>
                        <a:t>Ley de Gestión Ambiental</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Art</a:t>
                      </a:r>
                      <a:r>
                        <a:rPr lang="es-EC" sz="1000" b="0" baseline="0" dirty="0" smtClean="0">
                          <a:effectLst/>
                        </a:rPr>
                        <a:t> 2, 19, 20, 21 y 23</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226198">
                <a:tc>
                  <a:txBody>
                    <a:bodyPr/>
                    <a:lstStyle/>
                    <a:p>
                      <a:pPr algn="ctr">
                        <a:lnSpc>
                          <a:spcPct val="100000"/>
                        </a:lnSpc>
                        <a:spcAft>
                          <a:spcPts val="0"/>
                        </a:spcAft>
                      </a:pPr>
                      <a:r>
                        <a:rPr lang="es-EC" sz="1000" b="0" dirty="0">
                          <a:effectLst/>
                        </a:rPr>
                        <a:t>Ley de Prevención y Control de la Contaminación</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Art 1, 6</a:t>
                      </a:r>
                      <a:r>
                        <a:rPr lang="es-EC" sz="1000" b="0" baseline="0" dirty="0" smtClean="0">
                          <a:effectLst/>
                        </a:rPr>
                        <a:t> y 10</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226198">
                <a:tc>
                  <a:txBody>
                    <a:bodyPr/>
                    <a:lstStyle/>
                    <a:p>
                      <a:pPr algn="ctr">
                        <a:lnSpc>
                          <a:spcPct val="100000"/>
                        </a:lnSpc>
                        <a:spcAft>
                          <a:spcPts val="0"/>
                        </a:spcAft>
                      </a:pPr>
                      <a:r>
                        <a:rPr lang="es-EC" sz="1000" b="0" dirty="0">
                          <a:effectLst/>
                        </a:rPr>
                        <a:t>Ley Orgánica de Recursos Hídricos, Usos y Aprovechamiento del Agua</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Art</a:t>
                      </a:r>
                      <a:r>
                        <a:rPr lang="es-EC" sz="1000" b="0" baseline="0" dirty="0" smtClean="0">
                          <a:effectLst/>
                        </a:rPr>
                        <a:t> 64, 79 y 84</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192557">
                <a:tc>
                  <a:txBody>
                    <a:bodyPr/>
                    <a:lstStyle/>
                    <a:p>
                      <a:pPr algn="ctr">
                        <a:lnSpc>
                          <a:spcPct val="100000"/>
                        </a:lnSpc>
                        <a:spcAft>
                          <a:spcPts val="0"/>
                        </a:spcAft>
                      </a:pPr>
                      <a:r>
                        <a:rPr lang="es-EC" sz="1000" b="0" dirty="0">
                          <a:effectLst/>
                        </a:rPr>
                        <a:t>Ley Orgánica de Salud</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Art 17, 101, 103,</a:t>
                      </a:r>
                      <a:r>
                        <a:rPr lang="es-EC" sz="1000" b="0" baseline="0" dirty="0" smtClean="0">
                          <a:effectLst/>
                        </a:rPr>
                        <a:t> 104 y 115</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252179">
                <a:tc>
                  <a:txBody>
                    <a:bodyPr/>
                    <a:lstStyle/>
                    <a:p>
                      <a:pPr marL="0" algn="ctr" defTabSz="914400" rtl="0" eaLnBrk="1" latinLnBrk="0" hangingPunct="1">
                        <a:lnSpc>
                          <a:spcPct val="100000"/>
                        </a:lnSpc>
                        <a:spcAft>
                          <a:spcPts val="0"/>
                        </a:spcAft>
                      </a:pPr>
                      <a:r>
                        <a:rPr lang="es-EC" sz="1000" b="0" kern="1200" dirty="0" smtClean="0">
                          <a:effectLst/>
                        </a:rPr>
                        <a:t>Reglamento Sustitutivo del Reglamento Ambiental para las Operaciones </a:t>
                      </a:r>
                      <a:r>
                        <a:rPr lang="es-EC" sz="1000" b="0" kern="1200" dirty="0" err="1" smtClean="0">
                          <a:effectLst/>
                        </a:rPr>
                        <a:t>Hidrocarburíferas</a:t>
                      </a:r>
                      <a:r>
                        <a:rPr lang="es-EC" sz="1000" b="0" kern="1200" dirty="0" smtClean="0">
                          <a:effectLst/>
                        </a:rPr>
                        <a:t> en el Ecuador (RAOHE)</a:t>
                      </a:r>
                      <a:endParaRPr lang="es-EC" sz="1000" b="0" kern="1200" dirty="0">
                        <a:solidFill>
                          <a:schemeClr val="tx1"/>
                        </a:solidFill>
                        <a:effectLst/>
                        <a:latin typeface="+mn-lt"/>
                        <a:ea typeface="+mn-ea"/>
                        <a:cs typeface="+mn-cs"/>
                      </a:endParaRPr>
                    </a:p>
                  </a:txBody>
                  <a:tcPr marL="13598" marR="13598"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000" b="0" kern="1200" dirty="0" smtClean="0">
                          <a:effectLst/>
                        </a:rPr>
                        <a:t>Normas técnicas ambientales</a:t>
                      </a:r>
                      <a:endParaRPr lang="es-EC" sz="1000" b="0" kern="1200" dirty="0">
                        <a:solidFill>
                          <a:schemeClr val="tx1"/>
                        </a:solidFill>
                        <a:effectLst/>
                        <a:latin typeface="+mn-lt"/>
                        <a:ea typeface="+mn-ea"/>
                        <a:cs typeface="+mn-cs"/>
                      </a:endParaRPr>
                    </a:p>
                  </a:txBody>
                  <a:tcPr marL="13598" marR="13598" marT="0" marB="0" anchor="ctr"/>
                </a:tc>
              </a:tr>
              <a:tr h="191153">
                <a:tc>
                  <a:txBody>
                    <a:bodyPr/>
                    <a:lstStyle/>
                    <a:p>
                      <a:pPr algn="ctr">
                        <a:lnSpc>
                          <a:spcPct val="100000"/>
                        </a:lnSpc>
                        <a:spcAft>
                          <a:spcPts val="0"/>
                        </a:spcAft>
                      </a:pPr>
                      <a:r>
                        <a:rPr lang="es-EC" sz="1000" b="0" dirty="0">
                          <a:effectLst/>
                        </a:rPr>
                        <a:t>TULSMA</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C" sz="1000" b="0" dirty="0" smtClean="0">
                          <a:effectLst/>
                        </a:rPr>
                        <a:t>Libro VI: Anexos</a:t>
                      </a:r>
                      <a:r>
                        <a:rPr lang="es-EC" sz="1000" b="0" baseline="0" dirty="0" smtClean="0">
                          <a:effectLst/>
                        </a:rPr>
                        <a:t> 1, 5, 6</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452398">
                <a:tc>
                  <a:txBody>
                    <a:bodyPr/>
                    <a:lstStyle/>
                    <a:p>
                      <a:pPr algn="ctr">
                        <a:lnSpc>
                          <a:spcPct val="100000"/>
                        </a:lnSpc>
                        <a:spcAft>
                          <a:spcPts val="0"/>
                        </a:spcAft>
                      </a:pPr>
                      <a:r>
                        <a:rPr lang="es-EC" sz="1000" b="0" dirty="0">
                          <a:effectLst/>
                        </a:rPr>
                        <a:t>Decreto Ejecutivo 2393: Reglamento de Seguridad y Salud de los Trabajadores y Mejoramiento del Medio Ambiente de Trabajo</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Art 53, 55, 63</a:t>
                      </a:r>
                      <a:r>
                        <a:rPr lang="es-EC" sz="1000" b="0" baseline="0" dirty="0" smtClean="0">
                          <a:effectLst/>
                        </a:rPr>
                        <a:t> y 67</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452398">
                <a:tc>
                  <a:txBody>
                    <a:bodyPr/>
                    <a:lstStyle/>
                    <a:p>
                      <a:pPr marL="0" algn="ctr" defTabSz="914400" rtl="0" eaLnBrk="1" latinLnBrk="0" hangingPunct="1">
                        <a:lnSpc>
                          <a:spcPct val="100000"/>
                        </a:lnSpc>
                        <a:spcAft>
                          <a:spcPts val="0"/>
                        </a:spcAft>
                      </a:pPr>
                      <a:r>
                        <a:rPr lang="es-EC" sz="1000" b="0" kern="1200" dirty="0">
                          <a:solidFill>
                            <a:schemeClr val="tx1"/>
                          </a:solidFill>
                          <a:effectLst/>
                          <a:latin typeface="+mn-lt"/>
                          <a:ea typeface="+mn-ea"/>
                          <a:cs typeface="+mn-cs"/>
                        </a:rPr>
                        <a:t>NTE INEN 2266: 2000: Transporte, Almacenamiento y Manejo de Productos Químicos Peligrosos. Requisitos</a:t>
                      </a:r>
                    </a:p>
                  </a:txBody>
                  <a:tcPr marL="68580" marR="68580" marT="0" marB="0" anchor="ctr"/>
                </a:tc>
                <a:tc>
                  <a:txBody>
                    <a:bodyPr/>
                    <a:lstStyle/>
                    <a:p>
                      <a:pPr marL="0" algn="ctr" defTabSz="914400" rtl="0" eaLnBrk="1" latinLnBrk="0" hangingPunct="1">
                        <a:lnSpc>
                          <a:spcPct val="100000"/>
                        </a:lnSpc>
                        <a:spcAft>
                          <a:spcPts val="0"/>
                        </a:spcAft>
                      </a:pPr>
                      <a:r>
                        <a:rPr lang="es-EC" sz="1000" b="0" kern="1200" dirty="0" smtClean="0">
                          <a:solidFill>
                            <a:schemeClr val="tx1"/>
                          </a:solidFill>
                          <a:effectLst/>
                          <a:latin typeface="+mn-lt"/>
                          <a:ea typeface="+mn-ea"/>
                          <a:cs typeface="+mn-cs"/>
                        </a:rPr>
                        <a:t>Requisitos</a:t>
                      </a:r>
                      <a:endParaRPr lang="es-EC" sz="1000" b="0" kern="1200" dirty="0">
                        <a:solidFill>
                          <a:schemeClr val="tx1"/>
                        </a:solidFill>
                        <a:effectLst/>
                        <a:latin typeface="+mn-lt"/>
                        <a:ea typeface="+mn-ea"/>
                        <a:cs typeface="+mn-cs"/>
                      </a:endParaRPr>
                    </a:p>
                  </a:txBody>
                  <a:tcPr marL="68580" marR="68580" marT="0" marB="0" anchor="ctr"/>
                </a:tc>
              </a:tr>
              <a:tr h="452398">
                <a:tc>
                  <a:txBody>
                    <a:bodyPr/>
                    <a:lstStyle/>
                    <a:p>
                      <a:pPr algn="ctr">
                        <a:lnSpc>
                          <a:spcPct val="100000"/>
                        </a:lnSpc>
                        <a:spcAft>
                          <a:spcPts val="0"/>
                        </a:spcAft>
                      </a:pPr>
                      <a:r>
                        <a:rPr lang="es-EC" sz="1000" b="0" dirty="0">
                          <a:effectLst/>
                        </a:rPr>
                        <a:t>NTE INEN 2251:2003: Manejo, Almacenamiento, Transporte y Expendio en los Centros de Distribución de Combustibles Líquidos</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Requisitos</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565497">
                <a:tc>
                  <a:txBody>
                    <a:bodyPr/>
                    <a:lstStyle/>
                    <a:p>
                      <a:pPr algn="ctr">
                        <a:lnSpc>
                          <a:spcPct val="100000"/>
                        </a:lnSpc>
                        <a:spcAft>
                          <a:spcPts val="0"/>
                        </a:spcAft>
                      </a:pPr>
                      <a:r>
                        <a:rPr lang="es-EC" sz="1000" b="0" dirty="0">
                          <a:effectLst/>
                        </a:rPr>
                        <a:t>NTE INEN 2841: 2014: Gestión Ambiental. Estandarización de colores para recipientes de depósito y almacenamiento temporal de residuos sólidos</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Requisitos</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191153">
                <a:tc>
                  <a:txBody>
                    <a:bodyPr/>
                    <a:lstStyle/>
                    <a:p>
                      <a:pPr algn="ctr">
                        <a:lnSpc>
                          <a:spcPct val="100000"/>
                        </a:lnSpc>
                        <a:spcAft>
                          <a:spcPts val="0"/>
                        </a:spcAft>
                      </a:pPr>
                      <a:r>
                        <a:rPr lang="es-EC" sz="1000" b="0" dirty="0">
                          <a:effectLst/>
                        </a:rPr>
                        <a:t>Acuerdo N° 068</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Reforma</a:t>
                      </a:r>
                      <a:r>
                        <a:rPr lang="es-EC" sz="1000" b="0" baseline="0" dirty="0" smtClean="0">
                          <a:effectLst/>
                        </a:rPr>
                        <a:t> al TULSMA, Libro VI, Título I</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191153">
                <a:tc>
                  <a:txBody>
                    <a:bodyPr/>
                    <a:lstStyle/>
                    <a:p>
                      <a:pPr algn="ctr">
                        <a:lnSpc>
                          <a:spcPct val="100000"/>
                        </a:lnSpc>
                        <a:spcAft>
                          <a:spcPts val="0"/>
                        </a:spcAft>
                      </a:pPr>
                      <a:r>
                        <a:rPr lang="es-EC" sz="1000" b="0" dirty="0">
                          <a:effectLst/>
                        </a:rPr>
                        <a:t>Acuerdo N° 006</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Reforma al Acuerdo N° 068</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521118">
                <a:tc>
                  <a:txBody>
                    <a:bodyPr/>
                    <a:lstStyle/>
                    <a:p>
                      <a:pPr algn="ctr">
                        <a:lnSpc>
                          <a:spcPct val="100000"/>
                        </a:lnSpc>
                        <a:spcAft>
                          <a:spcPts val="0"/>
                        </a:spcAft>
                      </a:pPr>
                      <a:r>
                        <a:rPr lang="es-EC" sz="1000" b="0" dirty="0">
                          <a:effectLst/>
                        </a:rPr>
                        <a:t>Ordenanza para la Prevención y Control de la Contaminación Ambiental ocasionada por las actividades agroindustriales, industriales, artesanales, domésticos y de servicios en el Cantón Ambato</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Art 5,</a:t>
                      </a:r>
                      <a:r>
                        <a:rPr lang="es-EC" sz="1000" b="0" baseline="0" dirty="0" smtClean="0">
                          <a:effectLst/>
                        </a:rPr>
                        <a:t> 6, 10, 16, 67 y 69</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r h="361705">
                <a:tc>
                  <a:txBody>
                    <a:bodyPr/>
                    <a:lstStyle/>
                    <a:p>
                      <a:pPr algn="ctr">
                        <a:lnSpc>
                          <a:spcPct val="100000"/>
                        </a:lnSpc>
                        <a:spcAft>
                          <a:spcPts val="0"/>
                        </a:spcAft>
                      </a:pPr>
                      <a:r>
                        <a:rPr lang="es-EC" sz="1000" b="0" dirty="0">
                          <a:effectLst/>
                        </a:rPr>
                        <a:t>Ordenanza para el Manejo Ambiental de Aceites, Pilas y Acumuladores usados en el Cantón Ambato</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c>
                  <a:txBody>
                    <a:bodyPr/>
                    <a:lstStyle/>
                    <a:p>
                      <a:pPr algn="ctr">
                        <a:lnSpc>
                          <a:spcPct val="100000"/>
                        </a:lnSpc>
                        <a:spcAft>
                          <a:spcPts val="0"/>
                        </a:spcAft>
                      </a:pPr>
                      <a:r>
                        <a:rPr lang="es-EC" sz="1000" b="0" dirty="0" smtClean="0">
                          <a:effectLst/>
                        </a:rPr>
                        <a:t>Art 4</a:t>
                      </a:r>
                      <a:endParaRPr lang="es-EC" sz="1000" b="0" dirty="0">
                        <a:solidFill>
                          <a:srgbClr val="000000"/>
                        </a:solidFill>
                        <a:effectLst/>
                        <a:latin typeface="Arial" panose="020B0604020202020204" pitchFamily="34" charset="0"/>
                        <a:ea typeface="Arial" panose="020B0604020202020204" pitchFamily="34" charset="0"/>
                        <a:cs typeface="Arial" panose="020B0604020202020204" pitchFamily="34" charset="0"/>
                      </a:endParaRPr>
                    </a:p>
                  </a:txBody>
                  <a:tcPr marL="13598" marR="13598" marT="0" marB="0" anchor="ctr"/>
                </a:tc>
              </a:tr>
            </a:tbl>
          </a:graphicData>
        </a:graphic>
      </p:graphicFrame>
    </p:spTree>
    <p:extLst>
      <p:ext uri="{BB962C8B-B14F-4D97-AF65-F5344CB8AC3E}">
        <p14:creationId xmlns:p14="http://schemas.microsoft.com/office/powerpoint/2010/main" val="1953196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dirty="0" smtClean="0"/>
              <a:t>CAPÍTULO III</a:t>
            </a:r>
            <a:endParaRPr lang="es-EC" dirty="0"/>
          </a:p>
        </p:txBody>
      </p:sp>
      <p:sp>
        <p:nvSpPr>
          <p:cNvPr id="3" name="Subtítulo 2"/>
          <p:cNvSpPr>
            <a:spLocks noGrp="1"/>
          </p:cNvSpPr>
          <p:nvPr>
            <p:ph type="subTitle" idx="1"/>
          </p:nvPr>
        </p:nvSpPr>
        <p:spPr/>
        <p:txBody>
          <a:bodyPr/>
          <a:lstStyle/>
          <a:p>
            <a:r>
              <a:rPr lang="es-EC" dirty="0" smtClean="0"/>
              <a:t>Información General</a:t>
            </a:r>
            <a:endParaRPr lang="es-EC" dirty="0"/>
          </a:p>
        </p:txBody>
      </p:sp>
    </p:spTree>
    <p:extLst>
      <p:ext uri="{BB962C8B-B14F-4D97-AF65-F5344CB8AC3E}">
        <p14:creationId xmlns:p14="http://schemas.microsoft.com/office/powerpoint/2010/main" val="33465784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t>Ubicación Geográfica</a:t>
            </a:r>
            <a:endParaRPr lang="es-EC" dirty="0"/>
          </a:p>
        </p:txBody>
      </p:sp>
      <p:graphicFrame>
        <p:nvGraphicFramePr>
          <p:cNvPr id="4" name="Tabla 3"/>
          <p:cNvGraphicFramePr>
            <a:graphicFrameLocks noGrp="1"/>
          </p:cNvGraphicFramePr>
          <p:nvPr>
            <p:extLst>
              <p:ext uri="{D42A27DB-BD31-4B8C-83A1-F6EECF244321}">
                <p14:modId xmlns:p14="http://schemas.microsoft.com/office/powerpoint/2010/main" val="301953115"/>
              </p:ext>
            </p:extLst>
          </p:nvPr>
        </p:nvGraphicFramePr>
        <p:xfrm>
          <a:off x="6377630" y="5375290"/>
          <a:ext cx="4732640" cy="937369"/>
        </p:xfrm>
        <a:graphic>
          <a:graphicData uri="http://schemas.openxmlformats.org/drawingml/2006/table">
            <a:tbl>
              <a:tblPr firstRow="1" firstCol="1" bandRow="1">
                <a:tableStyleId>{BC89EF96-8CEA-46FF-86C4-4CE0E7609802}</a:tableStyleId>
              </a:tblPr>
              <a:tblGrid>
                <a:gridCol w="1183160"/>
                <a:gridCol w="1183160"/>
                <a:gridCol w="1183160"/>
                <a:gridCol w="1183160"/>
              </a:tblGrid>
              <a:tr h="144139">
                <a:tc>
                  <a:txBody>
                    <a:bodyPr/>
                    <a:lstStyle/>
                    <a:p>
                      <a:pPr algn="ctr">
                        <a:lnSpc>
                          <a:spcPct val="150000"/>
                        </a:lnSpc>
                        <a:spcAft>
                          <a:spcPts val="0"/>
                        </a:spcAft>
                      </a:pPr>
                      <a:r>
                        <a:rPr lang="es-EC" sz="1050" dirty="0">
                          <a:effectLst/>
                        </a:rPr>
                        <a:t>NOMBRE</a:t>
                      </a:r>
                      <a:endParaRPr lang="es-EC"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50" dirty="0">
                          <a:effectLst/>
                        </a:rPr>
                        <a:t>ESTE (m)</a:t>
                      </a:r>
                      <a:endParaRPr lang="es-EC"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50" dirty="0">
                          <a:effectLst/>
                        </a:rPr>
                        <a:t>NORTE (m)</a:t>
                      </a:r>
                      <a:endParaRPr lang="es-EC"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50" dirty="0">
                          <a:effectLst/>
                        </a:rPr>
                        <a:t>ALTURA (m)</a:t>
                      </a:r>
                      <a:endParaRPr lang="es-EC" sz="105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240139">
                <a:tc>
                  <a:txBody>
                    <a:bodyPr/>
                    <a:lstStyle/>
                    <a:p>
                      <a:pPr algn="ctr">
                        <a:lnSpc>
                          <a:spcPct val="150000"/>
                        </a:lnSpc>
                        <a:spcAft>
                          <a:spcPts val="0"/>
                        </a:spcAft>
                      </a:pPr>
                      <a:r>
                        <a:rPr lang="es-EC" sz="1000" b="0">
                          <a:effectLst/>
                        </a:rPr>
                        <a:t>ESFORSE (Escuela)</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dirty="0">
                          <a:effectLst/>
                        </a:rPr>
                        <a:t>768201</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dirty="0">
                          <a:effectLst/>
                        </a:rPr>
                        <a:t>9866256</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dirty="0">
                          <a:effectLst/>
                        </a:rPr>
                        <a:t>2618</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44139">
                <a:tc>
                  <a:txBody>
                    <a:bodyPr/>
                    <a:lstStyle/>
                    <a:p>
                      <a:pPr algn="ctr">
                        <a:lnSpc>
                          <a:spcPct val="150000"/>
                        </a:lnSpc>
                        <a:spcAft>
                          <a:spcPts val="0"/>
                        </a:spcAft>
                      </a:pPr>
                      <a:r>
                        <a:rPr lang="es-EC" sz="1000" b="0">
                          <a:effectLst/>
                        </a:rPr>
                        <a:t>Bomba de agua</a:t>
                      </a:r>
                      <a:endParaRPr lang="es-EC" sz="1000" b="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dirty="0">
                          <a:effectLst/>
                        </a:rPr>
                        <a:t>769618</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9864620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2540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r h="144139">
                <a:tc>
                  <a:txBody>
                    <a:bodyPr/>
                    <a:lstStyle/>
                    <a:p>
                      <a:pPr algn="ctr">
                        <a:lnSpc>
                          <a:spcPct val="150000"/>
                        </a:lnSpc>
                        <a:spcAft>
                          <a:spcPts val="0"/>
                        </a:spcAft>
                      </a:pPr>
                      <a:r>
                        <a:rPr lang="es-EC" sz="1000" b="0" dirty="0">
                          <a:effectLst/>
                        </a:rPr>
                        <a:t>Base </a:t>
                      </a:r>
                      <a:r>
                        <a:rPr lang="es-EC" sz="1000" b="0" dirty="0" err="1">
                          <a:effectLst/>
                        </a:rPr>
                        <a:t>Tiwinza</a:t>
                      </a:r>
                      <a:endParaRPr lang="es-EC" sz="1000" b="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a:effectLst/>
                        </a:rPr>
                        <a:t>767720</a:t>
                      </a:r>
                      <a:endParaRPr lang="es-EC" sz="100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dirty="0">
                          <a:effectLst/>
                        </a:rPr>
                        <a:t>9862690</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000" dirty="0">
                          <a:effectLst/>
                        </a:rPr>
                        <a:t>2366</a:t>
                      </a:r>
                      <a:endParaRPr lang="es-EC" sz="1000" dirty="0">
                        <a:solidFill>
                          <a:srgbClr val="000000"/>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r>
            </a:tbl>
          </a:graphicData>
        </a:graphic>
      </p:graphicFrame>
      <p:pic>
        <p:nvPicPr>
          <p:cNvPr id="5" name="Imagen 4"/>
          <p:cNvPicPr/>
          <p:nvPr/>
        </p:nvPicPr>
        <p:blipFill>
          <a:blip r:embed="rId2">
            <a:extLst>
              <a:ext uri="{28A0092B-C50C-407E-A947-70E740481C1C}">
                <a14:useLocalDpi xmlns:a14="http://schemas.microsoft.com/office/drawing/2010/main" val="0"/>
              </a:ext>
            </a:extLst>
          </a:blip>
          <a:stretch>
            <a:fillRect/>
          </a:stretch>
        </p:blipFill>
        <p:spPr>
          <a:xfrm>
            <a:off x="1159475" y="1311175"/>
            <a:ext cx="4093210" cy="4344670"/>
          </a:xfrm>
          <a:prstGeom prst="rect">
            <a:avLst/>
          </a:prstGeom>
          <a:ln w="3175">
            <a:solidFill>
              <a:schemeClr val="tx1"/>
            </a:solidFill>
          </a:ln>
        </p:spPr>
      </p:pic>
      <p:pic>
        <p:nvPicPr>
          <p:cNvPr id="6" name="Imagen 5"/>
          <p:cNvPicPr/>
          <p:nvPr/>
        </p:nvPicPr>
        <p:blipFill>
          <a:blip r:embed="rId3" cstate="print">
            <a:extLst>
              <a:ext uri="{28A0092B-C50C-407E-A947-70E740481C1C}">
                <a14:useLocalDpi xmlns:a14="http://schemas.microsoft.com/office/drawing/2010/main" val="0"/>
              </a:ext>
            </a:extLst>
          </a:blip>
          <a:stretch>
            <a:fillRect/>
          </a:stretch>
        </p:blipFill>
        <p:spPr>
          <a:xfrm>
            <a:off x="6134100" y="1129476"/>
            <a:ext cx="5219700" cy="4033520"/>
          </a:xfrm>
          <a:prstGeom prst="rect">
            <a:avLst/>
          </a:prstGeom>
        </p:spPr>
      </p:pic>
      <p:sp>
        <p:nvSpPr>
          <p:cNvPr id="7" name="Rectángulo 6"/>
          <p:cNvSpPr/>
          <p:nvPr/>
        </p:nvSpPr>
        <p:spPr>
          <a:xfrm>
            <a:off x="1551622" y="5618774"/>
            <a:ext cx="3308919" cy="334707"/>
          </a:xfrm>
          <a:prstGeom prst="rect">
            <a:avLst/>
          </a:prstGeom>
        </p:spPr>
        <p:txBody>
          <a:bodyPr wrap="none">
            <a:spAutoFit/>
          </a:bodyPr>
          <a:lstStyle/>
          <a:p>
            <a:pPr algn="ctr">
              <a:lnSpc>
                <a:spcPct val="150000"/>
              </a:lnSpc>
              <a:spcAft>
                <a:spcPts val="1000"/>
              </a:spcAft>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 </a:t>
            </a:r>
            <a:r>
              <a:rPr lang="es-EC" sz="1050" dirty="0" smtClean="0">
                <a:solidFill>
                  <a:prstClr val="black"/>
                </a:solidFill>
                <a:latin typeface="Arial" panose="020B0604020202020204" pitchFamily="34" charset="0"/>
                <a:ea typeface="Arial" panose="020B0604020202020204" pitchFamily="34" charset="0"/>
                <a:cs typeface="Times New Roman" panose="02020603050405020304" pitchFamily="18" charset="0"/>
              </a:rPr>
              <a:t>Google </a:t>
            </a:r>
            <a:r>
              <a:rPr lang="es-EC" sz="1050" dirty="0" err="1" smtClean="0">
                <a:solidFill>
                  <a:prstClr val="black"/>
                </a:solidFill>
                <a:latin typeface="Arial" panose="020B0604020202020204" pitchFamily="34" charset="0"/>
                <a:ea typeface="Arial" panose="020B0604020202020204" pitchFamily="34" charset="0"/>
                <a:cs typeface="Times New Roman" panose="02020603050405020304" pitchFamily="18" charset="0"/>
              </a:rPr>
              <a:t>Earth</a:t>
            </a:r>
            <a:r>
              <a:rPr lang="es-EC" sz="1050" dirty="0" smtClean="0">
                <a:solidFill>
                  <a:prstClr val="black"/>
                </a:solidFill>
                <a:latin typeface="Arial" panose="020B0604020202020204" pitchFamily="34" charset="0"/>
                <a:ea typeface="Arial" panose="020B0604020202020204" pitchFamily="34" charset="0"/>
                <a:cs typeface="Times New Roman" panose="02020603050405020304" pitchFamily="18" charset="0"/>
              </a:rPr>
              <a:t>,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2012. </a:t>
            </a: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Modificado: Ortiz,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
        <p:nvSpPr>
          <p:cNvPr id="8" name="Rectángulo 7"/>
          <p:cNvSpPr/>
          <p:nvPr/>
        </p:nvSpPr>
        <p:spPr>
          <a:xfrm>
            <a:off x="7470613" y="5010614"/>
            <a:ext cx="2836033" cy="304763"/>
          </a:xfrm>
          <a:prstGeom prst="rect">
            <a:avLst/>
          </a:prstGeom>
        </p:spPr>
        <p:txBody>
          <a:bodyPr wrap="none">
            <a:spAutoFit/>
          </a:bodyPr>
          <a:lstStyle/>
          <a:p>
            <a:pPr algn="ctr">
              <a:lnSpc>
                <a:spcPct val="150000"/>
              </a:lnSpc>
            </a:pPr>
            <a:r>
              <a:rPr lang="es-EC" sz="1050" dirty="0">
                <a:solidFill>
                  <a:prstClr val="black"/>
                </a:solidFill>
                <a:latin typeface="Arial" panose="020B0604020202020204" pitchFamily="34" charset="0"/>
                <a:ea typeface="Arial" panose="020B0604020202020204" pitchFamily="34" charset="0"/>
                <a:cs typeface="Times New Roman" panose="02020603050405020304" pitchFamily="18" charset="0"/>
              </a:rPr>
              <a:t>Fuente: INEC, 2010. Modificado: Ortiz, 2014</a:t>
            </a:r>
            <a:endParaRPr lang="es-EC" sz="1400" dirty="0">
              <a:solidFill>
                <a:prstClr val="black"/>
              </a:solidFill>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24777730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10.xml><?xml version="1.0" encoding="utf-8"?>
<a:theme xmlns:a="http://schemas.openxmlformats.org/drawingml/2006/main" name="4_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1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4.xml><?xml version="1.0" encoding="utf-8"?>
<a:theme xmlns:a="http://schemas.openxmlformats.org/drawingml/2006/main" name="1_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6.xml><?xml version="1.0" encoding="utf-8"?>
<a:theme xmlns:a="http://schemas.openxmlformats.org/drawingml/2006/main" name="2_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8.xml><?xml version="1.0" encoding="utf-8"?>
<a:theme xmlns:a="http://schemas.openxmlformats.org/drawingml/2006/main" name="3_Tema de Offic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4_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á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98</TotalTime>
  <Words>4842</Words>
  <Application>Microsoft Office PowerPoint</Application>
  <PresentationFormat>Panorámica</PresentationFormat>
  <Paragraphs>1861</Paragraphs>
  <Slides>54</Slides>
  <Notes>1</Notes>
  <HiddenSlides>0</HiddenSlides>
  <MMClips>0</MMClips>
  <ScaleCrop>false</ScaleCrop>
  <HeadingPairs>
    <vt:vector size="8" baseType="variant">
      <vt:variant>
        <vt:lpstr>Fuentes usadas</vt:lpstr>
      </vt:variant>
      <vt:variant>
        <vt:i4>5</vt:i4>
      </vt:variant>
      <vt:variant>
        <vt:lpstr>Tema</vt:lpstr>
      </vt:variant>
      <vt:variant>
        <vt:i4>11</vt:i4>
      </vt:variant>
      <vt:variant>
        <vt:lpstr>Servidores OLE incrustados</vt:lpstr>
      </vt:variant>
      <vt:variant>
        <vt:i4>1</vt:i4>
      </vt:variant>
      <vt:variant>
        <vt:lpstr>Títulos de diapositiva</vt:lpstr>
      </vt:variant>
      <vt:variant>
        <vt:i4>54</vt:i4>
      </vt:variant>
    </vt:vector>
  </HeadingPairs>
  <TitlesOfParts>
    <vt:vector size="71" baseType="lpstr">
      <vt:lpstr>Arial</vt:lpstr>
      <vt:lpstr>Calibri</vt:lpstr>
      <vt:lpstr>Calibri Light</vt:lpstr>
      <vt:lpstr>Garamond</vt:lpstr>
      <vt:lpstr>Times New Roman</vt:lpstr>
      <vt:lpstr>Orgánico</vt:lpstr>
      <vt:lpstr>Tema de Office</vt:lpstr>
      <vt:lpstr>1_Orgánico</vt:lpstr>
      <vt:lpstr>1_Tema de Office</vt:lpstr>
      <vt:lpstr>2_Orgánico</vt:lpstr>
      <vt:lpstr>2_Tema de Office</vt:lpstr>
      <vt:lpstr>3_Orgánico</vt:lpstr>
      <vt:lpstr>3_Tema de Office</vt:lpstr>
      <vt:lpstr>4_Orgánico</vt:lpstr>
      <vt:lpstr>4_Tema de Office</vt:lpstr>
      <vt:lpstr>5_Orgánico</vt:lpstr>
      <vt:lpstr>Visio</vt:lpstr>
      <vt:lpstr>Presentación de PowerPoint</vt:lpstr>
      <vt:lpstr>CAPÍTULO I</vt:lpstr>
      <vt:lpstr>Presentación de PowerPoint</vt:lpstr>
      <vt:lpstr>Objetivos y Metas</vt:lpstr>
      <vt:lpstr>CAPÍTULO II</vt:lpstr>
      <vt:lpstr>Definiciones Generales</vt:lpstr>
      <vt:lpstr>Marco Legal</vt:lpstr>
      <vt:lpstr>CAPÍTULO III</vt:lpstr>
      <vt:lpstr>Ubicación Geográfica</vt:lpstr>
      <vt:lpstr>Organización</vt:lpstr>
      <vt:lpstr>Procesos</vt:lpstr>
      <vt:lpstr>CAPÍTULO IV</vt:lpstr>
      <vt:lpstr>Levantamiento de la Línea Base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Simplificación de Procesos</vt:lpstr>
      <vt:lpstr>Presentación de PowerPoint</vt:lpstr>
      <vt:lpstr>Determinación de Aspectos Ambientales Significativos</vt:lpstr>
      <vt:lpstr>Presentación de PowerPoint</vt:lpstr>
      <vt:lpstr>Presentación de PowerPoint</vt:lpstr>
      <vt:lpstr>Identificación y Evaluación de Impactos Ambientales</vt:lpstr>
      <vt:lpstr>Presentación de PowerPoint</vt:lpstr>
      <vt:lpstr>Presentación de PowerPoint</vt:lpstr>
      <vt:lpstr>Descripción de los Impactos Ambientales</vt:lpstr>
      <vt:lpstr>Presentación de PowerPoint</vt:lpstr>
      <vt:lpstr>Presentación de PowerPoint</vt:lpstr>
      <vt:lpstr>CAPÍTULO V</vt:lpstr>
      <vt:lpstr>Presentación de PowerPoint</vt:lpstr>
      <vt:lpstr>Presentación de PowerPoint</vt:lpstr>
      <vt:lpstr>Presentación de PowerPoint</vt:lpstr>
      <vt:lpstr>Presentación de PowerPoint</vt:lpstr>
      <vt:lpstr>Presentación de PowerPoint</vt:lpstr>
      <vt:lpstr>Presentación de PowerPoint</vt:lpstr>
      <vt:lpstr>CAPÍTULO VI</vt:lpstr>
      <vt:lpstr>Conclusiones</vt:lpstr>
      <vt:lpstr>Recomendaciones</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Marilyn Ortiz Acosta</dc:creator>
  <cp:lastModifiedBy>Carolina Marilyn Ortiz Acosta</cp:lastModifiedBy>
  <cp:revision>69</cp:revision>
  <dcterms:created xsi:type="dcterms:W3CDTF">2014-12-22T12:06:43Z</dcterms:created>
  <dcterms:modified xsi:type="dcterms:W3CDTF">2014-12-22T13:44:53Z</dcterms:modified>
</cp:coreProperties>
</file>