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8" r:id="rId23"/>
    <p:sldId id="298"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3" r:id="rId38"/>
    <p:sldId id="294" r:id="rId39"/>
    <p:sldId id="295" r:id="rId40"/>
    <p:sldId id="296" r:id="rId41"/>
    <p:sldId id="299" r:id="rId4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8" d="100"/>
          <a:sy n="28"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1DFE-789B-4BE8-96F2-7A09C088798B}" type="doc">
      <dgm:prSet loTypeId="urn:microsoft.com/office/officeart/2005/8/layout/chevron2" loCatId="process" qsTypeId="urn:microsoft.com/office/officeart/2005/8/quickstyle/simple1" qsCatId="simple" csTypeId="urn:microsoft.com/office/officeart/2005/8/colors/accent5_3" csCatId="accent5" phldr="1"/>
      <dgm:spPr/>
      <dgm:t>
        <a:bodyPr/>
        <a:lstStyle/>
        <a:p>
          <a:endParaRPr lang="es-CO"/>
        </a:p>
      </dgm:t>
    </dgm:pt>
    <dgm:pt modelId="{B2311BE4-4BAE-4FF6-BD6B-C326EBA3D05C}">
      <dgm:prSet phldrT="[Texto]"/>
      <dgm:spPr/>
      <dgm:t>
        <a:bodyPr/>
        <a:lstStyle/>
        <a:p>
          <a:r>
            <a:rPr lang="es-EC" dirty="0" smtClean="0"/>
            <a:t>DESCRIPTIVA</a:t>
          </a:r>
          <a:endParaRPr lang="es-CO" dirty="0"/>
        </a:p>
      </dgm:t>
    </dgm:pt>
    <dgm:pt modelId="{8DA15721-EB21-4806-92A7-705C03A13F06}" type="parTrans" cxnId="{4FAE8819-1077-49E0-B935-BB067FCA8F89}">
      <dgm:prSet/>
      <dgm:spPr/>
      <dgm:t>
        <a:bodyPr/>
        <a:lstStyle/>
        <a:p>
          <a:endParaRPr lang="es-CO"/>
        </a:p>
      </dgm:t>
    </dgm:pt>
    <dgm:pt modelId="{0A005277-7CD1-4812-9FDD-0D0B019C7943}" type="sibTrans" cxnId="{4FAE8819-1077-49E0-B935-BB067FCA8F89}">
      <dgm:prSet/>
      <dgm:spPr/>
      <dgm:t>
        <a:bodyPr/>
        <a:lstStyle/>
        <a:p>
          <a:endParaRPr lang="es-CO"/>
        </a:p>
      </dgm:t>
    </dgm:pt>
    <dgm:pt modelId="{11DB20E1-C136-4B39-B386-7B89C4CF315C}">
      <dgm:prSet phldrT="[Texto]"/>
      <dgm:spPr/>
      <dgm:t>
        <a:bodyPr/>
        <a:lstStyle/>
        <a:p>
          <a:r>
            <a:rPr lang="es-ES" dirty="0" smtClean="0"/>
            <a:t>Ya que nos va a permitir determinar las  características y   los perfiles más importantes   a través de  los resultados obtenidos de la evaluación de la  composición corporal,  somato tipo y flexibilidad</a:t>
          </a:r>
          <a:endParaRPr lang="es-CO" dirty="0"/>
        </a:p>
      </dgm:t>
    </dgm:pt>
    <dgm:pt modelId="{BD85E55D-A48C-41DF-8BC5-864EAF505345}" type="parTrans" cxnId="{E64FA209-536F-4437-BEF4-D0521D3925F1}">
      <dgm:prSet/>
      <dgm:spPr/>
      <dgm:t>
        <a:bodyPr/>
        <a:lstStyle/>
        <a:p>
          <a:endParaRPr lang="es-CO"/>
        </a:p>
      </dgm:t>
    </dgm:pt>
    <dgm:pt modelId="{7049A6B9-372E-4D6D-9224-B7F4DB25AD25}" type="sibTrans" cxnId="{E64FA209-536F-4437-BEF4-D0521D3925F1}">
      <dgm:prSet/>
      <dgm:spPr/>
      <dgm:t>
        <a:bodyPr/>
        <a:lstStyle/>
        <a:p>
          <a:endParaRPr lang="es-CO"/>
        </a:p>
      </dgm:t>
    </dgm:pt>
    <dgm:pt modelId="{4CF0372F-F23D-4314-BC81-FDEEF6655731}">
      <dgm:prSet phldrT="[Texto]"/>
      <dgm:spPr/>
      <dgm:t>
        <a:bodyPr/>
        <a:lstStyle/>
        <a:p>
          <a:pPr algn="just"/>
          <a:endParaRPr lang="es-CO" dirty="0"/>
        </a:p>
      </dgm:t>
    </dgm:pt>
    <dgm:pt modelId="{1024EAC1-3924-4457-9333-15C4157F5B28}" type="parTrans" cxnId="{BDF95079-211A-43C9-9169-F78AEDD24560}">
      <dgm:prSet/>
      <dgm:spPr/>
      <dgm:t>
        <a:bodyPr/>
        <a:lstStyle/>
        <a:p>
          <a:endParaRPr lang="es-CO"/>
        </a:p>
      </dgm:t>
    </dgm:pt>
    <dgm:pt modelId="{F2835FEF-88D3-4664-B39D-D71FAE6ED3E6}" type="sibTrans" cxnId="{BDF95079-211A-43C9-9169-F78AEDD24560}">
      <dgm:prSet/>
      <dgm:spPr/>
      <dgm:t>
        <a:bodyPr/>
        <a:lstStyle/>
        <a:p>
          <a:endParaRPr lang="es-CO"/>
        </a:p>
      </dgm:t>
    </dgm:pt>
    <dgm:pt modelId="{C613F9F3-5C13-41B8-B0AF-92B6DB1DD823}">
      <dgm:prSet phldrT="[Texto]"/>
      <dgm:spPr/>
      <dgm:t>
        <a:bodyPr/>
        <a:lstStyle/>
        <a:p>
          <a:endParaRPr lang="es-CO" dirty="0"/>
        </a:p>
      </dgm:t>
    </dgm:pt>
    <dgm:pt modelId="{28A0277D-474A-4B4F-A40B-2B78F2393576}" type="parTrans" cxnId="{C818B5DE-4EE1-4697-8659-B2237BE65F85}">
      <dgm:prSet/>
      <dgm:spPr/>
      <dgm:t>
        <a:bodyPr/>
        <a:lstStyle/>
        <a:p>
          <a:endParaRPr lang="es-CO"/>
        </a:p>
      </dgm:t>
    </dgm:pt>
    <dgm:pt modelId="{6179F23C-7628-4823-BACC-6978675D924F}" type="sibTrans" cxnId="{C818B5DE-4EE1-4697-8659-B2237BE65F85}">
      <dgm:prSet/>
      <dgm:spPr/>
      <dgm:t>
        <a:bodyPr/>
        <a:lstStyle/>
        <a:p>
          <a:endParaRPr lang="es-CO"/>
        </a:p>
      </dgm:t>
    </dgm:pt>
    <dgm:pt modelId="{E688FA2A-D96A-4A10-AB78-700171A135BB}">
      <dgm:prSet phldrT="[Texto]"/>
      <dgm:spPr/>
      <dgm:t>
        <a:bodyPr/>
        <a:lstStyle/>
        <a:p>
          <a:pPr algn="just"/>
          <a:r>
            <a:rPr lang="es-ES" dirty="0" smtClean="0"/>
            <a:t>Por la realización del análisis  de las relaciones existentes entre las variables indicando sus rasgos más peculiares o diferenciador es a fin de extraer nuevos conocimientos que contribuyan en otras investigaciones </a:t>
          </a:r>
          <a:endParaRPr lang="es-CO" dirty="0"/>
        </a:p>
      </dgm:t>
    </dgm:pt>
    <dgm:pt modelId="{8896DAAB-41B3-41B2-960B-1E5F29816CDD}" type="sibTrans" cxnId="{A9998271-5257-4708-A402-0DAE7885DE62}">
      <dgm:prSet/>
      <dgm:spPr/>
      <dgm:t>
        <a:bodyPr/>
        <a:lstStyle/>
        <a:p>
          <a:endParaRPr lang="es-CO"/>
        </a:p>
      </dgm:t>
    </dgm:pt>
    <dgm:pt modelId="{E2456022-EC28-4AB1-AF35-C538B26AC90A}" type="parTrans" cxnId="{A9998271-5257-4708-A402-0DAE7885DE62}">
      <dgm:prSet/>
      <dgm:spPr/>
      <dgm:t>
        <a:bodyPr/>
        <a:lstStyle/>
        <a:p>
          <a:endParaRPr lang="es-CO"/>
        </a:p>
      </dgm:t>
    </dgm:pt>
    <dgm:pt modelId="{1E6CBF54-E161-48B9-A8D8-F969823893C3}">
      <dgm:prSet phldrT="[Texto]"/>
      <dgm:spPr/>
      <dgm:t>
        <a:bodyPr/>
        <a:lstStyle/>
        <a:p>
          <a:r>
            <a:rPr lang="es-EC" dirty="0" smtClean="0"/>
            <a:t>DE CORTE TRANSVERSAL</a:t>
          </a:r>
          <a:endParaRPr lang="es-CO" dirty="0"/>
        </a:p>
      </dgm:t>
    </dgm:pt>
    <dgm:pt modelId="{1C3FD26D-EF53-47AF-B4C3-95B49FCCBB6E}" type="sibTrans" cxnId="{66E166C8-CA4F-48CD-BF58-2BC29923629C}">
      <dgm:prSet/>
      <dgm:spPr/>
      <dgm:t>
        <a:bodyPr/>
        <a:lstStyle/>
        <a:p>
          <a:endParaRPr lang="es-CO"/>
        </a:p>
      </dgm:t>
    </dgm:pt>
    <dgm:pt modelId="{5809F87E-D127-4F33-9509-518F963CFA59}" type="parTrans" cxnId="{66E166C8-CA4F-48CD-BF58-2BC29923629C}">
      <dgm:prSet/>
      <dgm:spPr/>
      <dgm:t>
        <a:bodyPr/>
        <a:lstStyle/>
        <a:p>
          <a:endParaRPr lang="es-CO"/>
        </a:p>
      </dgm:t>
    </dgm:pt>
    <dgm:pt modelId="{33AE8CB2-77D1-4165-B498-394864994370}">
      <dgm:prSet phldrT="[Texto]"/>
      <dgm:spPr/>
      <dgm:t>
        <a:bodyPr/>
        <a:lstStyle/>
        <a:p>
          <a:r>
            <a:rPr lang="es-EC" dirty="0" smtClean="0"/>
            <a:t>CORRELACIONAL</a:t>
          </a:r>
          <a:endParaRPr lang="es-CO" dirty="0"/>
        </a:p>
      </dgm:t>
    </dgm:pt>
    <dgm:pt modelId="{550C3EEB-A966-4DED-88C8-984F6BDBDE14}" type="sibTrans" cxnId="{86446BC6-3E9F-4590-879D-948538F31F75}">
      <dgm:prSet/>
      <dgm:spPr/>
      <dgm:t>
        <a:bodyPr/>
        <a:lstStyle/>
        <a:p>
          <a:endParaRPr lang="es-CO"/>
        </a:p>
      </dgm:t>
    </dgm:pt>
    <dgm:pt modelId="{93EBA4AE-FF7B-4D93-9478-D351B7705F3F}" type="parTrans" cxnId="{86446BC6-3E9F-4590-879D-948538F31F75}">
      <dgm:prSet/>
      <dgm:spPr/>
      <dgm:t>
        <a:bodyPr/>
        <a:lstStyle/>
        <a:p>
          <a:endParaRPr lang="es-CO"/>
        </a:p>
      </dgm:t>
    </dgm:pt>
    <dgm:pt modelId="{E9FA41F2-5F59-4FDB-98A3-B3FA183C7D50}">
      <dgm:prSet/>
      <dgm:spPr/>
      <dgm:t>
        <a:bodyPr/>
        <a:lstStyle/>
        <a:p>
          <a:r>
            <a:rPr lang="es-ES" dirty="0" smtClean="0"/>
            <a:t>Porque se realizó las evaluaciones en un solo periodo de tiempo.</a:t>
          </a:r>
          <a:endParaRPr lang="es-CO" dirty="0"/>
        </a:p>
      </dgm:t>
    </dgm:pt>
    <dgm:pt modelId="{211E3100-2E73-4925-B65B-765B55374A5A}" type="parTrans" cxnId="{CF6712B6-696E-44B1-B392-9C14A397172A}">
      <dgm:prSet/>
      <dgm:spPr/>
      <dgm:t>
        <a:bodyPr/>
        <a:lstStyle/>
        <a:p>
          <a:endParaRPr lang="es-CO"/>
        </a:p>
      </dgm:t>
    </dgm:pt>
    <dgm:pt modelId="{6A727587-56E4-44AE-8A6A-72D3A721352E}" type="sibTrans" cxnId="{CF6712B6-696E-44B1-B392-9C14A397172A}">
      <dgm:prSet/>
      <dgm:spPr/>
      <dgm:t>
        <a:bodyPr/>
        <a:lstStyle/>
        <a:p>
          <a:endParaRPr lang="es-CO"/>
        </a:p>
      </dgm:t>
    </dgm:pt>
    <dgm:pt modelId="{DF59FFE1-E0D0-4A18-BD47-FC7BCF384BC7}">
      <dgm:prSet/>
      <dgm:spPr/>
      <dgm:t>
        <a:bodyPr/>
        <a:lstStyle/>
        <a:p>
          <a:endParaRPr lang="es-CO"/>
        </a:p>
      </dgm:t>
    </dgm:pt>
    <dgm:pt modelId="{AAE737FF-0BBE-4650-8939-DEEECFA4B24D}" type="parTrans" cxnId="{91F5556F-A56D-4EBD-8311-061078433F6C}">
      <dgm:prSet/>
      <dgm:spPr/>
      <dgm:t>
        <a:bodyPr/>
        <a:lstStyle/>
        <a:p>
          <a:endParaRPr lang="es-CO"/>
        </a:p>
      </dgm:t>
    </dgm:pt>
    <dgm:pt modelId="{DA85F92F-0C51-4BAB-8F9A-289AD95253B2}" type="sibTrans" cxnId="{91F5556F-A56D-4EBD-8311-061078433F6C}">
      <dgm:prSet/>
      <dgm:spPr/>
      <dgm:t>
        <a:bodyPr/>
        <a:lstStyle/>
        <a:p>
          <a:endParaRPr lang="es-CO"/>
        </a:p>
      </dgm:t>
    </dgm:pt>
    <dgm:pt modelId="{DF401B32-56E9-45CD-BB2F-BCF174252867}" type="pres">
      <dgm:prSet presAssocID="{803D1DFE-789B-4BE8-96F2-7A09C088798B}" presName="linearFlow" presStyleCnt="0">
        <dgm:presLayoutVars>
          <dgm:dir/>
          <dgm:animLvl val="lvl"/>
          <dgm:resizeHandles val="exact"/>
        </dgm:presLayoutVars>
      </dgm:prSet>
      <dgm:spPr/>
      <dgm:t>
        <a:bodyPr/>
        <a:lstStyle/>
        <a:p>
          <a:endParaRPr lang="es-CO"/>
        </a:p>
      </dgm:t>
    </dgm:pt>
    <dgm:pt modelId="{F3908F80-1BAF-4949-9B37-A698E179CC7E}" type="pres">
      <dgm:prSet presAssocID="{B2311BE4-4BAE-4FF6-BD6B-C326EBA3D05C}" presName="composite" presStyleCnt="0"/>
      <dgm:spPr/>
    </dgm:pt>
    <dgm:pt modelId="{A376BC7C-0525-4C48-9FAA-E69DD769858E}" type="pres">
      <dgm:prSet presAssocID="{B2311BE4-4BAE-4FF6-BD6B-C326EBA3D05C}" presName="parentText" presStyleLbl="alignNode1" presStyleIdx="0" presStyleCnt="3">
        <dgm:presLayoutVars>
          <dgm:chMax val="1"/>
          <dgm:bulletEnabled val="1"/>
        </dgm:presLayoutVars>
      </dgm:prSet>
      <dgm:spPr/>
      <dgm:t>
        <a:bodyPr/>
        <a:lstStyle/>
        <a:p>
          <a:endParaRPr lang="es-CO"/>
        </a:p>
      </dgm:t>
    </dgm:pt>
    <dgm:pt modelId="{AB516329-527C-464E-A253-9B690F52328E}" type="pres">
      <dgm:prSet presAssocID="{B2311BE4-4BAE-4FF6-BD6B-C326EBA3D05C}" presName="descendantText" presStyleLbl="alignAcc1" presStyleIdx="0" presStyleCnt="3" custLinFactNeighborX="178" custLinFactNeighborY="-212">
        <dgm:presLayoutVars>
          <dgm:bulletEnabled val="1"/>
        </dgm:presLayoutVars>
      </dgm:prSet>
      <dgm:spPr/>
      <dgm:t>
        <a:bodyPr/>
        <a:lstStyle/>
        <a:p>
          <a:endParaRPr lang="es-CO"/>
        </a:p>
      </dgm:t>
    </dgm:pt>
    <dgm:pt modelId="{BE8E43A0-91DF-4D41-8064-6DF58DE3E2CD}" type="pres">
      <dgm:prSet presAssocID="{0A005277-7CD1-4812-9FDD-0D0B019C7943}" presName="sp" presStyleCnt="0"/>
      <dgm:spPr/>
    </dgm:pt>
    <dgm:pt modelId="{3B900DFA-69FB-42B0-902F-84F4AE936BF1}" type="pres">
      <dgm:prSet presAssocID="{33AE8CB2-77D1-4165-B498-394864994370}" presName="composite" presStyleCnt="0"/>
      <dgm:spPr/>
    </dgm:pt>
    <dgm:pt modelId="{B418D48E-04E3-47C1-97B2-CF5832EC9DFA}" type="pres">
      <dgm:prSet presAssocID="{33AE8CB2-77D1-4165-B498-394864994370}" presName="parentText" presStyleLbl="alignNode1" presStyleIdx="1" presStyleCnt="3">
        <dgm:presLayoutVars>
          <dgm:chMax val="1"/>
          <dgm:bulletEnabled val="1"/>
        </dgm:presLayoutVars>
      </dgm:prSet>
      <dgm:spPr/>
      <dgm:t>
        <a:bodyPr/>
        <a:lstStyle/>
        <a:p>
          <a:endParaRPr lang="es-CO"/>
        </a:p>
      </dgm:t>
    </dgm:pt>
    <dgm:pt modelId="{FD877A7C-6578-4AEF-9618-62FF1900A25B}" type="pres">
      <dgm:prSet presAssocID="{33AE8CB2-77D1-4165-B498-394864994370}" presName="descendantText" presStyleLbl="alignAcc1" presStyleIdx="1" presStyleCnt="3">
        <dgm:presLayoutVars>
          <dgm:bulletEnabled val="1"/>
        </dgm:presLayoutVars>
      </dgm:prSet>
      <dgm:spPr/>
      <dgm:t>
        <a:bodyPr/>
        <a:lstStyle/>
        <a:p>
          <a:endParaRPr lang="es-CO"/>
        </a:p>
      </dgm:t>
    </dgm:pt>
    <dgm:pt modelId="{0712DB46-27CE-4913-A7FC-B6DDEC885051}" type="pres">
      <dgm:prSet presAssocID="{550C3EEB-A966-4DED-88C8-984F6BDBDE14}" presName="sp" presStyleCnt="0"/>
      <dgm:spPr/>
    </dgm:pt>
    <dgm:pt modelId="{120F967F-C038-4FFF-81AC-813FACE4B1D3}" type="pres">
      <dgm:prSet presAssocID="{1E6CBF54-E161-48B9-A8D8-F969823893C3}" presName="composite" presStyleCnt="0"/>
      <dgm:spPr/>
    </dgm:pt>
    <dgm:pt modelId="{7B8DB20E-5C92-46B6-A42A-A5E5DAD40F2C}" type="pres">
      <dgm:prSet presAssocID="{1E6CBF54-E161-48B9-A8D8-F969823893C3}" presName="parentText" presStyleLbl="alignNode1" presStyleIdx="2" presStyleCnt="3">
        <dgm:presLayoutVars>
          <dgm:chMax val="1"/>
          <dgm:bulletEnabled val="1"/>
        </dgm:presLayoutVars>
      </dgm:prSet>
      <dgm:spPr/>
      <dgm:t>
        <a:bodyPr/>
        <a:lstStyle/>
        <a:p>
          <a:endParaRPr lang="es-CO"/>
        </a:p>
      </dgm:t>
    </dgm:pt>
    <dgm:pt modelId="{0FCD9040-581A-4F9D-BBDA-222126915C39}" type="pres">
      <dgm:prSet presAssocID="{1E6CBF54-E161-48B9-A8D8-F969823893C3}" presName="descendantText" presStyleLbl="alignAcc1" presStyleIdx="2" presStyleCnt="3">
        <dgm:presLayoutVars>
          <dgm:bulletEnabled val="1"/>
        </dgm:presLayoutVars>
      </dgm:prSet>
      <dgm:spPr/>
      <dgm:t>
        <a:bodyPr/>
        <a:lstStyle/>
        <a:p>
          <a:endParaRPr lang="es-CO"/>
        </a:p>
      </dgm:t>
    </dgm:pt>
  </dgm:ptLst>
  <dgm:cxnLst>
    <dgm:cxn modelId="{86446BC6-3E9F-4590-879D-948538F31F75}" srcId="{803D1DFE-789B-4BE8-96F2-7A09C088798B}" destId="{33AE8CB2-77D1-4165-B498-394864994370}" srcOrd="1" destOrd="0" parTransId="{93EBA4AE-FF7B-4D93-9478-D351B7705F3F}" sibTransId="{550C3EEB-A966-4DED-88C8-984F6BDBDE14}"/>
    <dgm:cxn modelId="{BDF95079-211A-43C9-9169-F78AEDD24560}" srcId="{33AE8CB2-77D1-4165-B498-394864994370}" destId="{4CF0372F-F23D-4314-BC81-FDEEF6655731}" srcOrd="1" destOrd="0" parTransId="{1024EAC1-3924-4457-9333-15C4157F5B28}" sibTransId="{F2835FEF-88D3-4664-B39D-D71FAE6ED3E6}"/>
    <dgm:cxn modelId="{2831D830-5B63-48B4-9331-C0B887F44E21}" type="presOf" srcId="{11DB20E1-C136-4B39-B386-7B89C4CF315C}" destId="{AB516329-527C-464E-A253-9B690F52328E}" srcOrd="0" destOrd="0" presId="urn:microsoft.com/office/officeart/2005/8/layout/chevron2"/>
    <dgm:cxn modelId="{75CE2FD7-92FA-4488-B293-E3987937BE9A}" type="presOf" srcId="{803D1DFE-789B-4BE8-96F2-7A09C088798B}" destId="{DF401B32-56E9-45CD-BB2F-BCF174252867}" srcOrd="0" destOrd="0" presId="urn:microsoft.com/office/officeart/2005/8/layout/chevron2"/>
    <dgm:cxn modelId="{E64FA209-536F-4437-BEF4-D0521D3925F1}" srcId="{B2311BE4-4BAE-4FF6-BD6B-C326EBA3D05C}" destId="{11DB20E1-C136-4B39-B386-7B89C4CF315C}" srcOrd="0" destOrd="0" parTransId="{BD85E55D-A48C-41DF-8BC5-864EAF505345}" sibTransId="{7049A6B9-372E-4D6D-9224-B7F4DB25AD25}"/>
    <dgm:cxn modelId="{3BDDF129-BC3F-416A-8AB1-76E0D3B3EC13}" type="presOf" srcId="{C613F9F3-5C13-41B8-B0AF-92B6DB1DD823}" destId="{0FCD9040-581A-4F9D-BBDA-222126915C39}" srcOrd="0" destOrd="0" presId="urn:microsoft.com/office/officeart/2005/8/layout/chevron2"/>
    <dgm:cxn modelId="{A9998271-5257-4708-A402-0DAE7885DE62}" srcId="{33AE8CB2-77D1-4165-B498-394864994370}" destId="{E688FA2A-D96A-4A10-AB78-700171A135BB}" srcOrd="0" destOrd="0" parTransId="{E2456022-EC28-4AB1-AF35-C538B26AC90A}" sibTransId="{8896DAAB-41B3-41B2-960B-1E5F29816CDD}"/>
    <dgm:cxn modelId="{159DB506-80B3-4E20-BE69-B453050C093C}" type="presOf" srcId="{B2311BE4-4BAE-4FF6-BD6B-C326EBA3D05C}" destId="{A376BC7C-0525-4C48-9FAA-E69DD769858E}" srcOrd="0" destOrd="0" presId="urn:microsoft.com/office/officeart/2005/8/layout/chevron2"/>
    <dgm:cxn modelId="{91F5556F-A56D-4EBD-8311-061078433F6C}" srcId="{1E6CBF54-E161-48B9-A8D8-F969823893C3}" destId="{DF59FFE1-E0D0-4A18-BD47-FC7BCF384BC7}" srcOrd="2" destOrd="0" parTransId="{AAE737FF-0BBE-4650-8939-DEEECFA4B24D}" sibTransId="{DA85F92F-0C51-4BAB-8F9A-289AD95253B2}"/>
    <dgm:cxn modelId="{CF6712B6-696E-44B1-B392-9C14A397172A}" srcId="{1E6CBF54-E161-48B9-A8D8-F969823893C3}" destId="{E9FA41F2-5F59-4FDB-98A3-B3FA183C7D50}" srcOrd="1" destOrd="0" parTransId="{211E3100-2E73-4925-B65B-765B55374A5A}" sibTransId="{6A727587-56E4-44AE-8A6A-72D3A721352E}"/>
    <dgm:cxn modelId="{AA3748BC-C28F-40AC-B7EF-C21350954425}" type="presOf" srcId="{E688FA2A-D96A-4A10-AB78-700171A135BB}" destId="{FD877A7C-6578-4AEF-9618-62FF1900A25B}" srcOrd="0" destOrd="0" presId="urn:microsoft.com/office/officeart/2005/8/layout/chevron2"/>
    <dgm:cxn modelId="{46E00F93-3323-4AC6-97BF-6F484658ECC4}" type="presOf" srcId="{33AE8CB2-77D1-4165-B498-394864994370}" destId="{B418D48E-04E3-47C1-97B2-CF5832EC9DFA}" srcOrd="0" destOrd="0" presId="urn:microsoft.com/office/officeart/2005/8/layout/chevron2"/>
    <dgm:cxn modelId="{9E7EC05D-23F9-47FB-8A80-9EFB97FFEE5B}" type="presOf" srcId="{1E6CBF54-E161-48B9-A8D8-F969823893C3}" destId="{7B8DB20E-5C92-46B6-A42A-A5E5DAD40F2C}" srcOrd="0" destOrd="0" presId="urn:microsoft.com/office/officeart/2005/8/layout/chevron2"/>
    <dgm:cxn modelId="{188CE6A1-1CF5-45FB-A454-ADAB5F8E305B}" type="presOf" srcId="{E9FA41F2-5F59-4FDB-98A3-B3FA183C7D50}" destId="{0FCD9040-581A-4F9D-BBDA-222126915C39}" srcOrd="0" destOrd="1" presId="urn:microsoft.com/office/officeart/2005/8/layout/chevron2"/>
    <dgm:cxn modelId="{88D62750-C3B0-4221-9D00-918724C1969D}" type="presOf" srcId="{4CF0372F-F23D-4314-BC81-FDEEF6655731}" destId="{FD877A7C-6578-4AEF-9618-62FF1900A25B}" srcOrd="0" destOrd="1" presId="urn:microsoft.com/office/officeart/2005/8/layout/chevron2"/>
    <dgm:cxn modelId="{4FAE8819-1077-49E0-B935-BB067FCA8F89}" srcId="{803D1DFE-789B-4BE8-96F2-7A09C088798B}" destId="{B2311BE4-4BAE-4FF6-BD6B-C326EBA3D05C}" srcOrd="0" destOrd="0" parTransId="{8DA15721-EB21-4806-92A7-705C03A13F06}" sibTransId="{0A005277-7CD1-4812-9FDD-0D0B019C7943}"/>
    <dgm:cxn modelId="{8E65B660-9BB2-4033-B8CD-3669509DC143}" type="presOf" srcId="{DF59FFE1-E0D0-4A18-BD47-FC7BCF384BC7}" destId="{0FCD9040-581A-4F9D-BBDA-222126915C39}" srcOrd="0" destOrd="2" presId="urn:microsoft.com/office/officeart/2005/8/layout/chevron2"/>
    <dgm:cxn modelId="{C818B5DE-4EE1-4697-8659-B2237BE65F85}" srcId="{1E6CBF54-E161-48B9-A8D8-F969823893C3}" destId="{C613F9F3-5C13-41B8-B0AF-92B6DB1DD823}" srcOrd="0" destOrd="0" parTransId="{28A0277D-474A-4B4F-A40B-2B78F2393576}" sibTransId="{6179F23C-7628-4823-BACC-6978675D924F}"/>
    <dgm:cxn modelId="{66E166C8-CA4F-48CD-BF58-2BC29923629C}" srcId="{803D1DFE-789B-4BE8-96F2-7A09C088798B}" destId="{1E6CBF54-E161-48B9-A8D8-F969823893C3}" srcOrd="2" destOrd="0" parTransId="{5809F87E-D127-4F33-9509-518F963CFA59}" sibTransId="{1C3FD26D-EF53-47AF-B4C3-95B49FCCBB6E}"/>
    <dgm:cxn modelId="{0507EE0F-3531-4A2F-B168-A9DBB6EF315A}" type="presParOf" srcId="{DF401B32-56E9-45CD-BB2F-BCF174252867}" destId="{F3908F80-1BAF-4949-9B37-A698E179CC7E}" srcOrd="0" destOrd="0" presId="urn:microsoft.com/office/officeart/2005/8/layout/chevron2"/>
    <dgm:cxn modelId="{94A8CFDC-1C0C-4A79-B5D1-0BB60E227978}" type="presParOf" srcId="{F3908F80-1BAF-4949-9B37-A698E179CC7E}" destId="{A376BC7C-0525-4C48-9FAA-E69DD769858E}" srcOrd="0" destOrd="0" presId="urn:microsoft.com/office/officeart/2005/8/layout/chevron2"/>
    <dgm:cxn modelId="{BC7FE67D-D409-4AB0-BC3A-1CEE89562D59}" type="presParOf" srcId="{F3908F80-1BAF-4949-9B37-A698E179CC7E}" destId="{AB516329-527C-464E-A253-9B690F52328E}" srcOrd="1" destOrd="0" presId="urn:microsoft.com/office/officeart/2005/8/layout/chevron2"/>
    <dgm:cxn modelId="{200EED7F-B46F-4B33-A5E2-26711617404B}" type="presParOf" srcId="{DF401B32-56E9-45CD-BB2F-BCF174252867}" destId="{BE8E43A0-91DF-4D41-8064-6DF58DE3E2CD}" srcOrd="1" destOrd="0" presId="urn:microsoft.com/office/officeart/2005/8/layout/chevron2"/>
    <dgm:cxn modelId="{35189296-0825-465A-8BAD-096C2EDAD888}" type="presParOf" srcId="{DF401B32-56E9-45CD-BB2F-BCF174252867}" destId="{3B900DFA-69FB-42B0-902F-84F4AE936BF1}" srcOrd="2" destOrd="0" presId="urn:microsoft.com/office/officeart/2005/8/layout/chevron2"/>
    <dgm:cxn modelId="{3CFAEA25-6617-473B-A7AF-64F154F48124}" type="presParOf" srcId="{3B900DFA-69FB-42B0-902F-84F4AE936BF1}" destId="{B418D48E-04E3-47C1-97B2-CF5832EC9DFA}" srcOrd="0" destOrd="0" presId="urn:microsoft.com/office/officeart/2005/8/layout/chevron2"/>
    <dgm:cxn modelId="{097EC70F-781E-418E-B818-0FE5B3CAF40D}" type="presParOf" srcId="{3B900DFA-69FB-42B0-902F-84F4AE936BF1}" destId="{FD877A7C-6578-4AEF-9618-62FF1900A25B}" srcOrd="1" destOrd="0" presId="urn:microsoft.com/office/officeart/2005/8/layout/chevron2"/>
    <dgm:cxn modelId="{FA015B85-2F9E-4B1D-96D1-36DD157EB826}" type="presParOf" srcId="{DF401B32-56E9-45CD-BB2F-BCF174252867}" destId="{0712DB46-27CE-4913-A7FC-B6DDEC885051}" srcOrd="3" destOrd="0" presId="urn:microsoft.com/office/officeart/2005/8/layout/chevron2"/>
    <dgm:cxn modelId="{CC1AC7E1-F8E7-4288-BBF5-3A2FC15C73C9}" type="presParOf" srcId="{DF401B32-56E9-45CD-BB2F-BCF174252867}" destId="{120F967F-C038-4FFF-81AC-813FACE4B1D3}" srcOrd="4" destOrd="0" presId="urn:microsoft.com/office/officeart/2005/8/layout/chevron2"/>
    <dgm:cxn modelId="{91922F8E-ABB6-4EF2-B52D-858043EDBD3D}" type="presParOf" srcId="{120F967F-C038-4FFF-81AC-813FACE4B1D3}" destId="{7B8DB20E-5C92-46B6-A42A-A5E5DAD40F2C}" srcOrd="0" destOrd="0" presId="urn:microsoft.com/office/officeart/2005/8/layout/chevron2"/>
    <dgm:cxn modelId="{F2380900-2074-4A26-B2C6-1282305C0379}" type="presParOf" srcId="{120F967F-C038-4FFF-81AC-813FACE4B1D3}" destId="{0FCD9040-581A-4F9D-BBDA-222126915C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4D759-EE7D-42CB-B134-1E915D6E5C23}" type="doc">
      <dgm:prSet loTypeId="urn:microsoft.com/office/officeart/2005/8/layout/vList2" loCatId="list" qsTypeId="urn:microsoft.com/office/officeart/2005/8/quickstyle/simple2" qsCatId="simple" csTypeId="urn:microsoft.com/office/officeart/2005/8/colors/accent2_5" csCatId="accent2" phldr="1"/>
      <dgm:spPr/>
      <dgm:t>
        <a:bodyPr/>
        <a:lstStyle/>
        <a:p>
          <a:endParaRPr lang="es-CO"/>
        </a:p>
      </dgm:t>
    </dgm:pt>
    <dgm:pt modelId="{E69913FC-49AF-452E-9CF0-05D096CACB7A}">
      <dgm:prSet phldrT="[Texto]"/>
      <dgm:spPr/>
      <dgm:t>
        <a:bodyPr/>
        <a:lstStyle/>
        <a:p>
          <a:r>
            <a:rPr lang="es-EC" dirty="0" smtClean="0"/>
            <a:t>HIPÓTESIS DE TRABAJO</a:t>
          </a:r>
          <a:endParaRPr lang="es-CO" dirty="0"/>
        </a:p>
      </dgm:t>
    </dgm:pt>
    <dgm:pt modelId="{939B162B-4537-4EE8-94E2-AB1853F48C8F}" type="parTrans" cxnId="{8C831317-5EC8-42D4-A644-A8C716314F38}">
      <dgm:prSet/>
      <dgm:spPr/>
      <dgm:t>
        <a:bodyPr/>
        <a:lstStyle/>
        <a:p>
          <a:endParaRPr lang="es-CO"/>
        </a:p>
      </dgm:t>
    </dgm:pt>
    <dgm:pt modelId="{A8A69615-C40F-4912-BE64-5C475C85B9CD}" type="sibTrans" cxnId="{8C831317-5EC8-42D4-A644-A8C716314F38}">
      <dgm:prSet/>
      <dgm:spPr/>
      <dgm:t>
        <a:bodyPr/>
        <a:lstStyle/>
        <a:p>
          <a:endParaRPr lang="es-CO"/>
        </a:p>
      </dgm:t>
    </dgm:pt>
    <dgm:pt modelId="{98F722B9-3B07-4982-A2B0-A25BB98EB216}">
      <dgm:prSet phldrT="[Texto]"/>
      <dgm:spPr/>
      <dgm:t>
        <a:bodyPr/>
        <a:lstStyle/>
        <a:p>
          <a:pPr algn="just"/>
          <a:r>
            <a:rPr lang="es-ES" dirty="0" smtClean="0"/>
            <a:t>Si incide la   composición corporal y el somato tipo en la flexibilidad de los bailarines de la Compañía Nacional de Danza</a:t>
          </a:r>
          <a:endParaRPr lang="es-CO" dirty="0"/>
        </a:p>
      </dgm:t>
    </dgm:pt>
    <dgm:pt modelId="{78D6DD6F-3C64-4C51-88B1-E6A42F2F263D}" type="parTrans" cxnId="{39CDEB47-6C87-4C51-B5F4-292BA3B88D65}">
      <dgm:prSet/>
      <dgm:spPr/>
      <dgm:t>
        <a:bodyPr/>
        <a:lstStyle/>
        <a:p>
          <a:endParaRPr lang="es-CO"/>
        </a:p>
      </dgm:t>
    </dgm:pt>
    <dgm:pt modelId="{6C869ACA-FC9A-4F9F-BF25-CAD2280F0583}" type="sibTrans" cxnId="{39CDEB47-6C87-4C51-B5F4-292BA3B88D65}">
      <dgm:prSet/>
      <dgm:spPr/>
      <dgm:t>
        <a:bodyPr/>
        <a:lstStyle/>
        <a:p>
          <a:endParaRPr lang="es-CO"/>
        </a:p>
      </dgm:t>
    </dgm:pt>
    <dgm:pt modelId="{C199E8AF-F7FF-43C1-885A-DA92A5B3AAF8}">
      <dgm:prSet phldrT="[Texto]"/>
      <dgm:spPr/>
      <dgm:t>
        <a:bodyPr/>
        <a:lstStyle/>
        <a:p>
          <a:r>
            <a:rPr lang="es-EC" dirty="0" smtClean="0"/>
            <a:t>HIPÓTESIS NULA</a:t>
          </a:r>
          <a:endParaRPr lang="es-CO" dirty="0"/>
        </a:p>
      </dgm:t>
    </dgm:pt>
    <dgm:pt modelId="{E16EFDEE-B78D-4985-AEAB-D4D552D5DBB2}" type="parTrans" cxnId="{CB2BF9E2-7683-4583-9387-A342FA6FF90B}">
      <dgm:prSet/>
      <dgm:spPr/>
      <dgm:t>
        <a:bodyPr/>
        <a:lstStyle/>
        <a:p>
          <a:endParaRPr lang="es-CO"/>
        </a:p>
      </dgm:t>
    </dgm:pt>
    <dgm:pt modelId="{24ABAE29-FC1B-48A2-A229-642F6E766E7F}" type="sibTrans" cxnId="{CB2BF9E2-7683-4583-9387-A342FA6FF90B}">
      <dgm:prSet/>
      <dgm:spPr/>
      <dgm:t>
        <a:bodyPr/>
        <a:lstStyle/>
        <a:p>
          <a:endParaRPr lang="es-CO"/>
        </a:p>
      </dgm:t>
    </dgm:pt>
    <dgm:pt modelId="{1F73DE2D-CDAA-4D6C-8E7F-AFB3F9838B8D}">
      <dgm:prSet phldrT="[Texto]"/>
      <dgm:spPr/>
      <dgm:t>
        <a:bodyPr/>
        <a:lstStyle/>
        <a:p>
          <a:pPr algn="just"/>
          <a:r>
            <a:rPr lang="es-ES" dirty="0" smtClean="0"/>
            <a:t>No incide la   composición corporal y el somato tipo en la flexibilidad de los bailarines de la Compañía Nacional de Danza</a:t>
          </a:r>
          <a:endParaRPr lang="es-CO" dirty="0"/>
        </a:p>
      </dgm:t>
    </dgm:pt>
    <dgm:pt modelId="{E5E128D4-3F72-455A-A1D9-6BC4C55D0AD1}" type="parTrans" cxnId="{658FF996-6374-4CB1-9145-1D1E3B334841}">
      <dgm:prSet/>
      <dgm:spPr/>
      <dgm:t>
        <a:bodyPr/>
        <a:lstStyle/>
        <a:p>
          <a:endParaRPr lang="es-CO"/>
        </a:p>
      </dgm:t>
    </dgm:pt>
    <dgm:pt modelId="{5C698F2F-C5DE-443C-AB1D-D3174A4A5F90}" type="sibTrans" cxnId="{658FF996-6374-4CB1-9145-1D1E3B334841}">
      <dgm:prSet/>
      <dgm:spPr/>
      <dgm:t>
        <a:bodyPr/>
        <a:lstStyle/>
        <a:p>
          <a:endParaRPr lang="es-CO"/>
        </a:p>
      </dgm:t>
    </dgm:pt>
    <dgm:pt modelId="{5AF0ABCD-75E4-4D06-B4D6-F98D8D83F376}" type="pres">
      <dgm:prSet presAssocID="{AF04D759-EE7D-42CB-B134-1E915D6E5C23}" presName="linear" presStyleCnt="0">
        <dgm:presLayoutVars>
          <dgm:animLvl val="lvl"/>
          <dgm:resizeHandles val="exact"/>
        </dgm:presLayoutVars>
      </dgm:prSet>
      <dgm:spPr/>
      <dgm:t>
        <a:bodyPr/>
        <a:lstStyle/>
        <a:p>
          <a:endParaRPr lang="es-CO"/>
        </a:p>
      </dgm:t>
    </dgm:pt>
    <dgm:pt modelId="{54A9D31D-3D23-4B03-A12C-64A513706F96}" type="pres">
      <dgm:prSet presAssocID="{E69913FC-49AF-452E-9CF0-05D096CACB7A}" presName="parentText" presStyleLbl="node1" presStyleIdx="0" presStyleCnt="2">
        <dgm:presLayoutVars>
          <dgm:chMax val="0"/>
          <dgm:bulletEnabled val="1"/>
        </dgm:presLayoutVars>
      </dgm:prSet>
      <dgm:spPr/>
      <dgm:t>
        <a:bodyPr/>
        <a:lstStyle/>
        <a:p>
          <a:endParaRPr lang="es-CO"/>
        </a:p>
      </dgm:t>
    </dgm:pt>
    <dgm:pt modelId="{82F87CFE-6DA1-446E-B4D3-5B57BD42FC07}" type="pres">
      <dgm:prSet presAssocID="{E69913FC-49AF-452E-9CF0-05D096CACB7A}" presName="childText" presStyleLbl="revTx" presStyleIdx="0" presStyleCnt="2">
        <dgm:presLayoutVars>
          <dgm:bulletEnabled val="1"/>
        </dgm:presLayoutVars>
      </dgm:prSet>
      <dgm:spPr/>
      <dgm:t>
        <a:bodyPr/>
        <a:lstStyle/>
        <a:p>
          <a:endParaRPr lang="es-CO"/>
        </a:p>
      </dgm:t>
    </dgm:pt>
    <dgm:pt modelId="{3B31B8CE-12ED-4CCF-8754-21199871A64E}" type="pres">
      <dgm:prSet presAssocID="{C199E8AF-F7FF-43C1-885A-DA92A5B3AAF8}" presName="parentText" presStyleLbl="node1" presStyleIdx="1" presStyleCnt="2">
        <dgm:presLayoutVars>
          <dgm:chMax val="0"/>
          <dgm:bulletEnabled val="1"/>
        </dgm:presLayoutVars>
      </dgm:prSet>
      <dgm:spPr/>
      <dgm:t>
        <a:bodyPr/>
        <a:lstStyle/>
        <a:p>
          <a:endParaRPr lang="es-CO"/>
        </a:p>
      </dgm:t>
    </dgm:pt>
    <dgm:pt modelId="{AF35C4C8-78BE-4073-846B-CA5DBBE657CB}" type="pres">
      <dgm:prSet presAssocID="{C199E8AF-F7FF-43C1-885A-DA92A5B3AAF8}" presName="childText" presStyleLbl="revTx" presStyleIdx="1" presStyleCnt="2">
        <dgm:presLayoutVars>
          <dgm:bulletEnabled val="1"/>
        </dgm:presLayoutVars>
      </dgm:prSet>
      <dgm:spPr/>
      <dgm:t>
        <a:bodyPr/>
        <a:lstStyle/>
        <a:p>
          <a:endParaRPr lang="es-CO"/>
        </a:p>
      </dgm:t>
    </dgm:pt>
  </dgm:ptLst>
  <dgm:cxnLst>
    <dgm:cxn modelId="{8256D416-E0F3-4CD9-A1B1-5777ECC7A862}" type="presOf" srcId="{1F73DE2D-CDAA-4D6C-8E7F-AFB3F9838B8D}" destId="{AF35C4C8-78BE-4073-846B-CA5DBBE657CB}" srcOrd="0" destOrd="0" presId="urn:microsoft.com/office/officeart/2005/8/layout/vList2"/>
    <dgm:cxn modelId="{8C831317-5EC8-42D4-A644-A8C716314F38}" srcId="{AF04D759-EE7D-42CB-B134-1E915D6E5C23}" destId="{E69913FC-49AF-452E-9CF0-05D096CACB7A}" srcOrd="0" destOrd="0" parTransId="{939B162B-4537-4EE8-94E2-AB1853F48C8F}" sibTransId="{A8A69615-C40F-4912-BE64-5C475C85B9CD}"/>
    <dgm:cxn modelId="{3201F556-3829-4B92-87C2-B595D3DEAB87}" type="presOf" srcId="{C199E8AF-F7FF-43C1-885A-DA92A5B3AAF8}" destId="{3B31B8CE-12ED-4CCF-8754-21199871A64E}" srcOrd="0" destOrd="0" presId="urn:microsoft.com/office/officeart/2005/8/layout/vList2"/>
    <dgm:cxn modelId="{4EBC69F2-FE48-4AB5-888D-8026C93277DB}" type="presOf" srcId="{E69913FC-49AF-452E-9CF0-05D096CACB7A}" destId="{54A9D31D-3D23-4B03-A12C-64A513706F96}" srcOrd="0" destOrd="0" presId="urn:microsoft.com/office/officeart/2005/8/layout/vList2"/>
    <dgm:cxn modelId="{658FF996-6374-4CB1-9145-1D1E3B334841}" srcId="{C199E8AF-F7FF-43C1-885A-DA92A5B3AAF8}" destId="{1F73DE2D-CDAA-4D6C-8E7F-AFB3F9838B8D}" srcOrd="0" destOrd="0" parTransId="{E5E128D4-3F72-455A-A1D9-6BC4C55D0AD1}" sibTransId="{5C698F2F-C5DE-443C-AB1D-D3174A4A5F90}"/>
    <dgm:cxn modelId="{752CB5D7-5A31-4A91-ACE9-76A0C15415D2}" type="presOf" srcId="{AF04D759-EE7D-42CB-B134-1E915D6E5C23}" destId="{5AF0ABCD-75E4-4D06-B4D6-F98D8D83F376}" srcOrd="0" destOrd="0" presId="urn:microsoft.com/office/officeart/2005/8/layout/vList2"/>
    <dgm:cxn modelId="{D69C9689-D905-49AF-B81B-754C335B15CA}" type="presOf" srcId="{98F722B9-3B07-4982-A2B0-A25BB98EB216}" destId="{82F87CFE-6DA1-446E-B4D3-5B57BD42FC07}" srcOrd="0" destOrd="0" presId="urn:microsoft.com/office/officeart/2005/8/layout/vList2"/>
    <dgm:cxn modelId="{CB2BF9E2-7683-4583-9387-A342FA6FF90B}" srcId="{AF04D759-EE7D-42CB-B134-1E915D6E5C23}" destId="{C199E8AF-F7FF-43C1-885A-DA92A5B3AAF8}" srcOrd="1" destOrd="0" parTransId="{E16EFDEE-B78D-4985-AEAB-D4D552D5DBB2}" sibTransId="{24ABAE29-FC1B-48A2-A229-642F6E766E7F}"/>
    <dgm:cxn modelId="{39CDEB47-6C87-4C51-B5F4-292BA3B88D65}" srcId="{E69913FC-49AF-452E-9CF0-05D096CACB7A}" destId="{98F722B9-3B07-4982-A2B0-A25BB98EB216}" srcOrd="0" destOrd="0" parTransId="{78D6DD6F-3C64-4C51-88B1-E6A42F2F263D}" sibTransId="{6C869ACA-FC9A-4F9F-BF25-CAD2280F0583}"/>
    <dgm:cxn modelId="{73A3AA4A-AEA7-4104-B71B-FB363FB0F8A5}" type="presParOf" srcId="{5AF0ABCD-75E4-4D06-B4D6-F98D8D83F376}" destId="{54A9D31D-3D23-4B03-A12C-64A513706F96}" srcOrd="0" destOrd="0" presId="urn:microsoft.com/office/officeart/2005/8/layout/vList2"/>
    <dgm:cxn modelId="{EDC26708-8C5E-405E-8745-AEBD811E5950}" type="presParOf" srcId="{5AF0ABCD-75E4-4D06-B4D6-F98D8D83F376}" destId="{82F87CFE-6DA1-446E-B4D3-5B57BD42FC07}" srcOrd="1" destOrd="0" presId="urn:microsoft.com/office/officeart/2005/8/layout/vList2"/>
    <dgm:cxn modelId="{E30CF9FD-A675-415B-90E7-728E90F06E66}" type="presParOf" srcId="{5AF0ABCD-75E4-4D06-B4D6-F98D8D83F376}" destId="{3B31B8CE-12ED-4CCF-8754-21199871A64E}" srcOrd="2" destOrd="0" presId="urn:microsoft.com/office/officeart/2005/8/layout/vList2"/>
    <dgm:cxn modelId="{7514B80A-257C-4908-AE8E-E6B2F38DA92C}" type="presParOf" srcId="{5AF0ABCD-75E4-4D06-B4D6-F98D8D83F376}" destId="{AF35C4C8-78BE-4073-846B-CA5DBBE657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6BBCE-FE02-410B-BD6F-25C1A8CA127D}" type="doc">
      <dgm:prSet loTypeId="urn:microsoft.com/office/officeart/2008/layout/AscendingPictureAccentProcess" loCatId="process" qsTypeId="urn:microsoft.com/office/officeart/2005/8/quickstyle/simple4" qsCatId="simple" csTypeId="urn:microsoft.com/office/officeart/2005/8/colors/colorful4" csCatId="colorful" phldr="1"/>
      <dgm:spPr/>
      <dgm:t>
        <a:bodyPr/>
        <a:lstStyle/>
        <a:p>
          <a:endParaRPr lang="es-CO"/>
        </a:p>
      </dgm:t>
    </dgm:pt>
    <dgm:pt modelId="{72F805FF-979D-4C77-A9A2-0BB222535759}">
      <dgm:prSet phldrT="[Texto]"/>
      <dgm:spPr/>
      <dgm:t>
        <a:bodyPr/>
        <a:lstStyle/>
        <a:p>
          <a:r>
            <a:rPr lang="es-EC" dirty="0" smtClean="0"/>
            <a:t>INDEPENDIENTE</a:t>
          </a:r>
        </a:p>
        <a:p>
          <a:r>
            <a:rPr lang="es-EC" dirty="0" smtClean="0"/>
            <a:t>COMPOSICIÓN CORPORAL Y SOMATOTIPO</a:t>
          </a:r>
          <a:endParaRPr lang="es-CO" dirty="0"/>
        </a:p>
      </dgm:t>
    </dgm:pt>
    <dgm:pt modelId="{7EEE0779-9C16-4A90-A281-9DE99D3092C0}" type="parTrans" cxnId="{3E5DA556-CFAF-45B6-9BBA-DC3CC913CA70}">
      <dgm:prSet/>
      <dgm:spPr/>
      <dgm:t>
        <a:bodyPr/>
        <a:lstStyle/>
        <a:p>
          <a:endParaRPr lang="es-CO"/>
        </a:p>
      </dgm:t>
    </dgm:pt>
    <dgm:pt modelId="{A2512187-E1F0-41DF-866C-2696FAF2D295}" type="sibTrans" cxnId="{3E5DA556-CFAF-45B6-9BBA-DC3CC913CA70}">
      <dgm:prSet/>
      <dgm:spPr>
        <a:blipFill rotWithShape="1">
          <a:blip xmlns:r="http://schemas.openxmlformats.org/officeDocument/2006/relationships" r:embed="rId1"/>
          <a:stretch>
            <a:fillRect/>
          </a:stretch>
        </a:blipFill>
      </dgm:spPr>
      <dgm:t>
        <a:bodyPr/>
        <a:lstStyle/>
        <a:p>
          <a:endParaRPr lang="es-CO"/>
        </a:p>
      </dgm:t>
    </dgm:pt>
    <dgm:pt modelId="{0B163A49-88D8-421A-A8DD-742DE079DCE0}">
      <dgm:prSet phldrT="[Texto]"/>
      <dgm:spPr/>
      <dgm:t>
        <a:bodyPr/>
        <a:lstStyle/>
        <a:p>
          <a:r>
            <a:rPr lang="es-EC" dirty="0" smtClean="0"/>
            <a:t>DEPENDIENTE</a:t>
          </a:r>
        </a:p>
        <a:p>
          <a:r>
            <a:rPr lang="es-EC" dirty="0" smtClean="0"/>
            <a:t>FLEXIBILIDAD</a:t>
          </a:r>
          <a:endParaRPr lang="es-CO" dirty="0"/>
        </a:p>
      </dgm:t>
    </dgm:pt>
    <dgm:pt modelId="{42B0EB41-3316-4FED-9FBC-E2472EB95D14}" type="parTrans" cxnId="{9A435681-A095-4711-9925-66A2EB613052}">
      <dgm:prSet/>
      <dgm:spPr/>
      <dgm:t>
        <a:bodyPr/>
        <a:lstStyle/>
        <a:p>
          <a:endParaRPr lang="es-CO"/>
        </a:p>
      </dgm:t>
    </dgm:pt>
    <dgm:pt modelId="{EC4D96E2-0CE0-4286-A666-7E96090557E6}" type="sibTrans" cxnId="{9A435681-A095-4711-9925-66A2EB613052}">
      <dgm:prSet/>
      <dgm:spPr>
        <a:blipFill rotWithShape="1">
          <a:blip xmlns:r="http://schemas.openxmlformats.org/officeDocument/2006/relationships" r:embed="rId2"/>
          <a:stretch>
            <a:fillRect/>
          </a:stretch>
        </a:blipFill>
      </dgm:spPr>
      <dgm:t>
        <a:bodyPr/>
        <a:lstStyle/>
        <a:p>
          <a:endParaRPr lang="es-CO"/>
        </a:p>
      </dgm:t>
    </dgm:pt>
    <dgm:pt modelId="{660B2576-0235-4728-AFE5-B6B705E960EB}" type="pres">
      <dgm:prSet presAssocID="{8706BBCE-FE02-410B-BD6F-25C1A8CA127D}" presName="Name0" presStyleCnt="0">
        <dgm:presLayoutVars>
          <dgm:chMax val="7"/>
          <dgm:chPref val="7"/>
          <dgm:dir/>
        </dgm:presLayoutVars>
      </dgm:prSet>
      <dgm:spPr/>
      <dgm:t>
        <a:bodyPr/>
        <a:lstStyle/>
        <a:p>
          <a:endParaRPr lang="es-CO"/>
        </a:p>
      </dgm:t>
    </dgm:pt>
    <dgm:pt modelId="{DBB6BDC4-6265-4E87-B2B5-75731AF0495F}" type="pres">
      <dgm:prSet presAssocID="{8706BBCE-FE02-410B-BD6F-25C1A8CA127D}" presName="dot1" presStyleLbl="alignNode1" presStyleIdx="0" presStyleCnt="10"/>
      <dgm:spPr/>
    </dgm:pt>
    <dgm:pt modelId="{5627BA31-63DB-4F5F-9739-4589BAD1C2D1}" type="pres">
      <dgm:prSet presAssocID="{8706BBCE-FE02-410B-BD6F-25C1A8CA127D}" presName="dot2" presStyleLbl="alignNode1" presStyleIdx="1" presStyleCnt="10"/>
      <dgm:spPr/>
    </dgm:pt>
    <dgm:pt modelId="{994D9D40-9B7D-462A-9CDA-61CD576BF865}" type="pres">
      <dgm:prSet presAssocID="{8706BBCE-FE02-410B-BD6F-25C1A8CA127D}" presName="dot3" presStyleLbl="alignNode1" presStyleIdx="2" presStyleCnt="10"/>
      <dgm:spPr/>
    </dgm:pt>
    <dgm:pt modelId="{8F649236-0CB9-431A-96C9-471229F474F2}" type="pres">
      <dgm:prSet presAssocID="{8706BBCE-FE02-410B-BD6F-25C1A8CA127D}" presName="dotArrow1" presStyleLbl="alignNode1" presStyleIdx="3" presStyleCnt="10"/>
      <dgm:spPr/>
    </dgm:pt>
    <dgm:pt modelId="{A121830F-EAE5-4C1C-988A-20373D26FA80}" type="pres">
      <dgm:prSet presAssocID="{8706BBCE-FE02-410B-BD6F-25C1A8CA127D}" presName="dotArrow2" presStyleLbl="alignNode1" presStyleIdx="4" presStyleCnt="10"/>
      <dgm:spPr/>
    </dgm:pt>
    <dgm:pt modelId="{49F74FFF-9802-45D6-95DF-F6FE9F4F95CB}" type="pres">
      <dgm:prSet presAssocID="{8706BBCE-FE02-410B-BD6F-25C1A8CA127D}" presName="dotArrow3" presStyleLbl="alignNode1" presStyleIdx="5" presStyleCnt="10"/>
      <dgm:spPr/>
    </dgm:pt>
    <dgm:pt modelId="{AA338172-02EA-48EA-8441-912F76653DB4}" type="pres">
      <dgm:prSet presAssocID="{8706BBCE-FE02-410B-BD6F-25C1A8CA127D}" presName="dotArrow4" presStyleLbl="alignNode1" presStyleIdx="6" presStyleCnt="10"/>
      <dgm:spPr/>
    </dgm:pt>
    <dgm:pt modelId="{716E15EC-4959-43D9-A098-26A1283D8655}" type="pres">
      <dgm:prSet presAssocID="{8706BBCE-FE02-410B-BD6F-25C1A8CA127D}" presName="dotArrow5" presStyleLbl="alignNode1" presStyleIdx="7" presStyleCnt="10"/>
      <dgm:spPr/>
    </dgm:pt>
    <dgm:pt modelId="{7C16389B-40C3-4627-9C96-34C0ACC7023C}" type="pres">
      <dgm:prSet presAssocID="{8706BBCE-FE02-410B-BD6F-25C1A8CA127D}" presName="dotArrow6" presStyleLbl="alignNode1" presStyleIdx="8" presStyleCnt="10"/>
      <dgm:spPr/>
    </dgm:pt>
    <dgm:pt modelId="{17060684-48C9-4A20-91E2-03710CB7BEB6}" type="pres">
      <dgm:prSet presAssocID="{8706BBCE-FE02-410B-BD6F-25C1A8CA127D}" presName="dotArrow7" presStyleLbl="alignNode1" presStyleIdx="9" presStyleCnt="10"/>
      <dgm:spPr/>
    </dgm:pt>
    <dgm:pt modelId="{5472E5B5-9203-45CB-A871-47C051EBF00D}" type="pres">
      <dgm:prSet presAssocID="{72F805FF-979D-4C77-A9A2-0BB222535759}" presName="parTx1" presStyleLbl="node1" presStyleIdx="0" presStyleCnt="2"/>
      <dgm:spPr/>
      <dgm:t>
        <a:bodyPr/>
        <a:lstStyle/>
        <a:p>
          <a:endParaRPr lang="es-CO"/>
        </a:p>
      </dgm:t>
    </dgm:pt>
    <dgm:pt modelId="{03C931C6-C31F-46F5-B84B-69D4350AB4FD}" type="pres">
      <dgm:prSet presAssocID="{A2512187-E1F0-41DF-866C-2696FAF2D295}" presName="picture1" presStyleCnt="0"/>
      <dgm:spPr/>
    </dgm:pt>
    <dgm:pt modelId="{97444789-A5C6-479C-939F-E0640BCFE91E}" type="pres">
      <dgm:prSet presAssocID="{A2512187-E1F0-41DF-866C-2696FAF2D295}" presName="imageRepeatNode" presStyleLbl="fgImgPlace1" presStyleIdx="0" presStyleCnt="2"/>
      <dgm:spPr/>
      <dgm:t>
        <a:bodyPr/>
        <a:lstStyle/>
        <a:p>
          <a:endParaRPr lang="es-CO"/>
        </a:p>
      </dgm:t>
    </dgm:pt>
    <dgm:pt modelId="{19E749D7-B10A-44CC-8960-E0B2909FCE3D}" type="pres">
      <dgm:prSet presAssocID="{0B163A49-88D8-421A-A8DD-742DE079DCE0}" presName="parTx2" presStyleLbl="node1" presStyleIdx="1" presStyleCnt="2"/>
      <dgm:spPr/>
      <dgm:t>
        <a:bodyPr/>
        <a:lstStyle/>
        <a:p>
          <a:endParaRPr lang="es-CO"/>
        </a:p>
      </dgm:t>
    </dgm:pt>
    <dgm:pt modelId="{5EBA7704-6D04-46A6-8274-60A58A4C3329}" type="pres">
      <dgm:prSet presAssocID="{EC4D96E2-0CE0-4286-A666-7E96090557E6}" presName="picture2" presStyleCnt="0"/>
      <dgm:spPr/>
    </dgm:pt>
    <dgm:pt modelId="{609900FE-DDEE-4FDD-9AB7-7BAE6815CEE5}" type="pres">
      <dgm:prSet presAssocID="{EC4D96E2-0CE0-4286-A666-7E96090557E6}" presName="imageRepeatNode" presStyleLbl="fgImgPlace1" presStyleIdx="1" presStyleCnt="2"/>
      <dgm:spPr/>
      <dgm:t>
        <a:bodyPr/>
        <a:lstStyle/>
        <a:p>
          <a:endParaRPr lang="es-CO"/>
        </a:p>
      </dgm:t>
    </dgm:pt>
  </dgm:ptLst>
  <dgm:cxnLst>
    <dgm:cxn modelId="{F712B456-B399-4D50-B58F-D0CD34C6577F}" type="presOf" srcId="{EC4D96E2-0CE0-4286-A666-7E96090557E6}" destId="{609900FE-DDEE-4FDD-9AB7-7BAE6815CEE5}" srcOrd="0" destOrd="0" presId="urn:microsoft.com/office/officeart/2008/layout/AscendingPictureAccentProcess"/>
    <dgm:cxn modelId="{FC47C67B-7709-494D-9E19-F8D2349C155B}" type="presOf" srcId="{A2512187-E1F0-41DF-866C-2696FAF2D295}" destId="{97444789-A5C6-479C-939F-E0640BCFE91E}" srcOrd="0" destOrd="0" presId="urn:microsoft.com/office/officeart/2008/layout/AscendingPictureAccentProcess"/>
    <dgm:cxn modelId="{3E5DA556-CFAF-45B6-9BBA-DC3CC913CA70}" srcId="{8706BBCE-FE02-410B-BD6F-25C1A8CA127D}" destId="{72F805FF-979D-4C77-A9A2-0BB222535759}" srcOrd="0" destOrd="0" parTransId="{7EEE0779-9C16-4A90-A281-9DE99D3092C0}" sibTransId="{A2512187-E1F0-41DF-866C-2696FAF2D295}"/>
    <dgm:cxn modelId="{9A435681-A095-4711-9925-66A2EB613052}" srcId="{8706BBCE-FE02-410B-BD6F-25C1A8CA127D}" destId="{0B163A49-88D8-421A-A8DD-742DE079DCE0}" srcOrd="1" destOrd="0" parTransId="{42B0EB41-3316-4FED-9FBC-E2472EB95D14}" sibTransId="{EC4D96E2-0CE0-4286-A666-7E96090557E6}"/>
    <dgm:cxn modelId="{59166783-8223-4593-9927-2396E07A1D2C}" type="presOf" srcId="{72F805FF-979D-4C77-A9A2-0BB222535759}" destId="{5472E5B5-9203-45CB-A871-47C051EBF00D}" srcOrd="0" destOrd="0" presId="urn:microsoft.com/office/officeart/2008/layout/AscendingPictureAccentProcess"/>
    <dgm:cxn modelId="{F92BCD22-6729-4059-814D-9403A72E3655}" type="presOf" srcId="{8706BBCE-FE02-410B-BD6F-25C1A8CA127D}" destId="{660B2576-0235-4728-AFE5-B6B705E960EB}" srcOrd="0" destOrd="0" presId="urn:microsoft.com/office/officeart/2008/layout/AscendingPictureAccentProcess"/>
    <dgm:cxn modelId="{5EC06DC8-4CB3-426B-9E81-C99628EA2D54}" type="presOf" srcId="{0B163A49-88D8-421A-A8DD-742DE079DCE0}" destId="{19E749D7-B10A-44CC-8960-E0B2909FCE3D}" srcOrd="0" destOrd="0" presId="urn:microsoft.com/office/officeart/2008/layout/AscendingPictureAccentProcess"/>
    <dgm:cxn modelId="{0F324282-DA77-4A96-8938-B3685AEADC51}" type="presParOf" srcId="{660B2576-0235-4728-AFE5-B6B705E960EB}" destId="{DBB6BDC4-6265-4E87-B2B5-75731AF0495F}" srcOrd="0" destOrd="0" presId="urn:microsoft.com/office/officeart/2008/layout/AscendingPictureAccentProcess"/>
    <dgm:cxn modelId="{4616BFCD-1A7A-4216-ADD2-C4F380FBB403}" type="presParOf" srcId="{660B2576-0235-4728-AFE5-B6B705E960EB}" destId="{5627BA31-63DB-4F5F-9739-4589BAD1C2D1}" srcOrd="1" destOrd="0" presId="urn:microsoft.com/office/officeart/2008/layout/AscendingPictureAccentProcess"/>
    <dgm:cxn modelId="{B5760190-8EB4-4824-A61A-228432E40177}" type="presParOf" srcId="{660B2576-0235-4728-AFE5-B6B705E960EB}" destId="{994D9D40-9B7D-462A-9CDA-61CD576BF865}" srcOrd="2" destOrd="0" presId="urn:microsoft.com/office/officeart/2008/layout/AscendingPictureAccentProcess"/>
    <dgm:cxn modelId="{0648914E-419C-44B8-B95F-9B647254C90C}" type="presParOf" srcId="{660B2576-0235-4728-AFE5-B6B705E960EB}" destId="{8F649236-0CB9-431A-96C9-471229F474F2}" srcOrd="3" destOrd="0" presId="urn:microsoft.com/office/officeart/2008/layout/AscendingPictureAccentProcess"/>
    <dgm:cxn modelId="{FC87878E-2A22-42BA-9313-776A5A5BB617}" type="presParOf" srcId="{660B2576-0235-4728-AFE5-B6B705E960EB}" destId="{A121830F-EAE5-4C1C-988A-20373D26FA80}" srcOrd="4" destOrd="0" presId="urn:microsoft.com/office/officeart/2008/layout/AscendingPictureAccentProcess"/>
    <dgm:cxn modelId="{79FEBE9D-49D4-4D7F-9BE7-69E7B28BCDFD}" type="presParOf" srcId="{660B2576-0235-4728-AFE5-B6B705E960EB}" destId="{49F74FFF-9802-45D6-95DF-F6FE9F4F95CB}" srcOrd="5" destOrd="0" presId="urn:microsoft.com/office/officeart/2008/layout/AscendingPictureAccentProcess"/>
    <dgm:cxn modelId="{B535906A-63B4-44CD-83C0-CFC21F9FCE98}" type="presParOf" srcId="{660B2576-0235-4728-AFE5-B6B705E960EB}" destId="{AA338172-02EA-48EA-8441-912F76653DB4}" srcOrd="6" destOrd="0" presId="urn:microsoft.com/office/officeart/2008/layout/AscendingPictureAccentProcess"/>
    <dgm:cxn modelId="{44C2876D-686E-4618-A439-E60EAE9DE1CA}" type="presParOf" srcId="{660B2576-0235-4728-AFE5-B6B705E960EB}" destId="{716E15EC-4959-43D9-A098-26A1283D8655}" srcOrd="7" destOrd="0" presId="urn:microsoft.com/office/officeart/2008/layout/AscendingPictureAccentProcess"/>
    <dgm:cxn modelId="{5C7E22C9-EA18-4757-BE29-1824071B3CAF}" type="presParOf" srcId="{660B2576-0235-4728-AFE5-B6B705E960EB}" destId="{7C16389B-40C3-4627-9C96-34C0ACC7023C}" srcOrd="8" destOrd="0" presId="urn:microsoft.com/office/officeart/2008/layout/AscendingPictureAccentProcess"/>
    <dgm:cxn modelId="{29688727-ECFB-459F-8445-9D10BD206014}" type="presParOf" srcId="{660B2576-0235-4728-AFE5-B6B705E960EB}" destId="{17060684-48C9-4A20-91E2-03710CB7BEB6}" srcOrd="9" destOrd="0" presId="urn:microsoft.com/office/officeart/2008/layout/AscendingPictureAccentProcess"/>
    <dgm:cxn modelId="{4E5A2C93-CD24-41AC-A2D0-565BE7228607}" type="presParOf" srcId="{660B2576-0235-4728-AFE5-B6B705E960EB}" destId="{5472E5B5-9203-45CB-A871-47C051EBF00D}" srcOrd="10" destOrd="0" presId="urn:microsoft.com/office/officeart/2008/layout/AscendingPictureAccentProcess"/>
    <dgm:cxn modelId="{94C3AF27-AADB-468D-8E3A-CDC3AD5F4562}" type="presParOf" srcId="{660B2576-0235-4728-AFE5-B6B705E960EB}" destId="{03C931C6-C31F-46F5-B84B-69D4350AB4FD}" srcOrd="11" destOrd="0" presId="urn:microsoft.com/office/officeart/2008/layout/AscendingPictureAccentProcess"/>
    <dgm:cxn modelId="{117C498A-F143-4CD1-9902-0A2B7652E43B}" type="presParOf" srcId="{03C931C6-C31F-46F5-B84B-69D4350AB4FD}" destId="{97444789-A5C6-479C-939F-E0640BCFE91E}" srcOrd="0" destOrd="0" presId="urn:microsoft.com/office/officeart/2008/layout/AscendingPictureAccentProcess"/>
    <dgm:cxn modelId="{615DD359-10B0-40E0-85E0-DA950ED8847F}" type="presParOf" srcId="{660B2576-0235-4728-AFE5-B6B705E960EB}" destId="{19E749D7-B10A-44CC-8960-E0B2909FCE3D}" srcOrd="12" destOrd="0" presId="urn:microsoft.com/office/officeart/2008/layout/AscendingPictureAccentProcess"/>
    <dgm:cxn modelId="{79D4FAED-452C-4495-9865-C2810E4E7A19}" type="presParOf" srcId="{660B2576-0235-4728-AFE5-B6B705E960EB}" destId="{5EBA7704-6D04-46A6-8274-60A58A4C3329}" srcOrd="13" destOrd="0" presId="urn:microsoft.com/office/officeart/2008/layout/AscendingPictureAccentProcess"/>
    <dgm:cxn modelId="{E7CC5EBB-2DDD-4A9D-8F10-035089FF78B4}" type="presParOf" srcId="{5EBA7704-6D04-46A6-8274-60A58A4C3329}" destId="{609900FE-DDEE-4FDD-9AB7-7BAE6815CEE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F657D-F0D3-4CDB-B2FC-B7C3B16360F5}" type="doc">
      <dgm:prSet loTypeId="urn:microsoft.com/office/officeart/2005/8/layout/hList6" loCatId="list" qsTypeId="urn:microsoft.com/office/officeart/2005/8/quickstyle/3d3" qsCatId="3D" csTypeId="urn:microsoft.com/office/officeart/2005/8/colors/colorful4" csCatId="colorful" phldr="1"/>
      <dgm:spPr/>
      <dgm:t>
        <a:bodyPr/>
        <a:lstStyle/>
        <a:p>
          <a:endParaRPr lang="es-CO"/>
        </a:p>
      </dgm:t>
    </dgm:pt>
    <dgm:pt modelId="{611D048F-C1D3-4B94-AE8C-C74D97DE8FC7}">
      <dgm:prSet custT="1"/>
      <dgm:spPr/>
      <dgm:t>
        <a:bodyPr/>
        <a:lstStyle/>
        <a:p>
          <a:pPr algn="l" rtl="0"/>
          <a:r>
            <a:rPr lang="es-ES" sz="1200" b="1" dirty="0" smtClean="0"/>
            <a:t>FRECUENCIA</a:t>
          </a:r>
          <a:endParaRPr lang="es-CO" sz="1200" dirty="0"/>
        </a:p>
      </dgm:t>
    </dgm:pt>
    <dgm:pt modelId="{A3BB6BB6-7F7B-4C8C-B163-41F049E2A104}" type="parTrans" cxnId="{ACE062B7-7B87-490B-BF17-FF7DC66EAB2D}">
      <dgm:prSet/>
      <dgm:spPr/>
      <dgm:t>
        <a:bodyPr/>
        <a:lstStyle/>
        <a:p>
          <a:endParaRPr lang="es-CO" sz="1200"/>
        </a:p>
      </dgm:t>
    </dgm:pt>
    <dgm:pt modelId="{6355B432-BCDC-4CE4-B6E9-48A4888164A8}" type="sibTrans" cxnId="{ACE062B7-7B87-490B-BF17-FF7DC66EAB2D}">
      <dgm:prSet/>
      <dgm:spPr/>
      <dgm:t>
        <a:bodyPr/>
        <a:lstStyle/>
        <a:p>
          <a:endParaRPr lang="es-CO" sz="1200"/>
        </a:p>
      </dgm:t>
    </dgm:pt>
    <dgm:pt modelId="{687DBB9A-4A68-48E2-810F-189D09D5B155}">
      <dgm:prSet custT="1"/>
      <dgm:spPr/>
      <dgm:t>
        <a:bodyPr/>
        <a:lstStyle/>
        <a:p>
          <a:pPr algn="l" rtl="0"/>
          <a:r>
            <a:rPr lang="es-ES" sz="1200" dirty="0" smtClean="0"/>
            <a:t>La frecuencia tiene relación al número de sesiones que se realiza semanalmente</a:t>
          </a:r>
          <a:endParaRPr lang="es-CO" sz="1200" dirty="0"/>
        </a:p>
      </dgm:t>
    </dgm:pt>
    <dgm:pt modelId="{F93526F6-462D-4427-B1D4-FE4EBE16BFAB}" type="parTrans" cxnId="{4E69BF71-B55C-448F-B802-0EF120495205}">
      <dgm:prSet/>
      <dgm:spPr/>
      <dgm:t>
        <a:bodyPr/>
        <a:lstStyle/>
        <a:p>
          <a:endParaRPr lang="es-CO" sz="1200"/>
        </a:p>
      </dgm:t>
    </dgm:pt>
    <dgm:pt modelId="{DD687ECC-5B2F-4012-8C00-EF39985959E9}" type="sibTrans" cxnId="{4E69BF71-B55C-448F-B802-0EF120495205}">
      <dgm:prSet/>
      <dgm:spPr/>
      <dgm:t>
        <a:bodyPr/>
        <a:lstStyle/>
        <a:p>
          <a:endParaRPr lang="es-CO" sz="1200"/>
        </a:p>
      </dgm:t>
    </dgm:pt>
    <dgm:pt modelId="{792F6867-FAA9-408C-B1BA-FF591736B947}">
      <dgm:prSet custT="1"/>
      <dgm:spPr/>
      <dgm:t>
        <a:bodyPr/>
        <a:lstStyle/>
        <a:p>
          <a:pPr algn="l" rtl="0"/>
          <a:r>
            <a:rPr lang="es-ES" sz="1200" dirty="0" smtClean="0"/>
            <a:t>Se realizaran las prácticas de Yoga 3 veces a la semana.</a:t>
          </a:r>
          <a:endParaRPr lang="es-CO" sz="1200" dirty="0"/>
        </a:p>
      </dgm:t>
    </dgm:pt>
    <dgm:pt modelId="{78370164-3039-4C60-9490-AF5B81D8FB2F}" type="parTrans" cxnId="{A6D9E399-5F8F-4A93-939A-8D02A8C9C73A}">
      <dgm:prSet/>
      <dgm:spPr/>
      <dgm:t>
        <a:bodyPr/>
        <a:lstStyle/>
        <a:p>
          <a:endParaRPr lang="es-CO" sz="1200"/>
        </a:p>
      </dgm:t>
    </dgm:pt>
    <dgm:pt modelId="{2C4D8EED-79B4-40F9-B3C1-7CD2F55E7231}" type="sibTrans" cxnId="{A6D9E399-5F8F-4A93-939A-8D02A8C9C73A}">
      <dgm:prSet/>
      <dgm:spPr/>
      <dgm:t>
        <a:bodyPr/>
        <a:lstStyle/>
        <a:p>
          <a:endParaRPr lang="es-CO" sz="1200"/>
        </a:p>
      </dgm:t>
    </dgm:pt>
    <dgm:pt modelId="{593EC5CB-542A-4197-8902-0C7033D3A26D}">
      <dgm:prSet custT="1"/>
      <dgm:spPr/>
      <dgm:t>
        <a:bodyPr/>
        <a:lstStyle/>
        <a:p>
          <a:pPr algn="l" rtl="0"/>
          <a:r>
            <a:rPr lang="es-ES" sz="1200" dirty="0" smtClean="0"/>
            <a:t>Se realizaran las prácticas de Pilates 2 veces a la semana</a:t>
          </a:r>
          <a:endParaRPr lang="es-CO" sz="1200" dirty="0"/>
        </a:p>
      </dgm:t>
    </dgm:pt>
    <dgm:pt modelId="{1BAEAF1B-7205-426B-80CF-25845F3F4C11}" type="parTrans" cxnId="{4AF9DA39-9860-4E65-B5B8-B913EEF67723}">
      <dgm:prSet/>
      <dgm:spPr/>
      <dgm:t>
        <a:bodyPr/>
        <a:lstStyle/>
        <a:p>
          <a:endParaRPr lang="es-CO" sz="1200"/>
        </a:p>
      </dgm:t>
    </dgm:pt>
    <dgm:pt modelId="{C46B9C45-DE3D-401B-BBA5-DA7EA67E090D}" type="sibTrans" cxnId="{4AF9DA39-9860-4E65-B5B8-B913EEF67723}">
      <dgm:prSet/>
      <dgm:spPr/>
      <dgm:t>
        <a:bodyPr/>
        <a:lstStyle/>
        <a:p>
          <a:endParaRPr lang="es-CO" sz="1200"/>
        </a:p>
      </dgm:t>
    </dgm:pt>
    <dgm:pt modelId="{D4A46F66-969B-41BC-BBCF-74F0B65532C2}">
      <dgm:prSet custT="1"/>
      <dgm:spPr/>
      <dgm:t>
        <a:bodyPr/>
        <a:lstStyle/>
        <a:p>
          <a:pPr algn="l" rtl="0"/>
          <a:r>
            <a:rPr lang="es-ES" sz="1200" b="1" dirty="0" smtClean="0"/>
            <a:t>VOLUMEN POR SESIÓN</a:t>
          </a:r>
          <a:endParaRPr lang="es-CO" sz="1200" dirty="0"/>
        </a:p>
      </dgm:t>
    </dgm:pt>
    <dgm:pt modelId="{8C295B55-9D01-4DD6-B6DA-7016F86F5F8C}" type="parTrans" cxnId="{E5A785D1-C1DC-4CD5-A1AE-63FB0C86E409}">
      <dgm:prSet/>
      <dgm:spPr/>
      <dgm:t>
        <a:bodyPr/>
        <a:lstStyle/>
        <a:p>
          <a:endParaRPr lang="es-CO" sz="1200"/>
        </a:p>
      </dgm:t>
    </dgm:pt>
    <dgm:pt modelId="{95CEAADB-A2D1-471B-BA3A-20D917BBA8C9}" type="sibTrans" cxnId="{E5A785D1-C1DC-4CD5-A1AE-63FB0C86E409}">
      <dgm:prSet/>
      <dgm:spPr/>
      <dgm:t>
        <a:bodyPr/>
        <a:lstStyle/>
        <a:p>
          <a:endParaRPr lang="es-CO" sz="1200"/>
        </a:p>
      </dgm:t>
    </dgm:pt>
    <dgm:pt modelId="{6930CED6-5EF4-46EA-85BB-9301D6477E73}">
      <dgm:prSet custT="1"/>
      <dgm:spPr/>
      <dgm:t>
        <a:bodyPr/>
        <a:lstStyle/>
        <a:p>
          <a:pPr algn="l" rtl="0"/>
          <a:r>
            <a:rPr lang="es-ES" sz="1200" dirty="0" smtClean="0"/>
            <a:t>La clases constan de  45 minutos de Pilates y  de 45 minutos de yoga    </a:t>
          </a:r>
          <a:endParaRPr lang="es-CO" sz="1200" dirty="0"/>
        </a:p>
      </dgm:t>
    </dgm:pt>
    <dgm:pt modelId="{2A250009-9BD4-4AA0-A149-95A21F8020DC}" type="parTrans" cxnId="{A733EB4B-3D28-408F-A7A1-574FA427A320}">
      <dgm:prSet/>
      <dgm:spPr/>
      <dgm:t>
        <a:bodyPr/>
        <a:lstStyle/>
        <a:p>
          <a:endParaRPr lang="es-CO" sz="1200"/>
        </a:p>
      </dgm:t>
    </dgm:pt>
    <dgm:pt modelId="{F9642C63-B109-4B73-8922-8304DBFFA0B8}" type="sibTrans" cxnId="{A733EB4B-3D28-408F-A7A1-574FA427A320}">
      <dgm:prSet/>
      <dgm:spPr/>
      <dgm:t>
        <a:bodyPr/>
        <a:lstStyle/>
        <a:p>
          <a:endParaRPr lang="es-CO" sz="1200"/>
        </a:p>
      </dgm:t>
    </dgm:pt>
    <dgm:pt modelId="{8C6C21DB-1A8B-4E75-8847-BCAFFD70780E}">
      <dgm:prSet custT="1"/>
      <dgm:spPr/>
      <dgm:t>
        <a:bodyPr/>
        <a:lstStyle/>
        <a:p>
          <a:pPr algn="l" rtl="0"/>
          <a:r>
            <a:rPr lang="es-ES" sz="1200" dirty="0" smtClean="0"/>
            <a:t>Durante la sesión de Pilates se hace un aproximado de 16 ejercicios con un máximo de 10 repeticiones por cada ejercicios con descanso de 45 segundos</a:t>
          </a:r>
          <a:endParaRPr lang="es-CO" sz="1200" dirty="0"/>
        </a:p>
      </dgm:t>
    </dgm:pt>
    <dgm:pt modelId="{47AEABFD-4ABB-4C33-B634-A3CD65312484}" type="parTrans" cxnId="{88F6588B-2B8A-40D6-8896-264CD6521CF9}">
      <dgm:prSet/>
      <dgm:spPr/>
      <dgm:t>
        <a:bodyPr/>
        <a:lstStyle/>
        <a:p>
          <a:endParaRPr lang="es-CO" sz="1200"/>
        </a:p>
      </dgm:t>
    </dgm:pt>
    <dgm:pt modelId="{0BBBC00E-D064-4C01-B232-A0A2AE7F78A9}" type="sibTrans" cxnId="{88F6588B-2B8A-40D6-8896-264CD6521CF9}">
      <dgm:prSet/>
      <dgm:spPr/>
      <dgm:t>
        <a:bodyPr/>
        <a:lstStyle/>
        <a:p>
          <a:endParaRPr lang="es-CO" sz="1200"/>
        </a:p>
      </dgm:t>
    </dgm:pt>
    <dgm:pt modelId="{744DA59B-A175-4B3B-BBDB-D038DB152B73}">
      <dgm:prSet custT="1"/>
      <dgm:spPr/>
      <dgm:t>
        <a:bodyPr/>
        <a:lstStyle/>
        <a:p>
          <a:pPr algn="l" rtl="0"/>
          <a:r>
            <a:rPr lang="es-ES" sz="1200" dirty="0" smtClean="0"/>
            <a:t>Durante la sesión de yoga se realizan un aproximado de 6 a 10 </a:t>
          </a:r>
          <a:r>
            <a:rPr lang="es-ES" sz="1200" dirty="0" err="1" smtClean="0"/>
            <a:t>asanas</a:t>
          </a:r>
          <a:r>
            <a:rPr lang="es-ES" sz="1200" dirty="0" smtClean="0"/>
            <a:t> con mantenimiento de 45 a 60 segundos por  cada </a:t>
          </a:r>
          <a:r>
            <a:rPr lang="es-ES" sz="1200" dirty="0" err="1" smtClean="0"/>
            <a:t>asana</a:t>
          </a:r>
          <a:endParaRPr lang="es-CO" sz="1200" dirty="0"/>
        </a:p>
      </dgm:t>
    </dgm:pt>
    <dgm:pt modelId="{591B94FC-BEB3-4B5F-91B4-7A0D8A655AA5}" type="parTrans" cxnId="{98E086D4-08A5-4DBF-B181-FB8569BA10E4}">
      <dgm:prSet/>
      <dgm:spPr/>
      <dgm:t>
        <a:bodyPr/>
        <a:lstStyle/>
        <a:p>
          <a:endParaRPr lang="es-CO" sz="1200"/>
        </a:p>
      </dgm:t>
    </dgm:pt>
    <dgm:pt modelId="{1C14EFCA-DD4E-443D-BBBB-8B6C9395A333}" type="sibTrans" cxnId="{98E086D4-08A5-4DBF-B181-FB8569BA10E4}">
      <dgm:prSet/>
      <dgm:spPr/>
      <dgm:t>
        <a:bodyPr/>
        <a:lstStyle/>
        <a:p>
          <a:endParaRPr lang="es-CO" sz="1200"/>
        </a:p>
      </dgm:t>
    </dgm:pt>
    <dgm:pt modelId="{F9F7FC3C-A15F-455A-A391-49262699CD1A}">
      <dgm:prSet custT="1"/>
      <dgm:spPr/>
      <dgm:t>
        <a:bodyPr/>
        <a:lstStyle/>
        <a:p>
          <a:pPr algn="l" rtl="0"/>
          <a:r>
            <a:rPr lang="es-ES" sz="1200" b="1" smtClean="0"/>
            <a:t>HORARIO DE LAS PRÁCTICAS</a:t>
          </a:r>
          <a:endParaRPr lang="es-CO" sz="1200"/>
        </a:p>
      </dgm:t>
    </dgm:pt>
    <dgm:pt modelId="{F6813FC4-2DD3-4844-A94B-EF596E17B76B}" type="parTrans" cxnId="{17A8B167-CEFB-4846-AD41-211F2F78E31C}">
      <dgm:prSet/>
      <dgm:spPr/>
      <dgm:t>
        <a:bodyPr/>
        <a:lstStyle/>
        <a:p>
          <a:endParaRPr lang="es-CO" sz="1200"/>
        </a:p>
      </dgm:t>
    </dgm:pt>
    <dgm:pt modelId="{B8FD107E-B451-41DA-A88F-7C07268D9DBB}" type="sibTrans" cxnId="{17A8B167-CEFB-4846-AD41-211F2F78E31C}">
      <dgm:prSet/>
      <dgm:spPr/>
      <dgm:t>
        <a:bodyPr/>
        <a:lstStyle/>
        <a:p>
          <a:endParaRPr lang="es-CO" sz="1200"/>
        </a:p>
      </dgm:t>
    </dgm:pt>
    <dgm:pt modelId="{961E5204-818B-4486-BAE5-892623B47BB9}">
      <dgm:prSet custT="1"/>
      <dgm:spPr/>
      <dgm:t>
        <a:bodyPr/>
        <a:lstStyle/>
        <a:p>
          <a:pPr algn="l" rtl="0"/>
          <a:r>
            <a:rPr lang="es-ES" sz="1200" dirty="0" smtClean="0"/>
            <a:t>Es recomendable entrenar dependiendo sus posibilidades en las mañanas de 8h30 a9h15 y en la tarde de 2h00 a 2h45 sin   interrumpir los ensayos y clases de técnica</a:t>
          </a:r>
          <a:endParaRPr lang="es-CO" sz="1200" dirty="0"/>
        </a:p>
      </dgm:t>
    </dgm:pt>
    <dgm:pt modelId="{700FE816-492E-40FF-A6A6-32CBE8FC7A16}" type="parTrans" cxnId="{3A0611F6-F9FC-4701-A36D-1AE327116ED7}">
      <dgm:prSet/>
      <dgm:spPr/>
      <dgm:t>
        <a:bodyPr/>
        <a:lstStyle/>
        <a:p>
          <a:endParaRPr lang="es-CO" sz="1200"/>
        </a:p>
      </dgm:t>
    </dgm:pt>
    <dgm:pt modelId="{96619B51-56A8-4A55-8E36-E7E60BAEACCE}" type="sibTrans" cxnId="{3A0611F6-F9FC-4701-A36D-1AE327116ED7}">
      <dgm:prSet/>
      <dgm:spPr/>
      <dgm:t>
        <a:bodyPr/>
        <a:lstStyle/>
        <a:p>
          <a:endParaRPr lang="es-CO" sz="1200"/>
        </a:p>
      </dgm:t>
    </dgm:pt>
    <dgm:pt modelId="{BA221927-5A8C-4DE1-A436-1C1AB783734C}">
      <dgm:prSet custT="1"/>
      <dgm:spPr/>
      <dgm:t>
        <a:bodyPr/>
        <a:lstStyle/>
        <a:p>
          <a:pPr algn="l" rtl="0"/>
          <a:r>
            <a:rPr lang="es-ES" sz="1200" b="1" dirty="0" smtClean="0"/>
            <a:t>ALIMENTACIÓN</a:t>
          </a:r>
          <a:endParaRPr lang="es-CO" sz="1200" dirty="0"/>
        </a:p>
      </dgm:t>
    </dgm:pt>
    <dgm:pt modelId="{B0D93FB1-F740-4DF3-9176-5E0D22A0E69D}" type="parTrans" cxnId="{BA18C693-C138-4961-80FB-86BC264533B8}">
      <dgm:prSet/>
      <dgm:spPr/>
      <dgm:t>
        <a:bodyPr/>
        <a:lstStyle/>
        <a:p>
          <a:endParaRPr lang="es-CO" sz="1200"/>
        </a:p>
      </dgm:t>
    </dgm:pt>
    <dgm:pt modelId="{B74D7032-8CCE-45BA-BFDA-CD16F95E8B2D}" type="sibTrans" cxnId="{BA18C693-C138-4961-80FB-86BC264533B8}">
      <dgm:prSet/>
      <dgm:spPr/>
      <dgm:t>
        <a:bodyPr/>
        <a:lstStyle/>
        <a:p>
          <a:endParaRPr lang="es-CO" sz="1200"/>
        </a:p>
      </dgm:t>
    </dgm:pt>
    <dgm:pt modelId="{0C86BC17-0E0C-4075-A654-A72BD43973D0}">
      <dgm:prSet custT="1"/>
      <dgm:spPr/>
      <dgm:t>
        <a:bodyPr/>
        <a:lstStyle/>
        <a:p>
          <a:pPr algn="l"/>
          <a:r>
            <a:rPr lang="es-ES" sz="1200" dirty="0" smtClean="0"/>
            <a:t>Se recomienda mejorar la alimentación con una ingesta de carbohidratos, proteínas, vitaminas y minerales sin saltarse ninguna comida para evitar problemas de gastritis.</a:t>
          </a:r>
          <a:endParaRPr lang="es-CO" sz="1200" dirty="0"/>
        </a:p>
      </dgm:t>
    </dgm:pt>
    <dgm:pt modelId="{21D612C1-8CBA-48B8-88F5-E6C50593722D}" type="parTrans" cxnId="{EC88C018-31D8-4002-8209-A0293C472422}">
      <dgm:prSet/>
      <dgm:spPr/>
      <dgm:t>
        <a:bodyPr/>
        <a:lstStyle/>
        <a:p>
          <a:endParaRPr lang="es-CO" sz="1200"/>
        </a:p>
      </dgm:t>
    </dgm:pt>
    <dgm:pt modelId="{25CE1E0D-7E98-4852-85EC-629F8DC199DC}" type="sibTrans" cxnId="{EC88C018-31D8-4002-8209-A0293C472422}">
      <dgm:prSet/>
      <dgm:spPr/>
      <dgm:t>
        <a:bodyPr/>
        <a:lstStyle/>
        <a:p>
          <a:endParaRPr lang="es-CO" sz="1200"/>
        </a:p>
      </dgm:t>
    </dgm:pt>
    <dgm:pt modelId="{6540AF76-FB52-4BE0-80B0-7258BD0AC2E8}">
      <dgm:prSet custT="1"/>
      <dgm:spPr/>
      <dgm:t>
        <a:bodyPr/>
        <a:lstStyle/>
        <a:p>
          <a:pPr algn="l"/>
          <a:r>
            <a:rPr lang="es-ES" sz="1200" dirty="0" smtClean="0"/>
            <a:t>Es recomendable la hidratación antes durante y después de las prácticas diarias</a:t>
          </a:r>
          <a:endParaRPr lang="es-CO" sz="1200" dirty="0"/>
        </a:p>
      </dgm:t>
    </dgm:pt>
    <dgm:pt modelId="{476327D5-4321-4C56-98DE-A7A3D5EA16F2}" type="parTrans" cxnId="{51731C24-0309-499D-864E-D3C867270BB7}">
      <dgm:prSet/>
      <dgm:spPr/>
      <dgm:t>
        <a:bodyPr/>
        <a:lstStyle/>
        <a:p>
          <a:endParaRPr lang="es-CO" sz="1200"/>
        </a:p>
      </dgm:t>
    </dgm:pt>
    <dgm:pt modelId="{7BEB95DE-7F3A-4A36-9FDD-F6A27D385ADA}" type="sibTrans" cxnId="{51731C24-0309-499D-864E-D3C867270BB7}">
      <dgm:prSet/>
      <dgm:spPr/>
      <dgm:t>
        <a:bodyPr/>
        <a:lstStyle/>
        <a:p>
          <a:endParaRPr lang="es-CO" sz="1200"/>
        </a:p>
      </dgm:t>
    </dgm:pt>
    <dgm:pt modelId="{F69155CC-5785-4CC8-A5AF-9F036C775682}">
      <dgm:prSet custT="1"/>
      <dgm:spPr/>
      <dgm:t>
        <a:bodyPr/>
        <a:lstStyle/>
        <a:p>
          <a:pPr algn="l"/>
          <a:r>
            <a:rPr lang="es-ES" sz="1200" b="1" dirty="0" smtClean="0"/>
            <a:t>EVALUACIÓN</a:t>
          </a:r>
          <a:endParaRPr lang="es-CO" sz="1200" dirty="0"/>
        </a:p>
      </dgm:t>
    </dgm:pt>
    <dgm:pt modelId="{1921CFCC-B77F-4AE5-86F7-86DF4A462C59}" type="parTrans" cxnId="{DB9656AB-AA8D-4683-9ECA-05A7C2407913}">
      <dgm:prSet/>
      <dgm:spPr/>
      <dgm:t>
        <a:bodyPr/>
        <a:lstStyle/>
        <a:p>
          <a:endParaRPr lang="es-CO" sz="1200"/>
        </a:p>
      </dgm:t>
    </dgm:pt>
    <dgm:pt modelId="{496DE13E-2A6B-41CA-A067-9625F5F95DFF}" type="sibTrans" cxnId="{DB9656AB-AA8D-4683-9ECA-05A7C2407913}">
      <dgm:prSet/>
      <dgm:spPr/>
      <dgm:t>
        <a:bodyPr/>
        <a:lstStyle/>
        <a:p>
          <a:endParaRPr lang="es-CO" sz="1200"/>
        </a:p>
      </dgm:t>
    </dgm:pt>
    <dgm:pt modelId="{34FE97AB-B6CD-4396-BB33-42D7D0DAE6E5}">
      <dgm:prSet custT="1"/>
      <dgm:spPr/>
      <dgm:t>
        <a:bodyPr/>
        <a:lstStyle/>
        <a:p>
          <a:pPr algn="l"/>
          <a:r>
            <a:rPr lang="es-ES" sz="1200" dirty="0" smtClean="0"/>
            <a:t>Se recomienda evaluar cada tres meses evaluar a los bailarines con los </a:t>
          </a:r>
          <a:r>
            <a:rPr lang="es-ES" sz="1200" dirty="0" err="1" smtClean="0"/>
            <a:t>tests</a:t>
          </a:r>
          <a:r>
            <a:rPr lang="es-ES" sz="1200" dirty="0" smtClean="0"/>
            <a:t> antropométricos ya realizados en esta investigación </a:t>
          </a:r>
          <a:endParaRPr lang="es-CO" sz="1200" dirty="0"/>
        </a:p>
      </dgm:t>
    </dgm:pt>
    <dgm:pt modelId="{8EBF2798-3393-41DF-93D6-C166C93974AC}" type="parTrans" cxnId="{63074740-D1CA-4054-8146-E01028710AE6}">
      <dgm:prSet/>
      <dgm:spPr/>
      <dgm:t>
        <a:bodyPr/>
        <a:lstStyle/>
        <a:p>
          <a:endParaRPr lang="es-CO" sz="1200"/>
        </a:p>
      </dgm:t>
    </dgm:pt>
    <dgm:pt modelId="{7A31A522-FC19-46C8-9A47-3870A54E7EF6}" type="sibTrans" cxnId="{63074740-D1CA-4054-8146-E01028710AE6}">
      <dgm:prSet/>
      <dgm:spPr/>
      <dgm:t>
        <a:bodyPr/>
        <a:lstStyle/>
        <a:p>
          <a:endParaRPr lang="es-CO" sz="1200"/>
        </a:p>
      </dgm:t>
    </dgm:pt>
    <dgm:pt modelId="{96442125-1546-49FF-AD10-2876AE1E0AB4}">
      <dgm:prSet custT="1"/>
      <dgm:spPr/>
      <dgm:t>
        <a:bodyPr/>
        <a:lstStyle/>
        <a:p>
          <a:pPr algn="l"/>
          <a:r>
            <a:rPr lang="es-ES" sz="1200" dirty="0" smtClean="0"/>
            <a:t>Es preferible evitar la comida chatarra con alto contenido de grasa.</a:t>
          </a:r>
          <a:endParaRPr lang="es-CO" sz="1200" dirty="0"/>
        </a:p>
      </dgm:t>
    </dgm:pt>
    <dgm:pt modelId="{CF60E286-8714-4A62-BBA1-AD36B5E7D54D}" type="parTrans" cxnId="{35172D8B-4544-4CEF-97FC-A1F063FE47F1}">
      <dgm:prSet/>
      <dgm:spPr/>
      <dgm:t>
        <a:bodyPr/>
        <a:lstStyle/>
        <a:p>
          <a:endParaRPr lang="es-CO"/>
        </a:p>
      </dgm:t>
    </dgm:pt>
    <dgm:pt modelId="{B70AA7BB-0B87-417A-A826-464F2DA5F601}" type="sibTrans" cxnId="{35172D8B-4544-4CEF-97FC-A1F063FE47F1}">
      <dgm:prSet/>
      <dgm:spPr/>
      <dgm:t>
        <a:bodyPr/>
        <a:lstStyle/>
        <a:p>
          <a:endParaRPr lang="es-CO"/>
        </a:p>
      </dgm:t>
    </dgm:pt>
    <dgm:pt modelId="{5A910F6A-C2C3-47D2-B932-57A7A6CBC30E}" type="pres">
      <dgm:prSet presAssocID="{5F4F657D-F0D3-4CDB-B2FC-B7C3B16360F5}" presName="Name0" presStyleCnt="0">
        <dgm:presLayoutVars>
          <dgm:dir/>
          <dgm:resizeHandles val="exact"/>
        </dgm:presLayoutVars>
      </dgm:prSet>
      <dgm:spPr/>
      <dgm:t>
        <a:bodyPr/>
        <a:lstStyle/>
        <a:p>
          <a:endParaRPr lang="es-CO"/>
        </a:p>
      </dgm:t>
    </dgm:pt>
    <dgm:pt modelId="{CF03FA3B-7867-4826-AA71-6341208F1664}" type="pres">
      <dgm:prSet presAssocID="{611D048F-C1D3-4B94-AE8C-C74D97DE8FC7}" presName="node" presStyleLbl="node1" presStyleIdx="0" presStyleCnt="5" custScaleX="87329">
        <dgm:presLayoutVars>
          <dgm:bulletEnabled val="1"/>
        </dgm:presLayoutVars>
      </dgm:prSet>
      <dgm:spPr/>
      <dgm:t>
        <a:bodyPr/>
        <a:lstStyle/>
        <a:p>
          <a:endParaRPr lang="es-CO"/>
        </a:p>
      </dgm:t>
    </dgm:pt>
    <dgm:pt modelId="{054760F9-70BB-431E-B24F-8314969A9FB8}" type="pres">
      <dgm:prSet presAssocID="{6355B432-BCDC-4CE4-B6E9-48A4888164A8}" presName="sibTrans" presStyleCnt="0"/>
      <dgm:spPr/>
    </dgm:pt>
    <dgm:pt modelId="{C0F95F6A-79FE-495B-B9F3-FABEEF9781E8}" type="pres">
      <dgm:prSet presAssocID="{D4A46F66-969B-41BC-BBCF-74F0B65532C2}" presName="node" presStyleLbl="node1" presStyleIdx="1" presStyleCnt="5" custScaleX="101609">
        <dgm:presLayoutVars>
          <dgm:bulletEnabled val="1"/>
        </dgm:presLayoutVars>
      </dgm:prSet>
      <dgm:spPr/>
      <dgm:t>
        <a:bodyPr/>
        <a:lstStyle/>
        <a:p>
          <a:endParaRPr lang="es-CO"/>
        </a:p>
      </dgm:t>
    </dgm:pt>
    <dgm:pt modelId="{4595168A-36C2-42DF-92FC-4495A9534CFB}" type="pres">
      <dgm:prSet presAssocID="{95CEAADB-A2D1-471B-BA3A-20D917BBA8C9}" presName="sibTrans" presStyleCnt="0"/>
      <dgm:spPr/>
    </dgm:pt>
    <dgm:pt modelId="{F54B44A4-6BE4-49FE-AEC1-0C56ED9CDDD3}" type="pres">
      <dgm:prSet presAssocID="{F9F7FC3C-A15F-455A-A391-49262699CD1A}" presName="node" presStyleLbl="node1" presStyleIdx="2" presStyleCnt="5">
        <dgm:presLayoutVars>
          <dgm:bulletEnabled val="1"/>
        </dgm:presLayoutVars>
      </dgm:prSet>
      <dgm:spPr/>
      <dgm:t>
        <a:bodyPr/>
        <a:lstStyle/>
        <a:p>
          <a:endParaRPr lang="es-CO"/>
        </a:p>
      </dgm:t>
    </dgm:pt>
    <dgm:pt modelId="{BBE5DC92-E341-4363-B7B3-D86FF9C8AD36}" type="pres">
      <dgm:prSet presAssocID="{B8FD107E-B451-41DA-A88F-7C07268D9DBB}" presName="sibTrans" presStyleCnt="0"/>
      <dgm:spPr/>
    </dgm:pt>
    <dgm:pt modelId="{278C77AB-9CBD-41DE-9168-CFCB57BE1E59}" type="pres">
      <dgm:prSet presAssocID="{BA221927-5A8C-4DE1-A436-1C1AB783734C}" presName="node" presStyleLbl="node1" presStyleIdx="3" presStyleCnt="5">
        <dgm:presLayoutVars>
          <dgm:bulletEnabled val="1"/>
        </dgm:presLayoutVars>
      </dgm:prSet>
      <dgm:spPr/>
      <dgm:t>
        <a:bodyPr/>
        <a:lstStyle/>
        <a:p>
          <a:endParaRPr lang="es-CO"/>
        </a:p>
      </dgm:t>
    </dgm:pt>
    <dgm:pt modelId="{3BD120CF-C53C-4968-84A9-04C3707E249A}" type="pres">
      <dgm:prSet presAssocID="{B74D7032-8CCE-45BA-BFDA-CD16F95E8B2D}" presName="sibTrans" presStyleCnt="0"/>
      <dgm:spPr/>
    </dgm:pt>
    <dgm:pt modelId="{2B9400A5-318B-47D0-BC1D-70569D8464BB}" type="pres">
      <dgm:prSet presAssocID="{F69155CC-5785-4CC8-A5AF-9F036C775682}" presName="node" presStyleLbl="node1" presStyleIdx="4" presStyleCnt="5">
        <dgm:presLayoutVars>
          <dgm:bulletEnabled val="1"/>
        </dgm:presLayoutVars>
      </dgm:prSet>
      <dgm:spPr/>
      <dgm:t>
        <a:bodyPr/>
        <a:lstStyle/>
        <a:p>
          <a:endParaRPr lang="es-CO"/>
        </a:p>
      </dgm:t>
    </dgm:pt>
  </dgm:ptLst>
  <dgm:cxnLst>
    <dgm:cxn modelId="{B26AC8D5-3A3D-4255-965E-C84954305D86}" type="presOf" srcId="{611D048F-C1D3-4B94-AE8C-C74D97DE8FC7}" destId="{CF03FA3B-7867-4826-AA71-6341208F1664}" srcOrd="0" destOrd="0" presId="urn:microsoft.com/office/officeart/2005/8/layout/hList6"/>
    <dgm:cxn modelId="{63074740-D1CA-4054-8146-E01028710AE6}" srcId="{F69155CC-5785-4CC8-A5AF-9F036C775682}" destId="{34FE97AB-B6CD-4396-BB33-42D7D0DAE6E5}" srcOrd="0" destOrd="0" parTransId="{8EBF2798-3393-41DF-93D6-C166C93974AC}" sibTransId="{7A31A522-FC19-46C8-9A47-3870A54E7EF6}"/>
    <dgm:cxn modelId="{ADD0A23E-CDFD-407E-81CE-10A557575F1B}" type="presOf" srcId="{F69155CC-5785-4CC8-A5AF-9F036C775682}" destId="{2B9400A5-318B-47D0-BC1D-70569D8464BB}" srcOrd="0" destOrd="0" presId="urn:microsoft.com/office/officeart/2005/8/layout/hList6"/>
    <dgm:cxn modelId="{C000C546-C77C-426E-ACAD-410BD1893D8F}" type="presOf" srcId="{0C86BC17-0E0C-4075-A654-A72BD43973D0}" destId="{278C77AB-9CBD-41DE-9168-CFCB57BE1E59}" srcOrd="0" destOrd="1" presId="urn:microsoft.com/office/officeart/2005/8/layout/hList6"/>
    <dgm:cxn modelId="{EC88C018-31D8-4002-8209-A0293C472422}" srcId="{BA221927-5A8C-4DE1-A436-1C1AB783734C}" destId="{0C86BC17-0E0C-4075-A654-A72BD43973D0}" srcOrd="0" destOrd="0" parTransId="{21D612C1-8CBA-48B8-88F5-E6C50593722D}" sibTransId="{25CE1E0D-7E98-4852-85EC-629F8DC199DC}"/>
    <dgm:cxn modelId="{AFE46FAA-D6D4-4E02-A3D0-173029F4524B}" type="presOf" srcId="{F9F7FC3C-A15F-455A-A391-49262699CD1A}" destId="{F54B44A4-6BE4-49FE-AEC1-0C56ED9CDDD3}" srcOrd="0" destOrd="0" presId="urn:microsoft.com/office/officeart/2005/8/layout/hList6"/>
    <dgm:cxn modelId="{5963A5AB-9832-47C5-8C30-E37D3EAB196F}" type="presOf" srcId="{6930CED6-5EF4-46EA-85BB-9301D6477E73}" destId="{C0F95F6A-79FE-495B-B9F3-FABEEF9781E8}" srcOrd="0" destOrd="1" presId="urn:microsoft.com/office/officeart/2005/8/layout/hList6"/>
    <dgm:cxn modelId="{766D30E4-17FE-4444-B5F5-2DD9C662D898}" type="presOf" srcId="{792F6867-FAA9-408C-B1BA-FF591736B947}" destId="{CF03FA3B-7867-4826-AA71-6341208F1664}" srcOrd="0" destOrd="2" presId="urn:microsoft.com/office/officeart/2005/8/layout/hList6"/>
    <dgm:cxn modelId="{3A0611F6-F9FC-4701-A36D-1AE327116ED7}" srcId="{F9F7FC3C-A15F-455A-A391-49262699CD1A}" destId="{961E5204-818B-4486-BAE5-892623B47BB9}" srcOrd="0" destOrd="0" parTransId="{700FE816-492E-40FF-A6A6-32CBE8FC7A16}" sibTransId="{96619B51-56A8-4A55-8E36-E7E60BAEACCE}"/>
    <dgm:cxn modelId="{A6D9E399-5F8F-4A93-939A-8D02A8C9C73A}" srcId="{611D048F-C1D3-4B94-AE8C-C74D97DE8FC7}" destId="{792F6867-FAA9-408C-B1BA-FF591736B947}" srcOrd="1" destOrd="0" parTransId="{78370164-3039-4C60-9490-AF5B81D8FB2F}" sibTransId="{2C4D8EED-79B4-40F9-B3C1-7CD2F55E7231}"/>
    <dgm:cxn modelId="{4E69BF71-B55C-448F-B802-0EF120495205}" srcId="{611D048F-C1D3-4B94-AE8C-C74D97DE8FC7}" destId="{687DBB9A-4A68-48E2-810F-189D09D5B155}" srcOrd="0" destOrd="0" parTransId="{F93526F6-462D-4427-B1D4-FE4EBE16BFAB}" sibTransId="{DD687ECC-5B2F-4012-8C00-EF39985959E9}"/>
    <dgm:cxn modelId="{41A1FC8B-6588-4A0E-B194-19160854A08E}" type="presOf" srcId="{961E5204-818B-4486-BAE5-892623B47BB9}" destId="{F54B44A4-6BE4-49FE-AEC1-0C56ED9CDDD3}" srcOrd="0" destOrd="1" presId="urn:microsoft.com/office/officeart/2005/8/layout/hList6"/>
    <dgm:cxn modelId="{35172D8B-4544-4CEF-97FC-A1F063FE47F1}" srcId="{BA221927-5A8C-4DE1-A436-1C1AB783734C}" destId="{96442125-1546-49FF-AD10-2876AE1E0AB4}" srcOrd="1" destOrd="0" parTransId="{CF60E286-8714-4A62-BBA1-AD36B5E7D54D}" sibTransId="{B70AA7BB-0B87-417A-A826-464F2DA5F601}"/>
    <dgm:cxn modelId="{51731C24-0309-499D-864E-D3C867270BB7}" srcId="{BA221927-5A8C-4DE1-A436-1C1AB783734C}" destId="{6540AF76-FB52-4BE0-80B0-7258BD0AC2E8}" srcOrd="2" destOrd="0" parTransId="{476327D5-4321-4C56-98DE-A7A3D5EA16F2}" sibTransId="{7BEB95DE-7F3A-4A36-9FDD-F6A27D385ADA}"/>
    <dgm:cxn modelId="{DBD24DDB-C63C-4EAD-ACDF-E9490932B07F}" type="presOf" srcId="{D4A46F66-969B-41BC-BBCF-74F0B65532C2}" destId="{C0F95F6A-79FE-495B-B9F3-FABEEF9781E8}" srcOrd="0" destOrd="0" presId="urn:microsoft.com/office/officeart/2005/8/layout/hList6"/>
    <dgm:cxn modelId="{1FE1B314-71ED-431A-8F4E-CD3092B62D00}" type="presOf" srcId="{BA221927-5A8C-4DE1-A436-1C1AB783734C}" destId="{278C77AB-9CBD-41DE-9168-CFCB57BE1E59}" srcOrd="0" destOrd="0" presId="urn:microsoft.com/office/officeart/2005/8/layout/hList6"/>
    <dgm:cxn modelId="{3A8D78B2-C85A-4935-8F29-C2AE0C16F577}" type="presOf" srcId="{687DBB9A-4A68-48E2-810F-189D09D5B155}" destId="{CF03FA3B-7867-4826-AA71-6341208F1664}" srcOrd="0" destOrd="1" presId="urn:microsoft.com/office/officeart/2005/8/layout/hList6"/>
    <dgm:cxn modelId="{717CC604-F0E5-4766-AACB-B0784C8DD94B}" type="presOf" srcId="{744DA59B-A175-4B3B-BBDB-D038DB152B73}" destId="{C0F95F6A-79FE-495B-B9F3-FABEEF9781E8}" srcOrd="0" destOrd="3" presId="urn:microsoft.com/office/officeart/2005/8/layout/hList6"/>
    <dgm:cxn modelId="{17A8B167-CEFB-4846-AD41-211F2F78E31C}" srcId="{5F4F657D-F0D3-4CDB-B2FC-B7C3B16360F5}" destId="{F9F7FC3C-A15F-455A-A391-49262699CD1A}" srcOrd="2" destOrd="0" parTransId="{F6813FC4-2DD3-4844-A94B-EF596E17B76B}" sibTransId="{B8FD107E-B451-41DA-A88F-7C07268D9DBB}"/>
    <dgm:cxn modelId="{3DCE3000-3229-4196-89B7-5374ABB18C7F}" type="presOf" srcId="{593EC5CB-542A-4197-8902-0C7033D3A26D}" destId="{CF03FA3B-7867-4826-AA71-6341208F1664}" srcOrd="0" destOrd="3" presId="urn:microsoft.com/office/officeart/2005/8/layout/hList6"/>
    <dgm:cxn modelId="{E5A785D1-C1DC-4CD5-A1AE-63FB0C86E409}" srcId="{5F4F657D-F0D3-4CDB-B2FC-B7C3B16360F5}" destId="{D4A46F66-969B-41BC-BBCF-74F0B65532C2}" srcOrd="1" destOrd="0" parTransId="{8C295B55-9D01-4DD6-B6DA-7016F86F5F8C}" sibTransId="{95CEAADB-A2D1-471B-BA3A-20D917BBA8C9}"/>
    <dgm:cxn modelId="{A732DC85-4EE1-414F-91A8-31455B1D0B0C}" type="presOf" srcId="{96442125-1546-49FF-AD10-2876AE1E0AB4}" destId="{278C77AB-9CBD-41DE-9168-CFCB57BE1E59}" srcOrd="0" destOrd="2" presId="urn:microsoft.com/office/officeart/2005/8/layout/hList6"/>
    <dgm:cxn modelId="{DB9656AB-AA8D-4683-9ECA-05A7C2407913}" srcId="{5F4F657D-F0D3-4CDB-B2FC-B7C3B16360F5}" destId="{F69155CC-5785-4CC8-A5AF-9F036C775682}" srcOrd="4" destOrd="0" parTransId="{1921CFCC-B77F-4AE5-86F7-86DF4A462C59}" sibTransId="{496DE13E-2A6B-41CA-A067-9625F5F95DFF}"/>
    <dgm:cxn modelId="{03A9D0E1-5BF7-4838-8AF7-AED7AEE18684}" type="presOf" srcId="{5F4F657D-F0D3-4CDB-B2FC-B7C3B16360F5}" destId="{5A910F6A-C2C3-47D2-B932-57A7A6CBC30E}" srcOrd="0" destOrd="0" presId="urn:microsoft.com/office/officeart/2005/8/layout/hList6"/>
    <dgm:cxn modelId="{7A390603-7D1E-4D0C-9D11-B4ACC92E33F3}" type="presOf" srcId="{34FE97AB-B6CD-4396-BB33-42D7D0DAE6E5}" destId="{2B9400A5-318B-47D0-BC1D-70569D8464BB}" srcOrd="0" destOrd="1" presId="urn:microsoft.com/office/officeart/2005/8/layout/hList6"/>
    <dgm:cxn modelId="{88F6588B-2B8A-40D6-8896-264CD6521CF9}" srcId="{D4A46F66-969B-41BC-BBCF-74F0B65532C2}" destId="{8C6C21DB-1A8B-4E75-8847-BCAFFD70780E}" srcOrd="1" destOrd="0" parTransId="{47AEABFD-4ABB-4C33-B634-A3CD65312484}" sibTransId="{0BBBC00E-D064-4C01-B232-A0A2AE7F78A9}"/>
    <dgm:cxn modelId="{98E086D4-08A5-4DBF-B181-FB8569BA10E4}" srcId="{D4A46F66-969B-41BC-BBCF-74F0B65532C2}" destId="{744DA59B-A175-4B3B-BBDB-D038DB152B73}" srcOrd="2" destOrd="0" parTransId="{591B94FC-BEB3-4B5F-91B4-7A0D8A655AA5}" sibTransId="{1C14EFCA-DD4E-443D-BBBB-8B6C9395A333}"/>
    <dgm:cxn modelId="{4AF9DA39-9860-4E65-B5B8-B913EEF67723}" srcId="{611D048F-C1D3-4B94-AE8C-C74D97DE8FC7}" destId="{593EC5CB-542A-4197-8902-0C7033D3A26D}" srcOrd="2" destOrd="0" parTransId="{1BAEAF1B-7205-426B-80CF-25845F3F4C11}" sibTransId="{C46B9C45-DE3D-401B-BBA5-DA7EA67E090D}"/>
    <dgm:cxn modelId="{55F05845-BAD1-4018-ABD7-EE005E1290B0}" type="presOf" srcId="{6540AF76-FB52-4BE0-80B0-7258BD0AC2E8}" destId="{278C77AB-9CBD-41DE-9168-CFCB57BE1E59}" srcOrd="0" destOrd="3" presId="urn:microsoft.com/office/officeart/2005/8/layout/hList6"/>
    <dgm:cxn modelId="{3D58697C-5E3B-4796-8FAA-DBD7C29C6A68}" type="presOf" srcId="{8C6C21DB-1A8B-4E75-8847-BCAFFD70780E}" destId="{C0F95F6A-79FE-495B-B9F3-FABEEF9781E8}" srcOrd="0" destOrd="2" presId="urn:microsoft.com/office/officeart/2005/8/layout/hList6"/>
    <dgm:cxn modelId="{ACE062B7-7B87-490B-BF17-FF7DC66EAB2D}" srcId="{5F4F657D-F0D3-4CDB-B2FC-B7C3B16360F5}" destId="{611D048F-C1D3-4B94-AE8C-C74D97DE8FC7}" srcOrd="0" destOrd="0" parTransId="{A3BB6BB6-7F7B-4C8C-B163-41F049E2A104}" sibTransId="{6355B432-BCDC-4CE4-B6E9-48A4888164A8}"/>
    <dgm:cxn modelId="{BA18C693-C138-4961-80FB-86BC264533B8}" srcId="{5F4F657D-F0D3-4CDB-B2FC-B7C3B16360F5}" destId="{BA221927-5A8C-4DE1-A436-1C1AB783734C}" srcOrd="3" destOrd="0" parTransId="{B0D93FB1-F740-4DF3-9176-5E0D22A0E69D}" sibTransId="{B74D7032-8CCE-45BA-BFDA-CD16F95E8B2D}"/>
    <dgm:cxn modelId="{A733EB4B-3D28-408F-A7A1-574FA427A320}" srcId="{D4A46F66-969B-41BC-BBCF-74F0B65532C2}" destId="{6930CED6-5EF4-46EA-85BB-9301D6477E73}" srcOrd="0" destOrd="0" parTransId="{2A250009-9BD4-4AA0-A149-95A21F8020DC}" sibTransId="{F9642C63-B109-4B73-8922-8304DBFFA0B8}"/>
    <dgm:cxn modelId="{9B25F935-79DA-4A9D-BB18-A66BB22581CB}" type="presParOf" srcId="{5A910F6A-C2C3-47D2-B932-57A7A6CBC30E}" destId="{CF03FA3B-7867-4826-AA71-6341208F1664}" srcOrd="0" destOrd="0" presId="urn:microsoft.com/office/officeart/2005/8/layout/hList6"/>
    <dgm:cxn modelId="{B14B7BAB-E226-4D42-B15A-9040DDB58D0C}" type="presParOf" srcId="{5A910F6A-C2C3-47D2-B932-57A7A6CBC30E}" destId="{054760F9-70BB-431E-B24F-8314969A9FB8}" srcOrd="1" destOrd="0" presId="urn:microsoft.com/office/officeart/2005/8/layout/hList6"/>
    <dgm:cxn modelId="{DE678952-6DA6-4221-B6C9-51D47FC67702}" type="presParOf" srcId="{5A910F6A-C2C3-47D2-B932-57A7A6CBC30E}" destId="{C0F95F6A-79FE-495B-B9F3-FABEEF9781E8}" srcOrd="2" destOrd="0" presId="urn:microsoft.com/office/officeart/2005/8/layout/hList6"/>
    <dgm:cxn modelId="{2090C911-F6C7-4EC3-94C3-78AFC1C8B12D}" type="presParOf" srcId="{5A910F6A-C2C3-47D2-B932-57A7A6CBC30E}" destId="{4595168A-36C2-42DF-92FC-4495A9534CFB}" srcOrd="3" destOrd="0" presId="urn:microsoft.com/office/officeart/2005/8/layout/hList6"/>
    <dgm:cxn modelId="{054C01B4-9D80-408F-8F56-96729C268033}" type="presParOf" srcId="{5A910F6A-C2C3-47D2-B932-57A7A6CBC30E}" destId="{F54B44A4-6BE4-49FE-AEC1-0C56ED9CDDD3}" srcOrd="4" destOrd="0" presId="urn:microsoft.com/office/officeart/2005/8/layout/hList6"/>
    <dgm:cxn modelId="{B39E76BC-EFFD-41A3-AE9E-D2366316FFE8}" type="presParOf" srcId="{5A910F6A-C2C3-47D2-B932-57A7A6CBC30E}" destId="{BBE5DC92-E341-4363-B7B3-D86FF9C8AD36}" srcOrd="5" destOrd="0" presId="urn:microsoft.com/office/officeart/2005/8/layout/hList6"/>
    <dgm:cxn modelId="{87EBF86C-16B8-4672-B7A2-07C9B19F1F21}" type="presParOf" srcId="{5A910F6A-C2C3-47D2-B932-57A7A6CBC30E}" destId="{278C77AB-9CBD-41DE-9168-CFCB57BE1E59}" srcOrd="6" destOrd="0" presId="urn:microsoft.com/office/officeart/2005/8/layout/hList6"/>
    <dgm:cxn modelId="{1F3943C3-1396-46E7-BB05-5358109444C7}" type="presParOf" srcId="{5A910F6A-C2C3-47D2-B932-57A7A6CBC30E}" destId="{3BD120CF-C53C-4968-84A9-04C3707E249A}" srcOrd="7" destOrd="0" presId="urn:microsoft.com/office/officeart/2005/8/layout/hList6"/>
    <dgm:cxn modelId="{B2B627DC-6B44-469C-BFEA-09062F8CC656}" type="presParOf" srcId="{5A910F6A-C2C3-47D2-B932-57A7A6CBC30E}" destId="{2B9400A5-318B-47D0-BC1D-70569D8464BB}"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89B571-E502-4D04-BACC-4252FAA0D58B}"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s-CO"/>
        </a:p>
      </dgm:t>
    </dgm:pt>
    <dgm:pt modelId="{6751C76C-4F31-45C6-A01C-1D2B8B3F7716}">
      <dgm:prSet phldrT="[Texto]"/>
      <dgm:spPr>
        <a:solidFill>
          <a:schemeClr val="accent5">
            <a:lumMod val="75000"/>
          </a:schemeClr>
        </a:solidFill>
      </dgm:spPr>
      <dgm:t>
        <a:bodyPr/>
        <a:lstStyle/>
        <a:p>
          <a:r>
            <a:rPr lang="es-EC" dirty="0" smtClean="0"/>
            <a:t>ANEXOS</a:t>
          </a:r>
          <a:endParaRPr lang="es-CO" dirty="0"/>
        </a:p>
      </dgm:t>
    </dgm:pt>
    <dgm:pt modelId="{A4798AF8-B833-4323-AE28-25E2E23FDB3E}" type="parTrans" cxnId="{7FF53523-3E8A-4AC6-B291-A2E8CE94198D}">
      <dgm:prSet/>
      <dgm:spPr/>
      <dgm:t>
        <a:bodyPr/>
        <a:lstStyle/>
        <a:p>
          <a:endParaRPr lang="es-CO"/>
        </a:p>
      </dgm:t>
    </dgm:pt>
    <dgm:pt modelId="{C0F14854-1A43-4C9B-8761-10149655FE53}" type="sibTrans" cxnId="{7FF53523-3E8A-4AC6-B291-A2E8CE94198D}">
      <dgm:prSet/>
      <dgm:spPr/>
      <dgm:t>
        <a:bodyPr/>
        <a:lstStyle/>
        <a:p>
          <a:endParaRPr lang="es-CO"/>
        </a:p>
      </dgm:t>
    </dgm:pt>
    <dgm:pt modelId="{4C2CDB87-4B28-4626-8DE0-FE124F0F135E}" type="pres">
      <dgm:prSet presAssocID="{B489B571-E502-4D04-BACC-4252FAA0D58B}" presName="diagram" presStyleCnt="0">
        <dgm:presLayoutVars>
          <dgm:chMax val="1"/>
          <dgm:dir/>
          <dgm:animLvl val="ctr"/>
          <dgm:resizeHandles val="exact"/>
        </dgm:presLayoutVars>
      </dgm:prSet>
      <dgm:spPr/>
      <dgm:t>
        <a:bodyPr/>
        <a:lstStyle/>
        <a:p>
          <a:endParaRPr lang="es-CO"/>
        </a:p>
      </dgm:t>
    </dgm:pt>
    <dgm:pt modelId="{E5A573CC-2D88-446E-A701-C4378A405E48}" type="pres">
      <dgm:prSet presAssocID="{B489B571-E502-4D04-BACC-4252FAA0D58B}" presName="matrix" presStyleCnt="0"/>
      <dgm:spPr/>
    </dgm:pt>
    <dgm:pt modelId="{8F75F8E7-4589-48B5-A6D8-606BF879ACDD}" type="pres">
      <dgm:prSet presAssocID="{B489B571-E502-4D04-BACC-4252FAA0D58B}" presName="tile1" presStyleLbl="node1" presStyleIdx="0" presStyleCnt="4" custScaleX="106278" custLinFactNeighborX="3139" custLinFactNeighborY="-2217"/>
      <dgm:spPr>
        <a:blipFill rotWithShape="0">
          <a:blip xmlns:r="http://schemas.openxmlformats.org/officeDocument/2006/relationships" r:embed="rId1"/>
          <a:stretch>
            <a:fillRect/>
          </a:stretch>
        </a:blipFill>
      </dgm:spPr>
      <dgm:t>
        <a:bodyPr/>
        <a:lstStyle/>
        <a:p>
          <a:endParaRPr lang="es-CO"/>
        </a:p>
      </dgm:t>
    </dgm:pt>
    <dgm:pt modelId="{56EE4763-DE15-40DA-ACDD-DB397F78BFA2}" type="pres">
      <dgm:prSet presAssocID="{B489B571-E502-4D04-BACC-4252FAA0D58B}" presName="tile1text" presStyleLbl="node1" presStyleIdx="0" presStyleCnt="4">
        <dgm:presLayoutVars>
          <dgm:chMax val="0"/>
          <dgm:chPref val="0"/>
          <dgm:bulletEnabled val="1"/>
        </dgm:presLayoutVars>
      </dgm:prSet>
      <dgm:spPr/>
      <dgm:t>
        <a:bodyPr/>
        <a:lstStyle/>
        <a:p>
          <a:endParaRPr lang="es-CO"/>
        </a:p>
      </dgm:t>
    </dgm:pt>
    <dgm:pt modelId="{721ED7F5-FC3E-4629-9494-719B2BF12DCE}" type="pres">
      <dgm:prSet presAssocID="{B489B571-E502-4D04-BACC-4252FAA0D58B}" presName="tile2" presStyleLbl="node1" presStyleIdx="1" presStyleCnt="4"/>
      <dgm:spPr>
        <a:blipFill rotWithShape="0">
          <a:blip xmlns:r="http://schemas.openxmlformats.org/officeDocument/2006/relationships" r:embed="rId2"/>
          <a:stretch>
            <a:fillRect/>
          </a:stretch>
        </a:blipFill>
      </dgm:spPr>
      <dgm:t>
        <a:bodyPr/>
        <a:lstStyle/>
        <a:p>
          <a:endParaRPr lang="es-CO"/>
        </a:p>
      </dgm:t>
    </dgm:pt>
    <dgm:pt modelId="{33545549-4F2E-4B1F-9F12-DBCF93CC452B}" type="pres">
      <dgm:prSet presAssocID="{B489B571-E502-4D04-BACC-4252FAA0D58B}" presName="tile2text" presStyleLbl="node1" presStyleIdx="1" presStyleCnt="4">
        <dgm:presLayoutVars>
          <dgm:chMax val="0"/>
          <dgm:chPref val="0"/>
          <dgm:bulletEnabled val="1"/>
        </dgm:presLayoutVars>
      </dgm:prSet>
      <dgm:spPr/>
      <dgm:t>
        <a:bodyPr/>
        <a:lstStyle/>
        <a:p>
          <a:endParaRPr lang="es-CO"/>
        </a:p>
      </dgm:t>
    </dgm:pt>
    <dgm:pt modelId="{1BC5B582-6F88-4051-AAAD-4C912A3B5034}" type="pres">
      <dgm:prSet presAssocID="{B489B571-E502-4D04-BACC-4252FAA0D58B}" presName="tile3" presStyleLbl="node1" presStyleIdx="2" presStyleCnt="4" custLinFactNeighborX="776" custLinFactNeighborY="-247"/>
      <dgm:spPr>
        <a:blipFill rotWithShape="0">
          <a:blip xmlns:r="http://schemas.openxmlformats.org/officeDocument/2006/relationships" r:embed="rId3"/>
          <a:stretch>
            <a:fillRect/>
          </a:stretch>
        </a:blipFill>
      </dgm:spPr>
      <dgm:t>
        <a:bodyPr/>
        <a:lstStyle/>
        <a:p>
          <a:endParaRPr lang="es-CO"/>
        </a:p>
      </dgm:t>
    </dgm:pt>
    <dgm:pt modelId="{651BDBD1-90D5-4E3B-B6F1-23A62F452BDD}" type="pres">
      <dgm:prSet presAssocID="{B489B571-E502-4D04-BACC-4252FAA0D58B}" presName="tile3text" presStyleLbl="node1" presStyleIdx="2" presStyleCnt="4">
        <dgm:presLayoutVars>
          <dgm:chMax val="0"/>
          <dgm:chPref val="0"/>
          <dgm:bulletEnabled val="1"/>
        </dgm:presLayoutVars>
      </dgm:prSet>
      <dgm:spPr/>
      <dgm:t>
        <a:bodyPr/>
        <a:lstStyle/>
        <a:p>
          <a:endParaRPr lang="es-CO"/>
        </a:p>
      </dgm:t>
    </dgm:pt>
    <dgm:pt modelId="{5B96FD15-AA17-4335-9D49-639C5EBAB6CD}" type="pres">
      <dgm:prSet presAssocID="{B489B571-E502-4D04-BACC-4252FAA0D58B}" presName="tile4" presStyleLbl="node1" presStyleIdx="3" presStyleCnt="4"/>
      <dgm:spPr>
        <a:blipFill rotWithShape="0">
          <a:blip xmlns:r="http://schemas.openxmlformats.org/officeDocument/2006/relationships" r:embed="rId4"/>
          <a:stretch>
            <a:fillRect/>
          </a:stretch>
        </a:blipFill>
      </dgm:spPr>
    </dgm:pt>
    <dgm:pt modelId="{D5559603-2AC7-4876-A4C5-C1991D03EE24}" type="pres">
      <dgm:prSet presAssocID="{B489B571-E502-4D04-BACC-4252FAA0D58B}" presName="tile4text" presStyleLbl="node1" presStyleIdx="3" presStyleCnt="4">
        <dgm:presLayoutVars>
          <dgm:chMax val="0"/>
          <dgm:chPref val="0"/>
          <dgm:bulletEnabled val="1"/>
        </dgm:presLayoutVars>
      </dgm:prSet>
      <dgm:spPr/>
    </dgm:pt>
    <dgm:pt modelId="{B3C41837-909E-454C-8E72-3C43D3191CB4}" type="pres">
      <dgm:prSet presAssocID="{B489B571-E502-4D04-BACC-4252FAA0D58B}" presName="centerTile" presStyleLbl="fgShp" presStyleIdx="0" presStyleCnt="1" custScaleY="72289">
        <dgm:presLayoutVars>
          <dgm:chMax val="0"/>
          <dgm:chPref val="0"/>
        </dgm:presLayoutVars>
      </dgm:prSet>
      <dgm:spPr/>
      <dgm:t>
        <a:bodyPr/>
        <a:lstStyle/>
        <a:p>
          <a:endParaRPr lang="es-CO"/>
        </a:p>
      </dgm:t>
    </dgm:pt>
  </dgm:ptLst>
  <dgm:cxnLst>
    <dgm:cxn modelId="{7FF53523-3E8A-4AC6-B291-A2E8CE94198D}" srcId="{B489B571-E502-4D04-BACC-4252FAA0D58B}" destId="{6751C76C-4F31-45C6-A01C-1D2B8B3F7716}" srcOrd="0" destOrd="0" parTransId="{A4798AF8-B833-4323-AE28-25E2E23FDB3E}" sibTransId="{C0F14854-1A43-4C9B-8761-10149655FE53}"/>
    <dgm:cxn modelId="{93278A6B-FA3B-4F66-8E5A-7FF0269D7ACE}" type="presOf" srcId="{6751C76C-4F31-45C6-A01C-1D2B8B3F7716}" destId="{B3C41837-909E-454C-8E72-3C43D3191CB4}" srcOrd="0" destOrd="0" presId="urn:microsoft.com/office/officeart/2005/8/layout/matrix1"/>
    <dgm:cxn modelId="{CC0938B2-4E72-4382-A774-111E16D704BC}" type="presOf" srcId="{B489B571-E502-4D04-BACC-4252FAA0D58B}" destId="{4C2CDB87-4B28-4626-8DE0-FE124F0F135E}" srcOrd="0" destOrd="0" presId="urn:microsoft.com/office/officeart/2005/8/layout/matrix1"/>
    <dgm:cxn modelId="{D15E5FC3-6452-4010-B43D-2A445997F35C}" type="presParOf" srcId="{4C2CDB87-4B28-4626-8DE0-FE124F0F135E}" destId="{E5A573CC-2D88-446E-A701-C4378A405E48}" srcOrd="0" destOrd="0" presId="urn:microsoft.com/office/officeart/2005/8/layout/matrix1"/>
    <dgm:cxn modelId="{11585ECF-4738-41C5-9374-1CEFFF2BA207}" type="presParOf" srcId="{E5A573CC-2D88-446E-A701-C4378A405E48}" destId="{8F75F8E7-4589-48B5-A6D8-606BF879ACDD}" srcOrd="0" destOrd="0" presId="urn:microsoft.com/office/officeart/2005/8/layout/matrix1"/>
    <dgm:cxn modelId="{87B87A09-1E13-45C2-B090-9C50CB2F66BA}" type="presParOf" srcId="{E5A573CC-2D88-446E-A701-C4378A405E48}" destId="{56EE4763-DE15-40DA-ACDD-DB397F78BFA2}" srcOrd="1" destOrd="0" presId="urn:microsoft.com/office/officeart/2005/8/layout/matrix1"/>
    <dgm:cxn modelId="{BA8B47DF-B969-4990-99E3-F30A2DB054E1}" type="presParOf" srcId="{E5A573CC-2D88-446E-A701-C4378A405E48}" destId="{721ED7F5-FC3E-4629-9494-719B2BF12DCE}" srcOrd="2" destOrd="0" presId="urn:microsoft.com/office/officeart/2005/8/layout/matrix1"/>
    <dgm:cxn modelId="{2A79A686-A9E4-44BA-A4A8-70F8D6E8F450}" type="presParOf" srcId="{E5A573CC-2D88-446E-A701-C4378A405E48}" destId="{33545549-4F2E-4B1F-9F12-DBCF93CC452B}" srcOrd="3" destOrd="0" presId="urn:microsoft.com/office/officeart/2005/8/layout/matrix1"/>
    <dgm:cxn modelId="{F35BE9D7-1B17-4CE1-A87D-A629AF88D512}" type="presParOf" srcId="{E5A573CC-2D88-446E-A701-C4378A405E48}" destId="{1BC5B582-6F88-4051-AAAD-4C912A3B5034}" srcOrd="4" destOrd="0" presId="urn:microsoft.com/office/officeart/2005/8/layout/matrix1"/>
    <dgm:cxn modelId="{125326CA-7F37-4006-837A-26F7505D0198}" type="presParOf" srcId="{E5A573CC-2D88-446E-A701-C4378A405E48}" destId="{651BDBD1-90D5-4E3B-B6F1-23A62F452BDD}" srcOrd="5" destOrd="0" presId="urn:microsoft.com/office/officeart/2005/8/layout/matrix1"/>
    <dgm:cxn modelId="{77A7BEC0-AA42-4DD1-AF11-AAB20F55E6A9}" type="presParOf" srcId="{E5A573CC-2D88-446E-A701-C4378A405E48}" destId="{5B96FD15-AA17-4335-9D49-639C5EBAB6CD}" srcOrd="6" destOrd="0" presId="urn:microsoft.com/office/officeart/2005/8/layout/matrix1"/>
    <dgm:cxn modelId="{8CD0EEC4-EE26-44C6-80CB-8062CE508F16}" type="presParOf" srcId="{E5A573CC-2D88-446E-A701-C4378A405E48}" destId="{D5559603-2AC7-4876-A4C5-C1991D03EE24}" srcOrd="7" destOrd="0" presId="urn:microsoft.com/office/officeart/2005/8/layout/matrix1"/>
    <dgm:cxn modelId="{E6ABC3ED-03EB-422F-8799-3526F9244FE5}" type="presParOf" srcId="{4C2CDB87-4B28-4626-8DE0-FE124F0F135E}" destId="{B3C41837-909E-454C-8E72-3C43D3191CB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92AFB-BA8C-4758-9DD8-C72B2D726CAC}" type="datetimeFigureOut">
              <a:rPr lang="es-CO" smtClean="0"/>
              <a:t>11/01/2015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0E5A5-7341-443F-9CA9-EA7B91384E67}" type="slidenum">
              <a:rPr lang="es-CO" smtClean="0"/>
              <a:t>‹Nº›</a:t>
            </a:fld>
            <a:endParaRPr lang="es-CO"/>
          </a:p>
        </p:txBody>
      </p:sp>
    </p:spTree>
    <p:extLst>
      <p:ext uri="{BB962C8B-B14F-4D97-AF65-F5344CB8AC3E}">
        <p14:creationId xmlns:p14="http://schemas.microsoft.com/office/powerpoint/2010/main" val="168763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C60E5A5-7341-443F-9CA9-EA7B91384E67}" type="slidenum">
              <a:rPr lang="es-CO" smtClean="0"/>
              <a:t>34</a:t>
            </a:fld>
            <a:endParaRPr lang="es-CO"/>
          </a:p>
        </p:txBody>
      </p:sp>
    </p:spTree>
    <p:extLst>
      <p:ext uri="{BB962C8B-B14F-4D97-AF65-F5344CB8AC3E}">
        <p14:creationId xmlns:p14="http://schemas.microsoft.com/office/powerpoint/2010/main" val="310818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C60E5A5-7341-443F-9CA9-EA7B91384E67}" type="slidenum">
              <a:rPr lang="es-CO" smtClean="0"/>
              <a:t>40</a:t>
            </a:fld>
            <a:endParaRPr lang="es-CO"/>
          </a:p>
        </p:txBody>
      </p:sp>
    </p:spTree>
    <p:extLst>
      <p:ext uri="{BB962C8B-B14F-4D97-AF65-F5344CB8AC3E}">
        <p14:creationId xmlns:p14="http://schemas.microsoft.com/office/powerpoint/2010/main" val="413243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116542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311590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125482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341653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245910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94531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366294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177090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187061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219178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B03B57-E3AF-46BF-BB6F-671DD7C6073E}" type="datetimeFigureOut">
              <a:rPr lang="es-CO" smtClean="0"/>
              <a:t>11/01/2015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065C17-CDFD-4B2B-9230-39EC859DDCFD}" type="slidenum">
              <a:rPr lang="es-CO" smtClean="0"/>
              <a:t>‹Nº›</a:t>
            </a:fld>
            <a:endParaRPr lang="es-CO"/>
          </a:p>
        </p:txBody>
      </p:sp>
    </p:spTree>
    <p:extLst>
      <p:ext uri="{BB962C8B-B14F-4D97-AF65-F5344CB8AC3E}">
        <p14:creationId xmlns:p14="http://schemas.microsoft.com/office/powerpoint/2010/main" val="173401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03B57-E3AF-46BF-BB6F-671DD7C6073E}" type="datetimeFigureOut">
              <a:rPr lang="es-CO" smtClean="0"/>
              <a:t>11/01/2015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65C17-CDFD-4B2B-9230-39EC859DDCFD}" type="slidenum">
              <a:rPr lang="es-CO" smtClean="0"/>
              <a:t>‹Nº›</a:t>
            </a:fld>
            <a:endParaRPr lang="es-CO"/>
          </a:p>
        </p:txBody>
      </p:sp>
    </p:spTree>
    <p:extLst>
      <p:ext uri="{BB962C8B-B14F-4D97-AF65-F5344CB8AC3E}">
        <p14:creationId xmlns:p14="http://schemas.microsoft.com/office/powerpoint/2010/main" val="24161400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1.docx"/><Relationship Id="rId5" Type="http://schemas.openxmlformats.org/officeDocument/2006/relationships/oleObject" Target="../embeddings/oleObject2.bin"/><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package" Target="../embeddings/Microsoft_Word_Document2.docx"/><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630616" cy="506487"/>
          </a:xfrm>
        </p:spPr>
        <p:txBody>
          <a:bodyPr>
            <a:noAutofit/>
          </a:bodyPr>
          <a:lstStyle/>
          <a:p>
            <a:r>
              <a:rPr lang="es-EC" sz="1800" b="1" dirty="0" smtClean="0"/>
              <a:t/>
            </a:r>
            <a:br>
              <a:rPr lang="es-EC" sz="1800" b="1" dirty="0" smtClean="0"/>
            </a:br>
            <a:r>
              <a:rPr lang="es-EC" sz="1800" b="1" dirty="0"/>
              <a:t/>
            </a:r>
            <a:br>
              <a:rPr lang="es-EC" sz="1800" b="1" dirty="0"/>
            </a:br>
            <a:r>
              <a:rPr lang="es-EC" sz="1800" b="1" dirty="0" smtClean="0"/>
              <a:t/>
            </a:r>
            <a:br>
              <a:rPr lang="es-EC" sz="1800" b="1" dirty="0" smtClean="0"/>
            </a:br>
            <a:r>
              <a:rPr lang="es-EC" sz="1800" b="1" dirty="0"/>
              <a:t/>
            </a:r>
            <a:br>
              <a:rPr lang="es-EC" sz="1800" b="1" dirty="0"/>
            </a:br>
            <a:r>
              <a:rPr lang="es-EC" sz="1800" b="1" dirty="0" smtClean="0"/>
              <a:t/>
            </a:r>
            <a:br>
              <a:rPr lang="es-EC" sz="1800" b="1" dirty="0" smtClean="0"/>
            </a:br>
            <a:r>
              <a:rPr lang="es-EC" sz="1800" b="1" dirty="0"/>
              <a:t/>
            </a:r>
            <a:br>
              <a:rPr lang="es-EC" sz="1800" b="1" dirty="0"/>
            </a:br>
            <a:r>
              <a:rPr lang="es-EC" sz="1800" b="1" dirty="0" smtClean="0"/>
              <a:t/>
            </a:r>
            <a:br>
              <a:rPr lang="es-EC" sz="1800" b="1" dirty="0" smtClean="0"/>
            </a:br>
            <a:r>
              <a:rPr lang="es-EC" sz="1800" b="1" dirty="0"/>
              <a:t/>
            </a:r>
            <a:br>
              <a:rPr lang="es-EC" sz="1800" b="1" dirty="0"/>
            </a:br>
            <a:r>
              <a:rPr lang="es-EC" sz="1800" b="1" dirty="0" smtClean="0"/>
              <a:t/>
            </a:r>
            <a:br>
              <a:rPr lang="es-EC" sz="1800" b="1" dirty="0" smtClean="0"/>
            </a:br>
            <a:r>
              <a:rPr lang="es-EC" sz="1800" b="1" dirty="0"/>
              <a:t/>
            </a:r>
            <a:br>
              <a:rPr lang="es-EC" sz="1800" b="1" dirty="0"/>
            </a:br>
            <a:r>
              <a:rPr lang="es-EC" sz="1800" b="1" dirty="0" smtClean="0"/>
              <a:t/>
            </a:r>
            <a:br>
              <a:rPr lang="es-EC" sz="1800" b="1" dirty="0" smtClean="0"/>
            </a:br>
            <a:r>
              <a:rPr lang="es-EC" sz="1800" b="1" dirty="0" smtClean="0"/>
              <a:t/>
            </a:r>
            <a:br>
              <a:rPr lang="es-EC" sz="1800" b="1" dirty="0" smtClean="0"/>
            </a:br>
            <a:r>
              <a:rPr lang="es-EC" sz="1800" b="1" dirty="0"/>
              <a:t/>
            </a:r>
            <a:br>
              <a:rPr lang="es-EC" sz="1800" b="1" dirty="0"/>
            </a:br>
            <a:r>
              <a:rPr lang="es-EC" sz="1800" b="1" dirty="0" smtClean="0"/>
              <a:t/>
            </a:r>
            <a:br>
              <a:rPr lang="es-EC" sz="1800" b="1" dirty="0" smtClean="0"/>
            </a:br>
            <a:r>
              <a:rPr lang="es-EC" sz="1800" b="1" dirty="0" smtClean="0"/>
              <a:t> </a:t>
            </a:r>
            <a:br>
              <a:rPr lang="es-EC" sz="1800" b="1" dirty="0" smtClean="0"/>
            </a:br>
            <a:r>
              <a:rPr lang="es-EC" sz="2800" b="1" dirty="0" smtClean="0"/>
              <a:t>DEPARTAMENTO DE CIENCIAS  HUMANAS Y SOCIALES</a:t>
            </a:r>
            <a:r>
              <a:rPr lang="es-EC" sz="2400" b="1" dirty="0" smtClean="0"/>
              <a:t/>
            </a:r>
            <a:br>
              <a:rPr lang="es-EC" sz="2400" b="1" dirty="0" smtClean="0"/>
            </a:br>
            <a:r>
              <a:rPr lang="es-EC" sz="1800" b="1" dirty="0" smtClean="0"/>
              <a:t/>
            </a:r>
            <a:br>
              <a:rPr lang="es-EC" sz="1800" b="1" dirty="0" smtClean="0"/>
            </a:br>
            <a:r>
              <a:rPr lang="es-EC" sz="1800" b="1" dirty="0"/>
              <a:t/>
            </a:r>
            <a:br>
              <a:rPr lang="es-EC" sz="1800" b="1" dirty="0"/>
            </a:br>
            <a:r>
              <a:rPr lang="es-EC" sz="2400" b="1" dirty="0" smtClean="0"/>
              <a:t>LICENCIATURA </a:t>
            </a:r>
            <a:r>
              <a:rPr lang="es-EC" sz="2400" b="1" dirty="0"/>
              <a:t>EN CIENCIAS DE LA ACTIVIDAD FÍSICA DEPORTES Y RECREACIÓN</a:t>
            </a:r>
            <a:r>
              <a:rPr lang="es-CO" sz="2400" dirty="0"/>
              <a:t/>
            </a:r>
            <a:br>
              <a:rPr lang="es-CO" sz="2400" dirty="0"/>
            </a:br>
            <a:r>
              <a:rPr lang="es-CO" sz="2400" dirty="0" smtClean="0"/>
              <a:t/>
            </a:r>
            <a:br>
              <a:rPr lang="es-CO" sz="2400" dirty="0" smtClean="0"/>
            </a:br>
            <a:r>
              <a:rPr lang="es-CO" sz="2000" dirty="0" smtClean="0"/>
              <a:t/>
            </a:r>
            <a:br>
              <a:rPr lang="es-CO" sz="2000" dirty="0" smtClean="0"/>
            </a:br>
            <a:r>
              <a:rPr lang="es-EC" sz="2000" b="1" dirty="0" smtClean="0">
                <a:solidFill>
                  <a:srgbClr val="000000"/>
                </a:solidFill>
                <a:effectLst/>
                <a:latin typeface="Arial"/>
                <a:ea typeface="Calibri"/>
              </a:rPr>
              <a:t>TESIS PREVIO A LA OBTENCIÓN DEL TÍTULO DE LICENCIADOS EN ACTIVIDAD FÍSICA, DEPORTES Y RECREACION</a:t>
            </a:r>
            <a:r>
              <a:rPr lang="es-CO" sz="2000" dirty="0" smtClean="0">
                <a:effectLst/>
                <a:latin typeface="Times New Roman"/>
                <a:ea typeface="Times New Roman"/>
              </a:rPr>
              <a:t/>
            </a:r>
            <a:br>
              <a:rPr lang="es-CO" sz="2000" dirty="0" smtClean="0">
                <a:effectLst/>
                <a:latin typeface="Times New Roman"/>
                <a:ea typeface="Times New Roman"/>
              </a:rPr>
            </a:br>
            <a:r>
              <a:rPr lang="es-EC" sz="2000" b="1" dirty="0" smtClean="0">
                <a:solidFill>
                  <a:srgbClr val="000000"/>
                </a:solidFill>
                <a:effectLst/>
                <a:latin typeface="Arial"/>
                <a:ea typeface="Calibri"/>
              </a:rPr>
              <a:t> </a:t>
            </a:r>
            <a:r>
              <a:rPr lang="es-CO" sz="2000" dirty="0" smtClean="0">
                <a:effectLst/>
                <a:latin typeface="Times New Roman"/>
                <a:ea typeface="Times New Roman"/>
              </a:rPr>
              <a:t/>
            </a:r>
            <a:br>
              <a:rPr lang="es-CO" sz="2000" dirty="0" smtClean="0">
                <a:effectLst/>
                <a:latin typeface="Times New Roman"/>
                <a:ea typeface="Times New Roman"/>
              </a:rPr>
            </a:br>
            <a:r>
              <a:rPr lang="es-EC" sz="1400" b="1" dirty="0" smtClean="0">
                <a:solidFill>
                  <a:srgbClr val="000000"/>
                </a:solidFill>
                <a:effectLst/>
                <a:latin typeface="Arial"/>
                <a:ea typeface="Calibri"/>
              </a:rPr>
              <a:t> </a:t>
            </a:r>
            <a:r>
              <a:rPr lang="es-CO" sz="1400" dirty="0" smtClean="0">
                <a:effectLst/>
                <a:latin typeface="Times New Roman"/>
                <a:ea typeface="Times New Roman"/>
              </a:rPr>
              <a:t/>
            </a:r>
            <a:br>
              <a:rPr lang="es-CO" sz="1400" dirty="0" smtClean="0">
                <a:effectLst/>
                <a:latin typeface="Times New Roman"/>
                <a:ea typeface="Times New Roman"/>
              </a:rPr>
            </a:br>
            <a:r>
              <a:rPr lang="es-EC" sz="1400" b="1" dirty="0" smtClean="0">
                <a:solidFill>
                  <a:srgbClr val="000000"/>
                </a:solidFill>
                <a:effectLst/>
                <a:latin typeface="Arial"/>
                <a:ea typeface="Calibri"/>
              </a:rPr>
              <a:t> </a:t>
            </a:r>
            <a:r>
              <a:rPr lang="es-CO" sz="1400" dirty="0" smtClean="0">
                <a:effectLst/>
                <a:latin typeface="Times New Roman"/>
                <a:ea typeface="Times New Roman"/>
              </a:rPr>
              <a:t/>
            </a:r>
            <a:br>
              <a:rPr lang="es-CO" sz="1400" dirty="0" smtClean="0">
                <a:effectLst/>
                <a:latin typeface="Times New Roman"/>
                <a:ea typeface="Times New Roman"/>
              </a:rPr>
            </a:br>
            <a:r>
              <a:rPr lang="es-EC" sz="1400" b="1" dirty="0" smtClean="0">
                <a:solidFill>
                  <a:srgbClr val="000000"/>
                </a:solidFill>
                <a:effectLst/>
                <a:latin typeface="Arial"/>
                <a:ea typeface="Calibri"/>
              </a:rPr>
              <a:t>	</a:t>
            </a:r>
            <a:r>
              <a:rPr lang="es-CO" sz="1400" dirty="0" smtClean="0">
                <a:effectLst/>
                <a:latin typeface="Times New Roman"/>
                <a:ea typeface="Times New Roman"/>
              </a:rPr>
              <a:t/>
            </a:r>
            <a:br>
              <a:rPr lang="es-CO" sz="1400" dirty="0" smtClean="0">
                <a:effectLst/>
                <a:latin typeface="Times New Roman"/>
                <a:ea typeface="Times New Roman"/>
              </a:rPr>
            </a:br>
            <a:r>
              <a:rPr lang="es-EC" sz="1050" b="1" dirty="0" smtClean="0">
                <a:solidFill>
                  <a:srgbClr val="000000"/>
                </a:solidFill>
                <a:effectLst/>
                <a:latin typeface="Arial"/>
                <a:ea typeface="Calibri"/>
              </a:rPr>
              <a:t> </a:t>
            </a:r>
            <a:r>
              <a:rPr lang="es-CO" sz="1050" dirty="0" smtClean="0">
                <a:effectLst/>
                <a:latin typeface="Times New Roman"/>
                <a:ea typeface="Times New Roman"/>
              </a:rPr>
              <a:t/>
            </a:r>
            <a:br>
              <a:rPr lang="es-CO" sz="1050" dirty="0" smtClean="0">
                <a:effectLst/>
                <a:latin typeface="Times New Roman"/>
                <a:ea typeface="Times New Roman"/>
              </a:rPr>
            </a:br>
            <a:endParaRPr lang="es-CO" sz="105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399" y="188640"/>
            <a:ext cx="46275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711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288032"/>
          </a:xfrm>
        </p:spPr>
        <p:txBody>
          <a:bodyPr>
            <a:normAutofit fontScale="90000"/>
          </a:bodyPr>
          <a:lstStyle/>
          <a:p>
            <a:r>
              <a:rPr lang="es-ES" sz="4000" b="1" dirty="0" smtClean="0"/>
              <a:t>METODOLOGÍA </a:t>
            </a:r>
            <a:r>
              <a:rPr lang="es-ES" sz="4000" b="1" dirty="0"/>
              <a:t>DE LA </a:t>
            </a:r>
            <a:r>
              <a:rPr lang="es-ES" sz="4000" b="1" dirty="0" smtClean="0"/>
              <a:t>INVESTIGACIÓN</a:t>
            </a:r>
            <a:br>
              <a:rPr lang="es-ES" sz="4000" b="1" dirty="0" smtClean="0"/>
            </a:br>
            <a:r>
              <a:rPr lang="es-ES" sz="4000" b="1" dirty="0" smtClean="0"/>
              <a:t>TIPO DE INVESTIGACIÓN</a:t>
            </a:r>
            <a:r>
              <a:rPr lang="es-CO" dirty="0"/>
              <a:t/>
            </a:r>
            <a:br>
              <a:rPr lang="es-CO" dirty="0"/>
            </a:b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31414426"/>
              </p:ext>
            </p:extLst>
          </p:nvPr>
        </p:nvGraphicFramePr>
        <p:xfrm>
          <a:off x="539552" y="1484784"/>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07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Muestra</a:t>
            </a:r>
            <a:endParaRPr lang="es-CO" dirty="0"/>
          </a:p>
        </p:txBody>
      </p:sp>
      <p:sp>
        <p:nvSpPr>
          <p:cNvPr id="3" name="2 Marcador de contenido"/>
          <p:cNvSpPr>
            <a:spLocks noGrp="1"/>
          </p:cNvSpPr>
          <p:nvPr>
            <p:ph idx="1"/>
          </p:nvPr>
        </p:nvSpPr>
        <p:spPr>
          <a:xfrm>
            <a:off x="498376" y="4365104"/>
            <a:ext cx="8219256" cy="2151434"/>
          </a:xfrm>
        </p:spPr>
        <p:txBody>
          <a:bodyPr>
            <a:normAutofit fontScale="70000" lnSpcReduction="20000"/>
          </a:bodyPr>
          <a:lstStyle/>
          <a:p>
            <a:pPr algn="just"/>
            <a:r>
              <a:rPr lang="es-ES" dirty="0"/>
              <a:t>La presente investigación se la realizó  a 22 </a:t>
            </a:r>
            <a:r>
              <a:rPr lang="es-ES" dirty="0" smtClean="0"/>
              <a:t>bailarines en edades comprendidas entre los 23 a 44 años edad </a:t>
            </a:r>
            <a:r>
              <a:rPr lang="es-ES" dirty="0"/>
              <a:t>de la Compañía Nacional de Danza ubicados en el Cantón Quito, Sector Norte de la ciudad cuyo objetivo principal  del estudio es  evaluarles la   composición corporal  y somatotipo en la flexibilidad aplicando los Tests y evaluaciones propuestas  determinando y comparando resultados.</a:t>
            </a:r>
            <a:endParaRPr lang="es-CO" dirty="0"/>
          </a:p>
          <a:p>
            <a:pPr marL="0" indent="0" algn="just">
              <a:buNone/>
            </a:pPr>
            <a:r>
              <a:rPr lang="es-ES" dirty="0"/>
              <a:t> </a:t>
            </a:r>
            <a:endParaRPr lang="es-CO" dirty="0"/>
          </a:p>
          <a:p>
            <a:pPr algn="just"/>
            <a:endParaRPr lang="es-CO"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832648" cy="285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99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FORMULACIÓN DE LA HIPÓTESIS</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688501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962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VARIABLES DE INVESTIGACIÓN</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20516485"/>
              </p:ext>
            </p:extLst>
          </p:nvPr>
        </p:nvGraphicFramePr>
        <p:xfrm>
          <a:off x="467544" y="1268760"/>
          <a:ext cx="8219256"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638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188640"/>
            <a:ext cx="6264696" cy="7200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t>OPERACIONALIZACIÓN DE LAS VARIABLES</a:t>
            </a:r>
            <a:endParaRPr lang="es-CO" sz="2400" b="1"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522"/>
          <a:stretch/>
        </p:blipFill>
        <p:spPr bwMode="auto">
          <a:xfrm>
            <a:off x="392068" y="908720"/>
            <a:ext cx="8496944" cy="4968552"/>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064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3075"/>
            <a:ext cx="8136904" cy="5910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759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ANALISIS Y COMPROBACIÓN DE RESULTADOS</a:t>
            </a:r>
            <a:r>
              <a:rPr lang="es-CO" dirty="0"/>
              <a:t/>
            </a:r>
            <a:br>
              <a:rPr lang="es-CO" dirty="0"/>
            </a:br>
            <a:endParaRPr lang="es-CO" sz="1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515" y="1772816"/>
            <a:ext cx="681483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187624" y="4365104"/>
            <a:ext cx="6480720" cy="2031325"/>
          </a:xfrm>
          <a:prstGeom prst="rect">
            <a:avLst/>
          </a:prstGeom>
        </p:spPr>
        <p:txBody>
          <a:bodyPr wrap="square">
            <a:spAutoFit/>
          </a:bodyPr>
          <a:lstStyle/>
          <a:p>
            <a:endParaRPr lang="es-ES_tradnl" dirty="0" smtClean="0"/>
          </a:p>
          <a:p>
            <a:endParaRPr lang="es-ES_tradnl" dirty="0"/>
          </a:p>
          <a:p>
            <a:endParaRPr lang="es-ES_tradnl" dirty="0" smtClean="0"/>
          </a:p>
          <a:p>
            <a:endParaRPr lang="es-ES_tradnl" dirty="0"/>
          </a:p>
          <a:p>
            <a:endParaRPr lang="es-ES_tradnl" dirty="0" smtClean="0"/>
          </a:p>
          <a:p>
            <a:r>
              <a:rPr lang="es-ES_tradnl" dirty="0" smtClean="0"/>
              <a:t>Existe </a:t>
            </a:r>
            <a:r>
              <a:rPr lang="es-ES_tradnl" dirty="0"/>
              <a:t>la presencia de datos atípicos, pues hay una persona de más de 40 años de edad</a:t>
            </a:r>
            <a:endParaRPr lang="es-CO" dirty="0"/>
          </a:p>
        </p:txBody>
      </p:sp>
    </p:spTree>
    <p:extLst>
      <p:ext uri="{BB962C8B-B14F-4D97-AF65-F5344CB8AC3E}">
        <p14:creationId xmlns:p14="http://schemas.microsoft.com/office/powerpoint/2010/main" val="4121011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683568" y="476672"/>
            <a:ext cx="7488832" cy="4608512"/>
          </a:xfrm>
          <a:prstGeom prst="rect">
            <a:avLst/>
          </a:prstGeom>
          <a:noFill/>
          <a:ln w="9525">
            <a:noFill/>
            <a:miter lim="800000"/>
            <a:headEnd/>
            <a:tailEnd/>
          </a:ln>
        </p:spPr>
      </p:pic>
      <p:sp>
        <p:nvSpPr>
          <p:cNvPr id="5" name="4 Rectángulo"/>
          <p:cNvSpPr/>
          <p:nvPr/>
        </p:nvSpPr>
        <p:spPr>
          <a:xfrm>
            <a:off x="683568" y="5301208"/>
            <a:ext cx="7488832" cy="646331"/>
          </a:xfrm>
          <a:prstGeom prst="rect">
            <a:avLst/>
          </a:prstGeom>
        </p:spPr>
        <p:txBody>
          <a:bodyPr wrap="square">
            <a:spAutoFit/>
          </a:bodyPr>
          <a:lstStyle/>
          <a:p>
            <a:r>
              <a:rPr lang="es-ES_tradnl" dirty="0"/>
              <a:t>En este caso, no hay valores atípicos, la totalidad de evaluados tiene entre el 9% y el 14% de grasa corporal.</a:t>
            </a:r>
            <a:endParaRPr lang="es-CO" dirty="0"/>
          </a:p>
        </p:txBody>
      </p:sp>
    </p:spTree>
    <p:extLst>
      <p:ext uri="{BB962C8B-B14F-4D97-AF65-F5344CB8AC3E}">
        <p14:creationId xmlns:p14="http://schemas.microsoft.com/office/powerpoint/2010/main" val="358185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800658" y="548680"/>
            <a:ext cx="7515758" cy="4464203"/>
          </a:xfrm>
          <a:prstGeom prst="rect">
            <a:avLst/>
          </a:prstGeom>
          <a:noFill/>
          <a:ln w="9525">
            <a:noFill/>
            <a:miter lim="800000"/>
            <a:headEnd/>
            <a:tailEnd/>
          </a:ln>
        </p:spPr>
      </p:pic>
      <p:sp>
        <p:nvSpPr>
          <p:cNvPr id="5" name="4 Rectángulo"/>
          <p:cNvSpPr/>
          <p:nvPr/>
        </p:nvSpPr>
        <p:spPr>
          <a:xfrm>
            <a:off x="800658" y="5157192"/>
            <a:ext cx="7515758" cy="646331"/>
          </a:xfrm>
          <a:prstGeom prst="rect">
            <a:avLst/>
          </a:prstGeom>
        </p:spPr>
        <p:txBody>
          <a:bodyPr wrap="square">
            <a:spAutoFit/>
          </a:bodyPr>
          <a:lstStyle/>
          <a:p>
            <a:r>
              <a:rPr lang="es-ES_tradnl" dirty="0"/>
              <a:t>Las mediciones del porcentaje de músculo muestran que hay una persona cuya cantidad de músculo se puede considerar atípica, pues tiene 54%.</a:t>
            </a:r>
            <a:endParaRPr lang="es-CO" dirty="0"/>
          </a:p>
        </p:txBody>
      </p:sp>
    </p:spTree>
    <p:extLst>
      <p:ext uri="{BB962C8B-B14F-4D97-AF65-F5344CB8AC3E}">
        <p14:creationId xmlns:p14="http://schemas.microsoft.com/office/powerpoint/2010/main" val="2514143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467544" y="404664"/>
            <a:ext cx="8136904" cy="5184576"/>
          </a:xfrm>
          <a:prstGeom prst="rect">
            <a:avLst/>
          </a:prstGeom>
          <a:noFill/>
          <a:ln w="9525">
            <a:noFill/>
            <a:miter lim="800000"/>
            <a:headEnd/>
            <a:tailEnd/>
          </a:ln>
        </p:spPr>
      </p:pic>
      <p:sp>
        <p:nvSpPr>
          <p:cNvPr id="5" name="4 Rectángulo"/>
          <p:cNvSpPr/>
          <p:nvPr/>
        </p:nvSpPr>
        <p:spPr>
          <a:xfrm rot="10800000" flipV="1">
            <a:off x="539552" y="5943763"/>
            <a:ext cx="7992888" cy="646331"/>
          </a:xfrm>
          <a:prstGeom prst="rect">
            <a:avLst/>
          </a:prstGeom>
        </p:spPr>
        <p:txBody>
          <a:bodyPr wrap="square">
            <a:spAutoFit/>
          </a:bodyPr>
          <a:lstStyle/>
          <a:p>
            <a:r>
              <a:rPr lang="es-ES_tradnl" dirty="0"/>
              <a:t>Respecto del </a:t>
            </a:r>
            <a:r>
              <a:rPr lang="es-ES_tradnl" dirty="0" err="1"/>
              <a:t>somatotipo</a:t>
            </a:r>
            <a:r>
              <a:rPr lang="es-ES_tradnl" dirty="0"/>
              <a:t>, la mayoría de la muestra es de tipo </a:t>
            </a:r>
            <a:r>
              <a:rPr lang="es-ES_tradnl" dirty="0" err="1"/>
              <a:t>mesomorfo</a:t>
            </a:r>
            <a:r>
              <a:rPr lang="es-ES_tradnl" dirty="0"/>
              <a:t>, mientras que la minoría es </a:t>
            </a:r>
            <a:r>
              <a:rPr lang="es-ES_tradnl" dirty="0" err="1"/>
              <a:t>ectomofo</a:t>
            </a:r>
            <a:endParaRPr lang="es-CO" dirty="0"/>
          </a:p>
        </p:txBody>
      </p:sp>
    </p:spTree>
    <p:extLst>
      <p:ext uri="{BB962C8B-B14F-4D97-AF65-F5344CB8AC3E}">
        <p14:creationId xmlns:p14="http://schemas.microsoft.com/office/powerpoint/2010/main" val="1166827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92697"/>
            <a:ext cx="7772400" cy="792087"/>
          </a:xfrm>
        </p:spPr>
        <p:txBody>
          <a:bodyPr/>
          <a:lstStyle/>
          <a:p>
            <a:r>
              <a:rPr lang="es-EC" b="1" dirty="0" smtClean="0"/>
              <a:t>TEMA</a:t>
            </a:r>
            <a:endParaRPr lang="es-CO" b="1" dirty="0"/>
          </a:p>
        </p:txBody>
      </p:sp>
      <p:sp>
        <p:nvSpPr>
          <p:cNvPr id="3" name="2 Marcador de contenido"/>
          <p:cNvSpPr>
            <a:spLocks noGrp="1"/>
          </p:cNvSpPr>
          <p:nvPr>
            <p:ph type="subTitle" idx="1"/>
          </p:nvPr>
        </p:nvSpPr>
        <p:spPr>
          <a:xfrm>
            <a:off x="251520" y="1628800"/>
            <a:ext cx="8568952" cy="4248472"/>
          </a:xfrm>
        </p:spPr>
        <p:txBody>
          <a:bodyPr>
            <a:normAutofit fontScale="55000" lnSpcReduction="20000"/>
          </a:bodyPr>
          <a:lstStyle/>
          <a:p>
            <a:pPr marL="0" indent="0" algn="ctr">
              <a:lnSpc>
                <a:spcPct val="220000"/>
              </a:lnSpc>
              <a:buNone/>
            </a:pPr>
            <a:r>
              <a:rPr lang="es-EC" sz="3300" b="1" dirty="0" smtClean="0">
                <a:solidFill>
                  <a:srgbClr val="000000"/>
                </a:solidFill>
                <a:latin typeface="Arial"/>
                <a:ea typeface="Calibri"/>
              </a:rPr>
              <a:t> </a:t>
            </a:r>
            <a:r>
              <a:rPr lang="es-EC" sz="3300" b="1" dirty="0">
                <a:solidFill>
                  <a:srgbClr val="000000"/>
                </a:solidFill>
                <a:latin typeface="Arial"/>
                <a:ea typeface="Calibri"/>
              </a:rPr>
              <a:t>INCIDENCIA DE LA COMPOSICIÓN CORPORAL Y EL SOMATOTIPO EN LA FLEXIBILIDAD DE LOS BAILARINES DE LA COMPAÑÍA NACIONAL DE </a:t>
            </a:r>
            <a:r>
              <a:rPr lang="es-EC" sz="3300" b="1" dirty="0" smtClean="0">
                <a:solidFill>
                  <a:srgbClr val="000000"/>
                </a:solidFill>
                <a:latin typeface="Arial"/>
                <a:ea typeface="Calibri"/>
              </a:rPr>
              <a:t>DANZA</a:t>
            </a:r>
          </a:p>
          <a:p>
            <a:pPr marL="0" indent="0" algn="ctr">
              <a:buNone/>
            </a:pPr>
            <a:endParaRPr lang="es-EC" sz="3300" b="1" dirty="0" smtClean="0">
              <a:solidFill>
                <a:srgbClr val="000000"/>
              </a:solidFill>
              <a:latin typeface="Arial"/>
            </a:endParaRPr>
          </a:p>
          <a:p>
            <a:pPr marL="0" indent="0" algn="ctr">
              <a:buNone/>
            </a:pPr>
            <a:endParaRPr lang="es-EC" sz="3300" b="1" dirty="0">
              <a:solidFill>
                <a:srgbClr val="000000"/>
              </a:solidFill>
              <a:latin typeface="Arial"/>
            </a:endParaRPr>
          </a:p>
          <a:p>
            <a:pPr marL="0" indent="0" algn="ctr">
              <a:buNone/>
            </a:pPr>
            <a:endParaRPr lang="es-EC" sz="2800" b="1" dirty="0" smtClean="0">
              <a:solidFill>
                <a:srgbClr val="000000"/>
              </a:solidFill>
              <a:latin typeface="Arial"/>
            </a:endParaRPr>
          </a:p>
          <a:p>
            <a:pPr marL="0" indent="0" algn="ctr">
              <a:buNone/>
            </a:pPr>
            <a:endParaRPr lang="es-EC" sz="2800" b="1" dirty="0">
              <a:solidFill>
                <a:srgbClr val="000000"/>
              </a:solidFill>
              <a:latin typeface="Arial"/>
            </a:endParaRPr>
          </a:p>
          <a:p>
            <a:pPr marL="0" indent="0" algn="ctr">
              <a:buNone/>
            </a:pPr>
            <a:endParaRPr lang="es-EC" sz="2800" b="1" dirty="0" smtClean="0">
              <a:solidFill>
                <a:srgbClr val="000000"/>
              </a:solidFill>
              <a:latin typeface="Arial"/>
            </a:endParaRPr>
          </a:p>
          <a:p>
            <a:pPr marL="0" indent="0" algn="ctr">
              <a:buNone/>
            </a:pPr>
            <a:endParaRPr lang="es-EC" sz="2800" b="1" dirty="0">
              <a:solidFill>
                <a:srgbClr val="000000"/>
              </a:solidFill>
              <a:latin typeface="Arial"/>
            </a:endParaRPr>
          </a:p>
          <a:p>
            <a:pPr marL="0" indent="0" algn="ctr">
              <a:buNone/>
            </a:pPr>
            <a:r>
              <a:rPr lang="es-EC" sz="2800" b="1" dirty="0" smtClean="0">
                <a:solidFill>
                  <a:srgbClr val="000000"/>
                </a:solidFill>
                <a:latin typeface="Arial"/>
              </a:rPr>
              <a:t>                    Dra Carmita Quizhpe Ph.D  	                      Lcda María Alomoto			</a:t>
            </a:r>
          </a:p>
          <a:p>
            <a:pPr marL="0" indent="0" algn="ctr">
              <a:buNone/>
            </a:pPr>
            <a:r>
              <a:rPr lang="es-EC" sz="2800" b="1" dirty="0" smtClean="0">
                <a:solidFill>
                  <a:srgbClr val="000000"/>
                </a:solidFill>
                <a:latin typeface="Arial"/>
              </a:rPr>
              <a:t>DIRECTORA                                   CODIRECTORA</a:t>
            </a:r>
            <a:endParaRPr lang="es-CO" sz="2800" dirty="0"/>
          </a:p>
        </p:txBody>
      </p:sp>
    </p:spTree>
    <p:extLst>
      <p:ext uri="{BB962C8B-B14F-4D97-AF65-F5344CB8AC3E}">
        <p14:creationId xmlns:p14="http://schemas.microsoft.com/office/powerpoint/2010/main" val="2607944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FLEXIBILIDAD PROMEDIO</a:t>
            </a:r>
            <a:endParaRPr lang="es-CO" dirty="0"/>
          </a:p>
        </p:txBody>
      </p:sp>
      <p:pic>
        <p:nvPicPr>
          <p:cNvPr id="5" name="4 Imagen" descr="F:\fotos tesis\IMG-20141008-WA0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924943"/>
            <a:ext cx="2562225" cy="2981325"/>
          </a:xfrm>
          <a:prstGeom prst="rect">
            <a:avLst/>
          </a:prstGeom>
          <a:ln>
            <a:noFill/>
          </a:ln>
          <a:effectLst>
            <a:outerShdw blurRad="292100" dist="139700" dir="2700000" algn="tl" rotWithShape="0">
              <a:srgbClr val="333333">
                <a:alpha val="65000"/>
              </a:srgbClr>
            </a:outerShdw>
          </a:effectLst>
        </p:spPr>
      </p:pic>
      <p:graphicFrame>
        <p:nvGraphicFramePr>
          <p:cNvPr id="6" name="5 Tabla"/>
          <p:cNvGraphicFramePr>
            <a:graphicFrameLocks noGrp="1"/>
          </p:cNvGraphicFramePr>
          <p:nvPr>
            <p:extLst>
              <p:ext uri="{D42A27DB-BD31-4B8C-83A1-F6EECF244321}">
                <p14:modId xmlns:p14="http://schemas.microsoft.com/office/powerpoint/2010/main" val="644346109"/>
              </p:ext>
            </p:extLst>
          </p:nvPr>
        </p:nvGraphicFramePr>
        <p:xfrm>
          <a:off x="971600" y="1628800"/>
          <a:ext cx="7200800" cy="864096"/>
        </p:xfrm>
        <a:graphic>
          <a:graphicData uri="http://schemas.openxmlformats.org/drawingml/2006/table">
            <a:tbl>
              <a:tblPr firstRow="1" firstCol="1" bandRow="1">
                <a:tableStyleId>{7DF18680-E054-41AD-8BC1-D1AEF772440D}</a:tableStyleId>
              </a:tblPr>
              <a:tblGrid>
                <a:gridCol w="1584176"/>
                <a:gridCol w="1872208"/>
                <a:gridCol w="1800200"/>
                <a:gridCol w="1944216"/>
              </a:tblGrid>
              <a:tr h="422512">
                <a:tc>
                  <a:txBody>
                    <a:bodyPr/>
                    <a:lstStyle/>
                    <a:p>
                      <a:pPr algn="just">
                        <a:spcAft>
                          <a:spcPts val="0"/>
                        </a:spcAft>
                      </a:pPr>
                      <a:r>
                        <a:rPr lang="es-ES_tradnl" sz="1600" dirty="0">
                          <a:effectLst/>
                        </a:rPr>
                        <a:t>Mínimo</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dirty="0">
                          <a:effectLst/>
                        </a:rPr>
                        <a:t>Máximo</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a:effectLst/>
                        </a:rPr>
                        <a:t>Media</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Desviación estándar</a:t>
                      </a:r>
                      <a:endParaRPr lang="es-CO" sz="1600" dirty="0">
                        <a:effectLst/>
                        <a:latin typeface="Times New Roman"/>
                        <a:ea typeface="Times New Roman"/>
                      </a:endParaRPr>
                    </a:p>
                  </a:txBody>
                  <a:tcPr marL="68580" marR="68580" marT="0" marB="0"/>
                </a:tc>
              </a:tr>
              <a:tr h="441584">
                <a:tc>
                  <a:txBody>
                    <a:bodyPr/>
                    <a:lstStyle/>
                    <a:p>
                      <a:pPr algn="just">
                        <a:spcAft>
                          <a:spcPts val="0"/>
                        </a:spcAft>
                      </a:pPr>
                      <a:r>
                        <a:rPr lang="es-ES_tradnl" sz="1600" dirty="0">
                          <a:effectLst/>
                        </a:rPr>
                        <a:t>83.25</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dirty="0">
                          <a:effectLst/>
                        </a:rPr>
                        <a:t>98.75</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dirty="0">
                          <a:effectLst/>
                        </a:rPr>
                        <a:t>88.4659</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dirty="0">
                          <a:effectLst/>
                        </a:rPr>
                        <a:t>4.06517</a:t>
                      </a:r>
                      <a:endParaRPr lang="es-CO"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499006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539552" y="620688"/>
            <a:ext cx="3124573" cy="461665"/>
          </a:xfrm>
          <a:prstGeom prst="rect">
            <a:avLst/>
          </a:prstGeom>
        </p:spPr>
        <p:txBody>
          <a:bodyPr wrap="none">
            <a:spAutoFit/>
          </a:bodyPr>
          <a:lstStyle/>
          <a:p>
            <a:r>
              <a:rPr lang="es-ES_tradnl" sz="2400" b="1" dirty="0" smtClean="0"/>
              <a:t>Flexibilidad según sexo</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980865095"/>
              </p:ext>
            </p:extLst>
          </p:nvPr>
        </p:nvGraphicFramePr>
        <p:xfrm>
          <a:off x="1547664" y="1340768"/>
          <a:ext cx="5832648" cy="1080120"/>
        </p:xfrm>
        <a:graphic>
          <a:graphicData uri="http://schemas.openxmlformats.org/drawingml/2006/table">
            <a:tbl>
              <a:tblPr firstRow="1" firstCol="1" bandRow="1">
                <a:tableStyleId>{7DF18680-E054-41AD-8BC1-D1AEF772440D}</a:tableStyleId>
              </a:tblPr>
              <a:tblGrid>
                <a:gridCol w="1944216"/>
                <a:gridCol w="1944216"/>
                <a:gridCol w="1944216"/>
              </a:tblGrid>
              <a:tr h="360040">
                <a:tc>
                  <a:txBody>
                    <a:bodyPr/>
                    <a:lstStyle/>
                    <a:p>
                      <a:pPr algn="ctr">
                        <a:spcAft>
                          <a:spcPts val="0"/>
                        </a:spcAft>
                      </a:pPr>
                      <a:r>
                        <a:rPr lang="es-ES_tradnl" sz="1600" dirty="0">
                          <a:effectLst/>
                        </a:rPr>
                        <a:t>SEXO</a:t>
                      </a:r>
                      <a:endParaRPr lang="es-CO" sz="1600" dirty="0">
                        <a:effectLst/>
                        <a:latin typeface="Times New Roman"/>
                        <a:ea typeface="Times New Roman"/>
                      </a:endParaRPr>
                    </a:p>
                  </a:txBody>
                  <a:tcPr marL="68580" marR="68580" marT="0" marB="0"/>
                </a:tc>
                <a:tc>
                  <a:txBody>
                    <a:bodyPr/>
                    <a:lstStyle/>
                    <a:p>
                      <a:pPr algn="ctr">
                        <a:spcAft>
                          <a:spcPts val="0"/>
                        </a:spcAft>
                      </a:pPr>
                      <a:r>
                        <a:rPr lang="es-ES_tradnl" sz="1600" dirty="0">
                          <a:effectLst/>
                        </a:rPr>
                        <a:t>Media</a:t>
                      </a:r>
                      <a:endParaRPr lang="es-CO" sz="1600" dirty="0">
                        <a:effectLst/>
                        <a:latin typeface="Times New Roman"/>
                        <a:ea typeface="Times New Roman"/>
                      </a:endParaRPr>
                    </a:p>
                  </a:txBody>
                  <a:tcPr marL="68580" marR="68580" marT="0" marB="0"/>
                </a:tc>
                <a:tc>
                  <a:txBody>
                    <a:bodyPr/>
                    <a:lstStyle/>
                    <a:p>
                      <a:pPr algn="ctr">
                        <a:spcAft>
                          <a:spcPts val="0"/>
                        </a:spcAft>
                      </a:pPr>
                      <a:r>
                        <a:rPr lang="es-ES_tradnl" sz="1600">
                          <a:effectLst/>
                        </a:rPr>
                        <a:t>Desviación estándar</a:t>
                      </a:r>
                      <a:endParaRPr lang="es-CO" sz="1600">
                        <a:effectLst/>
                        <a:latin typeface="Times New Roman"/>
                        <a:ea typeface="Times New Roman"/>
                      </a:endParaRPr>
                    </a:p>
                  </a:txBody>
                  <a:tcPr marL="68580" marR="68580" marT="0" marB="0"/>
                </a:tc>
              </a:tr>
              <a:tr h="360040">
                <a:tc>
                  <a:txBody>
                    <a:bodyPr/>
                    <a:lstStyle/>
                    <a:p>
                      <a:pPr algn="ctr">
                        <a:spcAft>
                          <a:spcPts val="0"/>
                        </a:spcAft>
                      </a:pPr>
                      <a:r>
                        <a:rPr lang="es-ES_tradnl" sz="1600">
                          <a:effectLst/>
                        </a:rPr>
                        <a:t>Mujer</a:t>
                      </a:r>
                      <a:endParaRPr lang="es-CO" sz="1600">
                        <a:effectLst/>
                        <a:latin typeface="Times New Roman"/>
                        <a:ea typeface="Times New Roman"/>
                      </a:endParaRPr>
                    </a:p>
                  </a:txBody>
                  <a:tcPr marL="68580" marR="68580" marT="0" marB="0"/>
                </a:tc>
                <a:tc>
                  <a:txBody>
                    <a:bodyPr/>
                    <a:lstStyle/>
                    <a:p>
                      <a:pPr algn="ctr">
                        <a:spcAft>
                          <a:spcPts val="0"/>
                        </a:spcAft>
                      </a:pPr>
                      <a:r>
                        <a:rPr lang="es-ES_tradnl" sz="1600">
                          <a:effectLst/>
                        </a:rPr>
                        <a:t>87.98</a:t>
                      </a:r>
                      <a:endParaRPr lang="es-CO" sz="1600">
                        <a:effectLst/>
                        <a:latin typeface="Times New Roman"/>
                        <a:ea typeface="Times New Roman"/>
                      </a:endParaRPr>
                    </a:p>
                  </a:txBody>
                  <a:tcPr marL="68580" marR="68580" marT="0" marB="0"/>
                </a:tc>
                <a:tc>
                  <a:txBody>
                    <a:bodyPr/>
                    <a:lstStyle/>
                    <a:p>
                      <a:pPr algn="ctr">
                        <a:spcAft>
                          <a:spcPts val="0"/>
                        </a:spcAft>
                      </a:pPr>
                      <a:r>
                        <a:rPr lang="es-ES_tradnl" sz="1600">
                          <a:effectLst/>
                        </a:rPr>
                        <a:t>3.41</a:t>
                      </a:r>
                      <a:endParaRPr lang="es-CO" sz="1600">
                        <a:effectLst/>
                        <a:latin typeface="Times New Roman"/>
                        <a:ea typeface="Times New Roman"/>
                      </a:endParaRPr>
                    </a:p>
                  </a:txBody>
                  <a:tcPr marL="68580" marR="68580" marT="0" marB="0"/>
                </a:tc>
              </a:tr>
              <a:tr h="360040">
                <a:tc>
                  <a:txBody>
                    <a:bodyPr/>
                    <a:lstStyle/>
                    <a:p>
                      <a:pPr algn="ctr">
                        <a:spcAft>
                          <a:spcPts val="0"/>
                        </a:spcAft>
                      </a:pPr>
                      <a:r>
                        <a:rPr lang="es-ES_tradnl" sz="1600">
                          <a:effectLst/>
                        </a:rPr>
                        <a:t>Varón</a:t>
                      </a:r>
                      <a:endParaRPr lang="es-CO" sz="1600">
                        <a:effectLst/>
                        <a:latin typeface="Times New Roman"/>
                        <a:ea typeface="Times New Roman"/>
                      </a:endParaRPr>
                    </a:p>
                  </a:txBody>
                  <a:tcPr marL="68580" marR="68580" marT="0" marB="0"/>
                </a:tc>
                <a:tc>
                  <a:txBody>
                    <a:bodyPr/>
                    <a:lstStyle/>
                    <a:p>
                      <a:pPr algn="ctr">
                        <a:spcAft>
                          <a:spcPts val="0"/>
                        </a:spcAft>
                      </a:pPr>
                      <a:r>
                        <a:rPr lang="es-ES_tradnl" sz="1600" dirty="0">
                          <a:effectLst/>
                        </a:rPr>
                        <a:t>88.95</a:t>
                      </a:r>
                      <a:endParaRPr lang="es-CO" sz="1600" dirty="0">
                        <a:effectLst/>
                        <a:latin typeface="Times New Roman"/>
                        <a:ea typeface="Times New Roman"/>
                      </a:endParaRPr>
                    </a:p>
                  </a:txBody>
                  <a:tcPr marL="68580" marR="68580" marT="0" marB="0"/>
                </a:tc>
                <a:tc>
                  <a:txBody>
                    <a:bodyPr/>
                    <a:lstStyle/>
                    <a:p>
                      <a:pPr algn="ctr">
                        <a:spcAft>
                          <a:spcPts val="0"/>
                        </a:spcAft>
                      </a:pPr>
                      <a:r>
                        <a:rPr lang="es-ES_tradnl" sz="1600" dirty="0">
                          <a:effectLst/>
                        </a:rPr>
                        <a:t>4.75</a:t>
                      </a:r>
                      <a:endParaRPr lang="es-CO" sz="1600" dirty="0">
                        <a:effectLst/>
                        <a:latin typeface="Times New Roman"/>
                        <a:ea typeface="Times New Roman"/>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404556766"/>
              </p:ext>
            </p:extLst>
          </p:nvPr>
        </p:nvGraphicFramePr>
        <p:xfrm>
          <a:off x="1547665" y="2636913"/>
          <a:ext cx="5832648" cy="1080119"/>
        </p:xfrm>
        <a:graphic>
          <a:graphicData uri="http://schemas.openxmlformats.org/drawingml/2006/table">
            <a:tbl>
              <a:tblPr firstRow="1" firstCol="1" bandRow="1">
                <a:tableStyleId>{7DF18680-E054-41AD-8BC1-D1AEF772440D}</a:tableStyleId>
              </a:tblPr>
              <a:tblGrid>
                <a:gridCol w="1944216"/>
                <a:gridCol w="1944216"/>
                <a:gridCol w="1944216"/>
              </a:tblGrid>
              <a:tr h="403333">
                <a:tc gridSpan="3">
                  <a:txBody>
                    <a:bodyPr/>
                    <a:lstStyle/>
                    <a:p>
                      <a:pPr algn="ctr">
                        <a:spcAft>
                          <a:spcPts val="0"/>
                        </a:spcAft>
                      </a:pPr>
                      <a:r>
                        <a:rPr lang="es-ES_tradnl" sz="1600" dirty="0" smtClean="0">
                          <a:effectLst/>
                        </a:rPr>
                        <a:t>Prueba t</a:t>
                      </a:r>
                      <a:endParaRPr lang="es-CO" sz="1600" dirty="0">
                        <a:effectLst/>
                        <a:latin typeface="Times New Roman"/>
                        <a:ea typeface="Times New Roman"/>
                      </a:endParaRPr>
                    </a:p>
                  </a:txBody>
                  <a:tcPr marL="68580" marR="68580" marT="0" marB="0"/>
                </a:tc>
                <a:tc hMerge="1">
                  <a:txBody>
                    <a:bodyPr/>
                    <a:lstStyle/>
                    <a:p>
                      <a:endParaRPr lang="es-CO"/>
                    </a:p>
                  </a:txBody>
                  <a:tcPr/>
                </a:tc>
                <a:tc hMerge="1">
                  <a:txBody>
                    <a:bodyPr/>
                    <a:lstStyle/>
                    <a:p>
                      <a:endParaRPr lang="es-CO"/>
                    </a:p>
                  </a:txBody>
                  <a:tcPr/>
                </a:tc>
              </a:tr>
              <a:tr h="338393">
                <a:tc>
                  <a:txBody>
                    <a:bodyPr/>
                    <a:lstStyle/>
                    <a:p>
                      <a:pPr algn="ctr">
                        <a:spcAft>
                          <a:spcPts val="0"/>
                        </a:spcAft>
                      </a:pPr>
                      <a:r>
                        <a:rPr lang="es-ES_tradnl" sz="1600" dirty="0">
                          <a:effectLst/>
                        </a:rPr>
                        <a:t>t</a:t>
                      </a:r>
                      <a:endParaRPr lang="es-CO" sz="1600" dirty="0">
                        <a:effectLst/>
                        <a:latin typeface="Times New Roman"/>
                        <a:ea typeface="Times New Roman"/>
                      </a:endParaRPr>
                    </a:p>
                  </a:txBody>
                  <a:tcPr marL="68580" marR="68580" marT="0" marB="0"/>
                </a:tc>
                <a:tc>
                  <a:txBody>
                    <a:bodyPr/>
                    <a:lstStyle/>
                    <a:p>
                      <a:pPr algn="ctr">
                        <a:spcAft>
                          <a:spcPts val="0"/>
                        </a:spcAft>
                      </a:pPr>
                      <a:r>
                        <a:rPr lang="es-ES_tradnl" sz="1600">
                          <a:effectLst/>
                        </a:rPr>
                        <a:t>gl</a:t>
                      </a:r>
                      <a:endParaRPr lang="es-CO" sz="1600">
                        <a:effectLst/>
                        <a:latin typeface="Times New Roman"/>
                        <a:ea typeface="Times New Roman"/>
                      </a:endParaRPr>
                    </a:p>
                  </a:txBody>
                  <a:tcPr marL="68580" marR="68580" marT="0" marB="0"/>
                </a:tc>
                <a:tc>
                  <a:txBody>
                    <a:bodyPr/>
                    <a:lstStyle/>
                    <a:p>
                      <a:pPr algn="ctr">
                        <a:spcAft>
                          <a:spcPts val="0"/>
                        </a:spcAft>
                      </a:pPr>
                      <a:r>
                        <a:rPr lang="es-ES_tradnl" sz="1600">
                          <a:effectLst/>
                        </a:rPr>
                        <a:t>Sig. (bilateral)</a:t>
                      </a:r>
                      <a:endParaRPr lang="es-CO" sz="1600">
                        <a:effectLst/>
                        <a:latin typeface="Times New Roman"/>
                        <a:ea typeface="Times New Roman"/>
                      </a:endParaRPr>
                    </a:p>
                  </a:txBody>
                  <a:tcPr marL="68580" marR="68580" marT="0" marB="0"/>
                </a:tc>
              </a:tr>
              <a:tr h="338393">
                <a:tc>
                  <a:txBody>
                    <a:bodyPr/>
                    <a:lstStyle/>
                    <a:p>
                      <a:pPr algn="ctr">
                        <a:spcAft>
                          <a:spcPts val="0"/>
                        </a:spcAft>
                      </a:pPr>
                      <a:r>
                        <a:rPr lang="es-ES_tradnl" sz="1600" dirty="0">
                          <a:effectLst/>
                        </a:rPr>
                        <a:t>-0.554</a:t>
                      </a:r>
                      <a:endParaRPr lang="es-CO" sz="1600" dirty="0">
                        <a:effectLst/>
                        <a:latin typeface="Times New Roman"/>
                        <a:ea typeface="Times New Roman"/>
                      </a:endParaRPr>
                    </a:p>
                  </a:txBody>
                  <a:tcPr marL="68580" marR="68580" marT="0" marB="0"/>
                </a:tc>
                <a:tc>
                  <a:txBody>
                    <a:bodyPr/>
                    <a:lstStyle/>
                    <a:p>
                      <a:pPr algn="ctr">
                        <a:spcAft>
                          <a:spcPts val="0"/>
                        </a:spcAft>
                      </a:pPr>
                      <a:r>
                        <a:rPr lang="es-ES_tradnl" sz="1600" dirty="0">
                          <a:effectLst/>
                        </a:rPr>
                        <a:t>20</a:t>
                      </a:r>
                      <a:endParaRPr lang="es-CO" sz="1600" dirty="0">
                        <a:effectLst/>
                        <a:latin typeface="Times New Roman"/>
                        <a:ea typeface="Times New Roman"/>
                      </a:endParaRPr>
                    </a:p>
                  </a:txBody>
                  <a:tcPr marL="68580" marR="68580" marT="0" marB="0"/>
                </a:tc>
                <a:tc>
                  <a:txBody>
                    <a:bodyPr/>
                    <a:lstStyle/>
                    <a:p>
                      <a:pPr algn="ctr">
                        <a:spcAft>
                          <a:spcPts val="0"/>
                        </a:spcAft>
                      </a:pPr>
                      <a:r>
                        <a:rPr lang="es-ES_tradnl" sz="1600" dirty="0">
                          <a:effectLst/>
                        </a:rPr>
                        <a:t>0.586</a:t>
                      </a:r>
                      <a:endParaRPr lang="es-CO" sz="1600" dirty="0">
                        <a:effectLst/>
                        <a:latin typeface="Times New Roman"/>
                        <a:ea typeface="Times New Roman"/>
                      </a:endParaRPr>
                    </a:p>
                  </a:txBody>
                  <a:tcPr marL="68580" marR="68580" marT="0" marB="0"/>
                </a:tc>
              </a:tr>
            </a:tbl>
          </a:graphicData>
        </a:graphic>
      </p:graphicFrame>
      <p:pic>
        <p:nvPicPr>
          <p:cNvPr id="2458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55" b="7427"/>
          <a:stretch/>
        </p:blipFill>
        <p:spPr bwMode="auto">
          <a:xfrm>
            <a:off x="1075752" y="4437111"/>
            <a:ext cx="3600400" cy="179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14 Imagen" descr="F:\fotos tesis\IMG-20141008-WA0002.jpg"/>
          <p:cNvPicPr/>
          <p:nvPr/>
        </p:nvPicPr>
        <p:blipFill rotWithShape="1">
          <a:blip r:embed="rId3" cstate="print">
            <a:extLst>
              <a:ext uri="{28A0092B-C50C-407E-A947-70E740481C1C}">
                <a14:useLocalDpi xmlns:a14="http://schemas.microsoft.com/office/drawing/2010/main" val="0"/>
              </a:ext>
            </a:extLst>
          </a:blip>
          <a:srcRect b="32597"/>
          <a:stretch/>
        </p:blipFill>
        <p:spPr bwMode="auto">
          <a:xfrm>
            <a:off x="4828544" y="4437112"/>
            <a:ext cx="3456384" cy="1797269"/>
          </a:xfrm>
          <a:prstGeom prst="rect">
            <a:avLst/>
          </a:prstGeom>
          <a:ln>
            <a:noFill/>
          </a:ln>
          <a:effectLst/>
        </p:spPr>
      </p:pic>
    </p:spTree>
    <p:extLst>
      <p:ext uri="{BB962C8B-B14F-4D97-AF65-F5344CB8AC3E}">
        <p14:creationId xmlns:p14="http://schemas.microsoft.com/office/powerpoint/2010/main" val="2956190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34502157"/>
              </p:ext>
            </p:extLst>
          </p:nvPr>
        </p:nvGraphicFramePr>
        <p:xfrm>
          <a:off x="1491976" y="1412776"/>
          <a:ext cx="6120680" cy="1481689"/>
        </p:xfrm>
        <a:graphic>
          <a:graphicData uri="http://schemas.openxmlformats.org/drawingml/2006/table">
            <a:tbl>
              <a:tblPr firstRow="1" firstCol="1" bandRow="1">
                <a:tableStyleId>{7DF18680-E054-41AD-8BC1-D1AEF772440D}</a:tableStyleId>
              </a:tblPr>
              <a:tblGrid>
                <a:gridCol w="1530170"/>
                <a:gridCol w="1530170"/>
                <a:gridCol w="1530170"/>
                <a:gridCol w="1530170"/>
              </a:tblGrid>
              <a:tr h="244827">
                <a:tc>
                  <a:txBody>
                    <a:bodyPr/>
                    <a:lstStyle/>
                    <a:p>
                      <a:pPr algn="l">
                        <a:spcAft>
                          <a:spcPts val="0"/>
                        </a:spcAft>
                      </a:pPr>
                      <a:r>
                        <a:rPr lang="es-ES_tradnl" sz="1500" dirty="0">
                          <a:effectLst/>
                        </a:rPr>
                        <a:t>SOMATOTIPO</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a:effectLst/>
                        </a:rPr>
                        <a:t>Media</a:t>
                      </a:r>
                      <a:endParaRPr lang="es-CO" sz="1500">
                        <a:effectLst/>
                        <a:latin typeface="Times New Roman"/>
                        <a:ea typeface="Times New Roman"/>
                      </a:endParaRPr>
                    </a:p>
                  </a:txBody>
                  <a:tcPr marL="68580" marR="68580" marT="0" marB="0"/>
                </a:tc>
                <a:tc>
                  <a:txBody>
                    <a:bodyPr/>
                    <a:lstStyle/>
                    <a:p>
                      <a:pPr algn="l">
                        <a:spcAft>
                          <a:spcPts val="0"/>
                        </a:spcAft>
                      </a:pPr>
                      <a:r>
                        <a:rPr lang="es-ES_tradnl" sz="1500">
                          <a:effectLst/>
                        </a:rPr>
                        <a:t>Desviación estándar</a:t>
                      </a:r>
                      <a:endParaRPr lang="es-CO" sz="1500">
                        <a:effectLst/>
                        <a:latin typeface="Times New Roman"/>
                        <a:ea typeface="Times New Roman"/>
                      </a:endParaRPr>
                    </a:p>
                  </a:txBody>
                  <a:tcPr marL="68580" marR="68580" marT="0" marB="0"/>
                </a:tc>
                <a:tc>
                  <a:txBody>
                    <a:bodyPr/>
                    <a:lstStyle/>
                    <a:p>
                      <a:pPr algn="l">
                        <a:spcAft>
                          <a:spcPts val="0"/>
                        </a:spcAft>
                      </a:pPr>
                      <a:r>
                        <a:rPr lang="es-ES_tradnl" sz="1500" dirty="0">
                          <a:effectLst/>
                        </a:rPr>
                        <a:t>N</a:t>
                      </a:r>
                      <a:endParaRPr lang="es-CO" sz="1500" dirty="0">
                        <a:effectLst/>
                        <a:latin typeface="Times New Roman"/>
                        <a:ea typeface="Times New Roman"/>
                      </a:endParaRPr>
                    </a:p>
                  </a:txBody>
                  <a:tcPr marL="68580" marR="68580" marT="0" marB="0"/>
                </a:tc>
              </a:tr>
              <a:tr h="244827">
                <a:tc>
                  <a:txBody>
                    <a:bodyPr/>
                    <a:lstStyle/>
                    <a:p>
                      <a:pPr algn="l">
                        <a:spcAft>
                          <a:spcPts val="0"/>
                        </a:spcAft>
                      </a:pPr>
                      <a:r>
                        <a:rPr lang="es-ES_tradnl" sz="1500" dirty="0">
                          <a:effectLst/>
                        </a:rPr>
                        <a:t>ECTOMORFO</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a:effectLst/>
                        </a:rPr>
                        <a:t>89.42</a:t>
                      </a:r>
                      <a:endParaRPr lang="es-CO" sz="1500">
                        <a:effectLst/>
                        <a:latin typeface="Times New Roman"/>
                        <a:ea typeface="Times New Roman"/>
                      </a:endParaRPr>
                    </a:p>
                  </a:txBody>
                  <a:tcPr marL="68580" marR="68580" marT="0" marB="0"/>
                </a:tc>
                <a:tc>
                  <a:txBody>
                    <a:bodyPr/>
                    <a:lstStyle/>
                    <a:p>
                      <a:pPr algn="l">
                        <a:spcAft>
                          <a:spcPts val="0"/>
                        </a:spcAft>
                      </a:pPr>
                      <a:r>
                        <a:rPr lang="es-ES_tradnl" sz="1500">
                          <a:effectLst/>
                        </a:rPr>
                        <a:t>2.67</a:t>
                      </a:r>
                      <a:endParaRPr lang="es-CO" sz="1500">
                        <a:effectLst/>
                        <a:latin typeface="Times New Roman"/>
                        <a:ea typeface="Times New Roman"/>
                      </a:endParaRPr>
                    </a:p>
                  </a:txBody>
                  <a:tcPr marL="68580" marR="68580" marT="0" marB="0"/>
                </a:tc>
                <a:tc>
                  <a:txBody>
                    <a:bodyPr/>
                    <a:lstStyle/>
                    <a:p>
                      <a:pPr algn="l">
                        <a:spcAft>
                          <a:spcPts val="0"/>
                        </a:spcAft>
                      </a:pPr>
                      <a:r>
                        <a:rPr lang="es-ES_tradnl" sz="1500">
                          <a:effectLst/>
                        </a:rPr>
                        <a:t>3</a:t>
                      </a:r>
                      <a:endParaRPr lang="es-CO" sz="1500">
                        <a:effectLst/>
                        <a:latin typeface="Times New Roman"/>
                        <a:ea typeface="Times New Roman"/>
                      </a:endParaRPr>
                    </a:p>
                  </a:txBody>
                  <a:tcPr marL="68580" marR="68580" marT="0" marB="0"/>
                </a:tc>
              </a:tr>
              <a:tr h="244827">
                <a:tc>
                  <a:txBody>
                    <a:bodyPr/>
                    <a:lstStyle/>
                    <a:p>
                      <a:pPr algn="l">
                        <a:spcAft>
                          <a:spcPts val="0"/>
                        </a:spcAft>
                      </a:pPr>
                      <a:r>
                        <a:rPr lang="es-ES_tradnl" sz="1500" dirty="0">
                          <a:effectLst/>
                        </a:rPr>
                        <a:t>ENDOMORFO</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dirty="0">
                          <a:effectLst/>
                        </a:rPr>
                        <a:t>88.55</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a:effectLst/>
                        </a:rPr>
                        <a:t>3.89</a:t>
                      </a:r>
                      <a:endParaRPr lang="es-CO" sz="1500">
                        <a:effectLst/>
                        <a:latin typeface="Times New Roman"/>
                        <a:ea typeface="Times New Roman"/>
                      </a:endParaRPr>
                    </a:p>
                  </a:txBody>
                  <a:tcPr marL="68580" marR="68580" marT="0" marB="0"/>
                </a:tc>
                <a:tc>
                  <a:txBody>
                    <a:bodyPr/>
                    <a:lstStyle/>
                    <a:p>
                      <a:pPr algn="l">
                        <a:spcAft>
                          <a:spcPts val="0"/>
                        </a:spcAft>
                      </a:pPr>
                      <a:r>
                        <a:rPr lang="es-ES_tradnl" sz="1500">
                          <a:effectLst/>
                        </a:rPr>
                        <a:t>5</a:t>
                      </a:r>
                      <a:endParaRPr lang="es-CO" sz="1500">
                        <a:effectLst/>
                        <a:latin typeface="Times New Roman"/>
                        <a:ea typeface="Times New Roman"/>
                      </a:endParaRPr>
                    </a:p>
                  </a:txBody>
                  <a:tcPr marL="68580" marR="68580" marT="0" marB="0"/>
                </a:tc>
              </a:tr>
              <a:tr h="244827">
                <a:tc>
                  <a:txBody>
                    <a:bodyPr/>
                    <a:lstStyle/>
                    <a:p>
                      <a:pPr algn="l">
                        <a:spcAft>
                          <a:spcPts val="0"/>
                        </a:spcAft>
                      </a:pPr>
                      <a:r>
                        <a:rPr lang="es-ES_tradnl" sz="1500" dirty="0">
                          <a:effectLst/>
                        </a:rPr>
                        <a:t>MESOMORFO</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dirty="0">
                          <a:effectLst/>
                        </a:rPr>
                        <a:t>88.23</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a:effectLst/>
                        </a:rPr>
                        <a:t>4.55</a:t>
                      </a:r>
                      <a:endParaRPr lang="es-CO" sz="1500">
                        <a:effectLst/>
                        <a:latin typeface="Times New Roman"/>
                        <a:ea typeface="Times New Roman"/>
                      </a:endParaRPr>
                    </a:p>
                  </a:txBody>
                  <a:tcPr marL="68580" marR="68580" marT="0" marB="0"/>
                </a:tc>
                <a:tc>
                  <a:txBody>
                    <a:bodyPr/>
                    <a:lstStyle/>
                    <a:p>
                      <a:pPr algn="l">
                        <a:spcAft>
                          <a:spcPts val="0"/>
                        </a:spcAft>
                      </a:pPr>
                      <a:r>
                        <a:rPr lang="es-ES_tradnl" sz="1500">
                          <a:effectLst/>
                        </a:rPr>
                        <a:t>14</a:t>
                      </a:r>
                      <a:endParaRPr lang="es-CO" sz="1500">
                        <a:effectLst/>
                        <a:latin typeface="Times New Roman"/>
                        <a:ea typeface="Times New Roman"/>
                      </a:endParaRPr>
                    </a:p>
                  </a:txBody>
                  <a:tcPr marL="68580" marR="68580" marT="0" marB="0"/>
                </a:tc>
              </a:tr>
              <a:tr h="290008">
                <a:tc>
                  <a:txBody>
                    <a:bodyPr/>
                    <a:lstStyle/>
                    <a:p>
                      <a:pPr algn="l">
                        <a:spcAft>
                          <a:spcPts val="0"/>
                        </a:spcAft>
                      </a:pPr>
                      <a:r>
                        <a:rPr lang="es-ES_tradnl" sz="1500" dirty="0">
                          <a:effectLst/>
                        </a:rPr>
                        <a:t>Total</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dirty="0">
                          <a:effectLst/>
                        </a:rPr>
                        <a:t>88.47</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dirty="0">
                          <a:effectLst/>
                        </a:rPr>
                        <a:t>4.07</a:t>
                      </a:r>
                      <a:endParaRPr lang="es-CO" sz="1500" dirty="0">
                        <a:effectLst/>
                        <a:latin typeface="Times New Roman"/>
                        <a:ea typeface="Times New Roman"/>
                      </a:endParaRPr>
                    </a:p>
                  </a:txBody>
                  <a:tcPr marL="68580" marR="68580" marT="0" marB="0"/>
                </a:tc>
                <a:tc>
                  <a:txBody>
                    <a:bodyPr/>
                    <a:lstStyle/>
                    <a:p>
                      <a:pPr algn="l">
                        <a:spcAft>
                          <a:spcPts val="0"/>
                        </a:spcAft>
                      </a:pPr>
                      <a:r>
                        <a:rPr lang="es-ES_tradnl" sz="1500" dirty="0">
                          <a:effectLst/>
                        </a:rPr>
                        <a:t>22</a:t>
                      </a:r>
                      <a:endParaRPr lang="es-CO" sz="1500" dirty="0">
                        <a:effectLst/>
                        <a:latin typeface="Times New Roman"/>
                        <a:ea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249122974"/>
              </p:ext>
            </p:extLst>
          </p:nvPr>
        </p:nvGraphicFramePr>
        <p:xfrm>
          <a:off x="1483817" y="3212976"/>
          <a:ext cx="6104358" cy="1872208"/>
        </p:xfrm>
        <a:graphic>
          <a:graphicData uri="http://schemas.openxmlformats.org/drawingml/2006/table">
            <a:tbl>
              <a:tblPr firstRow="1" firstCol="1" bandRow="1">
                <a:tableStyleId>{7DF18680-E054-41AD-8BC1-D1AEF772440D}</a:tableStyleId>
              </a:tblPr>
              <a:tblGrid>
                <a:gridCol w="1017393"/>
                <a:gridCol w="1017393"/>
                <a:gridCol w="1017393"/>
                <a:gridCol w="1017393"/>
                <a:gridCol w="1017393"/>
                <a:gridCol w="1017393"/>
              </a:tblGrid>
              <a:tr h="234026">
                <a:tc gridSpan="6">
                  <a:txBody>
                    <a:bodyPr/>
                    <a:lstStyle/>
                    <a:p>
                      <a:pPr algn="just">
                        <a:spcAft>
                          <a:spcPts val="0"/>
                        </a:spcAft>
                      </a:pPr>
                      <a:r>
                        <a:rPr lang="es-ES_tradnl" sz="1500" dirty="0">
                          <a:effectLst/>
                        </a:rPr>
                        <a:t>Tabla de ANOVA</a:t>
                      </a:r>
                      <a:endParaRPr lang="es-CO" sz="1500" dirty="0">
                        <a:effectLst/>
                        <a:latin typeface="Times New Roman"/>
                        <a:ea typeface="Times New Roman"/>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68052">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Suma de cuadrados</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gl</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Media cuadrática</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F</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Sig.</a:t>
                      </a:r>
                      <a:endParaRPr lang="es-CO" sz="1500" dirty="0">
                        <a:effectLst/>
                        <a:latin typeface="Times New Roman"/>
                        <a:ea typeface="Times New Roman"/>
                      </a:endParaRPr>
                    </a:p>
                  </a:txBody>
                  <a:tcPr marL="68580" marR="68580" marT="0" marB="0"/>
                </a:tc>
              </a:tr>
              <a:tr h="468052">
                <a:tc>
                  <a:txBody>
                    <a:bodyPr/>
                    <a:lstStyle/>
                    <a:p>
                      <a:pPr algn="just">
                        <a:spcAft>
                          <a:spcPts val="0"/>
                        </a:spcAft>
                      </a:pPr>
                      <a:r>
                        <a:rPr lang="es-ES_tradnl" sz="1500">
                          <a:effectLst/>
                        </a:rPr>
                        <a:t>Entre grupos</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3.512</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2</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1.756</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0.097</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0.908</a:t>
                      </a:r>
                      <a:endParaRPr lang="es-CO" sz="1500" dirty="0">
                        <a:effectLst/>
                        <a:latin typeface="Times New Roman"/>
                        <a:ea typeface="Times New Roman"/>
                      </a:endParaRPr>
                    </a:p>
                  </a:txBody>
                  <a:tcPr marL="68580" marR="68580" marT="0" marB="0"/>
                </a:tc>
              </a:tr>
              <a:tr h="468052">
                <a:tc>
                  <a:txBody>
                    <a:bodyPr/>
                    <a:lstStyle/>
                    <a:p>
                      <a:pPr algn="just">
                        <a:spcAft>
                          <a:spcPts val="0"/>
                        </a:spcAft>
                      </a:pPr>
                      <a:r>
                        <a:rPr lang="es-ES_tradnl" sz="1500">
                          <a:effectLst/>
                        </a:rPr>
                        <a:t>Dentro de grupos</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343.525</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19</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18.080</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 </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r>
              <a:tr h="234026">
                <a:tc>
                  <a:txBody>
                    <a:bodyPr/>
                    <a:lstStyle/>
                    <a:p>
                      <a:pPr algn="just">
                        <a:spcAft>
                          <a:spcPts val="0"/>
                        </a:spcAft>
                      </a:pPr>
                      <a:r>
                        <a:rPr lang="es-ES_tradnl" sz="1500">
                          <a:effectLst/>
                        </a:rPr>
                        <a:t>Total</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347.037</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21</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r>
            </a:tbl>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5 Rectángulo"/>
          <p:cNvSpPr/>
          <p:nvPr/>
        </p:nvSpPr>
        <p:spPr>
          <a:xfrm>
            <a:off x="467543" y="536954"/>
            <a:ext cx="4084773" cy="461665"/>
          </a:xfrm>
          <a:prstGeom prst="rect">
            <a:avLst/>
          </a:prstGeom>
        </p:spPr>
        <p:txBody>
          <a:bodyPr wrap="none">
            <a:spAutoFit/>
          </a:bodyPr>
          <a:lstStyle/>
          <a:p>
            <a:r>
              <a:rPr lang="es-ES_tradnl" sz="2400" b="1" dirty="0"/>
              <a:t>Flexibilidad según </a:t>
            </a:r>
            <a:r>
              <a:rPr lang="es-ES_tradnl" sz="2400" b="1" dirty="0" err="1"/>
              <a:t>somatotipo</a:t>
            </a:r>
            <a:r>
              <a:rPr lang="es-ES_tradnl" sz="2400" b="1" dirty="0"/>
              <a:t> </a:t>
            </a:r>
            <a:endParaRPr lang="es-CO" sz="2400" dirty="0"/>
          </a:p>
        </p:txBody>
      </p:sp>
      <p:sp>
        <p:nvSpPr>
          <p:cNvPr id="7" name="6 Rectángulo"/>
          <p:cNvSpPr/>
          <p:nvPr/>
        </p:nvSpPr>
        <p:spPr>
          <a:xfrm>
            <a:off x="1259632" y="5445224"/>
            <a:ext cx="6552728" cy="646331"/>
          </a:xfrm>
          <a:prstGeom prst="rect">
            <a:avLst/>
          </a:prstGeom>
        </p:spPr>
        <p:txBody>
          <a:bodyPr wrap="square">
            <a:spAutoFit/>
          </a:bodyPr>
          <a:lstStyle/>
          <a:p>
            <a:r>
              <a:rPr lang="es-ES_tradnl" dirty="0"/>
              <a:t>Los 3 grupos dan la misma medida cuando se analiza la flexibilidad promedio.</a:t>
            </a:r>
            <a:endParaRPr lang="es-CO" dirty="0"/>
          </a:p>
        </p:txBody>
      </p:sp>
    </p:spTree>
    <p:extLst>
      <p:ext uri="{BB962C8B-B14F-4D97-AF65-F5344CB8AC3E}">
        <p14:creationId xmlns:p14="http://schemas.microsoft.com/office/powerpoint/2010/main" val="1628712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406414706"/>
              </p:ext>
            </p:extLst>
          </p:nvPr>
        </p:nvGraphicFramePr>
        <p:xfrm>
          <a:off x="1187624" y="980728"/>
          <a:ext cx="6879268" cy="4519340"/>
        </p:xfrm>
        <a:graphic>
          <a:graphicData uri="http://schemas.openxmlformats.org/presentationml/2006/ole">
            <mc:AlternateContent xmlns:mc="http://schemas.openxmlformats.org/markup-compatibility/2006">
              <mc:Choice xmlns:v="urn:schemas-microsoft-com:vml" Requires="v">
                <p:oleObj spid="_x0000_s28684" r:id="rId3" imgW="5486400" imgH="3657600" progId="MtbGraph.Document.15">
                  <p:embed/>
                </p:oleObj>
              </mc:Choice>
              <mc:Fallback>
                <p:oleObj r:id="rId3" imgW="5486400" imgH="3657600" progId="MtbGraph.Document.15">
                  <p:embed/>
                  <p:pic>
                    <p:nvPicPr>
                      <p:cNvPr id="0" name="4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980728"/>
                        <a:ext cx="6879268" cy="45193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1449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36712"/>
            <a:ext cx="4070345" cy="461665"/>
          </a:xfrm>
          <a:prstGeom prst="rect">
            <a:avLst/>
          </a:prstGeom>
        </p:spPr>
        <p:txBody>
          <a:bodyPr wrap="none">
            <a:spAutoFit/>
          </a:bodyPr>
          <a:lstStyle/>
          <a:p>
            <a:r>
              <a:rPr lang="es-ES_tradnl" sz="2400" b="1" dirty="0"/>
              <a:t>Flexibilidad </a:t>
            </a:r>
            <a:r>
              <a:rPr lang="es-ES_tradnl" sz="2400" b="1" dirty="0" smtClean="0"/>
              <a:t>por grupo </a:t>
            </a:r>
            <a:r>
              <a:rPr lang="es-ES_tradnl" sz="2400" b="1" dirty="0"/>
              <a:t>de edad</a:t>
            </a:r>
            <a:endParaRPr lang="es-CO" sz="2400" dirty="0"/>
          </a:p>
        </p:txBody>
      </p:sp>
      <p:graphicFrame>
        <p:nvGraphicFramePr>
          <p:cNvPr id="3" name="2 Tabla"/>
          <p:cNvGraphicFramePr>
            <a:graphicFrameLocks noGrp="1"/>
          </p:cNvGraphicFramePr>
          <p:nvPr>
            <p:extLst>
              <p:ext uri="{D42A27DB-BD31-4B8C-83A1-F6EECF244321}">
                <p14:modId xmlns:p14="http://schemas.microsoft.com/office/powerpoint/2010/main" val="943431775"/>
              </p:ext>
            </p:extLst>
          </p:nvPr>
        </p:nvGraphicFramePr>
        <p:xfrm>
          <a:off x="1259632" y="1628800"/>
          <a:ext cx="6552728" cy="1371600"/>
        </p:xfrm>
        <a:graphic>
          <a:graphicData uri="http://schemas.openxmlformats.org/drawingml/2006/table">
            <a:tbl>
              <a:tblPr firstRow="1" firstCol="1" bandRow="1">
                <a:tableStyleId>{7DF18680-E054-41AD-8BC1-D1AEF772440D}</a:tableStyleId>
              </a:tblPr>
              <a:tblGrid>
                <a:gridCol w="1638182"/>
                <a:gridCol w="1638182"/>
                <a:gridCol w="1638182"/>
                <a:gridCol w="1638182"/>
              </a:tblGrid>
              <a:tr h="212193">
                <a:tc>
                  <a:txBody>
                    <a:bodyPr/>
                    <a:lstStyle/>
                    <a:p>
                      <a:pPr algn="just">
                        <a:spcAft>
                          <a:spcPts val="0"/>
                        </a:spcAft>
                      </a:pPr>
                      <a:r>
                        <a:rPr lang="es-ES_tradnl" sz="1500" dirty="0">
                          <a:effectLst/>
                        </a:rPr>
                        <a:t>GRUPO DE EDAD</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Media</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Desviación estándar</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N</a:t>
                      </a:r>
                      <a:endParaRPr lang="es-CO" sz="1500">
                        <a:effectLst/>
                        <a:latin typeface="Times New Roman"/>
                        <a:ea typeface="Times New Roman"/>
                      </a:endParaRPr>
                    </a:p>
                  </a:txBody>
                  <a:tcPr marL="68580" marR="68580" marT="0" marB="0"/>
                </a:tc>
              </a:tr>
              <a:tr h="221771">
                <a:tc>
                  <a:txBody>
                    <a:bodyPr/>
                    <a:lstStyle/>
                    <a:p>
                      <a:pPr algn="just">
                        <a:spcAft>
                          <a:spcPts val="0"/>
                        </a:spcAft>
                      </a:pPr>
                      <a:r>
                        <a:rPr lang="es-ES_tradnl" sz="1500" dirty="0">
                          <a:effectLst/>
                        </a:rPr>
                        <a:t>HASTA 29 AÑOS</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89.50</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5.01</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10</a:t>
                      </a:r>
                      <a:endParaRPr lang="es-CO" sz="1500">
                        <a:effectLst/>
                        <a:latin typeface="Times New Roman"/>
                        <a:ea typeface="Times New Roman"/>
                      </a:endParaRPr>
                    </a:p>
                  </a:txBody>
                  <a:tcPr marL="68580" marR="68580" marT="0" marB="0"/>
                </a:tc>
              </a:tr>
              <a:tr h="212193">
                <a:tc>
                  <a:txBody>
                    <a:bodyPr/>
                    <a:lstStyle/>
                    <a:p>
                      <a:pPr algn="just">
                        <a:spcAft>
                          <a:spcPts val="0"/>
                        </a:spcAft>
                      </a:pPr>
                      <a:r>
                        <a:rPr lang="es-ES_tradnl" sz="1500">
                          <a:effectLst/>
                        </a:rPr>
                        <a:t>30 A 35 AÑOS</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87.84</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3.42</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8</a:t>
                      </a:r>
                      <a:endParaRPr lang="es-CO" sz="1500">
                        <a:effectLst/>
                        <a:latin typeface="Times New Roman"/>
                        <a:ea typeface="Times New Roman"/>
                      </a:endParaRPr>
                    </a:p>
                  </a:txBody>
                  <a:tcPr marL="68580" marR="68580" marT="0" marB="0"/>
                </a:tc>
              </a:tr>
              <a:tr h="212193">
                <a:tc>
                  <a:txBody>
                    <a:bodyPr/>
                    <a:lstStyle/>
                    <a:p>
                      <a:pPr algn="just">
                        <a:spcAft>
                          <a:spcPts val="0"/>
                        </a:spcAft>
                      </a:pPr>
                      <a:r>
                        <a:rPr lang="es-ES_tradnl" sz="1500">
                          <a:effectLst/>
                        </a:rPr>
                        <a:t>35 AÑOS Y MÁS</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87.13</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2.46</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4</a:t>
                      </a:r>
                      <a:endParaRPr lang="es-CO" sz="1500" dirty="0">
                        <a:effectLst/>
                        <a:latin typeface="Times New Roman"/>
                        <a:ea typeface="Times New Roman"/>
                      </a:endParaRPr>
                    </a:p>
                  </a:txBody>
                  <a:tcPr marL="68580" marR="68580" marT="0" marB="0"/>
                </a:tc>
              </a:tr>
              <a:tr h="221771">
                <a:tc>
                  <a:txBody>
                    <a:bodyPr/>
                    <a:lstStyle/>
                    <a:p>
                      <a:pPr algn="just">
                        <a:spcAft>
                          <a:spcPts val="0"/>
                        </a:spcAft>
                      </a:pPr>
                      <a:r>
                        <a:rPr lang="es-ES_tradnl" sz="1500">
                          <a:effectLst/>
                        </a:rPr>
                        <a:t>Total</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88.47</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4.07</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22</a:t>
                      </a:r>
                      <a:endParaRPr lang="es-CO" sz="1500" dirty="0">
                        <a:effectLst/>
                        <a:latin typeface="Times New Roman"/>
                        <a:ea typeface="Times New Roman"/>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615806294"/>
              </p:ext>
            </p:extLst>
          </p:nvPr>
        </p:nvGraphicFramePr>
        <p:xfrm>
          <a:off x="1259630" y="3284984"/>
          <a:ext cx="6480720" cy="1828800"/>
        </p:xfrm>
        <a:graphic>
          <a:graphicData uri="http://schemas.openxmlformats.org/drawingml/2006/table">
            <a:tbl>
              <a:tblPr firstRow="1" firstCol="1" bandRow="1">
                <a:tableStyleId>{7DF18680-E054-41AD-8BC1-D1AEF772440D}</a:tableStyleId>
              </a:tblPr>
              <a:tblGrid>
                <a:gridCol w="1080120"/>
                <a:gridCol w="1080120"/>
                <a:gridCol w="1080120"/>
                <a:gridCol w="1080120"/>
                <a:gridCol w="1080120"/>
                <a:gridCol w="1080120"/>
              </a:tblGrid>
              <a:tr h="228191">
                <a:tc gridSpan="6">
                  <a:txBody>
                    <a:bodyPr/>
                    <a:lstStyle/>
                    <a:p>
                      <a:pPr algn="l">
                        <a:spcAft>
                          <a:spcPts val="0"/>
                        </a:spcAft>
                      </a:pPr>
                      <a:r>
                        <a:rPr lang="es-ES_tradnl" sz="1500" dirty="0">
                          <a:effectLst/>
                        </a:rPr>
                        <a:t>Tabla de ANOVA</a:t>
                      </a:r>
                      <a:endParaRPr lang="es-CO" sz="1500" dirty="0">
                        <a:effectLst/>
                        <a:latin typeface="Times New Roman"/>
                        <a:ea typeface="Times New Roman"/>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47939">
                <a:tc>
                  <a:txBody>
                    <a:bodyPr/>
                    <a:lstStyle/>
                    <a:p>
                      <a:pPr algn="just">
                        <a:spcAft>
                          <a:spcPts val="0"/>
                        </a:spcAft>
                      </a:pPr>
                      <a:r>
                        <a:rPr lang="es-ES_tradnl" sz="1500">
                          <a:effectLst/>
                        </a:rPr>
                        <a:t> </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Suma de cuadrados</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err="1">
                          <a:effectLst/>
                        </a:rPr>
                        <a:t>gl</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Media cuadrática</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F</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Sig.</a:t>
                      </a:r>
                      <a:endParaRPr lang="es-CO" sz="1500" dirty="0">
                        <a:effectLst/>
                        <a:latin typeface="Times New Roman"/>
                        <a:ea typeface="Times New Roman"/>
                      </a:endParaRPr>
                    </a:p>
                  </a:txBody>
                  <a:tcPr marL="68580" marR="68580" marT="0" marB="0"/>
                </a:tc>
              </a:tr>
              <a:tr h="447939">
                <a:tc>
                  <a:txBody>
                    <a:bodyPr/>
                    <a:lstStyle/>
                    <a:p>
                      <a:pPr algn="just">
                        <a:spcAft>
                          <a:spcPts val="0"/>
                        </a:spcAft>
                      </a:pPr>
                      <a:r>
                        <a:rPr lang="es-ES_tradnl" sz="1500">
                          <a:effectLst/>
                        </a:rPr>
                        <a:t>Entre grupos</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20.982</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2</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10.491</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0.611</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0.553</a:t>
                      </a:r>
                      <a:endParaRPr lang="es-CO" sz="1500">
                        <a:effectLst/>
                        <a:latin typeface="Times New Roman"/>
                        <a:ea typeface="Times New Roman"/>
                      </a:endParaRPr>
                    </a:p>
                  </a:txBody>
                  <a:tcPr marL="68580" marR="68580" marT="0" marB="0"/>
                </a:tc>
              </a:tr>
              <a:tr h="447939">
                <a:tc>
                  <a:txBody>
                    <a:bodyPr/>
                    <a:lstStyle/>
                    <a:p>
                      <a:pPr algn="just">
                        <a:spcAft>
                          <a:spcPts val="0"/>
                        </a:spcAft>
                      </a:pPr>
                      <a:r>
                        <a:rPr lang="es-ES_tradnl" sz="1500">
                          <a:effectLst/>
                        </a:rPr>
                        <a:t>Dentro de grupos</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326055</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19</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17.161</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a:effectLst/>
                        </a:rPr>
                        <a:t> </a:t>
                      </a:r>
                      <a:endParaRPr lang="es-CO" sz="1500">
                        <a:effectLst/>
                        <a:latin typeface="Times New Roman"/>
                        <a:ea typeface="Times New Roman"/>
                      </a:endParaRPr>
                    </a:p>
                  </a:txBody>
                  <a:tcPr marL="68580" marR="68580" marT="0" marB="0"/>
                </a:tc>
              </a:tr>
              <a:tr h="228191">
                <a:tc>
                  <a:txBody>
                    <a:bodyPr/>
                    <a:lstStyle/>
                    <a:p>
                      <a:pPr algn="just">
                        <a:spcAft>
                          <a:spcPts val="0"/>
                        </a:spcAft>
                      </a:pPr>
                      <a:r>
                        <a:rPr lang="es-ES_tradnl" sz="1500">
                          <a:effectLst/>
                        </a:rPr>
                        <a:t>Total</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a:effectLst/>
                        </a:rPr>
                        <a:t>347.037</a:t>
                      </a:r>
                      <a:endParaRPr lang="es-CO" sz="1500">
                        <a:effectLst/>
                        <a:latin typeface="Times New Roman"/>
                        <a:ea typeface="Times New Roman"/>
                      </a:endParaRPr>
                    </a:p>
                  </a:txBody>
                  <a:tcPr marL="68580" marR="68580" marT="0" marB="0"/>
                </a:tc>
                <a:tc>
                  <a:txBody>
                    <a:bodyPr/>
                    <a:lstStyle/>
                    <a:p>
                      <a:pPr algn="just">
                        <a:spcAft>
                          <a:spcPts val="0"/>
                        </a:spcAft>
                      </a:pPr>
                      <a:r>
                        <a:rPr lang="es-ES_tradnl" sz="1500" dirty="0">
                          <a:effectLst/>
                        </a:rPr>
                        <a:t>21</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c>
                  <a:txBody>
                    <a:bodyPr/>
                    <a:lstStyle/>
                    <a:p>
                      <a:pPr algn="just">
                        <a:spcAft>
                          <a:spcPts val="0"/>
                        </a:spcAft>
                      </a:pPr>
                      <a:r>
                        <a:rPr lang="es-ES_tradnl" sz="1500" dirty="0">
                          <a:effectLst/>
                        </a:rPr>
                        <a:t> </a:t>
                      </a:r>
                      <a:endParaRPr lang="es-CO" sz="1500" dirty="0">
                        <a:effectLst/>
                        <a:latin typeface="Times New Roman"/>
                        <a:ea typeface="Times New Roman"/>
                      </a:endParaRPr>
                    </a:p>
                  </a:txBody>
                  <a:tcPr marL="68580" marR="68580" marT="0" marB="0"/>
                </a:tc>
              </a:tr>
            </a:tbl>
          </a:graphicData>
        </a:graphic>
      </p:graphicFrame>
      <p:sp>
        <p:nvSpPr>
          <p:cNvPr id="5" name="4 Rectángulo"/>
          <p:cNvSpPr/>
          <p:nvPr/>
        </p:nvSpPr>
        <p:spPr>
          <a:xfrm>
            <a:off x="1115616" y="5517232"/>
            <a:ext cx="6912768" cy="646331"/>
          </a:xfrm>
          <a:prstGeom prst="rect">
            <a:avLst/>
          </a:prstGeom>
        </p:spPr>
        <p:txBody>
          <a:bodyPr wrap="square">
            <a:spAutoFit/>
          </a:bodyPr>
          <a:lstStyle/>
          <a:p>
            <a:r>
              <a:rPr lang="es-ES_tradnl" dirty="0"/>
              <a:t>No hay diferencia en la flexibilidad promedio, de acuerdo al grupo de edad.</a:t>
            </a:r>
            <a:endParaRPr lang="es-CO" dirty="0"/>
          </a:p>
        </p:txBody>
      </p:sp>
    </p:spTree>
    <p:extLst>
      <p:ext uri="{BB962C8B-B14F-4D97-AF65-F5344CB8AC3E}">
        <p14:creationId xmlns:p14="http://schemas.microsoft.com/office/powerpoint/2010/main" val="978024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23755"/>
            <a:ext cx="6984776" cy="459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219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 y="476672"/>
            <a:ext cx="8229600" cy="1143000"/>
          </a:xfrm>
        </p:spPr>
        <p:txBody>
          <a:bodyPr>
            <a:normAutofit fontScale="90000"/>
          </a:bodyPr>
          <a:lstStyle/>
          <a:p>
            <a:r>
              <a:rPr lang="es-ES_tradnl" b="1" dirty="0"/>
              <a:t>Correlaciones con las demás variables</a:t>
            </a:r>
            <a:r>
              <a:rPr lang="es-CO" dirty="0"/>
              <a:t/>
            </a:r>
            <a:br>
              <a:rPr lang="es-CO" dirty="0"/>
            </a:br>
            <a:endParaRPr lang="es-CO" dirty="0"/>
          </a:p>
        </p:txBody>
      </p:sp>
      <p:sp>
        <p:nvSpPr>
          <p:cNvPr id="3" name="2 Marcador de contenido"/>
          <p:cNvSpPr>
            <a:spLocks noGrp="1"/>
          </p:cNvSpPr>
          <p:nvPr>
            <p:ph idx="1"/>
          </p:nvPr>
        </p:nvSpPr>
        <p:spPr>
          <a:xfrm>
            <a:off x="457200" y="1268760"/>
            <a:ext cx="8229600" cy="1368151"/>
          </a:xfrm>
        </p:spPr>
        <p:txBody>
          <a:bodyPr>
            <a:normAutofit/>
          </a:bodyPr>
          <a:lstStyle/>
          <a:p>
            <a:pPr marL="0" indent="0" algn="just">
              <a:buNone/>
            </a:pPr>
            <a:r>
              <a:rPr lang="es-ES_tradnl" sz="2000" dirty="0" smtClean="0"/>
              <a:t>Ahora, vamos a examinar si la flexibilidad depende de la combinación de algunas de las variables independientes ,Para </a:t>
            </a:r>
            <a:r>
              <a:rPr lang="es-ES_tradnl" sz="2000" dirty="0"/>
              <a:t>esto vamos a generar un modelo de regresión lineal, que dependa de las distintas variables independientes.</a:t>
            </a:r>
            <a:endParaRPr lang="es-CO" sz="2000" dirty="0"/>
          </a:p>
          <a:p>
            <a:pPr marL="0" indent="0" algn="just">
              <a:buNone/>
            </a:pPr>
            <a:endParaRPr lang="es-CO" sz="2600" dirty="0"/>
          </a:p>
          <a:p>
            <a:pPr marL="0" indent="0">
              <a:buNone/>
            </a:pPr>
            <a:endParaRPr lang="es-CO" sz="2600" dirty="0"/>
          </a:p>
          <a:p>
            <a:pPr algn="just"/>
            <a:endParaRPr lang="es-CO" sz="2400" dirty="0"/>
          </a:p>
        </p:txBody>
      </p:sp>
      <p:sp>
        <p:nvSpPr>
          <p:cNvPr id="6" name="5 Rectángulo"/>
          <p:cNvSpPr/>
          <p:nvPr/>
        </p:nvSpPr>
        <p:spPr>
          <a:xfrm>
            <a:off x="827584" y="3059668"/>
            <a:ext cx="2223686" cy="369332"/>
          </a:xfrm>
          <a:prstGeom prst="rect">
            <a:avLst/>
          </a:prstGeom>
        </p:spPr>
        <p:txBody>
          <a:bodyPr wrap="none">
            <a:spAutoFit/>
          </a:bodyPr>
          <a:lstStyle/>
          <a:p>
            <a:r>
              <a:rPr lang="es-ES_tradnl" b="1" dirty="0"/>
              <a:t>Modelo de regresión </a:t>
            </a:r>
            <a:endParaRPr lang="es-CO" dirty="0"/>
          </a:p>
        </p:txBody>
      </p:sp>
      <p:graphicFrame>
        <p:nvGraphicFramePr>
          <p:cNvPr id="7" name="6 Tabla"/>
          <p:cNvGraphicFramePr>
            <a:graphicFrameLocks noGrp="1"/>
          </p:cNvGraphicFramePr>
          <p:nvPr>
            <p:extLst>
              <p:ext uri="{D42A27DB-BD31-4B8C-83A1-F6EECF244321}">
                <p14:modId xmlns:p14="http://schemas.microsoft.com/office/powerpoint/2010/main" val="2708163474"/>
              </p:ext>
            </p:extLst>
          </p:nvPr>
        </p:nvGraphicFramePr>
        <p:xfrm>
          <a:off x="1835696" y="3789040"/>
          <a:ext cx="5976664" cy="1944216"/>
        </p:xfrm>
        <a:graphic>
          <a:graphicData uri="http://schemas.openxmlformats.org/drawingml/2006/table">
            <a:tbl>
              <a:tblPr firstRow="1" firstCol="1" bandRow="1">
                <a:tableStyleId>{7DF18680-E054-41AD-8BC1-D1AEF772440D}</a:tableStyleId>
              </a:tblPr>
              <a:tblGrid>
                <a:gridCol w="1494166"/>
                <a:gridCol w="1494166"/>
                <a:gridCol w="1494166"/>
                <a:gridCol w="1494166"/>
              </a:tblGrid>
              <a:tr h="324036">
                <a:tc>
                  <a:txBody>
                    <a:bodyPr/>
                    <a:lstStyle/>
                    <a:p>
                      <a:pPr algn="just">
                        <a:spcAft>
                          <a:spcPts val="0"/>
                        </a:spcAft>
                      </a:pPr>
                      <a:r>
                        <a:rPr lang="es-ES_tradnl" sz="1600" dirty="0">
                          <a:effectLst/>
                        </a:rPr>
                        <a:t>Variables</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a:effectLst/>
                        </a:rPr>
                        <a:t>Coeficientes</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t</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Sig.</a:t>
                      </a:r>
                      <a:endParaRPr lang="es-CO" sz="1600">
                        <a:effectLst/>
                        <a:latin typeface="Times New Roman"/>
                        <a:ea typeface="Times New Roman"/>
                      </a:endParaRPr>
                    </a:p>
                  </a:txBody>
                  <a:tcPr marL="68580" marR="68580" marT="0" marB="0"/>
                </a:tc>
              </a:tr>
              <a:tr h="324036">
                <a:tc>
                  <a:txBody>
                    <a:bodyPr/>
                    <a:lstStyle/>
                    <a:p>
                      <a:pPr algn="just">
                        <a:spcAft>
                          <a:spcPts val="0"/>
                        </a:spcAft>
                      </a:pPr>
                      <a:r>
                        <a:rPr lang="es-ES_tradnl" sz="1600" dirty="0">
                          <a:effectLst/>
                        </a:rPr>
                        <a:t>SEXO</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a:effectLst/>
                        </a:rPr>
                        <a:t>2.642</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0.730</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0.475</a:t>
                      </a:r>
                      <a:endParaRPr lang="es-CO" sz="1600">
                        <a:effectLst/>
                        <a:latin typeface="Times New Roman"/>
                        <a:ea typeface="Times New Roman"/>
                      </a:endParaRPr>
                    </a:p>
                  </a:txBody>
                  <a:tcPr marL="68580" marR="68580" marT="0" marB="0"/>
                </a:tc>
              </a:tr>
              <a:tr h="324036">
                <a:tc>
                  <a:txBody>
                    <a:bodyPr/>
                    <a:lstStyle/>
                    <a:p>
                      <a:pPr algn="just">
                        <a:spcAft>
                          <a:spcPts val="0"/>
                        </a:spcAft>
                      </a:pPr>
                      <a:r>
                        <a:rPr lang="es-ES_tradnl" sz="1600">
                          <a:effectLst/>
                        </a:rPr>
                        <a:t>EDAD</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-0.063</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dirty="0">
                          <a:effectLst/>
                        </a:rPr>
                        <a:t>-0.299</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a:effectLst/>
                        </a:rPr>
                        <a:t>0.768</a:t>
                      </a:r>
                      <a:endParaRPr lang="es-CO" sz="1600">
                        <a:effectLst/>
                        <a:latin typeface="Times New Roman"/>
                        <a:ea typeface="Times New Roman"/>
                      </a:endParaRPr>
                    </a:p>
                  </a:txBody>
                  <a:tcPr marL="68580" marR="68580" marT="0" marB="0"/>
                </a:tc>
              </a:tr>
              <a:tr h="324036">
                <a:tc>
                  <a:txBody>
                    <a:bodyPr/>
                    <a:lstStyle/>
                    <a:p>
                      <a:pPr algn="just">
                        <a:spcAft>
                          <a:spcPts val="0"/>
                        </a:spcAft>
                      </a:pPr>
                      <a:r>
                        <a:rPr lang="es-ES_tradnl" sz="1600">
                          <a:effectLst/>
                        </a:rPr>
                        <a:t>PESO (kg)</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0.272</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1.290</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0.214</a:t>
                      </a:r>
                      <a:endParaRPr lang="es-CO" sz="1600" dirty="0">
                        <a:effectLst/>
                        <a:latin typeface="Times New Roman"/>
                        <a:ea typeface="Times New Roman"/>
                      </a:endParaRPr>
                    </a:p>
                  </a:txBody>
                  <a:tcPr marL="68580" marR="68580" marT="0" marB="0"/>
                </a:tc>
              </a:tr>
              <a:tr h="324036">
                <a:tc>
                  <a:txBody>
                    <a:bodyPr/>
                    <a:lstStyle/>
                    <a:p>
                      <a:pPr algn="just">
                        <a:spcAft>
                          <a:spcPts val="0"/>
                        </a:spcAft>
                      </a:pPr>
                      <a:r>
                        <a:rPr lang="es-ES_tradnl" sz="1600">
                          <a:effectLst/>
                        </a:rPr>
                        <a:t>GRASA (%)</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1.599</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2.184</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a:effectLst/>
                        </a:rPr>
                        <a:t>0.043</a:t>
                      </a:r>
                      <a:endParaRPr lang="es-CO" sz="1600">
                        <a:effectLst/>
                        <a:latin typeface="Times New Roman"/>
                        <a:ea typeface="Times New Roman"/>
                      </a:endParaRPr>
                    </a:p>
                  </a:txBody>
                  <a:tcPr marL="68580" marR="68580" marT="0" marB="0"/>
                </a:tc>
              </a:tr>
              <a:tr h="324036">
                <a:tc>
                  <a:txBody>
                    <a:bodyPr/>
                    <a:lstStyle/>
                    <a:p>
                      <a:pPr algn="just">
                        <a:spcAft>
                          <a:spcPts val="0"/>
                        </a:spcAft>
                      </a:pPr>
                      <a:r>
                        <a:rPr lang="es-ES_tradnl" sz="1600">
                          <a:effectLst/>
                        </a:rPr>
                        <a:t>MÚSCULO (%)</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1.128</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5.133</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dirty="0">
                          <a:effectLst/>
                        </a:rPr>
                        <a:t>0.000</a:t>
                      </a:r>
                      <a:endParaRPr lang="es-CO"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59490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764704"/>
            <a:ext cx="7200800" cy="1461939"/>
          </a:xfrm>
          <a:prstGeom prst="rect">
            <a:avLst/>
          </a:prstGeom>
        </p:spPr>
        <p:txBody>
          <a:bodyPr wrap="square">
            <a:spAutoFit/>
          </a:bodyPr>
          <a:lstStyle/>
          <a:p>
            <a:r>
              <a:rPr lang="es-ES_tradnl" sz="2400" b="1" dirty="0"/>
              <a:t>Modelo </a:t>
            </a:r>
            <a:r>
              <a:rPr lang="es-ES_tradnl" sz="2400" b="1" dirty="0" smtClean="0"/>
              <a:t>final</a:t>
            </a:r>
          </a:p>
          <a:p>
            <a:endParaRPr lang="es-CO" sz="1100" dirty="0"/>
          </a:p>
          <a:p>
            <a:pPr algn="just"/>
            <a:r>
              <a:rPr lang="es-ES_tradnl" dirty="0"/>
              <a:t>Si eliminamos las dos primeras variables (Sexo y Edad), pues tienen valores de significación muy altos y volvemos a realizar un análisis de regresión, obtenemos:</a:t>
            </a:r>
            <a:endParaRPr lang="es-CO" dirty="0"/>
          </a:p>
        </p:txBody>
      </p:sp>
      <p:sp>
        <p:nvSpPr>
          <p:cNvPr id="3" name="2 Rectángulo"/>
          <p:cNvSpPr/>
          <p:nvPr/>
        </p:nvSpPr>
        <p:spPr>
          <a:xfrm>
            <a:off x="954241" y="2564904"/>
            <a:ext cx="2823209" cy="461665"/>
          </a:xfrm>
          <a:prstGeom prst="rect">
            <a:avLst/>
          </a:prstGeom>
        </p:spPr>
        <p:txBody>
          <a:bodyPr wrap="none">
            <a:spAutoFit/>
          </a:bodyPr>
          <a:lstStyle/>
          <a:p>
            <a:r>
              <a:rPr lang="es-ES_tradnl" sz="2400" b="1" dirty="0"/>
              <a:t>Análisis de regresión</a:t>
            </a:r>
            <a:endParaRPr lang="es-CO" sz="2400" dirty="0"/>
          </a:p>
        </p:txBody>
      </p:sp>
      <p:graphicFrame>
        <p:nvGraphicFramePr>
          <p:cNvPr id="4" name="3 Tabla"/>
          <p:cNvGraphicFramePr>
            <a:graphicFrameLocks noGrp="1"/>
          </p:cNvGraphicFramePr>
          <p:nvPr>
            <p:extLst>
              <p:ext uri="{D42A27DB-BD31-4B8C-83A1-F6EECF244321}">
                <p14:modId xmlns:p14="http://schemas.microsoft.com/office/powerpoint/2010/main" val="2023256408"/>
              </p:ext>
            </p:extLst>
          </p:nvPr>
        </p:nvGraphicFramePr>
        <p:xfrm>
          <a:off x="1072974" y="3140968"/>
          <a:ext cx="6840760" cy="1296144"/>
        </p:xfrm>
        <a:graphic>
          <a:graphicData uri="http://schemas.openxmlformats.org/drawingml/2006/table">
            <a:tbl>
              <a:tblPr firstRow="1" firstCol="1" bandRow="1">
                <a:tableStyleId>{7DF18680-E054-41AD-8BC1-D1AEF772440D}</a:tableStyleId>
              </a:tblPr>
              <a:tblGrid>
                <a:gridCol w="1710190"/>
                <a:gridCol w="1710190"/>
                <a:gridCol w="1710190"/>
                <a:gridCol w="1710190"/>
              </a:tblGrid>
              <a:tr h="347103">
                <a:tc>
                  <a:txBody>
                    <a:bodyPr/>
                    <a:lstStyle/>
                    <a:p>
                      <a:pPr algn="just">
                        <a:spcAft>
                          <a:spcPts val="0"/>
                        </a:spcAft>
                      </a:pPr>
                      <a:r>
                        <a:rPr lang="es-ES_tradnl" sz="1600">
                          <a:effectLst/>
                        </a:rPr>
                        <a:t>Variables</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Coeficientes</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t</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Sig.</a:t>
                      </a:r>
                      <a:endParaRPr lang="es-CO" sz="1600">
                        <a:effectLst/>
                        <a:latin typeface="Times New Roman"/>
                        <a:ea typeface="Times New Roman"/>
                      </a:endParaRPr>
                    </a:p>
                  </a:txBody>
                  <a:tcPr marL="68580" marR="68580" marT="0" marB="0"/>
                </a:tc>
              </a:tr>
              <a:tr h="316347">
                <a:tc>
                  <a:txBody>
                    <a:bodyPr/>
                    <a:lstStyle/>
                    <a:p>
                      <a:pPr algn="just">
                        <a:spcAft>
                          <a:spcPts val="0"/>
                        </a:spcAft>
                      </a:pPr>
                      <a:r>
                        <a:rPr lang="es-ES_tradnl" sz="1600">
                          <a:effectLst/>
                        </a:rPr>
                        <a:t>PESO (kg)</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0.392</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3.364</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0.003</a:t>
                      </a:r>
                      <a:endParaRPr lang="es-CO" sz="1600">
                        <a:effectLst/>
                        <a:latin typeface="Times New Roman"/>
                        <a:ea typeface="Times New Roman"/>
                      </a:endParaRPr>
                    </a:p>
                  </a:txBody>
                  <a:tcPr marL="68580" marR="68580" marT="0" marB="0"/>
                </a:tc>
              </a:tr>
              <a:tr h="316347">
                <a:tc>
                  <a:txBody>
                    <a:bodyPr/>
                    <a:lstStyle/>
                    <a:p>
                      <a:pPr algn="just">
                        <a:spcAft>
                          <a:spcPts val="0"/>
                        </a:spcAft>
                      </a:pPr>
                      <a:r>
                        <a:rPr lang="es-ES_tradnl" sz="1600">
                          <a:effectLst/>
                        </a:rPr>
                        <a:t>GRASA (%)</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1.325</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2.225</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a:effectLst/>
                        </a:rPr>
                        <a:t>0.038</a:t>
                      </a:r>
                      <a:endParaRPr lang="es-CO" sz="1600">
                        <a:effectLst/>
                        <a:latin typeface="Times New Roman"/>
                        <a:ea typeface="Times New Roman"/>
                      </a:endParaRPr>
                    </a:p>
                  </a:txBody>
                  <a:tcPr marL="68580" marR="68580" marT="0" marB="0"/>
                </a:tc>
              </a:tr>
              <a:tr h="316347">
                <a:tc>
                  <a:txBody>
                    <a:bodyPr/>
                    <a:lstStyle/>
                    <a:p>
                      <a:pPr algn="just">
                        <a:spcAft>
                          <a:spcPts val="0"/>
                        </a:spcAft>
                      </a:pPr>
                      <a:r>
                        <a:rPr lang="es-ES_tradnl" sz="1600">
                          <a:effectLst/>
                        </a:rPr>
                        <a:t>MÚSCULO (%)</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1.042</a:t>
                      </a:r>
                      <a:endParaRPr lang="es-CO" sz="1600" dirty="0">
                        <a:effectLst/>
                        <a:latin typeface="Times New Roman"/>
                        <a:ea typeface="Times New Roman"/>
                      </a:endParaRPr>
                    </a:p>
                  </a:txBody>
                  <a:tcPr marL="68580" marR="68580" marT="0" marB="0"/>
                </a:tc>
                <a:tc>
                  <a:txBody>
                    <a:bodyPr/>
                    <a:lstStyle/>
                    <a:p>
                      <a:pPr algn="just">
                        <a:spcAft>
                          <a:spcPts val="0"/>
                        </a:spcAft>
                      </a:pPr>
                      <a:r>
                        <a:rPr lang="es-ES_tradnl" sz="1600">
                          <a:effectLst/>
                        </a:rPr>
                        <a:t>6.502</a:t>
                      </a:r>
                      <a:endParaRPr lang="es-CO" sz="1600">
                        <a:effectLst/>
                        <a:latin typeface="Times New Roman"/>
                        <a:ea typeface="Times New Roman"/>
                      </a:endParaRPr>
                    </a:p>
                  </a:txBody>
                  <a:tcPr marL="68580" marR="68580" marT="0" marB="0"/>
                </a:tc>
                <a:tc>
                  <a:txBody>
                    <a:bodyPr/>
                    <a:lstStyle/>
                    <a:p>
                      <a:pPr algn="just">
                        <a:spcAft>
                          <a:spcPts val="0"/>
                        </a:spcAft>
                      </a:pPr>
                      <a:r>
                        <a:rPr lang="es-ES_tradnl" sz="1600" dirty="0">
                          <a:effectLst/>
                        </a:rPr>
                        <a:t>0.000</a:t>
                      </a:r>
                      <a:endParaRPr lang="es-CO" sz="1600" dirty="0">
                        <a:effectLst/>
                        <a:latin typeface="Times New Roman"/>
                        <a:ea typeface="Times New Roman"/>
                      </a:endParaRPr>
                    </a:p>
                  </a:txBody>
                  <a:tcPr marL="68580" marR="68580" marT="0" marB="0"/>
                </a:tc>
              </a:tr>
            </a:tbl>
          </a:graphicData>
        </a:graphic>
      </p:graphicFrame>
      <p:sp>
        <p:nvSpPr>
          <p:cNvPr id="5" name="4 Rectángulo"/>
          <p:cNvSpPr/>
          <p:nvPr/>
        </p:nvSpPr>
        <p:spPr>
          <a:xfrm>
            <a:off x="897299" y="4869160"/>
            <a:ext cx="7349402" cy="923330"/>
          </a:xfrm>
          <a:prstGeom prst="rect">
            <a:avLst/>
          </a:prstGeom>
        </p:spPr>
        <p:txBody>
          <a:bodyPr wrap="square">
            <a:spAutoFit/>
          </a:bodyPr>
          <a:lstStyle/>
          <a:p>
            <a:pPr algn="just"/>
            <a:r>
              <a:rPr lang="es-ES_tradnl" dirty="0" smtClean="0"/>
              <a:t>Los </a:t>
            </a:r>
            <a:r>
              <a:rPr lang="es-ES_tradnl" dirty="0"/>
              <a:t>resultados </a:t>
            </a:r>
            <a:r>
              <a:rPr lang="es-ES_tradnl" dirty="0" smtClean="0"/>
              <a:t>nos </a:t>
            </a:r>
            <a:r>
              <a:rPr lang="es-ES_tradnl" dirty="0"/>
              <a:t>dicen que la flexibilidad no depende exclusivamente de una sola variable, sino que depende simultáneamente de las 3 variables (peso, grasa y músculo), debido a las interacciones que ellas tienen.</a:t>
            </a:r>
            <a:endParaRPr lang="es-CO" dirty="0"/>
          </a:p>
        </p:txBody>
      </p:sp>
    </p:spTree>
    <p:extLst>
      <p:ext uri="{BB962C8B-B14F-4D97-AF65-F5344CB8AC3E}">
        <p14:creationId xmlns:p14="http://schemas.microsoft.com/office/powerpoint/2010/main" val="605564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CONCLUSIONES</a:t>
            </a:r>
            <a:endParaRPr lang="es-CO" dirty="0"/>
          </a:p>
        </p:txBody>
      </p:sp>
      <p:sp>
        <p:nvSpPr>
          <p:cNvPr id="3" name="2 Marcador de contenido"/>
          <p:cNvSpPr>
            <a:spLocks noGrp="1"/>
          </p:cNvSpPr>
          <p:nvPr>
            <p:ph idx="1"/>
          </p:nvPr>
        </p:nvSpPr>
        <p:spPr/>
        <p:txBody>
          <a:bodyPr>
            <a:normAutofit/>
          </a:bodyPr>
          <a:lstStyle/>
          <a:p>
            <a:pPr marL="0" lvl="0" indent="0" algn="just">
              <a:buNone/>
            </a:pPr>
            <a:r>
              <a:rPr lang="es-EC" sz="2800" dirty="0"/>
              <a:t>E</a:t>
            </a:r>
            <a:r>
              <a:rPr lang="es-EC" sz="2800" dirty="0" smtClean="0"/>
              <a:t>xiste </a:t>
            </a:r>
            <a:r>
              <a:rPr lang="es-EC" sz="2800" dirty="0"/>
              <a:t>una correlación significativa entre </a:t>
            </a:r>
            <a:r>
              <a:rPr lang="es-ES_tradnl" sz="2800" dirty="0"/>
              <a:t>3 variables de  la composición corporal que son  el peso, el porcentaje de grasa y músculo evidenciando así que la flexibilidad no depende exclusivamente de una sola variable, sino que depende simultáneamente de las 3 variables (peso, grasa y músculo), debido a las interacciones que entre estas existe</a:t>
            </a:r>
            <a:r>
              <a:rPr lang="es-ES_tradnl" sz="2000" dirty="0"/>
              <a:t>.</a:t>
            </a:r>
            <a:r>
              <a:rPr lang="es-EC" sz="2000" dirty="0"/>
              <a:t> </a:t>
            </a:r>
            <a:endParaRPr lang="es-EC" sz="2000" dirty="0" smtClean="0"/>
          </a:p>
          <a:p>
            <a:pPr lvl="0" algn="just"/>
            <a:endParaRPr lang="es-CO" sz="2000" dirty="0"/>
          </a:p>
          <a:p>
            <a:pPr algn="just"/>
            <a:endParaRPr lang="es-CO" dirty="0"/>
          </a:p>
        </p:txBody>
      </p:sp>
    </p:spTree>
    <p:extLst>
      <p:ext uri="{BB962C8B-B14F-4D97-AF65-F5344CB8AC3E}">
        <p14:creationId xmlns:p14="http://schemas.microsoft.com/office/powerpoint/2010/main" val="425481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CO" dirty="0"/>
          </a:p>
        </p:txBody>
      </p:sp>
      <p:sp>
        <p:nvSpPr>
          <p:cNvPr id="3" name="2 Marcador de contenido"/>
          <p:cNvSpPr>
            <a:spLocks noGrp="1"/>
          </p:cNvSpPr>
          <p:nvPr>
            <p:ph idx="1"/>
          </p:nvPr>
        </p:nvSpPr>
        <p:spPr/>
        <p:txBody>
          <a:bodyPr>
            <a:normAutofit lnSpcReduction="10000"/>
          </a:bodyPr>
          <a:lstStyle/>
          <a:p>
            <a:pPr lvl="0" algn="just"/>
            <a:r>
              <a:rPr lang="es-ES" sz="2400" dirty="0"/>
              <a:t>Ejecutar la propuesta alternativa con el fin de mantener la flexibilidad, la composición corporal, su estética, su  salud y calidad de vida de los bailarines profesionales de la Compañía Nacional de Danza.</a:t>
            </a:r>
            <a:endParaRPr lang="es-CO" sz="2400" dirty="0"/>
          </a:p>
          <a:p>
            <a:pPr algn="just"/>
            <a:endParaRPr lang="es-CO" sz="2400" dirty="0"/>
          </a:p>
          <a:p>
            <a:pPr lvl="0" algn="just"/>
            <a:r>
              <a:rPr lang="es-ES" sz="2400" dirty="0"/>
              <a:t>Dar a conocer l</a:t>
            </a:r>
            <a:r>
              <a:rPr lang="es-ES" sz="2400" dirty="0" smtClean="0"/>
              <a:t>as </a:t>
            </a:r>
            <a:r>
              <a:rPr lang="es-ES" sz="2400" dirty="0"/>
              <a:t>tablas de los resultados presentados del análisis tanto de composición corporal somatotipo con la flexibilidad de los </a:t>
            </a:r>
            <a:r>
              <a:rPr lang="es-ES" sz="2400" dirty="0" smtClean="0"/>
              <a:t>bailarines,  </a:t>
            </a:r>
            <a:r>
              <a:rPr lang="es-ES" sz="2400" dirty="0"/>
              <a:t>para servir como indicadores de referencia para futuras </a:t>
            </a:r>
            <a:r>
              <a:rPr lang="es-ES" sz="2400" dirty="0" smtClean="0"/>
              <a:t>investigaciones  y no solo en la danza contemporánea sino comparando con otras modalidades de danza para que se conozca todavía más la influencia de este tipo de actividades físicas. </a:t>
            </a:r>
            <a:endParaRPr lang="es-CO" sz="2400" dirty="0" smtClean="0"/>
          </a:p>
          <a:p>
            <a:pPr algn="just"/>
            <a:endParaRPr lang="es-CO" dirty="0"/>
          </a:p>
        </p:txBody>
      </p:sp>
    </p:spTree>
    <p:extLst>
      <p:ext uri="{BB962C8B-B14F-4D97-AF65-F5344CB8AC3E}">
        <p14:creationId xmlns:p14="http://schemas.microsoft.com/office/powerpoint/2010/main" val="19659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61964">
            <a:off x="399683" y="1677006"/>
            <a:ext cx="2940484" cy="278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950510"/>
            <a:ext cx="2543944" cy="25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0328">
            <a:off x="5475196" y="1651807"/>
            <a:ext cx="3117196" cy="270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60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COMPROBACIÓN DE LA </a:t>
            </a:r>
            <a:r>
              <a:rPr lang="es-ES" b="1" dirty="0" smtClean="0"/>
              <a:t>HIPÓTESIS</a:t>
            </a:r>
            <a:endParaRPr lang="es-CO" dirty="0"/>
          </a:p>
        </p:txBody>
      </p:sp>
      <p:sp>
        <p:nvSpPr>
          <p:cNvPr id="3" name="2 Marcador de contenido"/>
          <p:cNvSpPr>
            <a:spLocks noGrp="1"/>
          </p:cNvSpPr>
          <p:nvPr>
            <p:ph idx="1"/>
          </p:nvPr>
        </p:nvSpPr>
        <p:spPr/>
        <p:txBody>
          <a:bodyPr>
            <a:normAutofit fontScale="77500" lnSpcReduction="20000"/>
          </a:bodyPr>
          <a:lstStyle/>
          <a:p>
            <a:pPr marL="0" indent="0">
              <a:buNone/>
            </a:pPr>
            <a:r>
              <a:rPr lang="es-ES" dirty="0"/>
              <a:t> </a:t>
            </a:r>
            <a:endParaRPr lang="es-CO" dirty="0"/>
          </a:p>
          <a:p>
            <a:pPr algn="just"/>
            <a:r>
              <a:rPr lang="es-ES" dirty="0" smtClean="0"/>
              <a:t>Tres variables </a:t>
            </a:r>
            <a:r>
              <a:rPr lang="es-ES" dirty="0"/>
              <a:t>que forman parte de la composición </a:t>
            </a:r>
            <a:r>
              <a:rPr lang="es-ES" dirty="0" smtClean="0"/>
              <a:t>corporal son </a:t>
            </a:r>
            <a:r>
              <a:rPr lang="es-ES" dirty="0"/>
              <a:t>factores que en interacción si determinan  el desarrollo de la  flexibilidad de los bailarines de la Compañía Nacional de Danza por lo tanto la hipótesis </a:t>
            </a:r>
            <a:r>
              <a:rPr lang="es-ES" dirty="0" smtClean="0"/>
              <a:t> fue </a:t>
            </a:r>
            <a:r>
              <a:rPr lang="es-ES" dirty="0"/>
              <a:t>positiva</a:t>
            </a:r>
            <a:endParaRPr lang="es-CO" dirty="0"/>
          </a:p>
          <a:p>
            <a:pPr marL="0" indent="0" algn="just">
              <a:buNone/>
            </a:pPr>
            <a:r>
              <a:rPr lang="es-ES" dirty="0"/>
              <a:t> </a:t>
            </a:r>
            <a:endParaRPr lang="es-CO" dirty="0"/>
          </a:p>
          <a:p>
            <a:pPr lvl="0" algn="just"/>
            <a:r>
              <a:rPr lang="es-ES" dirty="0"/>
              <a:t>E</a:t>
            </a:r>
            <a:r>
              <a:rPr lang="es-ES" dirty="0" smtClean="0"/>
              <a:t>n </a:t>
            </a:r>
            <a:r>
              <a:rPr lang="es-ES" dirty="0"/>
              <a:t>cuanto al </a:t>
            </a:r>
            <a:r>
              <a:rPr lang="es-ES" dirty="0" err="1" smtClean="0"/>
              <a:t>somatotipo</a:t>
            </a:r>
            <a:r>
              <a:rPr lang="es-ES" dirty="0" smtClean="0"/>
              <a:t>, </a:t>
            </a:r>
            <a:r>
              <a:rPr lang="es-ES" dirty="0"/>
              <a:t>debido a que  existió  similitudes y diferencias poco significativas se determina </a:t>
            </a:r>
            <a:r>
              <a:rPr lang="es-ES" dirty="0" smtClean="0"/>
              <a:t>que </a:t>
            </a:r>
            <a:r>
              <a:rPr lang="es-ES" dirty="0"/>
              <a:t>no  hay relación con  la flexibilidad por si solo y  es por consiguiente  que la hipótesis es nula.</a:t>
            </a:r>
            <a:endParaRPr lang="es-CO" dirty="0"/>
          </a:p>
          <a:p>
            <a:pPr marL="0" indent="0">
              <a:buNone/>
            </a:pPr>
            <a:r>
              <a:rPr lang="es-ES" dirty="0"/>
              <a:t/>
            </a:r>
            <a:br>
              <a:rPr lang="es-ES" dirty="0"/>
            </a:br>
            <a:endParaRPr lang="es-CO" dirty="0"/>
          </a:p>
        </p:txBody>
      </p:sp>
    </p:spTree>
    <p:extLst>
      <p:ext uri="{BB962C8B-B14F-4D97-AF65-F5344CB8AC3E}">
        <p14:creationId xmlns:p14="http://schemas.microsoft.com/office/powerpoint/2010/main" val="1960557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sz="3600" dirty="0" smtClean="0"/>
              <a:t>PROPUESTA ALTERNATIVA</a:t>
            </a:r>
            <a:r>
              <a:rPr lang="es-CO" sz="3600" dirty="0" smtClean="0"/>
              <a:t/>
            </a:r>
            <a:br>
              <a:rPr lang="es-CO" sz="3600" dirty="0" smtClean="0"/>
            </a:br>
            <a:r>
              <a:rPr lang="es-EC" sz="3600" b="1" dirty="0"/>
              <a:t> </a:t>
            </a:r>
            <a:r>
              <a:rPr lang="es-CO" sz="3600" dirty="0" smtClean="0"/>
              <a:t/>
            </a:r>
            <a:br>
              <a:rPr lang="es-CO" sz="3600" dirty="0" smtClean="0"/>
            </a:br>
            <a:r>
              <a:rPr lang="es-CO" sz="3600" dirty="0" smtClean="0"/>
              <a:t>TEMA</a:t>
            </a:r>
            <a:r>
              <a:rPr lang="es-EC" sz="3600" b="1" dirty="0"/>
              <a:t>	</a:t>
            </a:r>
            <a:r>
              <a:rPr lang="es-CO" sz="3600" dirty="0"/>
              <a:t/>
            </a:r>
            <a:br>
              <a:rPr lang="es-CO" sz="3600" dirty="0"/>
            </a:br>
            <a:r>
              <a:rPr lang="es-EC" sz="3600" b="1" dirty="0"/>
              <a:t>PROGRAMA DE PILATES Y YOGA </a:t>
            </a:r>
            <a:r>
              <a:rPr lang="es-ES" sz="3600" b="1" dirty="0"/>
              <a:t>PARA  BAILARINES DE LA COMPAÑÍA NACIONAL DE DANZA   COMO MEDIO PARA MANTENER LA  FLEXIBILIDAD</a:t>
            </a:r>
            <a:r>
              <a:rPr lang="es-CO" sz="3600" dirty="0"/>
              <a:t/>
            </a:r>
            <a:br>
              <a:rPr lang="es-CO" sz="3600" dirty="0"/>
            </a:br>
            <a:r>
              <a:rPr lang="es-ES" b="1" dirty="0"/>
              <a:t> </a:t>
            </a:r>
            <a:r>
              <a:rPr lang="es-CO" dirty="0"/>
              <a:t/>
            </a:r>
            <a:br>
              <a:rPr lang="es-CO" dirty="0"/>
            </a:br>
            <a:r>
              <a:rPr lang="es-EC" b="1" dirty="0"/>
              <a:t>Autora:</a:t>
            </a:r>
            <a:r>
              <a:rPr lang="es-CO" dirty="0"/>
              <a:t/>
            </a:r>
            <a:br>
              <a:rPr lang="es-CO" dirty="0"/>
            </a:br>
            <a:r>
              <a:rPr lang="es-EC" dirty="0"/>
              <a:t>Andrea Zambrano</a:t>
            </a:r>
            <a:r>
              <a:rPr lang="es-CO" dirty="0"/>
              <a:t/>
            </a:r>
            <a:br>
              <a:rPr lang="es-CO" dirty="0"/>
            </a:br>
            <a:endParaRPr lang="es-CO" dirty="0"/>
          </a:p>
        </p:txBody>
      </p:sp>
    </p:spTree>
    <p:extLst>
      <p:ext uri="{BB962C8B-B14F-4D97-AF65-F5344CB8AC3E}">
        <p14:creationId xmlns:p14="http://schemas.microsoft.com/office/powerpoint/2010/main" val="1763581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CO"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35896" y="3733686"/>
            <a:ext cx="1871634" cy="1457070"/>
          </a:xfrm>
          <a:prstGeom prst="rect">
            <a:avLst/>
          </a:prstGeom>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5979">
            <a:off x="796218" y="1669764"/>
            <a:ext cx="2880320" cy="2805829"/>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0765">
            <a:off x="5644385" y="1884231"/>
            <a:ext cx="2764466" cy="23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754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a:t>
            </a:r>
            <a:endParaRPr lang="es-CO" b="1" dirty="0"/>
          </a:p>
        </p:txBody>
      </p:sp>
      <p:sp>
        <p:nvSpPr>
          <p:cNvPr id="5" name="4 Marcador de contenido"/>
          <p:cNvSpPr>
            <a:spLocks noGrp="1"/>
          </p:cNvSpPr>
          <p:nvPr>
            <p:ph idx="1"/>
          </p:nvPr>
        </p:nvSpPr>
        <p:spPr/>
        <p:txBody>
          <a:bodyPr>
            <a:normAutofit fontScale="70000" lnSpcReduction="20000"/>
          </a:bodyPr>
          <a:lstStyle/>
          <a:p>
            <a:pPr marL="0" indent="0">
              <a:buNone/>
            </a:pPr>
            <a:r>
              <a:rPr lang="es-EC" b="1" dirty="0"/>
              <a:t>OBJETIVOS </a:t>
            </a:r>
            <a:r>
              <a:rPr lang="es-EC" b="1" dirty="0" smtClean="0"/>
              <a:t>GENERAL</a:t>
            </a:r>
            <a:endParaRPr lang="es-CO" dirty="0"/>
          </a:p>
          <a:p>
            <a:pPr lvl="0"/>
            <a:r>
              <a:rPr lang="es-EC" dirty="0"/>
              <a:t>Mantener la flexibilidad de los bailarines de la Compañía Nacional de danza a través de un programa de Pilates y Yoga</a:t>
            </a:r>
            <a:r>
              <a:rPr lang="es-EC" dirty="0" smtClean="0"/>
              <a:t>.</a:t>
            </a:r>
          </a:p>
          <a:p>
            <a:pPr marL="0" indent="0">
              <a:buNone/>
            </a:pPr>
            <a:endParaRPr lang="es-EC" b="1" dirty="0" smtClean="0"/>
          </a:p>
          <a:p>
            <a:pPr marL="0" indent="0">
              <a:buNone/>
            </a:pPr>
            <a:r>
              <a:rPr lang="es-EC" b="1" dirty="0" smtClean="0"/>
              <a:t>OBJETIVOS </a:t>
            </a:r>
            <a:r>
              <a:rPr lang="es-EC" b="1" dirty="0"/>
              <a:t>ESPECÍFICOS:	</a:t>
            </a:r>
            <a:endParaRPr lang="es-CO" dirty="0"/>
          </a:p>
          <a:p>
            <a:pPr marL="0" indent="0">
              <a:buNone/>
            </a:pPr>
            <a:r>
              <a:rPr lang="es-EC" b="1" dirty="0"/>
              <a:t> </a:t>
            </a:r>
            <a:endParaRPr lang="es-CO" dirty="0"/>
          </a:p>
          <a:p>
            <a:pPr algn="just"/>
            <a:r>
              <a:rPr lang="es-EC" dirty="0"/>
              <a:t>Modificar el plan estandarizado de ensayo diario de  los bailarines de la Compañía Nacional de Danza</a:t>
            </a:r>
            <a:endParaRPr lang="es-CO" dirty="0"/>
          </a:p>
          <a:p>
            <a:pPr algn="just"/>
            <a:r>
              <a:rPr lang="es-EC" dirty="0"/>
              <a:t>Plantear una diferente gama de ejercicios  del Pilates para fortalecer  la composición corporal   y mantener la postura de  los bailarines de la Compañía Nacional de Danza</a:t>
            </a:r>
            <a:endParaRPr lang="es-CO" dirty="0"/>
          </a:p>
          <a:p>
            <a:pPr algn="just"/>
            <a:r>
              <a:rPr lang="es-EC" dirty="0"/>
              <a:t>Incluir distintos ejercicios  o asanas  del yoga para conservar  la flexibilidad  de  los bailarines de la Compañía Nacional de Danza</a:t>
            </a:r>
            <a:endParaRPr lang="es-CO" dirty="0"/>
          </a:p>
          <a:p>
            <a:pPr marL="0" indent="0" algn="just">
              <a:buNone/>
            </a:pPr>
            <a:r>
              <a:rPr lang="es-ES" b="1" dirty="0"/>
              <a:t> </a:t>
            </a:r>
            <a:endParaRPr lang="es-CO" dirty="0"/>
          </a:p>
          <a:p>
            <a:pPr lvl="0"/>
            <a:endParaRPr lang="es-CO" dirty="0"/>
          </a:p>
          <a:p>
            <a:endParaRPr lang="es-CO" dirty="0"/>
          </a:p>
        </p:txBody>
      </p:sp>
    </p:spTree>
    <p:extLst>
      <p:ext uri="{BB962C8B-B14F-4D97-AF65-F5344CB8AC3E}">
        <p14:creationId xmlns:p14="http://schemas.microsoft.com/office/powerpoint/2010/main" val="2581584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DESCRIPCIÓN </a:t>
            </a:r>
            <a:r>
              <a:rPr lang="es-ES" b="1" dirty="0"/>
              <a:t>DE LA PROPUESTA</a:t>
            </a:r>
            <a:r>
              <a:rPr lang="es-CO" dirty="0"/>
              <a:t/>
            </a:r>
            <a:br>
              <a:rPr lang="es-CO" dirty="0"/>
            </a:br>
            <a:endParaRPr lang="es-CO" dirty="0"/>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1861821091"/>
              </p:ext>
            </p:extLst>
          </p:nvPr>
        </p:nvGraphicFramePr>
        <p:xfrm>
          <a:off x="457200" y="908720"/>
          <a:ext cx="829126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130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733770" y="589330"/>
            <a:ext cx="3854454" cy="369332"/>
          </a:xfrm>
          <a:prstGeom prst="rect">
            <a:avLst/>
          </a:prstGeom>
        </p:spPr>
        <p:txBody>
          <a:bodyPr wrap="square">
            <a:spAutoFit/>
          </a:bodyPr>
          <a:lstStyle/>
          <a:p>
            <a:r>
              <a:rPr lang="es-ES" b="1" dirty="0"/>
              <a:t>FASES Y DURACIÓN DEL PROGRAMA</a:t>
            </a:r>
            <a:endParaRPr lang="es-CO" dirty="0"/>
          </a:p>
        </p:txBody>
      </p:sp>
      <p:graphicFrame>
        <p:nvGraphicFramePr>
          <p:cNvPr id="11" name="10 Tabla"/>
          <p:cNvGraphicFramePr>
            <a:graphicFrameLocks noGrp="1"/>
          </p:cNvGraphicFramePr>
          <p:nvPr>
            <p:extLst>
              <p:ext uri="{D42A27DB-BD31-4B8C-83A1-F6EECF244321}">
                <p14:modId xmlns:p14="http://schemas.microsoft.com/office/powerpoint/2010/main" val="2851749160"/>
              </p:ext>
            </p:extLst>
          </p:nvPr>
        </p:nvGraphicFramePr>
        <p:xfrm>
          <a:off x="880577" y="1340768"/>
          <a:ext cx="7560840" cy="4248471"/>
        </p:xfrm>
        <a:graphic>
          <a:graphicData uri="http://schemas.openxmlformats.org/drawingml/2006/table">
            <a:tbl>
              <a:tblPr>
                <a:tableStyleId>{3C2FFA5D-87B4-456A-9821-1D502468CF0F}</a:tableStyleId>
              </a:tblPr>
              <a:tblGrid>
                <a:gridCol w="1613119"/>
                <a:gridCol w="2051733"/>
                <a:gridCol w="2412016"/>
                <a:gridCol w="1483972"/>
              </a:tblGrid>
              <a:tr h="794572">
                <a:tc>
                  <a:txBody>
                    <a:bodyPr/>
                    <a:lstStyle/>
                    <a:p>
                      <a:pPr algn="just">
                        <a:lnSpc>
                          <a:spcPct val="150000"/>
                        </a:lnSpc>
                        <a:spcAft>
                          <a:spcPts val="0"/>
                        </a:spcAft>
                        <a:tabLst>
                          <a:tab pos="2162175" algn="l"/>
                        </a:tabLst>
                      </a:pPr>
                      <a:r>
                        <a:rPr lang="es-ES" sz="1400" dirty="0">
                          <a:effectLst/>
                        </a:rPr>
                        <a:t>FASES</a:t>
                      </a:r>
                      <a:endParaRPr lang="es-CO" sz="1400" dirty="0">
                        <a:solidFill>
                          <a:srgbClr val="31849B"/>
                        </a:solidFill>
                        <a:effectLst/>
                        <a:latin typeface="Times New Roman"/>
                        <a:ea typeface="Times New Roman"/>
                      </a:endParaRPr>
                    </a:p>
                  </a:txBody>
                  <a:tcPr marL="68580" marR="68580" marT="0" marB="0"/>
                </a:tc>
                <a:tc>
                  <a:txBody>
                    <a:bodyPr/>
                    <a:lstStyle/>
                    <a:p>
                      <a:pPr marL="105410" algn="just">
                        <a:lnSpc>
                          <a:spcPct val="150000"/>
                        </a:lnSpc>
                        <a:spcAft>
                          <a:spcPts val="0"/>
                        </a:spcAft>
                        <a:tabLst>
                          <a:tab pos="2162175" algn="l"/>
                        </a:tabLst>
                      </a:pPr>
                      <a:r>
                        <a:rPr lang="es-ES" sz="1400">
                          <a:effectLst/>
                        </a:rPr>
                        <a:t>PILATES</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dirty="0">
                          <a:effectLst/>
                        </a:rPr>
                        <a:t>YOGA</a:t>
                      </a:r>
                      <a:endParaRPr lang="es-CO" sz="1400" dirty="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dirty="0">
                          <a:effectLst/>
                        </a:rPr>
                        <a:t>DURACIÓN</a:t>
                      </a:r>
                      <a:endParaRPr lang="es-CO" sz="1400" dirty="0">
                        <a:solidFill>
                          <a:srgbClr val="31849B"/>
                        </a:solidFill>
                        <a:effectLst/>
                        <a:latin typeface="Times New Roman"/>
                        <a:ea typeface="Times New Roman"/>
                      </a:endParaRPr>
                    </a:p>
                  </a:txBody>
                  <a:tcPr marL="68580" marR="68580" marT="0" marB="0"/>
                </a:tc>
              </a:tr>
              <a:tr h="1064653">
                <a:tc>
                  <a:txBody>
                    <a:bodyPr/>
                    <a:lstStyle/>
                    <a:p>
                      <a:pPr algn="just">
                        <a:lnSpc>
                          <a:spcPct val="150000"/>
                        </a:lnSpc>
                        <a:spcAft>
                          <a:spcPts val="0"/>
                        </a:spcAft>
                        <a:tabLst>
                          <a:tab pos="2162175" algn="l"/>
                        </a:tabLst>
                      </a:pPr>
                      <a:r>
                        <a:rPr lang="es-ES" sz="1400">
                          <a:effectLst/>
                        </a:rPr>
                        <a:t> BASICA</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a:effectLst/>
                        </a:rPr>
                        <a:t>pilates en suelo sin emplementos</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dirty="0" err="1">
                          <a:effectLst/>
                        </a:rPr>
                        <a:t>asanas</a:t>
                      </a:r>
                      <a:r>
                        <a:rPr lang="es-ES" sz="1400" dirty="0">
                          <a:effectLst/>
                        </a:rPr>
                        <a:t> básicas</a:t>
                      </a:r>
                      <a:endParaRPr lang="es-CO" sz="1400" dirty="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a:effectLst/>
                        </a:rPr>
                        <a:t>3 meses</a:t>
                      </a:r>
                      <a:endParaRPr lang="es-CO" sz="1400">
                        <a:solidFill>
                          <a:srgbClr val="31849B"/>
                        </a:solidFill>
                        <a:effectLst/>
                        <a:latin typeface="Times New Roman"/>
                        <a:ea typeface="Times New Roman"/>
                      </a:endParaRPr>
                    </a:p>
                  </a:txBody>
                  <a:tcPr marL="68580" marR="68580" marT="0" marB="0"/>
                </a:tc>
              </a:tr>
              <a:tr h="1194623">
                <a:tc>
                  <a:txBody>
                    <a:bodyPr/>
                    <a:lstStyle/>
                    <a:p>
                      <a:pPr algn="just">
                        <a:lnSpc>
                          <a:spcPct val="150000"/>
                        </a:lnSpc>
                        <a:spcAft>
                          <a:spcPts val="0"/>
                        </a:spcAft>
                        <a:tabLst>
                          <a:tab pos="2162175" algn="l"/>
                        </a:tabLst>
                      </a:pPr>
                      <a:r>
                        <a:rPr lang="es-ES" sz="1400">
                          <a:effectLst/>
                        </a:rPr>
                        <a:t>INTERMEDIA</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dirty="0" err="1">
                          <a:effectLst/>
                        </a:rPr>
                        <a:t>pilates</a:t>
                      </a:r>
                      <a:r>
                        <a:rPr lang="es-ES" sz="1400" dirty="0">
                          <a:effectLst/>
                        </a:rPr>
                        <a:t> con implementos (</a:t>
                      </a:r>
                      <a:r>
                        <a:rPr lang="es-ES" sz="1400" dirty="0" err="1">
                          <a:effectLst/>
                        </a:rPr>
                        <a:t>aro,fitball,aro,pelota</a:t>
                      </a:r>
                      <a:r>
                        <a:rPr lang="es-ES" sz="1400" dirty="0">
                          <a:effectLst/>
                        </a:rPr>
                        <a:t>)</a:t>
                      </a:r>
                      <a:endParaRPr lang="es-CO" sz="1400" dirty="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a:effectLst/>
                        </a:rPr>
                        <a:t>asanas intermedias</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a:effectLst/>
                        </a:rPr>
                        <a:t>3 meses</a:t>
                      </a:r>
                      <a:endParaRPr lang="es-CO" sz="1400">
                        <a:solidFill>
                          <a:srgbClr val="31849B"/>
                        </a:solidFill>
                        <a:effectLst/>
                        <a:latin typeface="Times New Roman"/>
                        <a:ea typeface="Times New Roman"/>
                      </a:endParaRPr>
                    </a:p>
                  </a:txBody>
                  <a:tcPr marL="68580" marR="68580" marT="0" marB="0"/>
                </a:tc>
              </a:tr>
              <a:tr h="1194623">
                <a:tc>
                  <a:txBody>
                    <a:bodyPr/>
                    <a:lstStyle/>
                    <a:p>
                      <a:pPr algn="just">
                        <a:lnSpc>
                          <a:spcPct val="150000"/>
                        </a:lnSpc>
                        <a:spcAft>
                          <a:spcPts val="0"/>
                        </a:spcAft>
                        <a:tabLst>
                          <a:tab pos="2162175" algn="l"/>
                        </a:tabLst>
                      </a:pPr>
                      <a:r>
                        <a:rPr lang="es-ES" sz="1400">
                          <a:effectLst/>
                        </a:rPr>
                        <a:t>AVANZADA</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dirty="0" err="1">
                          <a:effectLst/>
                        </a:rPr>
                        <a:t>pilates</a:t>
                      </a:r>
                      <a:r>
                        <a:rPr lang="es-ES" sz="1400" dirty="0">
                          <a:effectLst/>
                        </a:rPr>
                        <a:t> suelo e implementos combinado</a:t>
                      </a:r>
                      <a:endParaRPr lang="es-CO" sz="1400" dirty="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a:effectLst/>
                        </a:rPr>
                        <a:t>asanas</a:t>
                      </a:r>
                      <a:endParaRPr lang="es-CO" sz="1400">
                        <a:effectLst/>
                      </a:endParaRPr>
                    </a:p>
                    <a:p>
                      <a:pPr algn="just">
                        <a:lnSpc>
                          <a:spcPct val="150000"/>
                        </a:lnSpc>
                        <a:spcAft>
                          <a:spcPts val="0"/>
                        </a:spcAft>
                        <a:tabLst>
                          <a:tab pos="2162175" algn="l"/>
                        </a:tabLst>
                      </a:pPr>
                      <a:r>
                        <a:rPr lang="es-ES" sz="1400">
                          <a:effectLst/>
                        </a:rPr>
                        <a:t>avanzadas</a:t>
                      </a:r>
                      <a:endParaRPr lang="es-CO" sz="1400">
                        <a:solidFill>
                          <a:srgbClr val="31849B"/>
                        </a:solidFill>
                        <a:effectLst/>
                        <a:latin typeface="Times New Roman"/>
                        <a:ea typeface="Times New Roman"/>
                      </a:endParaRPr>
                    </a:p>
                  </a:txBody>
                  <a:tcPr marL="68580" marR="68580" marT="0" marB="0"/>
                </a:tc>
                <a:tc>
                  <a:txBody>
                    <a:bodyPr/>
                    <a:lstStyle/>
                    <a:p>
                      <a:pPr algn="just">
                        <a:lnSpc>
                          <a:spcPct val="150000"/>
                        </a:lnSpc>
                        <a:spcAft>
                          <a:spcPts val="0"/>
                        </a:spcAft>
                        <a:tabLst>
                          <a:tab pos="2162175" algn="l"/>
                        </a:tabLst>
                      </a:pPr>
                      <a:r>
                        <a:rPr lang="es-ES" sz="1400" dirty="0">
                          <a:effectLst/>
                        </a:rPr>
                        <a:t>3 meses</a:t>
                      </a:r>
                      <a:endParaRPr lang="es-CO" sz="1400" dirty="0">
                        <a:solidFill>
                          <a:srgbClr val="31849B"/>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2106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04664"/>
            <a:ext cx="56134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372" y="1741287"/>
            <a:ext cx="3713630" cy="44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Objeto"/>
          <p:cNvGraphicFramePr>
            <a:graphicFrameLocks noChangeAspect="1"/>
          </p:cNvGraphicFramePr>
          <p:nvPr>
            <p:extLst>
              <p:ext uri="{D42A27DB-BD31-4B8C-83A1-F6EECF244321}">
                <p14:modId xmlns:p14="http://schemas.microsoft.com/office/powerpoint/2010/main" val="3050054291"/>
              </p:ext>
            </p:extLst>
          </p:nvPr>
        </p:nvGraphicFramePr>
        <p:xfrm>
          <a:off x="683568" y="1707142"/>
          <a:ext cx="3499991" cy="4505886"/>
        </p:xfrm>
        <a:graphic>
          <a:graphicData uri="http://schemas.openxmlformats.org/presentationml/2006/ole">
            <mc:AlternateContent xmlns:mc="http://schemas.openxmlformats.org/markup-compatibility/2006">
              <mc:Choice xmlns:v="urn:schemas-microsoft-com:vml" Requires="v">
                <p:oleObj spid="_x0000_s20505" name="Document" r:id="rId6" imgW="5743674" imgH="6955836" progId="Word.Document.12">
                  <p:embed/>
                </p:oleObj>
              </mc:Choice>
              <mc:Fallback>
                <p:oleObj name="Document" r:id="rId6" imgW="5743674" imgH="6955836" progId="Word.Document.12">
                  <p:embed/>
                  <p:pic>
                    <p:nvPicPr>
                      <p:cNvPr id="0" name=""/>
                      <p:cNvPicPr/>
                      <p:nvPr/>
                    </p:nvPicPr>
                    <p:blipFill>
                      <a:blip r:embed="rId7"/>
                      <a:stretch>
                        <a:fillRect/>
                      </a:stretch>
                    </p:blipFill>
                    <p:spPr>
                      <a:xfrm>
                        <a:off x="683568" y="1707142"/>
                        <a:ext cx="3499991" cy="4505886"/>
                      </a:xfrm>
                      <a:prstGeom prst="rect">
                        <a:avLst/>
                      </a:prstGeom>
                    </p:spPr>
                  </p:pic>
                </p:oleObj>
              </mc:Fallback>
            </mc:AlternateContent>
          </a:graphicData>
        </a:graphic>
      </p:graphicFrame>
    </p:spTree>
    <p:extLst>
      <p:ext uri="{BB962C8B-B14F-4D97-AF65-F5344CB8AC3E}">
        <p14:creationId xmlns:p14="http://schemas.microsoft.com/office/powerpoint/2010/main" val="2378349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980728"/>
            <a:ext cx="3442945" cy="45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10 Objeto"/>
          <p:cNvGraphicFramePr>
            <a:graphicFrameLocks noChangeAspect="1"/>
          </p:cNvGraphicFramePr>
          <p:nvPr>
            <p:extLst>
              <p:ext uri="{D42A27DB-BD31-4B8C-83A1-F6EECF244321}">
                <p14:modId xmlns:p14="http://schemas.microsoft.com/office/powerpoint/2010/main" val="2705355023"/>
              </p:ext>
            </p:extLst>
          </p:nvPr>
        </p:nvGraphicFramePr>
        <p:xfrm>
          <a:off x="4355976" y="980728"/>
          <a:ext cx="3762553" cy="4768255"/>
        </p:xfrm>
        <a:graphic>
          <a:graphicData uri="http://schemas.openxmlformats.org/presentationml/2006/ole">
            <mc:AlternateContent xmlns:mc="http://schemas.openxmlformats.org/markup-compatibility/2006">
              <mc:Choice xmlns:v="urn:schemas-microsoft-com:vml" Requires="v">
                <p:oleObj spid="_x0000_s23578" name="Document" r:id="rId5" imgW="5781842" imgH="6078390" progId="Word.Document.12">
                  <p:embed/>
                </p:oleObj>
              </mc:Choice>
              <mc:Fallback>
                <p:oleObj name="Document" r:id="rId5" imgW="5781842" imgH="6078390" progId="Word.Document.12">
                  <p:embed/>
                  <p:pic>
                    <p:nvPicPr>
                      <p:cNvPr id="0" name=""/>
                      <p:cNvPicPr/>
                      <p:nvPr/>
                    </p:nvPicPr>
                    <p:blipFill>
                      <a:blip r:embed="rId6"/>
                      <a:stretch>
                        <a:fillRect/>
                      </a:stretch>
                    </p:blipFill>
                    <p:spPr>
                      <a:xfrm>
                        <a:off x="4355976" y="980728"/>
                        <a:ext cx="3762553" cy="4768255"/>
                      </a:xfrm>
                      <a:prstGeom prst="rect">
                        <a:avLst/>
                      </a:prstGeom>
                    </p:spPr>
                  </p:pic>
                </p:oleObj>
              </mc:Fallback>
            </mc:AlternateContent>
          </a:graphicData>
        </a:graphic>
      </p:graphicFrame>
    </p:spTree>
    <p:extLst>
      <p:ext uri="{BB962C8B-B14F-4D97-AF65-F5344CB8AC3E}">
        <p14:creationId xmlns:p14="http://schemas.microsoft.com/office/powerpoint/2010/main" val="1430485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90195"/>
            <a:ext cx="4076026" cy="442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236" y="1559841"/>
            <a:ext cx="4248472" cy="445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620688"/>
            <a:ext cx="712879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678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39045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563" y="761675"/>
            <a:ext cx="422929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7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 GENERAL</a:t>
            </a:r>
            <a:endParaRPr lang="es-CO" b="1" dirty="0"/>
          </a:p>
        </p:txBody>
      </p:sp>
      <p:sp>
        <p:nvSpPr>
          <p:cNvPr id="3" name="2 Marcador de contenido"/>
          <p:cNvSpPr>
            <a:spLocks noGrp="1"/>
          </p:cNvSpPr>
          <p:nvPr>
            <p:ph idx="1"/>
          </p:nvPr>
        </p:nvSpPr>
        <p:spPr/>
        <p:txBody>
          <a:bodyPr>
            <a:normAutofit/>
          </a:bodyPr>
          <a:lstStyle/>
          <a:p>
            <a:pPr marL="0" lvl="0" indent="0" algn="ctr">
              <a:buNone/>
            </a:pPr>
            <a:r>
              <a:rPr lang="es-ES" sz="3600" dirty="0"/>
              <a:t>Analizar </a:t>
            </a:r>
            <a:r>
              <a:rPr lang="es-ES" sz="3600" dirty="0" smtClean="0"/>
              <a:t>la </a:t>
            </a:r>
            <a:r>
              <a:rPr lang="es-ES" sz="3600" dirty="0"/>
              <a:t>incidencia de la composición corporal y el somato tipo en la flexibilidad  de  los Bailarines de la Compañía Nacional de Danza</a:t>
            </a:r>
            <a:endParaRPr lang="es-CO" sz="3600" dirty="0"/>
          </a:p>
        </p:txBody>
      </p:sp>
    </p:spTree>
    <p:extLst>
      <p:ext uri="{BB962C8B-B14F-4D97-AF65-F5344CB8AC3E}">
        <p14:creationId xmlns:p14="http://schemas.microsoft.com/office/powerpoint/2010/main" val="1462011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ANEXOS</a:t>
            </a:r>
            <a:endParaRPr lang="es-CO" dirty="0"/>
          </a:p>
        </p:txBody>
      </p:sp>
      <p:graphicFrame>
        <p:nvGraphicFramePr>
          <p:cNvPr id="3" name="2 Diagrama"/>
          <p:cNvGraphicFramePr/>
          <p:nvPr>
            <p:extLst>
              <p:ext uri="{D42A27DB-BD31-4B8C-83A1-F6EECF244321}">
                <p14:modId xmlns:p14="http://schemas.microsoft.com/office/powerpoint/2010/main" val="3292298000"/>
              </p:ext>
            </p:extLst>
          </p:nvPr>
        </p:nvGraphicFramePr>
        <p:xfrm>
          <a:off x="1259632" y="548680"/>
          <a:ext cx="720080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000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i="1" dirty="0" smtClean="0">
                <a:latin typeface="Adobe Arabic" pitchFamily="18" charset="-78"/>
                <a:cs typeface="Adobe Arabic" pitchFamily="18" charset="-78"/>
              </a:rPr>
              <a:t>GRACIAS A LAS PERSONAS QUE PARTICIPARON EN ESTA TESIS.</a:t>
            </a:r>
            <a:endParaRPr lang="es-CO" i="1" dirty="0">
              <a:latin typeface="Adobe Arabic" pitchFamily="18" charset="-78"/>
              <a:cs typeface="Adobe Arabic" pitchFamily="18" charset="-78"/>
            </a:endParaRPr>
          </a:p>
        </p:txBody>
      </p:sp>
    </p:spTree>
    <p:extLst>
      <p:ext uri="{BB962C8B-B14F-4D97-AF65-F5344CB8AC3E}">
        <p14:creationId xmlns:p14="http://schemas.microsoft.com/office/powerpoint/2010/main" val="1979562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 ESPECÍFICOS</a:t>
            </a:r>
            <a:endParaRPr lang="es-CO" b="1" dirty="0"/>
          </a:p>
        </p:txBody>
      </p:sp>
      <p:sp>
        <p:nvSpPr>
          <p:cNvPr id="3" name="2 Marcador de contenido"/>
          <p:cNvSpPr>
            <a:spLocks noGrp="1"/>
          </p:cNvSpPr>
          <p:nvPr>
            <p:ph idx="1"/>
          </p:nvPr>
        </p:nvSpPr>
        <p:spPr/>
        <p:txBody>
          <a:bodyPr>
            <a:normAutofit/>
          </a:bodyPr>
          <a:lstStyle/>
          <a:p>
            <a:pPr lvl="0" algn="just"/>
            <a:r>
              <a:rPr lang="es-ES" sz="2800" dirty="0"/>
              <a:t>Establecer  el </a:t>
            </a:r>
            <a:r>
              <a:rPr lang="es-ES" sz="2800" dirty="0" smtClean="0"/>
              <a:t>somatotipo  </a:t>
            </a:r>
            <a:r>
              <a:rPr lang="es-ES" sz="2800" dirty="0"/>
              <a:t>de los bailarines y bailarinas de la Compañía Nacional de Danza</a:t>
            </a:r>
            <a:endParaRPr lang="es-CO" sz="2800" dirty="0"/>
          </a:p>
          <a:p>
            <a:pPr lvl="0" algn="just"/>
            <a:r>
              <a:rPr lang="es-ES" sz="2800" dirty="0"/>
              <a:t>Determinar la flexibilidad de los miembros superiores e inferiores de los bailarines y bailarinas de la Compañía Nacional de Danza</a:t>
            </a:r>
            <a:endParaRPr lang="es-CO" sz="2800" dirty="0"/>
          </a:p>
          <a:p>
            <a:pPr lvl="0" algn="just"/>
            <a:r>
              <a:rPr lang="es-ES" sz="2800" dirty="0"/>
              <a:t>Establecer los valores relativos de Adiposidad y masa muscular de los bailarines y bailarinas de la Compañía Nacional de Danza</a:t>
            </a:r>
            <a:endParaRPr lang="es-CO" sz="2800" dirty="0"/>
          </a:p>
          <a:p>
            <a:endParaRPr lang="es-CO" dirty="0"/>
          </a:p>
        </p:txBody>
      </p:sp>
    </p:spTree>
    <p:extLst>
      <p:ext uri="{BB962C8B-B14F-4D97-AF65-F5344CB8AC3E}">
        <p14:creationId xmlns:p14="http://schemas.microsoft.com/office/powerpoint/2010/main" val="1842114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CO" dirty="0"/>
          </a:p>
        </p:txBody>
      </p:sp>
      <p:sp>
        <p:nvSpPr>
          <p:cNvPr id="4" name="3 Elipse"/>
          <p:cNvSpPr/>
          <p:nvPr/>
        </p:nvSpPr>
        <p:spPr>
          <a:xfrm>
            <a:off x="2303748" y="1196752"/>
            <a:ext cx="4716524" cy="10801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400" dirty="0" smtClean="0">
                <a:solidFill>
                  <a:schemeClr val="tx1"/>
                </a:solidFill>
              </a:rPr>
              <a:t>ANTROPOMETRIA</a:t>
            </a:r>
            <a:endParaRPr lang="es-CO" sz="2400" dirty="0">
              <a:solidFill>
                <a:schemeClr val="tx1"/>
              </a:solidFill>
            </a:endParaRPr>
          </a:p>
        </p:txBody>
      </p:sp>
      <p:sp>
        <p:nvSpPr>
          <p:cNvPr id="5" name="4 Flecha abajo"/>
          <p:cNvSpPr/>
          <p:nvPr/>
        </p:nvSpPr>
        <p:spPr>
          <a:xfrm>
            <a:off x="4355976" y="2318068"/>
            <a:ext cx="576063" cy="8229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O"/>
          </a:p>
        </p:txBody>
      </p:sp>
      <p:sp>
        <p:nvSpPr>
          <p:cNvPr id="7" name="6 Rectángulo redondeado"/>
          <p:cNvSpPr/>
          <p:nvPr/>
        </p:nvSpPr>
        <p:spPr>
          <a:xfrm>
            <a:off x="935596" y="3140968"/>
            <a:ext cx="7488832" cy="306292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just"/>
            <a:r>
              <a:rPr lang="es-ES" sz="2400" dirty="0" smtClean="0">
                <a:solidFill>
                  <a:schemeClr val="tx1"/>
                </a:solidFill>
              </a:rPr>
              <a:t> </a:t>
            </a:r>
            <a:r>
              <a:rPr lang="es-ES" sz="2400" dirty="0">
                <a:solidFill>
                  <a:schemeClr val="tx1"/>
                </a:solidFill>
              </a:rPr>
              <a:t>E</a:t>
            </a:r>
            <a:r>
              <a:rPr lang="es-ES" sz="2400" dirty="0" smtClean="0">
                <a:solidFill>
                  <a:schemeClr val="tx1"/>
                </a:solidFill>
              </a:rPr>
              <a:t>s </a:t>
            </a:r>
            <a:r>
              <a:rPr lang="es-ES" sz="2400" dirty="0">
                <a:solidFill>
                  <a:schemeClr val="tx1"/>
                </a:solidFill>
              </a:rPr>
              <a:t>la ciencia de la medición de las dimensiones y algunas características físicas del cuerpo </a:t>
            </a:r>
            <a:r>
              <a:rPr lang="es-ES" sz="2400" dirty="0" smtClean="0">
                <a:solidFill>
                  <a:schemeClr val="tx1"/>
                </a:solidFill>
              </a:rPr>
              <a:t>humano</a:t>
            </a:r>
            <a:r>
              <a:rPr lang="es-ES" sz="2400" dirty="0">
                <a:solidFill>
                  <a:schemeClr val="tx1"/>
                </a:solidFill>
              </a:rPr>
              <a:t> </a:t>
            </a:r>
            <a:r>
              <a:rPr lang="es-ES" sz="2400" dirty="0" smtClean="0">
                <a:solidFill>
                  <a:schemeClr val="tx1"/>
                </a:solidFill>
              </a:rPr>
              <a:t>como </a:t>
            </a:r>
            <a:r>
              <a:rPr lang="es-ES" sz="2400" dirty="0">
                <a:solidFill>
                  <a:schemeClr val="tx1"/>
                </a:solidFill>
              </a:rPr>
              <a:t>longitudes, anchos, circunferencias, </a:t>
            </a:r>
            <a:r>
              <a:rPr lang="es-ES" sz="2400" dirty="0" smtClean="0">
                <a:solidFill>
                  <a:schemeClr val="tx1"/>
                </a:solidFill>
              </a:rPr>
              <a:t>volúmenes y </a:t>
            </a:r>
            <a:r>
              <a:rPr lang="es-ES" sz="2400" dirty="0">
                <a:solidFill>
                  <a:schemeClr val="tx1"/>
                </a:solidFill>
              </a:rPr>
              <a:t>masas de distintas partes del cuerpo, las cuales tienen numerosas aplicaciones</a:t>
            </a:r>
            <a:endParaRPr lang="es-CO" sz="2400" dirty="0">
              <a:solidFill>
                <a:schemeClr val="tx1"/>
              </a:solidFill>
            </a:endParaRPr>
          </a:p>
        </p:txBody>
      </p:sp>
    </p:spTree>
    <p:extLst>
      <p:ext uri="{BB962C8B-B14F-4D97-AF65-F5344CB8AC3E}">
        <p14:creationId xmlns:p14="http://schemas.microsoft.com/office/powerpoint/2010/main" val="1092725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195736" y="548680"/>
            <a:ext cx="5256584" cy="11521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normAutofit fontScale="85000" lnSpcReduction="20000"/>
          </a:bodyPr>
          <a:lstStyle/>
          <a:p>
            <a:pPr marL="0" indent="0" algn="ctr">
              <a:buNone/>
            </a:pPr>
            <a:r>
              <a:rPr lang="es-EC" dirty="0" smtClean="0"/>
              <a:t>COMPOSICION CORPORAL</a:t>
            </a:r>
            <a:endParaRPr lang="es-CO" dirty="0"/>
          </a:p>
        </p:txBody>
      </p:sp>
      <p:sp>
        <p:nvSpPr>
          <p:cNvPr id="5" name="4 Flecha abajo"/>
          <p:cNvSpPr/>
          <p:nvPr/>
        </p:nvSpPr>
        <p:spPr>
          <a:xfrm>
            <a:off x="4427984" y="1772816"/>
            <a:ext cx="576064" cy="86409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7" name="6 Rectángulo redondeado"/>
          <p:cNvSpPr/>
          <p:nvPr/>
        </p:nvSpPr>
        <p:spPr>
          <a:xfrm>
            <a:off x="1079612" y="2636912"/>
            <a:ext cx="7272808" cy="33123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2400" dirty="0"/>
              <a:t>E</a:t>
            </a:r>
            <a:r>
              <a:rPr lang="es-EC" sz="2400" dirty="0" smtClean="0"/>
              <a:t>s </a:t>
            </a:r>
            <a:r>
              <a:rPr lang="es-EC" sz="2400" dirty="0"/>
              <a:t>uno de los elementos fundamentales que conforman la cine antropometría, junto con   la proporcionalidad y el somatotipo que permite medir el porcentaje de tejido muscular, tejido óseo y tejido graso y de que se compone el cuerpo humano</a:t>
            </a:r>
            <a:endParaRPr lang="es-CO" sz="2400" dirty="0"/>
          </a:p>
        </p:txBody>
      </p:sp>
    </p:spTree>
    <p:extLst>
      <p:ext uri="{BB962C8B-B14F-4D97-AF65-F5344CB8AC3E}">
        <p14:creationId xmlns:p14="http://schemas.microsoft.com/office/powerpoint/2010/main" val="229279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357754" y="533065"/>
            <a:ext cx="5112568" cy="1143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smtClean="0"/>
              <a:t>SOMATOTIPO</a:t>
            </a:r>
            <a:endParaRPr lang="es-CO" sz="2400" dirty="0"/>
          </a:p>
        </p:txBody>
      </p:sp>
      <p:sp>
        <p:nvSpPr>
          <p:cNvPr id="5" name="4 Flecha abajo"/>
          <p:cNvSpPr/>
          <p:nvPr/>
        </p:nvSpPr>
        <p:spPr>
          <a:xfrm>
            <a:off x="4613644" y="1676065"/>
            <a:ext cx="600787" cy="67844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6" name="5 Rectángulo redondeado"/>
          <p:cNvSpPr/>
          <p:nvPr/>
        </p:nvSpPr>
        <p:spPr>
          <a:xfrm>
            <a:off x="1691680" y="2379254"/>
            <a:ext cx="6444716" cy="28009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400" dirty="0" smtClean="0"/>
              <a:t> </a:t>
            </a:r>
            <a:r>
              <a:rPr lang="es-ES" sz="2400" dirty="0"/>
              <a:t>E</a:t>
            </a:r>
            <a:r>
              <a:rPr lang="es-ES" sz="2400" dirty="0" smtClean="0"/>
              <a:t>s </a:t>
            </a:r>
            <a:r>
              <a:rPr lang="es-ES" sz="2400" dirty="0"/>
              <a:t>una clasificación de la constitución física asentada en el concepto de  conformación exterior  de la composición corporal al margen del </a:t>
            </a:r>
            <a:r>
              <a:rPr lang="es-ES" sz="2400" dirty="0" smtClean="0"/>
              <a:t>tamaño.</a:t>
            </a:r>
            <a:endParaRPr lang="es-CO" sz="2400" dirty="0"/>
          </a:p>
        </p:txBody>
      </p:sp>
    </p:spTree>
    <p:extLst>
      <p:ext uri="{BB962C8B-B14F-4D97-AF65-F5344CB8AC3E}">
        <p14:creationId xmlns:p14="http://schemas.microsoft.com/office/powerpoint/2010/main" val="416814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177734" y="682183"/>
            <a:ext cx="4716524" cy="1080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smtClean="0">
                <a:solidFill>
                  <a:schemeClr val="tx1"/>
                </a:solidFill>
              </a:rPr>
              <a:t>FLEXIBILIDAD</a:t>
            </a:r>
            <a:endParaRPr lang="es-CO" sz="2400" dirty="0">
              <a:solidFill>
                <a:schemeClr val="tx1"/>
              </a:solidFill>
            </a:endParaRPr>
          </a:p>
        </p:txBody>
      </p:sp>
      <p:sp>
        <p:nvSpPr>
          <p:cNvPr id="6" name="5 Flecha abajo"/>
          <p:cNvSpPr/>
          <p:nvPr/>
        </p:nvSpPr>
        <p:spPr>
          <a:xfrm>
            <a:off x="4211960" y="1799154"/>
            <a:ext cx="648072" cy="72008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O"/>
          </a:p>
        </p:txBody>
      </p:sp>
      <p:sp>
        <p:nvSpPr>
          <p:cNvPr id="7" name="6 Rectángulo redondeado"/>
          <p:cNvSpPr/>
          <p:nvPr/>
        </p:nvSpPr>
        <p:spPr>
          <a:xfrm>
            <a:off x="539552" y="2564904"/>
            <a:ext cx="7848872" cy="3240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2400" dirty="0"/>
              <a:t>L</a:t>
            </a:r>
            <a:r>
              <a:rPr lang="es-EC" sz="2400" dirty="0" smtClean="0"/>
              <a:t>a </a:t>
            </a:r>
            <a:r>
              <a:rPr lang="es-EC" sz="2400" dirty="0"/>
              <a:t>definen como la </a:t>
            </a:r>
            <a:r>
              <a:rPr lang="es-EC" sz="2400" dirty="0" smtClean="0"/>
              <a:t>cualidad </a:t>
            </a:r>
            <a:r>
              <a:rPr lang="es-EC" sz="2400" dirty="0"/>
              <a:t>física responsable por la ejecución de movimientos voluntarios de amplitudes máximas, dentro de los límites morfológicos, dependiente tanto de la elasticidad muscular cuanto de la movilidad articular. Hablar en flexibilidad es, por  tanto, referirse a los </a:t>
            </a:r>
            <a:r>
              <a:rPr lang="es-EC" sz="2400" dirty="0" smtClean="0"/>
              <a:t>mayores arcos </a:t>
            </a:r>
            <a:r>
              <a:rPr lang="es-EC" sz="2400" dirty="0"/>
              <a:t>de movimientos posibles en las articulaciones envueltas</a:t>
            </a:r>
            <a:endParaRPr lang="es-CO" sz="2400" dirty="0"/>
          </a:p>
          <a:p>
            <a:pPr algn="just"/>
            <a:endParaRPr lang="es-CO" sz="2400" dirty="0"/>
          </a:p>
        </p:txBody>
      </p:sp>
    </p:spTree>
    <p:extLst>
      <p:ext uri="{BB962C8B-B14F-4D97-AF65-F5344CB8AC3E}">
        <p14:creationId xmlns:p14="http://schemas.microsoft.com/office/powerpoint/2010/main" val="1471816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TotalTime>
  <Words>1388</Words>
  <Application>Microsoft Office PowerPoint</Application>
  <PresentationFormat>Presentación en pantalla (4:3)</PresentationFormat>
  <Paragraphs>291</Paragraphs>
  <Slides>41</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41</vt:i4>
      </vt:variant>
    </vt:vector>
  </HeadingPairs>
  <TitlesOfParts>
    <vt:vector size="44" baseType="lpstr">
      <vt:lpstr>Tema de Office</vt:lpstr>
      <vt:lpstr>MtbGraph.Document.15</vt:lpstr>
      <vt:lpstr>Document</vt:lpstr>
      <vt:lpstr>                DEPARTAMENTO DE CIENCIAS  HUMANAS Y SOCIALES   LICENCIATURA EN CIENCIAS DE LA ACTIVIDAD FÍSICA DEPORTES Y RECREACIÓN   TESIS PREVIO A LA OBTENCIÓN DEL TÍTULO DE LICENCIADOS EN ACTIVIDAD FÍSICA, DEPORTES Y RECREACION           </vt:lpstr>
      <vt:lpstr>TEMA</vt:lpstr>
      <vt:lpstr>INTRODUCCIÓN</vt:lpstr>
      <vt:lpstr>OBJETIVO GENERAL</vt:lpstr>
      <vt:lpstr>OBJETIVOS ESPECÍFICOS</vt:lpstr>
      <vt:lpstr>MARCO TEÓRICO</vt:lpstr>
      <vt:lpstr>Presentación de PowerPoint</vt:lpstr>
      <vt:lpstr>SOMATOTIPO</vt:lpstr>
      <vt:lpstr>Presentación de PowerPoint</vt:lpstr>
      <vt:lpstr>METODOLOGÍA DE LA INVESTIGACIÓN TIPO DE INVESTIGACIÓN </vt:lpstr>
      <vt:lpstr>Muestra</vt:lpstr>
      <vt:lpstr>FORMULACIÓN DE LA HIPÓTESIS</vt:lpstr>
      <vt:lpstr>VARIABLES DE INVESTIGACIÓN</vt:lpstr>
      <vt:lpstr>Presentación de PowerPoint</vt:lpstr>
      <vt:lpstr>Presentación de PowerPoint</vt:lpstr>
      <vt:lpstr>ANALISIS Y COMPROBACIÓN DE RESULTADOS </vt:lpstr>
      <vt:lpstr>Presentación de PowerPoint</vt:lpstr>
      <vt:lpstr>Presentación de PowerPoint</vt:lpstr>
      <vt:lpstr>Presentación de PowerPoint</vt:lpstr>
      <vt:lpstr>FLEXIBILIDAD PROMEDIO</vt:lpstr>
      <vt:lpstr>Presentación de PowerPoint</vt:lpstr>
      <vt:lpstr>Presentación de PowerPoint</vt:lpstr>
      <vt:lpstr>Presentación de PowerPoint</vt:lpstr>
      <vt:lpstr>Presentación de PowerPoint</vt:lpstr>
      <vt:lpstr>Presentación de PowerPoint</vt:lpstr>
      <vt:lpstr>Correlaciones con las demás variables </vt:lpstr>
      <vt:lpstr>Presentación de PowerPoint</vt:lpstr>
      <vt:lpstr>CONCLUSIONES</vt:lpstr>
      <vt:lpstr>RECOMENDACIONES</vt:lpstr>
      <vt:lpstr>COMPROBACIÓN DE LA HIPÓTESIS</vt:lpstr>
      <vt:lpstr>         PROPUESTA ALTERNATIVA   TEMA  PROGRAMA DE PILATES Y YOGA PARA  BAILARINES DE LA COMPAÑÍA NACIONAL DE DANZA   COMO MEDIO PARA MANTENER LA  FLEXIBILIDAD   Autora: Andrea Zambrano </vt:lpstr>
      <vt:lpstr>INTRODUCCIÓN</vt:lpstr>
      <vt:lpstr>OBJETIVOS</vt:lpstr>
      <vt:lpstr>DESCRIPCIÓN DE LA PROPUESTA </vt:lpstr>
      <vt:lpstr>Presentación de PowerPoint</vt:lpstr>
      <vt:lpstr>Presentación de PowerPoint</vt:lpstr>
      <vt:lpstr>Presentación de PowerPoint</vt:lpstr>
      <vt:lpstr>Presentación de PowerPoint</vt:lpstr>
      <vt:lpstr>Presentación de PowerPoint</vt:lpstr>
      <vt:lpstr>        ANEXOS</vt:lpstr>
      <vt:lpstr>GRACIAS A LAS PERSONAS QUE PARTICIPARON EN ESTA TESIS.</vt:lpstr>
    </vt:vector>
  </TitlesOfParts>
  <Company>rrhh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users</dc:creator>
  <cp:lastModifiedBy>users</cp:lastModifiedBy>
  <cp:revision>47</cp:revision>
  <dcterms:created xsi:type="dcterms:W3CDTF">2014-12-04T18:33:15Z</dcterms:created>
  <dcterms:modified xsi:type="dcterms:W3CDTF">2015-01-12T00:42:07Z</dcterms:modified>
</cp:coreProperties>
</file>