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7" r:id="rId11"/>
    <p:sldId id="270" r:id="rId12"/>
    <p:sldId id="272" r:id="rId13"/>
    <p:sldId id="273" r:id="rId14"/>
    <p:sldId id="274" r:id="rId15"/>
    <p:sldId id="309" r:id="rId16"/>
    <p:sldId id="310" r:id="rId17"/>
    <p:sldId id="311" r:id="rId18"/>
    <p:sldId id="278" r:id="rId19"/>
    <p:sldId id="279" r:id="rId20"/>
    <p:sldId id="286" r:id="rId21"/>
    <p:sldId id="287" r:id="rId22"/>
    <p:sldId id="288" r:id="rId23"/>
    <p:sldId id="289" r:id="rId24"/>
    <p:sldId id="291" r:id="rId25"/>
    <p:sldId id="294" r:id="rId26"/>
    <p:sldId id="295" r:id="rId27"/>
    <p:sldId id="296" r:id="rId28"/>
    <p:sldId id="298" r:id="rId29"/>
    <p:sldId id="299" r:id="rId30"/>
    <p:sldId id="302" r:id="rId31"/>
    <p:sldId id="303" r:id="rId32"/>
    <p:sldId id="305" r:id="rId33"/>
    <p:sldId id="307" r:id="rId34"/>
    <p:sldId id="312" r:id="rId35"/>
    <p:sldId id="313" r:id="rId36"/>
    <p:sldId id="314" r:id="rId37"/>
    <p:sldId id="315" r:id="rId38"/>
    <p:sldId id="324" r:id="rId39"/>
    <p:sldId id="325" r:id="rId40"/>
    <p:sldId id="326" r:id="rId41"/>
    <p:sldId id="316" r:id="rId42"/>
    <p:sldId id="318" r:id="rId43"/>
    <p:sldId id="317" r:id="rId44"/>
    <p:sldId id="319" r:id="rId45"/>
    <p:sldId id="320" r:id="rId46"/>
    <p:sldId id="323" r:id="rId47"/>
    <p:sldId id="321" r:id="rId48"/>
    <p:sldId id="322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6" autoAdjust="0"/>
    <p:restoredTop sz="97266" autoAdjust="0"/>
  </p:normalViewPr>
  <p:slideViewPr>
    <p:cSldViewPr snapToGrid="0" snapToObjects="1">
      <p:cViewPr varScale="1">
        <p:scale>
          <a:sx n="84" d="100"/>
          <a:sy n="84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530" y="3042444"/>
            <a:ext cx="6678706" cy="1470025"/>
          </a:xfrm>
        </p:spPr>
        <p:txBody>
          <a:bodyPr/>
          <a:lstStyle/>
          <a:p>
            <a:r>
              <a:rPr lang="en-US" sz="4400" dirty="0" err="1" smtClean="0">
                <a:latin typeface="Academy Engraved LET"/>
                <a:cs typeface="Academy Engraved LET"/>
              </a:rPr>
              <a:t>Estudio</a:t>
            </a:r>
            <a:r>
              <a:rPr lang="en-US" sz="4400" dirty="0" smtClean="0">
                <a:latin typeface="Academy Engraved LET"/>
                <a:cs typeface="Academy Engraved LET"/>
              </a:rPr>
              <a:t> de </a:t>
            </a:r>
            <a:r>
              <a:rPr lang="en-US" sz="4400" dirty="0" err="1" smtClean="0">
                <a:latin typeface="Academy Engraved LET"/>
                <a:cs typeface="Academy Engraved LET"/>
              </a:rPr>
              <a:t>Factibilidad</a:t>
            </a:r>
            <a:r>
              <a:rPr lang="en-US" sz="4400" dirty="0" smtClean="0">
                <a:latin typeface="Academy Engraved LET"/>
                <a:cs typeface="Academy Engraved LET"/>
              </a:rPr>
              <a:t> </a:t>
            </a:r>
            <a:r>
              <a:rPr lang="en-US" sz="4400" dirty="0" err="1" smtClean="0">
                <a:latin typeface="Academy Engraved LET"/>
                <a:cs typeface="Academy Engraved LET"/>
              </a:rPr>
              <a:t>para</a:t>
            </a:r>
            <a:r>
              <a:rPr lang="en-US" sz="4400" dirty="0" smtClean="0">
                <a:latin typeface="Academy Engraved LET"/>
                <a:cs typeface="Academy Engraved LET"/>
              </a:rPr>
              <a:t> la </a:t>
            </a:r>
            <a:r>
              <a:rPr lang="en-US" sz="4400" dirty="0" err="1" smtClean="0">
                <a:latin typeface="Academy Engraved LET"/>
                <a:cs typeface="Academy Engraved LET"/>
              </a:rPr>
              <a:t>implementación</a:t>
            </a:r>
            <a:r>
              <a:rPr lang="en-US" sz="4400" dirty="0" smtClean="0">
                <a:latin typeface="Academy Engraved LET"/>
                <a:cs typeface="Academy Engraved LET"/>
              </a:rPr>
              <a:t> de </a:t>
            </a:r>
            <a:r>
              <a:rPr lang="en-US" sz="4400" dirty="0" err="1" smtClean="0">
                <a:latin typeface="Academy Engraved LET"/>
                <a:cs typeface="Academy Engraved LET"/>
              </a:rPr>
              <a:t>una</a:t>
            </a:r>
            <a:r>
              <a:rPr lang="en-US" sz="4400" dirty="0" smtClean="0">
                <a:latin typeface="Academy Engraved LET"/>
                <a:cs typeface="Academy Engraved LET"/>
              </a:rPr>
              <a:t> </a:t>
            </a:r>
            <a:r>
              <a:rPr lang="en-US" sz="4400" dirty="0" err="1" smtClean="0">
                <a:latin typeface="Academy Engraved LET"/>
                <a:cs typeface="Academy Engraved LET"/>
              </a:rPr>
              <a:t>Empresa</a:t>
            </a:r>
            <a:r>
              <a:rPr lang="en-US" sz="4400" dirty="0" smtClean="0">
                <a:latin typeface="Academy Engraved LET"/>
                <a:cs typeface="Academy Engraved LET"/>
              </a:rPr>
              <a:t> de </a:t>
            </a:r>
            <a:r>
              <a:rPr lang="en-US" sz="4400" dirty="0" err="1" smtClean="0">
                <a:latin typeface="Academy Engraved LET"/>
                <a:cs typeface="Academy Engraved LET"/>
              </a:rPr>
              <a:t>Análisis</a:t>
            </a:r>
            <a:r>
              <a:rPr lang="en-US" sz="4400" dirty="0" smtClean="0">
                <a:latin typeface="Academy Engraved LET"/>
                <a:cs typeface="Academy Engraved LET"/>
              </a:rPr>
              <a:t> </a:t>
            </a:r>
            <a:r>
              <a:rPr lang="en-US" sz="4400" dirty="0" err="1" smtClean="0">
                <a:latin typeface="Academy Engraved LET"/>
                <a:cs typeface="Academy Engraved LET"/>
              </a:rPr>
              <a:t>Forense</a:t>
            </a:r>
            <a:r>
              <a:rPr lang="en-US" sz="4400" dirty="0" smtClean="0">
                <a:latin typeface="Academy Engraved LET"/>
                <a:cs typeface="Academy Engraved LET"/>
              </a:rPr>
              <a:t> </a:t>
            </a:r>
            <a:r>
              <a:rPr lang="en-US" sz="4400" dirty="0" err="1" smtClean="0">
                <a:latin typeface="Academy Engraved LET"/>
                <a:cs typeface="Academy Engraved LET"/>
              </a:rPr>
              <a:t>Informático</a:t>
            </a:r>
            <a:endParaRPr lang="en-US" sz="4400" dirty="0">
              <a:latin typeface="Academy Engraved LET"/>
              <a:cs typeface="Academy Engraved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Realizado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: </a:t>
            </a:r>
            <a:r>
              <a:rPr lang="en-US" sz="2400" dirty="0" err="1" smtClean="0"/>
              <a:t>Ing</a:t>
            </a:r>
            <a:r>
              <a:rPr lang="en-US" sz="2400" dirty="0" smtClean="0"/>
              <a:t>. Nubia Pazmi</a:t>
            </a:r>
            <a:r>
              <a:rPr lang="en-US" sz="2400" dirty="0" smtClean="0"/>
              <a:t>ño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02 </a:t>
            </a:r>
            <a:r>
              <a:rPr lang="en-US" sz="2400" dirty="0" smtClean="0"/>
              <a:t>de </a:t>
            </a:r>
            <a:r>
              <a:rPr lang="en-US" sz="2400" dirty="0" err="1" smtClean="0"/>
              <a:t>junio</a:t>
            </a:r>
            <a:r>
              <a:rPr lang="en-US" sz="2400" dirty="0" smtClean="0"/>
              <a:t> de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02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C" sz="3200" dirty="0" smtClean="0"/>
              <a:t>ESTRUCTURA GENERAL DE UN INFORME PERICIAL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58" y="2069430"/>
            <a:ext cx="7982999" cy="4305928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C" sz="2000" dirty="0"/>
              <a:t>Encabezado del informe 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Introducción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Validación y verificación de la cadena de custodia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Procedimientos de preparación y adecuación de la evidencia recibida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Análisis de la evidencia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Hallazgos o hechos identificados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Conclusiones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s-EC" sz="2000" dirty="0"/>
              <a:t>Firma de los analistas o peritos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3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ALCANCE DEL ESTUDIO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527054"/>
            <a:ext cx="4467803" cy="33317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Distrito </a:t>
            </a:r>
            <a:r>
              <a:rPr lang="en-US" sz="2400" dirty="0" err="1" smtClean="0"/>
              <a:t>Metropolitano</a:t>
            </a:r>
            <a:r>
              <a:rPr lang="en-US" sz="2400" dirty="0" smtClean="0"/>
              <a:t> de Quito.</a:t>
            </a:r>
          </a:p>
          <a:p>
            <a:r>
              <a:rPr lang="en-US" sz="2400" dirty="0" err="1" smtClean="0"/>
              <a:t>Concentración</a:t>
            </a:r>
            <a:r>
              <a:rPr lang="en-US" sz="2400" dirty="0" smtClean="0"/>
              <a:t> del mayor </a:t>
            </a:r>
            <a:r>
              <a:rPr lang="en-US" sz="2400" dirty="0" err="1" smtClean="0"/>
              <a:t>número</a:t>
            </a:r>
            <a:r>
              <a:rPr lang="en-US" sz="2400" dirty="0" smtClean="0"/>
              <a:t> de </a:t>
            </a:r>
            <a:r>
              <a:rPr lang="en-US" sz="2400" dirty="0" err="1" smtClean="0"/>
              <a:t>empresas</a:t>
            </a:r>
            <a:r>
              <a:rPr lang="en-US" sz="2400" dirty="0" smtClean="0"/>
              <a:t> </a:t>
            </a:r>
            <a:r>
              <a:rPr lang="en-US" sz="2400" dirty="0" err="1" smtClean="0"/>
              <a:t>Privadas</a:t>
            </a:r>
            <a:r>
              <a:rPr lang="en-US" sz="2400" dirty="0" smtClean="0"/>
              <a:t>,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. </a:t>
            </a:r>
            <a:r>
              <a:rPr lang="en-US" sz="2400" dirty="0" err="1" smtClean="0"/>
              <a:t>Zona</a:t>
            </a:r>
            <a:r>
              <a:rPr lang="en-US" sz="2400" dirty="0" smtClean="0"/>
              <a:t> Centro-Norte.</a:t>
            </a:r>
          </a:p>
        </p:txBody>
      </p:sp>
      <p:pic>
        <p:nvPicPr>
          <p:cNvPr id="5" name="Imagen 9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3" y="1795875"/>
            <a:ext cx="3510386" cy="4159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8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ANÁLISIS MACROECONÓMICO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0" y="1744565"/>
            <a:ext cx="5065694" cy="46307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Factores</a:t>
            </a:r>
            <a:r>
              <a:rPr lang="en-US" sz="2400" dirty="0" smtClean="0"/>
              <a:t> </a:t>
            </a:r>
            <a:r>
              <a:rPr lang="en-US" sz="2400" dirty="0" err="1"/>
              <a:t>Positivos</a:t>
            </a:r>
            <a:r>
              <a:rPr lang="en-US" sz="2400" dirty="0"/>
              <a:t>:</a:t>
            </a:r>
            <a:endParaRPr lang="x-none" sz="2400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La </a:t>
            </a:r>
            <a:r>
              <a:rPr lang="en-US" sz="2200" dirty="0" err="1" smtClean="0"/>
              <a:t>Inflación</a:t>
            </a:r>
            <a:r>
              <a:rPr lang="en-US" sz="2200" dirty="0" smtClean="0"/>
              <a:t> ha </a:t>
            </a:r>
            <a:r>
              <a:rPr lang="en-US" sz="2200" dirty="0" err="1" smtClean="0"/>
              <a:t>disminuido</a:t>
            </a:r>
            <a:endParaRPr lang="x-none" sz="2200" dirty="0"/>
          </a:p>
          <a:p>
            <a:pPr lvl="1">
              <a:lnSpc>
                <a:spcPct val="80000"/>
              </a:lnSpc>
            </a:pPr>
            <a:r>
              <a:rPr lang="x-none" sz="2200" dirty="0"/>
              <a:t>Riesgo </a:t>
            </a:r>
            <a:r>
              <a:rPr lang="x-none" sz="2200" dirty="0" smtClean="0"/>
              <a:t>País</a:t>
            </a:r>
            <a:r>
              <a:rPr lang="en-US" sz="2200" dirty="0" smtClean="0"/>
              <a:t> ha </a:t>
            </a:r>
            <a:r>
              <a:rPr lang="en-US" sz="2200" dirty="0" err="1" smtClean="0"/>
              <a:t>disminuido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x-none" sz="2200" dirty="0" smtClean="0"/>
              <a:t>Confianza Empresarial</a:t>
            </a:r>
            <a:r>
              <a:rPr lang="en-US" sz="2200" dirty="0" smtClean="0"/>
              <a:t> se ha </a:t>
            </a:r>
            <a:r>
              <a:rPr lang="en-US" sz="2200" dirty="0" err="1" smtClean="0"/>
              <a:t>incrementado</a:t>
            </a:r>
            <a:endParaRPr lang="x-none" sz="2200" dirty="0" smtClean="0"/>
          </a:p>
          <a:p>
            <a:pPr lvl="1">
              <a:lnSpc>
                <a:spcPct val="80000"/>
              </a:lnSpc>
            </a:pPr>
            <a:r>
              <a:rPr lang="x-none" sz="2200" dirty="0" smtClean="0"/>
              <a:t>Inversión </a:t>
            </a:r>
            <a:r>
              <a:rPr lang="x-none" sz="2200" dirty="0"/>
              <a:t>Extranjera Directa</a:t>
            </a:r>
            <a:r>
              <a:rPr lang="en-US" sz="2200" dirty="0"/>
              <a:t> ha </a:t>
            </a:r>
            <a:r>
              <a:rPr lang="en-US" sz="2200" dirty="0" err="1" smtClean="0"/>
              <a:t>incrementado</a:t>
            </a:r>
            <a:endParaRPr lang="en-US" sz="2200" dirty="0"/>
          </a:p>
          <a:p>
            <a:pPr lvl="1">
              <a:lnSpc>
                <a:spcPct val="80000"/>
              </a:lnSpc>
            </a:pPr>
            <a:endParaRPr lang="en-US" sz="2200" dirty="0" smtClean="0"/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Factores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Negativos</a:t>
            </a:r>
            <a:r>
              <a:rPr lang="x-none" sz="24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x-none" sz="2200" dirty="0" smtClean="0"/>
              <a:t>Producto </a:t>
            </a:r>
            <a:r>
              <a:rPr lang="x-none" sz="2200" dirty="0"/>
              <a:t>Interno Bruto</a:t>
            </a:r>
            <a:r>
              <a:rPr lang="en-US" sz="2200" dirty="0"/>
              <a:t> ha </a:t>
            </a:r>
            <a:r>
              <a:rPr lang="en-US" sz="2200" dirty="0" err="1"/>
              <a:t>disminuido</a:t>
            </a:r>
            <a:endParaRPr lang="x-none" sz="2200" dirty="0"/>
          </a:p>
          <a:p>
            <a:pPr lvl="1">
              <a:lnSpc>
                <a:spcPct val="80000"/>
              </a:lnSpc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21" y="2813912"/>
            <a:ext cx="4050447" cy="2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x-none" sz="4000" dirty="0" smtClean="0"/>
              <a:t>ANÁLISIS </a:t>
            </a:r>
            <a:r>
              <a:rPr lang="en-US" sz="4000" dirty="0" smtClean="0"/>
              <a:t>DE MERCADO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endParaRPr lang="en-US" sz="2400" dirty="0" smtClean="0"/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Recolección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Análisis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endParaRPr lang="en-US" sz="2400" dirty="0" smtClean="0"/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Decisiones</a:t>
            </a:r>
            <a:r>
              <a:rPr lang="en-US" sz="2400" dirty="0" smtClean="0"/>
              <a:t> y </a:t>
            </a:r>
            <a:r>
              <a:rPr lang="en-US" sz="2400" dirty="0" err="1" smtClean="0"/>
              <a:t>elaboración</a:t>
            </a:r>
            <a:r>
              <a:rPr lang="en-US" sz="2400" dirty="0" smtClean="0"/>
              <a:t> de planes</a:t>
            </a:r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Estrategias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adecuadas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comercializar</a:t>
            </a:r>
            <a:endParaRPr lang="en-US" sz="2400" dirty="0" smtClean="0"/>
          </a:p>
          <a:p>
            <a:pPr marL="349250" lvl="1" indent="0">
              <a:lnSpc>
                <a:spcPct val="80000"/>
              </a:lnSpc>
              <a:buNone/>
            </a:pPr>
            <a:endParaRPr lang="x-none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52" y="3989160"/>
            <a:ext cx="3225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DISEÑO DE INVESTIGACION DESCRIPTIVA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400" dirty="0" smtClean="0"/>
              <a:t>Se </a:t>
            </a:r>
            <a:r>
              <a:rPr lang="en-US" sz="2400" dirty="0" err="1" smtClean="0"/>
              <a:t>basa</a:t>
            </a:r>
            <a:r>
              <a:rPr lang="en-US" sz="2400" dirty="0" smtClean="0"/>
              <a:t> en el </a:t>
            </a:r>
            <a:r>
              <a:rPr lang="en-US" sz="2400" dirty="0" err="1" smtClean="0"/>
              <a:t>Diseño</a:t>
            </a:r>
            <a:r>
              <a:rPr lang="en-US" sz="2400" dirty="0" smtClean="0"/>
              <a:t> de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 Transversal (de </a:t>
            </a:r>
            <a:r>
              <a:rPr lang="en-US" sz="2400" dirty="0" err="1" smtClean="0"/>
              <a:t>Encuesta</a:t>
            </a:r>
            <a:r>
              <a:rPr lang="en-US" sz="2400" dirty="0" smtClean="0"/>
              <a:t>).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Mas </a:t>
            </a:r>
            <a:r>
              <a:rPr lang="en-US" sz="2400" dirty="0" err="1" smtClean="0"/>
              <a:t>costoso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la </a:t>
            </a:r>
            <a:r>
              <a:rPr lang="en-US" sz="2400" dirty="0" err="1" smtClean="0"/>
              <a:t>necesidad</a:t>
            </a:r>
            <a:r>
              <a:rPr lang="en-US" sz="2400" dirty="0" smtClean="0"/>
              <a:t> de personal </a:t>
            </a:r>
            <a:r>
              <a:rPr lang="en-US" sz="2400" dirty="0" err="1" smtClean="0"/>
              <a:t>calificado</a:t>
            </a:r>
            <a:r>
              <a:rPr lang="en-US" sz="2400" dirty="0" smtClean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 smtClean="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dirty="0" smtClean="0"/>
              <a:t>      FUENTES PRIMARIAS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Empresas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Empresas</a:t>
            </a:r>
            <a:r>
              <a:rPr lang="en-US" sz="2400" dirty="0" smtClean="0"/>
              <a:t> </a:t>
            </a:r>
            <a:r>
              <a:rPr lang="en-US" sz="2400" dirty="0" err="1" smtClean="0"/>
              <a:t>Privadas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Estudios</a:t>
            </a:r>
            <a:r>
              <a:rPr lang="en-US" sz="2400" dirty="0" smtClean="0"/>
              <a:t> de </a:t>
            </a:r>
            <a:r>
              <a:rPr lang="en-US" sz="2400" dirty="0" err="1" smtClean="0"/>
              <a:t>Asesoría</a:t>
            </a:r>
            <a:r>
              <a:rPr lang="en-US" sz="2400" dirty="0" smtClean="0"/>
              <a:t> </a:t>
            </a:r>
            <a:r>
              <a:rPr lang="en-US" sz="2400" dirty="0" err="1" smtClean="0"/>
              <a:t>Juridica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91" y="3433409"/>
            <a:ext cx="2780577" cy="32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x-none" sz="3600" dirty="0" smtClean="0"/>
              <a:t>TAMAÑO DE LA MUESTRA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44565"/>
            <a:ext cx="8941940" cy="51134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Muestreo</a:t>
            </a:r>
            <a:r>
              <a:rPr lang="en-US" sz="2000" dirty="0"/>
              <a:t>: </a:t>
            </a:r>
            <a:r>
              <a:rPr lang="en-US" sz="2000" dirty="0" err="1"/>
              <a:t>Estratificado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Se divide en </a:t>
            </a:r>
            <a:r>
              <a:rPr lang="en-US" sz="2000" dirty="0" err="1"/>
              <a:t>Subpoblaciones</a:t>
            </a:r>
            <a:r>
              <a:rPr lang="en-US" sz="2000" dirty="0"/>
              <a:t> o </a:t>
            </a:r>
            <a:r>
              <a:rPr lang="en-US" sz="2000" dirty="0" err="1"/>
              <a:t>Estratos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Los </a:t>
            </a:r>
            <a:r>
              <a:rPr lang="en-US" sz="2000" dirty="0" err="1"/>
              <a:t>elementos</a:t>
            </a:r>
            <a:r>
              <a:rPr lang="en-US" sz="2000" dirty="0"/>
              <a:t> se </a:t>
            </a:r>
            <a:r>
              <a:rPr lang="en-US" sz="2000" dirty="0" err="1"/>
              <a:t>seleccionan</a:t>
            </a:r>
            <a:r>
              <a:rPr lang="en-US" sz="2000" dirty="0"/>
              <a:t> </a:t>
            </a:r>
            <a:r>
              <a:rPr lang="en-US" sz="2000" dirty="0" err="1"/>
              <a:t>aleatoriamente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Por</a:t>
            </a:r>
            <a:r>
              <a:rPr lang="en-US" sz="2000" dirty="0"/>
              <a:t> lo general </a:t>
            </a:r>
            <a:r>
              <a:rPr lang="en-US" sz="2000" dirty="0" err="1"/>
              <a:t>muestreo</a:t>
            </a:r>
            <a:r>
              <a:rPr lang="en-US" sz="2000" dirty="0"/>
              <a:t> </a:t>
            </a:r>
            <a:r>
              <a:rPr lang="en-US" sz="2000" dirty="0" err="1"/>
              <a:t>aleatorio</a:t>
            </a:r>
            <a:r>
              <a:rPr lang="en-US" sz="2000" dirty="0"/>
              <a:t> </a:t>
            </a:r>
            <a:r>
              <a:rPr lang="en-US" sz="2000" dirty="0" smtClean="0"/>
              <a:t>simple</a:t>
            </a:r>
            <a:endParaRPr lang="en-US" sz="2000" dirty="0"/>
          </a:p>
          <a:p>
            <a:pPr lvl="0">
              <a:lnSpc>
                <a:spcPct val="80000"/>
              </a:lnSpc>
            </a:pPr>
            <a:endParaRPr lang="x-none" sz="2400" dirty="0" smtClean="0"/>
          </a:p>
          <a:p>
            <a:pPr marL="0" lvl="0" indent="0">
              <a:lnSpc>
                <a:spcPct val="80000"/>
              </a:lnSpc>
              <a:buNone/>
            </a:pPr>
            <a:endParaRPr lang="x-none" sz="2400" dirty="0"/>
          </a:p>
          <a:p>
            <a:pPr marL="0" lvl="0" indent="0">
              <a:lnSpc>
                <a:spcPct val="80000"/>
              </a:lnSpc>
              <a:buNone/>
            </a:pPr>
            <a:endParaRPr lang="x-none" sz="2000" dirty="0" smtClean="0"/>
          </a:p>
          <a:p>
            <a:pPr lvl="0">
              <a:lnSpc>
                <a:spcPct val="80000"/>
              </a:lnSpc>
            </a:pPr>
            <a:r>
              <a:rPr lang="x-none" sz="2000" dirty="0" smtClean="0"/>
              <a:t>Donde:</a:t>
            </a:r>
          </a:p>
          <a:p>
            <a:pPr>
              <a:spcBef>
                <a:spcPts val="0"/>
              </a:spcBef>
            </a:pPr>
            <a:r>
              <a:rPr lang="es-EC" sz="2000" dirty="0" smtClean="0"/>
              <a:t>N </a:t>
            </a:r>
            <a:r>
              <a:rPr lang="es-EC" sz="2000" dirty="0"/>
              <a:t>= 7328; 584; </a:t>
            </a:r>
            <a:r>
              <a:rPr lang="es-EC" sz="2000" dirty="0" smtClean="0"/>
              <a:t>110                                      </a:t>
            </a:r>
            <a:r>
              <a:rPr lang="es-EC" sz="2000" b="1" dirty="0" smtClean="0"/>
              <a:t>n= 67, 61 y 42 </a:t>
            </a:r>
            <a:endParaRPr lang="en-US" sz="2000" b="1" dirty="0"/>
          </a:p>
          <a:p>
            <a:pPr>
              <a:spcBef>
                <a:spcPts val="0"/>
              </a:spcBef>
            </a:pPr>
            <a:r>
              <a:rPr lang="es-EC" sz="2000" dirty="0"/>
              <a:t>p/q = </a:t>
            </a:r>
            <a:r>
              <a:rPr lang="es-EC" sz="2000" dirty="0" smtClean="0"/>
              <a:t>0.5       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s-EC" sz="2000" dirty="0"/>
              <a:t>Z (90%) = </a:t>
            </a:r>
            <a:r>
              <a:rPr lang="es-EC" sz="2000" dirty="0" smtClean="0"/>
              <a:t>1.65 </a:t>
            </a:r>
          </a:p>
          <a:p>
            <a:pPr>
              <a:spcBef>
                <a:spcPts val="0"/>
              </a:spcBef>
            </a:pPr>
            <a:r>
              <a:rPr lang="es-EC" sz="2000" dirty="0" smtClean="0"/>
              <a:t> </a:t>
            </a:r>
            <a:r>
              <a:rPr lang="es-EC" sz="2000" dirty="0"/>
              <a:t>ε = 10</a:t>
            </a:r>
            <a:r>
              <a:rPr lang="es-EC" sz="2000" dirty="0" smtClean="0"/>
              <a:t>%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52282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58" y="3376250"/>
            <a:ext cx="2387489" cy="10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RESULTADOS DE ANÁLISIS A ENCUESTAS</a:t>
            </a:r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29557"/>
              </p:ext>
            </p:extLst>
          </p:nvPr>
        </p:nvGraphicFramePr>
        <p:xfrm>
          <a:off x="541338" y="1628588"/>
          <a:ext cx="8140700" cy="510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Worksheet" r:id="rId3" imgW="5359400" imgH="3263900" progId="Excel.Sheet.12">
                  <p:embed/>
                </p:oleObj>
              </mc:Choice>
              <mc:Fallback>
                <p:oleObj name="Worksheet" r:id="rId3" imgW="5359400" imgH="326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338" y="1628588"/>
                        <a:ext cx="8140700" cy="5109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26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RESULTADOS ESTUDIOS DE ASESORÍA JURÍDICA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 algn="just"/>
            <a:r>
              <a:rPr lang="es-EC" sz="2800" dirty="0" smtClean="0"/>
              <a:t>El 45.2% indica que no disponen conocimientos para atender requerimientos relacionados con delitos informáticos.</a:t>
            </a:r>
          </a:p>
          <a:p>
            <a:pPr lvl="1" algn="just"/>
            <a:endParaRPr lang="es-EC" sz="2800" dirty="0" smtClean="0"/>
          </a:p>
          <a:p>
            <a:pPr lvl="1" algn="just"/>
            <a:r>
              <a:rPr lang="es-EC" sz="2800" dirty="0" smtClean="0"/>
              <a:t>Del 59.5% de los Estudios de Asesoría Jurídica que reciben, </a:t>
            </a:r>
            <a:r>
              <a:rPr lang="es-EC" sz="2800" dirty="0"/>
              <a:t>el </a:t>
            </a:r>
            <a:r>
              <a:rPr lang="es-EC" sz="2800" dirty="0" smtClean="0"/>
              <a:t>68% </a:t>
            </a:r>
            <a:r>
              <a:rPr lang="es-EC" sz="2800" dirty="0"/>
              <a:t>indican que de cada 10 casos que patrocinan 1 está relacionado con Delitos </a:t>
            </a:r>
            <a:r>
              <a:rPr lang="es-EC" sz="2800" dirty="0" smtClean="0"/>
              <a:t>Informáticos.</a:t>
            </a:r>
          </a:p>
          <a:p>
            <a:pPr lvl="1" algn="just"/>
            <a:endParaRPr lang="es-EC" sz="2800" dirty="0" smtClean="0"/>
          </a:p>
          <a:p>
            <a:pPr lvl="1" algn="just"/>
            <a:r>
              <a:rPr lang="es-EC" sz="2800" dirty="0" smtClean="0"/>
              <a:t>El 71.4% </a:t>
            </a:r>
            <a:r>
              <a:rPr lang="es-EC" sz="2800" dirty="0"/>
              <a:t>de los Estudios de Asesoría Jurídica se encuentran interesados en capacitarse en temas de delitos informáticos y Análisis Forense </a:t>
            </a:r>
            <a:r>
              <a:rPr lang="es-EC" sz="2800" dirty="0" smtClean="0"/>
              <a:t>Informático.</a:t>
            </a:r>
          </a:p>
          <a:p>
            <a:pPr marL="349250" lvl="1" indent="0" algn="just">
              <a:buNone/>
            </a:pPr>
            <a:endParaRPr lang="es-EC" sz="2800" dirty="0" smtClean="0"/>
          </a:p>
          <a:p>
            <a:pPr lvl="1" algn="just"/>
            <a:r>
              <a:rPr lang="es-EC" sz="2800" dirty="0" smtClean="0"/>
              <a:t>85.7% de los Estudios de Asesoría Jurídica afirma </a:t>
            </a:r>
            <a:r>
              <a:rPr lang="es-EC" sz="2800" dirty="0"/>
              <a:t>tener interés en patrocinar este tipo de incidentes.</a:t>
            </a:r>
            <a:endParaRPr lang="en-US" sz="2800" dirty="0"/>
          </a:p>
          <a:p>
            <a:pPr marL="349250" lvl="1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1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ESTRUCTURA DE MERCADO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400" dirty="0"/>
              <a:t>EIIDI (EQUIPO DE INVESTIGACIÓN DE INCIDENTES Y DELITOS INFORMÁTICOS) </a:t>
            </a:r>
            <a:endParaRPr lang="es-ES" sz="2400" dirty="0" smtClean="0"/>
          </a:p>
          <a:p>
            <a:pPr lvl="0">
              <a:lnSpc>
                <a:spcPct val="80000"/>
              </a:lnSpc>
            </a:pPr>
            <a:r>
              <a:rPr lang="en-US" sz="2400" dirty="0"/>
              <a:t>I-SEC LEGAL &amp; </a:t>
            </a:r>
            <a:r>
              <a:rPr lang="en-US" sz="2400" dirty="0" smtClean="0"/>
              <a:t>FORENSIC</a:t>
            </a:r>
          </a:p>
          <a:p>
            <a:pPr lvl="0">
              <a:lnSpc>
                <a:spcPct val="80000"/>
              </a:lnSpc>
            </a:pPr>
            <a:r>
              <a:rPr lang="en-US" sz="2400" dirty="0"/>
              <a:t>INFORC </a:t>
            </a:r>
            <a:r>
              <a:rPr lang="en-US" sz="2400" dirty="0" smtClean="0"/>
              <a:t>ECUADOR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PC ECUADOR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ELIXICORP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SANTANET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30" y="3452516"/>
            <a:ext cx="3367503" cy="28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SERVICIOS A OFERTAR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0" y="1744565"/>
            <a:ext cx="4879016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dirty="0" smtClean="0"/>
              <a:t>Entregar servicios </a:t>
            </a:r>
            <a:r>
              <a:rPr lang="es-ES" dirty="0"/>
              <a:t>especializados de Análisis Forense </a:t>
            </a:r>
            <a:r>
              <a:rPr lang="es-ES" dirty="0" smtClean="0"/>
              <a:t>Informático</a:t>
            </a:r>
          </a:p>
          <a:p>
            <a:pPr lvl="0">
              <a:lnSpc>
                <a:spcPct val="80000"/>
              </a:lnSpc>
            </a:pPr>
            <a:endParaRPr lang="es-ES" dirty="0" smtClean="0"/>
          </a:p>
          <a:p>
            <a:pPr lvl="1">
              <a:lnSpc>
                <a:spcPct val="80000"/>
              </a:lnSpc>
            </a:pPr>
            <a:r>
              <a:rPr lang="en-US" sz="2800" dirty="0" err="1" smtClean="0"/>
              <a:t>Consultoría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err="1" smtClean="0"/>
              <a:t>Capacitación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err="1" smtClean="0"/>
              <a:t>Recuperación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Información</a:t>
            </a:r>
            <a:endParaRPr lang="en-US" sz="2800" dirty="0" smtClean="0"/>
          </a:p>
          <a:p>
            <a:pPr marL="349250" lvl="1" indent="0">
              <a:lnSpc>
                <a:spcPct val="80000"/>
              </a:lnSpc>
              <a:buNone/>
            </a:pPr>
            <a:endParaRPr lang="es-ES" sz="22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13021"/>
          <a:stretch/>
        </p:blipFill>
        <p:spPr bwMode="auto">
          <a:xfrm>
            <a:off x="5058626" y="3118172"/>
            <a:ext cx="3510608" cy="2877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966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ANÁLISIS FORENSE INFORMÁTICO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69150"/>
            <a:ext cx="4467803" cy="42896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ANÁLISIS FORENSE</a:t>
            </a:r>
          </a:p>
          <a:p>
            <a:pPr lvl="1"/>
            <a:r>
              <a:rPr lang="en-US" sz="2400" dirty="0" err="1" smtClean="0"/>
              <a:t>Disciplina</a:t>
            </a:r>
            <a:endParaRPr lang="en-US" sz="2400" dirty="0" smtClean="0"/>
          </a:p>
          <a:p>
            <a:pPr lvl="1"/>
            <a:r>
              <a:rPr lang="en-US" sz="2400" dirty="0" err="1" smtClean="0"/>
              <a:t>Eventos</a:t>
            </a:r>
            <a:r>
              <a:rPr lang="en-US" sz="2400" dirty="0" smtClean="0"/>
              <a:t> </a:t>
            </a:r>
            <a:r>
              <a:rPr lang="en-US" sz="2400" dirty="0" err="1" smtClean="0"/>
              <a:t>actuales</a:t>
            </a:r>
            <a:r>
              <a:rPr lang="en-US" sz="2400" dirty="0" smtClean="0"/>
              <a:t> o del </a:t>
            </a:r>
            <a:r>
              <a:rPr lang="en-US" sz="2400" dirty="0" err="1" smtClean="0"/>
              <a:t>pasado</a:t>
            </a:r>
            <a:endParaRPr lang="en-US" sz="2400" dirty="0" smtClean="0"/>
          </a:p>
          <a:p>
            <a:pPr lvl="1"/>
            <a:r>
              <a:rPr lang="en-US" sz="2400" dirty="0" err="1" smtClean="0"/>
              <a:t>Computación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Tecnología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Información</a:t>
            </a:r>
            <a:endParaRPr lang="en-US" sz="2400" dirty="0" smtClean="0"/>
          </a:p>
          <a:p>
            <a:r>
              <a:rPr lang="en-US" sz="2400" dirty="0" smtClean="0"/>
              <a:t>PROFESIONAL INFORMÁTICO FORENSE</a:t>
            </a:r>
            <a:endParaRPr lang="en-US" sz="2400" dirty="0"/>
          </a:p>
          <a:p>
            <a:pPr lvl="1"/>
            <a:r>
              <a:rPr lang="en-US" sz="2400" dirty="0" err="1" smtClean="0"/>
              <a:t>Reconstruye</a:t>
            </a:r>
            <a:r>
              <a:rPr lang="en-US" sz="2400" dirty="0" smtClean="0"/>
              <a:t> el </a:t>
            </a:r>
            <a:r>
              <a:rPr lang="en-US" sz="2400" dirty="0" err="1" smtClean="0"/>
              <a:t>caso</a:t>
            </a:r>
            <a:endParaRPr lang="en-US" sz="2400" dirty="0"/>
          </a:p>
          <a:p>
            <a:pPr lvl="1"/>
            <a:r>
              <a:rPr lang="en-US" sz="2400" dirty="0" err="1" smtClean="0"/>
              <a:t>Basado</a:t>
            </a:r>
            <a:r>
              <a:rPr lang="en-US" sz="2400" dirty="0" smtClean="0"/>
              <a:t> en </a:t>
            </a:r>
            <a:r>
              <a:rPr lang="en-US" sz="2400" dirty="0" err="1" smtClean="0"/>
              <a:t>evidencias</a:t>
            </a:r>
            <a:endParaRPr lang="en-US" sz="2400" dirty="0"/>
          </a:p>
          <a:p>
            <a:pPr lvl="1"/>
            <a:r>
              <a:rPr lang="en-US" sz="2400" dirty="0" err="1" smtClean="0"/>
              <a:t>Medios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Informáticos</a:t>
            </a:r>
            <a:r>
              <a:rPr lang="en-US" sz="2400" dirty="0" smtClean="0"/>
              <a:t> o </a:t>
            </a:r>
            <a:r>
              <a:rPr lang="en-US" sz="2400" dirty="0" err="1" smtClean="0"/>
              <a:t>electrónicos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284" y="2039164"/>
            <a:ext cx="1984955" cy="25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LA EMPRESA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0" y="1744565"/>
            <a:ext cx="5296482" cy="323707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400" dirty="0" smtClean="0"/>
              <a:t>Se define:</a:t>
            </a:r>
          </a:p>
          <a:p>
            <a:pPr lvl="0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Viabilidad</a:t>
            </a:r>
            <a:r>
              <a:rPr lang="en-US" sz="2000" dirty="0" smtClean="0"/>
              <a:t> Legal y Social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establecerse</a:t>
            </a:r>
            <a:r>
              <a:rPr lang="en-US" sz="2000" dirty="0" smtClean="0"/>
              <a:t> y </a:t>
            </a:r>
            <a:r>
              <a:rPr lang="en-US" sz="2000" dirty="0" err="1" smtClean="0"/>
              <a:t>operar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Definición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tipo</a:t>
            </a:r>
            <a:r>
              <a:rPr lang="en-US" sz="2000" dirty="0" smtClean="0"/>
              <a:t> de </a:t>
            </a:r>
            <a:r>
              <a:rPr lang="en-US" sz="2000" dirty="0" err="1" smtClean="0"/>
              <a:t>sociedad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Obligaciones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Tributarias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Obligaciones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Laborales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Obligaciones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Comerciales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Características</a:t>
            </a:r>
            <a:r>
              <a:rPr lang="en-US" sz="2000" dirty="0" smtClean="0"/>
              <a:t> </a:t>
            </a:r>
            <a:r>
              <a:rPr lang="en-US" sz="2000" dirty="0" err="1" smtClean="0"/>
              <a:t>necesarias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el </a:t>
            </a:r>
            <a:r>
              <a:rPr lang="en-US" sz="2000" dirty="0" err="1" smtClean="0"/>
              <a:t>grupo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empresarial</a:t>
            </a:r>
            <a:r>
              <a:rPr lang="en-US" sz="2000" dirty="0" smtClean="0"/>
              <a:t> y </a:t>
            </a:r>
            <a:r>
              <a:rPr lang="en-US" sz="2000" dirty="0" err="1" smtClean="0"/>
              <a:t>para</a:t>
            </a:r>
            <a:r>
              <a:rPr lang="en-US" sz="2000" dirty="0" smtClean="0"/>
              <a:t> el personal.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marL="349250" lvl="1" indent="0">
              <a:lnSpc>
                <a:spcPct val="80000"/>
              </a:lnSpc>
              <a:buNone/>
            </a:pPr>
            <a:endParaRPr lang="es-E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35" y="2347456"/>
            <a:ext cx="3134272" cy="32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DEFINICIONES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400" dirty="0" err="1" smtClean="0"/>
              <a:t>Nombre</a:t>
            </a:r>
            <a:r>
              <a:rPr lang="en-US" sz="2400" dirty="0" smtClean="0"/>
              <a:t> o </a:t>
            </a:r>
            <a:r>
              <a:rPr lang="en-US" sz="2400" dirty="0" err="1" smtClean="0"/>
              <a:t>Razón</a:t>
            </a:r>
            <a:r>
              <a:rPr lang="en-US" sz="2400" dirty="0" smtClean="0"/>
              <a:t> Social: </a:t>
            </a:r>
            <a:r>
              <a:rPr lang="en-US" sz="2400" b="1" dirty="0" smtClean="0"/>
              <a:t>EXINFO (</a:t>
            </a:r>
            <a:r>
              <a:rPr lang="en-US" sz="2400" b="1" dirty="0" err="1" smtClean="0"/>
              <a:t>Expertos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Informatica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Forense</a:t>
            </a:r>
            <a:r>
              <a:rPr lang="en-US" sz="2400" b="1" dirty="0" smtClean="0"/>
              <a:t>)</a:t>
            </a:r>
          </a:p>
          <a:p>
            <a:pPr lvl="0">
              <a:lnSpc>
                <a:spcPct val="80000"/>
              </a:lnSpc>
            </a:pPr>
            <a:endParaRPr lang="en-US" sz="2400" dirty="0" smtClean="0"/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Imagotipo</a:t>
            </a:r>
            <a:r>
              <a:rPr lang="en-US" sz="2400" dirty="0" smtClean="0"/>
              <a:t>:</a:t>
            </a:r>
          </a:p>
          <a:p>
            <a:pPr lvl="0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Tipo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Empresa</a:t>
            </a:r>
            <a:r>
              <a:rPr lang="en-US" sz="2400" dirty="0" smtClean="0"/>
              <a:t>: </a:t>
            </a:r>
            <a:r>
              <a:rPr lang="en-US" sz="2400" dirty="0" err="1" smtClean="0"/>
              <a:t>Compañia</a:t>
            </a:r>
            <a:r>
              <a:rPr lang="en-US" sz="2400" dirty="0" smtClean="0"/>
              <a:t> </a:t>
            </a:r>
            <a:r>
              <a:rPr lang="en-US" sz="2400" dirty="0" err="1" smtClean="0"/>
              <a:t>Limitada</a:t>
            </a:r>
            <a:endParaRPr lang="en-US" sz="2400" dirty="0"/>
          </a:p>
          <a:p>
            <a:pPr lvl="0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marL="349250" lvl="1" indent="0">
              <a:lnSpc>
                <a:spcPct val="80000"/>
              </a:lnSpc>
              <a:buNone/>
            </a:pPr>
            <a:endParaRPr lang="es-ES" sz="2200" dirty="0" smtClean="0"/>
          </a:p>
        </p:txBody>
      </p:sp>
      <p:pic>
        <p:nvPicPr>
          <p:cNvPr id="4" name="Imagen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955" y="2477346"/>
            <a:ext cx="4635492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4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ESTUDIO ORGANIZACIONAL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2400" b="1" dirty="0" smtClean="0"/>
              <a:t>MISIÓN</a:t>
            </a:r>
          </a:p>
          <a:p>
            <a:pPr lvl="1">
              <a:lnSpc>
                <a:spcPct val="80000"/>
              </a:lnSpc>
            </a:pPr>
            <a:r>
              <a:rPr lang="es-ES" sz="2000" dirty="0" smtClean="0"/>
              <a:t>Proveer </a:t>
            </a:r>
            <a:r>
              <a:rPr lang="es-ES" sz="2000" dirty="0"/>
              <a:t>servicios de análisis forense de alta calidad, confiable y eficiente; orientada a satisfacer las necesidades de nuestros clientes, estableciendo relaciones a largo plazo.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s-ES" sz="2400" b="1" dirty="0" smtClean="0"/>
              <a:t>VISIÓN</a:t>
            </a:r>
            <a:endParaRPr lang="es-ES" sz="2400" b="1" dirty="0"/>
          </a:p>
          <a:p>
            <a:pPr lvl="1">
              <a:lnSpc>
                <a:spcPct val="80000"/>
              </a:lnSpc>
            </a:pPr>
            <a:r>
              <a:rPr lang="es-ES" sz="2000" dirty="0"/>
              <a:t>Ser la empresa líder en el Norte del país, en servicios de Análisis Forense Informático, brindando un soporte efectivo e incrementando los niveles de satisfacción y lealtad de nuestros clientes. </a:t>
            </a:r>
            <a:endParaRPr lang="en-US" sz="2000" dirty="0"/>
          </a:p>
          <a:p>
            <a:pPr marL="349250" lvl="1" indent="0">
              <a:lnSpc>
                <a:spcPct val="80000"/>
              </a:lnSpc>
              <a:buNone/>
            </a:pPr>
            <a:endParaRPr lang="es-E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70" y="4416847"/>
            <a:ext cx="2358678" cy="23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VALORES CORPORATIVOS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es-ES" sz="2200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2200" dirty="0" smtClean="0"/>
              <a:t>Flexibilidad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2200" dirty="0" smtClean="0"/>
              <a:t>Calidad</a:t>
            </a:r>
            <a:endParaRPr lang="es-ES" sz="22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2200" dirty="0" smtClean="0"/>
              <a:t>Rapidez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2200" dirty="0" smtClean="0"/>
              <a:t>Empatía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2200" dirty="0" smtClean="0"/>
              <a:t>Confidencialidad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89" y="2192622"/>
            <a:ext cx="4110496" cy="29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ANALISIS FODA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" y="1452282"/>
            <a:ext cx="8038680" cy="5405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85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LAS 5 FUERZAS DE PORTER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4" y="1452282"/>
            <a:ext cx="7675655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TRES ESTRATEGIAS GENERICAS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endParaRPr lang="es-ES" sz="2000" dirty="0"/>
          </a:p>
          <a:p>
            <a:pPr lvl="0">
              <a:lnSpc>
                <a:spcPct val="80000"/>
              </a:lnSpc>
            </a:pPr>
            <a:r>
              <a:rPr lang="es-ES" dirty="0" smtClean="0"/>
              <a:t>Liderazgo </a:t>
            </a:r>
            <a:r>
              <a:rPr lang="es-ES" dirty="0"/>
              <a:t>en </a:t>
            </a:r>
            <a:r>
              <a:rPr lang="es-ES" dirty="0" smtClean="0"/>
              <a:t>Costos </a:t>
            </a:r>
            <a:endParaRPr lang="es-ES" dirty="0"/>
          </a:p>
          <a:p>
            <a:pPr lvl="0">
              <a:lnSpc>
                <a:spcPct val="80000"/>
              </a:lnSpc>
            </a:pPr>
            <a:r>
              <a:rPr lang="es-ES" dirty="0" smtClean="0"/>
              <a:t>Diferenciación </a:t>
            </a:r>
            <a:endParaRPr lang="es-ES" dirty="0"/>
          </a:p>
          <a:p>
            <a:pPr lvl="0">
              <a:lnSpc>
                <a:spcPct val="80000"/>
              </a:lnSpc>
            </a:pPr>
            <a:r>
              <a:rPr lang="es-ES" b="1" dirty="0" smtClean="0"/>
              <a:t>Concentración </a:t>
            </a:r>
            <a:endParaRPr lang="es-EC" b="1" dirty="0" smtClean="0"/>
          </a:p>
          <a:p>
            <a:pPr marL="349250" lvl="1" indent="0" algn="just">
              <a:lnSpc>
                <a:spcPct val="80000"/>
              </a:lnSpc>
              <a:buNone/>
            </a:pPr>
            <a:endParaRPr lang="es-EC" sz="2400" dirty="0"/>
          </a:p>
          <a:p>
            <a:pPr marL="349250" lvl="1" indent="0" algn="just">
              <a:lnSpc>
                <a:spcPct val="80000"/>
              </a:lnSpc>
              <a:buNone/>
            </a:pPr>
            <a:endParaRPr lang="es-EC" sz="2400" dirty="0" smtClean="0"/>
          </a:p>
          <a:p>
            <a:pPr marL="349250" lvl="1" indent="0" algn="just">
              <a:lnSpc>
                <a:spcPct val="80000"/>
              </a:lnSpc>
              <a:buNone/>
            </a:pPr>
            <a:endParaRPr lang="es-EC" sz="2400" dirty="0" smtClean="0"/>
          </a:p>
          <a:p>
            <a:pPr marL="349250" lvl="1" indent="0" algn="just">
              <a:lnSpc>
                <a:spcPct val="80000"/>
              </a:lnSpc>
              <a:buNone/>
            </a:pPr>
            <a:r>
              <a:rPr lang="es-EC" sz="2400" dirty="0" smtClean="0"/>
              <a:t>El servicio </a:t>
            </a:r>
            <a:r>
              <a:rPr lang="es-EC" sz="2400" dirty="0"/>
              <a:t>que se ofrece incluye una solución integral y personalizada a las necesidades del cliente, dentro del segmento de mercado elegido. </a:t>
            </a:r>
            <a:endParaRPr lang="es-ES" sz="2400" dirty="0"/>
          </a:p>
          <a:p>
            <a:pPr marL="349250" lvl="1" indent="0">
              <a:lnSpc>
                <a:spcPct val="80000"/>
              </a:lnSpc>
              <a:buNone/>
            </a:pPr>
            <a:endParaRPr lang="es-E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80" y="1880468"/>
            <a:ext cx="2485578" cy="2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ORGANIGRAMA ESTRUCTURAL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282"/>
            <a:ext cx="9143999" cy="537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67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LOCALIZACIÓN DEL PROYECTO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452282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400" dirty="0" smtClean="0"/>
              <a:t>Macro-</a:t>
            </a:r>
            <a:r>
              <a:rPr lang="en-US" sz="2400" dirty="0" err="1" smtClean="0"/>
              <a:t>localización</a:t>
            </a:r>
            <a:r>
              <a:rPr lang="en-US" sz="2400" dirty="0" smtClean="0"/>
              <a:t>: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sz="2000" dirty="0" smtClean="0"/>
              <a:t>•   </a:t>
            </a:r>
            <a:r>
              <a:rPr lang="en-US" sz="2000" dirty="0" err="1" smtClean="0"/>
              <a:t>Cubrirá</a:t>
            </a:r>
            <a:r>
              <a:rPr lang="en-US" sz="2000" dirty="0" smtClean="0"/>
              <a:t> </a:t>
            </a:r>
            <a:r>
              <a:rPr lang="en-US" sz="2000" dirty="0" err="1" smtClean="0"/>
              <a:t>Parroquias</a:t>
            </a:r>
            <a:r>
              <a:rPr lang="en-US" sz="2000" dirty="0" smtClean="0"/>
              <a:t> del Distrito </a:t>
            </a:r>
            <a:r>
              <a:rPr lang="en-US" sz="2000" dirty="0" err="1" smtClean="0"/>
              <a:t>Metropolitano</a:t>
            </a:r>
            <a:r>
              <a:rPr lang="en-US" sz="2000" dirty="0" smtClean="0"/>
              <a:t> de Quito – </a:t>
            </a:r>
            <a:r>
              <a:rPr lang="en-US" sz="2000" dirty="0" err="1" smtClean="0"/>
              <a:t>ubicación</a:t>
            </a:r>
            <a:r>
              <a:rPr lang="en-US" sz="2000" dirty="0" smtClean="0"/>
              <a:t> </a:t>
            </a:r>
            <a:r>
              <a:rPr lang="en-US" sz="2000" dirty="0" err="1" smtClean="0"/>
              <a:t>zona</a:t>
            </a:r>
            <a:r>
              <a:rPr lang="en-US" sz="2000" dirty="0" smtClean="0"/>
              <a:t> Norte</a:t>
            </a:r>
          </a:p>
          <a:p>
            <a:pPr lvl="0">
              <a:lnSpc>
                <a:spcPct val="80000"/>
              </a:lnSpc>
            </a:pPr>
            <a:r>
              <a:rPr lang="es-ES" sz="2400" dirty="0" smtClean="0"/>
              <a:t>Micro-localización</a:t>
            </a:r>
            <a:r>
              <a:rPr lang="en-US" sz="2400" dirty="0" smtClean="0"/>
              <a:t>: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sz="2000" dirty="0" smtClean="0"/>
              <a:t>•   Se </a:t>
            </a:r>
            <a:r>
              <a:rPr lang="en-US" sz="2000" dirty="0" err="1" smtClean="0"/>
              <a:t>consideraron</a:t>
            </a:r>
            <a:r>
              <a:rPr lang="en-US" sz="2000" dirty="0" smtClean="0"/>
              <a:t> los </a:t>
            </a:r>
            <a:r>
              <a:rPr lang="en-US" sz="2000" dirty="0" err="1" smtClean="0"/>
              <a:t>siguientes</a:t>
            </a:r>
            <a:r>
              <a:rPr lang="en-US" sz="2000" dirty="0" smtClean="0"/>
              <a:t> </a:t>
            </a:r>
            <a:r>
              <a:rPr lang="en-US" sz="2000" dirty="0" err="1" smtClean="0"/>
              <a:t>factores</a:t>
            </a:r>
            <a:r>
              <a:rPr lang="en-US" sz="2000" dirty="0" smtClean="0"/>
              <a:t>:</a:t>
            </a:r>
            <a:endParaRPr lang="es-ES" sz="2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19439"/>
              </p:ext>
            </p:extLst>
          </p:nvPr>
        </p:nvGraphicFramePr>
        <p:xfrm>
          <a:off x="792162" y="3369459"/>
          <a:ext cx="7174559" cy="3286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3701"/>
                <a:gridCol w="976158"/>
                <a:gridCol w="757964"/>
                <a:gridCol w="772764"/>
                <a:gridCol w="772764"/>
                <a:gridCol w="706550"/>
                <a:gridCol w="707329"/>
                <a:gridCol w="707329"/>
              </a:tblGrid>
              <a:tr h="28280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FACTOR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POSIBLES LOCALIZACIONES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79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Av. Eloy Alfaro y Ayarza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Calle Santa Prisca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Shyris y Eloy Alfaro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08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Arriendo de oficinas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35%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(350,00)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(380,00)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(750,00)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3,15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1,75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87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Cercanía a posibles clientes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2,25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2,25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8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Espacio físico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80 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 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64 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2,0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7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Seguridad del sector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15%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1,35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9,10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7,90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6,85</a:t>
                      </a:r>
                      <a:endParaRPr lang="es-ES" sz="12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5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MARKETING MIX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73" y="2262508"/>
            <a:ext cx="6534363" cy="38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EVIDENCIA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34" y="1711261"/>
            <a:ext cx="4467803" cy="36260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Registro</a:t>
            </a:r>
            <a:r>
              <a:rPr lang="en-US" sz="2400" dirty="0" smtClean="0"/>
              <a:t> </a:t>
            </a:r>
            <a:r>
              <a:rPr lang="en-US" sz="2400" dirty="0" err="1" smtClean="0"/>
              <a:t>generado</a:t>
            </a:r>
            <a:r>
              <a:rPr lang="en-US" sz="2400" dirty="0" smtClean="0"/>
              <a:t> o </a:t>
            </a:r>
            <a:r>
              <a:rPr lang="en-US" sz="2400" dirty="0" err="1" smtClean="0"/>
              <a:t>almacenado</a:t>
            </a:r>
            <a:r>
              <a:rPr lang="en-US" sz="2400" dirty="0" smtClean="0"/>
              <a:t> en un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computacional</a:t>
            </a:r>
            <a:endParaRPr lang="en-US" sz="2400" dirty="0" smtClean="0"/>
          </a:p>
          <a:p>
            <a:r>
              <a:rPr lang="en-US" sz="2400" dirty="0" smtClean="0"/>
              <a:t> CATEGORÍAS</a:t>
            </a:r>
          </a:p>
          <a:p>
            <a:pPr lvl="1"/>
            <a:r>
              <a:rPr lang="en-US" sz="2400" dirty="0" err="1" smtClean="0"/>
              <a:t>Almacenadas</a:t>
            </a:r>
            <a:endParaRPr lang="en-US" sz="2400" dirty="0" smtClean="0"/>
          </a:p>
          <a:p>
            <a:pPr lvl="1"/>
            <a:r>
              <a:rPr lang="en-US" sz="2400" dirty="0" err="1" smtClean="0"/>
              <a:t>Generadas</a:t>
            </a:r>
            <a:endParaRPr lang="en-US" sz="2400" dirty="0" smtClean="0"/>
          </a:p>
          <a:p>
            <a:pPr lvl="1"/>
            <a:r>
              <a:rPr lang="en-US" sz="2400" dirty="0" err="1" smtClean="0"/>
              <a:t>Almacenadas</a:t>
            </a:r>
            <a:r>
              <a:rPr lang="en-US" sz="2400" dirty="0" smtClean="0"/>
              <a:t> y </a:t>
            </a:r>
            <a:r>
              <a:rPr lang="en-US" sz="2400" dirty="0" err="1" smtClean="0"/>
              <a:t>Generadas</a:t>
            </a:r>
            <a:endParaRPr lang="en-US" sz="2400" dirty="0" smtClean="0"/>
          </a:p>
          <a:p>
            <a:pPr lvl="1"/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4307" y="1597310"/>
            <a:ext cx="3680426" cy="352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dirty="0" smtClean="0"/>
              <a:t>CARACTERISTÍCAS</a:t>
            </a:r>
          </a:p>
          <a:p>
            <a:pPr lvl="1"/>
            <a:r>
              <a:rPr lang="es-EC" dirty="0" smtClean="0"/>
              <a:t>Es </a:t>
            </a:r>
            <a:r>
              <a:rPr lang="es-EC" dirty="0"/>
              <a:t>volátil.</a:t>
            </a:r>
            <a:endParaRPr lang="en-US" dirty="0"/>
          </a:p>
          <a:p>
            <a:pPr lvl="1"/>
            <a:r>
              <a:rPr lang="es-EC" dirty="0"/>
              <a:t>Es anónima</a:t>
            </a:r>
            <a:endParaRPr lang="en-US" dirty="0"/>
          </a:p>
          <a:p>
            <a:pPr lvl="1"/>
            <a:r>
              <a:rPr lang="es-EC" dirty="0"/>
              <a:t>Es duplicable</a:t>
            </a:r>
            <a:endParaRPr lang="en-US" dirty="0"/>
          </a:p>
          <a:p>
            <a:pPr lvl="1"/>
            <a:r>
              <a:rPr lang="es-EC" dirty="0"/>
              <a:t>Es alterable y modificable</a:t>
            </a:r>
            <a:endParaRPr lang="en-US" dirty="0"/>
          </a:p>
          <a:p>
            <a:pPr lvl="1"/>
            <a:r>
              <a:rPr lang="es-EC" dirty="0"/>
              <a:t>Es eliminable</a:t>
            </a:r>
            <a:r>
              <a:rPr lang="en-US" dirty="0"/>
              <a:t> </a:t>
            </a:r>
            <a:endParaRPr lang="en-US" sz="5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491" y="5005610"/>
            <a:ext cx="1699242" cy="16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ESTRATEGIA DE PRODUCTO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609098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400" dirty="0"/>
              <a:t>Servicio personalizado al cliente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Credibilidad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Comunicación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Comprensión del Cliente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Accesibilidad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Cortesía</a:t>
            </a:r>
          </a:p>
          <a:p>
            <a:pPr lvl="0">
              <a:lnSpc>
                <a:spcPct val="80000"/>
              </a:lnSpc>
            </a:pPr>
            <a:r>
              <a:rPr lang="es-ES" sz="2400" dirty="0"/>
              <a:t>Profesionalismo</a:t>
            </a:r>
          </a:p>
          <a:p>
            <a:pPr lvl="0">
              <a:lnSpc>
                <a:spcPct val="80000"/>
              </a:lnSpc>
            </a:pPr>
            <a:r>
              <a:rPr lang="es-ES" sz="2400" dirty="0" smtClean="0"/>
              <a:t>Fiabilidad</a:t>
            </a:r>
            <a:endParaRPr lang="es-ES" sz="2400" dirty="0"/>
          </a:p>
        </p:txBody>
      </p:sp>
      <p:pic>
        <p:nvPicPr>
          <p:cNvPr id="5" name="Imagen 2" descr="http://2.bp.blogspot.com/_asxUyPaq6Dc/SvOr69GRPTI/AAAAAAAAAJs/zoTz-mbl7jI/s400/Rep_cicloProduc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18" y="3549002"/>
            <a:ext cx="4501444" cy="3308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80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ESTRATEGIA DE PRECIO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6" y="1452282"/>
            <a:ext cx="2857500" cy="2857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14605" y="4176480"/>
            <a:ext cx="7906062" cy="2060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lvl="1" indent="-457200">
              <a:lnSpc>
                <a:spcPct val="80000"/>
              </a:lnSpc>
              <a:buFont typeface="Candara" pitchFamily="34" charset="0"/>
              <a:buAutoNum type="arabicPeriod"/>
            </a:pPr>
            <a:endParaRPr lang="es-ES" sz="2000" b="1" dirty="0" smtClean="0"/>
          </a:p>
          <a:p>
            <a:pPr marL="349250" lvl="1" indent="0">
              <a:lnSpc>
                <a:spcPct val="80000"/>
              </a:lnSpc>
              <a:buNone/>
            </a:pPr>
            <a:endParaRPr lang="es-ES" sz="2000" b="1" dirty="0"/>
          </a:p>
          <a:p>
            <a:pPr marL="806450" lvl="1" indent="-457200">
              <a:lnSpc>
                <a:spcPct val="80000"/>
              </a:lnSpc>
              <a:buFont typeface="Candara" pitchFamily="34" charset="0"/>
              <a:buAutoNum type="arabicPeriod"/>
            </a:pPr>
            <a:r>
              <a:rPr lang="es-ES" sz="2000" b="1" dirty="0" smtClean="0"/>
              <a:t>Fijación de precios en función de la competencia</a:t>
            </a:r>
          </a:p>
          <a:p>
            <a:pPr marL="806450" lvl="1" indent="-457200">
              <a:lnSpc>
                <a:spcPct val="80000"/>
              </a:lnSpc>
              <a:buFont typeface="Candara" pitchFamily="34" charset="0"/>
              <a:buAutoNum type="arabicPeriod"/>
            </a:pPr>
            <a:r>
              <a:rPr lang="es-ES" sz="2000" b="1" dirty="0" smtClean="0"/>
              <a:t>Fijación de precios basada en una licitación cerrada</a:t>
            </a:r>
          </a:p>
          <a:p>
            <a:pPr marL="349250" lvl="1" indent="0">
              <a:lnSpc>
                <a:spcPct val="80000"/>
              </a:lnSpc>
              <a:buNone/>
            </a:pPr>
            <a:endParaRPr lang="en-US" sz="3000" dirty="0" smtClean="0"/>
          </a:p>
          <a:p>
            <a:pPr marL="349250" lvl="1" indent="0">
              <a:lnSpc>
                <a:spcPct val="80000"/>
              </a:lnSpc>
              <a:buNone/>
            </a:pPr>
            <a:r>
              <a:rPr lang="es-EC" sz="2000" dirty="0" smtClean="0"/>
              <a:t>Estrategias de Status, </a:t>
            </a:r>
            <a:r>
              <a:rPr lang="es-EC" sz="2000" dirty="0"/>
              <a:t>p</a:t>
            </a:r>
            <a:r>
              <a:rPr lang="es-EC" sz="2000" dirty="0" smtClean="0"/>
              <a:t>ara </a:t>
            </a:r>
            <a:r>
              <a:rPr lang="es-EC" sz="2000" dirty="0"/>
              <a:t>productos nuevos, precios competitivos y para líneas de productos.</a:t>
            </a:r>
            <a:r>
              <a:rPr lang="en-US" sz="2000" dirty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300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PLAZA o DISTRIBUCIÓN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609098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endParaRPr lang="es-ES" sz="2400" dirty="0" smtClean="0"/>
          </a:p>
          <a:p>
            <a:pPr lvl="0">
              <a:lnSpc>
                <a:spcPct val="80000"/>
              </a:lnSpc>
            </a:pPr>
            <a:r>
              <a:rPr lang="es-ES" sz="2400" dirty="0" smtClean="0"/>
              <a:t>Es directa y sin intermediarios – vendedores propios</a:t>
            </a:r>
          </a:p>
          <a:p>
            <a:pPr lvl="0">
              <a:lnSpc>
                <a:spcPct val="80000"/>
              </a:lnSpc>
            </a:pPr>
            <a:r>
              <a:rPr lang="en-US" sz="2400" dirty="0" err="1" smtClean="0"/>
              <a:t>Trabajo</a:t>
            </a:r>
            <a:r>
              <a:rPr lang="en-US" sz="2400" dirty="0" smtClean="0"/>
              <a:t> 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 smtClean="0"/>
              <a:t>pedido</a:t>
            </a:r>
            <a:r>
              <a:rPr lang="en-US" sz="2400" dirty="0" smtClean="0"/>
              <a:t>, </a:t>
            </a:r>
            <a:r>
              <a:rPr lang="en-US" sz="2400" dirty="0" err="1" smtClean="0"/>
              <a:t>adaptado</a:t>
            </a:r>
            <a:r>
              <a:rPr lang="en-US" sz="2400" dirty="0" smtClean="0"/>
              <a:t>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necesidades</a:t>
            </a:r>
            <a:r>
              <a:rPr lang="en-US" sz="2400" dirty="0"/>
              <a:t> </a:t>
            </a:r>
            <a:r>
              <a:rPr lang="en-US" sz="2400" dirty="0" smtClean="0"/>
              <a:t>con </a:t>
            </a:r>
            <a:r>
              <a:rPr lang="en-US" sz="2400" dirty="0" err="1" smtClean="0"/>
              <a:t>demostraciones</a:t>
            </a:r>
            <a:r>
              <a:rPr lang="en-US" sz="2400" dirty="0" smtClean="0"/>
              <a:t>.</a:t>
            </a:r>
          </a:p>
          <a:p>
            <a:pPr lvl="0">
              <a:lnSpc>
                <a:spcPct val="80000"/>
              </a:lnSpc>
            </a:pPr>
            <a:endParaRPr lang="es-ES" sz="2000" dirty="0"/>
          </a:p>
          <a:p>
            <a:pPr lvl="1">
              <a:lnSpc>
                <a:spcPct val="80000"/>
              </a:lnSpc>
            </a:pPr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11" y="4056944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ESTRATEGIA DE PROMOCIÓN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02" y="4398239"/>
            <a:ext cx="2549786" cy="24715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1801" y="1452282"/>
            <a:ext cx="8651755" cy="4969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sz="2200" dirty="0" smtClean="0"/>
              <a:t>Portal web, se </a:t>
            </a:r>
            <a:r>
              <a:rPr lang="en-US" sz="2200" dirty="0" err="1" smtClean="0"/>
              <a:t>detallan</a:t>
            </a:r>
            <a:r>
              <a:rPr lang="en-US" sz="2200" dirty="0" smtClean="0"/>
              <a:t> </a:t>
            </a:r>
            <a:r>
              <a:rPr lang="en-US" sz="2200" dirty="0" err="1" smtClean="0"/>
              <a:t>productos</a:t>
            </a:r>
            <a:r>
              <a:rPr lang="en-US" sz="2200" dirty="0" smtClean="0"/>
              <a:t> y </a:t>
            </a:r>
            <a:r>
              <a:rPr lang="en-US" sz="2200" dirty="0" err="1" smtClean="0"/>
              <a:t>servicios</a:t>
            </a:r>
            <a:r>
              <a:rPr lang="en-US" sz="22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Encartes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Encartes</a:t>
            </a:r>
            <a:r>
              <a:rPr lang="en-US" sz="2200" dirty="0" smtClean="0"/>
              <a:t> </a:t>
            </a:r>
            <a:r>
              <a:rPr lang="en-US" sz="2200" dirty="0" err="1" smtClean="0"/>
              <a:t>Electronicos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Prensa</a:t>
            </a:r>
            <a:r>
              <a:rPr lang="en-US" sz="2200" dirty="0" smtClean="0"/>
              <a:t> </a:t>
            </a:r>
            <a:r>
              <a:rPr lang="en-US" sz="2200" dirty="0" err="1" smtClean="0"/>
              <a:t>escrita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Afiches</a:t>
            </a:r>
            <a:r>
              <a:rPr lang="en-US" sz="2200" dirty="0" smtClean="0"/>
              <a:t>, </a:t>
            </a:r>
            <a:r>
              <a:rPr lang="en-US" sz="2200" dirty="0" err="1" smtClean="0"/>
              <a:t>Folletos</a:t>
            </a:r>
            <a:r>
              <a:rPr lang="en-US" sz="2200" dirty="0" smtClean="0"/>
              <a:t>, </a:t>
            </a:r>
            <a:r>
              <a:rPr lang="en-US" sz="2200" dirty="0" err="1" smtClean="0"/>
              <a:t>Dipticos</a:t>
            </a:r>
            <a:r>
              <a:rPr lang="en-US" sz="2200" dirty="0" smtClean="0"/>
              <a:t> o </a:t>
            </a:r>
            <a:r>
              <a:rPr lang="en-US" sz="2200" dirty="0" err="1" smtClean="0"/>
              <a:t>Tripticos</a:t>
            </a:r>
            <a:r>
              <a:rPr lang="en-US" sz="22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200" dirty="0" err="1" smtClean="0"/>
              <a:t>Redes</a:t>
            </a:r>
            <a:r>
              <a:rPr lang="en-US" sz="2200" dirty="0" smtClean="0"/>
              <a:t> </a:t>
            </a:r>
            <a:r>
              <a:rPr lang="en-US" sz="2200" dirty="0" err="1" smtClean="0"/>
              <a:t>Sociales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s-ES" sz="2200" dirty="0" smtClean="0"/>
              <a:t>Mediante el marketing directo se cultivarán relaciones directas con los clientes, haciendo uso del teléfono, el fax, correo electrónico, e-</a:t>
            </a:r>
            <a:r>
              <a:rPr lang="es-ES" sz="2200" dirty="0" err="1" smtClean="0"/>
              <a:t>mailing</a:t>
            </a:r>
            <a:r>
              <a:rPr lang="es-ES" sz="2200" dirty="0" smtClean="0"/>
              <a:t>, </a:t>
            </a:r>
            <a:r>
              <a:rPr lang="es-ES" sz="2200" dirty="0" err="1" smtClean="0"/>
              <a:t>telemarketing</a:t>
            </a:r>
            <a:r>
              <a:rPr lang="es-ES" sz="2200" dirty="0" smtClean="0"/>
              <a:t>, entre otros, con el fin de obtener una respuesta inmediata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s-ES" sz="2000" dirty="0" smtClean="0"/>
          </a:p>
          <a:p>
            <a:pPr lvl="1">
              <a:lnSpc>
                <a:spcPct val="80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945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ESTUDIO FINANCIERO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486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PRESUPUESTO DE INVERSIÓN EN ACTIVOS FIJOS</a:t>
            </a:r>
            <a:endParaRPr lang="en-US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66142"/>
              </p:ext>
            </p:extLst>
          </p:nvPr>
        </p:nvGraphicFramePr>
        <p:xfrm>
          <a:off x="2773673" y="3297235"/>
          <a:ext cx="3985331" cy="1783308"/>
        </p:xfrm>
        <a:graphic>
          <a:graphicData uri="http://schemas.openxmlformats.org/drawingml/2006/table">
            <a:tbl>
              <a:tblPr/>
              <a:tblGrid>
                <a:gridCol w="2813174"/>
                <a:gridCol w="1172157"/>
              </a:tblGrid>
              <a:tr h="297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ACTIVO FIJO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Equipos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oficina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904.95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Equipos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cómputo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3,823.97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Muebles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Enseres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3,340.93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Herramientas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Análisis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19,380.80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27,450.65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28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827213"/>
            <a:ext cx="7570787" cy="369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CAPITAL DE TRABAJO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74443"/>
              </p:ext>
            </p:extLst>
          </p:nvPr>
        </p:nvGraphicFramePr>
        <p:xfrm>
          <a:off x="1430636" y="1664310"/>
          <a:ext cx="6262664" cy="4862810"/>
        </p:xfrm>
        <a:graphic>
          <a:graphicData uri="http://schemas.openxmlformats.org/drawingml/2006/table">
            <a:tbl>
              <a:tblPr/>
              <a:tblGrid>
                <a:gridCol w="2738168"/>
                <a:gridCol w="1174832"/>
                <a:gridCol w="1174832"/>
                <a:gridCol w="1174832"/>
              </a:tblGrid>
              <a:tr h="2457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CAPITAL DE TRABAJO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DETALLE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Mensual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Sueldos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40,998.70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3,416.56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10,249.68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1,403.78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350.95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publicidad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6,303.20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525.27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1,575.80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arriendo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Suministros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oficina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630.54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157.64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Suministros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limpieza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Material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apoyo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751.90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62.66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187.98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50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facilitadores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capacitador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1,716.67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Asesor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Legal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Contador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Capacitación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Humano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83.33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arriendo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local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curso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Constitución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1,418.89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107,809.12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8,984.09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28,371.17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Garantía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arriendo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5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Capital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trabajo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29,071.17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1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93404"/>
              </p:ext>
            </p:extLst>
          </p:nvPr>
        </p:nvGraphicFramePr>
        <p:xfrm>
          <a:off x="2705618" y="1811995"/>
          <a:ext cx="4184774" cy="1282700"/>
        </p:xfrm>
        <a:graphic>
          <a:graphicData uri="http://schemas.openxmlformats.org/drawingml/2006/table">
            <a:tbl>
              <a:tblPr/>
              <a:tblGrid>
                <a:gridCol w="1578598"/>
                <a:gridCol w="1384996"/>
                <a:gridCol w="1221180"/>
              </a:tblGrid>
              <a:tr h="2332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 TOTAL INICIAL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INICIAL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Activo Fijo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27,450.65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de trabajo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29,071.17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56,521.82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92162" y="827213"/>
            <a:ext cx="7570787" cy="369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PRESUPUESTO INICIAL</a:t>
            </a:r>
            <a:endParaRPr lang="en-US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188724"/>
              </p:ext>
            </p:extLst>
          </p:nvPr>
        </p:nvGraphicFramePr>
        <p:xfrm>
          <a:off x="2306526" y="4022854"/>
          <a:ext cx="5051006" cy="1435100"/>
        </p:xfrm>
        <a:graphic>
          <a:graphicData uri="http://schemas.openxmlformats.org/drawingml/2006/table">
            <a:tbl>
              <a:tblPr/>
              <a:tblGrid>
                <a:gridCol w="1905362"/>
                <a:gridCol w="1671684"/>
                <a:gridCol w="1473960"/>
              </a:tblGrid>
              <a:tr h="2332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 TOTAL INICIAL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INICIAL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Fijo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28,521.82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56,521.82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4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07893"/>
              </p:ext>
            </p:extLst>
          </p:nvPr>
        </p:nvGraphicFramePr>
        <p:xfrm>
          <a:off x="1327087" y="1551287"/>
          <a:ext cx="6526783" cy="3535357"/>
        </p:xfrm>
        <a:graphic>
          <a:graphicData uri="http://schemas.openxmlformats.org/drawingml/2006/table">
            <a:tbl>
              <a:tblPr/>
              <a:tblGrid>
                <a:gridCol w="3628790"/>
                <a:gridCol w="1587596"/>
                <a:gridCol w="1310397"/>
              </a:tblGrid>
              <a:tr h="2167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COSTOS FIJOS  USD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DETALLE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MENSUAL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ANUAL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Sueldos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3,416.56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40,998.70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1,403.78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publicidad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525.27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6,303.20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arriendo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Asesor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Legal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Contador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Suministros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oficina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630.54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Suministros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limpieza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Capacitación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Humano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Depreciaciones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8,250.01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Intereses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276.03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3,312.40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local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capacitación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9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COSTOS FIJOS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8,168.30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98,019.63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792162" y="827213"/>
            <a:ext cx="7570787" cy="369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COSTOS FIJOS Y VARIABLES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17551"/>
              </p:ext>
            </p:extLst>
          </p:nvPr>
        </p:nvGraphicFramePr>
        <p:xfrm>
          <a:off x="1536509" y="5331051"/>
          <a:ext cx="6040000" cy="1343659"/>
        </p:xfrm>
        <a:graphic>
          <a:graphicData uri="http://schemas.openxmlformats.org/drawingml/2006/table">
            <a:tbl>
              <a:tblPr/>
              <a:tblGrid>
                <a:gridCol w="3486323"/>
                <a:gridCol w="1398971"/>
                <a:gridCol w="1154706"/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COSTOS VARIABLES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DETALLE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MENSUAL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ANUAL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facilitador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1,716.67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Material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apoyo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751.9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COSTOS VARIABLES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1,779.33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21,351.90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05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ANÁLISIS DE OFERTA Y DEMANDA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70434"/>
              </p:ext>
            </p:extLst>
          </p:nvPr>
        </p:nvGraphicFramePr>
        <p:xfrm>
          <a:off x="792161" y="2973388"/>
          <a:ext cx="7733237" cy="2822515"/>
        </p:xfrm>
        <a:graphic>
          <a:graphicData uri="http://schemas.openxmlformats.org/drawingml/2006/table">
            <a:tbl>
              <a:tblPr/>
              <a:tblGrid>
                <a:gridCol w="1081541"/>
                <a:gridCol w="1480880"/>
                <a:gridCol w="1081541"/>
                <a:gridCol w="1081541"/>
                <a:gridCol w="1680548"/>
                <a:gridCol w="1327186"/>
              </a:tblGrid>
              <a:tr h="1286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PROYECCIÓN NÚMERO DE EMPRESAS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OFERTA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 INSATISFECHA POR NÚMERO DE EMPRESAS ATENDIDAS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4.0%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Participación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4,091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1,056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1,056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4,759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3,439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1,584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530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CONSULTORÍA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ANÁLISIS DE OFERTA Y DEMANDA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5236"/>
              </p:ext>
            </p:extLst>
          </p:nvPr>
        </p:nvGraphicFramePr>
        <p:xfrm>
          <a:off x="792161" y="2973388"/>
          <a:ext cx="7733237" cy="2854225"/>
        </p:xfrm>
        <a:graphic>
          <a:graphicData uri="http://schemas.openxmlformats.org/drawingml/2006/table">
            <a:tbl>
              <a:tblPr/>
              <a:tblGrid>
                <a:gridCol w="1081541"/>
                <a:gridCol w="1480880"/>
                <a:gridCol w="1081541"/>
                <a:gridCol w="1081541"/>
                <a:gridCol w="1680548"/>
                <a:gridCol w="1327186"/>
              </a:tblGrid>
              <a:tr h="1286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PROYECCIÓN NÚMERO DE EMPRESAS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OFERTA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 INSATISFECHA POR NÚMERO DE EMPRESAS ATENDIDAS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3.39%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Participación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6,820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6,100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6,396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7,934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1,200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6,734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8,558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1,440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7,118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9,231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1,680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7,551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530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CAPACITACIÓN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ROLES Y RESPOSABILIDADES </a:t>
            </a:r>
            <a:endParaRPr lang="en-US" sz="4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31" y="1741542"/>
            <a:ext cx="6367962" cy="4569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94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ANÁLISIS DE OFERTA Y DEMANDA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21117"/>
              </p:ext>
            </p:extLst>
          </p:nvPr>
        </p:nvGraphicFramePr>
        <p:xfrm>
          <a:off x="792161" y="2973388"/>
          <a:ext cx="7733237" cy="2854225"/>
        </p:xfrm>
        <a:graphic>
          <a:graphicData uri="http://schemas.openxmlformats.org/drawingml/2006/table">
            <a:tbl>
              <a:tblPr/>
              <a:tblGrid>
                <a:gridCol w="1081541"/>
                <a:gridCol w="1480880"/>
                <a:gridCol w="1081541"/>
                <a:gridCol w="1081541"/>
                <a:gridCol w="1680548"/>
                <a:gridCol w="1327186"/>
              </a:tblGrid>
              <a:tr h="1286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PROYECCIÓN NÚMERO DE EMPRESAS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OFERTA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DEMANDA INSATISFECHA POR NÚMERO DE EMPRESAS ATENDIDAS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2.86%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Participación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89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16,852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2,640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14,212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406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18,177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3,168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15,009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19,605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3,696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15,909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21,146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4,224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16,922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483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72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-603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22,808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4,752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18,056</a:t>
                      </a:r>
                      <a:endParaRPr lang="en-US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en-US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530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RECUPERACIÓN DE INFORMACIÓN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69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530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 FINANCIAMIENTO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2162" y="0"/>
            <a:ext cx="7570787" cy="119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EVALUACIÓN FINANCIERA</a:t>
            </a:r>
          </a:p>
          <a:p>
            <a:pPr algn="ctr"/>
            <a:r>
              <a:rPr lang="en-US" b="1" dirty="0" smtClean="0"/>
              <a:t>TASA DE OPORTUNIDAD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49652"/>
              </p:ext>
            </p:extLst>
          </p:nvPr>
        </p:nvGraphicFramePr>
        <p:xfrm>
          <a:off x="2934255" y="2664849"/>
          <a:ext cx="3401399" cy="2514600"/>
        </p:xfrm>
        <a:graphic>
          <a:graphicData uri="http://schemas.openxmlformats.org/drawingml/2006/table">
            <a:tbl>
              <a:tblPr/>
              <a:tblGrid>
                <a:gridCol w="2442994"/>
                <a:gridCol w="958405"/>
              </a:tblGrid>
              <a:tr h="203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DE OPORTUNIDAD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pasiva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ajenos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propios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t=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impositiva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vigente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inflación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Riesgo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Oportunidad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2" y="5477288"/>
            <a:ext cx="7832220" cy="5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6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6"/>
            <a:ext cx="7570787" cy="530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 FINANCIAMIENTO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50265"/>
              </p:ext>
            </p:extLst>
          </p:nvPr>
        </p:nvGraphicFramePr>
        <p:xfrm>
          <a:off x="3342995" y="3430585"/>
          <a:ext cx="2803318" cy="1460166"/>
        </p:xfrm>
        <a:graphic>
          <a:graphicData uri="http://schemas.openxmlformats.org/drawingml/2006/table">
            <a:tbl>
              <a:tblPr/>
              <a:tblGrid>
                <a:gridCol w="1492414"/>
                <a:gridCol w="1310904"/>
              </a:tblGrid>
              <a:tr h="37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Inflación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Riesgo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92162" y="0"/>
            <a:ext cx="7570787" cy="119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EVALUACIÓN FINANCIERA</a:t>
            </a:r>
          </a:p>
          <a:p>
            <a:pPr algn="ctr"/>
            <a:r>
              <a:rPr lang="en-US" b="1" dirty="0" smtClean="0"/>
              <a:t>TASA DE OPORTUNIDAD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553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92162" y="0"/>
            <a:ext cx="7570787" cy="119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EVALUACIÓN FINANCIERA</a:t>
            </a:r>
          </a:p>
          <a:p>
            <a:pPr algn="ctr"/>
            <a:r>
              <a:rPr lang="en-US" b="1" dirty="0" smtClean="0"/>
              <a:t>VAN Y TIR</a:t>
            </a:r>
            <a:endParaRPr lang="en-US" b="1" dirty="0"/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187524" y="2545432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800">
                <a:solidFill>
                  <a:schemeClr val="accent6">
                    <a:lumMod val="50000"/>
                  </a:schemeClr>
                </a:solidFill>
              </a:rPr>
              <a:t>VAN</a:t>
            </a:r>
            <a:endParaRPr lang="es-EC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146249" y="4448844"/>
            <a:ext cx="906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800" dirty="0">
                <a:solidFill>
                  <a:schemeClr val="accent6">
                    <a:lumMod val="50000"/>
                  </a:schemeClr>
                </a:solidFill>
              </a:rPr>
              <a:t>TIR</a:t>
            </a:r>
            <a:r>
              <a:rPr lang="es-VE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C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5 Rectángulo redondeado"/>
          <p:cNvSpPr/>
          <p:nvPr/>
        </p:nvSpPr>
        <p:spPr>
          <a:xfrm>
            <a:off x="3492573" y="1989807"/>
            <a:ext cx="2229953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Con Financiamiento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6 Rectángulo redondeado"/>
          <p:cNvSpPr/>
          <p:nvPr/>
        </p:nvSpPr>
        <p:spPr>
          <a:xfrm>
            <a:off x="3492574" y="2997869"/>
            <a:ext cx="222995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Sin </a:t>
            </a:r>
            <a:r>
              <a:rPr lang="es-EC" dirty="0">
                <a:solidFill>
                  <a:schemeClr val="tx1"/>
                </a:solidFill>
              </a:rPr>
              <a:t>Financiamiento </a:t>
            </a: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7 Rectángulo redondeado"/>
          <p:cNvSpPr/>
          <p:nvPr/>
        </p:nvSpPr>
        <p:spPr>
          <a:xfrm>
            <a:off x="3492574" y="4077369"/>
            <a:ext cx="2229952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Con Financiamiento </a:t>
            </a:r>
          </a:p>
        </p:txBody>
      </p:sp>
      <p:sp>
        <p:nvSpPr>
          <p:cNvPr id="10" name="8 Rectángulo redondeado"/>
          <p:cNvSpPr/>
          <p:nvPr/>
        </p:nvSpPr>
        <p:spPr>
          <a:xfrm>
            <a:off x="3492574" y="5085432"/>
            <a:ext cx="222995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Sin </a:t>
            </a:r>
            <a:r>
              <a:rPr lang="es-EC" dirty="0">
                <a:solidFill>
                  <a:schemeClr val="tx1"/>
                </a:solidFill>
              </a:rPr>
              <a:t>Financiamiento </a:t>
            </a: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1" name="9 Conector recto de flecha"/>
          <p:cNvCxnSpPr/>
          <p:nvPr/>
        </p:nvCxnSpPr>
        <p:spPr>
          <a:xfrm flipV="1">
            <a:off x="2340049" y="2277144"/>
            <a:ext cx="1081087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0 Conector recto de flecha"/>
          <p:cNvCxnSpPr/>
          <p:nvPr/>
        </p:nvCxnSpPr>
        <p:spPr>
          <a:xfrm>
            <a:off x="2340049" y="2781969"/>
            <a:ext cx="1081087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1 Conector recto de flecha"/>
          <p:cNvCxnSpPr/>
          <p:nvPr/>
        </p:nvCxnSpPr>
        <p:spPr>
          <a:xfrm flipV="1">
            <a:off x="2268611" y="4364707"/>
            <a:ext cx="10795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2 Conector recto de flecha"/>
          <p:cNvCxnSpPr/>
          <p:nvPr/>
        </p:nvCxnSpPr>
        <p:spPr>
          <a:xfrm>
            <a:off x="2268611" y="4869532"/>
            <a:ext cx="107950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3 Rectángulo redondeado"/>
          <p:cNvSpPr/>
          <p:nvPr/>
        </p:nvSpPr>
        <p:spPr>
          <a:xfrm>
            <a:off x="6432243" y="1989807"/>
            <a:ext cx="2087563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tx1"/>
                </a:solidFill>
              </a:rPr>
              <a:t>USD </a:t>
            </a:r>
            <a:r>
              <a:rPr lang="es-EC" dirty="0"/>
              <a:t>50,422.33</a:t>
            </a:r>
            <a:r>
              <a:rPr lang="en-US" dirty="0"/>
              <a:t> 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6432243" y="2997869"/>
            <a:ext cx="2087563" cy="431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tx1"/>
                </a:solidFill>
              </a:rPr>
              <a:t>USD </a:t>
            </a:r>
            <a:r>
              <a:rPr lang="es-EC" dirty="0"/>
              <a:t>29,322.80 </a:t>
            </a:r>
            <a:r>
              <a:rPr lang="es-EC" dirty="0" smtClean="0">
                <a:solidFill>
                  <a:schemeClr val="tx1"/>
                </a:solidFill>
              </a:rPr>
              <a:t>  </a:t>
            </a:r>
            <a:endParaRPr lang="es-EC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15 Rectángulo redondeado"/>
          <p:cNvSpPr/>
          <p:nvPr/>
        </p:nvSpPr>
        <p:spPr>
          <a:xfrm>
            <a:off x="6432243" y="4077369"/>
            <a:ext cx="2087563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48.31%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6 Rectángulo redondeado"/>
          <p:cNvSpPr/>
          <p:nvPr/>
        </p:nvSpPr>
        <p:spPr>
          <a:xfrm>
            <a:off x="6432243" y="5085432"/>
            <a:ext cx="2087563" cy="431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31.19%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7 Flecha derecha"/>
          <p:cNvSpPr/>
          <p:nvPr/>
        </p:nvSpPr>
        <p:spPr>
          <a:xfrm>
            <a:off x="5855981" y="2132682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18 Flecha derecha"/>
          <p:cNvSpPr/>
          <p:nvPr/>
        </p:nvSpPr>
        <p:spPr>
          <a:xfrm>
            <a:off x="5855981" y="3140744"/>
            <a:ext cx="4318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19 Flecha derecha"/>
          <p:cNvSpPr/>
          <p:nvPr/>
        </p:nvSpPr>
        <p:spPr>
          <a:xfrm>
            <a:off x="5855981" y="4221832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20 Flecha derecha"/>
          <p:cNvSpPr/>
          <p:nvPr/>
        </p:nvSpPr>
        <p:spPr>
          <a:xfrm>
            <a:off x="5855981" y="5229894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484" y="3284983"/>
            <a:ext cx="2117692" cy="6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884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 Y R</a:t>
            </a:r>
            <a:r>
              <a:rPr lang="en-US" sz="3200" dirty="0" smtClean="0"/>
              <a:t>C/B</a:t>
            </a:r>
            <a:endParaRPr lang="en-US" sz="3200" dirty="0"/>
          </a:p>
        </p:txBody>
      </p:sp>
      <p:sp>
        <p:nvSpPr>
          <p:cNvPr id="4" name="7 Rectángulo"/>
          <p:cNvSpPr/>
          <p:nvPr/>
        </p:nvSpPr>
        <p:spPr>
          <a:xfrm>
            <a:off x="4775199" y="3079741"/>
            <a:ext cx="3180866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Proyecto </a:t>
            </a: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Con Financiamiento</a:t>
            </a:r>
          </a:p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  <a:cs typeface="Times New Roman" pitchFamily="18" charset="0"/>
              </a:rPr>
              <a:t>1</a:t>
            </a: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  <a:cs typeface="Times New Roman" pitchFamily="18" charset="0"/>
              </a:rPr>
              <a:t> año 11 meses y 22 días </a:t>
            </a: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731268" y="2321282"/>
            <a:ext cx="896388" cy="58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55576" y="2583084"/>
            <a:ext cx="2857500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Período de recuperación de la inversión</a:t>
            </a: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776594" y="4823141"/>
            <a:ext cx="2857500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Relación Costo - Beneficio</a:t>
            </a:r>
            <a:endParaRPr lang="es-ES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4781619" y="1830637"/>
            <a:ext cx="3174446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Proyecto </a:t>
            </a: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Sin Financiamiento</a:t>
            </a:r>
          </a:p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  <a:cs typeface="Times New Roman" pitchFamily="18" charset="0"/>
              </a:rPr>
              <a:t>2 años 6 meses y 18 días </a:t>
            </a: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723090" y="2904643"/>
            <a:ext cx="904566" cy="642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810678" y="4517542"/>
            <a:ext cx="896388" cy="58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802500" y="5100903"/>
            <a:ext cx="904566" cy="642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>
              <a:latin typeface="Berlin Sans FB" pitchFamily="34" charset="0"/>
            </a:endParaRPr>
          </a:p>
        </p:txBody>
      </p:sp>
      <p:sp>
        <p:nvSpPr>
          <p:cNvPr id="20" name="7 Rectángulo"/>
          <p:cNvSpPr/>
          <p:nvPr/>
        </p:nvSpPr>
        <p:spPr>
          <a:xfrm>
            <a:off x="4752420" y="5312079"/>
            <a:ext cx="3180866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Proyecto </a:t>
            </a: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Con Financiamiento</a:t>
            </a:r>
          </a:p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  <a:cs typeface="Times New Roman" pitchFamily="18" charset="0"/>
              </a:rPr>
              <a:t>3.397</a:t>
            </a: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21" name="7 Rectángulo"/>
          <p:cNvSpPr/>
          <p:nvPr/>
        </p:nvSpPr>
        <p:spPr>
          <a:xfrm>
            <a:off x="4744242" y="4106772"/>
            <a:ext cx="3180866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Berlin Sans FB" pitchFamily="34" charset="0"/>
              </a:rPr>
              <a:t>Proyecto </a:t>
            </a: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</a:rPr>
              <a:t>Sin Financiamiento</a:t>
            </a:r>
          </a:p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Berlin Sans FB" pitchFamily="34" charset="0"/>
                <a:cs typeface="Times New Roman" pitchFamily="18" charset="0"/>
              </a:rPr>
              <a:t>2.335</a:t>
            </a:r>
            <a:endParaRPr lang="es-ES" dirty="0">
              <a:solidFill>
                <a:srgbClr val="000000"/>
              </a:solidFill>
              <a:latin typeface="Berlin Sans FB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64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ANÁLISIS DE SENSIBILIDAD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37650"/>
              </p:ext>
            </p:extLst>
          </p:nvPr>
        </p:nvGraphicFramePr>
        <p:xfrm>
          <a:off x="2455489" y="2508891"/>
          <a:ext cx="4566286" cy="2352666"/>
        </p:xfrm>
        <a:graphic>
          <a:graphicData uri="http://schemas.openxmlformats.org/drawingml/2006/table">
            <a:tbl>
              <a:tblPr/>
              <a:tblGrid>
                <a:gridCol w="1980740"/>
                <a:gridCol w="1602736"/>
                <a:gridCol w="982810"/>
              </a:tblGrid>
              <a:tr h="39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PARÁMETROS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Inicial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50,422.33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48.31%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Bajar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Precios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8,261.06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13.22%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Bajar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Ventas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14,691.86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Subir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Honorarios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41,900.25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40.42%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Subir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Inflación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47,114.29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46.45%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PUNTO DE EQUILIBRIO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6288" b="-16288"/>
          <a:stretch>
            <a:fillRect/>
          </a:stretch>
        </p:blipFill>
        <p:spPr>
          <a:xfrm>
            <a:off x="2979934" y="1370607"/>
            <a:ext cx="3543527" cy="1417708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20453"/>
              </p:ext>
            </p:extLst>
          </p:nvPr>
        </p:nvGraphicFramePr>
        <p:xfrm>
          <a:off x="201174" y="3048089"/>
          <a:ext cx="8813949" cy="2667628"/>
        </p:xfrm>
        <a:graphic>
          <a:graphicData uri="http://schemas.openxmlformats.org/drawingml/2006/table">
            <a:tbl>
              <a:tblPr/>
              <a:tblGrid>
                <a:gridCol w="1573918"/>
                <a:gridCol w="1202958"/>
                <a:gridCol w="262769"/>
                <a:gridCol w="1745069"/>
                <a:gridCol w="882622"/>
                <a:gridCol w="262769"/>
                <a:gridCol w="2065405"/>
                <a:gridCol w="818439"/>
              </a:tblGrid>
              <a:tr h="4475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 PUNTO DE EQUILIBRIO CAPACITACIÓN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 PUNTO DE EQUILIBRIO CONSULTORÍA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8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 PUNTO DE EQUILIBRIO RECUPERACIÓN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8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 variables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21,351.90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 variables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variables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 fijos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29,405.89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fijos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28,701.91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 fijos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39,911.84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variable unitario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103.65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variable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unitario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variable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unitario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23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P.V.P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P.V.P. 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P.V.P. 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1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contribución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176.35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contribución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  <a:tr h="21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Ventas totales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57,680.00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Ventas totales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Ventas totales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40,600.00</a:t>
                      </a:r>
                    </a:p>
                  </a:txBody>
                  <a:tcPr marL="10815" marR="10815" marT="10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DF3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75182" y="5986223"/>
            <a:ext cx="2321118" cy="75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alibri"/>
                <a:cs typeface="Calibri"/>
              </a:rPr>
              <a:t>Pe</a:t>
            </a:r>
            <a:r>
              <a:rPr lang="en-US" sz="1800" dirty="0" smtClean="0">
                <a:latin typeface="Calibri"/>
                <a:cs typeface="Calibri"/>
              </a:rPr>
              <a:t> = 167 </a:t>
            </a:r>
            <a:r>
              <a:rPr lang="en-US" sz="1800" dirty="0" err="1" smtClean="0">
                <a:latin typeface="Calibri"/>
                <a:cs typeface="Calibri"/>
              </a:rPr>
              <a:t>Unidades</a:t>
            </a:r>
            <a:endParaRPr lang="en-US" sz="1800" dirty="0" smtClean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alibri"/>
                <a:cs typeface="Calibri"/>
              </a:rPr>
              <a:t>Pe</a:t>
            </a:r>
            <a:r>
              <a:rPr lang="en-US" sz="1800" dirty="0" smtClean="0">
                <a:latin typeface="Calibri"/>
                <a:cs typeface="Calibri"/>
              </a:rPr>
              <a:t> = USD </a:t>
            </a:r>
            <a:r>
              <a:rPr lang="es-EC" sz="1800" dirty="0" smtClean="0">
                <a:latin typeface="Calibri"/>
                <a:cs typeface="Calibri"/>
              </a:rPr>
              <a:t>46,689.25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34770" y="5992633"/>
            <a:ext cx="2321118" cy="75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Pe</a:t>
            </a:r>
            <a:r>
              <a:rPr lang="en-US" sz="1800" dirty="0">
                <a:latin typeface="Calibri"/>
                <a:cs typeface="Calibri"/>
              </a:rPr>
              <a:t> = 96 </a:t>
            </a:r>
            <a:r>
              <a:rPr lang="en-US" sz="1800" dirty="0" err="1">
                <a:latin typeface="Calibri"/>
                <a:cs typeface="Calibri"/>
              </a:rPr>
              <a:t>Unidades</a:t>
            </a:r>
            <a:endParaRPr lang="en-US" sz="180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Pe</a:t>
            </a:r>
            <a:r>
              <a:rPr lang="en-US" sz="1800" dirty="0">
                <a:latin typeface="Calibri"/>
                <a:cs typeface="Calibri"/>
              </a:rPr>
              <a:t> = </a:t>
            </a:r>
            <a:r>
              <a:rPr lang="es-EC" sz="1800" dirty="0">
                <a:latin typeface="Calibri"/>
                <a:cs typeface="Calibri"/>
              </a:rPr>
              <a:t>USD </a:t>
            </a:r>
            <a:r>
              <a:rPr lang="en-US" sz="1800" dirty="0">
                <a:latin typeface="Calibri"/>
                <a:cs typeface="Calibri"/>
              </a:rPr>
              <a:t>28,701.91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46192" y="5999043"/>
            <a:ext cx="2321118" cy="75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Pe</a:t>
            </a:r>
            <a:r>
              <a:rPr lang="en-US" sz="1800" dirty="0">
                <a:latin typeface="Calibri"/>
                <a:cs typeface="Calibri"/>
              </a:rPr>
              <a:t> = 399 </a:t>
            </a:r>
            <a:r>
              <a:rPr lang="en-US" sz="1800" dirty="0" err="1">
                <a:latin typeface="Calibri"/>
                <a:cs typeface="Calibri"/>
              </a:rPr>
              <a:t>Unidades</a:t>
            </a:r>
            <a:endParaRPr lang="en-US" sz="180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Pe</a:t>
            </a:r>
            <a:r>
              <a:rPr lang="en-US" sz="1800" dirty="0">
                <a:latin typeface="Calibri"/>
                <a:cs typeface="Calibri"/>
              </a:rPr>
              <a:t> = </a:t>
            </a:r>
            <a:r>
              <a:rPr lang="es-EC" sz="1800" dirty="0">
                <a:latin typeface="Calibri"/>
                <a:cs typeface="Calibri"/>
              </a:rPr>
              <a:t>USD 39,911.84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924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37809" y="2852936"/>
            <a:ext cx="8004379" cy="1800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s-EC" dirty="0" smtClean="0">
              <a:latin typeface="Berlin Sans FB" pitchFamily="34" charset="0"/>
            </a:endParaRPr>
          </a:p>
          <a:p>
            <a:pPr marL="365125" indent="-1588">
              <a:buNone/>
            </a:pPr>
            <a:r>
              <a:rPr lang="es-EC" dirty="0" smtClean="0">
                <a:latin typeface="Berlin Sans FB" pitchFamily="34" charset="0"/>
              </a:rPr>
              <a:t>Se determinó que </a:t>
            </a:r>
            <a:r>
              <a:rPr lang="es-EC" dirty="0">
                <a:latin typeface="Berlin Sans FB" pitchFamily="34" charset="0"/>
              </a:rPr>
              <a:t>l</a:t>
            </a:r>
            <a:r>
              <a:rPr lang="es-EC" dirty="0" smtClean="0">
                <a:latin typeface="Berlin Sans FB" pitchFamily="34" charset="0"/>
              </a:rPr>
              <a:t>uego del análisis de mercado, técnico, organizacional y financiero el proyecto es factible.</a:t>
            </a:r>
            <a:endParaRPr lang="es-EC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43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1029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S_tradnl" dirty="0">
                <a:latin typeface="Berlin Sans FB" pitchFamily="34" charset="0"/>
              </a:rPr>
              <a:t>Asignar los recursos necesarios para la implementación del proyecto, debido a su </a:t>
            </a:r>
            <a:r>
              <a:rPr lang="es-ES_tradnl" dirty="0" smtClean="0">
                <a:latin typeface="Berlin Sans FB" pitchFamily="34" charset="0"/>
              </a:rPr>
              <a:t>factibilidad </a:t>
            </a:r>
            <a:r>
              <a:rPr lang="es-ES_tradnl" dirty="0">
                <a:latin typeface="Berlin Sans FB" pitchFamily="34" charset="0"/>
              </a:rPr>
              <a:t>demostrada</a:t>
            </a:r>
            <a:r>
              <a:rPr lang="es-ES_tradnl" dirty="0" smtClean="0">
                <a:latin typeface="Berlin Sans FB" pitchFamily="34" charset="0"/>
              </a:rPr>
              <a:t>.</a:t>
            </a:r>
          </a:p>
          <a:p>
            <a:pPr algn="just"/>
            <a:r>
              <a:rPr lang="es-ES_tradnl" dirty="0">
                <a:latin typeface="Berlin Sans FB" pitchFamily="34" charset="0"/>
              </a:rPr>
              <a:t>Establecer estrategias de publicidad y promoción para captar un mayor mercado y llegar a tener la capacidad de atención determinada</a:t>
            </a:r>
            <a:r>
              <a:rPr lang="es-ES_tradnl" dirty="0" smtClean="0">
                <a:latin typeface="Berlin Sans FB" pitchFamily="34" charset="0"/>
              </a:rPr>
              <a:t>.</a:t>
            </a:r>
          </a:p>
          <a:p>
            <a:pPr algn="just"/>
            <a:r>
              <a:rPr lang="es-EC" dirty="0" smtClean="0">
                <a:latin typeface="Berlin Sans FB" pitchFamily="34" charset="0"/>
              </a:rPr>
              <a:t>Extremar las medidas de seguridad y control para la manipulación de la evidencia digital y seguir el procedimiento establecido por la Fiscalía General del Estado.</a:t>
            </a:r>
            <a:endParaRPr lang="es-EC" dirty="0">
              <a:latin typeface="Berlin Sans FB" pitchFamily="34" charset="0"/>
            </a:endParaRPr>
          </a:p>
          <a:p>
            <a:pPr lvl="0" algn="just"/>
            <a:r>
              <a:rPr lang="es-EC" dirty="0">
                <a:latin typeface="Berlin Sans FB" pitchFamily="34" charset="0"/>
              </a:rPr>
              <a:t>Considerar en la puesta en marcha del proyecto la aplicación de políticas internas para que la empresa alcance rendimientos administrativos y financieros, con la finalidad de consolidar y fortalecer el posicionamiento en el mercado local con la visión de expansión a nivel Nacional y a personas naturales</a:t>
            </a:r>
            <a:r>
              <a:rPr lang="es-EC" dirty="0" smtClean="0">
                <a:latin typeface="Berlin Sans FB" pitchFamily="34" charset="0"/>
              </a:rPr>
              <a:t>.</a:t>
            </a:r>
            <a:endParaRPr lang="es-EC" dirty="0"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25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609098"/>
            <a:ext cx="8762331" cy="496950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endParaRPr lang="es-ES" sz="2000" dirty="0"/>
          </a:p>
          <a:p>
            <a:pPr lvl="1">
              <a:lnSpc>
                <a:spcPct val="80000"/>
              </a:lnSpc>
            </a:pP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19" y="1996141"/>
            <a:ext cx="635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ENTIDADES CERTIFICADORAS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59" y="2069430"/>
            <a:ext cx="5584142" cy="42960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IACIS (International Association of Computer Investigative Specialist)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HTCN (High Tech Chime Network)</a:t>
            </a:r>
          </a:p>
          <a:p>
            <a:r>
              <a:rPr lang="en-US" dirty="0" smtClean="0"/>
              <a:t>IISFA (</a:t>
            </a:r>
            <a:r>
              <a:rPr lang="en-US" dirty="0" err="1" smtClean="0"/>
              <a:t>Internation</a:t>
            </a:r>
            <a:r>
              <a:rPr lang="en-US" dirty="0" smtClean="0"/>
              <a:t> Information Systems Forensics Association)</a:t>
            </a:r>
          </a:p>
          <a:p>
            <a:r>
              <a:rPr lang="en-US" dirty="0" smtClean="0"/>
              <a:t>ISFCE (The International Society of Forensic Computer Examiners)</a:t>
            </a:r>
          </a:p>
          <a:p>
            <a:r>
              <a:rPr lang="en-US" dirty="0" smtClean="0"/>
              <a:t>SANS Institute (</a:t>
            </a:r>
            <a:r>
              <a:rPr lang="en-US" dirty="0" err="1" smtClean="0"/>
              <a:t>SysAdmin</a:t>
            </a:r>
            <a:r>
              <a:rPr lang="en-US" dirty="0" smtClean="0"/>
              <a:t>, Audit, Network, Security)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132" y="2559322"/>
            <a:ext cx="2322124" cy="23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LEGISLACIÓN ECUATORIANA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418798"/>
              </p:ext>
            </p:extLst>
          </p:nvPr>
        </p:nvGraphicFramePr>
        <p:xfrm>
          <a:off x="8070849" y="5912608"/>
          <a:ext cx="58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Document" showAsIcon="1" r:id="rId3" imgW="584200" imgH="558800" progId="Word.Document.12">
                  <p:embed/>
                </p:oleObj>
              </mc:Choice>
              <mc:Fallback>
                <p:oleObj name="Document" showAsIcon="1" r:id="rId3" imgW="5842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0849" y="5912608"/>
                        <a:ext cx="58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269" y="1714181"/>
            <a:ext cx="50422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En la </a:t>
            </a:r>
            <a:r>
              <a:rPr lang="en-US" sz="2000" dirty="0" err="1"/>
              <a:t>legislación</a:t>
            </a:r>
            <a:r>
              <a:rPr lang="en-US" sz="2000" dirty="0"/>
              <a:t> del Ecuador </a:t>
            </a:r>
            <a:r>
              <a:rPr lang="en-US" sz="2000" dirty="0" err="1"/>
              <a:t>bajo</a:t>
            </a:r>
            <a:r>
              <a:rPr lang="en-US" sz="2000" dirty="0"/>
              <a:t> el </a:t>
            </a:r>
            <a:r>
              <a:rPr lang="en-US" sz="2000" dirty="0" err="1"/>
              <a:t>contexto</a:t>
            </a:r>
            <a:r>
              <a:rPr lang="en-US" sz="2000" dirty="0"/>
              <a:t> de </a:t>
            </a:r>
            <a:r>
              <a:rPr lang="en-US" sz="2000" dirty="0" err="1"/>
              <a:t>que</a:t>
            </a:r>
            <a:r>
              <a:rPr lang="en-US" sz="2000" dirty="0"/>
              <a:t> la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un </a:t>
            </a:r>
            <a:r>
              <a:rPr lang="en-US" sz="2000" dirty="0" err="1"/>
              <a:t>bien</a:t>
            </a:r>
            <a:r>
              <a:rPr lang="en-US" sz="2000" dirty="0"/>
              <a:t> </a:t>
            </a:r>
            <a:r>
              <a:rPr lang="en-US" sz="2000" dirty="0" err="1"/>
              <a:t>jurídico</a:t>
            </a:r>
            <a:r>
              <a:rPr lang="en-US" sz="2000" dirty="0"/>
              <a:t> a </a:t>
            </a:r>
            <a:r>
              <a:rPr lang="en-US" sz="2000" dirty="0" err="1"/>
              <a:t>proteger</a:t>
            </a:r>
            <a:r>
              <a:rPr lang="en-US" sz="2000" dirty="0"/>
              <a:t>, se </a:t>
            </a:r>
            <a:r>
              <a:rPr lang="en-US" sz="2000" dirty="0" err="1"/>
              <a:t>mantienen</a:t>
            </a:r>
            <a:r>
              <a:rPr lang="en-US" sz="2000" dirty="0"/>
              <a:t> </a:t>
            </a:r>
            <a:r>
              <a:rPr lang="en-US" sz="2000" dirty="0" err="1"/>
              <a:t>leyes</a:t>
            </a:r>
            <a:r>
              <a:rPr lang="en-US" sz="2000" dirty="0"/>
              <a:t> y </a:t>
            </a:r>
            <a:r>
              <a:rPr lang="en-US" sz="2000" dirty="0" err="1"/>
              <a:t>decretos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establecen</a:t>
            </a:r>
            <a:r>
              <a:rPr lang="en-US" sz="2000" dirty="0"/>
              <a:t> </a:t>
            </a:r>
            <a:r>
              <a:rPr lang="en-US" sz="2000" dirty="0" err="1"/>
              <a:t>apartados</a:t>
            </a:r>
            <a:r>
              <a:rPr lang="en-US" sz="2000" dirty="0"/>
              <a:t> y </a:t>
            </a:r>
            <a:r>
              <a:rPr lang="en-US" sz="2000" dirty="0" err="1"/>
              <a:t>especificaciones</a:t>
            </a:r>
            <a:r>
              <a:rPr lang="en-US" sz="2000" dirty="0"/>
              <a:t> </a:t>
            </a:r>
            <a:r>
              <a:rPr lang="en-US" sz="2000" dirty="0" err="1"/>
              <a:t>acorde</a:t>
            </a:r>
            <a:r>
              <a:rPr lang="en-US" sz="2000" dirty="0"/>
              <a:t> con la </a:t>
            </a:r>
            <a:r>
              <a:rPr lang="en-US" sz="2000" dirty="0" err="1"/>
              <a:t>importancia</a:t>
            </a:r>
            <a:r>
              <a:rPr lang="en-US" sz="2000" dirty="0"/>
              <a:t>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tecnologías</a:t>
            </a:r>
            <a:r>
              <a:rPr lang="en-US" sz="2000" dirty="0"/>
              <a:t>, tales </a:t>
            </a:r>
            <a:r>
              <a:rPr lang="en-US" sz="2000" dirty="0" err="1"/>
              <a:t>como</a:t>
            </a:r>
            <a:r>
              <a:rPr lang="en-US" sz="2000" dirty="0"/>
              <a:t>: </a:t>
            </a:r>
          </a:p>
          <a:p>
            <a:pPr algn="just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10" y="1714181"/>
            <a:ext cx="2890533" cy="1906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70" y="3881283"/>
            <a:ext cx="72384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1. Ley </a:t>
            </a:r>
            <a:r>
              <a:rPr lang="en-US" dirty="0" err="1"/>
              <a:t>Orgánica</a:t>
            </a:r>
            <a:r>
              <a:rPr lang="en-US" dirty="0"/>
              <a:t> de </a:t>
            </a:r>
            <a:r>
              <a:rPr lang="en-US" dirty="0" err="1"/>
              <a:t>Transparencia</a:t>
            </a:r>
            <a:r>
              <a:rPr lang="en-US" dirty="0"/>
              <a:t> y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2. Ley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, </a:t>
            </a:r>
            <a:r>
              <a:rPr lang="en-US" dirty="0" err="1"/>
              <a:t>Firmas</a:t>
            </a:r>
            <a:r>
              <a:rPr lang="en-US" dirty="0"/>
              <a:t> </a:t>
            </a:r>
            <a:r>
              <a:rPr lang="en-US" dirty="0" err="1"/>
              <a:t>Electrónicas</a:t>
            </a:r>
            <a:r>
              <a:rPr lang="en-US" dirty="0"/>
              <a:t> y </a:t>
            </a:r>
            <a:r>
              <a:rPr lang="en-US" dirty="0" err="1"/>
              <a:t>Mensajes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3. Ley de </a:t>
            </a:r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4. Ley Especial de </a:t>
            </a:r>
            <a:r>
              <a:rPr lang="en-US" dirty="0" err="1"/>
              <a:t>Telecomunicaciones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5. Ley de Control </a:t>
            </a:r>
            <a:r>
              <a:rPr lang="en-US" dirty="0" err="1"/>
              <a:t>Constitucional</a:t>
            </a:r>
            <a:r>
              <a:rPr lang="en-US" dirty="0"/>
              <a:t> (</a:t>
            </a:r>
            <a:r>
              <a:rPr lang="en-US" dirty="0" err="1"/>
              <a:t>Reglamento</a:t>
            </a:r>
            <a:r>
              <a:rPr lang="en-US" dirty="0"/>
              <a:t> Habeas Data).</a:t>
            </a:r>
          </a:p>
          <a:p>
            <a:pPr algn="just"/>
            <a:r>
              <a:rPr lang="en-US" dirty="0"/>
              <a:t>6.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/>
              <a:t>Penal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1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C" sz="2800" dirty="0"/>
              <a:t>MANUAL DE MANEJO DE EVIDENCIAS DIGITALES Y ENTORNOS INFORMÁTICOS (GUÍA ECUADOR)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84" y="1741973"/>
            <a:ext cx="5445373" cy="4753794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Debe </a:t>
            </a:r>
            <a:r>
              <a:rPr lang="es-EC" dirty="0"/>
              <a:t>ser manejada en base a rígidos principios científicos, normas legales y de </a:t>
            </a:r>
            <a:r>
              <a:rPr lang="es-EC" dirty="0" smtClean="0"/>
              <a:t>procedimiento.</a:t>
            </a:r>
          </a:p>
          <a:p>
            <a:r>
              <a:rPr lang="es-EC" dirty="0" smtClean="0"/>
              <a:t>Creado por la Fiscalía General del Estado</a:t>
            </a:r>
          </a:p>
          <a:p>
            <a:r>
              <a:rPr lang="es-EC" dirty="0" smtClean="0"/>
              <a:t>Guia de actuación para miembros de la Policia Judicial y Funcionarios de la Fiscalia</a:t>
            </a:r>
          </a:p>
          <a:p>
            <a:r>
              <a:rPr lang="es-EC" dirty="0" smtClean="0"/>
              <a:t>Pautas de cómo manejar una escena del delito.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8" y="2322744"/>
            <a:ext cx="259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C" sz="3200" dirty="0" smtClean="0"/>
              <a:t>FASES DE LA INVESTIGACIÓN FORENSE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58" y="2069430"/>
            <a:ext cx="7982999" cy="36260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Recolección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Preservación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Filtrado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Presentación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088" y="1839654"/>
            <a:ext cx="4116249" cy="3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x-none" sz="3200" dirty="0" smtClean="0"/>
              <a:t>HERRAMIENTAS DE ANALISIS FORENSE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1744565"/>
            <a:ext cx="8762331" cy="463079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C" sz="1800" dirty="0"/>
              <a:t>Herramientas de respuesta en vivo Windows no comerciales</a:t>
            </a:r>
            <a:r>
              <a:rPr lang="en-US" sz="1800" dirty="0"/>
              <a:t> </a:t>
            </a:r>
            <a:r>
              <a:rPr lang="es-EC" sz="1800" dirty="0" smtClean="0"/>
              <a:t> </a:t>
            </a:r>
            <a:endParaRPr lang="en-US" sz="1800" dirty="0"/>
          </a:p>
          <a:p>
            <a:pPr lvl="0">
              <a:lnSpc>
                <a:spcPct val="80000"/>
              </a:lnSpc>
            </a:pPr>
            <a:r>
              <a:rPr lang="es-EC" sz="1800" dirty="0"/>
              <a:t>Herramientas de respuesta en vivo Unix no comerciales</a:t>
            </a:r>
            <a:r>
              <a:rPr lang="en-US" sz="1800" dirty="0"/>
              <a:t> </a:t>
            </a:r>
            <a:endParaRPr lang="en-US" sz="1800" dirty="0" smtClean="0"/>
          </a:p>
          <a:p>
            <a:pPr lvl="0">
              <a:lnSpc>
                <a:spcPct val="80000"/>
              </a:lnSpc>
            </a:pPr>
            <a:r>
              <a:rPr lang="es-EC" sz="1800" dirty="0"/>
              <a:t>Herramientas de Imágenes Forenses Comerciales para Duplicación Forense</a:t>
            </a:r>
            <a:r>
              <a:rPr lang="en-US" sz="1800" dirty="0"/>
              <a:t> </a:t>
            </a:r>
          </a:p>
          <a:p>
            <a:pPr lvl="0">
              <a:lnSpc>
                <a:spcPct val="80000"/>
              </a:lnSpc>
            </a:pPr>
            <a:r>
              <a:rPr lang="es-EC" sz="1800" dirty="0"/>
              <a:t>Herramientas de Imágenes Forenses de Código Abierto para Duplicación Forense</a:t>
            </a:r>
            <a:r>
              <a:rPr lang="en-US" sz="1800" dirty="0"/>
              <a:t> </a:t>
            </a:r>
          </a:p>
          <a:p>
            <a:pPr lvl="0">
              <a:lnSpc>
                <a:spcPct val="80000"/>
              </a:lnSpc>
            </a:pPr>
            <a:r>
              <a:rPr lang="es-EC" sz="1800" dirty="0"/>
              <a:t>Herramientas comerciales para Análisis Forense</a:t>
            </a:r>
            <a:r>
              <a:rPr lang="en-US" sz="1800" dirty="0"/>
              <a:t> </a:t>
            </a:r>
          </a:p>
          <a:p>
            <a:pPr lvl="0">
              <a:lnSpc>
                <a:spcPct val="80000"/>
              </a:lnSpc>
            </a:pPr>
            <a:r>
              <a:rPr lang="es-EC" sz="1800" dirty="0"/>
              <a:t>Herramientas para Análisis Forense de código abierto</a:t>
            </a:r>
            <a:endParaRPr lang="en-US" sz="1800" dirty="0"/>
          </a:p>
          <a:p>
            <a:pPr lvl="0">
              <a:lnSpc>
                <a:spcPct val="80000"/>
              </a:lnSpc>
            </a:pPr>
            <a:r>
              <a:rPr lang="es-EC" sz="1800" dirty="0"/>
              <a:t>Herramientas para Ayudar a la Reconstrucción de la Actividad en Internet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endParaRPr lang="en-US" sz="1800" dirty="0"/>
          </a:p>
          <a:p>
            <a:pPr lvl="0">
              <a:lnSpc>
                <a:spcPct val="80000"/>
              </a:lnSpc>
            </a:pPr>
            <a:r>
              <a:rPr lang="es-EC" sz="1800" dirty="0"/>
              <a:t>Aplicaciones Comerciales de Recuperación Forense de Teléfonos móviles y Tarjetas SIM</a:t>
            </a:r>
            <a:r>
              <a:rPr lang="en-US" sz="1800" dirty="0"/>
              <a:t> </a:t>
            </a:r>
            <a:endParaRPr lang="en-US" sz="1800" dirty="0" smtClean="0"/>
          </a:p>
          <a:p>
            <a:pPr lvl="0">
              <a:lnSpc>
                <a:spcPct val="80000"/>
              </a:lnSpc>
            </a:pPr>
            <a:r>
              <a:rPr lang="es-EC" sz="1800" dirty="0" smtClean="0"/>
              <a:t> </a:t>
            </a:r>
            <a:r>
              <a:rPr lang="es-EC" sz="1800" dirty="0"/>
              <a:t>Aplicaciones no Comerciales de Recuperación Forense de Teléfonos Móviles y Tarjetas SIM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10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16618</TotalTime>
  <Words>2009</Words>
  <Application>Microsoft Macintosh PowerPoint</Application>
  <PresentationFormat>On-screen Show (4:3)</PresentationFormat>
  <Paragraphs>683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Infusion</vt:lpstr>
      <vt:lpstr>Document</vt:lpstr>
      <vt:lpstr>Worksheet</vt:lpstr>
      <vt:lpstr>Estudio de Factibilidad para la implementación de una Empresa de Análisis Forense Informático</vt:lpstr>
      <vt:lpstr>ANÁLISIS FORENSE INFORMÁTICO</vt:lpstr>
      <vt:lpstr>EVIDENCIA DIGITAL</vt:lpstr>
      <vt:lpstr>ROLES Y RESPOSABILIDADES </vt:lpstr>
      <vt:lpstr>ENTIDADES CERTIFICADORAS</vt:lpstr>
      <vt:lpstr>LEGISLACIÓN ECUATORIANA</vt:lpstr>
      <vt:lpstr>MANUAL DE MANEJO DE EVIDENCIAS DIGITALES Y ENTORNOS INFORMÁTICOS (GUÍA ECUADOR) </vt:lpstr>
      <vt:lpstr>FASES DE LA INVESTIGACIÓN FORENSE </vt:lpstr>
      <vt:lpstr>HERRAMIENTAS DE ANALISIS FORENSE</vt:lpstr>
      <vt:lpstr>ESTRUCTURA GENERAL DE UN INFORME PERICIAL </vt:lpstr>
      <vt:lpstr>ALCANCE DEL ESTUDIO</vt:lpstr>
      <vt:lpstr>ANÁLISIS MACROECONÓMICO</vt:lpstr>
      <vt:lpstr>ANÁLISIS DE MERCADO</vt:lpstr>
      <vt:lpstr>DISEÑO DE INVESTIGACION DESCRIPTIVA</vt:lpstr>
      <vt:lpstr>TAMAÑO DE LA MUESTRA</vt:lpstr>
      <vt:lpstr>RESULTADOS DE ANÁLISIS A ENCUESTAS</vt:lpstr>
      <vt:lpstr>RESULTADOS ESTUDIOS DE ASESORÍA JURÍDICA</vt:lpstr>
      <vt:lpstr>ESTRUCTURA DE MERCADO</vt:lpstr>
      <vt:lpstr>SERVICIOS A OFERTAR</vt:lpstr>
      <vt:lpstr>LA EMPRESA</vt:lpstr>
      <vt:lpstr>DEFINICIONES</vt:lpstr>
      <vt:lpstr>ESTUDIO ORGANIZACIONAL</vt:lpstr>
      <vt:lpstr>VALORES CORPORATIVOS</vt:lpstr>
      <vt:lpstr>ANALISIS FODA </vt:lpstr>
      <vt:lpstr>LAS 5 FUERZAS DE PORTER</vt:lpstr>
      <vt:lpstr>TRES ESTRATEGIAS GENERICAS</vt:lpstr>
      <vt:lpstr>ORGANIGRAMA ESTRUCTURAL</vt:lpstr>
      <vt:lpstr>LOCALIZACIÓN DEL PROYECTO</vt:lpstr>
      <vt:lpstr>MARKETING MIX</vt:lpstr>
      <vt:lpstr>ESTRATEGIA DE PRODUCTO</vt:lpstr>
      <vt:lpstr>ESTRATEGIA DE PRECIO</vt:lpstr>
      <vt:lpstr>PLAZA o DISTRIBUCIÓN</vt:lpstr>
      <vt:lpstr>ESTRATEGIA DE PROMOCIÓN</vt:lpstr>
      <vt:lpstr>ESTUDIO FINANCIERO</vt:lpstr>
      <vt:lpstr>PowerPoint Presentation</vt:lpstr>
      <vt:lpstr>PowerPoint Presentation</vt:lpstr>
      <vt:lpstr>PowerPoint Presentation</vt:lpstr>
      <vt:lpstr>ANÁLISIS DE OFERTA Y DEMANDA</vt:lpstr>
      <vt:lpstr>ANÁLISIS DE OFERTA Y DEMANDA</vt:lpstr>
      <vt:lpstr>ANÁLISIS DE OFERTA Y DEMANDA</vt:lpstr>
      <vt:lpstr>PowerPoint Presentation</vt:lpstr>
      <vt:lpstr>PowerPoint Presentation</vt:lpstr>
      <vt:lpstr>PowerPoint Presentation</vt:lpstr>
      <vt:lpstr>PRI Y RC/B</vt:lpstr>
      <vt:lpstr>ANÁLISIS DE SENSIBILIDAD</vt:lpstr>
      <vt:lpstr>PUNTO DE EQUILIBRIO</vt:lpstr>
      <vt:lpstr>CONCLUSIONES</vt:lpstr>
      <vt:lpstr>RECOMENDACIONES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para la implementación de una Empresa de Análisis Informático</dc:title>
  <dc:creator>Roberto Chimborazo</dc:creator>
  <cp:lastModifiedBy>Nubia Pazmiño</cp:lastModifiedBy>
  <cp:revision>128</cp:revision>
  <dcterms:created xsi:type="dcterms:W3CDTF">2013-06-18T01:39:55Z</dcterms:created>
  <dcterms:modified xsi:type="dcterms:W3CDTF">2014-08-21T04:38:01Z</dcterms:modified>
</cp:coreProperties>
</file>