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367" r:id="rId3"/>
    <p:sldId id="258" r:id="rId4"/>
    <p:sldId id="294" r:id="rId5"/>
    <p:sldId id="293" r:id="rId6"/>
    <p:sldId id="296" r:id="rId7"/>
    <p:sldId id="297" r:id="rId8"/>
    <p:sldId id="298" r:id="rId9"/>
    <p:sldId id="259" r:id="rId10"/>
    <p:sldId id="265" r:id="rId11"/>
    <p:sldId id="266" r:id="rId12"/>
    <p:sldId id="299" r:id="rId13"/>
    <p:sldId id="301" r:id="rId14"/>
    <p:sldId id="303" r:id="rId15"/>
    <p:sldId id="304" r:id="rId16"/>
    <p:sldId id="305" r:id="rId17"/>
    <p:sldId id="306" r:id="rId18"/>
    <p:sldId id="308" r:id="rId19"/>
    <p:sldId id="309" r:id="rId20"/>
    <p:sldId id="310" r:id="rId21"/>
    <p:sldId id="311" r:id="rId22"/>
    <p:sldId id="307" r:id="rId23"/>
    <p:sldId id="267" r:id="rId24"/>
    <p:sldId id="313" r:id="rId25"/>
    <p:sldId id="315" r:id="rId26"/>
    <p:sldId id="268" r:id="rId27"/>
    <p:sldId id="359" r:id="rId28"/>
    <p:sldId id="316" r:id="rId29"/>
    <p:sldId id="314" r:id="rId30"/>
    <p:sldId id="312" r:id="rId31"/>
    <p:sldId id="318" r:id="rId32"/>
    <p:sldId id="319" r:id="rId33"/>
    <p:sldId id="320" r:id="rId34"/>
    <p:sldId id="321" r:id="rId35"/>
    <p:sldId id="322" r:id="rId36"/>
    <p:sldId id="323" r:id="rId37"/>
    <p:sldId id="324" r:id="rId38"/>
    <p:sldId id="325" r:id="rId39"/>
    <p:sldId id="326" r:id="rId40"/>
    <p:sldId id="329" r:id="rId41"/>
    <p:sldId id="330" r:id="rId42"/>
    <p:sldId id="331" r:id="rId43"/>
    <p:sldId id="328" r:id="rId44"/>
    <p:sldId id="334" r:id="rId45"/>
    <p:sldId id="332" r:id="rId46"/>
    <p:sldId id="335" r:id="rId47"/>
    <p:sldId id="336" r:id="rId48"/>
    <p:sldId id="337" r:id="rId49"/>
    <p:sldId id="338" r:id="rId50"/>
    <p:sldId id="339" r:id="rId51"/>
    <p:sldId id="340" r:id="rId52"/>
    <p:sldId id="361" r:id="rId53"/>
    <p:sldId id="362" r:id="rId54"/>
    <p:sldId id="345" r:id="rId55"/>
    <p:sldId id="347" r:id="rId56"/>
    <p:sldId id="341" r:id="rId57"/>
    <p:sldId id="349" r:id="rId58"/>
    <p:sldId id="363" r:id="rId59"/>
    <p:sldId id="350" r:id="rId60"/>
    <p:sldId id="353" r:id="rId61"/>
    <p:sldId id="356" r:id="rId62"/>
    <p:sldId id="366" r:id="rId6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D28"/>
    <a:srgbClr val="F1823D"/>
    <a:srgbClr val="AFB492"/>
    <a:srgbClr val="898F63"/>
    <a:srgbClr val="527D0D"/>
    <a:srgbClr val="AC6B14"/>
    <a:srgbClr val="395709"/>
    <a:srgbClr val="5A8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164"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BDAEF2-D54F-42B0-845B-397BAA9630A4}" type="datetimeFigureOut">
              <a:rPr lang="es-ES" smtClean="0"/>
              <a:t>15/08/2014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921974-717E-4602-AE0D-35D71BC4419A}" type="slidenum">
              <a:rPr lang="es-ES" smtClean="0"/>
              <a:t>‹Nº›</a:t>
            </a:fld>
            <a:endParaRPr lang="es-ES"/>
          </a:p>
        </p:txBody>
      </p:sp>
    </p:spTree>
    <p:extLst>
      <p:ext uri="{BB962C8B-B14F-4D97-AF65-F5344CB8AC3E}">
        <p14:creationId xmlns:p14="http://schemas.microsoft.com/office/powerpoint/2010/main" val="1672804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921974-717E-4602-AE0D-35D71BC4419A}" type="slidenum">
              <a:rPr lang="es-ES" smtClean="0"/>
              <a:t>4</a:t>
            </a:fld>
            <a:endParaRPr lang="es-ES"/>
          </a:p>
        </p:txBody>
      </p:sp>
    </p:spTree>
    <p:extLst>
      <p:ext uri="{BB962C8B-B14F-4D97-AF65-F5344CB8AC3E}">
        <p14:creationId xmlns:p14="http://schemas.microsoft.com/office/powerpoint/2010/main" val="394392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36695521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74836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4311518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37543267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41354775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11686084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849556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18158635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792384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9195149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22CF3C6-724D-4E9E-8D06-4FF9776ABDDF}" type="datetimeFigureOut">
              <a:rPr lang="es-ES" smtClean="0"/>
              <a:t>15/08/2014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38B6C98-7473-456F-8E59-477FB52CB760}" type="slidenum">
              <a:rPr lang="es-ES" smtClean="0"/>
              <a:t>‹Nº›</a:t>
            </a:fld>
            <a:endParaRPr lang="es-ES"/>
          </a:p>
        </p:txBody>
      </p:sp>
    </p:spTree>
    <p:extLst>
      <p:ext uri="{BB962C8B-B14F-4D97-AF65-F5344CB8AC3E}">
        <p14:creationId xmlns:p14="http://schemas.microsoft.com/office/powerpoint/2010/main" val="4226463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CF3C6-724D-4E9E-8D06-4FF9776ABDDF}" type="datetimeFigureOut">
              <a:rPr lang="es-ES" smtClean="0"/>
              <a:t>15/08/2014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B6C98-7473-456F-8E59-477FB52CB760}" type="slidenum">
              <a:rPr lang="es-ES" smtClean="0"/>
              <a:t>‹Nº›</a:t>
            </a:fld>
            <a:endParaRPr lang="es-ES"/>
          </a:p>
        </p:txBody>
      </p:sp>
    </p:spTree>
    <p:extLst>
      <p:ext uri="{BB962C8B-B14F-4D97-AF65-F5344CB8AC3E}">
        <p14:creationId xmlns:p14="http://schemas.microsoft.com/office/powerpoint/2010/main" val="27245093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0.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1.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7.pn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19.wdp"/><Relationship Id="rId7" Type="http://schemas.openxmlformats.org/officeDocument/2006/relationships/image" Target="../media/image59.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microsoft.com/office/2007/relationships/hdphoto" Target="../media/hdphoto20.wdp"/><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4.jpeg"/><Relationship Id="rId3" Type="http://schemas.microsoft.com/office/2007/relationships/hdphoto" Target="../media/hdphoto21.wdp"/><Relationship Id="rId7" Type="http://schemas.microsoft.com/office/2007/relationships/hdphoto" Target="../media/hdphoto22.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jpeg"/><Relationship Id="rId5" Type="http://schemas.microsoft.com/office/2007/relationships/hdphoto" Target="../media/hdphoto19.wdp"/><Relationship Id="rId10" Type="http://schemas.openxmlformats.org/officeDocument/2006/relationships/slide" Target="slide62.xml"/><Relationship Id="rId4" Type="http://schemas.openxmlformats.org/officeDocument/2006/relationships/image" Target="../media/image62.png"/><Relationship Id="rId9" Type="http://schemas.microsoft.com/office/2007/relationships/hdphoto" Target="../media/hdphoto23.wdp"/></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28.wdp"/><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microsoft.com/office/2007/relationships/hdphoto" Target="../media/hdphoto29.wdp"/><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30.wdp"/><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5" Type="http://schemas.microsoft.com/office/2007/relationships/hdphoto" Target="../media/hdphoto32.wdp"/><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5.gif"/><Relationship Id="rId7" Type="http://schemas.openxmlformats.org/officeDocument/2006/relationships/image" Target="../media/image109.gif"/><Relationship Id="rId2" Type="http://schemas.openxmlformats.org/officeDocument/2006/relationships/image" Target="../media/image104.gif"/><Relationship Id="rId1" Type="http://schemas.openxmlformats.org/officeDocument/2006/relationships/slideLayout" Target="../slideLayouts/slideLayout7.xml"/><Relationship Id="rId6" Type="http://schemas.openxmlformats.org/officeDocument/2006/relationships/image" Target="../media/image108.gif"/><Relationship Id="rId5" Type="http://schemas.openxmlformats.org/officeDocument/2006/relationships/image" Target="../media/image107.gif"/><Relationship Id="rId4" Type="http://schemas.openxmlformats.org/officeDocument/2006/relationships/image" Target="../media/image106.gif"/></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31.xml"/><Relationship Id="rId1" Type="http://schemas.openxmlformats.org/officeDocument/2006/relationships/slideLayout" Target="../slideLayouts/slideLayout7.xml"/><Relationship Id="rId6" Type="http://schemas.microsoft.com/office/2007/relationships/hdphoto" Target="../media/hdphoto34.wdp"/><Relationship Id="rId5" Type="http://schemas.openxmlformats.org/officeDocument/2006/relationships/image" Target="../media/image119.png"/><Relationship Id="rId4" Type="http://schemas.microsoft.com/office/2007/relationships/hdphoto" Target="../media/hdphoto33.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0" name="Picture 2" descr="http://sege.espe.edu.ec/wp-content/uploads/2013/08/cropped-Comunicado-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32656"/>
            <a:ext cx="4176464"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737429" y="1268760"/>
            <a:ext cx="7772400" cy="434479"/>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395709"/>
                </a:solidFill>
                <a:latin typeface="BankGothic Md BT" pitchFamily="34" charset="0"/>
                <a:cs typeface="Arial" pitchFamily="34" charset="0"/>
              </a:rPr>
              <a:t>DEPARTAMENTO DE CIENCIAS DE LA TIERRA Y LA CONSTRUCCI</a:t>
            </a:r>
            <a:r>
              <a:rPr lang="es-ES" sz="1600" dirty="0" smtClean="0">
                <a:solidFill>
                  <a:srgbClr val="395709"/>
                </a:solidFill>
                <a:latin typeface="BankGothic Md BT" pitchFamily="34" charset="0"/>
                <a:cs typeface="Arial" pitchFamily="34" charset="0"/>
              </a:rPr>
              <a:t>Ó</a:t>
            </a:r>
            <a:r>
              <a:rPr lang="en-US" sz="1600" dirty="0" smtClean="0">
                <a:solidFill>
                  <a:srgbClr val="395709"/>
                </a:solidFill>
                <a:latin typeface="BankGothic Md BT" pitchFamily="34" charset="0"/>
                <a:cs typeface="Arial" pitchFamily="34" charset="0"/>
              </a:rPr>
              <a:t>N</a:t>
            </a:r>
            <a:endParaRPr lang="es-ES" sz="1600" dirty="0">
              <a:solidFill>
                <a:srgbClr val="395709"/>
              </a:solidFill>
              <a:latin typeface="BankGothic Md BT" pitchFamily="34" charset="0"/>
              <a:cs typeface="Arial" pitchFamily="34" charset="0"/>
            </a:endParaRPr>
          </a:p>
        </p:txBody>
      </p:sp>
      <p:sp>
        <p:nvSpPr>
          <p:cNvPr id="6" name="1 Título"/>
          <p:cNvSpPr txBox="1">
            <a:spLocks/>
          </p:cNvSpPr>
          <p:nvPr/>
        </p:nvSpPr>
        <p:spPr>
          <a:xfrm>
            <a:off x="900486" y="1628800"/>
            <a:ext cx="7772400"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rgbClr val="395709"/>
                </a:solidFill>
                <a:latin typeface="BankGothic Md BT" pitchFamily="34" charset="0"/>
              </a:rPr>
              <a:t>CARRERA DE INGENIERÍA CIVIL</a:t>
            </a:r>
            <a:endParaRPr lang="es-ES" sz="1400" dirty="0">
              <a:solidFill>
                <a:srgbClr val="395709"/>
              </a:solidFill>
              <a:latin typeface="BankGothic Md BT" pitchFamily="34" charset="0"/>
            </a:endParaRPr>
          </a:p>
        </p:txBody>
      </p:sp>
      <p:sp>
        <p:nvSpPr>
          <p:cNvPr id="7" name="1 Título"/>
          <p:cNvSpPr txBox="1">
            <a:spLocks/>
          </p:cNvSpPr>
          <p:nvPr/>
        </p:nvSpPr>
        <p:spPr>
          <a:xfrm>
            <a:off x="815416" y="3933056"/>
            <a:ext cx="7772400"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chemeClr val="bg1"/>
                </a:solidFill>
                <a:latin typeface="BankGothic Md BT" pitchFamily="34" charset="0"/>
                <a:cs typeface="Aparajita" pitchFamily="34" charset="0"/>
              </a:rPr>
              <a:t>TESIS PREVIA A LA OBTENCIÓN DEL TÍTULO DE:</a:t>
            </a:r>
          </a:p>
          <a:p>
            <a:endParaRPr lang="es-ES" sz="1400" dirty="0">
              <a:solidFill>
                <a:schemeClr val="bg1"/>
              </a:solidFill>
              <a:latin typeface="BankGothic Md BT" pitchFamily="34" charset="0"/>
              <a:cs typeface="Aparajita" pitchFamily="34" charset="0"/>
            </a:endParaRPr>
          </a:p>
        </p:txBody>
      </p:sp>
      <p:sp>
        <p:nvSpPr>
          <p:cNvPr id="8" name="1 Título"/>
          <p:cNvSpPr txBox="1">
            <a:spLocks/>
          </p:cNvSpPr>
          <p:nvPr/>
        </p:nvSpPr>
        <p:spPr>
          <a:xfrm>
            <a:off x="768950" y="4221088"/>
            <a:ext cx="7772400"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smtClean="0">
                <a:solidFill>
                  <a:schemeClr val="bg1"/>
                </a:solidFill>
                <a:latin typeface="BankGothic Md BT" pitchFamily="34" charset="0"/>
              </a:rPr>
              <a:t>INGENIERO CIVIL</a:t>
            </a:r>
            <a:endParaRPr lang="es-ES" sz="1600" dirty="0">
              <a:solidFill>
                <a:schemeClr val="bg1"/>
              </a:solidFill>
              <a:latin typeface="BankGothic Md BT" pitchFamily="34" charset="0"/>
            </a:endParaRP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2023" y="1969558"/>
            <a:ext cx="1017118" cy="95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http://repositorio.espe.edu.ec/retrieve/17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607" y="2138622"/>
            <a:ext cx="679225" cy="642306"/>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6" name="1 Título"/>
          <p:cNvSpPr txBox="1">
            <a:spLocks/>
          </p:cNvSpPr>
          <p:nvPr/>
        </p:nvSpPr>
        <p:spPr>
          <a:xfrm>
            <a:off x="726840" y="3067744"/>
            <a:ext cx="7772400" cy="9373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dirty="0" smtClean="0">
                <a:solidFill>
                  <a:srgbClr val="395709"/>
                </a:solidFill>
                <a:latin typeface="Aparajita" pitchFamily="34" charset="0"/>
                <a:cs typeface="Aparajita" pitchFamily="34" charset="0"/>
              </a:rPr>
              <a:t>“Diseño de mezclas asfálticas en caliente modificadas con elastómero (caucho) y tereftalato de polietileno reciclados con ligante asfáltico AC-20”</a:t>
            </a:r>
            <a:endParaRPr lang="es-ES" sz="2000" dirty="0">
              <a:solidFill>
                <a:srgbClr val="395709"/>
              </a:solidFill>
              <a:latin typeface="Aparajita" pitchFamily="34" charset="0"/>
              <a:cs typeface="Aparajita" pitchFamily="34" charset="0"/>
            </a:endParaRPr>
          </a:p>
        </p:txBody>
      </p:sp>
      <p:sp>
        <p:nvSpPr>
          <p:cNvPr id="17" name="1 Título"/>
          <p:cNvSpPr txBox="1">
            <a:spLocks/>
          </p:cNvSpPr>
          <p:nvPr/>
        </p:nvSpPr>
        <p:spPr>
          <a:xfrm>
            <a:off x="107504" y="5661248"/>
            <a:ext cx="5918628" cy="63805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1400" dirty="0" smtClean="0">
                <a:solidFill>
                  <a:schemeClr val="bg1"/>
                </a:solidFill>
                <a:latin typeface="BankGothic Md BT" pitchFamily="34" charset="0"/>
              </a:rPr>
              <a:t>DIRECTOR:       ING. ROMERO, PATRICIO MSC</a:t>
            </a:r>
            <a:r>
              <a:rPr lang="es-ES" sz="2000" dirty="0">
                <a:solidFill>
                  <a:schemeClr val="bg1"/>
                </a:solidFill>
                <a:latin typeface="BankGothic Md BT" pitchFamily="34" charset="0"/>
              </a:rPr>
              <a:t>.</a:t>
            </a:r>
            <a:r>
              <a:rPr lang="es-ES" sz="2000" dirty="0" smtClean="0">
                <a:solidFill>
                  <a:schemeClr val="bg1"/>
                </a:solidFill>
                <a:latin typeface="BankGothic Md BT" pitchFamily="34" charset="0"/>
              </a:rPr>
              <a:t> </a:t>
            </a:r>
          </a:p>
          <a:p>
            <a:pPr algn="l"/>
            <a:r>
              <a:rPr lang="es-ES" sz="1400" dirty="0" smtClean="0">
                <a:solidFill>
                  <a:schemeClr val="bg1"/>
                </a:solidFill>
                <a:latin typeface="BankGothic Md BT" pitchFamily="34" charset="0"/>
              </a:rPr>
              <a:t>CODIRECTOR:   ING. BONIFAZ, HUGO   </a:t>
            </a:r>
            <a:endParaRPr lang="es-ES" sz="2000" dirty="0">
              <a:solidFill>
                <a:schemeClr val="bg1"/>
              </a:solidFill>
              <a:latin typeface="BankGothic Md BT" pitchFamily="34" charset="0"/>
            </a:endParaRPr>
          </a:p>
        </p:txBody>
      </p:sp>
      <p:sp>
        <p:nvSpPr>
          <p:cNvPr id="18" name="1 Título"/>
          <p:cNvSpPr txBox="1">
            <a:spLocks/>
          </p:cNvSpPr>
          <p:nvPr/>
        </p:nvSpPr>
        <p:spPr>
          <a:xfrm>
            <a:off x="686327" y="4866729"/>
            <a:ext cx="7772400"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dirty="0" smtClean="0">
                <a:solidFill>
                  <a:srgbClr val="395709"/>
                </a:solidFill>
                <a:latin typeface="Aparajita" pitchFamily="34" charset="0"/>
                <a:cs typeface="Aparajita" pitchFamily="34" charset="0"/>
              </a:rPr>
              <a:t>MARY ELIZABETH REVELO CORELLA</a:t>
            </a:r>
            <a:endParaRPr lang="es-ES" sz="1800" dirty="0">
              <a:solidFill>
                <a:srgbClr val="395709"/>
              </a:solidFill>
              <a:latin typeface="Aparajita" pitchFamily="34" charset="0"/>
              <a:cs typeface="Aparajita" pitchFamily="34" charset="0"/>
            </a:endParaRPr>
          </a:p>
        </p:txBody>
      </p:sp>
      <p:sp>
        <p:nvSpPr>
          <p:cNvPr id="19" name="1 Título"/>
          <p:cNvSpPr txBox="1">
            <a:spLocks/>
          </p:cNvSpPr>
          <p:nvPr/>
        </p:nvSpPr>
        <p:spPr>
          <a:xfrm>
            <a:off x="7083574" y="6335266"/>
            <a:ext cx="1935193"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AGOSTO 2014</a:t>
            </a:r>
            <a:endParaRPr lang="es-ES" sz="1400" dirty="0">
              <a:latin typeface="BankGothic Md BT" pitchFamily="34" charset="0"/>
            </a:endParaRPr>
          </a:p>
        </p:txBody>
      </p:sp>
    </p:spTree>
    <p:extLst>
      <p:ext uri="{BB962C8B-B14F-4D97-AF65-F5344CB8AC3E}">
        <p14:creationId xmlns:p14="http://schemas.microsoft.com/office/powerpoint/2010/main" val="18478030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323528" y="476672"/>
            <a:ext cx="8568952"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DETERMINACIÓN  DE LA FAJA GRANULOMÉTRICA PARA EL DISEÑO</a:t>
            </a:r>
          </a:p>
        </p:txBody>
      </p:sp>
      <p:sp>
        <p:nvSpPr>
          <p:cNvPr id="8" name="1 Título"/>
          <p:cNvSpPr txBox="1">
            <a:spLocks/>
          </p:cNvSpPr>
          <p:nvPr/>
        </p:nvSpPr>
        <p:spPr>
          <a:xfrm>
            <a:off x="251520" y="1035370"/>
            <a:ext cx="8568952" cy="95347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600" dirty="0" smtClean="0">
                <a:solidFill>
                  <a:schemeClr val="bg1"/>
                </a:solidFill>
                <a:latin typeface="Times New Roman" pitchFamily="18" charset="0"/>
                <a:cs typeface="Times New Roman" pitchFamily="18" charset="0"/>
              </a:rPr>
              <a:t>Granulometría de la Mezcla Asfáltica Normal MAC según </a:t>
            </a:r>
          </a:p>
          <a:p>
            <a:pPr>
              <a:lnSpc>
                <a:spcPct val="150000"/>
              </a:lnSpc>
            </a:pPr>
            <a:r>
              <a:rPr lang="es-ES" sz="1600" dirty="0" smtClean="0">
                <a:solidFill>
                  <a:schemeClr val="bg1"/>
                </a:solidFill>
                <a:latin typeface="Times New Roman" pitchFamily="18" charset="0"/>
                <a:cs typeface="Times New Roman" pitchFamily="18" charset="0"/>
              </a:rPr>
              <a:t>el tamaño máximo nominal del agregado</a:t>
            </a:r>
          </a:p>
          <a:p>
            <a:pPr>
              <a:lnSpc>
                <a:spcPct val="150000"/>
              </a:lnSpc>
            </a:pPr>
            <a:endParaRPr lang="es-ES" sz="1600" dirty="0" smtClean="0">
              <a:solidFill>
                <a:schemeClr val="bg1"/>
              </a:solidFill>
              <a:latin typeface="Times New Roman" pitchFamily="18" charset="0"/>
              <a:cs typeface="Times New Roman" pitchFamily="18" charset="0"/>
            </a:endParaRPr>
          </a:p>
          <a:p>
            <a:pPr>
              <a:lnSpc>
                <a:spcPct val="150000"/>
              </a:lnSpc>
            </a:pPr>
            <a:endParaRPr lang="es-ES" sz="1600" dirty="0">
              <a:solidFill>
                <a:schemeClr val="bg1"/>
              </a:solidFill>
              <a:latin typeface="Times New Roman" pitchFamily="18" charset="0"/>
              <a:cs typeface="Times New Roman" pitchFamily="18" charset="0"/>
            </a:endParaRPr>
          </a:p>
        </p:txBody>
      </p:sp>
      <p:graphicFrame>
        <p:nvGraphicFramePr>
          <p:cNvPr id="3" name="2 Tabla"/>
          <p:cNvGraphicFramePr>
            <a:graphicFrameLocks noGrp="1"/>
          </p:cNvGraphicFramePr>
          <p:nvPr>
            <p:extLst>
              <p:ext uri="{D42A27DB-BD31-4B8C-83A1-F6EECF244321}">
                <p14:modId xmlns:p14="http://schemas.microsoft.com/office/powerpoint/2010/main" val="726848849"/>
              </p:ext>
            </p:extLst>
          </p:nvPr>
        </p:nvGraphicFramePr>
        <p:xfrm>
          <a:off x="1835696" y="1844824"/>
          <a:ext cx="5400600" cy="3703320"/>
        </p:xfrm>
        <a:graphic>
          <a:graphicData uri="http://schemas.openxmlformats.org/drawingml/2006/table">
            <a:tbl>
              <a:tblPr firstRow="1" firstCol="1" bandRow="1">
                <a:tableStyleId>{5C22544A-7EE6-4342-B048-85BDC9FD1C3A}</a:tableStyleId>
              </a:tblPr>
              <a:tblGrid>
                <a:gridCol w="2087355"/>
                <a:gridCol w="1229124"/>
                <a:gridCol w="1069554"/>
                <a:gridCol w="1014567"/>
              </a:tblGrid>
              <a:tr h="229782">
                <a:tc rowSpan="2">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Tamiz</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gridSpan="3">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Porcentaje que pasa</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r>
              <a:tr h="263357">
                <a:tc vMerge="1">
                  <a:txBody>
                    <a:bodyPr/>
                    <a:lstStyle/>
                    <a:p>
                      <a:endParaRPr lang="es-ES"/>
                    </a:p>
                  </a:txBody>
                  <a:tcPr/>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MAC-1</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MAC-2</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MAC-3</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25 mm (1”)</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100</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19 mm (3/4”)</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80</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100</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12,5 mm (1/2”)</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67-85</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80-100</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9,5 mm (3/8”)</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60-77</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70-88</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100</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4,75 mm (No.4)</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43-54</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51-68</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65-87</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2 mm (No.10)</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29-45</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38-52</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43-61</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425 mm (No.40)</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14-25</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17-28</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16-29</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263357">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180 mm (No.80)</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8-17</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8-17</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9-19</a:t>
                      </a:r>
                      <a:endParaRPr lang="es-ES" sz="1200">
                        <a:solidFill>
                          <a:schemeClr val="bg2"/>
                        </a:solidFill>
                        <a:effectLst/>
                        <a:latin typeface="Times New Roman" pitchFamily="18" charset="0"/>
                        <a:ea typeface="Calibri"/>
                        <a:cs typeface="Times New Roman" pitchFamily="18" charset="0"/>
                      </a:endParaRPr>
                    </a:p>
                  </a:txBody>
                  <a:tcPr marL="68580" marR="68580" marT="0" marB="0"/>
                </a:tc>
              </a:tr>
              <a:tr h="490808">
                <a:tc>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75 mm (No.200)</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a:solidFill>
                            <a:schemeClr val="bg2"/>
                          </a:solidFill>
                          <a:effectLst/>
                          <a:latin typeface="Times New Roman" pitchFamily="18" charset="0"/>
                          <a:cs typeface="Times New Roman" pitchFamily="18" charset="0"/>
                        </a:rPr>
                        <a:t>4-8</a:t>
                      </a:r>
                      <a:endParaRPr lang="es-ES" sz="120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400" b="1" dirty="0">
                          <a:solidFill>
                            <a:schemeClr val="bg2"/>
                          </a:solidFill>
                          <a:effectLst/>
                          <a:latin typeface="Times New Roman" pitchFamily="18" charset="0"/>
                          <a:cs typeface="Times New Roman" pitchFamily="18" charset="0"/>
                        </a:rPr>
                        <a:t>5-8</a:t>
                      </a:r>
                      <a:endParaRPr lang="es-ES" sz="1400" b="1"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S" sz="1200" dirty="0">
                          <a:solidFill>
                            <a:schemeClr val="bg2"/>
                          </a:solidFill>
                          <a:effectLst/>
                          <a:latin typeface="Times New Roman" pitchFamily="18" charset="0"/>
                          <a:cs typeface="Times New Roman" pitchFamily="18" charset="0"/>
                        </a:rPr>
                        <a:t>5-10</a:t>
                      </a:r>
                    </a:p>
                    <a:p>
                      <a:pPr algn="ctr">
                        <a:lnSpc>
                          <a:spcPct val="150000"/>
                        </a:lnSpc>
                        <a:spcAft>
                          <a:spcPts val="0"/>
                        </a:spcAft>
                      </a:pPr>
                      <a:r>
                        <a:rPr lang="es-ES" sz="1200" dirty="0">
                          <a:solidFill>
                            <a:schemeClr val="bg2"/>
                          </a:solidFill>
                          <a:effectLst/>
                          <a:latin typeface="Times New Roman" pitchFamily="18" charset="0"/>
                          <a:cs typeface="Times New Roman" pitchFamily="18" charset="0"/>
                        </a:rPr>
                        <a:t> </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r>
            </a:tbl>
          </a:graphicData>
        </a:graphic>
      </p:graphicFrame>
      <p:sp>
        <p:nvSpPr>
          <p:cNvPr id="10" name="1 Título"/>
          <p:cNvSpPr txBox="1">
            <a:spLocks/>
          </p:cNvSpPr>
          <p:nvPr/>
        </p:nvSpPr>
        <p:spPr>
          <a:xfrm>
            <a:off x="2420624" y="186209"/>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050" dirty="0" smtClean="0">
                <a:solidFill>
                  <a:schemeClr val="tx2">
                    <a:lumMod val="90000"/>
                  </a:schemeClr>
                </a:solidFill>
                <a:latin typeface="BankGothic Md BT" pitchFamily="34" charset="0"/>
              </a:rPr>
              <a:t>Antes del ensayo de granulometría</a:t>
            </a:r>
            <a:endParaRPr lang="es-ES" sz="1050" dirty="0">
              <a:solidFill>
                <a:schemeClr val="tx2">
                  <a:lumMod val="90000"/>
                </a:schemeClr>
              </a:solidFill>
              <a:latin typeface="BankGothic Md BT" pitchFamily="34" charset="0"/>
            </a:endParaRPr>
          </a:p>
        </p:txBody>
      </p:sp>
      <p:sp>
        <p:nvSpPr>
          <p:cNvPr id="11" name="1 Título"/>
          <p:cNvSpPr txBox="1">
            <a:spLocks/>
          </p:cNvSpPr>
          <p:nvPr/>
        </p:nvSpPr>
        <p:spPr>
          <a:xfrm>
            <a:off x="309197" y="5872410"/>
            <a:ext cx="4302751" cy="434479"/>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chemeClr val="bg2">
                    <a:lumMod val="50000"/>
                    <a:lumOff val="50000"/>
                  </a:schemeClr>
                </a:solidFill>
                <a:latin typeface="BankGothic Md BT" pitchFamily="34" charset="0"/>
              </a:rPr>
              <a:t>t.m.n.- abertura de tamiz más pequeña por la cual debe pasar la mayor parte del agregado</a:t>
            </a:r>
            <a:endParaRPr lang="es-ES" sz="1400" dirty="0">
              <a:solidFill>
                <a:schemeClr val="bg2">
                  <a:lumMod val="50000"/>
                  <a:lumOff val="50000"/>
                </a:schemeClr>
              </a:solidFill>
              <a:latin typeface="BankGothic Md BT" pitchFamily="34" charset="0"/>
            </a:endParaRPr>
          </a:p>
        </p:txBody>
      </p:sp>
    </p:spTree>
    <p:extLst>
      <p:ext uri="{BB962C8B-B14F-4D97-AF65-F5344CB8AC3E}">
        <p14:creationId xmlns:p14="http://schemas.microsoft.com/office/powerpoint/2010/main" val="14291457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539552" y="332656"/>
            <a:ext cx="8136904"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GRANULOMETRÍA DE AGREGADOS GRUESOS Y FINOS</a:t>
            </a:r>
          </a:p>
          <a:p>
            <a:r>
              <a:rPr lang="es-ES" sz="2400" b="1" dirty="0" smtClean="0">
                <a:solidFill>
                  <a:schemeClr val="bg1"/>
                </a:solidFill>
                <a:latin typeface="Aparajita" pitchFamily="34" charset="0"/>
                <a:cs typeface="Aparajita" pitchFamily="34" charset="0"/>
              </a:rPr>
              <a:t>NORMA ASTM C 136-06 </a:t>
            </a:r>
          </a:p>
        </p:txBody>
      </p:sp>
      <p:pic>
        <p:nvPicPr>
          <p:cNvPr id="13313" name="Picture 1"/>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43608" y="1268760"/>
            <a:ext cx="7334947" cy="416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Título"/>
          <p:cNvSpPr txBox="1">
            <a:spLocks/>
          </p:cNvSpPr>
          <p:nvPr/>
        </p:nvSpPr>
        <p:spPr>
          <a:xfrm>
            <a:off x="179512" y="5431956"/>
            <a:ext cx="5544616" cy="3600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smtClean="0">
                <a:solidFill>
                  <a:schemeClr val="bg1"/>
                </a:solidFill>
                <a:latin typeface="Aparajita" pitchFamily="34" charset="0"/>
                <a:cs typeface="Aparajita" pitchFamily="34" charset="0"/>
              </a:rPr>
              <a:t>CURVA GRANULOMÉTRICA FUERA DE RANGO</a:t>
            </a:r>
          </a:p>
        </p:txBody>
      </p:sp>
    </p:spTree>
    <p:extLst>
      <p:ext uri="{BB962C8B-B14F-4D97-AF65-F5344CB8AC3E}">
        <p14:creationId xmlns:p14="http://schemas.microsoft.com/office/powerpoint/2010/main" val="14291457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539552" y="332656"/>
            <a:ext cx="8136904"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GRAVEDAD ESPECÍFICA Y ABSORCIÓN DEL AGREGADO GRUESO</a:t>
            </a:r>
          </a:p>
          <a:p>
            <a:r>
              <a:rPr lang="es-ES" sz="2400" b="1" dirty="0" smtClean="0">
                <a:solidFill>
                  <a:schemeClr val="bg1"/>
                </a:solidFill>
                <a:latin typeface="Aparajita" pitchFamily="34" charset="0"/>
                <a:cs typeface="Aparajita" pitchFamily="34" charset="0"/>
              </a:rPr>
              <a:t>NORMA ASTM C 127-12 </a:t>
            </a:r>
          </a:p>
        </p:txBody>
      </p:sp>
      <p:pic>
        <p:nvPicPr>
          <p:cNvPr id="7" name="6 Imagen"/>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530" t="3726" r="64152" b="5582"/>
          <a:stretch/>
        </p:blipFill>
        <p:spPr bwMode="auto">
          <a:xfrm>
            <a:off x="7452320" y="4063769"/>
            <a:ext cx="1307522" cy="1401251"/>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987142580"/>
              </p:ext>
            </p:extLst>
          </p:nvPr>
        </p:nvGraphicFramePr>
        <p:xfrm>
          <a:off x="323529" y="1268760"/>
          <a:ext cx="6768751" cy="4221426"/>
        </p:xfrm>
        <a:graphic>
          <a:graphicData uri="http://schemas.openxmlformats.org/drawingml/2006/table">
            <a:tbl>
              <a:tblPr firstRow="1" firstCol="1" bandRow="1">
                <a:tableStyleId>{5C22544A-7EE6-4342-B048-85BDC9FD1C3A}</a:tableStyleId>
              </a:tblPr>
              <a:tblGrid>
                <a:gridCol w="933620"/>
                <a:gridCol w="2450754"/>
                <a:gridCol w="564065"/>
                <a:gridCol w="916602"/>
                <a:gridCol w="895598"/>
                <a:gridCol w="1008112"/>
              </a:tblGrid>
              <a:tr h="246754">
                <a:tc gridSpan="6">
                  <a:txBody>
                    <a:bodyPr/>
                    <a:lstStyle/>
                    <a:p>
                      <a:pPr algn="ctr">
                        <a:lnSpc>
                          <a:spcPct val="115000"/>
                        </a:lnSpc>
                        <a:spcAft>
                          <a:spcPts val="0"/>
                        </a:spcAft>
                      </a:pPr>
                      <a:r>
                        <a:rPr lang="es-ES" sz="1400" dirty="0" smtClean="0">
                          <a:solidFill>
                            <a:schemeClr val="bg2"/>
                          </a:solidFill>
                          <a:effectLst/>
                          <a:latin typeface="Times New Roman" pitchFamily="18" charset="0"/>
                          <a:cs typeface="Times New Roman" pitchFamily="18" charset="0"/>
                        </a:rPr>
                        <a:t>Resultados del ensayo</a:t>
                      </a:r>
                      <a:endParaRPr lang="es-ES" sz="1800" dirty="0">
                        <a:solidFill>
                          <a:schemeClr val="bg2"/>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hMerge="1">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r>
              <a:tr h="847795">
                <a:tc>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smtClean="0">
                          <a:solidFill>
                            <a:schemeClr val="bg2"/>
                          </a:solidFill>
                          <a:effectLst/>
                          <a:latin typeface="Times New Roman" pitchFamily="18" charset="0"/>
                          <a:ea typeface="Calibri"/>
                          <a:cs typeface="Times New Roman" pitchFamily="18" charset="0"/>
                        </a:rPr>
                        <a:t>P3/4”-</a:t>
                      </a:r>
                    </a:p>
                    <a:p>
                      <a:pPr algn="ctr">
                        <a:lnSpc>
                          <a:spcPct val="115000"/>
                        </a:lnSpc>
                        <a:spcAft>
                          <a:spcPts val="0"/>
                        </a:spcAft>
                      </a:pPr>
                      <a:r>
                        <a:rPr lang="es-ES" sz="1200" dirty="0" smtClean="0">
                          <a:solidFill>
                            <a:schemeClr val="bg2"/>
                          </a:solidFill>
                          <a:effectLst/>
                          <a:latin typeface="Times New Roman" pitchFamily="18" charset="0"/>
                          <a:ea typeface="Calibri"/>
                          <a:cs typeface="Times New Roman" pitchFamily="18" charset="0"/>
                        </a:rPr>
                        <a:t>R1/2”</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s-ES" sz="1200" dirty="0" smtClean="0">
                        <a:solidFill>
                          <a:schemeClr val="bg2"/>
                        </a:solidFill>
                        <a:effectLst/>
                        <a:latin typeface="Times New Roman" pitchFamily="18" charset="0"/>
                        <a:ea typeface="Calibri"/>
                        <a:cs typeface="Times New Roman" pitchFamily="18" charset="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s-ES" sz="1200" dirty="0" smtClean="0">
                          <a:solidFill>
                            <a:schemeClr val="bg2"/>
                          </a:solidFill>
                          <a:effectLst/>
                          <a:latin typeface="Times New Roman" pitchFamily="18" charset="0"/>
                          <a:ea typeface="Calibri"/>
                          <a:cs typeface="Times New Roman" pitchFamily="18" charset="0"/>
                        </a:rPr>
                        <a:t>P1/2”-R3/8”</a:t>
                      </a:r>
                    </a:p>
                    <a:p>
                      <a:pPr algn="ctr">
                        <a:lnSpc>
                          <a:spcPct val="115000"/>
                        </a:lnSpc>
                        <a:spcAft>
                          <a:spcPts val="0"/>
                        </a:spcAft>
                      </a:pPr>
                      <a:endParaRPr lang="es-ES" sz="1200" b="0" dirty="0">
                        <a:solidFill>
                          <a:schemeClr val="bg2"/>
                        </a:solidFill>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s-ES" sz="1200" dirty="0" smtClean="0">
                        <a:solidFill>
                          <a:schemeClr val="bg2"/>
                        </a:solidFill>
                        <a:effectLst/>
                        <a:latin typeface="Times New Roman" pitchFamily="18" charset="0"/>
                        <a:ea typeface="Calibri"/>
                        <a:cs typeface="Times New Roman" pitchFamily="18" charset="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s-ES" sz="1200" dirty="0" smtClean="0">
                          <a:solidFill>
                            <a:schemeClr val="bg2"/>
                          </a:solidFill>
                          <a:effectLst/>
                          <a:latin typeface="Times New Roman" pitchFamily="18" charset="0"/>
                          <a:ea typeface="Calibri"/>
                          <a:cs typeface="Times New Roman" pitchFamily="18" charset="0"/>
                        </a:rPr>
                        <a:t>P3/8”-</a:t>
                      </a:r>
                    </a:p>
                    <a:p>
                      <a:pPr marL="0" marR="0" indent="0" algn="ctr" defTabSz="914400" rtl="0" eaLnBrk="1" fontAlgn="auto" latinLnBrk="0" hangingPunct="1">
                        <a:lnSpc>
                          <a:spcPct val="115000"/>
                        </a:lnSpc>
                        <a:spcBef>
                          <a:spcPts val="0"/>
                        </a:spcBef>
                        <a:spcAft>
                          <a:spcPts val="0"/>
                        </a:spcAft>
                        <a:buClrTx/>
                        <a:buSzTx/>
                        <a:buFontTx/>
                        <a:buNone/>
                        <a:tabLst/>
                        <a:defRPr/>
                      </a:pPr>
                      <a:r>
                        <a:rPr lang="es-ES" sz="1200" dirty="0" smtClean="0">
                          <a:solidFill>
                            <a:schemeClr val="bg2"/>
                          </a:solidFill>
                          <a:effectLst/>
                          <a:latin typeface="Times New Roman" pitchFamily="18" charset="0"/>
                          <a:ea typeface="Calibri"/>
                          <a:cs typeface="Times New Roman" pitchFamily="18" charset="0"/>
                        </a:rPr>
                        <a:t>Rno.4</a:t>
                      </a:r>
                    </a:p>
                    <a:p>
                      <a:pPr algn="ctr">
                        <a:lnSpc>
                          <a:spcPct val="115000"/>
                        </a:lnSpc>
                        <a:spcAft>
                          <a:spcPts val="0"/>
                        </a:spcAft>
                      </a:pPr>
                      <a:endParaRPr lang="es-ES" sz="1200" b="0" dirty="0">
                        <a:solidFill>
                          <a:schemeClr val="bg2"/>
                        </a:solidFill>
                        <a:effectLst/>
                        <a:latin typeface="Calibri"/>
                        <a:ea typeface="Calibri"/>
                        <a:cs typeface="Times New Roman"/>
                      </a:endParaRPr>
                    </a:p>
                  </a:txBody>
                  <a:tcPr marL="68580" marR="68580" marT="0" marB="0" anchor="ctr"/>
                </a:tc>
              </a:tr>
              <a:tr h="469313">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A</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dirty="0">
                          <a:solidFill>
                            <a:schemeClr val="bg2"/>
                          </a:solidFill>
                          <a:effectLst/>
                          <a:latin typeface="Times New Roman" pitchFamily="18" charset="0"/>
                          <a:cs typeface="Times New Roman" pitchFamily="18" charset="0"/>
                        </a:rPr>
                        <a:t>Peso de la muestra saturada con superficie seca</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(g)</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1315,43</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919,23</a:t>
                      </a:r>
                      <a:endParaRPr lang="es-ES" sz="12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1047,21</a:t>
                      </a:r>
                      <a:endParaRPr lang="es-ES" sz="1200" b="0" dirty="0">
                        <a:solidFill>
                          <a:schemeClr val="bg2"/>
                        </a:solidFill>
                        <a:effectLst/>
                        <a:latin typeface="Calibri"/>
                        <a:ea typeface="Calibri"/>
                        <a:cs typeface="Times New Roman"/>
                      </a:endParaRPr>
                    </a:p>
                  </a:txBody>
                  <a:tcPr marL="68580" marR="68580" marT="0" marB="0" anchor="ctr"/>
                </a:tc>
              </a:tr>
              <a:tr h="387204">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B</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dirty="0">
                          <a:solidFill>
                            <a:schemeClr val="bg2"/>
                          </a:solidFill>
                          <a:effectLst/>
                          <a:latin typeface="Times New Roman" pitchFamily="18" charset="0"/>
                          <a:cs typeface="Times New Roman" pitchFamily="18" charset="0"/>
                        </a:rPr>
                        <a:t>Peso en el agua de la muestra saturada</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(g)</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788,00</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550,97</a:t>
                      </a:r>
                      <a:endParaRPr lang="es-ES" sz="12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628,99</a:t>
                      </a:r>
                      <a:endParaRPr lang="es-ES" sz="1200" b="0">
                        <a:solidFill>
                          <a:schemeClr val="bg2"/>
                        </a:solidFill>
                        <a:effectLst/>
                        <a:latin typeface="Calibri"/>
                        <a:ea typeface="Calibri"/>
                        <a:cs typeface="Times New Roman"/>
                      </a:endParaRPr>
                    </a:p>
                  </a:txBody>
                  <a:tcPr marL="68580" marR="68580" marT="0" marB="0" anchor="ctr"/>
                </a:tc>
              </a:tr>
              <a:tr h="246754">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C</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Peso de la muestra seca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(g)</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1279,37</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893,78</a:t>
                      </a:r>
                      <a:endParaRPr lang="es-ES" sz="12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1018,88</a:t>
                      </a:r>
                      <a:endParaRPr lang="es-ES" sz="1200" b="0">
                        <a:solidFill>
                          <a:schemeClr val="bg2"/>
                        </a:solidFill>
                        <a:effectLst/>
                        <a:latin typeface="Calibri"/>
                        <a:ea typeface="Calibri"/>
                        <a:cs typeface="Times New Roman"/>
                      </a:endParaRPr>
                    </a:p>
                  </a:txBody>
                  <a:tcPr marL="68580" marR="68580" marT="0" marB="0" anchor="ctr"/>
                </a:tc>
              </a:tr>
              <a:tr h="580807">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(C/C-B)</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Gravedad específica aparente del material impermeable de las partículas</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pitchFamily="18" charset="0"/>
                          <a:cs typeface="Times New Roman" pitchFamily="18" charset="0"/>
                        </a:rPr>
                        <a:t>2,60</a:t>
                      </a:r>
                      <a:endParaRPr lang="es-ES" sz="1200" b="1"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2,61</a:t>
                      </a:r>
                      <a:endParaRPr lang="es-ES" sz="1200" b="1"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2,61</a:t>
                      </a:r>
                      <a:endParaRPr lang="es-ES" sz="1200" b="1" dirty="0">
                        <a:solidFill>
                          <a:schemeClr val="bg2"/>
                        </a:solidFill>
                        <a:effectLst/>
                        <a:latin typeface="Calibri"/>
                        <a:ea typeface="Calibri"/>
                        <a:cs typeface="Times New Roman"/>
                      </a:endParaRPr>
                    </a:p>
                  </a:txBody>
                  <a:tcPr marL="68580" marR="68580" marT="0" marB="0" anchor="ctr"/>
                </a:tc>
              </a:tr>
              <a:tr h="469313">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(A/A-B)</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Gravedad específica de las partículas saturadas con superficie seca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2,49</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2,50</a:t>
                      </a:r>
                      <a:endParaRPr lang="es-ES" sz="1200" b="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2,50</a:t>
                      </a:r>
                      <a:endParaRPr lang="es-ES" sz="1200" b="0" dirty="0">
                        <a:solidFill>
                          <a:schemeClr val="bg2"/>
                        </a:solidFill>
                        <a:effectLst/>
                        <a:latin typeface="Calibri"/>
                        <a:ea typeface="Calibri"/>
                        <a:cs typeface="Times New Roman"/>
                      </a:endParaRPr>
                    </a:p>
                  </a:txBody>
                  <a:tcPr marL="68580" marR="68580" marT="0" marB="0" anchor="ctr"/>
                </a:tc>
              </a:tr>
              <a:tr h="469313">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(C/A-B)</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Gravedad específica bulk de las partículas secas</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pitchFamily="18" charset="0"/>
                          <a:cs typeface="Times New Roman" pitchFamily="18" charset="0"/>
                        </a:rPr>
                        <a:t>2,43</a:t>
                      </a:r>
                      <a:endParaRPr lang="es-ES" sz="1200" b="1"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2,43</a:t>
                      </a:r>
                      <a:endParaRPr lang="es-ES" sz="1200" b="1"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2,44</a:t>
                      </a:r>
                      <a:endParaRPr lang="es-ES" sz="1200" b="1" dirty="0">
                        <a:solidFill>
                          <a:schemeClr val="bg2"/>
                        </a:solidFill>
                        <a:effectLst/>
                        <a:latin typeface="Calibri"/>
                        <a:ea typeface="Calibri"/>
                        <a:cs typeface="Times New Roman"/>
                      </a:endParaRPr>
                    </a:p>
                  </a:txBody>
                  <a:tcPr marL="68580" marR="68580" marT="0" marB="0" anchor="ctr"/>
                </a:tc>
              </a:tr>
              <a:tr h="387204">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(A-C/C)*100</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Absorción de agua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2,82</a:t>
                      </a:r>
                      <a:endParaRPr lang="es-ES" sz="12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2,85</a:t>
                      </a:r>
                      <a:endParaRPr lang="es-ES" sz="12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2,78</a:t>
                      </a:r>
                      <a:endParaRPr lang="es-ES" sz="1200" b="0" dirty="0">
                        <a:solidFill>
                          <a:schemeClr val="bg2"/>
                        </a:solidFill>
                        <a:effectLst/>
                        <a:latin typeface="Calibri"/>
                        <a:ea typeface="Calibri"/>
                        <a:cs typeface="Times New Roman"/>
                      </a:endParaRPr>
                    </a:p>
                  </a:txBody>
                  <a:tcPr marL="68580" marR="68580" marT="0" marB="0" anchor="ctr"/>
                </a:tc>
              </a:tr>
            </a:tbl>
          </a:graphicData>
        </a:graphic>
      </p:graphicFrame>
      <p:pic>
        <p:nvPicPr>
          <p:cNvPr id="11" name="10 Imagen"/>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4634" t="3726" r="32263" b="5582"/>
          <a:stretch/>
        </p:blipFill>
        <p:spPr bwMode="auto">
          <a:xfrm>
            <a:off x="7452319" y="2662518"/>
            <a:ext cx="1307523" cy="1401251"/>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12" name="11 Imagen"/>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68191" t="3726" r="1272" b="12684"/>
          <a:stretch/>
        </p:blipFill>
        <p:spPr bwMode="auto">
          <a:xfrm>
            <a:off x="7452320" y="1268760"/>
            <a:ext cx="1307522" cy="1393758"/>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82483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539552" y="260648"/>
            <a:ext cx="8136904"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GRAVEDAD ESPECÍFICA Y ABSORCIÓN DEL AGREGADO FINO </a:t>
            </a:r>
          </a:p>
          <a:p>
            <a:r>
              <a:rPr lang="es-ES" sz="2400" b="1" dirty="0" smtClean="0">
                <a:solidFill>
                  <a:schemeClr val="bg1"/>
                </a:solidFill>
                <a:latin typeface="Aparajita" pitchFamily="34" charset="0"/>
                <a:cs typeface="Aparajita" pitchFamily="34" charset="0"/>
              </a:rPr>
              <a:t>NORMA ASTM C 128-12 </a:t>
            </a:r>
          </a:p>
        </p:txBody>
      </p:sp>
      <p:graphicFrame>
        <p:nvGraphicFramePr>
          <p:cNvPr id="3" name="2 Tabla"/>
          <p:cNvGraphicFramePr>
            <a:graphicFrameLocks noGrp="1"/>
          </p:cNvGraphicFramePr>
          <p:nvPr>
            <p:extLst>
              <p:ext uri="{D42A27DB-BD31-4B8C-83A1-F6EECF244321}">
                <p14:modId xmlns:p14="http://schemas.microsoft.com/office/powerpoint/2010/main" val="30876475"/>
              </p:ext>
            </p:extLst>
          </p:nvPr>
        </p:nvGraphicFramePr>
        <p:xfrm>
          <a:off x="251520" y="1216323"/>
          <a:ext cx="8568954" cy="3600450"/>
        </p:xfrm>
        <a:graphic>
          <a:graphicData uri="http://schemas.openxmlformats.org/drawingml/2006/table">
            <a:tbl>
              <a:tblPr firstRow="1" firstCol="1" bandRow="1">
                <a:tableStyleId>{5C22544A-7EE6-4342-B048-85BDC9FD1C3A}</a:tableStyleId>
              </a:tblPr>
              <a:tblGrid>
                <a:gridCol w="1251024"/>
                <a:gridCol w="3141464"/>
                <a:gridCol w="504056"/>
                <a:gridCol w="1008112"/>
                <a:gridCol w="864096"/>
                <a:gridCol w="792088"/>
                <a:gridCol w="1008114"/>
              </a:tblGrid>
              <a:tr h="278765">
                <a:tc gridSpan="7">
                  <a:txBody>
                    <a:bodyPr/>
                    <a:lstStyle/>
                    <a:p>
                      <a:pPr algn="ctr">
                        <a:lnSpc>
                          <a:spcPct val="115000"/>
                        </a:lnSpc>
                        <a:spcAft>
                          <a:spcPts val="0"/>
                        </a:spcAft>
                      </a:pPr>
                      <a:r>
                        <a:rPr lang="es-ES" sz="1200" dirty="0" smtClean="0">
                          <a:solidFill>
                            <a:schemeClr val="bg2"/>
                          </a:solidFill>
                          <a:effectLst/>
                          <a:latin typeface="Times New Roman" pitchFamily="18" charset="0"/>
                          <a:ea typeface="+mn-ea"/>
                          <a:cs typeface="Times New Roman" pitchFamily="18" charset="0"/>
                        </a:rPr>
                        <a:t>Resultados</a:t>
                      </a:r>
                      <a:r>
                        <a:rPr lang="es-ES" sz="1200" baseline="0" dirty="0" smtClean="0">
                          <a:solidFill>
                            <a:schemeClr val="bg2"/>
                          </a:solidFill>
                          <a:effectLst/>
                          <a:latin typeface="Times New Roman" pitchFamily="18" charset="0"/>
                          <a:ea typeface="+mn-ea"/>
                          <a:cs typeface="Times New Roman" pitchFamily="18" charset="0"/>
                        </a:rPr>
                        <a:t> del ensayo</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lgn="ctr">
                        <a:lnSpc>
                          <a:spcPct val="115000"/>
                        </a:lnSpc>
                        <a:spcAft>
                          <a:spcPts val="0"/>
                        </a:spcAft>
                      </a:pP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hMerge="1">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hMerge="1">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r>
              <a:tr h="278765">
                <a:tc>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b"/>
                </a:tc>
                <a:tc>
                  <a:txBody>
                    <a:bodyPr/>
                    <a:lstStyle/>
                    <a:p>
                      <a:pPr algn="ctr">
                        <a:lnSpc>
                          <a:spcPct val="115000"/>
                        </a:lnSpc>
                        <a:spcAft>
                          <a:spcPts val="0"/>
                        </a:spcAft>
                      </a:pPr>
                      <a:r>
                        <a:rPr lang="es-ES" sz="1200" dirty="0" smtClean="0">
                          <a:solidFill>
                            <a:schemeClr val="bg2"/>
                          </a:solidFill>
                          <a:effectLst/>
                          <a:latin typeface="Times New Roman" pitchFamily="18" charset="0"/>
                          <a:ea typeface="Calibri"/>
                          <a:cs typeface="Times New Roman" pitchFamily="18" charset="0"/>
                        </a:rPr>
                        <a:t>PNo.</a:t>
                      </a:r>
                      <a:r>
                        <a:rPr lang="es-ES" sz="1200" baseline="0" dirty="0" smtClean="0">
                          <a:solidFill>
                            <a:schemeClr val="bg2"/>
                          </a:solidFill>
                          <a:effectLst/>
                          <a:latin typeface="Times New Roman" pitchFamily="18" charset="0"/>
                          <a:ea typeface="Calibri"/>
                          <a:cs typeface="Times New Roman" pitchFamily="18" charset="0"/>
                        </a:rPr>
                        <a:t>4</a:t>
                      </a:r>
                      <a:r>
                        <a:rPr lang="es-ES" sz="1200" dirty="0" smtClean="0">
                          <a:solidFill>
                            <a:schemeClr val="bg2"/>
                          </a:solidFill>
                          <a:effectLst/>
                          <a:latin typeface="Times New Roman" pitchFamily="18" charset="0"/>
                          <a:ea typeface="Calibri"/>
                          <a:cs typeface="Times New Roman" pitchFamily="18" charset="0"/>
                        </a:rPr>
                        <a:t>-RNo.10</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S" sz="1200" dirty="0" smtClean="0">
                          <a:solidFill>
                            <a:schemeClr val="bg2"/>
                          </a:solidFill>
                          <a:effectLst/>
                          <a:latin typeface="Times New Roman" pitchFamily="18" charset="0"/>
                          <a:ea typeface="Calibri"/>
                          <a:cs typeface="Times New Roman" pitchFamily="18" charset="0"/>
                        </a:rPr>
                        <a:t>PNo.</a:t>
                      </a:r>
                      <a:r>
                        <a:rPr lang="es-ES" sz="1200" baseline="0" dirty="0" smtClean="0">
                          <a:solidFill>
                            <a:schemeClr val="bg2"/>
                          </a:solidFill>
                          <a:effectLst/>
                          <a:latin typeface="Times New Roman" pitchFamily="18" charset="0"/>
                          <a:ea typeface="Calibri"/>
                          <a:cs typeface="Times New Roman" pitchFamily="18" charset="0"/>
                        </a:rPr>
                        <a:t>10</a:t>
                      </a:r>
                      <a:r>
                        <a:rPr lang="es-ES" sz="1200" dirty="0" smtClean="0">
                          <a:solidFill>
                            <a:schemeClr val="bg2"/>
                          </a:solidFill>
                          <a:effectLst/>
                          <a:latin typeface="Times New Roman" pitchFamily="18" charset="0"/>
                          <a:ea typeface="Calibri"/>
                          <a:cs typeface="Times New Roman" pitchFamily="18" charset="0"/>
                        </a:rPr>
                        <a:t>-RNo.40</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algn="ctr">
                        <a:lnSpc>
                          <a:spcPct val="115000"/>
                        </a:lnSpc>
                        <a:spcAft>
                          <a:spcPts val="0"/>
                        </a:spcAft>
                      </a:pPr>
                      <a:r>
                        <a:rPr lang="es-ES" sz="1200" dirty="0" smtClean="0">
                          <a:solidFill>
                            <a:schemeClr val="bg2"/>
                          </a:solidFill>
                          <a:effectLst/>
                          <a:latin typeface="Times New Roman" pitchFamily="18" charset="0"/>
                          <a:ea typeface="Calibri"/>
                          <a:cs typeface="Times New Roman" pitchFamily="18" charset="0"/>
                        </a:rPr>
                        <a:t>PNo.</a:t>
                      </a:r>
                      <a:r>
                        <a:rPr lang="es-ES" sz="1200" baseline="0" dirty="0" smtClean="0">
                          <a:solidFill>
                            <a:schemeClr val="bg2"/>
                          </a:solidFill>
                          <a:effectLst/>
                          <a:latin typeface="Times New Roman" pitchFamily="18" charset="0"/>
                          <a:ea typeface="Calibri"/>
                          <a:cs typeface="Times New Roman" pitchFamily="18" charset="0"/>
                        </a:rPr>
                        <a:t>40</a:t>
                      </a:r>
                      <a:r>
                        <a:rPr lang="es-ES" sz="1200" dirty="0" smtClean="0">
                          <a:solidFill>
                            <a:schemeClr val="bg2"/>
                          </a:solidFill>
                          <a:effectLst/>
                          <a:latin typeface="Times New Roman" pitchFamily="18" charset="0"/>
                          <a:ea typeface="Calibri"/>
                          <a:cs typeface="Times New Roman" pitchFamily="18" charset="0"/>
                        </a:rPr>
                        <a:t>-RNo.80</a:t>
                      </a:r>
                      <a:endParaRPr lang="es-ES" sz="1200" dirty="0">
                        <a:solidFill>
                          <a:schemeClr val="bg2"/>
                        </a:solidFill>
                        <a:effectLst/>
                        <a:latin typeface="Times New Roman" pitchFamily="18" charset="0"/>
                        <a:ea typeface="Calibri"/>
                        <a:cs typeface="Times New Roman" pitchFamily="18" charset="0"/>
                      </a:endParaRP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s-ES" sz="1200" dirty="0" smtClean="0">
                          <a:solidFill>
                            <a:schemeClr val="bg2"/>
                          </a:solidFill>
                          <a:effectLst/>
                          <a:latin typeface="Times New Roman" pitchFamily="18" charset="0"/>
                          <a:ea typeface="Calibri"/>
                          <a:cs typeface="Times New Roman" pitchFamily="18" charset="0"/>
                        </a:rPr>
                        <a:t>PNo.80-RNo.200</a:t>
                      </a:r>
                    </a:p>
                    <a:p>
                      <a:pPr algn="ctr">
                        <a:lnSpc>
                          <a:spcPct val="115000"/>
                        </a:lnSpc>
                        <a:spcAft>
                          <a:spcPts val="0"/>
                        </a:spcAft>
                      </a:pPr>
                      <a:endParaRPr lang="es-ES" sz="1400" dirty="0">
                        <a:solidFill>
                          <a:schemeClr val="bg2"/>
                        </a:solidFill>
                        <a:effectLst/>
                        <a:latin typeface="Times New Roman" pitchFamily="18" charset="0"/>
                        <a:ea typeface="Calibri"/>
                        <a:cs typeface="Times New Roman" pitchFamily="18" charset="0"/>
                      </a:endParaRPr>
                    </a:p>
                  </a:txBody>
                  <a:tcPr marL="68580" marR="68580" marT="0" marB="0"/>
                </a:tc>
              </a:tr>
              <a:tr h="278765">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A</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dirty="0">
                          <a:solidFill>
                            <a:schemeClr val="bg2"/>
                          </a:solidFill>
                          <a:effectLst/>
                          <a:latin typeface="Times New Roman" pitchFamily="18" charset="0"/>
                          <a:cs typeface="Times New Roman" pitchFamily="18" charset="0"/>
                        </a:rPr>
                        <a:t>Peso de la muestra saturada con superficie seca</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(g)</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500,00</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400,00</a:t>
                      </a:r>
                      <a:endParaRPr lang="es-ES" sz="16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210,40</a:t>
                      </a:r>
                      <a:endParaRPr lang="es-ES" sz="16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300,25</a:t>
                      </a:r>
                      <a:endParaRPr lang="es-ES" sz="1600" b="0" dirty="0">
                        <a:solidFill>
                          <a:schemeClr val="bg2"/>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C</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Peso de la muestra seca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(g)</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486,62</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387,70</a:t>
                      </a:r>
                      <a:endParaRPr lang="es-ES" sz="1600" b="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203,18</a:t>
                      </a:r>
                      <a:endParaRPr lang="es-ES" sz="16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286,44</a:t>
                      </a:r>
                      <a:endParaRPr lang="es-ES" sz="1600" b="0" dirty="0">
                        <a:solidFill>
                          <a:schemeClr val="bg2"/>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D</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Peso del picnómetro lleno de agua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(g)</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662,87</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655,73</a:t>
                      </a:r>
                      <a:endParaRPr lang="es-ES" sz="1600" b="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662,87</a:t>
                      </a:r>
                      <a:endParaRPr lang="es-ES" sz="1600" b="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661,93</a:t>
                      </a:r>
                      <a:endParaRPr lang="es-ES" sz="1600" b="0" dirty="0">
                        <a:solidFill>
                          <a:schemeClr val="bg2"/>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E</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Peso del picnómetro lleno con la muestra saturada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(g)</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963,40</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897,94</a:t>
                      </a:r>
                      <a:endParaRPr lang="es-ES" sz="1600" b="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791,17</a:t>
                      </a:r>
                      <a:endParaRPr lang="es-ES" sz="1600" b="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845,73</a:t>
                      </a:r>
                      <a:endParaRPr lang="es-ES" sz="1600" b="0" dirty="0">
                        <a:solidFill>
                          <a:schemeClr val="bg2"/>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(C/C+D-E)</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Gravedad específica aparente  del material impermeable de las partículas</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pitchFamily="18" charset="0"/>
                          <a:cs typeface="Times New Roman" pitchFamily="18" charset="0"/>
                        </a:rPr>
                        <a:t>2,61</a:t>
                      </a:r>
                      <a:endParaRPr lang="es-ES" sz="1600" b="1"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a:solidFill>
                            <a:schemeClr val="bg2"/>
                          </a:solidFill>
                          <a:effectLst/>
                          <a:latin typeface="Times New Roman"/>
                          <a:ea typeface="Times New Roman"/>
                          <a:cs typeface="Times New Roman"/>
                        </a:rPr>
                        <a:t>2,66</a:t>
                      </a:r>
                      <a:endParaRPr lang="es-ES" sz="1600" b="1">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2,71</a:t>
                      </a:r>
                      <a:endParaRPr lang="es-ES" sz="1600" b="1"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2,79</a:t>
                      </a:r>
                      <a:endParaRPr lang="es-ES" sz="1600" b="1" dirty="0">
                        <a:solidFill>
                          <a:schemeClr val="bg2"/>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(A/A+D-E)</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Gravedad específica  de las partículas saturadas con superficie seca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2,51</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2,54</a:t>
                      </a:r>
                      <a:endParaRPr lang="es-ES" sz="16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2,56</a:t>
                      </a:r>
                      <a:endParaRPr lang="es-ES" sz="16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a:solidFill>
                            <a:schemeClr val="bg2"/>
                          </a:solidFill>
                          <a:effectLst/>
                          <a:latin typeface="Times New Roman"/>
                          <a:ea typeface="Times New Roman"/>
                          <a:cs typeface="Times New Roman"/>
                        </a:rPr>
                        <a:t>2,58</a:t>
                      </a:r>
                      <a:endParaRPr lang="es-ES" sz="1600" b="0">
                        <a:solidFill>
                          <a:schemeClr val="bg2"/>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(C/A+D-E)</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Gravedad específica bulk  de las partículas secas </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pitchFamily="18" charset="0"/>
                          <a:cs typeface="Times New Roman" pitchFamily="18" charset="0"/>
                        </a:rPr>
                        <a:t>2,44</a:t>
                      </a:r>
                      <a:endParaRPr lang="es-ES" sz="1600" b="1"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2,46</a:t>
                      </a:r>
                      <a:endParaRPr lang="es-ES" sz="1600" b="1"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2,47</a:t>
                      </a:r>
                      <a:endParaRPr lang="es-ES" sz="1600" b="1"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chemeClr val="bg2"/>
                          </a:solidFill>
                          <a:effectLst/>
                          <a:latin typeface="Times New Roman"/>
                          <a:ea typeface="Times New Roman"/>
                          <a:cs typeface="Times New Roman"/>
                        </a:rPr>
                        <a:t>2,46</a:t>
                      </a:r>
                      <a:endParaRPr lang="es-ES" sz="1600" b="1" dirty="0">
                        <a:solidFill>
                          <a:schemeClr val="bg2"/>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2"/>
                          </a:solidFill>
                          <a:effectLst/>
                          <a:latin typeface="Times New Roman" pitchFamily="18" charset="0"/>
                          <a:cs typeface="Times New Roman" pitchFamily="18" charset="0"/>
                        </a:rPr>
                        <a:t>(A-C/C)*100</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2"/>
                          </a:solidFill>
                          <a:effectLst/>
                          <a:latin typeface="Times New Roman" pitchFamily="18" charset="0"/>
                          <a:cs typeface="Times New Roman" pitchFamily="18" charset="0"/>
                        </a:rPr>
                        <a:t>Absorción de agua</a:t>
                      </a:r>
                      <a:endParaRPr lang="es-ES" sz="16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2"/>
                          </a:solidFill>
                          <a:effectLst/>
                          <a:latin typeface="Times New Roman" pitchFamily="18" charset="0"/>
                          <a:cs typeface="Times New Roman" pitchFamily="18" charset="0"/>
                        </a:rPr>
                        <a:t>2,75</a:t>
                      </a:r>
                      <a:endParaRPr lang="es-ES" sz="16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3,17</a:t>
                      </a:r>
                      <a:endParaRPr lang="es-ES" sz="16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3,55</a:t>
                      </a:r>
                      <a:endParaRPr lang="es-ES" sz="1600" b="0" dirty="0">
                        <a:solidFill>
                          <a:schemeClr val="bg2"/>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0" dirty="0">
                          <a:solidFill>
                            <a:schemeClr val="bg2"/>
                          </a:solidFill>
                          <a:effectLst/>
                          <a:latin typeface="Times New Roman"/>
                          <a:ea typeface="Times New Roman"/>
                          <a:cs typeface="Times New Roman"/>
                        </a:rPr>
                        <a:t>4,82</a:t>
                      </a:r>
                      <a:endParaRPr lang="es-ES" sz="1600" b="0" dirty="0">
                        <a:solidFill>
                          <a:schemeClr val="bg2"/>
                        </a:solidFill>
                        <a:effectLst/>
                        <a:latin typeface="Calibri"/>
                        <a:ea typeface="Calibri"/>
                        <a:cs typeface="Times New Roman"/>
                      </a:endParaRPr>
                    </a:p>
                  </a:txBody>
                  <a:tcPr marL="68580" marR="68580" marT="0" marB="0" anchor="ctr"/>
                </a:tc>
              </a:tr>
            </a:tbl>
          </a:graphicData>
        </a:graphic>
      </p:graphicFrame>
      <p:pic>
        <p:nvPicPr>
          <p:cNvPr id="12" name="11 Imagen"/>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11845"/>
          <a:stretch/>
        </p:blipFill>
        <p:spPr bwMode="auto">
          <a:xfrm>
            <a:off x="254227" y="4942185"/>
            <a:ext cx="4461790" cy="1364704"/>
          </a:xfrm>
          <a:prstGeom prst="rect">
            <a:avLst/>
          </a:prstGeom>
          <a:noFill/>
          <a:ln w="9525" cmpd="sng">
            <a:solidFill>
              <a:schemeClr val="bg1">
                <a:lumMod val="50000"/>
                <a:lumOff val="50000"/>
              </a:schemeClr>
            </a:solidFill>
            <a:miter lim="800000"/>
            <a:headEnd/>
            <a:tailEnd/>
          </a:ln>
          <a:effectLst/>
        </p:spPr>
      </p:pic>
    </p:spTree>
    <p:extLst>
      <p:ext uri="{BB962C8B-B14F-4D97-AF65-F5344CB8AC3E}">
        <p14:creationId xmlns:p14="http://schemas.microsoft.com/office/powerpoint/2010/main" val="1178763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539552" y="404664"/>
            <a:ext cx="8136904"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GRAVEDAD ESPECÍFICA APARENTE DEL POLVO MINERAL – PASANTE DEL TAMIZ No. 200 - ASTM C 128-12 </a:t>
            </a:r>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3416" y="1268760"/>
            <a:ext cx="4324198" cy="2160240"/>
          </a:xfrm>
          <a:prstGeom prst="rect">
            <a:avLst/>
          </a:prstGeom>
          <a:noFill/>
          <a:ln w="6350" cmpd="sng">
            <a:solidFill>
              <a:schemeClr val="bg1">
                <a:lumMod val="50000"/>
                <a:lumOff val="50000"/>
              </a:schemeClr>
            </a:solidFill>
            <a:miter lim="800000"/>
            <a:headEnd/>
            <a:tailEnd/>
          </a:ln>
          <a:effectLst/>
        </p:spPr>
      </p:pic>
      <mc:AlternateContent xmlns:mc="http://schemas.openxmlformats.org/markup-compatibility/2006" xmlns:a14="http://schemas.microsoft.com/office/drawing/2010/main">
        <mc:Choice Requires="a14">
          <p:sp>
            <p:nvSpPr>
              <p:cNvPr id="11" name="Cuadro de texto 160"/>
              <p:cNvSpPr txBox="1"/>
              <p:nvPr/>
            </p:nvSpPr>
            <p:spPr>
              <a:xfrm>
                <a:off x="6651625" y="8994775"/>
                <a:ext cx="914400" cy="409575"/>
              </a:xfrm>
              <a:prstGeom prst="rect">
                <a:avLst/>
              </a:prstGeom>
              <a:noFill/>
            </p:spPr>
            <p:style>
              <a:lnRef idx="0">
                <a:scrgbClr r="0" g="0" b="0"/>
              </a:lnRef>
              <a:fillRef idx="0">
                <a:scrgbClr r="0" g="0" b="0"/>
              </a:fillRef>
              <a:effectRef idx="0">
                <a:scrgbClr r="0" g="0" b="0"/>
              </a:effectRef>
              <a:fontRef idx="minor">
                <a:schemeClr val="tx1"/>
              </a:fontRef>
            </p:style>
            <p:txBody>
              <a:bodyPr rtlCol="0" anchor="t">
                <a:spAutoFit/>
              </a:bodyPr>
              <a:lstStyle/>
              <a:p>
                <a:pPr>
                  <a:spcAft>
                    <a:spcPts val="0"/>
                  </a:spcAft>
                </a:pPr>
                <a14:m>
                  <m:oMathPara xmlns:m="http://schemas.openxmlformats.org/officeDocument/2006/math">
                    <m:oMathParaPr>
                      <m:jc m:val="centerGroup"/>
                    </m:oMathParaPr>
                    <m:oMath xmlns:m="http://schemas.openxmlformats.org/officeDocument/2006/math">
                      <m:f>
                        <m:fPr>
                          <m:ctrlPr>
                            <a:rPr lang="es-ES" sz="1100" i="1">
                              <a:solidFill>
                                <a:srgbClr val="000000"/>
                              </a:solidFill>
                              <a:effectLst/>
                              <a:latin typeface="Cambria Math"/>
                              <a:ea typeface="Times New Roman"/>
                            </a:rPr>
                          </m:ctrlPr>
                        </m:fPr>
                        <m:num>
                          <m:r>
                            <a:rPr lang="en-US" sz="1100" i="1">
                              <a:solidFill>
                                <a:srgbClr val="000000"/>
                              </a:solidFill>
                              <a:effectLst/>
                              <a:latin typeface="Cambria Math"/>
                              <a:ea typeface="Times New Roman"/>
                              <a:cs typeface="Times New Roman"/>
                            </a:rPr>
                            <m:t>𝐴</m:t>
                          </m:r>
                        </m:num>
                        <m:den>
                          <m:r>
                            <a:rPr lang="en-US" sz="1100" i="1">
                              <a:solidFill>
                                <a:srgbClr val="000000"/>
                              </a:solidFill>
                              <a:effectLst/>
                              <a:latin typeface="Cambria Math"/>
                              <a:ea typeface="Times New Roman"/>
                              <a:cs typeface="Times New Roman"/>
                            </a:rPr>
                            <m:t>𝐴</m:t>
                          </m:r>
                          <m:r>
                            <a:rPr lang="en-US" sz="1100" i="1">
                              <a:solidFill>
                                <a:srgbClr val="000000"/>
                              </a:solidFill>
                              <a:effectLst/>
                              <a:latin typeface="Cambria Math"/>
                              <a:ea typeface="Times New Roman"/>
                              <a:cs typeface="Times New Roman"/>
                            </a:rPr>
                            <m:t>+</m:t>
                          </m:r>
                          <m:r>
                            <a:rPr lang="en-US" sz="1100" i="1">
                              <a:solidFill>
                                <a:srgbClr val="000000"/>
                              </a:solidFill>
                              <a:effectLst/>
                              <a:latin typeface="Cambria Math"/>
                              <a:ea typeface="Times New Roman"/>
                              <a:cs typeface="Times New Roman"/>
                            </a:rPr>
                            <m:t>𝐵</m:t>
                          </m:r>
                          <m:r>
                            <a:rPr lang="en-US" sz="1100" i="1">
                              <a:solidFill>
                                <a:srgbClr val="000000"/>
                              </a:solidFill>
                              <a:effectLst/>
                              <a:latin typeface="Cambria Math"/>
                              <a:ea typeface="Times New Roman"/>
                              <a:cs typeface="Times New Roman"/>
                            </a:rPr>
                            <m:t>−</m:t>
                          </m:r>
                          <m:r>
                            <a:rPr lang="en-US" sz="1100" i="1">
                              <a:solidFill>
                                <a:srgbClr val="000000"/>
                              </a:solidFill>
                              <a:effectLst/>
                              <a:latin typeface="Cambria Math"/>
                              <a:ea typeface="Times New Roman"/>
                              <a:cs typeface="Times New Roman"/>
                            </a:rPr>
                            <m:t>𝐶</m:t>
                          </m:r>
                        </m:den>
                      </m:f>
                    </m:oMath>
                  </m:oMathPara>
                </a14:m>
                <a:endParaRPr lang="es-ES" sz="1200">
                  <a:effectLst/>
                  <a:latin typeface="Times New Roman"/>
                  <a:ea typeface="Times New Roman"/>
                </a:endParaRPr>
              </a:p>
            </p:txBody>
          </p:sp>
        </mc:Choice>
        <mc:Fallback xmlns="">
          <p:sp>
            <p:nvSpPr>
              <p:cNvPr id="11" name="Cuadro de texto 160"/>
              <p:cNvSpPr txBox="1">
                <a:spLocks noRot="1" noChangeAspect="1" noMove="1" noResize="1" noEditPoints="1" noAdjustHandles="1" noChangeArrowheads="1" noChangeShapeType="1" noTextEdit="1"/>
              </p:cNvSpPr>
              <p:nvPr/>
            </p:nvSpPr>
            <p:spPr>
              <a:xfrm>
                <a:off x="6651625" y="8994775"/>
                <a:ext cx="914400" cy="409575"/>
              </a:xfrm>
              <a:prstGeom prst="rect">
                <a:avLst/>
              </a:prstGeom>
              <a:blipFill rotWithShape="1">
                <a:blip r:embed="rId3"/>
                <a:stretch>
                  <a:fillRect/>
                </a:stretch>
              </a:blipFill>
            </p:spPr>
            <p:txBody>
              <a:bodyPr/>
              <a:lstStyle/>
              <a:p>
                <a:r>
                  <a:rPr lang="es-ES">
                    <a:noFill/>
                  </a:rPr>
                  <a:t> </a:t>
                </a:r>
              </a:p>
            </p:txBody>
          </p:sp>
        </mc:Fallback>
      </mc:AlternateContent>
      <p:sp>
        <p:nvSpPr>
          <p:cNvPr id="10" name="Rectangle 4"/>
          <p:cNvSpPr>
            <a:spLocks noChangeArrowheads="1"/>
          </p:cNvSpPr>
          <p:nvPr/>
        </p:nvSpPr>
        <p:spPr bwMode="auto">
          <a:xfrm>
            <a:off x="2886075" y="4010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2" name="11 Tabla"/>
          <p:cNvGraphicFramePr>
            <a:graphicFrameLocks noGrp="1"/>
          </p:cNvGraphicFramePr>
          <p:nvPr>
            <p:extLst>
              <p:ext uri="{D42A27DB-BD31-4B8C-83A1-F6EECF244321}">
                <p14:modId xmlns:p14="http://schemas.microsoft.com/office/powerpoint/2010/main" val="1289448658"/>
              </p:ext>
            </p:extLst>
          </p:nvPr>
        </p:nvGraphicFramePr>
        <p:xfrm>
          <a:off x="1506488" y="3632430"/>
          <a:ext cx="6131024" cy="1491996"/>
        </p:xfrm>
        <a:graphic>
          <a:graphicData uri="http://schemas.openxmlformats.org/drawingml/2006/table">
            <a:tbl>
              <a:tblPr firstRow="1" firstCol="1" bandRow="1">
                <a:tableStyleId>{5C22544A-7EE6-4342-B048-85BDC9FD1C3A}</a:tableStyleId>
              </a:tblPr>
              <a:tblGrid>
                <a:gridCol w="1532756"/>
                <a:gridCol w="1532756"/>
                <a:gridCol w="1532756"/>
                <a:gridCol w="1532756"/>
              </a:tblGrid>
              <a:tr h="255270">
                <a:tc>
                  <a:txBody>
                    <a:bodyPr/>
                    <a:lstStyle/>
                    <a:p>
                      <a:pPr algn="ctr">
                        <a:lnSpc>
                          <a:spcPct val="115000"/>
                        </a:lnSpc>
                        <a:spcAft>
                          <a:spcPts val="0"/>
                        </a:spcAft>
                      </a:pPr>
                      <a:r>
                        <a:rPr lang="es-ES" sz="1400" dirty="0">
                          <a:solidFill>
                            <a:schemeClr val="bg2"/>
                          </a:solidFill>
                          <a:effectLst/>
                          <a:latin typeface="Times New Roman" pitchFamily="18" charset="0"/>
                          <a:cs typeface="Times New Roman" pitchFamily="18" charset="0"/>
                        </a:rPr>
                        <a:t>Datos</a:t>
                      </a:r>
                      <a:endParaRPr lang="es-ES" sz="180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Unidad</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Símbolo</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dirty="0">
                          <a:solidFill>
                            <a:schemeClr val="bg2"/>
                          </a:solidFill>
                          <a:effectLst/>
                          <a:latin typeface="Times New Roman" pitchFamily="18" charset="0"/>
                          <a:cs typeface="Times New Roman" pitchFamily="18" charset="0"/>
                        </a:rPr>
                        <a:t>Valor</a:t>
                      </a:r>
                      <a:endParaRPr lang="es-ES" sz="1800" dirty="0">
                        <a:solidFill>
                          <a:schemeClr val="bg2"/>
                        </a:solidFill>
                        <a:effectLst/>
                        <a:latin typeface="Times New Roman" pitchFamily="18" charset="0"/>
                        <a:ea typeface="Calibri"/>
                        <a:cs typeface="Times New Roman" pitchFamily="18" charset="0"/>
                      </a:endParaRPr>
                    </a:p>
                  </a:txBody>
                  <a:tcPr marL="68580" marR="68580" marT="0" marB="0" anchor="ctr"/>
                </a:tc>
              </a:tr>
              <a:tr h="255270">
                <a:tc>
                  <a:txBody>
                    <a:bodyPr/>
                    <a:lstStyle/>
                    <a:p>
                      <a:pPr algn="ctr">
                        <a:lnSpc>
                          <a:spcPct val="115000"/>
                        </a:lnSpc>
                        <a:spcAft>
                          <a:spcPts val="0"/>
                        </a:spcAft>
                      </a:pPr>
                      <a:r>
                        <a:rPr lang="es-ES" sz="1400" b="0" dirty="0">
                          <a:solidFill>
                            <a:schemeClr val="bg2"/>
                          </a:solidFill>
                          <a:effectLst/>
                          <a:latin typeface="Times New Roman" pitchFamily="18" charset="0"/>
                          <a:cs typeface="Times New Roman" pitchFamily="18" charset="0"/>
                        </a:rPr>
                        <a:t>Peso en el aire (muestra seca)</a:t>
                      </a:r>
                      <a:endParaRPr lang="es-ES" sz="1800" b="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g</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A</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91,75</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r>
              <a:tr h="255270">
                <a:tc>
                  <a:txBody>
                    <a:bodyPr/>
                    <a:lstStyle/>
                    <a:p>
                      <a:pPr algn="ctr">
                        <a:lnSpc>
                          <a:spcPct val="115000"/>
                        </a:lnSpc>
                        <a:spcAft>
                          <a:spcPts val="0"/>
                        </a:spcAft>
                      </a:pPr>
                      <a:r>
                        <a:rPr lang="es-ES" sz="1400" b="0" dirty="0">
                          <a:solidFill>
                            <a:schemeClr val="bg2"/>
                          </a:solidFill>
                          <a:effectLst/>
                          <a:latin typeface="Times New Roman" pitchFamily="18" charset="0"/>
                          <a:cs typeface="Times New Roman" pitchFamily="18" charset="0"/>
                        </a:rPr>
                        <a:t>Peso Pic. + agua</a:t>
                      </a:r>
                      <a:endParaRPr lang="es-ES" sz="1800" b="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g</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B</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658,12</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r>
              <a:tr h="255270">
                <a:tc>
                  <a:txBody>
                    <a:bodyPr/>
                    <a:lstStyle/>
                    <a:p>
                      <a:pPr algn="ctr">
                        <a:lnSpc>
                          <a:spcPct val="115000"/>
                        </a:lnSpc>
                        <a:spcAft>
                          <a:spcPts val="0"/>
                        </a:spcAft>
                      </a:pPr>
                      <a:r>
                        <a:rPr lang="es-ES" sz="1400" b="0" dirty="0">
                          <a:solidFill>
                            <a:schemeClr val="bg2"/>
                          </a:solidFill>
                          <a:effectLst/>
                          <a:latin typeface="Times New Roman" pitchFamily="18" charset="0"/>
                          <a:cs typeface="Times New Roman" pitchFamily="18" charset="0"/>
                        </a:rPr>
                        <a:t>Peso Pic. + agua + muestra</a:t>
                      </a:r>
                      <a:endParaRPr lang="es-ES" sz="1800" b="0" dirty="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g</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a:solidFill>
                            <a:schemeClr val="bg2"/>
                          </a:solidFill>
                          <a:effectLst/>
                          <a:latin typeface="Times New Roman" pitchFamily="18" charset="0"/>
                          <a:cs typeface="Times New Roman" pitchFamily="18" charset="0"/>
                        </a:rPr>
                        <a:t>C</a:t>
                      </a:r>
                      <a:endParaRPr lang="es-ES" sz="1800">
                        <a:solidFill>
                          <a:schemeClr val="bg2"/>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400" dirty="0">
                          <a:solidFill>
                            <a:schemeClr val="bg2"/>
                          </a:solidFill>
                          <a:effectLst/>
                          <a:latin typeface="Times New Roman" pitchFamily="18" charset="0"/>
                          <a:cs typeface="Times New Roman" pitchFamily="18" charset="0"/>
                        </a:rPr>
                        <a:t>715,52</a:t>
                      </a:r>
                      <a:endParaRPr lang="es-ES" sz="1800" dirty="0">
                        <a:solidFill>
                          <a:schemeClr val="bg2"/>
                        </a:solidFill>
                        <a:effectLst/>
                        <a:latin typeface="Times New Roman" pitchFamily="18" charset="0"/>
                        <a:ea typeface="Calibri"/>
                        <a:cs typeface="Times New Roman" pitchFamily="18" charset="0"/>
                      </a:endParaRPr>
                    </a:p>
                  </a:txBody>
                  <a:tcPr marL="68580" marR="68580" marT="0" marB="0" anchor="ctr"/>
                </a:tc>
              </a:tr>
            </a:tbl>
          </a:graphicData>
        </a:graphic>
      </p:graphicFrame>
      <mc:AlternateContent xmlns:mc="http://schemas.openxmlformats.org/markup-compatibility/2006" xmlns:a14="http://schemas.microsoft.com/office/drawing/2010/main">
        <mc:Choice Requires="a14">
          <p:sp>
            <p:nvSpPr>
              <p:cNvPr id="14" name="Cuadro de texto 160"/>
              <p:cNvSpPr txBox="1"/>
              <p:nvPr/>
            </p:nvSpPr>
            <p:spPr>
              <a:xfrm>
                <a:off x="3859053" y="5160598"/>
                <a:ext cx="2081099" cy="50065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a:spcAft>
                    <a:spcPts val="0"/>
                  </a:spcAft>
                </a:pPr>
                <a14:m>
                  <m:oMathPara xmlns:m="http://schemas.openxmlformats.org/officeDocument/2006/math">
                    <m:oMathParaPr>
                      <m:jc m:val="centerGroup"/>
                    </m:oMathParaPr>
                    <m:oMath xmlns:m="http://schemas.openxmlformats.org/officeDocument/2006/math">
                      <m:f>
                        <m:fPr>
                          <m:ctrlPr>
                            <a:rPr lang="es-ES" sz="1400" i="1" smtClean="0">
                              <a:solidFill>
                                <a:srgbClr val="000000"/>
                              </a:solidFill>
                              <a:effectLst/>
                              <a:latin typeface="Cambria Math"/>
                              <a:ea typeface="Times New Roman"/>
                            </a:rPr>
                          </m:ctrlPr>
                        </m:fPr>
                        <m:num>
                          <m:r>
                            <a:rPr lang="en-US" sz="1400" i="1">
                              <a:solidFill>
                                <a:srgbClr val="000000"/>
                              </a:solidFill>
                              <a:effectLst/>
                              <a:latin typeface="Cambria Math"/>
                              <a:ea typeface="Times New Roman"/>
                              <a:cs typeface="Times New Roman"/>
                            </a:rPr>
                            <m:t>𝐴</m:t>
                          </m:r>
                        </m:num>
                        <m:den>
                          <m:r>
                            <a:rPr lang="en-US" sz="1400" i="1">
                              <a:solidFill>
                                <a:srgbClr val="000000"/>
                              </a:solidFill>
                              <a:effectLst/>
                              <a:latin typeface="Cambria Math"/>
                              <a:ea typeface="Times New Roman"/>
                              <a:cs typeface="Times New Roman"/>
                            </a:rPr>
                            <m:t>𝐴</m:t>
                          </m:r>
                          <m:r>
                            <a:rPr lang="en-US" sz="1400" i="1">
                              <a:solidFill>
                                <a:srgbClr val="000000"/>
                              </a:solidFill>
                              <a:effectLst/>
                              <a:latin typeface="Cambria Math"/>
                              <a:ea typeface="Times New Roman"/>
                              <a:cs typeface="Times New Roman"/>
                            </a:rPr>
                            <m:t>+</m:t>
                          </m:r>
                          <m:r>
                            <a:rPr lang="en-US" sz="1400" i="1">
                              <a:solidFill>
                                <a:srgbClr val="000000"/>
                              </a:solidFill>
                              <a:effectLst/>
                              <a:latin typeface="Cambria Math"/>
                              <a:ea typeface="Times New Roman"/>
                              <a:cs typeface="Times New Roman"/>
                            </a:rPr>
                            <m:t>𝐵</m:t>
                          </m:r>
                          <m:r>
                            <a:rPr lang="en-US" sz="1400" i="1">
                              <a:solidFill>
                                <a:srgbClr val="000000"/>
                              </a:solidFill>
                              <a:effectLst/>
                              <a:latin typeface="Cambria Math"/>
                              <a:ea typeface="Times New Roman"/>
                              <a:cs typeface="Times New Roman"/>
                            </a:rPr>
                            <m:t>−</m:t>
                          </m:r>
                          <m:r>
                            <a:rPr lang="en-US" sz="1400" i="1">
                              <a:solidFill>
                                <a:srgbClr val="000000"/>
                              </a:solidFill>
                              <a:effectLst/>
                              <a:latin typeface="Cambria Math"/>
                              <a:ea typeface="Times New Roman"/>
                              <a:cs typeface="Times New Roman"/>
                            </a:rPr>
                            <m:t>𝐶</m:t>
                          </m:r>
                        </m:den>
                      </m:f>
                      <m:r>
                        <a:rPr lang="es-ES" sz="1400" b="0" i="1" smtClean="0">
                          <a:solidFill>
                            <a:srgbClr val="000000"/>
                          </a:solidFill>
                          <a:effectLst/>
                          <a:latin typeface="Cambria Math"/>
                          <a:ea typeface="Times New Roman"/>
                          <a:cs typeface="Times New Roman"/>
                        </a:rPr>
                        <m:t>=2,67</m:t>
                      </m:r>
                    </m:oMath>
                  </m:oMathPara>
                </a14:m>
                <a:endParaRPr lang="es-ES" sz="1600" dirty="0">
                  <a:effectLst/>
                  <a:latin typeface="Times New Roman"/>
                  <a:ea typeface="Times New Roman"/>
                </a:endParaRPr>
              </a:p>
            </p:txBody>
          </p:sp>
        </mc:Choice>
        <mc:Fallback xmlns="">
          <p:sp>
            <p:nvSpPr>
              <p:cNvPr id="14" name="Cuadro de texto 160"/>
              <p:cNvSpPr txBox="1">
                <a:spLocks noRot="1" noChangeAspect="1" noMove="1" noResize="1" noEditPoints="1" noAdjustHandles="1" noChangeArrowheads="1" noChangeShapeType="1" noTextEdit="1"/>
              </p:cNvSpPr>
              <p:nvPr/>
            </p:nvSpPr>
            <p:spPr>
              <a:xfrm>
                <a:off x="3859053" y="5160598"/>
                <a:ext cx="2081099" cy="500650"/>
              </a:xfrm>
              <a:prstGeom prst="rect">
                <a:avLst/>
              </a:prstGeom>
              <a:blipFill rotWithShape="1">
                <a:blip r:embed="rId4"/>
                <a:stretch>
                  <a:fillRect b="-1220"/>
                </a:stretch>
              </a:blipFill>
            </p:spPr>
            <p:txBody>
              <a:bodyPr/>
              <a:lstStyle/>
              <a:p>
                <a:r>
                  <a:rPr lang="es-ES">
                    <a:noFill/>
                  </a:rPr>
                  <a:t> </a:t>
                </a:r>
              </a:p>
            </p:txBody>
          </p:sp>
        </mc:Fallback>
      </mc:AlternateContent>
    </p:spTree>
    <p:extLst>
      <p:ext uri="{BB962C8B-B14F-4D97-AF65-F5344CB8AC3E}">
        <p14:creationId xmlns:p14="http://schemas.microsoft.com/office/powerpoint/2010/main" val="2001188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41368"/>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35496" y="260648"/>
            <a:ext cx="4320480"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RESISTENCIA A LA ABRASIÓN</a:t>
            </a:r>
          </a:p>
          <a:p>
            <a:r>
              <a:rPr lang="es-ES" sz="2000" b="1" dirty="0" smtClean="0">
                <a:solidFill>
                  <a:schemeClr val="bg1"/>
                </a:solidFill>
                <a:latin typeface="Aparajita" pitchFamily="34" charset="0"/>
                <a:cs typeface="Aparajita" pitchFamily="34" charset="0"/>
              </a:rPr>
              <a:t>DE AGREGADO GRUESO </a:t>
            </a:r>
          </a:p>
          <a:p>
            <a:r>
              <a:rPr lang="es-ES" sz="2000" b="1" dirty="0" smtClean="0">
                <a:solidFill>
                  <a:schemeClr val="bg1"/>
                </a:solidFill>
                <a:latin typeface="Aparajita" pitchFamily="34" charset="0"/>
                <a:cs typeface="Aparajita" pitchFamily="34" charset="0"/>
              </a:rPr>
              <a:t>ASTM C 131 </a:t>
            </a:r>
          </a:p>
        </p:txBody>
      </p:sp>
      <p:pic>
        <p:nvPicPr>
          <p:cNvPr id="7" name="6 Imagen"/>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1556792"/>
            <a:ext cx="3528392" cy="2088232"/>
          </a:xfrm>
          <a:prstGeom prst="rect">
            <a:avLst/>
          </a:prstGeom>
          <a:noFill/>
          <a:ln w="9525" cmpd="sng">
            <a:solidFill>
              <a:schemeClr val="bg1">
                <a:lumMod val="50000"/>
                <a:lumOff val="50000"/>
              </a:schemeClr>
            </a:solidFill>
            <a:miter lim="800000"/>
            <a:headEnd/>
            <a:tailEnd/>
          </a:ln>
          <a:effectLst/>
        </p:spPr>
      </p:pic>
      <p:pic>
        <p:nvPicPr>
          <p:cNvPr id="8" name="7 Imagen"/>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r="14150"/>
          <a:stretch/>
        </p:blipFill>
        <p:spPr bwMode="auto">
          <a:xfrm>
            <a:off x="395536" y="3825721"/>
            <a:ext cx="3514031" cy="1547495"/>
          </a:xfrm>
          <a:prstGeom prst="rect">
            <a:avLst/>
          </a:prstGeom>
          <a:noFill/>
          <a:ln w="9525" cmpd="sng">
            <a:solidFill>
              <a:schemeClr val="bg1">
                <a:lumMod val="50000"/>
                <a:lumOff val="50000"/>
              </a:schemeClr>
            </a:solidFill>
            <a:miter lim="800000"/>
            <a:headEnd/>
            <a:tailEnd/>
          </a:ln>
          <a:effectLst/>
        </p:spPr>
      </p:pic>
      <p:sp>
        <p:nvSpPr>
          <p:cNvPr id="10" name="1 Título"/>
          <p:cNvSpPr txBox="1">
            <a:spLocks/>
          </p:cNvSpPr>
          <p:nvPr/>
        </p:nvSpPr>
        <p:spPr>
          <a:xfrm>
            <a:off x="4572000" y="260648"/>
            <a:ext cx="4032448"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EQUIVALENTE DE ARENA</a:t>
            </a:r>
          </a:p>
          <a:p>
            <a:r>
              <a:rPr lang="es-ES" sz="2000" b="1" dirty="0" smtClean="0">
                <a:solidFill>
                  <a:schemeClr val="bg1"/>
                </a:solidFill>
                <a:latin typeface="Aparajita" pitchFamily="34" charset="0"/>
                <a:cs typeface="Aparajita" pitchFamily="34" charset="0"/>
              </a:rPr>
              <a:t> ASTM D 2419</a:t>
            </a:r>
          </a:p>
        </p:txBody>
      </p:sp>
      <p:sp>
        <p:nvSpPr>
          <p:cNvPr id="11" name="1 Título"/>
          <p:cNvSpPr txBox="1">
            <a:spLocks/>
          </p:cNvSpPr>
          <p:nvPr/>
        </p:nvSpPr>
        <p:spPr>
          <a:xfrm>
            <a:off x="107504" y="5517232"/>
            <a:ext cx="4032448"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500" b="1" dirty="0" smtClean="0">
                <a:solidFill>
                  <a:schemeClr val="bg2"/>
                </a:solidFill>
                <a:latin typeface="Aparajita" pitchFamily="34" charset="0"/>
                <a:cs typeface="Aparajita" pitchFamily="34" charset="0"/>
              </a:rPr>
              <a:t>RESULTADO = 23,13%</a:t>
            </a:r>
          </a:p>
          <a:p>
            <a:pPr>
              <a:lnSpc>
                <a:spcPct val="150000"/>
              </a:lnSpc>
            </a:pPr>
            <a:r>
              <a:rPr lang="es-ES" sz="1500" b="1" dirty="0" smtClean="0">
                <a:solidFill>
                  <a:schemeClr val="bg2"/>
                </a:solidFill>
                <a:latin typeface="Aparajita" pitchFamily="34" charset="0"/>
                <a:cs typeface="Aparajita" pitchFamily="34" charset="0"/>
              </a:rPr>
              <a:t>DESGASTE MÁXIMO PERMISIBLE = 40% - NEVI-12</a:t>
            </a:r>
            <a:endParaRPr lang="es-ES" sz="1500" b="1" dirty="0">
              <a:solidFill>
                <a:schemeClr val="bg2"/>
              </a:solidFill>
              <a:latin typeface="Aparajita" pitchFamily="34" charset="0"/>
              <a:cs typeface="Aparajita" pitchFamily="34" charset="0"/>
            </a:endParaRPr>
          </a:p>
        </p:txBody>
      </p:sp>
      <p:pic>
        <p:nvPicPr>
          <p:cNvPr id="12" name="11 Imagen"/>
          <p:cNvPicPr/>
          <p:nvPr/>
        </p:nvPicPr>
        <p:blipFill>
          <a:blip r:embed="rId6">
            <a:extLst>
              <a:ext uri="{28A0092B-C50C-407E-A947-70E740481C1C}">
                <a14:useLocalDpi xmlns:a14="http://schemas.microsoft.com/office/drawing/2010/main" val="0"/>
              </a:ext>
            </a:extLst>
          </a:blip>
          <a:srcRect/>
          <a:stretch>
            <a:fillRect/>
          </a:stretch>
        </p:blipFill>
        <p:spPr bwMode="auto">
          <a:xfrm>
            <a:off x="5443075" y="1102878"/>
            <a:ext cx="2369285" cy="1872208"/>
          </a:xfrm>
          <a:prstGeom prst="rect">
            <a:avLst/>
          </a:prstGeom>
          <a:noFill/>
          <a:ln w="9525" cmpd="sng">
            <a:solidFill>
              <a:schemeClr val="bg1">
                <a:lumMod val="50000"/>
                <a:lumOff val="50000"/>
              </a:schemeClr>
            </a:solidFill>
            <a:miter lim="800000"/>
            <a:headEnd/>
            <a:tailEnd/>
          </a:ln>
          <a:effectLst/>
        </p:spPr>
      </p:pic>
      <p:pic>
        <p:nvPicPr>
          <p:cNvPr id="13" name="12 Image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7247" y="3095758"/>
            <a:ext cx="2355113" cy="1880737"/>
          </a:xfrm>
          <a:prstGeom prst="rect">
            <a:avLst/>
          </a:prstGeom>
          <a:noFill/>
          <a:ln w="9525" cmpd="sng">
            <a:solidFill>
              <a:schemeClr val="bg1">
                <a:lumMod val="50000"/>
                <a:lumOff val="50000"/>
              </a:schemeClr>
            </a:solidFill>
            <a:miter lim="800000"/>
            <a:headEnd/>
            <a:tailEnd/>
          </a:ln>
          <a:effectLst/>
        </p:spPr>
      </p:pic>
      <p:sp>
        <p:nvSpPr>
          <p:cNvPr id="14" name="1 Título"/>
          <p:cNvSpPr txBox="1">
            <a:spLocks/>
          </p:cNvSpPr>
          <p:nvPr/>
        </p:nvSpPr>
        <p:spPr>
          <a:xfrm>
            <a:off x="4716016" y="4869160"/>
            <a:ext cx="4032448"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500" b="1" dirty="0" smtClean="0">
                <a:solidFill>
                  <a:schemeClr val="bg2"/>
                </a:solidFill>
                <a:latin typeface="Aparajita" pitchFamily="34" charset="0"/>
                <a:cs typeface="Aparajita" pitchFamily="34" charset="0"/>
              </a:rPr>
              <a:t>RESULTADO = 95,05 %</a:t>
            </a:r>
            <a:endParaRPr lang="es-ES" sz="1500" b="1" dirty="0" smtClean="0">
              <a:solidFill>
                <a:schemeClr val="bg1"/>
              </a:solidFill>
              <a:latin typeface="Aparajita" pitchFamily="34" charset="0"/>
              <a:cs typeface="Aparajita" pitchFamily="34" charset="0"/>
            </a:endParaRPr>
          </a:p>
          <a:p>
            <a:pPr>
              <a:lnSpc>
                <a:spcPct val="150000"/>
              </a:lnSpc>
            </a:pPr>
            <a:r>
              <a:rPr lang="es-ES" sz="1500" b="1" dirty="0" smtClean="0">
                <a:solidFill>
                  <a:schemeClr val="bg1"/>
                </a:solidFill>
                <a:latin typeface="Aparajita" pitchFamily="34" charset="0"/>
                <a:cs typeface="Aparajita" pitchFamily="34" charset="0"/>
              </a:rPr>
              <a:t>VALOR MÍNIMO PERMISIBLE  = 50 % - NEVI-12</a:t>
            </a:r>
            <a:endParaRPr lang="es-ES" sz="1500" b="1" dirty="0">
              <a:latin typeface="Aparajita" pitchFamily="34" charset="0"/>
              <a:cs typeface="Aparajita" pitchFamily="34" charset="0"/>
            </a:endParaRPr>
          </a:p>
        </p:txBody>
      </p:sp>
    </p:spTree>
    <p:extLst>
      <p:ext uri="{BB962C8B-B14F-4D97-AF65-F5344CB8AC3E}">
        <p14:creationId xmlns:p14="http://schemas.microsoft.com/office/powerpoint/2010/main" val="59010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7" name="1 Título"/>
          <p:cNvSpPr txBox="1">
            <a:spLocks/>
          </p:cNvSpPr>
          <p:nvPr/>
        </p:nvSpPr>
        <p:spPr>
          <a:xfrm>
            <a:off x="467544" y="116632"/>
            <a:ext cx="8280920"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2800" b="1" dirty="0" smtClean="0">
                <a:solidFill>
                  <a:schemeClr val="bg1"/>
                </a:solidFill>
                <a:latin typeface="Aparajita" pitchFamily="34" charset="0"/>
                <a:cs typeface="Aparajita" pitchFamily="34" charset="0"/>
              </a:rPr>
              <a:t>CARACTERIZACIÓN DEL CEMENTO ASFÁLTICO</a:t>
            </a:r>
          </a:p>
        </p:txBody>
      </p:sp>
      <p:sp>
        <p:nvSpPr>
          <p:cNvPr id="13" name="1 Título"/>
          <p:cNvSpPr txBox="1">
            <a:spLocks/>
          </p:cNvSpPr>
          <p:nvPr/>
        </p:nvSpPr>
        <p:spPr>
          <a:xfrm>
            <a:off x="467544" y="908720"/>
            <a:ext cx="8064896"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GRAVEDAD ESPECÍFICA ASTM D 70</a:t>
            </a:r>
          </a:p>
        </p:txBody>
      </p:sp>
      <p:pic>
        <p:nvPicPr>
          <p:cNvPr id="15" name="14 Imagen"/>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44620"/>
            <a:ext cx="3431540" cy="2344420"/>
          </a:xfrm>
          <a:prstGeom prst="rect">
            <a:avLst/>
          </a:prstGeom>
          <a:noFill/>
          <a:ln w="9525" cmpd="sng">
            <a:solidFill>
              <a:schemeClr val="bg1">
                <a:lumMod val="50000"/>
                <a:lumOff val="50000"/>
              </a:schemeClr>
            </a:solidFill>
            <a:miter lim="800000"/>
            <a:headEnd/>
            <a:tailEnd/>
          </a:ln>
          <a:effectLst/>
        </p:spPr>
      </p:pic>
      <p:pic>
        <p:nvPicPr>
          <p:cNvPr id="17" name="16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0655" y="1444620"/>
            <a:ext cx="4265801" cy="1678940"/>
          </a:xfrm>
          <a:prstGeom prst="rect">
            <a:avLst/>
          </a:prstGeom>
          <a:noFill/>
          <a:ln w="9525" cmpd="sng">
            <a:solidFill>
              <a:schemeClr val="bg1">
                <a:lumMod val="50000"/>
                <a:lumOff val="50000"/>
              </a:schemeClr>
            </a:solidFill>
            <a:miter lim="800000"/>
            <a:headEnd/>
            <a:tailEnd/>
          </a:ln>
          <a:effectLst/>
        </p:spPr>
      </p:pic>
      <p:pic>
        <p:nvPicPr>
          <p:cNvPr id="2150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366" t="14096" b="4762"/>
          <a:stretch/>
        </p:blipFill>
        <p:spPr bwMode="auto">
          <a:xfrm>
            <a:off x="4427984" y="3356991"/>
            <a:ext cx="4248472" cy="201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19 Imagen"/>
          <p:cNvPicPr/>
          <p:nvPr/>
        </p:nvPicPr>
        <p:blipFill>
          <a:blip r:embed="rId6" cstate="print">
            <a:extLst>
              <a:ext uri="{28A0092B-C50C-407E-A947-70E740481C1C}">
                <a14:useLocalDpi xmlns:a14="http://schemas.microsoft.com/office/drawing/2010/main" val="0"/>
              </a:ext>
            </a:extLst>
          </a:blip>
          <a:srcRect t="3752" b="3059"/>
          <a:stretch>
            <a:fillRect/>
          </a:stretch>
        </p:blipFill>
        <p:spPr bwMode="auto">
          <a:xfrm>
            <a:off x="616449" y="3936250"/>
            <a:ext cx="3426651" cy="1433195"/>
          </a:xfrm>
          <a:prstGeom prst="rect">
            <a:avLst/>
          </a:prstGeom>
          <a:noFill/>
          <a:ln w="9525" cmpd="sng">
            <a:solidFill>
              <a:srgbClr val="7F7F7F"/>
            </a:solidFill>
            <a:miter lim="800000"/>
            <a:headEnd/>
            <a:tailEnd/>
          </a:ln>
          <a:effectLst/>
        </p:spPr>
      </p:pic>
    </p:spTree>
    <p:extLst>
      <p:ext uri="{BB962C8B-B14F-4D97-AF65-F5344CB8AC3E}">
        <p14:creationId xmlns:p14="http://schemas.microsoft.com/office/powerpoint/2010/main" val="32661441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14" name="1 Título"/>
          <p:cNvSpPr txBox="1">
            <a:spLocks/>
          </p:cNvSpPr>
          <p:nvPr/>
        </p:nvSpPr>
        <p:spPr>
          <a:xfrm>
            <a:off x="2699792" y="296652"/>
            <a:ext cx="3600400" cy="5400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PENETRACIÓN ASTM D 5</a:t>
            </a:r>
          </a:p>
        </p:txBody>
      </p:sp>
      <p:pic>
        <p:nvPicPr>
          <p:cNvPr id="8" name="7 Imagen"/>
          <p:cNvPicPr/>
          <p:nvPr/>
        </p:nvPicPr>
        <p:blipFill rotWithShape="1">
          <a:blip r:embed="rId2">
            <a:extLst>
              <a:ext uri="{28A0092B-C50C-407E-A947-70E740481C1C}">
                <a14:useLocalDpi xmlns:a14="http://schemas.microsoft.com/office/drawing/2010/main" val="0"/>
              </a:ext>
            </a:extLst>
          </a:blip>
          <a:srcRect r="13140" b="7884"/>
          <a:stretch/>
        </p:blipFill>
        <p:spPr bwMode="auto">
          <a:xfrm>
            <a:off x="1218019" y="823094"/>
            <a:ext cx="2963545" cy="2101850"/>
          </a:xfrm>
          <a:prstGeom prst="rect">
            <a:avLst/>
          </a:prstGeom>
          <a:noFill/>
          <a:ln w="9525" cmpd="sng">
            <a:solidFill>
              <a:srgbClr val="7F7F7F"/>
            </a:solidFill>
            <a:miter lim="800000"/>
            <a:headEnd/>
            <a:tailEnd/>
          </a:ln>
          <a:effectLst/>
        </p:spPr>
      </p:pic>
      <p:pic>
        <p:nvPicPr>
          <p:cNvPr id="10" name="9 Imagen"/>
          <p:cNvPicPr/>
          <p:nvPr/>
        </p:nvPicPr>
        <p:blipFill>
          <a:blip r:embed="rId3" cstate="print">
            <a:extLst>
              <a:ext uri="{28A0092B-C50C-407E-A947-70E740481C1C}">
                <a14:useLocalDpi xmlns:a14="http://schemas.microsoft.com/office/drawing/2010/main" val="0"/>
              </a:ext>
            </a:extLst>
          </a:blip>
          <a:srcRect b="2972"/>
          <a:stretch>
            <a:fillRect/>
          </a:stretch>
        </p:blipFill>
        <p:spPr bwMode="auto">
          <a:xfrm>
            <a:off x="4884332" y="806584"/>
            <a:ext cx="2963545" cy="2118360"/>
          </a:xfrm>
          <a:prstGeom prst="rect">
            <a:avLst/>
          </a:prstGeom>
          <a:noFill/>
          <a:ln w="9525" cmpd="sng">
            <a:solidFill>
              <a:srgbClr val="7F7F7F"/>
            </a:solidFill>
            <a:miter lim="800000"/>
            <a:headEnd/>
            <a:tailEnd/>
          </a:ln>
          <a:effectLst/>
        </p:spPr>
      </p:pic>
      <p:sp>
        <p:nvSpPr>
          <p:cNvPr id="11" name="1 Título"/>
          <p:cNvSpPr txBox="1">
            <a:spLocks/>
          </p:cNvSpPr>
          <p:nvPr/>
        </p:nvSpPr>
        <p:spPr>
          <a:xfrm>
            <a:off x="2123728" y="4941168"/>
            <a:ext cx="5256584"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500" b="1" dirty="0" smtClean="0">
                <a:solidFill>
                  <a:schemeClr val="bg2"/>
                </a:solidFill>
                <a:latin typeface="Aparajita" pitchFamily="34" charset="0"/>
                <a:cs typeface="Aparajita" pitchFamily="34" charset="0"/>
              </a:rPr>
              <a:t>RESULTADO = 54,71 mm/10</a:t>
            </a:r>
          </a:p>
          <a:p>
            <a:pPr>
              <a:lnSpc>
                <a:spcPct val="150000"/>
              </a:lnSpc>
            </a:pPr>
            <a:r>
              <a:rPr lang="es-ES" sz="1500" b="1" dirty="0" smtClean="0">
                <a:solidFill>
                  <a:schemeClr val="bg2"/>
                </a:solidFill>
                <a:latin typeface="Aparajita" pitchFamily="34" charset="0"/>
                <a:cs typeface="Aparajita" pitchFamily="34" charset="0"/>
              </a:rPr>
              <a:t>VALOR MÍNIMO PERMISIBLE PARA UN AC-20= 40 mm/10- NEVI-12</a:t>
            </a:r>
            <a:endParaRPr lang="es-ES" sz="1500" b="1" dirty="0">
              <a:solidFill>
                <a:schemeClr val="bg2"/>
              </a:solidFill>
              <a:latin typeface="Aparajita" pitchFamily="34" charset="0"/>
              <a:cs typeface="Aparajita"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057861158"/>
              </p:ext>
            </p:extLst>
          </p:nvPr>
        </p:nvGraphicFramePr>
        <p:xfrm>
          <a:off x="2876550" y="3140968"/>
          <a:ext cx="3390900" cy="1623060"/>
        </p:xfrm>
        <a:graphic>
          <a:graphicData uri="http://schemas.openxmlformats.org/drawingml/2006/table">
            <a:tbl>
              <a:tblPr>
                <a:tableStyleId>{5C22544A-7EE6-4342-B048-85BDC9FD1C3A}</a:tableStyleId>
              </a:tblPr>
              <a:tblGrid>
                <a:gridCol w="1116555"/>
                <a:gridCol w="751771"/>
                <a:gridCol w="761287"/>
                <a:gridCol w="761287"/>
              </a:tblGrid>
              <a:tr h="190500">
                <a:tc>
                  <a:txBody>
                    <a:bodyPr/>
                    <a:lstStyle/>
                    <a:p>
                      <a:pPr algn="l" fontAlgn="b"/>
                      <a:r>
                        <a:rPr lang="es-ES" sz="1200" u="none" strike="noStrike" dirty="0">
                          <a:effectLst/>
                        </a:rPr>
                        <a:t> </a:t>
                      </a:r>
                      <a:endParaRPr lang="es-ES" sz="1200" b="0" i="0" u="none" strike="noStrike" dirty="0">
                        <a:solidFill>
                          <a:srgbClr val="000000"/>
                        </a:solidFill>
                        <a:effectLst/>
                        <a:latin typeface="Times New Roman"/>
                      </a:endParaRPr>
                    </a:p>
                  </a:txBody>
                  <a:tcPr marL="9525" marR="9525" marT="9525" marB="0" anchor="b"/>
                </a:tc>
                <a:tc gridSpan="3">
                  <a:txBody>
                    <a:bodyPr/>
                    <a:lstStyle/>
                    <a:p>
                      <a:pPr algn="ctr" fontAlgn="b"/>
                      <a:r>
                        <a:rPr lang="es-ES" sz="1200" u="none" strike="noStrike" dirty="0">
                          <a:effectLst/>
                        </a:rPr>
                        <a:t>Muestra</a:t>
                      </a:r>
                      <a:endParaRPr lang="es-ES" sz="1200" b="0" i="0" u="none" strike="noStrike" dirty="0">
                        <a:solidFill>
                          <a:srgbClr val="000000"/>
                        </a:solidFill>
                        <a:effectLst/>
                        <a:latin typeface="Times New Roman"/>
                      </a:endParaRPr>
                    </a:p>
                  </a:txBody>
                  <a:tcPr marL="9525" marR="9525" marT="9525" marB="0" anchor="b"/>
                </a:tc>
                <a:tc hMerge="1">
                  <a:txBody>
                    <a:bodyPr/>
                    <a:lstStyle/>
                    <a:p>
                      <a:endParaRPr lang="es-ES"/>
                    </a:p>
                  </a:txBody>
                  <a:tcPr/>
                </a:tc>
                <a:tc hMerge="1">
                  <a:txBody>
                    <a:bodyPr/>
                    <a:lstStyle/>
                    <a:p>
                      <a:endParaRPr lang="es-ES"/>
                    </a:p>
                  </a:txBody>
                  <a:tcPr/>
                </a:tc>
              </a:tr>
              <a:tr h="276225">
                <a:tc>
                  <a:txBody>
                    <a:bodyPr/>
                    <a:lstStyle/>
                    <a:p>
                      <a:pPr algn="ctr" fontAlgn="ctr"/>
                      <a:r>
                        <a:rPr lang="es-ES" sz="1200" u="none" strike="noStrike">
                          <a:effectLst/>
                        </a:rPr>
                        <a:t>Lectura (mm/10)</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200" u="none" strike="noStrike">
                          <a:effectLst/>
                        </a:rPr>
                        <a:t>P1</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200" u="none" strike="noStrike">
                          <a:effectLst/>
                        </a:rPr>
                        <a:t>P2</a:t>
                      </a:r>
                      <a:endParaRPr lang="es-ES" sz="1200" b="0" i="0" u="none" strike="noStrike">
                        <a:solidFill>
                          <a:srgbClr val="000000"/>
                        </a:solidFill>
                        <a:effectLst/>
                        <a:latin typeface="Times New Roman"/>
                      </a:endParaRPr>
                    </a:p>
                  </a:txBody>
                  <a:tcPr marL="9525" marR="9525" marT="9525" marB="0" anchor="ctr"/>
                </a:tc>
                <a:tc>
                  <a:txBody>
                    <a:bodyPr/>
                    <a:lstStyle/>
                    <a:p>
                      <a:pPr algn="ctr" fontAlgn="ctr"/>
                      <a:r>
                        <a:rPr lang="es-ES" sz="1200" u="none" strike="noStrike">
                          <a:effectLst/>
                        </a:rPr>
                        <a:t>P3</a:t>
                      </a:r>
                      <a:endParaRPr lang="es-ES" sz="1200" b="0" i="0" u="none" strike="noStrike">
                        <a:solidFill>
                          <a:srgbClr val="000000"/>
                        </a:solidFill>
                        <a:effectLst/>
                        <a:latin typeface="Times New Roman"/>
                      </a:endParaRPr>
                    </a:p>
                  </a:txBody>
                  <a:tcPr marL="9525" marR="9525" marT="9525" marB="0" anchor="ctr"/>
                </a:tc>
              </a:tr>
              <a:tr h="190500">
                <a:tc>
                  <a:txBody>
                    <a:bodyPr/>
                    <a:lstStyle/>
                    <a:p>
                      <a:pPr algn="ctr" fontAlgn="b"/>
                      <a:r>
                        <a:rPr lang="es-ES" sz="1200" u="none" strike="noStrike">
                          <a:effectLst/>
                        </a:rPr>
                        <a:t>1</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52</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54</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55</a:t>
                      </a:r>
                      <a:endParaRPr lang="es-ES" sz="1200" b="0" i="0" u="none" strike="noStrike">
                        <a:solidFill>
                          <a:srgbClr val="000000"/>
                        </a:solidFill>
                        <a:effectLst/>
                        <a:latin typeface="Times New Roman"/>
                      </a:endParaRPr>
                    </a:p>
                  </a:txBody>
                  <a:tcPr marL="9525" marR="9525" marT="9525" marB="0" anchor="b"/>
                </a:tc>
              </a:tr>
              <a:tr h="190500">
                <a:tc>
                  <a:txBody>
                    <a:bodyPr/>
                    <a:lstStyle/>
                    <a:p>
                      <a:pPr algn="ctr" fontAlgn="b"/>
                      <a:r>
                        <a:rPr lang="es-ES" sz="1200" u="none" strike="noStrike">
                          <a:effectLst/>
                        </a:rPr>
                        <a:t>2</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55</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55,5</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52</a:t>
                      </a:r>
                      <a:endParaRPr lang="es-ES" sz="1200" b="0" i="0" u="none" strike="noStrike">
                        <a:solidFill>
                          <a:srgbClr val="000000"/>
                        </a:solidFill>
                        <a:effectLst/>
                        <a:latin typeface="Times New Roman"/>
                      </a:endParaRPr>
                    </a:p>
                  </a:txBody>
                  <a:tcPr marL="9525" marR="9525" marT="9525" marB="0" anchor="b"/>
                </a:tc>
              </a:tr>
              <a:tr h="190500">
                <a:tc>
                  <a:txBody>
                    <a:bodyPr/>
                    <a:lstStyle/>
                    <a:p>
                      <a:pPr algn="ctr" fontAlgn="b"/>
                      <a:r>
                        <a:rPr lang="es-ES" sz="1200" u="none" strike="noStrike">
                          <a:effectLst/>
                        </a:rPr>
                        <a:t>3</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55</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56,5</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54</a:t>
                      </a:r>
                      <a:endParaRPr lang="es-ES" sz="1200" b="0" i="0" u="none" strike="noStrike">
                        <a:solidFill>
                          <a:srgbClr val="000000"/>
                        </a:solidFill>
                        <a:effectLst/>
                        <a:latin typeface="Times New Roman"/>
                      </a:endParaRPr>
                    </a:p>
                  </a:txBody>
                  <a:tcPr marL="9525" marR="9525" marT="9525" marB="0" anchor="b"/>
                </a:tc>
              </a:tr>
              <a:tr h="190500">
                <a:tc>
                  <a:txBody>
                    <a:bodyPr/>
                    <a:lstStyle/>
                    <a:p>
                      <a:pPr algn="ctr" fontAlgn="b"/>
                      <a:r>
                        <a:rPr lang="es-ES" sz="1200" u="none" strike="noStrike">
                          <a:effectLst/>
                        </a:rPr>
                        <a:t>4</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57</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55</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55,5</a:t>
                      </a:r>
                      <a:endParaRPr lang="es-ES" sz="1200" b="0" i="0" u="none" strike="noStrike">
                        <a:solidFill>
                          <a:srgbClr val="000000"/>
                        </a:solidFill>
                        <a:effectLst/>
                        <a:latin typeface="Times New Roman"/>
                      </a:endParaRPr>
                    </a:p>
                  </a:txBody>
                  <a:tcPr marL="9525" marR="9525" marT="9525" marB="0" anchor="b"/>
                </a:tc>
              </a:tr>
              <a:tr h="190500">
                <a:tc>
                  <a:txBody>
                    <a:bodyPr/>
                    <a:lstStyle/>
                    <a:p>
                      <a:pPr algn="ctr" fontAlgn="b"/>
                      <a:r>
                        <a:rPr lang="es-ES" sz="1200" u="none" strike="noStrike">
                          <a:effectLst/>
                        </a:rPr>
                        <a:t>Prom</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54,8</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55,3</a:t>
                      </a:r>
                      <a:endParaRPr lang="es-ES" sz="1200" b="0" i="0" u="none" strike="noStrike">
                        <a:solidFill>
                          <a:srgbClr val="000000"/>
                        </a:solidFill>
                        <a:effectLst/>
                        <a:latin typeface="Times New Roman"/>
                      </a:endParaRPr>
                    </a:p>
                  </a:txBody>
                  <a:tcPr marL="9525" marR="9525" marT="9525" marB="0" anchor="b"/>
                </a:tc>
                <a:tc>
                  <a:txBody>
                    <a:bodyPr/>
                    <a:lstStyle/>
                    <a:p>
                      <a:pPr algn="ctr" fontAlgn="b"/>
                      <a:r>
                        <a:rPr lang="es-ES" sz="1200" u="none" strike="noStrike">
                          <a:effectLst/>
                        </a:rPr>
                        <a:t>54,1</a:t>
                      </a:r>
                      <a:endParaRPr lang="es-ES" sz="1200" b="0" i="0" u="none" strike="noStrike">
                        <a:solidFill>
                          <a:srgbClr val="000000"/>
                        </a:solidFill>
                        <a:effectLst/>
                        <a:latin typeface="Times New Roman"/>
                      </a:endParaRPr>
                    </a:p>
                  </a:txBody>
                  <a:tcPr marL="9525" marR="9525" marT="9525" marB="0" anchor="b"/>
                </a:tc>
              </a:tr>
              <a:tr h="190500">
                <a:tc>
                  <a:txBody>
                    <a:bodyPr/>
                    <a:lstStyle/>
                    <a:p>
                      <a:pPr algn="ctr" fontAlgn="b"/>
                      <a:r>
                        <a:rPr lang="es-ES" sz="1200" u="none" strike="noStrike">
                          <a:effectLst/>
                        </a:rPr>
                        <a:t>Valor final</a:t>
                      </a:r>
                      <a:endParaRPr lang="es-ES" sz="1200" b="0" i="0" u="none" strike="noStrike">
                        <a:solidFill>
                          <a:srgbClr val="000000"/>
                        </a:solidFill>
                        <a:effectLst/>
                        <a:latin typeface="Times New Roman"/>
                      </a:endParaRPr>
                    </a:p>
                  </a:txBody>
                  <a:tcPr marL="9525" marR="9525" marT="9525" marB="0" anchor="b"/>
                </a:tc>
                <a:tc gridSpan="3">
                  <a:txBody>
                    <a:bodyPr/>
                    <a:lstStyle/>
                    <a:p>
                      <a:pPr algn="ctr" fontAlgn="b"/>
                      <a:r>
                        <a:rPr lang="es-ES" sz="1200" u="none" strike="noStrike" dirty="0">
                          <a:effectLst/>
                        </a:rPr>
                        <a:t>54,71</a:t>
                      </a:r>
                      <a:endParaRPr lang="es-ES" sz="1200" b="0" i="0" u="none" strike="noStrike" dirty="0">
                        <a:solidFill>
                          <a:srgbClr val="000000"/>
                        </a:solidFill>
                        <a:effectLst/>
                        <a:latin typeface="Times New Roman"/>
                      </a:endParaRPr>
                    </a:p>
                  </a:txBody>
                  <a:tcPr marL="9525" marR="9525" marT="9525" marB="0" anchor="b"/>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7865090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13" name="1 Título"/>
          <p:cNvSpPr txBox="1">
            <a:spLocks/>
          </p:cNvSpPr>
          <p:nvPr/>
        </p:nvSpPr>
        <p:spPr>
          <a:xfrm>
            <a:off x="1331640" y="332656"/>
            <a:ext cx="6768752" cy="10801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PUNTO DE ABLANDAMIENTO ASTM D 36 </a:t>
            </a:r>
          </a:p>
        </p:txBody>
      </p:sp>
      <p:pic>
        <p:nvPicPr>
          <p:cNvPr id="15" name="14 Imagen"/>
          <p:cNvPicPr/>
          <p:nvPr/>
        </p:nvPicPr>
        <p:blipFill>
          <a:blip r:embed="rId2" cstate="print">
            <a:extLst>
              <a:ext uri="{28A0092B-C50C-407E-A947-70E740481C1C}">
                <a14:useLocalDpi xmlns:a14="http://schemas.microsoft.com/office/drawing/2010/main" val="0"/>
              </a:ext>
            </a:extLst>
          </a:blip>
          <a:srcRect t="8623" b="3711"/>
          <a:stretch>
            <a:fillRect/>
          </a:stretch>
        </p:blipFill>
        <p:spPr bwMode="auto">
          <a:xfrm>
            <a:off x="3492495" y="908720"/>
            <a:ext cx="1439545" cy="2087880"/>
          </a:xfrm>
          <a:prstGeom prst="rect">
            <a:avLst/>
          </a:prstGeom>
          <a:noFill/>
          <a:ln w="9525" cmpd="sng">
            <a:solidFill>
              <a:srgbClr val="7F7F7F"/>
            </a:solidFill>
            <a:miter lim="800000"/>
            <a:headEnd/>
            <a:tailEnd/>
          </a:ln>
          <a:effectLst/>
        </p:spPr>
      </p:pic>
      <p:pic>
        <p:nvPicPr>
          <p:cNvPr id="17" name="16 Imagen"/>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220072" y="908720"/>
            <a:ext cx="3148857" cy="2087880"/>
          </a:xfrm>
          <a:prstGeom prst="rect">
            <a:avLst/>
          </a:prstGeom>
          <a:ln>
            <a:solidFill>
              <a:schemeClr val="bg1">
                <a:lumMod val="50000"/>
                <a:lumOff val="50000"/>
              </a:schemeClr>
            </a:solidFill>
          </a:ln>
        </p:spPr>
      </p:pic>
      <p:sp>
        <p:nvSpPr>
          <p:cNvPr id="18" name="1 Título"/>
          <p:cNvSpPr txBox="1">
            <a:spLocks/>
          </p:cNvSpPr>
          <p:nvPr/>
        </p:nvSpPr>
        <p:spPr>
          <a:xfrm>
            <a:off x="4710094" y="3140968"/>
            <a:ext cx="4068433"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500" b="1" dirty="0" smtClean="0">
                <a:solidFill>
                  <a:schemeClr val="bg2"/>
                </a:solidFill>
                <a:latin typeface="Aparajita" pitchFamily="34" charset="0"/>
                <a:cs typeface="Aparajita" pitchFamily="34" charset="0"/>
              </a:rPr>
              <a:t>RESULTADO = 50ºC                     </a:t>
            </a:r>
          </a:p>
          <a:p>
            <a:r>
              <a:rPr lang="es-ES" sz="1500" b="1" dirty="0" smtClean="0">
                <a:solidFill>
                  <a:schemeClr val="bg2"/>
                </a:solidFill>
                <a:latin typeface="Aparajita" pitchFamily="34" charset="0"/>
                <a:cs typeface="Aparajita" pitchFamily="34" charset="0"/>
              </a:rPr>
              <a:t> DEBE OCURRIR ENTRE 48ºC y 57ºC – MTOP </a:t>
            </a:r>
            <a:endParaRPr lang="es-ES" sz="1500" b="1" dirty="0">
              <a:solidFill>
                <a:schemeClr val="bg2"/>
              </a:solidFill>
              <a:latin typeface="Aparajita" pitchFamily="34" charset="0"/>
              <a:cs typeface="Aparajita" pitchFamily="34" charset="0"/>
            </a:endParaRPr>
          </a:p>
        </p:txBody>
      </p:sp>
      <p:pic>
        <p:nvPicPr>
          <p:cNvPr id="16" name="15 Imagen"/>
          <p:cNvPicPr/>
          <p:nvPr/>
        </p:nvPicPr>
        <p:blipFill rotWithShape="1">
          <a:blip r:embed="rId5">
            <a:extLst>
              <a:ext uri="{28A0092B-C50C-407E-A947-70E740481C1C}">
                <a14:useLocalDpi xmlns:a14="http://schemas.microsoft.com/office/drawing/2010/main" val="0"/>
              </a:ext>
            </a:extLst>
          </a:blip>
          <a:srcRect l="35380"/>
          <a:stretch/>
        </p:blipFill>
        <p:spPr bwMode="auto">
          <a:xfrm>
            <a:off x="681518" y="908720"/>
            <a:ext cx="2522330" cy="2087880"/>
          </a:xfrm>
          <a:prstGeom prst="rect">
            <a:avLst/>
          </a:prstGeom>
          <a:noFill/>
          <a:ln w="9525" cmpd="sng">
            <a:solidFill>
              <a:schemeClr val="tx1">
                <a:lumMod val="50000"/>
                <a:lumOff val="50000"/>
              </a:schemeClr>
            </a:solidFill>
            <a:miter lim="800000"/>
            <a:headEnd/>
            <a:tailEnd/>
          </a:ln>
          <a:effectLst/>
        </p:spPr>
      </p:pic>
      <p:sp>
        <p:nvSpPr>
          <p:cNvPr id="20" name="1 Título"/>
          <p:cNvSpPr txBox="1">
            <a:spLocks/>
          </p:cNvSpPr>
          <p:nvPr/>
        </p:nvSpPr>
        <p:spPr>
          <a:xfrm>
            <a:off x="-1548680" y="3789040"/>
            <a:ext cx="6768752" cy="10801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ÍNDICE DE PENETRACIÓN</a:t>
            </a:r>
          </a:p>
        </p:txBody>
      </p:sp>
      <p:pic>
        <p:nvPicPr>
          <p:cNvPr id="225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293096"/>
            <a:ext cx="30099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255" y="4869160"/>
            <a:ext cx="28575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1 Título"/>
          <p:cNvSpPr txBox="1">
            <a:spLocks/>
          </p:cNvSpPr>
          <p:nvPr/>
        </p:nvSpPr>
        <p:spPr>
          <a:xfrm>
            <a:off x="-828073" y="6129300"/>
            <a:ext cx="5184049"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500" b="1" dirty="0" smtClean="0">
                <a:solidFill>
                  <a:schemeClr val="bg2"/>
                </a:solidFill>
                <a:latin typeface="Aparajita" pitchFamily="34" charset="0"/>
                <a:cs typeface="Aparajita" pitchFamily="34" charset="0"/>
              </a:rPr>
              <a:t>RANGO -1.5 ; +1.5   MTOP</a:t>
            </a:r>
            <a:endParaRPr lang="es-ES" sz="1500" b="1" dirty="0">
              <a:solidFill>
                <a:schemeClr val="bg2"/>
              </a:solidFill>
              <a:latin typeface="Aparajita" pitchFamily="34" charset="0"/>
              <a:cs typeface="Aparajita" pitchFamily="34" charset="0"/>
            </a:endParaRPr>
          </a:p>
        </p:txBody>
      </p:sp>
    </p:spTree>
    <p:extLst>
      <p:ext uri="{BB962C8B-B14F-4D97-AF65-F5344CB8AC3E}">
        <p14:creationId xmlns:p14="http://schemas.microsoft.com/office/powerpoint/2010/main" val="2218912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7" name="1 Título"/>
          <p:cNvSpPr txBox="1">
            <a:spLocks/>
          </p:cNvSpPr>
          <p:nvPr/>
        </p:nvSpPr>
        <p:spPr>
          <a:xfrm>
            <a:off x="467544" y="404664"/>
            <a:ext cx="8280920"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smtClean="0">
                <a:solidFill>
                  <a:schemeClr val="bg1"/>
                </a:solidFill>
                <a:latin typeface="Aparajita" pitchFamily="34" charset="0"/>
                <a:cs typeface="Aparajita" pitchFamily="34" charset="0"/>
              </a:rPr>
              <a:t>CARACTERIZACIÓN DE LOS MATERIALES MODIFICADORES</a:t>
            </a:r>
          </a:p>
        </p:txBody>
      </p:sp>
      <p:pic>
        <p:nvPicPr>
          <p:cNvPr id="11" name="10 Imagen"/>
          <p:cNvPicPr/>
          <p:nvPr/>
        </p:nvPicPr>
        <p:blipFill>
          <a:blip r:embed="rId2" cstate="print">
            <a:extLst>
              <a:ext uri="{28A0092B-C50C-407E-A947-70E740481C1C}">
                <a14:useLocalDpi xmlns:a14="http://schemas.microsoft.com/office/drawing/2010/main" val="0"/>
              </a:ext>
            </a:extLst>
          </a:blip>
          <a:srcRect t="6606" b="9486"/>
          <a:stretch>
            <a:fillRect/>
          </a:stretch>
        </p:blipFill>
        <p:spPr bwMode="auto">
          <a:xfrm>
            <a:off x="1259632" y="1787029"/>
            <a:ext cx="2455202" cy="2578075"/>
          </a:xfrm>
          <a:prstGeom prst="rect">
            <a:avLst/>
          </a:prstGeom>
          <a:noFill/>
          <a:ln w="9525" cmpd="sng">
            <a:solidFill>
              <a:srgbClr val="7F7F7F"/>
            </a:solidFill>
            <a:miter lim="800000"/>
            <a:headEnd/>
            <a:tailEnd/>
          </a:ln>
          <a:effectLst/>
        </p:spPr>
      </p:pic>
      <p:pic>
        <p:nvPicPr>
          <p:cNvPr id="14" name="13 Imagen" descr="Descripción: C:\Users\admin\Desktop\CHABE\UNIVERSIDAD\Tesis\1 CHABELITA\FOTOS TESIS\caract modificad\DSC08420.JPG"/>
          <p:cNvPicPr/>
          <p:nvPr/>
        </p:nvPicPr>
        <p:blipFill>
          <a:blip r:embed="rId3" cstate="print">
            <a:extLst>
              <a:ext uri="{28A0092B-C50C-407E-A947-70E740481C1C}">
                <a14:useLocalDpi xmlns:a14="http://schemas.microsoft.com/office/drawing/2010/main" val="0"/>
              </a:ext>
            </a:extLst>
          </a:blip>
          <a:srcRect l="5284" r="4141" b="4027"/>
          <a:stretch>
            <a:fillRect/>
          </a:stretch>
        </p:blipFill>
        <p:spPr bwMode="auto">
          <a:xfrm>
            <a:off x="4211960" y="1787029"/>
            <a:ext cx="3823618" cy="2578075"/>
          </a:xfrm>
          <a:prstGeom prst="rect">
            <a:avLst/>
          </a:prstGeom>
          <a:noFill/>
          <a:ln w="9525" cmpd="sng">
            <a:solidFill>
              <a:schemeClr val="bg1">
                <a:lumMod val="50000"/>
                <a:lumOff val="50000"/>
              </a:schemeClr>
            </a:solidFill>
            <a:miter lim="800000"/>
            <a:headEnd/>
            <a:tailEnd/>
          </a:ln>
          <a:effectLst/>
        </p:spPr>
      </p:pic>
      <p:sp>
        <p:nvSpPr>
          <p:cNvPr id="16" name="1 Título"/>
          <p:cNvSpPr txBox="1">
            <a:spLocks/>
          </p:cNvSpPr>
          <p:nvPr/>
        </p:nvSpPr>
        <p:spPr>
          <a:xfrm>
            <a:off x="935596" y="4653136"/>
            <a:ext cx="3276364"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smtClean="0">
                <a:solidFill>
                  <a:schemeClr val="bg2"/>
                </a:solidFill>
                <a:latin typeface="Aparajita" pitchFamily="34" charset="0"/>
                <a:cs typeface="Aparajita" pitchFamily="34" charset="0"/>
              </a:rPr>
              <a:t>ELASTÁOMERO (CAUCHO)  </a:t>
            </a:r>
          </a:p>
          <a:p>
            <a:r>
              <a:rPr lang="es-ES" sz="1600" b="1" dirty="0" smtClean="0">
                <a:solidFill>
                  <a:schemeClr val="bg2"/>
                </a:solidFill>
                <a:latin typeface="Aparajita" pitchFamily="34" charset="0"/>
                <a:cs typeface="Aparajita" pitchFamily="34" charset="0"/>
              </a:rPr>
              <a:t>Partículas, Pasante del No. 10 – Retenido en el No. 40</a:t>
            </a:r>
            <a:endParaRPr lang="es-ES" sz="1600" b="1" dirty="0">
              <a:solidFill>
                <a:schemeClr val="bg2"/>
              </a:solidFill>
              <a:latin typeface="Aparajita" pitchFamily="34" charset="0"/>
              <a:cs typeface="Aparajita" pitchFamily="34" charset="0"/>
            </a:endParaRPr>
          </a:p>
        </p:txBody>
      </p:sp>
      <p:sp>
        <p:nvSpPr>
          <p:cNvPr id="18" name="1 Título"/>
          <p:cNvSpPr txBox="1">
            <a:spLocks/>
          </p:cNvSpPr>
          <p:nvPr/>
        </p:nvSpPr>
        <p:spPr>
          <a:xfrm>
            <a:off x="4499992" y="4653136"/>
            <a:ext cx="3427573"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smtClean="0">
                <a:solidFill>
                  <a:schemeClr val="bg2"/>
                </a:solidFill>
                <a:latin typeface="Aparajita" pitchFamily="34" charset="0"/>
                <a:cs typeface="Aparajita" pitchFamily="34" charset="0"/>
              </a:rPr>
              <a:t>TEREFTALATO DE POLIETILENO PET</a:t>
            </a:r>
          </a:p>
          <a:p>
            <a:r>
              <a:rPr lang="es-ES" sz="1600" b="1" dirty="0" smtClean="0">
                <a:solidFill>
                  <a:schemeClr val="bg2"/>
                </a:solidFill>
                <a:latin typeface="Aparajita" pitchFamily="34" charset="0"/>
                <a:cs typeface="Aparajita" pitchFamily="34" charset="0"/>
              </a:rPr>
              <a:t>Escarcha, Pasante del No. 10 – Retenido en el No. 40</a:t>
            </a:r>
            <a:endParaRPr lang="es-ES" sz="1600" b="1" dirty="0">
              <a:solidFill>
                <a:schemeClr val="bg2"/>
              </a:solidFill>
              <a:latin typeface="Aparajita" pitchFamily="34" charset="0"/>
              <a:cs typeface="Aparajita" pitchFamily="34" charset="0"/>
            </a:endParaRPr>
          </a:p>
        </p:txBody>
      </p:sp>
    </p:spTree>
    <p:extLst>
      <p:ext uri="{BB962C8B-B14F-4D97-AF65-F5344CB8AC3E}">
        <p14:creationId xmlns:p14="http://schemas.microsoft.com/office/powerpoint/2010/main" val="25720102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9939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latin typeface="Times New Roman" pitchFamily="18" charset="0"/>
                <a:cs typeface="Times New Roman" pitchFamily="18" charset="0"/>
              </a:rPr>
              <a:t>Elastómero proveniente de neumáticos fuera de </a:t>
            </a:r>
            <a:r>
              <a:rPr lang="es-ES" b="1" dirty="0" smtClean="0">
                <a:solidFill>
                  <a:schemeClr val="bg1"/>
                </a:solidFill>
                <a:latin typeface="Times New Roman" pitchFamily="18" charset="0"/>
                <a:cs typeface="Times New Roman" pitchFamily="18" charset="0"/>
              </a:rPr>
              <a:t>uso </a:t>
            </a:r>
            <a:endParaRPr lang="es-ES" b="1" dirty="0">
              <a:solidFill>
                <a:schemeClr val="bg1"/>
              </a:solidFill>
              <a:latin typeface="Times New Roman" pitchFamily="18" charset="0"/>
              <a:cs typeface="Times New Roman" pitchFamily="18" charset="0"/>
            </a:endParaRPr>
          </a:p>
          <a:p>
            <a:pPr algn="ctr"/>
            <a:endParaRPr lang="es-ES" b="1" dirty="0" smtClean="0">
              <a:solidFill>
                <a:schemeClr val="bg1"/>
              </a:solidFill>
              <a:latin typeface="Times New Roman" pitchFamily="18" charset="0"/>
              <a:cs typeface="Times New Roman" pitchFamily="18" charset="0"/>
            </a:endParaRPr>
          </a:p>
          <a:p>
            <a:pPr algn="ctr"/>
            <a:r>
              <a:rPr lang="es-ES" b="1" dirty="0" smtClean="0">
                <a:solidFill>
                  <a:schemeClr val="bg1"/>
                </a:solidFill>
                <a:latin typeface="Times New Roman" pitchFamily="18" charset="0"/>
                <a:cs typeface="Times New Roman" pitchFamily="18" charset="0"/>
              </a:rPr>
              <a:t>Tereftalato </a:t>
            </a:r>
            <a:r>
              <a:rPr lang="es-ES" b="1" dirty="0">
                <a:solidFill>
                  <a:schemeClr val="bg1"/>
                </a:solidFill>
                <a:latin typeface="Times New Roman" pitchFamily="18" charset="0"/>
                <a:cs typeface="Times New Roman" pitchFamily="18" charset="0"/>
              </a:rPr>
              <a:t>de polietileno PET proveniente de botellas de plástico recicladas</a:t>
            </a:r>
            <a:endParaRPr lang="es-ES" b="1"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683568" y="474241"/>
            <a:ext cx="7772400"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smtClean="0">
                <a:solidFill>
                  <a:srgbClr val="FF0000"/>
                </a:solidFill>
                <a:latin typeface="Aparajita" pitchFamily="34" charset="0"/>
                <a:cs typeface="Aparajita" pitchFamily="34" charset="0"/>
              </a:rPr>
              <a:t>JUSTIFICACIÓN E IMPORTANCIA</a:t>
            </a:r>
            <a:endParaRPr lang="es-ES" sz="2800" b="1" dirty="0">
              <a:solidFill>
                <a:srgbClr val="FF0000"/>
              </a:solidFill>
              <a:latin typeface="Aparajita" pitchFamily="34" charset="0"/>
              <a:cs typeface="Aparajita" pitchFamily="34" charset="0"/>
            </a:endParaRPr>
          </a:p>
        </p:txBody>
      </p:sp>
      <p:sp>
        <p:nvSpPr>
          <p:cNvPr id="18" name="1 Título"/>
          <p:cNvSpPr txBox="1">
            <a:spLocks/>
          </p:cNvSpPr>
          <p:nvPr/>
        </p:nvSpPr>
        <p:spPr>
          <a:xfrm>
            <a:off x="760040" y="1196752"/>
            <a:ext cx="7772400" cy="93610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800" dirty="0" smtClean="0">
                <a:solidFill>
                  <a:schemeClr val="bg1"/>
                </a:solidFill>
                <a:latin typeface="Times New Roman" pitchFamily="18" charset="0"/>
                <a:cs typeface="Times New Roman" pitchFamily="18" charset="0"/>
              </a:rPr>
              <a:t>Utilizar </a:t>
            </a:r>
            <a:r>
              <a:rPr lang="es-ES" sz="1800" dirty="0">
                <a:solidFill>
                  <a:schemeClr val="bg1"/>
                </a:solidFill>
                <a:latin typeface="Times New Roman" pitchFamily="18" charset="0"/>
                <a:cs typeface="Times New Roman" pitchFamily="18" charset="0"/>
              </a:rPr>
              <a:t>en la modificación de mezclas </a:t>
            </a:r>
            <a:r>
              <a:rPr lang="es-ES" sz="1800" dirty="0" smtClean="0">
                <a:solidFill>
                  <a:schemeClr val="bg1"/>
                </a:solidFill>
                <a:latin typeface="Times New Roman" pitchFamily="18" charset="0"/>
                <a:cs typeface="Times New Roman" pitchFamily="18" charset="0"/>
              </a:rPr>
              <a:t>asfálticas materiales </a:t>
            </a:r>
            <a:r>
              <a:rPr lang="es-ES" sz="1800" dirty="0">
                <a:solidFill>
                  <a:schemeClr val="bg1"/>
                </a:solidFill>
                <a:latin typeface="Times New Roman" pitchFamily="18" charset="0"/>
                <a:cs typeface="Times New Roman" pitchFamily="18" charset="0"/>
              </a:rPr>
              <a:t>reciclados no </a:t>
            </a:r>
            <a:r>
              <a:rPr lang="es-ES" sz="1800" dirty="0" smtClean="0">
                <a:solidFill>
                  <a:schemeClr val="bg1"/>
                </a:solidFill>
                <a:latin typeface="Times New Roman" pitchFamily="18" charset="0"/>
                <a:cs typeface="Times New Roman" pitchFamily="18" charset="0"/>
              </a:rPr>
              <a:t>biodegradables: </a:t>
            </a:r>
          </a:p>
          <a:p>
            <a:pPr>
              <a:lnSpc>
                <a:spcPct val="150000"/>
              </a:lnSpc>
            </a:pPr>
            <a:endParaRPr lang="es-ES" sz="1800" dirty="0" smtClean="0">
              <a:solidFill>
                <a:schemeClr val="bg1"/>
              </a:solidFill>
              <a:latin typeface="Times New Roman" pitchFamily="18" charset="0"/>
              <a:cs typeface="Times New Roman" pitchFamily="18" charset="0"/>
            </a:endParaRPr>
          </a:p>
          <a:p>
            <a:pPr algn="just">
              <a:lnSpc>
                <a:spcPct val="150000"/>
              </a:lnSpc>
            </a:pPr>
            <a:r>
              <a:rPr lang="es-ES" sz="1800" dirty="0" smtClean="0">
                <a:solidFill>
                  <a:schemeClr val="bg1"/>
                </a:solidFill>
                <a:latin typeface="Times New Roman" pitchFamily="18" charset="0"/>
                <a:cs typeface="Times New Roman" pitchFamily="18" charset="0"/>
              </a:rPr>
              <a:t> </a:t>
            </a:r>
            <a:endParaRPr lang="es-ES" sz="1800" dirty="0">
              <a:solidFill>
                <a:schemeClr val="bg1"/>
              </a:solidFill>
              <a:latin typeface="Times New Roman" pitchFamily="18" charset="0"/>
              <a:cs typeface="Times New Roman" pitchFamily="18" charset="0"/>
            </a:endParaRPr>
          </a:p>
        </p:txBody>
      </p:sp>
      <p:sp>
        <p:nvSpPr>
          <p:cNvPr id="20" name="1 Título"/>
          <p:cNvSpPr txBox="1">
            <a:spLocks/>
          </p:cNvSpPr>
          <p:nvPr/>
        </p:nvSpPr>
        <p:spPr>
          <a:xfrm>
            <a:off x="2007360" y="3573016"/>
            <a:ext cx="6309056"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800" dirty="0" smtClean="0">
                <a:solidFill>
                  <a:schemeClr val="bg1"/>
                </a:solidFill>
                <a:latin typeface="Times New Roman" pitchFamily="18" charset="0"/>
                <a:cs typeface="Times New Roman" pitchFamily="18" charset="0"/>
              </a:rPr>
              <a:t>En </a:t>
            </a:r>
            <a:r>
              <a:rPr lang="es-ES" sz="1800" dirty="0">
                <a:solidFill>
                  <a:schemeClr val="bg1"/>
                </a:solidFill>
                <a:latin typeface="Times New Roman" pitchFamily="18" charset="0"/>
                <a:cs typeface="Times New Roman" pitchFamily="18" charset="0"/>
              </a:rPr>
              <a:t>el diseño se identificará la mejor combinación entre</a:t>
            </a:r>
            <a:r>
              <a:rPr lang="es-ES" sz="1800" dirty="0" smtClean="0">
                <a:solidFill>
                  <a:schemeClr val="bg1"/>
                </a:solidFill>
                <a:latin typeface="Times New Roman" pitchFamily="18" charset="0"/>
                <a:cs typeface="Times New Roman" pitchFamily="18" charset="0"/>
              </a:rPr>
              <a:t>:</a:t>
            </a:r>
            <a:endParaRPr lang="es-ES" sz="1800" dirty="0">
              <a:solidFill>
                <a:schemeClr val="bg1"/>
              </a:solidFill>
              <a:latin typeface="Times New Roman" pitchFamily="18" charset="0"/>
              <a:cs typeface="Times New Roman" pitchFamily="18" charset="0"/>
            </a:endParaRPr>
          </a:p>
        </p:txBody>
      </p:sp>
      <p:sp>
        <p:nvSpPr>
          <p:cNvPr id="29" name="28 Rectángulo"/>
          <p:cNvSpPr/>
          <p:nvPr/>
        </p:nvSpPr>
        <p:spPr>
          <a:xfrm>
            <a:off x="3025595" y="4283804"/>
            <a:ext cx="3088346" cy="369332"/>
          </a:xfrm>
          <a:prstGeom prst="rect">
            <a:avLst/>
          </a:prstGeom>
        </p:spPr>
        <p:txBody>
          <a:bodyPr wrap="none">
            <a:spAutoFit/>
          </a:bodyPr>
          <a:lstStyle/>
          <a:p>
            <a:pPr algn="ctr"/>
            <a:r>
              <a:rPr lang="es-ES" b="1" dirty="0">
                <a:solidFill>
                  <a:schemeClr val="bg1"/>
                </a:solidFill>
                <a:latin typeface="Times New Roman" pitchFamily="18" charset="0"/>
                <a:cs typeface="Times New Roman" pitchFamily="18" charset="0"/>
              </a:rPr>
              <a:t>Mezcla asfáltica + elastómero</a:t>
            </a:r>
            <a:endParaRPr lang="es-ES" b="1" dirty="0"/>
          </a:p>
        </p:txBody>
      </p:sp>
      <p:sp>
        <p:nvSpPr>
          <p:cNvPr id="30" name="29 Rectángulo"/>
          <p:cNvSpPr/>
          <p:nvPr/>
        </p:nvSpPr>
        <p:spPr>
          <a:xfrm>
            <a:off x="2677743" y="4725144"/>
            <a:ext cx="3784049" cy="369332"/>
          </a:xfrm>
          <a:prstGeom prst="rect">
            <a:avLst/>
          </a:prstGeom>
        </p:spPr>
        <p:txBody>
          <a:bodyPr wrap="none">
            <a:spAutoFit/>
          </a:bodyPr>
          <a:lstStyle/>
          <a:p>
            <a:pPr algn="ctr"/>
            <a:r>
              <a:rPr lang="es-ES" b="1" dirty="0">
                <a:solidFill>
                  <a:schemeClr val="bg1"/>
                </a:solidFill>
                <a:latin typeface="Times New Roman" pitchFamily="18" charset="0"/>
                <a:cs typeface="Times New Roman" pitchFamily="18" charset="0"/>
              </a:rPr>
              <a:t>Mezcla asfáltica + elastómero + PET</a:t>
            </a:r>
            <a:endParaRPr lang="es-ES" b="1" dirty="0"/>
          </a:p>
        </p:txBody>
      </p:sp>
      <p:pic>
        <p:nvPicPr>
          <p:cNvPr id="1030" name="Picture 6" descr="https://encrypted-tbn3.gstatic.com/images?q=tbn:ANd9GcRTi9laNAyLwlKKJOD6TvtJjaPjIfq28kIe0CXO74hCZASB03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451" y="4500276"/>
            <a:ext cx="2052037" cy="9786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995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8" name="1 Título"/>
          <p:cNvSpPr txBox="1">
            <a:spLocks/>
          </p:cNvSpPr>
          <p:nvPr/>
        </p:nvSpPr>
        <p:spPr>
          <a:xfrm>
            <a:off x="1331640" y="332656"/>
            <a:ext cx="6768752"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GRAVEDAD ESPECÍFICA - </a:t>
            </a:r>
            <a:r>
              <a:rPr lang="es-ES" sz="2400" b="1" dirty="0">
                <a:solidFill>
                  <a:schemeClr val="bg1"/>
                </a:solidFill>
                <a:latin typeface="Aparajita" pitchFamily="34" charset="0"/>
                <a:cs typeface="Aparajita" pitchFamily="34" charset="0"/>
              </a:rPr>
              <a:t>ASTM C 128-12 </a:t>
            </a:r>
          </a:p>
          <a:p>
            <a:endParaRPr lang="es-ES" sz="2400" b="1" dirty="0" smtClean="0">
              <a:solidFill>
                <a:schemeClr val="bg1"/>
              </a:solidFill>
              <a:latin typeface="Aparajita" pitchFamily="34" charset="0"/>
              <a:cs typeface="Aparajita" pitchFamily="34" charset="0"/>
            </a:endParaRPr>
          </a:p>
        </p:txBody>
      </p:sp>
      <p:pic>
        <p:nvPicPr>
          <p:cNvPr id="10" name="9 Imagen"/>
          <p:cNvPicPr/>
          <p:nvPr/>
        </p:nvPicPr>
        <p:blipFill rotWithShape="1">
          <a:blip r:embed="rId2">
            <a:extLst>
              <a:ext uri="{28A0092B-C50C-407E-A947-70E740481C1C}">
                <a14:useLocalDpi xmlns:a14="http://schemas.microsoft.com/office/drawing/2010/main" val="0"/>
              </a:ext>
            </a:extLst>
          </a:blip>
          <a:srcRect l="-1" r="34688"/>
          <a:stretch/>
        </p:blipFill>
        <p:spPr bwMode="auto">
          <a:xfrm>
            <a:off x="1835696" y="980728"/>
            <a:ext cx="2664296" cy="2304256"/>
          </a:xfrm>
          <a:prstGeom prst="rect">
            <a:avLst/>
          </a:prstGeom>
          <a:noFill/>
          <a:ln w="9525" cap="flat" cmpd="sng" algn="ctr">
            <a:solidFill>
              <a:sysClr val="windowText" lastClr="000000">
                <a:lumMod val="50000"/>
                <a:lumOff val="50000"/>
              </a:sysClr>
            </a:solid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15" name="14 Imagen"/>
          <p:cNvPicPr/>
          <p:nvPr/>
        </p:nvPicPr>
        <p:blipFill rotWithShape="1">
          <a:blip r:embed="rId3">
            <a:extLst>
              <a:ext uri="{28A0092B-C50C-407E-A947-70E740481C1C}">
                <a14:useLocalDpi xmlns:a14="http://schemas.microsoft.com/office/drawing/2010/main" val="0"/>
              </a:ext>
            </a:extLst>
          </a:blip>
          <a:srcRect l="-1" r="34977"/>
          <a:stretch/>
        </p:blipFill>
        <p:spPr bwMode="auto">
          <a:xfrm>
            <a:off x="4860032" y="980727"/>
            <a:ext cx="2736304" cy="2304257"/>
          </a:xfrm>
          <a:prstGeom prst="rect">
            <a:avLst/>
          </a:prstGeom>
          <a:noFill/>
          <a:ln w="9525" cap="flat" cmpd="sng" algn="ctr">
            <a:solidFill>
              <a:sysClr val="windowText" lastClr="000000">
                <a:lumMod val="50000"/>
                <a:lumOff val="50000"/>
              </a:sysClr>
            </a:solidFill>
            <a:prstDash val="solid"/>
            <a:miter lim="800000"/>
            <a:headEnd type="none" w="med" len="med"/>
            <a:tailEnd type="none" w="med" len="med"/>
          </a:ln>
          <a:effectLst/>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2257695092"/>
              </p:ext>
            </p:extLst>
          </p:nvPr>
        </p:nvGraphicFramePr>
        <p:xfrm>
          <a:off x="971600" y="3629124"/>
          <a:ext cx="7200800" cy="1816100"/>
        </p:xfrm>
        <a:graphic>
          <a:graphicData uri="http://schemas.openxmlformats.org/drawingml/2006/table">
            <a:tbl>
              <a:tblPr firstRow="1" firstCol="1" bandRow="1">
                <a:tableStyleId>{5C22544A-7EE6-4342-B048-85BDC9FD1C3A}</a:tableStyleId>
              </a:tblPr>
              <a:tblGrid>
                <a:gridCol w="1496165"/>
                <a:gridCol w="3221740"/>
                <a:gridCol w="589740"/>
                <a:gridCol w="957051"/>
                <a:gridCol w="936104"/>
              </a:tblGrid>
              <a:tr h="278765">
                <a:tc gridSpan="5">
                  <a:txBody>
                    <a:bodyPr/>
                    <a:lstStyle/>
                    <a:p>
                      <a:pPr algn="ctr">
                        <a:lnSpc>
                          <a:spcPct val="115000"/>
                        </a:lnSpc>
                        <a:spcAft>
                          <a:spcPts val="0"/>
                        </a:spcAft>
                      </a:pPr>
                      <a:r>
                        <a:rPr lang="es-ES" sz="1200" dirty="0" smtClean="0">
                          <a:solidFill>
                            <a:schemeClr val="bg1"/>
                          </a:solidFill>
                          <a:effectLst/>
                          <a:latin typeface="Times New Roman" pitchFamily="18" charset="0"/>
                          <a:cs typeface="Times New Roman" pitchFamily="18" charset="0"/>
                        </a:rPr>
                        <a:t>Resultados del ensayo</a:t>
                      </a: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lgn="ctr">
                        <a:lnSpc>
                          <a:spcPct val="115000"/>
                        </a:lnSpc>
                        <a:spcAft>
                          <a:spcPts val="0"/>
                        </a:spcAft>
                      </a:pPr>
                      <a:endParaRPr lang="es-ES" sz="1400" dirty="0">
                        <a:solidFill>
                          <a:schemeClr val="bg1"/>
                        </a:solidFill>
                        <a:effectLst/>
                        <a:latin typeface="Times New Roman" pitchFamily="18" charset="0"/>
                        <a:ea typeface="Calibri"/>
                        <a:cs typeface="Times New Roman" pitchFamily="18" charset="0"/>
                      </a:endParaRPr>
                    </a:p>
                  </a:txBody>
                  <a:tcPr marL="68580" marR="68580" marT="0" marB="0" anchor="ctr"/>
                </a:tc>
              </a:tr>
              <a:tr h="278765">
                <a:tc>
                  <a:txBody>
                    <a:bodyPr/>
                    <a:lstStyle/>
                    <a:p>
                      <a:pPr algn="ctr">
                        <a:lnSpc>
                          <a:spcPct val="115000"/>
                        </a:lnSpc>
                        <a:spcAft>
                          <a:spcPts val="0"/>
                        </a:spcAft>
                      </a:pP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marL="0" algn="ctr" defTabSz="914400" rtl="0" eaLnBrk="1" latinLnBrk="0" hangingPunct="1">
                        <a:lnSpc>
                          <a:spcPct val="115000"/>
                        </a:lnSpc>
                        <a:spcAft>
                          <a:spcPts val="0"/>
                        </a:spcAft>
                      </a:pPr>
                      <a:r>
                        <a:rPr lang="es-ES" sz="1200" kern="1200" dirty="0" smtClean="0">
                          <a:solidFill>
                            <a:schemeClr val="bg1"/>
                          </a:solidFill>
                          <a:effectLst/>
                          <a:latin typeface="Times New Roman" pitchFamily="18" charset="0"/>
                          <a:ea typeface="+mn-ea"/>
                          <a:cs typeface="Times New Roman" pitchFamily="18" charset="0"/>
                        </a:rPr>
                        <a:t>elastómero</a:t>
                      </a:r>
                      <a:endParaRPr lang="es-ES" sz="1200" kern="1200" dirty="0">
                        <a:solidFill>
                          <a:schemeClr val="bg1"/>
                        </a:solidFill>
                        <a:effectLst/>
                        <a:latin typeface="Times New Roman" pitchFamily="18" charset="0"/>
                        <a:ea typeface="+mn-ea"/>
                        <a:cs typeface="Times New Roman" pitchFamily="18" charset="0"/>
                      </a:endParaRPr>
                    </a:p>
                  </a:txBody>
                  <a:tcPr marL="68580" marR="68580" marT="0" marB="0" anchor="ctr"/>
                </a:tc>
                <a:tc>
                  <a:txBody>
                    <a:bodyPr/>
                    <a:lstStyle/>
                    <a:p>
                      <a:pPr marL="0" algn="ctr" defTabSz="914400" rtl="0" eaLnBrk="1" latinLnBrk="0" hangingPunct="1">
                        <a:lnSpc>
                          <a:spcPct val="115000"/>
                        </a:lnSpc>
                        <a:spcAft>
                          <a:spcPts val="0"/>
                        </a:spcAft>
                      </a:pPr>
                      <a:r>
                        <a:rPr lang="es-ES" sz="1200" kern="1200" dirty="0" smtClean="0">
                          <a:solidFill>
                            <a:schemeClr val="bg1"/>
                          </a:solidFill>
                          <a:effectLst/>
                          <a:latin typeface="Times New Roman" pitchFamily="18" charset="0"/>
                          <a:ea typeface="+mn-ea"/>
                          <a:cs typeface="Times New Roman" pitchFamily="18" charset="0"/>
                        </a:rPr>
                        <a:t>PET</a:t>
                      </a:r>
                      <a:endParaRPr lang="es-ES" sz="1200" kern="1200" dirty="0">
                        <a:solidFill>
                          <a:schemeClr val="bg1"/>
                        </a:solidFill>
                        <a:effectLst/>
                        <a:latin typeface="Times New Roman" pitchFamily="18" charset="0"/>
                        <a:ea typeface="+mn-ea"/>
                        <a:cs typeface="Times New Roman" pitchFamily="18" charset="0"/>
                      </a:endParaRPr>
                    </a:p>
                  </a:txBody>
                  <a:tcPr marL="68580" marR="68580" marT="0" marB="0" anchor="ctr"/>
                </a:tc>
              </a:tr>
              <a:tr h="278765">
                <a:tc>
                  <a:txBody>
                    <a:bodyPr/>
                    <a:lstStyle/>
                    <a:p>
                      <a:pPr algn="ctr">
                        <a:lnSpc>
                          <a:spcPct val="115000"/>
                        </a:lnSpc>
                        <a:spcAft>
                          <a:spcPts val="0"/>
                        </a:spcAft>
                      </a:pPr>
                      <a:r>
                        <a:rPr lang="es-ES" sz="1200" dirty="0">
                          <a:solidFill>
                            <a:schemeClr val="bg1"/>
                          </a:solidFill>
                          <a:effectLst/>
                          <a:latin typeface="Times New Roman" pitchFamily="18" charset="0"/>
                          <a:cs typeface="Times New Roman" pitchFamily="18" charset="0"/>
                        </a:rPr>
                        <a:t>C</a:t>
                      </a: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dirty="0">
                          <a:solidFill>
                            <a:schemeClr val="bg1"/>
                          </a:solidFill>
                          <a:effectLst/>
                          <a:latin typeface="Times New Roman" pitchFamily="18" charset="0"/>
                          <a:cs typeface="Times New Roman" pitchFamily="18" charset="0"/>
                        </a:rPr>
                        <a:t>Peso de la muestra seca</a:t>
                      </a: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1"/>
                          </a:solidFill>
                          <a:effectLst/>
                          <a:latin typeface="Times New Roman" pitchFamily="18" charset="0"/>
                          <a:cs typeface="Times New Roman" pitchFamily="18" charset="0"/>
                        </a:rPr>
                        <a:t>(g)</a:t>
                      </a: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1"/>
                          </a:solidFill>
                          <a:effectLst/>
                          <a:latin typeface="Times New Roman" pitchFamily="18" charset="0"/>
                          <a:cs typeface="Times New Roman" pitchFamily="18" charset="0"/>
                        </a:rPr>
                        <a:t>50,00</a:t>
                      </a: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1"/>
                          </a:solidFill>
                          <a:effectLst/>
                          <a:latin typeface="Times New Roman"/>
                          <a:ea typeface="Times New Roman"/>
                          <a:cs typeface="Times New Roman"/>
                        </a:rPr>
                        <a:t>50,00</a:t>
                      </a:r>
                      <a:endParaRPr lang="es-ES" sz="1600" b="0" dirty="0">
                        <a:solidFill>
                          <a:schemeClr val="bg1"/>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1"/>
                          </a:solidFill>
                          <a:effectLst/>
                          <a:latin typeface="Times New Roman" pitchFamily="18" charset="0"/>
                          <a:cs typeface="Times New Roman" pitchFamily="18" charset="0"/>
                        </a:rPr>
                        <a:t>D</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1"/>
                          </a:solidFill>
                          <a:effectLst/>
                          <a:latin typeface="Times New Roman" pitchFamily="18" charset="0"/>
                          <a:cs typeface="Times New Roman" pitchFamily="18" charset="0"/>
                        </a:rPr>
                        <a:t>Peso del picnómetro lleno de agua</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1"/>
                          </a:solidFill>
                          <a:effectLst/>
                          <a:latin typeface="Times New Roman" pitchFamily="18" charset="0"/>
                          <a:cs typeface="Times New Roman" pitchFamily="18" charset="0"/>
                        </a:rPr>
                        <a:t>(g)</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1"/>
                          </a:solidFill>
                          <a:effectLst/>
                          <a:latin typeface="Times New Roman" pitchFamily="18" charset="0"/>
                          <a:cs typeface="Times New Roman" pitchFamily="18" charset="0"/>
                        </a:rPr>
                        <a:t>658,63</a:t>
                      </a: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1"/>
                          </a:solidFill>
                          <a:effectLst/>
                          <a:latin typeface="Times New Roman"/>
                          <a:ea typeface="Times New Roman"/>
                          <a:cs typeface="Times New Roman"/>
                        </a:rPr>
                        <a:t>663,31</a:t>
                      </a:r>
                      <a:endParaRPr lang="es-ES" sz="1600" b="0">
                        <a:solidFill>
                          <a:schemeClr val="bg1"/>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1"/>
                          </a:solidFill>
                          <a:effectLst/>
                          <a:latin typeface="Times New Roman" pitchFamily="18" charset="0"/>
                          <a:cs typeface="Times New Roman" pitchFamily="18" charset="0"/>
                        </a:rPr>
                        <a:t>E</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1"/>
                          </a:solidFill>
                          <a:effectLst/>
                          <a:latin typeface="Times New Roman" pitchFamily="18" charset="0"/>
                          <a:cs typeface="Times New Roman" pitchFamily="18" charset="0"/>
                        </a:rPr>
                        <a:t>Peso del picnómetro lleno con la muestra saturada</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1"/>
                          </a:solidFill>
                          <a:effectLst/>
                          <a:latin typeface="Times New Roman" pitchFamily="18" charset="0"/>
                          <a:cs typeface="Times New Roman" pitchFamily="18" charset="0"/>
                        </a:rPr>
                        <a:t>(g)</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dirty="0">
                          <a:solidFill>
                            <a:schemeClr val="bg1"/>
                          </a:solidFill>
                          <a:effectLst/>
                          <a:latin typeface="Times New Roman" pitchFamily="18" charset="0"/>
                          <a:cs typeface="Times New Roman" pitchFamily="18" charset="0"/>
                        </a:rPr>
                        <a:t>662,64</a:t>
                      </a:r>
                      <a:endParaRPr lang="es-ES" sz="16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1"/>
                          </a:solidFill>
                          <a:effectLst/>
                          <a:latin typeface="Times New Roman"/>
                          <a:ea typeface="Times New Roman"/>
                          <a:cs typeface="Times New Roman"/>
                        </a:rPr>
                        <a:t>676,23</a:t>
                      </a:r>
                      <a:endParaRPr lang="es-ES" sz="1600" b="0">
                        <a:solidFill>
                          <a:schemeClr val="bg1"/>
                        </a:solidFill>
                        <a:effectLst/>
                        <a:latin typeface="Calibri"/>
                        <a:ea typeface="Calibri"/>
                        <a:cs typeface="Times New Roman"/>
                      </a:endParaRPr>
                    </a:p>
                  </a:txBody>
                  <a:tcPr marL="68580" marR="68580" marT="0" marB="0" anchor="ctr"/>
                </a:tc>
              </a:tr>
              <a:tr h="278765">
                <a:tc>
                  <a:txBody>
                    <a:bodyPr/>
                    <a:lstStyle/>
                    <a:p>
                      <a:pPr algn="ctr">
                        <a:lnSpc>
                          <a:spcPct val="115000"/>
                        </a:lnSpc>
                        <a:spcAft>
                          <a:spcPts val="0"/>
                        </a:spcAft>
                      </a:pPr>
                      <a:r>
                        <a:rPr lang="es-ES" sz="1200">
                          <a:solidFill>
                            <a:schemeClr val="bg1"/>
                          </a:solidFill>
                          <a:effectLst/>
                          <a:latin typeface="Times New Roman" pitchFamily="18" charset="0"/>
                          <a:cs typeface="Times New Roman" pitchFamily="18" charset="0"/>
                        </a:rPr>
                        <a:t>(C/C+D-E)</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r>
                        <a:rPr lang="es-ES" sz="1200">
                          <a:solidFill>
                            <a:schemeClr val="bg1"/>
                          </a:solidFill>
                          <a:effectLst/>
                          <a:latin typeface="Times New Roman" pitchFamily="18" charset="0"/>
                          <a:cs typeface="Times New Roman" pitchFamily="18" charset="0"/>
                        </a:rPr>
                        <a:t>Gravedad específica aparente del material impermeable de las partículas</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a:solidFill>
                            <a:schemeClr val="bg1"/>
                          </a:solidFill>
                          <a:effectLst/>
                          <a:latin typeface="Times New Roman" pitchFamily="18" charset="0"/>
                          <a:cs typeface="Times New Roman" pitchFamily="18" charset="0"/>
                        </a:rPr>
                        <a:t>---</a:t>
                      </a:r>
                      <a:endParaRPr lang="es-ES" sz="16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1,09</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a:ea typeface="Times New Roman"/>
                          <a:cs typeface="Times New Roman"/>
                        </a:rPr>
                        <a:t>1,35</a:t>
                      </a:r>
                      <a:endParaRPr lang="es-ES" sz="1600" b="1" dirty="0">
                        <a:solidFill>
                          <a:schemeClr val="bg1"/>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83894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8" name="1 Título"/>
          <p:cNvSpPr txBox="1">
            <a:spLocks/>
          </p:cNvSpPr>
          <p:nvPr/>
        </p:nvSpPr>
        <p:spPr>
          <a:xfrm>
            <a:off x="1331640" y="332656"/>
            <a:ext cx="6768752" cy="43204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REACCIÓN A LA TEMPERATURA </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pic>
        <p:nvPicPr>
          <p:cNvPr id="7" name="6 Imagen"/>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1600" y="980728"/>
            <a:ext cx="7272808" cy="2088232"/>
          </a:xfrm>
          <a:prstGeom prst="rect">
            <a:avLst/>
          </a:prstGeom>
          <a:noFill/>
          <a:ln w="9525" cmpd="sng">
            <a:solidFill>
              <a:schemeClr val="bg2"/>
            </a:solidFill>
            <a:miter lim="800000"/>
            <a:headEnd/>
            <a:tailEnd/>
          </a:ln>
          <a:effectLst/>
        </p:spPr>
      </p:pic>
      <p:pic>
        <p:nvPicPr>
          <p:cNvPr id="11" name="10 Imagen"/>
          <p:cNvPicPr/>
          <p:nvPr/>
        </p:nvPicPr>
        <p:blipFill>
          <a:blip r:embed="rId4">
            <a:extLst>
              <a:ext uri="{28A0092B-C50C-407E-A947-70E740481C1C}">
                <a14:useLocalDpi xmlns:a14="http://schemas.microsoft.com/office/drawing/2010/main" val="0"/>
              </a:ext>
            </a:extLst>
          </a:blip>
          <a:srcRect/>
          <a:stretch>
            <a:fillRect/>
          </a:stretch>
        </p:blipFill>
        <p:spPr bwMode="auto">
          <a:xfrm>
            <a:off x="971600" y="3429000"/>
            <a:ext cx="7272808" cy="2016224"/>
          </a:xfrm>
          <a:prstGeom prst="rect">
            <a:avLst/>
          </a:prstGeom>
          <a:noFill/>
          <a:ln>
            <a:solidFill>
              <a:schemeClr val="bg1">
                <a:lumMod val="50000"/>
                <a:lumOff val="50000"/>
              </a:schemeClr>
            </a:solidFill>
          </a:ln>
        </p:spPr>
      </p:pic>
      <p:sp>
        <p:nvSpPr>
          <p:cNvPr id="10" name="1 Título"/>
          <p:cNvSpPr txBox="1">
            <a:spLocks/>
          </p:cNvSpPr>
          <p:nvPr/>
        </p:nvSpPr>
        <p:spPr>
          <a:xfrm>
            <a:off x="-738863" y="5661248"/>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chemeClr val="bg2">
                    <a:lumMod val="75000"/>
                    <a:lumOff val="25000"/>
                  </a:schemeClr>
                </a:solidFill>
                <a:latin typeface="Times New Roman" pitchFamily="18" charset="0"/>
                <a:cs typeface="Times New Roman" pitchFamily="18" charset="0"/>
              </a:rPr>
              <a:t>140ºc – 160ºc</a:t>
            </a:r>
            <a:endParaRPr lang="es-ES" sz="1400" dirty="0">
              <a:solidFill>
                <a:schemeClr val="bg2">
                  <a:lumMod val="75000"/>
                  <a:lumOff val="25000"/>
                </a:schemeClr>
              </a:solidFill>
              <a:latin typeface="Times New Roman" pitchFamily="18" charset="0"/>
              <a:cs typeface="Times New Roman" pitchFamily="18" charset="0"/>
            </a:endParaRPr>
          </a:p>
        </p:txBody>
      </p:sp>
      <p:sp>
        <p:nvSpPr>
          <p:cNvPr id="12" name="1 Título"/>
          <p:cNvSpPr txBox="1">
            <a:spLocks/>
          </p:cNvSpPr>
          <p:nvPr/>
        </p:nvSpPr>
        <p:spPr>
          <a:xfrm>
            <a:off x="-1026895" y="6023357"/>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chemeClr val="bg2">
                    <a:lumMod val="75000"/>
                    <a:lumOff val="25000"/>
                  </a:schemeClr>
                </a:solidFill>
                <a:latin typeface="Times New Roman" pitchFamily="18" charset="0"/>
                <a:cs typeface="Times New Roman" pitchFamily="18" charset="0"/>
              </a:rPr>
              <a:t>255ºc</a:t>
            </a:r>
            <a:endParaRPr lang="es-ES" sz="1400" dirty="0">
              <a:solidFill>
                <a:schemeClr val="bg2">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42043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5" name="1 Título"/>
          <p:cNvSpPr txBox="1">
            <a:spLocks/>
          </p:cNvSpPr>
          <p:nvPr/>
        </p:nvSpPr>
        <p:spPr>
          <a:xfrm>
            <a:off x="707706" y="620688"/>
            <a:ext cx="7772400" cy="453650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endParaRPr lang="es-ES" sz="3200" b="1" dirty="0" smtClean="0">
              <a:solidFill>
                <a:schemeClr val="bg1"/>
              </a:solidFill>
              <a:latin typeface="Aparajita" pitchFamily="34" charset="0"/>
              <a:cs typeface="Aparajita" pitchFamily="34" charset="0"/>
            </a:endParaRPr>
          </a:p>
          <a:p>
            <a:pPr>
              <a:lnSpc>
                <a:spcPct val="150000"/>
              </a:lnSpc>
            </a:pPr>
            <a:endParaRPr lang="es-ES" sz="3200" b="1" dirty="0">
              <a:solidFill>
                <a:schemeClr val="bg1"/>
              </a:solidFill>
              <a:latin typeface="Aparajita" pitchFamily="34" charset="0"/>
              <a:cs typeface="Aparajita" pitchFamily="34" charset="0"/>
            </a:endParaRPr>
          </a:p>
          <a:p>
            <a:pPr>
              <a:lnSpc>
                <a:spcPct val="150000"/>
              </a:lnSpc>
            </a:pPr>
            <a:r>
              <a:rPr lang="es-ES" sz="3200" b="1" dirty="0" smtClean="0">
                <a:solidFill>
                  <a:schemeClr val="bg1"/>
                </a:solidFill>
                <a:latin typeface="Aparajita" pitchFamily="34" charset="0"/>
                <a:cs typeface="Aparajita" pitchFamily="34" charset="0"/>
              </a:rPr>
              <a:t>DISEÑO DE MEZCLAS ASFÁLTICAS </a:t>
            </a:r>
          </a:p>
          <a:p>
            <a:pPr>
              <a:lnSpc>
                <a:spcPct val="150000"/>
              </a:lnSpc>
            </a:pPr>
            <a:r>
              <a:rPr lang="es-ES" sz="3200" b="1" dirty="0" smtClean="0">
                <a:solidFill>
                  <a:schemeClr val="bg1"/>
                </a:solidFill>
                <a:latin typeface="Aparajita" pitchFamily="34" charset="0"/>
                <a:cs typeface="Aparajita" pitchFamily="34" charset="0"/>
              </a:rPr>
              <a:t>EN CALIENTE </a:t>
            </a:r>
          </a:p>
        </p:txBody>
      </p:sp>
    </p:spTree>
    <p:extLst>
      <p:ext uri="{BB962C8B-B14F-4D97-AF65-F5344CB8AC3E}">
        <p14:creationId xmlns:p14="http://schemas.microsoft.com/office/powerpoint/2010/main" val="840782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99392"/>
            <a:ext cx="8892480" cy="7362056"/>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5237801" y="6450905"/>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t>
            </a:r>
          </a:p>
          <a:p>
            <a:r>
              <a:rPr lang="es-ES" sz="1400" dirty="0" smtClean="0">
                <a:latin typeface="BankGothic Md BT" pitchFamily="34" charset="0"/>
              </a:rPr>
              <a:t>ARMADAS ESPE</a:t>
            </a:r>
            <a:endParaRPr lang="es-ES" sz="1400" dirty="0">
              <a:latin typeface="BankGothic Md BT" pitchFamily="34" charset="0"/>
            </a:endParaRPr>
          </a:p>
        </p:txBody>
      </p:sp>
      <p:sp>
        <p:nvSpPr>
          <p:cNvPr id="6" name="1 Título"/>
          <p:cNvSpPr txBox="1">
            <a:spLocks/>
          </p:cNvSpPr>
          <p:nvPr/>
        </p:nvSpPr>
        <p:spPr>
          <a:xfrm>
            <a:off x="1107484" y="476672"/>
            <a:ext cx="7208932"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ESTABILIZACIÓN GRANULOMÉTRICA</a:t>
            </a:r>
          </a:p>
        </p:txBody>
      </p:sp>
      <p:graphicFrame>
        <p:nvGraphicFramePr>
          <p:cNvPr id="2" name="1 Tabla"/>
          <p:cNvGraphicFramePr>
            <a:graphicFrameLocks noGrp="1"/>
          </p:cNvGraphicFramePr>
          <p:nvPr>
            <p:extLst>
              <p:ext uri="{D42A27DB-BD31-4B8C-83A1-F6EECF244321}">
                <p14:modId xmlns:p14="http://schemas.microsoft.com/office/powerpoint/2010/main" val="2108600888"/>
              </p:ext>
            </p:extLst>
          </p:nvPr>
        </p:nvGraphicFramePr>
        <p:xfrm>
          <a:off x="1259632" y="958578"/>
          <a:ext cx="6552726" cy="3634740"/>
        </p:xfrm>
        <a:graphic>
          <a:graphicData uri="http://schemas.openxmlformats.org/drawingml/2006/table">
            <a:tbl>
              <a:tblPr firstRow="1" firstCol="1" bandRow="1">
                <a:tableStyleId>{5C22544A-7EE6-4342-B048-85BDC9FD1C3A}</a:tableStyleId>
              </a:tblPr>
              <a:tblGrid>
                <a:gridCol w="1247934"/>
                <a:gridCol w="452054"/>
                <a:gridCol w="115746"/>
                <a:gridCol w="490338"/>
                <a:gridCol w="490338"/>
                <a:gridCol w="490338"/>
                <a:gridCol w="490338"/>
                <a:gridCol w="490338"/>
                <a:gridCol w="563963"/>
                <a:gridCol w="563963"/>
                <a:gridCol w="578688"/>
                <a:gridCol w="578688"/>
              </a:tblGrid>
              <a:tr h="255270">
                <a:tc>
                  <a:txBody>
                    <a:bodyPr/>
                    <a:lstStyle/>
                    <a:p>
                      <a:pPr algn="ctr">
                        <a:lnSpc>
                          <a:spcPct val="115000"/>
                        </a:lnSpc>
                        <a:spcAft>
                          <a:spcPts val="0"/>
                        </a:spcAft>
                      </a:pPr>
                      <a:r>
                        <a:rPr lang="es-ES" sz="1000" b="0" dirty="0">
                          <a:solidFill>
                            <a:schemeClr val="bg1"/>
                          </a:solidFill>
                          <a:effectLst/>
                          <a:latin typeface="Times New Roman" pitchFamily="18" charset="0"/>
                          <a:cs typeface="Times New Roman" pitchFamily="18" charset="0"/>
                        </a:rPr>
                        <a:t>Malla</a:t>
                      </a: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c gridSpan="2">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3/4 "</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1/2 "</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3/8"</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dirty="0">
                          <a:solidFill>
                            <a:schemeClr val="bg1"/>
                          </a:solidFill>
                          <a:effectLst/>
                          <a:latin typeface="Times New Roman" pitchFamily="18" charset="0"/>
                          <a:cs typeface="Times New Roman" pitchFamily="18" charset="0"/>
                        </a:rPr>
                        <a:t>N° 4</a:t>
                      </a: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N°10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dirty="0">
                          <a:solidFill>
                            <a:schemeClr val="bg1"/>
                          </a:solidFill>
                          <a:effectLst/>
                          <a:latin typeface="Times New Roman" pitchFamily="18" charset="0"/>
                          <a:cs typeface="Times New Roman" pitchFamily="18" charset="0"/>
                        </a:rPr>
                        <a:t>N°40</a:t>
                      </a: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dirty="0">
                          <a:solidFill>
                            <a:schemeClr val="bg1"/>
                          </a:solidFill>
                          <a:effectLst/>
                          <a:latin typeface="Times New Roman" pitchFamily="18" charset="0"/>
                          <a:cs typeface="Times New Roman" pitchFamily="18" charset="0"/>
                        </a:rPr>
                        <a:t>N°80</a:t>
                      </a: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N°200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P Nº200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r>
              <a:tr h="25527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Abertura (mm)</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19,0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12,50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9,50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4,75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2,00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0,425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0,18</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0,075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r>
              <a:tr h="255270">
                <a:tc rowSpan="2">
                  <a:txBody>
                    <a:bodyPr/>
                    <a:lstStyle/>
                    <a:p>
                      <a:pPr algn="ctr">
                        <a:lnSpc>
                          <a:spcPct val="115000"/>
                        </a:lnSpc>
                        <a:spcAft>
                          <a:spcPts val="0"/>
                        </a:spcAft>
                      </a:pPr>
                      <a:r>
                        <a:rPr lang="es-ES" sz="1000" b="0" dirty="0">
                          <a:solidFill>
                            <a:schemeClr val="bg1"/>
                          </a:solidFill>
                          <a:effectLst/>
                          <a:latin typeface="Times New Roman" pitchFamily="18" charset="0"/>
                          <a:cs typeface="Times New Roman" pitchFamily="18" charset="0"/>
                        </a:rPr>
                        <a:t>Especificación NEVI                              </a:t>
                      </a:r>
                      <a:r>
                        <a:rPr lang="es-ES" sz="1000" b="0" dirty="0" smtClean="0">
                          <a:solidFill>
                            <a:schemeClr val="bg1"/>
                          </a:solidFill>
                          <a:effectLst/>
                          <a:latin typeface="Times New Roman" pitchFamily="18" charset="0"/>
                          <a:cs typeface="Times New Roman" pitchFamily="18" charset="0"/>
                        </a:rPr>
                        <a:t>MAC-2</a:t>
                      </a: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100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80,00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70,00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51,00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38,00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17,00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8,00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5,00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r>
              <a:tr h="255270">
                <a:tc vMerge="1">
                  <a:txBody>
                    <a:bodyPr/>
                    <a:lstStyle/>
                    <a:p>
                      <a:endParaRPr lang="es-ES"/>
                    </a:p>
                  </a:txBody>
                  <a:tcP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100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100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88,00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a:solidFill>
                            <a:schemeClr val="bg1"/>
                          </a:solidFill>
                          <a:effectLst/>
                          <a:latin typeface="Times New Roman" pitchFamily="18" charset="0"/>
                          <a:cs typeface="Times New Roman" pitchFamily="18" charset="0"/>
                        </a:rPr>
                        <a:t>68,00</a:t>
                      </a:r>
                      <a:endParaRPr lang="es-ES" sz="12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52,00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28,00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17,00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chemeClr val="bg1"/>
                          </a:solidFill>
                          <a:effectLst/>
                          <a:latin typeface="Times New Roman" pitchFamily="18" charset="0"/>
                          <a:cs typeface="Times New Roman" pitchFamily="18" charset="0"/>
                        </a:rPr>
                        <a:t>8,00</a:t>
                      </a:r>
                      <a:endParaRPr lang="es-ES" sz="12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r>
              <a:tr h="255270">
                <a:tc>
                  <a:txBody>
                    <a:bodyPr/>
                    <a:lstStyle/>
                    <a:p>
                      <a:pPr algn="ctr">
                        <a:lnSpc>
                          <a:spcPct val="115000"/>
                        </a:lnSpc>
                        <a:spcAft>
                          <a:spcPts val="0"/>
                        </a:spcAft>
                      </a:pPr>
                      <a:r>
                        <a:rPr lang="es-ES" sz="1000" b="0" dirty="0">
                          <a:solidFill>
                            <a:schemeClr val="bg1"/>
                          </a:solidFill>
                          <a:effectLst/>
                          <a:latin typeface="Times New Roman" pitchFamily="18" charset="0"/>
                          <a:cs typeface="Times New Roman" pitchFamily="18" charset="0"/>
                        </a:rPr>
                        <a:t>Pasante - Agregado Grueso (%)</a:t>
                      </a: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r>
              <a:tr h="25527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Pasante - Agregado Fino (%)</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r>
              <a:tr h="25527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Pasante - Mezcla (%)</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1" dirty="0">
                          <a:solidFill>
                            <a:srgbClr val="00B050"/>
                          </a:solidFill>
                          <a:effectLst/>
                          <a:latin typeface="Times New Roman" pitchFamily="18" charset="0"/>
                          <a:cs typeface="Times New Roman" pitchFamily="18" charset="0"/>
                        </a:rPr>
                        <a:t>100</a:t>
                      </a:r>
                      <a:endParaRPr lang="es-ES" sz="1200" b="1" dirty="0">
                        <a:solidFill>
                          <a:srgbClr val="00B05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rgbClr val="00B050"/>
                          </a:solidFill>
                          <a:effectLst/>
                          <a:latin typeface="Times New Roman" pitchFamily="18" charset="0"/>
                          <a:cs typeface="Times New Roman" pitchFamily="18" charset="0"/>
                        </a:rPr>
                        <a:t>85,00</a:t>
                      </a:r>
                      <a:endParaRPr lang="es-ES" sz="1200" b="1" dirty="0">
                        <a:solidFill>
                          <a:srgbClr val="00B05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rgbClr val="00B050"/>
                          </a:solidFill>
                          <a:effectLst/>
                          <a:latin typeface="Times New Roman" pitchFamily="18" charset="0"/>
                          <a:cs typeface="Times New Roman" pitchFamily="18" charset="0"/>
                        </a:rPr>
                        <a:t>75,00</a:t>
                      </a:r>
                      <a:endParaRPr lang="es-ES" sz="1200" b="1" dirty="0">
                        <a:solidFill>
                          <a:srgbClr val="00B05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rgbClr val="00B050"/>
                          </a:solidFill>
                          <a:effectLst/>
                          <a:latin typeface="Times New Roman" pitchFamily="18" charset="0"/>
                          <a:cs typeface="Times New Roman" pitchFamily="18" charset="0"/>
                        </a:rPr>
                        <a:t>56,00</a:t>
                      </a:r>
                      <a:endParaRPr lang="es-ES" sz="1200" b="1" dirty="0">
                        <a:solidFill>
                          <a:srgbClr val="00B05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rgbClr val="002060"/>
                          </a:solidFill>
                          <a:effectLst/>
                          <a:latin typeface="Times New Roman" pitchFamily="18" charset="0"/>
                          <a:cs typeface="Times New Roman" pitchFamily="18" charset="0"/>
                        </a:rPr>
                        <a:t>43,00</a:t>
                      </a:r>
                      <a:endParaRPr lang="es-ES" sz="1200" b="1" dirty="0">
                        <a:solidFill>
                          <a:srgbClr val="00206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rgbClr val="002060"/>
                          </a:solidFill>
                          <a:effectLst/>
                          <a:latin typeface="Times New Roman" pitchFamily="18" charset="0"/>
                          <a:cs typeface="Times New Roman" pitchFamily="18" charset="0"/>
                        </a:rPr>
                        <a:t>22,00</a:t>
                      </a:r>
                      <a:endParaRPr lang="es-ES" sz="1200" b="1" dirty="0">
                        <a:solidFill>
                          <a:srgbClr val="00206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rgbClr val="002060"/>
                          </a:solidFill>
                          <a:effectLst/>
                          <a:latin typeface="Times New Roman" pitchFamily="18" charset="0"/>
                          <a:cs typeface="Times New Roman" pitchFamily="18" charset="0"/>
                        </a:rPr>
                        <a:t>12,50</a:t>
                      </a:r>
                      <a:endParaRPr lang="es-ES" sz="1200" b="1" dirty="0">
                        <a:solidFill>
                          <a:srgbClr val="002060"/>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1" dirty="0">
                          <a:solidFill>
                            <a:srgbClr val="002060"/>
                          </a:solidFill>
                          <a:effectLst/>
                          <a:latin typeface="Times New Roman" pitchFamily="18" charset="0"/>
                          <a:cs typeface="Times New Roman" pitchFamily="18" charset="0"/>
                        </a:rPr>
                        <a:t>6,00</a:t>
                      </a:r>
                      <a:endParaRPr lang="es-ES" sz="1200" b="1" dirty="0">
                        <a:solidFill>
                          <a:srgbClr val="002060"/>
                        </a:solidFill>
                        <a:effectLst/>
                        <a:latin typeface="Times New Roman" pitchFamily="18" charset="0"/>
                        <a:ea typeface="Calibri"/>
                        <a:cs typeface="Times New Roman" pitchFamily="18" charset="0"/>
                      </a:endParaRPr>
                    </a:p>
                  </a:txBody>
                  <a:tcPr marL="68580" marR="68580" marT="0" marB="0" anchor="ctr"/>
                </a:tc>
                <a:tc>
                  <a:txBody>
                    <a:bodyPr/>
                    <a:lstStyle/>
                    <a:p>
                      <a:pPr>
                        <a:lnSpc>
                          <a:spcPct val="115000"/>
                        </a:lnSpc>
                        <a:spcAft>
                          <a:spcPts val="0"/>
                        </a:spcAft>
                      </a:pP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r>
              <a:tr h="25527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Retenido Acumulado Mezcla (%)</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0,00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15,00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25,00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44,00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57,00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dirty="0">
                          <a:solidFill>
                            <a:schemeClr val="bg1"/>
                          </a:solidFill>
                          <a:effectLst/>
                          <a:latin typeface="Times New Roman" pitchFamily="18" charset="0"/>
                          <a:cs typeface="Times New Roman" pitchFamily="18" charset="0"/>
                        </a:rPr>
                        <a:t>78,00</a:t>
                      </a:r>
                      <a:endParaRPr lang="es-ES" sz="12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87,50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94,00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r>
              <a:tr h="25527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Total Muestra (g)</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gridSpan="11">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1050,00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5527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Retenido Acumulado Mezcla(g)</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gridSpan="2">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0,00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157,5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262,5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462,0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598,5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819,0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918,75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987,0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1050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r>
              <a:tr h="25527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Retenido Parcial Mezcla (g)</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gridSpan="2">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0,00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157,5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105,0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199,5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136,5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220,5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99,75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68,25</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63,00</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r>
              <a:tr h="190500">
                <a:tc>
                  <a:txBody>
                    <a:bodyPr/>
                    <a:lstStyle/>
                    <a:p>
                      <a:pPr algn="ctr">
                        <a:lnSpc>
                          <a:spcPct val="115000"/>
                        </a:lnSpc>
                        <a:spcAft>
                          <a:spcPts val="0"/>
                        </a:spcAft>
                      </a:pPr>
                      <a:r>
                        <a:rPr lang="es-ES" sz="1000" b="0">
                          <a:solidFill>
                            <a:schemeClr val="bg1"/>
                          </a:solidFill>
                          <a:effectLst/>
                          <a:latin typeface="Times New Roman" pitchFamily="18" charset="0"/>
                          <a:cs typeface="Times New Roman" pitchFamily="18" charset="0"/>
                        </a:rPr>
                        <a:t>Porcentaje por tamaño de agregado</a:t>
                      </a:r>
                      <a:endParaRPr lang="es-ES" sz="12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gridSpan="2">
                  <a:txBody>
                    <a:bodyPr/>
                    <a:lstStyle/>
                    <a:p>
                      <a:endParaRPr lang="es-ES" sz="1200" b="0">
                        <a:solidFill>
                          <a:schemeClr val="bg1"/>
                        </a:solidFill>
                        <a:effectLst/>
                        <a:latin typeface="Times New Roman" pitchFamily="18" charset="0"/>
                        <a:cs typeface="Times New Roman" pitchFamily="18" charset="0"/>
                      </a:endParaRPr>
                    </a:p>
                  </a:txBody>
                  <a:tcPr marL="68580" marR="68580" marT="0" marB="0" anchor="ctr"/>
                </a:tc>
                <a:tc hMerge="1">
                  <a:txBody>
                    <a:bodyPr/>
                    <a:lstStyle/>
                    <a:p>
                      <a:endParaRPr lang="es-ES"/>
                    </a:p>
                  </a:txBody>
                  <a:tcPr/>
                </a:tc>
                <a:tc gridSpan="3">
                  <a:txBody>
                    <a:bodyPr/>
                    <a:lstStyle/>
                    <a:p>
                      <a:pPr algn="ctr">
                        <a:lnSpc>
                          <a:spcPct val="115000"/>
                        </a:lnSpc>
                        <a:spcAft>
                          <a:spcPts val="0"/>
                        </a:spcAft>
                      </a:pPr>
                      <a:r>
                        <a:rPr lang="es-ES" sz="1000" b="1" dirty="0" smtClean="0">
                          <a:solidFill>
                            <a:srgbClr val="00B050"/>
                          </a:solidFill>
                          <a:effectLst/>
                          <a:latin typeface="Times New Roman" pitchFamily="18" charset="0"/>
                          <a:cs typeface="Times New Roman" pitchFamily="18" charset="0"/>
                        </a:rPr>
                        <a:t>44 % agregado</a:t>
                      </a:r>
                      <a:r>
                        <a:rPr lang="es-ES" sz="1000" b="1" baseline="0" dirty="0" smtClean="0">
                          <a:solidFill>
                            <a:srgbClr val="00B050"/>
                          </a:solidFill>
                          <a:effectLst/>
                          <a:latin typeface="Times New Roman" pitchFamily="18" charset="0"/>
                          <a:cs typeface="Times New Roman" pitchFamily="18" charset="0"/>
                        </a:rPr>
                        <a:t> grueso</a:t>
                      </a:r>
                      <a:endParaRPr lang="es-ES" sz="1200" b="1" dirty="0">
                        <a:solidFill>
                          <a:srgbClr val="00B050"/>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gridSpan="5">
                  <a:txBody>
                    <a:bodyPr/>
                    <a:lstStyle/>
                    <a:p>
                      <a:pPr algn="ctr">
                        <a:lnSpc>
                          <a:spcPct val="115000"/>
                        </a:lnSpc>
                        <a:spcAft>
                          <a:spcPts val="0"/>
                        </a:spcAft>
                      </a:pPr>
                      <a:r>
                        <a:rPr lang="es-ES" sz="1000" b="1" dirty="0" smtClean="0">
                          <a:solidFill>
                            <a:srgbClr val="002060"/>
                          </a:solidFill>
                          <a:effectLst/>
                          <a:latin typeface="Times New Roman" pitchFamily="18" charset="0"/>
                          <a:cs typeface="Times New Roman" pitchFamily="18" charset="0"/>
                        </a:rPr>
                        <a:t>56 % agregado</a:t>
                      </a:r>
                      <a:r>
                        <a:rPr lang="es-ES" sz="1000" b="1" baseline="0" dirty="0" smtClean="0">
                          <a:solidFill>
                            <a:srgbClr val="002060"/>
                          </a:solidFill>
                          <a:effectLst/>
                          <a:latin typeface="Times New Roman" pitchFamily="18" charset="0"/>
                          <a:cs typeface="Times New Roman" pitchFamily="18" charset="0"/>
                        </a:rPr>
                        <a:t> fino</a:t>
                      </a:r>
                      <a:endParaRPr lang="es-ES" sz="1200" b="1" dirty="0">
                        <a:solidFill>
                          <a:srgbClr val="002060"/>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2" r="2335"/>
          <a:stretch/>
        </p:blipFill>
        <p:spPr bwMode="auto">
          <a:xfrm>
            <a:off x="2584861" y="4689753"/>
            <a:ext cx="4126426" cy="154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1457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9939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899592" y="332656"/>
            <a:ext cx="7568972"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MEZCLA FINAL UTILIZADA</a:t>
            </a:r>
          </a:p>
        </p:txBody>
      </p:sp>
      <p:graphicFrame>
        <p:nvGraphicFramePr>
          <p:cNvPr id="3" name="2 Tabla"/>
          <p:cNvGraphicFramePr>
            <a:graphicFrameLocks noGrp="1"/>
          </p:cNvGraphicFramePr>
          <p:nvPr>
            <p:extLst>
              <p:ext uri="{D42A27DB-BD31-4B8C-83A1-F6EECF244321}">
                <p14:modId xmlns:p14="http://schemas.microsoft.com/office/powerpoint/2010/main" val="3158005152"/>
              </p:ext>
            </p:extLst>
          </p:nvPr>
        </p:nvGraphicFramePr>
        <p:xfrm>
          <a:off x="971600" y="1199115"/>
          <a:ext cx="7272808" cy="4161021"/>
        </p:xfrm>
        <a:graphic>
          <a:graphicData uri="http://schemas.openxmlformats.org/drawingml/2006/table">
            <a:tbl>
              <a:tblPr firstRow="1" firstCol="1" bandRow="1">
                <a:tableStyleId>{5C22544A-7EE6-4342-B048-85BDC9FD1C3A}</a:tableStyleId>
              </a:tblPr>
              <a:tblGrid>
                <a:gridCol w="1219666"/>
                <a:gridCol w="109632"/>
                <a:gridCol w="660390"/>
                <a:gridCol w="660390"/>
                <a:gridCol w="660390"/>
                <a:gridCol w="660390"/>
                <a:gridCol w="660390"/>
                <a:gridCol w="660390"/>
                <a:gridCol w="660390"/>
                <a:gridCol w="660390"/>
                <a:gridCol w="660390"/>
              </a:tblGrid>
              <a:tr h="149296">
                <a:tc>
                  <a:txBody>
                    <a:bodyPr/>
                    <a:lstStyle/>
                    <a:p>
                      <a:pPr algn="ctr">
                        <a:lnSpc>
                          <a:spcPct val="115000"/>
                        </a:lnSpc>
                        <a:spcAft>
                          <a:spcPts val="0"/>
                        </a:spcAft>
                      </a:pPr>
                      <a:r>
                        <a:rPr lang="es-ES" sz="1050" b="0" dirty="0">
                          <a:solidFill>
                            <a:schemeClr val="bg1"/>
                          </a:solidFill>
                          <a:effectLst/>
                          <a:latin typeface="Times New Roman" pitchFamily="18" charset="0"/>
                          <a:cs typeface="Times New Roman" pitchFamily="18" charset="0"/>
                        </a:rPr>
                        <a:t>Malla</a:t>
                      </a:r>
                      <a:endParaRPr lang="es-ES" sz="1100" b="0"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3/4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1/2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3/8"</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N° 4</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N°10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N°40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N°80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N°200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P N°200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r>
              <a:tr h="149296">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Abertura (mm)</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19,00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12,50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9,50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4,75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2,00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0,425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0,18</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0,075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r>
              <a:tr h="121335">
                <a:tc rowSpan="2">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Especificación NEVI                              MAC 2</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100,00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80,00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70,00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51,00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38,00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17,00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8,00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5,00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r>
              <a:tr h="240816">
                <a:tc vMerge="1">
                  <a:txBody>
                    <a:bodyPr/>
                    <a:lstStyle/>
                    <a:p>
                      <a:endParaRPr lang="es-ES"/>
                    </a:p>
                  </a:txBody>
                  <a:tcP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100,00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100,00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88,00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68,00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52,00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28,00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a:solidFill>
                            <a:schemeClr val="bg1"/>
                          </a:solidFill>
                          <a:effectLst/>
                          <a:latin typeface="Times New Roman" pitchFamily="18" charset="0"/>
                          <a:cs typeface="Times New Roman" pitchFamily="18" charset="0"/>
                        </a:rPr>
                        <a:t>17,00</a:t>
                      </a:r>
                      <a:endParaRPr lang="es-ES" sz="1100" b="1">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1" dirty="0">
                          <a:solidFill>
                            <a:schemeClr val="bg1"/>
                          </a:solidFill>
                          <a:effectLst/>
                          <a:latin typeface="Times New Roman" pitchFamily="18" charset="0"/>
                          <a:cs typeface="Times New Roman" pitchFamily="18" charset="0"/>
                        </a:rPr>
                        <a:t>8,00</a:t>
                      </a:r>
                      <a:endParaRPr lang="es-ES" sz="1100" b="1"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r>
              <a:tr h="447887">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Pasante - Agregado Grueso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70,35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42,84</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r>
              <a:tr h="373239">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Pasante - Agregado Fino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76,75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39,19</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25,15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11,62</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B w="12700" cap="flat" cmpd="sng" algn="ctr">
                      <a:solidFill>
                        <a:schemeClr val="tx1"/>
                      </a:solidFill>
                      <a:prstDash val="solid"/>
                      <a:round/>
                      <a:headEnd type="none" w="med" len="med"/>
                      <a:tailEnd type="none" w="med" len="med"/>
                    </a:lnB>
                  </a:tcP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r>
              <a:tr h="671831">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Pasante - Mezcla de agregado grueso + fino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100,00</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86,95</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74,85</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56,00</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42,98</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21,94</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14,08</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050" b="1" dirty="0">
                          <a:solidFill>
                            <a:srgbClr val="0070C0"/>
                          </a:solidFill>
                          <a:effectLst/>
                          <a:latin typeface="Times New Roman" pitchFamily="18" charset="0"/>
                          <a:cs typeface="Times New Roman" pitchFamily="18" charset="0"/>
                        </a:rPr>
                        <a:t>6,51</a:t>
                      </a:r>
                      <a:endParaRPr lang="es-ES" sz="1100" b="1" dirty="0">
                        <a:solidFill>
                          <a:srgbClr val="0070C0"/>
                        </a:solidFill>
                        <a:effectLst/>
                        <a:latin typeface="Times New Roman" pitchFamily="18" charset="0"/>
                        <a:ea typeface="Calibri"/>
                        <a:cs typeface="Times New Roman" pitchFamily="18" charset="0"/>
                      </a:endParaRPr>
                    </a:p>
                  </a:txBody>
                  <a:tcPr marL="39977" marR="39977"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endParaRPr lang="es-ES" sz="1100" b="0" dirty="0">
                        <a:solidFill>
                          <a:schemeClr val="bg1"/>
                        </a:solidFill>
                        <a:effectLst/>
                        <a:latin typeface="Times New Roman" pitchFamily="18" charset="0"/>
                        <a:ea typeface="Calibri"/>
                        <a:cs typeface="Times New Roman" pitchFamily="18" charset="0"/>
                      </a:endParaRPr>
                    </a:p>
                  </a:txBody>
                  <a:tcPr marL="39977" marR="39977" marT="0" marB="0" anchor="ctr">
                    <a:lnL w="12700" cap="flat" cmpd="sng" algn="ctr">
                      <a:solidFill>
                        <a:schemeClr val="tx1"/>
                      </a:solidFill>
                      <a:prstDash val="solid"/>
                      <a:round/>
                      <a:headEnd type="none" w="med" len="med"/>
                      <a:tailEnd type="none" w="med" len="med"/>
                    </a:lnL>
                  </a:tcPr>
                </a:tc>
              </a:tr>
              <a:tr h="447887">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Retenido Acumulado Mezcla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13,05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25,15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44,00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57,02</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78,06</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85,92</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93,49</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r>
              <a:tr h="238120">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Total Muestra (g)</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gridSpan="10">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1050,00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47887">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Retenido Acumulado Mezcla(g)</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136,98</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264,07</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462,00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598,69</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819,58</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902,13</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981,69</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1050,00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r>
              <a:tr h="373239">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Retenido Parcial Mezcla (g)</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endParaRPr lang="es-ES" sz="1100" b="0">
                        <a:solidFill>
                          <a:schemeClr val="bg1"/>
                        </a:solidFill>
                        <a:effectLst/>
                        <a:latin typeface="Times New Roman" pitchFamily="18" charset="0"/>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0,00</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136,98</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127,09</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197,93</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136,69</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220,89</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82,55</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79,56</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68,31</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r>
              <a:tr h="114089">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dirty="0">
                          <a:solidFill>
                            <a:schemeClr val="bg1"/>
                          </a:solidFill>
                          <a:effectLst/>
                          <a:latin typeface="Times New Roman" pitchFamily="18" charset="0"/>
                          <a:cs typeface="Times New Roman" pitchFamily="18" charset="0"/>
                        </a:rPr>
                        <a:t> </a:t>
                      </a:r>
                      <a:endParaRPr lang="es-ES" sz="1100" b="0" dirty="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a:solidFill>
                            <a:schemeClr val="bg1"/>
                          </a:solidFill>
                          <a:effectLst/>
                          <a:latin typeface="Times New Roman" pitchFamily="18" charset="0"/>
                          <a:cs typeface="Times New Roman" pitchFamily="18" charset="0"/>
                        </a:rPr>
                        <a:t> </a:t>
                      </a:r>
                      <a:endParaRPr lang="es-ES" sz="1100" b="0">
                        <a:solidFill>
                          <a:schemeClr val="bg1"/>
                        </a:solidFill>
                        <a:effectLst/>
                        <a:latin typeface="Times New Roman" pitchFamily="18" charset="0"/>
                        <a:ea typeface="Calibri"/>
                        <a:cs typeface="Times New Roman" pitchFamily="18" charset="0"/>
                      </a:endParaRPr>
                    </a:p>
                  </a:txBody>
                  <a:tcPr marL="39977" marR="39977" marT="0" marB="0" anchor="ctr"/>
                </a:tc>
                <a:tc>
                  <a:txBody>
                    <a:bodyPr/>
                    <a:lstStyle/>
                    <a:p>
                      <a:pPr algn="ctr">
                        <a:lnSpc>
                          <a:spcPct val="115000"/>
                        </a:lnSpc>
                        <a:spcAft>
                          <a:spcPts val="0"/>
                        </a:spcAft>
                      </a:pPr>
                      <a:r>
                        <a:rPr lang="es-ES" sz="1050" b="0" dirty="0">
                          <a:solidFill>
                            <a:schemeClr val="bg1"/>
                          </a:solidFill>
                          <a:effectLst/>
                          <a:latin typeface="Times New Roman" pitchFamily="18" charset="0"/>
                          <a:cs typeface="Times New Roman" pitchFamily="18" charset="0"/>
                        </a:rPr>
                        <a:t> </a:t>
                      </a:r>
                      <a:endParaRPr lang="es-ES" sz="1100" b="0" dirty="0">
                        <a:solidFill>
                          <a:schemeClr val="bg1"/>
                        </a:solidFill>
                        <a:effectLst/>
                        <a:latin typeface="Times New Roman" pitchFamily="18" charset="0"/>
                        <a:ea typeface="Calibri"/>
                        <a:cs typeface="Times New Roman" pitchFamily="18" charset="0"/>
                      </a:endParaRPr>
                    </a:p>
                  </a:txBody>
                  <a:tcPr marL="39977" marR="39977" marT="0" marB="0" anchor="ctr"/>
                </a:tc>
              </a:tr>
            </a:tbl>
          </a:graphicData>
        </a:graphic>
      </p:graphicFrame>
    </p:spTree>
    <p:extLst>
      <p:ext uri="{BB962C8B-B14F-4D97-AF65-F5344CB8AC3E}">
        <p14:creationId xmlns:p14="http://schemas.microsoft.com/office/powerpoint/2010/main" val="16368101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7821488"/>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pic>
        <p:nvPicPr>
          <p:cNvPr id="7" name="6 Imagen"/>
          <p:cNvPicPr/>
          <p:nvPr/>
        </p:nvPicPr>
        <p:blipFill rotWithShape="1">
          <a:blip r:embed="rId2">
            <a:extLst>
              <a:ext uri="{28A0092B-C50C-407E-A947-70E740481C1C}">
                <a14:useLocalDpi xmlns:a14="http://schemas.microsoft.com/office/drawing/2010/main" val="0"/>
              </a:ext>
            </a:extLst>
          </a:blip>
          <a:srcRect l="2885" t="1964" r="3159" b="3169"/>
          <a:stretch/>
        </p:blipFill>
        <p:spPr bwMode="auto">
          <a:xfrm>
            <a:off x="2612570" y="246742"/>
            <a:ext cx="4194629" cy="6284687"/>
          </a:xfrm>
          <a:prstGeom prst="rect">
            <a:avLst/>
          </a:prstGeom>
          <a:noFill/>
          <a:ln>
            <a:noFill/>
          </a:ln>
        </p:spPr>
      </p:pic>
    </p:spTree>
    <p:extLst>
      <p:ext uri="{BB962C8B-B14F-4D97-AF65-F5344CB8AC3E}">
        <p14:creationId xmlns:p14="http://schemas.microsoft.com/office/powerpoint/2010/main" val="380025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539552" y="332656"/>
            <a:ext cx="8136904"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CURVA GRANULOMÉTRICA REAL UTILIZADA</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73" y="1196752"/>
            <a:ext cx="8384307" cy="411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1457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9939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234881"/>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a:latin typeface="Aparajita" pitchFamily="34" charset="0"/>
                <a:cs typeface="Aparajita" pitchFamily="34" charset="0"/>
              </a:rPr>
              <a:t>DISEÑO DE LA MEZCLA PATRÓN</a:t>
            </a:r>
          </a:p>
        </p:txBody>
      </p:sp>
      <p:sp>
        <p:nvSpPr>
          <p:cNvPr id="6" name="1 Título"/>
          <p:cNvSpPr txBox="1">
            <a:spLocks/>
          </p:cNvSpPr>
          <p:nvPr/>
        </p:nvSpPr>
        <p:spPr>
          <a:xfrm>
            <a:off x="755576" y="1268760"/>
            <a:ext cx="7712988"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PORCENTAJES DE CONTENIDO DE ASFALTO</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14" name="1 Título"/>
          <p:cNvSpPr txBox="1">
            <a:spLocks/>
          </p:cNvSpPr>
          <p:nvPr/>
        </p:nvSpPr>
        <p:spPr>
          <a:xfrm>
            <a:off x="715506" y="404664"/>
            <a:ext cx="7712988"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smtClean="0">
                <a:solidFill>
                  <a:schemeClr val="bg1"/>
                </a:solidFill>
                <a:latin typeface="Aparajita" pitchFamily="34" charset="0"/>
                <a:cs typeface="Aparajita" pitchFamily="34" charset="0"/>
              </a:rPr>
              <a:t>ELABORACIÓN DE ESPECÍMENES MARSHALL</a:t>
            </a:r>
          </a:p>
          <a:p>
            <a:r>
              <a:rPr lang="es-ES" sz="2800" b="1" dirty="0" smtClean="0">
                <a:solidFill>
                  <a:schemeClr val="bg1"/>
                </a:solidFill>
                <a:latin typeface="Aparajita" pitchFamily="34" charset="0"/>
                <a:cs typeface="Aparajita" pitchFamily="34" charset="0"/>
              </a:rPr>
              <a:t>ASTM </a:t>
            </a:r>
            <a:r>
              <a:rPr lang="es-ES" sz="2800" b="1" dirty="0">
                <a:solidFill>
                  <a:schemeClr val="bg1"/>
                </a:solidFill>
                <a:latin typeface="Aparajita" pitchFamily="34" charset="0"/>
                <a:cs typeface="Aparajita" pitchFamily="34" charset="0"/>
              </a:rPr>
              <a:t>D 6926</a:t>
            </a:r>
          </a:p>
          <a:p>
            <a:endParaRPr lang="es-ES" sz="2800" b="1" dirty="0" smtClean="0">
              <a:solidFill>
                <a:schemeClr val="bg1"/>
              </a:solidFill>
              <a:latin typeface="Aparajita" pitchFamily="34" charset="0"/>
              <a:cs typeface="Aparajita" pitchFamily="34" charset="0"/>
            </a:endParaRPr>
          </a:p>
        </p:txBody>
      </p:sp>
      <p:sp>
        <p:nvSpPr>
          <p:cNvPr id="15" name="1 Título"/>
          <p:cNvSpPr txBox="1">
            <a:spLocks/>
          </p:cNvSpPr>
          <p:nvPr/>
        </p:nvSpPr>
        <p:spPr>
          <a:xfrm>
            <a:off x="1691680" y="2276872"/>
            <a:ext cx="5984796" cy="38328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solidFill>
                  <a:schemeClr val="bg1"/>
                </a:solidFill>
                <a:latin typeface="Aparajita" pitchFamily="34" charset="0"/>
                <a:cs typeface="Aparajita" pitchFamily="34" charset="0"/>
              </a:rPr>
              <a:t>5%       5.5%      6%      6.5%      7%</a:t>
            </a:r>
            <a:endParaRPr lang="es-ES" sz="3200" dirty="0">
              <a:solidFill>
                <a:schemeClr val="bg1"/>
              </a:solidFill>
              <a:latin typeface="Aparajita" pitchFamily="34" charset="0"/>
              <a:cs typeface="Aparajita" pitchFamily="34" charset="0"/>
            </a:endParaRPr>
          </a:p>
          <a:p>
            <a:endParaRPr lang="es-ES" sz="3200" b="1" dirty="0" smtClean="0">
              <a:solidFill>
                <a:schemeClr val="bg1"/>
              </a:solidFill>
              <a:latin typeface="Aparajita" pitchFamily="34" charset="0"/>
              <a:cs typeface="Aparajita" pitchFamily="34" charset="0"/>
            </a:endParaRPr>
          </a:p>
          <a:p>
            <a:endParaRPr lang="es-ES" sz="3200" b="1" dirty="0">
              <a:solidFill>
                <a:schemeClr val="bg1"/>
              </a:solidFill>
              <a:latin typeface="Aparajita" pitchFamily="34" charset="0"/>
              <a:cs typeface="Aparajita" pitchFamily="34" charset="0"/>
            </a:endParaRPr>
          </a:p>
        </p:txBody>
      </p:sp>
      <p:cxnSp>
        <p:nvCxnSpPr>
          <p:cNvPr id="3" name="2 Conector recto de flecha"/>
          <p:cNvCxnSpPr/>
          <p:nvPr/>
        </p:nvCxnSpPr>
        <p:spPr>
          <a:xfrm>
            <a:off x="2411760" y="2780928"/>
            <a:ext cx="0" cy="720080"/>
          </a:xfrm>
          <a:prstGeom prst="straightConnector1">
            <a:avLst/>
          </a:prstGeom>
          <a:ln>
            <a:solidFill>
              <a:srgbClr val="002060"/>
            </a:solidFill>
            <a:tailEnd type="arrow"/>
          </a:ln>
        </p:spPr>
        <p:style>
          <a:lnRef idx="2">
            <a:schemeClr val="dk1"/>
          </a:lnRef>
          <a:fillRef idx="0">
            <a:schemeClr val="dk1"/>
          </a:fillRef>
          <a:effectRef idx="1">
            <a:schemeClr val="dk1"/>
          </a:effectRef>
          <a:fontRef idx="minor">
            <a:schemeClr val="tx1"/>
          </a:fontRef>
        </p:style>
      </p:cxnSp>
      <p:cxnSp>
        <p:nvCxnSpPr>
          <p:cNvPr id="16" name="15 Conector recto de flecha"/>
          <p:cNvCxnSpPr/>
          <p:nvPr/>
        </p:nvCxnSpPr>
        <p:spPr>
          <a:xfrm>
            <a:off x="3491880" y="2844371"/>
            <a:ext cx="0" cy="720080"/>
          </a:xfrm>
          <a:prstGeom prst="straightConnector1">
            <a:avLst/>
          </a:prstGeom>
          <a:ln>
            <a:solidFill>
              <a:srgbClr val="002060"/>
            </a:solidFill>
            <a:tailEnd type="arrow"/>
          </a:ln>
        </p:spPr>
        <p:style>
          <a:lnRef idx="2">
            <a:schemeClr val="dk1"/>
          </a:lnRef>
          <a:fillRef idx="0">
            <a:schemeClr val="dk1"/>
          </a:fillRef>
          <a:effectRef idx="1">
            <a:schemeClr val="dk1"/>
          </a:effectRef>
          <a:fontRef idx="minor">
            <a:schemeClr val="tx1"/>
          </a:fontRef>
        </p:style>
      </p:cxnSp>
      <p:cxnSp>
        <p:nvCxnSpPr>
          <p:cNvPr id="17" name="16 Conector recto de flecha"/>
          <p:cNvCxnSpPr/>
          <p:nvPr/>
        </p:nvCxnSpPr>
        <p:spPr>
          <a:xfrm>
            <a:off x="4715495" y="2852936"/>
            <a:ext cx="0" cy="720080"/>
          </a:xfrm>
          <a:prstGeom prst="straightConnector1">
            <a:avLst/>
          </a:prstGeom>
          <a:ln>
            <a:solidFill>
              <a:srgbClr val="002060"/>
            </a:solidFill>
            <a:tailEnd type="arrow"/>
          </a:ln>
        </p:spPr>
        <p:style>
          <a:lnRef idx="2">
            <a:schemeClr val="dk1"/>
          </a:lnRef>
          <a:fillRef idx="0">
            <a:schemeClr val="dk1"/>
          </a:fillRef>
          <a:effectRef idx="1">
            <a:schemeClr val="dk1"/>
          </a:effectRef>
          <a:fontRef idx="minor">
            <a:schemeClr val="tx1"/>
          </a:fontRef>
        </p:style>
      </p:cxnSp>
      <p:cxnSp>
        <p:nvCxnSpPr>
          <p:cNvPr id="18" name="17 Conector recto de flecha"/>
          <p:cNvCxnSpPr/>
          <p:nvPr/>
        </p:nvCxnSpPr>
        <p:spPr>
          <a:xfrm>
            <a:off x="5796136" y="2822600"/>
            <a:ext cx="0" cy="720080"/>
          </a:xfrm>
          <a:prstGeom prst="straightConnector1">
            <a:avLst/>
          </a:prstGeom>
          <a:ln>
            <a:solidFill>
              <a:srgbClr val="002060"/>
            </a:solidFill>
            <a:tailEnd type="arrow"/>
          </a:ln>
        </p:spPr>
        <p:style>
          <a:lnRef idx="2">
            <a:schemeClr val="dk1"/>
          </a:lnRef>
          <a:fillRef idx="0">
            <a:schemeClr val="dk1"/>
          </a:fillRef>
          <a:effectRef idx="1">
            <a:schemeClr val="dk1"/>
          </a:effectRef>
          <a:fontRef idx="minor">
            <a:schemeClr val="tx1"/>
          </a:fontRef>
        </p:style>
      </p:cxnSp>
      <p:cxnSp>
        <p:nvCxnSpPr>
          <p:cNvPr id="20" name="19 Conector recto de flecha"/>
          <p:cNvCxnSpPr/>
          <p:nvPr/>
        </p:nvCxnSpPr>
        <p:spPr>
          <a:xfrm>
            <a:off x="6876256" y="2780928"/>
            <a:ext cx="0" cy="720080"/>
          </a:xfrm>
          <a:prstGeom prst="straightConnector1">
            <a:avLst/>
          </a:prstGeom>
          <a:ln>
            <a:solidFill>
              <a:srgbClr val="002060"/>
            </a:solidFill>
            <a:tailEnd type="arrow"/>
          </a:ln>
        </p:spPr>
        <p:style>
          <a:lnRef idx="2">
            <a:schemeClr val="dk1"/>
          </a:lnRef>
          <a:fillRef idx="0">
            <a:schemeClr val="dk1"/>
          </a:fillRef>
          <a:effectRef idx="1">
            <a:schemeClr val="dk1"/>
          </a:effectRef>
          <a:fontRef idx="minor">
            <a:schemeClr val="tx1"/>
          </a:fontRef>
        </p:style>
      </p:cxnSp>
      <p:sp>
        <p:nvSpPr>
          <p:cNvPr id="21" name="1 Título"/>
          <p:cNvSpPr txBox="1">
            <a:spLocks/>
          </p:cNvSpPr>
          <p:nvPr/>
        </p:nvSpPr>
        <p:spPr>
          <a:xfrm>
            <a:off x="694837" y="3573016"/>
            <a:ext cx="1572907" cy="38328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rgbClr val="527D0D"/>
                </a:solidFill>
                <a:latin typeface="Aparajita" pitchFamily="34" charset="0"/>
                <a:cs typeface="Aparajita" pitchFamily="34" charset="0"/>
              </a:rPr>
              <a:t>No. briquetas</a:t>
            </a:r>
            <a:endParaRPr lang="es-ES" sz="2400" dirty="0">
              <a:solidFill>
                <a:srgbClr val="527D0D"/>
              </a:solidFill>
              <a:latin typeface="Aparajita" pitchFamily="34" charset="0"/>
              <a:cs typeface="Aparajita" pitchFamily="34" charset="0"/>
            </a:endParaRPr>
          </a:p>
          <a:p>
            <a:endParaRPr lang="es-ES" sz="2400" b="1" dirty="0" smtClean="0">
              <a:solidFill>
                <a:srgbClr val="527D0D"/>
              </a:solidFill>
              <a:latin typeface="Aparajita" pitchFamily="34" charset="0"/>
              <a:cs typeface="Aparajita" pitchFamily="34" charset="0"/>
            </a:endParaRPr>
          </a:p>
          <a:p>
            <a:endParaRPr lang="es-ES" sz="2400" b="1" dirty="0">
              <a:solidFill>
                <a:srgbClr val="527D0D"/>
              </a:solidFill>
              <a:latin typeface="Aparajita" pitchFamily="34" charset="0"/>
              <a:cs typeface="Aparajita" pitchFamily="34" charset="0"/>
            </a:endParaRPr>
          </a:p>
        </p:txBody>
      </p:sp>
      <p:sp>
        <p:nvSpPr>
          <p:cNvPr id="22" name="1 Título"/>
          <p:cNvSpPr txBox="1">
            <a:spLocks/>
          </p:cNvSpPr>
          <p:nvPr/>
        </p:nvSpPr>
        <p:spPr>
          <a:xfrm>
            <a:off x="1691680" y="3693788"/>
            <a:ext cx="5984796" cy="38328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smtClean="0">
                <a:solidFill>
                  <a:srgbClr val="527D0D"/>
                </a:solidFill>
                <a:latin typeface="Aparajita" pitchFamily="34" charset="0"/>
                <a:cs typeface="Aparajita" pitchFamily="34" charset="0"/>
              </a:rPr>
              <a:t>3           3            3            3           3</a:t>
            </a:r>
            <a:endParaRPr lang="es-ES" sz="3200" dirty="0">
              <a:solidFill>
                <a:srgbClr val="527D0D"/>
              </a:solidFill>
              <a:latin typeface="Aparajita" pitchFamily="34" charset="0"/>
              <a:cs typeface="Aparajita" pitchFamily="34" charset="0"/>
            </a:endParaRPr>
          </a:p>
          <a:p>
            <a:endParaRPr lang="es-ES" sz="3200" b="1" dirty="0" smtClean="0">
              <a:solidFill>
                <a:srgbClr val="527D0D"/>
              </a:solidFill>
              <a:latin typeface="Aparajita" pitchFamily="34" charset="0"/>
              <a:cs typeface="Aparajita" pitchFamily="34" charset="0"/>
            </a:endParaRPr>
          </a:p>
          <a:p>
            <a:endParaRPr lang="es-ES" sz="3200" b="1" dirty="0">
              <a:solidFill>
                <a:srgbClr val="527D0D"/>
              </a:solidFill>
              <a:latin typeface="Aparajita" pitchFamily="34" charset="0"/>
              <a:cs typeface="Aparajita" pitchFamily="34" charset="0"/>
            </a:endParaRPr>
          </a:p>
        </p:txBody>
      </p:sp>
      <p:sp>
        <p:nvSpPr>
          <p:cNvPr id="23" name="1 Título"/>
          <p:cNvSpPr txBox="1">
            <a:spLocks/>
          </p:cNvSpPr>
          <p:nvPr/>
        </p:nvSpPr>
        <p:spPr>
          <a:xfrm>
            <a:off x="1691680" y="4557884"/>
            <a:ext cx="5984796" cy="38328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TOTAL: 15 </a:t>
            </a:r>
          </a:p>
          <a:p>
            <a:r>
              <a:rPr lang="es-ES" sz="2000" b="1" dirty="0" smtClean="0">
                <a:solidFill>
                  <a:schemeClr val="bg1"/>
                </a:solidFill>
                <a:latin typeface="Aparajita" pitchFamily="34" charset="0"/>
                <a:cs typeface="Aparajita" pitchFamily="34" charset="0"/>
              </a:rPr>
              <a:t>BRIQUETAS  PARA  CADA  ANÁLISIS</a:t>
            </a:r>
            <a:endParaRPr lang="es-ES" sz="2000" dirty="0" smtClean="0">
              <a:solidFill>
                <a:schemeClr val="bg1"/>
              </a:solidFill>
              <a:latin typeface="Aparajita" pitchFamily="34" charset="0"/>
              <a:cs typeface="Aparajita" pitchFamily="34" charset="0"/>
            </a:endParaRPr>
          </a:p>
          <a:p>
            <a:endParaRPr lang="es-ES" sz="2000" b="1" dirty="0" smtClean="0">
              <a:solidFill>
                <a:schemeClr val="bg1"/>
              </a:solidFill>
              <a:latin typeface="Aparajita" pitchFamily="34" charset="0"/>
              <a:cs typeface="Aparajita" pitchFamily="34" charset="0"/>
            </a:endParaRPr>
          </a:p>
          <a:p>
            <a:endParaRPr lang="es-ES" sz="2000" b="1" dirty="0">
              <a:solidFill>
                <a:schemeClr val="bg1"/>
              </a:solidFill>
              <a:latin typeface="Aparajita" pitchFamily="34" charset="0"/>
              <a:cs typeface="Aparajita" pitchFamily="34" charset="0"/>
            </a:endParaRPr>
          </a:p>
        </p:txBody>
      </p:sp>
    </p:spTree>
    <p:extLst>
      <p:ext uri="{BB962C8B-B14F-4D97-AF65-F5344CB8AC3E}">
        <p14:creationId xmlns:p14="http://schemas.microsoft.com/office/powerpoint/2010/main" val="6383536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latin typeface="Aparajita" pitchFamily="34" charset="0"/>
                <a:cs typeface="Aparajita" pitchFamily="34" charset="0"/>
              </a:rPr>
              <a:t>Martillo de Compactación</a:t>
            </a:r>
          </a:p>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6" name="1 Título"/>
          <p:cNvSpPr txBox="1">
            <a:spLocks/>
          </p:cNvSpPr>
          <p:nvPr/>
        </p:nvSpPr>
        <p:spPr>
          <a:xfrm>
            <a:off x="755576" y="404664"/>
            <a:ext cx="7712988"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ELABORACIÓN DE ESPECÍMENES MARSHALL </a:t>
            </a:r>
            <a:r>
              <a:rPr lang="es-ES" sz="2400" b="1" dirty="0">
                <a:solidFill>
                  <a:schemeClr val="bg1"/>
                </a:solidFill>
                <a:latin typeface="Aparajita" pitchFamily="34" charset="0"/>
                <a:cs typeface="Aparajita" pitchFamily="34" charset="0"/>
              </a:rPr>
              <a:t>- ASTM D 6926</a:t>
            </a:r>
          </a:p>
          <a:p>
            <a:endParaRPr lang="es-ES" sz="2400" b="1" dirty="0" smtClean="0">
              <a:solidFill>
                <a:schemeClr val="bg1"/>
              </a:solidFill>
              <a:latin typeface="Aparajita" pitchFamily="34" charset="0"/>
              <a:cs typeface="Aparajita" pitchFamily="34" charset="0"/>
            </a:endParaRPr>
          </a:p>
        </p:txBody>
      </p:sp>
      <p:sp>
        <p:nvSpPr>
          <p:cNvPr id="11" name="1 Título"/>
          <p:cNvSpPr txBox="1">
            <a:spLocks/>
          </p:cNvSpPr>
          <p:nvPr/>
        </p:nvSpPr>
        <p:spPr>
          <a:xfrm>
            <a:off x="251520" y="1389532"/>
            <a:ext cx="2590868" cy="368177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smtClean="0">
                <a:solidFill>
                  <a:schemeClr val="bg1"/>
                </a:solidFill>
                <a:latin typeface="Aparajita" pitchFamily="34" charset="0"/>
                <a:cs typeface="Aparajita" pitchFamily="34" charset="0"/>
              </a:rPr>
              <a:t>Equipo: </a:t>
            </a:r>
          </a:p>
          <a:p>
            <a:pPr algn="l"/>
            <a:endParaRPr lang="es-ES" sz="2000" b="1" dirty="0" smtClean="0">
              <a:solidFill>
                <a:schemeClr val="bg1"/>
              </a:solidFill>
              <a:latin typeface="Aparajita" pitchFamily="34" charset="0"/>
              <a:cs typeface="Aparajita" pitchFamily="34" charset="0"/>
            </a:endParaRPr>
          </a:p>
          <a:p>
            <a:pPr algn="l"/>
            <a:r>
              <a:rPr lang="en-US" sz="2000" dirty="0" smtClean="0">
                <a:solidFill>
                  <a:schemeClr val="bg1"/>
                </a:solidFill>
                <a:latin typeface="Aparajita" pitchFamily="34" charset="0"/>
                <a:cs typeface="Aparajita" pitchFamily="34" charset="0"/>
              </a:rPr>
              <a:t>Martillo</a:t>
            </a:r>
            <a:r>
              <a:rPr lang="en-US" sz="2000" dirty="0">
                <a:solidFill>
                  <a:schemeClr val="bg1"/>
                </a:solidFill>
                <a:latin typeface="Aparajita" pitchFamily="34" charset="0"/>
                <a:cs typeface="Aparajita" pitchFamily="34" charset="0"/>
              </a:rPr>
              <a:t> </a:t>
            </a:r>
            <a:r>
              <a:rPr lang="en-US" sz="2000" dirty="0" smtClean="0">
                <a:solidFill>
                  <a:schemeClr val="bg1"/>
                </a:solidFill>
                <a:latin typeface="Aparajita" pitchFamily="34" charset="0"/>
                <a:cs typeface="Aparajita" pitchFamily="34" charset="0"/>
              </a:rPr>
              <a:t>de </a:t>
            </a:r>
            <a:r>
              <a:rPr lang="es-ES" sz="2000" dirty="0">
                <a:solidFill>
                  <a:schemeClr val="bg1"/>
                </a:solidFill>
                <a:latin typeface="Aparajita" pitchFamily="34" charset="0"/>
                <a:cs typeface="Aparajita" pitchFamily="34" charset="0"/>
              </a:rPr>
              <a:t>compactación</a:t>
            </a:r>
          </a:p>
          <a:p>
            <a:pPr algn="l"/>
            <a:r>
              <a:rPr lang="es-ES" sz="2000" dirty="0" smtClean="0">
                <a:solidFill>
                  <a:schemeClr val="bg1"/>
                </a:solidFill>
                <a:latin typeface="Aparajita" pitchFamily="34" charset="0"/>
                <a:cs typeface="Aparajita" pitchFamily="34" charset="0"/>
              </a:rPr>
              <a:t>Pedestal de compactación</a:t>
            </a:r>
          </a:p>
          <a:p>
            <a:pPr algn="l"/>
            <a:r>
              <a:rPr lang="es-ES" sz="2000" dirty="0" smtClean="0">
                <a:solidFill>
                  <a:schemeClr val="bg1"/>
                </a:solidFill>
                <a:latin typeface="Aparajita" pitchFamily="34" charset="0"/>
                <a:cs typeface="Aparajita" pitchFamily="34" charset="0"/>
              </a:rPr>
              <a:t>Moldes de compactación </a:t>
            </a:r>
          </a:p>
          <a:p>
            <a:pPr algn="l"/>
            <a:r>
              <a:rPr lang="es-ES" sz="2000" dirty="0" smtClean="0">
                <a:solidFill>
                  <a:schemeClr val="bg1"/>
                </a:solidFill>
                <a:latin typeface="Aparajita" pitchFamily="34" charset="0"/>
                <a:cs typeface="Aparajita" pitchFamily="34" charset="0"/>
              </a:rPr>
              <a:t>Horno</a:t>
            </a:r>
            <a:endParaRPr lang="es-ES" sz="2000" dirty="0">
              <a:solidFill>
                <a:schemeClr val="bg1"/>
              </a:solidFill>
              <a:latin typeface="Aparajita" pitchFamily="34" charset="0"/>
              <a:cs typeface="Aparajita" pitchFamily="34" charset="0"/>
            </a:endParaRPr>
          </a:p>
          <a:p>
            <a:pPr algn="l"/>
            <a:r>
              <a:rPr lang="es-ES" sz="2000" dirty="0" smtClean="0">
                <a:solidFill>
                  <a:schemeClr val="bg1"/>
                </a:solidFill>
                <a:latin typeface="Aparajita" pitchFamily="34" charset="0"/>
                <a:cs typeface="Aparajita" pitchFamily="34" charset="0"/>
              </a:rPr>
              <a:t>Cocineta</a:t>
            </a:r>
            <a:endParaRPr lang="es-ES" sz="2000" dirty="0">
              <a:solidFill>
                <a:schemeClr val="bg1"/>
              </a:solidFill>
              <a:latin typeface="Aparajita" pitchFamily="34" charset="0"/>
              <a:cs typeface="Aparajita" pitchFamily="34" charset="0"/>
            </a:endParaRPr>
          </a:p>
          <a:p>
            <a:pPr algn="l"/>
            <a:r>
              <a:rPr lang="es-ES" sz="2000" dirty="0">
                <a:solidFill>
                  <a:schemeClr val="bg1"/>
                </a:solidFill>
                <a:latin typeface="Aparajita" pitchFamily="34" charset="0"/>
                <a:cs typeface="Aparajita" pitchFamily="34" charset="0"/>
              </a:rPr>
              <a:t>Balanza </a:t>
            </a:r>
            <a:r>
              <a:rPr lang="es-ES" sz="2000" dirty="0" smtClean="0">
                <a:solidFill>
                  <a:schemeClr val="bg1"/>
                </a:solidFill>
                <a:latin typeface="Aparajita" pitchFamily="34" charset="0"/>
                <a:cs typeface="Aparajita" pitchFamily="34" charset="0"/>
              </a:rPr>
              <a:t>digital </a:t>
            </a:r>
            <a:endParaRPr lang="es-ES" sz="2000" dirty="0">
              <a:solidFill>
                <a:schemeClr val="bg1"/>
              </a:solidFill>
              <a:latin typeface="Aparajita" pitchFamily="34" charset="0"/>
              <a:cs typeface="Aparajita" pitchFamily="34" charset="0"/>
            </a:endParaRPr>
          </a:p>
          <a:p>
            <a:pPr algn="l"/>
            <a:r>
              <a:rPr lang="es-ES" sz="2000" dirty="0" smtClean="0">
                <a:solidFill>
                  <a:schemeClr val="bg1"/>
                </a:solidFill>
                <a:latin typeface="Aparajita" pitchFamily="34" charset="0"/>
                <a:cs typeface="Aparajita" pitchFamily="34" charset="0"/>
              </a:rPr>
              <a:t>Termómetro blindado </a:t>
            </a:r>
            <a:endParaRPr lang="es-ES" sz="2000" dirty="0">
              <a:solidFill>
                <a:schemeClr val="bg1"/>
              </a:solidFill>
              <a:latin typeface="Aparajita" pitchFamily="34" charset="0"/>
              <a:cs typeface="Aparajita" pitchFamily="34" charset="0"/>
            </a:endParaRPr>
          </a:p>
          <a:p>
            <a:pPr algn="l"/>
            <a:endParaRPr lang="es-ES" sz="2000" b="1" dirty="0" smtClean="0">
              <a:solidFill>
                <a:schemeClr val="bg1"/>
              </a:solidFill>
              <a:latin typeface="Aparajita" pitchFamily="34" charset="0"/>
              <a:cs typeface="Aparajita" pitchFamily="34" charset="0"/>
            </a:endParaRPr>
          </a:p>
          <a:p>
            <a:pPr algn="l"/>
            <a:endParaRPr lang="es-ES" sz="2000" b="1" dirty="0">
              <a:solidFill>
                <a:schemeClr val="bg1"/>
              </a:solidFill>
              <a:latin typeface="Aparajita" pitchFamily="34" charset="0"/>
              <a:cs typeface="Aparajita" pitchFamily="34" charset="0"/>
            </a:endParaRPr>
          </a:p>
        </p:txBody>
      </p:sp>
      <p:pic>
        <p:nvPicPr>
          <p:cNvPr id="33794" name="Picture 2" descr="C:\Users\admin\Desktop\CHABE\UNIVERSIDAD\Tesis\1 CHABELITA\FOTOS TESIS\13 abril 2\DSC067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00" t="8212" r="4227" b="11476"/>
          <a:stretch/>
        </p:blipFill>
        <p:spPr bwMode="auto">
          <a:xfrm>
            <a:off x="6625804" y="1347419"/>
            <a:ext cx="2266676" cy="1275619"/>
          </a:xfrm>
          <a:prstGeom prst="rect">
            <a:avLst/>
          </a:prstGeom>
          <a:noFill/>
          <a:ln>
            <a:solidFill>
              <a:schemeClr val="bg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31872" y="1347420"/>
            <a:ext cx="1905970" cy="3879059"/>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08766" y="2695046"/>
            <a:ext cx="2283714" cy="1197714"/>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0310" t="55190" r="25563"/>
          <a:stretch/>
        </p:blipFill>
        <p:spPr bwMode="auto">
          <a:xfrm>
            <a:off x="6625926" y="3991190"/>
            <a:ext cx="2266554" cy="1238010"/>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pic>
        <p:nvPicPr>
          <p:cNvPr id="6149" name="Picture 5"/>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t="2556"/>
          <a:stretch/>
        </p:blipFill>
        <p:spPr bwMode="auto">
          <a:xfrm>
            <a:off x="2782776" y="1347421"/>
            <a:ext cx="1762125" cy="3879059"/>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89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9939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234881"/>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a:latin typeface="Aparajita" pitchFamily="34" charset="0"/>
                <a:cs typeface="Aparajita" pitchFamily="34" charset="0"/>
              </a:rPr>
              <a:t>DISEÑO DE LA MEZCLA PATRÓN</a:t>
            </a:r>
          </a:p>
        </p:txBody>
      </p:sp>
      <p:sp>
        <p:nvSpPr>
          <p:cNvPr id="6" name="1 Título"/>
          <p:cNvSpPr txBox="1">
            <a:spLocks/>
          </p:cNvSpPr>
          <p:nvPr/>
        </p:nvSpPr>
        <p:spPr>
          <a:xfrm>
            <a:off x="539552" y="332656"/>
            <a:ext cx="7712988"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PROCEDIMIENTO</a:t>
            </a:r>
          </a:p>
        </p:txBody>
      </p:sp>
      <p:pic>
        <p:nvPicPr>
          <p:cNvPr id="7" name="6 Imagen"/>
          <p:cNvPicPr/>
          <p:nvPr/>
        </p:nvPicPr>
        <p:blipFill>
          <a:blip r:embed="rId2" cstate="print">
            <a:extLst>
              <a:ext uri="{28A0092B-C50C-407E-A947-70E740481C1C}">
                <a14:useLocalDpi xmlns:a14="http://schemas.microsoft.com/office/drawing/2010/main" val="0"/>
              </a:ext>
            </a:extLst>
          </a:blip>
          <a:srcRect t="3494" b="8156"/>
          <a:stretch>
            <a:fillRect/>
          </a:stretch>
        </p:blipFill>
        <p:spPr bwMode="auto">
          <a:xfrm>
            <a:off x="1168840" y="2420888"/>
            <a:ext cx="2827095" cy="1872208"/>
          </a:xfrm>
          <a:prstGeom prst="rect">
            <a:avLst/>
          </a:prstGeom>
          <a:noFill/>
          <a:ln w="9525" cmpd="sng">
            <a:solidFill>
              <a:srgbClr val="7F7F7F"/>
            </a:solidFill>
            <a:miter lim="800000"/>
            <a:headEnd/>
            <a:tailEnd/>
          </a:ln>
          <a:effectLst/>
        </p:spPr>
      </p:pic>
      <p:pic>
        <p:nvPicPr>
          <p:cNvPr id="8" name="7 Imagen" descr="Descripción: C:\Users\admin\Desktop\CHABE\UNIVERSIDAD\Tesis\1 CHABELITA\FOTOS TESIS\22 abril 14\DSC07075.JPG"/>
          <p:cNvPicPr/>
          <p:nvPr/>
        </p:nvPicPr>
        <p:blipFill>
          <a:blip r:embed="rId3" cstate="print">
            <a:extLst>
              <a:ext uri="{28A0092B-C50C-407E-A947-70E740481C1C}">
                <a14:useLocalDpi xmlns:a14="http://schemas.microsoft.com/office/drawing/2010/main" val="0"/>
              </a:ext>
            </a:extLst>
          </a:blip>
          <a:srcRect t="14014"/>
          <a:stretch>
            <a:fillRect/>
          </a:stretch>
        </p:blipFill>
        <p:spPr bwMode="auto">
          <a:xfrm>
            <a:off x="1168841" y="980728"/>
            <a:ext cx="2827094" cy="1353438"/>
          </a:xfrm>
          <a:prstGeom prst="rect">
            <a:avLst/>
          </a:prstGeom>
          <a:noFill/>
          <a:ln w="9525" cmpd="sng">
            <a:solidFill>
              <a:schemeClr val="bg1">
                <a:lumMod val="50000"/>
                <a:lumOff val="50000"/>
              </a:schemeClr>
            </a:solidFill>
            <a:miter lim="800000"/>
            <a:headEnd/>
            <a:tailEnd/>
          </a:ln>
          <a:effectLst/>
        </p:spPr>
      </p:pic>
      <p:pic>
        <p:nvPicPr>
          <p:cNvPr id="10" name="9 Imagen"/>
          <p:cNvPicPr/>
          <p:nvPr/>
        </p:nvPicPr>
        <p:blipFill>
          <a:blip r:embed="rId4"/>
          <a:stretch>
            <a:fillRect/>
          </a:stretch>
        </p:blipFill>
        <p:spPr>
          <a:xfrm>
            <a:off x="1168840" y="4387562"/>
            <a:ext cx="2827096" cy="1489710"/>
          </a:xfrm>
          <a:prstGeom prst="rect">
            <a:avLst/>
          </a:prstGeom>
          <a:ln>
            <a:solidFill>
              <a:schemeClr val="bg1">
                <a:lumMod val="50000"/>
                <a:lumOff val="50000"/>
              </a:schemeClr>
            </a:solidFill>
          </a:ln>
        </p:spPr>
      </p:pic>
      <p:pic>
        <p:nvPicPr>
          <p:cNvPr id="12" name="11 Imagen" descr="Descripción: C:\Users\admin\Desktop\CHABE\UNIVERSIDAD\Tesis\1 CHABELITA\FOTOS TESIS\20 abril 10\DSC06981.JPG"/>
          <p:cNvPicPr/>
          <p:nvPr/>
        </p:nvPicPr>
        <p:blipFill>
          <a:blip r:embed="rId5" cstate="print">
            <a:extLst>
              <a:ext uri="{28A0092B-C50C-407E-A947-70E740481C1C}">
                <a14:useLocalDpi xmlns:a14="http://schemas.microsoft.com/office/drawing/2010/main" val="0"/>
              </a:ext>
            </a:extLst>
          </a:blip>
          <a:srcRect l="3880" t="4247" r="6268" b="4979"/>
          <a:stretch>
            <a:fillRect/>
          </a:stretch>
        </p:blipFill>
        <p:spPr bwMode="auto">
          <a:xfrm>
            <a:off x="4612070" y="3645024"/>
            <a:ext cx="3344306" cy="1816735"/>
          </a:xfrm>
          <a:prstGeom prst="rect">
            <a:avLst/>
          </a:prstGeom>
          <a:noFill/>
          <a:ln w="9525" cmpd="sng">
            <a:solidFill>
              <a:srgbClr val="7F7F7F"/>
            </a:solidFill>
            <a:miter lim="800000"/>
            <a:headEnd/>
            <a:tailEnd/>
          </a:ln>
          <a:effectLst/>
        </p:spPr>
      </p:pic>
      <p:pic>
        <p:nvPicPr>
          <p:cNvPr id="13" name="12 Imagen" descr="Descripción: C:\Users\admin\Desktop\CHABE\UNIVERSIDAD\Tesis\1 CHABELITA\FOTOS TESIS\penultimas fotos\DSC08608.JPG"/>
          <p:cNvPicPr/>
          <p:nvPr/>
        </p:nvPicPr>
        <p:blipFill>
          <a:blip r:embed="rId6" cstate="print">
            <a:extLst>
              <a:ext uri="{28A0092B-C50C-407E-A947-70E740481C1C}">
                <a14:useLocalDpi xmlns:a14="http://schemas.microsoft.com/office/drawing/2010/main" val="0"/>
              </a:ext>
            </a:extLst>
          </a:blip>
          <a:srcRect t="9555" b="2048"/>
          <a:stretch>
            <a:fillRect/>
          </a:stretch>
        </p:blipFill>
        <p:spPr bwMode="auto">
          <a:xfrm>
            <a:off x="4619608" y="980728"/>
            <a:ext cx="1536568" cy="2592288"/>
          </a:xfrm>
          <a:prstGeom prst="rect">
            <a:avLst/>
          </a:prstGeom>
          <a:noFill/>
          <a:ln w="9525" cmpd="sng">
            <a:solidFill>
              <a:schemeClr val="bg1">
                <a:lumMod val="50000"/>
                <a:lumOff val="50000"/>
              </a:schemeClr>
            </a:solidFill>
            <a:miter lim="800000"/>
            <a:headEnd/>
            <a:tailEnd/>
          </a:ln>
          <a:effectLst/>
        </p:spPr>
      </p:pic>
      <p:pic>
        <p:nvPicPr>
          <p:cNvPr id="3174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13301" y="981215"/>
            <a:ext cx="1743075" cy="2591801"/>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 Título"/>
          <p:cNvSpPr txBox="1">
            <a:spLocks/>
          </p:cNvSpPr>
          <p:nvPr/>
        </p:nvSpPr>
        <p:spPr>
          <a:xfrm>
            <a:off x="467544" y="6018857"/>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smtClean="0">
                <a:solidFill>
                  <a:schemeClr val="bg2">
                    <a:lumMod val="50000"/>
                    <a:lumOff val="50000"/>
                  </a:schemeClr>
                </a:solidFill>
                <a:latin typeface="Aparajita" pitchFamily="34" charset="0"/>
                <a:cs typeface="Aparajita" pitchFamily="34" charset="0"/>
              </a:rPr>
              <a:t>Agregados 150ºC  - 165ºC</a:t>
            </a:r>
          </a:p>
          <a:p>
            <a:r>
              <a:rPr lang="es-ES" sz="1600" b="1" dirty="0" smtClean="0">
                <a:solidFill>
                  <a:schemeClr val="bg2">
                    <a:lumMod val="50000"/>
                    <a:lumOff val="50000"/>
                  </a:schemeClr>
                </a:solidFill>
                <a:latin typeface="Aparajita" pitchFamily="34" charset="0"/>
                <a:cs typeface="Aparajita" pitchFamily="34" charset="0"/>
              </a:rPr>
              <a:t>Asfalto 140ºC – 150ºC = Mezclado</a:t>
            </a:r>
            <a:endParaRPr lang="es-ES" sz="1600" b="1" dirty="0">
              <a:solidFill>
                <a:schemeClr val="bg2">
                  <a:lumMod val="50000"/>
                  <a:lumOff val="50000"/>
                </a:schemeClr>
              </a:solidFill>
              <a:latin typeface="Aparajita" pitchFamily="34" charset="0"/>
              <a:cs typeface="Aparajita" pitchFamily="34" charset="0"/>
            </a:endParaRPr>
          </a:p>
        </p:txBody>
      </p:sp>
    </p:spTree>
    <p:extLst>
      <p:ext uri="{BB962C8B-B14F-4D97-AF65-F5344CB8AC3E}">
        <p14:creationId xmlns:p14="http://schemas.microsoft.com/office/powerpoint/2010/main" val="380025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9939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latin typeface="Times New Roman" pitchFamily="18" charset="0"/>
                <a:cs typeface="Times New Roman" pitchFamily="18" charset="0"/>
              </a:rPr>
              <a:t>Elastómero proveniente de neumáticos fuera de </a:t>
            </a:r>
            <a:r>
              <a:rPr lang="es-ES" b="1" dirty="0" smtClean="0">
                <a:solidFill>
                  <a:schemeClr val="bg1"/>
                </a:solidFill>
                <a:latin typeface="Times New Roman" pitchFamily="18" charset="0"/>
                <a:cs typeface="Times New Roman" pitchFamily="18" charset="0"/>
              </a:rPr>
              <a:t>uso </a:t>
            </a:r>
            <a:endParaRPr lang="es-ES" b="1" dirty="0">
              <a:solidFill>
                <a:schemeClr val="bg1"/>
              </a:solidFill>
              <a:latin typeface="Times New Roman" pitchFamily="18" charset="0"/>
              <a:cs typeface="Times New Roman" pitchFamily="18" charset="0"/>
            </a:endParaRPr>
          </a:p>
          <a:p>
            <a:pPr algn="ctr"/>
            <a:endParaRPr lang="es-ES" b="1" dirty="0" smtClean="0">
              <a:solidFill>
                <a:schemeClr val="bg1"/>
              </a:solidFill>
              <a:latin typeface="Times New Roman" pitchFamily="18" charset="0"/>
              <a:cs typeface="Times New Roman" pitchFamily="18" charset="0"/>
            </a:endParaRPr>
          </a:p>
          <a:p>
            <a:pPr algn="ctr"/>
            <a:r>
              <a:rPr lang="es-ES" b="1" dirty="0" smtClean="0">
                <a:solidFill>
                  <a:schemeClr val="bg1"/>
                </a:solidFill>
                <a:latin typeface="Times New Roman" pitchFamily="18" charset="0"/>
                <a:cs typeface="Times New Roman" pitchFamily="18" charset="0"/>
              </a:rPr>
              <a:t>Tereftalato </a:t>
            </a:r>
            <a:r>
              <a:rPr lang="es-ES" b="1" dirty="0">
                <a:solidFill>
                  <a:schemeClr val="bg1"/>
                </a:solidFill>
                <a:latin typeface="Times New Roman" pitchFamily="18" charset="0"/>
                <a:cs typeface="Times New Roman" pitchFamily="18" charset="0"/>
              </a:rPr>
              <a:t>de polietileno PET proveniente de botellas de plástico recicladas</a:t>
            </a:r>
            <a:endParaRPr lang="es-ES" b="1"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683568" y="474241"/>
            <a:ext cx="7772400"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800" b="1" dirty="0" smtClean="0">
                <a:solidFill>
                  <a:schemeClr val="bg2"/>
                </a:solidFill>
                <a:latin typeface="Aparajita" pitchFamily="34" charset="0"/>
                <a:cs typeface="Aparajita" pitchFamily="34" charset="0"/>
              </a:rPr>
              <a:t>OBJETIVO GENERAL </a:t>
            </a:r>
            <a:endParaRPr lang="es-ES" sz="2800" b="1" dirty="0">
              <a:solidFill>
                <a:schemeClr val="bg2"/>
              </a:solidFill>
              <a:latin typeface="Aparajita" pitchFamily="34" charset="0"/>
              <a:cs typeface="Aparajita" pitchFamily="34" charset="0"/>
            </a:endParaRPr>
          </a:p>
        </p:txBody>
      </p:sp>
      <p:sp>
        <p:nvSpPr>
          <p:cNvPr id="18" name="1 Título"/>
          <p:cNvSpPr txBox="1">
            <a:spLocks/>
          </p:cNvSpPr>
          <p:nvPr/>
        </p:nvSpPr>
        <p:spPr>
          <a:xfrm>
            <a:off x="760040" y="1196752"/>
            <a:ext cx="7772400" cy="93610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800" dirty="0" smtClean="0">
                <a:solidFill>
                  <a:schemeClr val="bg1"/>
                </a:solidFill>
                <a:latin typeface="Times New Roman" pitchFamily="18" charset="0"/>
                <a:cs typeface="Times New Roman" pitchFamily="18" charset="0"/>
              </a:rPr>
              <a:t>Utilizar </a:t>
            </a:r>
            <a:r>
              <a:rPr lang="es-ES" sz="1800" dirty="0">
                <a:solidFill>
                  <a:schemeClr val="bg1"/>
                </a:solidFill>
                <a:latin typeface="Times New Roman" pitchFamily="18" charset="0"/>
                <a:cs typeface="Times New Roman" pitchFamily="18" charset="0"/>
              </a:rPr>
              <a:t>en la modificación de mezclas </a:t>
            </a:r>
            <a:r>
              <a:rPr lang="es-ES" sz="1800" dirty="0" smtClean="0">
                <a:solidFill>
                  <a:schemeClr val="bg1"/>
                </a:solidFill>
                <a:latin typeface="Times New Roman" pitchFamily="18" charset="0"/>
                <a:cs typeface="Times New Roman" pitchFamily="18" charset="0"/>
              </a:rPr>
              <a:t>asfálticas materiales </a:t>
            </a:r>
            <a:r>
              <a:rPr lang="es-ES" sz="1800" dirty="0">
                <a:solidFill>
                  <a:schemeClr val="bg1"/>
                </a:solidFill>
                <a:latin typeface="Times New Roman" pitchFamily="18" charset="0"/>
                <a:cs typeface="Times New Roman" pitchFamily="18" charset="0"/>
              </a:rPr>
              <a:t>reciclados no </a:t>
            </a:r>
            <a:r>
              <a:rPr lang="es-ES" sz="1800" dirty="0" smtClean="0">
                <a:solidFill>
                  <a:schemeClr val="bg1"/>
                </a:solidFill>
                <a:latin typeface="Times New Roman" pitchFamily="18" charset="0"/>
                <a:cs typeface="Times New Roman" pitchFamily="18" charset="0"/>
              </a:rPr>
              <a:t>biodegradables: </a:t>
            </a:r>
          </a:p>
          <a:p>
            <a:pPr>
              <a:lnSpc>
                <a:spcPct val="150000"/>
              </a:lnSpc>
            </a:pPr>
            <a:endParaRPr lang="es-ES" sz="1800" dirty="0" smtClean="0">
              <a:solidFill>
                <a:schemeClr val="bg1"/>
              </a:solidFill>
              <a:latin typeface="Times New Roman" pitchFamily="18" charset="0"/>
              <a:cs typeface="Times New Roman" pitchFamily="18" charset="0"/>
            </a:endParaRPr>
          </a:p>
          <a:p>
            <a:pPr algn="just">
              <a:lnSpc>
                <a:spcPct val="150000"/>
              </a:lnSpc>
            </a:pPr>
            <a:r>
              <a:rPr lang="es-ES" sz="1800" dirty="0" smtClean="0">
                <a:solidFill>
                  <a:schemeClr val="bg1"/>
                </a:solidFill>
                <a:latin typeface="Times New Roman" pitchFamily="18" charset="0"/>
                <a:cs typeface="Times New Roman" pitchFamily="18" charset="0"/>
              </a:rPr>
              <a:t> </a:t>
            </a:r>
            <a:endParaRPr lang="es-ES" sz="1800" dirty="0">
              <a:solidFill>
                <a:schemeClr val="bg1"/>
              </a:solidFill>
              <a:latin typeface="Times New Roman" pitchFamily="18" charset="0"/>
              <a:cs typeface="Times New Roman" pitchFamily="18" charset="0"/>
            </a:endParaRPr>
          </a:p>
        </p:txBody>
      </p:sp>
      <p:sp>
        <p:nvSpPr>
          <p:cNvPr id="20" name="1 Título"/>
          <p:cNvSpPr txBox="1">
            <a:spLocks/>
          </p:cNvSpPr>
          <p:nvPr/>
        </p:nvSpPr>
        <p:spPr>
          <a:xfrm>
            <a:off x="2007360" y="3573016"/>
            <a:ext cx="6309056"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800" dirty="0" smtClean="0">
                <a:solidFill>
                  <a:schemeClr val="bg1"/>
                </a:solidFill>
                <a:latin typeface="Times New Roman" pitchFamily="18" charset="0"/>
                <a:cs typeface="Times New Roman" pitchFamily="18" charset="0"/>
              </a:rPr>
              <a:t>En </a:t>
            </a:r>
            <a:r>
              <a:rPr lang="es-ES" sz="1800" dirty="0">
                <a:solidFill>
                  <a:schemeClr val="bg1"/>
                </a:solidFill>
                <a:latin typeface="Times New Roman" pitchFamily="18" charset="0"/>
                <a:cs typeface="Times New Roman" pitchFamily="18" charset="0"/>
              </a:rPr>
              <a:t>el diseño se identificará la mejor combinación entre</a:t>
            </a:r>
            <a:r>
              <a:rPr lang="es-ES" sz="1800" dirty="0" smtClean="0">
                <a:solidFill>
                  <a:schemeClr val="bg1"/>
                </a:solidFill>
                <a:latin typeface="Times New Roman" pitchFamily="18" charset="0"/>
                <a:cs typeface="Times New Roman" pitchFamily="18" charset="0"/>
              </a:rPr>
              <a:t>:</a:t>
            </a:r>
            <a:endParaRPr lang="es-ES" sz="1800" dirty="0">
              <a:solidFill>
                <a:schemeClr val="bg1"/>
              </a:solidFill>
              <a:latin typeface="Times New Roman" pitchFamily="18" charset="0"/>
              <a:cs typeface="Times New Roman" pitchFamily="18" charset="0"/>
            </a:endParaRPr>
          </a:p>
        </p:txBody>
      </p:sp>
      <p:sp>
        <p:nvSpPr>
          <p:cNvPr id="29" name="28 Rectángulo"/>
          <p:cNvSpPr/>
          <p:nvPr/>
        </p:nvSpPr>
        <p:spPr>
          <a:xfrm>
            <a:off x="3025595" y="4283804"/>
            <a:ext cx="3088346" cy="369332"/>
          </a:xfrm>
          <a:prstGeom prst="rect">
            <a:avLst/>
          </a:prstGeom>
        </p:spPr>
        <p:txBody>
          <a:bodyPr wrap="none">
            <a:spAutoFit/>
          </a:bodyPr>
          <a:lstStyle/>
          <a:p>
            <a:pPr algn="ctr"/>
            <a:r>
              <a:rPr lang="es-ES" b="1" dirty="0">
                <a:solidFill>
                  <a:schemeClr val="bg1"/>
                </a:solidFill>
                <a:latin typeface="Times New Roman" pitchFamily="18" charset="0"/>
                <a:cs typeface="Times New Roman" pitchFamily="18" charset="0"/>
              </a:rPr>
              <a:t>Mezcla asfáltica + elastómero</a:t>
            </a:r>
            <a:endParaRPr lang="es-ES" b="1" dirty="0"/>
          </a:p>
        </p:txBody>
      </p:sp>
      <p:sp>
        <p:nvSpPr>
          <p:cNvPr id="30" name="29 Rectángulo"/>
          <p:cNvSpPr/>
          <p:nvPr/>
        </p:nvSpPr>
        <p:spPr>
          <a:xfrm>
            <a:off x="2677743" y="4725144"/>
            <a:ext cx="3784049" cy="369332"/>
          </a:xfrm>
          <a:prstGeom prst="rect">
            <a:avLst/>
          </a:prstGeom>
        </p:spPr>
        <p:txBody>
          <a:bodyPr wrap="none">
            <a:spAutoFit/>
          </a:bodyPr>
          <a:lstStyle/>
          <a:p>
            <a:pPr algn="ctr"/>
            <a:r>
              <a:rPr lang="es-ES" b="1" dirty="0">
                <a:solidFill>
                  <a:schemeClr val="bg1"/>
                </a:solidFill>
                <a:latin typeface="Times New Roman" pitchFamily="18" charset="0"/>
                <a:cs typeface="Times New Roman" pitchFamily="18" charset="0"/>
              </a:rPr>
              <a:t>Mezcla asfáltica + elastómero + PET</a:t>
            </a:r>
            <a:endParaRPr lang="es-ES" b="1" dirty="0"/>
          </a:p>
        </p:txBody>
      </p:sp>
      <p:pic>
        <p:nvPicPr>
          <p:cNvPr id="1030" name="Picture 6" descr="https://encrypted-tbn3.gstatic.com/images?q=tbn:ANd9GcRTi9laNAyLwlKKJOD6TvtJjaPjIfq28kIe0CXO74hCZASB03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451" y="4500276"/>
            <a:ext cx="2052037" cy="9786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8269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7" name="1 Título"/>
          <p:cNvSpPr txBox="1">
            <a:spLocks/>
          </p:cNvSpPr>
          <p:nvPr/>
        </p:nvSpPr>
        <p:spPr>
          <a:xfrm>
            <a:off x="539552" y="332656"/>
            <a:ext cx="7712988"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DETERMINACIÓN DE LA DENSIDAD BULK DE LA MEZCLA COMPACTADA ASTM D 2726</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pic>
        <p:nvPicPr>
          <p:cNvPr id="8" name="7 Imagen"/>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7544" y="1340768"/>
            <a:ext cx="3528392" cy="2549053"/>
          </a:xfrm>
          <a:prstGeom prst="rect">
            <a:avLst/>
          </a:prstGeom>
          <a:noFill/>
          <a:ln w="9525" cmpd="sng">
            <a:solidFill>
              <a:schemeClr val="bg1">
                <a:lumMod val="50000"/>
                <a:lumOff val="50000"/>
              </a:schemeClr>
            </a:solidFill>
            <a:miter lim="800000"/>
            <a:headEnd/>
            <a:tailEnd/>
          </a:ln>
          <a:effectLst/>
        </p:spPr>
      </p:pic>
      <p:pic>
        <p:nvPicPr>
          <p:cNvPr id="10" name="9 Imagen"/>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7544" y="3965039"/>
            <a:ext cx="2113915" cy="2272274"/>
          </a:xfrm>
          <a:prstGeom prst="rect">
            <a:avLst/>
          </a:prstGeom>
          <a:noFill/>
          <a:ln w="9525" cmpd="sng">
            <a:solidFill>
              <a:schemeClr val="bg1">
                <a:lumMod val="50000"/>
                <a:lumOff val="50000"/>
              </a:schemeClr>
            </a:solidFill>
            <a:miter lim="800000"/>
            <a:headEnd/>
            <a:tailEnd/>
          </a:ln>
          <a:effectLst/>
        </p:spPr>
      </p:pic>
      <p:pic>
        <p:nvPicPr>
          <p:cNvPr id="11" name="10 Imagen" descr="Descripción: C:\Users\admin\Desktop\CHABE\UNIVERSIDAD\Tesis\1 CHABELITA\FOTOS TESIS\caract modificad\DSC08547.JPG"/>
          <p:cNvPicPr/>
          <p:nvPr/>
        </p:nvPicPr>
        <p:blipFill>
          <a:blip r:embed="rId6" cstate="print">
            <a:extLst>
              <a:ext uri="{28A0092B-C50C-407E-A947-70E740481C1C}">
                <a14:useLocalDpi xmlns:a14="http://schemas.microsoft.com/office/drawing/2010/main" val="0"/>
              </a:ext>
            </a:extLst>
          </a:blip>
          <a:srcRect l="31728" t="13936" r="27579" b="26401"/>
          <a:stretch>
            <a:fillRect/>
          </a:stretch>
        </p:blipFill>
        <p:spPr bwMode="auto">
          <a:xfrm>
            <a:off x="2627784" y="3965038"/>
            <a:ext cx="1368152" cy="1120146"/>
          </a:xfrm>
          <a:prstGeom prst="rect">
            <a:avLst/>
          </a:prstGeom>
          <a:noFill/>
          <a:ln w="9525" cmpd="sng">
            <a:solidFill>
              <a:srgbClr val="7F7F7F"/>
            </a:solidFill>
            <a:miter lim="800000"/>
            <a:headEnd/>
            <a:tailEnd/>
          </a:ln>
          <a:effectLst/>
        </p:spPr>
      </p:pic>
      <p:pic>
        <p:nvPicPr>
          <p:cNvPr id="12" name="11 Imagen" descr="Descripción: C:\Users\admin\Desktop\CHABE\UNIVERSIDAD\Tesis\1 CHABELITA\FOTOS TESIS\caract modificad\DSC08549.JPG"/>
          <p:cNvPicPr/>
          <p:nvPr/>
        </p:nvPicPr>
        <p:blipFill>
          <a:blip r:embed="rId7" cstate="print">
            <a:extLst>
              <a:ext uri="{28A0092B-C50C-407E-A947-70E740481C1C}">
                <a14:useLocalDpi xmlns:a14="http://schemas.microsoft.com/office/drawing/2010/main" val="0"/>
              </a:ext>
            </a:extLst>
          </a:blip>
          <a:srcRect l="31989" t="12318" r="23596" b="22826"/>
          <a:stretch>
            <a:fillRect/>
          </a:stretch>
        </p:blipFill>
        <p:spPr bwMode="auto">
          <a:xfrm>
            <a:off x="2627784" y="5154224"/>
            <a:ext cx="1368152" cy="1083088"/>
          </a:xfrm>
          <a:prstGeom prst="rect">
            <a:avLst/>
          </a:prstGeom>
          <a:noFill/>
          <a:ln w="9525" cmpd="sng">
            <a:solidFill>
              <a:schemeClr val="bg1">
                <a:lumMod val="50000"/>
                <a:lumOff val="50000"/>
              </a:schemeClr>
            </a:solidFill>
            <a:miter lim="800000"/>
            <a:headEnd/>
            <a:tailEnd/>
          </a:ln>
          <a:effectLst/>
        </p:spPr>
      </p:pic>
      <p:pic>
        <p:nvPicPr>
          <p:cNvPr id="276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6046" y="1916832"/>
            <a:ext cx="4353819" cy="274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Tree>
    <p:extLst>
      <p:ext uri="{BB962C8B-B14F-4D97-AF65-F5344CB8AC3E}">
        <p14:creationId xmlns:p14="http://schemas.microsoft.com/office/powerpoint/2010/main" val="3452820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pic>
        <p:nvPicPr>
          <p:cNvPr id="8" name="7 Imagen"/>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4678"/>
          <a:stretch>
            <a:fillRect/>
          </a:stretch>
        </p:blipFill>
        <p:spPr bwMode="auto">
          <a:xfrm>
            <a:off x="3047771" y="1124744"/>
            <a:ext cx="2316317" cy="3909859"/>
          </a:xfrm>
          <a:prstGeom prst="rect">
            <a:avLst/>
          </a:prstGeom>
          <a:noFill/>
          <a:ln w="9525" cmpd="sng">
            <a:solidFill>
              <a:srgbClr val="7F7F7F"/>
            </a:solidFill>
            <a:miter lim="800000"/>
            <a:headEnd/>
            <a:tailEnd/>
          </a:ln>
          <a:effectLst/>
        </p:spPr>
      </p:pic>
      <p:pic>
        <p:nvPicPr>
          <p:cNvPr id="10" name="9 Imagen"/>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3019" t="20171"/>
          <a:stretch/>
        </p:blipFill>
        <p:spPr bwMode="auto">
          <a:xfrm>
            <a:off x="902715" y="1124744"/>
            <a:ext cx="1869085" cy="2448272"/>
          </a:xfrm>
          <a:prstGeom prst="rect">
            <a:avLst/>
          </a:prstGeom>
          <a:noFill/>
          <a:ln w="9525" cmpd="sng">
            <a:solidFill>
              <a:schemeClr val="bg1">
                <a:lumMod val="50000"/>
                <a:lumOff val="50000"/>
              </a:schemeClr>
            </a:solidFill>
            <a:miter lim="800000"/>
            <a:headEnd/>
            <a:tailEnd/>
          </a:ln>
          <a:effectLst/>
        </p:spPr>
      </p:pic>
      <p:pic>
        <p:nvPicPr>
          <p:cNvPr id="32770" name="Picture 2" descr="C:\Users\admin\Desktop\CHABE\UNIVERSIDAD\Tesis\1 CHABELITA\FOTOS TESIS\14 abril 3\DSC0676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0315" b="7653"/>
          <a:stretch/>
        </p:blipFill>
        <p:spPr bwMode="auto">
          <a:xfrm>
            <a:off x="5612758" y="1124743"/>
            <a:ext cx="2631650" cy="3909859"/>
          </a:xfrm>
          <a:prstGeom prst="rect">
            <a:avLst/>
          </a:prstGeom>
          <a:noFill/>
          <a:ln>
            <a:solidFill>
              <a:schemeClr val="bg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32771" name="Picture 3" descr="C:\Users\admin\Desktop\CHABE\UNIVERSIDAD\Tesis\1 CHABELITA\FOTOS TESIS\14 abril 3\DSC06763.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2001" r="13441"/>
          <a:stretch/>
        </p:blipFill>
        <p:spPr bwMode="auto">
          <a:xfrm>
            <a:off x="899592" y="3645024"/>
            <a:ext cx="1872208" cy="1389579"/>
          </a:xfrm>
          <a:prstGeom prst="rect">
            <a:avLst/>
          </a:prstGeom>
          <a:noFill/>
          <a:ln>
            <a:solidFill>
              <a:schemeClr val="bg1">
                <a:lumMod val="50000"/>
                <a:lumOff val="50000"/>
              </a:schemeClr>
            </a:solidFill>
          </a:ln>
          <a:extLst>
            <a:ext uri="{909E8E84-426E-40DD-AFC4-6F175D3DCCD1}">
              <a14:hiddenFill xmlns:a14="http://schemas.microsoft.com/office/drawing/2010/main">
                <a:solidFill>
                  <a:srgbClr val="FFFFFF"/>
                </a:solidFill>
              </a14:hiddenFill>
            </a:ext>
          </a:extLst>
        </p:spPr>
      </p:pic>
      <p:sp>
        <p:nvSpPr>
          <p:cNvPr id="11"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17" name="1 Título"/>
          <p:cNvSpPr txBox="1">
            <a:spLocks/>
          </p:cNvSpPr>
          <p:nvPr/>
        </p:nvSpPr>
        <p:spPr>
          <a:xfrm>
            <a:off x="675436" y="188640"/>
            <a:ext cx="7712988"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ENSAYO DE ESTABILIDAD Y FLUENCIA MARSHALL</a:t>
            </a:r>
          </a:p>
          <a:p>
            <a:r>
              <a:rPr lang="es-ES" sz="2400" b="1" dirty="0" smtClean="0">
                <a:solidFill>
                  <a:schemeClr val="bg1"/>
                </a:solidFill>
                <a:latin typeface="Aparajita" pitchFamily="34" charset="0"/>
                <a:cs typeface="Aparajita" pitchFamily="34" charset="0"/>
              </a:rPr>
              <a:t>ASTM D 6927</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18" name="1 Título"/>
          <p:cNvSpPr txBox="1">
            <a:spLocks/>
          </p:cNvSpPr>
          <p:nvPr/>
        </p:nvSpPr>
        <p:spPr>
          <a:xfrm>
            <a:off x="-180528" y="5442793"/>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rgbClr val="002060"/>
                </a:solidFill>
                <a:latin typeface="BankGothic Md BT" pitchFamily="34" charset="0"/>
              </a:rPr>
              <a:t>Deformímetro – 0,01”</a:t>
            </a:r>
          </a:p>
          <a:p>
            <a:endParaRPr lang="es-ES" sz="1400" dirty="0" smtClean="0">
              <a:solidFill>
                <a:srgbClr val="002060"/>
              </a:solidFill>
              <a:latin typeface="BankGothic Md BT" pitchFamily="34" charset="0"/>
            </a:endParaRPr>
          </a:p>
          <a:p>
            <a:r>
              <a:rPr lang="es-ES" sz="1400" dirty="0" smtClean="0">
                <a:solidFill>
                  <a:srgbClr val="002060"/>
                </a:solidFill>
                <a:latin typeface="BankGothic Md BT" pitchFamily="34" charset="0"/>
              </a:rPr>
              <a:t>Prensa marshall - kg</a:t>
            </a:r>
            <a:endParaRPr lang="es-ES" sz="1400" dirty="0">
              <a:solidFill>
                <a:srgbClr val="002060"/>
              </a:solidFill>
              <a:latin typeface="BankGothic Md BT" pitchFamily="34" charset="0"/>
            </a:endParaRPr>
          </a:p>
        </p:txBody>
      </p:sp>
      <p:sp>
        <p:nvSpPr>
          <p:cNvPr id="12" name="1 Título"/>
          <p:cNvSpPr txBox="1">
            <a:spLocks/>
          </p:cNvSpPr>
          <p:nvPr/>
        </p:nvSpPr>
        <p:spPr>
          <a:xfrm>
            <a:off x="6145359" y="5056959"/>
            <a:ext cx="1566447" cy="21723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050" dirty="0" smtClean="0">
                <a:solidFill>
                  <a:schemeClr val="tx1">
                    <a:lumMod val="85000"/>
                  </a:schemeClr>
                </a:solidFill>
                <a:latin typeface="BankGothic Md BT" pitchFamily="34" charset="0"/>
                <a:hlinkClick r:id="rId10" action="ppaction://hlinksldjump"/>
              </a:rPr>
              <a:t>CALIBRACIÓN</a:t>
            </a:r>
            <a:endParaRPr lang="es-ES" sz="1050" dirty="0">
              <a:solidFill>
                <a:schemeClr val="tx1">
                  <a:lumMod val="85000"/>
                </a:schemeClr>
              </a:solidFill>
              <a:latin typeface="BankGothic Md BT" pitchFamily="34" charset="0"/>
            </a:endParaRPr>
          </a:p>
        </p:txBody>
      </p:sp>
    </p:spTree>
    <p:extLst>
      <p:ext uri="{BB962C8B-B14F-4D97-AF65-F5344CB8AC3E}">
        <p14:creationId xmlns:p14="http://schemas.microsoft.com/office/powerpoint/2010/main" val="40755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7" name="1 Título"/>
          <p:cNvSpPr txBox="1">
            <a:spLocks/>
          </p:cNvSpPr>
          <p:nvPr/>
        </p:nvSpPr>
        <p:spPr>
          <a:xfrm>
            <a:off x="539552" y="260648"/>
            <a:ext cx="8136904"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GRAVEDAD ESPECÍFICA TEÓRICA MÁXIMA RICE ASTM D 2041</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8"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pic>
        <p:nvPicPr>
          <p:cNvPr id="10" name="9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764704"/>
            <a:ext cx="3744417" cy="1736872"/>
          </a:xfrm>
          <a:prstGeom prst="rect">
            <a:avLst/>
          </a:prstGeom>
          <a:noFill/>
          <a:ln w="9525" cmpd="sng">
            <a:solidFill>
              <a:schemeClr val="bg1">
                <a:lumMod val="50000"/>
                <a:lumOff val="50000"/>
              </a:schemeClr>
            </a:solidFill>
            <a:miter lim="800000"/>
            <a:headEnd/>
            <a:tailEnd/>
          </a:ln>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564904"/>
            <a:ext cx="6162079" cy="2104770"/>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2736"/>
          <a:stretch/>
        </p:blipFill>
        <p:spPr bwMode="auto">
          <a:xfrm>
            <a:off x="588089" y="4841005"/>
            <a:ext cx="3004400" cy="1465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496" b="69260"/>
          <a:stretch/>
        </p:blipFill>
        <p:spPr bwMode="auto">
          <a:xfrm>
            <a:off x="3164711" y="4758706"/>
            <a:ext cx="2495935" cy="78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654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2" name="1 Título"/>
          <p:cNvSpPr txBox="1">
            <a:spLocks/>
          </p:cNvSpPr>
          <p:nvPr/>
        </p:nvSpPr>
        <p:spPr>
          <a:xfrm>
            <a:off x="675436" y="332656"/>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DETERMINACIÓN DEL PORCENTAJE ÓPTIMO DE ASFALTO</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13" name="1 Título"/>
          <p:cNvSpPr txBox="1">
            <a:spLocks/>
          </p:cNvSpPr>
          <p:nvPr/>
        </p:nvSpPr>
        <p:spPr>
          <a:xfrm>
            <a:off x="467544" y="1884413"/>
            <a:ext cx="8424936" cy="115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s-ES" sz="1600" dirty="0">
                <a:solidFill>
                  <a:srgbClr val="002060"/>
                </a:solidFill>
                <a:latin typeface="Times New Roman" pitchFamily="18" charset="0"/>
                <a:cs typeface="Times New Roman" pitchFamily="18" charset="0"/>
              </a:rPr>
              <a:t>1.- Densidad Bulk de la mezcla compactada (Gmb</a:t>
            </a:r>
            <a:r>
              <a:rPr lang="es-ES" sz="1600" dirty="0" smtClean="0">
                <a:solidFill>
                  <a:srgbClr val="002060"/>
                </a:solidFill>
                <a:latin typeface="Times New Roman" pitchFamily="18" charset="0"/>
                <a:cs typeface="Times New Roman" pitchFamily="18" charset="0"/>
              </a:rPr>
              <a:t>) </a:t>
            </a:r>
          </a:p>
          <a:p>
            <a:pPr algn="l">
              <a:lnSpc>
                <a:spcPct val="150000"/>
              </a:lnSpc>
            </a:pPr>
            <a:r>
              <a:rPr lang="es-ES" sz="1600" dirty="0">
                <a:solidFill>
                  <a:srgbClr val="002060"/>
                </a:solidFill>
                <a:latin typeface="Times New Roman" pitchFamily="18" charset="0"/>
                <a:cs typeface="Times New Roman" pitchFamily="18" charset="0"/>
              </a:rPr>
              <a:t>2.- Gravedad específica teórica máxima RICE (Gmm</a:t>
            </a:r>
            <a:r>
              <a:rPr lang="es-ES" sz="1600" dirty="0" smtClean="0">
                <a:solidFill>
                  <a:srgbClr val="002060"/>
                </a:solidFill>
                <a:latin typeface="Times New Roman" pitchFamily="18" charset="0"/>
                <a:cs typeface="Times New Roman" pitchFamily="18" charset="0"/>
              </a:rPr>
              <a:t>) </a:t>
            </a:r>
          </a:p>
          <a:p>
            <a:pPr algn="l">
              <a:lnSpc>
                <a:spcPct val="150000"/>
              </a:lnSpc>
            </a:pPr>
            <a:r>
              <a:rPr lang="es-ES" sz="1600" dirty="0">
                <a:solidFill>
                  <a:srgbClr val="002060"/>
                </a:solidFill>
                <a:latin typeface="Times New Roman" pitchFamily="18" charset="0"/>
                <a:cs typeface="Times New Roman" pitchFamily="18" charset="0"/>
              </a:rPr>
              <a:t>3.- Gravedad específica Bulk de los agregados (Gsb</a:t>
            </a:r>
            <a:r>
              <a:rPr lang="es-ES" sz="1600" dirty="0" smtClean="0">
                <a:solidFill>
                  <a:srgbClr val="002060"/>
                </a:solidFill>
                <a:latin typeface="Times New Roman" pitchFamily="18" charset="0"/>
                <a:cs typeface="Times New Roman" pitchFamily="18" charset="0"/>
              </a:rPr>
              <a:t>), se considera el mismo valor para todos los tipos de mezclas</a:t>
            </a:r>
            <a:r>
              <a:rPr lang="es-ES" sz="1600" dirty="0" smtClean="0">
                <a:solidFill>
                  <a:schemeClr val="bg2"/>
                </a:solidFill>
                <a:latin typeface="Times New Roman" pitchFamily="18" charset="0"/>
                <a:cs typeface="Times New Roman" pitchFamily="18" charset="0"/>
              </a:rPr>
              <a:t>.  </a:t>
            </a:r>
          </a:p>
          <a:p>
            <a:pPr algn="l">
              <a:lnSpc>
                <a:spcPct val="150000"/>
              </a:lnSpc>
            </a:pPr>
            <a:endParaRPr lang="es-ES" sz="1600" dirty="0">
              <a:solidFill>
                <a:schemeClr val="bg2"/>
              </a:solidFill>
              <a:latin typeface="Times New Roman" pitchFamily="18" charset="0"/>
              <a:cs typeface="Times New Roman" pitchFamily="18" charset="0"/>
            </a:endParaRPr>
          </a:p>
          <a:p>
            <a:pPr algn="l">
              <a:lnSpc>
                <a:spcPct val="150000"/>
              </a:lnSpc>
            </a:pPr>
            <a:endParaRPr lang="es-ES" sz="1600" dirty="0" smtClean="0">
              <a:solidFill>
                <a:schemeClr val="bg2"/>
              </a:solidFill>
              <a:latin typeface="Times New Roman" pitchFamily="18" charset="0"/>
              <a:cs typeface="Times New Roman" pitchFamily="18" charset="0"/>
            </a:endParaRPr>
          </a:p>
          <a:p>
            <a:pPr algn="l">
              <a:lnSpc>
                <a:spcPct val="150000"/>
              </a:lnSpc>
            </a:pPr>
            <a:endParaRPr lang="es-ES" sz="1600" dirty="0">
              <a:solidFill>
                <a:schemeClr val="bg2"/>
              </a:solidFill>
              <a:latin typeface="Times New Roman" pitchFamily="18" charset="0"/>
              <a:cs typeface="Times New Roman" pitchFamily="18" charset="0"/>
            </a:endParaRPr>
          </a:p>
        </p:txBody>
      </p:sp>
      <p:pic>
        <p:nvPicPr>
          <p:cNvPr id="378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4054"/>
          <a:stretch/>
        </p:blipFill>
        <p:spPr bwMode="auto">
          <a:xfrm>
            <a:off x="467544" y="3324572"/>
            <a:ext cx="5572125" cy="244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 Título"/>
          <p:cNvSpPr txBox="1">
            <a:spLocks/>
          </p:cNvSpPr>
          <p:nvPr/>
        </p:nvSpPr>
        <p:spPr>
          <a:xfrm>
            <a:off x="675436" y="1088740"/>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00" b="1" dirty="0" smtClean="0">
                <a:solidFill>
                  <a:schemeClr val="bg1"/>
                </a:solidFill>
                <a:latin typeface="Aparajita" pitchFamily="34" charset="0"/>
                <a:cs typeface="Aparajita" pitchFamily="34" charset="0"/>
              </a:rPr>
              <a:t>BASADA EN LAS PROPIEDADES Y FACTORES VOLUMÉTRICOS DE LA MEZCLA COMPACTADA</a:t>
            </a:r>
            <a:endParaRPr lang="es-ES" sz="1800" b="1" dirty="0">
              <a:solidFill>
                <a:schemeClr val="bg1"/>
              </a:solidFill>
              <a:latin typeface="Aparajita" pitchFamily="34" charset="0"/>
              <a:cs typeface="Aparajita" pitchFamily="34" charset="0"/>
            </a:endParaRPr>
          </a:p>
          <a:p>
            <a:endParaRPr lang="es-ES" sz="1800" b="1" dirty="0" smtClean="0">
              <a:solidFill>
                <a:schemeClr val="bg1"/>
              </a:solidFill>
              <a:latin typeface="Aparajita" pitchFamily="34" charset="0"/>
              <a:cs typeface="Aparajita" pitchFamily="34" charset="0"/>
            </a:endParaRPr>
          </a:p>
        </p:txBody>
      </p:sp>
      <p:sp>
        <p:nvSpPr>
          <p:cNvPr id="10" name="1 Título"/>
          <p:cNvSpPr txBox="1">
            <a:spLocks/>
          </p:cNvSpPr>
          <p:nvPr/>
        </p:nvSpPr>
        <p:spPr>
          <a:xfrm>
            <a:off x="4788024"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Tree>
    <p:extLst>
      <p:ext uri="{BB962C8B-B14F-4D97-AF65-F5344CB8AC3E}">
        <p14:creationId xmlns:p14="http://schemas.microsoft.com/office/powerpoint/2010/main" val="3619595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3" name="1 Título"/>
          <p:cNvSpPr txBox="1">
            <a:spLocks/>
          </p:cNvSpPr>
          <p:nvPr/>
        </p:nvSpPr>
        <p:spPr>
          <a:xfrm>
            <a:off x="251520" y="836712"/>
            <a:ext cx="8496944"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s-ES" sz="1600" dirty="0">
                <a:solidFill>
                  <a:srgbClr val="002060"/>
                </a:solidFill>
                <a:latin typeface="Times New Roman" pitchFamily="18" charset="0"/>
                <a:cs typeface="Times New Roman" pitchFamily="18" charset="0"/>
              </a:rPr>
              <a:t>4.- Gravedad específica aparente de los agregados (Gsa</a:t>
            </a:r>
            <a:r>
              <a:rPr lang="es-ES" sz="1600" dirty="0" smtClean="0">
                <a:solidFill>
                  <a:srgbClr val="002060"/>
                </a:solidFill>
                <a:latin typeface="Times New Roman" pitchFamily="18" charset="0"/>
                <a:cs typeface="Times New Roman" pitchFamily="18" charset="0"/>
              </a:rPr>
              <a:t>), </a:t>
            </a:r>
            <a:r>
              <a:rPr lang="es-ES" sz="1600" dirty="0">
                <a:solidFill>
                  <a:srgbClr val="002060"/>
                </a:solidFill>
                <a:latin typeface="Times New Roman" pitchFamily="18" charset="0"/>
                <a:cs typeface="Times New Roman" pitchFamily="18" charset="0"/>
              </a:rPr>
              <a:t>se considera el mismo valor para todos los tipos de </a:t>
            </a:r>
            <a:r>
              <a:rPr lang="es-ES" sz="1600" dirty="0" smtClean="0">
                <a:solidFill>
                  <a:srgbClr val="002060"/>
                </a:solidFill>
                <a:latin typeface="Times New Roman" pitchFamily="18" charset="0"/>
                <a:cs typeface="Times New Roman" pitchFamily="18" charset="0"/>
              </a:rPr>
              <a:t>mezclas. </a:t>
            </a:r>
          </a:p>
          <a:p>
            <a:pPr algn="l">
              <a:lnSpc>
                <a:spcPct val="150000"/>
              </a:lnSpc>
            </a:pPr>
            <a:endParaRPr lang="es-ES" sz="1600" dirty="0">
              <a:solidFill>
                <a:schemeClr val="bg2"/>
              </a:solidFill>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75656" y="2109961"/>
            <a:ext cx="581977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txBox="1">
            <a:spLocks/>
          </p:cNvSpPr>
          <p:nvPr/>
        </p:nvSpPr>
        <p:spPr>
          <a:xfrm>
            <a:off x="4788024"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Tree>
    <p:extLst>
      <p:ext uri="{BB962C8B-B14F-4D97-AF65-F5344CB8AC3E}">
        <p14:creationId xmlns:p14="http://schemas.microsoft.com/office/powerpoint/2010/main" val="2728868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0" name="1 Título"/>
          <p:cNvSpPr txBox="1">
            <a:spLocks/>
          </p:cNvSpPr>
          <p:nvPr/>
        </p:nvSpPr>
        <p:spPr>
          <a:xfrm>
            <a:off x="296753" y="404664"/>
            <a:ext cx="8640960"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a:solidFill>
                  <a:srgbClr val="002060"/>
                </a:solidFill>
                <a:latin typeface="Times New Roman" pitchFamily="18" charset="0"/>
                <a:cs typeface="Times New Roman" pitchFamily="18" charset="0"/>
              </a:rPr>
              <a:t>5.- Gravedad específica efectiva de los agregados (Gse), se calcula para cada porcentaje de asfalto.</a:t>
            </a:r>
          </a:p>
          <a:p>
            <a:pPr algn="l">
              <a:lnSpc>
                <a:spcPct val="150000"/>
              </a:lnSpc>
            </a:pPr>
            <a:endParaRPr lang="es-ES" sz="1600" dirty="0">
              <a:solidFill>
                <a:schemeClr val="bg2"/>
              </a:solidFill>
              <a:latin typeface="Times New Roman" pitchFamily="18" charset="0"/>
              <a:cs typeface="Times New Roman" pitchFamily="18" charset="0"/>
            </a:endParaRPr>
          </a:p>
        </p:txBody>
      </p:sp>
      <p:pic>
        <p:nvPicPr>
          <p:cNvPr id="3891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90687" y="908720"/>
            <a:ext cx="5762625"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Título"/>
          <p:cNvSpPr txBox="1">
            <a:spLocks/>
          </p:cNvSpPr>
          <p:nvPr/>
        </p:nvSpPr>
        <p:spPr>
          <a:xfrm>
            <a:off x="251519" y="4581128"/>
            <a:ext cx="8640960" cy="1152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600" dirty="0">
                <a:solidFill>
                  <a:srgbClr val="002060"/>
                </a:solidFill>
                <a:latin typeface="Times New Roman" pitchFamily="18" charset="0"/>
                <a:cs typeface="Times New Roman" pitchFamily="18" charset="0"/>
              </a:rPr>
              <a:t>Para la verificación de un buen diseño de las mezclas asfálticas se debe cumplir una condición muy importante entre los tres tipos de gravedades específicas antes mencionadas: </a:t>
            </a:r>
            <a:endParaRPr lang="es-ES" sz="1600" dirty="0" smtClean="0">
              <a:solidFill>
                <a:srgbClr val="002060"/>
              </a:solidFill>
              <a:latin typeface="Times New Roman" pitchFamily="18" charset="0"/>
              <a:cs typeface="Times New Roman" pitchFamily="18" charset="0"/>
            </a:endParaRPr>
          </a:p>
          <a:p>
            <a:pPr>
              <a:lnSpc>
                <a:spcPct val="150000"/>
              </a:lnSpc>
            </a:pPr>
            <a:r>
              <a:rPr lang="es-ES" sz="1600" b="1" dirty="0" smtClean="0">
                <a:solidFill>
                  <a:srgbClr val="0070C0"/>
                </a:solidFill>
                <a:latin typeface="Times New Roman" pitchFamily="18" charset="0"/>
                <a:cs typeface="Times New Roman" pitchFamily="18" charset="0"/>
              </a:rPr>
              <a:t>Gsb </a:t>
            </a:r>
            <a:r>
              <a:rPr lang="es-ES" sz="1600" b="1" dirty="0">
                <a:solidFill>
                  <a:srgbClr val="0070C0"/>
                </a:solidFill>
                <a:latin typeface="Times New Roman" pitchFamily="18" charset="0"/>
                <a:cs typeface="Times New Roman" pitchFamily="18" charset="0"/>
              </a:rPr>
              <a:t>&lt; Gse &lt; Gsa</a:t>
            </a:r>
          </a:p>
          <a:p>
            <a:pPr>
              <a:lnSpc>
                <a:spcPct val="150000"/>
              </a:lnSpc>
            </a:pPr>
            <a:r>
              <a:rPr lang="es-ES" sz="1600" dirty="0" smtClean="0">
                <a:solidFill>
                  <a:schemeClr val="bg2"/>
                </a:solidFill>
                <a:latin typeface="Times New Roman" pitchFamily="18" charset="0"/>
                <a:cs typeface="Times New Roman" pitchFamily="18" charset="0"/>
              </a:rPr>
              <a:t>.</a:t>
            </a:r>
            <a:endParaRPr lang="es-ES" sz="1600" dirty="0">
              <a:solidFill>
                <a:schemeClr val="bg2"/>
              </a:solidFill>
              <a:latin typeface="Times New Roman" pitchFamily="18" charset="0"/>
              <a:cs typeface="Times New Roman" pitchFamily="18" charset="0"/>
            </a:endParaRPr>
          </a:p>
          <a:p>
            <a:pPr algn="l">
              <a:lnSpc>
                <a:spcPct val="150000"/>
              </a:lnSpc>
            </a:pPr>
            <a:endParaRPr lang="es-ES" sz="1600" dirty="0">
              <a:solidFill>
                <a:schemeClr val="bg2"/>
              </a:solidFill>
              <a:latin typeface="Times New Roman" pitchFamily="18" charset="0"/>
              <a:cs typeface="Times New Roman" pitchFamily="18" charset="0"/>
            </a:endParaRPr>
          </a:p>
        </p:txBody>
      </p:sp>
      <p:sp>
        <p:nvSpPr>
          <p:cNvPr id="8" name="1 Título"/>
          <p:cNvSpPr txBox="1">
            <a:spLocks/>
          </p:cNvSpPr>
          <p:nvPr/>
        </p:nvSpPr>
        <p:spPr>
          <a:xfrm>
            <a:off x="4788024"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Tree>
    <p:extLst>
      <p:ext uri="{BB962C8B-B14F-4D97-AF65-F5344CB8AC3E}">
        <p14:creationId xmlns:p14="http://schemas.microsoft.com/office/powerpoint/2010/main" val="1820878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0" name="1 Título"/>
          <p:cNvSpPr txBox="1">
            <a:spLocks/>
          </p:cNvSpPr>
          <p:nvPr/>
        </p:nvSpPr>
        <p:spPr>
          <a:xfrm>
            <a:off x="4211959" y="288194"/>
            <a:ext cx="2448273"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a:solidFill>
                  <a:srgbClr val="002060"/>
                </a:solidFill>
                <a:latin typeface="Times New Roman" pitchFamily="18" charset="0"/>
                <a:cs typeface="Times New Roman" pitchFamily="18" charset="0"/>
              </a:rPr>
              <a:t>6.- Vacíos de aire (Va)</a:t>
            </a:r>
          </a:p>
          <a:p>
            <a:r>
              <a:rPr lang="es-ES" sz="1600" dirty="0" smtClean="0">
                <a:solidFill>
                  <a:srgbClr val="002060"/>
                </a:solidFill>
                <a:latin typeface="Times New Roman" pitchFamily="18" charset="0"/>
                <a:cs typeface="Times New Roman" pitchFamily="18" charset="0"/>
              </a:rPr>
              <a:t>.</a:t>
            </a:r>
            <a:endParaRPr lang="es-ES" sz="1600" dirty="0">
              <a:solidFill>
                <a:srgbClr val="002060"/>
              </a:solidFill>
              <a:latin typeface="Times New Roman" pitchFamily="18" charset="0"/>
              <a:cs typeface="Times New Roman" pitchFamily="18" charset="0"/>
            </a:endParaRPr>
          </a:p>
          <a:p>
            <a:pPr algn="l">
              <a:lnSpc>
                <a:spcPct val="150000"/>
              </a:lnSpc>
            </a:pPr>
            <a:endParaRPr lang="es-ES" sz="1600" dirty="0">
              <a:solidFill>
                <a:srgbClr val="002060"/>
              </a:solidFill>
              <a:latin typeface="Times New Roman" pitchFamily="18" charset="0"/>
              <a:cs typeface="Times New Roman" pitchFamily="18" charset="0"/>
            </a:endParaRPr>
          </a:p>
        </p:txBody>
      </p:sp>
      <p:pic>
        <p:nvPicPr>
          <p:cNvPr id="3993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76259" y="620688"/>
            <a:ext cx="405618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Título"/>
          <p:cNvSpPr txBox="1">
            <a:spLocks/>
          </p:cNvSpPr>
          <p:nvPr/>
        </p:nvSpPr>
        <p:spPr>
          <a:xfrm>
            <a:off x="-36512" y="3140968"/>
            <a:ext cx="4032448"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a:solidFill>
                  <a:srgbClr val="002060"/>
                </a:solidFill>
                <a:latin typeface="Times New Roman" pitchFamily="18" charset="0"/>
                <a:cs typeface="Times New Roman" pitchFamily="18" charset="0"/>
              </a:rPr>
              <a:t>7.- Vacíos en el agregado mineral (VAM)</a:t>
            </a:r>
          </a:p>
          <a:p>
            <a:endParaRPr lang="es-ES" sz="1600" dirty="0">
              <a:solidFill>
                <a:srgbClr val="002060"/>
              </a:solidFill>
              <a:latin typeface="Times New Roman" pitchFamily="18" charset="0"/>
              <a:cs typeface="Times New Roman" pitchFamily="18" charset="0"/>
            </a:endParaRPr>
          </a:p>
          <a:p>
            <a:pPr algn="l">
              <a:lnSpc>
                <a:spcPct val="150000"/>
              </a:lnSpc>
            </a:pPr>
            <a:endParaRPr lang="es-ES" sz="1600" dirty="0">
              <a:solidFill>
                <a:srgbClr val="002060"/>
              </a:solidFill>
              <a:latin typeface="Times New Roman" pitchFamily="18" charset="0"/>
              <a:cs typeface="Times New Roman" pitchFamily="18" charset="0"/>
            </a:endParaRPr>
          </a:p>
        </p:txBody>
      </p:sp>
      <p:pic>
        <p:nvPicPr>
          <p:cNvPr id="39939"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528" y="3536681"/>
            <a:ext cx="4487329" cy="270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355976" y="216024"/>
            <a:ext cx="4464496" cy="29249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251520" y="3140967"/>
            <a:ext cx="4464496" cy="30939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 Título"/>
          <p:cNvSpPr txBox="1">
            <a:spLocks/>
          </p:cNvSpPr>
          <p:nvPr/>
        </p:nvSpPr>
        <p:spPr>
          <a:xfrm>
            <a:off x="4788024"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554776"/>
            <a:ext cx="3168351" cy="210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3284984"/>
            <a:ext cx="25050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442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0" name="1 Título"/>
          <p:cNvSpPr txBox="1">
            <a:spLocks/>
          </p:cNvSpPr>
          <p:nvPr/>
        </p:nvSpPr>
        <p:spPr>
          <a:xfrm>
            <a:off x="4211959" y="288194"/>
            <a:ext cx="3312369"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a:solidFill>
                  <a:srgbClr val="002060"/>
                </a:solidFill>
                <a:latin typeface="Times New Roman" pitchFamily="18" charset="0"/>
                <a:cs typeface="Times New Roman" pitchFamily="18" charset="0"/>
              </a:rPr>
              <a:t>8.- Vacíos llenos de asfalto (VAF)</a:t>
            </a:r>
          </a:p>
          <a:p>
            <a:r>
              <a:rPr lang="es-ES" sz="1600" dirty="0" smtClean="0">
                <a:solidFill>
                  <a:srgbClr val="002060"/>
                </a:solidFill>
                <a:latin typeface="Times New Roman" pitchFamily="18" charset="0"/>
                <a:cs typeface="Times New Roman" pitchFamily="18" charset="0"/>
              </a:rPr>
              <a:t>.</a:t>
            </a:r>
            <a:endParaRPr lang="es-ES" sz="1600" dirty="0">
              <a:solidFill>
                <a:srgbClr val="002060"/>
              </a:solidFill>
              <a:latin typeface="Times New Roman" pitchFamily="18" charset="0"/>
              <a:cs typeface="Times New Roman" pitchFamily="18" charset="0"/>
            </a:endParaRPr>
          </a:p>
          <a:p>
            <a:pPr algn="l">
              <a:lnSpc>
                <a:spcPct val="150000"/>
              </a:lnSpc>
            </a:pPr>
            <a:endParaRPr lang="es-ES" sz="1600" dirty="0">
              <a:solidFill>
                <a:srgbClr val="002060"/>
              </a:solidFill>
              <a:latin typeface="Times New Roman" pitchFamily="18" charset="0"/>
              <a:cs typeface="Times New Roman" pitchFamily="18" charset="0"/>
            </a:endParaRPr>
          </a:p>
        </p:txBody>
      </p:sp>
      <p:sp>
        <p:nvSpPr>
          <p:cNvPr id="8" name="1 Título"/>
          <p:cNvSpPr txBox="1">
            <a:spLocks/>
          </p:cNvSpPr>
          <p:nvPr/>
        </p:nvSpPr>
        <p:spPr>
          <a:xfrm>
            <a:off x="-324544" y="3140968"/>
            <a:ext cx="4032448"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a:solidFill>
                  <a:srgbClr val="002060"/>
                </a:solidFill>
                <a:latin typeface="Times New Roman" pitchFamily="18" charset="0"/>
                <a:cs typeface="Times New Roman" pitchFamily="18" charset="0"/>
              </a:rPr>
              <a:t>9.- Asfalto absorbido (Pba)</a:t>
            </a:r>
          </a:p>
          <a:p>
            <a:endParaRPr lang="es-ES" sz="1600" dirty="0">
              <a:solidFill>
                <a:srgbClr val="002060"/>
              </a:solidFill>
              <a:latin typeface="Times New Roman" pitchFamily="18" charset="0"/>
              <a:cs typeface="Times New Roman" pitchFamily="18" charset="0"/>
            </a:endParaRPr>
          </a:p>
          <a:p>
            <a:pPr algn="l">
              <a:lnSpc>
                <a:spcPct val="150000"/>
              </a:lnSpc>
            </a:pPr>
            <a:endParaRPr lang="es-ES" sz="1600" dirty="0">
              <a:solidFill>
                <a:srgbClr val="002060"/>
              </a:solidFill>
              <a:latin typeface="Times New Roman" pitchFamily="18" charset="0"/>
              <a:cs typeface="Times New Roman" pitchFamily="18" charset="0"/>
            </a:endParaRPr>
          </a:p>
        </p:txBody>
      </p:sp>
      <p:pic>
        <p:nvPicPr>
          <p:cNvPr id="409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8403" y="765616"/>
            <a:ext cx="4322069" cy="237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3750" b="3999"/>
          <a:stretch/>
        </p:blipFill>
        <p:spPr bwMode="auto">
          <a:xfrm>
            <a:off x="324396" y="3573016"/>
            <a:ext cx="467965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251520" y="3071391"/>
            <a:ext cx="4752528" cy="30939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4427984" y="191072"/>
            <a:ext cx="4464496" cy="28803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140968"/>
            <a:ext cx="2142357" cy="232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 Título"/>
          <p:cNvSpPr txBox="1">
            <a:spLocks/>
          </p:cNvSpPr>
          <p:nvPr/>
        </p:nvSpPr>
        <p:spPr>
          <a:xfrm>
            <a:off x="4788024"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pic>
        <p:nvPicPr>
          <p:cNvPr id="143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608" y="535857"/>
            <a:ext cx="250507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12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0" name="1 Título"/>
          <p:cNvSpPr txBox="1">
            <a:spLocks/>
          </p:cNvSpPr>
          <p:nvPr/>
        </p:nvSpPr>
        <p:spPr>
          <a:xfrm>
            <a:off x="3491880" y="260648"/>
            <a:ext cx="4608513"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a:solidFill>
                  <a:srgbClr val="002060"/>
                </a:solidFill>
                <a:latin typeface="Times New Roman" pitchFamily="18" charset="0"/>
                <a:cs typeface="Times New Roman" pitchFamily="18" charset="0"/>
              </a:rPr>
              <a:t>10.- Contenido de asfalto efectivo en la mezcla (Pbe)</a:t>
            </a:r>
          </a:p>
          <a:p>
            <a:r>
              <a:rPr lang="es-ES" sz="1600" dirty="0" smtClean="0">
                <a:solidFill>
                  <a:srgbClr val="002060"/>
                </a:solidFill>
                <a:latin typeface="Times New Roman" pitchFamily="18" charset="0"/>
                <a:cs typeface="Times New Roman" pitchFamily="18" charset="0"/>
              </a:rPr>
              <a:t>.</a:t>
            </a:r>
            <a:endParaRPr lang="es-ES" sz="1600" dirty="0">
              <a:solidFill>
                <a:srgbClr val="002060"/>
              </a:solidFill>
              <a:latin typeface="Times New Roman" pitchFamily="18" charset="0"/>
              <a:cs typeface="Times New Roman" pitchFamily="18" charset="0"/>
            </a:endParaRPr>
          </a:p>
          <a:p>
            <a:pPr algn="l">
              <a:lnSpc>
                <a:spcPct val="150000"/>
              </a:lnSpc>
            </a:pPr>
            <a:endParaRPr lang="es-ES" sz="1600" dirty="0">
              <a:solidFill>
                <a:srgbClr val="002060"/>
              </a:solidFill>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1880" y="733193"/>
            <a:ext cx="5400600" cy="269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 Título"/>
          <p:cNvSpPr txBox="1">
            <a:spLocks/>
          </p:cNvSpPr>
          <p:nvPr/>
        </p:nvSpPr>
        <p:spPr>
          <a:xfrm>
            <a:off x="-396553" y="3501008"/>
            <a:ext cx="4608513" cy="57606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dirty="0" smtClean="0">
                <a:solidFill>
                  <a:srgbClr val="002060"/>
                </a:solidFill>
                <a:latin typeface="Times New Roman" pitchFamily="18" charset="0"/>
                <a:cs typeface="Times New Roman" pitchFamily="18" charset="0"/>
              </a:rPr>
              <a:t>11.- Relación “polvo mineral / asfalto”</a:t>
            </a:r>
            <a:endParaRPr lang="es-ES" sz="1600" dirty="0">
              <a:solidFill>
                <a:srgbClr val="002060"/>
              </a:solidFill>
              <a:latin typeface="Times New Roman" pitchFamily="18" charset="0"/>
              <a:cs typeface="Times New Roman" pitchFamily="18" charset="0"/>
            </a:endParaRPr>
          </a:p>
          <a:p>
            <a:r>
              <a:rPr lang="es-ES" sz="1600" dirty="0" smtClean="0">
                <a:solidFill>
                  <a:srgbClr val="002060"/>
                </a:solidFill>
                <a:latin typeface="Times New Roman" pitchFamily="18" charset="0"/>
                <a:cs typeface="Times New Roman" pitchFamily="18" charset="0"/>
              </a:rPr>
              <a:t>.</a:t>
            </a:r>
            <a:endParaRPr lang="es-ES" sz="1600" dirty="0">
              <a:solidFill>
                <a:srgbClr val="002060"/>
              </a:solidFill>
              <a:latin typeface="Times New Roman" pitchFamily="18" charset="0"/>
              <a:cs typeface="Times New Roman" pitchFamily="18" charset="0"/>
            </a:endParaRPr>
          </a:p>
          <a:p>
            <a:pPr algn="l">
              <a:lnSpc>
                <a:spcPct val="150000"/>
              </a:lnSpc>
            </a:pPr>
            <a:endParaRPr lang="es-ES" sz="1600" dirty="0">
              <a:solidFill>
                <a:srgbClr val="002060"/>
              </a:solidFill>
              <a:latin typeface="Times New Roman" pitchFamily="18" charset="0"/>
              <a:cs typeface="Times New Roman" pitchFamily="18" charset="0"/>
            </a:endParaRPr>
          </a:p>
        </p:txBody>
      </p:sp>
      <p:pic>
        <p:nvPicPr>
          <p:cNvPr id="4198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536" y="4021200"/>
            <a:ext cx="5445643" cy="178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3491880" y="191072"/>
            <a:ext cx="5400600" cy="32379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251520" y="3429000"/>
            <a:ext cx="5589660"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369" y="548680"/>
            <a:ext cx="1919857" cy="247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 Título"/>
          <p:cNvSpPr txBox="1">
            <a:spLocks/>
          </p:cNvSpPr>
          <p:nvPr/>
        </p:nvSpPr>
        <p:spPr>
          <a:xfrm>
            <a:off x="4788024"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15" name="1 Título"/>
          <p:cNvSpPr txBox="1">
            <a:spLocks/>
          </p:cNvSpPr>
          <p:nvPr/>
        </p:nvSpPr>
        <p:spPr>
          <a:xfrm>
            <a:off x="611560" y="6024810"/>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chemeClr val="bg1">
                    <a:lumMod val="85000"/>
                    <a:lumOff val="15000"/>
                  </a:schemeClr>
                </a:solidFill>
                <a:latin typeface="+mn-lt"/>
              </a:rPr>
              <a:t>LÍMITES 0,6- 1.3            </a:t>
            </a:r>
            <a:r>
              <a:rPr lang="es-ES" sz="1200" dirty="0" smtClean="0">
                <a:solidFill>
                  <a:schemeClr val="bg1">
                    <a:lumMod val="85000"/>
                    <a:lumOff val="15000"/>
                  </a:schemeClr>
                </a:solidFill>
              </a:rPr>
              <a:t>NEVI-12</a:t>
            </a:r>
            <a:r>
              <a:rPr lang="es-ES" sz="1200" dirty="0" smtClean="0">
                <a:solidFill>
                  <a:schemeClr val="bg1">
                    <a:lumMod val="85000"/>
                    <a:lumOff val="15000"/>
                  </a:schemeClr>
                </a:solidFill>
                <a:latin typeface="+mn-lt"/>
              </a:rPr>
              <a:t> </a:t>
            </a:r>
            <a:endParaRPr lang="es-ES" sz="1200" dirty="0">
              <a:solidFill>
                <a:schemeClr val="bg1">
                  <a:lumMod val="85000"/>
                  <a:lumOff val="15000"/>
                </a:schemeClr>
              </a:solidFill>
              <a:latin typeface="+mn-lt"/>
            </a:endParaRPr>
          </a:p>
        </p:txBody>
      </p:sp>
    </p:spTree>
    <p:extLst>
      <p:ext uri="{BB962C8B-B14F-4D97-AF65-F5344CB8AC3E}">
        <p14:creationId xmlns:p14="http://schemas.microsoft.com/office/powerpoint/2010/main" val="1736292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7101408"/>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5237801" y="6165304"/>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RESULTADOS DE </a:t>
            </a:r>
          </a:p>
          <a:p>
            <a:r>
              <a:rPr lang="es-ES" sz="1400" dirty="0" smtClean="0">
                <a:latin typeface="BankGothic Md BT" pitchFamily="34" charset="0"/>
              </a:rPr>
              <a:t>LA MEZCLA PATRÓN</a:t>
            </a:r>
            <a:endParaRPr lang="es-ES" sz="1400" dirty="0">
              <a:latin typeface="BankGothic Md BT"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828242542"/>
              </p:ext>
            </p:extLst>
          </p:nvPr>
        </p:nvGraphicFramePr>
        <p:xfrm>
          <a:off x="323527" y="254890"/>
          <a:ext cx="8568947" cy="5533992"/>
        </p:xfrm>
        <a:graphic>
          <a:graphicData uri="http://schemas.openxmlformats.org/drawingml/2006/table">
            <a:tbl>
              <a:tblPr firstRow="1" firstCol="1" bandRow="1">
                <a:tableStyleId>{5C22544A-7EE6-4342-B048-85BDC9FD1C3A}</a:tableStyleId>
              </a:tblPr>
              <a:tblGrid>
                <a:gridCol w="326918"/>
                <a:gridCol w="442749"/>
                <a:gridCol w="519952"/>
                <a:gridCol w="519952"/>
                <a:gridCol w="519952"/>
                <a:gridCol w="519952"/>
                <a:gridCol w="519952"/>
                <a:gridCol w="519952"/>
                <a:gridCol w="519952"/>
                <a:gridCol w="519952"/>
                <a:gridCol w="519952"/>
                <a:gridCol w="519952"/>
                <a:gridCol w="519952"/>
                <a:gridCol w="519952"/>
                <a:gridCol w="519952"/>
                <a:gridCol w="519952"/>
                <a:gridCol w="519952"/>
              </a:tblGrid>
              <a:tr h="304649">
                <a:tc rowSpan="2">
                  <a:txBody>
                    <a:bodyPr/>
                    <a:lstStyle/>
                    <a:p>
                      <a:pPr algn="ctr">
                        <a:lnSpc>
                          <a:spcPct val="115000"/>
                        </a:lnSpc>
                        <a:spcAft>
                          <a:spcPts val="0"/>
                        </a:spcAft>
                      </a:pPr>
                      <a:r>
                        <a:rPr lang="es-ES" sz="900" dirty="0">
                          <a:solidFill>
                            <a:schemeClr val="bg1"/>
                          </a:solidFill>
                          <a:effectLst/>
                        </a:rPr>
                        <a:t>Briqueta</a:t>
                      </a:r>
                      <a:endParaRPr lang="es-ES" sz="1100" dirty="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Mezcla total</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Contenido de asfalto en la mezcla</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Contenido de agregado en la mezcla</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Peso en el aire</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Peso Saturado Sup Seca</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Peso sumergido</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dirty="0">
                          <a:solidFill>
                            <a:schemeClr val="bg1"/>
                          </a:solidFill>
                          <a:effectLst/>
                        </a:rPr>
                        <a:t>Volumen Briqueta</a:t>
                      </a:r>
                      <a:endParaRPr lang="es-ES" sz="1100" dirty="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Densidad Bulk de la mezcla</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Gravedad específica teórica máxima medida</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Vacíos de aire</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Vacíos en el agregado mineral</a:t>
                      </a:r>
                      <a:endParaRPr lang="es-ES" sz="1100">
                        <a:solidFill>
                          <a:schemeClr val="bg1"/>
                        </a:solidFill>
                        <a:effectLst/>
                        <a:latin typeface="Calibri"/>
                        <a:ea typeface="Calibri"/>
                        <a:cs typeface="Times New Roman"/>
                      </a:endParaRPr>
                    </a:p>
                  </a:txBody>
                  <a:tcPr marL="60698" marR="60698" marT="0" marB="0" anchor="ctr"/>
                </a:tc>
                <a:tc rowSpan="2">
                  <a:txBody>
                    <a:bodyPr/>
                    <a:lstStyle/>
                    <a:p>
                      <a:pPr algn="ctr">
                        <a:lnSpc>
                          <a:spcPct val="115000"/>
                        </a:lnSpc>
                        <a:spcAft>
                          <a:spcPts val="0"/>
                        </a:spcAft>
                      </a:pPr>
                      <a:r>
                        <a:rPr lang="es-ES" sz="900">
                          <a:solidFill>
                            <a:schemeClr val="bg1"/>
                          </a:solidFill>
                          <a:effectLst/>
                        </a:rPr>
                        <a:t>Vacíos llenos de asfalto</a:t>
                      </a:r>
                      <a:endParaRPr lang="es-ES" sz="1100">
                        <a:solidFill>
                          <a:schemeClr val="bg1"/>
                        </a:solidFill>
                        <a:effectLst/>
                        <a:latin typeface="Calibri"/>
                        <a:ea typeface="Calibri"/>
                        <a:cs typeface="Times New Roman"/>
                      </a:endParaRPr>
                    </a:p>
                  </a:txBody>
                  <a:tcPr marL="60698" marR="60698" marT="0" marB="0" anchor="ctr"/>
                </a:tc>
                <a:tc gridSpan="3">
                  <a:txBody>
                    <a:bodyPr/>
                    <a:lstStyle/>
                    <a:p>
                      <a:pPr algn="ctr">
                        <a:lnSpc>
                          <a:spcPct val="115000"/>
                        </a:lnSpc>
                        <a:spcAft>
                          <a:spcPts val="0"/>
                        </a:spcAft>
                      </a:pPr>
                      <a:r>
                        <a:rPr lang="es-ES" sz="900">
                          <a:solidFill>
                            <a:schemeClr val="bg1"/>
                          </a:solidFill>
                          <a:effectLst/>
                        </a:rPr>
                        <a:t>Estabilidad</a:t>
                      </a:r>
                      <a:endParaRPr lang="es-ES" sz="1100">
                        <a:solidFill>
                          <a:schemeClr val="bg1"/>
                        </a:solidFill>
                        <a:effectLst/>
                        <a:latin typeface="Calibri"/>
                        <a:ea typeface="Calibri"/>
                        <a:cs typeface="Times New Roman"/>
                      </a:endParaRPr>
                    </a:p>
                  </a:txBody>
                  <a:tcPr marL="60698" marR="60698" marT="0" marB="0" anchor="ctr"/>
                </a:tc>
                <a:tc hMerge="1">
                  <a:txBody>
                    <a:bodyPr/>
                    <a:lstStyle/>
                    <a:p>
                      <a:endParaRPr lang="es-ES"/>
                    </a:p>
                  </a:txBody>
                  <a:tcPr/>
                </a:tc>
                <a:tc hMerge="1">
                  <a:txBody>
                    <a:bodyPr/>
                    <a:lstStyle/>
                    <a:p>
                      <a:endParaRPr lang="es-ES"/>
                    </a:p>
                  </a:txBody>
                  <a:tcPr/>
                </a:tc>
                <a:tc rowSpan="2">
                  <a:txBody>
                    <a:bodyPr/>
                    <a:lstStyle/>
                    <a:p>
                      <a:pPr algn="ctr">
                        <a:lnSpc>
                          <a:spcPct val="115000"/>
                        </a:lnSpc>
                        <a:spcAft>
                          <a:spcPts val="0"/>
                        </a:spcAft>
                      </a:pPr>
                      <a:r>
                        <a:rPr lang="es-ES" sz="900">
                          <a:solidFill>
                            <a:schemeClr val="bg1"/>
                          </a:solidFill>
                          <a:effectLst/>
                        </a:rPr>
                        <a:t>Flujo</a:t>
                      </a:r>
                      <a:endParaRPr lang="es-ES" sz="1100">
                        <a:solidFill>
                          <a:schemeClr val="bg1"/>
                        </a:solidFill>
                        <a:effectLst/>
                        <a:latin typeface="Calibri"/>
                        <a:ea typeface="Calibri"/>
                        <a:cs typeface="Times New Roman"/>
                      </a:endParaRPr>
                    </a:p>
                  </a:txBody>
                  <a:tcPr marL="60698" marR="60698" marT="0" marB="0" anchor="ctr"/>
                </a:tc>
              </a:tr>
              <a:tr h="391691">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900">
                          <a:solidFill>
                            <a:schemeClr val="bg1"/>
                          </a:solidFill>
                          <a:effectLst/>
                        </a:rPr>
                        <a:t>Medida</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Fac.C</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Corregida</a:t>
                      </a:r>
                      <a:endParaRPr lang="es-ES" sz="1100">
                        <a:solidFill>
                          <a:schemeClr val="bg1"/>
                        </a:solidFill>
                        <a:effectLst/>
                        <a:latin typeface="Calibri"/>
                        <a:ea typeface="Calibri"/>
                        <a:cs typeface="Times New Roman"/>
                      </a:endParaRPr>
                    </a:p>
                  </a:txBody>
                  <a:tcPr marL="60698" marR="60698" marT="0" marB="0" anchor="ctr"/>
                </a:tc>
                <a:tc vMerge="1">
                  <a:txBody>
                    <a:bodyPr/>
                    <a:lstStyle/>
                    <a:p>
                      <a:endParaRPr lang="es-ES"/>
                    </a:p>
                  </a:txBody>
                  <a:tcPr/>
                </a:tc>
              </a:tr>
              <a:tr h="157055">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Pmm</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Pb</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Ps</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Pa</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SSS</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Psum</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Vol</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Gmb</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Gmm</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Va</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VAM</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VAF</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Em</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Fc</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Ec</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F</a:t>
                      </a:r>
                      <a:endParaRPr lang="es-ES" sz="1100">
                        <a:solidFill>
                          <a:schemeClr val="bg1"/>
                        </a:solidFill>
                        <a:effectLst/>
                        <a:latin typeface="Calibri"/>
                        <a:ea typeface="Calibri"/>
                        <a:cs typeface="Times New Roman"/>
                      </a:endParaRPr>
                    </a:p>
                  </a:txBody>
                  <a:tcPr marL="60698" marR="60698" marT="0" marB="0" anchor="ctr"/>
                </a:tc>
              </a:tr>
              <a:tr h="171036">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(g)</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(g)</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(g)</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(cm3)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(g/cm3)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(lb)</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(lb)</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(0.01")</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1099,14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1101,01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585,95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515,06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7,76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17,55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55,79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1891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1891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1098,55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1100,35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584,34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516,01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7,76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17,55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55,79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1884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1884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1099,01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1100,61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587,62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512,99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2,140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7,33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17,16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57,32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1948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1948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a:t>
                      </a:r>
                      <a:endParaRPr lang="es-ES" sz="1100">
                        <a:solidFill>
                          <a:schemeClr val="bg1"/>
                        </a:solidFill>
                        <a:effectLst/>
                        <a:latin typeface="Calibri"/>
                        <a:ea typeface="Calibri"/>
                        <a:cs typeface="Times New Roman"/>
                      </a:endParaRPr>
                    </a:p>
                  </a:txBody>
                  <a:tcPr marL="60698" marR="60698" marT="0" marB="0" anchor="ctr"/>
                </a:tc>
              </a:tr>
              <a:tr h="171036">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Promedio</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514,69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2,133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7,61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17,42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56,30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1907</a:t>
                      </a:r>
                      <a:endParaRPr lang="es-ES" sz="1100">
                        <a:solidFill>
                          <a:schemeClr val="bg1"/>
                        </a:solidFill>
                        <a:effectLst/>
                        <a:latin typeface="Calibri"/>
                        <a:ea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1907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94,5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1099,50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1100,98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dirty="0">
                          <a:solidFill>
                            <a:schemeClr val="bg1"/>
                          </a:solidFill>
                          <a:effectLst/>
                        </a:rPr>
                        <a:t>594,34</a:t>
                      </a:r>
                      <a:endParaRPr lang="es-ES" sz="1100" dirty="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506,64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5,57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16,44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66,15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2389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94,5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1104,94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1109,56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597,60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511,96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16,83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64,34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2287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2287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12</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94,5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1101,71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1103,69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594,88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508,81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5,57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16,44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66,15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2329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2329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a:t>
                      </a:r>
                      <a:endParaRPr lang="es-ES" sz="1100">
                        <a:solidFill>
                          <a:schemeClr val="bg1"/>
                        </a:solidFill>
                        <a:effectLst/>
                        <a:latin typeface="Calibri"/>
                        <a:ea typeface="Calibri"/>
                        <a:cs typeface="Times New Roman"/>
                      </a:endParaRPr>
                    </a:p>
                  </a:txBody>
                  <a:tcPr marL="60698" marR="60698" marT="0" marB="0" anchor="ctr"/>
                </a:tc>
              </a:tr>
              <a:tr h="171036">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Promedio</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509,14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2,167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5,71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16,57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65,54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2305</a:t>
                      </a:r>
                      <a:endParaRPr lang="es-ES" sz="1100">
                        <a:solidFill>
                          <a:schemeClr val="bg1"/>
                        </a:solidFill>
                        <a:effectLst/>
                        <a:latin typeface="Calibri"/>
                        <a:ea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2335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94,0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1109,21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1112,85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604,54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508,31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2,180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5,22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68,37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3014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3135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14</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94,0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1110,76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1112,24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604,64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507,60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2,190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4,79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16,12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70,31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3049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3170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12</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94,0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1111,50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1113,67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602,16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511,51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5,66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16,89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66,51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2967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2967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a:t>
                      </a:r>
                      <a:endParaRPr lang="es-ES" sz="1100">
                        <a:solidFill>
                          <a:schemeClr val="bg1"/>
                        </a:solidFill>
                        <a:effectLst/>
                        <a:latin typeface="Calibri"/>
                        <a:ea typeface="Calibri"/>
                        <a:cs typeface="Times New Roman"/>
                      </a:endParaRPr>
                    </a:p>
                  </a:txBody>
                  <a:tcPr marL="60698" marR="60698" marT="0" marB="0" anchor="ctr"/>
                </a:tc>
              </a:tr>
              <a:tr h="171036">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Promedio</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509,14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2,180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2,300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5,22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68,40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3010</a:t>
                      </a:r>
                      <a:endParaRPr lang="es-ES" sz="1100">
                        <a:solidFill>
                          <a:schemeClr val="bg1"/>
                        </a:solidFill>
                        <a:effectLst/>
                        <a:latin typeface="Calibri"/>
                        <a:ea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3091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12</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93,5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1113,81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1116,40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613,52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502,88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2,210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3,81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15,81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75,90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2913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3030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93,5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1113,70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1117,77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610,10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507,67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2,190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4,68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16,57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71,76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2861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2975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13</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93,5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1114,67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1121,80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616,15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505,65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4,24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16,19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73,78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2874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2989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a:t>
                      </a:r>
                      <a:endParaRPr lang="es-ES" sz="1100">
                        <a:solidFill>
                          <a:schemeClr val="bg1"/>
                        </a:solidFill>
                        <a:effectLst/>
                        <a:latin typeface="Calibri"/>
                        <a:ea typeface="Calibri"/>
                        <a:cs typeface="Times New Roman"/>
                      </a:endParaRPr>
                    </a:p>
                  </a:txBody>
                  <a:tcPr marL="60698" marR="60698" marT="0" marB="0" anchor="ctr"/>
                </a:tc>
              </a:tr>
              <a:tr h="171036">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Promedio</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505,40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4,24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16,19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73,81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2883</a:t>
                      </a:r>
                      <a:endParaRPr lang="es-ES" sz="1100">
                        <a:solidFill>
                          <a:schemeClr val="bg1"/>
                        </a:solidFill>
                        <a:effectLst/>
                        <a:latin typeface="Calibri"/>
                        <a:ea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2998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1121,06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1127,34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618,00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509,34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4,23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16,63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74,60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3185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3312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12</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1119,64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1124,64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615,73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508,91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4,23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16,63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74,60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3082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3205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14</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3</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93,0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1119,77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1122,05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618,89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503,16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2,230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2,92</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15,50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81,16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3285</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1,04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3417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11</a:t>
                      </a:r>
                      <a:endParaRPr lang="es-ES" sz="1100">
                        <a:solidFill>
                          <a:schemeClr val="bg1"/>
                        </a:solidFill>
                        <a:effectLst/>
                        <a:latin typeface="Calibri"/>
                        <a:ea typeface="Calibri"/>
                        <a:cs typeface="Times New Roman"/>
                      </a:endParaRPr>
                    </a:p>
                  </a:txBody>
                  <a:tcPr marL="60698" marR="60698" marT="0" marB="0" anchor="ctr"/>
                </a:tc>
              </a:tr>
              <a:tr h="171036">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Promedio</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507,14</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2,210</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2,297</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3,79</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16,26</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76,78</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3184</a:t>
                      </a:r>
                      <a:endParaRPr lang="es-ES" sz="1100">
                        <a:solidFill>
                          <a:schemeClr val="bg1"/>
                        </a:solidFill>
                        <a:effectLst/>
                        <a:latin typeface="Calibri"/>
                        <a:ea typeface="Calibri"/>
                        <a:cs typeface="Times New Roman"/>
                      </a:endParaRPr>
                    </a:p>
                  </a:txBody>
                  <a:tcPr marL="60698" marR="60698" marT="0" marB="0" anchor="ctr"/>
                </a:tc>
                <a:tc>
                  <a:txBody>
                    <a:bodyPr/>
                    <a:lstStyle/>
                    <a:p>
                      <a:pPr algn="l"/>
                      <a:endParaRPr lang="es-ES" sz="1100">
                        <a:solidFill>
                          <a:schemeClr val="bg1"/>
                        </a:solidFill>
                        <a:effectLst/>
                        <a:latin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3311</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12</a:t>
                      </a:r>
                      <a:endParaRPr lang="es-ES" sz="1100">
                        <a:solidFill>
                          <a:schemeClr val="bg1"/>
                        </a:solidFill>
                        <a:effectLst/>
                        <a:latin typeface="Calibri"/>
                        <a:ea typeface="Calibri"/>
                        <a:cs typeface="Times New Roman"/>
                      </a:endParaRPr>
                    </a:p>
                  </a:txBody>
                  <a:tcPr marL="60698" marR="60698" marT="0" marB="0" anchor="ctr"/>
                </a:tc>
              </a:tr>
              <a:tr h="157055">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a:solidFill>
                            <a:schemeClr val="bg1"/>
                          </a:solidFill>
                          <a:effectLst/>
                        </a:rPr>
                        <a:t> </a:t>
                      </a:r>
                      <a:endParaRPr lang="es-ES" sz="1100">
                        <a:solidFill>
                          <a:schemeClr val="bg1"/>
                        </a:solidFill>
                        <a:effectLst/>
                        <a:latin typeface="Calibri"/>
                        <a:ea typeface="Calibri"/>
                        <a:cs typeface="Times New Roman"/>
                      </a:endParaRPr>
                    </a:p>
                  </a:txBody>
                  <a:tcPr marL="60698" marR="60698" marT="0" marB="0" anchor="ctr"/>
                </a:tc>
                <a:tc>
                  <a:txBody>
                    <a:bodyPr/>
                    <a:lstStyle/>
                    <a:p>
                      <a:pPr algn="ctr">
                        <a:lnSpc>
                          <a:spcPct val="115000"/>
                        </a:lnSpc>
                        <a:spcAft>
                          <a:spcPts val="0"/>
                        </a:spcAft>
                      </a:pPr>
                      <a:r>
                        <a:rPr lang="es-ES" sz="900" dirty="0">
                          <a:solidFill>
                            <a:schemeClr val="bg1"/>
                          </a:solidFill>
                          <a:effectLst/>
                        </a:rPr>
                        <a:t> </a:t>
                      </a:r>
                      <a:endParaRPr lang="es-ES" sz="1100" dirty="0">
                        <a:solidFill>
                          <a:schemeClr val="bg1"/>
                        </a:solidFill>
                        <a:effectLst/>
                        <a:latin typeface="Calibri"/>
                        <a:ea typeface="Calibri"/>
                        <a:cs typeface="Times New Roman"/>
                      </a:endParaRPr>
                    </a:p>
                  </a:txBody>
                  <a:tcPr marL="60698" marR="60698" marT="0" marB="0" anchor="ctr"/>
                </a:tc>
              </a:tr>
            </a:tbl>
          </a:graphicData>
        </a:graphic>
      </p:graphicFrame>
    </p:spTree>
    <p:extLst>
      <p:ext uri="{BB962C8B-B14F-4D97-AF65-F5344CB8AC3E}">
        <p14:creationId xmlns:p14="http://schemas.microsoft.com/office/powerpoint/2010/main" val="739790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13346" y="99392"/>
            <a:ext cx="8892480" cy="6858000"/>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6" name="1 Título"/>
          <p:cNvSpPr txBox="1">
            <a:spLocks/>
          </p:cNvSpPr>
          <p:nvPr/>
        </p:nvSpPr>
        <p:spPr>
          <a:xfrm>
            <a:off x="2356972" y="330225"/>
            <a:ext cx="5599404" cy="86652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ELASTÓMERO (CAUCHO)</a:t>
            </a:r>
            <a:endParaRPr lang="es-ES" sz="2400" b="1" dirty="0">
              <a:solidFill>
                <a:schemeClr val="bg1"/>
              </a:solidFill>
              <a:latin typeface="Aparajita" pitchFamily="34" charset="0"/>
              <a:cs typeface="Aparajita" pitchFamily="34" charset="0"/>
            </a:endParaRPr>
          </a:p>
        </p:txBody>
      </p:sp>
      <p:pic>
        <p:nvPicPr>
          <p:cNvPr id="4104" name="Picture 8" descr="http://img.interempresas.net/fotos/25587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722" y="2485608"/>
            <a:ext cx="1440161" cy="17393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i01.i.aliimg.com/photo/v0/111339931/Organic_Granular_Fertilizer_for_rubber_tre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53" y="4365104"/>
            <a:ext cx="1148886" cy="861665"/>
          </a:xfrm>
          <a:prstGeom prst="rect">
            <a:avLst/>
          </a:prstGeom>
          <a:noFill/>
          <a:extLst>
            <a:ext uri="{909E8E84-426E-40DD-AFC4-6F175D3DCCD1}">
              <a14:hiddenFill xmlns:a14="http://schemas.microsoft.com/office/drawing/2010/main">
                <a:solidFill>
                  <a:srgbClr val="FFFFFF"/>
                </a:solidFill>
              </a14:hiddenFill>
            </a:ext>
          </a:extLst>
        </p:spPr>
      </p:pic>
      <p:sp>
        <p:nvSpPr>
          <p:cNvPr id="12" name="1 Título"/>
          <p:cNvSpPr txBox="1">
            <a:spLocks/>
          </p:cNvSpPr>
          <p:nvPr/>
        </p:nvSpPr>
        <p:spPr>
          <a:xfrm>
            <a:off x="1835696" y="836712"/>
            <a:ext cx="6747736" cy="48965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600" b="1" dirty="0" smtClean="0">
                <a:solidFill>
                  <a:schemeClr val="bg1"/>
                </a:solidFill>
                <a:latin typeface="Times New Roman" pitchFamily="18" charset="0"/>
                <a:cs typeface="Times New Roman" pitchFamily="18" charset="0"/>
              </a:rPr>
              <a:t>Propiedades </a:t>
            </a:r>
            <a:r>
              <a:rPr lang="es-ES" sz="1600" b="1" dirty="0">
                <a:solidFill>
                  <a:schemeClr val="bg1"/>
                </a:solidFill>
                <a:latin typeface="Times New Roman" pitchFamily="18" charset="0"/>
                <a:cs typeface="Times New Roman" pitchFamily="18" charset="0"/>
              </a:rPr>
              <a:t>mecánicas.- </a:t>
            </a:r>
            <a:r>
              <a:rPr lang="es-ES" sz="1600" dirty="0" smtClean="0">
                <a:solidFill>
                  <a:schemeClr val="bg1"/>
                </a:solidFill>
                <a:latin typeface="Times New Roman" pitchFamily="18" charset="0"/>
                <a:cs typeface="Times New Roman" pitchFamily="18" charset="0"/>
              </a:rPr>
              <a:t>Buena </a:t>
            </a:r>
            <a:r>
              <a:rPr lang="es-ES" sz="1600" dirty="0">
                <a:solidFill>
                  <a:schemeClr val="bg1"/>
                </a:solidFill>
                <a:latin typeface="Times New Roman" pitchFamily="18" charset="0"/>
                <a:cs typeface="Times New Roman" pitchFamily="18" charset="0"/>
              </a:rPr>
              <a:t>resistencia a la </a:t>
            </a:r>
            <a:r>
              <a:rPr lang="es-ES" sz="1600" dirty="0" smtClean="0">
                <a:solidFill>
                  <a:schemeClr val="bg1"/>
                </a:solidFill>
                <a:latin typeface="Times New Roman" pitchFamily="18" charset="0"/>
                <a:cs typeface="Times New Roman" pitchFamily="18" charset="0"/>
              </a:rPr>
              <a:t>abrasión, moderada </a:t>
            </a:r>
            <a:r>
              <a:rPr lang="es-ES" sz="1600" dirty="0">
                <a:solidFill>
                  <a:schemeClr val="bg1"/>
                </a:solidFill>
                <a:latin typeface="Times New Roman" pitchFamily="18" charset="0"/>
                <a:cs typeface="Times New Roman" pitchFamily="18" charset="0"/>
              </a:rPr>
              <a:t>resistencia al </a:t>
            </a:r>
            <a:r>
              <a:rPr lang="es-ES" sz="1600" dirty="0" smtClean="0">
                <a:solidFill>
                  <a:schemeClr val="bg1"/>
                </a:solidFill>
                <a:latin typeface="Times New Roman" pitchFamily="18" charset="0"/>
                <a:cs typeface="Times New Roman" pitchFamily="18" charset="0"/>
              </a:rPr>
              <a:t>desgarre, buena </a:t>
            </a:r>
            <a:r>
              <a:rPr lang="es-ES" sz="1600" dirty="0">
                <a:solidFill>
                  <a:schemeClr val="bg1"/>
                </a:solidFill>
                <a:latin typeface="Times New Roman" pitchFamily="18" charset="0"/>
                <a:cs typeface="Times New Roman" pitchFamily="18" charset="0"/>
              </a:rPr>
              <a:t>resistencia al </a:t>
            </a:r>
            <a:r>
              <a:rPr lang="es-ES" sz="1600" dirty="0" smtClean="0">
                <a:solidFill>
                  <a:schemeClr val="bg1"/>
                </a:solidFill>
                <a:latin typeface="Times New Roman" pitchFamily="18" charset="0"/>
                <a:cs typeface="Times New Roman" pitchFamily="18" charset="0"/>
              </a:rPr>
              <a:t>impacto, elevada </a:t>
            </a:r>
            <a:r>
              <a:rPr lang="es-ES" sz="1600" dirty="0">
                <a:solidFill>
                  <a:schemeClr val="bg1"/>
                </a:solidFill>
                <a:latin typeface="Times New Roman" pitchFamily="18" charset="0"/>
                <a:cs typeface="Times New Roman" pitchFamily="18" charset="0"/>
              </a:rPr>
              <a:t>resistencia al </a:t>
            </a:r>
            <a:r>
              <a:rPr lang="es-ES" sz="1600" dirty="0" smtClean="0">
                <a:solidFill>
                  <a:schemeClr val="bg1"/>
                </a:solidFill>
                <a:latin typeface="Times New Roman" pitchFamily="18" charset="0"/>
                <a:cs typeface="Times New Roman" pitchFamily="18" charset="0"/>
              </a:rPr>
              <a:t>corte, es un absorbente </a:t>
            </a:r>
            <a:r>
              <a:rPr lang="es-ES" sz="1600" dirty="0">
                <a:solidFill>
                  <a:schemeClr val="bg1"/>
                </a:solidFill>
                <a:latin typeface="Times New Roman" pitchFamily="18" charset="0"/>
                <a:cs typeface="Times New Roman" pitchFamily="18" charset="0"/>
              </a:rPr>
              <a:t>de </a:t>
            </a:r>
            <a:r>
              <a:rPr lang="es-ES" sz="1600" dirty="0" smtClean="0">
                <a:solidFill>
                  <a:schemeClr val="bg1"/>
                </a:solidFill>
                <a:latin typeface="Times New Roman" pitchFamily="18" charset="0"/>
                <a:cs typeface="Times New Roman" pitchFamily="18" charset="0"/>
              </a:rPr>
              <a:t>vibraciones, buena flexibilidad. </a:t>
            </a:r>
          </a:p>
          <a:p>
            <a:pPr algn="just">
              <a:lnSpc>
                <a:spcPct val="150000"/>
              </a:lnSpc>
            </a:pPr>
            <a:endParaRPr lang="es-ES" sz="1600" dirty="0">
              <a:solidFill>
                <a:schemeClr val="bg1"/>
              </a:solidFill>
              <a:latin typeface="Times New Roman" pitchFamily="18" charset="0"/>
              <a:cs typeface="Times New Roman" pitchFamily="18" charset="0"/>
            </a:endParaRPr>
          </a:p>
          <a:p>
            <a:pPr>
              <a:lnSpc>
                <a:spcPct val="150000"/>
              </a:lnSpc>
            </a:pPr>
            <a:r>
              <a:rPr lang="es-ES" sz="1400" b="1" dirty="0" smtClean="0">
                <a:solidFill>
                  <a:schemeClr val="bg1"/>
                </a:solidFill>
                <a:latin typeface="Times New Roman" pitchFamily="18" charset="0"/>
                <a:cs typeface="Times New Roman" pitchFamily="18" charset="0"/>
              </a:rPr>
              <a:t>SISTEMAS PARA LA OBTENCIÓN DE PARTÍCULAS</a:t>
            </a:r>
          </a:p>
          <a:p>
            <a:pPr algn="just">
              <a:lnSpc>
                <a:spcPct val="150000"/>
              </a:lnSpc>
            </a:pPr>
            <a:endParaRPr lang="es-ES" sz="1600" b="1" dirty="0" smtClean="0">
              <a:solidFill>
                <a:schemeClr val="bg1"/>
              </a:solidFill>
              <a:latin typeface="Times New Roman" pitchFamily="18" charset="0"/>
              <a:cs typeface="Times New Roman" pitchFamily="18" charset="0"/>
            </a:endParaRPr>
          </a:p>
          <a:p>
            <a:pPr algn="just">
              <a:lnSpc>
                <a:spcPct val="150000"/>
              </a:lnSpc>
            </a:pPr>
            <a:r>
              <a:rPr lang="es-ES" sz="1600" b="1" dirty="0" smtClean="0">
                <a:solidFill>
                  <a:schemeClr val="bg1"/>
                </a:solidFill>
                <a:latin typeface="Times New Roman" pitchFamily="18" charset="0"/>
                <a:cs typeface="Times New Roman" pitchFamily="18" charset="0"/>
              </a:rPr>
              <a:t>Trituración mecánica.-</a:t>
            </a:r>
            <a:r>
              <a:rPr lang="es-ES" sz="1600" dirty="0" smtClean="0">
                <a:solidFill>
                  <a:schemeClr val="bg1"/>
                </a:solidFill>
                <a:latin typeface="Times New Roman" pitchFamily="18" charset="0"/>
                <a:cs typeface="Times New Roman" pitchFamily="18" charset="0"/>
              </a:rPr>
              <a:t> Consta de la compresión, y fragmentación en piezas irregulares de caucho de varios tamaños, separación de fibras metálicas y textiles, se obtiene material libre de impurezas. </a:t>
            </a:r>
          </a:p>
          <a:p>
            <a:pPr algn="just">
              <a:lnSpc>
                <a:spcPct val="150000"/>
              </a:lnSpc>
            </a:pPr>
            <a:endParaRPr lang="es-ES" sz="1600" dirty="0">
              <a:solidFill>
                <a:schemeClr val="bg1"/>
              </a:solidFill>
              <a:latin typeface="Times New Roman" pitchFamily="18" charset="0"/>
              <a:cs typeface="Times New Roman" pitchFamily="18" charset="0"/>
            </a:endParaRPr>
          </a:p>
          <a:p>
            <a:pPr algn="just">
              <a:lnSpc>
                <a:spcPct val="150000"/>
              </a:lnSpc>
            </a:pPr>
            <a:r>
              <a:rPr lang="es-ES" sz="1600" b="1" dirty="0" smtClean="0">
                <a:solidFill>
                  <a:schemeClr val="bg1"/>
                </a:solidFill>
                <a:latin typeface="Times New Roman" pitchFamily="18" charset="0"/>
                <a:cs typeface="Times New Roman" pitchFamily="18" charset="0"/>
              </a:rPr>
              <a:t>Proceso </a:t>
            </a:r>
            <a:r>
              <a:rPr lang="es-ES" sz="1600" b="1" dirty="0">
                <a:solidFill>
                  <a:schemeClr val="bg1"/>
                </a:solidFill>
                <a:latin typeface="Times New Roman" pitchFamily="18" charset="0"/>
                <a:cs typeface="Times New Roman" pitchFamily="18" charset="0"/>
              </a:rPr>
              <a:t>de reencauche.- </a:t>
            </a:r>
            <a:r>
              <a:rPr lang="es-ES" sz="1600" dirty="0" smtClean="0">
                <a:solidFill>
                  <a:schemeClr val="bg1"/>
                </a:solidFill>
                <a:latin typeface="Times New Roman" pitchFamily="18" charset="0"/>
                <a:cs typeface="Times New Roman" pitchFamily="18" charset="0"/>
              </a:rPr>
              <a:t>Se las obtiene al momento de pulir la banda de rodadura usada para sustituirla por una nueva, el material es libre de impurezas y se clasifica por tamaño. </a:t>
            </a:r>
            <a:endParaRPr lang="es-ES" sz="1600" dirty="0">
              <a:solidFill>
                <a:schemeClr val="bg1"/>
              </a:solidFill>
              <a:latin typeface="Times New Roman" pitchFamily="18" charset="0"/>
              <a:cs typeface="Times New Roman" pitchFamily="18" charset="0"/>
            </a:endParaRPr>
          </a:p>
          <a:p>
            <a:pPr algn="just">
              <a:lnSpc>
                <a:spcPct val="150000"/>
              </a:lnSpc>
            </a:pPr>
            <a:endParaRPr lang="es-ES" sz="1600" dirty="0" smtClean="0">
              <a:solidFill>
                <a:schemeClr val="bg1"/>
              </a:solidFill>
              <a:latin typeface="Times New Roman" pitchFamily="18" charset="0"/>
              <a:cs typeface="Times New Roman" pitchFamily="18" charset="0"/>
            </a:endParaRPr>
          </a:p>
          <a:p>
            <a:pPr algn="just">
              <a:lnSpc>
                <a:spcPct val="150000"/>
              </a:lnSpc>
            </a:pPr>
            <a:endParaRPr lang="es-ES" sz="1600" b="1" dirty="0" smtClean="0">
              <a:solidFill>
                <a:schemeClr val="bg1"/>
              </a:solidFill>
              <a:latin typeface="Times New Roman" pitchFamily="18" charset="0"/>
              <a:cs typeface="Times New Roman" pitchFamily="18" charset="0"/>
            </a:endParaRPr>
          </a:p>
          <a:p>
            <a:pPr algn="just">
              <a:lnSpc>
                <a:spcPct val="150000"/>
              </a:lnSpc>
            </a:pPr>
            <a:r>
              <a:rPr lang="es-ES" sz="1600" dirty="0" smtClean="0">
                <a:solidFill>
                  <a:schemeClr val="bg1"/>
                </a:solidFill>
                <a:latin typeface="Times New Roman" pitchFamily="18" charset="0"/>
                <a:cs typeface="Times New Roman" pitchFamily="18" charset="0"/>
              </a:rPr>
              <a:t> </a:t>
            </a:r>
            <a:endParaRPr lang="es-ES" sz="1600" dirty="0">
              <a:solidFill>
                <a:schemeClr val="bg1"/>
              </a:solidFill>
              <a:latin typeface="Times New Roman" pitchFamily="18" charset="0"/>
              <a:cs typeface="Times New Roman" pitchFamily="18" charset="0"/>
            </a:endParaRPr>
          </a:p>
        </p:txBody>
      </p:sp>
      <p:pic>
        <p:nvPicPr>
          <p:cNvPr id="13" name="Picture 2" descr="http://imagenes.tupatrocinio.com/imagenes/6/7/2/1/66721040101470685065525053704569/logo_reciclaje_llant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722" y="1124744"/>
            <a:ext cx="1487025" cy="148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064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4788024" y="6237312"/>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RESULTADOS DE LA MEZCLA PATRÓN</a:t>
            </a:r>
            <a:endParaRPr lang="es-ES" sz="14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346083255"/>
              </p:ext>
            </p:extLst>
          </p:nvPr>
        </p:nvGraphicFramePr>
        <p:xfrm>
          <a:off x="323529" y="358486"/>
          <a:ext cx="3888431" cy="5590794"/>
        </p:xfrm>
        <a:graphic>
          <a:graphicData uri="http://schemas.openxmlformats.org/drawingml/2006/table">
            <a:tbl>
              <a:tblPr firstRow="1" firstCol="1" bandRow="1">
                <a:tableStyleId>{5C22544A-7EE6-4342-B048-85BDC9FD1C3A}</a:tableStyleId>
              </a:tblPr>
              <a:tblGrid>
                <a:gridCol w="749292"/>
                <a:gridCol w="1066755"/>
                <a:gridCol w="608636"/>
                <a:gridCol w="872202"/>
                <a:gridCol w="591546"/>
              </a:tblGrid>
              <a:tr h="595976">
                <a:tc>
                  <a:txBody>
                    <a:bodyPr/>
                    <a:lstStyle/>
                    <a:p>
                      <a:pPr algn="ctr">
                        <a:lnSpc>
                          <a:spcPct val="115000"/>
                        </a:lnSpc>
                        <a:spcAft>
                          <a:spcPts val="0"/>
                        </a:spcAft>
                      </a:pPr>
                      <a:r>
                        <a:rPr lang="es-ES" sz="1100" dirty="0">
                          <a:solidFill>
                            <a:schemeClr val="bg1"/>
                          </a:solidFill>
                          <a:effectLst/>
                        </a:rPr>
                        <a:t>Contenido de asfalto en la mezcla</a:t>
                      </a:r>
                      <a:endParaRPr lang="es-ES" sz="1200" dirty="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Gravedad específica efectiva de los agregados</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Asfalto absorbido</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Contenido de asfalto efectivo en la mezcla</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Relación polvo mineral - asfalto</a:t>
                      </a:r>
                      <a:endParaRPr lang="es-ES" sz="1200">
                        <a:solidFill>
                          <a:schemeClr val="bg1"/>
                        </a:solidFill>
                        <a:effectLst/>
                        <a:latin typeface="Calibri"/>
                        <a:ea typeface="Calibri"/>
                        <a:cs typeface="Times New Roman"/>
                      </a:endParaRPr>
                    </a:p>
                  </a:txBody>
                  <a:tcPr marL="64780" marR="64780" marT="0" marB="0"/>
                </a:tc>
              </a:tr>
              <a:tr h="163749">
                <a:tc>
                  <a:txBody>
                    <a:bodyPr/>
                    <a:lstStyle/>
                    <a:p>
                      <a:pPr algn="ctr">
                        <a:lnSpc>
                          <a:spcPct val="115000"/>
                        </a:lnSpc>
                        <a:spcAft>
                          <a:spcPts val="0"/>
                        </a:spcAft>
                      </a:pPr>
                      <a:r>
                        <a:rPr lang="es-ES" sz="1100">
                          <a:solidFill>
                            <a:schemeClr val="bg1"/>
                          </a:solidFill>
                          <a:effectLst/>
                        </a:rPr>
                        <a:t>Pb</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Gse</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Pba</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Pbe</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f/a</a:t>
                      </a:r>
                      <a:endParaRPr lang="es-ES" sz="1200">
                        <a:solidFill>
                          <a:schemeClr val="bg1"/>
                        </a:solidFill>
                        <a:effectLst/>
                        <a:latin typeface="Calibri"/>
                        <a:ea typeface="Calibri"/>
                        <a:cs typeface="Times New Roman"/>
                      </a:endParaRPr>
                    </a:p>
                  </a:txBody>
                  <a:tcPr marL="64780" marR="64780" marT="0" marB="0"/>
                </a:tc>
              </a:tr>
              <a:tr h="163749">
                <a:tc>
                  <a:txBody>
                    <a:bodyPr/>
                    <a:lstStyle/>
                    <a:p>
                      <a:pPr algn="ctr">
                        <a:lnSpc>
                          <a:spcPct val="115000"/>
                        </a:lnSpc>
                        <a:spcAft>
                          <a:spcPts val="0"/>
                        </a:spcAft>
                      </a:pPr>
                      <a:r>
                        <a:rPr lang="es-ES" sz="1100">
                          <a:solidFill>
                            <a:schemeClr val="bg1"/>
                          </a:solidFill>
                          <a:effectLst/>
                        </a:rPr>
                        <a:t>(%)</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a:t>
                      </a:r>
                      <a:endParaRPr lang="es-ES" sz="1200">
                        <a:solidFill>
                          <a:schemeClr val="bg1"/>
                        </a:solidFill>
                        <a:effectLst/>
                        <a:latin typeface="Calibri"/>
                        <a:ea typeface="Calibri"/>
                        <a:cs typeface="Times New Roman"/>
                      </a:endParaRPr>
                    </a:p>
                  </a:txBody>
                  <a:tcPr marL="64780" marR="64780" marT="0" marB="0"/>
                </a:tc>
              </a:tr>
              <a:tr h="163749">
                <a:tc>
                  <a:txBody>
                    <a:bodyPr/>
                    <a:lstStyle/>
                    <a:p>
                      <a:pPr algn="ctr">
                        <a:lnSpc>
                          <a:spcPct val="115000"/>
                        </a:lnSpc>
                        <a:spcAft>
                          <a:spcPts val="0"/>
                        </a:spcAft>
                      </a:pPr>
                      <a:r>
                        <a:rPr lang="es-ES" sz="1100">
                          <a:solidFill>
                            <a:schemeClr val="bg1"/>
                          </a:solidFill>
                          <a:effectLst/>
                        </a:rPr>
                        <a:t>5,0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0,391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4,628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tc>
              </a:tr>
              <a:tr h="163749">
                <a:tc>
                  <a:txBody>
                    <a:bodyPr/>
                    <a:lstStyle/>
                    <a:p>
                      <a:pPr algn="ctr">
                        <a:lnSpc>
                          <a:spcPct val="115000"/>
                        </a:lnSpc>
                        <a:spcAft>
                          <a:spcPts val="0"/>
                        </a:spcAft>
                      </a:pPr>
                      <a:r>
                        <a:rPr lang="es-ES" sz="1100">
                          <a:solidFill>
                            <a:schemeClr val="bg1"/>
                          </a:solidFill>
                          <a:effectLst/>
                        </a:rPr>
                        <a:t>5,0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0,391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4,628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tc>
              </a:tr>
              <a:tr h="163749">
                <a:tc>
                  <a:txBody>
                    <a:bodyPr/>
                    <a:lstStyle/>
                    <a:p>
                      <a:pPr algn="ctr">
                        <a:lnSpc>
                          <a:spcPct val="115000"/>
                        </a:lnSpc>
                        <a:spcAft>
                          <a:spcPts val="0"/>
                        </a:spcAft>
                      </a:pPr>
                      <a:r>
                        <a:rPr lang="es-ES" sz="1100">
                          <a:solidFill>
                            <a:schemeClr val="bg1"/>
                          </a:solidFill>
                          <a:effectLst/>
                        </a:rPr>
                        <a:t>5,0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0,391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dirty="0">
                          <a:solidFill>
                            <a:schemeClr val="bg1"/>
                          </a:solidFill>
                          <a:effectLst/>
                        </a:rPr>
                        <a:t>4,628</a:t>
                      </a:r>
                      <a:endParaRPr lang="es-ES" sz="1200" dirty="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Promedio</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0,391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4,628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1,41</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5,5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2,483</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0,480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5,046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5,5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2,483</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0,480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5,046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5,5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2,483</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0,480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5,046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Promedio</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2,483</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0,480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dirty="0">
                          <a:solidFill>
                            <a:schemeClr val="bg1"/>
                          </a:solidFill>
                          <a:effectLst/>
                        </a:rPr>
                        <a:t>5,046</a:t>
                      </a:r>
                      <a:endParaRPr lang="es-ES" sz="1200" dirty="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1,29</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6,0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2,506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0,840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5,211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6,0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2,506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0,840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5,211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6,0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2,506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0,840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5,211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Promedio</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2,506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0,840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5,211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1,25</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6,5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2,522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1,107</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5,465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6,5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2,522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1,107</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5,465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6,5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2,522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1,107</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5,465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Promedio</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2,522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1,107</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5,465</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1,19</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7,0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2,542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1,421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5,678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7,0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2,542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1,421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5,678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7,0</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2,542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1,421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5,678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nchor="ctr"/>
                </a:tc>
              </a:tr>
              <a:tr h="163749">
                <a:tc>
                  <a:txBody>
                    <a:bodyPr/>
                    <a:lstStyle/>
                    <a:p>
                      <a:pPr algn="ctr">
                        <a:lnSpc>
                          <a:spcPct val="115000"/>
                        </a:lnSpc>
                        <a:spcAft>
                          <a:spcPts val="0"/>
                        </a:spcAft>
                      </a:pPr>
                      <a:r>
                        <a:rPr lang="es-ES" sz="1100">
                          <a:solidFill>
                            <a:schemeClr val="bg1"/>
                          </a:solidFill>
                          <a:effectLst/>
                        </a:rPr>
                        <a:t>Promedio</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2,542</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1,421</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5,678</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1,15</a:t>
                      </a:r>
                      <a:endParaRPr lang="es-ES" sz="1200">
                        <a:solidFill>
                          <a:schemeClr val="bg1"/>
                        </a:solidFill>
                        <a:effectLst/>
                        <a:latin typeface="Calibri"/>
                        <a:ea typeface="Calibri"/>
                        <a:cs typeface="Times New Roman"/>
                      </a:endParaRPr>
                    </a:p>
                  </a:txBody>
                  <a:tcPr marL="64780" marR="64780" marT="0" marB="0" anchor="ctr"/>
                </a:tc>
              </a:tr>
              <a:tr h="163749">
                <a:tc rowSpan="2">
                  <a:txBody>
                    <a:bodyPr/>
                    <a:lstStyle/>
                    <a:p>
                      <a:pPr algn="ctr">
                        <a:lnSpc>
                          <a:spcPct val="115000"/>
                        </a:lnSpc>
                        <a:spcAft>
                          <a:spcPts val="0"/>
                        </a:spcAft>
                      </a:pPr>
                      <a:r>
                        <a:rPr lang="es-ES" sz="1100">
                          <a:solidFill>
                            <a:schemeClr val="bg1"/>
                          </a:solidFill>
                          <a:effectLst/>
                        </a:rPr>
                        <a:t>Promedio </a:t>
                      </a:r>
                      <a:endParaRPr lang="es-ES" sz="1200">
                        <a:solidFill>
                          <a:schemeClr val="bg1"/>
                        </a:solidFill>
                        <a:effectLst/>
                      </a:endParaRPr>
                    </a:p>
                    <a:p>
                      <a:pPr algn="ctr">
                        <a:lnSpc>
                          <a:spcPct val="115000"/>
                        </a:lnSpc>
                        <a:spcAft>
                          <a:spcPts val="0"/>
                        </a:spcAft>
                      </a:pPr>
                      <a:r>
                        <a:rPr lang="es-ES" sz="1100">
                          <a:solidFill>
                            <a:schemeClr val="bg1"/>
                          </a:solidFill>
                          <a:effectLst/>
                        </a:rPr>
                        <a:t>Total</a:t>
                      </a:r>
                      <a:endParaRPr lang="es-ES" sz="1200">
                        <a:solidFill>
                          <a:schemeClr val="bg1"/>
                        </a:solidFill>
                        <a:effectLst/>
                        <a:latin typeface="Calibri"/>
                        <a:ea typeface="Calibri"/>
                        <a:cs typeface="Times New Roman"/>
                      </a:endParaRPr>
                    </a:p>
                  </a:txBody>
                  <a:tcPr marL="64780" marR="64780" marT="0" marB="0" anchor="ctr"/>
                </a:tc>
                <a:tc rowSpan="2">
                  <a:txBody>
                    <a:bodyPr/>
                    <a:lstStyle/>
                    <a:p>
                      <a:pPr algn="ctr">
                        <a:lnSpc>
                          <a:spcPct val="115000"/>
                        </a:lnSpc>
                        <a:spcAft>
                          <a:spcPts val="0"/>
                        </a:spcAft>
                      </a:pPr>
                      <a:r>
                        <a:rPr lang="es-ES" sz="1100">
                          <a:solidFill>
                            <a:schemeClr val="bg1"/>
                          </a:solidFill>
                          <a:effectLst/>
                        </a:rPr>
                        <a:t>2,506</a:t>
                      </a:r>
                      <a:endParaRPr lang="es-ES" sz="1200">
                        <a:solidFill>
                          <a:schemeClr val="bg1"/>
                        </a:solidFill>
                        <a:effectLst/>
                        <a:latin typeface="Calibri"/>
                        <a:ea typeface="Calibri"/>
                        <a:cs typeface="Times New Roman"/>
                      </a:endParaRPr>
                    </a:p>
                  </a:txBody>
                  <a:tcPr marL="64780" marR="64780" marT="0" marB="0" anchor="ctr"/>
                </a:tc>
                <a:tc rowSpan="2">
                  <a:txBody>
                    <a:bodyPr/>
                    <a:lstStyle/>
                    <a:p>
                      <a:pPr algn="ctr">
                        <a:lnSpc>
                          <a:spcPct val="115000"/>
                        </a:lnSpc>
                        <a:spcAft>
                          <a:spcPts val="0"/>
                        </a:spcAft>
                      </a:pPr>
                      <a:r>
                        <a:rPr lang="es-ES" sz="1100">
                          <a:solidFill>
                            <a:schemeClr val="bg1"/>
                          </a:solidFill>
                          <a:effectLst/>
                        </a:rPr>
                        <a:t>0,848</a:t>
                      </a:r>
                      <a:endParaRPr lang="es-ES" sz="1200">
                        <a:solidFill>
                          <a:schemeClr val="bg1"/>
                        </a:solidFill>
                        <a:effectLst/>
                        <a:latin typeface="Calibri"/>
                        <a:ea typeface="Calibri"/>
                        <a:cs typeface="Times New Roman"/>
                      </a:endParaRPr>
                    </a:p>
                  </a:txBody>
                  <a:tcPr marL="64780" marR="64780" marT="0" marB="0" anchor="ctr"/>
                </a:tc>
                <a:tc rowSpan="2">
                  <a:txBody>
                    <a:bodyPr/>
                    <a:lstStyle/>
                    <a:p>
                      <a:pPr algn="ctr">
                        <a:lnSpc>
                          <a:spcPct val="115000"/>
                        </a:lnSpc>
                        <a:spcAft>
                          <a:spcPts val="0"/>
                        </a:spcAft>
                      </a:pPr>
                      <a:r>
                        <a:rPr lang="es-ES" sz="1100">
                          <a:solidFill>
                            <a:schemeClr val="bg1"/>
                          </a:solidFill>
                          <a:effectLst/>
                        </a:rPr>
                        <a:t>5,206</a:t>
                      </a:r>
                      <a:endParaRPr lang="es-ES" sz="1200">
                        <a:solidFill>
                          <a:schemeClr val="bg1"/>
                        </a:solidFill>
                        <a:effectLst/>
                        <a:latin typeface="Calibri"/>
                        <a:ea typeface="Calibri"/>
                        <a:cs typeface="Times New Roman"/>
                      </a:endParaRPr>
                    </a:p>
                  </a:txBody>
                  <a:tcPr marL="64780" marR="64780" marT="0" marB="0" anchor="ctr"/>
                </a:tc>
                <a:tc>
                  <a:txBody>
                    <a:bodyPr/>
                    <a:lstStyle/>
                    <a:p>
                      <a:pPr algn="ctr">
                        <a:lnSpc>
                          <a:spcPct val="115000"/>
                        </a:lnSpc>
                        <a:spcAft>
                          <a:spcPts val="0"/>
                        </a:spcAft>
                      </a:pPr>
                      <a:r>
                        <a:rPr lang="es-ES" sz="1100">
                          <a:solidFill>
                            <a:schemeClr val="bg1"/>
                          </a:solidFill>
                          <a:effectLst/>
                        </a:rPr>
                        <a:t> </a:t>
                      </a:r>
                      <a:endParaRPr lang="es-ES" sz="1200">
                        <a:solidFill>
                          <a:schemeClr val="bg1"/>
                        </a:solidFill>
                        <a:effectLst/>
                        <a:latin typeface="Calibri"/>
                        <a:ea typeface="Calibri"/>
                        <a:cs typeface="Times New Roman"/>
                      </a:endParaRPr>
                    </a:p>
                  </a:txBody>
                  <a:tcPr marL="64780" marR="64780" marT="0" marB="0"/>
                </a:tc>
              </a:tr>
              <a:tr h="163749">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dirty="0">
                          <a:solidFill>
                            <a:schemeClr val="bg1"/>
                          </a:solidFill>
                          <a:effectLst/>
                        </a:rPr>
                        <a:t> </a:t>
                      </a:r>
                      <a:endParaRPr lang="es-ES" sz="1200" dirty="0">
                        <a:solidFill>
                          <a:schemeClr val="bg1"/>
                        </a:solidFill>
                        <a:effectLst/>
                        <a:latin typeface="Calibri"/>
                        <a:ea typeface="Calibri"/>
                        <a:cs typeface="Times New Roman"/>
                      </a:endParaRPr>
                    </a:p>
                  </a:txBody>
                  <a:tcPr marL="64780" marR="64780" marT="0" marB="0"/>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88317269"/>
              </p:ext>
            </p:extLst>
          </p:nvPr>
        </p:nvGraphicFramePr>
        <p:xfrm>
          <a:off x="5160875" y="1052736"/>
          <a:ext cx="3011525" cy="551815"/>
        </p:xfrm>
        <a:graphic>
          <a:graphicData uri="http://schemas.openxmlformats.org/drawingml/2006/table">
            <a:tbl>
              <a:tblPr firstRow="1" firstCol="1" bandRow="1">
                <a:tableStyleId>{5C22544A-7EE6-4342-B048-85BDC9FD1C3A}</a:tableStyleId>
              </a:tblPr>
              <a:tblGrid>
                <a:gridCol w="602305"/>
                <a:gridCol w="602305"/>
                <a:gridCol w="602305"/>
                <a:gridCol w="602305"/>
                <a:gridCol w="602305"/>
              </a:tblGrid>
              <a:tr h="289560">
                <a:tc>
                  <a:txBody>
                    <a:bodyPr/>
                    <a:lstStyle/>
                    <a:p>
                      <a:pPr algn="ctr">
                        <a:lnSpc>
                          <a:spcPct val="115000"/>
                        </a:lnSpc>
                        <a:spcAft>
                          <a:spcPts val="0"/>
                        </a:spcAft>
                      </a:pPr>
                      <a:r>
                        <a:rPr lang="es-ES" sz="1200" b="1" dirty="0">
                          <a:solidFill>
                            <a:srgbClr val="002060"/>
                          </a:solidFill>
                          <a:effectLst/>
                        </a:rPr>
                        <a:t>Gsb</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Gse</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Gsa</a:t>
                      </a:r>
                      <a:endParaRPr lang="es-ES" sz="1600" b="1" dirty="0">
                        <a:solidFill>
                          <a:srgbClr val="002060"/>
                        </a:solidFill>
                        <a:effectLst/>
                        <a:latin typeface="Calibri"/>
                        <a:ea typeface="Calibri"/>
                        <a:cs typeface="Times New Roman"/>
                      </a:endParaRPr>
                    </a:p>
                  </a:txBody>
                  <a:tcPr marL="68580" marR="68580" marT="0" marB="0" anchor="ctr"/>
                </a:tc>
              </a:tr>
              <a:tr h="262255">
                <a:tc>
                  <a:txBody>
                    <a:bodyPr/>
                    <a:lstStyle/>
                    <a:p>
                      <a:pPr algn="ctr">
                        <a:lnSpc>
                          <a:spcPct val="115000"/>
                        </a:lnSpc>
                        <a:spcAft>
                          <a:spcPts val="0"/>
                        </a:spcAft>
                      </a:pPr>
                      <a:r>
                        <a:rPr lang="es-ES" sz="1200" b="1" dirty="0">
                          <a:solidFill>
                            <a:srgbClr val="002060"/>
                          </a:solidFill>
                          <a:effectLst/>
                        </a:rPr>
                        <a:t>2,457</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2,506</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2,646</a:t>
                      </a:r>
                      <a:endParaRPr lang="es-ES" sz="1600" b="1" dirty="0">
                        <a:solidFill>
                          <a:srgbClr val="002060"/>
                        </a:solidFill>
                        <a:effectLst/>
                        <a:latin typeface="Calibri"/>
                        <a:ea typeface="Calibri"/>
                        <a:cs typeface="Times New Roman"/>
                      </a:endParaRPr>
                    </a:p>
                  </a:txBody>
                  <a:tcPr marL="68580" marR="68580" marT="0" marB="0" anchor="ct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124649047"/>
              </p:ext>
            </p:extLst>
          </p:nvPr>
        </p:nvGraphicFramePr>
        <p:xfrm>
          <a:off x="4427983" y="3259579"/>
          <a:ext cx="4392489" cy="1684020"/>
        </p:xfrm>
        <a:graphic>
          <a:graphicData uri="http://schemas.openxmlformats.org/drawingml/2006/table">
            <a:tbl>
              <a:tblPr firstRow="1" firstCol="1" bandRow="1">
                <a:tableStyleId>{5C22544A-7EE6-4342-B048-85BDC9FD1C3A}</a:tableStyleId>
              </a:tblPr>
              <a:tblGrid>
                <a:gridCol w="600955"/>
                <a:gridCol w="480655"/>
                <a:gridCol w="910290"/>
                <a:gridCol w="468571"/>
                <a:gridCol w="379959"/>
                <a:gridCol w="485354"/>
                <a:gridCol w="421580"/>
                <a:gridCol w="645125"/>
              </a:tblGrid>
              <a:tr h="190500">
                <a:tc>
                  <a:txBody>
                    <a:bodyPr/>
                    <a:lstStyle/>
                    <a:p>
                      <a:pPr algn="ctr">
                        <a:lnSpc>
                          <a:spcPct val="115000"/>
                        </a:lnSpc>
                        <a:spcAft>
                          <a:spcPts val="0"/>
                        </a:spcAft>
                      </a:pPr>
                      <a:r>
                        <a:rPr lang="es-ES" sz="1000" dirty="0">
                          <a:solidFill>
                            <a:schemeClr val="bg1"/>
                          </a:solidFill>
                          <a:effectLst/>
                        </a:rPr>
                        <a:t>Asfalto</a:t>
                      </a:r>
                      <a:endParaRPr lang="es-ES" sz="11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Bulk</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Estabilidad</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Flujo</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VAM</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VAF</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Relación f/a</a:t>
                      </a:r>
                      <a:endParaRPr lang="es-ES" sz="1100">
                        <a:solidFill>
                          <a:schemeClr val="bg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g/cm3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lb</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0,01”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solidFill>
                            <a:schemeClr val="bg1"/>
                          </a:solidFill>
                          <a:effectLst/>
                        </a:rPr>
                        <a:t>5,0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dirty="0">
                          <a:solidFill>
                            <a:schemeClr val="bg1"/>
                          </a:solidFill>
                          <a:effectLst/>
                        </a:rPr>
                        <a:t>2,13</a:t>
                      </a:r>
                      <a:endParaRPr lang="es-ES" sz="11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1907</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10,33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7,61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17,4</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56,3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1,41</a:t>
                      </a:r>
                      <a:endParaRPr lang="es-ES" sz="1100">
                        <a:solidFill>
                          <a:schemeClr val="bg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solidFill>
                            <a:schemeClr val="bg1"/>
                          </a:solidFill>
                          <a:effectLst/>
                        </a:rPr>
                        <a:t>5,5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2,17</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2335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11,00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5,71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16,6</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65,5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1,29</a:t>
                      </a:r>
                      <a:endParaRPr lang="es-ES" sz="1100">
                        <a:solidFill>
                          <a:schemeClr val="bg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solidFill>
                            <a:schemeClr val="bg1"/>
                          </a:solidFill>
                          <a:effectLst/>
                        </a:rPr>
                        <a:t>6,0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3091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12,33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5,22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16,5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68,4</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1,25</a:t>
                      </a:r>
                      <a:endParaRPr lang="es-ES" sz="1100">
                        <a:solidFill>
                          <a:schemeClr val="bg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solidFill>
                            <a:schemeClr val="bg1"/>
                          </a:solidFill>
                          <a:effectLst/>
                        </a:rPr>
                        <a:t>6,5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2,20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2998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11,33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4,24</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16,2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73,8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1,19</a:t>
                      </a:r>
                      <a:endParaRPr lang="es-ES" sz="1100">
                        <a:solidFill>
                          <a:schemeClr val="bg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solidFill>
                            <a:schemeClr val="bg1"/>
                          </a:solidFill>
                          <a:effectLst/>
                        </a:rPr>
                        <a:t>7,0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2,21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3311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12,33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3,79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16,3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76,8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1,15</a:t>
                      </a:r>
                      <a:endParaRPr lang="es-ES" sz="1100">
                        <a:solidFill>
                          <a:schemeClr val="bg1"/>
                        </a:solidFill>
                        <a:effectLst/>
                        <a:latin typeface="Calibri"/>
                        <a:ea typeface="Calibri"/>
                        <a:cs typeface="Times New Roman"/>
                      </a:endParaRPr>
                    </a:p>
                  </a:txBody>
                  <a:tcPr marL="68580" marR="68580" marT="0" marB="0"/>
                </a:tc>
              </a:tr>
              <a:tr h="190500">
                <a:tc>
                  <a:txBody>
                    <a:bodyPr/>
                    <a:lstStyle/>
                    <a:p>
                      <a:pPr algn="ctr">
                        <a:lnSpc>
                          <a:spcPct val="115000"/>
                        </a:lnSpc>
                        <a:spcAft>
                          <a:spcPts val="0"/>
                        </a:spcAft>
                      </a:pPr>
                      <a:r>
                        <a:rPr lang="es-ES" sz="1000">
                          <a:solidFill>
                            <a:schemeClr val="bg1"/>
                          </a:solidFill>
                          <a:effectLst/>
                        </a:rPr>
                        <a:t> </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 </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 </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 </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 </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 </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 </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dirty="0">
                          <a:solidFill>
                            <a:schemeClr val="bg1"/>
                          </a:solidFill>
                          <a:effectLst/>
                        </a:rPr>
                        <a:t> </a:t>
                      </a:r>
                      <a:endParaRPr lang="es-ES" sz="1100" dirty="0">
                        <a:solidFill>
                          <a:schemeClr val="bg1"/>
                        </a:solidFill>
                        <a:effectLst/>
                        <a:latin typeface="Calibri"/>
                        <a:ea typeface="Calibri"/>
                        <a:cs typeface="Times New Roman"/>
                      </a:endParaRPr>
                    </a:p>
                  </a:txBody>
                  <a:tcPr marL="68580" marR="68580" marT="0" marB="0"/>
                </a:tc>
              </a:tr>
            </a:tbl>
          </a:graphicData>
        </a:graphic>
      </p:graphicFrame>
      <p:sp>
        <p:nvSpPr>
          <p:cNvPr id="18" name="1 Título"/>
          <p:cNvSpPr txBox="1">
            <a:spLocks/>
          </p:cNvSpPr>
          <p:nvPr/>
        </p:nvSpPr>
        <p:spPr>
          <a:xfrm>
            <a:off x="4568056" y="2924944"/>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chemeClr val="bg1">
                    <a:lumMod val="85000"/>
                    <a:lumOff val="15000"/>
                  </a:schemeClr>
                </a:solidFill>
                <a:latin typeface="BankGothic Md BT" pitchFamily="34" charset="0"/>
              </a:rPr>
              <a:t>RESUMEN DE RESULTADOS</a:t>
            </a:r>
            <a:endParaRPr lang="es-ES" sz="1200" dirty="0">
              <a:solidFill>
                <a:schemeClr val="bg1">
                  <a:lumMod val="85000"/>
                  <a:lumOff val="15000"/>
                </a:schemeClr>
              </a:solidFill>
              <a:latin typeface="BankGothic Md BT" pitchFamily="34" charset="0"/>
            </a:endParaRPr>
          </a:p>
        </p:txBody>
      </p:sp>
      <p:sp>
        <p:nvSpPr>
          <p:cNvPr id="19" name="1 Título"/>
          <p:cNvSpPr txBox="1">
            <a:spLocks/>
          </p:cNvSpPr>
          <p:nvPr/>
        </p:nvSpPr>
        <p:spPr>
          <a:xfrm>
            <a:off x="4572000" y="692696"/>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rgbClr val="002060"/>
                </a:solidFill>
                <a:latin typeface="BankGothic Md BT" pitchFamily="34" charset="0"/>
              </a:rPr>
              <a:t>CONDICIÓN</a:t>
            </a:r>
            <a:endParaRPr lang="es-ES" sz="1200" dirty="0">
              <a:solidFill>
                <a:srgbClr val="002060"/>
              </a:solidFill>
              <a:latin typeface="BankGothic Md BT" pitchFamily="34" charset="0"/>
            </a:endParaRPr>
          </a:p>
        </p:txBody>
      </p:sp>
    </p:spTree>
    <p:extLst>
      <p:ext uri="{BB962C8B-B14F-4D97-AF65-F5344CB8AC3E}">
        <p14:creationId xmlns:p14="http://schemas.microsoft.com/office/powerpoint/2010/main" val="36850899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4788024" y="6237312"/>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CURVAS DE ANÁLISIS DE LA MEZCLA PATRÓN</a:t>
            </a:r>
            <a:endParaRPr lang="es-ES" sz="1400" dirty="0">
              <a:latin typeface="BankGothic Md BT"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689710" cy="4340713"/>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294"/>
          <a:stretch/>
        </p:blipFill>
        <p:spPr bwMode="auto">
          <a:xfrm>
            <a:off x="251520" y="4569336"/>
            <a:ext cx="2952328" cy="1739984"/>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4340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7317432"/>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6588224" y="6309320"/>
            <a:ext cx="2232248"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MEZCLA PATRÓN</a:t>
            </a:r>
            <a:endParaRPr lang="es-ES" sz="14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738574087"/>
              </p:ext>
            </p:extLst>
          </p:nvPr>
        </p:nvGraphicFramePr>
        <p:xfrm>
          <a:off x="1835697" y="541798"/>
          <a:ext cx="5472607" cy="1735074"/>
        </p:xfrm>
        <a:graphic>
          <a:graphicData uri="http://schemas.openxmlformats.org/drawingml/2006/table">
            <a:tbl>
              <a:tblPr firstRow="1" firstCol="1" bandRow="1">
                <a:tableStyleId>{5C22544A-7EE6-4342-B048-85BDC9FD1C3A}</a:tableStyleId>
              </a:tblPr>
              <a:tblGrid>
                <a:gridCol w="862887"/>
                <a:gridCol w="507007"/>
                <a:gridCol w="961085"/>
                <a:gridCol w="570382"/>
                <a:gridCol w="570382"/>
                <a:gridCol w="570382"/>
                <a:gridCol w="715241"/>
                <a:gridCol w="715241"/>
              </a:tblGrid>
              <a:tr h="171450">
                <a:tc>
                  <a:txBody>
                    <a:bodyPr/>
                    <a:lstStyle/>
                    <a:p>
                      <a:pPr algn="ctr">
                        <a:lnSpc>
                          <a:spcPct val="115000"/>
                        </a:lnSpc>
                        <a:spcAft>
                          <a:spcPts val="0"/>
                        </a:spcAft>
                      </a:pPr>
                      <a:r>
                        <a:rPr lang="es-ES" sz="1100" dirty="0">
                          <a:solidFill>
                            <a:schemeClr val="bg1"/>
                          </a:solidFill>
                          <a:effectLst/>
                        </a:rPr>
                        <a:t>Asfalto</a:t>
                      </a:r>
                      <a:endParaRPr lang="es-ES" sz="14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Bulk</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Estabilidad</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Flujo</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Va</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VAM</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VAF</a:t>
                      </a:r>
                      <a:endParaRPr lang="es-ES" sz="14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Relación f/a</a:t>
                      </a:r>
                      <a:endParaRPr lang="es-ES" sz="1400">
                        <a:solidFill>
                          <a:schemeClr val="bg1"/>
                        </a:solidFill>
                        <a:effectLst/>
                        <a:latin typeface="Calibri"/>
                        <a:ea typeface="Calibri"/>
                        <a:cs typeface="Times New Roman"/>
                      </a:endParaRPr>
                    </a:p>
                  </a:txBody>
                  <a:tcPr marL="68580" marR="68580" marT="0" marB="0"/>
                </a:tc>
              </a:tr>
              <a:tr h="171450">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g/cm3</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lb</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0,01”</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a:t>
                      </a:r>
                      <a:endParaRPr lang="es-ES" sz="1400" dirty="0">
                        <a:solidFill>
                          <a:schemeClr val="bg1"/>
                        </a:solidFill>
                        <a:effectLst/>
                        <a:latin typeface="Calibri"/>
                        <a:ea typeface="Calibri"/>
                        <a:cs typeface="Times New Roman"/>
                      </a:endParaRPr>
                    </a:p>
                  </a:txBody>
                  <a:tcPr marL="68580" marR="68580" marT="0" marB="0"/>
                </a:tc>
              </a:tr>
              <a:tr h="17145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2,206</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3218,2</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12,08</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16,20</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75,1</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1,17</a:t>
                      </a:r>
                      <a:endParaRPr lang="es-ES" sz="1400">
                        <a:solidFill>
                          <a:schemeClr val="bg1"/>
                        </a:solidFill>
                        <a:effectLst/>
                        <a:latin typeface="Calibri"/>
                        <a:ea typeface="Calibri"/>
                        <a:cs typeface="Times New Roman"/>
                      </a:endParaRPr>
                    </a:p>
                  </a:txBody>
                  <a:tcPr marL="68580" marR="68580" marT="0" marB="0"/>
                </a:tc>
              </a:tr>
              <a:tr h="171450">
                <a:tc gridSpan="8">
                  <a:txBody>
                    <a:bodyPr/>
                    <a:lstStyle/>
                    <a:p>
                      <a:pPr algn="ctr">
                        <a:lnSpc>
                          <a:spcPct val="115000"/>
                        </a:lnSpc>
                        <a:spcAft>
                          <a:spcPts val="0"/>
                        </a:spcAft>
                      </a:pPr>
                      <a:r>
                        <a:rPr lang="es-ES" sz="1100" dirty="0">
                          <a:solidFill>
                            <a:schemeClr val="bg1"/>
                          </a:solidFill>
                          <a:effectLst/>
                        </a:rPr>
                        <a:t>Valores de </a:t>
                      </a:r>
                      <a:r>
                        <a:rPr lang="es-ES" sz="1100" dirty="0" smtClean="0">
                          <a:solidFill>
                            <a:schemeClr val="bg1"/>
                          </a:solidFill>
                          <a:effectLst/>
                        </a:rPr>
                        <a:t>aceptación</a:t>
                      </a:r>
                      <a:r>
                        <a:rPr lang="es-ES" sz="1100" baseline="0" dirty="0" smtClean="0">
                          <a:solidFill>
                            <a:schemeClr val="bg1"/>
                          </a:solidFill>
                          <a:effectLst/>
                        </a:rPr>
                        <a:t>    </a:t>
                      </a:r>
                      <a:r>
                        <a:rPr lang="es-ES" sz="1100" dirty="0" smtClean="0">
                          <a:solidFill>
                            <a:schemeClr val="bg1"/>
                          </a:solidFill>
                          <a:effectLst/>
                        </a:rPr>
                        <a:t>NEVI-12 </a:t>
                      </a:r>
                      <a:endParaRPr lang="es-ES" sz="1400" dirty="0">
                        <a:solidFill>
                          <a:schemeClr val="bg1"/>
                        </a:solidFill>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71450">
                <a:tc>
                  <a:txBody>
                    <a:bodyPr/>
                    <a:lstStyle/>
                    <a:p>
                      <a:pPr algn="ctr">
                        <a:lnSpc>
                          <a:spcPct val="115000"/>
                        </a:lnSpc>
                        <a:spcAft>
                          <a:spcPts val="0"/>
                        </a:spcAft>
                      </a:pPr>
                      <a:r>
                        <a:rPr lang="es-ES" sz="1100">
                          <a:solidFill>
                            <a:schemeClr val="bg1"/>
                          </a:solidFill>
                          <a:effectLst/>
                        </a:rPr>
                        <a:t>Mín</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1800</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8</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3</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65</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0,6</a:t>
                      </a:r>
                      <a:endParaRPr lang="es-ES" sz="1400">
                        <a:solidFill>
                          <a:schemeClr val="bg1"/>
                        </a:solidFill>
                        <a:effectLst/>
                        <a:latin typeface="Calibri"/>
                        <a:ea typeface="Calibri"/>
                        <a:cs typeface="Times New Roman"/>
                      </a:endParaRPr>
                    </a:p>
                  </a:txBody>
                  <a:tcPr marL="68580" marR="68580" marT="0" marB="0"/>
                </a:tc>
              </a:tr>
              <a:tr h="171450">
                <a:tc>
                  <a:txBody>
                    <a:bodyPr/>
                    <a:lstStyle/>
                    <a:p>
                      <a:pPr algn="ctr">
                        <a:lnSpc>
                          <a:spcPct val="115000"/>
                        </a:lnSpc>
                        <a:spcAft>
                          <a:spcPts val="0"/>
                        </a:spcAft>
                      </a:pPr>
                      <a:r>
                        <a:rPr lang="es-ES" sz="1100">
                          <a:solidFill>
                            <a:schemeClr val="bg1"/>
                          </a:solidFill>
                          <a:effectLst/>
                        </a:rPr>
                        <a:t>Máx</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5</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75</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1,3</a:t>
                      </a:r>
                      <a:endParaRPr lang="es-ES" sz="1400">
                        <a:solidFill>
                          <a:schemeClr val="bg1"/>
                        </a:solidFill>
                        <a:effectLst/>
                        <a:latin typeface="Calibri"/>
                        <a:ea typeface="Calibri"/>
                        <a:cs typeface="Times New Roman"/>
                      </a:endParaRPr>
                    </a:p>
                  </a:txBody>
                  <a:tcPr marL="68580" marR="68580" marT="0" marB="0"/>
                </a:tc>
              </a:tr>
              <a:tr h="171450">
                <a:tc>
                  <a:txBody>
                    <a:bodyPr/>
                    <a:lstStyle/>
                    <a:p>
                      <a:pPr algn="ctr">
                        <a:lnSpc>
                          <a:spcPct val="115000"/>
                        </a:lnSpc>
                        <a:spcAft>
                          <a:spcPts val="0"/>
                        </a:spcAft>
                      </a:pPr>
                      <a:r>
                        <a:rPr lang="es-ES" sz="1100">
                          <a:solidFill>
                            <a:schemeClr val="bg1"/>
                          </a:solidFill>
                          <a:effectLst/>
                        </a:rPr>
                        <a:t>Condición</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se acepta</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tc>
              </a:tr>
              <a:tr h="171450">
                <a:tc>
                  <a:txBody>
                    <a:bodyPr/>
                    <a:lstStyle/>
                    <a:p>
                      <a:pPr algn="ctr">
                        <a:lnSpc>
                          <a:spcPct val="115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 </a:t>
                      </a:r>
                      <a:endParaRPr lang="es-ES" sz="1400" dirty="0">
                        <a:solidFill>
                          <a:schemeClr val="bg1"/>
                        </a:solidFill>
                        <a:effectLst/>
                        <a:latin typeface="Calibri"/>
                        <a:ea typeface="Calibri"/>
                        <a:cs typeface="Times New Roman"/>
                      </a:endParaRPr>
                    </a:p>
                  </a:txBody>
                  <a:tcPr marL="68580" marR="68580" marT="0" marB="0"/>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4041529451"/>
              </p:ext>
            </p:extLst>
          </p:nvPr>
        </p:nvGraphicFramePr>
        <p:xfrm>
          <a:off x="611560" y="2705879"/>
          <a:ext cx="5904656" cy="3390974"/>
        </p:xfrm>
        <a:graphic>
          <a:graphicData uri="http://schemas.openxmlformats.org/drawingml/2006/table">
            <a:tbl>
              <a:tblPr firstRow="1" firstCol="1" bandRow="1">
                <a:tableStyleId>{5C22544A-7EE6-4342-B048-85BDC9FD1C3A}</a:tableStyleId>
              </a:tblPr>
              <a:tblGrid>
                <a:gridCol w="466724"/>
                <a:gridCol w="1117452"/>
                <a:gridCol w="936104"/>
                <a:gridCol w="1152128"/>
                <a:gridCol w="936104"/>
                <a:gridCol w="1296144"/>
              </a:tblGrid>
              <a:tr h="141512">
                <a:tc rowSpan="2">
                  <a:txBody>
                    <a:bodyPr/>
                    <a:lstStyle/>
                    <a:p>
                      <a:pPr algn="ctr">
                        <a:lnSpc>
                          <a:spcPct val="115000"/>
                        </a:lnSpc>
                        <a:spcAft>
                          <a:spcPts val="0"/>
                        </a:spcAft>
                      </a:pPr>
                      <a:r>
                        <a:rPr lang="es-ES" sz="1200" dirty="0">
                          <a:solidFill>
                            <a:schemeClr val="bg1"/>
                          </a:solidFill>
                          <a:effectLst/>
                        </a:rPr>
                        <a:t> </a:t>
                      </a:r>
                      <a:r>
                        <a:rPr lang="es-ES" sz="1050" dirty="0">
                          <a:solidFill>
                            <a:schemeClr val="bg1"/>
                          </a:solidFill>
                          <a:effectLst/>
                        </a:rPr>
                        <a:t>No. Tamiz</a:t>
                      </a:r>
                      <a:endParaRPr lang="es-ES" sz="1100" dirty="0">
                        <a:solidFill>
                          <a:schemeClr val="bg1"/>
                        </a:solidFill>
                        <a:effectLst/>
                        <a:latin typeface="Calibri"/>
                        <a:ea typeface="Calibri"/>
                        <a:cs typeface="Times New Roman"/>
                      </a:endParaRPr>
                    </a:p>
                  </a:txBody>
                  <a:tcPr marL="57315" marR="57315" marT="0" marB="0" anchor="ctr"/>
                </a:tc>
                <a:tc gridSpan="2">
                  <a:txBody>
                    <a:bodyPr/>
                    <a:lstStyle/>
                    <a:p>
                      <a:pPr algn="ctr">
                        <a:lnSpc>
                          <a:spcPct val="115000"/>
                        </a:lnSpc>
                        <a:spcAft>
                          <a:spcPts val="0"/>
                        </a:spcAft>
                      </a:pPr>
                      <a:r>
                        <a:rPr lang="es-ES" sz="1050">
                          <a:solidFill>
                            <a:schemeClr val="bg1"/>
                          </a:solidFill>
                          <a:effectLst/>
                        </a:rPr>
                        <a:t>Con relación a la mezcla de agregados 1050 g</a:t>
                      </a:r>
                      <a:endParaRPr lang="es-ES" sz="1100">
                        <a:solidFill>
                          <a:schemeClr val="bg1"/>
                        </a:solidFill>
                        <a:effectLst/>
                        <a:latin typeface="Calibri"/>
                        <a:ea typeface="Calibri"/>
                        <a:cs typeface="Times New Roman"/>
                      </a:endParaRPr>
                    </a:p>
                  </a:txBody>
                  <a:tcPr marL="57315" marR="57315" marT="0" marB="0" anchor="ctr"/>
                </a:tc>
                <a:tc hMerge="1">
                  <a:txBody>
                    <a:bodyPr/>
                    <a:lstStyle/>
                    <a:p>
                      <a:endParaRPr lang="es-ES"/>
                    </a:p>
                  </a:txBody>
                  <a:tcPr/>
                </a:tc>
                <a:tc gridSpan="2">
                  <a:txBody>
                    <a:bodyPr/>
                    <a:lstStyle/>
                    <a:p>
                      <a:pPr algn="ctr">
                        <a:lnSpc>
                          <a:spcPct val="115000"/>
                        </a:lnSpc>
                        <a:spcAft>
                          <a:spcPts val="0"/>
                        </a:spcAft>
                      </a:pPr>
                      <a:r>
                        <a:rPr lang="es-ES" sz="1050">
                          <a:solidFill>
                            <a:schemeClr val="bg1"/>
                          </a:solidFill>
                          <a:effectLst/>
                        </a:rPr>
                        <a:t>Con relación a la mezcla total 1120,35 g</a:t>
                      </a:r>
                      <a:endParaRPr lang="es-ES" sz="1100">
                        <a:solidFill>
                          <a:schemeClr val="bg1"/>
                        </a:solidFill>
                        <a:effectLst/>
                        <a:latin typeface="Calibri"/>
                        <a:ea typeface="Calibri"/>
                        <a:cs typeface="Times New Roman"/>
                      </a:endParaRPr>
                    </a:p>
                  </a:txBody>
                  <a:tcPr marL="57315" marR="57315" marT="0" marB="0" anchor="ctr"/>
                </a:tc>
                <a:tc hMerge="1">
                  <a:txBody>
                    <a:bodyPr/>
                    <a:lstStyle/>
                    <a:p>
                      <a:endParaRPr lang="es-ES"/>
                    </a:p>
                  </a:txBody>
                  <a:tcPr/>
                </a:tc>
                <a:tc rowSpan="2">
                  <a:txBody>
                    <a:bodyPr/>
                    <a:lstStyle/>
                    <a:p>
                      <a:pPr algn="ctr">
                        <a:lnSpc>
                          <a:spcPct val="115000"/>
                        </a:lnSpc>
                        <a:spcAft>
                          <a:spcPts val="0"/>
                        </a:spcAft>
                      </a:pPr>
                      <a:endParaRPr lang="es-ES" sz="1100" dirty="0">
                        <a:solidFill>
                          <a:schemeClr val="bg1"/>
                        </a:solidFill>
                        <a:effectLst/>
                        <a:latin typeface="Calibri"/>
                        <a:ea typeface="Calibri"/>
                        <a:cs typeface="Times New Roman"/>
                      </a:endParaRPr>
                    </a:p>
                  </a:txBody>
                  <a:tcPr marL="57315" marR="57315" marT="0" marB="0" anchor="ctr"/>
                </a:tc>
              </a:tr>
              <a:tr h="290272">
                <a:tc vMerge="1">
                  <a:txBody>
                    <a:bodyPr/>
                    <a:lstStyle/>
                    <a:p>
                      <a:endParaRPr lang="es-ES"/>
                    </a:p>
                  </a:txBody>
                  <a:tcPr/>
                </a:tc>
                <a:tc>
                  <a:txBody>
                    <a:bodyPr/>
                    <a:lstStyle/>
                    <a:p>
                      <a:pPr algn="ctr">
                        <a:lnSpc>
                          <a:spcPct val="115000"/>
                        </a:lnSpc>
                        <a:spcAft>
                          <a:spcPts val="0"/>
                        </a:spcAft>
                      </a:pPr>
                      <a:r>
                        <a:rPr lang="es-ES" sz="1050">
                          <a:solidFill>
                            <a:schemeClr val="bg1"/>
                          </a:solidFill>
                          <a:effectLst/>
                        </a:rPr>
                        <a:t>Contenido (%)</a:t>
                      </a:r>
                      <a:endParaRPr lang="es-ES" sz="1100">
                        <a:solidFill>
                          <a:schemeClr val="bg1"/>
                        </a:solidFill>
                        <a:effectLst/>
                        <a:latin typeface="Calibri"/>
                        <a:ea typeface="Calibri"/>
                        <a:cs typeface="Times New Roman"/>
                      </a:endParaRPr>
                    </a:p>
                  </a:txBody>
                  <a:tcPr marL="57315" marR="57315" marT="0" marB="0" anchor="ctr"/>
                </a:tc>
                <a:tc>
                  <a:txBody>
                    <a:bodyPr/>
                    <a:lstStyle/>
                    <a:p>
                      <a:pPr algn="ctr">
                        <a:lnSpc>
                          <a:spcPct val="115000"/>
                        </a:lnSpc>
                        <a:spcAft>
                          <a:spcPts val="0"/>
                        </a:spcAft>
                      </a:pPr>
                      <a:r>
                        <a:rPr lang="es-ES" sz="1050">
                          <a:solidFill>
                            <a:schemeClr val="bg1"/>
                          </a:solidFill>
                          <a:effectLst/>
                        </a:rPr>
                        <a:t>Contenido (%)</a:t>
                      </a:r>
                      <a:endParaRPr lang="es-ES" sz="1100">
                        <a:solidFill>
                          <a:schemeClr val="bg1"/>
                        </a:solidFill>
                        <a:effectLst/>
                        <a:latin typeface="Calibri"/>
                        <a:ea typeface="Calibri"/>
                        <a:cs typeface="Times New Roman"/>
                      </a:endParaRPr>
                    </a:p>
                  </a:txBody>
                  <a:tcPr marL="57315" marR="57315" marT="0" marB="0" anchor="ctr"/>
                </a:tc>
                <a:tc>
                  <a:txBody>
                    <a:bodyPr/>
                    <a:lstStyle/>
                    <a:p>
                      <a:pPr algn="ctr">
                        <a:lnSpc>
                          <a:spcPct val="115000"/>
                        </a:lnSpc>
                        <a:spcAft>
                          <a:spcPts val="0"/>
                        </a:spcAft>
                      </a:pPr>
                      <a:r>
                        <a:rPr lang="es-ES" sz="1050">
                          <a:solidFill>
                            <a:schemeClr val="bg1"/>
                          </a:solidFill>
                          <a:effectLst/>
                        </a:rPr>
                        <a:t>Contenido (%)</a:t>
                      </a:r>
                      <a:endParaRPr lang="es-ES" sz="1100">
                        <a:solidFill>
                          <a:schemeClr val="bg1"/>
                        </a:solidFill>
                        <a:effectLst/>
                        <a:latin typeface="Calibri"/>
                        <a:ea typeface="Calibri"/>
                        <a:cs typeface="Times New Roman"/>
                      </a:endParaRPr>
                    </a:p>
                  </a:txBody>
                  <a:tcPr marL="57315" marR="57315" marT="0" marB="0" anchor="ctr"/>
                </a:tc>
                <a:tc>
                  <a:txBody>
                    <a:bodyPr/>
                    <a:lstStyle/>
                    <a:p>
                      <a:pPr algn="ctr">
                        <a:lnSpc>
                          <a:spcPct val="115000"/>
                        </a:lnSpc>
                        <a:spcAft>
                          <a:spcPts val="0"/>
                        </a:spcAft>
                      </a:pPr>
                      <a:r>
                        <a:rPr lang="es-ES" sz="1050">
                          <a:solidFill>
                            <a:schemeClr val="bg1"/>
                          </a:solidFill>
                          <a:effectLst/>
                        </a:rPr>
                        <a:t>Contenido (%)</a:t>
                      </a:r>
                      <a:endParaRPr lang="es-ES" sz="1100">
                        <a:solidFill>
                          <a:schemeClr val="bg1"/>
                        </a:solidFill>
                        <a:effectLst/>
                        <a:latin typeface="Calibri"/>
                        <a:ea typeface="Calibri"/>
                        <a:cs typeface="Times New Roman"/>
                      </a:endParaRPr>
                    </a:p>
                  </a:txBody>
                  <a:tcPr marL="57315" marR="57315" marT="0" marB="0" anchor="ctr"/>
                </a:tc>
                <a:tc vMerge="1">
                  <a:txBody>
                    <a:bodyPr/>
                    <a:lstStyle/>
                    <a:p>
                      <a:endParaRPr lang="es-ES"/>
                    </a:p>
                  </a:txBody>
                  <a:tcPr/>
                </a:tc>
              </a:tr>
              <a:tr h="141512">
                <a:tc>
                  <a:txBody>
                    <a:bodyPr/>
                    <a:lstStyle/>
                    <a:p>
                      <a:pPr algn="ctr">
                        <a:lnSpc>
                          <a:spcPct val="115000"/>
                        </a:lnSpc>
                        <a:spcAft>
                          <a:spcPts val="0"/>
                        </a:spcAft>
                      </a:pPr>
                      <a:r>
                        <a:rPr lang="es-ES" sz="1050">
                          <a:solidFill>
                            <a:schemeClr val="bg1"/>
                          </a:solidFill>
                          <a:effectLst/>
                        </a:rPr>
                        <a:t>1/2"</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a:solidFill>
                            <a:schemeClr val="bg1"/>
                          </a:solidFill>
                          <a:effectLst/>
                        </a:rPr>
                        <a:t>13,05</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rowSpan="3">
                  <a:txBody>
                    <a:bodyPr/>
                    <a:lstStyle/>
                    <a:p>
                      <a:pPr algn="ctr">
                        <a:lnSpc>
                          <a:spcPct val="115000"/>
                        </a:lnSpc>
                        <a:spcAft>
                          <a:spcPts val="0"/>
                        </a:spcAft>
                      </a:pPr>
                      <a:r>
                        <a:rPr lang="es-ES" sz="1050">
                          <a:solidFill>
                            <a:schemeClr val="bg1"/>
                          </a:solidFill>
                          <a:effectLst/>
                        </a:rPr>
                        <a:t>44,00</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a:solidFill>
                            <a:schemeClr val="bg1"/>
                          </a:solidFill>
                          <a:effectLst/>
                        </a:rPr>
                        <a:t>12,23</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rowSpan="3">
                  <a:txBody>
                    <a:bodyPr/>
                    <a:lstStyle/>
                    <a:p>
                      <a:pPr algn="ctr">
                        <a:lnSpc>
                          <a:spcPct val="115000"/>
                        </a:lnSpc>
                        <a:spcAft>
                          <a:spcPts val="0"/>
                        </a:spcAft>
                      </a:pPr>
                      <a:r>
                        <a:rPr lang="es-ES" sz="1050">
                          <a:solidFill>
                            <a:schemeClr val="bg1"/>
                          </a:solidFill>
                          <a:effectLst/>
                        </a:rPr>
                        <a:t>41,24</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rowSpan="3">
                  <a:txBody>
                    <a:bodyPr/>
                    <a:lstStyle/>
                    <a:p>
                      <a:pPr algn="ctr">
                        <a:lnSpc>
                          <a:spcPct val="115000"/>
                        </a:lnSpc>
                        <a:spcAft>
                          <a:spcPts val="0"/>
                        </a:spcAft>
                      </a:pPr>
                      <a:r>
                        <a:rPr lang="es-ES" sz="1050" dirty="0">
                          <a:solidFill>
                            <a:schemeClr val="bg1"/>
                          </a:solidFill>
                          <a:effectLst/>
                        </a:rPr>
                        <a:t>Agregado grueso</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r>
              <a:tr h="141512">
                <a:tc>
                  <a:txBody>
                    <a:bodyPr/>
                    <a:lstStyle/>
                    <a:p>
                      <a:pPr algn="ctr">
                        <a:lnSpc>
                          <a:spcPct val="115000"/>
                        </a:lnSpc>
                        <a:spcAft>
                          <a:spcPts val="0"/>
                        </a:spcAft>
                      </a:pPr>
                      <a:r>
                        <a:rPr lang="es-ES" sz="1050">
                          <a:solidFill>
                            <a:schemeClr val="bg1"/>
                          </a:solidFill>
                          <a:effectLst/>
                        </a:rPr>
                        <a:t>3/8"</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a:solidFill>
                            <a:schemeClr val="bg1"/>
                          </a:solidFill>
                          <a:effectLst/>
                        </a:rPr>
                        <a:t>12,10</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vMerge="1">
                  <a:txBody>
                    <a:bodyPr/>
                    <a:lstStyle/>
                    <a:p>
                      <a:endParaRPr lang="es-ES"/>
                    </a:p>
                  </a:txBody>
                  <a:tcPr/>
                </a:tc>
                <a:tc>
                  <a:txBody>
                    <a:bodyPr/>
                    <a:lstStyle/>
                    <a:p>
                      <a:pPr algn="ctr">
                        <a:lnSpc>
                          <a:spcPct val="115000"/>
                        </a:lnSpc>
                        <a:spcAft>
                          <a:spcPts val="0"/>
                        </a:spcAft>
                      </a:pPr>
                      <a:r>
                        <a:rPr lang="es-ES" sz="1050" dirty="0">
                          <a:solidFill>
                            <a:schemeClr val="bg1"/>
                          </a:solidFill>
                          <a:effectLst/>
                        </a:rPr>
                        <a:t>11,34</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c vMerge="1">
                  <a:txBody>
                    <a:bodyPr/>
                    <a:lstStyle/>
                    <a:p>
                      <a:endParaRPr lang="es-ES"/>
                    </a:p>
                  </a:txBody>
                  <a:tcPr/>
                </a:tc>
                <a:tc vMerge="1">
                  <a:txBody>
                    <a:bodyPr/>
                    <a:lstStyle/>
                    <a:p>
                      <a:endParaRPr lang="es-ES"/>
                    </a:p>
                  </a:txBody>
                  <a:tcPr/>
                </a:tc>
              </a:tr>
              <a:tr h="200908">
                <a:tc>
                  <a:txBody>
                    <a:bodyPr/>
                    <a:lstStyle/>
                    <a:p>
                      <a:pPr algn="ctr">
                        <a:lnSpc>
                          <a:spcPct val="115000"/>
                        </a:lnSpc>
                        <a:spcAft>
                          <a:spcPts val="0"/>
                        </a:spcAft>
                      </a:pPr>
                      <a:r>
                        <a:rPr lang="es-ES" sz="1050">
                          <a:solidFill>
                            <a:schemeClr val="bg1"/>
                          </a:solidFill>
                          <a:effectLst/>
                        </a:rPr>
                        <a:t>No.4</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a:solidFill>
                            <a:schemeClr val="bg1"/>
                          </a:solidFill>
                          <a:effectLst/>
                        </a:rPr>
                        <a:t>18,85</a:t>
                      </a:r>
                      <a:endParaRPr lang="es-ES" sz="1100">
                        <a:solidFill>
                          <a:schemeClr val="bg1"/>
                        </a:solidFill>
                        <a:effectLst/>
                        <a:latin typeface="Calibri"/>
                        <a:ea typeface="Calibri"/>
                        <a:cs typeface="Times New Roman"/>
                      </a:endParaRPr>
                    </a:p>
                  </a:txBody>
                  <a:tcPr marL="57315" marR="57315" marT="0" marB="0" anchor="ctr">
                    <a:solidFill>
                      <a:schemeClr val="tx2">
                        <a:lumMod val="90000"/>
                      </a:schemeClr>
                    </a:solidFill>
                  </a:tcPr>
                </a:tc>
                <a:tc vMerge="1">
                  <a:txBody>
                    <a:bodyPr/>
                    <a:lstStyle/>
                    <a:p>
                      <a:endParaRPr lang="es-ES"/>
                    </a:p>
                  </a:txBody>
                  <a:tcPr/>
                </a:tc>
                <a:tc>
                  <a:txBody>
                    <a:bodyPr/>
                    <a:lstStyle/>
                    <a:p>
                      <a:pPr algn="ctr">
                        <a:lnSpc>
                          <a:spcPct val="115000"/>
                        </a:lnSpc>
                        <a:spcAft>
                          <a:spcPts val="0"/>
                        </a:spcAft>
                      </a:pPr>
                      <a:r>
                        <a:rPr lang="es-ES" sz="1050" dirty="0">
                          <a:solidFill>
                            <a:schemeClr val="bg1"/>
                          </a:solidFill>
                          <a:effectLst/>
                        </a:rPr>
                        <a:t>17,67</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c vMerge="1">
                  <a:txBody>
                    <a:bodyPr/>
                    <a:lstStyle/>
                    <a:p>
                      <a:endParaRPr lang="es-ES"/>
                    </a:p>
                  </a:txBody>
                  <a:tcPr/>
                </a:tc>
                <a:tc vMerge="1">
                  <a:txBody>
                    <a:bodyPr/>
                    <a:lstStyle/>
                    <a:p>
                      <a:endParaRPr lang="es-ES"/>
                    </a:p>
                  </a:txBody>
                  <a:tcPr/>
                </a:tc>
              </a:tr>
              <a:tr h="291847">
                <a:tc>
                  <a:txBody>
                    <a:bodyPr/>
                    <a:lstStyle/>
                    <a:p>
                      <a:pPr algn="ctr">
                        <a:lnSpc>
                          <a:spcPct val="115000"/>
                        </a:lnSpc>
                        <a:spcAft>
                          <a:spcPts val="0"/>
                        </a:spcAft>
                      </a:pPr>
                      <a:r>
                        <a:rPr lang="es-ES" sz="1050" dirty="0">
                          <a:solidFill>
                            <a:schemeClr val="bg1"/>
                          </a:solidFill>
                          <a:effectLst/>
                        </a:rPr>
                        <a:t>No.10</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a:txBody>
                    <a:bodyPr/>
                    <a:lstStyle/>
                    <a:p>
                      <a:pPr algn="ctr">
                        <a:lnSpc>
                          <a:spcPct val="115000"/>
                        </a:lnSpc>
                        <a:spcAft>
                          <a:spcPts val="0"/>
                        </a:spcAft>
                      </a:pPr>
                      <a:r>
                        <a:rPr lang="es-ES" sz="1050">
                          <a:solidFill>
                            <a:schemeClr val="bg1"/>
                          </a:solidFill>
                          <a:effectLst/>
                        </a:rPr>
                        <a:t>13,02</a:t>
                      </a:r>
                      <a:endParaRPr lang="es-ES" sz="1100">
                        <a:solidFill>
                          <a:schemeClr val="bg1"/>
                        </a:solidFill>
                        <a:effectLst/>
                        <a:latin typeface="Calibri"/>
                        <a:ea typeface="Calibri"/>
                        <a:cs typeface="Times New Roman"/>
                      </a:endParaRPr>
                    </a:p>
                  </a:txBody>
                  <a:tcPr marL="57315" marR="57315" marT="0" marB="0" anchor="ctr">
                    <a:solidFill>
                      <a:schemeClr val="tx1">
                        <a:lumMod val="95000"/>
                      </a:schemeClr>
                    </a:solidFill>
                  </a:tcPr>
                </a:tc>
                <a:tc rowSpan="5">
                  <a:txBody>
                    <a:bodyPr/>
                    <a:lstStyle/>
                    <a:p>
                      <a:pPr algn="ctr">
                        <a:lnSpc>
                          <a:spcPct val="115000"/>
                        </a:lnSpc>
                        <a:spcAft>
                          <a:spcPts val="0"/>
                        </a:spcAft>
                      </a:pPr>
                      <a:r>
                        <a:rPr lang="es-ES" sz="1050" dirty="0">
                          <a:solidFill>
                            <a:schemeClr val="bg1"/>
                          </a:solidFill>
                          <a:effectLst/>
                        </a:rPr>
                        <a:t>56,00</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a:txBody>
                    <a:bodyPr/>
                    <a:lstStyle/>
                    <a:p>
                      <a:pPr algn="ctr">
                        <a:lnSpc>
                          <a:spcPct val="115000"/>
                        </a:lnSpc>
                        <a:spcAft>
                          <a:spcPts val="0"/>
                        </a:spcAft>
                      </a:pPr>
                      <a:r>
                        <a:rPr lang="es-ES" sz="1050">
                          <a:solidFill>
                            <a:schemeClr val="bg1"/>
                          </a:solidFill>
                          <a:effectLst/>
                        </a:rPr>
                        <a:t>12,20</a:t>
                      </a:r>
                      <a:endParaRPr lang="es-ES" sz="1100">
                        <a:solidFill>
                          <a:schemeClr val="bg1"/>
                        </a:solidFill>
                        <a:effectLst/>
                        <a:latin typeface="Calibri"/>
                        <a:ea typeface="Calibri"/>
                        <a:cs typeface="Times New Roman"/>
                      </a:endParaRPr>
                    </a:p>
                  </a:txBody>
                  <a:tcPr marL="57315" marR="57315" marT="0" marB="0" anchor="ctr">
                    <a:solidFill>
                      <a:schemeClr val="tx1">
                        <a:lumMod val="95000"/>
                      </a:schemeClr>
                    </a:solidFill>
                  </a:tcPr>
                </a:tc>
                <a:tc rowSpan="5">
                  <a:txBody>
                    <a:bodyPr/>
                    <a:lstStyle/>
                    <a:p>
                      <a:pPr algn="ctr">
                        <a:lnSpc>
                          <a:spcPct val="115000"/>
                        </a:lnSpc>
                        <a:spcAft>
                          <a:spcPts val="0"/>
                        </a:spcAft>
                      </a:pPr>
                      <a:r>
                        <a:rPr lang="es-ES" sz="1050">
                          <a:solidFill>
                            <a:schemeClr val="bg1"/>
                          </a:solidFill>
                          <a:effectLst/>
                        </a:rPr>
                        <a:t>52,48</a:t>
                      </a:r>
                      <a:endParaRPr lang="es-ES" sz="1100">
                        <a:solidFill>
                          <a:schemeClr val="bg1"/>
                        </a:solidFill>
                        <a:effectLst/>
                        <a:latin typeface="Calibri"/>
                        <a:ea typeface="Calibri"/>
                        <a:cs typeface="Times New Roman"/>
                      </a:endParaRPr>
                    </a:p>
                  </a:txBody>
                  <a:tcPr marL="57315" marR="57315" marT="0" marB="0" anchor="ctr">
                    <a:solidFill>
                      <a:schemeClr val="tx1">
                        <a:lumMod val="95000"/>
                      </a:schemeClr>
                    </a:solidFill>
                  </a:tcPr>
                </a:tc>
                <a:tc rowSpan="5">
                  <a:txBody>
                    <a:bodyPr/>
                    <a:lstStyle/>
                    <a:p>
                      <a:pPr algn="ctr">
                        <a:lnSpc>
                          <a:spcPct val="115000"/>
                        </a:lnSpc>
                        <a:spcAft>
                          <a:spcPts val="0"/>
                        </a:spcAft>
                      </a:pPr>
                      <a:r>
                        <a:rPr lang="es-ES" sz="1050" dirty="0">
                          <a:solidFill>
                            <a:schemeClr val="bg1"/>
                          </a:solidFill>
                          <a:effectLst/>
                        </a:rPr>
                        <a:t>Agregado fino</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r>
              <a:tr h="291847">
                <a:tc>
                  <a:txBody>
                    <a:bodyPr/>
                    <a:lstStyle/>
                    <a:p>
                      <a:pPr algn="ctr">
                        <a:lnSpc>
                          <a:spcPct val="115000"/>
                        </a:lnSpc>
                        <a:spcAft>
                          <a:spcPts val="0"/>
                        </a:spcAft>
                      </a:pPr>
                      <a:r>
                        <a:rPr lang="es-ES" sz="1050" dirty="0">
                          <a:solidFill>
                            <a:schemeClr val="bg1"/>
                          </a:solidFill>
                          <a:effectLst/>
                        </a:rPr>
                        <a:t>No.40</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a:txBody>
                    <a:bodyPr/>
                    <a:lstStyle/>
                    <a:p>
                      <a:pPr algn="ctr">
                        <a:lnSpc>
                          <a:spcPct val="115000"/>
                        </a:lnSpc>
                        <a:spcAft>
                          <a:spcPts val="0"/>
                        </a:spcAft>
                      </a:pPr>
                      <a:r>
                        <a:rPr lang="es-ES" sz="1050">
                          <a:solidFill>
                            <a:schemeClr val="bg1"/>
                          </a:solidFill>
                          <a:effectLst/>
                        </a:rPr>
                        <a:t>21,04</a:t>
                      </a:r>
                      <a:endParaRPr lang="es-ES" sz="110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a:txBody>
                    <a:bodyPr/>
                    <a:lstStyle/>
                    <a:p>
                      <a:pPr algn="ctr">
                        <a:lnSpc>
                          <a:spcPct val="115000"/>
                        </a:lnSpc>
                        <a:spcAft>
                          <a:spcPts val="0"/>
                        </a:spcAft>
                      </a:pPr>
                      <a:r>
                        <a:rPr lang="es-ES" sz="1050">
                          <a:solidFill>
                            <a:schemeClr val="bg1"/>
                          </a:solidFill>
                          <a:effectLst/>
                        </a:rPr>
                        <a:t>19,72</a:t>
                      </a:r>
                      <a:endParaRPr lang="es-ES" sz="110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vMerge="1">
                  <a:txBody>
                    <a:bodyPr/>
                    <a:lstStyle/>
                    <a:p>
                      <a:endParaRPr lang="es-ES"/>
                    </a:p>
                  </a:txBody>
                  <a:tcPr/>
                </a:tc>
              </a:tr>
              <a:tr h="291847">
                <a:tc>
                  <a:txBody>
                    <a:bodyPr/>
                    <a:lstStyle/>
                    <a:p>
                      <a:pPr algn="ctr">
                        <a:lnSpc>
                          <a:spcPct val="115000"/>
                        </a:lnSpc>
                        <a:spcAft>
                          <a:spcPts val="0"/>
                        </a:spcAft>
                      </a:pPr>
                      <a:r>
                        <a:rPr lang="es-ES" sz="1050" dirty="0">
                          <a:solidFill>
                            <a:schemeClr val="bg1"/>
                          </a:solidFill>
                          <a:effectLst/>
                        </a:rPr>
                        <a:t>No.80</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a:txBody>
                    <a:bodyPr/>
                    <a:lstStyle/>
                    <a:p>
                      <a:pPr algn="ctr">
                        <a:lnSpc>
                          <a:spcPct val="115000"/>
                        </a:lnSpc>
                        <a:spcAft>
                          <a:spcPts val="0"/>
                        </a:spcAft>
                      </a:pPr>
                      <a:r>
                        <a:rPr lang="es-ES" sz="1050">
                          <a:solidFill>
                            <a:schemeClr val="bg1"/>
                          </a:solidFill>
                          <a:effectLst/>
                        </a:rPr>
                        <a:t>7,86</a:t>
                      </a:r>
                      <a:endParaRPr lang="es-ES" sz="110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a:txBody>
                    <a:bodyPr/>
                    <a:lstStyle/>
                    <a:p>
                      <a:pPr algn="ctr">
                        <a:lnSpc>
                          <a:spcPct val="115000"/>
                        </a:lnSpc>
                        <a:spcAft>
                          <a:spcPts val="0"/>
                        </a:spcAft>
                      </a:pPr>
                      <a:r>
                        <a:rPr lang="es-ES" sz="1050">
                          <a:solidFill>
                            <a:schemeClr val="bg1"/>
                          </a:solidFill>
                          <a:effectLst/>
                        </a:rPr>
                        <a:t>7,37</a:t>
                      </a:r>
                      <a:endParaRPr lang="es-ES" sz="110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vMerge="1">
                  <a:txBody>
                    <a:bodyPr/>
                    <a:lstStyle/>
                    <a:p>
                      <a:endParaRPr lang="es-ES"/>
                    </a:p>
                  </a:txBody>
                  <a:tcPr/>
                </a:tc>
              </a:tr>
              <a:tr h="291847">
                <a:tc>
                  <a:txBody>
                    <a:bodyPr/>
                    <a:lstStyle/>
                    <a:p>
                      <a:pPr algn="ctr">
                        <a:lnSpc>
                          <a:spcPct val="115000"/>
                        </a:lnSpc>
                        <a:spcAft>
                          <a:spcPts val="0"/>
                        </a:spcAft>
                      </a:pPr>
                      <a:r>
                        <a:rPr lang="es-ES" sz="1050" dirty="0">
                          <a:solidFill>
                            <a:schemeClr val="bg1"/>
                          </a:solidFill>
                          <a:effectLst/>
                        </a:rPr>
                        <a:t>No.200</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a:txBody>
                    <a:bodyPr/>
                    <a:lstStyle/>
                    <a:p>
                      <a:pPr algn="ctr">
                        <a:lnSpc>
                          <a:spcPct val="115000"/>
                        </a:lnSpc>
                        <a:spcAft>
                          <a:spcPts val="0"/>
                        </a:spcAft>
                      </a:pPr>
                      <a:r>
                        <a:rPr lang="es-ES" sz="1050" dirty="0">
                          <a:solidFill>
                            <a:schemeClr val="bg1"/>
                          </a:solidFill>
                          <a:effectLst/>
                        </a:rPr>
                        <a:t>7,58</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a:txBody>
                    <a:bodyPr/>
                    <a:lstStyle/>
                    <a:p>
                      <a:pPr algn="ctr">
                        <a:lnSpc>
                          <a:spcPct val="115000"/>
                        </a:lnSpc>
                        <a:spcAft>
                          <a:spcPts val="0"/>
                        </a:spcAft>
                      </a:pPr>
                      <a:r>
                        <a:rPr lang="es-ES" sz="1050" dirty="0">
                          <a:solidFill>
                            <a:schemeClr val="bg1"/>
                          </a:solidFill>
                          <a:effectLst/>
                        </a:rPr>
                        <a:t>7,10</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vMerge="1">
                  <a:txBody>
                    <a:bodyPr/>
                    <a:lstStyle/>
                    <a:p>
                      <a:endParaRPr lang="es-ES"/>
                    </a:p>
                  </a:txBody>
                  <a:tcPr/>
                </a:tc>
              </a:tr>
              <a:tr h="141512">
                <a:tc>
                  <a:txBody>
                    <a:bodyPr/>
                    <a:lstStyle/>
                    <a:p>
                      <a:pPr algn="ctr">
                        <a:lnSpc>
                          <a:spcPct val="115000"/>
                        </a:lnSpc>
                        <a:spcAft>
                          <a:spcPts val="0"/>
                        </a:spcAft>
                      </a:pPr>
                      <a:r>
                        <a:rPr lang="es-ES" sz="1050" dirty="0">
                          <a:solidFill>
                            <a:schemeClr val="bg1"/>
                          </a:solidFill>
                          <a:effectLst/>
                        </a:rPr>
                        <a:t>Filler</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a:txBody>
                    <a:bodyPr/>
                    <a:lstStyle/>
                    <a:p>
                      <a:pPr algn="ctr">
                        <a:lnSpc>
                          <a:spcPct val="115000"/>
                        </a:lnSpc>
                        <a:spcAft>
                          <a:spcPts val="0"/>
                        </a:spcAft>
                      </a:pPr>
                      <a:r>
                        <a:rPr lang="es-ES" sz="1050" dirty="0">
                          <a:solidFill>
                            <a:schemeClr val="bg1"/>
                          </a:solidFill>
                          <a:effectLst/>
                        </a:rPr>
                        <a:t>6,51</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a:txBody>
                    <a:bodyPr/>
                    <a:lstStyle/>
                    <a:p>
                      <a:pPr algn="ctr">
                        <a:lnSpc>
                          <a:spcPct val="115000"/>
                        </a:lnSpc>
                        <a:spcAft>
                          <a:spcPts val="0"/>
                        </a:spcAft>
                      </a:pPr>
                      <a:r>
                        <a:rPr lang="es-ES" sz="1050" dirty="0">
                          <a:solidFill>
                            <a:schemeClr val="bg1"/>
                          </a:solidFill>
                          <a:effectLst/>
                        </a:rPr>
                        <a:t>6,10</a:t>
                      </a:r>
                      <a:endParaRPr lang="es-ES" sz="1100" dirty="0">
                        <a:solidFill>
                          <a:schemeClr val="bg1"/>
                        </a:solidFill>
                        <a:effectLst/>
                        <a:latin typeface="Calibri"/>
                        <a:ea typeface="Calibri"/>
                        <a:cs typeface="Times New Roman"/>
                      </a:endParaRPr>
                    </a:p>
                  </a:txBody>
                  <a:tcPr marL="57315" marR="57315" marT="0" marB="0" anchor="ctr">
                    <a:solidFill>
                      <a:schemeClr val="tx1">
                        <a:lumMod val="95000"/>
                      </a:schemeClr>
                    </a:solidFill>
                  </a:tcPr>
                </a:tc>
                <a:tc vMerge="1">
                  <a:txBody>
                    <a:bodyPr/>
                    <a:lstStyle/>
                    <a:p>
                      <a:endParaRPr lang="es-ES"/>
                    </a:p>
                  </a:txBody>
                  <a:tcPr/>
                </a:tc>
                <a:tc vMerge="1">
                  <a:txBody>
                    <a:bodyPr/>
                    <a:lstStyle/>
                    <a:p>
                      <a:endParaRPr lang="es-ES"/>
                    </a:p>
                  </a:txBody>
                  <a:tcPr/>
                </a:tc>
              </a:tr>
              <a:tr h="291847">
                <a:tc>
                  <a:txBody>
                    <a:bodyPr/>
                    <a:lstStyle/>
                    <a:p>
                      <a:pPr algn="ctr">
                        <a:lnSpc>
                          <a:spcPct val="115000"/>
                        </a:lnSpc>
                        <a:spcAft>
                          <a:spcPts val="0"/>
                        </a:spcAft>
                      </a:pPr>
                      <a:r>
                        <a:rPr lang="es-ES" sz="1050" dirty="0">
                          <a:solidFill>
                            <a:schemeClr val="bg1"/>
                          </a:solidFill>
                          <a:effectLst/>
                        </a:rPr>
                        <a:t>Asfalto</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dirty="0">
                          <a:solidFill>
                            <a:schemeClr val="bg1"/>
                          </a:solidFill>
                          <a:effectLst/>
                        </a:rPr>
                        <a:t>6,7</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dirty="0">
                          <a:solidFill>
                            <a:schemeClr val="bg1"/>
                          </a:solidFill>
                          <a:effectLst/>
                        </a:rPr>
                        <a:t>6,7</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dirty="0">
                          <a:solidFill>
                            <a:schemeClr val="bg1"/>
                          </a:solidFill>
                          <a:effectLst/>
                        </a:rPr>
                        <a:t>6,28</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dirty="0">
                          <a:solidFill>
                            <a:schemeClr val="bg1"/>
                          </a:solidFill>
                          <a:effectLst/>
                        </a:rPr>
                        <a:t>6,28</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c>
                  <a:txBody>
                    <a:bodyPr/>
                    <a:lstStyle/>
                    <a:p>
                      <a:pPr algn="ctr">
                        <a:lnSpc>
                          <a:spcPct val="115000"/>
                        </a:lnSpc>
                        <a:spcAft>
                          <a:spcPts val="0"/>
                        </a:spcAft>
                      </a:pPr>
                      <a:r>
                        <a:rPr lang="es-ES" sz="1050" dirty="0">
                          <a:solidFill>
                            <a:schemeClr val="bg1"/>
                          </a:solidFill>
                          <a:effectLst/>
                        </a:rPr>
                        <a:t>Asfalto</a:t>
                      </a:r>
                      <a:endParaRPr lang="es-ES" sz="1100" dirty="0">
                        <a:solidFill>
                          <a:schemeClr val="bg1"/>
                        </a:solidFill>
                        <a:effectLst/>
                        <a:latin typeface="Calibri"/>
                        <a:ea typeface="Calibri"/>
                        <a:cs typeface="Times New Roman"/>
                      </a:endParaRPr>
                    </a:p>
                  </a:txBody>
                  <a:tcPr marL="57315" marR="57315" marT="0" marB="0" anchor="ctr">
                    <a:solidFill>
                      <a:schemeClr val="tx2">
                        <a:lumMod val="90000"/>
                      </a:schemeClr>
                    </a:solidFill>
                  </a:tcPr>
                </a:tc>
              </a:tr>
              <a:tr h="291847">
                <a:tc>
                  <a:txBody>
                    <a:bodyPr/>
                    <a:lstStyle/>
                    <a:p>
                      <a:pPr algn="ctr">
                        <a:lnSpc>
                          <a:spcPct val="115000"/>
                        </a:lnSpc>
                        <a:spcAft>
                          <a:spcPts val="0"/>
                        </a:spcAft>
                      </a:pPr>
                      <a:r>
                        <a:rPr lang="es-ES" sz="1050">
                          <a:solidFill>
                            <a:schemeClr val="bg1"/>
                          </a:solidFill>
                          <a:effectLst/>
                        </a:rPr>
                        <a:t>Total (%)</a:t>
                      </a:r>
                      <a:endParaRPr lang="es-ES" sz="1100">
                        <a:solidFill>
                          <a:schemeClr val="bg1"/>
                        </a:solidFill>
                        <a:effectLst/>
                        <a:latin typeface="Calibri"/>
                        <a:ea typeface="Calibri"/>
                        <a:cs typeface="Times New Roman"/>
                      </a:endParaRPr>
                    </a:p>
                  </a:txBody>
                  <a:tcPr marL="57315" marR="57315" marT="0" marB="0" anchor="ctr"/>
                </a:tc>
                <a:tc>
                  <a:txBody>
                    <a:bodyPr/>
                    <a:lstStyle/>
                    <a:p>
                      <a:pPr algn="ctr">
                        <a:lnSpc>
                          <a:spcPct val="115000"/>
                        </a:lnSpc>
                        <a:spcAft>
                          <a:spcPts val="0"/>
                        </a:spcAft>
                      </a:pPr>
                      <a:r>
                        <a:rPr lang="es-ES" sz="1050">
                          <a:solidFill>
                            <a:schemeClr val="bg1"/>
                          </a:solidFill>
                          <a:effectLst/>
                        </a:rPr>
                        <a:t>106,7</a:t>
                      </a:r>
                      <a:endParaRPr lang="es-ES" sz="1100">
                        <a:solidFill>
                          <a:schemeClr val="bg1"/>
                        </a:solidFill>
                        <a:effectLst/>
                        <a:latin typeface="Calibri"/>
                        <a:ea typeface="Calibri"/>
                        <a:cs typeface="Times New Roman"/>
                      </a:endParaRPr>
                    </a:p>
                  </a:txBody>
                  <a:tcPr marL="57315" marR="57315" marT="0" marB="0" anchor="ctr"/>
                </a:tc>
                <a:tc>
                  <a:txBody>
                    <a:bodyPr/>
                    <a:lstStyle/>
                    <a:p>
                      <a:pPr algn="ctr">
                        <a:lnSpc>
                          <a:spcPct val="115000"/>
                        </a:lnSpc>
                        <a:spcAft>
                          <a:spcPts val="0"/>
                        </a:spcAft>
                      </a:pPr>
                      <a:r>
                        <a:rPr lang="es-ES" sz="1050">
                          <a:solidFill>
                            <a:schemeClr val="bg1"/>
                          </a:solidFill>
                          <a:effectLst/>
                        </a:rPr>
                        <a:t>106,7</a:t>
                      </a:r>
                      <a:endParaRPr lang="es-ES" sz="1100">
                        <a:solidFill>
                          <a:schemeClr val="bg1"/>
                        </a:solidFill>
                        <a:effectLst/>
                        <a:latin typeface="Calibri"/>
                        <a:ea typeface="Calibri"/>
                        <a:cs typeface="Times New Roman"/>
                      </a:endParaRPr>
                    </a:p>
                  </a:txBody>
                  <a:tcPr marL="57315" marR="57315" marT="0" marB="0" anchor="ctr"/>
                </a:tc>
                <a:tc>
                  <a:txBody>
                    <a:bodyPr/>
                    <a:lstStyle/>
                    <a:p>
                      <a:pPr algn="ctr">
                        <a:lnSpc>
                          <a:spcPct val="115000"/>
                        </a:lnSpc>
                        <a:spcAft>
                          <a:spcPts val="0"/>
                        </a:spcAft>
                      </a:pPr>
                      <a:r>
                        <a:rPr lang="es-ES" sz="1050">
                          <a:solidFill>
                            <a:schemeClr val="bg1"/>
                          </a:solidFill>
                          <a:effectLst/>
                        </a:rPr>
                        <a:t>100</a:t>
                      </a:r>
                      <a:endParaRPr lang="es-ES" sz="1100">
                        <a:solidFill>
                          <a:schemeClr val="bg1"/>
                        </a:solidFill>
                        <a:effectLst/>
                        <a:latin typeface="Calibri"/>
                        <a:ea typeface="Calibri"/>
                        <a:cs typeface="Times New Roman"/>
                      </a:endParaRPr>
                    </a:p>
                  </a:txBody>
                  <a:tcPr marL="57315" marR="57315" marT="0" marB="0" anchor="ctr"/>
                </a:tc>
                <a:tc>
                  <a:txBody>
                    <a:bodyPr/>
                    <a:lstStyle/>
                    <a:p>
                      <a:pPr algn="ctr">
                        <a:lnSpc>
                          <a:spcPct val="115000"/>
                        </a:lnSpc>
                        <a:spcAft>
                          <a:spcPts val="0"/>
                        </a:spcAft>
                      </a:pPr>
                      <a:r>
                        <a:rPr lang="es-ES" sz="1050">
                          <a:solidFill>
                            <a:schemeClr val="bg1"/>
                          </a:solidFill>
                          <a:effectLst/>
                        </a:rPr>
                        <a:t>100</a:t>
                      </a:r>
                      <a:endParaRPr lang="es-ES" sz="1100">
                        <a:solidFill>
                          <a:schemeClr val="bg1"/>
                        </a:solidFill>
                        <a:effectLst/>
                        <a:latin typeface="Calibri"/>
                        <a:ea typeface="Calibri"/>
                        <a:cs typeface="Times New Roman"/>
                      </a:endParaRPr>
                    </a:p>
                  </a:txBody>
                  <a:tcPr marL="57315" marR="57315" marT="0" marB="0" anchor="ctr"/>
                </a:tc>
                <a:tc>
                  <a:txBody>
                    <a:bodyPr/>
                    <a:lstStyle/>
                    <a:p>
                      <a:endParaRPr lang="es-ES" sz="1100" dirty="0">
                        <a:solidFill>
                          <a:schemeClr val="bg1"/>
                        </a:solidFill>
                        <a:effectLst/>
                        <a:latin typeface="Calibri"/>
                        <a:cs typeface="Times New Roman"/>
                      </a:endParaRPr>
                    </a:p>
                  </a:txBody>
                  <a:tcPr marL="57315" marR="57315" marT="0" marB="0" anchor="ctr"/>
                </a:tc>
              </a:tr>
            </a:tbl>
          </a:graphicData>
        </a:graphic>
      </p:graphicFrame>
      <p:sp>
        <p:nvSpPr>
          <p:cNvPr id="7" name="1 Título"/>
          <p:cNvSpPr txBox="1">
            <a:spLocks/>
          </p:cNvSpPr>
          <p:nvPr/>
        </p:nvSpPr>
        <p:spPr>
          <a:xfrm rot="16200000">
            <a:off x="-1754623" y="4156729"/>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rgbClr val="002060"/>
                </a:solidFill>
                <a:latin typeface="BankGothic Md BT" pitchFamily="34" charset="0"/>
              </a:rPr>
              <a:t>FÓRMULA MAESTRA</a:t>
            </a:r>
            <a:endParaRPr lang="es-ES" sz="1400" dirty="0">
              <a:solidFill>
                <a:srgbClr val="002060"/>
              </a:solidFill>
              <a:latin typeface="BankGothic Md BT" pitchFamily="34" charset="0"/>
            </a:endParaRPr>
          </a:p>
        </p:txBody>
      </p:sp>
      <p:sp>
        <p:nvSpPr>
          <p:cNvPr id="8" name="1 Título"/>
          <p:cNvSpPr txBox="1">
            <a:spLocks/>
          </p:cNvSpPr>
          <p:nvPr/>
        </p:nvSpPr>
        <p:spPr>
          <a:xfrm>
            <a:off x="5940153" y="3858617"/>
            <a:ext cx="3456383"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100" dirty="0" smtClean="0">
                <a:solidFill>
                  <a:srgbClr val="002060"/>
                </a:solidFill>
                <a:latin typeface="Arial" pitchFamily="34" charset="0"/>
                <a:cs typeface="Arial" pitchFamily="34" charset="0"/>
              </a:rPr>
              <a:t>6,7% de asfalto con relación </a:t>
            </a:r>
          </a:p>
          <a:p>
            <a:r>
              <a:rPr lang="es-ES" sz="1100" dirty="0" smtClean="0">
                <a:solidFill>
                  <a:srgbClr val="002060"/>
                </a:solidFill>
                <a:latin typeface="Arial" pitchFamily="34" charset="0"/>
                <a:cs typeface="Arial" pitchFamily="34" charset="0"/>
              </a:rPr>
              <a:t>a la mezcla de </a:t>
            </a:r>
          </a:p>
          <a:p>
            <a:r>
              <a:rPr lang="es-ES" sz="1100" dirty="0" smtClean="0">
                <a:solidFill>
                  <a:srgbClr val="002060"/>
                </a:solidFill>
                <a:latin typeface="Arial" pitchFamily="34" charset="0"/>
                <a:cs typeface="Arial" pitchFamily="34" charset="0"/>
              </a:rPr>
              <a:t>agregados = 70,35 g</a:t>
            </a:r>
            <a:endParaRPr lang="es-ES" sz="11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134587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2" name="1 Título"/>
          <p:cNvSpPr txBox="1">
            <a:spLocks/>
          </p:cNvSpPr>
          <p:nvPr/>
        </p:nvSpPr>
        <p:spPr>
          <a:xfrm>
            <a:off x="675436" y="332656"/>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FORMA DE ADICIÓN DE LOS MATERIALES MODIFICAORES A LA MEZCLA PATRÓN</a:t>
            </a:r>
            <a:endParaRPr lang="es-ES" sz="2000" b="1" dirty="0">
              <a:solidFill>
                <a:schemeClr val="bg1"/>
              </a:solidFill>
              <a:latin typeface="Aparajita" pitchFamily="34" charset="0"/>
              <a:cs typeface="Aparajita" pitchFamily="34" charset="0"/>
            </a:endParaRPr>
          </a:p>
          <a:p>
            <a:endParaRPr lang="es-ES" sz="2000" b="1" dirty="0" smtClean="0">
              <a:solidFill>
                <a:schemeClr val="bg1"/>
              </a:solidFill>
              <a:latin typeface="Aparajita" pitchFamily="34" charset="0"/>
              <a:cs typeface="Aparajita" pitchFamily="34" charset="0"/>
            </a:endParaRPr>
          </a:p>
        </p:txBody>
      </p:sp>
      <p:pic>
        <p:nvPicPr>
          <p:cNvPr id="13" name="12 Imagen" descr="Descripción: C:\Users\admin\Desktop\CHABE\UNIVERSIDAD\Tesis\1 CHABELITA\FOTOS TESIS\caract modificad\DSC08422.JPG"/>
          <p:cNvPicPr/>
          <p:nvPr/>
        </p:nvPicPr>
        <p:blipFill>
          <a:blip r:embed="rId2" cstate="print">
            <a:extLst>
              <a:ext uri="{28A0092B-C50C-407E-A947-70E740481C1C}">
                <a14:useLocalDpi xmlns:a14="http://schemas.microsoft.com/office/drawing/2010/main" val="0"/>
              </a:ext>
            </a:extLst>
          </a:blip>
          <a:srcRect l="14146" r="20071"/>
          <a:stretch>
            <a:fillRect/>
          </a:stretch>
        </p:blipFill>
        <p:spPr bwMode="auto">
          <a:xfrm>
            <a:off x="683568" y="1484784"/>
            <a:ext cx="1584176" cy="1512168"/>
          </a:xfrm>
          <a:prstGeom prst="rect">
            <a:avLst/>
          </a:prstGeom>
          <a:noFill/>
          <a:ln w="9525" cmpd="sng">
            <a:solidFill>
              <a:schemeClr val="bg1">
                <a:lumMod val="50000"/>
                <a:lumOff val="50000"/>
              </a:schemeClr>
            </a:solidFill>
            <a:miter lim="800000"/>
            <a:headEnd/>
            <a:tailEnd/>
          </a:ln>
          <a:effectLst/>
        </p:spPr>
      </p:pic>
      <p:graphicFrame>
        <p:nvGraphicFramePr>
          <p:cNvPr id="2" name="1 Tabla"/>
          <p:cNvGraphicFramePr>
            <a:graphicFrameLocks noGrp="1"/>
          </p:cNvGraphicFramePr>
          <p:nvPr>
            <p:extLst>
              <p:ext uri="{D42A27DB-BD31-4B8C-83A1-F6EECF244321}">
                <p14:modId xmlns:p14="http://schemas.microsoft.com/office/powerpoint/2010/main" val="180470557"/>
              </p:ext>
            </p:extLst>
          </p:nvPr>
        </p:nvGraphicFramePr>
        <p:xfrm>
          <a:off x="3059832" y="1687840"/>
          <a:ext cx="5400602" cy="1021080"/>
        </p:xfrm>
        <a:graphic>
          <a:graphicData uri="http://schemas.openxmlformats.org/drawingml/2006/table">
            <a:tbl>
              <a:tblPr firstRow="1" firstCol="1" bandRow="1">
                <a:tableStyleId>{5C22544A-7EE6-4342-B048-85BDC9FD1C3A}</a:tableStyleId>
              </a:tblPr>
              <a:tblGrid>
                <a:gridCol w="1803321"/>
                <a:gridCol w="667405"/>
                <a:gridCol w="531688"/>
                <a:gridCol w="599547"/>
                <a:gridCol w="599547"/>
                <a:gridCol w="599547"/>
                <a:gridCol w="599547"/>
              </a:tblGrid>
              <a:tr h="255270">
                <a:tc>
                  <a:txBody>
                    <a:bodyPr/>
                    <a:lstStyle/>
                    <a:p>
                      <a:pPr algn="ctr">
                        <a:lnSpc>
                          <a:spcPct val="115000"/>
                        </a:lnSpc>
                        <a:spcAft>
                          <a:spcPts val="0"/>
                        </a:spcAft>
                      </a:pPr>
                      <a:r>
                        <a:rPr lang="es-ES" sz="1200" b="0" dirty="0">
                          <a:solidFill>
                            <a:schemeClr val="bg1"/>
                          </a:solidFill>
                          <a:effectLst/>
                          <a:latin typeface="Times New Roman" pitchFamily="18" charset="0"/>
                          <a:cs typeface="Times New Roman" pitchFamily="18" charset="0"/>
                        </a:rPr>
                        <a:t>Material modificador</a:t>
                      </a:r>
                      <a:endParaRPr lang="es-ES" sz="16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1"/>
                          </a:solidFill>
                          <a:effectLst/>
                          <a:latin typeface="Times New Roman" pitchFamily="18" charset="0"/>
                          <a:cs typeface="Times New Roman" pitchFamily="18" charset="0"/>
                        </a:rPr>
                        <a:t>Unidad</a:t>
                      </a:r>
                      <a:endParaRPr lang="es-ES" sz="1600" b="0" dirty="0">
                        <a:solidFill>
                          <a:schemeClr val="bg1"/>
                        </a:solidFill>
                        <a:effectLst/>
                        <a:latin typeface="Times New Roman" pitchFamily="18" charset="0"/>
                        <a:ea typeface="Calibri"/>
                        <a:cs typeface="Times New Roman" pitchFamily="18" charset="0"/>
                      </a:endParaRPr>
                    </a:p>
                  </a:txBody>
                  <a:tcPr marL="68580" marR="68580" marT="0" marB="0" anchor="ctr"/>
                </a:tc>
                <a:tc gridSpan="5">
                  <a:txBody>
                    <a:bodyPr/>
                    <a:lstStyle/>
                    <a:p>
                      <a:pPr algn="ctr">
                        <a:lnSpc>
                          <a:spcPct val="115000"/>
                        </a:lnSpc>
                        <a:spcAft>
                          <a:spcPts val="0"/>
                        </a:spcAft>
                      </a:pPr>
                      <a:r>
                        <a:rPr lang="es-ES" sz="1200" b="0" dirty="0">
                          <a:solidFill>
                            <a:schemeClr val="bg1"/>
                          </a:solidFill>
                          <a:effectLst/>
                          <a:latin typeface="Times New Roman" pitchFamily="18" charset="0"/>
                          <a:cs typeface="Times New Roman" pitchFamily="18" charset="0"/>
                        </a:rPr>
                        <a:t>Porcentajes </a:t>
                      </a:r>
                      <a:endParaRPr lang="es-ES" sz="1600" b="0" dirty="0">
                        <a:solidFill>
                          <a:schemeClr val="bg1"/>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55270">
                <a:tc>
                  <a:txBody>
                    <a:bodyPr/>
                    <a:lstStyle/>
                    <a:p>
                      <a:pPr algn="ctr">
                        <a:lnSpc>
                          <a:spcPct val="115000"/>
                        </a:lnSpc>
                        <a:spcAft>
                          <a:spcPts val="0"/>
                        </a:spcAft>
                      </a:pPr>
                      <a:r>
                        <a:rPr lang="es-ES" sz="1200" b="0" dirty="0">
                          <a:solidFill>
                            <a:schemeClr val="bg1"/>
                          </a:solidFill>
                          <a:effectLst/>
                          <a:latin typeface="Times New Roman" pitchFamily="18" charset="0"/>
                          <a:cs typeface="Times New Roman" pitchFamily="18" charset="0"/>
                        </a:rPr>
                        <a:t> </a:t>
                      </a:r>
                      <a:endParaRPr lang="es-ES" sz="16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1"/>
                          </a:solidFill>
                          <a:effectLst/>
                          <a:latin typeface="Times New Roman" pitchFamily="18" charset="0"/>
                          <a:cs typeface="Times New Roman" pitchFamily="18" charset="0"/>
                        </a:rPr>
                        <a:t> </a:t>
                      </a:r>
                      <a:endParaRPr lang="es-ES" sz="16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1"/>
                          </a:solidFill>
                          <a:effectLst/>
                          <a:latin typeface="Times New Roman" pitchFamily="18" charset="0"/>
                          <a:cs typeface="Times New Roman" pitchFamily="18" charset="0"/>
                        </a:rPr>
                        <a:t>E1</a:t>
                      </a:r>
                      <a:endParaRPr lang="es-ES" sz="16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dirty="0">
                          <a:solidFill>
                            <a:schemeClr val="bg1"/>
                          </a:solidFill>
                          <a:effectLst/>
                          <a:latin typeface="Times New Roman" pitchFamily="18" charset="0"/>
                          <a:cs typeface="Times New Roman" pitchFamily="18" charset="0"/>
                        </a:rPr>
                        <a:t>E2</a:t>
                      </a:r>
                      <a:endParaRPr lang="es-ES" sz="16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1"/>
                          </a:solidFill>
                          <a:effectLst/>
                          <a:latin typeface="Times New Roman" pitchFamily="18" charset="0"/>
                          <a:cs typeface="Times New Roman" pitchFamily="18" charset="0"/>
                        </a:rPr>
                        <a:t>E3</a:t>
                      </a:r>
                      <a:endParaRPr lang="es-ES" sz="16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1"/>
                          </a:solidFill>
                          <a:effectLst/>
                          <a:latin typeface="Times New Roman" pitchFamily="18" charset="0"/>
                          <a:cs typeface="Times New Roman" pitchFamily="18" charset="0"/>
                        </a:rPr>
                        <a:t>E4</a:t>
                      </a:r>
                      <a:endParaRPr lang="es-ES" sz="16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0">
                          <a:solidFill>
                            <a:schemeClr val="bg1"/>
                          </a:solidFill>
                          <a:effectLst/>
                          <a:latin typeface="Times New Roman" pitchFamily="18" charset="0"/>
                          <a:cs typeface="Times New Roman" pitchFamily="18" charset="0"/>
                        </a:rPr>
                        <a:t>E5</a:t>
                      </a:r>
                      <a:endParaRPr lang="es-ES" sz="1600" b="0">
                        <a:solidFill>
                          <a:schemeClr val="bg1"/>
                        </a:solidFill>
                        <a:effectLst/>
                        <a:latin typeface="Times New Roman" pitchFamily="18" charset="0"/>
                        <a:ea typeface="Calibri"/>
                        <a:cs typeface="Times New Roman" pitchFamily="18" charset="0"/>
                      </a:endParaRPr>
                    </a:p>
                  </a:txBody>
                  <a:tcPr marL="68580" marR="68580" marT="0" marB="0" anchor="ctr"/>
                </a:tc>
              </a:tr>
              <a:tr h="255270">
                <a:tc rowSpan="2">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Respecto a los 70,35g de asfalto óptimo</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a:solidFill>
                            <a:schemeClr val="bg1"/>
                          </a:solidFill>
                          <a:effectLst/>
                          <a:latin typeface="Times New Roman" pitchFamily="18" charset="0"/>
                          <a:cs typeface="Times New Roman" pitchFamily="18" charset="0"/>
                        </a:rPr>
                        <a:t>(%)</a:t>
                      </a:r>
                      <a:endParaRPr lang="es-ES" sz="16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a:solidFill>
                            <a:schemeClr val="bg1"/>
                          </a:solidFill>
                          <a:effectLst/>
                          <a:latin typeface="Times New Roman" pitchFamily="18" charset="0"/>
                          <a:cs typeface="Times New Roman" pitchFamily="18" charset="0"/>
                        </a:rPr>
                        <a:t>5,00</a:t>
                      </a:r>
                      <a:endParaRPr lang="es-ES" sz="16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10,00</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15,00</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20,00</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a:solidFill>
                            <a:schemeClr val="bg1"/>
                          </a:solidFill>
                          <a:effectLst/>
                          <a:latin typeface="Times New Roman" pitchFamily="18" charset="0"/>
                          <a:cs typeface="Times New Roman" pitchFamily="18" charset="0"/>
                        </a:rPr>
                        <a:t>25,00</a:t>
                      </a:r>
                      <a:endParaRPr lang="es-ES" sz="1600" b="1">
                        <a:solidFill>
                          <a:schemeClr val="bg1"/>
                        </a:solidFill>
                        <a:effectLst/>
                        <a:latin typeface="Times New Roman" pitchFamily="18" charset="0"/>
                        <a:ea typeface="Calibri"/>
                        <a:cs typeface="Times New Roman" pitchFamily="18" charset="0"/>
                      </a:endParaRPr>
                    </a:p>
                  </a:txBody>
                  <a:tcPr marL="68580" marR="68580" marT="0" marB="0" anchor="ctr"/>
                </a:tc>
              </a:tr>
              <a:tr h="255270">
                <a:tc vMerge="1">
                  <a:txBody>
                    <a:bodyPr/>
                    <a:lstStyle/>
                    <a:p>
                      <a:endParaRPr lang="es-ES"/>
                    </a:p>
                  </a:txBody>
                  <a:tcP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(g)</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3,52</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7,04</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a:solidFill>
                            <a:schemeClr val="bg1"/>
                          </a:solidFill>
                          <a:effectLst/>
                          <a:latin typeface="Times New Roman" pitchFamily="18" charset="0"/>
                          <a:cs typeface="Times New Roman" pitchFamily="18" charset="0"/>
                        </a:rPr>
                        <a:t>10,6</a:t>
                      </a:r>
                      <a:endParaRPr lang="es-ES" sz="16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a:solidFill>
                            <a:schemeClr val="bg1"/>
                          </a:solidFill>
                          <a:effectLst/>
                          <a:latin typeface="Times New Roman" pitchFamily="18" charset="0"/>
                          <a:cs typeface="Times New Roman" pitchFamily="18" charset="0"/>
                        </a:rPr>
                        <a:t>14,07</a:t>
                      </a:r>
                      <a:endParaRPr lang="es-ES" sz="16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200" b="1" dirty="0">
                          <a:solidFill>
                            <a:schemeClr val="bg1"/>
                          </a:solidFill>
                          <a:effectLst/>
                          <a:latin typeface="Times New Roman" pitchFamily="18" charset="0"/>
                          <a:cs typeface="Times New Roman" pitchFamily="18" charset="0"/>
                        </a:rPr>
                        <a:t>17,59</a:t>
                      </a:r>
                      <a:endParaRPr lang="es-ES" sz="1600" b="1" dirty="0">
                        <a:solidFill>
                          <a:schemeClr val="bg1"/>
                        </a:solidFill>
                        <a:effectLst/>
                        <a:latin typeface="Times New Roman" pitchFamily="18" charset="0"/>
                        <a:ea typeface="Calibri"/>
                        <a:cs typeface="Times New Roman" pitchFamily="18" charset="0"/>
                      </a:endParaRPr>
                    </a:p>
                  </a:txBody>
                  <a:tcPr marL="68580" marR="68580" marT="0" marB="0" anchor="ctr"/>
                </a:tc>
              </a:tr>
            </a:tbl>
          </a:graphicData>
        </a:graphic>
      </p:graphicFrame>
      <p:sp>
        <p:nvSpPr>
          <p:cNvPr id="3" name="2 Flecha derecha"/>
          <p:cNvSpPr/>
          <p:nvPr/>
        </p:nvSpPr>
        <p:spPr>
          <a:xfrm>
            <a:off x="2339752" y="2096852"/>
            <a:ext cx="576064" cy="252028"/>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pic>
        <p:nvPicPr>
          <p:cNvPr id="14" name="13 Imagen"/>
          <p:cNvPicPr/>
          <p:nvPr/>
        </p:nvPicPr>
        <p:blipFill rotWithShape="1">
          <a:blip r:embed="rId3"/>
          <a:srcRect l="52265"/>
          <a:stretch/>
        </p:blipFill>
        <p:spPr>
          <a:xfrm>
            <a:off x="3995936" y="3464816"/>
            <a:ext cx="2736304" cy="1548360"/>
          </a:xfrm>
          <a:prstGeom prst="rect">
            <a:avLst/>
          </a:prstGeom>
          <a:ln>
            <a:solidFill>
              <a:schemeClr val="bg1">
                <a:lumMod val="50000"/>
                <a:lumOff val="50000"/>
              </a:schemeClr>
            </a:solidFill>
          </a:ln>
        </p:spPr>
      </p:pic>
      <p:sp>
        <p:nvSpPr>
          <p:cNvPr id="17" name="1 Título"/>
          <p:cNvSpPr txBox="1">
            <a:spLocks/>
          </p:cNvSpPr>
          <p:nvPr/>
        </p:nvSpPr>
        <p:spPr>
          <a:xfrm>
            <a:off x="5165793" y="6162873"/>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latin typeface="BankGothic Md BT" pitchFamily="34" charset="0"/>
              </a:rPr>
              <a:t>ELASTÓMERO</a:t>
            </a:r>
            <a:endParaRPr lang="es-ES" sz="1200" dirty="0">
              <a:latin typeface="BankGothic Md BT" pitchFamily="34" charset="0"/>
            </a:endParaRPr>
          </a:p>
        </p:txBody>
      </p:sp>
      <p:sp>
        <p:nvSpPr>
          <p:cNvPr id="18" name="1 Título"/>
          <p:cNvSpPr txBox="1">
            <a:spLocks/>
          </p:cNvSpPr>
          <p:nvPr/>
        </p:nvSpPr>
        <p:spPr>
          <a:xfrm>
            <a:off x="647564" y="5518447"/>
            <a:ext cx="2772308"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rgbClr val="002060"/>
                </a:solidFill>
                <a:latin typeface="BankGothic Md BT" pitchFamily="34" charset="0"/>
              </a:rPr>
              <a:t>MÉTODO   -   VIA SECA</a:t>
            </a:r>
            <a:endParaRPr lang="es-ES" sz="1400" dirty="0">
              <a:solidFill>
                <a:srgbClr val="002060"/>
              </a:solidFill>
              <a:latin typeface="BankGothic Md BT" pitchFamily="34" charset="0"/>
            </a:endParaRPr>
          </a:p>
        </p:txBody>
      </p:sp>
      <p:pic>
        <p:nvPicPr>
          <p:cNvPr id="19" name="18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464816"/>
            <a:ext cx="2664296" cy="1980408"/>
          </a:xfrm>
          <a:prstGeom prst="rect">
            <a:avLst/>
          </a:prstGeom>
          <a:noFill/>
          <a:ln w="9525" cmpd="sng">
            <a:solidFill>
              <a:schemeClr val="bg1">
                <a:lumMod val="50000"/>
                <a:lumOff val="50000"/>
              </a:schemeClr>
            </a:solidFill>
            <a:miter lim="800000"/>
            <a:headEnd/>
            <a:tailEnd/>
          </a:ln>
          <a:effectLst/>
        </p:spPr>
      </p:pic>
    </p:spTree>
    <p:extLst>
      <p:ext uri="{BB962C8B-B14F-4D97-AF65-F5344CB8AC3E}">
        <p14:creationId xmlns:p14="http://schemas.microsoft.com/office/powerpoint/2010/main" val="11460032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2" name="1 Título"/>
          <p:cNvSpPr txBox="1">
            <a:spLocks/>
          </p:cNvSpPr>
          <p:nvPr/>
        </p:nvSpPr>
        <p:spPr>
          <a:xfrm>
            <a:off x="675436" y="332656"/>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000" b="1" dirty="0" smtClean="0">
                <a:solidFill>
                  <a:schemeClr val="bg1"/>
                </a:solidFill>
                <a:latin typeface="Aparajita" pitchFamily="34" charset="0"/>
                <a:cs typeface="Aparajita" pitchFamily="34" charset="0"/>
              </a:rPr>
              <a:t>FORMA DE ADICIÓN DE LOS MATERIALES MODIFICAORES A LA MEZCLA PATRÓN</a:t>
            </a:r>
            <a:endParaRPr lang="es-ES" sz="2000" b="1" dirty="0">
              <a:solidFill>
                <a:schemeClr val="bg1"/>
              </a:solidFill>
              <a:latin typeface="Aparajita" pitchFamily="34" charset="0"/>
              <a:cs typeface="Aparajita" pitchFamily="34" charset="0"/>
            </a:endParaRPr>
          </a:p>
          <a:p>
            <a:endParaRPr lang="es-ES" sz="2000" b="1" dirty="0" smtClean="0">
              <a:solidFill>
                <a:schemeClr val="bg1"/>
              </a:solidFill>
              <a:latin typeface="Aparajita" pitchFamily="34" charset="0"/>
              <a:cs typeface="Aparajita" pitchFamily="34" charset="0"/>
            </a:endParaRPr>
          </a:p>
        </p:txBody>
      </p:sp>
      <p:sp>
        <p:nvSpPr>
          <p:cNvPr id="3" name="2 Flecha derecha"/>
          <p:cNvSpPr/>
          <p:nvPr/>
        </p:nvSpPr>
        <p:spPr>
          <a:xfrm>
            <a:off x="2339752" y="2096852"/>
            <a:ext cx="576064" cy="252028"/>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11" name="1 Título"/>
          <p:cNvSpPr txBox="1">
            <a:spLocks/>
          </p:cNvSpPr>
          <p:nvPr/>
        </p:nvSpPr>
        <p:spPr>
          <a:xfrm>
            <a:off x="5165793" y="6090865"/>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MATERIAL 50E-50P</a:t>
            </a:r>
            <a:endParaRPr lang="es-ES" sz="1400" dirty="0">
              <a:latin typeface="BankGothic Md BT" pitchFamily="34" charset="0"/>
            </a:endParaRPr>
          </a:p>
        </p:txBody>
      </p:sp>
      <p:pic>
        <p:nvPicPr>
          <p:cNvPr id="15" name="1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33243"/>
            <a:ext cx="1911985" cy="1579245"/>
          </a:xfrm>
          <a:prstGeom prst="rect">
            <a:avLst/>
          </a:prstGeom>
          <a:noFill/>
          <a:ln w="9525" cmpd="sng">
            <a:solidFill>
              <a:schemeClr val="bg1">
                <a:lumMod val="50000"/>
                <a:lumOff val="50000"/>
              </a:schemeClr>
            </a:solidFill>
            <a:miter lim="800000"/>
            <a:headEnd/>
            <a:tailEnd/>
          </a:ln>
          <a:effectLst/>
        </p:spPr>
      </p:pic>
      <p:graphicFrame>
        <p:nvGraphicFramePr>
          <p:cNvPr id="5" name="4 Tabla"/>
          <p:cNvGraphicFramePr>
            <a:graphicFrameLocks noGrp="1"/>
          </p:cNvGraphicFramePr>
          <p:nvPr>
            <p:extLst>
              <p:ext uri="{D42A27DB-BD31-4B8C-83A1-F6EECF244321}">
                <p14:modId xmlns:p14="http://schemas.microsoft.com/office/powerpoint/2010/main" val="1816452854"/>
              </p:ext>
            </p:extLst>
          </p:nvPr>
        </p:nvGraphicFramePr>
        <p:xfrm>
          <a:off x="3059833" y="1576586"/>
          <a:ext cx="5400600" cy="1276350"/>
        </p:xfrm>
        <a:graphic>
          <a:graphicData uri="http://schemas.openxmlformats.org/drawingml/2006/table">
            <a:tbl>
              <a:tblPr firstRow="1" firstCol="1" bandRow="1">
                <a:tableStyleId>{5C22544A-7EE6-4342-B048-85BDC9FD1C3A}</a:tableStyleId>
              </a:tblPr>
              <a:tblGrid>
                <a:gridCol w="1526454"/>
                <a:gridCol w="645691"/>
                <a:gridCol w="645691"/>
                <a:gridCol w="645691"/>
                <a:gridCol w="645691"/>
                <a:gridCol w="645691"/>
                <a:gridCol w="645691"/>
              </a:tblGrid>
              <a:tr h="255270">
                <a:tc>
                  <a:txBody>
                    <a:bodyPr/>
                    <a:lstStyle/>
                    <a:p>
                      <a:pPr algn="ctr">
                        <a:lnSpc>
                          <a:spcPct val="115000"/>
                        </a:lnSpc>
                        <a:spcAft>
                          <a:spcPts val="0"/>
                        </a:spcAft>
                      </a:pPr>
                      <a:r>
                        <a:rPr lang="es-ES" sz="1100" b="0" dirty="0">
                          <a:solidFill>
                            <a:schemeClr val="bg1"/>
                          </a:solidFill>
                          <a:effectLst/>
                          <a:latin typeface="Times New Roman" pitchFamily="18" charset="0"/>
                          <a:cs typeface="Times New Roman" pitchFamily="18" charset="0"/>
                        </a:rPr>
                        <a:t>Material modificador</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0" dirty="0">
                          <a:solidFill>
                            <a:schemeClr val="bg1"/>
                          </a:solidFill>
                          <a:effectLst/>
                          <a:latin typeface="Times New Roman" pitchFamily="18" charset="0"/>
                          <a:cs typeface="Times New Roman" pitchFamily="18" charset="0"/>
                        </a:rPr>
                        <a:t>Unidad</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tc>
                <a:tc gridSpan="5">
                  <a:txBody>
                    <a:bodyPr/>
                    <a:lstStyle/>
                    <a:p>
                      <a:pPr algn="ctr">
                        <a:lnSpc>
                          <a:spcPct val="115000"/>
                        </a:lnSpc>
                        <a:spcAft>
                          <a:spcPts val="0"/>
                        </a:spcAft>
                      </a:pPr>
                      <a:r>
                        <a:rPr lang="es-ES" sz="1100" b="0" dirty="0">
                          <a:solidFill>
                            <a:schemeClr val="bg1"/>
                          </a:solidFill>
                          <a:effectLst/>
                          <a:latin typeface="Times New Roman" pitchFamily="18" charset="0"/>
                          <a:cs typeface="Times New Roman" pitchFamily="18" charset="0"/>
                        </a:rPr>
                        <a:t>Porcentajes</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55270">
                <a:tc>
                  <a:txBody>
                    <a:bodyPr/>
                    <a:lstStyle/>
                    <a:p>
                      <a:pPr algn="ctr">
                        <a:lnSpc>
                          <a:spcPct val="115000"/>
                        </a:lnSpc>
                        <a:spcAft>
                          <a:spcPts val="0"/>
                        </a:spcAft>
                      </a:pPr>
                      <a:r>
                        <a:rPr lang="es-ES" sz="1100" b="0">
                          <a:solidFill>
                            <a:schemeClr val="bg1"/>
                          </a:solidFill>
                          <a:effectLst/>
                          <a:latin typeface="Times New Roman" pitchFamily="18" charset="0"/>
                          <a:cs typeface="Times New Roman" pitchFamily="18" charset="0"/>
                        </a:rPr>
                        <a:t> </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0">
                          <a:solidFill>
                            <a:schemeClr val="bg1"/>
                          </a:solidFill>
                          <a:effectLst/>
                          <a:latin typeface="Times New Roman" pitchFamily="18" charset="0"/>
                          <a:cs typeface="Times New Roman" pitchFamily="18" charset="0"/>
                        </a:rPr>
                        <a:t> </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0">
                          <a:solidFill>
                            <a:schemeClr val="bg1"/>
                          </a:solidFill>
                          <a:effectLst/>
                          <a:latin typeface="Times New Roman" pitchFamily="18" charset="0"/>
                          <a:cs typeface="Times New Roman" pitchFamily="18" charset="0"/>
                        </a:rPr>
                        <a:t>EP1</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0">
                          <a:solidFill>
                            <a:schemeClr val="bg1"/>
                          </a:solidFill>
                          <a:effectLst/>
                          <a:latin typeface="Times New Roman" pitchFamily="18" charset="0"/>
                          <a:cs typeface="Times New Roman" pitchFamily="18" charset="0"/>
                        </a:rPr>
                        <a:t>EP2</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0" dirty="0">
                          <a:solidFill>
                            <a:schemeClr val="bg1"/>
                          </a:solidFill>
                          <a:effectLst/>
                          <a:latin typeface="Times New Roman" pitchFamily="18" charset="0"/>
                          <a:cs typeface="Times New Roman" pitchFamily="18" charset="0"/>
                        </a:rPr>
                        <a:t>EP3</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0">
                          <a:solidFill>
                            <a:schemeClr val="bg1"/>
                          </a:solidFill>
                          <a:effectLst/>
                          <a:latin typeface="Times New Roman" pitchFamily="18" charset="0"/>
                          <a:cs typeface="Times New Roman" pitchFamily="18" charset="0"/>
                        </a:rPr>
                        <a:t>EP4</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0">
                          <a:solidFill>
                            <a:schemeClr val="bg1"/>
                          </a:solidFill>
                          <a:effectLst/>
                          <a:latin typeface="Times New Roman" pitchFamily="18" charset="0"/>
                          <a:cs typeface="Times New Roman" pitchFamily="18" charset="0"/>
                        </a:rPr>
                        <a:t>EP5</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tc>
              </a:tr>
              <a:tr h="255270">
                <a:tc rowSpan="3">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Respecto a los 70,35g de asfalto óptimo</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5,00</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10,00</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15,00</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20,00</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25,00</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r>
              <a:tr h="255270">
                <a:tc vMerge="1">
                  <a:txBody>
                    <a:bodyPr/>
                    <a:lstStyle/>
                    <a:p>
                      <a:endParaRPr lang="es-ES"/>
                    </a:p>
                  </a:txBody>
                  <a:tcP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(g)</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3,52</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7,04</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10,55</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14,07</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17,59</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r>
              <a:tr h="255270">
                <a:tc vMerge="1">
                  <a:txBody>
                    <a:bodyPr/>
                    <a:lstStyle/>
                    <a:p>
                      <a:endParaRPr lang="es-ES"/>
                    </a:p>
                  </a:txBody>
                  <a:tcP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50%</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1,76</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3,52</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5,28</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a:solidFill>
                            <a:schemeClr val="bg1"/>
                          </a:solidFill>
                          <a:effectLst/>
                          <a:latin typeface="Times New Roman" pitchFamily="18" charset="0"/>
                          <a:cs typeface="Times New Roman" pitchFamily="18" charset="0"/>
                        </a:rPr>
                        <a:t>7,04</a:t>
                      </a:r>
                      <a:endParaRPr lang="es-ES" sz="1400" b="1">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s-ES" sz="1100" b="1" dirty="0">
                          <a:solidFill>
                            <a:schemeClr val="bg1"/>
                          </a:solidFill>
                          <a:effectLst/>
                          <a:latin typeface="Times New Roman" pitchFamily="18" charset="0"/>
                          <a:cs typeface="Times New Roman" pitchFamily="18" charset="0"/>
                        </a:rPr>
                        <a:t>8,79</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tc>
              </a:tr>
            </a:tbl>
          </a:graphicData>
        </a:graphic>
      </p:graphicFrame>
      <p:pic>
        <p:nvPicPr>
          <p:cNvPr id="18" name="17 Imagen"/>
          <p:cNvPicPr/>
          <p:nvPr/>
        </p:nvPicPr>
        <p:blipFill>
          <a:blip r:embed="rId3"/>
          <a:stretch>
            <a:fillRect/>
          </a:stretch>
        </p:blipFill>
        <p:spPr>
          <a:xfrm>
            <a:off x="2339752" y="3717032"/>
            <a:ext cx="4896544" cy="1584176"/>
          </a:xfrm>
          <a:prstGeom prst="rect">
            <a:avLst/>
          </a:prstGeom>
          <a:ln>
            <a:solidFill>
              <a:schemeClr val="bg1">
                <a:lumMod val="50000"/>
                <a:lumOff val="50000"/>
              </a:schemeClr>
            </a:solidFill>
          </a:ln>
        </p:spPr>
      </p:pic>
    </p:spTree>
    <p:extLst>
      <p:ext uri="{BB962C8B-B14F-4D97-AF65-F5344CB8AC3E}">
        <p14:creationId xmlns:p14="http://schemas.microsoft.com/office/powerpoint/2010/main" val="2143256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7029400"/>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5237801" y="6165304"/>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RESULTADOS  DE LA MEZCLA MODIFICADA CON ELASTÓMERO</a:t>
            </a:r>
            <a:endParaRPr lang="es-ES" sz="14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167066623"/>
              </p:ext>
            </p:extLst>
          </p:nvPr>
        </p:nvGraphicFramePr>
        <p:xfrm>
          <a:off x="251520" y="178630"/>
          <a:ext cx="8604453" cy="5682996"/>
        </p:xfrm>
        <a:graphic>
          <a:graphicData uri="http://schemas.openxmlformats.org/drawingml/2006/table">
            <a:tbl>
              <a:tblPr firstRow="1" firstCol="1" bandRow="1">
                <a:tableStyleId>{5C22544A-7EE6-4342-B048-85BDC9FD1C3A}</a:tableStyleId>
              </a:tblPr>
              <a:tblGrid>
                <a:gridCol w="205994"/>
                <a:gridCol w="494027"/>
                <a:gridCol w="494027"/>
                <a:gridCol w="494027"/>
                <a:gridCol w="494027"/>
                <a:gridCol w="494027"/>
                <a:gridCol w="494027"/>
                <a:gridCol w="494027"/>
                <a:gridCol w="494027"/>
                <a:gridCol w="494027"/>
                <a:gridCol w="494027"/>
                <a:gridCol w="494027"/>
                <a:gridCol w="494027"/>
                <a:gridCol w="494027"/>
                <a:gridCol w="494027"/>
                <a:gridCol w="494027"/>
                <a:gridCol w="494027"/>
                <a:gridCol w="494027"/>
              </a:tblGrid>
              <a:tr h="287951">
                <a:tc rowSpan="2">
                  <a:txBody>
                    <a:bodyPr/>
                    <a:lstStyle/>
                    <a:p>
                      <a:pPr algn="ctr">
                        <a:lnSpc>
                          <a:spcPct val="115000"/>
                        </a:lnSpc>
                        <a:spcAft>
                          <a:spcPts val="0"/>
                        </a:spcAft>
                      </a:pPr>
                      <a:r>
                        <a:rPr lang="es-ES" sz="900" dirty="0">
                          <a:solidFill>
                            <a:schemeClr val="bg1"/>
                          </a:solidFill>
                          <a:effectLst/>
                        </a:rPr>
                        <a:t>M</a:t>
                      </a:r>
                      <a:endParaRPr lang="es-ES" sz="1050" dirty="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Briqueta</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Mezcla total</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Contenido de asfalto en la mezcla</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Contenido de agregado en la mezcla</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dirty="0">
                          <a:solidFill>
                            <a:schemeClr val="bg1"/>
                          </a:solidFill>
                          <a:effectLst/>
                        </a:rPr>
                        <a:t>Peso en el aire</a:t>
                      </a:r>
                      <a:endParaRPr lang="es-ES" sz="1050" dirty="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Peso Saturado Sup Seca</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Peso sumergido</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Volumen Briqueta</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Densidad Bulk de la mezcla</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Gravedad específica teórica máxima medida</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Vacíos de aire</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Vacíos en el agregado mineral</a:t>
                      </a:r>
                      <a:endParaRPr lang="es-ES" sz="1050">
                        <a:solidFill>
                          <a:schemeClr val="bg1"/>
                        </a:solidFill>
                        <a:effectLst/>
                        <a:latin typeface="Calibri"/>
                        <a:ea typeface="Calibri"/>
                        <a:cs typeface="Times New Roman"/>
                      </a:endParaRPr>
                    </a:p>
                  </a:txBody>
                  <a:tcPr marL="56543" marR="56543" marT="0" marB="0" anchor="ctr"/>
                </a:tc>
                <a:tc rowSpan="2">
                  <a:txBody>
                    <a:bodyPr/>
                    <a:lstStyle/>
                    <a:p>
                      <a:pPr algn="ctr">
                        <a:lnSpc>
                          <a:spcPct val="115000"/>
                        </a:lnSpc>
                        <a:spcAft>
                          <a:spcPts val="0"/>
                        </a:spcAft>
                      </a:pPr>
                      <a:r>
                        <a:rPr lang="es-ES" sz="900">
                          <a:solidFill>
                            <a:schemeClr val="bg1"/>
                          </a:solidFill>
                          <a:effectLst/>
                        </a:rPr>
                        <a:t>Vacíos llenos de asfalto</a:t>
                      </a:r>
                      <a:endParaRPr lang="es-ES" sz="1050">
                        <a:solidFill>
                          <a:schemeClr val="bg1"/>
                        </a:solidFill>
                        <a:effectLst/>
                        <a:latin typeface="Calibri"/>
                        <a:ea typeface="Calibri"/>
                        <a:cs typeface="Times New Roman"/>
                      </a:endParaRPr>
                    </a:p>
                  </a:txBody>
                  <a:tcPr marL="56543" marR="56543" marT="0" marB="0" anchor="ctr"/>
                </a:tc>
                <a:tc gridSpan="3">
                  <a:txBody>
                    <a:bodyPr/>
                    <a:lstStyle/>
                    <a:p>
                      <a:pPr algn="ctr">
                        <a:lnSpc>
                          <a:spcPct val="115000"/>
                        </a:lnSpc>
                        <a:spcAft>
                          <a:spcPts val="0"/>
                        </a:spcAft>
                      </a:pPr>
                      <a:r>
                        <a:rPr lang="es-ES" sz="900">
                          <a:solidFill>
                            <a:schemeClr val="bg1"/>
                          </a:solidFill>
                          <a:effectLst/>
                        </a:rPr>
                        <a:t>Estabilidad</a:t>
                      </a:r>
                      <a:endParaRPr lang="es-ES" sz="1050">
                        <a:solidFill>
                          <a:schemeClr val="bg1"/>
                        </a:solidFill>
                        <a:effectLst/>
                        <a:latin typeface="Calibri"/>
                        <a:ea typeface="Calibri"/>
                        <a:cs typeface="Times New Roman"/>
                      </a:endParaRPr>
                    </a:p>
                  </a:txBody>
                  <a:tcPr marL="56543" marR="56543" marT="0" marB="0" anchor="ctr"/>
                </a:tc>
                <a:tc hMerge="1">
                  <a:txBody>
                    <a:bodyPr/>
                    <a:lstStyle/>
                    <a:p>
                      <a:endParaRPr lang="es-ES"/>
                    </a:p>
                  </a:txBody>
                  <a:tcPr/>
                </a:tc>
                <a:tc hMerge="1">
                  <a:txBody>
                    <a:bodyPr/>
                    <a:lstStyle/>
                    <a:p>
                      <a:endParaRPr lang="es-ES"/>
                    </a:p>
                  </a:txBody>
                  <a:tcPr/>
                </a:tc>
                <a:tc rowSpan="2">
                  <a:txBody>
                    <a:bodyPr/>
                    <a:lstStyle/>
                    <a:p>
                      <a:pPr algn="ctr">
                        <a:lnSpc>
                          <a:spcPct val="115000"/>
                        </a:lnSpc>
                        <a:spcAft>
                          <a:spcPts val="0"/>
                        </a:spcAft>
                      </a:pPr>
                      <a:r>
                        <a:rPr lang="es-ES" sz="900">
                          <a:solidFill>
                            <a:schemeClr val="bg1"/>
                          </a:solidFill>
                          <a:effectLst/>
                        </a:rPr>
                        <a:t>Flujo</a:t>
                      </a:r>
                      <a:endParaRPr lang="es-ES" sz="1050">
                        <a:solidFill>
                          <a:schemeClr val="bg1"/>
                        </a:solidFill>
                        <a:effectLst/>
                        <a:latin typeface="Calibri"/>
                        <a:ea typeface="Calibri"/>
                        <a:cs typeface="Times New Roman"/>
                      </a:endParaRPr>
                    </a:p>
                  </a:txBody>
                  <a:tcPr marL="56543" marR="56543" marT="0" marB="0" anchor="ctr"/>
                </a:tc>
              </a:tr>
              <a:tr h="40564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900">
                          <a:solidFill>
                            <a:schemeClr val="bg1"/>
                          </a:solidFill>
                          <a:effectLst/>
                        </a:rPr>
                        <a:t>Medida</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Fac. Cor.</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Corregida</a:t>
                      </a:r>
                      <a:endParaRPr lang="es-ES" sz="1050">
                        <a:solidFill>
                          <a:schemeClr val="bg1"/>
                        </a:solidFill>
                        <a:effectLst/>
                        <a:latin typeface="Calibri"/>
                        <a:ea typeface="Calibri"/>
                        <a:cs typeface="Times New Roman"/>
                      </a:endParaRPr>
                    </a:p>
                  </a:txBody>
                  <a:tcPr marL="56543" marR="56543" marT="0" marB="0" anchor="ctr"/>
                </a:tc>
                <a:tc vMerge="1">
                  <a:txBody>
                    <a:bodyPr/>
                    <a:lstStyle/>
                    <a:p>
                      <a:endParaRPr lang="es-ES"/>
                    </a:p>
                  </a:txBody>
                  <a:tcPr/>
                </a:tc>
              </a:tr>
              <a:tr h="148687">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Pmm</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Pb</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Ps</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Pa</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SSS</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Psum</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Vol</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Gmb</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Gmm</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Va</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VAM</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VAF</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Em</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Fc</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Ec</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F</a:t>
                      </a:r>
                      <a:endParaRPr lang="es-ES" sz="1050">
                        <a:solidFill>
                          <a:schemeClr val="bg1"/>
                        </a:solidFill>
                        <a:effectLst/>
                        <a:latin typeface="Calibri"/>
                        <a:ea typeface="Calibri"/>
                        <a:cs typeface="Times New Roman"/>
                      </a:endParaRPr>
                    </a:p>
                  </a:txBody>
                  <a:tcPr marL="56543" marR="56543" marT="0" marB="0" anchor="ctr"/>
                </a:tc>
              </a:tr>
              <a:tr h="148687">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(g)</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(g)</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(g)</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(cm3)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(g/cm3)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(lb)</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(lb)</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(0.01")</a:t>
                      </a:r>
                      <a:endParaRPr lang="es-ES" sz="1050">
                        <a:solidFill>
                          <a:schemeClr val="bg1"/>
                        </a:solidFill>
                        <a:effectLst/>
                        <a:latin typeface="Calibri"/>
                        <a:ea typeface="Calibri"/>
                        <a:cs typeface="Times New Roman"/>
                      </a:endParaRPr>
                    </a:p>
                  </a:txBody>
                  <a:tcPr marL="56543" marR="56543" marT="0" marB="0" anchor="ctr"/>
                </a:tc>
              </a:tr>
              <a:tr h="148687">
                <a:tc rowSpan="3">
                  <a:txBody>
                    <a:bodyPr/>
                    <a:lstStyle/>
                    <a:p>
                      <a:pPr algn="ctr">
                        <a:lnSpc>
                          <a:spcPct val="115000"/>
                        </a:lnSpc>
                        <a:spcAft>
                          <a:spcPts val="0"/>
                        </a:spcAft>
                      </a:pPr>
                      <a:r>
                        <a:rPr lang="es-ES" sz="900">
                          <a:solidFill>
                            <a:schemeClr val="bg1"/>
                          </a:solidFill>
                          <a:effectLst/>
                        </a:rPr>
                        <a:t>5</a:t>
                      </a:r>
                      <a:endParaRPr lang="es-ES" sz="1050">
                        <a:solidFill>
                          <a:schemeClr val="bg1"/>
                        </a:solidFill>
                        <a:effectLst/>
                        <a:latin typeface="Calibri"/>
                        <a:ea typeface="Calibri"/>
                        <a:cs typeface="Times New Roman"/>
                      </a:endParaRPr>
                    </a:p>
                  </a:txBody>
                  <a:tcPr marL="56543" marR="56543"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1121,08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1125,36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610,51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514,85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2,177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4,97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17,22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71,13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3418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3418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15,5</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1120,10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dirty="0">
                          <a:solidFill>
                            <a:schemeClr val="bg1"/>
                          </a:solidFill>
                          <a:effectLst/>
                        </a:rPr>
                        <a:t>1124,78</a:t>
                      </a:r>
                      <a:endParaRPr lang="es-ES" sz="1050" dirty="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611,10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513,68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2,181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4,84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17,11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71,72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3178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3178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15,0</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dirty="0">
                          <a:solidFill>
                            <a:schemeClr val="bg1"/>
                          </a:solidFill>
                          <a:effectLst/>
                        </a:rPr>
                        <a:t>1120,14</a:t>
                      </a:r>
                      <a:endParaRPr lang="es-ES" sz="1050" dirty="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1124,90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610,14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514,76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2,176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5,03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17,28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70,86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3300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3300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16,5</a:t>
                      </a:r>
                      <a:endParaRPr lang="es-ES" sz="1050">
                        <a:solidFill>
                          <a:schemeClr val="bg1"/>
                        </a:solidFill>
                        <a:effectLst/>
                        <a:latin typeface="Calibri"/>
                        <a:ea typeface="Calibri"/>
                        <a:cs typeface="Times New Roman"/>
                      </a:endParaRPr>
                    </a:p>
                  </a:txBody>
                  <a:tcPr marL="56543" marR="56543" marT="0" marB="0" anchor="ctr"/>
                </a:tc>
              </a:tr>
              <a:tr h="231199">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514,43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2,178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4,9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17,20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71,24</a:t>
                      </a:r>
                      <a:endParaRPr lang="es-ES" sz="1050">
                        <a:solidFill>
                          <a:schemeClr val="bg1"/>
                        </a:solidFill>
                        <a:effectLst/>
                        <a:latin typeface="Calibri"/>
                        <a:ea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3298,9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16</a:t>
                      </a:r>
                      <a:endParaRPr lang="es-ES" sz="1050">
                        <a:solidFill>
                          <a:schemeClr val="bg1"/>
                        </a:solidFill>
                        <a:effectLst/>
                        <a:latin typeface="Calibri"/>
                        <a:ea typeface="Calibri"/>
                        <a:cs typeface="Times New Roman"/>
                      </a:endParaRPr>
                    </a:p>
                  </a:txBody>
                  <a:tcPr marL="56543" marR="56543" marT="0" marB="0" anchor="ctr"/>
                </a:tc>
              </a:tr>
              <a:tr h="148687">
                <a:tc rowSpan="3">
                  <a:txBody>
                    <a:bodyPr/>
                    <a:lstStyle/>
                    <a:p>
                      <a:pPr algn="ctr">
                        <a:lnSpc>
                          <a:spcPct val="115000"/>
                        </a:lnSpc>
                        <a:spcAft>
                          <a:spcPts val="0"/>
                        </a:spcAft>
                      </a:pPr>
                      <a:r>
                        <a:rPr lang="es-ES" sz="900">
                          <a:solidFill>
                            <a:schemeClr val="bg1"/>
                          </a:solidFill>
                          <a:effectLst/>
                        </a:rPr>
                        <a:t>10</a:t>
                      </a:r>
                      <a:endParaRPr lang="es-ES" sz="1050">
                        <a:solidFill>
                          <a:schemeClr val="bg1"/>
                        </a:solidFill>
                        <a:effectLst/>
                        <a:latin typeface="Calibri"/>
                        <a:ea typeface="Calibri"/>
                        <a:cs typeface="Times New Roman"/>
                      </a:endParaRPr>
                    </a:p>
                  </a:txBody>
                  <a:tcPr marL="56543" marR="56543"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1124,49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1128,16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dirty="0">
                          <a:solidFill>
                            <a:schemeClr val="bg1"/>
                          </a:solidFill>
                          <a:effectLst/>
                        </a:rPr>
                        <a:t>610,02</a:t>
                      </a:r>
                      <a:endParaRPr lang="es-ES" sz="1050" dirty="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518,14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2,170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17,50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70,29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3298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3298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16,0</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1123,99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dirty="0">
                          <a:solidFill>
                            <a:schemeClr val="bg1"/>
                          </a:solidFill>
                          <a:effectLst/>
                        </a:rPr>
                        <a:t>1127,76</a:t>
                      </a:r>
                      <a:endParaRPr lang="es-ES" sz="1050" dirty="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608,20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519,56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2,163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5,50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17,76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69,03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3199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3199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16,0</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1123,78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1127,96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607,90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520,06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2,161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5,61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17,85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68,59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3408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3408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15,5</a:t>
                      </a:r>
                      <a:endParaRPr lang="es-ES" sz="1050">
                        <a:solidFill>
                          <a:schemeClr val="bg1"/>
                        </a:solidFill>
                        <a:effectLst/>
                        <a:latin typeface="Calibri"/>
                        <a:ea typeface="Calibri"/>
                        <a:cs typeface="Times New Roman"/>
                      </a:endParaRPr>
                    </a:p>
                  </a:txBody>
                  <a:tcPr marL="56543" marR="56543" marT="0" marB="0" anchor="ctr"/>
                </a:tc>
              </a:tr>
              <a:tr h="231199">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519,25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2,165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17,70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69,30</a:t>
                      </a:r>
                      <a:endParaRPr lang="es-ES" sz="1050">
                        <a:solidFill>
                          <a:schemeClr val="bg1"/>
                        </a:solidFill>
                        <a:effectLst/>
                        <a:latin typeface="Calibri"/>
                        <a:ea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3301,6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16</a:t>
                      </a:r>
                      <a:endParaRPr lang="es-ES" sz="1050">
                        <a:solidFill>
                          <a:schemeClr val="bg1"/>
                        </a:solidFill>
                        <a:effectLst/>
                        <a:latin typeface="Calibri"/>
                        <a:ea typeface="Calibri"/>
                        <a:cs typeface="Times New Roman"/>
                      </a:endParaRPr>
                    </a:p>
                  </a:txBody>
                  <a:tcPr marL="56543" marR="56543" marT="0" marB="0" anchor="ctr"/>
                </a:tc>
              </a:tr>
              <a:tr h="148687">
                <a:tc rowSpan="3">
                  <a:txBody>
                    <a:bodyPr/>
                    <a:lstStyle/>
                    <a:p>
                      <a:pPr algn="ctr">
                        <a:lnSpc>
                          <a:spcPct val="115000"/>
                        </a:lnSpc>
                        <a:spcAft>
                          <a:spcPts val="0"/>
                        </a:spcAft>
                      </a:pPr>
                      <a:r>
                        <a:rPr lang="es-ES" sz="900">
                          <a:solidFill>
                            <a:schemeClr val="bg1"/>
                          </a:solidFill>
                          <a:effectLst/>
                        </a:rPr>
                        <a:t>15</a:t>
                      </a:r>
                      <a:endParaRPr lang="es-ES" sz="1050">
                        <a:solidFill>
                          <a:schemeClr val="bg1"/>
                        </a:solidFill>
                        <a:effectLst/>
                        <a:latin typeface="Calibri"/>
                        <a:ea typeface="Calibri"/>
                        <a:cs typeface="Times New Roman"/>
                      </a:endParaRPr>
                    </a:p>
                  </a:txBody>
                  <a:tcPr marL="56543" marR="56543"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1128,11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1132,74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609,23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523,51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2,155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18,08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66,66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3390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3255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19,0</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1127,99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1131,77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609,02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522,75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2,158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5,90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17,97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67,16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3158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3032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17,5</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1129,00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1133,10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610,92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522,18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2,162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5,71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17,81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67,91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3450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3312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18,0</a:t>
                      </a:r>
                      <a:endParaRPr lang="es-ES" sz="1050">
                        <a:solidFill>
                          <a:schemeClr val="bg1"/>
                        </a:solidFill>
                        <a:effectLst/>
                        <a:latin typeface="Calibri"/>
                        <a:ea typeface="Calibri"/>
                        <a:cs typeface="Times New Roman"/>
                      </a:endParaRPr>
                    </a:p>
                  </a:txBody>
                  <a:tcPr marL="56543" marR="56543" marT="0" marB="0" anchor="ctr"/>
                </a:tc>
              </a:tr>
              <a:tr h="231199">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522,81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2,158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17,95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67,25</a:t>
                      </a:r>
                      <a:endParaRPr lang="es-ES" sz="1050">
                        <a:solidFill>
                          <a:schemeClr val="bg1"/>
                        </a:solidFill>
                        <a:effectLst/>
                        <a:latin typeface="Calibri"/>
                        <a:ea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3199,6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a:t>
                      </a:r>
                      <a:endParaRPr lang="es-ES" sz="1050">
                        <a:solidFill>
                          <a:schemeClr val="bg1"/>
                        </a:solidFill>
                        <a:effectLst/>
                        <a:latin typeface="Calibri"/>
                        <a:ea typeface="Calibri"/>
                        <a:cs typeface="Times New Roman"/>
                      </a:endParaRPr>
                    </a:p>
                  </a:txBody>
                  <a:tcPr marL="56543" marR="56543" marT="0" marB="0" anchor="ctr"/>
                </a:tc>
              </a:tr>
              <a:tr h="148687">
                <a:tc rowSpan="3">
                  <a:txBody>
                    <a:bodyPr/>
                    <a:lstStyle/>
                    <a:p>
                      <a:pPr algn="ctr">
                        <a:lnSpc>
                          <a:spcPct val="115000"/>
                        </a:lnSpc>
                        <a:spcAft>
                          <a:spcPts val="0"/>
                        </a:spcAft>
                      </a:pPr>
                      <a:r>
                        <a:rPr lang="es-ES" sz="900">
                          <a:solidFill>
                            <a:schemeClr val="bg1"/>
                          </a:solidFill>
                          <a:effectLst/>
                        </a:rPr>
                        <a:t>20</a:t>
                      </a:r>
                      <a:endParaRPr lang="es-ES" sz="1050">
                        <a:solidFill>
                          <a:schemeClr val="bg1"/>
                        </a:solidFill>
                        <a:effectLst/>
                        <a:latin typeface="Calibri"/>
                        <a:ea typeface="Calibri"/>
                        <a:cs typeface="Times New Roman"/>
                      </a:endParaRPr>
                    </a:p>
                  </a:txBody>
                  <a:tcPr marL="56543" marR="56543"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1131,45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1135,10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610,76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524,34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2,158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5,92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17,97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67,08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3360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3225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19,5</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1130,90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1135,34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609,16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526,18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2,149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6,29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18,29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65,62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3131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3006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21,0</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1131,02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1134,32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611,97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522,35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2,165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5,59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17,69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68,38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3573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3431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19,0</a:t>
                      </a:r>
                      <a:endParaRPr lang="es-ES" sz="1050">
                        <a:solidFill>
                          <a:schemeClr val="bg1"/>
                        </a:solidFill>
                        <a:effectLst/>
                        <a:latin typeface="Calibri"/>
                        <a:ea typeface="Calibri"/>
                        <a:cs typeface="Times New Roman"/>
                      </a:endParaRPr>
                    </a:p>
                  </a:txBody>
                  <a:tcPr marL="56543" marR="56543" marT="0" marB="0" anchor="ctr"/>
                </a:tc>
              </a:tr>
              <a:tr h="231199">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524,29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2,157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2,294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17,98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67,02</a:t>
                      </a:r>
                      <a:endParaRPr lang="es-ES" sz="1050">
                        <a:solidFill>
                          <a:schemeClr val="bg1"/>
                        </a:solidFill>
                        <a:effectLst/>
                        <a:latin typeface="Calibri"/>
                        <a:ea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3220,5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20</a:t>
                      </a:r>
                      <a:endParaRPr lang="es-ES" sz="1050">
                        <a:solidFill>
                          <a:schemeClr val="bg1"/>
                        </a:solidFill>
                        <a:effectLst/>
                        <a:latin typeface="Calibri"/>
                        <a:ea typeface="Calibri"/>
                        <a:cs typeface="Times New Roman"/>
                      </a:endParaRPr>
                    </a:p>
                  </a:txBody>
                  <a:tcPr marL="56543" marR="56543" marT="0" marB="0" anchor="ctr"/>
                </a:tc>
              </a:tr>
              <a:tr h="148687">
                <a:tc rowSpan="3">
                  <a:txBody>
                    <a:bodyPr/>
                    <a:lstStyle/>
                    <a:p>
                      <a:pPr algn="ctr">
                        <a:lnSpc>
                          <a:spcPct val="115000"/>
                        </a:lnSpc>
                        <a:spcAft>
                          <a:spcPts val="0"/>
                        </a:spcAft>
                      </a:pPr>
                      <a:r>
                        <a:rPr lang="es-ES" sz="900">
                          <a:solidFill>
                            <a:schemeClr val="bg1"/>
                          </a:solidFill>
                          <a:effectLst/>
                        </a:rPr>
                        <a:t>25</a:t>
                      </a:r>
                      <a:endParaRPr lang="es-ES" sz="1050">
                        <a:solidFill>
                          <a:schemeClr val="bg1"/>
                        </a:solidFill>
                        <a:effectLst/>
                        <a:latin typeface="Calibri"/>
                        <a:ea typeface="Calibri"/>
                        <a:cs typeface="Times New Roman"/>
                      </a:endParaRPr>
                    </a:p>
                  </a:txBody>
                  <a:tcPr marL="56543" marR="56543"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1134,66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1138,23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527,23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2,152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5,94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18,19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67,35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3242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3112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20,0</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1133,14</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1136,76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609,00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527,76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2,147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6,16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18,38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66,49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2947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2829</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23,0</a:t>
                      </a:r>
                      <a:endParaRPr lang="es-ES" sz="1050">
                        <a:solidFill>
                          <a:schemeClr val="bg1"/>
                        </a:solidFill>
                        <a:effectLst/>
                        <a:latin typeface="Calibri"/>
                        <a:ea typeface="Calibri"/>
                        <a:cs typeface="Times New Roman"/>
                      </a:endParaRPr>
                    </a:p>
                  </a:txBody>
                  <a:tcPr marL="56543" marR="56543" marT="0" marB="0" anchor="ctr"/>
                </a:tc>
              </a:tr>
              <a:tr h="148687">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1134,20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1138,65</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608,12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530,53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2,138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6,56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18,73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64,97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3177</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3050</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22,5</a:t>
                      </a:r>
                      <a:endParaRPr lang="es-ES" sz="1050">
                        <a:solidFill>
                          <a:schemeClr val="bg1"/>
                        </a:solidFill>
                        <a:effectLst/>
                        <a:latin typeface="Calibri"/>
                        <a:ea typeface="Calibri"/>
                        <a:cs typeface="Times New Roman"/>
                      </a:endParaRPr>
                    </a:p>
                  </a:txBody>
                  <a:tcPr marL="56543" marR="56543" marT="0" marB="0" anchor="ctr"/>
                </a:tc>
              </a:tr>
              <a:tr h="231199">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528,51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2,146</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2,288</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6,2</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18,43</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66,27</a:t>
                      </a:r>
                      <a:endParaRPr lang="es-ES" sz="1050">
                        <a:solidFill>
                          <a:schemeClr val="bg1"/>
                        </a:solidFill>
                        <a:effectLst/>
                        <a:latin typeface="Calibri"/>
                        <a:ea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endParaRPr lang="es-ES" sz="1050">
                        <a:solidFill>
                          <a:schemeClr val="bg1"/>
                        </a:solidFill>
                        <a:effectLst/>
                        <a:latin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2997,1</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22</a:t>
                      </a:r>
                      <a:endParaRPr lang="es-ES" sz="1050">
                        <a:solidFill>
                          <a:schemeClr val="bg1"/>
                        </a:solidFill>
                        <a:effectLst/>
                        <a:latin typeface="Calibri"/>
                        <a:ea typeface="Calibri"/>
                        <a:cs typeface="Times New Roman"/>
                      </a:endParaRPr>
                    </a:p>
                  </a:txBody>
                  <a:tcPr marL="56543" marR="56543" marT="0" marB="0" anchor="ctr"/>
                </a:tc>
              </a:tr>
              <a:tr h="148687">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a:solidFill>
                            <a:schemeClr val="bg1"/>
                          </a:solidFill>
                          <a:effectLst/>
                        </a:rPr>
                        <a:t> </a:t>
                      </a:r>
                      <a:endParaRPr lang="es-ES" sz="1050">
                        <a:solidFill>
                          <a:schemeClr val="bg1"/>
                        </a:solidFill>
                        <a:effectLst/>
                        <a:latin typeface="Calibri"/>
                        <a:ea typeface="Calibri"/>
                        <a:cs typeface="Times New Roman"/>
                      </a:endParaRPr>
                    </a:p>
                  </a:txBody>
                  <a:tcPr marL="56543" marR="56543" marT="0" marB="0" anchor="ctr"/>
                </a:tc>
                <a:tc>
                  <a:txBody>
                    <a:bodyPr/>
                    <a:lstStyle/>
                    <a:p>
                      <a:pPr algn="ctr">
                        <a:lnSpc>
                          <a:spcPct val="115000"/>
                        </a:lnSpc>
                        <a:spcAft>
                          <a:spcPts val="0"/>
                        </a:spcAft>
                      </a:pPr>
                      <a:r>
                        <a:rPr lang="es-ES" sz="900" dirty="0">
                          <a:solidFill>
                            <a:schemeClr val="bg1"/>
                          </a:solidFill>
                          <a:effectLst/>
                        </a:rPr>
                        <a:t> </a:t>
                      </a:r>
                      <a:endParaRPr lang="es-ES" sz="1050" dirty="0">
                        <a:solidFill>
                          <a:schemeClr val="bg1"/>
                        </a:solidFill>
                        <a:effectLst/>
                        <a:latin typeface="Calibri"/>
                        <a:ea typeface="Calibri"/>
                        <a:cs typeface="Times New Roman"/>
                      </a:endParaRPr>
                    </a:p>
                  </a:txBody>
                  <a:tcPr marL="56543" marR="56543" marT="0" marB="0" anchor="ctr"/>
                </a:tc>
              </a:tr>
            </a:tbl>
          </a:graphicData>
        </a:graphic>
      </p:graphicFrame>
    </p:spTree>
    <p:extLst>
      <p:ext uri="{BB962C8B-B14F-4D97-AF65-F5344CB8AC3E}">
        <p14:creationId xmlns:p14="http://schemas.microsoft.com/office/powerpoint/2010/main" val="21345873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1816" y="100473"/>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4788024" y="6021288"/>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RESULTADOS DE LA MEZCLA </a:t>
            </a:r>
          </a:p>
          <a:p>
            <a:r>
              <a:rPr lang="es-ES" sz="1400" dirty="0" smtClean="0">
                <a:latin typeface="BankGothic Md BT" pitchFamily="34" charset="0"/>
              </a:rPr>
              <a:t>MODIFICADA CON ELASTÓMERO</a:t>
            </a:r>
            <a:endParaRPr lang="es-ES" sz="14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102533352"/>
              </p:ext>
            </p:extLst>
          </p:nvPr>
        </p:nvGraphicFramePr>
        <p:xfrm>
          <a:off x="395536" y="476672"/>
          <a:ext cx="3888432" cy="5398008"/>
        </p:xfrm>
        <a:graphic>
          <a:graphicData uri="http://schemas.openxmlformats.org/drawingml/2006/table">
            <a:tbl>
              <a:tblPr firstRow="1" firstCol="1" bandRow="1">
                <a:tableStyleId>{5C22544A-7EE6-4342-B048-85BDC9FD1C3A}</a:tableStyleId>
              </a:tblPr>
              <a:tblGrid>
                <a:gridCol w="795103"/>
                <a:gridCol w="930335"/>
                <a:gridCol w="1149113"/>
                <a:gridCol w="1013881"/>
              </a:tblGrid>
              <a:tr h="614310">
                <a:tc>
                  <a:txBody>
                    <a:bodyPr/>
                    <a:lstStyle/>
                    <a:p>
                      <a:pPr algn="ctr">
                        <a:lnSpc>
                          <a:spcPct val="115000"/>
                        </a:lnSpc>
                        <a:spcAft>
                          <a:spcPts val="0"/>
                        </a:spcAft>
                      </a:pPr>
                      <a:r>
                        <a:rPr lang="es-ES" sz="1100" dirty="0">
                          <a:solidFill>
                            <a:schemeClr val="bg1"/>
                          </a:solidFill>
                          <a:effectLst/>
                        </a:rPr>
                        <a:t>Contenido de asfalto en la mezcla</a:t>
                      </a:r>
                      <a:endParaRPr lang="es-ES" sz="1600" dirty="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Gravedad específica efectiva de los agregados</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dirty="0">
                          <a:solidFill>
                            <a:schemeClr val="bg1"/>
                          </a:solidFill>
                          <a:effectLst/>
                        </a:rPr>
                        <a:t>Asfalto absorbido</a:t>
                      </a:r>
                      <a:endParaRPr lang="es-ES" sz="1600" dirty="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Contenido de asfalto efectivo en la mezcla</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Pb</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Gse</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Pba</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Pbe</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2,523</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1,111</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5,664</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2,523</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1,111</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5,664</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2,523</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1,111</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5,664</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Promedio</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2,523</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1,111</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5,664</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5,705</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5,705</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5,705</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Promedio</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5,705</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1,146</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5,631</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1,146</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5,631</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1,146</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5,631</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Promedio</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1,146</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5,631</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1,155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5,623</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1,155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5,623</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1,155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5,623</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Promedio</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1,155</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5,623</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2,518</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1,040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5,729</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2,518</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1,040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5,729</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6,7</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2,518</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1,040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5,729</a:t>
                      </a:r>
                      <a:endParaRPr lang="es-ES" sz="1600">
                        <a:solidFill>
                          <a:schemeClr val="bg1"/>
                        </a:solidFill>
                        <a:effectLst/>
                        <a:latin typeface="Calibri"/>
                        <a:ea typeface="Calibri"/>
                        <a:cs typeface="Times New Roman"/>
                      </a:endParaRPr>
                    </a:p>
                  </a:txBody>
                  <a:tcPr marL="66773" marR="66773" marT="0" marB="0" anchor="ctr"/>
                </a:tc>
              </a:tr>
              <a:tr h="163841">
                <a:tc>
                  <a:txBody>
                    <a:bodyPr/>
                    <a:lstStyle/>
                    <a:p>
                      <a:pPr algn="ctr">
                        <a:lnSpc>
                          <a:spcPct val="115000"/>
                        </a:lnSpc>
                        <a:spcAft>
                          <a:spcPts val="0"/>
                        </a:spcAft>
                      </a:pPr>
                      <a:r>
                        <a:rPr lang="es-ES" sz="1100">
                          <a:solidFill>
                            <a:schemeClr val="bg1"/>
                          </a:solidFill>
                          <a:effectLst/>
                        </a:rPr>
                        <a:t>Promedio</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2,518</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1,040</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5,729</a:t>
                      </a:r>
                      <a:endParaRPr lang="es-ES" sz="1600">
                        <a:solidFill>
                          <a:schemeClr val="bg1"/>
                        </a:solidFill>
                        <a:effectLst/>
                        <a:latin typeface="Calibri"/>
                        <a:ea typeface="Calibri"/>
                        <a:cs typeface="Times New Roman"/>
                      </a:endParaRPr>
                    </a:p>
                  </a:txBody>
                  <a:tcPr marL="66773" marR="66773" marT="0" marB="0" anchor="ctr"/>
                </a:tc>
              </a:tr>
              <a:tr h="307155">
                <a:tc>
                  <a:txBody>
                    <a:bodyPr/>
                    <a:lstStyle/>
                    <a:p>
                      <a:pPr algn="ctr">
                        <a:lnSpc>
                          <a:spcPct val="115000"/>
                        </a:lnSpc>
                        <a:spcAft>
                          <a:spcPts val="0"/>
                        </a:spcAft>
                      </a:pPr>
                      <a:r>
                        <a:rPr lang="es-ES" sz="1100">
                          <a:solidFill>
                            <a:schemeClr val="bg1"/>
                          </a:solidFill>
                          <a:effectLst/>
                        </a:rPr>
                        <a:t>Promedio</a:t>
                      </a:r>
                      <a:endParaRPr lang="es-ES" sz="1600">
                        <a:solidFill>
                          <a:schemeClr val="bg1"/>
                        </a:solidFill>
                        <a:effectLst/>
                      </a:endParaRPr>
                    </a:p>
                    <a:p>
                      <a:pPr algn="ctr">
                        <a:lnSpc>
                          <a:spcPct val="115000"/>
                        </a:lnSpc>
                        <a:spcAft>
                          <a:spcPts val="0"/>
                        </a:spcAft>
                      </a:pPr>
                      <a:r>
                        <a:rPr lang="es-ES" sz="1100">
                          <a:solidFill>
                            <a:schemeClr val="bg1"/>
                          </a:solidFill>
                          <a:effectLst/>
                        </a:rPr>
                        <a:t>Total</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2,522</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a:solidFill>
                            <a:schemeClr val="bg1"/>
                          </a:solidFill>
                          <a:effectLst/>
                        </a:rPr>
                        <a:t>1,104</a:t>
                      </a:r>
                      <a:endParaRPr lang="es-ES" sz="1600">
                        <a:solidFill>
                          <a:schemeClr val="bg1"/>
                        </a:solidFill>
                        <a:effectLst/>
                        <a:latin typeface="Calibri"/>
                        <a:ea typeface="Calibri"/>
                        <a:cs typeface="Times New Roman"/>
                      </a:endParaRPr>
                    </a:p>
                  </a:txBody>
                  <a:tcPr marL="66773" marR="66773" marT="0" marB="0" anchor="ctr"/>
                </a:tc>
                <a:tc>
                  <a:txBody>
                    <a:bodyPr/>
                    <a:lstStyle/>
                    <a:p>
                      <a:pPr algn="ctr">
                        <a:lnSpc>
                          <a:spcPct val="115000"/>
                        </a:lnSpc>
                        <a:spcAft>
                          <a:spcPts val="0"/>
                        </a:spcAft>
                      </a:pPr>
                      <a:r>
                        <a:rPr lang="es-ES" sz="1100" dirty="0">
                          <a:solidFill>
                            <a:schemeClr val="bg1"/>
                          </a:solidFill>
                          <a:effectLst/>
                        </a:rPr>
                        <a:t>5,670</a:t>
                      </a:r>
                      <a:endParaRPr lang="es-ES" sz="1600" dirty="0">
                        <a:solidFill>
                          <a:schemeClr val="bg1"/>
                        </a:solidFill>
                        <a:effectLst/>
                        <a:latin typeface="Calibri"/>
                        <a:ea typeface="Calibri"/>
                        <a:cs typeface="Times New Roman"/>
                      </a:endParaRPr>
                    </a:p>
                  </a:txBody>
                  <a:tcPr marL="66773" marR="66773" marT="0" marB="0" anchor="ct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3319119311"/>
              </p:ext>
            </p:extLst>
          </p:nvPr>
        </p:nvGraphicFramePr>
        <p:xfrm>
          <a:off x="5508104" y="1340768"/>
          <a:ext cx="2592290" cy="551815"/>
        </p:xfrm>
        <a:graphic>
          <a:graphicData uri="http://schemas.openxmlformats.org/drawingml/2006/table">
            <a:tbl>
              <a:tblPr firstRow="1" firstCol="1" bandRow="1">
                <a:tableStyleId>{5C22544A-7EE6-4342-B048-85BDC9FD1C3A}</a:tableStyleId>
              </a:tblPr>
              <a:tblGrid>
                <a:gridCol w="518458"/>
                <a:gridCol w="518458"/>
                <a:gridCol w="518458"/>
                <a:gridCol w="518458"/>
                <a:gridCol w="518458"/>
              </a:tblGrid>
              <a:tr h="289560">
                <a:tc>
                  <a:txBody>
                    <a:bodyPr/>
                    <a:lstStyle/>
                    <a:p>
                      <a:pPr algn="ctr">
                        <a:lnSpc>
                          <a:spcPct val="115000"/>
                        </a:lnSpc>
                        <a:spcAft>
                          <a:spcPts val="0"/>
                        </a:spcAft>
                      </a:pPr>
                      <a:r>
                        <a:rPr lang="es-ES" sz="1200" b="1" dirty="0">
                          <a:solidFill>
                            <a:srgbClr val="002060"/>
                          </a:solidFill>
                          <a:effectLst/>
                        </a:rPr>
                        <a:t>Gsb</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a:solidFill>
                            <a:srgbClr val="002060"/>
                          </a:solidFill>
                          <a:effectLst/>
                        </a:rPr>
                        <a:t>Gse</a:t>
                      </a:r>
                      <a:endParaRPr lang="es-ES" sz="1600" b="1">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a:solidFill>
                            <a:srgbClr val="002060"/>
                          </a:solidFill>
                          <a:effectLst/>
                        </a:rPr>
                        <a:t>&lt; </a:t>
                      </a:r>
                      <a:endParaRPr lang="es-ES" sz="1600" b="1">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Gsa</a:t>
                      </a:r>
                      <a:endParaRPr lang="es-ES" sz="1600" b="1" dirty="0">
                        <a:solidFill>
                          <a:srgbClr val="002060"/>
                        </a:solidFill>
                        <a:effectLst/>
                        <a:latin typeface="Calibri"/>
                        <a:ea typeface="Calibri"/>
                        <a:cs typeface="Times New Roman"/>
                      </a:endParaRPr>
                    </a:p>
                  </a:txBody>
                  <a:tcPr marL="68580" marR="68580" marT="0" marB="0" anchor="ctr"/>
                </a:tc>
              </a:tr>
              <a:tr h="262255">
                <a:tc>
                  <a:txBody>
                    <a:bodyPr/>
                    <a:lstStyle/>
                    <a:p>
                      <a:pPr algn="ctr">
                        <a:lnSpc>
                          <a:spcPct val="115000"/>
                        </a:lnSpc>
                        <a:spcAft>
                          <a:spcPts val="0"/>
                        </a:spcAft>
                      </a:pPr>
                      <a:r>
                        <a:rPr lang="es-ES" sz="1200" b="1">
                          <a:solidFill>
                            <a:srgbClr val="002060"/>
                          </a:solidFill>
                          <a:effectLst/>
                        </a:rPr>
                        <a:t>2,457</a:t>
                      </a:r>
                      <a:endParaRPr lang="es-ES" sz="1600" b="1">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2,522</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2,646</a:t>
                      </a:r>
                      <a:endParaRPr lang="es-ES" sz="1600" b="1" dirty="0">
                        <a:solidFill>
                          <a:srgbClr val="002060"/>
                        </a:solidFill>
                        <a:effectLst/>
                        <a:latin typeface="Calibri"/>
                        <a:ea typeface="Calibri"/>
                        <a:cs typeface="Times New Roman"/>
                      </a:endParaRPr>
                    </a:p>
                  </a:txBody>
                  <a:tcPr marL="68580" marR="68580" marT="0"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427266382"/>
              </p:ext>
            </p:extLst>
          </p:nvPr>
        </p:nvGraphicFramePr>
        <p:xfrm>
          <a:off x="4591977" y="3212976"/>
          <a:ext cx="4176463" cy="1493520"/>
        </p:xfrm>
        <a:graphic>
          <a:graphicData uri="http://schemas.openxmlformats.org/drawingml/2006/table">
            <a:tbl>
              <a:tblPr firstRow="1" firstCol="1" bandRow="1">
                <a:tableStyleId>{5C22544A-7EE6-4342-B048-85BDC9FD1C3A}</a:tableStyleId>
              </a:tblPr>
              <a:tblGrid>
                <a:gridCol w="901509"/>
                <a:gridCol w="450754"/>
                <a:gridCol w="1003985"/>
                <a:gridCol w="487302"/>
                <a:gridCol w="333945"/>
                <a:gridCol w="535315"/>
                <a:gridCol w="463653"/>
              </a:tblGrid>
              <a:tr h="190500">
                <a:tc>
                  <a:txBody>
                    <a:bodyPr/>
                    <a:lstStyle/>
                    <a:p>
                      <a:pPr algn="ctr">
                        <a:lnSpc>
                          <a:spcPct val="115000"/>
                        </a:lnSpc>
                        <a:spcAft>
                          <a:spcPts val="0"/>
                        </a:spcAft>
                      </a:pPr>
                      <a:r>
                        <a:rPr lang="es-ES" sz="1000" dirty="0">
                          <a:solidFill>
                            <a:schemeClr val="bg1"/>
                          </a:solidFill>
                          <a:effectLst/>
                        </a:rPr>
                        <a:t>Asfalto</a:t>
                      </a:r>
                      <a:endParaRPr lang="es-ES" sz="11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Bulk</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Estabilidad</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Flujo</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VAM</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VAF</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g/cm3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lb</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0,01”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5,0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3299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16</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4,9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17,2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71,2</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10,0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2,16</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3302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16</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5,4</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17,7</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69,3</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15,0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2,16</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3200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5,9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18,0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67,2</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20,0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2,16</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3221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5,9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dirty="0">
                          <a:solidFill>
                            <a:schemeClr val="bg1"/>
                          </a:solidFill>
                          <a:effectLst/>
                        </a:rPr>
                        <a:t>18,0</a:t>
                      </a:r>
                      <a:endParaRPr lang="es-ES" sz="11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67,0</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25,0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2997</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18,4</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dirty="0">
                          <a:solidFill>
                            <a:schemeClr val="bg1"/>
                          </a:solidFill>
                          <a:effectLst/>
                        </a:rPr>
                        <a:t>66,3</a:t>
                      </a:r>
                      <a:endParaRPr lang="es-ES" sz="1100" dirty="0">
                        <a:solidFill>
                          <a:schemeClr val="bg1"/>
                        </a:solidFill>
                        <a:effectLst/>
                        <a:latin typeface="Calibri"/>
                        <a:ea typeface="Calibri"/>
                        <a:cs typeface="Times New Roman"/>
                      </a:endParaRPr>
                    </a:p>
                  </a:txBody>
                  <a:tcPr marL="68580" marR="68580" marT="0" marB="0" anchor="ctr"/>
                </a:tc>
              </a:tr>
            </a:tbl>
          </a:graphicData>
        </a:graphic>
      </p:graphicFrame>
      <p:sp>
        <p:nvSpPr>
          <p:cNvPr id="8" name="1 Título"/>
          <p:cNvSpPr txBox="1">
            <a:spLocks/>
          </p:cNvSpPr>
          <p:nvPr/>
        </p:nvSpPr>
        <p:spPr>
          <a:xfrm>
            <a:off x="4568056" y="2852936"/>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chemeClr val="bg1">
                    <a:lumMod val="85000"/>
                    <a:lumOff val="15000"/>
                  </a:schemeClr>
                </a:solidFill>
                <a:latin typeface="BankGothic Md BT" pitchFamily="34" charset="0"/>
              </a:rPr>
              <a:t>RESUMEN DE RESULTADOS</a:t>
            </a:r>
            <a:endParaRPr lang="es-ES" sz="1200" dirty="0">
              <a:solidFill>
                <a:schemeClr val="bg1">
                  <a:lumMod val="85000"/>
                  <a:lumOff val="15000"/>
                </a:schemeClr>
              </a:solidFill>
              <a:latin typeface="BankGothic Md BT" pitchFamily="34" charset="0"/>
            </a:endParaRPr>
          </a:p>
        </p:txBody>
      </p:sp>
      <p:sp>
        <p:nvSpPr>
          <p:cNvPr id="10" name="1 Título"/>
          <p:cNvSpPr txBox="1">
            <a:spLocks/>
          </p:cNvSpPr>
          <p:nvPr/>
        </p:nvSpPr>
        <p:spPr>
          <a:xfrm>
            <a:off x="4499992" y="978297"/>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rgbClr val="002060"/>
                </a:solidFill>
                <a:latin typeface="BankGothic Md BT" pitchFamily="34" charset="0"/>
              </a:rPr>
              <a:t>CONDICIÓN</a:t>
            </a:r>
            <a:endParaRPr lang="es-ES" sz="1200" dirty="0">
              <a:solidFill>
                <a:srgbClr val="002060"/>
              </a:solidFill>
              <a:latin typeface="BankGothic Md BT" pitchFamily="34" charset="0"/>
            </a:endParaRPr>
          </a:p>
        </p:txBody>
      </p:sp>
    </p:spTree>
    <p:extLst>
      <p:ext uri="{BB962C8B-B14F-4D97-AF65-F5344CB8AC3E}">
        <p14:creationId xmlns:p14="http://schemas.microsoft.com/office/powerpoint/2010/main" val="1075412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957392"/>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5364088" y="6018857"/>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CURVAS DE ANÁLISIS DE LA  </a:t>
            </a:r>
          </a:p>
          <a:p>
            <a:r>
              <a:rPr lang="es-ES" sz="1400" dirty="0" smtClean="0">
                <a:latin typeface="BankGothic Md BT" pitchFamily="34" charset="0"/>
              </a:rPr>
              <a:t>MEZCLA MODIFICADA CON ELASTÓMERO</a:t>
            </a:r>
            <a:endParaRPr lang="es-ES" sz="1400" dirty="0">
              <a:latin typeface="BankGothic Md BT" pitchFamily="34" charset="0"/>
            </a:endParaRPr>
          </a:p>
        </p:txBody>
      </p:sp>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95" y="99963"/>
            <a:ext cx="8766193" cy="4193133"/>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Tabla"/>
          <p:cNvGraphicFramePr>
            <a:graphicFrameLocks noGrp="1"/>
          </p:cNvGraphicFramePr>
          <p:nvPr>
            <p:extLst>
              <p:ext uri="{D42A27DB-BD31-4B8C-83A1-F6EECF244321}">
                <p14:modId xmlns:p14="http://schemas.microsoft.com/office/powerpoint/2010/main" val="3584020453"/>
              </p:ext>
            </p:extLst>
          </p:nvPr>
        </p:nvGraphicFramePr>
        <p:xfrm>
          <a:off x="251520" y="4437112"/>
          <a:ext cx="5400599" cy="1684782"/>
        </p:xfrm>
        <a:graphic>
          <a:graphicData uri="http://schemas.openxmlformats.org/drawingml/2006/table">
            <a:tbl>
              <a:tblPr firstRow="1" firstCol="1" bandRow="1">
                <a:tableStyleId>{5C22544A-7EE6-4342-B048-85BDC9FD1C3A}</a:tableStyleId>
              </a:tblPr>
              <a:tblGrid>
                <a:gridCol w="867317"/>
                <a:gridCol w="510270"/>
                <a:gridCol w="966378"/>
                <a:gridCol w="972792"/>
                <a:gridCol w="791062"/>
                <a:gridCol w="573698"/>
                <a:gridCol w="719082"/>
              </a:tblGrid>
              <a:tr h="190500">
                <a:tc>
                  <a:txBody>
                    <a:bodyPr/>
                    <a:lstStyle/>
                    <a:p>
                      <a:pPr algn="ctr">
                        <a:lnSpc>
                          <a:spcPct val="115000"/>
                        </a:lnSpc>
                        <a:spcAft>
                          <a:spcPts val="0"/>
                        </a:spcAft>
                      </a:pPr>
                      <a:r>
                        <a:rPr lang="es-ES" sz="1100" dirty="0">
                          <a:solidFill>
                            <a:schemeClr val="bg1"/>
                          </a:solidFill>
                          <a:effectLst/>
                        </a:rPr>
                        <a:t>Elastómero</a:t>
                      </a:r>
                      <a:endParaRPr lang="es-ES" sz="14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Bulk</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Estabilidad</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Flujo</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Va</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VAM</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VAF</a:t>
                      </a:r>
                      <a:endParaRPr lang="es-ES" sz="1400" dirty="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g/cm3</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lb</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0,01”</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a:t>
                      </a:r>
                      <a:endParaRPr lang="es-ES" sz="14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7,5</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2,173</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3300,4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15,87</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5,47</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17,4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70,1</a:t>
                      </a:r>
                      <a:endParaRPr lang="es-ES" sz="1400" dirty="0">
                        <a:solidFill>
                          <a:schemeClr val="bg1"/>
                        </a:solidFill>
                        <a:effectLst/>
                        <a:latin typeface="Calibri"/>
                        <a:ea typeface="Calibri"/>
                        <a:cs typeface="Times New Roman"/>
                      </a:endParaRPr>
                    </a:p>
                  </a:txBody>
                  <a:tcPr marL="68580" marR="68580" marT="0" marB="0" anchor="ctr"/>
                </a:tc>
              </a:tr>
              <a:tr h="190500">
                <a:tc gridSpan="7">
                  <a:txBody>
                    <a:bodyPr/>
                    <a:lstStyle/>
                    <a:p>
                      <a:pPr algn="ctr">
                        <a:lnSpc>
                          <a:spcPct val="115000"/>
                        </a:lnSpc>
                        <a:spcAft>
                          <a:spcPts val="0"/>
                        </a:spcAft>
                      </a:pPr>
                      <a:r>
                        <a:rPr lang="es-ES" sz="1100" dirty="0">
                          <a:solidFill>
                            <a:schemeClr val="bg1"/>
                          </a:solidFill>
                          <a:effectLst/>
                        </a:rPr>
                        <a:t>Valores de aceptación </a:t>
                      </a:r>
                      <a:r>
                        <a:rPr lang="es-ES" sz="1100" dirty="0" smtClean="0">
                          <a:solidFill>
                            <a:schemeClr val="bg1"/>
                          </a:solidFill>
                          <a:effectLst/>
                        </a:rPr>
                        <a:t>NEVI-12 </a:t>
                      </a:r>
                      <a:endParaRPr lang="es-ES" sz="1400" dirty="0">
                        <a:solidFill>
                          <a:schemeClr val="bg1"/>
                        </a:solidFill>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0500">
                <a:tc>
                  <a:txBody>
                    <a:bodyPr/>
                    <a:lstStyle/>
                    <a:p>
                      <a:pPr algn="ctr">
                        <a:lnSpc>
                          <a:spcPct val="115000"/>
                        </a:lnSpc>
                        <a:spcAft>
                          <a:spcPts val="0"/>
                        </a:spcAft>
                      </a:pPr>
                      <a:r>
                        <a:rPr lang="es-ES" sz="1100">
                          <a:solidFill>
                            <a:schemeClr val="bg1"/>
                          </a:solidFill>
                          <a:effectLst/>
                        </a:rPr>
                        <a:t>Mín</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1800</a:t>
                      </a:r>
                      <a:endParaRPr lang="es-ES" sz="14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8</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3</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65</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Máx</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5</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75</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Condición</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No 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No 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13,36% más</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9,40% más</a:t>
                      </a:r>
                      <a:endParaRPr lang="es-ES" sz="1400">
                        <a:solidFill>
                          <a:schemeClr val="bg1"/>
                        </a:solidFill>
                        <a:effectLst/>
                        <a:latin typeface="Calibri"/>
                        <a:ea typeface="Calibri"/>
                        <a:cs typeface="Times New Roman"/>
                      </a:endParaRPr>
                    </a:p>
                  </a:txBody>
                  <a:tcPr marL="68580" marR="68580" marT="0" marB="0" anchor="b"/>
                </a:tc>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dirty="0">
                          <a:solidFill>
                            <a:schemeClr val="bg1"/>
                          </a:solidFill>
                          <a:effectLst/>
                        </a:rPr>
                        <a:t> </a:t>
                      </a:r>
                      <a:endParaRPr lang="es-ES" sz="1400" dirty="0">
                        <a:solidFill>
                          <a:schemeClr val="bg1"/>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075412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7029400"/>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5381817" y="6162873"/>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RESULTADOS DE LA MEZCLA MODIFICADA CON 50E-50P</a:t>
            </a:r>
            <a:endParaRPr lang="es-ES" sz="14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340314911"/>
              </p:ext>
            </p:extLst>
          </p:nvPr>
        </p:nvGraphicFramePr>
        <p:xfrm>
          <a:off x="251513" y="188640"/>
          <a:ext cx="8712975" cy="5525262"/>
        </p:xfrm>
        <a:graphic>
          <a:graphicData uri="http://schemas.openxmlformats.org/drawingml/2006/table">
            <a:tbl>
              <a:tblPr firstRow="1" firstCol="1" bandRow="1">
                <a:tableStyleId>{5C22544A-7EE6-4342-B048-85BDC9FD1C3A}</a:tableStyleId>
              </a:tblPr>
              <a:tblGrid>
                <a:gridCol w="269031"/>
                <a:gridCol w="492454"/>
                <a:gridCol w="492454"/>
                <a:gridCol w="492454"/>
                <a:gridCol w="479872"/>
                <a:gridCol w="534858"/>
                <a:gridCol w="534858"/>
                <a:gridCol w="492454"/>
                <a:gridCol w="492454"/>
                <a:gridCol w="492454"/>
                <a:gridCol w="492454"/>
                <a:gridCol w="492454"/>
                <a:gridCol w="492454"/>
                <a:gridCol w="492454"/>
                <a:gridCol w="492454"/>
                <a:gridCol w="492454"/>
                <a:gridCol w="492454"/>
                <a:gridCol w="492454"/>
              </a:tblGrid>
              <a:tr h="296774">
                <a:tc rowSpan="2">
                  <a:txBody>
                    <a:bodyPr/>
                    <a:lstStyle/>
                    <a:p>
                      <a:endParaRPr lang="es-ES" sz="1050" dirty="0">
                        <a:solidFill>
                          <a:schemeClr val="bg1"/>
                        </a:solidFill>
                        <a:effectLst/>
                        <a:latin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Briqueta</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Mezcla total</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Contenido de asfalto en la mezcla</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Contenido de agregado en la mezcla</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Peso en el aire</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Peso Saturado Sup Seca</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Peso sumergido</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Volumen Briqueta</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Densidad Bulk de la mezcla</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Gravedad específica teórica máxima medida</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Vacíos de aire</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Vacíos en el agregado mineral</a:t>
                      </a:r>
                      <a:endParaRPr lang="es-ES" sz="1050">
                        <a:solidFill>
                          <a:schemeClr val="bg1"/>
                        </a:solidFill>
                        <a:effectLst/>
                        <a:latin typeface="Calibri"/>
                        <a:ea typeface="Calibri"/>
                        <a:cs typeface="Times New Roman"/>
                      </a:endParaRPr>
                    </a:p>
                  </a:txBody>
                  <a:tcPr marL="58702" marR="58702" marT="0" marB="0" anchor="ctr"/>
                </a:tc>
                <a:tc rowSpan="2">
                  <a:txBody>
                    <a:bodyPr/>
                    <a:lstStyle/>
                    <a:p>
                      <a:pPr algn="ctr">
                        <a:lnSpc>
                          <a:spcPct val="115000"/>
                        </a:lnSpc>
                        <a:spcAft>
                          <a:spcPts val="0"/>
                        </a:spcAft>
                      </a:pPr>
                      <a:r>
                        <a:rPr lang="es-ES" sz="900">
                          <a:solidFill>
                            <a:schemeClr val="bg1"/>
                          </a:solidFill>
                          <a:effectLst/>
                        </a:rPr>
                        <a:t>Vacíos llenos de asfalto</a:t>
                      </a:r>
                      <a:endParaRPr lang="es-ES" sz="1050">
                        <a:solidFill>
                          <a:schemeClr val="bg1"/>
                        </a:solidFill>
                        <a:effectLst/>
                        <a:latin typeface="Calibri"/>
                        <a:ea typeface="Calibri"/>
                        <a:cs typeface="Times New Roman"/>
                      </a:endParaRPr>
                    </a:p>
                  </a:txBody>
                  <a:tcPr marL="58702" marR="58702" marT="0" marB="0" anchor="ctr"/>
                </a:tc>
                <a:tc gridSpan="3">
                  <a:txBody>
                    <a:bodyPr/>
                    <a:lstStyle/>
                    <a:p>
                      <a:pPr algn="ctr">
                        <a:lnSpc>
                          <a:spcPct val="115000"/>
                        </a:lnSpc>
                        <a:spcAft>
                          <a:spcPts val="0"/>
                        </a:spcAft>
                      </a:pPr>
                      <a:r>
                        <a:rPr lang="es-ES" sz="900">
                          <a:solidFill>
                            <a:schemeClr val="bg1"/>
                          </a:solidFill>
                          <a:effectLst/>
                        </a:rPr>
                        <a:t>Estabilidad</a:t>
                      </a:r>
                      <a:endParaRPr lang="es-ES" sz="1050">
                        <a:solidFill>
                          <a:schemeClr val="bg1"/>
                        </a:solidFill>
                        <a:effectLst/>
                        <a:latin typeface="Calibri"/>
                        <a:ea typeface="Calibri"/>
                        <a:cs typeface="Times New Roman"/>
                      </a:endParaRPr>
                    </a:p>
                  </a:txBody>
                  <a:tcPr marL="58702" marR="58702" marT="0" marB="0" anchor="ctr"/>
                </a:tc>
                <a:tc hMerge="1">
                  <a:txBody>
                    <a:bodyPr/>
                    <a:lstStyle/>
                    <a:p>
                      <a:endParaRPr lang="es-ES"/>
                    </a:p>
                  </a:txBody>
                  <a:tcPr/>
                </a:tc>
                <a:tc hMerge="1">
                  <a:txBody>
                    <a:bodyPr/>
                    <a:lstStyle/>
                    <a:p>
                      <a:endParaRPr lang="es-ES"/>
                    </a:p>
                  </a:txBody>
                  <a:tcPr/>
                </a:tc>
                <a:tc rowSpan="2">
                  <a:txBody>
                    <a:bodyPr/>
                    <a:lstStyle/>
                    <a:p>
                      <a:pPr algn="ctr">
                        <a:lnSpc>
                          <a:spcPct val="115000"/>
                        </a:lnSpc>
                        <a:spcAft>
                          <a:spcPts val="0"/>
                        </a:spcAft>
                      </a:pPr>
                      <a:r>
                        <a:rPr lang="es-ES" sz="900">
                          <a:solidFill>
                            <a:schemeClr val="bg1"/>
                          </a:solidFill>
                          <a:effectLst/>
                        </a:rPr>
                        <a:t>Flujo</a:t>
                      </a:r>
                      <a:endParaRPr lang="es-ES" sz="1050">
                        <a:solidFill>
                          <a:schemeClr val="bg1"/>
                        </a:solidFill>
                        <a:effectLst/>
                        <a:latin typeface="Calibri"/>
                        <a:ea typeface="Calibri"/>
                        <a:cs typeface="Times New Roman"/>
                      </a:endParaRPr>
                    </a:p>
                  </a:txBody>
                  <a:tcPr marL="58702" marR="58702" marT="0" marB="0" anchor="ctr"/>
                </a:tc>
              </a:tr>
              <a:tr h="42331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900">
                          <a:solidFill>
                            <a:schemeClr val="bg1"/>
                          </a:solidFill>
                          <a:effectLst/>
                        </a:rPr>
                        <a:t>Medida</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Fac. Cor.</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Corregida</a:t>
                      </a:r>
                      <a:endParaRPr lang="es-ES" sz="1050">
                        <a:solidFill>
                          <a:schemeClr val="bg1"/>
                        </a:solidFill>
                        <a:effectLst/>
                        <a:latin typeface="Calibri"/>
                        <a:ea typeface="Calibri"/>
                        <a:cs typeface="Times New Roman"/>
                      </a:endParaRPr>
                    </a:p>
                  </a:txBody>
                  <a:tcPr marL="58702" marR="58702" marT="0" marB="0" anchor="ctr"/>
                </a:tc>
                <a:tc vMerge="1">
                  <a:txBody>
                    <a:bodyPr/>
                    <a:lstStyle/>
                    <a:p>
                      <a:endParaRPr lang="es-ES"/>
                    </a:p>
                  </a:txBody>
                  <a:tcPr/>
                </a:tc>
              </a:tr>
              <a:tr h="153279">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Pmm</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Pb</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Ps</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Pa</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SSS</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Psum</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Vol</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Gmb</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Gmm</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Va</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VAM</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VAF</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Em</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Fc</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Ec</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F</a:t>
                      </a:r>
                      <a:endParaRPr lang="es-ES" sz="1050">
                        <a:solidFill>
                          <a:schemeClr val="bg1"/>
                        </a:solidFill>
                        <a:effectLst/>
                        <a:latin typeface="Calibri"/>
                        <a:ea typeface="Calibri"/>
                        <a:cs typeface="Times New Roman"/>
                      </a:endParaRPr>
                    </a:p>
                  </a:txBody>
                  <a:tcPr marL="58702" marR="58702" marT="0" marB="0" anchor="ctr"/>
                </a:tc>
              </a:tr>
              <a:tr h="153279">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(g)</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(g)</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(g)</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(cm3)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(g/cm3)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(lb)</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(lb)</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(0.01")</a:t>
                      </a:r>
                      <a:endParaRPr lang="es-ES" sz="1050">
                        <a:solidFill>
                          <a:schemeClr val="bg1"/>
                        </a:solidFill>
                        <a:effectLst/>
                        <a:latin typeface="Calibri"/>
                        <a:ea typeface="Calibri"/>
                        <a:cs typeface="Times New Roman"/>
                      </a:endParaRPr>
                    </a:p>
                  </a:txBody>
                  <a:tcPr marL="58702" marR="58702" marT="0" marB="0" anchor="ctr"/>
                </a:tc>
              </a:tr>
              <a:tr h="153279">
                <a:tc rowSpan="3">
                  <a:txBody>
                    <a:bodyPr/>
                    <a:lstStyle/>
                    <a:p>
                      <a:pPr algn="ctr">
                        <a:lnSpc>
                          <a:spcPct val="115000"/>
                        </a:lnSpc>
                        <a:spcAft>
                          <a:spcPts val="0"/>
                        </a:spcAft>
                      </a:pPr>
                      <a:r>
                        <a:rPr lang="es-ES" sz="900">
                          <a:solidFill>
                            <a:schemeClr val="bg1"/>
                          </a:solidFill>
                          <a:effectLst/>
                        </a:rPr>
                        <a:t>5</a:t>
                      </a:r>
                      <a:endParaRPr lang="es-ES" sz="1050">
                        <a:solidFill>
                          <a:schemeClr val="bg1"/>
                        </a:solidFill>
                        <a:effectLst/>
                        <a:latin typeface="Calibri"/>
                        <a:ea typeface="Calibri"/>
                        <a:cs typeface="Times New Roman"/>
                      </a:endParaRPr>
                    </a:p>
                  </a:txBody>
                  <a:tcPr marL="58702" marR="58702"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1120,13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1123,77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603,06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520,71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18,22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66,13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3599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3599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14,0</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1119,16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1124,04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604,17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519,87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18,16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66,40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3446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3446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14,5</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1119,44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1123,97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604,97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519,00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5,92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67,11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3523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3523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16,0</a:t>
                      </a:r>
                      <a:endParaRPr lang="es-ES" sz="1050">
                        <a:solidFill>
                          <a:schemeClr val="bg1"/>
                        </a:solidFill>
                        <a:effectLst/>
                        <a:latin typeface="Calibri"/>
                        <a:ea typeface="Calibri"/>
                        <a:cs typeface="Times New Roman"/>
                      </a:endParaRPr>
                    </a:p>
                  </a:txBody>
                  <a:tcPr marL="58702" marR="58702" marT="0" marB="0" anchor="ctr"/>
                </a:tc>
              </a:tr>
              <a:tr h="240028">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519,86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18,13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66,54</a:t>
                      </a:r>
                      <a:endParaRPr lang="es-ES" sz="1050">
                        <a:solidFill>
                          <a:schemeClr val="bg1"/>
                        </a:solidFill>
                        <a:effectLst/>
                        <a:latin typeface="Calibri"/>
                        <a:ea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3522,4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15</a:t>
                      </a:r>
                      <a:endParaRPr lang="es-ES" sz="1050">
                        <a:solidFill>
                          <a:schemeClr val="bg1"/>
                        </a:solidFill>
                        <a:effectLst/>
                        <a:latin typeface="Calibri"/>
                        <a:ea typeface="Calibri"/>
                        <a:cs typeface="Times New Roman"/>
                      </a:endParaRPr>
                    </a:p>
                  </a:txBody>
                  <a:tcPr marL="58702" marR="58702" marT="0" marB="0" anchor="ctr"/>
                </a:tc>
              </a:tr>
              <a:tr h="153279">
                <a:tc rowSpan="3">
                  <a:txBody>
                    <a:bodyPr/>
                    <a:lstStyle/>
                    <a:p>
                      <a:pPr algn="ctr">
                        <a:lnSpc>
                          <a:spcPct val="115000"/>
                        </a:lnSpc>
                        <a:spcAft>
                          <a:spcPts val="0"/>
                        </a:spcAft>
                      </a:pPr>
                      <a:r>
                        <a:rPr lang="es-ES" sz="900">
                          <a:solidFill>
                            <a:schemeClr val="bg1"/>
                          </a:solidFill>
                          <a:effectLst/>
                        </a:rPr>
                        <a:t>10</a:t>
                      </a:r>
                      <a:endParaRPr lang="es-ES" sz="1050">
                        <a:solidFill>
                          <a:schemeClr val="bg1"/>
                        </a:solidFill>
                        <a:effectLst/>
                        <a:latin typeface="Calibri"/>
                        <a:ea typeface="Calibri"/>
                        <a:cs typeface="Times New Roman"/>
                      </a:endParaRPr>
                    </a:p>
                  </a:txBody>
                  <a:tcPr marL="58702" marR="58702"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1123,97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1127,56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607,23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520,33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2,160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5,76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17,88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67,76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3498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3498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15,5</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1123,97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1126,96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607,90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519,06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2,165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5,53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17,68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68,70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3401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3401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17,0</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1122,99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1128,01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606,34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521,67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18,16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66,48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3722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3722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15,5</a:t>
                      </a:r>
                      <a:endParaRPr lang="es-ES" sz="1050">
                        <a:solidFill>
                          <a:schemeClr val="bg1"/>
                        </a:solidFill>
                        <a:effectLst/>
                        <a:latin typeface="Calibri"/>
                        <a:ea typeface="Calibri"/>
                        <a:cs typeface="Times New Roman"/>
                      </a:endParaRPr>
                    </a:p>
                  </a:txBody>
                  <a:tcPr marL="58702" marR="58702" marT="0" marB="0" anchor="ctr"/>
                </a:tc>
              </a:tr>
              <a:tr h="240028">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520,35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17,91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67,65</a:t>
                      </a:r>
                      <a:endParaRPr lang="es-ES" sz="1050">
                        <a:solidFill>
                          <a:schemeClr val="bg1"/>
                        </a:solidFill>
                        <a:effectLst/>
                        <a:latin typeface="Calibri"/>
                        <a:ea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3540,4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16</a:t>
                      </a:r>
                      <a:endParaRPr lang="es-ES" sz="1050">
                        <a:solidFill>
                          <a:schemeClr val="bg1"/>
                        </a:solidFill>
                        <a:effectLst/>
                        <a:latin typeface="Calibri"/>
                        <a:ea typeface="Calibri"/>
                        <a:cs typeface="Times New Roman"/>
                      </a:endParaRPr>
                    </a:p>
                  </a:txBody>
                  <a:tcPr marL="58702" marR="58702" marT="0" marB="0" anchor="ctr"/>
                </a:tc>
              </a:tr>
              <a:tr h="153279">
                <a:tc rowSpan="3">
                  <a:txBody>
                    <a:bodyPr/>
                    <a:lstStyle/>
                    <a:p>
                      <a:pPr algn="ctr">
                        <a:lnSpc>
                          <a:spcPct val="115000"/>
                        </a:lnSpc>
                        <a:spcAft>
                          <a:spcPts val="0"/>
                        </a:spcAft>
                      </a:pPr>
                      <a:r>
                        <a:rPr lang="es-ES" sz="900">
                          <a:solidFill>
                            <a:schemeClr val="bg1"/>
                          </a:solidFill>
                          <a:effectLst/>
                        </a:rPr>
                        <a:t>15</a:t>
                      </a:r>
                      <a:endParaRPr lang="es-ES" sz="1050">
                        <a:solidFill>
                          <a:schemeClr val="bg1"/>
                        </a:solidFill>
                        <a:effectLst/>
                        <a:latin typeface="Calibri"/>
                        <a:ea typeface="Calibri"/>
                        <a:cs typeface="Times New Roman"/>
                      </a:endParaRPr>
                    </a:p>
                  </a:txBody>
                  <a:tcPr marL="58702" marR="58702"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1127,43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1131,83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608,76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523,07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2,300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6,30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18,06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65,10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3551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3409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18,5</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1125,99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1130,31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610,11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520,20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2,165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2,300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5,91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17,71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66,65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3416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3416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16,0</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1126,90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1130,44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609,34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521,10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2,163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2,300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5,99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17,79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66,31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3701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3701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17,0</a:t>
                      </a:r>
                      <a:endParaRPr lang="es-ES" sz="1050">
                        <a:solidFill>
                          <a:schemeClr val="bg1"/>
                        </a:solidFill>
                        <a:effectLst/>
                        <a:latin typeface="Calibri"/>
                        <a:ea typeface="Calibri"/>
                        <a:cs typeface="Times New Roman"/>
                      </a:endParaRPr>
                    </a:p>
                  </a:txBody>
                  <a:tcPr marL="58702" marR="58702" marT="0" marB="0" anchor="ctr"/>
                </a:tc>
              </a:tr>
              <a:tr h="240028">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521,46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2,161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2,300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17,85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66,02</a:t>
                      </a:r>
                      <a:endParaRPr lang="es-ES" sz="1050">
                        <a:solidFill>
                          <a:schemeClr val="bg1"/>
                        </a:solidFill>
                        <a:effectLst/>
                        <a:latin typeface="Calibri"/>
                        <a:ea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3508,4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a:t>
                      </a:r>
                      <a:endParaRPr lang="es-ES" sz="1050">
                        <a:solidFill>
                          <a:schemeClr val="bg1"/>
                        </a:solidFill>
                        <a:effectLst/>
                        <a:latin typeface="Calibri"/>
                        <a:ea typeface="Calibri"/>
                        <a:cs typeface="Times New Roman"/>
                      </a:endParaRPr>
                    </a:p>
                  </a:txBody>
                  <a:tcPr marL="58702" marR="58702" marT="0" marB="0" anchor="ctr"/>
                </a:tc>
              </a:tr>
              <a:tr h="153279">
                <a:tc rowSpan="3">
                  <a:txBody>
                    <a:bodyPr/>
                    <a:lstStyle/>
                    <a:p>
                      <a:pPr algn="ctr">
                        <a:lnSpc>
                          <a:spcPct val="115000"/>
                        </a:lnSpc>
                        <a:spcAft>
                          <a:spcPts val="0"/>
                        </a:spcAft>
                      </a:pPr>
                      <a:r>
                        <a:rPr lang="es-ES" sz="900">
                          <a:solidFill>
                            <a:schemeClr val="bg1"/>
                          </a:solidFill>
                          <a:effectLst/>
                        </a:rPr>
                        <a:t>20</a:t>
                      </a:r>
                      <a:endParaRPr lang="es-ES" sz="1050">
                        <a:solidFill>
                          <a:schemeClr val="bg1"/>
                        </a:solidFill>
                        <a:effectLst/>
                        <a:latin typeface="Calibri"/>
                        <a:ea typeface="Calibri"/>
                        <a:cs typeface="Times New Roman"/>
                      </a:endParaRPr>
                    </a:p>
                  </a:txBody>
                  <a:tcPr marL="58702" marR="58702"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1132,23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1136,04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608,17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527,87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2,145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6,66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18,46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63,95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3686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3538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17,0</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1130,54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1134,54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610,26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524,28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18,02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65,84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3372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3237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18,5</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1130,98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1135,40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607,34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528,06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2,142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18,58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63,44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3832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3679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16,5</a:t>
                      </a:r>
                      <a:endParaRPr lang="es-ES" sz="1050">
                        <a:solidFill>
                          <a:schemeClr val="bg1"/>
                        </a:solidFill>
                        <a:effectLst/>
                        <a:latin typeface="Calibri"/>
                        <a:ea typeface="Calibri"/>
                        <a:cs typeface="Times New Roman"/>
                      </a:endParaRPr>
                    </a:p>
                  </a:txBody>
                  <a:tcPr marL="58702" marR="58702" marT="0" marB="0" anchor="ctr"/>
                </a:tc>
              </a:tr>
              <a:tr h="240028">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526,74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2,148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18,35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64,41</a:t>
                      </a:r>
                      <a:endParaRPr lang="es-ES" sz="1050">
                        <a:solidFill>
                          <a:schemeClr val="bg1"/>
                        </a:solidFill>
                        <a:effectLst/>
                        <a:latin typeface="Calibri"/>
                        <a:ea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3484,9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17</a:t>
                      </a:r>
                      <a:endParaRPr lang="es-ES" sz="1050">
                        <a:solidFill>
                          <a:schemeClr val="bg1"/>
                        </a:solidFill>
                        <a:effectLst/>
                        <a:latin typeface="Calibri"/>
                        <a:ea typeface="Calibri"/>
                        <a:cs typeface="Times New Roman"/>
                      </a:endParaRPr>
                    </a:p>
                  </a:txBody>
                  <a:tcPr marL="58702" marR="58702" marT="0" marB="0" anchor="ctr"/>
                </a:tc>
              </a:tr>
              <a:tr h="153279">
                <a:tc rowSpan="3">
                  <a:txBody>
                    <a:bodyPr/>
                    <a:lstStyle/>
                    <a:p>
                      <a:pPr algn="ctr">
                        <a:lnSpc>
                          <a:spcPct val="115000"/>
                        </a:lnSpc>
                        <a:spcAft>
                          <a:spcPts val="0"/>
                        </a:spcAft>
                      </a:pPr>
                      <a:r>
                        <a:rPr lang="es-ES" sz="900">
                          <a:solidFill>
                            <a:schemeClr val="bg1"/>
                          </a:solidFill>
                          <a:effectLst/>
                        </a:rPr>
                        <a:t>25</a:t>
                      </a:r>
                      <a:endParaRPr lang="es-ES" sz="1050">
                        <a:solidFill>
                          <a:schemeClr val="bg1"/>
                        </a:solidFill>
                        <a:effectLst/>
                        <a:latin typeface="Calibri"/>
                        <a:ea typeface="Calibri"/>
                        <a:cs typeface="Times New Roman"/>
                      </a:endParaRPr>
                    </a:p>
                  </a:txBody>
                  <a:tcPr marL="58702" marR="58702" marT="0" marB="0" vert="vert270" anchor="ctr"/>
                </a:tc>
                <a:tc>
                  <a:txBody>
                    <a:bodyPr/>
                    <a:lstStyle/>
                    <a:p>
                      <a:pPr algn="ctr">
                        <a:lnSpc>
                          <a:spcPct val="115000"/>
                        </a:lnSpc>
                        <a:spcAft>
                          <a:spcPts val="0"/>
                        </a:spcAft>
                      </a:pPr>
                      <a:r>
                        <a:rPr lang="es-ES" sz="900">
                          <a:solidFill>
                            <a:schemeClr val="bg1"/>
                          </a:solidFill>
                          <a:effectLst/>
                        </a:rPr>
                        <a:t>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1135,01</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1139,07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611,78</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527,29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6,25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18,17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65,59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3599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3455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18,5</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1133,37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1138,70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612,25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526,45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6,24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18,16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65,64</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3510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3370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20,5</a:t>
                      </a:r>
                      <a:endParaRPr lang="es-ES" sz="1050">
                        <a:solidFill>
                          <a:schemeClr val="bg1"/>
                        </a:solidFill>
                        <a:effectLst/>
                        <a:latin typeface="Calibri"/>
                        <a:ea typeface="Calibri"/>
                        <a:cs typeface="Times New Roman"/>
                      </a:endParaRPr>
                    </a:p>
                  </a:txBody>
                  <a:tcPr marL="58702" marR="58702" marT="0" marB="0" anchor="ctr"/>
                </a:tc>
              </a:tr>
              <a:tr h="153279">
                <a:tc vMerge="1">
                  <a:txBody>
                    <a:bodyPr/>
                    <a:lstStyle/>
                    <a:p>
                      <a:endParaRPr lang="es-ES"/>
                    </a:p>
                  </a:txBody>
                  <a:tcPr/>
                </a:tc>
                <a:tc>
                  <a:txBody>
                    <a:bodyPr/>
                    <a:lstStyle/>
                    <a:p>
                      <a:pPr algn="ctr">
                        <a:lnSpc>
                          <a:spcPct val="115000"/>
                        </a:lnSpc>
                        <a:spcAft>
                          <a:spcPts val="0"/>
                        </a:spcAft>
                      </a:pPr>
                      <a:r>
                        <a:rPr lang="es-ES" sz="900">
                          <a:solidFill>
                            <a:schemeClr val="bg1"/>
                          </a:solidFill>
                          <a:effectLst/>
                        </a:rPr>
                        <a:t>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100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93,3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1132,19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1137,20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611,23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525,97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6,25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18,17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65,59</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3490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0,96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3350</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18,0</a:t>
                      </a:r>
                      <a:endParaRPr lang="es-ES" sz="1050">
                        <a:solidFill>
                          <a:schemeClr val="bg1"/>
                        </a:solidFill>
                        <a:effectLst/>
                        <a:latin typeface="Calibri"/>
                        <a:ea typeface="Calibri"/>
                        <a:cs typeface="Times New Roman"/>
                      </a:endParaRPr>
                    </a:p>
                  </a:txBody>
                  <a:tcPr marL="58702" marR="58702" marT="0" marB="0" anchor="ctr"/>
                </a:tc>
              </a:tr>
              <a:tr h="240028">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Promedio</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526,57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2,153</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2,296</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6,2</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18,17</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dirty="0">
                          <a:solidFill>
                            <a:schemeClr val="bg1"/>
                          </a:solidFill>
                          <a:effectLst/>
                        </a:rPr>
                        <a:t>65,61</a:t>
                      </a:r>
                      <a:endParaRPr lang="es-ES" sz="1050" dirty="0">
                        <a:solidFill>
                          <a:schemeClr val="bg1"/>
                        </a:solidFill>
                        <a:effectLst/>
                        <a:latin typeface="Calibri"/>
                        <a:ea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endParaRPr lang="es-ES" sz="1050">
                        <a:solidFill>
                          <a:schemeClr val="bg1"/>
                        </a:solidFill>
                        <a:effectLst/>
                        <a:latin typeface="Calibri"/>
                        <a:cs typeface="Times New Roman"/>
                      </a:endParaRPr>
                    </a:p>
                  </a:txBody>
                  <a:tcPr marL="58702" marR="58702" marT="0" marB="0" anchor="ctr"/>
                </a:tc>
                <a:tc>
                  <a:txBody>
                    <a:bodyPr/>
                    <a:lstStyle/>
                    <a:p>
                      <a:pPr algn="ctr">
                        <a:lnSpc>
                          <a:spcPct val="115000"/>
                        </a:lnSpc>
                        <a:spcAft>
                          <a:spcPts val="0"/>
                        </a:spcAft>
                      </a:pPr>
                      <a:r>
                        <a:rPr lang="es-ES" sz="900">
                          <a:solidFill>
                            <a:schemeClr val="bg1"/>
                          </a:solidFill>
                          <a:effectLst/>
                        </a:rPr>
                        <a:t>3391,5</a:t>
                      </a:r>
                      <a:endParaRPr lang="es-ES" sz="1050">
                        <a:solidFill>
                          <a:schemeClr val="bg1"/>
                        </a:solidFill>
                        <a:effectLst/>
                        <a:latin typeface="Calibri"/>
                        <a:ea typeface="Calibri"/>
                        <a:cs typeface="Times New Roman"/>
                      </a:endParaRPr>
                    </a:p>
                  </a:txBody>
                  <a:tcPr marL="58702" marR="58702" marT="0" marB="0" anchor="ctr"/>
                </a:tc>
                <a:tc>
                  <a:txBody>
                    <a:bodyPr/>
                    <a:lstStyle/>
                    <a:p>
                      <a:pPr algn="ctr">
                        <a:lnSpc>
                          <a:spcPct val="115000"/>
                        </a:lnSpc>
                        <a:spcAft>
                          <a:spcPts val="0"/>
                        </a:spcAft>
                      </a:pPr>
                      <a:r>
                        <a:rPr lang="es-ES" sz="900" dirty="0">
                          <a:solidFill>
                            <a:schemeClr val="bg1"/>
                          </a:solidFill>
                          <a:effectLst/>
                        </a:rPr>
                        <a:t>19</a:t>
                      </a:r>
                      <a:endParaRPr lang="es-ES" sz="1050" dirty="0">
                        <a:solidFill>
                          <a:schemeClr val="bg1"/>
                        </a:solidFill>
                        <a:effectLst/>
                        <a:latin typeface="Calibri"/>
                        <a:ea typeface="Calibri"/>
                        <a:cs typeface="Times New Roman"/>
                      </a:endParaRPr>
                    </a:p>
                  </a:txBody>
                  <a:tcPr marL="58702" marR="58702" marT="0" marB="0" anchor="ctr"/>
                </a:tc>
              </a:tr>
            </a:tbl>
          </a:graphicData>
        </a:graphic>
      </p:graphicFrame>
    </p:spTree>
    <p:extLst>
      <p:ext uri="{BB962C8B-B14F-4D97-AF65-F5344CB8AC3E}">
        <p14:creationId xmlns:p14="http://schemas.microsoft.com/office/powerpoint/2010/main" val="36402070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5165793" y="6090865"/>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RESULTADOS DE LA MEZCLA MODIFICADA CON 50E-50P</a:t>
            </a:r>
            <a:endParaRPr lang="es-ES" sz="14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284704333"/>
              </p:ext>
            </p:extLst>
          </p:nvPr>
        </p:nvGraphicFramePr>
        <p:xfrm>
          <a:off x="467544" y="623280"/>
          <a:ext cx="3672408" cy="5398008"/>
        </p:xfrm>
        <a:graphic>
          <a:graphicData uri="http://schemas.openxmlformats.org/drawingml/2006/table">
            <a:tbl>
              <a:tblPr firstRow="1" firstCol="1" bandRow="1">
                <a:tableStyleId>{5C22544A-7EE6-4342-B048-85BDC9FD1C3A}</a:tableStyleId>
              </a:tblPr>
              <a:tblGrid>
                <a:gridCol w="798158"/>
                <a:gridCol w="934608"/>
                <a:gridCol w="911867"/>
                <a:gridCol w="1027775"/>
              </a:tblGrid>
              <a:tr h="561956">
                <a:tc>
                  <a:txBody>
                    <a:bodyPr/>
                    <a:lstStyle/>
                    <a:p>
                      <a:pPr algn="ctr">
                        <a:lnSpc>
                          <a:spcPct val="115000"/>
                        </a:lnSpc>
                        <a:spcAft>
                          <a:spcPts val="0"/>
                        </a:spcAft>
                      </a:pPr>
                      <a:r>
                        <a:rPr lang="es-ES" sz="1100" dirty="0">
                          <a:solidFill>
                            <a:schemeClr val="bg1"/>
                          </a:solidFill>
                          <a:effectLst/>
                        </a:rPr>
                        <a:t>Contenido de asfalto en la mezcla</a:t>
                      </a:r>
                      <a:endParaRPr lang="es-ES" sz="1400" dirty="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Gravedad específica efectiva de los agregados</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Asfalto absorbido</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Contenido de asfalto efectivo en la mezcla</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Pb</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Gse</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Pba</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Pbe</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1,137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5,639</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1,137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5,639</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1,137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5,639</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Promedio</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dirty="0">
                          <a:solidFill>
                            <a:schemeClr val="bg1"/>
                          </a:solidFill>
                          <a:effectLst/>
                        </a:rPr>
                        <a:t>2,524</a:t>
                      </a:r>
                      <a:endParaRPr lang="es-ES" sz="1400" dirty="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1,137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5,639</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1,128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5,647</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1,128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5,647</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1,128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5,647</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Promedio</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1,128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5,647</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1,295</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5,491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1,295</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5,491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1,295</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5,491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Promedio</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2,534</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1,295</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5,491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2,531</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1,243</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5,541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2,531</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1,243</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5,541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2,531</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1,243</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5,541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Promedio</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2,531</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1,243</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5,541</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2,529</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1,208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5,573</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2,529</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1,208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5,573</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6,7</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2,529</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1,208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5,573</a:t>
                      </a:r>
                      <a:endParaRPr lang="es-ES" sz="1400">
                        <a:solidFill>
                          <a:schemeClr val="bg1"/>
                        </a:solidFill>
                        <a:effectLst/>
                        <a:latin typeface="Calibri"/>
                        <a:ea typeface="Calibri"/>
                        <a:cs typeface="Times New Roman"/>
                      </a:endParaRPr>
                    </a:p>
                  </a:txBody>
                  <a:tcPr marL="61082" marR="61082" marT="0" marB="0" anchor="ctr"/>
                </a:tc>
              </a:tr>
              <a:tr h="167410">
                <a:tc>
                  <a:txBody>
                    <a:bodyPr/>
                    <a:lstStyle/>
                    <a:p>
                      <a:pPr algn="ctr">
                        <a:lnSpc>
                          <a:spcPct val="115000"/>
                        </a:lnSpc>
                        <a:spcAft>
                          <a:spcPts val="0"/>
                        </a:spcAft>
                      </a:pPr>
                      <a:r>
                        <a:rPr lang="es-ES" sz="1100">
                          <a:solidFill>
                            <a:schemeClr val="bg1"/>
                          </a:solidFill>
                          <a:effectLst/>
                        </a:rPr>
                        <a:t>Promedio</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2,529</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1,208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5,573</a:t>
                      </a:r>
                      <a:endParaRPr lang="es-ES" sz="1400">
                        <a:solidFill>
                          <a:schemeClr val="bg1"/>
                        </a:solidFill>
                        <a:effectLst/>
                        <a:latin typeface="Calibri"/>
                        <a:ea typeface="Calibri"/>
                        <a:cs typeface="Times New Roman"/>
                      </a:endParaRPr>
                    </a:p>
                  </a:txBody>
                  <a:tcPr marL="61082" marR="61082" marT="0" marB="0" anchor="ctr"/>
                </a:tc>
              </a:tr>
              <a:tr h="280978">
                <a:tc>
                  <a:txBody>
                    <a:bodyPr/>
                    <a:lstStyle/>
                    <a:p>
                      <a:pPr algn="ctr">
                        <a:lnSpc>
                          <a:spcPct val="115000"/>
                        </a:lnSpc>
                        <a:spcAft>
                          <a:spcPts val="0"/>
                        </a:spcAft>
                      </a:pPr>
                      <a:r>
                        <a:rPr lang="es-ES" sz="1100">
                          <a:solidFill>
                            <a:schemeClr val="bg1"/>
                          </a:solidFill>
                          <a:effectLst/>
                        </a:rPr>
                        <a:t>Promedio</a:t>
                      </a:r>
                      <a:endParaRPr lang="es-ES" sz="1400">
                        <a:solidFill>
                          <a:schemeClr val="bg1"/>
                        </a:solidFill>
                        <a:effectLst/>
                      </a:endParaRPr>
                    </a:p>
                    <a:p>
                      <a:pPr algn="ctr">
                        <a:lnSpc>
                          <a:spcPct val="115000"/>
                        </a:lnSpc>
                        <a:spcAft>
                          <a:spcPts val="0"/>
                        </a:spcAft>
                      </a:pPr>
                      <a:r>
                        <a:rPr lang="es-ES" sz="1100">
                          <a:solidFill>
                            <a:schemeClr val="bg1"/>
                          </a:solidFill>
                          <a:effectLst/>
                        </a:rPr>
                        <a:t>Total</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2,528</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a:solidFill>
                            <a:schemeClr val="bg1"/>
                          </a:solidFill>
                          <a:effectLst/>
                        </a:rPr>
                        <a:t>1,202</a:t>
                      </a:r>
                      <a:endParaRPr lang="es-ES" sz="1400">
                        <a:solidFill>
                          <a:schemeClr val="bg1"/>
                        </a:solidFill>
                        <a:effectLst/>
                        <a:latin typeface="Calibri"/>
                        <a:ea typeface="Calibri"/>
                        <a:cs typeface="Times New Roman"/>
                      </a:endParaRPr>
                    </a:p>
                  </a:txBody>
                  <a:tcPr marL="61082" marR="61082" marT="0" marB="0" anchor="ctr"/>
                </a:tc>
                <a:tc>
                  <a:txBody>
                    <a:bodyPr/>
                    <a:lstStyle/>
                    <a:p>
                      <a:pPr algn="ctr">
                        <a:lnSpc>
                          <a:spcPct val="115000"/>
                        </a:lnSpc>
                        <a:spcAft>
                          <a:spcPts val="0"/>
                        </a:spcAft>
                      </a:pPr>
                      <a:r>
                        <a:rPr lang="es-ES" sz="1100" dirty="0">
                          <a:solidFill>
                            <a:schemeClr val="bg1"/>
                          </a:solidFill>
                          <a:effectLst/>
                        </a:rPr>
                        <a:t>5,578</a:t>
                      </a:r>
                      <a:endParaRPr lang="es-ES" sz="1400" dirty="0">
                        <a:solidFill>
                          <a:schemeClr val="bg1"/>
                        </a:solidFill>
                        <a:effectLst/>
                        <a:latin typeface="Calibri"/>
                        <a:ea typeface="Calibri"/>
                        <a:cs typeface="Times New Roman"/>
                      </a:endParaRPr>
                    </a:p>
                  </a:txBody>
                  <a:tcPr marL="61082" marR="61082" marT="0" marB="0" anchor="ct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077996839"/>
              </p:ext>
            </p:extLst>
          </p:nvPr>
        </p:nvGraphicFramePr>
        <p:xfrm>
          <a:off x="5292080" y="1365017"/>
          <a:ext cx="2448270" cy="551815"/>
        </p:xfrm>
        <a:graphic>
          <a:graphicData uri="http://schemas.openxmlformats.org/drawingml/2006/table">
            <a:tbl>
              <a:tblPr firstRow="1" firstCol="1" bandRow="1">
                <a:tableStyleId>{5C22544A-7EE6-4342-B048-85BDC9FD1C3A}</a:tableStyleId>
              </a:tblPr>
              <a:tblGrid>
                <a:gridCol w="489654"/>
                <a:gridCol w="489654"/>
                <a:gridCol w="489654"/>
                <a:gridCol w="489654"/>
                <a:gridCol w="489654"/>
              </a:tblGrid>
              <a:tr h="289560">
                <a:tc>
                  <a:txBody>
                    <a:bodyPr/>
                    <a:lstStyle/>
                    <a:p>
                      <a:pPr algn="ctr">
                        <a:lnSpc>
                          <a:spcPct val="115000"/>
                        </a:lnSpc>
                        <a:spcAft>
                          <a:spcPts val="0"/>
                        </a:spcAft>
                      </a:pPr>
                      <a:r>
                        <a:rPr lang="es-ES" sz="1200" b="1" dirty="0">
                          <a:solidFill>
                            <a:srgbClr val="002060"/>
                          </a:solidFill>
                          <a:effectLst/>
                        </a:rPr>
                        <a:t>Gsb</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Gse</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a:solidFill>
                            <a:srgbClr val="002060"/>
                          </a:solidFill>
                          <a:effectLst/>
                        </a:rPr>
                        <a:t>&lt; </a:t>
                      </a:r>
                      <a:endParaRPr lang="es-ES" sz="1600" b="1">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a:solidFill>
                            <a:srgbClr val="002060"/>
                          </a:solidFill>
                          <a:effectLst/>
                        </a:rPr>
                        <a:t>Gsa</a:t>
                      </a:r>
                      <a:endParaRPr lang="es-ES" sz="1600" b="1">
                        <a:solidFill>
                          <a:srgbClr val="002060"/>
                        </a:solidFill>
                        <a:effectLst/>
                        <a:latin typeface="Calibri"/>
                        <a:ea typeface="Calibri"/>
                        <a:cs typeface="Times New Roman"/>
                      </a:endParaRPr>
                    </a:p>
                  </a:txBody>
                  <a:tcPr marL="68580" marR="68580" marT="0" marB="0" anchor="ctr"/>
                </a:tc>
              </a:tr>
              <a:tr h="262255">
                <a:tc>
                  <a:txBody>
                    <a:bodyPr/>
                    <a:lstStyle/>
                    <a:p>
                      <a:pPr algn="ctr">
                        <a:lnSpc>
                          <a:spcPct val="115000"/>
                        </a:lnSpc>
                        <a:spcAft>
                          <a:spcPts val="0"/>
                        </a:spcAft>
                      </a:pPr>
                      <a:r>
                        <a:rPr lang="es-ES" sz="1200" b="1">
                          <a:solidFill>
                            <a:srgbClr val="002060"/>
                          </a:solidFill>
                          <a:effectLst/>
                        </a:rPr>
                        <a:t>2,457</a:t>
                      </a:r>
                      <a:endParaRPr lang="es-ES" sz="1600" b="1">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2,528</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&lt; </a:t>
                      </a:r>
                      <a:endParaRPr lang="es-ES" sz="1600" b="1" dirty="0">
                        <a:solidFill>
                          <a:srgbClr val="00206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b="1" dirty="0">
                          <a:solidFill>
                            <a:srgbClr val="002060"/>
                          </a:solidFill>
                          <a:effectLst/>
                        </a:rPr>
                        <a:t>2,646</a:t>
                      </a:r>
                      <a:endParaRPr lang="es-ES" sz="1600" b="1" dirty="0">
                        <a:solidFill>
                          <a:srgbClr val="002060"/>
                        </a:solidFill>
                        <a:effectLst/>
                        <a:latin typeface="Calibri"/>
                        <a:ea typeface="Calibri"/>
                        <a:cs typeface="Times New Roman"/>
                      </a:endParaRPr>
                    </a:p>
                  </a:txBody>
                  <a:tcPr marL="68580" marR="68580" marT="0"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4138600052"/>
              </p:ext>
            </p:extLst>
          </p:nvPr>
        </p:nvGraphicFramePr>
        <p:xfrm>
          <a:off x="4682564" y="3313919"/>
          <a:ext cx="3705860" cy="1493520"/>
        </p:xfrm>
        <a:graphic>
          <a:graphicData uri="http://schemas.openxmlformats.org/drawingml/2006/table">
            <a:tbl>
              <a:tblPr firstRow="1" firstCol="1" bandRow="1">
                <a:tableStyleId>{5C22544A-7EE6-4342-B048-85BDC9FD1C3A}</a:tableStyleId>
              </a:tblPr>
              <a:tblGrid>
                <a:gridCol w="647700"/>
                <a:gridCol w="495300"/>
                <a:gridCol w="708660"/>
                <a:gridCol w="482600"/>
                <a:gridCol w="406400"/>
                <a:gridCol w="482600"/>
                <a:gridCol w="482600"/>
              </a:tblGrid>
              <a:tr h="190500">
                <a:tc>
                  <a:txBody>
                    <a:bodyPr/>
                    <a:lstStyle/>
                    <a:p>
                      <a:pPr algn="ctr">
                        <a:lnSpc>
                          <a:spcPct val="115000"/>
                        </a:lnSpc>
                        <a:spcAft>
                          <a:spcPts val="0"/>
                        </a:spcAft>
                      </a:pPr>
                      <a:r>
                        <a:rPr lang="es-ES" sz="1000" dirty="0">
                          <a:solidFill>
                            <a:schemeClr val="bg1"/>
                          </a:solidFill>
                          <a:effectLst/>
                        </a:rPr>
                        <a:t>Asfalto</a:t>
                      </a:r>
                      <a:endParaRPr lang="es-ES" sz="11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Bulk</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Estabilidad</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Flujo</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VAM</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VAF</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g/cm3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lb</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dirty="0">
                          <a:solidFill>
                            <a:schemeClr val="bg1"/>
                          </a:solidFill>
                          <a:effectLst/>
                        </a:rPr>
                        <a:t>0,01”</a:t>
                      </a:r>
                      <a:endParaRPr lang="es-ES" sz="11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5,0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2,154</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3522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18,1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66,5</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10,0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2,159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3540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16</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5,8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17,9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67,6</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15,0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2,161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3508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17</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6,1</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17,9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66,0</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20,0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2,148</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3485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17</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6,5</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18,4</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64,4</a:t>
                      </a:r>
                      <a:endParaRPr lang="es-ES" sz="11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000">
                          <a:solidFill>
                            <a:schemeClr val="bg1"/>
                          </a:solidFill>
                          <a:effectLst/>
                        </a:rPr>
                        <a:t>25,0</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2,153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3392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19</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6,3</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a:solidFill>
                            <a:schemeClr val="bg1"/>
                          </a:solidFill>
                          <a:effectLst/>
                        </a:rPr>
                        <a:t>18,2</a:t>
                      </a:r>
                      <a:endParaRPr lang="es-ES" sz="11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000" dirty="0">
                          <a:solidFill>
                            <a:schemeClr val="bg1"/>
                          </a:solidFill>
                          <a:effectLst/>
                        </a:rPr>
                        <a:t>65,6</a:t>
                      </a:r>
                      <a:endParaRPr lang="es-ES" sz="1100" dirty="0">
                        <a:solidFill>
                          <a:schemeClr val="bg1"/>
                        </a:solidFill>
                        <a:effectLst/>
                        <a:latin typeface="Calibri"/>
                        <a:ea typeface="Calibri"/>
                        <a:cs typeface="Times New Roman"/>
                      </a:endParaRPr>
                    </a:p>
                  </a:txBody>
                  <a:tcPr marL="68580" marR="68580" marT="0" marB="0" anchor="ctr"/>
                </a:tc>
              </a:tr>
            </a:tbl>
          </a:graphicData>
        </a:graphic>
      </p:graphicFrame>
      <p:sp>
        <p:nvSpPr>
          <p:cNvPr id="8" name="1 Título"/>
          <p:cNvSpPr txBox="1">
            <a:spLocks/>
          </p:cNvSpPr>
          <p:nvPr/>
        </p:nvSpPr>
        <p:spPr>
          <a:xfrm>
            <a:off x="4355976" y="2922513"/>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chemeClr val="bg1">
                    <a:lumMod val="85000"/>
                    <a:lumOff val="15000"/>
                  </a:schemeClr>
                </a:solidFill>
                <a:latin typeface="BankGothic Md BT" pitchFamily="34" charset="0"/>
              </a:rPr>
              <a:t>RESUMEN DE RESULTADOS</a:t>
            </a:r>
            <a:endParaRPr lang="es-ES" sz="1200" dirty="0">
              <a:solidFill>
                <a:schemeClr val="bg1">
                  <a:lumMod val="85000"/>
                  <a:lumOff val="15000"/>
                </a:schemeClr>
              </a:solidFill>
              <a:latin typeface="BankGothic Md BT" pitchFamily="34" charset="0"/>
            </a:endParaRPr>
          </a:p>
        </p:txBody>
      </p:sp>
      <p:sp>
        <p:nvSpPr>
          <p:cNvPr id="10" name="1 Título"/>
          <p:cNvSpPr txBox="1">
            <a:spLocks/>
          </p:cNvSpPr>
          <p:nvPr/>
        </p:nvSpPr>
        <p:spPr>
          <a:xfrm>
            <a:off x="4301697" y="978297"/>
            <a:ext cx="4302751"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rgbClr val="002060"/>
                </a:solidFill>
                <a:latin typeface="BankGothic Md BT" pitchFamily="34" charset="0"/>
              </a:rPr>
              <a:t>CONDICIÓN</a:t>
            </a:r>
            <a:endParaRPr lang="es-ES" sz="1200" dirty="0">
              <a:solidFill>
                <a:srgbClr val="002060"/>
              </a:solidFill>
              <a:latin typeface="BankGothic Md BT" pitchFamily="34" charset="0"/>
            </a:endParaRPr>
          </a:p>
        </p:txBody>
      </p:sp>
    </p:spTree>
    <p:extLst>
      <p:ext uri="{BB962C8B-B14F-4D97-AF65-F5344CB8AC3E}">
        <p14:creationId xmlns:p14="http://schemas.microsoft.com/office/powerpoint/2010/main" val="26712289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5" name="1 Título"/>
          <p:cNvSpPr txBox="1">
            <a:spLocks/>
          </p:cNvSpPr>
          <p:nvPr/>
        </p:nvSpPr>
        <p:spPr>
          <a:xfrm>
            <a:off x="686327" y="330225"/>
            <a:ext cx="7772400" cy="79451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TEREFTALATO DE POLIETILENO PET (PLÁSTICO) </a:t>
            </a:r>
          </a:p>
          <a:p>
            <a:r>
              <a:rPr lang="es-ES" sz="2400" b="1" dirty="0" smtClean="0">
                <a:solidFill>
                  <a:schemeClr val="bg1"/>
                </a:solidFill>
                <a:latin typeface="Aparajita" pitchFamily="34" charset="0"/>
                <a:cs typeface="Aparajita" pitchFamily="34" charset="0"/>
              </a:rPr>
              <a:t>PROVENIENTE DE BOTELLAS</a:t>
            </a:r>
            <a:endParaRPr lang="es-ES" sz="2400" b="1" dirty="0">
              <a:solidFill>
                <a:schemeClr val="bg1"/>
              </a:solidFill>
              <a:latin typeface="Aparajita" pitchFamily="34" charset="0"/>
              <a:cs typeface="Aparajita" pitchFamily="34" charset="0"/>
            </a:endParaRPr>
          </a:p>
        </p:txBody>
      </p:sp>
      <p:sp>
        <p:nvSpPr>
          <p:cNvPr id="2" name="AutoShape 4" descr="data:image/jpeg;base64,/9j/4AAQSkZJRgABAQAAAQABAAD/2wCEAAkGBxQSEhUUEhIUFhIUFhQaGBcYGBcYFhwbFxQWFhYeGBoaHSggGBolHBcVITIhJSkrLjEwHSEzODMsNygtLisBCgoKDg0OGxAQGywkICUwNCw0LCwsNCwsNDQsLCwsLCwsLCwsLCwvLC0sLCwsNCwsLCwsLCwvLCwsLCwsLCwsLP/AABEIANgA6gMBEQACEQEDEQH/xAAcAAEAAgIDAQAAAAAAAAAAAAAABgcEBQECAwj/xABKEAABAwIDAwgECQoEBwEAAAABAAIDBBEFITEGEkEHEyJRYXGBkRQjodEXMjVCUlRyk9IVU2J0gpKxsrPBo8LD4SQzc4Si0+I2/8QAGwEBAAIDAQEAAAAAAAAAAAAAAAQFAQIDBgf/xAA8EQACAQMBBQMHCgYDAAAAAAAAAQIDBBESBRMhMUFRgaEUFSIyUmHhIzRCYnGRscHR8AYWMzWCslNyov/aAAwDAQACEQMRAD8AvFAEAQBAEAQBAEAQBAEBE9o9vKelcYwDLKNWtNg3sc45X7BdRqtzCDxzZCuL6nSeObI58KzvqjfvT+BcPLn7Pj8CJ51+r4j4VnfVG/en8CeXP2fH4Dzr9XxHwrO+qN+9P4E8ufs+PwHnX6viPhWd9Ub96fwJ5c/Z8fgPOv1fEfCs76o370/gTy5+z4/Ax51+r4mRQ8qjS601MWt+kx++R4Fouto3qz6SOkNqRb9KOCwKGsZMxskTg5jhcOGh93cpsZKSyizjJSWY8j3WTYIAgCAIAgCAIAgCAIAgCAIAgCAIAgCAIAgIdyibT+ixCOI2nlBsfoN4u7+A8+Ci3NbdxwubIN9c7mGI82U2qs86EAQBAEAQBATTkyx8wT8w8+qmOV9Gvtkf2tPJS7SrplpfJlns640T3b5MuAKzL05QBAEAQBAEAQBAEAQBAEAQBAEAQBAEAQGFjGJMpoXzSGzWDxJ0AHaTYLWc1COpmlSpGnFylyRQeL4k+pmfNIek86cABkAOwBUs5ucnJnl61V1ZuTMNanIIAgCAIAgCAA9WR60CeC+NjMc9LpWSE+sb0ZB+kOPiLHxVxQqbyGT1FrW31NS69TptDthTUl2vfvy/m2Zu/aOjfFKteFPnz7DFe7p0fWfHsPHY/EairaaiUCOF2UUQzuAc3ucRc5iw0GuWixQnKotT4LojFtUnVWuXBdESZdyUEAQBAEAQBAEAQBAEAQBAEAQBAEBTXKNtJ6TNzUZ9RCTmNHP0J7hmB4niqu6ra5aVyRQbQud5LRHkiHqKVwQBAcICTjYepNIKkAG4Lua+fucHDryztrbyUjyaejX4E7yCput4vuIwo5BOUAQBAZlBis0DXthlcwSAB+7kTa9s9RqdFtGpKOdLxk6061SmmovGTN2TwJ1bUNjzDB0pHdTfeTl49i3o0t5LHTqdbWg61THTqXxBEGNDWizWgAAcABYBXCWD0qSSwj0WTIQBAEAQBAEAQBAEAQBAEAQBAEBCuUnaX0eLmYz66YHMasZxPecwPE8FFuq2iOlc2QL+53UNMebKeVUeeOVkBAEBKeT/AGa9Mn3pBeCIgv6nH5rf7ns71ItqO8ll8kT7G23s9UuSLrsrY9CUbt3gfolU4NFopOnH3H4w8D7CFUXFPRPhyZ5y+obqpw5Mjq4EIIAgDWkmwBJOQA1JOlkMpZeEXnsPs8KOnDXAc8+zpD28G9zRl33PFW9vS3ccdT0tpb7mnjr1JEu5KCAIAgCAIAgCAIAgCAIAgCAIAgBQFL8oGAVMU755TzkcjspALAaBrXD5thYDgVVXNKcZOT5FBf29RTdR8UyJKMVwQBAZGHUL55WRRi73mwHtJPYACfBZjFyaijelTlUkox5svzAcJZSQMhj0aMzxc45uJ7z7ldU4KEdKPUUaUaUFCJ3xbF4aZm/PIGN4XzJ+yBmT3JOcYLMmZqVYU1mTwVJtxte2u3WMh3WRuJa9x6ZuLHIZNB6s9Boq24uFU4JFHeXirejFcF1ImoxXhAEBPuS3Z3nH+lSDoRm0Y636E9zf49ym2lHL1vuLbZttl72XcWurEuggCAIAgCAIAgCAIAgCAIAgCAIAgCA6SxhwIcAQRYg5gjtCBrJWW1/J4W3loxcamHiOsxknP7J8OpV9a06w+4p7rZ30qX3foV04WyORGo4+KglQ1jgzhDBb3Jns1zEXPyj10o6IOrWajxdkT4dqs7WjojqfNnoLC23cdcubJfXxSOYWxSCN5tZ5aH2zz6JIBNuv2qVJNrgTpJtYTwyB13JpJM8vkr3PeeLorn+pkO5QpWcpPLl4fErKmzZTeqU893xMJ3JVJwqmeMZH+Za+Qv2vD4nPzU/a8DzfyWT8KiI/suHvWvkUu1GHsqXtHgeTCq/OQ+bvwrHkU+1Gvmup2o6M5M6veAc6INJzcHEkDibWz7k8jnnoYWy6meLWCypKmmoIGte9sUTBZoOZPcBm48cgp7cKUePBFu5U6MOLwkQbHuU5xu2kZYfnH6+DNB4+Sh1LzpBd5W1tp9Ka72ZPJptTJNI+CokL3uu+Nztcvjt8swO9bWtdybjJnTZ91Ko3Cb48yxlOLQIAgCAIAgCAIAgCAIAgI7tJtDLSXd6G+WIfPY8ZZZ7zbEt79Fxq1XDjpyR69aVLjpbXuIz8K7fqjvvB+FRvLl7PiQXtWPs+J4u5VncKQeMv/wALHl31fH4Gvnb6nj8Dr8Kz/qjfvT+BPLn7Pj8B51+r4nR3KrLwpox+24/2WPLpez4mPOr9nxNzsht56XNzMzGxucPVlpNiRckG/G2Y7iu1C63ktLWCRa36rS0tYNhtdsXFWAvZaOo+mBk63B449+o7dFvWt41OPJnW5s4Vlnk+0hmyOw8rqoiqjLY4CCQc2vJ+KGni3K58uKiUbaWv01wRX2tjLe/KLgvEt1WZeEJ5U9sDh9OGwuAqpjaPIHdDSN95ByyBsAeJ42Kudi7NV5WzNehHn7+xfvoaTlhcCovhPxT65/gwf+tet8xWH/H/AOpfqaapF18mmLTVeHxTVD9+VxlBdutbfdle0ZNAGgHBeM2xb07e7lTpLCWOHPou06Qba4koVYbGuxrG4KRodPIGg33RYlziNd0DM6haTqRgsyZyq1oUlmbwVzj3KZK+7aVnNN+m6znnub8VvtUCpeN8ILHvKqttOT4U1j3kGqql8ji+RznvOrnG58yojbbyyrnOU3mTyeSwantQ1b4ZGSRmz2ODmntH9uCzGTi8o3pzcJKUeaPoHBcSbUwsmZ8V7b26jo4HtBBCu4TU4qSPVU6iqQUl1M5bG4QBAEAQBAEAQBAEAQHFkBFdothKapu5o5mY/PYOiftMvY+Fio9W2hPjyZDr2NOrx5PtKfxWi5iaSIua8xuLS5t7EjW1/JVc46ZOPYefrU93NxznBirU5hAd4ZXMcHNJDmkEEagg3BRNp5RtGTi8rmXxsnjraynbLkHjoyN6nDXwORHYVc0aiqR1Hp7euq1NSRuQF1O5ygNXiWztLUP356aGV9gN57GuNhewuRpmVJo3lxRjppzcV7ngw4p8yiOWDDoqfEAyCJkTOYjO6xoa25c+5sOOQXudg1qla01VJNvU+L49hxksS4FrcjnyTB9qf+vIvLbf+fz7v9UdKfqk1VMbmg21wP0ymcwD1jelGf0hw8RceK416e8hjqRrqhvqbj16FEqnPMNYCAIAgLA5Kcd3JHUrz0ZLuj7HAXcPEC/h2qbZ1cPQ+4ttmV8PdPuLVViXQQBAEAQBAEAQBAEAQBAaHbTHPQ6Zzx/zHdGMfpHj4C58Fxr1d3DPUj3Vfc03Lr0KIJ69VTnl28hAEAQEj2F2g9DqAXG0Mtmydmu67wJ8iV3t6u7nx5Mm2NxuqnHky8Qbq3PRnKAID5+5cflIfq8X80i97/DfzP8Ayf4I4T9Yszkc+SYPtT/15F5vb/z+fd/qjpT9Umqpjc4KApzlNwLmKnnWj1c9z2B4tvjx+N4nqVXd09M9S5MoNo0NE9a5P8SHKKVwQBAd4JnMc17DuvaQWkcCDcFE2nlG0ZOLUlzL/wBnMXbV07Jm5bw6Q6nDJw81dU5qcVJHqaNVVYKaNmuh1CAIAgCAIAgCAIAgBQFKco+NekVZYD6uC7G9+XOHzFv2VU3VTVPHRHntoVt5V0rkv2yKqOQAgCA4WAZFZRSRECVjmEgEBwtcHO461tKLjwkjpOlOHrLBanJhtFz0Xo8h9bCOiTq5nDxbkO6ysrSrqjpfNF3s+43kNEua/AnSlliEB8/cuPykP1eL+aRe9/hv5n/k/wAEcJ+sWZyOfJMH2p/68i83t/5/Pu/1R0p+qTVUxuYlbiDInRtcelM/cYOJNi4+AAWrklhPqaymotJ9TD2pwYVdM+I5OIuw9Txm3w4HsJWtWnvIOJzuKKq03EoOWMtJa4EOaSCDqCDYhUrTXBnlpRcXhnVDAQBATrkoxnm53U7j0ZhdvY9gJPm0HyCmWdTEtPaWmzK2JOm+pbasi8CAIAgCAIAgCAIAgCA+cK5rhJIH/HD3732t439qopZ1PJ5OqmpvPPJ4rBzCAICR7BYF6XVDeF4orPk6j9FvifYCu9tS1z48kTbGhvamXyRdFfQRzsLJmNew8HC/l1HtCtZRUlhnoZwjNYkskHqthH00zajD39JhvzUh1GhaH9RFx0vNRHauEtdN9xXuxdOe8ovuJ7TSlzWuLS0kAlp1HYe1TEWKeUeqyZPn7lx+Uh+rxfzSL3v8N/M/8n+COE/WLM5HPkmD7U/9eReb2/8AP593+qOlP1SaOKpjcqhuP+mYxA5p9TG8tj7t07zv2iL91lW73eXCxyX6FMrje3ccclyLYVkXJUvKpgXNTCpYOhNk/qDwP8w9oPWq28p4lrXUo9pUNMt4uvMgihlWEAQG72IaTX027rznsDSXey662/8AViSrL+vEvpXJ6YIAgCAIAgCAIAgCA4KAqnlR2b5t/pUY6DyBKPouNgHdzv496rrujh613lLtK2w97HvICoRUhAEBa3JhV08VId6WNkj5HF4c4NOWTdTpb+KsrRxVPnxL7Z8oRo8+JMPy3TfWIfvG+9Stce0n7yHah+W6b6xD9433prj2jeQ7UPy3TfWIfvG+9Nce0byHah+W6b6xD9433prj2jeQ7UabEcBwyvm35WwzTboGUhvutudGu4XKnW21LihDd0Z4XPHAxmEn0ZvMIwuKlibDAwMibvWaCTbecXHMknUlca9epXm6lR5b6m6SXIiXKjj/ADMPo7D6yYdK2rY+P72nddV13V0x0rmyv2hcbuGhc2V7sXKG11O5xDWh+ZJsB0XakqDb8Kkf30KqyaVeOS7fyzT/AFiH99vvVvrj2no95DtRpdrsSopKWRktRHZwy3XBzt4ZtLQMybgLlWlTcGpMj3M6LptTZSIVOeaOVkBAWRyS4Jm+qeMs2R/6h/g3zU6zp/TfcXOzKHOo+4s1WBbhAEAQBAEAQBAEAQBAeFbSsljdHI3eY8EOHWCsNJrDMSipLDKF2lwR1HO6J1yBmx30mnQ9/A9oVNVpunLSeYuaDoz09Ohq1zI4QHCxgCyYQFkwgLJhAWTCBNeSaO9a4/Rhf7XNCl2S+Uf2FlstfKt+4tjEq1kET5ZDZjGkk93V2nRWUpKKyy8nNQi5PkigMaxN9TM+aT4zzpwAGTQOwCypZzc5OTPLVqrqzc2YK0OQsmEAmAcrICAysKw91RMyFnxpHWHZxJ7gAT4LaEXOSiup0o03UmoLqfQWG0LYImRRizGNDR4f3OquoxUUkj1UIKEVFckZK2NggCAIAgCAIAgCAIAgCAje3OzgrYCGgc/Hcxnyu3udbzsVwuKO8j7yLd26rQx1XIo9zSCQQQRkQciCNQVUHmmmnhnCGAgCAIAgCAnXJE3/AIqU9UX8Xt9ymWXrv7C12UvTk/ce/KrtBvvFLGeiwh0va6wLW+Az7yOpZvKuXoXebbSuMvdR7yvlCKgIAgCAIAgLR5J8C3WOqnjpPu2PsaD0j4kW8O1WFnTwtb6l5s2hpjvH1LEU4tAgCAIAgCAIAgCAIAgCAIAUBVfKjs3uO9LjHQeQJR1OyDXdx0PbbrVdd0cPWu8ptpW2PlY95XyhFQEAQBAEAQFg8jo9dUf9OP8Amcptj60i32VzkYnKhgPMz8+wernPS6g8AX/eGffda3dLTLUupz2lQ0z3i5MhKiFYEAQBAEBsNn8KdVVEcLct49I/RaM3Hy9tlvTp7ySidrei6tRRPoCmgbG1rGCzGgBoHAAWCuksLCPUpJLCPVZMhAEAQBAEAQBAEAQBAEAQBAeVVTtkY5j2hzHAhwOhB1WGk1hmJRUlhlK7UbGT0jyWtdJB817RcgdTwMwR16H2Kqq28oPhxR565sZ03mKyiMbw61GyiCLplAXTKAumUBdMoFkcjLelVHqEA8+d9yn2POXd+ZcbK+n3fmT3aDCm1VO+F+QeMj1OBu0+BsptSCnFxZZ1qSqwcH1KAq6Z0T3RyCz2EtcO0KllFxeGeXnBwk4vmjyWDQIAgOFgFv8AJns6aeJ00rbSzWs06tYNL9ROvkrS1ouEdT5s9Bs+3dKGqXNk3UssAgCAIAgCAIAgCAIAgCAIAgCAIDBlxena4tdPE1wNiDI0EHtF8l2jb1pLKg8fYzGUdY3U0xy5iR3ZuPK0nQnHjKLX2oxiLPX8mQ/mYv3G+5c9K7Boj2GFJLQtJa40ocDYg80CD2jguytKkllQf3GNMOxHT0mg+lSecSz5HV/439w0w7EejzRBrXH0UNffdcebANsjY8bLVW1RtxUHle4aYdiO0GJUbL7k1M2+u6+MX77Fbq0rL6D+5mVpXIy6bEoZDuxzRvda9mva427gVrOjUgsyi19qM5RXvKxgFrVbB1Nl9gY7/L5KrvKX013lTtK34b1d5DdkcOZU1kUMl9x5fexsejG9wz7wFEowU6iiyvtKcalZRly+BZnwa0XVL+//ALKw8jpftlz5uodniPg1ouqX9/8A2TyOl+2PN1Ds8TZ4VsdR07g+OEF40c8l5HdvGw8AukLenB5SO1O0o03mK4m/XYkBAEAQBAEAQBAEAQBAEAQBAEAQBAfMu2lIZsYqIm2DpakMBOgLy1ov2XK+k7OqKns+E3yUc/cRmsyZkbUcndXh0YqHGN0bXNu+NxDmEmzTYgEZ2FxxXOz2zb3k90k030fXtMuGktzkl2kkraL1x3pYXmNzjq4WDmk9tjbwXk9uWULW5+T4Rks47O06weUU1tPh5qMXnhbYOlqXNBOgLnWz7F7CyrKjs+FR8lHJxayyRfArWfnqf/z/AAqv/me29mXh+ptuiQ41yZ1MtBQ0zZId+lNRvkl26eck3m7vR6tVAt9uUKd1WrNPE9OO5YNnBtJFT4pgT4Kt1I8sMjZGsJF927t23C9ukF6mjdxq0FXWcNZ9/A5tJcC4uTXk9qMOqnTSvic10TmdAuvcuaeIGWS8jtfbNG8oKnBNPOePedYQwyx62lbLG6OQXY9pa4dhXmZJNYZtKKkmmVFsxhbqXGYoX5ljpLH6TTBIWnxH91WUoOFdRf74FHb0nSu1B+/8C5FaF8EB1Dxe1xccEB2QGjrNpo46ltMWPLnFg3hbdu4XHG63VNuOo0c0paTeLQ3CAIAgCAIAgCAIAgCAIAgCAID5m2zqzDjE8oAJiqQ8A6EsLXC/ZkvpGz6aqbPhB9Y4+/JHfrMytquUaqxGIU5ZGxjnNu2MEueQQWjO51sbDjZc7LYtvZT3qbbXV8l2hzzwLZ5Jdm5KKjPPDdlmeXuYdWiwa0G3Gwv4ryu3L2F1cfJ8YxWM9vadYLCKY2rrXQYtUSxkB8dS5zbi4uDcXHFewsaUathCnLk44OT5s2vwu4j+ch+7HvUb+XbLsf3jePtLn5P8Xkq8PgnmLTJIJN4tFh0ZXtGXc0Lx21LeFvdzpU+Sx+CZ2i8rJSG2vy5L+swf6S9ps7+2R/6v8zjLm/tPpBfOyQEBp8RwRslVT1IsHwF4P6THxubbvBIPmucqac1LqjlOipTjPqjcLodTpNKGtLnEBoFyToiWeBhvHFkHwRjI6wzOc0NeZOn0hvb7ri98hwUydJ6MY4kOnVTnz4MlWP4s2kgfM/RtsusucGtHmQokVl4JcnhZKvl28Dnl53N4kG+V7jS3cpq0paSI1JvUWPspjza2DnG2uCWuA0uM/aCCok46WS4SysnvDj0DpzThx50Ei2661wN42NraLGh4yNazg2a1NggCAIAgCAIAgCAIAgCAID5wx9gdj7g4AtNdECDmCC9gII6l9EtW1spNew/wZH+kz6EpcMhiN44Y2HraxrT5gLwE69SaxKTf2s74RlrkZPnWb/8AQ/8AfD+cL6DH+0/4fkR/pd59E7o6l8+JBygPm/bX5cl/WYP9JfRNnf2yP/V/mR5c39p9IL52SAgCAICHbbYxuuEQAdu9JwOlyLt77a+Sk0I/SI1d59Eij8ekORa0jqNreVlJ1EdwysG4rMW9IwyVrrb0T4gerdMjS3PuFr9ij6cVSQpZpkMDAXa/4jfcu2Fk5angsjYIsippXGwYJCSdfmt4jUqPXjmeEdqEsQyzxoWMbVGoL+iXOO7l0d8WJvqfFdp03u8I4wqfKZZNAVBJxygCAIAgCAIAgCAIAgCAICmMU2Crn4uapsLeY9Ljk3ucjvuNe0k7t76A5L2NHa9pHZ+5cvS0NYw+eGcdL1ZLnXjjsEBQ21nJviE9ZUSxwNMckr3NJkjFwTlkXXC9zY7as6VvCE5cUscn+hwcJZZqfgpxP6sz72L8Sl/zBY+2/uf6GN2+wuzk8wqWlw+CCdobLGJN4AhwG9K9wzGRyIXi9q3ELi7nVpvKePwSO0FhYK52m2BrpsVfUxwtMJnieHc5GDut3LmxdfgV6Kz2vaU7FUZS9LS1yfXPuOcoNsuleNOwQBAQ+Sof6RzvPeq37gXdbcyBy061LVJaOXEiOq9fPgR7lApt6sLhxjZp4rFFeibVX6RFfR3dZXU5klwCm/4KqvxlgOvUR16Lm/XRuvUZrmwOLvnW6/Vk+xdepy6G2r5yyhZuONn1Dt7S5swW0y16lqn8rky18lg0bKp4PxnrumcdJYuH1bnUEfT3XvFgc97dDyOHYFC0J1GTNeKa4m1wFzhHuPfvPaSbnUtJy/uFpVjiXA3pSysPmbNcjqEAQBAEAQBAEAQBAEAQBAEAQBAEAQBAEBhY1NuQSuzyY7TXRbQWZI1k8JkBrag8SbaADu4n3KyK09q2HnWQvz/5TR1nolzfHRcqa5nap0NccP7F0waZM+CSOKnkjkuS97HAAE5MsST1ALjJPWmdYv0GhNh17kho0ItYeZB0XQ0O+JQ3pYmlwuZZD5NA4eC1h/UZmp/TRp20QvqFI4Ecy624fEGOItC3S/038FxjzZ1lyRvNkZnOqOk4m0btT+kOFlzuPU7zpQ9fuJqoRNCAIAgCAIAgCAIAgCAIAgCAIAgCAIAgCAwsaaDTygi43HfwW0PWRrLkyFS4azgL9trf3Vjkr8GxoTG6KNjRmxlrZ8HG+Z1Od/FcFlNnZ4aR39Hb1e1dMs0wa7E6XpDL5p/mCwbLgbyKiFtLGw4EHyuueo20njW0TXwxjNpbK6wccyLEHw0KxCT3hmcVoRrpcKIz3tAT5KQpkdwRiwQ846xaWbjGNsHAg6m+nG61WUmzd88G92dpdybW94zxGXSHZmuVd5j3nWgsSZJ1EJQQBAEAQBAEAQBAEAQBAEAQBAEAQBAEAQHjWR70bx1tI9iyuZh8iPSUoJ4qapELB5vpnMYHNzF3jQnPe7OxabxZwzoqeYmjpJ5nyHI2Bvu7pPcCeC3lOKNYwfU3NRQSuJe6N3SY0ADO1nC/iR/BclNZOug8m0VbYARi3bIQLcMt66xrgNEjI2gwB8tPHY2ljLner63a2vroFiFXEsm0qeY4NfiHPiNgLHMBLd99tACC6w7dF13sXyOW6ZmUMIbv3IsNy5OXzQePes6jVrBucLitJf8AQ/uFxqvgjrSXFm2XA7hAEAQBAEAQBAEAQBAEAQBAEAQBAEAQBAdZGbwI6wR5oCNv2eqN7KqG79gX9y7773HHdG3wyldG0NLi43JOVhnc3v5LlKWp5OkVhYM4NA4arU2NXWYc17iSyQki282S2XcXBZTwD2o2BmTWPHfewHDMm3kjBnrAPKpj3mkdaA0dXsyJnOc5723t0QbtuBqQciuiqNGjgmZ+DYSKdu6HvflYbx0A4AcAtZScjMYqJslqbBAEAQBAEAQBAEAQBAEAQBAEAQBAEAQBAEAQBAEA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3" name="1 Título"/>
          <p:cNvSpPr txBox="1">
            <a:spLocks/>
          </p:cNvSpPr>
          <p:nvPr/>
        </p:nvSpPr>
        <p:spPr>
          <a:xfrm>
            <a:off x="539552" y="1395410"/>
            <a:ext cx="8064896" cy="20335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600" dirty="0" smtClean="0">
                <a:solidFill>
                  <a:schemeClr val="bg1"/>
                </a:solidFill>
                <a:latin typeface="Times New Roman" pitchFamily="18" charset="0"/>
                <a:cs typeface="Times New Roman" pitchFamily="18" charset="0"/>
              </a:rPr>
              <a:t>El PET es el plástico tipo 1 dentro de todos los demás plásticos. </a:t>
            </a:r>
            <a:r>
              <a:rPr lang="es-ES" sz="1600" dirty="0">
                <a:solidFill>
                  <a:schemeClr val="bg1"/>
                </a:solidFill>
                <a:latin typeface="Times New Roman" pitchFamily="18" charset="0"/>
                <a:cs typeface="Times New Roman" pitchFamily="18" charset="0"/>
              </a:rPr>
              <a:t>S</a:t>
            </a:r>
            <a:r>
              <a:rPr lang="es-ES" sz="1600" dirty="0" smtClean="0">
                <a:solidFill>
                  <a:schemeClr val="bg1"/>
                </a:solidFill>
                <a:latin typeface="Times New Roman" pitchFamily="18" charset="0"/>
                <a:cs typeface="Times New Roman" pitchFamily="18" charset="0"/>
              </a:rPr>
              <a:t>e realiza una clasificación de acuerdo a su dureza y densidad, para una mejor disposición.</a:t>
            </a:r>
          </a:p>
          <a:p>
            <a:pPr algn="just">
              <a:lnSpc>
                <a:spcPct val="150000"/>
              </a:lnSpc>
            </a:pPr>
            <a:endParaRPr lang="es-ES" sz="1600" dirty="0" smtClean="0">
              <a:solidFill>
                <a:schemeClr val="bg1"/>
              </a:solidFill>
              <a:latin typeface="Times New Roman" pitchFamily="18" charset="0"/>
              <a:cs typeface="Times New Roman" pitchFamily="18" charset="0"/>
            </a:endParaRPr>
          </a:p>
          <a:p>
            <a:pPr algn="just">
              <a:lnSpc>
                <a:spcPct val="150000"/>
              </a:lnSpc>
            </a:pPr>
            <a:endParaRPr lang="es-ES" sz="1600" dirty="0" smtClean="0">
              <a:solidFill>
                <a:schemeClr val="bg1"/>
              </a:solidFill>
              <a:latin typeface="Times New Roman" pitchFamily="18" charset="0"/>
              <a:cs typeface="Times New Roman" pitchFamily="18" charset="0"/>
            </a:endParaRPr>
          </a:p>
          <a:p>
            <a:pPr algn="just">
              <a:lnSpc>
                <a:spcPct val="150000"/>
              </a:lnSpc>
            </a:pPr>
            <a:endParaRPr lang="es-ES" sz="1600" dirty="0">
              <a:solidFill>
                <a:schemeClr val="bg1"/>
              </a:solidFill>
              <a:latin typeface="Times New Roman" pitchFamily="18" charset="0"/>
              <a:cs typeface="Times New Roman" pitchFamily="18" charset="0"/>
            </a:endParaRPr>
          </a:p>
        </p:txBody>
      </p:sp>
      <p:pic>
        <p:nvPicPr>
          <p:cNvPr id="14" name="13 Imagen"/>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4445713" cy="2520279"/>
          </a:xfrm>
          <a:prstGeom prst="rect">
            <a:avLst/>
          </a:prstGeom>
          <a:noFill/>
          <a:ln>
            <a:noFill/>
          </a:ln>
        </p:spPr>
      </p:pic>
      <p:graphicFrame>
        <p:nvGraphicFramePr>
          <p:cNvPr id="3" name="2 Tabla"/>
          <p:cNvGraphicFramePr>
            <a:graphicFrameLocks noGrp="1"/>
          </p:cNvGraphicFramePr>
          <p:nvPr>
            <p:extLst>
              <p:ext uri="{D42A27DB-BD31-4B8C-83A1-F6EECF244321}">
                <p14:modId xmlns:p14="http://schemas.microsoft.com/office/powerpoint/2010/main" val="242504854"/>
              </p:ext>
            </p:extLst>
          </p:nvPr>
        </p:nvGraphicFramePr>
        <p:xfrm>
          <a:off x="4954718" y="2429528"/>
          <a:ext cx="3793746" cy="2743200"/>
        </p:xfrm>
        <a:graphic>
          <a:graphicData uri="http://schemas.openxmlformats.org/drawingml/2006/table">
            <a:tbl>
              <a:tblPr firstRow="1" firstCol="1" bandRow="1">
                <a:tableStyleId>{5C22544A-7EE6-4342-B048-85BDC9FD1C3A}</a:tableStyleId>
              </a:tblPr>
              <a:tblGrid>
                <a:gridCol w="341528"/>
                <a:gridCol w="2223728"/>
                <a:gridCol w="1228490"/>
              </a:tblGrid>
              <a:tr h="513513">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 </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Plásticos</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Densidad (g/cm3)</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r>
              <a:tr h="242775">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1</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Tereftalato de polietileno PET</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a:solidFill>
                            <a:schemeClr val="bg1"/>
                          </a:solidFill>
                          <a:effectLst/>
                          <a:latin typeface="Times New Roman" pitchFamily="18" charset="0"/>
                          <a:cs typeface="Times New Roman" pitchFamily="18" charset="0"/>
                        </a:rPr>
                        <a:t>1.220 – 1.400</a:t>
                      </a:r>
                      <a:endParaRPr lang="es-ES" sz="1200">
                        <a:solidFill>
                          <a:schemeClr val="bg1"/>
                        </a:solidFill>
                        <a:effectLst/>
                        <a:latin typeface="Times New Roman" pitchFamily="18" charset="0"/>
                        <a:ea typeface="Calibri"/>
                        <a:cs typeface="Times New Roman" pitchFamily="18" charset="0"/>
                      </a:endParaRPr>
                    </a:p>
                  </a:txBody>
                  <a:tcPr marL="68580" marR="68580" marT="0" marB="0" anchor="ctr"/>
                </a:tc>
              </a:tr>
              <a:tr h="513513">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2</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Polietileno de alta densidad PEAD</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a:solidFill>
                            <a:schemeClr val="bg1"/>
                          </a:solidFill>
                          <a:effectLst/>
                          <a:latin typeface="Times New Roman" pitchFamily="18" charset="0"/>
                          <a:cs typeface="Times New Roman" pitchFamily="18" charset="0"/>
                        </a:rPr>
                        <a:t>0.940 – 0.960</a:t>
                      </a:r>
                      <a:endParaRPr lang="es-ES" sz="1200">
                        <a:solidFill>
                          <a:schemeClr val="bg1"/>
                        </a:solidFill>
                        <a:effectLst/>
                        <a:latin typeface="Times New Roman" pitchFamily="18" charset="0"/>
                        <a:ea typeface="Calibri"/>
                        <a:cs typeface="Times New Roman" pitchFamily="18" charset="0"/>
                      </a:endParaRPr>
                    </a:p>
                  </a:txBody>
                  <a:tcPr marL="68580" marR="68580" marT="0" marB="0" anchor="ctr"/>
                </a:tc>
              </a:tr>
              <a:tr h="242775">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3</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Policloruro de vinilo PVC</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1.220 – 1.300</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r>
              <a:tr h="513513">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4</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a:solidFill>
                            <a:schemeClr val="bg1"/>
                          </a:solidFill>
                          <a:effectLst/>
                          <a:latin typeface="Times New Roman" pitchFamily="18" charset="0"/>
                          <a:cs typeface="Times New Roman" pitchFamily="18" charset="0"/>
                        </a:rPr>
                        <a:t>Polietileno de baja densidad PEBD</a:t>
                      </a:r>
                      <a:endParaRPr lang="es-ES" sz="12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0.910 – 0.930</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r>
              <a:tr h="242775">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5</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a:solidFill>
                            <a:schemeClr val="bg1"/>
                          </a:solidFill>
                          <a:effectLst/>
                          <a:latin typeface="Times New Roman" pitchFamily="18" charset="0"/>
                          <a:cs typeface="Times New Roman" pitchFamily="18" charset="0"/>
                        </a:rPr>
                        <a:t>Polipropileno PP</a:t>
                      </a:r>
                      <a:endParaRPr lang="es-ES" sz="12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0.900 – 0.910</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r>
              <a:tr h="242775">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6</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a:solidFill>
                            <a:schemeClr val="bg1"/>
                          </a:solidFill>
                          <a:effectLst/>
                          <a:latin typeface="Times New Roman" pitchFamily="18" charset="0"/>
                          <a:cs typeface="Times New Roman" pitchFamily="18" charset="0"/>
                        </a:rPr>
                        <a:t>Poliestireno PS</a:t>
                      </a:r>
                      <a:endParaRPr lang="es-ES" sz="1200">
                        <a:solidFill>
                          <a:schemeClr val="bg1"/>
                        </a:solidFill>
                        <a:effectLst/>
                        <a:latin typeface="Times New Roman" pitchFamily="18" charset="0"/>
                        <a:ea typeface="Calibri"/>
                        <a:cs typeface="Times New Roman" pitchFamily="18" charset="0"/>
                      </a:endParaRPr>
                    </a:p>
                  </a:txBody>
                  <a:tcPr marL="68580" marR="68580" marT="0" marB="0" anchor="ctr"/>
                </a:tc>
                <a:tc>
                  <a:txBody>
                    <a:bodyPr/>
                    <a:lstStyle/>
                    <a:p>
                      <a:pPr indent="228600" algn="ctr">
                        <a:lnSpc>
                          <a:spcPct val="150000"/>
                        </a:lnSpc>
                        <a:spcAft>
                          <a:spcPts val="0"/>
                        </a:spcAft>
                      </a:pPr>
                      <a:r>
                        <a:rPr lang="es-ES" sz="1200" dirty="0">
                          <a:solidFill>
                            <a:schemeClr val="bg1"/>
                          </a:solidFill>
                          <a:effectLst/>
                          <a:latin typeface="Times New Roman" pitchFamily="18" charset="0"/>
                          <a:cs typeface="Times New Roman" pitchFamily="18" charset="0"/>
                        </a:rPr>
                        <a:t>1.040 – 1.080</a:t>
                      </a:r>
                      <a:endParaRPr lang="es-ES" sz="1200" dirty="0">
                        <a:solidFill>
                          <a:schemeClr val="bg1"/>
                        </a:solidFill>
                        <a:effectLst/>
                        <a:latin typeface="Times New Roman" pitchFamily="18" charset="0"/>
                        <a:ea typeface="Calibri"/>
                        <a:cs typeface="Times New Roman" pitchFamily="18" charset="0"/>
                      </a:endParaRPr>
                    </a:p>
                  </a:txBody>
                  <a:tcPr marL="68580" marR="68580" marT="0" marB="0" anchor="ctr"/>
                </a:tc>
              </a:tr>
            </a:tbl>
          </a:graphicData>
        </a:graphic>
      </p:graphicFrame>
    </p:spTree>
    <p:extLst>
      <p:ext uri="{BB962C8B-B14F-4D97-AF65-F5344CB8AC3E}">
        <p14:creationId xmlns:p14="http://schemas.microsoft.com/office/powerpoint/2010/main" val="32798222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957392"/>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4877761" y="6165304"/>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CURVAS DE ANÁLISIS DE </a:t>
            </a:r>
          </a:p>
          <a:p>
            <a:r>
              <a:rPr lang="es-ES" sz="1400" dirty="0" smtClean="0">
                <a:latin typeface="BankGothic Md BT" pitchFamily="34" charset="0"/>
              </a:rPr>
              <a:t>LA MEZCLA MODIFICADA CON 50E-50P</a:t>
            </a:r>
            <a:endParaRPr lang="es-ES" sz="1400" dirty="0">
              <a:latin typeface="BankGothic Md BT" pitchFamily="34" charset="0"/>
            </a:endParaRPr>
          </a:p>
        </p:txBody>
      </p:sp>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16632"/>
            <a:ext cx="8640960" cy="4126162"/>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Tabla"/>
          <p:cNvGraphicFramePr>
            <a:graphicFrameLocks noGrp="1"/>
          </p:cNvGraphicFramePr>
          <p:nvPr>
            <p:extLst>
              <p:ext uri="{D42A27DB-BD31-4B8C-83A1-F6EECF244321}">
                <p14:modId xmlns:p14="http://schemas.microsoft.com/office/powerpoint/2010/main" val="1716967457"/>
              </p:ext>
            </p:extLst>
          </p:nvPr>
        </p:nvGraphicFramePr>
        <p:xfrm>
          <a:off x="235704" y="4365104"/>
          <a:ext cx="5488424" cy="1684782"/>
        </p:xfrm>
        <a:graphic>
          <a:graphicData uri="http://schemas.openxmlformats.org/drawingml/2006/table">
            <a:tbl>
              <a:tblPr firstRow="1" firstCol="1" bandRow="1">
                <a:tableStyleId>{5C22544A-7EE6-4342-B048-85BDC9FD1C3A}</a:tableStyleId>
              </a:tblPr>
              <a:tblGrid>
                <a:gridCol w="863419"/>
                <a:gridCol w="507978"/>
                <a:gridCol w="962035"/>
                <a:gridCol w="968420"/>
                <a:gridCol w="899602"/>
                <a:gridCol w="571119"/>
                <a:gridCol w="715851"/>
              </a:tblGrid>
              <a:tr h="190500">
                <a:tc>
                  <a:txBody>
                    <a:bodyPr/>
                    <a:lstStyle/>
                    <a:p>
                      <a:pPr algn="ctr">
                        <a:lnSpc>
                          <a:spcPct val="115000"/>
                        </a:lnSpc>
                        <a:spcAft>
                          <a:spcPts val="0"/>
                        </a:spcAft>
                      </a:pPr>
                      <a:r>
                        <a:rPr lang="es-ES" sz="1100" dirty="0">
                          <a:solidFill>
                            <a:schemeClr val="bg1"/>
                          </a:solidFill>
                          <a:effectLst/>
                        </a:rPr>
                        <a:t>50E-50P</a:t>
                      </a:r>
                      <a:endParaRPr lang="es-ES" sz="14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Bulk</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Estabilidad</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Flujo</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Va</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VAM</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VAF</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g/cm3</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lb</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0,01”</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10</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2,157</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3536,6</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15,9</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6,02</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18</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66,55</a:t>
                      </a:r>
                      <a:endParaRPr lang="es-ES" sz="1400">
                        <a:solidFill>
                          <a:schemeClr val="bg1"/>
                        </a:solidFill>
                        <a:effectLst/>
                        <a:latin typeface="Calibri"/>
                        <a:ea typeface="Calibri"/>
                        <a:cs typeface="Times New Roman"/>
                      </a:endParaRPr>
                    </a:p>
                  </a:txBody>
                  <a:tcPr marL="68580" marR="68580" marT="0" marB="0" anchor="ctr"/>
                </a:tc>
              </a:tr>
              <a:tr h="190500">
                <a:tc gridSpan="7">
                  <a:txBody>
                    <a:bodyPr/>
                    <a:lstStyle/>
                    <a:p>
                      <a:pPr algn="ctr">
                        <a:lnSpc>
                          <a:spcPct val="115000"/>
                        </a:lnSpc>
                        <a:spcAft>
                          <a:spcPts val="0"/>
                        </a:spcAft>
                      </a:pPr>
                      <a:r>
                        <a:rPr lang="es-ES" sz="1100" dirty="0">
                          <a:solidFill>
                            <a:schemeClr val="bg1"/>
                          </a:solidFill>
                          <a:effectLst/>
                        </a:rPr>
                        <a:t>Valores de aceptación </a:t>
                      </a:r>
                      <a:r>
                        <a:rPr lang="es-ES" sz="1100" dirty="0" smtClean="0">
                          <a:solidFill>
                            <a:schemeClr val="bg1"/>
                          </a:solidFill>
                          <a:effectLst/>
                        </a:rPr>
                        <a:t>NEVI-12 </a:t>
                      </a:r>
                      <a:endParaRPr lang="es-ES" sz="1400" dirty="0">
                        <a:solidFill>
                          <a:schemeClr val="bg1"/>
                        </a:solidFill>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0500">
                <a:tc>
                  <a:txBody>
                    <a:bodyPr/>
                    <a:lstStyle/>
                    <a:p>
                      <a:pPr algn="ctr">
                        <a:lnSpc>
                          <a:spcPct val="115000"/>
                        </a:lnSpc>
                        <a:spcAft>
                          <a:spcPts val="0"/>
                        </a:spcAft>
                      </a:pPr>
                      <a:r>
                        <a:rPr lang="es-ES" sz="1100">
                          <a:solidFill>
                            <a:schemeClr val="bg1"/>
                          </a:solidFill>
                          <a:effectLst/>
                        </a:rPr>
                        <a:t>Mín</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1800</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dirty="0">
                          <a:solidFill>
                            <a:schemeClr val="bg1"/>
                          </a:solidFill>
                          <a:effectLst/>
                        </a:rPr>
                        <a:t>8</a:t>
                      </a:r>
                      <a:endParaRPr lang="es-ES" sz="14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3</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65</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Máx</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14</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5</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75</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115000"/>
                        </a:lnSpc>
                        <a:spcAft>
                          <a:spcPts val="0"/>
                        </a:spcAft>
                      </a:pPr>
                      <a:r>
                        <a:rPr lang="es-ES" sz="1100">
                          <a:solidFill>
                            <a:schemeClr val="bg1"/>
                          </a:solidFill>
                          <a:effectLst/>
                        </a:rPr>
                        <a:t>Condición</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No 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No 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100">
                          <a:solidFill>
                            <a:schemeClr val="bg1"/>
                          </a:solidFill>
                          <a:effectLst/>
                        </a:rPr>
                        <a:t>cumple</a:t>
                      </a:r>
                      <a:endParaRPr lang="es-ES" sz="1400">
                        <a:solidFill>
                          <a:schemeClr val="bg1"/>
                        </a:solidFill>
                        <a:effectLst/>
                        <a:latin typeface="Calibri"/>
                        <a:ea typeface="Calibri"/>
                        <a:cs typeface="Times New Roman"/>
                      </a:endParaRPr>
                    </a:p>
                  </a:txBody>
                  <a:tcPr marL="68580" marR="68580" marT="0" marB="0" anchor="ctr"/>
                </a:tc>
              </a:tr>
              <a:tr h="190500">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13,57% más</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20,40% más</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a:solidFill>
                            <a:schemeClr val="bg1"/>
                          </a:solidFill>
                          <a:effectLst/>
                        </a:rPr>
                        <a:t> </a:t>
                      </a:r>
                      <a:endParaRPr lang="es-ES" sz="1400">
                        <a:solidFill>
                          <a:schemeClr val="bg1"/>
                        </a:solidFill>
                        <a:effectLst/>
                        <a:latin typeface="Calibri"/>
                        <a:ea typeface="Calibri"/>
                        <a:cs typeface="Times New Roman"/>
                      </a:endParaRPr>
                    </a:p>
                  </a:txBody>
                  <a:tcPr marL="68580" marR="68580" marT="0" marB="0" anchor="ctr"/>
                </a:tc>
                <a:tc>
                  <a:txBody>
                    <a:bodyPr/>
                    <a:lstStyle/>
                    <a:p>
                      <a:pPr algn="ctr">
                        <a:lnSpc>
                          <a:spcPct val="200000"/>
                        </a:lnSpc>
                        <a:spcAft>
                          <a:spcPts val="0"/>
                        </a:spcAft>
                      </a:pPr>
                      <a:r>
                        <a:rPr lang="es-ES" sz="1100" dirty="0">
                          <a:solidFill>
                            <a:schemeClr val="bg1"/>
                          </a:solidFill>
                          <a:effectLst/>
                        </a:rPr>
                        <a:t> </a:t>
                      </a:r>
                      <a:endParaRPr lang="es-ES" sz="1400" dirty="0">
                        <a:solidFill>
                          <a:schemeClr val="bg1"/>
                        </a:solidFill>
                        <a:effectLst/>
                        <a:latin typeface="Calibri"/>
                        <a:ea typeface="Calibri"/>
                        <a:cs typeface="Times New Roman"/>
                      </a:endParaRPr>
                    </a:p>
                  </a:txBody>
                  <a:tcPr marL="68580" marR="68580" marT="0" marB="0" anchor="ctr"/>
                </a:tc>
              </a:tr>
            </a:tbl>
          </a:graphicData>
        </a:graphic>
      </p:graphicFrame>
      <p:sp>
        <p:nvSpPr>
          <p:cNvPr id="7" name="1 Título"/>
          <p:cNvSpPr txBox="1">
            <a:spLocks/>
          </p:cNvSpPr>
          <p:nvPr/>
        </p:nvSpPr>
        <p:spPr>
          <a:xfrm>
            <a:off x="1979712" y="6165304"/>
            <a:ext cx="3150623"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000" dirty="0" smtClean="0">
                <a:solidFill>
                  <a:schemeClr val="tx1">
                    <a:lumMod val="85000"/>
                  </a:schemeClr>
                </a:solidFill>
                <a:latin typeface="BankGothic Md BT" pitchFamily="34" charset="0"/>
              </a:rPr>
              <a:t>ESPONJAMIENTO</a:t>
            </a:r>
            <a:endParaRPr lang="es-ES" sz="1000" dirty="0">
              <a:solidFill>
                <a:schemeClr val="tx1">
                  <a:lumMod val="85000"/>
                </a:schemeClr>
              </a:solidFill>
              <a:latin typeface="BankGothic Md BT" pitchFamily="34" charset="0"/>
            </a:endParaRPr>
          </a:p>
        </p:txBody>
      </p:sp>
    </p:spTree>
    <p:extLst>
      <p:ext uri="{BB962C8B-B14F-4D97-AF65-F5344CB8AC3E}">
        <p14:creationId xmlns:p14="http://schemas.microsoft.com/office/powerpoint/2010/main" val="26712289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85992"/>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4932040" y="6093296"/>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ANÁLISIS   COMPARATIVO ENTRE LA MEZCLA PATRÓN Y LOS % DE MATERIAL MODIFICADOR</a:t>
            </a:r>
            <a:endParaRPr lang="es-ES" sz="1400" dirty="0">
              <a:latin typeface="BankGothic Md BT" pitchFamily="34" charset="0"/>
            </a:endParaRPr>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18152"/>
            <a:ext cx="4177298" cy="211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76672"/>
            <a:ext cx="4098679" cy="219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068960"/>
            <a:ext cx="4015511" cy="219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758" y="3055568"/>
            <a:ext cx="4007945" cy="195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5934297"/>
            <a:ext cx="1739301" cy="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906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85992"/>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49" y="604408"/>
            <a:ext cx="4325278" cy="217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984" y="620688"/>
            <a:ext cx="4039504" cy="206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121209"/>
            <a:ext cx="4199947" cy="217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2120" y="2996938"/>
            <a:ext cx="3890360" cy="223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5934297"/>
            <a:ext cx="1739301" cy="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 Título"/>
          <p:cNvSpPr txBox="1">
            <a:spLocks/>
          </p:cNvSpPr>
          <p:nvPr/>
        </p:nvSpPr>
        <p:spPr>
          <a:xfrm>
            <a:off x="4932040" y="6093296"/>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ANÁLISIS   COMPARATIVO ENTRE LA MEZCLA PATRÓN Y LOS % DE MATERIAL MODIFICADOR</a:t>
            </a:r>
            <a:endParaRPr lang="es-ES" sz="1400" dirty="0">
              <a:latin typeface="BankGothic Md BT" pitchFamily="34" charset="0"/>
            </a:endParaRPr>
          </a:p>
        </p:txBody>
      </p:sp>
    </p:spTree>
    <p:extLst>
      <p:ext uri="{BB962C8B-B14F-4D97-AF65-F5344CB8AC3E}">
        <p14:creationId xmlns:p14="http://schemas.microsoft.com/office/powerpoint/2010/main" val="24646381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85992"/>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97762"/>
            <a:ext cx="4176464" cy="216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561216"/>
            <a:ext cx="3888432" cy="207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30" y="3060753"/>
            <a:ext cx="3831722" cy="212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048978"/>
            <a:ext cx="3960440" cy="2139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6005090"/>
            <a:ext cx="1739301" cy="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 Título"/>
          <p:cNvSpPr txBox="1">
            <a:spLocks/>
          </p:cNvSpPr>
          <p:nvPr/>
        </p:nvSpPr>
        <p:spPr>
          <a:xfrm>
            <a:off x="4932040" y="6093296"/>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ANÁLISIS   COMPARATIVO ENTRE LA MEZCLA PATRÓN Y LOS % DE MATERIAL MODIFICADOR</a:t>
            </a:r>
            <a:endParaRPr lang="es-ES" sz="1400" dirty="0">
              <a:latin typeface="BankGothic Md BT" pitchFamily="34" charset="0"/>
            </a:endParaRPr>
          </a:p>
        </p:txBody>
      </p:sp>
    </p:spTree>
    <p:extLst>
      <p:ext uri="{BB962C8B-B14F-4D97-AF65-F5344CB8AC3E}">
        <p14:creationId xmlns:p14="http://schemas.microsoft.com/office/powerpoint/2010/main" val="2830338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85992"/>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7" name="1 Título"/>
          <p:cNvSpPr txBox="1">
            <a:spLocks/>
          </p:cNvSpPr>
          <p:nvPr/>
        </p:nvSpPr>
        <p:spPr>
          <a:xfrm>
            <a:off x="179512" y="260648"/>
            <a:ext cx="8280919"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a:lnSpc>
                <a:spcPct val="150000"/>
              </a:lnSpc>
            </a:pPr>
            <a:r>
              <a:rPr lang="es-ES" sz="2400" b="1" dirty="0">
                <a:solidFill>
                  <a:schemeClr val="bg1"/>
                </a:solidFill>
                <a:latin typeface="Times New Roman" pitchFamily="18" charset="0"/>
                <a:cs typeface="Times New Roman" pitchFamily="18" charset="0"/>
              </a:rPr>
              <a:t>Análisis comparativo </a:t>
            </a:r>
            <a:r>
              <a:rPr lang="es-ES" sz="2400" b="1" dirty="0" smtClean="0">
                <a:solidFill>
                  <a:schemeClr val="bg1"/>
                </a:solidFill>
                <a:latin typeface="Times New Roman" pitchFamily="18" charset="0"/>
                <a:cs typeface="Times New Roman" pitchFamily="18" charset="0"/>
              </a:rPr>
              <a:t>entre </a:t>
            </a:r>
            <a:r>
              <a:rPr lang="es-ES" sz="2400" b="1" dirty="0">
                <a:solidFill>
                  <a:schemeClr val="bg1"/>
                </a:solidFill>
                <a:latin typeface="Times New Roman" pitchFamily="18" charset="0"/>
                <a:cs typeface="Times New Roman" pitchFamily="18" charset="0"/>
              </a:rPr>
              <a:t>los porcentajes óptimos de los materiales modificadores y la mezcla patrón.</a:t>
            </a:r>
            <a:endParaRPr lang="es-ES" sz="2000" b="1" dirty="0">
              <a:solidFill>
                <a:schemeClr val="bg1"/>
              </a:solidFill>
              <a:latin typeface="Times New Roman" pitchFamily="18" charset="0"/>
              <a:cs typeface="Times New Roman" pitchFamily="18"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167078520"/>
              </p:ext>
            </p:extLst>
          </p:nvPr>
        </p:nvGraphicFramePr>
        <p:xfrm>
          <a:off x="269247" y="2143500"/>
          <a:ext cx="8623233" cy="1717548"/>
        </p:xfrm>
        <a:graphic>
          <a:graphicData uri="http://schemas.openxmlformats.org/drawingml/2006/table">
            <a:tbl>
              <a:tblPr firstRow="1" firstCol="1" bandRow="1">
                <a:tableStyleId>{5C22544A-7EE6-4342-B048-85BDC9FD1C3A}</a:tableStyleId>
              </a:tblPr>
              <a:tblGrid>
                <a:gridCol w="990385"/>
                <a:gridCol w="792088"/>
                <a:gridCol w="1091938"/>
                <a:gridCol w="958137"/>
                <a:gridCol w="958137"/>
                <a:gridCol w="958137"/>
                <a:gridCol w="958137"/>
                <a:gridCol w="958137"/>
                <a:gridCol w="958137"/>
              </a:tblGrid>
              <a:tr h="420370">
                <a:tc>
                  <a:txBody>
                    <a:bodyPr/>
                    <a:lstStyle/>
                    <a:p>
                      <a:pPr algn="ctr">
                        <a:lnSpc>
                          <a:spcPct val="115000"/>
                        </a:lnSpc>
                        <a:spcAft>
                          <a:spcPts val="0"/>
                        </a:spcAft>
                      </a:pPr>
                      <a:r>
                        <a:rPr lang="es-ES" sz="1400" dirty="0">
                          <a:solidFill>
                            <a:schemeClr val="bg1"/>
                          </a:solidFill>
                          <a:effectLst/>
                        </a:rPr>
                        <a:t>Tipo de mezcla</a:t>
                      </a:r>
                      <a:endParaRPr lang="es-ES" sz="18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Asfalto</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Modificador</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Bulk</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dirty="0">
                          <a:solidFill>
                            <a:schemeClr val="bg1"/>
                          </a:solidFill>
                          <a:effectLst/>
                        </a:rPr>
                        <a:t>Estabilidad</a:t>
                      </a:r>
                      <a:endParaRPr lang="es-ES" sz="18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dirty="0">
                          <a:solidFill>
                            <a:schemeClr val="bg1"/>
                          </a:solidFill>
                          <a:effectLst/>
                        </a:rPr>
                        <a:t>Flujo</a:t>
                      </a:r>
                      <a:endParaRPr lang="es-ES" sz="18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dirty="0">
                          <a:solidFill>
                            <a:schemeClr val="bg1"/>
                          </a:solidFill>
                          <a:effectLst/>
                        </a:rPr>
                        <a:t>Va</a:t>
                      </a:r>
                      <a:endParaRPr lang="es-ES" sz="18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VAM</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VAF</a:t>
                      </a:r>
                      <a:endParaRPr lang="es-ES" sz="1800">
                        <a:solidFill>
                          <a:schemeClr val="bg1"/>
                        </a:solidFill>
                        <a:effectLst/>
                        <a:latin typeface="Calibri"/>
                        <a:ea typeface="Calibri"/>
                        <a:cs typeface="Times New Roman"/>
                      </a:endParaRPr>
                    </a:p>
                  </a:txBody>
                  <a:tcPr marL="68580" marR="68580" marT="0" marB="0" anchor="ctr"/>
                </a:tc>
              </a:tr>
              <a:tr h="210185">
                <a:tc>
                  <a:txBody>
                    <a:bodyPr/>
                    <a:lstStyle/>
                    <a:p>
                      <a:pPr algn="ctr">
                        <a:lnSpc>
                          <a:spcPct val="115000"/>
                        </a:lnSpc>
                        <a:spcAft>
                          <a:spcPts val="0"/>
                        </a:spcAft>
                      </a:pPr>
                      <a:r>
                        <a:rPr lang="es-ES" sz="1400">
                          <a:solidFill>
                            <a:schemeClr val="bg1"/>
                          </a:solidFill>
                          <a:effectLst/>
                        </a:rPr>
                        <a:t>--</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g/cm3</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lb</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0,01"</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a:t>
                      </a:r>
                      <a:endParaRPr lang="es-ES" sz="1800">
                        <a:solidFill>
                          <a:schemeClr val="bg1"/>
                        </a:solidFill>
                        <a:effectLst/>
                        <a:latin typeface="Calibri"/>
                        <a:ea typeface="Calibri"/>
                        <a:cs typeface="Times New Roman"/>
                      </a:endParaRPr>
                    </a:p>
                  </a:txBody>
                  <a:tcPr marL="68580" marR="68580" marT="0" marB="0" anchor="ctr"/>
                </a:tc>
              </a:tr>
              <a:tr h="210185">
                <a:tc>
                  <a:txBody>
                    <a:bodyPr/>
                    <a:lstStyle/>
                    <a:p>
                      <a:pPr algn="ctr">
                        <a:lnSpc>
                          <a:spcPct val="115000"/>
                        </a:lnSpc>
                        <a:spcAft>
                          <a:spcPts val="0"/>
                        </a:spcAft>
                      </a:pPr>
                      <a:r>
                        <a:rPr lang="es-ES" sz="1400">
                          <a:solidFill>
                            <a:schemeClr val="bg1"/>
                          </a:solidFill>
                          <a:effectLst/>
                        </a:rPr>
                        <a:t>Mezcla patrón</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6,7</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0</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2,206</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3218,2</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12,08</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4,00</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16,2</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dirty="0">
                          <a:solidFill>
                            <a:schemeClr val="bg1"/>
                          </a:solidFill>
                          <a:effectLst/>
                        </a:rPr>
                        <a:t>75,1</a:t>
                      </a:r>
                      <a:endParaRPr lang="es-ES" sz="1800" dirty="0">
                        <a:solidFill>
                          <a:schemeClr val="bg1"/>
                        </a:solidFill>
                        <a:effectLst/>
                        <a:latin typeface="Calibri"/>
                        <a:ea typeface="Calibri"/>
                        <a:cs typeface="Times New Roman"/>
                      </a:endParaRPr>
                    </a:p>
                  </a:txBody>
                  <a:tcPr marL="68580" marR="68580" marT="0" marB="0" anchor="ctr"/>
                </a:tc>
              </a:tr>
              <a:tr h="210185">
                <a:tc>
                  <a:txBody>
                    <a:bodyPr/>
                    <a:lstStyle/>
                    <a:p>
                      <a:pPr algn="ctr">
                        <a:lnSpc>
                          <a:spcPct val="115000"/>
                        </a:lnSpc>
                        <a:spcAft>
                          <a:spcPts val="0"/>
                        </a:spcAft>
                      </a:pPr>
                      <a:r>
                        <a:rPr lang="es-ES" sz="1400">
                          <a:solidFill>
                            <a:schemeClr val="bg1"/>
                          </a:solidFill>
                          <a:effectLst/>
                        </a:rPr>
                        <a:t>Elastómero</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6,7</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7,5</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2,173</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3300,4</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15,87</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5,47</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17,4</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70,1</a:t>
                      </a:r>
                      <a:endParaRPr lang="es-ES" sz="1800">
                        <a:solidFill>
                          <a:schemeClr val="bg1"/>
                        </a:solidFill>
                        <a:effectLst/>
                        <a:latin typeface="Calibri"/>
                        <a:ea typeface="Calibri"/>
                        <a:cs typeface="Times New Roman"/>
                      </a:endParaRPr>
                    </a:p>
                  </a:txBody>
                  <a:tcPr marL="68580" marR="68580" marT="0" marB="0" anchor="ctr"/>
                </a:tc>
              </a:tr>
              <a:tr h="210185">
                <a:tc>
                  <a:txBody>
                    <a:bodyPr/>
                    <a:lstStyle/>
                    <a:p>
                      <a:pPr algn="ctr">
                        <a:lnSpc>
                          <a:spcPct val="115000"/>
                        </a:lnSpc>
                        <a:spcAft>
                          <a:spcPts val="0"/>
                        </a:spcAft>
                      </a:pPr>
                      <a:r>
                        <a:rPr lang="es-ES" sz="1400">
                          <a:solidFill>
                            <a:schemeClr val="bg1"/>
                          </a:solidFill>
                          <a:effectLst/>
                        </a:rPr>
                        <a:t>50E-50P</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6,7</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10</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2,157</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3536,6</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15,9</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6,02</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a:solidFill>
                            <a:schemeClr val="bg1"/>
                          </a:solidFill>
                          <a:effectLst/>
                        </a:rPr>
                        <a:t>18,0</a:t>
                      </a:r>
                      <a:endParaRPr lang="es-ES" sz="18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400" dirty="0">
                          <a:solidFill>
                            <a:schemeClr val="bg1"/>
                          </a:solidFill>
                          <a:effectLst/>
                        </a:rPr>
                        <a:t>66,5</a:t>
                      </a:r>
                      <a:endParaRPr lang="es-ES" sz="1800" dirty="0">
                        <a:solidFill>
                          <a:schemeClr val="bg1"/>
                        </a:solidFill>
                        <a:effectLst/>
                        <a:latin typeface="Calibri"/>
                        <a:ea typeface="Calibri"/>
                        <a:cs typeface="Times New Roman"/>
                      </a:endParaRPr>
                    </a:p>
                  </a:txBody>
                  <a:tcPr marL="68580" marR="68580" marT="0" marB="0" anchor="ctr"/>
                </a:tc>
              </a:tr>
            </a:tbl>
          </a:graphicData>
        </a:graphic>
      </p:graphicFrame>
      <p:sp>
        <p:nvSpPr>
          <p:cNvPr id="11" name="1 Título"/>
          <p:cNvSpPr txBox="1">
            <a:spLocks/>
          </p:cNvSpPr>
          <p:nvPr/>
        </p:nvSpPr>
        <p:spPr>
          <a:xfrm>
            <a:off x="4788024"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3" name="2 Disco magnético"/>
          <p:cNvSpPr/>
          <p:nvPr/>
        </p:nvSpPr>
        <p:spPr>
          <a:xfrm>
            <a:off x="755576" y="5373216"/>
            <a:ext cx="720080" cy="864096"/>
          </a:xfrm>
          <a:prstGeom prst="flowChartMagneticDisk">
            <a:avLst/>
          </a:prstGeom>
          <a:solidFill>
            <a:srgbClr val="AFB4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Disco magnético"/>
          <p:cNvSpPr/>
          <p:nvPr/>
        </p:nvSpPr>
        <p:spPr>
          <a:xfrm>
            <a:off x="2339752" y="5373216"/>
            <a:ext cx="720080" cy="864096"/>
          </a:xfrm>
          <a:prstGeom prst="flowChartMagneticDisk">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Disco magnético"/>
          <p:cNvSpPr/>
          <p:nvPr/>
        </p:nvSpPr>
        <p:spPr>
          <a:xfrm>
            <a:off x="4139952" y="5373216"/>
            <a:ext cx="720080" cy="864096"/>
          </a:xfrm>
          <a:prstGeom prst="flowChartMagneticDisk">
            <a:avLst/>
          </a:prstGeom>
          <a:solidFill>
            <a:srgbClr val="F49D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 Título"/>
          <p:cNvSpPr txBox="1">
            <a:spLocks/>
          </p:cNvSpPr>
          <p:nvPr/>
        </p:nvSpPr>
        <p:spPr>
          <a:xfrm>
            <a:off x="1876132" y="4437112"/>
            <a:ext cx="1647320"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chemeClr val="bg1"/>
                </a:solidFill>
                <a:latin typeface="BankGothic Md BT" pitchFamily="34" charset="0"/>
              </a:rPr>
              <a:t>MEZCLAS</a:t>
            </a:r>
          </a:p>
          <a:p>
            <a:endParaRPr lang="es-ES" sz="1400" dirty="0">
              <a:solidFill>
                <a:schemeClr val="bg1"/>
              </a:solidFill>
              <a:latin typeface="BankGothic Md BT" pitchFamily="34" charset="0"/>
            </a:endParaRPr>
          </a:p>
        </p:txBody>
      </p:sp>
      <p:sp>
        <p:nvSpPr>
          <p:cNvPr id="19" name="1 Título"/>
          <p:cNvSpPr txBox="1">
            <a:spLocks/>
          </p:cNvSpPr>
          <p:nvPr/>
        </p:nvSpPr>
        <p:spPr>
          <a:xfrm>
            <a:off x="251520" y="4941168"/>
            <a:ext cx="1647320"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100" dirty="0" smtClean="0">
                <a:solidFill>
                  <a:schemeClr val="bg1"/>
                </a:solidFill>
                <a:latin typeface="BankGothic Md BT" pitchFamily="34" charset="0"/>
              </a:rPr>
              <a:t>PATRÓN</a:t>
            </a:r>
          </a:p>
          <a:p>
            <a:endParaRPr lang="es-ES" sz="1100" dirty="0">
              <a:solidFill>
                <a:schemeClr val="bg1"/>
              </a:solidFill>
              <a:latin typeface="BankGothic Md BT" pitchFamily="34" charset="0"/>
            </a:endParaRPr>
          </a:p>
        </p:txBody>
      </p:sp>
      <p:sp>
        <p:nvSpPr>
          <p:cNvPr id="20" name="1 Título"/>
          <p:cNvSpPr txBox="1">
            <a:spLocks/>
          </p:cNvSpPr>
          <p:nvPr/>
        </p:nvSpPr>
        <p:spPr>
          <a:xfrm>
            <a:off x="1844560" y="4869160"/>
            <a:ext cx="1647320" cy="434479"/>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100" dirty="0" smtClean="0">
                <a:solidFill>
                  <a:schemeClr val="bg1"/>
                </a:solidFill>
                <a:latin typeface="BankGothic Md BT" pitchFamily="34" charset="0"/>
              </a:rPr>
              <a:t>MODIFICADA </a:t>
            </a:r>
          </a:p>
          <a:p>
            <a:r>
              <a:rPr lang="es-ES" sz="1100" dirty="0" smtClean="0">
                <a:solidFill>
                  <a:schemeClr val="bg1"/>
                </a:solidFill>
                <a:latin typeface="BankGothic Md BT" pitchFamily="34" charset="0"/>
              </a:rPr>
              <a:t>CON ELASTÓMERO</a:t>
            </a:r>
          </a:p>
          <a:p>
            <a:endParaRPr lang="es-ES" sz="1100" dirty="0">
              <a:solidFill>
                <a:schemeClr val="bg1"/>
              </a:solidFill>
              <a:latin typeface="BankGothic Md BT" pitchFamily="34" charset="0"/>
            </a:endParaRPr>
          </a:p>
        </p:txBody>
      </p:sp>
      <p:sp>
        <p:nvSpPr>
          <p:cNvPr id="21" name="1 Título"/>
          <p:cNvSpPr txBox="1">
            <a:spLocks/>
          </p:cNvSpPr>
          <p:nvPr/>
        </p:nvSpPr>
        <p:spPr>
          <a:xfrm>
            <a:off x="3644760" y="4866729"/>
            <a:ext cx="1647320"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000" dirty="0" smtClean="0">
                <a:solidFill>
                  <a:schemeClr val="bg1"/>
                </a:solidFill>
                <a:latin typeface="BankGothic Md BT" pitchFamily="34" charset="0"/>
              </a:rPr>
              <a:t>MODIFICADA </a:t>
            </a:r>
          </a:p>
          <a:p>
            <a:r>
              <a:rPr lang="es-ES" sz="1000" dirty="0" smtClean="0">
                <a:solidFill>
                  <a:schemeClr val="bg1"/>
                </a:solidFill>
                <a:latin typeface="BankGothic Md BT" pitchFamily="34" charset="0"/>
              </a:rPr>
              <a:t>CON 50E-50P</a:t>
            </a:r>
          </a:p>
          <a:p>
            <a:endParaRPr lang="es-ES" sz="1000" dirty="0">
              <a:solidFill>
                <a:schemeClr val="bg1"/>
              </a:solidFill>
              <a:latin typeface="BankGothic Md BT" pitchFamily="34" charset="0"/>
            </a:endParaRPr>
          </a:p>
        </p:txBody>
      </p:sp>
    </p:spTree>
    <p:extLst>
      <p:ext uri="{BB962C8B-B14F-4D97-AF65-F5344CB8AC3E}">
        <p14:creationId xmlns:p14="http://schemas.microsoft.com/office/powerpoint/2010/main" val="2159137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9" y="188640"/>
            <a:ext cx="4320480" cy="20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9" y="4580128"/>
            <a:ext cx="4448421" cy="20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655" y="4580128"/>
            <a:ext cx="4277833" cy="208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384884"/>
            <a:ext cx="447141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88640"/>
            <a:ext cx="447141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8393" y="2384884"/>
            <a:ext cx="429609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9907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724542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7" name="1 Título"/>
          <p:cNvSpPr txBox="1">
            <a:spLocks/>
          </p:cNvSpPr>
          <p:nvPr/>
        </p:nvSpPr>
        <p:spPr>
          <a:xfrm>
            <a:off x="107504" y="260648"/>
            <a:ext cx="3528392" cy="79208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CHOQUE TÉRMICO</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8" name="1 Título"/>
          <p:cNvSpPr txBox="1">
            <a:spLocks/>
          </p:cNvSpPr>
          <p:nvPr/>
        </p:nvSpPr>
        <p:spPr>
          <a:xfrm>
            <a:off x="5381817" y="6309320"/>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t>
            </a:r>
          </a:p>
          <a:p>
            <a:r>
              <a:rPr lang="es-ES" sz="1400" dirty="0" smtClean="0">
                <a:latin typeface="BankGothic Md BT" pitchFamily="34" charset="0"/>
              </a:rPr>
              <a:t>ARMADAS ESPE</a:t>
            </a:r>
            <a:endParaRPr lang="es-ES" sz="1400" dirty="0">
              <a:latin typeface="BankGothic Md BT" pitchFamily="34" charset="0"/>
            </a:endParaRPr>
          </a:p>
        </p:txBody>
      </p:sp>
      <p:pic>
        <p:nvPicPr>
          <p:cNvPr id="11" name="10 Imagen" descr="Descripción: C:\Users\admin\Desktop\CHABE\UNIVERSIDAD\Tesis\1 CHABELITA\FOTOS TESIS\Z ULTIMAS FOTOS\DSC08841.JPG"/>
          <p:cNvPicPr/>
          <p:nvPr/>
        </p:nvPicPr>
        <p:blipFill rotWithShape="1">
          <a:blip r:embed="rId2">
            <a:extLst>
              <a:ext uri="{28A0092B-C50C-407E-A947-70E740481C1C}">
                <a14:useLocalDpi xmlns:a14="http://schemas.microsoft.com/office/drawing/2010/main" val="0"/>
              </a:ext>
            </a:extLst>
          </a:blip>
          <a:srcRect t="23682" b="10810"/>
          <a:stretch/>
        </p:blipFill>
        <p:spPr bwMode="auto">
          <a:xfrm>
            <a:off x="284118" y="1415208"/>
            <a:ext cx="3210578" cy="1296144"/>
          </a:xfrm>
          <a:prstGeom prst="rect">
            <a:avLst/>
          </a:prstGeom>
          <a:noFill/>
          <a:ln w="9525" cmpd="sng">
            <a:solidFill>
              <a:schemeClr val="bg1">
                <a:lumMod val="50000"/>
                <a:lumOff val="50000"/>
              </a:schemeClr>
            </a:solidFill>
            <a:miter lim="800000"/>
            <a:headEnd/>
            <a:tailEnd/>
          </a:ln>
          <a:effectLst/>
        </p:spPr>
      </p:pic>
      <p:pic>
        <p:nvPicPr>
          <p:cNvPr id="13" name="12 Imagen" descr="Descripción: C:\Users\admin\Desktop\CHABE\UNIVERSIDAD\Tesis\1 CHABELITA\FOTOS TESIS\Z ULTIMAS FOTOS\DSC08884.JPG"/>
          <p:cNvPicPr/>
          <p:nvPr/>
        </p:nvPicPr>
        <p:blipFill>
          <a:blip r:embed="rId3">
            <a:extLst>
              <a:ext uri="{28A0092B-C50C-407E-A947-70E740481C1C}">
                <a14:useLocalDpi xmlns:a14="http://schemas.microsoft.com/office/drawing/2010/main" val="0"/>
              </a:ext>
            </a:extLst>
          </a:blip>
          <a:srcRect t="32259"/>
          <a:stretch>
            <a:fillRect/>
          </a:stretch>
        </p:blipFill>
        <p:spPr bwMode="auto">
          <a:xfrm>
            <a:off x="284118" y="2711351"/>
            <a:ext cx="1567815" cy="1888490"/>
          </a:xfrm>
          <a:prstGeom prst="rect">
            <a:avLst/>
          </a:prstGeom>
          <a:noFill/>
          <a:ln w="9525" cmpd="sng">
            <a:solidFill>
              <a:schemeClr val="bg1">
                <a:lumMod val="50000"/>
                <a:lumOff val="50000"/>
              </a:schemeClr>
            </a:solidFill>
            <a:miter lim="800000"/>
            <a:headEnd/>
            <a:tailEnd/>
          </a:ln>
          <a:effectLst/>
        </p:spPr>
      </p:pic>
      <p:pic>
        <p:nvPicPr>
          <p:cNvPr id="14" name="13 Imagen" descr="Descripción: C:\Users\admin\Desktop\CHABE\UNIVERSIDAD\Tesis\1 CHABELITA\FOTOS TESIS\Z ULTIMAS FOTOS\DSC08922.JPG"/>
          <p:cNvPicPr/>
          <p:nvPr/>
        </p:nvPicPr>
        <p:blipFill rotWithShape="1">
          <a:blip r:embed="rId4" cstate="print">
            <a:extLst>
              <a:ext uri="{28A0092B-C50C-407E-A947-70E740481C1C}">
                <a14:useLocalDpi xmlns:a14="http://schemas.microsoft.com/office/drawing/2010/main" val="0"/>
              </a:ext>
            </a:extLst>
          </a:blip>
          <a:srcRect l="25500" r="21347"/>
          <a:stretch/>
        </p:blipFill>
        <p:spPr bwMode="auto">
          <a:xfrm>
            <a:off x="1835696" y="2711351"/>
            <a:ext cx="1659000" cy="1888490"/>
          </a:xfrm>
          <a:prstGeom prst="rect">
            <a:avLst/>
          </a:prstGeom>
          <a:noFill/>
          <a:ln w="9525" cmpd="sng">
            <a:solidFill>
              <a:schemeClr val="bg1">
                <a:lumMod val="50000"/>
                <a:lumOff val="50000"/>
              </a:schemeClr>
            </a:solidFill>
            <a:miter lim="800000"/>
            <a:headEnd/>
            <a:tailEnd/>
          </a:ln>
          <a:effectLst/>
        </p:spPr>
      </p:pic>
      <p:pic>
        <p:nvPicPr>
          <p:cNvPr id="15" name="14 Imagen" descr="Descripción: C:\Users\admin\Desktop\CHABE\UNIVERSIDAD\Tesis\1 CHABELITA\FOTOS TESIS\Z ULTIMAS FOTOS\DSC08925.JPG"/>
          <p:cNvPicPr/>
          <p:nvPr/>
        </p:nvPicPr>
        <p:blipFill>
          <a:blip r:embed="rId5" cstate="print">
            <a:extLst>
              <a:ext uri="{28A0092B-C50C-407E-A947-70E740481C1C}">
                <a14:useLocalDpi xmlns:a14="http://schemas.microsoft.com/office/drawing/2010/main" val="0"/>
              </a:ext>
            </a:extLst>
          </a:blip>
          <a:srcRect r="17084"/>
          <a:stretch>
            <a:fillRect/>
          </a:stretch>
        </p:blipFill>
        <p:spPr bwMode="auto">
          <a:xfrm>
            <a:off x="284118" y="4599841"/>
            <a:ext cx="3210578" cy="2141527"/>
          </a:xfrm>
          <a:prstGeom prst="rect">
            <a:avLst/>
          </a:prstGeom>
          <a:noFill/>
          <a:ln w="9525" cmpd="sng">
            <a:solidFill>
              <a:schemeClr val="bg1">
                <a:lumMod val="50000"/>
                <a:lumOff val="50000"/>
              </a:schemeClr>
            </a:solidFill>
            <a:miter lim="800000"/>
            <a:headEnd/>
            <a:tailEnd/>
          </a:ln>
          <a:effectLst/>
        </p:spPr>
      </p:pic>
      <p:pic>
        <p:nvPicPr>
          <p:cNvPr id="3686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7" y="1052736"/>
            <a:ext cx="3881952" cy="240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976" y="3637465"/>
            <a:ext cx="3923914" cy="223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282376"/>
            <a:ext cx="1378646" cy="69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Elipse"/>
          <p:cNvSpPr/>
          <p:nvPr/>
        </p:nvSpPr>
        <p:spPr>
          <a:xfrm>
            <a:off x="683568" y="944723"/>
            <a:ext cx="384457" cy="3240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solidFill>
                  <a:schemeClr val="bg1"/>
                </a:solidFill>
              </a:rPr>
              <a:t>1</a:t>
            </a:r>
            <a:endParaRPr lang="es-ES" dirty="0">
              <a:solidFill>
                <a:schemeClr val="bg1"/>
              </a:solidFill>
            </a:endParaRPr>
          </a:p>
        </p:txBody>
      </p:sp>
      <p:sp>
        <p:nvSpPr>
          <p:cNvPr id="21" name="20 Elipse"/>
          <p:cNvSpPr/>
          <p:nvPr/>
        </p:nvSpPr>
        <p:spPr>
          <a:xfrm>
            <a:off x="1643467" y="944723"/>
            <a:ext cx="384457" cy="3240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smtClean="0">
                <a:solidFill>
                  <a:schemeClr val="bg1"/>
                </a:solidFill>
              </a:rPr>
              <a:t>2</a:t>
            </a:r>
            <a:endParaRPr lang="es-ES" dirty="0">
              <a:solidFill>
                <a:schemeClr val="bg1"/>
              </a:solidFill>
            </a:endParaRPr>
          </a:p>
        </p:txBody>
      </p:sp>
      <p:sp>
        <p:nvSpPr>
          <p:cNvPr id="22" name="21 Elipse"/>
          <p:cNvSpPr/>
          <p:nvPr/>
        </p:nvSpPr>
        <p:spPr>
          <a:xfrm>
            <a:off x="2622878" y="980728"/>
            <a:ext cx="384457" cy="3240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a:solidFill>
                  <a:schemeClr val="bg1"/>
                </a:solidFill>
              </a:rPr>
              <a:t>3</a:t>
            </a:r>
          </a:p>
        </p:txBody>
      </p:sp>
      <p:sp>
        <p:nvSpPr>
          <p:cNvPr id="23" name="1 Título"/>
          <p:cNvSpPr txBox="1">
            <a:spLocks/>
          </p:cNvSpPr>
          <p:nvPr/>
        </p:nvSpPr>
        <p:spPr>
          <a:xfrm rot="16200000">
            <a:off x="3285936" y="1978761"/>
            <a:ext cx="1854479"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050" dirty="0" smtClean="0">
                <a:solidFill>
                  <a:schemeClr val="bg1"/>
                </a:solidFill>
                <a:latin typeface="BankGothic Md BT" pitchFamily="34" charset="0"/>
              </a:rPr>
              <a:t>ESTABILIDAD</a:t>
            </a:r>
            <a:endParaRPr lang="es-ES" sz="1050" dirty="0">
              <a:solidFill>
                <a:schemeClr val="bg1"/>
              </a:solidFill>
              <a:latin typeface="BankGothic Md BT" pitchFamily="34" charset="0"/>
            </a:endParaRPr>
          </a:p>
        </p:txBody>
      </p:sp>
      <p:sp>
        <p:nvSpPr>
          <p:cNvPr id="24" name="1 Título"/>
          <p:cNvSpPr txBox="1">
            <a:spLocks/>
          </p:cNvSpPr>
          <p:nvPr/>
        </p:nvSpPr>
        <p:spPr>
          <a:xfrm rot="16200000">
            <a:off x="3357944" y="4427033"/>
            <a:ext cx="1854479" cy="43447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050" dirty="0" smtClean="0">
                <a:solidFill>
                  <a:schemeClr val="bg1"/>
                </a:solidFill>
                <a:latin typeface="BankGothic Md BT" pitchFamily="34" charset="0"/>
              </a:rPr>
              <a:t>FLUJO</a:t>
            </a:r>
            <a:endParaRPr lang="es-ES" sz="1050" dirty="0">
              <a:solidFill>
                <a:schemeClr val="bg1"/>
              </a:solidFill>
              <a:latin typeface="BankGothic Md BT" pitchFamily="34" charset="0"/>
            </a:endParaRPr>
          </a:p>
        </p:txBody>
      </p:sp>
    </p:spTree>
    <p:extLst>
      <p:ext uri="{BB962C8B-B14F-4D97-AF65-F5344CB8AC3E}">
        <p14:creationId xmlns:p14="http://schemas.microsoft.com/office/powerpoint/2010/main" val="3008825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8" name="1 Título"/>
          <p:cNvSpPr txBox="1">
            <a:spLocks/>
          </p:cNvSpPr>
          <p:nvPr/>
        </p:nvSpPr>
        <p:spPr>
          <a:xfrm>
            <a:off x="747444" y="512676"/>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CONCLUSIONES</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3382113750"/>
              </p:ext>
            </p:extLst>
          </p:nvPr>
        </p:nvGraphicFramePr>
        <p:xfrm>
          <a:off x="323529" y="1404344"/>
          <a:ext cx="8568951" cy="3608832"/>
        </p:xfrm>
        <a:graphic>
          <a:graphicData uri="http://schemas.openxmlformats.org/drawingml/2006/table">
            <a:tbl>
              <a:tblPr firstRow="1" firstCol="1" bandRow="1">
                <a:tableStyleId>{5C22544A-7EE6-4342-B048-85BDC9FD1C3A}</a:tableStyleId>
              </a:tblPr>
              <a:tblGrid>
                <a:gridCol w="1510814"/>
                <a:gridCol w="1340272"/>
                <a:gridCol w="1340272"/>
                <a:gridCol w="1340272"/>
                <a:gridCol w="3037321"/>
              </a:tblGrid>
              <a:tr h="86360">
                <a:tc>
                  <a:txBody>
                    <a:bodyPr/>
                    <a:lstStyle/>
                    <a:p>
                      <a:endParaRPr lang="es-ES" sz="1600" dirty="0">
                        <a:solidFill>
                          <a:schemeClr val="bg1"/>
                        </a:solidFill>
                        <a:effectLst/>
                        <a:latin typeface="Calibri"/>
                        <a:cs typeface="Times New Roman"/>
                      </a:endParaRPr>
                    </a:p>
                  </a:txBody>
                  <a:tcPr marL="68580" marR="68580" marT="0" marB="0" anchor="ctr"/>
                </a:tc>
                <a:tc gridSpan="2">
                  <a:txBody>
                    <a:bodyPr/>
                    <a:lstStyle/>
                    <a:p>
                      <a:pPr algn="ctr">
                        <a:lnSpc>
                          <a:spcPct val="115000"/>
                        </a:lnSpc>
                        <a:spcAft>
                          <a:spcPts val="0"/>
                        </a:spcAft>
                      </a:pPr>
                      <a:r>
                        <a:rPr lang="es-ES" sz="1200" dirty="0">
                          <a:solidFill>
                            <a:schemeClr val="bg1"/>
                          </a:solidFill>
                          <a:effectLst/>
                        </a:rPr>
                        <a:t>Mezclas a comparar</a:t>
                      </a:r>
                      <a:endParaRPr lang="es-ES" sz="1600" dirty="0">
                        <a:solidFill>
                          <a:schemeClr val="bg1"/>
                        </a:solidFill>
                        <a:effectLst/>
                        <a:latin typeface="Calibri"/>
                        <a:ea typeface="Calibri"/>
                        <a:cs typeface="Times New Roman"/>
                      </a:endParaRPr>
                    </a:p>
                  </a:txBody>
                  <a:tcPr marL="68580" marR="68580" marT="0" marB="0" anchor="ctr"/>
                </a:tc>
                <a:tc hMerge="1">
                  <a:txBody>
                    <a:bodyPr/>
                    <a:lstStyle/>
                    <a:p>
                      <a:endParaRPr lang="es-ES"/>
                    </a:p>
                  </a:txBody>
                  <a:tcPr/>
                </a:tc>
                <a:tc gridSpan="2">
                  <a:txBody>
                    <a:bodyPr/>
                    <a:lstStyle/>
                    <a:p>
                      <a:pPr algn="ctr">
                        <a:lnSpc>
                          <a:spcPct val="115000"/>
                        </a:lnSpc>
                        <a:spcAft>
                          <a:spcPts val="0"/>
                        </a:spcAft>
                      </a:pPr>
                      <a:r>
                        <a:rPr lang="es-ES" sz="1200">
                          <a:solidFill>
                            <a:schemeClr val="bg1"/>
                          </a:solidFill>
                          <a:effectLst/>
                        </a:rPr>
                        <a:t>Análisis</a:t>
                      </a:r>
                      <a:endParaRPr lang="es-ES" sz="1600">
                        <a:solidFill>
                          <a:schemeClr val="bg1"/>
                        </a:solidFill>
                        <a:effectLst/>
                        <a:latin typeface="Calibri"/>
                        <a:ea typeface="Calibri"/>
                        <a:cs typeface="Times New Roman"/>
                      </a:endParaRPr>
                    </a:p>
                  </a:txBody>
                  <a:tcPr marL="68580" marR="68580" marT="0" marB="0" anchor="ctr"/>
                </a:tc>
                <a:tc hMerge="1">
                  <a:txBody>
                    <a:bodyPr/>
                    <a:lstStyle/>
                    <a:p>
                      <a:endParaRPr lang="es-ES"/>
                    </a:p>
                  </a:txBody>
                  <a:tcPr/>
                </a:tc>
              </a:tr>
              <a:tr h="215900">
                <a:tc>
                  <a:txBody>
                    <a:bodyPr/>
                    <a:lstStyle/>
                    <a:p>
                      <a:pPr algn="ctr">
                        <a:lnSpc>
                          <a:spcPct val="115000"/>
                        </a:lnSpc>
                        <a:spcAft>
                          <a:spcPts val="0"/>
                        </a:spcAft>
                      </a:pPr>
                      <a:r>
                        <a:rPr lang="es-ES" sz="1200">
                          <a:solidFill>
                            <a:schemeClr val="bg1"/>
                          </a:solidFill>
                          <a:effectLst/>
                        </a:rPr>
                        <a:t>Propiedad</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1.- Modificada con elastómero</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dirty="0">
                          <a:solidFill>
                            <a:schemeClr val="bg1"/>
                          </a:solidFill>
                          <a:effectLst/>
                        </a:rPr>
                        <a:t>2.- Modificada con material 50E-50P</a:t>
                      </a:r>
                      <a:endParaRPr lang="es-ES" sz="16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Mezcla 1 con respecto a la 2 (%)</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Observación</a:t>
                      </a:r>
                      <a:endParaRPr lang="es-ES" sz="1600">
                        <a:solidFill>
                          <a:schemeClr val="bg1"/>
                        </a:solidFill>
                        <a:effectLst/>
                        <a:latin typeface="Calibri"/>
                        <a:ea typeface="Calibri"/>
                        <a:cs typeface="Times New Roman"/>
                      </a:endParaRPr>
                    </a:p>
                  </a:txBody>
                  <a:tcPr marL="68580" marR="68580" marT="0" marB="0" anchor="ctr"/>
                </a:tc>
              </a:tr>
              <a:tr h="129540">
                <a:tc>
                  <a:txBody>
                    <a:bodyPr/>
                    <a:lstStyle/>
                    <a:p>
                      <a:pPr algn="ctr">
                        <a:lnSpc>
                          <a:spcPct val="115000"/>
                        </a:lnSpc>
                        <a:spcAft>
                          <a:spcPts val="0"/>
                        </a:spcAft>
                      </a:pPr>
                      <a:r>
                        <a:rPr lang="es-ES" sz="1200">
                          <a:solidFill>
                            <a:schemeClr val="bg1"/>
                          </a:solidFill>
                          <a:effectLst/>
                        </a:rPr>
                        <a:t>Densidad Bulk (g/cm3)</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2,173</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2,157</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dirty="0">
                          <a:solidFill>
                            <a:schemeClr val="bg1"/>
                          </a:solidFill>
                          <a:effectLst/>
                        </a:rPr>
                        <a:t>0,74</a:t>
                      </a:r>
                      <a:endParaRPr lang="es-ES" sz="1600" dirty="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Mejora la densidad Bulk</a:t>
                      </a:r>
                      <a:endParaRPr lang="es-ES" sz="1600">
                        <a:solidFill>
                          <a:schemeClr val="bg1"/>
                        </a:solidFill>
                        <a:effectLst/>
                        <a:latin typeface="Calibri"/>
                        <a:ea typeface="Calibri"/>
                        <a:cs typeface="Times New Roman"/>
                      </a:endParaRPr>
                    </a:p>
                  </a:txBody>
                  <a:tcPr marL="68580" marR="68580" marT="0" marB="0" anchor="ctr"/>
                </a:tc>
              </a:tr>
              <a:tr h="215900">
                <a:tc>
                  <a:txBody>
                    <a:bodyPr/>
                    <a:lstStyle/>
                    <a:p>
                      <a:pPr algn="ctr">
                        <a:lnSpc>
                          <a:spcPct val="115000"/>
                        </a:lnSpc>
                        <a:spcAft>
                          <a:spcPts val="0"/>
                        </a:spcAft>
                      </a:pPr>
                      <a:r>
                        <a:rPr lang="es-ES" sz="1200">
                          <a:solidFill>
                            <a:schemeClr val="bg1"/>
                          </a:solidFill>
                          <a:effectLst/>
                        </a:rPr>
                        <a:t>Estabilidad (lb)</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3300,4</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3536,6</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-7,16</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Tiene menos riesgo ha convertirse en una mezcla rígida</a:t>
                      </a:r>
                      <a:endParaRPr lang="es-ES" sz="1600">
                        <a:solidFill>
                          <a:schemeClr val="bg1"/>
                        </a:solidFill>
                        <a:effectLst/>
                        <a:latin typeface="Calibri"/>
                        <a:ea typeface="Calibri"/>
                        <a:cs typeface="Times New Roman"/>
                      </a:endParaRPr>
                    </a:p>
                  </a:txBody>
                  <a:tcPr marL="68580" marR="68580" marT="0" marB="0" anchor="ctr"/>
                </a:tc>
              </a:tr>
              <a:tr h="172720">
                <a:tc>
                  <a:txBody>
                    <a:bodyPr/>
                    <a:lstStyle/>
                    <a:p>
                      <a:pPr algn="ctr">
                        <a:lnSpc>
                          <a:spcPct val="115000"/>
                        </a:lnSpc>
                        <a:spcAft>
                          <a:spcPts val="0"/>
                        </a:spcAft>
                      </a:pPr>
                      <a:r>
                        <a:rPr lang="es-ES" sz="1200">
                          <a:solidFill>
                            <a:schemeClr val="bg1"/>
                          </a:solidFill>
                          <a:effectLst/>
                        </a:rPr>
                        <a:t>Flujo (0,01")</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15,87</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15,9</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-0,19</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Se consideran prácticamente iguales</a:t>
                      </a:r>
                      <a:endParaRPr lang="es-ES" sz="1600">
                        <a:solidFill>
                          <a:schemeClr val="bg1"/>
                        </a:solidFill>
                        <a:effectLst/>
                        <a:latin typeface="Calibri"/>
                        <a:ea typeface="Calibri"/>
                        <a:cs typeface="Times New Roman"/>
                      </a:endParaRPr>
                    </a:p>
                  </a:txBody>
                  <a:tcPr marL="68580" marR="68580" marT="0" marB="0" anchor="ctr"/>
                </a:tc>
              </a:tr>
              <a:tr h="259080">
                <a:tc>
                  <a:txBody>
                    <a:bodyPr/>
                    <a:lstStyle/>
                    <a:p>
                      <a:pPr algn="ctr">
                        <a:lnSpc>
                          <a:spcPct val="115000"/>
                        </a:lnSpc>
                        <a:spcAft>
                          <a:spcPts val="0"/>
                        </a:spcAft>
                      </a:pPr>
                      <a:r>
                        <a:rPr lang="es-ES" sz="1200">
                          <a:solidFill>
                            <a:schemeClr val="bg1"/>
                          </a:solidFill>
                          <a:effectLst/>
                        </a:rPr>
                        <a:t>Vacíos (%)</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5,47</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6,02</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-10,05</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Mejora en el porcentaje de vacíos, sin embargo sobrepaso el límite máximo</a:t>
                      </a:r>
                      <a:endParaRPr lang="es-ES" sz="1600">
                        <a:solidFill>
                          <a:schemeClr val="bg1"/>
                        </a:solidFill>
                        <a:effectLst/>
                        <a:latin typeface="Calibri"/>
                        <a:ea typeface="Calibri"/>
                        <a:cs typeface="Times New Roman"/>
                      </a:endParaRPr>
                    </a:p>
                  </a:txBody>
                  <a:tcPr marL="68580" marR="68580" marT="0" marB="0" anchor="ctr"/>
                </a:tc>
              </a:tr>
              <a:tr h="345440">
                <a:tc>
                  <a:txBody>
                    <a:bodyPr/>
                    <a:lstStyle/>
                    <a:p>
                      <a:pPr algn="ctr">
                        <a:lnSpc>
                          <a:spcPct val="115000"/>
                        </a:lnSpc>
                        <a:spcAft>
                          <a:spcPts val="0"/>
                        </a:spcAft>
                      </a:pPr>
                      <a:r>
                        <a:rPr lang="es-ES" sz="1200">
                          <a:solidFill>
                            <a:schemeClr val="bg1"/>
                          </a:solidFill>
                          <a:effectLst/>
                        </a:rPr>
                        <a:t>VAM  (%)</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17,4</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18</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-3,45</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Conviene valores bajos para garantizar un espesor durable de la película de asfalto</a:t>
                      </a:r>
                      <a:endParaRPr lang="es-ES" sz="1600">
                        <a:solidFill>
                          <a:schemeClr val="bg1"/>
                        </a:solidFill>
                        <a:effectLst/>
                        <a:latin typeface="Calibri"/>
                        <a:ea typeface="Calibri"/>
                        <a:cs typeface="Times New Roman"/>
                      </a:endParaRPr>
                    </a:p>
                  </a:txBody>
                  <a:tcPr marL="68580" marR="68580" marT="0" marB="0" anchor="ctr"/>
                </a:tc>
              </a:tr>
              <a:tr h="259080">
                <a:tc>
                  <a:txBody>
                    <a:bodyPr/>
                    <a:lstStyle/>
                    <a:p>
                      <a:pPr algn="ctr">
                        <a:lnSpc>
                          <a:spcPct val="115000"/>
                        </a:lnSpc>
                        <a:spcAft>
                          <a:spcPts val="0"/>
                        </a:spcAft>
                      </a:pPr>
                      <a:r>
                        <a:rPr lang="es-ES" sz="1200">
                          <a:solidFill>
                            <a:schemeClr val="bg1"/>
                          </a:solidFill>
                          <a:effectLst/>
                        </a:rPr>
                        <a:t>VAF  (%)</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70,1</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66,5</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5,45</a:t>
                      </a:r>
                      <a:endParaRPr lang="es-ES" sz="1600">
                        <a:solidFill>
                          <a:schemeClr val="bg1"/>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S" sz="1200">
                          <a:solidFill>
                            <a:schemeClr val="bg1"/>
                          </a:solidFill>
                          <a:effectLst/>
                        </a:rPr>
                        <a:t>Conviene valores altos para evitar que se generen más vacíos de aire</a:t>
                      </a:r>
                      <a:endParaRPr lang="es-ES" sz="1600">
                        <a:solidFill>
                          <a:schemeClr val="bg1"/>
                        </a:solidFill>
                        <a:effectLst/>
                        <a:latin typeface="Calibri"/>
                        <a:ea typeface="Calibri"/>
                        <a:cs typeface="Times New Roman"/>
                      </a:endParaRPr>
                    </a:p>
                  </a:txBody>
                  <a:tcPr marL="68580" marR="68580" marT="0" marB="0" anchor="ctr"/>
                </a:tc>
              </a:tr>
              <a:tr h="259080">
                <a:tc>
                  <a:txBody>
                    <a:bodyPr/>
                    <a:lstStyle/>
                    <a:p>
                      <a:pPr algn="ctr">
                        <a:lnSpc>
                          <a:spcPct val="115000"/>
                        </a:lnSpc>
                        <a:spcAft>
                          <a:spcPts val="0"/>
                        </a:spcAft>
                      </a:pPr>
                      <a:r>
                        <a:rPr lang="es-ES" sz="1200">
                          <a:solidFill>
                            <a:schemeClr val="bg1"/>
                          </a:solidFill>
                          <a:effectLst/>
                        </a:rPr>
                        <a:t>Choque Térmico</a:t>
                      </a:r>
                      <a:endParaRPr lang="es-ES" sz="1600">
                        <a:solidFill>
                          <a:schemeClr val="bg1"/>
                        </a:solidFill>
                        <a:effectLst/>
                        <a:latin typeface="Calibri"/>
                        <a:ea typeface="Calibri"/>
                        <a:cs typeface="Times New Roman"/>
                      </a:endParaRPr>
                    </a:p>
                  </a:txBody>
                  <a:tcPr marL="68580" marR="68580" marT="0" marB="0" anchor="ctr"/>
                </a:tc>
                <a:tc gridSpan="4">
                  <a:txBody>
                    <a:bodyPr/>
                    <a:lstStyle/>
                    <a:p>
                      <a:pPr algn="ctr">
                        <a:lnSpc>
                          <a:spcPct val="115000"/>
                        </a:lnSpc>
                        <a:spcAft>
                          <a:spcPts val="0"/>
                        </a:spcAft>
                      </a:pPr>
                      <a:r>
                        <a:rPr lang="es-ES" sz="1200" dirty="0">
                          <a:solidFill>
                            <a:schemeClr val="bg1"/>
                          </a:solidFill>
                          <a:effectLst/>
                        </a:rPr>
                        <a:t>En la mezcla modificada con elastómero la estabilidad, luego del choque térmico baja en un 5,41%, en cambio la mezcla modificada con 50P-50E baja en 8,89%, por otra parte, la primera mezcla baja en flujo 9,69% y la segunda en 23,48%.</a:t>
                      </a:r>
                      <a:endParaRPr lang="es-ES" sz="1600" dirty="0">
                        <a:solidFill>
                          <a:schemeClr val="bg1"/>
                        </a:solidFill>
                        <a:effectLst/>
                        <a:latin typeface="Calibri"/>
                        <a:ea typeface="Calibri"/>
                        <a:cs typeface="Times New Roman"/>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11" name="1 Título"/>
          <p:cNvSpPr txBox="1">
            <a:spLocks/>
          </p:cNvSpPr>
          <p:nvPr/>
        </p:nvSpPr>
        <p:spPr>
          <a:xfrm>
            <a:off x="4788024" y="6237312"/>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12" name="1 Título"/>
          <p:cNvSpPr txBox="1">
            <a:spLocks/>
          </p:cNvSpPr>
          <p:nvPr/>
        </p:nvSpPr>
        <p:spPr>
          <a:xfrm>
            <a:off x="1835696" y="5805264"/>
            <a:ext cx="2710191" cy="434479"/>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solidFill>
                  <a:schemeClr val="bg1"/>
                </a:solidFill>
                <a:latin typeface="BankGothic Md BT" pitchFamily="34" charset="0"/>
              </a:rPr>
              <a:t>Mezcla asfáltica modificada </a:t>
            </a:r>
          </a:p>
          <a:p>
            <a:r>
              <a:rPr lang="es-ES" sz="1400" dirty="0" smtClean="0">
                <a:solidFill>
                  <a:schemeClr val="bg1"/>
                </a:solidFill>
                <a:latin typeface="BankGothic Md BT" pitchFamily="34" charset="0"/>
              </a:rPr>
              <a:t>con 7,5 % de elastómero</a:t>
            </a:r>
            <a:endParaRPr lang="es-ES" sz="1400" dirty="0">
              <a:solidFill>
                <a:schemeClr val="bg1"/>
              </a:solidFill>
              <a:latin typeface="BankGothic Md BT" pitchFamily="34" charset="0"/>
            </a:endParaRPr>
          </a:p>
        </p:txBody>
      </p:sp>
      <p:pic>
        <p:nvPicPr>
          <p:cNvPr id="40962" name="Picture 2" descr="http://fdzeta.com/imgcache/114682dz.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5661249"/>
            <a:ext cx="633796" cy="64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332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7344816"/>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8" name="1 Título"/>
          <p:cNvSpPr txBox="1">
            <a:spLocks/>
          </p:cNvSpPr>
          <p:nvPr/>
        </p:nvSpPr>
        <p:spPr>
          <a:xfrm>
            <a:off x="747444" y="260648"/>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CONCLUSIONES</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11" name="1 Título"/>
          <p:cNvSpPr txBox="1">
            <a:spLocks/>
          </p:cNvSpPr>
          <p:nvPr/>
        </p:nvSpPr>
        <p:spPr>
          <a:xfrm>
            <a:off x="6660232" y="6165304"/>
            <a:ext cx="2430543"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latin typeface="BankGothic Md BT" pitchFamily="34" charset="0"/>
              </a:rPr>
              <a:t>UNIVERSIDAD DE LAS FUERZAS ARMADAS ESPE</a:t>
            </a:r>
            <a:endParaRPr lang="es-ES" sz="12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4062989682"/>
              </p:ext>
            </p:extLst>
          </p:nvPr>
        </p:nvGraphicFramePr>
        <p:xfrm>
          <a:off x="359532" y="853626"/>
          <a:ext cx="8424935" cy="4385978"/>
        </p:xfrm>
        <a:graphic>
          <a:graphicData uri="http://schemas.openxmlformats.org/drawingml/2006/table">
            <a:tbl>
              <a:tblPr firstRow="1" firstCol="1" bandRow="1">
                <a:tableStyleId>{5C22544A-7EE6-4342-B048-85BDC9FD1C3A}</a:tableStyleId>
              </a:tblPr>
              <a:tblGrid>
                <a:gridCol w="1689357"/>
                <a:gridCol w="1262706"/>
                <a:gridCol w="1235104"/>
                <a:gridCol w="1467408"/>
                <a:gridCol w="1259255"/>
                <a:gridCol w="1511105"/>
              </a:tblGrid>
              <a:tr h="187615">
                <a:tc gridSpan="3">
                  <a:txBody>
                    <a:bodyPr/>
                    <a:lstStyle/>
                    <a:p>
                      <a:pPr marL="457200" algn="ctr">
                        <a:lnSpc>
                          <a:spcPct val="150000"/>
                        </a:lnSpc>
                        <a:spcAft>
                          <a:spcPts val="0"/>
                        </a:spcAft>
                      </a:pPr>
                      <a:r>
                        <a:rPr lang="es-ES" sz="1200" b="0" dirty="0">
                          <a:solidFill>
                            <a:schemeClr val="bg1"/>
                          </a:solidFill>
                          <a:effectLst/>
                        </a:rPr>
                        <a:t>Mary Elizabeth Revelo Corella</a:t>
                      </a:r>
                      <a:endParaRPr lang="es-ES" sz="1400" b="0" dirty="0">
                        <a:solidFill>
                          <a:schemeClr val="bg1"/>
                        </a:solidFill>
                        <a:effectLst/>
                        <a:latin typeface="Calibri"/>
                        <a:ea typeface="Calibri"/>
                        <a:cs typeface="Times New Roman"/>
                      </a:endParaRPr>
                    </a:p>
                  </a:txBody>
                  <a:tcPr marL="37716" marR="37716" marT="0" marB="0" anchor="ctr"/>
                </a:tc>
                <a:tc hMerge="1">
                  <a:txBody>
                    <a:bodyPr/>
                    <a:lstStyle/>
                    <a:p>
                      <a:endParaRPr lang="es-ES"/>
                    </a:p>
                  </a:txBody>
                  <a:tcPr/>
                </a:tc>
                <a:tc hMerge="1">
                  <a:txBody>
                    <a:bodyPr/>
                    <a:lstStyle/>
                    <a:p>
                      <a:endParaRPr lang="es-ES"/>
                    </a:p>
                  </a:txBody>
                  <a:tcPr/>
                </a:tc>
                <a:tc gridSpan="3">
                  <a:txBody>
                    <a:bodyPr/>
                    <a:lstStyle/>
                    <a:p>
                      <a:pPr marL="457200" algn="ctr">
                        <a:lnSpc>
                          <a:spcPct val="150000"/>
                        </a:lnSpc>
                        <a:spcAft>
                          <a:spcPts val="0"/>
                        </a:spcAft>
                      </a:pPr>
                      <a:r>
                        <a:rPr lang="es-ES" sz="1200" b="0" dirty="0">
                          <a:solidFill>
                            <a:schemeClr val="bg1"/>
                          </a:solidFill>
                          <a:effectLst/>
                        </a:rPr>
                        <a:t>Javier Huertas y Daniel Cazar</a:t>
                      </a:r>
                      <a:endParaRPr lang="es-ES" sz="1400" b="0" dirty="0">
                        <a:solidFill>
                          <a:schemeClr val="bg1"/>
                        </a:solidFill>
                        <a:effectLst/>
                        <a:latin typeface="Calibri"/>
                        <a:ea typeface="Calibri"/>
                        <a:cs typeface="Times New Roman"/>
                      </a:endParaRPr>
                    </a:p>
                  </a:txBody>
                  <a:tcPr marL="37716" marR="37716" marT="0" marB="0" anchor="ctr">
                    <a:solidFill>
                      <a:schemeClr val="tx1">
                        <a:lumMod val="95000"/>
                      </a:schemeClr>
                    </a:solidFill>
                  </a:tcPr>
                </a:tc>
                <a:tc hMerge="1">
                  <a:txBody>
                    <a:bodyPr/>
                    <a:lstStyle/>
                    <a:p>
                      <a:endParaRPr lang="es-ES"/>
                    </a:p>
                  </a:txBody>
                  <a:tcPr/>
                </a:tc>
                <a:tc hMerge="1">
                  <a:txBody>
                    <a:bodyPr/>
                    <a:lstStyle/>
                    <a:p>
                      <a:endParaRPr lang="es-ES"/>
                    </a:p>
                  </a:txBody>
                  <a:tcPr/>
                </a:tc>
              </a:tr>
              <a:tr h="606062">
                <a:tc gridSpan="3">
                  <a:txBody>
                    <a:bodyPr/>
                    <a:lstStyle/>
                    <a:p>
                      <a:pPr marL="457200" algn="ctr">
                        <a:lnSpc>
                          <a:spcPct val="150000"/>
                        </a:lnSpc>
                        <a:spcAft>
                          <a:spcPts val="0"/>
                        </a:spcAft>
                      </a:pPr>
                      <a:r>
                        <a:rPr lang="es-ES" sz="1200" b="0" dirty="0">
                          <a:solidFill>
                            <a:schemeClr val="bg1"/>
                          </a:solidFill>
                          <a:effectLst/>
                        </a:rPr>
                        <a:t>Diseño de mezclas asfálticas en caliente modificadas con elastómero (caucho) y tereftalato de polietileno reciclados con ligante asfáltico AC-20</a:t>
                      </a:r>
                      <a:endParaRPr lang="es-ES" sz="1400" b="0" dirty="0">
                        <a:solidFill>
                          <a:schemeClr val="bg1"/>
                        </a:solidFill>
                        <a:effectLst/>
                        <a:latin typeface="Calibri"/>
                        <a:ea typeface="Calibri"/>
                        <a:cs typeface="Times New Roman"/>
                      </a:endParaRPr>
                    </a:p>
                  </a:txBody>
                  <a:tcPr marL="37716" marR="37716" marT="0" marB="0" anchor="ctr">
                    <a:solidFill>
                      <a:schemeClr val="tx2">
                        <a:lumMod val="90000"/>
                      </a:schemeClr>
                    </a:solidFill>
                  </a:tcPr>
                </a:tc>
                <a:tc hMerge="1">
                  <a:txBody>
                    <a:bodyPr/>
                    <a:lstStyle/>
                    <a:p>
                      <a:endParaRPr lang="es-ES"/>
                    </a:p>
                  </a:txBody>
                  <a:tcPr/>
                </a:tc>
                <a:tc hMerge="1">
                  <a:txBody>
                    <a:bodyPr/>
                    <a:lstStyle/>
                    <a:p>
                      <a:endParaRPr lang="es-ES"/>
                    </a:p>
                  </a:txBody>
                  <a:tcPr/>
                </a:tc>
                <a:tc gridSpan="3">
                  <a:txBody>
                    <a:bodyPr/>
                    <a:lstStyle/>
                    <a:p>
                      <a:pPr marL="457200" algn="ctr">
                        <a:lnSpc>
                          <a:spcPct val="150000"/>
                        </a:lnSpc>
                        <a:spcAft>
                          <a:spcPts val="0"/>
                        </a:spcAft>
                      </a:pPr>
                      <a:r>
                        <a:rPr lang="es-ES" sz="1200" b="0" dirty="0">
                          <a:solidFill>
                            <a:schemeClr val="bg1"/>
                          </a:solidFill>
                          <a:effectLst/>
                        </a:rPr>
                        <a:t>Diseño de un pavimento flexible adicionando tereftalato de polietileno como material constitutivo junto con ligante asfáltico AC-20</a:t>
                      </a:r>
                      <a:endParaRPr lang="es-ES" sz="1400" b="0" dirty="0">
                        <a:solidFill>
                          <a:schemeClr val="bg1"/>
                        </a:solidFill>
                        <a:effectLst/>
                        <a:latin typeface="Calibri"/>
                        <a:ea typeface="Calibri"/>
                        <a:cs typeface="Times New Roman"/>
                      </a:endParaRPr>
                    </a:p>
                  </a:txBody>
                  <a:tcPr marL="37716" marR="37716" marT="0" marB="0" anchor="ctr">
                    <a:solidFill>
                      <a:schemeClr val="tx1">
                        <a:lumMod val="95000"/>
                      </a:schemeClr>
                    </a:solidFill>
                  </a:tcPr>
                </a:tc>
                <a:tc hMerge="1">
                  <a:txBody>
                    <a:bodyPr/>
                    <a:lstStyle/>
                    <a:p>
                      <a:endParaRPr lang="es-ES"/>
                    </a:p>
                  </a:txBody>
                  <a:tcPr/>
                </a:tc>
                <a:tc hMerge="1">
                  <a:txBody>
                    <a:bodyPr/>
                    <a:lstStyle/>
                    <a:p>
                      <a:endParaRPr lang="es-ES"/>
                    </a:p>
                  </a:txBody>
                  <a:tcPr/>
                </a:tc>
              </a:tr>
              <a:tr h="396839">
                <a:tc gridSpan="3">
                  <a:txBody>
                    <a:bodyPr/>
                    <a:lstStyle/>
                    <a:p>
                      <a:pPr marL="457200" algn="ctr">
                        <a:lnSpc>
                          <a:spcPct val="150000"/>
                        </a:lnSpc>
                        <a:spcAft>
                          <a:spcPts val="0"/>
                        </a:spcAft>
                      </a:pPr>
                      <a:r>
                        <a:rPr lang="es-ES" sz="1200" b="0" dirty="0">
                          <a:solidFill>
                            <a:schemeClr val="bg1"/>
                          </a:solidFill>
                          <a:effectLst/>
                        </a:rPr>
                        <a:t>Mezcla modificada con elastómero pasante del tamiz No.10 y retenido en el tamiz No.40</a:t>
                      </a:r>
                      <a:endParaRPr lang="es-ES" sz="1400" b="0" dirty="0">
                        <a:solidFill>
                          <a:schemeClr val="bg1"/>
                        </a:solidFill>
                        <a:effectLst/>
                        <a:latin typeface="Calibri"/>
                        <a:ea typeface="Calibri"/>
                        <a:cs typeface="Times New Roman"/>
                      </a:endParaRPr>
                    </a:p>
                  </a:txBody>
                  <a:tcPr marL="37716" marR="37716" marT="0" marB="0" anchor="ctr">
                    <a:solidFill>
                      <a:schemeClr val="tx2">
                        <a:lumMod val="90000"/>
                      </a:schemeClr>
                    </a:solidFill>
                  </a:tcPr>
                </a:tc>
                <a:tc hMerge="1">
                  <a:txBody>
                    <a:bodyPr/>
                    <a:lstStyle/>
                    <a:p>
                      <a:endParaRPr lang="es-ES"/>
                    </a:p>
                  </a:txBody>
                  <a:tcPr/>
                </a:tc>
                <a:tc hMerge="1">
                  <a:txBody>
                    <a:bodyPr/>
                    <a:lstStyle/>
                    <a:p>
                      <a:endParaRPr lang="es-ES"/>
                    </a:p>
                  </a:txBody>
                  <a:tcPr/>
                </a:tc>
                <a:tc gridSpan="3">
                  <a:txBody>
                    <a:bodyPr/>
                    <a:lstStyle/>
                    <a:p>
                      <a:pPr marL="457200" algn="ctr">
                        <a:lnSpc>
                          <a:spcPct val="150000"/>
                        </a:lnSpc>
                        <a:spcAft>
                          <a:spcPts val="0"/>
                        </a:spcAft>
                      </a:pPr>
                      <a:r>
                        <a:rPr lang="es-ES" sz="1200" b="0" dirty="0">
                          <a:solidFill>
                            <a:schemeClr val="bg1"/>
                          </a:solidFill>
                          <a:effectLst/>
                        </a:rPr>
                        <a:t>Mezcla modificada con escarcha de PET pasante del tamiz No.10 y retenido en el tamiz No.40</a:t>
                      </a:r>
                      <a:endParaRPr lang="es-ES" sz="1400" b="0" dirty="0">
                        <a:solidFill>
                          <a:schemeClr val="bg1"/>
                        </a:solidFill>
                        <a:effectLst/>
                        <a:latin typeface="Calibri"/>
                        <a:ea typeface="Calibri"/>
                        <a:cs typeface="Times New Roman"/>
                      </a:endParaRPr>
                    </a:p>
                  </a:txBody>
                  <a:tcPr marL="37716" marR="37716" marT="0" marB="0" anchor="ctr">
                    <a:solidFill>
                      <a:schemeClr val="tx1">
                        <a:lumMod val="95000"/>
                      </a:schemeClr>
                    </a:solidFill>
                  </a:tcPr>
                </a:tc>
                <a:tc hMerge="1">
                  <a:txBody>
                    <a:bodyPr/>
                    <a:lstStyle/>
                    <a:p>
                      <a:endParaRPr lang="es-ES"/>
                    </a:p>
                  </a:txBody>
                  <a:tcPr/>
                </a:tc>
                <a:tc hMerge="1">
                  <a:txBody>
                    <a:bodyPr/>
                    <a:lstStyle/>
                    <a:p>
                      <a:endParaRPr lang="es-ES"/>
                    </a:p>
                  </a:txBody>
                  <a:tcPr/>
                </a:tc>
              </a:tr>
              <a:tr h="187615">
                <a:tc gridSpan="3">
                  <a:txBody>
                    <a:bodyPr/>
                    <a:lstStyle/>
                    <a:p>
                      <a:pPr marL="457200" algn="ctr">
                        <a:lnSpc>
                          <a:spcPct val="150000"/>
                        </a:lnSpc>
                        <a:spcAft>
                          <a:spcPts val="0"/>
                        </a:spcAft>
                      </a:pPr>
                      <a:r>
                        <a:rPr lang="es-ES" sz="1200" b="0" dirty="0">
                          <a:solidFill>
                            <a:schemeClr val="bg1"/>
                          </a:solidFill>
                          <a:effectLst/>
                        </a:rPr>
                        <a:t>Mezcla “A”</a:t>
                      </a:r>
                      <a:endParaRPr lang="es-ES" sz="1400" b="0" dirty="0">
                        <a:solidFill>
                          <a:schemeClr val="bg1"/>
                        </a:solidFill>
                        <a:effectLst/>
                        <a:latin typeface="Calibri"/>
                        <a:ea typeface="Calibri"/>
                        <a:cs typeface="Times New Roman"/>
                      </a:endParaRPr>
                    </a:p>
                  </a:txBody>
                  <a:tcPr marL="37716" marR="37716" marT="0" marB="0" anchor="ctr">
                    <a:solidFill>
                      <a:schemeClr val="tx2">
                        <a:lumMod val="90000"/>
                      </a:schemeClr>
                    </a:solidFill>
                  </a:tcPr>
                </a:tc>
                <a:tc hMerge="1">
                  <a:txBody>
                    <a:bodyPr/>
                    <a:lstStyle/>
                    <a:p>
                      <a:endParaRPr lang="es-ES"/>
                    </a:p>
                  </a:txBody>
                  <a:tcPr/>
                </a:tc>
                <a:tc hMerge="1">
                  <a:txBody>
                    <a:bodyPr/>
                    <a:lstStyle/>
                    <a:p>
                      <a:endParaRPr lang="es-ES"/>
                    </a:p>
                  </a:txBody>
                  <a:tcPr/>
                </a:tc>
                <a:tc gridSpan="3">
                  <a:txBody>
                    <a:bodyPr/>
                    <a:lstStyle/>
                    <a:p>
                      <a:pPr marL="457200" algn="ctr">
                        <a:lnSpc>
                          <a:spcPct val="150000"/>
                        </a:lnSpc>
                        <a:spcAft>
                          <a:spcPts val="0"/>
                        </a:spcAft>
                      </a:pPr>
                      <a:r>
                        <a:rPr lang="es-ES" sz="1200" b="0" dirty="0">
                          <a:solidFill>
                            <a:schemeClr val="bg1"/>
                          </a:solidFill>
                          <a:effectLst/>
                        </a:rPr>
                        <a:t>Mezcla “B”</a:t>
                      </a:r>
                      <a:endParaRPr lang="es-ES" sz="1400" b="0" dirty="0">
                        <a:solidFill>
                          <a:schemeClr val="bg1"/>
                        </a:solidFill>
                        <a:effectLst/>
                        <a:latin typeface="Calibri"/>
                        <a:ea typeface="Calibri"/>
                        <a:cs typeface="Times New Roman"/>
                      </a:endParaRPr>
                    </a:p>
                  </a:txBody>
                  <a:tcPr marL="37716" marR="37716" marT="0" marB="0" anchor="ctr">
                    <a:solidFill>
                      <a:schemeClr val="tx1">
                        <a:lumMod val="95000"/>
                      </a:schemeClr>
                    </a:solidFill>
                  </a:tcPr>
                </a:tc>
                <a:tc hMerge="1">
                  <a:txBody>
                    <a:bodyPr/>
                    <a:lstStyle/>
                    <a:p>
                      <a:endParaRPr lang="es-ES"/>
                    </a:p>
                  </a:txBody>
                  <a:tcPr/>
                </a:tc>
                <a:tc hMerge="1">
                  <a:txBody>
                    <a:bodyPr/>
                    <a:lstStyle/>
                    <a:p>
                      <a:endParaRPr lang="es-ES"/>
                    </a:p>
                  </a:txBody>
                  <a:tcPr/>
                </a:tc>
              </a:tr>
              <a:tr h="808661">
                <a:tc>
                  <a:txBody>
                    <a:bodyPr/>
                    <a:lstStyle/>
                    <a:p>
                      <a:pPr marL="457200" algn="ctr">
                        <a:lnSpc>
                          <a:spcPct val="150000"/>
                        </a:lnSpc>
                        <a:spcAft>
                          <a:spcPts val="0"/>
                        </a:spcAft>
                      </a:pPr>
                      <a:r>
                        <a:rPr lang="es-ES" sz="1200" b="0">
                          <a:solidFill>
                            <a:schemeClr val="bg1"/>
                          </a:solidFill>
                          <a:effectLst/>
                        </a:rPr>
                        <a:t>Estabilidad</a:t>
                      </a:r>
                      <a:endParaRPr lang="es-ES" sz="1400" b="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a:solidFill>
                            <a:schemeClr val="bg1"/>
                          </a:solidFill>
                          <a:effectLst/>
                        </a:rPr>
                        <a:t>Flujo</a:t>
                      </a:r>
                      <a:endParaRPr lang="es-ES" sz="1400" b="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dirty="0">
                          <a:solidFill>
                            <a:schemeClr val="bg1"/>
                          </a:solidFill>
                          <a:effectLst/>
                        </a:rPr>
                        <a:t>Vacíos de aire</a:t>
                      </a:r>
                      <a:endParaRPr lang="es-ES" sz="1400" b="0" dirty="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a:solidFill>
                            <a:schemeClr val="bg1"/>
                          </a:solidFill>
                          <a:effectLst/>
                        </a:rPr>
                        <a:t>Estabilidad</a:t>
                      </a:r>
                      <a:endParaRPr lang="es-ES" sz="1400" b="0">
                        <a:solidFill>
                          <a:schemeClr val="bg1"/>
                        </a:solidFill>
                        <a:effectLst/>
                        <a:latin typeface="Calibri"/>
                        <a:ea typeface="Calibri"/>
                        <a:cs typeface="Times New Roman"/>
                      </a:endParaRPr>
                    </a:p>
                  </a:txBody>
                  <a:tcPr marL="37716" marR="37716" marT="0" marB="0" anchor="ctr">
                    <a:solidFill>
                      <a:schemeClr val="tx1">
                        <a:lumMod val="95000"/>
                      </a:schemeClr>
                    </a:solidFill>
                  </a:tcPr>
                </a:tc>
                <a:tc>
                  <a:txBody>
                    <a:bodyPr/>
                    <a:lstStyle/>
                    <a:p>
                      <a:pPr marL="457200" algn="ctr">
                        <a:lnSpc>
                          <a:spcPct val="150000"/>
                        </a:lnSpc>
                        <a:spcAft>
                          <a:spcPts val="0"/>
                        </a:spcAft>
                      </a:pPr>
                      <a:r>
                        <a:rPr lang="es-ES" sz="1200" b="0">
                          <a:solidFill>
                            <a:schemeClr val="bg1"/>
                          </a:solidFill>
                          <a:effectLst/>
                        </a:rPr>
                        <a:t>Flujo</a:t>
                      </a:r>
                      <a:endParaRPr lang="es-ES" sz="1400" b="0">
                        <a:solidFill>
                          <a:schemeClr val="bg1"/>
                        </a:solidFill>
                        <a:effectLst/>
                        <a:latin typeface="Calibri"/>
                        <a:ea typeface="Calibri"/>
                        <a:cs typeface="Times New Roman"/>
                      </a:endParaRPr>
                    </a:p>
                  </a:txBody>
                  <a:tcPr marL="37716" marR="37716" marT="0" marB="0" anchor="ctr">
                    <a:solidFill>
                      <a:schemeClr val="tx1">
                        <a:lumMod val="95000"/>
                      </a:schemeClr>
                    </a:solidFill>
                  </a:tcPr>
                </a:tc>
                <a:tc>
                  <a:txBody>
                    <a:bodyPr/>
                    <a:lstStyle/>
                    <a:p>
                      <a:pPr marL="457200" algn="ctr">
                        <a:lnSpc>
                          <a:spcPct val="150000"/>
                        </a:lnSpc>
                        <a:spcAft>
                          <a:spcPts val="0"/>
                        </a:spcAft>
                      </a:pPr>
                      <a:r>
                        <a:rPr lang="es-ES" sz="1200" b="0" dirty="0">
                          <a:solidFill>
                            <a:schemeClr val="bg1"/>
                          </a:solidFill>
                          <a:effectLst/>
                        </a:rPr>
                        <a:t>Vacíos de aire</a:t>
                      </a:r>
                      <a:endParaRPr lang="es-ES" sz="1400" b="0" dirty="0">
                        <a:solidFill>
                          <a:schemeClr val="bg1"/>
                        </a:solidFill>
                        <a:effectLst/>
                        <a:latin typeface="Calibri"/>
                        <a:ea typeface="Calibri"/>
                        <a:cs typeface="Times New Roman"/>
                      </a:endParaRPr>
                    </a:p>
                  </a:txBody>
                  <a:tcPr marL="37716" marR="37716" marT="0" marB="0" anchor="ctr">
                    <a:solidFill>
                      <a:schemeClr val="tx1">
                        <a:lumMod val="95000"/>
                      </a:schemeClr>
                    </a:solidFill>
                  </a:tcPr>
                </a:tc>
              </a:tr>
              <a:tr h="294059">
                <a:tc>
                  <a:txBody>
                    <a:bodyPr/>
                    <a:lstStyle/>
                    <a:p>
                      <a:pPr marL="457200" algn="ctr">
                        <a:lnSpc>
                          <a:spcPct val="150000"/>
                        </a:lnSpc>
                        <a:spcAft>
                          <a:spcPts val="0"/>
                        </a:spcAft>
                      </a:pPr>
                      <a:r>
                        <a:rPr lang="es-ES" sz="1200" b="0">
                          <a:solidFill>
                            <a:schemeClr val="bg1"/>
                          </a:solidFill>
                          <a:effectLst/>
                        </a:rPr>
                        <a:t>lb</a:t>
                      </a:r>
                      <a:endParaRPr lang="es-ES" sz="1400" b="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a:solidFill>
                            <a:schemeClr val="bg1"/>
                          </a:solidFill>
                          <a:effectLst/>
                        </a:rPr>
                        <a:t>0,01”</a:t>
                      </a:r>
                      <a:endParaRPr lang="es-ES" sz="1400" b="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dirty="0">
                          <a:solidFill>
                            <a:schemeClr val="bg1"/>
                          </a:solidFill>
                          <a:effectLst/>
                        </a:rPr>
                        <a:t>%</a:t>
                      </a:r>
                      <a:endParaRPr lang="es-ES" sz="1400" b="0" dirty="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a:solidFill>
                            <a:schemeClr val="bg1"/>
                          </a:solidFill>
                          <a:effectLst/>
                        </a:rPr>
                        <a:t>lb</a:t>
                      </a:r>
                      <a:endParaRPr lang="es-ES" sz="1400" b="0">
                        <a:solidFill>
                          <a:schemeClr val="bg1"/>
                        </a:solidFill>
                        <a:effectLst/>
                        <a:latin typeface="Calibri"/>
                        <a:ea typeface="Calibri"/>
                        <a:cs typeface="Times New Roman"/>
                      </a:endParaRPr>
                    </a:p>
                  </a:txBody>
                  <a:tcPr marL="37716" marR="37716" marT="0" marB="0" anchor="ctr">
                    <a:solidFill>
                      <a:schemeClr val="tx1">
                        <a:lumMod val="95000"/>
                      </a:schemeClr>
                    </a:solidFill>
                  </a:tcPr>
                </a:tc>
                <a:tc>
                  <a:txBody>
                    <a:bodyPr/>
                    <a:lstStyle/>
                    <a:p>
                      <a:pPr marL="457200" algn="ctr">
                        <a:lnSpc>
                          <a:spcPct val="150000"/>
                        </a:lnSpc>
                        <a:spcAft>
                          <a:spcPts val="0"/>
                        </a:spcAft>
                      </a:pPr>
                      <a:r>
                        <a:rPr lang="es-ES" sz="1200" b="0">
                          <a:solidFill>
                            <a:schemeClr val="bg1"/>
                          </a:solidFill>
                          <a:effectLst/>
                        </a:rPr>
                        <a:t>0,01”</a:t>
                      </a:r>
                      <a:endParaRPr lang="es-ES" sz="1400" b="0">
                        <a:solidFill>
                          <a:schemeClr val="bg1"/>
                        </a:solidFill>
                        <a:effectLst/>
                        <a:latin typeface="Calibri"/>
                        <a:ea typeface="Calibri"/>
                        <a:cs typeface="Times New Roman"/>
                      </a:endParaRPr>
                    </a:p>
                  </a:txBody>
                  <a:tcPr marL="37716" marR="37716" marT="0" marB="0" anchor="ctr">
                    <a:solidFill>
                      <a:schemeClr val="tx1">
                        <a:lumMod val="95000"/>
                      </a:schemeClr>
                    </a:solidFill>
                  </a:tcPr>
                </a:tc>
                <a:tc>
                  <a:txBody>
                    <a:bodyPr/>
                    <a:lstStyle/>
                    <a:p>
                      <a:pPr marL="457200" algn="ctr">
                        <a:lnSpc>
                          <a:spcPct val="150000"/>
                        </a:lnSpc>
                        <a:spcAft>
                          <a:spcPts val="0"/>
                        </a:spcAft>
                      </a:pPr>
                      <a:r>
                        <a:rPr lang="es-ES" sz="1200" b="0" dirty="0">
                          <a:solidFill>
                            <a:schemeClr val="bg1"/>
                          </a:solidFill>
                          <a:effectLst/>
                        </a:rPr>
                        <a:t>%</a:t>
                      </a:r>
                      <a:endParaRPr lang="es-ES" sz="1400" b="0" dirty="0">
                        <a:solidFill>
                          <a:schemeClr val="bg1"/>
                        </a:solidFill>
                        <a:effectLst/>
                        <a:latin typeface="Calibri"/>
                        <a:ea typeface="Calibri"/>
                        <a:cs typeface="Times New Roman"/>
                      </a:endParaRPr>
                    </a:p>
                  </a:txBody>
                  <a:tcPr marL="37716" marR="37716" marT="0" marB="0" anchor="ctr">
                    <a:solidFill>
                      <a:schemeClr val="tx1">
                        <a:lumMod val="95000"/>
                      </a:schemeClr>
                    </a:solidFill>
                  </a:tcPr>
                </a:tc>
              </a:tr>
              <a:tr h="294059">
                <a:tc>
                  <a:txBody>
                    <a:bodyPr/>
                    <a:lstStyle/>
                    <a:p>
                      <a:pPr marL="457200" algn="ctr">
                        <a:lnSpc>
                          <a:spcPct val="150000"/>
                        </a:lnSpc>
                        <a:spcAft>
                          <a:spcPts val="0"/>
                        </a:spcAft>
                      </a:pPr>
                      <a:r>
                        <a:rPr lang="es-ES" sz="1200" b="0">
                          <a:solidFill>
                            <a:schemeClr val="bg1"/>
                          </a:solidFill>
                          <a:effectLst/>
                        </a:rPr>
                        <a:t>3300,4</a:t>
                      </a:r>
                      <a:endParaRPr lang="es-ES" sz="1400" b="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a:solidFill>
                            <a:schemeClr val="bg1"/>
                          </a:solidFill>
                          <a:effectLst/>
                        </a:rPr>
                        <a:t>15,87</a:t>
                      </a:r>
                      <a:endParaRPr lang="es-ES" sz="1400" b="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dirty="0">
                          <a:solidFill>
                            <a:schemeClr val="bg1"/>
                          </a:solidFill>
                          <a:effectLst/>
                        </a:rPr>
                        <a:t>5,47</a:t>
                      </a:r>
                      <a:endParaRPr lang="es-ES" sz="1400" b="0" dirty="0">
                        <a:solidFill>
                          <a:schemeClr val="bg1"/>
                        </a:solidFill>
                        <a:effectLst/>
                        <a:latin typeface="Calibri"/>
                        <a:ea typeface="Calibri"/>
                        <a:cs typeface="Times New Roman"/>
                      </a:endParaRPr>
                    </a:p>
                  </a:txBody>
                  <a:tcPr marL="37716" marR="37716" marT="0" marB="0" anchor="ctr">
                    <a:solidFill>
                      <a:schemeClr val="tx2">
                        <a:lumMod val="90000"/>
                      </a:schemeClr>
                    </a:solidFill>
                  </a:tcPr>
                </a:tc>
                <a:tc>
                  <a:txBody>
                    <a:bodyPr/>
                    <a:lstStyle/>
                    <a:p>
                      <a:pPr marL="457200" algn="ctr">
                        <a:lnSpc>
                          <a:spcPct val="150000"/>
                        </a:lnSpc>
                        <a:spcAft>
                          <a:spcPts val="0"/>
                        </a:spcAft>
                      </a:pPr>
                      <a:r>
                        <a:rPr lang="es-ES" sz="1200" b="0">
                          <a:solidFill>
                            <a:schemeClr val="bg1"/>
                          </a:solidFill>
                          <a:effectLst/>
                        </a:rPr>
                        <a:t>2750</a:t>
                      </a:r>
                      <a:endParaRPr lang="es-ES" sz="1400" b="0">
                        <a:solidFill>
                          <a:schemeClr val="bg1"/>
                        </a:solidFill>
                        <a:effectLst/>
                        <a:latin typeface="Calibri"/>
                        <a:ea typeface="Calibri"/>
                        <a:cs typeface="Times New Roman"/>
                      </a:endParaRPr>
                    </a:p>
                  </a:txBody>
                  <a:tcPr marL="37716" marR="37716" marT="0" marB="0" anchor="ctr">
                    <a:solidFill>
                      <a:schemeClr val="tx1">
                        <a:lumMod val="95000"/>
                      </a:schemeClr>
                    </a:solidFill>
                  </a:tcPr>
                </a:tc>
                <a:tc>
                  <a:txBody>
                    <a:bodyPr/>
                    <a:lstStyle/>
                    <a:p>
                      <a:pPr marL="457200" algn="ctr">
                        <a:lnSpc>
                          <a:spcPct val="150000"/>
                        </a:lnSpc>
                        <a:spcAft>
                          <a:spcPts val="0"/>
                        </a:spcAft>
                      </a:pPr>
                      <a:r>
                        <a:rPr lang="es-ES" sz="1200" b="0">
                          <a:solidFill>
                            <a:schemeClr val="bg1"/>
                          </a:solidFill>
                          <a:effectLst/>
                        </a:rPr>
                        <a:t>22</a:t>
                      </a:r>
                      <a:endParaRPr lang="es-ES" sz="1400" b="0">
                        <a:solidFill>
                          <a:schemeClr val="bg1"/>
                        </a:solidFill>
                        <a:effectLst/>
                        <a:latin typeface="Calibri"/>
                        <a:ea typeface="Calibri"/>
                        <a:cs typeface="Times New Roman"/>
                      </a:endParaRPr>
                    </a:p>
                  </a:txBody>
                  <a:tcPr marL="37716" marR="37716" marT="0" marB="0" anchor="ctr">
                    <a:solidFill>
                      <a:schemeClr val="tx1">
                        <a:lumMod val="95000"/>
                      </a:schemeClr>
                    </a:solidFill>
                  </a:tcPr>
                </a:tc>
                <a:tc>
                  <a:txBody>
                    <a:bodyPr/>
                    <a:lstStyle/>
                    <a:p>
                      <a:pPr marL="457200" algn="ctr">
                        <a:lnSpc>
                          <a:spcPct val="150000"/>
                        </a:lnSpc>
                        <a:spcAft>
                          <a:spcPts val="0"/>
                        </a:spcAft>
                      </a:pPr>
                      <a:r>
                        <a:rPr lang="es-ES" sz="1200" b="0" dirty="0">
                          <a:solidFill>
                            <a:schemeClr val="bg1"/>
                          </a:solidFill>
                          <a:effectLst/>
                        </a:rPr>
                        <a:t>4</a:t>
                      </a:r>
                      <a:endParaRPr lang="es-ES" sz="1400" b="0" dirty="0">
                        <a:solidFill>
                          <a:schemeClr val="bg1"/>
                        </a:solidFill>
                        <a:effectLst/>
                        <a:latin typeface="Calibri"/>
                        <a:ea typeface="Calibri"/>
                        <a:cs typeface="Times New Roman"/>
                      </a:endParaRPr>
                    </a:p>
                  </a:txBody>
                  <a:tcPr marL="37716" marR="37716" marT="0" marB="0" anchor="ctr">
                    <a:solidFill>
                      <a:schemeClr val="tx1">
                        <a:lumMod val="95000"/>
                      </a:schemeClr>
                    </a:solidFill>
                  </a:tcPr>
                </a:tc>
              </a:tr>
              <a:tr h="1024510">
                <a:tc gridSpan="6">
                  <a:txBody>
                    <a:bodyPr/>
                    <a:lstStyle/>
                    <a:p>
                      <a:pPr marL="457200" algn="l">
                        <a:lnSpc>
                          <a:spcPct val="150000"/>
                        </a:lnSpc>
                        <a:spcAft>
                          <a:spcPts val="0"/>
                        </a:spcAft>
                      </a:pPr>
                      <a:endParaRPr lang="es-ES" sz="1200" b="0" dirty="0" smtClean="0">
                        <a:solidFill>
                          <a:schemeClr val="bg1"/>
                        </a:solidFill>
                        <a:effectLst/>
                      </a:endParaRPr>
                    </a:p>
                    <a:p>
                      <a:pPr marL="342900" lvl="0" indent="-342900">
                        <a:lnSpc>
                          <a:spcPct val="150000"/>
                        </a:lnSpc>
                        <a:spcAft>
                          <a:spcPts val="0"/>
                        </a:spcAft>
                        <a:buFont typeface="Times New Roman"/>
                        <a:buChar char="-"/>
                      </a:pPr>
                      <a:r>
                        <a:rPr lang="es-ES" sz="1200" b="0" dirty="0" smtClean="0">
                          <a:solidFill>
                            <a:schemeClr val="bg1"/>
                          </a:solidFill>
                          <a:effectLst/>
                        </a:rPr>
                        <a:t>En </a:t>
                      </a:r>
                      <a:r>
                        <a:rPr lang="es-ES" sz="1200" b="0" dirty="0">
                          <a:solidFill>
                            <a:schemeClr val="bg1"/>
                          </a:solidFill>
                          <a:effectLst/>
                        </a:rPr>
                        <a:t>Estabilidad: la mezcla “A” supera en 20.01%  a la mezcla “B”</a:t>
                      </a:r>
                      <a:endParaRPr lang="es-ES" sz="1400" b="0" dirty="0">
                        <a:solidFill>
                          <a:schemeClr val="bg1"/>
                        </a:solidFill>
                        <a:effectLst/>
                      </a:endParaRPr>
                    </a:p>
                    <a:p>
                      <a:pPr marL="342900" lvl="0" indent="-342900">
                        <a:lnSpc>
                          <a:spcPct val="150000"/>
                        </a:lnSpc>
                        <a:spcAft>
                          <a:spcPts val="0"/>
                        </a:spcAft>
                        <a:buFont typeface="Times New Roman"/>
                        <a:buChar char="-"/>
                      </a:pPr>
                      <a:r>
                        <a:rPr lang="es-ES" sz="1200" b="0" dirty="0">
                          <a:solidFill>
                            <a:schemeClr val="bg1"/>
                          </a:solidFill>
                          <a:effectLst/>
                        </a:rPr>
                        <a:t>En flujo: la mezcla “B” sobrepasa en 38.63% a la mezcla “A”</a:t>
                      </a:r>
                      <a:endParaRPr lang="es-ES" sz="1400" b="0" dirty="0">
                        <a:solidFill>
                          <a:schemeClr val="bg1"/>
                        </a:solidFill>
                        <a:effectLst/>
                      </a:endParaRPr>
                    </a:p>
                    <a:p>
                      <a:pPr marL="342900" lvl="0" indent="-342900">
                        <a:lnSpc>
                          <a:spcPct val="150000"/>
                        </a:lnSpc>
                        <a:spcAft>
                          <a:spcPts val="0"/>
                        </a:spcAft>
                        <a:buFont typeface="Times New Roman"/>
                        <a:buChar char="-"/>
                      </a:pPr>
                      <a:r>
                        <a:rPr lang="es-ES" sz="1200" b="0" dirty="0">
                          <a:solidFill>
                            <a:schemeClr val="bg1"/>
                          </a:solidFill>
                          <a:effectLst/>
                        </a:rPr>
                        <a:t>En vacíos de aire: La mezcla “A” sobrepasa en 36.75% a la mezcla “B”</a:t>
                      </a:r>
                      <a:endParaRPr lang="es-ES" sz="1400" b="0" dirty="0">
                        <a:solidFill>
                          <a:schemeClr val="bg1"/>
                        </a:solidFill>
                        <a:effectLst/>
                        <a:latin typeface="Calibri"/>
                        <a:ea typeface="Calibri"/>
                        <a:cs typeface="Times New Roman"/>
                      </a:endParaRPr>
                    </a:p>
                  </a:txBody>
                  <a:tcPr marL="37716" marR="37716" marT="0" marB="0" anchor="ctr">
                    <a:solidFill>
                      <a:schemeClr val="tx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2193390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912768"/>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8" name="1 Título"/>
          <p:cNvSpPr txBox="1">
            <a:spLocks/>
          </p:cNvSpPr>
          <p:nvPr/>
        </p:nvSpPr>
        <p:spPr>
          <a:xfrm>
            <a:off x="675436" y="260648"/>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CONCLUSIONES</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10" name="1 Título"/>
          <p:cNvSpPr txBox="1">
            <a:spLocks/>
          </p:cNvSpPr>
          <p:nvPr/>
        </p:nvSpPr>
        <p:spPr>
          <a:xfrm>
            <a:off x="683568" y="620688"/>
            <a:ext cx="7992888" cy="50405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just">
              <a:lnSpc>
                <a:spcPct val="200000"/>
              </a:lnSpc>
              <a:buFontTx/>
              <a:buChar char="-"/>
            </a:pPr>
            <a:r>
              <a:rPr lang="es-ES" sz="1800" dirty="0" smtClean="0">
                <a:solidFill>
                  <a:schemeClr val="bg1"/>
                </a:solidFill>
                <a:latin typeface="Times New Roman" pitchFamily="18" charset="0"/>
                <a:cs typeface="Times New Roman" pitchFamily="18" charset="0"/>
              </a:rPr>
              <a:t>La </a:t>
            </a:r>
            <a:r>
              <a:rPr lang="es-ES" sz="1800" dirty="0">
                <a:solidFill>
                  <a:schemeClr val="bg1"/>
                </a:solidFill>
                <a:latin typeface="Times New Roman" pitchFamily="18" charset="0"/>
                <a:cs typeface="Times New Roman" pitchFamily="18" charset="0"/>
              </a:rPr>
              <a:t>baja densidad de los materiales modificadores es el principal factor que genera una variación considerable en las propiedades volumétricas de la mezcla y a medida que se incrementa el porcentaje de elastómero, se obtiene resultados no tan convenientes</a:t>
            </a:r>
            <a:r>
              <a:rPr lang="es-ES" sz="1800" dirty="0" smtClean="0">
                <a:solidFill>
                  <a:schemeClr val="bg1"/>
                </a:solidFill>
                <a:latin typeface="Times New Roman" pitchFamily="18" charset="0"/>
                <a:cs typeface="Times New Roman" pitchFamily="18" charset="0"/>
              </a:rPr>
              <a:t>.</a:t>
            </a:r>
          </a:p>
          <a:p>
            <a:pPr marL="285750" indent="-285750" algn="just">
              <a:lnSpc>
                <a:spcPct val="200000"/>
              </a:lnSpc>
              <a:buFontTx/>
              <a:buChar char="-"/>
            </a:pPr>
            <a:endParaRPr lang="es-ES" sz="1800" dirty="0">
              <a:solidFill>
                <a:schemeClr val="bg1"/>
              </a:solidFill>
              <a:latin typeface="Times New Roman" pitchFamily="18" charset="0"/>
              <a:cs typeface="Times New Roman" pitchFamily="18" charset="0"/>
            </a:endParaRPr>
          </a:p>
          <a:p>
            <a:pPr marL="285750" indent="-285750" algn="just">
              <a:lnSpc>
                <a:spcPct val="200000"/>
              </a:lnSpc>
              <a:buFontTx/>
              <a:buChar char="-"/>
            </a:pPr>
            <a:r>
              <a:rPr lang="es-ES" sz="1800" dirty="0" smtClean="0">
                <a:solidFill>
                  <a:schemeClr val="bg1"/>
                </a:solidFill>
                <a:latin typeface="Times New Roman" pitchFamily="18" charset="0"/>
                <a:cs typeface="Times New Roman" pitchFamily="18" charset="0"/>
              </a:rPr>
              <a:t>Los </a:t>
            </a:r>
            <a:r>
              <a:rPr lang="es-ES" sz="1800" dirty="0">
                <a:solidFill>
                  <a:schemeClr val="bg1"/>
                </a:solidFill>
                <a:latin typeface="Times New Roman" pitchFamily="18" charset="0"/>
                <a:cs typeface="Times New Roman" pitchFamily="18" charset="0"/>
              </a:rPr>
              <a:t>materiales: elastómero (caucho) y tereftalato de polietileno PET, pueden ser usados en la modificación de mezclas asfálticas, como modificadores en lugar de polímeros ya existentes en el mercado, de esta manera se genera una alternativa de aplicación de desechos no biodegradables que contribuya a la conservación del ambiente. </a:t>
            </a:r>
          </a:p>
          <a:p>
            <a:pPr marL="285750" indent="-285750" algn="just">
              <a:lnSpc>
                <a:spcPct val="200000"/>
              </a:lnSpc>
              <a:buFontTx/>
              <a:buChar char="-"/>
            </a:pPr>
            <a:endParaRPr lang="es-ES" sz="1800" dirty="0">
              <a:solidFill>
                <a:schemeClr val="bg1"/>
              </a:solidFill>
              <a:latin typeface="Times New Roman" pitchFamily="18" charset="0"/>
              <a:cs typeface="Times New Roman" pitchFamily="18" charset="0"/>
            </a:endParaRPr>
          </a:p>
          <a:p>
            <a:pPr algn="just">
              <a:lnSpc>
                <a:spcPct val="200000"/>
              </a:lnSpc>
            </a:pPr>
            <a:endParaRPr lang="es-ES" sz="1800" dirty="0">
              <a:solidFill>
                <a:schemeClr val="bg1"/>
              </a:solidFill>
              <a:latin typeface="Times New Roman" pitchFamily="18" charset="0"/>
              <a:cs typeface="Times New Roman" pitchFamily="18" charset="0"/>
            </a:endParaRPr>
          </a:p>
        </p:txBody>
      </p:sp>
      <p:sp>
        <p:nvSpPr>
          <p:cNvPr id="12" name="1 Título"/>
          <p:cNvSpPr txBox="1">
            <a:spLocks/>
          </p:cNvSpPr>
          <p:nvPr/>
        </p:nvSpPr>
        <p:spPr>
          <a:xfrm>
            <a:off x="6444208" y="6021288"/>
            <a:ext cx="2430543"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latin typeface="BankGothic Md BT" pitchFamily="34" charset="0"/>
              </a:rPr>
              <a:t>UNIVERSIDAD DE LAS FUERZAS ARMADAS ESPE</a:t>
            </a:r>
            <a:endParaRPr lang="es-ES" sz="1200" dirty="0">
              <a:latin typeface="BankGothic Md BT" pitchFamily="34" charset="0"/>
            </a:endParaRPr>
          </a:p>
        </p:txBody>
      </p:sp>
    </p:spTree>
    <p:extLst>
      <p:ext uri="{BB962C8B-B14F-4D97-AF65-F5344CB8AC3E}">
        <p14:creationId xmlns:p14="http://schemas.microsoft.com/office/powerpoint/2010/main" val="39205693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55575" y="9939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5" name="1 Título"/>
          <p:cNvSpPr txBox="1">
            <a:spLocks/>
          </p:cNvSpPr>
          <p:nvPr/>
        </p:nvSpPr>
        <p:spPr>
          <a:xfrm>
            <a:off x="1115616" y="330225"/>
            <a:ext cx="7772400" cy="79451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TIPOS DE MATERIA PRIMA OBTENIDA </a:t>
            </a:r>
          </a:p>
          <a:p>
            <a:r>
              <a:rPr lang="es-ES" sz="2400" b="1" dirty="0" smtClean="0">
                <a:solidFill>
                  <a:schemeClr val="bg1"/>
                </a:solidFill>
                <a:latin typeface="Aparajita" pitchFamily="34" charset="0"/>
                <a:cs typeface="Aparajita" pitchFamily="34" charset="0"/>
              </a:rPr>
              <a:t>LUEGO DEL RECICLAJE DE PET</a:t>
            </a:r>
            <a:endParaRPr lang="es-ES" sz="2400" b="1" dirty="0">
              <a:solidFill>
                <a:schemeClr val="bg1"/>
              </a:solidFill>
              <a:latin typeface="Aparajita" pitchFamily="34" charset="0"/>
              <a:cs typeface="Aparajita" pitchFamily="34" charset="0"/>
            </a:endParaRPr>
          </a:p>
        </p:txBody>
      </p:sp>
      <p:sp>
        <p:nvSpPr>
          <p:cNvPr id="2" name="AutoShape 4" descr="data:image/jpeg;base64,/9j/4AAQSkZJRgABAQAAAQABAAD/2wCEAAkGBxQSEhUUEhIUFhIUFhQaGBcYGBcYFhwbFxQWFhYeGBoaHSggGBolHBcVITIhJSkrLjEwHSEzODMsNygtLisBCgoKDg0OGxAQGywkICUwNCw0LCwsNCwsNDQsLCwsLCwsLCwsLCwvLC0sLCwsNCwsLCwsLCwvLCwsLCwsLCwsLP/AABEIANgA6gMBEQACEQEDEQH/xAAcAAEAAgIDAQAAAAAAAAAAAAAABgcEBQECAwj/xABKEAABAwIDAwgECQoEBwEAAAABAAIDBBEFITEGEkEHEyJRYXGBkRQjodEXMjVCUlRyk9IVU2J0gpKxsrPBo8LD4SQzc4Si0+I2/8QAGwEBAAIDAQEAAAAAAAAAAAAAAAQFAQIDBgf/xAA8EQACAQMBBQMHCgYDAAAAAAAAAQIDBBESBRMhMUFRgaEUFSIyUmHhIzRCYnGRscHR8AYWMzWCslNyov/aAAwDAQACEQMRAD8AvFAEAQBAEAQBAEAQBAEBE9o9vKelcYwDLKNWtNg3sc45X7BdRqtzCDxzZCuL6nSeObI58KzvqjfvT+BcPLn7Pj8CJ51+r4j4VnfVG/en8CeXP2fH4Dzr9XxHwrO+qN+9P4E8ufs+PwHnX6viPhWd9Ub96fwJ5c/Z8fgPOv1fEfCs76o370/gTy5+z4/Ax51+r4mRQ8qjS601MWt+kx++R4Fouto3qz6SOkNqRb9KOCwKGsZMxskTg5jhcOGh93cpsZKSyizjJSWY8j3WTYIAgCAIAgCAIAgCAIAgCAIAgCAIAgCAIAgIdyibT+ixCOI2nlBsfoN4u7+A8+Ci3NbdxwubIN9c7mGI82U2qs86EAQBAEAQBATTkyx8wT8w8+qmOV9Gvtkf2tPJS7SrplpfJlns640T3b5MuAKzL05QBAEAQBAEAQBAEAQBAEAQBAEAQBAEAQGFjGJMpoXzSGzWDxJ0AHaTYLWc1COpmlSpGnFylyRQeL4k+pmfNIek86cABkAOwBUs5ucnJnl61V1ZuTMNanIIAgCAIAgCAA9WR60CeC+NjMc9LpWSE+sb0ZB+kOPiLHxVxQqbyGT1FrW31NS69TptDthTUl2vfvy/m2Zu/aOjfFKteFPnz7DFe7p0fWfHsPHY/EairaaiUCOF2UUQzuAc3ucRc5iw0GuWixQnKotT4LojFtUnVWuXBdESZdyUEAQBAEAQBAEAQBAEAQBAEAQBAEBTXKNtJ6TNzUZ9RCTmNHP0J7hmB4niqu6ra5aVyRQbQud5LRHkiHqKVwQBAcICTjYepNIKkAG4Lua+fucHDryztrbyUjyaejX4E7yCput4vuIwo5BOUAQBAZlBis0DXthlcwSAB+7kTa9s9RqdFtGpKOdLxk6061SmmovGTN2TwJ1bUNjzDB0pHdTfeTl49i3o0t5LHTqdbWg61THTqXxBEGNDWizWgAAcABYBXCWD0qSSwj0WTIQBAEAQBAEAQBAEAQBAEAQBAEBCuUnaX0eLmYz66YHMasZxPecwPE8FFuq2iOlc2QL+53UNMebKeVUeeOVkBAEBKeT/AGa9Mn3pBeCIgv6nH5rf7ns71ItqO8ll8kT7G23s9UuSLrsrY9CUbt3gfolU4NFopOnH3H4w8D7CFUXFPRPhyZ5y+obqpw5Mjq4EIIAgDWkmwBJOQA1JOlkMpZeEXnsPs8KOnDXAc8+zpD28G9zRl33PFW9vS3ccdT0tpb7mnjr1JEu5KCAIAgCAIAgCAIAgCAIAgCAIAgBQFL8oGAVMU755TzkcjspALAaBrXD5thYDgVVXNKcZOT5FBf29RTdR8UyJKMVwQBAZGHUL55WRRi73mwHtJPYACfBZjFyaijelTlUkox5svzAcJZSQMhj0aMzxc45uJ7z7ldU4KEdKPUUaUaUFCJ3xbF4aZm/PIGN4XzJ+yBmT3JOcYLMmZqVYU1mTwVJtxte2u3WMh3WRuJa9x6ZuLHIZNB6s9Boq24uFU4JFHeXirejFcF1ImoxXhAEBPuS3Z3nH+lSDoRm0Y636E9zf49ym2lHL1vuLbZttl72XcWurEuggCAIAgCAIAgCAIAgCAIAgCAIAgCA6SxhwIcAQRYg5gjtCBrJWW1/J4W3loxcamHiOsxknP7J8OpV9a06w+4p7rZ30qX3foV04WyORGo4+KglQ1jgzhDBb3Jns1zEXPyj10o6IOrWajxdkT4dqs7WjojqfNnoLC23cdcubJfXxSOYWxSCN5tZ5aH2zz6JIBNuv2qVJNrgTpJtYTwyB13JpJM8vkr3PeeLorn+pkO5QpWcpPLl4fErKmzZTeqU893xMJ3JVJwqmeMZH+Za+Qv2vD4nPzU/a8DzfyWT8KiI/suHvWvkUu1GHsqXtHgeTCq/OQ+bvwrHkU+1Gvmup2o6M5M6veAc6INJzcHEkDibWz7k8jnnoYWy6meLWCypKmmoIGte9sUTBZoOZPcBm48cgp7cKUePBFu5U6MOLwkQbHuU5xu2kZYfnH6+DNB4+Sh1LzpBd5W1tp9Ka72ZPJptTJNI+CokL3uu+Nztcvjt8swO9bWtdybjJnTZ91Ko3Cb48yxlOLQIAgCAIAgCAIAgCAIAgI7tJtDLSXd6G+WIfPY8ZZZ7zbEt79Fxq1XDjpyR69aVLjpbXuIz8K7fqjvvB+FRvLl7PiQXtWPs+J4u5VncKQeMv/wALHl31fH4Gvnb6nj8Dr8Kz/qjfvT+BPLn7Pj8B51+r4nR3KrLwpox+24/2WPLpez4mPOr9nxNzsht56XNzMzGxucPVlpNiRckG/G2Y7iu1C63ktLWCRa36rS0tYNhtdsXFWAvZaOo+mBk63B449+o7dFvWt41OPJnW5s4Vlnk+0hmyOw8rqoiqjLY4CCQc2vJ+KGni3K58uKiUbaWv01wRX2tjLe/KLgvEt1WZeEJ5U9sDh9OGwuAqpjaPIHdDSN95ByyBsAeJ42Kudi7NV5WzNehHn7+xfvoaTlhcCovhPxT65/gwf+tet8xWH/H/AOpfqaapF18mmLTVeHxTVD9+VxlBdutbfdle0ZNAGgHBeM2xb07e7lTpLCWOHPou06Qba4koVYbGuxrG4KRodPIGg33RYlziNd0DM6haTqRgsyZyq1oUlmbwVzj3KZK+7aVnNN+m6znnub8VvtUCpeN8ILHvKqttOT4U1j3kGqql8ji+RznvOrnG58yojbbyyrnOU3mTyeSwantQ1b4ZGSRmz2ODmntH9uCzGTi8o3pzcJKUeaPoHBcSbUwsmZ8V7b26jo4HtBBCu4TU4qSPVU6iqQUl1M5bG4QBAEAQBAEAQBAEAQHFkBFdothKapu5o5mY/PYOiftMvY+Fio9W2hPjyZDr2NOrx5PtKfxWi5iaSIua8xuLS5t7EjW1/JVc46ZOPYefrU93NxznBirU5hAd4ZXMcHNJDmkEEagg3BRNp5RtGTi8rmXxsnjraynbLkHjoyN6nDXwORHYVc0aiqR1Hp7euq1NSRuQF1O5ygNXiWztLUP356aGV9gN57GuNhewuRpmVJo3lxRjppzcV7ngw4p8yiOWDDoqfEAyCJkTOYjO6xoa25c+5sOOQXudg1qla01VJNvU+L49hxksS4FrcjnyTB9qf+vIvLbf+fz7v9UdKfqk1VMbmg21wP0ymcwD1jelGf0hw8RceK416e8hjqRrqhvqbj16FEqnPMNYCAIAgLA5Kcd3JHUrz0ZLuj7HAXcPEC/h2qbZ1cPQ+4ttmV8PdPuLVViXQQBAEAQBAEAQBAEAQBAaHbTHPQ6Zzx/zHdGMfpHj4C58Fxr1d3DPUj3Vfc03Lr0KIJ69VTnl28hAEAQEj2F2g9DqAXG0Mtmydmu67wJ8iV3t6u7nx5Mm2NxuqnHky8Qbq3PRnKAID5+5cflIfq8X80i97/DfzP8Ayf4I4T9Yszkc+SYPtT/15F5vb/z+fd/qjpT9Umqpjc4KApzlNwLmKnnWj1c9z2B4tvjx+N4nqVXd09M9S5MoNo0NE9a5P8SHKKVwQBAd4JnMc17DuvaQWkcCDcFE2nlG0ZOLUlzL/wBnMXbV07Jm5bw6Q6nDJw81dU5qcVJHqaNVVYKaNmuh1CAIAgCAIAgCAIAgBQFKco+NekVZYD6uC7G9+XOHzFv2VU3VTVPHRHntoVt5V0rkv2yKqOQAgCA4WAZFZRSRECVjmEgEBwtcHO461tKLjwkjpOlOHrLBanJhtFz0Xo8h9bCOiTq5nDxbkO6ysrSrqjpfNF3s+43kNEua/AnSlliEB8/cuPykP1eL+aRe9/hv5n/k/wAEcJ+sWZyOfJMH2p/68i83t/5/Pu/1R0p+qTVUxuYlbiDInRtcelM/cYOJNi4+AAWrklhPqaymotJ9TD2pwYVdM+I5OIuw9Txm3w4HsJWtWnvIOJzuKKq03EoOWMtJa4EOaSCDqCDYhUrTXBnlpRcXhnVDAQBATrkoxnm53U7j0ZhdvY9gJPm0HyCmWdTEtPaWmzK2JOm+pbasi8CAIAgCAIAgCAIAgCA+cK5rhJIH/HD3732t439qopZ1PJ5OqmpvPPJ4rBzCAICR7BYF6XVDeF4orPk6j9FvifYCu9tS1z48kTbGhvamXyRdFfQRzsLJmNew8HC/l1HtCtZRUlhnoZwjNYkskHqthH00zajD39JhvzUh1GhaH9RFx0vNRHauEtdN9xXuxdOe8ovuJ7TSlzWuLS0kAlp1HYe1TEWKeUeqyZPn7lx+Uh+rxfzSL3v8N/M/8n+COE/WLM5HPkmD7U/9eReb2/8AP593+qOlP1SaOKpjcqhuP+mYxA5p9TG8tj7t07zv2iL91lW73eXCxyX6FMrje3ccclyLYVkXJUvKpgXNTCpYOhNk/qDwP8w9oPWq28p4lrXUo9pUNMt4uvMgihlWEAQG72IaTX027rznsDSXey662/8AViSrL+vEvpXJ6YIAgCAIAgCAIAgCA4KAqnlR2b5t/pUY6DyBKPouNgHdzv496rrujh613lLtK2w97HvICoRUhAEBa3JhV08VId6WNkj5HF4c4NOWTdTpb+KsrRxVPnxL7Z8oRo8+JMPy3TfWIfvG+9Stce0n7yHah+W6b6xD9433prj2jeQ7UPy3TfWIfvG+9Nce0byHah+W6b6xD9433prj2jeQ7UabEcBwyvm35WwzTboGUhvutudGu4XKnW21LihDd0Z4XPHAxmEn0ZvMIwuKlibDAwMibvWaCTbecXHMknUlca9epXm6lR5b6m6SXIiXKjj/ADMPo7D6yYdK2rY+P72nddV13V0x0rmyv2hcbuGhc2V7sXKG11O5xDWh+ZJsB0XakqDb8Kkf30KqyaVeOS7fyzT/AFiH99vvVvrj2no95DtRpdrsSopKWRktRHZwy3XBzt4ZtLQMybgLlWlTcGpMj3M6LptTZSIVOeaOVkBAWRyS4Jm+qeMs2R/6h/g3zU6zp/TfcXOzKHOo+4s1WBbhAEAQBAEAQBAEAQBAeFbSsljdHI3eY8EOHWCsNJrDMSipLDKF2lwR1HO6J1yBmx30mnQ9/A9oVNVpunLSeYuaDoz09Ohq1zI4QHCxgCyYQFkwgLJhAWTCBNeSaO9a4/Rhf7XNCl2S+Uf2FlstfKt+4tjEq1kET5ZDZjGkk93V2nRWUpKKyy8nNQi5PkigMaxN9TM+aT4zzpwAGTQOwCypZzc5OTPLVqrqzc2YK0OQsmEAmAcrICAysKw91RMyFnxpHWHZxJ7gAT4LaEXOSiup0o03UmoLqfQWG0LYImRRizGNDR4f3OquoxUUkj1UIKEVFckZK2NggCAIAgCAIAgCAIAgCAje3OzgrYCGgc/Hcxnyu3udbzsVwuKO8j7yLd26rQx1XIo9zSCQQQRkQciCNQVUHmmmnhnCGAgCAIAgCAnXJE3/AIqU9UX8Xt9ymWXrv7C12UvTk/ce/KrtBvvFLGeiwh0va6wLW+Az7yOpZvKuXoXebbSuMvdR7yvlCKgIAgCAIAgLR5J8C3WOqnjpPu2PsaD0j4kW8O1WFnTwtb6l5s2hpjvH1LEU4tAgCAIAgCAIAgCAIAgCAIAUBVfKjs3uO9LjHQeQJR1OyDXdx0PbbrVdd0cPWu8ptpW2PlY95XyhFQEAQBAEAQFg8jo9dUf9OP8Amcptj60i32VzkYnKhgPMz8+wernPS6g8AX/eGffda3dLTLUupz2lQ0z3i5MhKiFYEAQBAEBsNn8KdVVEcLct49I/RaM3Hy9tlvTp7ySidrei6tRRPoCmgbG1rGCzGgBoHAAWCuksLCPUpJLCPVZMhAEAQBAEAQBAEAQBAEAQBAeVVTtkY5j2hzHAhwOhB1WGk1hmJRUlhlK7UbGT0jyWtdJB817RcgdTwMwR16H2Kqq28oPhxR565sZ03mKyiMbw61GyiCLplAXTKAumUBdMoFkcjLelVHqEA8+d9yn2POXd+ZcbK+n3fmT3aDCm1VO+F+QeMj1OBu0+BsptSCnFxZZ1qSqwcH1KAq6Z0T3RyCz2EtcO0KllFxeGeXnBwk4vmjyWDQIAgOFgFv8AJns6aeJ00rbSzWs06tYNL9ROvkrS1ouEdT5s9Bs+3dKGqXNk3UssAgCAIAgCAIAgCAIAgCAIAgCAIDBlxena4tdPE1wNiDI0EHtF8l2jb1pLKg8fYzGUdY3U0xy5iR3ZuPK0nQnHjKLX2oxiLPX8mQ/mYv3G+5c9K7Boj2GFJLQtJa40ocDYg80CD2jguytKkllQf3GNMOxHT0mg+lSecSz5HV/439w0w7EejzRBrXH0UNffdcebANsjY8bLVW1RtxUHle4aYdiO0GJUbL7k1M2+u6+MX77Fbq0rL6D+5mVpXIy6bEoZDuxzRvda9mva427gVrOjUgsyi19qM5RXvKxgFrVbB1Nl9gY7/L5KrvKX013lTtK34b1d5DdkcOZU1kUMl9x5fexsejG9wz7wFEowU6iiyvtKcalZRly+BZnwa0XVL+//ALKw8jpftlz5uodniPg1ouqX9/8A2TyOl+2PN1Ds8TZ4VsdR07g+OEF40c8l5HdvGw8AukLenB5SO1O0o03mK4m/XYkBAEAQBAEAQBAEAQBAEAQBAEAQBAfMu2lIZsYqIm2DpakMBOgLy1ov2XK+k7OqKns+E3yUc/cRmsyZkbUcndXh0YqHGN0bXNu+NxDmEmzTYgEZ2FxxXOz2zb3k90k030fXtMuGktzkl2kkraL1x3pYXmNzjq4WDmk9tjbwXk9uWULW5+T4Rks47O06weUU1tPh5qMXnhbYOlqXNBOgLnWz7F7CyrKjs+FR8lHJxayyRfArWfnqf/z/AAqv/me29mXh+ptuiQ41yZ1MtBQ0zZId+lNRvkl26eck3m7vR6tVAt9uUKd1WrNPE9OO5YNnBtJFT4pgT4Kt1I8sMjZGsJF927t23C9ukF6mjdxq0FXWcNZ9/A5tJcC4uTXk9qMOqnTSvic10TmdAuvcuaeIGWS8jtfbNG8oKnBNPOePedYQwyx62lbLG6OQXY9pa4dhXmZJNYZtKKkmmVFsxhbqXGYoX5ljpLH6TTBIWnxH91WUoOFdRf74FHb0nSu1B+/8C5FaF8EB1Dxe1xccEB2QGjrNpo46ltMWPLnFg3hbdu4XHG63VNuOo0c0paTeLQ3CAIAgCAIAgCAIAgCAIAgCAID5m2zqzDjE8oAJiqQ8A6EsLXC/ZkvpGz6aqbPhB9Y4+/JHfrMytquUaqxGIU5ZGxjnNu2MEueQQWjO51sbDjZc7LYtvZT3qbbXV8l2hzzwLZ5Jdm5KKjPPDdlmeXuYdWiwa0G3Gwv4ryu3L2F1cfJ8YxWM9vadYLCKY2rrXQYtUSxkB8dS5zbi4uDcXHFewsaUathCnLk44OT5s2vwu4j+ch+7HvUb+XbLsf3jePtLn5P8Xkq8PgnmLTJIJN4tFh0ZXtGXc0Lx21LeFvdzpU+Sx+CZ2i8rJSG2vy5L+swf6S9ps7+2R/6v8zjLm/tPpBfOyQEBp8RwRslVT1IsHwF4P6THxubbvBIPmucqac1LqjlOipTjPqjcLodTpNKGtLnEBoFyToiWeBhvHFkHwRjI6wzOc0NeZOn0hvb7ri98hwUydJ6MY4kOnVTnz4MlWP4s2kgfM/RtsusucGtHmQokVl4JcnhZKvl28Dnl53N4kG+V7jS3cpq0paSI1JvUWPspjza2DnG2uCWuA0uM/aCCok46WS4SysnvDj0DpzThx50Ei2661wN42NraLGh4yNazg2a1NggCAIAgCAIAgCAIAgCAID5wx9gdj7g4AtNdECDmCC9gII6l9EtW1spNew/wZH+kz6EpcMhiN44Y2HraxrT5gLwE69SaxKTf2s74RlrkZPnWb/8AQ/8AfD+cL6DH+0/4fkR/pd59E7o6l8+JBygPm/bX5cl/WYP9JfRNnf2yP/V/mR5c39p9IL52SAgCAICHbbYxuuEQAdu9JwOlyLt77a+Sk0I/SI1d59Eij8ekORa0jqNreVlJ1EdwysG4rMW9IwyVrrb0T4gerdMjS3PuFr9ij6cVSQpZpkMDAXa/4jfcu2Fk5angsjYIsippXGwYJCSdfmt4jUqPXjmeEdqEsQyzxoWMbVGoL+iXOO7l0d8WJvqfFdp03u8I4wqfKZZNAVBJxygCAIAgCAIAgCAIAgCAICmMU2Crn4uapsLeY9Ljk3ucjvuNe0k7t76A5L2NHa9pHZ+5cvS0NYw+eGcdL1ZLnXjjsEBQ21nJviE9ZUSxwNMckr3NJkjFwTlkXXC9zY7as6VvCE5cUscn+hwcJZZqfgpxP6sz72L8Sl/zBY+2/uf6GN2+wuzk8wqWlw+CCdobLGJN4AhwG9K9wzGRyIXi9q3ELi7nVpvKePwSO0FhYK52m2BrpsVfUxwtMJnieHc5GDut3LmxdfgV6Kz2vaU7FUZS9LS1yfXPuOcoNsuleNOwQBAQ+Sof6RzvPeq37gXdbcyBy061LVJaOXEiOq9fPgR7lApt6sLhxjZp4rFFeibVX6RFfR3dZXU5klwCm/4KqvxlgOvUR16Lm/XRuvUZrmwOLvnW6/Vk+xdepy6G2r5yyhZuONn1Dt7S5swW0y16lqn8rky18lg0bKp4PxnrumcdJYuH1bnUEfT3XvFgc97dDyOHYFC0J1GTNeKa4m1wFzhHuPfvPaSbnUtJy/uFpVjiXA3pSysPmbNcjqEAQBAEAQBAEAQBAEAQBAEAQBAEAQBAEBhY1NuQSuzyY7TXRbQWZI1k8JkBrag8SbaADu4n3KyK09q2HnWQvz/5TR1nolzfHRcqa5nap0NccP7F0waZM+CSOKnkjkuS97HAAE5MsST1ALjJPWmdYv0GhNh17kho0ItYeZB0XQ0O+JQ3pYmlwuZZD5NA4eC1h/UZmp/TRp20QvqFI4Ecy624fEGOItC3S/038FxjzZ1lyRvNkZnOqOk4m0btT+kOFlzuPU7zpQ9fuJqoRNCAIAgCAIAgCAIAgCAIAgCAIAgCAIAgCAwsaaDTygi43HfwW0PWRrLkyFS4azgL9trf3Vjkr8GxoTG6KNjRmxlrZ8HG+Z1Od/FcFlNnZ4aR39Hb1e1dMs0wa7E6XpDL5p/mCwbLgbyKiFtLGw4EHyuueo20njW0TXwxjNpbK6wccyLEHw0KxCT3hmcVoRrpcKIz3tAT5KQpkdwRiwQ846xaWbjGNsHAg6m+nG61WUmzd88G92dpdybW94zxGXSHZmuVd5j3nWgsSZJ1EJQQBAEAQBAEAQBAEAQBAEAQBAEAQBAEAQHjWR70bx1tI9iyuZh8iPSUoJ4qapELB5vpnMYHNzF3jQnPe7OxabxZwzoqeYmjpJ5nyHI2Bvu7pPcCeC3lOKNYwfU3NRQSuJe6N3SY0ADO1nC/iR/BclNZOug8m0VbYARi3bIQLcMt66xrgNEjI2gwB8tPHY2ljLner63a2vroFiFXEsm0qeY4NfiHPiNgLHMBLd99tACC6w7dF13sXyOW6ZmUMIbv3IsNy5OXzQePes6jVrBucLitJf8AQ/uFxqvgjrSXFm2XA7hAEAQBAEAQBAEAQBAEAQBAEAQBAEAQBAdZGbwI6wR5oCNv2eqN7KqG79gX9y7773HHdG3wyldG0NLi43JOVhnc3v5LlKWp5OkVhYM4NA4arU2NXWYc17iSyQki282S2XcXBZTwD2o2BmTWPHfewHDMm3kjBnrAPKpj3mkdaA0dXsyJnOc5723t0QbtuBqQciuiqNGjgmZ+DYSKdu6HvflYbx0A4AcAtZScjMYqJslqbBAEAQBAEAQBAEAQBAEAQBAEAQBAEAQBAEAQBAEA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26" name="Picture 6" descr="http://www.asipla.cl/wp-content/uploads/2010/01/pet-11.jpg"/>
          <p:cNvPicPr>
            <a:picLocks noChangeAspect="1" noChangeArrowheads="1"/>
          </p:cNvPicPr>
          <p:nvPr/>
        </p:nvPicPr>
        <p:blipFill rotWithShape="1">
          <a:blip r:embed="rId2">
            <a:extLst>
              <a:ext uri="{28A0092B-C50C-407E-A947-70E740481C1C}">
                <a14:useLocalDpi xmlns:a14="http://schemas.microsoft.com/office/drawing/2010/main" val="0"/>
              </a:ext>
            </a:extLst>
          </a:blip>
          <a:srcRect l="9607"/>
          <a:stretch/>
        </p:blipFill>
        <p:spPr bwMode="auto">
          <a:xfrm>
            <a:off x="185729" y="260648"/>
            <a:ext cx="1433943" cy="1464317"/>
          </a:xfrm>
          <a:prstGeom prst="rect">
            <a:avLst/>
          </a:prstGeom>
          <a:noFill/>
          <a:extLst>
            <a:ext uri="{909E8E84-426E-40DD-AFC4-6F175D3DCCD1}">
              <a14:hiddenFill xmlns:a14="http://schemas.microsoft.com/office/drawing/2010/main">
                <a:solidFill>
                  <a:srgbClr val="FFFFFF"/>
                </a:solidFill>
              </a14:hiddenFill>
            </a:ext>
          </a:extLst>
        </p:spPr>
      </p:pic>
      <p:pic>
        <p:nvPicPr>
          <p:cNvPr id="12" name="11 Imagen"/>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rcRect b="3051"/>
          <a:stretch/>
        </p:blipFill>
        <p:spPr>
          <a:xfrm>
            <a:off x="2267744" y="2144935"/>
            <a:ext cx="2572207" cy="2004145"/>
          </a:xfrm>
          <a:prstGeom prst="rect">
            <a:avLst/>
          </a:prstGeom>
          <a:ln>
            <a:solidFill>
              <a:schemeClr val="bg1">
                <a:lumMod val="50000"/>
                <a:lumOff val="50000"/>
              </a:schemeClr>
            </a:solidFill>
          </a:ln>
        </p:spPr>
      </p:pic>
      <p:pic>
        <p:nvPicPr>
          <p:cNvPr id="14" name="13 Imagen"/>
          <p:cNvPicPr/>
          <p:nvPr/>
        </p:nvPicPr>
        <p:blipFill rotWithShape="1">
          <a:blip r:embed="rId5">
            <a:extLst>
              <a:ext uri="{28A0092B-C50C-407E-A947-70E740481C1C}">
                <a14:useLocalDpi xmlns:a14="http://schemas.microsoft.com/office/drawing/2010/main" val="0"/>
              </a:ext>
            </a:extLst>
          </a:blip>
          <a:srcRect l="82514" t="53389" r="4237" b="38371"/>
          <a:stretch/>
        </p:blipFill>
        <p:spPr bwMode="auto">
          <a:xfrm>
            <a:off x="3923927" y="2144935"/>
            <a:ext cx="917321" cy="563985"/>
          </a:xfrm>
          <a:prstGeom prst="rect">
            <a:avLst/>
          </a:prstGeom>
          <a:ln w="9525" cap="flat" cmpd="sng" algn="ctr">
            <a:solidFill>
              <a:schemeClr val="bg1">
                <a:lumMod val="50000"/>
                <a:lumOff val="50000"/>
              </a:schemeClr>
            </a:solidFill>
            <a:prstDash val="solid"/>
            <a:round/>
            <a:headEnd type="none" w="med" len="med"/>
            <a:tailEnd type="none" w="med" len="med"/>
          </a:ln>
          <a:extLst>
            <a:ext uri="{53640926-AAD7-44D8-BBD7-CCE9431645EC}">
              <a14:shadowObscured xmlns:a14="http://schemas.microsoft.com/office/drawing/2010/main"/>
            </a:ext>
          </a:extLst>
        </p:spPr>
      </p:pic>
      <p:pic>
        <p:nvPicPr>
          <p:cNvPr id="15" name="14 Imagen"/>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3906" t="18799" r="10135" b="18034"/>
          <a:stretch/>
        </p:blipFill>
        <p:spPr bwMode="auto">
          <a:xfrm>
            <a:off x="5391217" y="2120280"/>
            <a:ext cx="2754051" cy="2016224"/>
          </a:xfrm>
          <a:prstGeom prst="rect">
            <a:avLst/>
          </a:prstGeom>
          <a:ln>
            <a:solidFill>
              <a:schemeClr val="bg1">
                <a:lumMod val="50000"/>
                <a:lumOff val="50000"/>
              </a:schemeClr>
            </a:solidFill>
          </a:ln>
          <a:extLst>
            <a:ext uri="{53640926-AAD7-44D8-BBD7-CCE9431645EC}">
              <a14:shadowObscured xmlns:a14="http://schemas.microsoft.com/office/drawing/2010/main"/>
            </a:ext>
          </a:extLst>
        </p:spPr>
      </p:pic>
      <p:pic>
        <p:nvPicPr>
          <p:cNvPr id="16" name="15 Imagen"/>
          <p:cNvPicPr/>
          <p:nvPr/>
        </p:nvPicPr>
        <p:blipFill rotWithShape="1">
          <a:blip r:embed="rId5">
            <a:extLst>
              <a:ext uri="{28A0092B-C50C-407E-A947-70E740481C1C}">
                <a14:useLocalDpi xmlns:a14="http://schemas.microsoft.com/office/drawing/2010/main" val="0"/>
              </a:ext>
            </a:extLst>
          </a:blip>
          <a:srcRect l="80986" t="73801" r="1222" b="13728"/>
          <a:stretch/>
        </p:blipFill>
        <p:spPr bwMode="auto">
          <a:xfrm>
            <a:off x="7047401" y="2120280"/>
            <a:ext cx="1097867" cy="576064"/>
          </a:xfrm>
          <a:prstGeom prst="rect">
            <a:avLst/>
          </a:prstGeom>
          <a:ln w="9525" cap="flat" cmpd="sng" algn="ctr">
            <a:solidFill>
              <a:schemeClr val="bg1">
                <a:lumMod val="50000"/>
                <a:lumOff val="50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17" name="1 Título"/>
          <p:cNvSpPr txBox="1">
            <a:spLocks/>
          </p:cNvSpPr>
          <p:nvPr/>
        </p:nvSpPr>
        <p:spPr>
          <a:xfrm>
            <a:off x="1905999" y="1124744"/>
            <a:ext cx="6552728" cy="95347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600" dirty="0" smtClean="0">
                <a:solidFill>
                  <a:schemeClr val="bg1"/>
                </a:solidFill>
                <a:latin typeface="Times New Roman" pitchFamily="18" charset="0"/>
                <a:cs typeface="Times New Roman" pitchFamily="18" charset="0"/>
              </a:rPr>
              <a:t>Para fines industriales, las botellas son procesadas para obtener 2 tipos de materia prima: escarcha y pellet.</a:t>
            </a:r>
          </a:p>
          <a:p>
            <a:pPr algn="just">
              <a:lnSpc>
                <a:spcPct val="150000"/>
              </a:lnSpc>
            </a:pPr>
            <a:endParaRPr lang="es-ES" sz="1600" dirty="0" smtClean="0">
              <a:solidFill>
                <a:schemeClr val="bg1"/>
              </a:solidFill>
              <a:latin typeface="Times New Roman" pitchFamily="18" charset="0"/>
              <a:cs typeface="Times New Roman" pitchFamily="18" charset="0"/>
            </a:endParaRPr>
          </a:p>
          <a:p>
            <a:pPr algn="just">
              <a:lnSpc>
                <a:spcPct val="150000"/>
              </a:lnSpc>
            </a:pPr>
            <a:endParaRPr lang="es-ES" sz="1600" dirty="0">
              <a:solidFill>
                <a:schemeClr val="bg1"/>
              </a:solidFill>
              <a:latin typeface="Times New Roman" pitchFamily="18" charset="0"/>
              <a:cs typeface="Times New Roman" pitchFamily="18" charset="0"/>
            </a:endParaRPr>
          </a:p>
        </p:txBody>
      </p:sp>
      <p:sp>
        <p:nvSpPr>
          <p:cNvPr id="18" name="1 Título"/>
          <p:cNvSpPr txBox="1">
            <a:spLocks/>
          </p:cNvSpPr>
          <p:nvPr/>
        </p:nvSpPr>
        <p:spPr>
          <a:xfrm>
            <a:off x="208873" y="4488590"/>
            <a:ext cx="4507143" cy="218077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r>
              <a:rPr lang="es-ES" sz="1600" dirty="0" smtClean="0">
                <a:solidFill>
                  <a:schemeClr val="bg1"/>
                </a:solidFill>
                <a:latin typeface="Times New Roman" pitchFamily="18" charset="0"/>
                <a:cs typeface="Times New Roman" pitchFamily="18" charset="0"/>
              </a:rPr>
              <a:t>Principales propiedades de la escarcha: </a:t>
            </a:r>
          </a:p>
          <a:p>
            <a:pPr lvl="0" algn="just"/>
            <a:endParaRPr lang="es-ES" sz="1600" dirty="0" smtClean="0">
              <a:solidFill>
                <a:schemeClr val="bg1"/>
              </a:solidFill>
              <a:latin typeface="Times New Roman" pitchFamily="18" charset="0"/>
              <a:cs typeface="Times New Roman" pitchFamily="18" charset="0"/>
            </a:endParaRPr>
          </a:p>
          <a:p>
            <a:pPr lvl="0" algn="just"/>
            <a:r>
              <a:rPr lang="es-ES" sz="1600" dirty="0" smtClean="0">
                <a:solidFill>
                  <a:schemeClr val="bg1"/>
                </a:solidFill>
                <a:latin typeface="Times New Roman" pitchFamily="18" charset="0"/>
                <a:cs typeface="Times New Roman" pitchFamily="18" charset="0"/>
              </a:rPr>
              <a:t>- Alta </a:t>
            </a:r>
            <a:r>
              <a:rPr lang="es-ES" sz="1600" dirty="0">
                <a:solidFill>
                  <a:schemeClr val="bg1"/>
                </a:solidFill>
                <a:latin typeface="Times New Roman" pitchFamily="18" charset="0"/>
                <a:cs typeface="Times New Roman" pitchFamily="18" charset="0"/>
              </a:rPr>
              <a:t>resistencia al desgaste y corrosión.</a:t>
            </a:r>
          </a:p>
          <a:p>
            <a:pPr lvl="0" algn="just"/>
            <a:r>
              <a:rPr lang="es-ES" sz="1600" dirty="0" smtClean="0">
                <a:solidFill>
                  <a:schemeClr val="bg1"/>
                </a:solidFill>
                <a:latin typeface="Times New Roman" pitchFamily="18" charset="0"/>
                <a:cs typeface="Times New Roman" pitchFamily="18" charset="0"/>
              </a:rPr>
              <a:t>- Estabilidad </a:t>
            </a:r>
            <a:r>
              <a:rPr lang="es-ES" sz="1600" dirty="0">
                <a:solidFill>
                  <a:schemeClr val="bg1"/>
                </a:solidFill>
                <a:latin typeface="Times New Roman" pitchFamily="18" charset="0"/>
                <a:cs typeface="Times New Roman" pitchFamily="18" charset="0"/>
              </a:rPr>
              <a:t>a la intemperie</a:t>
            </a:r>
          </a:p>
          <a:p>
            <a:pPr lvl="0" algn="just"/>
            <a:r>
              <a:rPr lang="es-ES" sz="1600" dirty="0" smtClean="0">
                <a:solidFill>
                  <a:schemeClr val="bg1"/>
                </a:solidFill>
                <a:latin typeface="Times New Roman" pitchFamily="18" charset="0"/>
                <a:cs typeface="Times New Roman" pitchFamily="18" charset="0"/>
              </a:rPr>
              <a:t>- Resistente </a:t>
            </a:r>
            <a:r>
              <a:rPr lang="es-ES" sz="1600" dirty="0">
                <a:solidFill>
                  <a:schemeClr val="bg1"/>
                </a:solidFill>
                <a:latin typeface="Times New Roman" pitchFamily="18" charset="0"/>
                <a:cs typeface="Times New Roman" pitchFamily="18" charset="0"/>
              </a:rPr>
              <a:t>a esfuerzos </a:t>
            </a:r>
            <a:r>
              <a:rPr lang="es-ES" sz="1600" dirty="0" smtClean="0">
                <a:solidFill>
                  <a:schemeClr val="bg1"/>
                </a:solidFill>
                <a:latin typeface="Times New Roman" pitchFamily="18" charset="0"/>
                <a:cs typeface="Times New Roman" pitchFamily="18" charset="0"/>
              </a:rPr>
              <a:t>permanentes</a:t>
            </a:r>
            <a:endParaRPr lang="es-ES" sz="1600" dirty="0">
              <a:solidFill>
                <a:schemeClr val="bg1"/>
              </a:solidFill>
              <a:latin typeface="Times New Roman" pitchFamily="18" charset="0"/>
              <a:cs typeface="Times New Roman" pitchFamily="18" charset="0"/>
            </a:endParaRPr>
          </a:p>
          <a:p>
            <a:pPr lvl="0" algn="just"/>
            <a:r>
              <a:rPr lang="es-ES" sz="1600" dirty="0" smtClean="0">
                <a:solidFill>
                  <a:schemeClr val="bg1"/>
                </a:solidFill>
                <a:latin typeface="Times New Roman" pitchFamily="18" charset="0"/>
                <a:cs typeface="Times New Roman" pitchFamily="18" charset="0"/>
              </a:rPr>
              <a:t>- Alta </a:t>
            </a:r>
            <a:r>
              <a:rPr lang="es-ES" sz="1600" dirty="0">
                <a:solidFill>
                  <a:schemeClr val="bg1"/>
                </a:solidFill>
                <a:latin typeface="Times New Roman" pitchFamily="18" charset="0"/>
                <a:cs typeface="Times New Roman" pitchFamily="18" charset="0"/>
              </a:rPr>
              <a:t>rigidez y dureza.</a:t>
            </a:r>
          </a:p>
          <a:p>
            <a:pPr algn="just">
              <a:lnSpc>
                <a:spcPct val="150000"/>
              </a:lnSpc>
            </a:pPr>
            <a:endParaRPr lang="es-ES" sz="1600" dirty="0" smtClean="0">
              <a:solidFill>
                <a:schemeClr val="bg1"/>
              </a:solidFill>
              <a:latin typeface="Times New Roman" pitchFamily="18" charset="0"/>
              <a:cs typeface="Times New Roman" pitchFamily="18" charset="0"/>
            </a:endParaRPr>
          </a:p>
          <a:p>
            <a:pPr algn="just">
              <a:lnSpc>
                <a:spcPct val="150000"/>
              </a:lnSpc>
            </a:pPr>
            <a:endParaRPr lang="es-ES" sz="1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504497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7893496"/>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8" name="1 Título"/>
          <p:cNvSpPr txBox="1">
            <a:spLocks/>
          </p:cNvSpPr>
          <p:nvPr/>
        </p:nvSpPr>
        <p:spPr>
          <a:xfrm>
            <a:off x="675436" y="224644"/>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RECOMENDACIONES</a:t>
            </a:r>
            <a:endParaRPr lang="es-ES" sz="2400" b="1" dirty="0">
              <a:solidFill>
                <a:schemeClr val="bg1"/>
              </a:solidFill>
              <a:latin typeface="Aparajita" pitchFamily="34" charset="0"/>
              <a:cs typeface="Aparajita" pitchFamily="34" charset="0"/>
            </a:endParaRPr>
          </a:p>
          <a:p>
            <a:endParaRPr lang="es-ES" sz="2400" b="1" dirty="0" smtClean="0">
              <a:solidFill>
                <a:schemeClr val="bg1"/>
              </a:solidFill>
              <a:latin typeface="Aparajita" pitchFamily="34" charset="0"/>
              <a:cs typeface="Aparajita" pitchFamily="34" charset="0"/>
            </a:endParaRPr>
          </a:p>
        </p:txBody>
      </p:sp>
      <p:sp>
        <p:nvSpPr>
          <p:cNvPr id="6" name="1 Título"/>
          <p:cNvSpPr txBox="1">
            <a:spLocks/>
          </p:cNvSpPr>
          <p:nvPr/>
        </p:nvSpPr>
        <p:spPr>
          <a:xfrm>
            <a:off x="467544" y="692696"/>
            <a:ext cx="7992888" cy="50405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just">
              <a:lnSpc>
                <a:spcPct val="200000"/>
              </a:lnSpc>
              <a:buFontTx/>
              <a:buChar char="-"/>
            </a:pPr>
            <a:r>
              <a:rPr lang="es-EC" sz="1500" dirty="0" smtClean="0">
                <a:solidFill>
                  <a:schemeClr val="bg1"/>
                </a:solidFill>
                <a:latin typeface="Times New Roman" pitchFamily="18" charset="0"/>
                <a:cs typeface="Times New Roman" pitchFamily="18" charset="0"/>
              </a:rPr>
              <a:t>Por el </a:t>
            </a:r>
            <a:r>
              <a:rPr lang="es-EC" sz="1500" dirty="0">
                <a:solidFill>
                  <a:schemeClr val="bg1"/>
                </a:solidFill>
                <a:latin typeface="Times New Roman" pitchFamily="18" charset="0"/>
                <a:cs typeface="Times New Roman" pitchFamily="18" charset="0"/>
              </a:rPr>
              <a:t>flujo resultante en los dos tipos de mezclas: modificada con elastómero igual a 15,87 </a:t>
            </a:r>
            <a:r>
              <a:rPr lang="es-EC" sz="1500" dirty="0" smtClean="0">
                <a:solidFill>
                  <a:schemeClr val="bg1"/>
                </a:solidFill>
                <a:latin typeface="Times New Roman" pitchFamily="18" charset="0"/>
                <a:cs typeface="Times New Roman" pitchFamily="18" charset="0"/>
              </a:rPr>
              <a:t>y con 50E-50P de 15,9 </a:t>
            </a:r>
            <a:r>
              <a:rPr lang="es-EC" sz="1500" dirty="0">
                <a:solidFill>
                  <a:schemeClr val="bg1"/>
                </a:solidFill>
                <a:latin typeface="Times New Roman" pitchFamily="18" charset="0"/>
                <a:cs typeface="Times New Roman" pitchFamily="18" charset="0"/>
              </a:rPr>
              <a:t>(0,01”), </a:t>
            </a:r>
            <a:r>
              <a:rPr lang="es-EC" sz="1500" dirty="0" smtClean="0">
                <a:solidFill>
                  <a:schemeClr val="bg1"/>
                </a:solidFill>
                <a:latin typeface="Times New Roman" pitchFamily="18" charset="0"/>
                <a:cs typeface="Times New Roman" pitchFamily="18" charset="0"/>
              </a:rPr>
              <a:t>que </a:t>
            </a:r>
            <a:r>
              <a:rPr lang="es-EC" sz="1500" dirty="0">
                <a:solidFill>
                  <a:schemeClr val="bg1"/>
                </a:solidFill>
                <a:latin typeface="Times New Roman" pitchFamily="18" charset="0"/>
                <a:cs typeface="Times New Roman" pitchFamily="18" charset="0"/>
              </a:rPr>
              <a:t>sobrepasan el límite superior de </a:t>
            </a:r>
            <a:r>
              <a:rPr lang="es-EC" sz="1500" dirty="0" smtClean="0">
                <a:solidFill>
                  <a:schemeClr val="bg1"/>
                </a:solidFill>
                <a:latin typeface="Times New Roman" pitchFamily="18" charset="0"/>
                <a:cs typeface="Times New Roman" pitchFamily="18" charset="0"/>
              </a:rPr>
              <a:t>14,  </a:t>
            </a:r>
            <a:r>
              <a:rPr lang="es-EC" sz="1500" dirty="0">
                <a:solidFill>
                  <a:schemeClr val="bg1"/>
                </a:solidFill>
                <a:latin typeface="Times New Roman" pitchFamily="18" charset="0"/>
                <a:cs typeface="Times New Roman" pitchFamily="18" charset="0"/>
              </a:rPr>
              <a:t>se recomienda que sea utilizadas en vías de tráfico liviano  en donde el rango de variación del flujo es de 8 a 16 décimas de pulgada</a:t>
            </a:r>
            <a:r>
              <a:rPr lang="es-EC" sz="1500" dirty="0" smtClean="0">
                <a:solidFill>
                  <a:schemeClr val="bg1"/>
                </a:solidFill>
                <a:latin typeface="Times New Roman" pitchFamily="18" charset="0"/>
                <a:cs typeface="Times New Roman" pitchFamily="18" charset="0"/>
              </a:rPr>
              <a:t>.</a:t>
            </a:r>
          </a:p>
          <a:p>
            <a:pPr marL="285750" indent="-285750" algn="just">
              <a:lnSpc>
                <a:spcPct val="200000"/>
              </a:lnSpc>
              <a:buFontTx/>
              <a:buChar char="-"/>
            </a:pPr>
            <a:endParaRPr lang="es-EC" sz="1500" dirty="0" smtClean="0">
              <a:solidFill>
                <a:schemeClr val="bg1"/>
              </a:solidFill>
              <a:latin typeface="Times New Roman" pitchFamily="18" charset="0"/>
              <a:cs typeface="Times New Roman" pitchFamily="18" charset="0"/>
            </a:endParaRPr>
          </a:p>
          <a:p>
            <a:pPr marL="285750" indent="-285750" algn="just">
              <a:lnSpc>
                <a:spcPct val="200000"/>
              </a:lnSpc>
              <a:buFontTx/>
              <a:buChar char="-"/>
            </a:pPr>
            <a:r>
              <a:rPr lang="es-ES" sz="1500" dirty="0" smtClean="0">
                <a:solidFill>
                  <a:schemeClr val="bg1"/>
                </a:solidFill>
                <a:latin typeface="Times New Roman" pitchFamily="18" charset="0"/>
                <a:cs typeface="Times New Roman" pitchFamily="18" charset="0"/>
              </a:rPr>
              <a:t>Se </a:t>
            </a:r>
            <a:r>
              <a:rPr lang="es-ES" sz="1500" dirty="0">
                <a:solidFill>
                  <a:schemeClr val="bg1"/>
                </a:solidFill>
                <a:latin typeface="Times New Roman" pitchFamily="18" charset="0"/>
                <a:cs typeface="Times New Roman" pitchFamily="18" charset="0"/>
              </a:rPr>
              <a:t>recomienda utilizar máximo el 5% de elastómero, debido a los elevados valores de flujo y porcentajes de vacíos que se obtiene con el incremento gradual de porcentaje de material modificador en la mezcla. </a:t>
            </a:r>
            <a:endParaRPr lang="es-ES" sz="1500" dirty="0" smtClean="0">
              <a:solidFill>
                <a:schemeClr val="bg1"/>
              </a:solidFill>
              <a:latin typeface="Times New Roman" pitchFamily="18" charset="0"/>
              <a:cs typeface="Times New Roman" pitchFamily="18" charset="0"/>
            </a:endParaRPr>
          </a:p>
          <a:p>
            <a:pPr marL="285750" indent="-285750" algn="just">
              <a:lnSpc>
                <a:spcPct val="200000"/>
              </a:lnSpc>
              <a:buFontTx/>
              <a:buChar char="-"/>
            </a:pPr>
            <a:endParaRPr lang="es-ES" sz="1500" dirty="0">
              <a:solidFill>
                <a:schemeClr val="bg1"/>
              </a:solidFill>
              <a:latin typeface="Times New Roman" pitchFamily="18" charset="0"/>
              <a:cs typeface="Times New Roman" pitchFamily="18" charset="0"/>
            </a:endParaRPr>
          </a:p>
          <a:p>
            <a:pPr marL="285750" indent="-285750" algn="just">
              <a:lnSpc>
                <a:spcPct val="200000"/>
              </a:lnSpc>
              <a:buFontTx/>
              <a:buChar char="-"/>
            </a:pPr>
            <a:r>
              <a:rPr lang="es-ES" sz="1500" dirty="0" smtClean="0">
                <a:solidFill>
                  <a:schemeClr val="bg1"/>
                </a:solidFill>
                <a:latin typeface="Times New Roman" pitchFamily="18" charset="0"/>
                <a:cs typeface="Times New Roman" pitchFamily="18" charset="0"/>
              </a:rPr>
              <a:t>Se </a:t>
            </a:r>
            <a:r>
              <a:rPr lang="es-ES" sz="1500" dirty="0">
                <a:solidFill>
                  <a:schemeClr val="bg1"/>
                </a:solidFill>
                <a:latin typeface="Times New Roman" pitchFamily="18" charset="0"/>
                <a:cs typeface="Times New Roman" pitchFamily="18" charset="0"/>
              </a:rPr>
              <a:t>recomienda aplicar los ensayos de rueda cargada para el análisis dinámico de las mezclas asfálticas modificadas diseñadas en este proyecto, puesto que si bien es cierto, el flujo no aumenta en gran porcentaje para los óptimos obtenidos de elastómero y material 50E-50P, hay que comprobar que no genera un ahuellamiento considerable a corto plazo</a:t>
            </a:r>
            <a:r>
              <a:rPr lang="es-ES" sz="1500" dirty="0" smtClean="0">
                <a:solidFill>
                  <a:schemeClr val="bg1"/>
                </a:solidFill>
                <a:latin typeface="Times New Roman" pitchFamily="18" charset="0"/>
                <a:cs typeface="Times New Roman" pitchFamily="18" charset="0"/>
              </a:rPr>
              <a:t>.</a:t>
            </a:r>
          </a:p>
          <a:p>
            <a:pPr algn="just">
              <a:lnSpc>
                <a:spcPct val="200000"/>
              </a:lnSpc>
            </a:pPr>
            <a:endParaRPr lang="es-ES" sz="1500" dirty="0">
              <a:solidFill>
                <a:schemeClr val="bg1"/>
              </a:solidFill>
              <a:latin typeface="Times New Roman" pitchFamily="18" charset="0"/>
              <a:cs typeface="Times New Roman" pitchFamily="18" charset="0"/>
            </a:endParaRPr>
          </a:p>
          <a:p>
            <a:pPr algn="just">
              <a:lnSpc>
                <a:spcPct val="200000"/>
              </a:lnSpc>
            </a:pPr>
            <a:endParaRPr lang="es-EC" sz="1500" dirty="0" smtClean="0">
              <a:solidFill>
                <a:schemeClr val="bg1"/>
              </a:solidFill>
              <a:latin typeface="Times New Roman" pitchFamily="18" charset="0"/>
              <a:cs typeface="Times New Roman" pitchFamily="18" charset="0"/>
            </a:endParaRPr>
          </a:p>
          <a:p>
            <a:pPr marL="285750" indent="-285750" algn="just">
              <a:lnSpc>
                <a:spcPct val="200000"/>
              </a:lnSpc>
              <a:buFontTx/>
              <a:buChar char="-"/>
            </a:pPr>
            <a:endParaRPr lang="es-ES" sz="1500" dirty="0">
              <a:solidFill>
                <a:schemeClr val="bg1"/>
              </a:solidFill>
              <a:latin typeface="Times New Roman" pitchFamily="18" charset="0"/>
              <a:cs typeface="Times New Roman" pitchFamily="18" charset="0"/>
            </a:endParaRPr>
          </a:p>
          <a:p>
            <a:pPr algn="just">
              <a:lnSpc>
                <a:spcPct val="200000"/>
              </a:lnSpc>
            </a:pPr>
            <a:r>
              <a:rPr lang="es-ES" sz="1500" dirty="0" smtClean="0">
                <a:solidFill>
                  <a:schemeClr val="bg1"/>
                </a:solidFill>
                <a:latin typeface="Times New Roman" pitchFamily="18" charset="0"/>
                <a:cs typeface="Times New Roman" pitchFamily="18" charset="0"/>
              </a:rPr>
              <a:t>. </a:t>
            </a:r>
            <a:endParaRPr lang="es-ES" sz="1500" dirty="0">
              <a:solidFill>
                <a:schemeClr val="bg1"/>
              </a:solidFill>
              <a:latin typeface="Times New Roman" pitchFamily="18" charset="0"/>
              <a:cs typeface="Times New Roman" pitchFamily="18" charset="0"/>
            </a:endParaRPr>
          </a:p>
          <a:p>
            <a:pPr marL="285750" indent="-285750" algn="just">
              <a:lnSpc>
                <a:spcPct val="200000"/>
              </a:lnSpc>
              <a:buFontTx/>
              <a:buChar char="-"/>
            </a:pPr>
            <a:endParaRPr lang="es-ES" sz="1500" dirty="0">
              <a:solidFill>
                <a:schemeClr val="bg1"/>
              </a:solidFill>
              <a:latin typeface="Times New Roman" pitchFamily="18" charset="0"/>
              <a:cs typeface="Times New Roman" pitchFamily="18" charset="0"/>
            </a:endParaRPr>
          </a:p>
          <a:p>
            <a:pPr algn="just">
              <a:lnSpc>
                <a:spcPct val="200000"/>
              </a:lnSpc>
            </a:pPr>
            <a:endParaRPr lang="es-ES" sz="15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7210746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8" name="1 Título"/>
          <p:cNvSpPr txBox="1">
            <a:spLocks/>
          </p:cNvSpPr>
          <p:nvPr/>
        </p:nvSpPr>
        <p:spPr>
          <a:xfrm>
            <a:off x="827584" y="1628800"/>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8000" b="1" dirty="0" smtClean="0">
                <a:solidFill>
                  <a:srgbClr val="002060"/>
                </a:solidFill>
                <a:latin typeface="Aparajita" pitchFamily="34" charset="0"/>
                <a:cs typeface="Aparajita" pitchFamily="34" charset="0"/>
              </a:rPr>
              <a:t>G</a:t>
            </a:r>
            <a:r>
              <a:rPr lang="es-ES" b="1" dirty="0" smtClean="0">
                <a:solidFill>
                  <a:srgbClr val="002060"/>
                </a:solidFill>
                <a:latin typeface="Aparajita" pitchFamily="34" charset="0"/>
                <a:cs typeface="Aparajita" pitchFamily="34" charset="0"/>
              </a:rPr>
              <a:t>RACIAS</a:t>
            </a:r>
            <a:r>
              <a:rPr lang="es-ES" sz="4800" b="1" dirty="0" smtClean="0">
                <a:solidFill>
                  <a:srgbClr val="002060"/>
                </a:solidFill>
                <a:latin typeface="Aparajita" pitchFamily="34" charset="0"/>
                <a:cs typeface="Aparajita" pitchFamily="34" charset="0"/>
              </a:rPr>
              <a:t>  </a:t>
            </a:r>
          </a:p>
          <a:p>
            <a:r>
              <a:rPr lang="es-ES" sz="8000" b="1" dirty="0" smtClean="0">
                <a:solidFill>
                  <a:srgbClr val="002060"/>
                </a:solidFill>
                <a:latin typeface="Aparajita" pitchFamily="34" charset="0"/>
                <a:cs typeface="Aparajita" pitchFamily="34" charset="0"/>
              </a:rPr>
              <a:t>P</a:t>
            </a:r>
            <a:r>
              <a:rPr lang="es-ES" b="1" dirty="0" smtClean="0">
                <a:solidFill>
                  <a:srgbClr val="002060"/>
                </a:solidFill>
                <a:latin typeface="Aparajita" pitchFamily="34" charset="0"/>
                <a:cs typeface="Aparajita" pitchFamily="34" charset="0"/>
              </a:rPr>
              <a:t>OR  SU ATENCIÓ</a:t>
            </a:r>
            <a:r>
              <a:rPr lang="es-ES" sz="4800" b="1" dirty="0" smtClean="0">
                <a:solidFill>
                  <a:srgbClr val="002060"/>
                </a:solidFill>
                <a:latin typeface="Aparajita" pitchFamily="34" charset="0"/>
                <a:cs typeface="Aparajita" pitchFamily="34" charset="0"/>
              </a:rPr>
              <a:t>N</a:t>
            </a:r>
            <a:endParaRPr lang="es-ES" sz="4800" b="1" dirty="0">
              <a:solidFill>
                <a:srgbClr val="002060"/>
              </a:solidFill>
              <a:latin typeface="Aparajita" pitchFamily="34" charset="0"/>
              <a:cs typeface="Aparajita" pitchFamily="34" charset="0"/>
            </a:endParaRPr>
          </a:p>
          <a:p>
            <a:endParaRPr lang="es-ES" sz="4800" b="1" dirty="0" smtClean="0">
              <a:solidFill>
                <a:srgbClr val="002060"/>
              </a:solidFill>
              <a:latin typeface="Aparajita" pitchFamily="34" charset="0"/>
              <a:cs typeface="Aparajita" pitchFamily="34" charset="0"/>
            </a:endParaRPr>
          </a:p>
        </p:txBody>
      </p:sp>
      <p:sp>
        <p:nvSpPr>
          <p:cNvPr id="5" name="1 Título"/>
          <p:cNvSpPr txBox="1">
            <a:spLocks/>
          </p:cNvSpPr>
          <p:nvPr/>
        </p:nvSpPr>
        <p:spPr>
          <a:xfrm>
            <a:off x="5165793" y="5877272"/>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70000"/>
              </a:lnSpc>
            </a:pPr>
            <a:r>
              <a:rPr lang="es-ES" sz="1600" dirty="0" smtClean="0">
                <a:latin typeface="BankGothic Md BT" pitchFamily="34" charset="0"/>
              </a:rPr>
              <a:t>MARY E. REVELO CORELLA</a:t>
            </a:r>
          </a:p>
          <a:p>
            <a:pPr>
              <a:lnSpc>
                <a:spcPct val="170000"/>
              </a:lnSpc>
            </a:pPr>
            <a:r>
              <a:rPr lang="es-ES" sz="1400" dirty="0" smtClean="0">
                <a:latin typeface="BankGothic Md BT" pitchFamily="34" charset="0"/>
              </a:rPr>
              <a:t>AGOSTO 2014</a:t>
            </a:r>
            <a:endParaRPr lang="es-ES" sz="1400" dirty="0">
              <a:latin typeface="BankGothic Md BT" pitchFamily="34" charset="0"/>
            </a:endParaRPr>
          </a:p>
        </p:txBody>
      </p:sp>
    </p:spTree>
    <p:extLst>
      <p:ext uri="{BB962C8B-B14F-4D97-AF65-F5344CB8AC3E}">
        <p14:creationId xmlns:p14="http://schemas.microsoft.com/office/powerpoint/2010/main" val="13184074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6" name="1 Título"/>
          <p:cNvSpPr txBox="1">
            <a:spLocks/>
          </p:cNvSpPr>
          <p:nvPr/>
        </p:nvSpPr>
        <p:spPr>
          <a:xfrm>
            <a:off x="5165793" y="5877272"/>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70000"/>
              </a:lnSpc>
            </a:pPr>
            <a:r>
              <a:rPr lang="es-ES" sz="1600" dirty="0" smtClean="0">
                <a:latin typeface="BankGothic Md BT" pitchFamily="34" charset="0"/>
                <a:hlinkClick r:id="rId2" action="ppaction://hlinksldjump"/>
              </a:rPr>
              <a:t>VOLVER</a:t>
            </a:r>
            <a:endParaRPr lang="es-ES" sz="1400" dirty="0">
              <a:latin typeface="BankGothic Md BT" pitchFamily="34" charset="0"/>
            </a:endParaRPr>
          </a:p>
        </p:txBody>
      </p:sp>
      <p:sp>
        <p:nvSpPr>
          <p:cNvPr id="7" name="1 Título"/>
          <p:cNvSpPr txBox="1">
            <a:spLocks/>
          </p:cNvSpPr>
          <p:nvPr/>
        </p:nvSpPr>
        <p:spPr>
          <a:xfrm>
            <a:off x="827584" y="224644"/>
            <a:ext cx="7712988"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2400" b="1" dirty="0" smtClean="0">
                <a:solidFill>
                  <a:schemeClr val="bg1"/>
                </a:solidFill>
                <a:latin typeface="Times New Roman" pitchFamily="18" charset="0"/>
                <a:cs typeface="Times New Roman" pitchFamily="18" charset="0"/>
              </a:rPr>
              <a:t>CALIBRACIÓN INTERNA </a:t>
            </a:r>
          </a:p>
          <a:p>
            <a:pPr>
              <a:lnSpc>
                <a:spcPct val="150000"/>
              </a:lnSpc>
            </a:pPr>
            <a:r>
              <a:rPr lang="es-ES" sz="1600" b="1" dirty="0" smtClean="0">
                <a:solidFill>
                  <a:schemeClr val="bg1"/>
                </a:solidFill>
                <a:latin typeface="Times New Roman" pitchFamily="18" charset="0"/>
                <a:cs typeface="Times New Roman" pitchFamily="18" charset="0"/>
              </a:rPr>
              <a:t>PRENSA HIDRÁULICA MARSHALL</a:t>
            </a:r>
          </a:p>
        </p:txBody>
      </p:sp>
      <p:pic>
        <p:nvPicPr>
          <p:cNvPr id="10" name="9 Imagen"/>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84078" y="1844824"/>
            <a:ext cx="3528919" cy="2512690"/>
          </a:xfrm>
          <a:prstGeom prst="rect">
            <a:avLst/>
          </a:prstGeom>
          <a:ln>
            <a:solidFill>
              <a:schemeClr val="bg1">
                <a:lumMod val="50000"/>
                <a:lumOff val="50000"/>
              </a:schemeClr>
            </a:solidFill>
          </a:ln>
        </p:spPr>
      </p:pic>
      <p:pic>
        <p:nvPicPr>
          <p:cNvPr id="102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18015"/>
          <a:stretch/>
        </p:blipFill>
        <p:spPr bwMode="auto">
          <a:xfrm>
            <a:off x="1331640" y="1844824"/>
            <a:ext cx="1720429" cy="3172029"/>
          </a:xfrm>
          <a:prstGeom prst="rect">
            <a:avLst/>
          </a:prstGeom>
          <a:noFill/>
          <a:ln w="9525">
            <a:solidFill>
              <a:schemeClr val="bg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izquierda y derecha"/>
          <p:cNvSpPr/>
          <p:nvPr/>
        </p:nvSpPr>
        <p:spPr>
          <a:xfrm>
            <a:off x="3203848" y="3101169"/>
            <a:ext cx="1296144" cy="257661"/>
          </a:xfrm>
          <a:prstGeom prst="lef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12" name="1 Título"/>
          <p:cNvSpPr txBox="1">
            <a:spLocks/>
          </p:cNvSpPr>
          <p:nvPr/>
        </p:nvSpPr>
        <p:spPr>
          <a:xfrm>
            <a:off x="890421" y="5093075"/>
            <a:ext cx="2601459"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b="1" dirty="0" smtClean="0">
                <a:solidFill>
                  <a:schemeClr val="bg1"/>
                </a:solidFill>
                <a:latin typeface="+mn-lt"/>
                <a:cs typeface="Times New Roman" pitchFamily="18" charset="0"/>
              </a:rPr>
              <a:t>EQUIPO DE COMPRESIÓN SIMPLE</a:t>
            </a:r>
            <a:endParaRPr lang="es-ES" sz="1200" dirty="0">
              <a:solidFill>
                <a:schemeClr val="bg1"/>
              </a:solidFill>
              <a:latin typeface="+mn-lt"/>
              <a:cs typeface="Times New Roman" pitchFamily="18" charset="0"/>
            </a:endParaRPr>
          </a:p>
          <a:p>
            <a:endParaRPr lang="es-ES" sz="1200" b="1" dirty="0" smtClean="0">
              <a:solidFill>
                <a:schemeClr val="bg1"/>
              </a:solidFill>
              <a:latin typeface="+mn-lt"/>
              <a:cs typeface="Times New Roman" pitchFamily="18" charset="0"/>
            </a:endParaRPr>
          </a:p>
        </p:txBody>
      </p:sp>
      <p:sp>
        <p:nvSpPr>
          <p:cNvPr id="13" name="1 Título"/>
          <p:cNvSpPr txBox="1">
            <a:spLocks/>
          </p:cNvSpPr>
          <p:nvPr/>
        </p:nvSpPr>
        <p:spPr>
          <a:xfrm>
            <a:off x="5147807" y="4509120"/>
            <a:ext cx="2601459" cy="3960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b="1" dirty="0" smtClean="0">
                <a:solidFill>
                  <a:schemeClr val="bg1"/>
                </a:solidFill>
                <a:latin typeface="+mn-lt"/>
                <a:cs typeface="Times New Roman" pitchFamily="18" charset="0"/>
              </a:rPr>
              <a:t>PRENSA HIDRÁULICA MARSHALL</a:t>
            </a:r>
          </a:p>
        </p:txBody>
      </p:sp>
    </p:spTree>
    <p:extLst>
      <p:ext uri="{BB962C8B-B14F-4D97-AF65-F5344CB8AC3E}">
        <p14:creationId xmlns:p14="http://schemas.microsoft.com/office/powerpoint/2010/main" val="1522650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5" name="1 Título"/>
          <p:cNvSpPr txBox="1">
            <a:spLocks/>
          </p:cNvSpPr>
          <p:nvPr/>
        </p:nvSpPr>
        <p:spPr>
          <a:xfrm>
            <a:off x="707706" y="476672"/>
            <a:ext cx="7772400" cy="12961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dirty="0" smtClean="0">
                <a:solidFill>
                  <a:schemeClr val="bg1"/>
                </a:solidFill>
                <a:latin typeface="Aparajita" pitchFamily="34" charset="0"/>
                <a:cs typeface="Aparajita" pitchFamily="34" charset="0"/>
              </a:rPr>
              <a:t>DISEÑO DE UNA MEZCLA ASFÁLTICA COMO CAPA DE RODADURA</a:t>
            </a:r>
            <a:endParaRPr lang="es-ES" sz="2400" b="1" dirty="0">
              <a:solidFill>
                <a:schemeClr val="bg1"/>
              </a:solidFill>
              <a:latin typeface="Aparajita" pitchFamily="34" charset="0"/>
              <a:cs typeface="Aparajita" pitchFamily="34" charset="0"/>
            </a:endParaRPr>
          </a:p>
        </p:txBody>
      </p:sp>
      <p:pic>
        <p:nvPicPr>
          <p:cNvPr id="6" name="5 Imagen"/>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rcRect r="23180"/>
          <a:stretch/>
        </p:blipFill>
        <p:spPr>
          <a:xfrm>
            <a:off x="2217896" y="2708920"/>
            <a:ext cx="3616847" cy="2952328"/>
          </a:xfrm>
          <a:prstGeom prst="rect">
            <a:avLst/>
          </a:prstGeom>
        </p:spPr>
      </p:pic>
      <p:sp>
        <p:nvSpPr>
          <p:cNvPr id="7" name="1 Título"/>
          <p:cNvSpPr txBox="1">
            <a:spLocks/>
          </p:cNvSpPr>
          <p:nvPr/>
        </p:nvSpPr>
        <p:spPr>
          <a:xfrm>
            <a:off x="4183669" y="1817821"/>
            <a:ext cx="2260539" cy="531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400" b="1" dirty="0" smtClean="0">
                <a:solidFill>
                  <a:srgbClr val="0070C0"/>
                </a:solidFill>
                <a:latin typeface="Times New Roman" pitchFamily="18" charset="0"/>
                <a:cs typeface="Times New Roman" pitchFamily="18" charset="0"/>
              </a:rPr>
              <a:t> TRÁFICO PESADO</a:t>
            </a:r>
            <a:endParaRPr lang="es-ES" sz="1400" b="1" dirty="0">
              <a:solidFill>
                <a:srgbClr val="0070C0"/>
              </a:solidFill>
              <a:latin typeface="Times New Roman" pitchFamily="18" charset="0"/>
              <a:cs typeface="Times New Roman" pitchFamily="18" charset="0"/>
            </a:endParaRPr>
          </a:p>
          <a:p>
            <a:pPr algn="just">
              <a:lnSpc>
                <a:spcPct val="150000"/>
              </a:lnSpc>
            </a:pPr>
            <a:endParaRPr lang="es-ES" sz="1400" b="1" dirty="0" smtClean="0">
              <a:solidFill>
                <a:srgbClr val="0070C0"/>
              </a:solidFill>
              <a:latin typeface="Times New Roman" pitchFamily="18" charset="0"/>
              <a:cs typeface="Times New Roman" pitchFamily="18" charset="0"/>
            </a:endParaRPr>
          </a:p>
          <a:p>
            <a:pPr algn="just">
              <a:lnSpc>
                <a:spcPct val="150000"/>
              </a:lnSpc>
            </a:pPr>
            <a:endParaRPr lang="es-ES" sz="1400" b="1" dirty="0">
              <a:solidFill>
                <a:srgbClr val="0070C0"/>
              </a:solidFill>
              <a:latin typeface="Times New Roman" pitchFamily="18" charset="0"/>
              <a:cs typeface="Times New Roman" pitchFamily="18" charset="0"/>
            </a:endParaRPr>
          </a:p>
        </p:txBody>
      </p:sp>
      <p:cxnSp>
        <p:nvCxnSpPr>
          <p:cNvPr id="14" name="13 Conector recto de flecha"/>
          <p:cNvCxnSpPr/>
          <p:nvPr/>
        </p:nvCxnSpPr>
        <p:spPr>
          <a:xfrm flipH="1">
            <a:off x="3923928" y="2230895"/>
            <a:ext cx="360040" cy="4320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1 Título"/>
          <p:cNvSpPr txBox="1">
            <a:spLocks/>
          </p:cNvSpPr>
          <p:nvPr/>
        </p:nvSpPr>
        <p:spPr>
          <a:xfrm>
            <a:off x="5796136" y="3163470"/>
            <a:ext cx="1883497" cy="531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600" b="1" dirty="0" smtClean="0">
                <a:solidFill>
                  <a:schemeClr val="bg1"/>
                </a:solidFill>
                <a:latin typeface="Times New Roman" pitchFamily="18" charset="0"/>
                <a:cs typeface="Times New Roman" pitchFamily="18" charset="0"/>
              </a:rPr>
              <a:t>Capa de rodadura</a:t>
            </a:r>
            <a:endParaRPr lang="es-ES" sz="1600" b="1" dirty="0">
              <a:solidFill>
                <a:schemeClr val="bg1"/>
              </a:solidFill>
              <a:latin typeface="Times New Roman" pitchFamily="18" charset="0"/>
              <a:cs typeface="Times New Roman" pitchFamily="18" charset="0"/>
            </a:endParaRPr>
          </a:p>
          <a:p>
            <a:pPr algn="just">
              <a:lnSpc>
                <a:spcPct val="150000"/>
              </a:lnSpc>
            </a:pPr>
            <a:endParaRPr lang="es-ES" sz="1600" b="1" dirty="0" smtClean="0">
              <a:solidFill>
                <a:schemeClr val="bg1"/>
              </a:solidFill>
              <a:latin typeface="Times New Roman" pitchFamily="18" charset="0"/>
              <a:cs typeface="Times New Roman" pitchFamily="18" charset="0"/>
            </a:endParaRPr>
          </a:p>
          <a:p>
            <a:pPr algn="just">
              <a:lnSpc>
                <a:spcPct val="150000"/>
              </a:lnSpc>
            </a:pPr>
            <a:endParaRPr lang="es-ES" sz="1600" b="1" dirty="0">
              <a:solidFill>
                <a:schemeClr val="bg1"/>
              </a:solidFill>
              <a:latin typeface="Times New Roman" pitchFamily="18" charset="0"/>
              <a:cs typeface="Times New Roman" pitchFamily="18" charset="0"/>
            </a:endParaRPr>
          </a:p>
        </p:txBody>
      </p:sp>
      <p:sp>
        <p:nvSpPr>
          <p:cNvPr id="18" name="1 Título"/>
          <p:cNvSpPr txBox="1">
            <a:spLocks/>
          </p:cNvSpPr>
          <p:nvPr/>
        </p:nvSpPr>
        <p:spPr>
          <a:xfrm>
            <a:off x="5796136" y="3645024"/>
            <a:ext cx="1883497" cy="531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600" b="1" dirty="0" smtClean="0">
                <a:solidFill>
                  <a:srgbClr val="395709"/>
                </a:solidFill>
                <a:latin typeface="Times New Roman" pitchFamily="18" charset="0"/>
                <a:cs typeface="Times New Roman" pitchFamily="18" charset="0"/>
              </a:rPr>
              <a:t>Base</a:t>
            </a:r>
            <a:endParaRPr lang="es-ES" sz="1600" b="1" dirty="0">
              <a:solidFill>
                <a:srgbClr val="395709"/>
              </a:solidFill>
              <a:latin typeface="Times New Roman" pitchFamily="18" charset="0"/>
              <a:cs typeface="Times New Roman" pitchFamily="18" charset="0"/>
            </a:endParaRPr>
          </a:p>
          <a:p>
            <a:pPr algn="just">
              <a:lnSpc>
                <a:spcPct val="150000"/>
              </a:lnSpc>
            </a:pPr>
            <a:endParaRPr lang="es-ES" sz="1600" b="1" dirty="0" smtClean="0">
              <a:solidFill>
                <a:srgbClr val="395709"/>
              </a:solidFill>
              <a:latin typeface="Times New Roman" pitchFamily="18" charset="0"/>
              <a:cs typeface="Times New Roman" pitchFamily="18" charset="0"/>
            </a:endParaRPr>
          </a:p>
          <a:p>
            <a:pPr algn="just">
              <a:lnSpc>
                <a:spcPct val="150000"/>
              </a:lnSpc>
            </a:pPr>
            <a:endParaRPr lang="es-ES" sz="1600" b="1" dirty="0">
              <a:solidFill>
                <a:srgbClr val="395709"/>
              </a:solidFill>
              <a:latin typeface="Times New Roman" pitchFamily="18" charset="0"/>
              <a:cs typeface="Times New Roman" pitchFamily="18" charset="0"/>
            </a:endParaRPr>
          </a:p>
        </p:txBody>
      </p:sp>
      <p:sp>
        <p:nvSpPr>
          <p:cNvPr id="20" name="1 Título"/>
          <p:cNvSpPr txBox="1">
            <a:spLocks/>
          </p:cNvSpPr>
          <p:nvPr/>
        </p:nvSpPr>
        <p:spPr>
          <a:xfrm>
            <a:off x="5796136" y="4293096"/>
            <a:ext cx="1883497" cy="531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600" b="1" dirty="0" smtClean="0">
                <a:solidFill>
                  <a:srgbClr val="AC6B14"/>
                </a:solidFill>
                <a:latin typeface="Times New Roman" pitchFamily="18" charset="0"/>
                <a:cs typeface="Times New Roman" pitchFamily="18" charset="0"/>
              </a:rPr>
              <a:t>Subbase</a:t>
            </a:r>
            <a:endParaRPr lang="es-ES" sz="1600" b="1" dirty="0">
              <a:solidFill>
                <a:srgbClr val="AC6B14"/>
              </a:solidFill>
              <a:latin typeface="Times New Roman" pitchFamily="18" charset="0"/>
              <a:cs typeface="Times New Roman" pitchFamily="18" charset="0"/>
            </a:endParaRPr>
          </a:p>
          <a:p>
            <a:pPr algn="just">
              <a:lnSpc>
                <a:spcPct val="150000"/>
              </a:lnSpc>
            </a:pPr>
            <a:endParaRPr lang="es-ES" sz="1600" b="1" dirty="0" smtClean="0">
              <a:solidFill>
                <a:srgbClr val="AC6B14"/>
              </a:solidFill>
              <a:latin typeface="Times New Roman" pitchFamily="18" charset="0"/>
              <a:cs typeface="Times New Roman" pitchFamily="18" charset="0"/>
            </a:endParaRPr>
          </a:p>
          <a:p>
            <a:pPr algn="just">
              <a:lnSpc>
                <a:spcPct val="150000"/>
              </a:lnSpc>
            </a:pPr>
            <a:endParaRPr lang="es-ES" sz="1600" b="1" dirty="0">
              <a:solidFill>
                <a:srgbClr val="AC6B14"/>
              </a:solidFill>
              <a:latin typeface="Times New Roman" pitchFamily="18" charset="0"/>
              <a:cs typeface="Times New Roman" pitchFamily="18" charset="0"/>
            </a:endParaRPr>
          </a:p>
        </p:txBody>
      </p:sp>
      <p:sp>
        <p:nvSpPr>
          <p:cNvPr id="21" name="1 Título"/>
          <p:cNvSpPr txBox="1">
            <a:spLocks/>
          </p:cNvSpPr>
          <p:nvPr/>
        </p:nvSpPr>
        <p:spPr>
          <a:xfrm>
            <a:off x="5796136" y="4986173"/>
            <a:ext cx="1883497" cy="53105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es-ES" sz="1600" b="1" dirty="0" smtClean="0">
                <a:solidFill>
                  <a:schemeClr val="accent3">
                    <a:lumMod val="75000"/>
                  </a:schemeClr>
                </a:solidFill>
                <a:latin typeface="Times New Roman" pitchFamily="18" charset="0"/>
                <a:cs typeface="Times New Roman" pitchFamily="18" charset="0"/>
              </a:rPr>
              <a:t>Subrasante</a:t>
            </a:r>
            <a:endParaRPr lang="es-ES" sz="1600" b="1" dirty="0">
              <a:solidFill>
                <a:schemeClr val="accent3">
                  <a:lumMod val="75000"/>
                </a:schemeClr>
              </a:solidFill>
              <a:latin typeface="Times New Roman" pitchFamily="18" charset="0"/>
              <a:cs typeface="Times New Roman" pitchFamily="18" charset="0"/>
            </a:endParaRPr>
          </a:p>
          <a:p>
            <a:pPr algn="just">
              <a:lnSpc>
                <a:spcPct val="150000"/>
              </a:lnSpc>
            </a:pPr>
            <a:endParaRPr lang="es-ES" sz="1600" b="1" dirty="0" smtClean="0">
              <a:solidFill>
                <a:schemeClr val="accent3">
                  <a:lumMod val="75000"/>
                </a:schemeClr>
              </a:solidFill>
              <a:latin typeface="Times New Roman" pitchFamily="18" charset="0"/>
              <a:cs typeface="Times New Roman" pitchFamily="18" charset="0"/>
            </a:endParaRPr>
          </a:p>
          <a:p>
            <a:pPr algn="just">
              <a:lnSpc>
                <a:spcPct val="150000"/>
              </a:lnSpc>
            </a:pPr>
            <a:endParaRPr lang="es-ES" sz="1600" b="1" dirty="0">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139529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116632"/>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sp>
        <p:nvSpPr>
          <p:cNvPr id="7" name="1 Título"/>
          <p:cNvSpPr txBox="1">
            <a:spLocks/>
          </p:cNvSpPr>
          <p:nvPr/>
        </p:nvSpPr>
        <p:spPr>
          <a:xfrm>
            <a:off x="879918" y="476672"/>
            <a:ext cx="7796538"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1800" b="1" dirty="0" smtClean="0">
                <a:solidFill>
                  <a:schemeClr val="bg1"/>
                </a:solidFill>
                <a:latin typeface="Times New Roman" pitchFamily="18" charset="0"/>
                <a:cs typeface="Times New Roman" pitchFamily="18" charset="0"/>
              </a:rPr>
              <a:t>MEZCLA ASFÁLTICA – MATERIAL ESTRUCTURAL </a:t>
            </a:r>
          </a:p>
          <a:p>
            <a:pPr algn="just">
              <a:lnSpc>
                <a:spcPct val="150000"/>
              </a:lnSpc>
            </a:pPr>
            <a:endParaRPr lang="es-ES" sz="1600" dirty="0">
              <a:solidFill>
                <a:schemeClr val="bg1"/>
              </a:solidFill>
              <a:latin typeface="Times New Roman" pitchFamily="18" charset="0"/>
              <a:cs typeface="Times New Roman" pitchFamily="18" charset="0"/>
            </a:endParaRPr>
          </a:p>
          <a:p>
            <a:pPr algn="just">
              <a:lnSpc>
                <a:spcPct val="150000"/>
              </a:lnSpc>
            </a:pPr>
            <a:endParaRPr lang="es-ES" sz="1600" dirty="0" smtClean="0">
              <a:solidFill>
                <a:schemeClr val="bg1"/>
              </a:solidFill>
              <a:latin typeface="Times New Roman" pitchFamily="18" charset="0"/>
              <a:cs typeface="Times New Roman" pitchFamily="18" charset="0"/>
            </a:endParaRPr>
          </a:p>
          <a:p>
            <a:pPr algn="just">
              <a:lnSpc>
                <a:spcPct val="150000"/>
              </a:lnSpc>
            </a:pPr>
            <a:endParaRPr lang="es-ES" sz="1600" dirty="0" smtClean="0">
              <a:solidFill>
                <a:schemeClr val="bg1"/>
              </a:solidFill>
              <a:latin typeface="Times New Roman" pitchFamily="18" charset="0"/>
              <a:cs typeface="Times New Roman" pitchFamily="18" charset="0"/>
            </a:endParaRPr>
          </a:p>
          <a:p>
            <a:pPr algn="just">
              <a:lnSpc>
                <a:spcPct val="150000"/>
              </a:lnSpc>
            </a:pPr>
            <a:endParaRPr lang="es-ES" sz="1600" dirty="0">
              <a:solidFill>
                <a:schemeClr val="bg1"/>
              </a:solidFill>
              <a:latin typeface="Times New Roman" pitchFamily="18" charset="0"/>
              <a:cs typeface="Times New Roman" pitchFamily="18" charset="0"/>
            </a:endParaRPr>
          </a:p>
        </p:txBody>
      </p:sp>
      <p:sp>
        <p:nvSpPr>
          <p:cNvPr id="5" name="4 Cheurón"/>
          <p:cNvSpPr/>
          <p:nvPr/>
        </p:nvSpPr>
        <p:spPr>
          <a:xfrm>
            <a:off x="1403648" y="1700808"/>
            <a:ext cx="2232248"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ESTABILIDAD</a:t>
            </a:r>
            <a:endParaRPr lang="es-ES" sz="1600" b="1" dirty="0">
              <a:solidFill>
                <a:schemeClr val="bg1"/>
              </a:solidFill>
            </a:endParaRPr>
          </a:p>
        </p:txBody>
      </p:sp>
      <p:sp>
        <p:nvSpPr>
          <p:cNvPr id="10" name="9 Cheurón"/>
          <p:cNvSpPr/>
          <p:nvPr/>
        </p:nvSpPr>
        <p:spPr>
          <a:xfrm>
            <a:off x="3491880" y="1700808"/>
            <a:ext cx="2232248"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DURABILIDAD</a:t>
            </a:r>
            <a:endParaRPr lang="es-ES" sz="1600" b="1" dirty="0">
              <a:solidFill>
                <a:schemeClr val="bg1"/>
              </a:solidFill>
            </a:endParaRPr>
          </a:p>
        </p:txBody>
      </p:sp>
      <p:sp>
        <p:nvSpPr>
          <p:cNvPr id="11" name="10 Cheurón"/>
          <p:cNvSpPr/>
          <p:nvPr/>
        </p:nvSpPr>
        <p:spPr>
          <a:xfrm>
            <a:off x="5580112" y="1700808"/>
            <a:ext cx="2232248"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FLEXIBILIDAD</a:t>
            </a:r>
            <a:endParaRPr lang="es-ES" sz="1600" b="1" dirty="0">
              <a:solidFill>
                <a:schemeClr val="bg1"/>
              </a:solidFill>
            </a:endParaRPr>
          </a:p>
        </p:txBody>
      </p:sp>
      <p:sp>
        <p:nvSpPr>
          <p:cNvPr id="12" name="11 Cheurón"/>
          <p:cNvSpPr/>
          <p:nvPr/>
        </p:nvSpPr>
        <p:spPr>
          <a:xfrm>
            <a:off x="2123728" y="2924944"/>
            <a:ext cx="2664296"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IMPERMEABILIDAD</a:t>
            </a:r>
            <a:endParaRPr lang="es-ES" sz="1600" b="1" dirty="0">
              <a:solidFill>
                <a:schemeClr val="bg1"/>
              </a:solidFill>
            </a:endParaRPr>
          </a:p>
        </p:txBody>
      </p:sp>
      <p:sp>
        <p:nvSpPr>
          <p:cNvPr id="13" name="12 Cheurón"/>
          <p:cNvSpPr/>
          <p:nvPr/>
        </p:nvSpPr>
        <p:spPr>
          <a:xfrm>
            <a:off x="4644008" y="2924944"/>
            <a:ext cx="2387706"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TRABAJABILIDAD</a:t>
            </a:r>
            <a:endParaRPr lang="es-ES" sz="1600" b="1" dirty="0">
              <a:solidFill>
                <a:schemeClr val="bg1"/>
              </a:solidFill>
            </a:endParaRPr>
          </a:p>
        </p:txBody>
      </p:sp>
      <p:sp>
        <p:nvSpPr>
          <p:cNvPr id="14" name="13 Cheurón"/>
          <p:cNvSpPr/>
          <p:nvPr/>
        </p:nvSpPr>
        <p:spPr>
          <a:xfrm>
            <a:off x="2195736" y="4152426"/>
            <a:ext cx="2592288"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RESISTENCIA A LA FATIGA</a:t>
            </a:r>
            <a:endParaRPr lang="es-ES" sz="1600" b="1" dirty="0">
              <a:solidFill>
                <a:schemeClr val="bg1"/>
              </a:solidFill>
            </a:endParaRPr>
          </a:p>
        </p:txBody>
      </p:sp>
      <p:sp>
        <p:nvSpPr>
          <p:cNvPr id="15" name="14 Cheurón"/>
          <p:cNvSpPr/>
          <p:nvPr/>
        </p:nvSpPr>
        <p:spPr>
          <a:xfrm>
            <a:off x="4644008" y="4149080"/>
            <a:ext cx="2387706"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RESISTENCIA AL DESLIZAMIENTO</a:t>
            </a:r>
            <a:endParaRPr lang="es-ES" sz="1600" b="1" dirty="0">
              <a:solidFill>
                <a:schemeClr val="bg1"/>
              </a:solidFill>
            </a:endParaRPr>
          </a:p>
        </p:txBody>
      </p:sp>
    </p:spTree>
    <p:extLst>
      <p:ext uri="{BB962C8B-B14F-4D97-AF65-F5344CB8AC3E}">
        <p14:creationId xmlns:p14="http://schemas.microsoft.com/office/powerpoint/2010/main" val="3617969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ocumento"/>
          <p:cNvSpPr/>
          <p:nvPr/>
        </p:nvSpPr>
        <p:spPr>
          <a:xfrm>
            <a:off x="126287" y="72008"/>
            <a:ext cx="8892480" cy="6713984"/>
          </a:xfrm>
          <a:prstGeom prst="flowChartDocumen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0" y="0"/>
            <a:ext cx="9144000" cy="6858000"/>
          </a:xfrm>
          <a:prstGeom prst="rect">
            <a:avLst/>
          </a:prstGeom>
          <a:no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5A880E"/>
              </a:solidFill>
            </a:endParaRPr>
          </a:p>
        </p:txBody>
      </p:sp>
      <p:sp>
        <p:nvSpPr>
          <p:cNvPr id="19" name="1 Título"/>
          <p:cNvSpPr txBox="1">
            <a:spLocks/>
          </p:cNvSpPr>
          <p:nvPr/>
        </p:nvSpPr>
        <p:spPr>
          <a:xfrm>
            <a:off x="4841249" y="6306889"/>
            <a:ext cx="4302751" cy="434479"/>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smtClean="0">
                <a:latin typeface="BankGothic Md BT" pitchFamily="34" charset="0"/>
              </a:rPr>
              <a:t>UNIVERSIDAD DE LAS FUERZAS ARMADAS ESPE</a:t>
            </a:r>
            <a:endParaRPr lang="es-ES" sz="1400" dirty="0">
              <a:latin typeface="BankGothic Md BT"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627669153"/>
              </p:ext>
            </p:extLst>
          </p:nvPr>
        </p:nvGraphicFramePr>
        <p:xfrm>
          <a:off x="1907704" y="922544"/>
          <a:ext cx="5521867" cy="2208276"/>
        </p:xfrm>
        <a:graphic>
          <a:graphicData uri="http://schemas.openxmlformats.org/drawingml/2006/table">
            <a:tbl>
              <a:tblPr firstRow="1" firstCol="1" bandRow="1">
                <a:tableStyleId>{0660B408-B3CF-4A94-85FC-2B1E0A45F4A2}</a:tableStyleId>
              </a:tblPr>
              <a:tblGrid>
                <a:gridCol w="4406643"/>
                <a:gridCol w="1115224"/>
              </a:tblGrid>
              <a:tr h="485640">
                <a:tc>
                  <a:txBody>
                    <a:bodyPr/>
                    <a:lstStyle/>
                    <a:p>
                      <a:pPr algn="ctr">
                        <a:lnSpc>
                          <a:spcPct val="115000"/>
                        </a:lnSpc>
                        <a:spcAft>
                          <a:spcPts val="0"/>
                        </a:spcAft>
                      </a:pPr>
                      <a:r>
                        <a:rPr lang="es-EC" sz="1400" b="1" dirty="0" smtClean="0">
                          <a:solidFill>
                            <a:schemeClr val="bg1"/>
                          </a:solidFill>
                          <a:effectLst/>
                          <a:latin typeface="Times New Roman" pitchFamily="18" charset="0"/>
                          <a:cs typeface="Times New Roman" pitchFamily="18" charset="0"/>
                        </a:rPr>
                        <a:t>ENSAYO</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solidFill>
                  </a:tcPr>
                </a:tc>
                <a:tc>
                  <a:txBody>
                    <a:bodyPr/>
                    <a:lstStyle/>
                    <a:p>
                      <a:pPr algn="ctr">
                        <a:lnSpc>
                          <a:spcPct val="115000"/>
                        </a:lnSpc>
                        <a:spcAft>
                          <a:spcPts val="0"/>
                        </a:spcAft>
                      </a:pPr>
                      <a:r>
                        <a:rPr lang="es-EC" sz="1400" b="1" dirty="0">
                          <a:solidFill>
                            <a:schemeClr val="bg1"/>
                          </a:solidFill>
                          <a:effectLst/>
                          <a:latin typeface="Times New Roman" pitchFamily="18" charset="0"/>
                          <a:cs typeface="Times New Roman" pitchFamily="18" charset="0"/>
                        </a:rPr>
                        <a:t>Norma ASTM</a:t>
                      </a:r>
                      <a:endParaRPr lang="es-ES" sz="1400" b="1" dirty="0">
                        <a:solidFill>
                          <a:schemeClr val="bg1"/>
                        </a:solidFill>
                        <a:effectLst/>
                        <a:latin typeface="Times New Roman" pitchFamily="18" charset="0"/>
                        <a:ea typeface="Calibri"/>
                        <a:cs typeface="Times New Roman"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solidFill>
                  </a:tcPr>
                </a:tc>
              </a:tr>
              <a:tr h="728461">
                <a:tc>
                  <a:txBody>
                    <a:bodyPr/>
                    <a:lstStyle/>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Muestreo de </a:t>
                      </a:r>
                      <a:r>
                        <a:rPr lang="es-ES" sz="1400" b="0" dirty="0">
                          <a:solidFill>
                            <a:schemeClr val="bg1"/>
                          </a:solidFill>
                          <a:effectLst/>
                          <a:latin typeface="Times New Roman" pitchFamily="18" charset="0"/>
                          <a:cs typeface="Times New Roman" pitchFamily="18" charset="0"/>
                        </a:rPr>
                        <a:t>áridos</a:t>
                      </a:r>
                    </a:p>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Reducción de muestras a tamaños de ensayo</a:t>
                      </a:r>
                      <a:endParaRPr lang="es-ES" sz="1400" b="0" dirty="0">
                        <a:solidFill>
                          <a:schemeClr val="bg1"/>
                        </a:solidFill>
                        <a:effectLst/>
                        <a:latin typeface="Times New Roman" pitchFamily="18" charset="0"/>
                        <a:cs typeface="Times New Roman" pitchFamily="18" charset="0"/>
                      </a:endParaRPr>
                    </a:p>
                    <a:p>
                      <a:pPr algn="ctr">
                        <a:lnSpc>
                          <a:spcPct val="115000"/>
                        </a:lnSpc>
                        <a:spcAft>
                          <a:spcPts val="0"/>
                        </a:spcAft>
                      </a:pPr>
                      <a:r>
                        <a:rPr lang="es-ES" sz="1400" b="0" dirty="0">
                          <a:solidFill>
                            <a:schemeClr val="bg1"/>
                          </a:solidFill>
                          <a:effectLst/>
                          <a:latin typeface="Times New Roman" pitchFamily="18" charset="0"/>
                          <a:cs typeface="Times New Roman" pitchFamily="18" charset="0"/>
                        </a:rPr>
                        <a:t>Granulometría de agregados finos y gruesos</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D 75</a:t>
                      </a:r>
                      <a:endParaRPr lang="es-ES" sz="1400" b="0" dirty="0">
                        <a:solidFill>
                          <a:schemeClr val="bg1"/>
                        </a:solidFill>
                        <a:effectLst/>
                        <a:latin typeface="Times New Roman" pitchFamily="18" charset="0"/>
                        <a:cs typeface="Times New Roman" pitchFamily="18" charset="0"/>
                      </a:endParaRPr>
                    </a:p>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C 702</a:t>
                      </a:r>
                      <a:endParaRPr lang="es-ES" sz="1400" b="0" dirty="0">
                        <a:solidFill>
                          <a:schemeClr val="bg1"/>
                        </a:solidFill>
                        <a:effectLst/>
                        <a:latin typeface="Times New Roman" pitchFamily="18" charset="0"/>
                        <a:cs typeface="Times New Roman" pitchFamily="18" charset="0"/>
                      </a:endParaRPr>
                    </a:p>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C </a:t>
                      </a:r>
                      <a:r>
                        <a:rPr lang="es-EC" sz="1400" b="0" dirty="0" smtClean="0">
                          <a:solidFill>
                            <a:schemeClr val="bg1"/>
                          </a:solidFill>
                          <a:effectLst/>
                          <a:latin typeface="Times New Roman" pitchFamily="18" charset="0"/>
                          <a:cs typeface="Times New Roman" pitchFamily="18" charset="0"/>
                        </a:rPr>
                        <a:t>136-06</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2820">
                <a:tc>
                  <a:txBody>
                    <a:bodyPr/>
                    <a:lstStyle/>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Gravedad específica y absorción para agregado fino</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C 128-12</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2820">
                <a:tc>
                  <a:txBody>
                    <a:bodyPr/>
                    <a:lstStyle/>
                    <a:p>
                      <a:pPr algn="ctr">
                        <a:lnSpc>
                          <a:spcPct val="115000"/>
                        </a:lnSpc>
                        <a:spcAft>
                          <a:spcPts val="0"/>
                        </a:spcAft>
                      </a:pPr>
                      <a:r>
                        <a:rPr lang="es-EC" sz="1400" b="0">
                          <a:solidFill>
                            <a:schemeClr val="bg1"/>
                          </a:solidFill>
                          <a:effectLst/>
                          <a:latin typeface="Times New Roman" pitchFamily="18" charset="0"/>
                          <a:cs typeface="Times New Roman" pitchFamily="18" charset="0"/>
                        </a:rPr>
                        <a:t>Gravedad específica y absorción para agregado grueso</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s-EC" sz="1400" b="0">
                          <a:solidFill>
                            <a:schemeClr val="bg1"/>
                          </a:solidFill>
                          <a:effectLst/>
                          <a:latin typeface="Times New Roman" pitchFamily="18" charset="0"/>
                          <a:cs typeface="Times New Roman" pitchFamily="18" charset="0"/>
                        </a:rPr>
                        <a:t>C 127-12</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2820">
                <a:tc>
                  <a:txBody>
                    <a:bodyPr/>
                    <a:lstStyle/>
                    <a:p>
                      <a:pPr algn="ctr">
                        <a:lnSpc>
                          <a:spcPct val="115000"/>
                        </a:lnSpc>
                        <a:spcAft>
                          <a:spcPts val="0"/>
                        </a:spcAft>
                      </a:pPr>
                      <a:r>
                        <a:rPr lang="es-EC" sz="1400" b="0">
                          <a:solidFill>
                            <a:schemeClr val="bg1"/>
                          </a:solidFill>
                          <a:effectLst/>
                          <a:latin typeface="Times New Roman" pitchFamily="18" charset="0"/>
                          <a:cs typeface="Times New Roman" pitchFamily="18" charset="0"/>
                        </a:rPr>
                        <a:t>Resistencia a la abrasión del árido grueso</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C 131</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lnR w="12700" cap="flat" cmpd="sng" algn="ctr">
                      <a:solidFill>
                        <a:schemeClr val="tx1"/>
                      </a:solidFill>
                      <a:prstDash val="solid"/>
                      <a:round/>
                      <a:headEnd type="none" w="med" len="med"/>
                      <a:tailEnd type="none" w="med" len="med"/>
                    </a:lnR>
                  </a:tcPr>
                </a:tc>
              </a:tr>
              <a:tr h="242820">
                <a:tc>
                  <a:txBody>
                    <a:bodyPr/>
                    <a:lstStyle/>
                    <a:p>
                      <a:pPr algn="ctr">
                        <a:lnSpc>
                          <a:spcPct val="115000"/>
                        </a:lnSpc>
                        <a:spcAft>
                          <a:spcPts val="0"/>
                        </a:spcAft>
                      </a:pPr>
                      <a:r>
                        <a:rPr lang="es-EC" sz="1400" b="0">
                          <a:solidFill>
                            <a:schemeClr val="bg1"/>
                          </a:solidFill>
                          <a:effectLst/>
                          <a:latin typeface="Times New Roman" pitchFamily="18" charset="0"/>
                          <a:cs typeface="Times New Roman" pitchFamily="18" charset="0"/>
                        </a:rPr>
                        <a:t>Equivalente de arena al trafico pesado</a:t>
                      </a:r>
                      <a:endParaRPr lang="es-ES" sz="1400" b="0">
                        <a:solidFill>
                          <a:schemeClr val="bg1"/>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0" dirty="0">
                          <a:solidFill>
                            <a:schemeClr val="bg1"/>
                          </a:solidFill>
                          <a:effectLst/>
                          <a:latin typeface="Times New Roman" pitchFamily="18" charset="0"/>
                          <a:cs typeface="Times New Roman" pitchFamily="18" charset="0"/>
                        </a:rPr>
                        <a:t>D 2419</a:t>
                      </a:r>
                      <a:endParaRPr lang="es-ES" sz="1400" b="0" dirty="0">
                        <a:solidFill>
                          <a:schemeClr val="bg1"/>
                        </a:solidFill>
                        <a:effectLst/>
                        <a:latin typeface="Times New Roman" pitchFamily="18" charset="0"/>
                        <a:ea typeface="Calibri"/>
                        <a:cs typeface="Times New Roman"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1 Título"/>
          <p:cNvSpPr txBox="1">
            <a:spLocks/>
          </p:cNvSpPr>
          <p:nvPr/>
        </p:nvSpPr>
        <p:spPr>
          <a:xfrm>
            <a:off x="760040" y="116632"/>
            <a:ext cx="7772400" cy="72008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s-ES" sz="3200" b="1" dirty="0" smtClean="0">
                <a:solidFill>
                  <a:schemeClr val="bg1"/>
                </a:solidFill>
                <a:latin typeface="Aparajita" pitchFamily="34" charset="0"/>
                <a:cs typeface="Aparajita" pitchFamily="34" charset="0"/>
              </a:rPr>
              <a:t>CARACTERIZACIÓN DE AGREGADOS</a:t>
            </a:r>
          </a:p>
        </p:txBody>
      </p:sp>
      <p:pic>
        <p:nvPicPr>
          <p:cNvPr id="8" name="7 Imagen" descr="Descripción: Descripción: C:\Users\admin\Desktop\CHABE\UNIVERSIDAD\Tesis\1 CHABELITA\FOTOS TESIS\29 abril 29\DSC07370.JPG"/>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296" b="35480"/>
          <a:stretch>
            <a:fillRect/>
          </a:stretch>
        </p:blipFill>
        <p:spPr bwMode="auto">
          <a:xfrm>
            <a:off x="465857" y="3501008"/>
            <a:ext cx="2593975" cy="1896745"/>
          </a:xfrm>
          <a:prstGeom prst="rect">
            <a:avLst/>
          </a:prstGeom>
          <a:noFill/>
          <a:ln w="9525" cmpd="sng">
            <a:solidFill>
              <a:schemeClr val="bg1">
                <a:lumMod val="50000"/>
                <a:lumOff val="50000"/>
              </a:schemeClr>
            </a:solidFill>
            <a:miter lim="800000"/>
            <a:headEnd/>
            <a:tailEnd/>
          </a:ln>
          <a:effectLst/>
        </p:spPr>
      </p:pic>
      <p:pic>
        <p:nvPicPr>
          <p:cNvPr id="10" name="9 Imagen"/>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3184" t="7061" r="2030" b="6046"/>
          <a:stretch/>
        </p:blipFill>
        <p:spPr bwMode="auto">
          <a:xfrm>
            <a:off x="3257073" y="3501008"/>
            <a:ext cx="2539063" cy="1896745"/>
          </a:xfrm>
          <a:prstGeom prst="rect">
            <a:avLst/>
          </a:prstGeom>
          <a:noFill/>
          <a:ln>
            <a:solidFill>
              <a:schemeClr val="bg1">
                <a:lumMod val="50000"/>
                <a:lumOff val="50000"/>
              </a:schemeClr>
            </a:solidFill>
          </a:ln>
        </p:spPr>
      </p:pic>
      <p:pic>
        <p:nvPicPr>
          <p:cNvPr id="11" name="10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3481508"/>
            <a:ext cx="2654802" cy="1963716"/>
          </a:xfrm>
          <a:prstGeom prst="rect">
            <a:avLst/>
          </a:prstGeom>
          <a:noFill/>
          <a:ln>
            <a:solidFill>
              <a:schemeClr val="bg1">
                <a:lumMod val="50000"/>
                <a:lumOff val="50000"/>
              </a:schemeClr>
            </a:solidFill>
          </a:ln>
        </p:spPr>
      </p:pic>
      <p:sp>
        <p:nvSpPr>
          <p:cNvPr id="12" name="1 Título"/>
          <p:cNvSpPr txBox="1">
            <a:spLocks/>
          </p:cNvSpPr>
          <p:nvPr/>
        </p:nvSpPr>
        <p:spPr>
          <a:xfrm>
            <a:off x="510135" y="5733256"/>
            <a:ext cx="4302751" cy="4344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200" dirty="0" smtClean="0">
                <a:solidFill>
                  <a:schemeClr val="accent3">
                    <a:lumMod val="75000"/>
                  </a:schemeClr>
                </a:solidFill>
                <a:latin typeface="BankGothic Md BT" pitchFamily="34" charset="0"/>
              </a:rPr>
              <a:t>El muestreo es Tan importante como la caracterización, debe ser tomado de la trituración de la roca</a:t>
            </a:r>
            <a:endParaRPr lang="es-ES" sz="1200" dirty="0">
              <a:solidFill>
                <a:schemeClr val="accent3">
                  <a:lumMod val="75000"/>
                </a:schemeClr>
              </a:solidFill>
              <a:latin typeface="BankGothic Md BT" pitchFamily="34" charset="0"/>
            </a:endParaRPr>
          </a:p>
        </p:txBody>
      </p:sp>
    </p:spTree>
    <p:extLst>
      <p:ext uri="{BB962C8B-B14F-4D97-AF65-F5344CB8AC3E}">
        <p14:creationId xmlns:p14="http://schemas.microsoft.com/office/powerpoint/2010/main" val="9474561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3146</TotalTime>
  <Words>5005</Words>
  <Application>Microsoft Office PowerPoint</Application>
  <PresentationFormat>Presentación en pantalla (4:3)</PresentationFormat>
  <Paragraphs>2738</Paragraphs>
  <Slides>62</Slides>
  <Notes>1</Notes>
  <HiddenSlides>0</HiddenSlides>
  <MMClips>0</MMClips>
  <ScaleCrop>false</ScaleCrop>
  <HeadingPairs>
    <vt:vector size="4" baseType="variant">
      <vt:variant>
        <vt:lpstr>Tema</vt:lpstr>
      </vt:variant>
      <vt:variant>
        <vt:i4>1</vt:i4>
      </vt:variant>
      <vt:variant>
        <vt:lpstr>Títulos de diapositiva</vt:lpstr>
      </vt:variant>
      <vt:variant>
        <vt:i4>62</vt:i4>
      </vt:variant>
    </vt:vector>
  </HeadingPairs>
  <TitlesOfParts>
    <vt:vector size="6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admin</cp:lastModifiedBy>
  <cp:revision>375</cp:revision>
  <dcterms:created xsi:type="dcterms:W3CDTF">2014-08-02T00:06:12Z</dcterms:created>
  <dcterms:modified xsi:type="dcterms:W3CDTF">2014-08-15T23:26:59Z</dcterms:modified>
</cp:coreProperties>
</file>