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0" r:id="rId3"/>
    <p:sldId id="257" r:id="rId4"/>
    <p:sldId id="258" r:id="rId5"/>
    <p:sldId id="259" r:id="rId6"/>
    <p:sldId id="283" r:id="rId7"/>
    <p:sldId id="260" r:id="rId8"/>
    <p:sldId id="261" r:id="rId9"/>
    <p:sldId id="262" r:id="rId10"/>
    <p:sldId id="284" r:id="rId11"/>
    <p:sldId id="263" r:id="rId12"/>
    <p:sldId id="264" r:id="rId13"/>
    <p:sldId id="266" r:id="rId14"/>
    <p:sldId id="285" r:id="rId15"/>
    <p:sldId id="267" r:id="rId16"/>
    <p:sldId id="268" r:id="rId17"/>
    <p:sldId id="286" r:id="rId18"/>
    <p:sldId id="269" r:id="rId19"/>
    <p:sldId id="270" r:id="rId20"/>
    <p:sldId id="271" r:id="rId21"/>
    <p:sldId id="287" r:id="rId22"/>
    <p:sldId id="272" r:id="rId23"/>
    <p:sldId id="277" r:id="rId24"/>
    <p:sldId id="273" r:id="rId25"/>
    <p:sldId id="276" r:id="rId26"/>
    <p:sldId id="274" r:id="rId27"/>
    <p:sldId id="275" r:id="rId28"/>
    <p:sldId id="289" r:id="rId29"/>
    <p:sldId id="290" r:id="rId30"/>
    <p:sldId id="288" r:id="rId31"/>
    <p:sldId id="281" r:id="rId32"/>
    <p:sldId id="279" r:id="rId33"/>
    <p:sldId id="282" r:id="rId34"/>
    <p:sldId id="278" r:id="rId3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16E0FD32-36A2-45B8-8BA6-8A9397489123}" type="datetimeFigureOut">
              <a:rPr lang="es-EC" smtClean="0"/>
              <a:t>21/07/2014</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67FDD61E-5F92-4C72-BD11-28FD2F17BB42}"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6E0FD32-36A2-45B8-8BA6-8A9397489123}" type="datetimeFigureOut">
              <a:rPr lang="es-EC" smtClean="0"/>
              <a:t>21/07/2014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6E0FD32-36A2-45B8-8BA6-8A9397489123}" type="datetimeFigureOut">
              <a:rPr lang="es-EC" smtClean="0"/>
              <a:t>21/07/2014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6E0FD32-36A2-45B8-8BA6-8A9397489123}" type="datetimeFigureOut">
              <a:rPr lang="es-EC" smtClean="0"/>
              <a:t>21/07/2014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6E0FD32-36A2-45B8-8BA6-8A9397489123}" type="datetimeFigureOut">
              <a:rPr lang="es-EC" smtClean="0"/>
              <a:t>21/07/2014</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6E0FD32-36A2-45B8-8BA6-8A9397489123}" type="datetimeFigureOut">
              <a:rPr lang="es-EC" smtClean="0"/>
              <a:t>21/07/2014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6E0FD32-36A2-45B8-8BA6-8A9397489123}" type="datetimeFigureOut">
              <a:rPr lang="es-EC" smtClean="0"/>
              <a:t>21/07/2014</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16E0FD32-36A2-45B8-8BA6-8A9397489123}" type="datetimeFigureOut">
              <a:rPr lang="es-EC" smtClean="0"/>
              <a:t>21/07/2014</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6E0FD32-36A2-45B8-8BA6-8A9397489123}" type="datetimeFigureOut">
              <a:rPr lang="es-EC" smtClean="0"/>
              <a:t>21/07/2014</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16E0FD32-36A2-45B8-8BA6-8A9397489123}" type="datetimeFigureOut">
              <a:rPr lang="es-EC" smtClean="0"/>
              <a:t>21/07/2014</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67FDD61E-5F92-4C72-BD11-28FD2F17BB42}" type="slidenum">
              <a:rPr lang="es-EC" smtClean="0"/>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16E0FD32-36A2-45B8-8BA6-8A9397489123}" type="datetimeFigureOut">
              <a:rPr lang="es-EC" smtClean="0"/>
              <a:t>21/07/2014</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67FDD61E-5F92-4C72-BD11-28FD2F17BB42}" type="slidenum">
              <a:rPr lang="es-EC" smtClean="0"/>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6E0FD32-36A2-45B8-8BA6-8A9397489123}" type="datetimeFigureOut">
              <a:rPr lang="es-EC" smtClean="0"/>
              <a:t>21/07/2014</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7FDD61E-5F92-4C72-BD11-28FD2F17BB42}"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8.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15.xml"/><Relationship Id="rId5" Type="http://schemas.openxmlformats.org/officeDocument/2006/relationships/slide" Target="slide11.xml"/><Relationship Id="rId4" Type="http://schemas.openxmlformats.org/officeDocument/2006/relationships/slide" Target="slide7.xml"/><Relationship Id="rId9" Type="http://schemas.openxmlformats.org/officeDocument/2006/relationships/slide" Target="slide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037" y="286729"/>
            <a:ext cx="4569773" cy="1404156"/>
          </a:xfrm>
          <a:prstGeom prst="rect">
            <a:avLst/>
          </a:prstGeom>
          <a:noFill/>
          <a:ln>
            <a:noFill/>
          </a:ln>
        </p:spPr>
      </p:pic>
      <p:sp>
        <p:nvSpPr>
          <p:cNvPr id="5" name="4 Rectángulo"/>
          <p:cNvSpPr/>
          <p:nvPr/>
        </p:nvSpPr>
        <p:spPr>
          <a:xfrm>
            <a:off x="719481" y="2379402"/>
            <a:ext cx="7848872" cy="1477328"/>
          </a:xfrm>
          <a:prstGeom prst="rect">
            <a:avLst/>
          </a:prstGeom>
        </p:spPr>
        <p:txBody>
          <a:bodyPr wrap="square">
            <a:spAutoFit/>
          </a:bodyPr>
          <a:lstStyle/>
          <a:p>
            <a:pPr algn="ctr"/>
            <a:r>
              <a:rPr lang="es-ES" b="1" dirty="0"/>
              <a:t>TEMA</a:t>
            </a:r>
            <a:r>
              <a:rPr lang="es-ES" b="1" dirty="0" smtClean="0"/>
              <a:t>:</a:t>
            </a:r>
          </a:p>
          <a:p>
            <a:pPr algn="ctr"/>
            <a:endParaRPr lang="es-ES" b="1" dirty="0"/>
          </a:p>
          <a:p>
            <a:pPr algn="ctr"/>
            <a:r>
              <a:rPr lang="es-ES" b="1" dirty="0" smtClean="0"/>
              <a:t> </a:t>
            </a:r>
            <a:r>
              <a:rPr lang="es-ES" b="1" dirty="0"/>
              <a:t>DESARROLLO DE UN SISTEMA INFORMÁTICO PARA EL CONTROL DE USO Y EL MANTENIMIENTO DE </a:t>
            </a:r>
            <a:r>
              <a:rPr lang="es-ES" b="1" dirty="0" smtClean="0"/>
              <a:t>VEHÍCULOS </a:t>
            </a:r>
            <a:r>
              <a:rPr lang="es-ES" b="1" dirty="0"/>
              <a:t>DE UNA INSTITUCIÓN PÚBLICA</a:t>
            </a:r>
            <a:endParaRPr lang="es-EC" dirty="0"/>
          </a:p>
        </p:txBody>
      </p:sp>
      <p:pic>
        <p:nvPicPr>
          <p:cNvPr id="1026" name="Picture 2" descr="http://www.espe.edu.ec/portal/images/section/D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7254" y="0"/>
            <a:ext cx="2562225" cy="2324101"/>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2385271" y="3789040"/>
            <a:ext cx="4572000" cy="2308324"/>
          </a:xfrm>
          <a:prstGeom prst="rect">
            <a:avLst/>
          </a:prstGeom>
        </p:spPr>
        <p:txBody>
          <a:bodyPr>
            <a:spAutoFit/>
          </a:bodyPr>
          <a:lstStyle/>
          <a:p>
            <a:pPr algn="ctr"/>
            <a:r>
              <a:rPr lang="es-ES" b="1" dirty="0"/>
              <a:t>AUTOR: </a:t>
            </a:r>
            <a:endParaRPr lang="es-ES" b="1" dirty="0" smtClean="0"/>
          </a:p>
          <a:p>
            <a:pPr algn="ctr"/>
            <a:r>
              <a:rPr lang="es-ES" b="1" dirty="0" smtClean="0"/>
              <a:t>EDISON </a:t>
            </a:r>
            <a:r>
              <a:rPr lang="es-ES" b="1" dirty="0"/>
              <a:t>GUAMAN</a:t>
            </a:r>
            <a:endParaRPr lang="es-EC" dirty="0"/>
          </a:p>
          <a:p>
            <a:pPr algn="ctr"/>
            <a:r>
              <a:rPr lang="es-ES" b="1" dirty="0"/>
              <a:t> </a:t>
            </a:r>
            <a:endParaRPr lang="es-EC" dirty="0"/>
          </a:p>
          <a:p>
            <a:pPr algn="ctr"/>
            <a:r>
              <a:rPr lang="es-ES" b="1" dirty="0"/>
              <a:t>DIRECTOR: </a:t>
            </a:r>
            <a:endParaRPr lang="es-ES" b="1" dirty="0" smtClean="0"/>
          </a:p>
          <a:p>
            <a:pPr algn="ctr"/>
            <a:r>
              <a:rPr lang="es-ES" b="1" dirty="0" smtClean="0"/>
              <a:t>ING</a:t>
            </a:r>
            <a:r>
              <a:rPr lang="es-ES" b="1" dirty="0"/>
              <a:t>. CAMPAÑA, </a:t>
            </a:r>
            <a:r>
              <a:rPr lang="es-ES" b="1" dirty="0" smtClean="0"/>
              <a:t>MAURICIO</a:t>
            </a:r>
          </a:p>
          <a:p>
            <a:pPr algn="ctr"/>
            <a:endParaRPr lang="es-EC" dirty="0"/>
          </a:p>
          <a:p>
            <a:pPr algn="ctr"/>
            <a:r>
              <a:rPr lang="es-ES" b="1" dirty="0"/>
              <a:t>CODIRECTOR: </a:t>
            </a:r>
            <a:endParaRPr lang="es-ES" b="1" dirty="0" smtClean="0"/>
          </a:p>
          <a:p>
            <a:pPr algn="ctr"/>
            <a:r>
              <a:rPr lang="es-ES" b="1" dirty="0" smtClean="0"/>
              <a:t>ING</a:t>
            </a:r>
            <a:r>
              <a:rPr lang="es-ES" b="1" dirty="0"/>
              <a:t>. ÑACATO, GERMAN</a:t>
            </a:r>
            <a:endParaRPr lang="es-EC" dirty="0"/>
          </a:p>
        </p:txBody>
      </p:sp>
    </p:spTree>
    <p:extLst>
      <p:ext uri="{BB962C8B-B14F-4D97-AF65-F5344CB8AC3E}">
        <p14:creationId xmlns:p14="http://schemas.microsoft.com/office/powerpoint/2010/main" val="5136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332656"/>
            <a:ext cx="3672407" cy="923330"/>
          </a:xfrm>
          <a:prstGeom prst="rect">
            <a:avLst/>
          </a:prstGeom>
        </p:spPr>
        <p:txBody>
          <a:bodyPr wrap="square">
            <a:spAutoFit/>
          </a:bodyPr>
          <a:lstStyle/>
          <a:p>
            <a:pPr algn="ctr"/>
            <a:r>
              <a:rPr lang="es-ES" sz="5400" b="1" dirty="0" smtClean="0"/>
              <a:t>AGENDA</a:t>
            </a:r>
            <a:endParaRPr lang="es-EC" sz="5400" dirty="0"/>
          </a:p>
        </p:txBody>
      </p:sp>
      <p:pic>
        <p:nvPicPr>
          <p:cNvPr id="1026" name="Picture 2"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888432" cy="35270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a:hlinkClick r:id="rId3" action="ppaction://hlinksldjump"/>
          </p:cNvPr>
          <p:cNvSpPr/>
          <p:nvPr/>
        </p:nvSpPr>
        <p:spPr>
          <a:xfrm>
            <a:off x="3851920" y="125598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smtClean="0"/>
              <a:t>1.- Introducción</a:t>
            </a:r>
            <a:endParaRPr lang="es-EC" sz="2400" b="1" dirty="0"/>
          </a:p>
        </p:txBody>
      </p:sp>
      <p:sp>
        <p:nvSpPr>
          <p:cNvPr id="7" name="6 Rectángulo redondeado">
            <a:hlinkClick r:id="rId4" action="ppaction://hlinksldjump"/>
          </p:cNvPr>
          <p:cNvSpPr/>
          <p:nvPr/>
        </p:nvSpPr>
        <p:spPr>
          <a:xfrm>
            <a:off x="3851920" y="18532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2</a:t>
            </a:r>
            <a:r>
              <a:rPr lang="es-EC" sz="2400" b="1" dirty="0" smtClean="0"/>
              <a:t>.- Metodología de Desarrollo</a:t>
            </a:r>
            <a:endParaRPr lang="es-EC" sz="2400" b="1" dirty="0"/>
          </a:p>
        </p:txBody>
      </p:sp>
      <p:sp>
        <p:nvSpPr>
          <p:cNvPr id="8" name="7 Rectángulo redondeado">
            <a:hlinkClick r:id="rId5" action="ppaction://hlinksldjump"/>
          </p:cNvPr>
          <p:cNvSpPr/>
          <p:nvPr/>
        </p:nvSpPr>
        <p:spPr>
          <a:xfrm>
            <a:off x="3851920" y="2450430"/>
            <a:ext cx="4824536" cy="44482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sz="2400" b="1" dirty="0"/>
              <a:t>3</a:t>
            </a:r>
            <a:r>
              <a:rPr lang="es-EC" sz="2400" b="1" dirty="0" smtClean="0"/>
              <a:t>.- Lenguaje de Modelado</a:t>
            </a:r>
            <a:endParaRPr lang="es-EC" sz="2400" b="1" dirty="0"/>
          </a:p>
        </p:txBody>
      </p:sp>
      <p:sp>
        <p:nvSpPr>
          <p:cNvPr id="9" name="8 Rectángulo redondeado">
            <a:hlinkClick r:id="rId6" action="ppaction://hlinksldjump"/>
          </p:cNvPr>
          <p:cNvSpPr/>
          <p:nvPr/>
        </p:nvSpPr>
        <p:spPr>
          <a:xfrm>
            <a:off x="3851920" y="3047304"/>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4</a:t>
            </a:r>
            <a:r>
              <a:rPr lang="es-EC" sz="2400" b="1" dirty="0" smtClean="0"/>
              <a:t>.- Plataformas de Desarrollo</a:t>
            </a:r>
            <a:endParaRPr lang="es-EC" sz="2400" b="1" dirty="0"/>
          </a:p>
        </p:txBody>
      </p:sp>
      <p:sp>
        <p:nvSpPr>
          <p:cNvPr id="10" name="9 Rectángulo redondeado">
            <a:hlinkClick r:id="rId7" action="ppaction://hlinksldjump"/>
          </p:cNvPr>
          <p:cNvSpPr/>
          <p:nvPr/>
        </p:nvSpPr>
        <p:spPr>
          <a:xfrm>
            <a:off x="3851920" y="36453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smtClean="0"/>
              <a:t>5.- Análisis y Diseño del Sistema</a:t>
            </a:r>
            <a:endParaRPr lang="es-EC" sz="2200" b="1" dirty="0"/>
          </a:p>
        </p:txBody>
      </p:sp>
      <p:sp>
        <p:nvSpPr>
          <p:cNvPr id="11" name="10 Rectángulo redondeado">
            <a:hlinkClick r:id="rId8" action="ppaction://hlinksldjump"/>
          </p:cNvPr>
          <p:cNvSpPr/>
          <p:nvPr/>
        </p:nvSpPr>
        <p:spPr>
          <a:xfrm>
            <a:off x="3851920" y="423053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a:t>6</a:t>
            </a:r>
            <a:r>
              <a:rPr lang="es-EC" sz="2200" b="1" dirty="0" smtClean="0"/>
              <a:t>.- Implementación</a:t>
            </a:r>
            <a:endParaRPr lang="es-EC" sz="2200" b="1" dirty="0"/>
          </a:p>
        </p:txBody>
      </p:sp>
      <p:sp>
        <p:nvSpPr>
          <p:cNvPr id="12" name="11 Rectángulo redondeado">
            <a:hlinkClick r:id="rId9" action="ppaction://hlinksldjump"/>
          </p:cNvPr>
          <p:cNvSpPr/>
          <p:nvPr/>
        </p:nvSpPr>
        <p:spPr>
          <a:xfrm>
            <a:off x="3851920" y="4814821"/>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1900" b="1" dirty="0" smtClean="0"/>
              <a:t>7.- Conclusiones y Recomendaciones</a:t>
            </a:r>
            <a:endParaRPr lang="es-EC" sz="1900" b="1" dirty="0"/>
          </a:p>
        </p:txBody>
      </p:sp>
    </p:spTree>
    <p:extLst>
      <p:ext uri="{BB962C8B-B14F-4D97-AF65-F5344CB8AC3E}">
        <p14:creationId xmlns:p14="http://schemas.microsoft.com/office/powerpoint/2010/main" val="1807705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lgn="just">
              <a:buNone/>
            </a:pPr>
            <a:r>
              <a:rPr lang="es-ES_tradnl" dirty="0"/>
              <a:t>Cuando se da inicio al desarrollo de software a más de identificar que metodología seria la apropiada (camino a seguir) para el desarrollo del proyecto, otro aspecto importante es el lenguaje que se va a utilizar para ir modelando cada una de las fases que tiene la metodología escogida.</a:t>
            </a:r>
            <a:endParaRPr lang="es-EC" dirty="0"/>
          </a:p>
          <a:p>
            <a:pPr algn="just"/>
            <a:endParaRPr lang="es-EC" dirty="0"/>
          </a:p>
        </p:txBody>
      </p:sp>
      <p:sp>
        <p:nvSpPr>
          <p:cNvPr id="3" name="2 Título"/>
          <p:cNvSpPr>
            <a:spLocks noGrp="1"/>
          </p:cNvSpPr>
          <p:nvPr>
            <p:ph type="title"/>
          </p:nvPr>
        </p:nvSpPr>
        <p:spPr/>
        <p:txBody>
          <a:bodyPr/>
          <a:lstStyle/>
          <a:p>
            <a:pPr algn="ctr"/>
            <a:r>
              <a:rPr lang="es-ES_tradnl" dirty="0" smtClean="0">
                <a:solidFill>
                  <a:schemeClr val="tx1"/>
                </a:solidFill>
                <a:effectLst/>
              </a:rPr>
              <a:t>LENGUAJE DE MODELADO</a:t>
            </a:r>
            <a:endParaRPr lang="es-EC" dirty="0">
              <a:solidFill>
                <a:schemeClr val="tx1"/>
              </a:solidFill>
            </a:endParaRPr>
          </a:p>
        </p:txBody>
      </p:sp>
    </p:spTree>
    <p:extLst>
      <p:ext uri="{BB962C8B-B14F-4D97-AF65-F5344CB8AC3E}">
        <p14:creationId xmlns:p14="http://schemas.microsoft.com/office/powerpoint/2010/main" val="744446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lgn="just">
              <a:buNone/>
            </a:pPr>
            <a:r>
              <a:rPr lang="es-ES_tradnl" dirty="0"/>
              <a:t>Es un lenguaje que se centra en la representación  gráfica de un sistema, el que </a:t>
            </a:r>
            <a:r>
              <a:rPr lang="es-ES_tradnl" dirty="0" smtClean="0"/>
              <a:t>permitió </a:t>
            </a:r>
            <a:r>
              <a:rPr lang="es-ES_tradnl" dirty="0"/>
              <a:t>visualizar, especificar y documentar todas las etapas del desarrollo, entregando una forma de modelar cosas conceptuales como los procesos de negocio y funciones del sistema, también cosas concretas como escribir clases, esquema de bases de datos y componentes de software</a:t>
            </a:r>
            <a:endParaRPr lang="es-EC" dirty="0"/>
          </a:p>
        </p:txBody>
      </p:sp>
      <p:sp>
        <p:nvSpPr>
          <p:cNvPr id="3" name="2 Título"/>
          <p:cNvSpPr>
            <a:spLocks noGrp="1"/>
          </p:cNvSpPr>
          <p:nvPr>
            <p:ph type="title"/>
          </p:nvPr>
        </p:nvSpPr>
        <p:spPr/>
        <p:txBody>
          <a:bodyPr>
            <a:normAutofit/>
          </a:bodyPr>
          <a:lstStyle/>
          <a:p>
            <a:pPr lvl="2" algn="ctr" rtl="0">
              <a:spcBef>
                <a:spcPct val="0"/>
              </a:spcBef>
            </a:pPr>
            <a:r>
              <a:rPr lang="es-ES" sz="3200" b="1" dirty="0"/>
              <a:t>Lenguaje Unificado de Modelado – UML</a:t>
            </a:r>
            <a:r>
              <a:rPr lang="es-EC" sz="3200" b="1" dirty="0"/>
              <a:t/>
            </a:r>
            <a:br>
              <a:rPr lang="es-EC" sz="3200" b="1" dirty="0"/>
            </a:br>
            <a:endParaRPr lang="es-EC" sz="3200" dirty="0"/>
          </a:p>
        </p:txBody>
      </p:sp>
    </p:spTree>
    <p:extLst>
      <p:ext uri="{BB962C8B-B14F-4D97-AF65-F5344CB8AC3E}">
        <p14:creationId xmlns:p14="http://schemas.microsoft.com/office/powerpoint/2010/main" val="1908828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marL="109728" indent="0">
              <a:buNone/>
            </a:pPr>
            <a:r>
              <a:rPr lang="es-ES_tradnl" dirty="0"/>
              <a:t>UML a fin de  permitir visualizar el sistema  desde varias perspectivas, ofrece una amplia variedad de diagramas:</a:t>
            </a:r>
            <a:endParaRPr lang="es-EC" dirty="0"/>
          </a:p>
          <a:p>
            <a:pPr marL="109728" indent="0">
              <a:buNone/>
            </a:pPr>
            <a:endParaRPr lang="es-EC" dirty="0"/>
          </a:p>
          <a:p>
            <a:pPr lvl="0"/>
            <a:r>
              <a:rPr lang="es-ES_tradnl" i="1" dirty="0"/>
              <a:t>Diagrama de casos de uso </a:t>
            </a:r>
            <a:endParaRPr lang="es-EC" dirty="0"/>
          </a:p>
          <a:p>
            <a:pPr lvl="0"/>
            <a:r>
              <a:rPr lang="es-ES_tradnl" i="1" dirty="0"/>
              <a:t>Diagrama de clases</a:t>
            </a:r>
            <a:endParaRPr lang="es-EC" dirty="0"/>
          </a:p>
          <a:p>
            <a:pPr lvl="0"/>
            <a:r>
              <a:rPr lang="es-ES_tradnl" i="1" dirty="0" smtClean="0"/>
              <a:t>Diagrama </a:t>
            </a:r>
            <a:r>
              <a:rPr lang="es-ES_tradnl" i="1" dirty="0"/>
              <a:t>de secuencia</a:t>
            </a:r>
            <a:endParaRPr lang="es-EC" dirty="0"/>
          </a:p>
          <a:p>
            <a:pPr lvl="0"/>
            <a:r>
              <a:rPr lang="es-ES_tradnl" i="1" dirty="0"/>
              <a:t>Diagrama de colaboración</a:t>
            </a:r>
            <a:endParaRPr lang="es-EC" dirty="0"/>
          </a:p>
          <a:p>
            <a:pPr lvl="0"/>
            <a:r>
              <a:rPr lang="es-ES_tradnl" i="1" dirty="0"/>
              <a:t>Diagrama de actividades</a:t>
            </a:r>
            <a:endParaRPr lang="es-EC" dirty="0"/>
          </a:p>
          <a:p>
            <a:pPr lvl="0"/>
            <a:r>
              <a:rPr lang="es-ES_tradnl" i="1" dirty="0"/>
              <a:t>Diagrama de componentes</a:t>
            </a:r>
            <a:endParaRPr lang="es-EC" dirty="0"/>
          </a:p>
          <a:p>
            <a:pPr lvl="0"/>
            <a:r>
              <a:rPr lang="es-ES_tradnl" i="1" dirty="0"/>
              <a:t>Diagrama de despliegue</a:t>
            </a:r>
            <a:endParaRPr lang="es-EC" dirty="0"/>
          </a:p>
        </p:txBody>
      </p:sp>
      <p:sp>
        <p:nvSpPr>
          <p:cNvPr id="3" name="2 Título"/>
          <p:cNvSpPr>
            <a:spLocks noGrp="1"/>
          </p:cNvSpPr>
          <p:nvPr>
            <p:ph type="title"/>
          </p:nvPr>
        </p:nvSpPr>
        <p:spPr/>
        <p:txBody>
          <a:bodyPr>
            <a:normAutofit/>
          </a:bodyPr>
          <a:lstStyle/>
          <a:p>
            <a:pPr lvl="2" algn="ctr" rtl="0">
              <a:spcBef>
                <a:spcPct val="0"/>
              </a:spcBef>
            </a:pPr>
            <a:r>
              <a:rPr lang="es-ES" sz="3200" b="1" dirty="0"/>
              <a:t>Lenguaje Unificado de Modelado – UML</a:t>
            </a:r>
            <a:r>
              <a:rPr lang="es-EC" sz="3200" b="1" dirty="0"/>
              <a:t/>
            </a:r>
            <a:br>
              <a:rPr lang="es-EC" sz="3200" b="1" dirty="0"/>
            </a:br>
            <a:endParaRPr lang="es-EC" sz="3200" dirty="0"/>
          </a:p>
        </p:txBody>
      </p:sp>
    </p:spTree>
    <p:extLst>
      <p:ext uri="{BB962C8B-B14F-4D97-AF65-F5344CB8AC3E}">
        <p14:creationId xmlns:p14="http://schemas.microsoft.com/office/powerpoint/2010/main" val="3589278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332656"/>
            <a:ext cx="3672407" cy="923330"/>
          </a:xfrm>
          <a:prstGeom prst="rect">
            <a:avLst/>
          </a:prstGeom>
        </p:spPr>
        <p:txBody>
          <a:bodyPr wrap="square">
            <a:spAutoFit/>
          </a:bodyPr>
          <a:lstStyle/>
          <a:p>
            <a:pPr algn="ctr"/>
            <a:r>
              <a:rPr lang="es-ES" sz="5400" b="1" dirty="0" smtClean="0"/>
              <a:t>AGENDA</a:t>
            </a:r>
            <a:endParaRPr lang="es-EC" sz="5400" dirty="0"/>
          </a:p>
        </p:txBody>
      </p:sp>
      <p:pic>
        <p:nvPicPr>
          <p:cNvPr id="1026" name="Picture 2"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888432" cy="35270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a:hlinkClick r:id="rId3" action="ppaction://hlinksldjump"/>
          </p:cNvPr>
          <p:cNvSpPr/>
          <p:nvPr/>
        </p:nvSpPr>
        <p:spPr>
          <a:xfrm>
            <a:off x="3851920" y="125598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smtClean="0"/>
              <a:t>1.- Introducción</a:t>
            </a:r>
            <a:endParaRPr lang="es-EC" sz="2400" b="1" dirty="0"/>
          </a:p>
        </p:txBody>
      </p:sp>
      <p:sp>
        <p:nvSpPr>
          <p:cNvPr id="7" name="6 Rectángulo redondeado">
            <a:hlinkClick r:id="rId4" action="ppaction://hlinksldjump"/>
          </p:cNvPr>
          <p:cNvSpPr/>
          <p:nvPr/>
        </p:nvSpPr>
        <p:spPr>
          <a:xfrm>
            <a:off x="3851920" y="18532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2</a:t>
            </a:r>
            <a:r>
              <a:rPr lang="es-EC" sz="2400" b="1" dirty="0" smtClean="0"/>
              <a:t>.- Metodología de Desarrollo</a:t>
            </a:r>
            <a:endParaRPr lang="es-EC" sz="2400" b="1" dirty="0"/>
          </a:p>
        </p:txBody>
      </p:sp>
      <p:sp>
        <p:nvSpPr>
          <p:cNvPr id="8" name="7 Rectángulo redondeado">
            <a:hlinkClick r:id="rId5" action="ppaction://hlinksldjump"/>
          </p:cNvPr>
          <p:cNvSpPr/>
          <p:nvPr/>
        </p:nvSpPr>
        <p:spPr>
          <a:xfrm>
            <a:off x="3851920" y="2450430"/>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3</a:t>
            </a:r>
            <a:r>
              <a:rPr lang="es-EC" sz="2400" b="1" dirty="0" smtClean="0"/>
              <a:t>.- Lenguaje de Modelado</a:t>
            </a:r>
            <a:endParaRPr lang="es-EC" sz="2400" b="1" dirty="0"/>
          </a:p>
        </p:txBody>
      </p:sp>
      <p:sp>
        <p:nvSpPr>
          <p:cNvPr id="9" name="8 Rectángulo redondeado">
            <a:hlinkClick r:id="rId6" action="ppaction://hlinksldjump"/>
          </p:cNvPr>
          <p:cNvSpPr/>
          <p:nvPr/>
        </p:nvSpPr>
        <p:spPr>
          <a:xfrm>
            <a:off x="3851920" y="3047304"/>
            <a:ext cx="4824536" cy="44482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sz="2400" b="1" dirty="0"/>
              <a:t>4</a:t>
            </a:r>
            <a:r>
              <a:rPr lang="es-EC" sz="2400" b="1" dirty="0" smtClean="0"/>
              <a:t>.- Plataformas de Desarrollo</a:t>
            </a:r>
            <a:endParaRPr lang="es-EC" sz="2400" b="1" dirty="0"/>
          </a:p>
        </p:txBody>
      </p:sp>
      <p:sp>
        <p:nvSpPr>
          <p:cNvPr id="10" name="9 Rectángulo redondeado">
            <a:hlinkClick r:id="rId7" action="ppaction://hlinksldjump"/>
          </p:cNvPr>
          <p:cNvSpPr/>
          <p:nvPr/>
        </p:nvSpPr>
        <p:spPr>
          <a:xfrm>
            <a:off x="3851920" y="36453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smtClean="0"/>
              <a:t>5.- Análisis y Diseño del Sistema</a:t>
            </a:r>
            <a:endParaRPr lang="es-EC" sz="2200" b="1" dirty="0"/>
          </a:p>
        </p:txBody>
      </p:sp>
      <p:sp>
        <p:nvSpPr>
          <p:cNvPr id="11" name="10 Rectángulo redondeado">
            <a:hlinkClick r:id="rId8" action="ppaction://hlinksldjump"/>
          </p:cNvPr>
          <p:cNvSpPr/>
          <p:nvPr/>
        </p:nvSpPr>
        <p:spPr>
          <a:xfrm>
            <a:off x="3851920" y="423053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a:t>6</a:t>
            </a:r>
            <a:r>
              <a:rPr lang="es-EC" sz="2200" b="1" dirty="0" smtClean="0"/>
              <a:t>.- Implementación</a:t>
            </a:r>
            <a:endParaRPr lang="es-EC" sz="2200" b="1" dirty="0"/>
          </a:p>
        </p:txBody>
      </p:sp>
      <p:sp>
        <p:nvSpPr>
          <p:cNvPr id="12" name="11 Rectángulo redondeado">
            <a:hlinkClick r:id="rId9" action="ppaction://hlinksldjump"/>
          </p:cNvPr>
          <p:cNvSpPr/>
          <p:nvPr/>
        </p:nvSpPr>
        <p:spPr>
          <a:xfrm>
            <a:off x="3851920" y="4814821"/>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1900" b="1" dirty="0" smtClean="0"/>
              <a:t>7.- Conclusiones y Recomendaciones</a:t>
            </a:r>
            <a:endParaRPr lang="es-EC" sz="1900" b="1" dirty="0"/>
          </a:p>
        </p:txBody>
      </p:sp>
    </p:spTree>
    <p:extLst>
      <p:ext uri="{BB962C8B-B14F-4D97-AF65-F5344CB8AC3E}">
        <p14:creationId xmlns:p14="http://schemas.microsoft.com/office/powerpoint/2010/main" val="378938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buNone/>
            </a:pPr>
            <a:r>
              <a:rPr lang="es-ES_tradnl" dirty="0" smtClean="0"/>
              <a:t>NetBeans</a:t>
            </a:r>
          </a:p>
          <a:p>
            <a:pPr marL="109728" indent="0">
              <a:buNone/>
            </a:pPr>
            <a:endParaRPr lang="es-ES_tradnl" dirty="0" smtClean="0"/>
          </a:p>
          <a:p>
            <a:pPr marL="109728" indent="0">
              <a:buNone/>
            </a:pPr>
            <a:r>
              <a:rPr lang="es-ES_tradnl" dirty="0" smtClean="0"/>
              <a:t>Se </a:t>
            </a:r>
            <a:r>
              <a:rPr lang="es-ES_tradnl" dirty="0"/>
              <a:t>refiere a una plataforma para el desarrollo de aplicaciones de escritorio usando Java, Permitió que las aplicaciones sean desarrolladas a partir de un conjunto de componentes de software llamados </a:t>
            </a:r>
            <a:r>
              <a:rPr lang="es-ES_tradnl" i="1" dirty="0"/>
              <a:t>módulos</a:t>
            </a:r>
            <a:r>
              <a:rPr lang="es-ES_tradnl" dirty="0"/>
              <a:t>. </a:t>
            </a:r>
            <a:endParaRPr lang="es-EC" dirty="0"/>
          </a:p>
        </p:txBody>
      </p:sp>
      <p:sp>
        <p:nvSpPr>
          <p:cNvPr id="3" name="2 Título"/>
          <p:cNvSpPr>
            <a:spLocks noGrp="1"/>
          </p:cNvSpPr>
          <p:nvPr>
            <p:ph type="title"/>
          </p:nvPr>
        </p:nvSpPr>
        <p:spPr/>
        <p:txBody>
          <a:bodyPr>
            <a:noAutofit/>
          </a:bodyPr>
          <a:lstStyle/>
          <a:p>
            <a:pPr lvl="1" algn="ctr" rtl="0">
              <a:spcBef>
                <a:spcPct val="0"/>
              </a:spcBef>
            </a:pPr>
            <a:r>
              <a:rPr lang="es-EC" sz="3600" b="1" dirty="0" smtClean="0"/>
              <a:t>PLATAFORMAS DE DESARROLLO</a:t>
            </a:r>
            <a:endParaRPr lang="es-EC" sz="3600" dirty="0"/>
          </a:p>
        </p:txBody>
      </p:sp>
    </p:spTree>
    <p:extLst>
      <p:ext uri="{BB962C8B-B14F-4D97-AF65-F5344CB8AC3E}">
        <p14:creationId xmlns:p14="http://schemas.microsoft.com/office/powerpoint/2010/main" val="1062145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630936" lvl="2" indent="0">
              <a:buNone/>
            </a:pPr>
            <a:r>
              <a:rPr lang="es-ES" sz="2400" b="1" dirty="0"/>
              <a:t>Gestor de Base de Datos MySQL 5</a:t>
            </a:r>
            <a:endParaRPr lang="es-EC" sz="2400" b="1" dirty="0"/>
          </a:p>
          <a:p>
            <a:pPr marL="109728" indent="0">
              <a:buNone/>
            </a:pPr>
            <a:endParaRPr lang="es-ES_tradnl" dirty="0" smtClean="0"/>
          </a:p>
          <a:p>
            <a:pPr marL="109728" indent="0">
              <a:buNone/>
            </a:pPr>
            <a:r>
              <a:rPr lang="es-ES_tradnl" dirty="0"/>
              <a:t>El servidor de bases de datos MySQL es la base de datos de fuente abierta más popular en el mundo. Su arquitectura lo </a:t>
            </a:r>
            <a:r>
              <a:rPr lang="es-ES_tradnl" dirty="0" smtClean="0"/>
              <a:t>hace extremadamente </a:t>
            </a:r>
            <a:r>
              <a:rPr lang="es-ES_tradnl" dirty="0"/>
              <a:t>rápido y fácil de adaptar. </a:t>
            </a:r>
            <a:endParaRPr lang="es-ES_tradnl" dirty="0" smtClean="0"/>
          </a:p>
          <a:p>
            <a:pPr marL="109728" indent="0">
              <a:buNone/>
            </a:pPr>
            <a:endParaRPr lang="es-ES_tradnl" dirty="0" smtClean="0"/>
          </a:p>
          <a:p>
            <a:pPr marL="109728" indent="0">
              <a:buNone/>
            </a:pPr>
            <a:r>
              <a:rPr lang="es-ES_tradnl" dirty="0" smtClean="0"/>
              <a:t>Este </a:t>
            </a:r>
            <a:r>
              <a:rPr lang="es-ES_tradnl" dirty="0"/>
              <a:t>servidor de bases de datos potente es usado por muchos programas de origen abierto </a:t>
            </a:r>
            <a:endParaRPr lang="es-EC" dirty="0"/>
          </a:p>
        </p:txBody>
      </p:sp>
      <p:sp>
        <p:nvSpPr>
          <p:cNvPr id="3" name="2 Título"/>
          <p:cNvSpPr>
            <a:spLocks noGrp="1"/>
          </p:cNvSpPr>
          <p:nvPr>
            <p:ph type="title"/>
          </p:nvPr>
        </p:nvSpPr>
        <p:spPr/>
        <p:txBody>
          <a:bodyPr>
            <a:noAutofit/>
          </a:bodyPr>
          <a:lstStyle/>
          <a:p>
            <a:pPr lvl="1" algn="ctr" rtl="0">
              <a:spcBef>
                <a:spcPct val="0"/>
              </a:spcBef>
            </a:pPr>
            <a:r>
              <a:rPr lang="es-ES_tradnl" sz="3600" b="1" dirty="0"/>
              <a:t>Plataforma de Desarrollo</a:t>
            </a:r>
            <a:r>
              <a:rPr lang="es-EC" sz="4000" b="1" dirty="0"/>
              <a:t/>
            </a:r>
            <a:br>
              <a:rPr lang="es-EC" sz="4000" b="1" dirty="0"/>
            </a:br>
            <a:endParaRPr lang="es-EC" sz="3600" dirty="0"/>
          </a:p>
        </p:txBody>
      </p:sp>
    </p:spTree>
    <p:extLst>
      <p:ext uri="{BB962C8B-B14F-4D97-AF65-F5344CB8AC3E}">
        <p14:creationId xmlns:p14="http://schemas.microsoft.com/office/powerpoint/2010/main" val="3303492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332656"/>
            <a:ext cx="3672407" cy="923330"/>
          </a:xfrm>
          <a:prstGeom prst="rect">
            <a:avLst/>
          </a:prstGeom>
        </p:spPr>
        <p:txBody>
          <a:bodyPr wrap="square">
            <a:spAutoFit/>
          </a:bodyPr>
          <a:lstStyle/>
          <a:p>
            <a:pPr algn="ctr"/>
            <a:r>
              <a:rPr lang="es-ES" sz="5400" b="1" dirty="0" smtClean="0"/>
              <a:t>AGENDA</a:t>
            </a:r>
            <a:endParaRPr lang="es-EC" sz="5400" dirty="0"/>
          </a:p>
        </p:txBody>
      </p:sp>
      <p:pic>
        <p:nvPicPr>
          <p:cNvPr id="1026" name="Picture 2"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888432" cy="35270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a:hlinkClick r:id="rId3" action="ppaction://hlinksldjump"/>
          </p:cNvPr>
          <p:cNvSpPr/>
          <p:nvPr/>
        </p:nvSpPr>
        <p:spPr>
          <a:xfrm>
            <a:off x="3851920" y="125598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smtClean="0"/>
              <a:t>1.- Introducción</a:t>
            </a:r>
            <a:endParaRPr lang="es-EC" sz="2400" b="1" dirty="0"/>
          </a:p>
        </p:txBody>
      </p:sp>
      <p:sp>
        <p:nvSpPr>
          <p:cNvPr id="7" name="6 Rectángulo redondeado">
            <a:hlinkClick r:id="rId4" action="ppaction://hlinksldjump"/>
          </p:cNvPr>
          <p:cNvSpPr/>
          <p:nvPr/>
        </p:nvSpPr>
        <p:spPr>
          <a:xfrm>
            <a:off x="3851920" y="18532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2</a:t>
            </a:r>
            <a:r>
              <a:rPr lang="es-EC" sz="2400" b="1" dirty="0" smtClean="0"/>
              <a:t>.- Metodología de Desarrollo</a:t>
            </a:r>
            <a:endParaRPr lang="es-EC" sz="2400" b="1" dirty="0"/>
          </a:p>
        </p:txBody>
      </p:sp>
      <p:sp>
        <p:nvSpPr>
          <p:cNvPr id="8" name="7 Rectángulo redondeado">
            <a:hlinkClick r:id="rId5" action="ppaction://hlinksldjump"/>
          </p:cNvPr>
          <p:cNvSpPr/>
          <p:nvPr/>
        </p:nvSpPr>
        <p:spPr>
          <a:xfrm>
            <a:off x="3851920" y="2450430"/>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3</a:t>
            </a:r>
            <a:r>
              <a:rPr lang="es-EC" sz="2400" b="1" dirty="0" smtClean="0"/>
              <a:t>.- Lenguaje de Modelado</a:t>
            </a:r>
            <a:endParaRPr lang="es-EC" sz="2400" b="1" dirty="0"/>
          </a:p>
        </p:txBody>
      </p:sp>
      <p:sp>
        <p:nvSpPr>
          <p:cNvPr id="9" name="8 Rectángulo redondeado">
            <a:hlinkClick r:id="rId6" action="ppaction://hlinksldjump"/>
          </p:cNvPr>
          <p:cNvSpPr/>
          <p:nvPr/>
        </p:nvSpPr>
        <p:spPr>
          <a:xfrm>
            <a:off x="3851920" y="3047304"/>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4</a:t>
            </a:r>
            <a:r>
              <a:rPr lang="es-EC" sz="2400" b="1" dirty="0" smtClean="0"/>
              <a:t>.- Plataformas de Desarrollo</a:t>
            </a:r>
            <a:endParaRPr lang="es-EC" sz="2400" b="1" dirty="0"/>
          </a:p>
        </p:txBody>
      </p:sp>
      <p:sp>
        <p:nvSpPr>
          <p:cNvPr id="10" name="9 Rectángulo redondeado">
            <a:hlinkClick r:id="rId7" action="ppaction://hlinksldjump"/>
          </p:cNvPr>
          <p:cNvSpPr/>
          <p:nvPr/>
        </p:nvSpPr>
        <p:spPr>
          <a:xfrm>
            <a:off x="3851920" y="3645308"/>
            <a:ext cx="4824536" cy="44482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sz="2200" b="1" dirty="0" smtClean="0"/>
              <a:t>5.- Análisis y Diseño del Sistema</a:t>
            </a:r>
            <a:endParaRPr lang="es-EC" sz="2200" b="1" dirty="0"/>
          </a:p>
        </p:txBody>
      </p:sp>
      <p:sp>
        <p:nvSpPr>
          <p:cNvPr id="11" name="10 Rectángulo redondeado">
            <a:hlinkClick r:id="rId8" action="ppaction://hlinksldjump"/>
          </p:cNvPr>
          <p:cNvSpPr/>
          <p:nvPr/>
        </p:nvSpPr>
        <p:spPr>
          <a:xfrm>
            <a:off x="3851920" y="423053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a:t>6</a:t>
            </a:r>
            <a:r>
              <a:rPr lang="es-EC" sz="2200" b="1" dirty="0" smtClean="0"/>
              <a:t>.- Implementación</a:t>
            </a:r>
            <a:endParaRPr lang="es-EC" sz="2200" b="1" dirty="0"/>
          </a:p>
        </p:txBody>
      </p:sp>
      <p:sp>
        <p:nvSpPr>
          <p:cNvPr id="12" name="11 Rectángulo redondeado">
            <a:hlinkClick r:id="rId9" action="ppaction://hlinksldjump"/>
          </p:cNvPr>
          <p:cNvSpPr/>
          <p:nvPr/>
        </p:nvSpPr>
        <p:spPr>
          <a:xfrm>
            <a:off x="3851920" y="4814821"/>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1900" b="1" dirty="0" smtClean="0"/>
              <a:t>7.- Conclusiones y Recomendaciones</a:t>
            </a:r>
            <a:endParaRPr lang="es-EC" sz="1900" b="1" dirty="0"/>
          </a:p>
        </p:txBody>
      </p:sp>
    </p:spTree>
    <p:extLst>
      <p:ext uri="{BB962C8B-B14F-4D97-AF65-F5344CB8AC3E}">
        <p14:creationId xmlns:p14="http://schemas.microsoft.com/office/powerpoint/2010/main" val="610423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2348880"/>
            <a:ext cx="8229600" cy="1143000"/>
          </a:xfrm>
        </p:spPr>
        <p:txBody>
          <a:bodyPr>
            <a:normAutofit fontScale="90000"/>
          </a:bodyPr>
          <a:lstStyle/>
          <a:p>
            <a:pPr algn="ctr"/>
            <a:r>
              <a:rPr lang="es-ES_tradnl" dirty="0">
                <a:solidFill>
                  <a:schemeClr val="tx1"/>
                </a:solidFill>
                <a:effectLst/>
              </a:rPr>
              <a:t>ANÁLISIS Y DISEÑO DEL SISTEMA</a:t>
            </a:r>
            <a:endParaRPr lang="es-EC"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493585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6245" y="-44027"/>
            <a:ext cx="4690864" cy="736723"/>
          </a:xfrm>
        </p:spPr>
        <p:txBody>
          <a:bodyPr>
            <a:normAutofit/>
          </a:bodyPr>
          <a:lstStyle/>
          <a:p>
            <a:r>
              <a:rPr lang="es-EC" sz="2000" dirty="0" smtClean="0">
                <a:solidFill>
                  <a:schemeClr val="tx1"/>
                </a:solidFill>
              </a:rPr>
              <a:t>Diagrama General de Casos de Uso</a:t>
            </a:r>
            <a:endParaRPr lang="es-EC" sz="2000" dirty="0">
              <a:solidFill>
                <a:schemeClr val="tx1"/>
              </a:solidFill>
            </a:endParaRPr>
          </a:p>
        </p:txBody>
      </p:sp>
      <p:graphicFrame>
        <p:nvGraphicFramePr>
          <p:cNvPr id="4" name="3 Objeto"/>
          <p:cNvGraphicFramePr>
            <a:graphicFrameLocks noChangeAspect="1"/>
          </p:cNvGraphicFramePr>
          <p:nvPr>
            <p:extLst>
              <p:ext uri="{D42A27DB-BD31-4B8C-83A1-F6EECF244321}">
                <p14:modId xmlns:p14="http://schemas.microsoft.com/office/powerpoint/2010/main" val="1052868944"/>
              </p:ext>
            </p:extLst>
          </p:nvPr>
        </p:nvGraphicFramePr>
        <p:xfrm>
          <a:off x="827584" y="476672"/>
          <a:ext cx="7272808" cy="6108611"/>
        </p:xfrm>
        <a:graphic>
          <a:graphicData uri="http://schemas.openxmlformats.org/presentationml/2006/ole">
            <mc:AlternateContent xmlns:mc="http://schemas.openxmlformats.org/markup-compatibility/2006">
              <mc:Choice xmlns:v="urn:schemas-microsoft-com:vml" Requires="v">
                <p:oleObj spid="_x0000_s4131" name="Visio" r:id="rId3" imgW="6722068" imgH="5607870" progId="Visio.Drawing.11">
                  <p:embed/>
                </p:oleObj>
              </mc:Choice>
              <mc:Fallback>
                <p:oleObj name="Visio" r:id="rId3" imgW="6722068" imgH="5607870" progId="Visio.Drawing.11">
                  <p:embed/>
                  <p:pic>
                    <p:nvPicPr>
                      <p:cNvPr id="0" name="4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476672"/>
                        <a:ext cx="7272808" cy="61086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06305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332656"/>
            <a:ext cx="3672407" cy="923330"/>
          </a:xfrm>
          <a:prstGeom prst="rect">
            <a:avLst/>
          </a:prstGeom>
        </p:spPr>
        <p:txBody>
          <a:bodyPr wrap="square">
            <a:spAutoFit/>
          </a:bodyPr>
          <a:lstStyle/>
          <a:p>
            <a:pPr algn="ctr"/>
            <a:r>
              <a:rPr lang="es-ES" sz="5400" b="1" dirty="0" smtClean="0"/>
              <a:t>AGENDA</a:t>
            </a:r>
            <a:endParaRPr lang="es-EC" sz="5400" dirty="0"/>
          </a:p>
        </p:txBody>
      </p:sp>
      <p:pic>
        <p:nvPicPr>
          <p:cNvPr id="1026" name="Picture 2"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888432" cy="35270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a:hlinkClick r:id="rId3" action="ppaction://hlinksldjump"/>
          </p:cNvPr>
          <p:cNvSpPr/>
          <p:nvPr/>
        </p:nvSpPr>
        <p:spPr>
          <a:xfrm>
            <a:off x="3851920" y="1255986"/>
            <a:ext cx="4824536" cy="44482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sz="2400" b="1" dirty="0" smtClean="0"/>
              <a:t>1.- Introducción</a:t>
            </a:r>
            <a:endParaRPr lang="es-EC" sz="2400" b="1" dirty="0"/>
          </a:p>
        </p:txBody>
      </p:sp>
      <p:sp>
        <p:nvSpPr>
          <p:cNvPr id="7" name="6 Rectángulo redondeado">
            <a:hlinkClick r:id="rId4" action="ppaction://hlinksldjump"/>
          </p:cNvPr>
          <p:cNvSpPr/>
          <p:nvPr/>
        </p:nvSpPr>
        <p:spPr>
          <a:xfrm>
            <a:off x="3851920" y="18532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2</a:t>
            </a:r>
            <a:r>
              <a:rPr lang="es-EC" sz="2400" b="1" dirty="0" smtClean="0"/>
              <a:t>.- Metodología de Desarrollo</a:t>
            </a:r>
            <a:endParaRPr lang="es-EC" sz="2400" b="1" dirty="0"/>
          </a:p>
        </p:txBody>
      </p:sp>
      <p:sp>
        <p:nvSpPr>
          <p:cNvPr id="8" name="7 Rectángulo redondeado">
            <a:hlinkClick r:id="rId5" action="ppaction://hlinksldjump"/>
          </p:cNvPr>
          <p:cNvSpPr/>
          <p:nvPr/>
        </p:nvSpPr>
        <p:spPr>
          <a:xfrm>
            <a:off x="3851920" y="2450430"/>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3</a:t>
            </a:r>
            <a:r>
              <a:rPr lang="es-EC" sz="2400" b="1" dirty="0" smtClean="0"/>
              <a:t>.- Lenguaje de Modelado</a:t>
            </a:r>
            <a:endParaRPr lang="es-EC" sz="2400" b="1" dirty="0"/>
          </a:p>
        </p:txBody>
      </p:sp>
      <p:sp>
        <p:nvSpPr>
          <p:cNvPr id="9" name="8 Rectángulo redondeado">
            <a:hlinkClick r:id="rId6" action="ppaction://hlinksldjump"/>
          </p:cNvPr>
          <p:cNvSpPr/>
          <p:nvPr/>
        </p:nvSpPr>
        <p:spPr>
          <a:xfrm>
            <a:off x="3851920" y="3047304"/>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4</a:t>
            </a:r>
            <a:r>
              <a:rPr lang="es-EC" sz="2400" b="1" dirty="0" smtClean="0"/>
              <a:t>.- Plataformas de Desarrollo</a:t>
            </a:r>
            <a:endParaRPr lang="es-EC" sz="2400" b="1" dirty="0"/>
          </a:p>
        </p:txBody>
      </p:sp>
      <p:sp>
        <p:nvSpPr>
          <p:cNvPr id="10" name="9 Rectángulo redondeado">
            <a:hlinkClick r:id="rId7" action="ppaction://hlinksldjump"/>
          </p:cNvPr>
          <p:cNvSpPr/>
          <p:nvPr/>
        </p:nvSpPr>
        <p:spPr>
          <a:xfrm>
            <a:off x="3851920" y="36453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smtClean="0"/>
              <a:t>5.- Análisis y Diseño del Sistema</a:t>
            </a:r>
            <a:endParaRPr lang="es-EC" sz="2200" b="1" dirty="0"/>
          </a:p>
        </p:txBody>
      </p:sp>
      <p:sp>
        <p:nvSpPr>
          <p:cNvPr id="11" name="10 Rectángulo redondeado">
            <a:hlinkClick r:id="rId8" action="ppaction://hlinksldjump"/>
          </p:cNvPr>
          <p:cNvSpPr/>
          <p:nvPr/>
        </p:nvSpPr>
        <p:spPr>
          <a:xfrm>
            <a:off x="3851920" y="423053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a:t>6</a:t>
            </a:r>
            <a:r>
              <a:rPr lang="es-EC" sz="2200" b="1" dirty="0" smtClean="0"/>
              <a:t>.- Implementación</a:t>
            </a:r>
            <a:endParaRPr lang="es-EC" sz="2200" b="1" dirty="0"/>
          </a:p>
        </p:txBody>
      </p:sp>
      <p:sp>
        <p:nvSpPr>
          <p:cNvPr id="12" name="11 Rectángulo redondeado">
            <a:hlinkClick r:id="rId9" action="ppaction://hlinksldjump"/>
          </p:cNvPr>
          <p:cNvSpPr/>
          <p:nvPr/>
        </p:nvSpPr>
        <p:spPr>
          <a:xfrm>
            <a:off x="3851920" y="4814821"/>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1900" b="1" dirty="0" smtClean="0"/>
              <a:t>7.- Conclusiones y Recomendaciones</a:t>
            </a:r>
            <a:endParaRPr lang="es-EC" sz="1900" b="1" dirty="0"/>
          </a:p>
        </p:txBody>
      </p:sp>
    </p:spTree>
    <p:extLst>
      <p:ext uri="{BB962C8B-B14F-4D97-AF65-F5344CB8AC3E}">
        <p14:creationId xmlns:p14="http://schemas.microsoft.com/office/powerpoint/2010/main" val="24813608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6245" y="-44027"/>
            <a:ext cx="4690864" cy="736723"/>
          </a:xfrm>
        </p:spPr>
        <p:txBody>
          <a:bodyPr>
            <a:normAutofit/>
          </a:bodyPr>
          <a:lstStyle/>
          <a:p>
            <a:r>
              <a:rPr lang="es-EC" sz="2000" dirty="0" smtClean="0">
                <a:solidFill>
                  <a:schemeClr val="tx1"/>
                </a:solidFill>
              </a:rPr>
              <a:t>Diagrama Entidad Relación</a:t>
            </a:r>
            <a:endParaRPr lang="es-EC" sz="2000" dirty="0">
              <a:solidFill>
                <a:schemeClr val="tx1"/>
              </a:solidFill>
            </a:endParaRPr>
          </a:p>
        </p:txBody>
      </p:sp>
      <p:pic>
        <p:nvPicPr>
          <p:cNvPr id="5" name="4 Imagen"/>
          <p:cNvPicPr/>
          <p:nvPr/>
        </p:nvPicPr>
        <p:blipFill>
          <a:blip r:embed="rId2">
            <a:extLst>
              <a:ext uri="{28A0092B-C50C-407E-A947-70E740481C1C}">
                <a14:useLocalDpi xmlns:a14="http://schemas.microsoft.com/office/drawing/2010/main" val="0"/>
              </a:ext>
            </a:extLst>
          </a:blip>
          <a:srcRect l="7034" t="10680" r="13731" b="6174"/>
          <a:stretch>
            <a:fillRect/>
          </a:stretch>
        </p:blipFill>
        <p:spPr bwMode="auto">
          <a:xfrm>
            <a:off x="395536" y="689963"/>
            <a:ext cx="8352928" cy="5112568"/>
          </a:xfrm>
          <a:prstGeom prst="rect">
            <a:avLst/>
          </a:prstGeom>
          <a:noFill/>
          <a:ln>
            <a:noFill/>
          </a:ln>
        </p:spPr>
      </p:pic>
    </p:spTree>
    <p:extLst>
      <p:ext uri="{BB962C8B-B14F-4D97-AF65-F5344CB8AC3E}">
        <p14:creationId xmlns:p14="http://schemas.microsoft.com/office/powerpoint/2010/main" val="22047693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332656"/>
            <a:ext cx="3672407" cy="923330"/>
          </a:xfrm>
          <a:prstGeom prst="rect">
            <a:avLst/>
          </a:prstGeom>
        </p:spPr>
        <p:txBody>
          <a:bodyPr wrap="square">
            <a:spAutoFit/>
          </a:bodyPr>
          <a:lstStyle/>
          <a:p>
            <a:pPr algn="ctr"/>
            <a:r>
              <a:rPr lang="es-ES" sz="5400" b="1" dirty="0" smtClean="0"/>
              <a:t>AGENDA</a:t>
            </a:r>
            <a:endParaRPr lang="es-EC" sz="5400" dirty="0"/>
          </a:p>
        </p:txBody>
      </p:sp>
      <p:pic>
        <p:nvPicPr>
          <p:cNvPr id="1026" name="Picture 2"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888432" cy="35270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a:hlinkClick r:id="rId3" action="ppaction://hlinksldjump"/>
          </p:cNvPr>
          <p:cNvSpPr/>
          <p:nvPr/>
        </p:nvSpPr>
        <p:spPr>
          <a:xfrm>
            <a:off x="3851920" y="125598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smtClean="0"/>
              <a:t>1.- Introducción</a:t>
            </a:r>
            <a:endParaRPr lang="es-EC" sz="2400" b="1" dirty="0"/>
          </a:p>
        </p:txBody>
      </p:sp>
      <p:sp>
        <p:nvSpPr>
          <p:cNvPr id="7" name="6 Rectángulo redondeado">
            <a:hlinkClick r:id="rId4" action="ppaction://hlinksldjump"/>
          </p:cNvPr>
          <p:cNvSpPr/>
          <p:nvPr/>
        </p:nvSpPr>
        <p:spPr>
          <a:xfrm>
            <a:off x="3851920" y="18532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2</a:t>
            </a:r>
            <a:r>
              <a:rPr lang="es-EC" sz="2400" b="1" dirty="0" smtClean="0"/>
              <a:t>.- Metodología de Desarrollo</a:t>
            </a:r>
            <a:endParaRPr lang="es-EC" sz="2400" b="1" dirty="0"/>
          </a:p>
        </p:txBody>
      </p:sp>
      <p:sp>
        <p:nvSpPr>
          <p:cNvPr id="8" name="7 Rectángulo redondeado">
            <a:hlinkClick r:id="rId5" action="ppaction://hlinksldjump"/>
          </p:cNvPr>
          <p:cNvSpPr/>
          <p:nvPr/>
        </p:nvSpPr>
        <p:spPr>
          <a:xfrm>
            <a:off x="3851920" y="2450430"/>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3</a:t>
            </a:r>
            <a:r>
              <a:rPr lang="es-EC" sz="2400" b="1" dirty="0" smtClean="0"/>
              <a:t>.- Lenguaje de Modelado</a:t>
            </a:r>
            <a:endParaRPr lang="es-EC" sz="2400" b="1" dirty="0"/>
          </a:p>
        </p:txBody>
      </p:sp>
      <p:sp>
        <p:nvSpPr>
          <p:cNvPr id="9" name="8 Rectángulo redondeado">
            <a:hlinkClick r:id="rId6" action="ppaction://hlinksldjump"/>
          </p:cNvPr>
          <p:cNvSpPr/>
          <p:nvPr/>
        </p:nvSpPr>
        <p:spPr>
          <a:xfrm>
            <a:off x="3851920" y="3047304"/>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4</a:t>
            </a:r>
            <a:r>
              <a:rPr lang="es-EC" sz="2400" b="1" dirty="0" smtClean="0"/>
              <a:t>.- Plataformas de Desarrollo</a:t>
            </a:r>
            <a:endParaRPr lang="es-EC" sz="2400" b="1" dirty="0"/>
          </a:p>
        </p:txBody>
      </p:sp>
      <p:sp>
        <p:nvSpPr>
          <p:cNvPr id="10" name="9 Rectángulo redondeado">
            <a:hlinkClick r:id="rId7" action="ppaction://hlinksldjump"/>
          </p:cNvPr>
          <p:cNvSpPr/>
          <p:nvPr/>
        </p:nvSpPr>
        <p:spPr>
          <a:xfrm>
            <a:off x="3851920" y="36453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smtClean="0"/>
              <a:t>5.- Análisis y Diseño del Sistema</a:t>
            </a:r>
            <a:endParaRPr lang="es-EC" sz="2200" b="1" dirty="0"/>
          </a:p>
        </p:txBody>
      </p:sp>
      <p:sp>
        <p:nvSpPr>
          <p:cNvPr id="11" name="10 Rectángulo redondeado">
            <a:hlinkClick r:id="rId8" action="ppaction://hlinksldjump"/>
          </p:cNvPr>
          <p:cNvSpPr/>
          <p:nvPr/>
        </p:nvSpPr>
        <p:spPr>
          <a:xfrm>
            <a:off x="3851920" y="4230536"/>
            <a:ext cx="4824536" cy="44482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sz="2200" b="1" dirty="0"/>
              <a:t>6</a:t>
            </a:r>
            <a:r>
              <a:rPr lang="es-EC" sz="2200" b="1" dirty="0" smtClean="0"/>
              <a:t>.- Implementación</a:t>
            </a:r>
            <a:endParaRPr lang="es-EC" sz="2200" b="1" dirty="0"/>
          </a:p>
        </p:txBody>
      </p:sp>
      <p:sp>
        <p:nvSpPr>
          <p:cNvPr id="12" name="11 Rectángulo redondeado">
            <a:hlinkClick r:id="rId9" action="ppaction://hlinksldjump"/>
          </p:cNvPr>
          <p:cNvSpPr/>
          <p:nvPr/>
        </p:nvSpPr>
        <p:spPr>
          <a:xfrm>
            <a:off x="3851920" y="4814821"/>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1900" b="1" dirty="0" smtClean="0"/>
              <a:t>7.- Conclusiones y Recomendaciones</a:t>
            </a:r>
            <a:endParaRPr lang="es-EC" sz="1900" b="1" dirty="0"/>
          </a:p>
        </p:txBody>
      </p:sp>
    </p:spTree>
    <p:extLst>
      <p:ext uri="{BB962C8B-B14F-4D97-AF65-F5344CB8AC3E}">
        <p14:creationId xmlns:p14="http://schemas.microsoft.com/office/powerpoint/2010/main" val="4172677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2708920"/>
            <a:ext cx="8229600" cy="1143000"/>
          </a:xfrm>
        </p:spPr>
        <p:txBody>
          <a:bodyPr/>
          <a:lstStyle/>
          <a:p>
            <a:pPr algn="ctr"/>
            <a:r>
              <a:rPr lang="es-ES_tradnl" dirty="0" smtClean="0">
                <a:solidFill>
                  <a:schemeClr val="tx1"/>
                </a:solidFill>
                <a:effectLst/>
              </a:rPr>
              <a:t>IMPLEMENTACIÓN</a:t>
            </a:r>
            <a:endParaRPr lang="es-EC" dirty="0">
              <a:solidFill>
                <a:schemeClr val="tx1"/>
              </a:solidFill>
            </a:endParaRPr>
          </a:p>
        </p:txBody>
      </p:sp>
    </p:spTree>
    <p:extLst>
      <p:ext uri="{BB962C8B-B14F-4D97-AF65-F5344CB8AC3E}">
        <p14:creationId xmlns:p14="http://schemas.microsoft.com/office/powerpoint/2010/main" val="4181053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147"/>
            <a:ext cx="3970784" cy="706090"/>
          </a:xfrm>
        </p:spPr>
        <p:txBody>
          <a:bodyPr>
            <a:normAutofit/>
          </a:bodyPr>
          <a:lstStyle/>
          <a:p>
            <a:r>
              <a:rPr lang="es-EC" sz="2400" dirty="0" smtClean="0">
                <a:solidFill>
                  <a:schemeClr val="tx1"/>
                </a:solidFill>
              </a:rPr>
              <a:t>Vista General - NetBeans</a:t>
            </a:r>
            <a:endParaRPr lang="es-EC" sz="2400" dirty="0">
              <a:solidFill>
                <a:schemeClr val="tx1"/>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250"/>
          <a:stretch/>
        </p:blipFill>
        <p:spPr bwMode="auto">
          <a:xfrm>
            <a:off x="323528" y="620688"/>
            <a:ext cx="8568952"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896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88640"/>
            <a:ext cx="2674640" cy="706090"/>
          </a:xfrm>
        </p:spPr>
        <p:txBody>
          <a:bodyPr>
            <a:normAutofit fontScale="90000"/>
          </a:bodyPr>
          <a:lstStyle/>
          <a:p>
            <a:pPr lvl="2" algn="l" rtl="0">
              <a:spcBef>
                <a:spcPct val="0"/>
              </a:spcBef>
            </a:pPr>
            <a:r>
              <a:rPr lang="es-ES" sz="2400" b="1" dirty="0" smtClean="0"/>
              <a:t>Ingreso al Sistema</a:t>
            </a:r>
            <a:r>
              <a:rPr lang="es-EC" b="1" dirty="0"/>
              <a:t/>
            </a:r>
            <a:br>
              <a:rPr lang="es-EC" b="1" dirty="0"/>
            </a:br>
            <a:endParaRPr lang="es-EC"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6" t="8333" r="27156" b="21591"/>
          <a:stretch/>
        </p:blipFill>
        <p:spPr bwMode="auto">
          <a:xfrm>
            <a:off x="827584" y="678876"/>
            <a:ext cx="6894286" cy="512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840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95536" y="16737"/>
            <a:ext cx="2376264" cy="675959"/>
          </a:xfrm>
        </p:spPr>
        <p:txBody>
          <a:bodyPr>
            <a:noAutofit/>
          </a:bodyPr>
          <a:lstStyle/>
          <a:p>
            <a:r>
              <a:rPr lang="es-EC" sz="2400" dirty="0" smtClean="0">
                <a:solidFill>
                  <a:schemeClr val="tx1"/>
                </a:solidFill>
              </a:rPr>
              <a:t>Menú General</a:t>
            </a:r>
            <a:endParaRPr lang="es-EC" sz="2400" dirty="0">
              <a:solidFill>
                <a:schemeClr val="tx1"/>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745" t="8532" r="27156" b="14087"/>
          <a:stretch/>
        </p:blipFill>
        <p:spPr bwMode="auto">
          <a:xfrm>
            <a:off x="683568" y="620688"/>
            <a:ext cx="784887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319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88640"/>
            <a:ext cx="3168352" cy="706090"/>
          </a:xfrm>
        </p:spPr>
        <p:txBody>
          <a:bodyPr>
            <a:normAutofit fontScale="90000"/>
          </a:bodyPr>
          <a:lstStyle/>
          <a:p>
            <a:pPr lvl="2" algn="l" rtl="0">
              <a:spcBef>
                <a:spcPct val="0"/>
              </a:spcBef>
            </a:pPr>
            <a:r>
              <a:rPr lang="es-ES" sz="2400" b="1" dirty="0" smtClean="0"/>
              <a:t>Módulo Conductores</a:t>
            </a:r>
            <a:r>
              <a:rPr lang="es-EC" b="1" dirty="0"/>
              <a:t/>
            </a:r>
            <a:br>
              <a:rPr lang="es-EC" b="1" dirty="0"/>
            </a:br>
            <a:endParaRPr lang="es-EC"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33" t="8532" r="27045" b="22917"/>
          <a:stretch/>
        </p:blipFill>
        <p:spPr bwMode="auto">
          <a:xfrm>
            <a:off x="395536" y="664028"/>
            <a:ext cx="8208912" cy="528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510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88640"/>
            <a:ext cx="3168352" cy="706090"/>
          </a:xfrm>
        </p:spPr>
        <p:txBody>
          <a:bodyPr>
            <a:normAutofit fontScale="90000"/>
          </a:bodyPr>
          <a:lstStyle/>
          <a:p>
            <a:pPr lvl="2" algn="l" rtl="0">
              <a:spcBef>
                <a:spcPct val="0"/>
              </a:spcBef>
            </a:pPr>
            <a:r>
              <a:rPr lang="es-ES" sz="2400" b="1" dirty="0" smtClean="0"/>
              <a:t>Módulo Conductores</a:t>
            </a:r>
            <a:r>
              <a:rPr lang="es-EC" b="1" dirty="0"/>
              <a:t/>
            </a:r>
            <a:br>
              <a:rPr lang="es-EC" b="1" dirty="0"/>
            </a:br>
            <a:endParaRPr lang="es-EC"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522" t="8333" r="26821" b="18849"/>
          <a:stretch/>
        </p:blipFill>
        <p:spPr bwMode="auto">
          <a:xfrm>
            <a:off x="323528" y="694545"/>
            <a:ext cx="8280920" cy="547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18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88640"/>
            <a:ext cx="3168352" cy="706090"/>
          </a:xfrm>
        </p:spPr>
        <p:txBody>
          <a:bodyPr>
            <a:normAutofit fontScale="90000"/>
          </a:bodyPr>
          <a:lstStyle/>
          <a:p>
            <a:pPr lvl="2" algn="l" rtl="0">
              <a:spcBef>
                <a:spcPct val="0"/>
              </a:spcBef>
            </a:pPr>
            <a:r>
              <a:rPr lang="es-ES" sz="2400" b="1" dirty="0" smtClean="0"/>
              <a:t>Menú de Reportes</a:t>
            </a:r>
            <a:r>
              <a:rPr lang="es-EC" b="1" dirty="0"/>
              <a:t/>
            </a:r>
            <a:br>
              <a:rPr lang="es-EC" b="1" dirty="0"/>
            </a:br>
            <a:endParaRPr lang="es-EC"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633" t="8333" r="27045" b="26389"/>
          <a:stretch/>
        </p:blipFill>
        <p:spPr bwMode="auto">
          <a:xfrm>
            <a:off x="539552" y="764704"/>
            <a:ext cx="7848872"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3118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88640"/>
            <a:ext cx="3168352" cy="706090"/>
          </a:xfrm>
        </p:spPr>
        <p:txBody>
          <a:bodyPr>
            <a:normAutofit fontScale="90000"/>
          </a:bodyPr>
          <a:lstStyle/>
          <a:p>
            <a:pPr lvl="2" algn="l" rtl="0">
              <a:spcBef>
                <a:spcPct val="0"/>
              </a:spcBef>
            </a:pPr>
            <a:r>
              <a:rPr lang="es-ES" sz="2400" b="1" dirty="0" smtClean="0"/>
              <a:t>Menú de Reportes</a:t>
            </a:r>
            <a:r>
              <a:rPr lang="es-EC" b="1" dirty="0"/>
              <a:t/>
            </a:r>
            <a:br>
              <a:rPr lang="es-EC" b="1" dirty="0"/>
            </a:br>
            <a:endParaRPr lang="es-EC"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33" t="8333" r="26487" b="6250"/>
          <a:stretch/>
        </p:blipFill>
        <p:spPr bwMode="auto">
          <a:xfrm>
            <a:off x="467544" y="609600"/>
            <a:ext cx="8280920" cy="6131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148064" y="6107721"/>
            <a:ext cx="675782"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700" dirty="0" smtClean="0">
                <a:solidFill>
                  <a:schemeClr val="tx1"/>
                </a:solidFill>
              </a:rPr>
              <a:t>LAVCA</a:t>
            </a:r>
            <a:endParaRPr lang="es-EC" sz="700" dirty="0">
              <a:solidFill>
                <a:schemeClr val="tx1"/>
              </a:solidFill>
            </a:endParaRPr>
          </a:p>
        </p:txBody>
      </p:sp>
      <p:sp>
        <p:nvSpPr>
          <p:cNvPr id="7" name="6 Rectángulo"/>
          <p:cNvSpPr/>
          <p:nvPr/>
        </p:nvSpPr>
        <p:spPr>
          <a:xfrm>
            <a:off x="5161919" y="5027031"/>
            <a:ext cx="661927"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700" dirty="0" smtClean="0">
                <a:solidFill>
                  <a:schemeClr val="tx1"/>
                </a:solidFill>
              </a:rPr>
              <a:t>LAVCA</a:t>
            </a:r>
            <a:endParaRPr lang="es-EC" sz="700" dirty="0">
              <a:solidFill>
                <a:schemeClr val="tx1"/>
              </a:solidFill>
            </a:endParaRPr>
          </a:p>
        </p:txBody>
      </p:sp>
    </p:spTree>
    <p:extLst>
      <p:ext uri="{BB962C8B-B14F-4D97-AF65-F5344CB8AC3E}">
        <p14:creationId xmlns:p14="http://schemas.microsoft.com/office/powerpoint/2010/main" val="3876714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_tradnl" dirty="0"/>
              <a:t>La implementación e innovación de nuevas  tecnologías es fundamental para construir un país con un futuro mejor, perfeccionando sus actividades de forma constante para brindar un servicio rápido y eficiente, el apoyo que han brindado los sistemas informáticos a los diferentes sectores del país ha optimizado la utilización de recursos, ayuda a la toma de decisiones </a:t>
            </a:r>
            <a:endParaRPr lang="es-EC" dirty="0"/>
          </a:p>
        </p:txBody>
      </p:sp>
      <p:sp>
        <p:nvSpPr>
          <p:cNvPr id="2" name="1 Título"/>
          <p:cNvSpPr>
            <a:spLocks noGrp="1"/>
          </p:cNvSpPr>
          <p:nvPr>
            <p:ph type="title"/>
          </p:nvPr>
        </p:nvSpPr>
        <p:spPr/>
        <p:txBody>
          <a:bodyPr/>
          <a:lstStyle/>
          <a:p>
            <a:r>
              <a:rPr lang="es-ES_tradnl" dirty="0">
                <a:solidFill>
                  <a:schemeClr val="tx1"/>
                </a:solidFill>
              </a:rPr>
              <a:t>INTRODUCCIÓN</a:t>
            </a:r>
            <a:endParaRPr lang="es-EC" dirty="0">
              <a:solidFill>
                <a:schemeClr val="tx1"/>
              </a:solidFill>
            </a:endParaRPr>
          </a:p>
        </p:txBody>
      </p:sp>
    </p:spTree>
    <p:extLst>
      <p:ext uri="{BB962C8B-B14F-4D97-AF65-F5344CB8AC3E}">
        <p14:creationId xmlns:p14="http://schemas.microsoft.com/office/powerpoint/2010/main" val="3445132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332656"/>
            <a:ext cx="3672407" cy="923330"/>
          </a:xfrm>
          <a:prstGeom prst="rect">
            <a:avLst/>
          </a:prstGeom>
        </p:spPr>
        <p:txBody>
          <a:bodyPr wrap="square">
            <a:spAutoFit/>
          </a:bodyPr>
          <a:lstStyle/>
          <a:p>
            <a:pPr algn="ctr"/>
            <a:r>
              <a:rPr lang="es-ES" sz="5400" b="1" dirty="0" smtClean="0"/>
              <a:t>AGENDA</a:t>
            </a:r>
            <a:endParaRPr lang="es-EC" sz="5400" dirty="0"/>
          </a:p>
        </p:txBody>
      </p:sp>
      <p:pic>
        <p:nvPicPr>
          <p:cNvPr id="1026" name="Picture 2"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888432" cy="35270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a:hlinkClick r:id="rId3" action="ppaction://hlinksldjump"/>
          </p:cNvPr>
          <p:cNvSpPr/>
          <p:nvPr/>
        </p:nvSpPr>
        <p:spPr>
          <a:xfrm>
            <a:off x="3851920" y="125598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smtClean="0"/>
              <a:t>1.- Introducción</a:t>
            </a:r>
            <a:endParaRPr lang="es-EC" sz="2400" b="1" dirty="0"/>
          </a:p>
        </p:txBody>
      </p:sp>
      <p:sp>
        <p:nvSpPr>
          <p:cNvPr id="7" name="6 Rectángulo redondeado">
            <a:hlinkClick r:id="rId4" action="ppaction://hlinksldjump"/>
          </p:cNvPr>
          <p:cNvSpPr/>
          <p:nvPr/>
        </p:nvSpPr>
        <p:spPr>
          <a:xfrm>
            <a:off x="3851920" y="18532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2</a:t>
            </a:r>
            <a:r>
              <a:rPr lang="es-EC" sz="2400" b="1" dirty="0" smtClean="0"/>
              <a:t>.- Metodología de Desarrollo</a:t>
            </a:r>
            <a:endParaRPr lang="es-EC" sz="2400" b="1" dirty="0"/>
          </a:p>
        </p:txBody>
      </p:sp>
      <p:sp>
        <p:nvSpPr>
          <p:cNvPr id="8" name="7 Rectángulo redondeado">
            <a:hlinkClick r:id="rId5" action="ppaction://hlinksldjump"/>
          </p:cNvPr>
          <p:cNvSpPr/>
          <p:nvPr/>
        </p:nvSpPr>
        <p:spPr>
          <a:xfrm>
            <a:off x="3851920" y="2450430"/>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3</a:t>
            </a:r>
            <a:r>
              <a:rPr lang="es-EC" sz="2400" b="1" dirty="0" smtClean="0"/>
              <a:t>.- Lenguaje de Modelado</a:t>
            </a:r>
            <a:endParaRPr lang="es-EC" sz="2400" b="1" dirty="0"/>
          </a:p>
        </p:txBody>
      </p:sp>
      <p:sp>
        <p:nvSpPr>
          <p:cNvPr id="9" name="8 Rectángulo redondeado">
            <a:hlinkClick r:id="rId6" action="ppaction://hlinksldjump"/>
          </p:cNvPr>
          <p:cNvSpPr/>
          <p:nvPr/>
        </p:nvSpPr>
        <p:spPr>
          <a:xfrm>
            <a:off x="3851920" y="3047304"/>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4</a:t>
            </a:r>
            <a:r>
              <a:rPr lang="es-EC" sz="2400" b="1" dirty="0" smtClean="0"/>
              <a:t>.- Plataformas de Desarrollo</a:t>
            </a:r>
            <a:endParaRPr lang="es-EC" sz="2400" b="1" dirty="0"/>
          </a:p>
        </p:txBody>
      </p:sp>
      <p:sp>
        <p:nvSpPr>
          <p:cNvPr id="10" name="9 Rectángulo redondeado">
            <a:hlinkClick r:id="rId7" action="ppaction://hlinksldjump"/>
          </p:cNvPr>
          <p:cNvSpPr/>
          <p:nvPr/>
        </p:nvSpPr>
        <p:spPr>
          <a:xfrm>
            <a:off x="3851920" y="36453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smtClean="0"/>
              <a:t>5.- Análisis y Diseño del Sistema</a:t>
            </a:r>
            <a:endParaRPr lang="es-EC" sz="2200" b="1" dirty="0"/>
          </a:p>
        </p:txBody>
      </p:sp>
      <p:sp>
        <p:nvSpPr>
          <p:cNvPr id="11" name="10 Rectángulo redondeado">
            <a:hlinkClick r:id="rId8" action="ppaction://hlinksldjump"/>
          </p:cNvPr>
          <p:cNvSpPr/>
          <p:nvPr/>
        </p:nvSpPr>
        <p:spPr>
          <a:xfrm>
            <a:off x="3851920" y="423053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a:t>6</a:t>
            </a:r>
            <a:r>
              <a:rPr lang="es-EC" sz="2200" b="1" dirty="0" smtClean="0"/>
              <a:t>.- Implementación</a:t>
            </a:r>
            <a:endParaRPr lang="es-EC" sz="2200" b="1" dirty="0"/>
          </a:p>
        </p:txBody>
      </p:sp>
      <p:sp>
        <p:nvSpPr>
          <p:cNvPr id="12" name="11 Rectángulo redondeado">
            <a:hlinkClick r:id="rId9" action="ppaction://hlinksldjump"/>
          </p:cNvPr>
          <p:cNvSpPr/>
          <p:nvPr/>
        </p:nvSpPr>
        <p:spPr>
          <a:xfrm>
            <a:off x="3851920" y="4814821"/>
            <a:ext cx="4824536" cy="44482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sz="1900" b="1" dirty="0" smtClean="0"/>
              <a:t>7.- Conclusiones y Recomendaciones</a:t>
            </a:r>
            <a:endParaRPr lang="es-EC" sz="1900" b="1" dirty="0"/>
          </a:p>
        </p:txBody>
      </p:sp>
    </p:spTree>
    <p:extLst>
      <p:ext uri="{BB962C8B-B14F-4D97-AF65-F5344CB8AC3E}">
        <p14:creationId xmlns:p14="http://schemas.microsoft.com/office/powerpoint/2010/main" val="2557858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39552" y="2348880"/>
            <a:ext cx="8229600" cy="1143000"/>
          </a:xfrm>
        </p:spPr>
        <p:txBody>
          <a:bodyPr>
            <a:normAutofit fontScale="90000"/>
          </a:bodyPr>
          <a:lstStyle/>
          <a:p>
            <a:pPr algn="ctr"/>
            <a:r>
              <a:rPr lang="es-ES_tradnl" dirty="0" smtClean="0">
                <a:solidFill>
                  <a:schemeClr val="tx1"/>
                </a:solidFill>
                <a:effectLst/>
              </a:rPr>
              <a:t>CONCLUSIONES Y RECOMENDACIONES</a:t>
            </a:r>
            <a:endParaRPr lang="es-EC" dirty="0">
              <a:solidFill>
                <a:schemeClr val="tx1"/>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Tree>
    <p:extLst>
      <p:ext uri="{BB962C8B-B14F-4D97-AF65-F5344CB8AC3E}">
        <p14:creationId xmlns:p14="http://schemas.microsoft.com/office/powerpoint/2010/main" val="3639321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16632"/>
            <a:ext cx="2890664" cy="634082"/>
          </a:xfrm>
        </p:spPr>
        <p:txBody>
          <a:bodyPr>
            <a:normAutofit/>
          </a:bodyPr>
          <a:lstStyle/>
          <a:p>
            <a:r>
              <a:rPr lang="es-EC" sz="3200" dirty="0" smtClean="0">
                <a:solidFill>
                  <a:schemeClr val="tx1"/>
                </a:solidFill>
              </a:rPr>
              <a:t>Conclusiones</a:t>
            </a:r>
            <a:endParaRPr lang="es-EC" sz="3200" dirty="0">
              <a:solidFill>
                <a:schemeClr val="tx1"/>
              </a:solidFill>
            </a:endParaRPr>
          </a:p>
        </p:txBody>
      </p:sp>
      <p:sp>
        <p:nvSpPr>
          <p:cNvPr id="2" name="1 Rectángulo"/>
          <p:cNvSpPr/>
          <p:nvPr/>
        </p:nvSpPr>
        <p:spPr>
          <a:xfrm>
            <a:off x="395536" y="751344"/>
            <a:ext cx="8352928" cy="5078313"/>
          </a:xfrm>
          <a:prstGeom prst="rect">
            <a:avLst/>
          </a:prstGeom>
        </p:spPr>
        <p:txBody>
          <a:bodyPr wrap="square">
            <a:spAutoFit/>
          </a:bodyPr>
          <a:lstStyle/>
          <a:p>
            <a:pPr marL="285750" lvl="0" indent="-285750" algn="just">
              <a:buFont typeface="Arial" panose="020B0604020202020204" pitchFamily="34" charset="0"/>
              <a:buChar char="•"/>
            </a:pPr>
            <a:r>
              <a:rPr lang="es-ES_tradnl" dirty="0"/>
              <a:t>Con el desarrollo del sistema SICOVE se mejorara substancialmente los tiempos de respuesta al momento de realizar consultas, reportes, registros de mantenimientos, asignación  de comisiones, rutas, </a:t>
            </a:r>
            <a:r>
              <a:rPr lang="es-ES_tradnl" dirty="0" smtClean="0"/>
              <a:t>tanqueo </a:t>
            </a:r>
            <a:r>
              <a:rPr lang="es-ES_tradnl" dirty="0"/>
              <a:t>de combustibles, uso de neumáticos, entre otras, al mismo tiempo ejecutar un correcto seguimiento de la utilización de los materiales e insumos de la institución.</a:t>
            </a:r>
            <a:endParaRPr lang="es-EC" dirty="0"/>
          </a:p>
          <a:p>
            <a:pPr marL="285750" indent="-285750" algn="just">
              <a:buFont typeface="Arial" panose="020B0604020202020204" pitchFamily="34" charset="0"/>
              <a:buChar char="•"/>
            </a:pPr>
            <a:endParaRPr lang="es-EC" dirty="0"/>
          </a:p>
          <a:p>
            <a:pPr marL="285750" lvl="0" indent="-285750" algn="just">
              <a:buFont typeface="Arial" panose="020B0604020202020204" pitchFamily="34" charset="0"/>
              <a:buChar char="•"/>
            </a:pPr>
            <a:r>
              <a:rPr lang="es-ES_tradnl" dirty="0"/>
              <a:t>La utilización de java bajo la plataforma NetBeans 6.X como lenguaje de desarrollo fue una buena elección ya que al ser una herramienta de software libre es ideal para la implementación de sistemas en el sector público</a:t>
            </a:r>
            <a:r>
              <a:rPr lang="es-ES_tradnl" dirty="0" smtClean="0"/>
              <a:t>.</a:t>
            </a:r>
          </a:p>
          <a:p>
            <a:pPr marL="285750" lvl="0" indent="-285750" algn="just">
              <a:buFont typeface="Arial" panose="020B0604020202020204" pitchFamily="34" charset="0"/>
              <a:buChar char="•"/>
            </a:pPr>
            <a:endParaRPr lang="es-ES_tradnl" dirty="0"/>
          </a:p>
          <a:p>
            <a:pPr marL="285750" lvl="0" indent="-285750">
              <a:buFont typeface="Arial" panose="020B0604020202020204" pitchFamily="34" charset="0"/>
              <a:buChar char="•"/>
            </a:pPr>
            <a:r>
              <a:rPr lang="es-ES_tradnl" dirty="0"/>
              <a:t>Se utilizó la metodología RUP por disposición de las instituciones de tener documentación donde se refleje todo el proceso de </a:t>
            </a:r>
            <a:r>
              <a:rPr lang="es-ES_tradnl" dirty="0" smtClean="0"/>
              <a:t>desarrollo.</a:t>
            </a:r>
            <a:endParaRPr lang="es-EC" dirty="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S_tradnl" dirty="0"/>
              <a:t>El desarrollo del sistema SICOVE al igual que todos los sistemas a desarrollar requiere de una participación activa por parte de los usuarios finales y de todas las personas relacionadas con el proyecto</a:t>
            </a:r>
            <a:endParaRPr lang="es-EC" dirty="0"/>
          </a:p>
        </p:txBody>
      </p:sp>
    </p:spTree>
    <p:extLst>
      <p:ext uri="{BB962C8B-B14F-4D97-AF65-F5344CB8AC3E}">
        <p14:creationId xmlns:p14="http://schemas.microsoft.com/office/powerpoint/2010/main" val="1233133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16632"/>
            <a:ext cx="3744416" cy="634082"/>
          </a:xfrm>
        </p:spPr>
        <p:txBody>
          <a:bodyPr>
            <a:normAutofit/>
          </a:bodyPr>
          <a:lstStyle/>
          <a:p>
            <a:r>
              <a:rPr lang="es-EC" sz="3200" dirty="0" smtClean="0">
                <a:solidFill>
                  <a:schemeClr val="tx1"/>
                </a:solidFill>
              </a:rPr>
              <a:t>Recomendaciones</a:t>
            </a:r>
            <a:endParaRPr lang="es-EC" sz="3200" dirty="0">
              <a:solidFill>
                <a:schemeClr val="tx1"/>
              </a:solidFill>
            </a:endParaRPr>
          </a:p>
        </p:txBody>
      </p:sp>
      <p:sp>
        <p:nvSpPr>
          <p:cNvPr id="2" name="1 Rectángulo"/>
          <p:cNvSpPr/>
          <p:nvPr/>
        </p:nvSpPr>
        <p:spPr>
          <a:xfrm>
            <a:off x="395536" y="751344"/>
            <a:ext cx="8352928" cy="6217087"/>
          </a:xfrm>
          <a:prstGeom prst="rect">
            <a:avLst/>
          </a:prstGeom>
        </p:spPr>
        <p:txBody>
          <a:bodyPr wrap="square">
            <a:spAutoFit/>
          </a:bodyPr>
          <a:lstStyle/>
          <a:p>
            <a:pPr marL="285750" lvl="0" indent="-285750">
              <a:buFont typeface="Arial" panose="020B0604020202020204" pitchFamily="34" charset="0"/>
              <a:buChar char="•"/>
            </a:pPr>
            <a:r>
              <a:rPr lang="es-ES_tradnl" sz="2000" dirty="0"/>
              <a:t>Implantar a nivel administrativo métodos de protección de datos para garantizar la confidencialidad, fiabilidad e integridad de los mismos.</a:t>
            </a:r>
            <a:endParaRPr lang="es-EC" sz="2000" dirty="0"/>
          </a:p>
          <a:p>
            <a:pPr marL="285750" indent="-285750" algn="just">
              <a:buFont typeface="Arial" panose="020B0604020202020204" pitchFamily="34" charset="0"/>
              <a:buChar char="•"/>
            </a:pPr>
            <a:endParaRPr lang="es-EC" sz="2000" dirty="0" smtClean="0"/>
          </a:p>
          <a:p>
            <a:pPr marL="285750" indent="-285750" algn="just">
              <a:buFont typeface="Arial" panose="020B0604020202020204" pitchFamily="34" charset="0"/>
              <a:buChar char="•"/>
            </a:pPr>
            <a:r>
              <a:rPr lang="es-ES_tradnl" sz="2000" dirty="0"/>
              <a:t>Contar un equipo de hardware / software adecuado y protegido para instalar las herramientas necesarias que permitan el desarrollo del sistema sin ningún tipo de </a:t>
            </a:r>
            <a:r>
              <a:rPr lang="es-ES_tradnl" sz="2000" dirty="0" smtClean="0"/>
              <a:t>inconveniente</a:t>
            </a:r>
          </a:p>
          <a:p>
            <a:pPr marL="285750" indent="-285750" algn="just">
              <a:buFont typeface="Arial" panose="020B0604020202020204" pitchFamily="34" charset="0"/>
              <a:buChar char="•"/>
            </a:pPr>
            <a:endParaRPr lang="es-ES_tradnl" sz="2000" dirty="0"/>
          </a:p>
          <a:p>
            <a:pPr marL="285750" lvl="0" indent="-285750" algn="just">
              <a:buFont typeface="Arial" panose="020B0604020202020204" pitchFamily="34" charset="0"/>
              <a:buChar char="•"/>
            </a:pPr>
            <a:r>
              <a:rPr lang="es-ES_tradnl" sz="2000" dirty="0"/>
              <a:t>Respaldar la documentación, herramientas tecnológicas, sistema en desarrollo en un medio externo para, en caso de robo o avería en el equipo principal se pueda continuar con el desarrollo del sistema sin tantos inconvenientes.</a:t>
            </a:r>
            <a:endParaRPr lang="es-EC" sz="2000" dirty="0"/>
          </a:p>
          <a:p>
            <a:pPr marL="285750" indent="-285750" algn="just">
              <a:buFont typeface="Arial" panose="020B0604020202020204" pitchFamily="34" charset="0"/>
              <a:buChar char="•"/>
            </a:pPr>
            <a:endParaRPr lang="es-EC" sz="2000" dirty="0" smtClean="0"/>
          </a:p>
          <a:p>
            <a:pPr marL="285750" lvl="0" indent="-285750" algn="just">
              <a:buFont typeface="Arial" panose="020B0604020202020204" pitchFamily="34" charset="0"/>
              <a:buChar char="•"/>
            </a:pPr>
            <a:r>
              <a:rPr lang="es-ES_tradnl" sz="2000" dirty="0"/>
              <a:t>Encargar como Administrador del sistema a una persona con conocimiento básico de informática, ya que la misma será encargada de realizar las actividades de registro, consulta de información, adicionalmente, será la encargada de responder por la fidelidad, consistencia e integridad de los datos que el sistema registre y guarde.</a:t>
            </a:r>
            <a:endParaRPr lang="es-EC" sz="2000" dirty="0"/>
          </a:p>
          <a:p>
            <a:pPr algn="just"/>
            <a:endParaRPr lang="es-EC" sz="2000" dirty="0"/>
          </a:p>
        </p:txBody>
      </p:sp>
    </p:spTree>
    <p:extLst>
      <p:ext uri="{BB962C8B-B14F-4D97-AF65-F5344CB8AC3E}">
        <p14:creationId xmlns:p14="http://schemas.microsoft.com/office/powerpoint/2010/main" val="400733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9838" y="2248508"/>
            <a:ext cx="8229600" cy="1143000"/>
          </a:xfrm>
        </p:spPr>
        <p:txBody>
          <a:bodyPr/>
          <a:lstStyle/>
          <a:p>
            <a:pPr algn="ctr"/>
            <a:r>
              <a:rPr lang="es-EC" dirty="0" smtClean="0">
                <a:solidFill>
                  <a:schemeClr val="tx1"/>
                </a:solidFill>
              </a:rPr>
              <a:t>Gracias por su atención</a:t>
            </a:r>
            <a:endParaRPr lang="es-EC" dirty="0">
              <a:solidFill>
                <a:schemeClr val="tx1"/>
              </a:solidFill>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836712"/>
            <a:ext cx="4569773" cy="1404156"/>
          </a:xfrm>
          <a:prstGeom prst="rect">
            <a:avLst/>
          </a:prstGeom>
          <a:noFill/>
          <a:ln>
            <a:noFill/>
          </a:ln>
        </p:spPr>
      </p:pic>
    </p:spTree>
    <p:extLst>
      <p:ext uri="{BB962C8B-B14F-4D97-AF65-F5344CB8AC3E}">
        <p14:creationId xmlns:p14="http://schemas.microsoft.com/office/powerpoint/2010/main" val="255415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620688"/>
            <a:ext cx="8229600" cy="5386603"/>
          </a:xfrm>
        </p:spPr>
        <p:txBody>
          <a:bodyPr>
            <a:normAutofit/>
          </a:bodyPr>
          <a:lstStyle/>
          <a:p>
            <a:pPr marL="630936" lvl="2" indent="0" algn="just">
              <a:buNone/>
            </a:pPr>
            <a:r>
              <a:rPr lang="es-ES" sz="2800" b="1" dirty="0"/>
              <a:t>Objetivo </a:t>
            </a:r>
            <a:r>
              <a:rPr lang="es-ES" sz="2800" b="1" dirty="0" smtClean="0"/>
              <a:t>General</a:t>
            </a:r>
          </a:p>
          <a:p>
            <a:pPr lvl="2" algn="just"/>
            <a:endParaRPr lang="es-ES" sz="2800" b="1" dirty="0"/>
          </a:p>
          <a:p>
            <a:pPr algn="just"/>
            <a:r>
              <a:rPr lang="es-ES_tradnl" sz="3200" dirty="0" smtClean="0"/>
              <a:t>Desarrollar </a:t>
            </a:r>
            <a:r>
              <a:rPr lang="es-ES_tradnl" sz="3200" dirty="0"/>
              <a:t>un sistema informático para el control de uso y mantenimiento vehicular, de una institución pública, que servirá de apoyo para realizar un seguimiento adecuado del uso de materiales y vehículos de la institución.</a:t>
            </a:r>
            <a:endParaRPr lang="es-EC" sz="2800" dirty="0"/>
          </a:p>
        </p:txBody>
      </p:sp>
    </p:spTree>
    <p:extLst>
      <p:ext uri="{BB962C8B-B14F-4D97-AF65-F5344CB8AC3E}">
        <p14:creationId xmlns:p14="http://schemas.microsoft.com/office/powerpoint/2010/main" val="172196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8229600" cy="4900000"/>
          </a:xfrm>
        </p:spPr>
        <p:txBody>
          <a:bodyPr>
            <a:normAutofit lnSpcReduction="10000"/>
          </a:bodyPr>
          <a:lstStyle/>
          <a:p>
            <a:pPr lvl="0" algn="just"/>
            <a:r>
              <a:rPr lang="es-ES" sz="2800" dirty="0" smtClean="0"/>
              <a:t>Analizar </a:t>
            </a:r>
            <a:r>
              <a:rPr lang="es-ES" sz="2800" dirty="0"/>
              <a:t>los requerimientos que la institución tiene para desarrollar el sistema </a:t>
            </a:r>
            <a:r>
              <a:rPr lang="es-ES" sz="2800" dirty="0" smtClean="0"/>
              <a:t>que cubrirá </a:t>
            </a:r>
            <a:r>
              <a:rPr lang="es-ES" sz="2800" dirty="0"/>
              <a:t>con sus necesidades</a:t>
            </a:r>
            <a:r>
              <a:rPr lang="es-ES" sz="2800" dirty="0" smtClean="0"/>
              <a:t>.</a:t>
            </a:r>
          </a:p>
          <a:p>
            <a:pPr lvl="0" algn="just"/>
            <a:endParaRPr lang="es-EC" sz="2800" dirty="0"/>
          </a:p>
          <a:p>
            <a:pPr lvl="0" algn="just"/>
            <a:r>
              <a:rPr lang="es-EC" sz="2800" dirty="0" smtClean="0"/>
              <a:t>Diseñar el modelo de software que solucionará el problema actual.</a:t>
            </a:r>
          </a:p>
          <a:p>
            <a:pPr lvl="0" algn="just"/>
            <a:endParaRPr lang="es-EC" sz="2800" dirty="0"/>
          </a:p>
          <a:p>
            <a:pPr lvl="0" algn="just"/>
            <a:r>
              <a:rPr lang="es-ES" sz="2800" dirty="0"/>
              <a:t>Utilizar Metodología de desarrollo RUP</a:t>
            </a:r>
            <a:r>
              <a:rPr lang="es-ES" sz="2800" dirty="0" smtClean="0"/>
              <a:t>.</a:t>
            </a:r>
          </a:p>
          <a:p>
            <a:pPr marL="109728" lvl="0" indent="0" algn="just">
              <a:buNone/>
            </a:pPr>
            <a:endParaRPr lang="es-EC" sz="2800" dirty="0"/>
          </a:p>
          <a:p>
            <a:pPr lvl="0" algn="just"/>
            <a:r>
              <a:rPr lang="es-EC" sz="2800" dirty="0" smtClean="0"/>
              <a:t>Implementar el sistema utilizando herramientas OpenSource (Decreto 1014).</a:t>
            </a:r>
            <a:endParaRPr lang="es-EC" sz="2800" dirty="0"/>
          </a:p>
          <a:p>
            <a:pPr algn="just"/>
            <a:endParaRPr lang="es-EC" dirty="0"/>
          </a:p>
        </p:txBody>
      </p:sp>
      <p:sp>
        <p:nvSpPr>
          <p:cNvPr id="3" name="2 Título"/>
          <p:cNvSpPr>
            <a:spLocks noGrp="1"/>
          </p:cNvSpPr>
          <p:nvPr>
            <p:ph type="title"/>
          </p:nvPr>
        </p:nvSpPr>
        <p:spPr/>
        <p:txBody>
          <a:bodyPr>
            <a:normAutofit/>
          </a:bodyPr>
          <a:lstStyle/>
          <a:p>
            <a:pPr lvl="2" algn="l" rtl="0">
              <a:spcBef>
                <a:spcPct val="0"/>
              </a:spcBef>
            </a:pPr>
            <a:r>
              <a:rPr lang="es-ES" sz="2800" b="1" dirty="0" smtClean="0"/>
              <a:t>Objetivos Específicos</a:t>
            </a:r>
            <a:endParaRPr lang="es-EC" sz="2000" dirty="0"/>
          </a:p>
        </p:txBody>
      </p:sp>
    </p:spTree>
    <p:extLst>
      <p:ext uri="{BB962C8B-B14F-4D97-AF65-F5344CB8AC3E}">
        <p14:creationId xmlns:p14="http://schemas.microsoft.com/office/powerpoint/2010/main" val="448288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332656"/>
            <a:ext cx="3672407" cy="923330"/>
          </a:xfrm>
          <a:prstGeom prst="rect">
            <a:avLst/>
          </a:prstGeom>
        </p:spPr>
        <p:txBody>
          <a:bodyPr wrap="square">
            <a:spAutoFit/>
          </a:bodyPr>
          <a:lstStyle/>
          <a:p>
            <a:pPr algn="ctr"/>
            <a:r>
              <a:rPr lang="es-ES" sz="5400" b="1" dirty="0" smtClean="0"/>
              <a:t>AGENDA</a:t>
            </a:r>
            <a:endParaRPr lang="es-EC" sz="5400" dirty="0"/>
          </a:p>
        </p:txBody>
      </p:sp>
      <p:pic>
        <p:nvPicPr>
          <p:cNvPr id="1026" name="Picture 2"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20688"/>
            <a:ext cx="3888432" cy="35270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redondeado">
            <a:hlinkClick r:id="rId3" action="ppaction://hlinksldjump"/>
          </p:cNvPr>
          <p:cNvSpPr/>
          <p:nvPr/>
        </p:nvSpPr>
        <p:spPr>
          <a:xfrm>
            <a:off x="3851920" y="125598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smtClean="0"/>
              <a:t>1.- Introducción</a:t>
            </a:r>
            <a:endParaRPr lang="es-EC" sz="2400" b="1" dirty="0"/>
          </a:p>
        </p:txBody>
      </p:sp>
      <p:sp>
        <p:nvSpPr>
          <p:cNvPr id="7" name="6 Rectángulo redondeado">
            <a:hlinkClick r:id="rId4" action="ppaction://hlinksldjump"/>
          </p:cNvPr>
          <p:cNvSpPr/>
          <p:nvPr/>
        </p:nvSpPr>
        <p:spPr>
          <a:xfrm>
            <a:off x="3851920" y="1853208"/>
            <a:ext cx="4824536" cy="44482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s-EC" sz="2400" b="1" dirty="0"/>
              <a:t>2</a:t>
            </a:r>
            <a:r>
              <a:rPr lang="es-EC" sz="2400" b="1" dirty="0" smtClean="0"/>
              <a:t>.- Metodología de Desarrollo</a:t>
            </a:r>
            <a:endParaRPr lang="es-EC" sz="2400" b="1" dirty="0"/>
          </a:p>
        </p:txBody>
      </p:sp>
      <p:sp>
        <p:nvSpPr>
          <p:cNvPr id="8" name="7 Rectángulo redondeado">
            <a:hlinkClick r:id="rId5" action="ppaction://hlinksldjump"/>
          </p:cNvPr>
          <p:cNvSpPr/>
          <p:nvPr/>
        </p:nvSpPr>
        <p:spPr>
          <a:xfrm>
            <a:off x="3851920" y="2450430"/>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3</a:t>
            </a:r>
            <a:r>
              <a:rPr lang="es-EC" sz="2400" b="1" dirty="0" smtClean="0"/>
              <a:t>.- Lenguaje de Modelado</a:t>
            </a:r>
            <a:endParaRPr lang="es-EC" sz="2400" b="1" dirty="0"/>
          </a:p>
        </p:txBody>
      </p:sp>
      <p:sp>
        <p:nvSpPr>
          <p:cNvPr id="9" name="8 Rectángulo redondeado">
            <a:hlinkClick r:id="rId6" action="ppaction://hlinksldjump"/>
          </p:cNvPr>
          <p:cNvSpPr/>
          <p:nvPr/>
        </p:nvSpPr>
        <p:spPr>
          <a:xfrm>
            <a:off x="3851920" y="3047304"/>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400" b="1" dirty="0"/>
              <a:t>4</a:t>
            </a:r>
            <a:r>
              <a:rPr lang="es-EC" sz="2400" b="1" dirty="0" smtClean="0"/>
              <a:t>.- Plataformas de Desarrollo</a:t>
            </a:r>
            <a:endParaRPr lang="es-EC" sz="2400" b="1" dirty="0"/>
          </a:p>
        </p:txBody>
      </p:sp>
      <p:sp>
        <p:nvSpPr>
          <p:cNvPr id="10" name="9 Rectángulo redondeado">
            <a:hlinkClick r:id="rId7" action="ppaction://hlinksldjump"/>
          </p:cNvPr>
          <p:cNvSpPr/>
          <p:nvPr/>
        </p:nvSpPr>
        <p:spPr>
          <a:xfrm>
            <a:off x="3851920" y="3645308"/>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smtClean="0"/>
              <a:t>5.- Análisis y Diseño del Sistema</a:t>
            </a:r>
            <a:endParaRPr lang="es-EC" sz="2200" b="1" dirty="0"/>
          </a:p>
        </p:txBody>
      </p:sp>
      <p:sp>
        <p:nvSpPr>
          <p:cNvPr id="11" name="10 Rectángulo redondeado">
            <a:hlinkClick r:id="rId8" action="ppaction://hlinksldjump"/>
          </p:cNvPr>
          <p:cNvSpPr/>
          <p:nvPr/>
        </p:nvSpPr>
        <p:spPr>
          <a:xfrm>
            <a:off x="3851920" y="4230536"/>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2200" b="1" dirty="0"/>
              <a:t>6</a:t>
            </a:r>
            <a:r>
              <a:rPr lang="es-EC" sz="2200" b="1" dirty="0" smtClean="0"/>
              <a:t>.- Implementación</a:t>
            </a:r>
            <a:endParaRPr lang="es-EC" sz="2200" b="1" dirty="0"/>
          </a:p>
        </p:txBody>
      </p:sp>
      <p:sp>
        <p:nvSpPr>
          <p:cNvPr id="12" name="11 Rectángulo redondeado">
            <a:hlinkClick r:id="rId9" action="ppaction://hlinksldjump"/>
          </p:cNvPr>
          <p:cNvSpPr/>
          <p:nvPr/>
        </p:nvSpPr>
        <p:spPr>
          <a:xfrm>
            <a:off x="3851920" y="4814821"/>
            <a:ext cx="4824536" cy="44482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s-EC" sz="1900" b="1" dirty="0" smtClean="0"/>
              <a:t>7.- Conclusiones y Recomendaciones</a:t>
            </a:r>
            <a:endParaRPr lang="es-EC" sz="1900" b="1" dirty="0"/>
          </a:p>
        </p:txBody>
      </p:sp>
    </p:spTree>
    <p:extLst>
      <p:ext uri="{BB962C8B-B14F-4D97-AF65-F5344CB8AC3E}">
        <p14:creationId xmlns:p14="http://schemas.microsoft.com/office/powerpoint/2010/main" val="915406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988840"/>
            <a:ext cx="8229600" cy="4525963"/>
          </a:xfrm>
        </p:spPr>
        <p:txBody>
          <a:bodyPr/>
          <a:lstStyle/>
          <a:p>
            <a:pPr marL="109728" indent="0" algn="just">
              <a:buNone/>
            </a:pPr>
            <a:r>
              <a:rPr lang="es-EC" dirty="0"/>
              <a:t>Una metodología es “un camino a seguir”, el mismo que guía y ayuda a organizar todas las actividades y etapas de las que depende el desarrollo de  software para obtener un producto final exitoso y de gran valor para los clientes.</a:t>
            </a:r>
          </a:p>
          <a:p>
            <a:pPr algn="just"/>
            <a:endParaRPr lang="es-EC" dirty="0"/>
          </a:p>
        </p:txBody>
      </p:sp>
      <p:sp>
        <p:nvSpPr>
          <p:cNvPr id="3" name="2 Título"/>
          <p:cNvSpPr>
            <a:spLocks noGrp="1"/>
          </p:cNvSpPr>
          <p:nvPr>
            <p:ph type="title"/>
          </p:nvPr>
        </p:nvSpPr>
        <p:spPr/>
        <p:txBody>
          <a:bodyPr>
            <a:normAutofit/>
          </a:bodyPr>
          <a:lstStyle/>
          <a:p>
            <a:pPr lvl="1" algn="ctr"/>
            <a:r>
              <a:rPr lang="es-ES_tradnl" sz="2800" b="1" dirty="0" smtClean="0">
                <a:solidFill>
                  <a:schemeClr val="tx1"/>
                </a:solidFill>
              </a:rPr>
              <a:t>METODOLOGÍA DE DESARROLLO</a:t>
            </a:r>
            <a:endParaRPr lang="es-EC" sz="3200" b="1" dirty="0">
              <a:solidFill>
                <a:schemeClr val="tx1"/>
              </a:solidFill>
            </a:endParaRPr>
          </a:p>
        </p:txBody>
      </p:sp>
    </p:spTree>
    <p:extLst>
      <p:ext uri="{BB962C8B-B14F-4D97-AF65-F5344CB8AC3E}">
        <p14:creationId xmlns:p14="http://schemas.microsoft.com/office/powerpoint/2010/main" val="1290786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2595744"/>
          </a:xfrm>
        </p:spPr>
        <p:txBody>
          <a:bodyPr/>
          <a:lstStyle/>
          <a:p>
            <a:pPr marL="109728" indent="0" algn="just">
              <a:buNone/>
            </a:pPr>
            <a:r>
              <a:rPr lang="es-ES_tradnl" dirty="0"/>
              <a:t>RUP es un proceso de desarrollo de software y junto con el Lenguaje Unificado de Modelado UML, constituye la metodología estándar más utilizada para el análisis, implementación y documentación de sistemas orientados a objetos</a:t>
            </a:r>
            <a:endParaRPr lang="es-EC" dirty="0"/>
          </a:p>
        </p:txBody>
      </p:sp>
      <p:sp>
        <p:nvSpPr>
          <p:cNvPr id="3" name="2 Título"/>
          <p:cNvSpPr>
            <a:spLocks noGrp="1"/>
          </p:cNvSpPr>
          <p:nvPr>
            <p:ph type="title"/>
          </p:nvPr>
        </p:nvSpPr>
        <p:spPr/>
        <p:txBody>
          <a:bodyPr>
            <a:normAutofit/>
          </a:bodyPr>
          <a:lstStyle/>
          <a:p>
            <a:r>
              <a:rPr lang="es-ES_tradnl" sz="3600" dirty="0">
                <a:solidFill>
                  <a:schemeClr val="tx1"/>
                </a:solidFill>
                <a:effectLst/>
              </a:rPr>
              <a:t>Proceso Unificado de Rational - RUP</a:t>
            </a:r>
            <a:endParaRPr lang="es-EC" sz="3600" dirty="0">
              <a:solidFill>
                <a:schemeClr val="tx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3282" t="50000" r="31061" b="36905"/>
          <a:stretch/>
        </p:blipFill>
        <p:spPr bwMode="auto">
          <a:xfrm>
            <a:off x="2627784" y="4127392"/>
            <a:ext cx="4608512" cy="132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906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109728" indent="0">
              <a:buNone/>
            </a:pPr>
            <a:r>
              <a:rPr lang="es-ES_tradnl" sz="2800" dirty="0" smtClean="0"/>
              <a:t>RUP </a:t>
            </a:r>
            <a:r>
              <a:rPr lang="es-ES_tradnl" sz="2800" dirty="0"/>
              <a:t>tiene 3 características importantes</a:t>
            </a:r>
            <a:r>
              <a:rPr lang="es-ES_tradnl" sz="2800" dirty="0" smtClean="0"/>
              <a:t>:</a:t>
            </a:r>
          </a:p>
          <a:p>
            <a:endParaRPr lang="es-EC" sz="1800" dirty="0"/>
          </a:p>
          <a:p>
            <a:pPr lvl="0"/>
            <a:r>
              <a:rPr lang="es-ES_tradnl" sz="2800" dirty="0"/>
              <a:t>Es un proceso dirigido por Casos de Uso (CU</a:t>
            </a:r>
            <a:r>
              <a:rPr lang="es-ES_tradnl" sz="2800" dirty="0" smtClean="0"/>
              <a:t>)</a:t>
            </a:r>
          </a:p>
          <a:p>
            <a:pPr lvl="0"/>
            <a:endParaRPr lang="es-EC" sz="1800" dirty="0"/>
          </a:p>
          <a:p>
            <a:pPr lvl="0"/>
            <a:r>
              <a:rPr lang="es-ES_tradnl" sz="2800" dirty="0"/>
              <a:t>Es un proceso Centrado en la </a:t>
            </a:r>
            <a:r>
              <a:rPr lang="es-ES_tradnl" sz="2800" dirty="0" smtClean="0"/>
              <a:t>Arquitectura</a:t>
            </a:r>
          </a:p>
          <a:p>
            <a:pPr lvl="0"/>
            <a:endParaRPr lang="es-EC" sz="1800" dirty="0"/>
          </a:p>
          <a:p>
            <a:pPr lvl="0"/>
            <a:r>
              <a:rPr lang="es-ES_tradnl" sz="2800" dirty="0"/>
              <a:t>Es un proceso Iterativo e Incremental</a:t>
            </a:r>
            <a:endParaRPr lang="es-EC" sz="1800" dirty="0"/>
          </a:p>
          <a:p>
            <a:endParaRPr lang="es-EC" dirty="0"/>
          </a:p>
        </p:txBody>
      </p:sp>
      <p:sp>
        <p:nvSpPr>
          <p:cNvPr id="3" name="2 Título"/>
          <p:cNvSpPr>
            <a:spLocks noGrp="1"/>
          </p:cNvSpPr>
          <p:nvPr>
            <p:ph type="title"/>
          </p:nvPr>
        </p:nvSpPr>
        <p:spPr/>
        <p:txBody>
          <a:bodyPr>
            <a:normAutofit/>
          </a:bodyPr>
          <a:lstStyle/>
          <a:p>
            <a:pPr lvl="2" algn="ctr" rtl="0">
              <a:spcBef>
                <a:spcPct val="0"/>
              </a:spcBef>
            </a:pPr>
            <a:r>
              <a:rPr lang="es-ES" sz="3200" b="1" dirty="0" smtClean="0">
                <a:solidFill>
                  <a:schemeClr val="tx1"/>
                </a:solidFill>
              </a:rPr>
              <a:t>Características de RUP</a:t>
            </a:r>
            <a:r>
              <a:rPr lang="es-EC" sz="3200" b="1" dirty="0" smtClean="0">
                <a:solidFill>
                  <a:schemeClr val="tx1"/>
                </a:solidFill>
              </a:rPr>
              <a:t/>
            </a:r>
            <a:br>
              <a:rPr lang="es-EC" sz="3200" b="1" dirty="0" smtClean="0">
                <a:solidFill>
                  <a:schemeClr val="tx1"/>
                </a:solidFill>
              </a:rPr>
            </a:br>
            <a:endParaRPr lang="es-EC" sz="2400" dirty="0">
              <a:solidFill>
                <a:schemeClr val="tx1"/>
              </a:solidFill>
            </a:endParaRPr>
          </a:p>
        </p:txBody>
      </p:sp>
    </p:spTree>
    <p:extLst>
      <p:ext uri="{BB962C8B-B14F-4D97-AF65-F5344CB8AC3E}">
        <p14:creationId xmlns:p14="http://schemas.microsoft.com/office/powerpoint/2010/main" val="39042512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261</TotalTime>
  <Words>1135</Words>
  <Application>Microsoft Office PowerPoint</Application>
  <PresentationFormat>Presentación en pantalla (4:3)</PresentationFormat>
  <Paragraphs>147</Paragraphs>
  <Slides>34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36" baseType="lpstr">
      <vt:lpstr>Concurrencia</vt:lpstr>
      <vt:lpstr>Visio</vt:lpstr>
      <vt:lpstr>Presentación de PowerPoint</vt:lpstr>
      <vt:lpstr>Presentación de PowerPoint</vt:lpstr>
      <vt:lpstr>INTRODUCCIÓN</vt:lpstr>
      <vt:lpstr>Presentación de PowerPoint</vt:lpstr>
      <vt:lpstr>Objetivos Específicos</vt:lpstr>
      <vt:lpstr>Presentación de PowerPoint</vt:lpstr>
      <vt:lpstr>METODOLOGÍA DE DESARROLLO</vt:lpstr>
      <vt:lpstr>Proceso Unificado de Rational - RUP</vt:lpstr>
      <vt:lpstr>Características de RUP </vt:lpstr>
      <vt:lpstr>Presentación de PowerPoint</vt:lpstr>
      <vt:lpstr>LENGUAJE DE MODELADO</vt:lpstr>
      <vt:lpstr>Lenguaje Unificado de Modelado – UML </vt:lpstr>
      <vt:lpstr>Lenguaje Unificado de Modelado – UML </vt:lpstr>
      <vt:lpstr>Presentación de PowerPoint</vt:lpstr>
      <vt:lpstr>PLATAFORMAS DE DESARROLLO</vt:lpstr>
      <vt:lpstr>Plataforma de Desarrollo </vt:lpstr>
      <vt:lpstr>Presentación de PowerPoint</vt:lpstr>
      <vt:lpstr>ANÁLISIS Y DISEÑO DEL SISTEMA</vt:lpstr>
      <vt:lpstr>Diagrama General de Casos de Uso</vt:lpstr>
      <vt:lpstr>Diagrama Entidad Relación</vt:lpstr>
      <vt:lpstr>Presentación de PowerPoint</vt:lpstr>
      <vt:lpstr>IMPLEMENTACIÓN</vt:lpstr>
      <vt:lpstr>Vista General - NetBeans</vt:lpstr>
      <vt:lpstr>Ingreso al Sistema </vt:lpstr>
      <vt:lpstr>Menú General</vt:lpstr>
      <vt:lpstr>Módulo Conductores </vt:lpstr>
      <vt:lpstr>Módulo Conductores </vt:lpstr>
      <vt:lpstr>Menú de Reportes </vt:lpstr>
      <vt:lpstr>Menú de Reportes </vt:lpstr>
      <vt:lpstr>Presentación de PowerPoint</vt:lpstr>
      <vt:lpstr>CONCLUSIONES Y RECOMENDACIONES</vt:lpstr>
      <vt:lpstr>Conclusiones</vt:lpstr>
      <vt:lpstr>Recomendaciones</vt:lpstr>
      <vt:lpstr>Gracias por su atención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28</cp:revision>
  <dcterms:created xsi:type="dcterms:W3CDTF">2014-07-17T16:07:04Z</dcterms:created>
  <dcterms:modified xsi:type="dcterms:W3CDTF">2014-07-21T23:42:03Z</dcterms:modified>
</cp:coreProperties>
</file>