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drawings/drawing1.xml" ContentType="application/vnd.openxmlformats-officedocument.drawingml.chartshapes+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306" r:id="rId5"/>
    <p:sldId id="260" r:id="rId6"/>
    <p:sldId id="307" r:id="rId7"/>
    <p:sldId id="258" r:id="rId8"/>
    <p:sldId id="308" r:id="rId9"/>
    <p:sldId id="309" r:id="rId10"/>
    <p:sldId id="261" r:id="rId11"/>
    <p:sldId id="323" r:id="rId12"/>
    <p:sldId id="263" r:id="rId13"/>
    <p:sldId id="267" r:id="rId14"/>
    <p:sldId id="310" r:id="rId15"/>
    <p:sldId id="338" r:id="rId16"/>
    <p:sldId id="339" r:id="rId17"/>
    <p:sldId id="340" r:id="rId18"/>
    <p:sldId id="332" r:id="rId19"/>
    <p:sldId id="333" r:id="rId20"/>
    <p:sldId id="329" r:id="rId21"/>
    <p:sldId id="313" r:id="rId22"/>
    <p:sldId id="330" r:id="rId23"/>
    <p:sldId id="331" r:id="rId24"/>
    <p:sldId id="334" r:id="rId25"/>
    <p:sldId id="335" r:id="rId26"/>
    <p:sldId id="336" r:id="rId27"/>
    <p:sldId id="314" r:id="rId28"/>
    <p:sldId id="337" r:id="rId29"/>
    <p:sldId id="315" r:id="rId30"/>
    <p:sldId id="316" r:id="rId31"/>
    <p:sldId id="317" r:id="rId32"/>
    <p:sldId id="318" r:id="rId33"/>
    <p:sldId id="319" r:id="rId34"/>
    <p:sldId id="341" r:id="rId35"/>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B274A441-7282-4397-8776-6B9A1111C199}">
          <p14:sldIdLst>
            <p14:sldId id="256"/>
            <p14:sldId id="257"/>
            <p14:sldId id="259"/>
            <p14:sldId id="306"/>
            <p14:sldId id="260"/>
            <p14:sldId id="307"/>
            <p14:sldId id="258"/>
            <p14:sldId id="308"/>
            <p14:sldId id="309"/>
            <p14:sldId id="261"/>
            <p14:sldId id="323"/>
            <p14:sldId id="263"/>
            <p14:sldId id="267"/>
            <p14:sldId id="310"/>
            <p14:sldId id="338"/>
            <p14:sldId id="339"/>
            <p14:sldId id="340"/>
            <p14:sldId id="332"/>
            <p14:sldId id="333"/>
            <p14:sldId id="329"/>
            <p14:sldId id="313"/>
            <p14:sldId id="330"/>
            <p14:sldId id="331"/>
            <p14:sldId id="334"/>
            <p14:sldId id="335"/>
            <p14:sldId id="336"/>
            <p14:sldId id="314"/>
            <p14:sldId id="337"/>
            <p14:sldId id="315"/>
            <p14:sldId id="316"/>
            <p14:sldId id="317"/>
            <p14:sldId id="318"/>
            <p14:sldId id="319"/>
            <p14:sldId id="341"/>
          </p14:sldIdLst>
        </p14:section>
        <p14:section name="Sección sin título" id="{F8D399C3-14F0-4B68-A42A-860E330CB9A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4.bin"/><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embeddings/oleObject5.bin"/><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embeddings/oleObject6.bin"/><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pPr>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c:spPr>
    </c:sideWall>
    <c:backWall>
      <c:thickness val="0"/>
      <c:spPr>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c:spPr>
    </c:backWall>
    <c:plotArea>
      <c:layout>
        <c:manualLayout>
          <c:layoutTarget val="inner"/>
          <c:xMode val="edge"/>
          <c:yMode val="edge"/>
          <c:x val="6.0041776027996499E-2"/>
          <c:y val="3.021676572627276E-2"/>
          <c:w val="0.83404407261592306"/>
          <c:h val="0.82818778070623678"/>
        </c:manualLayout>
      </c:layout>
      <c:bar3DChart>
        <c:barDir val="col"/>
        <c:grouping val="clustered"/>
        <c:varyColors val="0"/>
        <c:ser>
          <c:idx val="0"/>
          <c:order val="0"/>
          <c:tx>
            <c:strRef>
              <c:f>Hoja1!$D$82</c:f>
              <c:strCache>
                <c:ptCount val="1"/>
                <c:pt idx="0">
                  <c:v>Medición 1</c:v>
                </c:pt>
              </c:strCache>
            </c:strRef>
          </c:tx>
          <c:spPr>
            <a:solidFill>
              <a:srgbClr val="FFFF00"/>
            </a:solidFill>
          </c:spPr>
          <c:invertIfNegative val="0"/>
          <c:dPt>
            <c:idx val="6"/>
            <c:invertIfNegative val="0"/>
            <c:bubble3D val="0"/>
            <c:spPr>
              <a:solidFill>
                <a:srgbClr val="FF0000"/>
              </a:solidFill>
            </c:spPr>
          </c:dPt>
          <c:dLbls>
            <c:txPr>
              <a:bodyPr/>
              <a:lstStyle/>
              <a:p>
                <a:pPr>
                  <a:defRPr b="1">
                    <a:solidFill>
                      <a:srgbClr val="FF0000"/>
                    </a:solidFill>
                  </a:defRPr>
                </a:pPr>
                <a:endParaRPr lang="es-EC"/>
              </a:p>
            </c:txPr>
            <c:showLegendKey val="0"/>
            <c:showVal val="1"/>
            <c:showCatName val="0"/>
            <c:showSerName val="0"/>
            <c:showPercent val="0"/>
            <c:showBubbleSize val="0"/>
            <c:showLeaderLines val="0"/>
          </c:dLbls>
          <c:cat>
            <c:strRef>
              <c:f>Hoja1!$C$83:$C$89</c:f>
              <c:strCache>
                <c:ptCount val="7"/>
                <c:pt idx="0">
                  <c:v>Mal</c:v>
                </c:pt>
                <c:pt idx="1">
                  <c:v>Regular</c:v>
                </c:pt>
                <c:pt idx="2">
                  <c:v>Bien</c:v>
                </c:pt>
                <c:pt idx="3">
                  <c:v>Muy Bien</c:v>
                </c:pt>
                <c:pt idx="4">
                  <c:v>Excelente</c:v>
                </c:pt>
                <c:pt idx="5">
                  <c:v>Óptimo</c:v>
                </c:pt>
                <c:pt idx="6">
                  <c:v>D X%</c:v>
                </c:pt>
              </c:strCache>
            </c:strRef>
          </c:cat>
          <c:val>
            <c:numRef>
              <c:f>Hoja1!$D$83:$D$89</c:f>
              <c:numCache>
                <c:formatCode>General</c:formatCode>
                <c:ptCount val="7"/>
                <c:pt idx="0">
                  <c:v>10</c:v>
                </c:pt>
                <c:pt idx="1">
                  <c:v>45</c:v>
                </c:pt>
                <c:pt idx="2">
                  <c:v>30</c:v>
                </c:pt>
                <c:pt idx="3">
                  <c:v>10</c:v>
                </c:pt>
                <c:pt idx="4">
                  <c:v>0</c:v>
                </c:pt>
                <c:pt idx="5">
                  <c:v>40</c:v>
                </c:pt>
                <c:pt idx="6">
                  <c:v>25</c:v>
                </c:pt>
              </c:numCache>
            </c:numRef>
          </c:val>
        </c:ser>
        <c:ser>
          <c:idx val="1"/>
          <c:order val="1"/>
          <c:tx>
            <c:strRef>
              <c:f>Hoja1!$E$82</c:f>
              <c:strCache>
                <c:ptCount val="1"/>
                <c:pt idx="0">
                  <c:v>Medición 2</c:v>
                </c:pt>
              </c:strCache>
            </c:strRef>
          </c:tx>
          <c:spPr>
            <a:solidFill>
              <a:srgbClr val="002060"/>
            </a:solidFill>
          </c:spPr>
          <c:invertIfNegative val="0"/>
          <c:dLbls>
            <c:txPr>
              <a:bodyPr/>
              <a:lstStyle/>
              <a:p>
                <a:pPr>
                  <a:defRPr b="1">
                    <a:solidFill>
                      <a:srgbClr val="002060"/>
                    </a:solidFill>
                  </a:defRPr>
                </a:pPr>
                <a:endParaRPr lang="es-EC"/>
              </a:p>
            </c:txPr>
            <c:showLegendKey val="0"/>
            <c:showVal val="1"/>
            <c:showCatName val="0"/>
            <c:showSerName val="0"/>
            <c:showPercent val="0"/>
            <c:showBubbleSize val="0"/>
            <c:showLeaderLines val="0"/>
          </c:dLbls>
          <c:cat>
            <c:strRef>
              <c:f>Hoja1!$C$83:$C$89</c:f>
              <c:strCache>
                <c:ptCount val="7"/>
                <c:pt idx="0">
                  <c:v>Mal</c:v>
                </c:pt>
                <c:pt idx="1">
                  <c:v>Regular</c:v>
                </c:pt>
                <c:pt idx="2">
                  <c:v>Bien</c:v>
                </c:pt>
                <c:pt idx="3">
                  <c:v>Muy Bien</c:v>
                </c:pt>
                <c:pt idx="4">
                  <c:v>Excelente</c:v>
                </c:pt>
                <c:pt idx="5">
                  <c:v>Óptimo</c:v>
                </c:pt>
                <c:pt idx="6">
                  <c:v>D X%</c:v>
                </c:pt>
              </c:strCache>
            </c:strRef>
          </c:cat>
          <c:val>
            <c:numRef>
              <c:f>Hoja1!$E$83:$E$89</c:f>
              <c:numCache>
                <c:formatCode>General</c:formatCode>
                <c:ptCount val="7"/>
                <c:pt idx="0">
                  <c:v>5</c:v>
                </c:pt>
                <c:pt idx="1">
                  <c:v>25</c:v>
                </c:pt>
                <c:pt idx="2">
                  <c:v>45</c:v>
                </c:pt>
                <c:pt idx="3">
                  <c:v>20</c:v>
                </c:pt>
                <c:pt idx="4">
                  <c:v>0</c:v>
                </c:pt>
                <c:pt idx="5">
                  <c:v>65</c:v>
                </c:pt>
              </c:numCache>
            </c:numRef>
          </c:val>
        </c:ser>
        <c:dLbls>
          <c:showLegendKey val="0"/>
          <c:showVal val="0"/>
          <c:showCatName val="0"/>
          <c:showSerName val="0"/>
          <c:showPercent val="0"/>
          <c:showBubbleSize val="0"/>
        </c:dLbls>
        <c:gapWidth val="150"/>
        <c:shape val="cone"/>
        <c:axId val="124058112"/>
        <c:axId val="124101184"/>
        <c:axId val="0"/>
      </c:bar3DChart>
      <c:catAx>
        <c:axId val="124058112"/>
        <c:scaling>
          <c:orientation val="minMax"/>
        </c:scaling>
        <c:delete val="0"/>
        <c:axPos val="b"/>
        <c:majorTickMark val="out"/>
        <c:minorTickMark val="none"/>
        <c:tickLblPos val="nextTo"/>
        <c:txPr>
          <a:bodyPr/>
          <a:lstStyle/>
          <a:p>
            <a:pPr>
              <a:defRPr sz="1500" b="1" i="0" baseline="0">
                <a:solidFill>
                  <a:srgbClr val="002060"/>
                </a:solidFill>
              </a:defRPr>
            </a:pPr>
            <a:endParaRPr lang="es-EC"/>
          </a:p>
        </c:txPr>
        <c:crossAx val="124101184"/>
        <c:crosses val="autoZero"/>
        <c:auto val="1"/>
        <c:lblAlgn val="ctr"/>
        <c:lblOffset val="100"/>
        <c:noMultiLvlLbl val="0"/>
      </c:catAx>
      <c:valAx>
        <c:axId val="124101184"/>
        <c:scaling>
          <c:orientation val="minMax"/>
          <c:max val="100"/>
        </c:scaling>
        <c:delete val="0"/>
        <c:axPos val="l"/>
        <c:majorGridlines>
          <c:spPr>
            <a:ln>
              <a:noFill/>
            </a:ln>
          </c:spPr>
        </c:majorGridlines>
        <c:numFmt formatCode="General" sourceLinked="1"/>
        <c:majorTickMark val="out"/>
        <c:minorTickMark val="none"/>
        <c:tickLblPos val="nextTo"/>
        <c:txPr>
          <a:bodyPr/>
          <a:lstStyle/>
          <a:p>
            <a:pPr>
              <a:defRPr sz="1500" b="1" i="0" baseline="0">
                <a:solidFill>
                  <a:srgbClr val="002060"/>
                </a:solidFill>
              </a:defRPr>
            </a:pPr>
            <a:endParaRPr lang="es-EC"/>
          </a:p>
        </c:txPr>
        <c:crossAx val="124058112"/>
        <c:crosses val="autoZero"/>
        <c:crossBetween val="between"/>
      </c:valAx>
      <c:spPr>
        <a:solidFill>
          <a:sysClr val="window" lastClr="FFFFFF"/>
        </a:solidFill>
        <a:ln w="25400">
          <a:noFill/>
        </a:ln>
      </c:spPr>
    </c:plotArea>
    <c:legend>
      <c:legendPos val="r"/>
      <c:layout>
        <c:manualLayout>
          <c:xMode val="edge"/>
          <c:yMode val="edge"/>
          <c:x val="0.90216010498687671"/>
          <c:y val="0.38668326251243856"/>
          <c:w val="9.6451006124234476E-2"/>
          <c:h val="0.15832268778742975"/>
        </c:manualLayout>
      </c:layout>
      <c:overlay val="0"/>
      <c:txPr>
        <a:bodyPr/>
        <a:lstStyle/>
        <a:p>
          <a:pPr>
            <a:defRPr sz="1050"/>
          </a:pPr>
          <a:endParaRPr lang="es-EC"/>
        </a:p>
      </c:txPr>
    </c:legend>
    <c:plotVisOnly val="1"/>
    <c:dispBlanksAs val="gap"/>
    <c:showDLblsOverMax val="0"/>
  </c:chart>
  <c:spPr>
    <a:solidFill>
      <a:sysClr val="window" lastClr="FFFFFF">
        <a:alpha val="40000"/>
      </a:sysClr>
    </a:solidFill>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pPr>
        <a:solidFill>
          <a:srgbClr val="C0504D">
            <a:lumMod val="20000"/>
            <a:lumOff val="80000"/>
          </a:srgbClr>
        </a:solidFill>
      </c:spPr>
    </c:sideWall>
    <c:backWall>
      <c:thickness val="0"/>
      <c:spPr>
        <a:solidFill>
          <a:srgbClr val="C0504D">
            <a:lumMod val="20000"/>
            <a:lumOff val="80000"/>
          </a:srgbClr>
        </a:solidFill>
      </c:spPr>
    </c:backWall>
    <c:plotArea>
      <c:layout/>
      <c:bar3DChart>
        <c:barDir val="col"/>
        <c:grouping val="clustered"/>
        <c:varyColors val="0"/>
        <c:ser>
          <c:idx val="0"/>
          <c:order val="0"/>
          <c:tx>
            <c:strRef>
              <c:f>Hoja1!$D$107</c:f>
              <c:strCache>
                <c:ptCount val="1"/>
                <c:pt idx="0">
                  <c:v>Medición 1</c:v>
                </c:pt>
              </c:strCache>
            </c:strRef>
          </c:tx>
          <c:spPr>
            <a:solidFill>
              <a:srgbClr val="FFFF00"/>
            </a:solidFill>
          </c:spPr>
          <c:invertIfNegative val="0"/>
          <c:dPt>
            <c:idx val="6"/>
            <c:invertIfNegative val="0"/>
            <c:bubble3D val="0"/>
            <c:spPr>
              <a:solidFill>
                <a:srgbClr val="FF0000"/>
              </a:solidFill>
            </c:spPr>
          </c:dPt>
          <c:dLbls>
            <c:txPr>
              <a:bodyPr/>
              <a:lstStyle/>
              <a:p>
                <a:pPr>
                  <a:defRPr b="1">
                    <a:solidFill>
                      <a:srgbClr val="FF0000"/>
                    </a:solidFill>
                  </a:defRPr>
                </a:pPr>
                <a:endParaRPr lang="es-EC"/>
              </a:p>
            </c:txPr>
            <c:showLegendKey val="0"/>
            <c:showVal val="1"/>
            <c:showCatName val="0"/>
            <c:showSerName val="0"/>
            <c:showPercent val="0"/>
            <c:showBubbleSize val="0"/>
            <c:showLeaderLines val="0"/>
          </c:dLbls>
          <c:cat>
            <c:strRef>
              <c:f>Hoja1!$C$108:$C$114</c:f>
              <c:strCache>
                <c:ptCount val="7"/>
                <c:pt idx="0">
                  <c:v>Mal</c:v>
                </c:pt>
                <c:pt idx="1">
                  <c:v>Regular</c:v>
                </c:pt>
                <c:pt idx="2">
                  <c:v>Bien</c:v>
                </c:pt>
                <c:pt idx="3">
                  <c:v>Muy Bien</c:v>
                </c:pt>
                <c:pt idx="4">
                  <c:v>Excelente</c:v>
                </c:pt>
                <c:pt idx="5">
                  <c:v>Óptimo</c:v>
                </c:pt>
                <c:pt idx="6">
                  <c:v>D X%</c:v>
                </c:pt>
              </c:strCache>
            </c:strRef>
          </c:cat>
          <c:val>
            <c:numRef>
              <c:f>Hoja1!$D$108:$D$114</c:f>
              <c:numCache>
                <c:formatCode>General</c:formatCode>
                <c:ptCount val="7"/>
                <c:pt idx="0">
                  <c:v>0</c:v>
                </c:pt>
                <c:pt idx="1">
                  <c:v>70</c:v>
                </c:pt>
                <c:pt idx="2">
                  <c:v>25</c:v>
                </c:pt>
                <c:pt idx="3">
                  <c:v>0</c:v>
                </c:pt>
                <c:pt idx="4">
                  <c:v>0</c:v>
                </c:pt>
                <c:pt idx="5">
                  <c:v>25</c:v>
                </c:pt>
                <c:pt idx="6">
                  <c:v>45</c:v>
                </c:pt>
              </c:numCache>
            </c:numRef>
          </c:val>
        </c:ser>
        <c:ser>
          <c:idx val="1"/>
          <c:order val="1"/>
          <c:tx>
            <c:strRef>
              <c:f>Hoja1!$E$107</c:f>
              <c:strCache>
                <c:ptCount val="1"/>
                <c:pt idx="0">
                  <c:v>Medición 2</c:v>
                </c:pt>
              </c:strCache>
            </c:strRef>
          </c:tx>
          <c:spPr>
            <a:solidFill>
              <a:srgbClr val="002060"/>
            </a:solidFill>
          </c:spPr>
          <c:invertIfNegative val="0"/>
          <c:dLbls>
            <c:txPr>
              <a:bodyPr/>
              <a:lstStyle/>
              <a:p>
                <a:pPr>
                  <a:defRPr b="1" i="0" baseline="0">
                    <a:solidFill>
                      <a:srgbClr val="002060"/>
                    </a:solidFill>
                  </a:defRPr>
                </a:pPr>
                <a:endParaRPr lang="es-EC"/>
              </a:p>
            </c:txPr>
            <c:showLegendKey val="0"/>
            <c:showVal val="1"/>
            <c:showCatName val="0"/>
            <c:showSerName val="0"/>
            <c:showPercent val="0"/>
            <c:showBubbleSize val="0"/>
            <c:showLeaderLines val="0"/>
          </c:dLbls>
          <c:cat>
            <c:strRef>
              <c:f>Hoja1!$C$108:$C$114</c:f>
              <c:strCache>
                <c:ptCount val="7"/>
                <c:pt idx="0">
                  <c:v>Mal</c:v>
                </c:pt>
                <c:pt idx="1">
                  <c:v>Regular</c:v>
                </c:pt>
                <c:pt idx="2">
                  <c:v>Bien</c:v>
                </c:pt>
                <c:pt idx="3">
                  <c:v>Muy Bien</c:v>
                </c:pt>
                <c:pt idx="4">
                  <c:v>Excelente</c:v>
                </c:pt>
                <c:pt idx="5">
                  <c:v>Óptimo</c:v>
                </c:pt>
                <c:pt idx="6">
                  <c:v>D X%</c:v>
                </c:pt>
              </c:strCache>
            </c:strRef>
          </c:cat>
          <c:val>
            <c:numRef>
              <c:f>Hoja1!$E$108:$E$114</c:f>
              <c:numCache>
                <c:formatCode>General</c:formatCode>
                <c:ptCount val="7"/>
                <c:pt idx="0">
                  <c:v>0</c:v>
                </c:pt>
                <c:pt idx="1">
                  <c:v>25</c:v>
                </c:pt>
                <c:pt idx="2">
                  <c:v>45</c:v>
                </c:pt>
                <c:pt idx="3">
                  <c:v>25</c:v>
                </c:pt>
                <c:pt idx="4">
                  <c:v>0</c:v>
                </c:pt>
                <c:pt idx="5">
                  <c:v>70</c:v>
                </c:pt>
              </c:numCache>
            </c:numRef>
          </c:val>
        </c:ser>
        <c:dLbls>
          <c:showLegendKey val="0"/>
          <c:showVal val="0"/>
          <c:showCatName val="0"/>
          <c:showSerName val="0"/>
          <c:showPercent val="0"/>
          <c:showBubbleSize val="0"/>
        </c:dLbls>
        <c:gapWidth val="150"/>
        <c:shape val="cone"/>
        <c:axId val="125316096"/>
        <c:axId val="124102912"/>
        <c:axId val="0"/>
      </c:bar3DChart>
      <c:catAx>
        <c:axId val="125316096"/>
        <c:scaling>
          <c:orientation val="minMax"/>
        </c:scaling>
        <c:delete val="0"/>
        <c:axPos val="b"/>
        <c:majorTickMark val="out"/>
        <c:minorTickMark val="none"/>
        <c:tickLblPos val="nextTo"/>
        <c:txPr>
          <a:bodyPr/>
          <a:lstStyle/>
          <a:p>
            <a:pPr>
              <a:defRPr sz="1500" b="1" i="0" baseline="0">
                <a:solidFill>
                  <a:srgbClr val="002060"/>
                </a:solidFill>
              </a:defRPr>
            </a:pPr>
            <a:endParaRPr lang="es-EC"/>
          </a:p>
        </c:txPr>
        <c:crossAx val="124102912"/>
        <c:crosses val="autoZero"/>
        <c:auto val="1"/>
        <c:lblAlgn val="ctr"/>
        <c:lblOffset val="100"/>
        <c:noMultiLvlLbl val="0"/>
      </c:catAx>
      <c:valAx>
        <c:axId val="124102912"/>
        <c:scaling>
          <c:orientation val="minMax"/>
          <c:max val="100"/>
        </c:scaling>
        <c:delete val="0"/>
        <c:axPos val="l"/>
        <c:majorGridlines>
          <c:spPr>
            <a:ln>
              <a:noFill/>
            </a:ln>
          </c:spPr>
        </c:majorGridlines>
        <c:numFmt formatCode="General" sourceLinked="1"/>
        <c:majorTickMark val="out"/>
        <c:minorTickMark val="none"/>
        <c:tickLblPos val="nextTo"/>
        <c:txPr>
          <a:bodyPr/>
          <a:lstStyle/>
          <a:p>
            <a:pPr>
              <a:defRPr sz="1500" b="1" i="0" baseline="0">
                <a:solidFill>
                  <a:srgbClr val="002060"/>
                </a:solidFill>
              </a:defRPr>
            </a:pPr>
            <a:endParaRPr lang="es-EC"/>
          </a:p>
        </c:txPr>
        <c:crossAx val="125316096"/>
        <c:crosses val="autoZero"/>
        <c:crossBetween val="between"/>
      </c:valAx>
    </c:plotArea>
    <c:legend>
      <c:legendPos val="r"/>
      <c:layout>
        <c:manualLayout>
          <c:xMode val="edge"/>
          <c:yMode val="edge"/>
          <c:x val="0.89699977450880575"/>
          <c:y val="0.37881231292341072"/>
          <c:w val="9.4585715696020187E-2"/>
          <c:h val="0.16026244829233699"/>
        </c:manualLayout>
      </c:layout>
      <c:overlay val="0"/>
    </c:legend>
    <c:plotVisOnly val="1"/>
    <c:dispBlanksAs val="gap"/>
    <c:showDLblsOverMax val="0"/>
  </c:chart>
  <c:spPr>
    <a:solidFill>
      <a:srgbClr val="C0504D">
        <a:lumMod val="20000"/>
        <a:lumOff val="80000"/>
        <a:alpha val="40000"/>
      </a:srgbClr>
    </a:solidFill>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spPr>
        <a:solidFill>
          <a:srgbClr val="C0504D">
            <a:lumMod val="40000"/>
            <a:lumOff val="60000"/>
          </a:srgbClr>
        </a:solidFill>
      </c:spPr>
    </c:backWall>
    <c:plotArea>
      <c:layout/>
      <c:bar3DChart>
        <c:barDir val="col"/>
        <c:grouping val="clustered"/>
        <c:varyColors val="0"/>
        <c:ser>
          <c:idx val="0"/>
          <c:order val="0"/>
          <c:tx>
            <c:strRef>
              <c:f>Hoja1!$D$98</c:f>
              <c:strCache>
                <c:ptCount val="1"/>
                <c:pt idx="0">
                  <c:v>Medición 1</c:v>
                </c:pt>
              </c:strCache>
            </c:strRef>
          </c:tx>
          <c:spPr>
            <a:solidFill>
              <a:srgbClr val="FFFF00"/>
            </a:solidFill>
          </c:spPr>
          <c:invertIfNegative val="0"/>
          <c:dPt>
            <c:idx val="6"/>
            <c:invertIfNegative val="0"/>
            <c:bubble3D val="0"/>
            <c:spPr>
              <a:solidFill>
                <a:srgbClr val="FF0000"/>
              </a:solidFill>
            </c:spPr>
          </c:dPt>
          <c:dLbls>
            <c:txPr>
              <a:bodyPr/>
              <a:lstStyle/>
              <a:p>
                <a:pPr>
                  <a:defRPr b="1">
                    <a:solidFill>
                      <a:srgbClr val="FF0000"/>
                    </a:solidFill>
                  </a:defRPr>
                </a:pPr>
                <a:endParaRPr lang="es-EC"/>
              </a:p>
            </c:txPr>
            <c:showLegendKey val="0"/>
            <c:showVal val="1"/>
            <c:showCatName val="0"/>
            <c:showSerName val="0"/>
            <c:showPercent val="0"/>
            <c:showBubbleSize val="0"/>
            <c:showLeaderLines val="0"/>
          </c:dLbls>
          <c:cat>
            <c:strRef>
              <c:f>Hoja1!$C$99:$C$105</c:f>
              <c:strCache>
                <c:ptCount val="7"/>
                <c:pt idx="0">
                  <c:v>Mal</c:v>
                </c:pt>
                <c:pt idx="1">
                  <c:v>Regular</c:v>
                </c:pt>
                <c:pt idx="2">
                  <c:v>Bien</c:v>
                </c:pt>
                <c:pt idx="3">
                  <c:v>Muy Bien</c:v>
                </c:pt>
                <c:pt idx="4">
                  <c:v>Excelente</c:v>
                </c:pt>
                <c:pt idx="5">
                  <c:v>Óptimo</c:v>
                </c:pt>
                <c:pt idx="6">
                  <c:v>D X%</c:v>
                </c:pt>
              </c:strCache>
            </c:strRef>
          </c:cat>
          <c:val>
            <c:numRef>
              <c:f>Hoja1!$D$99:$D$105</c:f>
              <c:numCache>
                <c:formatCode>General</c:formatCode>
                <c:ptCount val="7"/>
                <c:pt idx="0">
                  <c:v>0</c:v>
                </c:pt>
                <c:pt idx="1">
                  <c:v>50</c:v>
                </c:pt>
                <c:pt idx="2">
                  <c:v>40</c:v>
                </c:pt>
                <c:pt idx="3">
                  <c:v>5</c:v>
                </c:pt>
                <c:pt idx="4">
                  <c:v>0</c:v>
                </c:pt>
                <c:pt idx="5">
                  <c:v>45</c:v>
                </c:pt>
                <c:pt idx="6">
                  <c:v>30</c:v>
                </c:pt>
              </c:numCache>
            </c:numRef>
          </c:val>
        </c:ser>
        <c:ser>
          <c:idx val="1"/>
          <c:order val="1"/>
          <c:tx>
            <c:strRef>
              <c:f>Hoja1!$E$98</c:f>
              <c:strCache>
                <c:ptCount val="1"/>
                <c:pt idx="0">
                  <c:v>Medición 2</c:v>
                </c:pt>
              </c:strCache>
            </c:strRef>
          </c:tx>
          <c:spPr>
            <a:solidFill>
              <a:srgbClr val="002060"/>
            </a:solidFill>
          </c:spPr>
          <c:invertIfNegative val="0"/>
          <c:dLbls>
            <c:txPr>
              <a:bodyPr/>
              <a:lstStyle/>
              <a:p>
                <a:pPr>
                  <a:defRPr b="1">
                    <a:solidFill>
                      <a:srgbClr val="002060"/>
                    </a:solidFill>
                  </a:defRPr>
                </a:pPr>
                <a:endParaRPr lang="es-EC"/>
              </a:p>
            </c:txPr>
            <c:showLegendKey val="0"/>
            <c:showVal val="1"/>
            <c:showCatName val="0"/>
            <c:showSerName val="0"/>
            <c:showPercent val="0"/>
            <c:showBubbleSize val="0"/>
            <c:showLeaderLines val="0"/>
          </c:dLbls>
          <c:cat>
            <c:strRef>
              <c:f>Hoja1!$C$99:$C$105</c:f>
              <c:strCache>
                <c:ptCount val="7"/>
                <c:pt idx="0">
                  <c:v>Mal</c:v>
                </c:pt>
                <c:pt idx="1">
                  <c:v>Regular</c:v>
                </c:pt>
                <c:pt idx="2">
                  <c:v>Bien</c:v>
                </c:pt>
                <c:pt idx="3">
                  <c:v>Muy Bien</c:v>
                </c:pt>
                <c:pt idx="4">
                  <c:v>Excelente</c:v>
                </c:pt>
                <c:pt idx="5">
                  <c:v>Óptimo</c:v>
                </c:pt>
                <c:pt idx="6">
                  <c:v>D X%</c:v>
                </c:pt>
              </c:strCache>
            </c:strRef>
          </c:cat>
          <c:val>
            <c:numRef>
              <c:f>Hoja1!$E$99:$E$105</c:f>
              <c:numCache>
                <c:formatCode>General</c:formatCode>
                <c:ptCount val="7"/>
                <c:pt idx="0">
                  <c:v>0</c:v>
                </c:pt>
                <c:pt idx="1">
                  <c:v>20</c:v>
                </c:pt>
                <c:pt idx="2">
                  <c:v>55.000000000000007</c:v>
                </c:pt>
                <c:pt idx="3">
                  <c:v>20</c:v>
                </c:pt>
                <c:pt idx="4">
                  <c:v>0</c:v>
                </c:pt>
                <c:pt idx="5">
                  <c:v>75</c:v>
                </c:pt>
              </c:numCache>
            </c:numRef>
          </c:val>
        </c:ser>
        <c:dLbls>
          <c:showLegendKey val="0"/>
          <c:showVal val="0"/>
          <c:showCatName val="0"/>
          <c:showSerName val="0"/>
          <c:showPercent val="0"/>
          <c:showBubbleSize val="0"/>
        </c:dLbls>
        <c:gapWidth val="150"/>
        <c:shape val="cone"/>
        <c:axId val="109004288"/>
        <c:axId val="124105216"/>
        <c:axId val="0"/>
      </c:bar3DChart>
      <c:catAx>
        <c:axId val="109004288"/>
        <c:scaling>
          <c:orientation val="minMax"/>
        </c:scaling>
        <c:delete val="0"/>
        <c:axPos val="b"/>
        <c:majorTickMark val="out"/>
        <c:minorTickMark val="none"/>
        <c:tickLblPos val="nextTo"/>
        <c:txPr>
          <a:bodyPr/>
          <a:lstStyle/>
          <a:p>
            <a:pPr>
              <a:defRPr sz="1500" b="1" i="0" baseline="0">
                <a:solidFill>
                  <a:srgbClr val="002060"/>
                </a:solidFill>
              </a:defRPr>
            </a:pPr>
            <a:endParaRPr lang="es-EC"/>
          </a:p>
        </c:txPr>
        <c:crossAx val="124105216"/>
        <c:crosses val="autoZero"/>
        <c:auto val="1"/>
        <c:lblAlgn val="ctr"/>
        <c:lblOffset val="100"/>
        <c:noMultiLvlLbl val="0"/>
      </c:catAx>
      <c:valAx>
        <c:axId val="124105216"/>
        <c:scaling>
          <c:orientation val="minMax"/>
          <c:max val="100"/>
        </c:scaling>
        <c:delete val="0"/>
        <c:axPos val="l"/>
        <c:majorGridlines>
          <c:spPr>
            <a:ln>
              <a:noFill/>
            </a:ln>
          </c:spPr>
        </c:majorGridlines>
        <c:numFmt formatCode="General" sourceLinked="1"/>
        <c:majorTickMark val="out"/>
        <c:minorTickMark val="none"/>
        <c:tickLblPos val="nextTo"/>
        <c:txPr>
          <a:bodyPr/>
          <a:lstStyle/>
          <a:p>
            <a:pPr>
              <a:defRPr sz="1500" b="1" i="0" baseline="0">
                <a:solidFill>
                  <a:srgbClr val="002060"/>
                </a:solidFill>
              </a:defRPr>
            </a:pPr>
            <a:endParaRPr lang="es-EC"/>
          </a:p>
        </c:txPr>
        <c:crossAx val="109004288"/>
        <c:crosses val="autoZero"/>
        <c:crossBetween val="between"/>
      </c:valAx>
      <c:spPr>
        <a:noFill/>
        <a:ln w="25400">
          <a:noFill/>
        </a:ln>
      </c:spPr>
    </c:plotArea>
    <c:legend>
      <c:legendPos val="r"/>
      <c:layout>
        <c:manualLayout>
          <c:xMode val="edge"/>
          <c:yMode val="edge"/>
          <c:x val="0.88549343832020999"/>
          <c:y val="0.36800010209420742"/>
          <c:w val="0.11311767279090115"/>
          <c:h val="0.25751664348277375"/>
        </c:manualLayout>
      </c:layout>
      <c:overlay val="0"/>
    </c:legend>
    <c:plotVisOnly val="1"/>
    <c:dispBlanksAs val="gap"/>
    <c:showDLblsOverMax val="0"/>
  </c:chart>
  <c:spPr>
    <a:solidFill>
      <a:srgbClr val="C0504D">
        <a:lumMod val="20000"/>
        <a:lumOff val="80000"/>
        <a:alpha val="40000"/>
      </a:srgbClr>
    </a:solidFill>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pPr>
        <a:solidFill>
          <a:srgbClr val="C0504D">
            <a:lumMod val="40000"/>
            <a:lumOff val="60000"/>
          </a:srgbClr>
        </a:solidFill>
      </c:spPr>
    </c:sideWall>
    <c:backWall>
      <c:thickness val="0"/>
      <c:spPr>
        <a:solidFill>
          <a:srgbClr val="C0504D">
            <a:lumMod val="40000"/>
            <a:lumOff val="60000"/>
          </a:srgbClr>
        </a:solidFill>
      </c:spPr>
    </c:backWall>
    <c:plotArea>
      <c:layout/>
      <c:bar3DChart>
        <c:barDir val="col"/>
        <c:grouping val="clustered"/>
        <c:varyColors val="0"/>
        <c:ser>
          <c:idx val="0"/>
          <c:order val="0"/>
          <c:tx>
            <c:strRef>
              <c:f>Hoja1!$D$109</c:f>
              <c:strCache>
                <c:ptCount val="1"/>
                <c:pt idx="0">
                  <c:v>Medición 1</c:v>
                </c:pt>
              </c:strCache>
            </c:strRef>
          </c:tx>
          <c:spPr>
            <a:solidFill>
              <a:srgbClr val="FFFF00"/>
            </a:solidFill>
          </c:spPr>
          <c:invertIfNegative val="0"/>
          <c:dPt>
            <c:idx val="6"/>
            <c:invertIfNegative val="0"/>
            <c:bubble3D val="0"/>
            <c:spPr>
              <a:solidFill>
                <a:srgbClr val="FF0000"/>
              </a:solidFill>
            </c:spPr>
          </c:dPt>
          <c:dLbls>
            <c:txPr>
              <a:bodyPr/>
              <a:lstStyle/>
              <a:p>
                <a:pPr>
                  <a:defRPr b="1">
                    <a:solidFill>
                      <a:srgbClr val="FF0000"/>
                    </a:solidFill>
                  </a:defRPr>
                </a:pPr>
                <a:endParaRPr lang="es-EC"/>
              </a:p>
            </c:txPr>
            <c:showLegendKey val="0"/>
            <c:showVal val="1"/>
            <c:showCatName val="0"/>
            <c:showSerName val="0"/>
            <c:showPercent val="0"/>
            <c:showBubbleSize val="0"/>
            <c:showLeaderLines val="0"/>
          </c:dLbls>
          <c:cat>
            <c:strRef>
              <c:f>Hoja1!$C$110:$C$116</c:f>
              <c:strCache>
                <c:ptCount val="7"/>
                <c:pt idx="0">
                  <c:v>Mal</c:v>
                </c:pt>
                <c:pt idx="1">
                  <c:v>Regular</c:v>
                </c:pt>
                <c:pt idx="2">
                  <c:v>Bien</c:v>
                </c:pt>
                <c:pt idx="3">
                  <c:v>Muy Bien</c:v>
                </c:pt>
                <c:pt idx="4">
                  <c:v>Excelente</c:v>
                </c:pt>
                <c:pt idx="5">
                  <c:v>Óptimo</c:v>
                </c:pt>
                <c:pt idx="6">
                  <c:v>D X%</c:v>
                </c:pt>
              </c:strCache>
            </c:strRef>
          </c:cat>
          <c:val>
            <c:numRef>
              <c:f>Hoja1!$D$110:$D$116</c:f>
              <c:numCache>
                <c:formatCode>General</c:formatCode>
                <c:ptCount val="7"/>
                <c:pt idx="0">
                  <c:v>0</c:v>
                </c:pt>
                <c:pt idx="1">
                  <c:v>45</c:v>
                </c:pt>
                <c:pt idx="2">
                  <c:v>45</c:v>
                </c:pt>
                <c:pt idx="3">
                  <c:v>5</c:v>
                </c:pt>
                <c:pt idx="4">
                  <c:v>0</c:v>
                </c:pt>
                <c:pt idx="5">
                  <c:v>50</c:v>
                </c:pt>
                <c:pt idx="6">
                  <c:v>35</c:v>
                </c:pt>
              </c:numCache>
            </c:numRef>
          </c:val>
        </c:ser>
        <c:ser>
          <c:idx val="1"/>
          <c:order val="1"/>
          <c:tx>
            <c:strRef>
              <c:f>Hoja1!$E$109</c:f>
              <c:strCache>
                <c:ptCount val="1"/>
                <c:pt idx="0">
                  <c:v>Medición 2</c:v>
                </c:pt>
              </c:strCache>
            </c:strRef>
          </c:tx>
          <c:spPr>
            <a:solidFill>
              <a:srgbClr val="002060"/>
            </a:solidFill>
          </c:spPr>
          <c:invertIfNegative val="0"/>
          <c:dLbls>
            <c:txPr>
              <a:bodyPr/>
              <a:lstStyle/>
              <a:p>
                <a:pPr>
                  <a:defRPr b="1">
                    <a:solidFill>
                      <a:srgbClr val="002060"/>
                    </a:solidFill>
                  </a:defRPr>
                </a:pPr>
                <a:endParaRPr lang="es-EC"/>
              </a:p>
            </c:txPr>
            <c:showLegendKey val="0"/>
            <c:showVal val="1"/>
            <c:showCatName val="0"/>
            <c:showSerName val="0"/>
            <c:showPercent val="0"/>
            <c:showBubbleSize val="0"/>
            <c:showLeaderLines val="0"/>
          </c:dLbls>
          <c:cat>
            <c:strRef>
              <c:f>Hoja1!$C$110:$C$116</c:f>
              <c:strCache>
                <c:ptCount val="7"/>
                <c:pt idx="0">
                  <c:v>Mal</c:v>
                </c:pt>
                <c:pt idx="1">
                  <c:v>Regular</c:v>
                </c:pt>
                <c:pt idx="2">
                  <c:v>Bien</c:v>
                </c:pt>
                <c:pt idx="3">
                  <c:v>Muy Bien</c:v>
                </c:pt>
                <c:pt idx="4">
                  <c:v>Excelente</c:v>
                </c:pt>
                <c:pt idx="5">
                  <c:v>Óptimo</c:v>
                </c:pt>
                <c:pt idx="6">
                  <c:v>D X%</c:v>
                </c:pt>
              </c:strCache>
            </c:strRef>
          </c:cat>
          <c:val>
            <c:numRef>
              <c:f>Hoja1!$E$110:$E$116</c:f>
              <c:numCache>
                <c:formatCode>General</c:formatCode>
                <c:ptCount val="7"/>
                <c:pt idx="0">
                  <c:v>0</c:v>
                </c:pt>
                <c:pt idx="1">
                  <c:v>10</c:v>
                </c:pt>
                <c:pt idx="2">
                  <c:v>50</c:v>
                </c:pt>
                <c:pt idx="3">
                  <c:v>35</c:v>
                </c:pt>
                <c:pt idx="4">
                  <c:v>0</c:v>
                </c:pt>
                <c:pt idx="5">
                  <c:v>85</c:v>
                </c:pt>
              </c:numCache>
            </c:numRef>
          </c:val>
        </c:ser>
        <c:dLbls>
          <c:showLegendKey val="0"/>
          <c:showVal val="0"/>
          <c:showCatName val="0"/>
          <c:showSerName val="0"/>
          <c:showPercent val="0"/>
          <c:showBubbleSize val="0"/>
        </c:dLbls>
        <c:gapWidth val="150"/>
        <c:shape val="cone"/>
        <c:axId val="126898176"/>
        <c:axId val="124107520"/>
        <c:axId val="0"/>
      </c:bar3DChart>
      <c:catAx>
        <c:axId val="126898176"/>
        <c:scaling>
          <c:orientation val="minMax"/>
        </c:scaling>
        <c:delete val="0"/>
        <c:axPos val="b"/>
        <c:majorTickMark val="out"/>
        <c:minorTickMark val="none"/>
        <c:tickLblPos val="nextTo"/>
        <c:txPr>
          <a:bodyPr/>
          <a:lstStyle/>
          <a:p>
            <a:pPr>
              <a:defRPr sz="1500" b="1" i="0" baseline="0">
                <a:solidFill>
                  <a:srgbClr val="002060"/>
                </a:solidFill>
              </a:defRPr>
            </a:pPr>
            <a:endParaRPr lang="es-EC"/>
          </a:p>
        </c:txPr>
        <c:crossAx val="124107520"/>
        <c:crosses val="autoZero"/>
        <c:auto val="1"/>
        <c:lblAlgn val="ctr"/>
        <c:lblOffset val="100"/>
        <c:noMultiLvlLbl val="0"/>
      </c:catAx>
      <c:valAx>
        <c:axId val="124107520"/>
        <c:scaling>
          <c:orientation val="minMax"/>
          <c:max val="100"/>
        </c:scaling>
        <c:delete val="0"/>
        <c:axPos val="l"/>
        <c:majorGridlines>
          <c:spPr>
            <a:ln>
              <a:noFill/>
            </a:ln>
          </c:spPr>
        </c:majorGridlines>
        <c:numFmt formatCode="General" sourceLinked="1"/>
        <c:majorTickMark val="out"/>
        <c:minorTickMark val="none"/>
        <c:tickLblPos val="nextTo"/>
        <c:txPr>
          <a:bodyPr/>
          <a:lstStyle/>
          <a:p>
            <a:pPr>
              <a:defRPr sz="1500" b="1" baseline="0">
                <a:solidFill>
                  <a:srgbClr val="002060"/>
                </a:solidFill>
              </a:defRPr>
            </a:pPr>
            <a:endParaRPr lang="es-EC"/>
          </a:p>
        </c:txPr>
        <c:crossAx val="126898176"/>
        <c:crosses val="autoZero"/>
        <c:crossBetween val="between"/>
      </c:valAx>
    </c:plotArea>
    <c:legend>
      <c:legendPos val="r"/>
      <c:layout/>
      <c:overlay val="0"/>
    </c:legend>
    <c:plotVisOnly val="1"/>
    <c:dispBlanksAs val="gap"/>
    <c:showDLblsOverMax val="0"/>
  </c:chart>
  <c:spPr>
    <a:solidFill>
      <a:srgbClr val="C0504D">
        <a:lumMod val="40000"/>
        <a:lumOff val="60000"/>
        <a:alpha val="40000"/>
      </a:srgbClr>
    </a:solidFill>
  </c:sp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pPr>
        <a:solidFill>
          <a:srgbClr val="C0504D">
            <a:lumMod val="40000"/>
            <a:lumOff val="60000"/>
          </a:srgbClr>
        </a:solidFill>
      </c:spPr>
    </c:sideWall>
    <c:backWall>
      <c:thickness val="0"/>
      <c:spPr>
        <a:solidFill>
          <a:srgbClr val="C0504D">
            <a:lumMod val="40000"/>
            <a:lumOff val="60000"/>
          </a:srgbClr>
        </a:solidFill>
      </c:spPr>
    </c:backWall>
    <c:plotArea>
      <c:layout/>
      <c:bar3DChart>
        <c:barDir val="col"/>
        <c:grouping val="clustered"/>
        <c:varyColors val="0"/>
        <c:ser>
          <c:idx val="0"/>
          <c:order val="0"/>
          <c:tx>
            <c:strRef>
              <c:f>Hoja1!$D$121</c:f>
              <c:strCache>
                <c:ptCount val="1"/>
                <c:pt idx="0">
                  <c:v>Medición 1</c:v>
                </c:pt>
              </c:strCache>
            </c:strRef>
          </c:tx>
          <c:spPr>
            <a:solidFill>
              <a:srgbClr val="FFFF00"/>
            </a:solidFill>
          </c:spPr>
          <c:invertIfNegative val="0"/>
          <c:dPt>
            <c:idx val="6"/>
            <c:invertIfNegative val="0"/>
            <c:bubble3D val="0"/>
            <c:spPr>
              <a:solidFill>
                <a:srgbClr val="FF0000"/>
              </a:solidFill>
            </c:spPr>
          </c:dPt>
          <c:dLbls>
            <c:txPr>
              <a:bodyPr/>
              <a:lstStyle/>
              <a:p>
                <a:pPr>
                  <a:defRPr b="1">
                    <a:solidFill>
                      <a:srgbClr val="FF0000"/>
                    </a:solidFill>
                  </a:defRPr>
                </a:pPr>
                <a:endParaRPr lang="es-EC"/>
              </a:p>
            </c:txPr>
            <c:showLegendKey val="0"/>
            <c:showVal val="1"/>
            <c:showCatName val="0"/>
            <c:showSerName val="0"/>
            <c:showPercent val="0"/>
            <c:showBubbleSize val="0"/>
            <c:showLeaderLines val="0"/>
          </c:dLbls>
          <c:cat>
            <c:strRef>
              <c:f>Hoja1!$C$122:$C$128</c:f>
              <c:strCache>
                <c:ptCount val="7"/>
                <c:pt idx="0">
                  <c:v>Mal</c:v>
                </c:pt>
                <c:pt idx="1">
                  <c:v>Regular</c:v>
                </c:pt>
                <c:pt idx="2">
                  <c:v>Bien</c:v>
                </c:pt>
                <c:pt idx="3">
                  <c:v>Muy Bien</c:v>
                </c:pt>
                <c:pt idx="4">
                  <c:v>Excelente</c:v>
                </c:pt>
                <c:pt idx="5">
                  <c:v>Óptimo</c:v>
                </c:pt>
                <c:pt idx="6">
                  <c:v>D X%</c:v>
                </c:pt>
              </c:strCache>
            </c:strRef>
          </c:cat>
          <c:val>
            <c:numRef>
              <c:f>Hoja1!$D$122:$D$128</c:f>
              <c:numCache>
                <c:formatCode>General</c:formatCode>
                <c:ptCount val="7"/>
                <c:pt idx="0">
                  <c:v>10</c:v>
                </c:pt>
                <c:pt idx="1">
                  <c:v>35</c:v>
                </c:pt>
                <c:pt idx="2">
                  <c:v>45</c:v>
                </c:pt>
                <c:pt idx="3">
                  <c:v>5</c:v>
                </c:pt>
                <c:pt idx="4">
                  <c:v>0</c:v>
                </c:pt>
                <c:pt idx="5">
                  <c:v>50</c:v>
                </c:pt>
                <c:pt idx="6">
                  <c:v>25</c:v>
                </c:pt>
              </c:numCache>
            </c:numRef>
          </c:val>
        </c:ser>
        <c:ser>
          <c:idx val="1"/>
          <c:order val="1"/>
          <c:tx>
            <c:strRef>
              <c:f>Hoja1!$E$121</c:f>
              <c:strCache>
                <c:ptCount val="1"/>
                <c:pt idx="0">
                  <c:v>Medición 2</c:v>
                </c:pt>
              </c:strCache>
            </c:strRef>
          </c:tx>
          <c:spPr>
            <a:solidFill>
              <a:srgbClr val="002060"/>
            </a:solidFill>
          </c:spPr>
          <c:invertIfNegative val="0"/>
          <c:dLbls>
            <c:txPr>
              <a:bodyPr/>
              <a:lstStyle/>
              <a:p>
                <a:pPr>
                  <a:defRPr b="1">
                    <a:solidFill>
                      <a:srgbClr val="002060"/>
                    </a:solidFill>
                  </a:defRPr>
                </a:pPr>
                <a:endParaRPr lang="es-EC"/>
              </a:p>
            </c:txPr>
            <c:showLegendKey val="0"/>
            <c:showVal val="1"/>
            <c:showCatName val="0"/>
            <c:showSerName val="0"/>
            <c:showPercent val="0"/>
            <c:showBubbleSize val="0"/>
            <c:showLeaderLines val="0"/>
          </c:dLbls>
          <c:cat>
            <c:strRef>
              <c:f>Hoja1!$C$122:$C$128</c:f>
              <c:strCache>
                <c:ptCount val="7"/>
                <c:pt idx="0">
                  <c:v>Mal</c:v>
                </c:pt>
                <c:pt idx="1">
                  <c:v>Regular</c:v>
                </c:pt>
                <c:pt idx="2">
                  <c:v>Bien</c:v>
                </c:pt>
                <c:pt idx="3">
                  <c:v>Muy Bien</c:v>
                </c:pt>
                <c:pt idx="4">
                  <c:v>Excelente</c:v>
                </c:pt>
                <c:pt idx="5">
                  <c:v>Óptimo</c:v>
                </c:pt>
                <c:pt idx="6">
                  <c:v>D X%</c:v>
                </c:pt>
              </c:strCache>
            </c:strRef>
          </c:cat>
          <c:val>
            <c:numRef>
              <c:f>Hoja1!$E$122:$E$128</c:f>
              <c:numCache>
                <c:formatCode>General</c:formatCode>
                <c:ptCount val="7"/>
                <c:pt idx="0">
                  <c:v>0</c:v>
                </c:pt>
                <c:pt idx="1">
                  <c:v>20</c:v>
                </c:pt>
                <c:pt idx="2">
                  <c:v>45</c:v>
                </c:pt>
                <c:pt idx="3">
                  <c:v>30</c:v>
                </c:pt>
                <c:pt idx="4">
                  <c:v>0</c:v>
                </c:pt>
                <c:pt idx="5">
                  <c:v>75</c:v>
                </c:pt>
              </c:numCache>
            </c:numRef>
          </c:val>
        </c:ser>
        <c:dLbls>
          <c:showLegendKey val="0"/>
          <c:showVal val="0"/>
          <c:showCatName val="0"/>
          <c:showSerName val="0"/>
          <c:showPercent val="0"/>
          <c:showBubbleSize val="0"/>
        </c:dLbls>
        <c:gapWidth val="150"/>
        <c:shape val="cone"/>
        <c:axId val="126901248"/>
        <c:axId val="126821504"/>
        <c:axId val="0"/>
      </c:bar3DChart>
      <c:catAx>
        <c:axId val="126901248"/>
        <c:scaling>
          <c:orientation val="minMax"/>
        </c:scaling>
        <c:delete val="0"/>
        <c:axPos val="b"/>
        <c:majorTickMark val="out"/>
        <c:minorTickMark val="none"/>
        <c:tickLblPos val="nextTo"/>
        <c:txPr>
          <a:bodyPr/>
          <a:lstStyle/>
          <a:p>
            <a:pPr>
              <a:defRPr sz="1500" b="1" i="0" baseline="0">
                <a:solidFill>
                  <a:srgbClr val="002060"/>
                </a:solidFill>
              </a:defRPr>
            </a:pPr>
            <a:endParaRPr lang="es-EC"/>
          </a:p>
        </c:txPr>
        <c:crossAx val="126821504"/>
        <c:crosses val="autoZero"/>
        <c:auto val="1"/>
        <c:lblAlgn val="ctr"/>
        <c:lblOffset val="100"/>
        <c:noMultiLvlLbl val="0"/>
      </c:catAx>
      <c:valAx>
        <c:axId val="126821504"/>
        <c:scaling>
          <c:orientation val="minMax"/>
          <c:max val="100"/>
        </c:scaling>
        <c:delete val="0"/>
        <c:axPos val="l"/>
        <c:majorGridlines>
          <c:spPr>
            <a:ln>
              <a:noFill/>
            </a:ln>
          </c:spPr>
        </c:majorGridlines>
        <c:numFmt formatCode="General" sourceLinked="1"/>
        <c:majorTickMark val="out"/>
        <c:minorTickMark val="none"/>
        <c:tickLblPos val="nextTo"/>
        <c:txPr>
          <a:bodyPr/>
          <a:lstStyle/>
          <a:p>
            <a:pPr>
              <a:defRPr sz="1500" b="1" i="0" baseline="0">
                <a:solidFill>
                  <a:srgbClr val="002060"/>
                </a:solidFill>
              </a:defRPr>
            </a:pPr>
            <a:endParaRPr lang="es-EC"/>
          </a:p>
        </c:txPr>
        <c:crossAx val="126901248"/>
        <c:crosses val="autoZero"/>
        <c:crossBetween val="between"/>
      </c:valAx>
    </c:plotArea>
    <c:legend>
      <c:legendPos val="r"/>
      <c:layout/>
      <c:overlay val="0"/>
    </c:legend>
    <c:plotVisOnly val="1"/>
    <c:dispBlanksAs val="gap"/>
    <c:showDLblsOverMax val="0"/>
  </c:chart>
  <c:spPr>
    <a:solidFill>
      <a:srgbClr val="C0504D">
        <a:lumMod val="40000"/>
        <a:lumOff val="60000"/>
        <a:alpha val="40000"/>
      </a:srgbClr>
    </a:solidFill>
  </c:sp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0"/>
      <c:rAngAx val="1"/>
    </c:view3D>
    <c:floor>
      <c:thickness val="0"/>
    </c:floor>
    <c:sideWall>
      <c:thickness val="0"/>
    </c:sideWall>
    <c:backWall>
      <c:thickness val="0"/>
    </c:backWall>
    <c:plotArea>
      <c:layout/>
      <c:bar3DChart>
        <c:barDir val="col"/>
        <c:grouping val="clustered"/>
        <c:varyColors val="0"/>
        <c:ser>
          <c:idx val="0"/>
          <c:order val="0"/>
          <c:tx>
            <c:strRef>
              <c:f>Hoja1!$D$61</c:f>
              <c:strCache>
                <c:ptCount val="1"/>
                <c:pt idx="0">
                  <c:v>Medición 1</c:v>
                </c:pt>
              </c:strCache>
            </c:strRef>
          </c:tx>
          <c:spPr>
            <a:solidFill>
              <a:srgbClr val="FFFF00"/>
            </a:solidFill>
          </c:spPr>
          <c:invertIfNegative val="0"/>
          <c:dPt>
            <c:idx val="6"/>
            <c:invertIfNegative val="0"/>
            <c:bubble3D val="0"/>
            <c:spPr>
              <a:solidFill>
                <a:srgbClr val="FF0000"/>
              </a:solidFill>
            </c:spPr>
          </c:dPt>
          <c:dLbls>
            <c:txPr>
              <a:bodyPr/>
              <a:lstStyle/>
              <a:p>
                <a:pPr>
                  <a:defRPr b="1">
                    <a:solidFill>
                      <a:srgbClr val="FF0000"/>
                    </a:solidFill>
                  </a:defRPr>
                </a:pPr>
                <a:endParaRPr lang="es-EC"/>
              </a:p>
            </c:txPr>
            <c:showLegendKey val="0"/>
            <c:showVal val="1"/>
            <c:showCatName val="0"/>
            <c:showSerName val="0"/>
            <c:showPercent val="0"/>
            <c:showBubbleSize val="0"/>
            <c:showLeaderLines val="0"/>
          </c:dLbls>
          <c:cat>
            <c:strRef>
              <c:f>Hoja1!$C$62:$C$68</c:f>
              <c:strCache>
                <c:ptCount val="7"/>
                <c:pt idx="0">
                  <c:v>Mal</c:v>
                </c:pt>
                <c:pt idx="1">
                  <c:v>Regular</c:v>
                </c:pt>
                <c:pt idx="2">
                  <c:v>Bien</c:v>
                </c:pt>
                <c:pt idx="3">
                  <c:v>Muy Bien</c:v>
                </c:pt>
                <c:pt idx="4">
                  <c:v>Excelente</c:v>
                </c:pt>
                <c:pt idx="5">
                  <c:v>Óptimo</c:v>
                </c:pt>
                <c:pt idx="6">
                  <c:v>D X%</c:v>
                </c:pt>
              </c:strCache>
            </c:strRef>
          </c:cat>
          <c:val>
            <c:numRef>
              <c:f>Hoja1!$D$62:$D$68</c:f>
              <c:numCache>
                <c:formatCode>0</c:formatCode>
                <c:ptCount val="7"/>
                <c:pt idx="0" formatCode="General">
                  <c:v>0</c:v>
                </c:pt>
                <c:pt idx="1">
                  <c:v>55.000000000000007</c:v>
                </c:pt>
                <c:pt idx="2">
                  <c:v>35</c:v>
                </c:pt>
                <c:pt idx="3">
                  <c:v>5</c:v>
                </c:pt>
                <c:pt idx="4">
                  <c:v>0</c:v>
                </c:pt>
                <c:pt idx="5">
                  <c:v>40</c:v>
                </c:pt>
                <c:pt idx="6">
                  <c:v>45</c:v>
                </c:pt>
              </c:numCache>
            </c:numRef>
          </c:val>
        </c:ser>
        <c:ser>
          <c:idx val="1"/>
          <c:order val="1"/>
          <c:tx>
            <c:strRef>
              <c:f>Hoja1!$E$61</c:f>
              <c:strCache>
                <c:ptCount val="1"/>
                <c:pt idx="0">
                  <c:v>Medición 2</c:v>
                </c:pt>
              </c:strCache>
            </c:strRef>
          </c:tx>
          <c:spPr>
            <a:solidFill>
              <a:srgbClr val="002060"/>
            </a:solidFill>
          </c:spPr>
          <c:invertIfNegative val="0"/>
          <c:dLbls>
            <c:txPr>
              <a:bodyPr/>
              <a:lstStyle/>
              <a:p>
                <a:pPr>
                  <a:defRPr b="1">
                    <a:solidFill>
                      <a:srgbClr val="002060"/>
                    </a:solidFill>
                  </a:defRPr>
                </a:pPr>
                <a:endParaRPr lang="es-EC"/>
              </a:p>
            </c:txPr>
            <c:showLegendKey val="0"/>
            <c:showVal val="1"/>
            <c:showCatName val="0"/>
            <c:showSerName val="0"/>
            <c:showPercent val="0"/>
            <c:showBubbleSize val="0"/>
            <c:showLeaderLines val="0"/>
          </c:dLbls>
          <c:cat>
            <c:strRef>
              <c:f>Hoja1!$C$62:$C$68</c:f>
              <c:strCache>
                <c:ptCount val="7"/>
                <c:pt idx="0">
                  <c:v>Mal</c:v>
                </c:pt>
                <c:pt idx="1">
                  <c:v>Regular</c:v>
                </c:pt>
                <c:pt idx="2">
                  <c:v>Bien</c:v>
                </c:pt>
                <c:pt idx="3">
                  <c:v>Muy Bien</c:v>
                </c:pt>
                <c:pt idx="4">
                  <c:v>Excelente</c:v>
                </c:pt>
                <c:pt idx="5">
                  <c:v>Óptimo</c:v>
                </c:pt>
                <c:pt idx="6">
                  <c:v>D X%</c:v>
                </c:pt>
              </c:strCache>
            </c:strRef>
          </c:cat>
          <c:val>
            <c:numRef>
              <c:f>Hoja1!$E$62:$E$68</c:f>
              <c:numCache>
                <c:formatCode>0</c:formatCode>
                <c:ptCount val="7"/>
                <c:pt idx="0" formatCode="General">
                  <c:v>0</c:v>
                </c:pt>
                <c:pt idx="1">
                  <c:v>10</c:v>
                </c:pt>
                <c:pt idx="2">
                  <c:v>35</c:v>
                </c:pt>
                <c:pt idx="3">
                  <c:v>50</c:v>
                </c:pt>
                <c:pt idx="4">
                  <c:v>0</c:v>
                </c:pt>
                <c:pt idx="5">
                  <c:v>85</c:v>
                </c:pt>
              </c:numCache>
            </c:numRef>
          </c:val>
        </c:ser>
        <c:dLbls>
          <c:showLegendKey val="0"/>
          <c:showVal val="0"/>
          <c:showCatName val="0"/>
          <c:showSerName val="0"/>
          <c:showPercent val="0"/>
          <c:showBubbleSize val="0"/>
        </c:dLbls>
        <c:gapWidth val="150"/>
        <c:shape val="cone"/>
        <c:axId val="131020288"/>
        <c:axId val="126823808"/>
        <c:axId val="0"/>
      </c:bar3DChart>
      <c:catAx>
        <c:axId val="131020288"/>
        <c:scaling>
          <c:orientation val="minMax"/>
        </c:scaling>
        <c:delete val="0"/>
        <c:axPos val="b"/>
        <c:majorTickMark val="out"/>
        <c:minorTickMark val="none"/>
        <c:tickLblPos val="nextTo"/>
        <c:txPr>
          <a:bodyPr/>
          <a:lstStyle/>
          <a:p>
            <a:pPr>
              <a:defRPr sz="1500" b="1" i="0" baseline="0">
                <a:solidFill>
                  <a:srgbClr val="002060"/>
                </a:solidFill>
              </a:defRPr>
            </a:pPr>
            <a:endParaRPr lang="es-EC"/>
          </a:p>
        </c:txPr>
        <c:crossAx val="126823808"/>
        <c:crosses val="autoZero"/>
        <c:auto val="1"/>
        <c:lblAlgn val="ctr"/>
        <c:lblOffset val="100"/>
        <c:noMultiLvlLbl val="0"/>
      </c:catAx>
      <c:valAx>
        <c:axId val="126823808"/>
        <c:scaling>
          <c:orientation val="minMax"/>
          <c:max val="100"/>
        </c:scaling>
        <c:delete val="0"/>
        <c:axPos val="l"/>
        <c:majorGridlines>
          <c:spPr>
            <a:ln>
              <a:noFill/>
            </a:ln>
          </c:spPr>
        </c:majorGridlines>
        <c:numFmt formatCode="General" sourceLinked="1"/>
        <c:majorTickMark val="out"/>
        <c:minorTickMark val="none"/>
        <c:tickLblPos val="nextTo"/>
        <c:txPr>
          <a:bodyPr/>
          <a:lstStyle/>
          <a:p>
            <a:pPr>
              <a:defRPr sz="1500" b="1" i="0" baseline="0">
                <a:solidFill>
                  <a:srgbClr val="002060"/>
                </a:solidFill>
              </a:defRPr>
            </a:pPr>
            <a:endParaRPr lang="es-EC"/>
          </a:p>
        </c:txPr>
        <c:crossAx val="131020288"/>
        <c:crosses val="autoZero"/>
        <c:crossBetween val="between"/>
      </c:valAx>
    </c:plotArea>
    <c:legend>
      <c:legendPos val="r"/>
      <c:layout>
        <c:manualLayout>
          <c:xMode val="edge"/>
          <c:yMode val="edge"/>
          <c:x val="0.90493788276465437"/>
          <c:y val="0.46139818599897803"/>
          <c:w val="9.5062117235345564E-2"/>
          <c:h val="0.16899624828550683"/>
        </c:manualLayout>
      </c:layout>
      <c:overlay val="0"/>
    </c:legend>
    <c:plotVisOnly val="1"/>
    <c:dispBlanksAs val="gap"/>
    <c:showDLblsOverMax val="0"/>
  </c:chart>
  <c:spPr>
    <a:solidFill>
      <a:srgbClr val="C0504D">
        <a:lumMod val="40000"/>
        <a:lumOff val="60000"/>
      </a:srgbClr>
    </a:solidFill>
  </c:sp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7AF0CE-DE27-4B16-9E55-AFF7DA00C7B0}"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s-EC"/>
        </a:p>
      </dgm:t>
    </dgm:pt>
    <dgm:pt modelId="{1EE1FC80-68E5-4540-956E-02D07944B527}">
      <dgm:prSet phldrT="[Texto]" custT="1">
        <dgm:style>
          <a:lnRef idx="1">
            <a:schemeClr val="accent1"/>
          </a:lnRef>
          <a:fillRef idx="3">
            <a:schemeClr val="accent1"/>
          </a:fillRef>
          <a:effectRef idx="2">
            <a:schemeClr val="accent1"/>
          </a:effectRef>
          <a:fontRef idx="minor">
            <a:schemeClr val="lt1"/>
          </a:fontRef>
        </dgm:style>
      </dgm:prSet>
      <dgm:spPr/>
      <dgm:t>
        <a:bodyPr/>
        <a:lstStyle/>
        <a:p>
          <a:pPr algn="l"/>
          <a:r>
            <a:rPr lang="es-EC" sz="2800" b="1" dirty="0" smtClean="0">
              <a:solidFill>
                <a:schemeClr val="tx1"/>
              </a:solidFill>
            </a:rPr>
            <a:t>Dominio de la técnica de las habilidades motrices deportivas </a:t>
          </a:r>
          <a:endParaRPr lang="es-EC" sz="2800" b="1" dirty="0">
            <a:solidFill>
              <a:schemeClr val="tx1"/>
            </a:solidFill>
          </a:endParaRPr>
        </a:p>
      </dgm:t>
    </dgm:pt>
    <dgm:pt modelId="{6C2DA347-AABE-41F4-BC2D-4F2D0C4A0D01}" type="parTrans" cxnId="{CD218F02-C288-4DD5-A2A3-52CE86D3815B}">
      <dgm:prSet/>
      <dgm:spPr/>
      <dgm:t>
        <a:bodyPr/>
        <a:lstStyle/>
        <a:p>
          <a:endParaRPr lang="es-EC"/>
        </a:p>
      </dgm:t>
    </dgm:pt>
    <dgm:pt modelId="{30FD77A3-1EB2-40AA-A0AD-AEE3FCD00E67}" type="sibTrans" cxnId="{CD218F02-C288-4DD5-A2A3-52CE86D3815B}">
      <dgm:prSet/>
      <dgm:spPr/>
      <dgm:t>
        <a:bodyPr/>
        <a:lstStyle/>
        <a:p>
          <a:endParaRPr lang="es-EC"/>
        </a:p>
      </dgm:t>
    </dgm:pt>
    <dgm:pt modelId="{7E38DE7E-565C-491B-80B9-E7286CBBDBAB}">
      <dgm:prSet phldrT="[Texto]" custT="1">
        <dgm:style>
          <a:lnRef idx="1">
            <a:schemeClr val="accent2"/>
          </a:lnRef>
          <a:fillRef idx="2">
            <a:schemeClr val="accent2"/>
          </a:fillRef>
          <a:effectRef idx="1">
            <a:schemeClr val="accent2"/>
          </a:effectRef>
          <a:fontRef idx="minor">
            <a:schemeClr val="dk1"/>
          </a:fontRef>
        </dgm:style>
      </dgm:prSet>
      <dgm:spPr/>
      <dgm:t>
        <a:bodyPr/>
        <a:lstStyle/>
        <a:p>
          <a:pPr marL="0" indent="0">
            <a:lnSpc>
              <a:spcPct val="150000"/>
            </a:lnSpc>
            <a:buNone/>
          </a:pPr>
          <a:r>
            <a:rPr lang="es-ES" sz="2800" dirty="0" smtClean="0">
              <a:solidFill>
                <a:schemeClr val="tx1"/>
              </a:solidFill>
            </a:rPr>
            <a:t>Desarrollo de la preparación física</a:t>
          </a:r>
          <a:endParaRPr lang="es-EC" sz="2400" dirty="0">
            <a:solidFill>
              <a:schemeClr val="tx1"/>
            </a:solidFill>
          </a:endParaRPr>
        </a:p>
      </dgm:t>
    </dgm:pt>
    <dgm:pt modelId="{226A4241-7856-4960-BE5C-976B0FDD2617}" type="parTrans" cxnId="{5BE72CFF-0FB0-4385-BFE2-3026161EAB4F}">
      <dgm:prSet/>
      <dgm:spPr/>
      <dgm:t>
        <a:bodyPr/>
        <a:lstStyle/>
        <a:p>
          <a:endParaRPr lang="es-EC"/>
        </a:p>
      </dgm:t>
    </dgm:pt>
    <dgm:pt modelId="{FBC5F631-3BB8-4C23-8BC7-ED861B1416A9}" type="sibTrans" cxnId="{5BE72CFF-0FB0-4385-BFE2-3026161EAB4F}">
      <dgm:prSet/>
      <dgm:spPr/>
      <dgm:t>
        <a:bodyPr/>
        <a:lstStyle/>
        <a:p>
          <a:endParaRPr lang="es-EC"/>
        </a:p>
      </dgm:t>
    </dgm:pt>
    <dgm:pt modelId="{3A5A0237-B2AB-404D-ADCE-593A9B25D69E}" type="pres">
      <dgm:prSet presAssocID="{AA7AF0CE-DE27-4B16-9E55-AFF7DA00C7B0}" presName="diagram" presStyleCnt="0">
        <dgm:presLayoutVars>
          <dgm:dir/>
          <dgm:resizeHandles val="exact"/>
        </dgm:presLayoutVars>
      </dgm:prSet>
      <dgm:spPr/>
      <dgm:t>
        <a:bodyPr/>
        <a:lstStyle/>
        <a:p>
          <a:endParaRPr lang="en-US"/>
        </a:p>
      </dgm:t>
    </dgm:pt>
    <dgm:pt modelId="{67A745A1-3AC0-4B5C-A2F1-056673909DE6}" type="pres">
      <dgm:prSet presAssocID="{1EE1FC80-68E5-4540-956E-02D07944B527}" presName="arrow" presStyleLbl="node1" presStyleIdx="0" presStyleCnt="2" custScaleX="100111" custScaleY="100087" custRadScaleRad="99400" custRadScaleInc="6">
        <dgm:presLayoutVars>
          <dgm:bulletEnabled val="1"/>
        </dgm:presLayoutVars>
      </dgm:prSet>
      <dgm:spPr/>
      <dgm:t>
        <a:bodyPr/>
        <a:lstStyle/>
        <a:p>
          <a:endParaRPr lang="en-US"/>
        </a:p>
      </dgm:t>
    </dgm:pt>
    <dgm:pt modelId="{30D69359-B907-440F-B078-CF497BA64AEF}" type="pres">
      <dgm:prSet presAssocID="{7E38DE7E-565C-491B-80B9-E7286CBBDBAB}" presName="arrow" presStyleLbl="node1" presStyleIdx="1" presStyleCnt="2">
        <dgm:presLayoutVars>
          <dgm:bulletEnabled val="1"/>
        </dgm:presLayoutVars>
      </dgm:prSet>
      <dgm:spPr/>
      <dgm:t>
        <a:bodyPr/>
        <a:lstStyle/>
        <a:p>
          <a:endParaRPr lang="en-US"/>
        </a:p>
      </dgm:t>
    </dgm:pt>
  </dgm:ptLst>
  <dgm:cxnLst>
    <dgm:cxn modelId="{CDF35BE4-16EE-41F2-A664-3AE8148D3506}" type="presOf" srcId="{1EE1FC80-68E5-4540-956E-02D07944B527}" destId="{67A745A1-3AC0-4B5C-A2F1-056673909DE6}" srcOrd="0" destOrd="0" presId="urn:microsoft.com/office/officeart/2005/8/layout/arrow5"/>
    <dgm:cxn modelId="{5BE72CFF-0FB0-4385-BFE2-3026161EAB4F}" srcId="{AA7AF0CE-DE27-4B16-9E55-AFF7DA00C7B0}" destId="{7E38DE7E-565C-491B-80B9-E7286CBBDBAB}" srcOrd="1" destOrd="0" parTransId="{226A4241-7856-4960-BE5C-976B0FDD2617}" sibTransId="{FBC5F631-3BB8-4C23-8BC7-ED861B1416A9}"/>
    <dgm:cxn modelId="{CD218F02-C288-4DD5-A2A3-52CE86D3815B}" srcId="{AA7AF0CE-DE27-4B16-9E55-AFF7DA00C7B0}" destId="{1EE1FC80-68E5-4540-956E-02D07944B527}" srcOrd="0" destOrd="0" parTransId="{6C2DA347-AABE-41F4-BC2D-4F2D0C4A0D01}" sibTransId="{30FD77A3-1EB2-40AA-A0AD-AEE3FCD00E67}"/>
    <dgm:cxn modelId="{AFC50CD6-9470-4468-8339-705F44867D27}" type="presOf" srcId="{7E38DE7E-565C-491B-80B9-E7286CBBDBAB}" destId="{30D69359-B907-440F-B078-CF497BA64AEF}" srcOrd="0" destOrd="0" presId="urn:microsoft.com/office/officeart/2005/8/layout/arrow5"/>
    <dgm:cxn modelId="{345F93E2-BEB7-4B08-B501-1A63B88417AF}" type="presOf" srcId="{AA7AF0CE-DE27-4B16-9E55-AFF7DA00C7B0}" destId="{3A5A0237-B2AB-404D-ADCE-593A9B25D69E}" srcOrd="0" destOrd="0" presId="urn:microsoft.com/office/officeart/2005/8/layout/arrow5"/>
    <dgm:cxn modelId="{3C888457-A827-4C53-8A2B-604CBF89BD4C}" type="presParOf" srcId="{3A5A0237-B2AB-404D-ADCE-593A9B25D69E}" destId="{67A745A1-3AC0-4B5C-A2F1-056673909DE6}" srcOrd="0" destOrd="0" presId="urn:microsoft.com/office/officeart/2005/8/layout/arrow5"/>
    <dgm:cxn modelId="{002EE457-CB47-4667-9E85-48C6BA15FF61}" type="presParOf" srcId="{3A5A0237-B2AB-404D-ADCE-593A9B25D69E}" destId="{30D69359-B907-440F-B078-CF497BA64AEF}"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A745A1-3AC0-4B5C-A2F1-056673909DE6}">
      <dsp:nvSpPr>
        <dsp:cNvPr id="0" name=""/>
        <dsp:cNvSpPr/>
      </dsp:nvSpPr>
      <dsp:spPr>
        <a:xfrm rot="16200000">
          <a:off x="14193" y="8"/>
          <a:ext cx="3961373" cy="3960423"/>
        </a:xfrm>
        <a:prstGeom prst="downArrow">
          <a:avLst>
            <a:gd name="adj1" fmla="val 50000"/>
            <a:gd name="adj2" fmla="val 35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99136" tIns="199136" rIns="199136" bIns="199136" numCol="1" spcCol="1270" anchor="ctr" anchorCtr="0">
          <a:noAutofit/>
        </a:bodyPr>
        <a:lstStyle/>
        <a:p>
          <a:pPr lvl="0" algn="l" defTabSz="1244600">
            <a:lnSpc>
              <a:spcPct val="90000"/>
            </a:lnSpc>
            <a:spcBef>
              <a:spcPct val="0"/>
            </a:spcBef>
            <a:spcAft>
              <a:spcPct val="35000"/>
            </a:spcAft>
          </a:pPr>
          <a:r>
            <a:rPr lang="es-EC" sz="2800" b="1" kern="1200" dirty="0" smtClean="0">
              <a:solidFill>
                <a:schemeClr val="tx1"/>
              </a:solidFill>
            </a:rPr>
            <a:t>Dominio de la técnica de las habilidades motrices deportivas </a:t>
          </a:r>
          <a:endParaRPr lang="es-EC" sz="2800" b="1" kern="1200" dirty="0">
            <a:solidFill>
              <a:schemeClr val="tx1"/>
            </a:solidFill>
          </a:endParaRPr>
        </a:p>
      </dsp:txBody>
      <dsp:txXfrm rot="5400000">
        <a:off x="14668" y="989876"/>
        <a:ext cx="3267349" cy="1980687"/>
      </dsp:txXfrm>
    </dsp:sp>
    <dsp:sp modelId="{30D69359-B907-440F-B078-CF497BA64AEF}">
      <dsp:nvSpPr>
        <dsp:cNvPr id="0" name=""/>
        <dsp:cNvSpPr/>
      </dsp:nvSpPr>
      <dsp:spPr>
        <a:xfrm rot="5400000">
          <a:off x="5008334" y="1729"/>
          <a:ext cx="3956981" cy="3956981"/>
        </a:xfrm>
        <a:prstGeom prst="downArrow">
          <a:avLst>
            <a:gd name="adj1" fmla="val 50000"/>
            <a:gd name="adj2" fmla="val 35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a:lnSpc>
              <a:spcPct val="150000"/>
            </a:lnSpc>
            <a:spcBef>
              <a:spcPct val="0"/>
            </a:spcBef>
            <a:spcAft>
              <a:spcPct val="35000"/>
            </a:spcAft>
            <a:buNone/>
          </a:pPr>
          <a:r>
            <a:rPr lang="es-ES" sz="2800" kern="1200" dirty="0" smtClean="0">
              <a:solidFill>
                <a:schemeClr val="tx1"/>
              </a:solidFill>
            </a:rPr>
            <a:t>Desarrollo de la preparación física</a:t>
          </a:r>
          <a:endParaRPr lang="es-EC" sz="2400" kern="1200" dirty="0">
            <a:solidFill>
              <a:schemeClr val="tx1"/>
            </a:solidFill>
          </a:endParaRPr>
        </a:p>
      </dsp:txBody>
      <dsp:txXfrm rot="-5400000">
        <a:off x="5700806" y="990974"/>
        <a:ext cx="3264509" cy="1978491"/>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0.15</cdr:x>
      <cdr:y>0</cdr:y>
    </cdr:from>
    <cdr:to>
      <cdr:x>0.9375</cdr:x>
      <cdr:y>0.15681</cdr:y>
    </cdr:to>
    <cdr:sp macro="" textlink="">
      <cdr:nvSpPr>
        <cdr:cNvPr id="2" name="1 Cuadro de texto"/>
        <cdr:cNvSpPr txBox="1"/>
      </cdr:nvSpPr>
      <cdr:spPr>
        <a:xfrm xmlns:a="http://schemas.openxmlformats.org/drawingml/2006/main">
          <a:off x="875824" y="0"/>
          <a:ext cx="4598074" cy="581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EC" sz="1100" b="1" dirty="0">
            <a:solidFill>
              <a:srgbClr val="FF0000"/>
            </a:solidFill>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26B4504E-2C6C-4F15-8332-A537A874414E}" type="datetimeFigureOut">
              <a:rPr lang="es-EC" smtClean="0"/>
              <a:pPr/>
              <a:t>16/07/2014</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F36FF708-BB80-46F5-B0AE-57D9170AD2CF}" type="slidenum">
              <a:rPr lang="es-EC" smtClean="0"/>
              <a:pPr/>
              <a:t>‹Nº›</a:t>
            </a:fld>
            <a:endParaRPr lang="es-EC"/>
          </a:p>
        </p:txBody>
      </p:sp>
    </p:spTree>
    <p:extLst>
      <p:ext uri="{BB962C8B-B14F-4D97-AF65-F5344CB8AC3E}">
        <p14:creationId xmlns:p14="http://schemas.microsoft.com/office/powerpoint/2010/main" val="1255780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6B4504E-2C6C-4F15-8332-A537A874414E}" type="datetimeFigureOut">
              <a:rPr lang="es-EC" smtClean="0"/>
              <a:pPr/>
              <a:t>16/07/2014</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F36FF708-BB80-46F5-B0AE-57D9170AD2CF}" type="slidenum">
              <a:rPr lang="es-EC" smtClean="0"/>
              <a:pPr/>
              <a:t>‹Nº›</a:t>
            </a:fld>
            <a:endParaRPr lang="es-EC"/>
          </a:p>
        </p:txBody>
      </p:sp>
    </p:spTree>
    <p:extLst>
      <p:ext uri="{BB962C8B-B14F-4D97-AF65-F5344CB8AC3E}">
        <p14:creationId xmlns:p14="http://schemas.microsoft.com/office/powerpoint/2010/main" val="4034867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6B4504E-2C6C-4F15-8332-A537A874414E}" type="datetimeFigureOut">
              <a:rPr lang="es-EC" smtClean="0"/>
              <a:pPr/>
              <a:t>16/07/2014</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F36FF708-BB80-46F5-B0AE-57D9170AD2CF}" type="slidenum">
              <a:rPr lang="es-EC" smtClean="0"/>
              <a:pPr/>
              <a:t>‹Nº›</a:t>
            </a:fld>
            <a:endParaRPr lang="es-EC"/>
          </a:p>
        </p:txBody>
      </p:sp>
    </p:spTree>
    <p:extLst>
      <p:ext uri="{BB962C8B-B14F-4D97-AF65-F5344CB8AC3E}">
        <p14:creationId xmlns:p14="http://schemas.microsoft.com/office/powerpoint/2010/main" val="1001751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6B4504E-2C6C-4F15-8332-A537A874414E}" type="datetimeFigureOut">
              <a:rPr lang="es-EC" smtClean="0"/>
              <a:pPr/>
              <a:t>16/07/2014</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F36FF708-BB80-46F5-B0AE-57D9170AD2CF}" type="slidenum">
              <a:rPr lang="es-EC" smtClean="0"/>
              <a:pPr/>
              <a:t>‹Nº›</a:t>
            </a:fld>
            <a:endParaRPr lang="es-EC"/>
          </a:p>
        </p:txBody>
      </p:sp>
    </p:spTree>
    <p:extLst>
      <p:ext uri="{BB962C8B-B14F-4D97-AF65-F5344CB8AC3E}">
        <p14:creationId xmlns:p14="http://schemas.microsoft.com/office/powerpoint/2010/main" val="418384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6B4504E-2C6C-4F15-8332-A537A874414E}" type="datetimeFigureOut">
              <a:rPr lang="es-EC" smtClean="0"/>
              <a:pPr/>
              <a:t>16/07/2014</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F36FF708-BB80-46F5-B0AE-57D9170AD2CF}" type="slidenum">
              <a:rPr lang="es-EC" smtClean="0"/>
              <a:pPr/>
              <a:t>‹Nº›</a:t>
            </a:fld>
            <a:endParaRPr lang="es-EC"/>
          </a:p>
        </p:txBody>
      </p:sp>
    </p:spTree>
    <p:extLst>
      <p:ext uri="{BB962C8B-B14F-4D97-AF65-F5344CB8AC3E}">
        <p14:creationId xmlns:p14="http://schemas.microsoft.com/office/powerpoint/2010/main" val="4235319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26B4504E-2C6C-4F15-8332-A537A874414E}" type="datetimeFigureOut">
              <a:rPr lang="es-EC" smtClean="0"/>
              <a:pPr/>
              <a:t>16/07/2014</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F36FF708-BB80-46F5-B0AE-57D9170AD2CF}" type="slidenum">
              <a:rPr lang="es-EC" smtClean="0"/>
              <a:pPr/>
              <a:t>‹Nº›</a:t>
            </a:fld>
            <a:endParaRPr lang="es-EC"/>
          </a:p>
        </p:txBody>
      </p:sp>
    </p:spTree>
    <p:extLst>
      <p:ext uri="{BB962C8B-B14F-4D97-AF65-F5344CB8AC3E}">
        <p14:creationId xmlns:p14="http://schemas.microsoft.com/office/powerpoint/2010/main" val="838643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26B4504E-2C6C-4F15-8332-A537A874414E}" type="datetimeFigureOut">
              <a:rPr lang="es-EC" smtClean="0"/>
              <a:pPr/>
              <a:t>16/07/2014</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F36FF708-BB80-46F5-B0AE-57D9170AD2CF}" type="slidenum">
              <a:rPr lang="es-EC" smtClean="0"/>
              <a:pPr/>
              <a:t>‹Nº›</a:t>
            </a:fld>
            <a:endParaRPr lang="es-EC"/>
          </a:p>
        </p:txBody>
      </p:sp>
    </p:spTree>
    <p:extLst>
      <p:ext uri="{BB962C8B-B14F-4D97-AF65-F5344CB8AC3E}">
        <p14:creationId xmlns:p14="http://schemas.microsoft.com/office/powerpoint/2010/main" val="972689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26B4504E-2C6C-4F15-8332-A537A874414E}" type="datetimeFigureOut">
              <a:rPr lang="es-EC" smtClean="0"/>
              <a:pPr/>
              <a:t>16/07/2014</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F36FF708-BB80-46F5-B0AE-57D9170AD2CF}" type="slidenum">
              <a:rPr lang="es-EC" smtClean="0"/>
              <a:pPr/>
              <a:t>‹Nº›</a:t>
            </a:fld>
            <a:endParaRPr lang="es-EC"/>
          </a:p>
        </p:txBody>
      </p:sp>
    </p:spTree>
    <p:extLst>
      <p:ext uri="{BB962C8B-B14F-4D97-AF65-F5344CB8AC3E}">
        <p14:creationId xmlns:p14="http://schemas.microsoft.com/office/powerpoint/2010/main" val="2129408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6B4504E-2C6C-4F15-8332-A537A874414E}" type="datetimeFigureOut">
              <a:rPr lang="es-EC" smtClean="0"/>
              <a:pPr/>
              <a:t>16/07/2014</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F36FF708-BB80-46F5-B0AE-57D9170AD2CF}" type="slidenum">
              <a:rPr lang="es-EC" smtClean="0"/>
              <a:pPr/>
              <a:t>‹Nº›</a:t>
            </a:fld>
            <a:endParaRPr lang="es-EC"/>
          </a:p>
        </p:txBody>
      </p:sp>
    </p:spTree>
    <p:extLst>
      <p:ext uri="{BB962C8B-B14F-4D97-AF65-F5344CB8AC3E}">
        <p14:creationId xmlns:p14="http://schemas.microsoft.com/office/powerpoint/2010/main" val="1149257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6B4504E-2C6C-4F15-8332-A537A874414E}" type="datetimeFigureOut">
              <a:rPr lang="es-EC" smtClean="0"/>
              <a:pPr/>
              <a:t>16/07/2014</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F36FF708-BB80-46F5-B0AE-57D9170AD2CF}" type="slidenum">
              <a:rPr lang="es-EC" smtClean="0"/>
              <a:pPr/>
              <a:t>‹Nº›</a:t>
            </a:fld>
            <a:endParaRPr lang="es-EC"/>
          </a:p>
        </p:txBody>
      </p:sp>
    </p:spTree>
    <p:extLst>
      <p:ext uri="{BB962C8B-B14F-4D97-AF65-F5344CB8AC3E}">
        <p14:creationId xmlns:p14="http://schemas.microsoft.com/office/powerpoint/2010/main" val="250801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6B4504E-2C6C-4F15-8332-A537A874414E}" type="datetimeFigureOut">
              <a:rPr lang="es-EC" smtClean="0"/>
              <a:pPr/>
              <a:t>16/07/2014</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F36FF708-BB80-46F5-B0AE-57D9170AD2CF}" type="slidenum">
              <a:rPr lang="es-EC" smtClean="0"/>
              <a:pPr/>
              <a:t>‹Nº›</a:t>
            </a:fld>
            <a:endParaRPr lang="es-EC"/>
          </a:p>
        </p:txBody>
      </p:sp>
    </p:spTree>
    <p:extLst>
      <p:ext uri="{BB962C8B-B14F-4D97-AF65-F5344CB8AC3E}">
        <p14:creationId xmlns:p14="http://schemas.microsoft.com/office/powerpoint/2010/main" val="3568900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0">
          <a:fgClr>
            <a:schemeClr val="accent1">
              <a:lumMod val="20000"/>
              <a:lumOff val="80000"/>
            </a:schemeClr>
          </a:fgClr>
          <a:bgClr>
            <a:schemeClr val="accent5">
              <a:lumMod val="60000"/>
              <a:lumOff val="40000"/>
            </a:schemeClr>
          </a:bgClr>
        </a:patt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4504E-2C6C-4F15-8332-A537A874414E}" type="datetimeFigureOut">
              <a:rPr lang="es-EC" smtClean="0"/>
              <a:pPr/>
              <a:t>16/07/2014</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6FF708-BB80-46F5-B0AE-57D9170AD2CF}" type="slidenum">
              <a:rPr lang="es-EC" smtClean="0"/>
              <a:pPr/>
              <a:t>‹Nº›</a:t>
            </a:fld>
            <a:endParaRPr lang="es-EC"/>
          </a:p>
        </p:txBody>
      </p:sp>
    </p:spTree>
    <p:extLst>
      <p:ext uri="{BB962C8B-B14F-4D97-AF65-F5344CB8AC3E}">
        <p14:creationId xmlns:p14="http://schemas.microsoft.com/office/powerpoint/2010/main" val="2972869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340768"/>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ctrTitle"/>
          </p:nvPr>
        </p:nvSpPr>
        <p:spPr>
          <a:xfrm>
            <a:off x="0" y="1340768"/>
            <a:ext cx="9144000" cy="1296144"/>
          </a:xfrm>
          <a:solidFill>
            <a:schemeClr val="bg2">
              <a:lumMod val="75000"/>
            </a:schemeClr>
          </a:solidFill>
        </p:spPr>
        <p:txBody>
          <a:bodyPr>
            <a:noAutofit/>
          </a:bodyPr>
          <a:lstStyle/>
          <a:p>
            <a:r>
              <a:rPr lang="es-EC" sz="3600" b="1" dirty="0" smtClean="0">
                <a:latin typeface="Arial" pitchFamily="34" charset="0"/>
                <a:cs typeface="Arial" pitchFamily="34" charset="0"/>
              </a:rPr>
              <a:t>MAESTRIA EN ENTRENAMIENTO DEPORTIVO  V PROMOCIÓN</a:t>
            </a:r>
            <a:endParaRPr lang="es-EC" sz="3600" b="1" dirty="0">
              <a:latin typeface="Arial" pitchFamily="34" charset="0"/>
              <a:cs typeface="Arial" pitchFamily="34" charset="0"/>
            </a:endParaRPr>
          </a:p>
        </p:txBody>
      </p:sp>
      <p:sp>
        <p:nvSpPr>
          <p:cNvPr id="3" name="2 Subtítulo"/>
          <p:cNvSpPr>
            <a:spLocks noGrp="1"/>
          </p:cNvSpPr>
          <p:nvPr>
            <p:ph type="subTitle" idx="1"/>
          </p:nvPr>
        </p:nvSpPr>
        <p:spPr>
          <a:xfrm>
            <a:off x="0" y="2636912"/>
            <a:ext cx="9144000" cy="4221088"/>
          </a:xfrm>
          <a:solidFill>
            <a:schemeClr val="accent3">
              <a:lumMod val="60000"/>
              <a:lumOff val="40000"/>
            </a:schemeClr>
          </a:solidFill>
        </p:spPr>
        <p:txBody>
          <a:bodyPr>
            <a:normAutofit lnSpcReduction="10000"/>
          </a:bodyPr>
          <a:lstStyle/>
          <a:p>
            <a:r>
              <a:rPr lang="es-ES" sz="2800" b="1" dirty="0" smtClean="0">
                <a:solidFill>
                  <a:schemeClr val="tx1"/>
                </a:solidFill>
                <a:latin typeface="Arial" panose="020B0604020202020204" pitchFamily="34" charset="0"/>
                <a:cs typeface="Arial" panose="020B0604020202020204" pitchFamily="34" charset="0"/>
              </a:rPr>
              <a:t>“Influencia </a:t>
            </a:r>
            <a:r>
              <a:rPr lang="es-ES" sz="2800" b="1" dirty="0">
                <a:solidFill>
                  <a:schemeClr val="tx1"/>
                </a:solidFill>
                <a:latin typeface="Arial" panose="020B0604020202020204" pitchFamily="34" charset="0"/>
                <a:cs typeface="Arial" panose="020B0604020202020204" pitchFamily="34" charset="0"/>
              </a:rPr>
              <a:t>de la </a:t>
            </a:r>
            <a:r>
              <a:rPr lang="es-ES" sz="2800" b="1" dirty="0" smtClean="0">
                <a:solidFill>
                  <a:schemeClr val="tx1"/>
                </a:solidFill>
                <a:latin typeface="Arial" panose="020B0604020202020204" pitchFamily="34" charset="0"/>
                <a:cs typeface="Arial" panose="020B0604020202020204" pitchFamily="34" charset="0"/>
              </a:rPr>
              <a:t>Preparación Física </a:t>
            </a:r>
            <a:r>
              <a:rPr lang="es-ES" sz="2800" b="1" dirty="0">
                <a:solidFill>
                  <a:schemeClr val="tx1"/>
                </a:solidFill>
                <a:latin typeface="Arial" panose="020B0604020202020204" pitchFamily="34" charset="0"/>
                <a:cs typeface="Arial" panose="020B0604020202020204" pitchFamily="34" charset="0"/>
              </a:rPr>
              <a:t>en el dominio </a:t>
            </a:r>
            <a:r>
              <a:rPr lang="es-ES" sz="2800" b="1" dirty="0" smtClean="0">
                <a:solidFill>
                  <a:schemeClr val="tx1"/>
                </a:solidFill>
                <a:latin typeface="Arial" panose="020B0604020202020204" pitchFamily="34" charset="0"/>
                <a:cs typeface="Arial" panose="020B0604020202020204" pitchFamily="34" charset="0"/>
              </a:rPr>
              <a:t> técnico en futbolistas de </a:t>
            </a:r>
            <a:r>
              <a:rPr lang="es-ES" sz="2800" b="1" dirty="0">
                <a:solidFill>
                  <a:schemeClr val="tx1"/>
                </a:solidFill>
                <a:latin typeface="Arial" panose="020B0604020202020204" pitchFamily="34" charset="0"/>
                <a:cs typeface="Arial" panose="020B0604020202020204" pitchFamily="34" charset="0"/>
              </a:rPr>
              <a:t>12 -14 años  del </a:t>
            </a:r>
            <a:r>
              <a:rPr lang="es-ES" sz="2800" b="1" dirty="0" smtClean="0">
                <a:solidFill>
                  <a:schemeClr val="tx1"/>
                </a:solidFill>
                <a:latin typeface="Arial" panose="020B0604020202020204" pitchFamily="34" charset="0"/>
                <a:cs typeface="Arial" panose="020B0604020202020204" pitchFamily="34" charset="0"/>
              </a:rPr>
              <a:t>Club </a:t>
            </a:r>
            <a:r>
              <a:rPr lang="es-ES" sz="2800" b="1" dirty="0">
                <a:solidFill>
                  <a:schemeClr val="tx1"/>
                </a:solidFill>
                <a:latin typeface="Arial" panose="020B0604020202020204" pitchFamily="34" charset="0"/>
                <a:cs typeface="Arial" panose="020B0604020202020204" pitchFamily="34" charset="0"/>
              </a:rPr>
              <a:t>E</a:t>
            </a:r>
            <a:r>
              <a:rPr lang="es-ES" sz="2800" b="1" dirty="0" smtClean="0">
                <a:solidFill>
                  <a:schemeClr val="tx1"/>
                </a:solidFill>
                <a:latin typeface="Arial" panose="020B0604020202020204" pitchFamily="34" charset="0"/>
                <a:cs typeface="Arial" panose="020B0604020202020204" pitchFamily="34" charset="0"/>
              </a:rPr>
              <a:t>l  Nacional </a:t>
            </a:r>
            <a:r>
              <a:rPr lang="es-EC" sz="28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endParaRPr lang="es-EC" sz="28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pt-BR" sz="28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AUTORA: </a:t>
            </a:r>
            <a:r>
              <a:rPr lang="pt-BR"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LIC. </a:t>
            </a:r>
            <a:r>
              <a:rPr lang="pt-BR" sz="28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Rocío  </a:t>
            </a:r>
            <a:r>
              <a:rPr lang="pt-BR"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Alomoto </a:t>
            </a:r>
            <a:r>
              <a:rPr lang="pt-BR" sz="28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Navarrete</a:t>
            </a:r>
          </a:p>
          <a:p>
            <a:endParaRPr lang="pt-BR" sz="28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pt-BR" sz="28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pt-BR"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DIRECTOR:PHD. Edgardo Romero Frómeta </a:t>
            </a:r>
            <a:endParaRPr lang="pt-BR" sz="28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pt-BR" sz="28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pt-BR" sz="28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Julio, 17 </a:t>
            </a:r>
            <a:r>
              <a:rPr lang="pt-BR" sz="28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a:t>
            </a:r>
            <a:r>
              <a:rPr lang="pt-BR" sz="28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2014</a:t>
            </a:r>
            <a:endParaRPr lang="es-EC" sz="2800" b="1" dirty="0" smtClean="0">
              <a:latin typeface="Arial" panose="020B0604020202020204" pitchFamily="34" charset="0"/>
              <a:cs typeface="Arial" panose="020B0604020202020204" pitchFamily="34" charset="0"/>
            </a:endParaRPr>
          </a:p>
          <a:p>
            <a:endParaRPr lang="es-EC" sz="2800" b="1" dirty="0" smtClean="0">
              <a:latin typeface="Arial" panose="020B0604020202020204" pitchFamily="34" charset="0"/>
              <a:cs typeface="Arial" panose="020B0604020202020204" pitchFamily="34" charset="0"/>
            </a:endParaRPr>
          </a:p>
          <a:p>
            <a:endParaRPr lang="es-EC" sz="2800" b="1" dirty="0">
              <a:latin typeface="Arial" panose="020B0604020202020204" pitchFamily="34" charset="0"/>
              <a:cs typeface="Arial" panose="020B0604020202020204" pitchFamily="34" charset="0"/>
            </a:endParaRPr>
          </a:p>
          <a:p>
            <a:endParaRPr lang="es-EC" sz="2800" b="1" dirty="0" smtClean="0">
              <a:latin typeface="Arial" panose="020B0604020202020204" pitchFamily="34" charset="0"/>
              <a:cs typeface="Arial" panose="020B0604020202020204" pitchFamily="34" charset="0"/>
            </a:endParaRPr>
          </a:p>
          <a:p>
            <a:endParaRPr lang="es-EC"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179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rot="10800000" flipV="1">
            <a:off x="0" y="15218"/>
            <a:ext cx="9144000" cy="965510"/>
          </a:xfr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a:noAutofit/>
          </a:bodyPr>
          <a:lstStyle/>
          <a:p>
            <a:pPr marL="0" indent="0" algn="ctr">
              <a:buNone/>
            </a:pPr>
            <a:r>
              <a:rPr lang="es-EC" sz="6000" b="1" dirty="0" smtClean="0"/>
              <a:t> Técnica </a:t>
            </a:r>
            <a:endParaRPr lang="es-EC" sz="6000" b="1" dirty="0"/>
          </a:p>
          <a:p>
            <a:pPr marL="0" indent="0" algn="ctr">
              <a:buNone/>
            </a:pPr>
            <a:endParaRPr lang="es-EC" sz="6000" b="1" dirty="0"/>
          </a:p>
        </p:txBody>
      </p:sp>
      <p:sp>
        <p:nvSpPr>
          <p:cNvPr id="5" name="4 Elipse"/>
          <p:cNvSpPr/>
          <p:nvPr/>
        </p:nvSpPr>
        <p:spPr>
          <a:xfrm>
            <a:off x="5220072" y="1412776"/>
            <a:ext cx="2808312" cy="900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dirty="0">
                <a:solidFill>
                  <a:schemeClr val="tx1"/>
                </a:solidFill>
                <a:latin typeface="Arial" pitchFamily="34" charset="0"/>
                <a:cs typeface="Arial" pitchFamily="34" charset="0"/>
              </a:rPr>
              <a:t>Delgado (1988)</a:t>
            </a:r>
          </a:p>
        </p:txBody>
      </p:sp>
      <p:sp>
        <p:nvSpPr>
          <p:cNvPr id="12" name="11 Elipse"/>
          <p:cNvSpPr/>
          <p:nvPr/>
        </p:nvSpPr>
        <p:spPr>
          <a:xfrm>
            <a:off x="467544" y="1412776"/>
            <a:ext cx="3024336" cy="900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dirty="0">
                <a:solidFill>
                  <a:schemeClr val="tx1"/>
                </a:solidFill>
                <a:latin typeface="Arial" pitchFamily="34" charset="0"/>
                <a:cs typeface="Arial" pitchFamily="34" charset="0"/>
              </a:rPr>
              <a:t>Cratty (1983) </a:t>
            </a:r>
          </a:p>
        </p:txBody>
      </p:sp>
      <p:sp>
        <p:nvSpPr>
          <p:cNvPr id="13" name="12 Elipse"/>
          <p:cNvSpPr/>
          <p:nvPr/>
        </p:nvSpPr>
        <p:spPr>
          <a:xfrm>
            <a:off x="5292080" y="5301208"/>
            <a:ext cx="324036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dirty="0">
                <a:solidFill>
                  <a:schemeClr val="tx1"/>
                </a:solidFill>
                <a:latin typeface="Arial" pitchFamily="34" charset="0"/>
                <a:cs typeface="Arial" pitchFamily="34" charset="0"/>
              </a:rPr>
              <a:t>Riera (2005) </a:t>
            </a:r>
          </a:p>
        </p:txBody>
      </p:sp>
      <p:sp>
        <p:nvSpPr>
          <p:cNvPr id="14" name="13 Elipse"/>
          <p:cNvSpPr/>
          <p:nvPr/>
        </p:nvSpPr>
        <p:spPr>
          <a:xfrm>
            <a:off x="539552" y="5445224"/>
            <a:ext cx="3384376"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dirty="0" smtClean="0">
                <a:solidFill>
                  <a:schemeClr val="tx1"/>
                </a:solidFill>
                <a:latin typeface="Arial" panose="020B0604020202020204" pitchFamily="34" charset="0"/>
                <a:cs typeface="Arial" panose="020B0604020202020204" pitchFamily="34" charset="0"/>
              </a:rPr>
              <a:t>Batalla </a:t>
            </a:r>
            <a:r>
              <a:rPr lang="es-EC" sz="2000" dirty="0">
                <a:solidFill>
                  <a:schemeClr val="tx1"/>
                </a:solidFill>
                <a:latin typeface="Arial" panose="020B0604020202020204" pitchFamily="34" charset="0"/>
                <a:cs typeface="Arial" panose="020B0604020202020204" pitchFamily="34" charset="0"/>
              </a:rPr>
              <a:t>(2001) </a:t>
            </a:r>
          </a:p>
        </p:txBody>
      </p:sp>
      <p:sp>
        <p:nvSpPr>
          <p:cNvPr id="15" name="14 Rectángulo"/>
          <p:cNvSpPr/>
          <p:nvPr/>
        </p:nvSpPr>
        <p:spPr>
          <a:xfrm>
            <a:off x="323528" y="2852936"/>
            <a:ext cx="8496944" cy="2088232"/>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dirty="0">
                <a:solidFill>
                  <a:schemeClr val="tx1"/>
                </a:solidFill>
                <a:latin typeface="Arial" pitchFamily="34" charset="0"/>
                <a:cs typeface="Arial" pitchFamily="34" charset="0"/>
              </a:rPr>
              <a:t>"Toda aquella acción muscular o movimiento del cuerpo, requerido para la ejecución con éxito de un acto deseado”. </a:t>
            </a:r>
            <a:endParaRPr lang="es-ES" sz="2800" dirty="0" smtClean="0">
              <a:solidFill>
                <a:schemeClr val="tx1"/>
              </a:solidFill>
              <a:latin typeface="Arial" pitchFamily="34" charset="0"/>
              <a:cs typeface="Arial" pitchFamily="34" charset="0"/>
            </a:endParaRPr>
          </a:p>
          <a:p>
            <a:pPr algn="ctr"/>
            <a:r>
              <a:rPr lang="es-ES" sz="2800" dirty="0" smtClean="0">
                <a:solidFill>
                  <a:schemeClr val="accent2"/>
                </a:solidFill>
                <a:latin typeface="Arial" pitchFamily="34" charset="0"/>
                <a:cs typeface="Arial" pitchFamily="34" charset="0"/>
              </a:rPr>
              <a:t>Delgado (2010): </a:t>
            </a:r>
            <a:r>
              <a:rPr lang="es-ES" sz="2800" dirty="0">
                <a:solidFill>
                  <a:schemeClr val="tx1"/>
                </a:solidFill>
                <a:latin typeface="Arial" pitchFamily="34" charset="0"/>
                <a:cs typeface="Arial" pitchFamily="34" charset="0"/>
              </a:rPr>
              <a:t>"Es la facultad de poder hacer algo eficientemente"</a:t>
            </a:r>
            <a:endParaRPr lang="es-EC" sz="2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225174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down)">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down)">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circle(in)">
                                      <p:cBhvr>
                                        <p:cTn id="3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P spid="12" grpId="0" animBg="1"/>
      <p:bldP spid="13" grpId="0" animBg="1"/>
      <p:bldP spid="14"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836712"/>
          </a:xfrm>
        </p:spPr>
        <p:style>
          <a:lnRef idx="1">
            <a:schemeClr val="accent2"/>
          </a:lnRef>
          <a:fillRef idx="2">
            <a:schemeClr val="accent2"/>
          </a:fillRef>
          <a:effectRef idx="1">
            <a:schemeClr val="accent2"/>
          </a:effectRef>
          <a:fontRef idx="minor">
            <a:schemeClr val="dk1"/>
          </a:fontRef>
        </p:style>
        <p:txBody>
          <a:bodyPr>
            <a:normAutofit/>
          </a:bodyPr>
          <a:lstStyle/>
          <a:p>
            <a:pPr lvl="0">
              <a:spcBef>
                <a:spcPct val="20000"/>
              </a:spcBef>
            </a:pPr>
            <a:r>
              <a:rPr lang="es-EC" sz="4000" b="1" dirty="0" smtClean="0">
                <a:solidFill>
                  <a:prstClr val="black"/>
                </a:solidFill>
                <a:latin typeface="Arial" pitchFamily="34" charset="0"/>
                <a:cs typeface="Arial" pitchFamily="34" charset="0"/>
              </a:rPr>
              <a:t>PREPARACIÓN  FÍSICA </a:t>
            </a:r>
            <a:endParaRPr lang="es-EC" sz="4000" b="1" dirty="0">
              <a:solidFill>
                <a:prstClr val="black"/>
              </a:solidFill>
              <a:latin typeface="Arial" pitchFamily="34" charset="0"/>
              <a:cs typeface="Arial" pitchFamily="34" charset="0"/>
            </a:endParaRPr>
          </a:p>
        </p:txBody>
      </p:sp>
      <p:sp>
        <p:nvSpPr>
          <p:cNvPr id="3" name="2 Marcador de contenido"/>
          <p:cNvSpPr>
            <a:spLocks noGrp="1"/>
          </p:cNvSpPr>
          <p:nvPr>
            <p:ph idx="1"/>
          </p:nvPr>
        </p:nvSpPr>
        <p:spPr>
          <a:xfrm>
            <a:off x="457200" y="1600200"/>
            <a:ext cx="8229600" cy="5257800"/>
          </a:xfrm>
        </p:spPr>
        <p:txBody>
          <a:bodyPr/>
          <a:lstStyle/>
          <a:p>
            <a:endParaRPr lang="es-ES" dirty="0" smtClean="0"/>
          </a:p>
          <a:p>
            <a:endParaRPr lang="es-ES" dirty="0"/>
          </a:p>
          <a:p>
            <a:endParaRPr lang="es-ES" dirty="0" smtClean="0"/>
          </a:p>
          <a:p>
            <a:endParaRPr lang="es-ES" dirty="0"/>
          </a:p>
          <a:p>
            <a:endParaRPr lang="es-ES" dirty="0" smtClean="0"/>
          </a:p>
          <a:p>
            <a:endParaRPr lang="es-ES" dirty="0"/>
          </a:p>
          <a:p>
            <a:pPr marL="0" indent="0">
              <a:buNone/>
            </a:pPr>
            <a:r>
              <a:rPr lang="es-ES" dirty="0" smtClean="0"/>
              <a:t>            </a:t>
            </a:r>
            <a:endParaRPr lang="es-ES" dirty="0"/>
          </a:p>
        </p:txBody>
      </p:sp>
      <p:sp>
        <p:nvSpPr>
          <p:cNvPr id="4" name="3 Elipse"/>
          <p:cNvSpPr/>
          <p:nvPr/>
        </p:nvSpPr>
        <p:spPr>
          <a:xfrm>
            <a:off x="539552" y="1484784"/>
            <a:ext cx="314664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(Díaz. </a:t>
            </a:r>
            <a:r>
              <a:rPr lang="es-ES" dirty="0">
                <a:solidFill>
                  <a:schemeClr val="tx1"/>
                </a:solidFill>
              </a:rPr>
              <a:t>I.J. 1999) </a:t>
            </a:r>
          </a:p>
        </p:txBody>
      </p:sp>
      <p:sp>
        <p:nvSpPr>
          <p:cNvPr id="5" name="4 Elipse"/>
          <p:cNvSpPr/>
          <p:nvPr/>
        </p:nvSpPr>
        <p:spPr>
          <a:xfrm>
            <a:off x="5292080" y="1484784"/>
            <a:ext cx="334786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solidFill>
              </a:rPr>
              <a:t>(Alvares d sayas 2000), </a:t>
            </a:r>
          </a:p>
        </p:txBody>
      </p:sp>
      <p:sp>
        <p:nvSpPr>
          <p:cNvPr id="6" name="5 Elipse"/>
          <p:cNvSpPr/>
          <p:nvPr/>
        </p:nvSpPr>
        <p:spPr>
          <a:xfrm>
            <a:off x="755576" y="5229200"/>
            <a:ext cx="3528392" cy="91440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solidFill>
              </a:rPr>
              <a:t>(Ruiz. A 2002) </a:t>
            </a:r>
          </a:p>
        </p:txBody>
      </p:sp>
      <p:sp>
        <p:nvSpPr>
          <p:cNvPr id="7" name="6 Elipse"/>
          <p:cNvSpPr/>
          <p:nvPr/>
        </p:nvSpPr>
        <p:spPr>
          <a:xfrm>
            <a:off x="5580112" y="5229200"/>
            <a:ext cx="2843808" cy="9106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(Dora </a:t>
            </a:r>
            <a:r>
              <a:rPr lang="es-ES" dirty="0">
                <a:solidFill>
                  <a:schemeClr val="tx1"/>
                </a:solidFill>
              </a:rPr>
              <a:t>Sosco 2003)</a:t>
            </a:r>
          </a:p>
        </p:txBody>
      </p:sp>
      <p:sp>
        <p:nvSpPr>
          <p:cNvPr id="8" name="7 Rectángulo"/>
          <p:cNvSpPr/>
          <p:nvPr/>
        </p:nvSpPr>
        <p:spPr>
          <a:xfrm>
            <a:off x="1043608" y="3356992"/>
            <a:ext cx="7380312"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Rectángulo"/>
          <p:cNvSpPr/>
          <p:nvPr/>
        </p:nvSpPr>
        <p:spPr>
          <a:xfrm>
            <a:off x="251520" y="2564904"/>
            <a:ext cx="8496944" cy="2448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800" dirty="0">
                <a:solidFill>
                  <a:schemeClr val="tx1"/>
                </a:solidFill>
                <a:latin typeface="Arial" pitchFamily="34" charset="0"/>
                <a:cs typeface="Arial" pitchFamily="34" charset="0"/>
              </a:rPr>
              <a:t>La preparación física (PF) es el conjunto organizado y jerarquizado de los procedimientos de entrenamiento cuyo objetivo es el desarrollo y la utilización de las cualidades físicas del deportista</a:t>
            </a:r>
            <a:r>
              <a:rPr lang="es-ES" sz="2000" dirty="0">
                <a:solidFill>
                  <a:schemeClr val="tx1"/>
                </a:solidFill>
              </a:rPr>
              <a:t>.</a:t>
            </a:r>
          </a:p>
        </p:txBody>
      </p:sp>
    </p:spTree>
    <p:extLst>
      <p:ext uri="{BB962C8B-B14F-4D97-AF65-F5344CB8AC3E}">
        <p14:creationId xmlns:p14="http://schemas.microsoft.com/office/powerpoint/2010/main" val="1486480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70588" l="0"/>
                                      </p:by>
                                    </p:animClr>
                                    <p:animClr clrSpc="hsl" dir="cw">
                                      <p:cBhvr>
                                        <p:cTn id="7" dur="500" fill="hold"/>
                                        <p:tgtEl>
                                          <p:spTgt spid="2"/>
                                        </p:tgtEl>
                                        <p:attrNameLst>
                                          <p:attrName>fillcolor</p:attrName>
                                        </p:attrNameLst>
                                      </p:cBhvr>
                                      <p:by>
                                        <p:hsl h="0" s="-70588" l="0"/>
                                      </p:by>
                                    </p:animClr>
                                    <p:animClr clrSpc="hsl" dir="cw">
                                      <p:cBhvr>
                                        <p:cTn id="8" dur="500" fill="hold"/>
                                        <p:tgtEl>
                                          <p:spTgt spid="2"/>
                                        </p:tgtEl>
                                        <p:attrNameLst>
                                          <p:attrName>stroke.color</p:attrName>
                                        </p:attrNameLst>
                                      </p:cBhvr>
                                      <p:by>
                                        <p:hsl h="0" s="-70588" l="0"/>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arn(inVertical)">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a:xfrm>
            <a:off x="0" y="1"/>
            <a:ext cx="9144000" cy="836711"/>
          </a:xfrm>
          <a:blipFill>
            <a:blip r:embed="rId2" cstate="print"/>
            <a:tile tx="0" ty="0" sx="100000" sy="100000" flip="none" algn="tl"/>
          </a:blipFill>
        </p:spPr>
        <p:txBody>
          <a:bodyPr>
            <a:normAutofit/>
          </a:bodyPr>
          <a:lstStyle/>
          <a:p>
            <a:r>
              <a:rPr lang="es-EC" b="1" dirty="0"/>
              <a:t>METODOLOGÍA DE INVESTIGACIÓN</a:t>
            </a:r>
          </a:p>
        </p:txBody>
      </p:sp>
      <p:sp>
        <p:nvSpPr>
          <p:cNvPr id="6" name="5 Subtítulo"/>
          <p:cNvSpPr>
            <a:spLocks noGrp="1"/>
          </p:cNvSpPr>
          <p:nvPr>
            <p:ph type="subTitle" idx="1"/>
          </p:nvPr>
        </p:nvSpPr>
        <p:spPr>
          <a:xfrm>
            <a:off x="0" y="836712"/>
            <a:ext cx="9144000" cy="6021288"/>
          </a:xfrm>
          <a:blipFill>
            <a:blip r:embed="rId3" cstate="print"/>
            <a:tile tx="0" ty="0" sx="100000" sy="100000" flip="none" algn="tl"/>
          </a:blipFill>
        </p:spPr>
        <p:txBody>
          <a:bodyPr>
            <a:normAutofit/>
          </a:bodyPr>
          <a:lstStyle/>
          <a:p>
            <a:pPr algn="just"/>
            <a:r>
              <a:rPr lang="es-EC" dirty="0">
                <a:solidFill>
                  <a:schemeClr val="tx1"/>
                </a:solidFill>
                <a:latin typeface="Arial" panose="020B0604020202020204" pitchFamily="34" charset="0"/>
                <a:cs typeface="Arial" panose="020B0604020202020204" pitchFamily="34" charset="0"/>
              </a:rPr>
              <a:t>La investigación </a:t>
            </a:r>
            <a:r>
              <a:rPr lang="es-EC" dirty="0" smtClean="0">
                <a:solidFill>
                  <a:schemeClr val="tx1"/>
                </a:solidFill>
                <a:latin typeface="Arial" panose="020B0604020202020204" pitchFamily="34" charset="0"/>
                <a:cs typeface="Arial" panose="020B0604020202020204" pitchFamily="34" charset="0"/>
              </a:rPr>
              <a:t>es</a:t>
            </a:r>
            <a:r>
              <a:rPr lang="es-ES" dirty="0" smtClean="0">
                <a:solidFill>
                  <a:schemeClr val="tx1"/>
                </a:solidFill>
                <a:latin typeface="Arial" panose="020B0604020202020204" pitchFamily="34" charset="0"/>
                <a:cs typeface="Arial" panose="020B0604020202020204" pitchFamily="34" charset="0"/>
              </a:rPr>
              <a:t>  cuasiexperimetal, </a:t>
            </a:r>
            <a:r>
              <a:rPr lang="es-ES" dirty="0">
                <a:solidFill>
                  <a:schemeClr val="tx1"/>
                </a:solidFill>
                <a:latin typeface="Arial" panose="020B0604020202020204" pitchFamily="34" charset="0"/>
                <a:cs typeface="Arial" panose="020B0604020202020204" pitchFamily="34" charset="0"/>
              </a:rPr>
              <a:t>de diseño de pre-prueba y post-prueba, tiene como finalidad aplicar un programa de </a:t>
            </a:r>
            <a:r>
              <a:rPr lang="es-ES" dirty="0" smtClean="0">
                <a:solidFill>
                  <a:schemeClr val="tx1"/>
                </a:solidFill>
                <a:latin typeface="Arial" panose="020B0604020202020204" pitchFamily="34" charset="0"/>
                <a:cs typeface="Arial" panose="020B0604020202020204" pitchFamily="34" charset="0"/>
              </a:rPr>
              <a:t>entrenamiento deportivo, </a:t>
            </a:r>
            <a:r>
              <a:rPr lang="es-ES" dirty="0">
                <a:solidFill>
                  <a:schemeClr val="tx1"/>
                </a:solidFill>
                <a:latin typeface="Arial" panose="020B0604020202020204" pitchFamily="34" charset="0"/>
                <a:cs typeface="Arial" panose="020B0604020202020204" pitchFamily="34" charset="0"/>
              </a:rPr>
              <a:t>donde al finalizarlo se analizará el desarrollo de la influencia de la preparación física </a:t>
            </a:r>
            <a:r>
              <a:rPr lang="es-ES" dirty="0" smtClean="0">
                <a:solidFill>
                  <a:schemeClr val="tx1"/>
                </a:solidFill>
                <a:latin typeface="Arial" panose="020B0604020202020204" pitchFamily="34" charset="0"/>
                <a:cs typeface="Arial" panose="020B0604020202020204" pitchFamily="34" charset="0"/>
              </a:rPr>
              <a:t>en el dominio técnico.</a:t>
            </a:r>
            <a:endParaRPr lang="es-EC" dirty="0" smtClean="0">
              <a:solidFill>
                <a:schemeClr val="tx1"/>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es-EC" dirty="0" smtClean="0">
                <a:solidFill>
                  <a:schemeClr val="tx1"/>
                </a:solidFill>
                <a:latin typeface="Arial" panose="020B0604020202020204" pitchFamily="34" charset="0"/>
                <a:cs typeface="Arial" panose="020B0604020202020204" pitchFamily="34" charset="0"/>
              </a:rPr>
              <a:t>Se </a:t>
            </a:r>
            <a:r>
              <a:rPr lang="es-EC" dirty="0">
                <a:solidFill>
                  <a:schemeClr val="tx1"/>
                </a:solidFill>
                <a:latin typeface="Arial" panose="020B0604020202020204" pitchFamily="34" charset="0"/>
                <a:cs typeface="Arial" panose="020B0604020202020204" pitchFamily="34" charset="0"/>
              </a:rPr>
              <a:t>determinó la problemática.</a:t>
            </a:r>
          </a:p>
          <a:p>
            <a:pPr marL="342900" indent="-342900" algn="just">
              <a:buFont typeface="Wingdings" panose="05000000000000000000" pitchFamily="2" charset="2"/>
              <a:buChar char="§"/>
            </a:pPr>
            <a:r>
              <a:rPr lang="es-EC" dirty="0" smtClean="0">
                <a:solidFill>
                  <a:schemeClr val="tx1"/>
                </a:solidFill>
                <a:latin typeface="Arial" panose="020B0604020202020204" pitchFamily="34" charset="0"/>
                <a:cs typeface="Arial" panose="020B0604020202020204" pitchFamily="34" charset="0"/>
              </a:rPr>
              <a:t>Formulación </a:t>
            </a:r>
            <a:r>
              <a:rPr lang="es-EC" dirty="0">
                <a:solidFill>
                  <a:schemeClr val="tx1"/>
                </a:solidFill>
                <a:latin typeface="Arial" panose="020B0604020202020204" pitchFamily="34" charset="0"/>
                <a:cs typeface="Arial" panose="020B0604020202020204" pitchFamily="34" charset="0"/>
              </a:rPr>
              <a:t>del </a:t>
            </a:r>
            <a:r>
              <a:rPr lang="es-EC" dirty="0" smtClean="0">
                <a:solidFill>
                  <a:schemeClr val="tx1"/>
                </a:solidFill>
                <a:latin typeface="Arial" panose="020B0604020202020204" pitchFamily="34" charset="0"/>
                <a:cs typeface="Arial" panose="020B0604020202020204" pitchFamily="34" charset="0"/>
              </a:rPr>
              <a:t>problema.</a:t>
            </a:r>
            <a:endParaRPr lang="es-EC" dirty="0">
              <a:solidFill>
                <a:schemeClr val="tx1"/>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es-EC" dirty="0" smtClean="0">
                <a:solidFill>
                  <a:schemeClr val="tx1"/>
                </a:solidFill>
                <a:latin typeface="Arial" panose="020B0604020202020204" pitchFamily="34" charset="0"/>
                <a:cs typeface="Arial" panose="020B0604020202020204" pitchFamily="34" charset="0"/>
              </a:rPr>
              <a:t>Se </a:t>
            </a:r>
            <a:r>
              <a:rPr lang="es-EC" dirty="0">
                <a:solidFill>
                  <a:schemeClr val="tx1"/>
                </a:solidFill>
                <a:latin typeface="Arial" panose="020B0604020202020204" pitchFamily="34" charset="0"/>
                <a:cs typeface="Arial" panose="020B0604020202020204" pitchFamily="34" charset="0"/>
              </a:rPr>
              <a:t>realizaran </a:t>
            </a:r>
            <a:r>
              <a:rPr lang="es-EC" dirty="0" smtClean="0">
                <a:solidFill>
                  <a:schemeClr val="tx1"/>
                </a:solidFill>
                <a:latin typeface="Arial" panose="020B0604020202020204" pitchFamily="34" charset="0"/>
                <a:cs typeface="Arial" panose="020B0604020202020204" pitchFamily="34" charset="0"/>
              </a:rPr>
              <a:t>6 test pedagógicos todos con el mismo objetivo.</a:t>
            </a:r>
            <a:endParaRPr lang="es-EC" dirty="0" smtClean="0">
              <a:latin typeface="Arial" panose="020B0604020202020204" pitchFamily="34" charset="0"/>
              <a:cs typeface="Arial" panose="020B0604020202020204" pitchFamily="34" charset="0"/>
            </a:endParaRPr>
          </a:p>
          <a:p>
            <a:pPr algn="l"/>
            <a:endParaRPr lang="es-EC" dirty="0" smtClean="0"/>
          </a:p>
          <a:p>
            <a:pPr algn="l"/>
            <a:endParaRPr lang="es-EC" dirty="0"/>
          </a:p>
        </p:txBody>
      </p:sp>
    </p:spTree>
    <p:extLst>
      <p:ext uri="{BB962C8B-B14F-4D97-AF65-F5344CB8AC3E}">
        <p14:creationId xmlns:p14="http://schemas.microsoft.com/office/powerpoint/2010/main" val="20736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mph" presetSubtype="0" fill="remove" grpId="0" nodeType="clickEffect">
                                  <p:stCondLst>
                                    <p:cond delay="0"/>
                                  </p:stCondLst>
                                  <p:childTnLst>
                                    <p:animClr clrSpc="rgb" dir="cw">
                                      <p:cBhvr override="childStyle">
                                        <p:cTn id="11" dur="250" autoRev="1" fill="remove"/>
                                        <p:tgtEl>
                                          <p:spTgt spid="6">
                                            <p:bg/>
                                          </p:spTgt>
                                        </p:tgtEl>
                                        <p:attrNameLst>
                                          <p:attrName>style.color</p:attrName>
                                        </p:attrNameLst>
                                      </p:cBhvr>
                                      <p:to>
                                        <a:schemeClr val="bg1"/>
                                      </p:to>
                                    </p:animClr>
                                    <p:animClr clrSpc="rgb" dir="cw">
                                      <p:cBhvr>
                                        <p:cTn id="12" dur="250" autoRev="1" fill="remove"/>
                                        <p:tgtEl>
                                          <p:spTgt spid="6">
                                            <p:bg/>
                                          </p:spTgt>
                                        </p:tgtEl>
                                        <p:attrNameLst>
                                          <p:attrName>fillcolor</p:attrName>
                                        </p:attrNameLst>
                                      </p:cBhvr>
                                      <p:to>
                                        <a:schemeClr val="bg1"/>
                                      </p:to>
                                    </p:animClr>
                                    <p:set>
                                      <p:cBhvr>
                                        <p:cTn id="13" dur="250" autoRev="1" fill="remove"/>
                                        <p:tgtEl>
                                          <p:spTgt spid="6">
                                            <p:bg/>
                                          </p:spTgt>
                                        </p:tgtEl>
                                        <p:attrNameLst>
                                          <p:attrName>fill.type</p:attrName>
                                        </p:attrNameLst>
                                      </p:cBhvr>
                                      <p:to>
                                        <p:strVal val="solid"/>
                                      </p:to>
                                    </p:set>
                                    <p:set>
                                      <p:cBhvr>
                                        <p:cTn id="14" dur="250" autoRev="1" fill="remove"/>
                                        <p:tgtEl>
                                          <p:spTgt spid="6">
                                            <p:bg/>
                                          </p:spTgt>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27" presetClass="emph" presetSubtype="0" fill="remove" grpId="0" nodeType="clickEffect">
                                  <p:stCondLst>
                                    <p:cond delay="0"/>
                                  </p:stCondLst>
                                  <p:childTnLst>
                                    <p:animClr clrSpc="rgb" dir="cw">
                                      <p:cBhvr override="childStyle">
                                        <p:cTn id="18" dur="250" autoRev="1" fill="remove"/>
                                        <p:tgtEl>
                                          <p:spTgt spid="6">
                                            <p:txEl>
                                              <p:pRg st="0" end="0"/>
                                            </p:txEl>
                                          </p:spTgt>
                                        </p:tgtEl>
                                        <p:attrNameLst>
                                          <p:attrName>style.color</p:attrName>
                                        </p:attrNameLst>
                                      </p:cBhvr>
                                      <p:to>
                                        <a:schemeClr val="bg1"/>
                                      </p:to>
                                    </p:animClr>
                                    <p:animClr clrSpc="rgb" dir="cw">
                                      <p:cBhvr>
                                        <p:cTn id="19" dur="250" autoRev="1" fill="remove"/>
                                        <p:tgtEl>
                                          <p:spTgt spid="6">
                                            <p:txEl>
                                              <p:pRg st="0" end="0"/>
                                            </p:txEl>
                                          </p:spTgt>
                                        </p:tgtEl>
                                        <p:attrNameLst>
                                          <p:attrName>fillcolor</p:attrName>
                                        </p:attrNameLst>
                                      </p:cBhvr>
                                      <p:to>
                                        <a:schemeClr val="bg1"/>
                                      </p:to>
                                    </p:animClr>
                                    <p:set>
                                      <p:cBhvr>
                                        <p:cTn id="20" dur="250" autoRev="1" fill="remove"/>
                                        <p:tgtEl>
                                          <p:spTgt spid="6">
                                            <p:txEl>
                                              <p:pRg st="0" end="0"/>
                                            </p:txEl>
                                          </p:spTgt>
                                        </p:tgtEl>
                                        <p:attrNameLst>
                                          <p:attrName>fill.type</p:attrName>
                                        </p:attrNameLst>
                                      </p:cBhvr>
                                      <p:to>
                                        <p:strVal val="solid"/>
                                      </p:to>
                                    </p:set>
                                    <p:set>
                                      <p:cBhvr>
                                        <p:cTn id="21" dur="250" autoRev="1" fill="remove"/>
                                        <p:tgtEl>
                                          <p:spTgt spid="6">
                                            <p:txEl>
                                              <p:pRg st="0" end="0"/>
                                            </p:txEl>
                                          </p:spTgt>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27" presetClass="emph" presetSubtype="0" fill="remove" grpId="0" nodeType="clickEffect">
                                  <p:stCondLst>
                                    <p:cond delay="0"/>
                                  </p:stCondLst>
                                  <p:childTnLst>
                                    <p:animClr clrSpc="rgb" dir="cw">
                                      <p:cBhvr override="childStyle">
                                        <p:cTn id="25" dur="250" autoRev="1" fill="remove"/>
                                        <p:tgtEl>
                                          <p:spTgt spid="6">
                                            <p:txEl>
                                              <p:pRg st="1" end="1"/>
                                            </p:txEl>
                                          </p:spTgt>
                                        </p:tgtEl>
                                        <p:attrNameLst>
                                          <p:attrName>style.color</p:attrName>
                                        </p:attrNameLst>
                                      </p:cBhvr>
                                      <p:to>
                                        <a:schemeClr val="bg1"/>
                                      </p:to>
                                    </p:animClr>
                                    <p:animClr clrSpc="rgb" dir="cw">
                                      <p:cBhvr>
                                        <p:cTn id="26" dur="250" autoRev="1" fill="remove"/>
                                        <p:tgtEl>
                                          <p:spTgt spid="6">
                                            <p:txEl>
                                              <p:pRg st="1" end="1"/>
                                            </p:txEl>
                                          </p:spTgt>
                                        </p:tgtEl>
                                        <p:attrNameLst>
                                          <p:attrName>fillcolor</p:attrName>
                                        </p:attrNameLst>
                                      </p:cBhvr>
                                      <p:to>
                                        <a:schemeClr val="bg1"/>
                                      </p:to>
                                    </p:animClr>
                                    <p:set>
                                      <p:cBhvr>
                                        <p:cTn id="27" dur="250" autoRev="1" fill="remove"/>
                                        <p:tgtEl>
                                          <p:spTgt spid="6">
                                            <p:txEl>
                                              <p:pRg st="1" end="1"/>
                                            </p:txEl>
                                          </p:spTgt>
                                        </p:tgtEl>
                                        <p:attrNameLst>
                                          <p:attrName>fill.type</p:attrName>
                                        </p:attrNameLst>
                                      </p:cBhvr>
                                      <p:to>
                                        <p:strVal val="solid"/>
                                      </p:to>
                                    </p:set>
                                    <p:set>
                                      <p:cBhvr>
                                        <p:cTn id="28" dur="250" autoRev="1" fill="remove"/>
                                        <p:tgtEl>
                                          <p:spTgt spid="6">
                                            <p:txEl>
                                              <p:pRg st="1" end="1"/>
                                            </p:txEl>
                                          </p:spTgt>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27" presetClass="emph" presetSubtype="0" fill="remove" grpId="0" nodeType="clickEffect">
                                  <p:stCondLst>
                                    <p:cond delay="0"/>
                                  </p:stCondLst>
                                  <p:childTnLst>
                                    <p:animClr clrSpc="rgb" dir="cw">
                                      <p:cBhvr override="childStyle">
                                        <p:cTn id="32" dur="250" autoRev="1" fill="remove"/>
                                        <p:tgtEl>
                                          <p:spTgt spid="6">
                                            <p:txEl>
                                              <p:pRg st="2" end="2"/>
                                            </p:txEl>
                                          </p:spTgt>
                                        </p:tgtEl>
                                        <p:attrNameLst>
                                          <p:attrName>style.color</p:attrName>
                                        </p:attrNameLst>
                                      </p:cBhvr>
                                      <p:to>
                                        <a:schemeClr val="bg1"/>
                                      </p:to>
                                    </p:animClr>
                                    <p:animClr clrSpc="rgb" dir="cw">
                                      <p:cBhvr>
                                        <p:cTn id="33" dur="250" autoRev="1" fill="remove"/>
                                        <p:tgtEl>
                                          <p:spTgt spid="6">
                                            <p:txEl>
                                              <p:pRg st="2" end="2"/>
                                            </p:txEl>
                                          </p:spTgt>
                                        </p:tgtEl>
                                        <p:attrNameLst>
                                          <p:attrName>fillcolor</p:attrName>
                                        </p:attrNameLst>
                                      </p:cBhvr>
                                      <p:to>
                                        <a:schemeClr val="bg1"/>
                                      </p:to>
                                    </p:animClr>
                                    <p:set>
                                      <p:cBhvr>
                                        <p:cTn id="34" dur="250" autoRev="1" fill="remove"/>
                                        <p:tgtEl>
                                          <p:spTgt spid="6">
                                            <p:txEl>
                                              <p:pRg st="2" end="2"/>
                                            </p:txEl>
                                          </p:spTgt>
                                        </p:tgtEl>
                                        <p:attrNameLst>
                                          <p:attrName>fill.type</p:attrName>
                                        </p:attrNameLst>
                                      </p:cBhvr>
                                      <p:to>
                                        <p:strVal val="solid"/>
                                      </p:to>
                                    </p:set>
                                    <p:set>
                                      <p:cBhvr>
                                        <p:cTn id="35" dur="250" autoRev="1" fill="remove"/>
                                        <p:tgtEl>
                                          <p:spTgt spid="6">
                                            <p:txEl>
                                              <p:pRg st="2" end="2"/>
                                            </p:txEl>
                                          </p:spTgt>
                                        </p:tgtEl>
                                        <p:attrNameLst>
                                          <p:attrName>fill.on</p:attrName>
                                        </p:attrNameLst>
                                      </p:cBhvr>
                                      <p:to>
                                        <p:strVal val="true"/>
                                      </p:to>
                                    </p:set>
                                  </p:childTnLst>
                                </p:cTn>
                              </p:par>
                            </p:childTnLst>
                          </p:cTn>
                        </p:par>
                      </p:childTnLst>
                    </p:cTn>
                  </p:par>
                  <p:par>
                    <p:cTn id="36" fill="hold">
                      <p:stCondLst>
                        <p:cond delay="indefinite"/>
                      </p:stCondLst>
                      <p:childTnLst>
                        <p:par>
                          <p:cTn id="37" fill="hold">
                            <p:stCondLst>
                              <p:cond delay="0"/>
                            </p:stCondLst>
                            <p:childTnLst>
                              <p:par>
                                <p:cTn id="38" presetID="27" presetClass="emph" presetSubtype="0" fill="remove" grpId="0" nodeType="clickEffect">
                                  <p:stCondLst>
                                    <p:cond delay="0"/>
                                  </p:stCondLst>
                                  <p:childTnLst>
                                    <p:animClr clrSpc="rgb" dir="cw">
                                      <p:cBhvr override="childStyle">
                                        <p:cTn id="39" dur="250" autoRev="1" fill="remove"/>
                                        <p:tgtEl>
                                          <p:spTgt spid="6">
                                            <p:txEl>
                                              <p:pRg st="3" end="3"/>
                                            </p:txEl>
                                          </p:spTgt>
                                        </p:tgtEl>
                                        <p:attrNameLst>
                                          <p:attrName>style.color</p:attrName>
                                        </p:attrNameLst>
                                      </p:cBhvr>
                                      <p:to>
                                        <a:schemeClr val="bg1"/>
                                      </p:to>
                                    </p:animClr>
                                    <p:animClr clrSpc="rgb" dir="cw">
                                      <p:cBhvr>
                                        <p:cTn id="40" dur="250" autoRev="1" fill="remove"/>
                                        <p:tgtEl>
                                          <p:spTgt spid="6">
                                            <p:txEl>
                                              <p:pRg st="3" end="3"/>
                                            </p:txEl>
                                          </p:spTgt>
                                        </p:tgtEl>
                                        <p:attrNameLst>
                                          <p:attrName>fillcolor</p:attrName>
                                        </p:attrNameLst>
                                      </p:cBhvr>
                                      <p:to>
                                        <a:schemeClr val="bg1"/>
                                      </p:to>
                                    </p:animClr>
                                    <p:set>
                                      <p:cBhvr>
                                        <p:cTn id="41" dur="250" autoRev="1" fill="remove"/>
                                        <p:tgtEl>
                                          <p:spTgt spid="6">
                                            <p:txEl>
                                              <p:pRg st="3" end="3"/>
                                            </p:txEl>
                                          </p:spTgt>
                                        </p:tgtEl>
                                        <p:attrNameLst>
                                          <p:attrName>fill.type</p:attrName>
                                        </p:attrNameLst>
                                      </p:cBhvr>
                                      <p:to>
                                        <p:strVal val="solid"/>
                                      </p:to>
                                    </p:set>
                                    <p:set>
                                      <p:cBhvr>
                                        <p:cTn id="42" dur="250" autoRev="1" fill="remove"/>
                                        <p:tgtEl>
                                          <p:spTgt spid="6">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196752"/>
          </a:xfrm>
        </p:spPr>
        <p:style>
          <a:lnRef idx="1">
            <a:schemeClr val="accent1"/>
          </a:lnRef>
          <a:fillRef idx="2">
            <a:schemeClr val="accent1"/>
          </a:fillRef>
          <a:effectRef idx="1">
            <a:schemeClr val="accent1"/>
          </a:effectRef>
          <a:fontRef idx="minor">
            <a:schemeClr val="dk1"/>
          </a:fontRef>
        </p:style>
        <p:txBody>
          <a:bodyPr>
            <a:normAutofit/>
          </a:bodyPr>
          <a:lstStyle/>
          <a:p>
            <a:r>
              <a:rPr lang="es-EC" sz="4800" b="1" dirty="0">
                <a:solidFill>
                  <a:schemeClr val="tx1"/>
                </a:solidFill>
              </a:rPr>
              <a:t>POBLACIÓN Y MUESTRA</a:t>
            </a:r>
          </a:p>
        </p:txBody>
      </p:sp>
      <p:sp>
        <p:nvSpPr>
          <p:cNvPr id="4" name="3 Marcador de contenido"/>
          <p:cNvSpPr>
            <a:spLocks noGrp="1"/>
          </p:cNvSpPr>
          <p:nvPr>
            <p:ph idx="1"/>
          </p:nvPr>
        </p:nvSpPr>
        <p:spPr>
          <a:xfrm>
            <a:off x="0" y="1268760"/>
            <a:ext cx="9144000" cy="5589240"/>
          </a:xfrm>
          <a:blipFill>
            <a:blip r:embed="rId2" cstate="print"/>
            <a:tile tx="0" ty="0" sx="100000" sy="100000" flip="none" algn="tl"/>
          </a:blipFill>
        </p:spPr>
        <p:txBody>
          <a:bodyPr>
            <a:normAutofit/>
          </a:bodyPr>
          <a:lstStyle/>
          <a:p>
            <a:pPr algn="just"/>
            <a:r>
              <a:rPr lang="es-EC" sz="5400" dirty="0"/>
              <a:t>La población objeto de estudio de la investigación está compuesta </a:t>
            </a:r>
            <a:r>
              <a:rPr lang="es-EC" sz="5400" dirty="0" smtClean="0"/>
              <a:t>por   </a:t>
            </a:r>
            <a:r>
              <a:rPr lang="es-ES" sz="5400" dirty="0" smtClean="0"/>
              <a:t>20 </a:t>
            </a:r>
            <a:r>
              <a:rPr lang="es-ES" sz="5400" dirty="0"/>
              <a:t>futbolistas de la categoría 12-14 años del </a:t>
            </a:r>
            <a:r>
              <a:rPr lang="es-ES" sz="5400" dirty="0" smtClean="0"/>
              <a:t>Club </a:t>
            </a:r>
            <a:r>
              <a:rPr lang="es-ES" sz="5400" dirty="0"/>
              <a:t>El </a:t>
            </a:r>
            <a:r>
              <a:rPr lang="es-ES" sz="5400" dirty="0" smtClean="0"/>
              <a:t>Nacional.</a:t>
            </a:r>
            <a:endParaRPr lang="es-EC" sz="5400" dirty="0"/>
          </a:p>
        </p:txBody>
      </p:sp>
    </p:spTree>
    <p:extLst>
      <p:ext uri="{BB962C8B-B14F-4D97-AF65-F5344CB8AC3E}">
        <p14:creationId xmlns:p14="http://schemas.microsoft.com/office/powerpoint/2010/main" val="2048090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4">
                                            <p:bg/>
                                          </p:spTgt>
                                        </p:tgtEl>
                                      </p:cBhvr>
                                    </p:animEffect>
                                    <p:animScale>
                                      <p:cBhvr>
                                        <p:cTn id="12" dur="250" autoRev="1" fill="hold"/>
                                        <p:tgtEl>
                                          <p:spTgt spid="4">
                                            <p:bg/>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4">
                                            <p:txEl>
                                              <p:pRg st="0" end="0"/>
                                            </p:txEl>
                                          </p:spTgt>
                                        </p:tgtEl>
                                      </p:cBhvr>
                                    </p:animEffect>
                                    <p:animScale>
                                      <p:cBhvr>
                                        <p:cTn id="17" dur="250" autoRev="1" fill="hold"/>
                                        <p:tgtEl>
                                          <p:spTgt spid="4">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052736"/>
          </a:xfrm>
        </p:spPr>
        <p:txBody>
          <a:bodyPr>
            <a:normAutofit/>
          </a:bodyPr>
          <a:lstStyle/>
          <a:p>
            <a:r>
              <a:rPr lang="es-EC" sz="4800" b="1" dirty="0" smtClean="0"/>
              <a:t>MÉTODOS DE INVESTIGACIÓN </a:t>
            </a:r>
            <a:endParaRPr lang="es-EC" sz="4800" b="1" dirty="0"/>
          </a:p>
        </p:txBody>
      </p:sp>
      <p:sp>
        <p:nvSpPr>
          <p:cNvPr id="5" name="4 Flecha a la derecha con muesca"/>
          <p:cNvSpPr/>
          <p:nvPr/>
        </p:nvSpPr>
        <p:spPr>
          <a:xfrm>
            <a:off x="323528" y="1556792"/>
            <a:ext cx="3960440" cy="1512168"/>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C" dirty="0" smtClean="0"/>
              <a:t>DEL NIVEL TEÓRICO </a:t>
            </a:r>
            <a:endParaRPr lang="es-EC" dirty="0"/>
          </a:p>
        </p:txBody>
      </p:sp>
      <p:sp>
        <p:nvSpPr>
          <p:cNvPr id="6" name="5 Flecha a la derecha con muesca"/>
          <p:cNvSpPr/>
          <p:nvPr/>
        </p:nvSpPr>
        <p:spPr>
          <a:xfrm>
            <a:off x="323528" y="4149080"/>
            <a:ext cx="4176464" cy="1728192"/>
          </a:xfrm>
          <a:prstGeom prst="notchedRight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DEL NIVEL EMPIRICO </a:t>
            </a:r>
            <a:endParaRPr lang="es-EC" dirty="0"/>
          </a:p>
        </p:txBody>
      </p:sp>
      <p:sp>
        <p:nvSpPr>
          <p:cNvPr id="7" name="6 Flecha izquierda"/>
          <p:cNvSpPr/>
          <p:nvPr/>
        </p:nvSpPr>
        <p:spPr>
          <a:xfrm>
            <a:off x="4572000" y="2708920"/>
            <a:ext cx="4032448" cy="1728192"/>
          </a:xfrm>
          <a:prstGeom prst="lef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ESTADISTICOS MATEMATICOS</a:t>
            </a:r>
            <a:endParaRPr lang="es-EC" dirty="0"/>
          </a:p>
        </p:txBody>
      </p:sp>
    </p:spTree>
    <p:extLst>
      <p:ext uri="{BB962C8B-B14F-4D97-AF65-F5344CB8AC3E}">
        <p14:creationId xmlns:p14="http://schemas.microsoft.com/office/powerpoint/2010/main" val="14550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9" presetClass="emph" presetSubtype="0" fill="hold" grpId="0" nodeType="clickEffect">
                                  <p:stCondLst>
                                    <p:cond delay="0"/>
                                  </p:stCondLst>
                                  <p:childTnLst>
                                    <p:animClr clrSpc="rgb" dir="cw">
                                      <p:cBhvr override="childStyle">
                                        <p:cTn id="11" dur="500" fill="hold"/>
                                        <p:tgtEl>
                                          <p:spTgt spid="5"/>
                                        </p:tgtEl>
                                        <p:attrNameLst>
                                          <p:attrName>style.color</p:attrName>
                                        </p:attrNameLst>
                                      </p:cBhvr>
                                      <p:to>
                                        <a:schemeClr val="accent2"/>
                                      </p:to>
                                    </p:animClr>
                                    <p:animClr clrSpc="rgb" dir="cw">
                                      <p:cBhvr>
                                        <p:cTn id="12" dur="500" fill="hold"/>
                                        <p:tgtEl>
                                          <p:spTgt spid="5"/>
                                        </p:tgtEl>
                                        <p:attrNameLst>
                                          <p:attrName>fillcolor</p:attrName>
                                        </p:attrNameLst>
                                      </p:cBhvr>
                                      <p:to>
                                        <a:schemeClr val="accent2"/>
                                      </p:to>
                                    </p:animClr>
                                    <p:set>
                                      <p:cBhvr>
                                        <p:cTn id="13" dur="500" fill="hold"/>
                                        <p:tgtEl>
                                          <p:spTgt spid="5"/>
                                        </p:tgtEl>
                                        <p:attrNameLst>
                                          <p:attrName>fill.type</p:attrName>
                                        </p:attrNameLst>
                                      </p:cBhvr>
                                      <p:to>
                                        <p:strVal val="solid"/>
                                      </p:to>
                                    </p:set>
                                    <p:set>
                                      <p:cBhvr>
                                        <p:cTn id="14" dur="500" fill="hold"/>
                                        <p:tgtEl>
                                          <p:spTgt spid="5"/>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9" presetClass="emph" presetSubtype="0" grpId="0" nodeType="clickEffect">
                                  <p:stCondLst>
                                    <p:cond delay="0"/>
                                  </p:stCondLst>
                                  <p:childTnLst>
                                    <p:set>
                                      <p:cBhvr rctx="PPT">
                                        <p:cTn id="18" dur="indefinite"/>
                                        <p:tgtEl>
                                          <p:spTgt spid="6"/>
                                        </p:tgtEl>
                                        <p:attrNameLst>
                                          <p:attrName>style.opacity</p:attrName>
                                        </p:attrNameLst>
                                      </p:cBhvr>
                                      <p:to>
                                        <p:strVal val="0.5"/>
                                      </p:to>
                                    </p:set>
                                    <p:animEffect filter="image" prLst="opacity: 0.5">
                                      <p:cBhvr rctx="IE">
                                        <p:cTn id="19"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692696"/>
          </a:xfrm>
        </p:spPr>
        <p:txBody>
          <a:bodyPr>
            <a:noAutofit/>
          </a:bodyPr>
          <a:lstStyle/>
          <a:p>
            <a:r>
              <a:rPr lang="es-EC" sz="2800" dirty="0"/>
              <a:t>Resultados obtenidos en la primera y segunda medición en el test de Test de coordinación motriz – zigzag con balón</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269748380"/>
              </p:ext>
            </p:extLst>
          </p:nvPr>
        </p:nvGraphicFramePr>
        <p:xfrm>
          <a:off x="0" y="908720"/>
          <a:ext cx="9144000" cy="59492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0335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88640"/>
            <a:ext cx="9144000" cy="836712"/>
          </a:xfrm>
        </p:spPr>
        <p:txBody>
          <a:bodyPr>
            <a:normAutofit fontScale="90000"/>
          </a:bodyPr>
          <a:lstStyle/>
          <a:p>
            <a:r>
              <a:rPr lang="es-EC" dirty="0"/>
              <a:t> </a:t>
            </a:r>
            <a:r>
              <a:rPr lang="es-EC" sz="3600" dirty="0" smtClean="0"/>
              <a:t>Resultados </a:t>
            </a:r>
            <a:r>
              <a:rPr lang="es-EC" sz="3600" dirty="0"/>
              <a:t>obtenidos en la primera y segunda medición en el test de  agilidad sin obstáculo. </a:t>
            </a:r>
            <a:br>
              <a:rPr lang="es-EC" sz="3600" dirty="0"/>
            </a:br>
            <a:endParaRPr lang="es-EC" sz="36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866951894"/>
              </p:ext>
            </p:extLst>
          </p:nvPr>
        </p:nvGraphicFramePr>
        <p:xfrm>
          <a:off x="-19290" y="980728"/>
          <a:ext cx="9055786" cy="58772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3749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908720"/>
          </a:xfrm>
        </p:spPr>
        <p:txBody>
          <a:bodyPr>
            <a:noAutofit/>
          </a:bodyPr>
          <a:lstStyle/>
          <a:p>
            <a:r>
              <a:rPr lang="es-EC" sz="2400" b="1" dirty="0"/>
              <a:t>Resultados obtenidos en la primera y segunda medición en el test de  Dominio de balón.</a:t>
            </a:r>
            <a:br>
              <a:rPr lang="es-EC" sz="2400" b="1" dirty="0"/>
            </a:br>
            <a:endParaRPr lang="es-EC" sz="2400" b="1"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377122510"/>
              </p:ext>
            </p:extLst>
          </p:nvPr>
        </p:nvGraphicFramePr>
        <p:xfrm>
          <a:off x="0" y="981074"/>
          <a:ext cx="9144000" cy="58769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3989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836712"/>
          </a:xfrm>
        </p:spPr>
        <p:style>
          <a:lnRef idx="1">
            <a:schemeClr val="accent1"/>
          </a:lnRef>
          <a:fillRef idx="2">
            <a:schemeClr val="accent1"/>
          </a:fillRef>
          <a:effectRef idx="1">
            <a:schemeClr val="accent1"/>
          </a:effectRef>
          <a:fontRef idx="minor">
            <a:schemeClr val="dk1"/>
          </a:fontRef>
        </p:style>
        <p:txBody>
          <a:bodyPr>
            <a:noAutofit/>
          </a:bodyPr>
          <a:lstStyle/>
          <a:p>
            <a:r>
              <a:rPr lang="es-EC" sz="2800" dirty="0">
                <a:latin typeface="Arial" pitchFamily="34" charset="0"/>
                <a:cs typeface="Arial" pitchFamily="34" charset="0"/>
              </a:rPr>
              <a:t>Resultados obtenidos en la primera y segunda medición en el test de  Conducción y tiro de precisión</a:t>
            </a: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747415854"/>
              </p:ext>
            </p:extLst>
          </p:nvPr>
        </p:nvGraphicFramePr>
        <p:xfrm>
          <a:off x="0" y="836712"/>
          <a:ext cx="9144000" cy="60212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4085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98" y="0"/>
            <a:ext cx="9144000" cy="764704"/>
          </a:xfrm>
          <a:solidFill>
            <a:schemeClr val="accent2">
              <a:lumMod val="40000"/>
              <a:lumOff val="60000"/>
            </a:schemeClr>
          </a:solidFill>
        </p:spPr>
        <p:style>
          <a:lnRef idx="3">
            <a:schemeClr val="lt1"/>
          </a:lnRef>
          <a:fillRef idx="1">
            <a:schemeClr val="accent1"/>
          </a:fillRef>
          <a:effectRef idx="1">
            <a:schemeClr val="accent1"/>
          </a:effectRef>
          <a:fontRef idx="minor">
            <a:schemeClr val="lt1"/>
          </a:fontRef>
        </p:style>
        <p:txBody>
          <a:bodyPr>
            <a:noAutofit/>
          </a:bodyPr>
          <a:lstStyle/>
          <a:p>
            <a:r>
              <a:rPr lang="es-EC" sz="1800" dirty="0" smtClean="0">
                <a:latin typeface="Arial" pitchFamily="34" charset="0"/>
                <a:cs typeface="Arial" pitchFamily="34" charset="0"/>
              </a:rPr>
              <a:t/>
            </a:r>
            <a:br>
              <a:rPr lang="es-EC" sz="1800" dirty="0" smtClean="0">
                <a:latin typeface="Arial" pitchFamily="34" charset="0"/>
                <a:cs typeface="Arial" pitchFamily="34" charset="0"/>
              </a:rPr>
            </a:br>
            <a:r>
              <a:rPr lang="es-EC" sz="1800" dirty="0">
                <a:latin typeface="Arial" pitchFamily="34" charset="0"/>
                <a:cs typeface="Arial" pitchFamily="34" charset="0"/>
              </a:rPr>
              <a:t/>
            </a:r>
            <a:br>
              <a:rPr lang="es-EC" sz="1800" dirty="0">
                <a:latin typeface="Arial" pitchFamily="34" charset="0"/>
                <a:cs typeface="Arial" pitchFamily="34" charset="0"/>
              </a:rPr>
            </a:br>
            <a:r>
              <a:rPr lang="es-EC" sz="1800" dirty="0" smtClean="0">
                <a:latin typeface="Arial" pitchFamily="34" charset="0"/>
                <a:cs typeface="Arial" pitchFamily="34" charset="0"/>
              </a:rPr>
              <a:t/>
            </a:r>
            <a:br>
              <a:rPr lang="es-EC" sz="1800" dirty="0" smtClean="0">
                <a:latin typeface="Arial" pitchFamily="34" charset="0"/>
                <a:cs typeface="Arial" pitchFamily="34" charset="0"/>
              </a:rPr>
            </a:br>
            <a:r>
              <a:rPr lang="es-EC" sz="2400" dirty="0" smtClean="0">
                <a:solidFill>
                  <a:schemeClr val="tx1"/>
                </a:solidFill>
                <a:latin typeface="Arial" pitchFamily="34" charset="0"/>
                <a:cs typeface="Arial" pitchFamily="34" charset="0"/>
              </a:rPr>
              <a:t>Resultados </a:t>
            </a:r>
            <a:r>
              <a:rPr lang="es-EC" sz="2400" dirty="0">
                <a:solidFill>
                  <a:schemeClr val="tx1"/>
                </a:solidFill>
                <a:latin typeface="Arial" pitchFamily="34" charset="0"/>
                <a:cs typeface="Arial" pitchFamily="34" charset="0"/>
              </a:rPr>
              <a:t>obtenidos en la primera y segunda medición en el test </a:t>
            </a:r>
            <a:r>
              <a:rPr lang="es-EC" sz="2400" dirty="0" smtClean="0">
                <a:solidFill>
                  <a:schemeClr val="tx1"/>
                </a:solidFill>
                <a:latin typeface="Arial" pitchFamily="34" charset="0"/>
                <a:cs typeface="Arial" pitchFamily="34" charset="0"/>
              </a:rPr>
              <a:t>de  Conducción </a:t>
            </a:r>
            <a:r>
              <a:rPr lang="es-EC" sz="2400" dirty="0">
                <a:solidFill>
                  <a:schemeClr val="tx1"/>
                </a:solidFill>
                <a:latin typeface="Arial" pitchFamily="34" charset="0"/>
                <a:cs typeface="Arial" pitchFamily="34" charset="0"/>
              </a:rPr>
              <a:t>en </a:t>
            </a:r>
            <a:r>
              <a:rPr lang="es-EC" sz="2400" dirty="0" smtClean="0">
                <a:solidFill>
                  <a:schemeClr val="tx1"/>
                </a:solidFill>
                <a:latin typeface="Arial" pitchFamily="34" charset="0"/>
                <a:cs typeface="Arial" pitchFamily="34" charset="0"/>
              </a:rPr>
              <a:t> círculo</a:t>
            </a:r>
            <a:r>
              <a:rPr lang="es-EC" sz="2400" dirty="0" smtClean="0">
                <a:latin typeface="Arial" pitchFamily="34" charset="0"/>
                <a:cs typeface="Arial" pitchFamily="34" charset="0"/>
              </a:rPr>
              <a:t/>
            </a:r>
            <a:br>
              <a:rPr lang="es-EC" sz="2400" dirty="0" smtClean="0">
                <a:latin typeface="Arial" pitchFamily="34" charset="0"/>
                <a:cs typeface="Arial" pitchFamily="34" charset="0"/>
              </a:rPr>
            </a:br>
            <a:r>
              <a:rPr lang="es-EC" sz="2400" dirty="0">
                <a:latin typeface="Arial" pitchFamily="34" charset="0"/>
                <a:cs typeface="Arial" pitchFamily="34" charset="0"/>
              </a:rPr>
              <a:t/>
            </a:r>
            <a:br>
              <a:rPr lang="es-EC" sz="2400" dirty="0">
                <a:latin typeface="Arial" pitchFamily="34" charset="0"/>
                <a:cs typeface="Arial" pitchFamily="34" charset="0"/>
              </a:rPr>
            </a:br>
            <a:r>
              <a:rPr lang="es-EC" sz="1800" dirty="0">
                <a:latin typeface="Arial" pitchFamily="34" charset="0"/>
                <a:cs typeface="Arial" pitchFamily="34" charset="0"/>
              </a:rPr>
              <a:t/>
            </a:r>
            <a:br>
              <a:rPr lang="es-EC" sz="1800" dirty="0">
                <a:latin typeface="Arial" pitchFamily="34" charset="0"/>
                <a:cs typeface="Arial" pitchFamily="34" charset="0"/>
              </a:rPr>
            </a:br>
            <a:endParaRPr lang="es-EC" sz="1800" dirty="0">
              <a:latin typeface="Arial" pitchFamily="34" charset="0"/>
              <a:cs typeface="Arial" pitchFamily="34" charset="0"/>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3102166377"/>
              </p:ext>
            </p:extLst>
          </p:nvPr>
        </p:nvGraphicFramePr>
        <p:xfrm>
          <a:off x="0" y="692696"/>
          <a:ext cx="9144000" cy="61653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1589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556792"/>
          </a:xfr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EC" b="1" dirty="0" smtClean="0">
                <a:solidFill>
                  <a:schemeClr val="tx1"/>
                </a:solidFill>
                <a:latin typeface="Aharoni" pitchFamily="2" charset="-79"/>
                <a:cs typeface="Aharoni" pitchFamily="2" charset="-79"/>
              </a:rPr>
              <a:t>IDENTIFICACIÓN DEL PROBLEMA </a:t>
            </a:r>
            <a:endParaRPr lang="es-EC" b="1" dirty="0">
              <a:solidFill>
                <a:schemeClr val="tx1"/>
              </a:solidFill>
              <a:latin typeface="Aharoni" pitchFamily="2" charset="-79"/>
              <a:cs typeface="Aharoni" pitchFamily="2" charset="-79"/>
            </a:endParaRPr>
          </a:p>
        </p:txBody>
      </p:sp>
      <p:sp>
        <p:nvSpPr>
          <p:cNvPr id="3" name="2 Marcador de contenido"/>
          <p:cNvSpPr>
            <a:spLocks noGrp="1"/>
          </p:cNvSpPr>
          <p:nvPr>
            <p:ph idx="1"/>
          </p:nvPr>
        </p:nvSpPr>
        <p:spPr>
          <a:xfrm>
            <a:off x="0" y="1556792"/>
            <a:ext cx="9144000" cy="5301208"/>
          </a:xfrm>
          <a:blipFill>
            <a:blip r:embed="rId3" cstate="print"/>
            <a:tile tx="0" ty="0" sx="100000" sy="100000" flip="none" algn="tl"/>
          </a:blipFill>
          <a:ln w="76200">
            <a:noFill/>
          </a:ln>
        </p:spPr>
        <p:style>
          <a:lnRef idx="1">
            <a:schemeClr val="accent5"/>
          </a:lnRef>
          <a:fillRef idx="2">
            <a:schemeClr val="accent5"/>
          </a:fillRef>
          <a:effectRef idx="1">
            <a:schemeClr val="accent5"/>
          </a:effectRef>
          <a:fontRef idx="minor">
            <a:schemeClr val="dk1"/>
          </a:fontRef>
        </p:style>
        <p:txBody>
          <a:bodyPr>
            <a:normAutofit/>
          </a:bodyPr>
          <a:lstStyle/>
          <a:p>
            <a:pPr marL="0" indent="0" algn="just">
              <a:buNone/>
            </a:pPr>
            <a:r>
              <a:rPr lang="es-EC" sz="4800" dirty="0" smtClean="0"/>
              <a:t> LA FALTA DE UN PROGRAMA QUE FACILITE LA UTILIZACIÓN DE EJERCICIOS ESPECÍFICOS PARA LA PREPARACIÓN FÍSICA </a:t>
            </a:r>
            <a:r>
              <a:rPr lang="es-EC" sz="4800" dirty="0">
                <a:solidFill>
                  <a:prstClr val="black"/>
                </a:solidFill>
              </a:rPr>
              <a:t>Y</a:t>
            </a:r>
            <a:r>
              <a:rPr lang="es-EC" sz="4800" dirty="0" smtClean="0">
                <a:solidFill>
                  <a:prstClr val="black"/>
                </a:solidFill>
              </a:rPr>
              <a:t> </a:t>
            </a:r>
            <a:r>
              <a:rPr lang="es-EC" sz="4800" dirty="0">
                <a:solidFill>
                  <a:prstClr val="black"/>
                </a:solidFill>
              </a:rPr>
              <a:t>EL DOMINIO </a:t>
            </a:r>
            <a:r>
              <a:rPr lang="es-EC" sz="4800" dirty="0" smtClean="0">
                <a:solidFill>
                  <a:prstClr val="black"/>
                </a:solidFill>
              </a:rPr>
              <a:t>TÉCNICO</a:t>
            </a:r>
            <a:r>
              <a:rPr lang="es-EC" sz="4800" dirty="0" smtClean="0"/>
              <a:t> EN FUTBOLISTAS  DE 12-14 AÑOS.</a:t>
            </a:r>
            <a:endParaRPr lang="es-EC" sz="4800" dirty="0"/>
          </a:p>
        </p:txBody>
      </p:sp>
    </p:spTree>
    <p:extLst>
      <p:ext uri="{BB962C8B-B14F-4D97-AF65-F5344CB8AC3E}">
        <p14:creationId xmlns:p14="http://schemas.microsoft.com/office/powerpoint/2010/main" val="1339558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755775" y="26130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graphicFrame>
        <p:nvGraphicFramePr>
          <p:cNvPr id="6" name="5 Gráfico"/>
          <p:cNvGraphicFramePr/>
          <p:nvPr>
            <p:extLst>
              <p:ext uri="{D42A27DB-BD31-4B8C-83A1-F6EECF244321}">
                <p14:modId xmlns:p14="http://schemas.microsoft.com/office/powerpoint/2010/main" val="2477854485"/>
              </p:ext>
            </p:extLst>
          </p:nvPr>
        </p:nvGraphicFramePr>
        <p:xfrm>
          <a:off x="0" y="897466"/>
          <a:ext cx="9144000" cy="5949280"/>
        </p:xfrm>
        <a:graphic>
          <a:graphicData uri="http://schemas.openxmlformats.org/drawingml/2006/chart">
            <c:chart xmlns:c="http://schemas.openxmlformats.org/drawingml/2006/chart" xmlns:r="http://schemas.openxmlformats.org/officeDocument/2006/relationships" r:id="rId2"/>
          </a:graphicData>
        </a:graphic>
      </p:graphicFrame>
      <p:sp>
        <p:nvSpPr>
          <p:cNvPr id="3" name="2 Rectángulo"/>
          <p:cNvSpPr/>
          <p:nvPr/>
        </p:nvSpPr>
        <p:spPr>
          <a:xfrm>
            <a:off x="0" y="-1"/>
            <a:ext cx="9144000" cy="1200329"/>
          </a:xfrm>
          <a:prstGeom prst="rect">
            <a:avLst/>
          </a:prstGeom>
          <a:solidFill>
            <a:schemeClr val="accent2">
              <a:lumMod val="20000"/>
              <a:lumOff val="80000"/>
            </a:schemeClr>
          </a:solidFill>
        </p:spPr>
        <p:txBody>
          <a:bodyPr wrap="square">
            <a:spAutoFit/>
          </a:bodyPr>
          <a:lstStyle/>
          <a:p>
            <a:pPr algn="ctr"/>
            <a:r>
              <a:rPr lang="es-EC" sz="2400" dirty="0"/>
              <a:t> </a:t>
            </a:r>
            <a:r>
              <a:rPr lang="es-EC" sz="2400" dirty="0">
                <a:latin typeface="Arial" pitchFamily="34" charset="0"/>
                <a:cs typeface="Arial" pitchFamily="34" charset="0"/>
              </a:rPr>
              <a:t>Resultados obtenidos en la primera y segunda medición en el  test de preparación física.</a:t>
            </a:r>
          </a:p>
          <a:p>
            <a:pPr algn="ctr"/>
            <a:endParaRPr lang="es-EC" sz="2400" dirty="0"/>
          </a:p>
        </p:txBody>
      </p:sp>
    </p:spTree>
    <p:extLst>
      <p:ext uri="{BB962C8B-B14F-4D97-AF65-F5344CB8AC3E}">
        <p14:creationId xmlns:p14="http://schemas.microsoft.com/office/powerpoint/2010/main" val="3677802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052736"/>
          </a:xfrm>
          <a:blipFill>
            <a:blip r:embed="rId2" cstate="print"/>
            <a:tile tx="0" ty="0" sx="100000" sy="100000" flip="none" algn="tl"/>
          </a:blipFill>
        </p:spPr>
        <p:txBody>
          <a:bodyPr/>
          <a:lstStyle/>
          <a:p>
            <a:r>
              <a:rPr lang="es-EC" b="1" dirty="0">
                <a:latin typeface="Arial" pitchFamily="34" charset="0"/>
                <a:cs typeface="Arial" pitchFamily="34" charset="0"/>
              </a:rPr>
              <a:t>CONCLUSIONES</a:t>
            </a:r>
          </a:p>
        </p:txBody>
      </p:sp>
      <p:sp>
        <p:nvSpPr>
          <p:cNvPr id="3" name="2 Marcador de contenido"/>
          <p:cNvSpPr>
            <a:spLocks noGrp="1"/>
          </p:cNvSpPr>
          <p:nvPr>
            <p:ph idx="1"/>
          </p:nvPr>
        </p:nvSpPr>
        <p:spPr>
          <a:xfrm>
            <a:off x="0" y="1052736"/>
            <a:ext cx="9144000" cy="5805264"/>
          </a:xfrm>
          <a:blipFill>
            <a:blip r:embed="rId3" cstate="print"/>
            <a:tile tx="0" ty="0" sx="100000" sy="100000" flip="none" algn="tl"/>
          </a:blipFill>
        </p:spPr>
        <p:txBody>
          <a:bodyPr>
            <a:normAutofit/>
          </a:bodyPr>
          <a:lstStyle/>
          <a:p>
            <a:pPr marL="0" indent="0">
              <a:buNone/>
            </a:pPr>
            <a:endParaRPr lang="es-ES" dirty="0"/>
          </a:p>
          <a:p>
            <a:pPr marL="0" indent="0" algn="just">
              <a:buNone/>
            </a:pPr>
            <a:r>
              <a:rPr lang="es-ES" sz="5400" dirty="0" smtClean="0"/>
              <a:t>En </a:t>
            </a:r>
            <a:r>
              <a:rPr lang="es-ES" sz="5400" dirty="0"/>
              <a:t>la investigación se confirma la hipótesis y se logran los objetivos formulados, en tanto se logran las siguientes conclusiones.</a:t>
            </a:r>
            <a:endParaRPr lang="es-EC" sz="5400" dirty="0"/>
          </a:p>
        </p:txBody>
      </p:sp>
    </p:spTree>
    <p:extLst>
      <p:ext uri="{BB962C8B-B14F-4D97-AF65-F5344CB8AC3E}">
        <p14:creationId xmlns:p14="http://schemas.microsoft.com/office/powerpoint/2010/main" val="1313164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grpId="0" nodeType="clickEffect">
                                  <p:stCondLst>
                                    <p:cond delay="0"/>
                                  </p:stCondLst>
                                  <p:childTnLst>
                                    <p:animScale>
                                      <p:cBhvr>
                                        <p:cTn id="11" dur="2000" fill="hold"/>
                                        <p:tgtEl>
                                          <p:spTgt spid="3">
                                            <p:bg/>
                                          </p:spTgt>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6" presetClass="emph" presetSubtype="0" fill="hold" grpId="0" nodeType="clickEffect">
                                  <p:stCondLst>
                                    <p:cond delay="0"/>
                                  </p:stCondLst>
                                  <p:childTnLst>
                                    <p:animScale>
                                      <p:cBhvr>
                                        <p:cTn id="15" dur="2000" fill="hold"/>
                                        <p:tgtEl>
                                          <p:spTgt spid="3">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rmAutofit fontScale="92500" lnSpcReduction="20000"/>
          </a:bodyPr>
          <a:lstStyle/>
          <a:p>
            <a:pPr lvl="0" algn="just"/>
            <a:r>
              <a:rPr lang="es-ES" dirty="0"/>
              <a:t> </a:t>
            </a:r>
            <a:r>
              <a:rPr lang="es-ES" sz="4400" dirty="0">
                <a:solidFill>
                  <a:prstClr val="black"/>
                </a:solidFill>
              </a:rPr>
              <a:t>El  programa de ejercicios   dirigido al mejoramiento del nivel de preparación física de los futbolistas del grupo etario 12-14 años  favoreció de forma muy auténtica el  dominio de la  técnica y de las habilidades motrices futbolísticas evaluadas, conduciendo a la definición que indica, que la aplicación de un programa de 10 semanas con tendencia preferencial al desarrollo de la preparación física  demostró su  efectividad sobre el dominio de la técnica.</a:t>
            </a:r>
          </a:p>
          <a:p>
            <a:pPr marL="0" indent="0">
              <a:buNone/>
            </a:pPr>
            <a:endParaRPr lang="es-ES" sz="3600" dirty="0" smtClean="0"/>
          </a:p>
        </p:txBody>
      </p:sp>
    </p:spTree>
    <p:extLst>
      <p:ext uri="{BB962C8B-B14F-4D97-AF65-F5344CB8AC3E}">
        <p14:creationId xmlns:p14="http://schemas.microsoft.com/office/powerpoint/2010/main" val="1125541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Autofit/>
          </a:bodyPr>
          <a:lstStyle/>
          <a:p>
            <a:pPr algn="just">
              <a:buFont typeface="Wingdings" pitchFamily="2" charset="2"/>
              <a:buChar char="v"/>
            </a:pPr>
            <a:r>
              <a:rPr lang="es-ES" sz="4400" dirty="0">
                <a:solidFill>
                  <a:prstClr val="black"/>
                </a:solidFill>
              </a:rPr>
              <a:t>Los resultados de la dispersión grupal explican que  el programa de entrenamiento aplicado  no  tuvo una influencia   significativa  en el incremento de la  homogeneidad grupal, probablemente asociada con la necesidad, en estas edades de aumentar el tiempo de aplicación del programa.</a:t>
            </a:r>
            <a:endParaRPr lang="es-ES" sz="4400" dirty="0"/>
          </a:p>
        </p:txBody>
      </p:sp>
    </p:spTree>
    <p:extLst>
      <p:ext uri="{BB962C8B-B14F-4D97-AF65-F5344CB8AC3E}">
        <p14:creationId xmlns:p14="http://schemas.microsoft.com/office/powerpoint/2010/main" val="4139314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0"/>
            <a:ext cx="8964488" cy="6741368"/>
          </a:xfrm>
        </p:spPr>
        <p:txBody>
          <a:bodyPr>
            <a:noAutofit/>
          </a:bodyPr>
          <a:lstStyle/>
          <a:p>
            <a:pPr algn="just"/>
            <a:r>
              <a:rPr lang="es-ES" sz="4000" dirty="0">
                <a:solidFill>
                  <a:prstClr val="black"/>
                </a:solidFill>
              </a:rPr>
              <a:t>El programa aplicado de diez semanas  permitió la obtención de valores   diferenciales óptimos en el dominio de la técnica, representado por aquellos que lograron un desplazamiento de las evaluaciones cualitativas  de Bien, Muy bien y Excelente,  entre la primera y segunda medición y que  se inscribieron en datos que oscilaron entre el 25 y el 45 %, indicativas de la influencia de ese programa.</a:t>
            </a:r>
            <a:endParaRPr lang="es-EC" sz="4000" dirty="0"/>
          </a:p>
        </p:txBody>
      </p:sp>
    </p:spTree>
    <p:extLst>
      <p:ext uri="{BB962C8B-B14F-4D97-AF65-F5344CB8AC3E}">
        <p14:creationId xmlns:p14="http://schemas.microsoft.com/office/powerpoint/2010/main" val="1990675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16632"/>
            <a:ext cx="9144000" cy="6741368"/>
          </a:xfrm>
        </p:spPr>
        <p:txBody>
          <a:bodyPr>
            <a:noAutofit/>
          </a:bodyPr>
          <a:lstStyle/>
          <a:p>
            <a:pPr lvl="0" algn="just"/>
            <a:r>
              <a:rPr lang="es-ES" sz="4400" dirty="0">
                <a:solidFill>
                  <a:prstClr val="black"/>
                </a:solidFill>
              </a:rPr>
              <a:t>Los resultados también revelaron que es necesario seguir investigando el proceso de la preparación física y la preparación técnica en estos futbolistas a fin de lograr resultados aún superiores y la implementación del control y evaluación de la preparación física desde una óptica más amplia y abarcadora. </a:t>
            </a:r>
          </a:p>
          <a:p>
            <a:pPr algn="just"/>
            <a:endParaRPr lang="es-EC" sz="4400" dirty="0"/>
          </a:p>
        </p:txBody>
      </p:sp>
    </p:spTree>
    <p:extLst>
      <p:ext uri="{BB962C8B-B14F-4D97-AF65-F5344CB8AC3E}">
        <p14:creationId xmlns:p14="http://schemas.microsoft.com/office/powerpoint/2010/main" val="289471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036496" cy="6858000"/>
          </a:xfrm>
        </p:spPr>
        <p:txBody>
          <a:bodyPr/>
          <a:lstStyle/>
          <a:p>
            <a:pPr lvl="0" algn="just"/>
            <a:r>
              <a:rPr lang="es-ES" sz="4400" dirty="0">
                <a:solidFill>
                  <a:prstClr val="black"/>
                </a:solidFill>
              </a:rPr>
              <a:t>Debe indicarse que el programa aplicado permitió un desarrollo integral tanto del proceso de la preparación física del futbolista adolescente como del dominio de las habilidades motrices, lo que pudo constatarse en los desplazamientos muy auténticos valorados mediante  la décima diferencia entre una y otra medición.</a:t>
            </a:r>
          </a:p>
          <a:p>
            <a:pPr marL="0" indent="0">
              <a:buNone/>
            </a:pPr>
            <a:endParaRPr lang="es-EC" dirty="0"/>
          </a:p>
        </p:txBody>
      </p:sp>
    </p:spTree>
    <p:extLst>
      <p:ext uri="{BB962C8B-B14F-4D97-AF65-F5344CB8AC3E}">
        <p14:creationId xmlns:p14="http://schemas.microsoft.com/office/powerpoint/2010/main" val="280082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196752"/>
          </a:xfrm>
          <a:blipFill>
            <a:blip r:embed="rId2" cstate="print"/>
            <a:tile tx="0" ty="0" sx="100000" sy="100000" flip="none" algn="tl"/>
          </a:blipFill>
        </p:spPr>
        <p:txBody>
          <a:bodyPr>
            <a:normAutofit/>
          </a:bodyPr>
          <a:lstStyle/>
          <a:p>
            <a:r>
              <a:rPr lang="es-EC" sz="5400" b="1" dirty="0"/>
              <a:t>RECOMENDACIONES</a:t>
            </a:r>
          </a:p>
        </p:txBody>
      </p:sp>
      <p:sp>
        <p:nvSpPr>
          <p:cNvPr id="3" name="2 Marcador de contenido"/>
          <p:cNvSpPr>
            <a:spLocks noGrp="1"/>
          </p:cNvSpPr>
          <p:nvPr>
            <p:ph idx="1"/>
          </p:nvPr>
        </p:nvSpPr>
        <p:spPr>
          <a:xfrm>
            <a:off x="0" y="1196752"/>
            <a:ext cx="9144000" cy="5661248"/>
          </a:xfrm>
          <a:blipFill>
            <a:blip r:embed="rId3" cstate="print"/>
            <a:tile tx="0" ty="0" sx="100000" sy="100000" flip="none" algn="tl"/>
          </a:blipFill>
        </p:spPr>
        <p:txBody>
          <a:bodyPr>
            <a:normAutofit lnSpcReduction="10000"/>
          </a:bodyPr>
          <a:lstStyle/>
          <a:p>
            <a:pPr algn="just">
              <a:buFont typeface="Wingdings" pitchFamily="2" charset="2"/>
              <a:buChar char="Ø"/>
            </a:pPr>
            <a:r>
              <a:rPr lang="es-ES" sz="4800" dirty="0"/>
              <a:t> Se  recomienda a la Federación Ecuatoriana de Fútbol que sugiera a otros clubes la aplicación de este programa por la influencia positiva que representa para el dominio técnico de las habilidades motrices deportivas del futbolista en el grupo etario </a:t>
            </a:r>
            <a:r>
              <a:rPr lang="es-ES" sz="4800" dirty="0" smtClean="0"/>
              <a:t> de menores</a:t>
            </a:r>
            <a:r>
              <a:rPr lang="es-ES" sz="4800" dirty="0"/>
              <a:t>.</a:t>
            </a:r>
            <a:endParaRPr lang="es-EC" sz="4800" dirty="0"/>
          </a:p>
          <a:p>
            <a:pPr algn="just">
              <a:buFont typeface="Wingdings" pitchFamily="2" charset="2"/>
              <a:buChar char="Ø"/>
            </a:pPr>
            <a:endParaRPr lang="es-EC" sz="4800" dirty="0"/>
          </a:p>
        </p:txBody>
      </p:sp>
    </p:spTree>
    <p:extLst>
      <p:ext uri="{BB962C8B-B14F-4D97-AF65-F5344CB8AC3E}">
        <p14:creationId xmlns:p14="http://schemas.microsoft.com/office/powerpoint/2010/main" val="1982657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33035"/>
            <a:ext cx="9144000" cy="6824965"/>
          </a:xfrm>
        </p:spPr>
        <p:txBody>
          <a:bodyPr>
            <a:noAutofit/>
          </a:bodyPr>
          <a:lstStyle/>
          <a:p>
            <a:pPr algn="just"/>
            <a:r>
              <a:rPr lang="es-ES" sz="3800" dirty="0">
                <a:solidFill>
                  <a:prstClr val="black"/>
                </a:solidFill>
              </a:rPr>
              <a:t>Se hace muy necesario continuar el proceso investigativo en esta dirección, a fin de determinar las causas que se presentaron, asociadas con la gran dispersión grupal que se puso de manifiesto en la preparación física y el dominio de las habilidades motrices deportivas de estos deportistas menores, en el intento de lograr una mayor homogeneidad en el proceso de entrenamiento de los futbolistas de estas edades.</a:t>
            </a:r>
            <a:endParaRPr lang="es-EC" sz="3800" dirty="0"/>
          </a:p>
        </p:txBody>
      </p:sp>
    </p:spTree>
    <p:extLst>
      <p:ext uri="{BB962C8B-B14F-4D97-AF65-F5344CB8AC3E}">
        <p14:creationId xmlns:p14="http://schemas.microsoft.com/office/powerpoint/2010/main" val="214395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196752"/>
          </a:xfrm>
          <a:blipFill>
            <a:blip r:embed="rId2" cstate="print"/>
            <a:tile tx="0" ty="0" sx="100000" sy="100000" flip="none" algn="tl"/>
          </a:blipFill>
        </p:spPr>
        <p:txBody>
          <a:bodyPr/>
          <a:lstStyle/>
          <a:p>
            <a:r>
              <a:rPr lang="es-EC" b="1" dirty="0">
                <a:latin typeface="Arial" pitchFamily="34" charset="0"/>
                <a:cs typeface="Arial" pitchFamily="34" charset="0"/>
              </a:rPr>
              <a:t>PROGRAMA DE ENSEÑANZA</a:t>
            </a:r>
            <a:r>
              <a:rPr lang="es-EC" dirty="0"/>
              <a:t>	</a:t>
            </a:r>
          </a:p>
        </p:txBody>
      </p:sp>
      <p:sp>
        <p:nvSpPr>
          <p:cNvPr id="3" name="2 Marcador de contenido"/>
          <p:cNvSpPr>
            <a:spLocks noGrp="1"/>
          </p:cNvSpPr>
          <p:nvPr>
            <p:ph idx="1"/>
          </p:nvPr>
        </p:nvSpPr>
        <p:spPr>
          <a:xfrm>
            <a:off x="0" y="1268760"/>
            <a:ext cx="9144000" cy="5589240"/>
          </a:xfrm>
          <a:blipFill>
            <a:blip r:embed="rId3" cstate="print"/>
            <a:tile tx="0" ty="0" sx="100000" sy="100000" flip="none" algn="tl"/>
          </a:blipFill>
        </p:spPr>
        <p:txBody>
          <a:bodyPr>
            <a:normAutofit/>
          </a:bodyPr>
          <a:lstStyle/>
          <a:p>
            <a:pPr marL="0" indent="0">
              <a:buNone/>
            </a:pPr>
            <a:r>
              <a:rPr lang="es-EC" sz="4400" b="1" dirty="0" smtClean="0"/>
              <a:t>UBICACIÓN</a:t>
            </a:r>
            <a:endParaRPr lang="es-EC" sz="4400" b="1" dirty="0"/>
          </a:p>
          <a:p>
            <a:pPr algn="just">
              <a:buFont typeface="Wingdings" pitchFamily="2" charset="2"/>
              <a:buChar char="§"/>
            </a:pPr>
            <a:r>
              <a:rPr lang="es-EC" sz="4400" dirty="0"/>
              <a:t>	</a:t>
            </a:r>
            <a:r>
              <a:rPr lang="es-EC" sz="4400" dirty="0" smtClean="0"/>
              <a:t> El Club </a:t>
            </a:r>
            <a:r>
              <a:rPr lang="es-EC" sz="4400" dirty="0"/>
              <a:t>D</a:t>
            </a:r>
            <a:r>
              <a:rPr lang="es-EC" sz="4400" dirty="0" smtClean="0"/>
              <a:t>eportivo de Alto </a:t>
            </a:r>
            <a:r>
              <a:rPr lang="es-EC" sz="4400" dirty="0"/>
              <a:t>R</a:t>
            </a:r>
            <a:r>
              <a:rPr lang="es-EC" sz="4400" dirty="0" smtClean="0"/>
              <a:t>endimiento El Nacional se encuentra ubicado en Tumbaco . Posee una población de</a:t>
            </a:r>
            <a:r>
              <a:rPr lang="es-EC" sz="4400" dirty="0">
                <a:solidFill>
                  <a:prstClr val="black"/>
                </a:solidFill>
              </a:rPr>
              <a:t> </a:t>
            </a:r>
            <a:r>
              <a:rPr lang="es-EC" sz="4400" dirty="0" smtClean="0">
                <a:solidFill>
                  <a:prstClr val="black"/>
                </a:solidFill>
              </a:rPr>
              <a:t> </a:t>
            </a:r>
            <a:r>
              <a:rPr lang="es-EC" sz="4400" dirty="0">
                <a:solidFill>
                  <a:prstClr val="black"/>
                </a:solidFill>
              </a:rPr>
              <a:t>300 jugadores aproximadamente entre equipo profesional y divisiones </a:t>
            </a:r>
            <a:r>
              <a:rPr lang="es-EC" sz="4400" dirty="0" smtClean="0">
                <a:solidFill>
                  <a:prstClr val="black"/>
                </a:solidFill>
              </a:rPr>
              <a:t>formativas.</a:t>
            </a:r>
            <a:endParaRPr lang="es-EC" sz="4400" dirty="0"/>
          </a:p>
          <a:p>
            <a:pPr marL="0" indent="0" algn="just">
              <a:buNone/>
            </a:pPr>
            <a:r>
              <a:rPr lang="es-EC" dirty="0"/>
              <a:t>	</a:t>
            </a:r>
          </a:p>
        </p:txBody>
      </p:sp>
    </p:spTree>
    <p:extLst>
      <p:ext uri="{BB962C8B-B14F-4D97-AF65-F5344CB8AC3E}">
        <p14:creationId xmlns:p14="http://schemas.microsoft.com/office/powerpoint/2010/main" val="288535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340768"/>
          </a:xfrm>
          <a:blipFill>
            <a:blip r:embed="rId2" cstate="print"/>
            <a:tile tx="0" ty="0" sx="100000" sy="100000" flip="none" algn="tl"/>
          </a:blipFill>
        </p:spPr>
        <p:txBody>
          <a:bodyPr>
            <a:normAutofit/>
          </a:bodyPr>
          <a:lstStyle/>
          <a:p>
            <a:r>
              <a:rPr lang="es-MX" sz="4800" b="1" dirty="0" smtClean="0"/>
              <a:t>PROBLEMA CIENTÍFICO</a:t>
            </a:r>
            <a:endParaRPr lang="es-EC" sz="4800" dirty="0"/>
          </a:p>
        </p:txBody>
      </p:sp>
      <p:sp>
        <p:nvSpPr>
          <p:cNvPr id="3" name="2 Marcador de contenido"/>
          <p:cNvSpPr>
            <a:spLocks noGrp="1"/>
          </p:cNvSpPr>
          <p:nvPr>
            <p:ph idx="1"/>
          </p:nvPr>
        </p:nvSpPr>
        <p:spPr>
          <a:xfrm>
            <a:off x="0" y="1340768"/>
            <a:ext cx="9144000" cy="5517232"/>
          </a:xfrm>
          <a:blipFill>
            <a:blip r:embed="rId3" cstate="print"/>
            <a:tile tx="0" ty="0" sx="100000" sy="100000" flip="none" algn="tl"/>
          </a:blipFill>
          <a:ln w="38100">
            <a:noFill/>
          </a:ln>
        </p:spPr>
        <p:style>
          <a:lnRef idx="1">
            <a:schemeClr val="accent3"/>
          </a:lnRef>
          <a:fillRef idx="1001">
            <a:schemeClr val="lt2"/>
          </a:fillRef>
          <a:effectRef idx="1">
            <a:schemeClr val="accent3"/>
          </a:effectRef>
          <a:fontRef idx="minor">
            <a:schemeClr val="dk1"/>
          </a:fontRef>
        </p:style>
        <p:txBody>
          <a:bodyPr>
            <a:noAutofit/>
          </a:bodyPr>
          <a:lstStyle/>
          <a:p>
            <a:pPr marL="0" indent="0" algn="just">
              <a:buNone/>
            </a:pPr>
            <a:r>
              <a:rPr lang="es-ES" sz="6000" dirty="0"/>
              <a:t>¿Cómo contribuir a la influencia de la preparación </a:t>
            </a:r>
            <a:r>
              <a:rPr lang="es-ES" sz="6000" dirty="0" smtClean="0"/>
              <a:t>física </a:t>
            </a:r>
            <a:r>
              <a:rPr lang="es-ES" sz="6000" dirty="0"/>
              <a:t>en el desarrollo de la técnica en futbolistas 12-14 años del C</a:t>
            </a:r>
            <a:r>
              <a:rPr lang="es-ES" sz="6000" dirty="0" smtClean="0"/>
              <a:t>lub  </a:t>
            </a:r>
            <a:r>
              <a:rPr lang="es-ES" sz="6000" dirty="0"/>
              <a:t>El Nacional?</a:t>
            </a:r>
          </a:p>
          <a:p>
            <a:pPr marL="0" indent="0">
              <a:buNone/>
            </a:pPr>
            <a:endParaRPr lang="es-ES" sz="3600" dirty="0"/>
          </a:p>
          <a:p>
            <a:pPr marL="0" indent="0">
              <a:buNone/>
            </a:pPr>
            <a:endParaRPr lang="es-EC" sz="3600" dirty="0"/>
          </a:p>
        </p:txBody>
      </p:sp>
    </p:spTree>
    <p:extLst>
      <p:ext uri="{BB962C8B-B14F-4D97-AF65-F5344CB8AC3E}">
        <p14:creationId xmlns:p14="http://schemas.microsoft.com/office/powerpoint/2010/main" val="36077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980728"/>
          </a:xfrm>
          <a:blipFill>
            <a:blip r:embed="rId2" cstate="print"/>
            <a:tile tx="0" ty="0" sx="100000" sy="100000" flip="none" algn="tl"/>
          </a:blipFill>
        </p:spPr>
        <p:txBody>
          <a:bodyPr>
            <a:normAutofit/>
          </a:bodyPr>
          <a:lstStyle/>
          <a:p>
            <a:r>
              <a:rPr lang="es-EC" b="1" dirty="0" smtClean="0">
                <a:latin typeface="Arial" pitchFamily="34" charset="0"/>
                <a:cs typeface="Arial" pitchFamily="34" charset="0"/>
              </a:rPr>
              <a:t>NATURALEZA </a:t>
            </a:r>
            <a:r>
              <a:rPr lang="es-EC" b="1" dirty="0">
                <a:latin typeface="Arial" pitchFamily="34" charset="0"/>
                <a:cs typeface="Arial" pitchFamily="34" charset="0"/>
              </a:rPr>
              <a:t>DEL PROYECTO</a:t>
            </a:r>
          </a:p>
        </p:txBody>
      </p:sp>
      <p:sp>
        <p:nvSpPr>
          <p:cNvPr id="3" name="2 Marcador de contenido"/>
          <p:cNvSpPr>
            <a:spLocks noGrp="1"/>
          </p:cNvSpPr>
          <p:nvPr>
            <p:ph idx="1"/>
          </p:nvPr>
        </p:nvSpPr>
        <p:spPr>
          <a:xfrm>
            <a:off x="0" y="980728"/>
            <a:ext cx="9144000" cy="5877272"/>
          </a:xfrm>
          <a:blipFill>
            <a:blip r:embed="rId3" cstate="print"/>
            <a:tile tx="0" ty="0" sx="100000" sy="100000" flip="none" algn="tl"/>
          </a:blipFill>
        </p:spPr>
        <p:txBody>
          <a:bodyPr/>
          <a:lstStyle/>
          <a:p>
            <a:r>
              <a:rPr lang="es-EC" b="1" dirty="0"/>
              <a:t>DESCRIPCIÓN</a:t>
            </a:r>
          </a:p>
          <a:p>
            <a:pPr marL="0" indent="0" algn="just">
              <a:buNone/>
            </a:pPr>
            <a:r>
              <a:rPr lang="es-EC" sz="4400" dirty="0" smtClean="0"/>
              <a:t>El </a:t>
            </a:r>
            <a:r>
              <a:rPr lang="es-EC" sz="4400" dirty="0"/>
              <a:t>presente proyecto busca brindar las herramientas necesarias para que </a:t>
            </a:r>
            <a:r>
              <a:rPr lang="es-EC" sz="4400" dirty="0" smtClean="0"/>
              <a:t>los futbolistas y entrenadores utilicen  </a:t>
            </a:r>
            <a:r>
              <a:rPr lang="es-EC" sz="4400" dirty="0"/>
              <a:t>ejercicios </a:t>
            </a:r>
            <a:r>
              <a:rPr lang="es-EC" sz="4400" dirty="0" smtClean="0"/>
              <a:t>específicos para la influencia de la técnica en la preparación física, </a:t>
            </a:r>
            <a:r>
              <a:rPr lang="es-EC" sz="4400" dirty="0"/>
              <a:t>para poder mejorar sus resultados.</a:t>
            </a:r>
          </a:p>
          <a:p>
            <a:pPr>
              <a:buNone/>
            </a:pPr>
            <a:endParaRPr lang="es-EC" dirty="0"/>
          </a:p>
        </p:txBody>
      </p:sp>
    </p:spTree>
    <p:extLst>
      <p:ext uri="{BB962C8B-B14F-4D97-AF65-F5344CB8AC3E}">
        <p14:creationId xmlns:p14="http://schemas.microsoft.com/office/powerpoint/2010/main" val="1611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32" fill="hold" grpId="0" nodeType="clickEffect">
                                  <p:stCondLst>
                                    <p:cond delay="0"/>
                                  </p:stCondLst>
                                  <p:childTnLst>
                                    <p:animEffect transition="out" filter="diamond(out)">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1" fill="hold" grpId="0" nodeType="clickEffect">
                                  <p:stCondLst>
                                    <p:cond delay="0"/>
                                  </p:stCondLst>
                                  <p:childTnLst>
                                    <p:animEffect transition="out" filter="wheel(1)">
                                      <p:cBhvr>
                                        <p:cTn id="11" dur="2000"/>
                                        <p:tgtEl>
                                          <p:spTgt spid="3">
                                            <p:txEl>
                                              <p:pRg st="0" end="0"/>
                                            </p:txEl>
                                          </p:spTgt>
                                        </p:tgtEl>
                                      </p:cBhvr>
                                    </p:animEffect>
                                    <p:set>
                                      <p:cBhvr>
                                        <p:cTn id="12"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1" presetClass="exit" presetSubtype="1" fill="hold" grpId="0" nodeType="clickEffect">
                                  <p:stCondLst>
                                    <p:cond delay="0"/>
                                  </p:stCondLst>
                                  <p:childTnLst>
                                    <p:animEffect transition="out" filter="wheel(1)">
                                      <p:cBhvr>
                                        <p:cTn id="16" dur="2000"/>
                                        <p:tgtEl>
                                          <p:spTgt spid="3">
                                            <p:txEl>
                                              <p:pRg st="1" end="1"/>
                                            </p:txEl>
                                          </p:spTgt>
                                        </p:tgtEl>
                                      </p:cBhvr>
                                    </p:animEffect>
                                    <p:set>
                                      <p:cBhvr>
                                        <p:cTn id="17"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1" presetClass="exit" presetSubtype="1" fill="hold" grpId="0" nodeType="clickEffect">
                                  <p:stCondLst>
                                    <p:cond delay="0"/>
                                  </p:stCondLst>
                                  <p:childTnLst>
                                    <p:animEffect transition="out" filter="wheel(1)">
                                      <p:cBhvr>
                                        <p:cTn id="21" dur="2000"/>
                                        <p:tgtEl>
                                          <p:spTgt spid="3">
                                            <p:bg/>
                                          </p:spTgt>
                                        </p:tgtEl>
                                      </p:cBhvr>
                                    </p:animEffect>
                                    <p:set>
                                      <p:cBhvr>
                                        <p:cTn id="22" dur="1" fill="hold">
                                          <p:stCondLst>
                                            <p:cond delay="19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836712"/>
          </a:xfrm>
          <a:solidFill>
            <a:schemeClr val="accent2">
              <a:lumMod val="20000"/>
              <a:lumOff val="80000"/>
            </a:schemeClr>
          </a:solidFill>
        </p:spPr>
        <p:txBody>
          <a:bodyPr/>
          <a:lstStyle/>
          <a:p>
            <a:r>
              <a:rPr lang="es-EC" b="1" dirty="0">
                <a:latin typeface="Arial" pitchFamily="34" charset="0"/>
                <a:cs typeface="Arial" pitchFamily="34" charset="0"/>
              </a:rPr>
              <a:t>OBJETIVOS</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469943750"/>
              </p:ext>
            </p:extLst>
          </p:nvPr>
        </p:nvGraphicFramePr>
        <p:xfrm>
          <a:off x="0" y="836711"/>
          <a:ext cx="9144000" cy="6617689"/>
        </p:xfrm>
        <a:graphic>
          <a:graphicData uri="http://schemas.openxmlformats.org/drawingml/2006/table">
            <a:tbl>
              <a:tblPr firstRow="1" firstCol="1" bandRow="1">
                <a:tableStyleId>{5C22544A-7EE6-4342-B048-85BDC9FD1C3A}</a:tableStyleId>
              </a:tblPr>
              <a:tblGrid>
                <a:gridCol w="1475656"/>
                <a:gridCol w="7668344"/>
              </a:tblGrid>
              <a:tr h="748353">
                <a:tc gridSpan="2">
                  <a:txBody>
                    <a:bodyPr/>
                    <a:lstStyle/>
                    <a:p>
                      <a:pPr algn="ctr">
                        <a:lnSpc>
                          <a:spcPct val="115000"/>
                        </a:lnSpc>
                        <a:spcAft>
                          <a:spcPts val="1000"/>
                        </a:spcAft>
                      </a:pPr>
                      <a:r>
                        <a:rPr lang="es-EC" sz="3200" dirty="0">
                          <a:solidFill>
                            <a:schemeClr val="tx1"/>
                          </a:solidFill>
                          <a:effectLst/>
                          <a:latin typeface="Arial" pitchFamily="34" charset="0"/>
                          <a:cs typeface="Arial" pitchFamily="34" charset="0"/>
                        </a:rPr>
                        <a:t>OBJETIVO INSTRUCTIVO PARTICULAR</a:t>
                      </a:r>
                      <a:endParaRPr lang="es-ES" sz="3200" dirty="0">
                        <a:solidFill>
                          <a:schemeClr val="tx1"/>
                        </a:solidFill>
                        <a:effectLst/>
                        <a:latin typeface="Arial" pitchFamily="34" charset="0"/>
                        <a:ea typeface="Calibri"/>
                        <a:cs typeface="Arial" pitchFamily="34" charset="0"/>
                      </a:endParaRPr>
                    </a:p>
                  </a:txBody>
                  <a:tcPr marL="57642" marR="57642" marT="0" marB="0">
                    <a:solidFill>
                      <a:schemeClr val="accent2">
                        <a:lumMod val="40000"/>
                        <a:lumOff val="60000"/>
                      </a:schemeClr>
                    </a:solidFill>
                  </a:tcPr>
                </a:tc>
                <a:tc hMerge="1">
                  <a:txBody>
                    <a:bodyPr/>
                    <a:lstStyle/>
                    <a:p>
                      <a:endParaRPr lang="es-ES"/>
                    </a:p>
                  </a:txBody>
                  <a:tcPr/>
                </a:tc>
              </a:tr>
              <a:tr h="691808">
                <a:tc>
                  <a:txBody>
                    <a:bodyPr/>
                    <a:lstStyle/>
                    <a:p>
                      <a:pPr algn="ctr">
                        <a:lnSpc>
                          <a:spcPct val="115000"/>
                        </a:lnSpc>
                        <a:spcAft>
                          <a:spcPts val="1000"/>
                        </a:spcAft>
                      </a:pPr>
                      <a:r>
                        <a:rPr lang="es-EC" sz="2000" dirty="0">
                          <a:solidFill>
                            <a:schemeClr val="tx1"/>
                          </a:solidFill>
                          <a:effectLst/>
                        </a:rPr>
                        <a:t>TEÓRICO</a:t>
                      </a:r>
                      <a:endParaRPr lang="es-ES" sz="2000" dirty="0">
                        <a:solidFill>
                          <a:schemeClr val="tx1"/>
                        </a:solidFill>
                        <a:effectLst/>
                        <a:latin typeface="Calibri"/>
                        <a:ea typeface="Calibri"/>
                        <a:cs typeface="Times New Roman"/>
                      </a:endParaRPr>
                    </a:p>
                  </a:txBody>
                  <a:tcPr marL="57642" marR="57642" marT="0" marB="0">
                    <a:solidFill>
                      <a:schemeClr val="accent2">
                        <a:lumMod val="20000"/>
                        <a:lumOff val="80000"/>
                      </a:schemeClr>
                    </a:solidFill>
                  </a:tcPr>
                </a:tc>
                <a:tc>
                  <a:txBody>
                    <a:bodyPr/>
                    <a:lstStyle/>
                    <a:p>
                      <a:pPr algn="l">
                        <a:lnSpc>
                          <a:spcPct val="115000"/>
                        </a:lnSpc>
                        <a:spcAft>
                          <a:spcPts val="1000"/>
                        </a:spcAft>
                      </a:pPr>
                      <a:r>
                        <a:rPr lang="es-EC" sz="1800" dirty="0">
                          <a:effectLst/>
                        </a:rPr>
                        <a:t>Enseñar a los niños en forma progresiva, en función de la edad los aspectos básicos para jugar fútbol</a:t>
                      </a:r>
                      <a:endParaRPr lang="es-ES" sz="1800" dirty="0">
                        <a:effectLst/>
                        <a:latin typeface="Calibri"/>
                        <a:ea typeface="Calibri"/>
                        <a:cs typeface="Times New Roman"/>
                      </a:endParaRPr>
                    </a:p>
                  </a:txBody>
                  <a:tcPr marL="57642" marR="57642" marT="0" marB="0">
                    <a:solidFill>
                      <a:schemeClr val="accent2">
                        <a:lumMod val="20000"/>
                        <a:lumOff val="80000"/>
                      </a:schemeClr>
                    </a:solidFill>
                  </a:tcPr>
                </a:tc>
              </a:tr>
              <a:tr h="843314">
                <a:tc>
                  <a:txBody>
                    <a:bodyPr/>
                    <a:lstStyle/>
                    <a:p>
                      <a:pPr algn="ctr">
                        <a:lnSpc>
                          <a:spcPct val="115000"/>
                        </a:lnSpc>
                        <a:spcAft>
                          <a:spcPts val="1000"/>
                        </a:spcAft>
                      </a:pPr>
                      <a:r>
                        <a:rPr lang="es-EC" sz="2000" dirty="0">
                          <a:solidFill>
                            <a:schemeClr val="tx1"/>
                          </a:solidFill>
                          <a:effectLst/>
                        </a:rPr>
                        <a:t>FÍSICO</a:t>
                      </a:r>
                      <a:endParaRPr lang="es-ES" sz="2000" dirty="0">
                        <a:solidFill>
                          <a:schemeClr val="tx1"/>
                        </a:solidFill>
                        <a:effectLst/>
                        <a:latin typeface="Calibri"/>
                        <a:ea typeface="Calibri"/>
                        <a:cs typeface="Times New Roman"/>
                      </a:endParaRPr>
                    </a:p>
                  </a:txBody>
                  <a:tcPr marL="57642" marR="57642" marT="0" marB="0">
                    <a:solidFill>
                      <a:schemeClr val="accent2">
                        <a:lumMod val="20000"/>
                        <a:lumOff val="80000"/>
                      </a:schemeClr>
                    </a:solidFill>
                  </a:tcPr>
                </a:tc>
                <a:tc>
                  <a:txBody>
                    <a:bodyPr/>
                    <a:lstStyle/>
                    <a:p>
                      <a:pPr algn="just">
                        <a:lnSpc>
                          <a:spcPct val="115000"/>
                        </a:lnSpc>
                        <a:spcAft>
                          <a:spcPts val="1000"/>
                        </a:spcAft>
                      </a:pPr>
                      <a:r>
                        <a:rPr lang="es-EC" sz="1800" dirty="0">
                          <a:effectLst/>
                        </a:rPr>
                        <a:t>En estas edades al componente físico no se le dará mucha importancia, su desarrollo se realizará en </a:t>
                      </a:r>
                      <a:r>
                        <a:rPr lang="es-EC" sz="1800" u="sng" dirty="0">
                          <a:effectLst/>
                        </a:rPr>
                        <a:t>base al juego estimulando el desarrollo </a:t>
                      </a:r>
                      <a:r>
                        <a:rPr lang="es-EC" sz="1800" dirty="0">
                          <a:effectLst/>
                        </a:rPr>
                        <a:t>de la flexibilidad, agilidad, velocidad y habilidad.</a:t>
                      </a:r>
                      <a:endParaRPr lang="es-ES" sz="1800" dirty="0">
                        <a:effectLst/>
                        <a:latin typeface="Calibri"/>
                        <a:ea typeface="Calibri"/>
                        <a:cs typeface="Times New Roman"/>
                      </a:endParaRPr>
                    </a:p>
                  </a:txBody>
                  <a:tcPr marL="57642" marR="57642" marT="0" marB="0">
                    <a:solidFill>
                      <a:schemeClr val="accent2">
                        <a:lumMod val="20000"/>
                        <a:lumOff val="80000"/>
                      </a:schemeClr>
                    </a:solidFill>
                  </a:tcPr>
                </a:tc>
              </a:tr>
              <a:tr h="812870">
                <a:tc>
                  <a:txBody>
                    <a:bodyPr/>
                    <a:lstStyle/>
                    <a:p>
                      <a:pPr algn="ctr">
                        <a:lnSpc>
                          <a:spcPct val="115000"/>
                        </a:lnSpc>
                        <a:spcAft>
                          <a:spcPts val="1000"/>
                        </a:spcAft>
                      </a:pPr>
                      <a:r>
                        <a:rPr lang="es-EC" sz="2000" dirty="0">
                          <a:solidFill>
                            <a:schemeClr val="tx1"/>
                          </a:solidFill>
                          <a:effectLst/>
                        </a:rPr>
                        <a:t>TÉCNICO</a:t>
                      </a:r>
                      <a:endParaRPr lang="es-ES" sz="2000" dirty="0">
                        <a:solidFill>
                          <a:schemeClr val="tx1"/>
                        </a:solidFill>
                        <a:effectLst/>
                        <a:latin typeface="Calibri"/>
                        <a:ea typeface="Calibri"/>
                        <a:cs typeface="Times New Roman"/>
                      </a:endParaRPr>
                    </a:p>
                  </a:txBody>
                  <a:tcPr marL="57642" marR="57642" marT="0" marB="0">
                    <a:solidFill>
                      <a:schemeClr val="accent2">
                        <a:lumMod val="20000"/>
                        <a:lumOff val="80000"/>
                      </a:schemeClr>
                    </a:solidFill>
                  </a:tcPr>
                </a:tc>
                <a:tc>
                  <a:txBody>
                    <a:bodyPr/>
                    <a:lstStyle/>
                    <a:p>
                      <a:pPr algn="just">
                        <a:lnSpc>
                          <a:spcPct val="115000"/>
                        </a:lnSpc>
                        <a:spcAft>
                          <a:spcPts val="1000"/>
                        </a:spcAft>
                      </a:pPr>
                      <a:r>
                        <a:rPr lang="es-EC" sz="1800" dirty="0">
                          <a:effectLst/>
                        </a:rPr>
                        <a:t>Enseñar a los niños las habilidades técnicas correspondientes a su edad y la importancia de la preparación física </a:t>
                      </a:r>
                      <a:endParaRPr lang="es-ES" sz="1800" dirty="0">
                        <a:effectLst/>
                        <a:latin typeface="Calibri"/>
                        <a:ea typeface="Calibri"/>
                        <a:cs typeface="Times New Roman"/>
                      </a:endParaRPr>
                    </a:p>
                  </a:txBody>
                  <a:tcPr marL="57642" marR="57642" marT="0" marB="0">
                    <a:solidFill>
                      <a:schemeClr val="accent2">
                        <a:lumMod val="20000"/>
                        <a:lumOff val="80000"/>
                      </a:schemeClr>
                    </a:solidFill>
                  </a:tcPr>
                </a:tc>
              </a:tr>
              <a:tr h="779548">
                <a:tc>
                  <a:txBody>
                    <a:bodyPr/>
                    <a:lstStyle/>
                    <a:p>
                      <a:pPr algn="ctr">
                        <a:lnSpc>
                          <a:spcPct val="115000"/>
                        </a:lnSpc>
                        <a:spcAft>
                          <a:spcPts val="1000"/>
                        </a:spcAft>
                      </a:pPr>
                      <a:r>
                        <a:rPr lang="es-EC" sz="2000" dirty="0">
                          <a:solidFill>
                            <a:schemeClr val="tx1"/>
                          </a:solidFill>
                          <a:effectLst/>
                        </a:rPr>
                        <a:t>TÁCTICO</a:t>
                      </a:r>
                      <a:endParaRPr lang="es-ES" sz="2000" dirty="0">
                        <a:solidFill>
                          <a:schemeClr val="tx1"/>
                        </a:solidFill>
                        <a:effectLst/>
                        <a:latin typeface="Calibri"/>
                        <a:ea typeface="Calibri"/>
                        <a:cs typeface="Times New Roman"/>
                      </a:endParaRPr>
                    </a:p>
                  </a:txBody>
                  <a:tcPr marL="57642" marR="57642" marT="0" marB="0">
                    <a:solidFill>
                      <a:schemeClr val="accent2">
                        <a:lumMod val="20000"/>
                        <a:lumOff val="80000"/>
                      </a:schemeClr>
                    </a:solidFill>
                  </a:tcPr>
                </a:tc>
                <a:tc>
                  <a:txBody>
                    <a:bodyPr/>
                    <a:lstStyle/>
                    <a:p>
                      <a:pPr algn="l">
                        <a:lnSpc>
                          <a:spcPct val="115000"/>
                        </a:lnSpc>
                        <a:spcAft>
                          <a:spcPts val="1000"/>
                        </a:spcAft>
                      </a:pPr>
                      <a:r>
                        <a:rPr lang="es-EC" sz="1800" dirty="0">
                          <a:effectLst/>
                        </a:rPr>
                        <a:t>Enseñar a los niños a colocarse en el terreno de juego y </a:t>
                      </a:r>
                      <a:r>
                        <a:rPr lang="es-EC" sz="1800" u="sng" dirty="0">
                          <a:effectLst/>
                        </a:rPr>
                        <a:t>ayudar a sus compañeros</a:t>
                      </a:r>
                      <a:r>
                        <a:rPr lang="es-EC" sz="1800" dirty="0">
                          <a:effectLst/>
                        </a:rPr>
                        <a:t>, tanto en la defensa como en el ataque</a:t>
                      </a:r>
                      <a:endParaRPr lang="es-ES" sz="1800" dirty="0">
                        <a:effectLst/>
                        <a:latin typeface="Calibri"/>
                        <a:ea typeface="Calibri"/>
                        <a:cs typeface="Times New Roman"/>
                      </a:endParaRPr>
                    </a:p>
                  </a:txBody>
                  <a:tcPr marL="57642" marR="57642" marT="0" marB="0">
                    <a:solidFill>
                      <a:schemeClr val="accent2">
                        <a:lumMod val="20000"/>
                        <a:lumOff val="80000"/>
                      </a:schemeClr>
                    </a:solidFill>
                  </a:tcPr>
                </a:tc>
              </a:tr>
              <a:tr h="2657248">
                <a:tc>
                  <a:txBody>
                    <a:bodyPr/>
                    <a:lstStyle/>
                    <a:p>
                      <a:pPr algn="ctr">
                        <a:lnSpc>
                          <a:spcPct val="115000"/>
                        </a:lnSpc>
                        <a:spcAft>
                          <a:spcPts val="1000"/>
                        </a:spcAft>
                      </a:pPr>
                      <a:endParaRPr lang="es-EC" sz="1800" dirty="0" smtClean="0">
                        <a:solidFill>
                          <a:schemeClr val="tx1"/>
                        </a:solidFill>
                        <a:effectLst/>
                      </a:endParaRPr>
                    </a:p>
                    <a:p>
                      <a:pPr algn="ctr">
                        <a:lnSpc>
                          <a:spcPct val="115000"/>
                        </a:lnSpc>
                        <a:spcAft>
                          <a:spcPts val="1000"/>
                        </a:spcAft>
                      </a:pPr>
                      <a:endParaRPr lang="es-EC" sz="1800" dirty="0" smtClean="0">
                        <a:solidFill>
                          <a:schemeClr val="tx1"/>
                        </a:solidFill>
                        <a:effectLst/>
                      </a:endParaRPr>
                    </a:p>
                    <a:p>
                      <a:pPr algn="ctr">
                        <a:lnSpc>
                          <a:spcPct val="115000"/>
                        </a:lnSpc>
                        <a:spcAft>
                          <a:spcPts val="1000"/>
                        </a:spcAft>
                      </a:pPr>
                      <a:r>
                        <a:rPr lang="es-EC" sz="1800" dirty="0" smtClean="0">
                          <a:solidFill>
                            <a:schemeClr val="tx1"/>
                          </a:solidFill>
                          <a:effectLst/>
                        </a:rPr>
                        <a:t>PSICOLÓGICO</a:t>
                      </a:r>
                      <a:endParaRPr lang="es-ES" sz="1800" dirty="0">
                        <a:solidFill>
                          <a:schemeClr val="tx1"/>
                        </a:solidFill>
                        <a:effectLst/>
                        <a:latin typeface="Calibri"/>
                        <a:ea typeface="Calibri"/>
                        <a:cs typeface="Times New Roman"/>
                      </a:endParaRPr>
                    </a:p>
                  </a:txBody>
                  <a:tcPr marL="57642" marR="57642" marT="0" marB="0">
                    <a:solidFill>
                      <a:schemeClr val="accent2">
                        <a:lumMod val="20000"/>
                        <a:lumOff val="80000"/>
                      </a:schemeClr>
                    </a:solidFill>
                  </a:tcPr>
                </a:tc>
                <a:tc>
                  <a:txBody>
                    <a:bodyPr/>
                    <a:lstStyle/>
                    <a:p>
                      <a:pPr algn="l">
                        <a:lnSpc>
                          <a:spcPct val="115000"/>
                        </a:lnSpc>
                        <a:spcAft>
                          <a:spcPts val="1000"/>
                        </a:spcAft>
                      </a:pPr>
                      <a:r>
                        <a:rPr lang="es-EC" sz="1800" dirty="0">
                          <a:effectLst/>
                        </a:rPr>
                        <a:t>Los niños en estas edades no pueden realizar los movimientos con rapidez y precisión a un mismo tiempo. Si lo hacen con rapidez, es insuficiente la precisión, si hay precisión se hace más lento el tiempo de la ejecución. Por ello, se debe </a:t>
                      </a:r>
                      <a:r>
                        <a:rPr lang="es-EC" sz="1800" u="none" dirty="0">
                          <a:effectLst/>
                        </a:rPr>
                        <a:t>aumentar el tiempo de la ejecución de los ejercicios tan solo después que se ha alcanzado la precisión de los movimientos.</a:t>
                      </a:r>
                      <a:endParaRPr lang="es-ES" sz="1800" u="none" dirty="0">
                        <a:effectLst/>
                      </a:endParaRPr>
                    </a:p>
                    <a:p>
                      <a:pPr algn="l">
                        <a:lnSpc>
                          <a:spcPct val="115000"/>
                        </a:lnSpc>
                        <a:spcAft>
                          <a:spcPts val="1000"/>
                        </a:spcAft>
                      </a:pPr>
                      <a:r>
                        <a:rPr lang="es-EC" sz="1800" u="sng" dirty="0">
                          <a:effectLst/>
                        </a:rPr>
                        <a:t>Desarrollar en los niños la concentración especial de la atención en la ejecución </a:t>
                      </a:r>
                      <a:r>
                        <a:rPr lang="es-EC" sz="1800" dirty="0">
                          <a:effectLst/>
                        </a:rPr>
                        <a:t>de los ejercicios relacionados con el mantenimiento del equilibrio, saltos de longitud, de altura, carreras, y de ejercicios de coordinación </a:t>
                      </a:r>
                      <a:r>
                        <a:rPr lang="es-EC" sz="1800" dirty="0" smtClean="0">
                          <a:effectLst/>
                        </a:rPr>
                        <a:t>compleja.</a:t>
                      </a:r>
                      <a:endParaRPr lang="es-ES" sz="1800" dirty="0">
                        <a:effectLst/>
                        <a:latin typeface="Calibri"/>
                        <a:ea typeface="Calibri"/>
                        <a:cs typeface="Times New Roman"/>
                      </a:endParaRPr>
                    </a:p>
                  </a:txBody>
                  <a:tcPr marL="57642" marR="57642" marT="0" marB="0">
                    <a:solidFill>
                      <a:schemeClr val="accent2">
                        <a:lumMod val="20000"/>
                        <a:lumOff val="80000"/>
                      </a:schemeClr>
                    </a:solidFill>
                  </a:tcPr>
                </a:tc>
              </a:tr>
            </a:tbl>
          </a:graphicData>
        </a:graphic>
      </p:graphicFrame>
      <p:sp>
        <p:nvSpPr>
          <p:cNvPr id="5" name="Rectangle 1"/>
          <p:cNvSpPr>
            <a:spLocks noChangeArrowheads="1"/>
          </p:cNvSpPr>
          <p:nvPr/>
        </p:nvSpPr>
        <p:spPr bwMode="auto">
          <a:xfrm>
            <a:off x="2627784" y="165220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smtClean="0">
                <a:ln>
                  <a:noFill/>
                </a:ln>
                <a:solidFill>
                  <a:schemeClr val="tx1"/>
                </a:solidFill>
                <a:effectLst/>
                <a:latin typeface="Arial" pitchFamily="34" charset="0"/>
                <a:ea typeface="Calibri" pitchFamily="34" charset="0"/>
              </a:rPr>
              <a:t/>
            </a:r>
            <a:br>
              <a:rPr kumimoji="0" lang="es-EC" sz="1200" b="0" i="0" u="none" strike="noStrike" cap="none" normalizeH="0" baseline="0" smtClean="0">
                <a:ln>
                  <a:noFill/>
                </a:ln>
                <a:solidFill>
                  <a:schemeClr val="tx1"/>
                </a:solidFill>
                <a:effectLst/>
                <a:latin typeface="Arial" pitchFamily="34" charset="0"/>
                <a:ea typeface="Calibri" pitchFamily="34" charset="0"/>
              </a:rPr>
            </a:br>
            <a:endParaRPr kumimoji="0" lang="es-ES" sz="14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875890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548680"/>
          </a:xfrm>
          <a:solidFill>
            <a:schemeClr val="accent2">
              <a:lumMod val="60000"/>
              <a:lumOff val="40000"/>
            </a:schemeClr>
          </a:solidFill>
        </p:spPr>
        <p:txBody>
          <a:bodyPr>
            <a:normAutofit fontScale="90000"/>
          </a:bodyPr>
          <a:lstStyle/>
          <a:p>
            <a:r>
              <a:rPr lang="es-EC" dirty="0" smtClean="0">
                <a:latin typeface="Arial" pitchFamily="34" charset="0"/>
                <a:cs typeface="Arial" pitchFamily="34" charset="0"/>
              </a:rPr>
              <a:t>Ejemplo de actividades del programa </a:t>
            </a:r>
            <a:endParaRPr lang="es-EC" dirty="0">
              <a:latin typeface="Arial" pitchFamily="34" charset="0"/>
              <a:cs typeface="Arial" pitchFamily="34" charset="0"/>
            </a:endParaRPr>
          </a:p>
        </p:txBody>
      </p:sp>
      <p:sp>
        <p:nvSpPr>
          <p:cNvPr id="3" name="2 Marcador de contenido"/>
          <p:cNvSpPr>
            <a:spLocks noGrp="1"/>
          </p:cNvSpPr>
          <p:nvPr>
            <p:ph idx="1"/>
          </p:nvPr>
        </p:nvSpPr>
        <p:spPr>
          <a:xfrm>
            <a:off x="457200" y="2204864"/>
            <a:ext cx="8229600" cy="3921299"/>
          </a:xfrm>
          <a:blipFill>
            <a:blip r:embed="rId2" cstate="print"/>
            <a:tile tx="0" ty="0" sx="100000" sy="100000" flip="none" algn="tl"/>
          </a:blipFill>
        </p:spPr>
        <p:txBody>
          <a:bodyPr>
            <a:normAutofit/>
          </a:bodyPr>
          <a:lstStyle/>
          <a:p>
            <a:pPr marL="0" indent="0">
              <a:buNone/>
            </a:pPr>
            <a:r>
              <a:rPr lang="es-EC" dirty="0"/>
              <a:t>•	</a:t>
            </a:r>
          </a:p>
        </p:txBody>
      </p:sp>
      <p:graphicFrame>
        <p:nvGraphicFramePr>
          <p:cNvPr id="4" name="3 Tabla"/>
          <p:cNvGraphicFramePr>
            <a:graphicFrameLocks noGrp="1"/>
          </p:cNvGraphicFramePr>
          <p:nvPr>
            <p:extLst>
              <p:ext uri="{D42A27DB-BD31-4B8C-83A1-F6EECF244321}">
                <p14:modId xmlns:p14="http://schemas.microsoft.com/office/powerpoint/2010/main" val="3778616904"/>
              </p:ext>
            </p:extLst>
          </p:nvPr>
        </p:nvGraphicFramePr>
        <p:xfrm>
          <a:off x="0" y="583678"/>
          <a:ext cx="9144000" cy="6319220"/>
        </p:xfrm>
        <a:graphic>
          <a:graphicData uri="http://schemas.openxmlformats.org/drawingml/2006/table">
            <a:tbl>
              <a:tblPr firstRow="1" firstCol="1" bandRow="1">
                <a:tableStyleId>{5C22544A-7EE6-4342-B048-85BDC9FD1C3A}</a:tableStyleId>
              </a:tblPr>
              <a:tblGrid>
                <a:gridCol w="1547664"/>
                <a:gridCol w="7596336"/>
              </a:tblGrid>
              <a:tr h="367346">
                <a:tc gridSpan="2">
                  <a:txBody>
                    <a:bodyPr/>
                    <a:lstStyle/>
                    <a:p>
                      <a:pPr algn="ctr">
                        <a:lnSpc>
                          <a:spcPct val="115000"/>
                        </a:lnSpc>
                        <a:spcAft>
                          <a:spcPts val="1000"/>
                        </a:spcAft>
                      </a:pPr>
                      <a:r>
                        <a:rPr lang="es-EC" sz="2000" dirty="0">
                          <a:solidFill>
                            <a:schemeClr val="tx1"/>
                          </a:solidFill>
                          <a:effectLst/>
                        </a:rPr>
                        <a:t>DESARROLLO TÉCNICO</a:t>
                      </a:r>
                      <a:endParaRPr lang="es-ES" sz="2000" dirty="0">
                        <a:solidFill>
                          <a:schemeClr val="tx1"/>
                        </a:solidFill>
                        <a:effectLst/>
                        <a:latin typeface="Calibri"/>
                        <a:ea typeface="Calibri"/>
                        <a:cs typeface="Times New Roman"/>
                      </a:endParaRPr>
                    </a:p>
                  </a:txBody>
                  <a:tcPr marL="40092" marR="40092" marT="0" marB="0">
                    <a:solidFill>
                      <a:schemeClr val="accent2">
                        <a:lumMod val="20000"/>
                        <a:lumOff val="80000"/>
                      </a:schemeClr>
                    </a:solidFill>
                  </a:tcPr>
                </a:tc>
                <a:tc hMerge="1">
                  <a:txBody>
                    <a:bodyPr/>
                    <a:lstStyle/>
                    <a:p>
                      <a:endParaRPr lang="es-ES"/>
                    </a:p>
                  </a:txBody>
                  <a:tcPr/>
                </a:tc>
              </a:tr>
              <a:tr h="476844">
                <a:tc gridSpan="2">
                  <a:txBody>
                    <a:bodyPr/>
                    <a:lstStyle/>
                    <a:p>
                      <a:pPr algn="just">
                        <a:lnSpc>
                          <a:spcPct val="115000"/>
                        </a:lnSpc>
                        <a:spcAft>
                          <a:spcPts val="1000"/>
                        </a:spcAft>
                      </a:pPr>
                      <a:r>
                        <a:rPr lang="es-EC" sz="1600" dirty="0">
                          <a:solidFill>
                            <a:schemeClr val="tx1"/>
                          </a:solidFill>
                          <a:effectLst/>
                          <a:latin typeface="Arial" pitchFamily="34" charset="0"/>
                          <a:cs typeface="Arial" pitchFamily="34" charset="0"/>
                        </a:rPr>
                        <a:t>Todas estas acciones técnicas las seguiremos trabajando  con mayor exigencia y emplearemos el movimiento, y siempre se trabajará con ambas piernas</a:t>
                      </a:r>
                      <a:endParaRPr lang="es-ES" sz="1600" dirty="0">
                        <a:solidFill>
                          <a:schemeClr val="tx1"/>
                        </a:solidFill>
                        <a:effectLst/>
                        <a:latin typeface="Arial" pitchFamily="34" charset="0"/>
                        <a:ea typeface="Calibri"/>
                        <a:cs typeface="Arial" pitchFamily="34" charset="0"/>
                      </a:endParaRPr>
                    </a:p>
                  </a:txBody>
                  <a:tcPr marL="40092" marR="40092" marT="0" marB="0">
                    <a:solidFill>
                      <a:schemeClr val="accent2">
                        <a:lumMod val="20000"/>
                        <a:lumOff val="80000"/>
                      </a:schemeClr>
                    </a:solidFill>
                  </a:tcPr>
                </a:tc>
                <a:tc hMerge="1">
                  <a:txBody>
                    <a:bodyPr/>
                    <a:lstStyle/>
                    <a:p>
                      <a:endParaRPr lang="es-ES"/>
                    </a:p>
                  </a:txBody>
                  <a:tcPr/>
                </a:tc>
              </a:tr>
              <a:tr h="306122">
                <a:tc gridSpan="2">
                  <a:txBody>
                    <a:bodyPr/>
                    <a:lstStyle/>
                    <a:p>
                      <a:pPr algn="ctr">
                        <a:lnSpc>
                          <a:spcPct val="115000"/>
                        </a:lnSpc>
                        <a:spcAft>
                          <a:spcPts val="1000"/>
                        </a:spcAft>
                      </a:pPr>
                      <a:r>
                        <a:rPr lang="es-EC" sz="1600" dirty="0">
                          <a:solidFill>
                            <a:schemeClr val="tx1"/>
                          </a:solidFill>
                          <a:effectLst/>
                        </a:rPr>
                        <a:t>ACCIONES TÉCNICAS</a:t>
                      </a:r>
                      <a:endParaRPr lang="es-ES" sz="1600" dirty="0">
                        <a:solidFill>
                          <a:schemeClr val="tx1"/>
                        </a:solidFill>
                        <a:effectLst/>
                        <a:latin typeface="Calibri"/>
                        <a:ea typeface="Calibri"/>
                        <a:cs typeface="Times New Roman"/>
                      </a:endParaRPr>
                    </a:p>
                  </a:txBody>
                  <a:tcPr marL="40092" marR="40092" marT="0" marB="0">
                    <a:solidFill>
                      <a:schemeClr val="accent2">
                        <a:lumMod val="20000"/>
                        <a:lumOff val="80000"/>
                      </a:schemeClr>
                    </a:solidFill>
                  </a:tcPr>
                </a:tc>
                <a:tc hMerge="1">
                  <a:txBody>
                    <a:bodyPr/>
                    <a:lstStyle/>
                    <a:p>
                      <a:endParaRPr lang="es-ES"/>
                    </a:p>
                  </a:txBody>
                  <a:tcPr/>
                </a:tc>
              </a:tr>
              <a:tr h="1047632">
                <a:tc>
                  <a:txBody>
                    <a:bodyPr/>
                    <a:lstStyle/>
                    <a:p>
                      <a:pPr algn="ctr">
                        <a:lnSpc>
                          <a:spcPct val="115000"/>
                        </a:lnSpc>
                        <a:spcAft>
                          <a:spcPts val="1000"/>
                        </a:spcAft>
                      </a:pPr>
                      <a:r>
                        <a:rPr lang="es-EC" sz="1600" dirty="0">
                          <a:solidFill>
                            <a:schemeClr val="tx1"/>
                          </a:solidFill>
                          <a:effectLst/>
                        </a:rPr>
                        <a:t>GOLPEOS CON DIFERENTES </a:t>
                      </a:r>
                      <a:endParaRPr lang="es-ES" sz="1600" dirty="0">
                        <a:solidFill>
                          <a:schemeClr val="tx1"/>
                        </a:solidFill>
                        <a:effectLst/>
                      </a:endParaRPr>
                    </a:p>
                    <a:p>
                      <a:pPr algn="ctr">
                        <a:lnSpc>
                          <a:spcPct val="115000"/>
                        </a:lnSpc>
                        <a:spcAft>
                          <a:spcPts val="1000"/>
                        </a:spcAft>
                      </a:pPr>
                      <a:r>
                        <a:rPr lang="es-EC" sz="1600" dirty="0">
                          <a:solidFill>
                            <a:schemeClr val="tx1"/>
                          </a:solidFill>
                          <a:effectLst/>
                        </a:rPr>
                        <a:t>PARTES DEL PIÉ</a:t>
                      </a:r>
                      <a:endParaRPr lang="es-ES" sz="1600" dirty="0">
                        <a:solidFill>
                          <a:schemeClr val="tx1"/>
                        </a:solidFill>
                        <a:effectLst/>
                        <a:latin typeface="Calibri"/>
                        <a:ea typeface="Calibri"/>
                        <a:cs typeface="Times New Roman"/>
                      </a:endParaRPr>
                    </a:p>
                  </a:txBody>
                  <a:tcPr marL="40092" marR="40092" marT="0" marB="0">
                    <a:solidFill>
                      <a:schemeClr val="accent2">
                        <a:lumMod val="20000"/>
                        <a:lumOff val="80000"/>
                      </a:schemeClr>
                    </a:solidFill>
                  </a:tcPr>
                </a:tc>
                <a:tc>
                  <a:txBody>
                    <a:bodyPr/>
                    <a:lstStyle/>
                    <a:p>
                      <a:pPr algn="just">
                        <a:lnSpc>
                          <a:spcPct val="115000"/>
                        </a:lnSpc>
                        <a:spcAft>
                          <a:spcPts val="1000"/>
                        </a:spcAft>
                      </a:pPr>
                      <a:r>
                        <a:rPr lang="es-EC" sz="1400" dirty="0">
                          <a:effectLst/>
                        </a:rPr>
                        <a:t>En esta edad se realizará consolidación de los golpeos, con la diferencia que ya se pueden trabajar con los movimientos y se le puede aumentar el grado de dificultad o exigencia</a:t>
                      </a:r>
                      <a:r>
                        <a:rPr lang="es-EC" sz="1400" dirty="0" smtClean="0">
                          <a:effectLst/>
                        </a:rPr>
                        <a:t>.</a:t>
                      </a:r>
                      <a:endParaRPr lang="es-ES" sz="1400" dirty="0">
                        <a:effectLst/>
                      </a:endParaRPr>
                    </a:p>
                    <a:p>
                      <a:pPr>
                        <a:lnSpc>
                          <a:spcPct val="115000"/>
                        </a:lnSpc>
                        <a:spcAft>
                          <a:spcPts val="1000"/>
                        </a:spcAft>
                      </a:pPr>
                      <a:r>
                        <a:rPr lang="es-EC" sz="1400" dirty="0">
                          <a:effectLst/>
                        </a:rPr>
                        <a:t>Utilizaremos las siguientes superficies de contacto: INTERIOR DEL PIÉ,EMPEINE INTERIOR,EMPEINE TOTAL,EMPEINE EXTERIOR , EXTERIOR DEL PIÉ</a:t>
                      </a:r>
                      <a:endParaRPr lang="es-ES" sz="1400" dirty="0">
                        <a:effectLst/>
                        <a:latin typeface="Calibri"/>
                        <a:ea typeface="Calibri"/>
                        <a:cs typeface="Times New Roman"/>
                      </a:endParaRPr>
                    </a:p>
                  </a:txBody>
                  <a:tcPr marL="40092" marR="40092" marT="0" marB="0">
                    <a:solidFill>
                      <a:schemeClr val="accent2">
                        <a:lumMod val="20000"/>
                        <a:lumOff val="80000"/>
                      </a:schemeClr>
                    </a:solidFill>
                  </a:tcPr>
                </a:tc>
              </a:tr>
              <a:tr h="1300092">
                <a:tc>
                  <a:txBody>
                    <a:bodyPr/>
                    <a:lstStyle/>
                    <a:p>
                      <a:pPr algn="ctr">
                        <a:lnSpc>
                          <a:spcPct val="115000"/>
                        </a:lnSpc>
                        <a:spcAft>
                          <a:spcPts val="1000"/>
                        </a:spcAft>
                      </a:pPr>
                      <a:r>
                        <a:rPr lang="es-EC" sz="1600" dirty="0">
                          <a:solidFill>
                            <a:schemeClr val="tx1"/>
                          </a:solidFill>
                          <a:effectLst/>
                        </a:rPr>
                        <a:t>PASES CORTOS Y MEDIOS</a:t>
                      </a:r>
                      <a:endParaRPr lang="es-ES" sz="1600" dirty="0">
                        <a:solidFill>
                          <a:schemeClr val="tx1"/>
                        </a:solidFill>
                        <a:effectLst/>
                        <a:latin typeface="Calibri"/>
                        <a:ea typeface="Calibri"/>
                        <a:cs typeface="Times New Roman"/>
                      </a:endParaRPr>
                    </a:p>
                  </a:txBody>
                  <a:tcPr marL="40092" marR="40092" marT="0" marB="0">
                    <a:solidFill>
                      <a:schemeClr val="accent2">
                        <a:lumMod val="20000"/>
                        <a:lumOff val="80000"/>
                      </a:schemeClr>
                    </a:solidFill>
                  </a:tcPr>
                </a:tc>
                <a:tc>
                  <a:txBody>
                    <a:bodyPr/>
                    <a:lstStyle/>
                    <a:p>
                      <a:pPr>
                        <a:lnSpc>
                          <a:spcPct val="115000"/>
                        </a:lnSpc>
                        <a:spcAft>
                          <a:spcPts val="1000"/>
                        </a:spcAft>
                      </a:pPr>
                      <a:r>
                        <a:rPr lang="es-EC" sz="1400" dirty="0">
                          <a:effectLst/>
                        </a:rPr>
                        <a:t>CORTOS: Se hacen para iniciar el juego de ataque o para mantener la posesión del balón, la idea es que se realicen al pie y mejoren la dirección del balón al realizar un pase ya sea que el compañero este parado o viene en movimiento.</a:t>
                      </a:r>
                      <a:endParaRPr lang="es-ES" sz="1400" dirty="0">
                        <a:effectLst/>
                      </a:endParaRPr>
                    </a:p>
                    <a:p>
                      <a:pPr>
                        <a:lnSpc>
                          <a:spcPct val="115000"/>
                        </a:lnSpc>
                        <a:spcAft>
                          <a:spcPts val="1000"/>
                        </a:spcAft>
                      </a:pPr>
                      <a:r>
                        <a:rPr lang="es-EC" sz="1400" dirty="0">
                          <a:effectLst/>
                        </a:rPr>
                        <a:t>MEDIOS: Se pretende enviar la pelota a zonas más despejadas de rivales, bien hacia un lado como cambio de orientación o hacia adelante para iniciar o finalizar  el ataque</a:t>
                      </a:r>
                      <a:endParaRPr lang="es-ES" sz="1400" dirty="0">
                        <a:effectLst/>
                        <a:latin typeface="Calibri"/>
                        <a:ea typeface="Calibri"/>
                        <a:cs typeface="Times New Roman"/>
                      </a:endParaRPr>
                    </a:p>
                  </a:txBody>
                  <a:tcPr marL="40092" marR="40092" marT="0" marB="0">
                    <a:solidFill>
                      <a:schemeClr val="accent2">
                        <a:lumMod val="20000"/>
                        <a:lumOff val="80000"/>
                      </a:schemeClr>
                    </a:solidFill>
                  </a:tcPr>
                </a:tc>
              </a:tr>
              <a:tr h="1668955">
                <a:tc>
                  <a:txBody>
                    <a:bodyPr/>
                    <a:lstStyle/>
                    <a:p>
                      <a:pPr algn="ctr">
                        <a:lnSpc>
                          <a:spcPct val="115000"/>
                        </a:lnSpc>
                        <a:spcAft>
                          <a:spcPts val="1000"/>
                        </a:spcAft>
                      </a:pPr>
                      <a:r>
                        <a:rPr lang="es-EC" sz="1600" dirty="0">
                          <a:solidFill>
                            <a:schemeClr val="tx1"/>
                          </a:solidFill>
                          <a:effectLst/>
                        </a:rPr>
                        <a:t>CONTROLES (RECEPCIONES)</a:t>
                      </a:r>
                      <a:endParaRPr lang="es-ES" sz="1600" dirty="0">
                        <a:solidFill>
                          <a:schemeClr val="tx1"/>
                        </a:solidFill>
                        <a:effectLst/>
                        <a:latin typeface="Calibri"/>
                        <a:ea typeface="Calibri"/>
                        <a:cs typeface="Times New Roman"/>
                      </a:endParaRPr>
                    </a:p>
                  </a:txBody>
                  <a:tcPr marL="40092" marR="40092" marT="0" marB="0">
                    <a:solidFill>
                      <a:schemeClr val="accent2">
                        <a:lumMod val="20000"/>
                        <a:lumOff val="80000"/>
                      </a:schemeClr>
                    </a:solidFill>
                  </a:tcPr>
                </a:tc>
                <a:tc>
                  <a:txBody>
                    <a:bodyPr/>
                    <a:lstStyle/>
                    <a:p>
                      <a:pPr>
                        <a:lnSpc>
                          <a:spcPct val="115000"/>
                        </a:lnSpc>
                        <a:spcAft>
                          <a:spcPts val="1000"/>
                        </a:spcAft>
                      </a:pPr>
                      <a:r>
                        <a:rPr lang="es-EC" sz="1400" dirty="0">
                          <a:effectLst/>
                        </a:rPr>
                        <a:t>No podemos olvidar el concepto de recepción ya que es muy importante en la preparación de los futbolistas, es la posesión del balón, la parada del balón y en general su control y dominio (a partir de estas edades se incluye la recepción de balones altos), y seguiremos trabajando estas mismas recepciones con el INTERIOR DEL PIÉ, LA PLANTA DEL PIÉ, EMPEINE TOTAL, MUSLO, ABDOMÉN,PECHO, también enseñaremos la recepción del balón con la CABEZA. En estas edades buscaremos perfeccionar los gestos técnicos trabajando estático y dinámico en movimiento.</a:t>
                      </a:r>
                      <a:endParaRPr lang="es-ES" sz="1400" dirty="0">
                        <a:effectLst/>
                        <a:latin typeface="Calibri"/>
                        <a:ea typeface="Calibri"/>
                        <a:cs typeface="Times New Roman"/>
                      </a:endParaRPr>
                    </a:p>
                  </a:txBody>
                  <a:tcPr marL="40092" marR="40092" marT="0" marB="0">
                    <a:solidFill>
                      <a:schemeClr val="accent2">
                        <a:lumMod val="20000"/>
                        <a:lumOff val="80000"/>
                      </a:schemeClr>
                    </a:solidFill>
                  </a:tcPr>
                </a:tc>
              </a:tr>
              <a:tr h="953689">
                <a:tc>
                  <a:txBody>
                    <a:bodyPr/>
                    <a:lstStyle/>
                    <a:p>
                      <a:pPr algn="ctr">
                        <a:lnSpc>
                          <a:spcPct val="115000"/>
                        </a:lnSpc>
                        <a:spcAft>
                          <a:spcPts val="1000"/>
                        </a:spcAft>
                      </a:pPr>
                      <a:r>
                        <a:rPr lang="es-EC" sz="1600" dirty="0">
                          <a:solidFill>
                            <a:schemeClr val="tx1"/>
                          </a:solidFill>
                          <a:effectLst/>
                        </a:rPr>
                        <a:t>CONDUCCIÓN DEL BALÓN</a:t>
                      </a:r>
                      <a:endParaRPr lang="es-ES" sz="1600" dirty="0">
                        <a:solidFill>
                          <a:schemeClr val="tx1"/>
                        </a:solidFill>
                        <a:effectLst/>
                        <a:latin typeface="Calibri"/>
                        <a:ea typeface="Calibri"/>
                        <a:cs typeface="Times New Roman"/>
                      </a:endParaRPr>
                    </a:p>
                  </a:txBody>
                  <a:tcPr marL="40092" marR="40092" marT="0" marB="0">
                    <a:solidFill>
                      <a:schemeClr val="accent2">
                        <a:lumMod val="20000"/>
                        <a:lumOff val="80000"/>
                      </a:schemeClr>
                    </a:solidFill>
                  </a:tcPr>
                </a:tc>
                <a:tc>
                  <a:txBody>
                    <a:bodyPr/>
                    <a:lstStyle/>
                    <a:p>
                      <a:pPr algn="just">
                        <a:lnSpc>
                          <a:spcPct val="115000"/>
                        </a:lnSpc>
                        <a:spcAft>
                          <a:spcPts val="1000"/>
                        </a:spcAft>
                      </a:pPr>
                      <a:r>
                        <a:rPr lang="es-EC" sz="1400" dirty="0">
                          <a:effectLst/>
                        </a:rPr>
                        <a:t>Se sigue el trabajo con ambas piernas, pero aquí ya se le puede poner un jugador contrario pasivo para que perfeccione la conducción teniendo un oponente, y también se le pueden poner obstáculos y recordarles siempre que deben levantar la vista para observar  todo lo que los rodea</a:t>
                      </a:r>
                      <a:endParaRPr lang="es-ES" sz="1400" dirty="0">
                        <a:effectLst/>
                        <a:latin typeface="Calibri"/>
                        <a:ea typeface="Calibri"/>
                        <a:cs typeface="Times New Roman"/>
                      </a:endParaRPr>
                    </a:p>
                  </a:txBody>
                  <a:tcPr marL="40092" marR="40092" marT="0" marB="0">
                    <a:solidFill>
                      <a:schemeClr val="accent2">
                        <a:lumMod val="20000"/>
                        <a:lumOff val="80000"/>
                      </a:schemeClr>
                    </a:solidFill>
                  </a:tcPr>
                </a:tc>
              </a:tr>
            </a:tbl>
          </a:graphicData>
        </a:graphic>
      </p:graphicFrame>
    </p:spTree>
    <p:extLst>
      <p:ext uri="{BB962C8B-B14F-4D97-AF65-F5344CB8AC3E}">
        <p14:creationId xmlns:p14="http://schemas.microsoft.com/office/powerpoint/2010/main" val="375554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492229131"/>
              </p:ext>
            </p:extLst>
          </p:nvPr>
        </p:nvGraphicFramePr>
        <p:xfrm>
          <a:off x="-1" y="0"/>
          <a:ext cx="9144000" cy="6810757"/>
        </p:xfrm>
        <a:graphic>
          <a:graphicData uri="http://schemas.openxmlformats.org/drawingml/2006/table">
            <a:tbl>
              <a:tblPr firstRow="1" firstCol="1" bandRow="1">
                <a:tableStyleId>{5C22544A-7EE6-4342-B048-85BDC9FD1C3A}</a:tableStyleId>
              </a:tblPr>
              <a:tblGrid>
                <a:gridCol w="1765346"/>
                <a:gridCol w="2047803"/>
                <a:gridCol w="1906575"/>
                <a:gridCol w="1766963"/>
                <a:gridCol w="1657313"/>
              </a:tblGrid>
              <a:tr h="1052736">
                <a:tc gridSpan="5">
                  <a:txBody>
                    <a:bodyPr/>
                    <a:lstStyle/>
                    <a:p>
                      <a:pPr algn="just">
                        <a:lnSpc>
                          <a:spcPct val="115000"/>
                        </a:lnSpc>
                        <a:spcAft>
                          <a:spcPts val="0"/>
                        </a:spcAft>
                      </a:pPr>
                      <a:r>
                        <a:rPr lang="es-EC" sz="1000" dirty="0">
                          <a:effectLst/>
                        </a:rPr>
                        <a:t> </a:t>
                      </a:r>
                      <a:r>
                        <a:rPr lang="es-EC" sz="1100" dirty="0" smtClean="0">
                          <a:effectLst/>
                        </a:rPr>
                        <a:t>AÑO</a:t>
                      </a:r>
                      <a:r>
                        <a:rPr lang="es-EC" sz="1100" dirty="0">
                          <a:effectLst/>
                        </a:rPr>
                        <a:t>: </a:t>
                      </a:r>
                      <a:r>
                        <a:rPr lang="es-EC" sz="1100" dirty="0" smtClean="0">
                          <a:effectLst/>
                        </a:rPr>
                        <a:t>2014                  MES</a:t>
                      </a:r>
                      <a:r>
                        <a:rPr lang="es-EC" sz="1100" dirty="0">
                          <a:effectLst/>
                        </a:rPr>
                        <a:t>: </a:t>
                      </a:r>
                      <a:r>
                        <a:rPr lang="es-EC" sz="1100" dirty="0" smtClean="0">
                          <a:effectLst/>
                        </a:rPr>
                        <a:t>ENERO-FEBRERO                                       CATEGORÍA</a:t>
                      </a:r>
                      <a:r>
                        <a:rPr lang="es-EC" sz="1100" dirty="0">
                          <a:effectLst/>
                        </a:rPr>
                        <a:t>: 12-14 </a:t>
                      </a:r>
                      <a:r>
                        <a:rPr lang="es-EC" sz="1100" dirty="0" smtClean="0">
                          <a:effectLst/>
                        </a:rPr>
                        <a:t>–AÑOS             SEXO</a:t>
                      </a:r>
                      <a:r>
                        <a:rPr lang="es-EC" sz="1100" dirty="0">
                          <a:effectLst/>
                        </a:rPr>
                        <a:t>: </a:t>
                      </a:r>
                      <a:r>
                        <a:rPr lang="es-EC" sz="1100" dirty="0" smtClean="0">
                          <a:effectLst/>
                        </a:rPr>
                        <a:t>MASCULINO</a:t>
                      </a:r>
                      <a:endParaRPr lang="es-ES" sz="1100" dirty="0">
                        <a:effectLst/>
                      </a:endParaRPr>
                    </a:p>
                    <a:p>
                      <a:pPr algn="just">
                        <a:lnSpc>
                          <a:spcPct val="100000"/>
                        </a:lnSpc>
                        <a:spcAft>
                          <a:spcPts val="0"/>
                        </a:spcAft>
                      </a:pPr>
                      <a:r>
                        <a:rPr lang="es-EC" sz="1100" dirty="0">
                          <a:effectLst/>
                        </a:rPr>
                        <a:t> </a:t>
                      </a:r>
                      <a:r>
                        <a:rPr lang="es-EC" sz="1100" dirty="0" smtClean="0">
                          <a:effectLst/>
                        </a:rPr>
                        <a:t>CIUDAD</a:t>
                      </a:r>
                      <a:r>
                        <a:rPr lang="es-EC" sz="1100" dirty="0">
                          <a:effectLst/>
                        </a:rPr>
                        <a:t>: QUITO </a:t>
                      </a:r>
                      <a:r>
                        <a:rPr lang="es-EC" sz="1100" dirty="0" smtClean="0">
                          <a:effectLst/>
                        </a:rPr>
                        <a:t>                            PROVINCIA</a:t>
                      </a:r>
                      <a:r>
                        <a:rPr lang="es-EC" sz="1100" dirty="0">
                          <a:effectLst/>
                        </a:rPr>
                        <a:t>: PICHINCHA </a:t>
                      </a:r>
                      <a:r>
                        <a:rPr lang="es-EC" sz="1100" dirty="0" smtClean="0">
                          <a:effectLst/>
                        </a:rPr>
                        <a:t>                                                               ENTRENADOR</a:t>
                      </a:r>
                      <a:r>
                        <a:rPr lang="es-EC" sz="1100" dirty="0">
                          <a:effectLst/>
                        </a:rPr>
                        <a:t>: Prof.: </a:t>
                      </a:r>
                      <a:r>
                        <a:rPr lang="es-EC" sz="1100" dirty="0" smtClean="0">
                          <a:effectLst/>
                        </a:rPr>
                        <a:t>…………………………………</a:t>
                      </a:r>
                      <a:endParaRPr lang="es-ES" sz="1100" dirty="0">
                        <a:effectLst/>
                      </a:endParaRPr>
                    </a:p>
                    <a:p>
                      <a:pPr algn="just">
                        <a:lnSpc>
                          <a:spcPct val="100000"/>
                        </a:lnSpc>
                        <a:spcAft>
                          <a:spcPts val="0"/>
                        </a:spcAft>
                      </a:pPr>
                      <a:r>
                        <a:rPr lang="es-EC" sz="1100" dirty="0">
                          <a:effectLst/>
                        </a:rPr>
                        <a:t> </a:t>
                      </a:r>
                      <a:r>
                        <a:rPr lang="es-EC" sz="1100" dirty="0" smtClean="0">
                          <a:effectLst/>
                        </a:rPr>
                        <a:t>OBJETIVOS</a:t>
                      </a:r>
                      <a:r>
                        <a:rPr lang="es-EC" sz="1100" dirty="0">
                          <a:effectLst/>
                        </a:rPr>
                        <a:t>: Contribuir a la </a:t>
                      </a:r>
                      <a:r>
                        <a:rPr lang="es-EC" sz="1100" dirty="0" smtClean="0">
                          <a:effectLst/>
                        </a:rPr>
                        <a:t>formación </a:t>
                      </a:r>
                      <a:r>
                        <a:rPr lang="es-EC" sz="1100" dirty="0">
                          <a:effectLst/>
                        </a:rPr>
                        <a:t>y desarrollo de futbolistas por medio de un proceso escalonado metodológicamente planificado y </a:t>
                      </a:r>
                      <a:r>
                        <a:rPr lang="es-EC" sz="1100" dirty="0" smtClean="0">
                          <a:effectLst/>
                        </a:rPr>
                        <a:t>orientado</a:t>
                      </a:r>
                      <a:endParaRPr lang="es-ES" sz="1100" dirty="0">
                        <a:effectLst/>
                      </a:endParaRPr>
                    </a:p>
                  </a:txBody>
                  <a:tcPr marL="56764" marR="56764" marT="0" marB="0">
                    <a:solidFill>
                      <a:schemeClr val="accent2">
                        <a:lumMod val="40000"/>
                        <a:lumOff val="60000"/>
                      </a:schemeClr>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29809">
                <a:tc>
                  <a:txBody>
                    <a:bodyPr/>
                    <a:lstStyle/>
                    <a:p>
                      <a:pPr algn="ctr">
                        <a:lnSpc>
                          <a:spcPct val="115000"/>
                        </a:lnSpc>
                        <a:spcAft>
                          <a:spcPts val="0"/>
                        </a:spcAft>
                      </a:pPr>
                      <a:r>
                        <a:rPr lang="es-EC" sz="1800" b="1" dirty="0">
                          <a:solidFill>
                            <a:schemeClr val="tx1"/>
                          </a:solidFill>
                          <a:effectLst/>
                        </a:rPr>
                        <a:t>COMPONENTE</a:t>
                      </a:r>
                      <a:endParaRPr lang="es-ES" sz="1800" b="1" dirty="0">
                        <a:solidFill>
                          <a:schemeClr val="tx1"/>
                        </a:solidFill>
                        <a:effectLst/>
                        <a:latin typeface="Calibri"/>
                        <a:ea typeface="Calibri"/>
                        <a:cs typeface="Times New Roman"/>
                      </a:endParaRPr>
                    </a:p>
                  </a:txBody>
                  <a:tcPr marL="56764" marR="56764" marT="0" marB="0">
                    <a:solidFill>
                      <a:schemeClr val="accent2">
                        <a:lumMod val="40000"/>
                        <a:lumOff val="60000"/>
                      </a:schemeClr>
                    </a:solidFill>
                  </a:tcPr>
                </a:tc>
                <a:tc>
                  <a:txBody>
                    <a:bodyPr/>
                    <a:lstStyle/>
                    <a:p>
                      <a:pPr algn="ctr">
                        <a:lnSpc>
                          <a:spcPct val="115000"/>
                        </a:lnSpc>
                        <a:spcAft>
                          <a:spcPts val="0"/>
                        </a:spcAft>
                      </a:pPr>
                      <a:r>
                        <a:rPr lang="es-EC" sz="1400" b="1" dirty="0">
                          <a:effectLst/>
                        </a:rPr>
                        <a:t>SEMANA 1</a:t>
                      </a:r>
                      <a:endParaRPr lang="es-ES" sz="1400" b="1" dirty="0">
                        <a:effectLst/>
                        <a:latin typeface="Calibri"/>
                        <a:ea typeface="Calibri"/>
                        <a:cs typeface="Times New Roman"/>
                      </a:endParaRPr>
                    </a:p>
                  </a:txBody>
                  <a:tcPr marL="56764" marR="56764" marT="0" marB="0">
                    <a:solidFill>
                      <a:schemeClr val="accent2">
                        <a:lumMod val="40000"/>
                        <a:lumOff val="60000"/>
                      </a:schemeClr>
                    </a:solidFill>
                  </a:tcPr>
                </a:tc>
                <a:tc>
                  <a:txBody>
                    <a:bodyPr/>
                    <a:lstStyle/>
                    <a:p>
                      <a:pPr algn="ctr">
                        <a:lnSpc>
                          <a:spcPct val="115000"/>
                        </a:lnSpc>
                        <a:spcAft>
                          <a:spcPts val="0"/>
                        </a:spcAft>
                      </a:pPr>
                      <a:r>
                        <a:rPr lang="es-EC" sz="1400" b="1" dirty="0">
                          <a:effectLst/>
                        </a:rPr>
                        <a:t>SEMANA 2</a:t>
                      </a:r>
                      <a:endParaRPr lang="es-ES" sz="1400" b="1" dirty="0">
                        <a:effectLst/>
                        <a:latin typeface="Calibri"/>
                        <a:ea typeface="Calibri"/>
                        <a:cs typeface="Times New Roman"/>
                      </a:endParaRPr>
                    </a:p>
                  </a:txBody>
                  <a:tcPr marL="56764" marR="56764" marT="0" marB="0">
                    <a:solidFill>
                      <a:schemeClr val="accent2">
                        <a:lumMod val="40000"/>
                        <a:lumOff val="60000"/>
                      </a:schemeClr>
                    </a:solidFill>
                  </a:tcPr>
                </a:tc>
                <a:tc>
                  <a:txBody>
                    <a:bodyPr/>
                    <a:lstStyle/>
                    <a:p>
                      <a:pPr algn="ctr">
                        <a:lnSpc>
                          <a:spcPct val="115000"/>
                        </a:lnSpc>
                        <a:spcAft>
                          <a:spcPts val="0"/>
                        </a:spcAft>
                      </a:pPr>
                      <a:r>
                        <a:rPr lang="es-EC" sz="1400" b="1" dirty="0">
                          <a:effectLst/>
                        </a:rPr>
                        <a:t>SEMANA 3</a:t>
                      </a:r>
                      <a:endParaRPr lang="es-ES" sz="1400" b="1" dirty="0">
                        <a:effectLst/>
                        <a:latin typeface="Calibri"/>
                        <a:ea typeface="Calibri"/>
                        <a:cs typeface="Times New Roman"/>
                      </a:endParaRPr>
                    </a:p>
                  </a:txBody>
                  <a:tcPr marL="56764" marR="56764" marT="0" marB="0">
                    <a:solidFill>
                      <a:schemeClr val="accent2">
                        <a:lumMod val="40000"/>
                        <a:lumOff val="60000"/>
                      </a:schemeClr>
                    </a:solidFill>
                  </a:tcPr>
                </a:tc>
                <a:tc>
                  <a:txBody>
                    <a:bodyPr/>
                    <a:lstStyle/>
                    <a:p>
                      <a:pPr algn="ctr">
                        <a:lnSpc>
                          <a:spcPct val="115000"/>
                        </a:lnSpc>
                        <a:spcAft>
                          <a:spcPts val="0"/>
                        </a:spcAft>
                      </a:pPr>
                      <a:r>
                        <a:rPr lang="es-EC" sz="1400" b="1" dirty="0">
                          <a:effectLst/>
                        </a:rPr>
                        <a:t>SEMANA 4</a:t>
                      </a:r>
                      <a:endParaRPr lang="es-ES" sz="1400" b="1" dirty="0">
                        <a:effectLst/>
                        <a:latin typeface="Calibri"/>
                        <a:ea typeface="Calibri"/>
                        <a:cs typeface="Times New Roman"/>
                      </a:endParaRPr>
                    </a:p>
                  </a:txBody>
                  <a:tcPr marL="56764" marR="56764" marT="0" marB="0">
                    <a:solidFill>
                      <a:schemeClr val="accent2">
                        <a:lumMod val="40000"/>
                        <a:lumOff val="60000"/>
                      </a:schemeClr>
                    </a:solidFill>
                  </a:tcPr>
                </a:tc>
              </a:tr>
              <a:tr h="1152128">
                <a:tc>
                  <a:txBody>
                    <a:bodyPr/>
                    <a:lstStyle/>
                    <a:p>
                      <a:pPr>
                        <a:lnSpc>
                          <a:spcPct val="115000"/>
                        </a:lnSpc>
                        <a:spcAft>
                          <a:spcPts val="0"/>
                        </a:spcAft>
                      </a:pPr>
                      <a:endParaRPr lang="es-EC" sz="1600" dirty="0" smtClean="0">
                        <a:solidFill>
                          <a:schemeClr val="tx1"/>
                        </a:solidFill>
                        <a:effectLst/>
                      </a:endParaRPr>
                    </a:p>
                    <a:p>
                      <a:pPr>
                        <a:lnSpc>
                          <a:spcPct val="115000"/>
                        </a:lnSpc>
                        <a:spcAft>
                          <a:spcPts val="0"/>
                        </a:spcAft>
                      </a:pPr>
                      <a:r>
                        <a:rPr lang="es-EC" sz="1600" dirty="0" smtClean="0">
                          <a:solidFill>
                            <a:schemeClr val="tx1"/>
                          </a:solidFill>
                          <a:effectLst/>
                        </a:rPr>
                        <a:t>PARTE  </a:t>
                      </a:r>
                      <a:r>
                        <a:rPr lang="es-EC" sz="1600" dirty="0">
                          <a:solidFill>
                            <a:schemeClr val="tx1"/>
                          </a:solidFill>
                          <a:effectLst/>
                        </a:rPr>
                        <a:t>TÉCNICA</a:t>
                      </a:r>
                      <a:endParaRPr lang="es-ES" sz="1600" dirty="0">
                        <a:solidFill>
                          <a:schemeClr val="tx1"/>
                        </a:solidFill>
                        <a:effectLst/>
                      </a:endParaRPr>
                    </a:p>
                    <a:p>
                      <a:pPr>
                        <a:lnSpc>
                          <a:spcPct val="115000"/>
                        </a:lnSpc>
                        <a:spcAft>
                          <a:spcPts val="0"/>
                        </a:spcAft>
                      </a:pPr>
                      <a:r>
                        <a:rPr lang="es-EC" sz="1600" dirty="0">
                          <a:solidFill>
                            <a:schemeClr val="tx1"/>
                          </a:solidFill>
                          <a:effectLst/>
                        </a:rPr>
                        <a:t> </a:t>
                      </a:r>
                      <a:endParaRPr lang="es-ES" sz="1600" dirty="0">
                        <a:solidFill>
                          <a:schemeClr val="tx1"/>
                        </a:solidFill>
                        <a:effectLst/>
                      </a:endParaRPr>
                    </a:p>
                    <a:p>
                      <a:pPr>
                        <a:lnSpc>
                          <a:spcPct val="115000"/>
                        </a:lnSpc>
                        <a:spcAft>
                          <a:spcPts val="0"/>
                        </a:spcAft>
                      </a:pPr>
                      <a:r>
                        <a:rPr lang="es-EC" sz="1600" dirty="0">
                          <a:solidFill>
                            <a:schemeClr val="tx1"/>
                          </a:solidFill>
                          <a:effectLst/>
                        </a:rPr>
                        <a:t> </a:t>
                      </a:r>
                      <a:endParaRPr lang="es-ES" sz="1600" dirty="0">
                        <a:solidFill>
                          <a:schemeClr val="tx1"/>
                        </a:solidFill>
                        <a:effectLst/>
                        <a:latin typeface="Calibri"/>
                        <a:ea typeface="Calibri"/>
                        <a:cs typeface="Times New Roman"/>
                      </a:endParaRPr>
                    </a:p>
                  </a:txBody>
                  <a:tcPr marL="56764" marR="56764" marT="0" marB="0" anchor="ctr">
                    <a:solidFill>
                      <a:schemeClr val="accent2">
                        <a:lumMod val="40000"/>
                        <a:lumOff val="60000"/>
                      </a:schemeClr>
                    </a:solidFill>
                  </a:tcPr>
                </a:tc>
                <a:tc>
                  <a:txBody>
                    <a:bodyPr/>
                    <a:lstStyle/>
                    <a:p>
                      <a:pPr algn="ctr">
                        <a:lnSpc>
                          <a:spcPct val="115000"/>
                        </a:lnSpc>
                        <a:spcAft>
                          <a:spcPts val="0"/>
                        </a:spcAft>
                      </a:pPr>
                      <a:r>
                        <a:rPr lang="es-EC" sz="1400" dirty="0">
                          <a:effectLst/>
                        </a:rPr>
                        <a:t>EVALUACIONES</a:t>
                      </a:r>
                      <a:endParaRPr lang="es-ES" sz="1400" dirty="0">
                        <a:effectLst/>
                      </a:endParaRPr>
                    </a:p>
                    <a:p>
                      <a:pPr algn="ctr">
                        <a:lnSpc>
                          <a:spcPct val="115000"/>
                        </a:lnSpc>
                        <a:spcAft>
                          <a:spcPts val="0"/>
                        </a:spcAft>
                      </a:pPr>
                      <a:r>
                        <a:rPr lang="es-EC" sz="1400" dirty="0">
                          <a:effectLst/>
                        </a:rPr>
                        <a:t>PRE-TEST</a:t>
                      </a:r>
                      <a:endParaRPr lang="es-ES" sz="1400" dirty="0">
                        <a:effectLst/>
                        <a:latin typeface="Calibri"/>
                        <a:ea typeface="Calibri"/>
                        <a:cs typeface="Times New Roman"/>
                      </a:endParaRPr>
                    </a:p>
                  </a:txBody>
                  <a:tcPr marL="56764" marR="56764" marT="0" marB="0">
                    <a:solidFill>
                      <a:schemeClr val="accent2">
                        <a:lumMod val="40000"/>
                        <a:lumOff val="60000"/>
                      </a:schemeClr>
                    </a:solidFill>
                  </a:tcPr>
                </a:tc>
                <a:tc>
                  <a:txBody>
                    <a:bodyPr/>
                    <a:lstStyle/>
                    <a:p>
                      <a:pPr>
                        <a:lnSpc>
                          <a:spcPct val="115000"/>
                        </a:lnSpc>
                        <a:spcAft>
                          <a:spcPts val="0"/>
                        </a:spcAft>
                      </a:pPr>
                      <a:r>
                        <a:rPr lang="es-EC" sz="1400" dirty="0">
                          <a:effectLst/>
                        </a:rPr>
                        <a:t>Dominio</a:t>
                      </a:r>
                      <a:endParaRPr lang="es-ES" sz="1400" dirty="0">
                        <a:effectLst/>
                      </a:endParaRPr>
                    </a:p>
                    <a:p>
                      <a:pPr>
                        <a:lnSpc>
                          <a:spcPct val="115000"/>
                        </a:lnSpc>
                        <a:spcAft>
                          <a:spcPts val="0"/>
                        </a:spcAft>
                      </a:pPr>
                      <a:r>
                        <a:rPr lang="es-EC" sz="1400" dirty="0">
                          <a:effectLst/>
                        </a:rPr>
                        <a:t>Conducción</a:t>
                      </a:r>
                      <a:endParaRPr lang="es-ES" sz="1400" dirty="0">
                        <a:effectLst/>
                      </a:endParaRPr>
                    </a:p>
                    <a:p>
                      <a:pPr>
                        <a:lnSpc>
                          <a:spcPct val="115000"/>
                        </a:lnSpc>
                        <a:spcAft>
                          <a:spcPts val="0"/>
                        </a:spcAft>
                      </a:pPr>
                      <a:r>
                        <a:rPr lang="es-EC" sz="1400" dirty="0">
                          <a:effectLst/>
                        </a:rPr>
                        <a:t>Golpeos</a:t>
                      </a:r>
                      <a:endParaRPr lang="es-ES" sz="1400" dirty="0">
                        <a:effectLst/>
                        <a:latin typeface="Calibri"/>
                        <a:ea typeface="Calibri"/>
                        <a:cs typeface="Times New Roman"/>
                      </a:endParaRPr>
                    </a:p>
                  </a:txBody>
                  <a:tcPr marL="56764" marR="56764" marT="0" marB="0">
                    <a:solidFill>
                      <a:schemeClr val="accent2">
                        <a:lumMod val="40000"/>
                        <a:lumOff val="60000"/>
                      </a:schemeClr>
                    </a:solidFill>
                  </a:tcPr>
                </a:tc>
                <a:tc>
                  <a:txBody>
                    <a:bodyPr/>
                    <a:lstStyle/>
                    <a:p>
                      <a:pPr>
                        <a:lnSpc>
                          <a:spcPct val="115000"/>
                        </a:lnSpc>
                        <a:spcAft>
                          <a:spcPts val="0"/>
                        </a:spcAft>
                      </a:pPr>
                      <a:r>
                        <a:rPr lang="es-EC" sz="1400" dirty="0">
                          <a:effectLst/>
                        </a:rPr>
                        <a:t>Formas de golpeo</a:t>
                      </a:r>
                      <a:endParaRPr lang="es-ES" sz="1400" dirty="0">
                        <a:effectLst/>
                      </a:endParaRPr>
                    </a:p>
                    <a:p>
                      <a:pPr>
                        <a:lnSpc>
                          <a:spcPct val="115000"/>
                        </a:lnSpc>
                        <a:spcAft>
                          <a:spcPts val="0"/>
                        </a:spcAft>
                      </a:pPr>
                      <a:r>
                        <a:rPr lang="es-EC" sz="1400" dirty="0">
                          <a:effectLst/>
                        </a:rPr>
                        <a:t>Recepción</a:t>
                      </a:r>
                      <a:endParaRPr lang="es-ES" sz="1400" dirty="0">
                        <a:effectLst/>
                      </a:endParaRPr>
                    </a:p>
                    <a:p>
                      <a:pPr>
                        <a:lnSpc>
                          <a:spcPct val="115000"/>
                        </a:lnSpc>
                        <a:spcAft>
                          <a:spcPts val="0"/>
                        </a:spcAft>
                      </a:pPr>
                      <a:r>
                        <a:rPr lang="es-EC" sz="1400" dirty="0">
                          <a:effectLst/>
                        </a:rPr>
                        <a:t>Amortiguamientos</a:t>
                      </a:r>
                      <a:endParaRPr lang="es-ES" sz="1400" dirty="0">
                        <a:effectLst/>
                      </a:endParaRPr>
                    </a:p>
                    <a:p>
                      <a:pPr>
                        <a:lnSpc>
                          <a:spcPct val="115000"/>
                        </a:lnSpc>
                        <a:spcAft>
                          <a:spcPts val="0"/>
                        </a:spcAft>
                      </a:pPr>
                      <a:r>
                        <a:rPr lang="es-EC" sz="1400" dirty="0">
                          <a:effectLst/>
                        </a:rPr>
                        <a:t>Controles</a:t>
                      </a:r>
                      <a:endParaRPr lang="es-ES" sz="1400" dirty="0">
                        <a:effectLst/>
                        <a:latin typeface="Calibri"/>
                        <a:ea typeface="Calibri"/>
                        <a:cs typeface="Times New Roman"/>
                      </a:endParaRPr>
                    </a:p>
                  </a:txBody>
                  <a:tcPr marL="56764" marR="56764" marT="0" marB="0">
                    <a:solidFill>
                      <a:schemeClr val="accent2">
                        <a:lumMod val="40000"/>
                        <a:lumOff val="60000"/>
                      </a:schemeClr>
                    </a:solidFill>
                  </a:tcPr>
                </a:tc>
                <a:tc>
                  <a:txBody>
                    <a:bodyPr/>
                    <a:lstStyle/>
                    <a:p>
                      <a:pPr>
                        <a:lnSpc>
                          <a:spcPct val="115000"/>
                        </a:lnSpc>
                        <a:spcAft>
                          <a:spcPts val="0"/>
                        </a:spcAft>
                      </a:pPr>
                      <a:r>
                        <a:rPr lang="es-EC" sz="1400" dirty="0">
                          <a:effectLst/>
                        </a:rPr>
                        <a:t>Conducción</a:t>
                      </a:r>
                      <a:endParaRPr lang="es-ES" sz="1400" dirty="0">
                        <a:effectLst/>
                      </a:endParaRPr>
                    </a:p>
                    <a:p>
                      <a:pPr>
                        <a:lnSpc>
                          <a:spcPct val="115000"/>
                        </a:lnSpc>
                        <a:spcAft>
                          <a:spcPts val="0"/>
                        </a:spcAft>
                      </a:pPr>
                      <a:r>
                        <a:rPr lang="es-EC" sz="1400" dirty="0">
                          <a:effectLst/>
                        </a:rPr>
                        <a:t>Cambios de ritmo</a:t>
                      </a:r>
                      <a:endParaRPr lang="es-ES" sz="1400" dirty="0">
                        <a:effectLst/>
                      </a:endParaRPr>
                    </a:p>
                    <a:p>
                      <a:pPr>
                        <a:lnSpc>
                          <a:spcPct val="115000"/>
                        </a:lnSpc>
                        <a:spcAft>
                          <a:spcPts val="0"/>
                        </a:spcAft>
                      </a:pPr>
                      <a:r>
                        <a:rPr lang="es-EC" sz="1400" dirty="0">
                          <a:effectLst/>
                        </a:rPr>
                        <a:t>Tiro</a:t>
                      </a:r>
                      <a:endParaRPr lang="es-ES" sz="1400" dirty="0">
                        <a:effectLst/>
                      </a:endParaRPr>
                    </a:p>
                    <a:p>
                      <a:pPr>
                        <a:lnSpc>
                          <a:spcPct val="115000"/>
                        </a:lnSpc>
                        <a:spcAft>
                          <a:spcPts val="0"/>
                        </a:spcAft>
                      </a:pPr>
                      <a:r>
                        <a:rPr lang="es-EC" sz="1400" dirty="0">
                          <a:effectLst/>
                        </a:rPr>
                        <a:t> </a:t>
                      </a:r>
                      <a:endParaRPr lang="es-ES" sz="1400" dirty="0">
                        <a:effectLst/>
                        <a:latin typeface="Calibri"/>
                        <a:ea typeface="Calibri"/>
                        <a:cs typeface="Times New Roman"/>
                      </a:endParaRPr>
                    </a:p>
                  </a:txBody>
                  <a:tcPr marL="56764" marR="56764" marT="0" marB="0">
                    <a:solidFill>
                      <a:schemeClr val="accent2">
                        <a:lumMod val="40000"/>
                        <a:lumOff val="60000"/>
                      </a:schemeClr>
                    </a:solidFill>
                  </a:tcPr>
                </a:tc>
              </a:tr>
              <a:tr h="918686">
                <a:tc>
                  <a:txBody>
                    <a:bodyPr/>
                    <a:lstStyle/>
                    <a:p>
                      <a:pPr>
                        <a:lnSpc>
                          <a:spcPct val="115000"/>
                        </a:lnSpc>
                        <a:spcAft>
                          <a:spcPts val="0"/>
                        </a:spcAft>
                      </a:pPr>
                      <a:endParaRPr lang="es-EC" sz="1600" dirty="0" smtClean="0">
                        <a:solidFill>
                          <a:schemeClr val="tx1"/>
                        </a:solidFill>
                        <a:effectLst/>
                      </a:endParaRPr>
                    </a:p>
                    <a:p>
                      <a:pPr>
                        <a:lnSpc>
                          <a:spcPct val="115000"/>
                        </a:lnSpc>
                        <a:spcAft>
                          <a:spcPts val="0"/>
                        </a:spcAft>
                      </a:pPr>
                      <a:r>
                        <a:rPr lang="es-EC" sz="1600" dirty="0" smtClean="0">
                          <a:solidFill>
                            <a:schemeClr val="tx1"/>
                          </a:solidFill>
                          <a:effectLst/>
                        </a:rPr>
                        <a:t>PARTE  </a:t>
                      </a:r>
                      <a:r>
                        <a:rPr lang="es-EC" sz="1600" dirty="0">
                          <a:solidFill>
                            <a:schemeClr val="tx1"/>
                          </a:solidFill>
                          <a:effectLst/>
                        </a:rPr>
                        <a:t>TÁCTICA</a:t>
                      </a:r>
                      <a:endParaRPr lang="es-ES" sz="1600" dirty="0">
                        <a:solidFill>
                          <a:schemeClr val="tx1"/>
                        </a:solidFill>
                        <a:effectLst/>
                      </a:endParaRPr>
                    </a:p>
                    <a:p>
                      <a:pPr>
                        <a:lnSpc>
                          <a:spcPct val="115000"/>
                        </a:lnSpc>
                        <a:spcAft>
                          <a:spcPts val="0"/>
                        </a:spcAft>
                      </a:pPr>
                      <a:r>
                        <a:rPr lang="es-EC" sz="1600" dirty="0">
                          <a:solidFill>
                            <a:schemeClr val="tx1"/>
                          </a:solidFill>
                          <a:effectLst/>
                        </a:rPr>
                        <a:t> </a:t>
                      </a:r>
                      <a:endParaRPr lang="es-ES" sz="1600" dirty="0">
                        <a:solidFill>
                          <a:schemeClr val="tx1"/>
                        </a:solidFill>
                        <a:effectLst/>
                      </a:endParaRPr>
                    </a:p>
                    <a:p>
                      <a:pPr>
                        <a:lnSpc>
                          <a:spcPct val="115000"/>
                        </a:lnSpc>
                        <a:spcAft>
                          <a:spcPts val="0"/>
                        </a:spcAft>
                      </a:pPr>
                      <a:r>
                        <a:rPr lang="es-EC" sz="1600" dirty="0">
                          <a:solidFill>
                            <a:schemeClr val="tx1"/>
                          </a:solidFill>
                          <a:effectLst/>
                        </a:rPr>
                        <a:t> </a:t>
                      </a:r>
                      <a:endParaRPr lang="es-ES" sz="1600" dirty="0">
                        <a:solidFill>
                          <a:schemeClr val="tx1"/>
                        </a:solidFill>
                        <a:effectLst/>
                        <a:latin typeface="Calibri"/>
                        <a:ea typeface="Calibri"/>
                        <a:cs typeface="Times New Roman"/>
                      </a:endParaRPr>
                    </a:p>
                  </a:txBody>
                  <a:tcPr marL="56764" marR="56764" marT="0" marB="0" anchor="ctr">
                    <a:solidFill>
                      <a:schemeClr val="accent2">
                        <a:lumMod val="40000"/>
                        <a:lumOff val="60000"/>
                      </a:schemeClr>
                    </a:solidFill>
                  </a:tcPr>
                </a:tc>
                <a:tc>
                  <a:txBody>
                    <a:bodyPr/>
                    <a:lstStyle/>
                    <a:p>
                      <a:pPr algn="ctr">
                        <a:lnSpc>
                          <a:spcPct val="115000"/>
                        </a:lnSpc>
                        <a:spcAft>
                          <a:spcPts val="0"/>
                        </a:spcAft>
                      </a:pPr>
                      <a:r>
                        <a:rPr lang="es-EC" sz="1400">
                          <a:effectLst/>
                        </a:rPr>
                        <a:t>EVALUACIONES</a:t>
                      </a:r>
                      <a:endParaRPr lang="es-ES" sz="1400">
                        <a:effectLst/>
                      </a:endParaRPr>
                    </a:p>
                    <a:p>
                      <a:pPr algn="ctr">
                        <a:lnSpc>
                          <a:spcPct val="115000"/>
                        </a:lnSpc>
                        <a:spcAft>
                          <a:spcPts val="0"/>
                        </a:spcAft>
                      </a:pPr>
                      <a:r>
                        <a:rPr lang="es-EC" sz="1400">
                          <a:effectLst/>
                        </a:rPr>
                        <a:t>PRE-TEST</a:t>
                      </a:r>
                      <a:endParaRPr lang="es-ES" sz="1400">
                        <a:effectLst/>
                        <a:latin typeface="Calibri"/>
                        <a:ea typeface="Calibri"/>
                        <a:cs typeface="Times New Roman"/>
                      </a:endParaRPr>
                    </a:p>
                  </a:txBody>
                  <a:tcPr marL="56764" marR="56764" marT="0" marB="0">
                    <a:solidFill>
                      <a:schemeClr val="accent2">
                        <a:lumMod val="40000"/>
                        <a:lumOff val="60000"/>
                      </a:schemeClr>
                    </a:solidFill>
                  </a:tcPr>
                </a:tc>
                <a:tc>
                  <a:txBody>
                    <a:bodyPr/>
                    <a:lstStyle/>
                    <a:p>
                      <a:pPr>
                        <a:lnSpc>
                          <a:spcPct val="115000"/>
                        </a:lnSpc>
                        <a:spcAft>
                          <a:spcPts val="0"/>
                        </a:spcAft>
                      </a:pPr>
                      <a:r>
                        <a:rPr lang="es-EC" sz="1400" dirty="0">
                          <a:effectLst/>
                        </a:rPr>
                        <a:t>Organización del juego</a:t>
                      </a:r>
                      <a:endParaRPr lang="es-ES" sz="1400" dirty="0">
                        <a:effectLst/>
                      </a:endParaRPr>
                    </a:p>
                    <a:p>
                      <a:pPr>
                        <a:lnSpc>
                          <a:spcPct val="115000"/>
                        </a:lnSpc>
                        <a:spcAft>
                          <a:spcPts val="0"/>
                        </a:spcAft>
                      </a:pPr>
                      <a:r>
                        <a:rPr lang="es-EC" sz="1400" dirty="0">
                          <a:effectLst/>
                        </a:rPr>
                        <a:t>Criterio de juego</a:t>
                      </a:r>
                      <a:endParaRPr lang="es-ES" sz="1400" dirty="0">
                        <a:effectLst/>
                        <a:latin typeface="Calibri"/>
                        <a:ea typeface="Calibri"/>
                        <a:cs typeface="Times New Roman"/>
                      </a:endParaRPr>
                    </a:p>
                  </a:txBody>
                  <a:tcPr marL="56764" marR="56764" marT="0" marB="0">
                    <a:solidFill>
                      <a:schemeClr val="accent2">
                        <a:lumMod val="40000"/>
                        <a:lumOff val="60000"/>
                      </a:schemeClr>
                    </a:solidFill>
                  </a:tcPr>
                </a:tc>
                <a:tc>
                  <a:txBody>
                    <a:bodyPr/>
                    <a:lstStyle/>
                    <a:p>
                      <a:pPr>
                        <a:lnSpc>
                          <a:spcPct val="115000"/>
                        </a:lnSpc>
                        <a:spcAft>
                          <a:spcPts val="0"/>
                        </a:spcAft>
                      </a:pPr>
                      <a:r>
                        <a:rPr lang="es-EC" sz="1400" dirty="0">
                          <a:effectLst/>
                        </a:rPr>
                        <a:t>Creación de espacios</a:t>
                      </a:r>
                      <a:endParaRPr lang="es-ES" sz="1400" dirty="0">
                        <a:effectLst/>
                      </a:endParaRPr>
                    </a:p>
                    <a:p>
                      <a:pPr>
                        <a:lnSpc>
                          <a:spcPct val="115000"/>
                        </a:lnSpc>
                        <a:spcAft>
                          <a:spcPts val="0"/>
                        </a:spcAft>
                      </a:pPr>
                      <a:r>
                        <a:rPr lang="es-EC" sz="1400" dirty="0">
                          <a:effectLst/>
                        </a:rPr>
                        <a:t>Contraataques</a:t>
                      </a:r>
                      <a:endParaRPr lang="es-ES" sz="1400" dirty="0">
                        <a:effectLst/>
                        <a:latin typeface="Calibri"/>
                        <a:ea typeface="Calibri"/>
                        <a:cs typeface="Times New Roman"/>
                      </a:endParaRPr>
                    </a:p>
                  </a:txBody>
                  <a:tcPr marL="56764" marR="56764" marT="0" marB="0">
                    <a:solidFill>
                      <a:schemeClr val="accent2">
                        <a:lumMod val="40000"/>
                        <a:lumOff val="60000"/>
                      </a:schemeClr>
                    </a:solidFill>
                  </a:tcPr>
                </a:tc>
                <a:tc>
                  <a:txBody>
                    <a:bodyPr/>
                    <a:lstStyle/>
                    <a:p>
                      <a:pPr>
                        <a:lnSpc>
                          <a:spcPct val="115000"/>
                        </a:lnSpc>
                        <a:spcAft>
                          <a:spcPts val="0"/>
                        </a:spcAft>
                      </a:pPr>
                      <a:r>
                        <a:rPr lang="es-EC" sz="1400">
                          <a:effectLst/>
                        </a:rPr>
                        <a:t>Creación de espacios libres</a:t>
                      </a:r>
                      <a:endParaRPr lang="es-ES" sz="1400">
                        <a:effectLst/>
                        <a:latin typeface="Calibri"/>
                        <a:ea typeface="Calibri"/>
                        <a:cs typeface="Times New Roman"/>
                      </a:endParaRPr>
                    </a:p>
                  </a:txBody>
                  <a:tcPr marL="56764" marR="56764" marT="0" marB="0">
                    <a:solidFill>
                      <a:schemeClr val="accent2">
                        <a:lumMod val="40000"/>
                        <a:lumOff val="60000"/>
                      </a:schemeClr>
                    </a:solidFill>
                  </a:tcPr>
                </a:tc>
              </a:tr>
              <a:tr h="823155">
                <a:tc>
                  <a:txBody>
                    <a:bodyPr/>
                    <a:lstStyle/>
                    <a:p>
                      <a:pPr>
                        <a:lnSpc>
                          <a:spcPct val="115000"/>
                        </a:lnSpc>
                        <a:spcAft>
                          <a:spcPts val="0"/>
                        </a:spcAft>
                      </a:pPr>
                      <a:endParaRPr lang="es-EC" sz="1600" dirty="0" smtClean="0">
                        <a:solidFill>
                          <a:schemeClr val="tx1"/>
                        </a:solidFill>
                        <a:effectLst/>
                      </a:endParaRPr>
                    </a:p>
                    <a:p>
                      <a:pPr>
                        <a:lnSpc>
                          <a:spcPct val="115000"/>
                        </a:lnSpc>
                        <a:spcAft>
                          <a:spcPts val="0"/>
                        </a:spcAft>
                      </a:pPr>
                      <a:r>
                        <a:rPr lang="es-EC" sz="1600" dirty="0" smtClean="0">
                          <a:solidFill>
                            <a:schemeClr val="tx1"/>
                          </a:solidFill>
                          <a:effectLst/>
                        </a:rPr>
                        <a:t>PARTE  </a:t>
                      </a:r>
                      <a:r>
                        <a:rPr lang="es-EC" sz="1600" dirty="0">
                          <a:solidFill>
                            <a:schemeClr val="tx1"/>
                          </a:solidFill>
                          <a:effectLst/>
                        </a:rPr>
                        <a:t>FÍSICA</a:t>
                      </a:r>
                      <a:endParaRPr lang="es-ES" sz="1600" dirty="0">
                        <a:solidFill>
                          <a:schemeClr val="tx1"/>
                        </a:solidFill>
                        <a:effectLst/>
                      </a:endParaRPr>
                    </a:p>
                    <a:p>
                      <a:pPr>
                        <a:lnSpc>
                          <a:spcPct val="115000"/>
                        </a:lnSpc>
                        <a:spcAft>
                          <a:spcPts val="0"/>
                        </a:spcAft>
                      </a:pPr>
                      <a:r>
                        <a:rPr lang="es-EC" sz="1600" dirty="0">
                          <a:solidFill>
                            <a:schemeClr val="tx1"/>
                          </a:solidFill>
                          <a:effectLst/>
                        </a:rPr>
                        <a:t> </a:t>
                      </a:r>
                      <a:endParaRPr lang="es-ES" sz="1600" dirty="0">
                        <a:solidFill>
                          <a:schemeClr val="tx1"/>
                        </a:solidFill>
                        <a:effectLst/>
                      </a:endParaRPr>
                    </a:p>
                    <a:p>
                      <a:pPr>
                        <a:lnSpc>
                          <a:spcPct val="115000"/>
                        </a:lnSpc>
                        <a:spcAft>
                          <a:spcPts val="0"/>
                        </a:spcAft>
                      </a:pPr>
                      <a:r>
                        <a:rPr lang="es-EC" sz="1600" dirty="0">
                          <a:solidFill>
                            <a:schemeClr val="tx1"/>
                          </a:solidFill>
                          <a:effectLst/>
                        </a:rPr>
                        <a:t> </a:t>
                      </a:r>
                      <a:endParaRPr lang="es-ES" sz="1600" dirty="0">
                        <a:solidFill>
                          <a:schemeClr val="tx1"/>
                        </a:solidFill>
                        <a:effectLst/>
                        <a:latin typeface="Calibri"/>
                        <a:ea typeface="Calibri"/>
                        <a:cs typeface="Times New Roman"/>
                      </a:endParaRPr>
                    </a:p>
                  </a:txBody>
                  <a:tcPr marL="56764" marR="56764" marT="0" marB="0" anchor="ctr">
                    <a:solidFill>
                      <a:schemeClr val="accent2">
                        <a:lumMod val="40000"/>
                        <a:lumOff val="60000"/>
                      </a:schemeClr>
                    </a:solidFill>
                  </a:tcPr>
                </a:tc>
                <a:tc>
                  <a:txBody>
                    <a:bodyPr/>
                    <a:lstStyle/>
                    <a:p>
                      <a:pPr algn="ctr">
                        <a:lnSpc>
                          <a:spcPct val="115000"/>
                        </a:lnSpc>
                        <a:spcAft>
                          <a:spcPts val="0"/>
                        </a:spcAft>
                      </a:pPr>
                      <a:r>
                        <a:rPr lang="es-EC" sz="1400">
                          <a:effectLst/>
                        </a:rPr>
                        <a:t>EVALUACIONES</a:t>
                      </a:r>
                      <a:endParaRPr lang="es-ES" sz="1400">
                        <a:effectLst/>
                      </a:endParaRPr>
                    </a:p>
                    <a:p>
                      <a:pPr algn="ctr">
                        <a:lnSpc>
                          <a:spcPct val="115000"/>
                        </a:lnSpc>
                        <a:spcAft>
                          <a:spcPts val="0"/>
                        </a:spcAft>
                      </a:pPr>
                      <a:r>
                        <a:rPr lang="es-EC" sz="1400">
                          <a:effectLst/>
                        </a:rPr>
                        <a:t>PRE-TEST</a:t>
                      </a:r>
                      <a:endParaRPr lang="es-ES" sz="1400">
                        <a:effectLst/>
                        <a:latin typeface="Calibri"/>
                        <a:ea typeface="Calibri"/>
                        <a:cs typeface="Times New Roman"/>
                      </a:endParaRPr>
                    </a:p>
                  </a:txBody>
                  <a:tcPr marL="56764" marR="56764" marT="0" marB="0">
                    <a:solidFill>
                      <a:schemeClr val="accent2">
                        <a:lumMod val="40000"/>
                        <a:lumOff val="60000"/>
                      </a:schemeClr>
                    </a:solidFill>
                  </a:tcPr>
                </a:tc>
                <a:tc>
                  <a:txBody>
                    <a:bodyPr/>
                    <a:lstStyle/>
                    <a:p>
                      <a:pPr>
                        <a:lnSpc>
                          <a:spcPct val="115000"/>
                        </a:lnSpc>
                        <a:spcAft>
                          <a:spcPts val="0"/>
                        </a:spcAft>
                      </a:pPr>
                      <a:r>
                        <a:rPr lang="es-EC" sz="1400" dirty="0">
                          <a:effectLst/>
                        </a:rPr>
                        <a:t>Velocidad</a:t>
                      </a:r>
                      <a:endParaRPr lang="es-ES" sz="1400" dirty="0">
                        <a:effectLst/>
                      </a:endParaRPr>
                    </a:p>
                    <a:p>
                      <a:pPr>
                        <a:lnSpc>
                          <a:spcPct val="115000"/>
                        </a:lnSpc>
                        <a:spcAft>
                          <a:spcPts val="0"/>
                        </a:spcAft>
                      </a:pPr>
                      <a:r>
                        <a:rPr lang="es-EC" sz="1400" dirty="0">
                          <a:effectLst/>
                        </a:rPr>
                        <a:t>Coordinación</a:t>
                      </a:r>
                      <a:endParaRPr lang="es-ES" sz="1400" dirty="0">
                        <a:effectLst/>
                      </a:endParaRPr>
                    </a:p>
                    <a:p>
                      <a:pPr>
                        <a:lnSpc>
                          <a:spcPct val="115000"/>
                        </a:lnSpc>
                        <a:spcAft>
                          <a:spcPts val="0"/>
                        </a:spcAft>
                      </a:pPr>
                      <a:r>
                        <a:rPr lang="es-EC" sz="1400" dirty="0">
                          <a:effectLst/>
                        </a:rPr>
                        <a:t>Flexibilidad</a:t>
                      </a:r>
                      <a:endParaRPr lang="es-ES" sz="1400" dirty="0">
                        <a:effectLst/>
                        <a:latin typeface="Calibri"/>
                        <a:ea typeface="Calibri"/>
                        <a:cs typeface="Times New Roman"/>
                      </a:endParaRPr>
                    </a:p>
                  </a:txBody>
                  <a:tcPr marL="56764" marR="56764" marT="0" marB="0">
                    <a:solidFill>
                      <a:schemeClr val="accent2">
                        <a:lumMod val="40000"/>
                        <a:lumOff val="60000"/>
                      </a:schemeClr>
                    </a:solidFill>
                  </a:tcPr>
                </a:tc>
                <a:tc>
                  <a:txBody>
                    <a:bodyPr/>
                    <a:lstStyle/>
                    <a:p>
                      <a:pPr>
                        <a:lnSpc>
                          <a:spcPct val="115000"/>
                        </a:lnSpc>
                        <a:spcAft>
                          <a:spcPts val="0"/>
                        </a:spcAft>
                      </a:pPr>
                      <a:r>
                        <a:rPr lang="es-EC" sz="1400">
                          <a:effectLst/>
                        </a:rPr>
                        <a:t>Agilidad</a:t>
                      </a:r>
                      <a:endParaRPr lang="es-ES" sz="1400">
                        <a:effectLst/>
                      </a:endParaRPr>
                    </a:p>
                    <a:p>
                      <a:pPr>
                        <a:lnSpc>
                          <a:spcPct val="115000"/>
                        </a:lnSpc>
                        <a:spcAft>
                          <a:spcPts val="0"/>
                        </a:spcAft>
                      </a:pPr>
                      <a:r>
                        <a:rPr lang="es-EC" sz="1400">
                          <a:effectLst/>
                        </a:rPr>
                        <a:t>Velocidad</a:t>
                      </a:r>
                      <a:endParaRPr lang="es-ES" sz="1400">
                        <a:effectLst/>
                      </a:endParaRPr>
                    </a:p>
                    <a:p>
                      <a:pPr>
                        <a:lnSpc>
                          <a:spcPct val="115000"/>
                        </a:lnSpc>
                        <a:spcAft>
                          <a:spcPts val="0"/>
                        </a:spcAft>
                      </a:pPr>
                      <a:r>
                        <a:rPr lang="es-EC" sz="1400">
                          <a:effectLst/>
                        </a:rPr>
                        <a:t>Flexibilidad</a:t>
                      </a:r>
                      <a:endParaRPr lang="es-ES" sz="1400">
                        <a:effectLst/>
                        <a:latin typeface="Calibri"/>
                        <a:ea typeface="Calibri"/>
                        <a:cs typeface="Times New Roman"/>
                      </a:endParaRPr>
                    </a:p>
                  </a:txBody>
                  <a:tcPr marL="56764" marR="56764" marT="0" marB="0">
                    <a:solidFill>
                      <a:schemeClr val="accent2">
                        <a:lumMod val="40000"/>
                        <a:lumOff val="60000"/>
                      </a:schemeClr>
                    </a:solidFill>
                  </a:tcPr>
                </a:tc>
                <a:tc>
                  <a:txBody>
                    <a:bodyPr/>
                    <a:lstStyle/>
                    <a:p>
                      <a:pPr>
                        <a:lnSpc>
                          <a:spcPct val="115000"/>
                        </a:lnSpc>
                        <a:spcAft>
                          <a:spcPts val="0"/>
                        </a:spcAft>
                      </a:pPr>
                      <a:r>
                        <a:rPr lang="es-EC" sz="1400">
                          <a:effectLst/>
                        </a:rPr>
                        <a:t>Velocidad</a:t>
                      </a:r>
                      <a:endParaRPr lang="es-ES" sz="1400">
                        <a:effectLst/>
                      </a:endParaRPr>
                    </a:p>
                    <a:p>
                      <a:pPr>
                        <a:lnSpc>
                          <a:spcPct val="115000"/>
                        </a:lnSpc>
                        <a:spcAft>
                          <a:spcPts val="0"/>
                        </a:spcAft>
                      </a:pPr>
                      <a:r>
                        <a:rPr lang="es-EC" sz="1400">
                          <a:effectLst/>
                        </a:rPr>
                        <a:t>Flexibilidad</a:t>
                      </a:r>
                      <a:endParaRPr lang="es-ES" sz="1400">
                        <a:effectLst/>
                      </a:endParaRPr>
                    </a:p>
                    <a:p>
                      <a:pPr>
                        <a:lnSpc>
                          <a:spcPct val="115000"/>
                        </a:lnSpc>
                        <a:spcAft>
                          <a:spcPts val="0"/>
                        </a:spcAft>
                      </a:pPr>
                      <a:r>
                        <a:rPr lang="es-EC" sz="1400">
                          <a:effectLst/>
                        </a:rPr>
                        <a:t> </a:t>
                      </a:r>
                      <a:endParaRPr lang="es-ES" sz="1400">
                        <a:effectLst/>
                        <a:latin typeface="Calibri"/>
                        <a:ea typeface="Calibri"/>
                        <a:cs typeface="Times New Roman"/>
                      </a:endParaRPr>
                    </a:p>
                  </a:txBody>
                  <a:tcPr marL="56764" marR="56764" marT="0" marB="0">
                    <a:solidFill>
                      <a:schemeClr val="accent2">
                        <a:lumMod val="40000"/>
                        <a:lumOff val="60000"/>
                      </a:schemeClr>
                    </a:solidFill>
                  </a:tcPr>
                </a:tc>
              </a:tr>
              <a:tr h="1371924">
                <a:tc>
                  <a:txBody>
                    <a:bodyPr/>
                    <a:lstStyle/>
                    <a:p>
                      <a:pPr>
                        <a:lnSpc>
                          <a:spcPct val="115000"/>
                        </a:lnSpc>
                        <a:spcAft>
                          <a:spcPts val="0"/>
                        </a:spcAft>
                      </a:pPr>
                      <a:r>
                        <a:rPr lang="es-EC" sz="1600" dirty="0">
                          <a:solidFill>
                            <a:schemeClr val="tx1"/>
                          </a:solidFill>
                          <a:effectLst/>
                        </a:rPr>
                        <a:t>PARTE  TEÓRICA </a:t>
                      </a:r>
                      <a:endParaRPr lang="es-ES" sz="1600" dirty="0">
                        <a:solidFill>
                          <a:schemeClr val="tx1"/>
                        </a:solidFill>
                        <a:effectLst/>
                      </a:endParaRPr>
                    </a:p>
                    <a:p>
                      <a:pPr>
                        <a:lnSpc>
                          <a:spcPct val="115000"/>
                        </a:lnSpc>
                        <a:spcAft>
                          <a:spcPts val="0"/>
                        </a:spcAft>
                      </a:pPr>
                      <a:r>
                        <a:rPr lang="es-EC" sz="1600" dirty="0">
                          <a:solidFill>
                            <a:schemeClr val="tx1"/>
                          </a:solidFill>
                          <a:effectLst/>
                        </a:rPr>
                        <a:t>REGLAMENTACIÓN</a:t>
                      </a:r>
                      <a:endParaRPr lang="es-ES" sz="1600" dirty="0">
                        <a:solidFill>
                          <a:schemeClr val="tx1"/>
                        </a:solidFill>
                        <a:effectLst/>
                      </a:endParaRPr>
                    </a:p>
                    <a:p>
                      <a:pPr>
                        <a:lnSpc>
                          <a:spcPct val="115000"/>
                        </a:lnSpc>
                        <a:spcAft>
                          <a:spcPts val="0"/>
                        </a:spcAft>
                      </a:pPr>
                      <a:r>
                        <a:rPr lang="es-EC" sz="1600" dirty="0">
                          <a:solidFill>
                            <a:schemeClr val="tx1"/>
                          </a:solidFill>
                          <a:effectLst/>
                        </a:rPr>
                        <a:t> </a:t>
                      </a:r>
                      <a:endParaRPr lang="es-ES" sz="1600" dirty="0">
                        <a:solidFill>
                          <a:schemeClr val="tx1"/>
                        </a:solidFill>
                        <a:effectLst/>
                      </a:endParaRPr>
                    </a:p>
                    <a:p>
                      <a:pPr>
                        <a:lnSpc>
                          <a:spcPct val="115000"/>
                        </a:lnSpc>
                        <a:spcAft>
                          <a:spcPts val="0"/>
                        </a:spcAft>
                      </a:pPr>
                      <a:r>
                        <a:rPr lang="es-EC" sz="1600" dirty="0">
                          <a:solidFill>
                            <a:schemeClr val="tx1"/>
                          </a:solidFill>
                          <a:effectLst/>
                        </a:rPr>
                        <a:t> </a:t>
                      </a:r>
                      <a:endParaRPr lang="es-ES" sz="1600" dirty="0">
                        <a:solidFill>
                          <a:schemeClr val="tx1"/>
                        </a:solidFill>
                        <a:effectLst/>
                        <a:latin typeface="Calibri"/>
                        <a:ea typeface="Calibri"/>
                        <a:cs typeface="Times New Roman"/>
                      </a:endParaRPr>
                    </a:p>
                  </a:txBody>
                  <a:tcPr marL="56764" marR="56764" marT="0" marB="0" anchor="ctr">
                    <a:solidFill>
                      <a:schemeClr val="accent2">
                        <a:lumMod val="40000"/>
                        <a:lumOff val="60000"/>
                      </a:schemeClr>
                    </a:solidFill>
                  </a:tcPr>
                </a:tc>
                <a:tc>
                  <a:txBody>
                    <a:bodyPr/>
                    <a:lstStyle/>
                    <a:p>
                      <a:pPr algn="ctr">
                        <a:lnSpc>
                          <a:spcPct val="115000"/>
                        </a:lnSpc>
                        <a:spcAft>
                          <a:spcPts val="0"/>
                        </a:spcAft>
                      </a:pPr>
                      <a:r>
                        <a:rPr lang="es-EC" sz="1400">
                          <a:effectLst/>
                        </a:rPr>
                        <a:t>EVALUACIONES</a:t>
                      </a:r>
                      <a:endParaRPr lang="es-ES" sz="1400">
                        <a:effectLst/>
                      </a:endParaRPr>
                    </a:p>
                    <a:p>
                      <a:pPr algn="ctr">
                        <a:lnSpc>
                          <a:spcPct val="115000"/>
                        </a:lnSpc>
                        <a:spcAft>
                          <a:spcPts val="0"/>
                        </a:spcAft>
                      </a:pPr>
                      <a:r>
                        <a:rPr lang="es-EC" sz="1400">
                          <a:effectLst/>
                        </a:rPr>
                        <a:t>PRE-TEST</a:t>
                      </a:r>
                      <a:endParaRPr lang="es-ES" sz="1400">
                        <a:effectLst/>
                        <a:latin typeface="Calibri"/>
                        <a:ea typeface="Calibri"/>
                        <a:cs typeface="Times New Roman"/>
                      </a:endParaRPr>
                    </a:p>
                  </a:txBody>
                  <a:tcPr marL="56764" marR="56764" marT="0" marB="0">
                    <a:solidFill>
                      <a:schemeClr val="accent2">
                        <a:lumMod val="40000"/>
                        <a:lumOff val="60000"/>
                      </a:schemeClr>
                    </a:solidFill>
                  </a:tcPr>
                </a:tc>
                <a:tc>
                  <a:txBody>
                    <a:bodyPr/>
                    <a:lstStyle/>
                    <a:p>
                      <a:pPr>
                        <a:lnSpc>
                          <a:spcPct val="115000"/>
                        </a:lnSpc>
                        <a:spcAft>
                          <a:spcPts val="0"/>
                        </a:spcAft>
                      </a:pPr>
                      <a:r>
                        <a:rPr lang="es-EC" sz="1400" dirty="0">
                          <a:effectLst/>
                        </a:rPr>
                        <a:t>Terreno de juego</a:t>
                      </a:r>
                      <a:endParaRPr lang="es-ES" sz="1400" dirty="0">
                        <a:effectLst/>
                      </a:endParaRPr>
                    </a:p>
                    <a:p>
                      <a:pPr>
                        <a:lnSpc>
                          <a:spcPct val="115000"/>
                        </a:lnSpc>
                        <a:spcAft>
                          <a:spcPts val="0"/>
                        </a:spcAft>
                      </a:pPr>
                      <a:r>
                        <a:rPr lang="es-EC" sz="1400" dirty="0">
                          <a:effectLst/>
                        </a:rPr>
                        <a:t>El balón</a:t>
                      </a:r>
                      <a:endParaRPr lang="es-ES" sz="1400" dirty="0">
                        <a:effectLst/>
                      </a:endParaRPr>
                    </a:p>
                    <a:p>
                      <a:pPr>
                        <a:lnSpc>
                          <a:spcPct val="115000"/>
                        </a:lnSpc>
                        <a:spcAft>
                          <a:spcPts val="0"/>
                        </a:spcAft>
                      </a:pPr>
                      <a:r>
                        <a:rPr lang="es-EC" sz="1400" dirty="0">
                          <a:effectLst/>
                        </a:rPr>
                        <a:t>Los jugadores</a:t>
                      </a:r>
                      <a:endParaRPr lang="es-ES" sz="1400" dirty="0">
                        <a:effectLst/>
                      </a:endParaRPr>
                    </a:p>
                    <a:p>
                      <a:pPr>
                        <a:lnSpc>
                          <a:spcPct val="115000"/>
                        </a:lnSpc>
                        <a:spcAft>
                          <a:spcPts val="0"/>
                        </a:spcAft>
                      </a:pPr>
                      <a:r>
                        <a:rPr lang="es-EC" sz="1400" dirty="0">
                          <a:effectLst/>
                        </a:rPr>
                        <a:t>El equipamiento</a:t>
                      </a:r>
                      <a:endParaRPr lang="es-ES" sz="1400" dirty="0">
                        <a:effectLst/>
                      </a:endParaRPr>
                    </a:p>
                    <a:p>
                      <a:pPr>
                        <a:lnSpc>
                          <a:spcPct val="115000"/>
                        </a:lnSpc>
                        <a:spcAft>
                          <a:spcPts val="0"/>
                        </a:spcAft>
                      </a:pPr>
                      <a:r>
                        <a:rPr lang="es-EC" sz="1400" dirty="0">
                          <a:effectLst/>
                        </a:rPr>
                        <a:t> </a:t>
                      </a:r>
                      <a:endParaRPr lang="es-ES" sz="1400" dirty="0">
                        <a:effectLst/>
                        <a:latin typeface="Calibri"/>
                        <a:ea typeface="Calibri"/>
                        <a:cs typeface="Times New Roman"/>
                      </a:endParaRPr>
                    </a:p>
                  </a:txBody>
                  <a:tcPr marL="56764" marR="56764" marT="0" marB="0">
                    <a:solidFill>
                      <a:schemeClr val="accent2">
                        <a:lumMod val="40000"/>
                        <a:lumOff val="60000"/>
                      </a:schemeClr>
                    </a:solidFill>
                  </a:tcPr>
                </a:tc>
                <a:tc>
                  <a:txBody>
                    <a:bodyPr/>
                    <a:lstStyle/>
                    <a:p>
                      <a:pPr>
                        <a:lnSpc>
                          <a:spcPct val="115000"/>
                        </a:lnSpc>
                        <a:spcAft>
                          <a:spcPts val="0"/>
                        </a:spcAft>
                      </a:pPr>
                      <a:r>
                        <a:rPr lang="es-EC" sz="1400" dirty="0">
                          <a:effectLst/>
                        </a:rPr>
                        <a:t>El arbitro</a:t>
                      </a:r>
                      <a:endParaRPr lang="es-ES" sz="1400" dirty="0">
                        <a:effectLst/>
                      </a:endParaRPr>
                    </a:p>
                    <a:p>
                      <a:pPr>
                        <a:lnSpc>
                          <a:spcPct val="115000"/>
                        </a:lnSpc>
                        <a:spcAft>
                          <a:spcPts val="0"/>
                        </a:spcAft>
                      </a:pPr>
                      <a:r>
                        <a:rPr lang="es-EC" sz="1400" dirty="0">
                          <a:effectLst/>
                        </a:rPr>
                        <a:t>Árbitros asistentes</a:t>
                      </a:r>
                      <a:endParaRPr lang="es-ES" sz="1400" dirty="0">
                        <a:effectLst/>
                      </a:endParaRPr>
                    </a:p>
                    <a:p>
                      <a:pPr>
                        <a:lnSpc>
                          <a:spcPct val="115000"/>
                        </a:lnSpc>
                        <a:spcAft>
                          <a:spcPts val="0"/>
                        </a:spcAft>
                      </a:pPr>
                      <a:r>
                        <a:rPr lang="es-EC" sz="1400" dirty="0">
                          <a:effectLst/>
                        </a:rPr>
                        <a:t>Duración del partido</a:t>
                      </a:r>
                      <a:endParaRPr lang="es-ES" sz="1400" dirty="0">
                        <a:effectLst/>
                      </a:endParaRPr>
                    </a:p>
                    <a:p>
                      <a:pPr>
                        <a:lnSpc>
                          <a:spcPct val="115000"/>
                        </a:lnSpc>
                        <a:spcAft>
                          <a:spcPts val="0"/>
                        </a:spcAft>
                      </a:pPr>
                      <a:r>
                        <a:rPr lang="es-EC" sz="1400" dirty="0">
                          <a:effectLst/>
                        </a:rPr>
                        <a:t>Saque de salida</a:t>
                      </a:r>
                      <a:endParaRPr lang="es-ES" sz="1400" dirty="0">
                        <a:effectLst/>
                        <a:latin typeface="Calibri"/>
                        <a:ea typeface="Calibri"/>
                        <a:cs typeface="Times New Roman"/>
                      </a:endParaRPr>
                    </a:p>
                  </a:txBody>
                  <a:tcPr marL="56764" marR="56764" marT="0" marB="0">
                    <a:solidFill>
                      <a:schemeClr val="accent2">
                        <a:lumMod val="40000"/>
                        <a:lumOff val="60000"/>
                      </a:schemeClr>
                    </a:solidFill>
                  </a:tcPr>
                </a:tc>
                <a:tc>
                  <a:txBody>
                    <a:bodyPr/>
                    <a:lstStyle/>
                    <a:p>
                      <a:pPr>
                        <a:lnSpc>
                          <a:spcPct val="115000"/>
                        </a:lnSpc>
                        <a:spcAft>
                          <a:spcPts val="0"/>
                        </a:spcAft>
                      </a:pPr>
                      <a:r>
                        <a:rPr lang="es-EC" sz="1400">
                          <a:effectLst/>
                        </a:rPr>
                        <a:t>Balón en juego </a:t>
                      </a:r>
                      <a:endParaRPr lang="es-ES" sz="1400">
                        <a:effectLst/>
                      </a:endParaRPr>
                    </a:p>
                    <a:p>
                      <a:pPr>
                        <a:lnSpc>
                          <a:spcPct val="115000"/>
                        </a:lnSpc>
                        <a:spcAft>
                          <a:spcPts val="0"/>
                        </a:spcAft>
                      </a:pPr>
                      <a:r>
                        <a:rPr lang="es-EC" sz="1400">
                          <a:effectLst/>
                        </a:rPr>
                        <a:t>Tanto marcado</a:t>
                      </a:r>
                      <a:endParaRPr lang="es-ES" sz="1400">
                        <a:effectLst/>
                      </a:endParaRPr>
                    </a:p>
                    <a:p>
                      <a:pPr>
                        <a:lnSpc>
                          <a:spcPct val="115000"/>
                        </a:lnSpc>
                        <a:spcAft>
                          <a:spcPts val="0"/>
                        </a:spcAft>
                      </a:pPr>
                      <a:r>
                        <a:rPr lang="es-EC" sz="1400">
                          <a:effectLst/>
                        </a:rPr>
                        <a:t>Fuera de juego</a:t>
                      </a:r>
                      <a:endParaRPr lang="es-ES" sz="1400">
                        <a:effectLst/>
                        <a:latin typeface="Calibri"/>
                        <a:ea typeface="Calibri"/>
                        <a:cs typeface="Times New Roman"/>
                      </a:endParaRPr>
                    </a:p>
                  </a:txBody>
                  <a:tcPr marL="56764" marR="56764" marT="0" marB="0">
                    <a:solidFill>
                      <a:schemeClr val="accent2">
                        <a:lumMod val="40000"/>
                        <a:lumOff val="60000"/>
                      </a:schemeClr>
                    </a:solidFill>
                  </a:tcPr>
                </a:tc>
              </a:tr>
              <a:tr h="548770">
                <a:tc>
                  <a:txBody>
                    <a:bodyPr/>
                    <a:lstStyle/>
                    <a:p>
                      <a:pPr>
                        <a:lnSpc>
                          <a:spcPct val="115000"/>
                        </a:lnSpc>
                        <a:spcAft>
                          <a:spcPts val="0"/>
                        </a:spcAft>
                      </a:pPr>
                      <a:r>
                        <a:rPr lang="es-EC" sz="1600" dirty="0">
                          <a:solidFill>
                            <a:schemeClr val="tx1"/>
                          </a:solidFill>
                          <a:effectLst/>
                        </a:rPr>
                        <a:t>COMPETENCIA</a:t>
                      </a:r>
                      <a:endParaRPr lang="es-ES" sz="1600" dirty="0">
                        <a:solidFill>
                          <a:schemeClr val="tx1"/>
                        </a:solidFill>
                        <a:effectLst/>
                      </a:endParaRPr>
                    </a:p>
                    <a:p>
                      <a:pPr>
                        <a:lnSpc>
                          <a:spcPct val="115000"/>
                        </a:lnSpc>
                        <a:spcAft>
                          <a:spcPts val="0"/>
                        </a:spcAft>
                      </a:pPr>
                      <a:r>
                        <a:rPr lang="es-EC" sz="1600" dirty="0">
                          <a:solidFill>
                            <a:schemeClr val="tx1"/>
                          </a:solidFill>
                          <a:effectLst/>
                        </a:rPr>
                        <a:t> </a:t>
                      </a:r>
                      <a:endParaRPr lang="es-ES" sz="1600" dirty="0">
                        <a:solidFill>
                          <a:schemeClr val="tx1"/>
                        </a:solidFill>
                        <a:effectLst/>
                        <a:latin typeface="Calibri"/>
                        <a:ea typeface="Calibri"/>
                        <a:cs typeface="Times New Roman"/>
                      </a:endParaRPr>
                    </a:p>
                  </a:txBody>
                  <a:tcPr marL="56764" marR="56764" marT="0" marB="0" anchor="ctr">
                    <a:solidFill>
                      <a:schemeClr val="accent2">
                        <a:lumMod val="40000"/>
                        <a:lumOff val="60000"/>
                      </a:schemeClr>
                    </a:solidFill>
                  </a:tcPr>
                </a:tc>
                <a:tc>
                  <a:txBody>
                    <a:bodyPr/>
                    <a:lstStyle/>
                    <a:p>
                      <a:pPr algn="ctr">
                        <a:lnSpc>
                          <a:spcPct val="115000"/>
                        </a:lnSpc>
                        <a:spcAft>
                          <a:spcPts val="0"/>
                        </a:spcAft>
                      </a:pPr>
                      <a:r>
                        <a:rPr lang="es-EC" sz="1400">
                          <a:effectLst/>
                        </a:rPr>
                        <a:t>EVALUACIONES</a:t>
                      </a:r>
                      <a:endParaRPr lang="es-ES" sz="1400">
                        <a:effectLst/>
                      </a:endParaRPr>
                    </a:p>
                    <a:p>
                      <a:pPr algn="ctr">
                        <a:lnSpc>
                          <a:spcPct val="115000"/>
                        </a:lnSpc>
                        <a:spcAft>
                          <a:spcPts val="0"/>
                        </a:spcAft>
                      </a:pPr>
                      <a:r>
                        <a:rPr lang="es-EC" sz="1400">
                          <a:effectLst/>
                        </a:rPr>
                        <a:t>PRE-TEST</a:t>
                      </a:r>
                      <a:endParaRPr lang="es-ES" sz="1400">
                        <a:effectLst/>
                        <a:latin typeface="Calibri"/>
                        <a:ea typeface="Calibri"/>
                        <a:cs typeface="Times New Roman"/>
                      </a:endParaRPr>
                    </a:p>
                  </a:txBody>
                  <a:tcPr marL="56764" marR="56764" marT="0" marB="0">
                    <a:solidFill>
                      <a:schemeClr val="accent2">
                        <a:lumMod val="40000"/>
                        <a:lumOff val="60000"/>
                      </a:schemeClr>
                    </a:solidFill>
                  </a:tcPr>
                </a:tc>
                <a:tc>
                  <a:txBody>
                    <a:bodyPr/>
                    <a:lstStyle/>
                    <a:p>
                      <a:pPr>
                        <a:lnSpc>
                          <a:spcPct val="115000"/>
                        </a:lnSpc>
                        <a:spcAft>
                          <a:spcPts val="0"/>
                        </a:spcAft>
                      </a:pPr>
                      <a:r>
                        <a:rPr lang="es-EC" sz="1400" dirty="0">
                          <a:effectLst/>
                        </a:rPr>
                        <a:t>Fútbol recreativo</a:t>
                      </a:r>
                      <a:endParaRPr lang="es-ES" sz="1400" dirty="0">
                        <a:effectLst/>
                      </a:endParaRPr>
                    </a:p>
                    <a:p>
                      <a:pPr>
                        <a:lnSpc>
                          <a:spcPct val="115000"/>
                        </a:lnSpc>
                        <a:spcAft>
                          <a:spcPts val="0"/>
                        </a:spcAft>
                      </a:pPr>
                      <a:endParaRPr lang="es-ES" sz="1400" dirty="0">
                        <a:effectLst/>
                        <a:latin typeface="Calibri"/>
                        <a:ea typeface="Calibri"/>
                        <a:cs typeface="Times New Roman"/>
                      </a:endParaRPr>
                    </a:p>
                  </a:txBody>
                  <a:tcPr marL="56764" marR="56764" marT="0" marB="0">
                    <a:solidFill>
                      <a:schemeClr val="accent2">
                        <a:lumMod val="40000"/>
                        <a:lumOff val="60000"/>
                      </a:schemeClr>
                    </a:solidFill>
                  </a:tcPr>
                </a:tc>
                <a:tc>
                  <a:txBody>
                    <a:bodyPr/>
                    <a:lstStyle/>
                    <a:p>
                      <a:pPr>
                        <a:lnSpc>
                          <a:spcPct val="115000"/>
                        </a:lnSpc>
                        <a:spcAft>
                          <a:spcPts val="0"/>
                        </a:spcAft>
                      </a:pPr>
                      <a:r>
                        <a:rPr lang="es-EC" sz="1400" dirty="0">
                          <a:effectLst/>
                        </a:rPr>
                        <a:t>Fútbol espacios reducidos</a:t>
                      </a:r>
                      <a:endParaRPr lang="es-ES" sz="1400" dirty="0">
                        <a:effectLst/>
                        <a:latin typeface="Calibri"/>
                        <a:ea typeface="Calibri"/>
                        <a:cs typeface="Times New Roman"/>
                      </a:endParaRPr>
                    </a:p>
                  </a:txBody>
                  <a:tcPr marL="56764" marR="56764" marT="0" marB="0">
                    <a:solidFill>
                      <a:schemeClr val="accent2">
                        <a:lumMod val="40000"/>
                        <a:lumOff val="60000"/>
                      </a:schemeClr>
                    </a:solidFill>
                  </a:tcPr>
                </a:tc>
                <a:tc>
                  <a:txBody>
                    <a:bodyPr/>
                    <a:lstStyle/>
                    <a:p>
                      <a:pPr>
                        <a:lnSpc>
                          <a:spcPct val="115000"/>
                        </a:lnSpc>
                        <a:spcAft>
                          <a:spcPts val="0"/>
                        </a:spcAft>
                      </a:pPr>
                      <a:r>
                        <a:rPr lang="es-EC" sz="1400" dirty="0">
                          <a:effectLst/>
                        </a:rPr>
                        <a:t>Fútbol con variantes</a:t>
                      </a:r>
                      <a:endParaRPr lang="es-ES" sz="1400" dirty="0">
                        <a:effectLst/>
                        <a:latin typeface="Calibri"/>
                        <a:ea typeface="Calibri"/>
                        <a:cs typeface="Times New Roman"/>
                      </a:endParaRPr>
                    </a:p>
                  </a:txBody>
                  <a:tcPr marL="56764" marR="56764" marT="0" marB="0">
                    <a:solidFill>
                      <a:schemeClr val="accent2">
                        <a:lumMod val="40000"/>
                        <a:lumOff val="60000"/>
                      </a:schemeClr>
                    </a:solidFill>
                  </a:tcPr>
                </a:tc>
              </a:tr>
            </a:tbl>
          </a:graphicData>
        </a:graphic>
      </p:graphicFrame>
      <p:sp>
        <p:nvSpPr>
          <p:cNvPr id="5" name="Rectangle 1"/>
          <p:cNvSpPr>
            <a:spLocks noChangeArrowheads="1"/>
          </p:cNvSpPr>
          <p:nvPr/>
        </p:nvSpPr>
        <p:spPr bwMode="auto">
          <a:xfrm>
            <a:off x="1907704" y="513499"/>
            <a:ext cx="532859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s-EC"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FORMATO PROGRAMA DE ENSEÑANZA PLAN MENSUAL</a:t>
            </a:r>
            <a:endParaRPr kumimoji="0" lang="es-E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757120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a:solidFill>
            <a:schemeClr val="accent2">
              <a:lumMod val="40000"/>
              <a:lumOff val="60000"/>
            </a:schemeClr>
          </a:solidFill>
        </p:spPr>
        <p:txBody>
          <a:bodyPr>
            <a:normAutofit/>
          </a:bodyPr>
          <a:lstStyle/>
          <a:p>
            <a:pPr marL="0" indent="0" algn="ctr">
              <a:buNone/>
            </a:pPr>
            <a:r>
              <a:rPr lang="es-EC" sz="4800" b="1" dirty="0">
                <a:latin typeface="Arial" pitchFamily="34" charset="0"/>
                <a:cs typeface="Arial" pitchFamily="34" charset="0"/>
              </a:rPr>
              <a:t>El éxito consiste en obtener lo que se desea. La felicidad, en disfrutar lo que se obtiene. </a:t>
            </a:r>
            <a:r>
              <a:rPr lang="es-EC" sz="4800" b="1" dirty="0" smtClean="0">
                <a:latin typeface="Arial" pitchFamily="34" charset="0"/>
                <a:cs typeface="Arial" pitchFamily="34" charset="0"/>
              </a:rPr>
              <a:t>            Henry Ford</a:t>
            </a:r>
          </a:p>
          <a:p>
            <a:pPr marL="0" indent="0" algn="ctr">
              <a:buNone/>
            </a:pPr>
            <a:endParaRPr lang="es-EC" sz="4800" b="1" dirty="0">
              <a:latin typeface="Arial" pitchFamily="34" charset="0"/>
              <a:cs typeface="Arial" pitchFamily="34" charset="0"/>
            </a:endParaRPr>
          </a:p>
          <a:p>
            <a:pPr marL="0" indent="0" algn="ctr">
              <a:buNone/>
            </a:pPr>
            <a:r>
              <a:rPr lang="es-EC" sz="9600" b="1" dirty="0" smtClean="0">
                <a:latin typeface="Arial" pitchFamily="34" charset="0"/>
                <a:cs typeface="Arial" pitchFamily="34" charset="0"/>
              </a:rPr>
              <a:t>GRACIAS</a:t>
            </a:r>
            <a:endParaRPr lang="es-EC" sz="9600" b="1" dirty="0">
              <a:latin typeface="Arial" pitchFamily="34" charset="0"/>
              <a:cs typeface="Arial" pitchFamily="34" charset="0"/>
            </a:endParaRPr>
          </a:p>
        </p:txBody>
      </p:sp>
    </p:spTree>
    <p:extLst>
      <p:ext uri="{BB962C8B-B14F-4D97-AF65-F5344CB8AC3E}">
        <p14:creationId xmlns:p14="http://schemas.microsoft.com/office/powerpoint/2010/main" val="3933405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xit" presetSubtype="32" fill="hold" grpId="0" nodeType="clickEffect">
                                  <p:stCondLst>
                                    <p:cond delay="0"/>
                                  </p:stCondLst>
                                  <p:childTnLst>
                                    <p:anim calcmode="lin" valueType="num">
                                      <p:cBhvr>
                                        <p:cTn id="16" dur="500"/>
                                        <p:tgtEl>
                                          <p:spTgt spid="3">
                                            <p:txEl>
                                              <p:pRg st="2" end="2"/>
                                            </p:txEl>
                                          </p:spTgt>
                                        </p:tgtEl>
                                        <p:attrNameLst>
                                          <p:attrName>ppt_w</p:attrName>
                                        </p:attrNameLst>
                                      </p:cBhvr>
                                      <p:tavLst>
                                        <p:tav tm="0">
                                          <p:val>
                                            <p:strVal val="ppt_w"/>
                                          </p:val>
                                        </p:tav>
                                        <p:tav tm="100000">
                                          <p:val>
                                            <p:fltVal val="0"/>
                                          </p:val>
                                        </p:tav>
                                      </p:tavLst>
                                    </p:anim>
                                    <p:anim calcmode="lin" valueType="num">
                                      <p:cBhvr>
                                        <p:cTn id="17" dur="500"/>
                                        <p:tgtEl>
                                          <p:spTgt spid="3">
                                            <p:txEl>
                                              <p:pRg st="2" end="2"/>
                                            </p:txEl>
                                          </p:spTgt>
                                        </p:tgtEl>
                                        <p:attrNameLst>
                                          <p:attrName>ppt_h</p:attrName>
                                        </p:attrNameLst>
                                      </p:cBhvr>
                                      <p:tavLst>
                                        <p:tav tm="0">
                                          <p:val>
                                            <p:strVal val="ppt_h"/>
                                          </p:val>
                                        </p:tav>
                                        <p:tav tm="100000">
                                          <p:val>
                                            <p:fltVal val="0"/>
                                          </p:val>
                                        </p:tav>
                                      </p:tavLst>
                                    </p:anim>
                                    <p:animEffect transition="out" filter="fade">
                                      <p:cBhvr>
                                        <p:cTn id="18" dur="500"/>
                                        <p:tgtEl>
                                          <p:spTgt spid="3">
                                            <p:txEl>
                                              <p:pRg st="2" end="2"/>
                                            </p:txEl>
                                          </p:spTgt>
                                        </p:tgtEl>
                                      </p:cBhvr>
                                    </p:animEffect>
                                    <p:set>
                                      <p:cBhvr>
                                        <p:cTn id="19"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417638"/>
          </a:xfrm>
          <a:blipFill>
            <a:blip r:embed="rId2" cstate="print"/>
            <a:tile tx="0" ty="0" sx="100000" sy="100000" flip="none" algn="tl"/>
          </a:blipFill>
        </p:spPr>
        <p:txBody>
          <a:bodyPr/>
          <a:lstStyle/>
          <a:p>
            <a:r>
              <a:rPr lang="es-EC" b="1" dirty="0" smtClean="0">
                <a:latin typeface="Aharoni" pitchFamily="2" charset="-79"/>
                <a:cs typeface="Aharoni" pitchFamily="2" charset="-79"/>
              </a:rPr>
              <a:t>OBJETIVO GENERAL</a:t>
            </a:r>
            <a:endParaRPr lang="es-EC" b="1" dirty="0">
              <a:latin typeface="Aharoni" pitchFamily="2" charset="-79"/>
              <a:cs typeface="Aharoni" pitchFamily="2" charset="-79"/>
            </a:endParaRPr>
          </a:p>
        </p:txBody>
      </p:sp>
      <p:sp>
        <p:nvSpPr>
          <p:cNvPr id="3" name="2 Marcador de contenido"/>
          <p:cNvSpPr>
            <a:spLocks noGrp="1"/>
          </p:cNvSpPr>
          <p:nvPr>
            <p:ph idx="1"/>
          </p:nvPr>
        </p:nvSpPr>
        <p:spPr/>
        <p:txBody>
          <a:bodyPr/>
          <a:lstStyle/>
          <a:p>
            <a:pPr algn="just"/>
            <a:r>
              <a:rPr lang="es-ES" sz="4800" dirty="0"/>
              <a:t>Proponer un  programa de ejercicios  para la influencia de la preparación </a:t>
            </a:r>
            <a:r>
              <a:rPr lang="es-ES" sz="4800" dirty="0" smtClean="0"/>
              <a:t>física </a:t>
            </a:r>
            <a:r>
              <a:rPr lang="es-ES" sz="4800" dirty="0"/>
              <a:t>en el  </a:t>
            </a:r>
            <a:r>
              <a:rPr lang="es-ES" sz="4800" dirty="0" smtClean="0"/>
              <a:t>dominio técnico  </a:t>
            </a:r>
            <a:r>
              <a:rPr lang="es-ES" sz="4800" dirty="0"/>
              <a:t>en futbolistas 12-14 años del </a:t>
            </a:r>
            <a:r>
              <a:rPr lang="es-ES" sz="4800" dirty="0" smtClean="0"/>
              <a:t>Club </a:t>
            </a:r>
            <a:r>
              <a:rPr lang="es-ES" sz="4800" dirty="0"/>
              <a:t>El </a:t>
            </a:r>
            <a:r>
              <a:rPr lang="es-ES" sz="4800" dirty="0" smtClean="0"/>
              <a:t>Nacional.</a:t>
            </a:r>
            <a:endParaRPr lang="es-ES" sz="4800" dirty="0"/>
          </a:p>
          <a:p>
            <a:endParaRPr lang="es-ES" dirty="0"/>
          </a:p>
          <a:p>
            <a:endParaRPr lang="es-EC" dirty="0"/>
          </a:p>
        </p:txBody>
      </p:sp>
    </p:spTree>
    <p:extLst>
      <p:ext uri="{BB962C8B-B14F-4D97-AF65-F5344CB8AC3E}">
        <p14:creationId xmlns:p14="http://schemas.microsoft.com/office/powerpoint/2010/main" val="1516976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764704"/>
          </a:xfrm>
          <a:blipFill>
            <a:blip r:embed="rId2" cstate="print"/>
            <a:tile tx="0" ty="0" sx="100000" sy="100000" flip="none" algn="tl"/>
          </a:blipFill>
        </p:spPr>
        <p:txBody>
          <a:bodyPr>
            <a:noAutofit/>
          </a:bodyPr>
          <a:lstStyle/>
          <a:p>
            <a:r>
              <a:rPr lang="es-MX" sz="2400" b="1" dirty="0" smtClean="0"/>
              <a:t/>
            </a:r>
            <a:br>
              <a:rPr lang="es-MX" sz="2400" b="1" dirty="0" smtClean="0"/>
            </a:br>
            <a:r>
              <a:rPr lang="es-MX" b="1" dirty="0" smtClean="0"/>
              <a:t>OBJETIVOS ESPECÍFICOS </a:t>
            </a:r>
            <a:r>
              <a:rPr lang="es-EC" dirty="0" smtClean="0"/>
              <a:t/>
            </a:r>
            <a:br>
              <a:rPr lang="es-EC" dirty="0" smtClean="0"/>
            </a:br>
            <a:endParaRPr lang="es-EC" dirty="0"/>
          </a:p>
        </p:txBody>
      </p:sp>
      <p:sp>
        <p:nvSpPr>
          <p:cNvPr id="5" name="2 Marcador de contenido"/>
          <p:cNvSpPr txBox="1">
            <a:spLocks/>
          </p:cNvSpPr>
          <p:nvPr/>
        </p:nvSpPr>
        <p:spPr>
          <a:xfrm>
            <a:off x="0" y="836712"/>
            <a:ext cx="9144000" cy="6021288"/>
          </a:xfrm>
          <a:prstGeom prst="rect">
            <a:avLst/>
          </a:prstGeom>
          <a:blipFill>
            <a:blip r:embed="rId3" cstate="print"/>
            <a:tile tx="0" ty="0" sx="100000" sy="100000" flip="none" algn="tl"/>
          </a:blipFill>
          <a:ln w="28575">
            <a:noFill/>
          </a:ln>
        </p:spPr>
        <p:style>
          <a:lnRef idx="0">
            <a:scrgbClr r="0" g="0" b="0"/>
          </a:lnRef>
          <a:fillRef idx="1001">
            <a:schemeClr val="lt2"/>
          </a:fillRef>
          <a:effectRef idx="0">
            <a:scrgbClr r="0" g="0" b="0"/>
          </a:effectRef>
          <a:fontRef idx="major"/>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j-lt"/>
                <a:ea typeface="+mj-ea"/>
                <a:cs typeface="+mj-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j-lt"/>
                <a:ea typeface="+mj-ea"/>
                <a:cs typeface="+mj-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j-lt"/>
                <a:ea typeface="+mj-ea"/>
                <a:cs typeface="+mj-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j-lt"/>
                <a:ea typeface="+mj-ea"/>
                <a:cs typeface="+mj-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j-lt"/>
                <a:ea typeface="+mj-ea"/>
                <a:cs typeface="+mj-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j-lt"/>
                <a:ea typeface="+mj-ea"/>
                <a:cs typeface="+mj-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j-lt"/>
                <a:ea typeface="+mj-ea"/>
                <a:cs typeface="+mj-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j-lt"/>
                <a:ea typeface="+mj-ea"/>
                <a:cs typeface="+mj-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j-lt"/>
                <a:ea typeface="+mj-ea"/>
                <a:cs typeface="+mj-cs"/>
              </a:defRPr>
            </a:lvl9pPr>
          </a:lstStyle>
          <a:p>
            <a:pPr marL="0" indent="0" algn="just">
              <a:buNone/>
            </a:pPr>
            <a:r>
              <a:rPr lang="es-ES" dirty="0" smtClean="0"/>
              <a:t>•Diagnosticar </a:t>
            </a:r>
            <a:r>
              <a:rPr lang="es-ES" dirty="0"/>
              <a:t>el estado del problema en el contexto bibliográfico </a:t>
            </a:r>
            <a:r>
              <a:rPr lang="es-ES" dirty="0" smtClean="0"/>
              <a:t>.</a:t>
            </a:r>
          </a:p>
          <a:p>
            <a:pPr marL="0" indent="0" algn="just">
              <a:buNone/>
            </a:pPr>
            <a:r>
              <a:rPr lang="es-ES" dirty="0" smtClean="0"/>
              <a:t>•</a:t>
            </a:r>
            <a:r>
              <a:rPr lang="es-ES" dirty="0"/>
              <a:t>	Elaborar un programa de ejercicios dirigidos </a:t>
            </a:r>
            <a:r>
              <a:rPr lang="es-ES" dirty="0" smtClean="0"/>
              <a:t>a la </a:t>
            </a:r>
            <a:r>
              <a:rPr lang="es-ES" dirty="0"/>
              <a:t>influencia de la preparación </a:t>
            </a:r>
            <a:r>
              <a:rPr lang="es-ES" dirty="0" smtClean="0"/>
              <a:t>física </a:t>
            </a:r>
            <a:r>
              <a:rPr lang="es-ES" dirty="0"/>
              <a:t>en el </a:t>
            </a:r>
            <a:r>
              <a:rPr lang="es-ES" dirty="0" smtClean="0"/>
              <a:t>dominio técnico en el futbolista de 12-14 </a:t>
            </a:r>
            <a:r>
              <a:rPr lang="es-ES" dirty="0"/>
              <a:t>años del </a:t>
            </a:r>
            <a:r>
              <a:rPr lang="es-ES" dirty="0" smtClean="0"/>
              <a:t>Club </a:t>
            </a:r>
            <a:r>
              <a:rPr lang="es-ES" dirty="0"/>
              <a:t>El </a:t>
            </a:r>
            <a:r>
              <a:rPr lang="es-ES" dirty="0" smtClean="0"/>
              <a:t>Nacional.</a:t>
            </a:r>
          </a:p>
          <a:p>
            <a:pPr marL="0" indent="0" algn="just">
              <a:buNone/>
            </a:pPr>
            <a:r>
              <a:rPr lang="es-ES" dirty="0"/>
              <a:t>•	Determinar el nivel de aprendizaje logrado por </a:t>
            </a:r>
            <a:r>
              <a:rPr lang="es-ES" dirty="0" smtClean="0"/>
              <a:t>futbolistas  </a:t>
            </a:r>
            <a:r>
              <a:rPr lang="es-ES" dirty="0"/>
              <a:t>de la categoría 12-14 años del </a:t>
            </a:r>
            <a:r>
              <a:rPr lang="es-ES" dirty="0" smtClean="0"/>
              <a:t>Club  </a:t>
            </a:r>
            <a:r>
              <a:rPr lang="es-ES" dirty="0"/>
              <a:t>El Nacional  luego de la aplicación de un programa dirigido </a:t>
            </a:r>
            <a:r>
              <a:rPr lang="es-ES" dirty="0" smtClean="0"/>
              <a:t>a la </a:t>
            </a:r>
            <a:r>
              <a:rPr lang="es-ES" dirty="0"/>
              <a:t>influencia de la preparación </a:t>
            </a:r>
            <a:r>
              <a:rPr lang="es-ES" dirty="0" smtClean="0"/>
              <a:t>física </a:t>
            </a:r>
            <a:r>
              <a:rPr lang="es-ES" dirty="0"/>
              <a:t>en el </a:t>
            </a:r>
            <a:r>
              <a:rPr lang="es-ES" dirty="0" smtClean="0"/>
              <a:t>dominio técnico.</a:t>
            </a:r>
          </a:p>
        </p:txBody>
      </p:sp>
    </p:spTree>
    <p:extLst>
      <p:ext uri="{BB962C8B-B14F-4D97-AF65-F5344CB8AC3E}">
        <p14:creationId xmlns:p14="http://schemas.microsoft.com/office/powerpoint/2010/main" val="185759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836712"/>
          </a:xfrm>
        </p:spPr>
        <p:txBody>
          <a:bodyPr/>
          <a:lstStyle/>
          <a:p>
            <a:r>
              <a:rPr lang="es-EC" b="1" dirty="0" smtClean="0"/>
              <a:t>HIPOTESIS DE LA INVESTIGACIÓN </a:t>
            </a:r>
            <a:endParaRPr lang="es-EC" b="1" dirty="0"/>
          </a:p>
        </p:txBody>
      </p:sp>
      <p:sp>
        <p:nvSpPr>
          <p:cNvPr id="3" name="2 Marcador de contenido"/>
          <p:cNvSpPr>
            <a:spLocks noGrp="1"/>
          </p:cNvSpPr>
          <p:nvPr>
            <p:ph idx="1"/>
          </p:nvPr>
        </p:nvSpPr>
        <p:spPr>
          <a:xfrm>
            <a:off x="0" y="836712"/>
            <a:ext cx="9144000" cy="6021288"/>
          </a:xfrm>
          <a:blipFill>
            <a:blip r:embed="rId2" cstate="print"/>
            <a:tile tx="0" ty="0" sx="100000" sy="100000" flip="none" algn="tl"/>
          </a:blipFill>
        </p:spPr>
        <p:txBody>
          <a:bodyPr>
            <a:normAutofit/>
          </a:bodyPr>
          <a:lstStyle/>
          <a:p>
            <a:pPr algn="just"/>
            <a:r>
              <a:rPr lang="es-ES" sz="3600" dirty="0"/>
              <a:t>Hi: Si se aplica en niños-futbolistas  de la categoría  12-14  años, </a:t>
            </a:r>
            <a:r>
              <a:rPr lang="es-ES" sz="3600" dirty="0" smtClean="0"/>
              <a:t>un programa de ejercicios dirigido a  la influencia de la preparación física en el dominio técnico, </a:t>
            </a:r>
            <a:r>
              <a:rPr lang="es-ES" sz="3600" dirty="0"/>
              <a:t>se obtendrá un mayor </a:t>
            </a:r>
            <a:r>
              <a:rPr lang="es-ES" sz="3600" dirty="0" smtClean="0"/>
              <a:t>nivel </a:t>
            </a:r>
            <a:r>
              <a:rPr lang="es-ES" sz="3600" dirty="0"/>
              <a:t>de desarrollo en esas habilidades</a:t>
            </a:r>
            <a:r>
              <a:rPr lang="es-ES" sz="3600" dirty="0" smtClean="0"/>
              <a:t>.</a:t>
            </a:r>
          </a:p>
          <a:p>
            <a:pPr algn="just"/>
            <a:r>
              <a:rPr lang="es-ES" sz="3600" dirty="0"/>
              <a:t>Ho: la influencia de la preparación física en el </a:t>
            </a:r>
            <a:r>
              <a:rPr lang="es-ES" sz="3600" dirty="0" smtClean="0"/>
              <a:t>dominio técnico</a:t>
            </a:r>
            <a:r>
              <a:rPr lang="es-ES" sz="3600" dirty="0"/>
              <a:t> </a:t>
            </a:r>
            <a:r>
              <a:rPr lang="es-ES" sz="3600" dirty="0" smtClean="0"/>
              <a:t>no </a:t>
            </a:r>
            <a:r>
              <a:rPr lang="es-ES" sz="3600" dirty="0"/>
              <a:t>tiene una incidencia significativa en el aprendizaje en los  futbolistas de 12-14 años.</a:t>
            </a:r>
          </a:p>
          <a:p>
            <a:endParaRPr lang="es-ES" dirty="0"/>
          </a:p>
          <a:p>
            <a:endParaRPr lang="es-EC" dirty="0"/>
          </a:p>
        </p:txBody>
      </p:sp>
    </p:spTree>
    <p:extLst>
      <p:ext uri="{BB962C8B-B14F-4D97-AF65-F5344CB8AC3E}">
        <p14:creationId xmlns:p14="http://schemas.microsoft.com/office/powerpoint/2010/main" val="171762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836712"/>
          </a:xfrm>
        </p:spPr>
        <p:txBody>
          <a:bodyPr>
            <a:normAutofit/>
          </a:bodyPr>
          <a:lstStyle/>
          <a:p>
            <a:r>
              <a:rPr lang="es-MX" b="1" dirty="0" smtClean="0"/>
              <a:t>VARIABLES DE INVESTIGACIÓN</a:t>
            </a:r>
            <a:endParaRPr lang="es-EC" dirty="0"/>
          </a:p>
        </p:txBody>
      </p:sp>
      <p:sp>
        <p:nvSpPr>
          <p:cNvPr id="3" name="2 Marcador de contenido"/>
          <p:cNvSpPr>
            <a:spLocks noGrp="1"/>
          </p:cNvSpPr>
          <p:nvPr>
            <p:ph idx="1"/>
          </p:nvPr>
        </p:nvSpPr>
        <p:spPr>
          <a:xfrm>
            <a:off x="467544" y="3717032"/>
            <a:ext cx="8229600" cy="2908920"/>
          </a:xfrm>
        </p:spPr>
        <p:txBody>
          <a:bodyPr>
            <a:normAutofit/>
          </a:bodyPr>
          <a:lstStyle/>
          <a:p>
            <a:pPr marL="0" indent="0">
              <a:lnSpc>
                <a:spcPct val="150000"/>
              </a:lnSpc>
              <a:buNone/>
            </a:pPr>
            <a:endParaRPr lang="es-MX" dirty="0" smtClean="0"/>
          </a:p>
          <a:p>
            <a:endParaRPr lang="es-EC" dirty="0"/>
          </a:p>
        </p:txBody>
      </p:sp>
      <p:graphicFrame>
        <p:nvGraphicFramePr>
          <p:cNvPr id="4" name="3 Diagrama"/>
          <p:cNvGraphicFramePr/>
          <p:nvPr>
            <p:extLst>
              <p:ext uri="{D42A27DB-BD31-4B8C-83A1-F6EECF244321}">
                <p14:modId xmlns:p14="http://schemas.microsoft.com/office/powerpoint/2010/main" val="585631512"/>
              </p:ext>
            </p:extLst>
          </p:nvPr>
        </p:nvGraphicFramePr>
        <p:xfrm>
          <a:off x="179512" y="2204864"/>
          <a:ext cx="8964488"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Rectángulo"/>
          <p:cNvSpPr/>
          <p:nvPr/>
        </p:nvSpPr>
        <p:spPr>
          <a:xfrm>
            <a:off x="971601" y="1229411"/>
            <a:ext cx="2232248" cy="589072"/>
          </a:xfrm>
          <a:prstGeom prst="rect">
            <a:avLst/>
          </a:prstGeom>
        </p:spPr>
        <p:txBody>
          <a:bodyPr wrap="square">
            <a:spAutoFit/>
          </a:bodyPr>
          <a:lstStyle/>
          <a:p>
            <a:pPr>
              <a:lnSpc>
                <a:spcPct val="150000"/>
              </a:lnSpc>
            </a:pPr>
            <a:r>
              <a:rPr lang="es-MX" sz="2400" b="1" dirty="0" smtClean="0"/>
              <a:t>DEPENDIENTE</a:t>
            </a:r>
          </a:p>
        </p:txBody>
      </p:sp>
      <p:sp>
        <p:nvSpPr>
          <p:cNvPr id="6" name="5 Rectángulo"/>
          <p:cNvSpPr/>
          <p:nvPr/>
        </p:nvSpPr>
        <p:spPr>
          <a:xfrm>
            <a:off x="5436097" y="1229410"/>
            <a:ext cx="2304256" cy="589072"/>
          </a:xfrm>
          <a:prstGeom prst="rect">
            <a:avLst/>
          </a:prstGeom>
        </p:spPr>
        <p:txBody>
          <a:bodyPr wrap="square">
            <a:spAutoFit/>
          </a:bodyPr>
          <a:lstStyle/>
          <a:p>
            <a:pPr>
              <a:lnSpc>
                <a:spcPct val="150000"/>
              </a:lnSpc>
            </a:pPr>
            <a:r>
              <a:rPr lang="es-MX" sz="2400" b="1" dirty="0" smtClean="0"/>
              <a:t>INDEPENDIENTE</a:t>
            </a:r>
          </a:p>
        </p:txBody>
      </p:sp>
    </p:spTree>
    <p:extLst>
      <p:ext uri="{BB962C8B-B14F-4D97-AF65-F5344CB8AC3E}">
        <p14:creationId xmlns:p14="http://schemas.microsoft.com/office/powerpoint/2010/main" val="64976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circle(in)">
                                      <p:cBhvr>
                                        <p:cTn id="2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196752"/>
          </a:xfrm>
          <a:solidFill>
            <a:schemeClr val="accent2">
              <a:lumMod val="60000"/>
              <a:lumOff val="40000"/>
            </a:schemeClr>
          </a:solidFill>
        </p:spPr>
        <p:txBody>
          <a:bodyPr>
            <a:normAutofit/>
          </a:bodyPr>
          <a:lstStyle/>
          <a:p>
            <a:r>
              <a:rPr lang="es-EC" sz="3600" b="1" dirty="0"/>
              <a:t>OPERACIONALIZACIÓN DE LAS </a:t>
            </a:r>
            <a:r>
              <a:rPr lang="es-EC" sz="3600" b="1" dirty="0" smtClean="0"/>
              <a:t>VARIABLES (</a:t>
            </a:r>
            <a:r>
              <a:rPr lang="es-EC" sz="3600" b="1" dirty="0"/>
              <a:t>D</a:t>
            </a:r>
            <a:r>
              <a:rPr lang="es-EC" sz="3600" b="1" dirty="0" smtClean="0"/>
              <a:t>ependiente )</a:t>
            </a:r>
            <a:endParaRPr lang="es-EC" sz="3600" b="1" dirty="0"/>
          </a:p>
        </p:txBody>
      </p:sp>
      <p:graphicFrame>
        <p:nvGraphicFramePr>
          <p:cNvPr id="8" name="7 Marcador de contenido"/>
          <p:cNvGraphicFramePr>
            <a:graphicFrameLocks noGrp="1"/>
          </p:cNvGraphicFramePr>
          <p:nvPr>
            <p:ph idx="1"/>
            <p:extLst>
              <p:ext uri="{D42A27DB-BD31-4B8C-83A1-F6EECF244321}">
                <p14:modId xmlns:p14="http://schemas.microsoft.com/office/powerpoint/2010/main" val="1817161530"/>
              </p:ext>
            </p:extLst>
          </p:nvPr>
        </p:nvGraphicFramePr>
        <p:xfrm>
          <a:off x="0" y="1052736"/>
          <a:ext cx="9144000" cy="5832648"/>
        </p:xfrm>
        <a:graphic>
          <a:graphicData uri="http://schemas.openxmlformats.org/drawingml/2006/table">
            <a:tbl>
              <a:tblPr firstRow="1" firstCol="1" bandRow="1">
                <a:tableStyleId>{5C22544A-7EE6-4342-B048-85BDC9FD1C3A}</a:tableStyleId>
              </a:tblPr>
              <a:tblGrid>
                <a:gridCol w="2267745"/>
                <a:gridCol w="3240360"/>
                <a:gridCol w="3635895"/>
              </a:tblGrid>
              <a:tr h="1492100">
                <a:tc>
                  <a:txBody>
                    <a:bodyPr/>
                    <a:lstStyle/>
                    <a:p>
                      <a:pPr algn="ctr">
                        <a:lnSpc>
                          <a:spcPct val="150000"/>
                        </a:lnSpc>
                        <a:spcAft>
                          <a:spcPts val="1000"/>
                        </a:spcAft>
                      </a:pPr>
                      <a:r>
                        <a:rPr lang="es-ES" sz="3600" b="0" dirty="0" smtClean="0">
                          <a:solidFill>
                            <a:schemeClr val="tx1"/>
                          </a:solidFill>
                          <a:effectLst/>
                        </a:rPr>
                        <a:t>Variable</a:t>
                      </a:r>
                      <a:endParaRPr lang="es-ES" sz="3600" b="0" dirty="0">
                        <a:solidFill>
                          <a:schemeClr val="tx1"/>
                        </a:solidFill>
                        <a:effectLst/>
                      </a:endParaRPr>
                    </a:p>
                    <a:p>
                      <a:pPr>
                        <a:lnSpc>
                          <a:spcPct val="115000"/>
                        </a:lnSpc>
                        <a:spcAft>
                          <a:spcPts val="1000"/>
                        </a:spcAft>
                      </a:pPr>
                      <a:r>
                        <a:rPr lang="es-ES" sz="1200" dirty="0">
                          <a:effectLst/>
                        </a:rPr>
                        <a:t> </a:t>
                      </a:r>
                      <a:endParaRPr lang="es-ES" sz="11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50000"/>
                        </a:lnSpc>
                        <a:spcAft>
                          <a:spcPts val="1000"/>
                        </a:spcAft>
                      </a:pPr>
                      <a:r>
                        <a:rPr lang="es-ES" sz="3200" b="0" dirty="0">
                          <a:solidFill>
                            <a:schemeClr val="tx1"/>
                          </a:solidFill>
                          <a:effectLst/>
                        </a:rPr>
                        <a:t>Definición Conceptual</a:t>
                      </a:r>
                      <a:endParaRPr lang="es-ES" sz="3200" b="0" dirty="0">
                        <a:solidFill>
                          <a:schemeClr val="tx1"/>
                        </a:solidFill>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50000"/>
                        </a:lnSpc>
                        <a:spcAft>
                          <a:spcPts val="1000"/>
                        </a:spcAft>
                      </a:pPr>
                      <a:r>
                        <a:rPr lang="es-ES" sz="2400" b="0" dirty="0">
                          <a:solidFill>
                            <a:schemeClr val="tx1"/>
                          </a:solidFill>
                          <a:effectLst/>
                        </a:rPr>
                        <a:t>Operacionalización de las Variables – </a:t>
                      </a:r>
                      <a:r>
                        <a:rPr lang="es-ES" sz="2400" b="0" dirty="0" smtClean="0">
                          <a:solidFill>
                            <a:schemeClr val="tx1"/>
                          </a:solidFill>
                          <a:effectLst/>
                        </a:rPr>
                        <a:t>indicadores </a:t>
                      </a:r>
                      <a:endParaRPr lang="es-ES" sz="2400" b="0" dirty="0">
                        <a:solidFill>
                          <a:schemeClr val="tx1"/>
                        </a:solidFill>
                        <a:effectLst/>
                        <a:latin typeface="Calibri"/>
                        <a:ea typeface="Calibri"/>
                        <a:cs typeface="Times New Roman"/>
                      </a:endParaRPr>
                    </a:p>
                  </a:txBody>
                  <a:tcPr marL="68580" marR="68580" marT="0" marB="0">
                    <a:solidFill>
                      <a:schemeClr val="accent2">
                        <a:lumMod val="40000"/>
                        <a:lumOff val="60000"/>
                      </a:schemeClr>
                    </a:solidFill>
                  </a:tcPr>
                </a:tc>
              </a:tr>
              <a:tr h="4340548">
                <a:tc>
                  <a:txBody>
                    <a:bodyPr/>
                    <a:lstStyle/>
                    <a:p>
                      <a:pPr algn="ctr">
                        <a:lnSpc>
                          <a:spcPct val="150000"/>
                        </a:lnSpc>
                        <a:spcAft>
                          <a:spcPts val="1000"/>
                        </a:spcAft>
                      </a:pPr>
                      <a:endParaRPr lang="es-ES" sz="2800" dirty="0" smtClean="0">
                        <a:solidFill>
                          <a:schemeClr val="tx1"/>
                        </a:solidFill>
                        <a:effectLst/>
                      </a:endParaRPr>
                    </a:p>
                    <a:p>
                      <a:pPr algn="ctr">
                        <a:lnSpc>
                          <a:spcPct val="150000"/>
                        </a:lnSpc>
                        <a:spcAft>
                          <a:spcPts val="1000"/>
                        </a:spcAft>
                      </a:pPr>
                      <a:r>
                        <a:rPr lang="es-ES" sz="2800" dirty="0" smtClean="0">
                          <a:solidFill>
                            <a:schemeClr val="tx1"/>
                          </a:solidFill>
                          <a:effectLst/>
                        </a:rPr>
                        <a:t>Preparación Física </a:t>
                      </a:r>
                      <a:endParaRPr lang="es-ES" sz="2800" dirty="0">
                        <a:solidFill>
                          <a:schemeClr val="tx1"/>
                        </a:solidFill>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gn="just">
                        <a:lnSpc>
                          <a:spcPct val="150000"/>
                        </a:lnSpc>
                        <a:spcAft>
                          <a:spcPts val="1000"/>
                        </a:spcAft>
                        <a:buFontTx/>
                        <a:buNone/>
                      </a:pPr>
                      <a:r>
                        <a:rPr lang="es-ES" sz="2000" dirty="0" smtClean="0">
                          <a:effectLst/>
                        </a:rPr>
                        <a:t>Es </a:t>
                      </a:r>
                      <a:r>
                        <a:rPr lang="es-ES" sz="2000" dirty="0">
                          <a:effectLst/>
                        </a:rPr>
                        <a:t>la aplicación de </a:t>
                      </a:r>
                      <a:r>
                        <a:rPr lang="es-ES" sz="2000" dirty="0" smtClean="0">
                          <a:effectLst/>
                        </a:rPr>
                        <a:t>un </a:t>
                      </a:r>
                      <a:r>
                        <a:rPr lang="es-ES" sz="2000" dirty="0">
                          <a:effectLst/>
                        </a:rPr>
                        <a:t>conjunto de ejercicios corporales, dirigidos racionalmente a  desarrollar y perfeccionar las cualidades perceptivo –motrices de la persona para obtener un mayor rendimiento físico.</a:t>
                      </a:r>
                      <a:endParaRPr lang="es-ES" sz="20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gn="just">
                        <a:lnSpc>
                          <a:spcPct val="150000"/>
                        </a:lnSpc>
                        <a:spcAft>
                          <a:spcPts val="1000"/>
                        </a:spcAft>
                        <a:buFont typeface="Wingdings" pitchFamily="2" charset="2"/>
                        <a:buChar char="v"/>
                      </a:pPr>
                      <a:r>
                        <a:rPr lang="es-ES" sz="2000" dirty="0" smtClean="0">
                          <a:effectLst/>
                        </a:rPr>
                        <a:t>   Ejercicios  </a:t>
                      </a:r>
                      <a:r>
                        <a:rPr lang="es-ES" sz="2000" dirty="0">
                          <a:effectLst/>
                        </a:rPr>
                        <a:t>para el desarrollo </a:t>
                      </a:r>
                      <a:r>
                        <a:rPr lang="es-ES" sz="2000" dirty="0" smtClean="0">
                          <a:effectLst/>
                        </a:rPr>
                        <a:t> de </a:t>
                      </a:r>
                      <a:r>
                        <a:rPr lang="es-ES" sz="2000" dirty="0">
                          <a:effectLst/>
                        </a:rPr>
                        <a:t>capacidades físicas.</a:t>
                      </a:r>
                    </a:p>
                    <a:p>
                      <a:pPr algn="just">
                        <a:lnSpc>
                          <a:spcPct val="150000"/>
                        </a:lnSpc>
                        <a:spcAft>
                          <a:spcPts val="1000"/>
                        </a:spcAft>
                        <a:buFont typeface="Wingdings" pitchFamily="2" charset="2"/>
                        <a:buChar char="v"/>
                      </a:pPr>
                      <a:r>
                        <a:rPr lang="es-ES" sz="2000" dirty="0" smtClean="0">
                          <a:effectLst/>
                        </a:rPr>
                        <a:t>   Ejercicios </a:t>
                      </a:r>
                      <a:r>
                        <a:rPr lang="es-ES" sz="2000" dirty="0">
                          <a:effectLst/>
                        </a:rPr>
                        <a:t>específicos para </a:t>
                      </a:r>
                      <a:r>
                        <a:rPr lang="es-ES" sz="2000" dirty="0" smtClean="0">
                          <a:effectLst/>
                        </a:rPr>
                        <a:t>  una </a:t>
                      </a:r>
                      <a:r>
                        <a:rPr lang="es-ES" sz="2000" dirty="0">
                          <a:effectLst/>
                        </a:rPr>
                        <a:t>capacidad.</a:t>
                      </a:r>
                    </a:p>
                    <a:p>
                      <a:pPr algn="just">
                        <a:lnSpc>
                          <a:spcPct val="150000"/>
                        </a:lnSpc>
                        <a:spcAft>
                          <a:spcPts val="1000"/>
                        </a:spcAft>
                        <a:buFont typeface="Wingdings" pitchFamily="2" charset="2"/>
                        <a:buChar char="v"/>
                      </a:pPr>
                      <a:r>
                        <a:rPr lang="es-ES" sz="2000" dirty="0" smtClean="0">
                          <a:effectLst/>
                        </a:rPr>
                        <a:t>   Ejercicios </a:t>
                      </a:r>
                      <a:r>
                        <a:rPr lang="es-ES" sz="2000" dirty="0">
                          <a:effectLst/>
                        </a:rPr>
                        <a:t>dirigidos </a:t>
                      </a:r>
                    </a:p>
                    <a:p>
                      <a:pPr>
                        <a:lnSpc>
                          <a:spcPct val="150000"/>
                        </a:lnSpc>
                        <a:spcAft>
                          <a:spcPts val="1000"/>
                        </a:spcAft>
                      </a:pPr>
                      <a:r>
                        <a:rPr lang="es-ES" sz="1200" dirty="0">
                          <a:effectLst/>
                        </a:rPr>
                        <a:t> </a:t>
                      </a:r>
                      <a:endParaRPr lang="es-ES" sz="1100" dirty="0">
                        <a:effectLst/>
                        <a:latin typeface="Calibri"/>
                        <a:ea typeface="Calibri"/>
                        <a:cs typeface="Times New Roman"/>
                      </a:endParaRPr>
                    </a:p>
                  </a:txBody>
                  <a:tcPr marL="68580" marR="68580" marT="0" marB="0">
                    <a:solidFill>
                      <a:schemeClr val="accent2">
                        <a:lumMod val="40000"/>
                        <a:lumOff val="60000"/>
                      </a:schemeClr>
                    </a:solidFill>
                  </a:tcPr>
                </a:tc>
              </a:tr>
            </a:tbl>
          </a:graphicData>
        </a:graphic>
      </p:graphicFrame>
      <p:sp>
        <p:nvSpPr>
          <p:cNvPr id="7" name="Rectangle 3"/>
          <p:cNvSpPr>
            <a:spLocks noChangeArrowheads="1"/>
          </p:cNvSpPr>
          <p:nvPr/>
        </p:nvSpPr>
        <p:spPr bwMode="auto">
          <a:xfrm>
            <a:off x="0" y="213285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dirty="0"/>
          </a:p>
        </p:txBody>
      </p:sp>
      <p:sp>
        <p:nvSpPr>
          <p:cNvPr id="9" name="Rectangle 1"/>
          <p:cNvSpPr>
            <a:spLocks noChangeArrowheads="1"/>
          </p:cNvSpPr>
          <p:nvPr/>
        </p:nvSpPr>
        <p:spPr bwMode="auto">
          <a:xfrm>
            <a:off x="1827213" y="20431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45198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764704"/>
          </a:xfrm>
          <a:solidFill>
            <a:schemeClr val="accent2">
              <a:lumMod val="60000"/>
              <a:lumOff val="40000"/>
            </a:schemeClr>
          </a:solidFill>
        </p:spPr>
        <p:txBody>
          <a:bodyPr>
            <a:noAutofit/>
          </a:bodyPr>
          <a:lstStyle/>
          <a:p>
            <a:r>
              <a:rPr lang="es-EC" sz="3200" b="1" dirty="0"/>
              <a:t>OPERACIONALIZACIÓN DE LAS VARIABLES </a:t>
            </a:r>
            <a:r>
              <a:rPr lang="es-EC" sz="3200" b="1" dirty="0" smtClean="0"/>
              <a:t>                   ( IN DEPENDIENTE )</a:t>
            </a:r>
            <a:endParaRPr lang="es-EC" sz="3200" b="1" dirty="0"/>
          </a:p>
        </p:txBody>
      </p:sp>
      <p:graphicFrame>
        <p:nvGraphicFramePr>
          <p:cNvPr id="7" name="6 Marcador de contenido"/>
          <p:cNvGraphicFramePr>
            <a:graphicFrameLocks noGrp="1"/>
          </p:cNvGraphicFramePr>
          <p:nvPr>
            <p:ph idx="1"/>
            <p:extLst>
              <p:ext uri="{D42A27DB-BD31-4B8C-83A1-F6EECF244321}">
                <p14:modId xmlns:p14="http://schemas.microsoft.com/office/powerpoint/2010/main" val="189869979"/>
              </p:ext>
            </p:extLst>
          </p:nvPr>
        </p:nvGraphicFramePr>
        <p:xfrm>
          <a:off x="0" y="764704"/>
          <a:ext cx="9126836" cy="6768752"/>
        </p:xfrm>
        <a:graphic>
          <a:graphicData uri="http://schemas.openxmlformats.org/drawingml/2006/table">
            <a:tbl>
              <a:tblPr firstRow="1" firstCol="1" bandRow="1">
                <a:tableStyleId>{5C22544A-7EE6-4342-B048-85BDC9FD1C3A}</a:tableStyleId>
              </a:tblPr>
              <a:tblGrid>
                <a:gridCol w="2047869"/>
                <a:gridCol w="3665513"/>
                <a:gridCol w="3413454"/>
              </a:tblGrid>
              <a:tr h="1440160">
                <a:tc>
                  <a:txBody>
                    <a:bodyPr/>
                    <a:lstStyle/>
                    <a:p>
                      <a:pPr algn="ctr">
                        <a:lnSpc>
                          <a:spcPct val="150000"/>
                        </a:lnSpc>
                        <a:spcAft>
                          <a:spcPts val="1000"/>
                        </a:spcAft>
                      </a:pPr>
                      <a:r>
                        <a:rPr lang="es-ES" sz="2400" b="1" dirty="0">
                          <a:solidFill>
                            <a:schemeClr val="tx1"/>
                          </a:solidFill>
                          <a:effectLst/>
                        </a:rPr>
                        <a:t>Variables </a:t>
                      </a:r>
                      <a:endParaRPr lang="es-ES" sz="2400" b="1" dirty="0">
                        <a:solidFill>
                          <a:schemeClr val="tx1"/>
                        </a:solidFill>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gn="ctr">
                        <a:lnSpc>
                          <a:spcPct val="150000"/>
                        </a:lnSpc>
                        <a:spcAft>
                          <a:spcPts val="1000"/>
                        </a:spcAft>
                      </a:pPr>
                      <a:r>
                        <a:rPr lang="es-ES" sz="2400" b="1" dirty="0">
                          <a:solidFill>
                            <a:schemeClr val="tx1"/>
                          </a:solidFill>
                          <a:effectLst/>
                        </a:rPr>
                        <a:t>Definición Conceptual</a:t>
                      </a:r>
                      <a:endParaRPr lang="es-ES" sz="2400" b="1" dirty="0">
                        <a:solidFill>
                          <a:schemeClr val="tx1"/>
                        </a:solidFill>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nSpc>
                          <a:spcPct val="150000"/>
                        </a:lnSpc>
                        <a:spcAft>
                          <a:spcPts val="1000"/>
                        </a:spcAft>
                      </a:pPr>
                      <a:r>
                        <a:rPr lang="es-ES" sz="2400" b="1" dirty="0">
                          <a:solidFill>
                            <a:schemeClr val="tx1"/>
                          </a:solidFill>
                          <a:effectLst/>
                        </a:rPr>
                        <a:t>Operacionalización de las Variables – indicadores </a:t>
                      </a:r>
                      <a:endParaRPr lang="es-ES" sz="2400" b="1" dirty="0">
                        <a:solidFill>
                          <a:schemeClr val="tx1"/>
                        </a:solidFill>
                        <a:effectLst/>
                        <a:latin typeface="Calibri"/>
                        <a:ea typeface="Calibri"/>
                        <a:cs typeface="Times New Roman"/>
                      </a:endParaRPr>
                    </a:p>
                  </a:txBody>
                  <a:tcPr marL="68580" marR="68580" marT="0" marB="0">
                    <a:solidFill>
                      <a:schemeClr val="accent2">
                        <a:lumMod val="40000"/>
                        <a:lumOff val="60000"/>
                      </a:schemeClr>
                    </a:solidFill>
                  </a:tcPr>
                </a:tc>
              </a:tr>
              <a:tr h="5328592">
                <a:tc>
                  <a:txBody>
                    <a:bodyPr/>
                    <a:lstStyle/>
                    <a:p>
                      <a:pPr algn="ctr">
                        <a:lnSpc>
                          <a:spcPct val="150000"/>
                        </a:lnSpc>
                        <a:spcAft>
                          <a:spcPts val="1000"/>
                        </a:spcAft>
                      </a:pPr>
                      <a:endParaRPr lang="es-ES" sz="2800" dirty="0" smtClean="0">
                        <a:solidFill>
                          <a:schemeClr val="tx1"/>
                        </a:solidFill>
                        <a:effectLst/>
                      </a:endParaRPr>
                    </a:p>
                    <a:p>
                      <a:pPr algn="ctr">
                        <a:lnSpc>
                          <a:spcPct val="150000"/>
                        </a:lnSpc>
                        <a:spcAft>
                          <a:spcPts val="1000"/>
                        </a:spcAft>
                      </a:pPr>
                      <a:r>
                        <a:rPr lang="es-ES" sz="2800" dirty="0" smtClean="0">
                          <a:solidFill>
                            <a:schemeClr val="tx1"/>
                          </a:solidFill>
                          <a:effectLst/>
                        </a:rPr>
                        <a:t>Dominio</a:t>
                      </a:r>
                      <a:r>
                        <a:rPr lang="es-ES" sz="2800" baseline="0" dirty="0" smtClean="0">
                          <a:solidFill>
                            <a:schemeClr val="tx1"/>
                          </a:solidFill>
                          <a:effectLst/>
                        </a:rPr>
                        <a:t> de la técnica del fútbol</a:t>
                      </a:r>
                      <a:r>
                        <a:rPr lang="es-ES" sz="2800" dirty="0" smtClean="0">
                          <a:solidFill>
                            <a:schemeClr val="tx1"/>
                          </a:solidFill>
                          <a:effectLst/>
                        </a:rPr>
                        <a:t> </a:t>
                      </a:r>
                      <a:endParaRPr lang="es-ES" sz="2800" dirty="0">
                        <a:solidFill>
                          <a:schemeClr val="tx1"/>
                        </a:solidFill>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marL="342900" indent="-342900" algn="just">
                        <a:lnSpc>
                          <a:spcPct val="150000"/>
                        </a:lnSpc>
                        <a:spcAft>
                          <a:spcPts val="1000"/>
                        </a:spcAft>
                        <a:buFont typeface="Wingdings" pitchFamily="2" charset="2"/>
                        <a:buChar char="Ø"/>
                      </a:pPr>
                      <a:r>
                        <a:rPr lang="es-ES" sz="2300" dirty="0" smtClean="0">
                          <a:effectLst/>
                        </a:rPr>
                        <a:t>Son </a:t>
                      </a:r>
                      <a:r>
                        <a:rPr lang="es-ES" sz="2300" dirty="0">
                          <a:effectLst/>
                        </a:rPr>
                        <a:t>todas aquellas acciones que es capaz de desarrollar un jugador de fútbol dominando y dirigiendo el balón con todas las superficies de contacto que permite el reglamento</a:t>
                      </a:r>
                      <a:r>
                        <a:rPr lang="es-ES" sz="2300" dirty="0" smtClean="0">
                          <a:effectLst/>
                        </a:rPr>
                        <a:t>.</a:t>
                      </a:r>
                    </a:p>
                  </a:txBody>
                  <a:tcPr marL="68580" marR="68580" marT="0" marB="0">
                    <a:solidFill>
                      <a:schemeClr val="accent2">
                        <a:lumMod val="40000"/>
                        <a:lumOff val="60000"/>
                      </a:schemeClr>
                    </a:solidFill>
                  </a:tcPr>
                </a:tc>
                <a:tc>
                  <a:txBody>
                    <a:bodyPr/>
                    <a:lstStyle/>
                    <a:p>
                      <a:pPr>
                        <a:lnSpc>
                          <a:spcPct val="150000"/>
                        </a:lnSpc>
                        <a:spcAft>
                          <a:spcPts val="1000"/>
                        </a:spcAft>
                        <a:buFont typeface="Wingdings" pitchFamily="2" charset="2"/>
                        <a:buChar char="Ø"/>
                      </a:pPr>
                      <a:r>
                        <a:rPr lang="es-ES" sz="2300" dirty="0" smtClean="0">
                          <a:effectLst/>
                        </a:rPr>
                        <a:t>     Gestos </a:t>
                      </a:r>
                      <a:r>
                        <a:rPr lang="es-ES" sz="2300" dirty="0">
                          <a:effectLst/>
                        </a:rPr>
                        <a:t>técnicos </a:t>
                      </a:r>
                      <a:r>
                        <a:rPr lang="es-ES" sz="2300" dirty="0" smtClean="0">
                          <a:effectLst/>
                        </a:rPr>
                        <a:t>  en </a:t>
                      </a:r>
                      <a:r>
                        <a:rPr lang="es-ES" sz="2300" dirty="0">
                          <a:effectLst/>
                        </a:rPr>
                        <a:t>el </a:t>
                      </a:r>
                      <a:r>
                        <a:rPr lang="es-ES" sz="2300" dirty="0" smtClean="0">
                          <a:effectLst/>
                        </a:rPr>
                        <a:t>Fútbol</a:t>
                      </a:r>
                      <a:r>
                        <a:rPr lang="es-ES" sz="2300" dirty="0">
                          <a:effectLst/>
                        </a:rPr>
                        <a:t>.</a:t>
                      </a:r>
                    </a:p>
                    <a:p>
                      <a:pPr>
                        <a:lnSpc>
                          <a:spcPct val="150000"/>
                        </a:lnSpc>
                        <a:spcAft>
                          <a:spcPts val="1000"/>
                        </a:spcAft>
                        <a:buFont typeface="Wingdings" pitchFamily="2" charset="2"/>
                        <a:buChar char="Ø"/>
                      </a:pPr>
                      <a:r>
                        <a:rPr lang="es-ES" sz="2300" dirty="0" smtClean="0">
                          <a:effectLst/>
                        </a:rPr>
                        <a:t>  Dinámica </a:t>
                      </a:r>
                      <a:r>
                        <a:rPr lang="es-ES" sz="2300" dirty="0">
                          <a:effectLst/>
                        </a:rPr>
                        <a:t>estructural y funcional de los elementos técnicos</a:t>
                      </a:r>
                      <a:r>
                        <a:rPr lang="es-ES" sz="2300" dirty="0" smtClean="0">
                          <a:effectLst/>
                        </a:rPr>
                        <a:t>.</a:t>
                      </a:r>
                    </a:p>
                  </a:txBody>
                  <a:tcPr marL="68580" marR="68580" marT="0" marB="0">
                    <a:solidFill>
                      <a:schemeClr val="accent2">
                        <a:lumMod val="40000"/>
                        <a:lumOff val="60000"/>
                      </a:schemeClr>
                    </a:solidFill>
                  </a:tcPr>
                </a:tc>
              </a:tr>
            </a:tbl>
          </a:graphicData>
        </a:graphic>
      </p:graphicFrame>
      <p:sp>
        <p:nvSpPr>
          <p:cNvPr id="5" name="Rectangle 2"/>
          <p:cNvSpPr>
            <a:spLocks noChangeArrowheads="1"/>
          </p:cNvSpPr>
          <p:nvPr/>
        </p:nvSpPr>
        <p:spPr bwMode="auto">
          <a:xfrm>
            <a:off x="536028" y="21050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Tree>
    <p:extLst>
      <p:ext uri="{BB962C8B-B14F-4D97-AF65-F5344CB8AC3E}">
        <p14:creationId xmlns:p14="http://schemas.microsoft.com/office/powerpoint/2010/main" val="348830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1" presetClass="exit" presetSubtype="1" fill="hold" nodeType="clickEffect">
                                  <p:stCondLst>
                                    <p:cond delay="0"/>
                                  </p:stCondLst>
                                  <p:childTnLst>
                                    <p:animEffect transition="out" filter="wheel(1)">
                                      <p:cBhvr>
                                        <p:cTn id="14" dur="2000"/>
                                        <p:tgtEl>
                                          <p:spTgt spid="7"/>
                                        </p:tgtEl>
                                      </p:cBhvr>
                                    </p:animEffect>
                                    <p:set>
                                      <p:cBhvr>
                                        <p:cTn id="15"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Adjacency</Template>
  <TotalTime>1730</TotalTime>
  <Words>1800</Words>
  <Application>Microsoft Office PowerPoint</Application>
  <PresentationFormat>Presentación en pantalla (4:3)</PresentationFormat>
  <Paragraphs>216</Paragraphs>
  <Slides>34</Slides>
  <Notes>0</Notes>
  <HiddenSlides>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Tema de Office</vt:lpstr>
      <vt:lpstr>MAESTRIA EN ENTRENAMIENTO DEPORTIVO  V PROMOCIÓN</vt:lpstr>
      <vt:lpstr>IDENTIFICACIÓN DEL PROBLEMA </vt:lpstr>
      <vt:lpstr>PROBLEMA CIENTÍFICO</vt:lpstr>
      <vt:lpstr>OBJETIVO GENERAL</vt:lpstr>
      <vt:lpstr> OBJETIVOS ESPECÍFICOS  </vt:lpstr>
      <vt:lpstr>HIPOTESIS DE LA INVESTIGACIÓN </vt:lpstr>
      <vt:lpstr>VARIABLES DE INVESTIGACIÓN</vt:lpstr>
      <vt:lpstr>OPERACIONALIZACIÓN DE LAS VARIABLES (Dependiente )</vt:lpstr>
      <vt:lpstr>OPERACIONALIZACIÓN DE LAS VARIABLES                    ( IN DEPENDIENTE )</vt:lpstr>
      <vt:lpstr>Presentación de PowerPoint</vt:lpstr>
      <vt:lpstr>PREPARACIÓN  FÍSICA </vt:lpstr>
      <vt:lpstr>METODOLOGÍA DE INVESTIGACIÓN</vt:lpstr>
      <vt:lpstr>POBLACIÓN Y MUESTRA</vt:lpstr>
      <vt:lpstr>MÉTODOS DE INVESTIGACIÓN </vt:lpstr>
      <vt:lpstr>Resultados obtenidos en la primera y segunda medición en el test de Test de coordinación motriz – zigzag con balón</vt:lpstr>
      <vt:lpstr> Resultados obtenidos en la primera y segunda medición en el test de  agilidad sin obstáculo.  </vt:lpstr>
      <vt:lpstr>Resultados obtenidos en la primera y segunda medición en el test de  Dominio de balón. </vt:lpstr>
      <vt:lpstr>Resultados obtenidos en la primera y segunda medición en el test de  Conducción y tiro de precisión</vt:lpstr>
      <vt:lpstr>   Resultados obtenidos en la primera y segunda medición en el test de  Conducción en  círculo   </vt:lpstr>
      <vt:lpstr>Presentación de PowerPoint</vt:lpstr>
      <vt:lpstr>CONCLUSIONES</vt:lpstr>
      <vt:lpstr>Presentación de PowerPoint</vt:lpstr>
      <vt:lpstr>Presentación de PowerPoint</vt:lpstr>
      <vt:lpstr>Presentación de PowerPoint</vt:lpstr>
      <vt:lpstr>Presentación de PowerPoint</vt:lpstr>
      <vt:lpstr>Presentación de PowerPoint</vt:lpstr>
      <vt:lpstr>RECOMENDACIONES</vt:lpstr>
      <vt:lpstr>Presentación de PowerPoint</vt:lpstr>
      <vt:lpstr>PROGRAMA DE ENSEÑANZA </vt:lpstr>
      <vt:lpstr>NATURALEZA DEL PROYECTO</vt:lpstr>
      <vt:lpstr>OBJETIVOS</vt:lpstr>
      <vt:lpstr>Ejemplo de actividades del programa </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PERSONAL-PC</dc:creator>
  <cp:lastModifiedBy>Usuario</cp:lastModifiedBy>
  <cp:revision>157</cp:revision>
  <dcterms:created xsi:type="dcterms:W3CDTF">2014-05-19T17:54:49Z</dcterms:created>
  <dcterms:modified xsi:type="dcterms:W3CDTF">2014-07-17T09:29:41Z</dcterms:modified>
</cp:coreProperties>
</file>