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handoutMasterIdLst>
    <p:handoutMasterId r:id="rId54"/>
  </p:handoutMasterIdLst>
  <p:sldIdLst>
    <p:sldId id="256" r:id="rId2"/>
    <p:sldId id="257" r:id="rId3"/>
    <p:sldId id="258" r:id="rId4"/>
    <p:sldId id="259" r:id="rId5"/>
    <p:sldId id="260" r:id="rId6"/>
    <p:sldId id="261" r:id="rId7"/>
    <p:sldId id="262" r:id="rId8"/>
    <p:sldId id="263" r:id="rId9"/>
    <p:sldId id="264" r:id="rId10"/>
    <p:sldId id="265" r:id="rId11"/>
    <p:sldId id="299" r:id="rId12"/>
    <p:sldId id="267" r:id="rId13"/>
    <p:sldId id="268" r:id="rId14"/>
    <p:sldId id="298" r:id="rId15"/>
    <p:sldId id="269" r:id="rId16"/>
    <p:sldId id="270" r:id="rId17"/>
    <p:sldId id="271" r:id="rId18"/>
    <p:sldId id="272" r:id="rId19"/>
    <p:sldId id="273" r:id="rId20"/>
    <p:sldId id="277"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00" r:id="rId39"/>
    <p:sldId id="301" r:id="rId40"/>
    <p:sldId id="303" r:id="rId41"/>
    <p:sldId id="313" r:id="rId42"/>
    <p:sldId id="306" r:id="rId43"/>
    <p:sldId id="307" r:id="rId44"/>
    <p:sldId id="308" r:id="rId45"/>
    <p:sldId id="309" r:id="rId46"/>
    <p:sldId id="315" r:id="rId47"/>
    <p:sldId id="314" r:id="rId48"/>
    <p:sldId id="310" r:id="rId49"/>
    <p:sldId id="311" r:id="rId50"/>
    <p:sldId id="316" r:id="rId51"/>
    <p:sldId id="302" r:id="rId52"/>
  </p:sldIdLst>
  <p:sldSz cx="9144000" cy="6858000" type="screen4x3"/>
  <p:notesSz cx="7105650" cy="102393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80284" autoAdjust="0"/>
  </p:normalViewPr>
  <p:slideViewPr>
    <p:cSldViewPr>
      <p:cViewPr>
        <p:scale>
          <a:sx n="60" d="100"/>
          <a:sy n="60" d="100"/>
        </p:scale>
        <p:origin x="-1428"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9.xml.rels><?xml version="1.0" encoding="UTF-8" standalone="yes"?>
<Relationships xmlns="http://schemas.openxmlformats.org/package/2006/relationships"><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01B40-8CCC-4441-B6F4-5E272A70445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34F5897F-5314-4347-BC11-12886055F730}">
      <dgm:prSet phldrT="[Texto]"/>
      <dgm:spPr/>
      <dgm:t>
        <a:bodyPr/>
        <a:lstStyle/>
        <a:p>
          <a:r>
            <a:rPr lang="es-EC" dirty="0" smtClean="0"/>
            <a:t>En su comienzo contaba con una comadrona, quién prestaba atención de partos e inyecciones</a:t>
          </a:r>
          <a:endParaRPr lang="es-ES" dirty="0"/>
        </a:p>
      </dgm:t>
    </dgm:pt>
    <dgm:pt modelId="{E5607B6A-8F77-4CBE-AAF4-38D51BD0E0F9}" type="parTrans" cxnId="{7C94A501-AB6C-4E62-9DFF-88FDD4A72250}">
      <dgm:prSet/>
      <dgm:spPr/>
      <dgm:t>
        <a:bodyPr/>
        <a:lstStyle/>
        <a:p>
          <a:endParaRPr lang="es-ES"/>
        </a:p>
      </dgm:t>
    </dgm:pt>
    <dgm:pt modelId="{1886A655-267E-41D5-9A9F-BF16961BCBCC}" type="sibTrans" cxnId="{7C94A501-AB6C-4E62-9DFF-88FDD4A72250}">
      <dgm:prSet/>
      <dgm:spPr/>
      <dgm:t>
        <a:bodyPr/>
        <a:lstStyle/>
        <a:p>
          <a:endParaRPr lang="es-ES"/>
        </a:p>
      </dgm:t>
    </dgm:pt>
    <dgm:pt modelId="{A7533C27-86E8-419C-BEA6-7638AC89264F}">
      <dgm:prSet phldrT="[Texto]"/>
      <dgm:spPr/>
      <dgm:t>
        <a:bodyPr/>
        <a:lstStyle/>
        <a:p>
          <a:r>
            <a:rPr lang="es-EC" dirty="0" smtClean="0"/>
            <a:t>Posteriormente se incrementó un odontólogo, una obstetra</a:t>
          </a:r>
          <a:endParaRPr lang="es-ES" dirty="0"/>
        </a:p>
      </dgm:t>
    </dgm:pt>
    <dgm:pt modelId="{1F5D3FE4-8C1A-4E02-A060-6999B904CCC3}" type="parTrans" cxnId="{2BA4B220-B6C6-4B4C-9D01-159652CE1882}">
      <dgm:prSet/>
      <dgm:spPr/>
      <dgm:t>
        <a:bodyPr/>
        <a:lstStyle/>
        <a:p>
          <a:endParaRPr lang="es-ES"/>
        </a:p>
      </dgm:t>
    </dgm:pt>
    <dgm:pt modelId="{BF288320-5584-4BB8-AACB-7743155C4EC0}" type="sibTrans" cxnId="{2BA4B220-B6C6-4B4C-9D01-159652CE1882}">
      <dgm:prSet/>
      <dgm:spPr/>
      <dgm:t>
        <a:bodyPr/>
        <a:lstStyle/>
        <a:p>
          <a:endParaRPr lang="es-ES"/>
        </a:p>
      </dgm:t>
    </dgm:pt>
    <dgm:pt modelId="{5D2EBDEC-A82C-405C-AF2F-7A8739C5ECCF}">
      <dgm:prSet phldrT="[Texto]"/>
      <dgm:spPr/>
      <dgm:t>
        <a:bodyPr/>
        <a:lstStyle/>
        <a:p>
          <a:r>
            <a:rPr lang="es-EC" dirty="0" smtClean="0"/>
            <a:t>Más tarde un conserje, una lavandera y un médico</a:t>
          </a:r>
          <a:endParaRPr lang="es-ES" dirty="0"/>
        </a:p>
      </dgm:t>
    </dgm:pt>
    <dgm:pt modelId="{7D5FC9DA-B52A-4807-8DE4-E3C5C21D956E}" type="parTrans" cxnId="{1578BA7A-2F5D-4225-BBB9-020DBBB55FB0}">
      <dgm:prSet/>
      <dgm:spPr/>
      <dgm:t>
        <a:bodyPr/>
        <a:lstStyle/>
        <a:p>
          <a:endParaRPr lang="es-ES"/>
        </a:p>
      </dgm:t>
    </dgm:pt>
    <dgm:pt modelId="{C50C393A-FF99-4CB2-8325-F39A3C3BCBB9}" type="sibTrans" cxnId="{1578BA7A-2F5D-4225-BBB9-020DBBB55FB0}">
      <dgm:prSet/>
      <dgm:spPr/>
      <dgm:t>
        <a:bodyPr/>
        <a:lstStyle/>
        <a:p>
          <a:endParaRPr lang="es-ES"/>
        </a:p>
      </dgm:t>
    </dgm:pt>
    <dgm:pt modelId="{BE832E90-534F-4DC1-A906-C9C1B0F66C91}" type="pres">
      <dgm:prSet presAssocID="{4AE01B40-8CCC-4441-B6F4-5E272A70445D}" presName="outerComposite" presStyleCnt="0">
        <dgm:presLayoutVars>
          <dgm:chMax val="5"/>
          <dgm:dir/>
          <dgm:resizeHandles val="exact"/>
        </dgm:presLayoutVars>
      </dgm:prSet>
      <dgm:spPr/>
      <dgm:t>
        <a:bodyPr/>
        <a:lstStyle/>
        <a:p>
          <a:endParaRPr lang="es-EC"/>
        </a:p>
      </dgm:t>
    </dgm:pt>
    <dgm:pt modelId="{4A2D5F5C-3572-46C0-A697-0179AD29F2D5}" type="pres">
      <dgm:prSet presAssocID="{4AE01B40-8CCC-4441-B6F4-5E272A70445D}" presName="dummyMaxCanvas" presStyleCnt="0">
        <dgm:presLayoutVars/>
      </dgm:prSet>
      <dgm:spPr/>
    </dgm:pt>
    <dgm:pt modelId="{3785112F-2DFB-4681-8046-6E68A941479A}" type="pres">
      <dgm:prSet presAssocID="{4AE01B40-8CCC-4441-B6F4-5E272A70445D}" presName="ThreeNodes_1" presStyleLbl="node1" presStyleIdx="0" presStyleCnt="3">
        <dgm:presLayoutVars>
          <dgm:bulletEnabled val="1"/>
        </dgm:presLayoutVars>
      </dgm:prSet>
      <dgm:spPr/>
      <dgm:t>
        <a:bodyPr/>
        <a:lstStyle/>
        <a:p>
          <a:endParaRPr lang="es-ES"/>
        </a:p>
      </dgm:t>
    </dgm:pt>
    <dgm:pt modelId="{BBE9FD9E-CCE9-4B60-BBDB-25CF6F2DCE6A}" type="pres">
      <dgm:prSet presAssocID="{4AE01B40-8CCC-4441-B6F4-5E272A70445D}" presName="ThreeNodes_2" presStyleLbl="node1" presStyleIdx="1" presStyleCnt="3">
        <dgm:presLayoutVars>
          <dgm:bulletEnabled val="1"/>
        </dgm:presLayoutVars>
      </dgm:prSet>
      <dgm:spPr/>
      <dgm:t>
        <a:bodyPr/>
        <a:lstStyle/>
        <a:p>
          <a:endParaRPr lang="es-ES"/>
        </a:p>
      </dgm:t>
    </dgm:pt>
    <dgm:pt modelId="{72FE89F1-290C-45BD-8876-627C4A287C59}" type="pres">
      <dgm:prSet presAssocID="{4AE01B40-8CCC-4441-B6F4-5E272A70445D}" presName="ThreeNodes_3" presStyleLbl="node1" presStyleIdx="2" presStyleCnt="3">
        <dgm:presLayoutVars>
          <dgm:bulletEnabled val="1"/>
        </dgm:presLayoutVars>
      </dgm:prSet>
      <dgm:spPr/>
      <dgm:t>
        <a:bodyPr/>
        <a:lstStyle/>
        <a:p>
          <a:endParaRPr lang="es-ES"/>
        </a:p>
      </dgm:t>
    </dgm:pt>
    <dgm:pt modelId="{0CAFA093-81DA-4FF1-92F5-F04C9CCA267C}" type="pres">
      <dgm:prSet presAssocID="{4AE01B40-8CCC-4441-B6F4-5E272A70445D}" presName="ThreeConn_1-2" presStyleLbl="fgAccFollowNode1" presStyleIdx="0" presStyleCnt="2">
        <dgm:presLayoutVars>
          <dgm:bulletEnabled val="1"/>
        </dgm:presLayoutVars>
      </dgm:prSet>
      <dgm:spPr/>
      <dgm:t>
        <a:bodyPr/>
        <a:lstStyle/>
        <a:p>
          <a:endParaRPr lang="es-EC"/>
        </a:p>
      </dgm:t>
    </dgm:pt>
    <dgm:pt modelId="{E09C96C4-4176-426E-A186-50FBDE14C08B}" type="pres">
      <dgm:prSet presAssocID="{4AE01B40-8CCC-4441-B6F4-5E272A70445D}" presName="ThreeConn_2-3" presStyleLbl="fgAccFollowNode1" presStyleIdx="1" presStyleCnt="2">
        <dgm:presLayoutVars>
          <dgm:bulletEnabled val="1"/>
        </dgm:presLayoutVars>
      </dgm:prSet>
      <dgm:spPr/>
      <dgm:t>
        <a:bodyPr/>
        <a:lstStyle/>
        <a:p>
          <a:endParaRPr lang="es-EC"/>
        </a:p>
      </dgm:t>
    </dgm:pt>
    <dgm:pt modelId="{4EAD4104-3242-43D3-B42A-CB05A6C541B8}" type="pres">
      <dgm:prSet presAssocID="{4AE01B40-8CCC-4441-B6F4-5E272A70445D}" presName="ThreeNodes_1_text" presStyleLbl="node1" presStyleIdx="2" presStyleCnt="3">
        <dgm:presLayoutVars>
          <dgm:bulletEnabled val="1"/>
        </dgm:presLayoutVars>
      </dgm:prSet>
      <dgm:spPr/>
      <dgm:t>
        <a:bodyPr/>
        <a:lstStyle/>
        <a:p>
          <a:endParaRPr lang="es-ES"/>
        </a:p>
      </dgm:t>
    </dgm:pt>
    <dgm:pt modelId="{E0D4F43A-AB90-4B54-A018-94BC1718318B}" type="pres">
      <dgm:prSet presAssocID="{4AE01B40-8CCC-4441-B6F4-5E272A70445D}" presName="ThreeNodes_2_text" presStyleLbl="node1" presStyleIdx="2" presStyleCnt="3">
        <dgm:presLayoutVars>
          <dgm:bulletEnabled val="1"/>
        </dgm:presLayoutVars>
      </dgm:prSet>
      <dgm:spPr/>
      <dgm:t>
        <a:bodyPr/>
        <a:lstStyle/>
        <a:p>
          <a:endParaRPr lang="es-ES"/>
        </a:p>
      </dgm:t>
    </dgm:pt>
    <dgm:pt modelId="{D30C1EBA-D147-49E4-9D31-35187A0B7F6D}" type="pres">
      <dgm:prSet presAssocID="{4AE01B40-8CCC-4441-B6F4-5E272A70445D}" presName="ThreeNodes_3_text" presStyleLbl="node1" presStyleIdx="2" presStyleCnt="3">
        <dgm:presLayoutVars>
          <dgm:bulletEnabled val="1"/>
        </dgm:presLayoutVars>
      </dgm:prSet>
      <dgm:spPr/>
      <dgm:t>
        <a:bodyPr/>
        <a:lstStyle/>
        <a:p>
          <a:endParaRPr lang="es-ES"/>
        </a:p>
      </dgm:t>
    </dgm:pt>
  </dgm:ptLst>
  <dgm:cxnLst>
    <dgm:cxn modelId="{7C94A501-AB6C-4E62-9DFF-88FDD4A72250}" srcId="{4AE01B40-8CCC-4441-B6F4-5E272A70445D}" destId="{34F5897F-5314-4347-BC11-12886055F730}" srcOrd="0" destOrd="0" parTransId="{E5607B6A-8F77-4CBE-AAF4-38D51BD0E0F9}" sibTransId="{1886A655-267E-41D5-9A9F-BF16961BCBCC}"/>
    <dgm:cxn modelId="{1578BA7A-2F5D-4225-BBB9-020DBBB55FB0}" srcId="{4AE01B40-8CCC-4441-B6F4-5E272A70445D}" destId="{5D2EBDEC-A82C-405C-AF2F-7A8739C5ECCF}" srcOrd="2" destOrd="0" parTransId="{7D5FC9DA-B52A-4807-8DE4-E3C5C21D956E}" sibTransId="{C50C393A-FF99-4CB2-8325-F39A3C3BCBB9}"/>
    <dgm:cxn modelId="{E2E71E3B-7A29-4D15-9D8D-76A679747F7B}" type="presOf" srcId="{5D2EBDEC-A82C-405C-AF2F-7A8739C5ECCF}" destId="{72FE89F1-290C-45BD-8876-627C4A287C59}" srcOrd="0" destOrd="0" presId="urn:microsoft.com/office/officeart/2005/8/layout/vProcess5"/>
    <dgm:cxn modelId="{E431AD13-DFB2-4A96-A6D6-FF40AFBA607C}" type="presOf" srcId="{34F5897F-5314-4347-BC11-12886055F730}" destId="{4EAD4104-3242-43D3-B42A-CB05A6C541B8}" srcOrd="1" destOrd="0" presId="urn:microsoft.com/office/officeart/2005/8/layout/vProcess5"/>
    <dgm:cxn modelId="{127E67D8-283F-4C8D-9ED4-DB51F5D16303}" type="presOf" srcId="{4AE01B40-8CCC-4441-B6F4-5E272A70445D}" destId="{BE832E90-534F-4DC1-A906-C9C1B0F66C91}" srcOrd="0" destOrd="0" presId="urn:microsoft.com/office/officeart/2005/8/layout/vProcess5"/>
    <dgm:cxn modelId="{2BA4B220-B6C6-4B4C-9D01-159652CE1882}" srcId="{4AE01B40-8CCC-4441-B6F4-5E272A70445D}" destId="{A7533C27-86E8-419C-BEA6-7638AC89264F}" srcOrd="1" destOrd="0" parTransId="{1F5D3FE4-8C1A-4E02-A060-6999B904CCC3}" sibTransId="{BF288320-5584-4BB8-AACB-7743155C4EC0}"/>
    <dgm:cxn modelId="{4627A565-F522-4F64-A7A9-4A7C50F3B90E}" type="presOf" srcId="{BF288320-5584-4BB8-AACB-7743155C4EC0}" destId="{E09C96C4-4176-426E-A186-50FBDE14C08B}" srcOrd="0" destOrd="0" presId="urn:microsoft.com/office/officeart/2005/8/layout/vProcess5"/>
    <dgm:cxn modelId="{5C5E5272-E9FD-4CE2-B0F1-CF5D7995824F}" type="presOf" srcId="{A7533C27-86E8-419C-BEA6-7638AC89264F}" destId="{E0D4F43A-AB90-4B54-A018-94BC1718318B}" srcOrd="1" destOrd="0" presId="urn:microsoft.com/office/officeart/2005/8/layout/vProcess5"/>
    <dgm:cxn modelId="{465DA12D-58CF-41E0-A388-7E1A2AF3588A}" type="presOf" srcId="{A7533C27-86E8-419C-BEA6-7638AC89264F}" destId="{BBE9FD9E-CCE9-4B60-BBDB-25CF6F2DCE6A}" srcOrd="0" destOrd="0" presId="urn:microsoft.com/office/officeart/2005/8/layout/vProcess5"/>
    <dgm:cxn modelId="{D3613DBB-4AD8-4F4E-91A8-86A26E7669E5}" type="presOf" srcId="{5D2EBDEC-A82C-405C-AF2F-7A8739C5ECCF}" destId="{D30C1EBA-D147-49E4-9D31-35187A0B7F6D}" srcOrd="1" destOrd="0" presId="urn:microsoft.com/office/officeart/2005/8/layout/vProcess5"/>
    <dgm:cxn modelId="{A50B23D5-9579-45A0-8AFF-293CB1D01F54}" type="presOf" srcId="{34F5897F-5314-4347-BC11-12886055F730}" destId="{3785112F-2DFB-4681-8046-6E68A941479A}" srcOrd="0" destOrd="0" presId="urn:microsoft.com/office/officeart/2005/8/layout/vProcess5"/>
    <dgm:cxn modelId="{73E00410-8485-4890-9DDE-6BF9CCB90977}" type="presOf" srcId="{1886A655-267E-41D5-9A9F-BF16961BCBCC}" destId="{0CAFA093-81DA-4FF1-92F5-F04C9CCA267C}" srcOrd="0" destOrd="0" presId="urn:microsoft.com/office/officeart/2005/8/layout/vProcess5"/>
    <dgm:cxn modelId="{004C67B0-9143-483C-B9E7-D96B21D7FD66}" type="presParOf" srcId="{BE832E90-534F-4DC1-A906-C9C1B0F66C91}" destId="{4A2D5F5C-3572-46C0-A697-0179AD29F2D5}" srcOrd="0" destOrd="0" presId="urn:microsoft.com/office/officeart/2005/8/layout/vProcess5"/>
    <dgm:cxn modelId="{22D70CAB-825C-4AE6-A7E6-1D53010289F1}" type="presParOf" srcId="{BE832E90-534F-4DC1-A906-C9C1B0F66C91}" destId="{3785112F-2DFB-4681-8046-6E68A941479A}" srcOrd="1" destOrd="0" presId="urn:microsoft.com/office/officeart/2005/8/layout/vProcess5"/>
    <dgm:cxn modelId="{DF03B0A5-0F9A-4E4A-A6C9-77EAE15B10F8}" type="presParOf" srcId="{BE832E90-534F-4DC1-A906-C9C1B0F66C91}" destId="{BBE9FD9E-CCE9-4B60-BBDB-25CF6F2DCE6A}" srcOrd="2" destOrd="0" presId="urn:microsoft.com/office/officeart/2005/8/layout/vProcess5"/>
    <dgm:cxn modelId="{DF8327ED-90A1-48B1-8279-6D8B2C99EFBB}" type="presParOf" srcId="{BE832E90-534F-4DC1-A906-C9C1B0F66C91}" destId="{72FE89F1-290C-45BD-8876-627C4A287C59}" srcOrd="3" destOrd="0" presId="urn:microsoft.com/office/officeart/2005/8/layout/vProcess5"/>
    <dgm:cxn modelId="{EB968853-75F3-4626-9F00-94D4A0FFC2CD}" type="presParOf" srcId="{BE832E90-534F-4DC1-A906-C9C1B0F66C91}" destId="{0CAFA093-81DA-4FF1-92F5-F04C9CCA267C}" srcOrd="4" destOrd="0" presId="urn:microsoft.com/office/officeart/2005/8/layout/vProcess5"/>
    <dgm:cxn modelId="{5444CDA4-4C27-4A53-A6B4-5CFDB6046979}" type="presParOf" srcId="{BE832E90-534F-4DC1-A906-C9C1B0F66C91}" destId="{E09C96C4-4176-426E-A186-50FBDE14C08B}" srcOrd="5" destOrd="0" presId="urn:microsoft.com/office/officeart/2005/8/layout/vProcess5"/>
    <dgm:cxn modelId="{6BA6BA66-138A-4742-A1AD-957BE58FA393}" type="presParOf" srcId="{BE832E90-534F-4DC1-A906-C9C1B0F66C91}" destId="{4EAD4104-3242-43D3-B42A-CB05A6C541B8}" srcOrd="6" destOrd="0" presId="urn:microsoft.com/office/officeart/2005/8/layout/vProcess5"/>
    <dgm:cxn modelId="{816398AB-3CA5-4EAF-AB06-87DD30348E48}" type="presParOf" srcId="{BE832E90-534F-4DC1-A906-C9C1B0F66C91}" destId="{E0D4F43A-AB90-4B54-A018-94BC1718318B}" srcOrd="7" destOrd="0" presId="urn:microsoft.com/office/officeart/2005/8/layout/vProcess5"/>
    <dgm:cxn modelId="{1B012510-FA77-4F0F-A4A0-A50C68707157}" type="presParOf" srcId="{BE832E90-534F-4DC1-A906-C9C1B0F66C91}" destId="{D30C1EBA-D147-49E4-9D31-35187A0B7F6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1BEA31-2096-4237-83FA-F47A3499FA78}" type="doc">
      <dgm:prSet loTypeId="urn:microsoft.com/office/officeart/2005/8/layout/hList6" loCatId="list" qsTypeId="urn:microsoft.com/office/officeart/2005/8/quickstyle/simple2" qsCatId="simple" csTypeId="urn:microsoft.com/office/officeart/2005/8/colors/accent0_2" csCatId="mainScheme" phldr="1"/>
      <dgm:spPr/>
      <dgm:t>
        <a:bodyPr/>
        <a:lstStyle/>
        <a:p>
          <a:endParaRPr lang="es-ES"/>
        </a:p>
      </dgm:t>
    </dgm:pt>
    <dgm:pt modelId="{31EB602F-CAFF-4D4F-825C-06A52BF1AAFA}">
      <dgm:prSet phldrT="[Texto]"/>
      <dgm:spPr/>
      <dgm:t>
        <a:bodyPr/>
        <a:lstStyle/>
        <a:p>
          <a:r>
            <a:rPr lang="es-MX" dirty="0" smtClean="0"/>
            <a:t>Mediante el Estudio se logró dar a conocer la historia de cómo se construyó y ha ido evolucionando con más especialidades en el paso del tiempo el Hospital Básico Sangolquí</a:t>
          </a:r>
          <a:endParaRPr lang="es-ES" dirty="0"/>
        </a:p>
      </dgm:t>
    </dgm:pt>
    <dgm:pt modelId="{FE4B1C7C-0B80-4E89-95D0-C9D1E4816543}" type="parTrans" cxnId="{99E36119-E972-4322-908A-288A5BE14897}">
      <dgm:prSet/>
      <dgm:spPr/>
      <dgm:t>
        <a:bodyPr/>
        <a:lstStyle/>
        <a:p>
          <a:endParaRPr lang="es-ES"/>
        </a:p>
      </dgm:t>
    </dgm:pt>
    <dgm:pt modelId="{9A4CE985-24E3-4434-BDE1-A3DCC14B8719}" type="sibTrans" cxnId="{99E36119-E972-4322-908A-288A5BE14897}">
      <dgm:prSet/>
      <dgm:spPr/>
      <dgm:t>
        <a:bodyPr/>
        <a:lstStyle/>
        <a:p>
          <a:endParaRPr lang="es-ES"/>
        </a:p>
      </dgm:t>
    </dgm:pt>
    <dgm:pt modelId="{ED62BC4A-B72B-4882-A656-2EC73D4019F2}">
      <dgm:prSet/>
      <dgm:spPr/>
      <dgm:t>
        <a:bodyPr/>
        <a:lstStyle/>
        <a:p>
          <a:r>
            <a:rPr lang="es-MX" dirty="0" smtClean="0"/>
            <a:t>En base al Modelo SERVQUAL analizado en la investigación se condujo a identificar las carencias y fortalezas del servicio en el Hospital, también se  sienta las bases para la formulación de un paquete de valor que supere sus expectativas de calidad.</a:t>
          </a:r>
          <a:endParaRPr lang="es-ES" dirty="0" smtClean="0"/>
        </a:p>
      </dgm:t>
    </dgm:pt>
    <dgm:pt modelId="{5003AA4E-60DA-4953-BB67-057F2E6DD4A9}" type="parTrans" cxnId="{9E4A7485-EE47-4AB7-8782-C8D38DD19C97}">
      <dgm:prSet/>
      <dgm:spPr/>
      <dgm:t>
        <a:bodyPr/>
        <a:lstStyle/>
        <a:p>
          <a:endParaRPr lang="es-ES"/>
        </a:p>
      </dgm:t>
    </dgm:pt>
    <dgm:pt modelId="{CC3D13CB-F7B8-4461-9F4C-F88F4B44162F}" type="sibTrans" cxnId="{9E4A7485-EE47-4AB7-8782-C8D38DD19C97}">
      <dgm:prSet/>
      <dgm:spPr/>
      <dgm:t>
        <a:bodyPr/>
        <a:lstStyle/>
        <a:p>
          <a:endParaRPr lang="es-ES"/>
        </a:p>
      </dgm:t>
    </dgm:pt>
    <dgm:pt modelId="{0DFA154E-5A30-4E41-A264-02F77D95B106}">
      <dgm:prSet/>
      <dgm:spPr/>
      <dgm:t>
        <a:bodyPr/>
        <a:lstStyle/>
        <a:p>
          <a:r>
            <a:rPr lang="es-MX" dirty="0" smtClean="0"/>
            <a:t>Mediante la investigación se concluye que el Hospital Básico Sangolquí no solo atiende a pacientes del Cantón Rumiñahui, sino que también existen pacientes de las parroquias de Quito y </a:t>
          </a:r>
          <a:r>
            <a:rPr lang="es-MX" dirty="0" err="1" smtClean="0"/>
            <a:t>Mejia</a:t>
          </a:r>
          <a:r>
            <a:rPr lang="es-MX" dirty="0" smtClean="0"/>
            <a:t> por ejemplo La Merced, </a:t>
          </a:r>
          <a:r>
            <a:rPr lang="es-MX" dirty="0" err="1" smtClean="0"/>
            <a:t>Conocoto</a:t>
          </a:r>
          <a:r>
            <a:rPr lang="es-MX" dirty="0" smtClean="0"/>
            <a:t>, </a:t>
          </a:r>
          <a:r>
            <a:rPr lang="es-MX" dirty="0" err="1" smtClean="0"/>
            <a:t>Alangasí</a:t>
          </a:r>
          <a:r>
            <a:rPr lang="es-MX" dirty="0" smtClean="0"/>
            <a:t>, Tambillo entre otras.</a:t>
          </a:r>
          <a:endParaRPr lang="es-ES" dirty="0" smtClean="0"/>
        </a:p>
      </dgm:t>
    </dgm:pt>
    <dgm:pt modelId="{E01097EB-B484-4472-BDA8-5B768C6D4A11}" type="parTrans" cxnId="{1664C10A-7EBB-43A9-A3B0-C309001D69C8}">
      <dgm:prSet/>
      <dgm:spPr/>
      <dgm:t>
        <a:bodyPr/>
        <a:lstStyle/>
        <a:p>
          <a:endParaRPr lang="es-ES"/>
        </a:p>
      </dgm:t>
    </dgm:pt>
    <dgm:pt modelId="{2F7F65B1-54E3-41CF-A0CC-C2654DE912D3}" type="sibTrans" cxnId="{1664C10A-7EBB-43A9-A3B0-C309001D69C8}">
      <dgm:prSet/>
      <dgm:spPr/>
      <dgm:t>
        <a:bodyPr/>
        <a:lstStyle/>
        <a:p>
          <a:endParaRPr lang="es-ES"/>
        </a:p>
      </dgm:t>
    </dgm:pt>
    <dgm:pt modelId="{6BD9162F-3FA8-49F1-A456-37EE7EDD0E48}" type="pres">
      <dgm:prSet presAssocID="{301BEA31-2096-4237-83FA-F47A3499FA78}" presName="Name0" presStyleCnt="0">
        <dgm:presLayoutVars>
          <dgm:dir/>
          <dgm:resizeHandles val="exact"/>
        </dgm:presLayoutVars>
      </dgm:prSet>
      <dgm:spPr/>
      <dgm:t>
        <a:bodyPr/>
        <a:lstStyle/>
        <a:p>
          <a:endParaRPr lang="es-ES"/>
        </a:p>
      </dgm:t>
    </dgm:pt>
    <dgm:pt modelId="{A8ED36A0-D969-4FE9-A2F3-3E46FA9CA0A3}" type="pres">
      <dgm:prSet presAssocID="{31EB602F-CAFF-4D4F-825C-06A52BF1AAFA}" presName="node" presStyleLbl="node1" presStyleIdx="0" presStyleCnt="3">
        <dgm:presLayoutVars>
          <dgm:bulletEnabled val="1"/>
        </dgm:presLayoutVars>
      </dgm:prSet>
      <dgm:spPr/>
      <dgm:t>
        <a:bodyPr/>
        <a:lstStyle/>
        <a:p>
          <a:endParaRPr lang="es-ES"/>
        </a:p>
      </dgm:t>
    </dgm:pt>
    <dgm:pt modelId="{38DC6799-CB51-4395-A910-3D8532A00A9C}" type="pres">
      <dgm:prSet presAssocID="{9A4CE985-24E3-4434-BDE1-A3DCC14B8719}" presName="sibTrans" presStyleCnt="0"/>
      <dgm:spPr/>
    </dgm:pt>
    <dgm:pt modelId="{F80502EB-2058-46FF-836C-E7D09CC0C8E4}" type="pres">
      <dgm:prSet presAssocID="{ED62BC4A-B72B-4882-A656-2EC73D4019F2}" presName="node" presStyleLbl="node1" presStyleIdx="1" presStyleCnt="3">
        <dgm:presLayoutVars>
          <dgm:bulletEnabled val="1"/>
        </dgm:presLayoutVars>
      </dgm:prSet>
      <dgm:spPr/>
      <dgm:t>
        <a:bodyPr/>
        <a:lstStyle/>
        <a:p>
          <a:endParaRPr lang="es-ES"/>
        </a:p>
      </dgm:t>
    </dgm:pt>
    <dgm:pt modelId="{CBF0890D-8665-4D2A-A1D3-C8B084E6A112}" type="pres">
      <dgm:prSet presAssocID="{CC3D13CB-F7B8-4461-9F4C-F88F4B44162F}" presName="sibTrans" presStyleCnt="0"/>
      <dgm:spPr/>
    </dgm:pt>
    <dgm:pt modelId="{44B47854-D423-4FE9-8E3A-61361F0CBBFA}" type="pres">
      <dgm:prSet presAssocID="{0DFA154E-5A30-4E41-A264-02F77D95B106}" presName="node" presStyleLbl="node1" presStyleIdx="2" presStyleCnt="3">
        <dgm:presLayoutVars>
          <dgm:bulletEnabled val="1"/>
        </dgm:presLayoutVars>
      </dgm:prSet>
      <dgm:spPr/>
      <dgm:t>
        <a:bodyPr/>
        <a:lstStyle/>
        <a:p>
          <a:endParaRPr lang="es-ES"/>
        </a:p>
      </dgm:t>
    </dgm:pt>
  </dgm:ptLst>
  <dgm:cxnLst>
    <dgm:cxn modelId="{99E36119-E972-4322-908A-288A5BE14897}" srcId="{301BEA31-2096-4237-83FA-F47A3499FA78}" destId="{31EB602F-CAFF-4D4F-825C-06A52BF1AAFA}" srcOrd="0" destOrd="0" parTransId="{FE4B1C7C-0B80-4E89-95D0-C9D1E4816543}" sibTransId="{9A4CE985-24E3-4434-BDE1-A3DCC14B8719}"/>
    <dgm:cxn modelId="{61DF057D-A1F4-4F93-AE0A-19EE28D1D153}" type="presOf" srcId="{31EB602F-CAFF-4D4F-825C-06A52BF1AAFA}" destId="{A8ED36A0-D969-4FE9-A2F3-3E46FA9CA0A3}" srcOrd="0" destOrd="0" presId="urn:microsoft.com/office/officeart/2005/8/layout/hList6"/>
    <dgm:cxn modelId="{9E4A7485-EE47-4AB7-8782-C8D38DD19C97}" srcId="{301BEA31-2096-4237-83FA-F47A3499FA78}" destId="{ED62BC4A-B72B-4882-A656-2EC73D4019F2}" srcOrd="1" destOrd="0" parTransId="{5003AA4E-60DA-4953-BB67-057F2E6DD4A9}" sibTransId="{CC3D13CB-F7B8-4461-9F4C-F88F4B44162F}"/>
    <dgm:cxn modelId="{F65C2E56-12EB-4612-9910-B62DCEFF5A1B}" type="presOf" srcId="{301BEA31-2096-4237-83FA-F47A3499FA78}" destId="{6BD9162F-3FA8-49F1-A456-37EE7EDD0E48}" srcOrd="0" destOrd="0" presId="urn:microsoft.com/office/officeart/2005/8/layout/hList6"/>
    <dgm:cxn modelId="{1664C10A-7EBB-43A9-A3B0-C309001D69C8}" srcId="{301BEA31-2096-4237-83FA-F47A3499FA78}" destId="{0DFA154E-5A30-4E41-A264-02F77D95B106}" srcOrd="2" destOrd="0" parTransId="{E01097EB-B484-4472-BDA8-5B768C6D4A11}" sibTransId="{2F7F65B1-54E3-41CF-A0CC-C2654DE912D3}"/>
    <dgm:cxn modelId="{B417A138-4C23-49B8-84EB-5BCC3A11CF9B}" type="presOf" srcId="{0DFA154E-5A30-4E41-A264-02F77D95B106}" destId="{44B47854-D423-4FE9-8E3A-61361F0CBBFA}" srcOrd="0" destOrd="0" presId="urn:microsoft.com/office/officeart/2005/8/layout/hList6"/>
    <dgm:cxn modelId="{77CAA08E-EC71-4B7B-A157-876BEC12F6AB}" type="presOf" srcId="{ED62BC4A-B72B-4882-A656-2EC73D4019F2}" destId="{F80502EB-2058-46FF-836C-E7D09CC0C8E4}" srcOrd="0" destOrd="0" presId="urn:microsoft.com/office/officeart/2005/8/layout/hList6"/>
    <dgm:cxn modelId="{B5B93D45-D312-4BE3-8E00-F33E860039E3}" type="presParOf" srcId="{6BD9162F-3FA8-49F1-A456-37EE7EDD0E48}" destId="{A8ED36A0-D969-4FE9-A2F3-3E46FA9CA0A3}" srcOrd="0" destOrd="0" presId="urn:microsoft.com/office/officeart/2005/8/layout/hList6"/>
    <dgm:cxn modelId="{C45BF509-BCED-4257-80AD-AEE8702DF135}" type="presParOf" srcId="{6BD9162F-3FA8-49F1-A456-37EE7EDD0E48}" destId="{38DC6799-CB51-4395-A910-3D8532A00A9C}" srcOrd="1" destOrd="0" presId="urn:microsoft.com/office/officeart/2005/8/layout/hList6"/>
    <dgm:cxn modelId="{B4ED1182-C386-41B2-AEEE-1D840C501DCB}" type="presParOf" srcId="{6BD9162F-3FA8-49F1-A456-37EE7EDD0E48}" destId="{F80502EB-2058-46FF-836C-E7D09CC0C8E4}" srcOrd="2" destOrd="0" presId="urn:microsoft.com/office/officeart/2005/8/layout/hList6"/>
    <dgm:cxn modelId="{502D6C6A-7002-4D0E-A25B-A1472DB03463}" type="presParOf" srcId="{6BD9162F-3FA8-49F1-A456-37EE7EDD0E48}" destId="{CBF0890D-8665-4D2A-A1D3-C8B084E6A112}" srcOrd="3" destOrd="0" presId="urn:microsoft.com/office/officeart/2005/8/layout/hList6"/>
    <dgm:cxn modelId="{3AFF456D-E627-40C9-9513-983783FFEF57}" type="presParOf" srcId="{6BD9162F-3FA8-49F1-A456-37EE7EDD0E48}" destId="{44B47854-D423-4FE9-8E3A-61361F0CBBFA}" srcOrd="4" destOrd="0" presId="urn:microsoft.com/office/officeart/2005/8/layout/hList6"/>
  </dgm:cxnLst>
  <dgm:bg/>
  <dgm:whole/>
</dgm:dataModel>
</file>

<file path=ppt/diagrams/data11.xml><?xml version="1.0" encoding="utf-8"?>
<dgm:dataModel xmlns:dgm="http://schemas.openxmlformats.org/drawingml/2006/diagram" xmlns:a="http://schemas.openxmlformats.org/drawingml/2006/main">
  <dgm:ptLst>
    <dgm:pt modelId="{60386780-DCD4-4911-9179-56993047B01F}"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s-ES"/>
        </a:p>
      </dgm:t>
    </dgm:pt>
    <dgm:pt modelId="{37D57725-5365-4DB6-9280-97C9222993A1}">
      <dgm:prSet phldrT="[Texto]"/>
      <dgm:spPr/>
      <dgm:t>
        <a:bodyPr/>
        <a:lstStyle/>
        <a:p>
          <a:r>
            <a:rPr lang="es-EC" dirty="0" smtClean="0"/>
            <a:t>A través del estudio de mercado se estableció las características y tendencias que el paciente siente agrado al momento de recibir atención en el Hospital.</a:t>
          </a:r>
          <a:endParaRPr lang="es-ES" dirty="0"/>
        </a:p>
      </dgm:t>
    </dgm:pt>
    <dgm:pt modelId="{38BB689C-0FB3-4D10-ACF0-5BE19F98C395}" type="parTrans" cxnId="{EE877A12-382D-4315-927D-5CADF280823B}">
      <dgm:prSet/>
      <dgm:spPr/>
      <dgm:t>
        <a:bodyPr/>
        <a:lstStyle/>
        <a:p>
          <a:endParaRPr lang="es-ES"/>
        </a:p>
      </dgm:t>
    </dgm:pt>
    <dgm:pt modelId="{437E2D7F-B26E-49E8-B1C7-9476B5B36FE0}" type="sibTrans" cxnId="{EE877A12-382D-4315-927D-5CADF280823B}">
      <dgm:prSet/>
      <dgm:spPr/>
      <dgm:t>
        <a:bodyPr/>
        <a:lstStyle/>
        <a:p>
          <a:endParaRPr lang="es-ES"/>
        </a:p>
      </dgm:t>
    </dgm:pt>
    <dgm:pt modelId="{D2B176F2-A48D-4380-A484-F3A4EE553D00}">
      <dgm:prSet/>
      <dgm:spPr/>
      <dgm:t>
        <a:bodyPr/>
        <a:lstStyle/>
        <a:p>
          <a:r>
            <a:rPr lang="es-ES" dirty="0" smtClean="0"/>
            <a:t>Se concluye que los encuestados eligen como factores de mayor satisfacción un beneficioso servicio, seguido por el tiempo que dedica los médicos atender a los pacientes y la apariencia pulcra de los empleados</a:t>
          </a:r>
        </a:p>
      </dgm:t>
    </dgm:pt>
    <dgm:pt modelId="{209FA855-FF00-4A3C-96B1-89309517DF1A}" type="parTrans" cxnId="{244A9A9F-6E09-4CA7-A2F3-C376540605CB}">
      <dgm:prSet/>
      <dgm:spPr/>
      <dgm:t>
        <a:bodyPr/>
        <a:lstStyle/>
        <a:p>
          <a:endParaRPr lang="es-ES"/>
        </a:p>
      </dgm:t>
    </dgm:pt>
    <dgm:pt modelId="{8E8AFD76-B54F-44E3-A5C6-D262D719D5F7}" type="sibTrans" cxnId="{244A9A9F-6E09-4CA7-A2F3-C376540605CB}">
      <dgm:prSet/>
      <dgm:spPr/>
      <dgm:t>
        <a:bodyPr/>
        <a:lstStyle/>
        <a:p>
          <a:endParaRPr lang="es-ES"/>
        </a:p>
      </dgm:t>
    </dgm:pt>
    <dgm:pt modelId="{584420B0-56BE-4E8E-8E2E-668DD0C92FB6}">
      <dgm:prSet/>
      <dgm:spPr/>
      <dgm:t>
        <a:bodyPr/>
        <a:lstStyle/>
        <a:p>
          <a:r>
            <a:rPr lang="es-MX" dirty="0" smtClean="0"/>
            <a:t>Conforme el proyecto de investigación señala su poca satisfacción al inadecuado comportamiento del personal de ventanilla al momento de  atender y resolver inquietudes de los pacientes en consulta externa</a:t>
          </a:r>
          <a:endParaRPr lang="es-ES" dirty="0" smtClean="0"/>
        </a:p>
      </dgm:t>
    </dgm:pt>
    <dgm:pt modelId="{F21A2394-194A-4CB1-BE41-69CAEA438785}" type="parTrans" cxnId="{E0F83C63-38AD-4E58-B86F-B1D5E56BD202}">
      <dgm:prSet/>
      <dgm:spPr/>
      <dgm:t>
        <a:bodyPr/>
        <a:lstStyle/>
        <a:p>
          <a:endParaRPr lang="es-ES"/>
        </a:p>
      </dgm:t>
    </dgm:pt>
    <dgm:pt modelId="{85EA909B-7166-4D11-9FA7-7E4DF8CF3E9B}" type="sibTrans" cxnId="{E0F83C63-38AD-4E58-B86F-B1D5E56BD202}">
      <dgm:prSet/>
      <dgm:spPr/>
      <dgm:t>
        <a:bodyPr/>
        <a:lstStyle/>
        <a:p>
          <a:endParaRPr lang="es-ES"/>
        </a:p>
      </dgm:t>
    </dgm:pt>
    <dgm:pt modelId="{72D58FA4-3C7F-45AD-AFF5-45B02B8CFB34}" type="pres">
      <dgm:prSet presAssocID="{60386780-DCD4-4911-9179-56993047B01F}" presName="Name0" presStyleCnt="0">
        <dgm:presLayoutVars>
          <dgm:dir/>
          <dgm:resizeHandles val="exact"/>
        </dgm:presLayoutVars>
      </dgm:prSet>
      <dgm:spPr/>
      <dgm:t>
        <a:bodyPr/>
        <a:lstStyle/>
        <a:p>
          <a:endParaRPr lang="es-ES"/>
        </a:p>
      </dgm:t>
    </dgm:pt>
    <dgm:pt modelId="{872FAF83-6BAD-43A3-8CCB-F3C083C27798}" type="pres">
      <dgm:prSet presAssocID="{37D57725-5365-4DB6-9280-97C9222993A1}" presName="node" presStyleLbl="node1" presStyleIdx="0" presStyleCnt="3">
        <dgm:presLayoutVars>
          <dgm:bulletEnabled val="1"/>
        </dgm:presLayoutVars>
      </dgm:prSet>
      <dgm:spPr/>
      <dgm:t>
        <a:bodyPr/>
        <a:lstStyle/>
        <a:p>
          <a:endParaRPr lang="es-ES"/>
        </a:p>
      </dgm:t>
    </dgm:pt>
    <dgm:pt modelId="{0EEDDEE5-4E4A-4ED6-8EBB-AA8B5082A749}" type="pres">
      <dgm:prSet presAssocID="{437E2D7F-B26E-49E8-B1C7-9476B5B36FE0}" presName="sibTrans" presStyleCnt="0"/>
      <dgm:spPr/>
    </dgm:pt>
    <dgm:pt modelId="{B82035AD-8B84-4A91-BDBA-62B12DB4AC8D}" type="pres">
      <dgm:prSet presAssocID="{D2B176F2-A48D-4380-A484-F3A4EE553D00}" presName="node" presStyleLbl="node1" presStyleIdx="1" presStyleCnt="3">
        <dgm:presLayoutVars>
          <dgm:bulletEnabled val="1"/>
        </dgm:presLayoutVars>
      </dgm:prSet>
      <dgm:spPr/>
      <dgm:t>
        <a:bodyPr/>
        <a:lstStyle/>
        <a:p>
          <a:endParaRPr lang="es-ES"/>
        </a:p>
      </dgm:t>
    </dgm:pt>
    <dgm:pt modelId="{CA33A5C7-C3E1-49C3-B139-F5EA217526F3}" type="pres">
      <dgm:prSet presAssocID="{8E8AFD76-B54F-44E3-A5C6-D262D719D5F7}" presName="sibTrans" presStyleCnt="0"/>
      <dgm:spPr/>
    </dgm:pt>
    <dgm:pt modelId="{15575741-C6D5-4EAD-9DD4-DA83C9C8CDEB}" type="pres">
      <dgm:prSet presAssocID="{584420B0-56BE-4E8E-8E2E-668DD0C92FB6}" presName="node" presStyleLbl="node1" presStyleIdx="2" presStyleCnt="3">
        <dgm:presLayoutVars>
          <dgm:bulletEnabled val="1"/>
        </dgm:presLayoutVars>
      </dgm:prSet>
      <dgm:spPr/>
      <dgm:t>
        <a:bodyPr/>
        <a:lstStyle/>
        <a:p>
          <a:endParaRPr lang="es-ES"/>
        </a:p>
      </dgm:t>
    </dgm:pt>
  </dgm:ptLst>
  <dgm:cxnLst>
    <dgm:cxn modelId="{D631788A-1985-4457-9878-876AFC4F8687}" type="presOf" srcId="{D2B176F2-A48D-4380-A484-F3A4EE553D00}" destId="{B82035AD-8B84-4A91-BDBA-62B12DB4AC8D}" srcOrd="0" destOrd="0" presId="urn:microsoft.com/office/officeart/2005/8/layout/hList6"/>
    <dgm:cxn modelId="{E0F83C63-38AD-4E58-B86F-B1D5E56BD202}" srcId="{60386780-DCD4-4911-9179-56993047B01F}" destId="{584420B0-56BE-4E8E-8E2E-668DD0C92FB6}" srcOrd="2" destOrd="0" parTransId="{F21A2394-194A-4CB1-BE41-69CAEA438785}" sibTransId="{85EA909B-7166-4D11-9FA7-7E4DF8CF3E9B}"/>
    <dgm:cxn modelId="{244A9A9F-6E09-4CA7-A2F3-C376540605CB}" srcId="{60386780-DCD4-4911-9179-56993047B01F}" destId="{D2B176F2-A48D-4380-A484-F3A4EE553D00}" srcOrd="1" destOrd="0" parTransId="{209FA855-FF00-4A3C-96B1-89309517DF1A}" sibTransId="{8E8AFD76-B54F-44E3-A5C6-D262D719D5F7}"/>
    <dgm:cxn modelId="{4E09693E-0379-4714-86D7-E6D19980D615}" type="presOf" srcId="{37D57725-5365-4DB6-9280-97C9222993A1}" destId="{872FAF83-6BAD-43A3-8CCB-F3C083C27798}" srcOrd="0" destOrd="0" presId="urn:microsoft.com/office/officeart/2005/8/layout/hList6"/>
    <dgm:cxn modelId="{BE84A708-DC5F-44A5-B04D-A8DD478B6E10}" type="presOf" srcId="{584420B0-56BE-4E8E-8E2E-668DD0C92FB6}" destId="{15575741-C6D5-4EAD-9DD4-DA83C9C8CDEB}" srcOrd="0" destOrd="0" presId="urn:microsoft.com/office/officeart/2005/8/layout/hList6"/>
    <dgm:cxn modelId="{3C0D5FE5-4DAA-48FD-B7DF-F914EEC49FB0}" type="presOf" srcId="{60386780-DCD4-4911-9179-56993047B01F}" destId="{72D58FA4-3C7F-45AD-AFF5-45B02B8CFB34}" srcOrd="0" destOrd="0" presId="urn:microsoft.com/office/officeart/2005/8/layout/hList6"/>
    <dgm:cxn modelId="{EE877A12-382D-4315-927D-5CADF280823B}" srcId="{60386780-DCD4-4911-9179-56993047B01F}" destId="{37D57725-5365-4DB6-9280-97C9222993A1}" srcOrd="0" destOrd="0" parTransId="{38BB689C-0FB3-4D10-ACF0-5BE19F98C395}" sibTransId="{437E2D7F-B26E-49E8-B1C7-9476B5B36FE0}"/>
    <dgm:cxn modelId="{8368263F-CC10-4913-BE2C-C8579A8E8E5E}" type="presParOf" srcId="{72D58FA4-3C7F-45AD-AFF5-45B02B8CFB34}" destId="{872FAF83-6BAD-43A3-8CCB-F3C083C27798}" srcOrd="0" destOrd="0" presId="urn:microsoft.com/office/officeart/2005/8/layout/hList6"/>
    <dgm:cxn modelId="{CAC9A065-F493-4621-A290-3216619EE520}" type="presParOf" srcId="{72D58FA4-3C7F-45AD-AFF5-45B02B8CFB34}" destId="{0EEDDEE5-4E4A-4ED6-8EBB-AA8B5082A749}" srcOrd="1" destOrd="0" presId="urn:microsoft.com/office/officeart/2005/8/layout/hList6"/>
    <dgm:cxn modelId="{2F2C2DD4-74D7-4962-9856-298914322134}" type="presParOf" srcId="{72D58FA4-3C7F-45AD-AFF5-45B02B8CFB34}" destId="{B82035AD-8B84-4A91-BDBA-62B12DB4AC8D}" srcOrd="2" destOrd="0" presId="urn:microsoft.com/office/officeart/2005/8/layout/hList6"/>
    <dgm:cxn modelId="{D869C578-0F77-4561-8402-4BFE4189B4FE}" type="presParOf" srcId="{72D58FA4-3C7F-45AD-AFF5-45B02B8CFB34}" destId="{CA33A5C7-C3E1-49C3-B139-F5EA217526F3}" srcOrd="3" destOrd="0" presId="urn:microsoft.com/office/officeart/2005/8/layout/hList6"/>
    <dgm:cxn modelId="{034868B8-EC31-4EAA-81D9-85591968B29B}" type="presParOf" srcId="{72D58FA4-3C7F-45AD-AFF5-45B02B8CFB34}" destId="{15575741-C6D5-4EAD-9DD4-DA83C9C8CDEB}" srcOrd="4" destOrd="0" presId="urn:microsoft.com/office/officeart/2005/8/layout/hList6"/>
  </dgm:cxnLst>
  <dgm:bg/>
  <dgm:whole/>
</dgm:dataModel>
</file>

<file path=ppt/diagrams/data12.xml><?xml version="1.0" encoding="utf-8"?>
<dgm:dataModel xmlns:dgm="http://schemas.openxmlformats.org/drawingml/2006/diagram" xmlns:a="http://schemas.openxmlformats.org/drawingml/2006/main">
  <dgm:ptLst>
    <dgm:pt modelId="{2A3D83DC-A36F-4A01-9E5A-0DE7C252F446}"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S"/>
        </a:p>
      </dgm:t>
    </dgm:pt>
    <dgm:pt modelId="{A17FB3EE-4A11-4580-917A-52CC91FF11B0}">
      <dgm:prSet phldrT="[Texto]"/>
      <dgm:spPr/>
      <dgm:t>
        <a:bodyPr/>
        <a:lstStyle/>
        <a:p>
          <a:r>
            <a:rPr lang="es-EC" dirty="0" smtClean="0"/>
            <a:t>Se recomienda el diseño de una Estrategia de comunicación para tener una percepción realista sobre el Hospital. Mediante la creación de una página web, vinculado directamente desde la página del Ministerio de salud, que dé a conocer su infraestructura, horarios, especialidades y diferentes exámenes de laboratorio que ofrece el Hospital, la misma que deberá ser actualizada según se incremente especialidades o nuevos exámenes</a:t>
          </a:r>
          <a:endParaRPr lang="es-ES" dirty="0"/>
        </a:p>
      </dgm:t>
    </dgm:pt>
    <dgm:pt modelId="{BB75F145-6A8A-4191-9DEE-8E664DF289D5}" type="parTrans" cxnId="{FC81B7F0-0F58-48BF-8B9F-20AC7A9AD364}">
      <dgm:prSet/>
      <dgm:spPr/>
      <dgm:t>
        <a:bodyPr/>
        <a:lstStyle/>
        <a:p>
          <a:endParaRPr lang="es-ES"/>
        </a:p>
      </dgm:t>
    </dgm:pt>
    <dgm:pt modelId="{421EC0C9-E4AD-4DEE-B406-BE383CB8C0A6}" type="sibTrans" cxnId="{FC81B7F0-0F58-48BF-8B9F-20AC7A9AD364}">
      <dgm:prSet/>
      <dgm:spPr/>
      <dgm:t>
        <a:bodyPr/>
        <a:lstStyle/>
        <a:p>
          <a:endParaRPr lang="es-ES"/>
        </a:p>
      </dgm:t>
    </dgm:pt>
    <dgm:pt modelId="{4A392A88-5A0E-4E2C-8B33-DBE5F1949EFA}" type="pres">
      <dgm:prSet presAssocID="{2A3D83DC-A36F-4A01-9E5A-0DE7C252F446}" presName="Name0" presStyleCnt="0">
        <dgm:presLayoutVars>
          <dgm:dir/>
          <dgm:animLvl val="lvl"/>
          <dgm:resizeHandles val="exact"/>
        </dgm:presLayoutVars>
      </dgm:prSet>
      <dgm:spPr/>
      <dgm:t>
        <a:bodyPr/>
        <a:lstStyle/>
        <a:p>
          <a:endParaRPr lang="es-ES"/>
        </a:p>
      </dgm:t>
    </dgm:pt>
    <dgm:pt modelId="{2885BD73-8026-4D1C-8835-56D341F93BB0}" type="pres">
      <dgm:prSet presAssocID="{A17FB3EE-4A11-4580-917A-52CC91FF11B0}" presName="boxAndChildren" presStyleCnt="0"/>
      <dgm:spPr/>
    </dgm:pt>
    <dgm:pt modelId="{92E2BE05-9C57-4A60-BEFA-980364750E31}" type="pres">
      <dgm:prSet presAssocID="{A17FB3EE-4A11-4580-917A-52CC91FF11B0}" presName="parentTextBox" presStyleLbl="node1" presStyleIdx="0" presStyleCnt="1"/>
      <dgm:spPr/>
      <dgm:t>
        <a:bodyPr/>
        <a:lstStyle/>
        <a:p>
          <a:endParaRPr lang="es-ES"/>
        </a:p>
      </dgm:t>
    </dgm:pt>
  </dgm:ptLst>
  <dgm:cxnLst>
    <dgm:cxn modelId="{C63E76C1-C261-4B54-BCCD-42A1775FD2A9}" type="presOf" srcId="{2A3D83DC-A36F-4A01-9E5A-0DE7C252F446}" destId="{4A392A88-5A0E-4E2C-8B33-DBE5F1949EFA}" srcOrd="0" destOrd="0" presId="urn:microsoft.com/office/officeart/2005/8/layout/process4"/>
    <dgm:cxn modelId="{FC81B7F0-0F58-48BF-8B9F-20AC7A9AD364}" srcId="{2A3D83DC-A36F-4A01-9E5A-0DE7C252F446}" destId="{A17FB3EE-4A11-4580-917A-52CC91FF11B0}" srcOrd="0" destOrd="0" parTransId="{BB75F145-6A8A-4191-9DEE-8E664DF289D5}" sibTransId="{421EC0C9-E4AD-4DEE-B406-BE383CB8C0A6}"/>
    <dgm:cxn modelId="{565F6D1D-865E-49DA-B378-463BF89447EE}" type="presOf" srcId="{A17FB3EE-4A11-4580-917A-52CC91FF11B0}" destId="{92E2BE05-9C57-4A60-BEFA-980364750E31}" srcOrd="0" destOrd="0" presId="urn:microsoft.com/office/officeart/2005/8/layout/process4"/>
    <dgm:cxn modelId="{93C828C4-9610-424B-A047-98124B022312}" type="presParOf" srcId="{4A392A88-5A0E-4E2C-8B33-DBE5F1949EFA}" destId="{2885BD73-8026-4D1C-8835-56D341F93BB0}" srcOrd="0" destOrd="0" presId="urn:microsoft.com/office/officeart/2005/8/layout/process4"/>
    <dgm:cxn modelId="{6CFB9D51-C4FE-436D-A0EC-89466E4E4FA7}" type="presParOf" srcId="{2885BD73-8026-4D1C-8835-56D341F93BB0}" destId="{92E2BE05-9C57-4A60-BEFA-980364750E31}" srcOrd="0" destOrd="0" presId="urn:microsoft.com/office/officeart/2005/8/layout/process4"/>
  </dgm:cxnLst>
  <dgm:bg/>
  <dgm:whole/>
</dgm:dataModel>
</file>

<file path=ppt/diagrams/data13.xml><?xml version="1.0" encoding="utf-8"?>
<dgm:dataModel xmlns:dgm="http://schemas.openxmlformats.org/drawingml/2006/diagram" xmlns:a="http://schemas.openxmlformats.org/drawingml/2006/main">
  <dgm:ptLst>
    <dgm:pt modelId="{10F400FF-E032-44C7-99E8-815D9E027C11}"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S"/>
        </a:p>
      </dgm:t>
    </dgm:pt>
    <dgm:pt modelId="{7FB124E1-2B13-41A9-BDAA-E32558D2C36A}">
      <dgm:prSet/>
      <dgm:spPr/>
      <dgm:t>
        <a:bodyPr/>
        <a:lstStyle/>
        <a:p>
          <a:r>
            <a:rPr lang="es-EC" dirty="0" smtClean="0"/>
            <a:t>Con ayuda del Modelo </a:t>
          </a:r>
          <a:r>
            <a:rPr lang="es-MX" dirty="0" smtClean="0"/>
            <a:t>SERVQUAL se tendrá que examinar los factores críticos de insatisfacción en los pacientes, para que la dirección del Hospital los corrija y así mejore su atención hacia el paciente en Consulta Externa</a:t>
          </a:r>
          <a:endParaRPr lang="es-ES" dirty="0"/>
        </a:p>
      </dgm:t>
    </dgm:pt>
    <dgm:pt modelId="{EB4AAB71-8698-495E-B3F6-D11F3413F7C6}" type="parTrans" cxnId="{E26DD83B-EDE0-4827-ADD2-7EDAB52EA8DF}">
      <dgm:prSet/>
      <dgm:spPr/>
      <dgm:t>
        <a:bodyPr/>
        <a:lstStyle/>
        <a:p>
          <a:endParaRPr lang="es-ES"/>
        </a:p>
      </dgm:t>
    </dgm:pt>
    <dgm:pt modelId="{8952893E-63A3-41BE-98A6-930E66BBEF51}" type="sibTrans" cxnId="{E26DD83B-EDE0-4827-ADD2-7EDAB52EA8DF}">
      <dgm:prSet/>
      <dgm:spPr/>
      <dgm:t>
        <a:bodyPr/>
        <a:lstStyle/>
        <a:p>
          <a:endParaRPr lang="es-ES"/>
        </a:p>
      </dgm:t>
    </dgm:pt>
    <dgm:pt modelId="{018BB0A5-1EAB-4516-AA5C-5358CC96844E}">
      <dgm:prSet/>
      <dgm:spPr/>
      <dgm:t>
        <a:bodyPr/>
        <a:lstStyle/>
        <a:p>
          <a:r>
            <a:rPr lang="es-MX" dirty="0" smtClean="0"/>
            <a:t>Se recomienda la incorporación de personal eventual de contingencia en las especialidades que tenga mayor demanda en el Hospital para remplazar a los médicos en caso de que salgan de vacaciones o tengan alguna eventualidad medica en el área de emergencia</a:t>
          </a:r>
          <a:endParaRPr lang="es-ES" dirty="0" smtClean="0"/>
        </a:p>
      </dgm:t>
    </dgm:pt>
    <dgm:pt modelId="{12AB06EB-A8BA-4A02-9511-CDF3FC8E29A1}" type="parTrans" cxnId="{F8A164AE-157E-4052-B56E-FBCF43626B9E}">
      <dgm:prSet/>
      <dgm:spPr/>
      <dgm:t>
        <a:bodyPr/>
        <a:lstStyle/>
        <a:p>
          <a:endParaRPr lang="es-ES"/>
        </a:p>
      </dgm:t>
    </dgm:pt>
    <dgm:pt modelId="{DDD4B29C-D6E1-4DA0-9AB8-EB518C8D2895}" type="sibTrans" cxnId="{F8A164AE-157E-4052-B56E-FBCF43626B9E}">
      <dgm:prSet/>
      <dgm:spPr/>
      <dgm:t>
        <a:bodyPr/>
        <a:lstStyle/>
        <a:p>
          <a:endParaRPr lang="es-ES"/>
        </a:p>
      </dgm:t>
    </dgm:pt>
    <dgm:pt modelId="{1E5152B1-BF2A-4E52-BB99-90A2C54184A8}" type="pres">
      <dgm:prSet presAssocID="{10F400FF-E032-44C7-99E8-815D9E027C11}" presName="Name0" presStyleCnt="0">
        <dgm:presLayoutVars>
          <dgm:dir/>
          <dgm:animLvl val="lvl"/>
          <dgm:resizeHandles val="exact"/>
        </dgm:presLayoutVars>
      </dgm:prSet>
      <dgm:spPr/>
      <dgm:t>
        <a:bodyPr/>
        <a:lstStyle/>
        <a:p>
          <a:endParaRPr lang="es-ES"/>
        </a:p>
      </dgm:t>
    </dgm:pt>
    <dgm:pt modelId="{330686D2-AE9F-409A-90FD-1F7A9C15DC12}" type="pres">
      <dgm:prSet presAssocID="{018BB0A5-1EAB-4516-AA5C-5358CC96844E}" presName="boxAndChildren" presStyleCnt="0"/>
      <dgm:spPr/>
      <dgm:t>
        <a:bodyPr/>
        <a:lstStyle/>
        <a:p>
          <a:endParaRPr lang="es-ES"/>
        </a:p>
      </dgm:t>
    </dgm:pt>
    <dgm:pt modelId="{10AB9400-3627-46FD-97C9-74166AB62D19}" type="pres">
      <dgm:prSet presAssocID="{018BB0A5-1EAB-4516-AA5C-5358CC96844E}" presName="parentTextBox" presStyleLbl="node1" presStyleIdx="0" presStyleCnt="2"/>
      <dgm:spPr/>
      <dgm:t>
        <a:bodyPr/>
        <a:lstStyle/>
        <a:p>
          <a:endParaRPr lang="es-ES"/>
        </a:p>
      </dgm:t>
    </dgm:pt>
    <dgm:pt modelId="{C56F4B94-E02C-4630-ADF2-485DDDC6116D}" type="pres">
      <dgm:prSet presAssocID="{8952893E-63A3-41BE-98A6-930E66BBEF51}" presName="sp" presStyleCnt="0"/>
      <dgm:spPr/>
      <dgm:t>
        <a:bodyPr/>
        <a:lstStyle/>
        <a:p>
          <a:endParaRPr lang="es-ES"/>
        </a:p>
      </dgm:t>
    </dgm:pt>
    <dgm:pt modelId="{55FC15CA-2C98-4B3B-8707-1B0DCE5D4E20}" type="pres">
      <dgm:prSet presAssocID="{7FB124E1-2B13-41A9-BDAA-E32558D2C36A}" presName="arrowAndChildren" presStyleCnt="0"/>
      <dgm:spPr/>
      <dgm:t>
        <a:bodyPr/>
        <a:lstStyle/>
        <a:p>
          <a:endParaRPr lang="es-ES"/>
        </a:p>
      </dgm:t>
    </dgm:pt>
    <dgm:pt modelId="{33CC3339-7DC9-45F6-8B3A-67FA45E7601A}" type="pres">
      <dgm:prSet presAssocID="{7FB124E1-2B13-41A9-BDAA-E32558D2C36A}" presName="parentTextArrow" presStyleLbl="node1" presStyleIdx="1" presStyleCnt="2"/>
      <dgm:spPr/>
      <dgm:t>
        <a:bodyPr/>
        <a:lstStyle/>
        <a:p>
          <a:endParaRPr lang="es-ES"/>
        </a:p>
      </dgm:t>
    </dgm:pt>
  </dgm:ptLst>
  <dgm:cxnLst>
    <dgm:cxn modelId="{24EA8AAA-438E-48A7-B4FD-9913F08C25C3}" type="presOf" srcId="{018BB0A5-1EAB-4516-AA5C-5358CC96844E}" destId="{10AB9400-3627-46FD-97C9-74166AB62D19}" srcOrd="0" destOrd="0" presId="urn:microsoft.com/office/officeart/2005/8/layout/process4"/>
    <dgm:cxn modelId="{1C0861F8-6043-47AB-8B55-0940BD8BBD54}" type="presOf" srcId="{10F400FF-E032-44C7-99E8-815D9E027C11}" destId="{1E5152B1-BF2A-4E52-BB99-90A2C54184A8}" srcOrd="0" destOrd="0" presId="urn:microsoft.com/office/officeart/2005/8/layout/process4"/>
    <dgm:cxn modelId="{E26DD83B-EDE0-4827-ADD2-7EDAB52EA8DF}" srcId="{10F400FF-E032-44C7-99E8-815D9E027C11}" destId="{7FB124E1-2B13-41A9-BDAA-E32558D2C36A}" srcOrd="0" destOrd="0" parTransId="{EB4AAB71-8698-495E-B3F6-D11F3413F7C6}" sibTransId="{8952893E-63A3-41BE-98A6-930E66BBEF51}"/>
    <dgm:cxn modelId="{F8A164AE-157E-4052-B56E-FBCF43626B9E}" srcId="{10F400FF-E032-44C7-99E8-815D9E027C11}" destId="{018BB0A5-1EAB-4516-AA5C-5358CC96844E}" srcOrd="1" destOrd="0" parTransId="{12AB06EB-A8BA-4A02-9511-CDF3FC8E29A1}" sibTransId="{DDD4B29C-D6E1-4DA0-9AB8-EB518C8D2895}"/>
    <dgm:cxn modelId="{CEF02227-9B97-43C3-B6E0-B10B75983F73}" type="presOf" srcId="{7FB124E1-2B13-41A9-BDAA-E32558D2C36A}" destId="{33CC3339-7DC9-45F6-8B3A-67FA45E7601A}" srcOrd="0" destOrd="0" presId="urn:microsoft.com/office/officeart/2005/8/layout/process4"/>
    <dgm:cxn modelId="{288AD631-6B45-46E3-BC08-FC86F746FD3A}" type="presParOf" srcId="{1E5152B1-BF2A-4E52-BB99-90A2C54184A8}" destId="{330686D2-AE9F-409A-90FD-1F7A9C15DC12}" srcOrd="0" destOrd="0" presId="urn:microsoft.com/office/officeart/2005/8/layout/process4"/>
    <dgm:cxn modelId="{2E1A6890-DC17-4868-B23E-100B62D29C66}" type="presParOf" srcId="{330686D2-AE9F-409A-90FD-1F7A9C15DC12}" destId="{10AB9400-3627-46FD-97C9-74166AB62D19}" srcOrd="0" destOrd="0" presId="urn:microsoft.com/office/officeart/2005/8/layout/process4"/>
    <dgm:cxn modelId="{53822317-B076-44F8-B74B-64CD5FB5E344}" type="presParOf" srcId="{1E5152B1-BF2A-4E52-BB99-90A2C54184A8}" destId="{C56F4B94-E02C-4630-ADF2-485DDDC6116D}" srcOrd="1" destOrd="0" presId="urn:microsoft.com/office/officeart/2005/8/layout/process4"/>
    <dgm:cxn modelId="{205C4C92-D077-43C0-B007-171F29A604A7}" type="presParOf" srcId="{1E5152B1-BF2A-4E52-BB99-90A2C54184A8}" destId="{55FC15CA-2C98-4B3B-8707-1B0DCE5D4E20}" srcOrd="2" destOrd="0" presId="urn:microsoft.com/office/officeart/2005/8/layout/process4"/>
    <dgm:cxn modelId="{13D3EEDD-C54A-4D0E-9944-43804D1C3816}" type="presParOf" srcId="{55FC15CA-2C98-4B3B-8707-1B0DCE5D4E20}" destId="{33CC3339-7DC9-45F6-8B3A-67FA45E7601A}" srcOrd="0" destOrd="0" presId="urn:microsoft.com/office/officeart/2005/8/layout/process4"/>
  </dgm:cxnLst>
  <dgm:bg/>
  <dgm:whole/>
</dgm:dataModel>
</file>

<file path=ppt/diagrams/data14.xml><?xml version="1.0" encoding="utf-8"?>
<dgm:dataModel xmlns:dgm="http://schemas.openxmlformats.org/drawingml/2006/diagram" xmlns:a="http://schemas.openxmlformats.org/drawingml/2006/main">
  <dgm:ptLst>
    <dgm:pt modelId="{6FB12609-276A-40B6-963D-D75C2E4BE8E2}"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S"/>
        </a:p>
      </dgm:t>
    </dgm:pt>
    <dgm:pt modelId="{A3173C79-0E11-4927-BCE1-5CBC897A78EB}">
      <dgm:prSet phldrT="[Texto]"/>
      <dgm:spPr/>
      <dgm:t>
        <a:bodyPr/>
        <a:lstStyle/>
        <a:p>
          <a:r>
            <a:rPr lang="es-EC" dirty="0" smtClean="0"/>
            <a:t>Contar con un sistema de evaluación continua para que los pacientes califique el servicio recibido por personal administrativo del Hospital, mediante pulsadores eléctricos en cada ventanillas de atención al público, donde el paciente podrá calificar la atención recibida; esto permitirá tener informes con datos claros, precisos y confiables para facilitar la toma de decisiones. </a:t>
          </a:r>
          <a:endParaRPr lang="es-ES" dirty="0"/>
        </a:p>
      </dgm:t>
    </dgm:pt>
    <dgm:pt modelId="{9A89982E-C1BE-4046-A66E-550C8F2E17AF}" type="parTrans" cxnId="{3926FD8B-EE4B-42A7-B129-5B10BB30E267}">
      <dgm:prSet/>
      <dgm:spPr/>
      <dgm:t>
        <a:bodyPr/>
        <a:lstStyle/>
        <a:p>
          <a:endParaRPr lang="es-ES"/>
        </a:p>
      </dgm:t>
    </dgm:pt>
    <dgm:pt modelId="{766C0928-AC01-4CF8-83F8-959A118D1DB4}" type="sibTrans" cxnId="{3926FD8B-EE4B-42A7-B129-5B10BB30E267}">
      <dgm:prSet/>
      <dgm:spPr/>
      <dgm:t>
        <a:bodyPr/>
        <a:lstStyle/>
        <a:p>
          <a:endParaRPr lang="es-ES"/>
        </a:p>
      </dgm:t>
    </dgm:pt>
    <dgm:pt modelId="{3931D01F-C089-4FA6-98B9-B1CB580A4780}">
      <dgm:prSet/>
      <dgm:spPr/>
      <dgm:t>
        <a:bodyPr/>
        <a:lstStyle/>
        <a:p>
          <a:r>
            <a:rPr lang="es-EC" dirty="0" smtClean="0"/>
            <a:t>Se deberá realizar un estudio de procesos para determinar las causas que provocan insatisfacción sobre el personal administrativo de ventanillas al momento del trato a los pacientes,  para brindarles asesoría más rápida y concisa acerca de lo que buscan los pacientes</a:t>
          </a:r>
          <a:endParaRPr lang="es-ES" dirty="0" smtClean="0"/>
        </a:p>
      </dgm:t>
    </dgm:pt>
    <dgm:pt modelId="{35F95204-57A0-489B-B64B-E15870C463EF}" type="parTrans" cxnId="{15F273F1-644E-47C0-8F79-5F983E5B0005}">
      <dgm:prSet/>
      <dgm:spPr/>
      <dgm:t>
        <a:bodyPr/>
        <a:lstStyle/>
        <a:p>
          <a:endParaRPr lang="es-ES"/>
        </a:p>
      </dgm:t>
    </dgm:pt>
    <dgm:pt modelId="{3C312BD8-48E7-47F9-ABF4-87A6C456FA64}" type="sibTrans" cxnId="{15F273F1-644E-47C0-8F79-5F983E5B0005}">
      <dgm:prSet/>
      <dgm:spPr/>
      <dgm:t>
        <a:bodyPr/>
        <a:lstStyle/>
        <a:p>
          <a:endParaRPr lang="es-ES"/>
        </a:p>
      </dgm:t>
    </dgm:pt>
    <dgm:pt modelId="{CE33CE19-EC49-4955-8214-FEBE1D05896B}" type="pres">
      <dgm:prSet presAssocID="{6FB12609-276A-40B6-963D-D75C2E4BE8E2}" presName="Name0" presStyleCnt="0">
        <dgm:presLayoutVars>
          <dgm:dir/>
          <dgm:animLvl val="lvl"/>
          <dgm:resizeHandles val="exact"/>
        </dgm:presLayoutVars>
      </dgm:prSet>
      <dgm:spPr/>
      <dgm:t>
        <a:bodyPr/>
        <a:lstStyle/>
        <a:p>
          <a:endParaRPr lang="es-ES"/>
        </a:p>
      </dgm:t>
    </dgm:pt>
    <dgm:pt modelId="{FC990135-2BC2-4FDF-AD1A-32193B598905}" type="pres">
      <dgm:prSet presAssocID="{3931D01F-C089-4FA6-98B9-B1CB580A4780}" presName="boxAndChildren" presStyleCnt="0"/>
      <dgm:spPr/>
    </dgm:pt>
    <dgm:pt modelId="{71A1F418-97E7-4955-92CA-52DEBC3DFB71}" type="pres">
      <dgm:prSet presAssocID="{3931D01F-C089-4FA6-98B9-B1CB580A4780}" presName="parentTextBox" presStyleLbl="node1" presStyleIdx="0" presStyleCnt="2"/>
      <dgm:spPr/>
      <dgm:t>
        <a:bodyPr/>
        <a:lstStyle/>
        <a:p>
          <a:endParaRPr lang="es-ES"/>
        </a:p>
      </dgm:t>
    </dgm:pt>
    <dgm:pt modelId="{7381ED1A-FE40-408C-847E-8709CB0F6B63}" type="pres">
      <dgm:prSet presAssocID="{766C0928-AC01-4CF8-83F8-959A118D1DB4}" presName="sp" presStyleCnt="0"/>
      <dgm:spPr/>
    </dgm:pt>
    <dgm:pt modelId="{0FC67AB1-C036-41D8-9C2D-E0CF94CD8FAC}" type="pres">
      <dgm:prSet presAssocID="{A3173C79-0E11-4927-BCE1-5CBC897A78EB}" presName="arrowAndChildren" presStyleCnt="0"/>
      <dgm:spPr/>
    </dgm:pt>
    <dgm:pt modelId="{44DBB8F7-2738-464B-9CC7-7BB880C49439}" type="pres">
      <dgm:prSet presAssocID="{A3173C79-0E11-4927-BCE1-5CBC897A78EB}" presName="parentTextArrow" presStyleLbl="node1" presStyleIdx="1" presStyleCnt="2"/>
      <dgm:spPr/>
      <dgm:t>
        <a:bodyPr/>
        <a:lstStyle/>
        <a:p>
          <a:endParaRPr lang="es-ES"/>
        </a:p>
      </dgm:t>
    </dgm:pt>
  </dgm:ptLst>
  <dgm:cxnLst>
    <dgm:cxn modelId="{01A3D1D2-9DDC-4644-A7BF-C34AFF2EA0C4}" type="presOf" srcId="{6FB12609-276A-40B6-963D-D75C2E4BE8E2}" destId="{CE33CE19-EC49-4955-8214-FEBE1D05896B}" srcOrd="0" destOrd="0" presId="urn:microsoft.com/office/officeart/2005/8/layout/process4"/>
    <dgm:cxn modelId="{56793848-BFFB-428B-8965-CBC9A0349455}" type="presOf" srcId="{A3173C79-0E11-4927-BCE1-5CBC897A78EB}" destId="{44DBB8F7-2738-464B-9CC7-7BB880C49439}" srcOrd="0" destOrd="0" presId="urn:microsoft.com/office/officeart/2005/8/layout/process4"/>
    <dgm:cxn modelId="{15F273F1-644E-47C0-8F79-5F983E5B0005}" srcId="{6FB12609-276A-40B6-963D-D75C2E4BE8E2}" destId="{3931D01F-C089-4FA6-98B9-B1CB580A4780}" srcOrd="1" destOrd="0" parTransId="{35F95204-57A0-489B-B64B-E15870C463EF}" sibTransId="{3C312BD8-48E7-47F9-ABF4-87A6C456FA64}"/>
    <dgm:cxn modelId="{3926FD8B-EE4B-42A7-B129-5B10BB30E267}" srcId="{6FB12609-276A-40B6-963D-D75C2E4BE8E2}" destId="{A3173C79-0E11-4927-BCE1-5CBC897A78EB}" srcOrd="0" destOrd="0" parTransId="{9A89982E-C1BE-4046-A66E-550C8F2E17AF}" sibTransId="{766C0928-AC01-4CF8-83F8-959A118D1DB4}"/>
    <dgm:cxn modelId="{7F1514E9-D77B-41F5-AE91-593B97A09A32}" type="presOf" srcId="{3931D01F-C089-4FA6-98B9-B1CB580A4780}" destId="{71A1F418-97E7-4955-92CA-52DEBC3DFB71}" srcOrd="0" destOrd="0" presId="urn:microsoft.com/office/officeart/2005/8/layout/process4"/>
    <dgm:cxn modelId="{5C345E45-78A3-41C2-AAAA-19BAD32A2B79}" type="presParOf" srcId="{CE33CE19-EC49-4955-8214-FEBE1D05896B}" destId="{FC990135-2BC2-4FDF-AD1A-32193B598905}" srcOrd="0" destOrd="0" presId="urn:microsoft.com/office/officeart/2005/8/layout/process4"/>
    <dgm:cxn modelId="{A24581DA-F016-45DF-BEEB-BFC0D50C5FC2}" type="presParOf" srcId="{FC990135-2BC2-4FDF-AD1A-32193B598905}" destId="{71A1F418-97E7-4955-92CA-52DEBC3DFB71}" srcOrd="0" destOrd="0" presId="urn:microsoft.com/office/officeart/2005/8/layout/process4"/>
    <dgm:cxn modelId="{499E3356-139E-4BA2-A1BF-411C14A1683C}" type="presParOf" srcId="{CE33CE19-EC49-4955-8214-FEBE1D05896B}" destId="{7381ED1A-FE40-408C-847E-8709CB0F6B63}" srcOrd="1" destOrd="0" presId="urn:microsoft.com/office/officeart/2005/8/layout/process4"/>
    <dgm:cxn modelId="{A046DA8B-875B-4A70-B722-6921B6AC6045}" type="presParOf" srcId="{CE33CE19-EC49-4955-8214-FEBE1D05896B}" destId="{0FC67AB1-C036-41D8-9C2D-E0CF94CD8FAC}" srcOrd="2" destOrd="0" presId="urn:microsoft.com/office/officeart/2005/8/layout/process4"/>
    <dgm:cxn modelId="{F3268585-3C86-412D-ACF3-17E4E0759978}" type="presParOf" srcId="{0FC67AB1-C036-41D8-9C2D-E0CF94CD8FAC}" destId="{44DBB8F7-2738-464B-9CC7-7BB880C49439}" srcOrd="0" destOrd="0" presId="urn:microsoft.com/office/officeart/2005/8/layout/process4"/>
  </dgm:cxnLst>
  <dgm:bg/>
  <dgm:whole/>
</dgm:dataModel>
</file>

<file path=ppt/diagrams/data15.xml><?xml version="1.0" encoding="utf-8"?>
<dgm:dataModel xmlns:dgm="http://schemas.openxmlformats.org/drawingml/2006/diagram" xmlns:a="http://schemas.openxmlformats.org/drawingml/2006/main">
  <dgm:ptLst>
    <dgm:pt modelId="{DACB84FC-8B4E-405F-876E-FC2F309FBF55}"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es-ES"/>
        </a:p>
      </dgm:t>
    </dgm:pt>
    <dgm:pt modelId="{BF38AAED-190B-4537-AEE7-83D8574B9D9A}">
      <dgm:prSet phldrT="[Texto]"/>
      <dgm:spPr/>
      <dgm:t>
        <a:bodyPr/>
        <a:lstStyle/>
        <a:p>
          <a:r>
            <a:rPr lang="es-EC" dirty="0" smtClean="0"/>
            <a:t>Se recomienda mejorar la evidencia física del Hospital: rótulos, pancartas de identificación e información, para mejorar la imagen del mismo</a:t>
          </a:r>
          <a:endParaRPr lang="es-ES" dirty="0"/>
        </a:p>
      </dgm:t>
    </dgm:pt>
    <dgm:pt modelId="{CDFFB28A-295C-4F9D-9F3E-5894AF2CA980}" type="parTrans" cxnId="{C320F10A-5D8E-4A31-8FE8-CED6EAB46437}">
      <dgm:prSet/>
      <dgm:spPr/>
      <dgm:t>
        <a:bodyPr/>
        <a:lstStyle/>
        <a:p>
          <a:endParaRPr lang="es-ES"/>
        </a:p>
      </dgm:t>
    </dgm:pt>
    <dgm:pt modelId="{54BE68F7-A753-4DE4-A067-75D4C7070330}" type="sibTrans" cxnId="{C320F10A-5D8E-4A31-8FE8-CED6EAB46437}">
      <dgm:prSet/>
      <dgm:spPr/>
      <dgm:t>
        <a:bodyPr/>
        <a:lstStyle/>
        <a:p>
          <a:endParaRPr lang="es-ES"/>
        </a:p>
      </dgm:t>
    </dgm:pt>
    <dgm:pt modelId="{ABFFC0D2-5A7E-4096-9A1D-724223A2DD9A}">
      <dgm:prSet/>
      <dgm:spPr/>
      <dgm:t>
        <a:bodyPr/>
        <a:lstStyle/>
        <a:p>
          <a:r>
            <a:rPr lang="es-EC" dirty="0" smtClean="0"/>
            <a:t>Será aconsejable mantener siempre criterio de sostenibilidad ambiental, e incentivar a los pacientes a la cultura de reciclaje al clasificar los desechos en los diferentes basureros correctamente señalizados sobre el material que contienen en todas las salas de espera y pasillos</a:t>
          </a:r>
          <a:endParaRPr lang="es-ES" dirty="0" smtClean="0"/>
        </a:p>
      </dgm:t>
    </dgm:pt>
    <dgm:pt modelId="{C5FF4292-84F9-4497-86C8-1294E07070B9}" type="parTrans" cxnId="{256D383E-B7DB-4E0E-89DB-12EEDE9A7C7A}">
      <dgm:prSet/>
      <dgm:spPr/>
      <dgm:t>
        <a:bodyPr/>
        <a:lstStyle/>
        <a:p>
          <a:endParaRPr lang="es-ES"/>
        </a:p>
      </dgm:t>
    </dgm:pt>
    <dgm:pt modelId="{4E9AC076-1560-433C-BC8E-555995164719}" type="sibTrans" cxnId="{256D383E-B7DB-4E0E-89DB-12EEDE9A7C7A}">
      <dgm:prSet/>
      <dgm:spPr/>
      <dgm:t>
        <a:bodyPr/>
        <a:lstStyle/>
        <a:p>
          <a:endParaRPr lang="es-ES"/>
        </a:p>
      </dgm:t>
    </dgm:pt>
    <dgm:pt modelId="{10D9D498-75E6-4594-A719-53D2F596FAD2}">
      <dgm:prSet/>
      <dgm:spPr/>
      <dgm:t>
        <a:bodyPr/>
        <a:lstStyle/>
        <a:p>
          <a:r>
            <a:rPr lang="es-EC" dirty="0" smtClean="0"/>
            <a:t>La información y los medios de difusión de la entidad de Salud como carteleras y murales, deben ser totalmente planificados para que se centre en aspectos concretos que sean de interés  o estén afectando a los pacientes</a:t>
          </a:r>
          <a:endParaRPr lang="es-ES" dirty="0" smtClean="0"/>
        </a:p>
      </dgm:t>
    </dgm:pt>
    <dgm:pt modelId="{74D19CD3-406D-4498-A3D4-AEFB02F81821}" type="parTrans" cxnId="{9BDF792C-57CF-44CD-AE0D-838AC1F81668}">
      <dgm:prSet/>
      <dgm:spPr/>
      <dgm:t>
        <a:bodyPr/>
        <a:lstStyle/>
        <a:p>
          <a:endParaRPr lang="es-ES"/>
        </a:p>
      </dgm:t>
    </dgm:pt>
    <dgm:pt modelId="{4CACD5A3-C32F-4DCA-8515-8DC41A237C23}" type="sibTrans" cxnId="{9BDF792C-57CF-44CD-AE0D-838AC1F81668}">
      <dgm:prSet/>
      <dgm:spPr/>
      <dgm:t>
        <a:bodyPr/>
        <a:lstStyle/>
        <a:p>
          <a:endParaRPr lang="es-ES"/>
        </a:p>
      </dgm:t>
    </dgm:pt>
    <dgm:pt modelId="{BB545216-1BDE-4D92-9726-777B62F6D000}" type="pres">
      <dgm:prSet presAssocID="{DACB84FC-8B4E-405F-876E-FC2F309FBF55}" presName="Name0" presStyleCnt="0">
        <dgm:presLayoutVars>
          <dgm:dir/>
          <dgm:animLvl val="lvl"/>
          <dgm:resizeHandles val="exact"/>
        </dgm:presLayoutVars>
      </dgm:prSet>
      <dgm:spPr/>
      <dgm:t>
        <a:bodyPr/>
        <a:lstStyle/>
        <a:p>
          <a:endParaRPr lang="es-ES"/>
        </a:p>
      </dgm:t>
    </dgm:pt>
    <dgm:pt modelId="{EF5BDE92-BF7D-4F55-9325-06DD6D775183}" type="pres">
      <dgm:prSet presAssocID="{10D9D498-75E6-4594-A719-53D2F596FAD2}" presName="boxAndChildren" presStyleCnt="0"/>
      <dgm:spPr/>
    </dgm:pt>
    <dgm:pt modelId="{7BD28710-8D8C-4FB5-BDEC-9462B03DE7C0}" type="pres">
      <dgm:prSet presAssocID="{10D9D498-75E6-4594-A719-53D2F596FAD2}" presName="parentTextBox" presStyleLbl="node1" presStyleIdx="0" presStyleCnt="3"/>
      <dgm:spPr/>
      <dgm:t>
        <a:bodyPr/>
        <a:lstStyle/>
        <a:p>
          <a:endParaRPr lang="es-ES"/>
        </a:p>
      </dgm:t>
    </dgm:pt>
    <dgm:pt modelId="{88AEB1A6-2EF4-4A58-B4DC-51229FEA360A}" type="pres">
      <dgm:prSet presAssocID="{4E9AC076-1560-433C-BC8E-555995164719}" presName="sp" presStyleCnt="0"/>
      <dgm:spPr/>
    </dgm:pt>
    <dgm:pt modelId="{9EE7925D-D6A3-4022-8DE3-8ABC6E4F77C1}" type="pres">
      <dgm:prSet presAssocID="{ABFFC0D2-5A7E-4096-9A1D-724223A2DD9A}" presName="arrowAndChildren" presStyleCnt="0"/>
      <dgm:spPr/>
    </dgm:pt>
    <dgm:pt modelId="{D0585CA6-0F57-4743-B543-CA219331B25D}" type="pres">
      <dgm:prSet presAssocID="{ABFFC0D2-5A7E-4096-9A1D-724223A2DD9A}" presName="parentTextArrow" presStyleLbl="node1" presStyleIdx="1" presStyleCnt="3"/>
      <dgm:spPr/>
      <dgm:t>
        <a:bodyPr/>
        <a:lstStyle/>
        <a:p>
          <a:endParaRPr lang="es-ES"/>
        </a:p>
      </dgm:t>
    </dgm:pt>
    <dgm:pt modelId="{57E0BCC3-36BB-44B7-8BF9-FF0BFDC60347}" type="pres">
      <dgm:prSet presAssocID="{54BE68F7-A753-4DE4-A067-75D4C7070330}" presName="sp" presStyleCnt="0"/>
      <dgm:spPr/>
    </dgm:pt>
    <dgm:pt modelId="{78F0B730-CE3F-4AD5-8E02-4F0CCF04D59C}" type="pres">
      <dgm:prSet presAssocID="{BF38AAED-190B-4537-AEE7-83D8574B9D9A}" presName="arrowAndChildren" presStyleCnt="0"/>
      <dgm:spPr/>
    </dgm:pt>
    <dgm:pt modelId="{A4988D69-6AC4-48AC-890E-7B55E0051E11}" type="pres">
      <dgm:prSet presAssocID="{BF38AAED-190B-4537-AEE7-83D8574B9D9A}" presName="parentTextArrow" presStyleLbl="node1" presStyleIdx="2" presStyleCnt="3"/>
      <dgm:spPr/>
      <dgm:t>
        <a:bodyPr/>
        <a:lstStyle/>
        <a:p>
          <a:endParaRPr lang="es-ES"/>
        </a:p>
      </dgm:t>
    </dgm:pt>
  </dgm:ptLst>
  <dgm:cxnLst>
    <dgm:cxn modelId="{CD11BFF8-7845-44B1-9817-BF262D348E35}" type="presOf" srcId="{DACB84FC-8B4E-405F-876E-FC2F309FBF55}" destId="{BB545216-1BDE-4D92-9726-777B62F6D000}" srcOrd="0" destOrd="0" presId="urn:microsoft.com/office/officeart/2005/8/layout/process4"/>
    <dgm:cxn modelId="{256D383E-B7DB-4E0E-89DB-12EEDE9A7C7A}" srcId="{DACB84FC-8B4E-405F-876E-FC2F309FBF55}" destId="{ABFFC0D2-5A7E-4096-9A1D-724223A2DD9A}" srcOrd="1" destOrd="0" parTransId="{C5FF4292-84F9-4497-86C8-1294E07070B9}" sibTransId="{4E9AC076-1560-433C-BC8E-555995164719}"/>
    <dgm:cxn modelId="{D9ABE60C-9FB0-4B0E-A56E-8036FD9A72C1}" type="presOf" srcId="{BF38AAED-190B-4537-AEE7-83D8574B9D9A}" destId="{A4988D69-6AC4-48AC-890E-7B55E0051E11}" srcOrd="0" destOrd="0" presId="urn:microsoft.com/office/officeart/2005/8/layout/process4"/>
    <dgm:cxn modelId="{C320F10A-5D8E-4A31-8FE8-CED6EAB46437}" srcId="{DACB84FC-8B4E-405F-876E-FC2F309FBF55}" destId="{BF38AAED-190B-4537-AEE7-83D8574B9D9A}" srcOrd="0" destOrd="0" parTransId="{CDFFB28A-295C-4F9D-9F3E-5894AF2CA980}" sibTransId="{54BE68F7-A753-4DE4-A067-75D4C7070330}"/>
    <dgm:cxn modelId="{7EDC549A-39BD-4723-851E-B8CEF4C99432}" type="presOf" srcId="{ABFFC0D2-5A7E-4096-9A1D-724223A2DD9A}" destId="{D0585CA6-0F57-4743-B543-CA219331B25D}" srcOrd="0" destOrd="0" presId="urn:microsoft.com/office/officeart/2005/8/layout/process4"/>
    <dgm:cxn modelId="{AD1BB95E-4180-4151-A76D-3CD7F932A294}" type="presOf" srcId="{10D9D498-75E6-4594-A719-53D2F596FAD2}" destId="{7BD28710-8D8C-4FB5-BDEC-9462B03DE7C0}" srcOrd="0" destOrd="0" presId="urn:microsoft.com/office/officeart/2005/8/layout/process4"/>
    <dgm:cxn modelId="{9BDF792C-57CF-44CD-AE0D-838AC1F81668}" srcId="{DACB84FC-8B4E-405F-876E-FC2F309FBF55}" destId="{10D9D498-75E6-4594-A719-53D2F596FAD2}" srcOrd="2" destOrd="0" parTransId="{74D19CD3-406D-4498-A3D4-AEFB02F81821}" sibTransId="{4CACD5A3-C32F-4DCA-8515-8DC41A237C23}"/>
    <dgm:cxn modelId="{335969F1-FC42-47A9-964E-F096A5291B0B}" type="presParOf" srcId="{BB545216-1BDE-4D92-9726-777B62F6D000}" destId="{EF5BDE92-BF7D-4F55-9325-06DD6D775183}" srcOrd="0" destOrd="0" presId="urn:microsoft.com/office/officeart/2005/8/layout/process4"/>
    <dgm:cxn modelId="{0B27B16C-934B-4DF1-A9E8-58E3C196C6A8}" type="presParOf" srcId="{EF5BDE92-BF7D-4F55-9325-06DD6D775183}" destId="{7BD28710-8D8C-4FB5-BDEC-9462B03DE7C0}" srcOrd="0" destOrd="0" presId="urn:microsoft.com/office/officeart/2005/8/layout/process4"/>
    <dgm:cxn modelId="{E5609698-C0EF-4D24-BD92-1DEB37B7D6B6}" type="presParOf" srcId="{BB545216-1BDE-4D92-9726-777B62F6D000}" destId="{88AEB1A6-2EF4-4A58-B4DC-51229FEA360A}" srcOrd="1" destOrd="0" presId="urn:microsoft.com/office/officeart/2005/8/layout/process4"/>
    <dgm:cxn modelId="{92D54B91-6DDC-4EB7-B57A-44B902F89CC7}" type="presParOf" srcId="{BB545216-1BDE-4D92-9726-777B62F6D000}" destId="{9EE7925D-D6A3-4022-8DE3-8ABC6E4F77C1}" srcOrd="2" destOrd="0" presId="urn:microsoft.com/office/officeart/2005/8/layout/process4"/>
    <dgm:cxn modelId="{E21D5D55-933C-4452-93E4-3E96D0D5B8FF}" type="presParOf" srcId="{9EE7925D-D6A3-4022-8DE3-8ABC6E4F77C1}" destId="{D0585CA6-0F57-4743-B543-CA219331B25D}" srcOrd="0" destOrd="0" presId="urn:microsoft.com/office/officeart/2005/8/layout/process4"/>
    <dgm:cxn modelId="{229AC20F-E607-48FD-BC90-92D4F71970C8}" type="presParOf" srcId="{BB545216-1BDE-4D92-9726-777B62F6D000}" destId="{57E0BCC3-36BB-44B7-8BF9-FF0BFDC60347}" srcOrd="3" destOrd="0" presId="urn:microsoft.com/office/officeart/2005/8/layout/process4"/>
    <dgm:cxn modelId="{9E9E7108-A372-4DBA-A3EA-73E44734A7BC}" type="presParOf" srcId="{BB545216-1BDE-4D92-9726-777B62F6D000}" destId="{78F0B730-CE3F-4AD5-8E02-4F0CCF04D59C}" srcOrd="4" destOrd="0" presId="urn:microsoft.com/office/officeart/2005/8/layout/process4"/>
    <dgm:cxn modelId="{99BF7972-A3F5-4E4E-9698-9F7D4FA3BE1A}" type="presParOf" srcId="{78F0B730-CE3F-4AD5-8E02-4F0CCF04D59C}" destId="{A4988D69-6AC4-48AC-890E-7B55E0051E11}" srcOrd="0" destOrd="0" presId="urn:microsoft.com/office/officeart/2005/8/layout/process4"/>
  </dgm:cxnLst>
  <dgm:bg/>
  <dgm:whole/>
</dgm:dataModel>
</file>

<file path=ppt/diagrams/data16.xml><?xml version="1.0" encoding="utf-8"?>
<dgm:dataModel xmlns:dgm="http://schemas.openxmlformats.org/drawingml/2006/diagram" xmlns:a="http://schemas.openxmlformats.org/drawingml/2006/main">
  <dgm:ptLst>
    <dgm:pt modelId="{10F400FF-E032-44C7-99E8-815D9E027C11}" type="doc">
      <dgm:prSet loTypeId="urn:microsoft.com/office/officeart/2005/8/layout/process4" loCatId="list" qsTypeId="urn:microsoft.com/office/officeart/2005/8/quickstyle/simple4" qsCatId="simple" csTypeId="urn:microsoft.com/office/officeart/2005/8/colors/accent0_3" csCatId="mainScheme" phldr="1"/>
      <dgm:spPr/>
      <dgm:t>
        <a:bodyPr/>
        <a:lstStyle/>
        <a:p>
          <a:endParaRPr lang="es-ES"/>
        </a:p>
      </dgm:t>
    </dgm:pt>
    <dgm:pt modelId="{7FB124E1-2B13-41A9-BDAA-E32558D2C36A}">
      <dgm:prSet/>
      <dgm:spPr/>
      <dgm:t>
        <a:bodyPr/>
        <a:lstStyle/>
        <a:p>
          <a:r>
            <a:rPr lang="es-EC" dirty="0" smtClean="0"/>
            <a:t>El presente estudio servirá como guía para medir el nivel de satisfacción </a:t>
          </a:r>
          <a:r>
            <a:rPr lang="es-MX" dirty="0" smtClean="0"/>
            <a:t>de las entidades de salud pública </a:t>
          </a:r>
          <a:r>
            <a:rPr lang="es-EC" dirty="0" smtClean="0"/>
            <a:t>mediante el Modelo </a:t>
          </a:r>
          <a:r>
            <a:rPr lang="es-MX" dirty="0" smtClean="0"/>
            <a:t>SERVQUAL</a:t>
          </a:r>
          <a:endParaRPr lang="es-ES" dirty="0"/>
        </a:p>
      </dgm:t>
    </dgm:pt>
    <dgm:pt modelId="{EB4AAB71-8698-495E-B3F6-D11F3413F7C6}" type="parTrans" cxnId="{E26DD83B-EDE0-4827-ADD2-7EDAB52EA8DF}">
      <dgm:prSet/>
      <dgm:spPr/>
      <dgm:t>
        <a:bodyPr/>
        <a:lstStyle/>
        <a:p>
          <a:endParaRPr lang="es-ES"/>
        </a:p>
      </dgm:t>
    </dgm:pt>
    <dgm:pt modelId="{8952893E-63A3-41BE-98A6-930E66BBEF51}" type="sibTrans" cxnId="{E26DD83B-EDE0-4827-ADD2-7EDAB52EA8DF}">
      <dgm:prSet/>
      <dgm:spPr/>
      <dgm:t>
        <a:bodyPr/>
        <a:lstStyle/>
        <a:p>
          <a:endParaRPr lang="es-ES"/>
        </a:p>
      </dgm:t>
    </dgm:pt>
    <dgm:pt modelId="{52259375-2DF2-41B9-A8B1-D2BABAA8A437}">
      <dgm:prSet/>
      <dgm:spPr/>
      <dgm:t>
        <a:bodyPr/>
        <a:lstStyle/>
        <a:p>
          <a:r>
            <a:rPr lang="es-ES" dirty="0" smtClean="0"/>
            <a:t>Con ello se podrá corregir acciones orientadas a los logros de las instituciones para mejorar su Modelo de gestión administrativa mediante el cumplimiento y la optimización de procesos administrativos</a:t>
          </a:r>
          <a:endParaRPr lang="es-ES" dirty="0"/>
        </a:p>
      </dgm:t>
    </dgm:pt>
    <dgm:pt modelId="{EF78D286-5EEB-46A9-B470-A668ABA43823}" type="parTrans" cxnId="{03CD358C-49E1-4F39-A883-8F01BEB3574A}">
      <dgm:prSet/>
      <dgm:spPr/>
    </dgm:pt>
    <dgm:pt modelId="{C1B37E0D-8065-4313-961B-97B421A11660}" type="sibTrans" cxnId="{03CD358C-49E1-4F39-A883-8F01BEB3574A}">
      <dgm:prSet/>
      <dgm:spPr/>
    </dgm:pt>
    <dgm:pt modelId="{1E5152B1-BF2A-4E52-BB99-90A2C54184A8}" type="pres">
      <dgm:prSet presAssocID="{10F400FF-E032-44C7-99E8-815D9E027C11}" presName="Name0" presStyleCnt="0">
        <dgm:presLayoutVars>
          <dgm:dir/>
          <dgm:animLvl val="lvl"/>
          <dgm:resizeHandles val="exact"/>
        </dgm:presLayoutVars>
      </dgm:prSet>
      <dgm:spPr/>
      <dgm:t>
        <a:bodyPr/>
        <a:lstStyle/>
        <a:p>
          <a:endParaRPr lang="es-ES"/>
        </a:p>
      </dgm:t>
    </dgm:pt>
    <dgm:pt modelId="{7C541750-EA3B-4363-BFC8-23E4BB48FA34}" type="pres">
      <dgm:prSet presAssocID="{52259375-2DF2-41B9-A8B1-D2BABAA8A437}" presName="boxAndChildren" presStyleCnt="0"/>
      <dgm:spPr/>
    </dgm:pt>
    <dgm:pt modelId="{0554A164-91F1-413E-AA02-46FBB8AD3BF4}" type="pres">
      <dgm:prSet presAssocID="{52259375-2DF2-41B9-A8B1-D2BABAA8A437}" presName="parentTextBox" presStyleLbl="node1" presStyleIdx="0" presStyleCnt="2"/>
      <dgm:spPr/>
      <dgm:t>
        <a:bodyPr/>
        <a:lstStyle/>
        <a:p>
          <a:endParaRPr lang="es-ES"/>
        </a:p>
      </dgm:t>
    </dgm:pt>
    <dgm:pt modelId="{C56F4B94-E02C-4630-ADF2-485DDDC6116D}" type="pres">
      <dgm:prSet presAssocID="{8952893E-63A3-41BE-98A6-930E66BBEF51}" presName="sp" presStyleCnt="0"/>
      <dgm:spPr/>
    </dgm:pt>
    <dgm:pt modelId="{55FC15CA-2C98-4B3B-8707-1B0DCE5D4E20}" type="pres">
      <dgm:prSet presAssocID="{7FB124E1-2B13-41A9-BDAA-E32558D2C36A}" presName="arrowAndChildren" presStyleCnt="0"/>
      <dgm:spPr/>
    </dgm:pt>
    <dgm:pt modelId="{33CC3339-7DC9-45F6-8B3A-67FA45E7601A}" type="pres">
      <dgm:prSet presAssocID="{7FB124E1-2B13-41A9-BDAA-E32558D2C36A}" presName="parentTextArrow" presStyleLbl="node1" presStyleIdx="1" presStyleCnt="2"/>
      <dgm:spPr/>
      <dgm:t>
        <a:bodyPr/>
        <a:lstStyle/>
        <a:p>
          <a:endParaRPr lang="es-ES"/>
        </a:p>
      </dgm:t>
    </dgm:pt>
  </dgm:ptLst>
  <dgm:cxnLst>
    <dgm:cxn modelId="{E26DD83B-EDE0-4827-ADD2-7EDAB52EA8DF}" srcId="{10F400FF-E032-44C7-99E8-815D9E027C11}" destId="{7FB124E1-2B13-41A9-BDAA-E32558D2C36A}" srcOrd="0" destOrd="0" parTransId="{EB4AAB71-8698-495E-B3F6-D11F3413F7C6}" sibTransId="{8952893E-63A3-41BE-98A6-930E66BBEF51}"/>
    <dgm:cxn modelId="{03CD358C-49E1-4F39-A883-8F01BEB3574A}" srcId="{10F400FF-E032-44C7-99E8-815D9E027C11}" destId="{52259375-2DF2-41B9-A8B1-D2BABAA8A437}" srcOrd="1" destOrd="0" parTransId="{EF78D286-5EEB-46A9-B470-A668ABA43823}" sibTransId="{C1B37E0D-8065-4313-961B-97B421A11660}"/>
    <dgm:cxn modelId="{7FF36258-7EEB-4C36-B42D-896805180DFF}" type="presOf" srcId="{10F400FF-E032-44C7-99E8-815D9E027C11}" destId="{1E5152B1-BF2A-4E52-BB99-90A2C54184A8}" srcOrd="0" destOrd="0" presId="urn:microsoft.com/office/officeart/2005/8/layout/process4"/>
    <dgm:cxn modelId="{4137137E-DD9C-444C-B0EC-B0E25DC8F596}" type="presOf" srcId="{7FB124E1-2B13-41A9-BDAA-E32558D2C36A}" destId="{33CC3339-7DC9-45F6-8B3A-67FA45E7601A}" srcOrd="0" destOrd="0" presId="urn:microsoft.com/office/officeart/2005/8/layout/process4"/>
    <dgm:cxn modelId="{CBDCCEDC-EACA-4C92-A569-E43C69A47E50}" type="presOf" srcId="{52259375-2DF2-41B9-A8B1-D2BABAA8A437}" destId="{0554A164-91F1-413E-AA02-46FBB8AD3BF4}" srcOrd="0" destOrd="0" presId="urn:microsoft.com/office/officeart/2005/8/layout/process4"/>
    <dgm:cxn modelId="{E058F3E7-66CC-4C7F-852B-D97EC37A845B}" type="presParOf" srcId="{1E5152B1-BF2A-4E52-BB99-90A2C54184A8}" destId="{7C541750-EA3B-4363-BFC8-23E4BB48FA34}" srcOrd="0" destOrd="0" presId="urn:microsoft.com/office/officeart/2005/8/layout/process4"/>
    <dgm:cxn modelId="{64DD0E5A-B67C-4AC4-847A-DFAD91E43840}" type="presParOf" srcId="{7C541750-EA3B-4363-BFC8-23E4BB48FA34}" destId="{0554A164-91F1-413E-AA02-46FBB8AD3BF4}" srcOrd="0" destOrd="0" presId="urn:microsoft.com/office/officeart/2005/8/layout/process4"/>
    <dgm:cxn modelId="{4CFFAC47-6E4D-4C9D-A94A-9F8EFA582CFD}" type="presParOf" srcId="{1E5152B1-BF2A-4E52-BB99-90A2C54184A8}" destId="{C56F4B94-E02C-4630-ADF2-485DDDC6116D}" srcOrd="1" destOrd="0" presId="urn:microsoft.com/office/officeart/2005/8/layout/process4"/>
    <dgm:cxn modelId="{B6A1C0E4-5159-4281-8608-687FA6EFEDEA}" type="presParOf" srcId="{1E5152B1-BF2A-4E52-BB99-90A2C54184A8}" destId="{55FC15CA-2C98-4B3B-8707-1B0DCE5D4E20}" srcOrd="2" destOrd="0" presId="urn:microsoft.com/office/officeart/2005/8/layout/process4"/>
    <dgm:cxn modelId="{2BE42E8C-D096-4B6D-AD0C-56AA5B54376C}" type="presParOf" srcId="{55FC15CA-2C98-4B3B-8707-1B0DCE5D4E20}" destId="{33CC3339-7DC9-45F6-8B3A-67FA45E7601A}" srcOrd="0"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FB3A6E2D-E869-413C-9C49-7A32623FBA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5E0F0A00-DC12-4576-8BE3-72B65B00A601}">
      <dgm:prSet phldrT="[Texto]"/>
      <dgm:spPr/>
      <dgm:t>
        <a:bodyPr/>
        <a:lstStyle/>
        <a:p>
          <a:r>
            <a:rPr lang="es-EC" dirty="0" smtClean="0"/>
            <a:t>En 1966 se construye un local por lo UNICEF, y se fundó el Centro de Salud de Rumiñahui dependiente del Municipio</a:t>
          </a:r>
          <a:endParaRPr lang="es-EC" dirty="0"/>
        </a:p>
      </dgm:t>
    </dgm:pt>
    <dgm:pt modelId="{5163C907-5F9A-497D-95B0-87B4F86ACC26}" type="parTrans" cxnId="{162965D6-B6FB-429B-A4EF-071E53FB86AF}">
      <dgm:prSet/>
      <dgm:spPr/>
      <dgm:t>
        <a:bodyPr/>
        <a:lstStyle/>
        <a:p>
          <a:endParaRPr lang="es-EC"/>
        </a:p>
      </dgm:t>
    </dgm:pt>
    <dgm:pt modelId="{9F1DFFAF-614E-40CF-859D-CA32D2836C18}" type="sibTrans" cxnId="{162965D6-B6FB-429B-A4EF-071E53FB86AF}">
      <dgm:prSet/>
      <dgm:spPr/>
      <dgm:t>
        <a:bodyPr/>
        <a:lstStyle/>
        <a:p>
          <a:endParaRPr lang="es-EC"/>
        </a:p>
      </dgm:t>
    </dgm:pt>
    <dgm:pt modelId="{466ED16D-E8E1-4498-9DD9-92F4EB95AC8B}">
      <dgm:prSet phldrT="[Texto]"/>
      <dgm:spPr/>
      <dgm:t>
        <a:bodyPr/>
        <a:lstStyle/>
        <a:p>
          <a:r>
            <a:rPr lang="es-EC" dirty="0" smtClean="0"/>
            <a:t>1973 se realizó un acuerdo por el cuál el Centro de Salud de Rumiñahui paso a pertenecer al Ministerio de salud</a:t>
          </a:r>
          <a:endParaRPr lang="es-EC" dirty="0"/>
        </a:p>
      </dgm:t>
    </dgm:pt>
    <dgm:pt modelId="{20BD1DCA-DCAD-42B8-9568-55A6B64BC18F}" type="parTrans" cxnId="{A5F0B78C-8DEB-42A8-A710-FAA3B066C0D1}">
      <dgm:prSet/>
      <dgm:spPr/>
      <dgm:t>
        <a:bodyPr/>
        <a:lstStyle/>
        <a:p>
          <a:endParaRPr lang="es-EC"/>
        </a:p>
      </dgm:t>
    </dgm:pt>
    <dgm:pt modelId="{C2690043-E628-4D96-A1B1-95199AEC9F7A}" type="sibTrans" cxnId="{A5F0B78C-8DEB-42A8-A710-FAA3B066C0D1}">
      <dgm:prSet/>
      <dgm:spPr/>
      <dgm:t>
        <a:bodyPr/>
        <a:lstStyle/>
        <a:p>
          <a:endParaRPr lang="es-EC"/>
        </a:p>
      </dgm:t>
    </dgm:pt>
    <dgm:pt modelId="{DFE34E97-FB93-4862-AA76-D96805D99553}">
      <dgm:prSet phldrT="[Texto]"/>
      <dgm:spPr/>
      <dgm:t>
        <a:bodyPr/>
        <a:lstStyle/>
        <a:p>
          <a:r>
            <a:rPr lang="es-EC" dirty="0" smtClean="0"/>
            <a:t>El 16 de septiembre de 1977 se inauguró el local y el equipamiento del Centro de Salud Hospital Sangolquí para dar uno atención integral en las áreas de promoción, prevención, curación y rehabilitación.</a:t>
          </a:r>
          <a:endParaRPr lang="es-EC" dirty="0"/>
        </a:p>
      </dgm:t>
    </dgm:pt>
    <dgm:pt modelId="{BEA4EBAC-8AE1-401E-9C44-02149A145FB3}" type="parTrans" cxnId="{84C2F3A9-A24D-4432-9532-8C1712AFA699}">
      <dgm:prSet/>
      <dgm:spPr/>
      <dgm:t>
        <a:bodyPr/>
        <a:lstStyle/>
        <a:p>
          <a:endParaRPr lang="es-EC"/>
        </a:p>
      </dgm:t>
    </dgm:pt>
    <dgm:pt modelId="{AB6EAF8F-D050-411A-90A5-B85DD1764B8C}" type="sibTrans" cxnId="{84C2F3A9-A24D-4432-9532-8C1712AFA699}">
      <dgm:prSet/>
      <dgm:spPr/>
      <dgm:t>
        <a:bodyPr/>
        <a:lstStyle/>
        <a:p>
          <a:endParaRPr lang="es-EC"/>
        </a:p>
      </dgm:t>
    </dgm:pt>
    <dgm:pt modelId="{F776CD01-9B4D-4F94-9E33-5D6D05CF1C5B}" type="pres">
      <dgm:prSet presAssocID="{FB3A6E2D-E869-413C-9C49-7A32623FBAD5}" presName="outerComposite" presStyleCnt="0">
        <dgm:presLayoutVars>
          <dgm:chMax val="5"/>
          <dgm:dir/>
          <dgm:resizeHandles val="exact"/>
        </dgm:presLayoutVars>
      </dgm:prSet>
      <dgm:spPr/>
      <dgm:t>
        <a:bodyPr/>
        <a:lstStyle/>
        <a:p>
          <a:endParaRPr lang="es-ES"/>
        </a:p>
      </dgm:t>
    </dgm:pt>
    <dgm:pt modelId="{2F7EDFA4-307C-4317-B6D8-DD06BF3BCEC5}" type="pres">
      <dgm:prSet presAssocID="{FB3A6E2D-E869-413C-9C49-7A32623FBAD5}" presName="dummyMaxCanvas" presStyleCnt="0">
        <dgm:presLayoutVars/>
      </dgm:prSet>
      <dgm:spPr/>
    </dgm:pt>
    <dgm:pt modelId="{B1A01252-60D3-409E-8FE6-FCB68C6842E0}" type="pres">
      <dgm:prSet presAssocID="{FB3A6E2D-E869-413C-9C49-7A32623FBAD5}" presName="ThreeNodes_1" presStyleLbl="node1" presStyleIdx="0" presStyleCnt="3">
        <dgm:presLayoutVars>
          <dgm:bulletEnabled val="1"/>
        </dgm:presLayoutVars>
      </dgm:prSet>
      <dgm:spPr/>
      <dgm:t>
        <a:bodyPr/>
        <a:lstStyle/>
        <a:p>
          <a:endParaRPr lang="es-EC"/>
        </a:p>
      </dgm:t>
    </dgm:pt>
    <dgm:pt modelId="{353B8CA6-7F66-4794-860A-2DEB6091DC78}" type="pres">
      <dgm:prSet presAssocID="{FB3A6E2D-E869-413C-9C49-7A32623FBAD5}" presName="ThreeNodes_2" presStyleLbl="node1" presStyleIdx="1" presStyleCnt="3">
        <dgm:presLayoutVars>
          <dgm:bulletEnabled val="1"/>
        </dgm:presLayoutVars>
      </dgm:prSet>
      <dgm:spPr/>
      <dgm:t>
        <a:bodyPr/>
        <a:lstStyle/>
        <a:p>
          <a:endParaRPr lang="es-EC"/>
        </a:p>
      </dgm:t>
    </dgm:pt>
    <dgm:pt modelId="{3C3F5F18-7669-4110-8F15-9772381F68A2}" type="pres">
      <dgm:prSet presAssocID="{FB3A6E2D-E869-413C-9C49-7A32623FBAD5}" presName="ThreeNodes_3" presStyleLbl="node1" presStyleIdx="2" presStyleCnt="3">
        <dgm:presLayoutVars>
          <dgm:bulletEnabled val="1"/>
        </dgm:presLayoutVars>
      </dgm:prSet>
      <dgm:spPr/>
      <dgm:t>
        <a:bodyPr/>
        <a:lstStyle/>
        <a:p>
          <a:endParaRPr lang="es-EC"/>
        </a:p>
      </dgm:t>
    </dgm:pt>
    <dgm:pt modelId="{8C55BF39-72FD-43C5-8490-0B9393DC6CF5}" type="pres">
      <dgm:prSet presAssocID="{FB3A6E2D-E869-413C-9C49-7A32623FBAD5}" presName="ThreeConn_1-2" presStyleLbl="fgAccFollowNode1" presStyleIdx="0" presStyleCnt="2">
        <dgm:presLayoutVars>
          <dgm:bulletEnabled val="1"/>
        </dgm:presLayoutVars>
      </dgm:prSet>
      <dgm:spPr/>
      <dgm:t>
        <a:bodyPr/>
        <a:lstStyle/>
        <a:p>
          <a:endParaRPr lang="es-ES"/>
        </a:p>
      </dgm:t>
    </dgm:pt>
    <dgm:pt modelId="{22921882-F7C0-45E5-805F-41D370315530}" type="pres">
      <dgm:prSet presAssocID="{FB3A6E2D-E869-413C-9C49-7A32623FBAD5}" presName="ThreeConn_2-3" presStyleLbl="fgAccFollowNode1" presStyleIdx="1" presStyleCnt="2">
        <dgm:presLayoutVars>
          <dgm:bulletEnabled val="1"/>
        </dgm:presLayoutVars>
      </dgm:prSet>
      <dgm:spPr/>
      <dgm:t>
        <a:bodyPr/>
        <a:lstStyle/>
        <a:p>
          <a:endParaRPr lang="es-ES"/>
        </a:p>
      </dgm:t>
    </dgm:pt>
    <dgm:pt modelId="{BD8D7A47-2A55-4ADF-9E64-3D7184BDC80D}" type="pres">
      <dgm:prSet presAssocID="{FB3A6E2D-E869-413C-9C49-7A32623FBAD5}" presName="ThreeNodes_1_text" presStyleLbl="node1" presStyleIdx="2" presStyleCnt="3">
        <dgm:presLayoutVars>
          <dgm:bulletEnabled val="1"/>
        </dgm:presLayoutVars>
      </dgm:prSet>
      <dgm:spPr/>
      <dgm:t>
        <a:bodyPr/>
        <a:lstStyle/>
        <a:p>
          <a:endParaRPr lang="es-EC"/>
        </a:p>
      </dgm:t>
    </dgm:pt>
    <dgm:pt modelId="{D71FE02D-1F21-478D-9C8C-B45ED3E789E6}" type="pres">
      <dgm:prSet presAssocID="{FB3A6E2D-E869-413C-9C49-7A32623FBAD5}" presName="ThreeNodes_2_text" presStyleLbl="node1" presStyleIdx="2" presStyleCnt="3">
        <dgm:presLayoutVars>
          <dgm:bulletEnabled val="1"/>
        </dgm:presLayoutVars>
      </dgm:prSet>
      <dgm:spPr/>
      <dgm:t>
        <a:bodyPr/>
        <a:lstStyle/>
        <a:p>
          <a:endParaRPr lang="es-EC"/>
        </a:p>
      </dgm:t>
    </dgm:pt>
    <dgm:pt modelId="{88376780-83EB-409A-A469-891103C40589}" type="pres">
      <dgm:prSet presAssocID="{FB3A6E2D-E869-413C-9C49-7A32623FBAD5}" presName="ThreeNodes_3_text" presStyleLbl="node1" presStyleIdx="2" presStyleCnt="3">
        <dgm:presLayoutVars>
          <dgm:bulletEnabled val="1"/>
        </dgm:presLayoutVars>
      </dgm:prSet>
      <dgm:spPr/>
      <dgm:t>
        <a:bodyPr/>
        <a:lstStyle/>
        <a:p>
          <a:endParaRPr lang="es-EC"/>
        </a:p>
      </dgm:t>
    </dgm:pt>
  </dgm:ptLst>
  <dgm:cxnLst>
    <dgm:cxn modelId="{48A16324-A41C-41F1-9429-DC4DDD3DED1D}" type="presOf" srcId="{FB3A6E2D-E869-413C-9C49-7A32623FBAD5}" destId="{F776CD01-9B4D-4F94-9E33-5D6D05CF1C5B}" srcOrd="0" destOrd="0" presId="urn:microsoft.com/office/officeart/2005/8/layout/vProcess5"/>
    <dgm:cxn modelId="{7CE408A6-607E-43BB-99E7-8325478837AC}" type="presOf" srcId="{DFE34E97-FB93-4862-AA76-D96805D99553}" destId="{88376780-83EB-409A-A469-891103C40589}" srcOrd="1" destOrd="0" presId="urn:microsoft.com/office/officeart/2005/8/layout/vProcess5"/>
    <dgm:cxn modelId="{1453D16F-F8E1-4ADD-828D-8FB768FF59D2}" type="presOf" srcId="{9F1DFFAF-614E-40CF-859D-CA32D2836C18}" destId="{8C55BF39-72FD-43C5-8490-0B9393DC6CF5}" srcOrd="0" destOrd="0" presId="urn:microsoft.com/office/officeart/2005/8/layout/vProcess5"/>
    <dgm:cxn modelId="{60F8CC9A-7BEB-4A13-AFA0-8E4E8FCDEE98}" type="presOf" srcId="{466ED16D-E8E1-4498-9DD9-92F4EB95AC8B}" destId="{353B8CA6-7F66-4794-860A-2DEB6091DC78}" srcOrd="0" destOrd="0" presId="urn:microsoft.com/office/officeart/2005/8/layout/vProcess5"/>
    <dgm:cxn modelId="{F48097E5-F6AB-4E39-89CB-16A2741AFCB0}" type="presOf" srcId="{5E0F0A00-DC12-4576-8BE3-72B65B00A601}" destId="{B1A01252-60D3-409E-8FE6-FCB68C6842E0}" srcOrd="0" destOrd="0" presId="urn:microsoft.com/office/officeart/2005/8/layout/vProcess5"/>
    <dgm:cxn modelId="{92E5F8CD-8562-4F79-B54E-68E8139FF967}" type="presOf" srcId="{466ED16D-E8E1-4498-9DD9-92F4EB95AC8B}" destId="{D71FE02D-1F21-478D-9C8C-B45ED3E789E6}" srcOrd="1" destOrd="0" presId="urn:microsoft.com/office/officeart/2005/8/layout/vProcess5"/>
    <dgm:cxn modelId="{9E12CD01-2D8F-4E8A-BF96-DA748B79184A}" type="presOf" srcId="{DFE34E97-FB93-4862-AA76-D96805D99553}" destId="{3C3F5F18-7669-4110-8F15-9772381F68A2}" srcOrd="0" destOrd="0" presId="urn:microsoft.com/office/officeart/2005/8/layout/vProcess5"/>
    <dgm:cxn modelId="{162965D6-B6FB-429B-A4EF-071E53FB86AF}" srcId="{FB3A6E2D-E869-413C-9C49-7A32623FBAD5}" destId="{5E0F0A00-DC12-4576-8BE3-72B65B00A601}" srcOrd="0" destOrd="0" parTransId="{5163C907-5F9A-497D-95B0-87B4F86ACC26}" sibTransId="{9F1DFFAF-614E-40CF-859D-CA32D2836C18}"/>
    <dgm:cxn modelId="{7F6F37F7-649E-49D9-A9AA-459E16374DFC}" type="presOf" srcId="{5E0F0A00-DC12-4576-8BE3-72B65B00A601}" destId="{BD8D7A47-2A55-4ADF-9E64-3D7184BDC80D}" srcOrd="1" destOrd="0" presId="urn:microsoft.com/office/officeart/2005/8/layout/vProcess5"/>
    <dgm:cxn modelId="{BF068E0A-A636-4709-97D1-229A2001309E}" type="presOf" srcId="{C2690043-E628-4D96-A1B1-95199AEC9F7A}" destId="{22921882-F7C0-45E5-805F-41D370315530}" srcOrd="0" destOrd="0" presId="urn:microsoft.com/office/officeart/2005/8/layout/vProcess5"/>
    <dgm:cxn modelId="{A5F0B78C-8DEB-42A8-A710-FAA3B066C0D1}" srcId="{FB3A6E2D-E869-413C-9C49-7A32623FBAD5}" destId="{466ED16D-E8E1-4498-9DD9-92F4EB95AC8B}" srcOrd="1" destOrd="0" parTransId="{20BD1DCA-DCAD-42B8-9568-55A6B64BC18F}" sibTransId="{C2690043-E628-4D96-A1B1-95199AEC9F7A}"/>
    <dgm:cxn modelId="{84C2F3A9-A24D-4432-9532-8C1712AFA699}" srcId="{FB3A6E2D-E869-413C-9C49-7A32623FBAD5}" destId="{DFE34E97-FB93-4862-AA76-D96805D99553}" srcOrd="2" destOrd="0" parTransId="{BEA4EBAC-8AE1-401E-9C44-02149A145FB3}" sibTransId="{AB6EAF8F-D050-411A-90A5-B85DD1764B8C}"/>
    <dgm:cxn modelId="{3DF75396-A238-4906-B632-8A446BFEE053}" type="presParOf" srcId="{F776CD01-9B4D-4F94-9E33-5D6D05CF1C5B}" destId="{2F7EDFA4-307C-4317-B6D8-DD06BF3BCEC5}" srcOrd="0" destOrd="0" presId="urn:microsoft.com/office/officeart/2005/8/layout/vProcess5"/>
    <dgm:cxn modelId="{6A10082B-CC1E-4529-8C27-17E1211C1732}" type="presParOf" srcId="{F776CD01-9B4D-4F94-9E33-5D6D05CF1C5B}" destId="{B1A01252-60D3-409E-8FE6-FCB68C6842E0}" srcOrd="1" destOrd="0" presId="urn:microsoft.com/office/officeart/2005/8/layout/vProcess5"/>
    <dgm:cxn modelId="{E60DD09B-A726-40BA-95F9-D6BC981ED25C}" type="presParOf" srcId="{F776CD01-9B4D-4F94-9E33-5D6D05CF1C5B}" destId="{353B8CA6-7F66-4794-860A-2DEB6091DC78}" srcOrd="2" destOrd="0" presId="urn:microsoft.com/office/officeart/2005/8/layout/vProcess5"/>
    <dgm:cxn modelId="{7A8FCFA7-258F-44E1-80FE-4CD6159B0AAD}" type="presParOf" srcId="{F776CD01-9B4D-4F94-9E33-5D6D05CF1C5B}" destId="{3C3F5F18-7669-4110-8F15-9772381F68A2}" srcOrd="3" destOrd="0" presId="urn:microsoft.com/office/officeart/2005/8/layout/vProcess5"/>
    <dgm:cxn modelId="{41F46B01-31EA-43F3-BD4F-521A8C7E55B7}" type="presParOf" srcId="{F776CD01-9B4D-4F94-9E33-5D6D05CF1C5B}" destId="{8C55BF39-72FD-43C5-8490-0B9393DC6CF5}" srcOrd="4" destOrd="0" presId="urn:microsoft.com/office/officeart/2005/8/layout/vProcess5"/>
    <dgm:cxn modelId="{11B074D6-3940-4D93-A3F0-2CE9EE87C25E}" type="presParOf" srcId="{F776CD01-9B4D-4F94-9E33-5D6D05CF1C5B}" destId="{22921882-F7C0-45E5-805F-41D370315530}" srcOrd="5" destOrd="0" presId="urn:microsoft.com/office/officeart/2005/8/layout/vProcess5"/>
    <dgm:cxn modelId="{CC04942E-D14D-4100-898B-277BC58D2FA8}" type="presParOf" srcId="{F776CD01-9B4D-4F94-9E33-5D6D05CF1C5B}" destId="{BD8D7A47-2A55-4ADF-9E64-3D7184BDC80D}" srcOrd="6" destOrd="0" presId="urn:microsoft.com/office/officeart/2005/8/layout/vProcess5"/>
    <dgm:cxn modelId="{CCFF666F-CB21-4ACB-AED9-2F6A4463934A}" type="presParOf" srcId="{F776CD01-9B4D-4F94-9E33-5D6D05CF1C5B}" destId="{D71FE02D-1F21-478D-9C8C-B45ED3E789E6}" srcOrd="7" destOrd="0" presId="urn:microsoft.com/office/officeart/2005/8/layout/vProcess5"/>
    <dgm:cxn modelId="{0A3711B2-572A-4A9C-9A82-15EB493E7870}" type="presParOf" srcId="{F776CD01-9B4D-4F94-9E33-5D6D05CF1C5B}" destId="{88376780-83EB-409A-A469-891103C4058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59B979-C7B9-4249-9870-FDBA5BEB665F}" type="doc">
      <dgm:prSet loTypeId="urn:microsoft.com/office/officeart/2005/8/layout/default#1" loCatId="list" qsTypeId="urn:microsoft.com/office/officeart/2005/8/quickstyle/simple1" qsCatId="simple" csTypeId="urn:microsoft.com/office/officeart/2005/8/colors/accent6_2" csCatId="accent6" phldr="1"/>
      <dgm:spPr/>
      <dgm:t>
        <a:bodyPr/>
        <a:lstStyle/>
        <a:p>
          <a:endParaRPr lang="es-EC"/>
        </a:p>
      </dgm:t>
    </dgm:pt>
    <dgm:pt modelId="{BE50CA57-43CA-4093-8A70-595B458817A6}">
      <dgm:prSet phldrT="[Texto]"/>
      <dgm:spPr/>
      <dgm:t>
        <a:bodyPr/>
        <a:lstStyle/>
        <a:p>
          <a:r>
            <a:rPr lang="es-EC" b="1" dirty="0" smtClean="0"/>
            <a:t>Medicina Interna (2)</a:t>
          </a:r>
          <a:endParaRPr lang="es-EC" dirty="0"/>
        </a:p>
      </dgm:t>
    </dgm:pt>
    <dgm:pt modelId="{E06EB5CE-70F2-45AF-92D9-E75D888B674F}" type="parTrans" cxnId="{8B689342-647B-4104-98A6-9B2E513503F0}">
      <dgm:prSet/>
      <dgm:spPr/>
      <dgm:t>
        <a:bodyPr/>
        <a:lstStyle/>
        <a:p>
          <a:endParaRPr lang="es-EC"/>
        </a:p>
      </dgm:t>
    </dgm:pt>
    <dgm:pt modelId="{5770A2E7-9825-4CB5-9E57-6CB1F4B9687B}" type="sibTrans" cxnId="{8B689342-647B-4104-98A6-9B2E513503F0}">
      <dgm:prSet/>
      <dgm:spPr/>
      <dgm:t>
        <a:bodyPr/>
        <a:lstStyle/>
        <a:p>
          <a:endParaRPr lang="es-EC"/>
        </a:p>
      </dgm:t>
    </dgm:pt>
    <dgm:pt modelId="{84B7C28D-388A-4135-A33F-F8ABB358E133}">
      <dgm:prSet phldrT="[Texto]"/>
      <dgm:spPr/>
      <dgm:t>
        <a:bodyPr/>
        <a:lstStyle/>
        <a:p>
          <a:r>
            <a:rPr lang="es-EC" b="1" dirty="0" smtClean="0"/>
            <a:t>Ginecología (3)</a:t>
          </a:r>
          <a:endParaRPr lang="es-EC" dirty="0"/>
        </a:p>
      </dgm:t>
    </dgm:pt>
    <dgm:pt modelId="{CF99CF7A-7217-444E-9C59-8A3A779D506D}" type="parTrans" cxnId="{C64D122F-161D-49A4-8305-7E77990071DE}">
      <dgm:prSet/>
      <dgm:spPr/>
      <dgm:t>
        <a:bodyPr/>
        <a:lstStyle/>
        <a:p>
          <a:endParaRPr lang="es-EC"/>
        </a:p>
      </dgm:t>
    </dgm:pt>
    <dgm:pt modelId="{35CA11E4-CCBA-42A5-86C2-CB3B419AD806}" type="sibTrans" cxnId="{C64D122F-161D-49A4-8305-7E77990071DE}">
      <dgm:prSet/>
      <dgm:spPr/>
      <dgm:t>
        <a:bodyPr/>
        <a:lstStyle/>
        <a:p>
          <a:endParaRPr lang="es-EC"/>
        </a:p>
      </dgm:t>
    </dgm:pt>
    <dgm:pt modelId="{FAB36EA6-A24E-4BFF-B681-A11A6DFE47EE}">
      <dgm:prSet phldrT="[Texto]"/>
      <dgm:spPr/>
      <dgm:t>
        <a:bodyPr/>
        <a:lstStyle/>
        <a:p>
          <a:r>
            <a:rPr lang="es-EC" b="1" dirty="0" smtClean="0"/>
            <a:t>Traumatología (1)</a:t>
          </a:r>
          <a:endParaRPr lang="es-EC" dirty="0"/>
        </a:p>
      </dgm:t>
    </dgm:pt>
    <dgm:pt modelId="{D3974175-FDBF-4C1C-96BC-A78686603A04}" type="parTrans" cxnId="{3BDFF045-EBA5-4DC8-B309-CD6F89600177}">
      <dgm:prSet/>
      <dgm:spPr/>
      <dgm:t>
        <a:bodyPr/>
        <a:lstStyle/>
        <a:p>
          <a:endParaRPr lang="es-EC"/>
        </a:p>
      </dgm:t>
    </dgm:pt>
    <dgm:pt modelId="{665FB628-6D78-4112-A301-C520334B3510}" type="sibTrans" cxnId="{3BDFF045-EBA5-4DC8-B309-CD6F89600177}">
      <dgm:prSet/>
      <dgm:spPr/>
      <dgm:t>
        <a:bodyPr/>
        <a:lstStyle/>
        <a:p>
          <a:endParaRPr lang="es-EC"/>
        </a:p>
      </dgm:t>
    </dgm:pt>
    <dgm:pt modelId="{D432251D-7BDA-4A23-B472-00EAF808F07D}">
      <dgm:prSet phldrT="[Texto]"/>
      <dgm:spPr/>
      <dgm:t>
        <a:bodyPr/>
        <a:lstStyle/>
        <a:p>
          <a:r>
            <a:rPr lang="es-EC" b="1" dirty="0" smtClean="0"/>
            <a:t>Pediatría (2)</a:t>
          </a:r>
          <a:endParaRPr lang="es-EC" dirty="0"/>
        </a:p>
      </dgm:t>
    </dgm:pt>
    <dgm:pt modelId="{8290F069-E842-4ABC-A53D-B9C45E43B8D1}" type="parTrans" cxnId="{5A66A603-1FC4-4D01-9A0E-BB2DC9DAD7D7}">
      <dgm:prSet/>
      <dgm:spPr/>
      <dgm:t>
        <a:bodyPr/>
        <a:lstStyle/>
        <a:p>
          <a:endParaRPr lang="es-EC"/>
        </a:p>
      </dgm:t>
    </dgm:pt>
    <dgm:pt modelId="{17DFBD73-FA94-48B6-92D7-0BCCEBF74109}" type="sibTrans" cxnId="{5A66A603-1FC4-4D01-9A0E-BB2DC9DAD7D7}">
      <dgm:prSet/>
      <dgm:spPr/>
      <dgm:t>
        <a:bodyPr/>
        <a:lstStyle/>
        <a:p>
          <a:endParaRPr lang="es-EC"/>
        </a:p>
      </dgm:t>
    </dgm:pt>
    <dgm:pt modelId="{9ADA3B94-2647-4583-859B-386596CCF5A2}">
      <dgm:prSet phldrT="[Texto]"/>
      <dgm:spPr/>
      <dgm:t>
        <a:bodyPr/>
        <a:lstStyle/>
        <a:p>
          <a:r>
            <a:rPr lang="es-EC" b="1" dirty="0" smtClean="0"/>
            <a:t>Cirugía General (2)</a:t>
          </a:r>
          <a:endParaRPr lang="es-EC" dirty="0"/>
        </a:p>
      </dgm:t>
    </dgm:pt>
    <dgm:pt modelId="{26730824-829F-4564-B4B6-A9E9965B0721}" type="parTrans" cxnId="{CAEDBEE5-5065-416F-A877-BAB067D9E46E}">
      <dgm:prSet/>
      <dgm:spPr/>
      <dgm:t>
        <a:bodyPr/>
        <a:lstStyle/>
        <a:p>
          <a:endParaRPr lang="es-EC"/>
        </a:p>
      </dgm:t>
    </dgm:pt>
    <dgm:pt modelId="{D6A8ADA4-CA8B-48B8-B823-A121E8CDF3B5}" type="sibTrans" cxnId="{CAEDBEE5-5065-416F-A877-BAB067D9E46E}">
      <dgm:prSet/>
      <dgm:spPr/>
      <dgm:t>
        <a:bodyPr/>
        <a:lstStyle/>
        <a:p>
          <a:endParaRPr lang="es-EC"/>
        </a:p>
      </dgm:t>
    </dgm:pt>
    <dgm:pt modelId="{CA38FC87-B7DD-492B-B703-EA653185C804}">
      <dgm:prSet phldrT="[Texto]"/>
      <dgm:spPr/>
      <dgm:t>
        <a:bodyPr/>
        <a:lstStyle/>
        <a:p>
          <a:r>
            <a:rPr lang="es-EC" b="1" dirty="0" smtClean="0"/>
            <a:t>Dermatología (1)</a:t>
          </a:r>
          <a:endParaRPr lang="es-EC" b="1" dirty="0"/>
        </a:p>
      </dgm:t>
    </dgm:pt>
    <dgm:pt modelId="{02F06FB6-D3A4-49F8-A81C-24382BE47912}" type="parTrans" cxnId="{0A21C265-20AF-43F1-93E9-CA6060A7499D}">
      <dgm:prSet/>
      <dgm:spPr/>
      <dgm:t>
        <a:bodyPr/>
        <a:lstStyle/>
        <a:p>
          <a:endParaRPr lang="es-EC"/>
        </a:p>
      </dgm:t>
    </dgm:pt>
    <dgm:pt modelId="{1778C261-5104-499F-BAAA-CD693DE7D9A9}" type="sibTrans" cxnId="{0A21C265-20AF-43F1-93E9-CA6060A7499D}">
      <dgm:prSet/>
      <dgm:spPr/>
      <dgm:t>
        <a:bodyPr/>
        <a:lstStyle/>
        <a:p>
          <a:endParaRPr lang="es-EC"/>
        </a:p>
      </dgm:t>
    </dgm:pt>
    <dgm:pt modelId="{26C3B3AB-7014-4B13-B221-734B06BAAB4E}">
      <dgm:prSet phldrT="[Texto]"/>
      <dgm:spPr/>
      <dgm:t>
        <a:bodyPr/>
        <a:lstStyle/>
        <a:p>
          <a:r>
            <a:rPr lang="es-EC" b="1" dirty="0" smtClean="0"/>
            <a:t>La Odontología (1)</a:t>
          </a:r>
          <a:endParaRPr lang="es-EC" dirty="0"/>
        </a:p>
      </dgm:t>
    </dgm:pt>
    <dgm:pt modelId="{2CAA23CF-2DD9-4A11-B097-B45A18DB1375}" type="parTrans" cxnId="{6462925D-D940-4163-A4AA-2AE49E7C5D74}">
      <dgm:prSet/>
      <dgm:spPr/>
      <dgm:t>
        <a:bodyPr/>
        <a:lstStyle/>
        <a:p>
          <a:endParaRPr lang="es-EC"/>
        </a:p>
      </dgm:t>
    </dgm:pt>
    <dgm:pt modelId="{F4820668-02FD-4A93-BED3-1E7D0ABA7E8A}" type="sibTrans" cxnId="{6462925D-D940-4163-A4AA-2AE49E7C5D74}">
      <dgm:prSet/>
      <dgm:spPr/>
      <dgm:t>
        <a:bodyPr/>
        <a:lstStyle/>
        <a:p>
          <a:endParaRPr lang="es-EC"/>
        </a:p>
      </dgm:t>
    </dgm:pt>
    <dgm:pt modelId="{E815A0C8-E2AE-45CA-A5EC-9C920F106A2C}">
      <dgm:prSet phldrT="[Texto]"/>
      <dgm:spPr/>
      <dgm:t>
        <a:bodyPr/>
        <a:lstStyle/>
        <a:p>
          <a:r>
            <a:rPr lang="es-EC" b="1" dirty="0" smtClean="0"/>
            <a:t>La Psicología Clínica (1)</a:t>
          </a:r>
          <a:endParaRPr lang="es-EC" dirty="0"/>
        </a:p>
      </dgm:t>
    </dgm:pt>
    <dgm:pt modelId="{4746ADB7-3960-4E30-A4CE-AAB1D688970B}" type="parTrans" cxnId="{A0835FDA-FC14-4BF1-A461-69515BB86FDB}">
      <dgm:prSet/>
      <dgm:spPr/>
      <dgm:t>
        <a:bodyPr/>
        <a:lstStyle/>
        <a:p>
          <a:endParaRPr lang="es-EC"/>
        </a:p>
      </dgm:t>
    </dgm:pt>
    <dgm:pt modelId="{461B6BCE-B467-4A0F-BD6E-26012335D864}" type="sibTrans" cxnId="{A0835FDA-FC14-4BF1-A461-69515BB86FDB}">
      <dgm:prSet/>
      <dgm:spPr/>
      <dgm:t>
        <a:bodyPr/>
        <a:lstStyle/>
        <a:p>
          <a:endParaRPr lang="es-EC"/>
        </a:p>
      </dgm:t>
    </dgm:pt>
    <dgm:pt modelId="{3FAFED61-96A6-461F-A67F-EA08E92F07E7}">
      <dgm:prSet phldrT="[Texto]"/>
      <dgm:spPr/>
      <dgm:t>
        <a:bodyPr/>
        <a:lstStyle/>
        <a:p>
          <a:r>
            <a:rPr lang="es-EC" b="1" dirty="0" smtClean="0"/>
            <a:t>Hospitalización y Emergencia</a:t>
          </a:r>
          <a:endParaRPr lang="es-EC" dirty="0"/>
        </a:p>
      </dgm:t>
    </dgm:pt>
    <dgm:pt modelId="{F1CCDBA5-4A24-482B-9024-BA8A8CDB1C76}" type="parTrans" cxnId="{8698C263-54EB-4CDB-A3CC-67DB3C063038}">
      <dgm:prSet/>
      <dgm:spPr/>
      <dgm:t>
        <a:bodyPr/>
        <a:lstStyle/>
        <a:p>
          <a:endParaRPr lang="es-EC"/>
        </a:p>
      </dgm:t>
    </dgm:pt>
    <dgm:pt modelId="{53A27026-4C0B-4B95-A0FA-81D11EDBA2CB}" type="sibTrans" cxnId="{8698C263-54EB-4CDB-A3CC-67DB3C063038}">
      <dgm:prSet/>
      <dgm:spPr/>
      <dgm:t>
        <a:bodyPr/>
        <a:lstStyle/>
        <a:p>
          <a:endParaRPr lang="es-EC"/>
        </a:p>
      </dgm:t>
    </dgm:pt>
    <dgm:pt modelId="{EB12A701-EA46-4742-B7FA-50121048FEE4}" type="pres">
      <dgm:prSet presAssocID="{4459B979-C7B9-4249-9870-FDBA5BEB665F}" presName="diagram" presStyleCnt="0">
        <dgm:presLayoutVars>
          <dgm:dir/>
          <dgm:resizeHandles val="exact"/>
        </dgm:presLayoutVars>
      </dgm:prSet>
      <dgm:spPr/>
      <dgm:t>
        <a:bodyPr/>
        <a:lstStyle/>
        <a:p>
          <a:endParaRPr lang="es-ES"/>
        </a:p>
      </dgm:t>
    </dgm:pt>
    <dgm:pt modelId="{CBF479C7-A7ED-40FE-9F00-D0B2D56E48D7}" type="pres">
      <dgm:prSet presAssocID="{BE50CA57-43CA-4093-8A70-595B458817A6}" presName="node" presStyleLbl="node1" presStyleIdx="0" presStyleCnt="9">
        <dgm:presLayoutVars>
          <dgm:bulletEnabled val="1"/>
        </dgm:presLayoutVars>
      </dgm:prSet>
      <dgm:spPr/>
      <dgm:t>
        <a:bodyPr/>
        <a:lstStyle/>
        <a:p>
          <a:endParaRPr lang="es-EC"/>
        </a:p>
      </dgm:t>
    </dgm:pt>
    <dgm:pt modelId="{39BDB0CA-19E2-4AF9-A51B-8F794AE4160F}" type="pres">
      <dgm:prSet presAssocID="{5770A2E7-9825-4CB5-9E57-6CB1F4B9687B}" presName="sibTrans" presStyleCnt="0"/>
      <dgm:spPr/>
    </dgm:pt>
    <dgm:pt modelId="{918DCF6F-D4D9-4A42-9850-44759E5B1605}" type="pres">
      <dgm:prSet presAssocID="{84B7C28D-388A-4135-A33F-F8ABB358E133}" presName="node" presStyleLbl="node1" presStyleIdx="1" presStyleCnt="9">
        <dgm:presLayoutVars>
          <dgm:bulletEnabled val="1"/>
        </dgm:presLayoutVars>
      </dgm:prSet>
      <dgm:spPr/>
      <dgm:t>
        <a:bodyPr/>
        <a:lstStyle/>
        <a:p>
          <a:endParaRPr lang="es-EC"/>
        </a:p>
      </dgm:t>
    </dgm:pt>
    <dgm:pt modelId="{6B8FC5BA-5870-4714-B4AD-C4F92A3B78D5}" type="pres">
      <dgm:prSet presAssocID="{35CA11E4-CCBA-42A5-86C2-CB3B419AD806}" presName="sibTrans" presStyleCnt="0"/>
      <dgm:spPr/>
    </dgm:pt>
    <dgm:pt modelId="{8D3EE0A3-0F04-4841-BCE4-0C33D21AB986}" type="pres">
      <dgm:prSet presAssocID="{FAB36EA6-A24E-4BFF-B681-A11A6DFE47EE}" presName="node" presStyleLbl="node1" presStyleIdx="2" presStyleCnt="9">
        <dgm:presLayoutVars>
          <dgm:bulletEnabled val="1"/>
        </dgm:presLayoutVars>
      </dgm:prSet>
      <dgm:spPr/>
      <dgm:t>
        <a:bodyPr/>
        <a:lstStyle/>
        <a:p>
          <a:endParaRPr lang="es-EC"/>
        </a:p>
      </dgm:t>
    </dgm:pt>
    <dgm:pt modelId="{0BFD23FE-45AC-4ED9-BD31-90DE83C699CC}" type="pres">
      <dgm:prSet presAssocID="{665FB628-6D78-4112-A301-C520334B3510}" presName="sibTrans" presStyleCnt="0"/>
      <dgm:spPr/>
    </dgm:pt>
    <dgm:pt modelId="{C6DDB7F0-8A49-42EB-8759-DBD039A80CC2}" type="pres">
      <dgm:prSet presAssocID="{D432251D-7BDA-4A23-B472-00EAF808F07D}" presName="node" presStyleLbl="node1" presStyleIdx="3" presStyleCnt="9">
        <dgm:presLayoutVars>
          <dgm:bulletEnabled val="1"/>
        </dgm:presLayoutVars>
      </dgm:prSet>
      <dgm:spPr/>
      <dgm:t>
        <a:bodyPr/>
        <a:lstStyle/>
        <a:p>
          <a:endParaRPr lang="es-EC"/>
        </a:p>
      </dgm:t>
    </dgm:pt>
    <dgm:pt modelId="{AF4346E2-25CF-4836-9E96-E54DBAB41077}" type="pres">
      <dgm:prSet presAssocID="{17DFBD73-FA94-48B6-92D7-0BCCEBF74109}" presName="sibTrans" presStyleCnt="0"/>
      <dgm:spPr/>
    </dgm:pt>
    <dgm:pt modelId="{A929CBAE-0F4F-4EDA-A9B7-7E6246D76B8C}" type="pres">
      <dgm:prSet presAssocID="{9ADA3B94-2647-4583-859B-386596CCF5A2}" presName="node" presStyleLbl="node1" presStyleIdx="4" presStyleCnt="9">
        <dgm:presLayoutVars>
          <dgm:bulletEnabled val="1"/>
        </dgm:presLayoutVars>
      </dgm:prSet>
      <dgm:spPr/>
      <dgm:t>
        <a:bodyPr/>
        <a:lstStyle/>
        <a:p>
          <a:endParaRPr lang="es-EC"/>
        </a:p>
      </dgm:t>
    </dgm:pt>
    <dgm:pt modelId="{EA579915-4EF0-43E7-A92E-3A473F080BF2}" type="pres">
      <dgm:prSet presAssocID="{D6A8ADA4-CA8B-48B8-B823-A121E8CDF3B5}" presName="sibTrans" presStyleCnt="0"/>
      <dgm:spPr/>
    </dgm:pt>
    <dgm:pt modelId="{2BE8249F-62FD-46D9-9E88-DB8A5770BDEC}" type="pres">
      <dgm:prSet presAssocID="{26C3B3AB-7014-4B13-B221-734B06BAAB4E}" presName="node" presStyleLbl="node1" presStyleIdx="5" presStyleCnt="9">
        <dgm:presLayoutVars>
          <dgm:bulletEnabled val="1"/>
        </dgm:presLayoutVars>
      </dgm:prSet>
      <dgm:spPr/>
      <dgm:t>
        <a:bodyPr/>
        <a:lstStyle/>
        <a:p>
          <a:endParaRPr lang="es-EC"/>
        </a:p>
      </dgm:t>
    </dgm:pt>
    <dgm:pt modelId="{176C992A-6AD4-49D2-9265-7E2E4ADFEE40}" type="pres">
      <dgm:prSet presAssocID="{F4820668-02FD-4A93-BED3-1E7D0ABA7E8A}" presName="sibTrans" presStyleCnt="0"/>
      <dgm:spPr/>
    </dgm:pt>
    <dgm:pt modelId="{CE205DCA-E1F8-43CC-8F70-A641616858BA}" type="pres">
      <dgm:prSet presAssocID="{E815A0C8-E2AE-45CA-A5EC-9C920F106A2C}" presName="node" presStyleLbl="node1" presStyleIdx="6" presStyleCnt="9">
        <dgm:presLayoutVars>
          <dgm:bulletEnabled val="1"/>
        </dgm:presLayoutVars>
      </dgm:prSet>
      <dgm:spPr/>
      <dgm:t>
        <a:bodyPr/>
        <a:lstStyle/>
        <a:p>
          <a:endParaRPr lang="es-EC"/>
        </a:p>
      </dgm:t>
    </dgm:pt>
    <dgm:pt modelId="{C43C5D68-CCF6-424D-B5EA-4E6383D9CBFD}" type="pres">
      <dgm:prSet presAssocID="{461B6BCE-B467-4A0F-BD6E-26012335D864}" presName="sibTrans" presStyleCnt="0"/>
      <dgm:spPr/>
    </dgm:pt>
    <dgm:pt modelId="{6AAF4937-FFA5-42AF-978C-BD83B6D5FC53}" type="pres">
      <dgm:prSet presAssocID="{CA38FC87-B7DD-492B-B703-EA653185C804}" presName="node" presStyleLbl="node1" presStyleIdx="7" presStyleCnt="9">
        <dgm:presLayoutVars>
          <dgm:bulletEnabled val="1"/>
        </dgm:presLayoutVars>
      </dgm:prSet>
      <dgm:spPr/>
      <dgm:t>
        <a:bodyPr/>
        <a:lstStyle/>
        <a:p>
          <a:endParaRPr lang="es-EC"/>
        </a:p>
      </dgm:t>
    </dgm:pt>
    <dgm:pt modelId="{742945DB-4FA7-4471-B6A4-0FEFE633FCAD}" type="pres">
      <dgm:prSet presAssocID="{1778C261-5104-499F-BAAA-CD693DE7D9A9}" presName="sibTrans" presStyleCnt="0"/>
      <dgm:spPr/>
    </dgm:pt>
    <dgm:pt modelId="{991F3309-ED95-46B9-896B-1DC870F04002}" type="pres">
      <dgm:prSet presAssocID="{3FAFED61-96A6-461F-A67F-EA08E92F07E7}" presName="node" presStyleLbl="node1" presStyleIdx="8" presStyleCnt="9">
        <dgm:presLayoutVars>
          <dgm:bulletEnabled val="1"/>
        </dgm:presLayoutVars>
      </dgm:prSet>
      <dgm:spPr/>
      <dgm:t>
        <a:bodyPr/>
        <a:lstStyle/>
        <a:p>
          <a:endParaRPr lang="es-EC"/>
        </a:p>
      </dgm:t>
    </dgm:pt>
  </dgm:ptLst>
  <dgm:cxnLst>
    <dgm:cxn modelId="{1001F876-E598-458C-A54F-801A9B9E31A3}" type="presOf" srcId="{9ADA3B94-2647-4583-859B-386596CCF5A2}" destId="{A929CBAE-0F4F-4EDA-A9B7-7E6246D76B8C}" srcOrd="0" destOrd="0" presId="urn:microsoft.com/office/officeart/2005/8/layout/default#1"/>
    <dgm:cxn modelId="{3BDFF045-EBA5-4DC8-B309-CD6F89600177}" srcId="{4459B979-C7B9-4249-9870-FDBA5BEB665F}" destId="{FAB36EA6-A24E-4BFF-B681-A11A6DFE47EE}" srcOrd="2" destOrd="0" parTransId="{D3974175-FDBF-4C1C-96BC-A78686603A04}" sibTransId="{665FB628-6D78-4112-A301-C520334B3510}"/>
    <dgm:cxn modelId="{0A21C265-20AF-43F1-93E9-CA6060A7499D}" srcId="{4459B979-C7B9-4249-9870-FDBA5BEB665F}" destId="{CA38FC87-B7DD-492B-B703-EA653185C804}" srcOrd="7" destOrd="0" parTransId="{02F06FB6-D3A4-49F8-A81C-24382BE47912}" sibTransId="{1778C261-5104-499F-BAAA-CD693DE7D9A9}"/>
    <dgm:cxn modelId="{203BBB60-04A0-4717-9CCE-6C6C69AED32A}" type="presOf" srcId="{FAB36EA6-A24E-4BFF-B681-A11A6DFE47EE}" destId="{8D3EE0A3-0F04-4841-BCE4-0C33D21AB986}" srcOrd="0" destOrd="0" presId="urn:microsoft.com/office/officeart/2005/8/layout/default#1"/>
    <dgm:cxn modelId="{8B689342-647B-4104-98A6-9B2E513503F0}" srcId="{4459B979-C7B9-4249-9870-FDBA5BEB665F}" destId="{BE50CA57-43CA-4093-8A70-595B458817A6}" srcOrd="0" destOrd="0" parTransId="{E06EB5CE-70F2-45AF-92D9-E75D888B674F}" sibTransId="{5770A2E7-9825-4CB5-9E57-6CB1F4B9687B}"/>
    <dgm:cxn modelId="{093A98DC-263D-4779-B559-85BC77BCAC51}" type="presOf" srcId="{3FAFED61-96A6-461F-A67F-EA08E92F07E7}" destId="{991F3309-ED95-46B9-896B-1DC870F04002}" srcOrd="0" destOrd="0" presId="urn:microsoft.com/office/officeart/2005/8/layout/default#1"/>
    <dgm:cxn modelId="{E84E05DF-4D09-42D2-B064-C536C1257C5E}" type="presOf" srcId="{E815A0C8-E2AE-45CA-A5EC-9C920F106A2C}" destId="{CE205DCA-E1F8-43CC-8F70-A641616858BA}" srcOrd="0" destOrd="0" presId="urn:microsoft.com/office/officeart/2005/8/layout/default#1"/>
    <dgm:cxn modelId="{A0835FDA-FC14-4BF1-A461-69515BB86FDB}" srcId="{4459B979-C7B9-4249-9870-FDBA5BEB665F}" destId="{E815A0C8-E2AE-45CA-A5EC-9C920F106A2C}" srcOrd="6" destOrd="0" parTransId="{4746ADB7-3960-4E30-A4CE-AAB1D688970B}" sibTransId="{461B6BCE-B467-4A0F-BD6E-26012335D864}"/>
    <dgm:cxn modelId="{5A66A603-1FC4-4D01-9A0E-BB2DC9DAD7D7}" srcId="{4459B979-C7B9-4249-9870-FDBA5BEB665F}" destId="{D432251D-7BDA-4A23-B472-00EAF808F07D}" srcOrd="3" destOrd="0" parTransId="{8290F069-E842-4ABC-A53D-B9C45E43B8D1}" sibTransId="{17DFBD73-FA94-48B6-92D7-0BCCEBF74109}"/>
    <dgm:cxn modelId="{F3581B11-B1F7-4CAE-81ED-A3A0B34BFF73}" type="presOf" srcId="{BE50CA57-43CA-4093-8A70-595B458817A6}" destId="{CBF479C7-A7ED-40FE-9F00-D0B2D56E48D7}" srcOrd="0" destOrd="0" presId="urn:microsoft.com/office/officeart/2005/8/layout/default#1"/>
    <dgm:cxn modelId="{F74F2B51-800C-4EA4-A302-FFFA8C3240F4}" type="presOf" srcId="{CA38FC87-B7DD-492B-B703-EA653185C804}" destId="{6AAF4937-FFA5-42AF-978C-BD83B6D5FC53}" srcOrd="0" destOrd="0" presId="urn:microsoft.com/office/officeart/2005/8/layout/default#1"/>
    <dgm:cxn modelId="{88E14738-60F8-4A39-AAC4-8DAF1FB25CB2}" type="presOf" srcId="{26C3B3AB-7014-4B13-B221-734B06BAAB4E}" destId="{2BE8249F-62FD-46D9-9E88-DB8A5770BDEC}" srcOrd="0" destOrd="0" presId="urn:microsoft.com/office/officeart/2005/8/layout/default#1"/>
    <dgm:cxn modelId="{5CD89448-31EB-4D05-A6C2-A835AAAD5DEA}" type="presOf" srcId="{84B7C28D-388A-4135-A33F-F8ABB358E133}" destId="{918DCF6F-D4D9-4A42-9850-44759E5B1605}" srcOrd="0" destOrd="0" presId="urn:microsoft.com/office/officeart/2005/8/layout/default#1"/>
    <dgm:cxn modelId="{C64D122F-161D-49A4-8305-7E77990071DE}" srcId="{4459B979-C7B9-4249-9870-FDBA5BEB665F}" destId="{84B7C28D-388A-4135-A33F-F8ABB358E133}" srcOrd="1" destOrd="0" parTransId="{CF99CF7A-7217-444E-9C59-8A3A779D506D}" sibTransId="{35CA11E4-CCBA-42A5-86C2-CB3B419AD806}"/>
    <dgm:cxn modelId="{8698C263-54EB-4CDB-A3CC-67DB3C063038}" srcId="{4459B979-C7B9-4249-9870-FDBA5BEB665F}" destId="{3FAFED61-96A6-461F-A67F-EA08E92F07E7}" srcOrd="8" destOrd="0" parTransId="{F1CCDBA5-4A24-482B-9024-BA8A8CDB1C76}" sibTransId="{53A27026-4C0B-4B95-A0FA-81D11EDBA2CB}"/>
    <dgm:cxn modelId="{CAEDBEE5-5065-416F-A877-BAB067D9E46E}" srcId="{4459B979-C7B9-4249-9870-FDBA5BEB665F}" destId="{9ADA3B94-2647-4583-859B-386596CCF5A2}" srcOrd="4" destOrd="0" parTransId="{26730824-829F-4564-B4B6-A9E9965B0721}" sibTransId="{D6A8ADA4-CA8B-48B8-B823-A121E8CDF3B5}"/>
    <dgm:cxn modelId="{CAB547AC-8D62-4A93-BF9C-C34B78698F22}" type="presOf" srcId="{4459B979-C7B9-4249-9870-FDBA5BEB665F}" destId="{EB12A701-EA46-4742-B7FA-50121048FEE4}" srcOrd="0" destOrd="0" presId="urn:microsoft.com/office/officeart/2005/8/layout/default#1"/>
    <dgm:cxn modelId="{390DD5F4-47DD-460B-B758-9AB85AC6F197}" type="presOf" srcId="{D432251D-7BDA-4A23-B472-00EAF808F07D}" destId="{C6DDB7F0-8A49-42EB-8759-DBD039A80CC2}" srcOrd="0" destOrd="0" presId="urn:microsoft.com/office/officeart/2005/8/layout/default#1"/>
    <dgm:cxn modelId="{6462925D-D940-4163-A4AA-2AE49E7C5D74}" srcId="{4459B979-C7B9-4249-9870-FDBA5BEB665F}" destId="{26C3B3AB-7014-4B13-B221-734B06BAAB4E}" srcOrd="5" destOrd="0" parTransId="{2CAA23CF-2DD9-4A11-B097-B45A18DB1375}" sibTransId="{F4820668-02FD-4A93-BED3-1E7D0ABA7E8A}"/>
    <dgm:cxn modelId="{3A874415-0056-45C8-8212-DAC5FA4B6413}" type="presParOf" srcId="{EB12A701-EA46-4742-B7FA-50121048FEE4}" destId="{CBF479C7-A7ED-40FE-9F00-D0B2D56E48D7}" srcOrd="0" destOrd="0" presId="urn:microsoft.com/office/officeart/2005/8/layout/default#1"/>
    <dgm:cxn modelId="{DA2D31DA-F9A0-4FB5-A981-159061EA66FA}" type="presParOf" srcId="{EB12A701-EA46-4742-B7FA-50121048FEE4}" destId="{39BDB0CA-19E2-4AF9-A51B-8F794AE4160F}" srcOrd="1" destOrd="0" presId="urn:microsoft.com/office/officeart/2005/8/layout/default#1"/>
    <dgm:cxn modelId="{C043E27A-199B-4B19-A49E-384D0717F726}" type="presParOf" srcId="{EB12A701-EA46-4742-B7FA-50121048FEE4}" destId="{918DCF6F-D4D9-4A42-9850-44759E5B1605}" srcOrd="2" destOrd="0" presId="urn:microsoft.com/office/officeart/2005/8/layout/default#1"/>
    <dgm:cxn modelId="{F39BA00C-6209-46DA-9FE1-A7A9EFE40AE9}" type="presParOf" srcId="{EB12A701-EA46-4742-B7FA-50121048FEE4}" destId="{6B8FC5BA-5870-4714-B4AD-C4F92A3B78D5}" srcOrd="3" destOrd="0" presId="urn:microsoft.com/office/officeart/2005/8/layout/default#1"/>
    <dgm:cxn modelId="{84D2AD19-AFAA-483D-9094-C95A2F8581C4}" type="presParOf" srcId="{EB12A701-EA46-4742-B7FA-50121048FEE4}" destId="{8D3EE0A3-0F04-4841-BCE4-0C33D21AB986}" srcOrd="4" destOrd="0" presId="urn:microsoft.com/office/officeart/2005/8/layout/default#1"/>
    <dgm:cxn modelId="{E2A12496-BE3C-45B0-A52C-013D9A810497}" type="presParOf" srcId="{EB12A701-EA46-4742-B7FA-50121048FEE4}" destId="{0BFD23FE-45AC-4ED9-BD31-90DE83C699CC}" srcOrd="5" destOrd="0" presId="urn:microsoft.com/office/officeart/2005/8/layout/default#1"/>
    <dgm:cxn modelId="{343331D8-3F26-460E-B190-40762DFA0A11}" type="presParOf" srcId="{EB12A701-EA46-4742-B7FA-50121048FEE4}" destId="{C6DDB7F0-8A49-42EB-8759-DBD039A80CC2}" srcOrd="6" destOrd="0" presId="urn:microsoft.com/office/officeart/2005/8/layout/default#1"/>
    <dgm:cxn modelId="{426C8AF1-8EBC-4572-8F95-15A8A44B1A5D}" type="presParOf" srcId="{EB12A701-EA46-4742-B7FA-50121048FEE4}" destId="{AF4346E2-25CF-4836-9E96-E54DBAB41077}" srcOrd="7" destOrd="0" presId="urn:microsoft.com/office/officeart/2005/8/layout/default#1"/>
    <dgm:cxn modelId="{75079ABC-85FD-4548-B383-458BCD2731EB}" type="presParOf" srcId="{EB12A701-EA46-4742-B7FA-50121048FEE4}" destId="{A929CBAE-0F4F-4EDA-A9B7-7E6246D76B8C}" srcOrd="8" destOrd="0" presId="urn:microsoft.com/office/officeart/2005/8/layout/default#1"/>
    <dgm:cxn modelId="{49A6F298-1903-405E-A4D2-4A326F1EEDFC}" type="presParOf" srcId="{EB12A701-EA46-4742-B7FA-50121048FEE4}" destId="{EA579915-4EF0-43E7-A92E-3A473F080BF2}" srcOrd="9" destOrd="0" presId="urn:microsoft.com/office/officeart/2005/8/layout/default#1"/>
    <dgm:cxn modelId="{EA63366B-319A-47FD-92F3-657E5E4226D5}" type="presParOf" srcId="{EB12A701-EA46-4742-B7FA-50121048FEE4}" destId="{2BE8249F-62FD-46D9-9E88-DB8A5770BDEC}" srcOrd="10" destOrd="0" presId="urn:microsoft.com/office/officeart/2005/8/layout/default#1"/>
    <dgm:cxn modelId="{7549EADB-70E3-4EEF-87BE-2D75C0823E5D}" type="presParOf" srcId="{EB12A701-EA46-4742-B7FA-50121048FEE4}" destId="{176C992A-6AD4-49D2-9265-7E2E4ADFEE40}" srcOrd="11" destOrd="0" presId="urn:microsoft.com/office/officeart/2005/8/layout/default#1"/>
    <dgm:cxn modelId="{E2874AB2-F49E-4BAD-B6B4-50B409085D47}" type="presParOf" srcId="{EB12A701-EA46-4742-B7FA-50121048FEE4}" destId="{CE205DCA-E1F8-43CC-8F70-A641616858BA}" srcOrd="12" destOrd="0" presId="urn:microsoft.com/office/officeart/2005/8/layout/default#1"/>
    <dgm:cxn modelId="{AE11F8EB-6A30-4377-8631-31DB53DFB9FE}" type="presParOf" srcId="{EB12A701-EA46-4742-B7FA-50121048FEE4}" destId="{C43C5D68-CCF6-424D-B5EA-4E6383D9CBFD}" srcOrd="13" destOrd="0" presId="urn:microsoft.com/office/officeart/2005/8/layout/default#1"/>
    <dgm:cxn modelId="{D6DB39C7-C534-484B-912C-D71CCA9B509B}" type="presParOf" srcId="{EB12A701-EA46-4742-B7FA-50121048FEE4}" destId="{6AAF4937-FFA5-42AF-978C-BD83B6D5FC53}" srcOrd="14" destOrd="0" presId="urn:microsoft.com/office/officeart/2005/8/layout/default#1"/>
    <dgm:cxn modelId="{6746CA96-7C03-4D04-8D27-56744F9B928B}" type="presParOf" srcId="{EB12A701-EA46-4742-B7FA-50121048FEE4}" destId="{742945DB-4FA7-4471-B6A4-0FEFE633FCAD}" srcOrd="15" destOrd="0" presId="urn:microsoft.com/office/officeart/2005/8/layout/default#1"/>
    <dgm:cxn modelId="{E1AAE455-8BDB-4EED-BDFE-C0BED8B159D2}" type="presParOf" srcId="{EB12A701-EA46-4742-B7FA-50121048FEE4}" destId="{991F3309-ED95-46B9-896B-1DC870F04002}"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0243D6-E98A-44E2-B2E7-A5D603017F8F}"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s-EC"/>
        </a:p>
      </dgm:t>
    </dgm:pt>
    <dgm:pt modelId="{9E075751-ADC9-49A5-B5C1-81C48D297B7D}">
      <dgm:prSet phldrT="[Texto]"/>
      <dgm:spPr/>
      <dgm:t>
        <a:bodyPr/>
        <a:lstStyle/>
        <a:p>
          <a:r>
            <a:rPr lang="es-ES" b="1" dirty="0" smtClean="0"/>
            <a:t>MÉTODO</a:t>
          </a:r>
          <a:endParaRPr lang="es-EC" dirty="0"/>
        </a:p>
      </dgm:t>
    </dgm:pt>
    <dgm:pt modelId="{D58D372F-F684-44C5-8010-53107B301527}" type="parTrans" cxnId="{E73696CA-B736-4AFB-BFA0-58A4A94255BD}">
      <dgm:prSet/>
      <dgm:spPr/>
      <dgm:t>
        <a:bodyPr/>
        <a:lstStyle/>
        <a:p>
          <a:endParaRPr lang="es-EC"/>
        </a:p>
      </dgm:t>
    </dgm:pt>
    <dgm:pt modelId="{DB1D962B-4904-4C26-8BC2-A63E6F56C108}" type="sibTrans" cxnId="{E73696CA-B736-4AFB-BFA0-58A4A94255BD}">
      <dgm:prSet/>
      <dgm:spPr/>
      <dgm:t>
        <a:bodyPr/>
        <a:lstStyle/>
        <a:p>
          <a:endParaRPr lang="es-EC"/>
        </a:p>
      </dgm:t>
    </dgm:pt>
    <dgm:pt modelId="{98084453-53C9-4497-8324-E366140B1503}">
      <dgm:prSet phldrT="[Texto]"/>
      <dgm:spPr/>
      <dgm:t>
        <a:bodyPr/>
        <a:lstStyle/>
        <a:p>
          <a:r>
            <a:rPr lang="es-EC" dirty="0" smtClean="0"/>
            <a:t>Insuficiente comunicación entre algunas áreas</a:t>
          </a:r>
        </a:p>
      </dgm:t>
    </dgm:pt>
    <dgm:pt modelId="{9119D13B-A3B9-499B-AA88-B56F78765AD2}" type="parTrans" cxnId="{4A0AC29E-80C0-4F0D-A1CA-A80695F4A51B}">
      <dgm:prSet/>
      <dgm:spPr/>
      <dgm:t>
        <a:bodyPr/>
        <a:lstStyle/>
        <a:p>
          <a:endParaRPr lang="es-EC"/>
        </a:p>
      </dgm:t>
    </dgm:pt>
    <dgm:pt modelId="{E2C048CB-4355-431F-9A62-2011836D10B8}" type="sibTrans" cxnId="{4A0AC29E-80C0-4F0D-A1CA-A80695F4A51B}">
      <dgm:prSet/>
      <dgm:spPr/>
      <dgm:t>
        <a:bodyPr/>
        <a:lstStyle/>
        <a:p>
          <a:endParaRPr lang="es-EC"/>
        </a:p>
      </dgm:t>
    </dgm:pt>
    <dgm:pt modelId="{08BEEDEC-7373-44DD-A276-2123FBC0F130}">
      <dgm:prSet phldrT="[Texto]"/>
      <dgm:spPr/>
      <dgm:t>
        <a:bodyPr/>
        <a:lstStyle/>
        <a:p>
          <a:r>
            <a:rPr lang="es-EC" dirty="0" smtClean="0"/>
            <a:t>Saturación de turnos en las diferentes especialidades</a:t>
          </a:r>
          <a:endParaRPr lang="es-EC" dirty="0"/>
        </a:p>
      </dgm:t>
    </dgm:pt>
    <dgm:pt modelId="{39BBA960-B84E-4ABD-B251-A898E83E6CB6}" type="parTrans" cxnId="{F1ABD3FC-C5C7-4657-BAA0-2C7839105049}">
      <dgm:prSet/>
      <dgm:spPr/>
      <dgm:t>
        <a:bodyPr/>
        <a:lstStyle/>
        <a:p>
          <a:endParaRPr lang="es-EC"/>
        </a:p>
      </dgm:t>
    </dgm:pt>
    <dgm:pt modelId="{8EFF444D-030B-4C8A-8FF6-011FADAB70CB}" type="sibTrans" cxnId="{F1ABD3FC-C5C7-4657-BAA0-2C7839105049}">
      <dgm:prSet/>
      <dgm:spPr/>
      <dgm:t>
        <a:bodyPr/>
        <a:lstStyle/>
        <a:p>
          <a:endParaRPr lang="es-EC"/>
        </a:p>
      </dgm:t>
    </dgm:pt>
    <dgm:pt modelId="{1B66BFA2-6BC7-4F1B-A285-C2D31058BF9C}">
      <dgm:prSet phldrT="[Texto]"/>
      <dgm:spPr/>
      <dgm:t>
        <a:bodyPr/>
        <a:lstStyle/>
        <a:p>
          <a:r>
            <a:rPr lang="es-ES" b="1" dirty="0" smtClean="0"/>
            <a:t>MATERIAL</a:t>
          </a:r>
          <a:endParaRPr lang="es-EC" cap="all" baseline="0" dirty="0"/>
        </a:p>
      </dgm:t>
    </dgm:pt>
    <dgm:pt modelId="{A654E648-437D-4476-A7B8-8360675CD14E}" type="parTrans" cxnId="{F46E3261-6824-464B-90E7-136DA70D1431}">
      <dgm:prSet/>
      <dgm:spPr/>
      <dgm:t>
        <a:bodyPr/>
        <a:lstStyle/>
        <a:p>
          <a:endParaRPr lang="es-EC"/>
        </a:p>
      </dgm:t>
    </dgm:pt>
    <dgm:pt modelId="{594D7E06-D8D1-4A5F-AF92-C5BEC1DC14F2}" type="sibTrans" cxnId="{F46E3261-6824-464B-90E7-136DA70D1431}">
      <dgm:prSet/>
      <dgm:spPr/>
      <dgm:t>
        <a:bodyPr/>
        <a:lstStyle/>
        <a:p>
          <a:endParaRPr lang="es-EC"/>
        </a:p>
      </dgm:t>
    </dgm:pt>
    <dgm:pt modelId="{CA0D8E48-8A60-48FE-9D92-EF66C1A3FAEA}">
      <dgm:prSet phldrT="[Texto]"/>
      <dgm:spPr/>
      <dgm:t>
        <a:bodyPr/>
        <a:lstStyle/>
        <a:p>
          <a:r>
            <a:rPr lang="es-ES" dirty="0" smtClean="0"/>
            <a:t>Falta de provisiones</a:t>
          </a:r>
          <a:endParaRPr lang="es-EC" dirty="0"/>
        </a:p>
      </dgm:t>
    </dgm:pt>
    <dgm:pt modelId="{35F380F0-4A8A-419F-BE1D-FFE9F000687A}" type="parTrans" cxnId="{A64E96F6-DAC5-4095-AA6D-552A0FC7FDB3}">
      <dgm:prSet/>
      <dgm:spPr/>
      <dgm:t>
        <a:bodyPr/>
        <a:lstStyle/>
        <a:p>
          <a:endParaRPr lang="es-EC"/>
        </a:p>
      </dgm:t>
    </dgm:pt>
    <dgm:pt modelId="{6184172D-6A3E-41ED-91F3-7F43D87629FD}" type="sibTrans" cxnId="{A64E96F6-DAC5-4095-AA6D-552A0FC7FDB3}">
      <dgm:prSet/>
      <dgm:spPr/>
      <dgm:t>
        <a:bodyPr/>
        <a:lstStyle/>
        <a:p>
          <a:endParaRPr lang="es-EC"/>
        </a:p>
      </dgm:t>
    </dgm:pt>
    <dgm:pt modelId="{33ACC3CA-167E-4F43-9F86-EFAC3403E79B}">
      <dgm:prSet phldrT="[Texto]"/>
      <dgm:spPr/>
      <dgm:t>
        <a:bodyPr/>
        <a:lstStyle/>
        <a:p>
          <a:r>
            <a:rPr lang="es-ES" dirty="0" smtClean="0"/>
            <a:t>Impuntualidad en resultados médicos</a:t>
          </a:r>
          <a:endParaRPr lang="es-EC" dirty="0"/>
        </a:p>
      </dgm:t>
    </dgm:pt>
    <dgm:pt modelId="{35DC89C2-D509-464B-8127-7E4FBD675B40}" type="parTrans" cxnId="{CAC20B08-F476-4608-BDAD-6ED5CDE3F58C}">
      <dgm:prSet/>
      <dgm:spPr/>
      <dgm:t>
        <a:bodyPr/>
        <a:lstStyle/>
        <a:p>
          <a:endParaRPr lang="es-EC"/>
        </a:p>
      </dgm:t>
    </dgm:pt>
    <dgm:pt modelId="{8CF5EAB2-8A26-4E4D-A3AB-81106278D12C}" type="sibTrans" cxnId="{CAC20B08-F476-4608-BDAD-6ED5CDE3F58C}">
      <dgm:prSet/>
      <dgm:spPr/>
      <dgm:t>
        <a:bodyPr/>
        <a:lstStyle/>
        <a:p>
          <a:endParaRPr lang="es-EC"/>
        </a:p>
      </dgm:t>
    </dgm:pt>
    <dgm:pt modelId="{77B942BC-CF3A-45A0-9CE8-C88930342B07}" type="pres">
      <dgm:prSet presAssocID="{770243D6-E98A-44E2-B2E7-A5D603017F8F}" presName="diagram" presStyleCnt="0">
        <dgm:presLayoutVars>
          <dgm:chPref val="1"/>
          <dgm:dir/>
          <dgm:animOne val="branch"/>
          <dgm:animLvl val="lvl"/>
          <dgm:resizeHandles/>
        </dgm:presLayoutVars>
      </dgm:prSet>
      <dgm:spPr/>
      <dgm:t>
        <a:bodyPr/>
        <a:lstStyle/>
        <a:p>
          <a:endParaRPr lang="es-ES"/>
        </a:p>
      </dgm:t>
    </dgm:pt>
    <dgm:pt modelId="{7B1BFEFC-775C-452B-A0B5-F6756CA55D90}" type="pres">
      <dgm:prSet presAssocID="{9E075751-ADC9-49A5-B5C1-81C48D297B7D}" presName="root" presStyleCnt="0"/>
      <dgm:spPr/>
    </dgm:pt>
    <dgm:pt modelId="{1C4EADA4-3CD0-47DB-A07E-C8B7305E3FE0}" type="pres">
      <dgm:prSet presAssocID="{9E075751-ADC9-49A5-B5C1-81C48D297B7D}" presName="rootComposite" presStyleCnt="0"/>
      <dgm:spPr/>
    </dgm:pt>
    <dgm:pt modelId="{76D618BE-5DE9-4801-BB33-B3A51428E191}" type="pres">
      <dgm:prSet presAssocID="{9E075751-ADC9-49A5-B5C1-81C48D297B7D}" presName="rootText" presStyleLbl="node1" presStyleIdx="0" presStyleCnt="2"/>
      <dgm:spPr/>
      <dgm:t>
        <a:bodyPr/>
        <a:lstStyle/>
        <a:p>
          <a:endParaRPr lang="es-EC"/>
        </a:p>
      </dgm:t>
    </dgm:pt>
    <dgm:pt modelId="{02624FD2-8819-4F1A-8A59-A1F2DB93CC18}" type="pres">
      <dgm:prSet presAssocID="{9E075751-ADC9-49A5-B5C1-81C48D297B7D}" presName="rootConnector" presStyleLbl="node1" presStyleIdx="0" presStyleCnt="2"/>
      <dgm:spPr/>
      <dgm:t>
        <a:bodyPr/>
        <a:lstStyle/>
        <a:p>
          <a:endParaRPr lang="es-ES"/>
        </a:p>
      </dgm:t>
    </dgm:pt>
    <dgm:pt modelId="{CF6492C7-4B65-4810-89CC-1230F5D3B71B}" type="pres">
      <dgm:prSet presAssocID="{9E075751-ADC9-49A5-B5C1-81C48D297B7D}" presName="childShape" presStyleCnt="0"/>
      <dgm:spPr/>
    </dgm:pt>
    <dgm:pt modelId="{9803CB90-CDEF-427F-AD0B-6B4FB81BF026}" type="pres">
      <dgm:prSet presAssocID="{9119D13B-A3B9-499B-AA88-B56F78765AD2}" presName="Name13" presStyleLbl="parChTrans1D2" presStyleIdx="0" presStyleCnt="4"/>
      <dgm:spPr/>
      <dgm:t>
        <a:bodyPr/>
        <a:lstStyle/>
        <a:p>
          <a:endParaRPr lang="es-ES"/>
        </a:p>
      </dgm:t>
    </dgm:pt>
    <dgm:pt modelId="{B8ED1464-FF64-4088-BF71-7940DF3AA32C}" type="pres">
      <dgm:prSet presAssocID="{98084453-53C9-4497-8324-E366140B1503}" presName="childText" presStyleLbl="bgAcc1" presStyleIdx="0" presStyleCnt="4">
        <dgm:presLayoutVars>
          <dgm:bulletEnabled val="1"/>
        </dgm:presLayoutVars>
      </dgm:prSet>
      <dgm:spPr/>
      <dgm:t>
        <a:bodyPr/>
        <a:lstStyle/>
        <a:p>
          <a:endParaRPr lang="es-EC"/>
        </a:p>
      </dgm:t>
    </dgm:pt>
    <dgm:pt modelId="{8FFD108D-6B86-496B-8727-FF17149A46D8}" type="pres">
      <dgm:prSet presAssocID="{39BBA960-B84E-4ABD-B251-A898E83E6CB6}" presName="Name13" presStyleLbl="parChTrans1D2" presStyleIdx="1" presStyleCnt="4"/>
      <dgm:spPr/>
      <dgm:t>
        <a:bodyPr/>
        <a:lstStyle/>
        <a:p>
          <a:endParaRPr lang="es-ES"/>
        </a:p>
      </dgm:t>
    </dgm:pt>
    <dgm:pt modelId="{199FAFAA-9EA3-4299-A56B-0BC4A12A47A1}" type="pres">
      <dgm:prSet presAssocID="{08BEEDEC-7373-44DD-A276-2123FBC0F130}" presName="childText" presStyleLbl="bgAcc1" presStyleIdx="1" presStyleCnt="4">
        <dgm:presLayoutVars>
          <dgm:bulletEnabled val="1"/>
        </dgm:presLayoutVars>
      </dgm:prSet>
      <dgm:spPr/>
      <dgm:t>
        <a:bodyPr/>
        <a:lstStyle/>
        <a:p>
          <a:endParaRPr lang="es-EC"/>
        </a:p>
      </dgm:t>
    </dgm:pt>
    <dgm:pt modelId="{8D95C3A7-97B3-40C3-974D-1698BF77DB94}" type="pres">
      <dgm:prSet presAssocID="{1B66BFA2-6BC7-4F1B-A285-C2D31058BF9C}" presName="root" presStyleCnt="0"/>
      <dgm:spPr/>
    </dgm:pt>
    <dgm:pt modelId="{2DC58018-7711-4215-8B5B-65072D5E1A03}" type="pres">
      <dgm:prSet presAssocID="{1B66BFA2-6BC7-4F1B-A285-C2D31058BF9C}" presName="rootComposite" presStyleCnt="0"/>
      <dgm:spPr/>
    </dgm:pt>
    <dgm:pt modelId="{51BFA9F5-F120-4683-8CB7-9F094320B5F2}" type="pres">
      <dgm:prSet presAssocID="{1B66BFA2-6BC7-4F1B-A285-C2D31058BF9C}" presName="rootText" presStyleLbl="node1" presStyleIdx="1" presStyleCnt="2"/>
      <dgm:spPr/>
      <dgm:t>
        <a:bodyPr/>
        <a:lstStyle/>
        <a:p>
          <a:endParaRPr lang="es-EC"/>
        </a:p>
      </dgm:t>
    </dgm:pt>
    <dgm:pt modelId="{34C6EA06-2166-442C-B3BE-5D03576387A0}" type="pres">
      <dgm:prSet presAssocID="{1B66BFA2-6BC7-4F1B-A285-C2D31058BF9C}" presName="rootConnector" presStyleLbl="node1" presStyleIdx="1" presStyleCnt="2"/>
      <dgm:spPr/>
      <dgm:t>
        <a:bodyPr/>
        <a:lstStyle/>
        <a:p>
          <a:endParaRPr lang="es-ES"/>
        </a:p>
      </dgm:t>
    </dgm:pt>
    <dgm:pt modelId="{BC2D0808-B60C-496D-9340-F2D7241DC0ED}" type="pres">
      <dgm:prSet presAssocID="{1B66BFA2-6BC7-4F1B-A285-C2D31058BF9C}" presName="childShape" presStyleCnt="0"/>
      <dgm:spPr/>
    </dgm:pt>
    <dgm:pt modelId="{E91EFEB1-5E67-40CC-B751-6E0D62721B8C}" type="pres">
      <dgm:prSet presAssocID="{35F380F0-4A8A-419F-BE1D-FFE9F000687A}" presName="Name13" presStyleLbl="parChTrans1D2" presStyleIdx="2" presStyleCnt="4"/>
      <dgm:spPr/>
      <dgm:t>
        <a:bodyPr/>
        <a:lstStyle/>
        <a:p>
          <a:endParaRPr lang="es-ES"/>
        </a:p>
      </dgm:t>
    </dgm:pt>
    <dgm:pt modelId="{8D0318F4-EB3D-4A09-82E7-731497C06EC8}" type="pres">
      <dgm:prSet presAssocID="{CA0D8E48-8A60-48FE-9D92-EF66C1A3FAEA}" presName="childText" presStyleLbl="bgAcc1" presStyleIdx="2" presStyleCnt="4">
        <dgm:presLayoutVars>
          <dgm:bulletEnabled val="1"/>
        </dgm:presLayoutVars>
      </dgm:prSet>
      <dgm:spPr/>
      <dgm:t>
        <a:bodyPr/>
        <a:lstStyle/>
        <a:p>
          <a:endParaRPr lang="es-EC"/>
        </a:p>
      </dgm:t>
    </dgm:pt>
    <dgm:pt modelId="{5C1F4AC0-A713-4B93-8425-A8ADCAF7F206}" type="pres">
      <dgm:prSet presAssocID="{35DC89C2-D509-464B-8127-7E4FBD675B40}" presName="Name13" presStyleLbl="parChTrans1D2" presStyleIdx="3" presStyleCnt="4"/>
      <dgm:spPr/>
      <dgm:t>
        <a:bodyPr/>
        <a:lstStyle/>
        <a:p>
          <a:endParaRPr lang="es-ES"/>
        </a:p>
      </dgm:t>
    </dgm:pt>
    <dgm:pt modelId="{6298FD18-DB5D-4525-B576-B0A7D00712AF}" type="pres">
      <dgm:prSet presAssocID="{33ACC3CA-167E-4F43-9F86-EFAC3403E79B}" presName="childText" presStyleLbl="bgAcc1" presStyleIdx="3" presStyleCnt="4">
        <dgm:presLayoutVars>
          <dgm:bulletEnabled val="1"/>
        </dgm:presLayoutVars>
      </dgm:prSet>
      <dgm:spPr/>
      <dgm:t>
        <a:bodyPr/>
        <a:lstStyle/>
        <a:p>
          <a:endParaRPr lang="es-EC"/>
        </a:p>
      </dgm:t>
    </dgm:pt>
  </dgm:ptLst>
  <dgm:cxnLst>
    <dgm:cxn modelId="{342D0004-E1D2-4FDB-BC19-17FB167BBF91}" type="presOf" srcId="{9E075751-ADC9-49A5-B5C1-81C48D297B7D}" destId="{02624FD2-8819-4F1A-8A59-A1F2DB93CC18}" srcOrd="1" destOrd="0" presId="urn:microsoft.com/office/officeart/2005/8/layout/hierarchy3"/>
    <dgm:cxn modelId="{66669B93-A475-44AB-B751-3AFA3E0C4AAA}" type="presOf" srcId="{9E075751-ADC9-49A5-B5C1-81C48D297B7D}" destId="{76D618BE-5DE9-4801-BB33-B3A51428E191}" srcOrd="0" destOrd="0" presId="urn:microsoft.com/office/officeart/2005/8/layout/hierarchy3"/>
    <dgm:cxn modelId="{F1ABD3FC-C5C7-4657-BAA0-2C7839105049}" srcId="{9E075751-ADC9-49A5-B5C1-81C48D297B7D}" destId="{08BEEDEC-7373-44DD-A276-2123FBC0F130}" srcOrd="1" destOrd="0" parTransId="{39BBA960-B84E-4ABD-B251-A898E83E6CB6}" sibTransId="{8EFF444D-030B-4C8A-8FF6-011FADAB70CB}"/>
    <dgm:cxn modelId="{F46E3261-6824-464B-90E7-136DA70D1431}" srcId="{770243D6-E98A-44E2-B2E7-A5D603017F8F}" destId="{1B66BFA2-6BC7-4F1B-A285-C2D31058BF9C}" srcOrd="1" destOrd="0" parTransId="{A654E648-437D-4476-A7B8-8360675CD14E}" sibTransId="{594D7E06-D8D1-4A5F-AF92-C5BEC1DC14F2}"/>
    <dgm:cxn modelId="{4A0AC29E-80C0-4F0D-A1CA-A80695F4A51B}" srcId="{9E075751-ADC9-49A5-B5C1-81C48D297B7D}" destId="{98084453-53C9-4497-8324-E366140B1503}" srcOrd="0" destOrd="0" parTransId="{9119D13B-A3B9-499B-AA88-B56F78765AD2}" sibTransId="{E2C048CB-4355-431F-9A62-2011836D10B8}"/>
    <dgm:cxn modelId="{4C46BACD-F74B-4278-8960-F6F5BC6D0960}" type="presOf" srcId="{98084453-53C9-4497-8324-E366140B1503}" destId="{B8ED1464-FF64-4088-BF71-7940DF3AA32C}" srcOrd="0" destOrd="0" presId="urn:microsoft.com/office/officeart/2005/8/layout/hierarchy3"/>
    <dgm:cxn modelId="{A64E96F6-DAC5-4095-AA6D-552A0FC7FDB3}" srcId="{1B66BFA2-6BC7-4F1B-A285-C2D31058BF9C}" destId="{CA0D8E48-8A60-48FE-9D92-EF66C1A3FAEA}" srcOrd="0" destOrd="0" parTransId="{35F380F0-4A8A-419F-BE1D-FFE9F000687A}" sibTransId="{6184172D-6A3E-41ED-91F3-7F43D87629FD}"/>
    <dgm:cxn modelId="{B0CE1B81-7E6D-455B-B86A-C7F45691D919}" type="presOf" srcId="{35DC89C2-D509-464B-8127-7E4FBD675B40}" destId="{5C1F4AC0-A713-4B93-8425-A8ADCAF7F206}" srcOrd="0" destOrd="0" presId="urn:microsoft.com/office/officeart/2005/8/layout/hierarchy3"/>
    <dgm:cxn modelId="{A6FB4A7D-777E-4E54-8DD5-D00F5E9A607C}" type="presOf" srcId="{CA0D8E48-8A60-48FE-9D92-EF66C1A3FAEA}" destId="{8D0318F4-EB3D-4A09-82E7-731497C06EC8}" srcOrd="0" destOrd="0" presId="urn:microsoft.com/office/officeart/2005/8/layout/hierarchy3"/>
    <dgm:cxn modelId="{E73696CA-B736-4AFB-BFA0-58A4A94255BD}" srcId="{770243D6-E98A-44E2-B2E7-A5D603017F8F}" destId="{9E075751-ADC9-49A5-B5C1-81C48D297B7D}" srcOrd="0" destOrd="0" parTransId="{D58D372F-F684-44C5-8010-53107B301527}" sibTransId="{DB1D962B-4904-4C26-8BC2-A63E6F56C108}"/>
    <dgm:cxn modelId="{AD1E4A52-9857-4BAA-A7DA-A774FB0B844D}" type="presOf" srcId="{770243D6-E98A-44E2-B2E7-A5D603017F8F}" destId="{77B942BC-CF3A-45A0-9CE8-C88930342B07}" srcOrd="0" destOrd="0" presId="urn:microsoft.com/office/officeart/2005/8/layout/hierarchy3"/>
    <dgm:cxn modelId="{A02630DA-E8C3-4DB5-92C7-CBFB601BCCA4}" type="presOf" srcId="{35F380F0-4A8A-419F-BE1D-FFE9F000687A}" destId="{E91EFEB1-5E67-40CC-B751-6E0D62721B8C}" srcOrd="0" destOrd="0" presId="urn:microsoft.com/office/officeart/2005/8/layout/hierarchy3"/>
    <dgm:cxn modelId="{1F261679-E66A-4462-9FFE-3B46030A84AE}" type="presOf" srcId="{39BBA960-B84E-4ABD-B251-A898E83E6CB6}" destId="{8FFD108D-6B86-496B-8727-FF17149A46D8}" srcOrd="0" destOrd="0" presId="urn:microsoft.com/office/officeart/2005/8/layout/hierarchy3"/>
    <dgm:cxn modelId="{B677FEDE-5904-432F-BC99-FBE1F2CEC134}" type="presOf" srcId="{1B66BFA2-6BC7-4F1B-A285-C2D31058BF9C}" destId="{51BFA9F5-F120-4683-8CB7-9F094320B5F2}" srcOrd="0" destOrd="0" presId="urn:microsoft.com/office/officeart/2005/8/layout/hierarchy3"/>
    <dgm:cxn modelId="{3150D928-B206-4202-ACB1-4C0BA1CBCE90}" type="presOf" srcId="{33ACC3CA-167E-4F43-9F86-EFAC3403E79B}" destId="{6298FD18-DB5D-4525-B576-B0A7D00712AF}" srcOrd="0" destOrd="0" presId="urn:microsoft.com/office/officeart/2005/8/layout/hierarchy3"/>
    <dgm:cxn modelId="{AF876F7C-06EA-42E2-8032-9136589513B6}" type="presOf" srcId="{9119D13B-A3B9-499B-AA88-B56F78765AD2}" destId="{9803CB90-CDEF-427F-AD0B-6B4FB81BF026}" srcOrd="0" destOrd="0" presId="urn:microsoft.com/office/officeart/2005/8/layout/hierarchy3"/>
    <dgm:cxn modelId="{7ED46D33-643F-4844-A4D0-78B38ACCD894}" type="presOf" srcId="{08BEEDEC-7373-44DD-A276-2123FBC0F130}" destId="{199FAFAA-9EA3-4299-A56B-0BC4A12A47A1}" srcOrd="0" destOrd="0" presId="urn:microsoft.com/office/officeart/2005/8/layout/hierarchy3"/>
    <dgm:cxn modelId="{EB983629-B882-4EC7-9BFF-DF311EE81BF8}" type="presOf" srcId="{1B66BFA2-6BC7-4F1B-A285-C2D31058BF9C}" destId="{34C6EA06-2166-442C-B3BE-5D03576387A0}" srcOrd="1" destOrd="0" presId="urn:microsoft.com/office/officeart/2005/8/layout/hierarchy3"/>
    <dgm:cxn modelId="{CAC20B08-F476-4608-BDAD-6ED5CDE3F58C}" srcId="{1B66BFA2-6BC7-4F1B-A285-C2D31058BF9C}" destId="{33ACC3CA-167E-4F43-9F86-EFAC3403E79B}" srcOrd="1" destOrd="0" parTransId="{35DC89C2-D509-464B-8127-7E4FBD675B40}" sibTransId="{8CF5EAB2-8A26-4E4D-A3AB-81106278D12C}"/>
    <dgm:cxn modelId="{8373D97E-4E29-493E-9A14-83A590815D8D}" type="presParOf" srcId="{77B942BC-CF3A-45A0-9CE8-C88930342B07}" destId="{7B1BFEFC-775C-452B-A0B5-F6756CA55D90}" srcOrd="0" destOrd="0" presId="urn:microsoft.com/office/officeart/2005/8/layout/hierarchy3"/>
    <dgm:cxn modelId="{20BDB66C-B994-4CDA-B3DE-859324FD0A7D}" type="presParOf" srcId="{7B1BFEFC-775C-452B-A0B5-F6756CA55D90}" destId="{1C4EADA4-3CD0-47DB-A07E-C8B7305E3FE0}" srcOrd="0" destOrd="0" presId="urn:microsoft.com/office/officeart/2005/8/layout/hierarchy3"/>
    <dgm:cxn modelId="{AE929FAC-AA46-487D-B6D2-ECB874745FA2}" type="presParOf" srcId="{1C4EADA4-3CD0-47DB-A07E-C8B7305E3FE0}" destId="{76D618BE-5DE9-4801-BB33-B3A51428E191}" srcOrd="0" destOrd="0" presId="urn:microsoft.com/office/officeart/2005/8/layout/hierarchy3"/>
    <dgm:cxn modelId="{0FFE6303-36DC-4738-9FD3-409FCDAA095E}" type="presParOf" srcId="{1C4EADA4-3CD0-47DB-A07E-C8B7305E3FE0}" destId="{02624FD2-8819-4F1A-8A59-A1F2DB93CC18}" srcOrd="1" destOrd="0" presId="urn:microsoft.com/office/officeart/2005/8/layout/hierarchy3"/>
    <dgm:cxn modelId="{D847653D-1125-44B7-9411-4EA7C1B169AD}" type="presParOf" srcId="{7B1BFEFC-775C-452B-A0B5-F6756CA55D90}" destId="{CF6492C7-4B65-4810-89CC-1230F5D3B71B}" srcOrd="1" destOrd="0" presId="urn:microsoft.com/office/officeart/2005/8/layout/hierarchy3"/>
    <dgm:cxn modelId="{7F0CF785-BD47-4A7D-978F-37CF7E3840C4}" type="presParOf" srcId="{CF6492C7-4B65-4810-89CC-1230F5D3B71B}" destId="{9803CB90-CDEF-427F-AD0B-6B4FB81BF026}" srcOrd="0" destOrd="0" presId="urn:microsoft.com/office/officeart/2005/8/layout/hierarchy3"/>
    <dgm:cxn modelId="{9C123BAB-DF8D-467D-B400-0F9100EB59F1}" type="presParOf" srcId="{CF6492C7-4B65-4810-89CC-1230F5D3B71B}" destId="{B8ED1464-FF64-4088-BF71-7940DF3AA32C}" srcOrd="1" destOrd="0" presId="urn:microsoft.com/office/officeart/2005/8/layout/hierarchy3"/>
    <dgm:cxn modelId="{3B1ECE3F-BC98-4652-926F-ED499DE8FFDD}" type="presParOf" srcId="{CF6492C7-4B65-4810-89CC-1230F5D3B71B}" destId="{8FFD108D-6B86-496B-8727-FF17149A46D8}" srcOrd="2" destOrd="0" presId="urn:microsoft.com/office/officeart/2005/8/layout/hierarchy3"/>
    <dgm:cxn modelId="{10A6685E-65C4-4D3D-BEED-D075F73A00BD}" type="presParOf" srcId="{CF6492C7-4B65-4810-89CC-1230F5D3B71B}" destId="{199FAFAA-9EA3-4299-A56B-0BC4A12A47A1}" srcOrd="3" destOrd="0" presId="urn:microsoft.com/office/officeart/2005/8/layout/hierarchy3"/>
    <dgm:cxn modelId="{DCBC8928-D0EA-4246-9D97-1E7E651D23B3}" type="presParOf" srcId="{77B942BC-CF3A-45A0-9CE8-C88930342B07}" destId="{8D95C3A7-97B3-40C3-974D-1698BF77DB94}" srcOrd="1" destOrd="0" presId="urn:microsoft.com/office/officeart/2005/8/layout/hierarchy3"/>
    <dgm:cxn modelId="{0CC278B7-05A8-427B-9359-6A82D31F3C87}" type="presParOf" srcId="{8D95C3A7-97B3-40C3-974D-1698BF77DB94}" destId="{2DC58018-7711-4215-8B5B-65072D5E1A03}" srcOrd="0" destOrd="0" presId="urn:microsoft.com/office/officeart/2005/8/layout/hierarchy3"/>
    <dgm:cxn modelId="{F3A85DAC-70DF-4082-A32B-EE742BA75DD4}" type="presParOf" srcId="{2DC58018-7711-4215-8B5B-65072D5E1A03}" destId="{51BFA9F5-F120-4683-8CB7-9F094320B5F2}" srcOrd="0" destOrd="0" presId="urn:microsoft.com/office/officeart/2005/8/layout/hierarchy3"/>
    <dgm:cxn modelId="{582048B3-93FD-45F1-B1B6-7C82E14F7859}" type="presParOf" srcId="{2DC58018-7711-4215-8B5B-65072D5E1A03}" destId="{34C6EA06-2166-442C-B3BE-5D03576387A0}" srcOrd="1" destOrd="0" presId="urn:microsoft.com/office/officeart/2005/8/layout/hierarchy3"/>
    <dgm:cxn modelId="{84756155-5764-4377-A3B9-381BBB59CC0F}" type="presParOf" srcId="{8D95C3A7-97B3-40C3-974D-1698BF77DB94}" destId="{BC2D0808-B60C-496D-9340-F2D7241DC0ED}" srcOrd="1" destOrd="0" presId="urn:microsoft.com/office/officeart/2005/8/layout/hierarchy3"/>
    <dgm:cxn modelId="{02BEBFBF-8D90-474B-97FC-3D508B88D90C}" type="presParOf" srcId="{BC2D0808-B60C-496D-9340-F2D7241DC0ED}" destId="{E91EFEB1-5E67-40CC-B751-6E0D62721B8C}" srcOrd="0" destOrd="0" presId="urn:microsoft.com/office/officeart/2005/8/layout/hierarchy3"/>
    <dgm:cxn modelId="{5442D6BA-5114-44E4-B452-3D88CFF4743C}" type="presParOf" srcId="{BC2D0808-B60C-496D-9340-F2D7241DC0ED}" destId="{8D0318F4-EB3D-4A09-82E7-731497C06EC8}" srcOrd="1" destOrd="0" presId="urn:microsoft.com/office/officeart/2005/8/layout/hierarchy3"/>
    <dgm:cxn modelId="{0FD9160C-0BED-47B9-B366-2B4EC4F4C361}" type="presParOf" srcId="{BC2D0808-B60C-496D-9340-F2D7241DC0ED}" destId="{5C1F4AC0-A713-4B93-8425-A8ADCAF7F206}" srcOrd="2" destOrd="0" presId="urn:microsoft.com/office/officeart/2005/8/layout/hierarchy3"/>
    <dgm:cxn modelId="{0A0CA5D7-4D04-451D-A838-18B52DE8BB0B}" type="presParOf" srcId="{BC2D0808-B60C-496D-9340-F2D7241DC0ED}" destId="{6298FD18-DB5D-4525-B576-B0A7D00712AF}"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F39489-F317-44DE-92CA-A7F7730E6731}"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s-EC"/>
        </a:p>
      </dgm:t>
    </dgm:pt>
    <dgm:pt modelId="{4DF5421D-7081-4F45-A72F-FC7581D7D728}">
      <dgm:prSet phldrT="[Texto]"/>
      <dgm:spPr/>
      <dgm:t>
        <a:bodyPr/>
        <a:lstStyle/>
        <a:p>
          <a:r>
            <a:rPr lang="es-ES" b="1" cap="all" baseline="0" dirty="0" smtClean="0"/>
            <a:t>Recurso Humanos</a:t>
          </a:r>
          <a:endParaRPr lang="es-EC" cap="all" baseline="0" dirty="0"/>
        </a:p>
      </dgm:t>
    </dgm:pt>
    <dgm:pt modelId="{4CF593F1-7865-4A4C-B5F6-29F8F8BC010A}" type="parTrans" cxnId="{9C3C9E0C-D414-47E7-A6F6-EF3DA1650367}">
      <dgm:prSet/>
      <dgm:spPr/>
      <dgm:t>
        <a:bodyPr/>
        <a:lstStyle/>
        <a:p>
          <a:endParaRPr lang="es-EC"/>
        </a:p>
      </dgm:t>
    </dgm:pt>
    <dgm:pt modelId="{F32CB75F-0D85-4E94-AF83-1D9BCB5D40E5}" type="sibTrans" cxnId="{9C3C9E0C-D414-47E7-A6F6-EF3DA1650367}">
      <dgm:prSet/>
      <dgm:spPr/>
      <dgm:t>
        <a:bodyPr/>
        <a:lstStyle/>
        <a:p>
          <a:endParaRPr lang="es-EC"/>
        </a:p>
      </dgm:t>
    </dgm:pt>
    <dgm:pt modelId="{EBB15B2D-E9F9-4EEC-9FFD-B82693038DA3}">
      <dgm:prSet phldrT="[Texto]"/>
      <dgm:spPr/>
      <dgm:t>
        <a:bodyPr/>
        <a:lstStyle/>
        <a:p>
          <a:r>
            <a:rPr lang="es-EC" dirty="0" smtClean="0"/>
            <a:t>Falta de amabilidad</a:t>
          </a:r>
          <a:endParaRPr lang="es-EC" dirty="0"/>
        </a:p>
      </dgm:t>
    </dgm:pt>
    <dgm:pt modelId="{B8F1584C-1249-42AF-AE8E-D5F797E79721}" type="parTrans" cxnId="{9590720F-AE6C-4B0F-AE9F-170F12F64818}">
      <dgm:prSet/>
      <dgm:spPr/>
      <dgm:t>
        <a:bodyPr/>
        <a:lstStyle/>
        <a:p>
          <a:endParaRPr lang="es-EC"/>
        </a:p>
      </dgm:t>
    </dgm:pt>
    <dgm:pt modelId="{DFBBE585-3061-4238-92AA-40DA346BDBE5}" type="sibTrans" cxnId="{9590720F-AE6C-4B0F-AE9F-170F12F64818}">
      <dgm:prSet/>
      <dgm:spPr/>
      <dgm:t>
        <a:bodyPr/>
        <a:lstStyle/>
        <a:p>
          <a:endParaRPr lang="es-EC"/>
        </a:p>
      </dgm:t>
    </dgm:pt>
    <dgm:pt modelId="{78C4D887-6690-4017-B042-203D0886EE49}">
      <dgm:prSet phldrT="[Texto]"/>
      <dgm:spPr/>
      <dgm:t>
        <a:bodyPr/>
        <a:lstStyle/>
        <a:p>
          <a:r>
            <a:rPr lang="es-ES" dirty="0" smtClean="0"/>
            <a:t>Errores al atender</a:t>
          </a:r>
        </a:p>
      </dgm:t>
    </dgm:pt>
    <dgm:pt modelId="{A05DFA35-9FF7-4D38-8C8F-BB7D70288C8E}" type="parTrans" cxnId="{E3A9A292-16FE-4931-BE19-48668AC47CB5}">
      <dgm:prSet/>
      <dgm:spPr/>
      <dgm:t>
        <a:bodyPr/>
        <a:lstStyle/>
        <a:p>
          <a:endParaRPr lang="es-EC"/>
        </a:p>
      </dgm:t>
    </dgm:pt>
    <dgm:pt modelId="{C6108212-1CF2-44A9-9A2A-C2F3952B85AD}" type="sibTrans" cxnId="{E3A9A292-16FE-4931-BE19-48668AC47CB5}">
      <dgm:prSet/>
      <dgm:spPr/>
      <dgm:t>
        <a:bodyPr/>
        <a:lstStyle/>
        <a:p>
          <a:endParaRPr lang="es-EC"/>
        </a:p>
      </dgm:t>
    </dgm:pt>
    <dgm:pt modelId="{92B5DDD0-D7BB-40FD-AD24-E4DCD3FF34ED}">
      <dgm:prSet phldrT="[Texto]"/>
      <dgm:spPr/>
      <dgm:t>
        <a:bodyPr/>
        <a:lstStyle/>
        <a:p>
          <a:r>
            <a:rPr lang="es-ES" b="1" dirty="0" smtClean="0"/>
            <a:t>SERVICIO</a:t>
          </a:r>
          <a:endParaRPr lang="es-EC" dirty="0"/>
        </a:p>
      </dgm:t>
    </dgm:pt>
    <dgm:pt modelId="{C0E2D7BC-D079-4CC2-A06E-F72D0953A24D}" type="parTrans" cxnId="{56B57069-5A62-46E2-84B3-ED709016278B}">
      <dgm:prSet/>
      <dgm:spPr/>
      <dgm:t>
        <a:bodyPr/>
        <a:lstStyle/>
        <a:p>
          <a:endParaRPr lang="es-EC"/>
        </a:p>
      </dgm:t>
    </dgm:pt>
    <dgm:pt modelId="{D94B43BB-DDD9-4939-BDCC-2A9379AB2891}" type="sibTrans" cxnId="{56B57069-5A62-46E2-84B3-ED709016278B}">
      <dgm:prSet/>
      <dgm:spPr/>
      <dgm:t>
        <a:bodyPr/>
        <a:lstStyle/>
        <a:p>
          <a:endParaRPr lang="es-EC"/>
        </a:p>
      </dgm:t>
    </dgm:pt>
    <dgm:pt modelId="{63B810D9-CC76-4840-A48D-AF84D02ECB45}">
      <dgm:prSet phldrT="[Texto]"/>
      <dgm:spPr/>
      <dgm:t>
        <a:bodyPr/>
        <a:lstStyle/>
        <a:p>
          <a:r>
            <a:rPr lang="es-EC" dirty="0" smtClean="0"/>
            <a:t>Falta de Información en ventanillas</a:t>
          </a:r>
          <a:endParaRPr lang="es-EC" dirty="0"/>
        </a:p>
      </dgm:t>
    </dgm:pt>
    <dgm:pt modelId="{FC013BF8-01BB-4B7D-ABA4-29383BD8633E}" type="parTrans" cxnId="{1C722EA5-AA4C-4CBD-BA84-B9C6E1FF337B}">
      <dgm:prSet/>
      <dgm:spPr/>
      <dgm:t>
        <a:bodyPr/>
        <a:lstStyle/>
        <a:p>
          <a:endParaRPr lang="es-EC"/>
        </a:p>
      </dgm:t>
    </dgm:pt>
    <dgm:pt modelId="{85CC9A22-28A6-42B2-90F8-24EF814D13FE}" type="sibTrans" cxnId="{1C722EA5-AA4C-4CBD-BA84-B9C6E1FF337B}">
      <dgm:prSet/>
      <dgm:spPr/>
      <dgm:t>
        <a:bodyPr/>
        <a:lstStyle/>
        <a:p>
          <a:endParaRPr lang="es-EC"/>
        </a:p>
      </dgm:t>
    </dgm:pt>
    <dgm:pt modelId="{F2F289B5-CBCE-4B8D-B67A-B43D5988259F}">
      <dgm:prSet phldrT="[Texto]"/>
      <dgm:spPr/>
      <dgm:t>
        <a:bodyPr/>
        <a:lstStyle/>
        <a:p>
          <a:r>
            <a:rPr lang="es-EC" dirty="0" smtClean="0"/>
            <a:t>Dificultad de comunicación al </a:t>
          </a:r>
          <a:r>
            <a:rPr lang="es-EC" dirty="0" err="1" smtClean="0"/>
            <a:t>Call</a:t>
          </a:r>
          <a:r>
            <a:rPr lang="es-EC" dirty="0" smtClean="0"/>
            <a:t> Center</a:t>
          </a:r>
          <a:endParaRPr lang="es-EC" dirty="0"/>
        </a:p>
      </dgm:t>
    </dgm:pt>
    <dgm:pt modelId="{AFE574CE-BB52-40E2-976D-475E43AC39C6}" type="parTrans" cxnId="{C8F11BE8-AF27-4969-86D3-185822B22C7B}">
      <dgm:prSet/>
      <dgm:spPr/>
      <dgm:t>
        <a:bodyPr/>
        <a:lstStyle/>
        <a:p>
          <a:endParaRPr lang="es-EC"/>
        </a:p>
      </dgm:t>
    </dgm:pt>
    <dgm:pt modelId="{E3CCD613-0E14-4C08-80B9-65E509C0E813}" type="sibTrans" cxnId="{C8F11BE8-AF27-4969-86D3-185822B22C7B}">
      <dgm:prSet/>
      <dgm:spPr/>
      <dgm:t>
        <a:bodyPr/>
        <a:lstStyle/>
        <a:p>
          <a:endParaRPr lang="es-EC"/>
        </a:p>
      </dgm:t>
    </dgm:pt>
    <dgm:pt modelId="{8A06423A-B1F7-404D-BB19-05C49B996839}">
      <dgm:prSet phldrT="[Texto]"/>
      <dgm:spPr/>
      <dgm:t>
        <a:bodyPr/>
        <a:lstStyle/>
        <a:p>
          <a:r>
            <a:rPr lang="es-ES" dirty="0" smtClean="0"/>
            <a:t>Mala distribución de trabajo</a:t>
          </a:r>
        </a:p>
      </dgm:t>
    </dgm:pt>
    <dgm:pt modelId="{04AEDE92-F0F1-49A5-8170-4DD0B4520986}" type="parTrans" cxnId="{3566FA57-2895-4EF3-A0EB-FE72097C6DF2}">
      <dgm:prSet/>
      <dgm:spPr/>
      <dgm:t>
        <a:bodyPr/>
        <a:lstStyle/>
        <a:p>
          <a:endParaRPr lang="es-EC"/>
        </a:p>
      </dgm:t>
    </dgm:pt>
    <dgm:pt modelId="{527BB842-5CED-40AA-84BC-3A61BB0D62F8}" type="sibTrans" cxnId="{3566FA57-2895-4EF3-A0EB-FE72097C6DF2}">
      <dgm:prSet/>
      <dgm:spPr/>
      <dgm:t>
        <a:bodyPr/>
        <a:lstStyle/>
        <a:p>
          <a:endParaRPr lang="es-EC"/>
        </a:p>
      </dgm:t>
    </dgm:pt>
    <dgm:pt modelId="{88B8B954-8002-473C-9279-8D69DD1AC180}">
      <dgm:prSet phldrT="[Texto]"/>
      <dgm:spPr/>
      <dgm:t>
        <a:bodyPr/>
        <a:lstStyle/>
        <a:p>
          <a:r>
            <a:rPr lang="es-EC" dirty="0" smtClean="0"/>
            <a:t>Desconocimiento del </a:t>
          </a:r>
          <a:r>
            <a:rPr lang="es-EC" dirty="0" err="1" smtClean="0"/>
            <a:t>Call</a:t>
          </a:r>
          <a:r>
            <a:rPr lang="es-EC" dirty="0" smtClean="0"/>
            <a:t> Center</a:t>
          </a:r>
          <a:endParaRPr lang="es-ES" dirty="0" smtClean="0"/>
        </a:p>
      </dgm:t>
    </dgm:pt>
    <dgm:pt modelId="{76983FCB-5E41-4FC1-8325-93CEC0DCA178}" type="parTrans" cxnId="{B2225E43-614B-4249-BB9C-404F2CE38D45}">
      <dgm:prSet/>
      <dgm:spPr/>
      <dgm:t>
        <a:bodyPr/>
        <a:lstStyle/>
        <a:p>
          <a:endParaRPr lang="es-EC"/>
        </a:p>
      </dgm:t>
    </dgm:pt>
    <dgm:pt modelId="{997855D4-AE00-4805-A0EC-B3A17D1645B7}" type="sibTrans" cxnId="{B2225E43-614B-4249-BB9C-404F2CE38D45}">
      <dgm:prSet/>
      <dgm:spPr/>
      <dgm:t>
        <a:bodyPr/>
        <a:lstStyle/>
        <a:p>
          <a:endParaRPr lang="es-EC"/>
        </a:p>
      </dgm:t>
    </dgm:pt>
    <dgm:pt modelId="{2F006FFE-A140-4DEC-BF51-193EF94F0B29}">
      <dgm:prSet phldrT="[Texto]"/>
      <dgm:spPr/>
      <dgm:t>
        <a:bodyPr/>
        <a:lstStyle/>
        <a:p>
          <a:r>
            <a:rPr lang="es-EC" dirty="0" smtClean="0"/>
            <a:t>Tiempo de espera largos para al recibir una cita</a:t>
          </a:r>
          <a:endParaRPr lang="es-EC" dirty="0"/>
        </a:p>
      </dgm:t>
    </dgm:pt>
    <dgm:pt modelId="{7D995795-ACAE-4E38-B07E-832EAB9A9D48}" type="parTrans" cxnId="{CB4DA4D0-24F9-45B3-9B88-566819D67A72}">
      <dgm:prSet/>
      <dgm:spPr/>
      <dgm:t>
        <a:bodyPr/>
        <a:lstStyle/>
        <a:p>
          <a:endParaRPr lang="es-EC"/>
        </a:p>
      </dgm:t>
    </dgm:pt>
    <dgm:pt modelId="{9C27CB6F-2EB7-4EB6-9F0D-EC85C6C31EB4}" type="sibTrans" cxnId="{CB4DA4D0-24F9-45B3-9B88-566819D67A72}">
      <dgm:prSet/>
      <dgm:spPr/>
      <dgm:t>
        <a:bodyPr/>
        <a:lstStyle/>
        <a:p>
          <a:endParaRPr lang="es-EC"/>
        </a:p>
      </dgm:t>
    </dgm:pt>
    <dgm:pt modelId="{55921B0C-A0EA-4F59-90BD-2862E9BFFD10}">
      <dgm:prSet phldrT="[Texto]"/>
      <dgm:spPr/>
      <dgm:t>
        <a:bodyPr/>
        <a:lstStyle/>
        <a:p>
          <a:r>
            <a:rPr lang="es-EC" dirty="0" smtClean="0"/>
            <a:t>Impuntualidad en turnos</a:t>
          </a:r>
          <a:endParaRPr lang="es-EC" dirty="0"/>
        </a:p>
      </dgm:t>
    </dgm:pt>
    <dgm:pt modelId="{D47B17BA-339E-4563-AFCC-865D59CDED3B}" type="parTrans" cxnId="{5CDDEBE0-1424-4BCE-8113-0848FAA58413}">
      <dgm:prSet/>
      <dgm:spPr/>
      <dgm:t>
        <a:bodyPr/>
        <a:lstStyle/>
        <a:p>
          <a:endParaRPr lang="es-EC"/>
        </a:p>
      </dgm:t>
    </dgm:pt>
    <dgm:pt modelId="{D3AFEF5E-BB51-4707-B1A6-822A4D635A1F}" type="sibTrans" cxnId="{5CDDEBE0-1424-4BCE-8113-0848FAA58413}">
      <dgm:prSet/>
      <dgm:spPr/>
      <dgm:t>
        <a:bodyPr/>
        <a:lstStyle/>
        <a:p>
          <a:endParaRPr lang="es-EC"/>
        </a:p>
      </dgm:t>
    </dgm:pt>
    <dgm:pt modelId="{42F1AAC6-3E3E-4DBE-B559-DF49A4283650}" type="pres">
      <dgm:prSet presAssocID="{50F39489-F317-44DE-92CA-A7F7730E6731}" presName="diagram" presStyleCnt="0">
        <dgm:presLayoutVars>
          <dgm:chPref val="1"/>
          <dgm:dir/>
          <dgm:animOne val="branch"/>
          <dgm:animLvl val="lvl"/>
          <dgm:resizeHandles/>
        </dgm:presLayoutVars>
      </dgm:prSet>
      <dgm:spPr/>
      <dgm:t>
        <a:bodyPr/>
        <a:lstStyle/>
        <a:p>
          <a:endParaRPr lang="es-ES"/>
        </a:p>
      </dgm:t>
    </dgm:pt>
    <dgm:pt modelId="{5C365E25-986B-4DB4-8CBE-73F490851504}" type="pres">
      <dgm:prSet presAssocID="{4DF5421D-7081-4F45-A72F-FC7581D7D728}" presName="root" presStyleCnt="0"/>
      <dgm:spPr/>
    </dgm:pt>
    <dgm:pt modelId="{FD5B7E7D-4DBD-4FE9-B23A-B0C7FEBD2F33}" type="pres">
      <dgm:prSet presAssocID="{4DF5421D-7081-4F45-A72F-FC7581D7D728}" presName="rootComposite" presStyleCnt="0"/>
      <dgm:spPr/>
    </dgm:pt>
    <dgm:pt modelId="{E14DCF82-B509-475F-B313-BEFC94708C7C}" type="pres">
      <dgm:prSet presAssocID="{4DF5421D-7081-4F45-A72F-FC7581D7D728}" presName="rootText" presStyleLbl="node1" presStyleIdx="0" presStyleCnt="2"/>
      <dgm:spPr/>
      <dgm:t>
        <a:bodyPr/>
        <a:lstStyle/>
        <a:p>
          <a:endParaRPr lang="es-EC"/>
        </a:p>
      </dgm:t>
    </dgm:pt>
    <dgm:pt modelId="{1530027E-A53F-48F2-8061-0328FB9454ED}" type="pres">
      <dgm:prSet presAssocID="{4DF5421D-7081-4F45-A72F-FC7581D7D728}" presName="rootConnector" presStyleLbl="node1" presStyleIdx="0" presStyleCnt="2"/>
      <dgm:spPr/>
      <dgm:t>
        <a:bodyPr/>
        <a:lstStyle/>
        <a:p>
          <a:endParaRPr lang="es-ES"/>
        </a:p>
      </dgm:t>
    </dgm:pt>
    <dgm:pt modelId="{48A5C036-7BA8-440A-8823-CF9E901339A3}" type="pres">
      <dgm:prSet presAssocID="{4DF5421D-7081-4F45-A72F-FC7581D7D728}" presName="childShape" presStyleCnt="0"/>
      <dgm:spPr/>
    </dgm:pt>
    <dgm:pt modelId="{549FEAEE-D7DB-4DC3-AA92-DF08AF386911}" type="pres">
      <dgm:prSet presAssocID="{B8F1584C-1249-42AF-AE8E-D5F797E79721}" presName="Name13" presStyleLbl="parChTrans1D2" presStyleIdx="0" presStyleCnt="8"/>
      <dgm:spPr/>
      <dgm:t>
        <a:bodyPr/>
        <a:lstStyle/>
        <a:p>
          <a:endParaRPr lang="es-ES"/>
        </a:p>
      </dgm:t>
    </dgm:pt>
    <dgm:pt modelId="{424D744D-7653-4D5E-918B-A7749FF9E048}" type="pres">
      <dgm:prSet presAssocID="{EBB15B2D-E9F9-4EEC-9FFD-B82693038DA3}" presName="childText" presStyleLbl="bgAcc1" presStyleIdx="0" presStyleCnt="8">
        <dgm:presLayoutVars>
          <dgm:bulletEnabled val="1"/>
        </dgm:presLayoutVars>
      </dgm:prSet>
      <dgm:spPr/>
      <dgm:t>
        <a:bodyPr/>
        <a:lstStyle/>
        <a:p>
          <a:endParaRPr lang="es-EC"/>
        </a:p>
      </dgm:t>
    </dgm:pt>
    <dgm:pt modelId="{9FEAC890-C0BE-4D2C-96A3-4C70F1A55FD7}" type="pres">
      <dgm:prSet presAssocID="{A05DFA35-9FF7-4D38-8C8F-BB7D70288C8E}" presName="Name13" presStyleLbl="parChTrans1D2" presStyleIdx="1" presStyleCnt="8"/>
      <dgm:spPr/>
      <dgm:t>
        <a:bodyPr/>
        <a:lstStyle/>
        <a:p>
          <a:endParaRPr lang="es-ES"/>
        </a:p>
      </dgm:t>
    </dgm:pt>
    <dgm:pt modelId="{0F7B2490-498C-46B5-B2F9-90155A91D525}" type="pres">
      <dgm:prSet presAssocID="{78C4D887-6690-4017-B042-203D0886EE49}" presName="childText" presStyleLbl="bgAcc1" presStyleIdx="1" presStyleCnt="8">
        <dgm:presLayoutVars>
          <dgm:bulletEnabled val="1"/>
        </dgm:presLayoutVars>
      </dgm:prSet>
      <dgm:spPr/>
      <dgm:t>
        <a:bodyPr/>
        <a:lstStyle/>
        <a:p>
          <a:endParaRPr lang="es-EC"/>
        </a:p>
      </dgm:t>
    </dgm:pt>
    <dgm:pt modelId="{A5F9E0E9-59C5-4463-A879-6DEE0F5AE08F}" type="pres">
      <dgm:prSet presAssocID="{76983FCB-5E41-4FC1-8325-93CEC0DCA178}" presName="Name13" presStyleLbl="parChTrans1D2" presStyleIdx="2" presStyleCnt="8"/>
      <dgm:spPr/>
      <dgm:t>
        <a:bodyPr/>
        <a:lstStyle/>
        <a:p>
          <a:endParaRPr lang="es-ES"/>
        </a:p>
      </dgm:t>
    </dgm:pt>
    <dgm:pt modelId="{A0E892D4-9C57-4C8C-8765-FEEE152B2F32}" type="pres">
      <dgm:prSet presAssocID="{88B8B954-8002-473C-9279-8D69DD1AC180}" presName="childText" presStyleLbl="bgAcc1" presStyleIdx="2" presStyleCnt="8">
        <dgm:presLayoutVars>
          <dgm:bulletEnabled val="1"/>
        </dgm:presLayoutVars>
      </dgm:prSet>
      <dgm:spPr/>
      <dgm:t>
        <a:bodyPr/>
        <a:lstStyle/>
        <a:p>
          <a:endParaRPr lang="es-EC"/>
        </a:p>
      </dgm:t>
    </dgm:pt>
    <dgm:pt modelId="{2CB6B5D6-9646-45F8-BE19-2A0E44CF8235}" type="pres">
      <dgm:prSet presAssocID="{04AEDE92-F0F1-49A5-8170-4DD0B4520986}" presName="Name13" presStyleLbl="parChTrans1D2" presStyleIdx="3" presStyleCnt="8"/>
      <dgm:spPr/>
      <dgm:t>
        <a:bodyPr/>
        <a:lstStyle/>
        <a:p>
          <a:endParaRPr lang="es-ES"/>
        </a:p>
      </dgm:t>
    </dgm:pt>
    <dgm:pt modelId="{08C28580-3003-4A24-9261-1DE80A40DC36}" type="pres">
      <dgm:prSet presAssocID="{8A06423A-B1F7-404D-BB19-05C49B996839}" presName="childText" presStyleLbl="bgAcc1" presStyleIdx="3" presStyleCnt="8">
        <dgm:presLayoutVars>
          <dgm:bulletEnabled val="1"/>
        </dgm:presLayoutVars>
      </dgm:prSet>
      <dgm:spPr/>
      <dgm:t>
        <a:bodyPr/>
        <a:lstStyle/>
        <a:p>
          <a:endParaRPr lang="es-EC"/>
        </a:p>
      </dgm:t>
    </dgm:pt>
    <dgm:pt modelId="{489367D7-2950-4638-932D-F93BF97AE4A0}" type="pres">
      <dgm:prSet presAssocID="{92B5DDD0-D7BB-40FD-AD24-E4DCD3FF34ED}" presName="root" presStyleCnt="0"/>
      <dgm:spPr/>
    </dgm:pt>
    <dgm:pt modelId="{0D6613A6-1CC3-46F2-B61D-C40285F551C1}" type="pres">
      <dgm:prSet presAssocID="{92B5DDD0-D7BB-40FD-AD24-E4DCD3FF34ED}" presName="rootComposite" presStyleCnt="0"/>
      <dgm:spPr/>
    </dgm:pt>
    <dgm:pt modelId="{AE9FE1A4-A7EA-4543-A181-229956DB5641}" type="pres">
      <dgm:prSet presAssocID="{92B5DDD0-D7BB-40FD-AD24-E4DCD3FF34ED}" presName="rootText" presStyleLbl="node1" presStyleIdx="1" presStyleCnt="2"/>
      <dgm:spPr/>
      <dgm:t>
        <a:bodyPr/>
        <a:lstStyle/>
        <a:p>
          <a:endParaRPr lang="es-EC"/>
        </a:p>
      </dgm:t>
    </dgm:pt>
    <dgm:pt modelId="{15B5F0AC-99C7-4537-A8C6-5FA743F103E6}" type="pres">
      <dgm:prSet presAssocID="{92B5DDD0-D7BB-40FD-AD24-E4DCD3FF34ED}" presName="rootConnector" presStyleLbl="node1" presStyleIdx="1" presStyleCnt="2"/>
      <dgm:spPr/>
      <dgm:t>
        <a:bodyPr/>
        <a:lstStyle/>
        <a:p>
          <a:endParaRPr lang="es-ES"/>
        </a:p>
      </dgm:t>
    </dgm:pt>
    <dgm:pt modelId="{E6DD477E-4C96-47CD-A29B-4D750CB2B069}" type="pres">
      <dgm:prSet presAssocID="{92B5DDD0-D7BB-40FD-AD24-E4DCD3FF34ED}" presName="childShape" presStyleCnt="0"/>
      <dgm:spPr/>
    </dgm:pt>
    <dgm:pt modelId="{A0392AC4-492E-45ED-8AF3-C41031C31048}" type="pres">
      <dgm:prSet presAssocID="{FC013BF8-01BB-4B7D-ABA4-29383BD8633E}" presName="Name13" presStyleLbl="parChTrans1D2" presStyleIdx="4" presStyleCnt="8"/>
      <dgm:spPr/>
      <dgm:t>
        <a:bodyPr/>
        <a:lstStyle/>
        <a:p>
          <a:endParaRPr lang="es-ES"/>
        </a:p>
      </dgm:t>
    </dgm:pt>
    <dgm:pt modelId="{615DF575-502D-419B-A5FD-612CCA9D2300}" type="pres">
      <dgm:prSet presAssocID="{63B810D9-CC76-4840-A48D-AF84D02ECB45}" presName="childText" presStyleLbl="bgAcc1" presStyleIdx="4" presStyleCnt="8">
        <dgm:presLayoutVars>
          <dgm:bulletEnabled val="1"/>
        </dgm:presLayoutVars>
      </dgm:prSet>
      <dgm:spPr/>
      <dgm:t>
        <a:bodyPr/>
        <a:lstStyle/>
        <a:p>
          <a:endParaRPr lang="es-EC"/>
        </a:p>
      </dgm:t>
    </dgm:pt>
    <dgm:pt modelId="{67400965-BD29-4B33-A11A-965F31E92FF1}" type="pres">
      <dgm:prSet presAssocID="{AFE574CE-BB52-40E2-976D-475E43AC39C6}" presName="Name13" presStyleLbl="parChTrans1D2" presStyleIdx="5" presStyleCnt="8"/>
      <dgm:spPr/>
      <dgm:t>
        <a:bodyPr/>
        <a:lstStyle/>
        <a:p>
          <a:endParaRPr lang="es-ES"/>
        </a:p>
      </dgm:t>
    </dgm:pt>
    <dgm:pt modelId="{87F605E9-2885-45E2-9479-431BD66D627A}" type="pres">
      <dgm:prSet presAssocID="{F2F289B5-CBCE-4B8D-B67A-B43D5988259F}" presName="childText" presStyleLbl="bgAcc1" presStyleIdx="5" presStyleCnt="8">
        <dgm:presLayoutVars>
          <dgm:bulletEnabled val="1"/>
        </dgm:presLayoutVars>
      </dgm:prSet>
      <dgm:spPr/>
      <dgm:t>
        <a:bodyPr/>
        <a:lstStyle/>
        <a:p>
          <a:endParaRPr lang="es-EC"/>
        </a:p>
      </dgm:t>
    </dgm:pt>
    <dgm:pt modelId="{364C2D02-EA82-4C0D-BC31-3D4B839E7F0F}" type="pres">
      <dgm:prSet presAssocID="{D47B17BA-339E-4563-AFCC-865D59CDED3B}" presName="Name13" presStyleLbl="parChTrans1D2" presStyleIdx="6" presStyleCnt="8"/>
      <dgm:spPr/>
      <dgm:t>
        <a:bodyPr/>
        <a:lstStyle/>
        <a:p>
          <a:endParaRPr lang="es-ES"/>
        </a:p>
      </dgm:t>
    </dgm:pt>
    <dgm:pt modelId="{E8AA7908-B7B3-45AF-9388-05E3D3CDFCFB}" type="pres">
      <dgm:prSet presAssocID="{55921B0C-A0EA-4F59-90BD-2862E9BFFD10}" presName="childText" presStyleLbl="bgAcc1" presStyleIdx="6" presStyleCnt="8">
        <dgm:presLayoutVars>
          <dgm:bulletEnabled val="1"/>
        </dgm:presLayoutVars>
      </dgm:prSet>
      <dgm:spPr/>
      <dgm:t>
        <a:bodyPr/>
        <a:lstStyle/>
        <a:p>
          <a:endParaRPr lang="es-EC"/>
        </a:p>
      </dgm:t>
    </dgm:pt>
    <dgm:pt modelId="{D24A09FF-58D6-4849-96F3-C6A9630A1BCA}" type="pres">
      <dgm:prSet presAssocID="{7D995795-ACAE-4E38-B07E-832EAB9A9D48}" presName="Name13" presStyleLbl="parChTrans1D2" presStyleIdx="7" presStyleCnt="8"/>
      <dgm:spPr/>
      <dgm:t>
        <a:bodyPr/>
        <a:lstStyle/>
        <a:p>
          <a:endParaRPr lang="es-ES"/>
        </a:p>
      </dgm:t>
    </dgm:pt>
    <dgm:pt modelId="{BA6BD33C-EB82-410F-9C7D-C82908E35F43}" type="pres">
      <dgm:prSet presAssocID="{2F006FFE-A140-4DEC-BF51-193EF94F0B29}" presName="childText" presStyleLbl="bgAcc1" presStyleIdx="7" presStyleCnt="8">
        <dgm:presLayoutVars>
          <dgm:bulletEnabled val="1"/>
        </dgm:presLayoutVars>
      </dgm:prSet>
      <dgm:spPr/>
      <dgm:t>
        <a:bodyPr/>
        <a:lstStyle/>
        <a:p>
          <a:endParaRPr lang="es-EC"/>
        </a:p>
      </dgm:t>
    </dgm:pt>
  </dgm:ptLst>
  <dgm:cxnLst>
    <dgm:cxn modelId="{CB4DA4D0-24F9-45B3-9B88-566819D67A72}" srcId="{92B5DDD0-D7BB-40FD-AD24-E4DCD3FF34ED}" destId="{2F006FFE-A140-4DEC-BF51-193EF94F0B29}" srcOrd="3" destOrd="0" parTransId="{7D995795-ACAE-4E38-B07E-832EAB9A9D48}" sibTransId="{9C27CB6F-2EB7-4EB6-9F0D-EC85C6C31EB4}"/>
    <dgm:cxn modelId="{1C722EA5-AA4C-4CBD-BA84-B9C6E1FF337B}" srcId="{92B5DDD0-D7BB-40FD-AD24-E4DCD3FF34ED}" destId="{63B810D9-CC76-4840-A48D-AF84D02ECB45}" srcOrd="0" destOrd="0" parTransId="{FC013BF8-01BB-4B7D-ABA4-29383BD8633E}" sibTransId="{85CC9A22-28A6-42B2-90F8-24EF814D13FE}"/>
    <dgm:cxn modelId="{9C3C9E0C-D414-47E7-A6F6-EF3DA1650367}" srcId="{50F39489-F317-44DE-92CA-A7F7730E6731}" destId="{4DF5421D-7081-4F45-A72F-FC7581D7D728}" srcOrd="0" destOrd="0" parTransId="{4CF593F1-7865-4A4C-B5F6-29F8F8BC010A}" sibTransId="{F32CB75F-0D85-4E94-AF83-1D9BCB5D40E5}"/>
    <dgm:cxn modelId="{1D819792-157E-4C49-884D-857EC18B9250}" type="presOf" srcId="{04AEDE92-F0F1-49A5-8170-4DD0B4520986}" destId="{2CB6B5D6-9646-45F8-BE19-2A0E44CF8235}" srcOrd="0" destOrd="0" presId="urn:microsoft.com/office/officeart/2005/8/layout/hierarchy3"/>
    <dgm:cxn modelId="{09877AD6-18FD-44FD-8279-78590781ACDE}" type="presOf" srcId="{50F39489-F317-44DE-92CA-A7F7730E6731}" destId="{42F1AAC6-3E3E-4DBE-B559-DF49A4283650}" srcOrd="0" destOrd="0" presId="urn:microsoft.com/office/officeart/2005/8/layout/hierarchy3"/>
    <dgm:cxn modelId="{2E6AA86E-3B0A-4AE3-91A3-70351A4FD9F9}" type="presOf" srcId="{78C4D887-6690-4017-B042-203D0886EE49}" destId="{0F7B2490-498C-46B5-B2F9-90155A91D525}" srcOrd="0" destOrd="0" presId="urn:microsoft.com/office/officeart/2005/8/layout/hierarchy3"/>
    <dgm:cxn modelId="{E4291F5F-A131-42B3-ABF7-ECB47A34F94D}" type="presOf" srcId="{AFE574CE-BB52-40E2-976D-475E43AC39C6}" destId="{67400965-BD29-4B33-A11A-965F31E92FF1}" srcOrd="0" destOrd="0" presId="urn:microsoft.com/office/officeart/2005/8/layout/hierarchy3"/>
    <dgm:cxn modelId="{B2225E43-614B-4249-BB9C-404F2CE38D45}" srcId="{4DF5421D-7081-4F45-A72F-FC7581D7D728}" destId="{88B8B954-8002-473C-9279-8D69DD1AC180}" srcOrd="2" destOrd="0" parTransId="{76983FCB-5E41-4FC1-8325-93CEC0DCA178}" sibTransId="{997855D4-AE00-4805-A0EC-B3A17D1645B7}"/>
    <dgm:cxn modelId="{56B57069-5A62-46E2-84B3-ED709016278B}" srcId="{50F39489-F317-44DE-92CA-A7F7730E6731}" destId="{92B5DDD0-D7BB-40FD-AD24-E4DCD3FF34ED}" srcOrd="1" destOrd="0" parTransId="{C0E2D7BC-D079-4CC2-A06E-F72D0953A24D}" sibTransId="{D94B43BB-DDD9-4939-BDCC-2A9379AB2891}"/>
    <dgm:cxn modelId="{C433E83A-EFB0-4878-B312-3C472CD75B74}" type="presOf" srcId="{4DF5421D-7081-4F45-A72F-FC7581D7D728}" destId="{E14DCF82-B509-475F-B313-BEFC94708C7C}" srcOrd="0" destOrd="0" presId="urn:microsoft.com/office/officeart/2005/8/layout/hierarchy3"/>
    <dgm:cxn modelId="{70F4339C-98AD-4344-9E5D-09E563FF6C76}" type="presOf" srcId="{B8F1584C-1249-42AF-AE8E-D5F797E79721}" destId="{549FEAEE-D7DB-4DC3-AA92-DF08AF386911}" srcOrd="0" destOrd="0" presId="urn:microsoft.com/office/officeart/2005/8/layout/hierarchy3"/>
    <dgm:cxn modelId="{FA8F05AB-E837-4AF5-981E-FEF5712A5CB2}" type="presOf" srcId="{FC013BF8-01BB-4B7D-ABA4-29383BD8633E}" destId="{A0392AC4-492E-45ED-8AF3-C41031C31048}" srcOrd="0" destOrd="0" presId="urn:microsoft.com/office/officeart/2005/8/layout/hierarchy3"/>
    <dgm:cxn modelId="{39AC0433-4875-49B4-A05D-1F2CB1B4BD10}" type="presOf" srcId="{92B5DDD0-D7BB-40FD-AD24-E4DCD3FF34ED}" destId="{15B5F0AC-99C7-4537-A8C6-5FA743F103E6}" srcOrd="1" destOrd="0" presId="urn:microsoft.com/office/officeart/2005/8/layout/hierarchy3"/>
    <dgm:cxn modelId="{8D80CB02-3C56-4135-A0ED-84E0A0632F21}" type="presOf" srcId="{76983FCB-5E41-4FC1-8325-93CEC0DCA178}" destId="{A5F9E0E9-59C5-4463-A879-6DEE0F5AE08F}" srcOrd="0" destOrd="0" presId="urn:microsoft.com/office/officeart/2005/8/layout/hierarchy3"/>
    <dgm:cxn modelId="{D5593E4C-7A80-48DD-9DC9-749C083ABCD0}" type="presOf" srcId="{4DF5421D-7081-4F45-A72F-FC7581D7D728}" destId="{1530027E-A53F-48F2-8061-0328FB9454ED}" srcOrd="1" destOrd="0" presId="urn:microsoft.com/office/officeart/2005/8/layout/hierarchy3"/>
    <dgm:cxn modelId="{7526EACC-AC36-44BA-ADBA-C635C34F1825}" type="presOf" srcId="{D47B17BA-339E-4563-AFCC-865D59CDED3B}" destId="{364C2D02-EA82-4C0D-BC31-3D4B839E7F0F}" srcOrd="0" destOrd="0" presId="urn:microsoft.com/office/officeart/2005/8/layout/hierarchy3"/>
    <dgm:cxn modelId="{9590720F-AE6C-4B0F-AE9F-170F12F64818}" srcId="{4DF5421D-7081-4F45-A72F-FC7581D7D728}" destId="{EBB15B2D-E9F9-4EEC-9FFD-B82693038DA3}" srcOrd="0" destOrd="0" parTransId="{B8F1584C-1249-42AF-AE8E-D5F797E79721}" sibTransId="{DFBBE585-3061-4238-92AA-40DA346BDBE5}"/>
    <dgm:cxn modelId="{60A9DBB6-6535-46E3-84D2-0CFFDED8268C}" type="presOf" srcId="{EBB15B2D-E9F9-4EEC-9FFD-B82693038DA3}" destId="{424D744D-7653-4D5E-918B-A7749FF9E048}" srcOrd="0" destOrd="0" presId="urn:microsoft.com/office/officeart/2005/8/layout/hierarchy3"/>
    <dgm:cxn modelId="{C8F11BE8-AF27-4969-86D3-185822B22C7B}" srcId="{92B5DDD0-D7BB-40FD-AD24-E4DCD3FF34ED}" destId="{F2F289B5-CBCE-4B8D-B67A-B43D5988259F}" srcOrd="1" destOrd="0" parTransId="{AFE574CE-BB52-40E2-976D-475E43AC39C6}" sibTransId="{E3CCD613-0E14-4C08-80B9-65E509C0E813}"/>
    <dgm:cxn modelId="{2BE66CCB-E3F3-473D-AB9D-3991FA3EBE6E}" type="presOf" srcId="{63B810D9-CC76-4840-A48D-AF84D02ECB45}" destId="{615DF575-502D-419B-A5FD-612CCA9D2300}" srcOrd="0" destOrd="0" presId="urn:microsoft.com/office/officeart/2005/8/layout/hierarchy3"/>
    <dgm:cxn modelId="{E3A9A292-16FE-4931-BE19-48668AC47CB5}" srcId="{4DF5421D-7081-4F45-A72F-FC7581D7D728}" destId="{78C4D887-6690-4017-B042-203D0886EE49}" srcOrd="1" destOrd="0" parTransId="{A05DFA35-9FF7-4D38-8C8F-BB7D70288C8E}" sibTransId="{C6108212-1CF2-44A9-9A2A-C2F3952B85AD}"/>
    <dgm:cxn modelId="{C8B726A4-F3D5-4C14-97C7-75C1AAB658B6}" type="presOf" srcId="{A05DFA35-9FF7-4D38-8C8F-BB7D70288C8E}" destId="{9FEAC890-C0BE-4D2C-96A3-4C70F1A55FD7}" srcOrd="0" destOrd="0" presId="urn:microsoft.com/office/officeart/2005/8/layout/hierarchy3"/>
    <dgm:cxn modelId="{3566FA57-2895-4EF3-A0EB-FE72097C6DF2}" srcId="{4DF5421D-7081-4F45-A72F-FC7581D7D728}" destId="{8A06423A-B1F7-404D-BB19-05C49B996839}" srcOrd="3" destOrd="0" parTransId="{04AEDE92-F0F1-49A5-8170-4DD0B4520986}" sibTransId="{527BB842-5CED-40AA-84BC-3A61BB0D62F8}"/>
    <dgm:cxn modelId="{5CDDEBE0-1424-4BCE-8113-0848FAA58413}" srcId="{92B5DDD0-D7BB-40FD-AD24-E4DCD3FF34ED}" destId="{55921B0C-A0EA-4F59-90BD-2862E9BFFD10}" srcOrd="2" destOrd="0" parTransId="{D47B17BA-339E-4563-AFCC-865D59CDED3B}" sibTransId="{D3AFEF5E-BB51-4707-B1A6-822A4D635A1F}"/>
    <dgm:cxn modelId="{AD2C18D7-801E-47F2-92B2-62FB58C5676F}" type="presOf" srcId="{7D995795-ACAE-4E38-B07E-832EAB9A9D48}" destId="{D24A09FF-58D6-4849-96F3-C6A9630A1BCA}" srcOrd="0" destOrd="0" presId="urn:microsoft.com/office/officeart/2005/8/layout/hierarchy3"/>
    <dgm:cxn modelId="{3E1F68B2-605F-4865-B9DF-487ACD02CB87}" type="presOf" srcId="{92B5DDD0-D7BB-40FD-AD24-E4DCD3FF34ED}" destId="{AE9FE1A4-A7EA-4543-A181-229956DB5641}" srcOrd="0" destOrd="0" presId="urn:microsoft.com/office/officeart/2005/8/layout/hierarchy3"/>
    <dgm:cxn modelId="{8BAF6107-A5E2-445E-AD02-B2CBFAD6B682}" type="presOf" srcId="{8A06423A-B1F7-404D-BB19-05C49B996839}" destId="{08C28580-3003-4A24-9261-1DE80A40DC36}" srcOrd="0" destOrd="0" presId="urn:microsoft.com/office/officeart/2005/8/layout/hierarchy3"/>
    <dgm:cxn modelId="{3AB088A3-5DD9-468E-9DC5-DE97E131F8BC}" type="presOf" srcId="{2F006FFE-A140-4DEC-BF51-193EF94F0B29}" destId="{BA6BD33C-EB82-410F-9C7D-C82908E35F43}" srcOrd="0" destOrd="0" presId="urn:microsoft.com/office/officeart/2005/8/layout/hierarchy3"/>
    <dgm:cxn modelId="{69315E51-705D-4AEC-B2F5-D2F38662F3BE}" type="presOf" srcId="{88B8B954-8002-473C-9279-8D69DD1AC180}" destId="{A0E892D4-9C57-4C8C-8765-FEEE152B2F32}" srcOrd="0" destOrd="0" presId="urn:microsoft.com/office/officeart/2005/8/layout/hierarchy3"/>
    <dgm:cxn modelId="{7CCAE1C2-612A-43C2-BA4B-F40495CE96E7}" type="presOf" srcId="{F2F289B5-CBCE-4B8D-B67A-B43D5988259F}" destId="{87F605E9-2885-45E2-9479-431BD66D627A}" srcOrd="0" destOrd="0" presId="urn:microsoft.com/office/officeart/2005/8/layout/hierarchy3"/>
    <dgm:cxn modelId="{E8471CE8-04EE-4C5B-A92C-A9BE7B3CAAAC}" type="presOf" srcId="{55921B0C-A0EA-4F59-90BD-2862E9BFFD10}" destId="{E8AA7908-B7B3-45AF-9388-05E3D3CDFCFB}" srcOrd="0" destOrd="0" presId="urn:microsoft.com/office/officeart/2005/8/layout/hierarchy3"/>
    <dgm:cxn modelId="{4DD183EC-90A8-4F00-92DA-0FA4D76D9FBC}" type="presParOf" srcId="{42F1AAC6-3E3E-4DBE-B559-DF49A4283650}" destId="{5C365E25-986B-4DB4-8CBE-73F490851504}" srcOrd="0" destOrd="0" presId="urn:microsoft.com/office/officeart/2005/8/layout/hierarchy3"/>
    <dgm:cxn modelId="{01D72E94-B2E0-431E-AD1B-4C38EB44F1EE}" type="presParOf" srcId="{5C365E25-986B-4DB4-8CBE-73F490851504}" destId="{FD5B7E7D-4DBD-4FE9-B23A-B0C7FEBD2F33}" srcOrd="0" destOrd="0" presId="urn:microsoft.com/office/officeart/2005/8/layout/hierarchy3"/>
    <dgm:cxn modelId="{20EAD5AC-7972-47BE-8709-D3486E953A8B}" type="presParOf" srcId="{FD5B7E7D-4DBD-4FE9-B23A-B0C7FEBD2F33}" destId="{E14DCF82-B509-475F-B313-BEFC94708C7C}" srcOrd="0" destOrd="0" presId="urn:microsoft.com/office/officeart/2005/8/layout/hierarchy3"/>
    <dgm:cxn modelId="{429BA93B-B1AE-4C03-8718-53D8385290A9}" type="presParOf" srcId="{FD5B7E7D-4DBD-4FE9-B23A-B0C7FEBD2F33}" destId="{1530027E-A53F-48F2-8061-0328FB9454ED}" srcOrd="1" destOrd="0" presId="urn:microsoft.com/office/officeart/2005/8/layout/hierarchy3"/>
    <dgm:cxn modelId="{A3606C80-4691-4EA3-868A-5D09A21C9816}" type="presParOf" srcId="{5C365E25-986B-4DB4-8CBE-73F490851504}" destId="{48A5C036-7BA8-440A-8823-CF9E901339A3}" srcOrd="1" destOrd="0" presId="urn:microsoft.com/office/officeart/2005/8/layout/hierarchy3"/>
    <dgm:cxn modelId="{64D48F90-1C81-4C77-AB02-F524663B84A5}" type="presParOf" srcId="{48A5C036-7BA8-440A-8823-CF9E901339A3}" destId="{549FEAEE-D7DB-4DC3-AA92-DF08AF386911}" srcOrd="0" destOrd="0" presId="urn:microsoft.com/office/officeart/2005/8/layout/hierarchy3"/>
    <dgm:cxn modelId="{8B5C1046-F32F-47D3-AC83-E67D9A3F2EAB}" type="presParOf" srcId="{48A5C036-7BA8-440A-8823-CF9E901339A3}" destId="{424D744D-7653-4D5E-918B-A7749FF9E048}" srcOrd="1" destOrd="0" presId="urn:microsoft.com/office/officeart/2005/8/layout/hierarchy3"/>
    <dgm:cxn modelId="{36C13BBB-9E64-4793-83F4-2F5420F89543}" type="presParOf" srcId="{48A5C036-7BA8-440A-8823-CF9E901339A3}" destId="{9FEAC890-C0BE-4D2C-96A3-4C70F1A55FD7}" srcOrd="2" destOrd="0" presId="urn:microsoft.com/office/officeart/2005/8/layout/hierarchy3"/>
    <dgm:cxn modelId="{E8B74EB4-6928-484F-BA5C-89C7CC1A9514}" type="presParOf" srcId="{48A5C036-7BA8-440A-8823-CF9E901339A3}" destId="{0F7B2490-498C-46B5-B2F9-90155A91D525}" srcOrd="3" destOrd="0" presId="urn:microsoft.com/office/officeart/2005/8/layout/hierarchy3"/>
    <dgm:cxn modelId="{05E4D0C2-A1D0-4BC1-A82C-8DE81F2C4133}" type="presParOf" srcId="{48A5C036-7BA8-440A-8823-CF9E901339A3}" destId="{A5F9E0E9-59C5-4463-A879-6DEE0F5AE08F}" srcOrd="4" destOrd="0" presId="urn:microsoft.com/office/officeart/2005/8/layout/hierarchy3"/>
    <dgm:cxn modelId="{EF7A764D-1042-44FD-8EC8-CF35750E6D31}" type="presParOf" srcId="{48A5C036-7BA8-440A-8823-CF9E901339A3}" destId="{A0E892D4-9C57-4C8C-8765-FEEE152B2F32}" srcOrd="5" destOrd="0" presId="urn:microsoft.com/office/officeart/2005/8/layout/hierarchy3"/>
    <dgm:cxn modelId="{24595609-3C3B-4411-BD01-7BB0DCE0228B}" type="presParOf" srcId="{48A5C036-7BA8-440A-8823-CF9E901339A3}" destId="{2CB6B5D6-9646-45F8-BE19-2A0E44CF8235}" srcOrd="6" destOrd="0" presId="urn:microsoft.com/office/officeart/2005/8/layout/hierarchy3"/>
    <dgm:cxn modelId="{25431E1A-D090-40FD-B7E4-8BE8CDD1EB40}" type="presParOf" srcId="{48A5C036-7BA8-440A-8823-CF9E901339A3}" destId="{08C28580-3003-4A24-9261-1DE80A40DC36}" srcOrd="7" destOrd="0" presId="urn:microsoft.com/office/officeart/2005/8/layout/hierarchy3"/>
    <dgm:cxn modelId="{19525795-A527-4CA7-95F7-7DB079521A8E}" type="presParOf" srcId="{42F1AAC6-3E3E-4DBE-B559-DF49A4283650}" destId="{489367D7-2950-4638-932D-F93BF97AE4A0}" srcOrd="1" destOrd="0" presId="urn:microsoft.com/office/officeart/2005/8/layout/hierarchy3"/>
    <dgm:cxn modelId="{3A72009D-5195-4F36-B024-893BF71FE887}" type="presParOf" srcId="{489367D7-2950-4638-932D-F93BF97AE4A0}" destId="{0D6613A6-1CC3-46F2-B61D-C40285F551C1}" srcOrd="0" destOrd="0" presId="urn:microsoft.com/office/officeart/2005/8/layout/hierarchy3"/>
    <dgm:cxn modelId="{1283B5B6-9351-4B2B-B554-89BCE39C47AF}" type="presParOf" srcId="{0D6613A6-1CC3-46F2-B61D-C40285F551C1}" destId="{AE9FE1A4-A7EA-4543-A181-229956DB5641}" srcOrd="0" destOrd="0" presId="urn:microsoft.com/office/officeart/2005/8/layout/hierarchy3"/>
    <dgm:cxn modelId="{BF0FD759-81D3-48D3-AE88-E5FE61356507}" type="presParOf" srcId="{0D6613A6-1CC3-46F2-B61D-C40285F551C1}" destId="{15B5F0AC-99C7-4537-A8C6-5FA743F103E6}" srcOrd="1" destOrd="0" presId="urn:microsoft.com/office/officeart/2005/8/layout/hierarchy3"/>
    <dgm:cxn modelId="{61479BDF-EA7B-4307-987D-2B6A16620320}" type="presParOf" srcId="{489367D7-2950-4638-932D-F93BF97AE4A0}" destId="{E6DD477E-4C96-47CD-A29B-4D750CB2B069}" srcOrd="1" destOrd="0" presId="urn:microsoft.com/office/officeart/2005/8/layout/hierarchy3"/>
    <dgm:cxn modelId="{F9B98438-3669-4C24-818B-541F61C8E5D9}" type="presParOf" srcId="{E6DD477E-4C96-47CD-A29B-4D750CB2B069}" destId="{A0392AC4-492E-45ED-8AF3-C41031C31048}" srcOrd="0" destOrd="0" presId="urn:microsoft.com/office/officeart/2005/8/layout/hierarchy3"/>
    <dgm:cxn modelId="{224E944D-45FE-47C1-B45D-224CB6278A76}" type="presParOf" srcId="{E6DD477E-4C96-47CD-A29B-4D750CB2B069}" destId="{615DF575-502D-419B-A5FD-612CCA9D2300}" srcOrd="1" destOrd="0" presId="urn:microsoft.com/office/officeart/2005/8/layout/hierarchy3"/>
    <dgm:cxn modelId="{F562A977-E0E6-4F43-89B5-31D548039077}" type="presParOf" srcId="{E6DD477E-4C96-47CD-A29B-4D750CB2B069}" destId="{67400965-BD29-4B33-A11A-965F31E92FF1}" srcOrd="2" destOrd="0" presId="urn:microsoft.com/office/officeart/2005/8/layout/hierarchy3"/>
    <dgm:cxn modelId="{20D89B36-8027-4082-BBAB-D39A3FD6A419}" type="presParOf" srcId="{E6DD477E-4C96-47CD-A29B-4D750CB2B069}" destId="{87F605E9-2885-45E2-9479-431BD66D627A}" srcOrd="3" destOrd="0" presId="urn:microsoft.com/office/officeart/2005/8/layout/hierarchy3"/>
    <dgm:cxn modelId="{4892FB34-0F67-48F1-A086-470ABCD01165}" type="presParOf" srcId="{E6DD477E-4C96-47CD-A29B-4D750CB2B069}" destId="{364C2D02-EA82-4C0D-BC31-3D4B839E7F0F}" srcOrd="4" destOrd="0" presId="urn:microsoft.com/office/officeart/2005/8/layout/hierarchy3"/>
    <dgm:cxn modelId="{2EC31131-7912-40BB-B725-A5254F99181B}" type="presParOf" srcId="{E6DD477E-4C96-47CD-A29B-4D750CB2B069}" destId="{E8AA7908-B7B3-45AF-9388-05E3D3CDFCFB}" srcOrd="5" destOrd="0" presId="urn:microsoft.com/office/officeart/2005/8/layout/hierarchy3"/>
    <dgm:cxn modelId="{D935AA69-E656-4FBC-B386-F02A835DB406}" type="presParOf" srcId="{E6DD477E-4C96-47CD-A29B-4D750CB2B069}" destId="{D24A09FF-58D6-4849-96F3-C6A9630A1BCA}" srcOrd="6" destOrd="0" presId="urn:microsoft.com/office/officeart/2005/8/layout/hierarchy3"/>
    <dgm:cxn modelId="{20707F77-63F9-41E6-9019-0FCF876A64AD}" type="presParOf" srcId="{E6DD477E-4C96-47CD-A29B-4D750CB2B069}" destId="{BA6BD33C-EB82-410F-9C7D-C82908E35F43}"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47B982-89ED-4FA0-8E92-BD6D5B5F86C8}" type="doc">
      <dgm:prSet loTypeId="urn:microsoft.com/office/officeart/2009/3/layout/DescendingProcess" loCatId="process" qsTypeId="urn:microsoft.com/office/officeart/2005/8/quickstyle/simple5" qsCatId="simple" csTypeId="urn:microsoft.com/office/officeart/2005/8/colors/accent1_1" csCatId="accent1" phldr="1"/>
      <dgm:spPr/>
      <dgm:t>
        <a:bodyPr/>
        <a:lstStyle/>
        <a:p>
          <a:endParaRPr lang="es-EC"/>
        </a:p>
      </dgm:t>
    </dgm:pt>
    <dgm:pt modelId="{EC644856-3F1A-4270-A300-14F09AD15911}">
      <dgm:prSet phldrT="[Texto]"/>
      <dgm:spPr/>
      <dgm:t>
        <a:bodyPr/>
        <a:lstStyle/>
        <a:p>
          <a:r>
            <a:rPr lang="es-EC" smtClean="0"/>
            <a:t>Tiempo de espera largos</a:t>
          </a:r>
          <a:endParaRPr lang="es-EC"/>
        </a:p>
      </dgm:t>
    </dgm:pt>
    <dgm:pt modelId="{E9C622FC-835A-466C-8C98-D1BD7E0B2B14}" type="parTrans" cxnId="{6FC0181B-1D7F-4F65-B7CE-75502D191985}">
      <dgm:prSet/>
      <dgm:spPr/>
      <dgm:t>
        <a:bodyPr/>
        <a:lstStyle/>
        <a:p>
          <a:endParaRPr lang="es-EC"/>
        </a:p>
      </dgm:t>
    </dgm:pt>
    <dgm:pt modelId="{3A53F8DA-89E6-4327-9AD7-80F4A6EB9D55}" type="sibTrans" cxnId="{6FC0181B-1D7F-4F65-B7CE-75502D191985}">
      <dgm:prSet/>
      <dgm:spPr/>
      <dgm:t>
        <a:bodyPr/>
        <a:lstStyle/>
        <a:p>
          <a:endParaRPr lang="es-EC"/>
        </a:p>
      </dgm:t>
    </dgm:pt>
    <dgm:pt modelId="{B6E059DF-5283-41B5-B7FF-0050B8A7F1ED}">
      <dgm:prSet/>
      <dgm:spPr/>
      <dgm:t>
        <a:bodyPr/>
        <a:lstStyle/>
        <a:p>
          <a:r>
            <a:rPr lang="es-EC" smtClean="0"/>
            <a:t>Falta de Información en ventanillas</a:t>
          </a:r>
          <a:endParaRPr lang="es-EC"/>
        </a:p>
      </dgm:t>
    </dgm:pt>
    <dgm:pt modelId="{37B815DC-9DE9-4B2C-A418-CE0AC1C66CA5}" type="parTrans" cxnId="{21BC9128-9F93-45E9-A1B3-2529627914D3}">
      <dgm:prSet/>
      <dgm:spPr/>
      <dgm:t>
        <a:bodyPr/>
        <a:lstStyle/>
        <a:p>
          <a:endParaRPr lang="es-EC"/>
        </a:p>
      </dgm:t>
    </dgm:pt>
    <dgm:pt modelId="{B5D2E488-0792-4BF9-8890-BF138D035A09}" type="sibTrans" cxnId="{21BC9128-9F93-45E9-A1B3-2529627914D3}">
      <dgm:prSet/>
      <dgm:spPr/>
      <dgm:t>
        <a:bodyPr/>
        <a:lstStyle/>
        <a:p>
          <a:endParaRPr lang="es-EC"/>
        </a:p>
      </dgm:t>
    </dgm:pt>
    <dgm:pt modelId="{0BF6F7FF-E571-49E5-B322-05DADDC44FA6}">
      <dgm:prSet/>
      <dgm:spPr/>
      <dgm:t>
        <a:bodyPr/>
        <a:lstStyle/>
        <a:p>
          <a:r>
            <a:rPr lang="es-EC" smtClean="0"/>
            <a:t>Saturación de pacientes en las diferentes especialidades</a:t>
          </a:r>
          <a:endParaRPr lang="es-EC"/>
        </a:p>
      </dgm:t>
    </dgm:pt>
    <dgm:pt modelId="{19AE4718-F79D-446C-AF08-AA1A0418B31D}" type="parTrans" cxnId="{5AF882C6-09D4-405B-8C3F-C4DC3C185DBC}">
      <dgm:prSet/>
      <dgm:spPr/>
      <dgm:t>
        <a:bodyPr/>
        <a:lstStyle/>
        <a:p>
          <a:endParaRPr lang="es-EC"/>
        </a:p>
      </dgm:t>
    </dgm:pt>
    <dgm:pt modelId="{F189AE43-AA8D-4669-9D7C-7DC188B189D2}" type="sibTrans" cxnId="{5AF882C6-09D4-405B-8C3F-C4DC3C185DBC}">
      <dgm:prSet/>
      <dgm:spPr/>
      <dgm:t>
        <a:bodyPr/>
        <a:lstStyle/>
        <a:p>
          <a:endParaRPr lang="es-EC"/>
        </a:p>
      </dgm:t>
    </dgm:pt>
    <dgm:pt modelId="{8556C821-2099-4EBC-8E33-75C62B6FE79D}">
      <dgm:prSet/>
      <dgm:spPr/>
      <dgm:t>
        <a:bodyPr/>
        <a:lstStyle/>
        <a:p>
          <a:r>
            <a:rPr lang="es-EC" smtClean="0"/>
            <a:t>Insuficiente comunicación entre algunas áreas</a:t>
          </a:r>
          <a:endParaRPr lang="es-EC"/>
        </a:p>
      </dgm:t>
    </dgm:pt>
    <dgm:pt modelId="{51C2441F-649A-4154-9818-E8BC813A1A19}" type="parTrans" cxnId="{74648D63-8D26-4F40-AEED-7CFFDBD84A2C}">
      <dgm:prSet/>
      <dgm:spPr/>
      <dgm:t>
        <a:bodyPr/>
        <a:lstStyle/>
        <a:p>
          <a:endParaRPr lang="es-EC"/>
        </a:p>
      </dgm:t>
    </dgm:pt>
    <dgm:pt modelId="{17387832-F781-4EBE-BA1E-C062F90A5498}" type="sibTrans" cxnId="{74648D63-8D26-4F40-AEED-7CFFDBD84A2C}">
      <dgm:prSet/>
      <dgm:spPr/>
      <dgm:t>
        <a:bodyPr/>
        <a:lstStyle/>
        <a:p>
          <a:endParaRPr lang="es-EC"/>
        </a:p>
      </dgm:t>
    </dgm:pt>
    <dgm:pt modelId="{C11E671C-55FE-4DB3-828A-FFE673FBEC29}" type="pres">
      <dgm:prSet presAssocID="{C747B982-89ED-4FA0-8E92-BD6D5B5F86C8}" presName="Name0" presStyleCnt="0">
        <dgm:presLayoutVars>
          <dgm:chMax val="7"/>
          <dgm:chPref val="5"/>
        </dgm:presLayoutVars>
      </dgm:prSet>
      <dgm:spPr/>
      <dgm:t>
        <a:bodyPr/>
        <a:lstStyle/>
        <a:p>
          <a:endParaRPr lang="es-ES"/>
        </a:p>
      </dgm:t>
    </dgm:pt>
    <dgm:pt modelId="{EF142AD0-709C-49D9-9A81-E72BF55C2772}" type="pres">
      <dgm:prSet presAssocID="{C747B982-89ED-4FA0-8E92-BD6D5B5F86C8}" presName="arrowNode" presStyleLbl="node1" presStyleIdx="0" presStyleCnt="1"/>
      <dgm:spPr/>
    </dgm:pt>
    <dgm:pt modelId="{061380EF-C09D-46B4-97D8-1CC8A1808A1C}" type="pres">
      <dgm:prSet presAssocID="{EC644856-3F1A-4270-A300-14F09AD15911}" presName="txNode1" presStyleLbl="revTx" presStyleIdx="0" presStyleCnt="4">
        <dgm:presLayoutVars>
          <dgm:bulletEnabled val="1"/>
        </dgm:presLayoutVars>
      </dgm:prSet>
      <dgm:spPr/>
      <dgm:t>
        <a:bodyPr/>
        <a:lstStyle/>
        <a:p>
          <a:endParaRPr lang="es-ES"/>
        </a:p>
      </dgm:t>
    </dgm:pt>
    <dgm:pt modelId="{C1664A21-8416-4554-B6BA-A795DEBFCBD8}" type="pres">
      <dgm:prSet presAssocID="{B6E059DF-5283-41B5-B7FF-0050B8A7F1ED}" presName="txNode2" presStyleLbl="revTx" presStyleIdx="1" presStyleCnt="4">
        <dgm:presLayoutVars>
          <dgm:bulletEnabled val="1"/>
        </dgm:presLayoutVars>
      </dgm:prSet>
      <dgm:spPr/>
      <dgm:t>
        <a:bodyPr/>
        <a:lstStyle/>
        <a:p>
          <a:endParaRPr lang="es-ES"/>
        </a:p>
      </dgm:t>
    </dgm:pt>
    <dgm:pt modelId="{16B95F87-A46B-44B8-8CB1-63CF854322DE}" type="pres">
      <dgm:prSet presAssocID="{B5D2E488-0792-4BF9-8890-BF138D035A09}" presName="dotNode2" presStyleCnt="0"/>
      <dgm:spPr/>
    </dgm:pt>
    <dgm:pt modelId="{0BC14F20-3D46-4005-8005-F915FF8522F2}" type="pres">
      <dgm:prSet presAssocID="{B5D2E488-0792-4BF9-8890-BF138D035A09}" presName="dotRepeatNode" presStyleLbl="fgShp" presStyleIdx="0" presStyleCnt="2"/>
      <dgm:spPr/>
      <dgm:t>
        <a:bodyPr/>
        <a:lstStyle/>
        <a:p>
          <a:endParaRPr lang="es-ES"/>
        </a:p>
      </dgm:t>
    </dgm:pt>
    <dgm:pt modelId="{1ED84CBF-7BAA-4E99-A139-9AE3AF2C510D}" type="pres">
      <dgm:prSet presAssocID="{0BF6F7FF-E571-49E5-B322-05DADDC44FA6}" presName="txNode3" presStyleLbl="revTx" presStyleIdx="2" presStyleCnt="4">
        <dgm:presLayoutVars>
          <dgm:bulletEnabled val="1"/>
        </dgm:presLayoutVars>
      </dgm:prSet>
      <dgm:spPr/>
      <dgm:t>
        <a:bodyPr/>
        <a:lstStyle/>
        <a:p>
          <a:endParaRPr lang="es-ES"/>
        </a:p>
      </dgm:t>
    </dgm:pt>
    <dgm:pt modelId="{623CCFE7-7AAB-44A7-A5E1-82FA736E42A3}" type="pres">
      <dgm:prSet presAssocID="{F189AE43-AA8D-4669-9D7C-7DC188B189D2}" presName="dotNode3" presStyleCnt="0"/>
      <dgm:spPr/>
    </dgm:pt>
    <dgm:pt modelId="{E271222D-F01D-4756-9ACD-4E6DE6665337}" type="pres">
      <dgm:prSet presAssocID="{F189AE43-AA8D-4669-9D7C-7DC188B189D2}" presName="dotRepeatNode" presStyleLbl="fgShp" presStyleIdx="1" presStyleCnt="2"/>
      <dgm:spPr/>
      <dgm:t>
        <a:bodyPr/>
        <a:lstStyle/>
        <a:p>
          <a:endParaRPr lang="es-ES"/>
        </a:p>
      </dgm:t>
    </dgm:pt>
    <dgm:pt modelId="{2728A963-6549-47AF-94F2-D3C96F4765AA}" type="pres">
      <dgm:prSet presAssocID="{8556C821-2099-4EBC-8E33-75C62B6FE79D}" presName="txNode4" presStyleLbl="revTx" presStyleIdx="3" presStyleCnt="4">
        <dgm:presLayoutVars>
          <dgm:bulletEnabled val="1"/>
        </dgm:presLayoutVars>
      </dgm:prSet>
      <dgm:spPr/>
      <dgm:t>
        <a:bodyPr/>
        <a:lstStyle/>
        <a:p>
          <a:endParaRPr lang="es-ES"/>
        </a:p>
      </dgm:t>
    </dgm:pt>
  </dgm:ptLst>
  <dgm:cxnLst>
    <dgm:cxn modelId="{74648D63-8D26-4F40-AEED-7CFFDBD84A2C}" srcId="{C747B982-89ED-4FA0-8E92-BD6D5B5F86C8}" destId="{8556C821-2099-4EBC-8E33-75C62B6FE79D}" srcOrd="3" destOrd="0" parTransId="{51C2441F-649A-4154-9818-E8BC813A1A19}" sibTransId="{17387832-F781-4EBE-BA1E-C062F90A5498}"/>
    <dgm:cxn modelId="{6A3B0F3B-9A71-4B35-A291-34D0D1720F90}" type="presOf" srcId="{B6E059DF-5283-41B5-B7FF-0050B8A7F1ED}" destId="{C1664A21-8416-4554-B6BA-A795DEBFCBD8}" srcOrd="0" destOrd="0" presId="urn:microsoft.com/office/officeart/2009/3/layout/DescendingProcess"/>
    <dgm:cxn modelId="{5AF882C6-09D4-405B-8C3F-C4DC3C185DBC}" srcId="{C747B982-89ED-4FA0-8E92-BD6D5B5F86C8}" destId="{0BF6F7FF-E571-49E5-B322-05DADDC44FA6}" srcOrd="2" destOrd="0" parTransId="{19AE4718-F79D-446C-AF08-AA1A0418B31D}" sibTransId="{F189AE43-AA8D-4669-9D7C-7DC188B189D2}"/>
    <dgm:cxn modelId="{88F79B57-F824-494A-B300-A34631FF2B31}" type="presOf" srcId="{F189AE43-AA8D-4669-9D7C-7DC188B189D2}" destId="{E271222D-F01D-4756-9ACD-4E6DE6665337}" srcOrd="0" destOrd="0" presId="urn:microsoft.com/office/officeart/2009/3/layout/DescendingProcess"/>
    <dgm:cxn modelId="{98E6039B-6853-4E83-A7B6-2A5780A8263C}" type="presOf" srcId="{C747B982-89ED-4FA0-8E92-BD6D5B5F86C8}" destId="{C11E671C-55FE-4DB3-828A-FFE673FBEC29}" srcOrd="0" destOrd="0" presId="urn:microsoft.com/office/officeart/2009/3/layout/DescendingProcess"/>
    <dgm:cxn modelId="{37E49D36-2D17-4FE8-9B58-076ADFB96DCA}" type="presOf" srcId="{8556C821-2099-4EBC-8E33-75C62B6FE79D}" destId="{2728A963-6549-47AF-94F2-D3C96F4765AA}" srcOrd="0" destOrd="0" presId="urn:microsoft.com/office/officeart/2009/3/layout/DescendingProcess"/>
    <dgm:cxn modelId="{EA69B438-C798-4139-AC7E-721984E8A7BF}" type="presOf" srcId="{EC644856-3F1A-4270-A300-14F09AD15911}" destId="{061380EF-C09D-46B4-97D8-1CC8A1808A1C}" srcOrd="0" destOrd="0" presId="urn:microsoft.com/office/officeart/2009/3/layout/DescendingProcess"/>
    <dgm:cxn modelId="{A67E8FE4-74DF-4B31-8A9D-EC989B48889D}" type="presOf" srcId="{B5D2E488-0792-4BF9-8890-BF138D035A09}" destId="{0BC14F20-3D46-4005-8005-F915FF8522F2}" srcOrd="0" destOrd="0" presId="urn:microsoft.com/office/officeart/2009/3/layout/DescendingProcess"/>
    <dgm:cxn modelId="{6FC0181B-1D7F-4F65-B7CE-75502D191985}" srcId="{C747B982-89ED-4FA0-8E92-BD6D5B5F86C8}" destId="{EC644856-3F1A-4270-A300-14F09AD15911}" srcOrd="0" destOrd="0" parTransId="{E9C622FC-835A-466C-8C98-D1BD7E0B2B14}" sibTransId="{3A53F8DA-89E6-4327-9AD7-80F4A6EB9D55}"/>
    <dgm:cxn modelId="{8700FF31-D35C-4032-BF28-B9507FFA7880}" type="presOf" srcId="{0BF6F7FF-E571-49E5-B322-05DADDC44FA6}" destId="{1ED84CBF-7BAA-4E99-A139-9AE3AF2C510D}" srcOrd="0" destOrd="0" presId="urn:microsoft.com/office/officeart/2009/3/layout/DescendingProcess"/>
    <dgm:cxn modelId="{21BC9128-9F93-45E9-A1B3-2529627914D3}" srcId="{C747B982-89ED-4FA0-8E92-BD6D5B5F86C8}" destId="{B6E059DF-5283-41B5-B7FF-0050B8A7F1ED}" srcOrd="1" destOrd="0" parTransId="{37B815DC-9DE9-4B2C-A418-CE0AC1C66CA5}" sibTransId="{B5D2E488-0792-4BF9-8890-BF138D035A09}"/>
    <dgm:cxn modelId="{7C00A9FB-EB38-4B2C-8E3D-890E04BB58BA}" type="presParOf" srcId="{C11E671C-55FE-4DB3-828A-FFE673FBEC29}" destId="{EF142AD0-709C-49D9-9A81-E72BF55C2772}" srcOrd="0" destOrd="0" presId="urn:microsoft.com/office/officeart/2009/3/layout/DescendingProcess"/>
    <dgm:cxn modelId="{299B0432-B83E-493B-BD8A-731CFF73C88D}" type="presParOf" srcId="{C11E671C-55FE-4DB3-828A-FFE673FBEC29}" destId="{061380EF-C09D-46B4-97D8-1CC8A1808A1C}" srcOrd="1" destOrd="0" presId="urn:microsoft.com/office/officeart/2009/3/layout/DescendingProcess"/>
    <dgm:cxn modelId="{A0225B09-8563-476A-9D8C-CABE7528C6F8}" type="presParOf" srcId="{C11E671C-55FE-4DB3-828A-FFE673FBEC29}" destId="{C1664A21-8416-4554-B6BA-A795DEBFCBD8}" srcOrd="2" destOrd="0" presId="urn:microsoft.com/office/officeart/2009/3/layout/DescendingProcess"/>
    <dgm:cxn modelId="{FE42E73F-7CD0-493B-BD95-C8F5D366440B}" type="presParOf" srcId="{C11E671C-55FE-4DB3-828A-FFE673FBEC29}" destId="{16B95F87-A46B-44B8-8CB1-63CF854322DE}" srcOrd="3" destOrd="0" presId="urn:microsoft.com/office/officeart/2009/3/layout/DescendingProcess"/>
    <dgm:cxn modelId="{C0CFDDB9-0620-4D34-97DE-9BF42409C609}" type="presParOf" srcId="{16B95F87-A46B-44B8-8CB1-63CF854322DE}" destId="{0BC14F20-3D46-4005-8005-F915FF8522F2}" srcOrd="0" destOrd="0" presId="urn:microsoft.com/office/officeart/2009/3/layout/DescendingProcess"/>
    <dgm:cxn modelId="{77108A72-4234-4924-91F9-DFC72C2FDCAD}" type="presParOf" srcId="{C11E671C-55FE-4DB3-828A-FFE673FBEC29}" destId="{1ED84CBF-7BAA-4E99-A139-9AE3AF2C510D}" srcOrd="4" destOrd="0" presId="urn:microsoft.com/office/officeart/2009/3/layout/DescendingProcess"/>
    <dgm:cxn modelId="{91108F80-8414-44AF-91A1-3BB3C46982A0}" type="presParOf" srcId="{C11E671C-55FE-4DB3-828A-FFE673FBEC29}" destId="{623CCFE7-7AAB-44A7-A5E1-82FA736E42A3}" srcOrd="5" destOrd="0" presId="urn:microsoft.com/office/officeart/2009/3/layout/DescendingProcess"/>
    <dgm:cxn modelId="{5876ECAB-4842-41AF-A0FC-1DA2AFA184DA}" type="presParOf" srcId="{623CCFE7-7AAB-44A7-A5E1-82FA736E42A3}" destId="{E271222D-F01D-4756-9ACD-4E6DE6665337}" srcOrd="0" destOrd="0" presId="urn:microsoft.com/office/officeart/2009/3/layout/DescendingProcess"/>
    <dgm:cxn modelId="{658A8A8C-18D4-4D31-BDCA-4A5F09907D64}" type="presParOf" srcId="{C11E671C-55FE-4DB3-828A-FFE673FBEC29}" destId="{2728A963-6549-47AF-94F2-D3C96F4765AA}" srcOrd="6" destOrd="0" presId="urn:microsoft.com/office/officeart/2009/3/layout/Descending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DBD4B4-70A6-4D88-B115-9194C0D97ED8}"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s-ES"/>
        </a:p>
      </dgm:t>
    </dgm:pt>
    <dgm:pt modelId="{3496F03B-AA7D-48B1-8986-AD9FD5F7EE9F}">
      <dgm:prSet phldrT="[Texto]"/>
      <dgm:spPr/>
      <dgm:t>
        <a:bodyPr/>
        <a:lstStyle/>
        <a:p>
          <a:r>
            <a:rPr lang="es-EC" dirty="0" smtClean="0"/>
            <a:t>Evaluar el grado de satisfacción de atención en el servicio de Consulta Externa del usuario del Hospital Cantonal Sangolquí</a:t>
          </a:r>
          <a:endParaRPr lang="es-ES" dirty="0"/>
        </a:p>
      </dgm:t>
    </dgm:pt>
    <dgm:pt modelId="{00E85110-55FA-4E38-AC98-2B9DC3CBBD57}" type="parTrans" cxnId="{EC9D70AD-46A4-44F6-8BF8-71FC152268C2}">
      <dgm:prSet/>
      <dgm:spPr/>
      <dgm:t>
        <a:bodyPr/>
        <a:lstStyle/>
        <a:p>
          <a:endParaRPr lang="es-ES"/>
        </a:p>
      </dgm:t>
    </dgm:pt>
    <dgm:pt modelId="{47015AFF-609C-4A57-B855-93300E7D5721}" type="sibTrans" cxnId="{EC9D70AD-46A4-44F6-8BF8-71FC152268C2}">
      <dgm:prSet/>
      <dgm:spPr/>
      <dgm:t>
        <a:bodyPr/>
        <a:lstStyle/>
        <a:p>
          <a:endParaRPr lang="es-ES"/>
        </a:p>
      </dgm:t>
    </dgm:pt>
    <dgm:pt modelId="{65AF2658-2663-430D-BF73-1609ADF09030}">
      <dgm:prSet phldrT="[Texto]"/>
      <dgm:spPr/>
      <dgm:t>
        <a:bodyPr/>
        <a:lstStyle/>
        <a:p>
          <a:r>
            <a:rPr lang="es-EC" dirty="0" smtClean="0"/>
            <a:t>Definir el marco teórico que sustenta el estudio de investigación aplicada</a:t>
          </a:r>
          <a:endParaRPr lang="es-ES" dirty="0"/>
        </a:p>
      </dgm:t>
    </dgm:pt>
    <dgm:pt modelId="{FD4837BE-1CD1-443D-95F5-7B7ED6EC57A8}" type="parTrans" cxnId="{78E6787A-BA71-4D1B-9944-179F71794A1A}">
      <dgm:prSet/>
      <dgm:spPr/>
      <dgm:t>
        <a:bodyPr/>
        <a:lstStyle/>
        <a:p>
          <a:endParaRPr lang="es-ES"/>
        </a:p>
      </dgm:t>
    </dgm:pt>
    <dgm:pt modelId="{A712867F-8DC5-4A21-B334-009D3AE3711A}" type="sibTrans" cxnId="{78E6787A-BA71-4D1B-9944-179F71794A1A}">
      <dgm:prSet/>
      <dgm:spPr/>
      <dgm:t>
        <a:bodyPr/>
        <a:lstStyle/>
        <a:p>
          <a:endParaRPr lang="es-ES"/>
        </a:p>
      </dgm:t>
    </dgm:pt>
    <dgm:pt modelId="{53F29481-7127-4E54-B158-24DC8AA4EB32}">
      <dgm:prSet/>
      <dgm:spPr/>
      <dgm:t>
        <a:bodyPr/>
        <a:lstStyle/>
        <a:p>
          <a:r>
            <a:rPr lang="es-EC" smtClean="0"/>
            <a:t>Diseñar una propuesta metodológica de la investigación para el levantamiento de datos y generación de resultados sobre la satisfacción del paciente del Hospital Cantonal Sangolquí</a:t>
          </a:r>
          <a:endParaRPr lang="es-ES"/>
        </a:p>
      </dgm:t>
    </dgm:pt>
    <dgm:pt modelId="{6251B8D3-CC7F-4B64-8C20-A984263EDA15}" type="parTrans" cxnId="{AD726CD6-4140-41E6-9817-5D905992E7C2}">
      <dgm:prSet/>
      <dgm:spPr/>
      <dgm:t>
        <a:bodyPr/>
        <a:lstStyle/>
        <a:p>
          <a:endParaRPr lang="es-ES"/>
        </a:p>
      </dgm:t>
    </dgm:pt>
    <dgm:pt modelId="{8F841773-76AF-4C3A-8846-6005E85C29CC}" type="sibTrans" cxnId="{AD726CD6-4140-41E6-9817-5D905992E7C2}">
      <dgm:prSet/>
      <dgm:spPr/>
      <dgm:t>
        <a:bodyPr/>
        <a:lstStyle/>
        <a:p>
          <a:endParaRPr lang="es-ES"/>
        </a:p>
      </dgm:t>
    </dgm:pt>
    <dgm:pt modelId="{1481320B-A830-4912-9845-9F58223A3BF2}">
      <dgm:prSet/>
      <dgm:spPr/>
      <dgm:t>
        <a:bodyPr/>
        <a:lstStyle/>
        <a:p>
          <a:r>
            <a:rPr lang="es-EC" smtClean="0"/>
            <a:t>Conocer  el grado satisfacción de los pacientes de consulta externa</a:t>
          </a:r>
          <a:endParaRPr lang="es-ES"/>
        </a:p>
      </dgm:t>
    </dgm:pt>
    <dgm:pt modelId="{6A175ECB-1CB4-454A-8E8B-0057AE2E909C}" type="parTrans" cxnId="{3F1CDF01-14E3-486E-B0F6-64D267C7B911}">
      <dgm:prSet/>
      <dgm:spPr/>
      <dgm:t>
        <a:bodyPr/>
        <a:lstStyle/>
        <a:p>
          <a:endParaRPr lang="es-ES"/>
        </a:p>
      </dgm:t>
    </dgm:pt>
    <dgm:pt modelId="{566DEBD6-4C47-4BF4-8310-D3C80B7F5056}" type="sibTrans" cxnId="{3F1CDF01-14E3-486E-B0F6-64D267C7B911}">
      <dgm:prSet/>
      <dgm:spPr/>
      <dgm:t>
        <a:bodyPr/>
        <a:lstStyle/>
        <a:p>
          <a:endParaRPr lang="es-ES"/>
        </a:p>
      </dgm:t>
    </dgm:pt>
    <dgm:pt modelId="{E3BBC581-2118-4AD1-B7B0-16BBD5B10A33}">
      <dgm:prSet/>
      <dgm:spPr/>
      <dgm:t>
        <a:bodyPr/>
        <a:lstStyle/>
        <a:p>
          <a:r>
            <a:rPr lang="es-EC" dirty="0" smtClean="0"/>
            <a:t>Establecer conclusiones y recomendaciones sobre el proyecto de Investigación</a:t>
          </a:r>
          <a:endParaRPr lang="es-ES" dirty="0"/>
        </a:p>
      </dgm:t>
    </dgm:pt>
    <dgm:pt modelId="{51B4514D-D229-4BBD-8592-3C1662B52945}" type="parTrans" cxnId="{9BE0D74D-B09B-4288-9DBB-35024D114836}">
      <dgm:prSet/>
      <dgm:spPr/>
      <dgm:t>
        <a:bodyPr/>
        <a:lstStyle/>
        <a:p>
          <a:endParaRPr lang="es-ES"/>
        </a:p>
      </dgm:t>
    </dgm:pt>
    <dgm:pt modelId="{479E408B-0F0A-431D-830C-A3A724B4C974}" type="sibTrans" cxnId="{9BE0D74D-B09B-4288-9DBB-35024D114836}">
      <dgm:prSet/>
      <dgm:spPr/>
      <dgm:t>
        <a:bodyPr/>
        <a:lstStyle/>
        <a:p>
          <a:endParaRPr lang="es-ES"/>
        </a:p>
      </dgm:t>
    </dgm:pt>
    <dgm:pt modelId="{9838318D-0672-4D9B-8631-9B5EFD421712}" type="pres">
      <dgm:prSet presAssocID="{6DDBD4B4-70A6-4D88-B115-9194C0D97ED8}" presName="composite" presStyleCnt="0">
        <dgm:presLayoutVars>
          <dgm:chMax val="1"/>
          <dgm:dir/>
          <dgm:resizeHandles val="exact"/>
        </dgm:presLayoutVars>
      </dgm:prSet>
      <dgm:spPr/>
      <dgm:t>
        <a:bodyPr/>
        <a:lstStyle/>
        <a:p>
          <a:endParaRPr lang="es-ES"/>
        </a:p>
      </dgm:t>
    </dgm:pt>
    <dgm:pt modelId="{A398B738-4E4C-4E82-8273-0C207E797B4F}" type="pres">
      <dgm:prSet presAssocID="{3496F03B-AA7D-48B1-8986-AD9FD5F7EE9F}" presName="roof" presStyleLbl="dkBgShp" presStyleIdx="0" presStyleCnt="2"/>
      <dgm:spPr/>
      <dgm:t>
        <a:bodyPr/>
        <a:lstStyle/>
        <a:p>
          <a:endParaRPr lang="es-ES"/>
        </a:p>
      </dgm:t>
    </dgm:pt>
    <dgm:pt modelId="{AA8BA258-726F-4FB0-92FF-CD89276EF58E}" type="pres">
      <dgm:prSet presAssocID="{3496F03B-AA7D-48B1-8986-AD9FD5F7EE9F}" presName="pillars" presStyleCnt="0"/>
      <dgm:spPr/>
    </dgm:pt>
    <dgm:pt modelId="{94918EDA-ABB4-4F64-B7AF-B5CFB9ED9AB6}" type="pres">
      <dgm:prSet presAssocID="{3496F03B-AA7D-48B1-8986-AD9FD5F7EE9F}" presName="pillar1" presStyleLbl="node1" presStyleIdx="0" presStyleCnt="4">
        <dgm:presLayoutVars>
          <dgm:bulletEnabled val="1"/>
        </dgm:presLayoutVars>
      </dgm:prSet>
      <dgm:spPr/>
      <dgm:t>
        <a:bodyPr/>
        <a:lstStyle/>
        <a:p>
          <a:endParaRPr lang="es-ES"/>
        </a:p>
      </dgm:t>
    </dgm:pt>
    <dgm:pt modelId="{AA530513-814C-4D22-A073-0CD855819D30}" type="pres">
      <dgm:prSet presAssocID="{53F29481-7127-4E54-B158-24DC8AA4EB32}" presName="pillarX" presStyleLbl="node1" presStyleIdx="1" presStyleCnt="4">
        <dgm:presLayoutVars>
          <dgm:bulletEnabled val="1"/>
        </dgm:presLayoutVars>
      </dgm:prSet>
      <dgm:spPr/>
      <dgm:t>
        <a:bodyPr/>
        <a:lstStyle/>
        <a:p>
          <a:endParaRPr lang="es-ES"/>
        </a:p>
      </dgm:t>
    </dgm:pt>
    <dgm:pt modelId="{915C65FC-DFB7-438E-B7AB-AAA70EE51570}" type="pres">
      <dgm:prSet presAssocID="{1481320B-A830-4912-9845-9F58223A3BF2}" presName="pillarX" presStyleLbl="node1" presStyleIdx="2" presStyleCnt="4">
        <dgm:presLayoutVars>
          <dgm:bulletEnabled val="1"/>
        </dgm:presLayoutVars>
      </dgm:prSet>
      <dgm:spPr/>
      <dgm:t>
        <a:bodyPr/>
        <a:lstStyle/>
        <a:p>
          <a:endParaRPr lang="es-ES"/>
        </a:p>
      </dgm:t>
    </dgm:pt>
    <dgm:pt modelId="{BFEE7B4C-B397-4233-A679-328C009F75B6}" type="pres">
      <dgm:prSet presAssocID="{E3BBC581-2118-4AD1-B7B0-16BBD5B10A33}" presName="pillarX" presStyleLbl="node1" presStyleIdx="3" presStyleCnt="4">
        <dgm:presLayoutVars>
          <dgm:bulletEnabled val="1"/>
        </dgm:presLayoutVars>
      </dgm:prSet>
      <dgm:spPr/>
      <dgm:t>
        <a:bodyPr/>
        <a:lstStyle/>
        <a:p>
          <a:endParaRPr lang="es-ES"/>
        </a:p>
      </dgm:t>
    </dgm:pt>
    <dgm:pt modelId="{C3EF763A-E323-489F-BEF9-2D60EAF5DA0F}" type="pres">
      <dgm:prSet presAssocID="{3496F03B-AA7D-48B1-8986-AD9FD5F7EE9F}" presName="base" presStyleLbl="dkBgShp" presStyleIdx="1" presStyleCnt="2"/>
      <dgm:spPr/>
    </dgm:pt>
  </dgm:ptLst>
  <dgm:cxnLst>
    <dgm:cxn modelId="{9BE0D74D-B09B-4288-9DBB-35024D114836}" srcId="{3496F03B-AA7D-48B1-8986-AD9FD5F7EE9F}" destId="{E3BBC581-2118-4AD1-B7B0-16BBD5B10A33}" srcOrd="3" destOrd="0" parTransId="{51B4514D-D229-4BBD-8592-3C1662B52945}" sibTransId="{479E408B-0F0A-431D-830C-A3A724B4C974}"/>
    <dgm:cxn modelId="{3F1CDF01-14E3-486E-B0F6-64D267C7B911}" srcId="{3496F03B-AA7D-48B1-8986-AD9FD5F7EE9F}" destId="{1481320B-A830-4912-9845-9F58223A3BF2}" srcOrd="2" destOrd="0" parTransId="{6A175ECB-1CB4-454A-8E8B-0057AE2E909C}" sibTransId="{566DEBD6-4C47-4BF4-8310-D3C80B7F5056}"/>
    <dgm:cxn modelId="{AD726CD6-4140-41E6-9817-5D905992E7C2}" srcId="{3496F03B-AA7D-48B1-8986-AD9FD5F7EE9F}" destId="{53F29481-7127-4E54-B158-24DC8AA4EB32}" srcOrd="1" destOrd="0" parTransId="{6251B8D3-CC7F-4B64-8C20-A984263EDA15}" sibTransId="{8F841773-76AF-4C3A-8846-6005E85C29CC}"/>
    <dgm:cxn modelId="{C9C57CC0-6121-47DA-9BC3-9581D7B8E9ED}" type="presOf" srcId="{53F29481-7127-4E54-B158-24DC8AA4EB32}" destId="{AA530513-814C-4D22-A073-0CD855819D30}" srcOrd="0" destOrd="0" presId="urn:microsoft.com/office/officeart/2005/8/layout/hList3"/>
    <dgm:cxn modelId="{FFA9FFE2-B5DC-4EAB-AC08-E94B8B370F69}" type="presOf" srcId="{6DDBD4B4-70A6-4D88-B115-9194C0D97ED8}" destId="{9838318D-0672-4D9B-8631-9B5EFD421712}" srcOrd="0" destOrd="0" presId="urn:microsoft.com/office/officeart/2005/8/layout/hList3"/>
    <dgm:cxn modelId="{EC9D70AD-46A4-44F6-8BF8-71FC152268C2}" srcId="{6DDBD4B4-70A6-4D88-B115-9194C0D97ED8}" destId="{3496F03B-AA7D-48B1-8986-AD9FD5F7EE9F}" srcOrd="0" destOrd="0" parTransId="{00E85110-55FA-4E38-AC98-2B9DC3CBBD57}" sibTransId="{47015AFF-609C-4A57-B855-93300E7D5721}"/>
    <dgm:cxn modelId="{0492A0B7-025B-41A7-91C3-9405F9063D87}" type="presOf" srcId="{E3BBC581-2118-4AD1-B7B0-16BBD5B10A33}" destId="{BFEE7B4C-B397-4233-A679-328C009F75B6}" srcOrd="0" destOrd="0" presId="urn:microsoft.com/office/officeart/2005/8/layout/hList3"/>
    <dgm:cxn modelId="{D4E20233-90F6-420B-9E63-1EE5FFDE6782}" type="presOf" srcId="{65AF2658-2663-430D-BF73-1609ADF09030}" destId="{94918EDA-ABB4-4F64-B7AF-B5CFB9ED9AB6}" srcOrd="0" destOrd="0" presId="urn:microsoft.com/office/officeart/2005/8/layout/hList3"/>
    <dgm:cxn modelId="{E463A8C3-B170-4A08-922E-C0EBFED83A2F}" type="presOf" srcId="{3496F03B-AA7D-48B1-8986-AD9FD5F7EE9F}" destId="{A398B738-4E4C-4E82-8273-0C207E797B4F}" srcOrd="0" destOrd="0" presId="urn:microsoft.com/office/officeart/2005/8/layout/hList3"/>
    <dgm:cxn modelId="{78E6787A-BA71-4D1B-9944-179F71794A1A}" srcId="{3496F03B-AA7D-48B1-8986-AD9FD5F7EE9F}" destId="{65AF2658-2663-430D-BF73-1609ADF09030}" srcOrd="0" destOrd="0" parTransId="{FD4837BE-1CD1-443D-95F5-7B7ED6EC57A8}" sibTransId="{A712867F-8DC5-4A21-B334-009D3AE3711A}"/>
    <dgm:cxn modelId="{591AFCAA-B00F-441D-9EB2-3BF2EE0DB4EC}" type="presOf" srcId="{1481320B-A830-4912-9845-9F58223A3BF2}" destId="{915C65FC-DFB7-438E-B7AB-AAA70EE51570}" srcOrd="0" destOrd="0" presId="urn:microsoft.com/office/officeart/2005/8/layout/hList3"/>
    <dgm:cxn modelId="{750CC82E-5000-4FC4-9312-8D70988F85DC}" type="presParOf" srcId="{9838318D-0672-4D9B-8631-9B5EFD421712}" destId="{A398B738-4E4C-4E82-8273-0C207E797B4F}" srcOrd="0" destOrd="0" presId="urn:microsoft.com/office/officeart/2005/8/layout/hList3"/>
    <dgm:cxn modelId="{C506E78D-38A9-4A9B-B612-DBDB2747AF12}" type="presParOf" srcId="{9838318D-0672-4D9B-8631-9B5EFD421712}" destId="{AA8BA258-726F-4FB0-92FF-CD89276EF58E}" srcOrd="1" destOrd="0" presId="urn:microsoft.com/office/officeart/2005/8/layout/hList3"/>
    <dgm:cxn modelId="{A07F75C5-2233-4087-B094-F7E76D198E31}" type="presParOf" srcId="{AA8BA258-726F-4FB0-92FF-CD89276EF58E}" destId="{94918EDA-ABB4-4F64-B7AF-B5CFB9ED9AB6}" srcOrd="0" destOrd="0" presId="urn:microsoft.com/office/officeart/2005/8/layout/hList3"/>
    <dgm:cxn modelId="{8A9D3CFD-F777-493D-833F-B1B05F1FDCEC}" type="presParOf" srcId="{AA8BA258-726F-4FB0-92FF-CD89276EF58E}" destId="{AA530513-814C-4D22-A073-0CD855819D30}" srcOrd="1" destOrd="0" presId="urn:microsoft.com/office/officeart/2005/8/layout/hList3"/>
    <dgm:cxn modelId="{D37542C2-4D06-421A-8590-D160A2C58FDD}" type="presParOf" srcId="{AA8BA258-726F-4FB0-92FF-CD89276EF58E}" destId="{915C65FC-DFB7-438E-B7AB-AAA70EE51570}" srcOrd="2" destOrd="0" presId="urn:microsoft.com/office/officeart/2005/8/layout/hList3"/>
    <dgm:cxn modelId="{104D6709-4BA6-453E-A196-5EE25CD2EFA4}" type="presParOf" srcId="{AA8BA258-726F-4FB0-92FF-CD89276EF58E}" destId="{BFEE7B4C-B397-4233-A679-328C009F75B6}" srcOrd="3" destOrd="0" presId="urn:microsoft.com/office/officeart/2005/8/layout/hList3"/>
    <dgm:cxn modelId="{D7A381E7-21B8-4727-BC5E-6998C17D41C7}" type="presParOf" srcId="{9838318D-0672-4D9B-8631-9B5EFD421712}" destId="{C3EF763A-E323-489F-BEF9-2D60EAF5DA0F}" srcOrd="2" destOrd="0" presId="urn:microsoft.com/office/officeart/2005/8/layout/hList3"/>
  </dgm:cxnLst>
  <dgm:bg/>
  <dgm:whole/>
</dgm:dataModel>
</file>

<file path=ppt/diagrams/data8.xml><?xml version="1.0" encoding="utf-8"?>
<dgm:dataModel xmlns:dgm="http://schemas.openxmlformats.org/drawingml/2006/diagram" xmlns:a="http://schemas.openxmlformats.org/drawingml/2006/main">
  <dgm:ptLst>
    <dgm:pt modelId="{A4DD2ECA-E627-434E-B12E-AC9A19490DAD}"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s-EC"/>
        </a:p>
      </dgm:t>
    </dgm:pt>
    <dgm:pt modelId="{6A9A0A65-83B7-464F-A15B-D6451F78D9D7}">
      <dgm:prSet phldrT="[Texto]"/>
      <dgm:spPr/>
      <dgm:t>
        <a:bodyPr/>
        <a:lstStyle/>
        <a:p>
          <a:r>
            <a:rPr lang="es-EC" b="1" i="1" smtClean="0"/>
            <a:t>CARACTERÍSTICAS DE LOS ELEMENTOS MUESTRALES</a:t>
          </a:r>
          <a:endParaRPr lang="es-EC"/>
        </a:p>
      </dgm:t>
    </dgm:pt>
    <dgm:pt modelId="{B75C5FEB-4220-473A-8750-06865CA57E1E}" type="parTrans" cxnId="{F31CF68D-CC2D-49A0-B899-C5DA59ED6277}">
      <dgm:prSet/>
      <dgm:spPr/>
      <dgm:t>
        <a:bodyPr/>
        <a:lstStyle/>
        <a:p>
          <a:endParaRPr lang="es-EC"/>
        </a:p>
      </dgm:t>
    </dgm:pt>
    <dgm:pt modelId="{466C8371-22DD-418B-B289-FE4398A7F3D5}" type="sibTrans" cxnId="{F31CF68D-CC2D-49A0-B899-C5DA59ED6277}">
      <dgm:prSet/>
      <dgm:spPr/>
      <dgm:t>
        <a:bodyPr/>
        <a:lstStyle/>
        <a:p>
          <a:endParaRPr lang="es-EC"/>
        </a:p>
      </dgm:t>
    </dgm:pt>
    <dgm:pt modelId="{EF1EAECB-E1B6-43DF-BF42-290E663551AC}">
      <dgm:prSet phldrT="[Texto]"/>
      <dgm:spPr/>
      <dgm:t>
        <a:bodyPr/>
        <a:lstStyle/>
        <a:p>
          <a:r>
            <a:rPr lang="es-EC" dirty="0" smtClean="0"/>
            <a:t>Población que utiliza el servicio médico del hospital básico Sangolquí</a:t>
          </a:r>
          <a:endParaRPr lang="es-EC" dirty="0"/>
        </a:p>
      </dgm:t>
    </dgm:pt>
    <dgm:pt modelId="{91A9CB36-92A5-4223-AFA6-0747A0E0E206}" type="parTrans" cxnId="{D5181E30-865B-4446-A7A3-72E0774936AC}">
      <dgm:prSet/>
      <dgm:spPr/>
      <dgm:t>
        <a:bodyPr/>
        <a:lstStyle/>
        <a:p>
          <a:endParaRPr lang="es-EC"/>
        </a:p>
      </dgm:t>
    </dgm:pt>
    <dgm:pt modelId="{FBB813C8-DF2E-402D-A7E2-A324099515F2}" type="sibTrans" cxnId="{D5181E30-865B-4446-A7A3-72E0774936AC}">
      <dgm:prSet/>
      <dgm:spPr/>
      <dgm:t>
        <a:bodyPr/>
        <a:lstStyle/>
        <a:p>
          <a:endParaRPr lang="es-EC"/>
        </a:p>
      </dgm:t>
    </dgm:pt>
    <dgm:pt modelId="{9912FF75-8898-4792-807B-CDBF6A0D4153}">
      <dgm:prSet phldrT="[Texto]"/>
      <dgm:spPr/>
      <dgm:t>
        <a:bodyPr/>
        <a:lstStyle/>
        <a:p>
          <a:r>
            <a:rPr lang="es-EC" b="1" i="1" dirty="0" smtClean="0"/>
            <a:t>UNIDADES MUESTRALES</a:t>
          </a:r>
          <a:endParaRPr lang="es-EC" dirty="0"/>
        </a:p>
      </dgm:t>
    </dgm:pt>
    <dgm:pt modelId="{9F7ECD45-AC24-47FC-AA8C-4AB11CC4E009}" type="parTrans" cxnId="{E7C7C55A-F261-41F7-8519-84FEBCD07858}">
      <dgm:prSet/>
      <dgm:spPr/>
      <dgm:t>
        <a:bodyPr/>
        <a:lstStyle/>
        <a:p>
          <a:endParaRPr lang="es-EC"/>
        </a:p>
      </dgm:t>
    </dgm:pt>
    <dgm:pt modelId="{2CB3227F-8DCD-4C49-BA3C-B9E7890EDAD6}" type="sibTrans" cxnId="{E7C7C55A-F261-41F7-8519-84FEBCD07858}">
      <dgm:prSet/>
      <dgm:spPr/>
      <dgm:t>
        <a:bodyPr/>
        <a:lstStyle/>
        <a:p>
          <a:endParaRPr lang="es-EC"/>
        </a:p>
      </dgm:t>
    </dgm:pt>
    <dgm:pt modelId="{D75996EF-1208-448F-A265-895153085E09}">
      <dgm:prSet phldrT="[Texto]"/>
      <dgm:spPr/>
      <dgm:t>
        <a:bodyPr/>
        <a:lstStyle/>
        <a:p>
          <a:r>
            <a:rPr lang="es-EC" dirty="0" smtClean="0"/>
            <a:t>Pacientes de consulta externa</a:t>
          </a:r>
          <a:endParaRPr lang="es-EC" dirty="0"/>
        </a:p>
      </dgm:t>
    </dgm:pt>
    <dgm:pt modelId="{B0909ACB-B769-4C52-81FF-C18BD3CB8C27}" type="parTrans" cxnId="{D2AA11F9-408E-49D9-B484-10D14776D2A6}">
      <dgm:prSet/>
      <dgm:spPr/>
      <dgm:t>
        <a:bodyPr/>
        <a:lstStyle/>
        <a:p>
          <a:endParaRPr lang="es-EC"/>
        </a:p>
      </dgm:t>
    </dgm:pt>
    <dgm:pt modelId="{A392940C-BC23-4DB6-89A2-B8C6E1E11AD0}" type="sibTrans" cxnId="{D2AA11F9-408E-49D9-B484-10D14776D2A6}">
      <dgm:prSet/>
      <dgm:spPr/>
      <dgm:t>
        <a:bodyPr/>
        <a:lstStyle/>
        <a:p>
          <a:endParaRPr lang="es-EC"/>
        </a:p>
      </dgm:t>
    </dgm:pt>
    <dgm:pt modelId="{12B94734-CC6B-4DE3-9E3A-7BA54203FADA}" type="pres">
      <dgm:prSet presAssocID="{A4DD2ECA-E627-434E-B12E-AC9A19490DAD}" presName="Name0" presStyleCnt="0">
        <dgm:presLayoutVars>
          <dgm:dir/>
          <dgm:animLvl val="lvl"/>
          <dgm:resizeHandles val="exact"/>
        </dgm:presLayoutVars>
      </dgm:prSet>
      <dgm:spPr/>
      <dgm:t>
        <a:bodyPr/>
        <a:lstStyle/>
        <a:p>
          <a:endParaRPr lang="es-ES"/>
        </a:p>
      </dgm:t>
    </dgm:pt>
    <dgm:pt modelId="{568E0CE1-9C50-411D-B4DD-B4EEE926F35C}" type="pres">
      <dgm:prSet presAssocID="{6A9A0A65-83B7-464F-A15B-D6451F78D9D7}" presName="linNode" presStyleCnt="0"/>
      <dgm:spPr/>
    </dgm:pt>
    <dgm:pt modelId="{2408ACF7-05A1-4D8F-8815-F14C7ABC0B59}" type="pres">
      <dgm:prSet presAssocID="{6A9A0A65-83B7-464F-A15B-D6451F78D9D7}" presName="parentText" presStyleLbl="node1" presStyleIdx="0" presStyleCnt="2">
        <dgm:presLayoutVars>
          <dgm:chMax val="1"/>
          <dgm:bulletEnabled val="1"/>
        </dgm:presLayoutVars>
      </dgm:prSet>
      <dgm:spPr/>
      <dgm:t>
        <a:bodyPr/>
        <a:lstStyle/>
        <a:p>
          <a:endParaRPr lang="es-EC"/>
        </a:p>
      </dgm:t>
    </dgm:pt>
    <dgm:pt modelId="{F29CF9C8-3336-429B-816B-E46500BEDC5C}" type="pres">
      <dgm:prSet presAssocID="{6A9A0A65-83B7-464F-A15B-D6451F78D9D7}" presName="descendantText" presStyleLbl="alignAccFollowNode1" presStyleIdx="0" presStyleCnt="2">
        <dgm:presLayoutVars>
          <dgm:bulletEnabled val="1"/>
        </dgm:presLayoutVars>
      </dgm:prSet>
      <dgm:spPr/>
      <dgm:t>
        <a:bodyPr/>
        <a:lstStyle/>
        <a:p>
          <a:endParaRPr lang="es-EC"/>
        </a:p>
      </dgm:t>
    </dgm:pt>
    <dgm:pt modelId="{DE033ED6-D8C7-4AFB-9553-07D31811F94D}" type="pres">
      <dgm:prSet presAssocID="{466C8371-22DD-418B-B289-FE4398A7F3D5}" presName="sp" presStyleCnt="0"/>
      <dgm:spPr/>
    </dgm:pt>
    <dgm:pt modelId="{DC0A5A81-8C80-4248-B3E7-F67F3DB93317}" type="pres">
      <dgm:prSet presAssocID="{9912FF75-8898-4792-807B-CDBF6A0D4153}" presName="linNode" presStyleCnt="0"/>
      <dgm:spPr/>
    </dgm:pt>
    <dgm:pt modelId="{51F4F0C7-BF62-459C-9760-EA220A77B76F}" type="pres">
      <dgm:prSet presAssocID="{9912FF75-8898-4792-807B-CDBF6A0D4153}" presName="parentText" presStyleLbl="node1" presStyleIdx="1" presStyleCnt="2">
        <dgm:presLayoutVars>
          <dgm:chMax val="1"/>
          <dgm:bulletEnabled val="1"/>
        </dgm:presLayoutVars>
      </dgm:prSet>
      <dgm:spPr/>
      <dgm:t>
        <a:bodyPr/>
        <a:lstStyle/>
        <a:p>
          <a:endParaRPr lang="es-EC"/>
        </a:p>
      </dgm:t>
    </dgm:pt>
    <dgm:pt modelId="{DF3B0910-9CFB-4811-B86A-25B2E45922CE}" type="pres">
      <dgm:prSet presAssocID="{9912FF75-8898-4792-807B-CDBF6A0D4153}" presName="descendantText" presStyleLbl="alignAccFollowNode1" presStyleIdx="1" presStyleCnt="2">
        <dgm:presLayoutVars>
          <dgm:bulletEnabled val="1"/>
        </dgm:presLayoutVars>
      </dgm:prSet>
      <dgm:spPr/>
      <dgm:t>
        <a:bodyPr/>
        <a:lstStyle/>
        <a:p>
          <a:endParaRPr lang="es-EC"/>
        </a:p>
      </dgm:t>
    </dgm:pt>
  </dgm:ptLst>
  <dgm:cxnLst>
    <dgm:cxn modelId="{D2AA11F9-408E-49D9-B484-10D14776D2A6}" srcId="{9912FF75-8898-4792-807B-CDBF6A0D4153}" destId="{D75996EF-1208-448F-A265-895153085E09}" srcOrd="0" destOrd="0" parTransId="{B0909ACB-B769-4C52-81FF-C18BD3CB8C27}" sibTransId="{A392940C-BC23-4DB6-89A2-B8C6E1E11AD0}"/>
    <dgm:cxn modelId="{D5181E30-865B-4446-A7A3-72E0774936AC}" srcId="{6A9A0A65-83B7-464F-A15B-D6451F78D9D7}" destId="{EF1EAECB-E1B6-43DF-BF42-290E663551AC}" srcOrd="0" destOrd="0" parTransId="{91A9CB36-92A5-4223-AFA6-0747A0E0E206}" sibTransId="{FBB813C8-DF2E-402D-A7E2-A324099515F2}"/>
    <dgm:cxn modelId="{5671C358-F703-4141-90B7-EAED32C05BD9}" type="presOf" srcId="{6A9A0A65-83B7-464F-A15B-D6451F78D9D7}" destId="{2408ACF7-05A1-4D8F-8815-F14C7ABC0B59}" srcOrd="0" destOrd="0" presId="urn:microsoft.com/office/officeart/2005/8/layout/vList5"/>
    <dgm:cxn modelId="{F31CF68D-CC2D-49A0-B899-C5DA59ED6277}" srcId="{A4DD2ECA-E627-434E-B12E-AC9A19490DAD}" destId="{6A9A0A65-83B7-464F-A15B-D6451F78D9D7}" srcOrd="0" destOrd="0" parTransId="{B75C5FEB-4220-473A-8750-06865CA57E1E}" sibTransId="{466C8371-22DD-418B-B289-FE4398A7F3D5}"/>
    <dgm:cxn modelId="{7EF53E82-1623-488A-811D-B53E76F32671}" type="presOf" srcId="{A4DD2ECA-E627-434E-B12E-AC9A19490DAD}" destId="{12B94734-CC6B-4DE3-9E3A-7BA54203FADA}" srcOrd="0" destOrd="0" presId="urn:microsoft.com/office/officeart/2005/8/layout/vList5"/>
    <dgm:cxn modelId="{E7C7C55A-F261-41F7-8519-84FEBCD07858}" srcId="{A4DD2ECA-E627-434E-B12E-AC9A19490DAD}" destId="{9912FF75-8898-4792-807B-CDBF6A0D4153}" srcOrd="1" destOrd="0" parTransId="{9F7ECD45-AC24-47FC-AA8C-4AB11CC4E009}" sibTransId="{2CB3227F-8DCD-4C49-BA3C-B9E7890EDAD6}"/>
    <dgm:cxn modelId="{66C96953-261E-43F0-A03D-DD98B067EB9E}" type="presOf" srcId="{9912FF75-8898-4792-807B-CDBF6A0D4153}" destId="{51F4F0C7-BF62-459C-9760-EA220A77B76F}" srcOrd="0" destOrd="0" presId="urn:microsoft.com/office/officeart/2005/8/layout/vList5"/>
    <dgm:cxn modelId="{487CBE30-8341-4504-989E-F01CE3AED7E5}" type="presOf" srcId="{D75996EF-1208-448F-A265-895153085E09}" destId="{DF3B0910-9CFB-4811-B86A-25B2E45922CE}" srcOrd="0" destOrd="0" presId="urn:microsoft.com/office/officeart/2005/8/layout/vList5"/>
    <dgm:cxn modelId="{4CC486C5-F65B-403F-B776-DBEE4386F66B}" type="presOf" srcId="{EF1EAECB-E1B6-43DF-BF42-290E663551AC}" destId="{F29CF9C8-3336-429B-816B-E46500BEDC5C}" srcOrd="0" destOrd="0" presId="urn:microsoft.com/office/officeart/2005/8/layout/vList5"/>
    <dgm:cxn modelId="{94E57DBC-BDAA-460D-9E85-41C5A6A1447E}" type="presParOf" srcId="{12B94734-CC6B-4DE3-9E3A-7BA54203FADA}" destId="{568E0CE1-9C50-411D-B4DD-B4EEE926F35C}" srcOrd="0" destOrd="0" presId="urn:microsoft.com/office/officeart/2005/8/layout/vList5"/>
    <dgm:cxn modelId="{CE976F38-5099-4F3D-83BE-FBB8E2C614E7}" type="presParOf" srcId="{568E0CE1-9C50-411D-B4DD-B4EEE926F35C}" destId="{2408ACF7-05A1-4D8F-8815-F14C7ABC0B59}" srcOrd="0" destOrd="0" presId="urn:microsoft.com/office/officeart/2005/8/layout/vList5"/>
    <dgm:cxn modelId="{DC18DCF2-1C70-4EF1-AACE-46D007D2A9E8}" type="presParOf" srcId="{568E0CE1-9C50-411D-B4DD-B4EEE926F35C}" destId="{F29CF9C8-3336-429B-816B-E46500BEDC5C}" srcOrd="1" destOrd="0" presId="urn:microsoft.com/office/officeart/2005/8/layout/vList5"/>
    <dgm:cxn modelId="{E42EBFB7-BE32-47A7-BE59-CFA81D063164}" type="presParOf" srcId="{12B94734-CC6B-4DE3-9E3A-7BA54203FADA}" destId="{DE033ED6-D8C7-4AFB-9553-07D31811F94D}" srcOrd="1" destOrd="0" presId="urn:microsoft.com/office/officeart/2005/8/layout/vList5"/>
    <dgm:cxn modelId="{6E751962-E1AA-418C-8BB9-AEF492DE8F95}" type="presParOf" srcId="{12B94734-CC6B-4DE3-9E3A-7BA54203FADA}" destId="{DC0A5A81-8C80-4248-B3E7-F67F3DB93317}" srcOrd="2" destOrd="0" presId="urn:microsoft.com/office/officeart/2005/8/layout/vList5"/>
    <dgm:cxn modelId="{34EDADF7-F521-4256-9D3F-5C79CD2EABA3}" type="presParOf" srcId="{DC0A5A81-8C80-4248-B3E7-F67F3DB93317}" destId="{51F4F0C7-BF62-459C-9760-EA220A77B76F}" srcOrd="0" destOrd="0" presId="urn:microsoft.com/office/officeart/2005/8/layout/vList5"/>
    <dgm:cxn modelId="{D14CA918-24D5-4970-9514-8382F661BA3B}" type="presParOf" srcId="{DC0A5A81-8C80-4248-B3E7-F67F3DB93317}" destId="{DF3B0910-9CFB-4811-B86A-25B2E45922C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62776F-2924-42CB-9EAD-5DB138C0AB27}"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s-EC"/>
        </a:p>
      </dgm:t>
    </dgm:pt>
    <dgm:pt modelId="{01E8614C-0136-4E2E-889E-92E8DB68728B}">
      <dgm:prSet phldrT="[Texto]"/>
      <dgm:spPr/>
      <dgm:t>
        <a:bodyPr/>
        <a:lstStyle/>
        <a:p>
          <a:r>
            <a:rPr lang="es-EC" b="1" i="1" dirty="0" smtClean="0"/>
            <a:t>ALCANCE</a:t>
          </a:r>
          <a:endParaRPr lang="es-EC" dirty="0"/>
        </a:p>
      </dgm:t>
    </dgm:pt>
    <dgm:pt modelId="{657C8416-EB67-4518-B9F3-3DBE8490A888}" type="parTrans" cxnId="{19416F07-4F34-4741-93B5-5F769B059E03}">
      <dgm:prSet/>
      <dgm:spPr/>
      <dgm:t>
        <a:bodyPr/>
        <a:lstStyle/>
        <a:p>
          <a:endParaRPr lang="es-EC"/>
        </a:p>
      </dgm:t>
    </dgm:pt>
    <dgm:pt modelId="{41DDD55A-19F6-4C38-BAB1-2E26222EB326}" type="sibTrans" cxnId="{19416F07-4F34-4741-93B5-5F769B059E03}">
      <dgm:prSet/>
      <dgm:spPr/>
      <dgm:t>
        <a:bodyPr/>
        <a:lstStyle/>
        <a:p>
          <a:endParaRPr lang="es-EC"/>
        </a:p>
      </dgm:t>
    </dgm:pt>
    <dgm:pt modelId="{0F48ABF4-9686-41E6-890A-B4AB5BBB539F}">
      <dgm:prSet phldrT="[Texto]"/>
      <dgm:spPr/>
      <dgm:t>
        <a:bodyPr/>
        <a:lstStyle/>
        <a:p>
          <a:r>
            <a:rPr lang="es-EC" dirty="0" smtClean="0"/>
            <a:t>Sus paciente son en su mayoría pobladores del cantón Rumiñahui debido a su ubicación, pero también existen pacientes de las afueras de Rumiñahui. Parroquias de Quito y el cantón Mejía</a:t>
          </a:r>
          <a:endParaRPr lang="es-EC" dirty="0"/>
        </a:p>
      </dgm:t>
    </dgm:pt>
    <dgm:pt modelId="{8A3C3BB6-B7F5-4895-ACAD-4075866AFF7A}" type="parTrans" cxnId="{2DD0F8D7-7ECE-43BC-94EB-492E97D2CF48}">
      <dgm:prSet/>
      <dgm:spPr/>
      <dgm:t>
        <a:bodyPr/>
        <a:lstStyle/>
        <a:p>
          <a:endParaRPr lang="es-EC"/>
        </a:p>
      </dgm:t>
    </dgm:pt>
    <dgm:pt modelId="{5511AE21-70B9-434B-B36E-E0DB93EF844D}" type="sibTrans" cxnId="{2DD0F8D7-7ECE-43BC-94EB-492E97D2CF48}">
      <dgm:prSet/>
      <dgm:spPr/>
      <dgm:t>
        <a:bodyPr/>
        <a:lstStyle/>
        <a:p>
          <a:endParaRPr lang="es-EC"/>
        </a:p>
      </dgm:t>
    </dgm:pt>
    <dgm:pt modelId="{895776AB-569C-44D0-AD80-1C9FC2AFBE85}">
      <dgm:prSet phldrT="[Texto]"/>
      <dgm:spPr/>
      <dgm:t>
        <a:bodyPr/>
        <a:lstStyle/>
        <a:p>
          <a:r>
            <a:rPr lang="es-EC" b="1" i="1" dirty="0" smtClean="0"/>
            <a:t>TAMAÑO DE LA MUESTRA</a:t>
          </a:r>
          <a:endParaRPr lang="es-EC" dirty="0"/>
        </a:p>
      </dgm:t>
    </dgm:pt>
    <dgm:pt modelId="{2B3BE9F0-F933-4F0A-9943-E2555577F7CA}" type="parTrans" cxnId="{F9A9E39E-3A48-44C7-82DC-6B9371E66CC7}">
      <dgm:prSet/>
      <dgm:spPr/>
      <dgm:t>
        <a:bodyPr/>
        <a:lstStyle/>
        <a:p>
          <a:endParaRPr lang="es-EC"/>
        </a:p>
      </dgm:t>
    </dgm:pt>
    <dgm:pt modelId="{52B5E3CC-3AAE-4826-B1B8-E64BF231E60E}" type="sibTrans" cxnId="{F9A9E39E-3A48-44C7-82DC-6B9371E66CC7}">
      <dgm:prSet/>
      <dgm:spPr/>
      <dgm:t>
        <a:bodyPr/>
        <a:lstStyle/>
        <a:p>
          <a:endParaRPr lang="es-EC"/>
        </a:p>
      </dgm:t>
    </dgm:pt>
    <dgm:pt modelId="{26A6F0CF-5993-49CD-A332-369CEA967B7F}">
      <dgm:prSet/>
      <dgm:spPr>
        <a:blipFill rotWithShape="0">
          <a:blip xmlns:r="http://schemas.openxmlformats.org/officeDocument/2006/relationships" r:embed="rId1"/>
          <a:stretch>
            <a:fillRect l="-1121"/>
          </a:stretch>
        </a:blipFill>
      </dgm:spPr>
      <dgm:t>
        <a:bodyPr/>
        <a:lstStyle/>
        <a:p>
          <a:r>
            <a:rPr lang="es-EC">
              <a:noFill/>
            </a:rPr>
            <a:t> </a:t>
          </a:r>
        </a:p>
      </dgm:t>
    </dgm:pt>
    <dgm:pt modelId="{4DD0DC40-4646-40A5-885C-225A08E1EAD2}" type="parTrans" cxnId="{E50E9FB3-C927-41B2-9F6E-235B74568654}">
      <dgm:prSet/>
      <dgm:spPr/>
      <dgm:t>
        <a:bodyPr/>
        <a:lstStyle/>
        <a:p>
          <a:endParaRPr lang="es-EC"/>
        </a:p>
      </dgm:t>
    </dgm:pt>
    <dgm:pt modelId="{C37B9548-B3D1-4BDF-A213-129A70AFDB51}" type="sibTrans" cxnId="{E50E9FB3-C927-41B2-9F6E-235B74568654}">
      <dgm:prSet/>
      <dgm:spPr/>
      <dgm:t>
        <a:bodyPr/>
        <a:lstStyle/>
        <a:p>
          <a:endParaRPr lang="es-EC"/>
        </a:p>
      </dgm:t>
    </dgm:pt>
    <dgm:pt modelId="{B6FCB775-6FA2-4EDB-ABEF-C383D9D67951}">
      <dgm:prSet/>
      <dgm:spPr/>
      <dgm:t>
        <a:bodyPr/>
        <a:lstStyle/>
        <a:p>
          <a:r>
            <a:rPr lang="es-EC">
              <a:noFill/>
            </a:rPr>
            <a:t> </a:t>
          </a:r>
        </a:p>
      </dgm:t>
    </dgm:pt>
    <dgm:pt modelId="{D4A43DBE-EAC2-4E08-BBB3-334E71A6A1F2}" type="parTrans" cxnId="{921EEBB7-15E3-4A21-9CCE-B79E8347911A}">
      <dgm:prSet/>
      <dgm:spPr/>
      <dgm:t>
        <a:bodyPr/>
        <a:lstStyle/>
        <a:p>
          <a:endParaRPr lang="es-EC"/>
        </a:p>
      </dgm:t>
    </dgm:pt>
    <dgm:pt modelId="{E321F85A-3B62-4FBD-83AB-62D3A94D8729}" type="sibTrans" cxnId="{921EEBB7-15E3-4A21-9CCE-B79E8347911A}">
      <dgm:prSet/>
      <dgm:spPr/>
      <dgm:t>
        <a:bodyPr/>
        <a:lstStyle/>
        <a:p>
          <a:endParaRPr lang="es-EC"/>
        </a:p>
      </dgm:t>
    </dgm:pt>
    <dgm:pt modelId="{BD44E81E-DF50-4087-A189-439BD7B32D67}">
      <dgm:prSet/>
      <dgm:spPr/>
      <dgm:t>
        <a:bodyPr/>
        <a:lstStyle/>
        <a:p>
          <a:r>
            <a:rPr lang="es-EC">
              <a:noFill/>
            </a:rPr>
            <a:t> </a:t>
          </a:r>
        </a:p>
      </dgm:t>
    </dgm:pt>
    <dgm:pt modelId="{2008CAF3-6C50-4760-AD68-2CE093DB1733}" type="parTrans" cxnId="{2FDDAA6B-57FF-4A6A-B450-10517B879DB7}">
      <dgm:prSet/>
      <dgm:spPr/>
      <dgm:t>
        <a:bodyPr/>
        <a:lstStyle/>
        <a:p>
          <a:endParaRPr lang="es-EC"/>
        </a:p>
      </dgm:t>
    </dgm:pt>
    <dgm:pt modelId="{8D5EB789-8BFB-4C50-B825-DB931CEF9B55}" type="sibTrans" cxnId="{2FDDAA6B-57FF-4A6A-B450-10517B879DB7}">
      <dgm:prSet/>
      <dgm:spPr/>
      <dgm:t>
        <a:bodyPr/>
        <a:lstStyle/>
        <a:p>
          <a:endParaRPr lang="es-EC"/>
        </a:p>
      </dgm:t>
    </dgm:pt>
    <dgm:pt modelId="{13640E8B-0348-4C0B-9FA3-56902FF24E5D}">
      <dgm:prSet/>
      <dgm:spPr/>
      <dgm:t>
        <a:bodyPr/>
        <a:lstStyle/>
        <a:p>
          <a:r>
            <a:rPr lang="es-EC">
              <a:noFill/>
            </a:rPr>
            <a:t> </a:t>
          </a:r>
        </a:p>
      </dgm:t>
    </dgm:pt>
    <dgm:pt modelId="{681A6F26-363F-40D5-88BB-F684C6EC6C56}" type="parTrans" cxnId="{126AFDA8-4FF8-48DB-B70E-DC3A7E5D2CE0}">
      <dgm:prSet/>
      <dgm:spPr/>
      <dgm:t>
        <a:bodyPr/>
        <a:lstStyle/>
        <a:p>
          <a:endParaRPr lang="es-EC"/>
        </a:p>
      </dgm:t>
    </dgm:pt>
    <dgm:pt modelId="{98DCAD5D-E7D9-45BA-B99C-DBCEE4C94821}" type="sibTrans" cxnId="{126AFDA8-4FF8-48DB-B70E-DC3A7E5D2CE0}">
      <dgm:prSet/>
      <dgm:spPr/>
      <dgm:t>
        <a:bodyPr/>
        <a:lstStyle/>
        <a:p>
          <a:endParaRPr lang="es-EC"/>
        </a:p>
      </dgm:t>
    </dgm:pt>
    <dgm:pt modelId="{737A5A91-6867-4DF4-AB84-E30282FF484E}" type="pres">
      <dgm:prSet presAssocID="{1B62776F-2924-42CB-9EAD-5DB138C0AB27}" presName="Name0" presStyleCnt="0">
        <dgm:presLayoutVars>
          <dgm:dir/>
          <dgm:animLvl val="lvl"/>
          <dgm:resizeHandles val="exact"/>
        </dgm:presLayoutVars>
      </dgm:prSet>
      <dgm:spPr/>
      <dgm:t>
        <a:bodyPr/>
        <a:lstStyle/>
        <a:p>
          <a:endParaRPr lang="es-ES"/>
        </a:p>
      </dgm:t>
    </dgm:pt>
    <dgm:pt modelId="{526E7719-D102-41A1-ABAA-9E3DEAED0E30}" type="pres">
      <dgm:prSet presAssocID="{01E8614C-0136-4E2E-889E-92E8DB68728B}" presName="linNode" presStyleCnt="0"/>
      <dgm:spPr/>
    </dgm:pt>
    <dgm:pt modelId="{9CF292C1-1F01-426E-860B-C379561C2C42}" type="pres">
      <dgm:prSet presAssocID="{01E8614C-0136-4E2E-889E-92E8DB68728B}" presName="parentText" presStyleLbl="node1" presStyleIdx="0" presStyleCnt="2">
        <dgm:presLayoutVars>
          <dgm:chMax val="1"/>
          <dgm:bulletEnabled val="1"/>
        </dgm:presLayoutVars>
      </dgm:prSet>
      <dgm:spPr/>
      <dgm:t>
        <a:bodyPr/>
        <a:lstStyle/>
        <a:p>
          <a:endParaRPr lang="es-EC"/>
        </a:p>
      </dgm:t>
    </dgm:pt>
    <dgm:pt modelId="{35299BF3-03F0-4898-8D80-F522781D19CF}" type="pres">
      <dgm:prSet presAssocID="{01E8614C-0136-4E2E-889E-92E8DB68728B}" presName="descendantText" presStyleLbl="alignAccFollowNode1" presStyleIdx="0" presStyleCnt="2">
        <dgm:presLayoutVars>
          <dgm:bulletEnabled val="1"/>
        </dgm:presLayoutVars>
      </dgm:prSet>
      <dgm:spPr/>
      <dgm:t>
        <a:bodyPr/>
        <a:lstStyle/>
        <a:p>
          <a:endParaRPr lang="es-EC"/>
        </a:p>
      </dgm:t>
    </dgm:pt>
    <dgm:pt modelId="{FC946493-D7FA-4380-B200-18AB6F9F1E97}" type="pres">
      <dgm:prSet presAssocID="{41DDD55A-19F6-4C38-BAB1-2E26222EB326}" presName="sp" presStyleCnt="0"/>
      <dgm:spPr/>
    </dgm:pt>
    <dgm:pt modelId="{011C2587-C354-4FD6-AE53-3FE27D3550A8}" type="pres">
      <dgm:prSet presAssocID="{895776AB-569C-44D0-AD80-1C9FC2AFBE85}" presName="linNode" presStyleCnt="0"/>
      <dgm:spPr/>
    </dgm:pt>
    <dgm:pt modelId="{C30E7D3E-F7D4-4010-A978-FD50C1042239}" type="pres">
      <dgm:prSet presAssocID="{895776AB-569C-44D0-AD80-1C9FC2AFBE85}" presName="parentText" presStyleLbl="node1" presStyleIdx="1" presStyleCnt="2">
        <dgm:presLayoutVars>
          <dgm:chMax val="1"/>
          <dgm:bulletEnabled val="1"/>
        </dgm:presLayoutVars>
      </dgm:prSet>
      <dgm:spPr/>
      <dgm:t>
        <a:bodyPr/>
        <a:lstStyle/>
        <a:p>
          <a:endParaRPr lang="es-EC"/>
        </a:p>
      </dgm:t>
    </dgm:pt>
    <dgm:pt modelId="{A5EDE33D-324F-4DF1-BB4D-AAA76746D8F7}" type="pres">
      <dgm:prSet presAssocID="{895776AB-569C-44D0-AD80-1C9FC2AFBE85}" presName="descendantText" presStyleLbl="alignAccFollowNode1" presStyleIdx="1" presStyleCnt="2">
        <dgm:presLayoutVars>
          <dgm:bulletEnabled val="1"/>
        </dgm:presLayoutVars>
      </dgm:prSet>
      <dgm:spPr/>
      <dgm:t>
        <a:bodyPr/>
        <a:lstStyle/>
        <a:p>
          <a:endParaRPr lang="es-EC"/>
        </a:p>
      </dgm:t>
    </dgm:pt>
  </dgm:ptLst>
  <dgm:cxnLst>
    <dgm:cxn modelId="{61035B6F-C823-4E83-B9CD-39E874B9C7A4}" type="presOf" srcId="{B6FCB775-6FA2-4EDB-ABEF-C383D9D67951}" destId="{A5EDE33D-324F-4DF1-BB4D-AAA76746D8F7}" srcOrd="0" destOrd="2" presId="urn:microsoft.com/office/officeart/2005/8/layout/vList5"/>
    <dgm:cxn modelId="{E6B244EB-1516-4CF0-B08E-32FCB878F3C1}" type="presOf" srcId="{895776AB-569C-44D0-AD80-1C9FC2AFBE85}" destId="{C30E7D3E-F7D4-4010-A978-FD50C1042239}" srcOrd="0" destOrd="0" presId="urn:microsoft.com/office/officeart/2005/8/layout/vList5"/>
    <dgm:cxn modelId="{126AFDA8-4FF8-48DB-B70E-DC3A7E5D2CE0}" srcId="{895776AB-569C-44D0-AD80-1C9FC2AFBE85}" destId="{13640E8B-0348-4C0B-9FA3-56902FF24E5D}" srcOrd="1" destOrd="0" parTransId="{681A6F26-363F-40D5-88BB-F684C6EC6C56}" sibTransId="{98DCAD5D-E7D9-45BA-B99C-DBCEE4C94821}"/>
    <dgm:cxn modelId="{2FDDAA6B-57FF-4A6A-B450-10517B879DB7}" srcId="{895776AB-569C-44D0-AD80-1C9FC2AFBE85}" destId="{BD44E81E-DF50-4087-A189-439BD7B32D67}" srcOrd="3" destOrd="0" parTransId="{2008CAF3-6C50-4760-AD68-2CE093DB1733}" sibTransId="{8D5EB789-8BFB-4C50-B825-DB931CEF9B55}"/>
    <dgm:cxn modelId="{64A5D80C-E512-4E2F-B384-DE438D78DDA1}" type="presOf" srcId="{01E8614C-0136-4E2E-889E-92E8DB68728B}" destId="{9CF292C1-1F01-426E-860B-C379561C2C42}" srcOrd="0" destOrd="0" presId="urn:microsoft.com/office/officeart/2005/8/layout/vList5"/>
    <dgm:cxn modelId="{9F9FC49D-E50D-4102-9C56-BF573FC7E6A6}" type="presOf" srcId="{BD44E81E-DF50-4087-A189-439BD7B32D67}" destId="{A5EDE33D-324F-4DF1-BB4D-AAA76746D8F7}" srcOrd="0" destOrd="3" presId="urn:microsoft.com/office/officeart/2005/8/layout/vList5"/>
    <dgm:cxn modelId="{9E977836-FF88-4F6D-BC38-0AEA7FA47306}" type="presOf" srcId="{26A6F0CF-5993-49CD-A332-369CEA967B7F}" destId="{A5EDE33D-324F-4DF1-BB4D-AAA76746D8F7}" srcOrd="0" destOrd="0" presId="urn:microsoft.com/office/officeart/2005/8/layout/vList5"/>
    <dgm:cxn modelId="{19416F07-4F34-4741-93B5-5F769B059E03}" srcId="{1B62776F-2924-42CB-9EAD-5DB138C0AB27}" destId="{01E8614C-0136-4E2E-889E-92E8DB68728B}" srcOrd="0" destOrd="0" parTransId="{657C8416-EB67-4518-B9F3-3DBE8490A888}" sibTransId="{41DDD55A-19F6-4C38-BAB1-2E26222EB326}"/>
    <dgm:cxn modelId="{B7E1FF59-58CF-49EA-B1D9-FF7173202F47}" type="presOf" srcId="{13640E8B-0348-4C0B-9FA3-56902FF24E5D}" destId="{A5EDE33D-324F-4DF1-BB4D-AAA76746D8F7}" srcOrd="0" destOrd="1" presId="urn:microsoft.com/office/officeart/2005/8/layout/vList5"/>
    <dgm:cxn modelId="{F9A9E39E-3A48-44C7-82DC-6B9371E66CC7}" srcId="{1B62776F-2924-42CB-9EAD-5DB138C0AB27}" destId="{895776AB-569C-44D0-AD80-1C9FC2AFBE85}" srcOrd="1" destOrd="0" parTransId="{2B3BE9F0-F933-4F0A-9943-E2555577F7CA}" sibTransId="{52B5E3CC-3AAE-4826-B1B8-E64BF231E60E}"/>
    <dgm:cxn modelId="{2DD0F8D7-7ECE-43BC-94EB-492E97D2CF48}" srcId="{01E8614C-0136-4E2E-889E-92E8DB68728B}" destId="{0F48ABF4-9686-41E6-890A-B4AB5BBB539F}" srcOrd="0" destOrd="0" parTransId="{8A3C3BB6-B7F5-4895-ACAD-4075866AFF7A}" sibTransId="{5511AE21-70B9-434B-B36E-E0DB93EF844D}"/>
    <dgm:cxn modelId="{E50E9FB3-C927-41B2-9F6E-235B74568654}" srcId="{895776AB-569C-44D0-AD80-1C9FC2AFBE85}" destId="{26A6F0CF-5993-49CD-A332-369CEA967B7F}" srcOrd="0" destOrd="0" parTransId="{4DD0DC40-4646-40A5-885C-225A08E1EAD2}" sibTransId="{C37B9548-B3D1-4BDF-A213-129A70AFDB51}"/>
    <dgm:cxn modelId="{921EEBB7-15E3-4A21-9CCE-B79E8347911A}" srcId="{895776AB-569C-44D0-AD80-1C9FC2AFBE85}" destId="{B6FCB775-6FA2-4EDB-ABEF-C383D9D67951}" srcOrd="2" destOrd="0" parTransId="{D4A43DBE-EAC2-4E08-BBB3-334E71A6A1F2}" sibTransId="{E321F85A-3B62-4FBD-83AB-62D3A94D8729}"/>
    <dgm:cxn modelId="{94CD0E4A-1428-4FFB-88FD-13251D89784A}" type="presOf" srcId="{1B62776F-2924-42CB-9EAD-5DB138C0AB27}" destId="{737A5A91-6867-4DF4-AB84-E30282FF484E}" srcOrd="0" destOrd="0" presId="urn:microsoft.com/office/officeart/2005/8/layout/vList5"/>
    <dgm:cxn modelId="{13058EEB-D2E6-4928-BFC0-B1410148FAFC}" type="presOf" srcId="{0F48ABF4-9686-41E6-890A-B4AB5BBB539F}" destId="{35299BF3-03F0-4898-8D80-F522781D19CF}" srcOrd="0" destOrd="0" presId="urn:microsoft.com/office/officeart/2005/8/layout/vList5"/>
    <dgm:cxn modelId="{E0751278-A6CD-48F3-B058-C3C0FE2D3AC9}" type="presParOf" srcId="{737A5A91-6867-4DF4-AB84-E30282FF484E}" destId="{526E7719-D102-41A1-ABAA-9E3DEAED0E30}" srcOrd="0" destOrd="0" presId="urn:microsoft.com/office/officeart/2005/8/layout/vList5"/>
    <dgm:cxn modelId="{95C94A75-D222-48C9-AD9E-CFD3CB9F8035}" type="presParOf" srcId="{526E7719-D102-41A1-ABAA-9E3DEAED0E30}" destId="{9CF292C1-1F01-426E-860B-C379561C2C42}" srcOrd="0" destOrd="0" presId="urn:microsoft.com/office/officeart/2005/8/layout/vList5"/>
    <dgm:cxn modelId="{E011CC13-882E-4008-89D8-9FB3A088901F}" type="presParOf" srcId="{526E7719-D102-41A1-ABAA-9E3DEAED0E30}" destId="{35299BF3-03F0-4898-8D80-F522781D19CF}" srcOrd="1" destOrd="0" presId="urn:microsoft.com/office/officeart/2005/8/layout/vList5"/>
    <dgm:cxn modelId="{64BFA2FD-CA80-4C94-8B0A-F54EA73C13F7}" type="presParOf" srcId="{737A5A91-6867-4DF4-AB84-E30282FF484E}" destId="{FC946493-D7FA-4380-B200-18AB6F9F1E97}" srcOrd="1" destOrd="0" presId="urn:microsoft.com/office/officeart/2005/8/layout/vList5"/>
    <dgm:cxn modelId="{59B7232D-6342-4B43-89D2-F011AF3825AC}" type="presParOf" srcId="{737A5A91-6867-4DF4-AB84-E30282FF484E}" destId="{011C2587-C354-4FD6-AE53-3FE27D3550A8}" srcOrd="2" destOrd="0" presId="urn:microsoft.com/office/officeart/2005/8/layout/vList5"/>
    <dgm:cxn modelId="{4B011392-F8D1-46B8-8BAE-8D1C1538DE5E}" type="presParOf" srcId="{011C2587-C354-4FD6-AE53-3FE27D3550A8}" destId="{C30E7D3E-F7D4-4010-A978-FD50C1042239}" srcOrd="0" destOrd="0" presId="urn:microsoft.com/office/officeart/2005/8/layout/vList5"/>
    <dgm:cxn modelId="{682C45AF-5F62-4B74-B42D-84A520298FA9}" type="presParOf" srcId="{011C2587-C354-4FD6-AE53-3FE27D3550A8}" destId="{A5EDE33D-324F-4DF1-BB4D-AAA76746D8F7}"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5112F-2DFB-4681-8046-6E68A941479A}">
      <dsp:nvSpPr>
        <dsp:cNvPr id="0" name=""/>
        <dsp:cNvSpPr/>
      </dsp:nvSpPr>
      <dsp:spPr>
        <a:xfrm>
          <a:off x="0" y="0"/>
          <a:ext cx="6995160" cy="13716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En su comienzo contaba con una comadrona, quién prestaba atención de partos e inyecciones</a:t>
          </a:r>
          <a:endParaRPr lang="es-ES" sz="2600" kern="1200" dirty="0"/>
        </a:p>
      </dsp:txBody>
      <dsp:txXfrm>
        <a:off x="40173" y="40173"/>
        <a:ext cx="5515096" cy="1291254"/>
      </dsp:txXfrm>
    </dsp:sp>
    <dsp:sp modelId="{BBE9FD9E-CCE9-4B60-BBDB-25CF6F2DCE6A}">
      <dsp:nvSpPr>
        <dsp:cNvPr id="0" name=""/>
        <dsp:cNvSpPr/>
      </dsp:nvSpPr>
      <dsp:spPr>
        <a:xfrm>
          <a:off x="617219" y="1600199"/>
          <a:ext cx="6995160" cy="13716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Posteriormente se incrementó un odontólogo, una obstetra</a:t>
          </a:r>
          <a:endParaRPr lang="es-ES" sz="2600" kern="1200" dirty="0"/>
        </a:p>
      </dsp:txBody>
      <dsp:txXfrm>
        <a:off x="657392" y="1640372"/>
        <a:ext cx="5406053" cy="1291254"/>
      </dsp:txXfrm>
    </dsp:sp>
    <dsp:sp modelId="{72FE89F1-290C-45BD-8876-627C4A287C59}">
      <dsp:nvSpPr>
        <dsp:cNvPr id="0" name=""/>
        <dsp:cNvSpPr/>
      </dsp:nvSpPr>
      <dsp:spPr>
        <a:xfrm>
          <a:off x="1234439" y="3200399"/>
          <a:ext cx="6995160" cy="13716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Más tarde un conserje una lavandera y un médico</a:t>
          </a:r>
          <a:endParaRPr lang="es-ES" sz="2600" kern="1200" dirty="0"/>
        </a:p>
      </dsp:txBody>
      <dsp:txXfrm>
        <a:off x="1274612" y="3240572"/>
        <a:ext cx="5406053" cy="1291254"/>
      </dsp:txXfrm>
    </dsp:sp>
    <dsp:sp modelId="{0CAFA093-81DA-4FF1-92F5-F04C9CCA267C}">
      <dsp:nvSpPr>
        <dsp:cNvPr id="0" name=""/>
        <dsp:cNvSpPr/>
      </dsp:nvSpPr>
      <dsp:spPr>
        <a:xfrm>
          <a:off x="6103619" y="1040130"/>
          <a:ext cx="891540" cy="891540"/>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304215" y="1040130"/>
        <a:ext cx="490348" cy="670884"/>
      </dsp:txXfrm>
    </dsp:sp>
    <dsp:sp modelId="{E09C96C4-4176-426E-A186-50FBDE14C08B}">
      <dsp:nvSpPr>
        <dsp:cNvPr id="0" name=""/>
        <dsp:cNvSpPr/>
      </dsp:nvSpPr>
      <dsp:spPr>
        <a:xfrm>
          <a:off x="6720839" y="2631186"/>
          <a:ext cx="891540" cy="891540"/>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921435" y="2631186"/>
        <a:ext cx="490348" cy="670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01252-60D3-409E-8FE6-FCB68C6842E0}">
      <dsp:nvSpPr>
        <dsp:cNvPr id="0" name=""/>
        <dsp:cNvSpPr/>
      </dsp:nvSpPr>
      <dsp:spPr>
        <a:xfrm>
          <a:off x="0" y="0"/>
          <a:ext cx="6995160" cy="13716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En 1966 se construye un local por lo UNICEF, y se fundó el Centro de Salud de Rumiñahui dependiente del Municipio</a:t>
          </a:r>
          <a:endParaRPr lang="es-EC" sz="1800" kern="1200" dirty="0"/>
        </a:p>
      </dsp:txBody>
      <dsp:txXfrm>
        <a:off x="40173" y="40173"/>
        <a:ext cx="5515096" cy="1291254"/>
      </dsp:txXfrm>
    </dsp:sp>
    <dsp:sp modelId="{353B8CA6-7F66-4794-860A-2DEB6091DC78}">
      <dsp:nvSpPr>
        <dsp:cNvPr id="0" name=""/>
        <dsp:cNvSpPr/>
      </dsp:nvSpPr>
      <dsp:spPr>
        <a:xfrm>
          <a:off x="617219" y="1600199"/>
          <a:ext cx="6995160" cy="13716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1973 se realizó un acuerdo por el cuál el Centro de Salud de Rumiñahui paso a pertenecer al Ministerio de salud</a:t>
          </a:r>
          <a:endParaRPr lang="es-EC" sz="1800" kern="1200" dirty="0"/>
        </a:p>
      </dsp:txBody>
      <dsp:txXfrm>
        <a:off x="657392" y="1640372"/>
        <a:ext cx="5406053" cy="1291254"/>
      </dsp:txXfrm>
    </dsp:sp>
    <dsp:sp modelId="{3C3F5F18-7669-4110-8F15-9772381F68A2}">
      <dsp:nvSpPr>
        <dsp:cNvPr id="0" name=""/>
        <dsp:cNvSpPr/>
      </dsp:nvSpPr>
      <dsp:spPr>
        <a:xfrm>
          <a:off x="1234439" y="3200399"/>
          <a:ext cx="6995160" cy="13716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El 16 de septiembre de 1977 se inauguró el local y el equipamiento del Centro de Salud Hospital Sangolquí para dar uno atención integral en las áreas de promoción, prevención, curación y rehabilitación.</a:t>
          </a:r>
          <a:endParaRPr lang="es-EC" sz="1800" kern="1200" dirty="0"/>
        </a:p>
      </dsp:txBody>
      <dsp:txXfrm>
        <a:off x="1274612" y="3240572"/>
        <a:ext cx="5406053" cy="1291254"/>
      </dsp:txXfrm>
    </dsp:sp>
    <dsp:sp modelId="{8C55BF39-72FD-43C5-8490-0B9393DC6CF5}">
      <dsp:nvSpPr>
        <dsp:cNvPr id="0" name=""/>
        <dsp:cNvSpPr/>
      </dsp:nvSpPr>
      <dsp:spPr>
        <a:xfrm>
          <a:off x="6103619" y="1040130"/>
          <a:ext cx="891540" cy="891540"/>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304215" y="1040130"/>
        <a:ext cx="490348" cy="670884"/>
      </dsp:txXfrm>
    </dsp:sp>
    <dsp:sp modelId="{22921882-F7C0-45E5-805F-41D370315530}">
      <dsp:nvSpPr>
        <dsp:cNvPr id="0" name=""/>
        <dsp:cNvSpPr/>
      </dsp:nvSpPr>
      <dsp:spPr>
        <a:xfrm>
          <a:off x="6720839" y="2631186"/>
          <a:ext cx="891540" cy="891540"/>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921435" y="2631186"/>
        <a:ext cx="490348" cy="670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479C7-A7ED-40FE-9F00-D0B2D56E48D7}">
      <dsp:nvSpPr>
        <dsp:cNvPr id="0" name=""/>
        <dsp:cNvSpPr/>
      </dsp:nvSpPr>
      <dsp:spPr>
        <a:xfrm>
          <a:off x="604361" y="3571"/>
          <a:ext cx="2194024" cy="131641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smtClean="0"/>
            <a:t>Medicina Interna </a:t>
          </a:r>
          <a:endParaRPr lang="es-EC" sz="2100" kern="1200"/>
        </a:p>
      </dsp:txBody>
      <dsp:txXfrm>
        <a:off x="604361" y="3571"/>
        <a:ext cx="2194024" cy="1316414"/>
      </dsp:txXfrm>
    </dsp:sp>
    <dsp:sp modelId="{918DCF6F-D4D9-4A42-9850-44759E5B1605}">
      <dsp:nvSpPr>
        <dsp:cNvPr id="0" name=""/>
        <dsp:cNvSpPr/>
      </dsp:nvSpPr>
      <dsp:spPr>
        <a:xfrm>
          <a:off x="3017787" y="3571"/>
          <a:ext cx="2194024" cy="131641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Ginecología </a:t>
          </a:r>
          <a:endParaRPr lang="es-EC" sz="2100" kern="1200" dirty="0"/>
        </a:p>
      </dsp:txBody>
      <dsp:txXfrm>
        <a:off x="3017787" y="3571"/>
        <a:ext cx="2194024" cy="1316414"/>
      </dsp:txXfrm>
    </dsp:sp>
    <dsp:sp modelId="{8D3EE0A3-0F04-4841-BCE4-0C33D21AB986}">
      <dsp:nvSpPr>
        <dsp:cNvPr id="0" name=""/>
        <dsp:cNvSpPr/>
      </dsp:nvSpPr>
      <dsp:spPr>
        <a:xfrm>
          <a:off x="5431214" y="3571"/>
          <a:ext cx="2194024" cy="131641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Traumatología</a:t>
          </a:r>
          <a:endParaRPr lang="es-EC" sz="2100" kern="1200" dirty="0"/>
        </a:p>
      </dsp:txBody>
      <dsp:txXfrm>
        <a:off x="5431214" y="3571"/>
        <a:ext cx="2194024" cy="1316414"/>
      </dsp:txXfrm>
    </dsp:sp>
    <dsp:sp modelId="{C6DDB7F0-8A49-42EB-8759-DBD039A80CC2}">
      <dsp:nvSpPr>
        <dsp:cNvPr id="0" name=""/>
        <dsp:cNvSpPr/>
      </dsp:nvSpPr>
      <dsp:spPr>
        <a:xfrm>
          <a:off x="604361" y="1539388"/>
          <a:ext cx="2194024" cy="131641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Pediatría </a:t>
          </a:r>
          <a:endParaRPr lang="es-EC" sz="2100" kern="1200" dirty="0"/>
        </a:p>
      </dsp:txBody>
      <dsp:txXfrm>
        <a:off x="604361" y="1539388"/>
        <a:ext cx="2194024" cy="1316414"/>
      </dsp:txXfrm>
    </dsp:sp>
    <dsp:sp modelId="{A929CBAE-0F4F-4EDA-A9B7-7E6246D76B8C}">
      <dsp:nvSpPr>
        <dsp:cNvPr id="0" name=""/>
        <dsp:cNvSpPr/>
      </dsp:nvSpPr>
      <dsp:spPr>
        <a:xfrm>
          <a:off x="3017787" y="1539388"/>
          <a:ext cx="2194024" cy="131641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Cirugía General</a:t>
          </a:r>
          <a:endParaRPr lang="es-EC" sz="2100" kern="1200" dirty="0"/>
        </a:p>
      </dsp:txBody>
      <dsp:txXfrm>
        <a:off x="3017787" y="1539388"/>
        <a:ext cx="2194024" cy="1316414"/>
      </dsp:txXfrm>
    </dsp:sp>
    <dsp:sp modelId="{2BE8249F-62FD-46D9-9E88-DB8A5770BDEC}">
      <dsp:nvSpPr>
        <dsp:cNvPr id="0" name=""/>
        <dsp:cNvSpPr/>
      </dsp:nvSpPr>
      <dsp:spPr>
        <a:xfrm>
          <a:off x="5431214" y="1539388"/>
          <a:ext cx="2194024" cy="131641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La Odontología</a:t>
          </a:r>
          <a:endParaRPr lang="es-EC" sz="2100" kern="1200" dirty="0"/>
        </a:p>
      </dsp:txBody>
      <dsp:txXfrm>
        <a:off x="5431214" y="1539388"/>
        <a:ext cx="2194024" cy="1316414"/>
      </dsp:txXfrm>
    </dsp:sp>
    <dsp:sp modelId="{CE205DCA-E1F8-43CC-8F70-A641616858BA}">
      <dsp:nvSpPr>
        <dsp:cNvPr id="0" name=""/>
        <dsp:cNvSpPr/>
      </dsp:nvSpPr>
      <dsp:spPr>
        <a:xfrm>
          <a:off x="604361" y="3075205"/>
          <a:ext cx="2194024" cy="131641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La Psicología Clínica</a:t>
          </a:r>
          <a:endParaRPr lang="es-EC" sz="2100" kern="1200" dirty="0"/>
        </a:p>
      </dsp:txBody>
      <dsp:txXfrm>
        <a:off x="604361" y="3075205"/>
        <a:ext cx="2194024" cy="1316414"/>
      </dsp:txXfrm>
    </dsp:sp>
    <dsp:sp modelId="{6AAF4937-FFA5-42AF-978C-BD83B6D5FC53}">
      <dsp:nvSpPr>
        <dsp:cNvPr id="0" name=""/>
        <dsp:cNvSpPr/>
      </dsp:nvSpPr>
      <dsp:spPr>
        <a:xfrm>
          <a:off x="3017787" y="3075205"/>
          <a:ext cx="2194024" cy="131641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Hospitalización</a:t>
          </a:r>
          <a:endParaRPr lang="es-EC" sz="2100" kern="1200" dirty="0"/>
        </a:p>
      </dsp:txBody>
      <dsp:txXfrm>
        <a:off x="3017787" y="3075205"/>
        <a:ext cx="2194024" cy="1316414"/>
      </dsp:txXfrm>
    </dsp:sp>
    <dsp:sp modelId="{991F3309-ED95-46B9-896B-1DC870F04002}">
      <dsp:nvSpPr>
        <dsp:cNvPr id="0" name=""/>
        <dsp:cNvSpPr/>
      </dsp:nvSpPr>
      <dsp:spPr>
        <a:xfrm>
          <a:off x="5431214" y="3075205"/>
          <a:ext cx="2194024" cy="131641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smtClean="0"/>
            <a:t>Emergencia</a:t>
          </a:r>
          <a:endParaRPr lang="es-EC" sz="2100" kern="1200" dirty="0"/>
        </a:p>
      </dsp:txBody>
      <dsp:txXfrm>
        <a:off x="5431214" y="3075205"/>
        <a:ext cx="2194024" cy="1316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618BE-5DE9-4801-BB33-B3A51428E191}">
      <dsp:nvSpPr>
        <dsp:cNvPr id="0" name=""/>
        <dsp:cNvSpPr/>
      </dsp:nvSpPr>
      <dsp:spPr>
        <a:xfrm>
          <a:off x="1176374" y="558"/>
          <a:ext cx="2611933" cy="130596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S" sz="3600" b="1" kern="1200" dirty="0" smtClean="0"/>
            <a:t>MÉTODO</a:t>
          </a:r>
          <a:endParaRPr lang="es-EC" sz="3600" kern="1200" dirty="0"/>
        </a:p>
      </dsp:txBody>
      <dsp:txXfrm>
        <a:off x="1214624" y="38808"/>
        <a:ext cx="2535433" cy="1229466"/>
      </dsp:txXfrm>
    </dsp:sp>
    <dsp:sp modelId="{9803CB90-CDEF-427F-AD0B-6B4FB81BF026}">
      <dsp:nvSpPr>
        <dsp:cNvPr id="0" name=""/>
        <dsp:cNvSpPr/>
      </dsp:nvSpPr>
      <dsp:spPr>
        <a:xfrm>
          <a:off x="1437568" y="1306524"/>
          <a:ext cx="261193" cy="979475"/>
        </a:xfrm>
        <a:custGeom>
          <a:avLst/>
          <a:gdLst/>
          <a:ahLst/>
          <a:cxnLst/>
          <a:rect l="0" t="0" r="0" b="0"/>
          <a:pathLst>
            <a:path>
              <a:moveTo>
                <a:pt x="0" y="0"/>
              </a:moveTo>
              <a:lnTo>
                <a:pt x="0" y="979475"/>
              </a:lnTo>
              <a:lnTo>
                <a:pt x="261193" y="979475"/>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D1464-FF64-4088-BF71-7940DF3AA32C}">
      <dsp:nvSpPr>
        <dsp:cNvPr id="0" name=""/>
        <dsp:cNvSpPr/>
      </dsp:nvSpPr>
      <dsp:spPr>
        <a:xfrm>
          <a:off x="1698761" y="1633016"/>
          <a:ext cx="2089546" cy="1305966"/>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dirty="0" smtClean="0"/>
            <a:t>Insuficiente comunicación entre algunas áreas</a:t>
          </a:r>
        </a:p>
      </dsp:txBody>
      <dsp:txXfrm>
        <a:off x="1737011" y="1671266"/>
        <a:ext cx="2013046" cy="1229466"/>
      </dsp:txXfrm>
    </dsp:sp>
    <dsp:sp modelId="{8FFD108D-6B86-496B-8727-FF17149A46D8}">
      <dsp:nvSpPr>
        <dsp:cNvPr id="0" name=""/>
        <dsp:cNvSpPr/>
      </dsp:nvSpPr>
      <dsp:spPr>
        <a:xfrm>
          <a:off x="1437568" y="1306524"/>
          <a:ext cx="261193" cy="2611933"/>
        </a:xfrm>
        <a:custGeom>
          <a:avLst/>
          <a:gdLst/>
          <a:ahLst/>
          <a:cxnLst/>
          <a:rect l="0" t="0" r="0" b="0"/>
          <a:pathLst>
            <a:path>
              <a:moveTo>
                <a:pt x="0" y="0"/>
              </a:moveTo>
              <a:lnTo>
                <a:pt x="0" y="2611933"/>
              </a:lnTo>
              <a:lnTo>
                <a:pt x="261193" y="2611933"/>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9FAFAA-9EA3-4299-A56B-0BC4A12A47A1}">
      <dsp:nvSpPr>
        <dsp:cNvPr id="0" name=""/>
        <dsp:cNvSpPr/>
      </dsp:nvSpPr>
      <dsp:spPr>
        <a:xfrm>
          <a:off x="1698761" y="3265475"/>
          <a:ext cx="2089546" cy="1305966"/>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dirty="0" smtClean="0"/>
            <a:t>Saturación de turnos en las diferentes especialidades</a:t>
          </a:r>
          <a:endParaRPr lang="es-EC" sz="2100" kern="1200" dirty="0"/>
        </a:p>
      </dsp:txBody>
      <dsp:txXfrm>
        <a:off x="1737011" y="3303725"/>
        <a:ext cx="2013046" cy="1229466"/>
      </dsp:txXfrm>
    </dsp:sp>
    <dsp:sp modelId="{51BFA9F5-F120-4683-8CB7-9F094320B5F2}">
      <dsp:nvSpPr>
        <dsp:cNvPr id="0" name=""/>
        <dsp:cNvSpPr/>
      </dsp:nvSpPr>
      <dsp:spPr>
        <a:xfrm>
          <a:off x="4441291" y="558"/>
          <a:ext cx="2611933" cy="130596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S" sz="3600" b="1" kern="1200" dirty="0" smtClean="0"/>
            <a:t>MATERIAL</a:t>
          </a:r>
          <a:endParaRPr lang="es-EC" sz="3600" kern="1200" cap="all" baseline="0" dirty="0"/>
        </a:p>
      </dsp:txBody>
      <dsp:txXfrm>
        <a:off x="4479541" y="38808"/>
        <a:ext cx="2535433" cy="1229466"/>
      </dsp:txXfrm>
    </dsp:sp>
    <dsp:sp modelId="{E91EFEB1-5E67-40CC-B751-6E0D62721B8C}">
      <dsp:nvSpPr>
        <dsp:cNvPr id="0" name=""/>
        <dsp:cNvSpPr/>
      </dsp:nvSpPr>
      <dsp:spPr>
        <a:xfrm>
          <a:off x="4702485" y="1306524"/>
          <a:ext cx="261193" cy="979475"/>
        </a:xfrm>
        <a:custGeom>
          <a:avLst/>
          <a:gdLst/>
          <a:ahLst/>
          <a:cxnLst/>
          <a:rect l="0" t="0" r="0" b="0"/>
          <a:pathLst>
            <a:path>
              <a:moveTo>
                <a:pt x="0" y="0"/>
              </a:moveTo>
              <a:lnTo>
                <a:pt x="0" y="979475"/>
              </a:lnTo>
              <a:lnTo>
                <a:pt x="261193" y="979475"/>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0318F4-EB3D-4A09-82E7-731497C06EC8}">
      <dsp:nvSpPr>
        <dsp:cNvPr id="0" name=""/>
        <dsp:cNvSpPr/>
      </dsp:nvSpPr>
      <dsp:spPr>
        <a:xfrm>
          <a:off x="4963678" y="1633016"/>
          <a:ext cx="2089546" cy="1305966"/>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t>Falta de provisiones</a:t>
          </a:r>
          <a:endParaRPr lang="es-EC" sz="2100" kern="1200" dirty="0"/>
        </a:p>
      </dsp:txBody>
      <dsp:txXfrm>
        <a:off x="5001928" y="1671266"/>
        <a:ext cx="2013046" cy="1229466"/>
      </dsp:txXfrm>
    </dsp:sp>
    <dsp:sp modelId="{5C1F4AC0-A713-4B93-8425-A8ADCAF7F206}">
      <dsp:nvSpPr>
        <dsp:cNvPr id="0" name=""/>
        <dsp:cNvSpPr/>
      </dsp:nvSpPr>
      <dsp:spPr>
        <a:xfrm>
          <a:off x="4702485" y="1306524"/>
          <a:ext cx="261193" cy="2611933"/>
        </a:xfrm>
        <a:custGeom>
          <a:avLst/>
          <a:gdLst/>
          <a:ahLst/>
          <a:cxnLst/>
          <a:rect l="0" t="0" r="0" b="0"/>
          <a:pathLst>
            <a:path>
              <a:moveTo>
                <a:pt x="0" y="0"/>
              </a:moveTo>
              <a:lnTo>
                <a:pt x="0" y="2611933"/>
              </a:lnTo>
              <a:lnTo>
                <a:pt x="261193" y="2611933"/>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8FD18-DB5D-4525-B576-B0A7D00712AF}">
      <dsp:nvSpPr>
        <dsp:cNvPr id="0" name=""/>
        <dsp:cNvSpPr/>
      </dsp:nvSpPr>
      <dsp:spPr>
        <a:xfrm>
          <a:off x="4963678" y="3265475"/>
          <a:ext cx="2089546" cy="1305966"/>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kern="1200" dirty="0" smtClean="0"/>
            <a:t>Impuntualidad en resultados médicos</a:t>
          </a:r>
          <a:endParaRPr lang="es-EC" sz="2100" kern="1200" dirty="0"/>
        </a:p>
      </dsp:txBody>
      <dsp:txXfrm>
        <a:off x="5001928" y="3303725"/>
        <a:ext cx="2013046" cy="1229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DCF82-B509-475F-B313-BEFC94708C7C}">
      <dsp:nvSpPr>
        <dsp:cNvPr id="0" name=""/>
        <dsp:cNvSpPr/>
      </dsp:nvSpPr>
      <dsp:spPr>
        <a:xfrm>
          <a:off x="1935650" y="580"/>
          <a:ext cx="2087845" cy="1043922"/>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kern="1200" cap="all" baseline="0" dirty="0" smtClean="0"/>
            <a:t>Recurso Humanos</a:t>
          </a:r>
          <a:endParaRPr lang="es-EC" sz="2800" kern="1200" cap="all" baseline="0" dirty="0"/>
        </a:p>
      </dsp:txBody>
      <dsp:txXfrm>
        <a:off x="1966225" y="31155"/>
        <a:ext cx="2026695" cy="982772"/>
      </dsp:txXfrm>
    </dsp:sp>
    <dsp:sp modelId="{549FEAEE-D7DB-4DC3-AA92-DF08AF386911}">
      <dsp:nvSpPr>
        <dsp:cNvPr id="0" name=""/>
        <dsp:cNvSpPr/>
      </dsp:nvSpPr>
      <dsp:spPr>
        <a:xfrm>
          <a:off x="2144434" y="1044502"/>
          <a:ext cx="208784" cy="782941"/>
        </a:xfrm>
        <a:custGeom>
          <a:avLst/>
          <a:gdLst/>
          <a:ahLst/>
          <a:cxnLst/>
          <a:rect l="0" t="0" r="0" b="0"/>
          <a:pathLst>
            <a:path>
              <a:moveTo>
                <a:pt x="0" y="0"/>
              </a:moveTo>
              <a:lnTo>
                <a:pt x="0" y="782941"/>
              </a:lnTo>
              <a:lnTo>
                <a:pt x="208784" y="782941"/>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D744D-7653-4D5E-918B-A7749FF9E048}">
      <dsp:nvSpPr>
        <dsp:cNvPr id="0" name=""/>
        <dsp:cNvSpPr/>
      </dsp:nvSpPr>
      <dsp:spPr>
        <a:xfrm>
          <a:off x="2353219" y="1305483"/>
          <a:ext cx="1670276" cy="1043922"/>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Falta de amabilidad</a:t>
          </a:r>
          <a:endParaRPr lang="es-EC" sz="1600" kern="1200" dirty="0"/>
        </a:p>
      </dsp:txBody>
      <dsp:txXfrm>
        <a:off x="2383794" y="1336058"/>
        <a:ext cx="1609126" cy="982772"/>
      </dsp:txXfrm>
    </dsp:sp>
    <dsp:sp modelId="{9FEAC890-C0BE-4D2C-96A3-4C70F1A55FD7}">
      <dsp:nvSpPr>
        <dsp:cNvPr id="0" name=""/>
        <dsp:cNvSpPr/>
      </dsp:nvSpPr>
      <dsp:spPr>
        <a:xfrm>
          <a:off x="2144434" y="1044502"/>
          <a:ext cx="208784" cy="2087845"/>
        </a:xfrm>
        <a:custGeom>
          <a:avLst/>
          <a:gdLst/>
          <a:ahLst/>
          <a:cxnLst/>
          <a:rect l="0" t="0" r="0" b="0"/>
          <a:pathLst>
            <a:path>
              <a:moveTo>
                <a:pt x="0" y="0"/>
              </a:moveTo>
              <a:lnTo>
                <a:pt x="0" y="2087845"/>
              </a:lnTo>
              <a:lnTo>
                <a:pt x="208784" y="2087845"/>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B2490-498C-46B5-B2F9-90155A91D525}">
      <dsp:nvSpPr>
        <dsp:cNvPr id="0" name=""/>
        <dsp:cNvSpPr/>
      </dsp:nvSpPr>
      <dsp:spPr>
        <a:xfrm>
          <a:off x="2353219" y="2610386"/>
          <a:ext cx="1670276" cy="1043922"/>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Errores al atender</a:t>
          </a:r>
        </a:p>
      </dsp:txBody>
      <dsp:txXfrm>
        <a:off x="2383794" y="2640961"/>
        <a:ext cx="1609126" cy="982772"/>
      </dsp:txXfrm>
    </dsp:sp>
    <dsp:sp modelId="{A5F9E0E9-59C5-4463-A879-6DEE0F5AE08F}">
      <dsp:nvSpPr>
        <dsp:cNvPr id="0" name=""/>
        <dsp:cNvSpPr/>
      </dsp:nvSpPr>
      <dsp:spPr>
        <a:xfrm>
          <a:off x="2144434" y="1044502"/>
          <a:ext cx="208784" cy="3392748"/>
        </a:xfrm>
        <a:custGeom>
          <a:avLst/>
          <a:gdLst/>
          <a:ahLst/>
          <a:cxnLst/>
          <a:rect l="0" t="0" r="0" b="0"/>
          <a:pathLst>
            <a:path>
              <a:moveTo>
                <a:pt x="0" y="0"/>
              </a:moveTo>
              <a:lnTo>
                <a:pt x="0" y="3392748"/>
              </a:lnTo>
              <a:lnTo>
                <a:pt x="208784" y="3392748"/>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E892D4-9C57-4C8C-8765-FEEE152B2F32}">
      <dsp:nvSpPr>
        <dsp:cNvPr id="0" name=""/>
        <dsp:cNvSpPr/>
      </dsp:nvSpPr>
      <dsp:spPr>
        <a:xfrm>
          <a:off x="2353219" y="3915289"/>
          <a:ext cx="1670276" cy="1043922"/>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Desconocimiento del </a:t>
          </a:r>
          <a:r>
            <a:rPr lang="es-EC" sz="1600" kern="1200" dirty="0" err="1" smtClean="0"/>
            <a:t>Call</a:t>
          </a:r>
          <a:r>
            <a:rPr lang="es-EC" sz="1600" kern="1200" dirty="0" smtClean="0"/>
            <a:t> Center</a:t>
          </a:r>
          <a:endParaRPr lang="es-ES" sz="1600" kern="1200" dirty="0" smtClean="0"/>
        </a:p>
      </dsp:txBody>
      <dsp:txXfrm>
        <a:off x="2383794" y="3945864"/>
        <a:ext cx="1609126" cy="982772"/>
      </dsp:txXfrm>
    </dsp:sp>
    <dsp:sp modelId="{2CB6B5D6-9646-45F8-BE19-2A0E44CF8235}">
      <dsp:nvSpPr>
        <dsp:cNvPr id="0" name=""/>
        <dsp:cNvSpPr/>
      </dsp:nvSpPr>
      <dsp:spPr>
        <a:xfrm>
          <a:off x="2144434" y="1044502"/>
          <a:ext cx="208784" cy="4697651"/>
        </a:xfrm>
        <a:custGeom>
          <a:avLst/>
          <a:gdLst/>
          <a:ahLst/>
          <a:cxnLst/>
          <a:rect l="0" t="0" r="0" b="0"/>
          <a:pathLst>
            <a:path>
              <a:moveTo>
                <a:pt x="0" y="0"/>
              </a:moveTo>
              <a:lnTo>
                <a:pt x="0" y="4697651"/>
              </a:lnTo>
              <a:lnTo>
                <a:pt x="208784" y="4697651"/>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28580-3003-4A24-9261-1DE80A40DC36}">
      <dsp:nvSpPr>
        <dsp:cNvPr id="0" name=""/>
        <dsp:cNvSpPr/>
      </dsp:nvSpPr>
      <dsp:spPr>
        <a:xfrm>
          <a:off x="2353219" y="5220193"/>
          <a:ext cx="1670276" cy="1043922"/>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Mala distribución de trabajo</a:t>
          </a:r>
        </a:p>
      </dsp:txBody>
      <dsp:txXfrm>
        <a:off x="2383794" y="5250768"/>
        <a:ext cx="1609126" cy="982772"/>
      </dsp:txXfrm>
    </dsp:sp>
    <dsp:sp modelId="{AE9FE1A4-A7EA-4543-A181-229956DB5641}">
      <dsp:nvSpPr>
        <dsp:cNvPr id="0" name=""/>
        <dsp:cNvSpPr/>
      </dsp:nvSpPr>
      <dsp:spPr>
        <a:xfrm>
          <a:off x="4545456" y="580"/>
          <a:ext cx="2087845" cy="1043922"/>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kern="1200" dirty="0" smtClean="0"/>
            <a:t>SERVICIO</a:t>
          </a:r>
          <a:endParaRPr lang="es-EC" sz="2800" kern="1200" dirty="0"/>
        </a:p>
      </dsp:txBody>
      <dsp:txXfrm>
        <a:off x="4576031" y="31155"/>
        <a:ext cx="2026695" cy="982772"/>
      </dsp:txXfrm>
    </dsp:sp>
    <dsp:sp modelId="{A0392AC4-492E-45ED-8AF3-C41031C31048}">
      <dsp:nvSpPr>
        <dsp:cNvPr id="0" name=""/>
        <dsp:cNvSpPr/>
      </dsp:nvSpPr>
      <dsp:spPr>
        <a:xfrm>
          <a:off x="4754241" y="1044502"/>
          <a:ext cx="208784" cy="782941"/>
        </a:xfrm>
        <a:custGeom>
          <a:avLst/>
          <a:gdLst/>
          <a:ahLst/>
          <a:cxnLst/>
          <a:rect l="0" t="0" r="0" b="0"/>
          <a:pathLst>
            <a:path>
              <a:moveTo>
                <a:pt x="0" y="0"/>
              </a:moveTo>
              <a:lnTo>
                <a:pt x="0" y="782941"/>
              </a:lnTo>
              <a:lnTo>
                <a:pt x="208784" y="782941"/>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DF575-502D-419B-A5FD-612CCA9D2300}">
      <dsp:nvSpPr>
        <dsp:cNvPr id="0" name=""/>
        <dsp:cNvSpPr/>
      </dsp:nvSpPr>
      <dsp:spPr>
        <a:xfrm>
          <a:off x="4963025" y="1305483"/>
          <a:ext cx="1670276" cy="1043922"/>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Falta de Información en ventanillas</a:t>
          </a:r>
          <a:endParaRPr lang="es-EC" sz="1600" kern="1200" dirty="0"/>
        </a:p>
      </dsp:txBody>
      <dsp:txXfrm>
        <a:off x="4993600" y="1336058"/>
        <a:ext cx="1609126" cy="982772"/>
      </dsp:txXfrm>
    </dsp:sp>
    <dsp:sp modelId="{67400965-BD29-4B33-A11A-965F31E92FF1}">
      <dsp:nvSpPr>
        <dsp:cNvPr id="0" name=""/>
        <dsp:cNvSpPr/>
      </dsp:nvSpPr>
      <dsp:spPr>
        <a:xfrm>
          <a:off x="4754241" y="1044502"/>
          <a:ext cx="208784" cy="2087845"/>
        </a:xfrm>
        <a:custGeom>
          <a:avLst/>
          <a:gdLst/>
          <a:ahLst/>
          <a:cxnLst/>
          <a:rect l="0" t="0" r="0" b="0"/>
          <a:pathLst>
            <a:path>
              <a:moveTo>
                <a:pt x="0" y="0"/>
              </a:moveTo>
              <a:lnTo>
                <a:pt x="0" y="2087845"/>
              </a:lnTo>
              <a:lnTo>
                <a:pt x="208784" y="2087845"/>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605E9-2885-45E2-9479-431BD66D627A}">
      <dsp:nvSpPr>
        <dsp:cNvPr id="0" name=""/>
        <dsp:cNvSpPr/>
      </dsp:nvSpPr>
      <dsp:spPr>
        <a:xfrm>
          <a:off x="4963025" y="2610386"/>
          <a:ext cx="1670276" cy="1043922"/>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Dificultad de comunicación al </a:t>
          </a:r>
          <a:r>
            <a:rPr lang="es-EC" sz="1600" kern="1200" dirty="0" err="1" smtClean="0"/>
            <a:t>Call</a:t>
          </a:r>
          <a:r>
            <a:rPr lang="es-EC" sz="1600" kern="1200" dirty="0" smtClean="0"/>
            <a:t> Center</a:t>
          </a:r>
          <a:endParaRPr lang="es-EC" sz="1600" kern="1200" dirty="0"/>
        </a:p>
      </dsp:txBody>
      <dsp:txXfrm>
        <a:off x="4993600" y="2640961"/>
        <a:ext cx="1609126" cy="982772"/>
      </dsp:txXfrm>
    </dsp:sp>
    <dsp:sp modelId="{364C2D02-EA82-4C0D-BC31-3D4B839E7F0F}">
      <dsp:nvSpPr>
        <dsp:cNvPr id="0" name=""/>
        <dsp:cNvSpPr/>
      </dsp:nvSpPr>
      <dsp:spPr>
        <a:xfrm>
          <a:off x="4754241" y="1044502"/>
          <a:ext cx="208784" cy="3392748"/>
        </a:xfrm>
        <a:custGeom>
          <a:avLst/>
          <a:gdLst/>
          <a:ahLst/>
          <a:cxnLst/>
          <a:rect l="0" t="0" r="0" b="0"/>
          <a:pathLst>
            <a:path>
              <a:moveTo>
                <a:pt x="0" y="0"/>
              </a:moveTo>
              <a:lnTo>
                <a:pt x="0" y="3392748"/>
              </a:lnTo>
              <a:lnTo>
                <a:pt x="208784" y="3392748"/>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AA7908-B7B3-45AF-9388-05E3D3CDFCFB}">
      <dsp:nvSpPr>
        <dsp:cNvPr id="0" name=""/>
        <dsp:cNvSpPr/>
      </dsp:nvSpPr>
      <dsp:spPr>
        <a:xfrm>
          <a:off x="4963025" y="3915289"/>
          <a:ext cx="1670276" cy="1043922"/>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Impuntualidad en turnos</a:t>
          </a:r>
          <a:endParaRPr lang="es-EC" sz="1600" kern="1200" dirty="0"/>
        </a:p>
      </dsp:txBody>
      <dsp:txXfrm>
        <a:off x="4993600" y="3945864"/>
        <a:ext cx="1609126" cy="982772"/>
      </dsp:txXfrm>
    </dsp:sp>
    <dsp:sp modelId="{D24A09FF-58D6-4849-96F3-C6A9630A1BCA}">
      <dsp:nvSpPr>
        <dsp:cNvPr id="0" name=""/>
        <dsp:cNvSpPr/>
      </dsp:nvSpPr>
      <dsp:spPr>
        <a:xfrm>
          <a:off x="4754241" y="1044502"/>
          <a:ext cx="208784" cy="4697651"/>
        </a:xfrm>
        <a:custGeom>
          <a:avLst/>
          <a:gdLst/>
          <a:ahLst/>
          <a:cxnLst/>
          <a:rect l="0" t="0" r="0" b="0"/>
          <a:pathLst>
            <a:path>
              <a:moveTo>
                <a:pt x="0" y="0"/>
              </a:moveTo>
              <a:lnTo>
                <a:pt x="0" y="4697651"/>
              </a:lnTo>
              <a:lnTo>
                <a:pt x="208784" y="4697651"/>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6BD33C-EB82-410F-9C7D-C82908E35F43}">
      <dsp:nvSpPr>
        <dsp:cNvPr id="0" name=""/>
        <dsp:cNvSpPr/>
      </dsp:nvSpPr>
      <dsp:spPr>
        <a:xfrm>
          <a:off x="4963025" y="5220193"/>
          <a:ext cx="1670276" cy="1043922"/>
        </a:xfrm>
        <a:prstGeom prst="roundRect">
          <a:avLst>
            <a:gd name="adj" fmla="val 10000"/>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Tiempo de espera largos para al recibir una cita</a:t>
          </a:r>
          <a:endParaRPr lang="es-EC" sz="1600" kern="1200" dirty="0"/>
        </a:p>
      </dsp:txBody>
      <dsp:txXfrm>
        <a:off x="4993600" y="5250768"/>
        <a:ext cx="1609126" cy="982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42AD0-709C-49D9-9A81-E72BF55C2772}">
      <dsp:nvSpPr>
        <dsp:cNvPr id="0" name=""/>
        <dsp:cNvSpPr/>
      </dsp:nvSpPr>
      <dsp:spPr>
        <a:xfrm rot="4396374">
          <a:off x="1864783" y="909792"/>
          <a:ext cx="3946821" cy="2752415"/>
        </a:xfrm>
        <a:prstGeom prst="swooshArrow">
          <a:avLst>
            <a:gd name="adj1" fmla="val 16310"/>
            <a:gd name="adj2" fmla="val 31370"/>
          </a:avLst>
        </a:prstGeom>
        <a:blipFill rotWithShape="0">
          <a:blip xmlns:r="http://schemas.openxmlformats.org/officeDocument/2006/relationships" r:embed="rId1">
            <a:duotone>
              <a:schemeClr val="lt1">
                <a:hueOff val="0"/>
                <a:satOff val="0"/>
                <a:lumOff val="0"/>
                <a:alphaOff val="0"/>
                <a:shade val="40000"/>
              </a:schemeClr>
              <a:schemeClr val="lt1">
                <a:hueOff val="0"/>
                <a:satOff val="0"/>
                <a:lumOff val="0"/>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a:schemeClr val="lt1"/>
        </a:fontRef>
      </dsp:style>
    </dsp:sp>
    <dsp:sp modelId="{0BC14F20-3D46-4005-8005-F915FF8522F2}">
      <dsp:nvSpPr>
        <dsp:cNvPr id="0" name=""/>
        <dsp:cNvSpPr/>
      </dsp:nvSpPr>
      <dsp:spPr>
        <a:xfrm>
          <a:off x="3511753" y="1391716"/>
          <a:ext cx="99669" cy="99669"/>
        </a:xfrm>
        <a:prstGeom prst="ellipse">
          <a:avLst/>
        </a:prstGeom>
        <a:blipFill rotWithShape="0">
          <a:blip xmlns:r="http://schemas.openxmlformats.org/officeDocument/2006/relationships" r:embed="rId1">
            <a:duotone>
              <a:schemeClr val="accent1">
                <a:tint val="60000"/>
                <a:hueOff val="0"/>
                <a:satOff val="0"/>
                <a:lumOff val="0"/>
                <a:alphaOff val="0"/>
                <a:shade val="40000"/>
              </a:schemeClr>
              <a:schemeClr val="accent1">
                <a:tint val="60000"/>
                <a:hueOff val="0"/>
                <a:satOff val="0"/>
                <a:lumOff val="0"/>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dsp:style>
    </dsp:sp>
    <dsp:sp modelId="{E271222D-F01D-4756-9ACD-4E6DE6665337}">
      <dsp:nvSpPr>
        <dsp:cNvPr id="0" name=""/>
        <dsp:cNvSpPr/>
      </dsp:nvSpPr>
      <dsp:spPr>
        <a:xfrm>
          <a:off x="4379793" y="2237993"/>
          <a:ext cx="99669" cy="99669"/>
        </a:xfrm>
        <a:prstGeom prst="ellipse">
          <a:avLst/>
        </a:prstGeom>
        <a:blipFill rotWithShape="0">
          <a:blip xmlns:r="http://schemas.openxmlformats.org/officeDocument/2006/relationships" r:embed="rId1">
            <a:duotone>
              <a:schemeClr val="accent1">
                <a:tint val="60000"/>
                <a:hueOff val="0"/>
                <a:satOff val="0"/>
                <a:lumOff val="0"/>
                <a:alphaOff val="0"/>
                <a:shade val="40000"/>
              </a:schemeClr>
              <a:schemeClr val="accent1">
                <a:tint val="60000"/>
                <a:hueOff val="0"/>
                <a:satOff val="0"/>
                <a:lumOff val="0"/>
                <a:alphaOff val="0"/>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rgbClr r="0" g="0" b="0"/>
        </a:lnRef>
        <a:fillRef idx="3">
          <a:scrgbClr r="0" g="0" b="0"/>
        </a:fillRef>
        <a:effectRef idx="3">
          <a:scrgbClr r="0" g="0" b="0"/>
        </a:effectRef>
        <a:fontRef idx="minor"/>
      </dsp:style>
    </dsp:sp>
    <dsp:sp modelId="{061380EF-C09D-46B4-97D8-1CC8A1808A1C}">
      <dsp:nvSpPr>
        <dsp:cNvPr id="0" name=""/>
        <dsp:cNvSpPr/>
      </dsp:nvSpPr>
      <dsp:spPr>
        <a:xfrm>
          <a:off x="1600199" y="0"/>
          <a:ext cx="1860804"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es-EC" sz="1600" kern="1200" smtClean="0"/>
            <a:t>Tiempo de espera largos</a:t>
          </a:r>
          <a:endParaRPr lang="es-EC" sz="1600" kern="1200"/>
        </a:p>
      </dsp:txBody>
      <dsp:txXfrm>
        <a:off x="1600199" y="0"/>
        <a:ext cx="1860804" cy="731520"/>
      </dsp:txXfrm>
    </dsp:sp>
    <dsp:sp modelId="{C1664A21-8416-4554-B6BA-A795DEBFCBD8}">
      <dsp:nvSpPr>
        <dsp:cNvPr id="0" name=""/>
        <dsp:cNvSpPr/>
      </dsp:nvSpPr>
      <dsp:spPr>
        <a:xfrm>
          <a:off x="4064508" y="1075791"/>
          <a:ext cx="2564892"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s-EC" sz="1600" kern="1200" smtClean="0"/>
            <a:t>Falta de Información en ventanillas</a:t>
          </a:r>
          <a:endParaRPr lang="es-EC" sz="1600" kern="1200"/>
        </a:p>
      </dsp:txBody>
      <dsp:txXfrm>
        <a:off x="4064508" y="1075791"/>
        <a:ext cx="2564892" cy="731520"/>
      </dsp:txXfrm>
    </dsp:sp>
    <dsp:sp modelId="{1ED84CBF-7BAA-4E99-A139-9AE3AF2C510D}">
      <dsp:nvSpPr>
        <dsp:cNvPr id="0" name=""/>
        <dsp:cNvSpPr/>
      </dsp:nvSpPr>
      <dsp:spPr>
        <a:xfrm>
          <a:off x="1600199" y="1922068"/>
          <a:ext cx="2514600"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es-EC" sz="1600" kern="1200" smtClean="0"/>
            <a:t>Saturación de pacientes en las diferentes especialidades</a:t>
          </a:r>
          <a:endParaRPr lang="es-EC" sz="1600" kern="1200"/>
        </a:p>
      </dsp:txBody>
      <dsp:txXfrm>
        <a:off x="1600199" y="1922068"/>
        <a:ext cx="2514600" cy="731520"/>
      </dsp:txXfrm>
    </dsp:sp>
    <dsp:sp modelId="{2728A963-6549-47AF-94F2-D3C96F4765AA}">
      <dsp:nvSpPr>
        <dsp:cNvPr id="0" name=""/>
        <dsp:cNvSpPr/>
      </dsp:nvSpPr>
      <dsp:spPr>
        <a:xfrm>
          <a:off x="4114800" y="3840480"/>
          <a:ext cx="2514600"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es-EC" sz="1600" kern="1200" smtClean="0"/>
            <a:t>Insuficiente comunicación entre algunas áreas</a:t>
          </a:r>
          <a:endParaRPr lang="es-EC" sz="1600" kern="1200"/>
        </a:p>
      </dsp:txBody>
      <dsp:txXfrm>
        <a:off x="4114800" y="3840480"/>
        <a:ext cx="2514600" cy="731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1D915-BAF8-46A3-9E73-F67D5B77B10F}">
      <dsp:nvSpPr>
        <dsp:cNvPr id="0" name=""/>
        <dsp:cNvSpPr/>
      </dsp:nvSpPr>
      <dsp:spPr>
        <a:xfrm>
          <a:off x="40" y="931"/>
          <a:ext cx="3845569" cy="921600"/>
        </a:xfrm>
        <a:prstGeom prst="rect">
          <a:avLst/>
        </a:prstGeom>
        <a:solidFill>
          <a:schemeClr val="dk2">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b="1" kern="1200" dirty="0" smtClean="0"/>
            <a:t>Objetivo General</a:t>
          </a:r>
          <a:endParaRPr lang="es-EC" sz="3200" kern="1200" dirty="0"/>
        </a:p>
      </dsp:txBody>
      <dsp:txXfrm>
        <a:off x="40" y="931"/>
        <a:ext cx="3845569" cy="921600"/>
      </dsp:txXfrm>
    </dsp:sp>
    <dsp:sp modelId="{C87BF31B-E5D6-438A-8EDE-A3944333F97A}">
      <dsp:nvSpPr>
        <dsp:cNvPr id="0" name=""/>
        <dsp:cNvSpPr/>
      </dsp:nvSpPr>
      <dsp:spPr>
        <a:xfrm>
          <a:off x="40" y="922531"/>
          <a:ext cx="3845569" cy="4479840"/>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s-EC" sz="3200" kern="1200" dirty="0" smtClean="0"/>
            <a:t>Evaluar el grado de satisfacción de atención en el servicio de Consulta Externa del usuario del Hospital Cantonal Sangolquí</a:t>
          </a:r>
          <a:endParaRPr lang="es-EC" sz="3200" b="1" i="1" kern="1200" dirty="0"/>
        </a:p>
      </dsp:txBody>
      <dsp:txXfrm>
        <a:off x="40" y="922531"/>
        <a:ext cx="3845569" cy="4479840"/>
      </dsp:txXfrm>
    </dsp:sp>
    <dsp:sp modelId="{37FDA2E6-DEA6-498E-86A5-867C833CF500}">
      <dsp:nvSpPr>
        <dsp:cNvPr id="0" name=""/>
        <dsp:cNvSpPr/>
      </dsp:nvSpPr>
      <dsp:spPr>
        <a:xfrm>
          <a:off x="4383989" y="931"/>
          <a:ext cx="3845569" cy="921600"/>
        </a:xfrm>
        <a:prstGeom prst="rect">
          <a:avLst/>
        </a:prstGeom>
        <a:solidFill>
          <a:schemeClr val="dk2">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b="1" kern="1200" dirty="0" smtClean="0"/>
            <a:t>Hipótesis</a:t>
          </a:r>
        </a:p>
      </dsp:txBody>
      <dsp:txXfrm>
        <a:off x="4383989" y="931"/>
        <a:ext cx="3845569" cy="921600"/>
      </dsp:txXfrm>
    </dsp:sp>
    <dsp:sp modelId="{FF9FB3C7-EEAC-422F-9952-6FEA0A62E4D9}">
      <dsp:nvSpPr>
        <dsp:cNvPr id="0" name=""/>
        <dsp:cNvSpPr/>
      </dsp:nvSpPr>
      <dsp:spPr>
        <a:xfrm>
          <a:off x="4383989" y="922531"/>
          <a:ext cx="3845569" cy="4479840"/>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s-EC" sz="3200" kern="1200" smtClean="0"/>
            <a:t>La </a:t>
          </a:r>
          <a:r>
            <a:rPr lang="es-EC" sz="3200" kern="1200" dirty="0" smtClean="0"/>
            <a:t>inoportuna atención en el servicio de consulta externa produce insatisfacción del servicio en los pacientes</a:t>
          </a:r>
          <a:endParaRPr lang="es-EC" sz="3200" kern="1200" dirty="0"/>
        </a:p>
      </dsp:txBody>
      <dsp:txXfrm>
        <a:off x="4383989" y="922531"/>
        <a:ext cx="3845569" cy="4479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CF9C8-3336-429B-816B-E46500BEDC5C}">
      <dsp:nvSpPr>
        <dsp:cNvPr id="0" name=""/>
        <dsp:cNvSpPr/>
      </dsp:nvSpPr>
      <dsp:spPr>
        <a:xfrm rot="5400000">
          <a:off x="4704052" y="-1518321"/>
          <a:ext cx="1784151" cy="5266944"/>
        </a:xfrm>
        <a:prstGeom prst="round2SameRect">
          <a:avLst/>
        </a:prstGeom>
        <a:solidFill>
          <a:schemeClr val="lt1">
            <a:alpha val="90000"/>
            <a:tint val="40000"/>
            <a:hueOff val="0"/>
            <a:satOff val="0"/>
            <a:lumOff val="0"/>
            <a:alphaOff val="0"/>
          </a:schemeClr>
        </a:solidFill>
        <a:ln w="381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C" sz="3000" kern="1200" dirty="0" smtClean="0"/>
            <a:t>Población que utiliza el servicio médico del hospital cantonal Sangolquí</a:t>
          </a:r>
          <a:endParaRPr lang="es-EC" sz="3000" kern="1200" dirty="0"/>
        </a:p>
      </dsp:txBody>
      <dsp:txXfrm rot="-5400000">
        <a:off x="2962656" y="310170"/>
        <a:ext cx="5179849" cy="1609961"/>
      </dsp:txXfrm>
    </dsp:sp>
    <dsp:sp modelId="{2408ACF7-05A1-4D8F-8815-F14C7ABC0B59}">
      <dsp:nvSpPr>
        <dsp:cNvPr id="0" name=""/>
        <dsp:cNvSpPr/>
      </dsp:nvSpPr>
      <dsp:spPr>
        <a:xfrm>
          <a:off x="0" y="55"/>
          <a:ext cx="2962656" cy="223018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C" sz="2100" b="1" i="1" kern="1200" smtClean="0"/>
            <a:t>CARACTERÍSTICAS DE LOS ELEMENTOS MUESTRALES</a:t>
          </a:r>
          <a:endParaRPr lang="es-EC" sz="2100" kern="1200"/>
        </a:p>
      </dsp:txBody>
      <dsp:txXfrm>
        <a:off x="108869" y="108924"/>
        <a:ext cx="2744918" cy="2012451"/>
      </dsp:txXfrm>
    </dsp:sp>
    <dsp:sp modelId="{DF3B0910-9CFB-4811-B86A-25B2E45922CE}">
      <dsp:nvSpPr>
        <dsp:cNvPr id="0" name=""/>
        <dsp:cNvSpPr/>
      </dsp:nvSpPr>
      <dsp:spPr>
        <a:xfrm rot="5400000">
          <a:off x="4704052" y="823377"/>
          <a:ext cx="1784151" cy="5266944"/>
        </a:xfrm>
        <a:prstGeom prst="round2SameRect">
          <a:avLst/>
        </a:prstGeom>
        <a:solidFill>
          <a:schemeClr val="lt1">
            <a:alpha val="90000"/>
            <a:tint val="40000"/>
            <a:hueOff val="0"/>
            <a:satOff val="0"/>
            <a:lumOff val="0"/>
            <a:alphaOff val="0"/>
          </a:schemeClr>
        </a:solidFill>
        <a:ln w="381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C" sz="3000" kern="1200" dirty="0" smtClean="0"/>
            <a:t>Pacientes de consulta externa</a:t>
          </a:r>
          <a:endParaRPr lang="es-EC" sz="3000" kern="1200" dirty="0"/>
        </a:p>
      </dsp:txBody>
      <dsp:txXfrm rot="-5400000">
        <a:off x="2962656" y="2651869"/>
        <a:ext cx="5179849" cy="1609961"/>
      </dsp:txXfrm>
    </dsp:sp>
    <dsp:sp modelId="{51F4F0C7-BF62-459C-9760-EA220A77B76F}">
      <dsp:nvSpPr>
        <dsp:cNvPr id="0" name=""/>
        <dsp:cNvSpPr/>
      </dsp:nvSpPr>
      <dsp:spPr>
        <a:xfrm>
          <a:off x="0" y="2341754"/>
          <a:ext cx="2962656" cy="223018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s-EC" sz="2100" b="1" i="1" kern="1200" dirty="0" smtClean="0"/>
            <a:t>UNIDADES MUESTRALES</a:t>
          </a:r>
          <a:endParaRPr lang="es-EC" sz="2100" kern="1200" dirty="0"/>
        </a:p>
      </dsp:txBody>
      <dsp:txXfrm>
        <a:off x="108869" y="2450623"/>
        <a:ext cx="2744918" cy="20124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99BF3-03F0-4898-8D80-F522781D19CF}">
      <dsp:nvSpPr>
        <dsp:cNvPr id="0" name=""/>
        <dsp:cNvSpPr/>
      </dsp:nvSpPr>
      <dsp:spPr>
        <a:xfrm rot="5400000">
          <a:off x="4583890" y="-1259092"/>
          <a:ext cx="2304199" cy="5398579"/>
        </a:xfrm>
        <a:prstGeom prst="round2SameRect">
          <a:avLst/>
        </a:prstGeom>
        <a:solidFill>
          <a:schemeClr val="lt1">
            <a:alpha val="90000"/>
            <a:tint val="40000"/>
            <a:hueOff val="0"/>
            <a:satOff val="0"/>
            <a:lumOff val="0"/>
            <a:alphaOff val="0"/>
          </a:schemeClr>
        </a:solidFill>
        <a:ln w="381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Sus paciente son en su mayoría pobladores del cantón Rumiñahui debido a su ubicación, pero también existen pacientes de las afueras de Rumiñahui. Parroquias de Quito y el cantón</a:t>
          </a:r>
          <a:endParaRPr lang="es-EC" sz="2000" kern="1200" dirty="0"/>
        </a:p>
      </dsp:txBody>
      <dsp:txXfrm rot="-5400000">
        <a:off x="3036700" y="400580"/>
        <a:ext cx="5286097" cy="2079235"/>
      </dsp:txXfrm>
    </dsp:sp>
    <dsp:sp modelId="{9CF292C1-1F01-426E-860B-C379561C2C42}">
      <dsp:nvSpPr>
        <dsp:cNvPr id="0" name=""/>
        <dsp:cNvSpPr/>
      </dsp:nvSpPr>
      <dsp:spPr>
        <a:xfrm>
          <a:off x="0" y="72"/>
          <a:ext cx="3036700" cy="288024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b="1" i="1" kern="1200" dirty="0" smtClean="0"/>
            <a:t>ALCANCE</a:t>
          </a:r>
          <a:endParaRPr lang="es-EC" sz="4000" kern="1200" dirty="0"/>
        </a:p>
      </dsp:txBody>
      <dsp:txXfrm>
        <a:off x="140602" y="140674"/>
        <a:ext cx="2755496" cy="2599045"/>
      </dsp:txXfrm>
    </dsp:sp>
    <dsp:sp modelId="{A5EDE33D-324F-4DF1-BB4D-AAA76746D8F7}">
      <dsp:nvSpPr>
        <dsp:cNvPr id="0" name=""/>
        <dsp:cNvSpPr/>
      </dsp:nvSpPr>
      <dsp:spPr>
        <a:xfrm rot="5400000">
          <a:off x="4583890" y="1765169"/>
          <a:ext cx="2304199" cy="5398579"/>
        </a:xfrm>
        <a:prstGeom prst="round2SameRect">
          <a:avLst/>
        </a:prstGeom>
        <a:solidFill>
          <a:schemeClr val="lt1">
            <a:alpha val="90000"/>
            <a:tint val="40000"/>
            <a:hueOff val="0"/>
            <a:satOff val="0"/>
            <a:lumOff val="0"/>
            <a:alphaOff val="0"/>
          </a:schemeClr>
        </a:solidFill>
        <a:ln w="381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r>
                <a:rPr lang="es-EC" sz="2000" i="1" kern="1200" smtClean="0"/>
                <m:t>𝑇𝑀</m:t>
              </m:r>
              <m:r>
                <a:rPr lang="es-EC" sz="2000" i="1" kern="1200" smtClean="0"/>
                <m:t>=</m:t>
              </m:r>
              <m:f>
                <m:fPr>
                  <m:ctrlPr>
                    <a:rPr lang="es-EC" sz="2000" i="1" kern="1200"/>
                  </m:ctrlPr>
                </m:fPr>
                <m:num>
                  <m:sSup>
                    <m:sSupPr>
                      <m:ctrlPr>
                        <a:rPr lang="es-EC" sz="2000" i="1" kern="1200"/>
                      </m:ctrlPr>
                    </m:sSupPr>
                    <m:e>
                      <m:r>
                        <a:rPr lang="es-EC" sz="2000" i="1" kern="1200"/>
                        <m:t>𝑍</m:t>
                      </m:r>
                    </m:e>
                    <m:sup>
                      <m:r>
                        <a:rPr lang="es-EC" sz="2000" i="1" kern="1200"/>
                        <m:t>2</m:t>
                      </m:r>
                    </m:sup>
                  </m:sSup>
                  <m:r>
                    <a:rPr lang="es-EC" sz="2000" i="1" kern="1200"/>
                    <m:t>𝑝𝑞</m:t>
                  </m:r>
                </m:num>
                <m:den>
                  <m:sSup>
                    <m:sSupPr>
                      <m:ctrlPr>
                        <a:rPr lang="es-EC" sz="2000" i="1" kern="1200"/>
                      </m:ctrlPr>
                    </m:sSupPr>
                    <m:e>
                      <m:r>
                        <a:rPr lang="es-EC" sz="2000" i="1" kern="1200"/>
                        <m:t>𝑒</m:t>
                      </m:r>
                    </m:e>
                    <m:sup>
                      <m:r>
                        <a:rPr lang="es-EC" sz="2000" i="1" kern="1200"/>
                        <m:t>2</m:t>
                      </m:r>
                    </m:sup>
                  </m:sSup>
                </m:den>
              </m:f>
              <m:r>
                <a:rPr lang="es-EC" sz="2000" b="0" i="1" kern="1200" smtClean="0">
                  <a:latin typeface="Cambria Math" panose="02040503050406030204" pitchFamily="18" charset="0"/>
                </a:rPr>
                <m:t>;                                  </m:t>
              </m:r>
            </m:oMath>
          </a14:m>
          <a:endParaRPr lang="es-EC" sz="2000" kern="1200" dirty="0"/>
        </a:p>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r>
                <a:rPr lang="es-EC" sz="2000" i="1" kern="1200" smtClean="0"/>
                <m:t>𝑇𝑀</m:t>
              </m:r>
              <m:r>
                <a:rPr lang="es-EC" sz="2000" b="1" i="1" kern="1200"/>
                <m:t>=</m:t>
              </m:r>
              <m:f>
                <m:fPr>
                  <m:ctrlPr>
                    <a:rPr lang="es-EC" sz="2000" b="1" i="1" kern="1200"/>
                  </m:ctrlPr>
                </m:fPr>
                <m:num>
                  <m:sSup>
                    <m:sSupPr>
                      <m:ctrlPr>
                        <a:rPr lang="es-EC" sz="2000" b="1" i="1" kern="1200"/>
                      </m:ctrlPr>
                    </m:sSupPr>
                    <m:e>
                      <m:d>
                        <m:dPr>
                          <m:ctrlPr>
                            <a:rPr lang="es-EC" sz="2000" b="1" i="1" kern="1200"/>
                          </m:ctrlPr>
                        </m:dPr>
                        <m:e>
                          <m:r>
                            <a:rPr lang="es-EC" sz="2000" b="1" i="1" kern="1200"/>
                            <m:t>𝟏</m:t>
                          </m:r>
                          <m:r>
                            <a:rPr lang="es-EC" sz="2000" b="1" i="1" kern="1200"/>
                            <m:t>,</m:t>
                          </m:r>
                          <m:r>
                            <a:rPr lang="es-EC" sz="2000" b="1" i="1" kern="1200"/>
                            <m:t>𝟗𝟔</m:t>
                          </m:r>
                        </m:e>
                      </m:d>
                    </m:e>
                    <m:sup>
                      <m:r>
                        <a:rPr lang="es-EC" sz="2000" b="1" i="1" kern="1200"/>
                        <m:t>𝟐</m:t>
                      </m:r>
                    </m:sup>
                  </m:sSup>
                  <m:r>
                    <a:rPr lang="es-EC" sz="2000" b="1" i="1" kern="1200"/>
                    <m:t>∗</m:t>
                  </m:r>
                  <m:r>
                    <a:rPr lang="es-EC" sz="2000" b="1" i="1" kern="1200"/>
                    <m:t>𝟎</m:t>
                  </m:r>
                  <m:r>
                    <a:rPr lang="es-EC" sz="2000" b="1" i="1" kern="1200"/>
                    <m:t>,</m:t>
                  </m:r>
                  <m:r>
                    <a:rPr lang="es-EC" sz="2000" b="1" i="1" kern="1200"/>
                    <m:t>𝟗</m:t>
                  </m:r>
                  <m:r>
                    <a:rPr lang="es-EC" sz="2000" b="1" i="1" kern="1200"/>
                    <m:t>∗</m:t>
                  </m:r>
                  <m:r>
                    <a:rPr lang="es-EC" sz="2000" b="1" i="1" kern="1200"/>
                    <m:t>𝟎</m:t>
                  </m:r>
                  <m:r>
                    <a:rPr lang="es-EC" sz="2000" b="1" i="1" kern="1200"/>
                    <m:t>,</m:t>
                  </m:r>
                  <m:r>
                    <a:rPr lang="es-EC" sz="2000" b="1" i="1" kern="1200"/>
                    <m:t>𝟏</m:t>
                  </m:r>
                </m:num>
                <m:den>
                  <m:sSup>
                    <m:sSupPr>
                      <m:ctrlPr>
                        <a:rPr lang="es-EC" sz="2000" b="1" i="1" kern="1200"/>
                      </m:ctrlPr>
                    </m:sSupPr>
                    <m:e>
                      <m:r>
                        <a:rPr lang="es-EC" sz="2000" b="1" i="1" kern="1200"/>
                        <m:t>𝟎</m:t>
                      </m:r>
                      <m:r>
                        <a:rPr lang="es-EC" sz="2000" b="1" i="1" kern="1200"/>
                        <m:t>,</m:t>
                      </m:r>
                      <m:r>
                        <a:rPr lang="es-EC" sz="2000" b="1" i="1" kern="1200"/>
                        <m:t>𝟎𝟓</m:t>
                      </m:r>
                    </m:e>
                    <m:sup>
                      <m:r>
                        <a:rPr lang="es-EC" sz="2000" b="1" i="1" kern="1200"/>
                        <m:t>𝟐</m:t>
                      </m:r>
                    </m:sup>
                  </m:sSup>
                </m:den>
              </m:f>
            </m:oMath>
          </a14:m>
          <a:endParaRPr lang="es-EC" sz="2000" kern="1200" dirty="0"/>
        </a:p>
        <a:p>
          <a:pPr marL="228600" lvl="1" indent="-228600" algn="l" defTabSz="889000">
            <a:lnSpc>
              <a:spcPct val="90000"/>
            </a:lnSpc>
            <a:spcBef>
              <a:spcPct val="0"/>
            </a:spcBef>
            <a:spcAft>
              <a:spcPct val="15000"/>
            </a:spcAft>
            <a:buChar char="••"/>
          </a:pPr>
          <a14:m xmlns:a14="http://schemas.microsoft.com/office/drawing/2010/main">
            <m:oMath xmlns:m="http://schemas.openxmlformats.org/officeDocument/2006/math">
              <m:r>
                <a:rPr lang="es-EC" sz="2000" i="1" kern="1200" smtClean="0"/>
                <m:t>𝑇𝑀</m:t>
              </m:r>
              <m:r>
                <a:rPr lang="es-EC" sz="2000" i="1" kern="1200" smtClean="0"/>
                <m:t>=138,2976</m:t>
              </m:r>
            </m:oMath>
          </a14:m>
          <a:r>
            <a:rPr lang="es-EC" sz="2000" kern="1200" dirty="0" smtClean="0"/>
            <a:t>             </a:t>
          </a:r>
          <a:endParaRPr lang="es-EC" sz="2000" kern="1200" dirty="0"/>
        </a:p>
        <a:p>
          <a:pPr marL="228600" lvl="1" indent="-228600" algn="l" defTabSz="889000">
            <a:lnSpc>
              <a:spcPct val="90000"/>
            </a:lnSpc>
            <a:spcBef>
              <a:spcPct val="0"/>
            </a:spcBef>
            <a:spcAft>
              <a:spcPct val="15000"/>
            </a:spcAft>
            <a:buChar char="••"/>
          </a:pPr>
          <a:r>
            <a:rPr lang="es-EC" sz="2000" kern="1200" dirty="0" smtClean="0"/>
            <a:t>Se debe encuestar a 139 pacientes del hospital cantonal Sangolquí</a:t>
          </a:r>
          <a:endParaRPr lang="es-EC" sz="2000" kern="1200" dirty="0"/>
        </a:p>
      </dsp:txBody>
      <dsp:txXfrm rot="-5400000">
        <a:off x="3036700" y="3424841"/>
        <a:ext cx="5286097" cy="2079235"/>
      </dsp:txXfrm>
    </dsp:sp>
    <dsp:sp modelId="{C30E7D3E-F7D4-4010-A978-FD50C1042239}">
      <dsp:nvSpPr>
        <dsp:cNvPr id="0" name=""/>
        <dsp:cNvSpPr/>
      </dsp:nvSpPr>
      <dsp:spPr>
        <a:xfrm>
          <a:off x="0" y="3024334"/>
          <a:ext cx="3036700" cy="2880249"/>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C" sz="4000" b="1" i="1" kern="1200" dirty="0" smtClean="0"/>
            <a:t>TAMAÑO DE LA MUESTRA</a:t>
          </a:r>
          <a:endParaRPr lang="es-EC" sz="4000" kern="1200" dirty="0"/>
        </a:p>
      </dsp:txBody>
      <dsp:txXfrm>
        <a:off x="140602" y="3164936"/>
        <a:ext cx="2755496" cy="25990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79115" cy="511968"/>
          </a:xfrm>
          <a:prstGeom prst="rect">
            <a:avLst/>
          </a:prstGeom>
        </p:spPr>
        <p:txBody>
          <a:bodyPr vert="horz" lIns="99098" tIns="49548" rIns="99098" bIns="49548" rtlCol="0"/>
          <a:lstStyle>
            <a:lvl1pPr algn="l">
              <a:defRPr sz="1300"/>
            </a:lvl1pPr>
          </a:lstStyle>
          <a:p>
            <a:endParaRPr lang="es-ES"/>
          </a:p>
        </p:txBody>
      </p:sp>
      <p:sp>
        <p:nvSpPr>
          <p:cNvPr id="3" name="2 Marcador de fecha"/>
          <p:cNvSpPr>
            <a:spLocks noGrp="1"/>
          </p:cNvSpPr>
          <p:nvPr>
            <p:ph type="dt" sz="quarter" idx="1"/>
          </p:nvPr>
        </p:nvSpPr>
        <p:spPr>
          <a:xfrm>
            <a:off x="4024891" y="1"/>
            <a:ext cx="3079115" cy="511968"/>
          </a:xfrm>
          <a:prstGeom prst="rect">
            <a:avLst/>
          </a:prstGeom>
        </p:spPr>
        <p:txBody>
          <a:bodyPr vert="horz" lIns="99098" tIns="49548" rIns="99098" bIns="49548" rtlCol="0"/>
          <a:lstStyle>
            <a:lvl1pPr algn="r">
              <a:defRPr sz="1300"/>
            </a:lvl1pPr>
          </a:lstStyle>
          <a:p>
            <a:fld id="{7F9CD09D-9107-48B1-BE14-32C48CDAA5BA}" type="datetimeFigureOut">
              <a:rPr lang="es-ES" smtClean="0"/>
              <a:pPr/>
              <a:t>08/06/2014</a:t>
            </a:fld>
            <a:endParaRPr lang="es-ES"/>
          </a:p>
        </p:txBody>
      </p:sp>
      <p:sp>
        <p:nvSpPr>
          <p:cNvPr id="4" name="3 Marcador de pie de página"/>
          <p:cNvSpPr>
            <a:spLocks noGrp="1"/>
          </p:cNvSpPr>
          <p:nvPr>
            <p:ph type="ftr" sz="quarter" idx="2"/>
          </p:nvPr>
        </p:nvSpPr>
        <p:spPr>
          <a:xfrm>
            <a:off x="0" y="9725631"/>
            <a:ext cx="3079115" cy="511968"/>
          </a:xfrm>
          <a:prstGeom prst="rect">
            <a:avLst/>
          </a:prstGeom>
        </p:spPr>
        <p:txBody>
          <a:bodyPr vert="horz" lIns="99098" tIns="49548" rIns="99098" bIns="49548"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4024891" y="9725631"/>
            <a:ext cx="3079115" cy="511968"/>
          </a:xfrm>
          <a:prstGeom prst="rect">
            <a:avLst/>
          </a:prstGeom>
        </p:spPr>
        <p:txBody>
          <a:bodyPr vert="horz" lIns="99098" tIns="49548" rIns="99098" bIns="49548" rtlCol="0" anchor="b"/>
          <a:lstStyle>
            <a:lvl1pPr algn="r">
              <a:defRPr sz="1300"/>
            </a:lvl1pPr>
          </a:lstStyle>
          <a:p>
            <a:fld id="{5BD0B649-C831-4482-898C-5CA7521006DE}"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79115" cy="511968"/>
          </a:xfrm>
          <a:prstGeom prst="rect">
            <a:avLst/>
          </a:prstGeom>
        </p:spPr>
        <p:txBody>
          <a:bodyPr vert="horz" lIns="99098" tIns="49548" rIns="99098" bIns="49548" rtlCol="0"/>
          <a:lstStyle>
            <a:lvl1pPr algn="l">
              <a:defRPr sz="1300"/>
            </a:lvl1pPr>
          </a:lstStyle>
          <a:p>
            <a:endParaRPr lang="es-ES"/>
          </a:p>
        </p:txBody>
      </p:sp>
      <p:sp>
        <p:nvSpPr>
          <p:cNvPr id="3" name="2 Marcador de fecha"/>
          <p:cNvSpPr>
            <a:spLocks noGrp="1"/>
          </p:cNvSpPr>
          <p:nvPr>
            <p:ph type="dt" idx="1"/>
          </p:nvPr>
        </p:nvSpPr>
        <p:spPr>
          <a:xfrm>
            <a:off x="4024891" y="1"/>
            <a:ext cx="3079115" cy="511968"/>
          </a:xfrm>
          <a:prstGeom prst="rect">
            <a:avLst/>
          </a:prstGeom>
        </p:spPr>
        <p:txBody>
          <a:bodyPr vert="horz" lIns="99098" tIns="49548" rIns="99098" bIns="49548" rtlCol="0"/>
          <a:lstStyle>
            <a:lvl1pPr algn="r">
              <a:defRPr sz="1300"/>
            </a:lvl1pPr>
          </a:lstStyle>
          <a:p>
            <a:fld id="{4FBB90F2-C4D7-4088-B93A-F5BC9281448E}" type="datetimeFigureOut">
              <a:rPr lang="es-ES" smtClean="0"/>
              <a:pPr/>
              <a:t>08/06/2014</a:t>
            </a:fld>
            <a:endParaRPr lang="es-ES"/>
          </a:p>
        </p:txBody>
      </p:sp>
      <p:sp>
        <p:nvSpPr>
          <p:cNvPr id="4" name="3 Marcador de imagen de diapositiva"/>
          <p:cNvSpPr>
            <a:spLocks noGrp="1" noRot="1" noChangeAspect="1"/>
          </p:cNvSpPr>
          <p:nvPr>
            <p:ph type="sldImg" idx="2"/>
          </p:nvPr>
        </p:nvSpPr>
        <p:spPr>
          <a:xfrm>
            <a:off x="993775" y="768350"/>
            <a:ext cx="5118100" cy="3838575"/>
          </a:xfrm>
          <a:prstGeom prst="rect">
            <a:avLst/>
          </a:prstGeom>
          <a:noFill/>
          <a:ln w="12700">
            <a:solidFill>
              <a:prstClr val="black"/>
            </a:solidFill>
          </a:ln>
        </p:spPr>
        <p:txBody>
          <a:bodyPr vert="horz" lIns="99098" tIns="49548" rIns="99098" bIns="49548" rtlCol="0" anchor="ctr"/>
          <a:lstStyle/>
          <a:p>
            <a:endParaRPr lang="es-ES"/>
          </a:p>
        </p:txBody>
      </p:sp>
      <p:sp>
        <p:nvSpPr>
          <p:cNvPr id="5" name="4 Marcador de notas"/>
          <p:cNvSpPr>
            <a:spLocks noGrp="1"/>
          </p:cNvSpPr>
          <p:nvPr>
            <p:ph type="body" sz="quarter" idx="3"/>
          </p:nvPr>
        </p:nvSpPr>
        <p:spPr>
          <a:xfrm>
            <a:off x="710566" y="4863703"/>
            <a:ext cx="5684519" cy="4607720"/>
          </a:xfrm>
          <a:prstGeom prst="rect">
            <a:avLst/>
          </a:prstGeom>
        </p:spPr>
        <p:txBody>
          <a:bodyPr vert="horz" lIns="99098" tIns="49548" rIns="99098" bIns="4954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5631"/>
            <a:ext cx="3079115" cy="511968"/>
          </a:xfrm>
          <a:prstGeom prst="rect">
            <a:avLst/>
          </a:prstGeom>
        </p:spPr>
        <p:txBody>
          <a:bodyPr vert="horz" lIns="99098" tIns="49548" rIns="99098" bIns="49548"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4891" y="9725631"/>
            <a:ext cx="3079115" cy="511968"/>
          </a:xfrm>
          <a:prstGeom prst="rect">
            <a:avLst/>
          </a:prstGeom>
        </p:spPr>
        <p:txBody>
          <a:bodyPr vert="horz" lIns="99098" tIns="49548" rIns="99098" bIns="49548" rtlCol="0" anchor="b"/>
          <a:lstStyle>
            <a:lvl1pPr algn="r">
              <a:defRPr sz="1300"/>
            </a:lvl1pPr>
          </a:lstStyle>
          <a:p>
            <a:fld id="{55DC1E74-16B6-4F4B-8C8C-D08F21E7C4D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s.wikipedia.org/wiki/Salud_mental" TargetMode="External"/><Relationship Id="rId3" Type="http://schemas.openxmlformats.org/officeDocument/2006/relationships/hyperlink" Target="http://es.wikipedia.org/wiki/Especialidad_m%C3%A9dica" TargetMode="External"/><Relationship Id="rId7" Type="http://schemas.openxmlformats.org/officeDocument/2006/relationships/hyperlink" Target="http://es.wikipedia.org/wiki/Medicina_preventiv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s.wikipedia.org/wiki/Tratamiento_(medicina)" TargetMode="External"/><Relationship Id="rId5" Type="http://schemas.openxmlformats.org/officeDocument/2006/relationships/hyperlink" Target="http://es.wikipedia.org/wiki/Diagn%C3%B3stico" TargetMode="External"/><Relationship Id="rId4" Type="http://schemas.openxmlformats.org/officeDocument/2006/relationships/hyperlink" Target="http://es.wikipedia.org/wiki/Aparato_digestivo" TargetMode="External"/><Relationship Id="rId9" Type="http://schemas.openxmlformats.org/officeDocument/2006/relationships/hyperlink" Target="http://es.wikipedia.org/wiki/Pie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b="1" dirty="0"/>
              <a:t>3.2</a:t>
            </a:r>
            <a:r>
              <a:rPr lang="es-EC" sz="1300" b="1" cap="all" dirty="0"/>
              <a:t>Hipótesis</a:t>
            </a:r>
            <a:endParaRPr lang="es-ES" sz="1300" b="1" dirty="0"/>
          </a:p>
          <a:p>
            <a:r>
              <a:rPr lang="es-EC" sz="1300" dirty="0"/>
              <a:t>La inoportuna atención en el servicio de consulta externa produce insatisfacción del servicio en los pacientes</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Para calcular la muestra se consideró</a:t>
            </a:r>
            <a:r>
              <a:rPr lang="es-ES" baseline="0" dirty="0" smtClean="0"/>
              <a:t> los siguientes aspectos:</a:t>
            </a:r>
          </a:p>
          <a:p>
            <a:r>
              <a:rPr lang="es-EC" sz="1300" b="1" i="1" dirty="0"/>
              <a:t>CARACTERÍSTICAS DE LOS ELEMENTOS MUESTRALES</a:t>
            </a:r>
            <a:endParaRPr lang="es-ES" sz="1300" b="1" i="1" dirty="0"/>
          </a:p>
          <a:p>
            <a:pPr lvl="0"/>
            <a:r>
              <a:rPr lang="es-EC" sz="1300" dirty="0"/>
              <a:t>Población que utiliza el servicio médico del hospital cantonal Sangolquí</a:t>
            </a:r>
            <a:endParaRPr lang="es-ES" sz="1300" dirty="0"/>
          </a:p>
          <a:p>
            <a:r>
              <a:rPr lang="es-EC" sz="1300" b="1" i="1" dirty="0"/>
              <a:t>UNIDADES MUESTRALES</a:t>
            </a:r>
            <a:endParaRPr lang="es-ES" sz="1300" b="1" i="1" dirty="0"/>
          </a:p>
          <a:p>
            <a:pPr lvl="0"/>
            <a:r>
              <a:rPr lang="es-EC" sz="1300" dirty="0"/>
              <a:t>Pacientes de consulta externa</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b="1" dirty="0"/>
              <a:t>ALCANCE</a:t>
            </a:r>
            <a:endParaRPr lang="es-ES" sz="1300" dirty="0"/>
          </a:p>
          <a:p>
            <a:pPr lvl="0"/>
            <a:r>
              <a:rPr lang="es-EC" sz="1300" dirty="0"/>
              <a:t>Al ser un hospital público sus paciente son en su mayoría pobladores del cantón Rumiñahui debido a su ubicación, pero también existen pacientes de las afueras de Rumiñahui. Parroquias de Quito y el cantón Mejía como La Merced, </a:t>
            </a:r>
            <a:r>
              <a:rPr lang="es-EC" sz="1300" dirty="0" err="1"/>
              <a:t>Alangasí</a:t>
            </a:r>
            <a:r>
              <a:rPr lang="es-EC" sz="1300" dirty="0"/>
              <a:t>, El Tingo, </a:t>
            </a:r>
            <a:r>
              <a:rPr lang="es-EC" sz="1300" dirty="0" err="1"/>
              <a:t>Conocoto</a:t>
            </a:r>
            <a:r>
              <a:rPr lang="es-EC" sz="1300" dirty="0"/>
              <a:t>, entre otros que prefieren por cercanía el Hospital cantonal Sangolquí</a:t>
            </a:r>
            <a:endParaRPr lang="es-ES" sz="1300" dirty="0"/>
          </a:p>
          <a:p>
            <a:r>
              <a:rPr lang="es-EC" sz="1300" b="1" i="1" dirty="0"/>
              <a:t>TAMAÑO DE LA MUESTRA</a:t>
            </a:r>
            <a:endParaRPr lang="es-ES" sz="1300" b="1" i="1" dirty="0"/>
          </a:p>
          <a:p>
            <a:r>
              <a:rPr lang="es-EC" sz="1300" dirty="0"/>
              <a:t>Para este cálculo se utilizara la siguiente formula:</a:t>
            </a:r>
          </a:p>
          <a:p>
            <a:pPr lvl="0"/>
            <a:r>
              <a:rPr lang="es-EC" dirty="0" smtClean="0">
                <a:noFill/>
              </a:rPr>
              <a:t> </a:t>
            </a:r>
            <a:r>
              <a:rPr lang="es-EC" sz="1300" dirty="0"/>
              <a:t>z: 1,96 que se obtiene de un grado de confianza del 95%.</a:t>
            </a:r>
            <a:endParaRPr lang="es-ES" sz="1300" dirty="0"/>
          </a:p>
          <a:p>
            <a:r>
              <a:rPr lang="es-EC" sz="1300" dirty="0"/>
              <a:t>p: probabilidad de éxito, dato obtenido en las encuestas piloto (90%).</a:t>
            </a:r>
            <a:endParaRPr lang="es-ES" sz="1300" dirty="0"/>
          </a:p>
          <a:p>
            <a:r>
              <a:rPr lang="es-EC" sz="1300" dirty="0"/>
              <a:t>q: probabilidad de fracaso, dato obtenido de las encuestas piloto (10%).</a:t>
            </a:r>
            <a:endParaRPr lang="es-ES" sz="1300" dirty="0"/>
          </a:p>
          <a:p>
            <a:r>
              <a:rPr lang="es-EC" sz="1300" dirty="0"/>
              <a:t>e: el valor de error que colocaremos en un 5%.</a:t>
            </a:r>
            <a:endParaRPr lang="es-ES" sz="1300" dirty="0"/>
          </a:p>
          <a:p>
            <a:r>
              <a:rPr lang="es-EC" sz="1300" dirty="0"/>
              <a:t>Se debe encuestar a 139 pacientes del hospital cantonal Sangolquí.</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Aquí se presenta la encuesta basada en Modelo</a:t>
            </a:r>
            <a:r>
              <a:rPr lang="es-ES" baseline="0" dirty="0" smtClean="0"/>
              <a:t> </a:t>
            </a:r>
            <a:r>
              <a:rPr lang="es-ES" baseline="0" dirty="0" err="1" smtClean="0"/>
              <a:t>Servqual</a:t>
            </a:r>
            <a:r>
              <a:rPr lang="es-ES" baseline="0" dirty="0" smtClean="0"/>
              <a:t>; </a:t>
            </a:r>
          </a:p>
          <a:p>
            <a:r>
              <a:rPr lang="es-ES" baseline="0" dirty="0" smtClean="0"/>
              <a:t>Contiene las 22 preguntas basadas en 5 dimensiones: </a:t>
            </a:r>
            <a:r>
              <a:rPr lang="es-EC" sz="1300" dirty="0"/>
              <a:t>fiabilidad, capacidad de respuesta, seguridad, empatía y elementos tangibles</a:t>
            </a:r>
          </a:p>
          <a:p>
            <a:r>
              <a:rPr lang="es-EC" sz="1300" dirty="0"/>
              <a:t>Y en su parte superior derecha </a:t>
            </a:r>
            <a:r>
              <a:rPr lang="es-ES" baseline="0" dirty="0" smtClean="0"/>
              <a:t> </a:t>
            </a:r>
            <a:r>
              <a:rPr lang="es-EC" sz="1300" dirty="0"/>
              <a:t>Está constituido por una escala de respuesta dependiendo de su grado de satisfacción del servicio que desde totalmente satisfecho hasta tatamente insatisfecho</a:t>
            </a:r>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b="1" dirty="0"/>
              <a:t>Análisis:</a:t>
            </a:r>
            <a:endParaRPr lang="es-ES" sz="1300" dirty="0"/>
          </a:p>
          <a:p>
            <a:r>
              <a:rPr lang="es-EC" sz="1300" dirty="0"/>
              <a:t>Tiene un promedio de satisfacción del 2,48 que consideran que el Hospital tiene equipos modernos, que se encuentra acercándose al poco satisfecho, considerando una escala de donde 1 es totalmente satisfecho hasta 7 que es totalmente insatisfecho</a:t>
            </a:r>
            <a:endParaRPr lang="es-ES" sz="1300"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90969"/>
            <a:r>
              <a:rPr lang="es-EC" sz="1300" dirty="0"/>
              <a:t>Tiene un promedio de satisfacción del 2,09  que se encuentra muy satisfechos con las instalaciones físicas del Hospital que lucen confortables. Considerando una escala de donde 1 es totalmente satisfecho hasta 7 que es totalmente insatisfecho</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dirty="0"/>
              <a:t>Tiene un promedio de satisfacción del 1.17  que se encuentra totalmente satisfechos con la apariencia pulcra del personal del Hospital de Sangolquí. Considerando una escala de donde 1 es totalmente satisfecho hasta 7 que es totalmente insatisfecho</a:t>
            </a:r>
            <a:endParaRPr lang="es-ES" sz="1300" dirty="0"/>
          </a:p>
          <a:p>
            <a:r>
              <a:rPr lang="es-EC" sz="1300" dirty="0"/>
              <a:t> </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90969"/>
            <a:r>
              <a:rPr lang="es-EC" sz="1300" dirty="0"/>
              <a:t>Tiene un promedio de satisfacción del 1.58 acercándose al muy satisfecho con el material de comunicación que utiliza el hospital de Sangolquí. Considerando una escala de donde 1 es totalmente satisfecho hasta 7 que es totalmente insatisfecho</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19</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dirty="0"/>
              <a:t>Tiene un promedio de satisfacción del 2.55 acercándose al poco satisfecho cuando el hospital promete algo, lo cumple. Considerando una escala de donde 1 es totalmente satisfecho hasta 7 que es totalmente insatisfecho.</a:t>
            </a:r>
            <a:endParaRPr lang="es-ES" sz="1300" dirty="0"/>
          </a:p>
          <a:p>
            <a:r>
              <a:rPr lang="es-EC" sz="1300" dirty="0"/>
              <a:t> </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20</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90969"/>
            <a:r>
              <a:rPr lang="es-EC" sz="1300" dirty="0"/>
              <a:t>Tiene un promedio de satisfacción del 2.68 acercándose al poco satisfecho con el personal de ventanilla que le ofrece su ayuda en resolver algún problema o inquietud. Considerando una escala de donde 1 es totalmente satisfecho hasta 7 que es totalmente insatisfecho</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dirty="0"/>
              <a:t>En la ciudad de Sangolquí, la Unidad de Salud se inició en una área dirigida por el Municipio del Cantón Rumiñahui, como personal contaba con una comadrona, quién prestaba atención de partos e inyecciones, posteriormente se incrementó un odontólogo, una obstetra y más tarde un conserje una lavandera y un médico</a:t>
            </a:r>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90969"/>
            <a:r>
              <a:rPr lang="es-EC" sz="1300" dirty="0"/>
              <a:t>Tiene un promedio de satisfacción del 2.55 acercándose al poco satisfecho con el servicio médico que se brinda en el hospital, sin tener contratiempos ni retrasos. Considerando una escala de donde 1 es totalmente satisfecho hasta 7 que es totalmente insatisfecho</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22</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90969"/>
            <a:r>
              <a:rPr lang="es-EC" sz="1300" dirty="0"/>
              <a:t>Tiene un promedio de satisfacción del 1.86 acercándose al muy satisfecho con el proceso de entrega de turnos. Considerando una escala de donde 1 es totalmente satisfecho hasta 7 que es totalmente insatisfecho</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23</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90969"/>
            <a:r>
              <a:rPr lang="es-EC" sz="1300" dirty="0"/>
              <a:t>Tiene un promedio de satisfacción del 1.25 acercándose al totalmente satisfecho con los médicos que comprendieron su necesidad o dolencia. Considerando una escala de donde 1 es totalmente satisfecho hasta 7 que es totalmente insatisfecho</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24</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90969"/>
            <a:r>
              <a:rPr lang="es-EC" sz="1300" dirty="0"/>
              <a:t>Tiene un promedio de satisfacción del 1.54 acercándose al muy satisfecho que se les informa cuando y como se les brindara el servicio médico en el caso de que algún doctor haya tenido alguna una eventualidad. Considerando una escala de donde 1 es totalmente satisfecho hasta 7 que es totalmente insatisfecho</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25</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1926458"/>
            <a:r>
              <a:rPr lang="es-EC" sz="2500" dirty="0"/>
              <a:t>Tiene un promedio de satisfacción del 1.42 acercándose al totalmente satisfecho con la atención de los médicos especialistas. Considerando una escala de donde 1 es totalmente satisfecho hasta 7 que es totalmente insatisfecho</a:t>
            </a:r>
            <a:endParaRPr lang="es-ES" sz="25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26</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1926458"/>
            <a:r>
              <a:rPr lang="es-EC" sz="2500" dirty="0"/>
              <a:t>Tiene un promedio de satisfacción del 2.61 acercándose al poco satisfecho con actitud del personal de ventanilla para ayudar. Considerando una escala de donde 1 es totalmente satisfecho hasta 7 que es totalmente insatisfecho</a:t>
            </a:r>
            <a:endParaRPr lang="es-ES" sz="25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27</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Tiene un promedio de satisfacción del 2.64 acercándose al poco satisfecho con el personal de ventanilla al momento de responder preguntas. Considerando una escala de donde 1 es totalmente satisfecho hasta 7 que es totalmente insatisfecho</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28</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Tiene un promedio de satisfacción del 1.39 acercándose al totalmente satisfecho con la confianza que inspira el médico al momento de brindar el servicio. Considerando una escala de donde 1 es totalmente satisfecho hasta 7 que es totalmente insatisfecho</a:t>
            </a:r>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29</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Tiene un promedio de satisfacción del 1.55 acercándose al muy satisfecho con la seguridad del servicio que brinda el hospital. Considerando una escala de donde 1 es totalmente satisfecho hasta 7 que es totalmente insatisfecho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30</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Tiene un promedio de satisfacción del 1.35 acercándose al totalmente satisfecho con la amabilidad de los médicos a la hora de brindar el servicio. Considerando una escala de donde 1 es totalmente satisfecho hasta 7 que es totalmente insatisfecho</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dirty="0"/>
              <a:t>En l966 UNICEF construyo un local, y se fundó el Centro de Salud de Rumiñahui dependiente del Municipio, incremento un auxiliar de enfermería, un auxiliar de odontología, sin diplomas y un inspector sanitario</a:t>
            </a:r>
          </a:p>
          <a:p>
            <a:r>
              <a:rPr lang="es-EC" sz="1300" dirty="0"/>
              <a:t>1973 se realizó un acuerdo por el cuál el Centro de Salud de Rumiñahui paso a pertenecer al Ministerio de salud. El mismo que se encargaría del mantenimiento de lo Unidad de salud, además se incrementan los programas de salud que el Ministerio implementaba.</a:t>
            </a:r>
            <a:endParaRPr lang="es-ES" sz="1300" dirty="0"/>
          </a:p>
          <a:p>
            <a:r>
              <a:rPr lang="es-EC" sz="1300" dirty="0"/>
              <a:t>Se añade al personal existente un médico, un enfermero profesional rural y una obstetra rural.</a:t>
            </a:r>
            <a:endParaRPr lang="es-ES" sz="1300" dirty="0"/>
          </a:p>
          <a:p>
            <a:pPr defTabSz="990969"/>
            <a:r>
              <a:rPr lang="es-EC" dirty="0" smtClean="0"/>
              <a:t>El 16 de septiembre de 1977 se inauguró el local y el equipamiento del Centro de Salud Hospital Sangolquí para dar uno atención integral en las áreas de promoción, prevención, curación y rehabilitación.</a:t>
            </a:r>
          </a:p>
          <a:p>
            <a:r>
              <a:rPr lang="es-EC" sz="1300" dirty="0"/>
              <a:t>El local de funcionamiento asignado estaba ubicado en los calles Luis Cordero y España, en uno zona conocido como "El Aguacate"</a:t>
            </a:r>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Tiene un promedio de satisfacción del 2.76 acercándose al poco satisfecho con la capacitación que tienen los empleados de ventanilla para ayudar al paciente rápidamente. Considerando una escala de donde 1 es totalmente satisfecho hasta 7 que es totalmente insatisfecho</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32</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Tiene un promedio de satisfacción del 1.14 acercándose a totalmente satisfecho con el tiempo que destina el medico para atenderlos. Considerando una escala de donde 1 es totalmente satisfecho hasta 7 que es totalmente insatisfecho</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33</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Tiene un promedio de satisfacción del 2.01 acercándose a muy satisfecho con que el hospital tiene horarios convenientes. Considerando una escala de donde 1 es totalmente satisfecho hasta 7 que es totalmente insatisfecho</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34</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Tiene un promedio de satisfacción del 2.34 acercándose a muy satisfecho con qué servicio está disponible cuando lo necesita. Considerando una escala de donde 1 es totalmente satisfecho hasta 7 que es totalmente insatisfecho</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35</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Tiene un promedio de satisfacción del 2.62 acercándose a poco satisfecho con el trato en del personal de ventanillas. Considerando una escala de donde 1 es totalmente satisfecho hasta 7 que es totalmente insatisfecho</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36</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Tiene un promedio de satisfacción del 1.13 acercándose a poco satisfecho con qué el servicio ha sido muy beneficiosa. Considerando una escala de donde 1 es totalmente satisfecho hasta 7 que es totalmente insatisfecho</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37</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A medida que la satisfacción se reduce con respecto al servicio medico oportuno, aumenta la insatisfacción </a:t>
            </a:r>
            <a:r>
              <a:rPr lang="es-ES" sz="1200" kern="1200" dirty="0" smtClean="0">
                <a:solidFill>
                  <a:schemeClr val="tx1"/>
                </a:solidFill>
                <a:latin typeface="+mn-lt"/>
                <a:ea typeface="+mn-ea"/>
                <a:cs typeface="+mn-cs"/>
              </a:rPr>
              <a:t>sobre las instalaciones</a:t>
            </a:r>
            <a:r>
              <a:rPr lang="es-ES" sz="1200" kern="1200" baseline="0" dirty="0" smtClean="0">
                <a:solidFill>
                  <a:schemeClr val="tx1"/>
                </a:solidFill>
                <a:latin typeface="+mn-lt"/>
                <a:ea typeface="+mn-ea"/>
                <a:cs typeface="+mn-cs"/>
              </a:rPr>
              <a:t> físicas del hospital</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38</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A medida que la satisfacción se reduce con respecto al servicio medico oportuno, aumenta la insatisfacción con la información mediante murales y carteles</a:t>
            </a:r>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39</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A medida que la satisfacción se reduce con respecto al servicio medico oportuno, aumenta la insatisfacción con respecto a la atención del personal de ventanillas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40</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A medida que la satisfacción se reduce con respecto a la confianza de los médicos especialistas, aumenta la insatisfacción con respecto a la seguridad del servicio brindado por el Hospital, si los pacientes no se sienten seguros evidentemente va ha existir inconformidad con el comportamiento de los médicos.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41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s-EC" sz="1300" b="1" dirty="0"/>
              <a:t>Medicina Interna </a:t>
            </a:r>
            <a:r>
              <a:rPr lang="es-EC" sz="1300" b="1" dirty="0" smtClean="0"/>
              <a:t>(2)</a:t>
            </a:r>
            <a:endParaRPr lang="es-ES" sz="1300" dirty="0"/>
          </a:p>
          <a:p>
            <a:r>
              <a:rPr lang="es-ES" sz="1300" dirty="0"/>
              <a:t>LA MEDICINA INTERNA ES LA RAMA DE LA MEDICINA QUE SE ENCARGA DE ESTUDIAR LAS ENFERMEDADES DE LOS ORGANOS INTERNOS, DE LA CUAL SE DERIVAN SUB ESPECIALIDADES COMO LA CARDIOLOGIA, NEUMOLOGIA, </a:t>
            </a:r>
            <a:r>
              <a:rPr lang="es-ES" sz="1300" dirty="0" smtClean="0"/>
              <a:t>GASTROENTEROLOGIA, NEUROLOGIA, INFECTOLOGIA, ENDOCRINOLOGIA, HEMATOLOGIA</a:t>
            </a:r>
            <a:r>
              <a:rPr lang="es-ES" sz="1300" dirty="0"/>
              <a:t>.</a:t>
            </a:r>
            <a:r>
              <a:rPr lang="es-EC" sz="1300" dirty="0"/>
              <a:t> </a:t>
            </a:r>
            <a:endParaRPr lang="es-ES" sz="1300" dirty="0"/>
          </a:p>
          <a:p>
            <a:r>
              <a:rPr lang="es-EC" sz="1300" b="1" dirty="0"/>
              <a:t>Ginecología </a:t>
            </a:r>
            <a:r>
              <a:rPr lang="es-EC" sz="1300" b="1" dirty="0" smtClean="0"/>
              <a:t>(</a:t>
            </a:r>
            <a:r>
              <a:rPr lang="es-EC" sz="1300" b="1" smtClean="0"/>
              <a:t>3) </a:t>
            </a:r>
            <a:endParaRPr lang="es-ES" sz="1300" dirty="0"/>
          </a:p>
          <a:p>
            <a:r>
              <a:rPr lang="es-EC" sz="1300" dirty="0" smtClean="0"/>
              <a:t>Revisa </a:t>
            </a:r>
            <a:r>
              <a:rPr lang="es-EC" sz="1300" dirty="0"/>
              <a:t>las enfermedades de la mujer, el embarazo y sus alteraciones. </a:t>
            </a:r>
            <a:endParaRPr lang="es-ES" sz="1300" dirty="0" smtClean="0"/>
          </a:p>
          <a:p>
            <a:r>
              <a:rPr lang="es-EC" sz="1300" b="1" dirty="0" smtClean="0"/>
              <a:t>Traumatología (1)</a:t>
            </a:r>
            <a:endParaRPr lang="es-ES" sz="1300" dirty="0" smtClean="0"/>
          </a:p>
          <a:p>
            <a:r>
              <a:rPr lang="es-EC" sz="1300" dirty="0" smtClean="0"/>
              <a:t>Se encuentra un médico revisa enfermedades traumáticas (accidentes) y alteraciones del aparato esquelético.  </a:t>
            </a:r>
            <a:endParaRPr lang="es-ES" sz="1300" dirty="0" smtClean="0"/>
          </a:p>
          <a:p>
            <a:r>
              <a:rPr lang="es-EC" sz="1300" b="1" dirty="0" smtClean="0"/>
              <a:t>Pediatría (2)</a:t>
            </a:r>
            <a:endParaRPr lang="es-ES" sz="1300" dirty="0"/>
          </a:p>
          <a:p>
            <a:r>
              <a:rPr lang="es-EC" sz="1300" dirty="0" smtClean="0"/>
              <a:t>Se encarga de la </a:t>
            </a:r>
            <a:r>
              <a:rPr lang="es-EC" sz="1300" dirty="0"/>
              <a:t>atención médica a los </a:t>
            </a:r>
            <a:r>
              <a:rPr lang="es-EC" sz="1300" dirty="0" smtClean="0"/>
              <a:t>niños</a:t>
            </a:r>
            <a:endParaRPr lang="es-ES" sz="1300" dirty="0"/>
          </a:p>
          <a:p>
            <a:r>
              <a:rPr lang="es-EC" sz="1300" b="1" dirty="0"/>
              <a:t>Cirugía </a:t>
            </a:r>
            <a:r>
              <a:rPr lang="es-EC" sz="1300" b="1" dirty="0" smtClean="0"/>
              <a:t>General (2)</a:t>
            </a:r>
            <a:endParaRPr lang="es-ES" sz="1300" dirty="0"/>
          </a:p>
          <a:p>
            <a:r>
              <a:rPr lang="es-EC" sz="1300" dirty="0"/>
              <a:t>La cirugía general es la </a:t>
            </a:r>
            <a:r>
              <a:rPr lang="es-EC" sz="1300" u="sng" dirty="0">
                <a:hlinkClick r:id="rId3" tooltip="Especialidad médica"/>
              </a:rPr>
              <a:t>especialidad médica</a:t>
            </a:r>
            <a:r>
              <a:rPr lang="es-EC" sz="1300" dirty="0"/>
              <a:t> de clase quirúrgica que abarca las operaciones del </a:t>
            </a:r>
            <a:r>
              <a:rPr lang="es-EC" sz="1300" u="sng" dirty="0">
                <a:hlinkClick r:id="rId4" tooltip="Aparato digestivo"/>
              </a:rPr>
              <a:t>aparato digestivo</a:t>
            </a:r>
            <a:r>
              <a:rPr lang="es-EC" sz="1300" dirty="0"/>
              <a:t>. Asimismo incluye la reparación de hernias y eventraciones de la pared abdominal. </a:t>
            </a:r>
            <a:endParaRPr lang="es-ES" sz="1300" dirty="0"/>
          </a:p>
          <a:p>
            <a:r>
              <a:rPr lang="es-EC" sz="1300" b="1" dirty="0"/>
              <a:t>La </a:t>
            </a:r>
            <a:r>
              <a:rPr lang="es-EC" sz="1300" b="1" dirty="0" smtClean="0"/>
              <a:t>Odontología (1)</a:t>
            </a:r>
            <a:endParaRPr lang="es-ES" sz="1300" dirty="0"/>
          </a:p>
          <a:p>
            <a:r>
              <a:rPr lang="es-EC" sz="1300" dirty="0" smtClean="0"/>
              <a:t>se </a:t>
            </a:r>
            <a:r>
              <a:rPr lang="es-EC" sz="1300" dirty="0"/>
              <a:t>encarga del </a:t>
            </a:r>
            <a:r>
              <a:rPr lang="es-EC" sz="1300" u="sng" dirty="0">
                <a:hlinkClick r:id="rId5" tooltip="Diagnóstico"/>
              </a:rPr>
              <a:t>diagnóstico</a:t>
            </a:r>
            <a:r>
              <a:rPr lang="es-EC" sz="1300" dirty="0"/>
              <a:t>, </a:t>
            </a:r>
            <a:r>
              <a:rPr lang="es-EC" sz="1300" u="sng" dirty="0">
                <a:hlinkClick r:id="rId6" tooltip="Tratamiento (medicina)"/>
              </a:rPr>
              <a:t>tratamiento</a:t>
            </a:r>
            <a:r>
              <a:rPr lang="es-EC" sz="1300" dirty="0"/>
              <a:t> y </a:t>
            </a:r>
            <a:r>
              <a:rPr lang="es-EC" sz="1300" u="sng" dirty="0">
                <a:hlinkClick r:id="rId7" tooltip="Medicina preventiva"/>
              </a:rPr>
              <a:t>prevención</a:t>
            </a:r>
            <a:r>
              <a:rPr lang="es-EC" sz="1300" dirty="0"/>
              <a:t> de las enfermedades </a:t>
            </a:r>
            <a:r>
              <a:rPr lang="es-EC" sz="1300" dirty="0" smtClean="0"/>
              <a:t>de</a:t>
            </a:r>
            <a:r>
              <a:rPr lang="es-EC" sz="1300" baseline="0" dirty="0" smtClean="0"/>
              <a:t> la cavidad oral</a:t>
            </a:r>
            <a:endParaRPr lang="es-ES" sz="1300" dirty="0"/>
          </a:p>
          <a:p>
            <a:r>
              <a:rPr lang="es-EC" sz="1300" b="1" dirty="0"/>
              <a:t>La Psicología </a:t>
            </a:r>
            <a:r>
              <a:rPr lang="es-EC" sz="1300" b="1" dirty="0" smtClean="0"/>
              <a:t>Clínica (1)</a:t>
            </a:r>
            <a:endParaRPr lang="es-ES" sz="1300" dirty="0"/>
          </a:p>
          <a:p>
            <a:r>
              <a:rPr lang="es-EC" sz="1300" dirty="0" smtClean="0"/>
              <a:t>Se </a:t>
            </a:r>
            <a:r>
              <a:rPr lang="es-EC" sz="1300" dirty="0"/>
              <a:t>encarga de la investigación de todos los </a:t>
            </a:r>
            <a:r>
              <a:rPr lang="es-EC" sz="1300" dirty="0" smtClean="0"/>
              <a:t>factores </a:t>
            </a:r>
            <a:r>
              <a:rPr lang="es-EC" sz="1300" dirty="0"/>
              <a:t>que afecten a la </a:t>
            </a:r>
            <a:r>
              <a:rPr lang="es-EC" sz="1300" u="sng" dirty="0">
                <a:hlinkClick r:id="rId8" tooltip="Salud mental"/>
              </a:rPr>
              <a:t>salud mental</a:t>
            </a:r>
            <a:r>
              <a:rPr lang="es-EC" sz="1300" dirty="0"/>
              <a:t> y a la conducta </a:t>
            </a:r>
            <a:r>
              <a:rPr lang="es-EC" sz="1300" dirty="0" smtClean="0"/>
              <a:t>adaptativa</a:t>
            </a:r>
            <a:endParaRPr lang="es-ES" sz="1300" dirty="0"/>
          </a:p>
          <a:p>
            <a:r>
              <a:rPr lang="es-EC" sz="1200" b="1" kern="1200" dirty="0" smtClean="0">
                <a:solidFill>
                  <a:schemeClr val="tx1"/>
                </a:solidFill>
                <a:latin typeface="+mn-lt"/>
                <a:ea typeface="+mn-ea"/>
                <a:cs typeface="+mn-cs"/>
              </a:rPr>
              <a:t>Dermatología (1)</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Se encarga del estudio de la estructura y función de la </a:t>
            </a:r>
            <a:r>
              <a:rPr lang="es-EC" sz="1200" u="sng" kern="1200" dirty="0" smtClean="0">
                <a:solidFill>
                  <a:schemeClr val="tx1"/>
                </a:solidFill>
                <a:latin typeface="+mn-lt"/>
                <a:ea typeface="+mn-ea"/>
                <a:cs typeface="+mn-cs"/>
                <a:hlinkClick r:id="rId9" tooltip="Piel"/>
              </a:rPr>
              <a:t>piel</a:t>
            </a:r>
            <a:r>
              <a:rPr lang="es-EC" sz="1200" kern="1200" dirty="0" smtClean="0">
                <a:solidFill>
                  <a:schemeClr val="tx1"/>
                </a:solidFill>
                <a:latin typeface="+mn-lt"/>
                <a:ea typeface="+mn-ea"/>
                <a:cs typeface="+mn-cs"/>
              </a:rPr>
              <a:t>, así como de las enfermedades que le afectan, ofreciendo su prevención, diagnóstico y tratamiento.</a:t>
            </a:r>
            <a:endParaRPr lang="es-ES" sz="1200" kern="1200" dirty="0" smtClean="0">
              <a:solidFill>
                <a:schemeClr val="tx1"/>
              </a:solidFill>
              <a:latin typeface="+mn-lt"/>
              <a:ea typeface="+mn-ea"/>
              <a:cs typeface="+mn-cs"/>
            </a:endParaRPr>
          </a:p>
          <a:p>
            <a:r>
              <a:rPr lang="es-EC" sz="1300" b="1" dirty="0" smtClean="0"/>
              <a:t>Hospitalización</a:t>
            </a:r>
            <a:endParaRPr lang="es-ES" sz="1300" dirty="0"/>
          </a:p>
          <a:p>
            <a:r>
              <a:rPr lang="es-EC" sz="1300" dirty="0"/>
              <a:t>Ingreso en un hospital de una persona enferma o herida para su examen, diagnóstico y tratamiento.</a:t>
            </a:r>
            <a:endParaRPr lang="es-ES" sz="1300" dirty="0"/>
          </a:p>
          <a:p>
            <a:r>
              <a:rPr lang="es-EC" sz="1300" b="1" dirty="0"/>
              <a:t>Emergencia </a:t>
            </a:r>
            <a:endParaRPr lang="es-ES" sz="1300" dirty="0"/>
          </a:p>
          <a:p>
            <a:r>
              <a:rPr lang="es-EC" sz="1300" dirty="0"/>
              <a:t>Esta especialidad se implementó al ver la demanda insatisfecha que existía de pacientes, ayudando a prevenir resultados fatales en salud de los pacientes, la ambulancia trabaja conjuntamente si es necesario trasladar a una clínica u hospital. Los médicos especialista rotan en esta área</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Los encuestados eligen como factores de mayor satisfacción un beneficioso servicio, seguido por el tiempo que dedica los médicos atender a los pacientes y la apariencia pulcra de los empleados</a:t>
            </a:r>
          </a:p>
          <a:p>
            <a:r>
              <a:rPr lang="es-MX" sz="1200" kern="1200" dirty="0" smtClean="0">
                <a:solidFill>
                  <a:schemeClr val="tx1"/>
                </a:solidFill>
                <a:latin typeface="+mn-lt"/>
                <a:ea typeface="+mn-ea"/>
                <a:cs typeface="+mn-cs"/>
              </a:rPr>
              <a:t>El proyecto de investigación señala su poca satisfacción al inadecuado comportamiento del personal de ventanilla al momento de  atender y resolver inquietudes de los pacientes en consulta externa</a:t>
            </a:r>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42</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la actualidad se</a:t>
            </a:r>
            <a:r>
              <a:rPr lang="es-ES" baseline="0" dirty="0" smtClean="0"/>
              <a:t> atienden alrededor 100 pacientes al día recomendados de los diferentes </a:t>
            </a:r>
            <a:r>
              <a:rPr lang="es-ES" baseline="0" dirty="0" err="1" smtClean="0"/>
              <a:t>subcentros</a:t>
            </a:r>
            <a:r>
              <a:rPr lang="es-ES" baseline="0" dirty="0" smtClean="0"/>
              <a:t> en todas las especialidades</a:t>
            </a:r>
          </a:p>
          <a:p>
            <a:r>
              <a:rPr lang="es-ES" baseline="0" dirty="0" smtClean="0"/>
              <a:t>*Mediante el modelo </a:t>
            </a:r>
            <a:r>
              <a:rPr lang="es-ES" baseline="0" dirty="0" err="1" smtClean="0"/>
              <a:t>Servqual</a:t>
            </a:r>
            <a:r>
              <a:rPr lang="es-ES" baseline="0" dirty="0" smtClean="0"/>
              <a:t> nos da la pauta para mejorar el servicio del hospital en los puntos de insatisfacción que fue en general el personal de ventanilla de estadística e información en el trato al paciente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smtClean="0"/>
              <a:t>* </a:t>
            </a:r>
            <a:r>
              <a:rPr lang="es-MX" baseline="0" dirty="0" smtClean="0"/>
              <a:t>Los pacientes </a:t>
            </a:r>
            <a:r>
              <a:rPr lang="es-MX" dirty="0" smtClean="0"/>
              <a:t>prefieren atenderse</a:t>
            </a:r>
            <a:r>
              <a:rPr lang="es-MX" baseline="0" dirty="0" smtClean="0"/>
              <a:t> en el Hospital Básico </a:t>
            </a:r>
            <a:r>
              <a:rPr lang="es-MX" baseline="0" dirty="0" err="1" smtClean="0"/>
              <a:t>Sangolqui</a:t>
            </a:r>
            <a:r>
              <a:rPr lang="es-MX" baseline="0" dirty="0" smtClean="0"/>
              <a:t> </a:t>
            </a:r>
            <a:r>
              <a:rPr lang="es-MX" dirty="0" smtClean="0"/>
              <a:t>por su cercanía a su domicilio</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43</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 </a:t>
            </a:r>
            <a:r>
              <a:rPr lang="es-MX" sz="1200" kern="1200" dirty="0" smtClean="0">
                <a:solidFill>
                  <a:schemeClr val="tx1"/>
                </a:solidFill>
                <a:latin typeface="+mn-lt"/>
                <a:ea typeface="+mn-ea"/>
                <a:cs typeface="+mn-cs"/>
              </a:rPr>
              <a:t>En su mayoría de los encuestados sobrepasando el 50% de los encuestados se encuentran satisfechos con el servicio médico ofrecido por el Hospital.</a:t>
            </a:r>
            <a:r>
              <a:rPr lang="es-MX" sz="1200" kern="1200" baseline="0" dirty="0" smtClean="0">
                <a:solidFill>
                  <a:schemeClr val="tx1"/>
                </a:solidFill>
                <a:latin typeface="+mn-lt"/>
                <a:ea typeface="+mn-ea"/>
                <a:cs typeface="+mn-cs"/>
              </a:rPr>
              <a:t> </a:t>
            </a:r>
            <a:r>
              <a:rPr lang="es-MX" sz="1200" kern="1200" dirty="0" smtClean="0">
                <a:solidFill>
                  <a:schemeClr val="tx1"/>
                </a:solidFill>
                <a:latin typeface="+mn-lt"/>
                <a:ea typeface="+mn-ea"/>
                <a:cs typeface="+mn-cs"/>
              </a:rPr>
              <a:t>Aseguran que ha existido un cambio significativo en los últimos años, apuntan su satisfacción  a mejores instalaciones, fachada y equipos médicos en el Hospital Sangolquí</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44</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48</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49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90969"/>
            <a:r>
              <a:rPr lang="es-ES" sz="1300" dirty="0"/>
              <a:t>Para determinar con mayor exactitud el problema, se entrevisto al jefe de estadística Lic. Luis </a:t>
            </a:r>
            <a:r>
              <a:rPr lang="es-ES" sz="1300" dirty="0" err="1"/>
              <a:t>Sarzosa</a:t>
            </a:r>
            <a:r>
              <a:rPr lang="es-ES" sz="1300" dirty="0"/>
              <a:t> y a varios pacientes de consulta externa con el fin de averiguar factores de inconformidad que generan problemas de atención; para ello se utilizo el Diagrama de Ishikawa o causa y efecto; donde se ubico cuatro áreas de problema que son: Métodos, Materiales, Recursos Humanos y servicio</a:t>
            </a:r>
          </a:p>
          <a:p>
            <a:r>
              <a:rPr lang="es-EC" sz="1300" b="1" dirty="0"/>
              <a:t>Métodos </a:t>
            </a:r>
            <a:endParaRPr lang="es-ES" sz="1300" dirty="0"/>
          </a:p>
          <a:p>
            <a:r>
              <a:rPr lang="es-EC" sz="1300" dirty="0"/>
              <a:t>Debido a que el personal realiza diferentes actividades como reparto de turnos e información, sin la existencia de procesos adecuados se da la demora en la entrega de información, saturación de turnos en varias especialidades. Es por ello que los pacientes se quejan de no tener suficientes turnos diarios.</a:t>
            </a:r>
            <a:endParaRPr lang="es-ES" sz="1300" dirty="0"/>
          </a:p>
          <a:p>
            <a:r>
              <a:rPr lang="es-EC" sz="1300" b="1" dirty="0"/>
              <a:t> Material </a:t>
            </a:r>
            <a:endParaRPr lang="es-ES" sz="1300" dirty="0"/>
          </a:p>
          <a:p>
            <a:r>
              <a:rPr lang="es-EC" sz="1300" dirty="0"/>
              <a:t>Otro problema latente y que afecta a la producción de los médicos, enfermería y laboratorio es la falta de instrumental, medicamentos e insumos médicos a tiempo en farmacia como envases para los diferentes exámenes fisiológicos, el efecto latente es la mala atención al paciente por no contar con lo necesario para su atención. </a:t>
            </a:r>
            <a:endParaRPr lang="es-ES" sz="1300" dirty="0"/>
          </a:p>
          <a:p>
            <a:pPr defTabSz="990969"/>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b="1" dirty="0"/>
              <a:t>Recurso Humano </a:t>
            </a:r>
            <a:endParaRPr lang="es-ES" sz="1300" dirty="0"/>
          </a:p>
          <a:p>
            <a:r>
              <a:rPr lang="es-EC" sz="1300" dirty="0"/>
              <a:t>Esta área es vulnerable, debido a que existe mano de obra que muchas veces esta tan ocupada que no puede ayudarle con información al paciente o también que el paciente debe esperar una fila solo para preguntar por información es decir que falta más ventanillas de información ya que el personal no abastece con rapidez a todos los pacientes que buscan información. Los pacientes se quejan de empleados específicamente empleados que se encuentran en ventanillas son poco amables ocasionando dificultades en el servicio al paciente.</a:t>
            </a:r>
            <a:endParaRPr lang="es-ES" sz="1300" dirty="0"/>
          </a:p>
          <a:p>
            <a:r>
              <a:rPr lang="es-EC" sz="1300" b="1" dirty="0"/>
              <a:t>Servicio </a:t>
            </a:r>
            <a:endParaRPr lang="es-ES" sz="1300" dirty="0"/>
          </a:p>
          <a:p>
            <a:r>
              <a:rPr lang="es-EC" sz="1300" dirty="0"/>
              <a:t>Los médicos no cumplen con el horario establecido o salen debido a alguna emergencia que se manifiesta. En su mayoría los pacientes desconocen la existencia del </a:t>
            </a:r>
            <a:r>
              <a:rPr lang="es-EC" sz="1300" dirty="0" err="1"/>
              <a:t>Call</a:t>
            </a:r>
            <a:r>
              <a:rPr lang="es-EC" sz="1300" dirty="0"/>
              <a:t> center en la atención, señalan que hay falta de información en ventanillas, impuntualidad de turnos y tiempos largos de espera</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dirty="0"/>
              <a:t>El desarrollo de la presente investigación tiene como finalidad, diagnosticar el estado actual del servicio de Consulta Externa y establecer estándares de calidad, que permita mejorar la atención al cliente externo (paciente) </a:t>
            </a:r>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dirty="0"/>
              <a:t>La medición de la calidad del servicio, el modelo que goza de una mayor difusión es el denominado Modelo SERVQUAL de </a:t>
            </a:r>
            <a:r>
              <a:rPr lang="es-EC" sz="1300" dirty="0" err="1"/>
              <a:t>Parusaraman</a:t>
            </a:r>
            <a:r>
              <a:rPr lang="es-EC" sz="1300" dirty="0"/>
              <a:t>, </a:t>
            </a:r>
            <a:r>
              <a:rPr lang="es-EC" sz="1300" dirty="0" err="1"/>
              <a:t>Zeithaml</a:t>
            </a:r>
            <a:r>
              <a:rPr lang="es-EC" sz="1300" dirty="0"/>
              <a:t>, y </a:t>
            </a:r>
            <a:r>
              <a:rPr lang="es-EC" sz="1300" dirty="0" err="1"/>
              <a:t>Berry</a:t>
            </a:r>
            <a:r>
              <a:rPr lang="es-EC" sz="1300" dirty="0"/>
              <a:t> (1985,1988) en el que se define la calidad del servicio como una función de la discrepancia entre las expectativas de los consumidores sobre el servicio que van a recibir y sus percepciones sobre el servicio efectivamente prestado por la empresa. De esta forma el cliente valorará negativamente (positivamente) la calidad de un servicio en el que las percepciones que ha obtenido sean inferiores (superiores) a las expectativas que tenía. </a:t>
            </a:r>
            <a:endParaRPr lang="es-ES" sz="1300" dirty="0"/>
          </a:p>
          <a:p>
            <a:r>
              <a:rPr lang="es-EC" sz="1300" dirty="0"/>
              <a:t>El Modelo SERVQUAL de Calidad tiene como propósito mejorar la calidad de servicio ofrecida por una organización. Utiliza un cuestionario tipo que evalúa la calidad de servicio a lo largo de cinco dimensiones: fiabilidad, capacidad de respuesta, seguridad, empatía y elementos tangibles. Está constituido por una escala de respuesta múltiple diseñada para comprender las expectativas de los clientes respecto a un servicio. Permite evaluar, pero también es un instrumento de mejora y de comparación con otras organizaciones.</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300" b="1" dirty="0"/>
              <a:t>3.1</a:t>
            </a:r>
            <a:r>
              <a:rPr lang="es-EC" sz="1300" b="1" cap="all" dirty="0"/>
              <a:t>Objetivos</a:t>
            </a:r>
            <a:endParaRPr lang="es-ES" sz="1300" b="1" dirty="0"/>
          </a:p>
          <a:p>
            <a:r>
              <a:rPr lang="es-EC" sz="1300" b="1" i="1" dirty="0"/>
              <a:t>Objetivo General</a:t>
            </a:r>
            <a:endParaRPr lang="es-ES" sz="1300" b="1" i="1" dirty="0"/>
          </a:p>
          <a:p>
            <a:r>
              <a:rPr lang="es-EC" sz="1300" dirty="0"/>
              <a:t>Evaluar el grado de satisfacción de atención en el servicio de Consulta Externa del usuario del Hospital Cantonal Sangolquí.</a:t>
            </a:r>
            <a:endParaRPr lang="es-ES" sz="1300" dirty="0"/>
          </a:p>
          <a:p>
            <a:r>
              <a:rPr lang="es-EC" sz="1300" b="1" i="1" dirty="0"/>
              <a:t>Objetivos Específicos</a:t>
            </a:r>
            <a:endParaRPr lang="es-ES" sz="1300" b="1" i="1" dirty="0"/>
          </a:p>
          <a:p>
            <a:pPr lvl="0"/>
            <a:r>
              <a:rPr lang="es-EC" sz="1300" dirty="0"/>
              <a:t>Definir el marco teórico que sustenta el estudio de investigación aplicada</a:t>
            </a:r>
            <a:endParaRPr lang="es-ES" sz="1300" dirty="0"/>
          </a:p>
          <a:p>
            <a:pPr lvl="0"/>
            <a:r>
              <a:rPr lang="es-EC" sz="1300" dirty="0"/>
              <a:t>Diseñar una propuesta metodológica de la investigación para el levantamiento de datos y generación de resultados sobre la satisfacción del paciente del Hospital Cantonal Sangolquí</a:t>
            </a:r>
            <a:endParaRPr lang="es-ES" sz="1300" dirty="0"/>
          </a:p>
          <a:p>
            <a:pPr lvl="0"/>
            <a:r>
              <a:rPr lang="es-EC" sz="1300" dirty="0"/>
              <a:t>Conocer  el grado satisfacción de los pacientes de consulta externa</a:t>
            </a:r>
            <a:endParaRPr lang="es-ES" sz="1300" dirty="0"/>
          </a:p>
          <a:p>
            <a:pPr lvl="0"/>
            <a:r>
              <a:rPr lang="es-EC" sz="1300" dirty="0"/>
              <a:t>Establecer conclusiones y recomendaciones del marco teórico y empírico del proyecto de Investigación</a:t>
            </a:r>
            <a:endParaRPr lang="es-ES" sz="1300" dirty="0"/>
          </a:p>
          <a:p>
            <a:endParaRPr lang="es-ES" dirty="0"/>
          </a:p>
        </p:txBody>
      </p:sp>
      <p:sp>
        <p:nvSpPr>
          <p:cNvPr id="4" name="3 Marcador de número de diapositiva"/>
          <p:cNvSpPr>
            <a:spLocks noGrp="1"/>
          </p:cNvSpPr>
          <p:nvPr>
            <p:ph type="sldNum" sz="quarter" idx="10"/>
          </p:nvPr>
        </p:nvSpPr>
        <p:spPr/>
        <p:txBody>
          <a:bodyPr/>
          <a:lstStyle/>
          <a:p>
            <a:fld id="{55DC1E74-16B6-4F4B-8C8C-D08F21E7C4D1}"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AFD0705B-306E-4A72-8414-25AB44BCA501}" type="datetimeFigureOut">
              <a:rPr lang="es-ES" smtClean="0"/>
              <a:pPr/>
              <a:t>08/06/2014</a:t>
            </a:fld>
            <a:endParaRPr lang="es-ES"/>
          </a:p>
        </p:txBody>
      </p:sp>
      <p:sp>
        <p:nvSpPr>
          <p:cNvPr id="16" name="15 Marcador de número de diapositiva"/>
          <p:cNvSpPr>
            <a:spLocks noGrp="1"/>
          </p:cNvSpPr>
          <p:nvPr>
            <p:ph type="sldNum" sz="quarter" idx="11"/>
          </p:nvPr>
        </p:nvSpPr>
        <p:spPr/>
        <p:txBody>
          <a:bodyPr/>
          <a:lstStyle/>
          <a:p>
            <a:fld id="{A56415AC-8E7A-4668-9D64-F5AADA51C4C0}"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FD0705B-306E-4A72-8414-25AB44BCA501}" type="datetimeFigureOut">
              <a:rPr lang="es-ES" smtClean="0"/>
              <a:pPr/>
              <a:t>08/06/2014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6415AC-8E7A-4668-9D64-F5AADA51C4C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FD0705B-306E-4A72-8414-25AB44BCA501}" type="datetimeFigureOut">
              <a:rPr lang="es-ES" smtClean="0"/>
              <a:pPr/>
              <a:t>08/06/2014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6415AC-8E7A-4668-9D64-F5AADA51C4C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AFD0705B-306E-4A72-8414-25AB44BCA501}" type="datetimeFigureOut">
              <a:rPr lang="es-ES" smtClean="0"/>
              <a:pPr/>
              <a:t>08/06/2014</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A56415AC-8E7A-4668-9D64-F5AADA51C4C0}"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AFD0705B-306E-4A72-8414-25AB44BCA501}" type="datetimeFigureOut">
              <a:rPr lang="es-ES" smtClean="0"/>
              <a:pPr/>
              <a:t>08/06/2014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6415AC-8E7A-4668-9D64-F5AADA51C4C0}"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AFD0705B-306E-4A72-8414-25AB44BCA501}" type="datetimeFigureOut">
              <a:rPr lang="es-ES" smtClean="0"/>
              <a:pPr/>
              <a:t>08/06/2014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56415AC-8E7A-4668-9D64-F5AADA51C4C0}"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A56415AC-8E7A-4668-9D64-F5AADA51C4C0}"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AFD0705B-306E-4A72-8414-25AB44BCA501}" type="datetimeFigureOut">
              <a:rPr lang="es-ES" smtClean="0"/>
              <a:pPr/>
              <a:t>08/06/2014</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AFD0705B-306E-4A72-8414-25AB44BCA501}" type="datetimeFigureOut">
              <a:rPr lang="es-ES" smtClean="0"/>
              <a:pPr/>
              <a:t>08/06/2014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56415AC-8E7A-4668-9D64-F5AADA51C4C0}"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D0705B-306E-4A72-8414-25AB44BCA501}" type="datetimeFigureOut">
              <a:rPr lang="es-ES" smtClean="0"/>
              <a:pPr/>
              <a:t>08/06/2014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56415AC-8E7A-4668-9D64-F5AADA51C4C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AFD0705B-306E-4A72-8414-25AB44BCA501}" type="datetimeFigureOut">
              <a:rPr lang="es-ES" smtClean="0"/>
              <a:pPr/>
              <a:t>08/06/2014</a:t>
            </a:fld>
            <a:endParaRPr lang="es-ES"/>
          </a:p>
        </p:txBody>
      </p:sp>
      <p:sp>
        <p:nvSpPr>
          <p:cNvPr id="9" name="8 Marcador de número de diapositiva"/>
          <p:cNvSpPr>
            <a:spLocks noGrp="1"/>
          </p:cNvSpPr>
          <p:nvPr>
            <p:ph type="sldNum" sz="quarter" idx="15"/>
          </p:nvPr>
        </p:nvSpPr>
        <p:spPr/>
        <p:txBody>
          <a:bodyPr/>
          <a:lstStyle/>
          <a:p>
            <a:fld id="{A56415AC-8E7A-4668-9D64-F5AADA51C4C0}"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AFD0705B-306E-4A72-8414-25AB44BCA501}" type="datetimeFigureOut">
              <a:rPr lang="es-ES" smtClean="0"/>
              <a:pPr/>
              <a:t>08/06/2014</a:t>
            </a:fld>
            <a:endParaRPr lang="es-ES"/>
          </a:p>
        </p:txBody>
      </p:sp>
      <p:sp>
        <p:nvSpPr>
          <p:cNvPr id="9" name="8 Marcador de número de diapositiva"/>
          <p:cNvSpPr>
            <a:spLocks noGrp="1"/>
          </p:cNvSpPr>
          <p:nvPr>
            <p:ph type="sldNum" sz="quarter" idx="11"/>
          </p:nvPr>
        </p:nvSpPr>
        <p:spPr/>
        <p:txBody>
          <a:bodyPr/>
          <a:lstStyle/>
          <a:p>
            <a:fld id="{A56415AC-8E7A-4668-9D64-F5AADA51C4C0}"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D0705B-306E-4A72-8414-25AB44BCA501}" type="datetimeFigureOut">
              <a:rPr lang="es-ES" smtClean="0"/>
              <a:pPr/>
              <a:t>08/06/2014</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56415AC-8E7A-4668-9D64-F5AADA51C4C0}"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microsoft.com/office/2007/relationships/diagramDrawing" Target="../diagrams/drawing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429256" y="5715016"/>
            <a:ext cx="3476620" cy="785810"/>
          </a:xfrm>
        </p:spPr>
        <p:txBody>
          <a:bodyPr/>
          <a:lstStyle/>
          <a:p>
            <a:r>
              <a:rPr lang="es-ES" dirty="0" smtClean="0"/>
              <a:t>Gustavo Guamialamá</a:t>
            </a:r>
          </a:p>
          <a:p>
            <a:r>
              <a:rPr lang="es-ES" dirty="0" smtClean="0"/>
              <a:t>Ing. Mercadotecnia</a:t>
            </a:r>
            <a:endParaRPr lang="es-ES" dirty="0"/>
          </a:p>
        </p:txBody>
      </p:sp>
      <p:sp>
        <p:nvSpPr>
          <p:cNvPr id="2" name="1 Título"/>
          <p:cNvSpPr>
            <a:spLocks noGrp="1"/>
          </p:cNvSpPr>
          <p:nvPr>
            <p:ph type="ctrTitle"/>
          </p:nvPr>
        </p:nvSpPr>
        <p:spPr/>
        <p:txBody>
          <a:bodyPr/>
          <a:lstStyle/>
          <a:p>
            <a:pPr>
              <a:lnSpc>
                <a:spcPct val="150000"/>
              </a:lnSpc>
            </a:pPr>
            <a:r>
              <a:rPr lang="es-EC" sz="2800" b="1" dirty="0" smtClean="0"/>
              <a:t>ESTUDIO PARA DETERMINAR EL GRADO DE SATISFACCIÓN ACTUAL DE LOS USUARIOS DEL SERVICIO DE CONSULTA EXTERNA DEL HOSPITAL CANTONAL  SANGOLQUI</a:t>
            </a:r>
            <a:endParaRPr lang="es-ES" sz="2800" dirty="0"/>
          </a:p>
        </p:txBody>
      </p:sp>
      <p:sp>
        <p:nvSpPr>
          <p:cNvPr id="48130" name="AutoShape 2" descr="data:image/jpeg;base64,/9j/4AAQSkZJRgABAQAAAQABAAD/2wCEAAkGBxQSEhQUEhQWFhUXGSAaGRcYFxsbIBogHh0YHh0hIRkbIiggIB8lHSAcITEhJSorLi4uHSAzODMsOCwtLi0BCgoKDg0OGxAQGzQmICQtNCwsLywvLCwvLCwsLCwsLCw1LCwsLDQsNCw0LCw0LDQsLCwvLCwsLCwsLDQsLDQsLP/AABEIAMwAzAMBEQACEQEDEQH/xAAcAAACAgMBAQAAAAAAAAAAAAAABwUGAgMEAQj/xABKEAACAgAEBAQDBQUEBQoHAAABAgMRAAQSIQUGMUETIlFhBzJxFCNCgZEzUmKhsXKywdEVJDRT8BYXQ0Rjc4KSk9N0orPC0uHx/8QAGgEAAQUBAAAAAAAAAAAAAAAAAAECAwQFBv/EAEIRAAEDAgQCBwUFBgUEAwAAAAEAAgMEERIhMUEFURNhcYGRsfAiMqHB0QYUNELhFSNSYnKSU4KisvEWJDPSNUPC/9oADAMBAAIRAxEAPwB44EIwIRgQjAhGBCMCEYELGRwoLMQABZJNAAdST6YELwv6A/8AF/5fzwIUbxLjkEG02YjjPl8tgsD1NjrRHsP6YQkBRulYz3iq3nviZkVFL4svm/CtVRsbsV2vsMNxhV3V0TetRo+Jhmc+Bw95tG4bVbD3IWNtP64TGdgohXlx9lhK1R/FWWRgkWRLOb8okZmNWTsI72AP6HBjPJNHEHE2azNa8z8V+qS5EWDurTdCPVTFscGMoPEbZFnx/RduU+K+XYL4sEqMD+BlZR2u7UnYnbThcae3iLDqLKfyPPORlNLmNJ1DZwVvaq8w6YXEFYbVRO0crBBmNahkKyKa8yMKO9Gu1D6n0w5Tgg5hbVkBodCRdHr2vb2sfrgSrPAhGBCMCEYEIwIRgQjAhGBCMCEYEIwIRgQjAhGBC0vOApYnSo3LNsABuTv0FXucCQm2ZVI5h+JUEAKZf/WJBtqukB9b/Fv2X0O4wwu5KlNXMZk3Mpe8Z53zmYJ1TGNf3Y/IO/cebvXXDSSVnSVkr97dis/IPA8pJkXzMmVM0kRdSoJYvVMNKbDVRArvXvgaABordJFG6PGW3I+Kjecix+ytJw9cnEr0G1KdQ2NFVArYXuCcBvyUdRqwlmEXTMzYzTtE+Sky/wBm0g6SD5xfZlBAXTQFD1xJnstI4yQWEWVYiyErcejkkiSKomfysXDgK0V6iq+bzLtWwAwz8yrYHGqDiLZforDw7O5uTNzQ5jLqMqA2iSr1jUAoPmI3Unau2HAm6sNdIXlrhkq1yvwLLj/SUrweNEJWVECh7CEtSAb3ZrY77YaAM1XhhYMZtcX8lVuan4aYm8CGeDNah90wKhd9wykkAVvQ3uvfCG2yp1HQYThBDlWeHcRlgbVDI8Z2vSSLrpY6H6HCKoyV7PdKu/AvilPGQuZQTJVal8r9t/3W77bdeow4OKvRcRcMni6YvAeYIM2Ly8oJ6tE2zADbp1G5XfcfreHggrTimZIPZKmleyRvt7f498KpVlgQjAhGBCMCEYEIwIRgQjAhGBCMCFjI9VsTZA2Hr/hgQq1zXzZBkl+8Ill/DCv5Mpa700a835gYaXWVeepZEM9eST/MnNOYzrfetSDpGthR+Xc+5wwm6xpqp8uuihMIqyMCEyvg9xBUGaR2VBpV9bMBVWO/Ydbw5q1eHPADgVzcyZeBYZGk4o2anBV1jv7tiCNii6hdX0Iq8IR1omDQ0kyXPLbwUgOLcJzZhZ8tIJl+WOKJgbBvpHs3Sxd7fngOE6hSiSCSxtn2H5LrPNEzZ5Z24fnBEkLRqBAxcl2jYkjoANNAAn170DFneyXp39JfAbW5KtcS5m4sglLDMRxs2zPCV0C9gGK7bbYLlVnz1IvkbdisfKedi/0aMvHnY8vmW87OWFhme/x1ZKgKa6X3wo0tdWIHtEOEPAcq18SDnEMEWbljlFFkZFr0Bv8AlhDfdVq0yABrzdUrCLORgQs4pGVgykqw3DKSCPoRuMCc1xabhMXlT4lsCsWe8y9BMB5lPTzDuKPUb+xvZwdzWnT1/wCWTxTRyuaDqrowkRz5WTcVXc3vuCL+grEi1AQRcLpwJUYEIwIRgQjAhGBCMCEYELCR66bnsP8AP2wIVB5553+yL9ngcPmD88m1R36Dpq9B2HWzhjnbBUaurEYwt18kosxO0jM7sWZjbMdyScMWK5xcbla8CajAhTHAeWcznD9zGSt0ZG2QbX8x6n2FncYWxKsw0skugy5phcH+E8S0c1K0hv5E8q9+pPmO1dNP54dg5rRj4exvvG6t/D+VcnCKjy8fQAkqGJr1LXZ98OAAVxsMbdAphRWw6YVSL3AhGBC583kY5f2kaPtXmUHr164EhAOqrPEvhzkZR5YzCdt4jp6fwm139awzANlXkpIn6jwVH458L8xEC0DCdf3flbt2Jo9+/b8sIWlUJeHOGbDdUfMZdo2KSKyMOqsCCPqDvhqz3NLTYha8CajAhWLlHm6bIuKJeEnzRXtvVlfRv5YUGyt09U6I22Tv4HxGLMR+LBJrRjfup7iuo+hxIDdbjJGvF2lSOFT0YEIwIRgQjAhGBCxeQCr7mhgQl9z7ziuU1wZZtWYf9pJd+GOw/tV0Hbr1O7HO2Co1dWIxhbr5JQsxJJJsnck98MWITfMrzAkXRkck80ixxKXdjQAH/FDuSdgLOBPZG55s0Js8qfDSKIB83Usn7m+hev8A59q6ih/PDw3mtmChYzN2ZV/jQKAFAAGwAFAflh6vL1mA3OwwIUfxLjUUChnYBSVAbUqi2vTTOQpJroCT023wIWzK8VilNROsg1FSyMHUMLtSVJphW911HcjAhdcbhgCpBB6EGwfzwIXrMACSaA3JPbAhcWZ4vDGR4kqIDXmdlVbayoDMQCSASAL+U4ELRwXmGDNqWgdXUNptWVt6vfQTp27NRwIUnFIGAZSCpFgg2CD0II6jAhRnHeXsvnF0zxhj2YbMv0Yb4Qi6jkiZILOCT3N3Is2S863LD++qm12vzKLofxdOnSwMMIsseoonR+03MKp4aqKMCFOco8yPkZhItsh2kS/mHt/EOxwoNlZppzC6+26evCeIxTRiaKTVE9Vf4T0I9t+x6HEgN1vseHjE3RSOFTkYEIwIRgQsZHCgliAALJJoADqScCFWed+ZfsOXLA/fSWsamjVdWr0HXvuQMNcbKvUziJl99kiZ5mdmdyWZjZJ6knriNc+5xcbla8CapTl3gUudmEUQ92Y9EHqf8B3wuqnggdK6wTy5U5YiyEZSO2dt3kYC29vZR2H9TZxIBZbsMDIhZqk85nNFAJI7EEgIt9KvzGkB36Egnero4VTKk8w8U44y3lMnFED++6ySDcGyNSxrtYoF/wAuuGuJGgTmgHUpfcxcP48y651zDUVH3QvcaqpYHLAbkFwoNE2egxEekJvp3j18lJ7AFr+ap3GsnmIZR9pgkUtRJdWskmt2cDUW3Fg3WrrV4hwGxuc+v0fpfkpseltOr1+qjIlqUNF5XDDS0TU4OwrR3B9V7Gz1rDw9zRr46eO3f2dajLWk+vL1zKZ03MPEy7R5nP8A2eFBSzRwWS1iwyqLAVQ13VHt6OZUMeA4HLq3Tvuj9rePw61x88848VyszZN81GUeMFZDGi60YVqB7Gww3qiPoTKXFouRfsVcAONlQ+JziZhJI7SMb88jFzWpvlQfhsnsAB03xAJJCc/WXP115KYsYB69eua6eH5CaSTRlYJToDX4aszD3DIpYCiBZ3IbarGGi5GK9z62v+nNPORtoPXryV14Bw7jagvllzQbVv4wZQLUKaXMOC1ACibreqw9pmvmMu76JhEVtc+9X/l/iPHV/wBpysEqA186xSEEjzeVnQ0LGml7b+szC4+8LKJ4aPdN1dcjnDKo1xPExWyjgGr6jUpKHvsDh6Ylpz38O/DDZjJgkWWeHrpHcp3ofu/p6Yjc22iy6qiHvx+CWmGrJRgQrd8PeazkptEh/wBXkPn2vSegYf4+2FBsr1HU9G7CdCnfG9HSTZNkWRZG17DsLA/TEq3FtwIRgQjAhaM3PoBdiAigs5I6AC+369+mBISALlfPnNnHWzuZeY2F+WNT+FBdD+p/PERN1z1TN0ry7wUPhFXXRw7JPPKkUYLO7BQACepqzXQDqT2AJwqkjjdI4Nan9yjy3HkIfDQlmY6pHP4j7Dso6Af4knEgFl0EEIiZhCnMKplx57iaRPCj3czMqmtrVGc2ew0qd8CLqN5b5kTOy5jwaaGIqquL85OrUQehGwA/WzYpAbpjHh17bZLl45z3lcsXUlnkXYoorff8TUOx79sMdMxuV1ejoZ5ACBkdzlzz+BUxG0GdgBIjmhkHTyup6gjaxYNg+hBw/IqqQWmxyKoPMHwgicl8nK0D3qCksQDakhXB1KCQTvq3IqgAMRuhaQRb6eCeJDuljx3K5zhcgbNReI1jSZQ0sUvsGuuourV6FkdzHHGWm1svh69dSkdICMj69et1yLw/N8VzLOsbyyuxJpdKxdetikXylfM25JoFtsOu5zrJtmgXTP5Y+C8MYVs1IzGvNFGQFJJa7cjX0KjYg2mq+gEnRgm5zTMZGQV4z+byvCsuNEaRrdLEmlS1sNRAJGqgSx9rwOcGC5T4YXzPwt1WXDObMvmA3glmdULmPSQ1KQDv8t7jYHv9cDZGu0KdNSzQi722F7dV+1S0WdjZY2DrUvyb/NaltvU6QT9AcPVcG66MCEYEJO/E7k/wGOah/ZSN50A/Zse+w2Qn16EgdwBG4WzWRXU1j0jdN0v8NWYjAhOH4V8wmeH7M5+8hAKk/iS6ravl2G/qPfD2nZbdDPjZgOo8kwcPV9GBCxdqBJvYXsCT+g3P0GBCXvxc46Y4Eyy7PN5n9kHa/dtvop6bYY87LPr5sLMA1PklDhixUYEJy/CrlnwIftEqkSyjyg/hTtt6t1+ldN8SNG63KKDo2YjqVfcOV5GBCV/xw4gUjy8YB83iNYJ/CtUV2sHUQd/bvhjuSp1ZPstHrb5qK+GMWZXLZnNaxphSQxppOlpfDBsqGDEKKG9WG2o74QkhpIS0jdSMh69eKjeM5JMxxTKB5KaRfEdEB2Zw9smrUFBC6lVi1WeoKgY89Y+OGSZ8RFrZE66dWWtu7Oxuuhgld0bSHZs0Fjv8Mtr9mYTZ4XNHl4liijIRenUkkkkkmtySSSfUnGQPtSQLCIf3foq0kRkcXudcldf+lv4T/P8Aywv/AFW7/C/1fom/dhzVa5iQ5yRUkgGiJlkik9H3tvW1/dqjY3P4WzfaWRzWujs3PMak22vkLHx+YKcbrLgcJy08jLGCZmMk8uk+diWNKLtaJ2vV5Vrc+bDY/tNMLvcAQTk3Qjvz/wCeQySmnborH/pb+E/z/wAsSf8AVbv8L/V+iT7sOahuaIIs3ERIrgoCVZTRHQn5hpogUb7dCDvhD9puks0xf6v0U0GOndiYe0WyKX/wqK5coYGVy8pjfUhtFZ4TSHUDbK2u/MKjHucdJHLJ0oBZkcsW1sJPdmAM+fPJJWODWiJrrgZ6EZm3Pq0XdxzjsvD84qkaYhOZTDbNWrxAWjcqAI3RySm9OCoIA3uHIrDkk6N+XO/19c02stOsiK6MGRwGVgQQQRYII2II3vD1cWzAha8zAsiMji1YEEeoOxwJCLixXz3zdwBslmXiNlD5o2PdSdt+5HQ++IiLLn6mDon222ULhFWUly7xdspmI5130nzD1U7MO29dPesF7ZqaCXonhy+isvmVcIyG1ddSmjRG3etuo2O/X0OJl0YIIuFuwJVqkfzKt7mzVi6FXseosgbeowIXz/zrxf7VnJZA2pAdKbgjSuwqtqJs374ivfNc9VydJKTsoLCKsp/kjgX2zNpGR92vnk6/KO1jpqO3bqcKBcq1SQ9LJY6DVfQQFbDEq6Be4ELk4rxBMvDJNIaRFJPTf0AvuTQA7kgYEjiGgkpRNNBxNG/0hK4WLMGZAJY9QVlRUi11Q84e18ukAEkUThtwoWSNcMztfsBTN5PikXLAOsSKWJiSJXAWM7rq17lzuSaHXpdkqFKwWCWmak/1/MoVUyyZ1HjcjXo0qibHr81ArtQX0xlcTlb92kDuRvtlYrdp6bDGZT7pYbb+0cI8/CytfGeINHcgk+6RGDKi6iGLRoNxvYYna/X0xzdBw5tXStY5hYRY4y3Jwucgd7gjssqRLsdm59Q6hy7lUsx8Sp1YiOKBkGys8b6iB3apKs46c8No9om+AXPy8VlDiG6d61/852a/3OV/9OT/ANzB+zaT/Cb/AGhR/taf1f6o/wCc7Nf7nK/+nJ/7mD9m0n+E3+0I/a0/q/1XXwv4mSGVftMUIi31GONtXQ6atyPmq/a8IeGUhFuib/apIuKyF4DzYd6sPHVmnyyNBMsYeJpKqmcPEwSyQSukkN3G2Oelo4qFrY3xlwu0l+HIe0Mr/C191vRSCUg3sD5KO+HE6tn/ACL4Y+xBHUV960TxgSGhudLAX2LMN+uOqgfc2HIeKu8RpujYXHXGbdYOf0+KkfjDwXxcsk6i2iamob6G222PRq9qJPbFly52qZduIbeS1/B/mASZIxySD7pwqliBYf5QAQNtWpQNz5awBPhdkWnby2TEw5TIwIVM+KPAPtOV8RB97BbCr3X8Yofk3T8NbWcNcMlUrIekjuNQkhiNYCMCE5/hTxfxsmYifNl2rt8jWV3qv3h6+X3xI07LcoJcceHkr3hyvKF5s4j9nymYlBpglKdVbnYV6Gz+dDCE2CimfgjLl87jES5tGBIm/wDBzhITLyZg1qlbSvsqbfza9v4Rh7Ft8Pjwx4uaYeHq+jAhV34hwF+HZkAXSautbIyuT+QBP5YQ6KGe/ROtySO5Q4Sc5mMvD81sC7abpBu5uiBdEAnayo74YBmqDI8cvV8vVu9fSMaBQABQAoAdgMSLVSlyuXmy/FNM4V3md2tWvQjWwYgAAN92Af8AvOu+MDjYLaaXraP9wW617ZKIWywuy/tz+Jv3rXzEztMsavQYPszlUv7RmTv2vYVt1rEUMvR0cRN7YBkM/h6yV3hhaynfIW3Icds9B5KA41yvmI0aZogoFlvvF2AurAPViAAFuywut8PpeMUz3iJrrnIDI7/Ib3todVz/ABnhsNVI6amyduLZOyJxDlpn481XMba4tbMvCXZUBUFjQLHSN/U9hhksgjYXkE2zyzKkij6R4be1+ampuT82i6pEjRKJLNKoC16/XtV9RdYy2ccpJHYGEk5WAac+zs3vbqutA8KmaMTrAZ3z0t9VavhNmXYZpWdiqrFpBYkL5m6A9Pywcd/+Pl/y/wC4KxwdxLyCfVisfhxlZ3zv2iNFWEakkIIr71ZJGAU7gCRYelnzDtqxeoGYYxnoAOvIBdLxGQCGKPD+UOv23vkmVzLAXymYVdNmJgNYJX5T1AINfni+VjuFwQvnbgWSE86ZdnCpIdO/ypflX0Uk7j1Fn13jWSxodYHcjvyJv9F9E8suWyeVLNqJgjJa71Eotm+99bw8LVZfCMWqksKnLF0BBBFgiiD3GBC+ceZOGfZc1ND2Rzp72p3XehvpIv3vEK5yoj6OQtUbgUCu3wk4h4ed0E0JUK9e48w27nY/qcObqtDh77SW5p0xdK9Nut9PUne8SLaVD+MGbKZNI/KDLLuO5VQWsfQ6LPv74Y9UeIPtFbmk5hiw0YEq+kOW8l4GVgjojTGoN7G6s373iUZBdNG3CwNUlhU9GBCpPxL42sAgR2IjdmaZKUiSFK8VCGrqjGgDZNAA3hCVHI61he1yqVyPDlPtOWhgeVWaZ5WXWWKrG0vgR3VBdCB2Vjq8ydQbCZKMOjcQW6nl1X+CdeHKwonO8LiQyzLGolkZS79zXhr1PQaVUUNtvXGTxz8BJ2DzClhJxAJXc1NUwNkUrmx1H+sZnce4xTpRemhH8gXU8I/Dv/qPkFNcy3IIkVnZnhZgtXr0mNiSBvqroBdljjmeGubE8vcAAHWJ5XBHhz7FmUUrY52Occs/Kyy4HyzB4EJmy0ZkC0dSkEgnYshHz1Vkjrq6DDq3ik/TPbDKcN+fkeWthysq1RS0xmc5jQR2c9fiobnDln7tFymXjCsW1ONTFTR6tvpTrtVAjtjR4TxX2nOqpTcDIZAHu3csmsosmiFozNydx+ihmz4k4Ih8eaTVmyoLjd/OzBW3NLpGv+0AMT08JZxi2ACzL5bZAXHXfLszUta7/tHZqe+EX/XP7Mf958aPHfwEn+X/AHBZ/BvfPrmmfwnhkUQ1xoFZ1Goi992bp0vUzb+9dAMaPDvwkX9DfILSkJxFaOaeJRQZaRpnCBwUW9yWZTQCjcmrNDsCe2Liic4NFzovmyLiTRMrA+ZJSUoWD4e62DvRIB/yxHZZjYvauNgPHVfU2XI0rVVQqunTt7YkWqtmBCMCEnvjLktOZil3qSOr2q0PQd+hH64jdqsjiTLODkvsNWYpHl3PeBmoJdWkJIpZqulum23/AAk4FNA/BIHL6OAO/TEy6RKr40OobJxgm0Ryb32JjA37/KcRv1WVxI+6EtcNWUurhOV8WeGImvEkRL61qYC69rwKWFuKRoPNfTGJl0q4uOeL9mn+zmpvCfwjts+k6PmsfNXUVgSi180vOUuL5vNrMGz0weORekWW+QhT/ueppxfbbHOca4rUULojGBZ7L5/xXI56e6rstOxs8kY/K63dYI+K/DpZcnFOELyRFwXXsh/eX5dyqWa236DGlw6qdVUrJnDM626iR8ll10YHYDn2Kr/DDLeJxSJh8saM4PralCbHXZgK27nsMXm6qnRg4s9c/Xmnxh60lycU/Zn6r/eGMnjn4CTsHmFLD74Sn5iiZ8wix/OQwX6/aMzXXtihC9rKOJz9AwX7M11HCnBtNIXaYj5BWXivDppGirQQImD2FrXQ0ECugN9Pbb05CCeJgde+otrpvusMgrq4dkmjZLAoRaSVqtWqzQ2+vTEU0rXg2/iv3WslAsuLj/CZJY6iCX571Ab6pVY1YPVPE9N2H1E9LUsjfd5O2nU0j4G3cPFHNJ0VWzXBM8nCPCm0GVZzJIF0bx62YkUAL1U+1HTt/DjapaukdxUPZfCW2F7+9a3Pllyvn1qlVxvNM4brr+EX/XP7Mf8AefG3x38BJ/l/3BZnBvfPrmm1lfkX+yP6Y0eHfhIv6G+QWlJ7x7VVviXwiTNQQxxg0J9TkVsoim33/i0/r+WLZUErMbcPNI7I8NaaeFAPOX0rpB2uxRAPQdSdt16YYsxpJGBu+vz9ck4+X8zNFkfsy6xJEZ41kVQNXguAKEgYLqLeUEEaQa6Yy+L176KFjmWuXAZ8rG5yI0yWxTRXGE7egorjnG85BncpEublMbkGQNHl+hcLVrECLJA23w3hHEJaukdLJa/SBotpYi6uRU7XSlp0DHO8LW800cbSpJc/GvLj7PBLvaylAO1MpJ/PyD+eGPWfxFoMYPWq9HyAkbyLm80iKixElBdNKzKAb6C1697B2wluariha0npHcviqlzBww5bMTQE3oar9QRYP1oi/fDSNlTlj6OQt5L6DjgizKRysnzopG5FAi62PviZdG03AKV/xo/2qH/uf/vbEbtVk8S95vYufJcA4fDlcvLnpZQ2YDMugbALpsGlJ7jf39sJlukbBCyNrpN1HmHKJxHJjJSPJGZYrLgghvFG3mVe1dsJlfJRhsQnZ0ZuLp84mW4vGG2BCTPJTpDJn4JX0+Ua5Q2mq1IdJPoTYPascx9oIJJYKZ0YxFrnMta+dwRl2BatVYVT36Bwa/xH1TCysw+y5jWkkykElH0qHDDToUMRQIF0f3/ehP8AZ2XFSmPL2ToORF9e26oVIsbqhcAzGT4TmSYJNMcrLrWTW58N0jdBEUNAIWctqBJ0VteN/RUzIxuvq6cKsCAQbB3BHfCqZcvFP2Z+q/3hjJ45+Ak7B5hSw++EtOMSTQyfaI41KAMviOhYKTmMwKBBFE6gPzGM1tGKmiia6+HAL2Nr9uRW/wAP6KSEwvfYlxyvrkPouT/ldmv+x/8ATb/88VP2HS/zeI/9Vf8A2VFzPwXv/K7Nb/stutRMa/8Anwh4LRjUnxH0TH8Op2C7n27SEHm3Nf8AZdL3jbp/58A4JSHMF3iPolbw2B4u1xI7lxcQ51zifhgZDsfu229j5+h9fyxPDwGjcdXA9o/9Vi8Zpp6NnSwjEze+o6+zyU38MslKozUskRjSVY2SkKoQWY+Qfu0RXtWL3GWYOGvFybBuZzJ9oZkrn+GBxlLy218+rdM3K/Iv9kf0xp8O/CRf0N8grknvHtXFzLmzDlMxIASUjYgD6HFwqJ7sLS7kkT8P5Yk4lC0jL4YY2SxUiQmlPYVr1Hc1ufphgWfA4Xbj128P1CdXMOb0WdaIqC2LggKNySWsCqr6b45P7SEyzRU7WknM2GpvkPJblPkC5UKIifjy6POI1RXX02L2LNEAV07/AExrcEidFwyFpFi57ndwGFTxixnedmBve51/km3jZWcqF8Zo7yUe/SdT9fJIP8b/ACwx4uFSrx+5v1rkjlzWehSsgNchiM00zKEkWPzDykElW3+VSBqOENzskBfKwezra91Refo2GdlMjRs7UzCO9KGgNNnckADfa+tDphDqs6sB6U31Ty5e/wBly/8A3Kf3FxINFuR+4OxLH40xEZiBq8piIB91Yk/3h+uGO1WXxIe00qW5QbN/ZIkZclLEVHhiRyrKpJ2ICEHt+nfALqxT9J0QBsRb1sojmjJLFxXIBY4kDNC1RLpB++6+59/phHaqGZgbOywA7O1N/Eq1UYEKj/FHgqyZJiiAFW1GqWy17k9fmIO1k+hw0v6NzZB+Ug92/wAFeov3hfAfztLR26t+IUfwfMnN8KYKAZHy7w1SA+IFKoBZ0qS4Wr9VO2Oai/7DjMtOfdkzbyz9oeZHbkqzgZae+4Fj26FKSdiWOuyysR5iQQ261ZN9dvbV+nRLCOMa9/d9Pl4ur4ScVaXKtE5YtC1Ak35WsqLJvbzDoKAXD26K/SvLmZ7ZK3cU/Zn6r/eGMvjn4CTsHmFeh98Kp53RNmEy8kMrQ6C0jUyR6tcTIoYVbWobbbqPUY5nhtZDR04kc/EXZFt/dFzmB2AeKt3eJA5mRGYPWqTx/JpDmZIka0VgAT2sCwf7JJH5Y6KWzCbaa/C66qlqjJSiZ/I37rj5Kc47xUcOSODLRhpnBNsdh6s29nfoNthQrYYwOG8PHFS+qq3kRtIFhqSdANhlqe8rm5ZZ6mcMYLudnnoAPktWQ4inE4pVlTw8xDvsbrrRB7q1EUfqOxwtZRO4RNHJC/FFJzy0NiCOY2I8tSmqJYJi14s5pzGxGvxCieXYYJJlXMkiMqxqj5iqliprcDQHN+2N9mEXc7QAnLey6DiVQ6GDEzc2z6wVd+Hz+HLJlkhlSNNPhsdRj0LFGoAc3bAitz69d8cvxSqiq4ROH2dpgvsCc7eBXLRtwnDZXDK/Iv8AZH9Mdrw78JF/Q3yCqye8e1Uj4tcZVMoYFP3kjKCBq8oHnvbqDpAq9wT6HFp2ip1TrR2G+SX3K3LrzRrmh8iZiJdNFi/nAfp+7aknfo4PY4bbdVI4Cfb5EW8c1a/ijxAnLrFuGzEgsajaou5N2VBFICLo21XvjneEyCp4rLWn3ImnCev3W8tc3Lf6EyYIBq8gHs3+CufKfBkiy+XLRIJQurVo0sC43u9w1Up+mOiibZgB1RWz9LO9zTkT4gZBT+JFUS/+NA/1OH/4gf8A05sMfsqPED+671jwLicrRZR5+HzlYlAikicmxoUamiDC7oVqBHphB2JYpHFrS5h6rJcc4mE5uVoGcq5LkOpUqzEllogHYn/+4abbLLqsPSEt3T64CpGWy4OxESWP/CMSjRb0fuDsS/8AjNlSYspJqDKjPGT3JYKb22/6Nr96w1+yocSacLSufkSbJw5VZDLlYs0WOp5jqYKGaqUsK2rpV7XdYaC0a6pKTo2x3uA7rUDz4B4kUq5iedjYZ5Ymi0adJULaKN7Y+X098IVBV5Oa8EnutbyTwy04kRXF0yhhfoRYxMtkG4utuBKq78QFlORnELBSVIY1Z0nY16Eevpe4NHDJHYRci43HMbq1RsD5g29ifdPJ35T4qrcmzxT5RKVYjGSswVdOltiWoEAg+VjuQRqBvcY4/iFIYOLtbK84H2LHXubflFze1jl/Lk7rTg9zmHEPaBOIde/rdRvxH5BnaY5jKqsiyftFZ1Qg1ROpmVabrQqm9AduxIWTLT3Nx69brzkwZjhcTT5pgiNN97Aqq7qKCqS6mhbEuCLBFDVbAA0StYIG323TSyechzUYaJ1kjPdT6H9QQR0xHPBHPGY5Bdp19BWWP0c0rRxGFEUUKJNDqexP9AcctxvhFLT0hkhZYgjO5OWm57Fahlc51iUr+b1rOSMF06gsgB0m7AskKT/0gcEeoPscajiJGtcNHNB7rLqOFYX0mDkSD43+akuI5fL8SRH8XwZ4gd7G17G1JoqTRB/L1GMGjq6nhDnxGPpIn7Z7aEEZghYtTSSwSh4JaW6OHLy7itcceX4dA6RN400vzMSCTd7muijeh3P5kE01TxadjnswRM0A0G511J35ebqOifK/Ebm5u5x9eAHkuLk7h6STEurFY42qr2Zx4QuuxV3/AEJ7Y2qiTo6eV97WafE5DxWrxkjoWM5uHgAb/JNHIQI6Bvm3Iu+4JBG3oQRirwrgtJNRskmj9o9bhubb8rLmZJXBxAK6M5mkgiaRzpSNbJ9h9cdNHG2NgY3IAWHYFWc613OXzlxXPSZ7NuwDPJO9olqCR+AVsNhpW+u1k9SU1WWS6R1/D15p9cK4EmXycMJO8S2XCgnVR1kA2d7Ybb0avDKhgdC5rjYEG5GVutakYwWAS95+zulctGAn2pmDlgpcxgUW0FgepAFEUwBtd8cx9m6YYpqi56FosBpjdf2bga216iRmtFhe6aONhs46nk383wTT4U0hhjMwAlKguAANJO5GxI26WCQax1rb2F9VRlwYzg0vlflsuvCpiV3xqzGo5WENROpiCaXfSqkk7bebc9AT64jfyWbxF3utUvnrzOaSXKcSjEaGMtAsmxVWGr5TW42qsLqcipne28Fj8uSXHOR+0cSnEPmLyhF7W1KlWf4tr6d+mGHO6zKn26g4eae+Zjdj5JdArcaQd/z/ACxMt9Vn4m5LxeHy/LcTBx7bi69ypP64a7RVaxmKEqg/D/P5qngycELuzh3llGyrQAB6GgbPfqdsMF9ln0cklsMbR1krr+IfG43hXLtmTmZlk1lkVFjX5wVGnfoehLdOvXASDldSVkgLcF7nXqV8+G/EfHyEJu2S423s2vS/crpP5jD2m4V6lfjiBVnw5WFjIgYFWAIIog9weuBKDbMJNcThfg/EC4BOXkssBRJTsV72rEXvf6g4z63h7a+mNIcntziPXu3v/Xay0JyXj740dUg69n2690xlCZzLtCyiSKSMFWZ2pu4sghxvRsH16VvR4NxEytNNUZSMyIO4HzG/j2U5oha4zBSX5o8ZcxJFORcfkFFzS2HRPEfzOisSy6hY1daoDaJKxZ5HYsJ269j6+Sy5S5kkyGY1ga1PldAT5ga9NtQ6gkV16YAbJsMvRm403HzCe65lMzBqiYMGUMtH6Mt0f1F77jEVXTtqYHRO/MP+D3HNbDH2IcFT+beHGaHWoOuLU1eifjHlFEhvNRNnzUT0xzPCJT0bqOTJ8ZNhzF8/DXsW9w6qEMuZ9l/wO30VIyeVErqhIAbuRfQE9O5NUB3JGNRtycl0NRL0MTnkXtt6+PUsZ4PDZk2Olitr0NGtvY4VwzsnRSY4w8i1xex2V95Y4YYYl1fO5DFSBsTso3ANgGiNgCzDesZPFHumezh8XvON3dW4HcMz3Ll66qE0pkHutyHzPft1Ln5y58+xs2Wg80saUXZQRrOmh1G4BLEgVYC9zXVRsbEwRs0AsO5c7NUgOI3S+4nzBm+IvHB52BIqENepupZthe5J7IoqqAou1VRz3zGw9dfrTldX3lL4erl854jszrCiFW2UGU6tfTelGkgdPN7YcBmrUcAa65zsrLzVxlIImkcqYkF1tbMDagE7Xtt7/THNcTqZa6ccOpMyT7R2A3HYPzeHMLQaBG3pHqjcg8Ikz2bbPZjdQdSg71vaIARVKNyevTuScdBFDFDGymg9yPf+J+7vXdkrNjTxF7//ACSD+1nLtO6bmJ1nowISb5p4vBJxkHMEHLwkI1guvlB1eUX+I0QAdxiIkXWTPIw1IxaBWniOWy8cE+YTIZOaJVDRNFGja7JB1bbBRRJF9fasKWjkrbgxrS8NBG1kvORMp9o4jDarQcykDygabYUB0AaqAwgGazKRvSTgntT7Tezt17fp+uJVvLRnYBIGjf5JEKEX6g9Nu4J3J20jbrgSEXFikNwPiGa4fmnSEKZifBKldQY6gBXQ7mqO3XEIJCwYnyQSFrddEz8vlszJGV4g+UiWX7vw0S2t6CjWW0hiTsAD2N4fnutUB7m2ltnkq38Ls02Vzk+SmNFug7a09Lrqu/SyAOlYRhtkVVoiY5HROTYxItRGBCieZ+BpnIHiYLqIOhmF6T/kehHcYY9mIeXUVYpqh0D8QzByI2I3CVnBuLTcKm8DMhhBqrcljET3U/ijPX9drsHM4nwz9oETRezUt7hIBpn/ABf8HLSaSNsLelizhPiw8j1cj6N04vkMpno2kmWNmK/dZiP5ujVbDala61HTvVDvTo+OMIMVWMEjdbjW3z6vDkqk1K14uMwfmlrmvh1nGjdkkyyqBYt5S1LZJVUiJNgHygk12BNY0qKvp6sXjOY1B1Hd9Lqn9yMWbz4Bbc1nZOHLlYcsywzCINK8T6vEvX5jHLGG+Zm8rggeWvlGLpy0Uc8nRgYNfgeoqZ4Fz6ZZBHnBWsgB1GmiPlJA3BJF6h0NbDc457jFDJiFZTZSMzPWPnYeIy5BWKOsxfu5Bkd/Wn1VibgsaZlp9B2IYLptVPS1RfnYnzAEUhJIBpSKv7YbLE37sP3z8rbNO5zy6xtz0stySrmfCIXn2RqdyNh3fHJZ5bg0QzX2hQR+IIR5LIa2BqwQfwGqJsGhpCP42xkBc4WnHs4bZX/i9b+KPvUxh6C/s897fw9nyy0yVV438QWUsmSTRWpfFYkbbg6UGwNiwW3A+pGNDg/DnQAzzZyPzPVfPxO6waqtucEegVN4bwqXNSCOFWd2aybJotdlmPRQC36Gt8beqoMa57svX/KZHCeR8rlVV52M8wvV4b6FGrdgG2ZqU6uovT26Yo1PEqWneI3uzJtYZ26zy8+paEVFcXP0Vp4nxSHK5ZhvHBGAAbssK6DfUSTtudRN/XGXV8UlrJRR8OGJx1I252Pz05K62NsbcUmQCXfDsnmOM5rU48PLx/Kp6ID3I6FyP+KG+tQ0MXD4jBAbyH/yP/8AyOr0eq3EzBapqRl+Rh1J/iI5BOHhmQSCJIo70oKFmyfUk+pO+L7WhosFQlldK8vebkrqwqYo/mDii5XLyzN+BbHueijqOpoYQmwTJHhjS47JTfDjOqss75iN3M40iYxvIoJYlw9A2GNWT0rfqcRtNisqid7Ti4a7qQ5zMeTjlSJZcrM4A0xkmCdSTq0jcKQD0pSLoXd4U5KSpLY2kC7T8D67ln8GOHHVPmCNgBGnTcnzN7iho3/iPphWJOGs1f3JqoKAF37nv+mHrVWM3QkAkjcAGia7bkDf3NYEJOfFnhXhZpMwgIWYXqH761+hrSf1rocRu1WPxCPC8PG/mpLJRz8UMjwRrFFOkYmkeiBLGT5o1XfV26jrZ7YMypmYp7losCBc9YUZzhkwvh8QymYaYrLolkIAIkUgqdIUKB0FVXy7EE4Q8woqltrTRm9jmmry7xhM5l0mj6MNx+6w+Yfkf5ViQG604pBI0OCksKpEYEKP41waLNJomWxYII2Ir0P8sNewOGangqJIHYmHt5HqIS7i5Xz/AA+YLlfv8u5Nxmgtt39UI7/hI/QUeIUEVe21QPbHuyN94dThkCPiNlP+4IL4Tg3LDof6Tt2Fcub41ncjM8eaiEsTMxUAUVU6qVW6MtDod+vQUBmycBpXMbgeYpWge1nhcRvcZtJ9ZqUwyO9qD943caOH+Xcda3Z3lqDOqk0Ylh8RQ+p/NQJBshiRtZJAYHynSDtijR8Rqoar7rUPa6zsJN+XXle9srjMnMhZtRQxyAvAIPrZQE/wzzpZ1UwaVNeKZaQtaEWFBa+gopd7XRs9WCLYr5c9lQbSux56eu8eKYXAXzKxxBwGVUAfMEmPWbZRpi0m7IU9Rs112xxVZwx1O2WrpnkNGlsrgkXsb6C+4zt3raZJezXBauY45pYzDKDCk7LGs4+92YtetKGkMq6Ls0ZF96noOFkSR1tS+4IxEnsyuSb5ZbWysmSvxNMbctslwRfDDKLTvO8g06gpZVVqHXyi9NGjW2+OvcWtGJxsOtZraRl9yt+d4jDkIK8FlQPpCQjZ2bWVtjRfybkmwK7kDHIsq67ikpghkaxtiSb2yFgbkXOulrXvmLLSbCyIANaSdgAonhXEs/nZBImXUQICyoxNEjYEuB8wugoB3vawCNBv2eo+hMbHOLyc5NBbcNbvfmfG2th7HxAumIBtkwZm/wDNsFs4fyVm89KJuItoWtowflo7aU3A72zb+xBsbFLTR00XQ0zcDdz+d3adh1BNxQwnG4437fwN7Ac3HrKZeQyEcCaIkVF9FFWfU+p9zviy1oaLBVJZXyuL3m5K6cKo0YEJVfE3iTZvMw5DLmyG83StZ2FkWfItk/U7GhiNxvksyteZHiFverJHO+Qy8MLKzxAiPxcqNbKw3bXGwba9VkX6UDWFvYKyCYmBu2lx9EsudeLNmZkVcy+ajUfdsY1Q29ahSqpJ2XthhPWsuqk6R4AN/wBU4uVOEfZcrBCR5gNTkHbUdyPm33PuNj02xKBYLZgj6OMNU5hVKjAhQfOXBBnMq8VDXWqPYbMOm56X0v3wjhcKGeLpGFqTfJvExl81H9olmjiRyxVbIDgafMnuPKSBfb6RjIrGpZMEgDyQPmr9mUWfL5gZuJcnl9QkKRp943iHySuFBA6UetlWBIC7qBlyWk6z2ODxYfHtUDy9xGTg2efKz2YJGG4IoaiAsm9Cq2b2B60BgGRVaF5ppTG7Qpvg3uMSLWXuBCMCEYELTmsusiMrKrgitLgEH2IPbCEX1StcWm7TYpTTZDi2RsoA0Vn7uvERbYCkI84XoFU0ALNDGbVcNoKi5nhsf4ozbxacu06rREQkOKGbM6iTLP8AqF14OeWvRPkrYNdKwOn8mHzjf0xjH7OwkH7tV2BGjgRfvGRHcU77tWCxMV+tpDvmvc9z1lHNPDn9qGlWZVGkgr5UmC2CAQa7DEzeDcULCz73GQdi4n/cwqs8Oa6xhdf+n6LLJc9ZUKY0gzrAitEh1rQGw+8lYAeww2XgvE3AB9XGBpYOcMuxrAnRte42bC7w+q0f8uJiAmWyappUjSWvSNt1VQPKOpw0/Z+kb7VVVF39I+bjZWBS1h/+sNH8xAUny/wriGbmjlzek5e9TRMgEbKVr5CLc9GGrofTG1TcPo6fKCC38zzd3dsO7ZRuDYhiM5L9gzIcsycz6yTQVQBQFD0GNBZy9wIRgQjAhVvnnmZcjASKMr+WNbHXuxHov060O+EJsq9ROImX32S/5L4bnYGGfGW+0CRW6tT+ZhbjVvbbm97DHDACM1Qpo5WnpbXv4qT4vxhcrkw3DpPs7CXXLBMg8VtZNCmvYUfWwNm2ol+Smlk6OPFFlnmDrmob4XcFOazbTy2yxHWS2+qQmxuepG7XvvXqMI0XKr0MRfJjdt5p0jEq2V7gQjAha5V2sAFhZW9t69aNelgYEJT/ABV5ap/tkIJR9pQAfKw21fQ9PYgeu0bgsmvpzfpG963cscyLmqT7O8ucMLRE6wIpEoUZdwdt+ik77ddi/Un084kyt7VrdR7V0cQ5YGcUwrIZ85HQmzTkhEKrtGKG5OwNAkbsxugS18t0+SnEow6u3PyWPw/5mbKuchndSMrVGzm9P8BP7v7p6b10rCtdbIpKWcsPQyajRNDD1oowIRgQjAha8xCrqyOAysCrA9CCKI/TAhQSQZGGFsusSuhYq0Wgyl2pjTarLbIRbGgEA7DDQGtFgE0y23UfDmMiY2YcPUaFVtAjyxNFtPRXIWup1ECrPbEfRxnPCPAKYcUqbe+7L+b9Vimb4c8ngtk4tRRmIEWXk2UWbETORY6WKJ26kAgZED7o8AkPE53eyZHf3E+RKk8zBlMyqQywlRQ0q0bxjqCFDAAdVXy32G3TD3Ma73hftCiElyp8CtsPTl7gQjAhGBCi+YuPRZKEyyn2VR1c+gH+PbCE2UcsrY24nJE8dzGYzbSZyRG8Nm06tyqeignsP6k9ziO91hTGSW8pGSunIXHkzCR5edikmWGuFxIU1qBvGxG9VW24IXp5d1Cu0k4eAx2o0VR4lxXNcTmjRqd7IRV2HmN/TYUL9ALwlyVTfJJUODU7OXuCrlYI8um4Td26Fm2N6Tex377UMSAWW5DGI2BoUxhVIjAhGBCMCFzZzKLIrI6a0k2dSdqr0P5dK9euBI4BwsUjea+ATcNzGpC6xknwpVYg0b8pYbhgNvcb4iIssKeF0D7t02VpihHEspDHk51ykUP+0QkkV316hu/c+YgE7kgjC66K4LTxgRnCBqFzca4BJxXMeLl/LCkYj8eXbxmXVTDa2DEqur0336YPe0TJoDO+7cgBa53WHKfOsuQc5TPB2VX06idTRev9pB19QOl7DAHW1RDVuid0cvimxlM0kqLJGwdG3DKbB/PEi1AQRcLdgSowIURmOaMnHP8AZnzMSz2q+EXAa2AKivUgivrgQoXiHE8hmjOBnIDXhhq8OTQQ7KDThl3aQLdd/fCEXUb48Xr6rzPJw6OGWOXMqkaMsT0yRiNg3iBfIqhSSNWDCk6FuHDt4deyz+25GKQ5VuIMJHGnw3nt/vF8tFvMCQwIo+mCyBEALXPiuTLpkYJwhzOVMmWBeRWjjWRQoBLEx6Rar6g+vUYSya2ENI6ur6WVo4Px7LZsMctPHNp+bQwNX0usOU6ksCEYEKs83c6QZEaT95MekakbbWC5/CvT1O/TqQ0usq89SyIZ68ktM1wnP5xVz2YR5YtQbQp83hkgnw4/3SOlbmr364Yb6rNdHNNaR4y5dSvMkkGaCrEHzWXbwwIEAiihA6l2FEkDfRvRVdhscOyKv3Y8WbmMstAPXJKjj+WjjzUseWJeNXKoepPYgevmsA99uuGLHmaGylsaa3w75POUj8aZFOYfoCf2anqL38x717D1xI0LWo6bohd2p+Cu6LXr+ZJ6m++HK6ssCEYEIwIRgQjAhRvEuERzwvDN5o29eq+4Psdx6fTCEXTHsD2lpSU5h5el4ZOpdVliJ8jMCUcfusB39v64jIssSWF1O+9rhXPl3m1c0ryzRASZRWeGNHIVtQ0qoj7tdIDRrX2vdwKvQ1IlBcRm3RcsuQykHg5XNw+Pms0+uZ49miLmxXcCzVCrAY+gLdMimuZE0hjxdztepVufOT8HzcsUEwZQRYItWFWNS9mF9u+DMFVTI+lkLWm4V/5d+JmWnpZ/uJD3O6Hr0bt/4q6jc4eHhaENbG/I5FXaGVXAZWDKehBBB/MYcriomb5QzZ4nNmUdBBM8TEDMzxkBI0Q3Ci+HJ0OzHptgQuKTkzPtkxlm+w3DFFHC48TU/hzQPbuUtAVi3RdQLEbirwIWif4d5zMGQzyZVfGzDTyKBJKl+GI0XQfD1VbNZIogbGzQhYR8i8SAljZ8o6TNltcjSzGT/VhANW8dFn8OyCdi3U9cCFjnPh3nXjGXDZXwozmmSTVIJHOYSZV1roIFFwDROy98CFa+UuWJspPJJLP4weCGMFtIZTGZbFKijR5hRNt1vtgQpfjXMWWygueVVP7vVj0/CN8ISAo5JWRi7il/xTnvN51jDw2J1Hd6Bf1/sp0I6kn2PRhdfIKg+rkl9mEd618ncDyVt9oY5jM+C8skZ3EOkqCrXv4ttW90Q31KNsiCGO/t5utc9X6rs5S4oo4eJXMkZyZZl00DLG10ltsylhV+qCumFBy7E+CQdFiOWHyVR47zW2YtcvGcv4v7ZY3JEznvpAFEnrW7XveEJVKWpMmTBa+vWrp8O+Q2hYZnNCpB+zj/AHf4m/i9B2/o5reauUlGWHG/VMNIgCT3PU/ToPYf5nD1orZgQjAhGBCMCEYEIwIRgQo7iPC4pYWhlUyRsarqVs7Ueoo732wEXTXsa9uF2iUXNvJE+RczwFmhU6lZb1x15rauwq9Q9LNYiIsseekfEcbNPJbMj8QyNMk+WjmzKKVjnNKwu+oA369q6t0s4W6Vtdu5t3Ddc3InDTnM40+YJdIrlkJF6j1UfrvW+wqt8IBcptIwyyF79s1NTmDimUzOZaBYpVkCRSIDcjMRpVlXqx1AE7/NfbBfELqw4MqGOcRY3sCuLNcvZnh5kbK59LiUPLGHKMPKT+zJKuNJFXub6DBa26jMMkN8D9NR+i84b8TM6ikuiTKoALFSK7WxXaz+WFxFIziElsxdTeW+LiFh4mVZV7lZAx/JSFH88LjUzeJNvm1dv/OzlP8AdZj/AMsf/uYMfUn/ALRi5H13rXmPi1lgp0QTs3YNoUfmwZiP0ODGkPEY7ZAqKzfxdc14eXRfXXIW+lUFwmNRHiR2aoyXj3Fc3MkBdoGk+VaMN1ZsMfN27HfphLkqMzVMjgzS/curhPJUfgiadZ8xK0jxmCLSNLLrB1uTdWt6rHUCjhcKeylbhxPuTciw71YOAPeUCCX7KclIftCwgN4ipuLKiySALYXdNYN7A07FZiPsWvbCc7KPznMmTy+afPR3Oc1Dp8OwChGgUykbKwXqbNrsCDguAbqJ88UbulGeIKoZ3iWa4nKkSL5RQjgjFIig0CQNgFB06j0vteE1VJ0klQ7CBly2CZHJXIseTKSzfeZg3VbrH9PettR9dsPDbLSpqRsXtHVXWKOrsk2b37egHsMOV1Z4EIwIRgQjAhGBCMCEYEIwIRgQtfhV8tDfcVsbNnb1O+/v3wIVH5l+HMGZt4P9Xl38tDQx7Wo+X6r0vocMLeSpT0LH5tyKXuYyef4VJqBkiF/OpuN/S/wn2DC8NzCziyenNx+il8nz+Zp8uc4AIYn1kRp8z76WYauik6tr3XocLi5qZtbicOk0HmtfPfFlmQFZ4MwHa1YRaJohbEKT3UXW9fTvhCbpKuQObkQb+IWfKmWdeFZ+SNC7ykQqFUsSDQcaR6KxN4UaFLTtcKd5aMzks/h7wlRDmM1LB42kiFIzHr8xK6iR7WLNWAD9MIOaWjiAaXuF9lIwcByUefz0UixghVaBJm0R+ZQxoiiQGOna9h9cLlchSthiErwR2X0Vf584UIhl5EgSJWUgtHIHR2FbruSB169qwhCrVkQaA4C3ZorbwzOhOEZeUTpkwfJIywCRnKsVG1/MwWySD1OF/KrkbwKcOvh7loy0DZ6DIZmF0D5R9EjO2mkUimIO1lQCf7WDUBI0dK1j2n3T8Fq4jzXlYsxn4X1TZeXSwWPYa6USAMGGzEBie519e5exKa+pja97TmOr4qoZnmF3esnEMsHUxmOGyXBJIB7luo1AA7nDSqRqHE2jFtslNcufDWaanzJ8CL021n8jsv1P6ejg0lTQUDnZvyHxTT4JwOHKIUy8YQd32LN1O56mrPXp2w8Cy1Y4mRizQpNUAuhVmz7nCqRZYEIwIRgQjAhGBCMCEYEIwIRgQjAhGBCxdQdiL/8A1uP54ELVJB5GWg4KkaXNg9diSDsenQ/ngQRdVTjXw+yUxsK0LHvHsPxH5Ta/07YaWhVJKKJ+1uxU3P8AwrzK7wyxzLtR3Q9OtGx/M4bhKpP4c8e6bqMy2R4tkf2aZhAb2QeIvazpGoA7DerwmYUbWVMPug+a5OI83Z0qIXleIozE6dUT6mJLaqIPUk1WELtrpr6ma2E5WXevxDm8VpWiicPCsLI1lWCliCbPU6iD2OFxZ3Un352K5btZRXMfND5sIhWOKOO9McYCqCepwhcoZp3SgC1gFjlmzc2WEEUcjwCQv5ImYaqrdgD0Hb3wXSDpXR4AMuxSeR+HeekO8QjG27sB19hZwuEqRtDMdRZWjhXwsjUj7VmCx2+7iFdWoWxtiD60tb74cGc1bj4c0e+bq88E4Fl8sB4EKpa0WPzn5diTv2s79QMOAAV6OJjPdCkBlxYLeYjcE9jRFgdAaJ3HqcKpFuwIRgQjAhGBCMCEYEIwIRgQjAhGBCMCEYEIwIRgQjAhGBCxaMHet9t/p0wIWLihsT1H9en07YELkzmdZJokAFPd3129MCF0TZONzbIjH1Kg/wBcCaWtOoXPxTMeBCWjVRVUK23IHQVgSgW0XWSfLvXr77HAlXuj69b6+1fpgQslFbDbAhe4EIwIRgQjAhGBCMCEYEIwIRg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8132" name="AutoShape 4" descr="data:image/jpeg;base64,/9j/4AAQSkZJRgABAQAAAQABAAD/2wCEAAkGBxQSEhQUEhQWFhUXGSAaGRcYFxsbIBogHh0YHh0hIRkbIiggIB8lHSAcITEhJSorLi4uHSAzODMsOCwtLi0BCgoKDg0OGxAQGzQmICQtNCwsLywvLCwvLCwsLCwsLCw1LCwsLDQsNCw0LCw0LDQsLCwvLCwsLCwsLDQsLDQsLP/AABEIAMwAzAMBEQACEQEDEQH/xAAcAAACAgMBAQAAAAAAAAAAAAAABwUGAgMEAQj/xABKEAACAgAEBAQDBQUEBQoHAAABAgMRAAQSIQUGMUETIlFhBzJxFCNCgZEzUmKhsXKywdEVJDRT8BYXQ0Rjc4KSk9N0orPC0uHx/8QAGgEAAQUBAAAAAAAAAAAAAAAAAAECAwQFBv/EAEIRAAEDAgQCBwUFBgUEAwAAAAEAAgMEERIhMUEFURNhcYGRsfAiMqHB0QYUNELhFSNSYnKSU4KisvEWJDPSNUPC/9oADAMBAAIRAxEAPwB44EIwIRgQjAhGBCMCEYELGRwoLMQABZJNAAdST6YELwv6A/8AF/5fzwIUbxLjkEG02YjjPl8tgsD1NjrRHsP6YQkBRulYz3iq3nviZkVFL4svm/CtVRsbsV2vsMNxhV3V0TetRo+Jhmc+Bw95tG4bVbD3IWNtP64TGdgohXlx9lhK1R/FWWRgkWRLOb8okZmNWTsI72AP6HBjPJNHEHE2azNa8z8V+qS5EWDurTdCPVTFscGMoPEbZFnx/RduU+K+XYL4sEqMD+BlZR2u7UnYnbThcae3iLDqLKfyPPORlNLmNJ1DZwVvaq8w6YXEFYbVRO0crBBmNahkKyKa8yMKO9Gu1D6n0w5Tgg5hbVkBodCRdHr2vb2sfrgSrPAhGBCMCEYEIwIRgQjAhGBCMCEYEIwIRgQjAhGBC0vOApYnSo3LNsABuTv0FXucCQm2ZVI5h+JUEAKZf/WJBtqukB9b/Fv2X0O4wwu5KlNXMZk3Mpe8Z53zmYJ1TGNf3Y/IO/cebvXXDSSVnSVkr97dis/IPA8pJkXzMmVM0kRdSoJYvVMNKbDVRArvXvgaABordJFG6PGW3I+Kjecix+ytJw9cnEr0G1KdQ2NFVArYXuCcBvyUdRqwlmEXTMzYzTtE+Sky/wBm0g6SD5xfZlBAXTQFD1xJnstI4yQWEWVYiyErcejkkiSKomfysXDgK0V6iq+bzLtWwAwz8yrYHGqDiLZforDw7O5uTNzQ5jLqMqA2iSr1jUAoPmI3Unau2HAm6sNdIXlrhkq1yvwLLj/SUrweNEJWVECh7CEtSAb3ZrY77YaAM1XhhYMZtcX8lVuan4aYm8CGeDNah90wKhd9wykkAVvQ3uvfCG2yp1HQYThBDlWeHcRlgbVDI8Z2vSSLrpY6H6HCKoyV7PdKu/AvilPGQuZQTJVal8r9t/3W77bdeow4OKvRcRcMni6YvAeYIM2Ly8oJ6tE2zADbp1G5XfcfreHggrTimZIPZKmleyRvt7f498KpVlgQjAhGBCMCEYEIwIRgQjAhGBCMCFjI9VsTZA2Hr/hgQq1zXzZBkl+8Ill/DCv5Mpa700a835gYaXWVeepZEM9eST/MnNOYzrfetSDpGthR+Xc+5wwm6xpqp8uuihMIqyMCEyvg9xBUGaR2VBpV9bMBVWO/Ydbw5q1eHPADgVzcyZeBYZGk4o2anBV1jv7tiCNii6hdX0Iq8IR1omDQ0kyXPLbwUgOLcJzZhZ8tIJl+WOKJgbBvpHs3Sxd7fngOE6hSiSCSxtn2H5LrPNEzZ5Z24fnBEkLRqBAxcl2jYkjoANNAAn170DFneyXp39JfAbW5KtcS5m4sglLDMRxs2zPCV0C9gGK7bbYLlVnz1IvkbdisfKedi/0aMvHnY8vmW87OWFhme/x1ZKgKa6X3wo0tdWIHtEOEPAcq18SDnEMEWbljlFFkZFr0Bv8AlhDfdVq0yABrzdUrCLORgQs4pGVgykqw3DKSCPoRuMCc1xabhMXlT4lsCsWe8y9BMB5lPTzDuKPUb+xvZwdzWnT1/wCWTxTRyuaDqrowkRz5WTcVXc3vuCL+grEi1AQRcLpwJUYEIwIRgQjAhGBCMCEYELCR66bnsP8AP2wIVB5553+yL9ngcPmD88m1R36Dpq9B2HWzhjnbBUaurEYwt18kosxO0jM7sWZjbMdyScMWK5xcbla8CajAhTHAeWcznD9zGSt0ZG2QbX8x6n2FncYWxKsw0skugy5phcH+E8S0c1K0hv5E8q9+pPmO1dNP54dg5rRj4exvvG6t/D+VcnCKjy8fQAkqGJr1LXZ98OAAVxsMbdAphRWw6YVSL3AhGBC583kY5f2kaPtXmUHr164EhAOqrPEvhzkZR5YzCdt4jp6fwm139awzANlXkpIn6jwVH458L8xEC0DCdf3flbt2Jo9+/b8sIWlUJeHOGbDdUfMZdo2KSKyMOqsCCPqDvhqz3NLTYha8CajAhWLlHm6bIuKJeEnzRXtvVlfRv5YUGyt09U6I22Tv4HxGLMR+LBJrRjfup7iuo+hxIDdbjJGvF2lSOFT0YEIwIRgQjAhGBCxeQCr7mhgQl9z7ziuU1wZZtWYf9pJd+GOw/tV0Hbr1O7HO2Co1dWIxhbr5JQsxJJJsnck98MWITfMrzAkXRkck80ixxKXdjQAH/FDuSdgLOBPZG55s0Js8qfDSKIB83Usn7m+hev8A59q6ih/PDw3mtmChYzN2ZV/jQKAFAAGwAFAflh6vL1mA3OwwIUfxLjUUChnYBSVAbUqi2vTTOQpJroCT023wIWzK8VilNROsg1FSyMHUMLtSVJphW911HcjAhdcbhgCpBB6EGwfzwIXrMACSaA3JPbAhcWZ4vDGR4kqIDXmdlVbayoDMQCSASAL+U4ELRwXmGDNqWgdXUNptWVt6vfQTp27NRwIUnFIGAZSCpFgg2CD0II6jAhRnHeXsvnF0zxhj2YbMv0Yb4Qi6jkiZILOCT3N3Is2S863LD++qm12vzKLofxdOnSwMMIsseoonR+03MKp4aqKMCFOco8yPkZhItsh2kS/mHt/EOxwoNlZppzC6+26evCeIxTRiaKTVE9Vf4T0I9t+x6HEgN1vseHjE3RSOFTkYEIwIRgQsZHCgliAALJJoADqScCFWed+ZfsOXLA/fSWsamjVdWr0HXvuQMNcbKvUziJl99kiZ5mdmdyWZjZJ6knriNc+5xcbla8CapTl3gUudmEUQ92Y9EHqf8B3wuqnggdK6wTy5U5YiyEZSO2dt3kYC29vZR2H9TZxIBZbsMDIhZqk85nNFAJI7EEgIt9KvzGkB36Egnero4VTKk8w8U44y3lMnFED++6ySDcGyNSxrtYoF/wAuuGuJGgTmgHUpfcxcP48y651zDUVH3QvcaqpYHLAbkFwoNE2egxEekJvp3j18lJ7AFr+ap3GsnmIZR9pgkUtRJdWskmt2cDUW3Fg3WrrV4hwGxuc+v0fpfkpseltOr1+qjIlqUNF5XDDS0TU4OwrR3B9V7Gz1rDw9zRr46eO3f2dajLWk+vL1zKZ03MPEy7R5nP8A2eFBSzRwWS1iwyqLAVQ13VHt6OZUMeA4HLq3Tvuj9rePw61x88848VyszZN81GUeMFZDGi60YVqB7Gww3qiPoTKXFouRfsVcAONlQ+JziZhJI7SMb88jFzWpvlQfhsnsAB03xAJJCc/WXP115KYsYB69eua6eH5CaSTRlYJToDX4aszD3DIpYCiBZ3IbarGGi5GK9z62v+nNPORtoPXryV14Bw7jagvllzQbVv4wZQLUKaXMOC1ACibreqw9pmvmMu76JhEVtc+9X/l/iPHV/wBpysEqA186xSEEjzeVnQ0LGml7b+szC4+8LKJ4aPdN1dcjnDKo1xPExWyjgGr6jUpKHvsDh6Ylpz38O/DDZjJgkWWeHrpHcp3ofu/p6Yjc22iy6qiHvx+CWmGrJRgQrd8PeazkptEh/wBXkPn2vSegYf4+2FBsr1HU9G7CdCnfG9HSTZNkWRZG17DsLA/TEq3FtwIRgQjAhaM3PoBdiAigs5I6AC+369+mBISALlfPnNnHWzuZeY2F+WNT+FBdD+p/PERN1z1TN0ry7wUPhFXXRw7JPPKkUYLO7BQACepqzXQDqT2AJwqkjjdI4Nan9yjy3HkIfDQlmY6pHP4j7Dso6Af4knEgFl0EEIiZhCnMKplx57iaRPCj3czMqmtrVGc2ew0qd8CLqN5b5kTOy5jwaaGIqquL85OrUQehGwA/WzYpAbpjHh17bZLl45z3lcsXUlnkXYoorff8TUOx79sMdMxuV1ejoZ5ACBkdzlzz+BUxG0GdgBIjmhkHTyup6gjaxYNg+hBw/IqqQWmxyKoPMHwgicl8nK0D3qCksQDakhXB1KCQTvq3IqgAMRuhaQRb6eCeJDuljx3K5zhcgbNReI1jSZQ0sUvsGuuourV6FkdzHHGWm1svh69dSkdICMj69et1yLw/N8VzLOsbyyuxJpdKxdetikXylfM25JoFtsOu5zrJtmgXTP5Y+C8MYVs1IzGvNFGQFJJa7cjX0KjYg2mq+gEnRgm5zTMZGQV4z+byvCsuNEaRrdLEmlS1sNRAJGqgSx9rwOcGC5T4YXzPwt1WXDObMvmA3glmdULmPSQ1KQDv8t7jYHv9cDZGu0KdNSzQi722F7dV+1S0WdjZY2DrUvyb/NaltvU6QT9AcPVcG66MCEYEJO/E7k/wGOah/ZSN50A/Zse+w2Qn16EgdwBG4WzWRXU1j0jdN0v8NWYjAhOH4V8wmeH7M5+8hAKk/iS6ravl2G/qPfD2nZbdDPjZgOo8kwcPV9GBCxdqBJvYXsCT+g3P0GBCXvxc46Y4Eyy7PN5n9kHa/dtvop6bYY87LPr5sLMA1PklDhixUYEJy/CrlnwIftEqkSyjyg/hTtt6t1+ldN8SNG63KKDo2YjqVfcOV5GBCV/xw4gUjy8YB83iNYJ/CtUV2sHUQd/bvhjuSp1ZPstHrb5qK+GMWZXLZnNaxphSQxppOlpfDBsqGDEKKG9WG2o74QkhpIS0jdSMh69eKjeM5JMxxTKB5KaRfEdEB2Zw9smrUFBC6lVi1WeoKgY89Y+OGSZ8RFrZE66dWWtu7Oxuuhgld0bSHZs0Fjv8Mtr9mYTZ4XNHl4liijIRenUkkkkkmtySSSfUnGQPtSQLCIf3foq0kRkcXudcldf+lv4T/P8Aywv/AFW7/C/1fom/dhzVa5iQ5yRUkgGiJlkik9H3tvW1/dqjY3P4WzfaWRzWujs3PMak22vkLHx+YKcbrLgcJy08jLGCZmMk8uk+diWNKLtaJ2vV5Vrc+bDY/tNMLvcAQTk3Qjvz/wCeQySmnborH/pb+E/z/wAsSf8AVbv8L/V+iT7sOahuaIIs3ERIrgoCVZTRHQn5hpogUb7dCDvhD9puks0xf6v0U0GOndiYe0WyKX/wqK5coYGVy8pjfUhtFZ4TSHUDbK2u/MKjHucdJHLJ0oBZkcsW1sJPdmAM+fPJJWODWiJrrgZ6EZm3Pq0XdxzjsvD84qkaYhOZTDbNWrxAWjcqAI3RySm9OCoIA3uHIrDkk6N+XO/19c02stOsiK6MGRwGVgQQQRYII2II3vD1cWzAha8zAsiMji1YEEeoOxwJCLixXz3zdwBslmXiNlD5o2PdSdt+5HQ++IiLLn6mDon222ULhFWUly7xdspmI5130nzD1U7MO29dPesF7ZqaCXonhy+isvmVcIyG1ddSmjRG3etuo2O/X0OJl0YIIuFuwJVqkfzKt7mzVi6FXseosgbeowIXz/zrxf7VnJZA2pAdKbgjSuwqtqJs374ivfNc9VydJKTsoLCKsp/kjgX2zNpGR92vnk6/KO1jpqO3bqcKBcq1SQ9LJY6DVfQQFbDEq6Be4ELk4rxBMvDJNIaRFJPTf0AvuTQA7kgYEjiGgkpRNNBxNG/0hK4WLMGZAJY9QVlRUi11Q84e18ukAEkUThtwoWSNcMztfsBTN5PikXLAOsSKWJiSJXAWM7rq17lzuSaHXpdkqFKwWCWmak/1/MoVUyyZ1HjcjXo0qibHr81ArtQX0xlcTlb92kDuRvtlYrdp6bDGZT7pYbb+0cI8/CytfGeINHcgk+6RGDKi6iGLRoNxvYYna/X0xzdBw5tXStY5hYRY4y3Jwucgd7gjssqRLsdm59Q6hy7lUsx8Sp1YiOKBkGys8b6iB3apKs46c8No9om+AXPy8VlDiG6d61/852a/3OV/9OT/ANzB+zaT/Cb/AGhR/taf1f6o/wCc7Nf7nK/+nJ/7mD9m0n+E3+0I/a0/q/1XXwv4mSGVftMUIi31GONtXQ6atyPmq/a8IeGUhFuib/apIuKyF4DzYd6sPHVmnyyNBMsYeJpKqmcPEwSyQSukkN3G2Oelo4qFrY3xlwu0l+HIe0Mr/C191vRSCUg3sD5KO+HE6tn/ACL4Y+xBHUV960TxgSGhudLAX2LMN+uOqgfc2HIeKu8RpujYXHXGbdYOf0+KkfjDwXxcsk6i2iamob6G222PRq9qJPbFly52qZduIbeS1/B/mASZIxySD7pwqliBYf5QAQNtWpQNz5awBPhdkWnby2TEw5TIwIVM+KPAPtOV8RB97BbCr3X8Yofk3T8NbWcNcMlUrIekjuNQkhiNYCMCE5/hTxfxsmYifNl2rt8jWV3qv3h6+X3xI07LcoJcceHkr3hyvKF5s4j9nymYlBpglKdVbnYV6Gz+dDCE2CimfgjLl87jES5tGBIm/wDBzhITLyZg1qlbSvsqbfza9v4Rh7Ft8Pjwx4uaYeHq+jAhV34hwF+HZkAXSautbIyuT+QBP5YQ6KGe/ROtySO5Q4Sc5mMvD81sC7abpBu5uiBdEAnayo74YBmqDI8cvV8vVu9fSMaBQABQAoAdgMSLVSlyuXmy/FNM4V3md2tWvQjWwYgAAN92Af8AvOu+MDjYLaaXraP9wW617ZKIWywuy/tz+Jv3rXzEztMsavQYPszlUv7RmTv2vYVt1rEUMvR0cRN7YBkM/h6yV3hhaynfIW3Icds9B5KA41yvmI0aZogoFlvvF2AurAPViAAFuywut8PpeMUz3iJrrnIDI7/Ib3todVz/ABnhsNVI6amyduLZOyJxDlpn481XMba4tbMvCXZUBUFjQLHSN/U9hhksgjYXkE2zyzKkij6R4be1+ampuT82i6pEjRKJLNKoC16/XtV9RdYy2ccpJHYGEk5WAac+zs3vbqutA8KmaMTrAZ3z0t9VavhNmXYZpWdiqrFpBYkL5m6A9Pywcd/+Pl/y/wC4KxwdxLyCfVisfhxlZ3zv2iNFWEakkIIr71ZJGAU7gCRYelnzDtqxeoGYYxnoAOvIBdLxGQCGKPD+UOv23vkmVzLAXymYVdNmJgNYJX5T1AINfni+VjuFwQvnbgWSE86ZdnCpIdO/ypflX0Uk7j1Fn13jWSxodYHcjvyJv9F9E8suWyeVLNqJgjJa71Eotm+99bw8LVZfCMWqksKnLF0BBBFgiiD3GBC+ceZOGfZc1ND2Rzp72p3XehvpIv3vEK5yoj6OQtUbgUCu3wk4h4ed0E0JUK9e48w27nY/qcObqtDh77SW5p0xdK9Nut9PUne8SLaVD+MGbKZNI/KDLLuO5VQWsfQ6LPv74Y9UeIPtFbmk5hiw0YEq+kOW8l4GVgjojTGoN7G6s373iUZBdNG3CwNUlhU9GBCpPxL42sAgR2IjdmaZKUiSFK8VCGrqjGgDZNAA3hCVHI61he1yqVyPDlPtOWhgeVWaZ5WXWWKrG0vgR3VBdCB2Vjq8ydQbCZKMOjcQW6nl1X+CdeHKwonO8LiQyzLGolkZS79zXhr1PQaVUUNtvXGTxz8BJ2DzClhJxAJXc1NUwNkUrmx1H+sZnce4xTpRemhH8gXU8I/Dv/qPkFNcy3IIkVnZnhZgtXr0mNiSBvqroBdljjmeGubE8vcAAHWJ5XBHhz7FmUUrY52Occs/Kyy4HyzB4EJmy0ZkC0dSkEgnYshHz1Vkjrq6DDq3ik/TPbDKcN+fkeWthysq1RS0xmc5jQR2c9fiobnDln7tFymXjCsW1ONTFTR6tvpTrtVAjtjR4TxX2nOqpTcDIZAHu3csmsosmiFozNydx+ihmz4k4Ih8eaTVmyoLjd/OzBW3NLpGv+0AMT08JZxi2ACzL5bZAXHXfLszUta7/tHZqe+EX/XP7Mf958aPHfwEn+X/AHBZ/BvfPrmmfwnhkUQ1xoFZ1Goi992bp0vUzb+9dAMaPDvwkX9DfILSkJxFaOaeJRQZaRpnCBwUW9yWZTQCjcmrNDsCe2Liic4NFzovmyLiTRMrA+ZJSUoWD4e62DvRIB/yxHZZjYvauNgPHVfU2XI0rVVQqunTt7YkWqtmBCMCEnvjLktOZil3qSOr2q0PQd+hH64jdqsjiTLODkvsNWYpHl3PeBmoJdWkJIpZqulum23/AAk4FNA/BIHL6OAO/TEy6RKr40OobJxgm0Ryb32JjA37/KcRv1WVxI+6EtcNWUurhOV8WeGImvEkRL61qYC69rwKWFuKRoPNfTGJl0q4uOeL9mn+zmpvCfwjts+k6PmsfNXUVgSi180vOUuL5vNrMGz0weORekWW+QhT/ueppxfbbHOca4rUULojGBZ7L5/xXI56e6rstOxs8kY/K63dYI+K/DpZcnFOELyRFwXXsh/eX5dyqWa236DGlw6qdVUrJnDM626iR8ll10YHYDn2Kr/DDLeJxSJh8saM4PralCbHXZgK27nsMXm6qnRg4s9c/Xmnxh60lycU/Zn6r/eGMnjn4CTsHmFLD74Sn5iiZ8wix/OQwX6/aMzXXtihC9rKOJz9AwX7M11HCnBtNIXaYj5BWXivDppGirQQImD2FrXQ0ECugN9Pbb05CCeJgde+otrpvusMgrq4dkmjZLAoRaSVqtWqzQ2+vTEU0rXg2/iv3WslAsuLj/CZJY6iCX571Ab6pVY1YPVPE9N2H1E9LUsjfd5O2nU0j4G3cPFHNJ0VWzXBM8nCPCm0GVZzJIF0bx62YkUAL1U+1HTt/DjapaukdxUPZfCW2F7+9a3Pllyvn1qlVxvNM4brr+EX/XP7Mf8AefG3x38BJ/l/3BZnBvfPrmm1lfkX+yP6Y0eHfhIv6G+QWlJ7x7VVviXwiTNQQxxg0J9TkVsoim33/i0/r+WLZUErMbcPNI7I8NaaeFAPOX0rpB2uxRAPQdSdt16YYsxpJGBu+vz9ck4+X8zNFkfsy6xJEZ41kVQNXguAKEgYLqLeUEEaQa6Yy+L176KFjmWuXAZ8rG5yI0yWxTRXGE7egorjnG85BncpEublMbkGQNHl+hcLVrECLJA23w3hHEJaukdLJa/SBotpYi6uRU7XSlp0DHO8LW800cbSpJc/GvLj7PBLvaylAO1MpJ/PyD+eGPWfxFoMYPWq9HyAkbyLm80iKixElBdNKzKAb6C1697B2wluariha0npHcviqlzBww5bMTQE3oar9QRYP1oi/fDSNlTlj6OQt5L6DjgizKRysnzopG5FAi62PviZdG03AKV/xo/2qH/uf/vbEbtVk8S95vYufJcA4fDlcvLnpZQ2YDMugbALpsGlJ7jf39sJlukbBCyNrpN1HmHKJxHJjJSPJGZYrLgghvFG3mVe1dsJlfJRhsQnZ0ZuLp84mW4vGG2BCTPJTpDJn4JX0+Ua5Q2mq1IdJPoTYPascx9oIJJYKZ0YxFrnMta+dwRl2BatVYVT36Bwa/xH1TCysw+y5jWkkykElH0qHDDToUMRQIF0f3/ehP8AZ2XFSmPL2ToORF9e26oVIsbqhcAzGT4TmSYJNMcrLrWTW58N0jdBEUNAIWctqBJ0VteN/RUzIxuvq6cKsCAQbB3BHfCqZcvFP2Z+q/3hjJ45+Ak7B5hSw++EtOMSTQyfaI41KAMviOhYKTmMwKBBFE6gPzGM1tGKmiia6+HAL2Nr9uRW/wAP6KSEwvfYlxyvrkPouT/ldmv+x/8ATb/88VP2HS/zeI/9Vf8A2VFzPwXv/K7Nb/stutRMa/8Anwh4LRjUnxH0TH8Op2C7n27SEHm3Nf8AZdL3jbp/58A4JSHMF3iPolbw2B4u1xI7lxcQ51zifhgZDsfu229j5+h9fyxPDwGjcdXA9o/9Vi8Zpp6NnSwjEze+o6+zyU38MslKozUskRjSVY2SkKoQWY+Qfu0RXtWL3GWYOGvFybBuZzJ9oZkrn+GBxlLy218+rdM3K/Iv9kf0xp8O/CRf0N8grknvHtXFzLmzDlMxIASUjYgD6HFwqJ7sLS7kkT8P5Yk4lC0jL4YY2SxUiQmlPYVr1Hc1ufphgWfA4Xbj128P1CdXMOb0WdaIqC2LggKNySWsCqr6b45P7SEyzRU7WknM2GpvkPJblPkC5UKIifjy6POI1RXX02L2LNEAV07/AExrcEidFwyFpFi57ndwGFTxixnedmBve51/km3jZWcqF8Zo7yUe/SdT9fJIP8b/ACwx4uFSrx+5v1rkjlzWehSsgNchiM00zKEkWPzDykElW3+VSBqOENzskBfKwezra91Refo2GdlMjRs7UzCO9KGgNNnckADfa+tDphDqs6sB6U31Ty5e/wBly/8A3Kf3FxINFuR+4OxLH40xEZiBq8piIB91Yk/3h+uGO1WXxIe00qW5QbN/ZIkZclLEVHhiRyrKpJ2ICEHt+nfALqxT9J0QBsRb1sojmjJLFxXIBY4kDNC1RLpB++6+59/phHaqGZgbOywA7O1N/Eq1UYEKj/FHgqyZJiiAFW1GqWy17k9fmIO1k+hw0v6NzZB+Ug92/wAFeov3hfAfztLR26t+IUfwfMnN8KYKAZHy7w1SA+IFKoBZ0qS4Wr9VO2Oai/7DjMtOfdkzbyz9oeZHbkqzgZae+4Fj26FKSdiWOuyysR5iQQ261ZN9dvbV+nRLCOMa9/d9Pl4ur4ScVaXKtE5YtC1Ak35WsqLJvbzDoKAXD26K/SvLmZ7ZK3cU/Zn6r/eGMvjn4CTsHmFeh98Kp53RNmEy8kMrQ6C0jUyR6tcTIoYVbWobbbqPUY5nhtZDR04kc/EXZFt/dFzmB2AeKt3eJA5mRGYPWqTx/JpDmZIka0VgAT2sCwf7JJH5Y6KWzCbaa/C66qlqjJSiZ/I37rj5Kc47xUcOSODLRhpnBNsdh6s29nfoNthQrYYwOG8PHFS+qq3kRtIFhqSdANhlqe8rm5ZZ6mcMYLudnnoAPktWQ4inE4pVlTw8xDvsbrrRB7q1EUfqOxwtZRO4RNHJC/FFJzy0NiCOY2I8tSmqJYJi14s5pzGxGvxCieXYYJJlXMkiMqxqj5iqliprcDQHN+2N9mEXc7QAnLey6DiVQ6GDEzc2z6wVd+Hz+HLJlkhlSNNPhsdRj0LFGoAc3bAitz69d8cvxSqiq4ROH2dpgvsCc7eBXLRtwnDZXDK/Iv8AZH9Mdrw78JF/Q3yCqye8e1Uj4tcZVMoYFP3kjKCBq8oHnvbqDpAq9wT6HFp2ip1TrR2G+SX3K3LrzRrmh8iZiJdNFi/nAfp+7aknfo4PY4bbdVI4Cfb5EW8c1a/ijxAnLrFuGzEgsajaou5N2VBFICLo21XvjneEyCp4rLWn3ImnCev3W8tc3Lf6EyYIBq8gHs3+CufKfBkiy+XLRIJQurVo0sC43u9w1Up+mOiibZgB1RWz9LO9zTkT4gZBT+JFUS/+NA/1OH/4gf8A05sMfsqPED+671jwLicrRZR5+HzlYlAikicmxoUamiDC7oVqBHphB2JYpHFrS5h6rJcc4mE5uVoGcq5LkOpUqzEllogHYn/+4abbLLqsPSEt3T64CpGWy4OxESWP/CMSjRb0fuDsS/8AjNlSYspJqDKjPGT3JYKb22/6Nr96w1+yocSacLSufkSbJw5VZDLlYs0WOp5jqYKGaqUsK2rpV7XdYaC0a6pKTo2x3uA7rUDz4B4kUq5iedjYZ5Ymi0adJULaKN7Y+X098IVBV5Oa8EnutbyTwy04kRXF0yhhfoRYxMtkG4utuBKq78QFlORnELBSVIY1Z0nY16Eevpe4NHDJHYRci43HMbq1RsD5g29ifdPJ35T4qrcmzxT5RKVYjGSswVdOltiWoEAg+VjuQRqBvcY4/iFIYOLtbK84H2LHXubflFze1jl/Lk7rTg9zmHEPaBOIde/rdRvxH5BnaY5jKqsiyftFZ1Qg1ROpmVabrQqm9AduxIWTLT3Nx69brzkwZjhcTT5pgiNN97Aqq7qKCqS6mhbEuCLBFDVbAA0StYIG323TSyechzUYaJ1kjPdT6H9QQR0xHPBHPGY5Bdp19BWWP0c0rRxGFEUUKJNDqexP9AcctxvhFLT0hkhZYgjO5OWm57Fahlc51iUr+b1rOSMF06gsgB0m7AskKT/0gcEeoPscajiJGtcNHNB7rLqOFYX0mDkSD43+akuI5fL8SRH8XwZ4gd7G17G1JoqTRB/L1GMGjq6nhDnxGPpIn7Z7aEEZghYtTSSwSh4JaW6OHLy7itcceX4dA6RN400vzMSCTd7muijeh3P5kE01TxadjnswRM0A0G511J35ebqOifK/Ebm5u5x9eAHkuLk7h6STEurFY42qr2Zx4QuuxV3/AEJ7Y2qiTo6eV97WafE5DxWrxkjoWM5uHgAb/JNHIQI6Bvm3Iu+4JBG3oQRirwrgtJNRskmj9o9bhubb8rLmZJXBxAK6M5mkgiaRzpSNbJ9h9cdNHG2NgY3IAWHYFWc613OXzlxXPSZ7NuwDPJO9olqCR+AVsNhpW+u1k9SU1WWS6R1/D15p9cK4EmXycMJO8S2XCgnVR1kA2d7Ybb0avDKhgdC5rjYEG5GVutakYwWAS95+zulctGAn2pmDlgpcxgUW0FgepAFEUwBtd8cx9m6YYpqi56FosBpjdf2bga216iRmtFhe6aONhs46nk383wTT4U0hhjMwAlKguAANJO5GxI26WCQax1rb2F9VRlwYzg0vlflsuvCpiV3xqzGo5WENROpiCaXfSqkk7bebc9AT64jfyWbxF3utUvnrzOaSXKcSjEaGMtAsmxVWGr5TW42qsLqcipne28Fj8uSXHOR+0cSnEPmLyhF7W1KlWf4tr6d+mGHO6zKn26g4eae+Zjdj5JdArcaQd/z/ACxMt9Vn4m5LxeHy/LcTBx7bi69ypP64a7RVaxmKEqg/D/P5qngycELuzh3llGyrQAB6GgbPfqdsMF9ln0cklsMbR1krr+IfG43hXLtmTmZlk1lkVFjX5wVGnfoehLdOvXASDldSVkgLcF7nXqV8+G/EfHyEJu2S423s2vS/crpP5jD2m4V6lfjiBVnw5WFjIgYFWAIIog9weuBKDbMJNcThfg/EC4BOXkssBRJTsV72rEXvf6g4z63h7a+mNIcntziPXu3v/Xay0JyXj740dUg69n2690xlCZzLtCyiSKSMFWZ2pu4sghxvRsH16VvR4NxEytNNUZSMyIO4HzG/j2U5oha4zBSX5o8ZcxJFORcfkFFzS2HRPEfzOisSy6hY1daoDaJKxZ5HYsJ269j6+Sy5S5kkyGY1ga1PldAT5ga9NtQ6gkV16YAbJsMvRm403HzCe65lMzBqiYMGUMtH6Mt0f1F77jEVXTtqYHRO/MP+D3HNbDH2IcFT+beHGaHWoOuLU1eifjHlFEhvNRNnzUT0xzPCJT0bqOTJ8ZNhzF8/DXsW9w6qEMuZ9l/wO30VIyeVErqhIAbuRfQE9O5NUB3JGNRtycl0NRL0MTnkXtt6+PUsZ4PDZk2Olitr0NGtvY4VwzsnRSY4w8i1xex2V95Y4YYYl1fO5DFSBsTso3ANgGiNgCzDesZPFHumezh8XvON3dW4HcMz3Ll66qE0pkHutyHzPft1Ln5y58+xs2Wg80saUXZQRrOmh1G4BLEgVYC9zXVRsbEwRs0AsO5c7NUgOI3S+4nzBm+IvHB52BIqENepupZthe5J7IoqqAou1VRz3zGw9dfrTldX3lL4erl854jszrCiFW2UGU6tfTelGkgdPN7YcBmrUcAa65zsrLzVxlIImkcqYkF1tbMDagE7Xtt7/THNcTqZa6ccOpMyT7R2A3HYPzeHMLQaBG3pHqjcg8Ikz2bbPZjdQdSg71vaIARVKNyevTuScdBFDFDGymg9yPf+J+7vXdkrNjTxF7//ACSD+1nLtO6bmJ1nowISb5p4vBJxkHMEHLwkI1guvlB1eUX+I0QAdxiIkXWTPIw1IxaBWniOWy8cE+YTIZOaJVDRNFGja7JB1bbBRRJF9fasKWjkrbgxrS8NBG1kvORMp9o4jDarQcykDygabYUB0AaqAwgGazKRvSTgntT7Tezt17fp+uJVvLRnYBIGjf5JEKEX6g9Nu4J3J20jbrgSEXFikNwPiGa4fmnSEKZifBKldQY6gBXQ7mqO3XEIJCwYnyQSFrddEz8vlszJGV4g+UiWX7vw0S2t6CjWW0hiTsAD2N4fnutUB7m2ltnkq38Ls02Vzk+SmNFug7a09Lrqu/SyAOlYRhtkVVoiY5HROTYxItRGBCieZ+BpnIHiYLqIOhmF6T/kehHcYY9mIeXUVYpqh0D8QzByI2I3CVnBuLTcKm8DMhhBqrcljET3U/ijPX9drsHM4nwz9oETRezUt7hIBpn/ABf8HLSaSNsLelizhPiw8j1cj6N04vkMpno2kmWNmK/dZiP5ujVbDala61HTvVDvTo+OMIMVWMEjdbjW3z6vDkqk1K14uMwfmlrmvh1nGjdkkyyqBYt5S1LZJVUiJNgHygk12BNY0qKvp6sXjOY1B1Hd9Lqn9yMWbz4Bbc1nZOHLlYcsywzCINK8T6vEvX5jHLGG+Zm8rggeWvlGLpy0Uc8nRgYNfgeoqZ4Fz6ZZBHnBWsgB1GmiPlJA3BJF6h0NbDc457jFDJiFZTZSMzPWPnYeIy5BWKOsxfu5Bkd/Wn1VibgsaZlp9B2IYLptVPS1RfnYnzAEUhJIBpSKv7YbLE37sP3z8rbNO5zy6xtz0stySrmfCIXn2RqdyNh3fHJZ5bg0QzX2hQR+IIR5LIa2BqwQfwGqJsGhpCP42xkBc4WnHs4bZX/i9b+KPvUxh6C/s897fw9nyy0yVV438QWUsmSTRWpfFYkbbg6UGwNiwW3A+pGNDg/DnQAzzZyPzPVfPxO6waqtucEegVN4bwqXNSCOFWd2aybJotdlmPRQC36Gt8beqoMa57svX/KZHCeR8rlVV52M8wvV4b6FGrdgG2ZqU6uovT26Yo1PEqWneI3uzJtYZ26zy8+paEVFcXP0Vp4nxSHK5ZhvHBGAAbssK6DfUSTtudRN/XGXV8UlrJRR8OGJx1I252Pz05K62NsbcUmQCXfDsnmOM5rU48PLx/Kp6ID3I6FyP+KG+tQ0MXD4jBAbyH/yP/8AyOr0eq3EzBapqRl+Rh1J/iI5BOHhmQSCJIo70oKFmyfUk+pO+L7WhosFQlldK8vebkrqwqYo/mDii5XLyzN+BbHueijqOpoYQmwTJHhjS47JTfDjOqss75iN3M40iYxvIoJYlw9A2GNWT0rfqcRtNisqid7Ti4a7qQ5zMeTjlSJZcrM4A0xkmCdSTq0jcKQD0pSLoXd4U5KSpLY2kC7T8D67ln8GOHHVPmCNgBGnTcnzN7iho3/iPphWJOGs1f3JqoKAF37nv+mHrVWM3QkAkjcAGia7bkDf3NYEJOfFnhXhZpMwgIWYXqH761+hrSf1rocRu1WPxCPC8PG/mpLJRz8UMjwRrFFOkYmkeiBLGT5o1XfV26jrZ7YMypmYp7losCBc9YUZzhkwvh8QymYaYrLolkIAIkUgqdIUKB0FVXy7EE4Q8woqltrTRm9jmmry7xhM5l0mj6MNx+6w+Yfkf5ViQG604pBI0OCksKpEYEKP41waLNJomWxYII2Ir0P8sNewOGangqJIHYmHt5HqIS7i5Xz/AA+YLlfv8u5Nxmgtt39UI7/hI/QUeIUEVe21QPbHuyN94dThkCPiNlP+4IL4Tg3LDof6Tt2Fcub41ncjM8eaiEsTMxUAUVU6qVW6MtDod+vQUBmycBpXMbgeYpWge1nhcRvcZtJ9ZqUwyO9qD943caOH+Xcda3Z3lqDOqk0Ylh8RQ+p/NQJBshiRtZJAYHynSDtijR8Rqoar7rUPa6zsJN+XXle9srjMnMhZtRQxyAvAIPrZQE/wzzpZ1UwaVNeKZaQtaEWFBa+gopd7XRs9WCLYr5c9lQbSux56eu8eKYXAXzKxxBwGVUAfMEmPWbZRpi0m7IU9Rs112xxVZwx1O2WrpnkNGlsrgkXsb6C+4zt3raZJezXBauY45pYzDKDCk7LGs4+92YtetKGkMq6Ls0ZF96noOFkSR1tS+4IxEnsyuSb5ZbWysmSvxNMbctslwRfDDKLTvO8g06gpZVVqHXyi9NGjW2+OvcWtGJxsOtZraRl9yt+d4jDkIK8FlQPpCQjZ2bWVtjRfybkmwK7kDHIsq67ikpghkaxtiSb2yFgbkXOulrXvmLLSbCyIANaSdgAonhXEs/nZBImXUQICyoxNEjYEuB8wugoB3vawCNBv2eo+hMbHOLyc5NBbcNbvfmfG2th7HxAumIBtkwZm/wDNsFs4fyVm89KJuItoWtowflo7aU3A72zb+xBsbFLTR00XQ0zcDdz+d3adh1BNxQwnG4437fwN7Ac3HrKZeQyEcCaIkVF9FFWfU+p9zviy1oaLBVJZXyuL3m5K6cKo0YEJVfE3iTZvMw5DLmyG83StZ2FkWfItk/U7GhiNxvksyteZHiFverJHO+Qy8MLKzxAiPxcqNbKw3bXGwba9VkX6UDWFvYKyCYmBu2lx9EsudeLNmZkVcy+ajUfdsY1Q29ahSqpJ2XthhPWsuqk6R4AN/wBU4uVOEfZcrBCR5gNTkHbUdyPm33PuNj02xKBYLZgj6OMNU5hVKjAhQfOXBBnMq8VDXWqPYbMOm56X0v3wjhcKGeLpGFqTfJvExl81H9olmjiRyxVbIDgafMnuPKSBfb6RjIrGpZMEgDyQPmr9mUWfL5gZuJcnl9QkKRp943iHySuFBA6UetlWBIC7qBlyWk6z2ODxYfHtUDy9xGTg2efKz2YJGG4IoaiAsm9Cq2b2B60BgGRVaF5ppTG7Qpvg3uMSLWXuBCMCEYELTmsusiMrKrgitLgEH2IPbCEX1StcWm7TYpTTZDi2RsoA0Vn7uvERbYCkI84XoFU0ALNDGbVcNoKi5nhsf4ozbxacu06rREQkOKGbM6iTLP8AqF14OeWvRPkrYNdKwOn8mHzjf0xjH7OwkH7tV2BGjgRfvGRHcU77tWCxMV+tpDvmvc9z1lHNPDn9qGlWZVGkgr5UmC2CAQa7DEzeDcULCz73GQdi4n/cwqs8Oa6xhdf+n6LLJc9ZUKY0gzrAitEh1rQGw+8lYAeww2XgvE3AB9XGBpYOcMuxrAnRte42bC7w+q0f8uJiAmWyappUjSWvSNt1VQPKOpw0/Z+kb7VVVF39I+bjZWBS1h/+sNH8xAUny/wriGbmjlzek5e9TRMgEbKVr5CLc9GGrofTG1TcPo6fKCC38zzd3dsO7ZRuDYhiM5L9gzIcsycz6yTQVQBQFD0GNBZy9wIRgQjAhVvnnmZcjASKMr+WNbHXuxHov060O+EJsq9ROImX32S/5L4bnYGGfGW+0CRW6tT+ZhbjVvbbm97DHDACM1Qpo5WnpbXv4qT4vxhcrkw3DpPs7CXXLBMg8VtZNCmvYUfWwNm2ol+Smlk6OPFFlnmDrmob4XcFOazbTy2yxHWS2+qQmxuepG7XvvXqMI0XKr0MRfJjdt5p0jEq2V7gQjAha5V2sAFhZW9t69aNelgYEJT/ABV5ap/tkIJR9pQAfKw21fQ9PYgeu0bgsmvpzfpG963cscyLmqT7O8ucMLRE6wIpEoUZdwdt+ik77ddi/Un084kyt7VrdR7V0cQ5YGcUwrIZ85HQmzTkhEKrtGKG5OwNAkbsxugS18t0+SnEow6u3PyWPw/5mbKuchndSMrVGzm9P8BP7v7p6b10rCtdbIpKWcsPQyajRNDD1oowIRgQjAha8xCrqyOAysCrA9CCKI/TAhQSQZGGFsusSuhYq0Wgyl2pjTarLbIRbGgEA7DDQGtFgE0y23UfDmMiY2YcPUaFVtAjyxNFtPRXIWup1ECrPbEfRxnPCPAKYcUqbe+7L+b9Vimb4c8ngtk4tRRmIEWXk2UWbETORY6WKJ26kAgZED7o8AkPE53eyZHf3E+RKk8zBlMyqQywlRQ0q0bxjqCFDAAdVXy32G3TD3Ma73hftCiElyp8CtsPTl7gQjAhGBCi+YuPRZKEyyn2VR1c+gH+PbCE2UcsrY24nJE8dzGYzbSZyRG8Nm06tyqeignsP6k9ziO91hTGSW8pGSunIXHkzCR5edikmWGuFxIU1qBvGxG9VW24IXp5d1Cu0k4eAx2o0VR4lxXNcTmjRqd7IRV2HmN/TYUL9ALwlyVTfJJUODU7OXuCrlYI8um4Td26Fm2N6Tex377UMSAWW5DGI2BoUxhVIjAhGBCMCFzZzKLIrI6a0k2dSdqr0P5dK9euBI4BwsUjea+ATcNzGpC6xknwpVYg0b8pYbhgNvcb4iIssKeF0D7t02VpihHEspDHk51ykUP+0QkkV316hu/c+YgE7kgjC66K4LTxgRnCBqFzca4BJxXMeLl/LCkYj8eXbxmXVTDa2DEqur0336YPe0TJoDO+7cgBa53WHKfOsuQc5TPB2VX06idTRev9pB19QOl7DAHW1RDVuid0cvimxlM0kqLJGwdG3DKbB/PEi1AQRcLdgSowIURmOaMnHP8AZnzMSz2q+EXAa2AKivUgivrgQoXiHE8hmjOBnIDXhhq8OTQQ7KDThl3aQLdd/fCEXUb48Xr6rzPJw6OGWOXMqkaMsT0yRiNg3iBfIqhSSNWDCk6FuHDt4deyz+25GKQ5VuIMJHGnw3nt/vF8tFvMCQwIo+mCyBEALXPiuTLpkYJwhzOVMmWBeRWjjWRQoBLEx6Rar6g+vUYSya2ENI6ur6WVo4Px7LZsMctPHNp+bQwNX0usOU6ksCEYEKs83c6QZEaT95MekakbbWC5/CvT1O/TqQ0usq89SyIZ68ktM1wnP5xVz2YR5YtQbQp83hkgnw4/3SOlbmr364Yb6rNdHNNaR4y5dSvMkkGaCrEHzWXbwwIEAiihA6l2FEkDfRvRVdhscOyKv3Y8WbmMstAPXJKjj+WjjzUseWJeNXKoepPYgevmsA99uuGLHmaGylsaa3w75POUj8aZFOYfoCf2anqL38x717D1xI0LWo6bohd2p+Cu6LXr+ZJ6m++HK6ssCEYEIwIRgQjAhRvEuERzwvDN5o29eq+4Psdx6fTCEXTHsD2lpSU5h5el4ZOpdVliJ8jMCUcfusB39v64jIssSWF1O+9rhXPl3m1c0ryzRASZRWeGNHIVtQ0qoj7tdIDRrX2vdwKvQ1IlBcRm3RcsuQykHg5XNw+Pms0+uZ49miLmxXcCzVCrAY+gLdMimuZE0hjxdztepVufOT8HzcsUEwZQRYItWFWNS9mF9u+DMFVTI+lkLWm4V/5d+JmWnpZ/uJD3O6Hr0bt/4q6jc4eHhaENbG/I5FXaGVXAZWDKehBBB/MYcriomb5QzZ4nNmUdBBM8TEDMzxkBI0Q3Ci+HJ0OzHptgQuKTkzPtkxlm+w3DFFHC48TU/hzQPbuUtAVi3RdQLEbirwIWif4d5zMGQzyZVfGzDTyKBJKl+GI0XQfD1VbNZIogbGzQhYR8i8SAljZ8o6TNltcjSzGT/VhANW8dFn8OyCdi3U9cCFjnPh3nXjGXDZXwozmmSTVIJHOYSZV1roIFFwDROy98CFa+UuWJspPJJLP4weCGMFtIZTGZbFKijR5hRNt1vtgQpfjXMWWygueVVP7vVj0/CN8ISAo5JWRi7il/xTnvN51jDw2J1Hd6Bf1/sp0I6kn2PRhdfIKg+rkl9mEd618ncDyVt9oY5jM+C8skZ3EOkqCrXv4ttW90Q31KNsiCGO/t5utc9X6rs5S4oo4eJXMkZyZZl00DLG10ltsylhV+qCumFBy7E+CQdFiOWHyVR47zW2YtcvGcv4v7ZY3JEznvpAFEnrW7XveEJVKWpMmTBa+vWrp8O+Q2hYZnNCpB+zj/AHf4m/i9B2/o5reauUlGWHG/VMNIgCT3PU/ToPYf5nD1orZgQjAhGBCMCEYEIwIRgQo7iPC4pYWhlUyRsarqVs7Ueoo732wEXTXsa9uF2iUXNvJE+RczwFmhU6lZb1x15rauwq9Q9LNYiIsseekfEcbNPJbMj8QyNMk+WjmzKKVjnNKwu+oA369q6t0s4W6Vtdu5t3Ddc3InDTnM40+YJdIrlkJF6j1UfrvW+wqt8IBcptIwyyF79s1NTmDimUzOZaBYpVkCRSIDcjMRpVlXqx1AE7/NfbBfELqw4MqGOcRY3sCuLNcvZnh5kbK59LiUPLGHKMPKT+zJKuNJFXub6DBa26jMMkN8D9NR+i84b8TM6ikuiTKoALFSK7WxXaz+WFxFIziElsxdTeW+LiFh4mVZV7lZAx/JSFH88LjUzeJNvm1dv/OzlP8AdZj/AMsf/uYMfUn/ALRi5H13rXmPi1lgp0QTs3YNoUfmwZiP0ODGkPEY7ZAqKzfxdc14eXRfXXIW+lUFwmNRHiR2aoyXj3Fc3MkBdoGk+VaMN1ZsMfN27HfphLkqMzVMjgzS/curhPJUfgiadZ8xK0jxmCLSNLLrB1uTdWt6rHUCjhcKeylbhxPuTciw71YOAPeUCCX7KclIftCwgN4ipuLKiySALYXdNYN7A07FZiPsWvbCc7KPznMmTy+afPR3Oc1Dp8OwChGgUykbKwXqbNrsCDguAbqJ88UbulGeIKoZ3iWa4nKkSL5RQjgjFIig0CQNgFB06j0vteE1VJ0klQ7CBly2CZHJXIseTKSzfeZg3VbrH9PettR9dsPDbLSpqRsXtHVXWKOrsk2b37egHsMOV1Z4EIwIRgQjAhGBCMCEYEIwIRgQtfhV8tDfcVsbNnb1O+/v3wIVH5l+HMGZt4P9Xl38tDQx7Wo+X6r0vocMLeSpT0LH5tyKXuYyef4VJqBkiF/OpuN/S/wn2DC8NzCziyenNx+il8nz+Zp8uc4AIYn1kRp8z76WYauik6tr3XocLi5qZtbicOk0HmtfPfFlmQFZ4MwHa1YRaJohbEKT3UXW9fTvhCbpKuQObkQb+IWfKmWdeFZ+SNC7ykQqFUsSDQcaR6KxN4UaFLTtcKd5aMzks/h7wlRDmM1LB42kiFIzHr8xK6iR7WLNWAD9MIOaWjiAaXuF9lIwcByUefz0UixghVaBJm0R+ZQxoiiQGOna9h9cLlchSthiErwR2X0Vf584UIhl5EgSJWUgtHIHR2FbruSB169qwhCrVkQaA4C3ZorbwzOhOEZeUTpkwfJIywCRnKsVG1/MwWySD1OF/KrkbwKcOvh7loy0DZ6DIZmF0D5R9EjO2mkUimIO1lQCf7WDUBI0dK1j2n3T8Fq4jzXlYsxn4X1TZeXSwWPYa6USAMGGzEBie519e5exKa+pja97TmOr4qoZnmF3esnEMsHUxmOGyXBJIB7luo1AA7nDSqRqHE2jFtslNcufDWaanzJ8CL021n8jsv1P6ejg0lTQUDnZvyHxTT4JwOHKIUy8YQd32LN1O56mrPXp2w8Cy1Y4mRizQpNUAuhVmz7nCqRZYEIwIRgQjAhGBCMCEYEIwIRgQjAhGBCxdQdiL/8A1uP54ELVJB5GWg4KkaXNg9diSDsenQ/ngQRdVTjXw+yUxsK0LHvHsPxH5Ta/07YaWhVJKKJ+1uxU3P8AwrzK7wyxzLtR3Q9OtGx/M4bhKpP4c8e6bqMy2R4tkf2aZhAb2QeIvazpGoA7DerwmYUbWVMPug+a5OI83Z0qIXleIozE6dUT6mJLaqIPUk1WELtrpr6ma2E5WXevxDm8VpWiicPCsLI1lWCliCbPU6iD2OFxZ3Un352K5btZRXMfND5sIhWOKOO9McYCqCepwhcoZp3SgC1gFjlmzc2WEEUcjwCQv5ImYaqrdgD0Hb3wXSDpXR4AMuxSeR+HeekO8QjG27sB19hZwuEqRtDMdRZWjhXwsjUj7VmCx2+7iFdWoWxtiD60tb74cGc1bj4c0e+bq88E4Fl8sB4EKpa0WPzn5diTv2s79QMOAAV6OJjPdCkBlxYLeYjcE9jRFgdAaJ3HqcKpFuwIRgQjAhGBCMCEYEIwIRgQjAhGBCMCEYEIwIRgQjAhGBCxaMHet9t/p0wIWLihsT1H9en07YELkzmdZJokAFPd3129MCF0TZONzbIjH1Kg/wBcCaWtOoXPxTMeBCWjVRVUK23IHQVgSgW0XWSfLvXr77HAlXuj69b6+1fpgQslFbDbAhe4EIwIRgQjAhGBCMCEYEIwIRg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8134" name="AutoShape 6" descr="data:image/jpeg;base64,/9j/4AAQSkZJRgABAQAAAQABAAD/2wCEAAkGBxQSEhQUEhQWFhUXGSAaGRcYFxsbIBogHh0YHh0hIRkbIiggIB8lHSAcITEhJSorLi4uHSAzODMsOCwtLi0BCgoKDg0OGxAQGzQmICQtNCwsLywvLCwvLCwsLCwsLCw1LCwsLDQsNCw0LCw0LDQsLCwvLCwsLCwsLDQsLDQsLP/AABEIAMwAzAMBEQACEQEDEQH/xAAcAAACAgMBAQAAAAAAAAAAAAAABwUGAgMEAQj/xABKEAACAgAEBAQDBQUEBQoHAAABAgMRAAQSIQUGMUETIlFhBzJxFCNCgZEzUmKhsXKywdEVJDRT8BYXQ0Rjc4KSk9N0orPC0uHx/8QAGgEAAQUBAAAAAAAAAAAAAAAAAAECAwQFBv/EAEIRAAEDAgQCBwUFBgUEAwAAAAEAAgMEERIhMUEFURNhcYGRsfAiMqHB0QYUNELhFSNSYnKSU4KisvEWJDPSNUPC/9oADAMBAAIRAxEAPwB44EIwIRgQjAhGBCMCEYELGRwoLMQABZJNAAdST6YELwv6A/8AF/5fzwIUbxLjkEG02YjjPl8tgsD1NjrRHsP6YQkBRulYz3iq3nviZkVFL4svm/CtVRsbsV2vsMNxhV3V0TetRo+Jhmc+Bw95tG4bVbD3IWNtP64TGdgohXlx9lhK1R/FWWRgkWRLOb8okZmNWTsI72AP6HBjPJNHEHE2azNa8z8V+qS5EWDurTdCPVTFscGMoPEbZFnx/RduU+K+XYL4sEqMD+BlZR2u7UnYnbThcae3iLDqLKfyPPORlNLmNJ1DZwVvaq8w6YXEFYbVRO0crBBmNahkKyKa8yMKO9Gu1D6n0w5Tgg5hbVkBodCRdHr2vb2sfrgSrPAhGBCMCEYEIwIRgQjAhGBCMCEYEIwIRgQjAhGBC0vOApYnSo3LNsABuTv0FXucCQm2ZVI5h+JUEAKZf/WJBtqukB9b/Fv2X0O4wwu5KlNXMZk3Mpe8Z53zmYJ1TGNf3Y/IO/cebvXXDSSVnSVkr97dis/IPA8pJkXzMmVM0kRdSoJYvVMNKbDVRArvXvgaABordJFG6PGW3I+Kjecix+ytJw9cnEr0G1KdQ2NFVArYXuCcBvyUdRqwlmEXTMzYzTtE+Sky/wBm0g6SD5xfZlBAXTQFD1xJnstI4yQWEWVYiyErcejkkiSKomfysXDgK0V6iq+bzLtWwAwz8yrYHGqDiLZforDw7O5uTNzQ5jLqMqA2iSr1jUAoPmI3Unau2HAm6sNdIXlrhkq1yvwLLj/SUrweNEJWVECh7CEtSAb3ZrY77YaAM1XhhYMZtcX8lVuan4aYm8CGeDNah90wKhd9wykkAVvQ3uvfCG2yp1HQYThBDlWeHcRlgbVDI8Z2vSSLrpY6H6HCKoyV7PdKu/AvilPGQuZQTJVal8r9t/3W77bdeow4OKvRcRcMni6YvAeYIM2Ly8oJ6tE2zADbp1G5XfcfreHggrTimZIPZKmleyRvt7f498KpVlgQjAhGBCMCEYEIwIRgQjAhGBCMCFjI9VsTZA2Hr/hgQq1zXzZBkl+8Ill/DCv5Mpa700a835gYaXWVeepZEM9eST/MnNOYzrfetSDpGthR+Xc+5wwm6xpqp8uuihMIqyMCEyvg9xBUGaR2VBpV9bMBVWO/Ydbw5q1eHPADgVzcyZeBYZGk4o2anBV1jv7tiCNii6hdX0Iq8IR1omDQ0kyXPLbwUgOLcJzZhZ8tIJl+WOKJgbBvpHs3Sxd7fngOE6hSiSCSxtn2H5LrPNEzZ5Z24fnBEkLRqBAxcl2jYkjoANNAAn170DFneyXp39JfAbW5KtcS5m4sglLDMRxs2zPCV0C9gGK7bbYLlVnz1IvkbdisfKedi/0aMvHnY8vmW87OWFhme/x1ZKgKa6X3wo0tdWIHtEOEPAcq18SDnEMEWbljlFFkZFr0Bv8AlhDfdVq0yABrzdUrCLORgQs4pGVgykqw3DKSCPoRuMCc1xabhMXlT4lsCsWe8y9BMB5lPTzDuKPUb+xvZwdzWnT1/wCWTxTRyuaDqrowkRz5WTcVXc3vuCL+grEi1AQRcLpwJUYEIwIRgQjAhGBCMCEYELCR66bnsP8AP2wIVB5553+yL9ngcPmD88m1R36Dpq9B2HWzhjnbBUaurEYwt18kosxO0jM7sWZjbMdyScMWK5xcbla8CajAhTHAeWcznD9zGSt0ZG2QbX8x6n2FncYWxKsw0skugy5phcH+E8S0c1K0hv5E8q9+pPmO1dNP54dg5rRj4exvvG6t/D+VcnCKjy8fQAkqGJr1LXZ98OAAVxsMbdAphRWw6YVSL3AhGBC583kY5f2kaPtXmUHr164EhAOqrPEvhzkZR5YzCdt4jp6fwm139awzANlXkpIn6jwVH458L8xEC0DCdf3flbt2Jo9+/b8sIWlUJeHOGbDdUfMZdo2KSKyMOqsCCPqDvhqz3NLTYha8CajAhWLlHm6bIuKJeEnzRXtvVlfRv5YUGyt09U6I22Tv4HxGLMR+LBJrRjfup7iuo+hxIDdbjJGvF2lSOFT0YEIwIRgQjAhGBCxeQCr7mhgQl9z7ziuU1wZZtWYf9pJd+GOw/tV0Hbr1O7HO2Co1dWIxhbr5JQsxJJJsnck98MWITfMrzAkXRkck80ixxKXdjQAH/FDuSdgLOBPZG55s0Js8qfDSKIB83Usn7m+hev8A59q6ih/PDw3mtmChYzN2ZV/jQKAFAAGwAFAflh6vL1mA3OwwIUfxLjUUChnYBSVAbUqi2vTTOQpJroCT023wIWzK8VilNROsg1FSyMHUMLtSVJphW911HcjAhdcbhgCpBB6EGwfzwIXrMACSaA3JPbAhcWZ4vDGR4kqIDXmdlVbayoDMQCSASAL+U4ELRwXmGDNqWgdXUNptWVt6vfQTp27NRwIUnFIGAZSCpFgg2CD0II6jAhRnHeXsvnF0zxhj2YbMv0Yb4Qi6jkiZILOCT3N3Is2S863LD++qm12vzKLofxdOnSwMMIsseoonR+03MKp4aqKMCFOco8yPkZhItsh2kS/mHt/EOxwoNlZppzC6+26evCeIxTRiaKTVE9Vf4T0I9t+x6HEgN1vseHjE3RSOFTkYEIwIRgQsZHCgliAALJJoADqScCFWed+ZfsOXLA/fSWsamjVdWr0HXvuQMNcbKvUziJl99kiZ5mdmdyWZjZJ6knriNc+5xcbla8CapTl3gUudmEUQ92Y9EHqf8B3wuqnggdK6wTy5U5YiyEZSO2dt3kYC29vZR2H9TZxIBZbsMDIhZqk85nNFAJI7EEgIt9KvzGkB36Egnero4VTKk8w8U44y3lMnFED++6ySDcGyNSxrtYoF/wAuuGuJGgTmgHUpfcxcP48y651zDUVH3QvcaqpYHLAbkFwoNE2egxEekJvp3j18lJ7AFr+ap3GsnmIZR9pgkUtRJdWskmt2cDUW3Fg3WrrV4hwGxuc+v0fpfkpseltOr1+qjIlqUNF5XDDS0TU4OwrR3B9V7Gz1rDw9zRr46eO3f2dajLWk+vL1zKZ03MPEy7R5nP8A2eFBSzRwWS1iwyqLAVQ13VHt6OZUMeA4HLq3Tvuj9rePw61x88848VyszZN81GUeMFZDGi60YVqB7Gww3qiPoTKXFouRfsVcAONlQ+JziZhJI7SMb88jFzWpvlQfhsnsAB03xAJJCc/WXP115KYsYB69eua6eH5CaSTRlYJToDX4aszD3DIpYCiBZ3IbarGGi5GK9z62v+nNPORtoPXryV14Bw7jagvllzQbVv4wZQLUKaXMOC1ACibreqw9pmvmMu76JhEVtc+9X/l/iPHV/wBpysEqA186xSEEjzeVnQ0LGml7b+szC4+8LKJ4aPdN1dcjnDKo1xPExWyjgGr6jUpKHvsDh6Ylpz38O/DDZjJgkWWeHrpHcp3ofu/p6Yjc22iy6qiHvx+CWmGrJRgQrd8PeazkptEh/wBXkPn2vSegYf4+2FBsr1HU9G7CdCnfG9HSTZNkWRZG17DsLA/TEq3FtwIRgQjAhaM3PoBdiAigs5I6AC+369+mBISALlfPnNnHWzuZeY2F+WNT+FBdD+p/PERN1z1TN0ry7wUPhFXXRw7JPPKkUYLO7BQACepqzXQDqT2AJwqkjjdI4Nan9yjy3HkIfDQlmY6pHP4j7Dso6Af4knEgFl0EEIiZhCnMKplx57iaRPCj3czMqmtrVGc2ew0qd8CLqN5b5kTOy5jwaaGIqquL85OrUQehGwA/WzYpAbpjHh17bZLl45z3lcsXUlnkXYoorff8TUOx79sMdMxuV1ejoZ5ACBkdzlzz+BUxG0GdgBIjmhkHTyup6gjaxYNg+hBw/IqqQWmxyKoPMHwgicl8nK0D3qCksQDakhXB1KCQTvq3IqgAMRuhaQRb6eCeJDuljx3K5zhcgbNReI1jSZQ0sUvsGuuourV6FkdzHHGWm1svh69dSkdICMj69et1yLw/N8VzLOsbyyuxJpdKxdetikXylfM25JoFtsOu5zrJtmgXTP5Y+C8MYVs1IzGvNFGQFJJa7cjX0KjYg2mq+gEnRgm5zTMZGQV4z+byvCsuNEaRrdLEmlS1sNRAJGqgSx9rwOcGC5T4YXzPwt1WXDObMvmA3glmdULmPSQ1KQDv8t7jYHv9cDZGu0KdNSzQi722F7dV+1S0WdjZY2DrUvyb/NaltvU6QT9AcPVcG66MCEYEJO/E7k/wGOah/ZSN50A/Zse+w2Qn16EgdwBG4WzWRXU1j0jdN0v8NWYjAhOH4V8wmeH7M5+8hAKk/iS6ravl2G/qPfD2nZbdDPjZgOo8kwcPV9GBCxdqBJvYXsCT+g3P0GBCXvxc46Y4Eyy7PN5n9kHa/dtvop6bYY87LPr5sLMA1PklDhixUYEJy/CrlnwIftEqkSyjyg/hTtt6t1+ldN8SNG63KKDo2YjqVfcOV5GBCV/xw4gUjy8YB83iNYJ/CtUV2sHUQd/bvhjuSp1ZPstHrb5qK+GMWZXLZnNaxphSQxppOlpfDBsqGDEKKG9WG2o74QkhpIS0jdSMh69eKjeM5JMxxTKB5KaRfEdEB2Zw9smrUFBC6lVi1WeoKgY89Y+OGSZ8RFrZE66dWWtu7Oxuuhgld0bSHZs0Fjv8Mtr9mYTZ4XNHl4liijIRenUkkkkkmtySSSfUnGQPtSQLCIf3foq0kRkcXudcldf+lv4T/P8Aywv/AFW7/C/1fom/dhzVa5iQ5yRUkgGiJlkik9H3tvW1/dqjY3P4WzfaWRzWujs3PMak22vkLHx+YKcbrLgcJy08jLGCZmMk8uk+diWNKLtaJ2vV5Vrc+bDY/tNMLvcAQTk3Qjvz/wCeQySmnborH/pb+E/z/wAsSf8AVbv8L/V+iT7sOahuaIIs3ERIrgoCVZTRHQn5hpogUb7dCDvhD9puks0xf6v0U0GOndiYe0WyKX/wqK5coYGVy8pjfUhtFZ4TSHUDbK2u/MKjHucdJHLJ0oBZkcsW1sJPdmAM+fPJJWODWiJrrgZ6EZm3Pq0XdxzjsvD84qkaYhOZTDbNWrxAWjcqAI3RySm9OCoIA3uHIrDkk6N+XO/19c02stOsiK6MGRwGVgQQQRYII2II3vD1cWzAha8zAsiMji1YEEeoOxwJCLixXz3zdwBslmXiNlD5o2PdSdt+5HQ++IiLLn6mDon222ULhFWUly7xdspmI5130nzD1U7MO29dPesF7ZqaCXonhy+isvmVcIyG1ddSmjRG3etuo2O/X0OJl0YIIuFuwJVqkfzKt7mzVi6FXseosgbeowIXz/zrxf7VnJZA2pAdKbgjSuwqtqJs374ivfNc9VydJKTsoLCKsp/kjgX2zNpGR92vnk6/KO1jpqO3bqcKBcq1SQ9LJY6DVfQQFbDEq6Be4ELk4rxBMvDJNIaRFJPTf0AvuTQA7kgYEjiGgkpRNNBxNG/0hK4WLMGZAJY9QVlRUi11Q84e18ukAEkUThtwoWSNcMztfsBTN5PikXLAOsSKWJiSJXAWM7rq17lzuSaHXpdkqFKwWCWmak/1/MoVUyyZ1HjcjXo0qibHr81ArtQX0xlcTlb92kDuRvtlYrdp6bDGZT7pYbb+0cI8/CytfGeINHcgk+6RGDKi6iGLRoNxvYYna/X0xzdBw5tXStY5hYRY4y3Jwucgd7gjssqRLsdm59Q6hy7lUsx8Sp1YiOKBkGys8b6iB3apKs46c8No9om+AXPy8VlDiG6d61/852a/3OV/9OT/ANzB+zaT/Cb/AGhR/taf1f6o/wCc7Nf7nK/+nJ/7mD9m0n+E3+0I/a0/q/1XXwv4mSGVftMUIi31GONtXQ6atyPmq/a8IeGUhFuib/apIuKyF4DzYd6sPHVmnyyNBMsYeJpKqmcPEwSyQSukkN3G2Oelo4qFrY3xlwu0l+HIe0Mr/C191vRSCUg3sD5KO+HE6tn/ACL4Y+xBHUV960TxgSGhudLAX2LMN+uOqgfc2HIeKu8RpujYXHXGbdYOf0+KkfjDwXxcsk6i2iamob6G222PRq9qJPbFly52qZduIbeS1/B/mASZIxySD7pwqliBYf5QAQNtWpQNz5awBPhdkWnby2TEw5TIwIVM+KPAPtOV8RB97BbCr3X8Yofk3T8NbWcNcMlUrIekjuNQkhiNYCMCE5/hTxfxsmYifNl2rt8jWV3qv3h6+X3xI07LcoJcceHkr3hyvKF5s4j9nymYlBpglKdVbnYV6Gz+dDCE2CimfgjLl87jES5tGBIm/wDBzhITLyZg1qlbSvsqbfza9v4Rh7Ft8Pjwx4uaYeHq+jAhV34hwF+HZkAXSautbIyuT+QBP5YQ6KGe/ROtySO5Q4Sc5mMvD81sC7abpBu5uiBdEAnayo74YBmqDI8cvV8vVu9fSMaBQABQAoAdgMSLVSlyuXmy/FNM4V3md2tWvQjWwYgAAN92Af8AvOu+MDjYLaaXraP9wW617ZKIWywuy/tz+Jv3rXzEztMsavQYPszlUv7RmTv2vYVt1rEUMvR0cRN7YBkM/h6yV3hhaynfIW3Icds9B5KA41yvmI0aZogoFlvvF2AurAPViAAFuywut8PpeMUz3iJrrnIDI7/Ib3todVz/ABnhsNVI6amyduLZOyJxDlpn481XMba4tbMvCXZUBUFjQLHSN/U9hhksgjYXkE2zyzKkij6R4be1+ampuT82i6pEjRKJLNKoC16/XtV9RdYy2ccpJHYGEk5WAac+zs3vbqutA8KmaMTrAZ3z0t9VavhNmXYZpWdiqrFpBYkL5m6A9Pywcd/+Pl/y/wC4KxwdxLyCfVisfhxlZ3zv2iNFWEakkIIr71ZJGAU7gCRYelnzDtqxeoGYYxnoAOvIBdLxGQCGKPD+UOv23vkmVzLAXymYVdNmJgNYJX5T1AINfni+VjuFwQvnbgWSE86ZdnCpIdO/ypflX0Uk7j1Fn13jWSxodYHcjvyJv9F9E8suWyeVLNqJgjJa71Eotm+99bw8LVZfCMWqksKnLF0BBBFgiiD3GBC+ceZOGfZc1ND2Rzp72p3XehvpIv3vEK5yoj6OQtUbgUCu3wk4h4ed0E0JUK9e48w27nY/qcObqtDh77SW5p0xdK9Nut9PUne8SLaVD+MGbKZNI/KDLLuO5VQWsfQ6LPv74Y9UeIPtFbmk5hiw0YEq+kOW8l4GVgjojTGoN7G6s373iUZBdNG3CwNUlhU9GBCpPxL42sAgR2IjdmaZKUiSFK8VCGrqjGgDZNAA3hCVHI61he1yqVyPDlPtOWhgeVWaZ5WXWWKrG0vgR3VBdCB2Vjq8ydQbCZKMOjcQW6nl1X+CdeHKwonO8LiQyzLGolkZS79zXhr1PQaVUUNtvXGTxz8BJ2DzClhJxAJXc1NUwNkUrmx1H+sZnce4xTpRemhH8gXU8I/Dv/qPkFNcy3IIkVnZnhZgtXr0mNiSBvqroBdljjmeGubE8vcAAHWJ5XBHhz7FmUUrY52Occs/Kyy4HyzB4EJmy0ZkC0dSkEgnYshHz1Vkjrq6DDq3ik/TPbDKcN+fkeWthysq1RS0xmc5jQR2c9fiobnDln7tFymXjCsW1ONTFTR6tvpTrtVAjtjR4TxX2nOqpTcDIZAHu3csmsosmiFozNydx+ihmz4k4Ih8eaTVmyoLjd/OzBW3NLpGv+0AMT08JZxi2ACzL5bZAXHXfLszUta7/tHZqe+EX/XP7Mf958aPHfwEn+X/AHBZ/BvfPrmmfwnhkUQ1xoFZ1Goi992bp0vUzb+9dAMaPDvwkX9DfILSkJxFaOaeJRQZaRpnCBwUW9yWZTQCjcmrNDsCe2Liic4NFzovmyLiTRMrA+ZJSUoWD4e62DvRIB/yxHZZjYvauNgPHVfU2XI0rVVQqunTt7YkWqtmBCMCEnvjLktOZil3qSOr2q0PQd+hH64jdqsjiTLODkvsNWYpHl3PeBmoJdWkJIpZqulum23/AAk4FNA/BIHL6OAO/TEy6RKr40OobJxgm0Ryb32JjA37/KcRv1WVxI+6EtcNWUurhOV8WeGImvEkRL61qYC69rwKWFuKRoPNfTGJl0q4uOeL9mn+zmpvCfwjts+k6PmsfNXUVgSi180vOUuL5vNrMGz0weORekWW+QhT/ueppxfbbHOca4rUULojGBZ7L5/xXI56e6rstOxs8kY/K63dYI+K/DpZcnFOELyRFwXXsh/eX5dyqWa236DGlw6qdVUrJnDM626iR8ll10YHYDn2Kr/DDLeJxSJh8saM4PralCbHXZgK27nsMXm6qnRg4s9c/Xmnxh60lycU/Zn6r/eGMnjn4CTsHmFLD74Sn5iiZ8wix/OQwX6/aMzXXtihC9rKOJz9AwX7M11HCnBtNIXaYj5BWXivDppGirQQImD2FrXQ0ECugN9Pbb05CCeJgde+otrpvusMgrq4dkmjZLAoRaSVqtWqzQ2+vTEU0rXg2/iv3WslAsuLj/CZJY6iCX571Ab6pVY1YPVPE9N2H1E9LUsjfd5O2nU0j4G3cPFHNJ0VWzXBM8nCPCm0GVZzJIF0bx62YkUAL1U+1HTt/DjapaukdxUPZfCW2F7+9a3Pllyvn1qlVxvNM4brr+EX/XP7Mf8AefG3x38BJ/l/3BZnBvfPrmm1lfkX+yP6Y0eHfhIv6G+QWlJ7x7VVviXwiTNQQxxg0J9TkVsoim33/i0/r+WLZUErMbcPNI7I8NaaeFAPOX0rpB2uxRAPQdSdt16YYsxpJGBu+vz9ck4+X8zNFkfsy6xJEZ41kVQNXguAKEgYLqLeUEEaQa6Yy+L176KFjmWuXAZ8rG5yI0yWxTRXGE7egorjnG85BncpEublMbkGQNHl+hcLVrECLJA23w3hHEJaukdLJa/SBotpYi6uRU7XSlp0DHO8LW800cbSpJc/GvLj7PBLvaylAO1MpJ/PyD+eGPWfxFoMYPWq9HyAkbyLm80iKixElBdNKzKAb6C1697B2wluariha0npHcviqlzBww5bMTQE3oar9QRYP1oi/fDSNlTlj6OQt5L6DjgizKRysnzopG5FAi62PviZdG03AKV/xo/2qH/uf/vbEbtVk8S95vYufJcA4fDlcvLnpZQ2YDMugbALpsGlJ7jf39sJlukbBCyNrpN1HmHKJxHJjJSPJGZYrLgghvFG3mVe1dsJlfJRhsQnZ0ZuLp84mW4vGG2BCTPJTpDJn4JX0+Ua5Q2mq1IdJPoTYPascx9oIJJYKZ0YxFrnMta+dwRl2BatVYVT36Bwa/xH1TCysw+y5jWkkykElH0qHDDToUMRQIF0f3/ehP8AZ2XFSmPL2ToORF9e26oVIsbqhcAzGT4TmSYJNMcrLrWTW58N0jdBEUNAIWctqBJ0VteN/RUzIxuvq6cKsCAQbB3BHfCqZcvFP2Z+q/3hjJ45+Ak7B5hSw++EtOMSTQyfaI41KAMviOhYKTmMwKBBFE6gPzGM1tGKmiia6+HAL2Nr9uRW/wAP6KSEwvfYlxyvrkPouT/ldmv+x/8ATb/88VP2HS/zeI/9Vf8A2VFzPwXv/K7Nb/stutRMa/8Anwh4LRjUnxH0TH8Op2C7n27SEHm3Nf8AZdL3jbp/58A4JSHMF3iPolbw2B4u1xI7lxcQ51zifhgZDsfu229j5+h9fyxPDwGjcdXA9o/9Vi8Zpp6NnSwjEze+o6+zyU38MslKozUskRjSVY2SkKoQWY+Qfu0RXtWL3GWYOGvFybBuZzJ9oZkrn+GBxlLy218+rdM3K/Iv9kf0xp8O/CRf0N8grknvHtXFzLmzDlMxIASUjYgD6HFwqJ7sLS7kkT8P5Yk4lC0jL4YY2SxUiQmlPYVr1Hc1ufphgWfA4Xbj128P1CdXMOb0WdaIqC2LggKNySWsCqr6b45P7SEyzRU7WknM2GpvkPJblPkC5UKIifjy6POI1RXX02L2LNEAV07/AExrcEidFwyFpFi57ndwGFTxixnedmBve51/km3jZWcqF8Zo7yUe/SdT9fJIP8b/ACwx4uFSrx+5v1rkjlzWehSsgNchiM00zKEkWPzDykElW3+VSBqOENzskBfKwezra91Refo2GdlMjRs7UzCO9KGgNNnckADfa+tDphDqs6sB6U31Ty5e/wBly/8A3Kf3FxINFuR+4OxLH40xEZiBq8piIB91Yk/3h+uGO1WXxIe00qW5QbN/ZIkZclLEVHhiRyrKpJ2ICEHt+nfALqxT9J0QBsRb1sojmjJLFxXIBY4kDNC1RLpB++6+59/phHaqGZgbOywA7O1N/Eq1UYEKj/FHgqyZJiiAFW1GqWy17k9fmIO1k+hw0v6NzZB+Ug92/wAFeov3hfAfztLR26t+IUfwfMnN8KYKAZHy7w1SA+IFKoBZ0qS4Wr9VO2Oai/7DjMtOfdkzbyz9oeZHbkqzgZae+4Fj26FKSdiWOuyysR5iQQ261ZN9dvbV+nRLCOMa9/d9Pl4ur4ScVaXKtE5YtC1Ak35WsqLJvbzDoKAXD26K/SvLmZ7ZK3cU/Zn6r/eGMvjn4CTsHmFeh98Kp53RNmEy8kMrQ6C0jUyR6tcTIoYVbWobbbqPUY5nhtZDR04kc/EXZFt/dFzmB2AeKt3eJA5mRGYPWqTx/JpDmZIka0VgAT2sCwf7JJH5Y6KWzCbaa/C66qlqjJSiZ/I37rj5Kc47xUcOSODLRhpnBNsdh6s29nfoNthQrYYwOG8PHFS+qq3kRtIFhqSdANhlqe8rm5ZZ6mcMYLudnnoAPktWQ4inE4pVlTw8xDvsbrrRB7q1EUfqOxwtZRO4RNHJC/FFJzy0NiCOY2I8tSmqJYJi14s5pzGxGvxCieXYYJJlXMkiMqxqj5iqliprcDQHN+2N9mEXc7QAnLey6DiVQ6GDEzc2z6wVd+Hz+HLJlkhlSNNPhsdRj0LFGoAc3bAitz69d8cvxSqiq4ROH2dpgvsCc7eBXLRtwnDZXDK/Iv8AZH9Mdrw78JF/Q3yCqye8e1Uj4tcZVMoYFP3kjKCBq8oHnvbqDpAq9wT6HFp2ip1TrR2G+SX3K3LrzRrmh8iZiJdNFi/nAfp+7aknfo4PY4bbdVI4Cfb5EW8c1a/ijxAnLrFuGzEgsajaou5N2VBFICLo21XvjneEyCp4rLWn3ImnCev3W8tc3Lf6EyYIBq8gHs3+CufKfBkiy+XLRIJQurVo0sC43u9w1Up+mOiibZgB1RWz9LO9zTkT4gZBT+JFUS/+NA/1OH/4gf8A05sMfsqPED+671jwLicrRZR5+HzlYlAikicmxoUamiDC7oVqBHphB2JYpHFrS5h6rJcc4mE5uVoGcq5LkOpUqzEllogHYn/+4abbLLqsPSEt3T64CpGWy4OxESWP/CMSjRb0fuDsS/8AjNlSYspJqDKjPGT3JYKb22/6Nr96w1+yocSacLSufkSbJw5VZDLlYs0WOp5jqYKGaqUsK2rpV7XdYaC0a6pKTo2x3uA7rUDz4B4kUq5iedjYZ5Ymi0adJULaKN7Y+X098IVBV5Oa8EnutbyTwy04kRXF0yhhfoRYxMtkG4utuBKq78QFlORnELBSVIY1Z0nY16Eevpe4NHDJHYRci43HMbq1RsD5g29ifdPJ35T4qrcmzxT5RKVYjGSswVdOltiWoEAg+VjuQRqBvcY4/iFIYOLtbK84H2LHXubflFze1jl/Lk7rTg9zmHEPaBOIde/rdRvxH5BnaY5jKqsiyftFZ1Qg1ROpmVabrQqm9AduxIWTLT3Nx69brzkwZjhcTT5pgiNN97Aqq7qKCqS6mhbEuCLBFDVbAA0StYIG323TSyechzUYaJ1kjPdT6H9QQR0xHPBHPGY5Bdp19BWWP0c0rRxGFEUUKJNDqexP9AcctxvhFLT0hkhZYgjO5OWm57Fahlc51iUr+b1rOSMF06gsgB0m7AskKT/0gcEeoPscajiJGtcNHNB7rLqOFYX0mDkSD43+akuI5fL8SRH8XwZ4gd7G17G1JoqTRB/L1GMGjq6nhDnxGPpIn7Z7aEEZghYtTSSwSh4JaW6OHLy7itcceX4dA6RN400vzMSCTd7muijeh3P5kE01TxadjnswRM0A0G511J35ebqOifK/Ebm5u5x9eAHkuLk7h6STEurFY42qr2Zx4QuuxV3/AEJ7Y2qiTo6eV97WafE5DxWrxkjoWM5uHgAb/JNHIQI6Bvm3Iu+4JBG3oQRirwrgtJNRskmj9o9bhubb8rLmZJXBxAK6M5mkgiaRzpSNbJ9h9cdNHG2NgY3IAWHYFWc613OXzlxXPSZ7NuwDPJO9olqCR+AVsNhpW+u1k9SU1WWS6R1/D15p9cK4EmXycMJO8S2XCgnVR1kA2d7Ybb0avDKhgdC5rjYEG5GVutakYwWAS95+zulctGAn2pmDlgpcxgUW0FgepAFEUwBtd8cx9m6YYpqi56FosBpjdf2bga216iRmtFhe6aONhs46nk383wTT4U0hhjMwAlKguAANJO5GxI26WCQax1rb2F9VRlwYzg0vlflsuvCpiV3xqzGo5WENROpiCaXfSqkk7bebc9AT64jfyWbxF3utUvnrzOaSXKcSjEaGMtAsmxVWGr5TW42qsLqcipne28Fj8uSXHOR+0cSnEPmLyhF7W1KlWf4tr6d+mGHO6zKn26g4eae+Zjdj5JdArcaQd/z/ACxMt9Vn4m5LxeHy/LcTBx7bi69ypP64a7RVaxmKEqg/D/P5qngycELuzh3llGyrQAB6GgbPfqdsMF9ln0cklsMbR1krr+IfG43hXLtmTmZlk1lkVFjX5wVGnfoehLdOvXASDldSVkgLcF7nXqV8+G/EfHyEJu2S423s2vS/crpP5jD2m4V6lfjiBVnw5WFjIgYFWAIIog9weuBKDbMJNcThfg/EC4BOXkssBRJTsV72rEXvf6g4z63h7a+mNIcntziPXu3v/Xay0JyXj740dUg69n2690xlCZzLtCyiSKSMFWZ2pu4sghxvRsH16VvR4NxEytNNUZSMyIO4HzG/j2U5oha4zBSX5o8ZcxJFORcfkFFzS2HRPEfzOisSy6hY1daoDaJKxZ5HYsJ269j6+Sy5S5kkyGY1ga1PldAT5ga9NtQ6gkV16YAbJsMvRm403HzCe65lMzBqiYMGUMtH6Mt0f1F77jEVXTtqYHRO/MP+D3HNbDH2IcFT+beHGaHWoOuLU1eifjHlFEhvNRNnzUT0xzPCJT0bqOTJ8ZNhzF8/DXsW9w6qEMuZ9l/wO30VIyeVErqhIAbuRfQE9O5NUB3JGNRtycl0NRL0MTnkXtt6+PUsZ4PDZk2Olitr0NGtvY4VwzsnRSY4w8i1xex2V95Y4YYYl1fO5DFSBsTso3ANgGiNgCzDesZPFHumezh8XvON3dW4HcMz3Ll66qE0pkHutyHzPft1Ln5y58+xs2Wg80saUXZQRrOmh1G4BLEgVYC9zXVRsbEwRs0AsO5c7NUgOI3S+4nzBm+IvHB52BIqENepupZthe5J7IoqqAou1VRz3zGw9dfrTldX3lL4erl854jszrCiFW2UGU6tfTelGkgdPN7YcBmrUcAa65zsrLzVxlIImkcqYkF1tbMDagE7Xtt7/THNcTqZa6ccOpMyT7R2A3HYPzeHMLQaBG3pHqjcg8Ikz2bbPZjdQdSg71vaIARVKNyevTuScdBFDFDGymg9yPf+J+7vXdkrNjTxF7//ACSD+1nLtO6bmJ1nowISb5p4vBJxkHMEHLwkI1guvlB1eUX+I0QAdxiIkXWTPIw1IxaBWniOWy8cE+YTIZOaJVDRNFGja7JB1bbBRRJF9fasKWjkrbgxrS8NBG1kvORMp9o4jDarQcykDygabYUB0AaqAwgGazKRvSTgntT7Tezt17fp+uJVvLRnYBIGjf5JEKEX6g9Nu4J3J20jbrgSEXFikNwPiGa4fmnSEKZifBKldQY6gBXQ7mqO3XEIJCwYnyQSFrddEz8vlszJGV4g+UiWX7vw0S2t6CjWW0hiTsAD2N4fnutUB7m2ltnkq38Ls02Vzk+SmNFug7a09Lrqu/SyAOlYRhtkVVoiY5HROTYxItRGBCieZ+BpnIHiYLqIOhmF6T/kehHcYY9mIeXUVYpqh0D8QzByI2I3CVnBuLTcKm8DMhhBqrcljET3U/ijPX9drsHM4nwz9oETRezUt7hIBpn/ABf8HLSaSNsLelizhPiw8j1cj6N04vkMpno2kmWNmK/dZiP5ujVbDala61HTvVDvTo+OMIMVWMEjdbjW3z6vDkqk1K14uMwfmlrmvh1nGjdkkyyqBYt5S1LZJVUiJNgHygk12BNY0qKvp6sXjOY1B1Hd9Lqn9yMWbz4Bbc1nZOHLlYcsywzCINK8T6vEvX5jHLGG+Zm8rggeWvlGLpy0Uc8nRgYNfgeoqZ4Fz6ZZBHnBWsgB1GmiPlJA3BJF6h0NbDc457jFDJiFZTZSMzPWPnYeIy5BWKOsxfu5Bkd/Wn1VibgsaZlp9B2IYLptVPS1RfnYnzAEUhJIBpSKv7YbLE37sP3z8rbNO5zy6xtz0stySrmfCIXn2RqdyNh3fHJZ5bg0QzX2hQR+IIR5LIa2BqwQfwGqJsGhpCP42xkBc4WnHs4bZX/i9b+KPvUxh6C/s897fw9nyy0yVV438QWUsmSTRWpfFYkbbg6UGwNiwW3A+pGNDg/DnQAzzZyPzPVfPxO6waqtucEegVN4bwqXNSCOFWd2aybJotdlmPRQC36Gt8beqoMa57svX/KZHCeR8rlVV52M8wvV4b6FGrdgG2ZqU6uovT26Yo1PEqWneI3uzJtYZ26zy8+paEVFcXP0Vp4nxSHK5ZhvHBGAAbssK6DfUSTtudRN/XGXV8UlrJRR8OGJx1I252Pz05K62NsbcUmQCXfDsnmOM5rU48PLx/Kp6ID3I6FyP+KG+tQ0MXD4jBAbyH/yP/8AyOr0eq3EzBapqRl+Rh1J/iI5BOHhmQSCJIo70oKFmyfUk+pO+L7WhosFQlldK8vebkrqwqYo/mDii5XLyzN+BbHueijqOpoYQmwTJHhjS47JTfDjOqss75iN3M40iYxvIoJYlw9A2GNWT0rfqcRtNisqid7Ti4a7qQ5zMeTjlSJZcrM4A0xkmCdSTq0jcKQD0pSLoXd4U5KSpLY2kC7T8D67ln8GOHHVPmCNgBGnTcnzN7iho3/iPphWJOGs1f3JqoKAF37nv+mHrVWM3QkAkjcAGia7bkDf3NYEJOfFnhXhZpMwgIWYXqH761+hrSf1rocRu1WPxCPC8PG/mpLJRz8UMjwRrFFOkYmkeiBLGT5o1XfV26jrZ7YMypmYp7losCBc9YUZzhkwvh8QymYaYrLolkIAIkUgqdIUKB0FVXy7EE4Q8woqltrTRm9jmmry7xhM5l0mj6MNx+6w+Yfkf5ViQG604pBI0OCksKpEYEKP41waLNJomWxYII2Ir0P8sNewOGangqJIHYmHt5HqIS7i5Xz/AA+YLlfv8u5Nxmgtt39UI7/hI/QUeIUEVe21QPbHuyN94dThkCPiNlP+4IL4Tg3LDof6Tt2Fcub41ncjM8eaiEsTMxUAUVU6qVW6MtDod+vQUBmycBpXMbgeYpWge1nhcRvcZtJ9ZqUwyO9qD943caOH+Xcda3Z3lqDOqk0Ylh8RQ+p/NQJBshiRtZJAYHynSDtijR8Rqoar7rUPa6zsJN+XXle9srjMnMhZtRQxyAvAIPrZQE/wzzpZ1UwaVNeKZaQtaEWFBa+gopd7XRs9WCLYr5c9lQbSux56eu8eKYXAXzKxxBwGVUAfMEmPWbZRpi0m7IU9Rs112xxVZwx1O2WrpnkNGlsrgkXsb6C+4zt3raZJezXBauY45pYzDKDCk7LGs4+92YtetKGkMq6Ls0ZF96noOFkSR1tS+4IxEnsyuSb5ZbWysmSvxNMbctslwRfDDKLTvO8g06gpZVVqHXyi9NGjW2+OvcWtGJxsOtZraRl9yt+d4jDkIK8FlQPpCQjZ2bWVtjRfybkmwK7kDHIsq67ikpghkaxtiSb2yFgbkXOulrXvmLLSbCyIANaSdgAonhXEs/nZBImXUQICyoxNEjYEuB8wugoB3vawCNBv2eo+hMbHOLyc5NBbcNbvfmfG2th7HxAumIBtkwZm/wDNsFs4fyVm89KJuItoWtowflo7aU3A72zb+xBsbFLTR00XQ0zcDdz+d3adh1BNxQwnG4437fwN7Ac3HrKZeQyEcCaIkVF9FFWfU+p9zviy1oaLBVJZXyuL3m5K6cKo0YEJVfE3iTZvMw5DLmyG83StZ2FkWfItk/U7GhiNxvksyteZHiFverJHO+Qy8MLKzxAiPxcqNbKw3bXGwba9VkX6UDWFvYKyCYmBu2lx9EsudeLNmZkVcy+ajUfdsY1Q29ahSqpJ2XthhPWsuqk6R4AN/wBU4uVOEfZcrBCR5gNTkHbUdyPm33PuNj02xKBYLZgj6OMNU5hVKjAhQfOXBBnMq8VDXWqPYbMOm56X0v3wjhcKGeLpGFqTfJvExl81H9olmjiRyxVbIDgafMnuPKSBfb6RjIrGpZMEgDyQPmr9mUWfL5gZuJcnl9QkKRp943iHySuFBA6UetlWBIC7qBlyWk6z2ODxYfHtUDy9xGTg2efKz2YJGG4IoaiAsm9Cq2b2B60BgGRVaF5ppTG7Qpvg3uMSLWXuBCMCEYELTmsusiMrKrgitLgEH2IPbCEX1StcWm7TYpTTZDi2RsoA0Vn7uvERbYCkI84XoFU0ALNDGbVcNoKi5nhsf4ozbxacu06rREQkOKGbM6iTLP8AqF14OeWvRPkrYNdKwOn8mHzjf0xjH7OwkH7tV2BGjgRfvGRHcU77tWCxMV+tpDvmvc9z1lHNPDn9qGlWZVGkgr5UmC2CAQa7DEzeDcULCz73GQdi4n/cwqs8Oa6xhdf+n6LLJc9ZUKY0gzrAitEh1rQGw+8lYAeww2XgvE3AB9XGBpYOcMuxrAnRte42bC7w+q0f8uJiAmWyappUjSWvSNt1VQPKOpw0/Z+kb7VVVF39I+bjZWBS1h/+sNH8xAUny/wriGbmjlzek5e9TRMgEbKVr5CLc9GGrofTG1TcPo6fKCC38zzd3dsO7ZRuDYhiM5L9gzIcsycz6yTQVQBQFD0GNBZy9wIRgQjAhVvnnmZcjASKMr+WNbHXuxHov060O+EJsq9ROImX32S/5L4bnYGGfGW+0CRW6tT+ZhbjVvbbm97DHDACM1Qpo5WnpbXv4qT4vxhcrkw3DpPs7CXXLBMg8VtZNCmvYUfWwNm2ol+Smlk6OPFFlnmDrmob4XcFOazbTy2yxHWS2+qQmxuepG7XvvXqMI0XKr0MRfJjdt5p0jEq2V7gQjAha5V2sAFhZW9t69aNelgYEJT/ABV5ap/tkIJR9pQAfKw21fQ9PYgeu0bgsmvpzfpG963cscyLmqT7O8ucMLRE6wIpEoUZdwdt+ik77ddi/Un084kyt7VrdR7V0cQ5YGcUwrIZ85HQmzTkhEKrtGKG5OwNAkbsxugS18t0+SnEow6u3PyWPw/5mbKuchndSMrVGzm9P8BP7v7p6b10rCtdbIpKWcsPQyajRNDD1oowIRgQjAha8xCrqyOAysCrA9CCKI/TAhQSQZGGFsusSuhYq0Wgyl2pjTarLbIRbGgEA7DDQGtFgE0y23UfDmMiY2YcPUaFVtAjyxNFtPRXIWup1ECrPbEfRxnPCPAKYcUqbe+7L+b9Vimb4c8ngtk4tRRmIEWXk2UWbETORY6WKJ26kAgZED7o8AkPE53eyZHf3E+RKk8zBlMyqQywlRQ0q0bxjqCFDAAdVXy32G3TD3Ma73hftCiElyp8CtsPTl7gQjAhGBCi+YuPRZKEyyn2VR1c+gH+PbCE2UcsrY24nJE8dzGYzbSZyRG8Nm06tyqeignsP6k9ziO91hTGSW8pGSunIXHkzCR5edikmWGuFxIU1qBvGxG9VW24IXp5d1Cu0k4eAx2o0VR4lxXNcTmjRqd7IRV2HmN/TYUL9ALwlyVTfJJUODU7OXuCrlYI8um4Td26Fm2N6Tex377UMSAWW5DGI2BoUxhVIjAhGBCMCFzZzKLIrI6a0k2dSdqr0P5dK9euBI4BwsUjea+ATcNzGpC6xknwpVYg0b8pYbhgNvcb4iIssKeF0D7t02VpihHEspDHk51ykUP+0QkkV316hu/c+YgE7kgjC66K4LTxgRnCBqFzca4BJxXMeLl/LCkYj8eXbxmXVTDa2DEqur0336YPe0TJoDO+7cgBa53WHKfOsuQc5TPB2VX06idTRev9pB19QOl7DAHW1RDVuid0cvimxlM0kqLJGwdG3DKbB/PEi1AQRcLdgSowIURmOaMnHP8AZnzMSz2q+EXAa2AKivUgivrgQoXiHE8hmjOBnIDXhhq8OTQQ7KDThl3aQLdd/fCEXUb48Xr6rzPJw6OGWOXMqkaMsT0yRiNg3iBfIqhSSNWDCk6FuHDt4deyz+25GKQ5VuIMJHGnw3nt/vF8tFvMCQwIo+mCyBEALXPiuTLpkYJwhzOVMmWBeRWjjWRQoBLEx6Rar6g+vUYSya2ENI6ur6WVo4Px7LZsMctPHNp+bQwNX0usOU6ksCEYEKs83c6QZEaT95MekakbbWC5/CvT1O/TqQ0usq89SyIZ68ktM1wnP5xVz2YR5YtQbQp83hkgnw4/3SOlbmr364Yb6rNdHNNaR4y5dSvMkkGaCrEHzWXbwwIEAiihA6l2FEkDfRvRVdhscOyKv3Y8WbmMstAPXJKjj+WjjzUseWJeNXKoepPYgevmsA99uuGLHmaGylsaa3w75POUj8aZFOYfoCf2anqL38x717D1xI0LWo6bohd2p+Cu6LXr+ZJ6m++HK6ssCEYEIwIRgQjAhRvEuERzwvDN5o29eq+4Psdx6fTCEXTHsD2lpSU5h5el4ZOpdVliJ8jMCUcfusB39v64jIssSWF1O+9rhXPl3m1c0ryzRASZRWeGNHIVtQ0qoj7tdIDRrX2vdwKvQ1IlBcRm3RcsuQykHg5XNw+Pms0+uZ49miLmxXcCzVCrAY+gLdMimuZE0hjxdztepVufOT8HzcsUEwZQRYItWFWNS9mF9u+DMFVTI+lkLWm4V/5d+JmWnpZ/uJD3O6Hr0bt/4q6jc4eHhaENbG/I5FXaGVXAZWDKehBBB/MYcriomb5QzZ4nNmUdBBM8TEDMzxkBI0Q3Ci+HJ0OzHptgQuKTkzPtkxlm+w3DFFHC48TU/hzQPbuUtAVi3RdQLEbirwIWif4d5zMGQzyZVfGzDTyKBJKl+GI0XQfD1VbNZIogbGzQhYR8i8SAljZ8o6TNltcjSzGT/VhANW8dFn8OyCdi3U9cCFjnPh3nXjGXDZXwozmmSTVIJHOYSZV1roIFFwDROy98CFa+UuWJspPJJLP4weCGMFtIZTGZbFKijR5hRNt1vtgQpfjXMWWygueVVP7vVj0/CN8ISAo5JWRi7il/xTnvN51jDw2J1Hd6Bf1/sp0I6kn2PRhdfIKg+rkl9mEd618ncDyVt9oY5jM+C8skZ3EOkqCrXv4ttW90Q31KNsiCGO/t5utc9X6rs5S4oo4eJXMkZyZZl00DLG10ltsylhV+qCumFBy7E+CQdFiOWHyVR47zW2YtcvGcv4v7ZY3JEznvpAFEnrW7XveEJVKWpMmTBa+vWrp8O+Q2hYZnNCpB+zj/AHf4m/i9B2/o5reauUlGWHG/VMNIgCT3PU/ToPYf5nD1orZgQjAhGBCMCEYEIwIRgQo7iPC4pYWhlUyRsarqVs7Ueoo732wEXTXsa9uF2iUXNvJE+RczwFmhU6lZb1x15rauwq9Q9LNYiIsseekfEcbNPJbMj8QyNMk+WjmzKKVjnNKwu+oA369q6t0s4W6Vtdu5t3Ddc3InDTnM40+YJdIrlkJF6j1UfrvW+wqt8IBcptIwyyF79s1NTmDimUzOZaBYpVkCRSIDcjMRpVlXqx1AE7/NfbBfELqw4MqGOcRY3sCuLNcvZnh5kbK59LiUPLGHKMPKT+zJKuNJFXub6DBa26jMMkN8D9NR+i84b8TM6ikuiTKoALFSK7WxXaz+WFxFIziElsxdTeW+LiFh4mVZV7lZAx/JSFH88LjUzeJNvm1dv/OzlP8AdZj/AMsf/uYMfUn/ALRi5H13rXmPi1lgp0QTs3YNoUfmwZiP0ODGkPEY7ZAqKzfxdc14eXRfXXIW+lUFwmNRHiR2aoyXj3Fc3MkBdoGk+VaMN1ZsMfN27HfphLkqMzVMjgzS/curhPJUfgiadZ8xK0jxmCLSNLLrB1uTdWt6rHUCjhcKeylbhxPuTciw71YOAPeUCCX7KclIftCwgN4ipuLKiySALYXdNYN7A07FZiPsWvbCc7KPznMmTy+afPR3Oc1Dp8OwChGgUykbKwXqbNrsCDguAbqJ88UbulGeIKoZ3iWa4nKkSL5RQjgjFIig0CQNgFB06j0vteE1VJ0klQ7CBly2CZHJXIseTKSzfeZg3VbrH9PettR9dsPDbLSpqRsXtHVXWKOrsk2b37egHsMOV1Z4EIwIRgQjAhGBCMCEYEIwIRgQtfhV8tDfcVsbNnb1O+/v3wIVH5l+HMGZt4P9Xl38tDQx7Wo+X6r0vocMLeSpT0LH5tyKXuYyef4VJqBkiF/OpuN/S/wn2DC8NzCziyenNx+il8nz+Zp8uc4AIYn1kRp8z76WYauik6tr3XocLi5qZtbicOk0HmtfPfFlmQFZ4MwHa1YRaJohbEKT3UXW9fTvhCbpKuQObkQb+IWfKmWdeFZ+SNC7ykQqFUsSDQcaR6KxN4UaFLTtcKd5aMzks/h7wlRDmM1LB42kiFIzHr8xK6iR7WLNWAD9MIOaWjiAaXuF9lIwcByUefz0UixghVaBJm0R+ZQxoiiQGOna9h9cLlchSthiErwR2X0Vf584UIhl5EgSJWUgtHIHR2FbruSB169qwhCrVkQaA4C3ZorbwzOhOEZeUTpkwfJIywCRnKsVG1/MwWySD1OF/KrkbwKcOvh7loy0DZ6DIZmF0D5R9EjO2mkUimIO1lQCf7WDUBI0dK1j2n3T8Fq4jzXlYsxn4X1TZeXSwWPYa6USAMGGzEBie519e5exKa+pja97TmOr4qoZnmF3esnEMsHUxmOGyXBJIB7luo1AA7nDSqRqHE2jFtslNcufDWaanzJ8CL021n8jsv1P6ejg0lTQUDnZvyHxTT4JwOHKIUy8YQd32LN1O56mrPXp2w8Cy1Y4mRizQpNUAuhVmz7nCqRZYEIwIRgQjAhGBCMCEYEIwIRgQjAhGBCxdQdiL/8A1uP54ELVJB5GWg4KkaXNg9diSDsenQ/ngQRdVTjXw+yUxsK0LHvHsPxH5Ta/07YaWhVJKKJ+1uxU3P8AwrzK7wyxzLtR3Q9OtGx/M4bhKpP4c8e6bqMy2R4tkf2aZhAb2QeIvazpGoA7DerwmYUbWVMPug+a5OI83Z0qIXleIozE6dUT6mJLaqIPUk1WELtrpr6ma2E5WXevxDm8VpWiicPCsLI1lWCliCbPU6iD2OFxZ3Un352K5btZRXMfND5sIhWOKOO9McYCqCepwhcoZp3SgC1gFjlmzc2WEEUcjwCQv5ImYaqrdgD0Hb3wXSDpXR4AMuxSeR+HeekO8QjG27sB19hZwuEqRtDMdRZWjhXwsjUj7VmCx2+7iFdWoWxtiD60tb74cGc1bj4c0e+bq88E4Fl8sB4EKpa0WPzn5diTv2s79QMOAAV6OJjPdCkBlxYLeYjcE9jRFgdAaJ3HqcKpFuwIRgQjAhGBCMCEYEIwIRgQjAhGBCMCEYEIwIRgQjAhGBCxaMHet9t/p0wIWLihsT1H9en07YELkzmdZJokAFPd3129MCF0TZONzbIjH1Kg/wBcCaWtOoXPxTMeBCWjVRVUK23IHQVgSgW0XWSfLvXr77HAlXuj69b6+1fpgQslFbDbAhe4EIwIRgQjAhGBCMCEYEIwIRg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8136" name="AutoShape 8" descr="data:image/jpeg;base64,/9j/4AAQSkZJRgABAQAAAQABAAD/2wCEAAkGBxQSEhQUEhQWFhUXGSAaGRcYFxsbIBogHh0YHh0hIRkbIiggIB8lHSAcITEhJSorLi4uHSAzODMsOCwtLi0BCgoKDg0OGxAQGzQmICQtNCwsLywvLCwvLCwsLCwsLCw1LCwsLDQsNCw0LCw0LDQsLCwvLCwsLCwsLDQsLDQsLP/AABEIAMwAzAMBEQACEQEDEQH/xAAcAAACAgMBAQAAAAAAAAAAAAAABwUGAgMEAQj/xABKEAACAgAEBAQDBQUEBQoHAAABAgMRAAQSIQUGMUETIlFhBzJxFCNCgZEzUmKhsXKywdEVJDRT8BYXQ0Rjc4KSk9N0orPC0uHx/8QAGgEAAQUBAAAAAAAAAAAAAAAAAAECAwQFBv/EAEIRAAEDAgQCBwUFBgUEAwAAAAEAAgMEERIhMUEFURNhcYGRsfAiMqHB0QYUNELhFSNSYnKSU4KisvEWJDPSNUPC/9oADAMBAAIRAxEAPwB44EIwIRgQjAhGBCMCEYELGRwoLMQABZJNAAdST6YELwv6A/8AF/5fzwIUbxLjkEG02YjjPl8tgsD1NjrRHsP6YQkBRulYz3iq3nviZkVFL4svm/CtVRsbsV2vsMNxhV3V0TetRo+Jhmc+Bw95tG4bVbD3IWNtP64TGdgohXlx9lhK1R/FWWRgkWRLOb8okZmNWTsI72AP6HBjPJNHEHE2azNa8z8V+qS5EWDurTdCPVTFscGMoPEbZFnx/RduU+K+XYL4sEqMD+BlZR2u7UnYnbThcae3iLDqLKfyPPORlNLmNJ1DZwVvaq8w6YXEFYbVRO0crBBmNahkKyKa8yMKO9Gu1D6n0w5Tgg5hbVkBodCRdHr2vb2sfrgSrPAhGBCMCEYEIwIRgQjAhGBCMCEYEIwIRgQjAhGBC0vOApYnSo3LNsABuTv0FXucCQm2ZVI5h+JUEAKZf/WJBtqukB9b/Fv2X0O4wwu5KlNXMZk3Mpe8Z53zmYJ1TGNf3Y/IO/cebvXXDSSVnSVkr97dis/IPA8pJkXzMmVM0kRdSoJYvVMNKbDVRArvXvgaABordJFG6PGW3I+Kjecix+ytJw9cnEr0G1KdQ2NFVArYXuCcBvyUdRqwlmEXTMzYzTtE+Sky/wBm0g6SD5xfZlBAXTQFD1xJnstI4yQWEWVYiyErcejkkiSKomfysXDgK0V6iq+bzLtWwAwz8yrYHGqDiLZforDw7O5uTNzQ5jLqMqA2iSr1jUAoPmI3Unau2HAm6sNdIXlrhkq1yvwLLj/SUrweNEJWVECh7CEtSAb3ZrY77YaAM1XhhYMZtcX8lVuan4aYm8CGeDNah90wKhd9wykkAVvQ3uvfCG2yp1HQYThBDlWeHcRlgbVDI8Z2vSSLrpY6H6HCKoyV7PdKu/AvilPGQuZQTJVal8r9t/3W77bdeow4OKvRcRcMni6YvAeYIM2Ly8oJ6tE2zADbp1G5XfcfreHggrTimZIPZKmleyRvt7f498KpVlgQjAhGBCMCEYEIwIRgQjAhGBCMCFjI9VsTZA2Hr/hgQq1zXzZBkl+8Ill/DCv5Mpa700a835gYaXWVeepZEM9eST/MnNOYzrfetSDpGthR+Xc+5wwm6xpqp8uuihMIqyMCEyvg9xBUGaR2VBpV9bMBVWO/Ydbw5q1eHPADgVzcyZeBYZGk4o2anBV1jv7tiCNii6hdX0Iq8IR1omDQ0kyXPLbwUgOLcJzZhZ8tIJl+WOKJgbBvpHs3Sxd7fngOE6hSiSCSxtn2H5LrPNEzZ5Z24fnBEkLRqBAxcl2jYkjoANNAAn170DFneyXp39JfAbW5KtcS5m4sglLDMRxs2zPCV0C9gGK7bbYLlVnz1IvkbdisfKedi/0aMvHnY8vmW87OWFhme/x1ZKgKa6X3wo0tdWIHtEOEPAcq18SDnEMEWbljlFFkZFr0Bv8AlhDfdVq0yABrzdUrCLORgQs4pGVgykqw3DKSCPoRuMCc1xabhMXlT4lsCsWe8y9BMB5lPTzDuKPUb+xvZwdzWnT1/wCWTxTRyuaDqrowkRz5WTcVXc3vuCL+grEi1AQRcLpwJUYEIwIRgQjAhGBCMCEYELCR66bnsP8AP2wIVB5553+yL9ngcPmD88m1R36Dpq9B2HWzhjnbBUaurEYwt18kosxO0jM7sWZjbMdyScMWK5xcbla8CajAhTHAeWcznD9zGSt0ZG2QbX8x6n2FncYWxKsw0skugy5phcH+E8S0c1K0hv5E8q9+pPmO1dNP54dg5rRj4exvvG6t/D+VcnCKjy8fQAkqGJr1LXZ98OAAVxsMbdAphRWw6YVSL3AhGBC583kY5f2kaPtXmUHr164EhAOqrPEvhzkZR5YzCdt4jp6fwm139awzANlXkpIn6jwVH458L8xEC0DCdf3flbt2Jo9+/b8sIWlUJeHOGbDdUfMZdo2KSKyMOqsCCPqDvhqz3NLTYha8CajAhWLlHm6bIuKJeEnzRXtvVlfRv5YUGyt09U6I22Tv4HxGLMR+LBJrRjfup7iuo+hxIDdbjJGvF2lSOFT0YEIwIRgQjAhGBCxeQCr7mhgQl9z7ziuU1wZZtWYf9pJd+GOw/tV0Hbr1O7HO2Co1dWIxhbr5JQsxJJJsnck98MWITfMrzAkXRkck80ixxKXdjQAH/FDuSdgLOBPZG55s0Js8qfDSKIB83Usn7m+hev8A59q6ih/PDw3mtmChYzN2ZV/jQKAFAAGwAFAflh6vL1mA3OwwIUfxLjUUChnYBSVAbUqi2vTTOQpJroCT023wIWzK8VilNROsg1FSyMHUMLtSVJphW911HcjAhdcbhgCpBB6EGwfzwIXrMACSaA3JPbAhcWZ4vDGR4kqIDXmdlVbayoDMQCSASAL+U4ELRwXmGDNqWgdXUNptWVt6vfQTp27NRwIUnFIGAZSCpFgg2CD0II6jAhRnHeXsvnF0zxhj2YbMv0Yb4Qi6jkiZILOCT3N3Is2S863LD++qm12vzKLofxdOnSwMMIsseoonR+03MKp4aqKMCFOco8yPkZhItsh2kS/mHt/EOxwoNlZppzC6+26evCeIxTRiaKTVE9Vf4T0I9t+x6HEgN1vseHjE3RSOFTkYEIwIRgQsZHCgliAALJJoADqScCFWed+ZfsOXLA/fSWsamjVdWr0HXvuQMNcbKvUziJl99kiZ5mdmdyWZjZJ6knriNc+5xcbla8CapTl3gUudmEUQ92Y9EHqf8B3wuqnggdK6wTy5U5YiyEZSO2dt3kYC29vZR2H9TZxIBZbsMDIhZqk85nNFAJI7EEgIt9KvzGkB36Egnero4VTKk8w8U44y3lMnFED++6ySDcGyNSxrtYoF/wAuuGuJGgTmgHUpfcxcP48y651zDUVH3QvcaqpYHLAbkFwoNE2egxEekJvp3j18lJ7AFr+ap3GsnmIZR9pgkUtRJdWskmt2cDUW3Fg3WrrV4hwGxuc+v0fpfkpseltOr1+qjIlqUNF5XDDS0TU4OwrR3B9V7Gz1rDw9zRr46eO3f2dajLWk+vL1zKZ03MPEy7R5nP8A2eFBSzRwWS1iwyqLAVQ13VHt6OZUMeA4HLq3Tvuj9rePw61x88848VyszZN81GUeMFZDGi60YVqB7Gww3qiPoTKXFouRfsVcAONlQ+JziZhJI7SMb88jFzWpvlQfhsnsAB03xAJJCc/WXP115KYsYB69eua6eH5CaSTRlYJToDX4aszD3DIpYCiBZ3IbarGGi5GK9z62v+nNPORtoPXryV14Bw7jagvllzQbVv4wZQLUKaXMOC1ACibreqw9pmvmMu76JhEVtc+9X/l/iPHV/wBpysEqA186xSEEjzeVnQ0LGml7b+szC4+8LKJ4aPdN1dcjnDKo1xPExWyjgGr6jUpKHvsDh6Ylpz38O/DDZjJgkWWeHrpHcp3ofu/p6Yjc22iy6qiHvx+CWmGrJRgQrd8PeazkptEh/wBXkPn2vSegYf4+2FBsr1HU9G7CdCnfG9HSTZNkWRZG17DsLA/TEq3FtwIRgQjAhaM3PoBdiAigs5I6AC+369+mBISALlfPnNnHWzuZeY2F+WNT+FBdD+p/PERN1z1TN0ry7wUPhFXXRw7JPPKkUYLO7BQACepqzXQDqT2AJwqkjjdI4Nan9yjy3HkIfDQlmY6pHP4j7Dso6Af4knEgFl0EEIiZhCnMKplx57iaRPCj3czMqmtrVGc2ew0qd8CLqN5b5kTOy5jwaaGIqquL85OrUQehGwA/WzYpAbpjHh17bZLl45z3lcsXUlnkXYoorff8TUOx79sMdMxuV1ejoZ5ACBkdzlzz+BUxG0GdgBIjmhkHTyup6gjaxYNg+hBw/IqqQWmxyKoPMHwgicl8nK0D3qCksQDakhXB1KCQTvq3IqgAMRuhaQRb6eCeJDuljx3K5zhcgbNReI1jSZQ0sUvsGuuourV6FkdzHHGWm1svh69dSkdICMj69et1yLw/N8VzLOsbyyuxJpdKxdetikXylfM25JoFtsOu5zrJtmgXTP5Y+C8MYVs1IzGvNFGQFJJa7cjX0KjYg2mq+gEnRgm5zTMZGQV4z+byvCsuNEaRrdLEmlS1sNRAJGqgSx9rwOcGC5T4YXzPwt1WXDObMvmA3glmdULmPSQ1KQDv8t7jYHv9cDZGu0KdNSzQi722F7dV+1S0WdjZY2DrUvyb/NaltvU6QT9AcPVcG66MCEYEJO/E7k/wGOah/ZSN50A/Zse+w2Qn16EgdwBG4WzWRXU1j0jdN0v8NWYjAhOH4V8wmeH7M5+8hAKk/iS6ravl2G/qPfD2nZbdDPjZgOo8kwcPV9GBCxdqBJvYXsCT+g3P0GBCXvxc46Y4Eyy7PN5n9kHa/dtvop6bYY87LPr5sLMA1PklDhixUYEJy/CrlnwIftEqkSyjyg/hTtt6t1+ldN8SNG63KKDo2YjqVfcOV5GBCV/xw4gUjy8YB83iNYJ/CtUV2sHUQd/bvhjuSp1ZPstHrb5qK+GMWZXLZnNaxphSQxppOlpfDBsqGDEKKG9WG2o74QkhpIS0jdSMh69eKjeM5JMxxTKB5KaRfEdEB2Zw9smrUFBC6lVi1WeoKgY89Y+OGSZ8RFrZE66dWWtu7Oxuuhgld0bSHZs0Fjv8Mtr9mYTZ4XNHl4liijIRenUkkkkkmtySSSfUnGQPtSQLCIf3foq0kRkcXudcldf+lv4T/P8Aywv/AFW7/C/1fom/dhzVa5iQ5yRUkgGiJlkik9H3tvW1/dqjY3P4WzfaWRzWujs3PMak22vkLHx+YKcbrLgcJy08jLGCZmMk8uk+diWNKLtaJ2vV5Vrc+bDY/tNMLvcAQTk3Qjvz/wCeQySmnborH/pb+E/z/wAsSf8AVbv8L/V+iT7sOahuaIIs3ERIrgoCVZTRHQn5hpogUb7dCDvhD9puks0xf6v0U0GOndiYe0WyKX/wqK5coYGVy8pjfUhtFZ4TSHUDbK2u/MKjHucdJHLJ0oBZkcsW1sJPdmAM+fPJJWODWiJrrgZ6EZm3Pq0XdxzjsvD84qkaYhOZTDbNWrxAWjcqAI3RySm9OCoIA3uHIrDkk6N+XO/19c02stOsiK6MGRwGVgQQQRYII2II3vD1cWzAha8zAsiMji1YEEeoOxwJCLixXz3zdwBslmXiNlD5o2PdSdt+5HQ++IiLLn6mDon222ULhFWUly7xdspmI5130nzD1U7MO29dPesF7ZqaCXonhy+isvmVcIyG1ddSmjRG3etuo2O/X0OJl0YIIuFuwJVqkfzKt7mzVi6FXseosgbeowIXz/zrxf7VnJZA2pAdKbgjSuwqtqJs374ivfNc9VydJKTsoLCKsp/kjgX2zNpGR92vnk6/KO1jpqO3bqcKBcq1SQ9LJY6DVfQQFbDEq6Be4ELk4rxBMvDJNIaRFJPTf0AvuTQA7kgYEjiGgkpRNNBxNG/0hK4WLMGZAJY9QVlRUi11Q84e18ukAEkUThtwoWSNcMztfsBTN5PikXLAOsSKWJiSJXAWM7rq17lzuSaHXpdkqFKwWCWmak/1/MoVUyyZ1HjcjXo0qibHr81ArtQX0xlcTlb92kDuRvtlYrdp6bDGZT7pYbb+0cI8/CytfGeINHcgk+6RGDKi6iGLRoNxvYYna/X0xzdBw5tXStY5hYRY4y3Jwucgd7gjssqRLsdm59Q6hy7lUsx8Sp1YiOKBkGys8b6iB3apKs46c8No9om+AXPy8VlDiG6d61/852a/3OV/9OT/ANzB+zaT/Cb/AGhR/taf1f6o/wCc7Nf7nK/+nJ/7mD9m0n+E3+0I/a0/q/1XXwv4mSGVftMUIi31GONtXQ6atyPmq/a8IeGUhFuib/apIuKyF4DzYd6sPHVmnyyNBMsYeJpKqmcPEwSyQSukkN3G2Oelo4qFrY3xlwu0l+HIe0Mr/C191vRSCUg3sD5KO+HE6tn/ACL4Y+xBHUV960TxgSGhudLAX2LMN+uOqgfc2HIeKu8RpujYXHXGbdYOf0+KkfjDwXxcsk6i2iamob6G222PRq9qJPbFly52qZduIbeS1/B/mASZIxySD7pwqliBYf5QAQNtWpQNz5awBPhdkWnby2TEw5TIwIVM+KPAPtOV8RB97BbCr3X8Yofk3T8NbWcNcMlUrIekjuNQkhiNYCMCE5/hTxfxsmYifNl2rt8jWV3qv3h6+X3xI07LcoJcceHkr3hyvKF5s4j9nymYlBpglKdVbnYV6Gz+dDCE2CimfgjLl87jES5tGBIm/wDBzhITLyZg1qlbSvsqbfza9v4Rh7Ft8Pjwx4uaYeHq+jAhV34hwF+HZkAXSautbIyuT+QBP5YQ6KGe/ROtySO5Q4Sc5mMvD81sC7abpBu5uiBdEAnayo74YBmqDI8cvV8vVu9fSMaBQABQAoAdgMSLVSlyuXmy/FNM4V3md2tWvQjWwYgAAN92Af8AvOu+MDjYLaaXraP9wW617ZKIWywuy/tz+Jv3rXzEztMsavQYPszlUv7RmTv2vYVt1rEUMvR0cRN7YBkM/h6yV3hhaynfIW3Icds9B5KA41yvmI0aZogoFlvvF2AurAPViAAFuywut8PpeMUz3iJrrnIDI7/Ib3todVz/ABnhsNVI6amyduLZOyJxDlpn481XMba4tbMvCXZUBUFjQLHSN/U9hhksgjYXkE2zyzKkij6R4be1+ampuT82i6pEjRKJLNKoC16/XtV9RdYy2ccpJHYGEk5WAac+zs3vbqutA8KmaMTrAZ3z0t9VavhNmXYZpWdiqrFpBYkL5m6A9Pywcd/+Pl/y/wC4KxwdxLyCfVisfhxlZ3zv2iNFWEakkIIr71ZJGAU7gCRYelnzDtqxeoGYYxnoAOvIBdLxGQCGKPD+UOv23vkmVzLAXymYVdNmJgNYJX5T1AINfni+VjuFwQvnbgWSE86ZdnCpIdO/ypflX0Uk7j1Fn13jWSxodYHcjvyJv9F9E8suWyeVLNqJgjJa71Eotm+99bw8LVZfCMWqksKnLF0BBBFgiiD3GBC+ceZOGfZc1ND2Rzp72p3XehvpIv3vEK5yoj6OQtUbgUCu3wk4h4ed0E0JUK9e48w27nY/qcObqtDh77SW5p0xdK9Nut9PUne8SLaVD+MGbKZNI/KDLLuO5VQWsfQ6LPv74Y9UeIPtFbmk5hiw0YEq+kOW8l4GVgjojTGoN7G6s373iUZBdNG3CwNUlhU9GBCpPxL42sAgR2IjdmaZKUiSFK8VCGrqjGgDZNAA3hCVHI61he1yqVyPDlPtOWhgeVWaZ5WXWWKrG0vgR3VBdCB2Vjq8ydQbCZKMOjcQW6nl1X+CdeHKwonO8LiQyzLGolkZS79zXhr1PQaVUUNtvXGTxz8BJ2DzClhJxAJXc1NUwNkUrmx1H+sZnce4xTpRemhH8gXU8I/Dv/qPkFNcy3IIkVnZnhZgtXr0mNiSBvqroBdljjmeGubE8vcAAHWJ5XBHhz7FmUUrY52Occs/Kyy4HyzB4EJmy0ZkC0dSkEgnYshHz1Vkjrq6DDq3ik/TPbDKcN+fkeWthysq1RS0xmc5jQR2c9fiobnDln7tFymXjCsW1ONTFTR6tvpTrtVAjtjR4TxX2nOqpTcDIZAHu3csmsosmiFozNydx+ihmz4k4Ih8eaTVmyoLjd/OzBW3NLpGv+0AMT08JZxi2ACzL5bZAXHXfLszUta7/tHZqe+EX/XP7Mf958aPHfwEn+X/AHBZ/BvfPrmmfwnhkUQ1xoFZ1Goi992bp0vUzb+9dAMaPDvwkX9DfILSkJxFaOaeJRQZaRpnCBwUW9yWZTQCjcmrNDsCe2Liic4NFzovmyLiTRMrA+ZJSUoWD4e62DvRIB/yxHZZjYvauNgPHVfU2XI0rVVQqunTt7YkWqtmBCMCEnvjLktOZil3qSOr2q0PQd+hH64jdqsjiTLODkvsNWYpHl3PeBmoJdWkJIpZqulum23/AAk4FNA/BIHL6OAO/TEy6RKr40OobJxgm0Ryb32JjA37/KcRv1WVxI+6EtcNWUurhOV8WeGImvEkRL61qYC69rwKWFuKRoPNfTGJl0q4uOeL9mn+zmpvCfwjts+k6PmsfNXUVgSi180vOUuL5vNrMGz0weORekWW+QhT/ueppxfbbHOca4rUULojGBZ7L5/xXI56e6rstOxs8kY/K63dYI+K/DpZcnFOELyRFwXXsh/eX5dyqWa236DGlw6qdVUrJnDM626iR8ll10YHYDn2Kr/DDLeJxSJh8saM4PralCbHXZgK27nsMXm6qnRg4s9c/Xmnxh60lycU/Zn6r/eGMnjn4CTsHmFLD74Sn5iiZ8wix/OQwX6/aMzXXtihC9rKOJz9AwX7M11HCnBtNIXaYj5BWXivDppGirQQImD2FrXQ0ECugN9Pbb05CCeJgde+otrpvusMgrq4dkmjZLAoRaSVqtWqzQ2+vTEU0rXg2/iv3WslAsuLj/CZJY6iCX571Ab6pVY1YPVPE9N2H1E9LUsjfd5O2nU0j4G3cPFHNJ0VWzXBM8nCPCm0GVZzJIF0bx62YkUAL1U+1HTt/DjapaukdxUPZfCW2F7+9a3Pllyvn1qlVxvNM4brr+EX/XP7Mf8AefG3x38BJ/l/3BZnBvfPrmm1lfkX+yP6Y0eHfhIv6G+QWlJ7x7VVviXwiTNQQxxg0J9TkVsoim33/i0/r+WLZUErMbcPNI7I8NaaeFAPOX0rpB2uxRAPQdSdt16YYsxpJGBu+vz9ck4+X8zNFkfsy6xJEZ41kVQNXguAKEgYLqLeUEEaQa6Yy+L176KFjmWuXAZ8rG5yI0yWxTRXGE7egorjnG85BncpEublMbkGQNHl+hcLVrECLJA23w3hHEJaukdLJa/SBotpYi6uRU7XSlp0DHO8LW800cbSpJc/GvLj7PBLvaylAO1MpJ/PyD+eGPWfxFoMYPWq9HyAkbyLm80iKixElBdNKzKAb6C1697B2wluariha0npHcviqlzBww5bMTQE3oar9QRYP1oi/fDSNlTlj6OQt5L6DjgizKRysnzopG5FAi62PviZdG03AKV/xo/2qH/uf/vbEbtVk8S95vYufJcA4fDlcvLnpZQ2YDMugbALpsGlJ7jf39sJlukbBCyNrpN1HmHKJxHJjJSPJGZYrLgghvFG3mVe1dsJlfJRhsQnZ0ZuLp84mW4vGG2BCTPJTpDJn4JX0+Ua5Q2mq1IdJPoTYPascx9oIJJYKZ0YxFrnMta+dwRl2BatVYVT36Bwa/xH1TCysw+y5jWkkykElH0qHDDToUMRQIF0f3/ehP8AZ2XFSmPL2ToORF9e26oVIsbqhcAzGT4TmSYJNMcrLrWTW58N0jdBEUNAIWctqBJ0VteN/RUzIxuvq6cKsCAQbB3BHfCqZcvFP2Z+q/3hjJ45+Ak7B5hSw++EtOMSTQyfaI41KAMviOhYKTmMwKBBFE6gPzGM1tGKmiia6+HAL2Nr9uRW/wAP6KSEwvfYlxyvrkPouT/ldmv+x/8ATb/88VP2HS/zeI/9Vf8A2VFzPwXv/K7Nb/stutRMa/8Anwh4LRjUnxH0TH8Op2C7n27SEHm3Nf8AZdL3jbp/58A4JSHMF3iPolbw2B4u1xI7lxcQ51zifhgZDsfu229j5+h9fyxPDwGjcdXA9o/9Vi8Zpp6NnSwjEze+o6+zyU38MslKozUskRjSVY2SkKoQWY+Qfu0RXtWL3GWYOGvFybBuZzJ9oZkrn+GBxlLy218+rdM3K/Iv9kf0xp8O/CRf0N8grknvHtXFzLmzDlMxIASUjYgD6HFwqJ7sLS7kkT8P5Yk4lC0jL4YY2SxUiQmlPYVr1Hc1ufphgWfA4Xbj128P1CdXMOb0WdaIqC2LggKNySWsCqr6b45P7SEyzRU7WknM2GpvkPJblPkC5UKIifjy6POI1RXX02L2LNEAV07/AExrcEidFwyFpFi57ndwGFTxixnedmBve51/km3jZWcqF8Zo7yUe/SdT9fJIP8b/ACwx4uFSrx+5v1rkjlzWehSsgNchiM00zKEkWPzDykElW3+VSBqOENzskBfKwezra91Refo2GdlMjRs7UzCO9KGgNNnckADfa+tDphDqs6sB6U31Ty5e/wBly/8A3Kf3FxINFuR+4OxLH40xEZiBq8piIB91Yk/3h+uGO1WXxIe00qW5QbN/ZIkZclLEVHhiRyrKpJ2ICEHt+nfALqxT9J0QBsRb1sojmjJLFxXIBY4kDNC1RLpB++6+59/phHaqGZgbOywA7O1N/Eq1UYEKj/FHgqyZJiiAFW1GqWy17k9fmIO1k+hw0v6NzZB+Ug92/wAFeov3hfAfztLR26t+IUfwfMnN8KYKAZHy7w1SA+IFKoBZ0qS4Wr9VO2Oai/7DjMtOfdkzbyz9oeZHbkqzgZae+4Fj26FKSdiWOuyysR5iQQ261ZN9dvbV+nRLCOMa9/d9Pl4ur4ScVaXKtE5YtC1Ak35WsqLJvbzDoKAXD26K/SvLmZ7ZK3cU/Zn6r/eGMvjn4CTsHmFeh98Kp53RNmEy8kMrQ6C0jUyR6tcTIoYVbWobbbqPUY5nhtZDR04kc/EXZFt/dFzmB2AeKt3eJA5mRGYPWqTx/JpDmZIka0VgAT2sCwf7JJH5Y6KWzCbaa/C66qlqjJSiZ/I37rj5Kc47xUcOSODLRhpnBNsdh6s29nfoNthQrYYwOG8PHFS+qq3kRtIFhqSdANhlqe8rm5ZZ6mcMYLudnnoAPktWQ4inE4pVlTw8xDvsbrrRB7q1EUfqOxwtZRO4RNHJC/FFJzy0NiCOY2I8tSmqJYJi14s5pzGxGvxCieXYYJJlXMkiMqxqj5iqliprcDQHN+2N9mEXc7QAnLey6DiVQ6GDEzc2z6wVd+Hz+HLJlkhlSNNPhsdRj0LFGoAc3bAitz69d8cvxSqiq4ROH2dpgvsCc7eBXLRtwnDZXDK/Iv8AZH9Mdrw78JF/Q3yCqye8e1Uj4tcZVMoYFP3kjKCBq8oHnvbqDpAq9wT6HFp2ip1TrR2G+SX3K3LrzRrmh8iZiJdNFi/nAfp+7aknfo4PY4bbdVI4Cfb5EW8c1a/ijxAnLrFuGzEgsajaou5N2VBFICLo21XvjneEyCp4rLWn3ImnCev3W8tc3Lf6EyYIBq8gHs3+CufKfBkiy+XLRIJQurVo0sC43u9w1Up+mOiibZgB1RWz9LO9zTkT4gZBT+JFUS/+NA/1OH/4gf8A05sMfsqPED+671jwLicrRZR5+HzlYlAikicmxoUamiDC7oVqBHphB2JYpHFrS5h6rJcc4mE5uVoGcq5LkOpUqzEllogHYn/+4abbLLqsPSEt3T64CpGWy4OxESWP/CMSjRb0fuDsS/8AjNlSYspJqDKjPGT3JYKb22/6Nr96w1+yocSacLSufkSbJw5VZDLlYs0WOp5jqYKGaqUsK2rpV7XdYaC0a6pKTo2x3uA7rUDz4B4kUq5iedjYZ5Ymi0adJULaKN7Y+X098IVBV5Oa8EnutbyTwy04kRXF0yhhfoRYxMtkG4utuBKq78QFlORnELBSVIY1Z0nY16Eevpe4NHDJHYRci43HMbq1RsD5g29ifdPJ35T4qrcmzxT5RKVYjGSswVdOltiWoEAg+VjuQRqBvcY4/iFIYOLtbK84H2LHXubflFze1jl/Lk7rTg9zmHEPaBOIde/rdRvxH5BnaY5jKqsiyftFZ1Qg1ROpmVabrQqm9AduxIWTLT3Nx69brzkwZjhcTT5pgiNN97Aqq7qKCqS6mhbEuCLBFDVbAA0StYIG323TSyechzUYaJ1kjPdT6H9QQR0xHPBHPGY5Bdp19BWWP0c0rRxGFEUUKJNDqexP9AcctxvhFLT0hkhZYgjO5OWm57Fahlc51iUr+b1rOSMF06gsgB0m7AskKT/0gcEeoPscajiJGtcNHNB7rLqOFYX0mDkSD43+akuI5fL8SRH8XwZ4gd7G17G1JoqTRB/L1GMGjq6nhDnxGPpIn7Z7aEEZghYtTSSwSh4JaW6OHLy7itcceX4dA6RN400vzMSCTd7muijeh3P5kE01TxadjnswRM0A0G511J35ebqOifK/Ebm5u5x9eAHkuLk7h6STEurFY42qr2Zx4QuuxV3/AEJ7Y2qiTo6eV97WafE5DxWrxkjoWM5uHgAb/JNHIQI6Bvm3Iu+4JBG3oQRirwrgtJNRskmj9o9bhubb8rLmZJXBxAK6M5mkgiaRzpSNbJ9h9cdNHG2NgY3IAWHYFWc613OXzlxXPSZ7NuwDPJO9olqCR+AVsNhpW+u1k9SU1WWS6R1/D15p9cK4EmXycMJO8S2XCgnVR1kA2d7Ybb0avDKhgdC5rjYEG5GVutakYwWAS95+zulctGAn2pmDlgpcxgUW0FgepAFEUwBtd8cx9m6YYpqi56FosBpjdf2bga216iRmtFhe6aONhs46nk383wTT4U0hhjMwAlKguAANJO5GxI26WCQax1rb2F9VRlwYzg0vlflsuvCpiV3xqzGo5WENROpiCaXfSqkk7bebc9AT64jfyWbxF3utUvnrzOaSXKcSjEaGMtAsmxVWGr5TW42qsLqcipne28Fj8uSXHOR+0cSnEPmLyhF7W1KlWf4tr6d+mGHO6zKn26g4eae+Zjdj5JdArcaQd/z/ACxMt9Vn4m5LxeHy/LcTBx7bi69ypP64a7RVaxmKEqg/D/P5qngycELuzh3llGyrQAB6GgbPfqdsMF9ln0cklsMbR1krr+IfG43hXLtmTmZlk1lkVFjX5wVGnfoehLdOvXASDldSVkgLcF7nXqV8+G/EfHyEJu2S423s2vS/crpP5jD2m4V6lfjiBVnw5WFjIgYFWAIIog9weuBKDbMJNcThfg/EC4BOXkssBRJTsV72rEXvf6g4z63h7a+mNIcntziPXu3v/Xay0JyXj740dUg69n2690xlCZzLtCyiSKSMFWZ2pu4sghxvRsH16VvR4NxEytNNUZSMyIO4HzG/j2U5oha4zBSX5o8ZcxJFORcfkFFzS2HRPEfzOisSy6hY1daoDaJKxZ5HYsJ269j6+Sy5S5kkyGY1ga1PldAT5ga9NtQ6gkV16YAbJsMvRm403HzCe65lMzBqiYMGUMtH6Mt0f1F77jEVXTtqYHRO/MP+D3HNbDH2IcFT+beHGaHWoOuLU1eifjHlFEhvNRNnzUT0xzPCJT0bqOTJ8ZNhzF8/DXsW9w6qEMuZ9l/wO30VIyeVErqhIAbuRfQE9O5NUB3JGNRtycl0NRL0MTnkXtt6+PUsZ4PDZk2Olitr0NGtvY4VwzsnRSY4w8i1xex2V95Y4YYYl1fO5DFSBsTso3ANgGiNgCzDesZPFHumezh8XvON3dW4HcMz3Ll66qE0pkHutyHzPft1Ln5y58+xs2Wg80saUXZQRrOmh1G4BLEgVYC9zXVRsbEwRs0AsO5c7NUgOI3S+4nzBm+IvHB52BIqENepupZthe5J7IoqqAou1VRz3zGw9dfrTldX3lL4erl854jszrCiFW2UGU6tfTelGkgdPN7YcBmrUcAa65zsrLzVxlIImkcqYkF1tbMDagE7Xtt7/THNcTqZa6ccOpMyT7R2A3HYPzeHMLQaBG3pHqjcg8Ikz2bbPZjdQdSg71vaIARVKNyevTuScdBFDFDGymg9yPf+J+7vXdkrNjTxF7//ACSD+1nLtO6bmJ1nowISb5p4vBJxkHMEHLwkI1guvlB1eUX+I0QAdxiIkXWTPIw1IxaBWniOWy8cE+YTIZOaJVDRNFGja7JB1bbBRRJF9fasKWjkrbgxrS8NBG1kvORMp9o4jDarQcykDygabYUB0AaqAwgGazKRvSTgntT7Tezt17fp+uJVvLRnYBIGjf5JEKEX6g9Nu4J3J20jbrgSEXFikNwPiGa4fmnSEKZifBKldQY6gBXQ7mqO3XEIJCwYnyQSFrddEz8vlszJGV4g+UiWX7vw0S2t6CjWW0hiTsAD2N4fnutUB7m2ltnkq38Ls02Vzk+SmNFug7a09Lrqu/SyAOlYRhtkVVoiY5HROTYxItRGBCieZ+BpnIHiYLqIOhmF6T/kehHcYY9mIeXUVYpqh0D8QzByI2I3CVnBuLTcKm8DMhhBqrcljET3U/ijPX9drsHM4nwz9oETRezUt7hIBpn/ABf8HLSaSNsLelizhPiw8j1cj6N04vkMpno2kmWNmK/dZiP5ujVbDala61HTvVDvTo+OMIMVWMEjdbjW3z6vDkqk1K14uMwfmlrmvh1nGjdkkyyqBYt5S1LZJVUiJNgHygk12BNY0qKvp6sXjOY1B1Hd9Lqn9yMWbz4Bbc1nZOHLlYcsywzCINK8T6vEvX5jHLGG+Zm8rggeWvlGLpy0Uc8nRgYNfgeoqZ4Fz6ZZBHnBWsgB1GmiPlJA3BJF6h0NbDc457jFDJiFZTZSMzPWPnYeIy5BWKOsxfu5Bkd/Wn1VibgsaZlp9B2IYLptVPS1RfnYnzAEUhJIBpSKv7YbLE37sP3z8rbNO5zy6xtz0stySrmfCIXn2RqdyNh3fHJZ5bg0QzX2hQR+IIR5LIa2BqwQfwGqJsGhpCP42xkBc4WnHs4bZX/i9b+KPvUxh6C/s897fw9nyy0yVV438QWUsmSTRWpfFYkbbg6UGwNiwW3A+pGNDg/DnQAzzZyPzPVfPxO6waqtucEegVN4bwqXNSCOFWd2aybJotdlmPRQC36Gt8beqoMa57svX/KZHCeR8rlVV52M8wvV4b6FGrdgG2ZqU6uovT26Yo1PEqWneI3uzJtYZ26zy8+paEVFcXP0Vp4nxSHK5ZhvHBGAAbssK6DfUSTtudRN/XGXV8UlrJRR8OGJx1I252Pz05K62NsbcUmQCXfDsnmOM5rU48PLx/Kp6ID3I6FyP+KG+tQ0MXD4jBAbyH/yP/8AyOr0eq3EzBapqRl+Rh1J/iI5BOHhmQSCJIo70oKFmyfUk+pO+L7WhosFQlldK8vebkrqwqYo/mDii5XLyzN+BbHueijqOpoYQmwTJHhjS47JTfDjOqss75iN3M40iYxvIoJYlw9A2GNWT0rfqcRtNisqid7Ti4a7qQ5zMeTjlSJZcrM4A0xkmCdSTq0jcKQD0pSLoXd4U5KSpLY2kC7T8D67ln8GOHHVPmCNgBGnTcnzN7iho3/iPphWJOGs1f3JqoKAF37nv+mHrVWM3QkAkjcAGia7bkDf3NYEJOfFnhXhZpMwgIWYXqH761+hrSf1rocRu1WPxCPC8PG/mpLJRz8UMjwRrFFOkYmkeiBLGT5o1XfV26jrZ7YMypmYp7losCBc9YUZzhkwvh8QymYaYrLolkIAIkUgqdIUKB0FVXy7EE4Q8woqltrTRm9jmmry7xhM5l0mj6MNx+6w+Yfkf5ViQG604pBI0OCksKpEYEKP41waLNJomWxYII2Ir0P8sNewOGangqJIHYmHt5HqIS7i5Xz/AA+YLlfv8u5Nxmgtt39UI7/hI/QUeIUEVe21QPbHuyN94dThkCPiNlP+4IL4Tg3LDof6Tt2Fcub41ncjM8eaiEsTMxUAUVU6qVW6MtDod+vQUBmycBpXMbgeYpWge1nhcRvcZtJ9ZqUwyO9qD943caOH+Xcda3Z3lqDOqk0Ylh8RQ+p/NQJBshiRtZJAYHynSDtijR8Rqoar7rUPa6zsJN+XXle9srjMnMhZtRQxyAvAIPrZQE/wzzpZ1UwaVNeKZaQtaEWFBa+gopd7XRs9WCLYr5c9lQbSux56eu8eKYXAXzKxxBwGVUAfMEmPWbZRpi0m7IU9Rs112xxVZwx1O2WrpnkNGlsrgkXsb6C+4zt3raZJezXBauY45pYzDKDCk7LGs4+92YtetKGkMq6Ls0ZF96noOFkSR1tS+4IxEnsyuSb5ZbWysmSvxNMbctslwRfDDKLTvO8g06gpZVVqHXyi9NGjW2+OvcWtGJxsOtZraRl9yt+d4jDkIK8FlQPpCQjZ2bWVtjRfybkmwK7kDHIsq67ikpghkaxtiSb2yFgbkXOulrXvmLLSbCyIANaSdgAonhXEs/nZBImXUQICyoxNEjYEuB8wugoB3vawCNBv2eo+hMbHOLyc5NBbcNbvfmfG2th7HxAumIBtkwZm/wDNsFs4fyVm89KJuItoWtowflo7aU3A72zb+xBsbFLTR00XQ0zcDdz+d3adh1BNxQwnG4437fwN7Ac3HrKZeQyEcCaIkVF9FFWfU+p9zviy1oaLBVJZXyuL3m5K6cKo0YEJVfE3iTZvMw5DLmyG83StZ2FkWfItk/U7GhiNxvksyteZHiFverJHO+Qy8MLKzxAiPxcqNbKw3bXGwba9VkX6UDWFvYKyCYmBu2lx9EsudeLNmZkVcy+ajUfdsY1Q29ahSqpJ2XthhPWsuqk6R4AN/wBU4uVOEfZcrBCR5gNTkHbUdyPm33PuNj02xKBYLZgj6OMNU5hVKjAhQfOXBBnMq8VDXWqPYbMOm56X0v3wjhcKGeLpGFqTfJvExl81H9olmjiRyxVbIDgafMnuPKSBfb6RjIrGpZMEgDyQPmr9mUWfL5gZuJcnl9QkKRp943iHySuFBA6UetlWBIC7qBlyWk6z2ODxYfHtUDy9xGTg2efKz2YJGG4IoaiAsm9Cq2b2B60BgGRVaF5ppTG7Qpvg3uMSLWXuBCMCEYELTmsusiMrKrgitLgEH2IPbCEX1StcWm7TYpTTZDi2RsoA0Vn7uvERbYCkI84XoFU0ALNDGbVcNoKi5nhsf4ozbxacu06rREQkOKGbM6iTLP8AqF14OeWvRPkrYNdKwOn8mHzjf0xjH7OwkH7tV2BGjgRfvGRHcU77tWCxMV+tpDvmvc9z1lHNPDn9qGlWZVGkgr5UmC2CAQa7DEzeDcULCz73GQdi4n/cwqs8Oa6xhdf+n6LLJc9ZUKY0gzrAitEh1rQGw+8lYAeww2XgvE3AB9XGBpYOcMuxrAnRte42bC7w+q0f8uJiAmWyappUjSWvSNt1VQPKOpw0/Z+kb7VVVF39I+bjZWBS1h/+sNH8xAUny/wriGbmjlzek5e9TRMgEbKVr5CLc9GGrofTG1TcPo6fKCC38zzd3dsO7ZRuDYhiM5L9gzIcsycz6yTQVQBQFD0GNBZy9wIRgQjAhVvnnmZcjASKMr+WNbHXuxHov060O+EJsq9ROImX32S/5L4bnYGGfGW+0CRW6tT+ZhbjVvbbm97DHDACM1Qpo5WnpbXv4qT4vxhcrkw3DpPs7CXXLBMg8VtZNCmvYUfWwNm2ol+Smlk6OPFFlnmDrmob4XcFOazbTy2yxHWS2+qQmxuepG7XvvXqMI0XKr0MRfJjdt5p0jEq2V7gQjAha5V2sAFhZW9t69aNelgYEJT/ABV5ap/tkIJR9pQAfKw21fQ9PYgeu0bgsmvpzfpG963cscyLmqT7O8ucMLRE6wIpEoUZdwdt+ik77ddi/Un084kyt7VrdR7V0cQ5YGcUwrIZ85HQmzTkhEKrtGKG5OwNAkbsxugS18t0+SnEow6u3PyWPw/5mbKuchndSMrVGzm9P8BP7v7p6b10rCtdbIpKWcsPQyajRNDD1oowIRgQjAha8xCrqyOAysCrA9CCKI/TAhQSQZGGFsusSuhYq0Wgyl2pjTarLbIRbGgEA7DDQGtFgE0y23UfDmMiY2YcPUaFVtAjyxNFtPRXIWup1ECrPbEfRxnPCPAKYcUqbe+7L+b9Vimb4c8ngtk4tRRmIEWXk2UWbETORY6WKJ26kAgZED7o8AkPE53eyZHf3E+RKk8zBlMyqQywlRQ0q0bxjqCFDAAdVXy32G3TD3Ma73hftCiElyp8CtsPTl7gQjAhGBCi+YuPRZKEyyn2VR1c+gH+PbCE2UcsrY24nJE8dzGYzbSZyRG8Nm06tyqeignsP6k9ziO91hTGSW8pGSunIXHkzCR5edikmWGuFxIU1qBvGxG9VW24IXp5d1Cu0k4eAx2o0VR4lxXNcTmjRqd7IRV2HmN/TYUL9ALwlyVTfJJUODU7OXuCrlYI8um4Td26Fm2N6Tex377UMSAWW5DGI2BoUxhVIjAhGBCMCFzZzKLIrI6a0k2dSdqr0P5dK9euBI4BwsUjea+ATcNzGpC6xknwpVYg0b8pYbhgNvcb4iIssKeF0D7t02VpihHEspDHk51ykUP+0QkkV316hu/c+YgE7kgjC66K4LTxgRnCBqFzca4BJxXMeLl/LCkYj8eXbxmXVTDa2DEqur0336YPe0TJoDO+7cgBa53WHKfOsuQc5TPB2VX06idTRev9pB19QOl7DAHW1RDVuid0cvimxlM0kqLJGwdG3DKbB/PEi1AQRcLdgSowIURmOaMnHP8AZnzMSz2q+EXAa2AKivUgivrgQoXiHE8hmjOBnIDXhhq8OTQQ7KDThl3aQLdd/fCEXUb48Xr6rzPJw6OGWOXMqkaMsT0yRiNg3iBfIqhSSNWDCk6FuHDt4deyz+25GKQ5VuIMJHGnw3nt/vF8tFvMCQwIo+mCyBEALXPiuTLpkYJwhzOVMmWBeRWjjWRQoBLEx6Rar6g+vUYSya2ENI6ur6WVo4Px7LZsMctPHNp+bQwNX0usOU6ksCEYEKs83c6QZEaT95MekakbbWC5/CvT1O/TqQ0usq89SyIZ68ktM1wnP5xVz2YR5YtQbQp83hkgnw4/3SOlbmr364Yb6rNdHNNaR4y5dSvMkkGaCrEHzWXbwwIEAiihA6l2FEkDfRvRVdhscOyKv3Y8WbmMstAPXJKjj+WjjzUseWJeNXKoepPYgevmsA99uuGLHmaGylsaa3w75POUj8aZFOYfoCf2anqL38x717D1xI0LWo6bohd2p+Cu6LXr+ZJ6m++HK6ssCEYEIwIRgQjAhRvEuERzwvDN5o29eq+4Psdx6fTCEXTHsD2lpSU5h5el4ZOpdVliJ8jMCUcfusB39v64jIssSWF1O+9rhXPl3m1c0ryzRASZRWeGNHIVtQ0qoj7tdIDRrX2vdwKvQ1IlBcRm3RcsuQykHg5XNw+Pms0+uZ49miLmxXcCzVCrAY+gLdMimuZE0hjxdztepVufOT8HzcsUEwZQRYItWFWNS9mF9u+DMFVTI+lkLWm4V/5d+JmWnpZ/uJD3O6Hr0bt/4q6jc4eHhaENbG/I5FXaGVXAZWDKehBBB/MYcriomb5QzZ4nNmUdBBM8TEDMzxkBI0Q3Ci+HJ0OzHptgQuKTkzPtkxlm+w3DFFHC48TU/hzQPbuUtAVi3RdQLEbirwIWif4d5zMGQzyZVfGzDTyKBJKl+GI0XQfD1VbNZIogbGzQhYR8i8SAljZ8o6TNltcjSzGT/VhANW8dFn8OyCdi3U9cCFjnPh3nXjGXDZXwozmmSTVIJHOYSZV1roIFFwDROy98CFa+UuWJspPJJLP4weCGMFtIZTGZbFKijR5hRNt1vtgQpfjXMWWygueVVP7vVj0/CN8ISAo5JWRi7il/xTnvN51jDw2J1Hd6Bf1/sp0I6kn2PRhdfIKg+rkl9mEd618ncDyVt9oY5jM+C8skZ3EOkqCrXv4ttW90Q31KNsiCGO/t5utc9X6rs5S4oo4eJXMkZyZZl00DLG10ltsylhV+qCumFBy7E+CQdFiOWHyVR47zW2YtcvGcv4v7ZY3JEznvpAFEnrW7XveEJVKWpMmTBa+vWrp8O+Q2hYZnNCpB+zj/AHf4m/i9B2/o5reauUlGWHG/VMNIgCT3PU/ToPYf5nD1orZgQjAhGBCMCEYEIwIRgQo7iPC4pYWhlUyRsarqVs7Ueoo732wEXTXsa9uF2iUXNvJE+RczwFmhU6lZb1x15rauwq9Q9LNYiIsseekfEcbNPJbMj8QyNMk+WjmzKKVjnNKwu+oA369q6t0s4W6Vtdu5t3Ddc3InDTnM40+YJdIrlkJF6j1UfrvW+wqt8IBcptIwyyF79s1NTmDimUzOZaBYpVkCRSIDcjMRpVlXqx1AE7/NfbBfELqw4MqGOcRY3sCuLNcvZnh5kbK59LiUPLGHKMPKT+zJKuNJFXub6DBa26jMMkN8D9NR+i84b8TM6ikuiTKoALFSK7WxXaz+WFxFIziElsxdTeW+LiFh4mVZV7lZAx/JSFH88LjUzeJNvm1dv/OzlP8AdZj/AMsf/uYMfUn/ALRi5H13rXmPi1lgp0QTs3YNoUfmwZiP0ODGkPEY7ZAqKzfxdc14eXRfXXIW+lUFwmNRHiR2aoyXj3Fc3MkBdoGk+VaMN1ZsMfN27HfphLkqMzVMjgzS/curhPJUfgiadZ8xK0jxmCLSNLLrB1uTdWt6rHUCjhcKeylbhxPuTciw71YOAPeUCCX7KclIftCwgN4ipuLKiySALYXdNYN7A07FZiPsWvbCc7KPznMmTy+afPR3Oc1Dp8OwChGgUykbKwXqbNrsCDguAbqJ88UbulGeIKoZ3iWa4nKkSL5RQjgjFIig0CQNgFB06j0vteE1VJ0klQ7CBly2CZHJXIseTKSzfeZg3VbrH9PettR9dsPDbLSpqRsXtHVXWKOrsk2b37egHsMOV1Z4EIwIRgQjAhGBCMCEYEIwIRgQtfhV8tDfcVsbNnb1O+/v3wIVH5l+HMGZt4P9Xl38tDQx7Wo+X6r0vocMLeSpT0LH5tyKXuYyef4VJqBkiF/OpuN/S/wn2DC8NzCziyenNx+il8nz+Zp8uc4AIYn1kRp8z76WYauik6tr3XocLi5qZtbicOk0HmtfPfFlmQFZ4MwHa1YRaJohbEKT3UXW9fTvhCbpKuQObkQb+IWfKmWdeFZ+SNC7ykQqFUsSDQcaR6KxN4UaFLTtcKd5aMzks/h7wlRDmM1LB42kiFIzHr8xK6iR7WLNWAD9MIOaWjiAaXuF9lIwcByUefz0UixghVaBJm0R+ZQxoiiQGOna9h9cLlchSthiErwR2X0Vf584UIhl5EgSJWUgtHIHR2FbruSB169qwhCrVkQaA4C3ZorbwzOhOEZeUTpkwfJIywCRnKsVG1/MwWySD1OF/KrkbwKcOvh7loy0DZ6DIZmF0D5R9EjO2mkUimIO1lQCf7WDUBI0dK1j2n3T8Fq4jzXlYsxn4X1TZeXSwWPYa6USAMGGzEBie519e5exKa+pja97TmOr4qoZnmF3esnEMsHUxmOGyXBJIB7luo1AA7nDSqRqHE2jFtslNcufDWaanzJ8CL021n8jsv1P6ejg0lTQUDnZvyHxTT4JwOHKIUy8YQd32LN1O56mrPXp2w8Cy1Y4mRizQpNUAuhVmz7nCqRZYEIwIRgQjAhGBCMCEYEIwIRgQjAhGBCxdQdiL/8A1uP54ELVJB5GWg4KkaXNg9diSDsenQ/ngQRdVTjXw+yUxsK0LHvHsPxH5Ta/07YaWhVJKKJ+1uxU3P8AwrzK7wyxzLtR3Q9OtGx/M4bhKpP4c8e6bqMy2R4tkf2aZhAb2QeIvazpGoA7DerwmYUbWVMPug+a5OI83Z0qIXleIozE6dUT6mJLaqIPUk1WELtrpr6ma2E5WXevxDm8VpWiicPCsLI1lWCliCbPU6iD2OFxZ3Un352K5btZRXMfND5sIhWOKOO9McYCqCepwhcoZp3SgC1gFjlmzc2WEEUcjwCQv5ImYaqrdgD0Hb3wXSDpXR4AMuxSeR+HeekO8QjG27sB19hZwuEqRtDMdRZWjhXwsjUj7VmCx2+7iFdWoWxtiD60tb74cGc1bj4c0e+bq88E4Fl8sB4EKpa0WPzn5diTv2s79QMOAAV6OJjPdCkBlxYLeYjcE9jRFgdAaJ3HqcKpFuwIRgQjAhGBCMCEYEIwIRgQjAhGBCMCEYEIwIRgQjAhGBCxaMHet9t/p0wIWLihsT1H9en07YELkzmdZJokAFPd3129MCF0TZONzbIjH1Kg/wBcCaWtOoXPxTMeBCWjVRVUK23IHQVgSgW0XWSfLvXr77HAlXuj69b6+1fpgQslFbDbAhe4EIwIRgQjAhGBCMCEYEIwIRg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8138" name="AutoShape 10" descr="data:image/jpeg;base64,/9j/4AAQSkZJRgABAQAAAQABAAD/2wCEAAkGBxQSEhQUEhQWFhUXGSAaGRcYFxsbIBogHh0YHh0hIRkbIiggIB8lHSAcITEhJSorLi4uHSAzODMsOCwtLi0BCgoKDg0OGxAQGzQmICQtNCwsLywvLCwvLCwsLCwsLCw1LCwsLDQsNCw0LCw0LDQsLCwvLCwsLCwsLDQsLDQsLP/AABEIAMwAzAMBEQACEQEDEQH/xAAcAAACAgMBAQAAAAAAAAAAAAAABwUGAgMEAQj/xABKEAACAgAEBAQDBQUEBQoHAAABAgMRAAQSIQUGMUETIlFhBzJxFCNCgZEzUmKhsXKywdEVJDRT8BYXQ0Rjc4KSk9N0orPC0uHx/8QAGgEAAQUBAAAAAAAAAAAAAAAAAAECAwQFBv/EAEIRAAEDAgQCBwUFBgUEAwAAAAEAAgMEERIhMUEFURNhcYGRsfAiMqHB0QYUNELhFSNSYnKSU4KisvEWJDPSNUPC/9oADAMBAAIRAxEAPwB44EIwIRgQjAhGBCMCEYELGRwoLMQABZJNAAdST6YELwv6A/8AF/5fzwIUbxLjkEG02YjjPl8tgsD1NjrRHsP6YQkBRulYz3iq3nviZkVFL4svm/CtVRsbsV2vsMNxhV3V0TetRo+Jhmc+Bw95tG4bVbD3IWNtP64TGdgohXlx9lhK1R/FWWRgkWRLOb8okZmNWTsI72AP6HBjPJNHEHE2azNa8z8V+qS5EWDurTdCPVTFscGMoPEbZFnx/RduU+K+XYL4sEqMD+BlZR2u7UnYnbThcae3iLDqLKfyPPORlNLmNJ1DZwVvaq8w6YXEFYbVRO0crBBmNahkKyKa8yMKO9Gu1D6n0w5Tgg5hbVkBodCRdHr2vb2sfrgSrPAhGBCMCEYEIwIRgQjAhGBCMCEYEIwIRgQjAhGBC0vOApYnSo3LNsABuTv0FXucCQm2ZVI5h+JUEAKZf/WJBtqukB9b/Fv2X0O4wwu5KlNXMZk3Mpe8Z53zmYJ1TGNf3Y/IO/cebvXXDSSVnSVkr97dis/IPA8pJkXzMmVM0kRdSoJYvVMNKbDVRArvXvgaABordJFG6PGW3I+Kjecix+ytJw9cnEr0G1KdQ2NFVArYXuCcBvyUdRqwlmEXTMzYzTtE+Sky/wBm0g6SD5xfZlBAXTQFD1xJnstI4yQWEWVYiyErcejkkiSKomfysXDgK0V6iq+bzLtWwAwz8yrYHGqDiLZforDw7O5uTNzQ5jLqMqA2iSr1jUAoPmI3Unau2HAm6sNdIXlrhkq1yvwLLj/SUrweNEJWVECh7CEtSAb3ZrY77YaAM1XhhYMZtcX8lVuan4aYm8CGeDNah90wKhd9wykkAVvQ3uvfCG2yp1HQYThBDlWeHcRlgbVDI8Z2vSSLrpY6H6HCKoyV7PdKu/AvilPGQuZQTJVal8r9t/3W77bdeow4OKvRcRcMni6YvAeYIM2Ly8oJ6tE2zADbp1G5XfcfreHggrTimZIPZKmleyRvt7f498KpVlgQjAhGBCMCEYEIwIRgQjAhGBCMCFjI9VsTZA2Hr/hgQq1zXzZBkl+8Ill/DCv5Mpa700a835gYaXWVeepZEM9eST/MnNOYzrfetSDpGthR+Xc+5wwm6xpqp8uuihMIqyMCEyvg9xBUGaR2VBpV9bMBVWO/Ydbw5q1eHPADgVzcyZeBYZGk4o2anBV1jv7tiCNii6hdX0Iq8IR1omDQ0kyXPLbwUgOLcJzZhZ8tIJl+WOKJgbBvpHs3Sxd7fngOE6hSiSCSxtn2H5LrPNEzZ5Z24fnBEkLRqBAxcl2jYkjoANNAAn170DFneyXp39JfAbW5KtcS5m4sglLDMRxs2zPCV0C9gGK7bbYLlVnz1IvkbdisfKedi/0aMvHnY8vmW87OWFhme/x1ZKgKa6X3wo0tdWIHtEOEPAcq18SDnEMEWbljlFFkZFr0Bv8AlhDfdVq0yABrzdUrCLORgQs4pGVgykqw3DKSCPoRuMCc1xabhMXlT4lsCsWe8y9BMB5lPTzDuKPUb+xvZwdzWnT1/wCWTxTRyuaDqrowkRz5WTcVXc3vuCL+grEi1AQRcLpwJUYEIwIRgQjAhGBCMCEYELCR66bnsP8AP2wIVB5553+yL9ngcPmD88m1R36Dpq9B2HWzhjnbBUaurEYwt18kosxO0jM7sWZjbMdyScMWK5xcbla8CajAhTHAeWcznD9zGSt0ZG2QbX8x6n2FncYWxKsw0skugy5phcH+E8S0c1K0hv5E8q9+pPmO1dNP54dg5rRj4exvvG6t/D+VcnCKjy8fQAkqGJr1LXZ98OAAVxsMbdAphRWw6YVSL3AhGBC583kY5f2kaPtXmUHr164EhAOqrPEvhzkZR5YzCdt4jp6fwm139awzANlXkpIn6jwVH458L8xEC0DCdf3flbt2Jo9+/b8sIWlUJeHOGbDdUfMZdo2KSKyMOqsCCPqDvhqz3NLTYha8CajAhWLlHm6bIuKJeEnzRXtvVlfRv5YUGyt09U6I22Tv4HxGLMR+LBJrRjfup7iuo+hxIDdbjJGvF2lSOFT0YEIwIRgQjAhGBCxeQCr7mhgQl9z7ziuU1wZZtWYf9pJd+GOw/tV0Hbr1O7HO2Co1dWIxhbr5JQsxJJJsnck98MWITfMrzAkXRkck80ixxKXdjQAH/FDuSdgLOBPZG55s0Js8qfDSKIB83Usn7m+hev8A59q6ih/PDw3mtmChYzN2ZV/jQKAFAAGwAFAflh6vL1mA3OwwIUfxLjUUChnYBSVAbUqi2vTTOQpJroCT023wIWzK8VilNROsg1FSyMHUMLtSVJphW911HcjAhdcbhgCpBB6EGwfzwIXrMACSaA3JPbAhcWZ4vDGR4kqIDXmdlVbayoDMQCSASAL+U4ELRwXmGDNqWgdXUNptWVt6vfQTp27NRwIUnFIGAZSCpFgg2CD0II6jAhRnHeXsvnF0zxhj2YbMv0Yb4Qi6jkiZILOCT3N3Is2S863LD++qm12vzKLofxdOnSwMMIsseoonR+03MKp4aqKMCFOco8yPkZhItsh2kS/mHt/EOxwoNlZppzC6+26evCeIxTRiaKTVE9Vf4T0I9t+x6HEgN1vseHjE3RSOFTkYEIwIRgQsZHCgliAALJJoADqScCFWed+ZfsOXLA/fSWsamjVdWr0HXvuQMNcbKvUziJl99kiZ5mdmdyWZjZJ6knriNc+5xcbla8CapTl3gUudmEUQ92Y9EHqf8B3wuqnggdK6wTy5U5YiyEZSO2dt3kYC29vZR2H9TZxIBZbsMDIhZqk85nNFAJI7EEgIt9KvzGkB36Egnero4VTKk8w8U44y3lMnFED++6ySDcGyNSxrtYoF/wAuuGuJGgTmgHUpfcxcP48y651zDUVH3QvcaqpYHLAbkFwoNE2egxEekJvp3j18lJ7AFr+ap3GsnmIZR9pgkUtRJdWskmt2cDUW3Fg3WrrV4hwGxuc+v0fpfkpseltOr1+qjIlqUNF5XDDS0TU4OwrR3B9V7Gz1rDw9zRr46eO3f2dajLWk+vL1zKZ03MPEy7R5nP8A2eFBSzRwWS1iwyqLAVQ13VHt6OZUMeA4HLq3Tvuj9rePw61x88848VyszZN81GUeMFZDGi60YVqB7Gww3qiPoTKXFouRfsVcAONlQ+JziZhJI7SMb88jFzWpvlQfhsnsAB03xAJJCc/WXP115KYsYB69eua6eH5CaSTRlYJToDX4aszD3DIpYCiBZ3IbarGGi5GK9z62v+nNPORtoPXryV14Bw7jagvllzQbVv4wZQLUKaXMOC1ACibreqw9pmvmMu76JhEVtc+9X/l/iPHV/wBpysEqA186xSEEjzeVnQ0LGml7b+szC4+8LKJ4aPdN1dcjnDKo1xPExWyjgGr6jUpKHvsDh6Ylpz38O/DDZjJgkWWeHrpHcp3ofu/p6Yjc22iy6qiHvx+CWmGrJRgQrd8PeazkptEh/wBXkPn2vSegYf4+2FBsr1HU9G7CdCnfG9HSTZNkWRZG17DsLA/TEq3FtwIRgQjAhaM3PoBdiAigs5I6AC+369+mBISALlfPnNnHWzuZeY2F+WNT+FBdD+p/PERN1z1TN0ry7wUPhFXXRw7JPPKkUYLO7BQACepqzXQDqT2AJwqkjjdI4Nan9yjy3HkIfDQlmY6pHP4j7Dso6Af4knEgFl0EEIiZhCnMKplx57iaRPCj3czMqmtrVGc2ew0qd8CLqN5b5kTOy5jwaaGIqquL85OrUQehGwA/WzYpAbpjHh17bZLl45z3lcsXUlnkXYoorff8TUOx79sMdMxuV1ejoZ5ACBkdzlzz+BUxG0GdgBIjmhkHTyup6gjaxYNg+hBw/IqqQWmxyKoPMHwgicl8nK0D3qCksQDakhXB1KCQTvq3IqgAMRuhaQRb6eCeJDuljx3K5zhcgbNReI1jSZQ0sUvsGuuourV6FkdzHHGWm1svh69dSkdICMj69et1yLw/N8VzLOsbyyuxJpdKxdetikXylfM25JoFtsOu5zrJtmgXTP5Y+C8MYVs1IzGvNFGQFJJa7cjX0KjYg2mq+gEnRgm5zTMZGQV4z+byvCsuNEaRrdLEmlS1sNRAJGqgSx9rwOcGC5T4YXzPwt1WXDObMvmA3glmdULmPSQ1KQDv8t7jYHv9cDZGu0KdNSzQi722F7dV+1S0WdjZY2DrUvyb/NaltvU6QT9AcPVcG66MCEYEJO/E7k/wGOah/ZSN50A/Zse+w2Qn16EgdwBG4WzWRXU1j0jdN0v8NWYjAhOH4V8wmeH7M5+8hAKk/iS6ravl2G/qPfD2nZbdDPjZgOo8kwcPV9GBCxdqBJvYXsCT+g3P0GBCXvxc46Y4Eyy7PN5n9kHa/dtvop6bYY87LPr5sLMA1PklDhixUYEJy/CrlnwIftEqkSyjyg/hTtt6t1+ldN8SNG63KKDo2YjqVfcOV5GBCV/xw4gUjy8YB83iNYJ/CtUV2sHUQd/bvhjuSp1ZPstHrb5qK+GMWZXLZnNaxphSQxppOlpfDBsqGDEKKG9WG2o74QkhpIS0jdSMh69eKjeM5JMxxTKB5KaRfEdEB2Zw9smrUFBC6lVi1WeoKgY89Y+OGSZ8RFrZE66dWWtu7Oxuuhgld0bSHZs0Fjv8Mtr9mYTZ4XNHl4liijIRenUkkkkkmtySSSfUnGQPtSQLCIf3foq0kRkcXudcldf+lv4T/P8Aywv/AFW7/C/1fom/dhzVa5iQ5yRUkgGiJlkik9H3tvW1/dqjY3P4WzfaWRzWujs3PMak22vkLHx+YKcbrLgcJy08jLGCZmMk8uk+diWNKLtaJ2vV5Vrc+bDY/tNMLvcAQTk3Qjvz/wCeQySmnborH/pb+E/z/wAsSf8AVbv8L/V+iT7sOahuaIIs3ERIrgoCVZTRHQn5hpogUb7dCDvhD9puks0xf6v0U0GOndiYe0WyKX/wqK5coYGVy8pjfUhtFZ4TSHUDbK2u/MKjHucdJHLJ0oBZkcsW1sJPdmAM+fPJJWODWiJrrgZ6EZm3Pq0XdxzjsvD84qkaYhOZTDbNWrxAWjcqAI3RySm9OCoIA3uHIrDkk6N+XO/19c02stOsiK6MGRwGVgQQQRYII2II3vD1cWzAha8zAsiMji1YEEeoOxwJCLixXz3zdwBslmXiNlD5o2PdSdt+5HQ++IiLLn6mDon222ULhFWUly7xdspmI5130nzD1U7MO29dPesF7ZqaCXonhy+isvmVcIyG1ddSmjRG3etuo2O/X0OJl0YIIuFuwJVqkfzKt7mzVi6FXseosgbeowIXz/zrxf7VnJZA2pAdKbgjSuwqtqJs374ivfNc9VydJKTsoLCKsp/kjgX2zNpGR92vnk6/KO1jpqO3bqcKBcq1SQ9LJY6DVfQQFbDEq6Be4ELk4rxBMvDJNIaRFJPTf0AvuTQA7kgYEjiGgkpRNNBxNG/0hK4WLMGZAJY9QVlRUi11Q84e18ukAEkUThtwoWSNcMztfsBTN5PikXLAOsSKWJiSJXAWM7rq17lzuSaHXpdkqFKwWCWmak/1/MoVUyyZ1HjcjXo0qibHr81ArtQX0xlcTlb92kDuRvtlYrdp6bDGZT7pYbb+0cI8/CytfGeINHcgk+6RGDKi6iGLRoNxvYYna/X0xzdBw5tXStY5hYRY4y3Jwucgd7gjssqRLsdm59Q6hy7lUsx8Sp1YiOKBkGys8b6iB3apKs46c8No9om+AXPy8VlDiG6d61/852a/3OV/9OT/ANzB+zaT/Cb/AGhR/taf1f6o/wCc7Nf7nK/+nJ/7mD9m0n+E3+0I/a0/q/1XXwv4mSGVftMUIi31GONtXQ6atyPmq/a8IeGUhFuib/apIuKyF4DzYd6sPHVmnyyNBMsYeJpKqmcPEwSyQSukkN3G2Oelo4qFrY3xlwu0l+HIe0Mr/C191vRSCUg3sD5KO+HE6tn/ACL4Y+xBHUV960TxgSGhudLAX2LMN+uOqgfc2HIeKu8RpujYXHXGbdYOf0+KkfjDwXxcsk6i2iamob6G222PRq9qJPbFly52qZduIbeS1/B/mASZIxySD7pwqliBYf5QAQNtWpQNz5awBPhdkWnby2TEw5TIwIVM+KPAPtOV8RB97BbCr3X8Yofk3T8NbWcNcMlUrIekjuNQkhiNYCMCE5/hTxfxsmYifNl2rt8jWV3qv3h6+X3xI07LcoJcceHkr3hyvKF5s4j9nymYlBpglKdVbnYV6Gz+dDCE2CimfgjLl87jES5tGBIm/wDBzhITLyZg1qlbSvsqbfza9v4Rh7Ft8Pjwx4uaYeHq+jAhV34hwF+HZkAXSautbIyuT+QBP5YQ6KGe/ROtySO5Q4Sc5mMvD81sC7abpBu5uiBdEAnayo74YBmqDI8cvV8vVu9fSMaBQABQAoAdgMSLVSlyuXmy/FNM4V3md2tWvQjWwYgAAN92Af8AvOu+MDjYLaaXraP9wW617ZKIWywuy/tz+Jv3rXzEztMsavQYPszlUv7RmTv2vYVt1rEUMvR0cRN7YBkM/h6yV3hhaynfIW3Icds9B5KA41yvmI0aZogoFlvvF2AurAPViAAFuywut8PpeMUz3iJrrnIDI7/Ib3todVz/ABnhsNVI6amyduLZOyJxDlpn481XMba4tbMvCXZUBUFjQLHSN/U9hhksgjYXkE2zyzKkij6R4be1+ampuT82i6pEjRKJLNKoC16/XtV9RdYy2ccpJHYGEk5WAac+zs3vbqutA8KmaMTrAZ3z0t9VavhNmXYZpWdiqrFpBYkL5m6A9Pywcd/+Pl/y/wC4KxwdxLyCfVisfhxlZ3zv2iNFWEakkIIr71ZJGAU7gCRYelnzDtqxeoGYYxnoAOvIBdLxGQCGKPD+UOv23vkmVzLAXymYVdNmJgNYJX5T1AINfni+VjuFwQvnbgWSE86ZdnCpIdO/ypflX0Uk7j1Fn13jWSxodYHcjvyJv9F9E8suWyeVLNqJgjJa71Eotm+99bw8LVZfCMWqksKnLF0BBBFgiiD3GBC+ceZOGfZc1ND2Rzp72p3XehvpIv3vEK5yoj6OQtUbgUCu3wk4h4ed0E0JUK9e48w27nY/qcObqtDh77SW5p0xdK9Nut9PUne8SLaVD+MGbKZNI/KDLLuO5VQWsfQ6LPv74Y9UeIPtFbmk5hiw0YEq+kOW8l4GVgjojTGoN7G6s373iUZBdNG3CwNUlhU9GBCpPxL42sAgR2IjdmaZKUiSFK8VCGrqjGgDZNAA3hCVHI61he1yqVyPDlPtOWhgeVWaZ5WXWWKrG0vgR3VBdCB2Vjq8ydQbCZKMOjcQW6nl1X+CdeHKwonO8LiQyzLGolkZS79zXhr1PQaVUUNtvXGTxz8BJ2DzClhJxAJXc1NUwNkUrmx1H+sZnce4xTpRemhH8gXU8I/Dv/qPkFNcy3IIkVnZnhZgtXr0mNiSBvqroBdljjmeGubE8vcAAHWJ5XBHhz7FmUUrY52Occs/Kyy4HyzB4EJmy0ZkC0dSkEgnYshHz1Vkjrq6DDq3ik/TPbDKcN+fkeWthysq1RS0xmc5jQR2c9fiobnDln7tFymXjCsW1ONTFTR6tvpTrtVAjtjR4TxX2nOqpTcDIZAHu3csmsosmiFozNydx+ihmz4k4Ih8eaTVmyoLjd/OzBW3NLpGv+0AMT08JZxi2ACzL5bZAXHXfLszUta7/tHZqe+EX/XP7Mf958aPHfwEn+X/AHBZ/BvfPrmmfwnhkUQ1xoFZ1Goi992bp0vUzb+9dAMaPDvwkX9DfILSkJxFaOaeJRQZaRpnCBwUW9yWZTQCjcmrNDsCe2Liic4NFzovmyLiTRMrA+ZJSUoWD4e62DvRIB/yxHZZjYvauNgPHVfU2XI0rVVQqunTt7YkWqtmBCMCEnvjLktOZil3qSOr2q0PQd+hH64jdqsjiTLODkvsNWYpHl3PeBmoJdWkJIpZqulum23/AAk4FNA/BIHL6OAO/TEy6RKr40OobJxgm0Ryb32JjA37/KcRv1WVxI+6EtcNWUurhOV8WeGImvEkRL61qYC69rwKWFuKRoPNfTGJl0q4uOeL9mn+zmpvCfwjts+k6PmsfNXUVgSi180vOUuL5vNrMGz0weORekWW+QhT/ueppxfbbHOca4rUULojGBZ7L5/xXI56e6rstOxs8kY/K63dYI+K/DpZcnFOELyRFwXXsh/eX5dyqWa236DGlw6qdVUrJnDM626iR8ll10YHYDn2Kr/DDLeJxSJh8saM4PralCbHXZgK27nsMXm6qnRg4s9c/Xmnxh60lycU/Zn6r/eGMnjn4CTsHmFLD74Sn5iiZ8wix/OQwX6/aMzXXtihC9rKOJz9AwX7M11HCnBtNIXaYj5BWXivDppGirQQImD2FrXQ0ECugN9Pbb05CCeJgde+otrpvusMgrq4dkmjZLAoRaSVqtWqzQ2+vTEU0rXg2/iv3WslAsuLj/CZJY6iCX571Ab6pVY1YPVPE9N2H1E9LUsjfd5O2nU0j4G3cPFHNJ0VWzXBM8nCPCm0GVZzJIF0bx62YkUAL1U+1HTt/DjapaukdxUPZfCW2F7+9a3Pllyvn1qlVxvNM4brr+EX/XP7Mf8AefG3x38BJ/l/3BZnBvfPrmm1lfkX+yP6Y0eHfhIv6G+QWlJ7x7VVviXwiTNQQxxg0J9TkVsoim33/i0/r+WLZUErMbcPNI7I8NaaeFAPOX0rpB2uxRAPQdSdt16YYsxpJGBu+vz9ck4+X8zNFkfsy6xJEZ41kVQNXguAKEgYLqLeUEEaQa6Yy+L176KFjmWuXAZ8rG5yI0yWxTRXGE7egorjnG85BncpEublMbkGQNHl+hcLVrECLJA23w3hHEJaukdLJa/SBotpYi6uRU7XSlp0DHO8LW800cbSpJc/GvLj7PBLvaylAO1MpJ/PyD+eGPWfxFoMYPWq9HyAkbyLm80iKixElBdNKzKAb6C1697B2wluariha0npHcviqlzBww5bMTQE3oar9QRYP1oi/fDSNlTlj6OQt5L6DjgizKRysnzopG5FAi62PviZdG03AKV/xo/2qH/uf/vbEbtVk8S95vYufJcA4fDlcvLnpZQ2YDMugbALpsGlJ7jf39sJlukbBCyNrpN1HmHKJxHJjJSPJGZYrLgghvFG3mVe1dsJlfJRhsQnZ0ZuLp84mW4vGG2BCTPJTpDJn4JX0+Ua5Q2mq1IdJPoTYPascx9oIJJYKZ0YxFrnMta+dwRl2BatVYVT36Bwa/xH1TCysw+y5jWkkykElH0qHDDToUMRQIF0f3/ehP8AZ2XFSmPL2ToORF9e26oVIsbqhcAzGT4TmSYJNMcrLrWTW58N0jdBEUNAIWctqBJ0VteN/RUzIxuvq6cKsCAQbB3BHfCqZcvFP2Z+q/3hjJ45+Ak7B5hSw++EtOMSTQyfaI41KAMviOhYKTmMwKBBFE6gPzGM1tGKmiia6+HAL2Nr9uRW/wAP6KSEwvfYlxyvrkPouT/ldmv+x/8ATb/88VP2HS/zeI/9Vf8A2VFzPwXv/K7Nb/stutRMa/8Anwh4LRjUnxH0TH8Op2C7n27SEHm3Nf8AZdL3jbp/58A4JSHMF3iPolbw2B4u1xI7lxcQ51zifhgZDsfu229j5+h9fyxPDwGjcdXA9o/9Vi8Zpp6NnSwjEze+o6+zyU38MslKozUskRjSVY2SkKoQWY+Qfu0RXtWL3GWYOGvFybBuZzJ9oZkrn+GBxlLy218+rdM3K/Iv9kf0xp8O/CRf0N8grknvHtXFzLmzDlMxIASUjYgD6HFwqJ7sLS7kkT8P5Yk4lC0jL4YY2SxUiQmlPYVr1Hc1ufphgWfA4Xbj128P1CdXMOb0WdaIqC2LggKNySWsCqr6b45P7SEyzRU7WknM2GpvkPJblPkC5UKIifjy6POI1RXX02L2LNEAV07/AExrcEidFwyFpFi57ndwGFTxixnedmBve51/km3jZWcqF8Zo7yUe/SdT9fJIP8b/ACwx4uFSrx+5v1rkjlzWehSsgNchiM00zKEkWPzDykElW3+VSBqOENzskBfKwezra91Refo2GdlMjRs7UzCO9KGgNNnckADfa+tDphDqs6sB6U31Ty5e/wBly/8A3Kf3FxINFuR+4OxLH40xEZiBq8piIB91Yk/3h+uGO1WXxIe00qW5QbN/ZIkZclLEVHhiRyrKpJ2ICEHt+nfALqxT9J0QBsRb1sojmjJLFxXIBY4kDNC1RLpB++6+59/phHaqGZgbOywA7O1N/Eq1UYEKj/FHgqyZJiiAFW1GqWy17k9fmIO1k+hw0v6NzZB+Ug92/wAFeov3hfAfztLR26t+IUfwfMnN8KYKAZHy7w1SA+IFKoBZ0qS4Wr9VO2Oai/7DjMtOfdkzbyz9oeZHbkqzgZae+4Fj26FKSdiWOuyysR5iQQ261ZN9dvbV+nRLCOMa9/d9Pl4ur4ScVaXKtE5YtC1Ak35WsqLJvbzDoKAXD26K/SvLmZ7ZK3cU/Zn6r/eGMvjn4CTsHmFeh98Kp53RNmEy8kMrQ6C0jUyR6tcTIoYVbWobbbqPUY5nhtZDR04kc/EXZFt/dFzmB2AeKt3eJA5mRGYPWqTx/JpDmZIka0VgAT2sCwf7JJH5Y6KWzCbaa/C66qlqjJSiZ/I37rj5Kc47xUcOSODLRhpnBNsdh6s29nfoNthQrYYwOG8PHFS+qq3kRtIFhqSdANhlqe8rm5ZZ6mcMYLudnnoAPktWQ4inE4pVlTw8xDvsbrrRB7q1EUfqOxwtZRO4RNHJC/FFJzy0NiCOY2I8tSmqJYJi14s5pzGxGvxCieXYYJJlXMkiMqxqj5iqliprcDQHN+2N9mEXc7QAnLey6DiVQ6GDEzc2z6wVd+Hz+HLJlkhlSNNPhsdRj0LFGoAc3bAitz69d8cvxSqiq4ROH2dpgvsCc7eBXLRtwnDZXDK/Iv8AZH9Mdrw78JF/Q3yCqye8e1Uj4tcZVMoYFP3kjKCBq8oHnvbqDpAq9wT6HFp2ip1TrR2G+SX3K3LrzRrmh8iZiJdNFi/nAfp+7aknfo4PY4bbdVI4Cfb5EW8c1a/ijxAnLrFuGzEgsajaou5N2VBFICLo21XvjneEyCp4rLWn3ImnCev3W8tc3Lf6EyYIBq8gHs3+CufKfBkiy+XLRIJQurVo0sC43u9w1Up+mOiibZgB1RWz9LO9zTkT4gZBT+JFUS/+NA/1OH/4gf8A05sMfsqPED+671jwLicrRZR5+HzlYlAikicmxoUamiDC7oVqBHphB2JYpHFrS5h6rJcc4mE5uVoGcq5LkOpUqzEllogHYn/+4abbLLqsPSEt3T64CpGWy4OxESWP/CMSjRb0fuDsS/8AjNlSYspJqDKjPGT3JYKb22/6Nr96w1+yocSacLSufkSbJw5VZDLlYs0WOp5jqYKGaqUsK2rpV7XdYaC0a6pKTo2x3uA7rUDz4B4kUq5iedjYZ5Ymi0adJULaKN7Y+X098IVBV5Oa8EnutbyTwy04kRXF0yhhfoRYxMtkG4utuBKq78QFlORnELBSVIY1Z0nY16Eevpe4NHDJHYRci43HMbq1RsD5g29ifdPJ35T4qrcmzxT5RKVYjGSswVdOltiWoEAg+VjuQRqBvcY4/iFIYOLtbK84H2LHXubflFze1jl/Lk7rTg9zmHEPaBOIde/rdRvxH5BnaY5jKqsiyftFZ1Qg1ROpmVabrQqm9AduxIWTLT3Nx69brzkwZjhcTT5pgiNN97Aqq7qKCqS6mhbEuCLBFDVbAA0StYIG323TSyechzUYaJ1kjPdT6H9QQR0xHPBHPGY5Bdp19BWWP0c0rRxGFEUUKJNDqexP9AcctxvhFLT0hkhZYgjO5OWm57Fahlc51iUr+b1rOSMF06gsgB0m7AskKT/0gcEeoPscajiJGtcNHNB7rLqOFYX0mDkSD43+akuI5fL8SRH8XwZ4gd7G17G1JoqTRB/L1GMGjq6nhDnxGPpIn7Z7aEEZghYtTSSwSh4JaW6OHLy7itcceX4dA6RN400vzMSCTd7muijeh3P5kE01TxadjnswRM0A0G511J35ebqOifK/Ebm5u5x9eAHkuLk7h6STEurFY42qr2Zx4QuuxV3/AEJ7Y2qiTo6eV97WafE5DxWrxkjoWM5uHgAb/JNHIQI6Bvm3Iu+4JBG3oQRirwrgtJNRskmj9o9bhubb8rLmZJXBxAK6M5mkgiaRzpSNbJ9h9cdNHG2NgY3IAWHYFWc613OXzlxXPSZ7NuwDPJO9olqCR+AVsNhpW+u1k9SU1WWS6R1/D15p9cK4EmXycMJO8S2XCgnVR1kA2d7Ybb0avDKhgdC5rjYEG5GVutakYwWAS95+zulctGAn2pmDlgpcxgUW0FgepAFEUwBtd8cx9m6YYpqi56FosBpjdf2bga216iRmtFhe6aONhs46nk383wTT4U0hhjMwAlKguAANJO5GxI26WCQax1rb2F9VRlwYzg0vlflsuvCpiV3xqzGo5WENROpiCaXfSqkk7bebc9AT64jfyWbxF3utUvnrzOaSXKcSjEaGMtAsmxVWGr5TW42qsLqcipne28Fj8uSXHOR+0cSnEPmLyhF7W1KlWf4tr6d+mGHO6zKn26g4eae+Zjdj5JdArcaQd/z/ACxMt9Vn4m5LxeHy/LcTBx7bi69ypP64a7RVaxmKEqg/D/P5qngycELuzh3llGyrQAB6GgbPfqdsMF9ln0cklsMbR1krr+IfG43hXLtmTmZlk1lkVFjX5wVGnfoehLdOvXASDldSVkgLcF7nXqV8+G/EfHyEJu2S423s2vS/crpP5jD2m4V6lfjiBVnw5WFjIgYFWAIIog9weuBKDbMJNcThfg/EC4BOXkssBRJTsV72rEXvf6g4z63h7a+mNIcntziPXu3v/Xay0JyXj740dUg69n2690xlCZzLtCyiSKSMFWZ2pu4sghxvRsH16VvR4NxEytNNUZSMyIO4HzG/j2U5oha4zBSX5o8ZcxJFORcfkFFzS2HRPEfzOisSy6hY1daoDaJKxZ5HYsJ269j6+Sy5S5kkyGY1ga1PldAT5ga9NtQ6gkV16YAbJsMvRm403HzCe65lMzBqiYMGUMtH6Mt0f1F77jEVXTtqYHRO/MP+D3HNbDH2IcFT+beHGaHWoOuLU1eifjHlFEhvNRNnzUT0xzPCJT0bqOTJ8ZNhzF8/DXsW9w6qEMuZ9l/wO30VIyeVErqhIAbuRfQE9O5NUB3JGNRtycl0NRL0MTnkXtt6+PUsZ4PDZk2Olitr0NGtvY4VwzsnRSY4w8i1xex2V95Y4YYYl1fO5DFSBsTso3ANgGiNgCzDesZPFHumezh8XvON3dW4HcMz3Ll66qE0pkHutyHzPft1Ln5y58+xs2Wg80saUXZQRrOmh1G4BLEgVYC9zXVRsbEwRs0AsO5c7NUgOI3S+4nzBm+IvHB52BIqENepupZthe5J7IoqqAou1VRz3zGw9dfrTldX3lL4erl854jszrCiFW2UGU6tfTelGkgdPN7YcBmrUcAa65zsrLzVxlIImkcqYkF1tbMDagE7Xtt7/THNcTqZa6ccOpMyT7R2A3HYPzeHMLQaBG3pHqjcg8Ikz2bbPZjdQdSg71vaIARVKNyevTuScdBFDFDGymg9yPf+J+7vXdkrNjTxF7//ACSD+1nLtO6bmJ1nowISb5p4vBJxkHMEHLwkI1guvlB1eUX+I0QAdxiIkXWTPIw1IxaBWniOWy8cE+YTIZOaJVDRNFGja7JB1bbBRRJF9fasKWjkrbgxrS8NBG1kvORMp9o4jDarQcykDygabYUB0AaqAwgGazKRvSTgntT7Tezt17fp+uJVvLRnYBIGjf5JEKEX6g9Nu4J3J20jbrgSEXFikNwPiGa4fmnSEKZifBKldQY6gBXQ7mqO3XEIJCwYnyQSFrddEz8vlszJGV4g+UiWX7vw0S2t6CjWW0hiTsAD2N4fnutUB7m2ltnkq38Ls02Vzk+SmNFug7a09Lrqu/SyAOlYRhtkVVoiY5HROTYxItRGBCieZ+BpnIHiYLqIOhmF6T/kehHcYY9mIeXUVYpqh0D8QzByI2I3CVnBuLTcKm8DMhhBqrcljET3U/ijPX9drsHM4nwz9oETRezUt7hIBpn/ABf8HLSaSNsLelizhPiw8j1cj6N04vkMpno2kmWNmK/dZiP5ujVbDala61HTvVDvTo+OMIMVWMEjdbjW3z6vDkqk1K14uMwfmlrmvh1nGjdkkyyqBYt5S1LZJVUiJNgHygk12BNY0qKvp6sXjOY1B1Hd9Lqn9yMWbz4Bbc1nZOHLlYcsywzCINK8T6vEvX5jHLGG+Zm8rggeWvlGLpy0Uc8nRgYNfgeoqZ4Fz6ZZBHnBWsgB1GmiPlJA3BJF6h0NbDc457jFDJiFZTZSMzPWPnYeIy5BWKOsxfu5Bkd/Wn1VibgsaZlp9B2IYLptVPS1RfnYnzAEUhJIBpSKv7YbLE37sP3z8rbNO5zy6xtz0stySrmfCIXn2RqdyNh3fHJZ5bg0QzX2hQR+IIR5LIa2BqwQfwGqJsGhpCP42xkBc4WnHs4bZX/i9b+KPvUxh6C/s897fw9nyy0yVV438QWUsmSTRWpfFYkbbg6UGwNiwW3A+pGNDg/DnQAzzZyPzPVfPxO6waqtucEegVN4bwqXNSCOFWd2aybJotdlmPRQC36Gt8beqoMa57svX/KZHCeR8rlVV52M8wvV4b6FGrdgG2ZqU6uovT26Yo1PEqWneI3uzJtYZ26zy8+paEVFcXP0Vp4nxSHK5ZhvHBGAAbssK6DfUSTtudRN/XGXV8UlrJRR8OGJx1I252Pz05K62NsbcUmQCXfDsnmOM5rU48PLx/Kp6ID3I6FyP+KG+tQ0MXD4jBAbyH/yP/8AyOr0eq3EzBapqRl+Rh1J/iI5BOHhmQSCJIo70oKFmyfUk+pO+L7WhosFQlldK8vebkrqwqYo/mDii5XLyzN+BbHueijqOpoYQmwTJHhjS47JTfDjOqss75iN3M40iYxvIoJYlw9A2GNWT0rfqcRtNisqid7Ti4a7qQ5zMeTjlSJZcrM4A0xkmCdSTq0jcKQD0pSLoXd4U5KSpLY2kC7T8D67ln8GOHHVPmCNgBGnTcnzN7iho3/iPphWJOGs1f3JqoKAF37nv+mHrVWM3QkAkjcAGia7bkDf3NYEJOfFnhXhZpMwgIWYXqH761+hrSf1rocRu1WPxCPC8PG/mpLJRz8UMjwRrFFOkYmkeiBLGT5o1XfV26jrZ7YMypmYp7losCBc9YUZzhkwvh8QymYaYrLolkIAIkUgqdIUKB0FVXy7EE4Q8woqltrTRm9jmmry7xhM5l0mj6MNx+6w+Yfkf5ViQG604pBI0OCksKpEYEKP41waLNJomWxYII2Ir0P8sNewOGangqJIHYmHt5HqIS7i5Xz/AA+YLlfv8u5Nxmgtt39UI7/hI/QUeIUEVe21QPbHuyN94dThkCPiNlP+4IL4Tg3LDof6Tt2Fcub41ncjM8eaiEsTMxUAUVU6qVW6MtDod+vQUBmycBpXMbgeYpWge1nhcRvcZtJ9ZqUwyO9qD943caOH+Xcda3Z3lqDOqk0Ylh8RQ+p/NQJBshiRtZJAYHynSDtijR8Rqoar7rUPa6zsJN+XXle9srjMnMhZtRQxyAvAIPrZQE/wzzpZ1UwaVNeKZaQtaEWFBa+gopd7XRs9WCLYr5c9lQbSux56eu8eKYXAXzKxxBwGVUAfMEmPWbZRpi0m7IU9Rs112xxVZwx1O2WrpnkNGlsrgkXsb6C+4zt3raZJezXBauY45pYzDKDCk7LGs4+92YtetKGkMq6Ls0ZF96noOFkSR1tS+4IxEnsyuSb5ZbWysmSvxNMbctslwRfDDKLTvO8g06gpZVVqHXyi9NGjW2+OvcWtGJxsOtZraRl9yt+d4jDkIK8FlQPpCQjZ2bWVtjRfybkmwK7kDHIsq67ikpghkaxtiSb2yFgbkXOulrXvmLLSbCyIANaSdgAonhXEs/nZBImXUQICyoxNEjYEuB8wugoB3vawCNBv2eo+hMbHOLyc5NBbcNbvfmfG2th7HxAumIBtkwZm/wDNsFs4fyVm89KJuItoWtowflo7aU3A72zb+xBsbFLTR00XQ0zcDdz+d3adh1BNxQwnG4437fwN7Ac3HrKZeQyEcCaIkVF9FFWfU+p9zviy1oaLBVJZXyuL3m5K6cKo0YEJVfE3iTZvMw5DLmyG83StZ2FkWfItk/U7GhiNxvksyteZHiFverJHO+Qy8MLKzxAiPxcqNbKw3bXGwba9VkX6UDWFvYKyCYmBu2lx9EsudeLNmZkVcy+ajUfdsY1Q29ahSqpJ2XthhPWsuqk6R4AN/wBU4uVOEfZcrBCR5gNTkHbUdyPm33PuNj02xKBYLZgj6OMNU5hVKjAhQfOXBBnMq8VDXWqPYbMOm56X0v3wjhcKGeLpGFqTfJvExl81H9olmjiRyxVbIDgafMnuPKSBfb6RjIrGpZMEgDyQPmr9mUWfL5gZuJcnl9QkKRp943iHySuFBA6UetlWBIC7qBlyWk6z2ODxYfHtUDy9xGTg2efKz2YJGG4IoaiAsm9Cq2b2B60BgGRVaF5ppTG7Qpvg3uMSLWXuBCMCEYELTmsusiMrKrgitLgEH2IPbCEX1StcWm7TYpTTZDi2RsoA0Vn7uvERbYCkI84XoFU0ALNDGbVcNoKi5nhsf4ozbxacu06rREQkOKGbM6iTLP8AqF14OeWvRPkrYNdKwOn8mHzjf0xjH7OwkH7tV2BGjgRfvGRHcU77tWCxMV+tpDvmvc9z1lHNPDn9qGlWZVGkgr5UmC2CAQa7DEzeDcULCz73GQdi4n/cwqs8Oa6xhdf+n6LLJc9ZUKY0gzrAitEh1rQGw+8lYAeww2XgvE3AB9XGBpYOcMuxrAnRte42bC7w+q0f8uJiAmWyappUjSWvSNt1VQPKOpw0/Z+kb7VVVF39I+bjZWBS1h/+sNH8xAUny/wriGbmjlzek5e9TRMgEbKVr5CLc9GGrofTG1TcPo6fKCC38zzd3dsO7ZRuDYhiM5L9gzIcsycz6yTQVQBQFD0GNBZy9wIRgQjAhVvnnmZcjASKMr+WNbHXuxHov060O+EJsq9ROImX32S/5L4bnYGGfGW+0CRW6tT+ZhbjVvbbm97DHDACM1Qpo5WnpbXv4qT4vxhcrkw3DpPs7CXXLBMg8VtZNCmvYUfWwNm2ol+Smlk6OPFFlnmDrmob4XcFOazbTy2yxHWS2+qQmxuepG7XvvXqMI0XKr0MRfJjdt5p0jEq2V7gQjAha5V2sAFhZW9t69aNelgYEJT/ABV5ap/tkIJR9pQAfKw21fQ9PYgeu0bgsmvpzfpG963cscyLmqT7O8ucMLRE6wIpEoUZdwdt+ik77ddi/Un084kyt7VrdR7V0cQ5YGcUwrIZ85HQmzTkhEKrtGKG5OwNAkbsxugS18t0+SnEow6u3PyWPw/5mbKuchndSMrVGzm9P8BP7v7p6b10rCtdbIpKWcsPQyajRNDD1oowIRgQjAha8xCrqyOAysCrA9CCKI/TAhQSQZGGFsusSuhYq0Wgyl2pjTarLbIRbGgEA7DDQGtFgE0y23UfDmMiY2YcPUaFVtAjyxNFtPRXIWup1ECrPbEfRxnPCPAKYcUqbe+7L+b9Vimb4c8ngtk4tRRmIEWXk2UWbETORY6WKJ26kAgZED7o8AkPE53eyZHf3E+RKk8zBlMyqQywlRQ0q0bxjqCFDAAdVXy32G3TD3Ma73hftCiElyp8CtsPTl7gQjAhGBCi+YuPRZKEyyn2VR1c+gH+PbCE2UcsrY24nJE8dzGYzbSZyRG8Nm06tyqeignsP6k9ziO91hTGSW8pGSunIXHkzCR5edikmWGuFxIU1qBvGxG9VW24IXp5d1Cu0k4eAx2o0VR4lxXNcTmjRqd7IRV2HmN/TYUL9ALwlyVTfJJUODU7OXuCrlYI8um4Td26Fm2N6Tex377UMSAWW5DGI2BoUxhVIjAhGBCMCFzZzKLIrI6a0k2dSdqr0P5dK9euBI4BwsUjea+ATcNzGpC6xknwpVYg0b8pYbhgNvcb4iIssKeF0D7t02VpihHEspDHk51ykUP+0QkkV316hu/c+YgE7kgjC66K4LTxgRnCBqFzca4BJxXMeLl/LCkYj8eXbxmXVTDa2DEqur0336YPe0TJoDO+7cgBa53WHKfOsuQc5TPB2VX06idTRev9pB19QOl7DAHW1RDVuid0cvimxlM0kqLJGwdG3DKbB/PEi1AQRcLdgSowIURmOaMnHP8AZnzMSz2q+EXAa2AKivUgivrgQoXiHE8hmjOBnIDXhhq8OTQQ7KDThl3aQLdd/fCEXUb48Xr6rzPJw6OGWOXMqkaMsT0yRiNg3iBfIqhSSNWDCk6FuHDt4deyz+25GKQ5VuIMJHGnw3nt/vF8tFvMCQwIo+mCyBEALXPiuTLpkYJwhzOVMmWBeRWjjWRQoBLEx6Rar6g+vUYSya2ENI6ur6WVo4Px7LZsMctPHNp+bQwNX0usOU6ksCEYEKs83c6QZEaT95MekakbbWC5/CvT1O/TqQ0usq89SyIZ68ktM1wnP5xVz2YR5YtQbQp83hkgnw4/3SOlbmr364Yb6rNdHNNaR4y5dSvMkkGaCrEHzWXbwwIEAiihA6l2FEkDfRvRVdhscOyKv3Y8WbmMstAPXJKjj+WjjzUseWJeNXKoepPYgevmsA99uuGLHmaGylsaa3w75POUj8aZFOYfoCf2anqL38x717D1xI0LWo6bohd2p+Cu6LXr+ZJ6m++HK6ssCEYEIwIRgQjAhRvEuERzwvDN5o29eq+4Psdx6fTCEXTHsD2lpSU5h5el4ZOpdVliJ8jMCUcfusB39v64jIssSWF1O+9rhXPl3m1c0ryzRASZRWeGNHIVtQ0qoj7tdIDRrX2vdwKvQ1IlBcRm3RcsuQykHg5XNw+Pms0+uZ49miLmxXcCzVCrAY+gLdMimuZE0hjxdztepVufOT8HzcsUEwZQRYItWFWNS9mF9u+DMFVTI+lkLWm4V/5d+JmWnpZ/uJD3O6Hr0bt/4q6jc4eHhaENbG/I5FXaGVXAZWDKehBBB/MYcriomb5QzZ4nNmUdBBM8TEDMzxkBI0Q3Ci+HJ0OzHptgQuKTkzPtkxlm+w3DFFHC48TU/hzQPbuUtAVi3RdQLEbirwIWif4d5zMGQzyZVfGzDTyKBJKl+GI0XQfD1VbNZIogbGzQhYR8i8SAljZ8o6TNltcjSzGT/VhANW8dFn8OyCdi3U9cCFjnPh3nXjGXDZXwozmmSTVIJHOYSZV1roIFFwDROy98CFa+UuWJspPJJLP4weCGMFtIZTGZbFKijR5hRNt1vtgQpfjXMWWygueVVP7vVj0/CN8ISAo5JWRi7il/xTnvN51jDw2J1Hd6Bf1/sp0I6kn2PRhdfIKg+rkl9mEd618ncDyVt9oY5jM+C8skZ3EOkqCrXv4ttW90Q31KNsiCGO/t5utc9X6rs5S4oo4eJXMkZyZZl00DLG10ltsylhV+qCumFBy7E+CQdFiOWHyVR47zW2YtcvGcv4v7ZY3JEznvpAFEnrW7XveEJVKWpMmTBa+vWrp8O+Q2hYZnNCpB+zj/AHf4m/i9B2/o5reauUlGWHG/VMNIgCT3PU/ToPYf5nD1orZgQjAhGBCMCEYEIwIRgQo7iPC4pYWhlUyRsarqVs7Ueoo732wEXTXsa9uF2iUXNvJE+RczwFmhU6lZb1x15rauwq9Q9LNYiIsseekfEcbNPJbMj8QyNMk+WjmzKKVjnNKwu+oA369q6t0s4W6Vtdu5t3Ddc3InDTnM40+YJdIrlkJF6j1UfrvW+wqt8IBcptIwyyF79s1NTmDimUzOZaBYpVkCRSIDcjMRpVlXqx1AE7/NfbBfELqw4MqGOcRY3sCuLNcvZnh5kbK59LiUPLGHKMPKT+zJKuNJFXub6DBa26jMMkN8D9NR+i84b8TM6ikuiTKoALFSK7WxXaz+WFxFIziElsxdTeW+LiFh4mVZV7lZAx/JSFH88LjUzeJNvm1dv/OzlP8AdZj/AMsf/uYMfUn/ALRi5H13rXmPi1lgp0QTs3YNoUfmwZiP0ODGkPEY7ZAqKzfxdc14eXRfXXIW+lUFwmNRHiR2aoyXj3Fc3MkBdoGk+VaMN1ZsMfN27HfphLkqMzVMjgzS/curhPJUfgiadZ8xK0jxmCLSNLLrB1uTdWt6rHUCjhcKeylbhxPuTciw71YOAPeUCCX7KclIftCwgN4ipuLKiySALYXdNYN7A07FZiPsWvbCc7KPznMmTy+afPR3Oc1Dp8OwChGgUykbKwXqbNrsCDguAbqJ88UbulGeIKoZ3iWa4nKkSL5RQjgjFIig0CQNgFB06j0vteE1VJ0klQ7CBly2CZHJXIseTKSzfeZg3VbrH9PettR9dsPDbLSpqRsXtHVXWKOrsk2b37egHsMOV1Z4EIwIRgQjAhGBCMCEYEIwIRgQtfhV8tDfcVsbNnb1O+/v3wIVH5l+HMGZt4P9Xl38tDQx7Wo+X6r0vocMLeSpT0LH5tyKXuYyef4VJqBkiF/OpuN/S/wn2DC8NzCziyenNx+il8nz+Zp8uc4AIYn1kRp8z76WYauik6tr3XocLi5qZtbicOk0HmtfPfFlmQFZ4MwHa1YRaJohbEKT3UXW9fTvhCbpKuQObkQb+IWfKmWdeFZ+SNC7ykQqFUsSDQcaR6KxN4UaFLTtcKd5aMzks/h7wlRDmM1LB42kiFIzHr8xK6iR7WLNWAD9MIOaWjiAaXuF9lIwcByUefz0UixghVaBJm0R+ZQxoiiQGOna9h9cLlchSthiErwR2X0Vf584UIhl5EgSJWUgtHIHR2FbruSB169qwhCrVkQaA4C3ZorbwzOhOEZeUTpkwfJIywCRnKsVG1/MwWySD1OF/KrkbwKcOvh7loy0DZ6DIZmF0D5R9EjO2mkUimIO1lQCf7WDUBI0dK1j2n3T8Fq4jzXlYsxn4X1TZeXSwWPYa6USAMGGzEBie519e5exKa+pja97TmOr4qoZnmF3esnEMsHUxmOGyXBJIB7luo1AA7nDSqRqHE2jFtslNcufDWaanzJ8CL021n8jsv1P6ejg0lTQUDnZvyHxTT4JwOHKIUy8YQd32LN1O56mrPXp2w8Cy1Y4mRizQpNUAuhVmz7nCqRZYEIwIRgQjAhGBCMCEYEIwIRgQjAhGBCxdQdiL/8A1uP54ELVJB5GWg4KkaXNg9diSDsenQ/ngQRdVTjXw+yUxsK0LHvHsPxH5Ta/07YaWhVJKKJ+1uxU3P8AwrzK7wyxzLtR3Q9OtGx/M4bhKpP4c8e6bqMy2R4tkf2aZhAb2QeIvazpGoA7DerwmYUbWVMPug+a5OI83Z0qIXleIozE6dUT6mJLaqIPUk1WELtrpr6ma2E5WXevxDm8VpWiicPCsLI1lWCliCbPU6iD2OFxZ3Un352K5btZRXMfND5sIhWOKOO9McYCqCepwhcoZp3SgC1gFjlmzc2WEEUcjwCQv5ImYaqrdgD0Hb3wXSDpXR4AMuxSeR+HeekO8QjG27sB19hZwuEqRtDMdRZWjhXwsjUj7VmCx2+7iFdWoWxtiD60tb74cGc1bj4c0e+bq88E4Fl8sB4EKpa0WPzn5diTv2s79QMOAAV6OJjPdCkBlxYLeYjcE9jRFgdAaJ3HqcKpFuwIRgQjAhGBCMCEYEIwIRgQjAhGBCMCEYEIwIRgQjAhGBCxaMHet9t/p0wIWLihsT1H9en07YELkzmdZJokAFPd3129MCF0TZONzbIjH1Kg/wBcCaWtOoXPxTMeBCWjVRVUK23IHQVgSgW0XWSfLvXr77HAlXuj69b6+1fpgQslFbDbAhe4EIwIRgQjAhGBCMCEYEIwIRg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8140" name="AutoShape 12" descr="data:image/jpeg;base64,/9j/4AAQSkZJRgABAQAAAQABAAD/2wCEAAkGBxQSEhQUEhQWFhUXGSAaGRcYFxsbIBogHh0YHh0hIRkbIiggIB8lHSAcITEhJSorLi4uHSAzODMsOCwtLi0BCgoKDg0OGxAQGzQmICQtNCwsLywvLCwvLCwsLCwsLCw1LCwsLDQsNCw0LCw0LDQsLCwvLCwsLCwsLDQsLDQsLP/AABEIAMwAzAMBEQACEQEDEQH/xAAcAAACAgMBAQAAAAAAAAAAAAAABwUGAgMEAQj/xABKEAACAgAEBAQDBQUEBQoHAAABAgMRAAQSIQUGMUETIlFhBzJxFCNCgZEzUmKhsXKywdEVJDRT8BYXQ0Rjc4KSk9N0orPC0uHx/8QAGgEAAQUBAAAAAAAAAAAAAAAAAAECAwQFBv/EAEIRAAEDAgQCBwUFBgUEAwAAAAEAAgMEERIhMUEFURNhcYGRsfAiMqHB0QYUNELhFSNSYnKSU4KisvEWJDPSNUPC/9oADAMBAAIRAxEAPwB44EIwIRgQjAhGBCMCEYELGRwoLMQABZJNAAdST6YELwv6A/8AF/5fzwIUbxLjkEG02YjjPl8tgsD1NjrRHsP6YQkBRulYz3iq3nviZkVFL4svm/CtVRsbsV2vsMNxhV3V0TetRo+Jhmc+Bw95tG4bVbD3IWNtP64TGdgohXlx9lhK1R/FWWRgkWRLOb8okZmNWTsI72AP6HBjPJNHEHE2azNa8z8V+qS5EWDurTdCPVTFscGMoPEbZFnx/RduU+K+XYL4sEqMD+BlZR2u7UnYnbThcae3iLDqLKfyPPORlNLmNJ1DZwVvaq8w6YXEFYbVRO0crBBmNahkKyKa8yMKO9Gu1D6n0w5Tgg5hbVkBodCRdHr2vb2sfrgSrPAhGBCMCEYEIwIRgQjAhGBCMCEYEIwIRgQjAhGBC0vOApYnSo3LNsABuTv0FXucCQm2ZVI5h+JUEAKZf/WJBtqukB9b/Fv2X0O4wwu5KlNXMZk3Mpe8Z53zmYJ1TGNf3Y/IO/cebvXXDSSVnSVkr97dis/IPA8pJkXzMmVM0kRdSoJYvVMNKbDVRArvXvgaABordJFG6PGW3I+Kjecix+ytJw9cnEr0G1KdQ2NFVArYXuCcBvyUdRqwlmEXTMzYzTtE+Sky/wBm0g6SD5xfZlBAXTQFD1xJnstI4yQWEWVYiyErcejkkiSKomfysXDgK0V6iq+bzLtWwAwz8yrYHGqDiLZforDw7O5uTNzQ5jLqMqA2iSr1jUAoPmI3Unau2HAm6sNdIXlrhkq1yvwLLj/SUrweNEJWVECh7CEtSAb3ZrY77YaAM1XhhYMZtcX8lVuan4aYm8CGeDNah90wKhd9wykkAVvQ3uvfCG2yp1HQYThBDlWeHcRlgbVDI8Z2vSSLrpY6H6HCKoyV7PdKu/AvilPGQuZQTJVal8r9t/3W77bdeow4OKvRcRcMni6YvAeYIM2Ly8oJ6tE2zADbp1G5XfcfreHggrTimZIPZKmleyRvt7f498KpVlgQjAhGBCMCEYEIwIRgQjAhGBCMCFjI9VsTZA2Hr/hgQq1zXzZBkl+8Ill/DCv5Mpa700a835gYaXWVeepZEM9eST/MnNOYzrfetSDpGthR+Xc+5wwm6xpqp8uuihMIqyMCEyvg9xBUGaR2VBpV9bMBVWO/Ydbw5q1eHPADgVzcyZeBYZGk4o2anBV1jv7tiCNii6hdX0Iq8IR1omDQ0kyXPLbwUgOLcJzZhZ8tIJl+WOKJgbBvpHs3Sxd7fngOE6hSiSCSxtn2H5LrPNEzZ5Z24fnBEkLRqBAxcl2jYkjoANNAAn170DFneyXp39JfAbW5KtcS5m4sglLDMRxs2zPCV0C9gGK7bbYLlVnz1IvkbdisfKedi/0aMvHnY8vmW87OWFhme/x1ZKgKa6X3wo0tdWIHtEOEPAcq18SDnEMEWbljlFFkZFr0Bv8AlhDfdVq0yABrzdUrCLORgQs4pGVgykqw3DKSCPoRuMCc1xabhMXlT4lsCsWe8y9BMB5lPTzDuKPUb+xvZwdzWnT1/wCWTxTRyuaDqrowkRz5WTcVXc3vuCL+grEi1AQRcLpwJUYEIwIRgQjAhGBCMCEYELCR66bnsP8AP2wIVB5553+yL9ngcPmD88m1R36Dpq9B2HWzhjnbBUaurEYwt18kosxO0jM7sWZjbMdyScMWK5xcbla8CajAhTHAeWcznD9zGSt0ZG2QbX8x6n2FncYWxKsw0skugy5phcH+E8S0c1K0hv5E8q9+pPmO1dNP54dg5rRj4exvvG6t/D+VcnCKjy8fQAkqGJr1LXZ98OAAVxsMbdAphRWw6YVSL3AhGBC583kY5f2kaPtXmUHr164EhAOqrPEvhzkZR5YzCdt4jp6fwm139awzANlXkpIn6jwVH458L8xEC0DCdf3flbt2Jo9+/b8sIWlUJeHOGbDdUfMZdo2KSKyMOqsCCPqDvhqz3NLTYha8CajAhWLlHm6bIuKJeEnzRXtvVlfRv5YUGyt09U6I22Tv4HxGLMR+LBJrRjfup7iuo+hxIDdbjJGvF2lSOFT0YEIwIRgQjAhGBCxeQCr7mhgQl9z7ziuU1wZZtWYf9pJd+GOw/tV0Hbr1O7HO2Co1dWIxhbr5JQsxJJJsnck98MWITfMrzAkXRkck80ixxKXdjQAH/FDuSdgLOBPZG55s0Js8qfDSKIB83Usn7m+hev8A59q6ih/PDw3mtmChYzN2ZV/jQKAFAAGwAFAflh6vL1mA3OwwIUfxLjUUChnYBSVAbUqi2vTTOQpJroCT023wIWzK8VilNROsg1FSyMHUMLtSVJphW911HcjAhdcbhgCpBB6EGwfzwIXrMACSaA3JPbAhcWZ4vDGR4kqIDXmdlVbayoDMQCSASAL+U4ELRwXmGDNqWgdXUNptWVt6vfQTp27NRwIUnFIGAZSCpFgg2CD0II6jAhRnHeXsvnF0zxhj2YbMv0Yb4Qi6jkiZILOCT3N3Is2S863LD++qm12vzKLofxdOnSwMMIsseoonR+03MKp4aqKMCFOco8yPkZhItsh2kS/mHt/EOxwoNlZppzC6+26evCeIxTRiaKTVE9Vf4T0I9t+x6HEgN1vseHjE3RSOFTkYEIwIRgQsZHCgliAALJJoADqScCFWed+ZfsOXLA/fSWsamjVdWr0HXvuQMNcbKvUziJl99kiZ5mdmdyWZjZJ6knriNc+5xcbla8CapTl3gUudmEUQ92Y9EHqf8B3wuqnggdK6wTy5U5YiyEZSO2dt3kYC29vZR2H9TZxIBZbsMDIhZqk85nNFAJI7EEgIt9KvzGkB36Egnero4VTKk8w8U44y3lMnFED++6ySDcGyNSxrtYoF/wAuuGuJGgTmgHUpfcxcP48y651zDUVH3QvcaqpYHLAbkFwoNE2egxEekJvp3j18lJ7AFr+ap3GsnmIZR9pgkUtRJdWskmt2cDUW3Fg3WrrV4hwGxuc+v0fpfkpseltOr1+qjIlqUNF5XDDS0TU4OwrR3B9V7Gz1rDw9zRr46eO3f2dajLWk+vL1zKZ03MPEy7R5nP8A2eFBSzRwWS1iwyqLAVQ13VHt6OZUMeA4HLq3Tvuj9rePw61x88848VyszZN81GUeMFZDGi60YVqB7Gww3qiPoTKXFouRfsVcAONlQ+JziZhJI7SMb88jFzWpvlQfhsnsAB03xAJJCc/WXP115KYsYB69eua6eH5CaSTRlYJToDX4aszD3DIpYCiBZ3IbarGGi5GK9z62v+nNPORtoPXryV14Bw7jagvllzQbVv4wZQLUKaXMOC1ACibreqw9pmvmMu76JhEVtc+9X/l/iPHV/wBpysEqA186xSEEjzeVnQ0LGml7b+szC4+8LKJ4aPdN1dcjnDKo1xPExWyjgGr6jUpKHvsDh6Ylpz38O/DDZjJgkWWeHrpHcp3ofu/p6Yjc22iy6qiHvx+CWmGrJRgQrd8PeazkptEh/wBXkPn2vSegYf4+2FBsr1HU9G7CdCnfG9HSTZNkWRZG17DsLA/TEq3FtwIRgQjAhaM3PoBdiAigs5I6AC+369+mBISALlfPnNnHWzuZeY2F+WNT+FBdD+p/PERN1z1TN0ry7wUPhFXXRw7JPPKkUYLO7BQACepqzXQDqT2AJwqkjjdI4Nan9yjy3HkIfDQlmY6pHP4j7Dso6Af4knEgFl0EEIiZhCnMKplx57iaRPCj3czMqmtrVGc2ew0qd8CLqN5b5kTOy5jwaaGIqquL85OrUQehGwA/WzYpAbpjHh17bZLl45z3lcsXUlnkXYoorff8TUOx79sMdMxuV1ejoZ5ACBkdzlzz+BUxG0GdgBIjmhkHTyup6gjaxYNg+hBw/IqqQWmxyKoPMHwgicl8nK0D3qCksQDakhXB1KCQTvq3IqgAMRuhaQRb6eCeJDuljx3K5zhcgbNReI1jSZQ0sUvsGuuourV6FkdzHHGWm1svh69dSkdICMj69et1yLw/N8VzLOsbyyuxJpdKxdetikXylfM25JoFtsOu5zrJtmgXTP5Y+C8MYVs1IzGvNFGQFJJa7cjX0KjYg2mq+gEnRgm5zTMZGQV4z+byvCsuNEaRrdLEmlS1sNRAJGqgSx9rwOcGC5T4YXzPwt1WXDObMvmA3glmdULmPSQ1KQDv8t7jYHv9cDZGu0KdNSzQi722F7dV+1S0WdjZY2DrUvyb/NaltvU6QT9AcPVcG66MCEYEJO/E7k/wGOah/ZSN50A/Zse+w2Qn16EgdwBG4WzWRXU1j0jdN0v8NWYjAhOH4V8wmeH7M5+8hAKk/iS6ravl2G/qPfD2nZbdDPjZgOo8kwcPV9GBCxdqBJvYXsCT+g3P0GBCXvxc46Y4Eyy7PN5n9kHa/dtvop6bYY87LPr5sLMA1PklDhixUYEJy/CrlnwIftEqkSyjyg/hTtt6t1+ldN8SNG63KKDo2YjqVfcOV5GBCV/xw4gUjy8YB83iNYJ/CtUV2sHUQd/bvhjuSp1ZPstHrb5qK+GMWZXLZnNaxphSQxppOlpfDBsqGDEKKG9WG2o74QkhpIS0jdSMh69eKjeM5JMxxTKB5KaRfEdEB2Zw9smrUFBC6lVi1WeoKgY89Y+OGSZ8RFrZE66dWWtu7Oxuuhgld0bSHZs0Fjv8Mtr9mYTZ4XNHl4liijIRenUkkkkkmtySSSfUnGQPtSQLCIf3foq0kRkcXudcldf+lv4T/P8Aywv/AFW7/C/1fom/dhzVa5iQ5yRUkgGiJlkik9H3tvW1/dqjY3P4WzfaWRzWujs3PMak22vkLHx+YKcbrLgcJy08jLGCZmMk8uk+diWNKLtaJ2vV5Vrc+bDY/tNMLvcAQTk3Qjvz/wCeQySmnborH/pb+E/z/wAsSf8AVbv8L/V+iT7sOahuaIIs3ERIrgoCVZTRHQn5hpogUb7dCDvhD9puks0xf6v0U0GOndiYe0WyKX/wqK5coYGVy8pjfUhtFZ4TSHUDbK2u/MKjHucdJHLJ0oBZkcsW1sJPdmAM+fPJJWODWiJrrgZ6EZm3Pq0XdxzjsvD84qkaYhOZTDbNWrxAWjcqAI3RySm9OCoIA3uHIrDkk6N+XO/19c02stOsiK6MGRwGVgQQQRYII2II3vD1cWzAha8zAsiMji1YEEeoOxwJCLixXz3zdwBslmXiNlD5o2PdSdt+5HQ++IiLLn6mDon222ULhFWUly7xdspmI5130nzD1U7MO29dPesF7ZqaCXonhy+isvmVcIyG1ddSmjRG3etuo2O/X0OJl0YIIuFuwJVqkfzKt7mzVi6FXseosgbeowIXz/zrxf7VnJZA2pAdKbgjSuwqtqJs374ivfNc9VydJKTsoLCKsp/kjgX2zNpGR92vnk6/KO1jpqO3bqcKBcq1SQ9LJY6DVfQQFbDEq6Be4ELk4rxBMvDJNIaRFJPTf0AvuTQA7kgYEjiGgkpRNNBxNG/0hK4WLMGZAJY9QVlRUi11Q84e18ukAEkUThtwoWSNcMztfsBTN5PikXLAOsSKWJiSJXAWM7rq17lzuSaHXpdkqFKwWCWmak/1/MoVUyyZ1HjcjXo0qibHr81ArtQX0xlcTlb92kDuRvtlYrdp6bDGZT7pYbb+0cI8/CytfGeINHcgk+6RGDKi6iGLRoNxvYYna/X0xzdBw5tXStY5hYRY4y3Jwucgd7gjssqRLsdm59Q6hy7lUsx8Sp1YiOKBkGys8b6iB3apKs46c8No9om+AXPy8VlDiG6d61/852a/3OV/9OT/ANzB+zaT/Cb/AGhR/taf1f6o/wCc7Nf7nK/+nJ/7mD9m0n+E3+0I/a0/q/1XXwv4mSGVftMUIi31GONtXQ6atyPmq/a8IeGUhFuib/apIuKyF4DzYd6sPHVmnyyNBMsYeJpKqmcPEwSyQSukkN3G2Oelo4qFrY3xlwu0l+HIe0Mr/C191vRSCUg3sD5KO+HE6tn/ACL4Y+xBHUV960TxgSGhudLAX2LMN+uOqgfc2HIeKu8RpujYXHXGbdYOf0+KkfjDwXxcsk6i2iamob6G222PRq9qJPbFly52qZduIbeS1/B/mASZIxySD7pwqliBYf5QAQNtWpQNz5awBPhdkWnby2TEw5TIwIVM+KPAPtOV8RB97BbCr3X8Yofk3T8NbWcNcMlUrIekjuNQkhiNYCMCE5/hTxfxsmYifNl2rt8jWV3qv3h6+X3xI07LcoJcceHkr3hyvKF5s4j9nymYlBpglKdVbnYV6Gz+dDCE2CimfgjLl87jES5tGBIm/wDBzhITLyZg1qlbSvsqbfza9v4Rh7Ft8Pjwx4uaYeHq+jAhV34hwF+HZkAXSautbIyuT+QBP5YQ6KGe/ROtySO5Q4Sc5mMvD81sC7abpBu5uiBdEAnayo74YBmqDI8cvV8vVu9fSMaBQABQAoAdgMSLVSlyuXmy/FNM4V3md2tWvQjWwYgAAN92Af8AvOu+MDjYLaaXraP9wW617ZKIWywuy/tz+Jv3rXzEztMsavQYPszlUv7RmTv2vYVt1rEUMvR0cRN7YBkM/h6yV3hhaynfIW3Icds9B5KA41yvmI0aZogoFlvvF2AurAPViAAFuywut8PpeMUz3iJrrnIDI7/Ib3todVz/ABnhsNVI6amyduLZOyJxDlpn481XMba4tbMvCXZUBUFjQLHSN/U9hhksgjYXkE2zyzKkij6R4be1+ampuT82i6pEjRKJLNKoC16/XtV9RdYy2ccpJHYGEk5WAac+zs3vbqutA8KmaMTrAZ3z0t9VavhNmXYZpWdiqrFpBYkL5m6A9Pywcd/+Pl/y/wC4KxwdxLyCfVisfhxlZ3zv2iNFWEakkIIr71ZJGAU7gCRYelnzDtqxeoGYYxnoAOvIBdLxGQCGKPD+UOv23vkmVzLAXymYVdNmJgNYJX5T1AINfni+VjuFwQvnbgWSE86ZdnCpIdO/ypflX0Uk7j1Fn13jWSxodYHcjvyJv9F9E8suWyeVLNqJgjJa71Eotm+99bw8LVZfCMWqksKnLF0BBBFgiiD3GBC+ceZOGfZc1ND2Rzp72p3XehvpIv3vEK5yoj6OQtUbgUCu3wk4h4ed0E0JUK9e48w27nY/qcObqtDh77SW5p0xdK9Nut9PUne8SLaVD+MGbKZNI/KDLLuO5VQWsfQ6LPv74Y9UeIPtFbmk5hiw0YEq+kOW8l4GVgjojTGoN7G6s373iUZBdNG3CwNUlhU9GBCpPxL42sAgR2IjdmaZKUiSFK8VCGrqjGgDZNAA3hCVHI61he1yqVyPDlPtOWhgeVWaZ5WXWWKrG0vgR3VBdCB2Vjq8ydQbCZKMOjcQW6nl1X+CdeHKwonO8LiQyzLGolkZS79zXhr1PQaVUUNtvXGTxz8BJ2DzClhJxAJXc1NUwNkUrmx1H+sZnce4xTpRemhH8gXU8I/Dv/qPkFNcy3IIkVnZnhZgtXr0mNiSBvqroBdljjmeGubE8vcAAHWJ5XBHhz7FmUUrY52Occs/Kyy4HyzB4EJmy0ZkC0dSkEgnYshHz1Vkjrq6DDq3ik/TPbDKcN+fkeWthysq1RS0xmc5jQR2c9fiobnDln7tFymXjCsW1ONTFTR6tvpTrtVAjtjR4TxX2nOqpTcDIZAHu3csmsosmiFozNydx+ihmz4k4Ih8eaTVmyoLjd/OzBW3NLpGv+0AMT08JZxi2ACzL5bZAXHXfLszUta7/tHZqe+EX/XP7Mf958aPHfwEn+X/AHBZ/BvfPrmmfwnhkUQ1xoFZ1Goi992bp0vUzb+9dAMaPDvwkX9DfILSkJxFaOaeJRQZaRpnCBwUW9yWZTQCjcmrNDsCe2Liic4NFzovmyLiTRMrA+ZJSUoWD4e62DvRIB/yxHZZjYvauNgPHVfU2XI0rVVQqunTt7YkWqtmBCMCEnvjLktOZil3qSOr2q0PQd+hH64jdqsjiTLODkvsNWYpHl3PeBmoJdWkJIpZqulum23/AAk4FNA/BIHL6OAO/TEy6RKr40OobJxgm0Ryb32JjA37/KcRv1WVxI+6EtcNWUurhOV8WeGImvEkRL61qYC69rwKWFuKRoPNfTGJl0q4uOeL9mn+zmpvCfwjts+k6PmsfNXUVgSi180vOUuL5vNrMGz0weORekWW+QhT/ueppxfbbHOca4rUULojGBZ7L5/xXI56e6rstOxs8kY/K63dYI+K/DpZcnFOELyRFwXXsh/eX5dyqWa236DGlw6qdVUrJnDM626iR8ll10YHYDn2Kr/DDLeJxSJh8saM4PralCbHXZgK27nsMXm6qnRg4s9c/Xmnxh60lycU/Zn6r/eGMnjn4CTsHmFLD74Sn5iiZ8wix/OQwX6/aMzXXtihC9rKOJz9AwX7M11HCnBtNIXaYj5BWXivDppGirQQImD2FrXQ0ECugN9Pbb05CCeJgde+otrpvusMgrq4dkmjZLAoRaSVqtWqzQ2+vTEU0rXg2/iv3WslAsuLj/CZJY6iCX571Ab6pVY1YPVPE9N2H1E9LUsjfd5O2nU0j4G3cPFHNJ0VWzXBM8nCPCm0GVZzJIF0bx62YkUAL1U+1HTt/DjapaukdxUPZfCW2F7+9a3Pllyvn1qlVxvNM4brr+EX/XP7Mf8AefG3x38BJ/l/3BZnBvfPrmm1lfkX+yP6Y0eHfhIv6G+QWlJ7x7VVviXwiTNQQxxg0J9TkVsoim33/i0/r+WLZUErMbcPNI7I8NaaeFAPOX0rpB2uxRAPQdSdt16YYsxpJGBu+vz9ck4+X8zNFkfsy6xJEZ41kVQNXguAKEgYLqLeUEEaQa6Yy+L176KFjmWuXAZ8rG5yI0yWxTRXGE7egorjnG85BncpEublMbkGQNHl+hcLVrECLJA23w3hHEJaukdLJa/SBotpYi6uRU7XSlp0DHO8LW800cbSpJc/GvLj7PBLvaylAO1MpJ/PyD+eGPWfxFoMYPWq9HyAkbyLm80iKixElBdNKzKAb6C1697B2wluariha0npHcviqlzBww5bMTQE3oar9QRYP1oi/fDSNlTlj6OQt5L6DjgizKRysnzopG5FAi62PviZdG03AKV/xo/2qH/uf/vbEbtVk8S95vYufJcA4fDlcvLnpZQ2YDMugbALpsGlJ7jf39sJlukbBCyNrpN1HmHKJxHJjJSPJGZYrLgghvFG3mVe1dsJlfJRhsQnZ0ZuLp84mW4vGG2BCTPJTpDJn4JX0+Ua5Q2mq1IdJPoTYPascx9oIJJYKZ0YxFrnMta+dwRl2BatVYVT36Bwa/xH1TCysw+y5jWkkykElH0qHDDToUMRQIF0f3/ehP8AZ2XFSmPL2ToORF9e26oVIsbqhcAzGT4TmSYJNMcrLrWTW58N0jdBEUNAIWctqBJ0VteN/RUzIxuvq6cKsCAQbB3BHfCqZcvFP2Z+q/3hjJ45+Ak7B5hSw++EtOMSTQyfaI41KAMviOhYKTmMwKBBFE6gPzGM1tGKmiia6+HAL2Nr9uRW/wAP6KSEwvfYlxyvrkPouT/ldmv+x/8ATb/88VP2HS/zeI/9Vf8A2VFzPwXv/K7Nb/stutRMa/8Anwh4LRjUnxH0TH8Op2C7n27SEHm3Nf8AZdL3jbp/58A4JSHMF3iPolbw2B4u1xI7lxcQ51zifhgZDsfu229j5+h9fyxPDwGjcdXA9o/9Vi8Zpp6NnSwjEze+o6+zyU38MslKozUskRjSVY2SkKoQWY+Qfu0RXtWL3GWYOGvFybBuZzJ9oZkrn+GBxlLy218+rdM3K/Iv9kf0xp8O/CRf0N8grknvHtXFzLmzDlMxIASUjYgD6HFwqJ7sLS7kkT8P5Yk4lC0jL4YY2SxUiQmlPYVr1Hc1ufphgWfA4Xbj128P1CdXMOb0WdaIqC2LggKNySWsCqr6b45P7SEyzRU7WknM2GpvkPJblPkC5UKIifjy6POI1RXX02L2LNEAV07/AExrcEidFwyFpFi57ndwGFTxixnedmBve51/km3jZWcqF8Zo7yUe/SdT9fJIP8b/ACwx4uFSrx+5v1rkjlzWehSsgNchiM00zKEkWPzDykElW3+VSBqOENzskBfKwezra91Refo2GdlMjRs7UzCO9KGgNNnckADfa+tDphDqs6sB6U31Ty5e/wBly/8A3Kf3FxINFuR+4OxLH40xEZiBq8piIB91Yk/3h+uGO1WXxIe00qW5QbN/ZIkZclLEVHhiRyrKpJ2ICEHt+nfALqxT9J0QBsRb1sojmjJLFxXIBY4kDNC1RLpB++6+59/phHaqGZgbOywA7O1N/Eq1UYEKj/FHgqyZJiiAFW1GqWy17k9fmIO1k+hw0v6NzZB+Ug92/wAFeov3hfAfztLR26t+IUfwfMnN8KYKAZHy7w1SA+IFKoBZ0qS4Wr9VO2Oai/7DjMtOfdkzbyz9oeZHbkqzgZae+4Fj26FKSdiWOuyysR5iQQ261ZN9dvbV+nRLCOMa9/d9Pl4ur4ScVaXKtE5YtC1Ak35WsqLJvbzDoKAXD26K/SvLmZ7ZK3cU/Zn6r/eGMvjn4CTsHmFeh98Kp53RNmEy8kMrQ6C0jUyR6tcTIoYVbWobbbqPUY5nhtZDR04kc/EXZFt/dFzmB2AeKt3eJA5mRGYPWqTx/JpDmZIka0VgAT2sCwf7JJH5Y6KWzCbaa/C66qlqjJSiZ/I37rj5Kc47xUcOSODLRhpnBNsdh6s29nfoNthQrYYwOG8PHFS+qq3kRtIFhqSdANhlqe8rm5ZZ6mcMYLudnnoAPktWQ4inE4pVlTw8xDvsbrrRB7q1EUfqOxwtZRO4RNHJC/FFJzy0NiCOY2I8tSmqJYJi14s5pzGxGvxCieXYYJJlXMkiMqxqj5iqliprcDQHN+2N9mEXc7QAnLey6DiVQ6GDEzc2z6wVd+Hz+HLJlkhlSNNPhsdRj0LFGoAc3bAitz69d8cvxSqiq4ROH2dpgvsCc7eBXLRtwnDZXDK/Iv8AZH9Mdrw78JF/Q3yCqye8e1Uj4tcZVMoYFP3kjKCBq8oHnvbqDpAq9wT6HFp2ip1TrR2G+SX3K3LrzRrmh8iZiJdNFi/nAfp+7aknfo4PY4bbdVI4Cfb5EW8c1a/ijxAnLrFuGzEgsajaou5N2VBFICLo21XvjneEyCp4rLWn3ImnCev3W8tc3Lf6EyYIBq8gHs3+CufKfBkiy+XLRIJQurVo0sC43u9w1Up+mOiibZgB1RWz9LO9zTkT4gZBT+JFUS/+NA/1OH/4gf8A05sMfsqPED+671jwLicrRZR5+HzlYlAikicmxoUamiDC7oVqBHphB2JYpHFrS5h6rJcc4mE5uVoGcq5LkOpUqzEllogHYn/+4abbLLqsPSEt3T64CpGWy4OxESWP/CMSjRb0fuDsS/8AjNlSYspJqDKjPGT3JYKb22/6Nr96w1+yocSacLSufkSbJw5VZDLlYs0WOp5jqYKGaqUsK2rpV7XdYaC0a6pKTo2x3uA7rUDz4B4kUq5iedjYZ5Ymi0adJULaKN7Y+X098IVBV5Oa8EnutbyTwy04kRXF0yhhfoRYxMtkG4utuBKq78QFlORnELBSVIY1Z0nY16Eevpe4NHDJHYRci43HMbq1RsD5g29ifdPJ35T4qrcmzxT5RKVYjGSswVdOltiWoEAg+VjuQRqBvcY4/iFIYOLtbK84H2LHXubflFze1jl/Lk7rTg9zmHEPaBOIde/rdRvxH5BnaY5jKqsiyftFZ1Qg1ROpmVabrQqm9AduxIWTLT3Nx69brzkwZjhcTT5pgiNN97Aqq7qKCqS6mhbEuCLBFDVbAA0StYIG323TSyechzUYaJ1kjPdT6H9QQR0xHPBHPGY5Bdp19BWWP0c0rRxGFEUUKJNDqexP9AcctxvhFLT0hkhZYgjO5OWm57Fahlc51iUr+b1rOSMF06gsgB0m7AskKT/0gcEeoPscajiJGtcNHNB7rLqOFYX0mDkSD43+akuI5fL8SRH8XwZ4gd7G17G1JoqTRB/L1GMGjq6nhDnxGPpIn7Z7aEEZghYtTSSwSh4JaW6OHLy7itcceX4dA6RN400vzMSCTd7muijeh3P5kE01TxadjnswRM0A0G511J35ebqOifK/Ebm5u5x9eAHkuLk7h6STEurFY42qr2Zx4QuuxV3/AEJ7Y2qiTo6eV97WafE5DxWrxkjoWM5uHgAb/JNHIQI6Bvm3Iu+4JBG3oQRirwrgtJNRskmj9o9bhubb8rLmZJXBxAK6M5mkgiaRzpSNbJ9h9cdNHG2NgY3IAWHYFWc613OXzlxXPSZ7NuwDPJO9olqCR+AVsNhpW+u1k9SU1WWS6R1/D15p9cK4EmXycMJO8S2XCgnVR1kA2d7Ybb0avDKhgdC5rjYEG5GVutakYwWAS95+zulctGAn2pmDlgpcxgUW0FgepAFEUwBtd8cx9m6YYpqi56FosBpjdf2bga216iRmtFhe6aONhs46nk383wTT4U0hhjMwAlKguAANJO5GxI26WCQax1rb2F9VRlwYzg0vlflsuvCpiV3xqzGo5WENROpiCaXfSqkk7bebc9AT64jfyWbxF3utUvnrzOaSXKcSjEaGMtAsmxVWGr5TW42qsLqcipne28Fj8uSXHOR+0cSnEPmLyhF7W1KlWf4tr6d+mGHO6zKn26g4eae+Zjdj5JdArcaQd/z/ACxMt9Vn4m5LxeHy/LcTBx7bi69ypP64a7RVaxmKEqg/D/P5qngycELuzh3llGyrQAB6GgbPfqdsMF9ln0cklsMbR1krr+IfG43hXLtmTmZlk1lkVFjX5wVGnfoehLdOvXASDldSVkgLcF7nXqV8+G/EfHyEJu2S423s2vS/crpP5jD2m4V6lfjiBVnw5WFjIgYFWAIIog9weuBKDbMJNcThfg/EC4BOXkssBRJTsV72rEXvf6g4z63h7a+mNIcntziPXu3v/Xay0JyXj740dUg69n2690xlCZzLtCyiSKSMFWZ2pu4sghxvRsH16VvR4NxEytNNUZSMyIO4HzG/j2U5oha4zBSX5o8ZcxJFORcfkFFzS2HRPEfzOisSy6hY1daoDaJKxZ5HYsJ269j6+Sy5S5kkyGY1ga1PldAT5ga9NtQ6gkV16YAbJsMvRm403HzCe65lMzBqiYMGUMtH6Mt0f1F77jEVXTtqYHRO/MP+D3HNbDH2IcFT+beHGaHWoOuLU1eifjHlFEhvNRNnzUT0xzPCJT0bqOTJ8ZNhzF8/DXsW9w6qEMuZ9l/wO30VIyeVErqhIAbuRfQE9O5NUB3JGNRtycl0NRL0MTnkXtt6+PUsZ4PDZk2Olitr0NGtvY4VwzsnRSY4w8i1xex2V95Y4YYYl1fO5DFSBsTso3ANgGiNgCzDesZPFHumezh8XvON3dW4HcMz3Ll66qE0pkHutyHzPft1Ln5y58+xs2Wg80saUXZQRrOmh1G4BLEgVYC9zXVRsbEwRs0AsO5c7NUgOI3S+4nzBm+IvHB52BIqENepupZthe5J7IoqqAou1VRz3zGw9dfrTldX3lL4erl854jszrCiFW2UGU6tfTelGkgdPN7YcBmrUcAa65zsrLzVxlIImkcqYkF1tbMDagE7Xtt7/THNcTqZa6ccOpMyT7R2A3HYPzeHMLQaBG3pHqjcg8Ikz2bbPZjdQdSg71vaIARVKNyevTuScdBFDFDGymg9yPf+J+7vXdkrNjTxF7//ACSD+1nLtO6bmJ1nowISb5p4vBJxkHMEHLwkI1guvlB1eUX+I0QAdxiIkXWTPIw1IxaBWniOWy8cE+YTIZOaJVDRNFGja7JB1bbBRRJF9fasKWjkrbgxrS8NBG1kvORMp9o4jDarQcykDygabYUB0AaqAwgGazKRvSTgntT7Tezt17fp+uJVvLRnYBIGjf5JEKEX6g9Nu4J3J20jbrgSEXFikNwPiGa4fmnSEKZifBKldQY6gBXQ7mqO3XEIJCwYnyQSFrddEz8vlszJGV4g+UiWX7vw0S2t6CjWW0hiTsAD2N4fnutUB7m2ltnkq38Ls02Vzk+SmNFug7a09Lrqu/SyAOlYRhtkVVoiY5HROTYxItRGBCieZ+BpnIHiYLqIOhmF6T/kehHcYY9mIeXUVYpqh0D8QzByI2I3CVnBuLTcKm8DMhhBqrcljET3U/ijPX9drsHM4nwz9oETRezUt7hIBpn/ABf8HLSaSNsLelizhPiw8j1cj6N04vkMpno2kmWNmK/dZiP5ujVbDala61HTvVDvTo+OMIMVWMEjdbjW3z6vDkqk1K14uMwfmlrmvh1nGjdkkyyqBYt5S1LZJVUiJNgHygk12BNY0qKvp6sXjOY1B1Hd9Lqn9yMWbz4Bbc1nZOHLlYcsywzCINK8T6vEvX5jHLGG+Zm8rggeWvlGLpy0Uc8nRgYNfgeoqZ4Fz6ZZBHnBWsgB1GmiPlJA3BJF6h0NbDc457jFDJiFZTZSMzPWPnYeIy5BWKOsxfu5Bkd/Wn1VibgsaZlp9B2IYLptVPS1RfnYnzAEUhJIBpSKv7YbLE37sP3z8rbNO5zy6xtz0stySrmfCIXn2RqdyNh3fHJZ5bg0QzX2hQR+IIR5LIa2BqwQfwGqJsGhpCP42xkBc4WnHs4bZX/i9b+KPvUxh6C/s897fw9nyy0yVV438QWUsmSTRWpfFYkbbg6UGwNiwW3A+pGNDg/DnQAzzZyPzPVfPxO6waqtucEegVN4bwqXNSCOFWd2aybJotdlmPRQC36Gt8beqoMa57svX/KZHCeR8rlVV52M8wvV4b6FGrdgG2ZqU6uovT26Yo1PEqWneI3uzJtYZ26zy8+paEVFcXP0Vp4nxSHK5ZhvHBGAAbssK6DfUSTtudRN/XGXV8UlrJRR8OGJx1I252Pz05K62NsbcUmQCXfDsnmOM5rU48PLx/Kp6ID3I6FyP+KG+tQ0MXD4jBAbyH/yP/8AyOr0eq3EzBapqRl+Rh1J/iI5BOHhmQSCJIo70oKFmyfUk+pO+L7WhosFQlldK8vebkrqwqYo/mDii5XLyzN+BbHueijqOpoYQmwTJHhjS47JTfDjOqss75iN3M40iYxvIoJYlw9A2GNWT0rfqcRtNisqid7Ti4a7qQ5zMeTjlSJZcrM4A0xkmCdSTq0jcKQD0pSLoXd4U5KSpLY2kC7T8D67ln8GOHHVPmCNgBGnTcnzN7iho3/iPphWJOGs1f3JqoKAF37nv+mHrVWM3QkAkjcAGia7bkDf3NYEJOfFnhXhZpMwgIWYXqH761+hrSf1rocRu1WPxCPC8PG/mpLJRz8UMjwRrFFOkYmkeiBLGT5o1XfV26jrZ7YMypmYp7losCBc9YUZzhkwvh8QymYaYrLolkIAIkUgqdIUKB0FVXy7EE4Q8woqltrTRm9jmmry7xhM5l0mj6MNx+6w+Yfkf5ViQG604pBI0OCksKpEYEKP41waLNJomWxYII2Ir0P8sNewOGangqJIHYmHt5HqIS7i5Xz/AA+YLlfv8u5Nxmgtt39UI7/hI/QUeIUEVe21QPbHuyN94dThkCPiNlP+4IL4Tg3LDof6Tt2Fcub41ncjM8eaiEsTMxUAUVU6qVW6MtDod+vQUBmycBpXMbgeYpWge1nhcRvcZtJ9ZqUwyO9qD943caOH+Xcda3Z3lqDOqk0Ylh8RQ+p/NQJBshiRtZJAYHynSDtijR8Rqoar7rUPa6zsJN+XXle9srjMnMhZtRQxyAvAIPrZQE/wzzpZ1UwaVNeKZaQtaEWFBa+gopd7XRs9WCLYr5c9lQbSux56eu8eKYXAXzKxxBwGVUAfMEmPWbZRpi0m7IU9Rs112xxVZwx1O2WrpnkNGlsrgkXsb6C+4zt3raZJezXBauY45pYzDKDCk7LGs4+92YtetKGkMq6Ls0ZF96noOFkSR1tS+4IxEnsyuSb5ZbWysmSvxNMbctslwRfDDKLTvO8g06gpZVVqHXyi9NGjW2+OvcWtGJxsOtZraRl9yt+d4jDkIK8FlQPpCQjZ2bWVtjRfybkmwK7kDHIsq67ikpghkaxtiSb2yFgbkXOulrXvmLLSbCyIANaSdgAonhXEs/nZBImXUQICyoxNEjYEuB8wugoB3vawCNBv2eo+hMbHOLyc5NBbcNbvfmfG2th7HxAumIBtkwZm/wDNsFs4fyVm89KJuItoWtowflo7aU3A72zb+xBsbFLTR00XQ0zcDdz+d3adh1BNxQwnG4437fwN7Ac3HrKZeQyEcCaIkVF9FFWfU+p9zviy1oaLBVJZXyuL3m5K6cKo0YEJVfE3iTZvMw5DLmyG83StZ2FkWfItk/U7GhiNxvksyteZHiFverJHO+Qy8MLKzxAiPxcqNbKw3bXGwba9VkX6UDWFvYKyCYmBu2lx9EsudeLNmZkVcy+ajUfdsY1Q29ahSqpJ2XthhPWsuqk6R4AN/wBU4uVOEfZcrBCR5gNTkHbUdyPm33PuNj02xKBYLZgj6OMNU5hVKjAhQfOXBBnMq8VDXWqPYbMOm56X0v3wjhcKGeLpGFqTfJvExl81H9olmjiRyxVbIDgafMnuPKSBfb6RjIrGpZMEgDyQPmr9mUWfL5gZuJcnl9QkKRp943iHySuFBA6UetlWBIC7qBlyWk6z2ODxYfHtUDy9xGTg2efKz2YJGG4IoaiAsm9Cq2b2B60BgGRVaF5ppTG7Qpvg3uMSLWXuBCMCEYELTmsusiMrKrgitLgEH2IPbCEX1StcWm7TYpTTZDi2RsoA0Vn7uvERbYCkI84XoFU0ALNDGbVcNoKi5nhsf4ozbxacu06rREQkOKGbM6iTLP8AqF14OeWvRPkrYNdKwOn8mHzjf0xjH7OwkH7tV2BGjgRfvGRHcU77tWCxMV+tpDvmvc9z1lHNPDn9qGlWZVGkgr5UmC2CAQa7DEzeDcULCz73GQdi4n/cwqs8Oa6xhdf+n6LLJc9ZUKY0gzrAitEh1rQGw+8lYAeww2XgvE3AB9XGBpYOcMuxrAnRte42bC7w+q0f8uJiAmWyappUjSWvSNt1VQPKOpw0/Z+kb7VVVF39I+bjZWBS1h/+sNH8xAUny/wriGbmjlzek5e9TRMgEbKVr5CLc9GGrofTG1TcPo6fKCC38zzd3dsO7ZRuDYhiM5L9gzIcsycz6yTQVQBQFD0GNBZy9wIRgQjAhVvnnmZcjASKMr+WNbHXuxHov060O+EJsq9ROImX32S/5L4bnYGGfGW+0CRW6tT+ZhbjVvbbm97DHDACM1Qpo5WnpbXv4qT4vxhcrkw3DpPs7CXXLBMg8VtZNCmvYUfWwNm2ol+Smlk6OPFFlnmDrmob4XcFOazbTy2yxHWS2+qQmxuepG7XvvXqMI0XKr0MRfJjdt5p0jEq2V7gQjAha5V2sAFhZW9t69aNelgYEJT/ABV5ap/tkIJR9pQAfKw21fQ9PYgeu0bgsmvpzfpG963cscyLmqT7O8ucMLRE6wIpEoUZdwdt+ik77ddi/Un084kyt7VrdR7V0cQ5YGcUwrIZ85HQmzTkhEKrtGKG5OwNAkbsxugS18t0+SnEow6u3PyWPw/5mbKuchndSMrVGzm9P8BP7v7p6b10rCtdbIpKWcsPQyajRNDD1oowIRgQjAha8xCrqyOAysCrA9CCKI/TAhQSQZGGFsusSuhYq0Wgyl2pjTarLbIRbGgEA7DDQGtFgE0y23UfDmMiY2YcPUaFVtAjyxNFtPRXIWup1ECrPbEfRxnPCPAKYcUqbe+7L+b9Vimb4c8ngtk4tRRmIEWXk2UWbETORY6WKJ26kAgZED7o8AkPE53eyZHf3E+RKk8zBlMyqQywlRQ0q0bxjqCFDAAdVXy32G3TD3Ma73hftCiElyp8CtsPTl7gQjAhGBCi+YuPRZKEyyn2VR1c+gH+PbCE2UcsrY24nJE8dzGYzbSZyRG8Nm06tyqeignsP6k9ziO91hTGSW8pGSunIXHkzCR5edikmWGuFxIU1qBvGxG9VW24IXp5d1Cu0k4eAx2o0VR4lxXNcTmjRqd7IRV2HmN/TYUL9ALwlyVTfJJUODU7OXuCrlYI8um4Td26Fm2N6Tex377UMSAWW5DGI2BoUxhVIjAhGBCMCFzZzKLIrI6a0k2dSdqr0P5dK9euBI4BwsUjea+ATcNzGpC6xknwpVYg0b8pYbhgNvcb4iIssKeF0D7t02VpihHEspDHk51ykUP+0QkkV316hu/c+YgE7kgjC66K4LTxgRnCBqFzca4BJxXMeLl/LCkYj8eXbxmXVTDa2DEqur0336YPe0TJoDO+7cgBa53WHKfOsuQc5TPB2VX06idTRev9pB19QOl7DAHW1RDVuid0cvimxlM0kqLJGwdG3DKbB/PEi1AQRcLdgSowIURmOaMnHP8AZnzMSz2q+EXAa2AKivUgivrgQoXiHE8hmjOBnIDXhhq8OTQQ7KDThl3aQLdd/fCEXUb48Xr6rzPJw6OGWOXMqkaMsT0yRiNg3iBfIqhSSNWDCk6FuHDt4deyz+25GKQ5VuIMJHGnw3nt/vF8tFvMCQwIo+mCyBEALXPiuTLpkYJwhzOVMmWBeRWjjWRQoBLEx6Rar6g+vUYSya2ENI6ur6WVo4Px7LZsMctPHNp+bQwNX0usOU6ksCEYEKs83c6QZEaT95MekakbbWC5/CvT1O/TqQ0usq89SyIZ68ktM1wnP5xVz2YR5YtQbQp83hkgnw4/3SOlbmr364Yb6rNdHNNaR4y5dSvMkkGaCrEHzWXbwwIEAiihA6l2FEkDfRvRVdhscOyKv3Y8WbmMstAPXJKjj+WjjzUseWJeNXKoepPYgevmsA99uuGLHmaGylsaa3w75POUj8aZFOYfoCf2anqL38x717D1xI0LWo6bohd2p+Cu6LXr+ZJ6m++HK6ssCEYEIwIRgQjAhRvEuERzwvDN5o29eq+4Psdx6fTCEXTHsD2lpSU5h5el4ZOpdVliJ8jMCUcfusB39v64jIssSWF1O+9rhXPl3m1c0ryzRASZRWeGNHIVtQ0qoj7tdIDRrX2vdwKvQ1IlBcRm3RcsuQykHg5XNw+Pms0+uZ49miLmxXcCzVCrAY+gLdMimuZE0hjxdztepVufOT8HzcsUEwZQRYItWFWNS9mF9u+DMFVTI+lkLWm4V/5d+JmWnpZ/uJD3O6Hr0bt/4q6jc4eHhaENbG/I5FXaGVXAZWDKehBBB/MYcriomb5QzZ4nNmUdBBM8TEDMzxkBI0Q3Ci+HJ0OzHptgQuKTkzPtkxlm+w3DFFHC48TU/hzQPbuUtAVi3RdQLEbirwIWif4d5zMGQzyZVfGzDTyKBJKl+GI0XQfD1VbNZIogbGzQhYR8i8SAljZ8o6TNltcjSzGT/VhANW8dFn8OyCdi3U9cCFjnPh3nXjGXDZXwozmmSTVIJHOYSZV1roIFFwDROy98CFa+UuWJspPJJLP4weCGMFtIZTGZbFKijR5hRNt1vtgQpfjXMWWygueVVP7vVj0/CN8ISAo5JWRi7il/xTnvN51jDw2J1Hd6Bf1/sp0I6kn2PRhdfIKg+rkl9mEd618ncDyVt9oY5jM+C8skZ3EOkqCrXv4ttW90Q31KNsiCGO/t5utc9X6rs5S4oo4eJXMkZyZZl00DLG10ltsylhV+qCumFBy7E+CQdFiOWHyVR47zW2YtcvGcv4v7ZY3JEznvpAFEnrW7XveEJVKWpMmTBa+vWrp8O+Q2hYZnNCpB+zj/AHf4m/i9B2/o5reauUlGWHG/VMNIgCT3PU/ToPYf5nD1orZgQjAhGBCMCEYEIwIRgQo7iPC4pYWhlUyRsarqVs7Ueoo732wEXTXsa9uF2iUXNvJE+RczwFmhU6lZb1x15rauwq9Q9LNYiIsseekfEcbNPJbMj8QyNMk+WjmzKKVjnNKwu+oA369q6t0s4W6Vtdu5t3Ddc3InDTnM40+YJdIrlkJF6j1UfrvW+wqt8IBcptIwyyF79s1NTmDimUzOZaBYpVkCRSIDcjMRpVlXqx1AE7/NfbBfELqw4MqGOcRY3sCuLNcvZnh5kbK59LiUPLGHKMPKT+zJKuNJFXub6DBa26jMMkN8D9NR+i84b8TM6ikuiTKoALFSK7WxXaz+WFxFIziElsxdTeW+LiFh4mVZV7lZAx/JSFH88LjUzeJNvm1dv/OzlP8AdZj/AMsf/uYMfUn/ALRi5H13rXmPi1lgp0QTs3YNoUfmwZiP0ODGkPEY7ZAqKzfxdc14eXRfXXIW+lUFwmNRHiR2aoyXj3Fc3MkBdoGk+VaMN1ZsMfN27HfphLkqMzVMjgzS/curhPJUfgiadZ8xK0jxmCLSNLLrB1uTdWt6rHUCjhcKeylbhxPuTciw71YOAPeUCCX7KclIftCwgN4ipuLKiySALYXdNYN7A07FZiPsWvbCc7KPznMmTy+afPR3Oc1Dp8OwChGgUykbKwXqbNrsCDguAbqJ88UbulGeIKoZ3iWa4nKkSL5RQjgjFIig0CQNgFB06j0vteE1VJ0klQ7CBly2CZHJXIseTKSzfeZg3VbrH9PettR9dsPDbLSpqRsXtHVXWKOrsk2b37egHsMOV1Z4EIwIRgQjAhGBCMCEYEIwIRgQtfhV8tDfcVsbNnb1O+/v3wIVH5l+HMGZt4P9Xl38tDQx7Wo+X6r0vocMLeSpT0LH5tyKXuYyef4VJqBkiF/OpuN/S/wn2DC8NzCziyenNx+il8nz+Zp8uc4AIYn1kRp8z76WYauik6tr3XocLi5qZtbicOk0HmtfPfFlmQFZ4MwHa1YRaJohbEKT3UXW9fTvhCbpKuQObkQb+IWfKmWdeFZ+SNC7ykQqFUsSDQcaR6KxN4UaFLTtcKd5aMzks/h7wlRDmM1LB42kiFIzHr8xK6iR7WLNWAD9MIOaWjiAaXuF9lIwcByUefz0UixghVaBJm0R+ZQxoiiQGOna9h9cLlchSthiErwR2X0Vf584UIhl5EgSJWUgtHIHR2FbruSB169qwhCrVkQaA4C3ZorbwzOhOEZeUTpkwfJIywCRnKsVG1/MwWySD1OF/KrkbwKcOvh7loy0DZ6DIZmF0D5R9EjO2mkUimIO1lQCf7WDUBI0dK1j2n3T8Fq4jzXlYsxn4X1TZeXSwWPYa6USAMGGzEBie519e5exKa+pja97TmOr4qoZnmF3esnEMsHUxmOGyXBJIB7luo1AA7nDSqRqHE2jFtslNcufDWaanzJ8CL021n8jsv1P6ejg0lTQUDnZvyHxTT4JwOHKIUy8YQd32LN1O56mrPXp2w8Cy1Y4mRizQpNUAuhVmz7nCqRZYEIwIRgQjAhGBCMCEYEIwIRgQjAhGBCxdQdiL/8A1uP54ELVJB5GWg4KkaXNg9diSDsenQ/ngQRdVTjXw+yUxsK0LHvHsPxH5Ta/07YaWhVJKKJ+1uxU3P8AwrzK7wyxzLtR3Q9OtGx/M4bhKpP4c8e6bqMy2R4tkf2aZhAb2QeIvazpGoA7DerwmYUbWVMPug+a5OI83Z0qIXleIozE6dUT6mJLaqIPUk1WELtrpr6ma2E5WXevxDm8VpWiicPCsLI1lWCliCbPU6iD2OFxZ3Un352K5btZRXMfND5sIhWOKOO9McYCqCepwhcoZp3SgC1gFjlmzc2WEEUcjwCQv5ImYaqrdgD0Hb3wXSDpXR4AMuxSeR+HeekO8QjG27sB19hZwuEqRtDMdRZWjhXwsjUj7VmCx2+7iFdWoWxtiD60tb74cGc1bj4c0e+bq88E4Fl8sB4EKpa0WPzn5diTv2s79QMOAAV6OJjPdCkBlxYLeYjcE9jRFgdAaJ3HqcKpFuwIRgQjAhGBCMCEYEIwIRgQjAhGBCMCEYEIwIRgQjAhGBCxaMHet9t/p0wIWLihsT1H9en07YELkzmdZJokAFPd3129MCF0TZONzbIjH1Kg/wBcCaWtOoXPxTMeBCWjVRVUK23IHQVgSgW0XWSfLvXr77HAlXuj69b6+1fpgQslFbDbAhe4EIwIRgQjAhGBCMCEYEIwIRg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8142" name="Picture 14" descr="https://pbs.twimg.com/profile_images/378800000295174188/65b3fa4491761c849f7ad453da4ec7fe.png"/>
          <p:cNvPicPr>
            <a:picLocks noChangeAspect="1" noChangeArrowheads="1"/>
          </p:cNvPicPr>
          <p:nvPr/>
        </p:nvPicPr>
        <p:blipFill>
          <a:blip r:embed="rId3"/>
          <a:srcRect/>
          <a:stretch>
            <a:fillRect/>
          </a:stretch>
        </p:blipFill>
        <p:spPr bwMode="auto">
          <a:xfrm>
            <a:off x="3571868" y="3571876"/>
            <a:ext cx="2071702" cy="2071702"/>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642910" y="1571612"/>
          <a:ext cx="7786742"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Título"/>
          <p:cNvSpPr>
            <a:spLocks noGrp="1"/>
          </p:cNvSpPr>
          <p:nvPr>
            <p:ph type="title"/>
          </p:nvPr>
        </p:nvSpPr>
        <p:spPr/>
        <p:txBody>
          <a:bodyPr/>
          <a:lstStyle/>
          <a:p>
            <a:r>
              <a:rPr lang="es-ES" dirty="0" smtClean="0"/>
              <a:t>OBJETIVOS</a:t>
            </a:r>
            <a:endParaRPr lang="es-ES" dirty="0"/>
          </a:p>
        </p:txBody>
      </p:sp>
    </p:spTree>
    <p:extLst>
      <p:ext uri="{BB962C8B-B14F-4D97-AF65-F5344CB8AC3E}">
        <p14:creationId xmlns:p14="http://schemas.microsoft.com/office/powerpoint/2010/main" xmlns="" val="2582226788"/>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p:txBody>
          <a:bodyPr/>
          <a:lstStyle/>
          <a:p>
            <a:endParaRPr lang="es-ES"/>
          </a:p>
        </p:txBody>
      </p:sp>
      <p:grpSp>
        <p:nvGrpSpPr>
          <p:cNvPr id="10" name="9 Grupo"/>
          <p:cNvGrpSpPr/>
          <p:nvPr/>
        </p:nvGrpSpPr>
        <p:grpSpPr>
          <a:xfrm>
            <a:off x="2071670" y="785794"/>
            <a:ext cx="4929222" cy="921600"/>
            <a:chOff x="4383989" y="931"/>
            <a:chExt cx="3845569" cy="921600"/>
          </a:xfrm>
        </p:grpSpPr>
        <p:sp>
          <p:nvSpPr>
            <p:cNvPr id="14" name="13 Rectángulo"/>
            <p:cNvSpPr/>
            <p:nvPr/>
          </p:nvSpPr>
          <p:spPr>
            <a:xfrm>
              <a:off x="4383989" y="931"/>
              <a:ext cx="3845569" cy="921600"/>
            </a:xfrm>
            <a:prstGeom prst="rect">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14 Rectángulo"/>
            <p:cNvSpPr/>
            <p:nvPr/>
          </p:nvSpPr>
          <p:spPr>
            <a:xfrm>
              <a:off x="4383989" y="931"/>
              <a:ext cx="3845569" cy="92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b="1" kern="1200" dirty="0" smtClean="0"/>
                <a:t>Hipótesis</a:t>
              </a:r>
            </a:p>
          </p:txBody>
        </p:sp>
      </p:grpSp>
      <p:grpSp>
        <p:nvGrpSpPr>
          <p:cNvPr id="11" name="10 Grupo"/>
          <p:cNvGrpSpPr/>
          <p:nvPr/>
        </p:nvGrpSpPr>
        <p:grpSpPr>
          <a:xfrm>
            <a:off x="2071670" y="1707394"/>
            <a:ext cx="4929222" cy="4479840"/>
            <a:chOff x="4383989" y="922531"/>
            <a:chExt cx="3845569" cy="4479840"/>
          </a:xfrm>
        </p:grpSpPr>
        <p:sp>
          <p:nvSpPr>
            <p:cNvPr id="12" name="11 Rectángulo"/>
            <p:cNvSpPr/>
            <p:nvPr/>
          </p:nvSpPr>
          <p:spPr>
            <a:xfrm>
              <a:off x="4383989" y="922531"/>
              <a:ext cx="3845569" cy="4479840"/>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3" name="12 Rectángulo"/>
            <p:cNvSpPr/>
            <p:nvPr/>
          </p:nvSpPr>
          <p:spPr>
            <a:xfrm>
              <a:off x="4383989" y="922531"/>
              <a:ext cx="3845569" cy="4479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s-EC" sz="3600" kern="1200" dirty="0" smtClean="0"/>
                <a:t>La inoportuna atención en el servicio de consulta externa produce insatisfacción del servicio en los pacientes</a:t>
              </a:r>
              <a:endParaRPr lang="es-EC" sz="3600" kern="1200" dirty="0"/>
            </a:p>
          </p:txBody>
        </p:sp>
      </p:gr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458787275"/>
              </p:ext>
            </p:extLst>
          </p:nvPr>
        </p:nvGraphicFramePr>
        <p:xfrm>
          <a:off x="483584" y="1700808"/>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p:cNvSpPr>
            <a:spLocks noGrp="1"/>
          </p:cNvSpPr>
          <p:nvPr>
            <p:ph type="title"/>
          </p:nvPr>
        </p:nvSpPr>
        <p:spPr/>
        <p:txBody>
          <a:bodyPr>
            <a:normAutofit fontScale="90000"/>
          </a:bodyPr>
          <a:lstStyle/>
          <a:p>
            <a:r>
              <a:rPr lang="es-EC" b="1" cap="all" dirty="0">
                <a:effectLst/>
              </a:rPr>
              <a:t>Metodología de la investigación</a:t>
            </a:r>
            <a:endParaRPr lang="es-EC" b="1" dirty="0"/>
          </a:p>
        </p:txBody>
      </p:sp>
    </p:spTree>
    <p:extLst>
      <p:ext uri="{BB962C8B-B14F-4D97-AF65-F5344CB8AC3E}">
        <p14:creationId xmlns:p14="http://schemas.microsoft.com/office/powerpoint/2010/main" xmlns="" val="3209353997"/>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xmlns:mc="http://schemas.openxmlformats.org/markup-compatibility/2006" val="2325363555"/>
              </p:ext>
            </p:extLst>
          </p:nvPr>
        </p:nvGraphicFramePr>
        <p:xfrm>
          <a:off x="457200" y="548680"/>
          <a:ext cx="843528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20391125"/>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52400"/>
            <a:ext cx="8229600" cy="919146"/>
          </a:xfrm>
        </p:spPr>
        <p:txBody>
          <a:bodyPr/>
          <a:lstStyle/>
          <a:p>
            <a:pPr algn="ctr"/>
            <a:r>
              <a:rPr lang="es-ES" dirty="0" smtClean="0"/>
              <a:t>ENCUESTA</a:t>
            </a:r>
            <a:endParaRPr lang="es-ES" dirty="0"/>
          </a:p>
        </p:txBody>
      </p:sp>
      <p:pic>
        <p:nvPicPr>
          <p:cNvPr id="4" name="3 Marcador de contenido"/>
          <p:cNvPicPr>
            <a:picLocks noGrp="1"/>
          </p:cNvPicPr>
          <p:nvPr>
            <p:ph idx="1"/>
          </p:nvPr>
        </p:nvPicPr>
        <p:blipFill>
          <a:blip r:embed="rId3"/>
          <a:srcRect l="20382" t="19957" r="19682" b="4989"/>
          <a:stretch>
            <a:fillRect/>
          </a:stretch>
        </p:blipFill>
        <p:spPr bwMode="auto">
          <a:xfrm>
            <a:off x="357158" y="1142984"/>
            <a:ext cx="8429683" cy="52864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57818" y="4143380"/>
            <a:ext cx="3328982" cy="2309810"/>
          </a:xfrm>
        </p:spPr>
        <p:txBody>
          <a:bodyPr>
            <a:normAutofit fontScale="62500" lnSpcReduction="20000"/>
          </a:bodyPr>
          <a:lstStyle/>
          <a:p>
            <a:pPr>
              <a:buNone/>
            </a:pPr>
            <a:r>
              <a:rPr lang="es-EC" dirty="0" smtClean="0"/>
              <a:t>Considerando una escala de donde: </a:t>
            </a:r>
          </a:p>
          <a:p>
            <a:r>
              <a:rPr lang="es-EC" dirty="0" smtClean="0"/>
              <a:t>1 = totalmente satisfecho</a:t>
            </a:r>
          </a:p>
          <a:p>
            <a:r>
              <a:rPr lang="es-EC" dirty="0" smtClean="0"/>
              <a:t>2 = muy satisfecho</a:t>
            </a:r>
          </a:p>
          <a:p>
            <a:r>
              <a:rPr lang="es-EC" dirty="0" smtClean="0"/>
              <a:t>3 = poco satisfecho</a:t>
            </a:r>
          </a:p>
          <a:p>
            <a:r>
              <a:rPr lang="es-EC" dirty="0" smtClean="0"/>
              <a:t>4 = indiferente</a:t>
            </a:r>
          </a:p>
          <a:p>
            <a:r>
              <a:rPr lang="es-EC" dirty="0" smtClean="0"/>
              <a:t>5 = algo insatisfecho</a:t>
            </a:r>
          </a:p>
          <a:p>
            <a:r>
              <a:rPr lang="es-EC" dirty="0" smtClean="0"/>
              <a:t>6= muy insatisfecho</a:t>
            </a:r>
          </a:p>
          <a:p>
            <a:r>
              <a:rPr lang="es-EC" dirty="0" smtClean="0"/>
              <a:t>7 = totalmente insatisfecho</a:t>
            </a:r>
            <a:endParaRPr lang="es-ES" dirty="0" smtClean="0"/>
          </a:p>
          <a:p>
            <a:endParaRPr lang="es-EC" dirty="0"/>
          </a:p>
        </p:txBody>
      </p:sp>
      <p:sp>
        <p:nvSpPr>
          <p:cNvPr id="3" name="Título 2"/>
          <p:cNvSpPr>
            <a:spLocks noGrp="1"/>
          </p:cNvSpPr>
          <p:nvPr>
            <p:ph type="title"/>
          </p:nvPr>
        </p:nvSpPr>
        <p:spPr/>
        <p:txBody>
          <a:bodyPr/>
          <a:lstStyle/>
          <a:p>
            <a:endParaRPr lang="es-EC"/>
          </a:p>
        </p:txBody>
      </p:sp>
      <p:sp>
        <p:nvSpPr>
          <p:cNvPr id="4" name="Rectángulo 3"/>
          <p:cNvSpPr/>
          <p:nvPr/>
        </p:nvSpPr>
        <p:spPr>
          <a:xfrm rot="20605172">
            <a:off x="656201" y="2255717"/>
            <a:ext cx="7508851" cy="1446550"/>
          </a:xfrm>
          <a:prstGeom prst="rect">
            <a:avLst/>
          </a:prstGeom>
          <a:noFill/>
        </p:spPr>
        <p:txBody>
          <a:bodyPr wrap="none" lIns="91440" tIns="45720" rIns="91440" bIns="45720">
            <a:spAutoFit/>
          </a:bodyPr>
          <a:lstStyle/>
          <a:p>
            <a:pPr algn="ctr"/>
            <a:r>
              <a:rPr lang="es-ES" sz="8800" b="1" dirty="0" smtClean="0">
                <a:ln w="22225">
                  <a:solidFill>
                    <a:schemeClr val="accent2"/>
                  </a:solidFill>
                  <a:prstDash val="solid"/>
                </a:ln>
                <a:solidFill>
                  <a:schemeClr val="accent2">
                    <a:lumMod val="40000"/>
                    <a:lumOff val="60000"/>
                  </a:schemeClr>
                </a:solidFill>
              </a:rPr>
              <a:t>RESULTADOS</a:t>
            </a:r>
            <a:endParaRPr lang="es-ES" sz="8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138802708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lvl="1" algn="l" rtl="0">
              <a:spcBef>
                <a:spcPct val="0"/>
              </a:spcBef>
            </a:pPr>
            <a:r>
              <a:rPr lang="es-EC" b="1" i="1" dirty="0"/>
              <a:t>¿El Hospital tiene equipos modernos?</a:t>
            </a:r>
            <a:r>
              <a:rPr lang="es-ES" b="1" i="1" dirty="0"/>
              <a:t/>
            </a:r>
            <a:br>
              <a:rPr lang="es-ES" b="1" i="1" dirty="0"/>
            </a:br>
            <a:endParaRPr lang="es-ES" dirty="0"/>
          </a:p>
        </p:txBody>
      </p:sp>
      <p:pic>
        <p:nvPicPr>
          <p:cNvPr id="8" name="7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57224" y="1285860"/>
            <a:ext cx="7215238" cy="5072098"/>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919146"/>
          </a:xfrm>
        </p:spPr>
        <p:txBody>
          <a:bodyPr/>
          <a:lstStyle/>
          <a:p>
            <a:pPr lvl="1" algn="l" rtl="0">
              <a:spcBef>
                <a:spcPct val="0"/>
              </a:spcBef>
            </a:pPr>
            <a:r>
              <a:rPr lang="es-EC" b="1" i="1" dirty="0"/>
              <a:t>¿Las instalaciones físicas del Hospital lucen confortables?</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1071546"/>
            <a:ext cx="7774014" cy="5143536"/>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¿Los empleados del hospital tienen apariencia pulcra?</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71538" y="1357298"/>
            <a:ext cx="6715172" cy="4572032"/>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¿Los materiales asociados con el servicio (murales, información, etc.)  son comprensibles de fácil acceso?</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1285860"/>
            <a:ext cx="7643866" cy="5000660"/>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normAutofit/>
          </a:bodyPr>
          <a:lstStyle/>
          <a:p>
            <a:r>
              <a:rPr lang="es-EC" b="1" dirty="0" smtClean="0"/>
              <a:t>HISTORIA DE LA ENTIDAD</a:t>
            </a:r>
            <a:endParaRPr lang="es-E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¿Cuándo el hospital promete hacer algo en un cierto tiempo, lo cumplen (ampliaciones, nuevas salas de consulta)?</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28662" y="1428736"/>
            <a:ext cx="7715304" cy="4786346"/>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¿Cuándo un paciente tiene un problema o alguna inquietud, el personal de ventanilla muestra un interés sincero en resolverlo?</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1472" y="1357298"/>
            <a:ext cx="7643866" cy="4714908"/>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¿El Hospital desempeñará el servicio médico correctamente a la primera, sin contratiempos ni retardos?</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1357298"/>
            <a:ext cx="7858180" cy="4929222"/>
          </a:xfrm>
          <a:prstGeom prst="rect">
            <a:avLst/>
          </a:prstGeom>
          <a:noFill/>
          <a:ln>
            <a:noFill/>
          </a:ln>
        </p:spPr>
      </p:pic>
      <p:sp>
        <p:nvSpPr>
          <p:cNvPr id="7" name="6 Marcador de contenido"/>
          <p:cNvSpPr>
            <a:spLocks noGrp="1"/>
          </p:cNvSpPr>
          <p:nvPr>
            <p:ph sz="half" idx="1"/>
          </p:nvPr>
        </p:nvSpPr>
        <p:spPr/>
        <p:txBody>
          <a:bodyPr/>
          <a:lstStyle/>
          <a:p>
            <a:endParaRPr lang="es-E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¿El personal del Hospital no comete errores al momento de la entrega de turnos?</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1214422"/>
            <a:ext cx="7774014" cy="4891761"/>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sz="2000" b="1" i="1" dirty="0"/>
              <a:t>¿</a:t>
            </a:r>
            <a:r>
              <a:rPr lang="es-EC" b="1" i="1" dirty="0"/>
              <a:t>El profesional médico comprendió exactamente su necesidad o dolencia?</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1472" y="1285860"/>
            <a:ext cx="7786742" cy="4929222"/>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¿Los empleados del Hospital informan exactamente cuándo y como serán desempeñados los servicios médicos en caso de que algún especialista haya tenido alguna eventualidad</a:t>
            </a:r>
            <a:r>
              <a:rPr lang="es-EC" b="1" i="1" dirty="0" smtClean="0"/>
              <a:t>?</a:t>
            </a: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1472" y="1571612"/>
            <a:ext cx="7988328" cy="4820323"/>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smtClean="0"/>
              <a:t>¿Los </a:t>
            </a:r>
            <a:r>
              <a:rPr lang="es-EC" b="1" i="1" dirty="0"/>
              <a:t>médicos especialistas del Hospital dan una apropiada atención?</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357298"/>
            <a:ext cx="8202642" cy="4963199"/>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¿Los empleados del Hospital en ventanillas siempre están dispuestos a ayudar a los pacientes?</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285860"/>
            <a:ext cx="8072494" cy="5072098"/>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¿Los empleados del Hospital en ventanillas responden correctamente las preguntas que se les hace?</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214422"/>
            <a:ext cx="8286808" cy="5214974"/>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sz="2000" b="1" i="1" dirty="0"/>
              <a:t>¿</a:t>
            </a:r>
            <a:r>
              <a:rPr lang="es-EC" b="1" i="1" dirty="0"/>
              <a:t>El comportamiento de los médicos especialistas del Hospital inspira confianza</a:t>
            </a:r>
            <a:r>
              <a:rPr lang="es-EC" b="1" i="1" dirty="0" smtClean="0"/>
              <a:t>?</a:t>
            </a: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1428736"/>
            <a:ext cx="7929618" cy="4786346"/>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3255835892"/>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endParaRPr lang="es-ES"/>
          </a:p>
        </p:txBody>
      </p:sp>
      <p:pic>
        <p:nvPicPr>
          <p:cNvPr id="5" name="4 Imagen" descr="C:\Users\Camila\Pictures\DSC02699.JPG"/>
          <p:cNvPicPr/>
          <p:nvPr/>
        </p:nvPicPr>
        <p:blipFill rotWithShape="1">
          <a:blip r:embed="rId7"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8638" t="12660" r="6660" b="10787"/>
          <a:stretch/>
        </p:blipFill>
        <p:spPr bwMode="auto">
          <a:xfrm>
            <a:off x="5929322" y="285728"/>
            <a:ext cx="3143240" cy="2071654"/>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000" b="1" i="1" dirty="0" smtClean="0">
                <a:solidFill>
                  <a:schemeClr val="bg1"/>
                </a:solidFill>
                <a:latin typeface="Arial" pitchFamily="34" charset="0"/>
                <a:cs typeface="Arial" pitchFamily="34" charset="0"/>
              </a:rPr>
              <a:t>¿Usted como paciente se siente seguro con los servicios que brinda el hospital?</a:t>
            </a:r>
            <a:endParaRPr lang="es-ES" sz="2000" dirty="0">
              <a:solidFill>
                <a:schemeClr val="bg1"/>
              </a:solidFill>
              <a:latin typeface="Arial" pitchFamily="34" charset="0"/>
              <a:cs typeface="Arial" pitchFamily="34" charset="0"/>
            </a:endParaRPr>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500174"/>
            <a:ext cx="7929618" cy="4714908"/>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¿Los médicos del Hospital son consistentemente amables con los pacientes?</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1285860"/>
            <a:ext cx="7781980" cy="4886682"/>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¿Los empleados de ventanillas del Hospital están capacitados para rápidamente responder a las preguntas de los pacientes?</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1285860"/>
            <a:ext cx="7853418" cy="5029558"/>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¿El médico nunca escatima tiempo para atenderle?</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2910" y="1214422"/>
            <a:ext cx="7715304" cy="4929222"/>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776270"/>
          </a:xfrm>
        </p:spPr>
        <p:txBody>
          <a:bodyPr/>
          <a:lstStyle/>
          <a:p>
            <a:pPr lvl="1" algn="l" rtl="0">
              <a:spcBef>
                <a:spcPct val="0"/>
              </a:spcBef>
            </a:pPr>
            <a:r>
              <a:rPr lang="es-EC" sz="2000" b="1" i="1" dirty="0"/>
              <a:t>¿</a:t>
            </a:r>
            <a:r>
              <a:rPr lang="es-EC" b="1" i="1" dirty="0"/>
              <a:t>El Hospital tiene horarios convenientes para todos sus </a:t>
            </a:r>
            <a:r>
              <a:rPr lang="es-EC" b="1" i="1" dirty="0" smtClean="0"/>
              <a:t>pacientes</a:t>
            </a:r>
            <a:r>
              <a:rPr lang="es-ES" b="1" i="1" dirty="0" smtClean="0"/>
              <a:t>?</a:t>
            </a: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000108"/>
            <a:ext cx="8131204" cy="5320389"/>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¿El Servicio médico está disponible cuando lo necesita?</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285860"/>
            <a:ext cx="8143900" cy="4958120"/>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919146"/>
          </a:xfrm>
        </p:spPr>
        <p:txBody>
          <a:bodyPr>
            <a:normAutofit/>
          </a:bodyPr>
          <a:lstStyle/>
          <a:p>
            <a:r>
              <a:rPr lang="es-EC" sz="2000" b="1" dirty="0" smtClean="0">
                <a:solidFill>
                  <a:schemeClr val="bg1"/>
                </a:solidFill>
                <a:latin typeface="Arial" pitchFamily="34" charset="0"/>
                <a:cs typeface="Arial" pitchFamily="34" charset="0"/>
              </a:rPr>
              <a:t>¿El Hospital se preocupa por dar un buen trato en ventanillas a sus pacientes?</a:t>
            </a:r>
            <a:endParaRPr lang="es-ES" sz="2000" b="1" dirty="0">
              <a:solidFill>
                <a:schemeClr val="bg1"/>
              </a:solidFill>
              <a:latin typeface="Arial" pitchFamily="34" charset="0"/>
              <a:cs typeface="Arial" pitchFamily="34" charset="0"/>
            </a:endParaRPr>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1428736"/>
            <a:ext cx="8072494" cy="4857784"/>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i="1" dirty="0"/>
              <a:t>¿El servicio recibido ha sido muy beneficioso?</a:t>
            </a:r>
            <a:r>
              <a:rPr lang="es-ES" b="1" i="1" dirty="0"/>
              <a:t/>
            </a:r>
            <a:br>
              <a:rPr lang="es-ES" b="1" i="1" dirty="0"/>
            </a:br>
            <a:endParaRPr lang="es-ES" dirty="0"/>
          </a:p>
        </p:txBody>
      </p:sp>
      <p:pic>
        <p:nvPicPr>
          <p:cNvPr id="6" name="5 Marcador de contenido"/>
          <p:cNvPicPr>
            <a:picLocks noGrp="1"/>
          </p:cNvPicPr>
          <p:nvPr>
            <p:ph sz="half" idx="2"/>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214422"/>
            <a:ext cx="8286808" cy="5214974"/>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C" sz="2400" b="1" i="1" dirty="0" smtClean="0"/>
              <a:t>¿El Hospital desempeñará el servicio médico correctamente a la primera, sin contratiempos ni retardos? * ¿Las instalaciones físicas del Hospital lucen confortables?</a:t>
            </a:r>
            <a:endParaRPr lang="es-ES" sz="2400" dirty="0"/>
          </a:p>
        </p:txBody>
      </p:sp>
      <p:pic>
        <p:nvPicPr>
          <p:cNvPr id="7" name="6 Marcador de contenido"/>
          <p:cNvPicPr>
            <a:picLocks noGrp="1"/>
          </p:cNvPicPr>
          <p:nvPr>
            <p:ph idx="1"/>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571604" y="1714488"/>
            <a:ext cx="5928194" cy="4762520"/>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95288"/>
            <a:ext cx="8229600" cy="1219200"/>
          </a:xfrm>
        </p:spPr>
        <p:txBody>
          <a:bodyPr>
            <a:noAutofit/>
          </a:bodyPr>
          <a:lstStyle/>
          <a:p>
            <a:r>
              <a:rPr lang="es-EC" sz="2400" b="1" i="1" dirty="0" smtClean="0"/>
              <a:t>¿El Hospital desempeñará el servicio médico correctamente a la primera, sin contratiempos ni retardos? * ¿Los materiales asociados con el servicio (murales, información, etc.)  Son comprensibles de fácil acceso?</a:t>
            </a:r>
            <a:endParaRPr lang="es-ES" sz="2400" dirty="0"/>
          </a:p>
        </p:txBody>
      </p:sp>
      <p:pic>
        <p:nvPicPr>
          <p:cNvPr id="4" name="3 Marcador de contenido"/>
          <p:cNvPicPr>
            <a:picLocks noGrp="1"/>
          </p:cNvPicPr>
          <p:nvPr>
            <p:ph idx="1"/>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643042" y="1928802"/>
            <a:ext cx="5712719" cy="4572000"/>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2275461486"/>
              </p:ext>
            </p:extLst>
          </p:nvPr>
        </p:nvGraphicFramePr>
        <p:xfrm>
          <a:off x="457200" y="1700808"/>
          <a:ext cx="8229600" cy="439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p:cNvSpPr>
            <a:spLocks noGrp="1"/>
          </p:cNvSpPr>
          <p:nvPr>
            <p:ph type="title"/>
          </p:nvPr>
        </p:nvSpPr>
        <p:spPr>
          <a:xfrm>
            <a:off x="467544" y="332656"/>
            <a:ext cx="8229600" cy="1219200"/>
          </a:xfrm>
        </p:spPr>
        <p:txBody>
          <a:bodyPr>
            <a:normAutofit fontScale="90000"/>
          </a:bodyPr>
          <a:lstStyle/>
          <a:p>
            <a:r>
              <a:rPr lang="es-EC" b="1" cap="all" dirty="0">
                <a:effectLst/>
              </a:rPr>
              <a:t>Servicios ofertados por el Hospital </a:t>
            </a:r>
            <a:r>
              <a:rPr lang="es-EC" b="1" cap="all" dirty="0" smtClean="0">
                <a:effectLst/>
              </a:rPr>
              <a:t>BÁSICO </a:t>
            </a:r>
            <a:r>
              <a:rPr lang="es-EC" b="1" cap="all" dirty="0">
                <a:effectLst/>
              </a:rPr>
              <a:t>Sangolquí</a:t>
            </a:r>
            <a:endParaRPr lang="es-EC" b="1" dirty="0">
              <a:effectLst/>
            </a:endParaRPr>
          </a:p>
        </p:txBody>
      </p:sp>
    </p:spTree>
    <p:extLst>
      <p:ext uri="{BB962C8B-B14F-4D97-AF65-F5344CB8AC3E}">
        <p14:creationId xmlns:p14="http://schemas.microsoft.com/office/powerpoint/2010/main" xmlns="" val="419986506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285728"/>
            <a:ext cx="8229600" cy="1500198"/>
          </a:xfrm>
        </p:spPr>
        <p:txBody>
          <a:bodyPr>
            <a:noAutofit/>
          </a:bodyPr>
          <a:lstStyle/>
          <a:p>
            <a:r>
              <a:rPr lang="es-EC" sz="2400" b="1" i="1" dirty="0" smtClean="0"/>
              <a:t>¿El Hospital desempeñará el servicio médico correctamente a la primera, sin contratiempos ni retardos? * ¿Cuándo un paciente tiene un problema o alguna inquietud, el personal de ventanilla muestra un interés sincero en resolverlo?</a:t>
            </a:r>
            <a:endParaRPr lang="es-ES" sz="2400" dirty="0"/>
          </a:p>
        </p:txBody>
      </p:sp>
      <p:pic>
        <p:nvPicPr>
          <p:cNvPr id="6" name="5 Marcador de contenido"/>
          <p:cNvPicPr>
            <a:picLocks noGrp="1"/>
          </p:cNvPicPr>
          <p:nvPr>
            <p:ph idx="1"/>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pic="http://schemas.openxmlformats.org/drawingml/2006/picture" xmlns:lc="http://schemas.openxmlformats.org/drawingml/2006/lockedCanvas" val="0"/>
              </a:ext>
            </a:extLst>
          </a:blip>
          <a:srcRect/>
          <a:stretch>
            <a:fillRect/>
          </a:stretch>
        </p:blipFill>
        <p:spPr bwMode="auto">
          <a:xfrm>
            <a:off x="1968548" y="1928813"/>
            <a:ext cx="5818162" cy="4500583"/>
          </a:xfrm>
          <a:prstGeom prst="rect">
            <a:avLst/>
          </a:prstGeom>
          <a:noFill/>
          <a:ln>
            <a:noFill/>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2400" b="1" i="1" dirty="0" smtClean="0"/>
              <a:t>¿El comportamiento de los médicos especialistas del Hospital inspira confianza? * ¿Usted como paciente se siente seguro con los servicios que brinda el hospital?</a:t>
            </a:r>
            <a:endParaRPr lang="es-ES" sz="2400" dirty="0"/>
          </a:p>
        </p:txBody>
      </p:sp>
      <p:pic>
        <p:nvPicPr>
          <p:cNvPr id="4" name="3 Marcador de contenido"/>
          <p:cNvPicPr>
            <a:picLocks noGrp="1"/>
          </p:cNvPicPr>
          <p:nvPr>
            <p:ph idx="1"/>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pic="http://schemas.openxmlformats.org/drawingml/2006/picture" xmlns:lc="http://schemas.openxmlformats.org/drawingml/2006/lockedCanvas" val="0"/>
              </a:ext>
            </a:extLst>
          </a:blip>
          <a:srcRect/>
          <a:stretch>
            <a:fillRect/>
          </a:stretch>
        </p:blipFill>
        <p:spPr bwMode="auto">
          <a:xfrm>
            <a:off x="1857356" y="2000240"/>
            <a:ext cx="5712719" cy="45720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786058"/>
            <a:ext cx="8229600" cy="3309942"/>
          </a:xfrm>
        </p:spPr>
        <p:txBody>
          <a:bodyPr/>
          <a:lstStyle/>
          <a:p>
            <a:r>
              <a:rPr lang="es-ES" dirty="0" smtClean="0"/>
              <a:t>Como su punto mas fuerte el Hospital tiene médicos especialista de gran calidad donde sus pacientes se encuentran totalmente satisfechos al momento de recibir el servicio</a:t>
            </a:r>
          </a:p>
          <a:p>
            <a:r>
              <a:rPr lang="es-ES" dirty="0" smtClean="0"/>
              <a:t>Como deficiencia está el trato a pacientes en ventanilla, en áreas de atención como la de estadística e información </a:t>
            </a:r>
            <a:endParaRPr lang="es-ES" dirty="0"/>
          </a:p>
        </p:txBody>
      </p:sp>
      <p:sp>
        <p:nvSpPr>
          <p:cNvPr id="3" name="2 Título"/>
          <p:cNvSpPr>
            <a:spLocks noGrp="1"/>
          </p:cNvSpPr>
          <p:nvPr>
            <p:ph type="title"/>
          </p:nvPr>
        </p:nvSpPr>
        <p:spPr>
          <a:xfrm>
            <a:off x="457200" y="857232"/>
            <a:ext cx="8229600" cy="928694"/>
          </a:xfrm>
        </p:spPr>
        <p:txBody>
          <a:bodyPr>
            <a:normAutofit/>
          </a:bodyPr>
          <a:lstStyle/>
          <a:p>
            <a:r>
              <a:rPr lang="es-ES" sz="4800" b="1" dirty="0" smtClean="0"/>
              <a:t>Resumen de la Investigación</a:t>
            </a:r>
            <a:endParaRPr lang="es-ES" sz="4800" b="1"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524000"/>
          <a:ext cx="8229600" cy="497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r>
              <a:rPr lang="es-MX" b="1" dirty="0" smtClean="0"/>
              <a:t>CONCLUSIONES:</a:t>
            </a:r>
            <a:endParaRPr lang="es-ES"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714356"/>
          <a:ext cx="8229600" cy="5381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endParaRPr lang="es-ES"/>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524000"/>
          <a:ext cx="8401080" cy="133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r>
              <a:rPr lang="es-MX" b="1" dirty="0" smtClean="0"/>
              <a:t>RECOMENDACIONES:</a:t>
            </a:r>
            <a:endParaRPr lang="es-ES" dirty="0"/>
          </a:p>
        </p:txBody>
      </p:sp>
      <p:pic>
        <p:nvPicPr>
          <p:cNvPr id="1026" name="Picture 2"/>
          <p:cNvPicPr>
            <a:picLocks noChangeAspect="1" noChangeArrowheads="1"/>
          </p:cNvPicPr>
          <p:nvPr/>
        </p:nvPicPr>
        <p:blipFill>
          <a:blip r:embed="rId6"/>
          <a:srcRect l="9375" t="12195"/>
          <a:stretch>
            <a:fillRect/>
          </a:stretch>
        </p:blipFill>
        <p:spPr bwMode="auto">
          <a:xfrm>
            <a:off x="357158" y="3000372"/>
            <a:ext cx="8572560" cy="3450711"/>
          </a:xfrm>
          <a:prstGeom prst="rect">
            <a:avLst/>
          </a:prstGeom>
          <a:noFill/>
          <a:ln w="9525">
            <a:noFill/>
            <a:miter lim="800000"/>
            <a:headEnd/>
            <a:tailEnd/>
          </a:ln>
          <a:effectLst/>
        </p:spPr>
      </p:pic>
      <p:sp>
        <p:nvSpPr>
          <p:cNvPr id="5" name="4 Elipse"/>
          <p:cNvSpPr/>
          <p:nvPr/>
        </p:nvSpPr>
        <p:spPr>
          <a:xfrm>
            <a:off x="4786314" y="3357562"/>
            <a:ext cx="1143008"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0547" t="12195" r="13281" b="52236"/>
          <a:stretch>
            <a:fillRect/>
          </a:stretch>
        </p:blipFill>
        <p:spPr bwMode="auto">
          <a:xfrm>
            <a:off x="428596" y="214290"/>
            <a:ext cx="7858180" cy="219260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10742" t="12398" r="12500" b="44919"/>
          <a:stretch>
            <a:fillRect/>
          </a:stretch>
        </p:blipFill>
        <p:spPr bwMode="auto">
          <a:xfrm>
            <a:off x="357158" y="3071810"/>
            <a:ext cx="7858180" cy="2633934"/>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l="12890" t="31579" r="25000" b="20066"/>
          <a:stretch>
            <a:fillRect/>
          </a:stretch>
        </p:blipFill>
        <p:spPr bwMode="auto">
          <a:xfrm>
            <a:off x="6000760" y="4071942"/>
            <a:ext cx="2928958" cy="2314838"/>
          </a:xfrm>
          <a:prstGeom prst="rect">
            <a:avLst/>
          </a:prstGeom>
          <a:noFill/>
          <a:ln w="9525">
            <a:noFill/>
            <a:miter lim="800000"/>
            <a:headEnd/>
            <a:tailEnd/>
          </a:ln>
          <a:effectLst/>
        </p:spPr>
      </p:pic>
      <p:sp>
        <p:nvSpPr>
          <p:cNvPr id="7" name="6 Elipse"/>
          <p:cNvSpPr/>
          <p:nvPr/>
        </p:nvSpPr>
        <p:spPr>
          <a:xfrm>
            <a:off x="6643702" y="5357826"/>
            <a:ext cx="1285884" cy="4286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2071670" y="5715016"/>
            <a:ext cx="1500198" cy="600164"/>
          </a:xfrm>
          <a:prstGeom prst="rect">
            <a:avLst/>
          </a:prstGeom>
          <a:noFill/>
        </p:spPr>
        <p:txBody>
          <a:bodyPr wrap="square" rtlCol="0">
            <a:spAutoFit/>
          </a:bodyPr>
          <a:lstStyle/>
          <a:p>
            <a:r>
              <a:rPr lang="es-ES" sz="1100" dirty="0" smtClean="0">
                <a:solidFill>
                  <a:srgbClr val="FF0000"/>
                </a:solidFill>
              </a:rPr>
              <a:t>Cirugía General</a:t>
            </a:r>
          </a:p>
          <a:p>
            <a:r>
              <a:rPr lang="es-ES" sz="1100" dirty="0" smtClean="0">
                <a:solidFill>
                  <a:srgbClr val="FF0000"/>
                </a:solidFill>
              </a:rPr>
              <a:t>Psicología Clínica</a:t>
            </a:r>
          </a:p>
          <a:p>
            <a:r>
              <a:rPr lang="es-ES" sz="1100" dirty="0" smtClean="0">
                <a:solidFill>
                  <a:srgbClr val="FF0000"/>
                </a:solidFill>
              </a:rPr>
              <a:t>Dermatología</a:t>
            </a:r>
          </a:p>
        </p:txBody>
      </p:sp>
      <p:cxnSp>
        <p:nvCxnSpPr>
          <p:cNvPr id="10" name="9 Conector recto de flecha"/>
          <p:cNvCxnSpPr>
            <a:stCxn id="8" idx="3"/>
          </p:cNvCxnSpPr>
          <p:nvPr/>
        </p:nvCxnSpPr>
        <p:spPr>
          <a:xfrm flipV="1">
            <a:off x="3571868" y="5572140"/>
            <a:ext cx="642942" cy="44295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57158" y="714356"/>
          <a:ext cx="82296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214290"/>
          <a:ext cx="8258204" cy="6215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428604"/>
          <a:ext cx="8229600" cy="5667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Marcador de contenido 38"/>
          <p:cNvGraphicFramePr>
            <a:graphicFrameLocks noGrp="1"/>
          </p:cNvGraphicFramePr>
          <p:nvPr>
            <p:ph idx="1"/>
            <p:extLst>
              <p:ext uri="{D42A27DB-BD31-4B8C-83A1-F6EECF244321}">
                <p14:modId xmlns:p14="http://schemas.microsoft.com/office/powerpoint/2010/main" xmlns="" val="3776049396"/>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p:cNvSpPr>
            <a:spLocks noGrp="1"/>
          </p:cNvSpPr>
          <p:nvPr>
            <p:ph type="title"/>
          </p:nvPr>
        </p:nvSpPr>
        <p:spPr/>
        <p:txBody>
          <a:bodyPr>
            <a:normAutofit fontScale="90000"/>
          </a:bodyPr>
          <a:lstStyle/>
          <a:p>
            <a:r>
              <a:rPr lang="es-EC" dirty="0" smtClean="0"/>
              <a:t>DETERMINACIÓN DEL PROBLEMA</a:t>
            </a:r>
            <a:endParaRPr lang="es-EC" dirty="0"/>
          </a:p>
        </p:txBody>
      </p:sp>
    </p:spTree>
    <p:extLst>
      <p:ext uri="{BB962C8B-B14F-4D97-AF65-F5344CB8AC3E}">
        <p14:creationId xmlns:p14="http://schemas.microsoft.com/office/powerpoint/2010/main" xmlns="" val="1487789626"/>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lstStyle/>
          <a:p>
            <a:endParaRPr lang="es-ES"/>
          </a:p>
        </p:txBody>
      </p:sp>
      <p:graphicFrame>
        <p:nvGraphicFramePr>
          <p:cNvPr id="4" name="3 Marcador de contenido"/>
          <p:cNvGraphicFramePr>
            <a:graphicFrameLocks/>
          </p:cNvGraphicFramePr>
          <p:nvPr/>
        </p:nvGraphicFramePr>
        <p:xfrm>
          <a:off x="357158" y="714356"/>
          <a:ext cx="82296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lstStyle/>
          <a:p>
            <a:endParaRPr lang="es-ES"/>
          </a:p>
        </p:txBody>
      </p:sp>
      <p:sp>
        <p:nvSpPr>
          <p:cNvPr id="4" name="3 Rectángulo"/>
          <p:cNvSpPr/>
          <p:nvPr/>
        </p:nvSpPr>
        <p:spPr>
          <a:xfrm>
            <a:off x="2071670" y="2928934"/>
            <a:ext cx="5071774"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a:t>
            </a:r>
            <a:endParaRPr lang="es-E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3000519393"/>
              </p:ext>
            </p:extLst>
          </p:nvPr>
        </p:nvGraphicFramePr>
        <p:xfrm>
          <a:off x="323528" y="332656"/>
          <a:ext cx="856895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7872073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xmlns="" val="558865860"/>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p:cNvSpPr>
            <a:spLocks noGrp="1"/>
          </p:cNvSpPr>
          <p:nvPr>
            <p:ph type="title"/>
          </p:nvPr>
        </p:nvSpPr>
        <p:spPr/>
        <p:txBody>
          <a:bodyPr>
            <a:normAutofit fontScale="90000"/>
          </a:bodyPr>
          <a:lstStyle/>
          <a:p>
            <a:r>
              <a:rPr lang="es-EC" b="1" dirty="0">
                <a:effectLst/>
              </a:rPr>
              <a:t>Dicho estudio tratará de solucionar problemas percibidos </a:t>
            </a:r>
            <a:r>
              <a:rPr lang="es-EC" b="1" dirty="0" smtClean="0">
                <a:effectLst/>
              </a:rPr>
              <a:t>como:</a:t>
            </a:r>
            <a:endParaRPr lang="es-EC" b="1" dirty="0"/>
          </a:p>
        </p:txBody>
      </p:sp>
    </p:spTree>
    <p:extLst>
      <p:ext uri="{BB962C8B-B14F-4D97-AF65-F5344CB8AC3E}">
        <p14:creationId xmlns:p14="http://schemas.microsoft.com/office/powerpoint/2010/main" xmlns="" val="303568298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524000"/>
            <a:ext cx="8229600" cy="1400944"/>
          </a:xfrm>
        </p:spPr>
        <p:txBody>
          <a:bodyPr>
            <a:normAutofit fontScale="92500" lnSpcReduction="20000"/>
          </a:bodyPr>
          <a:lstStyle/>
          <a:p>
            <a:r>
              <a:rPr lang="es-EC" dirty="0"/>
              <a:t>De esta forma el cliente valorará </a:t>
            </a:r>
            <a:r>
              <a:rPr lang="es-EC" dirty="0" smtClean="0"/>
              <a:t>negativa 0 positivamente </a:t>
            </a:r>
            <a:r>
              <a:rPr lang="es-EC" dirty="0"/>
              <a:t>la calidad de un servicio en el que las percepciones que ha obtenido sean inferiores </a:t>
            </a:r>
            <a:r>
              <a:rPr lang="es-EC" dirty="0" smtClean="0"/>
              <a:t>o superiores </a:t>
            </a:r>
            <a:r>
              <a:rPr lang="es-EC" dirty="0"/>
              <a:t>a las expectativas que tenía. </a:t>
            </a:r>
          </a:p>
          <a:p>
            <a:endParaRPr lang="es-EC" dirty="0"/>
          </a:p>
        </p:txBody>
      </p:sp>
      <p:sp>
        <p:nvSpPr>
          <p:cNvPr id="3" name="Título 2"/>
          <p:cNvSpPr>
            <a:spLocks noGrp="1"/>
          </p:cNvSpPr>
          <p:nvPr>
            <p:ph type="title"/>
          </p:nvPr>
        </p:nvSpPr>
        <p:spPr/>
        <p:txBody>
          <a:bodyPr>
            <a:normAutofit fontScale="90000"/>
          </a:bodyPr>
          <a:lstStyle/>
          <a:p>
            <a:r>
              <a:rPr lang="es-EC" b="1" dirty="0">
                <a:effectLst/>
              </a:rPr>
              <a:t>Modelo SERVQUAL de Calidad de Servicio</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xmlns="" val="2227769459"/>
              </p:ext>
            </p:extLst>
          </p:nvPr>
        </p:nvGraphicFramePr>
        <p:xfrm>
          <a:off x="457200" y="2914708"/>
          <a:ext cx="8229600" cy="3291840"/>
        </p:xfrm>
        <a:graphic>
          <a:graphicData uri="http://schemas.openxmlformats.org/drawingml/2006/table">
            <a:tbl>
              <a:tblPr firstRow="1" firstCol="1" bandRow="1">
                <a:tableStyleId>{D7AC3CCA-C797-4891-BE02-D94E43425B78}</a:tableStyleId>
              </a:tblPr>
              <a:tblGrid>
                <a:gridCol w="4114800"/>
                <a:gridCol w="4114800"/>
              </a:tblGrid>
              <a:tr h="0">
                <a:tc>
                  <a:txBody>
                    <a:bodyPr/>
                    <a:lstStyle/>
                    <a:p>
                      <a:pPr>
                        <a:lnSpc>
                          <a:spcPct val="200000"/>
                        </a:lnSpc>
                        <a:spcAft>
                          <a:spcPts val="0"/>
                        </a:spcAft>
                      </a:pPr>
                      <a:r>
                        <a:rPr lang="es-EC" sz="1200" dirty="0">
                          <a:effectLst/>
                        </a:rPr>
                        <a:t>Fiabilidad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C" sz="1200" b="0" dirty="0">
                          <a:effectLst/>
                        </a:rPr>
                        <a:t>Habilidad para realizar el servicio de modo cuidadoso y fiable.</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200000"/>
                        </a:lnSpc>
                        <a:spcAft>
                          <a:spcPts val="0"/>
                        </a:spcAft>
                      </a:pPr>
                      <a:r>
                        <a:rPr lang="es-EC" sz="1200" dirty="0">
                          <a:effectLst/>
                        </a:rPr>
                        <a:t>Capacidad de Respuesta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dirty="0">
                          <a:effectLst/>
                        </a:rPr>
                        <a:t>Disposición y voluntad para ayudar a los usuarios y proporcionar un servicio rápido.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200000"/>
                        </a:lnSpc>
                        <a:spcAft>
                          <a:spcPts val="0"/>
                        </a:spcAft>
                      </a:pPr>
                      <a:r>
                        <a:rPr lang="es-EC" sz="1200" dirty="0">
                          <a:effectLst/>
                        </a:rPr>
                        <a:t>Seguridad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dirty="0">
                          <a:effectLst/>
                        </a:rPr>
                        <a:t>Conocimientos y atención mostrados por los empleados y sus habilidades para </a:t>
                      </a:r>
                      <a:r>
                        <a:rPr lang="es-EC" sz="1200" dirty="0" smtClean="0">
                          <a:effectLst/>
                        </a:rPr>
                        <a:t>demostrar </a:t>
                      </a:r>
                      <a:r>
                        <a:rPr lang="es-EC" sz="1200" dirty="0">
                          <a:effectLst/>
                        </a:rPr>
                        <a:t>credibilidad y confianza.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200000"/>
                        </a:lnSpc>
                        <a:spcAft>
                          <a:spcPts val="0"/>
                        </a:spcAft>
                      </a:pPr>
                      <a:r>
                        <a:rPr lang="es-EC" sz="1200">
                          <a:effectLst/>
                        </a:rPr>
                        <a:t>Empatía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dirty="0">
                          <a:effectLst/>
                        </a:rPr>
                        <a:t>Atención personalizada que </a:t>
                      </a:r>
                      <a:r>
                        <a:rPr lang="es-EC" sz="1200" dirty="0" smtClean="0">
                          <a:effectLst/>
                        </a:rPr>
                        <a:t>da </a:t>
                      </a:r>
                      <a:r>
                        <a:rPr lang="es-EC" sz="1200" dirty="0">
                          <a:effectLst/>
                        </a:rPr>
                        <a:t>la organización a sus clientes.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200000"/>
                        </a:lnSpc>
                        <a:spcAft>
                          <a:spcPts val="0"/>
                        </a:spcAft>
                      </a:pPr>
                      <a:r>
                        <a:rPr lang="es-EC" sz="1200">
                          <a:effectLst/>
                        </a:rPr>
                        <a:t>Elementos Tangibles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0"/>
                        </a:spcAft>
                      </a:pPr>
                      <a:r>
                        <a:rPr lang="es-EC" sz="1200" dirty="0">
                          <a:effectLst/>
                        </a:rPr>
                        <a:t>Apariencia de las instalaciones físicas, equipos, personal y materiales de comunicación.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65239948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EC" dirty="0"/>
          </a:p>
        </p:txBody>
      </p:sp>
      <p:sp>
        <p:nvSpPr>
          <p:cNvPr id="3" name="Título 2"/>
          <p:cNvSpPr>
            <a:spLocks noGrp="1"/>
          </p:cNvSpPr>
          <p:nvPr>
            <p:ph type="title"/>
          </p:nvPr>
        </p:nvSpPr>
        <p:spPr/>
        <p:txBody>
          <a:bodyPr/>
          <a:lstStyle/>
          <a:p>
            <a:endParaRPr lang="es-EC"/>
          </a:p>
        </p:txBody>
      </p:sp>
      <p:sp>
        <p:nvSpPr>
          <p:cNvPr id="4" name="Rectángulo 3"/>
          <p:cNvSpPr/>
          <p:nvPr/>
        </p:nvSpPr>
        <p:spPr>
          <a:xfrm rot="20429061">
            <a:off x="436728" y="2156346"/>
            <a:ext cx="7899052" cy="2356842"/>
          </a:xfrm>
          <a:prstGeom prst="rect">
            <a:avLst/>
          </a:prstGeom>
          <a:noFill/>
        </p:spPr>
        <p:txBody>
          <a:bodyPr wrap="square" lIns="91440" tIns="45720" rIns="91440" bIns="45720">
            <a:spAutoFit/>
          </a:bodyPr>
          <a:lstStyle/>
          <a:p>
            <a:pPr algn="ctr"/>
            <a:r>
              <a:rPr lang="es-ES" sz="7200" b="1" cap="none" spc="0" dirty="0" smtClean="0">
                <a:ln w="6600">
                  <a:solidFill>
                    <a:schemeClr val="accent2"/>
                  </a:solidFill>
                  <a:prstDash val="solid"/>
                </a:ln>
                <a:solidFill>
                  <a:srgbClr val="FFFFFF"/>
                </a:solidFill>
                <a:effectLst>
                  <a:outerShdw dist="38100" dir="2700000" algn="tl" rotWithShape="0">
                    <a:schemeClr val="accent2"/>
                  </a:outerShdw>
                </a:effectLst>
              </a:rPr>
              <a:t>INVESTIGACIÓN DE MERCADO</a:t>
            </a:r>
            <a:endParaRPr lang="es-ES" sz="7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xmlns="" val="1274348809"/>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1342</TotalTime>
  <Words>3793</Words>
  <Application>Microsoft Office PowerPoint</Application>
  <PresentationFormat>Presentación en pantalla (4:3)</PresentationFormat>
  <Paragraphs>282</Paragraphs>
  <Slides>51</Slides>
  <Notes>44</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Papel</vt:lpstr>
      <vt:lpstr>ESTUDIO PARA DETERMINAR EL GRADO DE SATISFACCIÓN ACTUAL DE LOS USUARIOS DEL SERVICIO DE CONSULTA EXTERNA DEL HOSPITAL CANTONAL  SANGOLQUI</vt:lpstr>
      <vt:lpstr>HISTORIA DE LA ENTIDAD</vt:lpstr>
      <vt:lpstr>Diapositiva 3</vt:lpstr>
      <vt:lpstr>Servicios ofertados por el Hospital BÁSICO Sangolquí</vt:lpstr>
      <vt:lpstr>DETERMINACIÓN DEL PROBLEMA</vt:lpstr>
      <vt:lpstr>Diapositiva 6</vt:lpstr>
      <vt:lpstr>Dicho estudio tratará de solucionar problemas percibidos como:</vt:lpstr>
      <vt:lpstr>Modelo SERVQUAL de Calidad de Servicio</vt:lpstr>
      <vt:lpstr>Diapositiva 9</vt:lpstr>
      <vt:lpstr>OBJETIVOS</vt:lpstr>
      <vt:lpstr>Diapositiva 11</vt:lpstr>
      <vt:lpstr>Metodología de la investigación</vt:lpstr>
      <vt:lpstr>Diapositiva 13</vt:lpstr>
      <vt:lpstr>ENCUESTA</vt:lpstr>
      <vt:lpstr>Diapositiva 15</vt:lpstr>
      <vt:lpstr>¿El Hospital tiene equipos modernos? </vt:lpstr>
      <vt:lpstr>¿Las instalaciones físicas del Hospital lucen confortables? </vt:lpstr>
      <vt:lpstr>¿Los empleados del hospital tienen apariencia pulcra? </vt:lpstr>
      <vt:lpstr>¿Los materiales asociados con el servicio (murales, información, etc.)  son comprensibles de fácil acceso? </vt:lpstr>
      <vt:lpstr>¿Cuándo el hospital promete hacer algo en un cierto tiempo, lo cumplen (ampliaciones, nuevas salas de consulta)? </vt:lpstr>
      <vt:lpstr>¿Cuándo un paciente tiene un problema o alguna inquietud, el personal de ventanilla muestra un interés sincero en resolverlo? </vt:lpstr>
      <vt:lpstr>¿El Hospital desempeñará el servicio médico correctamente a la primera, sin contratiempos ni retardos? </vt:lpstr>
      <vt:lpstr>¿El personal del Hospital no comete errores al momento de la entrega de turnos? </vt:lpstr>
      <vt:lpstr>¿El profesional médico comprendió exactamente su necesidad o dolencia? </vt:lpstr>
      <vt:lpstr>¿Los empleados del Hospital informan exactamente cuándo y como serán desempeñados los servicios médicos en caso de que algún especialista haya tenido alguna eventualidad?</vt:lpstr>
      <vt:lpstr>¿Los médicos especialistas del Hospital dan una apropiada atención? </vt:lpstr>
      <vt:lpstr>¿Los empleados del Hospital en ventanillas siempre están dispuestos a ayudar a los pacientes? </vt:lpstr>
      <vt:lpstr>¿Los empleados del Hospital en ventanillas responden correctamente las preguntas que se les hace? </vt:lpstr>
      <vt:lpstr>¿El comportamiento de los médicos especialistas del Hospital inspira confianza?</vt:lpstr>
      <vt:lpstr>¿Usted como paciente se siente seguro con los servicios que brinda el hospital?</vt:lpstr>
      <vt:lpstr>¿Los médicos del Hospital son consistentemente amables con los pacientes? </vt:lpstr>
      <vt:lpstr>¿Los empleados de ventanillas del Hospital están capacitados para rápidamente responder a las preguntas de los pacientes? </vt:lpstr>
      <vt:lpstr>¿El médico nunca escatima tiempo para atenderle? </vt:lpstr>
      <vt:lpstr>¿El Hospital tiene horarios convenientes para todos sus pacientes?</vt:lpstr>
      <vt:lpstr>¿El Servicio médico está disponible cuando lo necesita? </vt:lpstr>
      <vt:lpstr>¿El Hospital se preocupa por dar un buen trato en ventanillas a sus pacientes?</vt:lpstr>
      <vt:lpstr>¿El servicio recibido ha sido muy beneficioso? </vt:lpstr>
      <vt:lpstr>¿El Hospital desempeñará el servicio médico correctamente a la primera, sin contratiempos ni retardos? * ¿Las instalaciones físicas del Hospital lucen confortables?</vt:lpstr>
      <vt:lpstr>¿El Hospital desempeñará el servicio médico correctamente a la primera, sin contratiempos ni retardos? * ¿Los materiales asociados con el servicio (murales, información, etc.)  Son comprensibles de fácil acceso?</vt:lpstr>
      <vt:lpstr>¿El Hospital desempeñará el servicio médico correctamente a la primera, sin contratiempos ni retardos? * ¿Cuándo un paciente tiene un problema o alguna inquietud, el personal de ventanilla muestra un interés sincero en resolverlo?</vt:lpstr>
      <vt:lpstr>¿El comportamiento de los médicos especialistas del Hospital inspira confianza? * ¿Usted como paciente se siente seguro con los servicios que brinda el hospital?</vt:lpstr>
      <vt:lpstr>Resumen de la Investigación</vt:lpstr>
      <vt:lpstr>CONCLUSIONES:</vt:lpstr>
      <vt:lpstr>Diapositiva 44</vt:lpstr>
      <vt:lpstr>RECOMENDACIONES:</vt:lpstr>
      <vt:lpstr>Diapositiva 46</vt:lpstr>
      <vt:lpstr>Diapositiva 47</vt:lpstr>
      <vt:lpstr>Diapositiva 48</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PARA DETERMINAR EL GRADO DE SATISFACCIÓN ACTUAL DE LOS USUARIOS DEL SERVICIO DE CONSULTA EXTERNA DEL HOSPITAL CANTONAL  SANGOLQUI</dc:title>
  <dc:creator>ADMIN</dc:creator>
  <cp:lastModifiedBy>ADMIN</cp:lastModifiedBy>
  <cp:revision>103</cp:revision>
  <dcterms:created xsi:type="dcterms:W3CDTF">2014-03-09T23:08:00Z</dcterms:created>
  <dcterms:modified xsi:type="dcterms:W3CDTF">2014-06-09T02:49:53Z</dcterms:modified>
</cp:coreProperties>
</file>