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72" r:id="rId1"/>
  </p:sldMasterIdLst>
  <p:sldIdLst>
    <p:sldId id="258" r:id="rId2"/>
    <p:sldId id="259" r:id="rId3"/>
    <p:sldId id="302" r:id="rId4"/>
    <p:sldId id="303" r:id="rId5"/>
    <p:sldId id="308" r:id="rId6"/>
    <p:sldId id="265" r:id="rId7"/>
    <p:sldId id="266" r:id="rId8"/>
    <p:sldId id="315" r:id="rId9"/>
    <p:sldId id="271" r:id="rId10"/>
    <p:sldId id="272" r:id="rId11"/>
    <p:sldId id="274" r:id="rId12"/>
    <p:sldId id="276" r:id="rId13"/>
    <p:sldId id="275" r:id="rId14"/>
    <p:sldId id="279" r:id="rId15"/>
    <p:sldId id="309" r:id="rId16"/>
    <p:sldId id="281" r:id="rId17"/>
    <p:sldId id="283" r:id="rId18"/>
    <p:sldId id="282" r:id="rId19"/>
    <p:sldId id="284" r:id="rId20"/>
    <p:sldId id="305" r:id="rId21"/>
    <p:sldId id="285" r:id="rId22"/>
    <p:sldId id="286" r:id="rId23"/>
    <p:sldId id="287" r:id="rId24"/>
    <p:sldId id="288" r:id="rId25"/>
    <p:sldId id="289" r:id="rId26"/>
    <p:sldId id="301" r:id="rId27"/>
    <p:sldId id="310" r:id="rId28"/>
    <p:sldId id="290" r:id="rId29"/>
    <p:sldId id="291" r:id="rId30"/>
    <p:sldId id="311" r:id="rId31"/>
    <p:sldId id="292" r:id="rId32"/>
    <p:sldId id="293" r:id="rId33"/>
    <p:sldId id="294" r:id="rId34"/>
    <p:sldId id="295" r:id="rId35"/>
    <p:sldId id="296" r:id="rId36"/>
    <p:sldId id="297" r:id="rId37"/>
    <p:sldId id="306" r:id="rId38"/>
    <p:sldId id="298" r:id="rId39"/>
    <p:sldId id="299" r:id="rId40"/>
    <p:sldId id="307" r:id="rId41"/>
    <p:sldId id="316" r:id="rId42"/>
    <p:sldId id="300" r:id="rId4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7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Hoja1!$F$3</c:f>
              <c:strCache>
                <c:ptCount val="1"/>
                <c:pt idx="0">
                  <c:v>T1</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1"/>
            <c:dispEq val="1"/>
            <c:trendlineLbl>
              <c:layout>
                <c:manualLayout>
                  <c:x val="-0.35394562396967932"/>
                  <c:y val="-0.10588332805148583"/>
                </c:manualLayout>
              </c:layout>
              <c:numFmt formatCode="General" sourceLinked="0"/>
              <c:spPr>
                <a:solidFill>
                  <a:schemeClr val="accent1">
                    <a:lumMod val="60000"/>
                    <a:lumOff val="40000"/>
                  </a:schemeClr>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Hoja1!$G$2:$J$2</c:f>
              <c:strCache>
                <c:ptCount val="4"/>
                <c:pt idx="0">
                  <c:v>E1</c:v>
                </c:pt>
                <c:pt idx="1">
                  <c:v>E2</c:v>
                </c:pt>
                <c:pt idx="2">
                  <c:v>E3</c:v>
                </c:pt>
                <c:pt idx="3">
                  <c:v>E4</c:v>
                </c:pt>
              </c:strCache>
            </c:strRef>
          </c:cat>
          <c:val>
            <c:numRef>
              <c:f>Hoja1!$G$3:$J$3</c:f>
              <c:numCache>
                <c:formatCode>0.0000</c:formatCode>
                <c:ptCount val="4"/>
                <c:pt idx="0">
                  <c:v>0.36109999999999998</c:v>
                </c:pt>
                <c:pt idx="1">
                  <c:v>1.0139</c:v>
                </c:pt>
                <c:pt idx="2">
                  <c:v>2.2277999999999998</c:v>
                </c:pt>
                <c:pt idx="3">
                  <c:v>4.6666999999999996</c:v>
                </c:pt>
              </c:numCache>
            </c:numRef>
          </c:val>
        </c:ser>
        <c:ser>
          <c:idx val="1"/>
          <c:order val="1"/>
          <c:tx>
            <c:strRef>
              <c:f>Hoja1!$F$4</c:f>
              <c:strCache>
                <c:ptCount val="1"/>
                <c:pt idx="0">
                  <c:v>T2</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1"/>
            <c:dispEq val="1"/>
            <c:trendlineLbl>
              <c:layout>
                <c:manualLayout>
                  <c:x val="-0.12696359824092196"/>
                  <c:y val="-6.5123717120499261E-2"/>
                </c:manualLayout>
              </c:layout>
              <c:numFmt formatCode="General" sourceLinked="0"/>
              <c:spPr>
                <a:solidFill>
                  <a:schemeClr val="accent2"/>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Hoja1!$G$2:$J$2</c:f>
              <c:strCache>
                <c:ptCount val="4"/>
                <c:pt idx="0">
                  <c:v>E1</c:v>
                </c:pt>
                <c:pt idx="1">
                  <c:v>E2</c:v>
                </c:pt>
                <c:pt idx="2">
                  <c:v>E3</c:v>
                </c:pt>
                <c:pt idx="3">
                  <c:v>E4</c:v>
                </c:pt>
              </c:strCache>
            </c:strRef>
          </c:cat>
          <c:val>
            <c:numRef>
              <c:f>Hoja1!$G$4:$J$4</c:f>
              <c:numCache>
                <c:formatCode>0.0000</c:formatCode>
                <c:ptCount val="4"/>
                <c:pt idx="0">
                  <c:v>0.34449999999999997</c:v>
                </c:pt>
                <c:pt idx="1">
                  <c:v>0.88049999999999995</c:v>
                </c:pt>
                <c:pt idx="2">
                  <c:v>2.2749999999999999</c:v>
                </c:pt>
                <c:pt idx="3">
                  <c:v>4.7084000000000001</c:v>
                </c:pt>
              </c:numCache>
            </c:numRef>
          </c:val>
        </c:ser>
        <c:ser>
          <c:idx val="2"/>
          <c:order val="2"/>
          <c:tx>
            <c:strRef>
              <c:f>Hoja1!$F$5</c:f>
              <c:strCache>
                <c:ptCount val="1"/>
                <c:pt idx="0">
                  <c:v>T3</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1"/>
            <c:dispEq val="1"/>
            <c:trendlineLbl>
              <c:layout>
                <c:manualLayout>
                  <c:x val="-0.42623078187332847"/>
                  <c:y val="1.8413333008296562E-2"/>
                </c:manualLayout>
              </c:layout>
              <c:numFmt formatCode="General" sourceLinked="0"/>
              <c:spPr>
                <a:solidFill>
                  <a:schemeClr val="accent3">
                    <a:lumMod val="60000"/>
                    <a:lumOff val="40000"/>
                  </a:schemeClr>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Hoja1!$G$2:$J$2</c:f>
              <c:strCache>
                <c:ptCount val="4"/>
                <c:pt idx="0">
                  <c:v>E1</c:v>
                </c:pt>
                <c:pt idx="1">
                  <c:v>E2</c:v>
                </c:pt>
                <c:pt idx="2">
                  <c:v>E3</c:v>
                </c:pt>
                <c:pt idx="3">
                  <c:v>E4</c:v>
                </c:pt>
              </c:strCache>
            </c:strRef>
          </c:cat>
          <c:val>
            <c:numRef>
              <c:f>Hoja1!$G$5:$J$5</c:f>
              <c:numCache>
                <c:formatCode>0.0000</c:formatCode>
                <c:ptCount val="4"/>
                <c:pt idx="0">
                  <c:v>0.33329999999999999</c:v>
                </c:pt>
                <c:pt idx="1">
                  <c:v>0.81940000000000002</c:v>
                </c:pt>
                <c:pt idx="2">
                  <c:v>1.7888999999999999</c:v>
                </c:pt>
                <c:pt idx="3">
                  <c:v>4.1388999999999996</c:v>
                </c:pt>
              </c:numCache>
            </c:numRef>
          </c:val>
        </c:ser>
        <c:ser>
          <c:idx val="3"/>
          <c:order val="3"/>
          <c:tx>
            <c:strRef>
              <c:f>Hoja1!$F$6</c:f>
              <c:strCache>
                <c:ptCount val="1"/>
                <c:pt idx="0">
                  <c:v>T4</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1"/>
            <c:dispEq val="1"/>
            <c:trendlineLbl>
              <c:layout>
                <c:manualLayout>
                  <c:x val="-0.20177880042034593"/>
                  <c:y val="-5.9566238430722472E-2"/>
                </c:manualLayout>
              </c:layout>
              <c:numFmt formatCode="General" sourceLinked="0"/>
              <c:spPr>
                <a:solidFill>
                  <a:srgbClr val="FFC000"/>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rendlineLbl>
          </c:trendline>
          <c:cat>
            <c:strRef>
              <c:f>Hoja1!$G$2:$J$2</c:f>
              <c:strCache>
                <c:ptCount val="4"/>
                <c:pt idx="0">
                  <c:v>E1</c:v>
                </c:pt>
                <c:pt idx="1">
                  <c:v>E2</c:v>
                </c:pt>
                <c:pt idx="2">
                  <c:v>E3</c:v>
                </c:pt>
                <c:pt idx="3">
                  <c:v>E4</c:v>
                </c:pt>
              </c:strCache>
            </c:strRef>
          </c:cat>
          <c:val>
            <c:numRef>
              <c:f>Hoja1!$G$6:$J$6</c:f>
              <c:numCache>
                <c:formatCode>0.0000</c:formatCode>
                <c:ptCount val="4"/>
                <c:pt idx="0">
                  <c:v>0.31669999999999998</c:v>
                </c:pt>
                <c:pt idx="1">
                  <c:v>0.76390000000000002</c:v>
                </c:pt>
                <c:pt idx="2">
                  <c:v>1.5027999999999999</c:v>
                </c:pt>
                <c:pt idx="3">
                  <c:v>3.2139000000000002</c:v>
                </c:pt>
              </c:numCache>
            </c:numRef>
          </c:val>
        </c:ser>
        <c:dLbls>
          <c:showLegendKey val="0"/>
          <c:showVal val="0"/>
          <c:showCatName val="0"/>
          <c:showSerName val="0"/>
          <c:showPercent val="0"/>
          <c:showBubbleSize val="0"/>
        </c:dLbls>
        <c:gapWidth val="219"/>
        <c:overlap val="-27"/>
        <c:axId val="106046208"/>
        <c:axId val="106048128"/>
      </c:barChart>
      <c:catAx>
        <c:axId val="106046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Evaluaciones</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6048128"/>
        <c:crossesAt val="0"/>
        <c:auto val="1"/>
        <c:lblAlgn val="ctr"/>
        <c:lblOffset val="100"/>
        <c:noMultiLvlLbl val="0"/>
      </c:catAx>
      <c:valAx>
        <c:axId val="1060481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cm</a:t>
                </a:r>
              </a:p>
            </c:rich>
          </c:tx>
          <c:overlay val="0"/>
          <c:spPr>
            <a:noFill/>
            <a:ln>
              <a:noFill/>
            </a:ln>
            <a:effectLst/>
          </c:sp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604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Hoja2!$E$3</c:f>
              <c:strCache>
                <c:ptCount val="1"/>
                <c:pt idx="0">
                  <c:v>1</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1"/>
                </a:solidFill>
                <a:prstDash val="sysDash"/>
              </a:ln>
              <a:effectLst/>
            </c:spPr>
            <c:trendlineType val="linear"/>
            <c:dispRSqr val="1"/>
            <c:dispEq val="1"/>
            <c:trendlineLbl>
              <c:layout>
                <c:manualLayout>
                  <c:x val="-0.35407939632545932"/>
                  <c:y val="-0.23136482939632547"/>
                </c:manualLayout>
              </c:layout>
              <c:numFmt formatCode="General" sourceLinked="0"/>
              <c:spPr>
                <a:solidFill>
                  <a:srgbClr val="00B0F0"/>
                </a:solid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trendlineLbl>
          </c:trendline>
          <c:cat>
            <c:multiLvlStrRef>
              <c:f>Hoja2!$F$1:$I$2</c:f>
              <c:multiLvlStrCache>
                <c:ptCount val="4"/>
                <c:lvl>
                  <c:pt idx="0">
                    <c:v>1</c:v>
                  </c:pt>
                  <c:pt idx="1">
                    <c:v>2</c:v>
                  </c:pt>
                  <c:pt idx="2">
                    <c:v>3</c:v>
                  </c:pt>
                  <c:pt idx="3">
                    <c:v>4</c:v>
                  </c:pt>
                </c:lvl>
                <c:lvl>
                  <c:pt idx="0">
                    <c:v>evaluaciones</c:v>
                  </c:pt>
                </c:lvl>
              </c:multiLvlStrCache>
            </c:multiLvlStrRef>
          </c:cat>
          <c:val>
            <c:numRef>
              <c:f>Hoja2!$F$3:$I$3</c:f>
              <c:numCache>
                <c:formatCode>0.0</c:formatCode>
                <c:ptCount val="4"/>
                <c:pt idx="0">
                  <c:v>2.0299999999999998</c:v>
                </c:pt>
                <c:pt idx="1">
                  <c:v>20.41</c:v>
                </c:pt>
                <c:pt idx="2">
                  <c:v>323.20999999999998</c:v>
                </c:pt>
                <c:pt idx="3">
                  <c:v>5460.87</c:v>
                </c:pt>
              </c:numCache>
            </c:numRef>
          </c:val>
        </c:ser>
        <c:ser>
          <c:idx val="1"/>
          <c:order val="1"/>
          <c:tx>
            <c:strRef>
              <c:f>Hoja2!$E$4</c:f>
              <c:strCache>
                <c:ptCount val="1"/>
                <c:pt idx="0">
                  <c:v>2</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2"/>
                </a:solidFill>
                <a:prstDash val="sysDash"/>
              </a:ln>
              <a:effectLst/>
            </c:spPr>
            <c:trendlineType val="linear"/>
            <c:dispRSqr val="1"/>
            <c:dispEq val="1"/>
            <c:trendlineLbl>
              <c:layout>
                <c:manualLayout>
                  <c:x val="-0.11753215223097113"/>
                  <c:y val="-0.17595581802274715"/>
                </c:manualLayout>
              </c:layout>
              <c:numFmt formatCode="General" sourceLinked="0"/>
              <c:spPr>
                <a:solidFill>
                  <a:schemeClr val="accent2"/>
                </a:solid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trendlineLbl>
          </c:trendline>
          <c:cat>
            <c:multiLvlStrRef>
              <c:f>Hoja2!$F$1:$I$2</c:f>
              <c:multiLvlStrCache>
                <c:ptCount val="4"/>
                <c:lvl>
                  <c:pt idx="0">
                    <c:v>1</c:v>
                  </c:pt>
                  <c:pt idx="1">
                    <c:v>2</c:v>
                  </c:pt>
                  <c:pt idx="2">
                    <c:v>3</c:v>
                  </c:pt>
                  <c:pt idx="3">
                    <c:v>4</c:v>
                  </c:pt>
                </c:lvl>
                <c:lvl>
                  <c:pt idx="0">
                    <c:v>evaluaciones</c:v>
                  </c:pt>
                </c:lvl>
              </c:multiLvlStrCache>
            </c:multiLvlStrRef>
          </c:cat>
          <c:val>
            <c:numRef>
              <c:f>Hoja2!$F$4:$I$4</c:f>
              <c:numCache>
                <c:formatCode>0.0</c:formatCode>
                <c:ptCount val="4"/>
                <c:pt idx="0">
                  <c:v>1.91</c:v>
                </c:pt>
                <c:pt idx="1">
                  <c:v>15.64</c:v>
                </c:pt>
                <c:pt idx="2">
                  <c:v>431.36</c:v>
                </c:pt>
                <c:pt idx="3">
                  <c:v>6084.19</c:v>
                </c:pt>
              </c:numCache>
            </c:numRef>
          </c:val>
        </c:ser>
        <c:ser>
          <c:idx val="2"/>
          <c:order val="2"/>
          <c:tx>
            <c:strRef>
              <c:f>Hoja2!$E$5</c:f>
              <c:strCache>
                <c:ptCount val="1"/>
                <c:pt idx="0">
                  <c:v>3</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3"/>
                </a:solidFill>
                <a:prstDash val="sysDash"/>
              </a:ln>
              <a:effectLst/>
            </c:spPr>
            <c:trendlineType val="linear"/>
            <c:dispRSqr val="1"/>
            <c:dispEq val="1"/>
            <c:trendlineLbl>
              <c:layout>
                <c:manualLayout>
                  <c:x val="-0.43098490813648294"/>
                  <c:y val="-0.16638159813356665"/>
                </c:manualLayout>
              </c:layout>
              <c:numFmt formatCode="General" sourceLinked="0"/>
              <c:spPr>
                <a:solidFill>
                  <a:schemeClr val="accent3"/>
                </a:solid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trendlineLbl>
          </c:trendline>
          <c:cat>
            <c:multiLvlStrRef>
              <c:f>Hoja2!$F$1:$I$2</c:f>
              <c:multiLvlStrCache>
                <c:ptCount val="4"/>
                <c:lvl>
                  <c:pt idx="0">
                    <c:v>1</c:v>
                  </c:pt>
                  <c:pt idx="1">
                    <c:v>2</c:v>
                  </c:pt>
                  <c:pt idx="2">
                    <c:v>3</c:v>
                  </c:pt>
                  <c:pt idx="3">
                    <c:v>4</c:v>
                  </c:pt>
                </c:lvl>
                <c:lvl>
                  <c:pt idx="0">
                    <c:v>evaluaciones</c:v>
                  </c:pt>
                </c:lvl>
              </c:multiLvlStrCache>
            </c:multiLvlStrRef>
          </c:cat>
          <c:val>
            <c:numRef>
              <c:f>Hoja2!$F$5:$I$5</c:f>
              <c:numCache>
                <c:formatCode>0.0</c:formatCode>
                <c:ptCount val="4"/>
                <c:pt idx="0">
                  <c:v>1.63</c:v>
                </c:pt>
                <c:pt idx="1">
                  <c:v>13.04</c:v>
                </c:pt>
                <c:pt idx="2">
                  <c:v>163.68</c:v>
                </c:pt>
                <c:pt idx="3">
                  <c:v>3480.72</c:v>
                </c:pt>
              </c:numCache>
            </c:numRef>
          </c:val>
        </c:ser>
        <c:ser>
          <c:idx val="3"/>
          <c:order val="3"/>
          <c:tx>
            <c:strRef>
              <c:f>Hoja2!$E$6</c:f>
              <c:strCache>
                <c:ptCount val="1"/>
                <c:pt idx="0">
                  <c:v>4</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chemeClr val="accent4"/>
                </a:solidFill>
                <a:prstDash val="sysDash"/>
              </a:ln>
              <a:effectLst/>
            </c:spPr>
            <c:trendlineType val="linear"/>
            <c:dispRSqr val="1"/>
            <c:dispEq val="1"/>
            <c:trendlineLbl>
              <c:layout>
                <c:manualLayout>
                  <c:x val="-0.1972156605424322"/>
                  <c:y val="-0.26816272965879268"/>
                </c:manualLayout>
              </c:layout>
              <c:numFmt formatCode="General" sourceLinked="0"/>
              <c:spPr>
                <a:solidFill>
                  <a:srgbClr val="FFC000"/>
                </a:solid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C"/>
                </a:p>
              </c:txPr>
            </c:trendlineLbl>
          </c:trendline>
          <c:cat>
            <c:multiLvlStrRef>
              <c:f>Hoja2!$F$1:$I$2</c:f>
              <c:multiLvlStrCache>
                <c:ptCount val="4"/>
                <c:lvl>
                  <c:pt idx="0">
                    <c:v>1</c:v>
                  </c:pt>
                  <c:pt idx="1">
                    <c:v>2</c:v>
                  </c:pt>
                  <c:pt idx="2">
                    <c:v>3</c:v>
                  </c:pt>
                  <c:pt idx="3">
                    <c:v>4</c:v>
                  </c:pt>
                </c:lvl>
                <c:lvl>
                  <c:pt idx="0">
                    <c:v>evaluaciones</c:v>
                  </c:pt>
                </c:lvl>
              </c:multiLvlStrCache>
            </c:multiLvlStrRef>
          </c:cat>
          <c:val>
            <c:numRef>
              <c:f>Hoja2!$F$6:$I$6</c:f>
              <c:numCache>
                <c:formatCode>0.0</c:formatCode>
                <c:ptCount val="4"/>
                <c:pt idx="0">
                  <c:v>1.48</c:v>
                </c:pt>
                <c:pt idx="1">
                  <c:v>11.71</c:v>
                </c:pt>
                <c:pt idx="2">
                  <c:v>92.04</c:v>
                </c:pt>
                <c:pt idx="3">
                  <c:v>1521.73</c:v>
                </c:pt>
              </c:numCache>
            </c:numRef>
          </c:val>
        </c:ser>
        <c:dLbls>
          <c:dLblPos val="outEnd"/>
          <c:showLegendKey val="0"/>
          <c:showVal val="1"/>
          <c:showCatName val="0"/>
          <c:showSerName val="0"/>
          <c:showPercent val="0"/>
          <c:showBubbleSize val="0"/>
        </c:dLbls>
        <c:gapWidth val="444"/>
        <c:overlap val="-90"/>
        <c:axId val="118517760"/>
        <c:axId val="118519680"/>
      </c:barChart>
      <c:catAx>
        <c:axId val="118517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TRATAMIENTOS</a:t>
                </a:r>
              </a:p>
            </c:rich>
          </c:tx>
          <c:layout>
            <c:manualLayout>
              <c:xMode val="edge"/>
              <c:yMode val="edge"/>
              <c:x val="0.42952777777777779"/>
              <c:y val="0.7489107611548557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118519680"/>
        <c:crosses val="autoZero"/>
        <c:auto val="1"/>
        <c:lblAlgn val="ctr"/>
        <c:lblOffset val="100"/>
        <c:noMultiLvlLbl val="0"/>
      </c:catAx>
      <c:valAx>
        <c:axId val="118519680"/>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b="1"/>
                  <a:t>INDICE DE CRECIMIENTO TOTAL</a:t>
                </a:r>
              </a:p>
            </c:rich>
          </c:tx>
          <c:overlay val="0"/>
          <c:spPr>
            <a:noFill/>
            <a:ln>
              <a:noFill/>
            </a:ln>
            <a:effectLst/>
          </c:spPr>
        </c:title>
        <c:numFmt formatCode="0.0" sourceLinked="1"/>
        <c:majorTickMark val="none"/>
        <c:minorTickMark val="none"/>
        <c:tickLblPos val="nextTo"/>
        <c:crossAx val="11851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tx1"/>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Hoja1!$A$44</c:f>
              <c:strCache>
                <c:ptCount val="1"/>
                <c:pt idx="0">
                  <c:v>T1</c:v>
                </c:pt>
              </c:strCache>
            </c:strRef>
          </c:tx>
          <c:spPr>
            <a:solidFill>
              <a:schemeClr val="accent1"/>
            </a:solidFill>
            <a:ln>
              <a:noFill/>
            </a:ln>
            <a:effectLst/>
          </c:spPr>
          <c:invertIfNegative val="0"/>
          <c:trendline>
            <c:spPr>
              <a:ln w="19050" cap="rnd">
                <a:solidFill>
                  <a:schemeClr val="accent1"/>
                </a:solidFill>
                <a:prstDash val="sysDot"/>
              </a:ln>
              <a:effectLst/>
            </c:spPr>
            <c:trendlineType val="linear"/>
            <c:dispRSqr val="1"/>
            <c:dispEq val="1"/>
            <c:trendlineLbl>
              <c:layout>
                <c:manualLayout>
                  <c:x val="-0.35712611068125155"/>
                  <c:y val="-0.11601537512728942"/>
                </c:manualLayout>
              </c:layout>
              <c:numFmt formatCode="General" sourceLinked="0"/>
              <c:spPr>
                <a:solidFill>
                  <a:schemeClr val="accent1">
                    <a:lumMod val="60000"/>
                    <a:lumOff val="40000"/>
                  </a:schemeClr>
                </a:solid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C"/>
                </a:p>
              </c:txPr>
            </c:trendlineLbl>
          </c:trendline>
          <c:cat>
            <c:strRef>
              <c:f>Hoja1!$B$43:$E$43</c:f>
              <c:strCache>
                <c:ptCount val="4"/>
                <c:pt idx="0">
                  <c:v>E1</c:v>
                </c:pt>
                <c:pt idx="1">
                  <c:v>E2</c:v>
                </c:pt>
                <c:pt idx="2">
                  <c:v>E3</c:v>
                </c:pt>
                <c:pt idx="3">
                  <c:v>E4</c:v>
                </c:pt>
              </c:strCache>
            </c:strRef>
          </c:cat>
          <c:val>
            <c:numRef>
              <c:f>Hoja1!$B$44:$E$44</c:f>
              <c:numCache>
                <c:formatCode>0.00</c:formatCode>
                <c:ptCount val="4"/>
                <c:pt idx="0" formatCode="General">
                  <c:v>0</c:v>
                </c:pt>
                <c:pt idx="1">
                  <c:v>20.8</c:v>
                </c:pt>
                <c:pt idx="2">
                  <c:v>29.324999999999999</c:v>
                </c:pt>
                <c:pt idx="3">
                  <c:v>31.274999999999999</c:v>
                </c:pt>
              </c:numCache>
            </c:numRef>
          </c:val>
        </c:ser>
        <c:ser>
          <c:idx val="1"/>
          <c:order val="1"/>
          <c:tx>
            <c:strRef>
              <c:f>Hoja1!$A$45</c:f>
              <c:strCache>
                <c:ptCount val="1"/>
                <c:pt idx="0">
                  <c:v>T2</c:v>
                </c:pt>
              </c:strCache>
            </c:strRef>
          </c:tx>
          <c:spPr>
            <a:solidFill>
              <a:schemeClr val="accent2"/>
            </a:solidFill>
            <a:ln>
              <a:noFill/>
            </a:ln>
            <a:effectLst/>
          </c:spPr>
          <c:invertIfNegative val="0"/>
          <c:trendline>
            <c:spPr>
              <a:ln w="19050" cap="rnd">
                <a:solidFill>
                  <a:schemeClr val="accent2"/>
                </a:solidFill>
                <a:prstDash val="sysDot"/>
              </a:ln>
              <a:effectLst/>
            </c:spPr>
            <c:trendlineType val="linear"/>
            <c:dispRSqr val="1"/>
            <c:dispEq val="1"/>
            <c:trendlineLbl>
              <c:layout>
                <c:manualLayout>
                  <c:x val="-0.11335458773867955"/>
                  <c:y val="-4.825313502478857E-2"/>
                </c:manualLayout>
              </c:layout>
              <c:numFmt formatCode="General" sourceLinked="0"/>
              <c:spPr>
                <a:solidFill>
                  <a:schemeClr val="accent2"/>
                </a:solid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rendlineLbl>
          </c:trendline>
          <c:cat>
            <c:strRef>
              <c:f>Hoja1!$B$43:$E$43</c:f>
              <c:strCache>
                <c:ptCount val="4"/>
                <c:pt idx="0">
                  <c:v>E1</c:v>
                </c:pt>
                <c:pt idx="1">
                  <c:v>E2</c:v>
                </c:pt>
                <c:pt idx="2">
                  <c:v>E3</c:v>
                </c:pt>
                <c:pt idx="3">
                  <c:v>E4</c:v>
                </c:pt>
              </c:strCache>
            </c:strRef>
          </c:cat>
          <c:val>
            <c:numRef>
              <c:f>Hoja1!$B$45:$E$45</c:f>
              <c:numCache>
                <c:formatCode>0.00</c:formatCode>
                <c:ptCount val="4"/>
                <c:pt idx="0" formatCode="General">
                  <c:v>0</c:v>
                </c:pt>
                <c:pt idx="1">
                  <c:v>20.55</c:v>
                </c:pt>
                <c:pt idx="2">
                  <c:v>28.375</c:v>
                </c:pt>
                <c:pt idx="3">
                  <c:v>34.299999999999997</c:v>
                </c:pt>
              </c:numCache>
            </c:numRef>
          </c:val>
        </c:ser>
        <c:ser>
          <c:idx val="2"/>
          <c:order val="2"/>
          <c:tx>
            <c:strRef>
              <c:f>Hoja1!$A$46</c:f>
              <c:strCache>
                <c:ptCount val="1"/>
                <c:pt idx="0">
                  <c:v>T3</c:v>
                </c:pt>
              </c:strCache>
            </c:strRef>
          </c:tx>
          <c:spPr>
            <a:solidFill>
              <a:schemeClr val="accent3"/>
            </a:solidFill>
            <a:ln>
              <a:noFill/>
            </a:ln>
            <a:effectLst/>
          </c:spPr>
          <c:invertIfNegative val="0"/>
          <c:trendline>
            <c:spPr>
              <a:ln w="19050" cap="rnd">
                <a:solidFill>
                  <a:schemeClr val="accent3"/>
                </a:solidFill>
                <a:prstDash val="sysDot"/>
              </a:ln>
              <a:effectLst/>
            </c:spPr>
            <c:trendlineType val="linear"/>
            <c:dispRSqr val="1"/>
            <c:dispEq val="1"/>
            <c:trendlineLbl>
              <c:layout>
                <c:manualLayout>
                  <c:x val="-0.45397215521470219"/>
                  <c:y val="2.8514263585904222E-2"/>
                </c:manualLayout>
              </c:layout>
              <c:numFmt formatCode="General" sourceLinked="0"/>
              <c:spPr>
                <a:solidFill>
                  <a:schemeClr val="accent3">
                    <a:lumMod val="60000"/>
                    <a:lumOff val="40000"/>
                  </a:schemeClr>
                </a:solid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trendlineLbl>
          </c:trendline>
          <c:cat>
            <c:strRef>
              <c:f>Hoja1!$B$43:$E$43</c:f>
              <c:strCache>
                <c:ptCount val="4"/>
                <c:pt idx="0">
                  <c:v>E1</c:v>
                </c:pt>
                <c:pt idx="1">
                  <c:v>E2</c:v>
                </c:pt>
                <c:pt idx="2">
                  <c:v>E3</c:v>
                </c:pt>
                <c:pt idx="3">
                  <c:v>E4</c:v>
                </c:pt>
              </c:strCache>
            </c:strRef>
          </c:cat>
          <c:val>
            <c:numRef>
              <c:f>Hoja1!$B$46:$E$46</c:f>
              <c:numCache>
                <c:formatCode>0.00</c:formatCode>
                <c:ptCount val="4"/>
                <c:pt idx="0" formatCode="General">
                  <c:v>0</c:v>
                </c:pt>
                <c:pt idx="1">
                  <c:v>21.925000000000001</c:v>
                </c:pt>
                <c:pt idx="2">
                  <c:v>26.925000000000001</c:v>
                </c:pt>
                <c:pt idx="3">
                  <c:v>30.9</c:v>
                </c:pt>
              </c:numCache>
            </c:numRef>
          </c:val>
        </c:ser>
        <c:ser>
          <c:idx val="3"/>
          <c:order val="3"/>
          <c:tx>
            <c:strRef>
              <c:f>Hoja1!$A$47</c:f>
              <c:strCache>
                <c:ptCount val="1"/>
                <c:pt idx="0">
                  <c:v>T4</c:v>
                </c:pt>
              </c:strCache>
            </c:strRef>
          </c:tx>
          <c:spPr>
            <a:solidFill>
              <a:schemeClr val="accent4"/>
            </a:solidFill>
            <a:ln>
              <a:noFill/>
            </a:ln>
            <a:effectLst/>
          </c:spPr>
          <c:invertIfNegative val="0"/>
          <c:trendline>
            <c:spPr>
              <a:ln w="19050" cap="rnd">
                <a:solidFill>
                  <a:schemeClr val="accent4"/>
                </a:solidFill>
                <a:prstDash val="sysDot"/>
              </a:ln>
              <a:effectLst/>
            </c:spPr>
            <c:trendlineType val="linear"/>
            <c:dispRSqr val="1"/>
            <c:dispEq val="1"/>
            <c:trendlineLbl>
              <c:layout>
                <c:manualLayout>
                  <c:x val="-0.17364141621025694"/>
                  <c:y val="-2.6341953157494657E-2"/>
                </c:manualLayout>
              </c:layout>
              <c:numFmt formatCode="General" sourceLinked="0"/>
              <c:spPr>
                <a:solidFill>
                  <a:srgbClr val="FFC000"/>
                </a:solid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EC"/>
                </a:p>
              </c:txPr>
            </c:trendlineLbl>
          </c:trendline>
          <c:cat>
            <c:strRef>
              <c:f>Hoja1!$B$43:$E$43</c:f>
              <c:strCache>
                <c:ptCount val="4"/>
                <c:pt idx="0">
                  <c:v>E1</c:v>
                </c:pt>
                <c:pt idx="1">
                  <c:v>E2</c:v>
                </c:pt>
                <c:pt idx="2">
                  <c:v>E3</c:v>
                </c:pt>
                <c:pt idx="3">
                  <c:v>E4</c:v>
                </c:pt>
              </c:strCache>
            </c:strRef>
          </c:cat>
          <c:val>
            <c:numRef>
              <c:f>Hoja1!$B$47:$E$47</c:f>
              <c:numCache>
                <c:formatCode>0.00</c:formatCode>
                <c:ptCount val="4"/>
                <c:pt idx="0" formatCode="General">
                  <c:v>0</c:v>
                </c:pt>
                <c:pt idx="1">
                  <c:v>27.274999999999999</c:v>
                </c:pt>
                <c:pt idx="2">
                  <c:v>27.95</c:v>
                </c:pt>
                <c:pt idx="3">
                  <c:v>23.4</c:v>
                </c:pt>
              </c:numCache>
            </c:numRef>
          </c:val>
        </c:ser>
        <c:dLbls>
          <c:showLegendKey val="0"/>
          <c:showVal val="0"/>
          <c:showCatName val="0"/>
          <c:showSerName val="0"/>
          <c:showPercent val="0"/>
          <c:showBubbleSize val="0"/>
        </c:dLbls>
        <c:gapWidth val="219"/>
        <c:overlap val="-27"/>
        <c:axId val="128957440"/>
        <c:axId val="128963712"/>
      </c:barChart>
      <c:catAx>
        <c:axId val="128957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Evaluaciones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28963712"/>
        <c:crosses val="autoZero"/>
        <c:auto val="1"/>
        <c:lblAlgn val="ctr"/>
        <c:lblOffset val="100"/>
        <c:noMultiLvlLbl val="0"/>
      </c:catAx>
      <c:valAx>
        <c:axId val="128963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t ha</a:t>
                </a:r>
                <a:r>
                  <a:rPr lang="en-US" baseline="30000">
                    <a:latin typeface="Arial" panose="020B0604020202020204" pitchFamily="34" charset="0"/>
                    <a:cs typeface="Arial" panose="020B0604020202020204" pitchFamily="34" charset="0"/>
                  </a:rPr>
                  <a:t>-1</a:t>
                </a:r>
              </a:p>
            </c:rich>
          </c:tx>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crossAx val="12895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C"/>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Hoja1!$A$4</c:f>
              <c:strCache>
                <c:ptCount val="1"/>
                <c:pt idx="0">
                  <c:v>T1 maní</c:v>
                </c:pt>
              </c:strCache>
            </c:strRef>
          </c:tx>
          <c:spPr>
            <a:solidFill>
              <a:schemeClr val="accent1"/>
            </a:solidFill>
            <a:ln>
              <a:noFill/>
            </a:ln>
            <a:effectLst/>
          </c:spPr>
          <c:invertIfNegative val="0"/>
          <c:dLbls>
            <c:spPr>
              <a:noFill/>
              <a:ln>
                <a:noFill/>
              </a:ln>
              <a:effectLst/>
            </c:spPr>
            <c:txPr>
              <a:bodyPr rot="-5400000" spcFirstLastPara="1" vertOverflow="clip" horzOverflow="clip"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Hoja1!$B$3:$K$3</c:f>
              <c:numCache>
                <c:formatCode>General</c:formatCode>
                <c:ptCount val="6"/>
                <c:pt idx="0">
                  <c:v>0</c:v>
                </c:pt>
                <c:pt idx="1">
                  <c:v>49</c:v>
                </c:pt>
                <c:pt idx="2">
                  <c:v>109</c:v>
                </c:pt>
                <c:pt idx="3">
                  <c:v>236</c:v>
                </c:pt>
                <c:pt idx="4">
                  <c:v>308</c:v>
                </c:pt>
                <c:pt idx="5">
                  <c:v>364</c:v>
                </c:pt>
              </c:numCache>
            </c:numRef>
          </c:cat>
          <c:val>
            <c:numRef>
              <c:f>Hoja1!$B$4:$K$4</c:f>
              <c:numCache>
                <c:formatCode>0%</c:formatCode>
                <c:ptCount val="6"/>
                <c:pt idx="0" formatCode="General">
                  <c:v>0</c:v>
                </c:pt>
                <c:pt idx="1">
                  <c:v>0.1</c:v>
                </c:pt>
                <c:pt idx="2">
                  <c:v>0.5</c:v>
                </c:pt>
                <c:pt idx="3">
                  <c:v>0.95</c:v>
                </c:pt>
                <c:pt idx="4">
                  <c:v>0.97</c:v>
                </c:pt>
                <c:pt idx="5">
                  <c:v>0.97</c:v>
                </c:pt>
              </c:numCache>
            </c:numRef>
          </c:val>
        </c:ser>
        <c:ser>
          <c:idx val="1"/>
          <c:order val="1"/>
          <c:tx>
            <c:strRef>
              <c:f>Hoja1!$A$5</c:f>
              <c:strCache>
                <c:ptCount val="1"/>
                <c:pt idx="0">
                  <c:v>T2 pueraria</c:v>
                </c:pt>
              </c:strCache>
            </c:strRef>
          </c:tx>
          <c:spPr>
            <a:solidFill>
              <a:schemeClr val="accent2"/>
            </a:solidFill>
            <a:ln>
              <a:noFill/>
            </a:ln>
            <a:effectLst/>
          </c:spPr>
          <c:invertIfNegative val="0"/>
          <c:dLbls>
            <c:spPr>
              <a:noFill/>
              <a:ln>
                <a:noFill/>
              </a:ln>
              <a:effectLst/>
            </c:spPr>
            <c:txPr>
              <a:bodyPr rot="-5400000" spcFirstLastPara="1" vertOverflow="clip" horzOverflow="clip"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Hoja1!$B$3:$K$3</c:f>
              <c:numCache>
                <c:formatCode>General</c:formatCode>
                <c:ptCount val="6"/>
                <c:pt idx="0">
                  <c:v>0</c:v>
                </c:pt>
                <c:pt idx="1">
                  <c:v>49</c:v>
                </c:pt>
                <c:pt idx="2">
                  <c:v>109</c:v>
                </c:pt>
                <c:pt idx="3">
                  <c:v>236</c:v>
                </c:pt>
                <c:pt idx="4">
                  <c:v>308</c:v>
                </c:pt>
                <c:pt idx="5">
                  <c:v>364</c:v>
                </c:pt>
              </c:numCache>
            </c:numRef>
          </c:cat>
          <c:val>
            <c:numRef>
              <c:f>Hoja1!$B$5:$K$5</c:f>
              <c:numCache>
                <c:formatCode>0%</c:formatCode>
                <c:ptCount val="6"/>
                <c:pt idx="0" formatCode="General">
                  <c:v>0</c:v>
                </c:pt>
                <c:pt idx="1">
                  <c:v>0.02</c:v>
                </c:pt>
                <c:pt idx="2">
                  <c:v>0.2</c:v>
                </c:pt>
                <c:pt idx="3">
                  <c:v>0.75</c:v>
                </c:pt>
                <c:pt idx="4">
                  <c:v>0.95</c:v>
                </c:pt>
                <c:pt idx="5">
                  <c:v>0.97</c:v>
                </c:pt>
              </c:numCache>
            </c:numRef>
          </c:val>
        </c:ser>
        <c:ser>
          <c:idx val="2"/>
          <c:order val="2"/>
          <c:tx>
            <c:strRef>
              <c:f>Hoja1!$A$6</c:f>
              <c:strCache>
                <c:ptCount val="1"/>
                <c:pt idx="0">
                  <c:v>T3 centrosema</c:v>
                </c:pt>
              </c:strCache>
            </c:strRef>
          </c:tx>
          <c:spPr>
            <a:solidFill>
              <a:schemeClr val="accent3"/>
            </a:solidFill>
            <a:ln>
              <a:noFill/>
            </a:ln>
            <a:effectLst/>
          </c:spPr>
          <c:invertIfNegative val="0"/>
          <c:dLbls>
            <c:spPr>
              <a:noFill/>
              <a:ln>
                <a:noFill/>
              </a:ln>
              <a:effectLst/>
            </c:spPr>
            <c:txPr>
              <a:bodyPr rot="-5400000" spcFirstLastPara="1" vertOverflow="clip" horzOverflow="clip"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Hoja1!$B$3:$K$3</c:f>
              <c:numCache>
                <c:formatCode>General</c:formatCode>
                <c:ptCount val="6"/>
                <c:pt idx="0">
                  <c:v>0</c:v>
                </c:pt>
                <c:pt idx="1">
                  <c:v>49</c:v>
                </c:pt>
                <c:pt idx="2">
                  <c:v>109</c:v>
                </c:pt>
                <c:pt idx="3">
                  <c:v>236</c:v>
                </c:pt>
                <c:pt idx="4">
                  <c:v>308</c:v>
                </c:pt>
                <c:pt idx="5">
                  <c:v>364</c:v>
                </c:pt>
              </c:numCache>
            </c:numRef>
          </c:cat>
          <c:val>
            <c:numRef>
              <c:f>Hoja1!$B$6:$K$6</c:f>
              <c:numCache>
                <c:formatCode>0%</c:formatCode>
                <c:ptCount val="6"/>
                <c:pt idx="0" formatCode="General">
                  <c:v>0</c:v>
                </c:pt>
                <c:pt idx="1">
                  <c:v>0.1</c:v>
                </c:pt>
                <c:pt idx="2">
                  <c:v>0.45</c:v>
                </c:pt>
                <c:pt idx="3">
                  <c:v>0.95</c:v>
                </c:pt>
                <c:pt idx="4">
                  <c:v>0.97</c:v>
                </c:pt>
                <c:pt idx="5">
                  <c:v>0.97</c:v>
                </c:pt>
              </c:numCache>
            </c:numRef>
          </c:val>
        </c:ser>
        <c:ser>
          <c:idx val="3"/>
          <c:order val="3"/>
          <c:tx>
            <c:strRef>
              <c:f>Hoja1!$A$7</c:f>
              <c:strCache>
                <c:ptCount val="1"/>
                <c:pt idx="0">
                  <c:v>T4 testigo</c:v>
                </c:pt>
              </c:strCache>
            </c:strRef>
          </c:tx>
          <c:spPr>
            <a:solidFill>
              <a:schemeClr val="accent4"/>
            </a:solidFill>
            <a:ln>
              <a:noFill/>
            </a:ln>
            <a:effectLst/>
          </c:spPr>
          <c:invertIfNegative val="0"/>
          <c:dLbls>
            <c:spPr>
              <a:noFill/>
              <a:ln>
                <a:noFill/>
              </a:ln>
              <a:effectLst/>
            </c:spPr>
            <c:txPr>
              <a:bodyPr rot="-5400000" spcFirstLastPara="1" vertOverflow="clip" horzOverflow="clip"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numRef>
              <c:f>Hoja1!$B$3:$K$3</c:f>
              <c:numCache>
                <c:formatCode>General</c:formatCode>
                <c:ptCount val="6"/>
                <c:pt idx="0">
                  <c:v>0</c:v>
                </c:pt>
                <c:pt idx="1">
                  <c:v>49</c:v>
                </c:pt>
                <c:pt idx="2">
                  <c:v>109</c:v>
                </c:pt>
                <c:pt idx="3">
                  <c:v>236</c:v>
                </c:pt>
                <c:pt idx="4">
                  <c:v>308</c:v>
                </c:pt>
                <c:pt idx="5">
                  <c:v>364</c:v>
                </c:pt>
              </c:numCache>
            </c:numRef>
          </c:cat>
          <c:val>
            <c:numRef>
              <c:f>Hoja1!$B$7:$K$7</c:f>
              <c:numCache>
                <c:formatCode>0%</c:formatCode>
                <c:ptCount val="6"/>
                <c:pt idx="0" formatCode="General">
                  <c:v>0</c:v>
                </c:pt>
                <c:pt idx="1">
                  <c:v>1</c:v>
                </c:pt>
                <c:pt idx="2">
                  <c:v>1</c:v>
                </c:pt>
                <c:pt idx="3">
                  <c:v>1</c:v>
                </c:pt>
                <c:pt idx="4">
                  <c:v>1</c:v>
                </c:pt>
                <c:pt idx="5">
                  <c:v>1</c:v>
                </c:pt>
              </c:numCache>
            </c:numRef>
          </c:val>
        </c:ser>
        <c:dLbls>
          <c:dLblPos val="outEnd"/>
          <c:showLegendKey val="0"/>
          <c:showVal val="1"/>
          <c:showCatName val="0"/>
          <c:showSerName val="0"/>
          <c:showPercent val="0"/>
          <c:showBubbleSize val="0"/>
        </c:dLbls>
        <c:gapWidth val="444"/>
        <c:overlap val="-90"/>
        <c:axId val="130201472"/>
        <c:axId val="129040384"/>
      </c:barChart>
      <c:catAx>
        <c:axId val="130201472"/>
        <c:scaling>
          <c:orientation val="minMax"/>
        </c:scaling>
        <c:delete val="0"/>
        <c:axPos val="b"/>
        <c:majorGridlines>
          <c:spPr>
            <a:ln w="9525" cap="flat" cmpd="sng" algn="ctr">
              <a:solidFill>
                <a:schemeClr val="tx1">
                  <a:lumMod val="15000"/>
                  <a:lumOff val="85000"/>
                </a:schemeClr>
              </a:solidFill>
              <a:prstDash val="solid"/>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DIAS DESPUES DE LA SIEMBRA</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129040384"/>
        <c:crosses val="autoZero"/>
        <c:auto val="1"/>
        <c:lblAlgn val="ctr"/>
        <c:lblOffset val="100"/>
        <c:noMultiLvlLbl val="0"/>
      </c:catAx>
      <c:valAx>
        <c:axId val="129040384"/>
        <c:scaling>
          <c:orientation val="minMax"/>
        </c:scaling>
        <c:delete val="1"/>
        <c:axPos val="l"/>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porcentaje de cobertura</a:t>
                </a:r>
              </a:p>
            </c:rich>
          </c:tx>
          <c:overlay val="0"/>
          <c:spPr>
            <a:noFill/>
            <a:ln>
              <a:noFill/>
            </a:ln>
            <a:effectLst/>
          </c:spPr>
        </c:title>
        <c:numFmt formatCode="General" sourceLinked="1"/>
        <c:majorTickMark val="none"/>
        <c:minorTickMark val="none"/>
        <c:tickLblPos val="nextTo"/>
        <c:crossAx val="13020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tx1"/>
      </a:solidFill>
      <a:prstDash val="solid"/>
      <a:round/>
    </a:ln>
    <a:effectLst/>
  </c:spPr>
  <c:txPr>
    <a:bodyPr/>
    <a:lstStyle/>
    <a:p>
      <a:pPr>
        <a:defRPr/>
      </a:pPr>
      <a:endParaRPr lang="es-EC"/>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393008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289466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11814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64648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374761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1055650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113751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3871956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413527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243277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4991979-33A6-4CBE-BE2C-B6D5FEFA43C3}" type="datetimeFigureOut">
              <a:rPr lang="es-EC" smtClean="0"/>
              <a:t>01/03/2015</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EA9E293-9339-4FD1-8CB0-FAEBDC6B0541}" type="slidenum">
              <a:rPr lang="es-EC" smtClean="0"/>
              <a:t>‹Nº›</a:t>
            </a:fld>
            <a:endParaRPr lang="es-EC"/>
          </a:p>
        </p:txBody>
      </p:sp>
    </p:spTree>
    <p:extLst>
      <p:ext uri="{BB962C8B-B14F-4D97-AF65-F5344CB8AC3E}">
        <p14:creationId xmlns:p14="http://schemas.microsoft.com/office/powerpoint/2010/main" val="333597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91979-33A6-4CBE-BE2C-B6D5FEFA43C3}" type="datetimeFigureOut">
              <a:rPr lang="es-EC" smtClean="0"/>
              <a:t>01/03/2015</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9E293-9339-4FD1-8CB0-FAEBDC6B0541}" type="slidenum">
              <a:rPr lang="es-EC" smtClean="0"/>
              <a:t>‹Nº›</a:t>
            </a:fld>
            <a:endParaRPr lang="es-EC"/>
          </a:p>
        </p:txBody>
      </p:sp>
    </p:spTree>
    <p:extLst>
      <p:ext uri="{BB962C8B-B14F-4D97-AF65-F5344CB8AC3E}">
        <p14:creationId xmlns:p14="http://schemas.microsoft.com/office/powerpoint/2010/main" val="1097649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4.png"/><Relationship Id="rId9"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hyperlink" Target="TESIS/FOTOS/19-06-2014/DSC07915.JPG" TargetMode="External"/><Relationship Id="rId10" Type="http://schemas.openxmlformats.org/officeDocument/2006/relationships/image" Target="../media/image24.jpeg"/><Relationship Id="rId4" Type="http://schemas.openxmlformats.org/officeDocument/2006/relationships/image" Target="../media/image4.png"/><Relationship Id="rId9"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jpeg"/><Relationship Id="rId7" Type="http://schemas.openxmlformats.org/officeDocument/2006/relationships/package" Target="../embeddings/Documento_de_Microsoft_Word1.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alpha val="37000"/>
          </a:srgbClr>
        </a:solidFill>
        <a:effectLst/>
      </p:bgPr>
    </p:bg>
    <p:spTree>
      <p:nvGrpSpPr>
        <p:cNvPr id="1" name=""/>
        <p:cNvGrpSpPr/>
        <p:nvPr/>
      </p:nvGrpSpPr>
      <p:grpSpPr>
        <a:xfrm>
          <a:off x="0" y="0"/>
          <a:ext cx="0" cy="0"/>
          <a:chOff x="0" y="0"/>
          <a:chExt cx="0" cy="0"/>
        </a:xfrm>
      </p:grpSpPr>
      <p:pic>
        <p:nvPicPr>
          <p:cNvPr id="20" name="19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8280920" cy="1884034"/>
          </a:xfrm>
          <a:prstGeom prst="rect">
            <a:avLst/>
          </a:prstGeom>
          <a:noFill/>
          <a:ln>
            <a:noFill/>
          </a:ln>
        </p:spPr>
      </p:pic>
      <p:sp>
        <p:nvSpPr>
          <p:cNvPr id="10" name="9 Rectángulo"/>
          <p:cNvSpPr/>
          <p:nvPr/>
        </p:nvSpPr>
        <p:spPr>
          <a:xfrm>
            <a:off x="467544" y="2996952"/>
            <a:ext cx="8280920" cy="1107996"/>
          </a:xfrm>
          <a:prstGeom prst="rect">
            <a:avLst/>
          </a:prstGeom>
        </p:spPr>
        <p:txBody>
          <a:bodyPr wrap="square">
            <a:spAutoFit/>
          </a:bodyPr>
          <a:lstStyle/>
          <a:p>
            <a:pPr algn="ctr"/>
            <a:r>
              <a:rPr lang="es-ES" sz="2200" b="1" dirty="0" smtClean="0">
                <a:latin typeface="Algerian" pitchFamily="82" charset="0"/>
                <a:cs typeface="Arial" pitchFamily="34" charset="0"/>
              </a:rPr>
              <a:t>DEPARTAMENTO DE CIENCIAS DE LA VIDA Y LA AGRICULTURA</a:t>
            </a:r>
            <a:endParaRPr lang="es-EC" sz="2200" dirty="0" smtClean="0">
              <a:latin typeface="Algerian" pitchFamily="82" charset="0"/>
              <a:cs typeface="Arial" pitchFamily="34" charset="0"/>
            </a:endParaRPr>
          </a:p>
          <a:p>
            <a:pPr algn="ctr"/>
            <a:endParaRPr lang="es-ES" sz="2200" b="1" dirty="0" smtClean="0">
              <a:latin typeface="Algerian" pitchFamily="82" charset="0"/>
              <a:cs typeface="Arial" pitchFamily="34" charset="0"/>
            </a:endParaRPr>
          </a:p>
          <a:p>
            <a:pPr algn="ctr"/>
            <a:r>
              <a:rPr lang="es-ES" sz="2200" b="1" dirty="0" smtClean="0">
                <a:latin typeface="Algerian" pitchFamily="82" charset="0"/>
                <a:cs typeface="Arial" pitchFamily="34" charset="0"/>
              </a:rPr>
              <a:t>CARRERA DE INGENIERÍA AGROPECUARIA - SANTO DOMINGO</a:t>
            </a:r>
            <a:endParaRPr lang="es-EC" sz="2200" dirty="0">
              <a:latin typeface="Algerian" pitchFamily="82" charset="0"/>
              <a:cs typeface="Arial" pitchFamily="34" charset="0"/>
            </a:endParaRPr>
          </a:p>
        </p:txBody>
      </p:sp>
      <p:sp>
        <p:nvSpPr>
          <p:cNvPr id="19" name="18 CuadroTexto"/>
          <p:cNvSpPr txBox="1"/>
          <p:nvPr/>
        </p:nvSpPr>
        <p:spPr>
          <a:xfrm>
            <a:off x="2177370" y="4797152"/>
            <a:ext cx="4838184" cy="1015663"/>
          </a:xfrm>
          <a:prstGeom prst="rect">
            <a:avLst/>
          </a:prstGeom>
          <a:noFill/>
        </p:spPr>
        <p:txBody>
          <a:bodyPr wrap="none" rtlCol="0">
            <a:spAutoFit/>
          </a:bodyPr>
          <a:lstStyle/>
          <a:p>
            <a:pPr algn="ctr"/>
            <a:r>
              <a:rPr lang="es-EC" sz="2000" b="1" dirty="0" smtClean="0">
                <a:latin typeface="Algerian" pitchFamily="82" charset="0"/>
                <a:cs typeface="Arial" pitchFamily="34" charset="0"/>
              </a:rPr>
              <a:t>PROYECTO DE INVESTIGACIÓN DE TESIS</a:t>
            </a:r>
          </a:p>
          <a:p>
            <a:pPr algn="ctr"/>
            <a:endParaRPr lang="es-EC" sz="2000" b="1" dirty="0" smtClean="0">
              <a:latin typeface="Algerian" pitchFamily="82" charset="0"/>
              <a:cs typeface="Arial" pitchFamily="34" charset="0"/>
            </a:endParaRPr>
          </a:p>
          <a:p>
            <a:pPr algn="ctr"/>
            <a:r>
              <a:rPr lang="es-EC" sz="2000" b="1" dirty="0" smtClean="0">
                <a:latin typeface="Algerian" pitchFamily="82" charset="0"/>
                <a:cs typeface="Arial" pitchFamily="34" charset="0"/>
              </a:rPr>
              <a:t>ÁREA AGRÍCOLA</a:t>
            </a:r>
            <a:endParaRPr lang="es-EC" sz="2000" b="1" dirty="0">
              <a:latin typeface="Algerian" pitchFamily="82" charset="0"/>
              <a:cs typeface="Arial" pitchFamily="34" charset="0"/>
            </a:endParaRPr>
          </a:p>
        </p:txBody>
      </p:sp>
    </p:spTree>
    <p:extLst>
      <p:ext uri="{BB962C8B-B14F-4D97-AF65-F5344CB8AC3E}">
        <p14:creationId xmlns:p14="http://schemas.microsoft.com/office/powerpoint/2010/main" val="1312193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10 Imagen" descr="ECUADOR2jggj"/>
          <p:cNvPicPr/>
          <p:nvPr/>
        </p:nvPicPr>
        <p:blipFill>
          <a:blip r:embed="rId5" cstate="print">
            <a:lum bright="6000" contrast="24000"/>
            <a:extLst>
              <a:ext uri="{28A0092B-C50C-407E-A947-70E740481C1C}">
                <a14:useLocalDpi xmlns:a14="http://schemas.microsoft.com/office/drawing/2010/main" val="0"/>
              </a:ext>
            </a:extLst>
          </a:blip>
          <a:srcRect/>
          <a:stretch>
            <a:fillRect/>
          </a:stretch>
        </p:blipFill>
        <p:spPr bwMode="auto">
          <a:xfrm>
            <a:off x="4751271" y="1196752"/>
            <a:ext cx="4069201" cy="5184576"/>
          </a:xfrm>
          <a:prstGeom prst="rect">
            <a:avLst/>
          </a:prstGeom>
          <a:noFill/>
          <a:ln w="6350" cmpd="sng">
            <a:solidFill>
              <a:srgbClr val="000000"/>
            </a:solidFill>
            <a:miter lim="800000"/>
            <a:headEnd/>
            <a:tailEnd/>
          </a:ln>
          <a:effectLst/>
        </p:spPr>
      </p:pic>
      <p:sp>
        <p:nvSpPr>
          <p:cNvPr id="14" name="13 CuadroTexto"/>
          <p:cNvSpPr txBox="1"/>
          <p:nvPr/>
        </p:nvSpPr>
        <p:spPr>
          <a:xfrm>
            <a:off x="1187624" y="332656"/>
            <a:ext cx="7531229" cy="584775"/>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3200" b="1" dirty="0" smtClean="0">
                <a:latin typeface="Algerian" pitchFamily="82" charset="0"/>
                <a:cs typeface="Arial" pitchFamily="34" charset="0"/>
              </a:rPr>
              <a:t>MAPA DEL SITIO DE LA INVESTIGACIÓN</a:t>
            </a:r>
            <a:endParaRPr lang="es-EC" sz="3200" b="1" dirty="0">
              <a:latin typeface="Algerian" pitchFamily="82" charset="0"/>
              <a:cs typeface="Arial" pitchFamily="34" charset="0"/>
            </a:endParaRPr>
          </a:p>
        </p:txBody>
      </p:sp>
      <p:sp>
        <p:nvSpPr>
          <p:cNvPr id="8" name="7 CuadroTexto"/>
          <p:cNvSpPr txBox="1"/>
          <p:nvPr/>
        </p:nvSpPr>
        <p:spPr>
          <a:xfrm>
            <a:off x="1115616" y="1212721"/>
            <a:ext cx="2377574" cy="400110"/>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2000" b="1" dirty="0" smtClean="0">
                <a:solidFill>
                  <a:schemeClr val="tx1"/>
                </a:solidFill>
                <a:latin typeface="Arial" pitchFamily="34" charset="0"/>
                <a:cs typeface="Arial" pitchFamily="34" charset="0"/>
              </a:rPr>
              <a:t>Ubicación política</a:t>
            </a:r>
            <a:endParaRPr lang="es-EC" sz="2000" b="1" i="1" dirty="0">
              <a:solidFill>
                <a:schemeClr val="tx1"/>
              </a:solidFill>
              <a:latin typeface="Arial" pitchFamily="34" charset="0"/>
              <a:cs typeface="Arial" pitchFamily="34" charset="0"/>
            </a:endParaRPr>
          </a:p>
        </p:txBody>
      </p:sp>
      <p:sp>
        <p:nvSpPr>
          <p:cNvPr id="9" name="8 Rectángulo"/>
          <p:cNvSpPr/>
          <p:nvPr/>
        </p:nvSpPr>
        <p:spPr>
          <a:xfrm>
            <a:off x="1115616" y="1844824"/>
            <a:ext cx="3414397" cy="2354491"/>
          </a:xfrm>
          <a:prstGeom prst="rect">
            <a:avLst/>
          </a:prstGeom>
        </p:spPr>
        <p:txBody>
          <a:bodyPr wrap="square">
            <a:spAutoFit/>
          </a:bodyPr>
          <a:lstStyle/>
          <a:p>
            <a:pPr algn="just">
              <a:lnSpc>
                <a:spcPct val="150000"/>
              </a:lnSpc>
            </a:pPr>
            <a:r>
              <a:rPr lang="es-ES_tradnl" sz="1400" b="1" dirty="0">
                <a:latin typeface="Arial" pitchFamily="34" charset="0"/>
                <a:cs typeface="Arial" pitchFamily="34" charset="0"/>
              </a:rPr>
              <a:t>El trabajo de investigación se lo realizó en la Hacienda “Zoila Luz”, </a:t>
            </a:r>
            <a:r>
              <a:rPr lang="es-ES_tradnl" sz="1400" b="1" dirty="0" smtClean="0">
                <a:latin typeface="Arial" pitchFamily="34" charset="0"/>
                <a:cs typeface="Arial" pitchFamily="34" charset="0"/>
              </a:rPr>
              <a:t>ubicada </a:t>
            </a:r>
            <a:r>
              <a:rPr lang="es-ES_tradnl" sz="1400" b="1" dirty="0">
                <a:latin typeface="Arial" pitchFamily="34" charset="0"/>
                <a:cs typeface="Arial" pitchFamily="34" charset="0"/>
              </a:rPr>
              <a:t>en la Provincia de Santo Domingo de los Tsáchilas, Cantón Santo Domingo, Parroquia Luz de América, km 24 de la vía Santo Domingo – Quevedo.</a:t>
            </a:r>
            <a:endParaRPr lang="es-EC" sz="1400" b="1" dirty="0">
              <a:latin typeface="Arial" pitchFamily="34" charset="0"/>
              <a:cs typeface="Arial" pitchFamily="34" charset="0"/>
            </a:endParaRPr>
          </a:p>
        </p:txBody>
      </p:sp>
      <p:sp>
        <p:nvSpPr>
          <p:cNvPr id="10" name="9 CuadroTexto"/>
          <p:cNvSpPr txBox="1"/>
          <p:nvPr/>
        </p:nvSpPr>
        <p:spPr>
          <a:xfrm>
            <a:off x="1115616" y="4437112"/>
            <a:ext cx="2778325" cy="400110"/>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2000" b="1" dirty="0" smtClean="0">
                <a:solidFill>
                  <a:schemeClr val="tx1"/>
                </a:solidFill>
                <a:latin typeface="Arial" pitchFamily="34" charset="0"/>
                <a:cs typeface="Arial" pitchFamily="34" charset="0"/>
              </a:rPr>
              <a:t>Ubicación geográfica</a:t>
            </a:r>
            <a:endParaRPr lang="es-EC" sz="2000" b="1" i="1" dirty="0">
              <a:solidFill>
                <a:schemeClr val="tx1"/>
              </a:solidFill>
              <a:latin typeface="Arial" pitchFamily="34" charset="0"/>
              <a:cs typeface="Arial" pitchFamily="34" charset="0"/>
            </a:endParaRPr>
          </a:p>
        </p:txBody>
      </p:sp>
      <p:sp>
        <p:nvSpPr>
          <p:cNvPr id="12" name="11 Rectángulo"/>
          <p:cNvSpPr/>
          <p:nvPr/>
        </p:nvSpPr>
        <p:spPr>
          <a:xfrm>
            <a:off x="1115616" y="5099959"/>
            <a:ext cx="3384376" cy="1384995"/>
          </a:xfrm>
          <a:prstGeom prst="rect">
            <a:avLst/>
          </a:prstGeom>
        </p:spPr>
        <p:txBody>
          <a:bodyPr wrap="square">
            <a:spAutoFit/>
          </a:bodyPr>
          <a:lstStyle/>
          <a:p>
            <a:pPr algn="just">
              <a:lnSpc>
                <a:spcPct val="150000"/>
              </a:lnSpc>
            </a:pPr>
            <a:r>
              <a:rPr lang="es-ES_tradnl" sz="1400" b="1" dirty="0">
                <a:latin typeface="Arial" pitchFamily="34" charset="0"/>
                <a:cs typeface="Arial" pitchFamily="34" charset="0"/>
              </a:rPr>
              <a:t>El sitio experimental se encuentra ubicado en las coordenadas geográficas 00° 24' 36" latitud Sur y  79° 18' 43" longitud Oeste.</a:t>
            </a:r>
            <a:endParaRPr lang="es-EC" sz="1400" b="1" dirty="0">
              <a:latin typeface="Arial" pitchFamily="34" charset="0"/>
              <a:cs typeface="Arial" pitchFamily="34" charset="0"/>
            </a:endParaRPr>
          </a:p>
        </p:txBody>
      </p:sp>
    </p:spTree>
    <p:extLst>
      <p:ext uri="{BB962C8B-B14F-4D97-AF65-F5344CB8AC3E}">
        <p14:creationId xmlns:p14="http://schemas.microsoft.com/office/powerpoint/2010/main" val="13892786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2160224" y="765279"/>
            <a:ext cx="5615640" cy="707886"/>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4000" b="1" dirty="0" smtClean="0">
                <a:solidFill>
                  <a:schemeClr val="tx1"/>
                </a:solidFill>
                <a:latin typeface="Algerian" pitchFamily="82" charset="0"/>
                <a:cs typeface="Arial" pitchFamily="34" charset="0"/>
              </a:rPr>
              <a:t>Ubicación ecológica</a:t>
            </a:r>
            <a:endParaRPr lang="es-EC" sz="4000" b="1" i="1" dirty="0">
              <a:solidFill>
                <a:schemeClr val="tx1"/>
              </a:solidFill>
              <a:latin typeface="Algerian" pitchFamily="82" charset="0"/>
              <a:cs typeface="Arial" pitchFamily="34" charset="0"/>
            </a:endParaRPr>
          </a:p>
        </p:txBody>
      </p:sp>
      <p:sp>
        <p:nvSpPr>
          <p:cNvPr id="7" name="6 Rectángulo"/>
          <p:cNvSpPr/>
          <p:nvPr/>
        </p:nvSpPr>
        <p:spPr>
          <a:xfrm>
            <a:off x="1115616" y="2078846"/>
            <a:ext cx="7704856" cy="2862322"/>
          </a:xfrm>
          <a:prstGeom prst="rect">
            <a:avLst/>
          </a:prstGeom>
        </p:spPr>
        <p:txBody>
          <a:bodyPr wrap="square">
            <a:spAutoFit/>
          </a:bodyPr>
          <a:lstStyle/>
          <a:p>
            <a:pPr>
              <a:lnSpc>
                <a:spcPct val="150000"/>
              </a:lnSpc>
            </a:pPr>
            <a:r>
              <a:rPr lang="es-ES_tradnl" sz="2000" b="1" dirty="0">
                <a:latin typeface="Arial" pitchFamily="34" charset="0"/>
                <a:cs typeface="Arial" pitchFamily="34" charset="0"/>
              </a:rPr>
              <a:t>Zona de vida:		</a:t>
            </a:r>
            <a:r>
              <a:rPr lang="es-ES_tradnl" sz="2000" b="1" dirty="0" smtClean="0">
                <a:latin typeface="Arial" pitchFamily="34" charset="0"/>
                <a:cs typeface="Arial" pitchFamily="34" charset="0"/>
              </a:rPr>
              <a:t>	Bosque </a:t>
            </a:r>
            <a:r>
              <a:rPr lang="es-ES_tradnl" sz="2000" b="1" dirty="0">
                <a:latin typeface="Arial" pitchFamily="34" charset="0"/>
                <a:cs typeface="Arial" pitchFamily="34" charset="0"/>
              </a:rPr>
              <a:t>húmedo </a:t>
            </a:r>
            <a:r>
              <a:rPr lang="es-ES_tradnl" sz="2000" b="1" dirty="0" smtClean="0">
                <a:latin typeface="Arial" pitchFamily="34" charset="0"/>
                <a:cs typeface="Arial" pitchFamily="34" charset="0"/>
              </a:rPr>
              <a:t>tropical </a:t>
            </a:r>
            <a:r>
              <a:rPr lang="es-ES_tradnl" sz="2000" b="1" dirty="0">
                <a:latin typeface="Arial" pitchFamily="34" charset="0"/>
                <a:cs typeface="Arial" pitchFamily="34" charset="0"/>
              </a:rPr>
              <a:t>(</a:t>
            </a:r>
            <a:r>
              <a:rPr lang="es-ES_tradnl" sz="2000" b="1" dirty="0" err="1">
                <a:latin typeface="Arial" pitchFamily="34" charset="0"/>
                <a:cs typeface="Arial" pitchFamily="34" charset="0"/>
              </a:rPr>
              <a:t>bh</a:t>
            </a:r>
            <a:r>
              <a:rPr lang="es-ES_tradnl" sz="2000" b="1" dirty="0">
                <a:latin typeface="Arial" pitchFamily="34" charset="0"/>
                <a:cs typeface="Arial" pitchFamily="34" charset="0"/>
              </a:rPr>
              <a:t>-T) </a:t>
            </a:r>
            <a:r>
              <a:rPr lang="es-ES_tradnl" sz="2000" b="1" dirty="0" smtClean="0">
                <a:latin typeface="Arial" pitchFamily="34" charset="0"/>
                <a:cs typeface="Arial" pitchFamily="34" charset="0"/>
              </a:rPr>
              <a:t>			</a:t>
            </a:r>
            <a:r>
              <a:rPr lang="es-ES_tradnl" sz="2000" b="1" dirty="0">
                <a:latin typeface="Arial" pitchFamily="34" charset="0"/>
                <a:cs typeface="Arial" pitchFamily="34" charset="0"/>
              </a:rPr>
              <a:t>	</a:t>
            </a:r>
            <a:r>
              <a:rPr lang="es-ES" sz="2000" b="1" dirty="0" smtClean="0">
                <a:latin typeface="Arial" pitchFamily="34" charset="0"/>
                <a:cs typeface="Arial" pitchFamily="34" charset="0"/>
              </a:rPr>
              <a:t>(</a:t>
            </a:r>
            <a:r>
              <a:rPr lang="es-ES" sz="2000" b="1" dirty="0" err="1" smtClean="0">
                <a:latin typeface="Arial" pitchFamily="34" charset="0"/>
                <a:cs typeface="Arial" pitchFamily="34" charset="0"/>
              </a:rPr>
              <a:t>Holdridge</a:t>
            </a:r>
            <a:r>
              <a:rPr lang="es-ES" sz="2000" b="1" dirty="0">
                <a:latin typeface="Arial" pitchFamily="34" charset="0"/>
                <a:cs typeface="Arial" pitchFamily="34" charset="0"/>
              </a:rPr>
              <a:t>, 1967)</a:t>
            </a:r>
            <a:endParaRPr lang="es-EC" sz="2000" b="1" dirty="0">
              <a:latin typeface="Arial" pitchFamily="34" charset="0"/>
              <a:cs typeface="Arial" pitchFamily="34" charset="0"/>
            </a:endParaRPr>
          </a:p>
          <a:p>
            <a:pPr>
              <a:lnSpc>
                <a:spcPct val="150000"/>
              </a:lnSpc>
            </a:pPr>
            <a:r>
              <a:rPr lang="es-ES_tradnl" sz="2000" b="1" dirty="0">
                <a:latin typeface="Arial" pitchFamily="34" charset="0"/>
                <a:cs typeface="Arial" pitchFamily="34" charset="0"/>
              </a:rPr>
              <a:t>Altitud:			</a:t>
            </a:r>
            <a:r>
              <a:rPr lang="es-ES_tradnl" sz="2000" b="1" dirty="0" smtClean="0">
                <a:latin typeface="Arial" pitchFamily="34" charset="0"/>
                <a:cs typeface="Arial" pitchFamily="34" charset="0"/>
              </a:rPr>
              <a:t>	270 </a:t>
            </a:r>
            <a:r>
              <a:rPr lang="es-ES_tradnl" sz="2000" b="1" dirty="0">
                <a:latin typeface="Arial" pitchFamily="34" charset="0"/>
                <a:cs typeface="Arial" pitchFamily="34" charset="0"/>
              </a:rPr>
              <a:t>msnm *</a:t>
            </a:r>
            <a:endParaRPr lang="es-EC" sz="2000" b="1" dirty="0">
              <a:latin typeface="Arial" pitchFamily="34" charset="0"/>
              <a:cs typeface="Arial" pitchFamily="34" charset="0"/>
            </a:endParaRPr>
          </a:p>
          <a:p>
            <a:pPr>
              <a:lnSpc>
                <a:spcPct val="150000"/>
              </a:lnSpc>
            </a:pPr>
            <a:r>
              <a:rPr lang="es-ES_tradnl" sz="2000" b="1" dirty="0">
                <a:latin typeface="Arial" pitchFamily="34" charset="0"/>
                <a:cs typeface="Arial" pitchFamily="34" charset="0"/>
              </a:rPr>
              <a:t>Temperatura (media):	</a:t>
            </a:r>
            <a:r>
              <a:rPr lang="es-ES_tradnl" sz="2000" b="1" dirty="0" smtClean="0">
                <a:latin typeface="Arial" pitchFamily="34" charset="0"/>
                <a:cs typeface="Arial" pitchFamily="34" charset="0"/>
              </a:rPr>
              <a:t>	24,85</a:t>
            </a:r>
            <a:r>
              <a:rPr lang="es-ES_tradnl" sz="2000" b="1" dirty="0">
                <a:latin typeface="Arial" pitchFamily="34" charset="0"/>
                <a:cs typeface="Arial" pitchFamily="34" charset="0"/>
              </a:rPr>
              <a:t>° C **</a:t>
            </a:r>
            <a:endParaRPr lang="es-EC" sz="2000" b="1" dirty="0">
              <a:latin typeface="Arial" pitchFamily="34" charset="0"/>
              <a:cs typeface="Arial" pitchFamily="34" charset="0"/>
            </a:endParaRPr>
          </a:p>
          <a:p>
            <a:pPr>
              <a:lnSpc>
                <a:spcPct val="150000"/>
              </a:lnSpc>
            </a:pPr>
            <a:r>
              <a:rPr lang="es-ES_tradnl" sz="2000" b="1" dirty="0">
                <a:latin typeface="Arial" pitchFamily="34" charset="0"/>
                <a:cs typeface="Arial" pitchFamily="34" charset="0"/>
              </a:rPr>
              <a:t>Precipitación (anual):	</a:t>
            </a:r>
            <a:r>
              <a:rPr lang="es-ES_tradnl" sz="2000" b="1" dirty="0" smtClean="0">
                <a:latin typeface="Arial" pitchFamily="34" charset="0"/>
                <a:cs typeface="Arial" pitchFamily="34" charset="0"/>
              </a:rPr>
              <a:t>	2980 mm </a:t>
            </a:r>
            <a:r>
              <a:rPr lang="es-ES_tradnl" sz="2000" b="1" dirty="0">
                <a:latin typeface="Arial" pitchFamily="34" charset="0"/>
                <a:cs typeface="Arial" pitchFamily="34" charset="0"/>
              </a:rPr>
              <a:t>año</a:t>
            </a:r>
            <a:r>
              <a:rPr lang="es-ES_tradnl" sz="2000" b="1" baseline="30000" dirty="0">
                <a:latin typeface="Arial" pitchFamily="34" charset="0"/>
                <a:cs typeface="Arial" pitchFamily="34" charset="0"/>
              </a:rPr>
              <a:t>-1</a:t>
            </a:r>
            <a:r>
              <a:rPr lang="es-ES_tradnl" sz="2000" b="1" dirty="0" smtClean="0">
                <a:latin typeface="Arial" pitchFamily="34" charset="0"/>
                <a:cs typeface="Arial" pitchFamily="34" charset="0"/>
              </a:rPr>
              <a:t> </a:t>
            </a:r>
            <a:r>
              <a:rPr lang="es-ES_tradnl" sz="2000" b="1" dirty="0">
                <a:latin typeface="Arial" pitchFamily="34" charset="0"/>
                <a:cs typeface="Arial" pitchFamily="34" charset="0"/>
              </a:rPr>
              <a:t>**</a:t>
            </a:r>
            <a:endParaRPr lang="es-EC" sz="2000" b="1" dirty="0">
              <a:latin typeface="Arial" pitchFamily="34" charset="0"/>
              <a:cs typeface="Arial" pitchFamily="34" charset="0"/>
            </a:endParaRPr>
          </a:p>
          <a:p>
            <a:pPr>
              <a:lnSpc>
                <a:spcPct val="150000"/>
              </a:lnSpc>
            </a:pPr>
            <a:r>
              <a:rPr lang="es-ES_tradnl" sz="2000" b="1" dirty="0">
                <a:latin typeface="Arial" pitchFamily="34" charset="0"/>
                <a:cs typeface="Arial" pitchFamily="34" charset="0"/>
              </a:rPr>
              <a:t>Humedad Relativa:		87,86 % **</a:t>
            </a:r>
            <a:endParaRPr lang="es-EC" sz="2000" b="1" dirty="0">
              <a:latin typeface="Arial" pitchFamily="34" charset="0"/>
              <a:cs typeface="Arial" pitchFamily="34" charset="0"/>
            </a:endParaRPr>
          </a:p>
        </p:txBody>
      </p:sp>
      <p:sp>
        <p:nvSpPr>
          <p:cNvPr id="4" name="3 Rectángulo"/>
          <p:cNvSpPr/>
          <p:nvPr/>
        </p:nvSpPr>
        <p:spPr>
          <a:xfrm>
            <a:off x="1130004" y="5661248"/>
            <a:ext cx="7690467" cy="430887"/>
          </a:xfrm>
          <a:prstGeom prst="rect">
            <a:avLst/>
          </a:prstGeom>
        </p:spPr>
        <p:txBody>
          <a:bodyPr wrap="square">
            <a:spAutoFit/>
          </a:bodyPr>
          <a:lstStyle/>
          <a:p>
            <a:r>
              <a:rPr lang="es-ES_tradnl" sz="1100" b="1" dirty="0">
                <a:latin typeface="Arial" pitchFamily="34" charset="0"/>
                <a:cs typeface="Arial" pitchFamily="34" charset="0"/>
              </a:rPr>
              <a:t>* Dato tomado de la estación meteorológica de la Hacienda Zoila Luz (</a:t>
            </a:r>
            <a:r>
              <a:rPr lang="es-ES_tradnl" sz="1100" b="1" dirty="0" smtClean="0">
                <a:latin typeface="Arial" pitchFamily="34" charset="0"/>
                <a:cs typeface="Arial" pitchFamily="34" charset="0"/>
              </a:rPr>
              <a:t>ESPE </a:t>
            </a:r>
            <a:r>
              <a:rPr lang="es-ES_tradnl" sz="1100" b="1" dirty="0">
                <a:latin typeface="Arial" pitchFamily="34" charset="0"/>
                <a:cs typeface="Arial" pitchFamily="34" charset="0"/>
              </a:rPr>
              <a:t>Santo Domingo de los </a:t>
            </a:r>
            <a:r>
              <a:rPr lang="es-ES_tradnl" sz="1100" b="1" dirty="0" err="1" smtClean="0">
                <a:latin typeface="Arial" pitchFamily="34" charset="0"/>
                <a:cs typeface="Arial" pitchFamily="34" charset="0"/>
              </a:rPr>
              <a:t>Tsáchilas</a:t>
            </a:r>
            <a:r>
              <a:rPr lang="es-ES_tradnl" sz="1100" b="1" dirty="0">
                <a:latin typeface="Arial" pitchFamily="34" charset="0"/>
                <a:cs typeface="Arial" pitchFamily="34" charset="0"/>
              </a:rPr>
              <a:t>)</a:t>
            </a:r>
            <a:endParaRPr lang="es-ES" sz="1100" b="1" dirty="0">
              <a:latin typeface="Arial" pitchFamily="34" charset="0"/>
              <a:cs typeface="Arial" pitchFamily="34" charset="0"/>
            </a:endParaRPr>
          </a:p>
          <a:p>
            <a:r>
              <a:rPr lang="es-ES_tradnl" sz="1100" b="1" dirty="0">
                <a:latin typeface="Arial" pitchFamily="34" charset="0"/>
                <a:cs typeface="Arial" pitchFamily="34" charset="0"/>
              </a:rPr>
              <a:t>** Datos tomados de la estación meteorológica Puerto </a:t>
            </a:r>
            <a:r>
              <a:rPr lang="es-ES_tradnl" sz="1100" b="1" dirty="0" err="1">
                <a:latin typeface="Arial" pitchFamily="34" charset="0"/>
                <a:cs typeface="Arial" pitchFamily="34" charset="0"/>
              </a:rPr>
              <a:t>Ila</a:t>
            </a:r>
            <a:r>
              <a:rPr lang="es-ES_tradnl" sz="1100" b="1" dirty="0">
                <a:latin typeface="Arial" pitchFamily="34" charset="0"/>
                <a:cs typeface="Arial" pitchFamily="34" charset="0"/>
              </a:rPr>
              <a:t> (medias anuales del </a:t>
            </a:r>
            <a:r>
              <a:rPr lang="es-ES_tradnl" sz="1100" b="1" dirty="0" smtClean="0">
                <a:latin typeface="Arial" pitchFamily="34" charset="0"/>
                <a:cs typeface="Arial" pitchFamily="34" charset="0"/>
              </a:rPr>
              <a:t>año 2012)</a:t>
            </a:r>
            <a:endParaRPr lang="es-ES" sz="1100" b="1" dirty="0">
              <a:latin typeface="Arial" pitchFamily="34" charset="0"/>
              <a:cs typeface="Arial" pitchFamily="34" charset="0"/>
            </a:endParaRPr>
          </a:p>
        </p:txBody>
      </p:sp>
    </p:spTree>
    <p:extLst>
      <p:ext uri="{BB962C8B-B14F-4D97-AF65-F5344CB8AC3E}">
        <p14:creationId xmlns:p14="http://schemas.microsoft.com/office/powerpoint/2010/main" val="804406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3 Rectángulo"/>
          <p:cNvSpPr/>
          <p:nvPr/>
        </p:nvSpPr>
        <p:spPr>
          <a:xfrm>
            <a:off x="999387" y="1268761"/>
            <a:ext cx="7605061" cy="5262979"/>
          </a:xfrm>
          <a:prstGeom prst="rect">
            <a:avLst/>
          </a:prstGeom>
        </p:spPr>
        <p:txBody>
          <a:bodyPr wrap="square">
            <a:spAutoFit/>
          </a:bodyPr>
          <a:lstStyle/>
          <a:p>
            <a:pPr algn="just">
              <a:spcBef>
                <a:spcPts val="600"/>
              </a:spcBef>
              <a:spcAft>
                <a:spcPts val="600"/>
              </a:spcAft>
            </a:pPr>
            <a:r>
              <a:rPr lang="es-ES_tradnl" sz="1600" b="1" dirty="0" smtClean="0">
                <a:latin typeface="Arial" pitchFamily="34" charset="0"/>
                <a:cs typeface="Arial" pitchFamily="34" charset="0"/>
              </a:rPr>
              <a:t>Latilla </a:t>
            </a:r>
            <a:r>
              <a:rPr lang="es-ES_tradnl" sz="1600" b="1" dirty="0">
                <a:latin typeface="Arial" pitchFamily="34" charset="0"/>
                <a:cs typeface="Arial" pitchFamily="34" charset="0"/>
              </a:rPr>
              <a:t>de caña, tanque de 200 litros, rótulos de identificación, postes </a:t>
            </a:r>
            <a:r>
              <a:rPr lang="es-ES_tradnl" sz="1600" b="1" dirty="0" smtClean="0">
                <a:latin typeface="Arial" pitchFamily="34" charset="0"/>
                <a:cs typeface="Arial" pitchFamily="34" charset="0"/>
              </a:rPr>
              <a:t>y alambre de púa para cerramiento</a:t>
            </a:r>
            <a:r>
              <a:rPr lang="es-ES_tradnl" sz="1600" b="1" dirty="0">
                <a:latin typeface="Arial" pitchFamily="34" charset="0"/>
                <a:cs typeface="Arial" pitchFamily="34" charset="0"/>
              </a:rPr>
              <a:t>, </a:t>
            </a:r>
            <a:r>
              <a:rPr lang="es-ES_tradnl" sz="1600" b="1" dirty="0" smtClean="0">
                <a:latin typeface="Arial" pitchFamily="34" charset="0"/>
                <a:cs typeface="Arial" pitchFamily="34" charset="0"/>
              </a:rPr>
              <a:t>martillo</a:t>
            </a:r>
            <a:r>
              <a:rPr lang="es-ES_tradnl" sz="1600" b="1" dirty="0">
                <a:latin typeface="Arial" pitchFamily="34" charset="0"/>
                <a:cs typeface="Arial" pitchFamily="34" charset="0"/>
              </a:rPr>
              <a:t>, sacos, piola, balde, jarra graduada en </a:t>
            </a:r>
            <a:r>
              <a:rPr lang="es-ES_tradnl" sz="1600" b="1" dirty="0" smtClean="0">
                <a:latin typeface="Arial" pitchFamily="34" charset="0"/>
                <a:cs typeface="Arial" pitchFamily="34" charset="0"/>
              </a:rPr>
              <a:t>ml</a:t>
            </a:r>
            <a:r>
              <a:rPr lang="es-ES_tradnl" sz="1600" b="1" dirty="0">
                <a:latin typeface="Arial" pitchFamily="34" charset="0"/>
                <a:cs typeface="Arial" pitchFamily="34" charset="0"/>
              </a:rPr>
              <a:t>.</a:t>
            </a:r>
          </a:p>
          <a:p>
            <a:pPr algn="just">
              <a:spcBef>
                <a:spcPts val="600"/>
              </a:spcBef>
              <a:spcAft>
                <a:spcPts val="600"/>
              </a:spcAft>
            </a:pPr>
            <a:r>
              <a:rPr lang="es-ES_tradnl" sz="1600" b="1" dirty="0" smtClean="0">
                <a:solidFill>
                  <a:srgbClr val="0070C0"/>
                </a:solidFill>
                <a:latin typeface="Arial" pitchFamily="34" charset="0"/>
                <a:cs typeface="Arial" pitchFamily="34" charset="0"/>
              </a:rPr>
              <a:t>Insumos</a:t>
            </a:r>
            <a:endParaRPr lang="es-EC" sz="1600" b="1" dirty="0">
              <a:solidFill>
                <a:srgbClr val="0070C0"/>
              </a:solidFill>
              <a:latin typeface="Arial" pitchFamily="34" charset="0"/>
              <a:cs typeface="Arial" pitchFamily="34" charset="0"/>
            </a:endParaRPr>
          </a:p>
          <a:p>
            <a:pPr algn="just">
              <a:spcBef>
                <a:spcPts val="600"/>
              </a:spcBef>
              <a:spcAft>
                <a:spcPts val="600"/>
              </a:spcAft>
            </a:pPr>
            <a:r>
              <a:rPr lang="es-ES_tradnl" sz="1600" b="1" dirty="0">
                <a:latin typeface="Arial" pitchFamily="34" charset="0"/>
                <a:cs typeface="Arial" pitchFamily="34" charset="0"/>
              </a:rPr>
              <a:t>Plantas de teca, </a:t>
            </a:r>
            <a:r>
              <a:rPr lang="es-ES_tradnl" sz="1600" b="1" dirty="0" smtClean="0">
                <a:latin typeface="Arial" pitchFamily="34" charset="0"/>
                <a:cs typeface="Arial" pitchFamily="34" charset="0"/>
              </a:rPr>
              <a:t>semillas </a:t>
            </a:r>
            <a:r>
              <a:rPr lang="es-ES_tradnl" sz="1600" b="1" dirty="0">
                <a:latin typeface="Arial" pitchFamily="34" charset="0"/>
                <a:cs typeface="Arial" pitchFamily="34" charset="0"/>
              </a:rPr>
              <a:t>de </a:t>
            </a:r>
            <a:r>
              <a:rPr lang="es-ES_tradnl" sz="1600" b="1" dirty="0" smtClean="0">
                <a:latin typeface="Arial" pitchFamily="34" charset="0"/>
                <a:cs typeface="Arial" pitchFamily="34" charset="0"/>
              </a:rPr>
              <a:t>pueraria y centrosema</a:t>
            </a:r>
            <a:r>
              <a:rPr lang="es-ES_tradnl" sz="1600" b="1" dirty="0">
                <a:latin typeface="Arial" pitchFamily="34" charset="0"/>
                <a:cs typeface="Arial" pitchFamily="34" charset="0"/>
              </a:rPr>
              <a:t>, estolones de maní forrajero, </a:t>
            </a:r>
            <a:r>
              <a:rPr lang="es-ES_tradnl" sz="1600" b="1" dirty="0" smtClean="0">
                <a:latin typeface="Arial" pitchFamily="34" charset="0"/>
                <a:cs typeface="Arial" pitchFamily="34" charset="0"/>
              </a:rPr>
              <a:t>agroquímicos como: glifosato </a:t>
            </a:r>
            <a:r>
              <a:rPr lang="es-ES_tradnl" sz="1600" b="1" dirty="0">
                <a:latin typeface="Arial" pitchFamily="34" charset="0"/>
                <a:cs typeface="Arial" pitchFamily="34" charset="0"/>
              </a:rPr>
              <a:t>(</a:t>
            </a:r>
            <a:r>
              <a:rPr lang="es-ES_tradnl" sz="1600" b="1" dirty="0" err="1">
                <a:latin typeface="Arial" pitchFamily="34" charset="0"/>
                <a:cs typeface="Arial" pitchFamily="34" charset="0"/>
              </a:rPr>
              <a:t>Ranger</a:t>
            </a:r>
            <a:r>
              <a:rPr lang="es-ES_tradnl" sz="1600" b="1" dirty="0">
                <a:latin typeface="Arial" pitchFamily="34" charset="0"/>
                <a:cs typeface="Arial" pitchFamily="34" charset="0"/>
              </a:rPr>
              <a:t> 480), </a:t>
            </a:r>
            <a:r>
              <a:rPr lang="es-ES_tradnl" sz="1600" b="1" dirty="0" err="1" smtClean="0">
                <a:latin typeface="Arial" pitchFamily="34" charset="0"/>
                <a:cs typeface="Arial" pitchFamily="34" charset="0"/>
              </a:rPr>
              <a:t>vitavax</a:t>
            </a:r>
            <a:r>
              <a:rPr lang="es-ES_tradnl" sz="1600" b="1" dirty="0">
                <a:latin typeface="Arial" pitchFamily="34" charset="0"/>
                <a:cs typeface="Arial" pitchFamily="34" charset="0"/>
              </a:rPr>
              <a:t>, </a:t>
            </a:r>
            <a:r>
              <a:rPr lang="es-ES_tradnl" sz="1600" b="1" dirty="0" err="1" smtClean="0">
                <a:latin typeface="Arial" pitchFamily="34" charset="0"/>
                <a:cs typeface="Arial" pitchFamily="34" charset="0"/>
              </a:rPr>
              <a:t>ataquill</a:t>
            </a:r>
            <a:r>
              <a:rPr lang="es-ES_tradnl" sz="1600" b="1" dirty="0" smtClean="0">
                <a:latin typeface="Arial" pitchFamily="34" charset="0"/>
                <a:cs typeface="Arial" pitchFamily="34" charset="0"/>
              </a:rPr>
              <a:t>, </a:t>
            </a:r>
            <a:r>
              <a:rPr lang="es-ES_tradnl" sz="1600" b="1" dirty="0" err="1" smtClean="0">
                <a:latin typeface="Arial" pitchFamily="34" charset="0"/>
                <a:cs typeface="Arial" pitchFamily="34" charset="0"/>
              </a:rPr>
              <a:t>kristalon</a:t>
            </a:r>
            <a:r>
              <a:rPr lang="es-ES_tradnl" sz="1600" b="1" dirty="0" smtClean="0">
                <a:latin typeface="Arial" pitchFamily="34" charset="0"/>
                <a:cs typeface="Arial" pitchFamily="34" charset="0"/>
              </a:rPr>
              <a:t> y </a:t>
            </a:r>
            <a:r>
              <a:rPr lang="es-ES_tradnl" sz="1600" b="1" dirty="0">
                <a:latin typeface="Arial" pitchFamily="34" charset="0"/>
                <a:cs typeface="Arial" pitchFamily="34" charset="0"/>
              </a:rPr>
              <a:t>agua</a:t>
            </a:r>
            <a:r>
              <a:rPr lang="es-ES_tradnl" sz="1600" b="1" dirty="0" smtClean="0">
                <a:latin typeface="Arial" pitchFamily="34" charset="0"/>
                <a:cs typeface="Arial" pitchFamily="34" charset="0"/>
              </a:rPr>
              <a:t>.</a:t>
            </a:r>
          </a:p>
          <a:p>
            <a:pPr algn="just">
              <a:spcBef>
                <a:spcPts val="600"/>
              </a:spcBef>
              <a:spcAft>
                <a:spcPts val="600"/>
              </a:spcAft>
            </a:pPr>
            <a:r>
              <a:rPr lang="es-ES_tradnl" sz="1600" b="1" dirty="0" smtClean="0">
                <a:solidFill>
                  <a:srgbClr val="0070C0"/>
                </a:solidFill>
                <a:latin typeface="Arial" pitchFamily="34" charset="0"/>
                <a:cs typeface="Arial" pitchFamily="34" charset="0"/>
              </a:rPr>
              <a:t>Materiales </a:t>
            </a:r>
            <a:r>
              <a:rPr lang="es-ES_tradnl" sz="1600" b="1" dirty="0">
                <a:solidFill>
                  <a:srgbClr val="0070C0"/>
                </a:solidFill>
                <a:latin typeface="Arial" pitchFamily="34" charset="0"/>
                <a:cs typeface="Arial" pitchFamily="34" charset="0"/>
              </a:rPr>
              <a:t>de Oficina</a:t>
            </a:r>
            <a:endParaRPr lang="es-EC" sz="1600" b="1" dirty="0">
              <a:solidFill>
                <a:srgbClr val="0070C0"/>
              </a:solidFill>
              <a:latin typeface="Arial" pitchFamily="34" charset="0"/>
              <a:cs typeface="Arial" pitchFamily="34" charset="0"/>
            </a:endParaRPr>
          </a:p>
          <a:p>
            <a:pPr algn="just">
              <a:spcBef>
                <a:spcPts val="600"/>
              </a:spcBef>
              <a:spcAft>
                <a:spcPts val="600"/>
              </a:spcAft>
            </a:pPr>
            <a:r>
              <a:rPr lang="es-ES_tradnl" sz="1600" b="1" dirty="0">
                <a:latin typeface="Arial" pitchFamily="34" charset="0"/>
                <a:cs typeface="Arial" pitchFamily="34" charset="0"/>
              </a:rPr>
              <a:t>Croquis de campo</a:t>
            </a:r>
            <a:r>
              <a:rPr lang="es-ES_tradnl" sz="1600" b="1" dirty="0" smtClean="0">
                <a:latin typeface="Arial" pitchFamily="34" charset="0"/>
                <a:cs typeface="Arial" pitchFamily="34" charset="0"/>
              </a:rPr>
              <a:t>, </a:t>
            </a:r>
            <a:r>
              <a:rPr lang="es-ES_tradnl" sz="1600" b="1" dirty="0">
                <a:latin typeface="Arial" pitchFamily="34" charset="0"/>
                <a:cs typeface="Arial" pitchFamily="34" charset="0"/>
              </a:rPr>
              <a:t>cuaderno de </a:t>
            </a:r>
            <a:r>
              <a:rPr lang="es-ES_tradnl" sz="1600" b="1" dirty="0" smtClean="0">
                <a:latin typeface="Arial" pitchFamily="34" charset="0"/>
                <a:cs typeface="Arial" pitchFamily="34" charset="0"/>
              </a:rPr>
              <a:t>apuntes, </a:t>
            </a:r>
            <a:r>
              <a:rPr lang="es-ES_tradnl" sz="1600" b="1" dirty="0">
                <a:latin typeface="Arial" pitchFamily="34" charset="0"/>
                <a:cs typeface="Arial" pitchFamily="34" charset="0"/>
              </a:rPr>
              <a:t>lápiz</a:t>
            </a:r>
            <a:r>
              <a:rPr lang="es-ES_tradnl" sz="1600" b="1" dirty="0" smtClean="0">
                <a:latin typeface="Arial" pitchFamily="34" charset="0"/>
                <a:cs typeface="Arial" pitchFamily="34" charset="0"/>
              </a:rPr>
              <a:t>, borrador, hojas </a:t>
            </a:r>
            <a:r>
              <a:rPr lang="es-ES_tradnl" sz="1600" b="1" dirty="0">
                <a:latin typeface="Arial" pitchFamily="34" charset="0"/>
                <a:cs typeface="Arial" pitchFamily="34" charset="0"/>
              </a:rPr>
              <a:t>papel </a:t>
            </a:r>
            <a:r>
              <a:rPr lang="es-ES_tradnl" sz="1600" b="1" dirty="0" smtClean="0">
                <a:latin typeface="Arial" pitchFamily="34" charset="0"/>
                <a:cs typeface="Arial" pitchFamily="34" charset="0"/>
              </a:rPr>
              <a:t>bond, computador </a:t>
            </a:r>
            <a:r>
              <a:rPr lang="es-ES_tradnl" sz="1600" b="1" dirty="0">
                <a:latin typeface="Arial" pitchFamily="34" charset="0"/>
                <a:cs typeface="Arial" pitchFamily="34" charset="0"/>
              </a:rPr>
              <a:t>y </a:t>
            </a:r>
            <a:r>
              <a:rPr lang="es-ES_tradnl" sz="1600" b="1" dirty="0" smtClean="0">
                <a:latin typeface="Arial" pitchFamily="34" charset="0"/>
                <a:cs typeface="Arial" pitchFamily="34" charset="0"/>
              </a:rPr>
              <a:t>accesorios.</a:t>
            </a:r>
          </a:p>
          <a:p>
            <a:pPr algn="just">
              <a:spcBef>
                <a:spcPts val="600"/>
              </a:spcBef>
              <a:spcAft>
                <a:spcPts val="600"/>
              </a:spcAft>
            </a:pPr>
            <a:r>
              <a:rPr lang="es-ES_tradnl" sz="1600" b="1" dirty="0">
                <a:solidFill>
                  <a:srgbClr val="0070C0"/>
                </a:solidFill>
                <a:latin typeface="Arial" pitchFamily="34" charset="0"/>
                <a:cs typeface="Arial" pitchFamily="34" charset="0"/>
              </a:rPr>
              <a:t>Herramientas</a:t>
            </a:r>
            <a:endParaRPr lang="es-EC" sz="1600" b="1" dirty="0">
              <a:solidFill>
                <a:srgbClr val="0070C0"/>
              </a:solidFill>
              <a:latin typeface="Arial" pitchFamily="34" charset="0"/>
              <a:cs typeface="Arial" pitchFamily="34" charset="0"/>
            </a:endParaRPr>
          </a:p>
          <a:p>
            <a:pPr algn="just">
              <a:spcBef>
                <a:spcPts val="600"/>
              </a:spcBef>
              <a:spcAft>
                <a:spcPts val="600"/>
              </a:spcAft>
            </a:pPr>
            <a:r>
              <a:rPr lang="es-ES_tradnl" sz="1600" b="1" dirty="0" smtClean="0">
                <a:latin typeface="Arial" pitchFamily="34" charset="0"/>
                <a:cs typeface="Arial" pitchFamily="34" charset="0"/>
              </a:rPr>
              <a:t>Machete</a:t>
            </a:r>
            <a:r>
              <a:rPr lang="es-ES_tradnl" sz="1600" b="1" dirty="0">
                <a:latin typeface="Arial" pitchFamily="34" charset="0"/>
                <a:cs typeface="Arial" pitchFamily="34" charset="0"/>
              </a:rPr>
              <a:t>, Excavadora, Cinta métrica, Escalímetro, Marco metálico cuadrado de  1m</a:t>
            </a:r>
            <a:r>
              <a:rPr lang="es-ES_tradnl" sz="1600" b="1" baseline="30000" dirty="0">
                <a:latin typeface="Arial" pitchFamily="34" charset="0"/>
                <a:cs typeface="Arial" pitchFamily="34" charset="0"/>
              </a:rPr>
              <a:t>2</a:t>
            </a:r>
            <a:r>
              <a:rPr lang="es-ES_tradnl" sz="1600" b="1" dirty="0" smtClean="0">
                <a:latin typeface="Arial" pitchFamily="34" charset="0"/>
                <a:cs typeface="Arial" pitchFamily="34" charset="0"/>
              </a:rPr>
              <a:t>.</a:t>
            </a:r>
            <a:r>
              <a:rPr lang="es-ES_tradnl" sz="1600" b="1" dirty="0">
                <a:latin typeface="Arial" pitchFamily="34" charset="0"/>
                <a:cs typeface="Arial" pitchFamily="34" charset="0"/>
              </a:rPr>
              <a:t> </a:t>
            </a:r>
            <a:endParaRPr lang="es-ES_tradnl" sz="1600" b="1" dirty="0" smtClean="0">
              <a:latin typeface="Arial" pitchFamily="34" charset="0"/>
              <a:cs typeface="Arial" pitchFamily="34" charset="0"/>
            </a:endParaRPr>
          </a:p>
          <a:p>
            <a:pPr algn="just">
              <a:spcBef>
                <a:spcPts val="600"/>
              </a:spcBef>
              <a:spcAft>
                <a:spcPts val="600"/>
              </a:spcAft>
            </a:pPr>
            <a:r>
              <a:rPr lang="es-ES_tradnl" sz="1600" b="1" dirty="0" smtClean="0">
                <a:solidFill>
                  <a:srgbClr val="0070C0"/>
                </a:solidFill>
                <a:latin typeface="Arial" pitchFamily="34" charset="0"/>
                <a:cs typeface="Arial" pitchFamily="34" charset="0"/>
              </a:rPr>
              <a:t>Maquinaria </a:t>
            </a:r>
            <a:r>
              <a:rPr lang="es-ES_tradnl" sz="1600" b="1" dirty="0">
                <a:solidFill>
                  <a:srgbClr val="0070C0"/>
                </a:solidFill>
                <a:latin typeface="Arial" pitchFamily="34" charset="0"/>
                <a:cs typeface="Arial" pitchFamily="34" charset="0"/>
              </a:rPr>
              <a:t>y Equipos</a:t>
            </a:r>
            <a:endParaRPr lang="es-EC" sz="1600" b="1" dirty="0">
              <a:solidFill>
                <a:srgbClr val="0070C0"/>
              </a:solidFill>
              <a:latin typeface="Arial" pitchFamily="34" charset="0"/>
              <a:cs typeface="Arial" pitchFamily="34" charset="0"/>
            </a:endParaRPr>
          </a:p>
          <a:p>
            <a:pPr algn="just">
              <a:spcBef>
                <a:spcPts val="600"/>
              </a:spcBef>
              <a:spcAft>
                <a:spcPts val="600"/>
              </a:spcAft>
            </a:pPr>
            <a:r>
              <a:rPr lang="es-ES_tradnl" sz="1600" b="1" dirty="0">
                <a:latin typeface="Arial" pitchFamily="34" charset="0"/>
                <a:cs typeface="Arial" pitchFamily="34" charset="0"/>
              </a:rPr>
              <a:t>Tractor, Bomba de fumigar manual, Equipo de protección de fumigación, Balanza (kg), vara graduada (cm), Cámara </a:t>
            </a:r>
            <a:r>
              <a:rPr lang="es-ES_tradnl" sz="1600" b="1" dirty="0" smtClean="0">
                <a:latin typeface="Arial" pitchFamily="34" charset="0"/>
                <a:cs typeface="Arial" pitchFamily="34" charset="0"/>
              </a:rPr>
              <a:t>fotográfica, pie </a:t>
            </a:r>
            <a:r>
              <a:rPr lang="es-ES_tradnl" sz="1600" b="1" dirty="0">
                <a:latin typeface="Arial" pitchFamily="34" charset="0"/>
                <a:cs typeface="Arial" pitchFamily="34" charset="0"/>
              </a:rPr>
              <a:t>de rey </a:t>
            </a:r>
            <a:r>
              <a:rPr lang="es-ES_tradnl" sz="1600" b="1" dirty="0" smtClean="0">
                <a:latin typeface="Arial" pitchFamily="34" charset="0"/>
                <a:cs typeface="Arial" pitchFamily="34" charset="0"/>
              </a:rPr>
              <a:t>(Ø).</a:t>
            </a:r>
            <a:endParaRPr lang="es-EC" sz="1600" b="1" dirty="0">
              <a:latin typeface="Arial" pitchFamily="34" charset="0"/>
              <a:cs typeface="Arial" pitchFamily="34" charset="0"/>
            </a:endParaRPr>
          </a:p>
        </p:txBody>
      </p:sp>
      <p:sp>
        <p:nvSpPr>
          <p:cNvPr id="9" name="8 CuadroTexto"/>
          <p:cNvSpPr txBox="1"/>
          <p:nvPr/>
        </p:nvSpPr>
        <p:spPr>
          <a:xfrm>
            <a:off x="3070639" y="394682"/>
            <a:ext cx="3318537" cy="707886"/>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4000" b="1" dirty="0" smtClean="0">
                <a:solidFill>
                  <a:schemeClr val="tx1"/>
                </a:solidFill>
                <a:latin typeface="Algerian" pitchFamily="82" charset="0"/>
                <a:cs typeface="Arial" pitchFamily="34" charset="0"/>
              </a:rPr>
              <a:t>Materiales</a:t>
            </a:r>
            <a:endParaRPr lang="es-EC" sz="4000" b="1" i="1" dirty="0">
              <a:solidFill>
                <a:schemeClr val="tx1"/>
              </a:solidFill>
              <a:latin typeface="Algerian" pitchFamily="82" charset="0"/>
              <a:cs typeface="Arial" pitchFamily="34" charset="0"/>
            </a:endParaRPr>
          </a:p>
        </p:txBody>
      </p:sp>
    </p:spTree>
    <p:extLst>
      <p:ext uri="{BB962C8B-B14F-4D97-AF65-F5344CB8AC3E}">
        <p14:creationId xmlns:p14="http://schemas.microsoft.com/office/powerpoint/2010/main" val="392416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8 CuadroTexto"/>
          <p:cNvSpPr txBox="1"/>
          <p:nvPr/>
        </p:nvSpPr>
        <p:spPr>
          <a:xfrm>
            <a:off x="3651983" y="380859"/>
            <a:ext cx="2411238" cy="707886"/>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4000" b="1" dirty="0" smtClean="0">
                <a:solidFill>
                  <a:schemeClr val="tx1"/>
                </a:solidFill>
                <a:latin typeface="Algerian" pitchFamily="82" charset="0"/>
                <a:cs typeface="Arial" pitchFamily="34" charset="0"/>
              </a:rPr>
              <a:t>Métodos</a:t>
            </a:r>
            <a:endParaRPr lang="es-EC" sz="4000" b="1" i="1" dirty="0">
              <a:solidFill>
                <a:schemeClr val="tx1"/>
              </a:solidFill>
              <a:latin typeface="Algerian" pitchFamily="82"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687864622"/>
              </p:ext>
            </p:extLst>
          </p:nvPr>
        </p:nvGraphicFramePr>
        <p:xfrm>
          <a:off x="2051719" y="3645024"/>
          <a:ext cx="6120680" cy="2986921"/>
        </p:xfrm>
        <a:graphic>
          <a:graphicData uri="http://schemas.openxmlformats.org/drawingml/2006/table">
            <a:tbl>
              <a:tblPr firstRow="1" firstCol="1" bandRow="1">
                <a:tableStyleId>{5C22544A-7EE6-4342-B048-85BDC9FD1C3A}</a:tableStyleId>
              </a:tblPr>
              <a:tblGrid>
                <a:gridCol w="2685238"/>
                <a:gridCol w="3435442"/>
              </a:tblGrid>
              <a:tr h="626640">
                <a:tc>
                  <a:txBody>
                    <a:bodyPr/>
                    <a:lstStyle/>
                    <a:p>
                      <a:pPr>
                        <a:lnSpc>
                          <a:spcPct val="150000"/>
                        </a:lnSpc>
                        <a:spcAft>
                          <a:spcPts val="0"/>
                        </a:spcAft>
                      </a:pPr>
                      <a:r>
                        <a:rPr lang="es-ES_tradnl" sz="2000" dirty="0">
                          <a:effectLst/>
                          <a:latin typeface="Arial" pitchFamily="34" charset="0"/>
                          <a:cs typeface="Arial" pitchFamily="34" charset="0"/>
                        </a:rPr>
                        <a:t>Tratamientos</a:t>
                      </a:r>
                      <a:endParaRPr lang="es-EC" sz="2000" dirty="0">
                        <a:effectLst/>
                        <a:latin typeface="Arial" pitchFamily="34" charset="0"/>
                        <a:ea typeface="Times New Roman"/>
                        <a:cs typeface="Arial" pitchFamily="34" charset="0"/>
                      </a:endParaRPr>
                    </a:p>
                  </a:txBody>
                  <a:tcPr marL="68580" marR="68580" marT="0" marB="0" anchor="b">
                    <a:solidFill>
                      <a:schemeClr val="tx2">
                        <a:lumMod val="60000"/>
                        <a:lumOff val="40000"/>
                      </a:schemeClr>
                    </a:solidFill>
                  </a:tcPr>
                </a:tc>
                <a:tc>
                  <a:txBody>
                    <a:bodyPr/>
                    <a:lstStyle/>
                    <a:p>
                      <a:pPr>
                        <a:lnSpc>
                          <a:spcPct val="150000"/>
                        </a:lnSpc>
                        <a:spcAft>
                          <a:spcPts val="0"/>
                        </a:spcAft>
                      </a:pPr>
                      <a:r>
                        <a:rPr lang="es-ES_tradnl" sz="2000" dirty="0">
                          <a:solidFill>
                            <a:schemeClr val="tx1"/>
                          </a:solidFill>
                          <a:effectLst/>
                          <a:latin typeface="Arial" pitchFamily="34" charset="0"/>
                          <a:cs typeface="Arial" pitchFamily="34" charset="0"/>
                        </a:rPr>
                        <a:t>Tipos de cobertura</a:t>
                      </a:r>
                      <a:endParaRPr lang="es-EC" sz="2000" dirty="0">
                        <a:solidFill>
                          <a:schemeClr val="tx1"/>
                        </a:solidFill>
                        <a:effectLst/>
                        <a:latin typeface="Arial" pitchFamily="34" charset="0"/>
                        <a:ea typeface="Times New Roman"/>
                        <a:cs typeface="Arial" pitchFamily="34" charset="0"/>
                      </a:endParaRPr>
                    </a:p>
                  </a:txBody>
                  <a:tcPr marL="68580" marR="68580" marT="0" marB="0" anchor="b">
                    <a:solidFill>
                      <a:schemeClr val="accent4">
                        <a:lumMod val="60000"/>
                        <a:lumOff val="40000"/>
                      </a:schemeClr>
                    </a:solidFill>
                  </a:tcPr>
                </a:tc>
              </a:tr>
              <a:tr h="626640">
                <a:tc>
                  <a:txBody>
                    <a:bodyPr/>
                    <a:lstStyle/>
                    <a:p>
                      <a:pPr algn="just">
                        <a:lnSpc>
                          <a:spcPct val="150000"/>
                        </a:lnSpc>
                        <a:spcAft>
                          <a:spcPts val="0"/>
                        </a:spcAft>
                      </a:pPr>
                      <a:r>
                        <a:rPr lang="es-ES_tradnl" sz="2000" dirty="0">
                          <a:effectLst/>
                          <a:latin typeface="Arial" pitchFamily="34" charset="0"/>
                          <a:cs typeface="Arial" pitchFamily="34" charset="0"/>
                        </a:rPr>
                        <a:t>T 1</a:t>
                      </a:r>
                      <a:endParaRPr lang="es-EC" sz="2000" dirty="0">
                        <a:effectLst/>
                        <a:latin typeface="Arial" pitchFamily="34" charset="0"/>
                        <a:ea typeface="Times New Roman"/>
                        <a:cs typeface="Arial" pitchFamily="34" charset="0"/>
                      </a:endParaRPr>
                    </a:p>
                  </a:txBody>
                  <a:tcPr marL="68580" marR="68580" marT="0" marB="0" anchor="ctr">
                    <a:solidFill>
                      <a:schemeClr val="tx2">
                        <a:lumMod val="60000"/>
                        <a:lumOff val="40000"/>
                      </a:schemeClr>
                    </a:solidFill>
                  </a:tcPr>
                </a:tc>
                <a:tc>
                  <a:txBody>
                    <a:bodyPr/>
                    <a:lstStyle/>
                    <a:p>
                      <a:pPr algn="just">
                        <a:lnSpc>
                          <a:spcPct val="150000"/>
                        </a:lnSpc>
                        <a:spcAft>
                          <a:spcPts val="0"/>
                        </a:spcAft>
                      </a:pPr>
                      <a:r>
                        <a:rPr lang="es-ES_tradnl" sz="2000" dirty="0">
                          <a:solidFill>
                            <a:schemeClr val="tx1"/>
                          </a:solidFill>
                          <a:effectLst/>
                          <a:latin typeface="Arial" pitchFamily="34" charset="0"/>
                          <a:cs typeface="Arial" pitchFamily="34" charset="0"/>
                        </a:rPr>
                        <a:t>Teca + Maní Forrajero</a:t>
                      </a:r>
                      <a:endParaRPr lang="es-EC" sz="2000" dirty="0">
                        <a:solidFill>
                          <a:schemeClr val="tx1"/>
                        </a:solidFill>
                        <a:effectLst/>
                        <a:latin typeface="Arial" pitchFamily="34" charset="0"/>
                        <a:ea typeface="Times New Roman"/>
                        <a:cs typeface="Arial" pitchFamily="34" charset="0"/>
                      </a:endParaRPr>
                    </a:p>
                  </a:txBody>
                  <a:tcPr marL="68580" marR="68580" marT="0" marB="0" anchor="ctr">
                    <a:solidFill>
                      <a:schemeClr val="accent4">
                        <a:lumMod val="60000"/>
                        <a:lumOff val="40000"/>
                      </a:schemeClr>
                    </a:solidFill>
                  </a:tcPr>
                </a:tc>
              </a:tr>
              <a:tr h="480361">
                <a:tc>
                  <a:txBody>
                    <a:bodyPr/>
                    <a:lstStyle/>
                    <a:p>
                      <a:pPr algn="just">
                        <a:lnSpc>
                          <a:spcPct val="150000"/>
                        </a:lnSpc>
                        <a:spcAft>
                          <a:spcPts val="0"/>
                        </a:spcAft>
                      </a:pPr>
                      <a:r>
                        <a:rPr lang="es-ES_tradnl" sz="2000" dirty="0">
                          <a:effectLst/>
                          <a:latin typeface="Arial" pitchFamily="34" charset="0"/>
                          <a:cs typeface="Arial" pitchFamily="34" charset="0"/>
                        </a:rPr>
                        <a:t>T 2</a:t>
                      </a:r>
                      <a:endParaRPr lang="es-EC" sz="2000" dirty="0">
                        <a:effectLst/>
                        <a:latin typeface="Arial" pitchFamily="34" charset="0"/>
                        <a:ea typeface="Times New Roman"/>
                        <a:cs typeface="Arial" pitchFamily="34" charset="0"/>
                      </a:endParaRPr>
                    </a:p>
                  </a:txBody>
                  <a:tcPr marL="68580" marR="68580" marT="0" marB="0" anchor="ctr">
                    <a:solidFill>
                      <a:schemeClr val="tx2">
                        <a:lumMod val="60000"/>
                        <a:lumOff val="40000"/>
                      </a:schemeClr>
                    </a:solidFill>
                  </a:tcPr>
                </a:tc>
                <a:tc>
                  <a:txBody>
                    <a:bodyPr/>
                    <a:lstStyle/>
                    <a:p>
                      <a:pPr algn="just">
                        <a:lnSpc>
                          <a:spcPct val="150000"/>
                        </a:lnSpc>
                        <a:spcAft>
                          <a:spcPts val="0"/>
                        </a:spcAft>
                      </a:pPr>
                      <a:r>
                        <a:rPr lang="es-ES_tradnl" sz="2000" dirty="0">
                          <a:solidFill>
                            <a:schemeClr val="tx1"/>
                          </a:solidFill>
                          <a:effectLst/>
                          <a:latin typeface="Arial" pitchFamily="34" charset="0"/>
                          <a:cs typeface="Arial" pitchFamily="34" charset="0"/>
                        </a:rPr>
                        <a:t>Teca + Pueraria</a:t>
                      </a:r>
                      <a:endParaRPr lang="es-EC" sz="2000" dirty="0">
                        <a:solidFill>
                          <a:schemeClr val="tx1"/>
                        </a:solidFill>
                        <a:effectLst/>
                        <a:latin typeface="Arial" pitchFamily="34" charset="0"/>
                        <a:ea typeface="Times New Roman"/>
                        <a:cs typeface="Arial" pitchFamily="34" charset="0"/>
                      </a:endParaRPr>
                    </a:p>
                  </a:txBody>
                  <a:tcPr marL="68580" marR="68580" marT="0" marB="0" anchor="ctr">
                    <a:solidFill>
                      <a:schemeClr val="accent4">
                        <a:lumMod val="60000"/>
                        <a:lumOff val="40000"/>
                      </a:schemeClr>
                    </a:solidFill>
                  </a:tcPr>
                </a:tc>
              </a:tr>
              <a:tr h="626640">
                <a:tc>
                  <a:txBody>
                    <a:bodyPr/>
                    <a:lstStyle/>
                    <a:p>
                      <a:pPr algn="just">
                        <a:lnSpc>
                          <a:spcPct val="150000"/>
                        </a:lnSpc>
                        <a:spcAft>
                          <a:spcPts val="0"/>
                        </a:spcAft>
                      </a:pPr>
                      <a:r>
                        <a:rPr lang="es-ES_tradnl" sz="2000" dirty="0">
                          <a:effectLst/>
                          <a:latin typeface="Arial" pitchFamily="34" charset="0"/>
                          <a:cs typeface="Arial" pitchFamily="34" charset="0"/>
                        </a:rPr>
                        <a:t>T 3</a:t>
                      </a:r>
                      <a:endParaRPr lang="es-EC" sz="2000" dirty="0">
                        <a:effectLst/>
                        <a:latin typeface="Arial" pitchFamily="34" charset="0"/>
                        <a:ea typeface="Times New Roman"/>
                        <a:cs typeface="Arial" pitchFamily="34" charset="0"/>
                      </a:endParaRPr>
                    </a:p>
                  </a:txBody>
                  <a:tcPr marL="68580" marR="68580" marT="0" marB="0" anchor="ctr">
                    <a:solidFill>
                      <a:schemeClr val="tx2">
                        <a:lumMod val="60000"/>
                        <a:lumOff val="40000"/>
                      </a:schemeClr>
                    </a:solidFill>
                  </a:tcPr>
                </a:tc>
                <a:tc>
                  <a:txBody>
                    <a:bodyPr/>
                    <a:lstStyle/>
                    <a:p>
                      <a:pPr algn="just">
                        <a:lnSpc>
                          <a:spcPct val="150000"/>
                        </a:lnSpc>
                        <a:spcAft>
                          <a:spcPts val="0"/>
                        </a:spcAft>
                      </a:pPr>
                      <a:r>
                        <a:rPr lang="es-ES_tradnl" sz="2000" dirty="0">
                          <a:solidFill>
                            <a:schemeClr val="tx1"/>
                          </a:solidFill>
                          <a:effectLst/>
                          <a:latin typeface="Arial" pitchFamily="34" charset="0"/>
                          <a:cs typeface="Arial" pitchFamily="34" charset="0"/>
                        </a:rPr>
                        <a:t>Teca + Centrosema</a:t>
                      </a:r>
                      <a:endParaRPr lang="es-EC" sz="2000" dirty="0">
                        <a:solidFill>
                          <a:schemeClr val="tx1"/>
                        </a:solidFill>
                        <a:effectLst/>
                        <a:latin typeface="Arial" pitchFamily="34" charset="0"/>
                        <a:ea typeface="Times New Roman"/>
                        <a:cs typeface="Arial" pitchFamily="34" charset="0"/>
                      </a:endParaRPr>
                    </a:p>
                  </a:txBody>
                  <a:tcPr marL="68580" marR="68580" marT="0" marB="0" anchor="ctr">
                    <a:solidFill>
                      <a:schemeClr val="accent4">
                        <a:lumMod val="60000"/>
                        <a:lumOff val="40000"/>
                      </a:schemeClr>
                    </a:solidFill>
                  </a:tcPr>
                </a:tc>
              </a:tr>
              <a:tr h="626640">
                <a:tc>
                  <a:txBody>
                    <a:bodyPr/>
                    <a:lstStyle/>
                    <a:p>
                      <a:pPr algn="just">
                        <a:lnSpc>
                          <a:spcPct val="150000"/>
                        </a:lnSpc>
                        <a:spcAft>
                          <a:spcPts val="0"/>
                        </a:spcAft>
                      </a:pPr>
                      <a:r>
                        <a:rPr lang="es-ES_tradnl" sz="2000" dirty="0">
                          <a:effectLst/>
                          <a:latin typeface="Arial" pitchFamily="34" charset="0"/>
                          <a:cs typeface="Arial" pitchFamily="34" charset="0"/>
                        </a:rPr>
                        <a:t>Testigo</a:t>
                      </a:r>
                      <a:endParaRPr lang="es-EC" sz="2000" dirty="0">
                        <a:effectLst/>
                        <a:latin typeface="Arial" pitchFamily="34" charset="0"/>
                        <a:ea typeface="Times New Roman"/>
                        <a:cs typeface="Arial" pitchFamily="34" charset="0"/>
                      </a:endParaRPr>
                    </a:p>
                  </a:txBody>
                  <a:tcPr marL="68580" marR="68580" marT="0" marB="0" anchor="ctr">
                    <a:solidFill>
                      <a:schemeClr val="tx2">
                        <a:lumMod val="60000"/>
                        <a:lumOff val="40000"/>
                      </a:schemeClr>
                    </a:solidFill>
                  </a:tcPr>
                </a:tc>
                <a:tc>
                  <a:txBody>
                    <a:bodyPr/>
                    <a:lstStyle/>
                    <a:p>
                      <a:pPr algn="just">
                        <a:lnSpc>
                          <a:spcPct val="150000"/>
                        </a:lnSpc>
                        <a:spcAft>
                          <a:spcPts val="0"/>
                        </a:spcAft>
                      </a:pPr>
                      <a:r>
                        <a:rPr lang="es-ES_tradnl" sz="2000" dirty="0">
                          <a:solidFill>
                            <a:schemeClr val="tx1"/>
                          </a:solidFill>
                          <a:effectLst/>
                          <a:latin typeface="Arial" pitchFamily="34" charset="0"/>
                          <a:cs typeface="Arial" pitchFamily="34" charset="0"/>
                        </a:rPr>
                        <a:t>Teca + Cobertura </a:t>
                      </a:r>
                      <a:r>
                        <a:rPr lang="es-ES_tradnl" sz="2000" dirty="0" smtClean="0">
                          <a:solidFill>
                            <a:schemeClr val="tx1"/>
                          </a:solidFill>
                          <a:effectLst/>
                          <a:latin typeface="Arial" pitchFamily="34" charset="0"/>
                          <a:cs typeface="Arial" pitchFamily="34" charset="0"/>
                        </a:rPr>
                        <a:t>natural</a:t>
                      </a:r>
                      <a:endParaRPr lang="es-EC" sz="2000" dirty="0">
                        <a:solidFill>
                          <a:schemeClr val="tx1"/>
                        </a:solidFill>
                        <a:effectLst/>
                        <a:latin typeface="Arial" pitchFamily="34" charset="0"/>
                        <a:ea typeface="Times New Roman"/>
                        <a:cs typeface="Arial" pitchFamily="34" charset="0"/>
                      </a:endParaRPr>
                    </a:p>
                  </a:txBody>
                  <a:tcPr marL="68580" marR="68580" marT="0" marB="0" anchor="ctr">
                    <a:solidFill>
                      <a:schemeClr val="accent4">
                        <a:lumMod val="60000"/>
                        <a:lumOff val="40000"/>
                      </a:schemeClr>
                    </a:solidFill>
                  </a:tcPr>
                </a:tc>
              </a:tr>
            </a:tbl>
          </a:graphicData>
        </a:graphic>
      </p:graphicFrame>
      <p:sp>
        <p:nvSpPr>
          <p:cNvPr id="6" name="5 Rectángulo"/>
          <p:cNvSpPr/>
          <p:nvPr/>
        </p:nvSpPr>
        <p:spPr>
          <a:xfrm>
            <a:off x="999388" y="1988840"/>
            <a:ext cx="7173011" cy="523220"/>
          </a:xfrm>
          <a:prstGeom prst="rect">
            <a:avLst/>
          </a:prstGeom>
        </p:spPr>
        <p:txBody>
          <a:bodyPr wrap="square">
            <a:spAutoFit/>
          </a:bodyPr>
          <a:lstStyle/>
          <a:p>
            <a:pPr algn="just"/>
            <a:r>
              <a:rPr lang="es-ES_tradnl" sz="1400" b="1" dirty="0">
                <a:latin typeface="Arial" pitchFamily="34" charset="0"/>
                <a:cs typeface="Arial" pitchFamily="34" charset="0"/>
              </a:rPr>
              <a:t>Para el establecimiento en el campo se utilizó un diseño de bloques completos al azar (DBCA). Para el análisis estadístico se utilizó el programa estadístico </a:t>
            </a:r>
            <a:r>
              <a:rPr lang="es-ES_tradnl" sz="1400" b="1" dirty="0" err="1" smtClean="0">
                <a:latin typeface="Arial" pitchFamily="34" charset="0"/>
                <a:cs typeface="Arial" pitchFamily="34" charset="0"/>
              </a:rPr>
              <a:t>Infostat</a:t>
            </a:r>
            <a:r>
              <a:rPr lang="es-ES_tradnl" sz="1400" b="1" dirty="0">
                <a:latin typeface="Arial" pitchFamily="34" charset="0"/>
                <a:cs typeface="Arial" pitchFamily="34" charset="0"/>
              </a:rPr>
              <a:t>.</a:t>
            </a:r>
            <a:endParaRPr lang="es-EC" sz="1400" b="1" dirty="0">
              <a:latin typeface="Arial" pitchFamily="34" charset="0"/>
              <a:cs typeface="Arial" pitchFamily="34" charset="0"/>
            </a:endParaRPr>
          </a:p>
        </p:txBody>
      </p:sp>
      <p:sp>
        <p:nvSpPr>
          <p:cNvPr id="10" name="9 CuadroTexto"/>
          <p:cNvSpPr txBox="1"/>
          <p:nvPr/>
        </p:nvSpPr>
        <p:spPr>
          <a:xfrm>
            <a:off x="999389" y="1268760"/>
            <a:ext cx="1989840" cy="400110"/>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_tradnl" sz="2000" b="1" dirty="0">
                <a:latin typeface="Arial" pitchFamily="34" charset="0"/>
                <a:cs typeface="Arial" pitchFamily="34" charset="0"/>
              </a:rPr>
              <a:t>Tipo de diseño</a:t>
            </a:r>
            <a:endParaRPr lang="es-EC" sz="2000" b="1" i="1" dirty="0">
              <a:solidFill>
                <a:schemeClr val="tx1"/>
              </a:solidFill>
              <a:latin typeface="Arial" pitchFamily="34" charset="0"/>
              <a:cs typeface="Arial" pitchFamily="34" charset="0"/>
            </a:endParaRPr>
          </a:p>
        </p:txBody>
      </p:sp>
      <p:sp>
        <p:nvSpPr>
          <p:cNvPr id="11" name="10 CuadroTexto"/>
          <p:cNvSpPr txBox="1"/>
          <p:nvPr/>
        </p:nvSpPr>
        <p:spPr>
          <a:xfrm>
            <a:off x="938378" y="2852936"/>
            <a:ext cx="3302764" cy="400110"/>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_tradnl" sz="2000" b="1" dirty="0" smtClean="0">
                <a:latin typeface="Arial" pitchFamily="34" charset="0"/>
                <a:cs typeface="Arial" pitchFamily="34" charset="0"/>
              </a:rPr>
              <a:t>Tratamientos a comparar</a:t>
            </a:r>
            <a:endParaRPr lang="es-EC" sz="2000" b="1"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64797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7 Imagen" descr="tesis 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1" y="1484784"/>
            <a:ext cx="4249954" cy="4464496"/>
          </a:xfrm>
          <a:prstGeom prst="rect">
            <a:avLst/>
          </a:prstGeom>
          <a:noFill/>
          <a:ln w="6350" cmpd="sng">
            <a:solidFill>
              <a:srgbClr val="000000"/>
            </a:solidFill>
            <a:miter lim="800000"/>
            <a:headEnd/>
            <a:tailEnd/>
          </a:ln>
          <a:effectLst/>
        </p:spPr>
      </p:pic>
      <p:sp>
        <p:nvSpPr>
          <p:cNvPr id="4" name="Rectangle 1"/>
          <p:cNvSpPr>
            <a:spLocks noChangeArrowheads="1"/>
          </p:cNvSpPr>
          <p:nvPr/>
        </p:nvSpPr>
        <p:spPr bwMode="auto">
          <a:xfrm>
            <a:off x="811821" y="2286742"/>
            <a:ext cx="376018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Número de Unidades E:		16</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total del ensayo:		3600 m</a:t>
            </a:r>
            <a:r>
              <a:rPr kumimoji="0" lang="es-ES_tradnl"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Largo:			60 m</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Ancho:			60 m</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Forma del ensayo:		Cuadrada</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Plantas de teca totales:		400</a:t>
            </a:r>
          </a:p>
          <a:p>
            <a:pPr marL="0" marR="0" lvl="0" indent="0" algn="l" defTabSz="914400" rtl="0" eaLnBrk="0" fontAlgn="base" latinLnBrk="0" hangingPunct="0">
              <a:lnSpc>
                <a:spcPct val="150000"/>
              </a:lnSpc>
              <a:spcBef>
                <a:spcPts val="600"/>
              </a:spcBef>
              <a:spcAft>
                <a:spcPts val="600"/>
              </a:spcAft>
              <a:buClrTx/>
              <a:buSzTx/>
              <a:buFontTx/>
              <a:buNone/>
              <a:tabLst/>
            </a:pPr>
            <a:r>
              <a:rPr lang="es-ES_tradnl" sz="1200" b="1" dirty="0" smtClean="0">
                <a:latin typeface="Arial" pitchFamily="34" charset="0"/>
                <a:cs typeface="Arial" pitchFamily="34" charset="0"/>
              </a:rPr>
              <a:t>Densidad de siembra:		3x3 m</a:t>
            </a:r>
            <a:endParaRPr kumimoji="0" lang="es-ES_tradnl"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CuadroTexto"/>
          <p:cNvSpPr txBox="1"/>
          <p:nvPr/>
        </p:nvSpPr>
        <p:spPr>
          <a:xfrm>
            <a:off x="959961" y="529431"/>
            <a:ext cx="7891904" cy="492443"/>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_tradnl" sz="2600" b="1" dirty="0">
                <a:latin typeface="Algerian" pitchFamily="82" charset="0"/>
                <a:cs typeface="Arial" pitchFamily="34" charset="0"/>
              </a:rPr>
              <a:t>Características de la unidad experimental</a:t>
            </a:r>
            <a:endParaRPr lang="es-EC" sz="2600" b="1" dirty="0">
              <a:latin typeface="Algerian" pitchFamily="82" charset="0"/>
              <a:cs typeface="Arial" pitchFamily="34" charset="0"/>
            </a:endParaRPr>
          </a:p>
        </p:txBody>
      </p:sp>
    </p:spTree>
    <p:extLst>
      <p:ext uri="{BB962C8B-B14F-4D97-AF65-F5344CB8AC3E}">
        <p14:creationId xmlns:p14="http://schemas.microsoft.com/office/powerpoint/2010/main" val="1161918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8 CuadroTexto"/>
          <p:cNvSpPr txBox="1"/>
          <p:nvPr/>
        </p:nvSpPr>
        <p:spPr>
          <a:xfrm>
            <a:off x="959961" y="188640"/>
            <a:ext cx="7891904" cy="492443"/>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_tradnl" sz="2600" b="1" dirty="0">
                <a:latin typeface="Algerian" pitchFamily="82" charset="0"/>
                <a:cs typeface="Arial" pitchFamily="34" charset="0"/>
              </a:rPr>
              <a:t>Características de la unidad experimental</a:t>
            </a:r>
            <a:endParaRPr lang="es-EC" sz="2600" b="1" dirty="0">
              <a:latin typeface="Algerian" pitchFamily="82" charset="0"/>
              <a:cs typeface="Arial" pitchFamily="34" charset="0"/>
            </a:endParaRPr>
          </a:p>
        </p:txBody>
      </p:sp>
      <p:sp>
        <p:nvSpPr>
          <p:cNvPr id="5" name="Rectangle 1"/>
          <p:cNvSpPr>
            <a:spLocks noChangeArrowheads="1"/>
          </p:cNvSpPr>
          <p:nvPr/>
        </p:nvSpPr>
        <p:spPr bwMode="auto">
          <a:xfrm>
            <a:off x="2091781" y="869860"/>
            <a:ext cx="5628263"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neta de Unidad Experimental:			225 m</a:t>
            </a:r>
            <a:r>
              <a:rPr kumimoji="0" lang="es-ES_tradnl"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Largo:					15 m</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Ancho:					15 m</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Efecto borde (por lado):				3m</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Forma de la UE:				Cuadrada</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Plantas de teca para cada UE:			25</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Plantas por unidad neta:				9</a:t>
            </a:r>
            <a:endParaRPr kumimoji="0" lang="es-E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ts val="600"/>
              </a:spcAft>
              <a:buClrTx/>
              <a:buSzTx/>
              <a:buFontTx/>
              <a:buNone/>
              <a:tabLst/>
            </a:pPr>
            <a:r>
              <a:rPr kumimoji="0" lang="es-ES_tradnl"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Área útil de cada UE:				81 m</a:t>
            </a:r>
            <a:r>
              <a:rPr kumimoji="0" lang="es-ES_tradnl" sz="1200"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endParaRPr kumimoji="0" lang="es-ES_tradnl" sz="1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9 Imagen" descr="tesis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1617" y="3645024"/>
            <a:ext cx="5328592" cy="3024336"/>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3257662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9 CuadroTexto"/>
          <p:cNvSpPr txBox="1"/>
          <p:nvPr/>
        </p:nvSpPr>
        <p:spPr>
          <a:xfrm>
            <a:off x="1115615" y="760053"/>
            <a:ext cx="7569701" cy="584775"/>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3200" b="1" dirty="0">
                <a:latin typeface="Algerian" pitchFamily="82" charset="0"/>
              </a:rPr>
              <a:t>Esquema del análisis de varianza</a:t>
            </a:r>
            <a:endParaRPr lang="es-EC" sz="3200" b="1" dirty="0">
              <a:latin typeface="Algerian" pitchFamily="82"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52012491"/>
              </p:ext>
            </p:extLst>
          </p:nvPr>
        </p:nvGraphicFramePr>
        <p:xfrm>
          <a:off x="2483768" y="1972904"/>
          <a:ext cx="4532149" cy="4572000"/>
        </p:xfrm>
        <a:graphic>
          <a:graphicData uri="http://schemas.openxmlformats.org/drawingml/2006/table">
            <a:tbl>
              <a:tblPr firstRow="1" firstCol="1" bandRow="1">
                <a:tableStyleId>{5C22544A-7EE6-4342-B048-85BDC9FD1C3A}</a:tableStyleId>
              </a:tblPr>
              <a:tblGrid>
                <a:gridCol w="2819593"/>
                <a:gridCol w="1712556"/>
              </a:tblGrid>
              <a:tr h="197485">
                <a:tc>
                  <a:txBody>
                    <a:bodyPr/>
                    <a:lstStyle/>
                    <a:p>
                      <a:pPr>
                        <a:lnSpc>
                          <a:spcPct val="150000"/>
                        </a:lnSpc>
                        <a:spcAft>
                          <a:spcPts val="0"/>
                        </a:spcAft>
                      </a:pPr>
                      <a:r>
                        <a:rPr lang="es-ES" sz="2000" b="1" dirty="0">
                          <a:effectLst/>
                          <a:latin typeface="Arial" pitchFamily="34" charset="0"/>
                          <a:cs typeface="Arial" pitchFamily="34" charset="0"/>
                        </a:rPr>
                        <a:t>Fuentes de variación</a:t>
                      </a:r>
                      <a:endParaRPr lang="es-EC" sz="2000" b="1" dirty="0">
                        <a:effectLst/>
                        <a:latin typeface="Arial" pitchFamily="34" charset="0"/>
                        <a:ea typeface="Times New Roman"/>
                        <a:cs typeface="Arial" pitchFamily="34" charset="0"/>
                      </a:endParaRPr>
                    </a:p>
                  </a:txBody>
                  <a:tcPr marL="44450" marR="44450" marT="0" marB="0" anchor="ctr">
                    <a:solidFill>
                      <a:srgbClr val="0070C0"/>
                    </a:solidFill>
                  </a:tcPr>
                </a:tc>
                <a:tc>
                  <a:txBody>
                    <a:bodyPr/>
                    <a:lstStyle/>
                    <a:p>
                      <a:pPr algn="ctr">
                        <a:lnSpc>
                          <a:spcPct val="150000"/>
                        </a:lnSpc>
                        <a:spcAft>
                          <a:spcPts val="0"/>
                        </a:spcAft>
                      </a:pPr>
                      <a:r>
                        <a:rPr lang="es-ES" sz="2000" b="1" dirty="0">
                          <a:effectLst/>
                          <a:latin typeface="Arial" pitchFamily="34" charset="0"/>
                          <a:cs typeface="Arial" pitchFamily="34" charset="0"/>
                        </a:rPr>
                        <a:t>Grados de libertad</a:t>
                      </a:r>
                      <a:endParaRPr lang="es-EC" sz="2000" b="1" dirty="0">
                        <a:effectLst/>
                        <a:latin typeface="Arial" pitchFamily="34" charset="0"/>
                        <a:ea typeface="Times New Roman"/>
                        <a:cs typeface="Arial" pitchFamily="34" charset="0"/>
                      </a:endParaRPr>
                    </a:p>
                  </a:txBody>
                  <a:tcPr marL="44450" marR="44450" marT="0" marB="0" anchor="ctr">
                    <a:solidFill>
                      <a:schemeClr val="accent4">
                        <a:lumMod val="60000"/>
                        <a:lumOff val="40000"/>
                      </a:schemeClr>
                    </a:solidFill>
                  </a:tcPr>
                </a:tc>
              </a:tr>
              <a:tr h="197485">
                <a:tc>
                  <a:txBody>
                    <a:bodyPr/>
                    <a:lstStyle/>
                    <a:p>
                      <a:pPr>
                        <a:lnSpc>
                          <a:spcPct val="150000"/>
                        </a:lnSpc>
                        <a:spcAft>
                          <a:spcPts val="0"/>
                        </a:spcAft>
                      </a:pPr>
                      <a:r>
                        <a:rPr lang="es-ES" sz="2000" b="1" dirty="0">
                          <a:effectLst/>
                          <a:latin typeface="Arial" pitchFamily="34" charset="0"/>
                          <a:cs typeface="Arial" pitchFamily="34" charset="0"/>
                        </a:rPr>
                        <a:t>Repeticiones          </a:t>
                      </a:r>
                      <a:endParaRPr lang="es-EC" sz="2000" b="1" dirty="0">
                        <a:effectLst/>
                        <a:latin typeface="Arial" pitchFamily="34" charset="0"/>
                        <a:ea typeface="Times New Roman"/>
                        <a:cs typeface="Arial" pitchFamily="34" charset="0"/>
                      </a:endParaRPr>
                    </a:p>
                  </a:txBody>
                  <a:tcPr marL="44450" marR="44450" marT="0" marB="0" anchor="b">
                    <a:solidFill>
                      <a:srgbClr val="0070C0"/>
                    </a:solidFill>
                  </a:tcPr>
                </a:tc>
                <a:tc>
                  <a:txBody>
                    <a:bodyPr/>
                    <a:lstStyle/>
                    <a:p>
                      <a:pPr algn="ctr">
                        <a:lnSpc>
                          <a:spcPct val="150000"/>
                        </a:lnSpc>
                        <a:spcAft>
                          <a:spcPts val="0"/>
                        </a:spcAft>
                      </a:pPr>
                      <a:r>
                        <a:rPr lang="es-ES" sz="2000" b="1" dirty="0">
                          <a:effectLst/>
                          <a:latin typeface="Arial" pitchFamily="34" charset="0"/>
                          <a:cs typeface="Arial" pitchFamily="34" charset="0"/>
                        </a:rPr>
                        <a:t>3</a:t>
                      </a:r>
                      <a:endParaRPr lang="es-EC" sz="2000" b="1" dirty="0">
                        <a:effectLst/>
                        <a:latin typeface="Arial" pitchFamily="34" charset="0"/>
                        <a:ea typeface="Times New Roman"/>
                        <a:cs typeface="Arial" pitchFamily="34" charset="0"/>
                      </a:endParaRPr>
                    </a:p>
                  </a:txBody>
                  <a:tcPr marL="44450" marR="44450" marT="0" marB="0" anchor="ctr">
                    <a:solidFill>
                      <a:schemeClr val="accent4">
                        <a:lumMod val="60000"/>
                        <a:lumOff val="40000"/>
                      </a:schemeClr>
                    </a:solidFill>
                  </a:tcPr>
                </a:tc>
              </a:tr>
              <a:tr h="197485">
                <a:tc>
                  <a:txBody>
                    <a:bodyPr/>
                    <a:lstStyle/>
                    <a:p>
                      <a:pPr>
                        <a:lnSpc>
                          <a:spcPct val="150000"/>
                        </a:lnSpc>
                        <a:spcAft>
                          <a:spcPts val="0"/>
                        </a:spcAft>
                      </a:pPr>
                      <a:r>
                        <a:rPr lang="es-ES" sz="2000" b="1" dirty="0">
                          <a:effectLst/>
                          <a:latin typeface="Arial" pitchFamily="34" charset="0"/>
                          <a:cs typeface="Arial" pitchFamily="34" charset="0"/>
                        </a:rPr>
                        <a:t>Tratamientos         </a:t>
                      </a:r>
                      <a:endParaRPr lang="es-EC" sz="2000" b="1" dirty="0">
                        <a:effectLst/>
                        <a:latin typeface="Arial" pitchFamily="34" charset="0"/>
                        <a:ea typeface="Times New Roman"/>
                        <a:cs typeface="Arial" pitchFamily="34" charset="0"/>
                      </a:endParaRPr>
                    </a:p>
                  </a:txBody>
                  <a:tcPr marL="44450" marR="44450" marT="0" marB="0" anchor="b">
                    <a:solidFill>
                      <a:srgbClr val="0070C0"/>
                    </a:solidFill>
                  </a:tcPr>
                </a:tc>
                <a:tc>
                  <a:txBody>
                    <a:bodyPr/>
                    <a:lstStyle/>
                    <a:p>
                      <a:pPr algn="ctr">
                        <a:lnSpc>
                          <a:spcPct val="150000"/>
                        </a:lnSpc>
                        <a:spcAft>
                          <a:spcPts val="0"/>
                        </a:spcAft>
                      </a:pPr>
                      <a:r>
                        <a:rPr lang="es-ES" sz="2000" b="1" dirty="0">
                          <a:effectLst/>
                          <a:latin typeface="Arial" pitchFamily="34" charset="0"/>
                          <a:cs typeface="Arial" pitchFamily="34" charset="0"/>
                        </a:rPr>
                        <a:t>3</a:t>
                      </a:r>
                      <a:endParaRPr lang="es-EC" sz="2000" b="1" dirty="0">
                        <a:effectLst/>
                        <a:latin typeface="Arial" pitchFamily="34" charset="0"/>
                        <a:ea typeface="Times New Roman"/>
                        <a:cs typeface="Arial" pitchFamily="34" charset="0"/>
                      </a:endParaRPr>
                    </a:p>
                  </a:txBody>
                  <a:tcPr marL="44450" marR="44450" marT="0" marB="0" anchor="ctr">
                    <a:solidFill>
                      <a:schemeClr val="accent4">
                        <a:lumMod val="60000"/>
                        <a:lumOff val="40000"/>
                      </a:schemeClr>
                    </a:solidFill>
                  </a:tcPr>
                </a:tc>
              </a:tr>
              <a:tr h="197485">
                <a:tc>
                  <a:txBody>
                    <a:bodyPr/>
                    <a:lstStyle/>
                    <a:p>
                      <a:pPr>
                        <a:lnSpc>
                          <a:spcPct val="150000"/>
                        </a:lnSpc>
                        <a:spcAft>
                          <a:spcPts val="0"/>
                        </a:spcAft>
                      </a:pPr>
                      <a:r>
                        <a:rPr lang="es-ES" sz="2000" b="1" dirty="0">
                          <a:effectLst/>
                          <a:latin typeface="Arial" pitchFamily="34" charset="0"/>
                          <a:cs typeface="Arial" pitchFamily="34" charset="0"/>
                        </a:rPr>
                        <a:t>Error a</a:t>
                      </a:r>
                      <a:endParaRPr lang="es-EC" sz="2000" b="1" dirty="0">
                        <a:effectLst/>
                        <a:latin typeface="Arial" pitchFamily="34" charset="0"/>
                        <a:ea typeface="Times New Roman"/>
                        <a:cs typeface="Arial" pitchFamily="34" charset="0"/>
                      </a:endParaRPr>
                    </a:p>
                  </a:txBody>
                  <a:tcPr marL="44450" marR="44450" marT="0" marB="0" anchor="b">
                    <a:solidFill>
                      <a:srgbClr val="0070C0"/>
                    </a:solidFill>
                  </a:tcPr>
                </a:tc>
                <a:tc>
                  <a:txBody>
                    <a:bodyPr/>
                    <a:lstStyle/>
                    <a:p>
                      <a:pPr algn="ctr">
                        <a:lnSpc>
                          <a:spcPct val="150000"/>
                        </a:lnSpc>
                        <a:spcAft>
                          <a:spcPts val="0"/>
                        </a:spcAft>
                      </a:pPr>
                      <a:r>
                        <a:rPr lang="es-ES" sz="2000" b="1" dirty="0">
                          <a:effectLst/>
                          <a:latin typeface="Arial" pitchFamily="34" charset="0"/>
                          <a:cs typeface="Arial" pitchFamily="34" charset="0"/>
                        </a:rPr>
                        <a:t>9</a:t>
                      </a:r>
                      <a:endParaRPr lang="es-EC" sz="2000" b="1" dirty="0">
                        <a:effectLst/>
                        <a:latin typeface="Arial" pitchFamily="34" charset="0"/>
                        <a:ea typeface="Times New Roman"/>
                        <a:cs typeface="Arial" pitchFamily="34" charset="0"/>
                      </a:endParaRPr>
                    </a:p>
                  </a:txBody>
                  <a:tcPr marL="44450" marR="44450" marT="0" marB="0" anchor="ctr">
                    <a:solidFill>
                      <a:schemeClr val="accent4">
                        <a:lumMod val="60000"/>
                        <a:lumOff val="40000"/>
                      </a:schemeClr>
                    </a:solidFill>
                  </a:tcPr>
                </a:tc>
              </a:tr>
              <a:tr h="197485">
                <a:tc>
                  <a:txBody>
                    <a:bodyPr/>
                    <a:lstStyle/>
                    <a:p>
                      <a:pPr>
                        <a:lnSpc>
                          <a:spcPct val="150000"/>
                        </a:lnSpc>
                        <a:spcAft>
                          <a:spcPts val="0"/>
                        </a:spcAft>
                      </a:pPr>
                      <a:r>
                        <a:rPr lang="es-ES" sz="2000" b="1" dirty="0">
                          <a:effectLst/>
                          <a:latin typeface="Arial" pitchFamily="34" charset="0"/>
                          <a:cs typeface="Arial" pitchFamily="34" charset="0"/>
                        </a:rPr>
                        <a:t>Evaluaciones        </a:t>
                      </a:r>
                      <a:endParaRPr lang="es-EC" sz="2000" b="1" dirty="0">
                        <a:effectLst/>
                        <a:latin typeface="Arial" pitchFamily="34" charset="0"/>
                        <a:ea typeface="Times New Roman"/>
                        <a:cs typeface="Arial" pitchFamily="34" charset="0"/>
                      </a:endParaRPr>
                    </a:p>
                  </a:txBody>
                  <a:tcPr marL="44450" marR="44450" marT="0" marB="0" anchor="b">
                    <a:solidFill>
                      <a:srgbClr val="0070C0"/>
                    </a:solidFill>
                  </a:tcPr>
                </a:tc>
                <a:tc>
                  <a:txBody>
                    <a:bodyPr/>
                    <a:lstStyle/>
                    <a:p>
                      <a:pPr algn="ctr">
                        <a:lnSpc>
                          <a:spcPct val="150000"/>
                        </a:lnSpc>
                        <a:spcAft>
                          <a:spcPts val="0"/>
                        </a:spcAft>
                      </a:pPr>
                      <a:r>
                        <a:rPr lang="es-ES" sz="2000" b="1" dirty="0">
                          <a:effectLst/>
                          <a:latin typeface="Arial" pitchFamily="34" charset="0"/>
                          <a:cs typeface="Arial" pitchFamily="34" charset="0"/>
                        </a:rPr>
                        <a:t>3</a:t>
                      </a:r>
                      <a:endParaRPr lang="es-EC" sz="2000" b="1" dirty="0">
                        <a:effectLst/>
                        <a:latin typeface="Arial" pitchFamily="34" charset="0"/>
                        <a:ea typeface="Times New Roman"/>
                        <a:cs typeface="Arial" pitchFamily="34" charset="0"/>
                      </a:endParaRPr>
                    </a:p>
                  </a:txBody>
                  <a:tcPr marL="44450" marR="44450" marT="0" marB="0" anchor="ctr">
                    <a:solidFill>
                      <a:schemeClr val="accent4">
                        <a:lumMod val="60000"/>
                        <a:lumOff val="40000"/>
                      </a:schemeClr>
                    </a:solidFill>
                  </a:tcPr>
                </a:tc>
              </a:tr>
              <a:tr h="197485">
                <a:tc>
                  <a:txBody>
                    <a:bodyPr/>
                    <a:lstStyle/>
                    <a:p>
                      <a:pPr>
                        <a:lnSpc>
                          <a:spcPct val="150000"/>
                        </a:lnSpc>
                        <a:spcAft>
                          <a:spcPts val="0"/>
                        </a:spcAft>
                      </a:pPr>
                      <a:r>
                        <a:rPr lang="es-ES" sz="2000" b="1" dirty="0">
                          <a:effectLst/>
                          <a:latin typeface="Arial" pitchFamily="34" charset="0"/>
                          <a:cs typeface="Arial" pitchFamily="34" charset="0"/>
                        </a:rPr>
                        <a:t>Evaluaciones x Tratamientos</a:t>
                      </a:r>
                      <a:endParaRPr lang="es-EC" sz="2000" b="1" dirty="0">
                        <a:effectLst/>
                        <a:latin typeface="Arial" pitchFamily="34" charset="0"/>
                        <a:ea typeface="Times New Roman"/>
                        <a:cs typeface="Arial" pitchFamily="34" charset="0"/>
                      </a:endParaRPr>
                    </a:p>
                  </a:txBody>
                  <a:tcPr marL="44450" marR="44450" marT="0" marB="0" anchor="b">
                    <a:solidFill>
                      <a:srgbClr val="0070C0"/>
                    </a:solidFill>
                  </a:tcPr>
                </a:tc>
                <a:tc>
                  <a:txBody>
                    <a:bodyPr/>
                    <a:lstStyle/>
                    <a:p>
                      <a:pPr algn="ctr">
                        <a:lnSpc>
                          <a:spcPct val="150000"/>
                        </a:lnSpc>
                        <a:spcAft>
                          <a:spcPts val="0"/>
                        </a:spcAft>
                      </a:pPr>
                      <a:r>
                        <a:rPr lang="es-ES" sz="2000" b="1" dirty="0">
                          <a:effectLst/>
                          <a:latin typeface="Arial" pitchFamily="34" charset="0"/>
                          <a:cs typeface="Arial" pitchFamily="34" charset="0"/>
                        </a:rPr>
                        <a:t>9</a:t>
                      </a:r>
                      <a:endParaRPr lang="es-EC" sz="2000" b="1" dirty="0">
                        <a:effectLst/>
                        <a:latin typeface="Arial" pitchFamily="34" charset="0"/>
                        <a:ea typeface="Times New Roman"/>
                        <a:cs typeface="Arial" pitchFamily="34" charset="0"/>
                      </a:endParaRPr>
                    </a:p>
                  </a:txBody>
                  <a:tcPr marL="44450" marR="44450" marT="0" marB="0" anchor="ctr">
                    <a:solidFill>
                      <a:schemeClr val="accent4">
                        <a:lumMod val="60000"/>
                        <a:lumOff val="40000"/>
                      </a:schemeClr>
                    </a:solidFill>
                  </a:tcPr>
                </a:tc>
              </a:tr>
              <a:tr h="197485">
                <a:tc>
                  <a:txBody>
                    <a:bodyPr/>
                    <a:lstStyle/>
                    <a:p>
                      <a:pPr>
                        <a:lnSpc>
                          <a:spcPct val="150000"/>
                        </a:lnSpc>
                        <a:spcAft>
                          <a:spcPts val="0"/>
                        </a:spcAft>
                      </a:pPr>
                      <a:r>
                        <a:rPr lang="es-ES" sz="2000" b="1" dirty="0">
                          <a:effectLst/>
                          <a:latin typeface="Arial" pitchFamily="34" charset="0"/>
                          <a:cs typeface="Arial" pitchFamily="34" charset="0"/>
                        </a:rPr>
                        <a:t>Error b            </a:t>
                      </a:r>
                      <a:endParaRPr lang="es-EC" sz="2000" b="1" dirty="0">
                        <a:effectLst/>
                        <a:latin typeface="Arial" pitchFamily="34" charset="0"/>
                        <a:ea typeface="Times New Roman"/>
                        <a:cs typeface="Arial" pitchFamily="34" charset="0"/>
                      </a:endParaRPr>
                    </a:p>
                  </a:txBody>
                  <a:tcPr marL="44450" marR="44450" marT="0" marB="0" anchor="b">
                    <a:solidFill>
                      <a:srgbClr val="0070C0"/>
                    </a:solidFill>
                  </a:tcPr>
                </a:tc>
                <a:tc>
                  <a:txBody>
                    <a:bodyPr/>
                    <a:lstStyle/>
                    <a:p>
                      <a:pPr algn="ctr">
                        <a:lnSpc>
                          <a:spcPct val="150000"/>
                        </a:lnSpc>
                        <a:spcAft>
                          <a:spcPts val="0"/>
                        </a:spcAft>
                      </a:pPr>
                      <a:r>
                        <a:rPr lang="es-ES" sz="2000" b="1" dirty="0">
                          <a:effectLst/>
                          <a:latin typeface="Arial" pitchFamily="34" charset="0"/>
                          <a:cs typeface="Arial" pitchFamily="34" charset="0"/>
                        </a:rPr>
                        <a:t>36</a:t>
                      </a:r>
                      <a:endParaRPr lang="es-EC" sz="2000" b="1" dirty="0">
                        <a:effectLst/>
                        <a:latin typeface="Arial" pitchFamily="34" charset="0"/>
                        <a:ea typeface="Times New Roman"/>
                        <a:cs typeface="Arial" pitchFamily="34" charset="0"/>
                      </a:endParaRPr>
                    </a:p>
                  </a:txBody>
                  <a:tcPr marL="44450" marR="44450" marT="0" marB="0" anchor="ctr">
                    <a:solidFill>
                      <a:schemeClr val="accent4">
                        <a:lumMod val="60000"/>
                        <a:lumOff val="40000"/>
                      </a:schemeClr>
                    </a:solidFill>
                  </a:tcPr>
                </a:tc>
              </a:tr>
              <a:tr h="197485">
                <a:tc>
                  <a:txBody>
                    <a:bodyPr/>
                    <a:lstStyle/>
                    <a:p>
                      <a:pPr>
                        <a:lnSpc>
                          <a:spcPct val="150000"/>
                        </a:lnSpc>
                        <a:spcAft>
                          <a:spcPts val="0"/>
                        </a:spcAft>
                      </a:pPr>
                      <a:r>
                        <a:rPr lang="es-ES" sz="2000" b="1" dirty="0">
                          <a:effectLst/>
                          <a:latin typeface="Arial" pitchFamily="34" charset="0"/>
                          <a:cs typeface="Arial" pitchFamily="34" charset="0"/>
                        </a:rPr>
                        <a:t>Total                 </a:t>
                      </a:r>
                      <a:endParaRPr lang="es-EC" sz="2000" b="1" dirty="0">
                        <a:effectLst/>
                        <a:latin typeface="Arial" pitchFamily="34" charset="0"/>
                        <a:ea typeface="Times New Roman"/>
                        <a:cs typeface="Arial" pitchFamily="34" charset="0"/>
                      </a:endParaRPr>
                    </a:p>
                  </a:txBody>
                  <a:tcPr marL="44450" marR="44450" marT="0" marB="0" anchor="b">
                    <a:solidFill>
                      <a:srgbClr val="0070C0"/>
                    </a:solidFill>
                  </a:tcPr>
                </a:tc>
                <a:tc>
                  <a:txBody>
                    <a:bodyPr/>
                    <a:lstStyle/>
                    <a:p>
                      <a:pPr algn="ctr">
                        <a:lnSpc>
                          <a:spcPct val="150000"/>
                        </a:lnSpc>
                        <a:spcAft>
                          <a:spcPts val="0"/>
                        </a:spcAft>
                      </a:pPr>
                      <a:r>
                        <a:rPr lang="es-ES" sz="2000" b="1" dirty="0">
                          <a:effectLst/>
                          <a:latin typeface="Arial" pitchFamily="34" charset="0"/>
                          <a:cs typeface="Arial" pitchFamily="34" charset="0"/>
                        </a:rPr>
                        <a:t>63</a:t>
                      </a:r>
                      <a:endParaRPr lang="es-EC" sz="2000" b="1" dirty="0">
                        <a:effectLst/>
                        <a:latin typeface="Arial" pitchFamily="34" charset="0"/>
                        <a:ea typeface="Times New Roman"/>
                        <a:cs typeface="Arial" pitchFamily="34" charset="0"/>
                      </a:endParaRPr>
                    </a:p>
                  </a:txBody>
                  <a:tcPr marL="44450" marR="44450" marT="0" marB="0" anchor="ctr">
                    <a:solidFill>
                      <a:schemeClr val="accent4">
                        <a:lumMod val="60000"/>
                        <a:lumOff val="40000"/>
                      </a:schemeClr>
                    </a:solidFill>
                  </a:tcPr>
                </a:tc>
              </a:tr>
            </a:tbl>
          </a:graphicData>
        </a:graphic>
      </p:graphicFrame>
    </p:spTree>
    <p:extLst>
      <p:ext uri="{BB962C8B-B14F-4D97-AF65-F5344CB8AC3E}">
        <p14:creationId xmlns:p14="http://schemas.microsoft.com/office/powerpoint/2010/main" val="124265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10 CuadroTexto"/>
          <p:cNvSpPr txBox="1"/>
          <p:nvPr/>
        </p:nvSpPr>
        <p:spPr>
          <a:xfrm>
            <a:off x="1606594" y="425209"/>
            <a:ext cx="6723315" cy="707886"/>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_tradnl" sz="4000" b="1" dirty="0">
                <a:latin typeface="Algerian" pitchFamily="82" charset="0"/>
                <a:cs typeface="Arial" pitchFamily="34" charset="0"/>
              </a:rPr>
              <a:t>Manejo del Experimento</a:t>
            </a:r>
            <a:endParaRPr lang="es-EC" sz="4000" b="1" i="1" dirty="0">
              <a:solidFill>
                <a:schemeClr val="tx1"/>
              </a:solidFill>
              <a:latin typeface="Algerian" pitchFamily="82" charset="0"/>
              <a:cs typeface="Arial" pitchFamily="34" charset="0"/>
            </a:endParaRPr>
          </a:p>
        </p:txBody>
      </p:sp>
      <p:grpSp>
        <p:nvGrpSpPr>
          <p:cNvPr id="16" name="15 Grupo"/>
          <p:cNvGrpSpPr/>
          <p:nvPr/>
        </p:nvGrpSpPr>
        <p:grpSpPr>
          <a:xfrm>
            <a:off x="827584" y="3140968"/>
            <a:ext cx="2955546" cy="459300"/>
            <a:chOff x="0" y="216024"/>
            <a:chExt cx="2088527" cy="338674"/>
          </a:xfrm>
          <a:scene3d>
            <a:camera prst="orthographicFront"/>
            <a:lightRig rig="threePt" dir="t">
              <a:rot lat="0" lon="0" rev="7500000"/>
            </a:lightRig>
          </a:scene3d>
        </p:grpSpPr>
        <p:sp>
          <p:nvSpPr>
            <p:cNvPr id="17" name="16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PLANTACIÓN DE TECA</a:t>
              </a:r>
              <a:endParaRPr lang="es-ES" sz="1400" kern="1200" dirty="0"/>
            </a:p>
          </p:txBody>
        </p:sp>
      </p:grpSp>
      <p:grpSp>
        <p:nvGrpSpPr>
          <p:cNvPr id="31" name="30 Grupo"/>
          <p:cNvGrpSpPr/>
          <p:nvPr/>
        </p:nvGrpSpPr>
        <p:grpSpPr>
          <a:xfrm>
            <a:off x="827584" y="4293096"/>
            <a:ext cx="2955546" cy="459300"/>
            <a:chOff x="0" y="216024"/>
            <a:chExt cx="2088527" cy="338674"/>
          </a:xfrm>
          <a:scene3d>
            <a:camera prst="orthographicFront"/>
            <a:lightRig rig="threePt" dir="t">
              <a:rot lat="0" lon="0" rev="7500000"/>
            </a:lightRig>
          </a:scene3d>
        </p:grpSpPr>
        <p:sp>
          <p:nvSpPr>
            <p:cNvPr id="32" name="31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3" name="32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CONTROL DE MALEZAS</a:t>
              </a:r>
              <a:endParaRPr lang="es-ES" sz="1400" kern="1200" dirty="0"/>
            </a:p>
          </p:txBody>
        </p:sp>
      </p:grpSp>
      <p:grpSp>
        <p:nvGrpSpPr>
          <p:cNvPr id="34" name="33 Grupo"/>
          <p:cNvGrpSpPr/>
          <p:nvPr/>
        </p:nvGrpSpPr>
        <p:grpSpPr>
          <a:xfrm>
            <a:off x="827584" y="4869160"/>
            <a:ext cx="2955546" cy="459300"/>
            <a:chOff x="0" y="216024"/>
            <a:chExt cx="2088527" cy="338674"/>
          </a:xfrm>
          <a:scene3d>
            <a:camera prst="orthographicFront"/>
            <a:lightRig rig="threePt" dir="t">
              <a:rot lat="0" lon="0" rev="7500000"/>
            </a:lightRig>
          </a:scene3d>
        </p:grpSpPr>
        <p:sp>
          <p:nvSpPr>
            <p:cNvPr id="35" name="34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6" name="35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CONTROLES FITOSANITARIOS</a:t>
              </a:r>
              <a:endParaRPr lang="es-ES" sz="1400" kern="1200" dirty="0"/>
            </a:p>
          </p:txBody>
        </p:sp>
      </p:grpSp>
      <p:grpSp>
        <p:nvGrpSpPr>
          <p:cNvPr id="37" name="36 Grupo"/>
          <p:cNvGrpSpPr/>
          <p:nvPr/>
        </p:nvGrpSpPr>
        <p:grpSpPr>
          <a:xfrm>
            <a:off x="827584" y="3717032"/>
            <a:ext cx="2955546" cy="459300"/>
            <a:chOff x="0" y="216024"/>
            <a:chExt cx="2088527" cy="338674"/>
          </a:xfrm>
          <a:scene3d>
            <a:camera prst="orthographicFront"/>
            <a:lightRig rig="threePt" dir="t">
              <a:rot lat="0" lon="0" rev="7500000"/>
            </a:lightRig>
          </a:scene3d>
        </p:grpSpPr>
        <p:sp>
          <p:nvSpPr>
            <p:cNvPr id="38" name="37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9" name="38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ESTABLECIMIENTO DE COBERTURAS</a:t>
              </a:r>
              <a:endParaRPr lang="es-ES" sz="1400" kern="1200" dirty="0"/>
            </a:p>
          </p:txBody>
        </p:sp>
      </p:grpSp>
      <p:grpSp>
        <p:nvGrpSpPr>
          <p:cNvPr id="40" name="39 Grupo"/>
          <p:cNvGrpSpPr/>
          <p:nvPr/>
        </p:nvGrpSpPr>
        <p:grpSpPr>
          <a:xfrm>
            <a:off x="827584" y="5445224"/>
            <a:ext cx="2955546" cy="459300"/>
            <a:chOff x="0" y="216024"/>
            <a:chExt cx="2088527" cy="338674"/>
          </a:xfrm>
          <a:scene3d>
            <a:camera prst="orthographicFront"/>
            <a:lightRig rig="threePt" dir="t">
              <a:rot lat="0" lon="0" rev="7500000"/>
            </a:lightRig>
          </a:scene3d>
        </p:grpSpPr>
        <p:sp>
          <p:nvSpPr>
            <p:cNvPr id="41" name="40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42" name="41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CORONAS</a:t>
              </a:r>
              <a:endParaRPr lang="es-ES" sz="1400" kern="1200" dirty="0"/>
            </a:p>
          </p:txBody>
        </p:sp>
      </p:grpSp>
      <p:grpSp>
        <p:nvGrpSpPr>
          <p:cNvPr id="46" name="45 Grupo"/>
          <p:cNvGrpSpPr/>
          <p:nvPr/>
        </p:nvGrpSpPr>
        <p:grpSpPr>
          <a:xfrm>
            <a:off x="827584" y="2564904"/>
            <a:ext cx="2955546" cy="459300"/>
            <a:chOff x="0" y="216024"/>
            <a:chExt cx="2088527" cy="338674"/>
          </a:xfrm>
          <a:scene3d>
            <a:camera prst="orthographicFront"/>
            <a:lightRig rig="threePt" dir="t">
              <a:rot lat="0" lon="0" rev="7500000"/>
            </a:lightRig>
          </a:scene3d>
        </p:grpSpPr>
        <p:sp>
          <p:nvSpPr>
            <p:cNvPr id="47" name="46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48" name="47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ESTAQUILLADO</a:t>
              </a:r>
              <a:endParaRPr lang="es-ES" sz="1400" kern="1200" dirty="0"/>
            </a:p>
          </p:txBody>
        </p:sp>
      </p:grpSp>
      <p:grpSp>
        <p:nvGrpSpPr>
          <p:cNvPr id="49" name="48 Grupo"/>
          <p:cNvGrpSpPr/>
          <p:nvPr/>
        </p:nvGrpSpPr>
        <p:grpSpPr>
          <a:xfrm>
            <a:off x="827584" y="1988840"/>
            <a:ext cx="2955546" cy="459300"/>
            <a:chOff x="0" y="216024"/>
            <a:chExt cx="2088527" cy="338674"/>
          </a:xfrm>
          <a:scene3d>
            <a:camera prst="orthographicFront"/>
            <a:lightRig rig="threePt" dir="t">
              <a:rot lat="0" lon="0" rev="7500000"/>
            </a:lightRig>
          </a:scene3d>
        </p:grpSpPr>
        <p:sp>
          <p:nvSpPr>
            <p:cNvPr id="50" name="49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51" name="50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PREPARACIÓN DEL SUELO</a:t>
              </a:r>
              <a:endParaRPr lang="es-ES" sz="1400" kern="1200" dirty="0"/>
            </a:p>
          </p:txBody>
        </p:sp>
      </p:grpSp>
      <p:pic>
        <p:nvPicPr>
          <p:cNvPr id="12290" name="Picture 2" descr="D:\ARMANDO\TESIS\FOTOS\24-02-2014\DSC074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2067272"/>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D:\ARMANDO\TESIS\FOTOS\10-05-2013\DSC059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2060848"/>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D:\ARMANDO\TESIS\FOTOS\20-06-2013\DSC062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2069646"/>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D:\ARMANDO\TESIS\FOTOS\20-06-2013\DSC062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8956" y="2079940"/>
            <a:ext cx="5054544" cy="379090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D:\ARMANDO\TESIS\FOTOS\04-08-2013\DSC0649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8956" y="2033596"/>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D:\ARMANDO\TESIS\FOTOS\20-06-2013\DSC0625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94151" y="1988840"/>
            <a:ext cx="5139675" cy="3854756"/>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D:\ARMANDO\TESIS\FOTOS\19-03-2014\DSC0762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81550" y="1987876"/>
            <a:ext cx="5140960" cy="385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3766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circle(in)">
                                      <p:cBhvr>
                                        <p:cTn id="14" dur="20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291"/>
                                        </p:tgtEl>
                                        <p:attrNameLst>
                                          <p:attrName>style.visibility</p:attrName>
                                        </p:attrNameLst>
                                      </p:cBhvr>
                                      <p:to>
                                        <p:strVal val="visible"/>
                                      </p:to>
                                    </p:set>
                                    <p:animEffect transition="in" filter="wipe(down)">
                                      <p:cBhvr>
                                        <p:cTn id="26" dur="500"/>
                                        <p:tgtEl>
                                          <p:spTgt spid="1229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2292"/>
                                        </p:tgtEl>
                                        <p:attrNameLst>
                                          <p:attrName>style.visibility</p:attrName>
                                        </p:attrNameLst>
                                      </p:cBhvr>
                                      <p:to>
                                        <p:strVal val="visible"/>
                                      </p:to>
                                    </p:set>
                                    <p:animEffect transition="in" filter="circle(in)">
                                      <p:cBhvr>
                                        <p:cTn id="38" dur="2000"/>
                                        <p:tgtEl>
                                          <p:spTgt spid="1229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2293"/>
                                        </p:tgtEl>
                                        <p:attrNameLst>
                                          <p:attrName>style.visibility</p:attrName>
                                        </p:attrNameLst>
                                      </p:cBhvr>
                                      <p:to>
                                        <p:strVal val="visible"/>
                                      </p:to>
                                    </p:set>
                                    <p:animEffect transition="in" filter="wipe(down)">
                                      <p:cBhvr>
                                        <p:cTn id="50" dur="500"/>
                                        <p:tgtEl>
                                          <p:spTgt spid="12293"/>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12294"/>
                                        </p:tgtEl>
                                        <p:attrNameLst>
                                          <p:attrName>style.visibility</p:attrName>
                                        </p:attrNameLst>
                                      </p:cBhvr>
                                      <p:to>
                                        <p:strVal val="visible"/>
                                      </p:to>
                                    </p:set>
                                    <p:animEffect transition="in" filter="wheel(1)">
                                      <p:cBhvr>
                                        <p:cTn id="62" dur="2000"/>
                                        <p:tgtEl>
                                          <p:spTgt spid="1229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2295"/>
                                        </p:tgtEl>
                                        <p:attrNameLst>
                                          <p:attrName>style.visibility</p:attrName>
                                        </p:attrNameLst>
                                      </p:cBhvr>
                                      <p:to>
                                        <p:strVal val="visible"/>
                                      </p:to>
                                    </p:set>
                                    <p:animEffect transition="in" filter="wipe(down)">
                                      <p:cBhvr>
                                        <p:cTn id="74" dur="500"/>
                                        <p:tgtEl>
                                          <p:spTgt spid="12295"/>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12296"/>
                                        </p:tgtEl>
                                        <p:attrNameLst>
                                          <p:attrName>style.visibility</p:attrName>
                                        </p:attrNameLst>
                                      </p:cBhvr>
                                      <p:to>
                                        <p:strVal val="visible"/>
                                      </p:to>
                                    </p:set>
                                    <p:animEffect transition="in" filter="circle(in)">
                                      <p:cBhvr>
                                        <p:cTn id="86" dur="2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10 CuadroTexto"/>
          <p:cNvSpPr txBox="1"/>
          <p:nvPr/>
        </p:nvSpPr>
        <p:spPr>
          <a:xfrm>
            <a:off x="1907704" y="765279"/>
            <a:ext cx="6093335" cy="707886"/>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4000" b="1" dirty="0" smtClean="0">
                <a:solidFill>
                  <a:schemeClr val="tx1"/>
                </a:solidFill>
                <a:latin typeface="Algerian" pitchFamily="82" charset="0"/>
                <a:cs typeface="Arial" pitchFamily="34" charset="0"/>
              </a:rPr>
              <a:t>Variables Evaluadas</a:t>
            </a:r>
            <a:endParaRPr lang="es-EC" sz="4000" b="1" i="1" dirty="0">
              <a:solidFill>
                <a:schemeClr val="tx1"/>
              </a:solidFill>
              <a:latin typeface="Algerian" pitchFamily="82" charset="0"/>
              <a:cs typeface="Arial" pitchFamily="34" charset="0"/>
            </a:endParaRPr>
          </a:p>
        </p:txBody>
      </p:sp>
      <p:grpSp>
        <p:nvGrpSpPr>
          <p:cNvPr id="16" name="15 Grupo"/>
          <p:cNvGrpSpPr/>
          <p:nvPr/>
        </p:nvGrpSpPr>
        <p:grpSpPr>
          <a:xfrm>
            <a:off x="824368" y="1888754"/>
            <a:ext cx="3075024" cy="676149"/>
            <a:chOff x="0" y="216024"/>
            <a:chExt cx="2088527" cy="338674"/>
          </a:xfrm>
          <a:scene3d>
            <a:camera prst="orthographicFront"/>
            <a:lightRig rig="threePt" dir="t">
              <a:rot lat="0" lon="0" rev="7500000"/>
            </a:lightRig>
          </a:scene3d>
        </p:grpSpPr>
        <p:sp>
          <p:nvSpPr>
            <p:cNvPr id="17" name="16 Rectángulo redondeado">
              <a:hlinkClick r:id="rId5" action="ppaction://hlinkfile"/>
            </p:cNvPr>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SOBREVIVENCIA PLANTAS TECA</a:t>
              </a:r>
              <a:endParaRPr lang="es-ES" sz="1400" kern="1200" dirty="0"/>
            </a:p>
          </p:txBody>
        </p:sp>
      </p:grpSp>
      <p:grpSp>
        <p:nvGrpSpPr>
          <p:cNvPr id="19" name="18 Grupo"/>
          <p:cNvGrpSpPr/>
          <p:nvPr/>
        </p:nvGrpSpPr>
        <p:grpSpPr>
          <a:xfrm>
            <a:off x="809174" y="2708920"/>
            <a:ext cx="3090218" cy="682715"/>
            <a:chOff x="0" y="216024"/>
            <a:chExt cx="2088527" cy="338674"/>
          </a:xfrm>
          <a:scene3d>
            <a:camera prst="orthographicFront"/>
            <a:lightRig rig="threePt" dir="t">
              <a:rot lat="0" lon="0" rev="7500000"/>
            </a:lightRig>
          </a:scene3d>
        </p:grpSpPr>
        <p:sp>
          <p:nvSpPr>
            <p:cNvPr id="20" name="19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1" name="20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ALTURA DE LA TECA</a:t>
              </a:r>
              <a:endParaRPr lang="es-ES" sz="1400" kern="1200" dirty="0"/>
            </a:p>
          </p:txBody>
        </p:sp>
      </p:grpSp>
      <p:grpSp>
        <p:nvGrpSpPr>
          <p:cNvPr id="22" name="21 Grupo"/>
          <p:cNvGrpSpPr/>
          <p:nvPr/>
        </p:nvGrpSpPr>
        <p:grpSpPr>
          <a:xfrm>
            <a:off x="816116" y="3501008"/>
            <a:ext cx="3083276" cy="731813"/>
            <a:chOff x="0" y="216024"/>
            <a:chExt cx="2088527" cy="338674"/>
          </a:xfrm>
          <a:scene3d>
            <a:camera prst="orthographicFront"/>
            <a:lightRig rig="threePt" dir="t">
              <a:rot lat="0" lon="0" rev="7500000"/>
            </a:lightRig>
          </a:scene3d>
        </p:grpSpPr>
        <p:sp>
          <p:nvSpPr>
            <p:cNvPr id="23" name="22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4" name="23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DIÁMETRO DE LA TECA</a:t>
              </a:r>
              <a:endParaRPr lang="es-ES" sz="1400" kern="1200" dirty="0"/>
            </a:p>
          </p:txBody>
        </p:sp>
      </p:grpSp>
      <p:grpSp>
        <p:nvGrpSpPr>
          <p:cNvPr id="25" name="24 Grupo"/>
          <p:cNvGrpSpPr/>
          <p:nvPr/>
        </p:nvGrpSpPr>
        <p:grpSpPr>
          <a:xfrm>
            <a:off x="783822" y="4365104"/>
            <a:ext cx="3115570" cy="720080"/>
            <a:chOff x="0" y="216024"/>
            <a:chExt cx="2088527" cy="338674"/>
          </a:xfrm>
          <a:scene3d>
            <a:camera prst="orthographicFront"/>
            <a:lightRig rig="threePt" dir="t">
              <a:rot lat="0" lon="0" rev="7500000"/>
            </a:lightRig>
          </a:scene3d>
        </p:grpSpPr>
        <p:sp>
          <p:nvSpPr>
            <p:cNvPr id="26" name="25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7" name="26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FERTILIDAD DEL SUELO</a:t>
              </a:r>
              <a:endParaRPr lang="es-ES" sz="1400" kern="1200" dirty="0"/>
            </a:p>
          </p:txBody>
        </p:sp>
      </p:grpSp>
      <p:grpSp>
        <p:nvGrpSpPr>
          <p:cNvPr id="28" name="27 Grupo"/>
          <p:cNvGrpSpPr/>
          <p:nvPr/>
        </p:nvGrpSpPr>
        <p:grpSpPr>
          <a:xfrm>
            <a:off x="798331" y="5229201"/>
            <a:ext cx="3076598" cy="789464"/>
            <a:chOff x="0" y="216024"/>
            <a:chExt cx="2088527" cy="338674"/>
          </a:xfrm>
          <a:scene3d>
            <a:camera prst="orthographicFront"/>
            <a:lightRig rig="threePt" dir="t">
              <a:rot lat="0" lon="0" rev="7500000"/>
            </a:lightRig>
          </a:scene3d>
        </p:grpSpPr>
        <p:sp>
          <p:nvSpPr>
            <p:cNvPr id="29" name="28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0" name="29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defTabSz="533400">
                <a:lnSpc>
                  <a:spcPct val="90000"/>
                </a:lnSpc>
                <a:spcBef>
                  <a:spcPct val="0"/>
                </a:spcBef>
                <a:spcAft>
                  <a:spcPct val="35000"/>
                </a:spcAft>
              </a:pPr>
              <a:r>
                <a:rPr lang="es-ES" sz="1400" b="1" kern="1200" dirty="0" smtClean="0">
                  <a:latin typeface="Maiandra GD" pitchFamily="34" charset="0"/>
                </a:rPr>
                <a:t>BIOMASA DE LAS COBERTURAS</a:t>
              </a:r>
              <a:endParaRPr lang="es-ES" sz="1400" kern="1200" dirty="0"/>
            </a:p>
          </p:txBody>
        </p:sp>
      </p:grpSp>
      <p:graphicFrame>
        <p:nvGraphicFramePr>
          <p:cNvPr id="6" name="5 Tabla"/>
          <p:cNvGraphicFramePr>
            <a:graphicFrameLocks noGrp="1"/>
          </p:cNvGraphicFramePr>
          <p:nvPr>
            <p:extLst>
              <p:ext uri="{D42A27DB-BD31-4B8C-83A1-F6EECF244321}">
                <p14:modId xmlns:p14="http://schemas.microsoft.com/office/powerpoint/2010/main" val="729699720"/>
              </p:ext>
            </p:extLst>
          </p:nvPr>
        </p:nvGraphicFramePr>
        <p:xfrm>
          <a:off x="4427984" y="3505696"/>
          <a:ext cx="4294505" cy="787400"/>
        </p:xfrm>
        <a:graphic>
          <a:graphicData uri="http://schemas.openxmlformats.org/drawingml/2006/table">
            <a:tbl>
              <a:tblPr firstRow="1" firstCol="1" bandRow="1"/>
              <a:tblGrid>
                <a:gridCol w="1915432"/>
                <a:gridCol w="1915432"/>
                <a:gridCol w="463641"/>
              </a:tblGrid>
              <a:tr h="261620">
                <a:tc rowSpan="2">
                  <a:txBody>
                    <a:bodyPr/>
                    <a:lstStyle/>
                    <a:p>
                      <a:pPr>
                        <a:lnSpc>
                          <a:spcPct val="115000"/>
                        </a:lnSpc>
                        <a:spcAft>
                          <a:spcPts val="0"/>
                        </a:spcAft>
                      </a:pPr>
                      <a:r>
                        <a:rPr lang="es-ES_tradnl" sz="1000" b="1" dirty="0">
                          <a:effectLst/>
                          <a:latin typeface="Arial"/>
                          <a:ea typeface="Times New Roman"/>
                          <a:cs typeface="Times New Roman"/>
                        </a:rPr>
                        <a:t>% de prendimiento =</a:t>
                      </a:r>
                      <a:endParaRPr lang="es-EC" sz="12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pPr>
                      <a:r>
                        <a:rPr lang="es-ES_tradnl" sz="1000" b="1">
                          <a:effectLst/>
                          <a:latin typeface="Arial"/>
                          <a:ea typeface="Times New Roman"/>
                          <a:cs typeface="Times New Roman"/>
                        </a:rPr>
                        <a:t>número de plantas vivas</a:t>
                      </a:r>
                      <a:endParaRPr lang="es-EC" sz="12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just">
                        <a:lnSpc>
                          <a:spcPct val="115000"/>
                        </a:lnSpc>
                        <a:spcAft>
                          <a:spcPts val="0"/>
                        </a:spcAft>
                      </a:pPr>
                      <a:r>
                        <a:rPr lang="es-ES_tradnl" sz="1000" b="1">
                          <a:effectLst/>
                          <a:latin typeface="Arial"/>
                          <a:ea typeface="Times New Roman"/>
                          <a:cs typeface="Times New Roman"/>
                        </a:rPr>
                        <a:t>x 100</a:t>
                      </a:r>
                      <a:endParaRPr lang="es-EC" sz="12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vMerge="1">
                  <a:txBody>
                    <a:bodyPr/>
                    <a:lstStyle/>
                    <a:p>
                      <a:endParaRPr lang="es-EC"/>
                    </a:p>
                  </a:txBody>
                  <a:tcPr/>
                </a:tc>
                <a:tc>
                  <a:txBody>
                    <a:bodyPr/>
                    <a:lstStyle/>
                    <a:p>
                      <a:pPr>
                        <a:lnSpc>
                          <a:spcPct val="115000"/>
                        </a:lnSpc>
                        <a:spcAft>
                          <a:spcPts val="0"/>
                        </a:spcAft>
                      </a:pPr>
                      <a:r>
                        <a:rPr lang="es-ES_tradnl" sz="1000" b="1" dirty="0">
                          <a:effectLst/>
                          <a:latin typeface="Arial"/>
                          <a:ea typeface="Times New Roman"/>
                          <a:cs typeface="Times New Roman"/>
                        </a:rPr>
                        <a:t>Número de plantas trasplantadas</a:t>
                      </a:r>
                      <a:endParaRPr lang="es-EC" sz="1200" dirty="0">
                        <a:effectLst/>
                        <a:latin typeface="Calibri"/>
                        <a:ea typeface="Times New Roman"/>
                        <a:cs typeface="Times New Roman"/>
                      </a:endParaRPr>
                    </a:p>
                    <a:p>
                      <a:pPr algn="just">
                        <a:lnSpc>
                          <a:spcPct val="115000"/>
                        </a:lnSpc>
                        <a:spcAft>
                          <a:spcPts val="0"/>
                        </a:spcAft>
                      </a:pPr>
                      <a:r>
                        <a:rPr lang="es-ES_tradnl" sz="1000" b="1" dirty="0">
                          <a:effectLst/>
                          <a:latin typeface="Arial"/>
                          <a:ea typeface="Times New Roman"/>
                          <a:cs typeface="Times New Roman"/>
                        </a:rPr>
                        <a:t> </a:t>
                      </a:r>
                      <a:endParaRPr lang="es-EC" sz="12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s-EC"/>
                    </a:p>
                  </a:txBody>
                  <a:tcPr/>
                </a:tc>
              </a:tr>
            </a:tbl>
          </a:graphicData>
        </a:graphic>
      </p:graphicFrame>
      <p:pic>
        <p:nvPicPr>
          <p:cNvPr id="13313" name="Picture 1" descr="D:\ARMANDO\TESIS\FOTOS\07-07-2013\DSC063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2060848"/>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D:\ARMANDO\TESIS\FOTOS\19-06-2014\DSC0797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4512" y="2065287"/>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D:\ARMANDO\TESIS\FOTOS\07-07-2013\DSC0632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4512" y="2060848"/>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D:\ARMANDO\TESIS\FOTOS\19-06-2014\DSC0799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95936" y="2065287"/>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D:\ARMANDO\TESIS\FOTOS\19-06-2014\DSC0797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05904" y="2060848"/>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D:\ARMANDO\TESIS\FOTOS\19-06-2014\DSC0800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95936" y="2055795"/>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0263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3313"/>
                                        </p:tgtEl>
                                        <p:attrNameLst>
                                          <p:attrName>style.visibility</p:attrName>
                                        </p:attrNameLst>
                                      </p:cBhvr>
                                      <p:to>
                                        <p:strVal val="visible"/>
                                      </p:to>
                                    </p:set>
                                    <p:animEffect transition="in" filter="circle(in)">
                                      <p:cBhvr>
                                        <p:cTn id="28" dur="2000"/>
                                        <p:tgtEl>
                                          <p:spTgt spid="133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314"/>
                                        </p:tgtEl>
                                        <p:attrNameLst>
                                          <p:attrName>style.visibility</p:attrName>
                                        </p:attrNameLst>
                                      </p:cBhvr>
                                      <p:to>
                                        <p:strVal val="visible"/>
                                      </p:to>
                                    </p:set>
                                    <p:animEffect transition="in" filter="wipe(down)">
                                      <p:cBhvr>
                                        <p:cTn id="33" dur="500"/>
                                        <p:tgtEl>
                                          <p:spTgt spid="133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3315"/>
                                        </p:tgtEl>
                                        <p:attrNameLst>
                                          <p:attrName>style.visibility</p:attrName>
                                        </p:attrNameLst>
                                      </p:cBhvr>
                                      <p:to>
                                        <p:strVal val="visible"/>
                                      </p:to>
                                    </p:set>
                                    <p:animEffect transition="in" filter="circle(in)">
                                      <p:cBhvr>
                                        <p:cTn id="45" dur="2000"/>
                                        <p:tgtEl>
                                          <p:spTgt spid="133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3316"/>
                                        </p:tgtEl>
                                        <p:attrNameLst>
                                          <p:attrName>style.visibility</p:attrName>
                                        </p:attrNameLst>
                                      </p:cBhvr>
                                      <p:to>
                                        <p:strVal val="visible"/>
                                      </p:to>
                                    </p:set>
                                    <p:animEffect transition="in" filter="wipe(down)">
                                      <p:cBhvr>
                                        <p:cTn id="50" dur="500"/>
                                        <p:tgtEl>
                                          <p:spTgt spid="13316"/>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3317"/>
                                        </p:tgtEl>
                                        <p:attrNameLst>
                                          <p:attrName>style.visibility</p:attrName>
                                        </p:attrNameLst>
                                      </p:cBhvr>
                                      <p:to>
                                        <p:strVal val="visible"/>
                                      </p:to>
                                    </p:set>
                                    <p:animEffect transition="in" filter="circle(in)">
                                      <p:cBhvr>
                                        <p:cTn id="62" dur="2000"/>
                                        <p:tgtEl>
                                          <p:spTgt spid="13317"/>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3318"/>
                                        </p:tgtEl>
                                        <p:attrNameLst>
                                          <p:attrName>style.visibility</p:attrName>
                                        </p:attrNameLst>
                                      </p:cBhvr>
                                      <p:to>
                                        <p:strVal val="visible"/>
                                      </p:to>
                                    </p:set>
                                    <p:animEffect transition="in" filter="wipe(down)">
                                      <p:cBhvr>
                                        <p:cTn id="74"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CuadroTexto"/>
          <p:cNvSpPr txBox="1"/>
          <p:nvPr/>
        </p:nvSpPr>
        <p:spPr>
          <a:xfrm rot="19479802">
            <a:off x="242201" y="3022688"/>
            <a:ext cx="9398727" cy="1015663"/>
          </a:xfrm>
          <a:prstGeom prst="rect">
            <a:avLst/>
          </a:prstGeom>
          <a:solidFill>
            <a:srgbClr val="00B050"/>
          </a:solidFill>
          <a:ln>
            <a:solidFill>
              <a:srgbClr val="FF0000"/>
            </a:solidFill>
          </a:ln>
          <a:effectLst>
            <a:glow rad="101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6000" b="1" dirty="0" smtClean="0">
                <a:solidFill>
                  <a:schemeClr val="bg1"/>
                </a:solidFill>
                <a:latin typeface="Algerian" pitchFamily="82" charset="0"/>
                <a:cs typeface="Arial" pitchFamily="34" charset="0"/>
              </a:rPr>
              <a:t>RESULTADOS Y DISCUSIÓN</a:t>
            </a:r>
            <a:endParaRPr lang="es-EC" sz="6000" b="1" dirty="0">
              <a:solidFill>
                <a:schemeClr val="bg1"/>
              </a:solidFill>
              <a:latin typeface="Algerian" pitchFamily="82" charset="0"/>
              <a:cs typeface="Arial" pitchFamily="34" charset="0"/>
            </a:endParaRPr>
          </a:p>
        </p:txBody>
      </p:sp>
    </p:spTree>
    <p:extLst>
      <p:ext uri="{BB962C8B-B14F-4D97-AF65-F5344CB8AC3E}">
        <p14:creationId xmlns:p14="http://schemas.microsoft.com/office/powerpoint/2010/main" val="280146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3 Rectángulo"/>
          <p:cNvSpPr/>
          <p:nvPr/>
        </p:nvSpPr>
        <p:spPr>
          <a:xfrm>
            <a:off x="1268016" y="1844824"/>
            <a:ext cx="7416824" cy="2677656"/>
          </a:xfrm>
          <a:prstGeom prst="rect">
            <a:avLst/>
          </a:prstGeom>
          <a:solidFill>
            <a:schemeClr val="tx1"/>
          </a:solidFill>
          <a:effectLst>
            <a:glow rad="139700">
              <a:schemeClr val="accent5">
                <a:satMod val="175000"/>
                <a:alpha val="40000"/>
              </a:schemeClr>
            </a:glow>
          </a:effectLst>
        </p:spPr>
        <p:txBody>
          <a:bodyPr wrap="square">
            <a:spAutoFit/>
          </a:bodyPr>
          <a:lstStyle/>
          <a:p>
            <a:pPr algn="just"/>
            <a:r>
              <a:rPr lang="es-ES" sz="2400" b="1" dirty="0">
                <a:solidFill>
                  <a:schemeClr val="bg1"/>
                </a:solidFill>
                <a:latin typeface="Arial" pitchFamily="34" charset="0"/>
                <a:cs typeface="Arial" pitchFamily="34" charset="0"/>
              </a:rPr>
              <a:t>“EVALUACIÓN DEL EFECTO DE TRES COBERTURAS VIVAS, </a:t>
            </a:r>
            <a:r>
              <a:rPr lang="es-ES_tradnl" sz="2400" b="1" dirty="0">
                <a:solidFill>
                  <a:schemeClr val="bg1"/>
                </a:solidFill>
                <a:latin typeface="Arial" pitchFamily="34" charset="0"/>
                <a:cs typeface="Arial" pitchFamily="34" charset="0"/>
              </a:rPr>
              <a:t>(</a:t>
            </a:r>
            <a:r>
              <a:rPr lang="es-ES_tradnl" sz="2400" b="1" i="1" dirty="0" err="1">
                <a:solidFill>
                  <a:schemeClr val="bg1"/>
                </a:solidFill>
                <a:latin typeface="Arial" pitchFamily="34" charset="0"/>
                <a:cs typeface="Arial" pitchFamily="34" charset="0"/>
              </a:rPr>
              <a:t>Arachis</a:t>
            </a:r>
            <a:r>
              <a:rPr lang="es-ES_tradnl" sz="2400" b="1" i="1" dirty="0">
                <a:solidFill>
                  <a:schemeClr val="bg1"/>
                </a:solidFill>
                <a:latin typeface="Arial" pitchFamily="34" charset="0"/>
                <a:cs typeface="Arial" pitchFamily="34" charset="0"/>
              </a:rPr>
              <a:t> </a:t>
            </a:r>
            <a:r>
              <a:rPr lang="es-ES_tradnl" sz="2400" b="1" i="1" dirty="0" err="1">
                <a:solidFill>
                  <a:schemeClr val="bg1"/>
                </a:solidFill>
                <a:latin typeface="Arial" pitchFamily="34" charset="0"/>
                <a:cs typeface="Arial" pitchFamily="34" charset="0"/>
              </a:rPr>
              <a:t>pintoi</a:t>
            </a:r>
            <a:r>
              <a:rPr lang="es-ES_tradnl" sz="2400" b="1" i="1" dirty="0">
                <a:solidFill>
                  <a:schemeClr val="bg1"/>
                </a:solidFill>
                <a:latin typeface="Arial" pitchFamily="34" charset="0"/>
                <a:cs typeface="Arial" pitchFamily="34" charset="0"/>
              </a:rPr>
              <a:t>,</a:t>
            </a:r>
            <a:r>
              <a:rPr lang="es-ES_tradnl" sz="2400" b="1" dirty="0">
                <a:solidFill>
                  <a:schemeClr val="bg1"/>
                </a:solidFill>
                <a:latin typeface="Arial" pitchFamily="34" charset="0"/>
                <a:cs typeface="Arial" pitchFamily="34" charset="0"/>
              </a:rPr>
              <a:t> </a:t>
            </a:r>
            <a:r>
              <a:rPr lang="es-ES_tradnl" sz="2400" b="1" i="1" dirty="0">
                <a:solidFill>
                  <a:schemeClr val="bg1"/>
                </a:solidFill>
                <a:latin typeface="Arial" pitchFamily="34" charset="0"/>
                <a:cs typeface="Arial" pitchFamily="34" charset="0"/>
              </a:rPr>
              <a:t>Pueraria </a:t>
            </a:r>
            <a:r>
              <a:rPr lang="es-ES_tradnl" sz="2400" b="1" i="1" dirty="0" err="1">
                <a:solidFill>
                  <a:schemeClr val="bg1"/>
                </a:solidFill>
                <a:latin typeface="Arial" pitchFamily="34" charset="0"/>
                <a:cs typeface="Arial" pitchFamily="34" charset="0"/>
              </a:rPr>
              <a:t>phaseoloides</a:t>
            </a:r>
            <a:r>
              <a:rPr lang="es-ES_tradnl" sz="2400" b="1" dirty="0">
                <a:solidFill>
                  <a:schemeClr val="bg1"/>
                </a:solidFill>
                <a:latin typeface="Arial" pitchFamily="34" charset="0"/>
                <a:cs typeface="Arial" pitchFamily="34" charset="0"/>
              </a:rPr>
              <a:t> </a:t>
            </a:r>
            <a:r>
              <a:rPr lang="es-ES_tradnl" sz="2400" b="1" i="1" dirty="0">
                <a:solidFill>
                  <a:schemeClr val="bg1"/>
                </a:solidFill>
                <a:latin typeface="Arial" pitchFamily="34" charset="0"/>
                <a:cs typeface="Arial" pitchFamily="34" charset="0"/>
              </a:rPr>
              <a:t>y </a:t>
            </a:r>
            <a:r>
              <a:rPr lang="es-ES" sz="2400" b="1" i="1" dirty="0">
                <a:solidFill>
                  <a:schemeClr val="bg1"/>
                </a:solidFill>
                <a:latin typeface="Arial" pitchFamily="34" charset="0"/>
                <a:cs typeface="Arial" pitchFamily="34" charset="0"/>
              </a:rPr>
              <a:t>Centrosema </a:t>
            </a:r>
            <a:r>
              <a:rPr lang="es-ES" sz="2400" b="1" i="1" dirty="0" err="1">
                <a:solidFill>
                  <a:schemeClr val="bg1"/>
                </a:solidFill>
                <a:latin typeface="Arial" pitchFamily="34" charset="0"/>
                <a:cs typeface="Arial" pitchFamily="34" charset="0"/>
              </a:rPr>
              <a:t>pubescens</a:t>
            </a:r>
            <a:r>
              <a:rPr lang="es-ES" sz="2400" b="1" i="1" dirty="0">
                <a:solidFill>
                  <a:schemeClr val="bg1"/>
                </a:solidFill>
                <a:latin typeface="Arial" pitchFamily="34" charset="0"/>
                <a:cs typeface="Arial" pitchFamily="34" charset="0"/>
              </a:rPr>
              <a:t>)</a:t>
            </a:r>
            <a:r>
              <a:rPr lang="es-ES" sz="2400" b="1" dirty="0">
                <a:solidFill>
                  <a:schemeClr val="bg1"/>
                </a:solidFill>
                <a:latin typeface="Arial" pitchFamily="34" charset="0"/>
                <a:cs typeface="Arial" pitchFamily="34" charset="0"/>
              </a:rPr>
              <a:t> SOBRE EL CRECIMIENTO INICIAL DE LA TECA </a:t>
            </a:r>
            <a:r>
              <a:rPr lang="es-ES" sz="2400" b="1" i="1" dirty="0">
                <a:solidFill>
                  <a:schemeClr val="bg1"/>
                </a:solidFill>
                <a:latin typeface="Arial" pitchFamily="34" charset="0"/>
                <a:cs typeface="Arial" pitchFamily="34" charset="0"/>
              </a:rPr>
              <a:t>(</a:t>
            </a:r>
            <a:r>
              <a:rPr lang="es-ES" sz="2400" b="1" i="1" dirty="0" err="1">
                <a:solidFill>
                  <a:schemeClr val="bg1"/>
                </a:solidFill>
                <a:latin typeface="Arial" pitchFamily="34" charset="0"/>
                <a:cs typeface="Arial" pitchFamily="34" charset="0"/>
              </a:rPr>
              <a:t>Tectona</a:t>
            </a:r>
            <a:r>
              <a:rPr lang="es-ES" sz="2400" b="1" i="1" dirty="0">
                <a:solidFill>
                  <a:schemeClr val="bg1"/>
                </a:solidFill>
                <a:latin typeface="Arial" pitchFamily="34" charset="0"/>
                <a:cs typeface="Arial" pitchFamily="34" charset="0"/>
              </a:rPr>
              <a:t> </a:t>
            </a:r>
            <a:r>
              <a:rPr lang="es-ES" sz="2400" b="1" i="1" dirty="0" err="1">
                <a:solidFill>
                  <a:schemeClr val="bg1"/>
                </a:solidFill>
                <a:latin typeface="Arial" pitchFamily="34" charset="0"/>
                <a:cs typeface="Arial" pitchFamily="34" charset="0"/>
              </a:rPr>
              <a:t>grandis</a:t>
            </a:r>
            <a:r>
              <a:rPr lang="es-ES" sz="2400" b="1" i="1" dirty="0">
                <a:solidFill>
                  <a:schemeClr val="bg1"/>
                </a:solidFill>
                <a:latin typeface="Arial" pitchFamily="34" charset="0"/>
                <a:cs typeface="Arial" pitchFamily="34" charset="0"/>
              </a:rPr>
              <a:t> </a:t>
            </a:r>
            <a:r>
              <a:rPr lang="es-ES" sz="2400" b="1" i="1" dirty="0" err="1">
                <a:solidFill>
                  <a:schemeClr val="bg1"/>
                </a:solidFill>
                <a:latin typeface="Arial" pitchFamily="34" charset="0"/>
                <a:cs typeface="Arial" pitchFamily="34" charset="0"/>
              </a:rPr>
              <a:t>L.f</a:t>
            </a:r>
            <a:r>
              <a:rPr lang="es-ES" sz="2400" b="1" i="1" dirty="0">
                <a:solidFill>
                  <a:schemeClr val="bg1"/>
                </a:solidFill>
                <a:latin typeface="Arial" pitchFamily="34" charset="0"/>
                <a:cs typeface="Arial" pitchFamily="34" charset="0"/>
              </a:rPr>
              <a:t>.), </a:t>
            </a:r>
            <a:r>
              <a:rPr lang="es-ES" sz="2400" b="1" dirty="0">
                <a:solidFill>
                  <a:schemeClr val="bg1"/>
                </a:solidFill>
                <a:latin typeface="Arial" pitchFamily="34" charset="0"/>
                <a:cs typeface="Arial" pitchFamily="34" charset="0"/>
              </a:rPr>
              <a:t>EL NIVEL DE FERTILIDAD DEL SUELO Y CONTROL DE MALEZAS, EN EL CANTÓN SANTO DOMINGO”</a:t>
            </a:r>
            <a:endParaRPr lang="es-EC" sz="2400" dirty="0">
              <a:solidFill>
                <a:schemeClr val="bg1"/>
              </a:solidFill>
              <a:latin typeface="Arial" pitchFamily="34" charset="0"/>
              <a:cs typeface="Arial" pitchFamily="34" charset="0"/>
            </a:endParaRPr>
          </a:p>
        </p:txBody>
      </p:sp>
      <p:sp>
        <p:nvSpPr>
          <p:cNvPr id="6" name="5 CuadroTexto"/>
          <p:cNvSpPr txBox="1"/>
          <p:nvPr/>
        </p:nvSpPr>
        <p:spPr>
          <a:xfrm>
            <a:off x="3057356" y="5178421"/>
            <a:ext cx="5763116" cy="923330"/>
          </a:xfrm>
          <a:prstGeom prst="rect">
            <a:avLst/>
          </a:prstGeom>
          <a:noFill/>
        </p:spPr>
        <p:txBody>
          <a:bodyPr wrap="none" rtlCol="0">
            <a:spAutoFit/>
          </a:bodyPr>
          <a:lstStyle/>
          <a:p>
            <a:r>
              <a:rPr lang="es-EC" b="1" dirty="0" smtClean="0">
                <a:latin typeface="Arial" pitchFamily="34" charset="0"/>
                <a:cs typeface="Arial" pitchFamily="34" charset="0"/>
              </a:rPr>
              <a:t>AUTOR:		ARMANDO SALCEDO GONZÁLEZ</a:t>
            </a:r>
          </a:p>
          <a:p>
            <a:r>
              <a:rPr lang="es-EC" b="1" dirty="0" smtClean="0">
                <a:latin typeface="Arial" pitchFamily="34" charset="0"/>
                <a:cs typeface="Arial" pitchFamily="34" charset="0"/>
              </a:rPr>
              <a:t>DIRECTOR:	ING. FOR. PATRICIO JIMÉNEZ</a:t>
            </a:r>
          </a:p>
          <a:p>
            <a:r>
              <a:rPr lang="es-EC" b="1" dirty="0" smtClean="0">
                <a:latin typeface="Arial" pitchFamily="34" charset="0"/>
                <a:cs typeface="Arial" pitchFamily="34" charset="0"/>
              </a:rPr>
              <a:t>CODIRECTOR:	ING. XAVIER DESIDERIO </a:t>
            </a:r>
            <a:r>
              <a:rPr lang="es-EC" b="1" dirty="0" err="1" smtClean="0">
                <a:latin typeface="Arial" pitchFamily="34" charset="0"/>
                <a:cs typeface="Arial" pitchFamily="34" charset="0"/>
              </a:rPr>
              <a:t>Mg.Sc</a:t>
            </a:r>
            <a:r>
              <a:rPr lang="es-EC" b="1" dirty="0" smtClean="0">
                <a:latin typeface="Arial" pitchFamily="34" charset="0"/>
                <a:cs typeface="Arial" pitchFamily="34" charset="0"/>
              </a:rPr>
              <a:t>. </a:t>
            </a:r>
            <a:endParaRPr lang="es-EC" b="1" dirty="0">
              <a:latin typeface="Arial" pitchFamily="34" charset="0"/>
              <a:cs typeface="Arial" pitchFamily="34" charset="0"/>
            </a:endParaRPr>
          </a:p>
        </p:txBody>
      </p:sp>
      <p:sp>
        <p:nvSpPr>
          <p:cNvPr id="9" name="8 CuadroTexto"/>
          <p:cNvSpPr txBox="1"/>
          <p:nvPr/>
        </p:nvSpPr>
        <p:spPr>
          <a:xfrm>
            <a:off x="4194804" y="760053"/>
            <a:ext cx="1563248" cy="707886"/>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4000" b="1" dirty="0" smtClean="0">
                <a:solidFill>
                  <a:schemeClr val="tx1"/>
                </a:solidFill>
                <a:latin typeface="Algerian" pitchFamily="82" charset="0"/>
                <a:cs typeface="Arial" pitchFamily="34" charset="0"/>
              </a:rPr>
              <a:t>TEMA</a:t>
            </a:r>
            <a:endParaRPr lang="es-EC" sz="4000" b="1" dirty="0">
              <a:solidFill>
                <a:schemeClr val="tx1"/>
              </a:solidFill>
              <a:latin typeface="Algerian" pitchFamily="82" charset="0"/>
              <a:cs typeface="Arial" pitchFamily="34" charset="0"/>
            </a:endParaRPr>
          </a:p>
        </p:txBody>
      </p:sp>
    </p:spTree>
    <p:extLst>
      <p:ext uri="{BB962C8B-B14F-4D97-AF65-F5344CB8AC3E}">
        <p14:creationId xmlns:p14="http://schemas.microsoft.com/office/powerpoint/2010/main" val="15512827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5">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1547664" y="760053"/>
            <a:ext cx="6637843" cy="523220"/>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_tradnl" sz="2800" b="1" dirty="0"/>
              <a:t>ADEVA para la variable altura de </a:t>
            </a:r>
            <a:r>
              <a:rPr lang="es-ES_tradnl" sz="2800" b="1" dirty="0" smtClean="0"/>
              <a:t>planta </a:t>
            </a:r>
            <a:r>
              <a:rPr lang="es-ES_tradnl" sz="2800" b="1" dirty="0"/>
              <a:t>(m)</a:t>
            </a:r>
            <a:endParaRPr lang="es-ES" sz="2800" b="1" dirty="0"/>
          </a:p>
        </p:txBody>
      </p:sp>
      <p:graphicFrame>
        <p:nvGraphicFramePr>
          <p:cNvPr id="10" name="9 Objeto"/>
          <p:cNvGraphicFramePr>
            <a:graphicFrameLocks noChangeAspect="1"/>
          </p:cNvGraphicFramePr>
          <p:nvPr>
            <p:extLst>
              <p:ext uri="{D42A27DB-BD31-4B8C-83A1-F6EECF244321}">
                <p14:modId xmlns:p14="http://schemas.microsoft.com/office/powerpoint/2010/main" val="2458158333"/>
              </p:ext>
            </p:extLst>
          </p:nvPr>
        </p:nvGraphicFramePr>
        <p:xfrm>
          <a:off x="1534248" y="1916832"/>
          <a:ext cx="6718715" cy="3384376"/>
        </p:xfrm>
        <a:graphic>
          <a:graphicData uri="http://schemas.openxmlformats.org/presentationml/2006/ole">
            <mc:AlternateContent xmlns:mc="http://schemas.openxmlformats.org/markup-compatibility/2006">
              <mc:Choice xmlns:v="urn:schemas-microsoft-com:vml" Requires="v">
                <p:oleObj spid="_x0000_s7248" name="Documento" r:id="rId7" imgW="5328859" imgH="2683824" progId="Word.Document.12">
                  <p:embed/>
                </p:oleObj>
              </mc:Choice>
              <mc:Fallback>
                <p:oleObj name="Documento" r:id="rId7" imgW="5328859" imgH="2683824" progId="Word.Document.12">
                  <p:embed/>
                  <p:pic>
                    <p:nvPicPr>
                      <p:cNvPr id="0" name=""/>
                      <p:cNvPicPr/>
                      <p:nvPr/>
                    </p:nvPicPr>
                    <p:blipFill>
                      <a:blip r:embed="rId8"/>
                      <a:stretch>
                        <a:fillRect/>
                      </a:stretch>
                    </p:blipFill>
                    <p:spPr>
                      <a:xfrm>
                        <a:off x="1534248" y="1916832"/>
                        <a:ext cx="6718715" cy="3384376"/>
                      </a:xfrm>
                      <a:prstGeom prst="rect">
                        <a:avLst/>
                      </a:prstGeom>
                    </p:spPr>
                  </p:pic>
                </p:oleObj>
              </mc:Fallback>
            </mc:AlternateContent>
          </a:graphicData>
        </a:graphic>
      </p:graphicFrame>
      <p:sp>
        <p:nvSpPr>
          <p:cNvPr id="11" name="10 Rectángulo"/>
          <p:cNvSpPr/>
          <p:nvPr/>
        </p:nvSpPr>
        <p:spPr>
          <a:xfrm>
            <a:off x="2275827" y="5589240"/>
            <a:ext cx="2025619" cy="276999"/>
          </a:xfrm>
          <a:prstGeom prst="rect">
            <a:avLst/>
          </a:prstGeom>
        </p:spPr>
        <p:txBody>
          <a:bodyPr wrap="none">
            <a:spAutoFit/>
          </a:bodyPr>
          <a:lstStyle/>
          <a:p>
            <a:r>
              <a:rPr lang="es-ES_tradnl" sz="1200" b="1" dirty="0">
                <a:latin typeface="Arial" pitchFamily="34" charset="0"/>
                <a:cs typeface="Arial" pitchFamily="34" charset="0"/>
              </a:rPr>
              <a:t>** Altamente significativo</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4405989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893046" y="765279"/>
            <a:ext cx="7999434" cy="384721"/>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_tradnl" sz="1900" b="1" dirty="0" err="1">
                <a:latin typeface="Arial" pitchFamily="34" charset="0"/>
                <a:cs typeface="Arial" pitchFamily="34" charset="0"/>
              </a:rPr>
              <a:t>Tukey</a:t>
            </a:r>
            <a:r>
              <a:rPr lang="es-ES_tradnl" sz="1900" b="1" dirty="0">
                <a:latin typeface="Arial" pitchFamily="34" charset="0"/>
                <a:cs typeface="Arial" pitchFamily="34" charset="0"/>
              </a:rPr>
              <a:t> al 5% para la interacción evaluación x tratamiento. Altura (m)</a:t>
            </a:r>
            <a:endParaRPr lang="es-ES" sz="1900" b="1" dirty="0">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98049726"/>
              </p:ext>
            </p:extLst>
          </p:nvPr>
        </p:nvGraphicFramePr>
        <p:xfrm>
          <a:off x="1666254" y="2022520"/>
          <a:ext cx="6434138" cy="3262020"/>
        </p:xfrm>
        <a:graphic>
          <a:graphicData uri="http://schemas.openxmlformats.org/drawingml/2006/table">
            <a:tbl>
              <a:tblPr firstRow="1" firstCol="1" bandRow="1"/>
              <a:tblGrid>
                <a:gridCol w="1428750"/>
                <a:gridCol w="508000"/>
                <a:gridCol w="314325"/>
                <a:gridCol w="508000"/>
                <a:gridCol w="250825"/>
                <a:gridCol w="508000"/>
                <a:gridCol w="242888"/>
                <a:gridCol w="250825"/>
                <a:gridCol w="508000"/>
                <a:gridCol w="255587"/>
                <a:gridCol w="242888"/>
                <a:gridCol w="508000"/>
                <a:gridCol w="346290"/>
                <a:gridCol w="104286"/>
                <a:gridCol w="457474"/>
              </a:tblGrid>
              <a:tr h="193977">
                <a:tc>
                  <a:txBody>
                    <a:bodyPr/>
                    <a:lstStyle/>
                    <a:p>
                      <a:endParaRPr lang="es-EC" sz="1000" b="1" dirty="0">
                        <a:latin typeface="Arial" pitchFamily="34" charset="0"/>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10">
                  <a:txBody>
                    <a:bodyPr/>
                    <a:lstStyle/>
                    <a:p>
                      <a:pPr algn="ctr">
                        <a:spcAft>
                          <a:spcPts val="0"/>
                        </a:spcAft>
                      </a:pPr>
                      <a:r>
                        <a:rPr lang="es-ES" sz="1000" b="1" dirty="0">
                          <a:solidFill>
                            <a:srgbClr val="000000"/>
                          </a:solidFill>
                          <a:effectLst/>
                          <a:latin typeface="Arial" pitchFamily="34" charset="0"/>
                          <a:ea typeface="Times New Roman"/>
                          <a:cs typeface="Arial" pitchFamily="34" charset="0"/>
                        </a:rPr>
                        <a:t>Evaluación</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r>
              <a:tr h="436448">
                <a:tc>
                  <a:txBody>
                    <a:bodyPr/>
                    <a:lstStyle/>
                    <a:p>
                      <a:pPr algn="ctr">
                        <a:spcAft>
                          <a:spcPts val="0"/>
                        </a:spcAft>
                      </a:pPr>
                      <a:r>
                        <a:rPr lang="es-ES" sz="1000" b="1" dirty="0">
                          <a:solidFill>
                            <a:srgbClr val="000000"/>
                          </a:solidFill>
                          <a:effectLst/>
                          <a:latin typeface="Arial" pitchFamily="34" charset="0"/>
                          <a:ea typeface="Times New Roman"/>
                          <a:cs typeface="Arial" pitchFamily="34" charset="0"/>
                        </a:rPr>
                        <a:t>Tratamientos</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pitchFamily="34" charset="0"/>
                          <a:ea typeface="Times New Roman"/>
                          <a:cs typeface="Arial" pitchFamily="34" charset="0"/>
                        </a:rPr>
                        <a:t>1</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000" b="1" dirty="0">
                          <a:solidFill>
                            <a:srgbClr val="000000"/>
                          </a:solidFill>
                          <a:effectLst/>
                          <a:latin typeface="Arial" pitchFamily="34" charset="0"/>
                          <a:ea typeface="Times New Roman"/>
                          <a:cs typeface="Arial" pitchFamily="34" charset="0"/>
                        </a:rPr>
                        <a:t> </a:t>
                      </a:r>
                      <a:r>
                        <a:rPr lang="es-ES" sz="1000" b="1" dirty="0" smtClean="0">
                          <a:solidFill>
                            <a:srgbClr val="000000"/>
                          </a:solidFill>
                          <a:effectLst/>
                          <a:latin typeface="Arial" pitchFamily="34" charset="0"/>
                          <a:ea typeface="Times New Roman"/>
                          <a:cs typeface="Arial" pitchFamily="34" charset="0"/>
                        </a:rPr>
                        <a:t> </a:t>
                      </a:r>
                      <a:endParaRPr lang="es-EC" sz="1000" b="1" dirty="0" smtClean="0">
                        <a:effectLst/>
                        <a:latin typeface="Arial" pitchFamily="34" charset="0"/>
                        <a:ea typeface="Times New Roman"/>
                        <a:cs typeface="Arial" pitchFamily="34" charset="0"/>
                      </a:endParaRPr>
                    </a:p>
                    <a:p>
                      <a:pPr algn="ctr">
                        <a:spcAft>
                          <a:spcPts val="0"/>
                        </a:spcAft>
                      </a:pP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pitchFamily="34" charset="0"/>
                          <a:ea typeface="Times New Roman"/>
                          <a:cs typeface="Arial" pitchFamily="34" charset="0"/>
                        </a:rPr>
                        <a:t>2</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pitchFamily="34" charset="0"/>
                          <a:ea typeface="Times New Roman"/>
                          <a:cs typeface="Arial" pitchFamily="34" charset="0"/>
                        </a:rPr>
                        <a:t>3</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4</a:t>
                      </a:r>
                      <a:endParaRPr lang="es-EC" sz="1000" b="1">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s-ES" sz="1000" b="1">
                          <a:solidFill>
                            <a:srgbClr val="000000"/>
                          </a:solidFill>
                          <a:effectLst/>
                          <a:latin typeface="Arial" pitchFamily="34" charset="0"/>
                          <a:ea typeface="Times New Roman"/>
                          <a:cs typeface="Arial" pitchFamily="34" charset="0"/>
                        </a:rPr>
                        <a:t>Media de Tratamientos</a:t>
                      </a:r>
                      <a:endParaRPr lang="es-EC" sz="1000" b="1">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90965">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1</a:t>
                      </a:r>
                      <a:endParaRPr lang="es-EC" sz="1000" b="1">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0,1508</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 C</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0,1961</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C </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0,5528</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  </a:t>
                      </a:r>
                      <a:r>
                        <a:rPr lang="es-ES" sz="1000" b="1" dirty="0" smtClean="0">
                          <a:solidFill>
                            <a:srgbClr val="000000"/>
                          </a:solidFill>
                          <a:effectLst/>
                          <a:latin typeface="Arial" pitchFamily="34" charset="0"/>
                          <a:ea typeface="Times New Roman"/>
                          <a:cs typeface="Arial" pitchFamily="34" charset="0"/>
                        </a:rPr>
                        <a:t>C</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2,2250</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C" sz="1000" b="1" dirty="0" smtClean="0">
                          <a:effectLst/>
                          <a:latin typeface="Arial" pitchFamily="34" charset="0"/>
                          <a:ea typeface="Times New Roman"/>
                          <a:cs typeface="Arial" pitchFamily="34" charset="0"/>
                        </a:rPr>
                        <a:t>A</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a:solidFill>
                            <a:srgbClr val="000000"/>
                          </a:solidFill>
                          <a:effectLst/>
                          <a:latin typeface="Arial" pitchFamily="34" charset="0"/>
                          <a:ea typeface="Times New Roman"/>
                          <a:cs typeface="Arial" pitchFamily="34" charset="0"/>
                        </a:rPr>
                        <a:t>0,7812</a:t>
                      </a:r>
                      <a:endParaRPr lang="es-EC" sz="1000" b="1">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ctr">
                        <a:spcAft>
                          <a:spcPts val="0"/>
                        </a:spcAft>
                      </a:pPr>
                      <a:endParaRPr lang="es-EC" sz="1000"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A  </a:t>
                      </a:r>
                      <a:endParaRPr lang="es-EC" sz="1000" b="1" dirty="0">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90965">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2</a:t>
                      </a:r>
                      <a:endParaRPr lang="es-EC" sz="1000" b="1">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a:solidFill>
                            <a:srgbClr val="000000"/>
                          </a:solidFill>
                          <a:effectLst/>
                          <a:latin typeface="Arial" pitchFamily="34" charset="0"/>
                          <a:ea typeface="Times New Roman"/>
                          <a:cs typeface="Arial" pitchFamily="34" charset="0"/>
                        </a:rPr>
                        <a:t>0,1520</a:t>
                      </a:r>
                      <a:endParaRPr lang="es-EC" sz="1000" b="1">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C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0,1870</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C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0,7014</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C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B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2,4489</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  </a:t>
                      </a:r>
                      <a:r>
                        <a:rPr lang="es-ES" sz="1000" b="1" dirty="0" smtClean="0">
                          <a:solidFill>
                            <a:srgbClr val="000000"/>
                          </a:solidFill>
                          <a:effectLst/>
                          <a:latin typeface="Arial" pitchFamily="34" charset="0"/>
                          <a:ea typeface="Times New Roman"/>
                          <a:cs typeface="Arial" pitchFamily="34" charset="0"/>
                        </a:rPr>
                        <a:t>A</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a:solidFill>
                            <a:srgbClr val="000000"/>
                          </a:solidFill>
                          <a:effectLst/>
                          <a:latin typeface="Arial" pitchFamily="34" charset="0"/>
                          <a:ea typeface="Times New Roman"/>
                          <a:cs typeface="Arial" pitchFamily="34" charset="0"/>
                        </a:rPr>
                        <a:t>0,8723</a:t>
                      </a:r>
                      <a:endParaRPr lang="es-EC" sz="1000" b="1">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gridSpan="2">
                  <a:txBody>
                    <a:bodyPr/>
                    <a:lstStyle/>
                    <a:p>
                      <a:pPr algn="ctr">
                        <a:spcAft>
                          <a:spcPts val="0"/>
                        </a:spcAft>
                      </a:pP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hMerge="1">
                  <a:txBody>
                    <a:bodyPr/>
                    <a:lstStyle/>
                    <a:p>
                      <a:pPr algn="ctr">
                        <a:spcAft>
                          <a:spcPts val="0"/>
                        </a:spcAft>
                      </a:pPr>
                      <a:endParaRPr lang="es-EC" sz="10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 </a:t>
                      </a:r>
                      <a:r>
                        <a:rPr lang="es-ES" sz="1000" b="1" dirty="0" smtClean="0">
                          <a:solidFill>
                            <a:srgbClr val="000000"/>
                          </a:solidFill>
                          <a:effectLst/>
                          <a:latin typeface="Arial" pitchFamily="34" charset="0"/>
                          <a:ea typeface="Times New Roman"/>
                          <a:cs typeface="Arial" pitchFamily="34" charset="0"/>
                        </a:rPr>
                        <a:t>A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r>
              <a:tr h="290965">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3</a:t>
                      </a:r>
                      <a:endParaRPr lang="es-EC" sz="1000" b="1">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a:solidFill>
                            <a:srgbClr val="000000"/>
                          </a:solidFill>
                          <a:effectLst/>
                          <a:latin typeface="Arial" pitchFamily="34" charset="0"/>
                          <a:ea typeface="Times New Roman"/>
                          <a:cs typeface="Arial" pitchFamily="34" charset="0"/>
                        </a:rPr>
                        <a:t>0,1459</a:t>
                      </a:r>
                      <a:endParaRPr lang="es-EC" sz="1000" b="1">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C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0,1881</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C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0,4917</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  </a:t>
                      </a:r>
                      <a:r>
                        <a:rPr lang="es-ES" sz="1000" b="1" dirty="0" smtClean="0">
                          <a:solidFill>
                            <a:srgbClr val="000000"/>
                          </a:solidFill>
                          <a:effectLst/>
                          <a:latin typeface="Arial" pitchFamily="34" charset="0"/>
                          <a:ea typeface="Times New Roman"/>
                          <a:cs typeface="Arial" pitchFamily="34" charset="0"/>
                        </a:rPr>
                        <a:t>C</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1,9789</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  </a:t>
                      </a:r>
                      <a:r>
                        <a:rPr lang="es-ES" sz="1000" b="1" dirty="0" smtClean="0">
                          <a:solidFill>
                            <a:srgbClr val="000000"/>
                          </a:solidFill>
                          <a:effectLst/>
                          <a:latin typeface="Arial" pitchFamily="34" charset="0"/>
                          <a:ea typeface="Times New Roman"/>
                          <a:cs typeface="Arial" pitchFamily="34" charset="0"/>
                        </a:rPr>
                        <a:t>A</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r">
                        <a:spcAft>
                          <a:spcPts val="0"/>
                        </a:spcAft>
                      </a:pPr>
                      <a:r>
                        <a:rPr lang="es-ES" sz="1000" b="1">
                          <a:solidFill>
                            <a:srgbClr val="000000"/>
                          </a:solidFill>
                          <a:effectLst/>
                          <a:latin typeface="Arial" pitchFamily="34" charset="0"/>
                          <a:ea typeface="Times New Roman"/>
                          <a:cs typeface="Arial" pitchFamily="34" charset="0"/>
                        </a:rPr>
                        <a:t>0,7012</a:t>
                      </a:r>
                      <a:endParaRPr lang="es-EC" sz="1000" b="1">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gridSpan="2">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B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hMerge="1">
                  <a:txBody>
                    <a:bodyPr/>
                    <a:lstStyle/>
                    <a:p>
                      <a:pPr algn="ctr">
                        <a:spcAft>
                          <a:spcPts val="0"/>
                        </a:spcAft>
                      </a:pPr>
                      <a:endParaRPr lang="es-EC" sz="10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A</a:t>
                      </a: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r>
              <a:tr h="290965">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4</a:t>
                      </a:r>
                      <a:endParaRPr lang="es-EC" sz="1000" b="1">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a:solidFill>
                            <a:srgbClr val="000000"/>
                          </a:solidFill>
                          <a:effectLst/>
                          <a:latin typeface="Arial" pitchFamily="34" charset="0"/>
                          <a:ea typeface="Times New Roman"/>
                          <a:cs typeface="Arial" pitchFamily="34" charset="0"/>
                        </a:rPr>
                        <a:t>0,1464</a:t>
                      </a:r>
                      <a:endParaRPr lang="es-EC" sz="1000" b="1">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C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0,1917</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C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0,3400</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  </a:t>
                      </a:r>
                      <a:r>
                        <a:rPr lang="es-ES" sz="1000" b="1" dirty="0" smtClean="0">
                          <a:solidFill>
                            <a:srgbClr val="000000"/>
                          </a:solidFill>
                          <a:effectLst/>
                          <a:latin typeface="Arial" pitchFamily="34" charset="0"/>
                          <a:ea typeface="Times New Roman"/>
                          <a:cs typeface="Arial" pitchFamily="34" charset="0"/>
                        </a:rPr>
                        <a:t>C</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1,2556</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  </a:t>
                      </a:r>
                      <a:r>
                        <a:rPr lang="es-ES" sz="1000" b="1" dirty="0" smtClean="0">
                          <a:solidFill>
                            <a:srgbClr val="000000"/>
                          </a:solidFill>
                          <a:effectLst/>
                          <a:latin typeface="Arial" pitchFamily="34" charset="0"/>
                          <a:ea typeface="Times New Roman"/>
                          <a:cs typeface="Arial" pitchFamily="34" charset="0"/>
                        </a:rPr>
                        <a:t>B</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000" b="1">
                          <a:solidFill>
                            <a:srgbClr val="000000"/>
                          </a:solidFill>
                          <a:effectLst/>
                          <a:latin typeface="Arial" pitchFamily="34" charset="0"/>
                          <a:ea typeface="Times New Roman"/>
                          <a:cs typeface="Arial" pitchFamily="34" charset="0"/>
                        </a:rPr>
                        <a:t>0,4834</a:t>
                      </a:r>
                      <a:endParaRPr lang="es-EC" sz="1000" b="1">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 </a:t>
                      </a:r>
                      <a:r>
                        <a:rPr lang="es-ES" sz="1000" b="1" dirty="0" smtClean="0">
                          <a:solidFill>
                            <a:srgbClr val="000000"/>
                          </a:solidFill>
                          <a:effectLst/>
                          <a:latin typeface="Arial" pitchFamily="34" charset="0"/>
                          <a:ea typeface="Times New Roman"/>
                          <a:cs typeface="Arial" pitchFamily="34" charset="0"/>
                        </a:rPr>
                        <a:t>B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s-EC" sz="100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smtClean="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727414">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Media de Evaluaciones</a:t>
                      </a:r>
                      <a:endParaRPr lang="es-EC" sz="1000" b="1">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a:solidFill>
                            <a:srgbClr val="000000"/>
                          </a:solidFill>
                          <a:effectLst/>
                          <a:latin typeface="Arial" pitchFamily="34" charset="0"/>
                          <a:ea typeface="Times New Roman"/>
                          <a:cs typeface="Arial" pitchFamily="34" charset="0"/>
                        </a:rPr>
                        <a:t>0,1488</a:t>
                      </a:r>
                      <a:endParaRPr lang="es-EC" sz="1000" b="1">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a:solidFill>
                            <a:srgbClr val="000000"/>
                          </a:solidFill>
                          <a:effectLst/>
                          <a:latin typeface="Arial" pitchFamily="34" charset="0"/>
                          <a:ea typeface="Times New Roman"/>
                          <a:cs typeface="Arial" pitchFamily="34" charset="0"/>
                        </a:rPr>
                        <a:t>0,1907</a:t>
                      </a:r>
                      <a:endParaRPr lang="es-EC" sz="1000" b="1">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0,5215</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1,9771</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000" b="1" dirty="0">
                          <a:solidFill>
                            <a:srgbClr val="000000"/>
                          </a:solidFill>
                          <a:effectLst/>
                          <a:latin typeface="Arial" pitchFamily="34" charset="0"/>
                          <a:ea typeface="Times New Roman"/>
                          <a:cs typeface="Arial" pitchFamily="34" charset="0"/>
                        </a:rPr>
                        <a:t>0,7095</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spcAft>
                          <a:spcPts val="0"/>
                        </a:spcAft>
                      </a:pPr>
                      <a:r>
                        <a:rPr lang="es-ES" sz="1000" b="1" dirty="0">
                          <a:solidFill>
                            <a:srgbClr val="000000"/>
                          </a:solidFill>
                          <a:effectLst/>
                          <a:latin typeface="Arial" pitchFamily="34" charset="0"/>
                          <a:ea typeface="Times New Roman"/>
                          <a:cs typeface="Arial" pitchFamily="34" charset="0"/>
                        </a:rPr>
                        <a:t>ȳ..</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spcAft>
                          <a:spcPts val="0"/>
                        </a:spcAft>
                      </a:pPr>
                      <a:endParaRPr lang="es-EC" sz="100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93977">
                <a:tc>
                  <a:txBody>
                    <a:bodyPr/>
                    <a:lstStyle/>
                    <a:p>
                      <a:pP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C</a:t>
                      </a:r>
                      <a:endParaRPr lang="es-EC" sz="1000" b="1">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C</a:t>
                      </a:r>
                      <a:endParaRPr lang="es-EC" sz="1000" b="1">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B</a:t>
                      </a:r>
                      <a:endParaRPr lang="es-EC" sz="1000" b="1">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pitchFamily="34" charset="0"/>
                          <a:ea typeface="Times New Roman"/>
                          <a:cs typeface="Arial" pitchFamily="34" charset="0"/>
                        </a:rPr>
                        <a:t>A</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b="1">
                          <a:solidFill>
                            <a:srgbClr val="000000"/>
                          </a:solidFill>
                          <a:effectLst/>
                          <a:latin typeface="Arial" pitchFamily="34" charset="0"/>
                          <a:ea typeface="Times New Roman"/>
                          <a:cs typeface="Arial" pitchFamily="34" charset="0"/>
                        </a:rPr>
                        <a:t> </a:t>
                      </a:r>
                      <a:endParaRPr lang="es-EC" sz="1000" b="1">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s-EC" sz="1000"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000" b="1" dirty="0">
                          <a:solidFill>
                            <a:srgbClr val="000000"/>
                          </a:solidFill>
                          <a:effectLst/>
                          <a:latin typeface="Arial" pitchFamily="34" charset="0"/>
                          <a:ea typeface="Times New Roman"/>
                          <a:cs typeface="Arial" pitchFamily="34" charset="0"/>
                        </a:rPr>
                        <a:t> </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00039">
                <a:tc gridSpan="6">
                  <a:txBody>
                    <a:bodyPr/>
                    <a:lstStyle/>
                    <a:p>
                      <a:pPr>
                        <a:spcAft>
                          <a:spcPts val="0"/>
                        </a:spcAft>
                      </a:pPr>
                      <a:r>
                        <a:rPr lang="es-ES" sz="1000" b="1">
                          <a:solidFill>
                            <a:srgbClr val="000000"/>
                          </a:solidFill>
                          <a:effectLst/>
                          <a:latin typeface="Arial" pitchFamily="34" charset="0"/>
                          <a:ea typeface="Times New Roman"/>
                          <a:cs typeface="Arial" pitchFamily="34" charset="0"/>
                        </a:rPr>
                        <a:t>ȳ.. (media general del ensayo)</a:t>
                      </a:r>
                      <a:endParaRPr lang="es-EC" sz="1000" b="1">
                        <a:effectLst/>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1000" b="1">
                        <a:effectLst/>
                        <a:latin typeface="Arial" pitchFamily="34" charset="0"/>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a:effectLst/>
                        <a:latin typeface="Arial" pitchFamily="34" charset="0"/>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dirty="0">
                        <a:effectLst/>
                        <a:latin typeface="Arial" pitchFamily="34" charset="0"/>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dirty="0">
                        <a:effectLst/>
                        <a:latin typeface="Arial" pitchFamily="34" charset="0"/>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a:effectLst/>
                        <a:latin typeface="Arial" pitchFamily="34" charset="0"/>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dirty="0">
                        <a:effectLst/>
                        <a:latin typeface="Arial" pitchFamily="34" charset="0"/>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endParaRPr lang="es-EC" sz="1000" b="1" dirty="0">
                        <a:effectLst/>
                        <a:latin typeface="Arial" pitchFamily="34" charset="0"/>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sz="1000"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dirty="0">
                        <a:latin typeface="Arial" pitchFamily="34" charset="0"/>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90965">
                <a:tc gridSpan="10">
                  <a:txBody>
                    <a:bodyPr/>
                    <a:lstStyle/>
                    <a:p>
                      <a:pPr>
                        <a:spcAft>
                          <a:spcPts val="0"/>
                        </a:spcAft>
                      </a:pPr>
                      <a:r>
                        <a:rPr lang="es-ES" sz="1000" b="1" dirty="0">
                          <a:solidFill>
                            <a:srgbClr val="000000"/>
                          </a:solidFill>
                          <a:effectLst/>
                          <a:latin typeface="Arial" pitchFamily="34" charset="0"/>
                          <a:ea typeface="Times New Roman"/>
                          <a:cs typeface="Arial" pitchFamily="34" charset="0"/>
                        </a:rPr>
                        <a:t> § Medias con una letra común no son significativamente diferentes (p &gt; 0,05)</a:t>
                      </a:r>
                      <a:endParaRPr lang="es-EC" sz="1000" b="1" dirty="0">
                        <a:effectLst/>
                        <a:latin typeface="Arial" pitchFamily="34" charset="0"/>
                        <a:ea typeface="Times New Roman"/>
                        <a:cs typeface="Arial" pitchFamily="34" charset="0"/>
                      </a:endParaRPr>
                    </a:p>
                  </a:txBody>
                  <a:tcPr marL="44450" marR="4445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1000" b="1" dirty="0">
                        <a:effectLst/>
                        <a:latin typeface="Arial" pitchFamily="34" charset="0"/>
                        <a:cs typeface="Arial" pitchFamily="34" charset="0"/>
                      </a:endParaRPr>
                    </a:p>
                  </a:txBody>
                  <a:tcPr marL="44450" marR="44450" marT="0" marB="0" anchor="b">
                    <a:lnL>
                      <a:noFill/>
                    </a:lnL>
                    <a:lnR>
                      <a:noFill/>
                    </a:lnR>
                    <a:lnT>
                      <a:noFill/>
                    </a:lnT>
                    <a:lnB>
                      <a:noFill/>
                    </a:lnB>
                  </a:tcPr>
                </a:tc>
                <a:tc>
                  <a:txBody>
                    <a:bodyPr/>
                    <a:lstStyle/>
                    <a:p>
                      <a:endParaRPr lang="es-EC" sz="1000" b="1" dirty="0">
                        <a:effectLst/>
                        <a:latin typeface="Arial" pitchFamily="34" charset="0"/>
                        <a:cs typeface="Arial" pitchFamily="34" charset="0"/>
                      </a:endParaRPr>
                    </a:p>
                  </a:txBody>
                  <a:tcPr marL="44450" marR="44450" marT="0" marB="0" anchor="b">
                    <a:lnL>
                      <a:noFill/>
                    </a:lnL>
                    <a:lnR>
                      <a:noFill/>
                    </a:lnR>
                    <a:lnT>
                      <a:noFill/>
                    </a:lnT>
                    <a:lnB>
                      <a:noFill/>
                    </a:lnB>
                  </a:tcPr>
                </a:tc>
                <a:tc gridSpan="2">
                  <a:txBody>
                    <a:bodyPr/>
                    <a:lstStyle/>
                    <a:p>
                      <a:endParaRPr lang="es-EC" sz="1000" b="1" dirty="0">
                        <a:effectLst/>
                        <a:latin typeface="Arial" pitchFamily="34" charset="0"/>
                        <a:cs typeface="Arial" pitchFamily="34" charset="0"/>
                      </a:endParaRPr>
                    </a:p>
                  </a:txBody>
                  <a:tcPr marL="44450" marR="44450" marT="0" marB="0" anchor="b">
                    <a:lnL>
                      <a:noFill/>
                    </a:lnL>
                    <a:lnR>
                      <a:noFill/>
                    </a:lnR>
                    <a:lnT>
                      <a:noFill/>
                    </a:lnT>
                    <a:lnB>
                      <a:noFill/>
                    </a:lnB>
                  </a:tcPr>
                </a:tc>
                <a:tc hMerge="1">
                  <a:txBody>
                    <a:bodyPr/>
                    <a:lstStyle/>
                    <a:p>
                      <a:endParaRPr lang="es-EC" sz="1000" dirty="0">
                        <a:effectLst/>
                        <a:latin typeface="Arial"/>
                        <a:cs typeface="Times New Roman"/>
                      </a:endParaRPr>
                    </a:p>
                  </a:txBody>
                  <a:tcPr marL="44450" marR="44450" marT="0" marB="0" anchor="b">
                    <a:lnL>
                      <a:noFill/>
                    </a:lnL>
                    <a:lnR>
                      <a:noFill/>
                    </a:lnR>
                    <a:lnT>
                      <a:noFill/>
                    </a:lnT>
                    <a:lnB>
                      <a:noFill/>
                    </a:lnB>
                  </a:tcPr>
                </a:tc>
                <a:tc>
                  <a:txBody>
                    <a:bodyPr/>
                    <a:lstStyle/>
                    <a:p>
                      <a:endParaRPr lang="es-EC" sz="1000" b="1" dirty="0">
                        <a:latin typeface="Arial" pitchFamily="34" charset="0"/>
                        <a:cs typeface="Arial" pitchFamily="34" charset="0"/>
                      </a:endParaRPr>
                    </a:p>
                  </a:txBody>
                  <a:tcPr marL="44450" marR="44450" marT="0" marB="0" anchor="b">
                    <a:lnL>
                      <a:noFill/>
                    </a:lnL>
                    <a:lnR>
                      <a:noFill/>
                    </a:lnR>
                    <a:lnT>
                      <a:noFill/>
                    </a:lnT>
                    <a:lnB>
                      <a:noFill/>
                    </a:lnB>
                  </a:tcPr>
                </a:tc>
              </a:tr>
            </a:tbl>
          </a:graphicData>
        </a:graphic>
      </p:graphicFrame>
    </p:spTree>
    <p:extLst>
      <p:ext uri="{BB962C8B-B14F-4D97-AF65-F5344CB8AC3E}">
        <p14:creationId xmlns:p14="http://schemas.microsoft.com/office/powerpoint/2010/main" val="3757127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899592" y="580618"/>
            <a:ext cx="8038932" cy="384721"/>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1900" b="1" dirty="0" smtClean="0">
                <a:latin typeface="Arial" pitchFamily="34" charset="0"/>
                <a:cs typeface="Arial" pitchFamily="34" charset="0"/>
              </a:rPr>
              <a:t>Tendencia </a:t>
            </a:r>
            <a:r>
              <a:rPr lang="es-ES" sz="1900" b="1" dirty="0">
                <a:latin typeface="Arial" pitchFamily="34" charset="0"/>
                <a:cs typeface="Arial" pitchFamily="34" charset="0"/>
              </a:rPr>
              <a:t>de crecimiento en altura (m) tratamientos y evaluaciones</a:t>
            </a:r>
          </a:p>
        </p:txBody>
      </p:sp>
      <p:pic>
        <p:nvPicPr>
          <p:cNvPr id="15" name="14 Imagen"/>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700808"/>
            <a:ext cx="7344816" cy="4680520"/>
          </a:xfrm>
          <a:prstGeom prst="rect">
            <a:avLst/>
          </a:prstGeom>
          <a:noFill/>
        </p:spPr>
      </p:pic>
    </p:spTree>
    <p:extLst>
      <p:ext uri="{BB962C8B-B14F-4D97-AF65-F5344CB8AC3E}">
        <p14:creationId xmlns:p14="http://schemas.microsoft.com/office/powerpoint/2010/main" val="3896927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1122787" y="398232"/>
            <a:ext cx="7697685" cy="492443"/>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2600" b="1" dirty="0">
                <a:latin typeface="Arial" pitchFamily="34" charset="0"/>
                <a:cs typeface="Arial" pitchFamily="34" charset="0"/>
              </a:rPr>
              <a:t>ADEVA para la variable diámetro de planta (cm)</a:t>
            </a:r>
            <a:endParaRPr lang="es-EC" sz="2600" b="1" i="1" dirty="0">
              <a:solidFill>
                <a:schemeClr val="tx1"/>
              </a:solidFill>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547596449"/>
              </p:ext>
            </p:extLst>
          </p:nvPr>
        </p:nvGraphicFramePr>
        <p:xfrm>
          <a:off x="1907704" y="1260359"/>
          <a:ext cx="6336708" cy="4472897"/>
        </p:xfrm>
        <a:graphic>
          <a:graphicData uri="http://schemas.openxmlformats.org/drawingml/2006/table">
            <a:tbl>
              <a:tblPr firstRow="1" firstCol="1" bandRow="1"/>
              <a:tblGrid>
                <a:gridCol w="905244"/>
                <a:gridCol w="905244"/>
                <a:gridCol w="905244"/>
                <a:gridCol w="905244"/>
                <a:gridCol w="905244"/>
                <a:gridCol w="905244"/>
                <a:gridCol w="905244"/>
              </a:tblGrid>
              <a:tr h="775324">
                <a:tc>
                  <a:txBody>
                    <a:bodyPr/>
                    <a:lstStyle/>
                    <a:p>
                      <a:pPr algn="just">
                        <a:lnSpc>
                          <a:spcPct val="150000"/>
                        </a:lnSpc>
                        <a:spcAft>
                          <a:spcPts val="0"/>
                        </a:spcAft>
                      </a:pPr>
                      <a:r>
                        <a:rPr lang="es-ES" sz="1200" dirty="0">
                          <a:solidFill>
                            <a:srgbClr val="000000"/>
                          </a:solidFill>
                          <a:effectLst/>
                          <a:latin typeface="Arial"/>
                          <a:ea typeface="Times New Roman"/>
                          <a:cs typeface="Arial"/>
                        </a:rPr>
                        <a:t>Fuentes de variación           </a:t>
                      </a:r>
                      <a:endParaRPr lang="es-EC" sz="1200"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SC</a:t>
                      </a:r>
                      <a:endParaRPr lang="es-EC" sz="1200"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err="1">
                          <a:solidFill>
                            <a:srgbClr val="000000"/>
                          </a:solidFill>
                          <a:effectLst/>
                          <a:latin typeface="Arial"/>
                          <a:ea typeface="Times New Roman"/>
                          <a:cs typeface="Arial"/>
                        </a:rPr>
                        <a:t>gl</a:t>
                      </a:r>
                      <a:endParaRPr lang="es-EC" sz="1200"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effectLst/>
                          <a:latin typeface="Arial"/>
                          <a:ea typeface="Times New Roman"/>
                          <a:cs typeface="Arial"/>
                        </a:rPr>
                        <a:t>CM</a:t>
                      </a:r>
                      <a:endParaRPr lang="es-EC" sz="120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F</a:t>
                      </a:r>
                      <a:endParaRPr lang="es-EC" sz="1200"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solidFill>
                            <a:srgbClr val="000000"/>
                          </a:solidFill>
                          <a:effectLst/>
                          <a:latin typeface="Arial"/>
                          <a:ea typeface="Times New Roman"/>
                          <a:cs typeface="Arial"/>
                        </a:rPr>
                        <a:t>p-valor</a:t>
                      </a:r>
                      <a:endParaRPr lang="es-EC" sz="120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s-EC" sz="1200"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883">
                <a:tc>
                  <a:txBody>
                    <a:bodyPr/>
                    <a:lstStyle/>
                    <a:p>
                      <a:pPr>
                        <a:lnSpc>
                          <a:spcPct val="150000"/>
                        </a:lnSpc>
                        <a:spcAft>
                          <a:spcPts val="0"/>
                        </a:spcAft>
                      </a:pPr>
                      <a:r>
                        <a:rPr lang="es-ES" sz="1200">
                          <a:solidFill>
                            <a:srgbClr val="000000"/>
                          </a:solidFill>
                          <a:effectLst/>
                          <a:latin typeface="Arial"/>
                          <a:ea typeface="Times New Roman"/>
                          <a:cs typeface="Arial"/>
                        </a:rPr>
                        <a:t>Repetición            </a:t>
                      </a:r>
                      <a:endParaRPr lang="es-EC" sz="120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4,21</a:t>
                      </a:r>
                      <a:endParaRPr lang="es-EC" sz="1200"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3</a:t>
                      </a:r>
                      <a:endParaRPr lang="es-EC" sz="1200"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1,40</a:t>
                      </a:r>
                      <a:endParaRPr lang="es-EC" sz="1200"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6,64</a:t>
                      </a:r>
                      <a:endParaRPr lang="es-EC" sz="120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0,0117</a:t>
                      </a:r>
                      <a:endParaRPr lang="es-EC" sz="120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a:t>
                      </a:r>
                      <a:endParaRPr lang="es-EC" sz="120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516883">
                <a:tc>
                  <a:txBody>
                    <a:bodyPr/>
                    <a:lstStyle/>
                    <a:p>
                      <a:pPr>
                        <a:lnSpc>
                          <a:spcPct val="150000"/>
                        </a:lnSpc>
                        <a:spcAft>
                          <a:spcPts val="0"/>
                        </a:spcAft>
                      </a:pPr>
                      <a:r>
                        <a:rPr lang="es-ES" sz="1200">
                          <a:solidFill>
                            <a:srgbClr val="000000"/>
                          </a:solidFill>
                          <a:effectLst/>
                          <a:latin typeface="Arial"/>
                          <a:ea typeface="Times New Roman"/>
                          <a:cs typeface="Arial"/>
                        </a:rPr>
                        <a:t>Tratamiento           </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4,07</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3</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1,36</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6,41</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0,0129</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a:t>
                      </a:r>
                      <a:endParaRPr lang="es-EC" sz="1200">
                        <a:effectLst/>
                        <a:latin typeface="Arial"/>
                        <a:ea typeface="Times New Roman"/>
                        <a:cs typeface="Times New Roman"/>
                      </a:endParaRPr>
                    </a:p>
                  </a:txBody>
                  <a:tcPr marL="44450" marR="44450" marT="0" marB="0" anchor="b">
                    <a:lnL>
                      <a:noFill/>
                    </a:lnL>
                    <a:lnR>
                      <a:noFill/>
                    </a:lnR>
                    <a:lnT>
                      <a:noFill/>
                    </a:lnT>
                    <a:lnB>
                      <a:noFill/>
                    </a:lnB>
                  </a:tcPr>
                </a:tc>
              </a:tr>
              <a:tr h="258441">
                <a:tc>
                  <a:txBody>
                    <a:bodyPr/>
                    <a:lstStyle/>
                    <a:p>
                      <a:pPr>
                        <a:lnSpc>
                          <a:spcPct val="150000"/>
                        </a:lnSpc>
                        <a:spcAft>
                          <a:spcPts val="0"/>
                        </a:spcAft>
                      </a:pPr>
                      <a:r>
                        <a:rPr lang="es-ES" sz="1200">
                          <a:solidFill>
                            <a:srgbClr val="000000"/>
                          </a:solidFill>
                          <a:effectLst/>
                          <a:latin typeface="Arial"/>
                          <a:ea typeface="Times New Roman"/>
                          <a:cs typeface="Arial"/>
                        </a:rPr>
                        <a:t>Error a</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1,90</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9</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0,21</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1,49</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0,1905</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a:effectLst/>
                        <a:latin typeface="Arial"/>
                        <a:cs typeface="Times New Roman"/>
                      </a:endParaRPr>
                    </a:p>
                  </a:txBody>
                  <a:tcPr marL="44450" marR="44450" marT="0" marB="0" anchor="b">
                    <a:lnL>
                      <a:noFill/>
                    </a:lnL>
                    <a:lnR>
                      <a:noFill/>
                    </a:lnR>
                    <a:lnT>
                      <a:noFill/>
                    </a:lnT>
                    <a:lnB>
                      <a:noFill/>
                    </a:lnB>
                  </a:tcPr>
                </a:tc>
              </a:tr>
              <a:tr h="516883">
                <a:tc>
                  <a:txBody>
                    <a:bodyPr/>
                    <a:lstStyle/>
                    <a:p>
                      <a:pPr>
                        <a:lnSpc>
                          <a:spcPct val="150000"/>
                        </a:lnSpc>
                        <a:spcAft>
                          <a:spcPts val="0"/>
                        </a:spcAft>
                      </a:pPr>
                      <a:r>
                        <a:rPr lang="es-ES" sz="1200">
                          <a:solidFill>
                            <a:srgbClr val="000000"/>
                          </a:solidFill>
                          <a:effectLst/>
                          <a:latin typeface="Arial"/>
                          <a:ea typeface="Times New Roman"/>
                          <a:cs typeface="Arial"/>
                        </a:rPr>
                        <a:t>Evaluación            </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139,07</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3</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46,36</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326,04</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&lt;0,0001</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a:t>
                      </a:r>
                      <a:endParaRPr lang="es-EC" sz="1200">
                        <a:effectLst/>
                        <a:latin typeface="Arial"/>
                        <a:ea typeface="Times New Roman"/>
                        <a:cs typeface="Times New Roman"/>
                      </a:endParaRPr>
                    </a:p>
                  </a:txBody>
                  <a:tcPr marL="44450" marR="44450" marT="0" marB="0" anchor="b">
                    <a:lnL>
                      <a:noFill/>
                    </a:lnL>
                    <a:lnR>
                      <a:noFill/>
                    </a:lnR>
                    <a:lnT>
                      <a:noFill/>
                    </a:lnT>
                    <a:lnB>
                      <a:noFill/>
                    </a:lnB>
                  </a:tcPr>
                </a:tc>
              </a:tr>
              <a:tr h="775324">
                <a:tc>
                  <a:txBody>
                    <a:bodyPr/>
                    <a:lstStyle/>
                    <a:p>
                      <a:pPr>
                        <a:lnSpc>
                          <a:spcPct val="150000"/>
                        </a:lnSpc>
                        <a:spcAft>
                          <a:spcPts val="0"/>
                        </a:spcAft>
                      </a:pPr>
                      <a:r>
                        <a:rPr lang="es-ES" sz="1200">
                          <a:solidFill>
                            <a:srgbClr val="000000"/>
                          </a:solidFill>
                          <a:effectLst/>
                          <a:latin typeface="Arial"/>
                          <a:ea typeface="Times New Roman"/>
                          <a:cs typeface="Arial"/>
                        </a:rPr>
                        <a:t>Evaluación*Tratamiento</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3,52</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9</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0,39</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2,75</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0,0149</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dirty="0">
                          <a:solidFill>
                            <a:srgbClr val="000000"/>
                          </a:solidFill>
                          <a:effectLst/>
                          <a:latin typeface="Arial"/>
                          <a:ea typeface="Times New Roman"/>
                          <a:cs typeface="Arial"/>
                        </a:rPr>
                        <a:t>*</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r>
              <a:tr h="258441">
                <a:tc>
                  <a:txBody>
                    <a:bodyPr/>
                    <a:lstStyle/>
                    <a:p>
                      <a:pPr>
                        <a:lnSpc>
                          <a:spcPct val="150000"/>
                        </a:lnSpc>
                        <a:spcAft>
                          <a:spcPts val="0"/>
                        </a:spcAft>
                      </a:pPr>
                      <a:r>
                        <a:rPr lang="es-ES" sz="1200">
                          <a:solidFill>
                            <a:srgbClr val="000000"/>
                          </a:solidFill>
                          <a:effectLst/>
                          <a:latin typeface="Arial"/>
                          <a:ea typeface="Times New Roman"/>
                          <a:cs typeface="Arial"/>
                        </a:rPr>
                        <a:t>Error b            </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ES" sz="1200" dirty="0">
                          <a:solidFill>
                            <a:srgbClr val="000000"/>
                          </a:solidFill>
                          <a:effectLst/>
                          <a:latin typeface="Arial"/>
                          <a:ea typeface="Times New Roman"/>
                          <a:cs typeface="Arial"/>
                        </a:rPr>
                        <a:t>5,12</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ES" sz="1200" dirty="0">
                          <a:solidFill>
                            <a:srgbClr val="000000"/>
                          </a:solidFill>
                          <a:effectLst/>
                          <a:latin typeface="Arial"/>
                          <a:ea typeface="Times New Roman"/>
                          <a:cs typeface="Arial"/>
                        </a:rPr>
                        <a:t>36</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lnSpc>
                          <a:spcPct val="150000"/>
                        </a:lnSpc>
                        <a:spcAft>
                          <a:spcPts val="0"/>
                        </a:spcAft>
                      </a:pPr>
                      <a:r>
                        <a:rPr lang="es-ES" sz="1200">
                          <a:solidFill>
                            <a:srgbClr val="000000"/>
                          </a:solidFill>
                          <a:effectLst/>
                          <a:latin typeface="Arial"/>
                          <a:ea typeface="Times New Roman"/>
                          <a:cs typeface="Arial"/>
                        </a:rPr>
                        <a:t>0,14</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50000"/>
                        </a:lnSpc>
                        <a:spcAft>
                          <a:spcPts val="0"/>
                        </a:spcAft>
                      </a:pPr>
                      <a:r>
                        <a:rPr lang="es-ES" sz="1200">
                          <a:solidFill>
                            <a:srgbClr val="000000"/>
                          </a:solidFill>
                          <a:effectLst/>
                          <a:latin typeface="Arial"/>
                          <a:ea typeface="Times New Roman"/>
                          <a:cs typeface="Arial"/>
                        </a:rPr>
                        <a:t>        </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50000"/>
                        </a:lnSpc>
                        <a:spcAft>
                          <a:spcPts val="0"/>
                        </a:spcAft>
                      </a:pPr>
                      <a:r>
                        <a:rPr lang="es-ES" sz="1200" dirty="0">
                          <a:solidFill>
                            <a:srgbClr val="000000"/>
                          </a:solidFill>
                          <a:effectLst/>
                          <a:latin typeface="Arial"/>
                          <a:ea typeface="Times New Roman"/>
                          <a:cs typeface="Arial"/>
                        </a:rPr>
                        <a:t>       </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nSpc>
                          <a:spcPct val="150000"/>
                        </a:lnSpc>
                        <a:spcAft>
                          <a:spcPts val="0"/>
                        </a:spcAft>
                      </a:pPr>
                      <a:r>
                        <a:rPr lang="es-ES" sz="1200" dirty="0">
                          <a:solidFill>
                            <a:srgbClr val="000000"/>
                          </a:solidFill>
                          <a:effectLst/>
                          <a:latin typeface="Arial"/>
                          <a:ea typeface="Times New Roman"/>
                          <a:cs typeface="Arial"/>
                        </a:rPr>
                        <a:t>                        </a:t>
                      </a:r>
                      <a:endParaRPr lang="es-EC" sz="1200" dirty="0">
                        <a:effectLst/>
                        <a:latin typeface="Arial"/>
                        <a:ea typeface="Times New Roman"/>
                        <a:cs typeface="Times New Roman"/>
                      </a:endParaRPr>
                    </a:p>
                  </a:txBody>
                  <a:tcPr marL="44450" marR="44450" marT="0" marB="0" anchor="b">
                    <a:lnL>
                      <a:noFill/>
                    </a:lnL>
                    <a:lnR>
                      <a:noFill/>
                    </a:lnR>
                    <a:lnT>
                      <a:noFill/>
                    </a:lnT>
                    <a:lnB>
                      <a:noFill/>
                    </a:lnB>
                  </a:tcPr>
                </a:tc>
              </a:tr>
              <a:tr h="258441">
                <a:tc>
                  <a:txBody>
                    <a:bodyPr/>
                    <a:lstStyle/>
                    <a:p>
                      <a:pPr>
                        <a:lnSpc>
                          <a:spcPct val="150000"/>
                        </a:lnSpc>
                        <a:spcAft>
                          <a:spcPts val="0"/>
                        </a:spcAft>
                      </a:pPr>
                      <a:r>
                        <a:rPr lang="es-ES" sz="1200">
                          <a:solidFill>
                            <a:srgbClr val="000000"/>
                          </a:solidFill>
                          <a:effectLst/>
                          <a:latin typeface="Arial"/>
                          <a:ea typeface="Times New Roman"/>
                          <a:cs typeface="Arial"/>
                        </a:rPr>
                        <a:t>Total                 </a:t>
                      </a:r>
                      <a:endParaRPr lang="es-EC" sz="120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effectLst/>
                          <a:latin typeface="Arial"/>
                          <a:ea typeface="Times New Roman"/>
                          <a:cs typeface="Arial"/>
                        </a:rPr>
                        <a:t>157,88</a:t>
                      </a:r>
                      <a:endParaRPr lang="es-EC" sz="120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es-ES" sz="1200">
                          <a:solidFill>
                            <a:srgbClr val="000000"/>
                          </a:solidFill>
                          <a:effectLst/>
                          <a:latin typeface="Arial"/>
                          <a:ea typeface="Times New Roman"/>
                          <a:cs typeface="Arial"/>
                        </a:rPr>
                        <a:t>63</a:t>
                      </a:r>
                      <a:endParaRPr lang="es-EC" sz="120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200">
                          <a:solidFill>
                            <a:srgbClr val="000000"/>
                          </a:solidFill>
                          <a:effectLst/>
                          <a:latin typeface="Arial"/>
                          <a:ea typeface="Times New Roman"/>
                          <a:cs typeface="Arial"/>
                        </a:rPr>
                        <a:t>       </a:t>
                      </a:r>
                      <a:endParaRPr lang="es-EC" sz="120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200">
                          <a:solidFill>
                            <a:srgbClr val="000000"/>
                          </a:solidFill>
                          <a:effectLst/>
                          <a:latin typeface="Arial"/>
                          <a:ea typeface="Times New Roman"/>
                          <a:cs typeface="Arial"/>
                        </a:rPr>
                        <a:t>        </a:t>
                      </a:r>
                      <a:endParaRPr lang="es-EC" sz="120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200">
                          <a:solidFill>
                            <a:srgbClr val="000000"/>
                          </a:solidFill>
                          <a:effectLst/>
                          <a:latin typeface="Arial"/>
                          <a:ea typeface="Times New Roman"/>
                          <a:cs typeface="Arial"/>
                        </a:rPr>
                        <a:t>       </a:t>
                      </a:r>
                      <a:endParaRPr lang="es-EC" sz="120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200" dirty="0">
                          <a:solidFill>
                            <a:srgbClr val="000000"/>
                          </a:solidFill>
                          <a:effectLst/>
                          <a:latin typeface="Arial"/>
                          <a:ea typeface="Times New Roman"/>
                          <a:cs typeface="Arial"/>
                        </a:rPr>
                        <a:t>                        </a:t>
                      </a:r>
                      <a:endParaRPr lang="es-EC" sz="1200"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58441">
                <a:tc>
                  <a:txBody>
                    <a:bodyPr/>
                    <a:lstStyle/>
                    <a:p>
                      <a:pPr algn="ctr">
                        <a:lnSpc>
                          <a:spcPct val="150000"/>
                        </a:lnSpc>
                        <a:spcAft>
                          <a:spcPts val="0"/>
                        </a:spcAft>
                      </a:pPr>
                      <a:r>
                        <a:rPr lang="es-ES" sz="1200">
                          <a:solidFill>
                            <a:srgbClr val="000000"/>
                          </a:solidFill>
                          <a:effectLst/>
                          <a:latin typeface="Arial"/>
                          <a:ea typeface="Times New Roman"/>
                          <a:cs typeface="Arial"/>
                        </a:rPr>
                        <a:t>Media</a:t>
                      </a:r>
                      <a:endParaRPr lang="es-EC" sz="120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CV a</a:t>
                      </a:r>
                      <a:endParaRPr lang="es-EC" sz="120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CV b</a:t>
                      </a:r>
                      <a:endParaRPr lang="es-EC" sz="120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58441">
                <a:tc>
                  <a:txBody>
                    <a:bodyPr/>
                    <a:lstStyle/>
                    <a:p>
                      <a:pPr algn="ctr">
                        <a:lnSpc>
                          <a:spcPct val="150000"/>
                        </a:lnSpc>
                        <a:spcAft>
                          <a:spcPts val="0"/>
                        </a:spcAft>
                      </a:pPr>
                      <a:r>
                        <a:rPr lang="es-ES" sz="1200">
                          <a:solidFill>
                            <a:srgbClr val="000000"/>
                          </a:solidFill>
                          <a:effectLst/>
                          <a:latin typeface="Arial"/>
                          <a:ea typeface="Times New Roman"/>
                          <a:cs typeface="Arial"/>
                        </a:rPr>
                        <a:t>1,83</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25,05</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lnSpc>
                          <a:spcPct val="150000"/>
                        </a:lnSpc>
                        <a:spcAft>
                          <a:spcPts val="0"/>
                        </a:spcAft>
                      </a:pPr>
                      <a:r>
                        <a:rPr lang="es-ES" sz="1200">
                          <a:solidFill>
                            <a:srgbClr val="000000"/>
                          </a:solidFill>
                          <a:effectLst/>
                          <a:latin typeface="Arial"/>
                          <a:ea typeface="Times New Roman"/>
                          <a:cs typeface="Arial"/>
                        </a:rPr>
                        <a:t>20,55</a:t>
                      </a:r>
                      <a:endParaRPr lang="es-EC" sz="120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a:effectLst/>
                        <a:latin typeface="Arial"/>
                        <a:cs typeface="Times New Roman"/>
                      </a:endParaRPr>
                    </a:p>
                  </a:txBody>
                  <a:tcPr marL="44450" marR="44450" marT="0" marB="0" anchor="b">
                    <a:lnL>
                      <a:noFill/>
                    </a:lnL>
                    <a:lnR>
                      <a:noFill/>
                    </a:lnR>
                    <a:lnT>
                      <a:noFill/>
                    </a:lnT>
                    <a:lnB>
                      <a:noFill/>
                    </a:lnB>
                  </a:tcPr>
                </a:tc>
                <a:tc>
                  <a:txBody>
                    <a:bodyPr/>
                    <a:lstStyle/>
                    <a:p>
                      <a:endParaRPr lang="es-EC" sz="1200">
                        <a:effectLst/>
                        <a:latin typeface="Arial"/>
                        <a:cs typeface="Times New Roman"/>
                      </a:endParaRPr>
                    </a:p>
                  </a:txBody>
                  <a:tcPr marL="44450" marR="44450" marT="0" marB="0" anchor="b">
                    <a:lnL>
                      <a:noFill/>
                    </a:lnL>
                    <a:lnR>
                      <a:noFill/>
                    </a:lnR>
                    <a:lnT>
                      <a:noFill/>
                    </a:lnT>
                    <a:lnB>
                      <a:noFill/>
                    </a:lnB>
                  </a:tcPr>
                </a:tc>
                <a:tc>
                  <a:txBody>
                    <a:bodyPr/>
                    <a:lstStyle/>
                    <a:p>
                      <a:endParaRPr lang="es-EC" sz="1200">
                        <a:effectLst/>
                        <a:latin typeface="Arial"/>
                        <a:cs typeface="Times New Roman"/>
                      </a:endParaRPr>
                    </a:p>
                  </a:txBody>
                  <a:tcPr marL="44450" marR="44450" marT="0" marB="0" anchor="b">
                    <a:lnL>
                      <a:noFill/>
                    </a:lnL>
                    <a:lnR>
                      <a:noFill/>
                    </a:lnR>
                    <a:lnT>
                      <a:noFill/>
                    </a:lnT>
                    <a:lnB>
                      <a:noFill/>
                    </a:lnB>
                  </a:tcPr>
                </a:tc>
                <a:tc>
                  <a:txBody>
                    <a:bodyPr/>
                    <a:lstStyle/>
                    <a:p>
                      <a:endParaRPr lang="es-EC" sz="1200" dirty="0">
                        <a:effectLst/>
                        <a:latin typeface="Arial"/>
                        <a:cs typeface="Times New Roman"/>
                      </a:endParaRPr>
                    </a:p>
                  </a:txBody>
                  <a:tcPr marL="44450" marR="44450" marT="0" marB="0" anchor="b">
                    <a:lnL>
                      <a:noFill/>
                    </a:lnL>
                    <a:lnR>
                      <a:noFill/>
                    </a:lnR>
                    <a:lnT>
                      <a:noFill/>
                    </a:lnT>
                    <a:lnB>
                      <a:noFill/>
                    </a:lnB>
                  </a:tcPr>
                </a:tc>
              </a:tr>
            </a:tbl>
          </a:graphicData>
        </a:graphic>
      </p:graphicFrame>
      <p:sp>
        <p:nvSpPr>
          <p:cNvPr id="6" name="5 Rectángulo"/>
          <p:cNvSpPr/>
          <p:nvPr/>
        </p:nvSpPr>
        <p:spPr>
          <a:xfrm>
            <a:off x="1763688" y="5847655"/>
            <a:ext cx="4572000" cy="461665"/>
          </a:xfrm>
          <a:prstGeom prst="rect">
            <a:avLst/>
          </a:prstGeom>
        </p:spPr>
        <p:txBody>
          <a:bodyPr>
            <a:spAutoFit/>
          </a:bodyPr>
          <a:lstStyle/>
          <a:p>
            <a:r>
              <a:rPr lang="es-ES_tradnl" sz="1200" b="1" dirty="0">
                <a:latin typeface="Arial" pitchFamily="34" charset="0"/>
                <a:cs typeface="Arial" pitchFamily="34" charset="0"/>
              </a:rPr>
              <a:t>*Significativo</a:t>
            </a:r>
            <a:endParaRPr lang="es-EC" sz="1200" dirty="0">
              <a:latin typeface="Arial" pitchFamily="34" charset="0"/>
              <a:cs typeface="Arial" pitchFamily="34" charset="0"/>
            </a:endParaRPr>
          </a:p>
          <a:p>
            <a:r>
              <a:rPr lang="es-ES_tradnl" sz="1200" b="1" dirty="0">
                <a:latin typeface="Arial" pitchFamily="34" charset="0"/>
                <a:cs typeface="Arial" pitchFamily="34" charset="0"/>
              </a:rPr>
              <a:t>**Altamente significativo</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1490489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922991" y="760053"/>
            <a:ext cx="8041497" cy="369332"/>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b="1" dirty="0" err="1">
                <a:latin typeface="Arial" pitchFamily="34" charset="0"/>
                <a:cs typeface="Arial" pitchFamily="34" charset="0"/>
              </a:rPr>
              <a:t>Tukey</a:t>
            </a:r>
            <a:r>
              <a:rPr lang="es-ES" b="1" dirty="0">
                <a:latin typeface="Arial" pitchFamily="34" charset="0"/>
                <a:cs typeface="Arial" pitchFamily="34" charset="0"/>
              </a:rPr>
              <a:t> al 5% para la interacción evaluación x tratamiento. Diámetro (cm)</a:t>
            </a:r>
            <a:endParaRPr lang="es-EC" b="1" i="1" dirty="0">
              <a:solidFill>
                <a:schemeClr val="tx1"/>
              </a:solidFill>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36089086"/>
              </p:ext>
            </p:extLst>
          </p:nvPr>
        </p:nvGraphicFramePr>
        <p:xfrm>
          <a:off x="1115616" y="1700808"/>
          <a:ext cx="7416829" cy="3744413"/>
        </p:xfrm>
        <a:graphic>
          <a:graphicData uri="http://schemas.openxmlformats.org/drawingml/2006/table">
            <a:tbl>
              <a:tblPr firstRow="1" firstCol="1" bandRow="1"/>
              <a:tblGrid>
                <a:gridCol w="1401169"/>
                <a:gridCol w="501305"/>
                <a:gridCol w="501305"/>
                <a:gridCol w="501305"/>
                <a:gridCol w="501305"/>
                <a:gridCol w="501305"/>
                <a:gridCol w="501305"/>
                <a:gridCol w="501305"/>
                <a:gridCol w="501305"/>
                <a:gridCol w="501305"/>
                <a:gridCol w="501305"/>
                <a:gridCol w="501305"/>
                <a:gridCol w="501305"/>
              </a:tblGrid>
              <a:tr h="241280">
                <a:tc>
                  <a:txBody>
                    <a:bodyPr/>
                    <a:lstStyle/>
                    <a:p>
                      <a:endParaRPr lang="es-EC" sz="10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8">
                  <a:txBody>
                    <a:bodyPr/>
                    <a:lstStyle/>
                    <a:p>
                      <a:pPr algn="ctr">
                        <a:spcAft>
                          <a:spcPts val="0"/>
                        </a:spcAft>
                      </a:pPr>
                      <a:r>
                        <a:rPr lang="es-ES" sz="1000" b="1" dirty="0">
                          <a:solidFill>
                            <a:srgbClr val="000000"/>
                          </a:solidFill>
                          <a:effectLst/>
                          <a:latin typeface="Arial"/>
                          <a:ea typeface="Times New Roman"/>
                          <a:cs typeface="Arial"/>
                        </a:rPr>
                        <a:t>Evaluaciones</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2">
                  <a:txBody>
                    <a:bodyPr/>
                    <a:lstStyle/>
                    <a:p>
                      <a:endParaRPr lang="es-EC" sz="10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gridSpan="2">
                  <a:txBody>
                    <a:bodyPr/>
                    <a:lstStyle/>
                    <a:p>
                      <a:endParaRPr lang="es-EC" sz="10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r>
              <a:tr h="424983">
                <a:tc>
                  <a:txBody>
                    <a:bodyPr/>
                    <a:lstStyle/>
                    <a:p>
                      <a:pPr algn="ctr">
                        <a:spcAft>
                          <a:spcPts val="0"/>
                        </a:spcAft>
                      </a:pPr>
                      <a:r>
                        <a:rPr lang="es-ES" sz="1000" b="1" dirty="0">
                          <a:solidFill>
                            <a:srgbClr val="000000"/>
                          </a:solidFill>
                          <a:effectLst/>
                          <a:latin typeface="Arial"/>
                          <a:ea typeface="Times New Roman"/>
                          <a:cs typeface="Arial"/>
                        </a:rPr>
                        <a:t>Tratamientos</a:t>
                      </a:r>
                      <a:endParaRPr lang="es-EC" sz="1000" b="1" dirty="0">
                        <a:effectLst/>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000" b="1" dirty="0">
                          <a:solidFill>
                            <a:srgbClr val="000000"/>
                          </a:solidFill>
                          <a:effectLst/>
                          <a:latin typeface="Arial"/>
                          <a:ea typeface="Times New Roman"/>
                          <a:cs typeface="Arial"/>
                        </a:rPr>
                        <a:t>1</a:t>
                      </a:r>
                      <a:endParaRPr lang="es-EC" sz="1000" b="1" dirty="0">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000" b="1" dirty="0">
                          <a:solidFill>
                            <a:srgbClr val="000000"/>
                          </a:solidFill>
                          <a:effectLst/>
                          <a:latin typeface="Arial"/>
                          <a:ea typeface="Times New Roman"/>
                          <a:cs typeface="Arial"/>
                        </a:rPr>
                        <a:t>2</a:t>
                      </a:r>
                      <a:endParaRPr lang="es-EC" sz="1000" b="1" dirty="0">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000" b="1" dirty="0">
                          <a:solidFill>
                            <a:srgbClr val="000000"/>
                          </a:solidFill>
                          <a:effectLst/>
                          <a:latin typeface="Arial"/>
                          <a:ea typeface="Times New Roman"/>
                          <a:cs typeface="Arial"/>
                        </a:rPr>
                        <a:t>3</a:t>
                      </a:r>
                      <a:endParaRPr lang="es-EC" sz="1000" b="1" dirty="0">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000" b="1">
                          <a:solidFill>
                            <a:srgbClr val="000000"/>
                          </a:solidFill>
                          <a:effectLst/>
                          <a:latin typeface="Arial"/>
                          <a:ea typeface="Times New Roman"/>
                          <a:cs typeface="Arial"/>
                        </a:rPr>
                        <a:t>4</a:t>
                      </a:r>
                      <a:endParaRPr lang="es-EC" sz="1000" b="1">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4">
                  <a:txBody>
                    <a:bodyPr/>
                    <a:lstStyle/>
                    <a:p>
                      <a:pPr algn="ctr">
                        <a:spcAft>
                          <a:spcPts val="0"/>
                        </a:spcAft>
                      </a:pPr>
                      <a:r>
                        <a:rPr lang="es-ES" sz="1000" b="1">
                          <a:solidFill>
                            <a:srgbClr val="000000"/>
                          </a:solidFill>
                          <a:effectLst/>
                          <a:latin typeface="Arial"/>
                          <a:ea typeface="Times New Roman"/>
                          <a:cs typeface="Arial"/>
                        </a:rPr>
                        <a:t>Media de Tratamientos</a:t>
                      </a:r>
                      <a:endParaRPr lang="es-EC" sz="1000" b="1">
                        <a:effectLst/>
                        <a:latin typeface="Arial"/>
                        <a:ea typeface="Times New Roman"/>
                        <a:cs typeface="Times New Roman"/>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94822">
                <a:tc>
                  <a:txBody>
                    <a:bodyPr/>
                    <a:lstStyle/>
                    <a:p>
                      <a:pPr algn="ctr">
                        <a:spcAft>
                          <a:spcPts val="0"/>
                        </a:spcAft>
                      </a:pPr>
                      <a:r>
                        <a:rPr lang="es-ES" sz="1000" b="1">
                          <a:solidFill>
                            <a:srgbClr val="000000"/>
                          </a:solidFill>
                          <a:effectLst/>
                          <a:latin typeface="Arial"/>
                          <a:ea typeface="Times New Roman"/>
                          <a:cs typeface="Arial"/>
                        </a:rPr>
                        <a:t>1</a:t>
                      </a:r>
                      <a:endParaRPr lang="es-EC" sz="10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dirty="0">
                          <a:solidFill>
                            <a:srgbClr val="000000"/>
                          </a:solidFill>
                          <a:effectLst/>
                          <a:latin typeface="Arial"/>
                          <a:ea typeface="Times New Roman"/>
                          <a:cs typeface="Arial"/>
                        </a:rPr>
                        <a:t>0,3611</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dirty="0">
                          <a:solidFill>
                            <a:srgbClr val="000000"/>
                          </a:solidFill>
                          <a:effectLst/>
                          <a:latin typeface="Arial"/>
                          <a:ea typeface="Times New Roman"/>
                          <a:cs typeface="Arial"/>
                        </a:rPr>
                        <a:t>G§</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dirty="0">
                          <a:solidFill>
                            <a:srgbClr val="000000"/>
                          </a:solidFill>
                          <a:effectLst/>
                          <a:latin typeface="Arial"/>
                          <a:ea typeface="Times New Roman"/>
                          <a:cs typeface="Arial"/>
                        </a:rPr>
                        <a:t>1,0139</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dirty="0">
                          <a:solidFill>
                            <a:srgbClr val="000000"/>
                          </a:solidFill>
                          <a:effectLst/>
                          <a:latin typeface="Arial"/>
                          <a:ea typeface="Times New Roman"/>
                          <a:cs typeface="Arial"/>
                        </a:rPr>
                        <a:t>EFG</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dirty="0">
                          <a:solidFill>
                            <a:srgbClr val="000000"/>
                          </a:solidFill>
                          <a:effectLst/>
                          <a:latin typeface="Arial"/>
                          <a:ea typeface="Times New Roman"/>
                          <a:cs typeface="Arial"/>
                        </a:rPr>
                        <a:t>2,2278</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dirty="0">
                          <a:solidFill>
                            <a:srgbClr val="000000"/>
                          </a:solidFill>
                          <a:effectLst/>
                          <a:latin typeface="Arial"/>
                          <a:ea typeface="Times New Roman"/>
                          <a:cs typeface="Arial"/>
                        </a:rPr>
                        <a:t>D</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dirty="0">
                          <a:solidFill>
                            <a:srgbClr val="000000"/>
                          </a:solidFill>
                          <a:effectLst/>
                          <a:latin typeface="Arial"/>
                          <a:ea typeface="Times New Roman"/>
                          <a:cs typeface="Arial"/>
                        </a:rPr>
                        <a:t>4,6667</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dirty="0">
                          <a:solidFill>
                            <a:srgbClr val="000000"/>
                          </a:solidFill>
                          <a:effectLst/>
                          <a:latin typeface="Arial"/>
                          <a:ea typeface="Times New Roman"/>
                          <a:cs typeface="Arial"/>
                        </a:rPr>
                        <a:t>A</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s-ES" sz="1000" b="1" dirty="0">
                          <a:solidFill>
                            <a:srgbClr val="000000"/>
                          </a:solidFill>
                          <a:effectLst/>
                          <a:latin typeface="Arial"/>
                          <a:ea typeface="Times New Roman"/>
                          <a:cs typeface="Arial"/>
                        </a:rPr>
                        <a:t>2,0674</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gridSpan="2">
                  <a:txBody>
                    <a:bodyPr/>
                    <a:lstStyle/>
                    <a:p>
                      <a:pPr algn="ctr">
                        <a:spcAft>
                          <a:spcPts val="0"/>
                        </a:spcAft>
                      </a:pPr>
                      <a:r>
                        <a:rPr lang="es-ES" sz="1000" b="1" dirty="0" smtClean="0">
                          <a:solidFill>
                            <a:srgbClr val="000000"/>
                          </a:solidFill>
                          <a:effectLst/>
                          <a:latin typeface="Arial"/>
                          <a:ea typeface="Times New Roman"/>
                          <a:cs typeface="Arial"/>
                        </a:rPr>
                        <a:t> A </a:t>
                      </a:r>
                      <a:endParaRPr lang="es-EC" sz="10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r>
              <a:tr h="394822">
                <a:tc>
                  <a:txBody>
                    <a:bodyPr/>
                    <a:lstStyle/>
                    <a:p>
                      <a:pPr algn="ctr">
                        <a:spcAft>
                          <a:spcPts val="0"/>
                        </a:spcAft>
                      </a:pPr>
                      <a:r>
                        <a:rPr lang="es-ES" sz="1000" b="1">
                          <a:solidFill>
                            <a:srgbClr val="000000"/>
                          </a:solidFill>
                          <a:effectLst/>
                          <a:latin typeface="Arial"/>
                          <a:ea typeface="Times New Roman"/>
                          <a:cs typeface="Arial"/>
                        </a:rPr>
                        <a:t>2</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a:solidFill>
                            <a:srgbClr val="000000"/>
                          </a:solidFill>
                          <a:effectLst/>
                          <a:latin typeface="Arial"/>
                          <a:ea typeface="Times New Roman"/>
                          <a:cs typeface="Arial"/>
                        </a:rPr>
                        <a:t>0,3445</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a:solidFill>
                            <a:srgbClr val="000000"/>
                          </a:solidFill>
                          <a:effectLst/>
                          <a:latin typeface="Arial"/>
                          <a:ea typeface="Times New Roman"/>
                          <a:cs typeface="Arial"/>
                        </a:rPr>
                        <a:t>G</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a:solidFill>
                            <a:srgbClr val="000000"/>
                          </a:solidFill>
                          <a:effectLst/>
                          <a:latin typeface="Arial"/>
                          <a:ea typeface="Times New Roman"/>
                          <a:cs typeface="Arial"/>
                        </a:rPr>
                        <a:t>0,8805</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dirty="0">
                          <a:solidFill>
                            <a:srgbClr val="000000"/>
                          </a:solidFill>
                          <a:effectLst/>
                          <a:latin typeface="Arial"/>
                          <a:ea typeface="Times New Roman"/>
                          <a:cs typeface="Arial"/>
                        </a:rPr>
                        <a:t>EFG</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dirty="0">
                          <a:solidFill>
                            <a:srgbClr val="000000"/>
                          </a:solidFill>
                          <a:effectLst/>
                          <a:latin typeface="Arial"/>
                          <a:ea typeface="Times New Roman"/>
                          <a:cs typeface="Arial"/>
                        </a:rPr>
                        <a:t>2,2750</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a:solidFill>
                            <a:srgbClr val="000000"/>
                          </a:solidFill>
                          <a:effectLst/>
                          <a:latin typeface="Arial"/>
                          <a:ea typeface="Times New Roman"/>
                          <a:cs typeface="Arial"/>
                        </a:rPr>
                        <a:t>CD</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dirty="0">
                          <a:solidFill>
                            <a:srgbClr val="000000"/>
                          </a:solidFill>
                          <a:effectLst/>
                          <a:latin typeface="Arial"/>
                          <a:ea typeface="Times New Roman"/>
                          <a:cs typeface="Arial"/>
                        </a:rPr>
                        <a:t>4,7084</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a:solidFill>
                            <a:srgbClr val="000000"/>
                          </a:solidFill>
                          <a:effectLst/>
                          <a:latin typeface="Arial"/>
                          <a:ea typeface="Times New Roman"/>
                          <a:cs typeface="Arial"/>
                        </a:rPr>
                        <a:t>A</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gridSpan="2">
                  <a:txBody>
                    <a:bodyPr/>
                    <a:lstStyle/>
                    <a:p>
                      <a:pPr algn="ctr">
                        <a:spcAft>
                          <a:spcPts val="0"/>
                        </a:spcAft>
                      </a:pPr>
                      <a:r>
                        <a:rPr lang="es-ES" sz="1000" b="1" dirty="0">
                          <a:solidFill>
                            <a:srgbClr val="000000"/>
                          </a:solidFill>
                          <a:effectLst/>
                          <a:latin typeface="Arial"/>
                          <a:ea typeface="Times New Roman"/>
                          <a:cs typeface="Arial"/>
                        </a:rPr>
                        <a:t>2,0521</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hMerge="1">
                  <a:txBody>
                    <a:bodyPr/>
                    <a:lstStyle/>
                    <a:p>
                      <a:endParaRPr lang="es-EC"/>
                    </a:p>
                  </a:txBody>
                  <a:tcPr/>
                </a:tc>
                <a:tc gridSpan="2">
                  <a:txBody>
                    <a:bodyPr/>
                    <a:lstStyle/>
                    <a:p>
                      <a:pPr algn="ctr">
                        <a:spcAft>
                          <a:spcPts val="0"/>
                        </a:spcAft>
                      </a:pPr>
                      <a:r>
                        <a:rPr lang="es-ES" sz="1000" b="1" dirty="0" smtClean="0">
                          <a:solidFill>
                            <a:srgbClr val="000000"/>
                          </a:solidFill>
                          <a:effectLst/>
                          <a:latin typeface="Arial"/>
                          <a:ea typeface="Times New Roman"/>
                          <a:cs typeface="Arial"/>
                        </a:rPr>
                        <a:t>  A </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hMerge="1">
                  <a:txBody>
                    <a:bodyPr/>
                    <a:lstStyle/>
                    <a:p>
                      <a:endParaRPr lang="es-EC"/>
                    </a:p>
                  </a:txBody>
                  <a:tcPr/>
                </a:tc>
              </a:tr>
              <a:tr h="394822">
                <a:tc>
                  <a:txBody>
                    <a:bodyPr/>
                    <a:lstStyle/>
                    <a:p>
                      <a:pPr algn="ctr">
                        <a:spcAft>
                          <a:spcPts val="0"/>
                        </a:spcAft>
                      </a:pPr>
                      <a:r>
                        <a:rPr lang="es-ES" sz="1000" b="1">
                          <a:solidFill>
                            <a:srgbClr val="000000"/>
                          </a:solidFill>
                          <a:effectLst/>
                          <a:latin typeface="Arial"/>
                          <a:ea typeface="Times New Roman"/>
                          <a:cs typeface="Arial"/>
                        </a:rPr>
                        <a:t>3</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a:solidFill>
                            <a:srgbClr val="000000"/>
                          </a:solidFill>
                          <a:effectLst/>
                          <a:latin typeface="Arial"/>
                          <a:ea typeface="Times New Roman"/>
                          <a:cs typeface="Arial"/>
                        </a:rPr>
                        <a:t>0,3333</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a:solidFill>
                            <a:srgbClr val="000000"/>
                          </a:solidFill>
                          <a:effectLst/>
                          <a:latin typeface="Arial"/>
                          <a:ea typeface="Times New Roman"/>
                          <a:cs typeface="Arial"/>
                        </a:rPr>
                        <a:t>G</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a:solidFill>
                            <a:srgbClr val="000000"/>
                          </a:solidFill>
                          <a:effectLst/>
                          <a:latin typeface="Arial"/>
                          <a:ea typeface="Times New Roman"/>
                          <a:cs typeface="Arial"/>
                        </a:rPr>
                        <a:t>0,8194</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a:solidFill>
                            <a:srgbClr val="000000"/>
                          </a:solidFill>
                          <a:effectLst/>
                          <a:latin typeface="Arial"/>
                          <a:ea typeface="Times New Roman"/>
                          <a:cs typeface="Arial"/>
                        </a:rPr>
                        <a:t>EFG</a:t>
                      </a:r>
                      <a:endParaRPr lang="es-EC" sz="10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dirty="0">
                          <a:solidFill>
                            <a:srgbClr val="000000"/>
                          </a:solidFill>
                          <a:effectLst/>
                          <a:latin typeface="Arial"/>
                          <a:ea typeface="Times New Roman"/>
                          <a:cs typeface="Arial"/>
                        </a:rPr>
                        <a:t>1,7889</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dirty="0">
                          <a:solidFill>
                            <a:srgbClr val="000000"/>
                          </a:solidFill>
                          <a:effectLst/>
                          <a:latin typeface="Arial"/>
                          <a:ea typeface="Times New Roman"/>
                          <a:cs typeface="Arial"/>
                        </a:rPr>
                        <a:t>DE</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dirty="0">
                          <a:solidFill>
                            <a:srgbClr val="000000"/>
                          </a:solidFill>
                          <a:effectLst/>
                          <a:latin typeface="Arial"/>
                          <a:ea typeface="Times New Roman"/>
                          <a:cs typeface="Arial"/>
                        </a:rPr>
                        <a:t>4,1389</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000" b="1" dirty="0">
                          <a:solidFill>
                            <a:srgbClr val="000000"/>
                          </a:solidFill>
                          <a:effectLst/>
                          <a:latin typeface="Arial"/>
                          <a:ea typeface="Times New Roman"/>
                          <a:cs typeface="Arial"/>
                        </a:rPr>
                        <a:t>AB</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gridSpan="2">
                  <a:txBody>
                    <a:bodyPr/>
                    <a:lstStyle/>
                    <a:p>
                      <a:pPr algn="ctr">
                        <a:spcAft>
                          <a:spcPts val="0"/>
                        </a:spcAft>
                      </a:pPr>
                      <a:r>
                        <a:rPr lang="es-ES" sz="1000" b="1" dirty="0">
                          <a:solidFill>
                            <a:srgbClr val="000000"/>
                          </a:solidFill>
                          <a:effectLst/>
                          <a:latin typeface="Arial"/>
                          <a:ea typeface="Times New Roman"/>
                          <a:cs typeface="Arial"/>
                        </a:rPr>
                        <a:t>1,7701</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hMerge="1">
                  <a:txBody>
                    <a:bodyPr/>
                    <a:lstStyle/>
                    <a:p>
                      <a:endParaRPr lang="es-EC"/>
                    </a:p>
                  </a:txBody>
                  <a:tcPr/>
                </a:tc>
                <a:tc gridSpan="2">
                  <a:txBody>
                    <a:bodyPr/>
                    <a:lstStyle/>
                    <a:p>
                      <a:pPr algn="ctr">
                        <a:spcAft>
                          <a:spcPts val="0"/>
                        </a:spcAft>
                      </a:pPr>
                      <a:r>
                        <a:rPr lang="es-ES" sz="1000" b="1" dirty="0" smtClean="0">
                          <a:solidFill>
                            <a:srgbClr val="000000"/>
                          </a:solidFill>
                          <a:effectLst/>
                          <a:latin typeface="Arial"/>
                          <a:ea typeface="Times New Roman"/>
                          <a:cs typeface="Arial"/>
                        </a:rPr>
                        <a:t>B A</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hMerge="1">
                  <a:txBody>
                    <a:bodyPr/>
                    <a:lstStyle/>
                    <a:p>
                      <a:endParaRPr lang="es-EC"/>
                    </a:p>
                  </a:txBody>
                  <a:tcPr/>
                </a:tc>
              </a:tr>
              <a:tr h="394822">
                <a:tc>
                  <a:txBody>
                    <a:bodyPr/>
                    <a:lstStyle/>
                    <a:p>
                      <a:pPr algn="ctr">
                        <a:spcAft>
                          <a:spcPts val="0"/>
                        </a:spcAft>
                      </a:pPr>
                      <a:r>
                        <a:rPr lang="es-ES" sz="1000" b="1">
                          <a:solidFill>
                            <a:srgbClr val="000000"/>
                          </a:solidFill>
                          <a:effectLst/>
                          <a:latin typeface="Arial"/>
                          <a:ea typeface="Times New Roman"/>
                          <a:cs typeface="Arial"/>
                        </a:rPr>
                        <a:t>4</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0,3167</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G</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0,7639</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FG</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1,5028</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a:ea typeface="Times New Roman"/>
                          <a:cs typeface="Arial"/>
                        </a:rPr>
                        <a:t>DEF</a:t>
                      </a:r>
                      <a:endParaRPr lang="es-EC" sz="10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a:ea typeface="Times New Roman"/>
                          <a:cs typeface="Arial"/>
                        </a:rPr>
                        <a:t>3,2139</a:t>
                      </a:r>
                      <a:endParaRPr lang="es-EC" sz="10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dirty="0">
                          <a:solidFill>
                            <a:srgbClr val="000000"/>
                          </a:solidFill>
                          <a:effectLst/>
                          <a:latin typeface="Arial"/>
                          <a:ea typeface="Times New Roman"/>
                          <a:cs typeface="Arial"/>
                        </a:rPr>
                        <a:t>BC</a:t>
                      </a:r>
                      <a:endParaRPr lang="es-EC" sz="10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000" b="1" dirty="0">
                          <a:solidFill>
                            <a:srgbClr val="000000"/>
                          </a:solidFill>
                          <a:effectLst/>
                          <a:latin typeface="Arial"/>
                          <a:ea typeface="Times New Roman"/>
                          <a:cs typeface="Arial"/>
                        </a:rPr>
                        <a:t>1,4493</a:t>
                      </a:r>
                      <a:endParaRPr lang="es-EC" sz="10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l">
                        <a:spcAft>
                          <a:spcPts val="0"/>
                        </a:spcAft>
                      </a:pPr>
                      <a:r>
                        <a:rPr lang="es-ES" sz="1000" b="1" dirty="0" smtClean="0">
                          <a:solidFill>
                            <a:srgbClr val="000000"/>
                          </a:solidFill>
                          <a:effectLst/>
                          <a:latin typeface="Arial"/>
                          <a:ea typeface="Times New Roman"/>
                          <a:cs typeface="Arial"/>
                        </a:rPr>
                        <a:t>          B</a:t>
                      </a:r>
                      <a:endParaRPr lang="es-EC" sz="10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r>
              <a:tr h="637017">
                <a:tc>
                  <a:txBody>
                    <a:bodyPr/>
                    <a:lstStyle/>
                    <a:p>
                      <a:pPr algn="ctr">
                        <a:spcAft>
                          <a:spcPts val="0"/>
                        </a:spcAft>
                      </a:pPr>
                      <a:r>
                        <a:rPr lang="es-ES" sz="1000" b="1">
                          <a:solidFill>
                            <a:srgbClr val="000000"/>
                          </a:solidFill>
                          <a:effectLst/>
                          <a:latin typeface="Arial"/>
                          <a:ea typeface="Times New Roman"/>
                          <a:cs typeface="Arial"/>
                        </a:rPr>
                        <a:t>Media de Evaluaciones</a:t>
                      </a:r>
                      <a:endParaRPr lang="es-EC" sz="1000" b="1">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a:solidFill>
                            <a:srgbClr val="000000"/>
                          </a:solidFill>
                          <a:effectLst/>
                          <a:latin typeface="Arial"/>
                          <a:ea typeface="Times New Roman"/>
                          <a:cs typeface="Arial"/>
                        </a:rPr>
                        <a:t>0,3389</a:t>
                      </a:r>
                      <a:endParaRPr lang="es-EC" sz="1000" b="1">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a:effectLst/>
                        <a:latin typeface="Arial"/>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a:solidFill>
                            <a:srgbClr val="000000"/>
                          </a:solidFill>
                          <a:effectLst/>
                          <a:latin typeface="Arial"/>
                          <a:ea typeface="Times New Roman"/>
                          <a:cs typeface="Arial"/>
                        </a:rPr>
                        <a:t>0,8694</a:t>
                      </a:r>
                      <a:endParaRPr lang="es-EC" sz="1000" b="1">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a:effectLst/>
                        <a:latin typeface="Arial"/>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a:solidFill>
                            <a:srgbClr val="000000"/>
                          </a:solidFill>
                          <a:effectLst/>
                          <a:latin typeface="Arial"/>
                          <a:ea typeface="Times New Roman"/>
                          <a:cs typeface="Arial"/>
                        </a:rPr>
                        <a:t>1,9486</a:t>
                      </a:r>
                      <a:endParaRPr lang="es-EC" sz="1000" b="1">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a:effectLst/>
                        <a:latin typeface="Arial"/>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000" b="1" dirty="0">
                          <a:solidFill>
                            <a:srgbClr val="000000"/>
                          </a:solidFill>
                          <a:effectLst/>
                          <a:latin typeface="Arial"/>
                          <a:ea typeface="Times New Roman"/>
                          <a:cs typeface="Arial"/>
                        </a:rPr>
                        <a:t>4,1820</a:t>
                      </a:r>
                      <a:endParaRPr lang="es-EC" sz="1000" b="1" dirty="0">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dirty="0">
                        <a:effectLst/>
                        <a:latin typeface="Arial"/>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spcAft>
                          <a:spcPts val="0"/>
                        </a:spcAft>
                      </a:pPr>
                      <a:r>
                        <a:rPr lang="es-ES" sz="1000" b="1" dirty="0">
                          <a:solidFill>
                            <a:srgbClr val="000000"/>
                          </a:solidFill>
                          <a:effectLst/>
                          <a:latin typeface="Arial"/>
                          <a:ea typeface="Times New Roman"/>
                          <a:cs typeface="Arial"/>
                        </a:rPr>
                        <a:t>1,8347 ȳ..</a:t>
                      </a:r>
                      <a:endParaRPr lang="es-EC" sz="1000" b="1" dirty="0">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gridSpan="2">
                  <a:txBody>
                    <a:bodyPr/>
                    <a:lstStyle/>
                    <a:p>
                      <a:endParaRPr lang="es-EC" sz="1000" b="1" dirty="0">
                        <a:effectLst/>
                        <a:latin typeface="Arial"/>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r>
              <a:tr h="225743">
                <a:tc>
                  <a:txBody>
                    <a:bodyPr/>
                    <a:lstStyle/>
                    <a:p>
                      <a:pPr>
                        <a:spcAft>
                          <a:spcPts val="0"/>
                        </a:spcAft>
                      </a:pPr>
                      <a:r>
                        <a:rPr lang="es-ES" sz="1000" b="1">
                          <a:solidFill>
                            <a:srgbClr val="000000"/>
                          </a:solidFill>
                          <a:effectLst/>
                          <a:latin typeface="Arial"/>
                          <a:ea typeface="Times New Roman"/>
                          <a:cs typeface="Arial"/>
                        </a:rPr>
                        <a:t> </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D</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 </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C</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 </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B</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 </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A</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000" b="1">
                          <a:solidFill>
                            <a:srgbClr val="000000"/>
                          </a:solidFill>
                          <a:effectLst/>
                          <a:latin typeface="Arial"/>
                          <a:ea typeface="Times New Roman"/>
                          <a:cs typeface="Arial"/>
                        </a:rPr>
                        <a:t> </a:t>
                      </a:r>
                      <a:endParaRPr lang="es-EC" sz="10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000" b="1" dirty="0">
                          <a:solidFill>
                            <a:srgbClr val="000000"/>
                          </a:solidFill>
                          <a:effectLst/>
                          <a:latin typeface="Arial"/>
                          <a:ea typeface="Times New Roman"/>
                          <a:cs typeface="Arial"/>
                        </a:rPr>
                        <a:t> </a:t>
                      </a:r>
                      <a:endParaRPr lang="es-EC" sz="10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000" b="1" dirty="0">
                          <a:solidFill>
                            <a:srgbClr val="000000"/>
                          </a:solidFill>
                          <a:effectLst/>
                          <a:latin typeface="Arial"/>
                          <a:ea typeface="Times New Roman"/>
                          <a:cs typeface="Arial"/>
                        </a:rPr>
                        <a:t> </a:t>
                      </a:r>
                      <a:endParaRPr lang="es-EC" sz="10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r>
              <a:tr h="241280">
                <a:tc gridSpan="6">
                  <a:txBody>
                    <a:bodyPr/>
                    <a:lstStyle/>
                    <a:p>
                      <a:pPr>
                        <a:spcAft>
                          <a:spcPts val="0"/>
                        </a:spcAft>
                      </a:pPr>
                      <a:r>
                        <a:rPr lang="es-ES" sz="1000" b="1" dirty="0">
                          <a:solidFill>
                            <a:srgbClr val="000000"/>
                          </a:solidFill>
                          <a:effectLst/>
                          <a:latin typeface="Arial"/>
                          <a:ea typeface="Times New Roman"/>
                          <a:cs typeface="Arial"/>
                        </a:rPr>
                        <a:t>ȳ.. media general del ensayo</a:t>
                      </a:r>
                      <a:endParaRPr lang="es-EC" sz="1000" b="1" dirty="0">
                        <a:effectLst/>
                        <a:latin typeface="Arial"/>
                        <a:ea typeface="Times New Roman"/>
                        <a:cs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10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0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94822">
                <a:tc gridSpan="10">
                  <a:txBody>
                    <a:bodyPr/>
                    <a:lstStyle/>
                    <a:p>
                      <a:pPr>
                        <a:spcAft>
                          <a:spcPts val="0"/>
                        </a:spcAft>
                      </a:pPr>
                      <a:r>
                        <a:rPr lang="es-ES" sz="1000" b="1" dirty="0">
                          <a:solidFill>
                            <a:srgbClr val="000000"/>
                          </a:solidFill>
                          <a:effectLst/>
                          <a:latin typeface="Arial"/>
                          <a:ea typeface="Times New Roman"/>
                          <a:cs typeface="Arial"/>
                        </a:rPr>
                        <a:t> § Medias con una letra común no son significativamente diferentes (p &gt; 0,05)</a:t>
                      </a:r>
                      <a:endParaRPr lang="es-EC" sz="1000" b="1" dirty="0">
                        <a:effectLst/>
                        <a:latin typeface="Arial"/>
                        <a:ea typeface="Times New Roman"/>
                        <a:cs typeface="Times New Roman"/>
                      </a:endParaRPr>
                    </a:p>
                  </a:txBody>
                  <a:tcPr marL="44450" marR="44450" marT="0" marB="0" anchor="b">
                    <a:lnL>
                      <a:noFill/>
                    </a:lnL>
                    <a:lnR>
                      <a:noFill/>
                    </a:lnR>
                    <a:lnT>
                      <a:noFill/>
                    </a:lnT>
                    <a:lnB>
                      <a:noFill/>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endParaRPr lang="es-EC" sz="1000" b="1" dirty="0">
                        <a:effectLst/>
                        <a:latin typeface="Arial"/>
                        <a:cs typeface="Times New Roman"/>
                      </a:endParaRPr>
                    </a:p>
                  </a:txBody>
                  <a:tcPr marL="44450" marR="44450" marT="0" marB="0" anchor="b">
                    <a:lnL>
                      <a:noFill/>
                    </a:lnL>
                    <a:lnR>
                      <a:noFill/>
                    </a:lnR>
                    <a:lnT>
                      <a:noFill/>
                    </a:lnT>
                    <a:lnB>
                      <a:noFill/>
                    </a:lnB>
                  </a:tcPr>
                </a:tc>
                <a:tc>
                  <a:txBody>
                    <a:bodyPr/>
                    <a:lstStyle/>
                    <a:p>
                      <a:endParaRPr lang="es-EC" sz="1000" b="1" dirty="0">
                        <a:effectLst/>
                        <a:latin typeface="Arial"/>
                        <a:cs typeface="Times New Roman"/>
                      </a:endParaRPr>
                    </a:p>
                  </a:txBody>
                  <a:tcPr marL="44450" marR="44450" marT="0" marB="0" anchor="b">
                    <a:lnL>
                      <a:noFill/>
                    </a:lnL>
                    <a:lnR>
                      <a:noFill/>
                    </a:lnR>
                    <a:lnT>
                      <a:noFill/>
                    </a:lnT>
                    <a:lnB>
                      <a:noFill/>
                    </a:lnB>
                  </a:tcPr>
                </a:tc>
                <a:tc>
                  <a:txBody>
                    <a:bodyPr/>
                    <a:lstStyle/>
                    <a:p>
                      <a:endParaRPr lang="es-EC" sz="1000" b="1" dirty="0">
                        <a:effectLst/>
                        <a:latin typeface="Arial"/>
                        <a:cs typeface="Times New Roman"/>
                      </a:endParaRPr>
                    </a:p>
                  </a:txBody>
                  <a:tcPr marL="44450" marR="44450" marT="0" marB="0" anchor="b">
                    <a:lnL>
                      <a:noFill/>
                    </a:lnL>
                    <a:lnR>
                      <a:noFill/>
                    </a:lnR>
                    <a:lnT>
                      <a:noFill/>
                    </a:lnT>
                    <a:lnB>
                      <a:noFill/>
                    </a:lnB>
                  </a:tcPr>
                </a:tc>
              </a:tr>
            </a:tbl>
          </a:graphicData>
        </a:graphic>
      </p:graphicFrame>
    </p:spTree>
    <p:extLst>
      <p:ext uri="{BB962C8B-B14F-4D97-AF65-F5344CB8AC3E}">
        <p14:creationId xmlns:p14="http://schemas.microsoft.com/office/powerpoint/2010/main" val="2551459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971600" y="626785"/>
            <a:ext cx="8036046" cy="353943"/>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1700" b="1" dirty="0">
                <a:latin typeface="Arial" pitchFamily="34" charset="0"/>
                <a:cs typeface="Arial" pitchFamily="34" charset="0"/>
              </a:rPr>
              <a:t>Tendencia de crecimiento </a:t>
            </a:r>
            <a:r>
              <a:rPr lang="es-ES" sz="1700" b="1" dirty="0" smtClean="0">
                <a:latin typeface="Arial" pitchFamily="34" charset="0"/>
                <a:cs typeface="Arial" pitchFamily="34" charset="0"/>
              </a:rPr>
              <a:t>del diámetro en (cm</a:t>
            </a:r>
            <a:r>
              <a:rPr lang="es-ES" sz="1700" b="1" dirty="0">
                <a:latin typeface="Arial" pitchFamily="34" charset="0"/>
                <a:cs typeface="Arial" pitchFamily="34" charset="0"/>
              </a:rPr>
              <a:t>) tratamientos y evaluaciones</a:t>
            </a:r>
          </a:p>
        </p:txBody>
      </p:sp>
      <p:graphicFrame>
        <p:nvGraphicFramePr>
          <p:cNvPr id="20" name="19 Gráfico"/>
          <p:cNvGraphicFramePr/>
          <p:nvPr>
            <p:extLst>
              <p:ext uri="{D42A27DB-BD31-4B8C-83A1-F6EECF244321}">
                <p14:modId xmlns:p14="http://schemas.microsoft.com/office/powerpoint/2010/main" val="1601207089"/>
              </p:ext>
            </p:extLst>
          </p:nvPr>
        </p:nvGraphicFramePr>
        <p:xfrm>
          <a:off x="1475656" y="1844824"/>
          <a:ext cx="6768752" cy="39604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79981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2811049" y="551377"/>
            <a:ext cx="4120039" cy="400110"/>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2000" b="1" dirty="0" smtClean="0">
                <a:latin typeface="Arial" pitchFamily="34" charset="0"/>
                <a:cs typeface="Arial" pitchFamily="34" charset="0"/>
              </a:rPr>
              <a:t>Índice de crecimiento total </a:t>
            </a:r>
            <a:r>
              <a:rPr lang="es-ES" sz="2000" b="1" dirty="0">
                <a:latin typeface="Arial" pitchFamily="34" charset="0"/>
                <a:cs typeface="Arial" pitchFamily="34" charset="0"/>
              </a:rPr>
              <a:t>(cm</a:t>
            </a:r>
            <a:r>
              <a:rPr lang="es-ES" sz="2000" b="1" baseline="30000" dirty="0">
                <a:latin typeface="Arial" pitchFamily="34" charset="0"/>
                <a:cs typeface="Arial" pitchFamily="34" charset="0"/>
              </a:rPr>
              <a:t>3</a:t>
            </a:r>
            <a:r>
              <a:rPr lang="es-ES" sz="2000" b="1" dirty="0">
                <a:latin typeface="Arial" pitchFamily="34" charset="0"/>
                <a:cs typeface="Arial" pitchFamily="34" charset="0"/>
              </a:rPr>
              <a:t>)</a:t>
            </a:r>
            <a:endParaRPr lang="es-EC" sz="2000" b="1" dirty="0">
              <a:latin typeface="Arial" pitchFamily="34" charset="0"/>
              <a:cs typeface="Arial" pitchFamily="34" charset="0"/>
            </a:endParaRPr>
          </a:p>
        </p:txBody>
      </p:sp>
      <p:sp>
        <p:nvSpPr>
          <p:cNvPr id="9" name="8 Rectángulo"/>
          <p:cNvSpPr/>
          <p:nvPr/>
        </p:nvSpPr>
        <p:spPr>
          <a:xfrm>
            <a:off x="1186001" y="1700808"/>
            <a:ext cx="7344816" cy="4216539"/>
          </a:xfrm>
          <a:prstGeom prst="rect">
            <a:avLst/>
          </a:prstGeom>
        </p:spPr>
        <p:txBody>
          <a:bodyPr wrap="square">
            <a:spAutoFit/>
          </a:bodyPr>
          <a:lstStyle/>
          <a:p>
            <a:pPr algn="just">
              <a:lnSpc>
                <a:spcPct val="150000"/>
              </a:lnSpc>
              <a:spcBef>
                <a:spcPts val="1200"/>
              </a:spcBef>
              <a:spcAft>
                <a:spcPts val="1200"/>
              </a:spcAft>
            </a:pPr>
            <a:r>
              <a:rPr lang="es-ES" sz="1400" b="1" dirty="0">
                <a:latin typeface="Arial" pitchFamily="34" charset="0"/>
                <a:cs typeface="Arial" pitchFamily="34" charset="0"/>
              </a:rPr>
              <a:t>El Índice de Crecimiento Total (cm³) se calcula con la formula DB² x H, </a:t>
            </a:r>
            <a:endParaRPr lang="es-EC" sz="1400" b="1" dirty="0">
              <a:latin typeface="Arial" pitchFamily="34" charset="0"/>
              <a:cs typeface="Arial" pitchFamily="34" charset="0"/>
            </a:endParaRPr>
          </a:p>
          <a:p>
            <a:pPr algn="just">
              <a:lnSpc>
                <a:spcPct val="150000"/>
              </a:lnSpc>
              <a:spcBef>
                <a:spcPts val="600"/>
              </a:spcBef>
              <a:spcAft>
                <a:spcPts val="600"/>
              </a:spcAft>
            </a:pPr>
            <a:r>
              <a:rPr lang="es-ES" sz="1400" b="1" dirty="0">
                <a:latin typeface="Arial" pitchFamily="34" charset="0"/>
                <a:cs typeface="Arial" pitchFamily="34" charset="0"/>
              </a:rPr>
              <a:t>Dónde:</a:t>
            </a:r>
            <a:endParaRPr lang="es-EC" sz="1400" b="1" dirty="0">
              <a:latin typeface="Arial" pitchFamily="34" charset="0"/>
              <a:cs typeface="Arial" pitchFamily="34" charset="0"/>
            </a:endParaRPr>
          </a:p>
          <a:p>
            <a:pPr algn="just">
              <a:lnSpc>
                <a:spcPct val="150000"/>
              </a:lnSpc>
              <a:spcBef>
                <a:spcPts val="1200"/>
              </a:spcBef>
              <a:spcAft>
                <a:spcPts val="1200"/>
              </a:spcAft>
            </a:pPr>
            <a:r>
              <a:rPr lang="es-ES" sz="1400" b="1" dirty="0">
                <a:latin typeface="Arial" pitchFamily="34" charset="0"/>
                <a:cs typeface="Arial" pitchFamily="34" charset="0"/>
              </a:rPr>
              <a:t>DB=Diámetro basal en cm y </a:t>
            </a:r>
            <a:endParaRPr lang="es-EC" sz="1400" b="1" dirty="0">
              <a:latin typeface="Arial" pitchFamily="34" charset="0"/>
              <a:cs typeface="Arial" pitchFamily="34" charset="0"/>
            </a:endParaRPr>
          </a:p>
          <a:p>
            <a:pPr algn="just">
              <a:lnSpc>
                <a:spcPct val="150000"/>
              </a:lnSpc>
              <a:spcBef>
                <a:spcPts val="1200"/>
              </a:spcBef>
              <a:spcAft>
                <a:spcPts val="1200"/>
              </a:spcAft>
            </a:pPr>
            <a:r>
              <a:rPr lang="es-ES" sz="1400" b="1" dirty="0">
                <a:latin typeface="Arial" pitchFamily="34" charset="0"/>
                <a:cs typeface="Arial" pitchFamily="34" charset="0"/>
              </a:rPr>
              <a:t>H=Altura de planta en </a:t>
            </a:r>
            <a:r>
              <a:rPr lang="es-ES" sz="1400" b="1" dirty="0" smtClean="0">
                <a:latin typeface="Arial" pitchFamily="34" charset="0"/>
                <a:cs typeface="Arial" pitchFamily="34" charset="0"/>
              </a:rPr>
              <a:t>cm. </a:t>
            </a:r>
          </a:p>
          <a:p>
            <a:pPr algn="just">
              <a:lnSpc>
                <a:spcPct val="150000"/>
              </a:lnSpc>
              <a:spcBef>
                <a:spcPts val="1200"/>
              </a:spcBef>
              <a:spcAft>
                <a:spcPts val="1200"/>
              </a:spcAft>
            </a:pPr>
            <a:r>
              <a:rPr lang="es-ES" sz="1400" b="1" dirty="0">
                <a:latin typeface="Arial" pitchFamily="34" charset="0"/>
                <a:cs typeface="Arial" pitchFamily="34" charset="0"/>
              </a:rPr>
              <a:t>Puesto que estas variables por si solas no son buenos indicadores del crecimiento total de la planta, se incluyó en el análisis un </a:t>
            </a:r>
            <a:r>
              <a:rPr lang="es-ES" sz="1400" b="1" dirty="0" smtClean="0">
                <a:latin typeface="Arial" pitchFamily="34" charset="0"/>
                <a:cs typeface="Arial" pitchFamily="34" charset="0"/>
              </a:rPr>
              <a:t>“Índice </a:t>
            </a:r>
            <a:r>
              <a:rPr lang="es-ES" sz="1400" b="1" dirty="0">
                <a:latin typeface="Arial" pitchFamily="34" charset="0"/>
                <a:cs typeface="Arial" pitchFamily="34" charset="0"/>
              </a:rPr>
              <a:t>de crecimiento total”, dado por la combinación del diámetro basal al cuadrado y la altura (DB</a:t>
            </a:r>
            <a:r>
              <a:rPr lang="es-ES" sz="1400" b="1" baseline="30000" dirty="0">
                <a:latin typeface="Arial" pitchFamily="34" charset="0"/>
                <a:cs typeface="Arial" pitchFamily="34" charset="0"/>
              </a:rPr>
              <a:t>2</a:t>
            </a:r>
            <a:r>
              <a:rPr lang="es-ES" sz="1400" b="1" dirty="0">
                <a:latin typeface="Arial" pitchFamily="34" charset="0"/>
                <a:cs typeface="Arial" pitchFamily="34" charset="0"/>
              </a:rPr>
              <a:t> x H).” (Prado, 1987).</a:t>
            </a:r>
            <a:endParaRPr lang="es-EC" sz="1400" b="1" dirty="0">
              <a:latin typeface="Arial" pitchFamily="34" charset="0"/>
              <a:cs typeface="Arial" pitchFamily="34" charset="0"/>
            </a:endParaRPr>
          </a:p>
          <a:p>
            <a:pPr algn="just">
              <a:lnSpc>
                <a:spcPct val="150000"/>
              </a:lnSpc>
              <a:spcBef>
                <a:spcPts val="1200"/>
              </a:spcBef>
              <a:spcAft>
                <a:spcPts val="1200"/>
              </a:spcAft>
            </a:pPr>
            <a:endParaRPr lang="es-EC" sz="1400" b="1" dirty="0">
              <a:latin typeface="Arial" pitchFamily="34" charset="0"/>
              <a:cs typeface="Arial" pitchFamily="34" charset="0"/>
            </a:endParaRPr>
          </a:p>
        </p:txBody>
      </p:sp>
    </p:spTree>
    <p:extLst>
      <p:ext uri="{BB962C8B-B14F-4D97-AF65-F5344CB8AC3E}">
        <p14:creationId xmlns:p14="http://schemas.microsoft.com/office/powerpoint/2010/main" val="9932113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966122" y="611396"/>
            <a:ext cx="7946919" cy="369332"/>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b="1" dirty="0" smtClean="0">
                <a:latin typeface="Arial" pitchFamily="34" charset="0"/>
                <a:cs typeface="Arial" pitchFamily="34" charset="0"/>
              </a:rPr>
              <a:t>Tendencia </a:t>
            </a:r>
            <a:r>
              <a:rPr lang="es-ES" b="1" dirty="0">
                <a:latin typeface="Arial" pitchFamily="34" charset="0"/>
                <a:cs typeface="Arial" pitchFamily="34" charset="0"/>
              </a:rPr>
              <a:t>del índice de crecimiento (cm</a:t>
            </a:r>
            <a:r>
              <a:rPr lang="es-ES" b="1" baseline="30000" dirty="0">
                <a:latin typeface="Arial" pitchFamily="34" charset="0"/>
                <a:cs typeface="Arial" pitchFamily="34" charset="0"/>
              </a:rPr>
              <a:t>3</a:t>
            </a:r>
            <a:r>
              <a:rPr lang="es-ES" b="1" dirty="0">
                <a:latin typeface="Arial" pitchFamily="34" charset="0"/>
                <a:cs typeface="Arial" pitchFamily="34" charset="0"/>
              </a:rPr>
              <a:t>) Evaluaciones y tratamientos</a:t>
            </a:r>
            <a:endParaRPr lang="es-ES" dirty="0">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3320679017"/>
              </p:ext>
            </p:extLst>
          </p:nvPr>
        </p:nvGraphicFramePr>
        <p:xfrm>
          <a:off x="1475656" y="1700808"/>
          <a:ext cx="7128792" cy="39604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83416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1869771" y="529516"/>
            <a:ext cx="5870581" cy="523220"/>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2800" b="1" dirty="0">
                <a:latin typeface="Arial" pitchFamily="34" charset="0"/>
                <a:cs typeface="Arial" pitchFamily="34" charset="0"/>
              </a:rPr>
              <a:t>ADEVA para biomasa total (t ha</a:t>
            </a:r>
            <a:r>
              <a:rPr lang="es-ES" sz="2800" b="1" baseline="30000" dirty="0">
                <a:latin typeface="Arial" pitchFamily="34" charset="0"/>
                <a:cs typeface="Arial" pitchFamily="34" charset="0"/>
              </a:rPr>
              <a:t>-1</a:t>
            </a:r>
            <a:r>
              <a:rPr lang="es-ES" sz="2800" b="1" dirty="0">
                <a:latin typeface="Arial" pitchFamily="34" charset="0"/>
                <a:cs typeface="Arial" pitchFamily="34" charset="0"/>
              </a:rPr>
              <a:t>)</a:t>
            </a:r>
            <a:endParaRPr lang="es-EC" sz="2800" b="1" i="1" dirty="0">
              <a:solidFill>
                <a:schemeClr val="tx1"/>
              </a:solidFill>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024469815"/>
              </p:ext>
            </p:extLst>
          </p:nvPr>
        </p:nvGraphicFramePr>
        <p:xfrm>
          <a:off x="1691680" y="1628801"/>
          <a:ext cx="6150979" cy="3384375"/>
        </p:xfrm>
        <a:graphic>
          <a:graphicData uri="http://schemas.openxmlformats.org/drawingml/2006/table">
            <a:tbl>
              <a:tblPr firstRow="1" firstCol="1" bandRow="1"/>
              <a:tblGrid>
                <a:gridCol w="2222056"/>
                <a:gridCol w="671068"/>
                <a:gridCol w="511175"/>
                <a:gridCol w="625475"/>
                <a:gridCol w="511175"/>
                <a:gridCol w="684213"/>
                <a:gridCol w="925817"/>
              </a:tblGrid>
              <a:tr h="481096">
                <a:tc>
                  <a:txBody>
                    <a:bodyPr/>
                    <a:lstStyle/>
                    <a:p>
                      <a:pPr>
                        <a:spcAft>
                          <a:spcPts val="0"/>
                        </a:spcAft>
                      </a:pPr>
                      <a:r>
                        <a:rPr lang="es-ES" sz="1200" b="1" dirty="0">
                          <a:solidFill>
                            <a:srgbClr val="000000"/>
                          </a:solidFill>
                          <a:effectLst/>
                          <a:latin typeface="Arial"/>
                          <a:ea typeface="Times New Roman"/>
                          <a:cs typeface="Arial"/>
                        </a:rPr>
                        <a:t>Fuentes de variación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solidFill>
                            <a:srgbClr val="000000"/>
                          </a:solidFill>
                          <a:effectLst/>
                          <a:latin typeface="Arial"/>
                          <a:ea typeface="Times New Roman"/>
                          <a:cs typeface="Arial"/>
                        </a:rPr>
                        <a:t>   SC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err="1">
                          <a:solidFill>
                            <a:srgbClr val="000000"/>
                          </a:solidFill>
                          <a:effectLst/>
                          <a:latin typeface="Arial"/>
                          <a:ea typeface="Times New Roman"/>
                          <a:cs typeface="Arial"/>
                        </a:rPr>
                        <a:t>gl</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solidFill>
                            <a:srgbClr val="000000"/>
                          </a:solidFill>
                          <a:effectLst/>
                          <a:latin typeface="Arial"/>
                          <a:ea typeface="Times New Roman"/>
                          <a:cs typeface="Arial"/>
                        </a:rPr>
                        <a:t>  CM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solidFill>
                            <a:srgbClr val="000000"/>
                          </a:solidFill>
                          <a:effectLst/>
                          <a:latin typeface="Arial"/>
                          <a:ea typeface="Times New Roman"/>
                          <a:cs typeface="Arial"/>
                        </a:rPr>
                        <a:t>  F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dirty="0">
                          <a:solidFill>
                            <a:srgbClr val="000000"/>
                          </a:solidFill>
                          <a:effectLst/>
                          <a:latin typeface="Arial"/>
                          <a:ea typeface="Times New Roman"/>
                          <a:cs typeface="Arial"/>
                        </a:rPr>
                        <a:t>p-valor</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31">
                <a:tc>
                  <a:txBody>
                    <a:bodyPr/>
                    <a:lstStyle/>
                    <a:p>
                      <a:pPr>
                        <a:spcAft>
                          <a:spcPts val="0"/>
                        </a:spcAft>
                      </a:pPr>
                      <a:r>
                        <a:rPr lang="es-ES" sz="1200" b="1" dirty="0">
                          <a:solidFill>
                            <a:srgbClr val="000000"/>
                          </a:solidFill>
                          <a:effectLst/>
                          <a:latin typeface="Arial"/>
                          <a:ea typeface="Times New Roman"/>
                          <a:cs typeface="Arial"/>
                        </a:rPr>
                        <a:t>Repeticiones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9,79</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3</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3,26</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0,76</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0,5431</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a:solidFill>
                            <a:srgbClr val="000000"/>
                          </a:solidFill>
                          <a:effectLst/>
                          <a:latin typeface="Arial"/>
                          <a:ea typeface="Times New Roman"/>
                          <a:cs typeface="Arial"/>
                        </a:rPr>
                        <a:t>ns</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20731">
                <a:tc>
                  <a:txBody>
                    <a:bodyPr/>
                    <a:lstStyle/>
                    <a:p>
                      <a:pPr>
                        <a:spcAft>
                          <a:spcPts val="0"/>
                        </a:spcAft>
                      </a:pPr>
                      <a:r>
                        <a:rPr lang="es-ES" sz="1200" b="1" dirty="0">
                          <a:solidFill>
                            <a:srgbClr val="000000"/>
                          </a:solidFill>
                          <a:effectLst/>
                          <a:latin typeface="Arial"/>
                          <a:ea typeface="Times New Roman"/>
                          <a:cs typeface="Arial"/>
                        </a:rPr>
                        <a:t>Tratamientos</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16,09</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3</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5,36</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1,25</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0,3475</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ns</a:t>
                      </a:r>
                      <a:endParaRPr lang="es-EC" sz="1200" b="1">
                        <a:effectLst/>
                        <a:latin typeface="Arial"/>
                        <a:ea typeface="Times New Roman"/>
                        <a:cs typeface="Times New Roman"/>
                      </a:endParaRPr>
                    </a:p>
                  </a:txBody>
                  <a:tcPr marL="44450" marR="44450" marT="0" marB="0" anchor="b">
                    <a:lnL>
                      <a:noFill/>
                    </a:lnL>
                    <a:lnR>
                      <a:noFill/>
                    </a:lnR>
                    <a:lnT>
                      <a:noFill/>
                    </a:lnT>
                    <a:lnB>
                      <a:noFill/>
                    </a:lnB>
                  </a:tcPr>
                </a:tc>
              </a:tr>
              <a:tr h="259925">
                <a:tc>
                  <a:txBody>
                    <a:bodyPr/>
                    <a:lstStyle/>
                    <a:p>
                      <a:pPr>
                        <a:spcAft>
                          <a:spcPts val="0"/>
                        </a:spcAft>
                      </a:pPr>
                      <a:r>
                        <a:rPr lang="es-ES" sz="1200" b="1">
                          <a:solidFill>
                            <a:srgbClr val="000000"/>
                          </a:solidFill>
                          <a:effectLst/>
                          <a:latin typeface="Arial"/>
                          <a:ea typeface="Times New Roman"/>
                          <a:cs typeface="Arial"/>
                        </a:rPr>
                        <a:t>Error a</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38,54</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9</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4,28</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0,37</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0,9406</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a:noFill/>
                    </a:lnB>
                  </a:tcPr>
                </a:tc>
              </a:tr>
              <a:tr h="320731">
                <a:tc>
                  <a:txBody>
                    <a:bodyPr/>
                    <a:lstStyle/>
                    <a:p>
                      <a:pPr>
                        <a:spcAft>
                          <a:spcPts val="0"/>
                        </a:spcAft>
                      </a:pPr>
                      <a:r>
                        <a:rPr lang="es-ES" sz="1200" b="1">
                          <a:solidFill>
                            <a:srgbClr val="000000"/>
                          </a:solidFill>
                          <a:effectLst/>
                          <a:latin typeface="Arial"/>
                          <a:ea typeface="Times New Roman"/>
                          <a:cs typeface="Arial"/>
                        </a:rPr>
                        <a:t>Evaluaciones</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466,12</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2</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233,06</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19,88</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&lt;0,0001</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a:t>
                      </a:r>
                      <a:endParaRPr lang="es-EC" sz="1200" b="1">
                        <a:effectLst/>
                        <a:latin typeface="Arial"/>
                        <a:ea typeface="Times New Roman"/>
                        <a:cs typeface="Times New Roman"/>
                      </a:endParaRPr>
                    </a:p>
                  </a:txBody>
                  <a:tcPr marL="44450" marR="44450" marT="0" marB="0" anchor="b">
                    <a:lnL>
                      <a:noFill/>
                    </a:lnL>
                    <a:lnR>
                      <a:noFill/>
                    </a:lnR>
                    <a:lnT>
                      <a:noFill/>
                    </a:lnT>
                    <a:lnB>
                      <a:noFill/>
                    </a:lnB>
                  </a:tcPr>
                </a:tc>
              </a:tr>
              <a:tr h="641461">
                <a:tc>
                  <a:txBody>
                    <a:bodyPr/>
                    <a:lstStyle/>
                    <a:p>
                      <a:pPr>
                        <a:spcAft>
                          <a:spcPts val="0"/>
                        </a:spcAft>
                      </a:pPr>
                      <a:r>
                        <a:rPr lang="es-ES" sz="1200" b="1">
                          <a:solidFill>
                            <a:srgbClr val="000000"/>
                          </a:solidFill>
                          <a:effectLst/>
                          <a:latin typeface="Arial"/>
                          <a:ea typeface="Times New Roman"/>
                          <a:cs typeface="Arial"/>
                        </a:rPr>
                        <a:t>Tratamientos x Evaluaciones</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372,72</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6</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62,12</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5,30</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0,0013</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a:t>
                      </a:r>
                      <a:endParaRPr lang="es-EC" sz="1200" b="1">
                        <a:effectLst/>
                        <a:latin typeface="Arial"/>
                        <a:ea typeface="Times New Roman"/>
                        <a:cs typeface="Times New Roman"/>
                      </a:endParaRPr>
                    </a:p>
                  </a:txBody>
                  <a:tcPr marL="44450" marR="44450" marT="0" marB="0" anchor="b">
                    <a:lnL>
                      <a:noFill/>
                    </a:lnL>
                    <a:lnR>
                      <a:noFill/>
                    </a:lnR>
                    <a:lnT>
                      <a:noFill/>
                    </a:lnT>
                    <a:lnB>
                      <a:noFill/>
                    </a:lnB>
                  </a:tcPr>
                </a:tc>
              </a:tr>
              <a:tr h="259925">
                <a:tc>
                  <a:txBody>
                    <a:bodyPr/>
                    <a:lstStyle/>
                    <a:p>
                      <a:pPr>
                        <a:spcAft>
                          <a:spcPts val="0"/>
                        </a:spcAft>
                      </a:pPr>
                      <a:r>
                        <a:rPr lang="es-ES" sz="1200" b="1">
                          <a:solidFill>
                            <a:srgbClr val="000000"/>
                          </a:solidFill>
                          <a:effectLst/>
                          <a:latin typeface="Arial"/>
                          <a:ea typeface="Times New Roman"/>
                          <a:cs typeface="Arial"/>
                        </a:rPr>
                        <a:t>Error b</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281,38</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24</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11,72</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a:noFill/>
                    </a:lnB>
                  </a:tcPr>
                </a:tc>
              </a:tr>
              <a:tr h="259925">
                <a:tc>
                  <a:txBody>
                    <a:bodyPr/>
                    <a:lstStyle/>
                    <a:p>
                      <a:pPr>
                        <a:spcAft>
                          <a:spcPts val="0"/>
                        </a:spcAft>
                      </a:pPr>
                      <a:r>
                        <a:rPr lang="es-ES" sz="1200" b="1">
                          <a:solidFill>
                            <a:srgbClr val="000000"/>
                          </a:solidFill>
                          <a:effectLst/>
                          <a:latin typeface="Arial"/>
                          <a:ea typeface="Times New Roman"/>
                          <a:cs typeface="Arial"/>
                        </a:rPr>
                        <a:t>Total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a:solidFill>
                            <a:srgbClr val="000000"/>
                          </a:solidFill>
                          <a:effectLst/>
                          <a:latin typeface="Arial"/>
                          <a:ea typeface="Times New Roman"/>
                          <a:cs typeface="Arial"/>
                        </a:rPr>
                        <a:t>1184,63</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dirty="0">
                          <a:solidFill>
                            <a:srgbClr val="000000"/>
                          </a:solidFill>
                          <a:effectLst/>
                          <a:latin typeface="Arial"/>
                          <a:ea typeface="Times New Roman"/>
                          <a:cs typeface="Arial"/>
                        </a:rPr>
                        <a:t>47</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59925">
                <a:tc>
                  <a:txBody>
                    <a:bodyPr/>
                    <a:lstStyle/>
                    <a:p>
                      <a:pPr>
                        <a:spcAft>
                          <a:spcPts val="0"/>
                        </a:spcAft>
                      </a:pPr>
                      <a:r>
                        <a:rPr lang="es-ES" sz="1200" b="1">
                          <a:solidFill>
                            <a:srgbClr val="000000"/>
                          </a:solidFill>
                          <a:effectLst/>
                          <a:latin typeface="Arial"/>
                          <a:ea typeface="Times New Roman"/>
                          <a:cs typeface="Arial"/>
                        </a:rPr>
                        <a:t>Media</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200" b="1">
                          <a:solidFill>
                            <a:srgbClr val="000000"/>
                          </a:solidFill>
                          <a:effectLst/>
                          <a:latin typeface="Arial"/>
                          <a:ea typeface="Times New Roman"/>
                          <a:cs typeface="Arial"/>
                        </a:rPr>
                        <a:t>  CV a</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200" b="1">
                          <a:solidFill>
                            <a:srgbClr val="000000"/>
                          </a:solidFill>
                          <a:effectLst/>
                          <a:latin typeface="Arial"/>
                          <a:ea typeface="Times New Roman"/>
                          <a:cs typeface="Arial"/>
                        </a:rPr>
                        <a:t>CV b</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59925">
                <a:tc>
                  <a:txBody>
                    <a:bodyPr/>
                    <a:lstStyle/>
                    <a:p>
                      <a:pPr>
                        <a:spcAft>
                          <a:spcPts val="0"/>
                        </a:spcAft>
                      </a:pPr>
                      <a:r>
                        <a:rPr lang="es-ES" sz="1200" b="1">
                          <a:solidFill>
                            <a:srgbClr val="000000"/>
                          </a:solidFill>
                          <a:effectLst/>
                          <a:latin typeface="Arial"/>
                          <a:ea typeface="Times New Roman"/>
                          <a:cs typeface="Arial"/>
                        </a:rPr>
                        <a:t>26,92</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200" b="1">
                          <a:solidFill>
                            <a:srgbClr val="000000"/>
                          </a:solidFill>
                          <a:effectLst/>
                          <a:latin typeface="Arial"/>
                          <a:ea typeface="Times New Roman"/>
                          <a:cs typeface="Arial"/>
                        </a:rPr>
                        <a:t>7,69</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ctr">
                        <a:spcAft>
                          <a:spcPts val="0"/>
                        </a:spcAft>
                      </a:pPr>
                      <a:r>
                        <a:rPr lang="es-ES" sz="1200" b="1">
                          <a:solidFill>
                            <a:srgbClr val="000000"/>
                          </a:solidFill>
                          <a:effectLst/>
                          <a:latin typeface="Arial"/>
                          <a:ea typeface="Times New Roman"/>
                          <a:cs typeface="Arial"/>
                        </a:rPr>
                        <a:t>12,72</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r>
            </a:tbl>
          </a:graphicData>
        </a:graphic>
      </p:graphicFrame>
      <p:sp>
        <p:nvSpPr>
          <p:cNvPr id="7" name="6 Rectángulo"/>
          <p:cNvSpPr/>
          <p:nvPr/>
        </p:nvSpPr>
        <p:spPr>
          <a:xfrm>
            <a:off x="1619672" y="5559623"/>
            <a:ext cx="4572000" cy="461665"/>
          </a:xfrm>
          <a:prstGeom prst="rect">
            <a:avLst/>
          </a:prstGeom>
        </p:spPr>
        <p:txBody>
          <a:bodyPr>
            <a:spAutoFit/>
          </a:bodyPr>
          <a:lstStyle/>
          <a:p>
            <a:r>
              <a:rPr lang="es-ES_tradnl" sz="1200" b="1" dirty="0">
                <a:latin typeface="Arial" pitchFamily="34" charset="0"/>
                <a:cs typeface="Arial" pitchFamily="34" charset="0"/>
              </a:rPr>
              <a:t>**Altamente significativo</a:t>
            </a:r>
            <a:endParaRPr lang="es-EC" sz="1200" dirty="0">
              <a:latin typeface="Arial" pitchFamily="34" charset="0"/>
              <a:cs typeface="Arial" pitchFamily="34" charset="0"/>
            </a:endParaRPr>
          </a:p>
          <a:p>
            <a:r>
              <a:rPr lang="es-ES_tradnl" sz="1200" b="1" dirty="0" err="1" smtClean="0">
                <a:latin typeface="Arial" pitchFamily="34" charset="0"/>
                <a:cs typeface="Arial" pitchFamily="34" charset="0"/>
              </a:rPr>
              <a:t>ns</a:t>
            </a:r>
            <a:r>
              <a:rPr lang="es-ES_tradnl" sz="1200" b="1" dirty="0" smtClean="0">
                <a:latin typeface="Arial" pitchFamily="34" charset="0"/>
                <a:cs typeface="Arial" pitchFamily="34" charset="0"/>
              </a:rPr>
              <a:t> </a:t>
            </a:r>
            <a:r>
              <a:rPr lang="es-ES_tradnl" sz="1200" b="1" dirty="0">
                <a:latin typeface="Arial" pitchFamily="34" charset="0"/>
                <a:cs typeface="Arial" pitchFamily="34" charset="0"/>
              </a:rPr>
              <a:t>No significativo</a:t>
            </a:r>
            <a:endParaRPr lang="es-EC" sz="1200" dirty="0">
              <a:latin typeface="Arial" pitchFamily="34" charset="0"/>
              <a:cs typeface="Arial" pitchFamily="34" charset="0"/>
            </a:endParaRPr>
          </a:p>
        </p:txBody>
      </p:sp>
    </p:spTree>
    <p:extLst>
      <p:ext uri="{BB962C8B-B14F-4D97-AF65-F5344CB8AC3E}">
        <p14:creationId xmlns:p14="http://schemas.microsoft.com/office/powerpoint/2010/main" val="4246387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755576" y="626785"/>
            <a:ext cx="8310160" cy="353943"/>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1700" b="1" dirty="0" err="1">
                <a:latin typeface="Arial" pitchFamily="34" charset="0"/>
                <a:cs typeface="Arial" pitchFamily="34" charset="0"/>
              </a:rPr>
              <a:t>Tukey</a:t>
            </a:r>
            <a:r>
              <a:rPr lang="es-ES" sz="1700" b="1" dirty="0">
                <a:latin typeface="Arial" pitchFamily="34" charset="0"/>
                <a:cs typeface="Arial" pitchFamily="34" charset="0"/>
              </a:rPr>
              <a:t> al 5% para la interacción evaluación x tratamiento. Biomasa total (t ha</a:t>
            </a:r>
            <a:r>
              <a:rPr lang="es-ES" sz="1700" b="1" baseline="30000" dirty="0">
                <a:latin typeface="Arial" pitchFamily="34" charset="0"/>
                <a:cs typeface="Arial" pitchFamily="34" charset="0"/>
              </a:rPr>
              <a:t>-1</a:t>
            </a:r>
            <a:r>
              <a:rPr lang="es-ES" sz="1700" b="1" dirty="0">
                <a:latin typeface="Arial" pitchFamily="34" charset="0"/>
                <a:cs typeface="Arial" pitchFamily="34" charset="0"/>
              </a:rPr>
              <a:t>)</a:t>
            </a:r>
            <a:endParaRPr lang="es-EC" sz="1700" b="1" i="1" dirty="0">
              <a:solidFill>
                <a:schemeClr val="tx1"/>
              </a:solidFill>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162370761"/>
              </p:ext>
            </p:extLst>
          </p:nvPr>
        </p:nvGraphicFramePr>
        <p:xfrm>
          <a:off x="1822102" y="1556789"/>
          <a:ext cx="5702226" cy="3456387"/>
        </p:xfrm>
        <a:graphic>
          <a:graphicData uri="http://schemas.openxmlformats.org/drawingml/2006/table">
            <a:tbl>
              <a:tblPr firstRow="1" firstCol="1" bandRow="1"/>
              <a:tblGrid>
                <a:gridCol w="1206562"/>
                <a:gridCol w="511175"/>
                <a:gridCol w="569913"/>
                <a:gridCol w="511175"/>
                <a:gridCol w="569913"/>
                <a:gridCol w="511175"/>
                <a:gridCol w="460375"/>
                <a:gridCol w="1060313"/>
                <a:gridCol w="301625"/>
              </a:tblGrid>
              <a:tr h="342085">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algn="ctr">
                        <a:spcAft>
                          <a:spcPts val="0"/>
                        </a:spcAft>
                      </a:pPr>
                      <a:r>
                        <a:rPr lang="es-ES" sz="1200" b="1" dirty="0">
                          <a:solidFill>
                            <a:srgbClr val="000000"/>
                          </a:solidFill>
                          <a:effectLst/>
                          <a:latin typeface="Arial"/>
                          <a:ea typeface="Times New Roman"/>
                          <a:cs typeface="Arial"/>
                        </a:rPr>
                        <a:t>Evaluaciones</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639742">
                <a:tc>
                  <a:txBody>
                    <a:bodyPr/>
                    <a:lstStyle/>
                    <a:p>
                      <a:pPr algn="ctr">
                        <a:spcAft>
                          <a:spcPts val="0"/>
                        </a:spcAft>
                      </a:pPr>
                      <a:r>
                        <a:rPr lang="es-ES" sz="1200" b="1" dirty="0">
                          <a:solidFill>
                            <a:srgbClr val="000000"/>
                          </a:solidFill>
                          <a:effectLst/>
                          <a:latin typeface="Arial"/>
                          <a:ea typeface="Times New Roman"/>
                          <a:cs typeface="Arial"/>
                        </a:rPr>
                        <a:t>Tratamientos</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200" b="1" dirty="0">
                          <a:solidFill>
                            <a:srgbClr val="000000"/>
                          </a:solidFill>
                          <a:effectLst/>
                          <a:latin typeface="Arial"/>
                          <a:ea typeface="Times New Roman"/>
                          <a:cs typeface="Arial"/>
                        </a:rPr>
                        <a:t>2</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200" b="1" dirty="0">
                          <a:solidFill>
                            <a:srgbClr val="000000"/>
                          </a:solidFill>
                          <a:effectLst/>
                          <a:latin typeface="Arial"/>
                          <a:ea typeface="Times New Roman"/>
                          <a:cs typeface="Arial"/>
                        </a:rPr>
                        <a:t>3</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200" b="1" dirty="0">
                          <a:solidFill>
                            <a:srgbClr val="000000"/>
                          </a:solidFill>
                          <a:effectLst/>
                          <a:latin typeface="Arial"/>
                          <a:ea typeface="Times New Roman"/>
                          <a:cs typeface="Arial"/>
                        </a:rPr>
                        <a:t>4</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spcAft>
                          <a:spcPts val="0"/>
                        </a:spcAft>
                      </a:pPr>
                      <a:r>
                        <a:rPr lang="es-ES" sz="1200" b="1">
                          <a:solidFill>
                            <a:srgbClr val="000000"/>
                          </a:solidFill>
                          <a:effectLst/>
                          <a:latin typeface="Arial"/>
                          <a:ea typeface="Times New Roman"/>
                          <a:cs typeface="Arial"/>
                        </a:rPr>
                        <a:t>Media de tratamientos</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b="1">
                        <a:effectLst/>
                        <a:latin typeface="Arial"/>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426495">
                <a:tc>
                  <a:txBody>
                    <a:bodyPr/>
                    <a:lstStyle/>
                    <a:p>
                      <a:pPr algn="ctr">
                        <a:spcAft>
                          <a:spcPts val="0"/>
                        </a:spcAft>
                      </a:pPr>
                      <a:r>
                        <a:rPr lang="es-ES" sz="1200" b="1" dirty="0">
                          <a:solidFill>
                            <a:srgbClr val="000000"/>
                          </a:solidFill>
                          <a:effectLst/>
                          <a:latin typeface="Arial"/>
                          <a:ea typeface="Times New Roman"/>
                          <a:cs typeface="Arial"/>
                        </a:rPr>
                        <a:t>1</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20,80</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smtClean="0">
                          <a:solidFill>
                            <a:srgbClr val="000000"/>
                          </a:solidFill>
                          <a:effectLst/>
                          <a:latin typeface="Arial"/>
                          <a:ea typeface="Times New Roman"/>
                          <a:cs typeface="Arial"/>
                        </a:rPr>
                        <a:t>CD§</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29,33</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dirty="0" smtClean="0">
                          <a:solidFill>
                            <a:srgbClr val="000000"/>
                          </a:solidFill>
                          <a:effectLst/>
                          <a:latin typeface="Arial"/>
                          <a:ea typeface="Times New Roman"/>
                          <a:cs typeface="Arial"/>
                        </a:rPr>
                        <a:t>CBA</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31,28</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smtClean="0">
                          <a:solidFill>
                            <a:srgbClr val="000000"/>
                          </a:solidFill>
                          <a:effectLst/>
                          <a:latin typeface="Arial"/>
                          <a:ea typeface="Times New Roman"/>
                          <a:cs typeface="Arial"/>
                        </a:rPr>
                        <a:t>BA</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27,13</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A</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426495">
                <a:tc>
                  <a:txBody>
                    <a:bodyPr/>
                    <a:lstStyle/>
                    <a:p>
                      <a:pPr algn="ctr">
                        <a:spcAft>
                          <a:spcPts val="0"/>
                        </a:spcAft>
                      </a:pPr>
                      <a:r>
                        <a:rPr lang="es-ES" sz="1200" b="1">
                          <a:solidFill>
                            <a:srgbClr val="000000"/>
                          </a:solidFill>
                          <a:effectLst/>
                          <a:latin typeface="Arial"/>
                          <a:ea typeface="Times New Roman"/>
                          <a:cs typeface="Arial"/>
                        </a:rPr>
                        <a:t>2</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20,55</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D</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28,38</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dirty="0" smtClean="0">
                          <a:solidFill>
                            <a:srgbClr val="000000"/>
                          </a:solidFill>
                          <a:effectLst/>
                          <a:latin typeface="Arial"/>
                          <a:ea typeface="Times New Roman"/>
                          <a:cs typeface="Arial"/>
                        </a:rPr>
                        <a:t>DBCA</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34,30</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smtClean="0">
                          <a:solidFill>
                            <a:srgbClr val="000000"/>
                          </a:solidFill>
                          <a:effectLst/>
                          <a:latin typeface="Arial"/>
                          <a:ea typeface="Times New Roman"/>
                          <a:cs typeface="Arial"/>
                        </a:rPr>
                        <a:t>  A</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27,74</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A</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r>
              <a:tr h="426495">
                <a:tc>
                  <a:txBody>
                    <a:bodyPr/>
                    <a:lstStyle/>
                    <a:p>
                      <a:pPr algn="ctr">
                        <a:spcAft>
                          <a:spcPts val="0"/>
                        </a:spcAft>
                      </a:pPr>
                      <a:r>
                        <a:rPr lang="es-ES" sz="1200" b="1">
                          <a:solidFill>
                            <a:srgbClr val="000000"/>
                          </a:solidFill>
                          <a:effectLst/>
                          <a:latin typeface="Arial"/>
                          <a:ea typeface="Times New Roman"/>
                          <a:cs typeface="Arial"/>
                        </a:rPr>
                        <a:t>3</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21,93</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CD</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26,93</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dirty="0" smtClean="0">
                          <a:solidFill>
                            <a:srgbClr val="000000"/>
                          </a:solidFill>
                          <a:effectLst/>
                          <a:latin typeface="Arial"/>
                          <a:ea typeface="Times New Roman"/>
                          <a:cs typeface="Arial"/>
                        </a:rPr>
                        <a:t>DBCA</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30,90</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smtClean="0">
                          <a:solidFill>
                            <a:srgbClr val="000000"/>
                          </a:solidFill>
                          <a:effectLst/>
                          <a:latin typeface="Arial"/>
                          <a:ea typeface="Times New Roman"/>
                          <a:cs typeface="Arial"/>
                        </a:rPr>
                        <a:t>BA</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26,58</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A</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r>
              <a:tr h="426495">
                <a:tc>
                  <a:txBody>
                    <a:bodyPr/>
                    <a:lstStyle/>
                    <a:p>
                      <a:pPr algn="ctr">
                        <a:spcAft>
                          <a:spcPts val="0"/>
                        </a:spcAft>
                      </a:pPr>
                      <a:r>
                        <a:rPr lang="es-ES" sz="1200" b="1">
                          <a:solidFill>
                            <a:srgbClr val="000000"/>
                          </a:solidFill>
                          <a:effectLst/>
                          <a:latin typeface="Arial"/>
                          <a:ea typeface="Times New Roman"/>
                          <a:cs typeface="Arial"/>
                        </a:rPr>
                        <a:t>4</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a:solidFill>
                            <a:srgbClr val="000000"/>
                          </a:solidFill>
                          <a:effectLst/>
                          <a:latin typeface="Arial"/>
                          <a:ea typeface="Times New Roman"/>
                          <a:cs typeface="Arial"/>
                        </a:rPr>
                        <a:t>27,28</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a:solidFill>
                            <a:srgbClr val="000000"/>
                          </a:solidFill>
                          <a:effectLst/>
                          <a:latin typeface="Arial"/>
                          <a:ea typeface="Times New Roman"/>
                          <a:cs typeface="Arial"/>
                        </a:rPr>
                        <a:t>ABCD</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a:solidFill>
                            <a:srgbClr val="000000"/>
                          </a:solidFill>
                          <a:effectLst/>
                          <a:latin typeface="Arial"/>
                          <a:ea typeface="Times New Roman"/>
                          <a:cs typeface="Arial"/>
                        </a:rPr>
                        <a:t>27,95</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smtClean="0">
                          <a:solidFill>
                            <a:srgbClr val="000000"/>
                          </a:solidFill>
                          <a:effectLst/>
                          <a:latin typeface="Arial"/>
                          <a:ea typeface="Times New Roman"/>
                          <a:cs typeface="Arial"/>
                        </a:rPr>
                        <a:t>DBCA</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a:solidFill>
                            <a:srgbClr val="000000"/>
                          </a:solidFill>
                          <a:effectLst/>
                          <a:latin typeface="Arial"/>
                          <a:ea typeface="Times New Roman"/>
                          <a:cs typeface="Arial"/>
                        </a:rPr>
                        <a:t>23,40</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C" sz="1200" b="1" dirty="0" smtClean="0">
                          <a:effectLst/>
                          <a:latin typeface="Arial"/>
                          <a:ea typeface="Times New Roman"/>
                          <a:cs typeface="Times New Roman"/>
                        </a:rPr>
                        <a:t>DCB</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dirty="0">
                          <a:solidFill>
                            <a:srgbClr val="000000"/>
                          </a:solidFill>
                          <a:effectLst/>
                          <a:latin typeface="Arial"/>
                          <a:ea typeface="Times New Roman"/>
                          <a:cs typeface="Arial"/>
                        </a:rPr>
                        <a:t>26,21</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dirty="0">
                          <a:solidFill>
                            <a:srgbClr val="000000"/>
                          </a:solidFill>
                          <a:effectLst/>
                          <a:latin typeface="Arial"/>
                          <a:ea typeface="Times New Roman"/>
                          <a:cs typeface="Arial"/>
                        </a:rPr>
                        <a:t>A</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426495">
                <a:tc rowSpan="2">
                  <a:txBody>
                    <a:bodyPr/>
                    <a:lstStyle/>
                    <a:p>
                      <a:pPr algn="ctr">
                        <a:spcAft>
                          <a:spcPts val="0"/>
                        </a:spcAft>
                      </a:pPr>
                      <a:r>
                        <a:rPr lang="es-ES" sz="1200" b="1">
                          <a:solidFill>
                            <a:srgbClr val="000000"/>
                          </a:solidFill>
                          <a:effectLst/>
                          <a:latin typeface="Arial"/>
                          <a:ea typeface="Times New Roman"/>
                          <a:cs typeface="Arial"/>
                        </a:rPr>
                        <a:t>Media de Evaluaciones</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a:solidFill>
                            <a:srgbClr val="000000"/>
                          </a:solidFill>
                          <a:effectLst/>
                          <a:latin typeface="Arial"/>
                          <a:ea typeface="Times New Roman"/>
                          <a:cs typeface="Arial"/>
                        </a:rPr>
                        <a:t>22,64</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28,14</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29,97</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26,92</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a:solidFill>
                            <a:srgbClr val="000000"/>
                          </a:solidFill>
                          <a:effectLst/>
                          <a:latin typeface="Arial"/>
                          <a:ea typeface="Times New Roman"/>
                          <a:cs typeface="Arial"/>
                        </a:rPr>
                        <a:t>ȳ..</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42085">
                <a:tc vMerge="1">
                  <a:txBody>
                    <a:bodyPr/>
                    <a:lstStyle/>
                    <a:p>
                      <a:endParaRPr lang="es-EC"/>
                    </a:p>
                  </a:txBody>
                  <a:tcPr/>
                </a:tc>
                <a:tc>
                  <a:txBody>
                    <a:bodyPr/>
                    <a:lstStyle/>
                    <a:p>
                      <a:pPr algn="ctr">
                        <a:spcAft>
                          <a:spcPts val="0"/>
                        </a:spcAft>
                      </a:pPr>
                      <a:r>
                        <a:rPr lang="es-ES" sz="1200" b="1">
                          <a:solidFill>
                            <a:srgbClr val="000000"/>
                          </a:solidFill>
                          <a:effectLst/>
                          <a:latin typeface="Arial"/>
                          <a:ea typeface="Times New Roman"/>
                          <a:cs typeface="Arial"/>
                        </a:rPr>
                        <a:t>B</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b="1">
                        <a:effectLst/>
                        <a:latin typeface="Arial"/>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solidFill>
                            <a:srgbClr val="000000"/>
                          </a:solidFill>
                          <a:effectLst/>
                          <a:latin typeface="Arial"/>
                          <a:ea typeface="Times New Roman"/>
                          <a:cs typeface="Arial"/>
                        </a:rPr>
                        <a:t>A</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b="1">
                        <a:effectLst/>
                        <a:latin typeface="Arial"/>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200" b="1">
                          <a:solidFill>
                            <a:srgbClr val="000000"/>
                          </a:solidFill>
                          <a:effectLst/>
                          <a:latin typeface="Arial"/>
                          <a:ea typeface="Times New Roman"/>
                          <a:cs typeface="Arial"/>
                        </a:rPr>
                        <a:t>A</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b="1" dirty="0">
                        <a:effectLst/>
                        <a:latin typeface="Arial"/>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b="1" dirty="0">
                        <a:effectLst/>
                        <a:latin typeface="Arial"/>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1200" b="1" dirty="0">
                        <a:effectLst/>
                        <a:latin typeface="Arial"/>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1691680" y="5219908"/>
            <a:ext cx="55446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ȳ.. Media general del ensayo</a:t>
            </a:r>
            <a:endParaRPr kumimoji="0" lang="es-EC"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Medias con una letra común no son significativamente diferentes (p &gt; 0,05)</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83138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1"/>
          <p:cNvSpPr>
            <a:spLocks noChangeArrowheads="1"/>
          </p:cNvSpPr>
          <p:nvPr/>
        </p:nvSpPr>
        <p:spPr bwMode="auto">
          <a:xfrm>
            <a:off x="899592" y="1743387"/>
            <a:ext cx="8080659" cy="434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ts val="600"/>
              </a:spcBef>
              <a:spcAft>
                <a:spcPts val="600"/>
              </a:spcAft>
              <a:buClrTx/>
              <a:buSzTx/>
              <a:buFontTx/>
              <a:buNone/>
              <a:tabLst/>
            </a:pPr>
            <a:r>
              <a:rPr kumimoji="0" lang="es-ES_tradnl" b="1" i="0" u="none" strike="noStrike" cap="none" normalizeH="0" baseline="0" dirty="0" smtClean="0">
                <a:ln>
                  <a:noFill/>
                </a:ln>
                <a:solidFill>
                  <a:srgbClr val="262626"/>
                </a:solidFill>
                <a:effectLst/>
                <a:latin typeface="Arial" pitchFamily="34" charset="0"/>
                <a:ea typeface="Times New Roman" pitchFamily="18" charset="0"/>
                <a:cs typeface="Arial" pitchFamily="34" charset="0"/>
              </a:rPr>
              <a:t>La Teca es una especie forestal, natural de la India Myanmar (Birmania), de la República Popular de Laos y Tailandia, en donde alcanza en promedio hasta 45 metros de altura; se introdujo en Indonesia (Java) hace cientos de años, y las más antiguas plantaciones en Sri  Lanka se han documentado a fines del siglo XVII </a:t>
            </a:r>
            <a:r>
              <a:rPr kumimoji="0" lang="es-ES" b="1" i="0" u="none" strike="noStrike" cap="none" normalizeH="0" baseline="0" dirty="0" smtClean="0">
                <a:ln>
                  <a:noFill/>
                </a:ln>
                <a:solidFill>
                  <a:srgbClr val="262626"/>
                </a:solidFill>
                <a:effectLst/>
                <a:latin typeface="Arial" pitchFamily="34" charset="0"/>
                <a:ea typeface="Times New Roman" pitchFamily="18" charset="0"/>
                <a:cs typeface="Arial" pitchFamily="34" charset="0"/>
              </a:rPr>
              <a:t>(Tapia &amp; </a:t>
            </a:r>
            <a:r>
              <a:rPr kumimoji="0" lang="es-ES" b="1" i="0" u="none" strike="noStrike" cap="none" normalizeH="0" baseline="0" dirty="0" err="1" smtClean="0">
                <a:ln>
                  <a:noFill/>
                </a:ln>
                <a:solidFill>
                  <a:srgbClr val="262626"/>
                </a:solidFill>
                <a:effectLst/>
                <a:latin typeface="Arial" pitchFamily="34" charset="0"/>
                <a:ea typeface="Times New Roman" pitchFamily="18" charset="0"/>
                <a:cs typeface="Arial" pitchFamily="34" charset="0"/>
              </a:rPr>
              <a:t>Plua</a:t>
            </a:r>
            <a:r>
              <a:rPr kumimoji="0" lang="es-ES" b="1" i="0" u="none" strike="noStrike" cap="none" normalizeH="0" baseline="0" dirty="0" smtClean="0">
                <a:ln>
                  <a:noFill/>
                </a:ln>
                <a:solidFill>
                  <a:srgbClr val="262626"/>
                </a:solidFill>
                <a:effectLst/>
                <a:latin typeface="Arial" pitchFamily="34" charset="0"/>
                <a:ea typeface="Times New Roman" pitchFamily="18" charset="0"/>
                <a:cs typeface="Arial" pitchFamily="34" charset="0"/>
              </a:rPr>
              <a:t>, 2006)</a:t>
            </a:r>
            <a:r>
              <a:rPr kumimoji="0" lang="es-ES_tradnl" b="1" i="0" u="none" strike="noStrike" cap="none" normalizeH="0" baseline="0" dirty="0" smtClean="0">
                <a:ln>
                  <a:noFill/>
                </a:ln>
                <a:solidFill>
                  <a:srgbClr val="262626"/>
                </a:solidFill>
                <a:effectLst/>
                <a:latin typeface="Arial" pitchFamily="34" charset="0"/>
                <a:ea typeface="Times New Roman" pitchFamily="18" charset="0"/>
                <a:cs typeface="Arial" pitchFamily="34" charset="0"/>
              </a:rPr>
              <a:t>.</a:t>
            </a:r>
          </a:p>
          <a:p>
            <a:pPr lvl="0" algn="just" fontAlgn="base">
              <a:lnSpc>
                <a:spcPct val="150000"/>
              </a:lnSpc>
              <a:spcBef>
                <a:spcPts val="600"/>
              </a:spcBef>
              <a:spcAft>
                <a:spcPts val="600"/>
              </a:spcAft>
            </a:pPr>
            <a:r>
              <a:rPr lang="es-ES_tradnl" b="1" dirty="0">
                <a:solidFill>
                  <a:srgbClr val="262626"/>
                </a:solidFill>
                <a:latin typeface="Arial" pitchFamily="34" charset="0"/>
                <a:ea typeface="Times New Roman" pitchFamily="18" charset="0"/>
                <a:cs typeface="Arial" pitchFamily="34" charset="0"/>
              </a:rPr>
              <a:t>En el Ecuador la Teca (</a:t>
            </a:r>
            <a:r>
              <a:rPr lang="es-ES_tradnl" b="1" i="1" dirty="0" err="1">
                <a:solidFill>
                  <a:srgbClr val="262626"/>
                </a:solidFill>
                <a:latin typeface="Arial" pitchFamily="34" charset="0"/>
                <a:ea typeface="Times New Roman" pitchFamily="18" charset="0"/>
                <a:cs typeface="Arial" pitchFamily="34" charset="0"/>
              </a:rPr>
              <a:t>Tectona</a:t>
            </a:r>
            <a:r>
              <a:rPr lang="es-ES_tradnl" b="1" i="1" dirty="0">
                <a:solidFill>
                  <a:srgbClr val="262626"/>
                </a:solidFill>
                <a:latin typeface="Arial" pitchFamily="34" charset="0"/>
                <a:ea typeface="Times New Roman" pitchFamily="18" charset="0"/>
                <a:cs typeface="Arial" pitchFamily="34" charset="0"/>
              </a:rPr>
              <a:t> </a:t>
            </a:r>
            <a:r>
              <a:rPr lang="es-ES_tradnl" b="1" i="1" dirty="0" err="1">
                <a:solidFill>
                  <a:srgbClr val="262626"/>
                </a:solidFill>
                <a:latin typeface="Arial" pitchFamily="34" charset="0"/>
                <a:ea typeface="Times New Roman" pitchFamily="18" charset="0"/>
                <a:cs typeface="Arial" pitchFamily="34" charset="0"/>
              </a:rPr>
              <a:t>grandis</a:t>
            </a:r>
            <a:r>
              <a:rPr lang="es-ES_tradnl" b="1" dirty="0">
                <a:solidFill>
                  <a:srgbClr val="262626"/>
                </a:solidFill>
                <a:latin typeface="Arial" pitchFamily="34" charset="0"/>
                <a:ea typeface="Times New Roman" pitchFamily="18" charset="0"/>
                <a:cs typeface="Arial" pitchFamily="34" charset="0"/>
              </a:rPr>
              <a:t>) fue introducida entre los años  1943 y 1944 a la Estación Experimental Tropical </a:t>
            </a:r>
            <a:r>
              <a:rPr lang="es-ES_tradnl" b="1" dirty="0" err="1">
                <a:solidFill>
                  <a:srgbClr val="262626"/>
                </a:solidFill>
                <a:latin typeface="Arial" pitchFamily="34" charset="0"/>
                <a:ea typeface="Times New Roman" pitchFamily="18" charset="0"/>
                <a:cs typeface="Arial" pitchFamily="34" charset="0"/>
              </a:rPr>
              <a:t>Pichilingue</a:t>
            </a:r>
            <a:r>
              <a:rPr lang="es-ES_tradnl" b="1" dirty="0">
                <a:solidFill>
                  <a:srgbClr val="262626"/>
                </a:solidFill>
                <a:latin typeface="Arial" pitchFamily="34" charset="0"/>
                <a:ea typeface="Times New Roman" pitchFamily="18" charset="0"/>
                <a:cs typeface="Arial" pitchFamily="34" charset="0"/>
              </a:rPr>
              <a:t> del Instituto Nacional Autónomo de Investigaciones Agropecuarias INIAP, ubicada en la provincia de Los Ríos. Actualmente se encuentra distribuida en todo el trópico ecuatoriano </a:t>
            </a:r>
            <a:r>
              <a:rPr lang="es-ES" b="1" dirty="0">
                <a:solidFill>
                  <a:srgbClr val="262626"/>
                </a:solidFill>
                <a:latin typeface="Arial" pitchFamily="34" charset="0"/>
                <a:ea typeface="Times New Roman" pitchFamily="18" charset="0"/>
                <a:cs typeface="Arial" pitchFamily="34" charset="0"/>
              </a:rPr>
              <a:t>(Tapia &amp; </a:t>
            </a:r>
            <a:r>
              <a:rPr lang="es-ES" b="1" dirty="0" err="1">
                <a:solidFill>
                  <a:srgbClr val="262626"/>
                </a:solidFill>
                <a:latin typeface="Arial" pitchFamily="34" charset="0"/>
                <a:ea typeface="Times New Roman" pitchFamily="18" charset="0"/>
                <a:cs typeface="Arial" pitchFamily="34" charset="0"/>
              </a:rPr>
              <a:t>Plua</a:t>
            </a:r>
            <a:r>
              <a:rPr lang="es-ES" b="1" dirty="0">
                <a:solidFill>
                  <a:srgbClr val="262626"/>
                </a:solidFill>
                <a:latin typeface="Arial" pitchFamily="34" charset="0"/>
                <a:ea typeface="Times New Roman" pitchFamily="18" charset="0"/>
                <a:cs typeface="Arial" pitchFamily="34" charset="0"/>
              </a:rPr>
              <a:t>, 2006)</a:t>
            </a:r>
            <a:r>
              <a:rPr lang="es-ES_tradnl" b="1" dirty="0" smtClean="0">
                <a:solidFill>
                  <a:srgbClr val="262626"/>
                </a:solidFill>
                <a:latin typeface="Arial" pitchFamily="34" charset="0"/>
                <a:ea typeface="Times New Roman" pitchFamily="18" charset="0"/>
                <a:cs typeface="Arial" pitchFamily="34" charset="0"/>
              </a:rPr>
              <a:t>.</a:t>
            </a:r>
          </a:p>
        </p:txBody>
      </p:sp>
      <p:sp>
        <p:nvSpPr>
          <p:cNvPr id="8" name="7 CuadroTexto"/>
          <p:cNvSpPr txBox="1"/>
          <p:nvPr/>
        </p:nvSpPr>
        <p:spPr>
          <a:xfrm>
            <a:off x="2873766" y="548680"/>
            <a:ext cx="3595856" cy="707886"/>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4000" b="1" dirty="0" smtClean="0">
                <a:solidFill>
                  <a:schemeClr val="tx1"/>
                </a:solidFill>
                <a:latin typeface="Algerian" pitchFamily="82" charset="0"/>
                <a:cs typeface="Arial" pitchFamily="34" charset="0"/>
              </a:rPr>
              <a:t>INTRODUCCIÓN</a:t>
            </a:r>
            <a:endParaRPr lang="es-EC" sz="4000" b="1" dirty="0">
              <a:solidFill>
                <a:schemeClr val="tx1"/>
              </a:solidFill>
              <a:latin typeface="Algerian" pitchFamily="82" charset="0"/>
              <a:cs typeface="Arial" pitchFamily="34" charset="0"/>
            </a:endParaRPr>
          </a:p>
        </p:txBody>
      </p:sp>
    </p:spTree>
    <p:extLst>
      <p:ext uri="{BB962C8B-B14F-4D97-AF65-F5344CB8AC3E}">
        <p14:creationId xmlns:p14="http://schemas.microsoft.com/office/powerpoint/2010/main" val="2533057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966122" y="580618"/>
            <a:ext cx="7877669" cy="400110"/>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_tradnl" sz="2000" b="1" dirty="0" smtClean="0">
                <a:latin typeface="Arial" pitchFamily="34" charset="0"/>
                <a:cs typeface="Arial" pitchFamily="34" charset="0"/>
              </a:rPr>
              <a:t>Tendencia </a:t>
            </a:r>
            <a:r>
              <a:rPr lang="es-ES_tradnl" sz="2000" b="1" dirty="0">
                <a:latin typeface="Arial" pitchFamily="34" charset="0"/>
                <a:cs typeface="Arial" pitchFamily="34" charset="0"/>
              </a:rPr>
              <a:t>de biomasa total (t ha</a:t>
            </a:r>
            <a:r>
              <a:rPr lang="es-ES_tradnl" sz="2000" b="1" baseline="30000" dirty="0">
                <a:latin typeface="Arial" pitchFamily="34" charset="0"/>
                <a:cs typeface="Arial" pitchFamily="34" charset="0"/>
              </a:rPr>
              <a:t>-1</a:t>
            </a:r>
            <a:r>
              <a:rPr lang="es-ES_tradnl" sz="2000" b="1" dirty="0">
                <a:latin typeface="Arial" pitchFamily="34" charset="0"/>
                <a:cs typeface="Arial" pitchFamily="34" charset="0"/>
              </a:rPr>
              <a:t>) tratamientos y evaluaciones</a:t>
            </a:r>
            <a:endParaRPr lang="es-ES" sz="2000" b="1" dirty="0">
              <a:latin typeface="Arial" pitchFamily="34" charset="0"/>
              <a:cs typeface="Arial" pitchFamily="34" charset="0"/>
            </a:endParaRPr>
          </a:p>
        </p:txBody>
      </p:sp>
      <p:graphicFrame>
        <p:nvGraphicFramePr>
          <p:cNvPr id="9" name="8 Gráfico"/>
          <p:cNvGraphicFramePr/>
          <p:nvPr>
            <p:extLst>
              <p:ext uri="{D42A27DB-BD31-4B8C-83A1-F6EECF244321}">
                <p14:modId xmlns:p14="http://schemas.microsoft.com/office/powerpoint/2010/main" val="1121926961"/>
              </p:ext>
            </p:extLst>
          </p:nvPr>
        </p:nvGraphicFramePr>
        <p:xfrm>
          <a:off x="1619672" y="1416262"/>
          <a:ext cx="6768752" cy="46805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25984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899592" y="600943"/>
            <a:ext cx="8071440" cy="323165"/>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_tradnl" sz="1500" b="1" dirty="0">
                <a:latin typeface="Arial" pitchFamily="34" charset="0"/>
                <a:cs typeface="Arial" pitchFamily="34" charset="0"/>
              </a:rPr>
              <a:t>Porcentaje del establecimiento de las coberturas en días después de la siembra (DDS)</a:t>
            </a:r>
            <a:endParaRPr lang="es-EC" sz="1500" b="1" dirty="0">
              <a:latin typeface="Arial" pitchFamily="34" charset="0"/>
              <a:cs typeface="Arial" pitchFamily="34" charset="0"/>
            </a:endParaRPr>
          </a:p>
        </p:txBody>
      </p:sp>
      <p:graphicFrame>
        <p:nvGraphicFramePr>
          <p:cNvPr id="10" name="9 Gráfico"/>
          <p:cNvGraphicFramePr/>
          <p:nvPr>
            <p:extLst>
              <p:ext uri="{D42A27DB-BD31-4B8C-83A1-F6EECF244321}">
                <p14:modId xmlns:p14="http://schemas.microsoft.com/office/powerpoint/2010/main" val="2534926142"/>
              </p:ext>
            </p:extLst>
          </p:nvPr>
        </p:nvGraphicFramePr>
        <p:xfrm>
          <a:off x="1187624" y="1700808"/>
          <a:ext cx="7272808" cy="38164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67442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1331640" y="692696"/>
            <a:ext cx="7218643" cy="400110"/>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sz="2000" b="1" dirty="0">
                <a:latin typeface="Arial" pitchFamily="34" charset="0"/>
                <a:cs typeface="Arial" pitchFamily="34" charset="0"/>
              </a:rPr>
              <a:t>Cuadrados medios de CE, pH y </a:t>
            </a:r>
            <a:r>
              <a:rPr lang="es-ES" sz="2000" b="1" dirty="0" smtClean="0">
                <a:latin typeface="Arial" pitchFamily="34" charset="0"/>
                <a:cs typeface="Arial" pitchFamily="34" charset="0"/>
              </a:rPr>
              <a:t>MO entre los tratamientos</a:t>
            </a:r>
            <a:endParaRPr lang="es-EC" sz="2000" b="1" dirty="0">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140367155"/>
              </p:ext>
            </p:extLst>
          </p:nvPr>
        </p:nvGraphicFramePr>
        <p:xfrm>
          <a:off x="1979712" y="2924944"/>
          <a:ext cx="5544616" cy="3024336"/>
        </p:xfrm>
        <a:graphic>
          <a:graphicData uri="http://schemas.openxmlformats.org/drawingml/2006/table">
            <a:tbl>
              <a:tblPr firstRow="1" firstCol="1" bandRow="1"/>
              <a:tblGrid>
                <a:gridCol w="1432499"/>
                <a:gridCol w="398151"/>
                <a:gridCol w="901631"/>
                <a:gridCol w="410791"/>
                <a:gridCol w="789981"/>
                <a:gridCol w="410791"/>
                <a:gridCol w="789981"/>
                <a:gridCol w="410791"/>
              </a:tblGrid>
              <a:tr h="359883">
                <a:tc>
                  <a:txBody>
                    <a:bodyPr/>
                    <a:lstStyle/>
                    <a:p>
                      <a:pPr>
                        <a:spcAft>
                          <a:spcPts val="0"/>
                        </a:spcAft>
                      </a:pPr>
                      <a:r>
                        <a:rPr lang="es-ES" sz="1200" b="1" dirty="0">
                          <a:solidFill>
                            <a:srgbClr val="000000"/>
                          </a:solidFill>
                          <a:effectLst/>
                          <a:latin typeface="Arial"/>
                          <a:ea typeface="Times New Roman"/>
                          <a:cs typeface="Arial"/>
                        </a:rPr>
                        <a:t>  F.V.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err="1">
                          <a:solidFill>
                            <a:srgbClr val="000000"/>
                          </a:solidFill>
                          <a:effectLst/>
                          <a:latin typeface="Arial"/>
                          <a:ea typeface="Times New Roman"/>
                          <a:cs typeface="Arial"/>
                        </a:rPr>
                        <a:t>gl</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200" b="1">
                          <a:solidFill>
                            <a:srgbClr val="000000"/>
                          </a:solidFill>
                          <a:effectLst/>
                          <a:latin typeface="Arial"/>
                          <a:ea typeface="Times New Roman"/>
                          <a:cs typeface="Arial"/>
                        </a:rPr>
                        <a:t>C.E ds/m</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200" b="1" dirty="0">
                          <a:solidFill>
                            <a:srgbClr val="000000"/>
                          </a:solidFill>
                          <a:effectLst/>
                          <a:latin typeface="Arial"/>
                          <a:ea typeface="Times New Roman"/>
                          <a:cs typeface="Arial"/>
                        </a:rPr>
                        <a:t>pH</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200" b="1" dirty="0">
                          <a:solidFill>
                            <a:srgbClr val="000000"/>
                          </a:solidFill>
                          <a:effectLst/>
                          <a:latin typeface="Arial"/>
                          <a:ea typeface="Times New Roman"/>
                          <a:cs typeface="Arial"/>
                        </a:rPr>
                        <a:t>M.O %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528268">
                <a:tc>
                  <a:txBody>
                    <a:bodyPr/>
                    <a:lstStyle/>
                    <a:p>
                      <a:pPr>
                        <a:spcAft>
                          <a:spcPts val="0"/>
                        </a:spcAft>
                      </a:pPr>
                      <a:r>
                        <a:rPr lang="es-ES" sz="1200" b="1">
                          <a:solidFill>
                            <a:srgbClr val="000000"/>
                          </a:solidFill>
                          <a:effectLst/>
                          <a:latin typeface="Arial"/>
                          <a:ea typeface="Times New Roman"/>
                          <a:cs typeface="Arial"/>
                        </a:rPr>
                        <a:t>Repeticiones</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3</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0,00032</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0,0088</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a:solidFill>
                            <a:srgbClr val="000000"/>
                          </a:solidFill>
                          <a:effectLst/>
                          <a:latin typeface="Arial"/>
                          <a:ea typeface="Times New Roman"/>
                          <a:cs typeface="Arial"/>
                        </a:rPr>
                        <a:t>ns</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0,8151</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a:solidFill>
                            <a:srgbClr val="000000"/>
                          </a:solidFill>
                          <a:effectLst/>
                          <a:latin typeface="Arial"/>
                          <a:ea typeface="Times New Roman"/>
                          <a:cs typeface="Arial"/>
                        </a:rPr>
                        <a:t>ns</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528268">
                <a:tc>
                  <a:txBody>
                    <a:bodyPr/>
                    <a:lstStyle/>
                    <a:p>
                      <a:pPr>
                        <a:spcAft>
                          <a:spcPts val="0"/>
                        </a:spcAft>
                      </a:pPr>
                      <a:r>
                        <a:rPr lang="es-ES" sz="1200" b="1">
                          <a:solidFill>
                            <a:srgbClr val="000000"/>
                          </a:solidFill>
                          <a:effectLst/>
                          <a:latin typeface="Arial"/>
                          <a:ea typeface="Times New Roman"/>
                          <a:cs typeface="Arial"/>
                        </a:rPr>
                        <a:t>Tratamientos</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3</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0,00037</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0,0112</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0,0298</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ns</a:t>
                      </a:r>
                      <a:endParaRPr lang="es-EC" sz="1200" b="1">
                        <a:effectLst/>
                        <a:latin typeface="Arial"/>
                        <a:ea typeface="Times New Roman"/>
                        <a:cs typeface="Times New Roman"/>
                      </a:endParaRPr>
                    </a:p>
                  </a:txBody>
                  <a:tcPr marL="44450" marR="44450" marT="0" marB="0" anchor="b">
                    <a:lnL>
                      <a:noFill/>
                    </a:lnL>
                    <a:lnR>
                      <a:noFill/>
                    </a:lnR>
                    <a:lnT>
                      <a:noFill/>
                    </a:lnT>
                    <a:lnB>
                      <a:noFill/>
                    </a:lnB>
                  </a:tcPr>
                </a:tc>
              </a:tr>
              <a:tr h="528268">
                <a:tc>
                  <a:txBody>
                    <a:bodyPr/>
                    <a:lstStyle/>
                    <a:p>
                      <a:pPr>
                        <a:spcAft>
                          <a:spcPts val="0"/>
                        </a:spcAft>
                      </a:pPr>
                      <a:r>
                        <a:rPr lang="es-ES" sz="1200" b="1" dirty="0">
                          <a:solidFill>
                            <a:srgbClr val="000000"/>
                          </a:solidFill>
                          <a:effectLst/>
                          <a:latin typeface="Arial"/>
                          <a:ea typeface="Times New Roman"/>
                          <a:cs typeface="Arial"/>
                        </a:rPr>
                        <a:t>Error      </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9</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0,00098</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0,0361</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1,1371</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ns</a:t>
                      </a:r>
                      <a:endParaRPr lang="es-EC" sz="1200" b="1">
                        <a:effectLst/>
                        <a:latin typeface="Arial"/>
                        <a:ea typeface="Times New Roman"/>
                        <a:cs typeface="Times New Roman"/>
                      </a:endParaRPr>
                    </a:p>
                  </a:txBody>
                  <a:tcPr marL="44450" marR="44450" marT="0" marB="0" anchor="b">
                    <a:lnL>
                      <a:noFill/>
                    </a:lnL>
                    <a:lnR>
                      <a:noFill/>
                    </a:lnR>
                    <a:lnT>
                      <a:noFill/>
                    </a:lnT>
                    <a:lnB>
                      <a:noFill/>
                    </a:lnB>
                  </a:tcPr>
                </a:tc>
              </a:tr>
              <a:tr h="359883">
                <a:tc>
                  <a:txBody>
                    <a:bodyPr/>
                    <a:lstStyle/>
                    <a:p>
                      <a:pPr>
                        <a:spcAft>
                          <a:spcPts val="0"/>
                        </a:spcAft>
                      </a:pPr>
                      <a:r>
                        <a:rPr lang="es-ES" sz="1200" b="1">
                          <a:solidFill>
                            <a:srgbClr val="000000"/>
                          </a:solidFill>
                          <a:effectLst/>
                          <a:latin typeface="Arial"/>
                          <a:ea typeface="Times New Roman"/>
                          <a:cs typeface="Arial"/>
                        </a:rPr>
                        <a:t>Total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a:solidFill>
                            <a:srgbClr val="000000"/>
                          </a:solidFill>
                          <a:effectLst/>
                          <a:latin typeface="Arial"/>
                          <a:ea typeface="Times New Roman"/>
                          <a:cs typeface="Arial"/>
                        </a:rPr>
                        <a:t>15</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359883">
                <a:tc>
                  <a:txBody>
                    <a:bodyPr/>
                    <a:lstStyle/>
                    <a:p>
                      <a:pPr>
                        <a:spcAft>
                          <a:spcPts val="0"/>
                        </a:spcAft>
                      </a:pPr>
                      <a:r>
                        <a:rPr lang="es-ES" sz="1200" b="1">
                          <a:solidFill>
                            <a:srgbClr val="000000"/>
                          </a:solidFill>
                          <a:effectLst/>
                          <a:latin typeface="Arial"/>
                          <a:ea typeface="Times New Roman"/>
                          <a:cs typeface="Arial"/>
                        </a:rPr>
                        <a:t>CV %</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33,69</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3,21</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19,6</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359883">
                <a:tc>
                  <a:txBody>
                    <a:bodyPr/>
                    <a:lstStyle/>
                    <a:p>
                      <a:pPr>
                        <a:spcAft>
                          <a:spcPts val="0"/>
                        </a:spcAft>
                      </a:pPr>
                      <a:r>
                        <a:rPr lang="es-ES" sz="1200" b="1" dirty="0">
                          <a:solidFill>
                            <a:srgbClr val="000000"/>
                          </a:solidFill>
                          <a:effectLst/>
                          <a:latin typeface="Arial"/>
                          <a:ea typeface="Times New Roman"/>
                          <a:cs typeface="Arial"/>
                        </a:rPr>
                        <a:t>Media</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0,09</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5,91</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5,44</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r>
            </a:tbl>
          </a:graphicData>
        </a:graphic>
      </p:graphicFrame>
      <p:sp>
        <p:nvSpPr>
          <p:cNvPr id="5" name="4 Rectángulo"/>
          <p:cNvSpPr/>
          <p:nvPr/>
        </p:nvSpPr>
        <p:spPr>
          <a:xfrm>
            <a:off x="1891635" y="6032321"/>
            <a:ext cx="1688283" cy="276999"/>
          </a:xfrm>
          <a:prstGeom prst="rect">
            <a:avLst/>
          </a:prstGeom>
        </p:spPr>
        <p:txBody>
          <a:bodyPr wrap="none">
            <a:spAutoFit/>
          </a:bodyPr>
          <a:lstStyle/>
          <a:p>
            <a:r>
              <a:rPr lang="es-ES_tradnl" sz="1200" b="1" dirty="0" err="1">
                <a:latin typeface="Arial" pitchFamily="34" charset="0"/>
                <a:cs typeface="Arial" pitchFamily="34" charset="0"/>
              </a:rPr>
              <a:t>ns</a:t>
            </a:r>
            <a:r>
              <a:rPr lang="es-ES_tradnl" sz="1200" b="1" dirty="0">
                <a:latin typeface="Arial" pitchFamily="34" charset="0"/>
                <a:cs typeface="Arial" pitchFamily="34" charset="0"/>
              </a:rPr>
              <a:t> </a:t>
            </a:r>
            <a:r>
              <a:rPr lang="en-US" sz="1200" b="1" dirty="0">
                <a:latin typeface="Arial" pitchFamily="34" charset="0"/>
                <a:cs typeface="Arial" pitchFamily="34" charset="0"/>
              </a:rPr>
              <a:t>=</a:t>
            </a:r>
            <a:r>
              <a:rPr lang="es-ES_tradnl" sz="1200" b="1" dirty="0">
                <a:latin typeface="Arial" pitchFamily="34" charset="0"/>
                <a:cs typeface="Arial" pitchFamily="34" charset="0"/>
              </a:rPr>
              <a:t> </a:t>
            </a:r>
            <a:r>
              <a:rPr lang="es-ES_tradnl" sz="1200" b="1" dirty="0" smtClean="0">
                <a:latin typeface="Arial" pitchFamily="34" charset="0"/>
                <a:cs typeface="Arial" pitchFamily="34" charset="0"/>
              </a:rPr>
              <a:t>No </a:t>
            </a:r>
            <a:r>
              <a:rPr lang="es-ES_tradnl" sz="1200" b="1" dirty="0">
                <a:latin typeface="Arial" pitchFamily="34" charset="0"/>
                <a:cs typeface="Arial" pitchFamily="34" charset="0"/>
              </a:rPr>
              <a:t>significativo</a:t>
            </a:r>
            <a:endParaRPr lang="es-EC" sz="1200" dirty="0">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862347020"/>
              </p:ext>
            </p:extLst>
          </p:nvPr>
        </p:nvGraphicFramePr>
        <p:xfrm>
          <a:off x="3347864" y="1427237"/>
          <a:ext cx="3175000" cy="1377315"/>
        </p:xfrm>
        <a:graphic>
          <a:graphicData uri="http://schemas.openxmlformats.org/drawingml/2006/table">
            <a:tbl>
              <a:tblPr/>
              <a:tblGrid>
                <a:gridCol w="850900"/>
                <a:gridCol w="774700"/>
                <a:gridCol w="774700"/>
                <a:gridCol w="774700"/>
              </a:tblGrid>
              <a:tr h="200025">
                <a:tc rowSpan="2">
                  <a:txBody>
                    <a:bodyPr/>
                    <a:lstStyle/>
                    <a:p>
                      <a:pPr algn="ctr" fontAlgn="b"/>
                      <a:r>
                        <a:rPr lang="es-EC" sz="1200" b="1" i="0" u="none" strike="noStrike" dirty="0">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FFFFFF"/>
                          </a:solidFill>
                          <a:effectLst/>
                          <a:latin typeface="Arial"/>
                        </a:rPr>
                        <a:t>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a:r>
                        <a:rPr lang="es-EC" dirty="0" smtClean="0">
                          <a:solidFill>
                            <a:schemeClr val="bg1"/>
                          </a:solidFill>
                        </a:rPr>
                        <a:t>pH</a:t>
                      </a:r>
                      <a:endParaRPr lang="es-EC" dirty="0">
                        <a:solidFill>
                          <a:schemeClr val="bg1"/>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dirty="0">
                          <a:solidFill>
                            <a:srgbClr val="FFFFFF"/>
                          </a:solidFill>
                          <a:effectLst/>
                          <a:latin typeface="Arial"/>
                        </a:rPr>
                        <a:t>M.O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0025">
                <a:tc vMerge="1">
                  <a:txBody>
                    <a:bodyPr/>
                    <a:lstStyle/>
                    <a:p>
                      <a:endParaRPr lang="es-EC"/>
                    </a:p>
                  </a:txBody>
                  <a:tcPr/>
                </a:tc>
                <a:tc>
                  <a:txBody>
                    <a:bodyPr/>
                    <a:lstStyle/>
                    <a:p>
                      <a:pPr algn="ctr" fontAlgn="b"/>
                      <a:r>
                        <a:rPr lang="es-EC" sz="1200" b="1" i="0" u="none" strike="noStrike" dirty="0" err="1">
                          <a:solidFill>
                            <a:srgbClr val="FFFFFF"/>
                          </a:solidFill>
                          <a:effectLst/>
                          <a:latin typeface="Arial"/>
                        </a:rPr>
                        <a:t>ds</a:t>
                      </a:r>
                      <a:r>
                        <a:rPr lang="es-EC" sz="1200" b="1" i="0" u="none" strike="noStrike" dirty="0">
                          <a:solidFill>
                            <a:srgbClr val="FFFFFF"/>
                          </a:solidFill>
                          <a:effectLst/>
                          <a:latin typeface="Arial"/>
                        </a:rPr>
                        <a:t>/m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endParaRPr lang="es-EC"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a:solidFill>
                            <a:srgbClr val="FFFFFF"/>
                          </a:solidFill>
                          <a:effectLst/>
                          <a:latin typeface="Arial"/>
                        </a:rPr>
                        <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00025">
                <a:tc rowSpan="2">
                  <a:txBody>
                    <a:bodyPr/>
                    <a:lstStyle/>
                    <a:p>
                      <a:pPr algn="ctr" fontAlgn="ctr"/>
                      <a:r>
                        <a:rPr lang="es-EC" sz="1200" b="1" i="0" u="none" strike="noStrike">
                          <a:solidFill>
                            <a:srgbClr val="000000"/>
                          </a:solidFill>
                          <a:effectLst/>
                          <a:latin typeface="Arial"/>
                        </a:rPr>
                        <a:t>14/05/203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a:endParaRPr lang="es-EC" sz="1200" b="1" dirty="0">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a:solidFill>
                            <a:srgbClr val="000000"/>
                          </a:solidFill>
                          <a:effectLst/>
                          <a:latin typeface="Arial"/>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effectLst/>
                          <a:latin typeface="Arial"/>
                        </a:rPr>
                        <a:t>4,3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0025">
                <a:tc vMerge="1">
                  <a:txBody>
                    <a:bodyPr/>
                    <a:lstStyle/>
                    <a:p>
                      <a:endParaRPr lang="es-EC"/>
                    </a:p>
                  </a:txBody>
                  <a:tcPr/>
                </a:tc>
                <a:tc>
                  <a:txBody>
                    <a:bodyPr/>
                    <a:lstStyle/>
                    <a:p>
                      <a:pPr algn="ctr"/>
                      <a:endParaRPr lang="es-EC" sz="1200" b="1" dirty="0">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dirty="0" err="1" smtClean="0">
                          <a:solidFill>
                            <a:srgbClr val="000000"/>
                          </a:solidFill>
                          <a:effectLst/>
                          <a:latin typeface="Arial"/>
                        </a:rPr>
                        <a:t>LAc</a:t>
                      </a:r>
                      <a:endParaRPr lang="es-EC" sz="12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200" b="1" i="0" u="none" strike="noStrike">
                          <a:solidFill>
                            <a:srgbClr val="000000"/>
                          </a:solidFill>
                          <a:effectLst/>
                          <a:latin typeface="Arial"/>
                        </a:rPr>
                        <a:t>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00025">
                <a:tc rowSpan="2">
                  <a:txBody>
                    <a:bodyPr/>
                    <a:lstStyle/>
                    <a:p>
                      <a:pPr algn="ctr" fontAlgn="ctr"/>
                      <a:r>
                        <a:rPr lang="es-EC" sz="1200" b="1" i="0" u="none" strike="noStrike">
                          <a:solidFill>
                            <a:srgbClr val="000000"/>
                          </a:solidFill>
                          <a:effectLst/>
                          <a:latin typeface="Arial"/>
                        </a:rPr>
                        <a:t>01/07/2014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s-EC" sz="1200" b="1" dirty="0" smtClean="0">
                          <a:latin typeface="Arial" pitchFamily="34" charset="0"/>
                          <a:cs typeface="Arial" pitchFamily="34" charset="0"/>
                        </a:rPr>
                        <a:t>0,09</a:t>
                      </a:r>
                      <a:endParaRPr lang="es-EC" sz="1200" b="1" dirty="0">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EC" sz="1200" b="1" i="0" u="none" strike="noStrike" dirty="0">
                          <a:solidFill>
                            <a:srgbClr val="000000"/>
                          </a:solidFill>
                          <a:effectLst/>
                          <a:latin typeface="Arial"/>
                        </a:rPr>
                        <a:t>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EC" sz="1200" b="1" i="0" u="none" strike="noStrike">
                          <a:solidFill>
                            <a:srgbClr val="000000"/>
                          </a:solidFill>
                          <a:effectLst/>
                          <a:latin typeface="Arial"/>
                        </a:rPr>
                        <a:t>5,44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09550">
                <a:tc vMerge="1">
                  <a:txBody>
                    <a:bodyPr/>
                    <a:lstStyle/>
                    <a:p>
                      <a:endParaRPr lang="es-EC"/>
                    </a:p>
                  </a:txBody>
                  <a:tcPr/>
                </a:tc>
                <a:tc>
                  <a:txBody>
                    <a:bodyPr/>
                    <a:lstStyle/>
                    <a:p>
                      <a:pPr algn="ctr"/>
                      <a:r>
                        <a:rPr lang="es-EC" sz="1200" b="1" dirty="0" smtClean="0">
                          <a:latin typeface="Arial" pitchFamily="34" charset="0"/>
                          <a:cs typeface="Arial" pitchFamily="34" charset="0"/>
                        </a:rPr>
                        <a:t>N.S</a:t>
                      </a:r>
                      <a:endParaRPr lang="es-EC" sz="1200" b="1" dirty="0">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s-EC" sz="1200" b="1" i="0" u="none" strike="noStrike" dirty="0" err="1">
                          <a:solidFill>
                            <a:srgbClr val="000000"/>
                          </a:solidFill>
                          <a:effectLst/>
                          <a:latin typeface="Arial"/>
                        </a:rPr>
                        <a:t>MeAc</a:t>
                      </a:r>
                      <a:endParaRPr lang="es-EC" sz="12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s-EC" sz="1200" b="1" i="0" u="none" strike="noStrike" dirty="0">
                          <a:solidFill>
                            <a:srgbClr val="000000"/>
                          </a:solidFill>
                          <a:effectLst/>
                          <a:latin typeface="Arial"/>
                        </a:rPr>
                        <a:t>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2931750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1191969" y="770616"/>
            <a:ext cx="7340471" cy="369332"/>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b="1" dirty="0">
                <a:latin typeface="Arial" pitchFamily="34" charset="0"/>
                <a:cs typeface="Arial" pitchFamily="34" charset="0"/>
              </a:rPr>
              <a:t>Cuadrados medios de los macronutrientes </a:t>
            </a:r>
            <a:r>
              <a:rPr lang="es-ES" b="1" dirty="0" smtClean="0">
                <a:latin typeface="Arial" pitchFamily="34" charset="0"/>
                <a:cs typeface="Arial" pitchFamily="34" charset="0"/>
              </a:rPr>
              <a:t>entre los tratamientos</a:t>
            </a:r>
            <a:endParaRPr lang="es-EC" b="1" dirty="0">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781355198"/>
              </p:ext>
            </p:extLst>
          </p:nvPr>
        </p:nvGraphicFramePr>
        <p:xfrm>
          <a:off x="997947" y="3573016"/>
          <a:ext cx="7563825" cy="1814316"/>
        </p:xfrm>
        <a:graphic>
          <a:graphicData uri="http://schemas.openxmlformats.org/drawingml/2006/table">
            <a:tbl>
              <a:tblPr firstRow="1" firstCol="1" bandRow="1"/>
              <a:tblGrid>
                <a:gridCol w="1171265"/>
                <a:gridCol w="358066"/>
                <a:gridCol w="745468"/>
                <a:gridCol w="349438"/>
                <a:gridCol w="595339"/>
                <a:gridCol w="349438"/>
                <a:gridCol w="595339"/>
                <a:gridCol w="349438"/>
                <a:gridCol w="215703"/>
                <a:gridCol w="690248"/>
                <a:gridCol w="349438"/>
                <a:gridCol w="595339"/>
                <a:gridCol w="349438"/>
                <a:gridCol w="500430"/>
                <a:gridCol w="349438"/>
              </a:tblGrid>
              <a:tr h="223827">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algn="ctr">
                        <a:spcAft>
                          <a:spcPts val="0"/>
                        </a:spcAft>
                      </a:pPr>
                      <a:r>
                        <a:rPr lang="es-ES" sz="1200" b="1" dirty="0" smtClean="0">
                          <a:solidFill>
                            <a:srgbClr val="000000"/>
                          </a:solidFill>
                          <a:effectLst/>
                          <a:latin typeface="Arial"/>
                          <a:ea typeface="Times New Roman"/>
                          <a:cs typeface="Arial"/>
                        </a:rPr>
                        <a:t>ppm</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gridSpan="6">
                  <a:txBody>
                    <a:bodyPr/>
                    <a:lstStyle/>
                    <a:p>
                      <a:pPr algn="ctr">
                        <a:spcAft>
                          <a:spcPts val="0"/>
                        </a:spcAft>
                      </a:pPr>
                      <a:r>
                        <a:rPr lang="es-ES" sz="1200" b="1" dirty="0" err="1">
                          <a:solidFill>
                            <a:srgbClr val="000000"/>
                          </a:solidFill>
                          <a:effectLst/>
                          <a:latin typeface="Arial"/>
                          <a:ea typeface="Times New Roman"/>
                          <a:cs typeface="Arial"/>
                        </a:rPr>
                        <a:t>meq</a:t>
                      </a:r>
                      <a:r>
                        <a:rPr lang="es-ES" sz="1200" b="1" dirty="0">
                          <a:solidFill>
                            <a:srgbClr val="000000"/>
                          </a:solidFill>
                          <a:effectLst/>
                          <a:latin typeface="Arial"/>
                          <a:ea typeface="Times New Roman"/>
                          <a:cs typeface="Arial"/>
                        </a:rPr>
                        <a:t> x 100 g de suelo</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3827">
                <a:tc>
                  <a:txBody>
                    <a:bodyPr/>
                    <a:lstStyle/>
                    <a:p>
                      <a:pPr>
                        <a:spcAft>
                          <a:spcPts val="0"/>
                        </a:spcAft>
                      </a:pPr>
                      <a:r>
                        <a:rPr lang="es-ES" sz="1200" b="1" dirty="0">
                          <a:solidFill>
                            <a:srgbClr val="000000"/>
                          </a:solidFill>
                          <a:effectLst/>
                          <a:latin typeface="Arial"/>
                          <a:ea typeface="Times New Roman"/>
                          <a:cs typeface="Arial"/>
                        </a:rPr>
                        <a:t>  F.V.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err="1">
                          <a:solidFill>
                            <a:srgbClr val="000000"/>
                          </a:solidFill>
                          <a:effectLst/>
                          <a:latin typeface="Arial"/>
                          <a:ea typeface="Times New Roman"/>
                          <a:cs typeface="Arial"/>
                        </a:rPr>
                        <a:t>gl</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200" b="1" dirty="0">
                          <a:solidFill>
                            <a:srgbClr val="000000"/>
                          </a:solidFill>
                          <a:effectLst/>
                          <a:latin typeface="Arial"/>
                          <a:ea typeface="Times New Roman"/>
                          <a:cs typeface="Arial"/>
                        </a:rPr>
                        <a:t>N</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200" b="1" dirty="0">
                          <a:solidFill>
                            <a:srgbClr val="000000"/>
                          </a:solidFill>
                          <a:effectLst/>
                          <a:latin typeface="Arial"/>
                          <a:ea typeface="Times New Roman"/>
                          <a:cs typeface="Arial"/>
                        </a:rPr>
                        <a:t>P</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200" b="1">
                          <a:solidFill>
                            <a:srgbClr val="000000"/>
                          </a:solidFill>
                          <a:effectLst/>
                          <a:latin typeface="Arial"/>
                          <a:ea typeface="Times New Roman"/>
                          <a:cs typeface="Arial"/>
                        </a:rPr>
                        <a:t>S</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200" b="1" dirty="0">
                          <a:solidFill>
                            <a:srgbClr val="000000"/>
                          </a:solidFill>
                          <a:effectLst/>
                          <a:latin typeface="Arial"/>
                          <a:ea typeface="Times New Roman"/>
                          <a:cs typeface="Arial"/>
                        </a:rPr>
                        <a:t>K</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200" b="1" dirty="0">
                          <a:solidFill>
                            <a:srgbClr val="000000"/>
                          </a:solidFill>
                          <a:effectLst/>
                          <a:latin typeface="Arial"/>
                          <a:ea typeface="Times New Roman"/>
                          <a:cs typeface="Arial"/>
                        </a:rPr>
                        <a:t>Mg</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200" b="1">
                          <a:solidFill>
                            <a:srgbClr val="000000"/>
                          </a:solidFill>
                          <a:effectLst/>
                          <a:latin typeface="Arial"/>
                          <a:ea typeface="Times New Roman"/>
                          <a:cs typeface="Arial"/>
                        </a:rPr>
                        <a:t>Ca</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23827">
                <a:tc>
                  <a:txBody>
                    <a:bodyPr/>
                    <a:lstStyle/>
                    <a:p>
                      <a:pPr>
                        <a:spcAft>
                          <a:spcPts val="0"/>
                        </a:spcAft>
                      </a:pPr>
                      <a:r>
                        <a:rPr lang="es-ES" sz="1200" b="1" dirty="0">
                          <a:solidFill>
                            <a:srgbClr val="000000"/>
                          </a:solidFill>
                          <a:effectLst/>
                          <a:latin typeface="Arial"/>
                          <a:ea typeface="Times New Roman"/>
                          <a:cs typeface="Arial"/>
                        </a:rPr>
                        <a:t>Repeticiones</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3</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14,79</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2,49</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dirty="0" err="1" smtClean="0">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3,55</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a:solidFill>
                            <a:srgbClr val="000000"/>
                          </a:solidFill>
                          <a:effectLst/>
                          <a:latin typeface="Arial"/>
                          <a:ea typeface="Times New Roman"/>
                          <a:cs typeface="Arial"/>
                        </a:rPr>
                        <a:t>ns</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0,0013</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0,03</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1,23</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200" b="1" dirty="0" err="1" smtClean="0">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23827">
                <a:tc>
                  <a:txBody>
                    <a:bodyPr/>
                    <a:lstStyle/>
                    <a:p>
                      <a:pPr>
                        <a:spcAft>
                          <a:spcPts val="0"/>
                        </a:spcAft>
                      </a:pPr>
                      <a:r>
                        <a:rPr lang="es-ES" sz="1200" b="1">
                          <a:solidFill>
                            <a:srgbClr val="000000"/>
                          </a:solidFill>
                          <a:effectLst/>
                          <a:latin typeface="Arial"/>
                          <a:ea typeface="Times New Roman"/>
                          <a:cs typeface="Arial"/>
                        </a:rPr>
                        <a:t>Tratamientos</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3</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93,03</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ns</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0,99</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0,17</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0,0100</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ns</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0,01</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dirty="0" err="1">
                          <a:solidFill>
                            <a:srgbClr val="000000"/>
                          </a:solidFill>
                          <a:effectLst/>
                          <a:latin typeface="Arial"/>
                          <a:ea typeface="Times New Roman"/>
                          <a:cs typeface="Arial"/>
                        </a:rPr>
                        <a:t>ns</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0,23</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200" b="1">
                          <a:solidFill>
                            <a:srgbClr val="000000"/>
                          </a:solidFill>
                          <a:effectLst/>
                          <a:latin typeface="Arial"/>
                          <a:ea typeface="Times New Roman"/>
                          <a:cs typeface="Arial"/>
                        </a:rPr>
                        <a:t>ns</a:t>
                      </a:r>
                      <a:endParaRPr lang="es-EC" sz="1200" b="1">
                        <a:effectLst/>
                        <a:latin typeface="Arial"/>
                        <a:ea typeface="Times New Roman"/>
                        <a:cs typeface="Times New Roman"/>
                      </a:endParaRPr>
                    </a:p>
                  </a:txBody>
                  <a:tcPr marL="44450" marR="44450" marT="0" marB="0" anchor="b">
                    <a:lnL>
                      <a:noFill/>
                    </a:lnL>
                    <a:lnR>
                      <a:noFill/>
                    </a:lnR>
                    <a:lnT>
                      <a:noFill/>
                    </a:lnT>
                    <a:lnB>
                      <a:noFill/>
                    </a:lnB>
                  </a:tcPr>
                </a:tc>
              </a:tr>
              <a:tr h="231727">
                <a:tc>
                  <a:txBody>
                    <a:bodyPr/>
                    <a:lstStyle/>
                    <a:p>
                      <a:pPr>
                        <a:spcAft>
                          <a:spcPts val="0"/>
                        </a:spcAft>
                      </a:pPr>
                      <a:r>
                        <a:rPr lang="es-ES" sz="1200" b="1">
                          <a:solidFill>
                            <a:srgbClr val="000000"/>
                          </a:solidFill>
                          <a:effectLst/>
                          <a:latin typeface="Arial"/>
                          <a:ea typeface="Times New Roman"/>
                          <a:cs typeface="Arial"/>
                        </a:rPr>
                        <a:t>Error      </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9</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43,42</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0,55</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1,43</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0,0035</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0,01</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0,28</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a:effectLst/>
                        <a:latin typeface="Arial"/>
                        <a:cs typeface="Times New Roman"/>
                      </a:endParaRPr>
                    </a:p>
                  </a:txBody>
                  <a:tcPr marL="44450" marR="44450" marT="0" marB="0" anchor="b">
                    <a:lnL>
                      <a:noFill/>
                    </a:lnL>
                    <a:lnR>
                      <a:noFill/>
                    </a:lnR>
                    <a:lnT>
                      <a:noFill/>
                    </a:lnT>
                    <a:lnB>
                      <a:noFill/>
                    </a:lnB>
                  </a:tcPr>
                </a:tc>
              </a:tr>
              <a:tr h="223827">
                <a:tc>
                  <a:txBody>
                    <a:bodyPr/>
                    <a:lstStyle/>
                    <a:p>
                      <a:pPr>
                        <a:spcAft>
                          <a:spcPts val="0"/>
                        </a:spcAft>
                      </a:pPr>
                      <a:r>
                        <a:rPr lang="es-ES" sz="1200" b="1">
                          <a:solidFill>
                            <a:srgbClr val="000000"/>
                          </a:solidFill>
                          <a:effectLst/>
                          <a:latin typeface="Arial"/>
                          <a:ea typeface="Times New Roman"/>
                          <a:cs typeface="Arial"/>
                        </a:rPr>
                        <a:t>Total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200" b="1">
                          <a:solidFill>
                            <a:srgbClr val="000000"/>
                          </a:solidFill>
                          <a:effectLst/>
                          <a:latin typeface="Arial"/>
                          <a:ea typeface="Times New Roman"/>
                          <a:cs typeface="Arial"/>
                        </a:rPr>
                        <a:t>15</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dirty="0">
                          <a:solidFill>
                            <a:srgbClr val="000000"/>
                          </a:solidFill>
                          <a:effectLst/>
                          <a:latin typeface="Arial"/>
                          <a:ea typeface="Times New Roman"/>
                          <a:cs typeface="Arial"/>
                        </a:rPr>
                        <a:t> </a:t>
                      </a:r>
                      <a:endParaRPr lang="es-EC" sz="12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231727">
                <a:tc>
                  <a:txBody>
                    <a:bodyPr/>
                    <a:lstStyle/>
                    <a:p>
                      <a:pPr>
                        <a:spcAft>
                          <a:spcPts val="0"/>
                        </a:spcAft>
                      </a:pPr>
                      <a:r>
                        <a:rPr lang="es-ES" sz="1200" b="1">
                          <a:solidFill>
                            <a:srgbClr val="000000"/>
                          </a:solidFill>
                          <a:effectLst/>
                          <a:latin typeface="Arial"/>
                          <a:ea typeface="Times New Roman"/>
                          <a:cs typeface="Arial"/>
                        </a:rPr>
                        <a:t>CV %</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11,95</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16,21</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32,17</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29,87</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a:solidFill>
                            <a:srgbClr val="000000"/>
                          </a:solidFill>
                          <a:effectLst/>
                          <a:latin typeface="Arial"/>
                          <a:ea typeface="Times New Roman"/>
                          <a:cs typeface="Arial"/>
                        </a:rPr>
                        <a:t>20,95</a:t>
                      </a:r>
                      <a:endParaRPr lang="es-EC" sz="12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200" b="1" dirty="0">
                          <a:solidFill>
                            <a:srgbClr val="000000"/>
                          </a:solidFill>
                          <a:effectLst/>
                          <a:latin typeface="Arial"/>
                          <a:ea typeface="Times New Roman"/>
                          <a:cs typeface="Arial"/>
                        </a:rPr>
                        <a:t>18,2</a:t>
                      </a:r>
                      <a:endParaRPr lang="es-EC" sz="12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2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231727">
                <a:tc>
                  <a:txBody>
                    <a:bodyPr/>
                    <a:lstStyle/>
                    <a:p>
                      <a:pPr>
                        <a:spcAft>
                          <a:spcPts val="0"/>
                        </a:spcAft>
                      </a:pPr>
                      <a:r>
                        <a:rPr lang="es-ES" sz="1200" b="1">
                          <a:solidFill>
                            <a:srgbClr val="000000"/>
                          </a:solidFill>
                          <a:effectLst/>
                          <a:latin typeface="Arial"/>
                          <a:ea typeface="Times New Roman"/>
                          <a:cs typeface="Arial"/>
                        </a:rPr>
                        <a:t>Media</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55,14</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4,57</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3,72</a:t>
                      </a:r>
                      <a:endParaRPr lang="es-EC" sz="12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a:solidFill>
                            <a:srgbClr val="000000"/>
                          </a:solidFill>
                          <a:effectLst/>
                          <a:latin typeface="Arial"/>
                          <a:ea typeface="Times New Roman"/>
                          <a:cs typeface="Arial"/>
                        </a:rPr>
                        <a:t> </a:t>
                      </a:r>
                      <a:endParaRPr lang="es-EC" sz="1200" b="1">
                        <a:effectLst/>
                        <a:latin typeface="Arial"/>
                        <a:ea typeface="Times New Roman"/>
                        <a:cs typeface="Times New Roman"/>
                      </a:endParaRPr>
                    </a:p>
                  </a:txBody>
                  <a:tcPr marL="44450" marR="44450" marT="0" marB="0">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0,20</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0,45</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200" b="1" dirty="0">
                          <a:solidFill>
                            <a:srgbClr val="000000"/>
                          </a:solidFill>
                          <a:effectLst/>
                          <a:latin typeface="Arial"/>
                          <a:ea typeface="Times New Roman"/>
                          <a:cs typeface="Arial"/>
                        </a:rPr>
                        <a:t>2,94</a:t>
                      </a:r>
                      <a:endParaRPr lang="es-EC" sz="12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200" b="1" dirty="0">
                        <a:effectLst/>
                        <a:latin typeface="Arial"/>
                        <a:cs typeface="Times New Roman"/>
                      </a:endParaRPr>
                    </a:p>
                  </a:txBody>
                  <a:tcPr marL="44450" marR="44450" marT="0" marB="0" anchor="b">
                    <a:lnL>
                      <a:noFill/>
                    </a:lnL>
                    <a:lnR>
                      <a:noFill/>
                    </a:lnR>
                    <a:lnT>
                      <a:noFill/>
                    </a:lnT>
                    <a:lnB>
                      <a:noFill/>
                    </a:lnB>
                  </a:tcPr>
                </a:tc>
              </a:tr>
            </a:tbl>
          </a:graphicData>
        </a:graphic>
      </p:graphicFrame>
      <p:sp>
        <p:nvSpPr>
          <p:cNvPr id="7" name="6 Rectángulo"/>
          <p:cNvSpPr/>
          <p:nvPr/>
        </p:nvSpPr>
        <p:spPr>
          <a:xfrm>
            <a:off x="971600" y="6013983"/>
            <a:ext cx="2883305" cy="276999"/>
          </a:xfrm>
          <a:prstGeom prst="rect">
            <a:avLst/>
          </a:prstGeom>
        </p:spPr>
        <p:txBody>
          <a:bodyPr wrap="square">
            <a:spAutoFit/>
          </a:bodyPr>
          <a:lstStyle/>
          <a:p>
            <a:r>
              <a:rPr lang="es-ES_tradnl" sz="1200" b="1" dirty="0" err="1" smtClean="0">
                <a:latin typeface="Arial" pitchFamily="34" charset="0"/>
                <a:cs typeface="Arial" pitchFamily="34" charset="0"/>
              </a:rPr>
              <a:t>ns</a:t>
            </a:r>
            <a:r>
              <a:rPr lang="es-ES_tradnl" sz="1200" b="1" dirty="0" smtClean="0">
                <a:latin typeface="Arial" pitchFamily="34" charset="0"/>
                <a:cs typeface="Arial" pitchFamily="34" charset="0"/>
              </a:rPr>
              <a:t> </a:t>
            </a:r>
            <a:r>
              <a:rPr lang="es-ES_tradnl" sz="1200" b="1" dirty="0">
                <a:latin typeface="Arial" pitchFamily="34" charset="0"/>
                <a:cs typeface="Arial" pitchFamily="34" charset="0"/>
              </a:rPr>
              <a:t>= </a:t>
            </a:r>
            <a:r>
              <a:rPr lang="es-ES_tradnl" sz="1200" b="1" dirty="0" smtClean="0">
                <a:latin typeface="Arial" pitchFamily="34" charset="0"/>
                <a:cs typeface="Arial" pitchFamily="34" charset="0"/>
              </a:rPr>
              <a:t>No </a:t>
            </a:r>
            <a:r>
              <a:rPr lang="es-ES_tradnl" sz="1200" b="1" dirty="0">
                <a:latin typeface="Arial" pitchFamily="34" charset="0"/>
                <a:cs typeface="Arial" pitchFamily="34" charset="0"/>
              </a:rPr>
              <a:t>significativo</a:t>
            </a:r>
            <a:endParaRPr lang="es-EC" sz="1200" dirty="0">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428000295"/>
              </p:ext>
            </p:extLst>
          </p:nvPr>
        </p:nvGraphicFramePr>
        <p:xfrm>
          <a:off x="1907704" y="1628796"/>
          <a:ext cx="5904654" cy="1656188"/>
        </p:xfrm>
        <a:graphic>
          <a:graphicData uri="http://schemas.openxmlformats.org/drawingml/2006/table">
            <a:tbl>
              <a:tblPr/>
              <a:tblGrid>
                <a:gridCol w="920028"/>
                <a:gridCol w="837637"/>
                <a:gridCol w="837637"/>
                <a:gridCol w="837637"/>
                <a:gridCol w="823905"/>
                <a:gridCol w="823905"/>
                <a:gridCol w="823905"/>
              </a:tblGrid>
              <a:tr h="273858">
                <a:tc rowSpan="2">
                  <a:txBody>
                    <a:bodyPr/>
                    <a:lstStyle/>
                    <a:p>
                      <a:pPr algn="ctr" fontAlgn="b"/>
                      <a:r>
                        <a:rPr lang="es-EC" sz="1200" b="1" i="0" u="none" strike="noStrike" dirty="0">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FFFFFF"/>
                          </a:solidFill>
                          <a:effectLst/>
                          <a:latin typeface="Arial"/>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a:solidFill>
                            <a:srgbClr val="FFFFFF"/>
                          </a:solidFill>
                          <a:effectLst/>
                          <a:latin typeface="Arial"/>
                        </a:rPr>
                        <a: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a:solidFill>
                            <a:srgbClr val="FFFFFF"/>
                          </a:solidFill>
                          <a:effectLst/>
                          <a:latin typeface="Arial"/>
                        </a:rPr>
                        <a: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a:solidFill>
                            <a:srgbClr val="FFFFFF"/>
                          </a:solidFill>
                          <a:effectLst/>
                          <a:latin typeface="Arial"/>
                        </a:rPr>
                        <a:t>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a:solidFill>
                            <a:srgbClr val="FFFFFF"/>
                          </a:solidFill>
                          <a:effectLst/>
                          <a:latin typeface="Arial"/>
                        </a:rPr>
                        <a:t>Mg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a:solidFill>
                            <a:srgbClr val="FFFFFF"/>
                          </a:solidFill>
                          <a:effectLst/>
                          <a:latin typeface="Arial"/>
                        </a:rPr>
                        <a:t>Ca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73858">
                <a:tc vMerge="1">
                  <a:txBody>
                    <a:bodyPr/>
                    <a:lstStyle/>
                    <a:p>
                      <a:endParaRPr lang="es-EC"/>
                    </a:p>
                  </a:txBody>
                  <a:tcPr/>
                </a:tc>
                <a:tc gridSpan="3">
                  <a:txBody>
                    <a:bodyPr/>
                    <a:lstStyle/>
                    <a:p>
                      <a:pPr algn="ctr" fontAlgn="b"/>
                      <a:r>
                        <a:rPr lang="es-EC" sz="1200" b="1" i="0" u="none" strike="noStrike">
                          <a:solidFill>
                            <a:srgbClr val="FFFFFF"/>
                          </a:solidFill>
                          <a:effectLst/>
                          <a:latin typeface="Arial"/>
                        </a:rPr>
                        <a:t>ppm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c hMerge="1">
                  <a:txBody>
                    <a:bodyPr/>
                    <a:lstStyle/>
                    <a:p>
                      <a:endParaRPr lang="es-EC"/>
                    </a:p>
                  </a:txBody>
                  <a:tcPr/>
                </a:tc>
                <a:tc gridSpan="3">
                  <a:txBody>
                    <a:bodyPr/>
                    <a:lstStyle/>
                    <a:p>
                      <a:pPr algn="ctr" fontAlgn="b"/>
                      <a:r>
                        <a:rPr lang="es-EC" sz="1200" b="1" i="0" u="none" strike="noStrike">
                          <a:solidFill>
                            <a:srgbClr val="FFFFFF"/>
                          </a:solidFill>
                          <a:effectLst/>
                          <a:latin typeface="Arial"/>
                        </a:rPr>
                        <a:t>meq/100ml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c hMerge="1">
                  <a:txBody>
                    <a:bodyPr/>
                    <a:lstStyle/>
                    <a:p>
                      <a:endParaRPr lang="es-EC"/>
                    </a:p>
                  </a:txBody>
                  <a:tcPr/>
                </a:tc>
              </a:tr>
              <a:tr h="273858">
                <a:tc rowSpan="2">
                  <a:txBody>
                    <a:bodyPr/>
                    <a:lstStyle/>
                    <a:p>
                      <a:pPr algn="ctr" fontAlgn="ctr"/>
                      <a:r>
                        <a:rPr lang="es-EC" sz="1200" b="1" i="0" u="none" strike="noStrike">
                          <a:solidFill>
                            <a:srgbClr val="000000"/>
                          </a:solidFill>
                          <a:effectLst/>
                          <a:latin typeface="Arial"/>
                        </a:rPr>
                        <a:t>14/05/203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4,00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58">
                <a:tc vMerge="1">
                  <a:txBody>
                    <a:bodyPr/>
                    <a:lstStyle/>
                    <a:p>
                      <a:endParaRPr lang="es-EC"/>
                    </a:p>
                  </a:txBody>
                  <a:tcPr/>
                </a:tc>
                <a:tc>
                  <a:txBody>
                    <a:bodyPr/>
                    <a:lstStyle/>
                    <a:p>
                      <a:pPr algn="ctr" fontAlgn="ctr"/>
                      <a:r>
                        <a:rPr lang="es-EC" sz="1200" b="1" i="0" u="none" strike="noStrike">
                          <a:solidFill>
                            <a:srgbClr val="000000"/>
                          </a:solidFill>
                          <a:effectLst/>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M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3858">
                <a:tc rowSpan="2">
                  <a:txBody>
                    <a:bodyPr/>
                    <a:lstStyle/>
                    <a:p>
                      <a:pPr algn="ctr" fontAlgn="ctr"/>
                      <a:r>
                        <a:rPr lang="es-EC" sz="1200" b="1" i="0" u="none" strike="noStrike">
                          <a:solidFill>
                            <a:srgbClr val="000000"/>
                          </a:solidFill>
                          <a:effectLst/>
                          <a:latin typeface="Arial"/>
                        </a:rPr>
                        <a:t>01/07/2014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55,14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dirty="0" smtClean="0">
                          <a:solidFill>
                            <a:srgbClr val="000000"/>
                          </a:solidFill>
                          <a:effectLst/>
                          <a:latin typeface="Arial"/>
                        </a:rPr>
                        <a:t>4,57</a:t>
                      </a:r>
                      <a:endParaRPr lang="es-EC" sz="12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3,72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2,94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86898">
                <a:tc vMerge="1">
                  <a:txBody>
                    <a:bodyPr/>
                    <a:lstStyle/>
                    <a:p>
                      <a:endParaRPr lang="es-EC"/>
                    </a:p>
                  </a:txBody>
                  <a:tcPr/>
                </a:tc>
                <a:tc>
                  <a:txBody>
                    <a:bodyPr/>
                    <a:lstStyle/>
                    <a:p>
                      <a:pPr algn="ctr" fontAlgn="ctr"/>
                      <a:r>
                        <a:rPr lang="es-EC" sz="1200" b="1" i="0" u="none" strike="noStrike">
                          <a:solidFill>
                            <a:srgbClr val="000000"/>
                          </a:solidFill>
                          <a:effectLst/>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dirty="0">
                          <a:solidFill>
                            <a:srgbClr val="000000"/>
                          </a:solidFill>
                          <a:effectLst/>
                          <a:latin typeface="Arial"/>
                        </a:rPr>
                        <a:t>B</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607299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1184081" y="940658"/>
            <a:ext cx="7276351" cy="369332"/>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 b="1" dirty="0">
                <a:latin typeface="Arial" pitchFamily="34" charset="0"/>
                <a:cs typeface="Arial" pitchFamily="34" charset="0"/>
              </a:rPr>
              <a:t>Cuadrados medios de los micronutrientes </a:t>
            </a:r>
            <a:r>
              <a:rPr lang="es-ES" b="1" dirty="0" smtClean="0">
                <a:latin typeface="Arial" pitchFamily="34" charset="0"/>
                <a:cs typeface="Arial" pitchFamily="34" charset="0"/>
              </a:rPr>
              <a:t>entre los tratamientos</a:t>
            </a:r>
            <a:endParaRPr lang="es-EC" b="1" dirty="0">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603469762"/>
              </p:ext>
            </p:extLst>
          </p:nvPr>
        </p:nvGraphicFramePr>
        <p:xfrm>
          <a:off x="1403648" y="3717032"/>
          <a:ext cx="6784470" cy="1706880"/>
        </p:xfrm>
        <a:graphic>
          <a:graphicData uri="http://schemas.openxmlformats.org/drawingml/2006/table">
            <a:tbl>
              <a:tblPr firstRow="1" firstCol="1" bandRow="1"/>
              <a:tblGrid>
                <a:gridCol w="1241171"/>
                <a:gridCol w="334963"/>
                <a:gridCol w="679450"/>
                <a:gridCol w="344488"/>
                <a:gridCol w="679450"/>
                <a:gridCol w="344488"/>
                <a:gridCol w="777875"/>
                <a:gridCol w="344488"/>
                <a:gridCol w="669671"/>
                <a:gridCol w="344488"/>
                <a:gridCol w="679450"/>
                <a:gridCol w="344488"/>
              </a:tblGrid>
              <a:tr h="161925">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10">
                  <a:txBody>
                    <a:bodyPr/>
                    <a:lstStyle/>
                    <a:p>
                      <a:pPr algn="ctr">
                        <a:spcAft>
                          <a:spcPts val="0"/>
                        </a:spcAft>
                      </a:pPr>
                      <a:r>
                        <a:rPr lang="es-ES" sz="1400" b="1" dirty="0">
                          <a:solidFill>
                            <a:srgbClr val="000000"/>
                          </a:solidFill>
                          <a:effectLst/>
                          <a:latin typeface="Arial"/>
                          <a:ea typeface="Times New Roman"/>
                          <a:cs typeface="Arial"/>
                        </a:rPr>
                        <a:t> </a:t>
                      </a:r>
                      <a:r>
                        <a:rPr lang="es-ES" sz="1400" b="1" dirty="0" smtClean="0">
                          <a:solidFill>
                            <a:srgbClr val="000000"/>
                          </a:solidFill>
                          <a:effectLst/>
                          <a:latin typeface="Arial"/>
                          <a:ea typeface="Times New Roman"/>
                          <a:cs typeface="Arial"/>
                        </a:rPr>
                        <a:t>ppm</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1925">
                <a:tc>
                  <a:txBody>
                    <a:bodyPr/>
                    <a:lstStyle/>
                    <a:p>
                      <a:pPr>
                        <a:spcAft>
                          <a:spcPts val="0"/>
                        </a:spcAft>
                      </a:pPr>
                      <a:r>
                        <a:rPr lang="es-ES" sz="1400" b="1" dirty="0">
                          <a:solidFill>
                            <a:srgbClr val="000000"/>
                          </a:solidFill>
                          <a:effectLst/>
                          <a:latin typeface="Arial"/>
                          <a:ea typeface="Times New Roman"/>
                          <a:cs typeface="Arial"/>
                        </a:rPr>
                        <a:t>  F.V.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err="1">
                          <a:solidFill>
                            <a:srgbClr val="000000"/>
                          </a:solidFill>
                          <a:effectLst/>
                          <a:latin typeface="Arial"/>
                          <a:ea typeface="Times New Roman"/>
                          <a:cs typeface="Arial"/>
                        </a:rPr>
                        <a:t>gl</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s-ES" sz="1400" b="1" dirty="0">
                          <a:solidFill>
                            <a:srgbClr val="000000"/>
                          </a:solidFill>
                          <a:effectLst/>
                          <a:latin typeface="Arial"/>
                          <a:ea typeface="Times New Roman"/>
                          <a:cs typeface="Arial"/>
                        </a:rPr>
                        <a:t>B</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400" b="1">
                          <a:solidFill>
                            <a:srgbClr val="000000"/>
                          </a:solidFill>
                          <a:effectLst/>
                          <a:latin typeface="Arial"/>
                          <a:ea typeface="Times New Roman"/>
                          <a:cs typeface="Arial"/>
                        </a:rPr>
                        <a:t>Cu</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400" b="1">
                          <a:solidFill>
                            <a:srgbClr val="000000"/>
                          </a:solidFill>
                          <a:effectLst/>
                          <a:latin typeface="Arial"/>
                          <a:ea typeface="Times New Roman"/>
                          <a:cs typeface="Arial"/>
                        </a:rPr>
                        <a:t>Fe</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400" b="1">
                          <a:solidFill>
                            <a:srgbClr val="000000"/>
                          </a:solidFill>
                          <a:effectLst/>
                          <a:latin typeface="Arial"/>
                          <a:ea typeface="Times New Roman"/>
                          <a:cs typeface="Arial"/>
                        </a:rPr>
                        <a:t>Mn</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gridSpan="2">
                  <a:txBody>
                    <a:bodyPr/>
                    <a:lstStyle/>
                    <a:p>
                      <a:pPr algn="ctr">
                        <a:spcAft>
                          <a:spcPts val="0"/>
                        </a:spcAft>
                      </a:pPr>
                      <a:r>
                        <a:rPr lang="es-ES" sz="1400" b="1">
                          <a:solidFill>
                            <a:srgbClr val="000000"/>
                          </a:solidFill>
                          <a:effectLst/>
                          <a:latin typeface="Arial"/>
                          <a:ea typeface="Times New Roman"/>
                          <a:cs typeface="Arial"/>
                        </a:rPr>
                        <a:t>Zn</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61925">
                <a:tc>
                  <a:txBody>
                    <a:bodyPr/>
                    <a:lstStyle/>
                    <a:p>
                      <a:pPr>
                        <a:spcAft>
                          <a:spcPts val="0"/>
                        </a:spcAft>
                      </a:pPr>
                      <a:r>
                        <a:rPr lang="es-ES" sz="1400" b="1" dirty="0">
                          <a:solidFill>
                            <a:srgbClr val="000000"/>
                          </a:solidFill>
                          <a:effectLst/>
                          <a:latin typeface="Arial"/>
                          <a:ea typeface="Times New Roman"/>
                          <a:cs typeface="Arial"/>
                        </a:rPr>
                        <a:t>Repeticiones</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dirty="0">
                          <a:solidFill>
                            <a:srgbClr val="000000"/>
                          </a:solidFill>
                          <a:effectLst/>
                          <a:latin typeface="Arial"/>
                          <a:ea typeface="Times New Roman"/>
                          <a:cs typeface="Arial"/>
                        </a:rPr>
                        <a:t>3</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dirty="0">
                          <a:solidFill>
                            <a:srgbClr val="000000"/>
                          </a:solidFill>
                          <a:effectLst/>
                          <a:latin typeface="Arial"/>
                          <a:ea typeface="Times New Roman"/>
                          <a:cs typeface="Arial"/>
                        </a:rPr>
                        <a:t>0,0697</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400" b="1" dirty="0" err="1">
                          <a:solidFill>
                            <a:srgbClr val="000000"/>
                          </a:solidFill>
                          <a:effectLst/>
                          <a:latin typeface="Arial"/>
                          <a:ea typeface="Times New Roman"/>
                          <a:cs typeface="Arial"/>
                        </a:rPr>
                        <a:t>ns</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dirty="0">
                          <a:solidFill>
                            <a:srgbClr val="000000"/>
                          </a:solidFill>
                          <a:effectLst/>
                          <a:latin typeface="Arial"/>
                          <a:ea typeface="Times New Roman"/>
                          <a:cs typeface="Arial"/>
                        </a:rPr>
                        <a:t>2,5250</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400" b="1" dirty="0" err="1">
                          <a:solidFill>
                            <a:srgbClr val="000000"/>
                          </a:solidFill>
                          <a:effectLst/>
                          <a:latin typeface="Arial"/>
                          <a:ea typeface="Times New Roman"/>
                          <a:cs typeface="Arial"/>
                        </a:rPr>
                        <a:t>ns</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dirty="0">
                          <a:solidFill>
                            <a:srgbClr val="000000"/>
                          </a:solidFill>
                          <a:effectLst/>
                          <a:latin typeface="Arial"/>
                          <a:ea typeface="Times New Roman"/>
                          <a:cs typeface="Arial"/>
                        </a:rPr>
                        <a:t>16,2500</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400" b="1">
                          <a:solidFill>
                            <a:srgbClr val="000000"/>
                          </a:solidFill>
                          <a:effectLst/>
                          <a:latin typeface="Arial"/>
                          <a:ea typeface="Times New Roman"/>
                          <a:cs typeface="Arial"/>
                        </a:rPr>
                        <a:t>ns</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a:solidFill>
                            <a:srgbClr val="000000"/>
                          </a:solidFill>
                          <a:effectLst/>
                          <a:latin typeface="Arial"/>
                          <a:ea typeface="Times New Roman"/>
                          <a:cs typeface="Arial"/>
                        </a:rPr>
                        <a:t>9,025</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400" b="1" dirty="0" err="1" smtClean="0">
                          <a:solidFill>
                            <a:srgbClr val="000000"/>
                          </a:solidFill>
                          <a:effectLst/>
                          <a:latin typeface="Arial"/>
                          <a:ea typeface="Times New Roman"/>
                          <a:cs typeface="Arial"/>
                        </a:rPr>
                        <a:t>ns</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a:solidFill>
                            <a:srgbClr val="000000"/>
                          </a:solidFill>
                          <a:effectLst/>
                          <a:latin typeface="Arial"/>
                          <a:ea typeface="Times New Roman"/>
                          <a:cs typeface="Arial"/>
                        </a:rPr>
                        <a:t>0,8967</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spcAft>
                          <a:spcPts val="0"/>
                        </a:spcAft>
                      </a:pPr>
                      <a:r>
                        <a:rPr lang="es-ES" sz="1400" b="1">
                          <a:solidFill>
                            <a:srgbClr val="000000"/>
                          </a:solidFill>
                          <a:effectLst/>
                          <a:latin typeface="Arial"/>
                          <a:ea typeface="Times New Roman"/>
                          <a:cs typeface="Arial"/>
                        </a:rPr>
                        <a:t>ns</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61925">
                <a:tc>
                  <a:txBody>
                    <a:bodyPr/>
                    <a:lstStyle/>
                    <a:p>
                      <a:pPr>
                        <a:spcAft>
                          <a:spcPts val="0"/>
                        </a:spcAft>
                      </a:pPr>
                      <a:r>
                        <a:rPr lang="es-ES" sz="1400" b="1">
                          <a:solidFill>
                            <a:srgbClr val="000000"/>
                          </a:solidFill>
                          <a:effectLst/>
                          <a:latin typeface="Arial"/>
                          <a:ea typeface="Times New Roman"/>
                          <a:cs typeface="Arial"/>
                        </a:rPr>
                        <a:t>Tratamientos</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3</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0,2503</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400" b="1" dirty="0">
                          <a:solidFill>
                            <a:srgbClr val="000000"/>
                          </a:solidFill>
                          <a:effectLst/>
                          <a:latin typeface="Arial"/>
                          <a:ea typeface="Times New Roman"/>
                          <a:cs typeface="Arial"/>
                        </a:rPr>
                        <a:t>**</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0,5717</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400" b="1" dirty="0" err="1">
                          <a:solidFill>
                            <a:srgbClr val="000000"/>
                          </a:solidFill>
                          <a:effectLst/>
                          <a:latin typeface="Arial"/>
                          <a:ea typeface="Times New Roman"/>
                          <a:cs typeface="Arial"/>
                        </a:rPr>
                        <a:t>ns</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75,0833</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400" b="1">
                          <a:solidFill>
                            <a:srgbClr val="000000"/>
                          </a:solidFill>
                          <a:effectLst/>
                          <a:latin typeface="Arial"/>
                          <a:ea typeface="Times New Roman"/>
                          <a:cs typeface="Arial"/>
                        </a:rPr>
                        <a:t>ns</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a:solidFill>
                            <a:srgbClr val="000000"/>
                          </a:solidFill>
                          <a:effectLst/>
                          <a:latin typeface="Arial"/>
                          <a:ea typeface="Times New Roman"/>
                          <a:cs typeface="Arial"/>
                        </a:rPr>
                        <a:t>0,9117</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400" b="1">
                          <a:solidFill>
                            <a:srgbClr val="000000"/>
                          </a:solidFill>
                          <a:effectLst/>
                          <a:latin typeface="Arial"/>
                          <a:ea typeface="Times New Roman"/>
                          <a:cs typeface="Arial"/>
                        </a:rPr>
                        <a:t>ns</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2,1717</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400" b="1">
                          <a:solidFill>
                            <a:srgbClr val="000000"/>
                          </a:solidFill>
                          <a:effectLst/>
                          <a:latin typeface="Arial"/>
                          <a:ea typeface="Times New Roman"/>
                          <a:cs typeface="Arial"/>
                        </a:rPr>
                        <a:t>*</a:t>
                      </a:r>
                      <a:endParaRPr lang="es-EC" sz="1400" b="1">
                        <a:effectLst/>
                        <a:latin typeface="Arial"/>
                        <a:ea typeface="Times New Roman"/>
                        <a:cs typeface="Times New Roman"/>
                      </a:endParaRPr>
                    </a:p>
                  </a:txBody>
                  <a:tcPr marL="44450" marR="44450" marT="0" marB="0" anchor="b">
                    <a:lnL>
                      <a:noFill/>
                    </a:lnL>
                    <a:lnR>
                      <a:noFill/>
                    </a:lnR>
                    <a:lnT>
                      <a:noFill/>
                    </a:lnT>
                    <a:lnB>
                      <a:noFill/>
                    </a:lnB>
                  </a:tcPr>
                </a:tc>
              </a:tr>
              <a:tr h="161925">
                <a:tc>
                  <a:txBody>
                    <a:bodyPr/>
                    <a:lstStyle/>
                    <a:p>
                      <a:pPr>
                        <a:spcAft>
                          <a:spcPts val="0"/>
                        </a:spcAft>
                      </a:pPr>
                      <a:r>
                        <a:rPr lang="es-ES" sz="1400" b="1">
                          <a:solidFill>
                            <a:srgbClr val="000000"/>
                          </a:solidFill>
                          <a:effectLst/>
                          <a:latin typeface="Arial"/>
                          <a:ea typeface="Times New Roman"/>
                          <a:cs typeface="Arial"/>
                        </a:rPr>
                        <a:t>Error      </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a:solidFill>
                            <a:srgbClr val="000000"/>
                          </a:solidFill>
                          <a:effectLst/>
                          <a:latin typeface="Arial"/>
                          <a:ea typeface="Times New Roman"/>
                          <a:cs typeface="Arial"/>
                        </a:rPr>
                        <a:t>9</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0,0290</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400" b="1" dirty="0">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1,1467</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pPr>
                        <a:spcAft>
                          <a:spcPts val="0"/>
                        </a:spcAft>
                      </a:pPr>
                      <a:r>
                        <a:rPr lang="es-ES" sz="1400" b="1">
                          <a:solidFill>
                            <a:srgbClr val="000000"/>
                          </a:solidFill>
                          <a:effectLst/>
                          <a:latin typeface="Arial"/>
                          <a:ea typeface="Times New Roman"/>
                          <a:cs typeface="Arial"/>
                        </a:rPr>
                        <a:t>ns</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54,6389</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400" b="1" dirty="0">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1,9211</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400" b="1" dirty="0">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0,3328</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400" b="1">
                        <a:effectLst/>
                        <a:latin typeface="Arial"/>
                        <a:cs typeface="Times New Roman"/>
                      </a:endParaRPr>
                    </a:p>
                  </a:txBody>
                  <a:tcPr marL="44450" marR="44450" marT="0" marB="0" anchor="b">
                    <a:lnL>
                      <a:noFill/>
                    </a:lnL>
                    <a:lnR>
                      <a:noFill/>
                    </a:lnR>
                    <a:lnT>
                      <a:noFill/>
                    </a:lnT>
                    <a:lnB>
                      <a:noFill/>
                    </a:lnB>
                  </a:tcPr>
                </a:tc>
              </a:tr>
              <a:tr h="161925">
                <a:tc>
                  <a:txBody>
                    <a:bodyPr/>
                    <a:lstStyle/>
                    <a:p>
                      <a:pPr>
                        <a:spcAft>
                          <a:spcPts val="0"/>
                        </a:spcAft>
                      </a:pPr>
                      <a:r>
                        <a:rPr lang="es-ES" sz="1400" b="1">
                          <a:solidFill>
                            <a:srgbClr val="000000"/>
                          </a:solidFill>
                          <a:effectLst/>
                          <a:latin typeface="Arial"/>
                          <a:ea typeface="Times New Roman"/>
                          <a:cs typeface="Arial"/>
                        </a:rPr>
                        <a:t>Total      </a:t>
                      </a:r>
                      <a:endParaRPr lang="es-EC" sz="14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spcAft>
                          <a:spcPts val="0"/>
                        </a:spcAft>
                      </a:pPr>
                      <a:r>
                        <a:rPr lang="es-ES" sz="1400" b="1">
                          <a:solidFill>
                            <a:srgbClr val="000000"/>
                          </a:solidFill>
                          <a:effectLst/>
                          <a:latin typeface="Arial"/>
                          <a:ea typeface="Times New Roman"/>
                          <a:cs typeface="Arial"/>
                        </a:rPr>
                        <a:t>15</a:t>
                      </a:r>
                      <a:endParaRPr lang="es-EC" sz="1400" b="1">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s-ES" sz="1400" b="1" dirty="0">
                          <a:solidFill>
                            <a:srgbClr val="000000"/>
                          </a:solidFill>
                          <a:effectLst/>
                          <a:latin typeface="Arial"/>
                          <a:ea typeface="Times New Roman"/>
                          <a:cs typeface="Arial"/>
                        </a:rPr>
                        <a:t> </a:t>
                      </a:r>
                      <a:endParaRPr lang="es-EC" sz="1400" b="1" dirty="0">
                        <a:effectLst/>
                        <a:latin typeface="Arial"/>
                        <a:ea typeface="Times New Roman"/>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r h="161925">
                <a:tc>
                  <a:txBody>
                    <a:bodyPr/>
                    <a:lstStyle/>
                    <a:p>
                      <a:pPr>
                        <a:spcAft>
                          <a:spcPts val="0"/>
                        </a:spcAft>
                      </a:pPr>
                      <a:r>
                        <a:rPr lang="es-ES" sz="1400" b="1">
                          <a:solidFill>
                            <a:srgbClr val="000000"/>
                          </a:solidFill>
                          <a:effectLst/>
                          <a:latin typeface="Arial"/>
                          <a:ea typeface="Times New Roman"/>
                          <a:cs typeface="Arial"/>
                        </a:rPr>
                        <a:t>CV</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4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a:solidFill>
                            <a:srgbClr val="000000"/>
                          </a:solidFill>
                          <a:effectLst/>
                          <a:latin typeface="Arial"/>
                          <a:ea typeface="Times New Roman"/>
                          <a:cs typeface="Arial"/>
                        </a:rPr>
                        <a:t>32,30</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4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a:solidFill>
                            <a:srgbClr val="000000"/>
                          </a:solidFill>
                          <a:effectLst/>
                          <a:latin typeface="Arial"/>
                          <a:ea typeface="Times New Roman"/>
                          <a:cs typeface="Arial"/>
                        </a:rPr>
                        <a:t>11,87</a:t>
                      </a:r>
                      <a:endParaRPr lang="es-EC" sz="1400" b="1">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400" b="1">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dirty="0">
                          <a:solidFill>
                            <a:srgbClr val="000000"/>
                          </a:solidFill>
                          <a:effectLst/>
                          <a:latin typeface="Arial"/>
                          <a:ea typeface="Times New Roman"/>
                          <a:cs typeface="Arial"/>
                        </a:rPr>
                        <a:t>5,03</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4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dirty="0">
                          <a:solidFill>
                            <a:srgbClr val="000000"/>
                          </a:solidFill>
                          <a:effectLst/>
                          <a:latin typeface="Arial"/>
                          <a:ea typeface="Times New Roman"/>
                          <a:cs typeface="Arial"/>
                        </a:rPr>
                        <a:t>19,66</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4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spcAft>
                          <a:spcPts val="0"/>
                        </a:spcAft>
                      </a:pPr>
                      <a:r>
                        <a:rPr lang="es-ES" sz="1400" b="1" dirty="0">
                          <a:solidFill>
                            <a:srgbClr val="000000"/>
                          </a:solidFill>
                          <a:effectLst/>
                          <a:latin typeface="Arial"/>
                          <a:ea typeface="Times New Roman"/>
                          <a:cs typeface="Arial"/>
                        </a:rPr>
                        <a:t>18,61</a:t>
                      </a:r>
                      <a:endParaRPr lang="es-EC" sz="1400" b="1" dirty="0">
                        <a:effectLst/>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s-EC" sz="1400" b="1" dirty="0">
                        <a:effectLst/>
                        <a:latin typeface="Arial"/>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r>
              <a:tr h="161925">
                <a:tc>
                  <a:txBody>
                    <a:bodyPr/>
                    <a:lstStyle/>
                    <a:p>
                      <a:pPr>
                        <a:spcAft>
                          <a:spcPts val="0"/>
                        </a:spcAft>
                      </a:pPr>
                      <a:r>
                        <a:rPr lang="es-ES" sz="1400" b="1">
                          <a:solidFill>
                            <a:srgbClr val="000000"/>
                          </a:solidFill>
                          <a:effectLst/>
                          <a:latin typeface="Arial"/>
                          <a:ea typeface="Times New Roman"/>
                          <a:cs typeface="Arial"/>
                        </a:rPr>
                        <a:t>Media</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4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a:solidFill>
                            <a:srgbClr val="000000"/>
                          </a:solidFill>
                          <a:effectLst/>
                          <a:latin typeface="Arial"/>
                          <a:ea typeface="Times New Roman"/>
                          <a:cs typeface="Arial"/>
                        </a:rPr>
                        <a:t>0,53</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4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a:solidFill>
                            <a:srgbClr val="000000"/>
                          </a:solidFill>
                          <a:effectLst/>
                          <a:latin typeface="Arial"/>
                          <a:ea typeface="Times New Roman"/>
                          <a:cs typeface="Arial"/>
                        </a:rPr>
                        <a:t>9,03</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400" b="1" dirty="0">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a:solidFill>
                            <a:srgbClr val="000000"/>
                          </a:solidFill>
                          <a:effectLst/>
                          <a:latin typeface="Arial"/>
                          <a:ea typeface="Times New Roman"/>
                          <a:cs typeface="Arial"/>
                        </a:rPr>
                        <a:t>146,88</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400" b="1">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a:solidFill>
                            <a:srgbClr val="000000"/>
                          </a:solidFill>
                          <a:effectLst/>
                          <a:latin typeface="Arial"/>
                          <a:ea typeface="Times New Roman"/>
                          <a:cs typeface="Arial"/>
                        </a:rPr>
                        <a:t>7,05</a:t>
                      </a:r>
                      <a:endParaRPr lang="es-EC" sz="1400" b="1">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400" b="1" dirty="0">
                        <a:effectLst/>
                        <a:latin typeface="Arial"/>
                        <a:cs typeface="Times New Roman"/>
                      </a:endParaRPr>
                    </a:p>
                  </a:txBody>
                  <a:tcPr marL="44450" marR="44450" marT="0" marB="0" anchor="b">
                    <a:lnL>
                      <a:noFill/>
                    </a:lnL>
                    <a:lnR>
                      <a:noFill/>
                    </a:lnR>
                    <a:lnT>
                      <a:noFill/>
                    </a:lnT>
                    <a:lnB>
                      <a:noFill/>
                    </a:lnB>
                  </a:tcPr>
                </a:tc>
                <a:tc>
                  <a:txBody>
                    <a:bodyPr/>
                    <a:lstStyle/>
                    <a:p>
                      <a:pPr algn="r">
                        <a:spcAft>
                          <a:spcPts val="0"/>
                        </a:spcAft>
                      </a:pPr>
                      <a:r>
                        <a:rPr lang="es-ES" sz="1400" b="1" dirty="0">
                          <a:solidFill>
                            <a:srgbClr val="000000"/>
                          </a:solidFill>
                          <a:effectLst/>
                          <a:latin typeface="Arial"/>
                          <a:ea typeface="Times New Roman"/>
                          <a:cs typeface="Arial"/>
                        </a:rPr>
                        <a:t>3,10</a:t>
                      </a:r>
                      <a:endParaRPr lang="es-EC" sz="1400" b="1" dirty="0">
                        <a:effectLst/>
                        <a:latin typeface="Arial"/>
                        <a:ea typeface="Times New Roman"/>
                        <a:cs typeface="Times New Roman"/>
                      </a:endParaRPr>
                    </a:p>
                  </a:txBody>
                  <a:tcPr marL="44450" marR="44450" marT="0" marB="0" anchor="b">
                    <a:lnL>
                      <a:noFill/>
                    </a:lnL>
                    <a:lnR>
                      <a:noFill/>
                    </a:lnR>
                    <a:lnT>
                      <a:noFill/>
                    </a:lnT>
                    <a:lnB>
                      <a:noFill/>
                    </a:lnB>
                  </a:tcPr>
                </a:tc>
                <a:tc>
                  <a:txBody>
                    <a:bodyPr/>
                    <a:lstStyle/>
                    <a:p>
                      <a:endParaRPr lang="es-EC" sz="1400" b="1" dirty="0">
                        <a:effectLst/>
                        <a:latin typeface="Arial"/>
                        <a:cs typeface="Times New Roman"/>
                      </a:endParaRPr>
                    </a:p>
                  </a:txBody>
                  <a:tcPr marL="44450" marR="44450" marT="0" marB="0" anchor="b">
                    <a:lnL>
                      <a:noFill/>
                    </a:lnL>
                    <a:lnR>
                      <a:noFill/>
                    </a:lnR>
                    <a:lnT>
                      <a:noFill/>
                    </a:lnT>
                    <a:lnB>
                      <a:noFill/>
                    </a:lnB>
                  </a:tcPr>
                </a:tc>
              </a:tr>
            </a:tbl>
          </a:graphicData>
        </a:graphic>
      </p:graphicFrame>
      <p:sp>
        <p:nvSpPr>
          <p:cNvPr id="5" name="4 Rectángulo"/>
          <p:cNvSpPr/>
          <p:nvPr/>
        </p:nvSpPr>
        <p:spPr>
          <a:xfrm>
            <a:off x="1403648" y="5589240"/>
            <a:ext cx="2561670" cy="646331"/>
          </a:xfrm>
          <a:prstGeom prst="rect">
            <a:avLst/>
          </a:prstGeom>
        </p:spPr>
        <p:txBody>
          <a:bodyPr wrap="square">
            <a:spAutoFit/>
          </a:bodyPr>
          <a:lstStyle/>
          <a:p>
            <a:r>
              <a:rPr lang="es-ES_tradnl" sz="1200" b="1" dirty="0" smtClean="0">
                <a:latin typeface="Arial" pitchFamily="34" charset="0"/>
                <a:cs typeface="Arial" pitchFamily="34" charset="0"/>
              </a:rPr>
              <a:t>**   =  Altamente </a:t>
            </a:r>
            <a:r>
              <a:rPr lang="es-ES_tradnl" sz="1200" b="1" dirty="0">
                <a:latin typeface="Arial" pitchFamily="34" charset="0"/>
                <a:cs typeface="Arial" pitchFamily="34" charset="0"/>
              </a:rPr>
              <a:t>significativo</a:t>
            </a:r>
            <a:endParaRPr lang="es-EC" sz="1200" b="1" dirty="0">
              <a:latin typeface="Arial" pitchFamily="34" charset="0"/>
              <a:cs typeface="Arial" pitchFamily="34" charset="0"/>
            </a:endParaRPr>
          </a:p>
          <a:p>
            <a:r>
              <a:rPr lang="es-ES_tradnl" sz="1200" b="1" dirty="0" smtClean="0">
                <a:latin typeface="Arial" pitchFamily="34" charset="0"/>
                <a:cs typeface="Arial" pitchFamily="34" charset="0"/>
              </a:rPr>
              <a:t>*    =  Significativo</a:t>
            </a:r>
            <a:endParaRPr lang="es-EC" sz="1200" b="1" dirty="0">
              <a:latin typeface="Arial" pitchFamily="34" charset="0"/>
              <a:cs typeface="Arial" pitchFamily="34" charset="0"/>
            </a:endParaRPr>
          </a:p>
          <a:p>
            <a:r>
              <a:rPr lang="es-ES_tradnl" sz="1200" b="1" dirty="0" err="1">
                <a:latin typeface="Arial" pitchFamily="34" charset="0"/>
                <a:cs typeface="Arial" pitchFamily="34" charset="0"/>
              </a:rPr>
              <a:t>n</a:t>
            </a:r>
            <a:r>
              <a:rPr lang="es-ES_tradnl" sz="1200" b="1" dirty="0" err="1" smtClean="0">
                <a:latin typeface="Arial" pitchFamily="34" charset="0"/>
                <a:cs typeface="Arial" pitchFamily="34" charset="0"/>
              </a:rPr>
              <a:t>s</a:t>
            </a:r>
            <a:r>
              <a:rPr lang="es-ES_tradnl" sz="1200" b="1" dirty="0" smtClean="0">
                <a:latin typeface="Arial" pitchFamily="34" charset="0"/>
                <a:cs typeface="Arial" pitchFamily="34" charset="0"/>
              </a:rPr>
              <a:t> =  No </a:t>
            </a:r>
            <a:r>
              <a:rPr lang="es-ES_tradnl" sz="1200" b="1" dirty="0">
                <a:latin typeface="Arial" pitchFamily="34" charset="0"/>
                <a:cs typeface="Arial" pitchFamily="34" charset="0"/>
              </a:rPr>
              <a:t>significativo</a:t>
            </a:r>
            <a:endParaRPr lang="es-EC" sz="1200" b="1" dirty="0">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225730206"/>
              </p:ext>
            </p:extLst>
          </p:nvPr>
        </p:nvGraphicFramePr>
        <p:xfrm>
          <a:off x="1979710" y="1700808"/>
          <a:ext cx="5544618" cy="1728192"/>
        </p:xfrm>
        <a:graphic>
          <a:graphicData uri="http://schemas.openxmlformats.org/drawingml/2006/table">
            <a:tbl>
              <a:tblPr/>
              <a:tblGrid>
                <a:gridCol w="1004025"/>
                <a:gridCol w="914113"/>
                <a:gridCol w="914113"/>
                <a:gridCol w="914113"/>
                <a:gridCol w="899127"/>
                <a:gridCol w="899127"/>
              </a:tblGrid>
              <a:tr h="285764">
                <a:tc rowSpan="2">
                  <a:txBody>
                    <a:bodyPr/>
                    <a:lstStyle/>
                    <a:p>
                      <a:pPr algn="ctr" fontAlgn="b"/>
                      <a:r>
                        <a:rPr lang="es-EC" sz="1200" b="1" i="0" u="none" strike="noStrike" dirty="0">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dirty="0">
                          <a:solidFill>
                            <a:srgbClr val="FFFFFF"/>
                          </a:solidFill>
                          <a:effectLst/>
                          <a:latin typeface="Arial"/>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a:solidFill>
                            <a:srgbClr val="FFFFFF"/>
                          </a:solidFill>
                          <a:effectLst/>
                          <a:latin typeface="Arial"/>
                        </a:rPr>
                        <a:t>Cu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a:solidFill>
                            <a:srgbClr val="FFFFFF"/>
                          </a:solidFill>
                          <a:effectLst/>
                          <a:latin typeface="Arial"/>
                        </a:rPr>
                        <a:t>Fe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a:solidFill>
                            <a:srgbClr val="FFFFFF"/>
                          </a:solidFill>
                          <a:effectLst/>
                          <a:latin typeface="Arial"/>
                        </a:rPr>
                        <a:t>Mn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1" i="0" u="none" strike="noStrike">
                          <a:solidFill>
                            <a:srgbClr val="FFFFFF"/>
                          </a:solidFill>
                          <a:effectLst/>
                          <a:latin typeface="Arial"/>
                        </a:rPr>
                        <a:t>Zn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85764">
                <a:tc vMerge="1">
                  <a:txBody>
                    <a:bodyPr/>
                    <a:lstStyle/>
                    <a:p>
                      <a:endParaRPr lang="es-EC"/>
                    </a:p>
                  </a:txBody>
                  <a:tcPr/>
                </a:tc>
                <a:tc gridSpan="3">
                  <a:txBody>
                    <a:bodyPr/>
                    <a:lstStyle/>
                    <a:p>
                      <a:pPr algn="ctr" fontAlgn="b"/>
                      <a:r>
                        <a:rPr lang="es-EC" sz="1200" b="1" i="0" u="none" strike="noStrike" dirty="0">
                          <a:solidFill>
                            <a:srgbClr val="FFFFFF"/>
                          </a:solidFill>
                          <a:effectLst/>
                          <a:latin typeface="Arial"/>
                        </a:rPr>
                        <a:t>ppm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c hMerge="1">
                  <a:txBody>
                    <a:bodyPr/>
                    <a:lstStyle/>
                    <a:p>
                      <a:endParaRPr lang="es-EC"/>
                    </a:p>
                  </a:txBody>
                  <a:tcPr/>
                </a:tc>
                <a:tc gridSpan="2">
                  <a:txBody>
                    <a:bodyPr/>
                    <a:lstStyle/>
                    <a:p>
                      <a:pPr algn="ctr" fontAlgn="b"/>
                      <a:r>
                        <a:rPr lang="es-EC" sz="1200" b="1" i="0" u="none" strike="noStrike" dirty="0" err="1">
                          <a:solidFill>
                            <a:srgbClr val="FFFFFF"/>
                          </a:solidFill>
                          <a:effectLst/>
                          <a:latin typeface="Arial"/>
                        </a:rPr>
                        <a:t>meq</a:t>
                      </a:r>
                      <a:r>
                        <a:rPr lang="es-EC" sz="1200" b="1" i="0" u="none" strike="noStrike" dirty="0">
                          <a:solidFill>
                            <a:srgbClr val="FFFFFF"/>
                          </a:solidFill>
                          <a:effectLst/>
                          <a:latin typeface="Arial"/>
                        </a:rPr>
                        <a:t>/100ml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r>
              <a:tr h="285764">
                <a:tc rowSpan="2">
                  <a:txBody>
                    <a:bodyPr/>
                    <a:lstStyle/>
                    <a:p>
                      <a:pPr algn="ctr" fontAlgn="ctr"/>
                      <a:r>
                        <a:rPr lang="es-EC" sz="1200" b="1" i="0" u="none" strike="noStrike">
                          <a:solidFill>
                            <a:srgbClr val="000000"/>
                          </a:solidFill>
                          <a:effectLst/>
                          <a:latin typeface="Arial"/>
                        </a:rPr>
                        <a:t>14/05/203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173,00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2,60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85764">
                <a:tc vMerge="1">
                  <a:txBody>
                    <a:bodyPr/>
                    <a:lstStyle/>
                    <a:p>
                      <a:endParaRPr lang="es-EC"/>
                    </a:p>
                  </a:txBody>
                  <a:tcPr/>
                </a:tc>
                <a:tc>
                  <a:txBody>
                    <a:bodyPr/>
                    <a:lstStyle/>
                    <a:p>
                      <a:pPr algn="ctr" fontAlgn="ctr"/>
                      <a:r>
                        <a:rPr lang="es-EC" sz="1200" b="1" i="0" u="none" strike="noStrike">
                          <a:solidFill>
                            <a:srgbClr val="000000"/>
                          </a:solidFill>
                          <a:effectLst/>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C" sz="1200" b="1" i="0" u="none" strike="noStrike">
                          <a:solidFill>
                            <a:srgbClr val="000000"/>
                          </a:solidFill>
                          <a:effectLst/>
                          <a:latin typeface="Arial"/>
                        </a:rPr>
                        <a:t>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85764">
                <a:tc rowSpan="2">
                  <a:txBody>
                    <a:bodyPr/>
                    <a:lstStyle/>
                    <a:p>
                      <a:pPr algn="ctr" fontAlgn="ctr"/>
                      <a:r>
                        <a:rPr lang="es-EC" sz="1200" b="1" i="0" u="none" strike="noStrike">
                          <a:solidFill>
                            <a:srgbClr val="000000"/>
                          </a:solidFill>
                          <a:effectLst/>
                          <a:latin typeface="Arial"/>
                        </a:rPr>
                        <a:t>01/07/2014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dirty="0" smtClean="0">
                          <a:solidFill>
                            <a:srgbClr val="000000"/>
                          </a:solidFill>
                          <a:effectLst/>
                          <a:latin typeface="Arial"/>
                        </a:rPr>
                        <a:t>9,03</a:t>
                      </a:r>
                      <a:endParaRPr lang="es-EC" sz="12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dirty="0" smtClean="0">
                          <a:solidFill>
                            <a:srgbClr val="000000"/>
                          </a:solidFill>
                          <a:effectLst/>
                          <a:latin typeface="Arial"/>
                        </a:rPr>
                        <a:t>146,88</a:t>
                      </a:r>
                      <a:endParaRPr lang="es-EC" sz="1200" b="1"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7,05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3,10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99372">
                <a:tc vMerge="1">
                  <a:txBody>
                    <a:bodyPr/>
                    <a:lstStyle/>
                    <a:p>
                      <a:endParaRPr lang="es-EC"/>
                    </a:p>
                  </a:txBody>
                  <a:tcPr/>
                </a:tc>
                <a:tc>
                  <a:txBody>
                    <a:bodyPr/>
                    <a:lstStyle/>
                    <a:p>
                      <a:pPr algn="ctr" fontAlgn="ctr"/>
                      <a:r>
                        <a:rPr lang="es-EC" sz="1200" b="1" i="0" u="none" strike="noStrike">
                          <a:solidFill>
                            <a:srgbClr val="000000"/>
                          </a:solidFill>
                          <a:effectLst/>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a:solidFill>
                            <a:srgbClr val="000000"/>
                          </a:solidFill>
                          <a:effectLst/>
                          <a:latin typeface="Arial"/>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EC" sz="1200" b="1" i="0" u="none" strike="noStrike" dirty="0">
                          <a:solidFill>
                            <a:srgbClr val="000000"/>
                          </a:solidFill>
                          <a:effectLst/>
                          <a:latin typeface="Arial"/>
                        </a:rPr>
                        <a:t>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213270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11 CuadroTexto"/>
          <p:cNvSpPr txBox="1"/>
          <p:nvPr/>
        </p:nvSpPr>
        <p:spPr>
          <a:xfrm>
            <a:off x="1403648" y="792650"/>
            <a:ext cx="7231467" cy="400110"/>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S_tradnl" sz="2000" b="1" dirty="0">
                <a:latin typeface="Arial" pitchFamily="34" charset="0"/>
                <a:cs typeface="Arial" pitchFamily="34" charset="0"/>
              </a:rPr>
              <a:t>Relación de costos variables y costo total por tratamiento</a:t>
            </a:r>
            <a:endParaRPr lang="es-EC" sz="2000" b="1"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217379153"/>
              </p:ext>
            </p:extLst>
          </p:nvPr>
        </p:nvGraphicFramePr>
        <p:xfrm>
          <a:off x="1067376" y="1988839"/>
          <a:ext cx="7753096" cy="3600401"/>
        </p:xfrm>
        <a:graphic>
          <a:graphicData uri="http://schemas.openxmlformats.org/drawingml/2006/table">
            <a:tbl>
              <a:tblPr firstRow="1" firstCol="1" bandRow="1"/>
              <a:tblGrid>
                <a:gridCol w="2173032"/>
                <a:gridCol w="1475608"/>
                <a:gridCol w="1455811"/>
                <a:gridCol w="1208485"/>
                <a:gridCol w="1440160"/>
              </a:tblGrid>
              <a:tr h="1528001">
                <a:tc>
                  <a:txBody>
                    <a:bodyPr/>
                    <a:lstStyle/>
                    <a:p>
                      <a:pPr algn="ctr" fontAlgn="ctr">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Tratamientos</a:t>
                      </a:r>
                      <a:endParaRPr lang="es-EC" sz="1600" dirty="0">
                        <a:effectLst/>
                        <a:latin typeface="Calibri"/>
                        <a:ea typeface="Calibri"/>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Total costos variables</a:t>
                      </a:r>
                      <a:endParaRPr lang="es-EC" sz="1600" dirty="0">
                        <a:effectLst/>
                        <a:latin typeface="Calibri"/>
                        <a:ea typeface="Calibri"/>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Relación frente al testigo</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Total costos</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Relación frente al testigo</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18100">
                <a:tc>
                  <a:txBody>
                    <a:bodyPr/>
                    <a:lstStyle/>
                    <a:p>
                      <a:pPr fontAlgn="b">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Pueraria (T2)</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483,00</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5,37</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1 261,37</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lnSpc>
                          <a:spcPct val="150000"/>
                        </a:lnSpc>
                        <a:spcBef>
                          <a:spcPts val="1200"/>
                        </a:spcBef>
                        <a:spcAft>
                          <a:spcPts val="1200"/>
                        </a:spcAft>
                      </a:pPr>
                      <a:r>
                        <a:rPr lang="es-EC" sz="1600" b="1" kern="1200" smtClean="0">
                          <a:solidFill>
                            <a:srgbClr val="000000"/>
                          </a:solidFill>
                          <a:effectLst/>
                          <a:latin typeface="Arial"/>
                          <a:ea typeface="Times New Roman"/>
                          <a:cs typeface="Times New Roman"/>
                        </a:rPr>
                        <a:t>1,54</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18100">
                <a:tc>
                  <a:txBody>
                    <a:bodyPr/>
                    <a:lstStyle/>
                    <a:p>
                      <a:pPr fontAlgn="b">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Centrosema (T3)</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449,00</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4,99</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1 227,37</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1,41</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18100">
                <a:tc>
                  <a:txBody>
                    <a:bodyPr/>
                    <a:lstStyle/>
                    <a:p>
                      <a:pPr fontAlgn="b">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Maní  forrajero (T1)</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405,00</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4,50</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1 183,37</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1,36</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18100">
                <a:tc>
                  <a:txBody>
                    <a:bodyPr/>
                    <a:lstStyle/>
                    <a:p>
                      <a:pPr fontAlgn="b">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Testigo (T4)</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lnSpc>
                          <a:spcPct val="150000"/>
                        </a:lnSpc>
                        <a:spcBef>
                          <a:spcPts val="1200"/>
                        </a:spcBef>
                        <a:spcAft>
                          <a:spcPts val="1200"/>
                        </a:spcAft>
                      </a:pPr>
                      <a:r>
                        <a:rPr lang="es-EC" sz="1600" b="1" kern="1200">
                          <a:solidFill>
                            <a:srgbClr val="000000"/>
                          </a:solidFill>
                          <a:effectLst/>
                          <a:latin typeface="Arial"/>
                          <a:ea typeface="Times New Roman"/>
                          <a:cs typeface="Times New Roman"/>
                        </a:rPr>
                        <a:t>90,00</a:t>
                      </a:r>
                      <a:endParaRPr lang="es-EC" sz="160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1,00</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b">
                        <a:lnSpc>
                          <a:spcPct val="150000"/>
                        </a:lnSpc>
                        <a:spcBef>
                          <a:spcPts val="1200"/>
                        </a:spcBef>
                        <a:spcAft>
                          <a:spcPts val="1200"/>
                        </a:spcAft>
                      </a:pPr>
                      <a:r>
                        <a:rPr lang="es-EC" sz="1600" b="1" kern="1200" dirty="0" smtClean="0">
                          <a:solidFill>
                            <a:srgbClr val="000000"/>
                          </a:solidFill>
                          <a:effectLst/>
                          <a:latin typeface="Arial"/>
                          <a:ea typeface="Times New Roman"/>
                          <a:cs typeface="Times New Roman"/>
                        </a:rPr>
                        <a:t>868,37</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b">
                        <a:lnSpc>
                          <a:spcPct val="150000"/>
                        </a:lnSpc>
                        <a:spcBef>
                          <a:spcPts val="1200"/>
                        </a:spcBef>
                        <a:spcAft>
                          <a:spcPts val="1200"/>
                        </a:spcAft>
                      </a:pPr>
                      <a:r>
                        <a:rPr lang="es-EC" sz="1600" b="1" kern="1200" dirty="0">
                          <a:solidFill>
                            <a:srgbClr val="000000"/>
                          </a:solidFill>
                          <a:effectLst/>
                          <a:latin typeface="Arial"/>
                          <a:ea typeface="Times New Roman"/>
                          <a:cs typeface="Times New Roman"/>
                        </a:rPr>
                        <a:t>1,00</a:t>
                      </a:r>
                      <a:endParaRPr lang="es-EC" sz="1600" dirty="0">
                        <a:effectLst/>
                        <a:latin typeface="Calibri"/>
                        <a:ea typeface="Calibri"/>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8208839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CuadroTexto"/>
          <p:cNvSpPr txBox="1"/>
          <p:nvPr/>
        </p:nvSpPr>
        <p:spPr>
          <a:xfrm>
            <a:off x="1403648" y="2420888"/>
            <a:ext cx="7173759" cy="1323439"/>
          </a:xfrm>
          <a:prstGeom prst="rect">
            <a:avLst/>
          </a:prstGeom>
          <a:solidFill>
            <a:srgbClr val="00B050"/>
          </a:solidFill>
          <a:ln>
            <a:solidFill>
              <a:srgbClr val="FF0000"/>
            </a:solidFill>
          </a:ln>
          <a:effectLst>
            <a:glow rad="101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8000" b="1" dirty="0" smtClean="0">
                <a:solidFill>
                  <a:schemeClr val="bg1"/>
                </a:solidFill>
                <a:latin typeface="Algerian" pitchFamily="82" charset="0"/>
                <a:cs typeface="Arial" pitchFamily="34" charset="0"/>
              </a:rPr>
              <a:t>conclusiones</a:t>
            </a:r>
            <a:endParaRPr lang="es-EC" sz="8000" b="1" dirty="0">
              <a:solidFill>
                <a:schemeClr val="bg1"/>
              </a:solidFill>
              <a:latin typeface="Algerian" pitchFamily="82" charset="0"/>
              <a:cs typeface="Arial" pitchFamily="34" charset="0"/>
            </a:endParaRPr>
          </a:p>
        </p:txBody>
      </p:sp>
    </p:spTree>
    <p:extLst>
      <p:ext uri="{BB962C8B-B14F-4D97-AF65-F5344CB8AC3E}">
        <p14:creationId xmlns:p14="http://schemas.microsoft.com/office/powerpoint/2010/main" val="2277248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3 Rectángulo"/>
          <p:cNvSpPr/>
          <p:nvPr/>
        </p:nvSpPr>
        <p:spPr>
          <a:xfrm>
            <a:off x="939754" y="836712"/>
            <a:ext cx="7920880" cy="2534027"/>
          </a:xfrm>
          <a:prstGeom prst="rect">
            <a:avLst/>
          </a:prstGeom>
        </p:spPr>
        <p:txBody>
          <a:bodyPr wrap="square">
            <a:spAutoFit/>
          </a:bodyPr>
          <a:lstStyle/>
          <a:p>
            <a:pPr algn="just">
              <a:lnSpc>
                <a:spcPct val="150000"/>
              </a:lnSpc>
            </a:pPr>
            <a:r>
              <a:rPr lang="es-ES_tradnl" b="1" dirty="0">
                <a:latin typeface="Arial" pitchFamily="34" charset="0"/>
                <a:cs typeface="Arial" pitchFamily="34" charset="0"/>
              </a:rPr>
              <a:t>Al finalizar el primer año de edad de la plantación los tratamientos T1 (teca - maní)  y T2 (teca - pueraria) influyeron significativamente en altura, diámetro e índice de crecimiento total de plantas de teca, debido a la  importancia y características que tienen estas coberturas vegetales superando a los tratamientos T3 (teca – centrosema) y T4 (testigo).</a:t>
            </a:r>
            <a:endParaRPr lang="es-EC" b="1" dirty="0">
              <a:latin typeface="Arial" pitchFamily="34" charset="0"/>
              <a:cs typeface="Arial" pitchFamily="34" charset="0"/>
            </a:endParaRPr>
          </a:p>
        </p:txBody>
      </p:sp>
      <p:sp>
        <p:nvSpPr>
          <p:cNvPr id="10" name="9 Rectángulo"/>
          <p:cNvSpPr/>
          <p:nvPr/>
        </p:nvSpPr>
        <p:spPr>
          <a:xfrm>
            <a:off x="1043608" y="3851266"/>
            <a:ext cx="7920880" cy="1881990"/>
          </a:xfrm>
          <a:prstGeom prst="rect">
            <a:avLst/>
          </a:prstGeom>
        </p:spPr>
        <p:txBody>
          <a:bodyPr wrap="square">
            <a:spAutoFit/>
          </a:bodyPr>
          <a:lstStyle/>
          <a:p>
            <a:pPr algn="just">
              <a:lnSpc>
                <a:spcPct val="150000"/>
              </a:lnSpc>
            </a:pPr>
            <a:r>
              <a:rPr lang="es-ES_tradnl" sz="2000" b="1" dirty="0">
                <a:latin typeface="Arial" pitchFamily="34" charset="0"/>
                <a:cs typeface="Arial" pitchFamily="34" charset="0"/>
              </a:rPr>
              <a:t>Al sexto mes del establecimiento de las coberturas vegetales T1 y </a:t>
            </a:r>
            <a:r>
              <a:rPr lang="es-ES_tradnl" sz="2000" b="1" dirty="0" smtClean="0">
                <a:latin typeface="Arial" pitchFamily="34" charset="0"/>
                <a:cs typeface="Arial" pitchFamily="34" charset="0"/>
              </a:rPr>
              <a:t>T3 </a:t>
            </a:r>
            <a:r>
              <a:rPr lang="es-ES_tradnl" sz="2000" b="1" dirty="0">
                <a:latin typeface="Arial" pitchFamily="34" charset="0"/>
                <a:cs typeface="Arial" pitchFamily="34" charset="0"/>
              </a:rPr>
              <a:t>cubrieron el 95%,  y </a:t>
            </a:r>
            <a:r>
              <a:rPr lang="es-ES_tradnl" sz="2000" b="1" dirty="0" smtClean="0">
                <a:latin typeface="Arial" pitchFamily="34" charset="0"/>
                <a:cs typeface="Arial" pitchFamily="34" charset="0"/>
              </a:rPr>
              <a:t>T2 </a:t>
            </a:r>
            <a:r>
              <a:rPr lang="es-ES_tradnl" sz="2000" b="1" dirty="0">
                <a:latin typeface="Arial" pitchFamily="34" charset="0"/>
                <a:cs typeface="Arial" pitchFamily="34" charset="0"/>
              </a:rPr>
              <a:t>el 75%, restándoles espacio a las malezas y contribuyendo al desarrollo de la teca al primer año de establecimiento.</a:t>
            </a:r>
            <a:endParaRPr lang="es-EC" sz="2000" b="1" dirty="0">
              <a:latin typeface="Arial" pitchFamily="34" charset="0"/>
              <a:cs typeface="Arial" pitchFamily="34" charset="0"/>
            </a:endParaRPr>
          </a:p>
        </p:txBody>
      </p:sp>
    </p:spTree>
    <p:extLst>
      <p:ext uri="{BB962C8B-B14F-4D97-AF65-F5344CB8AC3E}">
        <p14:creationId xmlns:p14="http://schemas.microsoft.com/office/powerpoint/2010/main" val="3443806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32" fill="hold" grpId="1" nodeType="clickEffect">
                                  <p:stCondLst>
                                    <p:cond delay="0"/>
                                  </p:stCondLst>
                                  <p:childTnLst>
                                    <p:animEffect transition="out" filter="diamond(out)">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32" fill="hold" grpId="1" nodeType="clickEffect">
                                  <p:stCondLst>
                                    <p:cond delay="0"/>
                                  </p:stCondLst>
                                  <p:childTnLst>
                                    <p:animEffect transition="out" filter="diamond(out)">
                                      <p:cBhvr>
                                        <p:cTn id="25" dur="2000"/>
                                        <p:tgtEl>
                                          <p:spTgt spid="10"/>
                                        </p:tgtEl>
                                      </p:cBhvr>
                                    </p:animEffect>
                                    <p:set>
                                      <p:cBhvr>
                                        <p:cTn id="26"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p:bldP spid="10"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6 Rectángulo"/>
          <p:cNvSpPr/>
          <p:nvPr/>
        </p:nvSpPr>
        <p:spPr>
          <a:xfrm>
            <a:off x="939754" y="476672"/>
            <a:ext cx="7920880" cy="1420325"/>
          </a:xfrm>
          <a:prstGeom prst="rect">
            <a:avLst/>
          </a:prstGeom>
        </p:spPr>
        <p:txBody>
          <a:bodyPr wrap="square">
            <a:spAutoFit/>
          </a:bodyPr>
          <a:lstStyle/>
          <a:p>
            <a:pPr algn="just">
              <a:lnSpc>
                <a:spcPct val="150000"/>
              </a:lnSpc>
            </a:pPr>
            <a:r>
              <a:rPr lang="es-ES_tradnl" sz="2000" b="1" dirty="0">
                <a:latin typeface="Arial" pitchFamily="34" charset="0"/>
                <a:cs typeface="Arial" pitchFamily="34" charset="0"/>
              </a:rPr>
              <a:t>Los tratamientos estudiados, durante el primer año de edad de la plantación no influyen significativamente en el contenido de: macroelementos, CE, pH y MO.</a:t>
            </a:r>
            <a:endParaRPr lang="es-EC" sz="2000" b="1" dirty="0">
              <a:latin typeface="Arial" pitchFamily="34" charset="0"/>
              <a:cs typeface="Arial" pitchFamily="34" charset="0"/>
            </a:endParaRPr>
          </a:p>
        </p:txBody>
      </p:sp>
      <p:sp>
        <p:nvSpPr>
          <p:cNvPr id="8" name="7 Rectángulo"/>
          <p:cNvSpPr/>
          <p:nvPr/>
        </p:nvSpPr>
        <p:spPr>
          <a:xfrm>
            <a:off x="899592" y="2204864"/>
            <a:ext cx="7920880" cy="1881990"/>
          </a:xfrm>
          <a:prstGeom prst="rect">
            <a:avLst/>
          </a:prstGeom>
        </p:spPr>
        <p:txBody>
          <a:bodyPr wrap="square">
            <a:spAutoFit/>
          </a:bodyPr>
          <a:lstStyle/>
          <a:p>
            <a:pPr algn="just">
              <a:lnSpc>
                <a:spcPct val="150000"/>
              </a:lnSpc>
            </a:pPr>
            <a:r>
              <a:rPr lang="es-ES_tradnl" sz="2000" b="1" dirty="0">
                <a:latin typeface="Arial" pitchFamily="34" charset="0"/>
                <a:cs typeface="Arial" pitchFamily="34" charset="0"/>
              </a:rPr>
              <a:t>En  los microelementos del suelo, el T3 aporta significativamente con el elemento B (boro) sobre los otros tratamientos; y, el T3 y T4 aportan con Zn (zinc). Los otros  microelementos no son significativos.</a:t>
            </a:r>
            <a:endParaRPr lang="es-EC" sz="2000" b="1" dirty="0">
              <a:latin typeface="Arial" pitchFamily="34" charset="0"/>
              <a:cs typeface="Arial" pitchFamily="34" charset="0"/>
            </a:endParaRPr>
          </a:p>
        </p:txBody>
      </p:sp>
      <p:sp>
        <p:nvSpPr>
          <p:cNvPr id="9" name="8 Rectángulo"/>
          <p:cNvSpPr/>
          <p:nvPr/>
        </p:nvSpPr>
        <p:spPr>
          <a:xfrm>
            <a:off x="971600" y="4437112"/>
            <a:ext cx="7920880" cy="1881990"/>
          </a:xfrm>
          <a:prstGeom prst="rect">
            <a:avLst/>
          </a:prstGeom>
        </p:spPr>
        <p:txBody>
          <a:bodyPr wrap="square">
            <a:spAutoFit/>
          </a:bodyPr>
          <a:lstStyle/>
          <a:p>
            <a:pPr algn="just">
              <a:lnSpc>
                <a:spcPct val="150000"/>
              </a:lnSpc>
            </a:pPr>
            <a:r>
              <a:rPr lang="es-ES_tradnl" sz="2000" b="1" dirty="0">
                <a:latin typeface="Arial" pitchFamily="34" charset="0"/>
                <a:cs typeface="Arial" pitchFamily="34" charset="0"/>
              </a:rPr>
              <a:t>El costo variable de establecimiento y mantenimiento de las coberturas vivas en el primer año de edad del cultivo de la teca, es superior al del testigo, debido a que el costo de mano de obra por mantenimiento de las leguminosas es elevado.</a:t>
            </a:r>
            <a:endParaRPr lang="es-EC" sz="2000" b="1" dirty="0">
              <a:latin typeface="Arial" pitchFamily="34" charset="0"/>
              <a:cs typeface="Arial" pitchFamily="34" charset="0"/>
            </a:endParaRPr>
          </a:p>
        </p:txBody>
      </p:sp>
    </p:spTree>
    <p:extLst>
      <p:ext uri="{BB962C8B-B14F-4D97-AF65-F5344CB8AC3E}">
        <p14:creationId xmlns:p14="http://schemas.microsoft.com/office/powerpoint/2010/main" val="3630044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32" fill="hold" grpId="1" nodeType="clickEffect">
                                  <p:stCondLst>
                                    <p:cond delay="0"/>
                                  </p:stCondLst>
                                  <p:childTnLst>
                                    <p:animEffect transition="out" filter="diamond(out)">
                                      <p:cBhvr>
                                        <p:cTn id="13" dur="2000"/>
                                        <p:tgtEl>
                                          <p:spTgt spid="7"/>
                                        </p:tgtEl>
                                      </p:cBhvr>
                                    </p:animEffect>
                                    <p:set>
                                      <p:cBhvr>
                                        <p:cTn id="14" dur="1" fill="hold">
                                          <p:stCondLst>
                                            <p:cond delay="19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32" fill="hold" grpId="1" nodeType="clickEffect">
                                  <p:stCondLst>
                                    <p:cond delay="0"/>
                                  </p:stCondLst>
                                  <p:childTnLst>
                                    <p:animEffect transition="out" filter="diamond(out)">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32" fill="hold" grpId="1" nodeType="clickEffect">
                                  <p:stCondLst>
                                    <p:cond delay="0"/>
                                  </p:stCondLst>
                                  <p:childTnLst>
                                    <p:animEffect transition="out" filter="diamond(out)">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CuadroTexto"/>
          <p:cNvSpPr txBox="1"/>
          <p:nvPr/>
        </p:nvSpPr>
        <p:spPr>
          <a:xfrm>
            <a:off x="979173" y="2564904"/>
            <a:ext cx="7863050" cy="1107996"/>
          </a:xfrm>
          <a:prstGeom prst="rect">
            <a:avLst/>
          </a:prstGeom>
          <a:solidFill>
            <a:srgbClr val="00B050"/>
          </a:solidFill>
          <a:ln>
            <a:solidFill>
              <a:srgbClr val="FF0000"/>
            </a:solidFill>
          </a:ln>
          <a:effectLst>
            <a:glow rad="101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6600" b="1" dirty="0" smtClean="0">
                <a:solidFill>
                  <a:schemeClr val="bg1"/>
                </a:solidFill>
                <a:latin typeface="Algerian" pitchFamily="82" charset="0"/>
                <a:cs typeface="Arial" pitchFamily="34" charset="0"/>
              </a:rPr>
              <a:t>recomendaciones</a:t>
            </a:r>
            <a:endParaRPr lang="es-EC" sz="6600" b="1" dirty="0">
              <a:solidFill>
                <a:schemeClr val="bg1"/>
              </a:solidFill>
              <a:latin typeface="Algerian" pitchFamily="82" charset="0"/>
              <a:cs typeface="Arial" pitchFamily="34" charset="0"/>
            </a:endParaRPr>
          </a:p>
        </p:txBody>
      </p:sp>
    </p:spTree>
    <p:extLst>
      <p:ext uri="{BB962C8B-B14F-4D97-AF65-F5344CB8AC3E}">
        <p14:creationId xmlns:p14="http://schemas.microsoft.com/office/powerpoint/2010/main" val="2655849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1"/>
          <p:cNvSpPr>
            <a:spLocks noChangeArrowheads="1"/>
          </p:cNvSpPr>
          <p:nvPr/>
        </p:nvSpPr>
        <p:spPr bwMode="auto">
          <a:xfrm>
            <a:off x="1127757" y="2021449"/>
            <a:ext cx="7560840" cy="234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r>
              <a:rPr lang="es-ES_tradnl" sz="2000" b="1" dirty="0">
                <a:latin typeface="Arial" pitchFamily="34" charset="0"/>
                <a:cs typeface="Arial" pitchFamily="34" charset="0"/>
              </a:rPr>
              <a:t>Evaluar el efecto de tres coberturas vivas, </a:t>
            </a:r>
            <a:r>
              <a:rPr lang="es-ES_tradnl" sz="2000" b="1" i="1" dirty="0" err="1">
                <a:latin typeface="Arial" pitchFamily="34" charset="0"/>
                <a:cs typeface="Arial" pitchFamily="34" charset="0"/>
              </a:rPr>
              <a:t>Arachis</a:t>
            </a:r>
            <a:r>
              <a:rPr lang="es-ES_tradnl" sz="2000" b="1" i="1" dirty="0">
                <a:latin typeface="Arial" pitchFamily="34" charset="0"/>
                <a:cs typeface="Arial" pitchFamily="34" charset="0"/>
              </a:rPr>
              <a:t> </a:t>
            </a:r>
            <a:r>
              <a:rPr lang="es-ES_tradnl" sz="2000" b="1" i="1" dirty="0" err="1">
                <a:latin typeface="Arial" pitchFamily="34" charset="0"/>
                <a:cs typeface="Arial" pitchFamily="34" charset="0"/>
              </a:rPr>
              <a:t>pintoi</a:t>
            </a:r>
            <a:r>
              <a:rPr lang="es-ES_tradnl" sz="2000" b="1" i="1" dirty="0">
                <a:latin typeface="Arial" pitchFamily="34" charset="0"/>
                <a:cs typeface="Arial" pitchFamily="34" charset="0"/>
              </a:rPr>
              <a:t>,</a:t>
            </a:r>
            <a:r>
              <a:rPr lang="es-ES_tradnl" sz="2000" b="1" dirty="0">
                <a:latin typeface="Arial" pitchFamily="34" charset="0"/>
                <a:cs typeface="Arial" pitchFamily="34" charset="0"/>
              </a:rPr>
              <a:t> </a:t>
            </a:r>
            <a:r>
              <a:rPr lang="es-ES_tradnl" sz="2000" b="1" i="1" dirty="0">
                <a:latin typeface="Arial" pitchFamily="34" charset="0"/>
                <a:cs typeface="Arial" pitchFamily="34" charset="0"/>
              </a:rPr>
              <a:t>Pueraria </a:t>
            </a:r>
            <a:r>
              <a:rPr lang="es-ES_tradnl" sz="2000" b="1" i="1" dirty="0" err="1">
                <a:latin typeface="Arial" pitchFamily="34" charset="0"/>
                <a:cs typeface="Arial" pitchFamily="34" charset="0"/>
              </a:rPr>
              <a:t>phaseoloides</a:t>
            </a:r>
            <a:r>
              <a:rPr lang="es-ES_tradnl" sz="2000" b="1" dirty="0">
                <a:latin typeface="Arial" pitchFamily="34" charset="0"/>
                <a:cs typeface="Arial" pitchFamily="34" charset="0"/>
              </a:rPr>
              <a:t> </a:t>
            </a:r>
            <a:r>
              <a:rPr lang="es-ES_tradnl" sz="2000" b="1" i="1" dirty="0">
                <a:latin typeface="Arial" pitchFamily="34" charset="0"/>
                <a:cs typeface="Arial" pitchFamily="34" charset="0"/>
              </a:rPr>
              <a:t>y </a:t>
            </a:r>
            <a:r>
              <a:rPr lang="es-ES" sz="2000" b="1" i="1" dirty="0">
                <a:latin typeface="Arial" pitchFamily="34" charset="0"/>
                <a:cs typeface="Arial" pitchFamily="34" charset="0"/>
              </a:rPr>
              <a:t>Centrosema </a:t>
            </a:r>
            <a:r>
              <a:rPr lang="es-ES" sz="2000" b="1" i="1" dirty="0" err="1">
                <a:latin typeface="Arial" pitchFamily="34" charset="0"/>
                <a:cs typeface="Arial" pitchFamily="34" charset="0"/>
              </a:rPr>
              <a:t>pubescens</a:t>
            </a:r>
            <a:r>
              <a:rPr lang="es-ES_tradnl" sz="2000" b="1" dirty="0">
                <a:latin typeface="Arial" pitchFamily="34" charset="0"/>
                <a:cs typeface="Arial" pitchFamily="34" charset="0"/>
              </a:rPr>
              <a:t> sobre el crecimiento inicial de la teca (</a:t>
            </a:r>
            <a:r>
              <a:rPr lang="es-ES_tradnl" sz="2000" b="1" i="1" dirty="0" err="1">
                <a:latin typeface="Arial" pitchFamily="34" charset="0"/>
                <a:cs typeface="Arial" pitchFamily="34" charset="0"/>
              </a:rPr>
              <a:t>Tectona</a:t>
            </a:r>
            <a:r>
              <a:rPr lang="es-ES_tradnl" sz="2000" b="1" i="1" dirty="0">
                <a:latin typeface="Arial" pitchFamily="34" charset="0"/>
                <a:cs typeface="Arial" pitchFamily="34" charset="0"/>
              </a:rPr>
              <a:t> </a:t>
            </a:r>
            <a:r>
              <a:rPr lang="es-ES_tradnl" sz="2000" b="1" i="1" dirty="0" err="1">
                <a:latin typeface="Arial" pitchFamily="34" charset="0"/>
                <a:cs typeface="Arial" pitchFamily="34" charset="0"/>
              </a:rPr>
              <a:t>grandis</a:t>
            </a:r>
            <a:r>
              <a:rPr lang="es-ES_tradnl" sz="2000" b="1" i="1" dirty="0">
                <a:latin typeface="Arial" pitchFamily="34" charset="0"/>
                <a:cs typeface="Arial" pitchFamily="34" charset="0"/>
              </a:rPr>
              <a:t> </a:t>
            </a:r>
            <a:r>
              <a:rPr lang="es-ES_tradnl" sz="2000" b="1" i="1" dirty="0" err="1">
                <a:latin typeface="Arial" pitchFamily="34" charset="0"/>
                <a:cs typeface="Arial" pitchFamily="34" charset="0"/>
              </a:rPr>
              <a:t>L.f</a:t>
            </a:r>
            <a:r>
              <a:rPr lang="es-ES_tradnl" sz="2000" b="1" dirty="0">
                <a:latin typeface="Arial" pitchFamily="34" charset="0"/>
                <a:cs typeface="Arial" pitchFamily="34" charset="0"/>
              </a:rPr>
              <a:t>.), el nivel de fertilidad del suelo y control de malezas, en el Cantón Santo </a:t>
            </a:r>
            <a:r>
              <a:rPr lang="es-ES_tradnl" sz="2000" b="1" dirty="0" smtClean="0">
                <a:latin typeface="Arial" pitchFamily="34" charset="0"/>
                <a:cs typeface="Arial" pitchFamily="34" charset="0"/>
              </a:rPr>
              <a:t>Domingo.</a:t>
            </a:r>
            <a:endParaRPr kumimoji="0" lang="es-ES_tradnl"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11 CuadroTexto"/>
          <p:cNvSpPr txBox="1"/>
          <p:nvPr/>
        </p:nvSpPr>
        <p:spPr>
          <a:xfrm>
            <a:off x="2195736" y="760053"/>
            <a:ext cx="4927952" cy="707886"/>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4000" b="1" dirty="0" smtClean="0">
                <a:solidFill>
                  <a:schemeClr val="tx1"/>
                </a:solidFill>
                <a:latin typeface="Algerian" pitchFamily="82" charset="0"/>
                <a:cs typeface="Arial" pitchFamily="34" charset="0"/>
              </a:rPr>
              <a:t>OBJETIVO GENERAL</a:t>
            </a:r>
            <a:endParaRPr lang="es-EC" sz="4000" b="1" dirty="0">
              <a:solidFill>
                <a:schemeClr val="tx1"/>
              </a:solidFill>
              <a:latin typeface="Algerian" pitchFamily="82" charset="0"/>
              <a:cs typeface="Arial" pitchFamily="34" charset="0"/>
            </a:endParaRPr>
          </a:p>
        </p:txBody>
      </p:sp>
    </p:spTree>
    <p:extLst>
      <p:ext uri="{BB962C8B-B14F-4D97-AF65-F5344CB8AC3E}">
        <p14:creationId xmlns:p14="http://schemas.microsoft.com/office/powerpoint/2010/main" val="958856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Rectángulo"/>
          <p:cNvSpPr/>
          <p:nvPr/>
        </p:nvSpPr>
        <p:spPr>
          <a:xfrm>
            <a:off x="1043608" y="797313"/>
            <a:ext cx="7776864" cy="2343655"/>
          </a:xfrm>
          <a:prstGeom prst="rect">
            <a:avLst/>
          </a:prstGeom>
        </p:spPr>
        <p:txBody>
          <a:bodyPr wrap="square">
            <a:spAutoFit/>
          </a:bodyPr>
          <a:lstStyle/>
          <a:p>
            <a:pPr algn="just">
              <a:lnSpc>
                <a:spcPct val="150000"/>
              </a:lnSpc>
            </a:pPr>
            <a:r>
              <a:rPr lang="es-ES_tradnl" sz="2000" b="1" dirty="0">
                <a:latin typeface="Arial" pitchFamily="34" charset="0"/>
                <a:cs typeface="Arial" pitchFamily="34" charset="0"/>
              </a:rPr>
              <a:t>Continuar con la presente investigación con la finalidad de determinar cuál de las coberturas estudiadas permanecen establecidas en mayor tiempo en la plantación de teca, cumpliendo funciones ya sea físico, químico y biológico al suelo como a la planta.</a:t>
            </a:r>
            <a:endParaRPr lang="es-EC" sz="2000" b="1" dirty="0">
              <a:latin typeface="Arial" pitchFamily="34" charset="0"/>
              <a:cs typeface="Arial" pitchFamily="34" charset="0"/>
            </a:endParaRPr>
          </a:p>
        </p:txBody>
      </p:sp>
      <p:sp>
        <p:nvSpPr>
          <p:cNvPr id="8" name="7 Rectángulo"/>
          <p:cNvSpPr/>
          <p:nvPr/>
        </p:nvSpPr>
        <p:spPr>
          <a:xfrm>
            <a:off x="1043608" y="3677633"/>
            <a:ext cx="7776864" cy="2343655"/>
          </a:xfrm>
          <a:prstGeom prst="rect">
            <a:avLst/>
          </a:prstGeom>
        </p:spPr>
        <p:txBody>
          <a:bodyPr wrap="square">
            <a:spAutoFit/>
          </a:bodyPr>
          <a:lstStyle/>
          <a:p>
            <a:pPr algn="just">
              <a:lnSpc>
                <a:spcPct val="150000"/>
              </a:lnSpc>
            </a:pPr>
            <a:r>
              <a:rPr lang="es-ES" sz="2000" b="1" dirty="0">
                <a:latin typeface="Arial" pitchFamily="34" charset="0"/>
                <a:cs typeface="Arial" pitchFamily="34" charset="0"/>
              </a:rPr>
              <a:t>Realizar investigaciones asociando teca con cultivos de ciclo corto, específicamente en Sistema </a:t>
            </a:r>
            <a:r>
              <a:rPr lang="es-ES" sz="2000" b="1" dirty="0" err="1">
                <a:latin typeface="Arial" pitchFamily="34" charset="0"/>
                <a:cs typeface="Arial" pitchFamily="34" charset="0"/>
              </a:rPr>
              <a:t>Tangya</a:t>
            </a:r>
            <a:r>
              <a:rPr lang="es-ES" sz="2000" b="1" dirty="0">
                <a:latin typeface="Arial" pitchFamily="34" charset="0"/>
                <a:cs typeface="Arial" pitchFamily="34" charset="0"/>
              </a:rPr>
              <a:t>, producción agroforestal, que nos permitirá tener otros ingresos económicos a corto, mediano y largo plazo, controlar malezas, disminuir agroquímicos, mejorar el suelo y el ambiente.</a:t>
            </a:r>
            <a:endParaRPr lang="es-EC" sz="2000" b="1" dirty="0">
              <a:latin typeface="Arial" pitchFamily="34" charset="0"/>
              <a:cs typeface="Arial" pitchFamily="34" charset="0"/>
            </a:endParaRPr>
          </a:p>
        </p:txBody>
      </p:sp>
    </p:spTree>
    <p:extLst>
      <p:ext uri="{BB962C8B-B14F-4D97-AF65-F5344CB8AC3E}">
        <p14:creationId xmlns:p14="http://schemas.microsoft.com/office/powerpoint/2010/main" val="3753732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32" fill="hold" grpId="1" nodeType="clickEffect">
                                  <p:stCondLst>
                                    <p:cond delay="0"/>
                                  </p:stCondLst>
                                  <p:childTnLst>
                                    <p:animEffect transition="out" filter="diamond(out)">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32" fill="hold" grpId="1" nodeType="clickEffect">
                                  <p:stCondLst>
                                    <p:cond delay="0"/>
                                  </p:stCondLst>
                                  <p:childTnLst>
                                    <p:animEffect transition="out" filter="diamond(out)">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Rectángulo"/>
          <p:cNvSpPr/>
          <p:nvPr/>
        </p:nvSpPr>
        <p:spPr>
          <a:xfrm>
            <a:off x="1043608" y="492439"/>
            <a:ext cx="7776864" cy="3728649"/>
          </a:xfrm>
          <a:prstGeom prst="rect">
            <a:avLst/>
          </a:prstGeom>
        </p:spPr>
        <p:txBody>
          <a:bodyPr wrap="square">
            <a:spAutoFit/>
          </a:bodyPr>
          <a:lstStyle/>
          <a:p>
            <a:pPr algn="just">
              <a:lnSpc>
                <a:spcPct val="150000"/>
              </a:lnSpc>
            </a:pPr>
            <a:r>
              <a:rPr lang="es-ES" sz="2000" b="1" dirty="0">
                <a:latin typeface="Arial" pitchFamily="34" charset="0"/>
                <a:cs typeface="Arial" pitchFamily="34" charset="0"/>
              </a:rPr>
              <a:t>Para el crecimiento y desarrollo de las plantas de teca como de las coberturas vivas, se debe controlar oportunamente las malezas, realizando periódicamente coronas de la planta FORESTAL, con la finalidad  evitar la competencia entre ellas; principalmente controlar permanentemente la cobertura  pueraria, en vista de que el desarrollo es agresivo, y posee tallos alargados, trepadores que busca  el estrangulamiento de la planta.</a:t>
            </a:r>
            <a:endParaRPr lang="es-EC" sz="2000" b="1" dirty="0">
              <a:latin typeface="Arial" pitchFamily="34" charset="0"/>
              <a:cs typeface="Arial" pitchFamily="34" charset="0"/>
            </a:endParaRPr>
          </a:p>
        </p:txBody>
      </p:sp>
      <p:sp>
        <p:nvSpPr>
          <p:cNvPr id="8" name="7 Rectángulo"/>
          <p:cNvSpPr/>
          <p:nvPr/>
        </p:nvSpPr>
        <p:spPr>
          <a:xfrm>
            <a:off x="1043608" y="4427330"/>
            <a:ext cx="7776864" cy="1881990"/>
          </a:xfrm>
          <a:prstGeom prst="rect">
            <a:avLst/>
          </a:prstGeom>
        </p:spPr>
        <p:txBody>
          <a:bodyPr wrap="square">
            <a:spAutoFit/>
          </a:bodyPr>
          <a:lstStyle/>
          <a:p>
            <a:pPr algn="just">
              <a:lnSpc>
                <a:spcPct val="150000"/>
              </a:lnSpc>
            </a:pPr>
            <a:r>
              <a:rPr lang="es-ES_tradnl" sz="2000" b="1" dirty="0">
                <a:latin typeface="Arial" pitchFamily="34" charset="0"/>
                <a:cs typeface="Arial" pitchFamily="34" charset="0"/>
              </a:rPr>
              <a:t>Realizar el establecimiento de las plantaciones de teca y siembra de las coberturas vivas al inicio de la etapa invernal, con la finalidad de asegurar el prendimiento y a la vez abaratar costos de implantación.</a:t>
            </a:r>
            <a:endParaRPr lang="es-EC" sz="2000" b="1" dirty="0">
              <a:latin typeface="Arial" pitchFamily="34" charset="0"/>
              <a:cs typeface="Arial" pitchFamily="34" charset="0"/>
            </a:endParaRPr>
          </a:p>
        </p:txBody>
      </p:sp>
    </p:spTree>
    <p:extLst>
      <p:ext uri="{BB962C8B-B14F-4D97-AF65-F5344CB8AC3E}">
        <p14:creationId xmlns:p14="http://schemas.microsoft.com/office/powerpoint/2010/main" val="115297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32" fill="hold" grpId="1" nodeType="clickEffect">
                                  <p:stCondLst>
                                    <p:cond delay="0"/>
                                  </p:stCondLst>
                                  <p:childTnLst>
                                    <p:animEffect transition="out" filter="diamond(out)">
                                      <p:cBhvr>
                                        <p:cTn id="13" dur="2000"/>
                                        <p:tgtEl>
                                          <p:spTgt spid="5"/>
                                        </p:tgtEl>
                                      </p:cBhvr>
                                    </p:animEffect>
                                    <p:set>
                                      <p:cBhvr>
                                        <p:cTn id="14" dur="1" fill="hold">
                                          <p:stCondLst>
                                            <p:cond delay="19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32" fill="hold" grpId="1" nodeType="clickEffect">
                                  <p:stCondLst>
                                    <p:cond delay="0"/>
                                  </p:stCondLst>
                                  <p:childTnLst>
                                    <p:animEffect transition="out" filter="diamond(out)">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 CuadroTexto"/>
          <p:cNvSpPr txBox="1"/>
          <p:nvPr/>
        </p:nvSpPr>
        <p:spPr>
          <a:xfrm>
            <a:off x="2267744" y="2924944"/>
            <a:ext cx="5391219" cy="1446550"/>
          </a:xfrm>
          <a:prstGeom prst="rect">
            <a:avLst/>
          </a:prstGeom>
          <a:solidFill>
            <a:srgbClr val="00B050"/>
          </a:solidFill>
          <a:ln>
            <a:solidFill>
              <a:srgbClr val="FF0000"/>
            </a:solidFill>
          </a:ln>
          <a:effectLst>
            <a:glow rad="101600">
              <a:schemeClr val="accent2">
                <a:satMod val="175000"/>
                <a:alpha val="40000"/>
              </a:schemeClr>
            </a:glow>
          </a:effectLst>
        </p:spPr>
        <p:txBody>
          <a:bodyPr wrap="none" rtlCol="0">
            <a:spAutoFit/>
          </a:bodyPr>
          <a:lstStyle/>
          <a:p>
            <a:r>
              <a:rPr lang="es-EC" sz="8800" dirty="0" smtClean="0">
                <a:latin typeface="Comic Sans MS" pitchFamily="66" charset="0"/>
              </a:rPr>
              <a:t>GRACIAS</a:t>
            </a:r>
            <a:endParaRPr lang="es-EC" sz="8800" dirty="0">
              <a:latin typeface="Comic Sans MS" pitchFamily="66" charset="0"/>
            </a:endParaRPr>
          </a:p>
        </p:txBody>
      </p:sp>
    </p:spTree>
    <p:extLst>
      <p:ext uri="{BB962C8B-B14F-4D97-AF65-F5344CB8AC3E}">
        <p14:creationId xmlns:p14="http://schemas.microsoft.com/office/powerpoint/2010/main" val="4660718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13 CuadroTexto"/>
          <p:cNvSpPr txBox="1"/>
          <p:nvPr/>
        </p:nvSpPr>
        <p:spPr>
          <a:xfrm>
            <a:off x="1860890" y="548680"/>
            <a:ext cx="5950668" cy="707886"/>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4000" b="1" dirty="0" smtClean="0">
                <a:solidFill>
                  <a:schemeClr val="tx1"/>
                </a:solidFill>
                <a:latin typeface="Algerian" pitchFamily="82" charset="0"/>
                <a:cs typeface="Arial" pitchFamily="34" charset="0"/>
              </a:rPr>
              <a:t>Objetivos Específicos</a:t>
            </a:r>
            <a:endParaRPr lang="es-EC" sz="4000" b="1" dirty="0">
              <a:solidFill>
                <a:schemeClr val="tx1"/>
              </a:solidFill>
              <a:latin typeface="Algerian" pitchFamily="82" charset="0"/>
              <a:cs typeface="Arial" pitchFamily="34" charset="0"/>
            </a:endParaRPr>
          </a:p>
        </p:txBody>
      </p:sp>
      <p:sp>
        <p:nvSpPr>
          <p:cNvPr id="4" name="3 Rectángulo"/>
          <p:cNvSpPr/>
          <p:nvPr/>
        </p:nvSpPr>
        <p:spPr>
          <a:xfrm>
            <a:off x="1066038" y="1700808"/>
            <a:ext cx="7590320" cy="4401205"/>
          </a:xfrm>
          <a:prstGeom prst="rect">
            <a:avLst/>
          </a:prstGeom>
        </p:spPr>
        <p:txBody>
          <a:bodyPr wrap="square">
            <a:spAutoFit/>
          </a:bodyPr>
          <a:lstStyle/>
          <a:p>
            <a:pPr marL="342900" lvl="0" indent="-342900" algn="just">
              <a:buFont typeface="+mj-lt"/>
              <a:buAutoNum type="alphaLcParenR"/>
            </a:pPr>
            <a:r>
              <a:rPr lang="es-ES_tradnl" sz="2000" b="1" dirty="0" smtClean="0">
                <a:latin typeface="Arial" pitchFamily="34" charset="0"/>
                <a:cs typeface="Arial" pitchFamily="34" charset="0"/>
              </a:rPr>
              <a:t>Evaluar </a:t>
            </a:r>
            <a:r>
              <a:rPr lang="es-ES_tradnl" sz="2000" b="1" dirty="0">
                <a:latin typeface="Arial" pitchFamily="34" charset="0"/>
                <a:cs typeface="Arial" pitchFamily="34" charset="0"/>
              </a:rPr>
              <a:t>la incidencia de tres coberturas vegetales frente a un testigo, en tres variables de crecimiento de las plantas de teca: diámetro, altura e índice de crecimiento </a:t>
            </a:r>
            <a:r>
              <a:rPr lang="es-ES_tradnl" sz="2000" b="1" dirty="0" smtClean="0">
                <a:latin typeface="Arial" pitchFamily="34" charset="0"/>
                <a:cs typeface="Arial" pitchFamily="34" charset="0"/>
              </a:rPr>
              <a:t>total.</a:t>
            </a:r>
          </a:p>
          <a:p>
            <a:pPr marL="342900" lvl="0" indent="-342900" algn="just">
              <a:buFont typeface="+mj-lt"/>
              <a:buAutoNum type="alphaLcParenR"/>
            </a:pPr>
            <a:endParaRPr lang="es-ES_tradnl" sz="2000" b="1" dirty="0" smtClean="0">
              <a:latin typeface="Arial" pitchFamily="34" charset="0"/>
              <a:cs typeface="Arial" pitchFamily="34" charset="0"/>
            </a:endParaRPr>
          </a:p>
          <a:p>
            <a:pPr marL="342900" lvl="0" indent="-342900" algn="just">
              <a:buFont typeface="+mj-lt"/>
              <a:buAutoNum type="alphaLcParenR"/>
            </a:pPr>
            <a:r>
              <a:rPr lang="es-ES_tradnl" sz="2000" b="1" dirty="0" smtClean="0">
                <a:latin typeface="Arial" pitchFamily="34" charset="0"/>
                <a:cs typeface="Arial" pitchFamily="34" charset="0"/>
              </a:rPr>
              <a:t>Determinar </a:t>
            </a:r>
            <a:r>
              <a:rPr lang="es-ES_tradnl" sz="2000" b="1" dirty="0">
                <a:latin typeface="Arial" pitchFamily="34" charset="0"/>
                <a:cs typeface="Arial" pitchFamily="34" charset="0"/>
              </a:rPr>
              <a:t>el efecto de tres coberturas vegetales sobre la fertilidad del suelo a través de análisis químico de suelo, frente a un </a:t>
            </a:r>
            <a:r>
              <a:rPr lang="es-ES_tradnl" sz="2000" b="1" dirty="0" smtClean="0">
                <a:latin typeface="Arial" pitchFamily="34" charset="0"/>
                <a:cs typeface="Arial" pitchFamily="34" charset="0"/>
              </a:rPr>
              <a:t>testigo.</a:t>
            </a:r>
          </a:p>
          <a:p>
            <a:pPr marL="342900" lvl="0" indent="-342900" algn="just">
              <a:buFont typeface="+mj-lt"/>
              <a:buAutoNum type="alphaLcParenR"/>
            </a:pPr>
            <a:endParaRPr lang="es-ES_tradnl" sz="2000" b="1" dirty="0" smtClean="0">
              <a:latin typeface="Arial" pitchFamily="34" charset="0"/>
              <a:cs typeface="Arial" pitchFamily="34" charset="0"/>
            </a:endParaRPr>
          </a:p>
          <a:p>
            <a:pPr marL="342900" lvl="0" indent="-342900" algn="just">
              <a:buFont typeface="+mj-lt"/>
              <a:buAutoNum type="alphaLcParenR"/>
            </a:pPr>
            <a:r>
              <a:rPr lang="es-ES_tradnl" sz="2000" b="1" dirty="0" smtClean="0">
                <a:latin typeface="Arial" pitchFamily="34" charset="0"/>
                <a:cs typeface="Arial" pitchFamily="34" charset="0"/>
              </a:rPr>
              <a:t>Evaluar </a:t>
            </a:r>
            <a:r>
              <a:rPr lang="es-ES_tradnl" sz="2000" b="1" dirty="0">
                <a:latin typeface="Arial" pitchFamily="34" charset="0"/>
                <a:cs typeface="Arial" pitchFamily="34" charset="0"/>
              </a:rPr>
              <a:t>el efecto de tres coberturas vegetales sobre el control de malezas frente a un </a:t>
            </a:r>
            <a:r>
              <a:rPr lang="es-ES_tradnl" sz="2000" b="1" dirty="0" smtClean="0">
                <a:latin typeface="Arial" pitchFamily="34" charset="0"/>
                <a:cs typeface="Arial" pitchFamily="34" charset="0"/>
              </a:rPr>
              <a:t>testigo.</a:t>
            </a:r>
          </a:p>
          <a:p>
            <a:pPr marL="342900" lvl="0" indent="-342900" algn="just">
              <a:buFont typeface="+mj-lt"/>
              <a:buAutoNum type="alphaLcParenR"/>
            </a:pPr>
            <a:endParaRPr lang="es-ES_tradnl" sz="2000" b="1" dirty="0" smtClean="0">
              <a:latin typeface="Arial" pitchFamily="34" charset="0"/>
              <a:cs typeface="Arial" pitchFamily="34" charset="0"/>
            </a:endParaRPr>
          </a:p>
          <a:p>
            <a:pPr marL="342900" lvl="0" indent="-342900" algn="just">
              <a:buFont typeface="+mj-lt"/>
              <a:buAutoNum type="alphaLcParenR"/>
            </a:pPr>
            <a:r>
              <a:rPr lang="es-ES_tradnl" sz="2000" b="1" dirty="0" smtClean="0">
                <a:latin typeface="Arial" pitchFamily="34" charset="0"/>
                <a:cs typeface="Arial" pitchFamily="34" charset="0"/>
              </a:rPr>
              <a:t>Determinar </a:t>
            </a:r>
            <a:r>
              <a:rPr lang="es-ES_tradnl" sz="2000" b="1" dirty="0">
                <a:latin typeface="Arial" pitchFamily="34" charset="0"/>
                <a:cs typeface="Arial" pitchFamily="34" charset="0"/>
              </a:rPr>
              <a:t>el tratamiento más económico, en el establecimiento y manejo del primer año de vida de la plantación</a:t>
            </a:r>
            <a:r>
              <a:rPr lang="es-ES_tradnl" sz="2000" b="1" dirty="0" smtClean="0">
                <a:latin typeface="Arial" pitchFamily="34" charset="0"/>
                <a:cs typeface="Arial" pitchFamily="34" charset="0"/>
              </a:rPr>
              <a:t>.</a:t>
            </a:r>
            <a:r>
              <a:rPr lang="es-ES_tradnl" sz="2000" b="1" dirty="0">
                <a:latin typeface="Arial" pitchFamily="34" charset="0"/>
                <a:cs typeface="Arial" pitchFamily="34" charset="0"/>
              </a:rPr>
              <a:t> </a:t>
            </a:r>
            <a:endParaRPr lang="es-EC" sz="2000" b="1" dirty="0">
              <a:latin typeface="Arial" pitchFamily="34" charset="0"/>
              <a:cs typeface="Arial" pitchFamily="34" charset="0"/>
            </a:endParaRPr>
          </a:p>
        </p:txBody>
      </p:sp>
    </p:spTree>
    <p:extLst>
      <p:ext uri="{BB962C8B-B14F-4D97-AF65-F5344CB8AC3E}">
        <p14:creationId xmlns:p14="http://schemas.microsoft.com/office/powerpoint/2010/main" val="2599741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CuadroTexto"/>
          <p:cNvSpPr txBox="1"/>
          <p:nvPr/>
        </p:nvSpPr>
        <p:spPr>
          <a:xfrm rot="19378998">
            <a:off x="406337" y="3011174"/>
            <a:ext cx="8993168" cy="830997"/>
          </a:xfrm>
          <a:prstGeom prst="rect">
            <a:avLst/>
          </a:prstGeom>
          <a:solidFill>
            <a:srgbClr val="00B050"/>
          </a:solidFill>
          <a:ln>
            <a:solidFill>
              <a:srgbClr val="FF0000"/>
            </a:solidFill>
          </a:ln>
          <a:effectLst>
            <a:glow rad="101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4800" b="1" dirty="0" smtClean="0">
                <a:solidFill>
                  <a:schemeClr val="bg1"/>
                </a:solidFill>
                <a:latin typeface="Algerian" pitchFamily="82" charset="0"/>
                <a:cs typeface="Arial" pitchFamily="34" charset="0"/>
              </a:rPr>
              <a:t>DESCRIPCIÓN DE LAS ESPECIES</a:t>
            </a:r>
            <a:endParaRPr lang="es-EC" sz="4800" b="1" dirty="0">
              <a:solidFill>
                <a:schemeClr val="bg1"/>
              </a:solidFill>
              <a:latin typeface="Algerian" pitchFamily="82" charset="0"/>
              <a:cs typeface="Arial" pitchFamily="34" charset="0"/>
            </a:endParaRPr>
          </a:p>
        </p:txBody>
      </p:sp>
    </p:spTree>
    <p:extLst>
      <p:ext uri="{BB962C8B-B14F-4D97-AF65-F5344CB8AC3E}">
        <p14:creationId xmlns:p14="http://schemas.microsoft.com/office/powerpoint/2010/main" val="9708439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10 CuadroTexto"/>
          <p:cNvSpPr txBox="1"/>
          <p:nvPr/>
        </p:nvSpPr>
        <p:spPr>
          <a:xfrm>
            <a:off x="2205793" y="472891"/>
            <a:ext cx="5348708" cy="584775"/>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3200" b="1" dirty="0" smtClean="0">
                <a:solidFill>
                  <a:schemeClr val="tx1"/>
                </a:solidFill>
                <a:latin typeface="Arial" pitchFamily="34" charset="0"/>
                <a:cs typeface="Arial" pitchFamily="34" charset="0"/>
              </a:rPr>
              <a:t>Teca </a:t>
            </a:r>
            <a:r>
              <a:rPr lang="es-EC" sz="3200" b="1" i="1" dirty="0" smtClean="0">
                <a:solidFill>
                  <a:schemeClr val="tx1"/>
                </a:solidFill>
                <a:latin typeface="Arial" pitchFamily="34" charset="0"/>
                <a:cs typeface="Arial" pitchFamily="34" charset="0"/>
              </a:rPr>
              <a:t>(</a:t>
            </a:r>
            <a:r>
              <a:rPr lang="es-EC" sz="3200" b="1" i="1" dirty="0" err="1" smtClean="0">
                <a:solidFill>
                  <a:schemeClr val="tx1"/>
                </a:solidFill>
                <a:latin typeface="Arial" pitchFamily="34" charset="0"/>
                <a:cs typeface="Arial" pitchFamily="34" charset="0"/>
              </a:rPr>
              <a:t>Tectona</a:t>
            </a:r>
            <a:r>
              <a:rPr lang="es-EC" sz="3200" b="1" i="1" dirty="0" smtClean="0">
                <a:solidFill>
                  <a:schemeClr val="tx1"/>
                </a:solidFill>
                <a:latin typeface="Arial" pitchFamily="34" charset="0"/>
                <a:cs typeface="Arial" pitchFamily="34" charset="0"/>
              </a:rPr>
              <a:t> </a:t>
            </a:r>
            <a:r>
              <a:rPr lang="es-EC" sz="3200" b="1" i="1" dirty="0" err="1" smtClean="0">
                <a:solidFill>
                  <a:schemeClr val="tx1"/>
                </a:solidFill>
                <a:latin typeface="Arial" pitchFamily="34" charset="0"/>
                <a:cs typeface="Arial" pitchFamily="34" charset="0"/>
              </a:rPr>
              <a:t>grandis</a:t>
            </a:r>
            <a:r>
              <a:rPr lang="es-EC" sz="3200" b="1" i="1" dirty="0" smtClean="0">
                <a:solidFill>
                  <a:schemeClr val="tx1"/>
                </a:solidFill>
                <a:latin typeface="Arial" pitchFamily="34" charset="0"/>
                <a:cs typeface="Arial" pitchFamily="34" charset="0"/>
              </a:rPr>
              <a:t> </a:t>
            </a:r>
            <a:r>
              <a:rPr lang="es-EC" sz="3200" b="1" i="1" dirty="0" err="1" smtClean="0">
                <a:solidFill>
                  <a:schemeClr val="tx1"/>
                </a:solidFill>
                <a:latin typeface="Arial" pitchFamily="34" charset="0"/>
                <a:cs typeface="Arial" pitchFamily="34" charset="0"/>
              </a:rPr>
              <a:t>L.f</a:t>
            </a:r>
            <a:r>
              <a:rPr lang="es-EC" sz="3200" b="1" i="1" dirty="0" smtClean="0">
                <a:solidFill>
                  <a:schemeClr val="tx1"/>
                </a:solidFill>
                <a:latin typeface="Arial" pitchFamily="34" charset="0"/>
                <a:cs typeface="Arial" pitchFamily="34" charset="0"/>
              </a:rPr>
              <a:t>.)</a:t>
            </a:r>
            <a:endParaRPr lang="es-EC" sz="3200" b="1" i="1" dirty="0">
              <a:solidFill>
                <a:schemeClr val="tx1"/>
              </a:solidFill>
              <a:latin typeface="Arial" pitchFamily="34" charset="0"/>
              <a:cs typeface="Arial" pitchFamily="34" charset="0"/>
            </a:endParaRPr>
          </a:p>
        </p:txBody>
      </p:sp>
      <p:grpSp>
        <p:nvGrpSpPr>
          <p:cNvPr id="16" name="15 Grupo"/>
          <p:cNvGrpSpPr/>
          <p:nvPr/>
        </p:nvGrpSpPr>
        <p:grpSpPr>
          <a:xfrm>
            <a:off x="6105079" y="3318050"/>
            <a:ext cx="2357666" cy="398982"/>
            <a:chOff x="0" y="216024"/>
            <a:chExt cx="2088527" cy="338674"/>
          </a:xfrm>
          <a:scene3d>
            <a:camera prst="orthographicFront"/>
            <a:lightRig rig="threePt" dir="t">
              <a:rot lat="0" lon="0" rev="7500000"/>
            </a:lightRig>
          </a:scene3d>
        </p:grpSpPr>
        <p:sp>
          <p:nvSpPr>
            <p:cNvPr id="17" name="16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algn="l" defTabSz="533400">
                <a:lnSpc>
                  <a:spcPct val="90000"/>
                </a:lnSpc>
                <a:spcBef>
                  <a:spcPct val="0"/>
                </a:spcBef>
                <a:spcAft>
                  <a:spcPct val="35000"/>
                </a:spcAft>
              </a:pPr>
              <a:r>
                <a:rPr lang="es-ES" sz="1400" b="1" kern="1200" dirty="0" smtClean="0">
                  <a:latin typeface="Maiandra GD" pitchFamily="34" charset="0"/>
                </a:rPr>
                <a:t>DESCRIPCIÓN BOTÁTICA</a:t>
              </a:r>
              <a:endParaRPr lang="es-ES" sz="1400" kern="1200" dirty="0"/>
            </a:p>
          </p:txBody>
        </p:sp>
      </p:grpSp>
      <p:grpSp>
        <p:nvGrpSpPr>
          <p:cNvPr id="19" name="18 Grupo"/>
          <p:cNvGrpSpPr/>
          <p:nvPr/>
        </p:nvGrpSpPr>
        <p:grpSpPr>
          <a:xfrm>
            <a:off x="6105079" y="4437112"/>
            <a:ext cx="2349396" cy="448581"/>
            <a:chOff x="0" y="216024"/>
            <a:chExt cx="2088527" cy="338674"/>
          </a:xfrm>
          <a:scene3d>
            <a:camera prst="orthographicFront"/>
            <a:lightRig rig="threePt" dir="t">
              <a:rot lat="0" lon="0" rev="7500000"/>
            </a:lightRig>
          </a:scene3d>
        </p:grpSpPr>
        <p:sp>
          <p:nvSpPr>
            <p:cNvPr id="20" name="19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1" name="20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algn="l" defTabSz="533400">
                <a:lnSpc>
                  <a:spcPct val="90000"/>
                </a:lnSpc>
                <a:spcBef>
                  <a:spcPct val="0"/>
                </a:spcBef>
                <a:spcAft>
                  <a:spcPct val="35000"/>
                </a:spcAft>
              </a:pPr>
              <a:r>
                <a:rPr lang="es-ES" sz="1400" b="1" kern="1200" dirty="0" smtClean="0">
                  <a:latin typeface="Maiandra GD" pitchFamily="34" charset="0"/>
                </a:rPr>
                <a:t>ADAPTACIÓN</a:t>
              </a:r>
              <a:endParaRPr lang="es-ES" sz="1400" kern="1200" dirty="0"/>
            </a:p>
          </p:txBody>
        </p:sp>
      </p:grpSp>
      <p:grpSp>
        <p:nvGrpSpPr>
          <p:cNvPr id="22" name="21 Grupo"/>
          <p:cNvGrpSpPr/>
          <p:nvPr/>
        </p:nvGrpSpPr>
        <p:grpSpPr>
          <a:xfrm>
            <a:off x="6092374" y="5612899"/>
            <a:ext cx="2349396" cy="404220"/>
            <a:chOff x="0" y="216024"/>
            <a:chExt cx="2088527" cy="338674"/>
          </a:xfrm>
          <a:scene3d>
            <a:camera prst="orthographicFront"/>
            <a:lightRig rig="threePt" dir="t">
              <a:rot lat="0" lon="0" rev="7500000"/>
            </a:lightRig>
          </a:scene3d>
        </p:grpSpPr>
        <p:sp>
          <p:nvSpPr>
            <p:cNvPr id="23" name="22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4" name="23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algn="l" defTabSz="533400">
                <a:lnSpc>
                  <a:spcPct val="90000"/>
                </a:lnSpc>
                <a:spcBef>
                  <a:spcPct val="0"/>
                </a:spcBef>
                <a:spcAft>
                  <a:spcPct val="35000"/>
                </a:spcAft>
              </a:pPr>
              <a:r>
                <a:rPr lang="es-ES" sz="1200" b="1" kern="1200" dirty="0" smtClean="0">
                  <a:latin typeface="Maiandra GD" pitchFamily="34" charset="0"/>
                </a:rPr>
                <a:t>DENSIDAD DE PLANTACION</a:t>
              </a:r>
              <a:endParaRPr lang="es-ES" sz="1200" kern="1200" dirty="0"/>
            </a:p>
          </p:txBody>
        </p:sp>
      </p:grpSp>
      <p:grpSp>
        <p:nvGrpSpPr>
          <p:cNvPr id="25" name="24 Grupo"/>
          <p:cNvGrpSpPr/>
          <p:nvPr/>
        </p:nvGrpSpPr>
        <p:grpSpPr>
          <a:xfrm>
            <a:off x="6046842" y="2230930"/>
            <a:ext cx="2357666" cy="398982"/>
            <a:chOff x="0" y="216024"/>
            <a:chExt cx="2088527" cy="338674"/>
          </a:xfrm>
          <a:scene3d>
            <a:camera prst="orthographicFront"/>
            <a:lightRig rig="threePt" dir="t">
              <a:rot lat="0" lon="0" rev="7500000"/>
            </a:lightRig>
          </a:scene3d>
        </p:grpSpPr>
        <p:sp>
          <p:nvSpPr>
            <p:cNvPr id="26" name="25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7" name="26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lvl="0" algn="l" defTabSz="533400">
                <a:lnSpc>
                  <a:spcPct val="90000"/>
                </a:lnSpc>
                <a:spcBef>
                  <a:spcPct val="0"/>
                </a:spcBef>
                <a:spcAft>
                  <a:spcPct val="35000"/>
                </a:spcAft>
              </a:pPr>
              <a:r>
                <a:rPr lang="es-ES" sz="1400" b="1" dirty="0" smtClean="0">
                  <a:latin typeface="Maiandra GD" pitchFamily="34" charset="0"/>
                </a:rPr>
                <a:t>TAXONOMÍA</a:t>
              </a:r>
              <a:endParaRPr lang="es-ES" sz="1400" kern="1200" dirty="0"/>
            </a:p>
          </p:txBody>
        </p:sp>
      </p:grpSp>
      <p:graphicFrame>
        <p:nvGraphicFramePr>
          <p:cNvPr id="29" name="28 Tabla"/>
          <p:cNvGraphicFramePr>
            <a:graphicFrameLocks noGrp="1"/>
          </p:cNvGraphicFramePr>
          <p:nvPr>
            <p:extLst>
              <p:ext uri="{D42A27DB-BD31-4B8C-83A1-F6EECF244321}">
                <p14:modId xmlns:p14="http://schemas.microsoft.com/office/powerpoint/2010/main" val="116805229"/>
              </p:ext>
            </p:extLst>
          </p:nvPr>
        </p:nvGraphicFramePr>
        <p:xfrm>
          <a:off x="1331640" y="2897764"/>
          <a:ext cx="3753546" cy="2406146"/>
        </p:xfrm>
        <a:graphic>
          <a:graphicData uri="http://schemas.openxmlformats.org/drawingml/2006/table">
            <a:tbl>
              <a:tblPr firstRow="1" firstCol="1" bandRow="1">
                <a:tableStyleId>{5C22544A-7EE6-4342-B048-85BDC9FD1C3A}</a:tableStyleId>
              </a:tblPr>
              <a:tblGrid>
                <a:gridCol w="1881338"/>
                <a:gridCol w="1872208"/>
              </a:tblGrid>
              <a:tr h="292291">
                <a:tc>
                  <a:txBody>
                    <a:bodyPr/>
                    <a:lstStyle/>
                    <a:p>
                      <a:pPr>
                        <a:spcAft>
                          <a:spcPts val="0"/>
                        </a:spcAft>
                      </a:pPr>
                      <a:r>
                        <a:rPr lang="es-ES_tradnl" sz="1400" b="1" dirty="0" smtClean="0">
                          <a:effectLst/>
                          <a:latin typeface="Arial" pitchFamily="34" charset="0"/>
                          <a:cs typeface="Arial" pitchFamily="34" charset="0"/>
                        </a:rPr>
                        <a:t>Reino:</a:t>
                      </a:r>
                      <a:endParaRPr lang="es-EC" sz="1400" b="1" dirty="0">
                        <a:effectLst/>
                        <a:latin typeface="Arial" pitchFamily="34" charset="0"/>
                        <a:ea typeface="Times New Roman"/>
                        <a:cs typeface="Arial" pitchFamily="34" charset="0"/>
                      </a:endParaRPr>
                    </a:p>
                  </a:txBody>
                  <a:tcPr marL="68580" marR="68580" marT="0" marB="0">
                    <a:solidFill>
                      <a:srgbClr val="00B0F0"/>
                    </a:solidFill>
                  </a:tcPr>
                </a:tc>
                <a:tc>
                  <a:txBody>
                    <a:bodyPr/>
                    <a:lstStyle/>
                    <a:p>
                      <a:r>
                        <a:rPr lang="es-ES_tradnl" sz="1400" b="1" kern="1200" dirty="0" err="1" smtClean="0">
                          <a:solidFill>
                            <a:schemeClr val="tx1"/>
                          </a:solidFill>
                          <a:effectLst/>
                          <a:latin typeface="Arial" pitchFamily="34" charset="0"/>
                          <a:ea typeface="+mn-ea"/>
                          <a:cs typeface="Arial" pitchFamily="34" charset="0"/>
                        </a:rPr>
                        <a:t>Plantae</a:t>
                      </a:r>
                      <a:endParaRPr lang="es-EC" sz="1400" b="1" kern="1200" dirty="0">
                        <a:solidFill>
                          <a:schemeClr val="tx1"/>
                        </a:solidFill>
                        <a:effectLst/>
                        <a:latin typeface="Arial" pitchFamily="34" charset="0"/>
                        <a:ea typeface="+mn-ea"/>
                        <a:cs typeface="Arial" pitchFamily="34" charset="0"/>
                      </a:endParaRPr>
                    </a:p>
                  </a:txBody>
                  <a:tcPr marL="68580" marR="68580" marT="0" marB="0">
                    <a:solidFill>
                      <a:schemeClr val="accent4">
                        <a:lumMod val="20000"/>
                        <a:lumOff val="80000"/>
                      </a:schemeClr>
                    </a:solidFill>
                  </a:tcPr>
                </a:tc>
              </a:tr>
              <a:tr h="292291">
                <a:tc>
                  <a:txBody>
                    <a:bodyPr/>
                    <a:lstStyle/>
                    <a:p>
                      <a:pPr>
                        <a:spcAft>
                          <a:spcPts val="0"/>
                        </a:spcAft>
                      </a:pPr>
                      <a:r>
                        <a:rPr lang="es-ES" sz="1400" b="1" dirty="0" smtClean="0">
                          <a:effectLst/>
                          <a:latin typeface="Arial" pitchFamily="34" charset="0"/>
                          <a:cs typeface="Arial" pitchFamily="34" charset="0"/>
                        </a:rPr>
                        <a:t>Clase:</a:t>
                      </a:r>
                      <a:endParaRPr lang="es-EC" sz="1400" b="1"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spcAft>
                          <a:spcPts val="0"/>
                        </a:spcAft>
                      </a:pPr>
                      <a:r>
                        <a:rPr lang="es-ES_tradnl" sz="1400" b="1" kern="1200" dirty="0" err="1" smtClean="0">
                          <a:solidFill>
                            <a:schemeClr val="dk1"/>
                          </a:solidFill>
                          <a:effectLst/>
                          <a:latin typeface="Arial" pitchFamily="34" charset="0"/>
                          <a:ea typeface="+mn-ea"/>
                          <a:cs typeface="Arial" pitchFamily="34" charset="0"/>
                        </a:rPr>
                        <a:t>Magnoliopsida</a:t>
                      </a:r>
                      <a:endParaRPr lang="es-EC" sz="1400" b="1" dirty="0">
                        <a:solidFill>
                          <a:schemeClr val="tx1"/>
                        </a:solidFill>
                        <a:effectLst/>
                        <a:latin typeface="Arial" pitchFamily="34" charset="0"/>
                        <a:ea typeface="Times New Roman"/>
                        <a:cs typeface="Arial" pitchFamily="34" charset="0"/>
                      </a:endParaRPr>
                    </a:p>
                  </a:txBody>
                  <a:tcPr marL="68580" marR="68580" marT="0" marB="0">
                    <a:solidFill>
                      <a:schemeClr val="accent4">
                        <a:lumMod val="20000"/>
                        <a:lumOff val="80000"/>
                      </a:schemeClr>
                    </a:solidFill>
                  </a:tcPr>
                </a:tc>
              </a:tr>
              <a:tr h="292291">
                <a:tc>
                  <a:txBody>
                    <a:bodyPr/>
                    <a:lstStyle/>
                    <a:p>
                      <a:pPr>
                        <a:spcAft>
                          <a:spcPts val="0"/>
                        </a:spcAft>
                      </a:pPr>
                      <a:r>
                        <a:rPr lang="es-ES" sz="1400" b="1" dirty="0" smtClean="0">
                          <a:effectLst/>
                          <a:latin typeface="Arial" pitchFamily="34" charset="0"/>
                          <a:cs typeface="Arial" pitchFamily="34" charset="0"/>
                        </a:rPr>
                        <a:t>Orden:</a:t>
                      </a:r>
                      <a:endParaRPr lang="es-EC" sz="1400" b="1"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spcAft>
                          <a:spcPts val="0"/>
                        </a:spcAft>
                      </a:pPr>
                      <a:r>
                        <a:rPr lang="es-ES_tradnl" sz="1400" b="1" kern="1200" dirty="0" err="1" smtClean="0">
                          <a:solidFill>
                            <a:schemeClr val="tx1"/>
                          </a:solidFill>
                          <a:effectLst/>
                          <a:latin typeface="Arial" pitchFamily="34" charset="0"/>
                          <a:ea typeface="+mn-ea"/>
                          <a:cs typeface="Arial" pitchFamily="34" charset="0"/>
                        </a:rPr>
                        <a:t>Lamiales</a:t>
                      </a:r>
                      <a:endParaRPr lang="es-EC" sz="1400" b="1" dirty="0">
                        <a:solidFill>
                          <a:schemeClr val="tx1"/>
                        </a:solidFill>
                        <a:effectLst/>
                        <a:latin typeface="Arial" pitchFamily="34" charset="0"/>
                        <a:ea typeface="Times New Roman"/>
                        <a:cs typeface="Arial" pitchFamily="34" charset="0"/>
                      </a:endParaRPr>
                    </a:p>
                  </a:txBody>
                  <a:tcPr marL="68580" marR="68580" marT="0" marB="0">
                    <a:solidFill>
                      <a:schemeClr val="accent4">
                        <a:lumMod val="20000"/>
                        <a:lumOff val="80000"/>
                      </a:schemeClr>
                    </a:solidFill>
                  </a:tcPr>
                </a:tc>
              </a:tr>
              <a:tr h="292291">
                <a:tc>
                  <a:txBody>
                    <a:bodyPr/>
                    <a:lstStyle/>
                    <a:p>
                      <a:pPr>
                        <a:spcAft>
                          <a:spcPts val="0"/>
                        </a:spcAft>
                      </a:pPr>
                      <a:r>
                        <a:rPr lang="es-ES" sz="1400" b="1" dirty="0" smtClean="0">
                          <a:effectLst/>
                          <a:latin typeface="Arial" pitchFamily="34" charset="0"/>
                          <a:cs typeface="Arial" pitchFamily="34" charset="0"/>
                        </a:rPr>
                        <a:t>Familia:</a:t>
                      </a:r>
                      <a:endParaRPr lang="es-EC" sz="1400" b="1"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spcAft>
                          <a:spcPts val="0"/>
                        </a:spcAft>
                      </a:pPr>
                      <a:r>
                        <a:rPr lang="es-ES_tradnl" sz="1400" b="1" kern="1200" dirty="0" err="1" smtClean="0">
                          <a:solidFill>
                            <a:schemeClr val="tx1"/>
                          </a:solidFill>
                          <a:effectLst/>
                          <a:latin typeface="Arial" pitchFamily="34" charset="0"/>
                          <a:ea typeface="+mn-ea"/>
                          <a:cs typeface="Arial" pitchFamily="34" charset="0"/>
                        </a:rPr>
                        <a:t>Lamiaceae</a:t>
                      </a:r>
                      <a:endParaRPr lang="es-EC" sz="1400" b="1" dirty="0">
                        <a:solidFill>
                          <a:schemeClr val="tx1"/>
                        </a:solidFill>
                        <a:effectLst/>
                        <a:latin typeface="Arial" pitchFamily="34" charset="0"/>
                        <a:ea typeface="Times New Roman"/>
                        <a:cs typeface="Arial" pitchFamily="34" charset="0"/>
                      </a:endParaRPr>
                    </a:p>
                  </a:txBody>
                  <a:tcPr marL="68580" marR="68580" marT="0" marB="0">
                    <a:solidFill>
                      <a:schemeClr val="accent4">
                        <a:lumMod val="20000"/>
                        <a:lumOff val="80000"/>
                      </a:schemeClr>
                    </a:solidFill>
                  </a:tcPr>
                </a:tc>
              </a:tr>
              <a:tr h="292291">
                <a:tc>
                  <a:txBody>
                    <a:bodyPr/>
                    <a:lstStyle/>
                    <a:p>
                      <a:pPr>
                        <a:spcAft>
                          <a:spcPts val="0"/>
                        </a:spcAft>
                      </a:pPr>
                      <a:r>
                        <a:rPr lang="es-ES" sz="1400" b="1" dirty="0" smtClean="0">
                          <a:effectLst/>
                          <a:latin typeface="Arial" pitchFamily="34" charset="0"/>
                          <a:cs typeface="Arial" pitchFamily="34" charset="0"/>
                        </a:rPr>
                        <a:t>Genero:</a:t>
                      </a:r>
                      <a:endParaRPr lang="es-EC" sz="1400" b="1"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spcAft>
                          <a:spcPts val="0"/>
                        </a:spcAft>
                      </a:pPr>
                      <a:r>
                        <a:rPr lang="es-ES_tradnl" sz="1400" b="1" dirty="0" err="1" smtClean="0">
                          <a:solidFill>
                            <a:schemeClr val="tx1"/>
                          </a:solidFill>
                          <a:effectLst/>
                          <a:latin typeface="Arial" pitchFamily="34" charset="0"/>
                          <a:cs typeface="Arial" pitchFamily="34" charset="0"/>
                        </a:rPr>
                        <a:t>Tectona</a:t>
                      </a:r>
                      <a:endParaRPr lang="es-EC" sz="1400" b="1" dirty="0">
                        <a:solidFill>
                          <a:schemeClr val="tx1"/>
                        </a:solidFill>
                        <a:effectLst/>
                        <a:latin typeface="Arial" pitchFamily="34" charset="0"/>
                        <a:ea typeface="Times New Roman"/>
                        <a:cs typeface="Arial" pitchFamily="34" charset="0"/>
                      </a:endParaRPr>
                    </a:p>
                  </a:txBody>
                  <a:tcPr marL="68580" marR="68580" marT="0" marB="0">
                    <a:solidFill>
                      <a:schemeClr val="accent4">
                        <a:lumMod val="20000"/>
                        <a:lumOff val="80000"/>
                      </a:schemeClr>
                    </a:solidFill>
                  </a:tcPr>
                </a:tc>
              </a:tr>
              <a:tr h="292291">
                <a:tc>
                  <a:txBody>
                    <a:bodyPr/>
                    <a:lstStyle/>
                    <a:p>
                      <a:pPr>
                        <a:spcAft>
                          <a:spcPts val="0"/>
                        </a:spcAft>
                      </a:pPr>
                      <a:r>
                        <a:rPr lang="es-ES" sz="1400" b="1" dirty="0" smtClean="0">
                          <a:effectLst/>
                          <a:latin typeface="Arial" pitchFamily="34" charset="0"/>
                          <a:cs typeface="Arial" pitchFamily="34" charset="0"/>
                        </a:rPr>
                        <a:t>Especie:</a:t>
                      </a:r>
                      <a:endParaRPr lang="es-EC" sz="1400" b="1"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spcAft>
                          <a:spcPts val="0"/>
                        </a:spcAft>
                      </a:pPr>
                      <a:r>
                        <a:rPr lang="es-ES_tradnl" sz="1400" b="1" dirty="0" err="1" smtClean="0">
                          <a:solidFill>
                            <a:schemeClr val="tx1"/>
                          </a:solidFill>
                          <a:effectLst/>
                          <a:latin typeface="Arial" pitchFamily="34" charset="0"/>
                          <a:cs typeface="Arial" pitchFamily="34" charset="0"/>
                        </a:rPr>
                        <a:t>grandis</a:t>
                      </a:r>
                      <a:endParaRPr lang="es-EC" sz="1400" b="1" dirty="0">
                        <a:solidFill>
                          <a:schemeClr val="tx1"/>
                        </a:solidFill>
                        <a:effectLst/>
                        <a:latin typeface="Arial" pitchFamily="34" charset="0"/>
                        <a:ea typeface="Times New Roman"/>
                        <a:cs typeface="Arial" pitchFamily="34" charset="0"/>
                      </a:endParaRPr>
                    </a:p>
                  </a:txBody>
                  <a:tcPr marL="68580" marR="68580" marT="0" marB="0">
                    <a:solidFill>
                      <a:schemeClr val="accent4">
                        <a:lumMod val="20000"/>
                        <a:lumOff val="80000"/>
                      </a:schemeClr>
                    </a:solidFill>
                  </a:tcPr>
                </a:tc>
              </a:tr>
              <a:tr h="292291">
                <a:tc>
                  <a:txBody>
                    <a:bodyPr/>
                    <a:lstStyle/>
                    <a:p>
                      <a:pPr>
                        <a:spcAft>
                          <a:spcPts val="0"/>
                        </a:spcAft>
                      </a:pPr>
                      <a:r>
                        <a:rPr lang="es-ES" sz="1400" b="1" dirty="0">
                          <a:effectLst/>
                          <a:latin typeface="Arial" pitchFamily="34" charset="0"/>
                          <a:cs typeface="Arial" pitchFamily="34" charset="0"/>
                        </a:rPr>
                        <a:t>Nombre </a:t>
                      </a:r>
                      <a:r>
                        <a:rPr lang="es-ES" sz="1400" b="1" dirty="0" smtClean="0">
                          <a:effectLst/>
                          <a:latin typeface="Arial" pitchFamily="34" charset="0"/>
                          <a:cs typeface="Arial" pitchFamily="34" charset="0"/>
                        </a:rPr>
                        <a:t>científico:</a:t>
                      </a:r>
                      <a:endParaRPr lang="es-EC" sz="1400" b="1"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spcAft>
                          <a:spcPts val="0"/>
                        </a:spcAft>
                      </a:pPr>
                      <a:r>
                        <a:rPr lang="es-ES_tradnl" sz="1400" b="1" i="1" kern="1200" dirty="0" err="1" smtClean="0">
                          <a:solidFill>
                            <a:schemeClr val="dk1"/>
                          </a:solidFill>
                          <a:effectLst/>
                          <a:latin typeface="Arial" pitchFamily="34" charset="0"/>
                          <a:ea typeface="+mn-ea"/>
                          <a:cs typeface="Arial" pitchFamily="34" charset="0"/>
                        </a:rPr>
                        <a:t>Tectona</a:t>
                      </a:r>
                      <a:r>
                        <a:rPr lang="es-ES_tradnl" sz="1400" b="1" i="1" kern="1200" dirty="0" smtClean="0">
                          <a:solidFill>
                            <a:schemeClr val="dk1"/>
                          </a:solidFill>
                          <a:effectLst/>
                          <a:latin typeface="Arial" pitchFamily="34" charset="0"/>
                          <a:ea typeface="+mn-ea"/>
                          <a:cs typeface="Arial" pitchFamily="34" charset="0"/>
                        </a:rPr>
                        <a:t> </a:t>
                      </a:r>
                      <a:r>
                        <a:rPr lang="es-ES_tradnl" sz="1400" b="1" i="1" kern="1200" dirty="0" err="1" smtClean="0">
                          <a:solidFill>
                            <a:schemeClr val="dk1"/>
                          </a:solidFill>
                          <a:effectLst/>
                          <a:latin typeface="Arial" pitchFamily="34" charset="0"/>
                          <a:ea typeface="+mn-ea"/>
                          <a:cs typeface="Arial" pitchFamily="34" charset="0"/>
                        </a:rPr>
                        <a:t>grandis</a:t>
                      </a:r>
                      <a:r>
                        <a:rPr lang="es-ES_tradnl" sz="1400" b="1" i="1" kern="1200" dirty="0" smtClean="0">
                          <a:solidFill>
                            <a:schemeClr val="dk1"/>
                          </a:solidFill>
                          <a:effectLst/>
                          <a:latin typeface="Arial" pitchFamily="34" charset="0"/>
                          <a:ea typeface="+mn-ea"/>
                          <a:cs typeface="Arial" pitchFamily="34" charset="0"/>
                        </a:rPr>
                        <a:t> </a:t>
                      </a:r>
                      <a:r>
                        <a:rPr lang="es-ES_tradnl" sz="1400" b="1" i="1" kern="1200" dirty="0" err="1" smtClean="0">
                          <a:solidFill>
                            <a:schemeClr val="dk1"/>
                          </a:solidFill>
                          <a:effectLst/>
                          <a:latin typeface="Arial" pitchFamily="34" charset="0"/>
                          <a:ea typeface="+mn-ea"/>
                          <a:cs typeface="Arial" pitchFamily="34" charset="0"/>
                        </a:rPr>
                        <a:t>L.f</a:t>
                      </a:r>
                      <a:r>
                        <a:rPr lang="es-ES_tradnl" sz="1400" b="1" i="1" kern="1200" dirty="0" smtClean="0">
                          <a:solidFill>
                            <a:schemeClr val="dk1"/>
                          </a:solidFill>
                          <a:effectLst/>
                          <a:latin typeface="Arial" pitchFamily="34" charset="0"/>
                          <a:ea typeface="+mn-ea"/>
                          <a:cs typeface="Arial" pitchFamily="34" charset="0"/>
                        </a:rPr>
                        <a:t>-</a:t>
                      </a:r>
                      <a:endParaRPr lang="es-EC" sz="1400" b="1" i="1" dirty="0">
                        <a:solidFill>
                          <a:schemeClr val="tx1"/>
                        </a:solidFill>
                        <a:effectLst/>
                        <a:latin typeface="Arial" pitchFamily="34" charset="0"/>
                        <a:ea typeface="Times New Roman"/>
                        <a:cs typeface="Arial" pitchFamily="34" charset="0"/>
                      </a:endParaRPr>
                    </a:p>
                  </a:txBody>
                  <a:tcPr marL="68580" marR="68580" marT="0" marB="0">
                    <a:solidFill>
                      <a:schemeClr val="accent4">
                        <a:lumMod val="20000"/>
                        <a:lumOff val="80000"/>
                      </a:schemeClr>
                    </a:solidFill>
                  </a:tcPr>
                </a:tc>
              </a:tr>
              <a:tr h="360109">
                <a:tc>
                  <a:txBody>
                    <a:bodyPr/>
                    <a:lstStyle/>
                    <a:p>
                      <a:pPr>
                        <a:spcAft>
                          <a:spcPts val="0"/>
                        </a:spcAft>
                      </a:pPr>
                      <a:r>
                        <a:rPr lang="es-ES" sz="1400" b="1" dirty="0" smtClean="0">
                          <a:effectLst/>
                          <a:latin typeface="Arial" pitchFamily="34" charset="0"/>
                          <a:cs typeface="Arial" pitchFamily="34" charset="0"/>
                        </a:rPr>
                        <a:t>Nombre común:</a:t>
                      </a:r>
                      <a:endParaRPr lang="es-EC" sz="1400" b="1" dirty="0">
                        <a:effectLst/>
                        <a:latin typeface="Arial" pitchFamily="34" charset="0"/>
                        <a:ea typeface="Times New Roman"/>
                        <a:cs typeface="Arial" pitchFamily="34" charset="0"/>
                      </a:endParaRPr>
                    </a:p>
                  </a:txBody>
                  <a:tcPr marL="68580" marR="68580" marT="0" marB="0">
                    <a:solidFill>
                      <a:srgbClr val="00B0F0"/>
                    </a:solidFill>
                  </a:tcPr>
                </a:tc>
                <a:tc>
                  <a:txBody>
                    <a:bodyPr/>
                    <a:lstStyle/>
                    <a:p>
                      <a:pPr>
                        <a:spcAft>
                          <a:spcPts val="0"/>
                        </a:spcAft>
                      </a:pPr>
                      <a:r>
                        <a:rPr lang="es-ES_tradnl" sz="1400" b="1" dirty="0" smtClean="0">
                          <a:solidFill>
                            <a:schemeClr val="tx1"/>
                          </a:solidFill>
                          <a:effectLst/>
                          <a:latin typeface="Arial" pitchFamily="34" charset="0"/>
                          <a:cs typeface="Arial" pitchFamily="34" charset="0"/>
                        </a:rPr>
                        <a:t>Teca, </a:t>
                      </a:r>
                      <a:r>
                        <a:rPr lang="es-ES_tradnl" sz="1400" kern="1200" dirty="0" err="1" smtClean="0">
                          <a:solidFill>
                            <a:schemeClr val="dk1"/>
                          </a:solidFill>
                          <a:effectLst/>
                          <a:latin typeface="Arial" pitchFamily="34" charset="0"/>
                          <a:ea typeface="+mn-ea"/>
                          <a:cs typeface="Arial" pitchFamily="34" charset="0"/>
                        </a:rPr>
                        <a:t>Sagwan</a:t>
                      </a:r>
                      <a:endParaRPr lang="es-EC" sz="1400" b="1" dirty="0">
                        <a:solidFill>
                          <a:schemeClr val="tx1"/>
                        </a:solidFill>
                        <a:effectLst/>
                        <a:latin typeface="Arial" pitchFamily="34" charset="0"/>
                        <a:ea typeface="Times New Roman"/>
                        <a:cs typeface="Arial" pitchFamily="34" charset="0"/>
                      </a:endParaRPr>
                    </a:p>
                  </a:txBody>
                  <a:tcPr marL="68580" marR="68580" marT="0" marB="0">
                    <a:solidFill>
                      <a:schemeClr val="accent4">
                        <a:lumMod val="20000"/>
                        <a:lumOff val="80000"/>
                      </a:schemeClr>
                    </a:solidFill>
                  </a:tcPr>
                </a:tc>
              </a:tr>
            </a:tbl>
          </a:graphicData>
        </a:graphic>
      </p:graphicFrame>
      <p:pic>
        <p:nvPicPr>
          <p:cNvPr id="30" name="Picture 4"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905" y="2250407"/>
            <a:ext cx="3793100" cy="3793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32 Tabla"/>
          <p:cNvGraphicFramePr>
            <a:graphicFrameLocks noGrp="1"/>
          </p:cNvGraphicFramePr>
          <p:nvPr>
            <p:extLst>
              <p:ext uri="{D42A27DB-BD31-4B8C-83A1-F6EECF244321}">
                <p14:modId xmlns:p14="http://schemas.microsoft.com/office/powerpoint/2010/main" val="1006324874"/>
              </p:ext>
            </p:extLst>
          </p:nvPr>
        </p:nvGraphicFramePr>
        <p:xfrm>
          <a:off x="971600" y="2371179"/>
          <a:ext cx="4597400" cy="3551555"/>
        </p:xfrm>
        <a:graphic>
          <a:graphicData uri="http://schemas.openxmlformats.org/drawingml/2006/table">
            <a:tbl>
              <a:tblPr firstRow="1" firstCol="1" bandRow="1"/>
              <a:tblGrid>
                <a:gridCol w="2512865"/>
                <a:gridCol w="2084535"/>
              </a:tblGrid>
              <a:tr h="507365">
                <a:tc>
                  <a:txBody>
                    <a:bodyPr/>
                    <a:lstStyle/>
                    <a:p>
                      <a:pPr algn="l" rtl="0" fontAlgn="ctr"/>
                      <a:r>
                        <a:rPr lang="es-EC" sz="1400" b="1" i="0" u="none" strike="noStrike" dirty="0">
                          <a:solidFill>
                            <a:srgbClr val="FFFFFF"/>
                          </a:solidFill>
                          <a:effectLst/>
                          <a:latin typeface="Arial"/>
                        </a:rPr>
                        <a:t>Características climáticas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ctr"/>
                      <a:r>
                        <a:rPr lang="es-EC" sz="1400" b="1" i="0" u="none" strike="noStrike">
                          <a:solidFill>
                            <a:srgbClr val="000000"/>
                          </a:solidFill>
                          <a:effectLst/>
                          <a:latin typeface="Arial"/>
                        </a:rPr>
                        <a:t>Rango de tolerancia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507365">
                <a:tc>
                  <a:txBody>
                    <a:bodyPr/>
                    <a:lstStyle/>
                    <a:p>
                      <a:pPr algn="l" rtl="0" fontAlgn="ctr"/>
                      <a:r>
                        <a:rPr lang="es-EC" sz="1400" b="1" i="0" u="none" strike="noStrike" dirty="0">
                          <a:solidFill>
                            <a:srgbClr val="FFFFFF"/>
                          </a:solidFill>
                          <a:effectLst/>
                          <a:latin typeface="Arial"/>
                        </a:rPr>
                        <a:t>Clima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ctr"/>
                      <a:r>
                        <a:rPr lang="es-EC" sz="1400" b="1" i="0" u="none" strike="noStrike">
                          <a:solidFill>
                            <a:srgbClr val="000000"/>
                          </a:solidFill>
                          <a:effectLst/>
                          <a:latin typeface="Arial"/>
                        </a:rPr>
                        <a:t>Tropical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507365">
                <a:tc>
                  <a:txBody>
                    <a:bodyPr/>
                    <a:lstStyle/>
                    <a:p>
                      <a:pPr algn="l" rtl="0" fontAlgn="ctr"/>
                      <a:r>
                        <a:rPr lang="es-EC" sz="1400" b="1" i="0" u="none" strike="noStrike" dirty="0">
                          <a:solidFill>
                            <a:srgbClr val="FFFFFF"/>
                          </a:solidFill>
                          <a:effectLst/>
                          <a:latin typeface="Arial"/>
                        </a:rPr>
                        <a:t>Altitud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ctr"/>
                      <a:r>
                        <a:rPr lang="es-EC" sz="1400" b="1" i="0" u="none" strike="noStrike">
                          <a:solidFill>
                            <a:srgbClr val="000000"/>
                          </a:solidFill>
                          <a:effectLst/>
                          <a:latin typeface="Arial"/>
                        </a:rPr>
                        <a:t>0 a 1000 msnm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507365">
                <a:tc>
                  <a:txBody>
                    <a:bodyPr/>
                    <a:lstStyle/>
                    <a:p>
                      <a:pPr algn="l" rtl="0" fontAlgn="ctr"/>
                      <a:r>
                        <a:rPr lang="es-EC" sz="1400" b="1" i="0" u="none" strike="noStrike">
                          <a:solidFill>
                            <a:srgbClr val="FFFFFF"/>
                          </a:solidFill>
                          <a:effectLst/>
                          <a:latin typeface="Arial"/>
                        </a:rPr>
                        <a:t>Temperatura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ctr"/>
                      <a:r>
                        <a:rPr lang="es-EC" sz="1400" b="1" i="0" u="none" strike="noStrike">
                          <a:solidFill>
                            <a:srgbClr val="000000"/>
                          </a:solidFill>
                          <a:effectLst/>
                          <a:latin typeface="Arial"/>
                        </a:rPr>
                        <a:t>22 a 28° 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507365">
                <a:tc>
                  <a:txBody>
                    <a:bodyPr/>
                    <a:lstStyle/>
                    <a:p>
                      <a:pPr algn="l" rtl="0" fontAlgn="ctr"/>
                      <a:r>
                        <a:rPr lang="es-EC" sz="1400" b="1" i="0" u="none" strike="noStrike">
                          <a:solidFill>
                            <a:srgbClr val="FFFFFF"/>
                          </a:solidFill>
                          <a:effectLst/>
                          <a:latin typeface="Arial"/>
                        </a:rPr>
                        <a:t>Precipitación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ctr"/>
                      <a:r>
                        <a:rPr lang="es-EC" sz="1400" b="1" i="0" u="none" strike="noStrike">
                          <a:solidFill>
                            <a:srgbClr val="000000"/>
                          </a:solidFill>
                          <a:effectLst/>
                          <a:latin typeface="Arial"/>
                        </a:rPr>
                        <a:t>1 200 - 2 500 mm año</a:t>
                      </a:r>
                      <a:r>
                        <a:rPr lang="es-EC" sz="1400" b="1" i="0" u="none" strike="noStrike" baseline="30000">
                          <a:solidFill>
                            <a:srgbClr val="000000"/>
                          </a:solidFill>
                          <a:effectLst/>
                          <a:latin typeface="Arial"/>
                        </a:rPr>
                        <a:t>-1</a:t>
                      </a:r>
                      <a:endParaRPr lang="es-EC" sz="1400" b="1" i="0" u="none" strike="noStrike">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507365">
                <a:tc>
                  <a:txBody>
                    <a:bodyPr/>
                    <a:lstStyle/>
                    <a:p>
                      <a:pPr algn="l" rtl="0" fontAlgn="ctr"/>
                      <a:r>
                        <a:rPr lang="es-EC" sz="1400" b="1" i="0" u="none" strike="noStrike">
                          <a:solidFill>
                            <a:srgbClr val="FFFFFF"/>
                          </a:solidFill>
                          <a:effectLst/>
                          <a:latin typeface="Arial"/>
                        </a:rPr>
                        <a:t>Suelos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ctr"/>
                      <a:r>
                        <a:rPr lang="es-EC" sz="1400" b="1" i="0" u="none" strike="noStrike">
                          <a:solidFill>
                            <a:srgbClr val="000000"/>
                          </a:solidFill>
                          <a:effectLst/>
                          <a:latin typeface="Arial"/>
                        </a:rPr>
                        <a:t>Arenoso - franco arenosos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507365">
                <a:tc>
                  <a:txBody>
                    <a:bodyPr/>
                    <a:lstStyle/>
                    <a:p>
                      <a:pPr algn="l" rtl="0" fontAlgn="ctr"/>
                      <a:r>
                        <a:rPr lang="es-EC" sz="1400" b="1" i="0" u="none" strike="noStrike">
                          <a:solidFill>
                            <a:srgbClr val="FFFFFF"/>
                          </a:solidFill>
                          <a:effectLst/>
                          <a:latin typeface="Arial"/>
                        </a:rPr>
                        <a:t>No Tolera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rtl="0" fontAlgn="ctr"/>
                      <a:r>
                        <a:rPr lang="es-EC" sz="1400" b="1" i="0" u="none" strike="noStrike" dirty="0">
                          <a:solidFill>
                            <a:srgbClr val="000000"/>
                          </a:solidFill>
                          <a:effectLst/>
                          <a:latin typeface="Arial"/>
                        </a:rPr>
                        <a:t>Suelos anegados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pic>
        <p:nvPicPr>
          <p:cNvPr id="34" name="Picture 5" descr="F:\TESIS\FOTOS\19-06-2014\DSC079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708" y="2211288"/>
            <a:ext cx="5080000" cy="3810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5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heel(1)">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circle(in)">
                                      <p:cBhvr>
                                        <p:cTn id="5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10 CuadroTexto"/>
          <p:cNvSpPr txBox="1"/>
          <p:nvPr/>
        </p:nvSpPr>
        <p:spPr>
          <a:xfrm>
            <a:off x="1638493" y="476672"/>
            <a:ext cx="6389891" cy="707886"/>
          </a:xfrm>
          <a:prstGeom prst="rect">
            <a:avLst/>
          </a:prstGeom>
          <a:solidFill>
            <a:schemeClr val="bg1"/>
          </a:solidFill>
          <a:effectLst>
            <a:glow rad="101600">
              <a:schemeClr val="accent6">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4000" b="1" dirty="0" smtClean="0">
                <a:solidFill>
                  <a:schemeClr val="tx1"/>
                </a:solidFill>
                <a:latin typeface="Algerian" pitchFamily="82" charset="0"/>
                <a:cs typeface="Arial" pitchFamily="34" charset="0"/>
              </a:rPr>
              <a:t>Coberturas vegetales</a:t>
            </a:r>
            <a:endParaRPr lang="es-EC" sz="4000" b="1" i="1" dirty="0">
              <a:solidFill>
                <a:schemeClr val="tx1"/>
              </a:solidFill>
              <a:latin typeface="Algerian" pitchFamily="82" charset="0"/>
              <a:cs typeface="Arial" pitchFamily="34" charset="0"/>
            </a:endParaRPr>
          </a:p>
        </p:txBody>
      </p:sp>
      <p:grpSp>
        <p:nvGrpSpPr>
          <p:cNvPr id="25" name="24 Grupo"/>
          <p:cNvGrpSpPr/>
          <p:nvPr/>
        </p:nvGrpSpPr>
        <p:grpSpPr>
          <a:xfrm>
            <a:off x="6190858" y="2231948"/>
            <a:ext cx="2845638" cy="838030"/>
            <a:chOff x="0" y="216024"/>
            <a:chExt cx="2088527" cy="338674"/>
          </a:xfrm>
          <a:scene3d>
            <a:camera prst="orthographicFront"/>
            <a:lightRig rig="threePt" dir="t">
              <a:rot lat="0" lon="0" rev="7500000"/>
            </a:lightRig>
          </a:scene3d>
        </p:grpSpPr>
        <p:sp>
          <p:nvSpPr>
            <p:cNvPr id="26" name="25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7" name="26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algn="ctr"/>
              <a:r>
                <a:rPr lang="es-EC" sz="2000" b="1" dirty="0">
                  <a:solidFill>
                    <a:schemeClr val="tx1"/>
                  </a:solidFill>
                  <a:latin typeface="Arial" pitchFamily="34" charset="0"/>
                  <a:cs typeface="Arial" pitchFamily="34" charset="0"/>
                </a:rPr>
                <a:t>Maní Forrajero </a:t>
              </a:r>
              <a:endParaRPr lang="es-EC" sz="2000" b="1" dirty="0" smtClean="0">
                <a:solidFill>
                  <a:schemeClr val="tx1"/>
                </a:solidFill>
                <a:latin typeface="Arial" pitchFamily="34" charset="0"/>
                <a:cs typeface="Arial" pitchFamily="34" charset="0"/>
              </a:endParaRPr>
            </a:p>
            <a:p>
              <a:pPr algn="ctr"/>
              <a:r>
                <a:rPr lang="es-EC" sz="2000" b="1" i="1" dirty="0" smtClean="0">
                  <a:solidFill>
                    <a:schemeClr val="tx1"/>
                  </a:solidFill>
                  <a:latin typeface="Arial" pitchFamily="34" charset="0"/>
                  <a:cs typeface="Arial" pitchFamily="34" charset="0"/>
                </a:rPr>
                <a:t>(</a:t>
              </a:r>
              <a:r>
                <a:rPr lang="es-EC" sz="2000" b="1" i="1" dirty="0" err="1">
                  <a:solidFill>
                    <a:schemeClr val="tx1"/>
                  </a:solidFill>
                  <a:latin typeface="Arial" pitchFamily="34" charset="0"/>
                  <a:cs typeface="Arial" pitchFamily="34" charset="0"/>
                </a:rPr>
                <a:t>Arachis</a:t>
              </a:r>
              <a:r>
                <a:rPr lang="es-EC" sz="2000" b="1" i="1" dirty="0">
                  <a:solidFill>
                    <a:schemeClr val="tx1"/>
                  </a:solidFill>
                  <a:latin typeface="Arial" pitchFamily="34" charset="0"/>
                  <a:cs typeface="Arial" pitchFamily="34" charset="0"/>
                </a:rPr>
                <a:t> </a:t>
              </a:r>
              <a:r>
                <a:rPr lang="es-EC" sz="2000" b="1" i="1" dirty="0" err="1">
                  <a:solidFill>
                    <a:schemeClr val="tx1"/>
                  </a:solidFill>
                  <a:latin typeface="Arial" pitchFamily="34" charset="0"/>
                  <a:cs typeface="Arial" pitchFamily="34" charset="0"/>
                </a:rPr>
                <a:t>pintoi</a:t>
              </a:r>
              <a:r>
                <a:rPr lang="es-EC" sz="2000" b="1" i="1" dirty="0">
                  <a:solidFill>
                    <a:schemeClr val="tx1"/>
                  </a:solidFill>
                  <a:latin typeface="Arial" pitchFamily="34" charset="0"/>
                  <a:cs typeface="Arial" pitchFamily="34" charset="0"/>
                </a:rPr>
                <a:t>)</a:t>
              </a:r>
            </a:p>
          </p:txBody>
        </p:sp>
      </p:grpSp>
      <p:grpSp>
        <p:nvGrpSpPr>
          <p:cNvPr id="28" name="27 Grupo"/>
          <p:cNvGrpSpPr/>
          <p:nvPr/>
        </p:nvGrpSpPr>
        <p:grpSpPr>
          <a:xfrm>
            <a:off x="6228184" y="3573016"/>
            <a:ext cx="2845638" cy="838030"/>
            <a:chOff x="0" y="216024"/>
            <a:chExt cx="2088527" cy="338674"/>
          </a:xfrm>
          <a:scene3d>
            <a:camera prst="orthographicFront"/>
            <a:lightRig rig="threePt" dir="t">
              <a:rot lat="0" lon="0" rev="7500000"/>
            </a:lightRig>
          </a:scene3d>
        </p:grpSpPr>
        <p:sp>
          <p:nvSpPr>
            <p:cNvPr id="31" name="30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2" name="31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algn="ctr"/>
              <a:r>
                <a:rPr lang="es-EC" sz="2000" b="1" dirty="0">
                  <a:solidFill>
                    <a:schemeClr val="tx1"/>
                  </a:solidFill>
                  <a:latin typeface="Arial" pitchFamily="34" charset="0"/>
                  <a:cs typeface="Arial" pitchFamily="34" charset="0"/>
                </a:rPr>
                <a:t>Pueraria </a:t>
              </a:r>
              <a:endParaRPr lang="es-EC" sz="2000" b="1" dirty="0" smtClean="0">
                <a:solidFill>
                  <a:schemeClr val="tx1"/>
                </a:solidFill>
                <a:latin typeface="Arial" pitchFamily="34" charset="0"/>
                <a:cs typeface="Arial" pitchFamily="34" charset="0"/>
              </a:endParaRPr>
            </a:p>
            <a:p>
              <a:pPr algn="ctr"/>
              <a:r>
                <a:rPr lang="es-EC" sz="1600" b="1" i="1" dirty="0" smtClean="0">
                  <a:solidFill>
                    <a:schemeClr val="tx1"/>
                  </a:solidFill>
                  <a:latin typeface="Arial" pitchFamily="34" charset="0"/>
                  <a:cs typeface="Arial" pitchFamily="34" charset="0"/>
                </a:rPr>
                <a:t>(</a:t>
              </a:r>
              <a:r>
                <a:rPr lang="es-EC" sz="1600" b="1" i="1" dirty="0">
                  <a:solidFill>
                    <a:schemeClr val="tx1"/>
                  </a:solidFill>
                  <a:latin typeface="Arial" pitchFamily="34" charset="0"/>
                  <a:cs typeface="Arial" pitchFamily="34" charset="0"/>
                </a:rPr>
                <a:t>Pueraria </a:t>
              </a:r>
              <a:r>
                <a:rPr lang="es-EC" sz="1600" b="1" i="1" dirty="0" err="1">
                  <a:solidFill>
                    <a:schemeClr val="tx1"/>
                  </a:solidFill>
                  <a:latin typeface="Arial" pitchFamily="34" charset="0"/>
                  <a:cs typeface="Arial" pitchFamily="34" charset="0"/>
                </a:rPr>
                <a:t>phaseoloides</a:t>
              </a:r>
              <a:r>
                <a:rPr lang="es-EC" sz="1600" b="1" i="1" dirty="0">
                  <a:solidFill>
                    <a:schemeClr val="tx1"/>
                  </a:solidFill>
                  <a:latin typeface="Arial" pitchFamily="34" charset="0"/>
                  <a:cs typeface="Arial" pitchFamily="34" charset="0"/>
                </a:rPr>
                <a:t>)</a:t>
              </a:r>
            </a:p>
          </p:txBody>
        </p:sp>
      </p:grpSp>
      <p:grpSp>
        <p:nvGrpSpPr>
          <p:cNvPr id="33" name="32 Grupo"/>
          <p:cNvGrpSpPr/>
          <p:nvPr/>
        </p:nvGrpSpPr>
        <p:grpSpPr>
          <a:xfrm>
            <a:off x="6228184" y="4900258"/>
            <a:ext cx="2845638" cy="838030"/>
            <a:chOff x="0" y="216024"/>
            <a:chExt cx="2088527" cy="338674"/>
          </a:xfrm>
          <a:scene3d>
            <a:camera prst="orthographicFront"/>
            <a:lightRig rig="threePt" dir="t">
              <a:rot lat="0" lon="0" rev="7500000"/>
            </a:lightRig>
          </a:scene3d>
        </p:grpSpPr>
        <p:sp>
          <p:nvSpPr>
            <p:cNvPr id="34" name="33 Rectángulo redondeado"/>
            <p:cNvSpPr/>
            <p:nvPr/>
          </p:nvSpPr>
          <p:spPr>
            <a:xfrm>
              <a:off x="0" y="216024"/>
              <a:ext cx="2088527" cy="338674"/>
            </a:xfrm>
            <a:prstGeom prst="roundRect">
              <a:avLst/>
            </a:prstGeom>
            <a:gradFill rotWithShape="0">
              <a:gsLst>
                <a:gs pos="0">
                  <a:srgbClr val="003300"/>
                </a:gs>
                <a:gs pos="64999">
                  <a:srgbClr val="F0EBD5"/>
                </a:gs>
                <a:gs pos="100000">
                  <a:srgbClr val="D1C39F"/>
                </a:gs>
              </a:gsLst>
              <a:lin ang="16200000" scaled="0"/>
            </a:gradFill>
            <a:sp3d prstMaterial="plastic">
              <a:bevelT w="127000" h="25400" prst="relaxedInset"/>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35" name="34 Rectángulo"/>
            <p:cNvSpPr/>
            <p:nvPr/>
          </p:nvSpPr>
          <p:spPr>
            <a:xfrm>
              <a:off x="16533" y="232557"/>
              <a:ext cx="2055461" cy="30560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1602" tIns="0" rIns="111602" bIns="0" numCol="1" spcCol="1270" anchor="ctr" anchorCtr="0">
              <a:noAutofit/>
            </a:bodyPr>
            <a:lstStyle/>
            <a:p>
              <a:pPr algn="ctr"/>
              <a:r>
                <a:rPr lang="es-EC" sz="2000" b="1" dirty="0">
                  <a:solidFill>
                    <a:schemeClr val="tx1"/>
                  </a:solidFill>
                  <a:latin typeface="Arial" pitchFamily="34" charset="0"/>
                  <a:cs typeface="Arial" pitchFamily="34" charset="0"/>
                </a:rPr>
                <a:t>Centrosema </a:t>
              </a:r>
              <a:r>
                <a:rPr lang="es-EC" sz="1600" b="1" i="1" dirty="0">
                  <a:solidFill>
                    <a:schemeClr val="tx1"/>
                  </a:solidFill>
                  <a:latin typeface="Arial" pitchFamily="34" charset="0"/>
                  <a:cs typeface="Arial" pitchFamily="34" charset="0"/>
                </a:rPr>
                <a:t>(Centrosema </a:t>
              </a:r>
              <a:r>
                <a:rPr lang="es-EC" sz="1600" b="1" i="1" dirty="0" err="1">
                  <a:solidFill>
                    <a:schemeClr val="tx1"/>
                  </a:solidFill>
                  <a:latin typeface="Arial" pitchFamily="34" charset="0"/>
                  <a:cs typeface="Arial" pitchFamily="34" charset="0"/>
                </a:rPr>
                <a:t>pubescens</a:t>
              </a:r>
              <a:r>
                <a:rPr lang="es-EC" sz="1600" b="1" i="1" dirty="0">
                  <a:solidFill>
                    <a:schemeClr val="tx1"/>
                  </a:solidFill>
                  <a:latin typeface="Arial" pitchFamily="34" charset="0"/>
                  <a:cs typeface="Arial" pitchFamily="34" charset="0"/>
                </a:rPr>
                <a:t>)</a:t>
              </a:r>
            </a:p>
          </p:txBody>
        </p:sp>
      </p:grpSp>
      <p:graphicFrame>
        <p:nvGraphicFramePr>
          <p:cNvPr id="44" name="43 Tabla"/>
          <p:cNvGraphicFramePr>
            <a:graphicFrameLocks noGrp="1"/>
          </p:cNvGraphicFramePr>
          <p:nvPr>
            <p:extLst>
              <p:ext uri="{D42A27DB-BD31-4B8C-83A1-F6EECF244321}">
                <p14:modId xmlns:p14="http://schemas.microsoft.com/office/powerpoint/2010/main" val="1626039477"/>
              </p:ext>
            </p:extLst>
          </p:nvPr>
        </p:nvGraphicFramePr>
        <p:xfrm>
          <a:off x="1259632" y="2301262"/>
          <a:ext cx="4320480" cy="3442934"/>
        </p:xfrm>
        <a:graphic>
          <a:graphicData uri="http://schemas.openxmlformats.org/drawingml/2006/table">
            <a:tbl>
              <a:tblPr/>
              <a:tblGrid>
                <a:gridCol w="1813943"/>
                <a:gridCol w="2506537"/>
              </a:tblGrid>
              <a:tr h="604609">
                <a:tc gridSpan="2">
                  <a:txBody>
                    <a:bodyPr/>
                    <a:lstStyle/>
                    <a:p>
                      <a:pPr algn="ctr" fontAlgn="b"/>
                      <a:r>
                        <a:rPr lang="es-EC" sz="2800" b="1" i="0" u="none" strike="noStrike" dirty="0">
                          <a:solidFill>
                            <a:srgbClr val="FFFFFF"/>
                          </a:solidFill>
                          <a:effectLst/>
                          <a:latin typeface="Arial"/>
                        </a:rPr>
                        <a:t>TAXONOMÍA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r>
              <a:tr h="403076">
                <a:tc>
                  <a:txBody>
                    <a:bodyPr/>
                    <a:lstStyle/>
                    <a:p>
                      <a:pPr algn="l" fontAlgn="b"/>
                      <a:r>
                        <a:rPr lang="es-EC" sz="1800" b="1" i="0" u="none" strike="noStrike" dirty="0">
                          <a:solidFill>
                            <a:srgbClr val="000000"/>
                          </a:solidFill>
                          <a:effectLst/>
                          <a:latin typeface="Arial"/>
                        </a:rPr>
                        <a:t>Reino: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s-EC" sz="1800" b="1" i="0" u="none" strike="noStrike" dirty="0" err="1">
                          <a:solidFill>
                            <a:srgbClr val="000000"/>
                          </a:solidFill>
                          <a:effectLst/>
                          <a:latin typeface="Arial"/>
                        </a:rPr>
                        <a:t>Plantae</a:t>
                      </a:r>
                      <a:endParaRPr lang="es-EC" sz="18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03076">
                <a:tc>
                  <a:txBody>
                    <a:bodyPr/>
                    <a:lstStyle/>
                    <a:p>
                      <a:pPr algn="l" fontAlgn="b"/>
                      <a:r>
                        <a:rPr lang="es-EC" sz="1800" b="1" i="0" u="none" strike="noStrike" dirty="0" err="1">
                          <a:solidFill>
                            <a:srgbClr val="000000"/>
                          </a:solidFill>
                          <a:effectLst/>
                          <a:latin typeface="Arial"/>
                        </a:rPr>
                        <a:t>Phylum</a:t>
                      </a:r>
                      <a:endParaRPr lang="es-EC" sz="18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s-EC" sz="1800" b="1" i="0" u="none" strike="noStrike" dirty="0" err="1">
                          <a:solidFill>
                            <a:srgbClr val="000000"/>
                          </a:solidFill>
                          <a:effectLst/>
                          <a:latin typeface="Arial"/>
                        </a:rPr>
                        <a:t>Magnoliophyta</a:t>
                      </a:r>
                      <a:endParaRPr lang="es-EC" sz="18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03076">
                <a:tc>
                  <a:txBody>
                    <a:bodyPr/>
                    <a:lstStyle/>
                    <a:p>
                      <a:pPr algn="l" fontAlgn="b"/>
                      <a:r>
                        <a:rPr lang="es-EC" sz="1800" b="1" i="0" u="none" strike="noStrike" dirty="0">
                          <a:solidFill>
                            <a:srgbClr val="000000"/>
                          </a:solidFill>
                          <a:effectLst/>
                          <a:latin typeface="Arial"/>
                        </a:rPr>
                        <a:t>Clase: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s-EC" sz="1800" b="1" i="0" u="none" strike="noStrike" dirty="0" err="1">
                          <a:solidFill>
                            <a:srgbClr val="000000"/>
                          </a:solidFill>
                          <a:effectLst/>
                          <a:latin typeface="Arial"/>
                        </a:rPr>
                        <a:t>Magnoliopsida</a:t>
                      </a:r>
                      <a:endParaRPr lang="es-EC" sz="18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03076">
                <a:tc>
                  <a:txBody>
                    <a:bodyPr/>
                    <a:lstStyle/>
                    <a:p>
                      <a:pPr algn="l" fontAlgn="b"/>
                      <a:r>
                        <a:rPr lang="es-EC" sz="1800" b="1" i="0" u="none" strike="noStrike" dirty="0">
                          <a:solidFill>
                            <a:srgbClr val="000000"/>
                          </a:solidFill>
                          <a:effectLst/>
                          <a:latin typeface="Arial"/>
                        </a:rPr>
                        <a:t>Orden: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s-EC" sz="1800" b="1" i="0" u="none" strike="noStrike" dirty="0" err="1">
                          <a:solidFill>
                            <a:srgbClr val="000000"/>
                          </a:solidFill>
                          <a:effectLst/>
                          <a:latin typeface="Arial"/>
                        </a:rPr>
                        <a:t>Fabales</a:t>
                      </a:r>
                      <a:endParaRPr lang="es-EC" sz="18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03076">
                <a:tc>
                  <a:txBody>
                    <a:bodyPr/>
                    <a:lstStyle/>
                    <a:p>
                      <a:pPr algn="l" fontAlgn="b"/>
                      <a:r>
                        <a:rPr lang="es-EC" sz="1800" b="1" i="0" u="none" strike="noStrike" dirty="0">
                          <a:solidFill>
                            <a:srgbClr val="000000"/>
                          </a:solidFill>
                          <a:effectLst/>
                          <a:latin typeface="Arial"/>
                        </a:rPr>
                        <a:t>Familia: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s-EC" sz="1800" b="1" i="0" u="none" strike="noStrike" dirty="0" err="1">
                          <a:solidFill>
                            <a:srgbClr val="000000"/>
                          </a:solidFill>
                          <a:effectLst/>
                          <a:latin typeface="Arial"/>
                        </a:rPr>
                        <a:t>Fabaceae</a:t>
                      </a:r>
                      <a:endParaRPr lang="es-EC" sz="18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03076">
                <a:tc>
                  <a:txBody>
                    <a:bodyPr/>
                    <a:lstStyle/>
                    <a:p>
                      <a:pPr algn="l" fontAlgn="b"/>
                      <a:r>
                        <a:rPr lang="es-EC" sz="1800" b="1" i="0" u="none" strike="noStrike" dirty="0">
                          <a:solidFill>
                            <a:srgbClr val="000000"/>
                          </a:solidFill>
                          <a:effectLst/>
                          <a:latin typeface="Arial"/>
                        </a:rPr>
                        <a:t>Genero: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s-EC" sz="18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19869">
                <a:tc>
                  <a:txBody>
                    <a:bodyPr/>
                    <a:lstStyle/>
                    <a:p>
                      <a:pPr algn="l" fontAlgn="b"/>
                      <a:r>
                        <a:rPr lang="es-EC" sz="1800" b="1" i="0" u="none" strike="noStrike" dirty="0">
                          <a:solidFill>
                            <a:srgbClr val="000000"/>
                          </a:solidFill>
                          <a:effectLst/>
                          <a:latin typeface="Arial"/>
                        </a:rPr>
                        <a:t>Especie: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l" fontAlgn="b"/>
                      <a:r>
                        <a:rPr lang="es-EC" sz="18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46" name="45 Tabla"/>
          <p:cNvGraphicFramePr>
            <a:graphicFrameLocks noGrp="1"/>
          </p:cNvGraphicFramePr>
          <p:nvPr>
            <p:extLst>
              <p:ext uri="{D42A27DB-BD31-4B8C-83A1-F6EECF244321}">
                <p14:modId xmlns:p14="http://schemas.microsoft.com/office/powerpoint/2010/main" val="2873203295"/>
              </p:ext>
            </p:extLst>
          </p:nvPr>
        </p:nvGraphicFramePr>
        <p:xfrm>
          <a:off x="1259632" y="2298640"/>
          <a:ext cx="4320479" cy="3439648"/>
        </p:xfrm>
        <a:graphic>
          <a:graphicData uri="http://schemas.openxmlformats.org/drawingml/2006/table">
            <a:tbl>
              <a:tblPr/>
              <a:tblGrid>
                <a:gridCol w="1535377"/>
                <a:gridCol w="2785102"/>
              </a:tblGrid>
              <a:tr h="617461">
                <a:tc gridSpan="2">
                  <a:txBody>
                    <a:bodyPr/>
                    <a:lstStyle/>
                    <a:p>
                      <a:pPr algn="ctr" fontAlgn="b"/>
                      <a:r>
                        <a:rPr lang="es-EC" sz="2800" b="1" i="0" u="none" strike="noStrike" dirty="0">
                          <a:solidFill>
                            <a:srgbClr val="FFFFFF"/>
                          </a:solidFill>
                          <a:effectLst/>
                          <a:latin typeface="Arial"/>
                        </a:rPr>
                        <a:t>ADAPTACIÓN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s-EC"/>
                    </a:p>
                  </a:txBody>
                  <a:tcPr/>
                </a:tc>
              </a:tr>
              <a:tr h="450232">
                <a:tc>
                  <a:txBody>
                    <a:bodyPr/>
                    <a:lstStyle/>
                    <a:p>
                      <a:pPr algn="l" fontAlgn="b"/>
                      <a:r>
                        <a:rPr lang="es-EC" sz="1800" b="1" i="0" u="none" strike="noStrike" dirty="0">
                          <a:solidFill>
                            <a:srgbClr val="000000"/>
                          </a:solidFill>
                          <a:effectLst/>
                          <a:latin typeface="Arial"/>
                        </a:rPr>
                        <a:t>Clima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1800" b="1" i="0" u="none" strike="noStrike" dirty="0">
                          <a:solidFill>
                            <a:srgbClr val="000000"/>
                          </a:solidFill>
                          <a:effectLst/>
                          <a:latin typeface="Arial"/>
                        </a:rPr>
                        <a:t>Tropical - Subtropical</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50232">
                <a:tc>
                  <a:txBody>
                    <a:bodyPr/>
                    <a:lstStyle/>
                    <a:p>
                      <a:pPr algn="l" fontAlgn="b"/>
                      <a:r>
                        <a:rPr lang="es-EC" sz="1800" b="1" i="0" u="none" strike="noStrike" dirty="0">
                          <a:solidFill>
                            <a:srgbClr val="000000"/>
                          </a:solidFill>
                          <a:effectLst/>
                          <a:latin typeface="Arial"/>
                        </a:rPr>
                        <a:t>Altitud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pt-BR" sz="1800" b="1" i="0" u="none" strike="noStrike" dirty="0">
                          <a:solidFill>
                            <a:srgbClr val="000000"/>
                          </a:solidFill>
                          <a:effectLst/>
                          <a:latin typeface="Arial"/>
                        </a:rPr>
                        <a:t>0 a 1 700 </a:t>
                      </a:r>
                      <a:r>
                        <a:rPr lang="pt-BR" sz="1800" b="1" i="0" u="none" strike="noStrike" dirty="0" err="1">
                          <a:solidFill>
                            <a:srgbClr val="000000"/>
                          </a:solidFill>
                          <a:effectLst/>
                          <a:latin typeface="Arial"/>
                        </a:rPr>
                        <a:t>msnm</a:t>
                      </a:r>
                      <a:endParaRPr lang="pt-BR" sz="18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50232">
                <a:tc>
                  <a:txBody>
                    <a:bodyPr/>
                    <a:lstStyle/>
                    <a:p>
                      <a:pPr algn="l" fontAlgn="b"/>
                      <a:r>
                        <a:rPr lang="es-EC" sz="1800" b="1" i="0" u="none" strike="noStrike">
                          <a:solidFill>
                            <a:srgbClr val="000000"/>
                          </a:solidFill>
                          <a:effectLst/>
                          <a:latin typeface="Arial"/>
                        </a:rPr>
                        <a:t>Temperatura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1800" b="1" i="0" u="none" strike="noStrike">
                          <a:solidFill>
                            <a:srgbClr val="000000"/>
                          </a:solidFill>
                          <a:effectLst/>
                          <a:latin typeface="Arial"/>
                        </a:rPr>
                        <a:t>22 - 28° 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50232">
                <a:tc>
                  <a:txBody>
                    <a:bodyPr/>
                    <a:lstStyle/>
                    <a:p>
                      <a:pPr algn="l" fontAlgn="b"/>
                      <a:r>
                        <a:rPr lang="es-EC" sz="1800" b="1" i="0" u="none" strike="noStrike">
                          <a:solidFill>
                            <a:srgbClr val="000000"/>
                          </a:solidFill>
                          <a:effectLst/>
                          <a:latin typeface="Arial"/>
                        </a:rPr>
                        <a:t>Precipitación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1800" b="1" i="0" u="none" strike="noStrike">
                          <a:solidFill>
                            <a:srgbClr val="000000"/>
                          </a:solidFill>
                          <a:effectLst/>
                          <a:latin typeface="Arial"/>
                        </a:rPr>
                        <a:t>1 000 - 1 750 mm año-1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543038">
                <a:tc>
                  <a:txBody>
                    <a:bodyPr/>
                    <a:lstStyle/>
                    <a:p>
                      <a:pPr algn="l" fontAlgn="b"/>
                      <a:r>
                        <a:rPr lang="es-EC" sz="1800" b="1" i="0" u="none" strike="noStrike">
                          <a:solidFill>
                            <a:srgbClr val="000000"/>
                          </a:solidFill>
                          <a:effectLst/>
                          <a:latin typeface="Arial"/>
                        </a:rPr>
                        <a:t>Suelos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1800" b="1" i="0" u="none" strike="noStrike" dirty="0">
                          <a:solidFill>
                            <a:srgbClr val="000000"/>
                          </a:solidFill>
                          <a:effectLst/>
                          <a:latin typeface="Arial"/>
                        </a:rPr>
                        <a:t>Arenosos franco arcilloso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63094">
                <a:tc>
                  <a:txBody>
                    <a:bodyPr/>
                    <a:lstStyle/>
                    <a:p>
                      <a:pPr algn="l" fontAlgn="b"/>
                      <a:r>
                        <a:rPr lang="es-EC" sz="1800" b="1" i="0" u="none" strike="noStrike">
                          <a:solidFill>
                            <a:srgbClr val="000000"/>
                          </a:solidFill>
                          <a:effectLst/>
                          <a:latin typeface="Arial"/>
                        </a:rPr>
                        <a:t>No Tolera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s-EC" sz="1800" b="1" i="0" u="none" strike="noStrike" dirty="0">
                          <a:solidFill>
                            <a:srgbClr val="000000"/>
                          </a:solidFill>
                          <a:effectLst/>
                          <a:latin typeface="Arial"/>
                        </a:rPr>
                        <a:t>Sequía encharcamiento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pic>
        <p:nvPicPr>
          <p:cNvPr id="47" name="Picture 7" descr="D:\ARMANDO\TESIS\FOTOS\24-02-2014\DSC0747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2160" y="2087031"/>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D:\ARMANDO\TESIS\FOTOS\24-02-2014\DSC074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2160" y="2087031"/>
            <a:ext cx="508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9" descr="D:\ARMANDO\TESIS\FOTOS\18-01-2014\DSC0735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0469" y="2087031"/>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53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1000" fill="hold"/>
                                        <p:tgtEl>
                                          <p:spTgt spid="28"/>
                                        </p:tgtEl>
                                        <p:attrNameLst>
                                          <p:attrName>ppt_w</p:attrName>
                                        </p:attrNameLst>
                                      </p:cBhvr>
                                      <p:tavLst>
                                        <p:tav tm="0">
                                          <p:val>
                                            <p:fltVal val="0"/>
                                          </p:val>
                                        </p:tav>
                                        <p:tav tm="100000">
                                          <p:val>
                                            <p:strVal val="#ppt_w"/>
                                          </p:val>
                                        </p:tav>
                                      </p:tavLst>
                                    </p:anim>
                                    <p:anim calcmode="lin" valueType="num">
                                      <p:cBhvr>
                                        <p:cTn id="16" dur="1000" fill="hold"/>
                                        <p:tgtEl>
                                          <p:spTgt spid="28"/>
                                        </p:tgtEl>
                                        <p:attrNameLst>
                                          <p:attrName>ppt_h</p:attrName>
                                        </p:attrNameLst>
                                      </p:cBhvr>
                                      <p:tavLst>
                                        <p:tav tm="0">
                                          <p:val>
                                            <p:fltVal val="0"/>
                                          </p:val>
                                        </p:tav>
                                        <p:tav tm="100000">
                                          <p:val>
                                            <p:strVal val="#ppt_h"/>
                                          </p:val>
                                        </p:tav>
                                      </p:tavLst>
                                    </p:anim>
                                    <p:anim calcmode="lin" valueType="num">
                                      <p:cBhvr>
                                        <p:cTn id="17" dur="1000" fill="hold"/>
                                        <p:tgtEl>
                                          <p:spTgt spid="28"/>
                                        </p:tgtEl>
                                        <p:attrNameLst>
                                          <p:attrName>style.rotation</p:attrName>
                                        </p:attrNameLst>
                                      </p:cBhvr>
                                      <p:tavLst>
                                        <p:tav tm="0">
                                          <p:val>
                                            <p:fltVal val="90"/>
                                          </p:val>
                                        </p:tav>
                                        <p:tav tm="100000">
                                          <p:val>
                                            <p:fltVal val="0"/>
                                          </p:val>
                                        </p:tav>
                                      </p:tavLst>
                                    </p:anim>
                                    <p:animEffect transition="in" filter="fade">
                                      <p:cBhvr>
                                        <p:cTn id="18" dur="1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1000" fill="hold"/>
                                        <p:tgtEl>
                                          <p:spTgt spid="33"/>
                                        </p:tgtEl>
                                        <p:attrNameLst>
                                          <p:attrName>ppt_w</p:attrName>
                                        </p:attrNameLst>
                                      </p:cBhvr>
                                      <p:tavLst>
                                        <p:tav tm="0">
                                          <p:val>
                                            <p:fltVal val="0"/>
                                          </p:val>
                                        </p:tav>
                                        <p:tav tm="100000">
                                          <p:val>
                                            <p:strVal val="#ppt_w"/>
                                          </p:val>
                                        </p:tav>
                                      </p:tavLst>
                                    </p:anim>
                                    <p:anim calcmode="lin" valueType="num">
                                      <p:cBhvr>
                                        <p:cTn id="24" dur="1000" fill="hold"/>
                                        <p:tgtEl>
                                          <p:spTgt spid="33"/>
                                        </p:tgtEl>
                                        <p:attrNameLst>
                                          <p:attrName>ppt_h</p:attrName>
                                        </p:attrNameLst>
                                      </p:cBhvr>
                                      <p:tavLst>
                                        <p:tav tm="0">
                                          <p:val>
                                            <p:fltVal val="0"/>
                                          </p:val>
                                        </p:tav>
                                        <p:tav tm="100000">
                                          <p:val>
                                            <p:strVal val="#ppt_h"/>
                                          </p:val>
                                        </p:tav>
                                      </p:tavLst>
                                    </p:anim>
                                    <p:anim calcmode="lin" valueType="num">
                                      <p:cBhvr>
                                        <p:cTn id="25" dur="1000" fill="hold"/>
                                        <p:tgtEl>
                                          <p:spTgt spid="33"/>
                                        </p:tgtEl>
                                        <p:attrNameLst>
                                          <p:attrName>style.rotation</p:attrName>
                                        </p:attrNameLst>
                                      </p:cBhvr>
                                      <p:tavLst>
                                        <p:tav tm="0">
                                          <p:val>
                                            <p:fltVal val="90"/>
                                          </p:val>
                                        </p:tav>
                                        <p:tav tm="100000">
                                          <p:val>
                                            <p:fltVal val="0"/>
                                          </p:val>
                                        </p:tav>
                                      </p:tavLst>
                                    </p:anim>
                                    <p:animEffect transition="in" filter="fade">
                                      <p:cBhvr>
                                        <p:cTn id="26" dur="10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circle(in)">
                                      <p:cBhvr>
                                        <p:cTn id="36" dur="20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heel(1)">
                                      <p:cBhvr>
                                        <p:cTn id="41" dur="20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circle(out)">
                                      <p:cBhvr>
                                        <p:cTn id="46" dur="20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heel(1)">
                                      <p:cBhvr>
                                        <p:cTn id="51"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0" y="31185"/>
            <a:ext cx="811821" cy="6826815"/>
            <a:chOff x="0" y="31185"/>
            <a:chExt cx="811821" cy="6826815"/>
          </a:xfrm>
        </p:grpSpPr>
        <p:pic>
          <p:nvPicPr>
            <p:cNvPr id="1028" name="Picture 4" descr="http://360.espe.edu.ec/images/Sedes/6/IASA%20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5" y="6093296"/>
              <a:ext cx="740528" cy="76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60.espe.edu.ec/images/Logo%20ES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185"/>
              <a:ext cx="811821" cy="7340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blogs.espe.edu.ec/wp-content/uploads/2012/04/INVITACION3.jpg"/>
            <p:cNvPicPr>
              <a:picLocks noChangeAspect="1" noChangeArrowheads="1"/>
            </p:cNvPicPr>
            <p:nvPr/>
          </p:nvPicPr>
          <p:blipFill rotWithShape="1">
            <a:blip r:embed="rId4">
              <a:extLst>
                <a:ext uri="{28A0092B-C50C-407E-A947-70E740481C1C}">
                  <a14:useLocalDpi xmlns:a14="http://schemas.microsoft.com/office/drawing/2010/main" val="0"/>
                </a:ext>
              </a:extLst>
            </a:blip>
            <a:srcRect l="5521" t="13789" r="91276" b="16346"/>
            <a:stretch/>
          </p:blipFill>
          <p:spPr bwMode="auto">
            <a:xfrm flipH="1">
              <a:off x="35517" y="760053"/>
              <a:ext cx="691681" cy="533324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4 CuadroTexto"/>
          <p:cNvSpPr txBox="1"/>
          <p:nvPr/>
        </p:nvSpPr>
        <p:spPr>
          <a:xfrm rot="19242972">
            <a:off x="263777" y="2918842"/>
            <a:ext cx="9110186" cy="1015663"/>
          </a:xfrm>
          <a:prstGeom prst="rect">
            <a:avLst/>
          </a:prstGeom>
          <a:solidFill>
            <a:srgbClr val="00B050"/>
          </a:solidFill>
          <a:ln>
            <a:solidFill>
              <a:srgbClr val="FF0000"/>
            </a:solidFill>
          </a:ln>
          <a:effectLst>
            <a:glow rad="101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none" rtlCol="0">
            <a:spAutoFit/>
          </a:bodyPr>
          <a:lstStyle/>
          <a:p>
            <a:r>
              <a:rPr lang="es-EC" sz="6000" b="1" dirty="0" smtClean="0">
                <a:solidFill>
                  <a:schemeClr val="bg1"/>
                </a:solidFill>
                <a:latin typeface="Algerian" pitchFamily="82" charset="0"/>
                <a:cs typeface="Arial" pitchFamily="34" charset="0"/>
              </a:rPr>
              <a:t>MATERIALES Y METODOS</a:t>
            </a:r>
            <a:endParaRPr lang="es-EC" sz="6000" b="1" dirty="0">
              <a:solidFill>
                <a:schemeClr val="bg1"/>
              </a:solidFill>
              <a:latin typeface="Algerian" pitchFamily="82" charset="0"/>
              <a:cs typeface="Arial" pitchFamily="34" charset="0"/>
            </a:endParaRPr>
          </a:p>
        </p:txBody>
      </p:sp>
    </p:spTree>
    <p:extLst>
      <p:ext uri="{BB962C8B-B14F-4D97-AF65-F5344CB8AC3E}">
        <p14:creationId xmlns:p14="http://schemas.microsoft.com/office/powerpoint/2010/main" val="347258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2105</TotalTime>
  <Words>2390</Words>
  <Application>Microsoft Office PowerPoint</Application>
  <PresentationFormat>Presentación en pantalla (4:3)</PresentationFormat>
  <Paragraphs>893</Paragraphs>
  <Slides>42</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Armando</dc:creator>
  <cp:lastModifiedBy>Armando</cp:lastModifiedBy>
  <cp:revision>151</cp:revision>
  <dcterms:created xsi:type="dcterms:W3CDTF">2015-02-12T14:47:39Z</dcterms:created>
  <dcterms:modified xsi:type="dcterms:W3CDTF">2015-03-02T00:27:39Z</dcterms:modified>
</cp:coreProperties>
</file>