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900" r:id="rId1"/>
  </p:sldMasterIdLst>
  <p:notesMasterIdLst>
    <p:notesMasterId r:id="rId65"/>
  </p:notesMasterIdLst>
  <p:sldIdLst>
    <p:sldId id="256" r:id="rId2"/>
    <p:sldId id="257" r:id="rId3"/>
    <p:sldId id="259" r:id="rId4"/>
    <p:sldId id="262" r:id="rId5"/>
    <p:sldId id="258" r:id="rId6"/>
    <p:sldId id="271" r:id="rId7"/>
    <p:sldId id="263" r:id="rId8"/>
    <p:sldId id="266" r:id="rId9"/>
    <p:sldId id="267" r:id="rId10"/>
    <p:sldId id="268" r:id="rId11"/>
    <p:sldId id="265" r:id="rId12"/>
    <p:sldId id="269" r:id="rId13"/>
    <p:sldId id="264" r:id="rId14"/>
    <p:sldId id="272" r:id="rId15"/>
    <p:sldId id="312" r:id="rId16"/>
    <p:sldId id="270" r:id="rId17"/>
    <p:sldId id="273" r:id="rId18"/>
    <p:sldId id="274" r:id="rId19"/>
    <p:sldId id="311" r:id="rId20"/>
    <p:sldId id="276" r:id="rId21"/>
    <p:sldId id="277" r:id="rId22"/>
    <p:sldId id="278" r:id="rId23"/>
    <p:sldId id="313" r:id="rId24"/>
    <p:sldId id="279" r:id="rId25"/>
    <p:sldId id="275" r:id="rId26"/>
    <p:sldId id="280" r:id="rId27"/>
    <p:sldId id="314" r:id="rId28"/>
    <p:sldId id="281" r:id="rId29"/>
    <p:sldId id="282" r:id="rId30"/>
    <p:sldId id="316" r:id="rId31"/>
    <p:sldId id="283" r:id="rId32"/>
    <p:sldId id="317" r:id="rId33"/>
    <p:sldId id="318" r:id="rId34"/>
    <p:sldId id="319" r:id="rId35"/>
    <p:sldId id="284" r:id="rId36"/>
    <p:sldId id="320" r:id="rId37"/>
    <p:sldId id="285" r:id="rId38"/>
    <p:sldId id="286" r:id="rId39"/>
    <p:sldId id="321" r:id="rId40"/>
    <p:sldId id="287" r:id="rId41"/>
    <p:sldId id="322" r:id="rId42"/>
    <p:sldId id="288" r:id="rId43"/>
    <p:sldId id="289" r:id="rId44"/>
    <p:sldId id="291" r:id="rId45"/>
    <p:sldId id="293" r:id="rId46"/>
    <p:sldId id="292" r:id="rId47"/>
    <p:sldId id="294" r:id="rId48"/>
    <p:sldId id="295" r:id="rId49"/>
    <p:sldId id="296" r:id="rId50"/>
    <p:sldId id="298" r:id="rId51"/>
    <p:sldId id="297"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ny%20Vaio\Documents\TESIS\DATOS%20DEL%20PROYECT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ony%20Vaio\Documents\TESIS\tem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ony%20Vaio\Documents\TESIS\tem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grafic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ony%20Vaio\Documents\TESIS\DATOS%20DEL%20PROYEC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TESIS\grafic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ony%20Vaio\Documents\TESIS\DATOS%20DEL%20PROYEC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TESIS\grafic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TESIS\grafic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ony%20Vaio\Documents\TESIS\temp.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ony%20Vaio\Documents\TESIS\tem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0749281370138"/>
          <c:y val="2.8058338032798041E-2"/>
          <c:w val="0.66497694388392414"/>
          <c:h val="0.75323973495742969"/>
        </c:manualLayout>
      </c:layout>
      <c:lineChart>
        <c:grouping val="standard"/>
        <c:varyColors val="0"/>
        <c:ser>
          <c:idx val="0"/>
          <c:order val="0"/>
          <c:tx>
            <c:strRef>
              <c:f>'CURVAS DE CRECIMIENTO'!$I$4</c:f>
              <c:strCache>
                <c:ptCount val="1"/>
                <c:pt idx="0">
                  <c:v>M0, B0</c:v>
                </c:pt>
              </c:strCache>
            </c:strRef>
          </c:tx>
          <c:cat>
            <c:numRef>
              <c:f>'CURVAS DE CRECIMIENTO'!$J$3:$Q$3</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CRECIMIENTO'!$J$4:$Q$4</c:f>
              <c:numCache>
                <c:formatCode>0.00</c:formatCode>
                <c:ptCount val="8"/>
                <c:pt idx="0">
                  <c:v>27.438541666666669</c:v>
                </c:pt>
                <c:pt idx="1">
                  <c:v>41.772222222222226</c:v>
                </c:pt>
                <c:pt idx="2">
                  <c:v>51.576444444444441</c:v>
                </c:pt>
                <c:pt idx="3">
                  <c:v>57.463809523809516</c:v>
                </c:pt>
                <c:pt idx="4">
                  <c:v>62.455746031746038</c:v>
                </c:pt>
                <c:pt idx="5">
                  <c:v>65.94</c:v>
                </c:pt>
                <c:pt idx="6">
                  <c:v>68.626666666666651</c:v>
                </c:pt>
                <c:pt idx="7">
                  <c:v>71.84333333333332</c:v>
                </c:pt>
              </c:numCache>
            </c:numRef>
          </c:val>
          <c:smooth val="0"/>
        </c:ser>
        <c:ser>
          <c:idx val="1"/>
          <c:order val="1"/>
          <c:tx>
            <c:strRef>
              <c:f>'CURVAS DE CRECIMIENTO'!$I$5</c:f>
              <c:strCache>
                <c:ptCount val="1"/>
                <c:pt idx="0">
                  <c:v>M33, B2</c:v>
                </c:pt>
              </c:strCache>
            </c:strRef>
          </c:tx>
          <c:cat>
            <c:numRef>
              <c:f>'CURVAS DE CRECIMIENTO'!$J$3:$Q$3</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CRECIMIENTO'!$J$5:$Q$5</c:f>
              <c:numCache>
                <c:formatCode>0.00</c:formatCode>
                <c:ptCount val="8"/>
                <c:pt idx="0">
                  <c:v>31.704166666666669</c:v>
                </c:pt>
                <c:pt idx="1">
                  <c:v>50.487569444444439</c:v>
                </c:pt>
                <c:pt idx="2">
                  <c:v>55.270902777777771</c:v>
                </c:pt>
                <c:pt idx="3">
                  <c:v>61.521041666666669</c:v>
                </c:pt>
                <c:pt idx="4">
                  <c:v>64.402986111111105</c:v>
                </c:pt>
                <c:pt idx="5">
                  <c:v>67.196666666666673</c:v>
                </c:pt>
                <c:pt idx="6">
                  <c:v>83.26</c:v>
                </c:pt>
                <c:pt idx="7">
                  <c:v>103.23666666666668</c:v>
                </c:pt>
              </c:numCache>
            </c:numRef>
          </c:val>
          <c:smooth val="0"/>
        </c:ser>
        <c:ser>
          <c:idx val="2"/>
          <c:order val="2"/>
          <c:tx>
            <c:strRef>
              <c:f>'CURVAS DE CRECIMIENTO'!$I$6</c:f>
              <c:strCache>
                <c:ptCount val="1"/>
                <c:pt idx="0">
                  <c:v>M67, B3</c:v>
                </c:pt>
              </c:strCache>
            </c:strRef>
          </c:tx>
          <c:cat>
            <c:numRef>
              <c:f>'CURVAS DE CRECIMIENTO'!$J$3:$Q$3</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CRECIMIENTO'!$J$6:$Q$6</c:f>
              <c:numCache>
                <c:formatCode>0.00</c:formatCode>
                <c:ptCount val="8"/>
                <c:pt idx="0">
                  <c:v>29.460416666666664</c:v>
                </c:pt>
                <c:pt idx="1">
                  <c:v>45.719851190476192</c:v>
                </c:pt>
                <c:pt idx="2">
                  <c:v>55.765456349206353</c:v>
                </c:pt>
                <c:pt idx="3">
                  <c:v>60.306666666666665</c:v>
                </c:pt>
                <c:pt idx="4">
                  <c:v>67.713492063492069</c:v>
                </c:pt>
                <c:pt idx="5">
                  <c:v>71.86333333333333</c:v>
                </c:pt>
                <c:pt idx="6">
                  <c:v>94.51</c:v>
                </c:pt>
                <c:pt idx="7">
                  <c:v>118.71333333333332</c:v>
                </c:pt>
              </c:numCache>
            </c:numRef>
          </c:val>
          <c:smooth val="0"/>
        </c:ser>
        <c:ser>
          <c:idx val="3"/>
          <c:order val="3"/>
          <c:tx>
            <c:strRef>
              <c:f>'CURVAS DE CRECIMIENTO'!$I$7</c:f>
              <c:strCache>
                <c:ptCount val="1"/>
                <c:pt idx="0">
                  <c:v>M100, B4</c:v>
                </c:pt>
              </c:strCache>
            </c:strRef>
          </c:tx>
          <c:cat>
            <c:numRef>
              <c:f>'CURVAS DE CRECIMIENTO'!$J$3:$Q$3</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CRECIMIENTO'!$J$7:$Q$7</c:f>
              <c:numCache>
                <c:formatCode>0.00</c:formatCode>
                <c:ptCount val="8"/>
                <c:pt idx="0">
                  <c:v>31.495833333333337</c:v>
                </c:pt>
                <c:pt idx="1">
                  <c:v>51.282555555555554</c:v>
                </c:pt>
                <c:pt idx="2">
                  <c:v>63.209222222222223</c:v>
                </c:pt>
                <c:pt idx="3">
                  <c:v>71.024666666666675</c:v>
                </c:pt>
                <c:pt idx="4">
                  <c:v>77.12777777777778</c:v>
                </c:pt>
                <c:pt idx="5">
                  <c:v>82.089999999999989</c:v>
                </c:pt>
                <c:pt idx="6">
                  <c:v>108.85333333333331</c:v>
                </c:pt>
                <c:pt idx="7">
                  <c:v>139.25</c:v>
                </c:pt>
              </c:numCache>
            </c:numRef>
          </c:val>
          <c:smooth val="0"/>
        </c:ser>
        <c:ser>
          <c:idx val="4"/>
          <c:order val="4"/>
          <c:tx>
            <c:strRef>
              <c:f>'CURVAS DE CRECIMIENTO'!$I$8</c:f>
              <c:strCache>
                <c:ptCount val="1"/>
                <c:pt idx="0">
                  <c:v>RV100,B5</c:v>
                </c:pt>
              </c:strCache>
            </c:strRef>
          </c:tx>
          <c:cat>
            <c:numRef>
              <c:f>'CURVAS DE CRECIMIENTO'!$J$3:$Q$3</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CRECIMIENTO'!$J$8:$Q$8</c:f>
              <c:numCache>
                <c:formatCode>0.00</c:formatCode>
                <c:ptCount val="8"/>
                <c:pt idx="0">
                  <c:v>30.163124999999997</c:v>
                </c:pt>
                <c:pt idx="1">
                  <c:v>38.823333333333331</c:v>
                </c:pt>
                <c:pt idx="2">
                  <c:v>41.163333333333334</c:v>
                </c:pt>
                <c:pt idx="3">
                  <c:v>44.456666666666671</c:v>
                </c:pt>
                <c:pt idx="4">
                  <c:v>46.283333333333331</c:v>
                </c:pt>
                <c:pt idx="5">
                  <c:v>49.073333333333331</c:v>
                </c:pt>
                <c:pt idx="6">
                  <c:v>78.256666666666661</c:v>
                </c:pt>
                <c:pt idx="7">
                  <c:v>102.86</c:v>
                </c:pt>
              </c:numCache>
            </c:numRef>
          </c:val>
          <c:smooth val="0"/>
        </c:ser>
        <c:dLbls>
          <c:showLegendKey val="0"/>
          <c:showVal val="0"/>
          <c:showCatName val="0"/>
          <c:showSerName val="0"/>
          <c:showPercent val="0"/>
          <c:showBubbleSize val="0"/>
        </c:dLbls>
        <c:hiLowLines/>
        <c:marker val="1"/>
        <c:smooth val="0"/>
        <c:axId val="-1032946464"/>
        <c:axId val="-1032949184"/>
      </c:lineChart>
      <c:catAx>
        <c:axId val="-1032946464"/>
        <c:scaling>
          <c:orientation val="minMax"/>
        </c:scaling>
        <c:delete val="0"/>
        <c:axPos val="b"/>
        <c:title>
          <c:tx>
            <c:rich>
              <a:bodyPr/>
              <a:lstStyle/>
              <a:p>
                <a:pPr>
                  <a:defRPr sz="2000"/>
                </a:pPr>
                <a:r>
                  <a:rPr lang="es-EC" sz="2000"/>
                  <a:t>Dias de evaluacion </a:t>
                </a:r>
              </a:p>
            </c:rich>
          </c:tx>
          <c:layout/>
          <c:overlay val="0"/>
        </c:title>
        <c:numFmt formatCode="General" sourceLinked="1"/>
        <c:majorTickMark val="none"/>
        <c:minorTickMark val="none"/>
        <c:tickLblPos val="nextTo"/>
        <c:txPr>
          <a:bodyPr/>
          <a:lstStyle/>
          <a:p>
            <a:pPr>
              <a:defRPr sz="2000"/>
            </a:pPr>
            <a:endParaRPr lang="es-EC"/>
          </a:p>
        </c:txPr>
        <c:crossAx val="-1032949184"/>
        <c:crosses val="autoZero"/>
        <c:auto val="1"/>
        <c:lblAlgn val="ctr"/>
        <c:lblOffset val="100"/>
        <c:noMultiLvlLbl val="0"/>
      </c:catAx>
      <c:valAx>
        <c:axId val="-1032949184"/>
        <c:scaling>
          <c:orientation val="minMax"/>
        </c:scaling>
        <c:delete val="0"/>
        <c:axPos val="l"/>
        <c:majorGridlines/>
        <c:title>
          <c:tx>
            <c:rich>
              <a:bodyPr/>
              <a:lstStyle/>
              <a:p>
                <a:pPr>
                  <a:defRPr sz="2000"/>
                </a:pPr>
                <a:r>
                  <a:rPr lang="es-EC" sz="2000"/>
                  <a:t>Peso vivo (g)</a:t>
                </a:r>
              </a:p>
            </c:rich>
          </c:tx>
          <c:layout>
            <c:manualLayout>
              <c:xMode val="edge"/>
              <c:yMode val="edge"/>
              <c:x val="8.4719849616264886E-3"/>
              <c:y val="0.27355716781179168"/>
            </c:manualLayout>
          </c:layout>
          <c:overlay val="0"/>
        </c:title>
        <c:numFmt formatCode="0.00" sourceLinked="1"/>
        <c:majorTickMark val="out"/>
        <c:minorTickMark val="none"/>
        <c:tickLblPos val="nextTo"/>
        <c:txPr>
          <a:bodyPr/>
          <a:lstStyle/>
          <a:p>
            <a:pPr>
              <a:defRPr sz="2000"/>
            </a:pPr>
            <a:endParaRPr lang="es-EC"/>
          </a:p>
        </c:txPr>
        <c:crossAx val="-1032946464"/>
        <c:crosses val="autoZero"/>
        <c:crossBetween val="between"/>
      </c:valAx>
    </c:plotArea>
    <c:legend>
      <c:legendPos val="r"/>
      <c:layout>
        <c:manualLayout>
          <c:xMode val="edge"/>
          <c:yMode val="edge"/>
          <c:x val="0.8434527581937421"/>
          <c:y val="0.29684413148462785"/>
          <c:w val="0.15503031348339058"/>
          <c:h val="0.31897028514590298"/>
        </c:manualLayout>
      </c:layout>
      <c:overlay val="0"/>
      <c:txPr>
        <a:bodyPr/>
        <a:lstStyle/>
        <a:p>
          <a:pPr>
            <a:defRPr sz="1800"/>
          </a:pPr>
          <a:endParaRPr lang="es-EC"/>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Meses</a:t>
            </a:r>
          </a:p>
        </c:rich>
      </c:tx>
      <c:layout>
        <c:manualLayout>
          <c:xMode val="edge"/>
          <c:yMode val="edge"/>
          <c:x val="0.40594648476696216"/>
          <c:y val="0.91149215708966214"/>
        </c:manualLayout>
      </c:layout>
      <c:overlay val="0"/>
    </c:title>
    <c:autoTitleDeleted val="0"/>
    <c:plotArea>
      <c:layout>
        <c:manualLayout>
          <c:layoutTarget val="inner"/>
          <c:xMode val="edge"/>
          <c:yMode val="edge"/>
          <c:x val="9.7761184708399257E-2"/>
          <c:y val="9.6016578483745896E-2"/>
          <c:w val="0.82245668105259939"/>
          <c:h val="0.68753804354577375"/>
        </c:manualLayout>
      </c:layout>
      <c:lineChart>
        <c:grouping val="standard"/>
        <c:varyColors val="0"/>
        <c:ser>
          <c:idx val="0"/>
          <c:order val="0"/>
          <c:tx>
            <c:strRef>
              <c:f>Hoja1!$L$61</c:f>
              <c:strCache>
                <c:ptCount val="1"/>
                <c:pt idx="0">
                  <c:v>M0</c:v>
                </c:pt>
              </c:strCache>
            </c:strRef>
          </c:tx>
          <c:cat>
            <c:strRef>
              <c:f>Hoja1!$M$60:$T$60</c:f>
              <c:strCache>
                <c:ptCount val="8"/>
                <c:pt idx="0">
                  <c:v>Mayo</c:v>
                </c:pt>
                <c:pt idx="1">
                  <c:v>Junio</c:v>
                </c:pt>
                <c:pt idx="2">
                  <c:v>Julio </c:v>
                </c:pt>
                <c:pt idx="3">
                  <c:v>Agosto</c:v>
                </c:pt>
                <c:pt idx="4">
                  <c:v>Septiembre</c:v>
                </c:pt>
                <c:pt idx="5">
                  <c:v>Octubre</c:v>
                </c:pt>
                <c:pt idx="6">
                  <c:v>Noviembre</c:v>
                </c:pt>
                <c:pt idx="7">
                  <c:v>Diciembre</c:v>
                </c:pt>
              </c:strCache>
            </c:strRef>
          </c:cat>
          <c:val>
            <c:numRef>
              <c:f>Hoja1!$M$61:$T$61</c:f>
              <c:numCache>
                <c:formatCode>0.0</c:formatCode>
                <c:ptCount val="8"/>
                <c:pt idx="0">
                  <c:v>4.5999999999999996</c:v>
                </c:pt>
                <c:pt idx="1">
                  <c:v>5.0999999999999996</c:v>
                </c:pt>
                <c:pt idx="2">
                  <c:v>4.8</c:v>
                </c:pt>
                <c:pt idx="3">
                  <c:v>4.4000000000000004</c:v>
                </c:pt>
                <c:pt idx="4">
                  <c:v>5.0999999999999996</c:v>
                </c:pt>
                <c:pt idx="5">
                  <c:v>4.5</c:v>
                </c:pt>
                <c:pt idx="6">
                  <c:v>4.8</c:v>
                </c:pt>
                <c:pt idx="7">
                  <c:v>5.0999999999999996</c:v>
                </c:pt>
              </c:numCache>
            </c:numRef>
          </c:val>
          <c:smooth val="0"/>
        </c:ser>
        <c:ser>
          <c:idx val="1"/>
          <c:order val="1"/>
          <c:tx>
            <c:strRef>
              <c:f>Hoja1!$L$62</c:f>
              <c:strCache>
                <c:ptCount val="1"/>
                <c:pt idx="0">
                  <c:v>M33</c:v>
                </c:pt>
              </c:strCache>
            </c:strRef>
          </c:tx>
          <c:cat>
            <c:strRef>
              <c:f>Hoja1!$M$60:$T$60</c:f>
              <c:strCache>
                <c:ptCount val="8"/>
                <c:pt idx="0">
                  <c:v>Mayo</c:v>
                </c:pt>
                <c:pt idx="1">
                  <c:v>Junio</c:v>
                </c:pt>
                <c:pt idx="2">
                  <c:v>Julio </c:v>
                </c:pt>
                <c:pt idx="3">
                  <c:v>Agosto</c:v>
                </c:pt>
                <c:pt idx="4">
                  <c:v>Septiembre</c:v>
                </c:pt>
                <c:pt idx="5">
                  <c:v>Octubre</c:v>
                </c:pt>
                <c:pt idx="6">
                  <c:v>Noviembre</c:v>
                </c:pt>
                <c:pt idx="7">
                  <c:v>Diciembre</c:v>
                </c:pt>
              </c:strCache>
            </c:strRef>
          </c:cat>
          <c:val>
            <c:numRef>
              <c:f>Hoja1!$M$62:$T$62</c:f>
              <c:numCache>
                <c:formatCode>0.0</c:formatCode>
                <c:ptCount val="8"/>
                <c:pt idx="0">
                  <c:v>5.3</c:v>
                </c:pt>
                <c:pt idx="1">
                  <c:v>6.1</c:v>
                </c:pt>
                <c:pt idx="2">
                  <c:v>5.2</c:v>
                </c:pt>
                <c:pt idx="3">
                  <c:v>4.8</c:v>
                </c:pt>
                <c:pt idx="4">
                  <c:v>5.3</c:v>
                </c:pt>
                <c:pt idx="5">
                  <c:v>4.7</c:v>
                </c:pt>
                <c:pt idx="6">
                  <c:v>4.8</c:v>
                </c:pt>
                <c:pt idx="7">
                  <c:v>5.3</c:v>
                </c:pt>
              </c:numCache>
            </c:numRef>
          </c:val>
          <c:smooth val="0"/>
        </c:ser>
        <c:ser>
          <c:idx val="2"/>
          <c:order val="2"/>
          <c:tx>
            <c:strRef>
              <c:f>Hoja1!$L$63</c:f>
              <c:strCache>
                <c:ptCount val="1"/>
                <c:pt idx="0">
                  <c:v>M67</c:v>
                </c:pt>
              </c:strCache>
            </c:strRef>
          </c:tx>
          <c:cat>
            <c:strRef>
              <c:f>Hoja1!$M$60:$T$60</c:f>
              <c:strCache>
                <c:ptCount val="8"/>
                <c:pt idx="0">
                  <c:v>Mayo</c:v>
                </c:pt>
                <c:pt idx="1">
                  <c:v>Junio</c:v>
                </c:pt>
                <c:pt idx="2">
                  <c:v>Julio </c:v>
                </c:pt>
                <c:pt idx="3">
                  <c:v>Agosto</c:v>
                </c:pt>
                <c:pt idx="4">
                  <c:v>Septiembre</c:v>
                </c:pt>
                <c:pt idx="5">
                  <c:v>Octubre</c:v>
                </c:pt>
                <c:pt idx="6">
                  <c:v>Noviembre</c:v>
                </c:pt>
                <c:pt idx="7">
                  <c:v>Diciembre</c:v>
                </c:pt>
              </c:strCache>
            </c:strRef>
          </c:cat>
          <c:val>
            <c:numRef>
              <c:f>Hoja1!$M$63:$T$63</c:f>
              <c:numCache>
                <c:formatCode>0.0</c:formatCode>
                <c:ptCount val="8"/>
                <c:pt idx="0">
                  <c:v>5.6</c:v>
                </c:pt>
                <c:pt idx="1">
                  <c:v>5.8</c:v>
                </c:pt>
                <c:pt idx="2">
                  <c:v>5.4</c:v>
                </c:pt>
                <c:pt idx="3">
                  <c:v>4.9000000000000004</c:v>
                </c:pt>
                <c:pt idx="4">
                  <c:v>5.5</c:v>
                </c:pt>
                <c:pt idx="5">
                  <c:v>4.4000000000000004</c:v>
                </c:pt>
                <c:pt idx="6">
                  <c:v>4.5</c:v>
                </c:pt>
                <c:pt idx="7">
                  <c:v>5.5</c:v>
                </c:pt>
              </c:numCache>
            </c:numRef>
          </c:val>
          <c:smooth val="0"/>
        </c:ser>
        <c:ser>
          <c:idx val="3"/>
          <c:order val="3"/>
          <c:tx>
            <c:strRef>
              <c:f>Hoja1!$L$64</c:f>
              <c:strCache>
                <c:ptCount val="1"/>
                <c:pt idx="0">
                  <c:v>M100</c:v>
                </c:pt>
              </c:strCache>
            </c:strRef>
          </c:tx>
          <c:cat>
            <c:strRef>
              <c:f>Hoja1!$M$60:$T$60</c:f>
              <c:strCache>
                <c:ptCount val="8"/>
                <c:pt idx="0">
                  <c:v>Mayo</c:v>
                </c:pt>
                <c:pt idx="1">
                  <c:v>Junio</c:v>
                </c:pt>
                <c:pt idx="2">
                  <c:v>Julio </c:v>
                </c:pt>
                <c:pt idx="3">
                  <c:v>Agosto</c:v>
                </c:pt>
                <c:pt idx="4">
                  <c:v>Septiembre</c:v>
                </c:pt>
                <c:pt idx="5">
                  <c:v>Octubre</c:v>
                </c:pt>
                <c:pt idx="6">
                  <c:v>Noviembre</c:v>
                </c:pt>
                <c:pt idx="7">
                  <c:v>Diciembre</c:v>
                </c:pt>
              </c:strCache>
            </c:strRef>
          </c:cat>
          <c:val>
            <c:numRef>
              <c:f>Hoja1!$M$64:$T$64</c:f>
              <c:numCache>
                <c:formatCode>0.0</c:formatCode>
                <c:ptCount val="8"/>
                <c:pt idx="0">
                  <c:v>5.7</c:v>
                </c:pt>
                <c:pt idx="1">
                  <c:v>5.9</c:v>
                </c:pt>
                <c:pt idx="2">
                  <c:v>5.5</c:v>
                </c:pt>
                <c:pt idx="3">
                  <c:v>5.0999999999999996</c:v>
                </c:pt>
                <c:pt idx="4">
                  <c:v>5.4</c:v>
                </c:pt>
                <c:pt idx="5">
                  <c:v>4.8</c:v>
                </c:pt>
                <c:pt idx="6">
                  <c:v>4.9000000000000004</c:v>
                </c:pt>
                <c:pt idx="7">
                  <c:v>5.2</c:v>
                </c:pt>
              </c:numCache>
            </c:numRef>
          </c:val>
          <c:smooth val="0"/>
        </c:ser>
        <c:ser>
          <c:idx val="4"/>
          <c:order val="4"/>
          <c:tx>
            <c:strRef>
              <c:f>Hoja1!$L$65</c:f>
              <c:strCache>
                <c:ptCount val="1"/>
                <c:pt idx="0">
                  <c:v>RV100</c:v>
                </c:pt>
              </c:strCache>
            </c:strRef>
          </c:tx>
          <c:cat>
            <c:strRef>
              <c:f>Hoja1!$M$60:$T$60</c:f>
              <c:strCache>
                <c:ptCount val="8"/>
                <c:pt idx="0">
                  <c:v>Mayo</c:v>
                </c:pt>
                <c:pt idx="1">
                  <c:v>Junio</c:v>
                </c:pt>
                <c:pt idx="2">
                  <c:v>Julio </c:v>
                </c:pt>
                <c:pt idx="3">
                  <c:v>Agosto</c:v>
                </c:pt>
                <c:pt idx="4">
                  <c:v>Septiembre</c:v>
                </c:pt>
                <c:pt idx="5">
                  <c:v>Octubre</c:v>
                </c:pt>
                <c:pt idx="6">
                  <c:v>Noviembre</c:v>
                </c:pt>
                <c:pt idx="7">
                  <c:v>Diciembre</c:v>
                </c:pt>
              </c:strCache>
            </c:strRef>
          </c:cat>
          <c:val>
            <c:numRef>
              <c:f>Hoja1!$M$65:$T$65</c:f>
              <c:numCache>
                <c:formatCode>0.0</c:formatCode>
                <c:ptCount val="8"/>
                <c:pt idx="0">
                  <c:v>5.4</c:v>
                </c:pt>
                <c:pt idx="1">
                  <c:v>5.4</c:v>
                </c:pt>
                <c:pt idx="2">
                  <c:v>5.3</c:v>
                </c:pt>
                <c:pt idx="3">
                  <c:v>4.5999999999999996</c:v>
                </c:pt>
                <c:pt idx="4">
                  <c:v>4.9000000000000004</c:v>
                </c:pt>
                <c:pt idx="5">
                  <c:v>4.4000000000000004</c:v>
                </c:pt>
                <c:pt idx="6">
                  <c:v>4.7</c:v>
                </c:pt>
                <c:pt idx="7">
                  <c:v>5.3</c:v>
                </c:pt>
              </c:numCache>
            </c:numRef>
          </c:val>
          <c:smooth val="0"/>
        </c:ser>
        <c:dLbls>
          <c:showLegendKey val="0"/>
          <c:showVal val="0"/>
          <c:showCatName val="0"/>
          <c:showSerName val="0"/>
          <c:showPercent val="0"/>
          <c:showBubbleSize val="0"/>
        </c:dLbls>
        <c:marker val="1"/>
        <c:smooth val="0"/>
        <c:axId val="-1038408432"/>
        <c:axId val="-1038407344"/>
      </c:lineChart>
      <c:catAx>
        <c:axId val="-1038408432"/>
        <c:scaling>
          <c:orientation val="minMax"/>
        </c:scaling>
        <c:delete val="0"/>
        <c:axPos val="b"/>
        <c:numFmt formatCode="General" sourceLinked="0"/>
        <c:majorTickMark val="none"/>
        <c:minorTickMark val="none"/>
        <c:tickLblPos val="nextTo"/>
        <c:txPr>
          <a:bodyPr/>
          <a:lstStyle/>
          <a:p>
            <a:pPr>
              <a:defRPr sz="1400"/>
            </a:pPr>
            <a:endParaRPr lang="es-EC"/>
          </a:p>
        </c:txPr>
        <c:crossAx val="-1038407344"/>
        <c:crosses val="autoZero"/>
        <c:auto val="1"/>
        <c:lblAlgn val="ctr"/>
        <c:lblOffset val="100"/>
        <c:noMultiLvlLbl val="0"/>
      </c:catAx>
      <c:valAx>
        <c:axId val="-1038407344"/>
        <c:scaling>
          <c:orientation val="minMax"/>
        </c:scaling>
        <c:delete val="0"/>
        <c:axPos val="l"/>
        <c:majorGridlines/>
        <c:title>
          <c:tx>
            <c:rich>
              <a:bodyPr/>
              <a:lstStyle/>
              <a:p>
                <a:pPr>
                  <a:defRPr/>
                </a:pPr>
                <a:r>
                  <a:rPr lang="es-EC"/>
                  <a:t>Oxigeno disuelto  (mg/lt)</a:t>
                </a:r>
              </a:p>
            </c:rich>
          </c:tx>
          <c:layout/>
          <c:overlay val="0"/>
        </c:title>
        <c:numFmt formatCode="#,##0.0" sourceLinked="0"/>
        <c:majorTickMark val="none"/>
        <c:minorTickMark val="none"/>
        <c:tickLblPos val="nextTo"/>
        <c:crossAx val="-1038408432"/>
        <c:crosses val="autoZero"/>
        <c:crossBetween val="between"/>
      </c:valAx>
    </c:plotArea>
    <c:legend>
      <c:legendPos val="r"/>
      <c:layout>
        <c:manualLayout>
          <c:xMode val="edge"/>
          <c:yMode val="edge"/>
          <c:x val="0.8683381632951177"/>
          <c:y val="0.33249038596341784"/>
          <c:w val="0.1276379271144196"/>
          <c:h val="0.35759998654638137"/>
        </c:manualLayout>
      </c:layout>
      <c:overlay val="0"/>
    </c:legend>
    <c:plotVisOnly val="1"/>
    <c:dispBlanksAs val="gap"/>
    <c:showDLblsOverMax val="0"/>
  </c:chart>
  <c:txPr>
    <a:bodyPr/>
    <a:lstStyle/>
    <a:p>
      <a:pPr>
        <a:defRPr sz="18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Meses</a:t>
            </a:r>
          </a:p>
        </c:rich>
      </c:tx>
      <c:layout>
        <c:manualLayout>
          <c:xMode val="edge"/>
          <c:yMode val="edge"/>
          <c:x val="0.42096237970253719"/>
          <c:y val="0.76844652900121113"/>
        </c:manualLayout>
      </c:layout>
      <c:overlay val="0"/>
    </c:title>
    <c:autoTitleDeleted val="0"/>
    <c:plotArea>
      <c:layout>
        <c:manualLayout>
          <c:layoutTarget val="inner"/>
          <c:xMode val="edge"/>
          <c:yMode val="edge"/>
          <c:x val="0.1219915791776028"/>
          <c:y val="4.3356769132560917E-2"/>
          <c:w val="0.78665769903762028"/>
          <c:h val="0.62236335895106132"/>
        </c:manualLayout>
      </c:layout>
      <c:lineChart>
        <c:grouping val="standard"/>
        <c:varyColors val="0"/>
        <c:ser>
          <c:idx val="0"/>
          <c:order val="0"/>
          <c:tx>
            <c:strRef>
              <c:f>Hoja1!$L$93</c:f>
              <c:strCache>
                <c:ptCount val="1"/>
                <c:pt idx="0">
                  <c:v>M0</c:v>
                </c:pt>
              </c:strCache>
            </c:strRef>
          </c:tx>
          <c:cat>
            <c:strRef>
              <c:f>Hoja1!$M$92:$T$92</c:f>
              <c:strCache>
                <c:ptCount val="8"/>
                <c:pt idx="0">
                  <c:v>Mayo</c:v>
                </c:pt>
                <c:pt idx="1">
                  <c:v>Junio</c:v>
                </c:pt>
                <c:pt idx="2">
                  <c:v>Julio </c:v>
                </c:pt>
                <c:pt idx="3">
                  <c:v>Agosto</c:v>
                </c:pt>
                <c:pt idx="4">
                  <c:v>Septiembre</c:v>
                </c:pt>
                <c:pt idx="5">
                  <c:v>Octubre</c:v>
                </c:pt>
                <c:pt idx="6">
                  <c:v>Noviembre</c:v>
                </c:pt>
                <c:pt idx="7">
                  <c:v>Diciembre</c:v>
                </c:pt>
              </c:strCache>
            </c:strRef>
          </c:cat>
          <c:val>
            <c:numRef>
              <c:f>Hoja1!$M$93:$T$93</c:f>
              <c:numCache>
                <c:formatCode>0.0</c:formatCode>
                <c:ptCount val="8"/>
                <c:pt idx="0">
                  <c:v>7.4000000000000012</c:v>
                </c:pt>
                <c:pt idx="1">
                  <c:v>7.5</c:v>
                </c:pt>
                <c:pt idx="2">
                  <c:v>7.3666666666666671</c:v>
                </c:pt>
                <c:pt idx="3">
                  <c:v>7.333333333333333</c:v>
                </c:pt>
                <c:pt idx="4">
                  <c:v>7.5333333333333341</c:v>
                </c:pt>
                <c:pt idx="5">
                  <c:v>7.3666666666666671</c:v>
                </c:pt>
                <c:pt idx="6">
                  <c:v>7.4000000000000012</c:v>
                </c:pt>
                <c:pt idx="7">
                  <c:v>6.2333333333333334</c:v>
                </c:pt>
              </c:numCache>
            </c:numRef>
          </c:val>
          <c:smooth val="0"/>
        </c:ser>
        <c:ser>
          <c:idx val="1"/>
          <c:order val="1"/>
          <c:tx>
            <c:strRef>
              <c:f>Hoja1!$L$94</c:f>
              <c:strCache>
                <c:ptCount val="1"/>
                <c:pt idx="0">
                  <c:v>M33</c:v>
                </c:pt>
              </c:strCache>
            </c:strRef>
          </c:tx>
          <c:cat>
            <c:strRef>
              <c:f>Hoja1!$M$92:$T$92</c:f>
              <c:strCache>
                <c:ptCount val="8"/>
                <c:pt idx="0">
                  <c:v>Mayo</c:v>
                </c:pt>
                <c:pt idx="1">
                  <c:v>Junio</c:v>
                </c:pt>
                <c:pt idx="2">
                  <c:v>Julio </c:v>
                </c:pt>
                <c:pt idx="3">
                  <c:v>Agosto</c:v>
                </c:pt>
                <c:pt idx="4">
                  <c:v>Septiembre</c:v>
                </c:pt>
                <c:pt idx="5">
                  <c:v>Octubre</c:v>
                </c:pt>
                <c:pt idx="6">
                  <c:v>Noviembre</c:v>
                </c:pt>
                <c:pt idx="7">
                  <c:v>Diciembre</c:v>
                </c:pt>
              </c:strCache>
            </c:strRef>
          </c:cat>
          <c:val>
            <c:numRef>
              <c:f>Hoja1!$M$94:$T$94</c:f>
              <c:numCache>
                <c:formatCode>0.0</c:formatCode>
                <c:ptCount val="8"/>
                <c:pt idx="0">
                  <c:v>7.7333333333333334</c:v>
                </c:pt>
                <c:pt idx="1">
                  <c:v>7.833333333333333</c:v>
                </c:pt>
                <c:pt idx="2">
                  <c:v>7.6000000000000005</c:v>
                </c:pt>
                <c:pt idx="3">
                  <c:v>7.7</c:v>
                </c:pt>
                <c:pt idx="4">
                  <c:v>7.833333333333333</c:v>
                </c:pt>
                <c:pt idx="5">
                  <c:v>7.666666666666667</c:v>
                </c:pt>
                <c:pt idx="6">
                  <c:v>7.6333333333333329</c:v>
                </c:pt>
                <c:pt idx="7">
                  <c:v>7.0333333333333341</c:v>
                </c:pt>
              </c:numCache>
            </c:numRef>
          </c:val>
          <c:smooth val="0"/>
        </c:ser>
        <c:ser>
          <c:idx val="2"/>
          <c:order val="2"/>
          <c:tx>
            <c:strRef>
              <c:f>Hoja1!$L$95</c:f>
              <c:strCache>
                <c:ptCount val="1"/>
                <c:pt idx="0">
                  <c:v>M67</c:v>
                </c:pt>
              </c:strCache>
            </c:strRef>
          </c:tx>
          <c:cat>
            <c:strRef>
              <c:f>Hoja1!$M$92:$T$92</c:f>
              <c:strCache>
                <c:ptCount val="8"/>
                <c:pt idx="0">
                  <c:v>Mayo</c:v>
                </c:pt>
                <c:pt idx="1">
                  <c:v>Junio</c:v>
                </c:pt>
                <c:pt idx="2">
                  <c:v>Julio </c:v>
                </c:pt>
                <c:pt idx="3">
                  <c:v>Agosto</c:v>
                </c:pt>
                <c:pt idx="4">
                  <c:v>Septiembre</c:v>
                </c:pt>
                <c:pt idx="5">
                  <c:v>Octubre</c:v>
                </c:pt>
                <c:pt idx="6">
                  <c:v>Noviembre</c:v>
                </c:pt>
                <c:pt idx="7">
                  <c:v>Diciembre</c:v>
                </c:pt>
              </c:strCache>
            </c:strRef>
          </c:cat>
          <c:val>
            <c:numRef>
              <c:f>Hoja1!$M$95:$T$95</c:f>
              <c:numCache>
                <c:formatCode>0.0</c:formatCode>
                <c:ptCount val="8"/>
                <c:pt idx="0">
                  <c:v>7.8999999999999995</c:v>
                </c:pt>
                <c:pt idx="1">
                  <c:v>7.7333333333333334</c:v>
                </c:pt>
                <c:pt idx="2">
                  <c:v>7.6333333333333329</c:v>
                </c:pt>
                <c:pt idx="3">
                  <c:v>7.7666666666666666</c:v>
                </c:pt>
                <c:pt idx="4">
                  <c:v>7.6333333333333329</c:v>
                </c:pt>
                <c:pt idx="5">
                  <c:v>7.7666666666666666</c:v>
                </c:pt>
                <c:pt idx="6">
                  <c:v>7.5333333333333341</c:v>
                </c:pt>
                <c:pt idx="7">
                  <c:v>6.7666666666666666</c:v>
                </c:pt>
              </c:numCache>
            </c:numRef>
          </c:val>
          <c:smooth val="0"/>
        </c:ser>
        <c:ser>
          <c:idx val="3"/>
          <c:order val="3"/>
          <c:tx>
            <c:strRef>
              <c:f>Hoja1!$L$96</c:f>
              <c:strCache>
                <c:ptCount val="1"/>
                <c:pt idx="0">
                  <c:v>M100</c:v>
                </c:pt>
              </c:strCache>
            </c:strRef>
          </c:tx>
          <c:cat>
            <c:strRef>
              <c:f>Hoja1!$M$92:$T$92</c:f>
              <c:strCache>
                <c:ptCount val="8"/>
                <c:pt idx="0">
                  <c:v>Mayo</c:v>
                </c:pt>
                <c:pt idx="1">
                  <c:v>Junio</c:v>
                </c:pt>
                <c:pt idx="2">
                  <c:v>Julio </c:v>
                </c:pt>
                <c:pt idx="3">
                  <c:v>Agosto</c:v>
                </c:pt>
                <c:pt idx="4">
                  <c:v>Septiembre</c:v>
                </c:pt>
                <c:pt idx="5">
                  <c:v>Octubre</c:v>
                </c:pt>
                <c:pt idx="6">
                  <c:v>Noviembre</c:v>
                </c:pt>
                <c:pt idx="7">
                  <c:v>Diciembre</c:v>
                </c:pt>
              </c:strCache>
            </c:strRef>
          </c:cat>
          <c:val>
            <c:numRef>
              <c:f>Hoja1!$M$96:$T$96</c:f>
              <c:numCache>
                <c:formatCode>0.0</c:formatCode>
                <c:ptCount val="8"/>
                <c:pt idx="0">
                  <c:v>7.7</c:v>
                </c:pt>
                <c:pt idx="1">
                  <c:v>7.666666666666667</c:v>
                </c:pt>
                <c:pt idx="2">
                  <c:v>7.666666666666667</c:v>
                </c:pt>
                <c:pt idx="3">
                  <c:v>7.7333333333333343</c:v>
                </c:pt>
                <c:pt idx="4">
                  <c:v>7.7333333333333334</c:v>
                </c:pt>
                <c:pt idx="5">
                  <c:v>7.833333333333333</c:v>
                </c:pt>
                <c:pt idx="6">
                  <c:v>7.7333333333333334</c:v>
                </c:pt>
                <c:pt idx="7">
                  <c:v>6.8666666666666671</c:v>
                </c:pt>
              </c:numCache>
            </c:numRef>
          </c:val>
          <c:smooth val="0"/>
        </c:ser>
        <c:ser>
          <c:idx val="4"/>
          <c:order val="4"/>
          <c:tx>
            <c:strRef>
              <c:f>Hoja1!$L$97</c:f>
              <c:strCache>
                <c:ptCount val="1"/>
                <c:pt idx="0">
                  <c:v>RV100</c:v>
                </c:pt>
              </c:strCache>
            </c:strRef>
          </c:tx>
          <c:cat>
            <c:strRef>
              <c:f>Hoja1!$M$92:$T$92</c:f>
              <c:strCache>
                <c:ptCount val="8"/>
                <c:pt idx="0">
                  <c:v>Mayo</c:v>
                </c:pt>
                <c:pt idx="1">
                  <c:v>Junio</c:v>
                </c:pt>
                <c:pt idx="2">
                  <c:v>Julio </c:v>
                </c:pt>
                <c:pt idx="3">
                  <c:v>Agosto</c:v>
                </c:pt>
                <c:pt idx="4">
                  <c:v>Septiembre</c:v>
                </c:pt>
                <c:pt idx="5">
                  <c:v>Octubre</c:v>
                </c:pt>
                <c:pt idx="6">
                  <c:v>Noviembre</c:v>
                </c:pt>
                <c:pt idx="7">
                  <c:v>Diciembre</c:v>
                </c:pt>
              </c:strCache>
            </c:strRef>
          </c:cat>
          <c:val>
            <c:numRef>
              <c:f>Hoja1!$M$97:$T$97</c:f>
              <c:numCache>
                <c:formatCode>0.0</c:formatCode>
                <c:ptCount val="8"/>
                <c:pt idx="0">
                  <c:v>7.8</c:v>
                </c:pt>
                <c:pt idx="1">
                  <c:v>7.6000000000000005</c:v>
                </c:pt>
                <c:pt idx="2">
                  <c:v>7.5666666666666673</c:v>
                </c:pt>
                <c:pt idx="3">
                  <c:v>7.6000000000000005</c:v>
                </c:pt>
                <c:pt idx="4">
                  <c:v>7.5333333333333341</c:v>
                </c:pt>
                <c:pt idx="5">
                  <c:v>7.666666666666667</c:v>
                </c:pt>
                <c:pt idx="6">
                  <c:v>7.5666666666666664</c:v>
                </c:pt>
                <c:pt idx="7">
                  <c:v>6.4666666666666659</c:v>
                </c:pt>
              </c:numCache>
            </c:numRef>
          </c:val>
          <c:smooth val="0"/>
        </c:ser>
        <c:dLbls>
          <c:showLegendKey val="0"/>
          <c:showVal val="0"/>
          <c:showCatName val="0"/>
          <c:showSerName val="0"/>
          <c:showPercent val="0"/>
          <c:showBubbleSize val="0"/>
        </c:dLbls>
        <c:marker val="1"/>
        <c:smooth val="0"/>
        <c:axId val="-986851824"/>
        <c:axId val="-986863248"/>
      </c:lineChart>
      <c:catAx>
        <c:axId val="-986851824"/>
        <c:scaling>
          <c:orientation val="minMax"/>
        </c:scaling>
        <c:delete val="0"/>
        <c:axPos val="b"/>
        <c:numFmt formatCode="General" sourceLinked="0"/>
        <c:majorTickMark val="none"/>
        <c:minorTickMark val="none"/>
        <c:tickLblPos val="nextTo"/>
        <c:txPr>
          <a:bodyPr/>
          <a:lstStyle/>
          <a:p>
            <a:pPr>
              <a:defRPr sz="1400"/>
            </a:pPr>
            <a:endParaRPr lang="es-EC"/>
          </a:p>
        </c:txPr>
        <c:crossAx val="-986863248"/>
        <c:crosses val="autoZero"/>
        <c:auto val="1"/>
        <c:lblAlgn val="ctr"/>
        <c:lblOffset val="100"/>
        <c:noMultiLvlLbl val="0"/>
      </c:catAx>
      <c:valAx>
        <c:axId val="-986863248"/>
        <c:scaling>
          <c:orientation val="minMax"/>
          <c:max val="10"/>
          <c:min val="5"/>
        </c:scaling>
        <c:delete val="0"/>
        <c:axPos val="l"/>
        <c:majorGridlines/>
        <c:title>
          <c:tx>
            <c:rich>
              <a:bodyPr/>
              <a:lstStyle/>
              <a:p>
                <a:pPr>
                  <a:defRPr/>
                </a:pPr>
                <a:r>
                  <a:rPr lang="es-EC"/>
                  <a:t>pH</a:t>
                </a:r>
              </a:p>
            </c:rich>
          </c:tx>
          <c:layout>
            <c:manualLayout>
              <c:xMode val="edge"/>
              <c:yMode val="edge"/>
              <c:x val="2.3596415682414699E-3"/>
              <c:y val="0.4111967000193128"/>
            </c:manualLayout>
          </c:layout>
          <c:overlay val="0"/>
        </c:title>
        <c:numFmt formatCode="0.0" sourceLinked="1"/>
        <c:majorTickMark val="none"/>
        <c:minorTickMark val="none"/>
        <c:tickLblPos val="nextTo"/>
        <c:crossAx val="-986851824"/>
        <c:crosses val="autoZero"/>
        <c:crossBetween val="between"/>
      </c:valAx>
    </c:plotArea>
    <c:legend>
      <c:legendPos val="r"/>
      <c:layout>
        <c:manualLayout>
          <c:xMode val="edge"/>
          <c:yMode val="edge"/>
          <c:x val="0.87778849337889642"/>
          <c:y val="0.30877957328504668"/>
          <c:w val="0.12221145696631672"/>
          <c:h val="0.33820176501756744"/>
        </c:manualLayout>
      </c:layout>
      <c:overlay val="0"/>
    </c:legend>
    <c:plotVisOnly val="1"/>
    <c:dispBlanksAs val="gap"/>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smoothMarker"/>
        <c:varyColors val="0"/>
        <c:ser>
          <c:idx val="0"/>
          <c:order val="0"/>
          <c:tx>
            <c:strRef>
              <c:f>Hoja1!$B$4</c:f>
              <c:strCache>
                <c:ptCount val="1"/>
                <c:pt idx="0">
                  <c:v>20 DIAS</c:v>
                </c:pt>
              </c:strCache>
            </c:strRef>
          </c:tx>
          <c:xVal>
            <c:numRef>
              <c:f>Hoja1!$F$5:$F$9</c:f>
              <c:numCache>
                <c:formatCode>General</c:formatCode>
                <c:ptCount val="5"/>
                <c:pt idx="0">
                  <c:v>0</c:v>
                </c:pt>
                <c:pt idx="1">
                  <c:v>2</c:v>
                </c:pt>
                <c:pt idx="2">
                  <c:v>3</c:v>
                </c:pt>
                <c:pt idx="3">
                  <c:v>4</c:v>
                </c:pt>
                <c:pt idx="4">
                  <c:v>5</c:v>
                </c:pt>
              </c:numCache>
            </c:numRef>
          </c:xVal>
          <c:yVal>
            <c:numRef>
              <c:f>Hoja1!$B$5:$B$9</c:f>
              <c:numCache>
                <c:formatCode>General</c:formatCode>
                <c:ptCount val="5"/>
                <c:pt idx="0">
                  <c:v>68.63</c:v>
                </c:pt>
                <c:pt idx="1">
                  <c:v>83.26</c:v>
                </c:pt>
                <c:pt idx="2">
                  <c:v>94.51</c:v>
                </c:pt>
                <c:pt idx="3">
                  <c:v>108.85</c:v>
                </c:pt>
                <c:pt idx="4">
                  <c:v>78.260000000000005</c:v>
                </c:pt>
              </c:numCache>
            </c:numRef>
          </c:yVal>
          <c:smooth val="1"/>
        </c:ser>
        <c:ser>
          <c:idx val="1"/>
          <c:order val="1"/>
          <c:tx>
            <c:strRef>
              <c:f>Hoja1!$D$4</c:f>
              <c:strCache>
                <c:ptCount val="1"/>
                <c:pt idx="0">
                  <c:v>46 DIAS</c:v>
                </c:pt>
              </c:strCache>
            </c:strRef>
          </c:tx>
          <c:xVal>
            <c:numRef>
              <c:f>Hoja1!$F$5:$F$9</c:f>
              <c:numCache>
                <c:formatCode>General</c:formatCode>
                <c:ptCount val="5"/>
                <c:pt idx="0">
                  <c:v>0</c:v>
                </c:pt>
                <c:pt idx="1">
                  <c:v>2</c:v>
                </c:pt>
                <c:pt idx="2">
                  <c:v>3</c:v>
                </c:pt>
                <c:pt idx="3">
                  <c:v>4</c:v>
                </c:pt>
                <c:pt idx="4">
                  <c:v>5</c:v>
                </c:pt>
              </c:numCache>
            </c:numRef>
          </c:xVal>
          <c:yVal>
            <c:numRef>
              <c:f>Hoja1!$D$5:$D$9</c:f>
              <c:numCache>
                <c:formatCode>General</c:formatCode>
                <c:ptCount val="5"/>
                <c:pt idx="0">
                  <c:v>80.84</c:v>
                </c:pt>
                <c:pt idx="1">
                  <c:v>112.24</c:v>
                </c:pt>
                <c:pt idx="2">
                  <c:v>127.71</c:v>
                </c:pt>
                <c:pt idx="3">
                  <c:v>148.25</c:v>
                </c:pt>
                <c:pt idx="4">
                  <c:v>111.86</c:v>
                </c:pt>
              </c:numCache>
            </c:numRef>
          </c:yVal>
          <c:smooth val="1"/>
        </c:ser>
        <c:dLbls>
          <c:showLegendKey val="0"/>
          <c:showVal val="0"/>
          <c:showCatName val="0"/>
          <c:showSerName val="0"/>
          <c:showPercent val="0"/>
          <c:showBubbleSize val="0"/>
        </c:dLbls>
        <c:axId val="-1032945920"/>
        <c:axId val="-1187538576"/>
      </c:scatterChart>
      <c:valAx>
        <c:axId val="-1032945920"/>
        <c:scaling>
          <c:orientation val="minMax"/>
          <c:max val="5"/>
        </c:scaling>
        <c:delete val="0"/>
        <c:axPos val="b"/>
        <c:title>
          <c:tx>
            <c:rich>
              <a:bodyPr/>
              <a:lstStyle/>
              <a:p>
                <a:pPr>
                  <a:defRPr/>
                </a:pPr>
                <a:r>
                  <a:rPr lang="es-ES"/>
                  <a:t>Consumo diario de alimento, % biomasa</a:t>
                </a:r>
              </a:p>
            </c:rich>
          </c:tx>
          <c:layout/>
          <c:overlay val="0"/>
        </c:title>
        <c:numFmt formatCode="General" sourceLinked="1"/>
        <c:majorTickMark val="out"/>
        <c:minorTickMark val="none"/>
        <c:tickLblPos val="nextTo"/>
        <c:crossAx val="-1187538576"/>
        <c:crosses val="autoZero"/>
        <c:crossBetween val="midCat"/>
      </c:valAx>
      <c:valAx>
        <c:axId val="-1187538576"/>
        <c:scaling>
          <c:orientation val="minMax"/>
        </c:scaling>
        <c:delete val="0"/>
        <c:axPos val="l"/>
        <c:majorGridlines/>
        <c:title>
          <c:tx>
            <c:rich>
              <a:bodyPr rot="-5400000" vert="horz"/>
              <a:lstStyle/>
              <a:p>
                <a:pPr>
                  <a:defRPr/>
                </a:pPr>
                <a:r>
                  <a:rPr lang="es-ES"/>
                  <a:t>Peoso vivo, g</a:t>
                </a:r>
              </a:p>
            </c:rich>
          </c:tx>
          <c:layout/>
          <c:overlay val="0"/>
        </c:title>
        <c:numFmt formatCode="General" sourceLinked="1"/>
        <c:majorTickMark val="out"/>
        <c:minorTickMark val="none"/>
        <c:tickLblPos val="nextTo"/>
        <c:crossAx val="-1032945920"/>
        <c:crosses val="autoZero"/>
        <c:crossBetween val="midCat"/>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'CURVAS DE CRECIMIENTO'!$I$46</c:f>
              <c:strCache>
                <c:ptCount val="1"/>
                <c:pt idx="0">
                  <c:v>M0, B0</c:v>
                </c:pt>
              </c:strCache>
            </c:strRef>
          </c:tx>
          <c:cat>
            <c:numRef>
              <c:f>'CURVAS DE CRECIMIENTO'!$J$45:$Q$45</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CRECIMIENTO'!$J$46:$Q$46</c:f>
              <c:numCache>
                <c:formatCode>0.00</c:formatCode>
                <c:ptCount val="8"/>
                <c:pt idx="0" formatCode="0.0">
                  <c:v>82.733333333333334</c:v>
                </c:pt>
                <c:pt idx="1">
                  <c:v>94.666666666666671</c:v>
                </c:pt>
                <c:pt idx="2">
                  <c:v>103.33333333333333</c:v>
                </c:pt>
                <c:pt idx="3">
                  <c:v>111.83333333333333</c:v>
                </c:pt>
                <c:pt idx="4">
                  <c:v>120.26666666666667</c:v>
                </c:pt>
                <c:pt idx="5">
                  <c:v>123</c:v>
                </c:pt>
                <c:pt idx="6">
                  <c:v>126.23333333333333</c:v>
                </c:pt>
                <c:pt idx="7">
                  <c:v>129</c:v>
                </c:pt>
              </c:numCache>
            </c:numRef>
          </c:val>
          <c:smooth val="0"/>
        </c:ser>
        <c:ser>
          <c:idx val="1"/>
          <c:order val="1"/>
          <c:tx>
            <c:strRef>
              <c:f>'CURVAS DE CRECIMIENTO'!$I$47</c:f>
              <c:strCache>
                <c:ptCount val="1"/>
                <c:pt idx="0">
                  <c:v>M33, B2</c:v>
                </c:pt>
              </c:strCache>
            </c:strRef>
          </c:tx>
          <c:cat>
            <c:numRef>
              <c:f>'CURVAS DE CRECIMIENTO'!$J$45:$Q$45</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CRECIMIENTO'!$J$47:$Q$47</c:f>
              <c:numCache>
                <c:formatCode>0.00</c:formatCode>
                <c:ptCount val="8"/>
                <c:pt idx="0" formatCode="0.0">
                  <c:v>82.666666666666671</c:v>
                </c:pt>
                <c:pt idx="1">
                  <c:v>97.266666666666666</c:v>
                </c:pt>
                <c:pt idx="2">
                  <c:v>105</c:v>
                </c:pt>
                <c:pt idx="3">
                  <c:v>112.86666666666667</c:v>
                </c:pt>
                <c:pt idx="4">
                  <c:v>123.60000000000001</c:v>
                </c:pt>
                <c:pt idx="5">
                  <c:v>127</c:v>
                </c:pt>
                <c:pt idx="6">
                  <c:v>134.26666666666668</c:v>
                </c:pt>
                <c:pt idx="7">
                  <c:v>143.66666666666666</c:v>
                </c:pt>
              </c:numCache>
            </c:numRef>
          </c:val>
          <c:smooth val="0"/>
        </c:ser>
        <c:ser>
          <c:idx val="2"/>
          <c:order val="2"/>
          <c:tx>
            <c:strRef>
              <c:f>'CURVAS DE CRECIMIENTO'!$I$48</c:f>
              <c:strCache>
                <c:ptCount val="1"/>
                <c:pt idx="0">
                  <c:v>M67, B3</c:v>
                </c:pt>
              </c:strCache>
            </c:strRef>
          </c:tx>
          <c:cat>
            <c:numRef>
              <c:f>'CURVAS DE CRECIMIENTO'!$J$45:$Q$45</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CRECIMIENTO'!$J$48:$Q$48</c:f>
              <c:numCache>
                <c:formatCode>0.00</c:formatCode>
                <c:ptCount val="8"/>
                <c:pt idx="0" formatCode="0.0">
                  <c:v>84.666666666666671</c:v>
                </c:pt>
                <c:pt idx="1">
                  <c:v>97.466666666666654</c:v>
                </c:pt>
                <c:pt idx="2">
                  <c:v>109.2</c:v>
                </c:pt>
                <c:pt idx="3">
                  <c:v>119.13333333333333</c:v>
                </c:pt>
                <c:pt idx="4">
                  <c:v>123.16666666666667</c:v>
                </c:pt>
                <c:pt idx="5">
                  <c:v>128</c:v>
                </c:pt>
                <c:pt idx="6">
                  <c:v>138.06666666666666</c:v>
                </c:pt>
                <c:pt idx="7">
                  <c:v>153.76666666666668</c:v>
                </c:pt>
              </c:numCache>
            </c:numRef>
          </c:val>
          <c:smooth val="0"/>
        </c:ser>
        <c:ser>
          <c:idx val="3"/>
          <c:order val="3"/>
          <c:tx>
            <c:strRef>
              <c:f>'CURVAS DE CRECIMIENTO'!$I$49</c:f>
              <c:strCache>
                <c:ptCount val="1"/>
                <c:pt idx="0">
                  <c:v>M100, B4</c:v>
                </c:pt>
              </c:strCache>
            </c:strRef>
          </c:tx>
          <c:cat>
            <c:numRef>
              <c:f>'CURVAS DE CRECIMIENTO'!$J$45:$Q$45</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CRECIMIENTO'!$J$49:$Q$49</c:f>
              <c:numCache>
                <c:formatCode>0.00</c:formatCode>
                <c:ptCount val="8"/>
                <c:pt idx="0" formatCode="0.0">
                  <c:v>86</c:v>
                </c:pt>
                <c:pt idx="1">
                  <c:v>97.666666666666671</c:v>
                </c:pt>
                <c:pt idx="2">
                  <c:v>108.33333333333333</c:v>
                </c:pt>
                <c:pt idx="3">
                  <c:v>114.96666666666665</c:v>
                </c:pt>
                <c:pt idx="4">
                  <c:v>126.03333333333335</c:v>
                </c:pt>
                <c:pt idx="5">
                  <c:v>130.6</c:v>
                </c:pt>
                <c:pt idx="6">
                  <c:v>143.33333333333334</c:v>
                </c:pt>
                <c:pt idx="7">
                  <c:v>165.33333333333334</c:v>
                </c:pt>
              </c:numCache>
            </c:numRef>
          </c:val>
          <c:smooth val="0"/>
        </c:ser>
        <c:ser>
          <c:idx val="4"/>
          <c:order val="4"/>
          <c:tx>
            <c:strRef>
              <c:f>'CURVAS DE CRECIMIENTO'!$I$50</c:f>
              <c:strCache>
                <c:ptCount val="1"/>
                <c:pt idx="0">
                  <c:v>RV100, B5</c:v>
                </c:pt>
              </c:strCache>
            </c:strRef>
          </c:tx>
          <c:cat>
            <c:numRef>
              <c:f>'CURVAS DE CRECIMIENTO'!$J$45:$Q$45</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CRECIMIENTO'!$J$50:$Q$50</c:f>
              <c:numCache>
                <c:formatCode>0.00</c:formatCode>
                <c:ptCount val="8"/>
                <c:pt idx="0" formatCode="0.0">
                  <c:v>87.666666666666671</c:v>
                </c:pt>
                <c:pt idx="1">
                  <c:v>97.133333333333326</c:v>
                </c:pt>
                <c:pt idx="2">
                  <c:v>105.66666666666667</c:v>
                </c:pt>
                <c:pt idx="3">
                  <c:v>113.89999999999999</c:v>
                </c:pt>
                <c:pt idx="4">
                  <c:v>117</c:v>
                </c:pt>
                <c:pt idx="5">
                  <c:v>120</c:v>
                </c:pt>
                <c:pt idx="6">
                  <c:v>126.10000000000001</c:v>
                </c:pt>
                <c:pt idx="7">
                  <c:v>139.79999999999998</c:v>
                </c:pt>
              </c:numCache>
            </c:numRef>
          </c:val>
          <c:smooth val="0"/>
        </c:ser>
        <c:dLbls>
          <c:showLegendKey val="0"/>
          <c:showVal val="0"/>
          <c:showCatName val="0"/>
          <c:showSerName val="0"/>
          <c:showPercent val="0"/>
          <c:showBubbleSize val="0"/>
        </c:dLbls>
        <c:hiLowLines/>
        <c:marker val="1"/>
        <c:smooth val="0"/>
        <c:axId val="-1187466544"/>
        <c:axId val="-1038399184"/>
      </c:lineChart>
      <c:catAx>
        <c:axId val="-1187466544"/>
        <c:scaling>
          <c:orientation val="minMax"/>
        </c:scaling>
        <c:delete val="0"/>
        <c:axPos val="b"/>
        <c:title>
          <c:tx>
            <c:rich>
              <a:bodyPr/>
              <a:lstStyle/>
              <a:p>
                <a:pPr>
                  <a:defRPr/>
                </a:pPr>
                <a:r>
                  <a:rPr lang="es-EC"/>
                  <a:t>Dias de evaluacion </a:t>
                </a:r>
              </a:p>
            </c:rich>
          </c:tx>
          <c:layout/>
          <c:overlay val="0"/>
        </c:title>
        <c:numFmt formatCode="General" sourceLinked="1"/>
        <c:majorTickMark val="none"/>
        <c:minorTickMark val="none"/>
        <c:tickLblPos val="nextTo"/>
        <c:crossAx val="-1038399184"/>
        <c:crosses val="autoZero"/>
        <c:auto val="1"/>
        <c:lblAlgn val="ctr"/>
        <c:lblOffset val="100"/>
        <c:noMultiLvlLbl val="0"/>
      </c:catAx>
      <c:valAx>
        <c:axId val="-1038399184"/>
        <c:scaling>
          <c:orientation val="minMax"/>
        </c:scaling>
        <c:delete val="0"/>
        <c:axPos val="l"/>
        <c:majorGridlines/>
        <c:title>
          <c:tx>
            <c:rich>
              <a:bodyPr/>
              <a:lstStyle/>
              <a:p>
                <a:pPr>
                  <a:defRPr/>
                </a:pPr>
                <a:r>
                  <a:rPr lang="en-US"/>
                  <a:t>Longitud  (m)</a:t>
                </a:r>
                <a:endParaRPr lang="es-EC"/>
              </a:p>
            </c:rich>
          </c:tx>
          <c:layout/>
          <c:overlay val="0"/>
        </c:title>
        <c:numFmt formatCode="0.0" sourceLinked="1"/>
        <c:majorTickMark val="out"/>
        <c:minorTickMark val="none"/>
        <c:tickLblPos val="nextTo"/>
        <c:crossAx val="-1187466544"/>
        <c:crosses val="autoZero"/>
        <c:crossBetween val="between"/>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6406541949884357"/>
          <c:y val="3.7997139751356601E-2"/>
          <c:w val="0.63766920468432797"/>
          <c:h val="0.74801955556136468"/>
        </c:manualLayout>
      </c:layout>
      <c:scatterChart>
        <c:scatterStyle val="smoothMarker"/>
        <c:varyColors val="0"/>
        <c:ser>
          <c:idx val="0"/>
          <c:order val="0"/>
          <c:tx>
            <c:strRef>
              <c:f>Hoja1!$B$4</c:f>
              <c:strCache>
                <c:ptCount val="1"/>
                <c:pt idx="0">
                  <c:v>20 DIAS</c:v>
                </c:pt>
              </c:strCache>
            </c:strRef>
          </c:tx>
          <c:xVal>
            <c:numRef>
              <c:f>Hoja1!$F$5:$F$9</c:f>
              <c:numCache>
                <c:formatCode>General</c:formatCode>
                <c:ptCount val="5"/>
                <c:pt idx="0">
                  <c:v>0</c:v>
                </c:pt>
                <c:pt idx="1">
                  <c:v>2</c:v>
                </c:pt>
                <c:pt idx="2">
                  <c:v>3</c:v>
                </c:pt>
                <c:pt idx="3">
                  <c:v>4</c:v>
                </c:pt>
                <c:pt idx="4">
                  <c:v>5</c:v>
                </c:pt>
              </c:numCache>
            </c:numRef>
          </c:xVal>
          <c:yVal>
            <c:numRef>
              <c:f>Hoja1!$B$5:$B$9</c:f>
              <c:numCache>
                <c:formatCode>General</c:formatCode>
                <c:ptCount val="5"/>
                <c:pt idx="0">
                  <c:v>126.23</c:v>
                </c:pt>
                <c:pt idx="1">
                  <c:v>134.27000000000001</c:v>
                </c:pt>
                <c:pt idx="2">
                  <c:v>138.07</c:v>
                </c:pt>
                <c:pt idx="3">
                  <c:v>143.33000000000001</c:v>
                </c:pt>
                <c:pt idx="4">
                  <c:v>126.1</c:v>
                </c:pt>
              </c:numCache>
            </c:numRef>
          </c:yVal>
          <c:smooth val="1"/>
        </c:ser>
        <c:ser>
          <c:idx val="1"/>
          <c:order val="1"/>
          <c:tx>
            <c:strRef>
              <c:f>Hoja1!$D$4</c:f>
              <c:strCache>
                <c:ptCount val="1"/>
                <c:pt idx="0">
                  <c:v>46 DIAS</c:v>
                </c:pt>
              </c:strCache>
            </c:strRef>
          </c:tx>
          <c:xVal>
            <c:numRef>
              <c:f>Hoja1!$F$5:$F$9</c:f>
              <c:numCache>
                <c:formatCode>General</c:formatCode>
                <c:ptCount val="5"/>
                <c:pt idx="0">
                  <c:v>0</c:v>
                </c:pt>
                <c:pt idx="1">
                  <c:v>2</c:v>
                </c:pt>
                <c:pt idx="2">
                  <c:v>3</c:v>
                </c:pt>
                <c:pt idx="3">
                  <c:v>4</c:v>
                </c:pt>
                <c:pt idx="4">
                  <c:v>5</c:v>
                </c:pt>
              </c:numCache>
            </c:numRef>
          </c:xVal>
          <c:yVal>
            <c:numRef>
              <c:f>Hoja1!$D$5:$D$9</c:f>
              <c:numCache>
                <c:formatCode>General</c:formatCode>
                <c:ptCount val="5"/>
                <c:pt idx="0">
                  <c:v>129</c:v>
                </c:pt>
                <c:pt idx="1">
                  <c:v>143.66999999999999</c:v>
                </c:pt>
                <c:pt idx="2">
                  <c:v>153.77000000000001</c:v>
                </c:pt>
                <c:pt idx="3">
                  <c:v>165.33</c:v>
                </c:pt>
                <c:pt idx="4">
                  <c:v>139.80000000000001</c:v>
                </c:pt>
              </c:numCache>
            </c:numRef>
          </c:yVal>
          <c:smooth val="1"/>
        </c:ser>
        <c:dLbls>
          <c:showLegendKey val="0"/>
          <c:showVal val="0"/>
          <c:showCatName val="0"/>
          <c:showSerName val="0"/>
          <c:showPercent val="0"/>
          <c:showBubbleSize val="0"/>
        </c:dLbls>
        <c:axId val="-1038401904"/>
        <c:axId val="-1038395920"/>
      </c:scatterChart>
      <c:valAx>
        <c:axId val="-1038401904"/>
        <c:scaling>
          <c:orientation val="minMax"/>
        </c:scaling>
        <c:delete val="0"/>
        <c:axPos val="b"/>
        <c:title>
          <c:tx>
            <c:rich>
              <a:bodyPr/>
              <a:lstStyle/>
              <a:p>
                <a:pPr>
                  <a:defRPr/>
                </a:pPr>
                <a:r>
                  <a:rPr lang="es-ES"/>
                  <a:t>Consumo diario de alimento, % biomasa</a:t>
                </a:r>
              </a:p>
            </c:rich>
          </c:tx>
          <c:layout/>
          <c:overlay val="0"/>
        </c:title>
        <c:numFmt formatCode="General" sourceLinked="1"/>
        <c:majorTickMark val="out"/>
        <c:minorTickMark val="none"/>
        <c:tickLblPos val="nextTo"/>
        <c:crossAx val="-1038395920"/>
        <c:crosses val="autoZero"/>
        <c:crossBetween val="midCat"/>
      </c:valAx>
      <c:valAx>
        <c:axId val="-1038395920"/>
        <c:scaling>
          <c:orientation val="minMax"/>
          <c:max val="200"/>
        </c:scaling>
        <c:delete val="0"/>
        <c:axPos val="l"/>
        <c:majorGridlines/>
        <c:title>
          <c:tx>
            <c:rich>
              <a:bodyPr rot="-5400000" vert="horz"/>
              <a:lstStyle/>
              <a:p>
                <a:pPr>
                  <a:defRPr/>
                </a:pPr>
                <a:r>
                  <a:rPr lang="es-ES"/>
                  <a:t>Longitud , mm</a:t>
                </a:r>
              </a:p>
            </c:rich>
          </c:tx>
          <c:layout/>
          <c:overlay val="0"/>
        </c:title>
        <c:numFmt formatCode="General" sourceLinked="1"/>
        <c:majorTickMark val="out"/>
        <c:minorTickMark val="none"/>
        <c:tickLblPos val="nextTo"/>
        <c:crossAx val="-1038401904"/>
        <c:crosses val="autoZero"/>
        <c:crossBetween val="midCat"/>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600" dirty="0"/>
              <a:t>DÍAS DE EVALUACIÓN</a:t>
            </a:r>
          </a:p>
        </c:rich>
      </c:tx>
      <c:layout>
        <c:manualLayout>
          <c:xMode val="edge"/>
          <c:yMode val="edge"/>
          <c:x val="0.33250924489457412"/>
          <c:y val="0.90184645286686105"/>
        </c:manualLayout>
      </c:layout>
      <c:overlay val="0"/>
    </c:title>
    <c:autoTitleDeleted val="0"/>
    <c:plotArea>
      <c:layout>
        <c:manualLayout>
          <c:layoutTarget val="inner"/>
          <c:xMode val="edge"/>
          <c:yMode val="edge"/>
          <c:x val="0.18752509347146246"/>
          <c:y val="8.5821415180245331E-2"/>
          <c:w val="0.67827405865794888"/>
          <c:h val="0.6717872569284451"/>
        </c:manualLayout>
      </c:layout>
      <c:lineChart>
        <c:grouping val="standard"/>
        <c:varyColors val="0"/>
        <c:ser>
          <c:idx val="0"/>
          <c:order val="0"/>
          <c:tx>
            <c:strRef>
              <c:f>'CURVAS DE CRECIMIENTO'!$I$93</c:f>
              <c:strCache>
                <c:ptCount val="1"/>
                <c:pt idx="0">
                  <c:v>M0</c:v>
                </c:pt>
              </c:strCache>
            </c:strRef>
          </c:tx>
          <c:cat>
            <c:numRef>
              <c:f>'CURVAS DE CRECIMIENTO'!$J$92:$Q$92</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CRECIMIENTO'!$J$93:$Q$93</c:f>
              <c:numCache>
                <c:formatCode>0.00</c:formatCode>
                <c:ptCount val="8"/>
                <c:pt idx="0">
                  <c:v>27</c:v>
                </c:pt>
                <c:pt idx="1">
                  <c:v>32.699999999999996</c:v>
                </c:pt>
                <c:pt idx="2">
                  <c:v>34.333333333333336</c:v>
                </c:pt>
                <c:pt idx="3">
                  <c:v>38.333333333333336</c:v>
                </c:pt>
                <c:pt idx="4">
                  <c:v>39.333333333333336</c:v>
                </c:pt>
                <c:pt idx="5">
                  <c:v>39.666666666666664</c:v>
                </c:pt>
                <c:pt idx="6">
                  <c:v>40.56666666666667</c:v>
                </c:pt>
                <c:pt idx="7">
                  <c:v>41.93333333333333</c:v>
                </c:pt>
              </c:numCache>
            </c:numRef>
          </c:val>
          <c:smooth val="0"/>
        </c:ser>
        <c:ser>
          <c:idx val="1"/>
          <c:order val="1"/>
          <c:tx>
            <c:strRef>
              <c:f>'CURVAS DE CRECIMIENTO'!$I$94</c:f>
              <c:strCache>
                <c:ptCount val="1"/>
                <c:pt idx="0">
                  <c:v>M33</c:v>
                </c:pt>
              </c:strCache>
            </c:strRef>
          </c:tx>
          <c:cat>
            <c:numRef>
              <c:f>'CURVAS DE CRECIMIENTO'!$J$92:$Q$92</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CRECIMIENTO'!$J$94:$Q$94</c:f>
              <c:numCache>
                <c:formatCode>0.00</c:formatCode>
                <c:ptCount val="8"/>
                <c:pt idx="0">
                  <c:v>26.666666666666668</c:v>
                </c:pt>
                <c:pt idx="1">
                  <c:v>33.333333333333336</c:v>
                </c:pt>
                <c:pt idx="2">
                  <c:v>35.4</c:v>
                </c:pt>
                <c:pt idx="3">
                  <c:v>37.033333333333331</c:v>
                </c:pt>
                <c:pt idx="4">
                  <c:v>40.033333333333331</c:v>
                </c:pt>
                <c:pt idx="5">
                  <c:v>42</c:v>
                </c:pt>
                <c:pt idx="6">
                  <c:v>44.333333333333336</c:v>
                </c:pt>
                <c:pt idx="7">
                  <c:v>50.333333333333336</c:v>
                </c:pt>
              </c:numCache>
            </c:numRef>
          </c:val>
          <c:smooth val="0"/>
        </c:ser>
        <c:ser>
          <c:idx val="2"/>
          <c:order val="2"/>
          <c:tx>
            <c:strRef>
              <c:f>'CURVAS DE CRECIMIENTO'!$I$95</c:f>
              <c:strCache>
                <c:ptCount val="1"/>
                <c:pt idx="0">
                  <c:v>M67</c:v>
                </c:pt>
              </c:strCache>
            </c:strRef>
          </c:tx>
          <c:cat>
            <c:numRef>
              <c:f>'CURVAS DE CRECIMIENTO'!$J$92:$Q$92</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CRECIMIENTO'!$J$95:$Q$95</c:f>
              <c:numCache>
                <c:formatCode>0.00</c:formatCode>
                <c:ptCount val="8"/>
                <c:pt idx="0">
                  <c:v>26</c:v>
                </c:pt>
                <c:pt idx="1">
                  <c:v>31.333333333333332</c:v>
                </c:pt>
                <c:pt idx="2">
                  <c:v>36.333333333333336</c:v>
                </c:pt>
                <c:pt idx="3">
                  <c:v>39.333333333333336</c:v>
                </c:pt>
                <c:pt idx="4">
                  <c:v>39.833333333333336</c:v>
                </c:pt>
                <c:pt idx="5">
                  <c:v>42.5</c:v>
                </c:pt>
                <c:pt idx="6">
                  <c:v>46.1</c:v>
                </c:pt>
                <c:pt idx="7">
                  <c:v>53.666666666666664</c:v>
                </c:pt>
              </c:numCache>
            </c:numRef>
          </c:val>
          <c:smooth val="0"/>
        </c:ser>
        <c:ser>
          <c:idx val="3"/>
          <c:order val="3"/>
          <c:tx>
            <c:strRef>
              <c:f>'CURVAS DE CRECIMIENTO'!$I$96</c:f>
              <c:strCache>
                <c:ptCount val="1"/>
                <c:pt idx="0">
                  <c:v>M100</c:v>
                </c:pt>
              </c:strCache>
            </c:strRef>
          </c:tx>
          <c:cat>
            <c:numRef>
              <c:f>'CURVAS DE CRECIMIENTO'!$J$92:$Q$92</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CRECIMIENTO'!$J$96:$Q$96</c:f>
              <c:numCache>
                <c:formatCode>0.00</c:formatCode>
                <c:ptCount val="8"/>
                <c:pt idx="0">
                  <c:v>28.666666666666668</c:v>
                </c:pt>
                <c:pt idx="1">
                  <c:v>35.333333333333336</c:v>
                </c:pt>
                <c:pt idx="2">
                  <c:v>37.333333333333336</c:v>
                </c:pt>
                <c:pt idx="3">
                  <c:v>39.6</c:v>
                </c:pt>
                <c:pt idx="4">
                  <c:v>43.1</c:v>
                </c:pt>
                <c:pt idx="5">
                  <c:v>45.233333333333327</c:v>
                </c:pt>
                <c:pt idx="6">
                  <c:v>49.1</c:v>
                </c:pt>
                <c:pt idx="7">
                  <c:v>55.666666666666664</c:v>
                </c:pt>
              </c:numCache>
            </c:numRef>
          </c:val>
          <c:smooth val="0"/>
        </c:ser>
        <c:ser>
          <c:idx val="4"/>
          <c:order val="4"/>
          <c:tx>
            <c:strRef>
              <c:f>'CURVAS DE CRECIMIENTO'!$I$97</c:f>
              <c:strCache>
                <c:ptCount val="1"/>
                <c:pt idx="0">
                  <c:v>RV100</c:v>
                </c:pt>
              </c:strCache>
            </c:strRef>
          </c:tx>
          <c:cat>
            <c:numRef>
              <c:f>'CURVAS DE CRECIMIENTO'!$J$92:$Q$92</c:f>
              <c:numCache>
                <c:formatCode>General</c:formatCode>
                <c:ptCount val="8"/>
                <c:pt idx="0">
                  <c:v>0</c:v>
                </c:pt>
                <c:pt idx="1">
                  <c:v>33</c:v>
                </c:pt>
                <c:pt idx="2">
                  <c:v>61</c:v>
                </c:pt>
                <c:pt idx="3">
                  <c:v>93</c:v>
                </c:pt>
                <c:pt idx="4">
                  <c:v>125</c:v>
                </c:pt>
                <c:pt idx="5">
                  <c:v>157</c:v>
                </c:pt>
                <c:pt idx="6">
                  <c:v>177</c:v>
                </c:pt>
                <c:pt idx="7">
                  <c:v>203</c:v>
                </c:pt>
              </c:numCache>
            </c:numRef>
          </c:cat>
          <c:val>
            <c:numRef>
              <c:f>'CURVAS DE CRECIMIENTO'!$J$97:$Q$97</c:f>
              <c:numCache>
                <c:formatCode>0.00</c:formatCode>
                <c:ptCount val="8"/>
                <c:pt idx="0">
                  <c:v>29.333333333333332</c:v>
                </c:pt>
                <c:pt idx="1">
                  <c:v>33</c:v>
                </c:pt>
                <c:pt idx="2">
                  <c:v>35</c:v>
                </c:pt>
                <c:pt idx="3">
                  <c:v>36.766666666666666</c:v>
                </c:pt>
                <c:pt idx="4">
                  <c:v>37.5</c:v>
                </c:pt>
                <c:pt idx="5">
                  <c:v>39.833333333333336</c:v>
                </c:pt>
                <c:pt idx="6">
                  <c:v>44.366666666666667</c:v>
                </c:pt>
                <c:pt idx="7">
                  <c:v>49.066666666666663</c:v>
                </c:pt>
              </c:numCache>
            </c:numRef>
          </c:val>
          <c:smooth val="0"/>
        </c:ser>
        <c:dLbls>
          <c:showLegendKey val="0"/>
          <c:showVal val="0"/>
          <c:showCatName val="0"/>
          <c:showSerName val="0"/>
          <c:showPercent val="0"/>
          <c:showBubbleSize val="0"/>
        </c:dLbls>
        <c:marker val="1"/>
        <c:smooth val="0"/>
        <c:axId val="-1038404624"/>
        <c:axId val="-1038399728"/>
      </c:lineChart>
      <c:catAx>
        <c:axId val="-1038404624"/>
        <c:scaling>
          <c:orientation val="minMax"/>
        </c:scaling>
        <c:delete val="0"/>
        <c:axPos val="b"/>
        <c:numFmt formatCode="General" sourceLinked="1"/>
        <c:majorTickMark val="none"/>
        <c:minorTickMark val="none"/>
        <c:tickLblPos val="nextTo"/>
        <c:crossAx val="-1038399728"/>
        <c:crosses val="autoZero"/>
        <c:auto val="1"/>
        <c:lblAlgn val="ctr"/>
        <c:lblOffset val="100"/>
        <c:noMultiLvlLbl val="0"/>
      </c:catAx>
      <c:valAx>
        <c:axId val="-1038399728"/>
        <c:scaling>
          <c:orientation val="minMax"/>
        </c:scaling>
        <c:delete val="0"/>
        <c:axPos val="l"/>
        <c:majorGridlines/>
        <c:title>
          <c:tx>
            <c:rich>
              <a:bodyPr/>
              <a:lstStyle/>
              <a:p>
                <a:pPr>
                  <a:defRPr sz="1600"/>
                </a:pPr>
                <a:r>
                  <a:rPr lang="es-EC" sz="1600"/>
                  <a:t>ALTURA (mm)</a:t>
                </a:r>
              </a:p>
            </c:rich>
          </c:tx>
          <c:layout>
            <c:manualLayout>
              <c:xMode val="edge"/>
              <c:yMode val="edge"/>
              <c:x val="2.1465574232126024E-2"/>
              <c:y val="0.25329660567699402"/>
            </c:manualLayout>
          </c:layout>
          <c:overlay val="0"/>
        </c:title>
        <c:numFmt formatCode="0.00" sourceLinked="1"/>
        <c:majorTickMark val="none"/>
        <c:minorTickMark val="none"/>
        <c:tickLblPos val="nextTo"/>
        <c:crossAx val="-1038404624"/>
        <c:crosses val="autoZero"/>
        <c:crossBetween val="between"/>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7462817147858"/>
          <c:y val="6.065981335666374E-2"/>
          <c:w val="0.63006692913385831"/>
          <c:h val="0.73444808982210552"/>
        </c:manualLayout>
      </c:layout>
      <c:scatterChart>
        <c:scatterStyle val="smoothMarker"/>
        <c:varyColors val="0"/>
        <c:ser>
          <c:idx val="0"/>
          <c:order val="0"/>
          <c:tx>
            <c:strRef>
              <c:f>Hoja1!$B$4</c:f>
              <c:strCache>
                <c:ptCount val="1"/>
                <c:pt idx="0">
                  <c:v>20 DIAS</c:v>
                </c:pt>
              </c:strCache>
            </c:strRef>
          </c:tx>
          <c:xVal>
            <c:numRef>
              <c:f>Hoja1!$F$5:$F$9</c:f>
              <c:numCache>
                <c:formatCode>General</c:formatCode>
                <c:ptCount val="5"/>
                <c:pt idx="0">
                  <c:v>0</c:v>
                </c:pt>
                <c:pt idx="1">
                  <c:v>2</c:v>
                </c:pt>
                <c:pt idx="2">
                  <c:v>3</c:v>
                </c:pt>
                <c:pt idx="3">
                  <c:v>4</c:v>
                </c:pt>
                <c:pt idx="4">
                  <c:v>5</c:v>
                </c:pt>
              </c:numCache>
            </c:numRef>
          </c:xVal>
          <c:yVal>
            <c:numRef>
              <c:f>Hoja1!$B$5:$B$9</c:f>
              <c:numCache>
                <c:formatCode>General</c:formatCode>
                <c:ptCount val="5"/>
                <c:pt idx="0">
                  <c:v>40.57</c:v>
                </c:pt>
                <c:pt idx="1">
                  <c:v>44.33</c:v>
                </c:pt>
                <c:pt idx="2">
                  <c:v>46.1</c:v>
                </c:pt>
                <c:pt idx="3">
                  <c:v>49.1</c:v>
                </c:pt>
                <c:pt idx="4">
                  <c:v>44.37</c:v>
                </c:pt>
              </c:numCache>
            </c:numRef>
          </c:yVal>
          <c:smooth val="1"/>
        </c:ser>
        <c:ser>
          <c:idx val="1"/>
          <c:order val="1"/>
          <c:tx>
            <c:strRef>
              <c:f>Hoja1!$D$4</c:f>
              <c:strCache>
                <c:ptCount val="1"/>
                <c:pt idx="0">
                  <c:v>46 DIAS</c:v>
                </c:pt>
              </c:strCache>
            </c:strRef>
          </c:tx>
          <c:xVal>
            <c:numRef>
              <c:f>Hoja1!$F$5:$F$9</c:f>
              <c:numCache>
                <c:formatCode>General</c:formatCode>
                <c:ptCount val="5"/>
                <c:pt idx="0">
                  <c:v>0</c:v>
                </c:pt>
                <c:pt idx="1">
                  <c:v>2</c:v>
                </c:pt>
                <c:pt idx="2">
                  <c:v>3</c:v>
                </c:pt>
                <c:pt idx="3">
                  <c:v>4</c:v>
                </c:pt>
                <c:pt idx="4">
                  <c:v>5</c:v>
                </c:pt>
              </c:numCache>
            </c:numRef>
          </c:xVal>
          <c:yVal>
            <c:numRef>
              <c:f>Hoja1!$D$5:$D$9</c:f>
              <c:numCache>
                <c:formatCode>General</c:formatCode>
                <c:ptCount val="5"/>
                <c:pt idx="0">
                  <c:v>41.93</c:v>
                </c:pt>
                <c:pt idx="1">
                  <c:v>50.33</c:v>
                </c:pt>
                <c:pt idx="2">
                  <c:v>53.67</c:v>
                </c:pt>
                <c:pt idx="3">
                  <c:v>55.67</c:v>
                </c:pt>
                <c:pt idx="4">
                  <c:v>49.07</c:v>
                </c:pt>
              </c:numCache>
            </c:numRef>
          </c:yVal>
          <c:smooth val="1"/>
        </c:ser>
        <c:dLbls>
          <c:showLegendKey val="0"/>
          <c:showVal val="0"/>
          <c:showCatName val="0"/>
          <c:showSerName val="0"/>
          <c:showPercent val="0"/>
          <c:showBubbleSize val="0"/>
        </c:dLbls>
        <c:axId val="-1038394832"/>
        <c:axId val="-1038398640"/>
      </c:scatterChart>
      <c:valAx>
        <c:axId val="-1038394832"/>
        <c:scaling>
          <c:orientation val="minMax"/>
          <c:max val="5"/>
        </c:scaling>
        <c:delete val="0"/>
        <c:axPos val="b"/>
        <c:title>
          <c:tx>
            <c:rich>
              <a:bodyPr/>
              <a:lstStyle/>
              <a:p>
                <a:pPr>
                  <a:defRPr/>
                </a:pPr>
                <a:r>
                  <a:rPr lang="es-ES"/>
                  <a:t>Consumo diario de alimento, % biomasa</a:t>
                </a:r>
              </a:p>
            </c:rich>
          </c:tx>
          <c:layout/>
          <c:overlay val="0"/>
        </c:title>
        <c:numFmt formatCode="General" sourceLinked="1"/>
        <c:majorTickMark val="out"/>
        <c:minorTickMark val="none"/>
        <c:tickLblPos val="nextTo"/>
        <c:crossAx val="-1038398640"/>
        <c:crosses val="autoZero"/>
        <c:crossBetween val="midCat"/>
      </c:valAx>
      <c:valAx>
        <c:axId val="-1038398640"/>
        <c:scaling>
          <c:orientation val="minMax"/>
          <c:max val="100"/>
          <c:min val="0"/>
        </c:scaling>
        <c:delete val="0"/>
        <c:axPos val="l"/>
        <c:majorGridlines/>
        <c:title>
          <c:tx>
            <c:rich>
              <a:bodyPr rot="-5400000" vert="horz"/>
              <a:lstStyle/>
              <a:p>
                <a:pPr>
                  <a:defRPr/>
                </a:pPr>
                <a:r>
                  <a:rPr lang="es-ES"/>
                  <a:t>Altura, mm</a:t>
                </a:r>
              </a:p>
            </c:rich>
          </c:tx>
          <c:layout/>
          <c:overlay val="0"/>
        </c:title>
        <c:numFmt formatCode="General" sourceLinked="1"/>
        <c:majorTickMark val="out"/>
        <c:minorTickMark val="none"/>
        <c:tickLblPos val="nextTo"/>
        <c:crossAx val="-1038394832"/>
        <c:crosses val="autoZero"/>
        <c:crossBetween val="midCat"/>
      </c:valAx>
    </c:plotArea>
    <c:legend>
      <c:legendPos val="r"/>
      <c:layout/>
      <c:overlay val="0"/>
    </c:legend>
    <c:plotVisOnly val="1"/>
    <c:dispBlanksAs val="gap"/>
    <c:showDLblsOverMax val="0"/>
  </c:chart>
  <c:txPr>
    <a:bodyPr/>
    <a:lstStyle/>
    <a:p>
      <a:pPr>
        <a:defRPr sz="16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Consumo diario de alimento, % biomasa</a:t>
            </a:r>
          </a:p>
        </c:rich>
      </c:tx>
      <c:layout>
        <c:manualLayout>
          <c:xMode val="edge"/>
          <c:yMode val="edge"/>
          <c:x val="0.15009314462233375"/>
          <c:y val="0.82635550197494367"/>
        </c:manualLayout>
      </c:layout>
      <c:overlay val="0"/>
    </c:title>
    <c:autoTitleDeleted val="0"/>
    <c:plotArea>
      <c:layout>
        <c:manualLayout>
          <c:layoutTarget val="inner"/>
          <c:xMode val="edge"/>
          <c:yMode val="edge"/>
          <c:x val="0.19214502266791103"/>
          <c:y val="3.7565124675891147E-2"/>
          <c:w val="0.65578849518810145"/>
          <c:h val="0.69724992124457796"/>
        </c:manualLayout>
      </c:layout>
      <c:scatterChart>
        <c:scatterStyle val="smoothMarker"/>
        <c:varyColors val="0"/>
        <c:ser>
          <c:idx val="0"/>
          <c:order val="0"/>
          <c:tx>
            <c:strRef>
              <c:f>Hoja1!$C$21</c:f>
              <c:strCache>
                <c:ptCount val="1"/>
                <c:pt idx="0">
                  <c:v>Ganancia Peso</c:v>
                </c:pt>
              </c:strCache>
            </c:strRef>
          </c:tx>
          <c:xVal>
            <c:numRef>
              <c:f>Hoja1!$D$22:$D$26</c:f>
              <c:numCache>
                <c:formatCode>General</c:formatCode>
                <c:ptCount val="5"/>
                <c:pt idx="0">
                  <c:v>0</c:v>
                </c:pt>
                <c:pt idx="1">
                  <c:v>2</c:v>
                </c:pt>
                <c:pt idx="2">
                  <c:v>3</c:v>
                </c:pt>
                <c:pt idx="3">
                  <c:v>4</c:v>
                </c:pt>
                <c:pt idx="4">
                  <c:v>5</c:v>
                </c:pt>
              </c:numCache>
            </c:numRef>
          </c:xVal>
          <c:yVal>
            <c:numRef>
              <c:f>Hoja1!$C$22:$C$26</c:f>
              <c:numCache>
                <c:formatCode>General</c:formatCode>
                <c:ptCount val="5"/>
                <c:pt idx="0">
                  <c:v>0.3</c:v>
                </c:pt>
                <c:pt idx="1">
                  <c:v>0.79</c:v>
                </c:pt>
                <c:pt idx="2">
                  <c:v>1.1100000000000001</c:v>
                </c:pt>
                <c:pt idx="3">
                  <c:v>1.32</c:v>
                </c:pt>
                <c:pt idx="4">
                  <c:v>1.17</c:v>
                </c:pt>
              </c:numCache>
            </c:numRef>
          </c:yVal>
          <c:smooth val="1"/>
        </c:ser>
        <c:dLbls>
          <c:showLegendKey val="0"/>
          <c:showVal val="0"/>
          <c:showCatName val="0"/>
          <c:showSerName val="0"/>
          <c:showPercent val="0"/>
          <c:showBubbleSize val="0"/>
        </c:dLbls>
        <c:axId val="-1038403536"/>
        <c:axId val="-1038402992"/>
      </c:scatterChart>
      <c:valAx>
        <c:axId val="-1038403536"/>
        <c:scaling>
          <c:orientation val="minMax"/>
        </c:scaling>
        <c:delete val="0"/>
        <c:axPos val="b"/>
        <c:numFmt formatCode="General" sourceLinked="1"/>
        <c:majorTickMark val="none"/>
        <c:minorTickMark val="none"/>
        <c:tickLblPos val="nextTo"/>
        <c:crossAx val="-1038402992"/>
        <c:crosses val="autoZero"/>
        <c:crossBetween val="midCat"/>
      </c:valAx>
      <c:valAx>
        <c:axId val="-1038402992"/>
        <c:scaling>
          <c:orientation val="minMax"/>
        </c:scaling>
        <c:delete val="0"/>
        <c:axPos val="l"/>
        <c:majorGridlines/>
        <c:title>
          <c:tx>
            <c:rich>
              <a:bodyPr/>
              <a:lstStyle/>
              <a:p>
                <a:pPr>
                  <a:defRPr/>
                </a:pPr>
                <a:r>
                  <a:rPr lang="es-EC"/>
                  <a:t>Ganancia de peso, g</a:t>
                </a:r>
              </a:p>
            </c:rich>
          </c:tx>
          <c:layout>
            <c:manualLayout>
              <c:xMode val="edge"/>
              <c:yMode val="edge"/>
              <c:x val="1.9444444444444445E-2"/>
              <c:y val="0.25853200641586466"/>
            </c:manualLayout>
          </c:layout>
          <c:overlay val="0"/>
        </c:title>
        <c:numFmt formatCode="General" sourceLinked="1"/>
        <c:majorTickMark val="none"/>
        <c:minorTickMark val="none"/>
        <c:tickLblPos val="nextTo"/>
        <c:crossAx val="-1038403536"/>
        <c:crosses val="autoZero"/>
        <c:crossBetween val="midCat"/>
      </c:valAx>
    </c:plotArea>
    <c:plotVisOnly val="1"/>
    <c:dispBlanksAs val="zero"/>
    <c:showDLblsOverMax val="0"/>
  </c:chart>
  <c:txPr>
    <a:bodyPr/>
    <a:lstStyle/>
    <a:p>
      <a:pPr>
        <a:defRPr sz="16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Meses</a:t>
            </a:r>
          </a:p>
        </c:rich>
      </c:tx>
      <c:layout>
        <c:manualLayout>
          <c:xMode val="edge"/>
          <c:yMode val="edge"/>
          <c:x val="0.43292457731272388"/>
          <c:y val="0.73607075807702071"/>
        </c:manualLayout>
      </c:layout>
      <c:overlay val="0"/>
    </c:title>
    <c:autoTitleDeleted val="0"/>
    <c:plotArea>
      <c:layout>
        <c:manualLayout>
          <c:layoutTarget val="inner"/>
          <c:xMode val="edge"/>
          <c:yMode val="edge"/>
          <c:x val="9.8275911168132765E-2"/>
          <c:y val="6.4903377870967269E-2"/>
          <c:w val="0.78028275731818242"/>
          <c:h val="0.56218981473036989"/>
        </c:manualLayout>
      </c:layout>
      <c:lineChart>
        <c:grouping val="standard"/>
        <c:varyColors val="0"/>
        <c:ser>
          <c:idx val="0"/>
          <c:order val="0"/>
          <c:tx>
            <c:strRef>
              <c:f>Hoja1!$L$25</c:f>
              <c:strCache>
                <c:ptCount val="1"/>
                <c:pt idx="0">
                  <c:v>M0</c:v>
                </c:pt>
              </c:strCache>
            </c:strRef>
          </c:tx>
          <c:cat>
            <c:strRef>
              <c:f>Hoja1!$M$24:$T$24</c:f>
              <c:strCache>
                <c:ptCount val="8"/>
                <c:pt idx="0">
                  <c:v>Mayo</c:v>
                </c:pt>
                <c:pt idx="1">
                  <c:v>Junio</c:v>
                </c:pt>
                <c:pt idx="2">
                  <c:v>Julio </c:v>
                </c:pt>
                <c:pt idx="3">
                  <c:v>Agosto</c:v>
                </c:pt>
                <c:pt idx="4">
                  <c:v>Septiembre</c:v>
                </c:pt>
                <c:pt idx="5">
                  <c:v>Octubre</c:v>
                </c:pt>
                <c:pt idx="6">
                  <c:v>Noviembre</c:v>
                </c:pt>
                <c:pt idx="7">
                  <c:v>Diciembre</c:v>
                </c:pt>
              </c:strCache>
            </c:strRef>
          </c:cat>
          <c:val>
            <c:numRef>
              <c:f>Hoja1!$M$25:$T$25</c:f>
              <c:numCache>
                <c:formatCode>0</c:formatCode>
                <c:ptCount val="8"/>
                <c:pt idx="0">
                  <c:v>24.633333333333336</c:v>
                </c:pt>
                <c:pt idx="1">
                  <c:v>23.399999999999995</c:v>
                </c:pt>
                <c:pt idx="2">
                  <c:v>24</c:v>
                </c:pt>
                <c:pt idx="3">
                  <c:v>23.933333333333337</c:v>
                </c:pt>
                <c:pt idx="4">
                  <c:v>23.599999999999998</c:v>
                </c:pt>
                <c:pt idx="5">
                  <c:v>24.333333333333332</c:v>
                </c:pt>
                <c:pt idx="6">
                  <c:v>24.333333333333332</c:v>
                </c:pt>
                <c:pt idx="7">
                  <c:v>24.3</c:v>
                </c:pt>
              </c:numCache>
            </c:numRef>
          </c:val>
          <c:smooth val="0"/>
        </c:ser>
        <c:ser>
          <c:idx val="1"/>
          <c:order val="1"/>
          <c:tx>
            <c:strRef>
              <c:f>Hoja1!$L$26</c:f>
              <c:strCache>
                <c:ptCount val="1"/>
                <c:pt idx="0">
                  <c:v>M33</c:v>
                </c:pt>
              </c:strCache>
            </c:strRef>
          </c:tx>
          <c:cat>
            <c:strRef>
              <c:f>Hoja1!$M$24:$T$24</c:f>
              <c:strCache>
                <c:ptCount val="8"/>
                <c:pt idx="0">
                  <c:v>Mayo</c:v>
                </c:pt>
                <c:pt idx="1">
                  <c:v>Junio</c:v>
                </c:pt>
                <c:pt idx="2">
                  <c:v>Julio </c:v>
                </c:pt>
                <c:pt idx="3">
                  <c:v>Agosto</c:v>
                </c:pt>
                <c:pt idx="4">
                  <c:v>Septiembre</c:v>
                </c:pt>
                <c:pt idx="5">
                  <c:v>Octubre</c:v>
                </c:pt>
                <c:pt idx="6">
                  <c:v>Noviembre</c:v>
                </c:pt>
                <c:pt idx="7">
                  <c:v>Diciembre</c:v>
                </c:pt>
              </c:strCache>
            </c:strRef>
          </c:cat>
          <c:val>
            <c:numRef>
              <c:f>Hoja1!$M$26:$T$26</c:f>
              <c:numCache>
                <c:formatCode>0</c:formatCode>
                <c:ptCount val="8"/>
                <c:pt idx="0">
                  <c:v>24.866666666666664</c:v>
                </c:pt>
                <c:pt idx="1">
                  <c:v>23.599999999999998</c:v>
                </c:pt>
                <c:pt idx="2">
                  <c:v>24.333333333333332</c:v>
                </c:pt>
                <c:pt idx="3">
                  <c:v>24.333333333333332</c:v>
                </c:pt>
                <c:pt idx="4">
                  <c:v>23.766666666666666</c:v>
                </c:pt>
                <c:pt idx="5">
                  <c:v>24.2</c:v>
                </c:pt>
                <c:pt idx="6">
                  <c:v>24.266666666666666</c:v>
                </c:pt>
                <c:pt idx="7">
                  <c:v>24.600000000000005</c:v>
                </c:pt>
              </c:numCache>
            </c:numRef>
          </c:val>
          <c:smooth val="0"/>
        </c:ser>
        <c:ser>
          <c:idx val="2"/>
          <c:order val="2"/>
          <c:tx>
            <c:strRef>
              <c:f>Hoja1!$L$27</c:f>
              <c:strCache>
                <c:ptCount val="1"/>
                <c:pt idx="0">
                  <c:v>M67</c:v>
                </c:pt>
              </c:strCache>
            </c:strRef>
          </c:tx>
          <c:cat>
            <c:strRef>
              <c:f>Hoja1!$M$24:$T$24</c:f>
              <c:strCache>
                <c:ptCount val="8"/>
                <c:pt idx="0">
                  <c:v>Mayo</c:v>
                </c:pt>
                <c:pt idx="1">
                  <c:v>Junio</c:v>
                </c:pt>
                <c:pt idx="2">
                  <c:v>Julio </c:v>
                </c:pt>
                <c:pt idx="3">
                  <c:v>Agosto</c:v>
                </c:pt>
                <c:pt idx="4">
                  <c:v>Septiembre</c:v>
                </c:pt>
                <c:pt idx="5">
                  <c:v>Octubre</c:v>
                </c:pt>
                <c:pt idx="6">
                  <c:v>Noviembre</c:v>
                </c:pt>
                <c:pt idx="7">
                  <c:v>Diciembre</c:v>
                </c:pt>
              </c:strCache>
            </c:strRef>
          </c:cat>
          <c:val>
            <c:numRef>
              <c:f>Hoja1!$M$27:$T$27</c:f>
              <c:numCache>
                <c:formatCode>0</c:formatCode>
                <c:ptCount val="8"/>
                <c:pt idx="0">
                  <c:v>25.133333333333336</c:v>
                </c:pt>
                <c:pt idx="1">
                  <c:v>23.466666666666669</c:v>
                </c:pt>
                <c:pt idx="2">
                  <c:v>24.066666666666666</c:v>
                </c:pt>
                <c:pt idx="3">
                  <c:v>23.966666666666669</c:v>
                </c:pt>
                <c:pt idx="4">
                  <c:v>23.633333333333329</c:v>
                </c:pt>
                <c:pt idx="5">
                  <c:v>24.466666666666669</c:v>
                </c:pt>
                <c:pt idx="6">
                  <c:v>24.066666666666666</c:v>
                </c:pt>
                <c:pt idx="7">
                  <c:v>24.266666666666666</c:v>
                </c:pt>
              </c:numCache>
            </c:numRef>
          </c:val>
          <c:smooth val="0"/>
        </c:ser>
        <c:ser>
          <c:idx val="3"/>
          <c:order val="3"/>
          <c:tx>
            <c:strRef>
              <c:f>Hoja1!$L$28</c:f>
              <c:strCache>
                <c:ptCount val="1"/>
                <c:pt idx="0">
                  <c:v>M100</c:v>
                </c:pt>
              </c:strCache>
            </c:strRef>
          </c:tx>
          <c:cat>
            <c:strRef>
              <c:f>Hoja1!$M$24:$T$24</c:f>
              <c:strCache>
                <c:ptCount val="8"/>
                <c:pt idx="0">
                  <c:v>Mayo</c:v>
                </c:pt>
                <c:pt idx="1">
                  <c:v>Junio</c:v>
                </c:pt>
                <c:pt idx="2">
                  <c:v>Julio </c:v>
                </c:pt>
                <c:pt idx="3">
                  <c:v>Agosto</c:v>
                </c:pt>
                <c:pt idx="4">
                  <c:v>Septiembre</c:v>
                </c:pt>
                <c:pt idx="5">
                  <c:v>Octubre</c:v>
                </c:pt>
                <c:pt idx="6">
                  <c:v>Noviembre</c:v>
                </c:pt>
                <c:pt idx="7">
                  <c:v>Diciembre</c:v>
                </c:pt>
              </c:strCache>
            </c:strRef>
          </c:cat>
          <c:val>
            <c:numRef>
              <c:f>Hoja1!$M$28:$T$28</c:f>
              <c:numCache>
                <c:formatCode>0</c:formatCode>
                <c:ptCount val="8"/>
                <c:pt idx="0">
                  <c:v>25.066666666666666</c:v>
                </c:pt>
                <c:pt idx="1">
                  <c:v>23.3</c:v>
                </c:pt>
                <c:pt idx="2">
                  <c:v>23.833333333333332</c:v>
                </c:pt>
                <c:pt idx="3">
                  <c:v>24.433333333333334</c:v>
                </c:pt>
                <c:pt idx="4">
                  <c:v>24.066666666666666</c:v>
                </c:pt>
                <c:pt idx="5">
                  <c:v>24.200000000000003</c:v>
                </c:pt>
                <c:pt idx="6">
                  <c:v>24</c:v>
                </c:pt>
                <c:pt idx="7">
                  <c:v>24.266666666666669</c:v>
                </c:pt>
              </c:numCache>
            </c:numRef>
          </c:val>
          <c:smooth val="0"/>
        </c:ser>
        <c:ser>
          <c:idx val="4"/>
          <c:order val="4"/>
          <c:tx>
            <c:strRef>
              <c:f>Hoja1!$L$29</c:f>
              <c:strCache>
                <c:ptCount val="1"/>
                <c:pt idx="0">
                  <c:v>RV100</c:v>
                </c:pt>
              </c:strCache>
            </c:strRef>
          </c:tx>
          <c:cat>
            <c:strRef>
              <c:f>Hoja1!$M$24:$T$24</c:f>
              <c:strCache>
                <c:ptCount val="8"/>
                <c:pt idx="0">
                  <c:v>Mayo</c:v>
                </c:pt>
                <c:pt idx="1">
                  <c:v>Junio</c:v>
                </c:pt>
                <c:pt idx="2">
                  <c:v>Julio </c:v>
                </c:pt>
                <c:pt idx="3">
                  <c:v>Agosto</c:v>
                </c:pt>
                <c:pt idx="4">
                  <c:v>Septiembre</c:v>
                </c:pt>
                <c:pt idx="5">
                  <c:v>Octubre</c:v>
                </c:pt>
                <c:pt idx="6">
                  <c:v>Noviembre</c:v>
                </c:pt>
                <c:pt idx="7">
                  <c:v>Diciembre</c:v>
                </c:pt>
              </c:strCache>
            </c:strRef>
          </c:cat>
          <c:val>
            <c:numRef>
              <c:f>Hoja1!$M$29:$T$29</c:f>
              <c:numCache>
                <c:formatCode>0</c:formatCode>
                <c:ptCount val="8"/>
                <c:pt idx="0">
                  <c:v>25.066666666666663</c:v>
                </c:pt>
                <c:pt idx="1">
                  <c:v>23.366666666666664</c:v>
                </c:pt>
                <c:pt idx="2">
                  <c:v>23.933333333333334</c:v>
                </c:pt>
                <c:pt idx="3">
                  <c:v>23.966666666666669</c:v>
                </c:pt>
                <c:pt idx="4">
                  <c:v>23.933333333333337</c:v>
                </c:pt>
                <c:pt idx="5">
                  <c:v>24.566666666666666</c:v>
                </c:pt>
                <c:pt idx="6">
                  <c:v>24.066666666666663</c:v>
                </c:pt>
                <c:pt idx="7">
                  <c:v>24.400000000000002</c:v>
                </c:pt>
              </c:numCache>
            </c:numRef>
          </c:val>
          <c:smooth val="0"/>
        </c:ser>
        <c:dLbls>
          <c:showLegendKey val="0"/>
          <c:showVal val="0"/>
          <c:showCatName val="0"/>
          <c:showSerName val="0"/>
          <c:showPercent val="0"/>
          <c:showBubbleSize val="0"/>
        </c:dLbls>
        <c:marker val="1"/>
        <c:smooth val="0"/>
        <c:axId val="-1038402448"/>
        <c:axId val="-1038394288"/>
      </c:lineChart>
      <c:catAx>
        <c:axId val="-1038402448"/>
        <c:scaling>
          <c:orientation val="minMax"/>
        </c:scaling>
        <c:delete val="0"/>
        <c:axPos val="b"/>
        <c:numFmt formatCode="General" sourceLinked="0"/>
        <c:majorTickMark val="none"/>
        <c:minorTickMark val="none"/>
        <c:tickLblPos val="nextTo"/>
        <c:txPr>
          <a:bodyPr/>
          <a:lstStyle/>
          <a:p>
            <a:pPr>
              <a:defRPr sz="1400"/>
            </a:pPr>
            <a:endParaRPr lang="es-EC"/>
          </a:p>
        </c:txPr>
        <c:crossAx val="-1038394288"/>
        <c:crosses val="autoZero"/>
        <c:auto val="1"/>
        <c:lblAlgn val="ctr"/>
        <c:lblOffset val="100"/>
        <c:noMultiLvlLbl val="0"/>
      </c:catAx>
      <c:valAx>
        <c:axId val="-1038394288"/>
        <c:scaling>
          <c:orientation val="minMax"/>
          <c:max val="28"/>
          <c:min val="18"/>
        </c:scaling>
        <c:delete val="0"/>
        <c:axPos val="l"/>
        <c:majorGridlines/>
        <c:title>
          <c:tx>
            <c:rich>
              <a:bodyPr/>
              <a:lstStyle/>
              <a:p>
                <a:pPr>
                  <a:defRPr/>
                </a:pPr>
                <a:r>
                  <a:rPr lang="es-EC"/>
                  <a:t>Temperatura</a:t>
                </a:r>
                <a:r>
                  <a:rPr lang="es-ES"/>
                  <a:t>°C</a:t>
                </a:r>
                <a:r>
                  <a:rPr lang="es-EC"/>
                  <a:t>) </a:t>
                </a:r>
              </a:p>
            </c:rich>
          </c:tx>
          <c:layout>
            <c:manualLayout>
              <c:xMode val="edge"/>
              <c:yMode val="edge"/>
              <c:x val="1.4268734833848679E-3"/>
              <c:y val="0.21789535514859509"/>
            </c:manualLayout>
          </c:layout>
          <c:overlay val="0"/>
        </c:title>
        <c:numFmt formatCode="0" sourceLinked="1"/>
        <c:majorTickMark val="none"/>
        <c:minorTickMark val="none"/>
        <c:tickLblPos val="nextTo"/>
        <c:crossAx val="-1038402448"/>
        <c:crosses val="autoZero"/>
        <c:crossBetween val="between"/>
      </c:valAx>
    </c:plotArea>
    <c:legend>
      <c:legendPos val="r"/>
      <c:layout>
        <c:manualLayout>
          <c:xMode val="edge"/>
          <c:yMode val="edge"/>
          <c:x val="0.87575277817163266"/>
          <c:y val="0.26921902551920629"/>
          <c:w val="0.12424719110883341"/>
          <c:h val="0.37415504626167539"/>
        </c:manualLayout>
      </c:layout>
      <c:overlay val="0"/>
    </c:legend>
    <c:plotVisOnly val="1"/>
    <c:dispBlanksAs val="gap"/>
    <c:showDLblsOverMax val="0"/>
  </c:chart>
  <c:txPr>
    <a:bodyPr/>
    <a:lstStyle/>
    <a:p>
      <a:pPr>
        <a:defRPr sz="18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Meses</a:t>
            </a:r>
          </a:p>
        </c:rich>
      </c:tx>
      <c:layout>
        <c:manualLayout>
          <c:xMode val="edge"/>
          <c:yMode val="edge"/>
          <c:x val="0.46497878899050465"/>
          <c:y val="0.85454528349896597"/>
        </c:manualLayout>
      </c:layout>
      <c:overlay val="0"/>
    </c:title>
    <c:autoTitleDeleted val="0"/>
    <c:plotArea>
      <c:layout>
        <c:manualLayout>
          <c:layoutTarget val="inner"/>
          <c:xMode val="edge"/>
          <c:yMode val="edge"/>
          <c:x val="9.0826957989277715E-2"/>
          <c:y val="9.1948454359871687E-2"/>
          <c:w val="0.79351122776319627"/>
          <c:h val="0.68150492239213567"/>
        </c:manualLayout>
      </c:layout>
      <c:lineChart>
        <c:grouping val="standard"/>
        <c:varyColors val="0"/>
        <c:ser>
          <c:idx val="0"/>
          <c:order val="0"/>
          <c:tx>
            <c:strRef>
              <c:f>Hoja1!$L$135</c:f>
              <c:strCache>
                <c:ptCount val="1"/>
                <c:pt idx="0">
                  <c:v>M0</c:v>
                </c:pt>
              </c:strCache>
            </c:strRef>
          </c:tx>
          <c:cat>
            <c:strRef>
              <c:f>Hoja1!$M$134:$T$134</c:f>
              <c:strCache>
                <c:ptCount val="8"/>
                <c:pt idx="0">
                  <c:v>Mayo</c:v>
                </c:pt>
                <c:pt idx="1">
                  <c:v>Junio</c:v>
                </c:pt>
                <c:pt idx="2">
                  <c:v>Julio </c:v>
                </c:pt>
                <c:pt idx="3">
                  <c:v>Agosto</c:v>
                </c:pt>
                <c:pt idx="4">
                  <c:v>Septiembre</c:v>
                </c:pt>
                <c:pt idx="5">
                  <c:v>Octubre</c:v>
                </c:pt>
                <c:pt idx="6">
                  <c:v>Noviembre</c:v>
                </c:pt>
                <c:pt idx="7">
                  <c:v>Diciembre</c:v>
                </c:pt>
              </c:strCache>
            </c:strRef>
          </c:cat>
          <c:val>
            <c:numRef>
              <c:f>Hoja1!$M$135:$T$135</c:f>
              <c:numCache>
                <c:formatCode>0</c:formatCode>
                <c:ptCount val="8"/>
                <c:pt idx="0">
                  <c:v>26.666666666666668</c:v>
                </c:pt>
                <c:pt idx="1">
                  <c:v>27</c:v>
                </c:pt>
                <c:pt idx="2">
                  <c:v>26</c:v>
                </c:pt>
                <c:pt idx="3">
                  <c:v>28.333333333333332</c:v>
                </c:pt>
                <c:pt idx="4">
                  <c:v>27.666666666666668</c:v>
                </c:pt>
                <c:pt idx="5">
                  <c:v>29.333333333333332</c:v>
                </c:pt>
                <c:pt idx="6">
                  <c:v>28</c:v>
                </c:pt>
                <c:pt idx="7">
                  <c:v>28.333333333333332</c:v>
                </c:pt>
              </c:numCache>
            </c:numRef>
          </c:val>
          <c:smooth val="0"/>
        </c:ser>
        <c:ser>
          <c:idx val="1"/>
          <c:order val="1"/>
          <c:tx>
            <c:strRef>
              <c:f>Hoja1!$L$136</c:f>
              <c:strCache>
                <c:ptCount val="1"/>
                <c:pt idx="0">
                  <c:v>M33</c:v>
                </c:pt>
              </c:strCache>
            </c:strRef>
          </c:tx>
          <c:cat>
            <c:strRef>
              <c:f>Hoja1!$M$134:$T$134</c:f>
              <c:strCache>
                <c:ptCount val="8"/>
                <c:pt idx="0">
                  <c:v>Mayo</c:v>
                </c:pt>
                <c:pt idx="1">
                  <c:v>Junio</c:v>
                </c:pt>
                <c:pt idx="2">
                  <c:v>Julio </c:v>
                </c:pt>
                <c:pt idx="3">
                  <c:v>Agosto</c:v>
                </c:pt>
                <c:pt idx="4">
                  <c:v>Septiembre</c:v>
                </c:pt>
                <c:pt idx="5">
                  <c:v>Octubre</c:v>
                </c:pt>
                <c:pt idx="6">
                  <c:v>Noviembre</c:v>
                </c:pt>
                <c:pt idx="7">
                  <c:v>Diciembre</c:v>
                </c:pt>
              </c:strCache>
            </c:strRef>
          </c:cat>
          <c:val>
            <c:numRef>
              <c:f>Hoja1!$M$136:$T$136</c:f>
              <c:numCache>
                <c:formatCode>0</c:formatCode>
                <c:ptCount val="8"/>
                <c:pt idx="0">
                  <c:v>29</c:v>
                </c:pt>
                <c:pt idx="1">
                  <c:v>30</c:v>
                </c:pt>
                <c:pt idx="2">
                  <c:v>29.333333333333332</c:v>
                </c:pt>
                <c:pt idx="3">
                  <c:v>30.333333333333332</c:v>
                </c:pt>
                <c:pt idx="4">
                  <c:v>30.666666666666668</c:v>
                </c:pt>
                <c:pt idx="5">
                  <c:v>30.666666666666668</c:v>
                </c:pt>
                <c:pt idx="6">
                  <c:v>32.333333333333336</c:v>
                </c:pt>
                <c:pt idx="7">
                  <c:v>30.333333333333332</c:v>
                </c:pt>
              </c:numCache>
            </c:numRef>
          </c:val>
          <c:smooth val="0"/>
        </c:ser>
        <c:ser>
          <c:idx val="2"/>
          <c:order val="2"/>
          <c:tx>
            <c:strRef>
              <c:f>Hoja1!$L$137</c:f>
              <c:strCache>
                <c:ptCount val="1"/>
                <c:pt idx="0">
                  <c:v>M67</c:v>
                </c:pt>
              </c:strCache>
            </c:strRef>
          </c:tx>
          <c:cat>
            <c:strRef>
              <c:f>Hoja1!$M$134:$T$134</c:f>
              <c:strCache>
                <c:ptCount val="8"/>
                <c:pt idx="0">
                  <c:v>Mayo</c:v>
                </c:pt>
                <c:pt idx="1">
                  <c:v>Junio</c:v>
                </c:pt>
                <c:pt idx="2">
                  <c:v>Julio </c:v>
                </c:pt>
                <c:pt idx="3">
                  <c:v>Agosto</c:v>
                </c:pt>
                <c:pt idx="4">
                  <c:v>Septiembre</c:v>
                </c:pt>
                <c:pt idx="5">
                  <c:v>Octubre</c:v>
                </c:pt>
                <c:pt idx="6">
                  <c:v>Noviembre</c:v>
                </c:pt>
                <c:pt idx="7">
                  <c:v>Diciembre</c:v>
                </c:pt>
              </c:strCache>
            </c:strRef>
          </c:cat>
          <c:val>
            <c:numRef>
              <c:f>Hoja1!$M$137:$T$137</c:f>
              <c:numCache>
                <c:formatCode>0</c:formatCode>
                <c:ptCount val="8"/>
                <c:pt idx="0">
                  <c:v>27.666666666666668</c:v>
                </c:pt>
                <c:pt idx="1">
                  <c:v>29</c:v>
                </c:pt>
                <c:pt idx="2">
                  <c:v>30</c:v>
                </c:pt>
                <c:pt idx="3">
                  <c:v>33</c:v>
                </c:pt>
                <c:pt idx="4">
                  <c:v>31.333333333333332</c:v>
                </c:pt>
                <c:pt idx="5">
                  <c:v>32.333333333333336</c:v>
                </c:pt>
                <c:pt idx="6">
                  <c:v>32</c:v>
                </c:pt>
                <c:pt idx="7">
                  <c:v>33</c:v>
                </c:pt>
              </c:numCache>
            </c:numRef>
          </c:val>
          <c:smooth val="0"/>
        </c:ser>
        <c:ser>
          <c:idx val="3"/>
          <c:order val="3"/>
          <c:tx>
            <c:strRef>
              <c:f>Hoja1!$L$138</c:f>
              <c:strCache>
                <c:ptCount val="1"/>
                <c:pt idx="0">
                  <c:v>M100</c:v>
                </c:pt>
              </c:strCache>
            </c:strRef>
          </c:tx>
          <c:cat>
            <c:strRef>
              <c:f>Hoja1!$M$134:$T$134</c:f>
              <c:strCache>
                <c:ptCount val="8"/>
                <c:pt idx="0">
                  <c:v>Mayo</c:v>
                </c:pt>
                <c:pt idx="1">
                  <c:v>Junio</c:v>
                </c:pt>
                <c:pt idx="2">
                  <c:v>Julio </c:v>
                </c:pt>
                <c:pt idx="3">
                  <c:v>Agosto</c:v>
                </c:pt>
                <c:pt idx="4">
                  <c:v>Septiembre</c:v>
                </c:pt>
                <c:pt idx="5">
                  <c:v>Octubre</c:v>
                </c:pt>
                <c:pt idx="6">
                  <c:v>Noviembre</c:v>
                </c:pt>
                <c:pt idx="7">
                  <c:v>Diciembre</c:v>
                </c:pt>
              </c:strCache>
            </c:strRef>
          </c:cat>
          <c:val>
            <c:numRef>
              <c:f>Hoja1!$M$138:$T$138</c:f>
              <c:numCache>
                <c:formatCode>0</c:formatCode>
                <c:ptCount val="8"/>
                <c:pt idx="0">
                  <c:v>31.333333333333332</c:v>
                </c:pt>
                <c:pt idx="1">
                  <c:v>31.666666666666668</c:v>
                </c:pt>
                <c:pt idx="2">
                  <c:v>32</c:v>
                </c:pt>
                <c:pt idx="3">
                  <c:v>31.333333333333332</c:v>
                </c:pt>
                <c:pt idx="4">
                  <c:v>31.666666666666668</c:v>
                </c:pt>
                <c:pt idx="5">
                  <c:v>31.333333333333332</c:v>
                </c:pt>
                <c:pt idx="6">
                  <c:v>33.333333333333336</c:v>
                </c:pt>
                <c:pt idx="7">
                  <c:v>33</c:v>
                </c:pt>
              </c:numCache>
            </c:numRef>
          </c:val>
          <c:smooth val="0"/>
        </c:ser>
        <c:ser>
          <c:idx val="4"/>
          <c:order val="4"/>
          <c:tx>
            <c:strRef>
              <c:f>Hoja1!$L$139</c:f>
              <c:strCache>
                <c:ptCount val="1"/>
                <c:pt idx="0">
                  <c:v>RV100</c:v>
                </c:pt>
              </c:strCache>
            </c:strRef>
          </c:tx>
          <c:cat>
            <c:strRef>
              <c:f>Hoja1!$M$134:$T$134</c:f>
              <c:strCache>
                <c:ptCount val="8"/>
                <c:pt idx="0">
                  <c:v>Mayo</c:v>
                </c:pt>
                <c:pt idx="1">
                  <c:v>Junio</c:v>
                </c:pt>
                <c:pt idx="2">
                  <c:v>Julio </c:v>
                </c:pt>
                <c:pt idx="3">
                  <c:v>Agosto</c:v>
                </c:pt>
                <c:pt idx="4">
                  <c:v>Septiembre</c:v>
                </c:pt>
                <c:pt idx="5">
                  <c:v>Octubre</c:v>
                </c:pt>
                <c:pt idx="6">
                  <c:v>Noviembre</c:v>
                </c:pt>
                <c:pt idx="7">
                  <c:v>Diciembre</c:v>
                </c:pt>
              </c:strCache>
            </c:strRef>
          </c:cat>
          <c:val>
            <c:numRef>
              <c:f>Hoja1!$M$139:$T$139</c:f>
              <c:numCache>
                <c:formatCode>0</c:formatCode>
                <c:ptCount val="8"/>
                <c:pt idx="0">
                  <c:v>28</c:v>
                </c:pt>
                <c:pt idx="1">
                  <c:v>28</c:v>
                </c:pt>
                <c:pt idx="2">
                  <c:v>31</c:v>
                </c:pt>
                <c:pt idx="3">
                  <c:v>30.333333333333332</c:v>
                </c:pt>
                <c:pt idx="4">
                  <c:v>30.666666666666668</c:v>
                </c:pt>
                <c:pt idx="5">
                  <c:v>30.333333333333332</c:v>
                </c:pt>
                <c:pt idx="6">
                  <c:v>31</c:v>
                </c:pt>
                <c:pt idx="7">
                  <c:v>31.333333333333332</c:v>
                </c:pt>
              </c:numCache>
            </c:numRef>
          </c:val>
          <c:smooth val="0"/>
        </c:ser>
        <c:dLbls>
          <c:showLegendKey val="0"/>
          <c:showVal val="0"/>
          <c:showCatName val="0"/>
          <c:showSerName val="0"/>
          <c:showPercent val="0"/>
          <c:showBubbleSize val="0"/>
        </c:dLbls>
        <c:marker val="1"/>
        <c:smooth val="0"/>
        <c:axId val="-1038400272"/>
        <c:axId val="-1038393744"/>
      </c:lineChart>
      <c:catAx>
        <c:axId val="-1038400272"/>
        <c:scaling>
          <c:orientation val="minMax"/>
        </c:scaling>
        <c:delete val="0"/>
        <c:axPos val="b"/>
        <c:numFmt formatCode="General" sourceLinked="0"/>
        <c:majorTickMark val="none"/>
        <c:minorTickMark val="none"/>
        <c:tickLblPos val="nextTo"/>
        <c:txPr>
          <a:bodyPr/>
          <a:lstStyle/>
          <a:p>
            <a:pPr>
              <a:defRPr sz="1400"/>
            </a:pPr>
            <a:endParaRPr lang="es-EC"/>
          </a:p>
        </c:txPr>
        <c:crossAx val="-1038393744"/>
        <c:crosses val="autoZero"/>
        <c:auto val="1"/>
        <c:lblAlgn val="ctr"/>
        <c:lblOffset val="100"/>
        <c:noMultiLvlLbl val="0"/>
      </c:catAx>
      <c:valAx>
        <c:axId val="-1038393744"/>
        <c:scaling>
          <c:orientation val="minMax"/>
          <c:max val="50"/>
          <c:min val="0"/>
        </c:scaling>
        <c:delete val="0"/>
        <c:axPos val="l"/>
        <c:majorGridlines/>
        <c:title>
          <c:tx>
            <c:rich>
              <a:bodyPr/>
              <a:lstStyle/>
              <a:p>
                <a:pPr>
                  <a:defRPr/>
                </a:pPr>
                <a:r>
                  <a:rPr lang="es-EC"/>
                  <a:t>Transparencia (cm)</a:t>
                </a:r>
              </a:p>
            </c:rich>
          </c:tx>
          <c:layout>
            <c:manualLayout>
              <c:xMode val="edge"/>
              <c:yMode val="edge"/>
              <c:x val="4.4546855247616229E-3"/>
              <c:y val="0.30059774453537125"/>
            </c:manualLayout>
          </c:layout>
          <c:overlay val="0"/>
        </c:title>
        <c:numFmt formatCode="0" sourceLinked="1"/>
        <c:majorTickMark val="none"/>
        <c:minorTickMark val="none"/>
        <c:tickLblPos val="nextTo"/>
        <c:crossAx val="-1038400272"/>
        <c:crosses val="autoZero"/>
        <c:crossBetween val="between"/>
      </c:valAx>
    </c:plotArea>
    <c:legend>
      <c:legendPos val="r"/>
      <c:layout>
        <c:manualLayout>
          <c:xMode val="edge"/>
          <c:yMode val="edge"/>
          <c:x val="0.84555577527004111"/>
          <c:y val="0.3601246719160105"/>
          <c:w val="0.1544443143225202"/>
          <c:h val="0.35524725752390407"/>
        </c:manualLayout>
      </c:layout>
      <c:overlay val="0"/>
    </c:legend>
    <c:plotVisOnly val="1"/>
    <c:dispBlanksAs val="gap"/>
    <c:showDLblsOverMax val="0"/>
  </c:chart>
  <c:txPr>
    <a:bodyPr/>
    <a:lstStyle/>
    <a:p>
      <a:pPr>
        <a:defRPr sz="1800"/>
      </a:pPr>
      <a:endParaRPr lang="es-EC"/>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1F51A-FD85-4C72-BC37-690162DEBC85}" type="datetimeFigureOut">
              <a:rPr lang="es-EC" smtClean="0"/>
              <a:t>03/02/2015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84E76-BBB8-45B7-81C5-EDAD3B3E00A4}" type="slidenum">
              <a:rPr lang="es-EC" smtClean="0"/>
              <a:t>‹Nº›</a:t>
            </a:fld>
            <a:endParaRPr lang="es-EC"/>
          </a:p>
        </p:txBody>
      </p:sp>
    </p:spTree>
    <p:extLst>
      <p:ext uri="{BB962C8B-B14F-4D97-AF65-F5344CB8AC3E}">
        <p14:creationId xmlns:p14="http://schemas.microsoft.com/office/powerpoint/2010/main" val="83307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3084E76-BBB8-45B7-81C5-EDAD3B3E00A4}" type="slidenum">
              <a:rPr lang="es-EC" smtClean="0"/>
              <a:t>16</a:t>
            </a:fld>
            <a:endParaRPr lang="es-EC"/>
          </a:p>
        </p:txBody>
      </p:sp>
    </p:spTree>
    <p:extLst>
      <p:ext uri="{BB962C8B-B14F-4D97-AF65-F5344CB8AC3E}">
        <p14:creationId xmlns:p14="http://schemas.microsoft.com/office/powerpoint/2010/main" val="224163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17" name="16 Marcador de pie de página"/>
          <p:cNvSpPr>
            <a:spLocks noGrp="1"/>
          </p:cNvSpPr>
          <p:nvPr>
            <p:ph type="ftr" sz="quarter" idx="11"/>
          </p:nvPr>
        </p:nvSpPr>
        <p:spPr/>
        <p:txBody>
          <a:bodyPr/>
          <a:lstStyle>
            <a:extLst/>
          </a:lstStyle>
          <a:p>
            <a:endParaRPr lang="es-EC"/>
          </a:p>
        </p:txBody>
      </p:sp>
      <p:sp>
        <p:nvSpPr>
          <p:cNvPr id="29" name="28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C26BA2C-C11A-4608-941F-5B47224002EA}" type="datetimeFigureOut">
              <a:rPr lang="es-EC" smtClean="0"/>
              <a:t>03/02/2015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61040A4-58F1-4867-8BCB-F3902FE4895C}"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8C26BA2C-C11A-4608-941F-5B47224002EA}" type="datetimeFigureOut">
              <a:rPr lang="es-EC" smtClean="0"/>
              <a:t>03/02/2015</a:t>
            </a:fld>
            <a:endParaRPr lang="es-EC"/>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C"/>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661040A4-58F1-4867-8BCB-F3902FE4895C}"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C26BA2C-C11A-4608-941F-5B47224002EA}" type="datetimeFigureOut">
              <a:rPr lang="es-EC" smtClean="0"/>
              <a:t>03/02/2015</a:t>
            </a:fld>
            <a:endParaRPr lang="es-EC"/>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C"/>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61040A4-58F1-4867-8BCB-F3902FE4895C}"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420888"/>
            <a:ext cx="8134672" cy="1470025"/>
          </a:xfrm>
        </p:spPr>
        <p:txBody>
          <a:bodyPr>
            <a:noAutofit/>
          </a:bodyPr>
          <a:lstStyle/>
          <a:p>
            <a:pPr algn="ctr">
              <a:lnSpc>
                <a:spcPct val="150000"/>
              </a:lnSpc>
            </a:pPr>
            <a:r>
              <a:rPr lang="es-EC" sz="2400" b="1" dirty="0" smtClean="0">
                <a:solidFill>
                  <a:schemeClr val="tx1"/>
                </a:solidFill>
              </a:rPr>
              <a:t>ADAPTACIÓN </a:t>
            </a:r>
            <a:r>
              <a:rPr lang="es-EC" sz="2400" b="1" dirty="0">
                <a:solidFill>
                  <a:schemeClr val="tx1"/>
                </a:solidFill>
              </a:rPr>
              <a:t>DE CHAME </a:t>
            </a:r>
            <a:r>
              <a:rPr lang="es-EC" sz="2400" b="1" dirty="0" smtClean="0">
                <a:solidFill>
                  <a:schemeClr val="tx1"/>
                </a:solidFill>
              </a:rPr>
              <a:t>(</a:t>
            </a:r>
            <a:r>
              <a:rPr lang="es-EC" sz="2400" b="1" i="1" cap="none" dirty="0" smtClean="0">
                <a:solidFill>
                  <a:schemeClr val="tx1"/>
                </a:solidFill>
              </a:rPr>
              <a:t>Dormitator latifrons </a:t>
            </a:r>
            <a:r>
              <a:rPr lang="es-EC" sz="2400" b="1" dirty="0" smtClean="0">
                <a:solidFill>
                  <a:schemeClr val="tx1"/>
                </a:solidFill>
              </a:rPr>
              <a:t>r</a:t>
            </a:r>
            <a:r>
              <a:rPr lang="es-EC" sz="2400" b="1" i="1" dirty="0" smtClean="0">
                <a:solidFill>
                  <a:schemeClr val="tx1"/>
                </a:solidFill>
              </a:rPr>
              <a:t>.) </a:t>
            </a:r>
            <a:r>
              <a:rPr lang="es-EC" sz="2400" b="1" dirty="0" smtClean="0">
                <a:solidFill>
                  <a:schemeClr val="tx1"/>
                </a:solidFill>
              </a:rPr>
              <a:t> </a:t>
            </a:r>
            <a:r>
              <a:rPr lang="es-EC" sz="2400" b="1" dirty="0">
                <a:solidFill>
                  <a:schemeClr val="tx1"/>
                </a:solidFill>
              </a:rPr>
              <a:t>SOMETIDO A CAUTIVERIO UTILIZANDO CUATRO </a:t>
            </a:r>
            <a:r>
              <a:rPr lang="es-EC" sz="2400" b="1" dirty="0" smtClean="0">
                <a:solidFill>
                  <a:schemeClr val="tx1"/>
                </a:solidFill>
              </a:rPr>
              <a:t>NIVELES </a:t>
            </a:r>
            <a:r>
              <a:rPr lang="es-EC" sz="2400" b="1" dirty="0">
                <a:solidFill>
                  <a:schemeClr val="tx1"/>
                </a:solidFill>
              </a:rPr>
              <a:t>DE </a:t>
            </a:r>
            <a:r>
              <a:rPr lang="es-EC" sz="2400" b="1" dirty="0" smtClean="0">
                <a:solidFill>
                  <a:schemeClr val="tx1"/>
                </a:solidFill>
              </a:rPr>
              <a:t>DETRITUS Y BALANCEADO EN </a:t>
            </a:r>
            <a:r>
              <a:rPr lang="es-EC" sz="2400" b="1" dirty="0">
                <a:solidFill>
                  <a:schemeClr val="tx1"/>
                </a:solidFill>
              </a:rPr>
              <a:t>SU </a:t>
            </a:r>
            <a:r>
              <a:rPr lang="es-EC" sz="2400" b="1" dirty="0" smtClean="0">
                <a:solidFill>
                  <a:schemeClr val="tx1"/>
                </a:solidFill>
              </a:rPr>
              <a:t>Alimentación</a:t>
            </a:r>
            <a:endParaRPr lang="es-EC" sz="2400" dirty="0">
              <a:solidFill>
                <a:schemeClr val="tx1"/>
              </a:solidFill>
            </a:endParaRPr>
          </a:p>
        </p:txBody>
      </p:sp>
      <p:sp>
        <p:nvSpPr>
          <p:cNvPr id="3" name="2 Subtítulo"/>
          <p:cNvSpPr>
            <a:spLocks noGrp="1"/>
          </p:cNvSpPr>
          <p:nvPr>
            <p:ph type="subTitle" idx="1"/>
          </p:nvPr>
        </p:nvSpPr>
        <p:spPr>
          <a:xfrm>
            <a:off x="6444208" y="6309320"/>
            <a:ext cx="2520280" cy="360040"/>
          </a:xfrm>
        </p:spPr>
        <p:txBody>
          <a:bodyPr>
            <a:normAutofit/>
          </a:bodyPr>
          <a:lstStyle/>
          <a:p>
            <a:r>
              <a:rPr lang="es-ES" sz="1100" dirty="0"/>
              <a:t>JOE GABRIEL AGUALSACA ORMAZA</a:t>
            </a:r>
            <a:endParaRPr lang="es-EC" sz="1100" dirty="0"/>
          </a:p>
          <a:p>
            <a:endParaRPr lang="es-EC" sz="1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29324"/>
            <a:ext cx="6336704" cy="138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483768" y="4781306"/>
            <a:ext cx="5040560" cy="1077218"/>
          </a:xfrm>
          <a:prstGeom prst="rect">
            <a:avLst/>
          </a:prstGeom>
          <a:noFill/>
        </p:spPr>
        <p:txBody>
          <a:bodyPr wrap="square" rtlCol="0">
            <a:spAutoFit/>
          </a:bodyPr>
          <a:lstStyle/>
          <a:p>
            <a:pPr algn="ctr"/>
            <a:r>
              <a:rPr lang="en-US" sz="1600" dirty="0" smtClean="0"/>
              <a:t>CARRERA DE INGENIERIA AGROPECUARIA SANTO DOMINGO</a:t>
            </a:r>
          </a:p>
          <a:p>
            <a:pPr algn="ctr"/>
            <a:endParaRPr lang="en-US" sz="1600" dirty="0"/>
          </a:p>
          <a:p>
            <a:pPr algn="ctr"/>
            <a:r>
              <a:rPr lang="en-US" sz="1600" dirty="0" smtClean="0"/>
              <a:t>2013 - 2014</a:t>
            </a:r>
            <a:endParaRPr lang="es-EC" sz="1600" dirty="0"/>
          </a:p>
        </p:txBody>
      </p:sp>
    </p:spTree>
    <p:extLst>
      <p:ext uri="{BB962C8B-B14F-4D97-AF65-F5344CB8AC3E}">
        <p14:creationId xmlns:p14="http://schemas.microsoft.com/office/powerpoint/2010/main" val="485498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ony Vaio\Pictures\tesis\P1010765.JPG"/>
          <p:cNvPicPr/>
          <p:nvPr/>
        </p:nvPicPr>
        <p:blipFill rotWithShape="1">
          <a:blip r:embed="rId2" cstate="print">
            <a:extLst>
              <a:ext uri="{28A0092B-C50C-407E-A947-70E740481C1C}">
                <a14:useLocalDpi xmlns:a14="http://schemas.microsoft.com/office/drawing/2010/main" val="0"/>
              </a:ext>
            </a:extLst>
          </a:blip>
          <a:srcRect t="17459" b="12729"/>
          <a:stretch/>
        </p:blipFill>
        <p:spPr bwMode="auto">
          <a:xfrm>
            <a:off x="611560" y="1268760"/>
            <a:ext cx="7920880" cy="4752528"/>
          </a:xfrm>
          <a:prstGeom prst="rect">
            <a:avLst/>
          </a:prstGeom>
          <a:noFill/>
          <a:extLst/>
        </p:spPr>
      </p:pic>
      <p:sp>
        <p:nvSpPr>
          <p:cNvPr id="3" name="2 CuadroTexto"/>
          <p:cNvSpPr txBox="1"/>
          <p:nvPr/>
        </p:nvSpPr>
        <p:spPr>
          <a:xfrm>
            <a:off x="1799692" y="1365354"/>
            <a:ext cx="5544616" cy="707886"/>
          </a:xfrm>
          <a:prstGeom prst="rect">
            <a:avLst/>
          </a:prstGeom>
          <a:noFill/>
        </p:spPr>
        <p:txBody>
          <a:bodyPr wrap="square" rtlCol="0">
            <a:spAutoFit/>
          </a:bodyPr>
          <a:lstStyle/>
          <a:p>
            <a:pPr algn="ctr"/>
            <a:r>
              <a:rPr lang="es-EC" sz="2000" b="1" dirty="0" smtClean="0">
                <a:solidFill>
                  <a:schemeClr val="bg1"/>
                </a:solidFill>
              </a:rPr>
              <a:t>Km. 23 vía Santo Domingo – Quevedo Hcda. Zoila Luz  Área de Acuicultura </a:t>
            </a:r>
            <a:endParaRPr lang="es-EC" sz="2000" b="1" dirty="0">
              <a:solidFill>
                <a:schemeClr val="bg1"/>
              </a:solidFill>
            </a:endParaRPr>
          </a:p>
        </p:txBody>
      </p:sp>
      <p:sp>
        <p:nvSpPr>
          <p:cNvPr id="4" name="3 CuadroTexto"/>
          <p:cNvSpPr txBox="1"/>
          <p:nvPr/>
        </p:nvSpPr>
        <p:spPr>
          <a:xfrm>
            <a:off x="2807804" y="622650"/>
            <a:ext cx="4140460" cy="461665"/>
          </a:xfrm>
          <a:prstGeom prst="rect">
            <a:avLst/>
          </a:prstGeom>
          <a:noFill/>
        </p:spPr>
        <p:txBody>
          <a:bodyPr wrap="square" rtlCol="0">
            <a:spAutoFit/>
          </a:bodyPr>
          <a:lstStyle/>
          <a:p>
            <a:r>
              <a:rPr lang="es-EC" sz="2400" b="1" dirty="0" smtClean="0"/>
              <a:t>UBICACIÓN  DEL ENSAYO </a:t>
            </a:r>
            <a:endParaRPr lang="es-EC" sz="2400" b="1" dirty="0"/>
          </a:p>
        </p:txBody>
      </p:sp>
    </p:spTree>
    <p:extLst>
      <p:ext uri="{BB962C8B-B14F-4D97-AF65-F5344CB8AC3E}">
        <p14:creationId xmlns:p14="http://schemas.microsoft.com/office/powerpoint/2010/main" val="1658418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206044"/>
            <a:ext cx="7848872" cy="1900777"/>
          </a:xfrm>
          <a:prstGeom prst="rect">
            <a:avLst/>
          </a:prstGeom>
        </p:spPr>
        <p:txBody>
          <a:bodyPr wrap="square">
            <a:spAutoFit/>
          </a:bodyPr>
          <a:lstStyle/>
          <a:p>
            <a:pPr lvl="0">
              <a:lnSpc>
                <a:spcPct val="150000"/>
              </a:lnSpc>
            </a:pPr>
            <a:r>
              <a:rPr lang="es-ES" sz="1600" dirty="0" smtClean="0"/>
              <a:t>T 1 (M0)=  </a:t>
            </a:r>
            <a:r>
              <a:rPr lang="es-ES" sz="1600" dirty="0"/>
              <a:t>Alimento con 50 % Estiércol de Cerdo +  50 % Restos Vegetales.</a:t>
            </a:r>
            <a:endParaRPr lang="es-EC" sz="1600" dirty="0"/>
          </a:p>
          <a:p>
            <a:pPr lvl="0">
              <a:lnSpc>
                <a:spcPct val="150000"/>
              </a:lnSpc>
            </a:pPr>
            <a:r>
              <a:rPr lang="es-ES" sz="1600" dirty="0" smtClean="0"/>
              <a:t>T 2 (M 33) </a:t>
            </a:r>
            <a:r>
              <a:rPr lang="es-ES" sz="1600" dirty="0"/>
              <a:t>= Alimento con 33% de Morera + 67 % Restos Vegetales. </a:t>
            </a:r>
            <a:endParaRPr lang="es-EC" sz="1600" dirty="0"/>
          </a:p>
          <a:p>
            <a:pPr lvl="0">
              <a:lnSpc>
                <a:spcPct val="150000"/>
              </a:lnSpc>
            </a:pPr>
            <a:r>
              <a:rPr lang="es-ES" sz="1600" dirty="0" smtClean="0"/>
              <a:t>T3 (M </a:t>
            </a:r>
            <a:r>
              <a:rPr lang="es-ES" sz="1600" dirty="0"/>
              <a:t>67 </a:t>
            </a:r>
            <a:r>
              <a:rPr lang="es-ES" sz="1600" dirty="0" smtClean="0"/>
              <a:t>)=</a:t>
            </a:r>
            <a:r>
              <a:rPr lang="es-ES" sz="1600" dirty="0"/>
              <a:t>Alimento  con 67 % Morera  + 33% Restos Vegetales.</a:t>
            </a:r>
            <a:endParaRPr lang="es-EC" sz="1600" dirty="0"/>
          </a:p>
          <a:p>
            <a:pPr lvl="0">
              <a:lnSpc>
                <a:spcPct val="150000"/>
              </a:lnSpc>
            </a:pPr>
            <a:r>
              <a:rPr lang="es-ES" sz="1600" dirty="0" smtClean="0"/>
              <a:t>T4 (M 100) </a:t>
            </a:r>
            <a:r>
              <a:rPr lang="es-ES" sz="1600" dirty="0"/>
              <a:t>=Alimento con 100% Morera.</a:t>
            </a:r>
            <a:endParaRPr lang="es-EC" sz="1600" dirty="0"/>
          </a:p>
          <a:p>
            <a:pPr lvl="0">
              <a:lnSpc>
                <a:spcPct val="150000"/>
              </a:lnSpc>
            </a:pPr>
            <a:r>
              <a:rPr lang="es-ES" sz="1600" dirty="0" smtClean="0"/>
              <a:t>T5 (RV </a:t>
            </a:r>
            <a:r>
              <a:rPr lang="es-ES" sz="1600" dirty="0"/>
              <a:t>100 </a:t>
            </a:r>
            <a:r>
              <a:rPr lang="es-ES" sz="1600" dirty="0" smtClean="0"/>
              <a:t>)= </a:t>
            </a:r>
            <a:r>
              <a:rPr lang="es-ES" sz="1600" dirty="0"/>
              <a:t>Alimento con 100% Restos Vegetales.</a:t>
            </a:r>
            <a:endParaRPr lang="es-EC" sz="1600" dirty="0"/>
          </a:p>
        </p:txBody>
      </p:sp>
      <p:sp>
        <p:nvSpPr>
          <p:cNvPr id="3" name="2 Rectángulo"/>
          <p:cNvSpPr/>
          <p:nvPr/>
        </p:nvSpPr>
        <p:spPr>
          <a:xfrm>
            <a:off x="1043608" y="4221088"/>
            <a:ext cx="7560840" cy="1938992"/>
          </a:xfrm>
          <a:prstGeom prst="rect">
            <a:avLst/>
          </a:prstGeom>
        </p:spPr>
        <p:txBody>
          <a:bodyPr wrap="square">
            <a:spAutoFit/>
          </a:bodyPr>
          <a:lstStyle/>
          <a:p>
            <a:pPr lvl="0">
              <a:lnSpc>
                <a:spcPct val="150000"/>
              </a:lnSpc>
            </a:pPr>
            <a:r>
              <a:rPr lang="es-ES" sz="1600" dirty="0" smtClean="0"/>
              <a:t>T1 (B 0) </a:t>
            </a:r>
            <a:r>
              <a:rPr lang="es-ES" sz="1600" dirty="0"/>
              <a:t>= Alimento con 50 % Estiércol de Cerdo +  50 % Restos Vegetales.</a:t>
            </a:r>
            <a:endParaRPr lang="es-EC" sz="1600" dirty="0"/>
          </a:p>
          <a:p>
            <a:pPr lvl="0">
              <a:lnSpc>
                <a:spcPct val="150000"/>
              </a:lnSpc>
            </a:pPr>
            <a:r>
              <a:rPr lang="es-ES" sz="1600" dirty="0" smtClean="0"/>
              <a:t>T2 (B 2) </a:t>
            </a:r>
            <a:r>
              <a:rPr lang="es-ES" sz="1600" dirty="0"/>
              <a:t>= Alimento balanceado al 2% de biomasa total. </a:t>
            </a:r>
            <a:endParaRPr lang="es-EC" sz="1600" dirty="0"/>
          </a:p>
          <a:p>
            <a:pPr lvl="0">
              <a:lnSpc>
                <a:spcPct val="150000"/>
              </a:lnSpc>
            </a:pPr>
            <a:r>
              <a:rPr lang="es-ES" sz="1600" dirty="0" smtClean="0"/>
              <a:t>T3 (B 3) </a:t>
            </a:r>
            <a:r>
              <a:rPr lang="es-ES" sz="1600" dirty="0"/>
              <a:t>=  Alimento balanceado al 3% de biomasa total.</a:t>
            </a:r>
            <a:endParaRPr lang="es-EC" sz="1600" dirty="0"/>
          </a:p>
          <a:p>
            <a:pPr lvl="0">
              <a:lnSpc>
                <a:spcPct val="150000"/>
              </a:lnSpc>
            </a:pPr>
            <a:r>
              <a:rPr lang="es-ES" sz="1600" dirty="0" smtClean="0"/>
              <a:t>T4 (B 4) </a:t>
            </a:r>
            <a:r>
              <a:rPr lang="es-ES" sz="1600" dirty="0"/>
              <a:t>= Alimento balanceado al 4% de biomasa total.</a:t>
            </a:r>
            <a:endParaRPr lang="es-EC" sz="1600" dirty="0"/>
          </a:p>
          <a:p>
            <a:pPr lvl="0">
              <a:lnSpc>
                <a:spcPct val="150000"/>
              </a:lnSpc>
            </a:pPr>
            <a:r>
              <a:rPr lang="es-ES" sz="1600" dirty="0" smtClean="0"/>
              <a:t>T5 (B 5) </a:t>
            </a:r>
            <a:r>
              <a:rPr lang="es-ES" sz="1600" dirty="0"/>
              <a:t>= Alimento balanceado al 5% de biomasa total.</a:t>
            </a:r>
            <a:endParaRPr lang="es-EC" sz="1600" dirty="0"/>
          </a:p>
        </p:txBody>
      </p:sp>
      <p:sp>
        <p:nvSpPr>
          <p:cNvPr id="4" name="3 CuadroTexto"/>
          <p:cNvSpPr txBox="1"/>
          <p:nvPr/>
        </p:nvSpPr>
        <p:spPr>
          <a:xfrm>
            <a:off x="3059832" y="836712"/>
            <a:ext cx="3168352" cy="369332"/>
          </a:xfrm>
          <a:prstGeom prst="rect">
            <a:avLst/>
          </a:prstGeom>
          <a:noFill/>
        </p:spPr>
        <p:txBody>
          <a:bodyPr wrap="square" rtlCol="0">
            <a:spAutoFit/>
          </a:bodyPr>
          <a:lstStyle/>
          <a:p>
            <a:r>
              <a:rPr lang="es-EC" b="1" dirty="0" smtClean="0"/>
              <a:t>TRATAMIENTOS  FASE  I</a:t>
            </a:r>
            <a:endParaRPr lang="es-EC" b="1" dirty="0"/>
          </a:p>
        </p:txBody>
      </p:sp>
      <p:sp>
        <p:nvSpPr>
          <p:cNvPr id="5" name="4 CuadroTexto"/>
          <p:cNvSpPr txBox="1"/>
          <p:nvPr/>
        </p:nvSpPr>
        <p:spPr>
          <a:xfrm>
            <a:off x="3201024" y="3639573"/>
            <a:ext cx="3168352" cy="369332"/>
          </a:xfrm>
          <a:prstGeom prst="rect">
            <a:avLst/>
          </a:prstGeom>
          <a:noFill/>
        </p:spPr>
        <p:txBody>
          <a:bodyPr wrap="square" rtlCol="0">
            <a:spAutoFit/>
          </a:bodyPr>
          <a:lstStyle/>
          <a:p>
            <a:r>
              <a:rPr lang="es-EC" b="1" dirty="0" smtClean="0"/>
              <a:t>TRATAMIENTOS  FASE  I</a:t>
            </a:r>
            <a:endParaRPr lang="es-EC" b="1" dirty="0"/>
          </a:p>
        </p:txBody>
      </p:sp>
    </p:spTree>
    <p:extLst>
      <p:ext uri="{BB962C8B-B14F-4D97-AF65-F5344CB8AC3E}">
        <p14:creationId xmlns:p14="http://schemas.microsoft.com/office/powerpoint/2010/main" val="4282711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691860"/>
            <a:ext cx="3780420" cy="461665"/>
          </a:xfrm>
          <a:prstGeom prst="rect">
            <a:avLst/>
          </a:prstGeom>
          <a:noFill/>
        </p:spPr>
        <p:txBody>
          <a:bodyPr wrap="square" rtlCol="0">
            <a:spAutoFit/>
          </a:bodyPr>
          <a:lstStyle/>
          <a:p>
            <a:r>
              <a:rPr lang="es-EC" sz="2400" b="1" dirty="0" smtClean="0"/>
              <a:t>VARIABLES  EVALUADAS </a:t>
            </a:r>
            <a:endParaRPr lang="es-EC" sz="2400" b="1" dirty="0"/>
          </a:p>
        </p:txBody>
      </p:sp>
      <p:sp>
        <p:nvSpPr>
          <p:cNvPr id="3" name="2 CuadroTexto"/>
          <p:cNvSpPr txBox="1"/>
          <p:nvPr/>
        </p:nvSpPr>
        <p:spPr>
          <a:xfrm>
            <a:off x="833411" y="1785539"/>
            <a:ext cx="3744416" cy="369332"/>
          </a:xfrm>
          <a:prstGeom prst="rect">
            <a:avLst/>
          </a:prstGeom>
          <a:noFill/>
          <a:ln>
            <a:solidFill>
              <a:srgbClr val="92D050"/>
            </a:solidFill>
          </a:ln>
        </p:spPr>
        <p:txBody>
          <a:bodyPr wrap="square" rtlCol="0">
            <a:spAutoFit/>
          </a:bodyPr>
          <a:lstStyle/>
          <a:p>
            <a:pPr algn="ctr"/>
            <a:r>
              <a:rPr lang="es-EC" b="1" dirty="0" smtClean="0"/>
              <a:t>PARÁMETROS ZOOTÉCNICOS </a:t>
            </a:r>
            <a:endParaRPr lang="es-EC" b="1" dirty="0"/>
          </a:p>
        </p:txBody>
      </p:sp>
      <p:sp>
        <p:nvSpPr>
          <p:cNvPr id="4" name="3 CuadroTexto"/>
          <p:cNvSpPr txBox="1"/>
          <p:nvPr/>
        </p:nvSpPr>
        <p:spPr>
          <a:xfrm>
            <a:off x="5148064" y="1785539"/>
            <a:ext cx="3672408" cy="369332"/>
          </a:xfrm>
          <a:prstGeom prst="rect">
            <a:avLst/>
          </a:prstGeom>
          <a:noFill/>
          <a:ln>
            <a:solidFill>
              <a:srgbClr val="92D050"/>
            </a:solidFill>
          </a:ln>
        </p:spPr>
        <p:txBody>
          <a:bodyPr wrap="square" rtlCol="0">
            <a:spAutoFit/>
          </a:bodyPr>
          <a:lstStyle/>
          <a:p>
            <a:r>
              <a:rPr lang="es-EC" b="1" dirty="0" smtClean="0"/>
              <a:t>PARAMETROS  FISICO QUIMICOS  </a:t>
            </a:r>
            <a:endParaRPr lang="es-EC" b="1" dirty="0"/>
          </a:p>
        </p:txBody>
      </p:sp>
      <p:cxnSp>
        <p:nvCxnSpPr>
          <p:cNvPr id="6" name="5 Conector recto de flecha"/>
          <p:cNvCxnSpPr>
            <a:stCxn id="2" idx="2"/>
          </p:cNvCxnSpPr>
          <p:nvPr/>
        </p:nvCxnSpPr>
        <p:spPr>
          <a:xfrm flipH="1">
            <a:off x="2843808" y="1153525"/>
            <a:ext cx="2034226" cy="47527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a:stCxn id="2" idx="2"/>
          </p:cNvCxnSpPr>
          <p:nvPr/>
        </p:nvCxnSpPr>
        <p:spPr>
          <a:xfrm>
            <a:off x="4878034" y="1153525"/>
            <a:ext cx="2106234" cy="47527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2705619" y="2276872"/>
            <a:ext cx="0" cy="43204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6984268" y="2276872"/>
            <a:ext cx="0" cy="43204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1475657" y="2852936"/>
            <a:ext cx="2880320" cy="2585323"/>
          </a:xfrm>
          <a:prstGeom prst="rect">
            <a:avLst/>
          </a:prstGeom>
          <a:noFill/>
        </p:spPr>
        <p:txBody>
          <a:bodyPr wrap="square" rtlCol="0">
            <a:spAutoFit/>
          </a:bodyPr>
          <a:lstStyle/>
          <a:p>
            <a:pPr marL="285750" indent="-285750">
              <a:buFont typeface="Arial" pitchFamily="34" charset="0"/>
              <a:buChar char="•"/>
            </a:pPr>
            <a:r>
              <a:rPr lang="es-EC" b="1" dirty="0" smtClean="0"/>
              <a:t>ALTURA </a:t>
            </a:r>
          </a:p>
          <a:p>
            <a:pPr marL="285750" indent="-285750">
              <a:buFont typeface="Arial" pitchFamily="34" charset="0"/>
              <a:buChar char="•"/>
            </a:pPr>
            <a:endParaRPr lang="es-EC" b="1" dirty="0"/>
          </a:p>
          <a:p>
            <a:pPr marL="285750" indent="-285750">
              <a:buFont typeface="Arial" pitchFamily="34" charset="0"/>
              <a:buChar char="•"/>
            </a:pPr>
            <a:r>
              <a:rPr lang="es-EC" b="1" dirty="0" smtClean="0"/>
              <a:t>LONGITUD</a:t>
            </a:r>
          </a:p>
          <a:p>
            <a:pPr marL="285750" indent="-285750">
              <a:buFont typeface="Arial" pitchFamily="34" charset="0"/>
              <a:buChar char="•"/>
            </a:pPr>
            <a:endParaRPr lang="es-EC" b="1" dirty="0"/>
          </a:p>
          <a:p>
            <a:pPr marL="285750" indent="-285750">
              <a:buFont typeface="Arial" pitchFamily="34" charset="0"/>
              <a:buChar char="•"/>
            </a:pPr>
            <a:r>
              <a:rPr lang="es-EC" b="1" dirty="0" smtClean="0"/>
              <a:t>PESO VIVO</a:t>
            </a:r>
          </a:p>
          <a:p>
            <a:pPr marL="285750" indent="-285750">
              <a:buFont typeface="Arial" pitchFamily="34" charset="0"/>
              <a:buChar char="•"/>
            </a:pPr>
            <a:endParaRPr lang="es-EC" b="1" dirty="0"/>
          </a:p>
          <a:p>
            <a:pPr marL="285750" indent="-285750">
              <a:buFont typeface="Arial" pitchFamily="34" charset="0"/>
              <a:buChar char="•"/>
            </a:pPr>
            <a:r>
              <a:rPr lang="es-EC" b="1" dirty="0" smtClean="0"/>
              <a:t>GANANCIA DE PESO</a:t>
            </a:r>
          </a:p>
          <a:p>
            <a:pPr marL="285750" indent="-285750">
              <a:buFont typeface="Arial" pitchFamily="34" charset="0"/>
              <a:buChar char="•"/>
            </a:pPr>
            <a:endParaRPr lang="es-EC" b="1" dirty="0"/>
          </a:p>
          <a:p>
            <a:pPr marL="285750" indent="-285750">
              <a:buFont typeface="Arial" pitchFamily="34" charset="0"/>
              <a:buChar char="•"/>
            </a:pPr>
            <a:r>
              <a:rPr lang="es-EC" b="1" dirty="0" smtClean="0"/>
              <a:t>MORTALIDAD</a:t>
            </a:r>
            <a:endParaRPr lang="es-EC" b="1" dirty="0"/>
          </a:p>
        </p:txBody>
      </p:sp>
      <p:sp>
        <p:nvSpPr>
          <p:cNvPr id="21" name="20 CuadroTexto"/>
          <p:cNvSpPr txBox="1"/>
          <p:nvPr/>
        </p:nvSpPr>
        <p:spPr>
          <a:xfrm>
            <a:off x="5724128" y="2857306"/>
            <a:ext cx="2520280" cy="2031325"/>
          </a:xfrm>
          <a:prstGeom prst="rect">
            <a:avLst/>
          </a:prstGeom>
          <a:noFill/>
        </p:spPr>
        <p:txBody>
          <a:bodyPr wrap="square" rtlCol="0">
            <a:spAutoFit/>
          </a:bodyPr>
          <a:lstStyle/>
          <a:p>
            <a:pPr marL="285750" indent="-285750">
              <a:buFont typeface="Arial" pitchFamily="34" charset="0"/>
              <a:buChar char="•"/>
            </a:pPr>
            <a:r>
              <a:rPr lang="es-EC" dirty="0" smtClean="0"/>
              <a:t>OXIGENO  DISUELTO </a:t>
            </a:r>
          </a:p>
          <a:p>
            <a:pPr marL="285750" indent="-285750">
              <a:buFont typeface="Arial" pitchFamily="34" charset="0"/>
              <a:buChar char="•"/>
            </a:pPr>
            <a:endParaRPr lang="es-EC" dirty="0"/>
          </a:p>
          <a:p>
            <a:pPr marL="285750" indent="-285750">
              <a:buFont typeface="Arial" pitchFamily="34" charset="0"/>
              <a:buChar char="•"/>
            </a:pPr>
            <a:r>
              <a:rPr lang="es-EC" dirty="0" smtClean="0"/>
              <a:t>pH</a:t>
            </a:r>
          </a:p>
          <a:p>
            <a:pPr marL="285750" indent="-285750">
              <a:buFont typeface="Arial" pitchFamily="34" charset="0"/>
              <a:buChar char="•"/>
            </a:pPr>
            <a:endParaRPr lang="es-EC" dirty="0" smtClean="0"/>
          </a:p>
          <a:p>
            <a:pPr marL="285750" indent="-285750">
              <a:buFont typeface="Arial" pitchFamily="34" charset="0"/>
              <a:buChar char="•"/>
            </a:pPr>
            <a:r>
              <a:rPr lang="es-EC" dirty="0" smtClean="0"/>
              <a:t>TEMPERATURA</a:t>
            </a:r>
          </a:p>
          <a:p>
            <a:pPr marL="285750" indent="-285750">
              <a:buFont typeface="Arial" pitchFamily="34" charset="0"/>
              <a:buChar char="•"/>
            </a:pPr>
            <a:endParaRPr lang="es-EC" dirty="0"/>
          </a:p>
          <a:p>
            <a:pPr marL="285750" indent="-285750">
              <a:buFont typeface="Arial" pitchFamily="34" charset="0"/>
              <a:buChar char="•"/>
            </a:pPr>
            <a:r>
              <a:rPr lang="es-EC" dirty="0" smtClean="0"/>
              <a:t>TRANSPARENCIA </a:t>
            </a:r>
            <a:endParaRPr lang="es-EC" dirty="0"/>
          </a:p>
        </p:txBody>
      </p:sp>
    </p:spTree>
    <p:extLst>
      <p:ext uri="{BB962C8B-B14F-4D97-AF65-F5344CB8AC3E}">
        <p14:creationId xmlns:p14="http://schemas.microsoft.com/office/powerpoint/2010/main" val="213637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ony Vaio\Pictures\tesis\P10109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73" t="25253" b="19798"/>
          <a:stretch/>
        </p:blipFill>
        <p:spPr bwMode="auto">
          <a:xfrm>
            <a:off x="137948" y="1412776"/>
            <a:ext cx="8784976" cy="45365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5 Conector recto"/>
          <p:cNvCxnSpPr/>
          <p:nvPr/>
        </p:nvCxnSpPr>
        <p:spPr>
          <a:xfrm>
            <a:off x="467544" y="3573016"/>
            <a:ext cx="7092788"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67544" y="3284984"/>
            <a:ext cx="0" cy="86409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7524328" y="3119591"/>
            <a:ext cx="72008" cy="84851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3023828" y="2441313"/>
            <a:ext cx="56220" cy="244827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2785610" y="2441313"/>
            <a:ext cx="532656"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2818059" y="4889585"/>
            <a:ext cx="532656"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01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784" y="2526371"/>
            <a:ext cx="4248472" cy="830997"/>
          </a:xfrm>
          <a:prstGeom prst="rect">
            <a:avLst/>
          </a:prstGeom>
          <a:noFill/>
        </p:spPr>
        <p:txBody>
          <a:bodyPr wrap="square" rtlCol="0">
            <a:spAutoFit/>
          </a:bodyPr>
          <a:lstStyle/>
          <a:p>
            <a:r>
              <a:rPr lang="es-EC" sz="4800" b="1" dirty="0" smtClean="0"/>
              <a:t>RESULTADOS</a:t>
            </a:r>
            <a:endParaRPr lang="es-EC" sz="4800" b="1" dirty="0"/>
          </a:p>
        </p:txBody>
      </p:sp>
    </p:spTree>
    <p:extLst>
      <p:ext uri="{BB962C8B-B14F-4D97-AF65-F5344CB8AC3E}">
        <p14:creationId xmlns:p14="http://schemas.microsoft.com/office/powerpoint/2010/main" val="2397419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784" y="2526371"/>
            <a:ext cx="4248472" cy="830997"/>
          </a:xfrm>
          <a:prstGeom prst="rect">
            <a:avLst/>
          </a:prstGeom>
          <a:noFill/>
        </p:spPr>
        <p:txBody>
          <a:bodyPr wrap="square" rtlCol="0">
            <a:spAutoFit/>
          </a:bodyPr>
          <a:lstStyle/>
          <a:p>
            <a:r>
              <a:rPr lang="es-EC" sz="4800" b="1" dirty="0" smtClean="0"/>
              <a:t>PESO VIVO</a:t>
            </a:r>
            <a:endParaRPr lang="es-EC" sz="4800" b="1" dirty="0"/>
          </a:p>
        </p:txBody>
      </p:sp>
    </p:spTree>
    <p:extLst>
      <p:ext uri="{BB962C8B-B14F-4D97-AF65-F5344CB8AC3E}">
        <p14:creationId xmlns:p14="http://schemas.microsoft.com/office/powerpoint/2010/main" val="3774212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799151" y="4797152"/>
            <a:ext cx="936104" cy="369332"/>
          </a:xfrm>
          <a:prstGeom prst="rect">
            <a:avLst/>
          </a:prstGeom>
          <a:noFill/>
        </p:spPr>
        <p:txBody>
          <a:bodyPr wrap="square" rtlCol="0">
            <a:spAutoFit/>
          </a:bodyPr>
          <a:lstStyle/>
          <a:p>
            <a:r>
              <a:rPr lang="es-EC" b="1" dirty="0" smtClean="0"/>
              <a:t>FASE I</a:t>
            </a:r>
            <a:endParaRPr lang="es-EC" b="1" dirty="0"/>
          </a:p>
        </p:txBody>
      </p:sp>
      <p:sp>
        <p:nvSpPr>
          <p:cNvPr id="9" name="8 CuadroTexto"/>
          <p:cNvSpPr txBox="1"/>
          <p:nvPr/>
        </p:nvSpPr>
        <p:spPr>
          <a:xfrm>
            <a:off x="6084168" y="4797152"/>
            <a:ext cx="1152128" cy="369332"/>
          </a:xfrm>
          <a:prstGeom prst="rect">
            <a:avLst/>
          </a:prstGeom>
          <a:noFill/>
        </p:spPr>
        <p:txBody>
          <a:bodyPr wrap="square" rtlCol="0">
            <a:spAutoFit/>
          </a:bodyPr>
          <a:lstStyle/>
          <a:p>
            <a:r>
              <a:rPr lang="es-EC" b="1" dirty="0" smtClean="0"/>
              <a:t>FASE II</a:t>
            </a:r>
            <a:endParaRPr lang="es-EC" b="1" dirty="0"/>
          </a:p>
        </p:txBody>
      </p:sp>
      <p:sp>
        <p:nvSpPr>
          <p:cNvPr id="12" name="11 CuadroTexto"/>
          <p:cNvSpPr txBox="1"/>
          <p:nvPr/>
        </p:nvSpPr>
        <p:spPr>
          <a:xfrm>
            <a:off x="3059832" y="404664"/>
            <a:ext cx="3312368" cy="523220"/>
          </a:xfrm>
          <a:prstGeom prst="rect">
            <a:avLst/>
          </a:prstGeom>
          <a:noFill/>
        </p:spPr>
        <p:txBody>
          <a:bodyPr wrap="square" rtlCol="0">
            <a:spAutoFit/>
          </a:bodyPr>
          <a:lstStyle/>
          <a:p>
            <a:r>
              <a:rPr lang="es-EC" sz="2800" b="1" dirty="0" smtClean="0"/>
              <a:t>PESO VIVO</a:t>
            </a:r>
            <a:endParaRPr lang="es-EC" sz="2800" b="1" dirty="0"/>
          </a:p>
        </p:txBody>
      </p:sp>
      <p:graphicFrame>
        <p:nvGraphicFramePr>
          <p:cNvPr id="14" name="13 Gráfico"/>
          <p:cNvGraphicFramePr/>
          <p:nvPr>
            <p:extLst>
              <p:ext uri="{D42A27DB-BD31-4B8C-83A1-F6EECF244321}">
                <p14:modId xmlns:p14="http://schemas.microsoft.com/office/powerpoint/2010/main" val="3556559593"/>
              </p:ext>
            </p:extLst>
          </p:nvPr>
        </p:nvGraphicFramePr>
        <p:xfrm>
          <a:off x="323528" y="927884"/>
          <a:ext cx="8372182" cy="552545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3 Conector recto"/>
          <p:cNvCxnSpPr/>
          <p:nvPr/>
        </p:nvCxnSpPr>
        <p:spPr>
          <a:xfrm>
            <a:off x="2267744" y="4581128"/>
            <a:ext cx="33843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652120" y="4581128"/>
            <a:ext cx="151216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18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055228175"/>
              </p:ext>
            </p:extLst>
          </p:nvPr>
        </p:nvGraphicFramePr>
        <p:xfrm>
          <a:off x="467544" y="1124744"/>
          <a:ext cx="8064896" cy="2699004"/>
        </p:xfrm>
        <a:graphic>
          <a:graphicData uri="http://schemas.openxmlformats.org/drawingml/2006/table">
            <a:tbl>
              <a:tblPr firstRow="1" firstCol="1" bandRow="1">
                <a:tableStyleId>{9D7B26C5-4107-4FEC-AEDC-1716B250A1EF}</a:tableStyleId>
              </a:tblPr>
              <a:tblGrid>
                <a:gridCol w="2184915"/>
                <a:gridCol w="628402"/>
                <a:gridCol w="726098"/>
                <a:gridCol w="972821"/>
                <a:gridCol w="972821"/>
                <a:gridCol w="857739"/>
                <a:gridCol w="861050"/>
                <a:gridCol w="861050"/>
              </a:tblGrid>
              <a:tr h="229116">
                <a:tc gridSpan="8">
                  <a:txBody>
                    <a:bodyPr/>
                    <a:lstStyle/>
                    <a:p>
                      <a:pPr algn="ctr">
                        <a:lnSpc>
                          <a:spcPct val="115000"/>
                        </a:lnSpc>
                        <a:spcAft>
                          <a:spcPts val="0"/>
                        </a:spcAft>
                      </a:pPr>
                      <a:r>
                        <a:rPr lang="es-EC" sz="1400" dirty="0">
                          <a:effectLst/>
                        </a:rPr>
                        <a:t>Tiempo de alimentación, días</a:t>
                      </a:r>
                      <a:endParaRPr lang="es-EC" sz="1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9116">
                <a:tc rowSpan="2">
                  <a:txBody>
                    <a:bodyPr/>
                    <a:lstStyle/>
                    <a:p>
                      <a:pPr algn="ctr">
                        <a:lnSpc>
                          <a:spcPct val="115000"/>
                        </a:lnSpc>
                        <a:spcAft>
                          <a:spcPts val="0"/>
                        </a:spcAft>
                      </a:pPr>
                      <a:r>
                        <a:rPr lang="es-EC" sz="1400">
                          <a:effectLst/>
                        </a:rPr>
                        <a:t>Fuente de variación</a:t>
                      </a:r>
                    </a:p>
                    <a:p>
                      <a:pPr algn="ctr">
                        <a:lnSpc>
                          <a:spcPct val="115000"/>
                        </a:lnSpc>
                        <a:spcAft>
                          <a:spcPts val="0"/>
                        </a:spcAft>
                      </a:pPr>
                      <a:r>
                        <a:rPr lang="es-EC" sz="1400">
                          <a:effectLst/>
                        </a:rPr>
                        <a:t>Tratamientos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gl</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0 </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33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61</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93</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125</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157</a:t>
                      </a:r>
                      <a:endParaRPr lang="es-EC" sz="1400">
                        <a:solidFill>
                          <a:srgbClr val="000000"/>
                        </a:solidFill>
                        <a:effectLst/>
                        <a:latin typeface="Times New Roman"/>
                        <a:ea typeface="Times New Roman"/>
                        <a:cs typeface="Arial"/>
                      </a:endParaRPr>
                    </a:p>
                  </a:txBody>
                  <a:tcPr marL="68580" marR="68580" marT="0" marB="0"/>
                </a:tc>
              </a:tr>
              <a:tr h="229116">
                <a:tc vMerge="1">
                  <a:txBody>
                    <a:bodyPr/>
                    <a:lstStyle/>
                    <a:p>
                      <a:endParaRPr lang="es-EC"/>
                    </a:p>
                  </a:txBody>
                  <a:tcPr/>
                </a:tc>
                <a:tc>
                  <a:txBody>
                    <a:bodyPr/>
                    <a:lstStyle/>
                    <a:p>
                      <a:pPr algn="l">
                        <a:lnSpc>
                          <a:spcPct val="115000"/>
                        </a:lnSpc>
                        <a:spcAft>
                          <a:spcPts val="0"/>
                        </a:spcAft>
                      </a:pPr>
                      <a:r>
                        <a:rPr lang="es-EC" sz="1400">
                          <a:effectLst/>
                        </a:rPr>
                        <a:t>4</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9,02ns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87,57ns</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193,78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274,87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376,35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430,21 *</a:t>
                      </a:r>
                      <a:endParaRPr lang="es-EC" sz="1400">
                        <a:solidFill>
                          <a:srgbClr val="000000"/>
                        </a:solidFill>
                        <a:effectLst/>
                        <a:latin typeface="Times New Roman"/>
                        <a:ea typeface="Times New Roman"/>
                        <a:cs typeface="Arial"/>
                      </a:endParaRPr>
                    </a:p>
                  </a:txBody>
                  <a:tcPr marL="68580" marR="68580" marT="0" marB="0"/>
                </a:tc>
              </a:tr>
              <a:tr h="458233">
                <a:tc>
                  <a:txBody>
                    <a:bodyPr/>
                    <a:lstStyle/>
                    <a:p>
                      <a:pPr algn="ctr">
                        <a:lnSpc>
                          <a:spcPct val="115000"/>
                        </a:lnSpc>
                        <a:spcAft>
                          <a:spcPts val="0"/>
                        </a:spcAft>
                      </a:pPr>
                      <a:r>
                        <a:rPr lang="es-EC" sz="1400">
                          <a:effectLst/>
                        </a:rPr>
                        <a:t>M0 VS M33,M67,M100,RV100</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12,42 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8,34 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4,88 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6,27 ns</a:t>
                      </a:r>
                      <a:endParaRPr lang="es-EC" sz="1400">
                        <a:solidFill>
                          <a:srgbClr val="000000"/>
                        </a:solidFill>
                        <a:effectLst/>
                        <a:latin typeface="Times New Roman"/>
                        <a:ea typeface="Times New Roman"/>
                        <a:cs typeface="Arial"/>
                      </a:endParaRPr>
                    </a:p>
                  </a:txBody>
                  <a:tcPr marL="68580" marR="68580" marT="0" marB="0"/>
                </a:tc>
              </a:tr>
              <a:tr h="229116">
                <a:tc>
                  <a:txBody>
                    <a:bodyPr/>
                    <a:lstStyle/>
                    <a:p>
                      <a:pPr algn="ctr">
                        <a:lnSpc>
                          <a:spcPct val="115000"/>
                        </a:lnSpc>
                        <a:spcAft>
                          <a:spcPts val="0"/>
                        </a:spcAft>
                      </a:pPr>
                      <a:r>
                        <a:rPr lang="es-EC" sz="1400">
                          <a:effectLst/>
                        </a:rPr>
                        <a:t>M33 VS M67,M100,RV100</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8,05 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19,29 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1,09 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0,52 ns</a:t>
                      </a:r>
                      <a:endParaRPr lang="es-EC" sz="1400">
                        <a:solidFill>
                          <a:srgbClr val="000000"/>
                        </a:solidFill>
                        <a:effectLst/>
                        <a:latin typeface="Times New Roman"/>
                        <a:ea typeface="Times New Roman"/>
                        <a:cs typeface="Arial"/>
                      </a:endParaRPr>
                    </a:p>
                  </a:txBody>
                  <a:tcPr marL="68580" marR="68580" marT="0" marB="0"/>
                </a:tc>
              </a:tr>
              <a:tr h="229116">
                <a:tc>
                  <a:txBody>
                    <a:bodyPr/>
                    <a:lstStyle/>
                    <a:p>
                      <a:pPr algn="ctr">
                        <a:lnSpc>
                          <a:spcPct val="115000"/>
                        </a:lnSpc>
                        <a:spcAft>
                          <a:spcPts val="0"/>
                        </a:spcAft>
                      </a:pPr>
                      <a:r>
                        <a:rPr lang="es-EC" sz="1400">
                          <a:effectLst/>
                        </a:rPr>
                        <a:t>M67  VS  M100, RV100</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25,59 ns</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13,18 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72,16 ns</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78,92 *</a:t>
                      </a:r>
                      <a:endParaRPr lang="es-EC" sz="1400">
                        <a:solidFill>
                          <a:srgbClr val="000000"/>
                        </a:solidFill>
                        <a:effectLst/>
                        <a:latin typeface="Times New Roman"/>
                        <a:ea typeface="Times New Roman"/>
                        <a:cs typeface="Arial"/>
                      </a:endParaRPr>
                    </a:p>
                  </a:txBody>
                  <a:tcPr marL="68580" marR="68580" marT="0" marB="0"/>
                </a:tc>
              </a:tr>
              <a:tr h="229116">
                <a:tc>
                  <a:txBody>
                    <a:bodyPr/>
                    <a:lstStyle/>
                    <a:p>
                      <a:pPr algn="ctr">
                        <a:lnSpc>
                          <a:spcPct val="115000"/>
                        </a:lnSpc>
                        <a:spcAft>
                          <a:spcPts val="0"/>
                        </a:spcAft>
                      </a:pPr>
                      <a:r>
                        <a:rPr lang="es-EC" sz="1400">
                          <a:effectLst/>
                        </a:rPr>
                        <a:t>M100 VS RV100</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729,08 *</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1058,68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1427,28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1635,15 *</a:t>
                      </a:r>
                      <a:endParaRPr lang="es-EC" sz="1400">
                        <a:solidFill>
                          <a:srgbClr val="000000"/>
                        </a:solidFill>
                        <a:effectLst/>
                        <a:latin typeface="Times New Roman"/>
                        <a:ea typeface="Times New Roman"/>
                        <a:cs typeface="Arial"/>
                      </a:endParaRPr>
                    </a:p>
                  </a:txBody>
                  <a:tcPr marL="68580" marR="68580" marT="0" marB="0"/>
                </a:tc>
              </a:tr>
              <a:tr h="229116">
                <a:tc>
                  <a:txBody>
                    <a:bodyPr/>
                    <a:lstStyle/>
                    <a:p>
                      <a:pPr algn="ctr">
                        <a:lnSpc>
                          <a:spcPct val="115000"/>
                        </a:lnSpc>
                        <a:spcAft>
                          <a:spcPts val="0"/>
                        </a:spcAft>
                      </a:pPr>
                      <a:r>
                        <a:rPr lang="es-EC" sz="1400">
                          <a:effectLst/>
                        </a:rPr>
                        <a:t>Error</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10</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5,93</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28,16</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41,84</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53,55</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75,23</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76,63</a:t>
                      </a:r>
                      <a:endParaRPr lang="es-EC" sz="1400">
                        <a:solidFill>
                          <a:srgbClr val="000000"/>
                        </a:solidFill>
                        <a:effectLst/>
                        <a:latin typeface="Times New Roman"/>
                        <a:ea typeface="Times New Roman"/>
                        <a:cs typeface="Arial"/>
                      </a:endParaRPr>
                    </a:p>
                  </a:txBody>
                  <a:tcPr marL="68580" marR="68580" marT="0" marB="0"/>
                </a:tc>
              </a:tr>
              <a:tr h="229116">
                <a:tc>
                  <a:txBody>
                    <a:bodyPr/>
                    <a:lstStyle/>
                    <a:p>
                      <a:pPr algn="ctr">
                        <a:lnSpc>
                          <a:spcPct val="115000"/>
                        </a:lnSpc>
                        <a:spcAft>
                          <a:spcPts val="0"/>
                        </a:spcAft>
                      </a:pPr>
                      <a:r>
                        <a:rPr lang="es-EC" sz="1400">
                          <a:effectLst/>
                        </a:rPr>
                        <a:t>Total</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14</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 </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r>
              <a:tr h="229116">
                <a:tc>
                  <a:txBody>
                    <a:bodyPr/>
                    <a:lstStyle/>
                    <a:p>
                      <a:pPr algn="ctr">
                        <a:lnSpc>
                          <a:spcPct val="115000"/>
                        </a:lnSpc>
                        <a:spcAft>
                          <a:spcPts val="0"/>
                        </a:spcAft>
                      </a:pPr>
                      <a:r>
                        <a:rPr lang="es-EC" sz="1400" dirty="0">
                          <a:effectLst/>
                        </a:rPr>
                        <a:t>Coeficiente de variación</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10,12</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11,63</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a:effectLst/>
                        </a:rPr>
                        <a:t>12,11</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12,41</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13,64</a:t>
                      </a:r>
                      <a:endParaRPr lang="es-EC" sz="1400" dirty="0">
                        <a:solidFill>
                          <a:srgbClr val="000000"/>
                        </a:solidFill>
                        <a:effectLst/>
                        <a:latin typeface="Times New Roman"/>
                        <a:ea typeface="Times New Roman"/>
                        <a:cs typeface="Arial"/>
                      </a:endParaRPr>
                    </a:p>
                  </a:txBody>
                  <a:tcPr marL="68580" marR="68580" marT="0" marB="0"/>
                </a:tc>
                <a:tc>
                  <a:txBody>
                    <a:bodyPr/>
                    <a:lstStyle/>
                    <a:p>
                      <a:pPr algn="l">
                        <a:lnSpc>
                          <a:spcPct val="115000"/>
                        </a:lnSpc>
                        <a:spcAft>
                          <a:spcPts val="0"/>
                        </a:spcAft>
                      </a:pPr>
                      <a:r>
                        <a:rPr lang="es-EC" sz="1400" dirty="0">
                          <a:effectLst/>
                        </a:rPr>
                        <a:t>11,48</a:t>
                      </a:r>
                      <a:endParaRPr lang="es-EC" sz="1400" dirty="0">
                        <a:solidFill>
                          <a:srgbClr val="000000"/>
                        </a:solidFill>
                        <a:effectLst/>
                        <a:latin typeface="Times New Roman"/>
                        <a:ea typeface="Times New Roman"/>
                        <a:cs typeface="Arial"/>
                      </a:endParaRPr>
                    </a:p>
                  </a:txBody>
                  <a:tcPr marL="68580" marR="68580" marT="0" marB="0"/>
                </a:tc>
              </a:tr>
            </a:tbl>
          </a:graphicData>
        </a:graphic>
      </p:graphicFrame>
      <p:sp>
        <p:nvSpPr>
          <p:cNvPr id="4" name="3 CuadroTexto"/>
          <p:cNvSpPr txBox="1"/>
          <p:nvPr/>
        </p:nvSpPr>
        <p:spPr>
          <a:xfrm>
            <a:off x="3059832" y="221632"/>
            <a:ext cx="3600400" cy="461665"/>
          </a:xfrm>
          <a:prstGeom prst="rect">
            <a:avLst/>
          </a:prstGeom>
          <a:noFill/>
        </p:spPr>
        <p:txBody>
          <a:bodyPr wrap="square" rtlCol="0">
            <a:spAutoFit/>
          </a:bodyPr>
          <a:lstStyle/>
          <a:p>
            <a:r>
              <a:rPr lang="en-US" sz="2400" b="1" dirty="0" smtClean="0"/>
              <a:t>ANALISIS DE VARIANZA</a:t>
            </a:r>
            <a:endParaRPr lang="es-EC" sz="2400" b="1" dirty="0"/>
          </a:p>
        </p:txBody>
      </p:sp>
      <p:graphicFrame>
        <p:nvGraphicFramePr>
          <p:cNvPr id="6" name="5 Tabla"/>
          <p:cNvGraphicFramePr>
            <a:graphicFrameLocks noGrp="1"/>
          </p:cNvGraphicFramePr>
          <p:nvPr>
            <p:extLst>
              <p:ext uri="{D42A27DB-BD31-4B8C-83A1-F6EECF244321}">
                <p14:modId xmlns:p14="http://schemas.microsoft.com/office/powerpoint/2010/main" val="3906714000"/>
              </p:ext>
            </p:extLst>
          </p:nvPr>
        </p:nvGraphicFramePr>
        <p:xfrm>
          <a:off x="1223628" y="4215873"/>
          <a:ext cx="6840760" cy="2880360"/>
        </p:xfrm>
        <a:graphic>
          <a:graphicData uri="http://schemas.openxmlformats.org/drawingml/2006/table">
            <a:tbl>
              <a:tblPr firstRow="1" firstCol="1" bandRow="1">
                <a:tableStyleId>{9D7B26C5-4107-4FEC-AEDC-1716B250A1EF}</a:tableStyleId>
              </a:tblPr>
              <a:tblGrid>
                <a:gridCol w="2817911"/>
                <a:gridCol w="507048"/>
                <a:gridCol w="1756703"/>
                <a:gridCol w="1759098"/>
              </a:tblGrid>
              <a:tr h="280031">
                <a:tc gridSpan="4">
                  <a:txBody>
                    <a:bodyPr/>
                    <a:lstStyle/>
                    <a:p>
                      <a:pPr algn="ctr">
                        <a:lnSpc>
                          <a:spcPct val="150000"/>
                        </a:lnSpc>
                        <a:spcAft>
                          <a:spcPts val="0"/>
                        </a:spcAft>
                      </a:pPr>
                      <a:r>
                        <a:rPr lang="es-EC" sz="1400" dirty="0">
                          <a:effectLst/>
                        </a:rPr>
                        <a:t>Tiempo de alimentación, días</a:t>
                      </a:r>
                      <a:endParaRPr lang="es-EC" sz="1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80031">
                <a:tc>
                  <a:txBody>
                    <a:bodyPr/>
                    <a:lstStyle/>
                    <a:p>
                      <a:pPr algn="ctr">
                        <a:lnSpc>
                          <a:spcPct val="150000"/>
                        </a:lnSpc>
                        <a:spcAft>
                          <a:spcPts val="0"/>
                        </a:spcAft>
                      </a:pPr>
                      <a:r>
                        <a:rPr lang="es-EC" sz="1400">
                          <a:effectLst/>
                        </a:rPr>
                        <a:t>Fuente de variación</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Gl</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20</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46 </a:t>
                      </a:r>
                      <a:endParaRPr lang="es-EC" sz="1400">
                        <a:solidFill>
                          <a:srgbClr val="000000"/>
                        </a:solidFill>
                        <a:effectLst/>
                        <a:latin typeface="Times New Roman"/>
                        <a:ea typeface="Times New Roman"/>
                        <a:cs typeface="Arial"/>
                      </a:endParaRPr>
                    </a:p>
                  </a:txBody>
                  <a:tcPr marL="68580" marR="68580" marT="0" marB="0"/>
                </a:tc>
              </a:tr>
              <a:tr h="280031">
                <a:tc>
                  <a:txBody>
                    <a:bodyPr/>
                    <a:lstStyle/>
                    <a:p>
                      <a:pPr algn="ctr">
                        <a:lnSpc>
                          <a:spcPct val="150000"/>
                        </a:lnSpc>
                        <a:spcAft>
                          <a:spcPts val="0"/>
                        </a:spcAft>
                      </a:pPr>
                      <a:r>
                        <a:rPr lang="es-EC" sz="1400">
                          <a:effectLst/>
                        </a:rPr>
                        <a:t>Tratamientos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721,15 *</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1833,3 *</a:t>
                      </a:r>
                      <a:endParaRPr lang="es-EC" sz="1400">
                        <a:solidFill>
                          <a:srgbClr val="000000"/>
                        </a:solidFill>
                        <a:effectLst/>
                        <a:latin typeface="Times New Roman"/>
                        <a:ea typeface="Times New Roman"/>
                        <a:cs typeface="Arial"/>
                      </a:endParaRPr>
                    </a:p>
                  </a:txBody>
                  <a:tcPr marL="68580" marR="68580" marT="0" marB="0"/>
                </a:tc>
              </a:tr>
              <a:tr h="280031">
                <a:tc>
                  <a:txBody>
                    <a:bodyPr/>
                    <a:lstStyle/>
                    <a:p>
                      <a:pPr algn="ctr">
                        <a:lnSpc>
                          <a:spcPct val="150000"/>
                        </a:lnSpc>
                        <a:spcAft>
                          <a:spcPts val="0"/>
                        </a:spcAft>
                      </a:pPr>
                      <a:r>
                        <a:rPr lang="es-EC" sz="1400">
                          <a:effectLst/>
                        </a:rPr>
                        <a:t>Alimento balanceado lineal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solidFill>
                            <a:srgbClr val="000000"/>
                          </a:solidFill>
                          <a:effectLst/>
                          <a:latin typeface="Times New Roman"/>
                          <a:ea typeface="Times New Roman"/>
                          <a:cs typeface="Arial"/>
                        </a:rPr>
                        <a:t>-</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r>
              <a:tr h="280031">
                <a:tc>
                  <a:txBody>
                    <a:bodyPr/>
                    <a:lstStyle/>
                    <a:p>
                      <a:pPr algn="ctr">
                        <a:lnSpc>
                          <a:spcPct val="150000"/>
                        </a:lnSpc>
                        <a:spcAft>
                          <a:spcPts val="0"/>
                        </a:spcAft>
                      </a:pPr>
                      <a:r>
                        <a:rPr lang="es-EC" sz="1400">
                          <a:effectLst/>
                        </a:rPr>
                        <a:t>Alimento balanceado cuadrático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solidFill>
                            <a:srgbClr val="000000"/>
                          </a:solidFill>
                          <a:effectLst/>
                          <a:latin typeface="Times New Roman"/>
                          <a:ea typeface="Times New Roman"/>
                          <a:cs typeface="Arial"/>
                        </a:rPr>
                        <a:t>-</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solidFill>
                            <a:schemeClr val="tx1"/>
                          </a:solidFill>
                          <a:effectLst/>
                          <a:latin typeface="+mn-lt"/>
                          <a:ea typeface="+mn-ea"/>
                          <a:cs typeface="+mn-cs"/>
                        </a:rPr>
                        <a:t>-</a:t>
                      </a:r>
                      <a:endParaRPr lang="es-EC" sz="1400" dirty="0">
                        <a:solidFill>
                          <a:srgbClr val="000000"/>
                        </a:solidFill>
                        <a:effectLst/>
                        <a:latin typeface="Times New Roman"/>
                        <a:ea typeface="Times New Roman"/>
                        <a:cs typeface="Arial"/>
                      </a:endParaRPr>
                    </a:p>
                  </a:txBody>
                  <a:tcPr marL="68580" marR="68580" marT="0" marB="0"/>
                </a:tc>
              </a:tr>
              <a:tr h="280031">
                <a:tc>
                  <a:txBody>
                    <a:bodyPr/>
                    <a:lstStyle/>
                    <a:p>
                      <a:pPr algn="ctr">
                        <a:lnSpc>
                          <a:spcPct val="150000"/>
                        </a:lnSpc>
                        <a:spcAft>
                          <a:spcPts val="0"/>
                        </a:spcAft>
                      </a:pPr>
                      <a:r>
                        <a:rPr lang="es-EC" sz="1400">
                          <a:effectLst/>
                        </a:rPr>
                        <a:t>Alimento balanceado cúbico</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518,09 *</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504,55 *</a:t>
                      </a:r>
                      <a:endParaRPr lang="es-EC" sz="1400" dirty="0">
                        <a:solidFill>
                          <a:srgbClr val="000000"/>
                        </a:solidFill>
                        <a:effectLst/>
                        <a:latin typeface="Times New Roman"/>
                        <a:ea typeface="Times New Roman"/>
                        <a:cs typeface="Arial"/>
                      </a:endParaRPr>
                    </a:p>
                  </a:txBody>
                  <a:tcPr marL="68580" marR="68580" marT="0" marB="0"/>
                </a:tc>
              </a:tr>
              <a:tr h="280031">
                <a:tc>
                  <a:txBody>
                    <a:bodyPr/>
                    <a:lstStyle/>
                    <a:p>
                      <a:pPr algn="ctr">
                        <a:lnSpc>
                          <a:spcPct val="150000"/>
                        </a:lnSpc>
                        <a:spcAft>
                          <a:spcPts val="0"/>
                        </a:spcAft>
                      </a:pPr>
                      <a:r>
                        <a:rPr lang="es-EC" sz="1400">
                          <a:effectLst/>
                        </a:rPr>
                        <a:t>Error</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103,78</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104,67</a:t>
                      </a:r>
                      <a:endParaRPr lang="es-EC" sz="1400" dirty="0">
                        <a:solidFill>
                          <a:srgbClr val="000000"/>
                        </a:solidFill>
                        <a:effectLst/>
                        <a:latin typeface="Times New Roman"/>
                        <a:ea typeface="Times New Roman"/>
                        <a:cs typeface="Arial"/>
                      </a:endParaRPr>
                    </a:p>
                  </a:txBody>
                  <a:tcPr marL="68580" marR="68580" marT="0" marB="0"/>
                </a:tc>
              </a:tr>
              <a:tr h="280031">
                <a:tc>
                  <a:txBody>
                    <a:bodyPr/>
                    <a:lstStyle/>
                    <a:p>
                      <a:pPr algn="ctr">
                        <a:lnSpc>
                          <a:spcPct val="150000"/>
                        </a:lnSpc>
                        <a:spcAft>
                          <a:spcPts val="0"/>
                        </a:spcAft>
                      </a:pPr>
                      <a:r>
                        <a:rPr lang="es-EC" sz="1400">
                          <a:effectLst/>
                        </a:rPr>
                        <a:t>Total</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a:ea typeface="Times New Roman"/>
                        <a:cs typeface="Arial"/>
                      </a:endParaRPr>
                    </a:p>
                  </a:txBody>
                  <a:tcPr marL="68580" marR="68580" marT="0" marB="0"/>
                </a:tc>
              </a:tr>
              <a:tr h="280031">
                <a:tc>
                  <a:txBody>
                    <a:bodyPr/>
                    <a:lstStyle/>
                    <a:p>
                      <a:pPr algn="ctr">
                        <a:lnSpc>
                          <a:spcPct val="150000"/>
                        </a:lnSpc>
                        <a:spcAft>
                          <a:spcPts val="0"/>
                        </a:spcAft>
                      </a:pPr>
                      <a:r>
                        <a:rPr lang="es-EC" sz="1400" dirty="0" err="1">
                          <a:effectLst/>
                        </a:rPr>
                        <a:t>Cv</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11,75</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8,81</a:t>
                      </a:r>
                      <a:endParaRPr lang="es-EC" sz="1400" dirty="0">
                        <a:solidFill>
                          <a:srgbClr val="000000"/>
                        </a:solidFill>
                        <a:effectLst/>
                        <a:latin typeface="Times New Roman"/>
                        <a:ea typeface="Times New Roman"/>
                        <a:cs typeface="Arial"/>
                      </a:endParaRPr>
                    </a:p>
                  </a:txBody>
                  <a:tcPr marL="68580" marR="68580" marT="0" marB="0"/>
                </a:tc>
              </a:tr>
            </a:tbl>
          </a:graphicData>
        </a:graphic>
      </p:graphicFrame>
      <p:sp>
        <p:nvSpPr>
          <p:cNvPr id="7" name="6 CuadroTexto"/>
          <p:cNvSpPr txBox="1"/>
          <p:nvPr/>
        </p:nvSpPr>
        <p:spPr>
          <a:xfrm>
            <a:off x="4139952" y="683297"/>
            <a:ext cx="1008112" cy="369332"/>
          </a:xfrm>
          <a:prstGeom prst="rect">
            <a:avLst/>
          </a:prstGeom>
          <a:noFill/>
        </p:spPr>
        <p:txBody>
          <a:bodyPr wrap="square" rtlCol="0">
            <a:spAutoFit/>
          </a:bodyPr>
          <a:lstStyle/>
          <a:p>
            <a:r>
              <a:rPr lang="en-US" b="1" dirty="0" smtClean="0"/>
              <a:t>FASE I</a:t>
            </a:r>
            <a:endParaRPr lang="es-EC" b="1" dirty="0"/>
          </a:p>
        </p:txBody>
      </p:sp>
      <p:sp>
        <p:nvSpPr>
          <p:cNvPr id="9" name="8 CuadroTexto"/>
          <p:cNvSpPr txBox="1"/>
          <p:nvPr/>
        </p:nvSpPr>
        <p:spPr>
          <a:xfrm>
            <a:off x="4139952" y="3865596"/>
            <a:ext cx="1008112" cy="369332"/>
          </a:xfrm>
          <a:prstGeom prst="rect">
            <a:avLst/>
          </a:prstGeom>
          <a:noFill/>
        </p:spPr>
        <p:txBody>
          <a:bodyPr wrap="square" rtlCol="0">
            <a:spAutoFit/>
          </a:bodyPr>
          <a:lstStyle/>
          <a:p>
            <a:r>
              <a:rPr lang="en-US" b="1" dirty="0" smtClean="0"/>
              <a:t>FASE II</a:t>
            </a:r>
            <a:endParaRPr lang="es-EC" b="1" dirty="0"/>
          </a:p>
        </p:txBody>
      </p:sp>
    </p:spTree>
    <p:extLst>
      <p:ext uri="{BB962C8B-B14F-4D97-AF65-F5344CB8AC3E}">
        <p14:creationId xmlns:p14="http://schemas.microsoft.com/office/powerpoint/2010/main" val="230275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117848334"/>
              </p:ext>
            </p:extLst>
          </p:nvPr>
        </p:nvGraphicFramePr>
        <p:xfrm>
          <a:off x="692188" y="1916832"/>
          <a:ext cx="8280920" cy="4785692"/>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403648" y="260648"/>
            <a:ext cx="7200800" cy="1754326"/>
          </a:xfrm>
          <a:prstGeom prst="rect">
            <a:avLst/>
          </a:prstGeom>
        </p:spPr>
        <p:txBody>
          <a:bodyPr wrap="square">
            <a:spAutoFit/>
          </a:bodyPr>
          <a:lstStyle/>
          <a:p>
            <a:pPr algn="ctr"/>
            <a:r>
              <a:rPr lang="es-ES" dirty="0"/>
              <a:t>A  los 20 días: Y= </a:t>
            </a:r>
            <a:r>
              <a:rPr lang="es-EC" dirty="0"/>
              <a:t>47,73 + 17,40x - 5,23(x-2,8)</a:t>
            </a:r>
            <a:r>
              <a:rPr lang="es-EC" baseline="30000" dirty="0"/>
              <a:t>2</a:t>
            </a:r>
            <a:r>
              <a:rPr lang="es-EC" dirty="0"/>
              <a:t> - 2,83(x-2,8)</a:t>
            </a:r>
            <a:r>
              <a:rPr lang="es-EC" baseline="30000" dirty="0"/>
              <a:t>3</a:t>
            </a:r>
            <a:endParaRPr lang="es-EC" dirty="0"/>
          </a:p>
          <a:p>
            <a:pPr algn="ctr"/>
            <a:r>
              <a:rPr lang="es-ES" dirty="0"/>
              <a:t>A los 46 días: Y= 55,28 + 23,62x - 7,04(x-2,8)</a:t>
            </a:r>
            <a:r>
              <a:rPr lang="es-ES" baseline="30000" dirty="0"/>
              <a:t>2</a:t>
            </a:r>
            <a:r>
              <a:rPr lang="es-ES" dirty="0"/>
              <a:t> - 3,29(x-2,8)</a:t>
            </a:r>
            <a:r>
              <a:rPr lang="es-ES" baseline="30000" dirty="0"/>
              <a:t>3</a:t>
            </a:r>
            <a:endParaRPr lang="es-EC" dirty="0"/>
          </a:p>
          <a:p>
            <a:pPr algn="ctr"/>
            <a:endParaRPr lang="es-ES" dirty="0" smtClean="0"/>
          </a:p>
          <a:p>
            <a:pPr algn="ctr"/>
            <a:r>
              <a:rPr lang="es-ES" dirty="0" smtClean="0"/>
              <a:t>Dónde</a:t>
            </a:r>
            <a:r>
              <a:rPr lang="es-ES" dirty="0"/>
              <a:t>:</a:t>
            </a:r>
            <a:endParaRPr lang="es-EC" dirty="0"/>
          </a:p>
          <a:p>
            <a:pPr algn="ctr"/>
            <a:r>
              <a:rPr lang="es-ES" dirty="0"/>
              <a:t> Y= Peso vivo en gramos</a:t>
            </a:r>
            <a:endParaRPr lang="es-EC" dirty="0"/>
          </a:p>
          <a:p>
            <a:pPr algn="ctr"/>
            <a:r>
              <a:rPr lang="es-ES" dirty="0"/>
              <a:t>X= Porcentajes de biomasa</a:t>
            </a:r>
            <a:endParaRPr lang="es-EC" dirty="0"/>
          </a:p>
        </p:txBody>
      </p:sp>
    </p:spTree>
    <p:extLst>
      <p:ext uri="{BB962C8B-B14F-4D97-AF65-F5344CB8AC3E}">
        <p14:creationId xmlns:p14="http://schemas.microsoft.com/office/powerpoint/2010/main" val="3550106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784" y="2526371"/>
            <a:ext cx="4248472" cy="830997"/>
          </a:xfrm>
          <a:prstGeom prst="rect">
            <a:avLst/>
          </a:prstGeom>
          <a:noFill/>
        </p:spPr>
        <p:txBody>
          <a:bodyPr wrap="square" rtlCol="0">
            <a:spAutoFit/>
          </a:bodyPr>
          <a:lstStyle/>
          <a:p>
            <a:r>
              <a:rPr lang="es-EC" sz="4800" b="1" dirty="0" smtClean="0"/>
              <a:t>LONGITUD</a:t>
            </a:r>
            <a:endParaRPr lang="es-EC" sz="4800" b="1" dirty="0"/>
          </a:p>
        </p:txBody>
      </p:sp>
    </p:spTree>
    <p:extLst>
      <p:ext uri="{BB962C8B-B14F-4D97-AF65-F5344CB8AC3E}">
        <p14:creationId xmlns:p14="http://schemas.microsoft.com/office/powerpoint/2010/main" val="10117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64181" y="980728"/>
            <a:ext cx="7416824" cy="923330"/>
          </a:xfrm>
          <a:prstGeom prst="rect">
            <a:avLst/>
          </a:prstGeom>
        </p:spPr>
        <p:txBody>
          <a:bodyPr wrap="square">
            <a:spAutoFit/>
          </a:bodyPr>
          <a:lstStyle/>
          <a:p>
            <a:pPr marL="285750" indent="-285750" algn="just">
              <a:buFont typeface="Arial" pitchFamily="34" charset="0"/>
              <a:buChar char="•"/>
            </a:pPr>
            <a:r>
              <a:rPr lang="es-ES" b="1" dirty="0" smtClean="0"/>
              <a:t>El cultivo del chame constituye una de las opciones acuícolas más interesantes para diversificar los medios de vida de las comunidades rurales costeras.</a:t>
            </a:r>
            <a:endParaRPr lang="es-EC" b="1" dirty="0" smtClean="0"/>
          </a:p>
        </p:txBody>
      </p:sp>
      <p:sp>
        <p:nvSpPr>
          <p:cNvPr id="3" name="2 Rectángulo"/>
          <p:cNvSpPr/>
          <p:nvPr/>
        </p:nvSpPr>
        <p:spPr>
          <a:xfrm>
            <a:off x="3372384" y="346484"/>
            <a:ext cx="2567768" cy="461665"/>
          </a:xfrm>
          <a:prstGeom prst="rect">
            <a:avLst/>
          </a:prstGeom>
        </p:spPr>
        <p:txBody>
          <a:bodyPr wrap="square">
            <a:spAutoFit/>
          </a:bodyPr>
          <a:lstStyle/>
          <a:p>
            <a:r>
              <a:rPr lang="es-ES" sz="2400" b="1" dirty="0"/>
              <a:t>INTRODUCCIÓN</a:t>
            </a:r>
            <a:endParaRPr lang="es-EC" sz="2400" b="1" dirty="0"/>
          </a:p>
        </p:txBody>
      </p:sp>
      <p:pic>
        <p:nvPicPr>
          <p:cNvPr id="4" name="Picture 2"/>
          <p:cNvPicPr/>
          <p:nvPr/>
        </p:nvPicPr>
        <p:blipFill rotWithShape="1">
          <a:blip r:embed="rId2">
            <a:extLst>
              <a:ext uri="{28A0092B-C50C-407E-A947-70E740481C1C}">
                <a14:useLocalDpi xmlns:a14="http://schemas.microsoft.com/office/drawing/2010/main" val="0"/>
              </a:ext>
            </a:extLst>
          </a:blip>
          <a:srcRect l="5342" t="26444" r="4638" b="22898"/>
          <a:stretch/>
        </p:blipFill>
        <p:spPr bwMode="auto">
          <a:xfrm>
            <a:off x="2345855" y="2132856"/>
            <a:ext cx="5328592" cy="3092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5" name="4 Rectángulo"/>
          <p:cNvSpPr/>
          <p:nvPr/>
        </p:nvSpPr>
        <p:spPr>
          <a:xfrm>
            <a:off x="6649348" y="6381328"/>
            <a:ext cx="2182008" cy="369332"/>
          </a:xfrm>
          <a:prstGeom prst="rect">
            <a:avLst/>
          </a:prstGeom>
        </p:spPr>
        <p:txBody>
          <a:bodyPr wrap="none">
            <a:spAutoFit/>
          </a:bodyPr>
          <a:lstStyle/>
          <a:p>
            <a:r>
              <a:rPr lang="es-ES" dirty="0"/>
              <a:t>(Haz y Arias, 2002)</a:t>
            </a:r>
            <a:endParaRPr lang="es-EC" dirty="0"/>
          </a:p>
        </p:txBody>
      </p:sp>
      <p:sp>
        <p:nvSpPr>
          <p:cNvPr id="7" name="6 Rectángulo"/>
          <p:cNvSpPr/>
          <p:nvPr/>
        </p:nvSpPr>
        <p:spPr>
          <a:xfrm>
            <a:off x="1187624" y="5503051"/>
            <a:ext cx="7776864" cy="646331"/>
          </a:xfrm>
          <a:prstGeom prst="rect">
            <a:avLst/>
          </a:prstGeom>
        </p:spPr>
        <p:txBody>
          <a:bodyPr wrap="square">
            <a:spAutoFit/>
          </a:bodyPr>
          <a:lstStyle/>
          <a:p>
            <a:pPr marL="285750" indent="-285750" algn="just">
              <a:buFont typeface="Arial" pitchFamily="34" charset="0"/>
              <a:buChar char="•"/>
            </a:pPr>
            <a:r>
              <a:rPr lang="es-ES" b="1" dirty="0"/>
              <a:t>El chame es una especie de fundamental importancia ecológica transformando energía potencial del detritus en energía utilizable</a:t>
            </a:r>
            <a:endParaRPr lang="es-EC" b="1" dirty="0"/>
          </a:p>
        </p:txBody>
      </p:sp>
    </p:spTree>
    <p:extLst>
      <p:ext uri="{BB962C8B-B14F-4D97-AF65-F5344CB8AC3E}">
        <p14:creationId xmlns:p14="http://schemas.microsoft.com/office/powerpoint/2010/main" val="2915392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4 Gráfico"/>
          <p:cNvGraphicFramePr>
            <a:graphicFrameLocks/>
          </p:cNvGraphicFramePr>
          <p:nvPr>
            <p:extLst>
              <p:ext uri="{D42A27DB-BD31-4B8C-83A1-F6EECF244321}">
                <p14:modId xmlns:p14="http://schemas.microsoft.com/office/powerpoint/2010/main" val="3316212952"/>
              </p:ext>
            </p:extLst>
          </p:nvPr>
        </p:nvGraphicFramePr>
        <p:xfrm>
          <a:off x="539552" y="1052736"/>
          <a:ext cx="8352928"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3419872" y="476672"/>
            <a:ext cx="2438978" cy="461665"/>
          </a:xfrm>
          <a:prstGeom prst="rect">
            <a:avLst/>
          </a:prstGeom>
          <a:noFill/>
        </p:spPr>
        <p:txBody>
          <a:bodyPr wrap="square" rtlCol="0">
            <a:spAutoFit/>
          </a:bodyPr>
          <a:lstStyle/>
          <a:p>
            <a:r>
              <a:rPr lang="en-US" sz="2400" b="1" dirty="0" smtClean="0"/>
              <a:t>LONGITUD (mm) </a:t>
            </a:r>
            <a:endParaRPr lang="es-EC" sz="2400" b="1" dirty="0"/>
          </a:p>
        </p:txBody>
      </p:sp>
      <p:cxnSp>
        <p:nvCxnSpPr>
          <p:cNvPr id="6" name="5 Conector recto"/>
          <p:cNvCxnSpPr/>
          <p:nvPr/>
        </p:nvCxnSpPr>
        <p:spPr>
          <a:xfrm>
            <a:off x="2123728" y="3645024"/>
            <a:ext cx="34563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580112" y="3645024"/>
            <a:ext cx="158417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433913" y="3645024"/>
            <a:ext cx="1008112" cy="369332"/>
          </a:xfrm>
          <a:prstGeom prst="rect">
            <a:avLst/>
          </a:prstGeom>
          <a:noFill/>
        </p:spPr>
        <p:txBody>
          <a:bodyPr wrap="square" rtlCol="0">
            <a:spAutoFit/>
          </a:bodyPr>
          <a:lstStyle/>
          <a:p>
            <a:r>
              <a:rPr lang="en-US" b="1" dirty="0" smtClean="0"/>
              <a:t>FASE I</a:t>
            </a:r>
            <a:endParaRPr lang="es-EC" b="1" dirty="0"/>
          </a:p>
        </p:txBody>
      </p:sp>
      <p:sp>
        <p:nvSpPr>
          <p:cNvPr id="10" name="9 CuadroTexto"/>
          <p:cNvSpPr txBox="1"/>
          <p:nvPr/>
        </p:nvSpPr>
        <p:spPr>
          <a:xfrm>
            <a:off x="5880429" y="3645024"/>
            <a:ext cx="1008112" cy="369332"/>
          </a:xfrm>
          <a:prstGeom prst="rect">
            <a:avLst/>
          </a:prstGeom>
          <a:noFill/>
        </p:spPr>
        <p:txBody>
          <a:bodyPr wrap="square" rtlCol="0">
            <a:spAutoFit/>
          </a:bodyPr>
          <a:lstStyle/>
          <a:p>
            <a:r>
              <a:rPr lang="en-US" b="1" dirty="0" smtClean="0"/>
              <a:t>FASE II</a:t>
            </a:r>
            <a:endParaRPr lang="es-EC" b="1" dirty="0"/>
          </a:p>
        </p:txBody>
      </p:sp>
    </p:spTree>
    <p:extLst>
      <p:ext uri="{BB962C8B-B14F-4D97-AF65-F5344CB8AC3E}">
        <p14:creationId xmlns:p14="http://schemas.microsoft.com/office/powerpoint/2010/main" val="1264839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136703570"/>
              </p:ext>
            </p:extLst>
          </p:nvPr>
        </p:nvGraphicFramePr>
        <p:xfrm>
          <a:off x="467544" y="1124744"/>
          <a:ext cx="8352929" cy="1920240"/>
        </p:xfrm>
        <a:graphic>
          <a:graphicData uri="http://schemas.openxmlformats.org/drawingml/2006/table">
            <a:tbl>
              <a:tblPr firstRow="1" firstCol="1" bandRow="1">
                <a:tableStyleId>{9D7B26C5-4107-4FEC-AEDC-1716B250A1EF}</a:tableStyleId>
              </a:tblPr>
              <a:tblGrid>
                <a:gridCol w="1070804"/>
                <a:gridCol w="945420"/>
                <a:gridCol w="648072"/>
                <a:gridCol w="936104"/>
                <a:gridCol w="1008112"/>
                <a:gridCol w="936104"/>
                <a:gridCol w="864096"/>
                <a:gridCol w="1008112"/>
                <a:gridCol w="936105"/>
              </a:tblGrid>
              <a:tr h="300033">
                <a:tc>
                  <a:txBody>
                    <a:bodyPr/>
                    <a:lstStyle/>
                    <a:p>
                      <a:pPr algn="ctr">
                        <a:lnSpc>
                          <a:spcPct val="150000"/>
                        </a:lnSpc>
                        <a:spcAft>
                          <a:spcPts val="0"/>
                        </a:spcAft>
                      </a:pPr>
                      <a:r>
                        <a:rPr lang="es-ES" sz="1400" dirty="0">
                          <a:effectLst/>
                        </a:rPr>
                        <a:t> </a:t>
                      </a:r>
                      <a:endParaRPr lang="es-EC" sz="1400" dirty="0">
                        <a:solidFill>
                          <a:srgbClr val="000000"/>
                        </a:solidFill>
                        <a:effectLst/>
                        <a:latin typeface="Times New Roman"/>
                        <a:ea typeface="Times New Roman"/>
                        <a:cs typeface="Arial"/>
                      </a:endParaRPr>
                    </a:p>
                  </a:txBody>
                  <a:tcPr marL="68580" marR="68580" marT="0" marB="0"/>
                </a:tc>
                <a:tc gridSpan="8">
                  <a:txBody>
                    <a:bodyPr/>
                    <a:lstStyle/>
                    <a:p>
                      <a:pPr algn="ctr">
                        <a:lnSpc>
                          <a:spcPct val="150000"/>
                        </a:lnSpc>
                        <a:spcAft>
                          <a:spcPts val="0"/>
                        </a:spcAft>
                      </a:pPr>
                      <a:r>
                        <a:rPr lang="es-EC" sz="1400" dirty="0">
                          <a:effectLst/>
                        </a:rPr>
                        <a:t>Tiempo de alimentación, días </a:t>
                      </a:r>
                      <a:endParaRPr lang="es-EC" sz="1400" dirty="0">
                        <a:solidFill>
                          <a:srgbClr val="000000"/>
                        </a:solidFill>
                        <a:effectLst/>
                        <a:latin typeface="Times New Roman"/>
                        <a:ea typeface="Times New Roman"/>
                        <a:cs typeface="Arial"/>
                      </a:endParaRPr>
                    </a:p>
                  </a:txBody>
                  <a:tcPr marL="68580" marR="68580" marT="0" marB="0"/>
                </a:tc>
                <a:tc hMerge="1">
                  <a:txBody>
                    <a:bodyPr/>
                    <a:lstStyle/>
                    <a:p>
                      <a:pPr algn="ctr">
                        <a:lnSpc>
                          <a:spcPct val="150000"/>
                        </a:lnSpc>
                        <a:spcAft>
                          <a:spcPts val="0"/>
                        </a:spcAft>
                      </a:pPr>
                      <a:endParaRPr lang="es-EC" sz="1400" dirty="0">
                        <a:solidFill>
                          <a:srgbClr val="000000"/>
                        </a:solidFill>
                        <a:effectLst/>
                        <a:latin typeface="Times New Roman"/>
                        <a:ea typeface="Times New Roman"/>
                        <a:cs typeface="Arial"/>
                      </a:endParaRPr>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0033">
                <a:tc gridSpan="2">
                  <a:txBody>
                    <a:bodyPr/>
                    <a:lstStyle/>
                    <a:p>
                      <a:pPr algn="ctr">
                        <a:lnSpc>
                          <a:spcPct val="150000"/>
                        </a:lnSpc>
                        <a:spcAft>
                          <a:spcPts val="0"/>
                        </a:spcAft>
                      </a:pPr>
                      <a:r>
                        <a:rPr lang="es-EC" sz="1400" dirty="0">
                          <a:effectLst/>
                        </a:rPr>
                        <a:t>Fuente de variación</a:t>
                      </a:r>
                      <a:endParaRPr lang="es-EC" sz="1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Gl</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50000"/>
                        </a:lnSpc>
                        <a:spcAft>
                          <a:spcPts val="0"/>
                        </a:spcAft>
                      </a:pPr>
                      <a:r>
                        <a:rPr lang="es-EC" sz="1400">
                          <a:effectLst/>
                        </a:rPr>
                        <a:t>0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33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61 </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125</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157 </a:t>
                      </a:r>
                      <a:endParaRPr lang="es-EC" sz="1400" dirty="0">
                        <a:solidFill>
                          <a:srgbClr val="000000"/>
                        </a:solidFill>
                        <a:effectLst/>
                        <a:latin typeface="Times New Roman"/>
                        <a:ea typeface="Times New Roman"/>
                        <a:cs typeface="Arial"/>
                      </a:endParaRPr>
                    </a:p>
                  </a:txBody>
                  <a:tcPr marL="68580" marR="68580" marT="0" marB="0"/>
                </a:tc>
              </a:tr>
              <a:tr h="300033">
                <a:tc gridSpan="2">
                  <a:txBody>
                    <a:bodyPr/>
                    <a:lstStyle/>
                    <a:p>
                      <a:pPr algn="ctr">
                        <a:lnSpc>
                          <a:spcPct val="150000"/>
                        </a:lnSpc>
                        <a:spcAft>
                          <a:spcPts val="0"/>
                        </a:spcAft>
                      </a:pPr>
                      <a:r>
                        <a:rPr lang="es-EC" sz="1400">
                          <a:effectLst/>
                        </a:rPr>
                        <a:t>Tratamientos </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13,86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4,55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16,73 ns</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22,95 ns</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36,14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53,08 ns</a:t>
                      </a:r>
                      <a:endParaRPr lang="es-EC" sz="1400">
                        <a:solidFill>
                          <a:srgbClr val="000000"/>
                        </a:solidFill>
                        <a:effectLst/>
                        <a:latin typeface="Times New Roman"/>
                        <a:ea typeface="Times New Roman"/>
                        <a:cs typeface="Arial"/>
                      </a:endParaRPr>
                    </a:p>
                  </a:txBody>
                  <a:tcPr marL="68580" marR="68580" marT="0" marB="0"/>
                </a:tc>
              </a:tr>
              <a:tr h="300033">
                <a:tc gridSpan="2">
                  <a:txBody>
                    <a:bodyPr/>
                    <a:lstStyle/>
                    <a:p>
                      <a:pPr algn="ctr">
                        <a:lnSpc>
                          <a:spcPct val="150000"/>
                        </a:lnSpc>
                        <a:spcAft>
                          <a:spcPts val="0"/>
                        </a:spcAft>
                      </a:pPr>
                      <a:r>
                        <a:rPr lang="es-EC" sz="1400">
                          <a:effectLst/>
                        </a:rPr>
                        <a:t>Error </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10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10,96</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14,76</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11,4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26,87</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23,59</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41,89</a:t>
                      </a:r>
                      <a:endParaRPr lang="es-EC" sz="1400">
                        <a:solidFill>
                          <a:srgbClr val="000000"/>
                        </a:solidFill>
                        <a:effectLst/>
                        <a:latin typeface="Times New Roman"/>
                        <a:ea typeface="Times New Roman"/>
                        <a:cs typeface="Arial"/>
                      </a:endParaRPr>
                    </a:p>
                  </a:txBody>
                  <a:tcPr marL="68580" marR="68580" marT="0" marB="0"/>
                </a:tc>
              </a:tr>
              <a:tr h="300033">
                <a:tc gridSpan="2">
                  <a:txBody>
                    <a:bodyPr/>
                    <a:lstStyle/>
                    <a:p>
                      <a:pPr algn="ctr">
                        <a:lnSpc>
                          <a:spcPct val="150000"/>
                        </a:lnSpc>
                        <a:spcAft>
                          <a:spcPts val="0"/>
                        </a:spcAft>
                      </a:pPr>
                      <a:r>
                        <a:rPr lang="es-EC" sz="1400">
                          <a:effectLst/>
                        </a:rPr>
                        <a:t>Total</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14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r>
              <a:tr h="300033">
                <a:tc gridSpan="2">
                  <a:txBody>
                    <a:bodyPr/>
                    <a:lstStyle/>
                    <a:p>
                      <a:pPr algn="ctr">
                        <a:lnSpc>
                          <a:spcPct val="150000"/>
                        </a:lnSpc>
                        <a:spcAft>
                          <a:spcPts val="0"/>
                        </a:spcAft>
                      </a:pPr>
                      <a:r>
                        <a:rPr lang="es-EC" sz="1400">
                          <a:effectLst/>
                        </a:rPr>
                        <a:t>Coeficiente de variación</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3,91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3,97</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3,18</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4,53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3,98</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5,15</a:t>
                      </a:r>
                      <a:endParaRPr lang="es-EC" sz="1400" dirty="0">
                        <a:solidFill>
                          <a:srgbClr val="000000"/>
                        </a:solidFill>
                        <a:effectLst/>
                        <a:latin typeface="Times New Roman"/>
                        <a:ea typeface="Times New Roman"/>
                        <a:cs typeface="Arial"/>
                      </a:endParaRPr>
                    </a:p>
                  </a:txBody>
                  <a:tcPr marL="68580" marR="68580" marT="0" marB="0"/>
                </a:tc>
              </a:tr>
            </a:tbl>
          </a:graphicData>
        </a:graphic>
      </p:graphicFrame>
      <p:sp>
        <p:nvSpPr>
          <p:cNvPr id="3" name="2 CuadroTexto"/>
          <p:cNvSpPr txBox="1"/>
          <p:nvPr/>
        </p:nvSpPr>
        <p:spPr>
          <a:xfrm>
            <a:off x="3059832" y="265855"/>
            <a:ext cx="3600400" cy="461665"/>
          </a:xfrm>
          <a:prstGeom prst="rect">
            <a:avLst/>
          </a:prstGeom>
          <a:noFill/>
        </p:spPr>
        <p:txBody>
          <a:bodyPr wrap="square" rtlCol="0">
            <a:spAutoFit/>
          </a:bodyPr>
          <a:lstStyle/>
          <a:p>
            <a:r>
              <a:rPr lang="en-US" sz="2400" b="1" dirty="0" smtClean="0"/>
              <a:t>ANALISIS DE VARIANZA</a:t>
            </a:r>
            <a:endParaRPr lang="es-EC" sz="2400" b="1" dirty="0"/>
          </a:p>
        </p:txBody>
      </p:sp>
      <p:sp>
        <p:nvSpPr>
          <p:cNvPr id="4" name="3 CuadroTexto"/>
          <p:cNvSpPr txBox="1"/>
          <p:nvPr/>
        </p:nvSpPr>
        <p:spPr>
          <a:xfrm>
            <a:off x="4139952" y="727520"/>
            <a:ext cx="1008112" cy="369332"/>
          </a:xfrm>
          <a:prstGeom prst="rect">
            <a:avLst/>
          </a:prstGeom>
          <a:noFill/>
        </p:spPr>
        <p:txBody>
          <a:bodyPr wrap="square" rtlCol="0">
            <a:spAutoFit/>
          </a:bodyPr>
          <a:lstStyle/>
          <a:p>
            <a:r>
              <a:rPr lang="en-US" b="1" dirty="0" smtClean="0"/>
              <a:t>FASE I</a:t>
            </a:r>
            <a:endParaRPr lang="es-EC" b="1" dirty="0"/>
          </a:p>
        </p:txBody>
      </p:sp>
      <p:sp>
        <p:nvSpPr>
          <p:cNvPr id="5" name="4 CuadroTexto"/>
          <p:cNvSpPr txBox="1"/>
          <p:nvPr/>
        </p:nvSpPr>
        <p:spPr>
          <a:xfrm>
            <a:off x="4139952" y="3247746"/>
            <a:ext cx="1008112" cy="369332"/>
          </a:xfrm>
          <a:prstGeom prst="rect">
            <a:avLst/>
          </a:prstGeom>
          <a:noFill/>
        </p:spPr>
        <p:txBody>
          <a:bodyPr wrap="square" rtlCol="0">
            <a:spAutoFit/>
          </a:bodyPr>
          <a:lstStyle/>
          <a:p>
            <a:r>
              <a:rPr lang="en-US" b="1" dirty="0" smtClean="0"/>
              <a:t>FASE II</a:t>
            </a:r>
            <a:endParaRPr lang="es-EC" b="1" dirty="0"/>
          </a:p>
        </p:txBody>
      </p:sp>
      <p:graphicFrame>
        <p:nvGraphicFramePr>
          <p:cNvPr id="6" name="5 Tabla"/>
          <p:cNvGraphicFramePr>
            <a:graphicFrameLocks noGrp="1"/>
          </p:cNvGraphicFramePr>
          <p:nvPr>
            <p:extLst>
              <p:ext uri="{D42A27DB-BD31-4B8C-83A1-F6EECF244321}">
                <p14:modId xmlns:p14="http://schemas.microsoft.com/office/powerpoint/2010/main" val="2477556186"/>
              </p:ext>
            </p:extLst>
          </p:nvPr>
        </p:nvGraphicFramePr>
        <p:xfrm>
          <a:off x="809836" y="3617078"/>
          <a:ext cx="7668344" cy="2880360"/>
        </p:xfrm>
        <a:graphic>
          <a:graphicData uri="http://schemas.openxmlformats.org/drawingml/2006/table">
            <a:tbl>
              <a:tblPr firstRow="1" firstCol="1" bandRow="1">
                <a:tableStyleId>{9D7B26C5-4107-4FEC-AEDC-1716B250A1EF}</a:tableStyleId>
              </a:tblPr>
              <a:tblGrid>
                <a:gridCol w="3179234"/>
                <a:gridCol w="568320"/>
                <a:gridCol w="1938298"/>
                <a:gridCol w="1982492"/>
              </a:tblGrid>
              <a:tr h="278999">
                <a:tc gridSpan="4">
                  <a:txBody>
                    <a:bodyPr/>
                    <a:lstStyle/>
                    <a:p>
                      <a:pPr algn="ctr">
                        <a:lnSpc>
                          <a:spcPct val="150000"/>
                        </a:lnSpc>
                        <a:spcAft>
                          <a:spcPts val="0"/>
                        </a:spcAft>
                      </a:pPr>
                      <a:r>
                        <a:rPr lang="es-EC" sz="1400" dirty="0">
                          <a:effectLst/>
                        </a:rPr>
                        <a:t>Tiempo de alimentación, días </a:t>
                      </a:r>
                      <a:endParaRPr lang="es-EC" sz="1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78999">
                <a:tc>
                  <a:txBody>
                    <a:bodyPr/>
                    <a:lstStyle/>
                    <a:p>
                      <a:pPr algn="ctr">
                        <a:lnSpc>
                          <a:spcPct val="150000"/>
                        </a:lnSpc>
                        <a:spcAft>
                          <a:spcPts val="0"/>
                        </a:spcAft>
                      </a:pPr>
                      <a:r>
                        <a:rPr lang="es-EC" sz="1400" dirty="0">
                          <a:effectLst/>
                        </a:rPr>
                        <a:t>Fuente de variación</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gl</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20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46 </a:t>
                      </a:r>
                      <a:endParaRPr lang="es-EC" sz="1400">
                        <a:solidFill>
                          <a:srgbClr val="000000"/>
                        </a:solidFill>
                        <a:effectLst/>
                        <a:latin typeface="Times New Roman"/>
                        <a:ea typeface="Times New Roman"/>
                        <a:cs typeface="Arial"/>
                      </a:endParaRPr>
                    </a:p>
                  </a:txBody>
                  <a:tcPr marL="68580" marR="68580" marT="0" marB="0"/>
                </a:tc>
              </a:tr>
              <a:tr h="278999">
                <a:tc>
                  <a:txBody>
                    <a:bodyPr/>
                    <a:lstStyle/>
                    <a:p>
                      <a:pPr algn="ctr">
                        <a:lnSpc>
                          <a:spcPct val="150000"/>
                        </a:lnSpc>
                        <a:spcAft>
                          <a:spcPts val="0"/>
                        </a:spcAft>
                      </a:pPr>
                      <a:r>
                        <a:rPr lang="es-EC" sz="1400">
                          <a:effectLst/>
                        </a:rPr>
                        <a:t>Tratamientos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4</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169,24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574,87 *</a:t>
                      </a:r>
                      <a:endParaRPr lang="es-EC" sz="1400">
                        <a:solidFill>
                          <a:srgbClr val="000000"/>
                        </a:solidFill>
                        <a:effectLst/>
                        <a:latin typeface="Times New Roman"/>
                        <a:ea typeface="Times New Roman"/>
                        <a:cs typeface="Arial"/>
                      </a:endParaRPr>
                    </a:p>
                  </a:txBody>
                  <a:tcPr marL="68580" marR="68580" marT="0" marB="0"/>
                </a:tc>
              </a:tr>
              <a:tr h="278999">
                <a:tc>
                  <a:txBody>
                    <a:bodyPr/>
                    <a:lstStyle/>
                    <a:p>
                      <a:pPr algn="ctr">
                        <a:lnSpc>
                          <a:spcPct val="150000"/>
                        </a:lnSpc>
                        <a:spcAft>
                          <a:spcPts val="0"/>
                        </a:spcAft>
                      </a:pPr>
                      <a:r>
                        <a:rPr lang="es-EC" sz="1400">
                          <a:effectLst/>
                        </a:rPr>
                        <a:t>Alimento balanceado lineal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r>
              <a:tr h="278999">
                <a:tc>
                  <a:txBody>
                    <a:bodyPr/>
                    <a:lstStyle/>
                    <a:p>
                      <a:pPr algn="ctr">
                        <a:lnSpc>
                          <a:spcPct val="150000"/>
                        </a:lnSpc>
                        <a:spcAft>
                          <a:spcPts val="0"/>
                        </a:spcAft>
                      </a:pPr>
                      <a:r>
                        <a:rPr lang="es-EC" sz="1400">
                          <a:effectLst/>
                        </a:rPr>
                        <a:t>Alimento balanceado cuadrático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515,90 *</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r>
              <a:tr h="278999">
                <a:tc>
                  <a:txBody>
                    <a:bodyPr/>
                    <a:lstStyle/>
                    <a:p>
                      <a:pPr algn="ctr">
                        <a:lnSpc>
                          <a:spcPct val="150000"/>
                        </a:lnSpc>
                        <a:spcAft>
                          <a:spcPts val="0"/>
                        </a:spcAft>
                      </a:pPr>
                      <a:r>
                        <a:rPr lang="es-EC" sz="1400">
                          <a:effectLst/>
                        </a:rPr>
                        <a:t>Alimento balanceado cúbico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317,53 *</a:t>
                      </a:r>
                      <a:endParaRPr lang="es-EC" sz="1400">
                        <a:solidFill>
                          <a:srgbClr val="000000"/>
                        </a:solidFill>
                        <a:effectLst/>
                        <a:latin typeface="Times New Roman"/>
                        <a:ea typeface="Times New Roman"/>
                        <a:cs typeface="Arial"/>
                      </a:endParaRPr>
                    </a:p>
                  </a:txBody>
                  <a:tcPr marL="68580" marR="68580" marT="0" marB="0"/>
                </a:tc>
              </a:tr>
              <a:tr h="278999">
                <a:tc>
                  <a:txBody>
                    <a:bodyPr/>
                    <a:lstStyle/>
                    <a:p>
                      <a:pPr algn="ctr">
                        <a:lnSpc>
                          <a:spcPct val="150000"/>
                        </a:lnSpc>
                        <a:spcAft>
                          <a:spcPts val="0"/>
                        </a:spcAft>
                      </a:pPr>
                      <a:r>
                        <a:rPr lang="es-EC" sz="1400">
                          <a:effectLst/>
                        </a:rPr>
                        <a:t>Error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43,85</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28,41</a:t>
                      </a:r>
                      <a:endParaRPr lang="es-EC" sz="1400" dirty="0">
                        <a:solidFill>
                          <a:srgbClr val="000000"/>
                        </a:solidFill>
                        <a:effectLst/>
                        <a:latin typeface="Times New Roman"/>
                        <a:ea typeface="Times New Roman"/>
                        <a:cs typeface="Arial"/>
                      </a:endParaRPr>
                    </a:p>
                  </a:txBody>
                  <a:tcPr marL="68580" marR="68580" marT="0" marB="0"/>
                </a:tc>
              </a:tr>
              <a:tr h="278999">
                <a:tc>
                  <a:txBody>
                    <a:bodyPr/>
                    <a:lstStyle/>
                    <a:p>
                      <a:pPr algn="ctr">
                        <a:lnSpc>
                          <a:spcPct val="150000"/>
                        </a:lnSpc>
                        <a:spcAft>
                          <a:spcPts val="0"/>
                        </a:spcAft>
                      </a:pPr>
                      <a:r>
                        <a:rPr lang="es-EC" sz="1400">
                          <a:effectLst/>
                        </a:rPr>
                        <a:t>Total</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a:ea typeface="Times New Roman"/>
                        <a:cs typeface="Arial"/>
                      </a:endParaRPr>
                    </a:p>
                  </a:txBody>
                  <a:tcPr marL="68580" marR="68580" marT="0" marB="0"/>
                </a:tc>
              </a:tr>
              <a:tr h="278999">
                <a:tc>
                  <a:txBody>
                    <a:bodyPr/>
                    <a:lstStyle/>
                    <a:p>
                      <a:pPr algn="ctr">
                        <a:lnSpc>
                          <a:spcPct val="150000"/>
                        </a:lnSpc>
                        <a:spcAft>
                          <a:spcPts val="0"/>
                        </a:spcAft>
                      </a:pPr>
                      <a:r>
                        <a:rPr lang="es-EC" sz="1400">
                          <a:effectLst/>
                        </a:rPr>
                        <a:t>cv</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4,96</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3,64</a:t>
                      </a:r>
                      <a:endParaRPr lang="es-EC" sz="1400" dirty="0">
                        <a:solidFill>
                          <a:srgbClr val="000000"/>
                        </a:solidFill>
                        <a:effectLst/>
                        <a:latin typeface="Times New Roman"/>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3692807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val="2299294910"/>
              </p:ext>
            </p:extLst>
          </p:nvPr>
        </p:nvGraphicFramePr>
        <p:xfrm>
          <a:off x="899592" y="2888379"/>
          <a:ext cx="799288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611560" y="332656"/>
            <a:ext cx="8280920" cy="2585323"/>
          </a:xfrm>
          <a:prstGeom prst="rect">
            <a:avLst/>
          </a:prstGeom>
        </p:spPr>
        <p:txBody>
          <a:bodyPr wrap="square">
            <a:spAutoFit/>
          </a:bodyPr>
          <a:lstStyle/>
          <a:p>
            <a:pPr algn="ctr"/>
            <a:r>
              <a:rPr lang="es-ES" dirty="0"/>
              <a:t>El modelo cuadrático de los tratamientos a los 20 días es el siguiente:</a:t>
            </a:r>
            <a:endParaRPr lang="es-EC" dirty="0"/>
          </a:p>
          <a:p>
            <a:pPr algn="ctr"/>
            <a:r>
              <a:rPr lang="es-ES" dirty="0"/>
              <a:t>A los 20 días: Y= </a:t>
            </a:r>
            <a:r>
              <a:rPr lang="es-EC" dirty="0"/>
              <a:t>139,61 - 0,17x - </a:t>
            </a:r>
            <a:r>
              <a:rPr lang="es-EC" dirty="0" smtClean="0"/>
              <a:t>1,86(x-2,8)</a:t>
            </a:r>
            <a:r>
              <a:rPr lang="es-EC" baseline="30000" dirty="0" smtClean="0"/>
              <a:t>2</a:t>
            </a:r>
          </a:p>
          <a:p>
            <a:pPr algn="ctr"/>
            <a:endParaRPr lang="es-EC" dirty="0"/>
          </a:p>
          <a:p>
            <a:pPr algn="ctr"/>
            <a:r>
              <a:rPr lang="es-ES" dirty="0"/>
              <a:t>El modelo cúbico de los tratamientos a los 46 días es el siguiente:</a:t>
            </a:r>
            <a:endParaRPr lang="es-EC" dirty="0"/>
          </a:p>
          <a:p>
            <a:pPr algn="ctr"/>
            <a:r>
              <a:rPr lang="es-ES" dirty="0"/>
              <a:t>A los 46 días: Y= 113,81 + 14,76x - 4,57(x-2,8)</a:t>
            </a:r>
            <a:r>
              <a:rPr lang="es-ES" baseline="30000" dirty="0"/>
              <a:t>2</a:t>
            </a:r>
            <a:r>
              <a:rPr lang="es-ES" dirty="0"/>
              <a:t> - </a:t>
            </a:r>
            <a:r>
              <a:rPr lang="es-ES" dirty="0" smtClean="0"/>
              <a:t>2,33(x-2,8)</a:t>
            </a:r>
            <a:r>
              <a:rPr lang="es-ES" baseline="30000" dirty="0" smtClean="0"/>
              <a:t>3</a:t>
            </a:r>
          </a:p>
          <a:p>
            <a:pPr algn="ctr"/>
            <a:endParaRPr lang="es-EC" dirty="0"/>
          </a:p>
          <a:p>
            <a:pPr algn="ctr"/>
            <a:r>
              <a:rPr lang="es-ES" dirty="0"/>
              <a:t>Dónde:</a:t>
            </a:r>
            <a:endParaRPr lang="es-EC" dirty="0"/>
          </a:p>
          <a:p>
            <a:pPr algn="ctr"/>
            <a:r>
              <a:rPr lang="es-ES" dirty="0"/>
              <a:t>Y= longitud en mm </a:t>
            </a:r>
            <a:endParaRPr lang="es-EC" dirty="0"/>
          </a:p>
          <a:p>
            <a:pPr algn="ctr"/>
            <a:r>
              <a:rPr lang="es-ES" dirty="0"/>
              <a:t>X= Porcentajes de biomasa</a:t>
            </a:r>
            <a:endParaRPr lang="es-EC" dirty="0"/>
          </a:p>
        </p:txBody>
      </p:sp>
    </p:spTree>
    <p:extLst>
      <p:ext uri="{BB962C8B-B14F-4D97-AF65-F5344CB8AC3E}">
        <p14:creationId xmlns:p14="http://schemas.microsoft.com/office/powerpoint/2010/main" val="777649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19872" y="2636912"/>
            <a:ext cx="4248472" cy="830997"/>
          </a:xfrm>
          <a:prstGeom prst="rect">
            <a:avLst/>
          </a:prstGeom>
          <a:noFill/>
        </p:spPr>
        <p:txBody>
          <a:bodyPr wrap="square" rtlCol="0">
            <a:spAutoFit/>
          </a:bodyPr>
          <a:lstStyle/>
          <a:p>
            <a:r>
              <a:rPr lang="es-EC" sz="4800" b="1" dirty="0" smtClean="0"/>
              <a:t>ALTURA</a:t>
            </a:r>
            <a:endParaRPr lang="es-EC" sz="4800" b="1" dirty="0"/>
          </a:p>
        </p:txBody>
      </p:sp>
    </p:spTree>
    <p:extLst>
      <p:ext uri="{BB962C8B-B14F-4D97-AF65-F5344CB8AC3E}">
        <p14:creationId xmlns:p14="http://schemas.microsoft.com/office/powerpoint/2010/main" val="2739538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7 Gráfico"/>
          <p:cNvGraphicFramePr>
            <a:graphicFrameLocks/>
          </p:cNvGraphicFramePr>
          <p:nvPr>
            <p:extLst>
              <p:ext uri="{D42A27DB-BD31-4B8C-83A1-F6EECF244321}">
                <p14:modId xmlns:p14="http://schemas.microsoft.com/office/powerpoint/2010/main" val="2625152906"/>
              </p:ext>
            </p:extLst>
          </p:nvPr>
        </p:nvGraphicFramePr>
        <p:xfrm>
          <a:off x="611560" y="1124744"/>
          <a:ext cx="7704856" cy="4585866"/>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419872" y="462025"/>
            <a:ext cx="2304256" cy="461665"/>
          </a:xfrm>
          <a:prstGeom prst="rect">
            <a:avLst/>
          </a:prstGeom>
          <a:noFill/>
        </p:spPr>
        <p:txBody>
          <a:bodyPr wrap="square" rtlCol="0">
            <a:spAutoFit/>
          </a:bodyPr>
          <a:lstStyle/>
          <a:p>
            <a:r>
              <a:rPr lang="en-US" sz="2400" b="1" dirty="0" smtClean="0"/>
              <a:t>ALTURA (mm)</a:t>
            </a:r>
            <a:endParaRPr lang="es-EC" sz="2400" b="1" dirty="0"/>
          </a:p>
        </p:txBody>
      </p:sp>
      <p:cxnSp>
        <p:nvCxnSpPr>
          <p:cNvPr id="5" name="4 Conector recto"/>
          <p:cNvCxnSpPr/>
          <p:nvPr/>
        </p:nvCxnSpPr>
        <p:spPr>
          <a:xfrm>
            <a:off x="2411760" y="3284984"/>
            <a:ext cx="33123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5724128" y="3284984"/>
            <a:ext cx="136815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433913" y="3645024"/>
            <a:ext cx="1008112" cy="369332"/>
          </a:xfrm>
          <a:prstGeom prst="rect">
            <a:avLst/>
          </a:prstGeom>
          <a:noFill/>
        </p:spPr>
        <p:txBody>
          <a:bodyPr wrap="square" rtlCol="0">
            <a:spAutoFit/>
          </a:bodyPr>
          <a:lstStyle/>
          <a:p>
            <a:r>
              <a:rPr lang="en-US" b="1" dirty="0" smtClean="0"/>
              <a:t>FASE I</a:t>
            </a:r>
            <a:endParaRPr lang="es-EC" b="1" dirty="0"/>
          </a:p>
        </p:txBody>
      </p:sp>
      <p:sp>
        <p:nvSpPr>
          <p:cNvPr id="10" name="9 CuadroTexto"/>
          <p:cNvSpPr txBox="1"/>
          <p:nvPr/>
        </p:nvSpPr>
        <p:spPr>
          <a:xfrm>
            <a:off x="5880429" y="3645024"/>
            <a:ext cx="1008112" cy="369332"/>
          </a:xfrm>
          <a:prstGeom prst="rect">
            <a:avLst/>
          </a:prstGeom>
          <a:noFill/>
        </p:spPr>
        <p:txBody>
          <a:bodyPr wrap="square" rtlCol="0">
            <a:spAutoFit/>
          </a:bodyPr>
          <a:lstStyle/>
          <a:p>
            <a:r>
              <a:rPr lang="en-US" b="1" dirty="0" smtClean="0"/>
              <a:t>FASE II</a:t>
            </a:r>
            <a:endParaRPr lang="es-EC" b="1" dirty="0"/>
          </a:p>
        </p:txBody>
      </p:sp>
    </p:spTree>
    <p:extLst>
      <p:ext uri="{BB962C8B-B14F-4D97-AF65-F5344CB8AC3E}">
        <p14:creationId xmlns:p14="http://schemas.microsoft.com/office/powerpoint/2010/main" val="488612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099501148"/>
              </p:ext>
            </p:extLst>
          </p:nvPr>
        </p:nvGraphicFramePr>
        <p:xfrm>
          <a:off x="753758" y="1130660"/>
          <a:ext cx="7780500" cy="2246740"/>
        </p:xfrm>
        <a:graphic>
          <a:graphicData uri="http://schemas.openxmlformats.org/drawingml/2006/table">
            <a:tbl>
              <a:tblPr firstRow="1" firstCol="1" bandRow="1">
                <a:tableStyleId>{9D7B26C5-4107-4FEC-AEDC-1716B250A1EF}</a:tableStyleId>
              </a:tblPr>
              <a:tblGrid>
                <a:gridCol w="982906"/>
                <a:gridCol w="845256"/>
                <a:gridCol w="551172"/>
                <a:gridCol w="872422"/>
                <a:gridCol w="872422"/>
                <a:gridCol w="951733"/>
                <a:gridCol w="951733"/>
                <a:gridCol w="872422"/>
                <a:gridCol w="880434"/>
              </a:tblGrid>
              <a:tr h="326500">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a:ea typeface="Times New Roman"/>
                        <a:cs typeface="Arial"/>
                      </a:endParaRPr>
                    </a:p>
                  </a:txBody>
                  <a:tcPr marL="68580" marR="68580" marT="0" marB="0"/>
                </a:tc>
                <a:tc gridSpan="8">
                  <a:txBody>
                    <a:bodyPr/>
                    <a:lstStyle/>
                    <a:p>
                      <a:pPr algn="ctr">
                        <a:lnSpc>
                          <a:spcPct val="150000"/>
                        </a:lnSpc>
                        <a:spcAft>
                          <a:spcPts val="0"/>
                        </a:spcAft>
                      </a:pPr>
                      <a:r>
                        <a:rPr lang="es-EC" sz="1400">
                          <a:effectLst/>
                        </a:rPr>
                        <a:t>Tiempo de alimentación, días</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0330">
                <a:tc gridSpan="2">
                  <a:txBody>
                    <a:bodyPr/>
                    <a:lstStyle/>
                    <a:p>
                      <a:pPr algn="ctr">
                        <a:lnSpc>
                          <a:spcPct val="150000"/>
                        </a:lnSpc>
                        <a:spcAft>
                          <a:spcPts val="0"/>
                        </a:spcAft>
                      </a:pPr>
                      <a:r>
                        <a:rPr lang="es-EC" sz="1400">
                          <a:effectLst/>
                        </a:rPr>
                        <a:t>Fuente de variación</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gl</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61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125</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157</a:t>
                      </a:r>
                      <a:endParaRPr lang="es-EC" sz="1400" dirty="0">
                        <a:solidFill>
                          <a:srgbClr val="000000"/>
                        </a:solidFill>
                        <a:effectLst/>
                        <a:latin typeface="Times New Roman"/>
                        <a:ea typeface="Times New Roman"/>
                        <a:cs typeface="Arial"/>
                      </a:endParaRPr>
                    </a:p>
                  </a:txBody>
                  <a:tcPr marL="68580" marR="68580" marT="0" marB="0"/>
                </a:tc>
              </a:tr>
              <a:tr h="153035">
                <a:tc gridSpan="2">
                  <a:txBody>
                    <a:bodyPr/>
                    <a:lstStyle/>
                    <a:p>
                      <a:pPr algn="ctr">
                        <a:lnSpc>
                          <a:spcPct val="150000"/>
                        </a:lnSpc>
                        <a:spcAft>
                          <a:spcPts val="0"/>
                        </a:spcAft>
                      </a:pPr>
                      <a:r>
                        <a:rPr lang="es-EC" sz="1400">
                          <a:effectLst/>
                        </a:rPr>
                        <a:t>Tratamientos </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4</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50000"/>
                        </a:lnSpc>
                        <a:spcAft>
                          <a:spcPts val="0"/>
                        </a:spcAft>
                      </a:pPr>
                      <a:r>
                        <a:rPr lang="es-EC" sz="1400">
                          <a:effectLst/>
                        </a:rPr>
                        <a:t>5,93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6,24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4,17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5,01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12,24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15,54ns</a:t>
                      </a:r>
                      <a:endParaRPr lang="es-EC" sz="1400">
                        <a:solidFill>
                          <a:srgbClr val="000000"/>
                        </a:solidFill>
                        <a:effectLst/>
                        <a:latin typeface="Times New Roman"/>
                        <a:ea typeface="Times New Roman"/>
                        <a:cs typeface="Arial"/>
                      </a:endParaRPr>
                    </a:p>
                  </a:txBody>
                  <a:tcPr marL="68580" marR="68580" marT="0" marB="0"/>
                </a:tc>
              </a:tr>
              <a:tr h="153035">
                <a:tc gridSpan="2">
                  <a:txBody>
                    <a:bodyPr/>
                    <a:lstStyle/>
                    <a:p>
                      <a:pPr algn="ctr">
                        <a:lnSpc>
                          <a:spcPct val="150000"/>
                        </a:lnSpc>
                        <a:spcAft>
                          <a:spcPts val="0"/>
                        </a:spcAft>
                      </a:pPr>
                      <a:r>
                        <a:rPr lang="es-EC" sz="1400">
                          <a:effectLst/>
                        </a:rPr>
                        <a:t>Error </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10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6,40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4,87</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5,72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11,43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12,86</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12,73</a:t>
                      </a:r>
                      <a:endParaRPr lang="es-EC" sz="1400">
                        <a:solidFill>
                          <a:srgbClr val="000000"/>
                        </a:solidFill>
                        <a:effectLst/>
                        <a:latin typeface="Times New Roman"/>
                        <a:ea typeface="Times New Roman"/>
                        <a:cs typeface="Arial"/>
                      </a:endParaRPr>
                    </a:p>
                  </a:txBody>
                  <a:tcPr marL="68580" marR="68580" marT="0" marB="0"/>
                </a:tc>
              </a:tr>
              <a:tr h="153035">
                <a:tc gridSpan="2">
                  <a:txBody>
                    <a:bodyPr/>
                    <a:lstStyle/>
                    <a:p>
                      <a:pPr algn="ctr">
                        <a:lnSpc>
                          <a:spcPct val="150000"/>
                        </a:lnSpc>
                        <a:spcAft>
                          <a:spcPts val="0"/>
                        </a:spcAft>
                      </a:pPr>
                      <a:r>
                        <a:rPr lang="es-EC" sz="1400">
                          <a:effectLst/>
                        </a:rPr>
                        <a:t>Total</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14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r>
              <a:tr h="153035">
                <a:tc gridSpan="2">
                  <a:txBody>
                    <a:bodyPr/>
                    <a:lstStyle/>
                    <a:p>
                      <a:pPr algn="ctr">
                        <a:lnSpc>
                          <a:spcPct val="150000"/>
                        </a:lnSpc>
                        <a:spcAft>
                          <a:spcPts val="0"/>
                        </a:spcAft>
                      </a:pPr>
                      <a:r>
                        <a:rPr lang="es-EC" sz="1400">
                          <a:effectLst/>
                        </a:rPr>
                        <a:t>Coeficiente de variación </a:t>
                      </a:r>
                      <a:endParaRPr lang="es-EC" sz="14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9,19</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6,66</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6,7</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8,85</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8,97</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8,52</a:t>
                      </a:r>
                      <a:endParaRPr lang="es-EC" sz="1400" dirty="0">
                        <a:solidFill>
                          <a:srgbClr val="000000"/>
                        </a:solidFill>
                        <a:effectLst/>
                        <a:latin typeface="Times New Roman"/>
                        <a:ea typeface="Times New Roman"/>
                        <a:cs typeface="Arial"/>
                      </a:endParaRPr>
                    </a:p>
                  </a:txBody>
                  <a:tcPr marL="68580" marR="68580" marT="0" marB="0"/>
                </a:tc>
              </a:tr>
            </a:tbl>
          </a:graphicData>
        </a:graphic>
      </p:graphicFrame>
      <p:sp>
        <p:nvSpPr>
          <p:cNvPr id="4" name="3 CuadroTexto"/>
          <p:cNvSpPr txBox="1"/>
          <p:nvPr/>
        </p:nvSpPr>
        <p:spPr>
          <a:xfrm>
            <a:off x="3059832" y="265855"/>
            <a:ext cx="3600400" cy="461665"/>
          </a:xfrm>
          <a:prstGeom prst="rect">
            <a:avLst/>
          </a:prstGeom>
          <a:noFill/>
        </p:spPr>
        <p:txBody>
          <a:bodyPr wrap="square" rtlCol="0">
            <a:spAutoFit/>
          </a:bodyPr>
          <a:lstStyle/>
          <a:p>
            <a:r>
              <a:rPr lang="en-US" sz="2400" b="1" dirty="0" smtClean="0"/>
              <a:t>ANALISIS DE VARIANZA</a:t>
            </a:r>
            <a:endParaRPr lang="es-EC" sz="2400" b="1" dirty="0"/>
          </a:p>
        </p:txBody>
      </p:sp>
      <p:sp>
        <p:nvSpPr>
          <p:cNvPr id="5" name="4 CuadroTexto"/>
          <p:cNvSpPr txBox="1"/>
          <p:nvPr/>
        </p:nvSpPr>
        <p:spPr>
          <a:xfrm>
            <a:off x="4139952" y="727520"/>
            <a:ext cx="1008112" cy="369332"/>
          </a:xfrm>
          <a:prstGeom prst="rect">
            <a:avLst/>
          </a:prstGeom>
          <a:noFill/>
        </p:spPr>
        <p:txBody>
          <a:bodyPr wrap="square" rtlCol="0">
            <a:spAutoFit/>
          </a:bodyPr>
          <a:lstStyle/>
          <a:p>
            <a:r>
              <a:rPr lang="en-US" b="1" dirty="0" smtClean="0"/>
              <a:t>FASE I</a:t>
            </a:r>
            <a:endParaRPr lang="es-EC" b="1" dirty="0"/>
          </a:p>
        </p:txBody>
      </p:sp>
      <p:sp>
        <p:nvSpPr>
          <p:cNvPr id="6" name="5 CuadroTexto"/>
          <p:cNvSpPr txBox="1"/>
          <p:nvPr/>
        </p:nvSpPr>
        <p:spPr>
          <a:xfrm>
            <a:off x="4139952" y="3377400"/>
            <a:ext cx="1008112" cy="369332"/>
          </a:xfrm>
          <a:prstGeom prst="rect">
            <a:avLst/>
          </a:prstGeom>
          <a:noFill/>
        </p:spPr>
        <p:txBody>
          <a:bodyPr wrap="square" rtlCol="0">
            <a:spAutoFit/>
          </a:bodyPr>
          <a:lstStyle/>
          <a:p>
            <a:r>
              <a:rPr lang="en-US" b="1" dirty="0" smtClean="0"/>
              <a:t>FASE II</a:t>
            </a:r>
            <a:endParaRPr lang="es-EC" b="1" dirty="0"/>
          </a:p>
        </p:txBody>
      </p:sp>
      <p:graphicFrame>
        <p:nvGraphicFramePr>
          <p:cNvPr id="7" name="6 Tabla"/>
          <p:cNvGraphicFramePr>
            <a:graphicFrameLocks noGrp="1"/>
          </p:cNvGraphicFramePr>
          <p:nvPr>
            <p:extLst>
              <p:ext uri="{D42A27DB-BD31-4B8C-83A1-F6EECF244321}">
                <p14:modId xmlns:p14="http://schemas.microsoft.com/office/powerpoint/2010/main" val="1880649894"/>
              </p:ext>
            </p:extLst>
          </p:nvPr>
        </p:nvGraphicFramePr>
        <p:xfrm>
          <a:off x="1115616" y="3789040"/>
          <a:ext cx="7056784" cy="2880360"/>
        </p:xfrm>
        <a:graphic>
          <a:graphicData uri="http://schemas.openxmlformats.org/drawingml/2006/table">
            <a:tbl>
              <a:tblPr firstRow="1" firstCol="1" bandRow="1">
                <a:tableStyleId>{9D7B26C5-4107-4FEC-AEDC-1716B250A1EF}</a:tableStyleId>
              </a:tblPr>
              <a:tblGrid>
                <a:gridCol w="2925686"/>
                <a:gridCol w="522996"/>
                <a:gridCol w="1783717"/>
                <a:gridCol w="1824385"/>
              </a:tblGrid>
              <a:tr h="186055">
                <a:tc gridSpan="4">
                  <a:txBody>
                    <a:bodyPr/>
                    <a:lstStyle/>
                    <a:p>
                      <a:pPr algn="ctr">
                        <a:lnSpc>
                          <a:spcPct val="150000"/>
                        </a:lnSpc>
                        <a:spcAft>
                          <a:spcPts val="0"/>
                        </a:spcAft>
                      </a:pPr>
                      <a:r>
                        <a:rPr lang="es-EC" sz="1400" dirty="0">
                          <a:effectLst/>
                        </a:rPr>
                        <a:t>Tiempo de alimentación, días </a:t>
                      </a:r>
                      <a:endParaRPr lang="es-EC" sz="1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186055">
                <a:tc>
                  <a:txBody>
                    <a:bodyPr/>
                    <a:lstStyle/>
                    <a:p>
                      <a:pPr algn="ctr">
                        <a:lnSpc>
                          <a:spcPct val="150000"/>
                        </a:lnSpc>
                        <a:spcAft>
                          <a:spcPts val="0"/>
                        </a:spcAft>
                      </a:pPr>
                      <a:r>
                        <a:rPr lang="es-EC" sz="1400">
                          <a:effectLst/>
                        </a:rPr>
                        <a:t>Fuente de variación</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gl</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20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46 </a:t>
                      </a:r>
                      <a:endParaRPr lang="es-EC" sz="1400">
                        <a:solidFill>
                          <a:srgbClr val="000000"/>
                        </a:solidFill>
                        <a:effectLst/>
                        <a:latin typeface="Times New Roman"/>
                        <a:ea typeface="Times New Roman"/>
                        <a:cs typeface="Arial"/>
                      </a:endParaRPr>
                    </a:p>
                  </a:txBody>
                  <a:tcPr marL="68580" marR="68580" marT="0" marB="0"/>
                </a:tc>
              </a:tr>
              <a:tr h="186055">
                <a:tc>
                  <a:txBody>
                    <a:bodyPr/>
                    <a:lstStyle/>
                    <a:p>
                      <a:pPr algn="ctr">
                        <a:lnSpc>
                          <a:spcPct val="150000"/>
                        </a:lnSpc>
                        <a:spcAft>
                          <a:spcPts val="0"/>
                        </a:spcAft>
                      </a:pPr>
                      <a:r>
                        <a:rPr lang="es-EC" sz="1400">
                          <a:effectLst/>
                        </a:rPr>
                        <a:t>Tratamientos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169,24 ns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574,87 *</a:t>
                      </a:r>
                      <a:endParaRPr lang="es-EC" sz="1400">
                        <a:solidFill>
                          <a:srgbClr val="000000"/>
                        </a:solidFill>
                        <a:effectLst/>
                        <a:latin typeface="Times New Roman"/>
                        <a:ea typeface="Times New Roman"/>
                        <a:cs typeface="Arial"/>
                      </a:endParaRPr>
                    </a:p>
                  </a:txBody>
                  <a:tcPr marL="68580" marR="68580" marT="0" marB="0"/>
                </a:tc>
              </a:tr>
              <a:tr h="186055">
                <a:tc>
                  <a:txBody>
                    <a:bodyPr/>
                    <a:lstStyle/>
                    <a:p>
                      <a:pPr algn="ctr">
                        <a:lnSpc>
                          <a:spcPct val="150000"/>
                        </a:lnSpc>
                        <a:spcAft>
                          <a:spcPts val="0"/>
                        </a:spcAft>
                      </a:pPr>
                      <a:r>
                        <a:rPr lang="es-EC" sz="1400" dirty="0">
                          <a:effectLst/>
                        </a:rPr>
                        <a:t>Alimento balanceado lineal  </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r>
              <a:tr h="186055">
                <a:tc>
                  <a:txBody>
                    <a:bodyPr/>
                    <a:lstStyle/>
                    <a:p>
                      <a:pPr algn="ctr">
                        <a:lnSpc>
                          <a:spcPct val="150000"/>
                        </a:lnSpc>
                        <a:spcAft>
                          <a:spcPts val="0"/>
                        </a:spcAft>
                      </a:pPr>
                      <a:r>
                        <a:rPr lang="es-EC" sz="1400">
                          <a:effectLst/>
                        </a:rPr>
                        <a:t>Alimento balanceado cuadrático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515,90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1335,10 *</a:t>
                      </a:r>
                      <a:endParaRPr lang="es-EC" sz="1400">
                        <a:solidFill>
                          <a:srgbClr val="000000"/>
                        </a:solidFill>
                        <a:effectLst/>
                        <a:latin typeface="Times New Roman"/>
                        <a:ea typeface="Times New Roman"/>
                        <a:cs typeface="Arial"/>
                      </a:endParaRPr>
                    </a:p>
                  </a:txBody>
                  <a:tcPr marL="68580" marR="68580" marT="0" marB="0"/>
                </a:tc>
              </a:tr>
              <a:tr h="186055">
                <a:tc>
                  <a:txBody>
                    <a:bodyPr/>
                    <a:lstStyle/>
                    <a:p>
                      <a:pPr algn="ctr">
                        <a:lnSpc>
                          <a:spcPct val="150000"/>
                        </a:lnSpc>
                        <a:spcAft>
                          <a:spcPts val="0"/>
                        </a:spcAft>
                      </a:pPr>
                      <a:r>
                        <a:rPr lang="es-EC" sz="1400">
                          <a:effectLst/>
                        </a:rPr>
                        <a:t>Alimento balanceado cúbico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smtClean="0">
                          <a:effectLst/>
                        </a:rPr>
                        <a:t>-</a:t>
                      </a:r>
                      <a:endParaRPr lang="es-EC" sz="1400" dirty="0">
                        <a:solidFill>
                          <a:srgbClr val="000000"/>
                        </a:solidFill>
                        <a:effectLst/>
                        <a:latin typeface="Times New Roman"/>
                        <a:ea typeface="Times New Roman"/>
                        <a:cs typeface="Arial"/>
                      </a:endParaRPr>
                    </a:p>
                  </a:txBody>
                  <a:tcPr marL="68580" marR="68580" marT="0" marB="0"/>
                </a:tc>
              </a:tr>
              <a:tr h="186055">
                <a:tc>
                  <a:txBody>
                    <a:bodyPr/>
                    <a:lstStyle/>
                    <a:p>
                      <a:pPr algn="ctr">
                        <a:lnSpc>
                          <a:spcPct val="150000"/>
                        </a:lnSpc>
                        <a:spcAft>
                          <a:spcPts val="0"/>
                        </a:spcAft>
                      </a:pPr>
                      <a:r>
                        <a:rPr lang="es-EC" sz="1400">
                          <a:effectLst/>
                        </a:rPr>
                        <a:t>Error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43,85</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28,41</a:t>
                      </a:r>
                      <a:endParaRPr lang="es-EC" sz="1400">
                        <a:solidFill>
                          <a:srgbClr val="000000"/>
                        </a:solidFill>
                        <a:effectLst/>
                        <a:latin typeface="Times New Roman"/>
                        <a:ea typeface="Times New Roman"/>
                        <a:cs typeface="Arial"/>
                      </a:endParaRPr>
                    </a:p>
                  </a:txBody>
                  <a:tcPr marL="68580" marR="68580" marT="0" marB="0"/>
                </a:tc>
              </a:tr>
              <a:tr h="186055">
                <a:tc>
                  <a:txBody>
                    <a:bodyPr/>
                    <a:lstStyle/>
                    <a:p>
                      <a:pPr algn="ctr">
                        <a:lnSpc>
                          <a:spcPct val="150000"/>
                        </a:lnSpc>
                        <a:spcAft>
                          <a:spcPts val="0"/>
                        </a:spcAft>
                      </a:pPr>
                      <a:r>
                        <a:rPr lang="es-EC" sz="1400">
                          <a:effectLst/>
                        </a:rPr>
                        <a:t>Total</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r>
              <a:tr h="186055">
                <a:tc>
                  <a:txBody>
                    <a:bodyPr/>
                    <a:lstStyle/>
                    <a:p>
                      <a:pPr algn="ctr">
                        <a:lnSpc>
                          <a:spcPct val="150000"/>
                        </a:lnSpc>
                        <a:spcAft>
                          <a:spcPts val="0"/>
                        </a:spcAft>
                      </a:pPr>
                      <a:r>
                        <a:rPr lang="es-EC" sz="1400">
                          <a:effectLst/>
                        </a:rPr>
                        <a:t>cv</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4,96</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3,64</a:t>
                      </a:r>
                      <a:endParaRPr lang="es-EC" sz="1400" dirty="0">
                        <a:solidFill>
                          <a:srgbClr val="000000"/>
                        </a:solidFill>
                        <a:effectLst/>
                        <a:latin typeface="Times New Roman"/>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9427751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p:nvPr>
            <p:extLst>
              <p:ext uri="{D42A27DB-BD31-4B8C-83A1-F6EECF244321}">
                <p14:modId xmlns:p14="http://schemas.microsoft.com/office/powerpoint/2010/main" val="4166015455"/>
              </p:ext>
            </p:extLst>
          </p:nvPr>
        </p:nvGraphicFramePr>
        <p:xfrm>
          <a:off x="1313384" y="2708920"/>
          <a:ext cx="7651104"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1907704" y="260648"/>
            <a:ext cx="6534472" cy="2308324"/>
          </a:xfrm>
          <a:prstGeom prst="rect">
            <a:avLst/>
          </a:prstGeom>
        </p:spPr>
        <p:txBody>
          <a:bodyPr wrap="square">
            <a:spAutoFit/>
          </a:bodyPr>
          <a:lstStyle/>
          <a:p>
            <a:pPr algn="ctr"/>
            <a:r>
              <a:rPr lang="es-ES" dirty="0"/>
              <a:t>Los modelos cuadráticos de los tratamientos son los siguientes:</a:t>
            </a:r>
            <a:endParaRPr lang="es-EC" dirty="0"/>
          </a:p>
          <a:p>
            <a:pPr algn="ctr"/>
            <a:endParaRPr lang="es-ES" dirty="0" smtClean="0"/>
          </a:p>
          <a:p>
            <a:pPr algn="ctr"/>
            <a:r>
              <a:rPr lang="es-ES" dirty="0" smtClean="0"/>
              <a:t>A </a:t>
            </a:r>
            <a:r>
              <a:rPr lang="es-ES" dirty="0"/>
              <a:t>los 20 días: Y= </a:t>
            </a:r>
            <a:r>
              <a:rPr lang="es-EC" dirty="0"/>
              <a:t>139,61 - 0,17x - 1,86(x-2,8)</a:t>
            </a:r>
            <a:r>
              <a:rPr lang="es-EC" baseline="30000" dirty="0"/>
              <a:t>2</a:t>
            </a:r>
            <a:endParaRPr lang="es-EC" dirty="0"/>
          </a:p>
          <a:p>
            <a:pPr algn="ctr"/>
            <a:r>
              <a:rPr lang="es-ES" dirty="0"/>
              <a:t>A los 46 días: Y= 50,48 + 1,09x - 1,15(x-2,8)</a:t>
            </a:r>
            <a:r>
              <a:rPr lang="es-ES" baseline="30000" dirty="0"/>
              <a:t>2</a:t>
            </a:r>
            <a:endParaRPr lang="es-EC" dirty="0"/>
          </a:p>
          <a:p>
            <a:pPr algn="ctr"/>
            <a:endParaRPr lang="es-ES" dirty="0" smtClean="0"/>
          </a:p>
          <a:p>
            <a:pPr algn="ctr"/>
            <a:r>
              <a:rPr lang="es-ES" dirty="0" smtClean="0"/>
              <a:t>Dónde</a:t>
            </a:r>
            <a:r>
              <a:rPr lang="es-ES" dirty="0"/>
              <a:t>:</a:t>
            </a:r>
            <a:endParaRPr lang="es-EC" dirty="0"/>
          </a:p>
          <a:p>
            <a:pPr algn="ctr"/>
            <a:r>
              <a:rPr lang="es-ES" dirty="0"/>
              <a:t>Y= Altura, mm</a:t>
            </a:r>
            <a:endParaRPr lang="es-EC" dirty="0"/>
          </a:p>
          <a:p>
            <a:pPr algn="ctr"/>
            <a:r>
              <a:rPr lang="es-ES" dirty="0"/>
              <a:t>X= Porcentajes de biomasa</a:t>
            </a:r>
            <a:endParaRPr lang="es-EC" dirty="0"/>
          </a:p>
        </p:txBody>
      </p:sp>
    </p:spTree>
    <p:extLst>
      <p:ext uri="{BB962C8B-B14F-4D97-AF65-F5344CB8AC3E}">
        <p14:creationId xmlns:p14="http://schemas.microsoft.com/office/powerpoint/2010/main" val="4171220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83768" y="2348880"/>
            <a:ext cx="5544616" cy="1569660"/>
          </a:xfrm>
          <a:prstGeom prst="rect">
            <a:avLst/>
          </a:prstGeom>
          <a:noFill/>
        </p:spPr>
        <p:txBody>
          <a:bodyPr wrap="square" rtlCol="0">
            <a:spAutoFit/>
          </a:bodyPr>
          <a:lstStyle/>
          <a:p>
            <a:r>
              <a:rPr lang="es-EC" sz="4800" b="1" dirty="0" smtClean="0"/>
              <a:t>GANANCIA DE PESO DIARIO</a:t>
            </a:r>
            <a:endParaRPr lang="es-EC" sz="4800" b="1" dirty="0"/>
          </a:p>
        </p:txBody>
      </p:sp>
    </p:spTree>
    <p:extLst>
      <p:ext uri="{BB962C8B-B14F-4D97-AF65-F5344CB8AC3E}">
        <p14:creationId xmlns:p14="http://schemas.microsoft.com/office/powerpoint/2010/main" val="1262635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210005"/>
            <a:ext cx="7776864" cy="461665"/>
          </a:xfrm>
          <a:prstGeom prst="rect">
            <a:avLst/>
          </a:prstGeom>
          <a:noFill/>
        </p:spPr>
        <p:txBody>
          <a:bodyPr wrap="square" rtlCol="0">
            <a:spAutoFit/>
          </a:bodyPr>
          <a:lstStyle/>
          <a:p>
            <a:r>
              <a:rPr lang="en-US" sz="2400" b="1" dirty="0" smtClean="0"/>
              <a:t>ANALISIS DE VARIANZA Ganancia de Peso diario (g)</a:t>
            </a:r>
            <a:endParaRPr lang="es-EC" sz="2400" b="1" dirty="0"/>
          </a:p>
        </p:txBody>
      </p:sp>
      <p:graphicFrame>
        <p:nvGraphicFramePr>
          <p:cNvPr id="3" name="2 Tabla"/>
          <p:cNvGraphicFramePr>
            <a:graphicFrameLocks noGrp="1"/>
          </p:cNvGraphicFramePr>
          <p:nvPr>
            <p:extLst>
              <p:ext uri="{D42A27DB-BD31-4B8C-83A1-F6EECF244321}">
                <p14:modId xmlns:p14="http://schemas.microsoft.com/office/powerpoint/2010/main" val="3669101217"/>
              </p:ext>
            </p:extLst>
          </p:nvPr>
        </p:nvGraphicFramePr>
        <p:xfrm>
          <a:off x="1062454" y="1224289"/>
          <a:ext cx="7200800" cy="2743200"/>
        </p:xfrm>
        <a:graphic>
          <a:graphicData uri="http://schemas.openxmlformats.org/drawingml/2006/table">
            <a:tbl>
              <a:tblPr firstRow="1" firstCol="1" bandRow="1">
                <a:tableStyleId>{9D7B26C5-4107-4FEC-AEDC-1716B250A1EF}</a:tableStyleId>
              </a:tblPr>
              <a:tblGrid>
                <a:gridCol w="3981554"/>
                <a:gridCol w="1889867"/>
                <a:gridCol w="1329379"/>
              </a:tblGrid>
              <a:tr h="209627">
                <a:tc gridSpan="3">
                  <a:txBody>
                    <a:bodyPr/>
                    <a:lstStyle/>
                    <a:p>
                      <a:pPr algn="ctr">
                        <a:lnSpc>
                          <a:spcPct val="150000"/>
                        </a:lnSpc>
                        <a:spcAft>
                          <a:spcPts val="0"/>
                        </a:spcAft>
                      </a:pPr>
                      <a:r>
                        <a:rPr lang="es-EC" sz="1200" dirty="0">
                          <a:effectLst/>
                        </a:rPr>
                        <a:t>Tiempo de alimentación en días </a:t>
                      </a:r>
                      <a:endParaRPr lang="es-EC" sz="12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r>
              <a:tr h="209627">
                <a:tc>
                  <a:txBody>
                    <a:bodyPr/>
                    <a:lstStyle/>
                    <a:p>
                      <a:pPr algn="ctr">
                        <a:lnSpc>
                          <a:spcPct val="150000"/>
                        </a:lnSpc>
                        <a:spcAft>
                          <a:spcPts val="0"/>
                        </a:spcAft>
                      </a:pPr>
                      <a:r>
                        <a:rPr lang="es-EC" sz="1200">
                          <a:effectLst/>
                        </a:rPr>
                        <a:t>Fuente de variación </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Grados de libertad</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157 </a:t>
                      </a:r>
                      <a:endParaRPr lang="es-EC" sz="1200">
                        <a:solidFill>
                          <a:srgbClr val="000000"/>
                        </a:solidFill>
                        <a:effectLst/>
                        <a:latin typeface="Times New Roman"/>
                        <a:ea typeface="Times New Roman"/>
                        <a:cs typeface="Arial"/>
                      </a:endParaRPr>
                    </a:p>
                  </a:txBody>
                  <a:tcPr marL="68580" marR="68580" marT="0" marB="0"/>
                </a:tc>
              </a:tr>
              <a:tr h="209627">
                <a:tc>
                  <a:txBody>
                    <a:bodyPr/>
                    <a:lstStyle/>
                    <a:p>
                      <a:pPr algn="ctr">
                        <a:lnSpc>
                          <a:spcPct val="150000"/>
                        </a:lnSpc>
                        <a:spcAft>
                          <a:spcPts val="0"/>
                        </a:spcAft>
                      </a:pPr>
                      <a:r>
                        <a:rPr lang="es-EC" sz="1200">
                          <a:effectLst/>
                        </a:rPr>
                        <a:t>Tratamientos</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4</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0,02 * </a:t>
                      </a:r>
                      <a:endParaRPr lang="es-EC" sz="1200">
                        <a:solidFill>
                          <a:srgbClr val="000000"/>
                        </a:solidFill>
                        <a:effectLst/>
                        <a:latin typeface="Times New Roman"/>
                        <a:ea typeface="Times New Roman"/>
                        <a:cs typeface="Arial"/>
                      </a:endParaRPr>
                    </a:p>
                  </a:txBody>
                  <a:tcPr marL="68580" marR="68580" marT="0" marB="0"/>
                </a:tc>
              </a:tr>
              <a:tr h="209627">
                <a:tc>
                  <a:txBody>
                    <a:bodyPr/>
                    <a:lstStyle/>
                    <a:p>
                      <a:pPr algn="ctr">
                        <a:lnSpc>
                          <a:spcPct val="150000"/>
                        </a:lnSpc>
                        <a:spcAft>
                          <a:spcPts val="0"/>
                        </a:spcAft>
                      </a:pPr>
                      <a:r>
                        <a:rPr lang="es-EC" sz="1200">
                          <a:effectLst/>
                        </a:rPr>
                        <a:t>M0 vs M33, M67, M100, RV100  </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0,004 *</a:t>
                      </a:r>
                      <a:endParaRPr lang="es-EC" sz="1200">
                        <a:solidFill>
                          <a:srgbClr val="000000"/>
                        </a:solidFill>
                        <a:effectLst/>
                        <a:latin typeface="Times New Roman"/>
                        <a:ea typeface="Times New Roman"/>
                        <a:cs typeface="Arial"/>
                      </a:endParaRPr>
                    </a:p>
                  </a:txBody>
                  <a:tcPr marL="68580" marR="68580" marT="0" marB="0"/>
                </a:tc>
              </a:tr>
              <a:tr h="209627">
                <a:tc>
                  <a:txBody>
                    <a:bodyPr/>
                    <a:lstStyle/>
                    <a:p>
                      <a:pPr algn="ctr">
                        <a:lnSpc>
                          <a:spcPct val="150000"/>
                        </a:lnSpc>
                        <a:spcAft>
                          <a:spcPts val="0"/>
                        </a:spcAft>
                      </a:pPr>
                      <a:r>
                        <a:rPr lang="es-EC" sz="1200">
                          <a:effectLst/>
                        </a:rPr>
                        <a:t>M33 vs M67, M100, RV100  </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0,0006 *</a:t>
                      </a:r>
                      <a:endParaRPr lang="es-EC" sz="1200">
                        <a:solidFill>
                          <a:srgbClr val="000000"/>
                        </a:solidFill>
                        <a:effectLst/>
                        <a:latin typeface="Times New Roman"/>
                        <a:ea typeface="Times New Roman"/>
                        <a:cs typeface="Arial"/>
                      </a:endParaRPr>
                    </a:p>
                  </a:txBody>
                  <a:tcPr marL="68580" marR="68580" marT="0" marB="0"/>
                </a:tc>
              </a:tr>
              <a:tr h="209627">
                <a:tc>
                  <a:txBody>
                    <a:bodyPr/>
                    <a:lstStyle/>
                    <a:p>
                      <a:pPr algn="ctr">
                        <a:lnSpc>
                          <a:spcPct val="150000"/>
                        </a:lnSpc>
                        <a:spcAft>
                          <a:spcPts val="0"/>
                        </a:spcAft>
                      </a:pPr>
                      <a:r>
                        <a:rPr lang="es-EC" sz="1200">
                          <a:effectLst/>
                        </a:rPr>
                        <a:t>M67 vs  M100, RV100  </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0,01 *</a:t>
                      </a:r>
                      <a:endParaRPr lang="es-EC" sz="1200">
                        <a:solidFill>
                          <a:srgbClr val="000000"/>
                        </a:solidFill>
                        <a:effectLst/>
                        <a:latin typeface="Times New Roman"/>
                        <a:ea typeface="Times New Roman"/>
                        <a:cs typeface="Arial"/>
                      </a:endParaRPr>
                    </a:p>
                  </a:txBody>
                  <a:tcPr marL="68580" marR="68580" marT="0" marB="0"/>
                </a:tc>
              </a:tr>
              <a:tr h="209627">
                <a:tc>
                  <a:txBody>
                    <a:bodyPr/>
                    <a:lstStyle/>
                    <a:p>
                      <a:pPr algn="ctr">
                        <a:lnSpc>
                          <a:spcPct val="150000"/>
                        </a:lnSpc>
                        <a:spcAft>
                          <a:spcPts val="0"/>
                        </a:spcAft>
                      </a:pPr>
                      <a:r>
                        <a:rPr lang="es-EC" sz="1200">
                          <a:effectLst/>
                        </a:rPr>
                        <a:t>M100 VS RV100</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0,06 *</a:t>
                      </a:r>
                      <a:endParaRPr lang="es-EC" sz="1200">
                        <a:solidFill>
                          <a:srgbClr val="000000"/>
                        </a:solidFill>
                        <a:effectLst/>
                        <a:latin typeface="Times New Roman"/>
                        <a:ea typeface="Times New Roman"/>
                        <a:cs typeface="Arial"/>
                      </a:endParaRPr>
                    </a:p>
                  </a:txBody>
                  <a:tcPr marL="68580" marR="68580" marT="0" marB="0"/>
                </a:tc>
              </a:tr>
              <a:tr h="209627">
                <a:tc>
                  <a:txBody>
                    <a:bodyPr/>
                    <a:lstStyle/>
                    <a:p>
                      <a:pPr algn="ctr">
                        <a:lnSpc>
                          <a:spcPct val="150000"/>
                        </a:lnSpc>
                        <a:spcAft>
                          <a:spcPts val="0"/>
                        </a:spcAft>
                      </a:pPr>
                      <a:r>
                        <a:rPr lang="es-EC" sz="1200">
                          <a:effectLst/>
                        </a:rPr>
                        <a:t>Error</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10</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0,0003 </a:t>
                      </a:r>
                      <a:endParaRPr lang="es-EC" sz="1200">
                        <a:solidFill>
                          <a:srgbClr val="000000"/>
                        </a:solidFill>
                        <a:effectLst/>
                        <a:latin typeface="Times New Roman"/>
                        <a:ea typeface="Times New Roman"/>
                        <a:cs typeface="Arial"/>
                      </a:endParaRPr>
                    </a:p>
                  </a:txBody>
                  <a:tcPr marL="68580" marR="68580" marT="0" marB="0"/>
                </a:tc>
              </a:tr>
              <a:tr h="209627">
                <a:tc>
                  <a:txBody>
                    <a:bodyPr/>
                    <a:lstStyle/>
                    <a:p>
                      <a:pPr algn="ctr">
                        <a:lnSpc>
                          <a:spcPct val="150000"/>
                        </a:lnSpc>
                        <a:spcAft>
                          <a:spcPts val="0"/>
                        </a:spcAft>
                      </a:pPr>
                      <a:r>
                        <a:rPr lang="es-EC" sz="1200">
                          <a:effectLst/>
                        </a:rPr>
                        <a:t> Total</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14</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 </a:t>
                      </a:r>
                      <a:endParaRPr lang="es-EC" sz="1200">
                        <a:solidFill>
                          <a:srgbClr val="000000"/>
                        </a:solidFill>
                        <a:effectLst/>
                        <a:latin typeface="Times New Roman"/>
                        <a:ea typeface="Times New Roman"/>
                        <a:cs typeface="Arial"/>
                      </a:endParaRPr>
                    </a:p>
                  </a:txBody>
                  <a:tcPr marL="68580" marR="68580" marT="0" marB="0"/>
                </a:tc>
              </a:tr>
              <a:tr h="209627">
                <a:tc>
                  <a:txBody>
                    <a:bodyPr/>
                    <a:lstStyle/>
                    <a:p>
                      <a:pPr algn="ctr">
                        <a:lnSpc>
                          <a:spcPct val="150000"/>
                        </a:lnSpc>
                        <a:spcAft>
                          <a:spcPts val="0"/>
                        </a:spcAft>
                      </a:pPr>
                      <a:r>
                        <a:rPr lang="es-EC" sz="1200">
                          <a:effectLst/>
                        </a:rPr>
                        <a:t>Coeficiente de variación</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dirty="0">
                          <a:effectLst/>
                        </a:rPr>
                        <a:t> </a:t>
                      </a:r>
                      <a:endParaRPr lang="es-EC" sz="12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dirty="0">
                          <a:effectLst/>
                        </a:rPr>
                        <a:t>5,52</a:t>
                      </a:r>
                      <a:endParaRPr lang="es-EC" sz="1200" dirty="0">
                        <a:solidFill>
                          <a:srgbClr val="000000"/>
                        </a:solidFill>
                        <a:effectLst/>
                        <a:latin typeface="Times New Roman"/>
                        <a:ea typeface="Times New Roman"/>
                        <a:cs typeface="Arial"/>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557901460"/>
              </p:ext>
            </p:extLst>
          </p:nvPr>
        </p:nvGraphicFramePr>
        <p:xfrm>
          <a:off x="1115616" y="4285674"/>
          <a:ext cx="7272808" cy="2468880"/>
        </p:xfrm>
        <a:graphic>
          <a:graphicData uri="http://schemas.openxmlformats.org/drawingml/2006/table">
            <a:tbl>
              <a:tblPr firstRow="1" firstCol="1" bandRow="1">
                <a:tableStyleId>{9D7B26C5-4107-4FEC-AEDC-1716B250A1EF}</a:tableStyleId>
              </a:tblPr>
              <a:tblGrid>
                <a:gridCol w="4162196"/>
                <a:gridCol w="742619"/>
                <a:gridCol w="2367993"/>
              </a:tblGrid>
              <a:tr h="50418">
                <a:tc gridSpan="3">
                  <a:txBody>
                    <a:bodyPr/>
                    <a:lstStyle/>
                    <a:p>
                      <a:pPr algn="ctr">
                        <a:lnSpc>
                          <a:spcPct val="150000"/>
                        </a:lnSpc>
                        <a:spcAft>
                          <a:spcPts val="0"/>
                        </a:spcAft>
                      </a:pPr>
                      <a:r>
                        <a:rPr lang="es-EC" sz="1200" dirty="0">
                          <a:effectLst/>
                        </a:rPr>
                        <a:t>Tiempo de alimentación, días</a:t>
                      </a:r>
                      <a:endParaRPr lang="es-EC" sz="12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r>
              <a:tr h="159385">
                <a:tc>
                  <a:txBody>
                    <a:bodyPr/>
                    <a:lstStyle/>
                    <a:p>
                      <a:pPr algn="ctr">
                        <a:lnSpc>
                          <a:spcPct val="150000"/>
                        </a:lnSpc>
                        <a:spcAft>
                          <a:spcPts val="0"/>
                        </a:spcAft>
                      </a:pPr>
                      <a:r>
                        <a:rPr lang="es-EC" sz="1200">
                          <a:effectLst/>
                        </a:rPr>
                        <a:t>Fuente de variación </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gl</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46 </a:t>
                      </a:r>
                      <a:endParaRPr lang="es-EC" sz="1200">
                        <a:solidFill>
                          <a:srgbClr val="000000"/>
                        </a:solidFill>
                        <a:effectLst/>
                        <a:latin typeface="Times New Roman"/>
                        <a:ea typeface="Times New Roman"/>
                        <a:cs typeface="Arial"/>
                      </a:endParaRPr>
                    </a:p>
                  </a:txBody>
                  <a:tcPr marL="68580" marR="68580" marT="0" marB="0"/>
                </a:tc>
              </a:tr>
              <a:tr h="167005">
                <a:tc>
                  <a:txBody>
                    <a:bodyPr/>
                    <a:lstStyle/>
                    <a:p>
                      <a:pPr algn="ctr">
                        <a:lnSpc>
                          <a:spcPct val="150000"/>
                        </a:lnSpc>
                        <a:spcAft>
                          <a:spcPts val="0"/>
                        </a:spcAft>
                      </a:pPr>
                      <a:r>
                        <a:rPr lang="es-EC" sz="1200">
                          <a:effectLst/>
                        </a:rPr>
                        <a:t>Tratamientos </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4</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0,49*</a:t>
                      </a:r>
                      <a:endParaRPr lang="es-EC" sz="1200">
                        <a:solidFill>
                          <a:srgbClr val="000000"/>
                        </a:solidFill>
                        <a:effectLst/>
                        <a:latin typeface="Times New Roman"/>
                        <a:ea typeface="Times New Roman"/>
                        <a:cs typeface="Arial"/>
                      </a:endParaRPr>
                    </a:p>
                  </a:txBody>
                  <a:tcPr marL="68580" marR="68580" marT="0" marB="0"/>
                </a:tc>
              </a:tr>
              <a:tr h="159385">
                <a:tc>
                  <a:txBody>
                    <a:bodyPr/>
                    <a:lstStyle/>
                    <a:p>
                      <a:pPr algn="ctr">
                        <a:lnSpc>
                          <a:spcPct val="150000"/>
                        </a:lnSpc>
                        <a:spcAft>
                          <a:spcPts val="0"/>
                        </a:spcAft>
                      </a:pPr>
                      <a:r>
                        <a:rPr lang="es-EC" sz="1200">
                          <a:effectLst/>
                        </a:rPr>
                        <a:t>Alimento balanceado lineal</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dirty="0" smtClean="0">
                          <a:effectLst/>
                        </a:rPr>
                        <a:t>-</a:t>
                      </a:r>
                      <a:endParaRPr lang="es-EC" sz="1200" dirty="0">
                        <a:solidFill>
                          <a:srgbClr val="000000"/>
                        </a:solidFill>
                        <a:effectLst/>
                        <a:latin typeface="Times New Roman"/>
                        <a:ea typeface="Times New Roman"/>
                        <a:cs typeface="Arial"/>
                      </a:endParaRPr>
                    </a:p>
                  </a:txBody>
                  <a:tcPr marL="68580" marR="68580" marT="0" marB="0"/>
                </a:tc>
              </a:tr>
              <a:tr h="159385">
                <a:tc>
                  <a:txBody>
                    <a:bodyPr/>
                    <a:lstStyle/>
                    <a:p>
                      <a:pPr algn="ctr">
                        <a:lnSpc>
                          <a:spcPct val="150000"/>
                        </a:lnSpc>
                        <a:spcAft>
                          <a:spcPts val="0"/>
                        </a:spcAft>
                      </a:pPr>
                      <a:r>
                        <a:rPr lang="es-EC" sz="1200">
                          <a:effectLst/>
                        </a:rPr>
                        <a:t>Alimento balanceado cuadrático</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dirty="0" smtClean="0">
                          <a:effectLst/>
                        </a:rPr>
                        <a:t>-</a:t>
                      </a:r>
                      <a:endParaRPr lang="es-EC" sz="1200" dirty="0">
                        <a:solidFill>
                          <a:srgbClr val="000000"/>
                        </a:solidFill>
                        <a:effectLst/>
                        <a:latin typeface="Times New Roman"/>
                        <a:ea typeface="Times New Roman"/>
                        <a:cs typeface="Arial"/>
                      </a:endParaRPr>
                    </a:p>
                  </a:txBody>
                  <a:tcPr marL="68580" marR="68580" marT="0" marB="0"/>
                </a:tc>
              </a:tr>
              <a:tr h="159385">
                <a:tc>
                  <a:txBody>
                    <a:bodyPr/>
                    <a:lstStyle/>
                    <a:p>
                      <a:pPr algn="ctr">
                        <a:lnSpc>
                          <a:spcPct val="150000"/>
                        </a:lnSpc>
                        <a:spcAft>
                          <a:spcPts val="0"/>
                        </a:spcAft>
                      </a:pPr>
                      <a:r>
                        <a:rPr lang="es-EC" sz="1200">
                          <a:effectLst/>
                        </a:rPr>
                        <a:t>Alimento balanceado Cúbico</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0,01*</a:t>
                      </a:r>
                      <a:endParaRPr lang="es-EC" sz="1200">
                        <a:solidFill>
                          <a:srgbClr val="000000"/>
                        </a:solidFill>
                        <a:effectLst/>
                        <a:latin typeface="Times New Roman"/>
                        <a:ea typeface="Times New Roman"/>
                        <a:cs typeface="Arial"/>
                      </a:endParaRPr>
                    </a:p>
                  </a:txBody>
                  <a:tcPr marL="68580" marR="68580" marT="0" marB="0"/>
                </a:tc>
              </a:tr>
              <a:tr h="159385">
                <a:tc>
                  <a:txBody>
                    <a:bodyPr/>
                    <a:lstStyle/>
                    <a:p>
                      <a:pPr algn="ctr">
                        <a:lnSpc>
                          <a:spcPct val="150000"/>
                        </a:lnSpc>
                        <a:spcAft>
                          <a:spcPts val="0"/>
                        </a:spcAft>
                      </a:pPr>
                      <a:r>
                        <a:rPr lang="es-EC" sz="1200">
                          <a:effectLst/>
                        </a:rPr>
                        <a:t>Error</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10</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0,0003</a:t>
                      </a:r>
                      <a:endParaRPr lang="es-EC" sz="1200">
                        <a:solidFill>
                          <a:srgbClr val="000000"/>
                        </a:solidFill>
                        <a:effectLst/>
                        <a:latin typeface="Times New Roman"/>
                        <a:ea typeface="Times New Roman"/>
                        <a:cs typeface="Arial"/>
                      </a:endParaRPr>
                    </a:p>
                  </a:txBody>
                  <a:tcPr marL="68580" marR="68580" marT="0" marB="0"/>
                </a:tc>
              </a:tr>
              <a:tr h="159385">
                <a:tc>
                  <a:txBody>
                    <a:bodyPr/>
                    <a:lstStyle/>
                    <a:p>
                      <a:pPr algn="ctr">
                        <a:lnSpc>
                          <a:spcPct val="150000"/>
                        </a:lnSpc>
                        <a:spcAft>
                          <a:spcPts val="0"/>
                        </a:spcAft>
                      </a:pPr>
                      <a:r>
                        <a:rPr lang="es-EC" sz="1200">
                          <a:effectLst/>
                        </a:rPr>
                        <a:t>Total</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14</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 </a:t>
                      </a:r>
                      <a:endParaRPr lang="es-EC" sz="1200">
                        <a:solidFill>
                          <a:srgbClr val="000000"/>
                        </a:solidFill>
                        <a:effectLst/>
                        <a:latin typeface="Times New Roman"/>
                        <a:ea typeface="Times New Roman"/>
                        <a:cs typeface="Arial"/>
                      </a:endParaRPr>
                    </a:p>
                  </a:txBody>
                  <a:tcPr marL="68580" marR="68580" marT="0" marB="0"/>
                </a:tc>
              </a:tr>
              <a:tr h="151765">
                <a:tc>
                  <a:txBody>
                    <a:bodyPr/>
                    <a:lstStyle/>
                    <a:p>
                      <a:pPr algn="ctr">
                        <a:lnSpc>
                          <a:spcPct val="150000"/>
                        </a:lnSpc>
                        <a:spcAft>
                          <a:spcPts val="0"/>
                        </a:spcAft>
                      </a:pPr>
                      <a:r>
                        <a:rPr lang="es-EC" sz="1200">
                          <a:effectLst/>
                        </a:rPr>
                        <a:t>Cv</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a:effectLst/>
                        </a:rPr>
                        <a:t> </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200" dirty="0">
                          <a:effectLst/>
                        </a:rPr>
                        <a:t>1,77</a:t>
                      </a:r>
                      <a:endParaRPr lang="es-EC" sz="1200" dirty="0">
                        <a:solidFill>
                          <a:srgbClr val="000000"/>
                        </a:solidFill>
                        <a:effectLst/>
                        <a:latin typeface="Times New Roman"/>
                        <a:ea typeface="Times New Roman"/>
                        <a:cs typeface="Arial"/>
                      </a:endParaRPr>
                    </a:p>
                  </a:txBody>
                  <a:tcPr marL="68580" marR="68580" marT="0" marB="0"/>
                </a:tc>
              </a:tr>
            </a:tbl>
          </a:graphicData>
        </a:graphic>
      </p:graphicFrame>
      <p:sp>
        <p:nvSpPr>
          <p:cNvPr id="5" name="4 CuadroTexto"/>
          <p:cNvSpPr txBox="1"/>
          <p:nvPr/>
        </p:nvSpPr>
        <p:spPr>
          <a:xfrm>
            <a:off x="4158798" y="827020"/>
            <a:ext cx="1008112" cy="369332"/>
          </a:xfrm>
          <a:prstGeom prst="rect">
            <a:avLst/>
          </a:prstGeom>
          <a:noFill/>
        </p:spPr>
        <p:txBody>
          <a:bodyPr wrap="square" rtlCol="0">
            <a:spAutoFit/>
          </a:bodyPr>
          <a:lstStyle/>
          <a:p>
            <a:r>
              <a:rPr lang="en-US" b="1" dirty="0" smtClean="0"/>
              <a:t>FASE I</a:t>
            </a:r>
            <a:endParaRPr lang="es-EC" b="1" dirty="0"/>
          </a:p>
        </p:txBody>
      </p:sp>
      <p:sp>
        <p:nvSpPr>
          <p:cNvPr id="6" name="5 CuadroTexto"/>
          <p:cNvSpPr txBox="1"/>
          <p:nvPr/>
        </p:nvSpPr>
        <p:spPr>
          <a:xfrm>
            <a:off x="4158798" y="3933056"/>
            <a:ext cx="1008112" cy="369332"/>
          </a:xfrm>
          <a:prstGeom prst="rect">
            <a:avLst/>
          </a:prstGeom>
          <a:noFill/>
        </p:spPr>
        <p:txBody>
          <a:bodyPr wrap="square" rtlCol="0">
            <a:spAutoFit/>
          </a:bodyPr>
          <a:lstStyle/>
          <a:p>
            <a:r>
              <a:rPr lang="en-US" b="1" dirty="0" smtClean="0"/>
              <a:t>FASE II</a:t>
            </a:r>
            <a:endParaRPr lang="es-EC" b="1" dirty="0"/>
          </a:p>
        </p:txBody>
      </p:sp>
    </p:spTree>
    <p:extLst>
      <p:ext uri="{BB962C8B-B14F-4D97-AF65-F5344CB8AC3E}">
        <p14:creationId xmlns:p14="http://schemas.microsoft.com/office/powerpoint/2010/main" val="4262833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4182288032"/>
              </p:ext>
            </p:extLst>
          </p:nvPr>
        </p:nvGraphicFramePr>
        <p:xfrm>
          <a:off x="611560" y="2564904"/>
          <a:ext cx="7992888" cy="3301360"/>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2051720" y="548680"/>
            <a:ext cx="5688632" cy="1754326"/>
          </a:xfrm>
          <a:prstGeom prst="rect">
            <a:avLst/>
          </a:prstGeom>
        </p:spPr>
        <p:txBody>
          <a:bodyPr wrap="square">
            <a:spAutoFit/>
          </a:bodyPr>
          <a:lstStyle/>
          <a:p>
            <a:pPr algn="ctr"/>
            <a:r>
              <a:rPr lang="es-ES" dirty="0"/>
              <a:t>El modelo cúbico del tratamiento es el siguiente</a:t>
            </a:r>
            <a:r>
              <a:rPr lang="es-ES" dirty="0" smtClean="0"/>
              <a:t>:</a:t>
            </a:r>
          </a:p>
          <a:p>
            <a:pPr algn="ctr"/>
            <a:endParaRPr lang="es-EC" dirty="0"/>
          </a:p>
          <a:p>
            <a:pPr algn="ctr"/>
            <a:r>
              <a:rPr lang="es-ES" dirty="0"/>
              <a:t>A los 46 días: Y= 0,168 + 0,32x - 0,06(x-2,8)</a:t>
            </a:r>
            <a:r>
              <a:rPr lang="es-ES" baseline="30000" dirty="0"/>
              <a:t>2</a:t>
            </a:r>
            <a:r>
              <a:rPr lang="es-ES" dirty="0"/>
              <a:t> - </a:t>
            </a:r>
            <a:r>
              <a:rPr lang="es-ES" dirty="0" smtClean="0"/>
              <a:t>0,028(x-2,8)</a:t>
            </a:r>
            <a:r>
              <a:rPr lang="es-ES" baseline="30000" dirty="0" smtClean="0"/>
              <a:t>3</a:t>
            </a:r>
          </a:p>
          <a:p>
            <a:pPr algn="ctr"/>
            <a:endParaRPr lang="es-EC" dirty="0"/>
          </a:p>
          <a:p>
            <a:pPr algn="ctr"/>
            <a:r>
              <a:rPr lang="es-ES" dirty="0"/>
              <a:t>Dónde:   Y= Ganancia de peso diario, </a:t>
            </a:r>
            <a:r>
              <a:rPr lang="es-ES" dirty="0" smtClean="0"/>
              <a:t>g</a:t>
            </a:r>
          </a:p>
          <a:p>
            <a:pPr algn="ctr"/>
            <a:r>
              <a:rPr lang="es-ES" dirty="0" smtClean="0"/>
              <a:t>    </a:t>
            </a:r>
            <a:r>
              <a:rPr lang="es-ES" dirty="0"/>
              <a:t>X= Porcentajes de biomasa</a:t>
            </a:r>
            <a:endParaRPr lang="es-EC" dirty="0"/>
          </a:p>
        </p:txBody>
      </p:sp>
    </p:spTree>
    <p:extLst>
      <p:ext uri="{BB962C8B-B14F-4D97-AF65-F5344CB8AC3E}">
        <p14:creationId xmlns:p14="http://schemas.microsoft.com/office/powerpoint/2010/main" val="1733288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p:nvPr/>
        </p:nvPicPr>
        <p:blipFill rotWithShape="1">
          <a:blip r:embed="rId2" cstate="print">
            <a:extLst>
              <a:ext uri="{28A0092B-C50C-407E-A947-70E740481C1C}">
                <a14:useLocalDpi xmlns:a14="http://schemas.microsoft.com/office/drawing/2010/main" val="0"/>
              </a:ext>
            </a:extLst>
          </a:blip>
          <a:srcRect l="22247" t="17473" r="4993" b="5613"/>
          <a:stretch/>
        </p:blipFill>
        <p:spPr bwMode="auto">
          <a:xfrm>
            <a:off x="255833" y="188640"/>
            <a:ext cx="5346957" cy="3312368"/>
          </a:xfrm>
          <a:prstGeom prst="rect">
            <a:avLst/>
          </a:prstGeom>
          <a:noFill/>
          <a:ln>
            <a:noFill/>
          </a:ln>
          <a:effectLs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36" t="23673" r="16761" b="20455"/>
          <a:stretch/>
        </p:blipFill>
        <p:spPr bwMode="auto">
          <a:xfrm>
            <a:off x="255833" y="3284984"/>
            <a:ext cx="535551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201785" y="898741"/>
            <a:ext cx="2448272" cy="3970318"/>
          </a:xfrm>
          <a:prstGeom prst="rect">
            <a:avLst/>
          </a:prstGeom>
        </p:spPr>
        <p:txBody>
          <a:bodyPr wrap="square">
            <a:spAutoFit/>
          </a:bodyPr>
          <a:lstStyle/>
          <a:p>
            <a:pPr algn="ctr"/>
            <a:r>
              <a:rPr lang="es-ES" dirty="0"/>
              <a:t>En el Ecuador el Chame se lo encuentra desde el estuario de San Lorenzo y delta del río Esmeraldas,  deltas  de los  ríos Chone,    Portoviejo,  Guayas hasta el estuario de Santa  Rosa provincia del </a:t>
            </a:r>
            <a:r>
              <a:rPr lang="es-ES" dirty="0" smtClean="0"/>
              <a:t>Oro</a:t>
            </a:r>
          </a:p>
          <a:p>
            <a:pPr algn="ctr"/>
            <a:endParaRPr lang="es-ES" dirty="0" smtClean="0"/>
          </a:p>
          <a:p>
            <a:pPr algn="ctr"/>
            <a:endParaRPr lang="es-ES" dirty="0" smtClean="0"/>
          </a:p>
          <a:p>
            <a:r>
              <a:rPr lang="es-ES" dirty="0" smtClean="0"/>
              <a:t> </a:t>
            </a:r>
            <a:r>
              <a:rPr lang="es-ES" dirty="0"/>
              <a:t>(Bonifaz, </a:t>
            </a:r>
            <a:r>
              <a:rPr lang="es-ES" i="1" dirty="0"/>
              <a:t>et al</a:t>
            </a:r>
            <a:r>
              <a:rPr lang="es-ES" i="1" dirty="0" smtClean="0"/>
              <a:t>.,</a:t>
            </a:r>
            <a:r>
              <a:rPr lang="es-ES" dirty="0" smtClean="0"/>
              <a:t>1998</a:t>
            </a:r>
            <a:r>
              <a:rPr lang="es-ES" dirty="0"/>
              <a:t>).</a:t>
            </a:r>
            <a:endParaRPr lang="es-EC" dirty="0"/>
          </a:p>
        </p:txBody>
      </p:sp>
    </p:spTree>
    <p:extLst>
      <p:ext uri="{BB962C8B-B14F-4D97-AF65-F5344CB8AC3E}">
        <p14:creationId xmlns:p14="http://schemas.microsoft.com/office/powerpoint/2010/main" val="2528387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784" y="2526371"/>
            <a:ext cx="4248472" cy="830997"/>
          </a:xfrm>
          <a:prstGeom prst="rect">
            <a:avLst/>
          </a:prstGeom>
          <a:noFill/>
        </p:spPr>
        <p:txBody>
          <a:bodyPr wrap="square" rtlCol="0">
            <a:spAutoFit/>
          </a:bodyPr>
          <a:lstStyle/>
          <a:p>
            <a:r>
              <a:rPr lang="es-EC" sz="4800" b="1" dirty="0" smtClean="0"/>
              <a:t>MORTALIDAD</a:t>
            </a:r>
            <a:endParaRPr lang="es-EC" sz="4800" b="1" dirty="0"/>
          </a:p>
        </p:txBody>
      </p:sp>
    </p:spTree>
    <p:extLst>
      <p:ext uri="{BB962C8B-B14F-4D97-AF65-F5344CB8AC3E}">
        <p14:creationId xmlns:p14="http://schemas.microsoft.com/office/powerpoint/2010/main" val="1208533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59789791"/>
              </p:ext>
            </p:extLst>
          </p:nvPr>
        </p:nvGraphicFramePr>
        <p:xfrm>
          <a:off x="1403648" y="1916832"/>
          <a:ext cx="6387475" cy="1920240"/>
        </p:xfrm>
        <a:graphic>
          <a:graphicData uri="http://schemas.openxmlformats.org/drawingml/2006/table">
            <a:tbl>
              <a:tblPr firstRow="1" firstCol="1" bandRow="1">
                <a:tableStyleId>{9D7B26C5-4107-4FEC-AEDC-1716B250A1EF}</a:tableStyleId>
              </a:tblPr>
              <a:tblGrid>
                <a:gridCol w="2542053"/>
                <a:gridCol w="1782932"/>
                <a:gridCol w="2062490"/>
              </a:tblGrid>
              <a:tr h="167005">
                <a:tc gridSpan="3">
                  <a:txBody>
                    <a:bodyPr/>
                    <a:lstStyle/>
                    <a:p>
                      <a:pPr algn="ctr">
                        <a:lnSpc>
                          <a:spcPct val="150000"/>
                        </a:lnSpc>
                        <a:spcAft>
                          <a:spcPts val="0"/>
                        </a:spcAft>
                      </a:pPr>
                      <a:r>
                        <a:rPr lang="es-EC" sz="1400" dirty="0">
                          <a:effectLst/>
                        </a:rPr>
                        <a:t>Tiempo de alimentación, días</a:t>
                      </a:r>
                      <a:endParaRPr lang="es-EC" sz="1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r>
              <a:tr h="167005">
                <a:tc>
                  <a:txBody>
                    <a:bodyPr/>
                    <a:lstStyle/>
                    <a:p>
                      <a:pPr algn="ctr">
                        <a:lnSpc>
                          <a:spcPct val="150000"/>
                        </a:lnSpc>
                        <a:spcAft>
                          <a:spcPts val="0"/>
                        </a:spcAft>
                      </a:pPr>
                      <a:r>
                        <a:rPr lang="es-EC" sz="1400">
                          <a:effectLst/>
                        </a:rPr>
                        <a:t>Fuente de variación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Grados de libertad</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157 </a:t>
                      </a:r>
                      <a:endParaRPr lang="es-EC" sz="1400">
                        <a:solidFill>
                          <a:srgbClr val="000000"/>
                        </a:solidFill>
                        <a:effectLst/>
                        <a:latin typeface="Times New Roman"/>
                        <a:ea typeface="Times New Roman"/>
                        <a:cs typeface="Arial"/>
                      </a:endParaRPr>
                    </a:p>
                  </a:txBody>
                  <a:tcPr marL="68580" marR="68580" marT="0" marB="0"/>
                </a:tc>
              </a:tr>
              <a:tr h="167005">
                <a:tc>
                  <a:txBody>
                    <a:bodyPr/>
                    <a:lstStyle/>
                    <a:p>
                      <a:pPr algn="ctr">
                        <a:lnSpc>
                          <a:spcPct val="150000"/>
                        </a:lnSpc>
                        <a:spcAft>
                          <a:spcPts val="0"/>
                        </a:spcAft>
                      </a:pPr>
                      <a:r>
                        <a:rPr lang="es-EC" sz="1400">
                          <a:effectLst/>
                        </a:rPr>
                        <a:t>Tratamientos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69,90 *</a:t>
                      </a:r>
                      <a:endParaRPr lang="es-EC" sz="1400">
                        <a:solidFill>
                          <a:srgbClr val="000000"/>
                        </a:solidFill>
                        <a:effectLst/>
                        <a:latin typeface="Times New Roman"/>
                        <a:ea typeface="Times New Roman"/>
                        <a:cs typeface="Arial"/>
                      </a:endParaRPr>
                    </a:p>
                  </a:txBody>
                  <a:tcPr marL="68580" marR="68580" marT="0" marB="0"/>
                </a:tc>
              </a:tr>
              <a:tr h="167005">
                <a:tc>
                  <a:txBody>
                    <a:bodyPr/>
                    <a:lstStyle/>
                    <a:p>
                      <a:pPr algn="ctr">
                        <a:lnSpc>
                          <a:spcPct val="150000"/>
                        </a:lnSpc>
                        <a:spcAft>
                          <a:spcPts val="0"/>
                        </a:spcAft>
                      </a:pPr>
                      <a:r>
                        <a:rPr lang="es-EC" sz="1400">
                          <a:effectLst/>
                        </a:rPr>
                        <a:t>Error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20,42</a:t>
                      </a:r>
                      <a:endParaRPr lang="es-EC" sz="1400">
                        <a:solidFill>
                          <a:srgbClr val="000000"/>
                        </a:solidFill>
                        <a:effectLst/>
                        <a:latin typeface="Times New Roman"/>
                        <a:ea typeface="Times New Roman"/>
                        <a:cs typeface="Arial"/>
                      </a:endParaRPr>
                    </a:p>
                  </a:txBody>
                  <a:tcPr marL="68580" marR="68580" marT="0" marB="0"/>
                </a:tc>
              </a:tr>
              <a:tr h="167005">
                <a:tc>
                  <a:txBody>
                    <a:bodyPr/>
                    <a:lstStyle/>
                    <a:p>
                      <a:pPr algn="ctr">
                        <a:lnSpc>
                          <a:spcPct val="150000"/>
                        </a:lnSpc>
                        <a:spcAft>
                          <a:spcPts val="0"/>
                        </a:spcAft>
                      </a:pPr>
                      <a:r>
                        <a:rPr lang="es-EC" sz="1400">
                          <a:effectLst/>
                        </a:rPr>
                        <a:t>Total</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14</a:t>
                      </a:r>
                      <a:endParaRPr lang="es-EC" sz="1400">
                        <a:solidFill>
                          <a:srgbClr val="000000"/>
                        </a:solidFill>
                        <a:effectLst/>
                        <a:latin typeface="Times New Roman"/>
                        <a:ea typeface="Times New Roman"/>
                        <a:cs typeface="Arial"/>
                      </a:endParaRPr>
                    </a:p>
                  </a:txBody>
                  <a:tcPr marL="68580" marR="68580" marT="0" marB="0"/>
                </a:tc>
                <a:tc>
                  <a:txBody>
                    <a:bodyPr/>
                    <a:lstStyle/>
                    <a:p>
                      <a:pPr algn="l">
                        <a:lnSpc>
                          <a:spcPct val="150000"/>
                        </a:lnSpc>
                        <a:spcAft>
                          <a:spcPts val="0"/>
                        </a:spcAft>
                      </a:pPr>
                      <a:r>
                        <a:rPr lang="es-EC" sz="1400">
                          <a:effectLst/>
                        </a:rPr>
                        <a:t> </a:t>
                      </a:r>
                      <a:endParaRPr lang="es-EC" sz="1400">
                        <a:solidFill>
                          <a:srgbClr val="000000"/>
                        </a:solidFill>
                        <a:effectLst/>
                        <a:latin typeface="Times New Roman"/>
                        <a:ea typeface="Times New Roman"/>
                        <a:cs typeface="Arial"/>
                      </a:endParaRPr>
                    </a:p>
                  </a:txBody>
                  <a:tcPr marL="68580" marR="68580" marT="0" marB="0"/>
                </a:tc>
              </a:tr>
              <a:tr h="167005">
                <a:tc>
                  <a:txBody>
                    <a:bodyPr/>
                    <a:lstStyle/>
                    <a:p>
                      <a:pPr algn="ctr">
                        <a:lnSpc>
                          <a:spcPct val="150000"/>
                        </a:lnSpc>
                        <a:spcAft>
                          <a:spcPts val="0"/>
                        </a:spcAft>
                      </a:pPr>
                      <a:r>
                        <a:rPr lang="es-EC" sz="1400">
                          <a:effectLst/>
                        </a:rPr>
                        <a:t>Coeficiente de variación </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60,12</a:t>
                      </a:r>
                      <a:endParaRPr lang="es-EC" sz="1400" dirty="0">
                        <a:solidFill>
                          <a:srgbClr val="000000"/>
                        </a:solidFill>
                        <a:effectLst/>
                        <a:latin typeface="Times New Roman"/>
                        <a:ea typeface="Times New Roman"/>
                        <a:cs typeface="Arial"/>
                      </a:endParaRPr>
                    </a:p>
                  </a:txBody>
                  <a:tcPr marL="68580" marR="68580" marT="0" marB="0"/>
                </a:tc>
              </a:tr>
            </a:tbl>
          </a:graphicData>
        </a:graphic>
      </p:graphicFrame>
      <p:sp>
        <p:nvSpPr>
          <p:cNvPr id="3" name="2 CuadroTexto"/>
          <p:cNvSpPr txBox="1"/>
          <p:nvPr/>
        </p:nvSpPr>
        <p:spPr>
          <a:xfrm>
            <a:off x="3347864" y="853743"/>
            <a:ext cx="2376264" cy="461665"/>
          </a:xfrm>
          <a:prstGeom prst="rect">
            <a:avLst/>
          </a:prstGeom>
          <a:noFill/>
        </p:spPr>
        <p:txBody>
          <a:bodyPr wrap="square" rtlCol="0">
            <a:spAutoFit/>
          </a:bodyPr>
          <a:lstStyle/>
          <a:p>
            <a:r>
              <a:rPr lang="en-US" sz="2400" b="1" dirty="0" smtClean="0"/>
              <a:t>MORTALIDAD</a:t>
            </a:r>
            <a:endParaRPr lang="es-EC" sz="2400" b="1" dirty="0"/>
          </a:p>
        </p:txBody>
      </p:sp>
      <p:sp>
        <p:nvSpPr>
          <p:cNvPr id="4" name="3 CuadroTexto"/>
          <p:cNvSpPr txBox="1"/>
          <p:nvPr/>
        </p:nvSpPr>
        <p:spPr>
          <a:xfrm>
            <a:off x="3885274" y="1536674"/>
            <a:ext cx="1008112" cy="369332"/>
          </a:xfrm>
          <a:prstGeom prst="rect">
            <a:avLst/>
          </a:prstGeom>
          <a:noFill/>
        </p:spPr>
        <p:txBody>
          <a:bodyPr wrap="square" rtlCol="0">
            <a:spAutoFit/>
          </a:bodyPr>
          <a:lstStyle/>
          <a:p>
            <a:r>
              <a:rPr lang="en-US" b="1" dirty="0" smtClean="0"/>
              <a:t>FASE I</a:t>
            </a:r>
            <a:endParaRPr lang="es-EC" b="1" dirty="0"/>
          </a:p>
        </p:txBody>
      </p:sp>
      <p:sp>
        <p:nvSpPr>
          <p:cNvPr id="5" name="4 CuadroTexto"/>
          <p:cNvSpPr txBox="1"/>
          <p:nvPr/>
        </p:nvSpPr>
        <p:spPr>
          <a:xfrm>
            <a:off x="3912361" y="4673460"/>
            <a:ext cx="1008112" cy="369332"/>
          </a:xfrm>
          <a:prstGeom prst="rect">
            <a:avLst/>
          </a:prstGeom>
          <a:noFill/>
        </p:spPr>
        <p:txBody>
          <a:bodyPr wrap="square" rtlCol="0">
            <a:spAutoFit/>
          </a:bodyPr>
          <a:lstStyle/>
          <a:p>
            <a:r>
              <a:rPr lang="en-US" b="1" dirty="0" smtClean="0"/>
              <a:t>FASE II</a:t>
            </a:r>
            <a:endParaRPr lang="es-EC" b="1" dirty="0"/>
          </a:p>
        </p:txBody>
      </p:sp>
      <p:sp>
        <p:nvSpPr>
          <p:cNvPr id="6" name="5 CuadroTexto"/>
          <p:cNvSpPr txBox="1"/>
          <p:nvPr/>
        </p:nvSpPr>
        <p:spPr>
          <a:xfrm>
            <a:off x="1907704" y="4869160"/>
            <a:ext cx="5832648" cy="369332"/>
          </a:xfrm>
          <a:prstGeom prst="rect">
            <a:avLst/>
          </a:prstGeom>
          <a:noFill/>
        </p:spPr>
        <p:txBody>
          <a:bodyPr wrap="square" rtlCol="0">
            <a:spAutoFit/>
          </a:bodyPr>
          <a:lstStyle/>
          <a:p>
            <a:r>
              <a:rPr lang="en-US" dirty="0" smtClean="0"/>
              <a:t>En la segunda fase no  se registraron animales muertos</a:t>
            </a:r>
            <a:endParaRPr lang="es-EC" dirty="0"/>
          </a:p>
        </p:txBody>
      </p:sp>
    </p:spTree>
    <p:extLst>
      <p:ext uri="{BB962C8B-B14F-4D97-AF65-F5344CB8AC3E}">
        <p14:creationId xmlns:p14="http://schemas.microsoft.com/office/powerpoint/2010/main" val="1788649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6 Tabla"/>
          <p:cNvGraphicFramePr>
            <a:graphicFrameLocks noGrp="1"/>
          </p:cNvGraphicFramePr>
          <p:nvPr>
            <p:extLst>
              <p:ext uri="{D42A27DB-BD31-4B8C-83A1-F6EECF244321}">
                <p14:modId xmlns:p14="http://schemas.microsoft.com/office/powerpoint/2010/main" val="1645513049"/>
              </p:ext>
            </p:extLst>
          </p:nvPr>
        </p:nvGraphicFramePr>
        <p:xfrm>
          <a:off x="1595467" y="2113247"/>
          <a:ext cx="5784846" cy="2580950"/>
        </p:xfrm>
        <a:graphic>
          <a:graphicData uri="http://schemas.openxmlformats.org/drawingml/2006/table">
            <a:tbl>
              <a:tblPr firstRow="1" firstCol="1" bandRow="1">
                <a:tableStyleId>{9D7B26C5-4107-4FEC-AEDC-1716B250A1EF}</a:tableStyleId>
              </a:tblPr>
              <a:tblGrid>
                <a:gridCol w="1831460"/>
                <a:gridCol w="1388055"/>
                <a:gridCol w="2565331"/>
              </a:tblGrid>
              <a:tr h="345067">
                <a:tc rowSpan="2">
                  <a:txBody>
                    <a:bodyPr/>
                    <a:lstStyle/>
                    <a:p>
                      <a:pPr algn="ctr">
                        <a:lnSpc>
                          <a:spcPct val="150000"/>
                        </a:lnSpc>
                        <a:spcAft>
                          <a:spcPts val="0"/>
                        </a:spcAft>
                      </a:pPr>
                      <a:r>
                        <a:rPr lang="es-ES" sz="1600" dirty="0">
                          <a:effectLst/>
                        </a:rPr>
                        <a:t> </a:t>
                      </a:r>
                      <a:endParaRPr lang="es-EC" sz="1600" dirty="0">
                        <a:effectLst/>
                      </a:endParaRPr>
                    </a:p>
                    <a:p>
                      <a:pPr algn="ctr">
                        <a:lnSpc>
                          <a:spcPct val="150000"/>
                        </a:lnSpc>
                        <a:spcAft>
                          <a:spcPts val="0"/>
                        </a:spcAft>
                      </a:pPr>
                      <a:r>
                        <a:rPr lang="es-EC" sz="1600" dirty="0">
                          <a:effectLst/>
                        </a:rPr>
                        <a:t>Tratamiento</a:t>
                      </a:r>
                      <a:endParaRPr lang="es-EC" sz="1600" dirty="0">
                        <a:solidFill>
                          <a:srgbClr val="000000"/>
                        </a:solidFill>
                        <a:effectLst/>
                        <a:latin typeface="Times New Roman"/>
                        <a:ea typeface="Times New Roman"/>
                        <a:cs typeface="Arial"/>
                      </a:endParaRPr>
                    </a:p>
                  </a:txBody>
                  <a:tcPr marL="68580" marR="68580" marT="0" marB="0"/>
                </a:tc>
                <a:tc gridSpan="2">
                  <a:txBody>
                    <a:bodyPr/>
                    <a:lstStyle/>
                    <a:p>
                      <a:pPr algn="ctr">
                        <a:lnSpc>
                          <a:spcPct val="150000"/>
                        </a:lnSpc>
                        <a:spcAft>
                          <a:spcPts val="0"/>
                        </a:spcAft>
                      </a:pPr>
                      <a:r>
                        <a:rPr lang="es-EC" sz="1600">
                          <a:effectLst/>
                        </a:rPr>
                        <a:t>Evaluación en días</a:t>
                      </a:r>
                      <a:endParaRPr lang="es-EC" sz="16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r>
              <a:tr h="386390">
                <a:tc vMerge="1">
                  <a:txBody>
                    <a:bodyPr/>
                    <a:lstStyle/>
                    <a:p>
                      <a:endParaRPr lang="es-EC"/>
                    </a:p>
                  </a:txBody>
                  <a:tcPr/>
                </a:tc>
                <a:tc gridSpan="2">
                  <a:txBody>
                    <a:bodyPr/>
                    <a:lstStyle/>
                    <a:p>
                      <a:pPr algn="l">
                        <a:lnSpc>
                          <a:spcPct val="150000"/>
                        </a:lnSpc>
                        <a:spcAft>
                          <a:spcPts val="0"/>
                        </a:spcAft>
                      </a:pPr>
                      <a:r>
                        <a:rPr lang="es-EC" sz="1600" dirty="0">
                          <a:effectLst/>
                        </a:rPr>
                        <a:t>      203 </a:t>
                      </a:r>
                      <a:endParaRPr lang="es-EC" sz="16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r>
              <a:tr h="345067">
                <a:tc>
                  <a:txBody>
                    <a:bodyPr/>
                    <a:lstStyle/>
                    <a:p>
                      <a:pPr algn="ctr">
                        <a:lnSpc>
                          <a:spcPct val="150000"/>
                        </a:lnSpc>
                        <a:spcAft>
                          <a:spcPts val="0"/>
                        </a:spcAft>
                      </a:pPr>
                      <a:r>
                        <a:rPr lang="es-EC" sz="1600">
                          <a:effectLst/>
                        </a:rPr>
                        <a:t>M0</a:t>
                      </a:r>
                      <a:endParaRPr lang="es-EC" sz="16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a:effectLst/>
                        </a:rPr>
                        <a:t>14,67</a:t>
                      </a:r>
                      <a:endParaRPr lang="es-EC" sz="1600">
                        <a:solidFill>
                          <a:srgbClr val="000000"/>
                        </a:solidFill>
                        <a:effectLst/>
                        <a:latin typeface="Times New Roman"/>
                        <a:ea typeface="Times New Roman"/>
                        <a:cs typeface="Arial"/>
                      </a:endParaRPr>
                    </a:p>
                  </a:txBody>
                  <a:tcPr marL="68580" marR="68580" marT="0" marB="0"/>
                </a:tc>
                <a:tc>
                  <a:txBody>
                    <a:bodyPr/>
                    <a:lstStyle/>
                    <a:p>
                      <a:pPr algn="l">
                        <a:lnSpc>
                          <a:spcPct val="150000"/>
                        </a:lnSpc>
                        <a:spcAft>
                          <a:spcPts val="0"/>
                        </a:spcAft>
                      </a:pPr>
                      <a:r>
                        <a:rPr lang="es-EC" sz="1600" dirty="0">
                          <a:effectLst/>
                        </a:rPr>
                        <a:t>b</a:t>
                      </a:r>
                      <a:endParaRPr lang="es-EC" sz="1600" dirty="0">
                        <a:solidFill>
                          <a:srgbClr val="000000"/>
                        </a:solidFill>
                        <a:effectLst/>
                        <a:latin typeface="Times New Roman"/>
                        <a:ea typeface="Times New Roman"/>
                        <a:cs typeface="Arial"/>
                      </a:endParaRPr>
                    </a:p>
                  </a:txBody>
                  <a:tcPr marL="68580" marR="68580" marT="0" marB="0"/>
                </a:tc>
              </a:tr>
              <a:tr h="345067">
                <a:tc>
                  <a:txBody>
                    <a:bodyPr/>
                    <a:lstStyle/>
                    <a:p>
                      <a:pPr algn="ctr">
                        <a:lnSpc>
                          <a:spcPct val="150000"/>
                        </a:lnSpc>
                        <a:spcAft>
                          <a:spcPts val="0"/>
                        </a:spcAft>
                      </a:pPr>
                      <a:r>
                        <a:rPr lang="es-EC" sz="1600">
                          <a:effectLst/>
                        </a:rPr>
                        <a:t>M33</a:t>
                      </a:r>
                      <a:endParaRPr lang="es-EC" sz="16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a:effectLst/>
                        </a:rPr>
                        <a:t>2,08</a:t>
                      </a:r>
                      <a:endParaRPr lang="es-EC" sz="1600">
                        <a:solidFill>
                          <a:srgbClr val="000000"/>
                        </a:solidFill>
                        <a:effectLst/>
                        <a:latin typeface="Times New Roman"/>
                        <a:ea typeface="Times New Roman"/>
                        <a:cs typeface="Arial"/>
                      </a:endParaRPr>
                    </a:p>
                  </a:txBody>
                  <a:tcPr marL="68580" marR="68580" marT="0" marB="0"/>
                </a:tc>
                <a:tc>
                  <a:txBody>
                    <a:bodyPr/>
                    <a:lstStyle/>
                    <a:p>
                      <a:pPr algn="l">
                        <a:lnSpc>
                          <a:spcPct val="150000"/>
                        </a:lnSpc>
                        <a:spcAft>
                          <a:spcPts val="0"/>
                        </a:spcAft>
                      </a:pPr>
                      <a:r>
                        <a:rPr lang="es-EC" sz="1600">
                          <a:effectLst/>
                        </a:rPr>
                        <a:t>a</a:t>
                      </a:r>
                      <a:endParaRPr lang="es-EC" sz="1600">
                        <a:solidFill>
                          <a:srgbClr val="000000"/>
                        </a:solidFill>
                        <a:effectLst/>
                        <a:latin typeface="Times New Roman"/>
                        <a:ea typeface="Times New Roman"/>
                        <a:cs typeface="Arial"/>
                      </a:endParaRPr>
                    </a:p>
                  </a:txBody>
                  <a:tcPr marL="68580" marR="68580" marT="0" marB="0"/>
                </a:tc>
              </a:tr>
              <a:tr h="345067">
                <a:tc>
                  <a:txBody>
                    <a:bodyPr/>
                    <a:lstStyle/>
                    <a:p>
                      <a:pPr algn="ctr">
                        <a:lnSpc>
                          <a:spcPct val="150000"/>
                        </a:lnSpc>
                        <a:spcAft>
                          <a:spcPts val="0"/>
                        </a:spcAft>
                      </a:pPr>
                      <a:r>
                        <a:rPr lang="es-EC" sz="1600">
                          <a:effectLst/>
                        </a:rPr>
                        <a:t>M67</a:t>
                      </a:r>
                      <a:endParaRPr lang="es-EC" sz="16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a:effectLst/>
                        </a:rPr>
                        <a:t>8,33</a:t>
                      </a:r>
                      <a:endParaRPr lang="es-EC" sz="1600">
                        <a:solidFill>
                          <a:srgbClr val="000000"/>
                        </a:solidFill>
                        <a:effectLst/>
                        <a:latin typeface="Times New Roman"/>
                        <a:ea typeface="Times New Roman"/>
                        <a:cs typeface="Arial"/>
                      </a:endParaRPr>
                    </a:p>
                  </a:txBody>
                  <a:tcPr marL="68580" marR="68580" marT="0" marB="0"/>
                </a:tc>
                <a:tc>
                  <a:txBody>
                    <a:bodyPr/>
                    <a:lstStyle/>
                    <a:p>
                      <a:pPr algn="l">
                        <a:lnSpc>
                          <a:spcPct val="150000"/>
                        </a:lnSpc>
                        <a:spcAft>
                          <a:spcPts val="0"/>
                        </a:spcAft>
                      </a:pPr>
                      <a:r>
                        <a:rPr lang="es-EC" sz="1600">
                          <a:effectLst/>
                        </a:rPr>
                        <a:t>ab</a:t>
                      </a:r>
                      <a:endParaRPr lang="es-EC" sz="1600">
                        <a:solidFill>
                          <a:srgbClr val="000000"/>
                        </a:solidFill>
                        <a:effectLst/>
                        <a:latin typeface="Times New Roman"/>
                        <a:ea typeface="Times New Roman"/>
                        <a:cs typeface="Arial"/>
                      </a:endParaRPr>
                    </a:p>
                  </a:txBody>
                  <a:tcPr marL="68580" marR="68580" marT="0" marB="0"/>
                </a:tc>
              </a:tr>
              <a:tr h="345067">
                <a:tc>
                  <a:txBody>
                    <a:bodyPr/>
                    <a:lstStyle/>
                    <a:p>
                      <a:pPr algn="ctr">
                        <a:lnSpc>
                          <a:spcPct val="150000"/>
                        </a:lnSpc>
                        <a:spcAft>
                          <a:spcPts val="0"/>
                        </a:spcAft>
                      </a:pPr>
                      <a:r>
                        <a:rPr lang="es-EC" sz="1600">
                          <a:effectLst/>
                        </a:rPr>
                        <a:t>M100</a:t>
                      </a:r>
                      <a:endParaRPr lang="es-EC" sz="16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a:effectLst/>
                        </a:rPr>
                        <a:t>4,17</a:t>
                      </a:r>
                      <a:endParaRPr lang="es-EC" sz="1600">
                        <a:solidFill>
                          <a:srgbClr val="000000"/>
                        </a:solidFill>
                        <a:effectLst/>
                        <a:latin typeface="Times New Roman"/>
                        <a:ea typeface="Times New Roman"/>
                        <a:cs typeface="Arial"/>
                      </a:endParaRPr>
                    </a:p>
                  </a:txBody>
                  <a:tcPr marL="68580" marR="68580" marT="0" marB="0"/>
                </a:tc>
                <a:tc>
                  <a:txBody>
                    <a:bodyPr/>
                    <a:lstStyle/>
                    <a:p>
                      <a:pPr algn="l">
                        <a:lnSpc>
                          <a:spcPct val="150000"/>
                        </a:lnSpc>
                        <a:spcAft>
                          <a:spcPts val="0"/>
                        </a:spcAft>
                      </a:pPr>
                      <a:r>
                        <a:rPr lang="es-EC" sz="1600">
                          <a:effectLst/>
                        </a:rPr>
                        <a:t>ab</a:t>
                      </a:r>
                      <a:endParaRPr lang="es-EC" sz="1600">
                        <a:solidFill>
                          <a:srgbClr val="000000"/>
                        </a:solidFill>
                        <a:effectLst/>
                        <a:latin typeface="Times New Roman"/>
                        <a:ea typeface="Times New Roman"/>
                        <a:cs typeface="Arial"/>
                      </a:endParaRPr>
                    </a:p>
                  </a:txBody>
                  <a:tcPr marL="68580" marR="68580" marT="0" marB="0"/>
                </a:tc>
              </a:tr>
              <a:tr h="345067">
                <a:tc>
                  <a:txBody>
                    <a:bodyPr/>
                    <a:lstStyle/>
                    <a:p>
                      <a:pPr algn="ctr">
                        <a:lnSpc>
                          <a:spcPct val="150000"/>
                        </a:lnSpc>
                        <a:spcAft>
                          <a:spcPts val="0"/>
                        </a:spcAft>
                      </a:pPr>
                      <a:r>
                        <a:rPr lang="es-EC" sz="1600">
                          <a:effectLst/>
                        </a:rPr>
                        <a:t>RV100</a:t>
                      </a:r>
                      <a:endParaRPr lang="es-EC" sz="16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8,33</a:t>
                      </a:r>
                      <a:endParaRPr lang="es-EC" sz="1600" dirty="0">
                        <a:solidFill>
                          <a:srgbClr val="000000"/>
                        </a:solidFill>
                        <a:effectLst/>
                        <a:latin typeface="Times New Roman"/>
                        <a:ea typeface="Times New Roman"/>
                        <a:cs typeface="Arial"/>
                      </a:endParaRPr>
                    </a:p>
                  </a:txBody>
                  <a:tcPr marL="68580" marR="68580" marT="0" marB="0"/>
                </a:tc>
                <a:tc>
                  <a:txBody>
                    <a:bodyPr/>
                    <a:lstStyle/>
                    <a:p>
                      <a:pPr algn="l">
                        <a:lnSpc>
                          <a:spcPct val="150000"/>
                        </a:lnSpc>
                        <a:spcAft>
                          <a:spcPts val="0"/>
                        </a:spcAft>
                      </a:pPr>
                      <a:r>
                        <a:rPr lang="es-EC" sz="1600" dirty="0">
                          <a:effectLst/>
                        </a:rPr>
                        <a:t>ab</a:t>
                      </a:r>
                      <a:endParaRPr lang="es-EC" sz="1600" dirty="0">
                        <a:solidFill>
                          <a:srgbClr val="000000"/>
                        </a:solidFill>
                        <a:effectLst/>
                        <a:latin typeface="Times New Roman"/>
                        <a:ea typeface="Times New Roman"/>
                        <a:cs typeface="Arial"/>
                      </a:endParaRPr>
                    </a:p>
                  </a:txBody>
                  <a:tcPr marL="68580" marR="68580" marT="0" marB="0"/>
                </a:tc>
              </a:tr>
            </a:tbl>
          </a:graphicData>
        </a:graphic>
      </p:graphicFrame>
      <p:sp>
        <p:nvSpPr>
          <p:cNvPr id="3" name="7 CuadroTexto"/>
          <p:cNvSpPr txBox="1"/>
          <p:nvPr/>
        </p:nvSpPr>
        <p:spPr>
          <a:xfrm>
            <a:off x="2771800" y="1412776"/>
            <a:ext cx="4980538" cy="461665"/>
          </a:xfrm>
          <a:prstGeom prst="rect">
            <a:avLst/>
          </a:prstGeom>
          <a:noFill/>
        </p:spPr>
        <p:txBody>
          <a:bodyPr wrap="square" rtlCol="0">
            <a:spAutoFit/>
          </a:bodyPr>
          <a:lstStyle/>
          <a:p>
            <a:r>
              <a:rPr lang="en-US" sz="2400" b="1" dirty="0" smtClean="0"/>
              <a:t>Prueba de </a:t>
            </a:r>
            <a:r>
              <a:rPr lang="en-US" sz="2400" b="1" dirty="0" err="1" smtClean="0"/>
              <a:t>Tukey</a:t>
            </a:r>
            <a:r>
              <a:rPr lang="en-US" sz="2400" b="1" dirty="0" smtClean="0"/>
              <a:t> </a:t>
            </a:r>
            <a:r>
              <a:rPr lang="en-US" sz="2400" b="1" dirty="0" err="1" smtClean="0"/>
              <a:t>Mortalidad</a:t>
            </a:r>
            <a:endParaRPr lang="es-EC" sz="2400" b="1" dirty="0"/>
          </a:p>
        </p:txBody>
      </p:sp>
    </p:spTree>
    <p:extLst>
      <p:ext uri="{BB962C8B-B14F-4D97-AF65-F5344CB8AC3E}">
        <p14:creationId xmlns:p14="http://schemas.microsoft.com/office/powerpoint/2010/main" val="3877830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331639" y="1772816"/>
            <a:ext cx="6130209" cy="2308324"/>
          </a:xfrm>
          <a:prstGeom prst="rect">
            <a:avLst/>
          </a:prstGeom>
          <a:noFill/>
        </p:spPr>
        <p:txBody>
          <a:bodyPr wrap="square" rtlCol="0">
            <a:spAutoFit/>
          </a:bodyPr>
          <a:lstStyle/>
          <a:p>
            <a:pPr algn="ctr"/>
            <a:r>
              <a:rPr lang="es-EC" sz="4800" b="1" dirty="0" smtClean="0"/>
              <a:t>PARAMETROS</a:t>
            </a:r>
          </a:p>
          <a:p>
            <a:pPr algn="ctr"/>
            <a:r>
              <a:rPr lang="es-EC" sz="4800" b="1" dirty="0" smtClean="0"/>
              <a:t> FISICO -QUIMICOS DEL AGUA</a:t>
            </a:r>
            <a:endParaRPr lang="es-EC" sz="4800" b="1" dirty="0"/>
          </a:p>
        </p:txBody>
      </p:sp>
    </p:spTree>
    <p:extLst>
      <p:ext uri="{BB962C8B-B14F-4D97-AF65-F5344CB8AC3E}">
        <p14:creationId xmlns:p14="http://schemas.microsoft.com/office/powerpoint/2010/main" val="2610817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1840" y="2780928"/>
            <a:ext cx="4680520" cy="830997"/>
          </a:xfrm>
          <a:prstGeom prst="rect">
            <a:avLst/>
          </a:prstGeom>
          <a:noFill/>
        </p:spPr>
        <p:txBody>
          <a:bodyPr wrap="square" rtlCol="0">
            <a:spAutoFit/>
          </a:bodyPr>
          <a:lstStyle/>
          <a:p>
            <a:r>
              <a:rPr lang="es-EC" sz="4800" b="1" dirty="0" smtClean="0"/>
              <a:t>TEMPERATURA</a:t>
            </a:r>
            <a:endParaRPr lang="es-EC" sz="4800" b="1" dirty="0"/>
          </a:p>
        </p:txBody>
      </p:sp>
    </p:spTree>
    <p:extLst>
      <p:ext uri="{BB962C8B-B14F-4D97-AF65-F5344CB8AC3E}">
        <p14:creationId xmlns:p14="http://schemas.microsoft.com/office/powerpoint/2010/main" val="2277619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16835" y="376387"/>
            <a:ext cx="2304256" cy="461665"/>
          </a:xfrm>
          <a:prstGeom prst="rect">
            <a:avLst/>
          </a:prstGeom>
          <a:noFill/>
        </p:spPr>
        <p:txBody>
          <a:bodyPr wrap="square" rtlCol="0">
            <a:spAutoFit/>
          </a:bodyPr>
          <a:lstStyle/>
          <a:p>
            <a:r>
              <a:rPr lang="en-US" sz="2400" b="1" dirty="0" smtClean="0"/>
              <a:t>TEMPERATURA</a:t>
            </a:r>
            <a:endParaRPr lang="es-EC" sz="2400" b="1" dirty="0"/>
          </a:p>
        </p:txBody>
      </p:sp>
      <p:graphicFrame>
        <p:nvGraphicFramePr>
          <p:cNvPr id="3" name="2 Gráfico"/>
          <p:cNvGraphicFramePr/>
          <p:nvPr>
            <p:extLst>
              <p:ext uri="{D42A27DB-BD31-4B8C-83A1-F6EECF244321}">
                <p14:modId xmlns:p14="http://schemas.microsoft.com/office/powerpoint/2010/main" val="2648497488"/>
              </p:ext>
            </p:extLst>
          </p:nvPr>
        </p:nvGraphicFramePr>
        <p:xfrm>
          <a:off x="395536" y="779512"/>
          <a:ext cx="8921785" cy="54005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1"/>
          <p:cNvSpPr>
            <a:spLocks noChangeArrowheads="1"/>
          </p:cNvSpPr>
          <p:nvPr/>
        </p:nvSpPr>
        <p:spPr bwMode="auto">
          <a:xfrm>
            <a:off x="528503" y="5260559"/>
            <a:ext cx="82809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temperatura máxima  en el desarrollo del proyecto fue para el tratamiento M100 y RV100 en el mes de mayo con un valor de 25,1 °C y la temperatura mínima fue para el tratamiento M100 con un valor de 23,3 °C.</a:t>
            </a:r>
            <a:r>
              <a:rPr kumimoji="0" lang="es-EC" sz="16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677738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784" y="2526371"/>
            <a:ext cx="5040560" cy="830997"/>
          </a:xfrm>
          <a:prstGeom prst="rect">
            <a:avLst/>
          </a:prstGeom>
          <a:noFill/>
        </p:spPr>
        <p:txBody>
          <a:bodyPr wrap="square" rtlCol="0">
            <a:spAutoFit/>
          </a:bodyPr>
          <a:lstStyle/>
          <a:p>
            <a:r>
              <a:rPr lang="es-EC" sz="4800" b="1" dirty="0" smtClean="0"/>
              <a:t>TRANSPARENCIA</a:t>
            </a:r>
            <a:endParaRPr lang="es-EC" sz="4800" b="1" dirty="0"/>
          </a:p>
        </p:txBody>
      </p:sp>
    </p:spTree>
    <p:extLst>
      <p:ext uri="{BB962C8B-B14F-4D97-AF65-F5344CB8AC3E}">
        <p14:creationId xmlns:p14="http://schemas.microsoft.com/office/powerpoint/2010/main" val="2029212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4186657744"/>
              </p:ext>
            </p:extLst>
          </p:nvPr>
        </p:nvGraphicFramePr>
        <p:xfrm>
          <a:off x="251520" y="908721"/>
          <a:ext cx="9145015"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516834" y="601469"/>
            <a:ext cx="2783357" cy="461665"/>
          </a:xfrm>
          <a:prstGeom prst="rect">
            <a:avLst/>
          </a:prstGeom>
          <a:noFill/>
        </p:spPr>
        <p:txBody>
          <a:bodyPr wrap="square" rtlCol="0">
            <a:spAutoFit/>
          </a:bodyPr>
          <a:lstStyle/>
          <a:p>
            <a:r>
              <a:rPr lang="en-US" sz="2400" b="1" dirty="0" smtClean="0"/>
              <a:t>TRANSPARENCIA</a:t>
            </a:r>
            <a:endParaRPr lang="es-EC" sz="2400" b="1" dirty="0"/>
          </a:p>
        </p:txBody>
      </p:sp>
      <p:sp>
        <p:nvSpPr>
          <p:cNvPr id="4" name="3 Rectángulo"/>
          <p:cNvSpPr/>
          <p:nvPr/>
        </p:nvSpPr>
        <p:spPr>
          <a:xfrm>
            <a:off x="932604" y="5373216"/>
            <a:ext cx="7704856" cy="830997"/>
          </a:xfrm>
          <a:prstGeom prst="rect">
            <a:avLst/>
          </a:prstGeom>
        </p:spPr>
        <p:txBody>
          <a:bodyPr wrap="square">
            <a:spAutoFit/>
          </a:bodyPr>
          <a:lstStyle/>
          <a:p>
            <a:pPr algn="just"/>
            <a:r>
              <a:rPr lang="es-ES" sz="1600" dirty="0"/>
              <a:t>La transparencia máxima en el agua durante todo el proyecto  fue para el tratamiento M67 en el mes de noviembre con un valor de 33,3 cm  y la transparencia  mínima del agua  fue para el tratamiento M0 con un valor de 26 cm en el mes de julio.</a:t>
            </a:r>
            <a:endParaRPr lang="es-EC" sz="1600" dirty="0"/>
          </a:p>
        </p:txBody>
      </p:sp>
    </p:spTree>
    <p:extLst>
      <p:ext uri="{BB962C8B-B14F-4D97-AF65-F5344CB8AC3E}">
        <p14:creationId xmlns:p14="http://schemas.microsoft.com/office/powerpoint/2010/main" val="3030397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Sony Vaio\Pictures\tesis\P10108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41" y="3528205"/>
            <a:ext cx="3600400" cy="27034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ony Vaio\Pictures\tesis\te (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356" y="404664"/>
            <a:ext cx="3469052" cy="256287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Sony Vaio\Pictures\tesis\te (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356" y="3545246"/>
            <a:ext cx="3469052" cy="266941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Sony Vaio\Pictures\tesis\P10004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04664"/>
            <a:ext cx="3600400" cy="256287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187624" y="2949439"/>
            <a:ext cx="2808312" cy="369332"/>
          </a:xfrm>
          <a:prstGeom prst="rect">
            <a:avLst/>
          </a:prstGeom>
          <a:noFill/>
        </p:spPr>
        <p:txBody>
          <a:bodyPr wrap="square" rtlCol="0">
            <a:spAutoFit/>
          </a:bodyPr>
          <a:lstStyle/>
          <a:p>
            <a:r>
              <a:rPr lang="en-US" dirty="0" smtClean="0"/>
              <a:t>ESTANQUE  FERTILIZADO</a:t>
            </a:r>
            <a:endParaRPr lang="es-EC" dirty="0"/>
          </a:p>
        </p:txBody>
      </p:sp>
      <p:sp>
        <p:nvSpPr>
          <p:cNvPr id="8" name="7 CuadroTexto"/>
          <p:cNvSpPr txBox="1"/>
          <p:nvPr/>
        </p:nvSpPr>
        <p:spPr>
          <a:xfrm>
            <a:off x="5220072" y="2949439"/>
            <a:ext cx="2808312" cy="369332"/>
          </a:xfrm>
          <a:prstGeom prst="rect">
            <a:avLst/>
          </a:prstGeom>
          <a:noFill/>
        </p:spPr>
        <p:txBody>
          <a:bodyPr wrap="square" rtlCol="0">
            <a:spAutoFit/>
          </a:bodyPr>
          <a:lstStyle/>
          <a:p>
            <a:r>
              <a:rPr lang="en-US" dirty="0" smtClean="0"/>
              <a:t>ESTANQUE  FERTILIZADO</a:t>
            </a:r>
            <a:endParaRPr lang="es-EC" dirty="0"/>
          </a:p>
        </p:txBody>
      </p:sp>
      <p:sp>
        <p:nvSpPr>
          <p:cNvPr id="9" name="8 CuadroTexto"/>
          <p:cNvSpPr txBox="1"/>
          <p:nvPr/>
        </p:nvSpPr>
        <p:spPr>
          <a:xfrm>
            <a:off x="1022881" y="6250282"/>
            <a:ext cx="3315160" cy="369332"/>
          </a:xfrm>
          <a:prstGeom prst="rect">
            <a:avLst/>
          </a:prstGeom>
          <a:noFill/>
        </p:spPr>
        <p:txBody>
          <a:bodyPr wrap="square" rtlCol="0">
            <a:spAutoFit/>
          </a:bodyPr>
          <a:lstStyle/>
          <a:p>
            <a:r>
              <a:rPr lang="en-US" dirty="0" smtClean="0"/>
              <a:t>ESTANQUE  SIN FERTILIZAR</a:t>
            </a:r>
            <a:endParaRPr lang="es-EC" dirty="0"/>
          </a:p>
        </p:txBody>
      </p:sp>
      <p:sp>
        <p:nvSpPr>
          <p:cNvPr id="10" name="9 CuadroTexto"/>
          <p:cNvSpPr txBox="1"/>
          <p:nvPr/>
        </p:nvSpPr>
        <p:spPr>
          <a:xfrm>
            <a:off x="4966648" y="6255213"/>
            <a:ext cx="3315160" cy="369332"/>
          </a:xfrm>
          <a:prstGeom prst="rect">
            <a:avLst/>
          </a:prstGeom>
          <a:noFill/>
        </p:spPr>
        <p:txBody>
          <a:bodyPr wrap="square" rtlCol="0">
            <a:spAutoFit/>
          </a:bodyPr>
          <a:lstStyle/>
          <a:p>
            <a:r>
              <a:rPr lang="en-US" dirty="0" smtClean="0"/>
              <a:t>ESTANQUE  SOBRE UTILIZADO</a:t>
            </a:r>
            <a:endParaRPr lang="es-EC" dirty="0"/>
          </a:p>
        </p:txBody>
      </p:sp>
    </p:spTree>
    <p:extLst>
      <p:ext uri="{BB962C8B-B14F-4D97-AF65-F5344CB8AC3E}">
        <p14:creationId xmlns:p14="http://schemas.microsoft.com/office/powerpoint/2010/main" val="2035923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2852936"/>
            <a:ext cx="7128792" cy="830997"/>
          </a:xfrm>
          <a:prstGeom prst="rect">
            <a:avLst/>
          </a:prstGeom>
          <a:noFill/>
        </p:spPr>
        <p:txBody>
          <a:bodyPr wrap="square" rtlCol="0">
            <a:spAutoFit/>
          </a:bodyPr>
          <a:lstStyle/>
          <a:p>
            <a:r>
              <a:rPr lang="es-EC" sz="4800" b="1" dirty="0" smtClean="0"/>
              <a:t>OXIGENO DISUELTO</a:t>
            </a:r>
            <a:endParaRPr lang="es-EC" sz="4800" b="1" dirty="0"/>
          </a:p>
        </p:txBody>
      </p:sp>
    </p:spTree>
    <p:extLst>
      <p:ext uri="{BB962C8B-B14F-4D97-AF65-F5344CB8AC3E}">
        <p14:creationId xmlns:p14="http://schemas.microsoft.com/office/powerpoint/2010/main" val="386951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15621096"/>
              </p:ext>
            </p:extLst>
          </p:nvPr>
        </p:nvGraphicFramePr>
        <p:xfrm>
          <a:off x="1878601" y="1772816"/>
          <a:ext cx="5760640" cy="3096346"/>
        </p:xfrm>
        <a:graphic>
          <a:graphicData uri="http://schemas.openxmlformats.org/drawingml/2006/table">
            <a:tbl>
              <a:tblPr firstRow="1" firstCol="1" bandRow="1">
                <a:tableStyleId>{9D7B26C5-4107-4FEC-AEDC-1716B250A1EF}</a:tableStyleId>
              </a:tblPr>
              <a:tblGrid>
                <a:gridCol w="2974824"/>
                <a:gridCol w="2785816"/>
              </a:tblGrid>
              <a:tr h="912031">
                <a:tc>
                  <a:txBody>
                    <a:bodyPr/>
                    <a:lstStyle/>
                    <a:p>
                      <a:pPr algn="l">
                        <a:lnSpc>
                          <a:spcPct val="115000"/>
                        </a:lnSpc>
                        <a:spcAft>
                          <a:spcPts val="0"/>
                        </a:spcAft>
                      </a:pPr>
                      <a:r>
                        <a:rPr lang="es-ES" sz="1800" dirty="0">
                          <a:effectLst/>
                        </a:rPr>
                        <a:t>Nombre </a:t>
                      </a:r>
                      <a:r>
                        <a:rPr lang="es-ES" sz="1800" dirty="0" smtClean="0">
                          <a:effectLst/>
                        </a:rPr>
                        <a:t>común</a:t>
                      </a:r>
                      <a:endParaRPr lang="es-EC" sz="1800" dirty="0">
                        <a:effectLst/>
                        <a:latin typeface="Times New Roman"/>
                        <a:ea typeface="Times New Roman"/>
                        <a:cs typeface="Arial"/>
                      </a:endParaRPr>
                    </a:p>
                  </a:txBody>
                  <a:tcPr marL="68580" marR="68580" marT="0" marB="0"/>
                </a:tc>
                <a:tc>
                  <a:txBody>
                    <a:bodyPr/>
                    <a:lstStyle/>
                    <a:p>
                      <a:pPr algn="l">
                        <a:lnSpc>
                          <a:spcPct val="115000"/>
                        </a:lnSpc>
                        <a:spcAft>
                          <a:spcPts val="0"/>
                        </a:spcAft>
                      </a:pPr>
                      <a:r>
                        <a:rPr lang="es-ES" sz="1800" dirty="0" smtClean="0">
                          <a:effectLst/>
                        </a:rPr>
                        <a:t>Chame, Popoyote,</a:t>
                      </a:r>
                      <a:r>
                        <a:rPr lang="es-ES" sz="1800" baseline="0" dirty="0" smtClean="0">
                          <a:effectLst/>
                        </a:rPr>
                        <a:t> Dormilón del pacifico </a:t>
                      </a:r>
                      <a:endParaRPr lang="es-EC" sz="1800" dirty="0">
                        <a:effectLst/>
                        <a:latin typeface="Times New Roman"/>
                        <a:ea typeface="Times New Roman"/>
                        <a:cs typeface="Arial"/>
                      </a:endParaRPr>
                    </a:p>
                  </a:txBody>
                  <a:tcPr marL="68580" marR="68580" marT="0" marB="0"/>
                </a:tc>
              </a:tr>
              <a:tr h="436863">
                <a:tc>
                  <a:txBody>
                    <a:bodyPr/>
                    <a:lstStyle/>
                    <a:p>
                      <a:pPr algn="l">
                        <a:lnSpc>
                          <a:spcPct val="115000"/>
                        </a:lnSpc>
                        <a:spcAft>
                          <a:spcPts val="0"/>
                        </a:spcAft>
                      </a:pPr>
                      <a:r>
                        <a:rPr lang="es-ES" sz="1800" dirty="0">
                          <a:effectLst/>
                        </a:rPr>
                        <a:t>Clase </a:t>
                      </a:r>
                      <a:endParaRPr lang="es-EC" sz="1800" dirty="0">
                        <a:effectLst/>
                        <a:latin typeface="Times New Roman"/>
                        <a:ea typeface="Times New Roman"/>
                        <a:cs typeface="Arial"/>
                      </a:endParaRPr>
                    </a:p>
                  </a:txBody>
                  <a:tcPr marL="68580" marR="68580" marT="0" marB="0"/>
                </a:tc>
                <a:tc>
                  <a:txBody>
                    <a:bodyPr/>
                    <a:lstStyle/>
                    <a:p>
                      <a:pPr algn="l">
                        <a:lnSpc>
                          <a:spcPct val="115000"/>
                        </a:lnSpc>
                        <a:spcAft>
                          <a:spcPts val="0"/>
                        </a:spcAft>
                      </a:pPr>
                      <a:r>
                        <a:rPr lang="es-ES" sz="1800">
                          <a:effectLst/>
                        </a:rPr>
                        <a:t>Actinoperygii</a:t>
                      </a:r>
                      <a:endParaRPr lang="es-EC" sz="1800">
                        <a:effectLst/>
                        <a:latin typeface="Times New Roman"/>
                        <a:ea typeface="Times New Roman"/>
                        <a:cs typeface="Arial"/>
                      </a:endParaRPr>
                    </a:p>
                  </a:txBody>
                  <a:tcPr marL="68580" marR="68580" marT="0" marB="0"/>
                </a:tc>
              </a:tr>
              <a:tr h="436863">
                <a:tc>
                  <a:txBody>
                    <a:bodyPr/>
                    <a:lstStyle/>
                    <a:p>
                      <a:pPr algn="l">
                        <a:lnSpc>
                          <a:spcPct val="115000"/>
                        </a:lnSpc>
                        <a:spcAft>
                          <a:spcPts val="0"/>
                        </a:spcAft>
                      </a:pPr>
                      <a:r>
                        <a:rPr lang="es-ES" sz="1800">
                          <a:effectLst/>
                        </a:rPr>
                        <a:t>Orden </a:t>
                      </a:r>
                      <a:endParaRPr lang="es-EC" sz="1800">
                        <a:effectLst/>
                        <a:latin typeface="Times New Roman"/>
                        <a:ea typeface="Times New Roman"/>
                        <a:cs typeface="Arial"/>
                      </a:endParaRPr>
                    </a:p>
                  </a:txBody>
                  <a:tcPr marL="68580" marR="68580" marT="0" marB="0"/>
                </a:tc>
                <a:tc>
                  <a:txBody>
                    <a:bodyPr/>
                    <a:lstStyle/>
                    <a:p>
                      <a:pPr algn="l">
                        <a:lnSpc>
                          <a:spcPct val="115000"/>
                        </a:lnSpc>
                        <a:spcAft>
                          <a:spcPts val="0"/>
                        </a:spcAft>
                      </a:pPr>
                      <a:r>
                        <a:rPr lang="es-ES" sz="1800" dirty="0">
                          <a:effectLst/>
                        </a:rPr>
                        <a:t>Perciformes</a:t>
                      </a:r>
                      <a:endParaRPr lang="es-EC" sz="1800" dirty="0">
                        <a:effectLst/>
                        <a:latin typeface="Times New Roman"/>
                        <a:ea typeface="Times New Roman"/>
                        <a:cs typeface="Arial"/>
                      </a:endParaRPr>
                    </a:p>
                  </a:txBody>
                  <a:tcPr marL="68580" marR="68580" marT="0" marB="0"/>
                </a:tc>
              </a:tr>
              <a:tr h="436863">
                <a:tc>
                  <a:txBody>
                    <a:bodyPr/>
                    <a:lstStyle/>
                    <a:p>
                      <a:pPr algn="l">
                        <a:lnSpc>
                          <a:spcPct val="115000"/>
                        </a:lnSpc>
                        <a:spcAft>
                          <a:spcPts val="0"/>
                        </a:spcAft>
                      </a:pPr>
                      <a:r>
                        <a:rPr lang="es-ES" sz="1800">
                          <a:effectLst/>
                        </a:rPr>
                        <a:t>Familia </a:t>
                      </a:r>
                      <a:endParaRPr lang="es-EC" sz="1800">
                        <a:effectLst/>
                        <a:latin typeface="Times New Roman"/>
                        <a:ea typeface="Times New Roman"/>
                        <a:cs typeface="Arial"/>
                      </a:endParaRPr>
                    </a:p>
                  </a:txBody>
                  <a:tcPr marL="68580" marR="68580" marT="0" marB="0"/>
                </a:tc>
                <a:tc>
                  <a:txBody>
                    <a:bodyPr/>
                    <a:lstStyle/>
                    <a:p>
                      <a:pPr algn="l">
                        <a:lnSpc>
                          <a:spcPct val="115000"/>
                        </a:lnSpc>
                        <a:spcAft>
                          <a:spcPts val="0"/>
                        </a:spcAft>
                      </a:pPr>
                      <a:r>
                        <a:rPr lang="es-ES" sz="1800" dirty="0">
                          <a:effectLst/>
                        </a:rPr>
                        <a:t>Eleotridae</a:t>
                      </a:r>
                      <a:endParaRPr lang="es-EC" sz="1800" dirty="0">
                        <a:effectLst/>
                        <a:latin typeface="Times New Roman"/>
                        <a:ea typeface="Times New Roman"/>
                        <a:cs typeface="Arial"/>
                      </a:endParaRPr>
                    </a:p>
                  </a:txBody>
                  <a:tcPr marL="68580" marR="68580" marT="0" marB="0"/>
                </a:tc>
              </a:tr>
              <a:tr h="436863">
                <a:tc>
                  <a:txBody>
                    <a:bodyPr/>
                    <a:lstStyle/>
                    <a:p>
                      <a:pPr algn="l">
                        <a:lnSpc>
                          <a:spcPct val="115000"/>
                        </a:lnSpc>
                        <a:spcAft>
                          <a:spcPts val="0"/>
                        </a:spcAft>
                      </a:pPr>
                      <a:r>
                        <a:rPr lang="es-ES" sz="1800">
                          <a:effectLst/>
                        </a:rPr>
                        <a:t>Genero </a:t>
                      </a:r>
                      <a:endParaRPr lang="es-EC" sz="1800">
                        <a:effectLst/>
                        <a:latin typeface="Times New Roman"/>
                        <a:ea typeface="Times New Roman"/>
                        <a:cs typeface="Arial"/>
                      </a:endParaRPr>
                    </a:p>
                  </a:txBody>
                  <a:tcPr marL="68580" marR="68580" marT="0" marB="0"/>
                </a:tc>
                <a:tc>
                  <a:txBody>
                    <a:bodyPr/>
                    <a:lstStyle/>
                    <a:p>
                      <a:pPr algn="l">
                        <a:lnSpc>
                          <a:spcPct val="115000"/>
                        </a:lnSpc>
                        <a:spcAft>
                          <a:spcPts val="0"/>
                        </a:spcAft>
                      </a:pPr>
                      <a:r>
                        <a:rPr lang="es-ES" sz="1800" i="1" dirty="0">
                          <a:effectLst/>
                        </a:rPr>
                        <a:t>Dormitator</a:t>
                      </a:r>
                      <a:endParaRPr lang="es-EC" sz="1800" i="1" dirty="0">
                        <a:effectLst/>
                        <a:latin typeface="Times New Roman"/>
                        <a:ea typeface="Times New Roman"/>
                        <a:cs typeface="Arial"/>
                      </a:endParaRPr>
                    </a:p>
                  </a:txBody>
                  <a:tcPr marL="68580" marR="68580" marT="0" marB="0"/>
                </a:tc>
              </a:tr>
              <a:tr h="436863">
                <a:tc>
                  <a:txBody>
                    <a:bodyPr/>
                    <a:lstStyle/>
                    <a:p>
                      <a:pPr algn="l">
                        <a:lnSpc>
                          <a:spcPct val="115000"/>
                        </a:lnSpc>
                        <a:spcAft>
                          <a:spcPts val="0"/>
                        </a:spcAft>
                      </a:pPr>
                      <a:r>
                        <a:rPr lang="es-ES" sz="1800">
                          <a:effectLst/>
                        </a:rPr>
                        <a:t>Especie </a:t>
                      </a:r>
                      <a:endParaRPr lang="es-EC" sz="1800">
                        <a:effectLst/>
                        <a:latin typeface="Times New Roman"/>
                        <a:ea typeface="Times New Roman"/>
                        <a:cs typeface="Arial"/>
                      </a:endParaRPr>
                    </a:p>
                  </a:txBody>
                  <a:tcPr marL="68580" marR="68580" marT="0" marB="0"/>
                </a:tc>
                <a:tc>
                  <a:txBody>
                    <a:bodyPr/>
                    <a:lstStyle/>
                    <a:p>
                      <a:pPr algn="l">
                        <a:lnSpc>
                          <a:spcPct val="115000"/>
                        </a:lnSpc>
                        <a:spcAft>
                          <a:spcPts val="0"/>
                        </a:spcAft>
                      </a:pPr>
                      <a:r>
                        <a:rPr lang="es-ES" sz="1800" i="1" dirty="0">
                          <a:effectLst/>
                        </a:rPr>
                        <a:t>latifrons </a:t>
                      </a:r>
                      <a:endParaRPr lang="es-EC" sz="1800" i="1" dirty="0">
                        <a:effectLst/>
                        <a:latin typeface="Times New Roman"/>
                        <a:ea typeface="Times New Roman"/>
                        <a:cs typeface="Arial"/>
                      </a:endParaRPr>
                    </a:p>
                  </a:txBody>
                  <a:tcPr marL="68580" marR="68580" marT="0" marB="0"/>
                </a:tc>
              </a:tr>
            </a:tbl>
          </a:graphicData>
        </a:graphic>
      </p:graphicFrame>
      <p:sp>
        <p:nvSpPr>
          <p:cNvPr id="3" name="2 Rectángulo"/>
          <p:cNvSpPr/>
          <p:nvPr/>
        </p:nvSpPr>
        <p:spPr>
          <a:xfrm>
            <a:off x="3203848" y="5373216"/>
            <a:ext cx="2953053" cy="369332"/>
          </a:xfrm>
          <a:prstGeom prst="rect">
            <a:avLst/>
          </a:prstGeom>
        </p:spPr>
        <p:txBody>
          <a:bodyPr wrap="none">
            <a:spAutoFit/>
          </a:bodyPr>
          <a:lstStyle/>
          <a:p>
            <a:r>
              <a:rPr lang="es-ES" b="1" dirty="0"/>
              <a:t>Fuente:   (Richardson 1980).</a:t>
            </a:r>
            <a:endParaRPr lang="es-EC" b="1" dirty="0"/>
          </a:p>
        </p:txBody>
      </p:sp>
      <p:sp>
        <p:nvSpPr>
          <p:cNvPr id="4" name="3 Rectángulo"/>
          <p:cNvSpPr/>
          <p:nvPr/>
        </p:nvSpPr>
        <p:spPr>
          <a:xfrm>
            <a:off x="2699792" y="938219"/>
            <a:ext cx="3377848" cy="369332"/>
          </a:xfrm>
          <a:prstGeom prst="rect">
            <a:avLst/>
          </a:prstGeom>
        </p:spPr>
        <p:txBody>
          <a:bodyPr wrap="none">
            <a:spAutoFit/>
          </a:bodyPr>
          <a:lstStyle/>
          <a:p>
            <a:r>
              <a:rPr lang="es-ES" b="1" dirty="0" smtClean="0"/>
              <a:t>TAXONOMÍA DEL CHAME</a:t>
            </a:r>
            <a:endParaRPr lang="es-EC" b="1" dirty="0"/>
          </a:p>
        </p:txBody>
      </p:sp>
    </p:spTree>
    <p:extLst>
      <p:ext uri="{BB962C8B-B14F-4D97-AF65-F5344CB8AC3E}">
        <p14:creationId xmlns:p14="http://schemas.microsoft.com/office/powerpoint/2010/main" val="3314523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2641015965"/>
              </p:ext>
            </p:extLst>
          </p:nvPr>
        </p:nvGraphicFramePr>
        <p:xfrm>
          <a:off x="467545" y="1025228"/>
          <a:ext cx="8496944"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347864" y="601469"/>
            <a:ext cx="3503438" cy="461665"/>
          </a:xfrm>
          <a:prstGeom prst="rect">
            <a:avLst/>
          </a:prstGeom>
          <a:noFill/>
        </p:spPr>
        <p:txBody>
          <a:bodyPr wrap="square" rtlCol="0">
            <a:spAutoFit/>
          </a:bodyPr>
          <a:lstStyle/>
          <a:p>
            <a:r>
              <a:rPr lang="en-US" sz="2400" b="1" dirty="0" smtClean="0"/>
              <a:t>OXIGENO DISUELTO </a:t>
            </a:r>
            <a:endParaRPr lang="es-EC" sz="2400" b="1" dirty="0"/>
          </a:p>
        </p:txBody>
      </p:sp>
      <p:sp>
        <p:nvSpPr>
          <p:cNvPr id="4" name="3 Rectángulo"/>
          <p:cNvSpPr/>
          <p:nvPr/>
        </p:nvSpPr>
        <p:spPr>
          <a:xfrm>
            <a:off x="539552" y="5229200"/>
            <a:ext cx="8424937" cy="830997"/>
          </a:xfrm>
          <a:prstGeom prst="rect">
            <a:avLst/>
          </a:prstGeom>
        </p:spPr>
        <p:txBody>
          <a:bodyPr wrap="square">
            <a:spAutoFit/>
          </a:bodyPr>
          <a:lstStyle/>
          <a:p>
            <a:pPr algn="just"/>
            <a:r>
              <a:rPr lang="es-ES" sz="1600" dirty="0"/>
              <a:t>La cantidad máxima de oxígeno disuelto en el agua durante todo el proyecto  fue para el tratamiento M67 en el mes de junio con un valor de 5,9 ppm  y la cantidad mínima de oxígeno disuelto en el agua  fue para el tratamiento M0 con un valor de 4,4 ppm en el mes de agosto.</a:t>
            </a:r>
            <a:endParaRPr lang="es-EC" sz="1600" dirty="0"/>
          </a:p>
        </p:txBody>
      </p:sp>
    </p:spTree>
    <p:extLst>
      <p:ext uri="{BB962C8B-B14F-4D97-AF65-F5344CB8AC3E}">
        <p14:creationId xmlns:p14="http://schemas.microsoft.com/office/powerpoint/2010/main" val="960094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2564904"/>
            <a:ext cx="6048672" cy="1569660"/>
          </a:xfrm>
          <a:prstGeom prst="rect">
            <a:avLst/>
          </a:prstGeom>
          <a:noFill/>
        </p:spPr>
        <p:txBody>
          <a:bodyPr wrap="square" rtlCol="0">
            <a:spAutoFit/>
          </a:bodyPr>
          <a:lstStyle/>
          <a:p>
            <a:pPr algn="ctr"/>
            <a:r>
              <a:rPr lang="es-EC" sz="4800" b="1" dirty="0" smtClean="0"/>
              <a:t>POTENCIAL DE HIDROGENO</a:t>
            </a:r>
            <a:endParaRPr lang="es-EC" sz="4800" b="1" dirty="0"/>
          </a:p>
        </p:txBody>
      </p:sp>
    </p:spTree>
    <p:extLst>
      <p:ext uri="{BB962C8B-B14F-4D97-AF65-F5344CB8AC3E}">
        <p14:creationId xmlns:p14="http://schemas.microsoft.com/office/powerpoint/2010/main" val="1063947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87824" y="601468"/>
            <a:ext cx="4104456" cy="461665"/>
          </a:xfrm>
          <a:prstGeom prst="rect">
            <a:avLst/>
          </a:prstGeom>
          <a:noFill/>
        </p:spPr>
        <p:txBody>
          <a:bodyPr wrap="square" rtlCol="0">
            <a:spAutoFit/>
          </a:bodyPr>
          <a:lstStyle/>
          <a:p>
            <a:r>
              <a:rPr lang="en-US" sz="2400" b="1" dirty="0" smtClean="0"/>
              <a:t>POTENCIAL DE HIDROGENO</a:t>
            </a:r>
            <a:endParaRPr lang="es-EC" sz="2400" b="1" dirty="0"/>
          </a:p>
        </p:txBody>
      </p:sp>
      <p:graphicFrame>
        <p:nvGraphicFramePr>
          <p:cNvPr id="4" name="3 Gráfico"/>
          <p:cNvGraphicFramePr/>
          <p:nvPr>
            <p:extLst>
              <p:ext uri="{D42A27DB-BD31-4B8C-83A1-F6EECF244321}">
                <p14:modId xmlns:p14="http://schemas.microsoft.com/office/powerpoint/2010/main" val="3377237963"/>
              </p:ext>
            </p:extLst>
          </p:nvPr>
        </p:nvGraphicFramePr>
        <p:xfrm>
          <a:off x="179512" y="832300"/>
          <a:ext cx="9144000" cy="4958155"/>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899592" y="5301208"/>
            <a:ext cx="7920880" cy="861774"/>
          </a:xfrm>
          <a:prstGeom prst="rect">
            <a:avLst/>
          </a:prstGeom>
        </p:spPr>
        <p:txBody>
          <a:bodyPr wrap="square">
            <a:spAutoFit/>
          </a:bodyPr>
          <a:lstStyle/>
          <a:p>
            <a:pPr algn="just"/>
            <a:r>
              <a:rPr lang="es-ES" sz="1600" dirty="0"/>
              <a:t>El valor máximo del pH en el agua durante todo el proyecto  fue para el tratamiento M67 en el mes de mayo con un valor de 7,9  y el valor  mínimo de pH en el agua  fue para el tratamiento M0 con un valor de 6,2 en el mes de diciembre</a:t>
            </a:r>
            <a:r>
              <a:rPr lang="es-ES" dirty="0"/>
              <a:t>.</a:t>
            </a:r>
            <a:endParaRPr lang="es-EC" dirty="0"/>
          </a:p>
        </p:txBody>
      </p:sp>
    </p:spTree>
    <p:extLst>
      <p:ext uri="{BB962C8B-B14F-4D97-AF65-F5344CB8AC3E}">
        <p14:creationId xmlns:p14="http://schemas.microsoft.com/office/powerpoint/2010/main" val="2727659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2780928"/>
            <a:ext cx="7272808" cy="830997"/>
          </a:xfrm>
          <a:prstGeom prst="rect">
            <a:avLst/>
          </a:prstGeom>
          <a:noFill/>
        </p:spPr>
        <p:txBody>
          <a:bodyPr wrap="square" rtlCol="0">
            <a:spAutoFit/>
          </a:bodyPr>
          <a:lstStyle/>
          <a:p>
            <a:r>
              <a:rPr lang="en-US" sz="4800" b="1" dirty="0" smtClean="0"/>
              <a:t>ANÁLISIS</a:t>
            </a:r>
            <a:r>
              <a:rPr lang="en-US" sz="4400" b="1" dirty="0" smtClean="0"/>
              <a:t> </a:t>
            </a:r>
            <a:r>
              <a:rPr lang="en-US" sz="4800" b="1" dirty="0" smtClean="0"/>
              <a:t>ECONÓMICO</a:t>
            </a:r>
            <a:r>
              <a:rPr lang="en-US" sz="4400" b="1" dirty="0" smtClean="0"/>
              <a:t> </a:t>
            </a:r>
            <a:endParaRPr lang="es-EC" sz="4400" b="1" dirty="0"/>
          </a:p>
        </p:txBody>
      </p:sp>
    </p:spTree>
    <p:extLst>
      <p:ext uri="{BB962C8B-B14F-4D97-AF65-F5344CB8AC3E}">
        <p14:creationId xmlns:p14="http://schemas.microsoft.com/office/powerpoint/2010/main" val="2371882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333834722"/>
              </p:ext>
            </p:extLst>
          </p:nvPr>
        </p:nvGraphicFramePr>
        <p:xfrm>
          <a:off x="323528" y="980728"/>
          <a:ext cx="8496942" cy="2286000"/>
        </p:xfrm>
        <a:graphic>
          <a:graphicData uri="http://schemas.openxmlformats.org/drawingml/2006/table">
            <a:tbl>
              <a:tblPr firstRow="1" firstCol="1" bandRow="1">
                <a:tableStyleId>{9D7B26C5-4107-4FEC-AEDC-1716B250A1EF}</a:tableStyleId>
              </a:tblPr>
              <a:tblGrid>
                <a:gridCol w="3343334"/>
                <a:gridCol w="810924"/>
                <a:gridCol w="945091"/>
                <a:gridCol w="1080245"/>
                <a:gridCol w="945091"/>
                <a:gridCol w="1372257"/>
              </a:tblGrid>
              <a:tr h="195580">
                <a:tc gridSpan="6">
                  <a:txBody>
                    <a:bodyPr/>
                    <a:lstStyle/>
                    <a:p>
                      <a:pPr algn="ctr">
                        <a:lnSpc>
                          <a:spcPct val="150000"/>
                        </a:lnSpc>
                        <a:spcAft>
                          <a:spcPts val="0"/>
                        </a:spcAft>
                      </a:pPr>
                      <a:r>
                        <a:rPr lang="es-EC" sz="1400" dirty="0">
                          <a:effectLst/>
                        </a:rPr>
                        <a:t>Beneficios netos</a:t>
                      </a:r>
                      <a:endParaRPr lang="es-EC" sz="1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5580">
                <a:tc>
                  <a:txBody>
                    <a:bodyPr/>
                    <a:lstStyle/>
                    <a:p>
                      <a:pPr algn="ctr">
                        <a:lnSpc>
                          <a:spcPct val="150000"/>
                        </a:lnSpc>
                        <a:spcAft>
                          <a:spcPts val="0"/>
                        </a:spcAft>
                      </a:pPr>
                      <a:r>
                        <a:rPr lang="es-EC" sz="1400">
                          <a:effectLst/>
                        </a:rPr>
                        <a:t>Variables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M0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M33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M67</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M100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RV100</a:t>
                      </a:r>
                      <a:endParaRPr lang="es-EC" sz="1400">
                        <a:solidFill>
                          <a:srgbClr val="000000"/>
                        </a:solidFill>
                        <a:effectLst/>
                        <a:latin typeface="Times New Roman"/>
                        <a:ea typeface="Times New Roman"/>
                        <a:cs typeface="Arial"/>
                      </a:endParaRPr>
                    </a:p>
                  </a:txBody>
                  <a:tcPr marL="68580" marR="68580" marT="0" marB="0"/>
                </a:tc>
              </a:tr>
              <a:tr h="195580">
                <a:tc>
                  <a:txBody>
                    <a:bodyPr/>
                    <a:lstStyle/>
                    <a:p>
                      <a:pPr algn="ctr">
                        <a:lnSpc>
                          <a:spcPct val="150000"/>
                        </a:lnSpc>
                        <a:spcAft>
                          <a:spcPts val="0"/>
                        </a:spcAft>
                      </a:pPr>
                      <a:r>
                        <a:rPr lang="es-EC" sz="1400">
                          <a:effectLst/>
                        </a:rPr>
                        <a:t>Rendimientos Promedio (lb)</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6,4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7,1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7</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8,3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4,8</a:t>
                      </a:r>
                      <a:endParaRPr lang="es-EC" sz="1400">
                        <a:solidFill>
                          <a:srgbClr val="000000"/>
                        </a:solidFill>
                        <a:effectLst/>
                        <a:latin typeface="Times New Roman"/>
                        <a:ea typeface="Times New Roman"/>
                        <a:cs typeface="Arial"/>
                      </a:endParaRPr>
                    </a:p>
                  </a:txBody>
                  <a:tcPr marL="68580" marR="68580" marT="0" marB="0"/>
                </a:tc>
              </a:tr>
              <a:tr h="195580">
                <a:tc>
                  <a:txBody>
                    <a:bodyPr/>
                    <a:lstStyle/>
                    <a:p>
                      <a:pPr algn="ctr">
                        <a:lnSpc>
                          <a:spcPct val="150000"/>
                        </a:lnSpc>
                        <a:spcAft>
                          <a:spcPts val="0"/>
                        </a:spcAft>
                      </a:pPr>
                      <a:r>
                        <a:rPr lang="es-EC" sz="1400">
                          <a:effectLst/>
                        </a:rPr>
                        <a:t>Beneficios Brutos en Campo (USD)</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19,2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21,3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24,9</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14,4</a:t>
                      </a:r>
                      <a:endParaRPr lang="es-EC" sz="1400">
                        <a:solidFill>
                          <a:srgbClr val="000000"/>
                        </a:solidFill>
                        <a:effectLst/>
                        <a:latin typeface="Times New Roman"/>
                        <a:ea typeface="Times New Roman"/>
                        <a:cs typeface="Arial"/>
                      </a:endParaRPr>
                    </a:p>
                  </a:txBody>
                  <a:tcPr marL="68580" marR="68580" marT="0" marB="0"/>
                </a:tc>
              </a:tr>
              <a:tr h="195580">
                <a:tc>
                  <a:txBody>
                    <a:bodyPr/>
                    <a:lstStyle/>
                    <a:p>
                      <a:pPr algn="ctr">
                        <a:lnSpc>
                          <a:spcPct val="150000"/>
                        </a:lnSpc>
                        <a:spcAft>
                          <a:spcPts val="0"/>
                        </a:spcAft>
                      </a:pPr>
                      <a:r>
                        <a:rPr lang="es-EC" sz="1400">
                          <a:effectLst/>
                        </a:rPr>
                        <a:t>Costos Totales (USD)</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9,82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9,55</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9,38</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10,91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8,51</a:t>
                      </a:r>
                      <a:endParaRPr lang="es-EC" sz="1400">
                        <a:solidFill>
                          <a:srgbClr val="000000"/>
                        </a:solidFill>
                        <a:effectLst/>
                        <a:latin typeface="Times New Roman"/>
                        <a:ea typeface="Times New Roman"/>
                        <a:cs typeface="Arial"/>
                      </a:endParaRPr>
                    </a:p>
                  </a:txBody>
                  <a:tcPr marL="68580" marR="68580" marT="0" marB="0"/>
                </a:tc>
              </a:tr>
              <a:tr h="195580">
                <a:tc>
                  <a:txBody>
                    <a:bodyPr/>
                    <a:lstStyle/>
                    <a:p>
                      <a:pPr algn="ctr">
                        <a:lnSpc>
                          <a:spcPct val="150000"/>
                        </a:lnSpc>
                        <a:spcAft>
                          <a:spcPts val="0"/>
                        </a:spcAft>
                      </a:pPr>
                      <a:r>
                        <a:rPr lang="es-EC" sz="1400">
                          <a:effectLst/>
                        </a:rPr>
                        <a:t>Beneficio Neto (USD)</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9,38</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11,75</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11,62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13,99</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5,89</a:t>
                      </a:r>
                      <a:endParaRPr lang="es-EC" sz="1400">
                        <a:solidFill>
                          <a:srgbClr val="000000"/>
                        </a:solidFill>
                        <a:effectLst/>
                        <a:latin typeface="Times New Roman"/>
                        <a:ea typeface="Times New Roman"/>
                        <a:cs typeface="Arial"/>
                      </a:endParaRPr>
                    </a:p>
                  </a:txBody>
                  <a:tcPr marL="68580" marR="68580" marT="0" marB="0"/>
                </a:tc>
              </a:tr>
              <a:tr h="195580">
                <a:tc>
                  <a:txBody>
                    <a:bodyPr/>
                    <a:lstStyle/>
                    <a:p>
                      <a:pPr algn="ctr">
                        <a:lnSpc>
                          <a:spcPct val="150000"/>
                        </a:lnSpc>
                        <a:spcAft>
                          <a:spcPts val="0"/>
                        </a:spcAft>
                      </a:pPr>
                      <a:r>
                        <a:rPr lang="es-EC" sz="1600" dirty="0">
                          <a:effectLst/>
                        </a:rPr>
                        <a:t>Costo /Beneficio (USD)</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1,96</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2,23</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2,24</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2,28</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1,69</a:t>
                      </a:r>
                      <a:endParaRPr lang="es-EC" sz="1600" dirty="0">
                        <a:solidFill>
                          <a:srgbClr val="000000"/>
                        </a:solidFill>
                        <a:effectLst/>
                        <a:latin typeface="Times New Roman"/>
                        <a:ea typeface="Times New Roman"/>
                        <a:cs typeface="Arial"/>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007356796"/>
              </p:ext>
            </p:extLst>
          </p:nvPr>
        </p:nvGraphicFramePr>
        <p:xfrm>
          <a:off x="395536" y="4077072"/>
          <a:ext cx="8424936" cy="2286000"/>
        </p:xfrm>
        <a:graphic>
          <a:graphicData uri="http://schemas.openxmlformats.org/drawingml/2006/table">
            <a:tbl>
              <a:tblPr firstRow="1" firstCol="1" bandRow="1">
                <a:tableStyleId>{9D7B26C5-4107-4FEC-AEDC-1716B250A1EF}</a:tableStyleId>
              </a:tblPr>
              <a:tblGrid>
                <a:gridCol w="3502845"/>
                <a:gridCol w="933956"/>
                <a:gridCol w="1009242"/>
                <a:gridCol w="1009242"/>
                <a:gridCol w="1010260"/>
                <a:gridCol w="959391"/>
              </a:tblGrid>
              <a:tr h="181610">
                <a:tc gridSpan="6">
                  <a:txBody>
                    <a:bodyPr/>
                    <a:lstStyle/>
                    <a:p>
                      <a:pPr algn="ctr">
                        <a:lnSpc>
                          <a:spcPct val="150000"/>
                        </a:lnSpc>
                        <a:spcAft>
                          <a:spcPts val="0"/>
                        </a:spcAft>
                      </a:pPr>
                      <a:r>
                        <a:rPr lang="es-EC" sz="1400" dirty="0">
                          <a:effectLst/>
                        </a:rPr>
                        <a:t>Beneficios netos</a:t>
                      </a:r>
                      <a:endParaRPr lang="es-EC" sz="1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610">
                <a:tc>
                  <a:txBody>
                    <a:bodyPr/>
                    <a:lstStyle/>
                    <a:p>
                      <a:pPr algn="ctr">
                        <a:lnSpc>
                          <a:spcPct val="150000"/>
                        </a:lnSpc>
                        <a:spcAft>
                          <a:spcPts val="0"/>
                        </a:spcAft>
                      </a:pPr>
                      <a:r>
                        <a:rPr lang="es-EC" sz="1400">
                          <a:effectLst/>
                        </a:rPr>
                        <a:t>Variables</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B0</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B2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B3</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B4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B5</a:t>
                      </a:r>
                      <a:endParaRPr lang="es-EC" sz="1400">
                        <a:solidFill>
                          <a:srgbClr val="000000"/>
                        </a:solidFill>
                        <a:effectLst/>
                        <a:latin typeface="Times New Roman"/>
                        <a:ea typeface="Times New Roman"/>
                        <a:cs typeface="Arial"/>
                      </a:endParaRPr>
                    </a:p>
                  </a:txBody>
                  <a:tcPr marL="68580" marR="68580" marT="0" marB="0"/>
                </a:tc>
              </a:tr>
              <a:tr h="181610">
                <a:tc>
                  <a:txBody>
                    <a:bodyPr/>
                    <a:lstStyle/>
                    <a:p>
                      <a:pPr algn="ctr">
                        <a:lnSpc>
                          <a:spcPct val="150000"/>
                        </a:lnSpc>
                        <a:spcAft>
                          <a:spcPts val="0"/>
                        </a:spcAft>
                      </a:pPr>
                      <a:r>
                        <a:rPr lang="es-EC" sz="1400">
                          <a:effectLst/>
                        </a:rPr>
                        <a:t>Rendimientos Promedio (lb)</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6,6</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10,8</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11,2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14</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9,9</a:t>
                      </a:r>
                      <a:endParaRPr lang="es-EC" sz="1400">
                        <a:solidFill>
                          <a:srgbClr val="000000"/>
                        </a:solidFill>
                        <a:effectLst/>
                        <a:latin typeface="Times New Roman"/>
                        <a:ea typeface="Times New Roman"/>
                        <a:cs typeface="Arial"/>
                      </a:endParaRPr>
                    </a:p>
                  </a:txBody>
                  <a:tcPr marL="68580" marR="68580" marT="0" marB="0"/>
                </a:tc>
              </a:tr>
              <a:tr h="181610">
                <a:tc>
                  <a:txBody>
                    <a:bodyPr/>
                    <a:lstStyle/>
                    <a:p>
                      <a:pPr algn="ctr">
                        <a:lnSpc>
                          <a:spcPct val="150000"/>
                        </a:lnSpc>
                        <a:spcAft>
                          <a:spcPts val="0"/>
                        </a:spcAft>
                      </a:pPr>
                      <a:r>
                        <a:rPr lang="es-EC" sz="1400">
                          <a:effectLst/>
                        </a:rPr>
                        <a:t>Beneficios Brutos en Campo (USD)</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19,8</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32,4</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33,6</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29,7</a:t>
                      </a:r>
                      <a:endParaRPr lang="es-EC" sz="1400">
                        <a:solidFill>
                          <a:srgbClr val="000000"/>
                        </a:solidFill>
                        <a:effectLst/>
                        <a:latin typeface="Times New Roman"/>
                        <a:ea typeface="Times New Roman"/>
                        <a:cs typeface="Arial"/>
                      </a:endParaRPr>
                    </a:p>
                  </a:txBody>
                  <a:tcPr marL="68580" marR="68580" marT="0" marB="0"/>
                </a:tc>
              </a:tr>
              <a:tr h="181610">
                <a:tc>
                  <a:txBody>
                    <a:bodyPr/>
                    <a:lstStyle/>
                    <a:p>
                      <a:pPr algn="ctr">
                        <a:lnSpc>
                          <a:spcPct val="150000"/>
                        </a:lnSpc>
                        <a:spcAft>
                          <a:spcPts val="0"/>
                        </a:spcAft>
                      </a:pPr>
                      <a:r>
                        <a:rPr lang="es-EC" sz="1400">
                          <a:effectLst/>
                        </a:rPr>
                        <a:t>Costos Totales (USD)</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24,39</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25,92</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26,42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32,32</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21,07</a:t>
                      </a:r>
                      <a:endParaRPr lang="es-EC" sz="1400">
                        <a:solidFill>
                          <a:srgbClr val="000000"/>
                        </a:solidFill>
                        <a:effectLst/>
                        <a:latin typeface="Times New Roman"/>
                        <a:ea typeface="Times New Roman"/>
                        <a:cs typeface="Arial"/>
                      </a:endParaRPr>
                    </a:p>
                  </a:txBody>
                  <a:tcPr marL="68580" marR="68580" marT="0" marB="0"/>
                </a:tc>
              </a:tr>
              <a:tr h="181610">
                <a:tc>
                  <a:txBody>
                    <a:bodyPr/>
                    <a:lstStyle/>
                    <a:p>
                      <a:pPr algn="ctr">
                        <a:lnSpc>
                          <a:spcPct val="150000"/>
                        </a:lnSpc>
                        <a:spcAft>
                          <a:spcPts val="0"/>
                        </a:spcAft>
                      </a:pPr>
                      <a:r>
                        <a:rPr lang="es-EC" sz="1400">
                          <a:effectLst/>
                        </a:rPr>
                        <a:t>Beneficio Neto (USD)</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-4,59</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6,48</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dirty="0">
                          <a:effectLst/>
                        </a:rPr>
                        <a:t>7,18</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9,68</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400">
                          <a:effectLst/>
                        </a:rPr>
                        <a:t>8,63</a:t>
                      </a:r>
                      <a:endParaRPr lang="es-EC" sz="1400">
                        <a:solidFill>
                          <a:srgbClr val="000000"/>
                        </a:solidFill>
                        <a:effectLst/>
                        <a:latin typeface="Times New Roman"/>
                        <a:ea typeface="Times New Roman"/>
                        <a:cs typeface="Arial"/>
                      </a:endParaRPr>
                    </a:p>
                  </a:txBody>
                  <a:tcPr marL="68580" marR="68580" marT="0" marB="0"/>
                </a:tc>
              </a:tr>
              <a:tr h="181610">
                <a:tc>
                  <a:txBody>
                    <a:bodyPr/>
                    <a:lstStyle/>
                    <a:p>
                      <a:pPr algn="ctr">
                        <a:lnSpc>
                          <a:spcPct val="150000"/>
                        </a:lnSpc>
                        <a:spcAft>
                          <a:spcPts val="0"/>
                        </a:spcAft>
                      </a:pPr>
                      <a:r>
                        <a:rPr lang="es-EC" sz="1600" dirty="0">
                          <a:effectLst/>
                        </a:rPr>
                        <a:t>Costo /Beneficio (USD)</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0,81</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1,25</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1,27</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1,30</a:t>
                      </a:r>
                      <a:endParaRPr lang="es-EC" sz="16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pPr>
                      <a:r>
                        <a:rPr lang="es-EC" sz="1600" dirty="0">
                          <a:effectLst/>
                        </a:rPr>
                        <a:t>1,41</a:t>
                      </a:r>
                      <a:endParaRPr lang="es-EC" sz="1600" dirty="0">
                        <a:solidFill>
                          <a:srgbClr val="000000"/>
                        </a:solidFill>
                        <a:effectLst/>
                        <a:latin typeface="Times New Roman"/>
                        <a:ea typeface="Times New Roman"/>
                        <a:cs typeface="Arial"/>
                      </a:endParaRPr>
                    </a:p>
                  </a:txBody>
                  <a:tcPr marL="68580" marR="68580" marT="0" marB="0"/>
                </a:tc>
              </a:tr>
            </a:tbl>
          </a:graphicData>
        </a:graphic>
      </p:graphicFrame>
      <p:sp>
        <p:nvSpPr>
          <p:cNvPr id="7" name="6 CuadroTexto"/>
          <p:cNvSpPr txBox="1"/>
          <p:nvPr/>
        </p:nvSpPr>
        <p:spPr>
          <a:xfrm>
            <a:off x="3851920" y="260648"/>
            <a:ext cx="1296144" cy="523220"/>
          </a:xfrm>
          <a:prstGeom prst="rect">
            <a:avLst/>
          </a:prstGeom>
          <a:noFill/>
        </p:spPr>
        <p:txBody>
          <a:bodyPr wrap="square" rtlCol="0">
            <a:spAutoFit/>
          </a:bodyPr>
          <a:lstStyle/>
          <a:p>
            <a:r>
              <a:rPr lang="en-US" sz="2800" b="1" dirty="0" smtClean="0"/>
              <a:t>FASE I</a:t>
            </a:r>
            <a:endParaRPr lang="es-EC" sz="2800" b="1" dirty="0"/>
          </a:p>
        </p:txBody>
      </p:sp>
      <p:sp>
        <p:nvSpPr>
          <p:cNvPr id="8" name="7 CuadroTexto"/>
          <p:cNvSpPr txBox="1"/>
          <p:nvPr/>
        </p:nvSpPr>
        <p:spPr>
          <a:xfrm>
            <a:off x="4004320" y="3356992"/>
            <a:ext cx="1647800" cy="523220"/>
          </a:xfrm>
          <a:prstGeom prst="rect">
            <a:avLst/>
          </a:prstGeom>
          <a:noFill/>
        </p:spPr>
        <p:txBody>
          <a:bodyPr wrap="square" rtlCol="0">
            <a:spAutoFit/>
          </a:bodyPr>
          <a:lstStyle/>
          <a:p>
            <a:r>
              <a:rPr lang="en-US" sz="2800" b="1" dirty="0" smtClean="0"/>
              <a:t>FASE II</a:t>
            </a:r>
            <a:endParaRPr lang="es-EC" sz="2800" b="1" dirty="0"/>
          </a:p>
        </p:txBody>
      </p:sp>
      <p:sp>
        <p:nvSpPr>
          <p:cNvPr id="11" name="10 Elipse"/>
          <p:cNvSpPr/>
          <p:nvPr/>
        </p:nvSpPr>
        <p:spPr>
          <a:xfrm>
            <a:off x="669920" y="2924944"/>
            <a:ext cx="80648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Elipse"/>
          <p:cNvSpPr/>
          <p:nvPr/>
        </p:nvSpPr>
        <p:spPr>
          <a:xfrm>
            <a:off x="907976" y="6021288"/>
            <a:ext cx="80648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38796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1840" y="2780928"/>
            <a:ext cx="3528392" cy="830997"/>
          </a:xfrm>
          <a:prstGeom prst="rect">
            <a:avLst/>
          </a:prstGeom>
          <a:noFill/>
        </p:spPr>
        <p:txBody>
          <a:bodyPr wrap="square" rtlCol="0">
            <a:spAutoFit/>
          </a:bodyPr>
          <a:lstStyle/>
          <a:p>
            <a:r>
              <a:rPr lang="en-US" sz="4800" dirty="0" smtClean="0"/>
              <a:t>DISCUSIÓN</a:t>
            </a:r>
            <a:endParaRPr lang="es-EC" sz="4800" dirty="0"/>
          </a:p>
        </p:txBody>
      </p:sp>
    </p:spTree>
    <p:extLst>
      <p:ext uri="{BB962C8B-B14F-4D97-AF65-F5344CB8AC3E}">
        <p14:creationId xmlns:p14="http://schemas.microsoft.com/office/powerpoint/2010/main" val="2084038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678" y="735920"/>
            <a:ext cx="8352928" cy="1477328"/>
          </a:xfrm>
          <a:prstGeom prst="rect">
            <a:avLst/>
          </a:prstGeom>
        </p:spPr>
        <p:txBody>
          <a:bodyPr wrap="square">
            <a:spAutoFit/>
          </a:bodyPr>
          <a:lstStyle/>
          <a:p>
            <a:pPr marL="285750" indent="-285750" algn="just">
              <a:buFont typeface="Wingdings" pitchFamily="2" charset="2"/>
              <a:buChar char="ü"/>
            </a:pPr>
            <a:r>
              <a:rPr lang="es-ES" dirty="0"/>
              <a:t>Los peces que mayor peso vivo presentaron fueron los alimentados con 100% morera (M100) con un peso promedio de  91,09 g alcanzando una biomasa final de 1,5 kg/m</a:t>
            </a:r>
            <a:r>
              <a:rPr lang="es-ES" baseline="30000" dirty="0"/>
              <a:t>3</a:t>
            </a:r>
            <a:r>
              <a:rPr lang="es-ES" dirty="0"/>
              <a:t> a una densidad de 16 peces/m</a:t>
            </a:r>
            <a:r>
              <a:rPr lang="es-ES" baseline="30000" dirty="0"/>
              <a:t>3</a:t>
            </a:r>
            <a:r>
              <a:rPr lang="es-ES" dirty="0"/>
              <a:t>, este valor de biomasa es superior al obtenido por </a:t>
            </a:r>
            <a:r>
              <a:rPr lang="es-ES" dirty="0" smtClean="0"/>
              <a:t> </a:t>
            </a:r>
            <a:r>
              <a:rPr lang="es-ES" dirty="0"/>
              <a:t>Pincay (2006) quién alcanzó un peso promedio 127,76g bajo una densidad de 7 peces/m</a:t>
            </a:r>
            <a:r>
              <a:rPr lang="es-ES" baseline="30000" dirty="0"/>
              <a:t>3</a:t>
            </a:r>
            <a:r>
              <a:rPr lang="es-ES" dirty="0"/>
              <a:t> con una biomasa final de 0,89 kg/m</a:t>
            </a:r>
            <a:r>
              <a:rPr lang="es-ES" baseline="30000" dirty="0"/>
              <a:t>3</a:t>
            </a:r>
            <a:r>
              <a:rPr lang="es-ES" dirty="0"/>
              <a:t>.</a:t>
            </a:r>
            <a:endParaRPr lang="es-EC" dirty="0"/>
          </a:p>
        </p:txBody>
      </p:sp>
      <p:sp>
        <p:nvSpPr>
          <p:cNvPr id="3" name="2 Elipse"/>
          <p:cNvSpPr/>
          <p:nvPr/>
        </p:nvSpPr>
        <p:spPr>
          <a:xfrm>
            <a:off x="5270501" y="1853208"/>
            <a:ext cx="1296144"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Elipse"/>
          <p:cNvSpPr/>
          <p:nvPr/>
        </p:nvSpPr>
        <p:spPr>
          <a:xfrm>
            <a:off x="691952" y="1294564"/>
            <a:ext cx="1296144"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395536" y="2832585"/>
            <a:ext cx="8352928" cy="646331"/>
          </a:xfrm>
          <a:prstGeom prst="rect">
            <a:avLst/>
          </a:prstGeom>
        </p:spPr>
        <p:txBody>
          <a:bodyPr wrap="square">
            <a:spAutoFit/>
          </a:bodyPr>
          <a:lstStyle/>
          <a:p>
            <a:pPr marL="285750" indent="-285750" algn="just">
              <a:buFont typeface="Wingdings" pitchFamily="2" charset="2"/>
              <a:buChar char="ü"/>
            </a:pPr>
            <a:r>
              <a:rPr lang="es-ES" dirty="0"/>
              <a:t>El peso vivo promedio obtenido en la investigación es 40% menor al peso vivo que obtuvo Pincay (2006) pero la biomasa final es mayor en un 69%.</a:t>
            </a:r>
            <a:endParaRPr lang="es-EC" dirty="0"/>
          </a:p>
        </p:txBody>
      </p:sp>
      <p:sp>
        <p:nvSpPr>
          <p:cNvPr id="6" name="5 Rectángulo"/>
          <p:cNvSpPr/>
          <p:nvPr/>
        </p:nvSpPr>
        <p:spPr>
          <a:xfrm>
            <a:off x="571528" y="4005064"/>
            <a:ext cx="8208912" cy="1477328"/>
          </a:xfrm>
          <a:prstGeom prst="rect">
            <a:avLst/>
          </a:prstGeom>
        </p:spPr>
        <p:txBody>
          <a:bodyPr wrap="square">
            <a:spAutoFit/>
          </a:bodyPr>
          <a:lstStyle/>
          <a:p>
            <a:pPr marL="285750" indent="-285750" algn="just">
              <a:buFont typeface="Wingdings" pitchFamily="2" charset="2"/>
              <a:buChar char="ü"/>
            </a:pPr>
            <a:r>
              <a:rPr lang="es-ES" dirty="0"/>
              <a:t>Esto permite determinar que esta especie tolera explotaciones intensivas  de 16 peces/m</a:t>
            </a:r>
            <a:r>
              <a:rPr lang="es-ES" baseline="30000" dirty="0"/>
              <a:t>3</a:t>
            </a:r>
            <a:r>
              <a:rPr lang="es-ES" dirty="0"/>
              <a:t>, porque a pesar de alcanzar bajos pesos individuales la biomasa final es superior al alcanzado por otras investigaciones esto permite al productor mejorar sus rendimientos dando un manejo bajo condiciones controladas con alimento de bajo costo. </a:t>
            </a:r>
            <a:endParaRPr lang="es-EC" dirty="0"/>
          </a:p>
        </p:txBody>
      </p:sp>
    </p:spTree>
    <p:extLst>
      <p:ext uri="{BB962C8B-B14F-4D97-AF65-F5344CB8AC3E}">
        <p14:creationId xmlns:p14="http://schemas.microsoft.com/office/powerpoint/2010/main" val="34840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51720" y="2805008"/>
            <a:ext cx="6696744" cy="830997"/>
          </a:xfrm>
          <a:prstGeom prst="rect">
            <a:avLst/>
          </a:prstGeom>
          <a:noFill/>
        </p:spPr>
        <p:txBody>
          <a:bodyPr wrap="square" rtlCol="0">
            <a:spAutoFit/>
          </a:bodyPr>
          <a:lstStyle/>
          <a:p>
            <a:r>
              <a:rPr lang="en-US" sz="4800" dirty="0" smtClean="0"/>
              <a:t>CONCLUSIONES</a:t>
            </a:r>
            <a:endParaRPr lang="es-EC" sz="4800" dirty="0"/>
          </a:p>
        </p:txBody>
      </p:sp>
    </p:spTree>
    <p:extLst>
      <p:ext uri="{BB962C8B-B14F-4D97-AF65-F5344CB8AC3E}">
        <p14:creationId xmlns:p14="http://schemas.microsoft.com/office/powerpoint/2010/main" val="4039159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908720"/>
            <a:ext cx="7416824" cy="923330"/>
          </a:xfrm>
          <a:prstGeom prst="rect">
            <a:avLst/>
          </a:prstGeom>
        </p:spPr>
        <p:txBody>
          <a:bodyPr wrap="square">
            <a:spAutoFit/>
          </a:bodyPr>
          <a:lstStyle/>
          <a:p>
            <a:pPr marL="285750" indent="-285750" algn="just">
              <a:buFont typeface="Wingdings" pitchFamily="2" charset="2"/>
              <a:buChar char="ü"/>
            </a:pPr>
            <a:r>
              <a:rPr lang="es-ES" dirty="0"/>
              <a:t>La utilización de distintos  porcentajes de detritus como fuente única de alimento registra un crecimiento positivo pero lento, lo que técnicamente no es conveniente su única utilización.</a:t>
            </a:r>
            <a:endParaRPr lang="es-EC" dirty="0"/>
          </a:p>
        </p:txBody>
      </p:sp>
      <p:sp>
        <p:nvSpPr>
          <p:cNvPr id="3" name="2 Rectángulo"/>
          <p:cNvSpPr/>
          <p:nvPr/>
        </p:nvSpPr>
        <p:spPr>
          <a:xfrm>
            <a:off x="755575" y="2348880"/>
            <a:ext cx="7416823" cy="1200329"/>
          </a:xfrm>
          <a:prstGeom prst="rect">
            <a:avLst/>
          </a:prstGeom>
        </p:spPr>
        <p:txBody>
          <a:bodyPr wrap="square">
            <a:spAutoFit/>
          </a:bodyPr>
          <a:lstStyle/>
          <a:p>
            <a:pPr marL="285750" indent="-285750" algn="just">
              <a:buFont typeface="Wingdings" pitchFamily="2" charset="2"/>
              <a:buChar char="ü"/>
            </a:pPr>
            <a:r>
              <a:rPr lang="es-ES" dirty="0"/>
              <a:t>La utilización de morera como único alimento es mejor que la mezcla de otras especies forrajeras como maíz, pasto y pueraria, esto muestra la importancia de la morera como un alimento alternativo para especies acuícolas.</a:t>
            </a:r>
            <a:endParaRPr lang="es-EC" dirty="0"/>
          </a:p>
        </p:txBody>
      </p:sp>
      <p:sp>
        <p:nvSpPr>
          <p:cNvPr id="4" name="3 Rectángulo"/>
          <p:cNvSpPr/>
          <p:nvPr/>
        </p:nvSpPr>
        <p:spPr>
          <a:xfrm>
            <a:off x="746214" y="4293096"/>
            <a:ext cx="7426185" cy="1477328"/>
          </a:xfrm>
          <a:prstGeom prst="rect">
            <a:avLst/>
          </a:prstGeom>
        </p:spPr>
        <p:txBody>
          <a:bodyPr wrap="square">
            <a:spAutoFit/>
          </a:bodyPr>
          <a:lstStyle/>
          <a:p>
            <a:pPr marL="285750" indent="-285750" algn="just">
              <a:buFont typeface="Wingdings" pitchFamily="2" charset="2"/>
              <a:buChar char="ü"/>
            </a:pPr>
            <a:r>
              <a:rPr lang="es-ES" dirty="0"/>
              <a:t>El chame a pesar de ser un pez detritívoro no tuvo problema en adaptarse al cambio de alimento que se le suministro en la segunda fase, el alimento balanceado mostro incremento significativo de peso a los 20 días de evaluación, por lo que se aprueba la utilización de alimento balanceado (32% de proteína).</a:t>
            </a:r>
            <a:endParaRPr lang="es-EC" dirty="0"/>
          </a:p>
        </p:txBody>
      </p:sp>
    </p:spTree>
    <p:extLst>
      <p:ext uri="{BB962C8B-B14F-4D97-AF65-F5344CB8AC3E}">
        <p14:creationId xmlns:p14="http://schemas.microsoft.com/office/powerpoint/2010/main" val="4171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836712"/>
            <a:ext cx="7776864" cy="1200329"/>
          </a:xfrm>
          <a:prstGeom prst="rect">
            <a:avLst/>
          </a:prstGeom>
        </p:spPr>
        <p:txBody>
          <a:bodyPr wrap="square">
            <a:spAutoFit/>
          </a:bodyPr>
          <a:lstStyle/>
          <a:p>
            <a:pPr marL="285750" indent="-285750" algn="just">
              <a:buFont typeface="Wingdings" pitchFamily="2" charset="2"/>
              <a:buChar char="ü"/>
            </a:pPr>
            <a:r>
              <a:rPr lang="es-ES" dirty="0"/>
              <a:t>Las condiciones fisico – químicas del agua en el lugar del ensayo son favorables para la cría de chame en cautiverio, todas las variaciones de temperatura, oxígeno disuelto, pH,  y transparencia estuvieron dentro de los rangos óptimos.</a:t>
            </a:r>
            <a:endParaRPr lang="es-EC" dirty="0"/>
          </a:p>
        </p:txBody>
      </p:sp>
      <p:sp>
        <p:nvSpPr>
          <p:cNvPr id="3" name="2 Rectángulo"/>
          <p:cNvSpPr/>
          <p:nvPr/>
        </p:nvSpPr>
        <p:spPr>
          <a:xfrm>
            <a:off x="899592" y="2708920"/>
            <a:ext cx="7488832" cy="1200329"/>
          </a:xfrm>
          <a:prstGeom prst="rect">
            <a:avLst/>
          </a:prstGeom>
        </p:spPr>
        <p:txBody>
          <a:bodyPr wrap="square">
            <a:spAutoFit/>
          </a:bodyPr>
          <a:lstStyle/>
          <a:p>
            <a:pPr marL="285750" indent="-285750" algn="just">
              <a:buFont typeface="Wingdings" pitchFamily="2" charset="2"/>
              <a:buChar char="ü"/>
            </a:pPr>
            <a:r>
              <a:rPr lang="es-ES" dirty="0"/>
              <a:t>La alimentación en la primera fase fue de un bajo costo, por lo que económicamente el ensayo muestra rentabilidad, pero técnicamente los incrementos de peso no justifican en el tiempo, por lo que no es viable utilizar solamente alimento alternativo. </a:t>
            </a:r>
            <a:endParaRPr lang="es-ES" dirty="0" smtClean="0"/>
          </a:p>
        </p:txBody>
      </p:sp>
      <p:sp>
        <p:nvSpPr>
          <p:cNvPr id="4" name="3 Rectángulo"/>
          <p:cNvSpPr/>
          <p:nvPr/>
        </p:nvSpPr>
        <p:spPr>
          <a:xfrm>
            <a:off x="1043608" y="4437112"/>
            <a:ext cx="7344816" cy="1477328"/>
          </a:xfrm>
          <a:prstGeom prst="rect">
            <a:avLst/>
          </a:prstGeom>
        </p:spPr>
        <p:txBody>
          <a:bodyPr wrap="square">
            <a:spAutoFit/>
          </a:bodyPr>
          <a:lstStyle/>
          <a:p>
            <a:pPr marL="285750" indent="-285750" algn="just">
              <a:buFont typeface="Wingdings" pitchFamily="2" charset="2"/>
              <a:buChar char="ü"/>
            </a:pPr>
            <a:r>
              <a:rPr lang="es-ES" dirty="0"/>
              <a:t>La alimentación con balanceado mostró un desarrollo más rápido en menos tiempo que la alimentación con detritus, a pesar de que el beneficio económico de la alimentación con balanceado es menor  a la alimentación con detritus, es mejor su utilización en la cría de chame, porque el productor ahorrará más tiempo.</a:t>
            </a:r>
            <a:endParaRPr lang="es-EC" dirty="0"/>
          </a:p>
        </p:txBody>
      </p:sp>
    </p:spTree>
    <p:extLst>
      <p:ext uri="{BB962C8B-B14F-4D97-AF65-F5344CB8AC3E}">
        <p14:creationId xmlns:p14="http://schemas.microsoft.com/office/powerpoint/2010/main" val="33957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24074" y="548680"/>
            <a:ext cx="6427681" cy="2339102"/>
          </a:xfrm>
          <a:prstGeom prst="rect">
            <a:avLst/>
          </a:prstGeom>
        </p:spPr>
        <p:txBody>
          <a:bodyPr wrap="square">
            <a:spAutoFit/>
          </a:bodyPr>
          <a:lstStyle/>
          <a:p>
            <a:pPr algn="ctr"/>
            <a:r>
              <a:rPr lang="es-ES" sz="2000" b="1" u="sng" dirty="0" smtClean="0"/>
              <a:t>CARACTERISITCAS DEL CHAME</a:t>
            </a:r>
          </a:p>
          <a:p>
            <a:endParaRPr lang="es-ES" dirty="0" smtClean="0"/>
          </a:p>
          <a:p>
            <a:pPr marL="285750" indent="-285750" algn="just">
              <a:buFont typeface="Wingdings" pitchFamily="2" charset="2"/>
              <a:buChar char="q"/>
            </a:pPr>
            <a:r>
              <a:rPr lang="es-ES" dirty="0" smtClean="0"/>
              <a:t>Carne blanca sin </a:t>
            </a:r>
            <a:r>
              <a:rPr lang="es-ES" dirty="0"/>
              <a:t>espinas, de buen sabor y </a:t>
            </a:r>
            <a:r>
              <a:rPr lang="es-ES" dirty="0" smtClean="0"/>
              <a:t>textura</a:t>
            </a:r>
          </a:p>
          <a:p>
            <a:pPr marL="285750" indent="-285750" algn="just">
              <a:buFont typeface="Wingdings" pitchFamily="2" charset="2"/>
              <a:buChar char="q"/>
            </a:pPr>
            <a:endParaRPr lang="es-ES" dirty="0" smtClean="0"/>
          </a:p>
          <a:p>
            <a:pPr marL="285750" indent="-285750" algn="just">
              <a:buFont typeface="Wingdings" pitchFamily="2" charset="2"/>
              <a:buChar char="q"/>
            </a:pPr>
            <a:r>
              <a:rPr lang="es-ES" dirty="0" smtClean="0"/>
              <a:t>Puede </a:t>
            </a:r>
            <a:r>
              <a:rPr lang="es-ES" dirty="0"/>
              <a:t>vivir en agua salada, salobre o </a:t>
            </a:r>
            <a:r>
              <a:rPr lang="es-ES" dirty="0" smtClean="0"/>
              <a:t>dulce</a:t>
            </a:r>
          </a:p>
          <a:p>
            <a:pPr marL="285750" indent="-285750" algn="just">
              <a:buFont typeface="Wingdings" pitchFamily="2" charset="2"/>
              <a:buChar char="q"/>
            </a:pPr>
            <a:endParaRPr lang="es-ES" dirty="0" smtClean="0"/>
          </a:p>
          <a:p>
            <a:pPr marL="285750" indent="-285750" algn="just">
              <a:buFont typeface="Wingdings" pitchFamily="2" charset="2"/>
              <a:buChar char="q"/>
            </a:pPr>
            <a:r>
              <a:rPr lang="es-ES" dirty="0" smtClean="0"/>
              <a:t> Es </a:t>
            </a:r>
            <a:r>
              <a:rPr lang="es-ES" dirty="0"/>
              <a:t>un animal muy resistente a la gran manipulación pudiendo sobrevivir fuera del agua de tres a cinco </a:t>
            </a:r>
            <a:r>
              <a:rPr lang="es-ES" dirty="0" smtClean="0"/>
              <a:t>días.</a:t>
            </a:r>
            <a:endParaRPr lang="es-EC" dirty="0"/>
          </a:p>
        </p:txBody>
      </p:sp>
      <p:sp>
        <p:nvSpPr>
          <p:cNvPr id="4" name="3 Rectángulo"/>
          <p:cNvSpPr/>
          <p:nvPr/>
        </p:nvSpPr>
        <p:spPr>
          <a:xfrm>
            <a:off x="2516591" y="6172806"/>
            <a:ext cx="4051365" cy="369332"/>
          </a:xfrm>
          <a:prstGeom prst="rect">
            <a:avLst/>
          </a:prstGeom>
        </p:spPr>
        <p:txBody>
          <a:bodyPr wrap="none">
            <a:spAutoFit/>
          </a:bodyPr>
          <a:lstStyle/>
          <a:p>
            <a:r>
              <a:rPr lang="es-ES" b="1" dirty="0"/>
              <a:t>Fuente: (Revista </a:t>
            </a:r>
            <a:r>
              <a:rPr lang="es-ES" b="1" dirty="0" err="1"/>
              <a:t>AquaTIC</a:t>
            </a:r>
            <a:r>
              <a:rPr lang="es-ES" b="1" dirty="0"/>
              <a:t>, nº 23 – 2005)</a:t>
            </a:r>
            <a:endParaRPr lang="es-EC" b="1" dirty="0"/>
          </a:p>
        </p:txBody>
      </p:sp>
      <p:pic>
        <p:nvPicPr>
          <p:cNvPr id="5" name="4 Imagen"/>
          <p:cNvPicPr/>
          <p:nvPr/>
        </p:nvPicPr>
        <p:blipFill>
          <a:blip r:embed="rId2" cstate="print"/>
          <a:srcRect l="21813" t="40870" r="15564" b="26739"/>
          <a:stretch>
            <a:fillRect/>
          </a:stretch>
        </p:blipFill>
        <p:spPr bwMode="auto">
          <a:xfrm>
            <a:off x="1118051" y="3005902"/>
            <a:ext cx="7128792" cy="3015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8281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63688" y="2805007"/>
            <a:ext cx="6696744" cy="830997"/>
          </a:xfrm>
          <a:prstGeom prst="rect">
            <a:avLst/>
          </a:prstGeom>
          <a:noFill/>
        </p:spPr>
        <p:txBody>
          <a:bodyPr wrap="square" rtlCol="0">
            <a:spAutoFit/>
          </a:bodyPr>
          <a:lstStyle/>
          <a:p>
            <a:r>
              <a:rPr lang="en-US" sz="4800" dirty="0" smtClean="0"/>
              <a:t>RECOMENDACIONES</a:t>
            </a:r>
            <a:endParaRPr lang="es-EC" sz="4800" dirty="0"/>
          </a:p>
        </p:txBody>
      </p:sp>
    </p:spTree>
    <p:extLst>
      <p:ext uri="{BB962C8B-B14F-4D97-AF65-F5344CB8AC3E}">
        <p14:creationId xmlns:p14="http://schemas.microsoft.com/office/powerpoint/2010/main" val="266038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71348" y="980728"/>
            <a:ext cx="7920880" cy="646331"/>
          </a:xfrm>
          <a:prstGeom prst="rect">
            <a:avLst/>
          </a:prstGeom>
        </p:spPr>
        <p:txBody>
          <a:bodyPr wrap="square">
            <a:spAutoFit/>
          </a:bodyPr>
          <a:lstStyle/>
          <a:p>
            <a:pPr marL="285750" indent="-285750" algn="just">
              <a:buFont typeface="Wingdings" pitchFamily="2" charset="2"/>
              <a:buChar char="ü"/>
            </a:pPr>
            <a:r>
              <a:rPr lang="es-ES" dirty="0"/>
              <a:t>Realizar fertilizaciones semanales en los estanques de cría para garantizar mayor diversidad de alimento para el chame</a:t>
            </a:r>
            <a:r>
              <a:rPr lang="es-ES" dirty="0" smtClean="0"/>
              <a:t>.</a:t>
            </a:r>
          </a:p>
        </p:txBody>
      </p:sp>
      <p:sp>
        <p:nvSpPr>
          <p:cNvPr id="3" name="2 Rectángulo"/>
          <p:cNvSpPr/>
          <p:nvPr/>
        </p:nvSpPr>
        <p:spPr>
          <a:xfrm>
            <a:off x="899591" y="3717032"/>
            <a:ext cx="7713823" cy="2031325"/>
          </a:xfrm>
          <a:prstGeom prst="rect">
            <a:avLst/>
          </a:prstGeom>
        </p:spPr>
        <p:txBody>
          <a:bodyPr wrap="square">
            <a:spAutoFit/>
          </a:bodyPr>
          <a:lstStyle/>
          <a:p>
            <a:pPr marL="285750" indent="-285750" algn="just">
              <a:buFont typeface="Wingdings" pitchFamily="2" charset="2"/>
              <a:buChar char="ü"/>
            </a:pPr>
            <a:r>
              <a:rPr lang="es-ES" dirty="0"/>
              <a:t>Se podría realizar una evaluación para medir la conversión alimenticia del chame con alimentación de morera y balanceado a diferentes porcentajes</a:t>
            </a:r>
            <a:r>
              <a:rPr lang="es-ES" dirty="0" smtClean="0"/>
              <a:t>.</a:t>
            </a:r>
          </a:p>
          <a:p>
            <a:pPr marL="285750" indent="-285750" algn="just">
              <a:buFont typeface="Wingdings" pitchFamily="2" charset="2"/>
              <a:buChar char="ü"/>
            </a:pPr>
            <a:endParaRPr lang="es-EC" dirty="0"/>
          </a:p>
          <a:p>
            <a:r>
              <a:rPr lang="es-ES" dirty="0"/>
              <a:t> </a:t>
            </a:r>
            <a:endParaRPr lang="es-EC" dirty="0"/>
          </a:p>
          <a:p>
            <a:pPr marL="285750" indent="-285750" algn="just">
              <a:buFont typeface="Wingdings" pitchFamily="2" charset="2"/>
              <a:buChar char="ü"/>
            </a:pPr>
            <a:r>
              <a:rPr lang="es-ES" dirty="0"/>
              <a:t>Con fines de engorde, criar el chame por separado machos y hembras, ya que el chame macho presenta mayor condición corporal y un crecimiento más rápido que el de las hembras.</a:t>
            </a:r>
            <a:endParaRPr lang="es-EC" dirty="0"/>
          </a:p>
        </p:txBody>
      </p:sp>
      <p:sp>
        <p:nvSpPr>
          <p:cNvPr id="4" name="3 Rectángulo"/>
          <p:cNvSpPr/>
          <p:nvPr/>
        </p:nvSpPr>
        <p:spPr>
          <a:xfrm>
            <a:off x="671348" y="2132856"/>
            <a:ext cx="7920880" cy="1200329"/>
          </a:xfrm>
          <a:prstGeom prst="rect">
            <a:avLst/>
          </a:prstGeom>
        </p:spPr>
        <p:txBody>
          <a:bodyPr wrap="square">
            <a:spAutoFit/>
          </a:bodyPr>
          <a:lstStyle/>
          <a:p>
            <a:pPr marL="285750" indent="-285750" algn="just">
              <a:buFont typeface="Wingdings" pitchFamily="2" charset="2"/>
              <a:buChar char="ü"/>
            </a:pPr>
            <a:r>
              <a:rPr lang="es-ES" dirty="0"/>
              <a:t>Tener en cuenta que cuando se utiliza como alimento el detritus de origen animal, el oxígeno disuelto en el agua disminuye debido a que existe mayor descomposición de materia orgánica,  y se debe realizar mayor recambio de agua. </a:t>
            </a:r>
            <a:endParaRPr lang="es-EC" dirty="0"/>
          </a:p>
        </p:txBody>
      </p:sp>
    </p:spTree>
    <p:extLst>
      <p:ext uri="{BB962C8B-B14F-4D97-AF65-F5344CB8AC3E}">
        <p14:creationId xmlns:p14="http://schemas.microsoft.com/office/powerpoint/2010/main" val="246961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19872" y="2817779"/>
            <a:ext cx="4104456" cy="830997"/>
          </a:xfrm>
          <a:prstGeom prst="rect">
            <a:avLst/>
          </a:prstGeom>
          <a:noFill/>
        </p:spPr>
        <p:txBody>
          <a:bodyPr wrap="square" rtlCol="0">
            <a:spAutoFit/>
          </a:bodyPr>
          <a:lstStyle/>
          <a:p>
            <a:r>
              <a:rPr lang="en-US" sz="4800" dirty="0" smtClean="0"/>
              <a:t>ANEXOS</a:t>
            </a:r>
            <a:endParaRPr lang="es-EC" sz="4800" dirty="0"/>
          </a:p>
        </p:txBody>
      </p:sp>
    </p:spTree>
    <p:extLst>
      <p:ext uri="{BB962C8B-B14F-4D97-AF65-F5344CB8AC3E}">
        <p14:creationId xmlns:p14="http://schemas.microsoft.com/office/powerpoint/2010/main" val="3857124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descr="Descripción: C:\Users\Sony Vaio\Pictures\tesis\te (1).JPG"/>
          <p:cNvPicPr>
            <a:picLocks noGrp="1" noChangeAspect="1" noChangeArrowheads="1"/>
          </p:cNvPicPr>
          <p:nvPr/>
        </p:nvPicPr>
        <p:blipFill>
          <a:blip r:embed="rId2">
            <a:extLst>
              <a:ext uri="{28A0092B-C50C-407E-A947-70E740481C1C}">
                <a14:useLocalDpi xmlns:a14="http://schemas.microsoft.com/office/drawing/2010/main" val="0"/>
              </a:ext>
            </a:extLst>
          </a:blip>
          <a:srcRect l="13956" t="9337" r="12347" b="14136"/>
          <a:stretch>
            <a:fillRect/>
          </a:stretch>
        </p:blipFill>
        <p:spPr bwMode="auto">
          <a:xfrm>
            <a:off x="4860032" y="1700807"/>
            <a:ext cx="3888432" cy="36004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scripción: C:\Users\Sony Vaio\Pictures\tesis\P1010765.JPG"/>
          <p:cNvPicPr>
            <a:picLocks noChangeAspect="1" noChangeArrowheads="1"/>
          </p:cNvPicPr>
          <p:nvPr/>
        </p:nvPicPr>
        <p:blipFill>
          <a:blip r:embed="rId3">
            <a:extLst>
              <a:ext uri="{28A0092B-C50C-407E-A947-70E740481C1C}">
                <a14:useLocalDpi xmlns:a14="http://schemas.microsoft.com/office/drawing/2010/main" val="0"/>
              </a:ext>
            </a:extLst>
          </a:blip>
          <a:srcRect t="17459" b="12729"/>
          <a:stretch>
            <a:fillRect/>
          </a:stretch>
        </p:blipFill>
        <p:spPr bwMode="auto">
          <a:xfrm>
            <a:off x="539552" y="1700808"/>
            <a:ext cx="418484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Rectangle 5"/>
          <p:cNvSpPr>
            <a:spLocks noChangeArrowheads="1"/>
          </p:cNvSpPr>
          <p:nvPr/>
        </p:nvSpPr>
        <p:spPr bwMode="auto">
          <a:xfrm>
            <a:off x="1609605" y="809767"/>
            <a:ext cx="62295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bmk="_Toc404755373">
                <a:ln>
                  <a:noFill/>
                </a:ln>
                <a:solidFill>
                  <a:schemeClr val="tx1"/>
                </a:solidFill>
                <a:effectLst/>
                <a:latin typeface="Arial" pitchFamily="34" charset="0"/>
                <a:ea typeface="Times New Roman" pitchFamily="18" charset="0"/>
                <a:cs typeface="Arial" pitchFamily="34" charset="0"/>
              </a:rPr>
              <a:t>Anexos 1. Lugar de investigación Hacienda Zoila Luz</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184177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5342" t="26443" r="4639" b="22897"/>
          <a:stretch>
            <a:fillRect/>
          </a:stretch>
        </p:blipFill>
        <p:spPr bwMode="auto">
          <a:xfrm>
            <a:off x="323528" y="1628800"/>
            <a:ext cx="4400872" cy="3394571"/>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
          <p:cNvPicPr>
            <a:picLocks noChangeAspect="1" noChangeArrowheads="1"/>
          </p:cNvPicPr>
          <p:nvPr/>
        </p:nvPicPr>
        <p:blipFill>
          <a:blip r:embed="rId3">
            <a:extLst>
              <a:ext uri="{28A0092B-C50C-407E-A947-70E740481C1C}">
                <a14:useLocalDpi xmlns:a14="http://schemas.microsoft.com/office/drawing/2010/main" val="0"/>
              </a:ext>
            </a:extLst>
          </a:blip>
          <a:srcRect l="22247" t="17473" r="4993" b="5614"/>
          <a:stretch>
            <a:fillRect/>
          </a:stretch>
        </p:blipFill>
        <p:spPr bwMode="auto">
          <a:xfrm>
            <a:off x="4860032" y="1628800"/>
            <a:ext cx="3888432" cy="33945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Rectangle 5"/>
          <p:cNvSpPr>
            <a:spLocks noChangeArrowheads="1"/>
          </p:cNvSpPr>
          <p:nvPr/>
        </p:nvSpPr>
        <p:spPr bwMode="auto">
          <a:xfrm>
            <a:off x="347144" y="980728"/>
            <a:ext cx="8754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bmk="_Toc404755374">
                <a:ln>
                  <a:noFill/>
                </a:ln>
                <a:solidFill>
                  <a:schemeClr val="tx1"/>
                </a:solidFill>
                <a:effectLst/>
                <a:latin typeface="Arial" pitchFamily="34" charset="0"/>
                <a:ea typeface="Times New Roman" pitchFamily="18" charset="0"/>
                <a:cs typeface="Arial" pitchFamily="34" charset="0"/>
              </a:rPr>
              <a:t>Anexos 2. Parroquia Palestina Prov. Esmeraldas, Laguna de cría de chame</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30107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l="13936" t="27098" r="33958" b="20132"/>
          <a:stretch>
            <a:fillRect/>
          </a:stretch>
        </p:blipFill>
        <p:spPr bwMode="auto">
          <a:xfrm>
            <a:off x="251520" y="1412776"/>
            <a:ext cx="417646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l="13722" t="24767" r="21651" b="11035"/>
          <a:stretch>
            <a:fillRect/>
          </a:stretch>
        </p:blipFill>
        <p:spPr bwMode="auto">
          <a:xfrm>
            <a:off x="4724400" y="1438803"/>
            <a:ext cx="4024064" cy="33583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Rectangle 5"/>
          <p:cNvSpPr>
            <a:spLocks noChangeArrowheads="1"/>
          </p:cNvSpPr>
          <p:nvPr/>
        </p:nvSpPr>
        <p:spPr bwMode="auto">
          <a:xfrm>
            <a:off x="1396149" y="609600"/>
            <a:ext cx="66565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bmk="_Toc404755375">
                <a:ln>
                  <a:noFill/>
                </a:ln>
                <a:solidFill>
                  <a:schemeClr val="tx1"/>
                </a:solidFill>
                <a:effectLst/>
                <a:latin typeface="Arial" pitchFamily="34" charset="0"/>
                <a:ea typeface="Times New Roman" pitchFamily="18" charset="0"/>
                <a:cs typeface="Arial" pitchFamily="34" charset="0"/>
              </a:rPr>
              <a:t>Anexos 3. Captura de alevines de chame. Prov. de Esmeraldas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27667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Descripción: C:\Users\Sony Vaio\Pictures\tesis\P1010786.JPG"/>
          <p:cNvPicPr>
            <a:picLocks noGrp="1" noChangeAspect="1" noChangeArrowheads="1"/>
          </p:cNvPicPr>
          <p:nvPr/>
        </p:nvPicPr>
        <p:blipFill>
          <a:blip r:embed="rId2">
            <a:extLst>
              <a:ext uri="{28A0092B-C50C-407E-A947-70E740481C1C}">
                <a14:useLocalDpi xmlns:a14="http://schemas.microsoft.com/office/drawing/2010/main" val="0"/>
              </a:ext>
            </a:extLst>
          </a:blip>
          <a:srcRect l="5920" t="3214"/>
          <a:stretch>
            <a:fillRect/>
          </a:stretch>
        </p:blipFill>
        <p:spPr bwMode="auto">
          <a:xfrm>
            <a:off x="4535994" y="1844824"/>
            <a:ext cx="4349209" cy="36731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Rectangle 5"/>
          <p:cNvSpPr>
            <a:spLocks noChangeArrowheads="1"/>
          </p:cNvSpPr>
          <p:nvPr/>
        </p:nvSpPr>
        <p:spPr bwMode="auto">
          <a:xfrm>
            <a:off x="2599055" y="799836"/>
            <a:ext cx="38738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bmk="_Toc404755376">
                <a:ln>
                  <a:noFill/>
                </a:ln>
                <a:solidFill>
                  <a:schemeClr val="tx1"/>
                </a:solidFill>
                <a:effectLst/>
                <a:latin typeface="Arial" pitchFamily="34" charset="0"/>
                <a:ea typeface="Times New Roman" pitchFamily="18" charset="0"/>
                <a:cs typeface="Arial" pitchFamily="34" charset="0"/>
              </a:rPr>
              <a:t>Anexos 4. Tanque de cría de chame</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6" name="Picture 6" descr="C:\Users\Sony Vaio\Pictures\tesis\P10004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09602" y="1687622"/>
            <a:ext cx="3673148" cy="398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5350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4" descr="Descripción: C:\Users\Sony Vaio\Pictures\tesis\P1000899.JPG"/>
          <p:cNvPicPr>
            <a:picLocks noChangeAspect="1" noChangeArrowheads="1"/>
          </p:cNvPicPr>
          <p:nvPr/>
        </p:nvPicPr>
        <p:blipFill>
          <a:blip r:embed="rId2">
            <a:extLst>
              <a:ext uri="{28A0092B-C50C-407E-A947-70E740481C1C}">
                <a14:useLocalDpi xmlns:a14="http://schemas.microsoft.com/office/drawing/2010/main" val="0"/>
              </a:ext>
            </a:extLst>
          </a:blip>
          <a:srcRect l="2728" t="20404" b="11717"/>
          <a:stretch>
            <a:fillRect/>
          </a:stretch>
        </p:blipFill>
        <p:spPr bwMode="auto">
          <a:xfrm>
            <a:off x="251520" y="1844824"/>
            <a:ext cx="40412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agen 16" descr="Descripción: C:\Users\Sony Vaio\Pictures\tesis\P10004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150" y="1844824"/>
            <a:ext cx="4219189"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1193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5"/>
          <p:cNvSpPr>
            <a:spLocks noChangeArrowheads="1"/>
          </p:cNvSpPr>
          <p:nvPr/>
        </p:nvSpPr>
        <p:spPr bwMode="auto">
          <a:xfrm>
            <a:off x="829744" y="1052736"/>
            <a:ext cx="77893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bmk="_Toc404755377">
                <a:ln>
                  <a:noFill/>
                </a:ln>
                <a:solidFill>
                  <a:schemeClr val="tx1"/>
                </a:solidFill>
                <a:effectLst/>
                <a:latin typeface="Arial" pitchFamily="34" charset="0"/>
                <a:ea typeface="Times New Roman" pitchFamily="18" charset="0"/>
                <a:cs typeface="Arial" pitchFamily="34" charset="0"/>
              </a:rPr>
              <a:t>Anexos 5.  Preparación y suministro de alimento a base de detritus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27520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Sony Vaio\Pictures\tesis\P100057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10872"/>
            <a:ext cx="4111654" cy="3795241"/>
          </a:xfrm>
          <a:prstGeom prst="rect">
            <a:avLst/>
          </a:prstGeom>
          <a:noFill/>
          <a:ln>
            <a:noFill/>
          </a:ln>
        </p:spPr>
      </p:pic>
      <p:pic>
        <p:nvPicPr>
          <p:cNvPr id="3" name="2 Imagen" descr="C:\Users\Sony Vaio\Pictures\tesis\P10108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643772"/>
            <a:ext cx="3960440" cy="3729443"/>
          </a:xfrm>
          <a:prstGeom prst="rect">
            <a:avLst/>
          </a:prstGeom>
          <a:noFill/>
          <a:ln>
            <a:noFill/>
          </a:ln>
        </p:spPr>
      </p:pic>
    </p:spTree>
    <p:extLst>
      <p:ext uri="{BB962C8B-B14F-4D97-AF65-F5344CB8AC3E}">
        <p14:creationId xmlns:p14="http://schemas.microsoft.com/office/powerpoint/2010/main" val="27683561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descr="Descripción: C:\Users\Sony Vaio\Pictures\tesis\P1010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44824"/>
            <a:ext cx="413156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Imagen 30" descr="Descripción: C:\Users\Sony Vaio\Pictures\tesis\P10108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844824"/>
            <a:ext cx="424008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Rectangle 5"/>
          <p:cNvSpPr>
            <a:spLocks noChangeArrowheads="1"/>
          </p:cNvSpPr>
          <p:nvPr/>
        </p:nvSpPr>
        <p:spPr bwMode="auto">
          <a:xfrm>
            <a:off x="1331640" y="982717"/>
            <a:ext cx="72032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bmk="_Toc404755378">
                <a:ln>
                  <a:noFill/>
                </a:ln>
                <a:solidFill>
                  <a:schemeClr val="tx1"/>
                </a:solidFill>
                <a:effectLst/>
                <a:latin typeface="Arial" pitchFamily="34" charset="0"/>
                <a:ea typeface="Times New Roman" pitchFamily="18" charset="0"/>
                <a:cs typeface="Arial" pitchFamily="34" charset="0"/>
              </a:rPr>
              <a:t>Anexos 6. Toma de datos del agua con el medidor de oxigeno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528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ony Vaio\Pictures\tesis\P10109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73" t="25253" b="19798"/>
          <a:stretch/>
        </p:blipFill>
        <p:spPr bwMode="auto">
          <a:xfrm>
            <a:off x="137948" y="836712"/>
            <a:ext cx="8754532"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2 Elipse"/>
          <p:cNvSpPr/>
          <p:nvPr/>
        </p:nvSpPr>
        <p:spPr>
          <a:xfrm>
            <a:off x="2411760" y="1772816"/>
            <a:ext cx="1224136" cy="936104"/>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392075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Imagen 31" descr="Descripción: C:\Users\Sony Vaio\Pictures\tesis\P10107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62" y="1844824"/>
            <a:ext cx="3913782" cy="371809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Descripción: C:\Users\Sony Vaio\Pictures\tesis\P1010769.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44824"/>
            <a:ext cx="4374061" cy="3718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Rectangle 5"/>
          <p:cNvSpPr>
            <a:spLocks noChangeArrowheads="1"/>
          </p:cNvSpPr>
          <p:nvPr/>
        </p:nvSpPr>
        <p:spPr bwMode="auto">
          <a:xfrm>
            <a:off x="2267744" y="963543"/>
            <a:ext cx="53001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bmk="_Toc404755379">
                <a:ln>
                  <a:noFill/>
                </a:ln>
                <a:solidFill>
                  <a:schemeClr val="tx1"/>
                </a:solidFill>
                <a:effectLst/>
                <a:latin typeface="Arial" pitchFamily="34" charset="0"/>
                <a:ea typeface="Times New Roman" pitchFamily="18" charset="0"/>
                <a:cs typeface="Arial" pitchFamily="34" charset="0"/>
              </a:rPr>
              <a:t>Anexos 7. Recambio de Agua de los tanques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965769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Descripción: C:\Users\Sony Vaio\Pictures\tesis\P1010779.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566" y="1641420"/>
            <a:ext cx="4212581" cy="3875811"/>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7" descr="Descripción: C:\Users\Sony Vaio\Pictures\tesis\P1010790.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50999"/>
            <a:ext cx="4176464" cy="38662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4"/>
          <p:cNvSpPr>
            <a:spLocks noChangeArrowheads="1"/>
          </p:cNvSpPr>
          <p:nvPr/>
        </p:nvSpPr>
        <p:spPr bwMode="auto">
          <a:xfrm>
            <a:off x="2318412" y="660305"/>
            <a:ext cx="61477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bmk="_Toc404755380">
                <a:ln>
                  <a:noFill/>
                </a:ln>
                <a:solidFill>
                  <a:schemeClr val="tx1"/>
                </a:solidFill>
                <a:effectLst/>
                <a:latin typeface="Arial" pitchFamily="34" charset="0"/>
                <a:ea typeface="Times New Roman" pitchFamily="18" charset="0"/>
                <a:cs typeface="Arial" pitchFamily="34" charset="0"/>
              </a:rPr>
              <a:t>Anexos 8. Muestreo del peso vivo del chame</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98929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20" descr="Descripción: C:\Users\Sony Vaio\Pictures\tesis\P10109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916832"/>
            <a:ext cx="4463965"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41" name="Imagen 22" descr="Descripción: C:\Users\Sony Vaio\Pictures\tesis\P1010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16832"/>
            <a:ext cx="3888432"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923465" y="1208946"/>
            <a:ext cx="39984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ANEXO 11 (Cosecha de chames)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86433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2348880"/>
            <a:ext cx="6038704" cy="3231654"/>
          </a:xfrm>
          <a:prstGeom prst="rect">
            <a:avLst/>
          </a:prstGeom>
          <a:noFill/>
        </p:spPr>
        <p:txBody>
          <a:bodyPr wrap="none" lIns="91440" tIns="45720" rIns="91440" bIns="45720">
            <a:spAutoFit/>
          </a:bodyPr>
          <a:lstStyle/>
          <a:p>
            <a:pPr algn="ctr"/>
            <a:r>
              <a:rPr lang="es-ES" sz="9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FIN </a:t>
            </a:r>
          </a:p>
          <a:p>
            <a:pPr algn="ct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a:p>
            <a:pPr algn="ctr"/>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MUCHAS GRACIAS </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400876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08710" y="659595"/>
            <a:ext cx="3410870" cy="400110"/>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s-EC" sz="2000" b="1" dirty="0" smtClean="0"/>
              <a:t>ALIMENTACIÓN </a:t>
            </a:r>
            <a:r>
              <a:rPr lang="es-EC" sz="2000" b="1" dirty="0"/>
              <a:t>DEL </a:t>
            </a:r>
            <a:r>
              <a:rPr lang="es-EC" sz="2000" b="1" dirty="0" smtClean="0"/>
              <a:t>CHAME</a:t>
            </a:r>
          </a:p>
        </p:txBody>
      </p:sp>
      <p:sp>
        <p:nvSpPr>
          <p:cNvPr id="3" name="2 Rectángulo"/>
          <p:cNvSpPr/>
          <p:nvPr/>
        </p:nvSpPr>
        <p:spPr>
          <a:xfrm>
            <a:off x="1043608" y="1484784"/>
            <a:ext cx="7560840" cy="923330"/>
          </a:xfrm>
          <a:prstGeom prst="rect">
            <a:avLst/>
          </a:prstGeom>
        </p:spPr>
        <p:txBody>
          <a:bodyPr wrap="square">
            <a:spAutoFit/>
          </a:bodyPr>
          <a:lstStyle/>
          <a:p>
            <a:r>
              <a:rPr lang="es-ES" b="1" dirty="0" smtClean="0"/>
              <a:t>Según la FAO (2009)  Los </a:t>
            </a:r>
            <a:r>
              <a:rPr lang="es-ES" b="1" dirty="0"/>
              <a:t>análisis del contenido estomacal demuestran que la dieta del chame se basa fundamentalmente en tres categorías de </a:t>
            </a:r>
            <a:r>
              <a:rPr lang="es-ES" b="1" dirty="0" smtClean="0"/>
              <a:t>alimento.</a:t>
            </a:r>
            <a:endParaRPr lang="es-EC" b="1" dirty="0"/>
          </a:p>
        </p:txBody>
      </p:sp>
      <p:sp>
        <p:nvSpPr>
          <p:cNvPr id="4" name="3 Rectángulo"/>
          <p:cNvSpPr/>
          <p:nvPr/>
        </p:nvSpPr>
        <p:spPr>
          <a:xfrm>
            <a:off x="1584470" y="2924943"/>
            <a:ext cx="6711668"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smtClean="0"/>
              <a:t> </a:t>
            </a:r>
          </a:p>
          <a:p>
            <a:pPr marL="285750" indent="-285750" algn="just">
              <a:buFont typeface="Wingdings" pitchFamily="2" charset="2"/>
              <a:buChar char="q"/>
            </a:pPr>
            <a:r>
              <a:rPr lang="es-ES" b="1" dirty="0" smtClean="0"/>
              <a:t>El </a:t>
            </a:r>
            <a:r>
              <a:rPr lang="es-ES" b="1" dirty="0"/>
              <a:t>alimento primordial lo constituye el </a:t>
            </a:r>
            <a:r>
              <a:rPr lang="es-ES" b="1" dirty="0" smtClean="0"/>
              <a:t>detritus</a:t>
            </a:r>
          </a:p>
          <a:p>
            <a:pPr marL="285750" indent="-285750" algn="just">
              <a:buFont typeface="Wingdings" pitchFamily="2" charset="2"/>
              <a:buChar char="q"/>
            </a:pPr>
            <a:endParaRPr lang="es-ES" b="1" dirty="0" smtClean="0"/>
          </a:p>
          <a:p>
            <a:pPr algn="just"/>
            <a:endParaRPr lang="es-ES" b="1" dirty="0" smtClean="0"/>
          </a:p>
          <a:p>
            <a:pPr marL="285750" lvl="0" indent="-285750" algn="just">
              <a:buFont typeface="Wingdings" pitchFamily="2" charset="2"/>
              <a:buChar char="q"/>
            </a:pPr>
            <a:r>
              <a:rPr lang="es-ES" b="1" dirty="0"/>
              <a:t>Algas microscópicas (diatomeas, clorofilas </a:t>
            </a:r>
            <a:r>
              <a:rPr lang="es-ES" b="1" dirty="0" err="1"/>
              <a:t>crisófitas</a:t>
            </a:r>
            <a:r>
              <a:rPr lang="es-ES" b="1" dirty="0"/>
              <a:t>, </a:t>
            </a:r>
            <a:r>
              <a:rPr lang="es-ES" b="1" dirty="0" err="1"/>
              <a:t>cianófitas</a:t>
            </a:r>
            <a:r>
              <a:rPr lang="es-ES" b="1" dirty="0"/>
              <a:t>, </a:t>
            </a:r>
            <a:r>
              <a:rPr lang="es-ES" b="1" dirty="0" err="1"/>
              <a:t>euglenófitas</a:t>
            </a:r>
            <a:r>
              <a:rPr lang="es-ES" b="1" dirty="0"/>
              <a:t>), rotíferos y copépodos</a:t>
            </a:r>
            <a:r>
              <a:rPr lang="es-ES" b="1" dirty="0" smtClean="0"/>
              <a:t>.</a:t>
            </a:r>
          </a:p>
          <a:p>
            <a:pPr marL="285750" lvl="0" indent="-285750" algn="just">
              <a:buFont typeface="Wingdings" pitchFamily="2" charset="2"/>
              <a:buChar char="q"/>
            </a:pPr>
            <a:endParaRPr lang="es-EC" b="1" dirty="0"/>
          </a:p>
          <a:p>
            <a:pPr marL="285750" indent="-285750" algn="just">
              <a:buFont typeface="Wingdings" pitchFamily="2" charset="2"/>
              <a:buChar char="q"/>
            </a:pPr>
            <a:endParaRPr lang="en-US" b="1" dirty="0" smtClean="0"/>
          </a:p>
          <a:p>
            <a:pPr marL="285750" indent="-285750" algn="just">
              <a:buFont typeface="Wingdings" pitchFamily="2" charset="2"/>
              <a:buChar char="q"/>
            </a:pPr>
            <a:r>
              <a:rPr lang="es-ES" b="1" dirty="0"/>
              <a:t>Materia no determinada, encontrándose organismos que podrían ser restos de larvas de insectos</a:t>
            </a:r>
            <a:r>
              <a:rPr lang="es-ES" b="1" dirty="0" smtClean="0"/>
              <a:t>.</a:t>
            </a:r>
          </a:p>
          <a:p>
            <a:pPr algn="just"/>
            <a:endParaRPr lang="es-EC" b="1" dirty="0"/>
          </a:p>
        </p:txBody>
      </p:sp>
    </p:spTree>
    <p:extLst>
      <p:ext uri="{BB962C8B-B14F-4D97-AF65-F5344CB8AC3E}">
        <p14:creationId xmlns:p14="http://schemas.microsoft.com/office/powerpoint/2010/main" val="2315757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60303" y="2564904"/>
            <a:ext cx="7560840" cy="1477328"/>
          </a:xfrm>
          <a:prstGeom prst="rect">
            <a:avLst/>
          </a:prstGeom>
        </p:spPr>
        <p:txBody>
          <a:bodyPr wrap="square">
            <a:spAutoFit/>
          </a:bodyPr>
          <a:lstStyle/>
          <a:p>
            <a:pPr lvl="0" algn="ctr">
              <a:lnSpc>
                <a:spcPct val="150000"/>
              </a:lnSpc>
            </a:pPr>
            <a:r>
              <a:rPr lang="es-ES" sz="2000" b="1" dirty="0"/>
              <a:t>Medir la respuesta del Chame </a:t>
            </a:r>
            <a:r>
              <a:rPr lang="es-ES" sz="2000" b="1" i="1" dirty="0"/>
              <a:t>(Dormitator latifrons R.)</a:t>
            </a:r>
            <a:r>
              <a:rPr lang="es-ES" sz="2000" b="1" dirty="0"/>
              <a:t> a la alimentación con cuatro niveles </a:t>
            </a:r>
            <a:r>
              <a:rPr lang="es-ES" sz="2000" b="1" dirty="0" smtClean="0"/>
              <a:t>de </a:t>
            </a:r>
            <a:r>
              <a:rPr lang="es-ES" sz="2000" b="1" dirty="0"/>
              <a:t>detritus de origen animal, vegetal y alimento balanceado, sometido a cautiverio</a:t>
            </a:r>
            <a:r>
              <a:rPr lang="es-ES" dirty="0"/>
              <a:t>.</a:t>
            </a:r>
            <a:endParaRPr lang="es-EC" dirty="0"/>
          </a:p>
        </p:txBody>
      </p:sp>
      <p:sp>
        <p:nvSpPr>
          <p:cNvPr id="3" name="2 CuadroTexto"/>
          <p:cNvSpPr txBox="1"/>
          <p:nvPr/>
        </p:nvSpPr>
        <p:spPr>
          <a:xfrm>
            <a:off x="2236408" y="1196752"/>
            <a:ext cx="4824536" cy="830997"/>
          </a:xfrm>
          <a:prstGeom prst="rect">
            <a:avLst/>
          </a:prstGeom>
          <a:noFill/>
        </p:spPr>
        <p:txBody>
          <a:bodyPr wrap="square" rtlCol="0">
            <a:spAutoFit/>
          </a:bodyPr>
          <a:lstStyle/>
          <a:p>
            <a:pPr algn="ctr"/>
            <a:r>
              <a:rPr lang="en-US" sz="2400" b="1" dirty="0" smtClean="0"/>
              <a:t>OBJETIVO GENERAL  DE LA INVESTIGACIÓN</a:t>
            </a:r>
            <a:endParaRPr lang="es-EC" sz="2400" b="1" dirty="0"/>
          </a:p>
        </p:txBody>
      </p:sp>
    </p:spTree>
    <p:extLst>
      <p:ext uri="{BB962C8B-B14F-4D97-AF65-F5344CB8AC3E}">
        <p14:creationId xmlns:p14="http://schemas.microsoft.com/office/powerpoint/2010/main" val="196792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50483" y="707503"/>
            <a:ext cx="4896544" cy="461665"/>
          </a:xfrm>
          <a:prstGeom prst="rect">
            <a:avLst/>
          </a:prstGeom>
          <a:noFill/>
        </p:spPr>
        <p:txBody>
          <a:bodyPr wrap="square" rtlCol="0">
            <a:spAutoFit/>
          </a:bodyPr>
          <a:lstStyle/>
          <a:p>
            <a:r>
              <a:rPr lang="en-US" sz="2400" b="1" dirty="0" smtClean="0"/>
              <a:t>MATERIALES  Y  METODOLOGIA </a:t>
            </a:r>
            <a:endParaRPr lang="es-EC" sz="2400" b="1" dirty="0"/>
          </a:p>
        </p:txBody>
      </p:sp>
      <p:sp>
        <p:nvSpPr>
          <p:cNvPr id="3" name="2 CuadroTexto"/>
          <p:cNvSpPr txBox="1"/>
          <p:nvPr/>
        </p:nvSpPr>
        <p:spPr>
          <a:xfrm>
            <a:off x="3419872" y="1595055"/>
            <a:ext cx="2520280" cy="400110"/>
          </a:xfrm>
          <a:prstGeom prst="rect">
            <a:avLst/>
          </a:prstGeom>
          <a:noFill/>
          <a:ln>
            <a:solidFill>
              <a:srgbClr val="92D050"/>
            </a:solidFill>
          </a:ln>
        </p:spPr>
        <p:txBody>
          <a:bodyPr wrap="square" rtlCol="0">
            <a:spAutoFit/>
          </a:bodyPr>
          <a:lstStyle/>
          <a:p>
            <a:r>
              <a:rPr lang="es-EC" sz="2000" b="1" dirty="0" smtClean="0"/>
              <a:t>Diseño Experimental </a:t>
            </a:r>
            <a:endParaRPr lang="es-EC" sz="2000" b="1" dirty="0"/>
          </a:p>
        </p:txBody>
      </p:sp>
      <p:sp>
        <p:nvSpPr>
          <p:cNvPr id="4" name="3 CuadroTexto"/>
          <p:cNvSpPr txBox="1"/>
          <p:nvPr/>
        </p:nvSpPr>
        <p:spPr>
          <a:xfrm>
            <a:off x="807545" y="2924944"/>
            <a:ext cx="3496461" cy="1938992"/>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400" b="1" dirty="0" smtClean="0">
                <a:solidFill>
                  <a:schemeClr val="tx1"/>
                </a:solidFill>
              </a:rPr>
              <a:t>FASE I</a:t>
            </a:r>
            <a:endParaRPr lang="es-EC" b="1" dirty="0" smtClean="0">
              <a:solidFill>
                <a:schemeClr val="tx1"/>
              </a:solidFill>
            </a:endParaRPr>
          </a:p>
          <a:p>
            <a:pPr algn="ctr"/>
            <a:r>
              <a:rPr lang="es-EC" dirty="0" smtClean="0">
                <a:solidFill>
                  <a:schemeClr val="tx1"/>
                </a:solidFill>
              </a:rPr>
              <a:t>Factores a probar </a:t>
            </a:r>
          </a:p>
          <a:p>
            <a:pPr algn="ctr"/>
            <a:endParaRPr lang="es-EC" dirty="0" smtClean="0">
              <a:solidFill>
                <a:schemeClr val="tx1"/>
              </a:solidFill>
            </a:endParaRPr>
          </a:p>
          <a:p>
            <a:pPr algn="ctr"/>
            <a:r>
              <a:rPr lang="es-EC" sz="2000" b="1" dirty="0" smtClean="0">
                <a:solidFill>
                  <a:schemeClr val="tx1"/>
                </a:solidFill>
              </a:rPr>
              <a:t>Alimentación con detritus a base de Morera,  Restos Vegetales y estiércol.</a:t>
            </a:r>
          </a:p>
        </p:txBody>
      </p:sp>
      <p:sp>
        <p:nvSpPr>
          <p:cNvPr id="5" name="4 CuadroTexto"/>
          <p:cNvSpPr txBox="1"/>
          <p:nvPr/>
        </p:nvSpPr>
        <p:spPr>
          <a:xfrm>
            <a:off x="5007915" y="2924944"/>
            <a:ext cx="3501217" cy="1938992"/>
          </a:xfrm>
          <a:prstGeom prst="rect">
            <a:avLst/>
          </a:prstGeom>
          <a:noFill/>
          <a:ln w="127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sz="2400" b="1" dirty="0" smtClean="0"/>
              <a:t>FASE II</a:t>
            </a:r>
          </a:p>
          <a:p>
            <a:pPr algn="ctr"/>
            <a:r>
              <a:rPr lang="es-EC" dirty="0" smtClean="0"/>
              <a:t>Factores a probar </a:t>
            </a:r>
          </a:p>
          <a:p>
            <a:endParaRPr lang="es-EC" dirty="0" smtClean="0"/>
          </a:p>
          <a:p>
            <a:pPr algn="ctr"/>
            <a:r>
              <a:rPr lang="es-EC" sz="2000" b="1" dirty="0" smtClean="0"/>
              <a:t>Alimentación con balanceado a distintos  niveles de su biomasa.</a:t>
            </a:r>
          </a:p>
        </p:txBody>
      </p:sp>
      <p:cxnSp>
        <p:nvCxnSpPr>
          <p:cNvPr id="7" name="6 Conector recto de flecha"/>
          <p:cNvCxnSpPr>
            <a:stCxn id="3" idx="2"/>
          </p:cNvCxnSpPr>
          <p:nvPr/>
        </p:nvCxnSpPr>
        <p:spPr>
          <a:xfrm flipH="1">
            <a:off x="2699792" y="1995165"/>
            <a:ext cx="1980220" cy="785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a:stCxn id="3" idx="2"/>
          </p:cNvCxnSpPr>
          <p:nvPr/>
        </p:nvCxnSpPr>
        <p:spPr>
          <a:xfrm>
            <a:off x="4680012" y="1995165"/>
            <a:ext cx="1980220" cy="785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835696" y="5157192"/>
            <a:ext cx="1854206" cy="646331"/>
          </a:xfrm>
          <a:prstGeom prst="rect">
            <a:avLst/>
          </a:prstGeom>
          <a:noFill/>
        </p:spPr>
        <p:txBody>
          <a:bodyPr wrap="square" rtlCol="0">
            <a:spAutoFit/>
          </a:bodyPr>
          <a:lstStyle/>
          <a:p>
            <a:r>
              <a:rPr lang="en-US" dirty="0" smtClean="0"/>
              <a:t>157  Dias de evaluación </a:t>
            </a:r>
            <a:endParaRPr lang="es-EC" dirty="0"/>
          </a:p>
        </p:txBody>
      </p:sp>
      <p:sp>
        <p:nvSpPr>
          <p:cNvPr id="12" name="11 CuadroTexto"/>
          <p:cNvSpPr txBox="1"/>
          <p:nvPr/>
        </p:nvSpPr>
        <p:spPr>
          <a:xfrm>
            <a:off x="6077450" y="5301208"/>
            <a:ext cx="1854206" cy="646331"/>
          </a:xfrm>
          <a:prstGeom prst="rect">
            <a:avLst/>
          </a:prstGeom>
          <a:noFill/>
        </p:spPr>
        <p:txBody>
          <a:bodyPr wrap="square" rtlCol="0">
            <a:spAutoFit/>
          </a:bodyPr>
          <a:lstStyle/>
          <a:p>
            <a:r>
              <a:rPr lang="en-US" dirty="0" smtClean="0"/>
              <a:t>46   Dias de evaluación </a:t>
            </a:r>
            <a:endParaRPr lang="es-EC" dirty="0"/>
          </a:p>
        </p:txBody>
      </p:sp>
    </p:spTree>
    <p:extLst>
      <p:ext uri="{BB962C8B-B14F-4D97-AF65-F5344CB8AC3E}">
        <p14:creationId xmlns:p14="http://schemas.microsoft.com/office/powerpoint/2010/main" val="1093902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TotalTime>
  <Words>2365</Words>
  <Application>Microsoft Office PowerPoint</Application>
  <PresentationFormat>Presentación en pantalla (4:3)</PresentationFormat>
  <Paragraphs>646</Paragraphs>
  <Slides>63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63</vt:i4>
      </vt:variant>
    </vt:vector>
  </HeadingPairs>
  <TitlesOfParts>
    <vt:vector size="72" baseType="lpstr">
      <vt:lpstr>Arial</vt:lpstr>
      <vt:lpstr>Calibri</vt:lpstr>
      <vt:lpstr>Consolas</vt:lpstr>
      <vt:lpstr>Corbel</vt:lpstr>
      <vt:lpstr>Times New Roman</vt:lpstr>
      <vt:lpstr>Wingdings</vt:lpstr>
      <vt:lpstr>Wingdings 2</vt:lpstr>
      <vt:lpstr>Wingdings 3</vt:lpstr>
      <vt:lpstr>Metro</vt:lpstr>
      <vt:lpstr>ADAPTACIÓN DE CHAME (Dormitator latifrons r.)  SOMETIDO A CAUTIVERIO UTILIZANDO CUATRO NIVELES DE DETRITUS Y BALANCEADO EN SU Alimentación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ADAPTACIÓN DE CHAME (Dormitator latifrons R.)  SOMETIDO A CAUTIVERIO UTILIZANDO CUATRO NIVELES ALTERNATIVOS DE DETRITOS EN SU ALIMENTACIÓN</dc:title>
  <dc:creator>Sony Vaio</dc:creator>
  <cp:lastModifiedBy>Cyber 16</cp:lastModifiedBy>
  <cp:revision>53</cp:revision>
  <dcterms:created xsi:type="dcterms:W3CDTF">2014-12-03T02:42:44Z</dcterms:created>
  <dcterms:modified xsi:type="dcterms:W3CDTF">2015-02-03T15:04:48Z</dcterms:modified>
</cp:coreProperties>
</file>