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27"/>
  </p:notesMasterIdLst>
  <p:handoutMasterIdLst>
    <p:handoutMasterId r:id="rId28"/>
  </p:handoutMasterIdLst>
  <p:sldIdLst>
    <p:sldId id="256" r:id="rId2"/>
    <p:sldId id="261" r:id="rId3"/>
    <p:sldId id="262" r:id="rId4"/>
    <p:sldId id="267" r:id="rId5"/>
    <p:sldId id="268" r:id="rId6"/>
    <p:sldId id="269" r:id="rId7"/>
    <p:sldId id="265" r:id="rId8"/>
    <p:sldId id="272" r:id="rId9"/>
    <p:sldId id="273" r:id="rId10"/>
    <p:sldId id="264" r:id="rId11"/>
    <p:sldId id="274" r:id="rId12"/>
    <p:sldId id="275" r:id="rId13"/>
    <p:sldId id="276" r:id="rId14"/>
    <p:sldId id="277" r:id="rId15"/>
    <p:sldId id="278" r:id="rId16"/>
    <p:sldId id="279" r:id="rId17"/>
    <p:sldId id="280" r:id="rId18"/>
    <p:sldId id="281" r:id="rId19"/>
    <p:sldId id="282" r:id="rId20"/>
    <p:sldId id="283" r:id="rId21"/>
    <p:sldId id="263" r:id="rId22"/>
    <p:sldId id="284" r:id="rId23"/>
    <p:sldId id="266" r:id="rId24"/>
    <p:sldId id="285" r:id="rId25"/>
    <p:sldId id="286" r:id="rId2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FEE"/>
    <a:srgbClr val="A59283"/>
    <a:srgbClr val="917B69"/>
    <a:srgbClr val="615953"/>
    <a:srgbClr val="F9F3E7"/>
    <a:srgbClr val="EFECEB"/>
    <a:srgbClr val="E8E8E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6989" autoAdjust="0"/>
  </p:normalViewPr>
  <p:slideViewPr>
    <p:cSldViewPr>
      <p:cViewPr>
        <p:scale>
          <a:sx n="80" d="100"/>
          <a:sy n="80" d="100"/>
        </p:scale>
        <p:origin x="-204" y="96"/>
      </p:cViewPr>
      <p:guideLst>
        <p:guide orient="horz" pos="4065"/>
        <p:guide orient="horz" pos="630"/>
        <p:guide pos="336"/>
        <p:guide pos="406"/>
        <p:guide pos="5375"/>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2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24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24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24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7690A41-DF68-4920-83C2-0316212DB090}" type="slidenum">
              <a:rPr lang="en-US"/>
              <a:pPr>
                <a:defRPr/>
              </a:pPr>
              <a:t>‹#›</a:t>
            </a:fld>
            <a:endParaRPr lang="en-US"/>
          </a:p>
        </p:txBody>
      </p:sp>
    </p:spTree>
    <p:extLst>
      <p:ext uri="{BB962C8B-B14F-4D97-AF65-F5344CB8AC3E}">
        <p14:creationId xmlns:p14="http://schemas.microsoft.com/office/powerpoint/2010/main" val="4239992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45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8C3CFDD-6E1C-4452-B835-E73FE28783A6}" type="slidenum">
              <a:rPr lang="en-US"/>
              <a:pPr>
                <a:defRPr/>
              </a:pPr>
              <a:t>‹#›</a:t>
            </a:fld>
            <a:endParaRPr lang="en-US"/>
          </a:p>
        </p:txBody>
      </p:sp>
    </p:spTree>
    <p:extLst>
      <p:ext uri="{BB962C8B-B14F-4D97-AF65-F5344CB8AC3E}">
        <p14:creationId xmlns:p14="http://schemas.microsoft.com/office/powerpoint/2010/main" val="2779531792"/>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60000"/>
      </a:spcBef>
      <a:spcAft>
        <a:spcPct val="0"/>
      </a:spcAft>
      <a:defRPr sz="1200" kern="1200">
        <a:solidFill>
          <a:schemeClr val="tx1"/>
        </a:solidFill>
        <a:latin typeface="Arial" charset="0"/>
        <a:ea typeface="+mn-ea"/>
        <a:cs typeface="+mn-cs"/>
      </a:defRPr>
    </a:lvl1pPr>
    <a:lvl2pPr marL="114300" indent="-112713" algn="l" rtl="0" eaLnBrk="0" fontAlgn="base" hangingPunct="0">
      <a:lnSpc>
        <a:spcPct val="95000"/>
      </a:lnSpc>
      <a:spcBef>
        <a:spcPct val="40000"/>
      </a:spcBef>
      <a:spcAft>
        <a:spcPct val="0"/>
      </a:spcAft>
      <a:buChar char="•"/>
      <a:defRPr sz="1200" kern="1200">
        <a:solidFill>
          <a:schemeClr val="tx1"/>
        </a:solidFill>
        <a:latin typeface="Arial" charset="0"/>
        <a:ea typeface="+mn-ea"/>
        <a:cs typeface="+mn-cs"/>
      </a:defRPr>
    </a:lvl2pPr>
    <a:lvl3pPr marL="347663" indent="-119063" algn="l" rtl="0" eaLnBrk="0" fontAlgn="base" hangingPunct="0">
      <a:lnSpc>
        <a:spcPct val="95000"/>
      </a:lnSpc>
      <a:spcBef>
        <a:spcPct val="20000"/>
      </a:spcBef>
      <a:spcAft>
        <a:spcPct val="0"/>
      </a:spcAft>
      <a:buChar char="•"/>
      <a:defRPr sz="1000" kern="1200">
        <a:solidFill>
          <a:schemeClr val="tx1"/>
        </a:solidFill>
        <a:latin typeface="Arial" charset="0"/>
        <a:ea typeface="+mn-ea"/>
        <a:cs typeface="+mn-cs"/>
      </a:defRPr>
    </a:lvl3pPr>
    <a:lvl4pPr marL="566738" indent="-104775" algn="l" rtl="0" eaLnBrk="0" fontAlgn="base" hangingPunct="0">
      <a:lnSpc>
        <a:spcPct val="95000"/>
      </a:lnSpc>
      <a:spcBef>
        <a:spcPct val="20000"/>
      </a:spcBef>
      <a:spcAft>
        <a:spcPct val="0"/>
      </a:spcAft>
      <a:buChar char="•"/>
      <a:defRPr sz="900" kern="1200">
        <a:solidFill>
          <a:schemeClr val="tx1"/>
        </a:solidFill>
        <a:latin typeface="Arial" charset="0"/>
        <a:ea typeface="+mn-ea"/>
        <a:cs typeface="+mn-cs"/>
      </a:defRPr>
    </a:lvl4pPr>
    <a:lvl5pPr marL="798513" indent="-117475" algn="l" rtl="0" eaLnBrk="0" fontAlgn="base" hangingPunct="0">
      <a:lnSpc>
        <a:spcPct val="95000"/>
      </a:lnSpc>
      <a:spcBef>
        <a:spcPct val="20000"/>
      </a:spcBef>
      <a:spcAft>
        <a:spcPct val="0"/>
      </a:spcAft>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gray">
          <a:xfrm>
            <a:off x="0" y="3346450"/>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sp>
        <p:nvSpPr>
          <p:cNvPr id="601091" name="Rectangle 3"/>
          <p:cNvSpPr>
            <a:spLocks noGrp="1" noChangeArrowheads="1"/>
          </p:cNvSpPr>
          <p:nvPr>
            <p:ph type="ctrTitle" sz="quarter"/>
          </p:nvPr>
        </p:nvSpPr>
        <p:spPr bwMode="auto">
          <a:xfrm>
            <a:off x="1412875" y="2679700"/>
            <a:ext cx="7416800" cy="530225"/>
          </a:xfrm>
          <a:prstGeom prst="rect">
            <a:avLst/>
          </a:prstGeom>
        </p:spPr>
        <p:txBody>
          <a:bodyPr>
            <a:noAutofit/>
          </a:bodyPr>
          <a:lstStyle>
            <a:lvl1pPr>
              <a:lnSpc>
                <a:spcPct val="90000"/>
              </a:lnSpc>
              <a:spcBef>
                <a:spcPct val="40000"/>
              </a:spcBef>
              <a:defRPr sz="3200">
                <a:solidFill>
                  <a:schemeClr val="accent4"/>
                </a:solidFill>
              </a:defRPr>
            </a:lvl1pPr>
          </a:lstStyle>
          <a:p>
            <a:r>
              <a:rPr lang="en-US" noProof="0" smtClean="0"/>
              <a:t>Click to edit Master title style</a:t>
            </a:r>
            <a:endParaRPr lang="en-US" noProof="0"/>
          </a:p>
        </p:txBody>
      </p:sp>
      <p:sp>
        <p:nvSpPr>
          <p:cNvPr id="601092" name="Rectangle 4"/>
          <p:cNvSpPr>
            <a:spLocks noGrp="1" noChangeArrowheads="1"/>
          </p:cNvSpPr>
          <p:nvPr>
            <p:ph type="subTitle" sz="quarter" idx="1"/>
          </p:nvPr>
        </p:nvSpPr>
        <p:spPr bwMode="auto">
          <a:xfrm>
            <a:off x="1412875" y="3814763"/>
            <a:ext cx="7416800" cy="1271587"/>
          </a:xfrm>
        </p:spPr>
        <p:txBody>
          <a:bodyPr>
            <a:noAutofit/>
          </a:bodyPr>
          <a:lstStyle>
            <a:lvl1pPr marL="0" indent="0" eaLnBrk="0" hangingPunct="0">
              <a:lnSpc>
                <a:spcPct val="90000"/>
              </a:lnSpc>
              <a:spcBef>
                <a:spcPct val="40000"/>
              </a:spcBef>
              <a:buFont typeface="Wingdings" pitchFamily="2" charset="2"/>
              <a:buNone/>
              <a:defRPr sz="2000">
                <a:solidFill>
                  <a:schemeClr val="accent5"/>
                </a:solidFill>
              </a:defRPr>
            </a:lvl1pPr>
          </a:lstStyle>
          <a:p>
            <a:r>
              <a:rPr lang="en-US" noProof="0" smtClean="0"/>
              <a:t>Click to edit Master subtitle style</a:t>
            </a:r>
            <a:endParaRPr lang="en-US" noProof="0"/>
          </a:p>
        </p:txBody>
      </p:sp>
      <p:pic>
        <p:nvPicPr>
          <p:cNvPr id="6" name="Logo" descr="NVS"/>
          <p:cNvPicPr>
            <a:picLocks noChangeAspect="1" noChangeArrowheads="1"/>
          </p:cNvPicPr>
          <p:nvPr/>
        </p:nvPicPr>
        <p:blipFill>
          <a:blip r:embed="rId2" cstate="print"/>
          <a:srcRect/>
          <a:stretch>
            <a:fillRect/>
          </a:stretch>
        </p:blipFill>
        <p:spPr bwMode="auto">
          <a:xfrm>
            <a:off x="1031875" y="5703888"/>
            <a:ext cx="2209800" cy="774700"/>
          </a:xfrm>
          <a:prstGeom prst="rect">
            <a:avLst/>
          </a:prstGeom>
          <a:noFill/>
        </p:spPr>
      </p:pic>
      <p:pic>
        <p:nvPicPr>
          <p:cNvPr id="7" name="Logo" descr="NVS"/>
          <p:cNvPicPr>
            <a:picLocks noChangeAspect="1" noChangeArrowheads="1"/>
          </p:cNvPicPr>
          <p:nvPr/>
        </p:nvPicPr>
        <p:blipFill>
          <a:blip r:embed="rId2" cstate="print"/>
          <a:srcRect/>
          <a:stretch>
            <a:fillRect/>
          </a:stretch>
        </p:blipFill>
        <p:spPr bwMode="auto">
          <a:xfrm>
            <a:off x="1031875" y="5703888"/>
            <a:ext cx="2209800" cy="774700"/>
          </a:xfrm>
          <a:prstGeom prst="rect">
            <a:avLst/>
          </a:prstGeom>
          <a:noFill/>
        </p:spPr>
      </p:pic>
      <p:pic>
        <p:nvPicPr>
          <p:cNvPr id="8" name="Logo" descr="NVS"/>
          <p:cNvPicPr>
            <a:picLocks noChangeAspect="1" noChangeArrowheads="1"/>
          </p:cNvPicPr>
          <p:nvPr userDrawn="1"/>
        </p:nvPicPr>
        <p:blipFill>
          <a:blip r:embed="rId2" cstate="print"/>
          <a:srcRect/>
          <a:stretch>
            <a:fillRect/>
          </a:stretch>
        </p:blipFill>
        <p:spPr bwMode="auto">
          <a:xfrm>
            <a:off x="1031875" y="5703888"/>
            <a:ext cx="2209800" cy="774700"/>
          </a:xfrm>
          <a:prstGeom prst="rect">
            <a:avLst/>
          </a:prstGeom>
          <a:noFill/>
        </p:spPr>
      </p:pic>
    </p:spTree>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7"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r>
              <a:rPr lang="es-EC" smtClean="0"/>
              <a:t> | Caracterizacion Bromatologica y Digestibilidad in Vitro de la MS | Wladimir Armijos | Diciembre 2014</a:t>
            </a:r>
            <a:endParaRPr lang="en-US" dirty="0"/>
          </a:p>
        </p:txBody>
      </p:sp>
      <p:sp>
        <p:nvSpPr>
          <p:cNvPr id="8"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9"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11" name="Textplatzhalter 9" descr="Subtitle" title="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extLst>
      <p:ext uri="{BB962C8B-B14F-4D97-AF65-F5344CB8AC3E}">
        <p14:creationId xmlns:p14="http://schemas.microsoft.com/office/powerpoint/2010/main" val="424561343"/>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875" y="1346200"/>
            <a:ext cx="4162425" cy="4940320"/>
          </a:xfrm>
        </p:spPr>
        <p:txBody>
          <a:bodyPr>
            <a:noAutofit/>
          </a:bodyPr>
          <a:lstStyle>
            <a:lvl1pPr>
              <a:defRPr sz="2400" baseline="0"/>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838701" y="1346200"/>
            <a:ext cx="4019580" cy="4940320"/>
          </a:xfrm>
        </p:spPr>
        <p:txBody>
          <a:bodyPr>
            <a:noAutofit/>
          </a:bodyPr>
          <a:lstStyle>
            <a:lvl1pPr>
              <a:defRPr sz="2400" baseline="0"/>
            </a:lvl1pPr>
            <a:lvl2pPr>
              <a:defRPr sz="2000" baseline="0"/>
            </a:lvl2pPr>
            <a:lvl3pPr>
              <a:defRPr sz="1800" baseline="0"/>
            </a:lvl3pPr>
            <a:lvl4pPr>
              <a:defRPr sz="1600" baseline="0"/>
            </a:lvl4pPr>
            <a:lvl5pPr>
              <a:defRPr sz="14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r>
              <a:rPr lang="es-EC" smtClean="0"/>
              <a:t> | Caracterizacion Bromatologica y Digestibilidad in Vitro de la MS | Wladimir Armijos | Diciembre 2014</a:t>
            </a:r>
            <a:endParaRPr lang="en-US" dirty="0"/>
          </a:p>
        </p:txBody>
      </p:sp>
      <p:sp>
        <p:nvSpPr>
          <p:cNvPr id="9"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7"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10" name="Textplatzhalter 9" descr="Subtitle" title="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r>
              <a:rPr lang="es-EC" smtClean="0"/>
              <a:t> | Caracterizacion Bromatologica y Digestibilidad in Vitro de la MS | Wladimir Armijos | Diciembre 2014</a:t>
            </a:r>
            <a:endParaRPr lang="en-US" dirty="0"/>
          </a:p>
        </p:txBody>
      </p:sp>
      <p:sp>
        <p:nvSpPr>
          <p:cNvPr id="7"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
        <p:nvSpPr>
          <p:cNvPr id="5"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Title</a:t>
            </a:r>
            <a:endParaRPr lang="en-US" noProof="0" dirty="0"/>
          </a:p>
        </p:txBody>
      </p:sp>
      <p:sp>
        <p:nvSpPr>
          <p:cNvPr id="8" name="Textplatzhalter 9" descr="Subtitle" title="Subtitle"/>
          <p:cNvSpPr>
            <a:spLocks noGrp="1"/>
          </p:cNvSpPr>
          <p:nvPr>
            <p:ph type="body" sz="quarter" idx="10" hasCustomPrompt="1"/>
          </p:nvPr>
        </p:nvSpPr>
        <p:spPr>
          <a:xfrm>
            <a:off x="540000" y="738554"/>
            <a:ext cx="8311392" cy="367571"/>
          </a:xfrm>
        </p:spPr>
        <p:txBody>
          <a:bodyPr anchor="b" anchorCtr="0">
            <a:noAutofit/>
          </a:bodyPr>
          <a:lstStyle>
            <a:lvl1pPr marL="0" indent="0">
              <a:lnSpc>
                <a:spcPct val="95000"/>
              </a:lnSpc>
              <a:buNone/>
              <a:defRPr sz="2000" b="0" i="1">
                <a:solidFill>
                  <a:schemeClr val="tx1"/>
                </a:solidFill>
              </a:defRPr>
            </a:lvl1pPr>
          </a:lstStyle>
          <a:p>
            <a:pPr lvl="0"/>
            <a:r>
              <a:rPr lang="en-US" noProof="0" dirty="0" smtClean="0"/>
              <a:t>Subtitle</a:t>
            </a:r>
          </a:p>
        </p:txBody>
      </p:sp>
    </p:spTree>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r>
              <a:rPr lang="es-EC" smtClean="0"/>
              <a:t> | Caracterizacion Bromatologica y Digestibilidad in Vitro de la MS | Wladimir Armijos | Diciembre 2014</a:t>
            </a:r>
            <a:endParaRPr lang="en-US" dirty="0"/>
          </a:p>
        </p:txBody>
      </p:sp>
      <p:sp>
        <p:nvSpPr>
          <p:cNvPr id="6"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smtClean="0"/>
              <a:pPr/>
              <a:t>‹#›</a:t>
            </a:fld>
            <a:endParaRPr lang="en-US" dirty="0" smtClean="0"/>
          </a:p>
        </p:txBody>
      </p:sp>
    </p:spTree>
  </p:cSld>
  <p:clrMapOvr>
    <a:masterClrMapping/>
  </p:clrMapOvr>
  <p:transition/>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0066"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sp>
        <p:nvSpPr>
          <p:cNvPr id="1028" name="Rectangle 5"/>
          <p:cNvSpPr>
            <a:spLocks noGrp="1" noChangeArrowheads="1"/>
          </p:cNvSpPr>
          <p:nvPr>
            <p:ph type="body" idx="1"/>
          </p:nvPr>
        </p:nvSpPr>
        <p:spPr bwMode="gray">
          <a:xfrm>
            <a:off x="523875" y="1346200"/>
            <a:ext cx="8334405" cy="494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1030" name="Logo" descr="NVS RGB"/>
          <p:cNvPicPr>
            <a:picLocks noChangeAspect="1"/>
          </p:cNvPicPr>
          <p:nvPr/>
        </p:nvPicPr>
        <p:blipFill>
          <a:blip r:embed="rId7"/>
          <a:srcRect/>
          <a:stretch>
            <a:fillRect/>
          </a:stretch>
        </p:blipFill>
        <p:spPr bwMode="auto">
          <a:xfrm>
            <a:off x="7297738" y="6130925"/>
            <a:ext cx="1355725" cy="474663"/>
          </a:xfrm>
          <a:prstGeom prst="rect">
            <a:avLst/>
          </a:prstGeom>
          <a:noFill/>
          <a:ln w="9525">
            <a:noFill/>
            <a:miter lim="800000"/>
            <a:headEnd/>
            <a:tailEnd/>
          </a:ln>
        </p:spPr>
      </p:pic>
      <p:sp>
        <p:nvSpPr>
          <p:cNvPr id="10" name="Footer Placeholder 4"/>
          <p:cNvSpPr>
            <a:spLocks noGrp="1"/>
          </p:cNvSpPr>
          <p:nvPr>
            <p:ph type="ftr" sz="quarter" idx="3"/>
          </p:nvPr>
        </p:nvSpPr>
        <p:spPr>
          <a:xfrm>
            <a:off x="687248" y="6403150"/>
            <a:ext cx="6477000" cy="250825"/>
          </a:xfrm>
          <a:prstGeom prst="rect">
            <a:avLst/>
          </a:prstGeom>
        </p:spPr>
        <p:txBody>
          <a:bodyPr/>
          <a:lstStyle>
            <a:lvl1pPr>
              <a:defRPr sz="900" baseline="0">
                <a:solidFill>
                  <a:srgbClr val="7F7F7F"/>
                </a:solidFill>
              </a:defRPr>
            </a:lvl1pPr>
          </a:lstStyle>
          <a:p>
            <a:r>
              <a:rPr lang="es-EC" noProof="0" smtClean="0"/>
              <a:t> | Caracterizacion Bromatologica y Digestibilidad in Vitro de la MS | Wladimir Armijos | Diciembre 2014</a:t>
            </a:r>
            <a:endParaRPr lang="en-US" noProof="0"/>
          </a:p>
        </p:txBody>
      </p:sp>
      <p:sp>
        <p:nvSpPr>
          <p:cNvPr id="11" name="Slide Number Placeholder 5"/>
          <p:cNvSpPr>
            <a:spLocks noGrp="1"/>
          </p:cNvSpPr>
          <p:nvPr>
            <p:ph type="sldNum" sz="quarter" idx="4"/>
          </p:nvPr>
        </p:nvSpPr>
        <p:spPr>
          <a:xfrm>
            <a:off x="538116" y="6403150"/>
            <a:ext cx="400035" cy="247031"/>
          </a:xfrm>
          <a:prstGeom prst="rect">
            <a:avLst/>
          </a:prstGeom>
        </p:spPr>
        <p:txBody>
          <a:bodyPr/>
          <a:lstStyle>
            <a:lvl1pPr>
              <a:defRPr sz="900" baseline="0">
                <a:solidFill>
                  <a:srgbClr val="7F7F7F"/>
                </a:solidFill>
              </a:defRPr>
            </a:lvl1pPr>
          </a:lstStyle>
          <a:p>
            <a:fld id="{E66AA3EA-0569-43EF-BBA3-83FDB109D582}" type="slidenum">
              <a:rPr lang="en-US" noProof="0" smtClean="0"/>
              <a:pPr/>
              <a:t>‹#›</a:t>
            </a:fld>
            <a:endParaRPr lang="en-US" noProof="0" smtClean="0"/>
          </a:p>
        </p:txBody>
      </p:sp>
    </p:spTree>
  </p:cSld>
  <p:clrMap bg1="lt1" tx1="dk1" bg2="lt2" tx2="dk2" accent1="accent1" accent2="accent2" accent3="accent3" accent4="accent4" accent5="accent5" accent6="accent6" hlink="hlink" folHlink="folHlink"/>
  <p:sldLayoutIdLst>
    <p:sldLayoutId id="2147483763" r:id="rId1"/>
    <p:sldLayoutId id="2147483769" r:id="rId2"/>
    <p:sldLayoutId id="2147483765" r:id="rId3"/>
    <p:sldLayoutId id="2147483767" r:id="rId4"/>
    <p:sldLayoutId id="2147483768" r:id="rId5"/>
  </p:sldLayoutIdLst>
  <p:transition/>
  <p:hf hdr="0" dt="0"/>
  <p:txStyles>
    <p:title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a:xfrm>
            <a:off x="1187530" y="1556740"/>
            <a:ext cx="7416800" cy="1728240"/>
          </a:xfrm>
        </p:spPr>
        <p:txBody>
          <a:bodyPr/>
          <a:lstStyle/>
          <a:p>
            <a:r>
              <a:rPr lang="es-EC" sz="2800" b="1" cap="all" dirty="0"/>
              <a:t>CARACTERIZACIÓN BROMATOLÓGICA Y DIGESTIBILIDAD </a:t>
            </a:r>
            <a:r>
              <a:rPr lang="es-EC" sz="2800" b="1" i="1" cap="all" dirty="0"/>
              <a:t>IN </a:t>
            </a:r>
            <a:r>
              <a:rPr lang="es-EC" sz="2800" b="1" i="1" cap="all" dirty="0" smtClean="0"/>
              <a:t>VITRO </a:t>
            </a:r>
            <a:r>
              <a:rPr lang="es-EC" sz="2800" b="1" cap="all" dirty="0" smtClean="0"/>
              <a:t>DE </a:t>
            </a:r>
            <a:r>
              <a:rPr lang="es-EC" sz="2800" b="1" cap="all" dirty="0"/>
              <a:t>LA </a:t>
            </a:r>
            <a:r>
              <a:rPr lang="es-EC" sz="2800" b="1" cap="all" dirty="0" smtClean="0"/>
              <a:t>MATERIA </a:t>
            </a:r>
            <a:r>
              <a:rPr lang="es-EC" sz="2800" b="1" cap="all" dirty="0"/>
              <a:t>SECA DE 15 VARIEDADES DE PASTOS DE LA </a:t>
            </a:r>
            <a:r>
              <a:rPr lang="es-EC" sz="2800" b="1" cap="all" dirty="0" smtClean="0"/>
              <a:t>SIERRA </a:t>
            </a:r>
            <a:r>
              <a:rPr lang="es-EC" sz="2800" b="1" cap="all" dirty="0"/>
              <a:t>ECUATORIANA</a:t>
            </a:r>
            <a:endParaRPr lang="en-US" sz="2800" dirty="0"/>
          </a:p>
        </p:txBody>
      </p:sp>
      <p:sp>
        <p:nvSpPr>
          <p:cNvPr id="5" name="Rectangle 34"/>
          <p:cNvSpPr>
            <a:spLocks noGrp="1" noChangeArrowheads="1"/>
          </p:cNvSpPr>
          <p:nvPr>
            <p:ph type="subTitle" sz="quarter" idx="1"/>
          </p:nvPr>
        </p:nvSpPr>
        <p:spPr>
          <a:xfrm>
            <a:off x="1187530" y="3439371"/>
            <a:ext cx="7410450" cy="1429829"/>
          </a:xfrm>
        </p:spPr>
        <p:txBody>
          <a:bodyPr/>
          <a:lstStyle/>
          <a:p>
            <a:endParaRPr lang="en-US" dirty="0" smtClean="0"/>
          </a:p>
          <a:p>
            <a:r>
              <a:rPr lang="en-US" dirty="0" smtClean="0"/>
              <a:t>Wladimir Armijos</a:t>
            </a:r>
          </a:p>
          <a:p>
            <a:r>
              <a:rPr lang="es-EC" dirty="0" smtClean="0"/>
              <a:t>Sangolquí, Diciembre 2014</a:t>
            </a:r>
            <a:endParaRPr 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450" y="5828908"/>
            <a:ext cx="2805375" cy="84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00" t="6047" r="18751" b="6744"/>
          <a:stretch/>
        </p:blipFill>
        <p:spPr bwMode="auto">
          <a:xfrm>
            <a:off x="4572000" y="3717040"/>
            <a:ext cx="1625698" cy="1224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25" t="23256" r="18875" b="8140"/>
          <a:stretch/>
        </p:blipFill>
        <p:spPr bwMode="auto">
          <a:xfrm>
            <a:off x="6876320" y="3645030"/>
            <a:ext cx="2133137" cy="1268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57026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smtClean="0">
                <a:solidFill>
                  <a:srgbClr val="BDB3AB"/>
                </a:solidFill>
              </a:rPr>
              <a:t>Introducción</a:t>
            </a:r>
          </a:p>
          <a:p>
            <a:r>
              <a:rPr lang="es-EC" sz="2200" dirty="0" smtClean="0">
                <a:solidFill>
                  <a:srgbClr val="BDB3AB"/>
                </a:solidFill>
              </a:rPr>
              <a:t>Objetivos</a:t>
            </a:r>
            <a:endParaRPr lang="en-US" sz="2200" dirty="0">
              <a:solidFill>
                <a:srgbClr val="BDB3AB"/>
              </a:solidFill>
            </a:endParaRPr>
          </a:p>
          <a:p>
            <a:r>
              <a:rPr lang="es-EC" sz="2200" dirty="0">
                <a:solidFill>
                  <a:srgbClr val="BDB3AB"/>
                </a:solidFill>
              </a:rPr>
              <a:t>Materiales y métodos</a:t>
            </a:r>
          </a:p>
          <a:p>
            <a:pPr lvl="1"/>
            <a:r>
              <a:rPr lang="es-EC" sz="1800" dirty="0">
                <a:solidFill>
                  <a:srgbClr val="BDB3AB"/>
                </a:solidFill>
              </a:rPr>
              <a:t>Procedimiento experimental</a:t>
            </a:r>
          </a:p>
          <a:p>
            <a:r>
              <a:rPr lang="es-EC" sz="2200" dirty="0">
                <a:solidFill>
                  <a:srgbClr val="634329"/>
                </a:solidFill>
              </a:rPr>
              <a:t>Resultados y discusión</a:t>
            </a:r>
            <a:endParaRPr lang="en-US" sz="2200" dirty="0">
              <a:solidFill>
                <a:srgbClr val="634329"/>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smtClean="0">
                <a:solidFill>
                  <a:srgbClr val="BDB3AB"/>
                </a:solidFill>
              </a:rPr>
              <a:t>Conclusiones</a:t>
            </a:r>
          </a:p>
          <a:p>
            <a:r>
              <a:rPr lang="es-EC" sz="2200" dirty="0" smtClean="0">
                <a:solidFill>
                  <a:srgbClr val="BDB3AB"/>
                </a:solidFill>
              </a:rPr>
              <a:t>Recomendaciones</a:t>
            </a:r>
            <a:endParaRPr lang="en-US" sz="2200" dirty="0">
              <a:solidFill>
                <a:srgbClr val="BDB3AB"/>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10</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39690801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11</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Caracterización de 15 variedades de pastos</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464" b="6061"/>
          <a:stretch/>
        </p:blipFill>
        <p:spPr bwMode="auto">
          <a:xfrm>
            <a:off x="971500" y="1412719"/>
            <a:ext cx="7056980" cy="370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71500" y="5373270"/>
            <a:ext cx="7273010" cy="646331"/>
          </a:xfrm>
          <a:prstGeom prst="rect">
            <a:avLst/>
          </a:prstGeom>
          <a:noFill/>
        </p:spPr>
        <p:txBody>
          <a:bodyPr wrap="square" rtlCol="0">
            <a:spAutoFit/>
          </a:bodyPr>
          <a:lstStyle/>
          <a:p>
            <a:r>
              <a:rPr lang="es-EC" sz="1800" dirty="0" smtClean="0">
                <a:solidFill>
                  <a:srgbClr val="F2EFEE"/>
                </a:solidFill>
              </a:rPr>
              <a:t>Según Bernal, 2006 El Ryegrass anual var. Aubade a los 28 días de corte presenta una FDN de 46,64%</a:t>
            </a:r>
            <a:endParaRPr lang="en-US" sz="1800" dirty="0">
              <a:solidFill>
                <a:srgbClr val="F2EFEE"/>
              </a:solidFill>
            </a:endParaRPr>
          </a:p>
        </p:txBody>
      </p:sp>
      <p:sp>
        <p:nvSpPr>
          <p:cNvPr id="9" name="Oval 8"/>
          <p:cNvSpPr/>
          <p:nvPr/>
        </p:nvSpPr>
        <p:spPr>
          <a:xfrm>
            <a:off x="971500" y="4221110"/>
            <a:ext cx="7417030" cy="504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5062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12</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Caracterización de 15 variedades de pastos</a:t>
            </a:r>
            <a:endParaRPr lang="en-US" dirty="0"/>
          </a:p>
        </p:txBody>
      </p:sp>
      <p:sp>
        <p:nvSpPr>
          <p:cNvPr id="8" name="TextBox 7"/>
          <p:cNvSpPr txBox="1"/>
          <p:nvPr/>
        </p:nvSpPr>
        <p:spPr>
          <a:xfrm>
            <a:off x="971500" y="5013220"/>
            <a:ext cx="7273010" cy="923330"/>
          </a:xfrm>
          <a:prstGeom prst="rect">
            <a:avLst/>
          </a:prstGeom>
          <a:noFill/>
        </p:spPr>
        <p:txBody>
          <a:bodyPr wrap="square" rtlCol="0">
            <a:spAutoFit/>
          </a:bodyPr>
          <a:lstStyle/>
          <a:p>
            <a:r>
              <a:rPr lang="es-ES" sz="1800" dirty="0">
                <a:solidFill>
                  <a:srgbClr val="F2EFEE"/>
                </a:solidFill>
              </a:rPr>
              <a:t> En un estudio de Posada S, et al. 2013, el Ryegrass bianual tetraploide obtuvo un 40,8% de FDN a los 35 días de corte, valores que concuerdan con los de este estudio.</a:t>
            </a:r>
            <a:endParaRPr lang="en-US" sz="1800" dirty="0">
              <a:solidFill>
                <a:srgbClr val="F2EFEE"/>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601" b="6855"/>
          <a:stretch/>
        </p:blipFill>
        <p:spPr bwMode="auto">
          <a:xfrm>
            <a:off x="971501" y="1412720"/>
            <a:ext cx="7179280" cy="352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814521" y="4149100"/>
            <a:ext cx="7417030" cy="504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6433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894" b="6310"/>
          <a:stretch/>
        </p:blipFill>
        <p:spPr bwMode="auto">
          <a:xfrm>
            <a:off x="969513" y="1268700"/>
            <a:ext cx="7417030" cy="378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13</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Caracterización de 15 variedades de pastos</a:t>
            </a:r>
            <a:endParaRPr lang="en-US" dirty="0"/>
          </a:p>
        </p:txBody>
      </p:sp>
      <p:sp>
        <p:nvSpPr>
          <p:cNvPr id="8" name="TextBox 7"/>
          <p:cNvSpPr txBox="1"/>
          <p:nvPr/>
        </p:nvSpPr>
        <p:spPr>
          <a:xfrm>
            <a:off x="971500" y="5373270"/>
            <a:ext cx="7273010" cy="646331"/>
          </a:xfrm>
          <a:prstGeom prst="rect">
            <a:avLst/>
          </a:prstGeom>
          <a:noFill/>
        </p:spPr>
        <p:txBody>
          <a:bodyPr wrap="square" rtlCol="0">
            <a:spAutoFit/>
          </a:bodyPr>
          <a:lstStyle/>
          <a:p>
            <a:r>
              <a:rPr lang="es-ES" sz="1800" dirty="0">
                <a:solidFill>
                  <a:srgbClr val="F2EFEE"/>
                </a:solidFill>
              </a:rPr>
              <a:t>Según Bernal, J., (2003) el Ryegrass perenne var.  Tetrelite a los 35 días de corte presenta una PB de 19,1% y FDN de 49,92%.</a:t>
            </a:r>
            <a:r>
              <a:rPr lang="es-ES" sz="1800" dirty="0" smtClean="0">
                <a:solidFill>
                  <a:srgbClr val="F2EFEE"/>
                </a:solidFill>
              </a:rPr>
              <a:t>.</a:t>
            </a:r>
            <a:endParaRPr lang="en-US" sz="1800" dirty="0">
              <a:solidFill>
                <a:srgbClr val="F2EFEE"/>
              </a:solidFill>
            </a:endParaRPr>
          </a:p>
        </p:txBody>
      </p:sp>
      <p:sp>
        <p:nvSpPr>
          <p:cNvPr id="9" name="Oval 8"/>
          <p:cNvSpPr/>
          <p:nvPr/>
        </p:nvSpPr>
        <p:spPr>
          <a:xfrm>
            <a:off x="888518" y="4221110"/>
            <a:ext cx="7572022" cy="504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4799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903" b="7356"/>
          <a:stretch/>
        </p:blipFill>
        <p:spPr bwMode="auto">
          <a:xfrm>
            <a:off x="1187529" y="1484730"/>
            <a:ext cx="6858579" cy="352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14</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Caracterización de 15 variedades de pastos</a:t>
            </a:r>
            <a:endParaRPr lang="en-US" dirty="0"/>
          </a:p>
        </p:txBody>
      </p:sp>
      <p:sp>
        <p:nvSpPr>
          <p:cNvPr id="8" name="TextBox 7"/>
          <p:cNvSpPr txBox="1"/>
          <p:nvPr/>
        </p:nvSpPr>
        <p:spPr>
          <a:xfrm>
            <a:off x="971500" y="5157240"/>
            <a:ext cx="7273010" cy="1200329"/>
          </a:xfrm>
          <a:prstGeom prst="rect">
            <a:avLst/>
          </a:prstGeom>
          <a:noFill/>
        </p:spPr>
        <p:txBody>
          <a:bodyPr wrap="square" rtlCol="0">
            <a:spAutoFit/>
          </a:bodyPr>
          <a:lstStyle/>
          <a:p>
            <a:r>
              <a:rPr lang="es-ES" sz="1800" dirty="0">
                <a:solidFill>
                  <a:srgbClr val="F2EFEE"/>
                </a:solidFill>
              </a:rPr>
              <a:t>Según Bernal, J., (2003) cita que el Trébol blanco a los 35 días presenta una PB de 25,46%  y FDN de 36,54%. Los resultados en la época seca del trébol Emerald son muy similares a los citados por Bernal tanto para PB como para FDN</a:t>
            </a:r>
            <a:endParaRPr lang="en-US" sz="1800" dirty="0">
              <a:solidFill>
                <a:srgbClr val="F2EFEE"/>
              </a:solidFill>
            </a:endParaRPr>
          </a:p>
        </p:txBody>
      </p:sp>
      <p:sp>
        <p:nvSpPr>
          <p:cNvPr id="9" name="Oval 8"/>
          <p:cNvSpPr/>
          <p:nvPr/>
        </p:nvSpPr>
        <p:spPr>
          <a:xfrm>
            <a:off x="888518" y="4221110"/>
            <a:ext cx="7572022" cy="504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7507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475" b="6852"/>
          <a:stretch/>
        </p:blipFill>
        <p:spPr bwMode="auto">
          <a:xfrm>
            <a:off x="1331550" y="1340710"/>
            <a:ext cx="6552910" cy="373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15</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Evaluación de la digestibilidad</a:t>
            </a:r>
            <a:endParaRPr lang="en-US" dirty="0"/>
          </a:p>
        </p:txBody>
      </p:sp>
      <p:sp>
        <p:nvSpPr>
          <p:cNvPr id="8" name="TextBox 7"/>
          <p:cNvSpPr txBox="1"/>
          <p:nvPr/>
        </p:nvSpPr>
        <p:spPr>
          <a:xfrm>
            <a:off x="971500" y="5157240"/>
            <a:ext cx="7273010" cy="1200329"/>
          </a:xfrm>
          <a:prstGeom prst="rect">
            <a:avLst/>
          </a:prstGeom>
          <a:noFill/>
        </p:spPr>
        <p:txBody>
          <a:bodyPr wrap="square" rtlCol="0">
            <a:spAutoFit/>
          </a:bodyPr>
          <a:lstStyle/>
          <a:p>
            <a:r>
              <a:rPr lang="es-EC" sz="1800" dirty="0">
                <a:solidFill>
                  <a:srgbClr val="F2EFEE"/>
                </a:solidFill>
              </a:rPr>
              <a:t>Correa, H.,  (2008), el contenido de FDN está correlacionado positivamente con la densidad del forraje y el llenado del rumen, de tal manera que un mayor contenido de FDN significa un menor consumo de materia seca</a:t>
            </a:r>
            <a:r>
              <a:rPr lang="es-EC" sz="1800" dirty="0" smtClean="0">
                <a:solidFill>
                  <a:srgbClr val="F2EFEE"/>
                </a:solidFill>
              </a:rPr>
              <a:t>.</a:t>
            </a:r>
            <a:r>
              <a:rPr lang="es-ES" sz="1800" dirty="0" smtClean="0">
                <a:solidFill>
                  <a:srgbClr val="F2EFEE"/>
                </a:solidFill>
              </a:rPr>
              <a:t>. </a:t>
            </a:r>
            <a:endParaRPr lang="en-US" sz="1800" dirty="0">
              <a:solidFill>
                <a:srgbClr val="F2EFEE"/>
              </a:solidFill>
            </a:endParaRPr>
          </a:p>
        </p:txBody>
      </p:sp>
      <p:sp>
        <p:nvSpPr>
          <p:cNvPr id="9" name="Oval 8"/>
          <p:cNvSpPr/>
          <p:nvPr/>
        </p:nvSpPr>
        <p:spPr>
          <a:xfrm>
            <a:off x="1104548" y="4509150"/>
            <a:ext cx="7572022" cy="57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1657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42" b="6518"/>
          <a:stretch/>
        </p:blipFill>
        <p:spPr bwMode="auto">
          <a:xfrm>
            <a:off x="1291978" y="1412720"/>
            <a:ext cx="6880521" cy="373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16</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Evaluación de la digestibilidad</a:t>
            </a:r>
            <a:endParaRPr lang="en-US" dirty="0"/>
          </a:p>
        </p:txBody>
      </p:sp>
      <p:sp>
        <p:nvSpPr>
          <p:cNvPr id="8" name="TextBox 7"/>
          <p:cNvSpPr txBox="1"/>
          <p:nvPr/>
        </p:nvSpPr>
        <p:spPr>
          <a:xfrm>
            <a:off x="971500" y="5157240"/>
            <a:ext cx="7273010" cy="1200329"/>
          </a:xfrm>
          <a:prstGeom prst="rect">
            <a:avLst/>
          </a:prstGeom>
          <a:noFill/>
        </p:spPr>
        <p:txBody>
          <a:bodyPr wrap="square" rtlCol="0">
            <a:spAutoFit/>
          </a:bodyPr>
          <a:lstStyle/>
          <a:p>
            <a:r>
              <a:rPr lang="es-EC" sz="1800" dirty="0">
                <a:solidFill>
                  <a:srgbClr val="F2EFEE"/>
                </a:solidFill>
              </a:rPr>
              <a:t>Correa, H.,  (2008), el contenido de FDN está correlacionado positivamente con la densidad del forraje y el llenado del rumen, de tal manera que un mayor contenido de FDN significa un menor consumo de materia seca</a:t>
            </a:r>
            <a:r>
              <a:rPr lang="es-EC" sz="1800" dirty="0" smtClean="0">
                <a:solidFill>
                  <a:srgbClr val="F2EFEE"/>
                </a:solidFill>
              </a:rPr>
              <a:t>.</a:t>
            </a:r>
            <a:r>
              <a:rPr lang="es-ES" sz="1800" dirty="0" smtClean="0">
                <a:solidFill>
                  <a:srgbClr val="F2EFEE"/>
                </a:solidFill>
              </a:rPr>
              <a:t>. </a:t>
            </a:r>
            <a:endParaRPr lang="en-US" sz="1800" dirty="0">
              <a:solidFill>
                <a:srgbClr val="F2EFEE"/>
              </a:solidFill>
            </a:endParaRPr>
          </a:p>
        </p:txBody>
      </p:sp>
      <p:sp>
        <p:nvSpPr>
          <p:cNvPr id="9" name="Oval 8"/>
          <p:cNvSpPr/>
          <p:nvPr/>
        </p:nvSpPr>
        <p:spPr>
          <a:xfrm>
            <a:off x="1104548" y="4437140"/>
            <a:ext cx="7572022" cy="72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7649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478" b="5260"/>
          <a:stretch/>
        </p:blipFill>
        <p:spPr bwMode="auto">
          <a:xfrm>
            <a:off x="1475570" y="1340710"/>
            <a:ext cx="6500936" cy="387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17</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Evaluación de la digestibilidad</a:t>
            </a:r>
            <a:endParaRPr lang="en-US" dirty="0"/>
          </a:p>
        </p:txBody>
      </p:sp>
      <p:sp>
        <p:nvSpPr>
          <p:cNvPr id="8" name="TextBox 7"/>
          <p:cNvSpPr txBox="1"/>
          <p:nvPr/>
        </p:nvSpPr>
        <p:spPr>
          <a:xfrm>
            <a:off x="971500" y="5157240"/>
            <a:ext cx="7273010" cy="369332"/>
          </a:xfrm>
          <a:prstGeom prst="rect">
            <a:avLst/>
          </a:prstGeom>
          <a:noFill/>
        </p:spPr>
        <p:txBody>
          <a:bodyPr wrap="square" rtlCol="0">
            <a:spAutoFit/>
          </a:bodyPr>
          <a:lstStyle/>
          <a:p>
            <a:r>
              <a:rPr lang="es-EC" sz="1800" dirty="0" smtClean="0">
                <a:solidFill>
                  <a:srgbClr val="F2EFEE"/>
                </a:solidFill>
              </a:rPr>
              <a:t>.</a:t>
            </a:r>
            <a:r>
              <a:rPr lang="es-ES" sz="1800" dirty="0" smtClean="0">
                <a:solidFill>
                  <a:srgbClr val="F2EFEE"/>
                </a:solidFill>
              </a:rPr>
              <a:t>. </a:t>
            </a:r>
            <a:endParaRPr lang="en-US" sz="1800" dirty="0">
              <a:solidFill>
                <a:srgbClr val="F2EFEE"/>
              </a:solidFill>
            </a:endParaRPr>
          </a:p>
        </p:txBody>
      </p:sp>
      <p:sp>
        <p:nvSpPr>
          <p:cNvPr id="9" name="Oval 8"/>
          <p:cNvSpPr/>
          <p:nvPr/>
        </p:nvSpPr>
        <p:spPr>
          <a:xfrm>
            <a:off x="1104548" y="4581160"/>
            <a:ext cx="7572022" cy="57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3132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672" b="4139"/>
          <a:stretch/>
        </p:blipFill>
        <p:spPr bwMode="auto">
          <a:xfrm>
            <a:off x="1672524" y="1412720"/>
            <a:ext cx="6283946" cy="381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18</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Evaluación de la digestibilidad</a:t>
            </a:r>
            <a:endParaRPr lang="en-US" dirty="0"/>
          </a:p>
        </p:txBody>
      </p:sp>
      <p:sp>
        <p:nvSpPr>
          <p:cNvPr id="8" name="TextBox 7"/>
          <p:cNvSpPr txBox="1"/>
          <p:nvPr/>
        </p:nvSpPr>
        <p:spPr>
          <a:xfrm>
            <a:off x="971500" y="5157240"/>
            <a:ext cx="7273010" cy="369332"/>
          </a:xfrm>
          <a:prstGeom prst="rect">
            <a:avLst/>
          </a:prstGeom>
          <a:noFill/>
        </p:spPr>
        <p:txBody>
          <a:bodyPr wrap="square" rtlCol="0">
            <a:spAutoFit/>
          </a:bodyPr>
          <a:lstStyle/>
          <a:p>
            <a:r>
              <a:rPr lang="es-EC" sz="1800" dirty="0" smtClean="0">
                <a:solidFill>
                  <a:srgbClr val="F2EFEE"/>
                </a:solidFill>
              </a:rPr>
              <a:t>.</a:t>
            </a:r>
            <a:r>
              <a:rPr lang="es-ES" sz="1800" dirty="0" smtClean="0">
                <a:solidFill>
                  <a:srgbClr val="F2EFEE"/>
                </a:solidFill>
              </a:rPr>
              <a:t>. </a:t>
            </a:r>
            <a:endParaRPr lang="en-US" sz="1800" dirty="0">
              <a:solidFill>
                <a:srgbClr val="F2EFEE"/>
              </a:solidFill>
            </a:endParaRPr>
          </a:p>
        </p:txBody>
      </p:sp>
      <p:sp>
        <p:nvSpPr>
          <p:cNvPr id="9" name="Oval 8"/>
          <p:cNvSpPr/>
          <p:nvPr/>
        </p:nvSpPr>
        <p:spPr>
          <a:xfrm>
            <a:off x="1104548" y="4581160"/>
            <a:ext cx="7572022" cy="57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1500" y="5157240"/>
            <a:ext cx="7273010" cy="1200329"/>
          </a:xfrm>
          <a:prstGeom prst="rect">
            <a:avLst/>
          </a:prstGeom>
          <a:noFill/>
        </p:spPr>
        <p:txBody>
          <a:bodyPr wrap="square" rtlCol="0">
            <a:spAutoFit/>
          </a:bodyPr>
          <a:lstStyle/>
          <a:p>
            <a:r>
              <a:rPr lang="es-ES" sz="1800" dirty="0">
                <a:solidFill>
                  <a:srgbClr val="F2EFEE"/>
                </a:solidFill>
              </a:rPr>
              <a:t>El consumo de  trébol es teórico, pues una dieta solo a base de trébol provocaría meteorismo  ya que el trébol </a:t>
            </a:r>
            <a:r>
              <a:rPr lang="es-EC" sz="1800" dirty="0">
                <a:solidFill>
                  <a:srgbClr val="F2EFEE"/>
                </a:solidFill>
              </a:rPr>
              <a:t>contiene sustancias que facilitan la formación de espuma en la panza y, por esta razón, son más meteorizantes que otros (Hernandez, J. 1980)</a:t>
            </a:r>
            <a:endParaRPr lang="en-US" sz="1800" dirty="0">
              <a:solidFill>
                <a:srgbClr val="F2EFEE"/>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0761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19</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Implicaciones en época seca</a:t>
            </a:r>
            <a:endParaRPr lang="en-US" dirty="0"/>
          </a:p>
        </p:txBody>
      </p:sp>
      <p:sp>
        <p:nvSpPr>
          <p:cNvPr id="8" name="TextBox 7"/>
          <p:cNvSpPr txBox="1"/>
          <p:nvPr/>
        </p:nvSpPr>
        <p:spPr>
          <a:xfrm>
            <a:off x="971500" y="5157240"/>
            <a:ext cx="7273010" cy="369332"/>
          </a:xfrm>
          <a:prstGeom prst="rect">
            <a:avLst/>
          </a:prstGeom>
          <a:noFill/>
        </p:spPr>
        <p:txBody>
          <a:bodyPr wrap="square" rtlCol="0">
            <a:spAutoFit/>
          </a:bodyPr>
          <a:lstStyle/>
          <a:p>
            <a:r>
              <a:rPr lang="es-EC" sz="1800" dirty="0" smtClean="0">
                <a:solidFill>
                  <a:srgbClr val="F2EFEE"/>
                </a:solidFill>
              </a:rPr>
              <a:t>.</a:t>
            </a:r>
            <a:r>
              <a:rPr lang="es-ES" sz="1800" dirty="0" smtClean="0">
                <a:solidFill>
                  <a:srgbClr val="F2EFEE"/>
                </a:solidFill>
              </a:rPr>
              <a:t>. </a:t>
            </a:r>
            <a:endParaRPr lang="en-US" sz="1800" dirty="0">
              <a:solidFill>
                <a:srgbClr val="F2EFEE"/>
              </a:solidFill>
            </a:endParaRPr>
          </a:p>
        </p:txBody>
      </p:sp>
      <p:sp>
        <p:nvSpPr>
          <p:cNvPr id="10" name="TextBox 9"/>
          <p:cNvSpPr txBox="1"/>
          <p:nvPr/>
        </p:nvSpPr>
        <p:spPr>
          <a:xfrm>
            <a:off x="827480" y="4869200"/>
            <a:ext cx="7993110" cy="1477328"/>
          </a:xfrm>
          <a:prstGeom prst="rect">
            <a:avLst/>
          </a:prstGeom>
          <a:noFill/>
        </p:spPr>
        <p:txBody>
          <a:bodyPr wrap="square" rtlCol="0">
            <a:spAutoFit/>
          </a:bodyPr>
          <a:lstStyle/>
          <a:p>
            <a:r>
              <a:rPr lang="es-ES" sz="1800" dirty="0">
                <a:solidFill>
                  <a:srgbClr val="F2EFEE"/>
                </a:solidFill>
              </a:rPr>
              <a:t>El comportamiento de los Ryegrass perenne fue muy similar para MS, PB, FDN, DIVMS y EM (cuadro 32), por lo tanto se esperaría similar producción en animales que consuman cualquiera de estas variedades incluso comparadas con las variedades anuales y bianuales.</a:t>
            </a:r>
            <a:endParaRPr lang="en-US" sz="1800" dirty="0">
              <a:solidFill>
                <a:srgbClr val="F2EFEE"/>
              </a:solidFill>
            </a:endParaRPr>
          </a:p>
          <a:p>
            <a:endParaRPr lang="en-US" sz="1800" dirty="0">
              <a:solidFill>
                <a:srgbClr val="F2EFEE"/>
              </a:solidFill>
            </a:endParaRP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66" b="6709"/>
          <a:stretch/>
        </p:blipFill>
        <p:spPr bwMode="auto">
          <a:xfrm>
            <a:off x="683460" y="1412720"/>
            <a:ext cx="7784029" cy="345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44260" y="1340710"/>
            <a:ext cx="936130" cy="3672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5628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smtClean="0">
                <a:solidFill>
                  <a:srgbClr val="634329"/>
                </a:solidFill>
              </a:rPr>
              <a:t>Introducción</a:t>
            </a:r>
          </a:p>
          <a:p>
            <a:r>
              <a:rPr lang="es-EC" sz="2200" dirty="0" smtClean="0">
                <a:solidFill>
                  <a:srgbClr val="634329"/>
                </a:solidFill>
              </a:rPr>
              <a:t>Objetivos</a:t>
            </a:r>
            <a:endParaRPr lang="en-US" sz="2200" dirty="0">
              <a:solidFill>
                <a:srgbClr val="634329"/>
              </a:solidFill>
            </a:endParaRPr>
          </a:p>
          <a:p>
            <a:r>
              <a:rPr lang="es-EC" sz="2200" dirty="0">
                <a:solidFill>
                  <a:srgbClr val="634329"/>
                </a:solidFill>
              </a:rPr>
              <a:t>Materiales y métodos</a:t>
            </a:r>
          </a:p>
          <a:p>
            <a:pPr lvl="1"/>
            <a:r>
              <a:rPr lang="es-EC" sz="1800" dirty="0">
                <a:solidFill>
                  <a:srgbClr val="BDB3AB"/>
                </a:solidFill>
              </a:rPr>
              <a:t>Procedimiento experimental</a:t>
            </a:r>
          </a:p>
          <a:p>
            <a:r>
              <a:rPr lang="es-EC" sz="2200" dirty="0">
                <a:solidFill>
                  <a:srgbClr val="634329"/>
                </a:solidFill>
              </a:rPr>
              <a:t>Resultados y discusión</a:t>
            </a:r>
            <a:endParaRPr lang="en-US" sz="2200" dirty="0">
              <a:solidFill>
                <a:srgbClr val="634329"/>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a:solidFill>
                  <a:srgbClr val="634329"/>
                </a:solidFill>
              </a:rPr>
              <a:t>Conclusiones</a:t>
            </a:r>
          </a:p>
          <a:p>
            <a:r>
              <a:rPr lang="es-EC" sz="2200" dirty="0">
                <a:solidFill>
                  <a:srgbClr val="634329"/>
                </a:solidFill>
              </a:rPr>
              <a:t>Recomendaciones</a:t>
            </a:r>
            <a:endParaRPr lang="en-US" sz="2200" dirty="0">
              <a:solidFill>
                <a:srgbClr val="634329"/>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2</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27463399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358" b="7068"/>
          <a:stretch/>
        </p:blipFill>
        <p:spPr bwMode="auto">
          <a:xfrm>
            <a:off x="539440" y="1340710"/>
            <a:ext cx="8011226" cy="338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20</a:t>
            </a:fld>
            <a:endParaRPr lang="en-US" dirty="0" smtClean="0"/>
          </a:p>
        </p:txBody>
      </p:sp>
      <p:sp>
        <p:nvSpPr>
          <p:cNvPr id="4" name="Title 3"/>
          <p:cNvSpPr>
            <a:spLocks noGrp="1"/>
          </p:cNvSpPr>
          <p:nvPr>
            <p:ph type="title"/>
          </p:nvPr>
        </p:nvSpPr>
        <p:spPr/>
        <p:txBody>
          <a:bodyPr/>
          <a:lstStyle/>
          <a:p>
            <a:r>
              <a:rPr lang="es-EC" dirty="0" smtClean="0"/>
              <a:t>Resultados y discusión</a:t>
            </a:r>
            <a:endParaRPr lang="en-US" dirty="0"/>
          </a:p>
        </p:txBody>
      </p:sp>
      <p:sp>
        <p:nvSpPr>
          <p:cNvPr id="6" name="Text Placeholder 5"/>
          <p:cNvSpPr>
            <a:spLocks noGrp="1"/>
          </p:cNvSpPr>
          <p:nvPr>
            <p:ph type="body" sz="quarter" idx="10"/>
          </p:nvPr>
        </p:nvSpPr>
        <p:spPr/>
        <p:txBody>
          <a:bodyPr/>
          <a:lstStyle/>
          <a:p>
            <a:r>
              <a:rPr lang="es-EC" dirty="0" smtClean="0"/>
              <a:t>Implicaciones en época de lluvias</a:t>
            </a:r>
            <a:endParaRPr lang="en-US" dirty="0"/>
          </a:p>
        </p:txBody>
      </p:sp>
      <p:sp>
        <p:nvSpPr>
          <p:cNvPr id="8" name="TextBox 7"/>
          <p:cNvSpPr txBox="1"/>
          <p:nvPr/>
        </p:nvSpPr>
        <p:spPr>
          <a:xfrm>
            <a:off x="971500" y="5157240"/>
            <a:ext cx="7273010" cy="369332"/>
          </a:xfrm>
          <a:prstGeom prst="rect">
            <a:avLst/>
          </a:prstGeom>
          <a:noFill/>
        </p:spPr>
        <p:txBody>
          <a:bodyPr wrap="square" rtlCol="0">
            <a:spAutoFit/>
          </a:bodyPr>
          <a:lstStyle/>
          <a:p>
            <a:r>
              <a:rPr lang="es-EC" sz="1800" dirty="0" smtClean="0">
                <a:solidFill>
                  <a:srgbClr val="F2EFEE"/>
                </a:solidFill>
              </a:rPr>
              <a:t>.</a:t>
            </a:r>
            <a:r>
              <a:rPr lang="es-ES" sz="1800" dirty="0" smtClean="0">
                <a:solidFill>
                  <a:srgbClr val="F2EFEE"/>
                </a:solidFill>
              </a:rPr>
              <a:t>. </a:t>
            </a:r>
            <a:endParaRPr lang="en-US" sz="1800" dirty="0">
              <a:solidFill>
                <a:srgbClr val="F2EFEE"/>
              </a:solidFill>
            </a:endParaRPr>
          </a:p>
        </p:txBody>
      </p:sp>
      <p:sp>
        <p:nvSpPr>
          <p:cNvPr id="10" name="TextBox 9"/>
          <p:cNvSpPr txBox="1"/>
          <p:nvPr/>
        </p:nvSpPr>
        <p:spPr>
          <a:xfrm>
            <a:off x="827480" y="4869200"/>
            <a:ext cx="7993110" cy="1569660"/>
          </a:xfrm>
          <a:prstGeom prst="rect">
            <a:avLst/>
          </a:prstGeom>
          <a:noFill/>
        </p:spPr>
        <p:txBody>
          <a:bodyPr wrap="square" rtlCol="0">
            <a:spAutoFit/>
          </a:bodyPr>
          <a:lstStyle/>
          <a:p>
            <a:r>
              <a:rPr lang="es-ES" sz="1600" dirty="0">
                <a:solidFill>
                  <a:srgbClr val="F2EFEE"/>
                </a:solidFill>
              </a:rPr>
              <a:t>Durante la época seca (cuadro 35) los Ryegrass perennes  mostraron valores de FDN que se movieron entre 43% y 66% y la DIVMS entre 47% y 68% resaltando el Ryegrass perenne var. Gigant por tener la FDN más baja en este rango lo que favorece al consumo de MS y la DIVMS más alta, favoreciendo la producción durante la época seca que es la más crítica en sistemas pastoriles de producción de leche</a:t>
            </a:r>
            <a:r>
              <a:rPr lang="es-ES" sz="1600" dirty="0" smtClean="0">
                <a:solidFill>
                  <a:srgbClr val="F2EFEE"/>
                </a:solidFill>
              </a:rPr>
              <a:t>.</a:t>
            </a:r>
            <a:endParaRPr lang="en-US" sz="1600" dirty="0">
              <a:solidFill>
                <a:srgbClr val="F2EFEE"/>
              </a:solidFill>
            </a:endParaRPr>
          </a:p>
          <a:p>
            <a:endParaRPr lang="en-US" sz="1600" dirty="0">
              <a:solidFill>
                <a:srgbClr val="F2EFEE"/>
              </a:solidFill>
            </a:endParaRPr>
          </a:p>
        </p:txBody>
      </p:sp>
      <p:sp>
        <p:nvSpPr>
          <p:cNvPr id="5" name="Oval 4"/>
          <p:cNvSpPr/>
          <p:nvPr/>
        </p:nvSpPr>
        <p:spPr>
          <a:xfrm>
            <a:off x="6444260" y="1340710"/>
            <a:ext cx="936130" cy="3672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9564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smtClean="0">
                <a:solidFill>
                  <a:srgbClr val="BDB3AB"/>
                </a:solidFill>
              </a:rPr>
              <a:t>Introducción</a:t>
            </a:r>
          </a:p>
          <a:p>
            <a:r>
              <a:rPr lang="es-EC" sz="2200" dirty="0" smtClean="0">
                <a:solidFill>
                  <a:srgbClr val="BDB3AB"/>
                </a:solidFill>
              </a:rPr>
              <a:t>Objetivos</a:t>
            </a:r>
            <a:endParaRPr lang="en-US" sz="2200" dirty="0">
              <a:solidFill>
                <a:srgbClr val="BDB3AB"/>
              </a:solidFill>
            </a:endParaRPr>
          </a:p>
          <a:p>
            <a:r>
              <a:rPr lang="es-EC" sz="2200" dirty="0">
                <a:solidFill>
                  <a:srgbClr val="BDB3AB"/>
                </a:solidFill>
              </a:rPr>
              <a:t>Materiales y métodos</a:t>
            </a:r>
          </a:p>
          <a:p>
            <a:pPr lvl="1"/>
            <a:r>
              <a:rPr lang="es-EC" sz="1800" dirty="0">
                <a:solidFill>
                  <a:srgbClr val="BDB3AB"/>
                </a:solidFill>
              </a:rPr>
              <a:t>Procedimiento experimental</a:t>
            </a:r>
          </a:p>
          <a:p>
            <a:r>
              <a:rPr lang="es-EC" sz="2200" dirty="0">
                <a:solidFill>
                  <a:srgbClr val="BDB3AB"/>
                </a:solidFill>
              </a:rPr>
              <a:t>Resultados y discusión</a:t>
            </a:r>
            <a:endParaRPr lang="en-US" sz="2200" dirty="0">
              <a:solidFill>
                <a:srgbClr val="BDB3AB"/>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a:solidFill>
                  <a:srgbClr val="634329"/>
                </a:solidFill>
              </a:rPr>
              <a:t>Conclusiones</a:t>
            </a:r>
          </a:p>
          <a:p>
            <a:r>
              <a:rPr lang="es-EC" sz="2200" dirty="0" smtClean="0">
                <a:solidFill>
                  <a:srgbClr val="BDB3AB"/>
                </a:solidFill>
              </a:rPr>
              <a:t>Recomendaciones</a:t>
            </a:r>
            <a:endParaRPr lang="en-US" sz="2200" dirty="0">
              <a:solidFill>
                <a:srgbClr val="BDB3AB"/>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21</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39464655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s-ES_tradnl" sz="2000" dirty="0"/>
              <a:t>La digestibilidad de la materia seca de las diferentes variedades de pastos están dentro de los rangos requeridos para la nutrición animal de animales de potencial medio pero no alto, posiblemente debido a la edad de corte.</a:t>
            </a:r>
            <a:endParaRPr lang="en-US" sz="2000" dirty="0"/>
          </a:p>
          <a:p>
            <a:pPr lvl="0"/>
            <a:r>
              <a:rPr lang="es-ES_tradnl" sz="2000" dirty="0"/>
              <a:t>La época del año tiene un efecto directo sobre la calidad de los pastos evaluados, siendo en la época lluviosa donde se presentan los mayores valores nutricionales.</a:t>
            </a:r>
            <a:endParaRPr lang="en-US" sz="2000" dirty="0"/>
          </a:p>
          <a:p>
            <a:pPr lvl="0"/>
            <a:r>
              <a:rPr lang="es-ES_tradnl" sz="2000" dirty="0"/>
              <a:t>La estimación de requerimientos y el establecimiento del balance energético de las pasturas es una excelente herramienta para la toma de decisiones en la validación de variedades que se desean introducir en el mercado.</a:t>
            </a:r>
            <a:endParaRPr lang="en-US" sz="2000" dirty="0"/>
          </a:p>
          <a:p>
            <a:endParaRPr lang="en-US" sz="2000" dirty="0"/>
          </a:p>
        </p:txBody>
      </p:sp>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22</a:t>
            </a:fld>
            <a:endParaRPr lang="en-US" dirty="0" smtClean="0"/>
          </a:p>
        </p:txBody>
      </p:sp>
      <p:sp>
        <p:nvSpPr>
          <p:cNvPr id="4" name="Title 3"/>
          <p:cNvSpPr>
            <a:spLocks noGrp="1"/>
          </p:cNvSpPr>
          <p:nvPr>
            <p:ph type="title"/>
          </p:nvPr>
        </p:nvSpPr>
        <p:spPr/>
        <p:txBody>
          <a:bodyPr/>
          <a:lstStyle/>
          <a:p>
            <a:r>
              <a:rPr lang="es-EC" dirty="0" smtClean="0"/>
              <a:t>Conclusiones</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3068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a:solidFill>
                  <a:srgbClr val="BDB3AB"/>
                </a:solidFill>
              </a:rPr>
              <a:t>Introducción</a:t>
            </a:r>
            <a:endParaRPr lang="en-US" sz="2200" dirty="0">
              <a:solidFill>
                <a:srgbClr val="BDB3AB"/>
              </a:solidFill>
            </a:endParaRPr>
          </a:p>
          <a:p>
            <a:r>
              <a:rPr lang="es-EC" sz="2200" dirty="0">
                <a:solidFill>
                  <a:srgbClr val="BDB3AB"/>
                </a:solidFill>
              </a:rPr>
              <a:t>Materiales y métodos</a:t>
            </a:r>
          </a:p>
          <a:p>
            <a:pPr lvl="1"/>
            <a:r>
              <a:rPr lang="es-EC" sz="1800" dirty="0">
                <a:solidFill>
                  <a:srgbClr val="BDB3AB"/>
                </a:solidFill>
              </a:rPr>
              <a:t>Procedimiento experimental</a:t>
            </a:r>
          </a:p>
          <a:p>
            <a:r>
              <a:rPr lang="es-EC" sz="2200" dirty="0">
                <a:solidFill>
                  <a:srgbClr val="BDB3AB"/>
                </a:solidFill>
              </a:rPr>
              <a:t>Resultados y discusión</a:t>
            </a:r>
            <a:endParaRPr lang="en-US" sz="2200" dirty="0">
              <a:solidFill>
                <a:srgbClr val="BDB3AB"/>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smtClean="0">
                <a:solidFill>
                  <a:srgbClr val="BDB3AB"/>
                </a:solidFill>
              </a:rPr>
              <a:t>Conclusiones</a:t>
            </a:r>
          </a:p>
          <a:p>
            <a:r>
              <a:rPr lang="es-EC" sz="2200" dirty="0">
                <a:solidFill>
                  <a:srgbClr val="634329"/>
                </a:solidFill>
              </a:rPr>
              <a:t>Recomendacione</a:t>
            </a:r>
            <a:r>
              <a:rPr lang="es-EC" sz="2200" dirty="0" smtClean="0">
                <a:solidFill>
                  <a:srgbClr val="BDB3AB"/>
                </a:solidFill>
              </a:rPr>
              <a:t>s</a:t>
            </a:r>
            <a:endParaRPr lang="en-US" sz="2200" dirty="0">
              <a:solidFill>
                <a:srgbClr val="BDB3AB"/>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23</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416480535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a:r>
              <a:rPr lang="es-ES_tradnl" sz="1800" dirty="0"/>
              <a:t>Ajustar la planificación forrajera en función del desempeño en la época lluviosa con las siguientes variedades de pastos: Ryegrass anual var. </a:t>
            </a:r>
            <a:r>
              <a:rPr lang="es-EC" sz="1800" dirty="0" err="1"/>
              <a:t>Moata</a:t>
            </a:r>
            <a:r>
              <a:rPr lang="es-EC" sz="1800" dirty="0"/>
              <a:t>, Ryegrass Bianual Arroyo, Ryegrass perenne var. Gigant, Trébol blanco var. Ladino, Trébol blanco Tribute, Trébol rojo var. </a:t>
            </a:r>
            <a:r>
              <a:rPr lang="es-EC" sz="1800" dirty="0" err="1"/>
              <a:t>Keenland</a:t>
            </a:r>
            <a:r>
              <a:rPr lang="es-EC" sz="1800" dirty="0"/>
              <a:t> y el pasto azul var. Potomac</a:t>
            </a:r>
            <a:r>
              <a:rPr lang="es-EC" sz="1800" dirty="0" smtClean="0"/>
              <a:t>.</a:t>
            </a:r>
            <a:endParaRPr lang="en-US" sz="1800" dirty="0"/>
          </a:p>
          <a:p>
            <a:pPr lvl="0" algn="just"/>
            <a:r>
              <a:rPr lang="es-ES_tradnl" sz="1800" dirty="0"/>
              <a:t>Ajustar la planificación forrajera en función del desempeño en la época seca con las siguientes variedades de pastos: Ryegrass anual var. </a:t>
            </a:r>
            <a:r>
              <a:rPr lang="es-EC" sz="1800" dirty="0"/>
              <a:t>Rey Verde, Ryegrass Bianual Arroyo, Ryegrass perenne var. Gigant, Trébol blanco var. </a:t>
            </a:r>
            <a:r>
              <a:rPr lang="es-EC" sz="1800" dirty="0" err="1"/>
              <a:t>Emerald</a:t>
            </a:r>
            <a:r>
              <a:rPr lang="es-EC" sz="1800" dirty="0"/>
              <a:t> y el pasto azul var. Crown Royal</a:t>
            </a:r>
            <a:r>
              <a:rPr lang="es-EC" sz="1800" dirty="0" smtClean="0"/>
              <a:t>.</a:t>
            </a:r>
            <a:endParaRPr lang="en-US" sz="1800" dirty="0"/>
          </a:p>
          <a:p>
            <a:pPr lvl="0" algn="just"/>
            <a:r>
              <a:rPr lang="es-EC" sz="1800" dirty="0"/>
              <a:t>Sugerir a las empresas comercializadoras, asesores técnicos y ganaderos el uso de la FDN, PB, digestibilidad y producción de MS como parámetros mínimos de evaluación para la toma de decisiones en nutrición animal en sistemas pastoriles de carne y leche.</a:t>
            </a:r>
            <a:r>
              <a:rPr lang="es-EC" sz="1800" b="1" dirty="0"/>
              <a:t> </a:t>
            </a:r>
            <a:endParaRPr lang="en-US" sz="1800" dirty="0"/>
          </a:p>
          <a:p>
            <a:pPr algn="just"/>
            <a:endParaRPr lang="en-US" sz="1800" dirty="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4" name="Slide Number Placeholder 3"/>
          <p:cNvSpPr>
            <a:spLocks noGrp="1"/>
          </p:cNvSpPr>
          <p:nvPr>
            <p:ph type="sldNum" sz="quarter" idx="4"/>
          </p:nvPr>
        </p:nvSpPr>
        <p:spPr/>
        <p:txBody>
          <a:bodyPr/>
          <a:lstStyle/>
          <a:p>
            <a:fld id="{E66AA3EA-0569-43EF-BBA3-83FDB109D582}" type="slidenum">
              <a:rPr lang="en-US" smtClean="0"/>
              <a:pPr/>
              <a:t>24</a:t>
            </a:fld>
            <a:endParaRPr lang="en-US" dirty="0" smtClean="0"/>
          </a:p>
        </p:txBody>
      </p:sp>
      <p:sp>
        <p:nvSpPr>
          <p:cNvPr id="5" name="Title 4"/>
          <p:cNvSpPr>
            <a:spLocks noGrp="1"/>
          </p:cNvSpPr>
          <p:nvPr>
            <p:ph type="title"/>
          </p:nvPr>
        </p:nvSpPr>
        <p:spPr/>
        <p:txBody>
          <a:bodyPr/>
          <a:lstStyle/>
          <a:p>
            <a:r>
              <a:rPr lang="es-EC" dirty="0" smtClean="0"/>
              <a:t>Recomendaciones</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8770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4" name="Slide Number Placeholder 3"/>
          <p:cNvSpPr>
            <a:spLocks noGrp="1"/>
          </p:cNvSpPr>
          <p:nvPr>
            <p:ph type="sldNum" sz="quarter" idx="4"/>
          </p:nvPr>
        </p:nvSpPr>
        <p:spPr/>
        <p:txBody>
          <a:bodyPr/>
          <a:lstStyle/>
          <a:p>
            <a:fld id="{E66AA3EA-0569-43EF-BBA3-83FDB109D582}" type="slidenum">
              <a:rPr lang="en-US" smtClean="0"/>
              <a:pPr/>
              <a:t>25</a:t>
            </a:fld>
            <a:endParaRPr lang="en-US" dirty="0" smtClean="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61" t="6543" r="18380" b="7041"/>
          <a:stretch/>
        </p:blipFill>
        <p:spPr bwMode="auto">
          <a:xfrm>
            <a:off x="683460" y="2420860"/>
            <a:ext cx="3126345" cy="31055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AutoShape 7"/>
          <p:cNvSpPr>
            <a:spLocks noChangeArrowheads="1"/>
          </p:cNvSpPr>
          <p:nvPr/>
        </p:nvSpPr>
        <p:spPr bwMode="auto">
          <a:xfrm>
            <a:off x="4860040" y="463179"/>
            <a:ext cx="4104059" cy="1656655"/>
          </a:xfrm>
          <a:prstGeom prst="wedgeRoundRectCallout">
            <a:avLst>
              <a:gd name="adj1" fmla="val -74776"/>
              <a:gd name="adj2" fmla="val 179436"/>
              <a:gd name="adj3" fmla="val 16667"/>
            </a:avLst>
          </a:prstGeom>
          <a:solidFill>
            <a:schemeClr val="bg1"/>
          </a:solidFill>
          <a:ln w="9525">
            <a:solidFill>
              <a:schemeClr val="tx1"/>
            </a:solidFill>
            <a:miter lim="800000"/>
            <a:headEnd/>
            <a:tailEnd/>
          </a:ln>
          <a:effectLst/>
        </p:spPr>
        <p:txBody>
          <a:bodyPr/>
          <a:lstStyle/>
          <a:p>
            <a:pPr algn="ctr">
              <a:spcBef>
                <a:spcPct val="0"/>
              </a:spcBef>
            </a:pPr>
            <a:r>
              <a:rPr lang="es-ES" sz="3200" b="1">
                <a:solidFill>
                  <a:srgbClr val="000000"/>
                </a:solidFill>
              </a:rPr>
              <a:t>GRACIAS</a:t>
            </a:r>
          </a:p>
          <a:p>
            <a:pPr algn="ctr">
              <a:spcBef>
                <a:spcPct val="0"/>
              </a:spcBef>
            </a:pPr>
            <a:r>
              <a:rPr lang="es-ES" sz="3200" b="1">
                <a:solidFill>
                  <a:srgbClr val="000000"/>
                </a:solidFill>
              </a:rPr>
              <a:t>POR SU</a:t>
            </a:r>
          </a:p>
          <a:p>
            <a:pPr algn="ctr">
              <a:spcBef>
                <a:spcPct val="0"/>
              </a:spcBef>
            </a:pPr>
            <a:r>
              <a:rPr lang="es-ES" sz="3200" b="1">
                <a:solidFill>
                  <a:srgbClr val="000000"/>
                </a:solidFill>
              </a:rPr>
              <a:t>ATENCIÓN</a:t>
            </a:r>
          </a:p>
        </p:txBody>
      </p:sp>
    </p:spTree>
    <p:extLst>
      <p:ext uri="{BB962C8B-B14F-4D97-AF65-F5344CB8AC3E}">
        <p14:creationId xmlns:p14="http://schemas.microsoft.com/office/powerpoint/2010/main" val="2288316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1000" autoRev="1" fill="hold"/>
                                        <p:tgtEl>
                                          <p:spTgt spid="8"/>
                                        </p:tgtEl>
                                        <p:attrNameLst>
                                          <p:attrName>style.color</p:attrName>
                                        </p:attrNameLst>
                                      </p:cBhvr>
                                      <p:to>
                                        <a:schemeClr val="bg1"/>
                                      </p:to>
                                    </p:animClr>
                                    <p:animClr clrSpc="rgb" dir="cw">
                                      <p:cBhvr>
                                        <p:cTn id="7" dur="1000" autoRev="1" fill="hold"/>
                                        <p:tgtEl>
                                          <p:spTgt spid="8"/>
                                        </p:tgtEl>
                                        <p:attrNameLst>
                                          <p:attrName>fillcolor</p:attrName>
                                        </p:attrNameLst>
                                      </p:cBhvr>
                                      <p:to>
                                        <a:schemeClr val="bg1"/>
                                      </p:to>
                                    </p:animClr>
                                    <p:set>
                                      <p:cBhvr>
                                        <p:cTn id="8" dur="1000" autoRev="1" fill="hold"/>
                                        <p:tgtEl>
                                          <p:spTgt spid="8"/>
                                        </p:tgtEl>
                                        <p:attrNameLst>
                                          <p:attrName>fill.type</p:attrName>
                                        </p:attrNameLst>
                                      </p:cBhvr>
                                      <p:to>
                                        <p:strVal val="solid"/>
                                      </p:to>
                                    </p:set>
                                    <p:set>
                                      <p:cBhvr>
                                        <p:cTn id="9" dur="1000" autoRev="1"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smtClean="0">
                <a:solidFill>
                  <a:srgbClr val="634329"/>
                </a:solidFill>
              </a:rPr>
              <a:t>Introducción</a:t>
            </a:r>
          </a:p>
          <a:p>
            <a:r>
              <a:rPr lang="es-EC" sz="2200" dirty="0">
                <a:solidFill>
                  <a:srgbClr val="BDB3AB"/>
                </a:solidFill>
              </a:rPr>
              <a:t>Objetivos</a:t>
            </a:r>
            <a:endParaRPr lang="en-US" sz="2200" dirty="0">
              <a:solidFill>
                <a:srgbClr val="BDB3AB"/>
              </a:solidFill>
            </a:endParaRPr>
          </a:p>
          <a:p>
            <a:r>
              <a:rPr lang="es-EC" sz="2200" dirty="0">
                <a:solidFill>
                  <a:srgbClr val="BDB3AB"/>
                </a:solidFill>
              </a:rPr>
              <a:t>Materiales y métodos</a:t>
            </a:r>
          </a:p>
          <a:p>
            <a:pPr lvl="1"/>
            <a:r>
              <a:rPr lang="es-EC" sz="1800" dirty="0">
                <a:solidFill>
                  <a:srgbClr val="BDB3AB"/>
                </a:solidFill>
              </a:rPr>
              <a:t>Procedimiento experimental</a:t>
            </a:r>
          </a:p>
          <a:p>
            <a:r>
              <a:rPr lang="es-EC" sz="2200" dirty="0">
                <a:solidFill>
                  <a:srgbClr val="BDB3AB"/>
                </a:solidFill>
              </a:rPr>
              <a:t>Resultados y discusión</a:t>
            </a:r>
            <a:endParaRPr lang="en-US" sz="2200" dirty="0">
              <a:solidFill>
                <a:srgbClr val="BDB3AB"/>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smtClean="0">
                <a:solidFill>
                  <a:srgbClr val="BDB3AB"/>
                </a:solidFill>
              </a:rPr>
              <a:t>Conclusiones</a:t>
            </a:r>
          </a:p>
          <a:p>
            <a:r>
              <a:rPr lang="es-EC" sz="2200" dirty="0" smtClean="0">
                <a:solidFill>
                  <a:srgbClr val="BDB3AB"/>
                </a:solidFill>
              </a:rPr>
              <a:t>Recomendaciones</a:t>
            </a:r>
            <a:endParaRPr lang="en-US" sz="2200" dirty="0">
              <a:solidFill>
                <a:srgbClr val="BDB3AB"/>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3</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20233515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4" name="Foliennummernplatzhalter 3"/>
          <p:cNvSpPr>
            <a:spLocks noGrp="1"/>
          </p:cNvSpPr>
          <p:nvPr>
            <p:ph type="sldNum" sz="quarter" idx="4"/>
          </p:nvPr>
        </p:nvSpPr>
        <p:spPr/>
        <p:txBody>
          <a:bodyPr/>
          <a:lstStyle/>
          <a:p>
            <a:fld id="{E66AA3EA-0569-43EF-BBA3-83FDB109D582}" type="slidenum">
              <a:rPr lang="en-US" smtClean="0"/>
              <a:pPr/>
              <a:t>4</a:t>
            </a:fld>
            <a:endParaRPr lang="en-US" dirty="0" smtClean="0"/>
          </a:p>
        </p:txBody>
      </p:sp>
      <p:sp>
        <p:nvSpPr>
          <p:cNvPr id="5" name="Titel 4"/>
          <p:cNvSpPr>
            <a:spLocks noGrp="1"/>
          </p:cNvSpPr>
          <p:nvPr>
            <p:ph type="title"/>
          </p:nvPr>
        </p:nvSpPr>
        <p:spPr>
          <a:xfrm>
            <a:off x="539750" y="44530"/>
            <a:ext cx="8318530" cy="802800"/>
          </a:xfrm>
        </p:spPr>
        <p:txBody>
          <a:bodyPr/>
          <a:lstStyle/>
          <a:p>
            <a:r>
              <a:rPr lang="es-EC" dirty="0" smtClean="0"/>
              <a:t>Introducción</a:t>
            </a:r>
            <a:endParaRPr lang="en-US" dirty="0"/>
          </a:p>
        </p:txBody>
      </p:sp>
      <p:sp>
        <p:nvSpPr>
          <p:cNvPr id="6" name="Textplatzhalter 5"/>
          <p:cNvSpPr>
            <a:spLocks noGrp="1"/>
          </p:cNvSpPr>
          <p:nvPr>
            <p:ph type="body" sz="quarter" idx="10"/>
          </p:nvPr>
        </p:nvSpPr>
        <p:spPr/>
        <p:txBody>
          <a:bodyPr/>
          <a:lstStyle/>
          <a:p>
            <a:r>
              <a:rPr lang="es-EC" sz="1800" dirty="0" smtClean="0"/>
              <a:t>Entre el 80% y 90% de los nutrientes requeridos por los bovinos  en el trópico viene de pasturas (Cruz, et al., 2012)</a:t>
            </a:r>
            <a:endParaRPr lang="en-US" sz="1800" dirty="0"/>
          </a:p>
        </p:txBody>
      </p:sp>
      <p:sp>
        <p:nvSpPr>
          <p:cNvPr id="8" name="Content Placeholder 1"/>
          <p:cNvSpPr>
            <a:spLocks noGrp="1"/>
          </p:cNvSpPr>
          <p:nvPr>
            <p:ph idx="1"/>
          </p:nvPr>
        </p:nvSpPr>
        <p:spPr>
          <a:xfrm>
            <a:off x="523875" y="1346200"/>
            <a:ext cx="8334405" cy="4940320"/>
          </a:xfrm>
        </p:spPr>
        <p:txBody>
          <a:bodyPr/>
          <a:lstStyle/>
          <a:p>
            <a:pPr algn="just"/>
            <a:r>
              <a:rPr lang="es-EC" sz="2000" dirty="0"/>
              <a:t>El suelo, el agua y los recursos genéticos constituyen el fundamento en el que se basan la agricultura y la seguridad alimentaria mundial. </a:t>
            </a:r>
            <a:r>
              <a:rPr lang="es-EC" sz="2000" dirty="0" smtClean="0"/>
              <a:t>(FAO, 1996)</a:t>
            </a:r>
          </a:p>
          <a:p>
            <a:pPr algn="just"/>
            <a:r>
              <a:rPr lang="es-EC" sz="2000" dirty="0" smtClean="0"/>
              <a:t>Según Cruz  </a:t>
            </a:r>
            <a:r>
              <a:rPr lang="es-EC" sz="2000" i="1" dirty="0"/>
              <a:t>et al.,</a:t>
            </a:r>
            <a:r>
              <a:rPr lang="es-EC" sz="2000" dirty="0"/>
              <a:t> </a:t>
            </a:r>
            <a:r>
              <a:rPr lang="es-EC" sz="2000" dirty="0" smtClean="0"/>
              <a:t>2012, en </a:t>
            </a:r>
            <a:r>
              <a:rPr lang="es-EC" sz="2000" dirty="0"/>
              <a:t>los últimos años en la mayoría de los países de América tropical el deterioro de los pastizales se hace notable y alcanza aproximadamente el 50 % de la superficie </a:t>
            </a:r>
            <a:r>
              <a:rPr lang="es-EC" sz="2000" dirty="0" smtClean="0"/>
              <a:t>pastable.</a:t>
            </a:r>
          </a:p>
          <a:p>
            <a:pPr algn="just"/>
            <a:r>
              <a:rPr lang="es-EC" sz="2000" dirty="0"/>
              <a:t>Cruz  </a:t>
            </a:r>
            <a:r>
              <a:rPr lang="es-EC" sz="2000" i="1" dirty="0"/>
              <a:t>et al.,</a:t>
            </a:r>
            <a:r>
              <a:rPr lang="es-EC" sz="2000" dirty="0"/>
              <a:t> </a:t>
            </a:r>
            <a:r>
              <a:rPr lang="es-EC" sz="2000" dirty="0" smtClean="0"/>
              <a:t>2012, dice que la heterogeneidad de la Ganadería implica una amplia estructura de especies y variedades de pastos que retribuyan en la producción y compense las inversiones de siembra y mantenimiento. </a:t>
            </a:r>
            <a:r>
              <a:rPr lang="es-EC" sz="2000" dirty="0" smtClean="0">
                <a:solidFill>
                  <a:srgbClr val="F2EFEE"/>
                </a:solidFill>
              </a:rPr>
              <a:t>En el mundo las instituciones científicas y de extensión rural trabajan en la introducción y evaluación de germoplasma forrajero.</a:t>
            </a:r>
          </a:p>
          <a:p>
            <a:pPr algn="just"/>
            <a:r>
              <a:rPr lang="es-EC" sz="2000" dirty="0" smtClean="0"/>
              <a:t>En el Ecuador los materiales forrajeros introducidos por la empresa privada no son validados </a:t>
            </a:r>
          </a:p>
          <a:p>
            <a:pPr algn="just"/>
            <a:endParaRPr lang="en-US" sz="2000" dirty="0"/>
          </a:p>
          <a:p>
            <a:pPr algn="just"/>
            <a:endParaRPr lang="en-US" sz="20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2052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a:solidFill>
                  <a:srgbClr val="BDB3AB"/>
                </a:solidFill>
              </a:rPr>
              <a:t>Introducción</a:t>
            </a:r>
          </a:p>
          <a:p>
            <a:r>
              <a:rPr lang="es-EC" sz="2200" dirty="0">
                <a:solidFill>
                  <a:srgbClr val="634329"/>
                </a:solidFill>
              </a:rPr>
              <a:t>Objetivos</a:t>
            </a:r>
            <a:endParaRPr lang="en-US" sz="2200" dirty="0">
              <a:solidFill>
                <a:srgbClr val="634329"/>
              </a:solidFill>
            </a:endParaRPr>
          </a:p>
          <a:p>
            <a:r>
              <a:rPr lang="es-EC" sz="2200" dirty="0">
                <a:solidFill>
                  <a:srgbClr val="BDB3AB"/>
                </a:solidFill>
              </a:rPr>
              <a:t>Materiales y métodos</a:t>
            </a:r>
          </a:p>
          <a:p>
            <a:pPr lvl="1"/>
            <a:r>
              <a:rPr lang="es-EC" sz="1800" dirty="0">
                <a:solidFill>
                  <a:srgbClr val="BDB3AB"/>
                </a:solidFill>
              </a:rPr>
              <a:t>Procedimiento experimental</a:t>
            </a:r>
          </a:p>
          <a:p>
            <a:r>
              <a:rPr lang="es-EC" sz="2200" dirty="0">
                <a:solidFill>
                  <a:srgbClr val="BDB3AB"/>
                </a:solidFill>
              </a:rPr>
              <a:t>Resultados y discusión</a:t>
            </a:r>
            <a:endParaRPr lang="en-US" sz="2200" dirty="0">
              <a:solidFill>
                <a:srgbClr val="BDB3AB"/>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smtClean="0">
                <a:solidFill>
                  <a:srgbClr val="BDB3AB"/>
                </a:solidFill>
              </a:rPr>
              <a:t>Conclusiones</a:t>
            </a:r>
          </a:p>
          <a:p>
            <a:r>
              <a:rPr lang="es-EC" sz="2200" dirty="0" smtClean="0">
                <a:solidFill>
                  <a:srgbClr val="BDB3AB"/>
                </a:solidFill>
              </a:rPr>
              <a:t>Recomendaciones</a:t>
            </a:r>
            <a:endParaRPr lang="en-US" sz="2200" dirty="0">
              <a:solidFill>
                <a:srgbClr val="BDB3AB"/>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5</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13526461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s-EC" sz="2000" b="1" dirty="0"/>
              <a:t>Objetivo General</a:t>
            </a:r>
            <a:endParaRPr lang="en-US" sz="2000" b="1" dirty="0"/>
          </a:p>
          <a:p>
            <a:pPr lvl="1" algn="just"/>
            <a:r>
              <a:rPr lang="es-ES_tradnl" sz="1800" dirty="0"/>
              <a:t>Determinar la caracterización bromatológica y digestibilidad in vitro de la materia seca de quince variedades de pastos de la Sierra Ecuatoriana</a:t>
            </a:r>
            <a:r>
              <a:rPr lang="es-EC" sz="1800" dirty="0"/>
              <a:t>. </a:t>
            </a:r>
            <a:endParaRPr lang="en-US" sz="1800" dirty="0"/>
          </a:p>
          <a:p>
            <a:pPr algn="just"/>
            <a:r>
              <a:rPr lang="es-ES_tradnl" sz="2000" b="1" dirty="0" smtClean="0"/>
              <a:t>Objetivos </a:t>
            </a:r>
            <a:r>
              <a:rPr lang="es-ES_tradnl" sz="2000" b="1" dirty="0"/>
              <a:t>Específicos</a:t>
            </a:r>
            <a:endParaRPr lang="en-US" sz="2000" dirty="0"/>
          </a:p>
          <a:p>
            <a:pPr lvl="1" algn="just"/>
            <a:r>
              <a:rPr lang="es-ES_tradnl" sz="1800" dirty="0"/>
              <a:t>Evaluar la digestibilidad in vitro de la materia seca de las diferentes variedades   de pastos</a:t>
            </a:r>
            <a:endParaRPr lang="en-US" sz="1800" dirty="0"/>
          </a:p>
          <a:p>
            <a:pPr lvl="1" algn="just"/>
            <a:r>
              <a:rPr lang="es-ES_tradnl" sz="1800" dirty="0"/>
              <a:t>Determinar el efecto de la época del año sobre la valoración nutricional de los forrajes evaluados.</a:t>
            </a:r>
            <a:endParaRPr lang="en-US" sz="1800" dirty="0"/>
          </a:p>
          <a:p>
            <a:pPr lvl="1" algn="just"/>
            <a:r>
              <a:rPr lang="es-ES_tradnl" sz="1800" dirty="0"/>
              <a:t>Estimar el potencial de producción de las pasturas evaluadas mediante el uso de  ecuaciones de predicción</a:t>
            </a:r>
            <a:endParaRPr lang="en-US" sz="1800" dirty="0"/>
          </a:p>
          <a:p>
            <a:pPr algn="just"/>
            <a:endParaRPr lang="en-US" sz="2000" dirty="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4" name="Slide Number Placeholder 3"/>
          <p:cNvSpPr>
            <a:spLocks noGrp="1"/>
          </p:cNvSpPr>
          <p:nvPr>
            <p:ph type="sldNum" sz="quarter" idx="4"/>
          </p:nvPr>
        </p:nvSpPr>
        <p:spPr/>
        <p:txBody>
          <a:bodyPr/>
          <a:lstStyle/>
          <a:p>
            <a:fld id="{E66AA3EA-0569-43EF-BBA3-83FDB109D582}" type="slidenum">
              <a:rPr lang="en-US" smtClean="0"/>
              <a:pPr/>
              <a:t>6</a:t>
            </a:fld>
            <a:endParaRPr lang="en-US" dirty="0" smtClean="0"/>
          </a:p>
        </p:txBody>
      </p:sp>
      <p:sp>
        <p:nvSpPr>
          <p:cNvPr id="7" name="Title 6"/>
          <p:cNvSpPr>
            <a:spLocks noGrp="1"/>
          </p:cNvSpPr>
          <p:nvPr>
            <p:ph type="title"/>
          </p:nvPr>
        </p:nvSpPr>
        <p:spPr/>
        <p:txBody>
          <a:bodyPr/>
          <a:lstStyle/>
          <a:p>
            <a:r>
              <a:rPr lang="es-EC" dirty="0" smtClean="0"/>
              <a:t>Objetivos</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87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539750" y="614363"/>
            <a:ext cx="8289925" cy="498475"/>
          </a:xfrm>
          <a:prstGeom prst="rect">
            <a:avLst/>
          </a:prstGeom>
          <a:noFill/>
        </p:spPr>
        <p:txBody>
          <a:bodyPr/>
          <a:lstStyle>
            <a:lvl1pPr algn="l" rtl="0" eaLnBrk="1" fontAlgn="base" hangingPunct="1">
              <a:lnSpc>
                <a:spcPct val="95000"/>
              </a:lnSpc>
              <a:spcBef>
                <a:spcPct val="0"/>
              </a:spcBef>
              <a:spcAft>
                <a:spcPct val="0"/>
              </a:spcAft>
              <a:defRPr sz="2800">
                <a:solidFill>
                  <a:schemeClr val="accent4"/>
                </a:solidFill>
                <a:latin typeface="+mj-lt"/>
                <a:ea typeface="+mj-ea"/>
                <a:cs typeface="+mj-cs"/>
              </a:defRPr>
            </a:lvl1pPr>
            <a:lvl2pPr algn="l" rtl="0" eaLnBrk="1" fontAlgn="base" hangingPunct="1">
              <a:lnSpc>
                <a:spcPct val="95000"/>
              </a:lnSpc>
              <a:spcBef>
                <a:spcPct val="0"/>
              </a:spcBef>
              <a:spcAft>
                <a:spcPct val="0"/>
              </a:spcAft>
              <a:defRPr sz="2800">
                <a:solidFill>
                  <a:schemeClr val="folHlink"/>
                </a:solidFill>
                <a:latin typeface="Arial" charset="0"/>
              </a:defRPr>
            </a:lvl2pPr>
            <a:lvl3pPr algn="l" rtl="0" eaLnBrk="1" fontAlgn="base" hangingPunct="1">
              <a:lnSpc>
                <a:spcPct val="95000"/>
              </a:lnSpc>
              <a:spcBef>
                <a:spcPct val="0"/>
              </a:spcBef>
              <a:spcAft>
                <a:spcPct val="0"/>
              </a:spcAft>
              <a:defRPr sz="2800">
                <a:solidFill>
                  <a:schemeClr val="folHlink"/>
                </a:solidFill>
                <a:latin typeface="Arial" charset="0"/>
              </a:defRPr>
            </a:lvl3pPr>
            <a:lvl4pPr algn="l" rtl="0" eaLnBrk="1" fontAlgn="base" hangingPunct="1">
              <a:lnSpc>
                <a:spcPct val="95000"/>
              </a:lnSpc>
              <a:spcBef>
                <a:spcPct val="0"/>
              </a:spcBef>
              <a:spcAft>
                <a:spcPct val="0"/>
              </a:spcAft>
              <a:defRPr sz="2800">
                <a:solidFill>
                  <a:schemeClr val="folHlink"/>
                </a:solidFill>
                <a:latin typeface="Arial" charset="0"/>
              </a:defRPr>
            </a:lvl4pPr>
            <a:lvl5pPr algn="l" rtl="0" eaLnBrk="1" fontAlgn="base" hangingPunct="1">
              <a:lnSpc>
                <a:spcPct val="95000"/>
              </a:lnSpc>
              <a:spcBef>
                <a:spcPct val="0"/>
              </a:spcBef>
              <a:spcAft>
                <a:spcPct val="0"/>
              </a:spcAft>
              <a:defRPr sz="2800">
                <a:solidFill>
                  <a:schemeClr val="folHlink"/>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a:lstStyle>
          <a:p>
            <a:r>
              <a:rPr lang="es-EC" dirty="0" smtClean="0">
                <a:solidFill>
                  <a:srgbClr val="000000"/>
                </a:solidFill>
              </a:rPr>
              <a:t>Contenido</a:t>
            </a:r>
            <a:endParaRPr lang="en-US" dirty="0">
              <a:solidFill>
                <a:srgbClr val="000000"/>
              </a:solidFill>
            </a:endParaRPr>
          </a:p>
        </p:txBody>
      </p:sp>
      <p:sp>
        <p:nvSpPr>
          <p:cNvPr id="8" name="DividerSection"/>
          <p:cNvSpPr txBox="1">
            <a:spLocks noChangeArrowheads="1"/>
          </p:cNvSpPr>
          <p:nvPr/>
        </p:nvSpPr>
        <p:spPr>
          <a:xfrm>
            <a:off x="546100" y="1346200"/>
            <a:ext cx="8467725" cy="4903788"/>
          </a:xfrm>
          <a:prstGeom prst="rect">
            <a:avLst/>
          </a:prstGeom>
          <a:noFill/>
          <a:ln/>
        </p:spPr>
        <p:txBody>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s-EC" sz="2200" dirty="0" smtClean="0">
                <a:solidFill>
                  <a:srgbClr val="BDB3AB"/>
                </a:solidFill>
              </a:rPr>
              <a:t>Introducción</a:t>
            </a:r>
          </a:p>
          <a:p>
            <a:r>
              <a:rPr lang="es-EC" sz="2200" dirty="0" smtClean="0">
                <a:solidFill>
                  <a:srgbClr val="BDB3AB"/>
                </a:solidFill>
              </a:rPr>
              <a:t>Objetivos</a:t>
            </a:r>
            <a:endParaRPr lang="en-US" sz="2200" dirty="0">
              <a:solidFill>
                <a:srgbClr val="BDB3AB"/>
              </a:solidFill>
            </a:endParaRPr>
          </a:p>
          <a:p>
            <a:r>
              <a:rPr lang="es-EC" sz="2200" dirty="0">
                <a:solidFill>
                  <a:srgbClr val="634329"/>
                </a:solidFill>
              </a:rPr>
              <a:t>Materiales y métodos</a:t>
            </a:r>
          </a:p>
          <a:p>
            <a:pPr lvl="1"/>
            <a:r>
              <a:rPr lang="es-EC" sz="1800" dirty="0">
                <a:solidFill>
                  <a:srgbClr val="BDB3AB"/>
                </a:solidFill>
              </a:rPr>
              <a:t>Procedimiento experimental</a:t>
            </a:r>
          </a:p>
          <a:p>
            <a:r>
              <a:rPr lang="es-EC" sz="2200" dirty="0">
                <a:solidFill>
                  <a:srgbClr val="BDB3AB"/>
                </a:solidFill>
              </a:rPr>
              <a:t>Resultados y discusión</a:t>
            </a:r>
            <a:endParaRPr lang="en-US" sz="2200" dirty="0">
              <a:solidFill>
                <a:srgbClr val="BDB3AB"/>
              </a:solidFill>
            </a:endParaRPr>
          </a:p>
          <a:p>
            <a:pPr lvl="1"/>
            <a:r>
              <a:rPr lang="es-EC" sz="1800" dirty="0">
                <a:solidFill>
                  <a:srgbClr val="BDB3AB"/>
                </a:solidFill>
              </a:rPr>
              <a:t>Caracterización de 15 variedades de pastos</a:t>
            </a:r>
          </a:p>
          <a:p>
            <a:pPr lvl="1"/>
            <a:r>
              <a:rPr lang="es-EC" sz="1800" dirty="0">
                <a:solidFill>
                  <a:srgbClr val="BDB3AB"/>
                </a:solidFill>
              </a:rPr>
              <a:t>Evaluación de la </a:t>
            </a:r>
            <a:r>
              <a:rPr lang="es-EC" sz="1800" dirty="0" smtClean="0">
                <a:solidFill>
                  <a:srgbClr val="BDB3AB"/>
                </a:solidFill>
              </a:rPr>
              <a:t>digestibilidad</a:t>
            </a:r>
          </a:p>
          <a:p>
            <a:pPr lvl="1"/>
            <a:r>
              <a:rPr lang="es-EC" sz="1800" dirty="0" smtClean="0">
                <a:solidFill>
                  <a:srgbClr val="BDB3AB"/>
                </a:solidFill>
              </a:rPr>
              <a:t>Implicaciones</a:t>
            </a:r>
          </a:p>
          <a:p>
            <a:r>
              <a:rPr lang="es-EC" sz="2200" dirty="0" smtClean="0">
                <a:solidFill>
                  <a:srgbClr val="BDB3AB"/>
                </a:solidFill>
              </a:rPr>
              <a:t>Conclusiones</a:t>
            </a:r>
          </a:p>
          <a:p>
            <a:r>
              <a:rPr lang="es-EC" sz="2200" dirty="0" smtClean="0">
                <a:solidFill>
                  <a:srgbClr val="BDB3AB"/>
                </a:solidFill>
              </a:rPr>
              <a:t>Recomendaciones</a:t>
            </a:r>
            <a:endParaRPr lang="en-US" sz="2200" dirty="0">
              <a:solidFill>
                <a:srgbClr val="BDB3AB"/>
              </a:solidFill>
            </a:endParaRPr>
          </a:p>
        </p:txBody>
      </p:sp>
      <p:pic>
        <p:nvPicPr>
          <p:cNvPr id="4" name="Logo" descr="NVS RGB"/>
          <p:cNvPicPr>
            <a:picLocks noChangeAspect="1"/>
          </p:cNvPicPr>
          <p:nvPr/>
        </p:nvPicPr>
        <p:blipFill>
          <a:blip r:embed="rId3"/>
          <a:srcRect/>
          <a:stretch>
            <a:fillRect/>
          </a:stretch>
        </p:blipFill>
        <p:spPr bwMode="auto">
          <a:xfrm>
            <a:off x="7297738" y="6130925"/>
            <a:ext cx="1355725" cy="474663"/>
          </a:xfrm>
          <a:prstGeom prst="rect">
            <a:avLst/>
          </a:prstGeom>
          <a:noFill/>
          <a:ln w="9525">
            <a:noFill/>
            <a:miter lim="800000"/>
            <a:headEnd/>
            <a:tailEnd/>
          </a:ln>
        </p:spPr>
      </p:pic>
      <p:sp>
        <p:nvSpPr>
          <p:cNvPr id="5"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a:defRPr/>
            </a:pPr>
            <a:endParaRPr lang="en-US" noProof="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E66AA3EA-0569-43EF-BBA3-83FDB109D582}" type="slidenum">
              <a:rPr lang="en-US" smtClean="0"/>
              <a:pPr/>
              <a:t>7</a:t>
            </a:fld>
            <a:endParaRPr lang="en-US" dirty="0" smtClean="0"/>
          </a:p>
        </p:txBody>
      </p:sp>
      <p:sp>
        <p:nvSpPr>
          <p:cNvPr id="3" name="Footer Placeholder 2"/>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Tree>
    <p:custDataLst>
      <p:tags r:id="rId1"/>
    </p:custDataLst>
    <p:extLst>
      <p:ext uri="{BB962C8B-B14F-4D97-AF65-F5344CB8AC3E}">
        <p14:creationId xmlns:p14="http://schemas.microsoft.com/office/powerpoint/2010/main" val="42820201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just"/>
            <a:r>
              <a:rPr lang="es-ES_tradnl" sz="2000" dirty="0"/>
              <a:t>Previo a la obtención de las muestras a los pastos se sembraron de la forma </a:t>
            </a:r>
            <a:r>
              <a:rPr lang="es-ES_tradnl" sz="2000" dirty="0" smtClean="0"/>
              <a:t>tradicional. </a:t>
            </a:r>
            <a:r>
              <a:rPr lang="es-ES_tradnl" sz="2000" dirty="0">
                <a:solidFill>
                  <a:srgbClr val="F2EFEE"/>
                </a:solidFill>
              </a:rPr>
              <a:t>Se sembraron 3 parcelas por cada variedad para un total de 45 parcelas que fueron  distribuidas en forma aleatoria</a:t>
            </a:r>
            <a:r>
              <a:rPr lang="es-ES_tradnl" sz="2000" dirty="0" smtClean="0">
                <a:solidFill>
                  <a:srgbClr val="F2EFEE"/>
                </a:solidFill>
              </a:rPr>
              <a:t>. </a:t>
            </a:r>
            <a:r>
              <a:rPr lang="es-ES_tradnl" sz="2000" dirty="0">
                <a:solidFill>
                  <a:srgbClr val="F2EFEE"/>
                </a:solidFill>
              </a:rPr>
              <a:t>La siembra se realizó al voleo, con una cruzada, luego se pasó un atado de ramas para tapar ligeramente la semilla.</a:t>
            </a:r>
            <a:endParaRPr lang="en-US" sz="2000" dirty="0">
              <a:solidFill>
                <a:srgbClr val="F2EFEE"/>
              </a:solidFill>
            </a:endParaRPr>
          </a:p>
          <a:p>
            <a:pPr algn="just"/>
            <a:r>
              <a:rPr lang="es-ES_tradnl" sz="2000" dirty="0" smtClean="0"/>
              <a:t>Los </a:t>
            </a:r>
            <a:r>
              <a:rPr lang="es-ES_tradnl" sz="2000" dirty="0"/>
              <a:t>pastos sembrados se les aplico un corte de igualación inicial, se evaluaron dos cortes uno en época de lluvias a los 30 días desde el último corte y otro en la época seca a los 45 días desde el último corte</a:t>
            </a:r>
            <a:r>
              <a:rPr lang="es-ES_tradnl" sz="2000" dirty="0" smtClean="0"/>
              <a:t>.</a:t>
            </a:r>
            <a:r>
              <a:rPr lang="es-ES_tradnl" sz="2000" dirty="0"/>
              <a:t> </a:t>
            </a:r>
            <a:endParaRPr lang="en-US" sz="2000" dirty="0"/>
          </a:p>
          <a:p>
            <a:pPr algn="just"/>
            <a:r>
              <a:rPr lang="es-ES_tradnl" sz="2000" dirty="0"/>
              <a:t>Se aplicó el cuadrante cuatro veces en cada parcela y se sacó un promedio entre las tres parcelas por variedad. </a:t>
            </a:r>
            <a:r>
              <a:rPr lang="es-ES_tradnl" sz="2000" dirty="0">
                <a:solidFill>
                  <a:srgbClr val="F2EFEE"/>
                </a:solidFill>
              </a:rPr>
              <a:t>Posteriormente se tomó una muestra de 1000 gramos para enviarla al laboratorio (INIAP), donde se realizaron los análisis: Proximal, esquema de Van Soest y Digestibilidad in Vitro de la materia seca. </a:t>
            </a:r>
            <a:endParaRPr lang="en-US" sz="2000" dirty="0">
              <a:solidFill>
                <a:srgbClr val="F2EFEE"/>
              </a:solidFill>
            </a:endParaRPr>
          </a:p>
          <a:p>
            <a:pPr algn="just"/>
            <a:endParaRPr lang="es-ES_tradnl" sz="2000" dirty="0" smtClean="0"/>
          </a:p>
        </p:txBody>
      </p:sp>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8</a:t>
            </a:fld>
            <a:endParaRPr lang="en-US" dirty="0" smtClean="0"/>
          </a:p>
        </p:txBody>
      </p:sp>
      <p:sp>
        <p:nvSpPr>
          <p:cNvPr id="4" name="Title 3"/>
          <p:cNvSpPr>
            <a:spLocks noGrp="1"/>
          </p:cNvSpPr>
          <p:nvPr>
            <p:ph type="title"/>
          </p:nvPr>
        </p:nvSpPr>
        <p:spPr>
          <a:xfrm>
            <a:off x="539750" y="332570"/>
            <a:ext cx="8318530" cy="802800"/>
          </a:xfrm>
        </p:spPr>
        <p:txBody>
          <a:bodyPr/>
          <a:lstStyle/>
          <a:p>
            <a:r>
              <a:rPr lang="es-EC" dirty="0" smtClean="0"/>
              <a:t>Materiales y métodos</a:t>
            </a:r>
            <a:endParaRPr lang="en-US" dirty="0"/>
          </a:p>
        </p:txBody>
      </p:sp>
      <p:sp>
        <p:nvSpPr>
          <p:cNvPr id="6" name="Textplatzhalter 5"/>
          <p:cNvSpPr>
            <a:spLocks noGrp="1"/>
          </p:cNvSpPr>
          <p:nvPr>
            <p:ph type="body" sz="quarter" idx="10"/>
          </p:nvPr>
        </p:nvSpPr>
        <p:spPr>
          <a:xfrm>
            <a:off x="540000" y="738554"/>
            <a:ext cx="8311392" cy="367571"/>
          </a:xfrm>
        </p:spPr>
        <p:txBody>
          <a:bodyPr/>
          <a:lstStyle/>
          <a:p>
            <a:r>
              <a:rPr lang="es-EC" dirty="0" smtClean="0"/>
              <a:t>Procedimiento experimental</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923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just"/>
            <a:r>
              <a:rPr lang="es-ES" sz="2000" dirty="0"/>
              <a:t>Los requerimientos energéticos de las vacas en producción se definieron según el estudio de Fernandez, A. (2008), quien determino los siguientes valores:</a:t>
            </a:r>
            <a:endParaRPr lang="en-US" sz="2000" dirty="0"/>
          </a:p>
          <a:p>
            <a:pPr lvl="1" algn="just">
              <a:lnSpc>
                <a:spcPct val="150000"/>
              </a:lnSpc>
            </a:pPr>
            <a:r>
              <a:rPr lang="es-ES" sz="1800" dirty="0" smtClean="0"/>
              <a:t>VP15 </a:t>
            </a:r>
            <a:r>
              <a:rPr lang="es-ES" sz="1800" dirty="0"/>
              <a:t>es una vaca de 500 Kg de peso vivo, con 15 litros en producción de leche por día y que requiere 34,0 </a:t>
            </a:r>
            <a:r>
              <a:rPr lang="es-ES" sz="1800" dirty="0" err="1"/>
              <a:t>Mcal</a:t>
            </a:r>
            <a:r>
              <a:rPr lang="es-ES" sz="1800" dirty="0"/>
              <a:t> EM/día</a:t>
            </a:r>
            <a:endParaRPr lang="en-US" sz="1800" dirty="0"/>
          </a:p>
          <a:p>
            <a:pPr lvl="1" algn="just">
              <a:lnSpc>
                <a:spcPct val="150000"/>
              </a:lnSpc>
            </a:pPr>
            <a:r>
              <a:rPr lang="es-ES" sz="1800" dirty="0"/>
              <a:t>VP17 es una vaca de 500 Kg de peso vivo, con 17 litros en producción de leche por día y que requiere 37,7 </a:t>
            </a:r>
            <a:r>
              <a:rPr lang="es-ES" sz="1800" dirty="0" err="1"/>
              <a:t>Mcal</a:t>
            </a:r>
            <a:r>
              <a:rPr lang="es-ES" sz="1800" dirty="0"/>
              <a:t> EM/día</a:t>
            </a:r>
            <a:endParaRPr lang="en-US" sz="1800" dirty="0"/>
          </a:p>
          <a:p>
            <a:pPr lvl="1" algn="just">
              <a:lnSpc>
                <a:spcPct val="150000"/>
              </a:lnSpc>
            </a:pPr>
            <a:r>
              <a:rPr lang="es-ES" sz="1800" dirty="0"/>
              <a:t>VP20 es una vaca de 500 Kg de peso vivo, con 20 litros en producción de leche por día y que requiere 42,1 </a:t>
            </a:r>
            <a:r>
              <a:rPr lang="es-ES" sz="1800" dirty="0" err="1"/>
              <a:t>Mcal</a:t>
            </a:r>
            <a:r>
              <a:rPr lang="es-ES" sz="1800" dirty="0"/>
              <a:t> EM/día</a:t>
            </a:r>
            <a:endParaRPr lang="en-US" sz="1800" dirty="0"/>
          </a:p>
          <a:p>
            <a:pPr algn="just"/>
            <a:endParaRPr lang="es-ES_tradnl" sz="2000" dirty="0" smtClean="0"/>
          </a:p>
        </p:txBody>
      </p:sp>
      <p:sp>
        <p:nvSpPr>
          <p:cNvPr id="2" name="Footer Placeholder 1"/>
          <p:cNvSpPr>
            <a:spLocks noGrp="1"/>
          </p:cNvSpPr>
          <p:nvPr>
            <p:ph type="ftr" sz="quarter" idx="3"/>
          </p:nvPr>
        </p:nvSpPr>
        <p:spPr/>
        <p:txBody>
          <a:bodyPr/>
          <a:lstStyle/>
          <a:p>
            <a:r>
              <a:rPr lang="es-EC" smtClean="0"/>
              <a:t> | Caracterizacion Bromatologica y Digestibilidad in Vitro de la MS | Wladimir Armijos | Diciembre 2014</a:t>
            </a:r>
            <a:endParaRPr lang="en-US" dirty="0"/>
          </a:p>
        </p:txBody>
      </p:sp>
      <p:sp>
        <p:nvSpPr>
          <p:cNvPr id="3" name="Slide Number Placeholder 2"/>
          <p:cNvSpPr>
            <a:spLocks noGrp="1"/>
          </p:cNvSpPr>
          <p:nvPr>
            <p:ph type="sldNum" sz="quarter" idx="4"/>
          </p:nvPr>
        </p:nvSpPr>
        <p:spPr/>
        <p:txBody>
          <a:bodyPr/>
          <a:lstStyle/>
          <a:p>
            <a:fld id="{E66AA3EA-0569-43EF-BBA3-83FDB109D582}" type="slidenum">
              <a:rPr lang="en-US" smtClean="0"/>
              <a:pPr/>
              <a:t>9</a:t>
            </a:fld>
            <a:endParaRPr lang="en-US" dirty="0" smtClean="0"/>
          </a:p>
        </p:txBody>
      </p:sp>
      <p:sp>
        <p:nvSpPr>
          <p:cNvPr id="4" name="Title 3"/>
          <p:cNvSpPr>
            <a:spLocks noGrp="1"/>
          </p:cNvSpPr>
          <p:nvPr>
            <p:ph type="title"/>
          </p:nvPr>
        </p:nvSpPr>
        <p:spPr>
          <a:xfrm>
            <a:off x="539750" y="332570"/>
            <a:ext cx="8318530" cy="802800"/>
          </a:xfrm>
        </p:spPr>
        <p:txBody>
          <a:bodyPr/>
          <a:lstStyle/>
          <a:p>
            <a:r>
              <a:rPr lang="es-EC" dirty="0" smtClean="0"/>
              <a:t>Materiales y métodos</a:t>
            </a:r>
            <a:endParaRPr lang="en-US" dirty="0"/>
          </a:p>
        </p:txBody>
      </p:sp>
      <p:sp>
        <p:nvSpPr>
          <p:cNvPr id="6" name="Textplatzhalter 5"/>
          <p:cNvSpPr>
            <a:spLocks noGrp="1"/>
          </p:cNvSpPr>
          <p:nvPr>
            <p:ph type="body" sz="quarter" idx="10"/>
          </p:nvPr>
        </p:nvSpPr>
        <p:spPr>
          <a:xfrm>
            <a:off x="540000" y="738554"/>
            <a:ext cx="8311392" cy="367571"/>
          </a:xfrm>
        </p:spPr>
        <p:txBody>
          <a:bodyPr/>
          <a:lstStyle/>
          <a:p>
            <a:r>
              <a:rPr lang="es-EC" dirty="0" smtClean="0"/>
              <a:t>Procedimiento experimental</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90" y="6086810"/>
            <a:ext cx="2425545" cy="72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47426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ags/tag2.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ags/tag3.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ags/tag4.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ags/tag5.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ags/tag6.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ags/tag7.xml><?xml version="1.0" encoding="utf-8"?>
<p:tagLst xmlns:a="http://schemas.openxmlformats.org/drawingml/2006/main" xmlns:r="http://schemas.openxmlformats.org/officeDocument/2006/relationships" xmlns:p="http://schemas.openxmlformats.org/presentationml/2006/main">
  <p:tag name="SECTIONNUMBER" val="1"/>
  <p:tag name="SLIDETYPE" val="NovartisAgenda12"/>
  <p:tag name="DIVIDERSECTIONCOUNT" val="1"/>
</p:tagLst>
</file>

<file path=ppt/theme/theme1.xml><?xml version="1.0" encoding="utf-8"?>
<a:theme xmlns:a="http://schemas.openxmlformats.org/drawingml/2006/main" name="01_Plain_Novartis_White">
  <a:themeElements>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
      <a:majorFont>
        <a:latin typeface="Arial"/>
        <a:ea typeface=""/>
        <a:cs typeface=""/>
      </a:majorFont>
      <a:minorFont>
        <a:latin typeface="Arial"/>
        <a:ea typeface=""/>
        <a:cs typeface=""/>
      </a:minorFont>
    </a:fontScheme>
    <a:fmtScheme name="Novart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Novartis">
  <a:themeElements>
    <a:clrScheme name="Novartis">
      <a:dk1>
        <a:srgbClr val="917B69"/>
      </a:dk1>
      <a:lt1>
        <a:srgbClr val="FFFFFF"/>
      </a:lt1>
      <a:dk2>
        <a:srgbClr val="917B69"/>
      </a:dk2>
      <a:lt2>
        <a:srgbClr val="F8F8F8"/>
      </a:lt2>
      <a:accent1>
        <a:srgbClr val="FCAF17"/>
      </a:accent1>
      <a:accent2>
        <a:srgbClr val="EC8026"/>
      </a:accent2>
      <a:accent3>
        <a:srgbClr val="E44C16"/>
      </a:accent3>
      <a:accent4>
        <a:srgbClr val="923222"/>
      </a:accent4>
      <a:accent5>
        <a:srgbClr val="634329"/>
      </a:accent5>
      <a:accent6>
        <a:srgbClr val="000000"/>
      </a:accent6>
      <a:hlink>
        <a:srgbClr val="917B69"/>
      </a:hlink>
      <a:folHlink>
        <a:srgbClr val="917B69"/>
      </a:folHlink>
    </a:clrScheme>
    <a:fontScheme name="Novartis">
      <a:majorFont>
        <a:latin typeface="Arial"/>
        <a:ea typeface=""/>
        <a:cs typeface=""/>
      </a:majorFont>
      <a:minorFont>
        <a:latin typeface="Arial"/>
        <a:ea typeface=""/>
        <a:cs typeface=""/>
      </a:minorFont>
    </a:fontScheme>
    <a:fmtScheme name="Novart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Novartis">
  <a:themeElements>
    <a:clrScheme name="Novartis">
      <a:dk1>
        <a:srgbClr val="917B69"/>
      </a:dk1>
      <a:lt1>
        <a:srgbClr val="FFFFFF"/>
      </a:lt1>
      <a:dk2>
        <a:srgbClr val="917B69"/>
      </a:dk2>
      <a:lt2>
        <a:srgbClr val="F8F8F8"/>
      </a:lt2>
      <a:accent1>
        <a:srgbClr val="FCAF17"/>
      </a:accent1>
      <a:accent2>
        <a:srgbClr val="EC8026"/>
      </a:accent2>
      <a:accent3>
        <a:srgbClr val="E44C16"/>
      </a:accent3>
      <a:accent4>
        <a:srgbClr val="923222"/>
      </a:accent4>
      <a:accent5>
        <a:srgbClr val="634329"/>
      </a:accent5>
      <a:accent6>
        <a:srgbClr val="000000"/>
      </a:accent6>
      <a:hlink>
        <a:srgbClr val="917B69"/>
      </a:hlink>
      <a:folHlink>
        <a:srgbClr val="917B69"/>
      </a:folHlink>
    </a:clrScheme>
    <a:fontScheme name="Novartis">
      <a:majorFont>
        <a:latin typeface="Arial"/>
        <a:ea typeface=""/>
        <a:cs typeface=""/>
      </a:majorFont>
      <a:minorFont>
        <a:latin typeface="Arial"/>
        <a:ea typeface=""/>
        <a:cs typeface=""/>
      </a:minorFont>
    </a:fontScheme>
    <a:fmtScheme name="Novart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TotalTime>
  <Words>1844</Words>
  <Application>Microsoft Office PowerPoint</Application>
  <PresentationFormat>On-screen Show (4:3)</PresentationFormat>
  <Paragraphs>196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01_Plain_Novartis_White</vt:lpstr>
      <vt:lpstr>CARACTERIZACIÓN BROMATOLÓGICA Y DIGESTIBILIDAD IN VITRO DE LA MATERIA SECA DE 15 VARIEDADES DE PASTOS DE LA SIERRA ECUATORIANA</vt:lpstr>
      <vt:lpstr>PowerPoint Presentation</vt:lpstr>
      <vt:lpstr>PowerPoint Presentation</vt:lpstr>
      <vt:lpstr>Introducción</vt:lpstr>
      <vt:lpstr>PowerPoint Presentation</vt:lpstr>
      <vt:lpstr>Objetivos</vt:lpstr>
      <vt:lpstr>PowerPoint Presentation</vt:lpstr>
      <vt:lpstr>Materiales y métodos</vt:lpstr>
      <vt:lpstr>Materiales y métodos</vt:lpstr>
      <vt:lpstr>PowerPoint Presentation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Resultados y discusión</vt:lpstr>
      <vt:lpstr>PowerPoint Presentation</vt:lpstr>
      <vt:lpstr>Conclusiones</vt:lpstr>
      <vt:lpstr>PowerPoint Presentation</vt:lpstr>
      <vt:lpstr>Recomendaciones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Heer, Stefan (Ext)</dc:creator>
  <cp:lastModifiedBy>Armijos, Wladimir</cp:lastModifiedBy>
  <cp:revision>38</cp:revision>
  <dcterms:created xsi:type="dcterms:W3CDTF">2003-03-31T17:34:10Z</dcterms:created>
  <dcterms:modified xsi:type="dcterms:W3CDTF">2014-12-12T13:37:43Z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derSectionCount">
    <vt:lpwstr>12</vt:lpwstr>
  </property>
  <property fmtid="{D5CDD505-2E9C-101B-9397-08002B2CF9AE}" pid="3" name="ConferenceTitle">
    <vt:lpwstr>Caracterizacion Bromatologica y Digestibilidad in Vitro de la MS</vt:lpwstr>
  </property>
  <property fmtid="{D5CDD505-2E9C-101B-9397-08002B2CF9AE}" pid="4" name="PresenterName">
    <vt:lpwstr>Wladimir Armijos</vt:lpwstr>
  </property>
  <property fmtid="{D5CDD505-2E9C-101B-9397-08002B2CF9AE}" pid="5" name="PresDate">
    <vt:lpwstr>Diciembre 2014</vt:lpwstr>
  </property>
  <property fmtid="{D5CDD505-2E9C-101B-9397-08002B2CF9AE}" pid="6" name="PresSubject">
    <vt:lpwstr/>
  </property>
  <property fmtid="{D5CDD505-2E9C-101B-9397-08002B2CF9AE}" pid="7" name="ConfidentialityLevel">
    <vt:lpwstr>None (no value displayed on slides)</vt:lpwstr>
  </property>
  <property fmtid="{D5CDD505-2E9C-101B-9397-08002B2CF9AE}" pid="8" name="HideFooter">
    <vt:bool>false</vt:bool>
  </property>
  <property fmtid="{D5CDD505-2E9C-101B-9397-08002B2CF9AE}" pid="9" name="LegalDisclaimer">
    <vt:lpwstr>LegalDisclaimerNO</vt:lpwstr>
  </property>
</Properties>
</file>