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68" r:id="rId1"/>
  </p:sldMasterIdLst>
  <p:notesMasterIdLst>
    <p:notesMasterId r:id="rId58"/>
  </p:notesMasterIdLst>
  <p:sldIdLst>
    <p:sldId id="258" r:id="rId2"/>
    <p:sldId id="287" r:id="rId3"/>
    <p:sldId id="264" r:id="rId4"/>
    <p:sldId id="260" r:id="rId5"/>
    <p:sldId id="331" r:id="rId6"/>
    <p:sldId id="261" r:id="rId7"/>
    <p:sldId id="333" r:id="rId8"/>
    <p:sldId id="262" r:id="rId9"/>
    <p:sldId id="265" r:id="rId10"/>
    <p:sldId id="290" r:id="rId11"/>
    <p:sldId id="291" r:id="rId12"/>
    <p:sldId id="266" r:id="rId13"/>
    <p:sldId id="267" r:id="rId14"/>
    <p:sldId id="268" r:id="rId15"/>
    <p:sldId id="293" r:id="rId16"/>
    <p:sldId id="294" r:id="rId17"/>
    <p:sldId id="341" r:id="rId18"/>
    <p:sldId id="295" r:id="rId19"/>
    <p:sldId id="274" r:id="rId20"/>
    <p:sldId id="297" r:id="rId21"/>
    <p:sldId id="335" r:id="rId22"/>
    <p:sldId id="298" r:id="rId23"/>
    <p:sldId id="337" r:id="rId24"/>
    <p:sldId id="299" r:id="rId25"/>
    <p:sldId id="327" r:id="rId26"/>
    <p:sldId id="276" r:id="rId27"/>
    <p:sldId id="300" r:id="rId28"/>
    <p:sldId id="329" r:id="rId29"/>
    <p:sldId id="277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278" r:id="rId41"/>
    <p:sldId id="313" r:id="rId42"/>
    <p:sldId id="315" r:id="rId43"/>
    <p:sldId id="339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43" r:id="rId54"/>
    <p:sldId id="345" r:id="rId55"/>
    <p:sldId id="325" r:id="rId56"/>
    <p:sldId id="288" r:id="rId5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2" autoAdjust="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CD31E5-875A-4A66-A5B8-9F05C539A799}" type="doc">
      <dgm:prSet loTypeId="urn:microsoft.com/office/officeart/2005/8/layout/cycle3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05968EDA-5D55-4C7F-BCCC-45A30444121F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  <a:latin typeface="Berlin Sans FB Demi" pitchFamily="34" charset="0"/>
            </a:rPr>
            <a:t>CAPÍTULO I</a:t>
          </a:r>
          <a:endParaRPr lang="es-EC" b="1" u="sng" dirty="0" smtClean="0">
            <a:solidFill>
              <a:schemeClr val="bg1"/>
            </a:solidFill>
            <a:latin typeface="Berlin Sans FB Demi" pitchFamily="34" charset="0"/>
          </a:endParaRPr>
        </a:p>
        <a:p>
          <a:r>
            <a:rPr lang="es-EC" b="1" u="sng" dirty="0" smtClean="0">
              <a:solidFill>
                <a:schemeClr val="bg1"/>
              </a:solidFill>
              <a:latin typeface="Berlin Sans FB Demi" pitchFamily="34" charset="0"/>
            </a:rPr>
            <a:t>PROBLEMA INVESTIGATIVO</a:t>
          </a:r>
        </a:p>
      </dgm:t>
    </dgm:pt>
    <dgm:pt modelId="{A1852C9E-F3E5-4970-AC9D-DB30A499B365}" type="parTrans" cxnId="{39844158-5355-456A-B6E6-20DB762ED311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 Demi" pitchFamily="34" charset="0"/>
          </a:endParaRPr>
        </a:p>
      </dgm:t>
    </dgm:pt>
    <dgm:pt modelId="{F3D7A579-8361-436B-AB3E-40C929864065}" type="sibTrans" cxnId="{39844158-5355-456A-B6E6-20DB762ED311}">
      <dgm:prSet/>
      <dgm:spPr/>
      <dgm:t>
        <a:bodyPr/>
        <a:lstStyle/>
        <a:p>
          <a:endParaRPr lang="es-EC" b="1" dirty="0">
            <a:solidFill>
              <a:schemeClr val="bg1"/>
            </a:solidFill>
            <a:latin typeface="Berlin Sans FB Demi" pitchFamily="34" charset="0"/>
          </a:endParaRPr>
        </a:p>
      </dgm:t>
    </dgm:pt>
    <dgm:pt modelId="{6246BCD9-88AF-43A7-AF98-ACE160BC2CC2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  <a:latin typeface="Berlin Sans FB Demi" pitchFamily="34" charset="0"/>
            </a:rPr>
            <a:t>CAPÍTULO  II</a:t>
          </a:r>
        </a:p>
        <a:p>
          <a:r>
            <a:rPr lang="es-EC" b="1" u="sng" dirty="0" smtClean="0">
              <a:solidFill>
                <a:schemeClr val="bg1"/>
              </a:solidFill>
              <a:latin typeface="Berlin Sans FB Demi" pitchFamily="34" charset="0"/>
            </a:rPr>
            <a:t>MARCO TEÓRICO</a:t>
          </a:r>
        </a:p>
        <a:p>
          <a:endParaRPr lang="es-EC" b="1" dirty="0">
            <a:solidFill>
              <a:schemeClr val="bg1"/>
            </a:solidFill>
            <a:latin typeface="Berlin Sans FB Demi" pitchFamily="34" charset="0"/>
          </a:endParaRPr>
        </a:p>
      </dgm:t>
    </dgm:pt>
    <dgm:pt modelId="{648BC361-12AA-4152-8C10-5DB7B5775DC3}" type="parTrans" cxnId="{CF893508-EE8F-4E9C-A92A-4334CEE52926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 Demi" pitchFamily="34" charset="0"/>
          </a:endParaRPr>
        </a:p>
      </dgm:t>
    </dgm:pt>
    <dgm:pt modelId="{DF03A547-2141-47C6-AA8F-9B7295B118BF}" type="sibTrans" cxnId="{CF893508-EE8F-4E9C-A92A-4334CEE52926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 Demi" pitchFamily="34" charset="0"/>
          </a:endParaRPr>
        </a:p>
      </dgm:t>
    </dgm:pt>
    <dgm:pt modelId="{FCBF1AC2-8CE7-46DB-B5C4-7AB3209EA354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  <a:latin typeface="Berlin Sans FB Demi" pitchFamily="34" charset="0"/>
            </a:rPr>
            <a:t>CAPÍTULO III</a:t>
          </a:r>
        </a:p>
        <a:p>
          <a:r>
            <a:rPr lang="es-EC" b="1" u="sng" dirty="0" smtClean="0">
              <a:solidFill>
                <a:schemeClr val="bg1"/>
              </a:solidFill>
              <a:latin typeface="Berlin Sans FB Demi" pitchFamily="34" charset="0"/>
            </a:rPr>
            <a:t>ANÁLISIS DE LA EMPRESA</a:t>
          </a:r>
        </a:p>
      </dgm:t>
    </dgm:pt>
    <dgm:pt modelId="{8F0FEA8A-C3CD-4B69-B01D-68990ABB642D}" type="parTrans" cxnId="{5BE2B55E-8A57-4BA8-86A0-20BA664C7DF9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 Demi" pitchFamily="34" charset="0"/>
          </a:endParaRPr>
        </a:p>
      </dgm:t>
    </dgm:pt>
    <dgm:pt modelId="{6FB0BCC0-D7E7-46EE-B672-99CF40E58361}" type="sibTrans" cxnId="{5BE2B55E-8A57-4BA8-86A0-20BA664C7DF9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 Demi" pitchFamily="34" charset="0"/>
          </a:endParaRPr>
        </a:p>
      </dgm:t>
    </dgm:pt>
    <dgm:pt modelId="{C26075FC-098F-47C6-AF6C-2EC15156267A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  <a:latin typeface="Berlin Sans FB Demi" pitchFamily="34" charset="0"/>
            </a:rPr>
            <a:t>CAPÍTULO V</a:t>
          </a:r>
        </a:p>
        <a:p>
          <a:r>
            <a:rPr lang="es-ES" b="1" u="sng" dirty="0" smtClean="0">
              <a:solidFill>
                <a:schemeClr val="bg1"/>
              </a:solidFill>
              <a:latin typeface="Berlin Sans FB Demi" pitchFamily="34" charset="0"/>
              <a:cs typeface="Aharoni" pitchFamily="2" charset="-79"/>
            </a:rPr>
            <a:t>CONCLUSIONES Y  RECOMENDACIONES</a:t>
          </a:r>
          <a:endParaRPr lang="es-EC" b="1" dirty="0">
            <a:solidFill>
              <a:schemeClr val="bg1"/>
            </a:solidFill>
            <a:latin typeface="Berlin Sans FB Demi" pitchFamily="34" charset="0"/>
          </a:endParaRPr>
        </a:p>
      </dgm:t>
    </dgm:pt>
    <dgm:pt modelId="{8F8B1200-19B2-4FD1-9AED-26605D74B0BA}" type="parTrans" cxnId="{79EDDE4D-3935-49DE-A395-7C7160B9FEE5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 Demi" pitchFamily="34" charset="0"/>
          </a:endParaRPr>
        </a:p>
      </dgm:t>
    </dgm:pt>
    <dgm:pt modelId="{D73FCCC1-9097-4599-BADA-57CECE900046}" type="sibTrans" cxnId="{79EDDE4D-3935-49DE-A395-7C7160B9FEE5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 Demi" pitchFamily="34" charset="0"/>
          </a:endParaRPr>
        </a:p>
      </dgm:t>
    </dgm:pt>
    <dgm:pt modelId="{3F337A71-7983-4EE7-A668-4D776B9F464C}">
      <dgm:prSet phldrT="[Texto]"/>
      <dgm:spPr/>
      <dgm:t>
        <a:bodyPr/>
        <a:lstStyle/>
        <a:p>
          <a:r>
            <a:rPr lang="es-ES_tradnl" b="1" dirty="0" smtClean="0">
              <a:solidFill>
                <a:schemeClr val="bg1"/>
              </a:solidFill>
              <a:latin typeface="Berlin Sans FB Demi" pitchFamily="34" charset="0"/>
            </a:rPr>
            <a:t>MODELO DE GESTIÓN FINANCIERA PARA LA EMPRESA PRODUCTORA – EXPORTADORA AGROROMO</a:t>
          </a:r>
          <a:endParaRPr lang="es-EC" b="1" u="sng" dirty="0">
            <a:solidFill>
              <a:schemeClr val="bg1"/>
            </a:solidFill>
            <a:latin typeface="Berlin Sans FB Demi" pitchFamily="34" charset="0"/>
            <a:cs typeface="Aharoni" pitchFamily="2" charset="-79"/>
          </a:endParaRPr>
        </a:p>
      </dgm:t>
    </dgm:pt>
    <dgm:pt modelId="{5993EBD4-74E4-463A-B612-21C96A6CA18B}" type="parTrans" cxnId="{6F489F74-F0F9-4DB9-8A28-1E3E1A7F8AD6}">
      <dgm:prSet/>
      <dgm:spPr/>
      <dgm:t>
        <a:bodyPr/>
        <a:lstStyle/>
        <a:p>
          <a:endParaRPr lang="es-MX" b="1">
            <a:solidFill>
              <a:schemeClr val="bg1"/>
            </a:solidFill>
            <a:latin typeface="Berlin Sans FB Demi" pitchFamily="34" charset="0"/>
          </a:endParaRPr>
        </a:p>
      </dgm:t>
    </dgm:pt>
    <dgm:pt modelId="{87433B0E-BCBF-43E6-B13A-92D8E4C323EE}" type="sibTrans" cxnId="{6F489F74-F0F9-4DB9-8A28-1E3E1A7F8AD6}">
      <dgm:prSet/>
      <dgm:spPr/>
      <dgm:t>
        <a:bodyPr/>
        <a:lstStyle/>
        <a:p>
          <a:endParaRPr lang="es-MX" b="1">
            <a:solidFill>
              <a:schemeClr val="bg1"/>
            </a:solidFill>
            <a:latin typeface="Berlin Sans FB Demi" pitchFamily="34" charset="0"/>
          </a:endParaRPr>
        </a:p>
      </dgm:t>
    </dgm:pt>
    <dgm:pt modelId="{88F23CD1-813F-4E8D-A183-7DA8011CEC77}">
      <dgm:prSet/>
      <dgm:spPr/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erlin Sans FB Demi" pitchFamily="34" charset="0"/>
            </a:rPr>
            <a:t>CAPÍTULO IV </a:t>
          </a:r>
        </a:p>
        <a:p>
          <a:r>
            <a:rPr lang="es-ES" b="1" u="sng" dirty="0" smtClean="0">
              <a:solidFill>
                <a:schemeClr val="bg1"/>
              </a:solidFill>
              <a:latin typeface="Berlin Sans FB Demi" pitchFamily="34" charset="0"/>
            </a:rPr>
            <a:t>MODELO DE GESTIÓN FINANCIERA</a:t>
          </a:r>
        </a:p>
      </dgm:t>
    </dgm:pt>
    <dgm:pt modelId="{C0FCFC09-3AAA-4FA0-8B8D-9761109FB346}" type="parTrans" cxnId="{76906345-1900-4016-B009-B49B6019F810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 Demi" pitchFamily="34" charset="0"/>
          </a:endParaRPr>
        </a:p>
      </dgm:t>
    </dgm:pt>
    <dgm:pt modelId="{820AD724-FF36-44D4-AD13-81DA3D71E406}" type="sibTrans" cxnId="{76906345-1900-4016-B009-B49B6019F810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 Demi" pitchFamily="34" charset="0"/>
          </a:endParaRPr>
        </a:p>
      </dgm:t>
    </dgm:pt>
    <dgm:pt modelId="{3B115A68-CAF9-4512-9E4F-4A22C1023461}" type="pres">
      <dgm:prSet presAssocID="{FACD31E5-875A-4A66-A5B8-9F05C539A7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58E7B99-0B21-4E8D-9308-2A1DCEB6DA7D}" type="pres">
      <dgm:prSet presAssocID="{FACD31E5-875A-4A66-A5B8-9F05C539A799}" presName="cycle" presStyleCnt="0"/>
      <dgm:spPr/>
      <dgm:t>
        <a:bodyPr/>
        <a:lstStyle/>
        <a:p>
          <a:endParaRPr lang="es-MX"/>
        </a:p>
      </dgm:t>
    </dgm:pt>
    <dgm:pt modelId="{0C1E9278-3AEE-4A9D-A164-3AEBBE3EDD18}" type="pres">
      <dgm:prSet presAssocID="{05968EDA-5D55-4C7F-BCCC-45A30444121F}" presName="nodeFirstNode" presStyleLbl="node1" presStyleIdx="0" presStyleCnt="6" custScaleY="137864" custRadScaleRad="98436" custRadScaleInc="-67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E91EFA-C40C-44A8-BC60-F34926AA51ED}" type="pres">
      <dgm:prSet presAssocID="{F3D7A579-8361-436B-AB3E-40C929864065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617F8CD7-C333-49EA-B976-2939DD0D6646}" type="pres">
      <dgm:prSet presAssocID="{6246BCD9-88AF-43A7-AF98-ACE160BC2CC2}" presName="nodeFollowingNodes" presStyleLbl="node1" presStyleIdx="1" presStyleCnt="6" custScaleY="149929" custRadScaleRad="108117" custRadScaleInc="295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866AE5-322E-47BA-9512-B776CCFE03D8}" type="pres">
      <dgm:prSet presAssocID="{FCBF1AC2-8CE7-46DB-B5C4-7AB3209EA354}" presName="nodeFollowingNodes" presStyleLbl="node1" presStyleIdx="2" presStyleCnt="6" custScaleY="139666" custRadScaleRad="126205" custRadScaleInc="297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FF69ED-C99C-4530-AEA7-773AFF5CE358}" type="pres">
      <dgm:prSet presAssocID="{88F23CD1-813F-4E8D-A183-7DA8011CEC77}" presName="nodeFollowingNodes" presStyleLbl="node1" presStyleIdx="3" presStyleCnt="6" custRadScaleRad="125557" custRadScaleInc="9007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51CE62-8D9D-4112-954D-62FEE87559B1}" type="pres">
      <dgm:prSet presAssocID="{C26075FC-098F-47C6-AF6C-2EC15156267A}" presName="nodeFollowingNodes" presStyleLbl="node1" presStyleIdx="4" presStyleCnt="6" custScaleY="149931" custRadScaleRad="122350" custRadScaleInc="835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934BB3-822A-4DE9-8397-1CB0995A0DB9}" type="pres">
      <dgm:prSet presAssocID="{3F337A71-7983-4EE7-A668-4D776B9F464C}" presName="nodeFollowingNodes" presStyleLbl="node1" presStyleIdx="5" presStyleCnt="6" custScaleX="105131" custScaleY="213730" custRadScaleRad="6244" custRadScaleInc="-2299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9EDDE4D-3935-49DE-A395-7C7160B9FEE5}" srcId="{FACD31E5-875A-4A66-A5B8-9F05C539A799}" destId="{C26075FC-098F-47C6-AF6C-2EC15156267A}" srcOrd="4" destOrd="0" parTransId="{8F8B1200-19B2-4FD1-9AED-26605D74B0BA}" sibTransId="{D73FCCC1-9097-4599-BADA-57CECE900046}"/>
    <dgm:cxn modelId="{37480957-47C7-4FAE-9CD5-3D439DD626AF}" type="presOf" srcId="{3F337A71-7983-4EE7-A668-4D776B9F464C}" destId="{8F934BB3-822A-4DE9-8397-1CB0995A0DB9}" srcOrd="0" destOrd="0" presId="urn:microsoft.com/office/officeart/2005/8/layout/cycle3"/>
    <dgm:cxn modelId="{95E6E502-0E8C-42C5-ABDF-BA83F8D2F4A3}" type="presOf" srcId="{FACD31E5-875A-4A66-A5B8-9F05C539A799}" destId="{3B115A68-CAF9-4512-9E4F-4A22C1023461}" srcOrd="0" destOrd="0" presId="urn:microsoft.com/office/officeart/2005/8/layout/cycle3"/>
    <dgm:cxn modelId="{6FCF7FEB-42D9-4D08-B15A-ED87F902E01D}" type="presOf" srcId="{6246BCD9-88AF-43A7-AF98-ACE160BC2CC2}" destId="{617F8CD7-C333-49EA-B976-2939DD0D6646}" srcOrd="0" destOrd="0" presId="urn:microsoft.com/office/officeart/2005/8/layout/cycle3"/>
    <dgm:cxn modelId="{1CE42073-9000-4A03-AF2E-7DFC552B4838}" type="presOf" srcId="{C26075FC-098F-47C6-AF6C-2EC15156267A}" destId="{9851CE62-8D9D-4112-954D-62FEE87559B1}" srcOrd="0" destOrd="0" presId="urn:microsoft.com/office/officeart/2005/8/layout/cycle3"/>
    <dgm:cxn modelId="{6F489F74-F0F9-4DB9-8A28-1E3E1A7F8AD6}" srcId="{FACD31E5-875A-4A66-A5B8-9F05C539A799}" destId="{3F337A71-7983-4EE7-A668-4D776B9F464C}" srcOrd="5" destOrd="0" parTransId="{5993EBD4-74E4-463A-B612-21C96A6CA18B}" sibTransId="{87433B0E-BCBF-43E6-B13A-92D8E4C323EE}"/>
    <dgm:cxn modelId="{76906345-1900-4016-B009-B49B6019F810}" srcId="{FACD31E5-875A-4A66-A5B8-9F05C539A799}" destId="{88F23CD1-813F-4E8D-A183-7DA8011CEC77}" srcOrd="3" destOrd="0" parTransId="{C0FCFC09-3AAA-4FA0-8B8D-9761109FB346}" sibTransId="{820AD724-FF36-44D4-AD13-81DA3D71E406}"/>
    <dgm:cxn modelId="{D2C3FD07-5158-492B-86EC-559DA77A9374}" type="presOf" srcId="{88F23CD1-813F-4E8D-A183-7DA8011CEC77}" destId="{3DFF69ED-C99C-4530-AEA7-773AFF5CE358}" srcOrd="0" destOrd="0" presId="urn:microsoft.com/office/officeart/2005/8/layout/cycle3"/>
    <dgm:cxn modelId="{8F69F1C6-9BBE-44C2-B76A-CF9A173FD634}" type="presOf" srcId="{FCBF1AC2-8CE7-46DB-B5C4-7AB3209EA354}" destId="{9F866AE5-322E-47BA-9512-B776CCFE03D8}" srcOrd="0" destOrd="0" presId="urn:microsoft.com/office/officeart/2005/8/layout/cycle3"/>
    <dgm:cxn modelId="{49E5BEA2-9E20-4DE4-B0D8-DE9B4453D5FA}" type="presOf" srcId="{05968EDA-5D55-4C7F-BCCC-45A30444121F}" destId="{0C1E9278-3AEE-4A9D-A164-3AEBBE3EDD18}" srcOrd="0" destOrd="0" presId="urn:microsoft.com/office/officeart/2005/8/layout/cycle3"/>
    <dgm:cxn modelId="{39844158-5355-456A-B6E6-20DB762ED311}" srcId="{FACD31E5-875A-4A66-A5B8-9F05C539A799}" destId="{05968EDA-5D55-4C7F-BCCC-45A30444121F}" srcOrd="0" destOrd="0" parTransId="{A1852C9E-F3E5-4970-AC9D-DB30A499B365}" sibTransId="{F3D7A579-8361-436B-AB3E-40C929864065}"/>
    <dgm:cxn modelId="{5BE2B55E-8A57-4BA8-86A0-20BA664C7DF9}" srcId="{FACD31E5-875A-4A66-A5B8-9F05C539A799}" destId="{FCBF1AC2-8CE7-46DB-B5C4-7AB3209EA354}" srcOrd="2" destOrd="0" parTransId="{8F0FEA8A-C3CD-4B69-B01D-68990ABB642D}" sibTransId="{6FB0BCC0-D7E7-46EE-B672-99CF40E58361}"/>
    <dgm:cxn modelId="{9613A0C2-4CCC-47F9-A329-50FDC6F205EE}" type="presOf" srcId="{F3D7A579-8361-436B-AB3E-40C929864065}" destId="{71E91EFA-C40C-44A8-BC60-F34926AA51ED}" srcOrd="0" destOrd="0" presId="urn:microsoft.com/office/officeart/2005/8/layout/cycle3"/>
    <dgm:cxn modelId="{CF893508-EE8F-4E9C-A92A-4334CEE52926}" srcId="{FACD31E5-875A-4A66-A5B8-9F05C539A799}" destId="{6246BCD9-88AF-43A7-AF98-ACE160BC2CC2}" srcOrd="1" destOrd="0" parTransId="{648BC361-12AA-4152-8C10-5DB7B5775DC3}" sibTransId="{DF03A547-2141-47C6-AA8F-9B7295B118BF}"/>
    <dgm:cxn modelId="{660EBA85-65AB-4787-953A-BC71C0048A8E}" type="presParOf" srcId="{3B115A68-CAF9-4512-9E4F-4A22C1023461}" destId="{A58E7B99-0B21-4E8D-9308-2A1DCEB6DA7D}" srcOrd="0" destOrd="0" presId="urn:microsoft.com/office/officeart/2005/8/layout/cycle3"/>
    <dgm:cxn modelId="{9494DF12-6DCD-48C8-B12F-5D157AF1B845}" type="presParOf" srcId="{A58E7B99-0B21-4E8D-9308-2A1DCEB6DA7D}" destId="{0C1E9278-3AEE-4A9D-A164-3AEBBE3EDD18}" srcOrd="0" destOrd="0" presId="urn:microsoft.com/office/officeart/2005/8/layout/cycle3"/>
    <dgm:cxn modelId="{CB42AA42-E6A7-4C10-9470-072B2FE6FEC0}" type="presParOf" srcId="{A58E7B99-0B21-4E8D-9308-2A1DCEB6DA7D}" destId="{71E91EFA-C40C-44A8-BC60-F34926AA51ED}" srcOrd="1" destOrd="0" presId="urn:microsoft.com/office/officeart/2005/8/layout/cycle3"/>
    <dgm:cxn modelId="{C69C84D4-894F-49F1-9F08-F631A5CBD16A}" type="presParOf" srcId="{A58E7B99-0B21-4E8D-9308-2A1DCEB6DA7D}" destId="{617F8CD7-C333-49EA-B976-2939DD0D6646}" srcOrd="2" destOrd="0" presId="urn:microsoft.com/office/officeart/2005/8/layout/cycle3"/>
    <dgm:cxn modelId="{3FF14052-37BB-41DB-AA8E-A807DB7B1980}" type="presParOf" srcId="{A58E7B99-0B21-4E8D-9308-2A1DCEB6DA7D}" destId="{9F866AE5-322E-47BA-9512-B776CCFE03D8}" srcOrd="3" destOrd="0" presId="urn:microsoft.com/office/officeart/2005/8/layout/cycle3"/>
    <dgm:cxn modelId="{C0F3F055-4631-421D-91EE-290024ECCF0B}" type="presParOf" srcId="{A58E7B99-0B21-4E8D-9308-2A1DCEB6DA7D}" destId="{3DFF69ED-C99C-4530-AEA7-773AFF5CE358}" srcOrd="4" destOrd="0" presId="urn:microsoft.com/office/officeart/2005/8/layout/cycle3"/>
    <dgm:cxn modelId="{2325496D-30C2-4C07-8C5C-C5A91A47207F}" type="presParOf" srcId="{A58E7B99-0B21-4E8D-9308-2A1DCEB6DA7D}" destId="{9851CE62-8D9D-4112-954D-62FEE87559B1}" srcOrd="5" destOrd="0" presId="urn:microsoft.com/office/officeart/2005/8/layout/cycle3"/>
    <dgm:cxn modelId="{E65AF6A1-F9ED-495D-AD27-590291DD6FC0}" type="presParOf" srcId="{A58E7B99-0B21-4E8D-9308-2A1DCEB6DA7D}" destId="{8F934BB3-822A-4DE9-8397-1CB0995A0DB9}" srcOrd="6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ADEA03B-4019-48AB-842B-E9D4DF6915C5}" type="doc">
      <dgm:prSet loTypeId="urn:microsoft.com/office/officeart/2005/8/layout/vList6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7E2FD5BD-1F32-42D4-9059-487543F99DBC}">
      <dgm:prSet phldrT="[Texto]" custT="1"/>
      <dgm:spPr/>
      <dgm:t>
        <a:bodyPr/>
        <a:lstStyle/>
        <a:p>
          <a:pPr algn="ctr"/>
          <a:r>
            <a:rPr lang="es-ES" sz="1600" b="1" dirty="0" smtClean="0"/>
            <a:t>INDICADORES FINANCIEROS.</a:t>
          </a:r>
          <a:endParaRPr lang="es-EC" sz="1600" b="0" dirty="0">
            <a:latin typeface="Berlin Sans FB" pitchFamily="34" charset="0"/>
          </a:endParaRPr>
        </a:p>
      </dgm:t>
    </dgm:pt>
    <dgm:pt modelId="{9CBAD2E6-6B67-42E4-AB12-42600571EA27}" type="parTrans" cxnId="{BC291FA9-0524-4C2C-9DEF-ED6E7E9EC1C8}">
      <dgm:prSet/>
      <dgm:spPr/>
      <dgm:t>
        <a:bodyPr/>
        <a:lstStyle/>
        <a:p>
          <a:pPr algn="ctr"/>
          <a:endParaRPr lang="es-EC" sz="800">
            <a:solidFill>
              <a:schemeClr val="bg1"/>
            </a:solidFill>
            <a:latin typeface="Berlin Sans FB" pitchFamily="34" charset="0"/>
          </a:endParaRPr>
        </a:p>
      </dgm:t>
    </dgm:pt>
    <dgm:pt modelId="{EEEB6A52-18CE-45CA-92D7-847001033DDD}" type="sibTrans" cxnId="{BC291FA9-0524-4C2C-9DEF-ED6E7E9EC1C8}">
      <dgm:prSet/>
      <dgm:spPr/>
      <dgm:t>
        <a:bodyPr/>
        <a:lstStyle/>
        <a:p>
          <a:pPr algn="ctr"/>
          <a:endParaRPr lang="es-EC" sz="800">
            <a:solidFill>
              <a:schemeClr val="bg1"/>
            </a:solidFill>
            <a:latin typeface="Berlin Sans FB" pitchFamily="34" charset="0"/>
          </a:endParaRPr>
        </a:p>
      </dgm:t>
    </dgm:pt>
    <dgm:pt modelId="{EB62DECE-164D-4B09-A48A-3D4C7A196C01}">
      <dgm:prSet phldrT="[Texto]" custT="1"/>
      <dgm:spPr/>
      <dgm:t>
        <a:bodyPr/>
        <a:lstStyle/>
        <a:p>
          <a:pPr algn="just"/>
          <a:r>
            <a:rPr lang="es-EC" sz="1400" dirty="0" smtClean="0"/>
            <a:t>Permiten determinar la capacidad de la empresa para hacer frente a la liquidación o pago de sus obligaciones de corto plazo, con sus activos corrientes.</a:t>
          </a:r>
          <a:endParaRPr lang="es-EC" sz="1400" dirty="0">
            <a:latin typeface="Berlin Sans FB" pitchFamily="34" charset="0"/>
          </a:endParaRPr>
        </a:p>
      </dgm:t>
    </dgm:pt>
    <dgm:pt modelId="{4EEA0D17-7F45-4482-BB29-18BD1F2ACB3A}" type="parTrans" cxnId="{978EA1D4-5834-4074-8C05-65E2646ADEF6}">
      <dgm:prSet/>
      <dgm:spPr/>
      <dgm:t>
        <a:bodyPr/>
        <a:lstStyle/>
        <a:p>
          <a:pPr algn="ctr"/>
          <a:endParaRPr lang="es-EC" sz="800">
            <a:solidFill>
              <a:schemeClr val="bg1"/>
            </a:solidFill>
            <a:latin typeface="Berlin Sans FB" pitchFamily="34" charset="0"/>
          </a:endParaRPr>
        </a:p>
      </dgm:t>
    </dgm:pt>
    <dgm:pt modelId="{B9414FCF-706D-4070-B83E-24BB83DB334B}" type="sibTrans" cxnId="{978EA1D4-5834-4074-8C05-65E2646ADEF6}">
      <dgm:prSet/>
      <dgm:spPr/>
      <dgm:t>
        <a:bodyPr/>
        <a:lstStyle/>
        <a:p>
          <a:pPr algn="ctr"/>
          <a:endParaRPr lang="es-EC" sz="800">
            <a:solidFill>
              <a:schemeClr val="bg1"/>
            </a:solidFill>
            <a:latin typeface="Berlin Sans FB" pitchFamily="34" charset="0"/>
          </a:endParaRPr>
        </a:p>
      </dgm:t>
    </dgm:pt>
    <dgm:pt modelId="{7E19C03E-DD07-4E3D-9B24-D38EAC2B95F2}">
      <dgm:prSet phldrT="[Texto]" custT="1"/>
      <dgm:spPr/>
      <dgm:t>
        <a:bodyPr/>
        <a:lstStyle/>
        <a:p>
          <a:pPr algn="just"/>
          <a:endParaRPr lang="es-EC" sz="1400" b="0" dirty="0">
            <a:solidFill>
              <a:schemeClr val="bg1"/>
            </a:solidFill>
            <a:latin typeface="Berlin Sans FB" pitchFamily="34" charset="0"/>
          </a:endParaRPr>
        </a:p>
      </dgm:t>
    </dgm:pt>
    <dgm:pt modelId="{57856036-E7E3-4FE8-83A5-C8E01D128849}" type="parTrans" cxnId="{21FB1F7A-FAF0-491A-808E-A853A903CB94}">
      <dgm:prSet/>
      <dgm:spPr/>
      <dgm:t>
        <a:bodyPr/>
        <a:lstStyle/>
        <a:p>
          <a:pPr algn="ctr"/>
          <a:endParaRPr lang="es-EC" sz="800">
            <a:solidFill>
              <a:schemeClr val="bg1"/>
            </a:solidFill>
            <a:latin typeface="Berlin Sans FB" pitchFamily="34" charset="0"/>
          </a:endParaRPr>
        </a:p>
      </dgm:t>
    </dgm:pt>
    <dgm:pt modelId="{FB0A8864-BC97-46DD-80EE-4520D241CBE5}" type="sibTrans" cxnId="{21FB1F7A-FAF0-491A-808E-A853A903CB94}">
      <dgm:prSet/>
      <dgm:spPr/>
      <dgm:t>
        <a:bodyPr/>
        <a:lstStyle/>
        <a:p>
          <a:pPr algn="ctr"/>
          <a:endParaRPr lang="es-EC" sz="800">
            <a:solidFill>
              <a:schemeClr val="bg1"/>
            </a:solidFill>
            <a:latin typeface="Berlin Sans FB" pitchFamily="34" charset="0"/>
          </a:endParaRPr>
        </a:p>
      </dgm:t>
    </dgm:pt>
    <dgm:pt modelId="{1EFBE0A9-2708-4FAB-A5AF-79197A39C5D5}">
      <dgm:prSet phldrT="[Texto]" custT="1"/>
      <dgm:spPr/>
      <dgm:t>
        <a:bodyPr/>
        <a:lstStyle/>
        <a:p>
          <a:pPr algn="just"/>
          <a:endParaRPr lang="es-EC" sz="1400" dirty="0">
            <a:latin typeface="Berlin Sans FB" pitchFamily="34" charset="0"/>
          </a:endParaRPr>
        </a:p>
      </dgm:t>
    </dgm:pt>
    <dgm:pt modelId="{B8D62293-AFE8-49FD-B73C-0C1DA0E98E28}" type="parTrans" cxnId="{CCD96A94-0E4F-4A42-AE11-3A7370E7DF48}">
      <dgm:prSet/>
      <dgm:spPr/>
      <dgm:t>
        <a:bodyPr/>
        <a:lstStyle/>
        <a:p>
          <a:endParaRPr lang="es-EC"/>
        </a:p>
      </dgm:t>
    </dgm:pt>
    <dgm:pt modelId="{58797243-C7DD-40DE-81D4-693551862326}" type="sibTrans" cxnId="{CCD96A94-0E4F-4A42-AE11-3A7370E7DF48}">
      <dgm:prSet/>
      <dgm:spPr/>
      <dgm:t>
        <a:bodyPr/>
        <a:lstStyle/>
        <a:p>
          <a:endParaRPr lang="es-EC"/>
        </a:p>
      </dgm:t>
    </dgm:pt>
    <dgm:pt modelId="{F0F48EF8-B265-472E-BC33-EEB36C414DDB}" type="pres">
      <dgm:prSet presAssocID="{CADEA03B-4019-48AB-842B-E9D4DF6915C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215E580-7A30-4DCF-9F2E-EFFA1AA78B3E}" type="pres">
      <dgm:prSet presAssocID="{7E2FD5BD-1F32-42D4-9059-487543F99DBC}" presName="linNode" presStyleCnt="0"/>
      <dgm:spPr/>
      <dgm:t>
        <a:bodyPr/>
        <a:lstStyle/>
        <a:p>
          <a:endParaRPr lang="es-EC"/>
        </a:p>
      </dgm:t>
    </dgm:pt>
    <dgm:pt modelId="{3234A5FF-8E5E-4D19-9873-743CF630599F}" type="pres">
      <dgm:prSet presAssocID="{7E2FD5BD-1F32-42D4-9059-487543F99DBC}" presName="parentShp" presStyleLbl="node1" presStyleIdx="0" presStyleCnt="1" custScaleX="62179" custLinFactNeighborX="-488" custLinFactNeighborY="-3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C46DC2-9C03-45D8-976F-20F14F4F6DB9}" type="pres">
      <dgm:prSet presAssocID="{7E2FD5BD-1F32-42D4-9059-487543F99DBC}" presName="childShp" presStyleLbl="bgAccFollowNode1" presStyleIdx="0" presStyleCnt="1" custScaleX="1178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1FB1F7A-FAF0-491A-808E-A853A903CB94}" srcId="{7E2FD5BD-1F32-42D4-9059-487543F99DBC}" destId="{7E19C03E-DD07-4E3D-9B24-D38EAC2B95F2}" srcOrd="0" destOrd="0" parTransId="{57856036-E7E3-4FE8-83A5-C8E01D128849}" sibTransId="{FB0A8864-BC97-46DD-80EE-4520D241CBE5}"/>
    <dgm:cxn modelId="{745A3A81-D65D-46D8-A9DD-611BB97BB8B5}" type="presOf" srcId="{1EFBE0A9-2708-4FAB-A5AF-79197A39C5D5}" destId="{8FC46DC2-9C03-45D8-976F-20F14F4F6DB9}" srcOrd="0" destOrd="1" presId="urn:microsoft.com/office/officeart/2005/8/layout/vList6"/>
    <dgm:cxn modelId="{E321185D-4313-452A-9AEA-01BA34E19794}" type="presOf" srcId="{EB62DECE-164D-4B09-A48A-3D4C7A196C01}" destId="{8FC46DC2-9C03-45D8-976F-20F14F4F6DB9}" srcOrd="0" destOrd="2" presId="urn:microsoft.com/office/officeart/2005/8/layout/vList6"/>
    <dgm:cxn modelId="{978EA1D4-5834-4074-8C05-65E2646ADEF6}" srcId="{7E2FD5BD-1F32-42D4-9059-487543F99DBC}" destId="{EB62DECE-164D-4B09-A48A-3D4C7A196C01}" srcOrd="2" destOrd="0" parTransId="{4EEA0D17-7F45-4482-BB29-18BD1F2ACB3A}" sibTransId="{B9414FCF-706D-4070-B83E-24BB83DB334B}"/>
    <dgm:cxn modelId="{BC291FA9-0524-4C2C-9DEF-ED6E7E9EC1C8}" srcId="{CADEA03B-4019-48AB-842B-E9D4DF6915C5}" destId="{7E2FD5BD-1F32-42D4-9059-487543F99DBC}" srcOrd="0" destOrd="0" parTransId="{9CBAD2E6-6B67-42E4-AB12-42600571EA27}" sibTransId="{EEEB6A52-18CE-45CA-92D7-847001033DDD}"/>
    <dgm:cxn modelId="{CCD96A94-0E4F-4A42-AE11-3A7370E7DF48}" srcId="{7E2FD5BD-1F32-42D4-9059-487543F99DBC}" destId="{1EFBE0A9-2708-4FAB-A5AF-79197A39C5D5}" srcOrd="1" destOrd="0" parTransId="{B8D62293-AFE8-49FD-B73C-0C1DA0E98E28}" sibTransId="{58797243-C7DD-40DE-81D4-693551862326}"/>
    <dgm:cxn modelId="{99A81FA5-9CA4-4CE6-A0C1-591E59EF3366}" type="presOf" srcId="{CADEA03B-4019-48AB-842B-E9D4DF6915C5}" destId="{F0F48EF8-B265-472E-BC33-EEB36C414DDB}" srcOrd="0" destOrd="0" presId="urn:microsoft.com/office/officeart/2005/8/layout/vList6"/>
    <dgm:cxn modelId="{1B8962AA-EC6F-466F-9590-ECC330BCBBB5}" type="presOf" srcId="{7E19C03E-DD07-4E3D-9B24-D38EAC2B95F2}" destId="{8FC46DC2-9C03-45D8-976F-20F14F4F6DB9}" srcOrd="0" destOrd="0" presId="urn:microsoft.com/office/officeart/2005/8/layout/vList6"/>
    <dgm:cxn modelId="{5B217ED4-359C-4F0B-85D9-D6F55398DBE2}" type="presOf" srcId="{7E2FD5BD-1F32-42D4-9059-487543F99DBC}" destId="{3234A5FF-8E5E-4D19-9873-743CF630599F}" srcOrd="0" destOrd="0" presId="urn:microsoft.com/office/officeart/2005/8/layout/vList6"/>
    <dgm:cxn modelId="{1D784B25-5D6E-4C94-8903-33181A679F69}" type="presParOf" srcId="{F0F48EF8-B265-472E-BC33-EEB36C414DDB}" destId="{8215E580-7A30-4DCF-9F2E-EFFA1AA78B3E}" srcOrd="0" destOrd="0" presId="urn:microsoft.com/office/officeart/2005/8/layout/vList6"/>
    <dgm:cxn modelId="{17B3ECCB-6A9A-44EA-93FD-4956ED91387B}" type="presParOf" srcId="{8215E580-7A30-4DCF-9F2E-EFFA1AA78B3E}" destId="{3234A5FF-8E5E-4D19-9873-743CF630599F}" srcOrd="0" destOrd="0" presId="urn:microsoft.com/office/officeart/2005/8/layout/vList6"/>
    <dgm:cxn modelId="{C2AF4E63-AFEF-45D3-83C2-6536966C9BD9}" type="presParOf" srcId="{8215E580-7A30-4DCF-9F2E-EFFA1AA78B3E}" destId="{8FC46DC2-9C03-45D8-976F-20F14F4F6DB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ADEA03B-4019-48AB-842B-E9D4DF6915C5}" type="doc">
      <dgm:prSet loTypeId="urn:microsoft.com/office/officeart/2005/8/layout/vList6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3FBB1D2F-BDEE-414C-A67E-9A358659B80D}">
      <dgm:prSet phldrT="[Texto]" custT="1"/>
      <dgm:spPr/>
      <dgm:t>
        <a:bodyPr/>
        <a:lstStyle/>
        <a:p>
          <a:pPr algn="ctr"/>
          <a:r>
            <a:rPr lang="es-EC" sz="1800" b="0" dirty="0" smtClean="0">
              <a:latin typeface="Berlin Sans FB" pitchFamily="34" charset="0"/>
            </a:rPr>
            <a:t>OBJETIVOS GENERALES</a:t>
          </a:r>
          <a:endParaRPr lang="es-EC" sz="1800" b="0" dirty="0">
            <a:latin typeface="Berlin Sans FB" pitchFamily="34" charset="0"/>
          </a:endParaRPr>
        </a:p>
      </dgm:t>
    </dgm:pt>
    <dgm:pt modelId="{380EC7FB-89A8-47B6-AAA7-71895F88319B}" type="parTrans" cxnId="{930FF5AE-B075-4855-951E-7D4711BD1DE6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ED436C7E-E304-401E-97F1-D02FB9A75691}" type="sibTrans" cxnId="{930FF5AE-B075-4855-951E-7D4711BD1DE6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57767625-CFAC-4EEB-96BF-F5B3B7794B84}">
      <dgm:prSet phldrT="[Texto]" custT="1"/>
      <dgm:spPr/>
      <dgm:t>
        <a:bodyPr/>
        <a:lstStyle/>
        <a:p>
          <a:pPr algn="just"/>
          <a:r>
            <a:rPr lang="es-ES" sz="1200" b="0" dirty="0" smtClean="0"/>
            <a:t>Verificar la correcta valoración de acuerdo con principios de contabilidad generalmente aceptados y su adecuada presentación en los estados financieros. </a:t>
          </a:r>
          <a:endParaRPr lang="es-EC" sz="1600" b="0" dirty="0">
            <a:solidFill>
              <a:schemeClr val="bg1"/>
            </a:solidFill>
            <a:latin typeface="Berlin Sans FB" pitchFamily="34" charset="0"/>
          </a:endParaRPr>
        </a:p>
      </dgm:t>
    </dgm:pt>
    <dgm:pt modelId="{CC9424B4-456A-4A55-85BD-8467F28A97CD}" type="parTrans" cxnId="{4F16F371-C6AF-4DBD-94FB-C7E502CEA0D0}">
      <dgm:prSet/>
      <dgm:spPr/>
      <dgm:t>
        <a:bodyPr/>
        <a:lstStyle/>
        <a:p>
          <a:pPr algn="ctr"/>
          <a:endParaRPr lang="es-EC" sz="1600">
            <a:solidFill>
              <a:schemeClr val="bg1"/>
            </a:solidFill>
            <a:latin typeface="Berlin Sans FB" pitchFamily="34" charset="0"/>
          </a:endParaRPr>
        </a:p>
      </dgm:t>
    </dgm:pt>
    <dgm:pt modelId="{A3615815-9D46-4EED-BFE4-B259727FB037}" type="sibTrans" cxnId="{4F16F371-C6AF-4DBD-94FB-C7E502CEA0D0}">
      <dgm:prSet/>
      <dgm:spPr/>
      <dgm:t>
        <a:bodyPr/>
        <a:lstStyle/>
        <a:p>
          <a:pPr algn="ctr"/>
          <a:endParaRPr lang="es-EC" sz="1600">
            <a:solidFill>
              <a:schemeClr val="bg1"/>
            </a:solidFill>
            <a:latin typeface="Berlin Sans FB" pitchFamily="34" charset="0"/>
          </a:endParaRPr>
        </a:p>
      </dgm:t>
    </dgm:pt>
    <dgm:pt modelId="{E0B057E8-639E-4587-8328-F8B4DE755ADC}">
      <dgm:prSet custT="1"/>
      <dgm:spPr/>
      <dgm:t>
        <a:bodyPr/>
        <a:lstStyle/>
        <a:p>
          <a:pPr algn="just"/>
          <a:r>
            <a:rPr lang="es-ES" sz="1200" b="0" dirty="0" smtClean="0"/>
            <a:t>Obtener seguridad razonable acerca de: </a:t>
          </a:r>
          <a:endParaRPr lang="es-EC" sz="1200" b="0" dirty="0"/>
        </a:p>
      </dgm:t>
    </dgm:pt>
    <dgm:pt modelId="{88DC7052-7191-4505-89CE-D790BF6E00F4}" type="parTrans" cxnId="{282ED3A4-AE49-4ED6-987D-F686CF0A398E}">
      <dgm:prSet/>
      <dgm:spPr/>
      <dgm:t>
        <a:bodyPr/>
        <a:lstStyle/>
        <a:p>
          <a:endParaRPr lang="es-EC"/>
        </a:p>
      </dgm:t>
    </dgm:pt>
    <dgm:pt modelId="{19B66534-769C-452C-B3FC-3151D80EC96C}" type="sibTrans" cxnId="{282ED3A4-AE49-4ED6-987D-F686CF0A398E}">
      <dgm:prSet/>
      <dgm:spPr/>
      <dgm:t>
        <a:bodyPr/>
        <a:lstStyle/>
        <a:p>
          <a:endParaRPr lang="es-EC"/>
        </a:p>
      </dgm:t>
    </dgm:pt>
    <dgm:pt modelId="{058F6264-9802-458C-8B96-7BE9F0C73AC8}">
      <dgm:prSet custT="1"/>
      <dgm:spPr/>
      <dgm:t>
        <a:bodyPr/>
        <a:lstStyle/>
        <a:p>
          <a:pPr algn="just"/>
          <a:r>
            <a:rPr lang="es-ES" sz="1200" b="0" dirty="0" smtClean="0"/>
            <a:t>Todos los conceptos relacionados con el disponible han sido estimados adecuadamente. </a:t>
          </a:r>
          <a:endParaRPr lang="es-EC" sz="1200" b="0" dirty="0"/>
        </a:p>
      </dgm:t>
    </dgm:pt>
    <dgm:pt modelId="{E4E3C37B-55F2-4AAB-9E86-B80969902B14}" type="parTrans" cxnId="{CBBFE36F-1F7C-4A56-AE96-21F44F9780D5}">
      <dgm:prSet/>
      <dgm:spPr/>
      <dgm:t>
        <a:bodyPr/>
        <a:lstStyle/>
        <a:p>
          <a:endParaRPr lang="es-EC"/>
        </a:p>
      </dgm:t>
    </dgm:pt>
    <dgm:pt modelId="{B04E34AE-7A1C-4795-8F6C-BF817042410C}" type="sibTrans" cxnId="{CBBFE36F-1F7C-4A56-AE96-21F44F9780D5}">
      <dgm:prSet/>
      <dgm:spPr/>
      <dgm:t>
        <a:bodyPr/>
        <a:lstStyle/>
        <a:p>
          <a:endParaRPr lang="es-EC"/>
        </a:p>
      </dgm:t>
    </dgm:pt>
    <dgm:pt modelId="{3D74CF91-2C90-43F4-8EF4-76260D58899E}">
      <dgm:prSet custT="1"/>
      <dgm:spPr/>
      <dgm:t>
        <a:bodyPr/>
        <a:lstStyle/>
        <a:p>
          <a:pPr algn="just"/>
          <a:r>
            <a:rPr lang="es-EC" sz="1200" b="0" dirty="0" smtClean="0"/>
            <a:t>Los valores correspondientes a las cuentas del componente estén debidamente clasificados y revelados de acuerdo a sus condiciones. </a:t>
          </a:r>
          <a:endParaRPr lang="es-EC" sz="1200" b="0" dirty="0"/>
        </a:p>
      </dgm:t>
    </dgm:pt>
    <dgm:pt modelId="{D2EB0EE7-F927-4CBE-AEA4-778A9B667E9B}" type="parTrans" cxnId="{8256A771-8B73-49D9-AF35-5216439DBE92}">
      <dgm:prSet/>
      <dgm:spPr/>
      <dgm:t>
        <a:bodyPr/>
        <a:lstStyle/>
        <a:p>
          <a:endParaRPr lang="es-EC"/>
        </a:p>
      </dgm:t>
    </dgm:pt>
    <dgm:pt modelId="{7788C595-0ED8-419D-A045-8AC551C8D2DD}" type="sibTrans" cxnId="{8256A771-8B73-49D9-AF35-5216439DBE92}">
      <dgm:prSet/>
      <dgm:spPr/>
      <dgm:t>
        <a:bodyPr/>
        <a:lstStyle/>
        <a:p>
          <a:endParaRPr lang="es-EC"/>
        </a:p>
      </dgm:t>
    </dgm:pt>
    <dgm:pt modelId="{F0F48EF8-B265-472E-BC33-EEB36C414DDB}" type="pres">
      <dgm:prSet presAssocID="{CADEA03B-4019-48AB-842B-E9D4DF6915C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96DA567-99CB-410C-AC44-2A8CAE944289}" type="pres">
      <dgm:prSet presAssocID="{3FBB1D2F-BDEE-414C-A67E-9A358659B80D}" presName="linNode" presStyleCnt="0"/>
      <dgm:spPr/>
      <dgm:t>
        <a:bodyPr/>
        <a:lstStyle/>
        <a:p>
          <a:endParaRPr lang="es-EC"/>
        </a:p>
      </dgm:t>
    </dgm:pt>
    <dgm:pt modelId="{010DABBB-7D29-406E-834F-9665674F0ECE}" type="pres">
      <dgm:prSet presAssocID="{3FBB1D2F-BDEE-414C-A67E-9A358659B80D}" presName="parentShp" presStyleLbl="node1" presStyleIdx="0" presStyleCnt="1" custScaleX="6217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0F162E-5F74-406B-989F-550D3284BB2D}" type="pres">
      <dgm:prSet presAssocID="{3FBB1D2F-BDEE-414C-A67E-9A358659B80D}" presName="childShp" presStyleLbl="bgAccFollowNode1" presStyleIdx="0" presStyleCnt="1" custScaleX="1178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30FF5AE-B075-4855-951E-7D4711BD1DE6}" srcId="{CADEA03B-4019-48AB-842B-E9D4DF6915C5}" destId="{3FBB1D2F-BDEE-414C-A67E-9A358659B80D}" srcOrd="0" destOrd="0" parTransId="{380EC7FB-89A8-47B6-AAA7-71895F88319B}" sibTransId="{ED436C7E-E304-401E-97F1-D02FB9A75691}"/>
    <dgm:cxn modelId="{FF73A346-78E9-4C43-974A-5B656CBA4EB0}" type="presOf" srcId="{CADEA03B-4019-48AB-842B-E9D4DF6915C5}" destId="{F0F48EF8-B265-472E-BC33-EEB36C414DDB}" srcOrd="0" destOrd="0" presId="urn:microsoft.com/office/officeart/2005/8/layout/vList6"/>
    <dgm:cxn modelId="{CBBFE36F-1F7C-4A56-AE96-21F44F9780D5}" srcId="{57767625-CFAC-4EEB-96BF-F5B3B7794B84}" destId="{058F6264-9802-458C-8B96-7BE9F0C73AC8}" srcOrd="1" destOrd="0" parTransId="{E4E3C37B-55F2-4AAB-9E86-B80969902B14}" sibTransId="{B04E34AE-7A1C-4795-8F6C-BF817042410C}"/>
    <dgm:cxn modelId="{7F537CA2-0FAF-44FC-850E-5A5F0F7AC4AD}" type="presOf" srcId="{058F6264-9802-458C-8B96-7BE9F0C73AC8}" destId="{B00F162E-5F74-406B-989F-550D3284BB2D}" srcOrd="0" destOrd="2" presId="urn:microsoft.com/office/officeart/2005/8/layout/vList6"/>
    <dgm:cxn modelId="{1F93B734-A05C-4144-ABC9-46E5F7659812}" type="presOf" srcId="{57767625-CFAC-4EEB-96BF-F5B3B7794B84}" destId="{B00F162E-5F74-406B-989F-550D3284BB2D}" srcOrd="0" destOrd="0" presId="urn:microsoft.com/office/officeart/2005/8/layout/vList6"/>
    <dgm:cxn modelId="{4F16F371-C6AF-4DBD-94FB-C7E502CEA0D0}" srcId="{3FBB1D2F-BDEE-414C-A67E-9A358659B80D}" destId="{57767625-CFAC-4EEB-96BF-F5B3B7794B84}" srcOrd="0" destOrd="0" parTransId="{CC9424B4-456A-4A55-85BD-8467F28A97CD}" sibTransId="{A3615815-9D46-4EED-BFE4-B259727FB037}"/>
    <dgm:cxn modelId="{EE8625D1-BB31-44AD-8A96-BD26D08D6448}" type="presOf" srcId="{3D74CF91-2C90-43F4-8EF4-76260D58899E}" destId="{B00F162E-5F74-406B-989F-550D3284BB2D}" srcOrd="0" destOrd="3" presId="urn:microsoft.com/office/officeart/2005/8/layout/vList6"/>
    <dgm:cxn modelId="{282ED3A4-AE49-4ED6-987D-F686CF0A398E}" srcId="{57767625-CFAC-4EEB-96BF-F5B3B7794B84}" destId="{E0B057E8-639E-4587-8328-F8B4DE755ADC}" srcOrd="0" destOrd="0" parTransId="{88DC7052-7191-4505-89CE-D790BF6E00F4}" sibTransId="{19B66534-769C-452C-B3FC-3151D80EC96C}"/>
    <dgm:cxn modelId="{5D7D4F27-D683-477A-B4CE-3294C0B107F8}" type="presOf" srcId="{E0B057E8-639E-4587-8328-F8B4DE755ADC}" destId="{B00F162E-5F74-406B-989F-550D3284BB2D}" srcOrd="0" destOrd="1" presId="urn:microsoft.com/office/officeart/2005/8/layout/vList6"/>
    <dgm:cxn modelId="{176C4F9F-0837-48E5-B662-6F1424F41E66}" type="presOf" srcId="{3FBB1D2F-BDEE-414C-A67E-9A358659B80D}" destId="{010DABBB-7D29-406E-834F-9665674F0ECE}" srcOrd="0" destOrd="0" presId="urn:microsoft.com/office/officeart/2005/8/layout/vList6"/>
    <dgm:cxn modelId="{8256A771-8B73-49D9-AF35-5216439DBE92}" srcId="{3FBB1D2F-BDEE-414C-A67E-9A358659B80D}" destId="{3D74CF91-2C90-43F4-8EF4-76260D58899E}" srcOrd="1" destOrd="0" parTransId="{D2EB0EE7-F927-4CBE-AEA4-778A9B667E9B}" sibTransId="{7788C595-0ED8-419D-A045-8AC551C8D2DD}"/>
    <dgm:cxn modelId="{5A5B34A0-2284-40C6-AC79-C548F6095E52}" type="presParOf" srcId="{F0F48EF8-B265-472E-BC33-EEB36C414DDB}" destId="{896DA567-99CB-410C-AC44-2A8CAE944289}" srcOrd="0" destOrd="0" presId="urn:microsoft.com/office/officeart/2005/8/layout/vList6"/>
    <dgm:cxn modelId="{F2DD35F3-2F18-4198-9EEB-77DD41D93517}" type="presParOf" srcId="{896DA567-99CB-410C-AC44-2A8CAE944289}" destId="{010DABBB-7D29-406E-834F-9665674F0ECE}" srcOrd="0" destOrd="0" presId="urn:microsoft.com/office/officeart/2005/8/layout/vList6"/>
    <dgm:cxn modelId="{9839D36C-2BE2-441B-8DCE-352A503494E1}" type="presParOf" srcId="{896DA567-99CB-410C-AC44-2A8CAE944289}" destId="{B00F162E-5F74-406B-989F-550D3284BB2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ADEA03B-4019-48AB-842B-E9D4DF6915C5}" type="doc">
      <dgm:prSet loTypeId="urn:microsoft.com/office/officeart/2005/8/layout/vList6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7E2FD5BD-1F32-42D4-9059-487543F99DBC}">
      <dgm:prSet phldrT="[Texto]" custT="1"/>
      <dgm:spPr/>
      <dgm:t>
        <a:bodyPr/>
        <a:lstStyle/>
        <a:p>
          <a:pPr algn="ctr"/>
          <a:r>
            <a:rPr lang="es-EC" sz="1800" dirty="0" smtClean="0">
              <a:latin typeface="Berlin Sans FB" pitchFamily="34" charset="0"/>
            </a:rPr>
            <a:t>OBJETIVOS ESPECÍFICOS</a:t>
          </a:r>
          <a:endParaRPr lang="es-EC" sz="1800" b="0" dirty="0">
            <a:latin typeface="Berlin Sans FB" pitchFamily="34" charset="0"/>
          </a:endParaRPr>
        </a:p>
      </dgm:t>
    </dgm:pt>
    <dgm:pt modelId="{9CBAD2E6-6B67-42E4-AB12-42600571EA27}" type="parTrans" cxnId="{BC291FA9-0524-4C2C-9DEF-ED6E7E9EC1C8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EEEB6A52-18CE-45CA-92D7-847001033DDD}" type="sibTrans" cxnId="{BC291FA9-0524-4C2C-9DEF-ED6E7E9EC1C8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A3995A0F-A9B9-4BAC-81CD-F936DBB7CFA4}">
      <dgm:prSet phldrT="[Texto]" custT="1"/>
      <dgm:spPr/>
      <dgm:t>
        <a:bodyPr/>
        <a:lstStyle/>
        <a:p>
          <a:pPr algn="ctr"/>
          <a:endParaRPr lang="es-EC" sz="1600" dirty="0">
            <a:latin typeface="Berlin Sans FB" pitchFamily="34" charset="0"/>
          </a:endParaRPr>
        </a:p>
      </dgm:t>
    </dgm:pt>
    <dgm:pt modelId="{BBC2622D-7DF2-4304-BAA4-E2E77E583CBA}" type="parTrans" cxnId="{02277957-D47B-4CDC-9C35-F5525FDA4C9E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7EBFF2AB-C944-4CDF-A92C-395E55EEAC84}" type="sibTrans" cxnId="{02277957-D47B-4CDC-9C35-F5525FDA4C9E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EB62DECE-164D-4B09-A48A-3D4C7A196C01}">
      <dgm:prSet phldrT="[Texto]" custT="1"/>
      <dgm:spPr/>
      <dgm:t>
        <a:bodyPr/>
        <a:lstStyle/>
        <a:p>
          <a:pPr algn="ctr"/>
          <a:endParaRPr lang="es-EC" sz="1600" dirty="0">
            <a:latin typeface="Berlin Sans FB" pitchFamily="34" charset="0"/>
          </a:endParaRPr>
        </a:p>
      </dgm:t>
    </dgm:pt>
    <dgm:pt modelId="{4EEA0D17-7F45-4482-BB29-18BD1F2ACB3A}" type="parTrans" cxnId="{978EA1D4-5834-4074-8C05-65E2646ADEF6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B9414FCF-706D-4070-B83E-24BB83DB334B}" type="sibTrans" cxnId="{978EA1D4-5834-4074-8C05-65E2646ADEF6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7E19C03E-DD07-4E3D-9B24-D38EAC2B95F2}">
      <dgm:prSet phldrT="[Texto]" custT="1"/>
      <dgm:spPr/>
      <dgm:t>
        <a:bodyPr/>
        <a:lstStyle/>
        <a:p>
          <a:pPr algn="just"/>
          <a:r>
            <a:rPr lang="es-ES" sz="1200" b="0" dirty="0" smtClean="0"/>
            <a:t>Verificar la existencia física de los recursos de liquidez inmediata con que cuenta la entidad. </a:t>
          </a:r>
          <a:endParaRPr lang="es-EC" sz="1200" dirty="0">
            <a:solidFill>
              <a:schemeClr val="bg1"/>
            </a:solidFill>
            <a:latin typeface="Berlin Sans FB" pitchFamily="34" charset="0"/>
          </a:endParaRPr>
        </a:p>
      </dgm:t>
    </dgm:pt>
    <dgm:pt modelId="{57856036-E7E3-4FE8-83A5-C8E01D128849}" type="parTrans" cxnId="{21FB1F7A-FAF0-491A-808E-A853A903CB94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FB0A8864-BC97-46DD-80EE-4520D241CBE5}" type="sibTrans" cxnId="{21FB1F7A-FAF0-491A-808E-A853A903CB94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24AB3475-87B0-4C45-AFE7-25D09AFBA56F}">
      <dgm:prSet custT="1"/>
      <dgm:spPr/>
      <dgm:t>
        <a:bodyPr/>
        <a:lstStyle/>
        <a:p>
          <a:pPr algn="just"/>
          <a:r>
            <a:rPr lang="es-ES" sz="1200" b="0" dirty="0" smtClean="0"/>
            <a:t>Determinar si los fondos y depósitos que se presentan dentro de rubro de efectivo, caja y bancos cumplen las condiciones básicas de disponibilidad. </a:t>
          </a:r>
          <a:endParaRPr lang="es-EC" sz="1200" b="1" dirty="0"/>
        </a:p>
      </dgm:t>
    </dgm:pt>
    <dgm:pt modelId="{88C54A24-4495-42B2-8161-C1E1B2F14DCA}" type="parTrans" cxnId="{E4B9776C-725A-44B7-B4E9-A2853A282872}">
      <dgm:prSet/>
      <dgm:spPr/>
      <dgm:t>
        <a:bodyPr/>
        <a:lstStyle/>
        <a:p>
          <a:endParaRPr lang="es-EC"/>
        </a:p>
      </dgm:t>
    </dgm:pt>
    <dgm:pt modelId="{CD6188A3-9E34-4BF3-B9EF-D3FDF29B57D6}" type="sibTrans" cxnId="{E4B9776C-725A-44B7-B4E9-A2853A282872}">
      <dgm:prSet/>
      <dgm:spPr/>
      <dgm:t>
        <a:bodyPr/>
        <a:lstStyle/>
        <a:p>
          <a:endParaRPr lang="es-EC"/>
        </a:p>
      </dgm:t>
    </dgm:pt>
    <dgm:pt modelId="{62B4B2FB-E72D-4B06-AEC7-A84FC9761956}">
      <dgm:prSet custT="1"/>
      <dgm:spPr/>
      <dgm:t>
        <a:bodyPr/>
        <a:lstStyle/>
        <a:p>
          <a:pPr algn="just"/>
          <a:r>
            <a:rPr lang="es-ES" sz="1200" b="0" dirty="0" smtClean="0"/>
            <a:t>Comprobar si se presentan todos los fondos y depósitos existentes.</a:t>
          </a:r>
          <a:endParaRPr lang="es-EC" sz="1200" b="1" dirty="0"/>
        </a:p>
      </dgm:t>
    </dgm:pt>
    <dgm:pt modelId="{817F2252-1E33-405B-B4BA-07390AF44BC5}" type="parTrans" cxnId="{BBD2E743-2164-4B88-900D-78B0B16900AC}">
      <dgm:prSet/>
      <dgm:spPr/>
      <dgm:t>
        <a:bodyPr/>
        <a:lstStyle/>
        <a:p>
          <a:endParaRPr lang="es-EC"/>
        </a:p>
      </dgm:t>
    </dgm:pt>
    <dgm:pt modelId="{B85838E7-3753-4505-B28C-FA8A2071C2A4}" type="sibTrans" cxnId="{BBD2E743-2164-4B88-900D-78B0B16900AC}">
      <dgm:prSet/>
      <dgm:spPr/>
      <dgm:t>
        <a:bodyPr/>
        <a:lstStyle/>
        <a:p>
          <a:endParaRPr lang="es-EC"/>
        </a:p>
      </dgm:t>
    </dgm:pt>
    <dgm:pt modelId="{9815292C-F48D-4082-A1BE-C8663959C654}">
      <dgm:prSet custT="1"/>
      <dgm:spPr/>
      <dgm:t>
        <a:bodyPr/>
        <a:lstStyle/>
        <a:p>
          <a:pPr algn="just"/>
          <a:r>
            <a:rPr lang="es-ES" sz="1200" b="0" dirty="0" smtClean="0"/>
            <a:t>Determinar si los fondos de efectivo y de depósitos a la vista que se representan en los estados financieros son auténticos </a:t>
          </a:r>
          <a:endParaRPr lang="es-EC" sz="1200" b="1" dirty="0"/>
        </a:p>
      </dgm:t>
    </dgm:pt>
    <dgm:pt modelId="{F61FD79A-5851-4A22-89FC-D6E11BE11F96}" type="parTrans" cxnId="{3C590B61-A95A-4B99-9056-FF26F75661CB}">
      <dgm:prSet/>
      <dgm:spPr/>
      <dgm:t>
        <a:bodyPr/>
        <a:lstStyle/>
        <a:p>
          <a:endParaRPr lang="es-EC"/>
        </a:p>
      </dgm:t>
    </dgm:pt>
    <dgm:pt modelId="{1EE81B83-89EC-47DE-9478-4A6B3B0DA4E9}" type="sibTrans" cxnId="{3C590B61-A95A-4B99-9056-FF26F75661CB}">
      <dgm:prSet/>
      <dgm:spPr/>
      <dgm:t>
        <a:bodyPr/>
        <a:lstStyle/>
        <a:p>
          <a:endParaRPr lang="es-EC"/>
        </a:p>
      </dgm:t>
    </dgm:pt>
    <dgm:pt modelId="{1E116384-5AF1-483C-81EF-12000F383568}">
      <dgm:prSet custT="1"/>
      <dgm:spPr/>
      <dgm:t>
        <a:bodyPr/>
        <a:lstStyle/>
        <a:p>
          <a:pPr algn="just"/>
          <a:r>
            <a:rPr lang="es-ES" sz="1200" b="0" dirty="0" smtClean="0"/>
            <a:t>Examinar el manejo adecuado de los procedimientos políticas y prácticas que se siguen en la administración de los recursos de liquidez. </a:t>
          </a:r>
          <a:endParaRPr lang="es-EC" sz="1200" b="1" dirty="0"/>
        </a:p>
      </dgm:t>
    </dgm:pt>
    <dgm:pt modelId="{7DBE8F70-4F3A-4A4D-B62C-4655F6EF3449}" type="parTrans" cxnId="{3C50D50C-E801-44CE-BA9E-3D5ECA398755}">
      <dgm:prSet/>
      <dgm:spPr/>
      <dgm:t>
        <a:bodyPr/>
        <a:lstStyle/>
        <a:p>
          <a:endParaRPr lang="es-EC"/>
        </a:p>
      </dgm:t>
    </dgm:pt>
    <dgm:pt modelId="{CD04355E-C1EC-47CD-8E40-B05E31C0E486}" type="sibTrans" cxnId="{3C50D50C-E801-44CE-BA9E-3D5ECA398755}">
      <dgm:prSet/>
      <dgm:spPr/>
      <dgm:t>
        <a:bodyPr/>
        <a:lstStyle/>
        <a:p>
          <a:endParaRPr lang="es-EC"/>
        </a:p>
      </dgm:t>
    </dgm:pt>
    <dgm:pt modelId="{290AC9A7-291D-4C72-A5BD-CD47CF6F18E8}">
      <dgm:prSet custT="1"/>
      <dgm:spPr/>
      <dgm:t>
        <a:bodyPr/>
        <a:lstStyle/>
        <a:p>
          <a:pPr algn="just"/>
          <a:r>
            <a:rPr lang="es-ES" sz="1200" b="0" dirty="0" smtClean="0"/>
            <a:t>Verificar la existencia de manuales de funciones y procedimientos del efectivo. </a:t>
          </a:r>
          <a:endParaRPr lang="es-EC" sz="1200" b="1" dirty="0"/>
        </a:p>
      </dgm:t>
    </dgm:pt>
    <dgm:pt modelId="{1EF93465-3A02-4D36-940D-EF18EF149DD7}" type="parTrans" cxnId="{D691A80E-F4E1-470F-8F26-0CC3F0C9F12E}">
      <dgm:prSet/>
      <dgm:spPr/>
      <dgm:t>
        <a:bodyPr/>
        <a:lstStyle/>
        <a:p>
          <a:endParaRPr lang="es-EC"/>
        </a:p>
      </dgm:t>
    </dgm:pt>
    <dgm:pt modelId="{8E460B1B-C07A-4351-8CDC-B0876EDAD23A}" type="sibTrans" cxnId="{D691A80E-F4E1-470F-8F26-0CC3F0C9F12E}">
      <dgm:prSet/>
      <dgm:spPr/>
      <dgm:t>
        <a:bodyPr/>
        <a:lstStyle/>
        <a:p>
          <a:endParaRPr lang="es-EC"/>
        </a:p>
      </dgm:t>
    </dgm:pt>
    <dgm:pt modelId="{F0F48EF8-B265-472E-BC33-EEB36C414DDB}" type="pres">
      <dgm:prSet presAssocID="{CADEA03B-4019-48AB-842B-E9D4DF6915C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215E580-7A30-4DCF-9F2E-EFFA1AA78B3E}" type="pres">
      <dgm:prSet presAssocID="{7E2FD5BD-1F32-42D4-9059-487543F99DBC}" presName="linNode" presStyleCnt="0"/>
      <dgm:spPr/>
      <dgm:t>
        <a:bodyPr/>
        <a:lstStyle/>
        <a:p>
          <a:endParaRPr lang="es-EC"/>
        </a:p>
      </dgm:t>
    </dgm:pt>
    <dgm:pt modelId="{3234A5FF-8E5E-4D19-9873-743CF630599F}" type="pres">
      <dgm:prSet presAssocID="{7E2FD5BD-1F32-42D4-9059-487543F99DBC}" presName="parentShp" presStyleLbl="node1" presStyleIdx="0" presStyleCnt="1" custScaleX="6217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C46DC2-9C03-45D8-976F-20F14F4F6DB9}" type="pres">
      <dgm:prSet presAssocID="{7E2FD5BD-1F32-42D4-9059-487543F99DBC}" presName="childShp" presStyleLbl="bgAccFollowNode1" presStyleIdx="0" presStyleCnt="1" custScaleX="1178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965D1DB-28BD-4BAF-888A-E6CC818AA895}" type="presOf" srcId="{7E2FD5BD-1F32-42D4-9059-487543F99DBC}" destId="{3234A5FF-8E5E-4D19-9873-743CF630599F}" srcOrd="0" destOrd="0" presId="urn:microsoft.com/office/officeart/2005/8/layout/vList6"/>
    <dgm:cxn modelId="{21FB1F7A-FAF0-491A-808E-A853A903CB94}" srcId="{7E2FD5BD-1F32-42D4-9059-487543F99DBC}" destId="{7E19C03E-DD07-4E3D-9B24-D38EAC2B95F2}" srcOrd="0" destOrd="0" parTransId="{57856036-E7E3-4FE8-83A5-C8E01D128849}" sibTransId="{FB0A8864-BC97-46DD-80EE-4520D241CBE5}"/>
    <dgm:cxn modelId="{3C50D50C-E801-44CE-BA9E-3D5ECA398755}" srcId="{7E2FD5BD-1F32-42D4-9059-487543F99DBC}" destId="{1E116384-5AF1-483C-81EF-12000F383568}" srcOrd="4" destOrd="0" parTransId="{7DBE8F70-4F3A-4A4D-B62C-4655F6EF3449}" sibTransId="{CD04355E-C1EC-47CD-8E40-B05E31C0E486}"/>
    <dgm:cxn modelId="{D691A80E-F4E1-470F-8F26-0CC3F0C9F12E}" srcId="{7E2FD5BD-1F32-42D4-9059-487543F99DBC}" destId="{290AC9A7-291D-4C72-A5BD-CD47CF6F18E8}" srcOrd="5" destOrd="0" parTransId="{1EF93465-3A02-4D36-940D-EF18EF149DD7}" sibTransId="{8E460B1B-C07A-4351-8CDC-B0876EDAD23A}"/>
    <dgm:cxn modelId="{978EA1D4-5834-4074-8C05-65E2646ADEF6}" srcId="{7E2FD5BD-1F32-42D4-9059-487543F99DBC}" destId="{EB62DECE-164D-4B09-A48A-3D4C7A196C01}" srcOrd="7" destOrd="0" parTransId="{4EEA0D17-7F45-4482-BB29-18BD1F2ACB3A}" sibTransId="{B9414FCF-706D-4070-B83E-24BB83DB334B}"/>
    <dgm:cxn modelId="{02277957-D47B-4CDC-9C35-F5525FDA4C9E}" srcId="{7E2FD5BD-1F32-42D4-9059-487543F99DBC}" destId="{A3995A0F-A9B9-4BAC-81CD-F936DBB7CFA4}" srcOrd="6" destOrd="0" parTransId="{BBC2622D-7DF2-4304-BAA4-E2E77E583CBA}" sibTransId="{7EBFF2AB-C944-4CDF-A92C-395E55EEAC84}"/>
    <dgm:cxn modelId="{095C3C73-F79E-4773-8594-83A158801D6F}" type="presOf" srcId="{9815292C-F48D-4082-A1BE-C8663959C654}" destId="{8FC46DC2-9C03-45D8-976F-20F14F4F6DB9}" srcOrd="0" destOrd="3" presId="urn:microsoft.com/office/officeart/2005/8/layout/vList6"/>
    <dgm:cxn modelId="{ADBD19B6-79C7-4EDD-901D-F55CE7F6E8C4}" type="presOf" srcId="{24AB3475-87B0-4C45-AFE7-25D09AFBA56F}" destId="{8FC46DC2-9C03-45D8-976F-20F14F4F6DB9}" srcOrd="0" destOrd="1" presId="urn:microsoft.com/office/officeart/2005/8/layout/vList6"/>
    <dgm:cxn modelId="{800A7FEE-1C21-45F3-850D-89B937A29DBE}" type="presOf" srcId="{290AC9A7-291D-4C72-A5BD-CD47CF6F18E8}" destId="{8FC46DC2-9C03-45D8-976F-20F14F4F6DB9}" srcOrd="0" destOrd="5" presId="urn:microsoft.com/office/officeart/2005/8/layout/vList6"/>
    <dgm:cxn modelId="{03F50A52-D909-4831-B853-D552F21BA1B1}" type="presOf" srcId="{A3995A0F-A9B9-4BAC-81CD-F936DBB7CFA4}" destId="{8FC46DC2-9C03-45D8-976F-20F14F4F6DB9}" srcOrd="0" destOrd="6" presId="urn:microsoft.com/office/officeart/2005/8/layout/vList6"/>
    <dgm:cxn modelId="{BBD2E743-2164-4B88-900D-78B0B16900AC}" srcId="{7E2FD5BD-1F32-42D4-9059-487543F99DBC}" destId="{62B4B2FB-E72D-4B06-AEC7-A84FC9761956}" srcOrd="2" destOrd="0" parTransId="{817F2252-1E33-405B-B4BA-07390AF44BC5}" sibTransId="{B85838E7-3753-4505-B28C-FA8A2071C2A4}"/>
    <dgm:cxn modelId="{BC291FA9-0524-4C2C-9DEF-ED6E7E9EC1C8}" srcId="{CADEA03B-4019-48AB-842B-E9D4DF6915C5}" destId="{7E2FD5BD-1F32-42D4-9059-487543F99DBC}" srcOrd="0" destOrd="0" parTransId="{9CBAD2E6-6B67-42E4-AB12-42600571EA27}" sibTransId="{EEEB6A52-18CE-45CA-92D7-847001033DDD}"/>
    <dgm:cxn modelId="{3C590B61-A95A-4B99-9056-FF26F75661CB}" srcId="{7E2FD5BD-1F32-42D4-9059-487543F99DBC}" destId="{9815292C-F48D-4082-A1BE-C8663959C654}" srcOrd="3" destOrd="0" parTransId="{F61FD79A-5851-4A22-89FC-D6E11BE11F96}" sibTransId="{1EE81B83-89EC-47DE-9478-4A6B3B0DA4E9}"/>
    <dgm:cxn modelId="{33C30D6A-9329-42A7-B413-E2DFAC1AC537}" type="presOf" srcId="{EB62DECE-164D-4B09-A48A-3D4C7A196C01}" destId="{8FC46DC2-9C03-45D8-976F-20F14F4F6DB9}" srcOrd="0" destOrd="7" presId="urn:microsoft.com/office/officeart/2005/8/layout/vList6"/>
    <dgm:cxn modelId="{2EAB1213-26F8-4163-886A-DE4CC41994F0}" type="presOf" srcId="{CADEA03B-4019-48AB-842B-E9D4DF6915C5}" destId="{F0F48EF8-B265-472E-BC33-EEB36C414DDB}" srcOrd="0" destOrd="0" presId="urn:microsoft.com/office/officeart/2005/8/layout/vList6"/>
    <dgm:cxn modelId="{89FA6C27-726A-4737-9A9A-9FDAB9486FED}" type="presOf" srcId="{62B4B2FB-E72D-4B06-AEC7-A84FC9761956}" destId="{8FC46DC2-9C03-45D8-976F-20F14F4F6DB9}" srcOrd="0" destOrd="2" presId="urn:microsoft.com/office/officeart/2005/8/layout/vList6"/>
    <dgm:cxn modelId="{C6366B5E-1FE1-407E-A46F-63EA5996D535}" type="presOf" srcId="{1E116384-5AF1-483C-81EF-12000F383568}" destId="{8FC46DC2-9C03-45D8-976F-20F14F4F6DB9}" srcOrd="0" destOrd="4" presId="urn:microsoft.com/office/officeart/2005/8/layout/vList6"/>
    <dgm:cxn modelId="{E4B9776C-725A-44B7-B4E9-A2853A282872}" srcId="{7E2FD5BD-1F32-42D4-9059-487543F99DBC}" destId="{24AB3475-87B0-4C45-AFE7-25D09AFBA56F}" srcOrd="1" destOrd="0" parTransId="{88C54A24-4495-42B2-8161-C1E1B2F14DCA}" sibTransId="{CD6188A3-9E34-4BF3-B9EF-D3FDF29B57D6}"/>
    <dgm:cxn modelId="{B745BAF2-7C86-468B-87FC-064FB7A6C53A}" type="presOf" srcId="{7E19C03E-DD07-4E3D-9B24-D38EAC2B95F2}" destId="{8FC46DC2-9C03-45D8-976F-20F14F4F6DB9}" srcOrd="0" destOrd="0" presId="urn:microsoft.com/office/officeart/2005/8/layout/vList6"/>
    <dgm:cxn modelId="{4BE67120-68D0-4AED-946D-D461EE05CAAE}" type="presParOf" srcId="{F0F48EF8-B265-472E-BC33-EEB36C414DDB}" destId="{8215E580-7A30-4DCF-9F2E-EFFA1AA78B3E}" srcOrd="0" destOrd="0" presId="urn:microsoft.com/office/officeart/2005/8/layout/vList6"/>
    <dgm:cxn modelId="{55249362-F9E4-4B6F-B022-38BF0FD66C52}" type="presParOf" srcId="{8215E580-7A30-4DCF-9F2E-EFFA1AA78B3E}" destId="{3234A5FF-8E5E-4D19-9873-743CF630599F}" srcOrd="0" destOrd="0" presId="urn:microsoft.com/office/officeart/2005/8/layout/vList6"/>
    <dgm:cxn modelId="{57F4431F-975C-4948-8B66-39FA1CC74613}" type="presParOf" srcId="{8215E580-7A30-4DCF-9F2E-EFFA1AA78B3E}" destId="{8FC46DC2-9C03-45D8-976F-20F14F4F6DB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77177-71B3-454C-B2FD-7371C16BCF3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4F5BCB2-CC4B-46F4-AC3C-DA53FC3E2D4D}">
      <dgm:prSet phldrT="[Texto]" custT="1"/>
      <dgm:spPr/>
      <dgm:t>
        <a:bodyPr/>
        <a:lstStyle/>
        <a:p>
          <a:pPr algn="ctr"/>
          <a:r>
            <a:rPr lang="es-EC" sz="2000" dirty="0" smtClean="0">
              <a:latin typeface="Berlin Sans FB" pitchFamily="34" charset="0"/>
            </a:rPr>
            <a:t>Toma de decisiones bajo un marco lógico y fundamentado. </a:t>
          </a:r>
          <a:endParaRPr lang="es-EC" sz="2000" dirty="0">
            <a:latin typeface="Berlin Sans FB" pitchFamily="34" charset="0"/>
          </a:endParaRPr>
        </a:p>
      </dgm:t>
    </dgm:pt>
    <dgm:pt modelId="{075B5AEA-1B7D-4E3A-84BD-DA88B9013491}" type="parTrans" cxnId="{6ED9EE0C-DA36-4F24-829E-46DF9DD54AD0}">
      <dgm:prSet/>
      <dgm:spPr/>
      <dgm:t>
        <a:bodyPr/>
        <a:lstStyle/>
        <a:p>
          <a:pPr algn="ctr"/>
          <a:endParaRPr lang="es-EC" sz="1600">
            <a:latin typeface="Berlin Sans FB" pitchFamily="34" charset="0"/>
          </a:endParaRPr>
        </a:p>
      </dgm:t>
    </dgm:pt>
    <dgm:pt modelId="{6ABB4724-7091-438F-99F5-A1874DD19246}" type="sibTrans" cxnId="{6ED9EE0C-DA36-4F24-829E-46DF9DD54AD0}">
      <dgm:prSet/>
      <dgm:spPr/>
      <dgm:t>
        <a:bodyPr/>
        <a:lstStyle/>
        <a:p>
          <a:pPr algn="ctr"/>
          <a:endParaRPr lang="es-EC" sz="1600">
            <a:latin typeface="Berlin Sans FB" pitchFamily="34" charset="0"/>
          </a:endParaRPr>
        </a:p>
      </dgm:t>
    </dgm:pt>
    <dgm:pt modelId="{A4F40126-3A3E-420B-B5C0-29D55820FA00}">
      <dgm:prSet phldrT="[Texto]" custT="1"/>
      <dgm:spPr/>
      <dgm:t>
        <a:bodyPr/>
        <a:lstStyle/>
        <a:p>
          <a:pPr algn="ctr"/>
          <a:r>
            <a:rPr lang="es-EC" sz="1800" b="0" dirty="0" smtClean="0">
              <a:latin typeface="Berlin Sans FB" pitchFamily="34" charset="0"/>
            </a:rPr>
            <a:t>Conocimiento de la situación actual y futura de la  empresa productora exportadora ECUA-AGROROMO </a:t>
          </a:r>
          <a:endParaRPr lang="es-EC" sz="1800" b="0" dirty="0">
            <a:latin typeface="Berlin Sans FB" pitchFamily="34" charset="0"/>
          </a:endParaRPr>
        </a:p>
      </dgm:t>
    </dgm:pt>
    <dgm:pt modelId="{7C351C89-E0D6-40D6-AAAB-050A06C2803A}" type="parTrans" cxnId="{5321F5DD-70C1-409C-994F-B0855093EB68}">
      <dgm:prSet/>
      <dgm:spPr/>
      <dgm:t>
        <a:bodyPr/>
        <a:lstStyle/>
        <a:p>
          <a:pPr algn="ctr"/>
          <a:endParaRPr lang="es-EC" sz="1600">
            <a:latin typeface="Berlin Sans FB" pitchFamily="34" charset="0"/>
          </a:endParaRPr>
        </a:p>
      </dgm:t>
    </dgm:pt>
    <dgm:pt modelId="{C9AD4EB8-3A1F-4931-A753-DDD73C4833DA}" type="sibTrans" cxnId="{5321F5DD-70C1-409C-994F-B0855093EB68}">
      <dgm:prSet/>
      <dgm:spPr/>
      <dgm:t>
        <a:bodyPr/>
        <a:lstStyle/>
        <a:p>
          <a:pPr algn="ctr"/>
          <a:endParaRPr lang="es-EC" sz="1600">
            <a:latin typeface="Berlin Sans FB" pitchFamily="34" charset="0"/>
          </a:endParaRPr>
        </a:p>
      </dgm:t>
    </dgm:pt>
    <dgm:pt modelId="{7C827536-3809-405C-A562-0EB5FB283AA1}">
      <dgm:prSet phldrT="[Texto]" custT="1"/>
      <dgm:spPr/>
      <dgm:t>
        <a:bodyPr/>
        <a:lstStyle/>
        <a:p>
          <a:pPr algn="ctr"/>
          <a:r>
            <a:rPr lang="es-EC" sz="2000" dirty="0" smtClean="0">
              <a:latin typeface="Berlin Sans FB" pitchFamily="34" charset="0"/>
            </a:rPr>
            <a:t>Definición de estrategias de carácter preventivo y correctivo </a:t>
          </a:r>
          <a:endParaRPr lang="es-EC" sz="2000" dirty="0">
            <a:latin typeface="Berlin Sans FB" pitchFamily="34" charset="0"/>
          </a:endParaRPr>
        </a:p>
      </dgm:t>
    </dgm:pt>
    <dgm:pt modelId="{9DAD7E98-D17B-4D4F-9720-4981AD1BDFB0}" type="parTrans" cxnId="{6BF8265C-0677-483B-89D9-367660D3D15F}">
      <dgm:prSet/>
      <dgm:spPr/>
      <dgm:t>
        <a:bodyPr/>
        <a:lstStyle/>
        <a:p>
          <a:pPr algn="ctr"/>
          <a:endParaRPr lang="es-EC" sz="1600">
            <a:latin typeface="Berlin Sans FB" pitchFamily="34" charset="0"/>
          </a:endParaRPr>
        </a:p>
      </dgm:t>
    </dgm:pt>
    <dgm:pt modelId="{A8EBC5C7-78A1-4409-A78D-C457282DBE73}" type="sibTrans" cxnId="{6BF8265C-0677-483B-89D9-367660D3D15F}">
      <dgm:prSet/>
      <dgm:spPr/>
      <dgm:t>
        <a:bodyPr/>
        <a:lstStyle/>
        <a:p>
          <a:pPr algn="ctr"/>
          <a:endParaRPr lang="es-EC" sz="1600">
            <a:latin typeface="Berlin Sans FB" pitchFamily="34" charset="0"/>
          </a:endParaRPr>
        </a:p>
      </dgm:t>
    </dgm:pt>
    <dgm:pt modelId="{49A99687-C7C6-4590-8E4C-924B1BD74951}" type="pres">
      <dgm:prSet presAssocID="{D7877177-71B3-454C-B2FD-7371C16BCF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43DD7EC-8D08-41C8-A07F-4904A81D4201}" type="pres">
      <dgm:prSet presAssocID="{F4F5BCB2-CC4B-46F4-AC3C-DA53FC3E2D4D}" presName="composite" presStyleCnt="0"/>
      <dgm:spPr/>
    </dgm:pt>
    <dgm:pt modelId="{8327F891-5A0F-4FAF-A21B-6FC0105B9581}" type="pres">
      <dgm:prSet presAssocID="{F4F5BCB2-CC4B-46F4-AC3C-DA53FC3E2D4D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718449-3C2D-47DF-92C7-98C4F9793EA9}" type="pres">
      <dgm:prSet presAssocID="{F4F5BCB2-CC4B-46F4-AC3C-DA53FC3E2D4D}" presName="rect2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7EB5F12E-AA81-424A-9D71-DBFFCC6D1BFB}" type="pres">
      <dgm:prSet presAssocID="{6ABB4724-7091-438F-99F5-A1874DD19246}" presName="sibTrans" presStyleCnt="0"/>
      <dgm:spPr/>
    </dgm:pt>
    <dgm:pt modelId="{7E817ECC-A020-4EF8-97FD-C0B081D11D5C}" type="pres">
      <dgm:prSet presAssocID="{A4F40126-3A3E-420B-B5C0-29D55820FA00}" presName="composite" presStyleCnt="0"/>
      <dgm:spPr/>
    </dgm:pt>
    <dgm:pt modelId="{231767FA-9396-4472-B1A8-8648D8A6F492}" type="pres">
      <dgm:prSet presAssocID="{A4F40126-3A3E-420B-B5C0-29D55820FA00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A8EB34-1573-4907-8AA5-0E30B59BAEFD}" type="pres">
      <dgm:prSet presAssocID="{A4F40126-3A3E-420B-B5C0-29D55820FA00}" presName="rect2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6441539-13D4-46B4-9E4B-451BA9A5AFA4}" type="pres">
      <dgm:prSet presAssocID="{C9AD4EB8-3A1F-4931-A753-DDD73C4833DA}" presName="sibTrans" presStyleCnt="0"/>
      <dgm:spPr/>
    </dgm:pt>
    <dgm:pt modelId="{16C0D019-5C7C-40B6-BD6F-B5A119D1D5E6}" type="pres">
      <dgm:prSet presAssocID="{7C827536-3809-405C-A562-0EB5FB283AA1}" presName="composite" presStyleCnt="0"/>
      <dgm:spPr/>
    </dgm:pt>
    <dgm:pt modelId="{08D7C461-EC8C-44DD-8709-AAA0014D3185}" type="pres">
      <dgm:prSet presAssocID="{7C827536-3809-405C-A562-0EB5FB283AA1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D18772-AFAE-4C3D-B9B6-4F067D3BC23D}" type="pres">
      <dgm:prSet presAssocID="{7C827536-3809-405C-A562-0EB5FB283AA1}" presName="rect2" presStyleLbl="fgImgPlace1" presStyleIdx="2" presStyleCnt="3" custLinFactNeighborX="-2034" custLinFactNeighborY="877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1B3719B1-34F2-4115-951A-56AA5966FFFD}" type="presOf" srcId="{7C827536-3809-405C-A562-0EB5FB283AA1}" destId="{08D7C461-EC8C-44DD-8709-AAA0014D3185}" srcOrd="0" destOrd="0" presId="urn:microsoft.com/office/officeart/2008/layout/PictureStrips"/>
    <dgm:cxn modelId="{6E453727-1FAA-4FF9-9199-517FB40CCFD0}" type="presOf" srcId="{F4F5BCB2-CC4B-46F4-AC3C-DA53FC3E2D4D}" destId="{8327F891-5A0F-4FAF-A21B-6FC0105B9581}" srcOrd="0" destOrd="0" presId="urn:microsoft.com/office/officeart/2008/layout/PictureStrips"/>
    <dgm:cxn modelId="{5321F5DD-70C1-409C-994F-B0855093EB68}" srcId="{D7877177-71B3-454C-B2FD-7371C16BCF30}" destId="{A4F40126-3A3E-420B-B5C0-29D55820FA00}" srcOrd="1" destOrd="0" parTransId="{7C351C89-E0D6-40D6-AAAB-050A06C2803A}" sibTransId="{C9AD4EB8-3A1F-4931-A753-DDD73C4833DA}"/>
    <dgm:cxn modelId="{BB013673-CEA4-4E64-8E1E-C5C89B0BF486}" type="presOf" srcId="{D7877177-71B3-454C-B2FD-7371C16BCF30}" destId="{49A99687-C7C6-4590-8E4C-924B1BD74951}" srcOrd="0" destOrd="0" presId="urn:microsoft.com/office/officeart/2008/layout/PictureStrips"/>
    <dgm:cxn modelId="{6BF8265C-0677-483B-89D9-367660D3D15F}" srcId="{D7877177-71B3-454C-B2FD-7371C16BCF30}" destId="{7C827536-3809-405C-A562-0EB5FB283AA1}" srcOrd="2" destOrd="0" parTransId="{9DAD7E98-D17B-4D4F-9720-4981AD1BDFB0}" sibTransId="{A8EBC5C7-78A1-4409-A78D-C457282DBE73}"/>
    <dgm:cxn modelId="{B63E8F15-B5F0-49F0-A462-2F17D55BE38A}" type="presOf" srcId="{A4F40126-3A3E-420B-B5C0-29D55820FA00}" destId="{231767FA-9396-4472-B1A8-8648D8A6F492}" srcOrd="0" destOrd="0" presId="urn:microsoft.com/office/officeart/2008/layout/PictureStrips"/>
    <dgm:cxn modelId="{6ED9EE0C-DA36-4F24-829E-46DF9DD54AD0}" srcId="{D7877177-71B3-454C-B2FD-7371C16BCF30}" destId="{F4F5BCB2-CC4B-46F4-AC3C-DA53FC3E2D4D}" srcOrd="0" destOrd="0" parTransId="{075B5AEA-1B7D-4E3A-84BD-DA88B9013491}" sibTransId="{6ABB4724-7091-438F-99F5-A1874DD19246}"/>
    <dgm:cxn modelId="{CB32A149-693E-4C6A-B0F8-EC81998D1BBB}" type="presParOf" srcId="{49A99687-C7C6-4590-8E4C-924B1BD74951}" destId="{843DD7EC-8D08-41C8-A07F-4904A81D4201}" srcOrd="0" destOrd="0" presId="urn:microsoft.com/office/officeart/2008/layout/PictureStrips"/>
    <dgm:cxn modelId="{B38B700A-55AD-40FE-9480-F802F7F64EE6}" type="presParOf" srcId="{843DD7EC-8D08-41C8-A07F-4904A81D4201}" destId="{8327F891-5A0F-4FAF-A21B-6FC0105B9581}" srcOrd="0" destOrd="0" presId="urn:microsoft.com/office/officeart/2008/layout/PictureStrips"/>
    <dgm:cxn modelId="{FD9D8CAE-D7C7-4F8C-8348-421C2BAACFDF}" type="presParOf" srcId="{843DD7EC-8D08-41C8-A07F-4904A81D4201}" destId="{91718449-3C2D-47DF-92C7-98C4F9793EA9}" srcOrd="1" destOrd="0" presId="urn:microsoft.com/office/officeart/2008/layout/PictureStrips"/>
    <dgm:cxn modelId="{22BE1387-1070-48DD-9DCF-7B9CD2B79D5A}" type="presParOf" srcId="{49A99687-C7C6-4590-8E4C-924B1BD74951}" destId="{7EB5F12E-AA81-424A-9D71-DBFFCC6D1BFB}" srcOrd="1" destOrd="0" presId="urn:microsoft.com/office/officeart/2008/layout/PictureStrips"/>
    <dgm:cxn modelId="{307BB6A6-303D-4D7B-8F92-F4B4EF5EF1E0}" type="presParOf" srcId="{49A99687-C7C6-4590-8E4C-924B1BD74951}" destId="{7E817ECC-A020-4EF8-97FD-C0B081D11D5C}" srcOrd="2" destOrd="0" presId="urn:microsoft.com/office/officeart/2008/layout/PictureStrips"/>
    <dgm:cxn modelId="{C8BAE348-7453-4701-A517-C835F99DA23E}" type="presParOf" srcId="{7E817ECC-A020-4EF8-97FD-C0B081D11D5C}" destId="{231767FA-9396-4472-B1A8-8648D8A6F492}" srcOrd="0" destOrd="0" presId="urn:microsoft.com/office/officeart/2008/layout/PictureStrips"/>
    <dgm:cxn modelId="{859C23DB-7CC8-4EE1-97A8-1C237766380C}" type="presParOf" srcId="{7E817ECC-A020-4EF8-97FD-C0B081D11D5C}" destId="{76A8EB34-1573-4907-8AA5-0E30B59BAEFD}" srcOrd="1" destOrd="0" presId="urn:microsoft.com/office/officeart/2008/layout/PictureStrips"/>
    <dgm:cxn modelId="{99F41E34-7C7C-44D4-BFEB-4BEDDBABE358}" type="presParOf" srcId="{49A99687-C7C6-4590-8E4C-924B1BD74951}" destId="{A6441539-13D4-46B4-9E4B-451BA9A5AFA4}" srcOrd="3" destOrd="0" presId="urn:microsoft.com/office/officeart/2008/layout/PictureStrips"/>
    <dgm:cxn modelId="{C19D0834-6A37-4F7F-973B-8A654F2B664B}" type="presParOf" srcId="{49A99687-C7C6-4590-8E4C-924B1BD74951}" destId="{16C0D019-5C7C-40B6-BD6F-B5A119D1D5E6}" srcOrd="4" destOrd="0" presId="urn:microsoft.com/office/officeart/2008/layout/PictureStrips"/>
    <dgm:cxn modelId="{58AB726E-E863-4B33-B163-EAABDA0B33A6}" type="presParOf" srcId="{16C0D019-5C7C-40B6-BD6F-B5A119D1D5E6}" destId="{08D7C461-EC8C-44DD-8709-AAA0014D3185}" srcOrd="0" destOrd="0" presId="urn:microsoft.com/office/officeart/2008/layout/PictureStrips"/>
    <dgm:cxn modelId="{654C9CA6-C60A-4CF0-9BDB-2CE134981763}" type="presParOf" srcId="{16C0D019-5C7C-40B6-BD6F-B5A119D1D5E6}" destId="{F7D18772-AFAE-4C3D-B9B6-4F067D3BC23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DEA03B-4019-48AB-842B-E9D4DF6915C5}" type="doc">
      <dgm:prSet loTypeId="urn:microsoft.com/office/officeart/2005/8/layout/vList6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3FBB1D2F-BDEE-414C-A67E-9A358659B80D}">
      <dgm:prSet phldrT="[Texto]" custT="1"/>
      <dgm:spPr/>
      <dgm:t>
        <a:bodyPr/>
        <a:lstStyle/>
        <a:p>
          <a:pPr algn="ctr"/>
          <a:r>
            <a:rPr lang="es-EC" sz="1800" b="0" dirty="0" smtClean="0">
              <a:latin typeface="Berlin Sans FB" pitchFamily="34" charset="0"/>
            </a:rPr>
            <a:t>OBJETIVO GENERAL</a:t>
          </a:r>
          <a:endParaRPr lang="es-EC" sz="1800" b="0" dirty="0">
            <a:latin typeface="Berlin Sans FB" pitchFamily="34" charset="0"/>
          </a:endParaRPr>
        </a:p>
      </dgm:t>
    </dgm:pt>
    <dgm:pt modelId="{380EC7FB-89A8-47B6-AAA7-71895F88319B}" type="parTrans" cxnId="{930FF5AE-B075-4855-951E-7D4711BD1DE6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ED436C7E-E304-401E-97F1-D02FB9A75691}" type="sibTrans" cxnId="{930FF5AE-B075-4855-951E-7D4711BD1DE6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57E93A31-8D84-4818-B490-405FBCDEE52F}">
      <dgm:prSet phldrT="[Texto]" custT="1"/>
      <dgm:spPr/>
      <dgm:t>
        <a:bodyPr/>
        <a:lstStyle/>
        <a:p>
          <a:pPr algn="ctr"/>
          <a:r>
            <a:rPr lang="es-EC" sz="1600" dirty="0" smtClean="0"/>
            <a:t>Diseñar de un Modelo de Gestión Financiera para mejorar los niveles de liquidez y riesgo en  la empresa productora exportadora ECUA-AGROROMO en la provincia de Pichincha.</a:t>
          </a:r>
          <a:endParaRPr lang="es-EC" sz="1600" dirty="0">
            <a:latin typeface="Berlin Sans FB" pitchFamily="34" charset="0"/>
          </a:endParaRPr>
        </a:p>
      </dgm:t>
    </dgm:pt>
    <dgm:pt modelId="{AF3DD2A2-9C19-4129-B238-D88A99FFB18B}" type="parTrans" cxnId="{39BBAEF6-BD5A-4B11-B0DA-DF3A53C0CA70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785EA44C-81C7-459E-A814-7D902478F6C6}" type="sibTrans" cxnId="{39BBAEF6-BD5A-4B11-B0DA-DF3A53C0CA70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57767625-CFAC-4EEB-96BF-F5B3B7794B84}">
      <dgm:prSet phldrT="[Texto]" custT="1"/>
      <dgm:spPr/>
      <dgm:t>
        <a:bodyPr/>
        <a:lstStyle/>
        <a:p>
          <a:pPr algn="ctr"/>
          <a:endParaRPr lang="es-EC" sz="1600" dirty="0">
            <a:solidFill>
              <a:schemeClr val="bg1"/>
            </a:solidFill>
            <a:latin typeface="Berlin Sans FB" pitchFamily="34" charset="0"/>
          </a:endParaRPr>
        </a:p>
      </dgm:t>
    </dgm:pt>
    <dgm:pt modelId="{CC9424B4-456A-4A55-85BD-8467F28A97CD}" type="parTrans" cxnId="{4F16F371-C6AF-4DBD-94FB-C7E502CEA0D0}">
      <dgm:prSet/>
      <dgm:spPr/>
      <dgm:t>
        <a:bodyPr/>
        <a:lstStyle/>
        <a:p>
          <a:pPr algn="ctr"/>
          <a:endParaRPr lang="es-EC" sz="1600">
            <a:solidFill>
              <a:schemeClr val="bg1"/>
            </a:solidFill>
            <a:latin typeface="Berlin Sans FB" pitchFamily="34" charset="0"/>
          </a:endParaRPr>
        </a:p>
      </dgm:t>
    </dgm:pt>
    <dgm:pt modelId="{A3615815-9D46-4EED-BFE4-B259727FB037}" type="sibTrans" cxnId="{4F16F371-C6AF-4DBD-94FB-C7E502CEA0D0}">
      <dgm:prSet/>
      <dgm:spPr/>
      <dgm:t>
        <a:bodyPr/>
        <a:lstStyle/>
        <a:p>
          <a:pPr algn="ctr"/>
          <a:endParaRPr lang="es-EC" sz="1600">
            <a:solidFill>
              <a:schemeClr val="bg1"/>
            </a:solidFill>
            <a:latin typeface="Berlin Sans FB" pitchFamily="34" charset="0"/>
          </a:endParaRPr>
        </a:p>
      </dgm:t>
    </dgm:pt>
    <dgm:pt modelId="{F0F48EF8-B265-472E-BC33-EEB36C414DDB}" type="pres">
      <dgm:prSet presAssocID="{CADEA03B-4019-48AB-842B-E9D4DF6915C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96DA567-99CB-410C-AC44-2A8CAE944289}" type="pres">
      <dgm:prSet presAssocID="{3FBB1D2F-BDEE-414C-A67E-9A358659B80D}" presName="linNode" presStyleCnt="0"/>
      <dgm:spPr/>
      <dgm:t>
        <a:bodyPr/>
        <a:lstStyle/>
        <a:p>
          <a:endParaRPr lang="es-EC"/>
        </a:p>
      </dgm:t>
    </dgm:pt>
    <dgm:pt modelId="{010DABBB-7D29-406E-834F-9665674F0ECE}" type="pres">
      <dgm:prSet presAssocID="{3FBB1D2F-BDEE-414C-A67E-9A358659B80D}" presName="parentShp" presStyleLbl="node1" presStyleIdx="0" presStyleCnt="1" custScaleX="6217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0F162E-5F74-406B-989F-550D3284BB2D}" type="pres">
      <dgm:prSet presAssocID="{3FBB1D2F-BDEE-414C-A67E-9A358659B80D}" presName="childShp" presStyleLbl="bgAccFollowNode1" presStyleIdx="0" presStyleCnt="1" custScaleX="1178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9BBAEF6-BD5A-4B11-B0DA-DF3A53C0CA70}" srcId="{3FBB1D2F-BDEE-414C-A67E-9A358659B80D}" destId="{57E93A31-8D84-4818-B490-405FBCDEE52F}" srcOrd="1" destOrd="0" parTransId="{AF3DD2A2-9C19-4129-B238-D88A99FFB18B}" sibTransId="{785EA44C-81C7-459E-A814-7D902478F6C6}"/>
    <dgm:cxn modelId="{930FF5AE-B075-4855-951E-7D4711BD1DE6}" srcId="{CADEA03B-4019-48AB-842B-E9D4DF6915C5}" destId="{3FBB1D2F-BDEE-414C-A67E-9A358659B80D}" srcOrd="0" destOrd="0" parTransId="{380EC7FB-89A8-47B6-AAA7-71895F88319B}" sibTransId="{ED436C7E-E304-401E-97F1-D02FB9A75691}"/>
    <dgm:cxn modelId="{4F16F371-C6AF-4DBD-94FB-C7E502CEA0D0}" srcId="{3FBB1D2F-BDEE-414C-A67E-9A358659B80D}" destId="{57767625-CFAC-4EEB-96BF-F5B3B7794B84}" srcOrd="0" destOrd="0" parTransId="{CC9424B4-456A-4A55-85BD-8467F28A97CD}" sibTransId="{A3615815-9D46-4EED-BFE4-B259727FB037}"/>
    <dgm:cxn modelId="{D75F181D-7C34-41FE-9889-0AFA66C150CC}" type="presOf" srcId="{CADEA03B-4019-48AB-842B-E9D4DF6915C5}" destId="{F0F48EF8-B265-472E-BC33-EEB36C414DDB}" srcOrd="0" destOrd="0" presId="urn:microsoft.com/office/officeart/2005/8/layout/vList6"/>
    <dgm:cxn modelId="{9F4AFA3F-50F0-460B-A8E5-1160F4836745}" type="presOf" srcId="{57767625-CFAC-4EEB-96BF-F5B3B7794B84}" destId="{B00F162E-5F74-406B-989F-550D3284BB2D}" srcOrd="0" destOrd="0" presId="urn:microsoft.com/office/officeart/2005/8/layout/vList6"/>
    <dgm:cxn modelId="{0B2B3004-62C5-4A1C-891A-5DE73D554E46}" type="presOf" srcId="{57E93A31-8D84-4818-B490-405FBCDEE52F}" destId="{B00F162E-5F74-406B-989F-550D3284BB2D}" srcOrd="0" destOrd="1" presId="urn:microsoft.com/office/officeart/2005/8/layout/vList6"/>
    <dgm:cxn modelId="{94EED856-5B3D-43EA-A694-09F0654D9FCB}" type="presOf" srcId="{3FBB1D2F-BDEE-414C-A67E-9A358659B80D}" destId="{010DABBB-7D29-406E-834F-9665674F0ECE}" srcOrd="0" destOrd="0" presId="urn:microsoft.com/office/officeart/2005/8/layout/vList6"/>
    <dgm:cxn modelId="{C6ACB14D-C716-4EE5-81C4-747CEE1B2171}" type="presParOf" srcId="{F0F48EF8-B265-472E-BC33-EEB36C414DDB}" destId="{896DA567-99CB-410C-AC44-2A8CAE944289}" srcOrd="0" destOrd="0" presId="urn:microsoft.com/office/officeart/2005/8/layout/vList6"/>
    <dgm:cxn modelId="{33D5823D-1C32-49AC-9294-3BC2399AB33B}" type="presParOf" srcId="{896DA567-99CB-410C-AC44-2A8CAE944289}" destId="{010DABBB-7D29-406E-834F-9665674F0ECE}" srcOrd="0" destOrd="0" presId="urn:microsoft.com/office/officeart/2005/8/layout/vList6"/>
    <dgm:cxn modelId="{DF711E28-1092-4601-AB34-B4C2BEB75140}" type="presParOf" srcId="{896DA567-99CB-410C-AC44-2A8CAE944289}" destId="{B00F162E-5F74-406B-989F-550D3284BB2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DEA03B-4019-48AB-842B-E9D4DF6915C5}" type="doc">
      <dgm:prSet loTypeId="urn:microsoft.com/office/officeart/2005/8/layout/vList6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A3995A0F-A9B9-4BAC-81CD-F936DBB7CFA4}">
      <dgm:prSet phldrT="[Texto]" custT="1"/>
      <dgm:spPr/>
      <dgm:t>
        <a:bodyPr/>
        <a:lstStyle/>
        <a:p>
          <a:pPr algn="ctr"/>
          <a:endParaRPr lang="es-EC" sz="1600" dirty="0">
            <a:latin typeface="Berlin Sans FB" pitchFamily="34" charset="0"/>
          </a:endParaRPr>
        </a:p>
      </dgm:t>
    </dgm:pt>
    <dgm:pt modelId="{BBC2622D-7DF2-4304-BAA4-E2E77E583CBA}" type="parTrans" cxnId="{02277957-D47B-4CDC-9C35-F5525FDA4C9E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7EBFF2AB-C944-4CDF-A92C-395E55EEAC84}" type="sibTrans" cxnId="{02277957-D47B-4CDC-9C35-F5525FDA4C9E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EB62DECE-164D-4B09-A48A-3D4C7A196C01}">
      <dgm:prSet phldrT="[Texto]" custT="1"/>
      <dgm:spPr/>
      <dgm:t>
        <a:bodyPr/>
        <a:lstStyle/>
        <a:p>
          <a:pPr algn="ctr"/>
          <a:endParaRPr lang="es-EC" sz="1600" dirty="0">
            <a:latin typeface="Berlin Sans FB" pitchFamily="34" charset="0"/>
          </a:endParaRPr>
        </a:p>
      </dgm:t>
    </dgm:pt>
    <dgm:pt modelId="{4EEA0D17-7F45-4482-BB29-18BD1F2ACB3A}" type="parTrans" cxnId="{978EA1D4-5834-4074-8C05-65E2646ADEF6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B9414FCF-706D-4070-B83E-24BB83DB334B}" type="sibTrans" cxnId="{978EA1D4-5834-4074-8C05-65E2646ADEF6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7C683ADB-6C7F-47F5-A512-EC37FA690DE8}">
      <dgm:prSet custT="1"/>
      <dgm:spPr/>
      <dgm:t>
        <a:bodyPr/>
        <a:lstStyle/>
        <a:p>
          <a:pPr algn="just"/>
          <a:r>
            <a:rPr lang="es-ES" sz="1400" b="0" dirty="0" smtClean="0"/>
            <a:t>Desarrollar los componentes del Modelo de Gestión Financiero para la empresa productora exportadora ECUA-AGROROMO </a:t>
          </a:r>
          <a:endParaRPr lang="es-EC" sz="1400" b="1" dirty="0"/>
        </a:p>
      </dgm:t>
    </dgm:pt>
    <dgm:pt modelId="{EA86F19F-6739-4A6C-98F5-51B1017BAC08}" type="parTrans" cxnId="{2E66D363-D006-4428-B79D-0831543ED363}">
      <dgm:prSet/>
      <dgm:spPr/>
      <dgm:t>
        <a:bodyPr/>
        <a:lstStyle/>
        <a:p>
          <a:endParaRPr lang="es-EC"/>
        </a:p>
      </dgm:t>
    </dgm:pt>
    <dgm:pt modelId="{A63A5095-4307-4877-AB68-87C26432A1F6}" type="sibTrans" cxnId="{2E66D363-D006-4428-B79D-0831543ED363}">
      <dgm:prSet/>
      <dgm:spPr/>
      <dgm:t>
        <a:bodyPr/>
        <a:lstStyle/>
        <a:p>
          <a:endParaRPr lang="es-EC"/>
        </a:p>
      </dgm:t>
    </dgm:pt>
    <dgm:pt modelId="{CF262E97-B715-4564-A1E4-B7F99846981F}">
      <dgm:prSet custT="1"/>
      <dgm:spPr/>
      <dgm:t>
        <a:bodyPr/>
        <a:lstStyle/>
        <a:p>
          <a:pPr algn="just"/>
          <a:r>
            <a:rPr lang="es-ES" sz="1400" b="0" dirty="0" smtClean="0"/>
            <a:t>Desarrollar los indicadores de gestión para evaluar la implementación del modelo de gestión financiera</a:t>
          </a:r>
          <a:endParaRPr lang="es-EC" sz="1400" b="1" dirty="0"/>
        </a:p>
      </dgm:t>
    </dgm:pt>
    <dgm:pt modelId="{EDCE765B-5C4F-42F8-B23D-D10F29CD2EF6}" type="parTrans" cxnId="{0536A5BE-83B5-42B9-91A9-B2E1AA914DB3}">
      <dgm:prSet/>
      <dgm:spPr/>
      <dgm:t>
        <a:bodyPr/>
        <a:lstStyle/>
        <a:p>
          <a:endParaRPr lang="es-EC"/>
        </a:p>
      </dgm:t>
    </dgm:pt>
    <dgm:pt modelId="{B5E28EB2-03D6-44DD-A0C4-FF77C8259E09}" type="sibTrans" cxnId="{0536A5BE-83B5-42B9-91A9-B2E1AA914DB3}">
      <dgm:prSet/>
      <dgm:spPr/>
      <dgm:t>
        <a:bodyPr/>
        <a:lstStyle/>
        <a:p>
          <a:endParaRPr lang="es-EC"/>
        </a:p>
      </dgm:t>
    </dgm:pt>
    <dgm:pt modelId="{ABABB3DA-1CBA-42BE-944F-E454A750E19F}">
      <dgm:prSet custT="1"/>
      <dgm:spPr/>
      <dgm:t>
        <a:bodyPr/>
        <a:lstStyle/>
        <a:p>
          <a:pPr algn="just"/>
          <a:r>
            <a:rPr lang="es-ES" sz="1400" b="0" dirty="0" smtClean="0"/>
            <a:t>Diagnosticar la situación actual sobre la gestión financiera en la  empresa productora exportadora ECUA-AGROROMO </a:t>
          </a:r>
          <a:endParaRPr lang="es-EC" sz="1400" b="1" dirty="0"/>
        </a:p>
      </dgm:t>
    </dgm:pt>
    <dgm:pt modelId="{961D9D35-FEED-49BC-95E5-0C01DAF08CE4}" type="sibTrans" cxnId="{91AFC400-873B-428D-BEAE-E62CE78D16D9}">
      <dgm:prSet/>
      <dgm:spPr/>
      <dgm:t>
        <a:bodyPr/>
        <a:lstStyle/>
        <a:p>
          <a:endParaRPr lang="es-EC"/>
        </a:p>
      </dgm:t>
    </dgm:pt>
    <dgm:pt modelId="{A8B545CD-E1FA-437E-AF7E-44A1AEF149F4}" type="parTrans" cxnId="{91AFC400-873B-428D-BEAE-E62CE78D16D9}">
      <dgm:prSet/>
      <dgm:spPr/>
      <dgm:t>
        <a:bodyPr/>
        <a:lstStyle/>
        <a:p>
          <a:endParaRPr lang="es-EC"/>
        </a:p>
      </dgm:t>
    </dgm:pt>
    <dgm:pt modelId="{1500DD50-606C-456A-99DC-7E272F3521F9}">
      <dgm:prSet phldrT="[Texto]" custT="1"/>
      <dgm:spPr/>
      <dgm:t>
        <a:bodyPr/>
        <a:lstStyle/>
        <a:p>
          <a:pPr algn="just"/>
          <a:r>
            <a:rPr lang="es-ES" sz="1400" b="0" dirty="0" smtClean="0"/>
            <a:t>Fundamentar técnicamente del Modelo de Gestión Financiera. </a:t>
          </a:r>
          <a:endParaRPr lang="es-EC" sz="1400" dirty="0">
            <a:latin typeface="Berlin Sans FB" pitchFamily="34" charset="0"/>
          </a:endParaRPr>
        </a:p>
      </dgm:t>
    </dgm:pt>
    <dgm:pt modelId="{868ACA65-E529-44A4-9551-B18DF34D5D8D}" type="sibTrans" cxnId="{9A0AC3B4-8C77-486E-B21D-1F3039A65761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CDF96207-65B4-4549-A7CB-B60CE60ABC28}" type="parTrans" cxnId="{9A0AC3B4-8C77-486E-B21D-1F3039A65761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7E19C03E-DD07-4E3D-9B24-D38EAC2B95F2}">
      <dgm:prSet phldrT="[Texto]" custT="1"/>
      <dgm:spPr/>
      <dgm:t>
        <a:bodyPr/>
        <a:lstStyle/>
        <a:p>
          <a:pPr algn="ctr"/>
          <a:endParaRPr lang="es-EC" sz="1600" dirty="0">
            <a:solidFill>
              <a:schemeClr val="bg1"/>
            </a:solidFill>
            <a:latin typeface="Berlin Sans FB" pitchFamily="34" charset="0"/>
          </a:endParaRPr>
        </a:p>
      </dgm:t>
    </dgm:pt>
    <dgm:pt modelId="{FB0A8864-BC97-46DD-80EE-4520D241CBE5}" type="sibTrans" cxnId="{21FB1F7A-FAF0-491A-808E-A853A903CB94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57856036-E7E3-4FE8-83A5-C8E01D128849}" type="parTrans" cxnId="{21FB1F7A-FAF0-491A-808E-A853A903CB94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7E2FD5BD-1F32-42D4-9059-487543F99DBC}">
      <dgm:prSet phldrT="[Texto]" custT="1"/>
      <dgm:spPr/>
      <dgm:t>
        <a:bodyPr/>
        <a:lstStyle/>
        <a:p>
          <a:pPr algn="ctr"/>
          <a:r>
            <a:rPr lang="es-EC" sz="1800" dirty="0" smtClean="0">
              <a:latin typeface="Berlin Sans FB" pitchFamily="34" charset="0"/>
            </a:rPr>
            <a:t>OBJETIVOS ESPECÍFICOS</a:t>
          </a:r>
          <a:endParaRPr lang="es-EC" sz="1800" b="0" dirty="0">
            <a:latin typeface="Berlin Sans FB" pitchFamily="34" charset="0"/>
          </a:endParaRPr>
        </a:p>
      </dgm:t>
    </dgm:pt>
    <dgm:pt modelId="{EEEB6A52-18CE-45CA-92D7-847001033DDD}" type="sibTrans" cxnId="{BC291FA9-0524-4C2C-9DEF-ED6E7E9EC1C8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9CBAD2E6-6B67-42E4-AB12-42600571EA27}" type="parTrans" cxnId="{BC291FA9-0524-4C2C-9DEF-ED6E7E9EC1C8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F0F48EF8-B265-472E-BC33-EEB36C414DDB}" type="pres">
      <dgm:prSet presAssocID="{CADEA03B-4019-48AB-842B-E9D4DF6915C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215E580-7A30-4DCF-9F2E-EFFA1AA78B3E}" type="pres">
      <dgm:prSet presAssocID="{7E2FD5BD-1F32-42D4-9059-487543F99DBC}" presName="linNode" presStyleCnt="0"/>
      <dgm:spPr/>
      <dgm:t>
        <a:bodyPr/>
        <a:lstStyle/>
        <a:p>
          <a:endParaRPr lang="es-EC"/>
        </a:p>
      </dgm:t>
    </dgm:pt>
    <dgm:pt modelId="{3234A5FF-8E5E-4D19-9873-743CF630599F}" type="pres">
      <dgm:prSet presAssocID="{7E2FD5BD-1F32-42D4-9059-487543F99DBC}" presName="parentShp" presStyleLbl="node1" presStyleIdx="0" presStyleCnt="1" custScaleX="6217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C46DC2-9C03-45D8-976F-20F14F4F6DB9}" type="pres">
      <dgm:prSet presAssocID="{7E2FD5BD-1F32-42D4-9059-487543F99DBC}" presName="childShp" presStyleLbl="bgAccFollowNode1" presStyleIdx="0" presStyleCnt="1" custScaleX="1178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2B0DB32-640C-4B97-A5B5-7324A7D9C2D6}" type="presOf" srcId="{7C683ADB-6C7F-47F5-A512-EC37FA690DE8}" destId="{8FC46DC2-9C03-45D8-976F-20F14F4F6DB9}" srcOrd="0" destOrd="3" presId="urn:microsoft.com/office/officeart/2005/8/layout/vList6"/>
    <dgm:cxn modelId="{991F6AC9-222E-4118-ABAF-7AEAFC635D76}" type="presOf" srcId="{A3995A0F-A9B9-4BAC-81CD-F936DBB7CFA4}" destId="{8FC46DC2-9C03-45D8-976F-20F14F4F6DB9}" srcOrd="0" destOrd="5" presId="urn:microsoft.com/office/officeart/2005/8/layout/vList6"/>
    <dgm:cxn modelId="{91AFC400-873B-428D-BEAE-E62CE78D16D9}" srcId="{7E2FD5BD-1F32-42D4-9059-487543F99DBC}" destId="{ABABB3DA-1CBA-42BE-944F-E454A750E19F}" srcOrd="2" destOrd="0" parTransId="{A8B545CD-E1FA-437E-AF7E-44A1AEF149F4}" sibTransId="{961D9D35-FEED-49BC-95E5-0C01DAF08CE4}"/>
    <dgm:cxn modelId="{E7C9AB95-92C7-4E4D-A6D7-9882DF153B34}" type="presOf" srcId="{ABABB3DA-1CBA-42BE-944F-E454A750E19F}" destId="{8FC46DC2-9C03-45D8-976F-20F14F4F6DB9}" srcOrd="0" destOrd="2" presId="urn:microsoft.com/office/officeart/2005/8/layout/vList6"/>
    <dgm:cxn modelId="{BC291FA9-0524-4C2C-9DEF-ED6E7E9EC1C8}" srcId="{CADEA03B-4019-48AB-842B-E9D4DF6915C5}" destId="{7E2FD5BD-1F32-42D4-9059-487543F99DBC}" srcOrd="0" destOrd="0" parTransId="{9CBAD2E6-6B67-42E4-AB12-42600571EA27}" sibTransId="{EEEB6A52-18CE-45CA-92D7-847001033DDD}"/>
    <dgm:cxn modelId="{4E1D6BB2-D09F-4F00-BDAC-AB454018A68B}" type="presOf" srcId="{EB62DECE-164D-4B09-A48A-3D4C7A196C01}" destId="{8FC46DC2-9C03-45D8-976F-20F14F4F6DB9}" srcOrd="0" destOrd="6" presId="urn:microsoft.com/office/officeart/2005/8/layout/vList6"/>
    <dgm:cxn modelId="{9A0AC3B4-8C77-486E-B21D-1F3039A65761}" srcId="{7E2FD5BD-1F32-42D4-9059-487543F99DBC}" destId="{1500DD50-606C-456A-99DC-7E272F3521F9}" srcOrd="1" destOrd="0" parTransId="{CDF96207-65B4-4549-A7CB-B60CE60ABC28}" sibTransId="{868ACA65-E529-44A4-9551-B18DF34D5D8D}"/>
    <dgm:cxn modelId="{2E66D363-D006-4428-B79D-0831543ED363}" srcId="{7E2FD5BD-1F32-42D4-9059-487543F99DBC}" destId="{7C683ADB-6C7F-47F5-A512-EC37FA690DE8}" srcOrd="3" destOrd="0" parTransId="{EA86F19F-6739-4A6C-98F5-51B1017BAC08}" sibTransId="{A63A5095-4307-4877-AB68-87C26432A1F6}"/>
    <dgm:cxn modelId="{1EE11F6D-3BFD-4388-BEC9-A7B33B5EBAB1}" type="presOf" srcId="{CADEA03B-4019-48AB-842B-E9D4DF6915C5}" destId="{F0F48EF8-B265-472E-BC33-EEB36C414DDB}" srcOrd="0" destOrd="0" presId="urn:microsoft.com/office/officeart/2005/8/layout/vList6"/>
    <dgm:cxn modelId="{978EA1D4-5834-4074-8C05-65E2646ADEF6}" srcId="{7E2FD5BD-1F32-42D4-9059-487543F99DBC}" destId="{EB62DECE-164D-4B09-A48A-3D4C7A196C01}" srcOrd="6" destOrd="0" parTransId="{4EEA0D17-7F45-4482-BB29-18BD1F2ACB3A}" sibTransId="{B9414FCF-706D-4070-B83E-24BB83DB334B}"/>
    <dgm:cxn modelId="{21FB1F7A-FAF0-491A-808E-A853A903CB94}" srcId="{7E2FD5BD-1F32-42D4-9059-487543F99DBC}" destId="{7E19C03E-DD07-4E3D-9B24-D38EAC2B95F2}" srcOrd="0" destOrd="0" parTransId="{57856036-E7E3-4FE8-83A5-C8E01D128849}" sibTransId="{FB0A8864-BC97-46DD-80EE-4520D241CBE5}"/>
    <dgm:cxn modelId="{02277957-D47B-4CDC-9C35-F5525FDA4C9E}" srcId="{7E2FD5BD-1F32-42D4-9059-487543F99DBC}" destId="{A3995A0F-A9B9-4BAC-81CD-F936DBB7CFA4}" srcOrd="5" destOrd="0" parTransId="{BBC2622D-7DF2-4304-BAA4-E2E77E583CBA}" sibTransId="{7EBFF2AB-C944-4CDF-A92C-395E55EEAC84}"/>
    <dgm:cxn modelId="{CFD9D7DB-5A12-48FC-AC34-A9289DAA1D5E}" type="presOf" srcId="{CF262E97-B715-4564-A1E4-B7F99846981F}" destId="{8FC46DC2-9C03-45D8-976F-20F14F4F6DB9}" srcOrd="0" destOrd="4" presId="urn:microsoft.com/office/officeart/2005/8/layout/vList6"/>
    <dgm:cxn modelId="{C7FFB516-7B63-4489-8515-70A8C318A712}" type="presOf" srcId="{7E2FD5BD-1F32-42D4-9059-487543F99DBC}" destId="{3234A5FF-8E5E-4D19-9873-743CF630599F}" srcOrd="0" destOrd="0" presId="urn:microsoft.com/office/officeart/2005/8/layout/vList6"/>
    <dgm:cxn modelId="{0536A5BE-83B5-42B9-91A9-B2E1AA914DB3}" srcId="{7E2FD5BD-1F32-42D4-9059-487543F99DBC}" destId="{CF262E97-B715-4564-A1E4-B7F99846981F}" srcOrd="4" destOrd="0" parTransId="{EDCE765B-5C4F-42F8-B23D-D10F29CD2EF6}" sibTransId="{B5E28EB2-03D6-44DD-A0C4-FF77C8259E09}"/>
    <dgm:cxn modelId="{0AF17198-7FDE-443D-9326-513718A8CE5E}" type="presOf" srcId="{1500DD50-606C-456A-99DC-7E272F3521F9}" destId="{8FC46DC2-9C03-45D8-976F-20F14F4F6DB9}" srcOrd="0" destOrd="1" presId="urn:microsoft.com/office/officeart/2005/8/layout/vList6"/>
    <dgm:cxn modelId="{B0F8BCE3-5646-4678-8C81-6757E08C4D1D}" type="presOf" srcId="{7E19C03E-DD07-4E3D-9B24-D38EAC2B95F2}" destId="{8FC46DC2-9C03-45D8-976F-20F14F4F6DB9}" srcOrd="0" destOrd="0" presId="urn:microsoft.com/office/officeart/2005/8/layout/vList6"/>
    <dgm:cxn modelId="{8937DF7F-9CB7-41C4-897D-92B960301562}" type="presParOf" srcId="{F0F48EF8-B265-472E-BC33-EEB36C414DDB}" destId="{8215E580-7A30-4DCF-9F2E-EFFA1AA78B3E}" srcOrd="0" destOrd="0" presId="urn:microsoft.com/office/officeart/2005/8/layout/vList6"/>
    <dgm:cxn modelId="{21E8E816-ABE4-4079-A862-11BA6B9FA90A}" type="presParOf" srcId="{8215E580-7A30-4DCF-9F2E-EFFA1AA78B3E}" destId="{3234A5FF-8E5E-4D19-9873-743CF630599F}" srcOrd="0" destOrd="0" presId="urn:microsoft.com/office/officeart/2005/8/layout/vList6"/>
    <dgm:cxn modelId="{1804E806-1E1C-4B71-95B7-AA472C90D04F}" type="presParOf" srcId="{8215E580-7A30-4DCF-9F2E-EFFA1AA78B3E}" destId="{8FC46DC2-9C03-45D8-976F-20F14F4F6DB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8B0D89-415D-4E23-A288-2552C4C56FD1}" type="doc">
      <dgm:prSet loTypeId="urn:microsoft.com/office/officeart/2005/8/layout/radial2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430CB43-45BF-4594-B2C3-9BB9A5611C00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ANTECEDENTES</a:t>
          </a:r>
          <a:endParaRPr lang="es-EC" sz="12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49F4AAD-CA31-4EB5-BC3B-290D27D83E87}" type="parTrans" cxnId="{F042A4A5-7BEC-4A44-A983-C3C9B5C07DAC}">
      <dgm:prSet/>
      <dgm:spPr/>
      <dgm:t>
        <a:bodyPr/>
        <a:lstStyle/>
        <a:p>
          <a:endParaRPr lang="es-EC" sz="2000" b="1">
            <a:solidFill>
              <a:schemeClr val="bg1"/>
            </a:solidFill>
            <a:latin typeface="Berlin Sans FB Demi" pitchFamily="34" charset="0"/>
          </a:endParaRPr>
        </a:p>
      </dgm:t>
    </dgm:pt>
    <dgm:pt modelId="{504B12ED-39B1-45CD-AB37-04575369BCB2}" type="sibTrans" cxnId="{F042A4A5-7BEC-4A44-A983-C3C9B5C07DAC}">
      <dgm:prSet/>
      <dgm:spPr/>
      <dgm:t>
        <a:bodyPr/>
        <a:lstStyle/>
        <a:p>
          <a:endParaRPr lang="es-EC" sz="2000" b="1">
            <a:solidFill>
              <a:schemeClr val="bg1"/>
            </a:solidFill>
            <a:latin typeface="Berlin Sans FB Demi" pitchFamily="34" charset="0"/>
          </a:endParaRPr>
        </a:p>
      </dgm:t>
    </dgm:pt>
    <dgm:pt modelId="{1FF3B734-0E40-4043-AE83-13C3A971D082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TIPO DE MERCADO</a:t>
          </a:r>
          <a:endParaRPr lang="es-EC" sz="12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879CC16-507C-46DC-9C69-CF77D255CF2A}" type="parTrans" cxnId="{137E947F-DE15-4605-B76C-58231510E203}">
      <dgm:prSet/>
      <dgm:spPr/>
      <dgm:t>
        <a:bodyPr/>
        <a:lstStyle/>
        <a:p>
          <a:endParaRPr lang="es-EC" sz="2000" b="1">
            <a:solidFill>
              <a:schemeClr val="bg1"/>
            </a:solidFill>
            <a:latin typeface="Berlin Sans FB Demi" pitchFamily="34" charset="0"/>
          </a:endParaRPr>
        </a:p>
      </dgm:t>
    </dgm:pt>
    <dgm:pt modelId="{116BCACE-1862-48A0-87CB-17C7537B2210}" type="sibTrans" cxnId="{137E947F-DE15-4605-B76C-58231510E203}">
      <dgm:prSet/>
      <dgm:spPr/>
      <dgm:t>
        <a:bodyPr/>
        <a:lstStyle/>
        <a:p>
          <a:endParaRPr lang="es-EC" sz="2000" b="1">
            <a:solidFill>
              <a:schemeClr val="bg1"/>
            </a:solidFill>
            <a:latin typeface="Berlin Sans FB Demi" pitchFamily="34" charset="0"/>
          </a:endParaRPr>
        </a:p>
      </dgm:t>
    </dgm:pt>
    <dgm:pt modelId="{12DAEC38-125D-45D9-B544-4D3DB1A02FD0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bg1"/>
              </a:solidFill>
              <a:latin typeface="Berlin Sans FB Demi" pitchFamily="34" charset="0"/>
            </a:rPr>
            <a:t>  </a:t>
          </a:r>
          <a:endParaRPr lang="es-EC" sz="1800" b="1" dirty="0">
            <a:solidFill>
              <a:schemeClr val="bg1"/>
            </a:solidFill>
            <a:latin typeface="Berlin Sans FB Demi" pitchFamily="34" charset="0"/>
          </a:endParaRPr>
        </a:p>
      </dgm:t>
    </dgm:pt>
    <dgm:pt modelId="{B52B466C-45D3-4D7D-AA86-1A68E182F41D}" type="parTrans" cxnId="{5D3834F3-80AD-44E1-B08E-362D30FD21F9}">
      <dgm:prSet/>
      <dgm:spPr/>
      <dgm:t>
        <a:bodyPr/>
        <a:lstStyle/>
        <a:p>
          <a:endParaRPr lang="es-EC" sz="2000" b="1">
            <a:solidFill>
              <a:schemeClr val="bg1"/>
            </a:solidFill>
            <a:latin typeface="Berlin Sans FB Demi" pitchFamily="34" charset="0"/>
          </a:endParaRPr>
        </a:p>
      </dgm:t>
    </dgm:pt>
    <dgm:pt modelId="{0F2C85BB-A701-4843-B48A-9B5FD526F470}" type="sibTrans" cxnId="{5D3834F3-80AD-44E1-B08E-362D30FD21F9}">
      <dgm:prSet/>
      <dgm:spPr/>
      <dgm:t>
        <a:bodyPr/>
        <a:lstStyle/>
        <a:p>
          <a:endParaRPr lang="es-EC" sz="2000" b="1">
            <a:solidFill>
              <a:schemeClr val="bg1"/>
            </a:solidFill>
            <a:latin typeface="Berlin Sans FB Demi" pitchFamily="34" charset="0"/>
          </a:endParaRPr>
        </a:p>
      </dgm:t>
    </dgm:pt>
    <dgm:pt modelId="{8DE1B18C-6F70-4AE9-8D7F-01B1CA8C4DDC}" type="pres">
      <dgm:prSet presAssocID="{038B0D89-415D-4E23-A288-2552C4C56FD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3B2D641-67A7-43E7-9BD2-DE91415C0365}" type="pres">
      <dgm:prSet presAssocID="{038B0D89-415D-4E23-A288-2552C4C56FD1}" presName="cycle" presStyleCnt="0"/>
      <dgm:spPr/>
      <dgm:t>
        <a:bodyPr/>
        <a:lstStyle/>
        <a:p>
          <a:endParaRPr lang="es-EC"/>
        </a:p>
      </dgm:t>
    </dgm:pt>
    <dgm:pt modelId="{6E788EAF-0B26-4D94-8AC6-A92444046ABF}" type="pres">
      <dgm:prSet presAssocID="{038B0D89-415D-4E23-A288-2552C4C56FD1}" presName="centerShape" presStyleCnt="0"/>
      <dgm:spPr/>
      <dgm:t>
        <a:bodyPr/>
        <a:lstStyle/>
        <a:p>
          <a:endParaRPr lang="es-EC"/>
        </a:p>
      </dgm:t>
    </dgm:pt>
    <dgm:pt modelId="{C9245355-37DA-4A0D-8924-EA7A404D2A1B}" type="pres">
      <dgm:prSet presAssocID="{038B0D89-415D-4E23-A288-2552C4C56FD1}" presName="connSite" presStyleLbl="node1" presStyleIdx="0" presStyleCnt="4"/>
      <dgm:spPr/>
      <dgm:t>
        <a:bodyPr/>
        <a:lstStyle/>
        <a:p>
          <a:endParaRPr lang="es-EC"/>
        </a:p>
      </dgm:t>
    </dgm:pt>
    <dgm:pt modelId="{204E95F7-454A-4A0A-ACA6-4C1C739CB2FB}" type="pres">
      <dgm:prSet presAssocID="{038B0D89-415D-4E23-A288-2552C4C56FD1}" presName="visible" presStyleLbl="node1" presStyleIdx="0" presStyleCnt="4" custScaleX="78606" custScaleY="66762" custLinFactNeighborX="-6417" custLinFactNeighborY="881"/>
      <dgm:spPr/>
      <dgm:t>
        <a:bodyPr/>
        <a:lstStyle/>
        <a:p>
          <a:endParaRPr lang="es-EC"/>
        </a:p>
      </dgm:t>
    </dgm:pt>
    <dgm:pt modelId="{8456134C-8051-4289-BEA7-5CA31F032E2B}" type="pres">
      <dgm:prSet presAssocID="{549F4AAD-CA31-4EB5-BC3B-290D27D83E87}" presName="Name25" presStyleLbl="parChTrans1D1" presStyleIdx="0" presStyleCnt="3"/>
      <dgm:spPr/>
      <dgm:t>
        <a:bodyPr/>
        <a:lstStyle/>
        <a:p>
          <a:endParaRPr lang="es-EC"/>
        </a:p>
      </dgm:t>
    </dgm:pt>
    <dgm:pt modelId="{018F9898-9201-449F-BFF4-BB2A9CF32EB9}" type="pres">
      <dgm:prSet presAssocID="{9430CB43-45BF-4594-B2C3-9BB9A5611C00}" presName="node" presStyleCnt="0"/>
      <dgm:spPr/>
      <dgm:t>
        <a:bodyPr/>
        <a:lstStyle/>
        <a:p>
          <a:endParaRPr lang="es-EC"/>
        </a:p>
      </dgm:t>
    </dgm:pt>
    <dgm:pt modelId="{8DBFCD1D-DAD5-482A-A9D6-B36F6362F8E1}" type="pres">
      <dgm:prSet presAssocID="{9430CB43-45BF-4594-B2C3-9BB9A5611C00}" presName="parentNode" presStyleLbl="node1" presStyleIdx="1" presStyleCnt="4" custScaleX="119750" custLinFactNeighborX="-1737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E5AC21-185B-4059-8659-926F17F6E35C}" type="pres">
      <dgm:prSet presAssocID="{9430CB43-45BF-4594-B2C3-9BB9A5611C0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F64622-6C25-41EC-8314-C6F8DE7B9266}" type="pres">
      <dgm:prSet presAssocID="{7879CC16-507C-46DC-9C69-CF77D255CF2A}" presName="Name25" presStyleLbl="parChTrans1D1" presStyleIdx="1" presStyleCnt="3"/>
      <dgm:spPr/>
      <dgm:t>
        <a:bodyPr/>
        <a:lstStyle/>
        <a:p>
          <a:endParaRPr lang="es-EC"/>
        </a:p>
      </dgm:t>
    </dgm:pt>
    <dgm:pt modelId="{55EC18FB-754A-44A5-A50D-4CB56F8B72B0}" type="pres">
      <dgm:prSet presAssocID="{1FF3B734-0E40-4043-AE83-13C3A971D082}" presName="node" presStyleCnt="0"/>
      <dgm:spPr/>
      <dgm:t>
        <a:bodyPr/>
        <a:lstStyle/>
        <a:p>
          <a:endParaRPr lang="es-EC"/>
        </a:p>
      </dgm:t>
    </dgm:pt>
    <dgm:pt modelId="{F18FE1E0-69A5-4E0C-849C-33CC194E9A3A}" type="pres">
      <dgm:prSet presAssocID="{1FF3B734-0E40-4043-AE83-13C3A971D082}" presName="parentNode" presStyleLbl="node1" presStyleIdx="2" presStyleCnt="4" custScaleX="146226" custScaleY="106177" custLinFactNeighborX="-2007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2AA524-604E-4D15-AB9F-9F9A5E1B76DB}" type="pres">
      <dgm:prSet presAssocID="{1FF3B734-0E40-4043-AE83-13C3A971D08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DD3890-F68E-41BA-A1A0-C3F36ABE9594}" type="pres">
      <dgm:prSet presAssocID="{B52B466C-45D3-4D7D-AA86-1A68E182F41D}" presName="Name25" presStyleLbl="parChTrans1D1" presStyleIdx="2" presStyleCnt="3"/>
      <dgm:spPr/>
      <dgm:t>
        <a:bodyPr/>
        <a:lstStyle/>
        <a:p>
          <a:endParaRPr lang="es-EC"/>
        </a:p>
      </dgm:t>
    </dgm:pt>
    <dgm:pt modelId="{8E971498-7058-413E-940A-3FC30EB74C04}" type="pres">
      <dgm:prSet presAssocID="{12DAEC38-125D-45D9-B544-4D3DB1A02FD0}" presName="node" presStyleCnt="0"/>
      <dgm:spPr/>
      <dgm:t>
        <a:bodyPr/>
        <a:lstStyle/>
        <a:p>
          <a:endParaRPr lang="es-EC"/>
        </a:p>
      </dgm:t>
    </dgm:pt>
    <dgm:pt modelId="{F2F60C82-7A05-4064-8A4C-216CF336B185}" type="pres">
      <dgm:prSet presAssocID="{12DAEC38-125D-45D9-B544-4D3DB1A02FD0}" presName="parentNode" presStyleLbl="node1" presStyleIdx="3" presStyleCnt="4" custScaleX="128749" custLinFactNeighborX="-657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F9D374-2B92-4F01-B18F-CA749ECE4015}" type="pres">
      <dgm:prSet presAssocID="{12DAEC38-125D-45D9-B544-4D3DB1A02FD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9C91B03-7AD4-40AD-B8A5-EE7E09C049BE}" type="presOf" srcId="{9430CB43-45BF-4594-B2C3-9BB9A5611C00}" destId="{8DBFCD1D-DAD5-482A-A9D6-B36F6362F8E1}" srcOrd="0" destOrd="0" presId="urn:microsoft.com/office/officeart/2005/8/layout/radial2"/>
    <dgm:cxn modelId="{5D3834F3-80AD-44E1-B08E-362D30FD21F9}" srcId="{038B0D89-415D-4E23-A288-2552C4C56FD1}" destId="{12DAEC38-125D-45D9-B544-4D3DB1A02FD0}" srcOrd="2" destOrd="0" parTransId="{B52B466C-45D3-4D7D-AA86-1A68E182F41D}" sibTransId="{0F2C85BB-A701-4843-B48A-9B5FD526F470}"/>
    <dgm:cxn modelId="{137E947F-DE15-4605-B76C-58231510E203}" srcId="{038B0D89-415D-4E23-A288-2552C4C56FD1}" destId="{1FF3B734-0E40-4043-AE83-13C3A971D082}" srcOrd="1" destOrd="0" parTransId="{7879CC16-507C-46DC-9C69-CF77D255CF2A}" sibTransId="{116BCACE-1862-48A0-87CB-17C7537B2210}"/>
    <dgm:cxn modelId="{F042A4A5-7BEC-4A44-A983-C3C9B5C07DAC}" srcId="{038B0D89-415D-4E23-A288-2552C4C56FD1}" destId="{9430CB43-45BF-4594-B2C3-9BB9A5611C00}" srcOrd="0" destOrd="0" parTransId="{549F4AAD-CA31-4EB5-BC3B-290D27D83E87}" sibTransId="{504B12ED-39B1-45CD-AB37-04575369BCB2}"/>
    <dgm:cxn modelId="{B55FF121-3504-4931-94EB-77709BBFCAFF}" type="presOf" srcId="{549F4AAD-CA31-4EB5-BC3B-290D27D83E87}" destId="{8456134C-8051-4289-BEA7-5CA31F032E2B}" srcOrd="0" destOrd="0" presId="urn:microsoft.com/office/officeart/2005/8/layout/radial2"/>
    <dgm:cxn modelId="{B2777C9A-78B9-42F9-BDB4-37A4CCEC48D5}" type="presOf" srcId="{7879CC16-507C-46DC-9C69-CF77D255CF2A}" destId="{B6F64622-6C25-41EC-8314-C6F8DE7B9266}" srcOrd="0" destOrd="0" presId="urn:microsoft.com/office/officeart/2005/8/layout/radial2"/>
    <dgm:cxn modelId="{9144F6FC-24DF-498B-AEBB-EE96231CA99B}" type="presOf" srcId="{B52B466C-45D3-4D7D-AA86-1A68E182F41D}" destId="{A7DD3890-F68E-41BA-A1A0-C3F36ABE9594}" srcOrd="0" destOrd="0" presId="urn:microsoft.com/office/officeart/2005/8/layout/radial2"/>
    <dgm:cxn modelId="{AF6998C8-7C23-41D0-A5BC-572827B06081}" type="presOf" srcId="{1FF3B734-0E40-4043-AE83-13C3A971D082}" destId="{F18FE1E0-69A5-4E0C-849C-33CC194E9A3A}" srcOrd="0" destOrd="0" presId="urn:microsoft.com/office/officeart/2005/8/layout/radial2"/>
    <dgm:cxn modelId="{959488B2-2F38-4DE3-9016-9DC9392F0B47}" type="presOf" srcId="{12DAEC38-125D-45D9-B544-4D3DB1A02FD0}" destId="{F2F60C82-7A05-4064-8A4C-216CF336B185}" srcOrd="0" destOrd="0" presId="urn:microsoft.com/office/officeart/2005/8/layout/radial2"/>
    <dgm:cxn modelId="{ADD8A64A-CF47-4D10-B32D-9E68B2FA792C}" type="presOf" srcId="{038B0D89-415D-4E23-A288-2552C4C56FD1}" destId="{8DE1B18C-6F70-4AE9-8D7F-01B1CA8C4DDC}" srcOrd="0" destOrd="0" presId="urn:microsoft.com/office/officeart/2005/8/layout/radial2"/>
    <dgm:cxn modelId="{F034D04D-9B98-486E-9356-FA1DC508E957}" type="presParOf" srcId="{8DE1B18C-6F70-4AE9-8D7F-01B1CA8C4DDC}" destId="{43B2D641-67A7-43E7-9BD2-DE91415C0365}" srcOrd="0" destOrd="0" presId="urn:microsoft.com/office/officeart/2005/8/layout/radial2"/>
    <dgm:cxn modelId="{FC5C5E89-C810-40D8-B2FF-AC7D1DFFBBF4}" type="presParOf" srcId="{43B2D641-67A7-43E7-9BD2-DE91415C0365}" destId="{6E788EAF-0B26-4D94-8AC6-A92444046ABF}" srcOrd="0" destOrd="0" presId="urn:microsoft.com/office/officeart/2005/8/layout/radial2"/>
    <dgm:cxn modelId="{01334E8F-F0A8-4D8D-B457-76324A88E459}" type="presParOf" srcId="{6E788EAF-0B26-4D94-8AC6-A92444046ABF}" destId="{C9245355-37DA-4A0D-8924-EA7A404D2A1B}" srcOrd="0" destOrd="0" presId="urn:microsoft.com/office/officeart/2005/8/layout/radial2"/>
    <dgm:cxn modelId="{FB885EBE-9C10-4CD6-BF55-5A56B4C42263}" type="presParOf" srcId="{6E788EAF-0B26-4D94-8AC6-A92444046ABF}" destId="{204E95F7-454A-4A0A-ACA6-4C1C739CB2FB}" srcOrd="1" destOrd="0" presId="urn:microsoft.com/office/officeart/2005/8/layout/radial2"/>
    <dgm:cxn modelId="{B879BA79-DCC5-4C16-8702-181FE787DA6B}" type="presParOf" srcId="{43B2D641-67A7-43E7-9BD2-DE91415C0365}" destId="{8456134C-8051-4289-BEA7-5CA31F032E2B}" srcOrd="1" destOrd="0" presId="urn:microsoft.com/office/officeart/2005/8/layout/radial2"/>
    <dgm:cxn modelId="{6B213B27-3BBB-4144-ACDA-510E76AF9BCC}" type="presParOf" srcId="{43B2D641-67A7-43E7-9BD2-DE91415C0365}" destId="{018F9898-9201-449F-BFF4-BB2A9CF32EB9}" srcOrd="2" destOrd="0" presId="urn:microsoft.com/office/officeart/2005/8/layout/radial2"/>
    <dgm:cxn modelId="{04C906AA-A9AD-495A-BAAA-E39B9EC9E337}" type="presParOf" srcId="{018F9898-9201-449F-BFF4-BB2A9CF32EB9}" destId="{8DBFCD1D-DAD5-482A-A9D6-B36F6362F8E1}" srcOrd="0" destOrd="0" presId="urn:microsoft.com/office/officeart/2005/8/layout/radial2"/>
    <dgm:cxn modelId="{4D5F37F2-A458-4DF7-9C30-B7987B31DB30}" type="presParOf" srcId="{018F9898-9201-449F-BFF4-BB2A9CF32EB9}" destId="{C7E5AC21-185B-4059-8659-926F17F6E35C}" srcOrd="1" destOrd="0" presId="urn:microsoft.com/office/officeart/2005/8/layout/radial2"/>
    <dgm:cxn modelId="{473621EF-CC5A-4EB4-AD6F-8EE730160396}" type="presParOf" srcId="{43B2D641-67A7-43E7-9BD2-DE91415C0365}" destId="{B6F64622-6C25-41EC-8314-C6F8DE7B9266}" srcOrd="3" destOrd="0" presId="urn:microsoft.com/office/officeart/2005/8/layout/radial2"/>
    <dgm:cxn modelId="{B85E0CC2-E8CE-4278-9FE6-0CC1963ACB31}" type="presParOf" srcId="{43B2D641-67A7-43E7-9BD2-DE91415C0365}" destId="{55EC18FB-754A-44A5-A50D-4CB56F8B72B0}" srcOrd="4" destOrd="0" presId="urn:microsoft.com/office/officeart/2005/8/layout/radial2"/>
    <dgm:cxn modelId="{C6654E2D-3499-4580-8674-F84CA86446DC}" type="presParOf" srcId="{55EC18FB-754A-44A5-A50D-4CB56F8B72B0}" destId="{F18FE1E0-69A5-4E0C-849C-33CC194E9A3A}" srcOrd="0" destOrd="0" presId="urn:microsoft.com/office/officeart/2005/8/layout/radial2"/>
    <dgm:cxn modelId="{42AED4FC-F5AE-4B9F-BCF5-2C7CFEB8E60B}" type="presParOf" srcId="{55EC18FB-754A-44A5-A50D-4CB56F8B72B0}" destId="{FE2AA524-604E-4D15-AB9F-9F9A5E1B76DB}" srcOrd="1" destOrd="0" presId="urn:microsoft.com/office/officeart/2005/8/layout/radial2"/>
    <dgm:cxn modelId="{91AA78CD-A572-49A1-BB02-7613047E39B7}" type="presParOf" srcId="{43B2D641-67A7-43E7-9BD2-DE91415C0365}" destId="{A7DD3890-F68E-41BA-A1A0-C3F36ABE9594}" srcOrd="5" destOrd="0" presId="urn:microsoft.com/office/officeart/2005/8/layout/radial2"/>
    <dgm:cxn modelId="{15C12EE2-3038-4596-9919-683A3FA9228A}" type="presParOf" srcId="{43B2D641-67A7-43E7-9BD2-DE91415C0365}" destId="{8E971498-7058-413E-940A-3FC30EB74C04}" srcOrd="6" destOrd="0" presId="urn:microsoft.com/office/officeart/2005/8/layout/radial2"/>
    <dgm:cxn modelId="{DEDB0D2A-CD5F-414D-9E2C-E220BF6834A4}" type="presParOf" srcId="{8E971498-7058-413E-940A-3FC30EB74C04}" destId="{F2F60C82-7A05-4064-8A4C-216CF336B185}" srcOrd="0" destOrd="0" presId="urn:microsoft.com/office/officeart/2005/8/layout/radial2"/>
    <dgm:cxn modelId="{67A6D7E6-BB4E-4755-A33A-5A9478FEB782}" type="presParOf" srcId="{8E971498-7058-413E-940A-3FC30EB74C04}" destId="{30F9D374-2B92-4F01-B18F-CA749ECE401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547C96-52AC-4553-824C-E42AF38DE5E0}" type="doc">
      <dgm:prSet loTypeId="urn:microsoft.com/office/officeart/2005/8/layout/default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49DA77F3-FD88-46B4-BB1C-47913BC847C2}">
      <dgm:prSet phldrT="[Texto]"/>
      <dgm:spPr/>
      <dgm:t>
        <a:bodyPr/>
        <a:lstStyle/>
        <a:p>
          <a:r>
            <a:rPr lang="es-EC" b="1" dirty="0" smtClean="0">
              <a:latin typeface="Berlin Sans FB" pitchFamily="34" charset="0"/>
            </a:rPr>
            <a:t>FACTORES ECONÓMICOS</a:t>
          </a:r>
        </a:p>
        <a:p>
          <a:r>
            <a:rPr lang="es-EC" b="0" dirty="0" smtClean="0">
              <a:latin typeface="Berlin Sans FB" pitchFamily="34" charset="0"/>
            </a:rPr>
            <a:t>Inflación 4,15%</a:t>
          </a:r>
        </a:p>
        <a:p>
          <a:r>
            <a:rPr lang="es-EC" b="0" dirty="0" smtClean="0">
              <a:latin typeface="Berlin Sans FB" pitchFamily="34" charset="0"/>
            </a:rPr>
            <a:t>PIB 4.5%</a:t>
          </a:r>
        </a:p>
        <a:p>
          <a:r>
            <a:rPr lang="es-EC" b="0" dirty="0" smtClean="0">
              <a:latin typeface="Berlin Sans FB" pitchFamily="34" charset="0"/>
            </a:rPr>
            <a:t>Impuestos</a:t>
          </a:r>
        </a:p>
        <a:p>
          <a:r>
            <a:rPr lang="es-EC" b="0" dirty="0" smtClean="0">
              <a:latin typeface="Berlin Sans FB" pitchFamily="34" charset="0"/>
            </a:rPr>
            <a:t>Riesgo País</a:t>
          </a:r>
        </a:p>
        <a:p>
          <a:r>
            <a:rPr lang="es-EC" b="0" dirty="0" smtClean="0">
              <a:latin typeface="Berlin Sans FB" pitchFamily="34" charset="0"/>
            </a:rPr>
            <a:t>Tasas de interés</a:t>
          </a:r>
        </a:p>
      </dgm:t>
    </dgm:pt>
    <dgm:pt modelId="{43334CDC-96FD-400A-A630-F93DC0351B0D}" type="parTrans" cxnId="{5F84FAC9-D363-41F5-866E-D14652318CB4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" pitchFamily="34" charset="0"/>
          </a:endParaRPr>
        </a:p>
      </dgm:t>
    </dgm:pt>
    <dgm:pt modelId="{EE3DB10F-AE19-482C-93D7-24D5247B3F53}" type="sibTrans" cxnId="{5F84FAC9-D363-41F5-866E-D14652318CB4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" pitchFamily="34" charset="0"/>
          </a:endParaRPr>
        </a:p>
      </dgm:t>
    </dgm:pt>
    <dgm:pt modelId="{2F5FFED9-D3E1-4B15-B2B0-EC54D54741FA}">
      <dgm:prSet phldrT="[Texto]"/>
      <dgm:spPr/>
      <dgm:t>
        <a:bodyPr/>
        <a:lstStyle/>
        <a:p>
          <a:r>
            <a:rPr lang="es-EC" b="1" dirty="0" smtClean="0">
              <a:latin typeface="Berlin Sans FB" pitchFamily="34" charset="0"/>
            </a:rPr>
            <a:t>FACTORES  SOCIO LEGAL</a:t>
          </a:r>
        </a:p>
        <a:p>
          <a:r>
            <a:rPr lang="es-EC" b="0" dirty="0" smtClean="0">
              <a:latin typeface="Berlin Sans FB" pitchFamily="34" charset="0"/>
            </a:rPr>
            <a:t>Crecimiento Poblacional 1,95 Población Económicamente Activa 54,2&amp;             Desempleo 5,59%</a:t>
          </a:r>
          <a:endParaRPr lang="es-EC" b="0" dirty="0">
            <a:latin typeface="Berlin Sans FB" pitchFamily="34" charset="0"/>
          </a:endParaRPr>
        </a:p>
      </dgm:t>
    </dgm:pt>
    <dgm:pt modelId="{96A14D13-281C-4415-8E1E-1EDC17AA735B}" type="parTrans" cxnId="{A40B8E34-5894-4FC1-A913-CE70FC4E28EA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" pitchFamily="34" charset="0"/>
          </a:endParaRPr>
        </a:p>
      </dgm:t>
    </dgm:pt>
    <dgm:pt modelId="{8AC3F50C-08AB-4CE8-859D-A9C8DEB50664}" type="sibTrans" cxnId="{A40B8E34-5894-4FC1-A913-CE70FC4E28EA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" pitchFamily="34" charset="0"/>
          </a:endParaRPr>
        </a:p>
      </dgm:t>
    </dgm:pt>
    <dgm:pt modelId="{14DDAE60-ECC0-40F9-B773-70AF0F5DDD4B}">
      <dgm:prSet phldrT="[Texto]"/>
      <dgm:spPr/>
      <dgm:t>
        <a:bodyPr/>
        <a:lstStyle/>
        <a:p>
          <a:r>
            <a:rPr lang="es-EC" b="1" dirty="0" smtClean="0">
              <a:latin typeface="Berlin Sans FB" pitchFamily="34" charset="0"/>
            </a:rPr>
            <a:t>FACTOR POLÍTICO LEGAL</a:t>
          </a:r>
        </a:p>
        <a:p>
          <a:r>
            <a:rPr lang="es-EC" b="0" dirty="0" smtClean="0">
              <a:latin typeface="Berlin Sans FB" pitchFamily="34" charset="0"/>
            </a:rPr>
            <a:t>Impuestos derechos e impuestos fiscales</a:t>
          </a:r>
        </a:p>
        <a:p>
          <a:r>
            <a:rPr lang="es-EC" b="0" dirty="0" smtClean="0">
              <a:latin typeface="Berlin Sans FB" pitchFamily="34" charset="0"/>
            </a:rPr>
            <a:t>Derechos del consumidor</a:t>
          </a:r>
        </a:p>
        <a:p>
          <a:r>
            <a:rPr lang="es-EC" b="1" dirty="0" smtClean="0">
              <a:latin typeface="Berlin Sans FB" pitchFamily="34" charset="0"/>
            </a:rPr>
            <a:t> </a:t>
          </a:r>
          <a:endParaRPr lang="es-EC" b="1" dirty="0">
            <a:latin typeface="Berlin Sans FB" pitchFamily="34" charset="0"/>
          </a:endParaRPr>
        </a:p>
      </dgm:t>
    </dgm:pt>
    <dgm:pt modelId="{BEAA168C-8376-4191-AE18-C3DF75EFF565}" type="parTrans" cxnId="{384FA7B3-B565-43CE-B811-302AEB003E20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" pitchFamily="34" charset="0"/>
          </a:endParaRPr>
        </a:p>
      </dgm:t>
    </dgm:pt>
    <dgm:pt modelId="{8B2DBEE5-0973-4845-8A6E-EE462613CBB4}" type="sibTrans" cxnId="{384FA7B3-B565-43CE-B811-302AEB003E20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" pitchFamily="34" charset="0"/>
          </a:endParaRPr>
        </a:p>
      </dgm:t>
    </dgm:pt>
    <dgm:pt modelId="{CFBC7BAA-161F-45B3-AD73-774AA74E59A5}">
      <dgm:prSet phldrT="[Texto]"/>
      <dgm:spPr/>
      <dgm:t>
        <a:bodyPr/>
        <a:lstStyle/>
        <a:p>
          <a:r>
            <a:rPr lang="es-EC" b="1" dirty="0" smtClean="0">
              <a:latin typeface="Berlin Sans FB" pitchFamily="34" charset="0"/>
            </a:rPr>
            <a:t>DIMENSIÓN AMBIENTAL</a:t>
          </a:r>
        </a:p>
        <a:p>
          <a:r>
            <a:rPr lang="es-EC" b="0" dirty="0" smtClean="0">
              <a:latin typeface="Berlin Sans FB" pitchFamily="34" charset="0"/>
            </a:rPr>
            <a:t>-Insumos</a:t>
          </a:r>
        </a:p>
        <a:p>
          <a:r>
            <a:rPr lang="es-EC" b="0" dirty="0" smtClean="0">
              <a:latin typeface="Berlin Sans FB" pitchFamily="34" charset="0"/>
            </a:rPr>
            <a:t>-Procesos y tecnologías </a:t>
          </a:r>
        </a:p>
        <a:p>
          <a:r>
            <a:rPr lang="es-EC" b="0" dirty="0" smtClean="0">
              <a:latin typeface="Berlin Sans FB" pitchFamily="34" charset="0"/>
            </a:rPr>
            <a:t>-Producto </a:t>
          </a:r>
        </a:p>
        <a:p>
          <a:r>
            <a:rPr lang="es-EC" b="0" dirty="0" smtClean="0">
              <a:latin typeface="Berlin Sans FB" pitchFamily="34" charset="0"/>
            </a:rPr>
            <a:t>- Normatividad </a:t>
          </a:r>
          <a:endParaRPr lang="es-EC" b="0" dirty="0">
            <a:latin typeface="Berlin Sans FB" pitchFamily="34" charset="0"/>
          </a:endParaRPr>
        </a:p>
      </dgm:t>
    </dgm:pt>
    <dgm:pt modelId="{FF5D8764-BF00-4A02-9956-7369B81C1B0F}" type="parTrans" cxnId="{DFBDA506-7D6E-49D9-9B81-432A9ECBEF29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" pitchFamily="34" charset="0"/>
          </a:endParaRPr>
        </a:p>
      </dgm:t>
    </dgm:pt>
    <dgm:pt modelId="{0F44EC78-EB0E-44A2-AB8A-FDD182542B0D}" type="sibTrans" cxnId="{DFBDA506-7D6E-49D9-9B81-432A9ECBEF29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" pitchFamily="34" charset="0"/>
          </a:endParaRPr>
        </a:p>
      </dgm:t>
    </dgm:pt>
    <dgm:pt modelId="{1FECD11C-E707-4903-84AF-AB6A179559FF}">
      <dgm:prSet phldrT="[Texto]"/>
      <dgm:spPr/>
      <dgm:t>
        <a:bodyPr/>
        <a:lstStyle/>
        <a:p>
          <a:endParaRPr lang="es-EC" b="1" dirty="0" smtClean="0">
            <a:latin typeface="Berlin Sans FB" pitchFamily="34" charset="0"/>
          </a:endParaRPr>
        </a:p>
        <a:p>
          <a:r>
            <a:rPr lang="es-EC" b="1" dirty="0" smtClean="0">
              <a:latin typeface="Berlin Sans FB" pitchFamily="34" charset="0"/>
            </a:rPr>
            <a:t>FACTORES TECNOLÓGICO</a:t>
          </a:r>
        </a:p>
        <a:p>
          <a:r>
            <a:rPr lang="es-EC" b="0" dirty="0" smtClean="0">
              <a:latin typeface="Berlin Sans FB" pitchFamily="34" charset="0"/>
            </a:rPr>
            <a:t>Maquinaria </a:t>
          </a:r>
        </a:p>
        <a:p>
          <a:r>
            <a:rPr lang="es-EC" b="0" dirty="0" smtClean="0">
              <a:latin typeface="Berlin Sans FB" pitchFamily="34" charset="0"/>
            </a:rPr>
            <a:t>Equipos de Computo</a:t>
          </a:r>
        </a:p>
        <a:p>
          <a:r>
            <a:rPr lang="es-EC" b="0" dirty="0" smtClean="0">
              <a:latin typeface="Berlin Sans FB" pitchFamily="34" charset="0"/>
            </a:rPr>
            <a:t>Sorfware</a:t>
          </a:r>
        </a:p>
        <a:p>
          <a:r>
            <a:rPr lang="es-EC" b="0" dirty="0" smtClean="0">
              <a:latin typeface="Berlin Sans FB" pitchFamily="34" charset="0"/>
            </a:rPr>
            <a:t>Intenet</a:t>
          </a:r>
        </a:p>
        <a:p>
          <a:endParaRPr lang="es-EC" b="0" dirty="0" smtClean="0">
            <a:latin typeface="Berlin Sans FB" pitchFamily="34" charset="0"/>
          </a:endParaRPr>
        </a:p>
        <a:p>
          <a:endParaRPr lang="es-EC" b="1" dirty="0">
            <a:latin typeface="Berlin Sans FB" pitchFamily="34" charset="0"/>
          </a:endParaRPr>
        </a:p>
      </dgm:t>
    </dgm:pt>
    <dgm:pt modelId="{D09095AF-9061-48C2-A2F9-5F3CAB613FCE}" type="parTrans" cxnId="{F76DB589-52B6-47B1-8F81-9BDBCBCC04A2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" pitchFamily="34" charset="0"/>
          </a:endParaRPr>
        </a:p>
      </dgm:t>
    </dgm:pt>
    <dgm:pt modelId="{2A601F27-07C1-445D-804C-92FF6924E3EA}" type="sibTrans" cxnId="{F76DB589-52B6-47B1-8F81-9BDBCBCC04A2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" pitchFamily="34" charset="0"/>
          </a:endParaRPr>
        </a:p>
      </dgm:t>
    </dgm:pt>
    <dgm:pt modelId="{2B30E8C7-6EE8-40FE-9A1C-B36FCF903527}" type="pres">
      <dgm:prSet presAssocID="{49547C96-52AC-4553-824C-E42AF38DE5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771EE3E-BCCF-4E5A-9927-23674815F66B}" type="pres">
      <dgm:prSet presAssocID="{49DA77F3-FD88-46B4-BB1C-47913BC847C2}" presName="node" presStyleLbl="node1" presStyleIdx="0" presStyleCnt="5" custLinFactNeighborX="49" custLinFactNeighborY="-165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EAD4D4-FFA3-4832-B1A4-BFFB1F743D35}" type="pres">
      <dgm:prSet presAssocID="{EE3DB10F-AE19-482C-93D7-24D5247B3F53}" presName="sibTrans" presStyleCnt="0"/>
      <dgm:spPr/>
      <dgm:t>
        <a:bodyPr/>
        <a:lstStyle/>
        <a:p>
          <a:endParaRPr lang="es-EC"/>
        </a:p>
      </dgm:t>
    </dgm:pt>
    <dgm:pt modelId="{D4A6BC96-516C-431D-8C5D-D1BD5E390D9B}" type="pres">
      <dgm:prSet presAssocID="{2F5FFED9-D3E1-4B15-B2B0-EC54D54741FA}" presName="node" presStyleLbl="node1" presStyleIdx="1" presStyleCnt="5" custLinFactNeighborX="-357" custLinFactNeighborY="-178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D7C212-6ACF-41F6-9240-3336F3170E2E}" type="pres">
      <dgm:prSet presAssocID="{8AC3F50C-08AB-4CE8-859D-A9C8DEB50664}" presName="sibTrans" presStyleCnt="0"/>
      <dgm:spPr/>
      <dgm:t>
        <a:bodyPr/>
        <a:lstStyle/>
        <a:p>
          <a:endParaRPr lang="es-EC"/>
        </a:p>
      </dgm:t>
    </dgm:pt>
    <dgm:pt modelId="{845467EF-87FF-4528-BB10-A3379EBAA6A4}" type="pres">
      <dgm:prSet presAssocID="{14DDAE60-ECC0-40F9-B773-70AF0F5DDD4B}" presName="node" presStyleLbl="node1" presStyleIdx="2" presStyleCnt="5" custLinFactNeighborX="-6379" custLinFactNeighborY="-165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5DD6E7-16BB-4EBD-B29F-C35902DF1269}" type="pres">
      <dgm:prSet presAssocID="{8B2DBEE5-0973-4845-8A6E-EE462613CBB4}" presName="sibTrans" presStyleCnt="0"/>
      <dgm:spPr/>
      <dgm:t>
        <a:bodyPr/>
        <a:lstStyle/>
        <a:p>
          <a:endParaRPr lang="es-EC"/>
        </a:p>
      </dgm:t>
    </dgm:pt>
    <dgm:pt modelId="{326D7061-064B-4280-A03E-581C82DD3078}" type="pres">
      <dgm:prSet presAssocID="{CFBC7BAA-161F-45B3-AD73-774AA74E59A5}" presName="node" presStyleLbl="node1" presStyleIdx="3" presStyleCnt="5" custLinFactNeighborX="99502" custLinFactNeighborY="-89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76E4DC-2DD3-4544-AE62-414FD93A22AD}" type="pres">
      <dgm:prSet presAssocID="{0F44EC78-EB0E-44A2-AB8A-FDD182542B0D}" presName="sibTrans" presStyleCnt="0"/>
      <dgm:spPr/>
      <dgm:t>
        <a:bodyPr/>
        <a:lstStyle/>
        <a:p>
          <a:endParaRPr lang="es-EC"/>
        </a:p>
      </dgm:t>
    </dgm:pt>
    <dgm:pt modelId="{A810A94C-9047-4A9A-AD99-64C329FBBDB0}" type="pres">
      <dgm:prSet presAssocID="{1FECD11C-E707-4903-84AF-AB6A179559FF}" presName="node" presStyleLbl="node1" presStyleIdx="4" presStyleCnt="5" custLinFactX="-36449" custLinFactNeighborX="-100000" custLinFactNeighborY="-89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0DE8DE2-98CD-48FA-9060-D0075866C924}" type="presOf" srcId="{2F5FFED9-D3E1-4B15-B2B0-EC54D54741FA}" destId="{D4A6BC96-516C-431D-8C5D-D1BD5E390D9B}" srcOrd="0" destOrd="0" presId="urn:microsoft.com/office/officeart/2005/8/layout/default"/>
    <dgm:cxn modelId="{3F56EDB9-8152-45D0-806F-9B9B019DE695}" type="presOf" srcId="{14DDAE60-ECC0-40F9-B773-70AF0F5DDD4B}" destId="{845467EF-87FF-4528-BB10-A3379EBAA6A4}" srcOrd="0" destOrd="0" presId="urn:microsoft.com/office/officeart/2005/8/layout/default"/>
    <dgm:cxn modelId="{384FA7B3-B565-43CE-B811-302AEB003E20}" srcId="{49547C96-52AC-4553-824C-E42AF38DE5E0}" destId="{14DDAE60-ECC0-40F9-B773-70AF0F5DDD4B}" srcOrd="2" destOrd="0" parTransId="{BEAA168C-8376-4191-AE18-C3DF75EFF565}" sibTransId="{8B2DBEE5-0973-4845-8A6E-EE462613CBB4}"/>
    <dgm:cxn modelId="{03167CF6-C2F0-4737-B35C-DBDF9A45D02D}" type="presOf" srcId="{CFBC7BAA-161F-45B3-AD73-774AA74E59A5}" destId="{326D7061-064B-4280-A03E-581C82DD3078}" srcOrd="0" destOrd="0" presId="urn:microsoft.com/office/officeart/2005/8/layout/default"/>
    <dgm:cxn modelId="{5F84FAC9-D363-41F5-866E-D14652318CB4}" srcId="{49547C96-52AC-4553-824C-E42AF38DE5E0}" destId="{49DA77F3-FD88-46B4-BB1C-47913BC847C2}" srcOrd="0" destOrd="0" parTransId="{43334CDC-96FD-400A-A630-F93DC0351B0D}" sibTransId="{EE3DB10F-AE19-482C-93D7-24D5247B3F53}"/>
    <dgm:cxn modelId="{EFA09818-54AE-4225-909F-22E99FD16599}" type="presOf" srcId="{49DA77F3-FD88-46B4-BB1C-47913BC847C2}" destId="{1771EE3E-BCCF-4E5A-9927-23674815F66B}" srcOrd="0" destOrd="0" presId="urn:microsoft.com/office/officeart/2005/8/layout/default"/>
    <dgm:cxn modelId="{DFBDA506-7D6E-49D9-9B81-432A9ECBEF29}" srcId="{49547C96-52AC-4553-824C-E42AF38DE5E0}" destId="{CFBC7BAA-161F-45B3-AD73-774AA74E59A5}" srcOrd="3" destOrd="0" parTransId="{FF5D8764-BF00-4A02-9956-7369B81C1B0F}" sibTransId="{0F44EC78-EB0E-44A2-AB8A-FDD182542B0D}"/>
    <dgm:cxn modelId="{6F0D1D6C-A3CA-44E8-965E-657B5B75DBC7}" type="presOf" srcId="{49547C96-52AC-4553-824C-E42AF38DE5E0}" destId="{2B30E8C7-6EE8-40FE-9A1C-B36FCF903527}" srcOrd="0" destOrd="0" presId="urn:microsoft.com/office/officeart/2005/8/layout/default"/>
    <dgm:cxn modelId="{B5805D67-CA72-458A-9111-1356A851D779}" type="presOf" srcId="{1FECD11C-E707-4903-84AF-AB6A179559FF}" destId="{A810A94C-9047-4A9A-AD99-64C329FBBDB0}" srcOrd="0" destOrd="0" presId="urn:microsoft.com/office/officeart/2005/8/layout/default"/>
    <dgm:cxn modelId="{F76DB589-52B6-47B1-8F81-9BDBCBCC04A2}" srcId="{49547C96-52AC-4553-824C-E42AF38DE5E0}" destId="{1FECD11C-E707-4903-84AF-AB6A179559FF}" srcOrd="4" destOrd="0" parTransId="{D09095AF-9061-48C2-A2F9-5F3CAB613FCE}" sibTransId="{2A601F27-07C1-445D-804C-92FF6924E3EA}"/>
    <dgm:cxn modelId="{A40B8E34-5894-4FC1-A913-CE70FC4E28EA}" srcId="{49547C96-52AC-4553-824C-E42AF38DE5E0}" destId="{2F5FFED9-D3E1-4B15-B2B0-EC54D54741FA}" srcOrd="1" destOrd="0" parTransId="{96A14D13-281C-4415-8E1E-1EDC17AA735B}" sibTransId="{8AC3F50C-08AB-4CE8-859D-A9C8DEB50664}"/>
    <dgm:cxn modelId="{52DFB467-8372-491D-9266-DE9C5B51C8D9}" type="presParOf" srcId="{2B30E8C7-6EE8-40FE-9A1C-B36FCF903527}" destId="{1771EE3E-BCCF-4E5A-9927-23674815F66B}" srcOrd="0" destOrd="0" presId="urn:microsoft.com/office/officeart/2005/8/layout/default"/>
    <dgm:cxn modelId="{BD5444D0-49E4-4239-AB10-453D97F9F70B}" type="presParOf" srcId="{2B30E8C7-6EE8-40FE-9A1C-B36FCF903527}" destId="{B3EAD4D4-FFA3-4832-B1A4-BFFB1F743D35}" srcOrd="1" destOrd="0" presId="urn:microsoft.com/office/officeart/2005/8/layout/default"/>
    <dgm:cxn modelId="{ECD389AE-CFA8-400A-984C-777882CF3C6D}" type="presParOf" srcId="{2B30E8C7-6EE8-40FE-9A1C-B36FCF903527}" destId="{D4A6BC96-516C-431D-8C5D-D1BD5E390D9B}" srcOrd="2" destOrd="0" presId="urn:microsoft.com/office/officeart/2005/8/layout/default"/>
    <dgm:cxn modelId="{1EFA395F-7AE0-4E3E-9FA4-F63B8C5398DD}" type="presParOf" srcId="{2B30E8C7-6EE8-40FE-9A1C-B36FCF903527}" destId="{E9D7C212-6ACF-41F6-9240-3336F3170E2E}" srcOrd="3" destOrd="0" presId="urn:microsoft.com/office/officeart/2005/8/layout/default"/>
    <dgm:cxn modelId="{5FD43757-E2E3-46A8-9829-471C9513D84A}" type="presParOf" srcId="{2B30E8C7-6EE8-40FE-9A1C-B36FCF903527}" destId="{845467EF-87FF-4528-BB10-A3379EBAA6A4}" srcOrd="4" destOrd="0" presId="urn:microsoft.com/office/officeart/2005/8/layout/default"/>
    <dgm:cxn modelId="{E1C69DD8-21E9-4472-85FA-3FA399BCBDD5}" type="presParOf" srcId="{2B30E8C7-6EE8-40FE-9A1C-B36FCF903527}" destId="{455DD6E7-16BB-4EBD-B29F-C35902DF1269}" srcOrd="5" destOrd="0" presId="urn:microsoft.com/office/officeart/2005/8/layout/default"/>
    <dgm:cxn modelId="{7D5E863E-76D7-45F4-8523-DFD379382ABC}" type="presParOf" srcId="{2B30E8C7-6EE8-40FE-9A1C-B36FCF903527}" destId="{326D7061-064B-4280-A03E-581C82DD3078}" srcOrd="6" destOrd="0" presId="urn:microsoft.com/office/officeart/2005/8/layout/default"/>
    <dgm:cxn modelId="{5DC8E4D0-D67E-4005-BAE6-18BCBC91DA0D}" type="presParOf" srcId="{2B30E8C7-6EE8-40FE-9A1C-B36FCF903527}" destId="{6176E4DC-2DD3-4544-AE62-414FD93A22AD}" srcOrd="7" destOrd="0" presId="urn:microsoft.com/office/officeart/2005/8/layout/default"/>
    <dgm:cxn modelId="{D738A197-0568-40C7-98D3-9E45AFF04341}" type="presParOf" srcId="{2B30E8C7-6EE8-40FE-9A1C-B36FCF903527}" destId="{A810A94C-9047-4A9A-AD99-64C329FBBDB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DEA03B-4019-48AB-842B-E9D4DF6915C5}" type="doc">
      <dgm:prSet loTypeId="urn:microsoft.com/office/officeart/2005/8/layout/vList6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3FBB1D2F-BDEE-414C-A67E-9A358659B80D}">
      <dgm:prSet phldrT="[Texto]" custT="1"/>
      <dgm:spPr/>
      <dgm:t>
        <a:bodyPr/>
        <a:lstStyle/>
        <a:p>
          <a:pPr algn="ctr"/>
          <a:r>
            <a:rPr lang="es-EC" sz="1800" b="0" dirty="0" smtClean="0">
              <a:latin typeface="Berlin Sans FB" pitchFamily="34" charset="0"/>
            </a:rPr>
            <a:t>CONTROL DE RIESGOS</a:t>
          </a:r>
          <a:endParaRPr lang="es-EC" sz="1800" b="0" dirty="0">
            <a:latin typeface="Berlin Sans FB" pitchFamily="34" charset="0"/>
          </a:endParaRPr>
        </a:p>
      </dgm:t>
    </dgm:pt>
    <dgm:pt modelId="{380EC7FB-89A8-47B6-AAA7-71895F88319B}" type="parTrans" cxnId="{930FF5AE-B075-4855-951E-7D4711BD1DE6}">
      <dgm:prSet/>
      <dgm:spPr/>
      <dgm:t>
        <a:bodyPr/>
        <a:lstStyle/>
        <a:p>
          <a:pPr algn="ctr"/>
          <a:endParaRPr lang="es-EC" sz="800">
            <a:solidFill>
              <a:schemeClr val="bg1"/>
            </a:solidFill>
            <a:latin typeface="Berlin Sans FB" pitchFamily="34" charset="0"/>
          </a:endParaRPr>
        </a:p>
      </dgm:t>
    </dgm:pt>
    <dgm:pt modelId="{ED436C7E-E304-401E-97F1-D02FB9A75691}" type="sibTrans" cxnId="{930FF5AE-B075-4855-951E-7D4711BD1DE6}">
      <dgm:prSet/>
      <dgm:spPr/>
      <dgm:t>
        <a:bodyPr/>
        <a:lstStyle/>
        <a:p>
          <a:pPr algn="ctr"/>
          <a:endParaRPr lang="es-EC" sz="800">
            <a:solidFill>
              <a:schemeClr val="bg1"/>
            </a:solidFill>
            <a:latin typeface="Berlin Sans FB" pitchFamily="34" charset="0"/>
          </a:endParaRPr>
        </a:p>
      </dgm:t>
    </dgm:pt>
    <dgm:pt modelId="{57E93A31-8D84-4818-B490-405FBCDEE52F}">
      <dgm:prSet phldrT="[Texto]" custT="1"/>
      <dgm:spPr/>
      <dgm:t>
        <a:bodyPr/>
        <a:lstStyle/>
        <a:p>
          <a:pPr algn="just"/>
          <a:r>
            <a:rPr lang="es-ES" sz="1400" b="0" dirty="0" smtClean="0"/>
            <a:t>Implantar y asegurar el cumplimiento de las políticas y procedimientos definidos respecto a los riesgos.</a:t>
          </a:r>
          <a:endParaRPr lang="es-EC" sz="1400" dirty="0">
            <a:latin typeface="Berlin Sans FB" pitchFamily="34" charset="0"/>
          </a:endParaRPr>
        </a:p>
      </dgm:t>
    </dgm:pt>
    <dgm:pt modelId="{785EA44C-81C7-459E-A814-7D902478F6C6}" type="sibTrans" cxnId="{39BBAEF6-BD5A-4B11-B0DA-DF3A53C0CA70}">
      <dgm:prSet/>
      <dgm:spPr/>
      <dgm:t>
        <a:bodyPr/>
        <a:lstStyle/>
        <a:p>
          <a:pPr algn="ctr"/>
          <a:endParaRPr lang="es-EC" sz="800">
            <a:solidFill>
              <a:schemeClr val="bg1"/>
            </a:solidFill>
            <a:latin typeface="Berlin Sans FB" pitchFamily="34" charset="0"/>
          </a:endParaRPr>
        </a:p>
      </dgm:t>
    </dgm:pt>
    <dgm:pt modelId="{AF3DD2A2-9C19-4129-B238-D88A99FFB18B}" type="parTrans" cxnId="{39BBAEF6-BD5A-4B11-B0DA-DF3A53C0CA70}">
      <dgm:prSet/>
      <dgm:spPr/>
      <dgm:t>
        <a:bodyPr/>
        <a:lstStyle/>
        <a:p>
          <a:pPr algn="ctr"/>
          <a:endParaRPr lang="es-EC" sz="800">
            <a:solidFill>
              <a:schemeClr val="bg1"/>
            </a:solidFill>
            <a:latin typeface="Berlin Sans FB" pitchFamily="34" charset="0"/>
          </a:endParaRPr>
        </a:p>
      </dgm:t>
    </dgm:pt>
    <dgm:pt modelId="{2D3605D5-0080-474B-A11F-3D64956240FB}">
      <dgm:prSet phldrT="[Texto]" custT="1"/>
      <dgm:spPr/>
      <dgm:t>
        <a:bodyPr/>
        <a:lstStyle/>
        <a:p>
          <a:pPr algn="ctr"/>
          <a:endParaRPr lang="es-EC" sz="800" dirty="0">
            <a:solidFill>
              <a:schemeClr val="bg1"/>
            </a:solidFill>
            <a:latin typeface="Berlin Sans FB" pitchFamily="34" charset="0"/>
          </a:endParaRPr>
        </a:p>
      </dgm:t>
    </dgm:pt>
    <dgm:pt modelId="{D902AA64-0617-45E2-B242-4670934D2B27}" type="parTrans" cxnId="{43E11998-6F83-430E-9895-ECA3E7EFAB78}">
      <dgm:prSet/>
      <dgm:spPr/>
      <dgm:t>
        <a:bodyPr/>
        <a:lstStyle/>
        <a:p>
          <a:endParaRPr lang="es-EC" sz="800"/>
        </a:p>
      </dgm:t>
    </dgm:pt>
    <dgm:pt modelId="{FB38C57D-68DF-4DBC-9659-11E4B72C2C40}" type="sibTrans" cxnId="{43E11998-6F83-430E-9895-ECA3E7EFAB78}">
      <dgm:prSet/>
      <dgm:spPr/>
      <dgm:t>
        <a:bodyPr/>
        <a:lstStyle/>
        <a:p>
          <a:endParaRPr lang="es-EC" sz="800"/>
        </a:p>
      </dgm:t>
    </dgm:pt>
    <dgm:pt modelId="{8B5BA5E2-40EB-4EFD-BB0C-4BCF8E04754C}">
      <dgm:prSet custT="1"/>
      <dgm:spPr/>
      <dgm:t>
        <a:bodyPr/>
        <a:lstStyle/>
        <a:p>
          <a:pPr algn="just"/>
          <a:r>
            <a:rPr lang="es-ES" sz="1400" b="0" dirty="0" smtClean="0"/>
            <a:t>Calcular los resultados de gestión de las diferentes áreas de negocio.</a:t>
          </a:r>
          <a:endParaRPr lang="es-EC" sz="1400" b="1" dirty="0"/>
        </a:p>
      </dgm:t>
    </dgm:pt>
    <dgm:pt modelId="{14D64984-74BE-4E36-81F0-8B7E5FE1DEF3}" type="parTrans" cxnId="{885DFB2E-83E3-4CEF-AE34-58530B0C0167}">
      <dgm:prSet/>
      <dgm:spPr/>
      <dgm:t>
        <a:bodyPr/>
        <a:lstStyle/>
        <a:p>
          <a:endParaRPr lang="es-EC" sz="800"/>
        </a:p>
      </dgm:t>
    </dgm:pt>
    <dgm:pt modelId="{B557CB7C-6D5A-4D7E-909A-B08BB67A3B73}" type="sibTrans" cxnId="{885DFB2E-83E3-4CEF-AE34-58530B0C0167}">
      <dgm:prSet/>
      <dgm:spPr/>
      <dgm:t>
        <a:bodyPr/>
        <a:lstStyle/>
        <a:p>
          <a:endParaRPr lang="es-EC" sz="800"/>
        </a:p>
      </dgm:t>
    </dgm:pt>
    <dgm:pt modelId="{454DE807-CF99-4466-A35E-17C258DFA029}">
      <dgm:prSet custT="1"/>
      <dgm:spPr/>
      <dgm:t>
        <a:bodyPr/>
        <a:lstStyle/>
        <a:p>
          <a:pPr algn="just"/>
          <a:r>
            <a:rPr lang="es-ES" sz="1400" b="0" dirty="0" smtClean="0"/>
            <a:t>Controlar la liquidez de la entidad en función de los límites establecidos.</a:t>
          </a:r>
          <a:endParaRPr lang="es-EC" sz="1400" b="1" dirty="0"/>
        </a:p>
      </dgm:t>
    </dgm:pt>
    <dgm:pt modelId="{32FD6759-AD63-4FBA-9AF9-050FBB7461B0}" type="parTrans" cxnId="{80D352C3-BDD7-4246-92CF-8391F4BDC3BD}">
      <dgm:prSet/>
      <dgm:spPr/>
      <dgm:t>
        <a:bodyPr/>
        <a:lstStyle/>
        <a:p>
          <a:endParaRPr lang="es-EC" sz="800"/>
        </a:p>
      </dgm:t>
    </dgm:pt>
    <dgm:pt modelId="{89AD2874-99D0-4B4B-86BF-F3461F63D980}" type="sibTrans" cxnId="{80D352C3-BDD7-4246-92CF-8391F4BDC3BD}">
      <dgm:prSet/>
      <dgm:spPr/>
      <dgm:t>
        <a:bodyPr/>
        <a:lstStyle/>
        <a:p>
          <a:endParaRPr lang="es-EC" sz="800"/>
        </a:p>
      </dgm:t>
    </dgm:pt>
    <dgm:pt modelId="{F0F48EF8-B265-472E-BC33-EEB36C414DDB}" type="pres">
      <dgm:prSet presAssocID="{CADEA03B-4019-48AB-842B-E9D4DF6915C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96DA567-99CB-410C-AC44-2A8CAE944289}" type="pres">
      <dgm:prSet presAssocID="{3FBB1D2F-BDEE-414C-A67E-9A358659B80D}" presName="linNode" presStyleCnt="0"/>
      <dgm:spPr/>
      <dgm:t>
        <a:bodyPr/>
        <a:lstStyle/>
        <a:p>
          <a:endParaRPr lang="es-EC"/>
        </a:p>
      </dgm:t>
    </dgm:pt>
    <dgm:pt modelId="{010DABBB-7D29-406E-834F-9665674F0ECE}" type="pres">
      <dgm:prSet presAssocID="{3FBB1D2F-BDEE-414C-A67E-9A358659B80D}" presName="parentShp" presStyleLbl="node1" presStyleIdx="0" presStyleCnt="1" custScaleX="6217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0F162E-5F74-406B-989F-550D3284BB2D}" type="pres">
      <dgm:prSet presAssocID="{3FBB1D2F-BDEE-414C-A67E-9A358659B80D}" presName="childShp" presStyleLbl="bgAccFollowNode1" presStyleIdx="0" presStyleCnt="1" custScaleX="117870" custLinFactNeighborX="-477" custLinFactNeighborY="-20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9BBAEF6-BD5A-4B11-B0DA-DF3A53C0CA70}" srcId="{3FBB1D2F-BDEE-414C-A67E-9A358659B80D}" destId="{57E93A31-8D84-4818-B490-405FBCDEE52F}" srcOrd="1" destOrd="0" parTransId="{AF3DD2A2-9C19-4129-B238-D88A99FFB18B}" sibTransId="{785EA44C-81C7-459E-A814-7D902478F6C6}"/>
    <dgm:cxn modelId="{930FF5AE-B075-4855-951E-7D4711BD1DE6}" srcId="{CADEA03B-4019-48AB-842B-E9D4DF6915C5}" destId="{3FBB1D2F-BDEE-414C-A67E-9A358659B80D}" srcOrd="0" destOrd="0" parTransId="{380EC7FB-89A8-47B6-AAA7-71895F88319B}" sibTransId="{ED436C7E-E304-401E-97F1-D02FB9A75691}"/>
    <dgm:cxn modelId="{43E11998-6F83-430E-9895-ECA3E7EFAB78}" srcId="{3FBB1D2F-BDEE-414C-A67E-9A358659B80D}" destId="{2D3605D5-0080-474B-A11F-3D64956240FB}" srcOrd="0" destOrd="0" parTransId="{D902AA64-0617-45E2-B242-4670934D2B27}" sibTransId="{FB38C57D-68DF-4DBC-9659-11E4B72C2C40}"/>
    <dgm:cxn modelId="{E766A78A-A5D0-4FE1-ACCD-BA707B184944}" type="presOf" srcId="{3FBB1D2F-BDEE-414C-A67E-9A358659B80D}" destId="{010DABBB-7D29-406E-834F-9665674F0ECE}" srcOrd="0" destOrd="0" presId="urn:microsoft.com/office/officeart/2005/8/layout/vList6"/>
    <dgm:cxn modelId="{885DFB2E-83E3-4CEF-AE34-58530B0C0167}" srcId="{3FBB1D2F-BDEE-414C-A67E-9A358659B80D}" destId="{8B5BA5E2-40EB-4EFD-BB0C-4BCF8E04754C}" srcOrd="2" destOrd="0" parTransId="{14D64984-74BE-4E36-81F0-8B7E5FE1DEF3}" sibTransId="{B557CB7C-6D5A-4D7E-909A-B08BB67A3B73}"/>
    <dgm:cxn modelId="{9519C6B5-EA16-488F-9361-0DBB8050CEF4}" type="presOf" srcId="{57E93A31-8D84-4818-B490-405FBCDEE52F}" destId="{B00F162E-5F74-406B-989F-550D3284BB2D}" srcOrd="0" destOrd="1" presId="urn:microsoft.com/office/officeart/2005/8/layout/vList6"/>
    <dgm:cxn modelId="{375ABF54-2242-4B55-86BB-BBE1B7CF4A5A}" type="presOf" srcId="{CADEA03B-4019-48AB-842B-E9D4DF6915C5}" destId="{F0F48EF8-B265-472E-BC33-EEB36C414DDB}" srcOrd="0" destOrd="0" presId="urn:microsoft.com/office/officeart/2005/8/layout/vList6"/>
    <dgm:cxn modelId="{80D352C3-BDD7-4246-92CF-8391F4BDC3BD}" srcId="{3FBB1D2F-BDEE-414C-A67E-9A358659B80D}" destId="{454DE807-CF99-4466-A35E-17C258DFA029}" srcOrd="3" destOrd="0" parTransId="{32FD6759-AD63-4FBA-9AF9-050FBB7461B0}" sibTransId="{89AD2874-99D0-4B4B-86BF-F3461F63D980}"/>
    <dgm:cxn modelId="{8776480B-D25B-4A4F-B6C2-0859C7C66FB0}" type="presOf" srcId="{2D3605D5-0080-474B-A11F-3D64956240FB}" destId="{B00F162E-5F74-406B-989F-550D3284BB2D}" srcOrd="0" destOrd="0" presId="urn:microsoft.com/office/officeart/2005/8/layout/vList6"/>
    <dgm:cxn modelId="{6A747EDA-224F-4C76-8AEF-2B0E28AEEDA5}" type="presOf" srcId="{8B5BA5E2-40EB-4EFD-BB0C-4BCF8E04754C}" destId="{B00F162E-5F74-406B-989F-550D3284BB2D}" srcOrd="0" destOrd="2" presId="urn:microsoft.com/office/officeart/2005/8/layout/vList6"/>
    <dgm:cxn modelId="{5DFE868F-68CB-41C0-AB7F-9C2708F7A876}" type="presOf" srcId="{454DE807-CF99-4466-A35E-17C258DFA029}" destId="{B00F162E-5F74-406B-989F-550D3284BB2D}" srcOrd="0" destOrd="3" presId="urn:microsoft.com/office/officeart/2005/8/layout/vList6"/>
    <dgm:cxn modelId="{AD229678-9678-4BEE-BF95-1F0CF414C5FE}" type="presParOf" srcId="{F0F48EF8-B265-472E-BC33-EEB36C414DDB}" destId="{896DA567-99CB-410C-AC44-2A8CAE944289}" srcOrd="0" destOrd="0" presId="urn:microsoft.com/office/officeart/2005/8/layout/vList6"/>
    <dgm:cxn modelId="{2C8A3015-5ACD-453E-B369-7C2DA77F7DDA}" type="presParOf" srcId="{896DA567-99CB-410C-AC44-2A8CAE944289}" destId="{010DABBB-7D29-406E-834F-9665674F0ECE}" srcOrd="0" destOrd="0" presId="urn:microsoft.com/office/officeart/2005/8/layout/vList6"/>
    <dgm:cxn modelId="{F2FE831A-FBF3-4191-A47F-8C7DDE2F4C4B}" type="presParOf" srcId="{896DA567-99CB-410C-AC44-2A8CAE944289}" destId="{B00F162E-5F74-406B-989F-550D3284BB2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DEA03B-4019-48AB-842B-E9D4DF6915C5}" type="doc">
      <dgm:prSet loTypeId="urn:microsoft.com/office/officeart/2005/8/layout/vList6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7E2FD5BD-1F32-42D4-9059-487543F99DBC}">
      <dgm:prSet phldrT="[Texto]" custT="1"/>
      <dgm:spPr/>
      <dgm:t>
        <a:bodyPr/>
        <a:lstStyle/>
        <a:p>
          <a:pPr algn="ctr"/>
          <a:r>
            <a:rPr lang="es-EC" sz="1600" b="0" dirty="0" smtClean="0">
              <a:latin typeface="Berlin Sans FB" pitchFamily="34" charset="0"/>
            </a:rPr>
            <a:t>ANÁLISIS DE RIESGOS</a:t>
          </a:r>
          <a:endParaRPr lang="es-EC" sz="1600" b="0" dirty="0">
            <a:latin typeface="Berlin Sans FB" pitchFamily="34" charset="0"/>
          </a:endParaRPr>
        </a:p>
      </dgm:t>
    </dgm:pt>
    <dgm:pt modelId="{9CBAD2E6-6B67-42E4-AB12-42600571EA27}" type="parTrans" cxnId="{BC291FA9-0524-4C2C-9DEF-ED6E7E9EC1C8}">
      <dgm:prSet/>
      <dgm:spPr/>
      <dgm:t>
        <a:bodyPr/>
        <a:lstStyle/>
        <a:p>
          <a:pPr algn="ctr"/>
          <a:endParaRPr lang="es-EC" sz="800">
            <a:solidFill>
              <a:schemeClr val="bg1"/>
            </a:solidFill>
            <a:latin typeface="Berlin Sans FB" pitchFamily="34" charset="0"/>
          </a:endParaRPr>
        </a:p>
      </dgm:t>
    </dgm:pt>
    <dgm:pt modelId="{EEEB6A52-18CE-45CA-92D7-847001033DDD}" type="sibTrans" cxnId="{BC291FA9-0524-4C2C-9DEF-ED6E7E9EC1C8}">
      <dgm:prSet/>
      <dgm:spPr/>
      <dgm:t>
        <a:bodyPr/>
        <a:lstStyle/>
        <a:p>
          <a:pPr algn="ctr"/>
          <a:endParaRPr lang="es-EC" sz="800">
            <a:solidFill>
              <a:schemeClr val="bg1"/>
            </a:solidFill>
            <a:latin typeface="Berlin Sans FB" pitchFamily="34" charset="0"/>
          </a:endParaRPr>
        </a:p>
      </dgm:t>
    </dgm:pt>
    <dgm:pt modelId="{A3995A0F-A9B9-4BAC-81CD-F936DBB7CFA4}">
      <dgm:prSet phldrT="[Texto]" custT="1"/>
      <dgm:spPr/>
      <dgm:t>
        <a:bodyPr/>
        <a:lstStyle/>
        <a:p>
          <a:pPr algn="just"/>
          <a:r>
            <a:rPr lang="es-ES" sz="1400" b="0" dirty="0" smtClean="0"/>
            <a:t>Desarrollar y definir las metodologías de valoración y de medición de los riesgos.</a:t>
          </a:r>
          <a:endParaRPr lang="es-EC" sz="1400" b="0" dirty="0">
            <a:latin typeface="Berlin Sans FB" pitchFamily="34" charset="0"/>
          </a:endParaRPr>
        </a:p>
      </dgm:t>
    </dgm:pt>
    <dgm:pt modelId="{BBC2622D-7DF2-4304-BAA4-E2E77E583CBA}" type="parTrans" cxnId="{02277957-D47B-4CDC-9C35-F5525FDA4C9E}">
      <dgm:prSet/>
      <dgm:spPr/>
      <dgm:t>
        <a:bodyPr/>
        <a:lstStyle/>
        <a:p>
          <a:pPr algn="ctr"/>
          <a:endParaRPr lang="es-EC" sz="800">
            <a:solidFill>
              <a:schemeClr val="bg1"/>
            </a:solidFill>
            <a:latin typeface="Berlin Sans FB" pitchFamily="34" charset="0"/>
          </a:endParaRPr>
        </a:p>
      </dgm:t>
    </dgm:pt>
    <dgm:pt modelId="{7EBFF2AB-C944-4CDF-A92C-395E55EEAC84}" type="sibTrans" cxnId="{02277957-D47B-4CDC-9C35-F5525FDA4C9E}">
      <dgm:prSet/>
      <dgm:spPr/>
      <dgm:t>
        <a:bodyPr/>
        <a:lstStyle/>
        <a:p>
          <a:pPr algn="ctr"/>
          <a:endParaRPr lang="es-EC" sz="800">
            <a:solidFill>
              <a:schemeClr val="bg1"/>
            </a:solidFill>
            <a:latin typeface="Berlin Sans FB" pitchFamily="34" charset="0"/>
          </a:endParaRPr>
        </a:p>
      </dgm:t>
    </dgm:pt>
    <dgm:pt modelId="{EB62DECE-164D-4B09-A48A-3D4C7A196C01}">
      <dgm:prSet phldrT="[Texto]" custT="1"/>
      <dgm:spPr/>
      <dgm:t>
        <a:bodyPr/>
        <a:lstStyle/>
        <a:p>
          <a:pPr algn="ctr"/>
          <a:endParaRPr lang="es-EC" sz="800" dirty="0">
            <a:latin typeface="Berlin Sans FB" pitchFamily="34" charset="0"/>
          </a:endParaRPr>
        </a:p>
      </dgm:t>
    </dgm:pt>
    <dgm:pt modelId="{4EEA0D17-7F45-4482-BB29-18BD1F2ACB3A}" type="parTrans" cxnId="{978EA1D4-5834-4074-8C05-65E2646ADEF6}">
      <dgm:prSet/>
      <dgm:spPr/>
      <dgm:t>
        <a:bodyPr/>
        <a:lstStyle/>
        <a:p>
          <a:pPr algn="ctr"/>
          <a:endParaRPr lang="es-EC" sz="800">
            <a:solidFill>
              <a:schemeClr val="bg1"/>
            </a:solidFill>
            <a:latin typeface="Berlin Sans FB" pitchFamily="34" charset="0"/>
          </a:endParaRPr>
        </a:p>
      </dgm:t>
    </dgm:pt>
    <dgm:pt modelId="{B9414FCF-706D-4070-B83E-24BB83DB334B}" type="sibTrans" cxnId="{978EA1D4-5834-4074-8C05-65E2646ADEF6}">
      <dgm:prSet/>
      <dgm:spPr/>
      <dgm:t>
        <a:bodyPr/>
        <a:lstStyle/>
        <a:p>
          <a:pPr algn="ctr"/>
          <a:endParaRPr lang="es-EC" sz="800">
            <a:solidFill>
              <a:schemeClr val="bg1"/>
            </a:solidFill>
            <a:latin typeface="Berlin Sans FB" pitchFamily="34" charset="0"/>
          </a:endParaRPr>
        </a:p>
      </dgm:t>
    </dgm:pt>
    <dgm:pt modelId="{7E19C03E-DD07-4E3D-9B24-D38EAC2B95F2}">
      <dgm:prSet phldrT="[Texto]" custT="1"/>
      <dgm:spPr/>
      <dgm:t>
        <a:bodyPr/>
        <a:lstStyle/>
        <a:p>
          <a:pPr algn="just"/>
          <a:endParaRPr lang="es-EC" sz="1400" b="0" dirty="0">
            <a:solidFill>
              <a:schemeClr val="bg1"/>
            </a:solidFill>
            <a:latin typeface="Berlin Sans FB" pitchFamily="34" charset="0"/>
          </a:endParaRPr>
        </a:p>
      </dgm:t>
    </dgm:pt>
    <dgm:pt modelId="{57856036-E7E3-4FE8-83A5-C8E01D128849}" type="parTrans" cxnId="{21FB1F7A-FAF0-491A-808E-A853A903CB94}">
      <dgm:prSet/>
      <dgm:spPr/>
      <dgm:t>
        <a:bodyPr/>
        <a:lstStyle/>
        <a:p>
          <a:pPr algn="ctr"/>
          <a:endParaRPr lang="es-EC" sz="800">
            <a:solidFill>
              <a:schemeClr val="bg1"/>
            </a:solidFill>
            <a:latin typeface="Berlin Sans FB" pitchFamily="34" charset="0"/>
          </a:endParaRPr>
        </a:p>
      </dgm:t>
    </dgm:pt>
    <dgm:pt modelId="{FB0A8864-BC97-46DD-80EE-4520D241CBE5}" type="sibTrans" cxnId="{21FB1F7A-FAF0-491A-808E-A853A903CB94}">
      <dgm:prSet/>
      <dgm:spPr/>
      <dgm:t>
        <a:bodyPr/>
        <a:lstStyle/>
        <a:p>
          <a:pPr algn="ctr"/>
          <a:endParaRPr lang="es-EC" sz="800">
            <a:solidFill>
              <a:schemeClr val="bg1"/>
            </a:solidFill>
            <a:latin typeface="Berlin Sans FB" pitchFamily="34" charset="0"/>
          </a:endParaRPr>
        </a:p>
      </dgm:t>
    </dgm:pt>
    <dgm:pt modelId="{DDBEE52F-F63D-49A4-90BA-E206D13E49C1}">
      <dgm:prSet custT="1"/>
      <dgm:spPr/>
      <dgm:t>
        <a:bodyPr/>
        <a:lstStyle/>
        <a:p>
          <a:pPr algn="just"/>
          <a:r>
            <a:rPr lang="es-ES" sz="1400" b="0" dirty="0" smtClean="0"/>
            <a:t>Analizar, en términos de riesgo, las propuestas de las áreas de negocio en relación a nuevas actividades o productos.</a:t>
          </a:r>
          <a:endParaRPr lang="es-EC" sz="1400" b="0" dirty="0"/>
        </a:p>
      </dgm:t>
    </dgm:pt>
    <dgm:pt modelId="{D0DBDFEA-263E-448C-9340-D962F6DEF0AE}" type="parTrans" cxnId="{48134B75-7158-48F3-8722-E620E092920E}">
      <dgm:prSet/>
      <dgm:spPr/>
      <dgm:t>
        <a:bodyPr/>
        <a:lstStyle/>
        <a:p>
          <a:endParaRPr lang="es-EC"/>
        </a:p>
      </dgm:t>
    </dgm:pt>
    <dgm:pt modelId="{3409A3BA-F12F-449D-BBA5-549B365018D8}" type="sibTrans" cxnId="{48134B75-7158-48F3-8722-E620E092920E}">
      <dgm:prSet/>
      <dgm:spPr/>
      <dgm:t>
        <a:bodyPr/>
        <a:lstStyle/>
        <a:p>
          <a:endParaRPr lang="es-EC"/>
        </a:p>
      </dgm:t>
    </dgm:pt>
    <dgm:pt modelId="{5B102D09-7EEB-4105-81AF-88EC4E746442}">
      <dgm:prSet custT="1"/>
      <dgm:spPr/>
      <dgm:t>
        <a:bodyPr/>
        <a:lstStyle/>
        <a:p>
          <a:pPr algn="just"/>
          <a:r>
            <a:rPr lang="es-EC" sz="1400" b="0" dirty="0" smtClean="0"/>
            <a:t>Preparar informes </a:t>
          </a:r>
          <a:endParaRPr lang="es-EC" sz="1400" b="0" dirty="0"/>
        </a:p>
      </dgm:t>
    </dgm:pt>
    <dgm:pt modelId="{4CFCB8B4-3F7D-4F73-9F96-997937EE5057}" type="parTrans" cxnId="{8BB64A03-8638-418C-AF77-FA78F9DDD4D9}">
      <dgm:prSet/>
      <dgm:spPr/>
      <dgm:t>
        <a:bodyPr/>
        <a:lstStyle/>
        <a:p>
          <a:endParaRPr lang="es-EC"/>
        </a:p>
      </dgm:t>
    </dgm:pt>
    <dgm:pt modelId="{1A8148AF-20EE-4CA6-B616-0A37E23E8F1D}" type="sibTrans" cxnId="{8BB64A03-8638-418C-AF77-FA78F9DDD4D9}">
      <dgm:prSet/>
      <dgm:spPr/>
      <dgm:t>
        <a:bodyPr/>
        <a:lstStyle/>
        <a:p>
          <a:endParaRPr lang="es-EC"/>
        </a:p>
      </dgm:t>
    </dgm:pt>
    <dgm:pt modelId="{F0F48EF8-B265-472E-BC33-EEB36C414DDB}" type="pres">
      <dgm:prSet presAssocID="{CADEA03B-4019-48AB-842B-E9D4DF6915C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215E580-7A30-4DCF-9F2E-EFFA1AA78B3E}" type="pres">
      <dgm:prSet presAssocID="{7E2FD5BD-1F32-42D4-9059-487543F99DBC}" presName="linNode" presStyleCnt="0"/>
      <dgm:spPr/>
      <dgm:t>
        <a:bodyPr/>
        <a:lstStyle/>
        <a:p>
          <a:endParaRPr lang="es-EC"/>
        </a:p>
      </dgm:t>
    </dgm:pt>
    <dgm:pt modelId="{3234A5FF-8E5E-4D19-9873-743CF630599F}" type="pres">
      <dgm:prSet presAssocID="{7E2FD5BD-1F32-42D4-9059-487543F99DBC}" presName="parentShp" presStyleLbl="node1" presStyleIdx="0" presStyleCnt="1" custScaleX="62179" custLinFactNeighborX="-488" custLinFactNeighborY="-3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C46DC2-9C03-45D8-976F-20F14F4F6DB9}" type="pres">
      <dgm:prSet presAssocID="{7E2FD5BD-1F32-42D4-9059-487543F99DBC}" presName="childShp" presStyleLbl="bgAccFollowNode1" presStyleIdx="0" presStyleCnt="1" custScaleX="1178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F299FAE-33F9-4231-8360-B8289B246565}" type="presOf" srcId="{EB62DECE-164D-4B09-A48A-3D4C7A196C01}" destId="{8FC46DC2-9C03-45D8-976F-20F14F4F6DB9}" srcOrd="0" destOrd="4" presId="urn:microsoft.com/office/officeart/2005/8/layout/vList6"/>
    <dgm:cxn modelId="{E7D06265-82D1-44AB-9D8F-C53F740032FE}" type="presOf" srcId="{DDBEE52F-F63D-49A4-90BA-E206D13E49C1}" destId="{8FC46DC2-9C03-45D8-976F-20F14F4F6DB9}" srcOrd="0" destOrd="2" presId="urn:microsoft.com/office/officeart/2005/8/layout/vList6"/>
    <dgm:cxn modelId="{C37EC8DE-3ECF-41DA-A0F2-014162A24126}" type="presOf" srcId="{7E19C03E-DD07-4E3D-9B24-D38EAC2B95F2}" destId="{8FC46DC2-9C03-45D8-976F-20F14F4F6DB9}" srcOrd="0" destOrd="0" presId="urn:microsoft.com/office/officeart/2005/8/layout/vList6"/>
    <dgm:cxn modelId="{BC291FA9-0524-4C2C-9DEF-ED6E7E9EC1C8}" srcId="{CADEA03B-4019-48AB-842B-E9D4DF6915C5}" destId="{7E2FD5BD-1F32-42D4-9059-487543F99DBC}" srcOrd="0" destOrd="0" parTransId="{9CBAD2E6-6B67-42E4-AB12-42600571EA27}" sibTransId="{EEEB6A52-18CE-45CA-92D7-847001033DDD}"/>
    <dgm:cxn modelId="{963567B4-7277-4951-9627-D9EB4F2E3A95}" type="presOf" srcId="{A3995A0F-A9B9-4BAC-81CD-F936DBB7CFA4}" destId="{8FC46DC2-9C03-45D8-976F-20F14F4F6DB9}" srcOrd="0" destOrd="1" presId="urn:microsoft.com/office/officeart/2005/8/layout/vList6"/>
    <dgm:cxn modelId="{C326593E-8436-4790-86C8-EE8DCC0022E3}" type="presOf" srcId="{5B102D09-7EEB-4105-81AF-88EC4E746442}" destId="{8FC46DC2-9C03-45D8-976F-20F14F4F6DB9}" srcOrd="0" destOrd="3" presId="urn:microsoft.com/office/officeart/2005/8/layout/vList6"/>
    <dgm:cxn modelId="{978EA1D4-5834-4074-8C05-65E2646ADEF6}" srcId="{7E2FD5BD-1F32-42D4-9059-487543F99DBC}" destId="{EB62DECE-164D-4B09-A48A-3D4C7A196C01}" srcOrd="4" destOrd="0" parTransId="{4EEA0D17-7F45-4482-BB29-18BD1F2ACB3A}" sibTransId="{B9414FCF-706D-4070-B83E-24BB83DB334B}"/>
    <dgm:cxn modelId="{21FB1F7A-FAF0-491A-808E-A853A903CB94}" srcId="{7E2FD5BD-1F32-42D4-9059-487543F99DBC}" destId="{7E19C03E-DD07-4E3D-9B24-D38EAC2B95F2}" srcOrd="0" destOrd="0" parTransId="{57856036-E7E3-4FE8-83A5-C8E01D128849}" sibTransId="{FB0A8864-BC97-46DD-80EE-4520D241CBE5}"/>
    <dgm:cxn modelId="{48134B75-7158-48F3-8722-E620E092920E}" srcId="{7E2FD5BD-1F32-42D4-9059-487543F99DBC}" destId="{DDBEE52F-F63D-49A4-90BA-E206D13E49C1}" srcOrd="2" destOrd="0" parTransId="{D0DBDFEA-263E-448C-9340-D962F6DEF0AE}" sibTransId="{3409A3BA-F12F-449D-BBA5-549B365018D8}"/>
    <dgm:cxn modelId="{02277957-D47B-4CDC-9C35-F5525FDA4C9E}" srcId="{7E2FD5BD-1F32-42D4-9059-487543F99DBC}" destId="{A3995A0F-A9B9-4BAC-81CD-F936DBB7CFA4}" srcOrd="1" destOrd="0" parTransId="{BBC2622D-7DF2-4304-BAA4-E2E77E583CBA}" sibTransId="{7EBFF2AB-C944-4CDF-A92C-395E55EEAC84}"/>
    <dgm:cxn modelId="{8BB64A03-8638-418C-AF77-FA78F9DDD4D9}" srcId="{7E2FD5BD-1F32-42D4-9059-487543F99DBC}" destId="{5B102D09-7EEB-4105-81AF-88EC4E746442}" srcOrd="3" destOrd="0" parTransId="{4CFCB8B4-3F7D-4F73-9F96-997937EE5057}" sibTransId="{1A8148AF-20EE-4CA6-B616-0A37E23E8F1D}"/>
    <dgm:cxn modelId="{1AA6B011-E562-45B1-A0F2-AD9AA743D88C}" type="presOf" srcId="{CADEA03B-4019-48AB-842B-E9D4DF6915C5}" destId="{F0F48EF8-B265-472E-BC33-EEB36C414DDB}" srcOrd="0" destOrd="0" presId="urn:microsoft.com/office/officeart/2005/8/layout/vList6"/>
    <dgm:cxn modelId="{E7E9692F-B8BD-4273-8313-4DAFBFE45206}" type="presOf" srcId="{7E2FD5BD-1F32-42D4-9059-487543F99DBC}" destId="{3234A5FF-8E5E-4D19-9873-743CF630599F}" srcOrd="0" destOrd="0" presId="urn:microsoft.com/office/officeart/2005/8/layout/vList6"/>
    <dgm:cxn modelId="{42565903-BBA4-4ECB-9D6F-FB22CBF1F87B}" type="presParOf" srcId="{F0F48EF8-B265-472E-BC33-EEB36C414DDB}" destId="{8215E580-7A30-4DCF-9F2E-EFFA1AA78B3E}" srcOrd="0" destOrd="0" presId="urn:microsoft.com/office/officeart/2005/8/layout/vList6"/>
    <dgm:cxn modelId="{EE7E3E74-CB82-4E5C-B6C6-E32E1A595C4C}" type="presParOf" srcId="{8215E580-7A30-4DCF-9F2E-EFFA1AA78B3E}" destId="{3234A5FF-8E5E-4D19-9873-743CF630599F}" srcOrd="0" destOrd="0" presId="urn:microsoft.com/office/officeart/2005/8/layout/vList6"/>
    <dgm:cxn modelId="{DED3F322-15AC-400C-A057-C706DD6D0DE3}" type="presParOf" srcId="{8215E580-7A30-4DCF-9F2E-EFFA1AA78B3E}" destId="{8FC46DC2-9C03-45D8-976F-20F14F4F6DB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DEA03B-4019-48AB-842B-E9D4DF6915C5}" type="doc">
      <dgm:prSet loTypeId="urn:microsoft.com/office/officeart/2005/8/layout/vList6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3FBB1D2F-BDEE-414C-A67E-9A358659B80D}">
      <dgm:prSet phldrT="[Texto]" custT="1"/>
      <dgm:spPr/>
      <dgm:t>
        <a:bodyPr/>
        <a:lstStyle/>
        <a:p>
          <a:pPr algn="ctr"/>
          <a:r>
            <a:rPr lang="es-EC" sz="1800" b="0" dirty="0" smtClean="0">
              <a:latin typeface="Berlin Sans FB" pitchFamily="34" charset="0"/>
            </a:rPr>
            <a:t>ANÁLISIS FINANCIERO</a:t>
          </a:r>
          <a:endParaRPr lang="es-EC" sz="1800" b="0" dirty="0">
            <a:latin typeface="Berlin Sans FB" pitchFamily="34" charset="0"/>
          </a:endParaRPr>
        </a:p>
      </dgm:t>
    </dgm:pt>
    <dgm:pt modelId="{380EC7FB-89A8-47B6-AAA7-71895F88319B}" type="parTrans" cxnId="{930FF5AE-B075-4855-951E-7D4711BD1DE6}">
      <dgm:prSet/>
      <dgm:spPr/>
      <dgm:t>
        <a:bodyPr/>
        <a:lstStyle/>
        <a:p>
          <a:pPr algn="ctr"/>
          <a:endParaRPr lang="es-EC" sz="800">
            <a:solidFill>
              <a:schemeClr val="bg1"/>
            </a:solidFill>
            <a:latin typeface="Berlin Sans FB" pitchFamily="34" charset="0"/>
          </a:endParaRPr>
        </a:p>
      </dgm:t>
    </dgm:pt>
    <dgm:pt modelId="{ED436C7E-E304-401E-97F1-D02FB9A75691}" type="sibTrans" cxnId="{930FF5AE-B075-4855-951E-7D4711BD1DE6}">
      <dgm:prSet/>
      <dgm:spPr/>
      <dgm:t>
        <a:bodyPr/>
        <a:lstStyle/>
        <a:p>
          <a:pPr algn="ctr"/>
          <a:endParaRPr lang="es-EC" sz="800">
            <a:solidFill>
              <a:schemeClr val="bg1"/>
            </a:solidFill>
            <a:latin typeface="Berlin Sans FB" pitchFamily="34" charset="0"/>
          </a:endParaRPr>
        </a:p>
      </dgm:t>
    </dgm:pt>
    <dgm:pt modelId="{57E93A31-8D84-4818-B490-405FBCDEE52F}">
      <dgm:prSet phldrT="[Texto]" custT="1"/>
      <dgm:spPr/>
      <dgm:t>
        <a:bodyPr/>
        <a:lstStyle/>
        <a:p>
          <a:pPr algn="just"/>
          <a:r>
            <a:rPr lang="es-EC" sz="1600" dirty="0" smtClean="0"/>
            <a:t>El análisis financiero dispone de dos herramientas para interpretar y analizar los estados financieros denominan Análisis horizontal y vertical, que consiste en determinar el peso proporcional (en porcentaje) que tiene cada cuenta dentro del estado financiero analizado. Esto permite determinar la composición y estructura de los estados financieros.</a:t>
          </a:r>
          <a:endParaRPr lang="es-EC" sz="1600" dirty="0">
            <a:latin typeface="Berlin Sans FB" pitchFamily="34" charset="0"/>
          </a:endParaRPr>
        </a:p>
      </dgm:t>
    </dgm:pt>
    <dgm:pt modelId="{785EA44C-81C7-459E-A814-7D902478F6C6}" type="sibTrans" cxnId="{39BBAEF6-BD5A-4B11-B0DA-DF3A53C0CA70}">
      <dgm:prSet/>
      <dgm:spPr/>
      <dgm:t>
        <a:bodyPr/>
        <a:lstStyle/>
        <a:p>
          <a:pPr algn="ctr"/>
          <a:endParaRPr lang="es-EC" sz="800">
            <a:solidFill>
              <a:schemeClr val="bg1"/>
            </a:solidFill>
            <a:latin typeface="Berlin Sans FB" pitchFamily="34" charset="0"/>
          </a:endParaRPr>
        </a:p>
      </dgm:t>
    </dgm:pt>
    <dgm:pt modelId="{AF3DD2A2-9C19-4129-B238-D88A99FFB18B}" type="parTrans" cxnId="{39BBAEF6-BD5A-4B11-B0DA-DF3A53C0CA70}">
      <dgm:prSet/>
      <dgm:spPr/>
      <dgm:t>
        <a:bodyPr/>
        <a:lstStyle/>
        <a:p>
          <a:pPr algn="ctr"/>
          <a:endParaRPr lang="es-EC" sz="800">
            <a:solidFill>
              <a:schemeClr val="bg1"/>
            </a:solidFill>
            <a:latin typeface="Berlin Sans FB" pitchFamily="34" charset="0"/>
          </a:endParaRPr>
        </a:p>
      </dgm:t>
    </dgm:pt>
    <dgm:pt modelId="{2D3605D5-0080-474B-A11F-3D64956240FB}">
      <dgm:prSet phldrT="[Texto]" custT="1"/>
      <dgm:spPr/>
      <dgm:t>
        <a:bodyPr/>
        <a:lstStyle/>
        <a:p>
          <a:pPr algn="ctr"/>
          <a:endParaRPr lang="es-EC" sz="800" dirty="0">
            <a:solidFill>
              <a:schemeClr val="bg1"/>
            </a:solidFill>
            <a:latin typeface="Berlin Sans FB" pitchFamily="34" charset="0"/>
          </a:endParaRPr>
        </a:p>
      </dgm:t>
    </dgm:pt>
    <dgm:pt modelId="{D902AA64-0617-45E2-B242-4670934D2B27}" type="parTrans" cxnId="{43E11998-6F83-430E-9895-ECA3E7EFAB78}">
      <dgm:prSet/>
      <dgm:spPr/>
      <dgm:t>
        <a:bodyPr/>
        <a:lstStyle/>
        <a:p>
          <a:endParaRPr lang="es-EC" sz="800"/>
        </a:p>
      </dgm:t>
    </dgm:pt>
    <dgm:pt modelId="{FB38C57D-68DF-4DBC-9659-11E4B72C2C40}" type="sibTrans" cxnId="{43E11998-6F83-430E-9895-ECA3E7EFAB78}">
      <dgm:prSet/>
      <dgm:spPr/>
      <dgm:t>
        <a:bodyPr/>
        <a:lstStyle/>
        <a:p>
          <a:endParaRPr lang="es-EC" sz="800"/>
        </a:p>
      </dgm:t>
    </dgm:pt>
    <dgm:pt modelId="{F0F48EF8-B265-472E-BC33-EEB36C414DDB}" type="pres">
      <dgm:prSet presAssocID="{CADEA03B-4019-48AB-842B-E9D4DF6915C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96DA567-99CB-410C-AC44-2A8CAE944289}" type="pres">
      <dgm:prSet presAssocID="{3FBB1D2F-BDEE-414C-A67E-9A358659B80D}" presName="linNode" presStyleCnt="0"/>
      <dgm:spPr/>
      <dgm:t>
        <a:bodyPr/>
        <a:lstStyle/>
        <a:p>
          <a:endParaRPr lang="es-EC"/>
        </a:p>
      </dgm:t>
    </dgm:pt>
    <dgm:pt modelId="{010DABBB-7D29-406E-834F-9665674F0ECE}" type="pres">
      <dgm:prSet presAssocID="{3FBB1D2F-BDEE-414C-A67E-9A358659B80D}" presName="parentShp" presStyleLbl="node1" presStyleIdx="0" presStyleCnt="1" custScaleX="6217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0F162E-5F74-406B-989F-550D3284BB2D}" type="pres">
      <dgm:prSet presAssocID="{3FBB1D2F-BDEE-414C-A67E-9A358659B80D}" presName="childShp" presStyleLbl="bgAccFollowNode1" presStyleIdx="0" presStyleCnt="1" custScaleX="117870" custLinFactNeighborX="-477" custLinFactNeighborY="-20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30FF5AE-B075-4855-951E-7D4711BD1DE6}" srcId="{CADEA03B-4019-48AB-842B-E9D4DF6915C5}" destId="{3FBB1D2F-BDEE-414C-A67E-9A358659B80D}" srcOrd="0" destOrd="0" parTransId="{380EC7FB-89A8-47B6-AAA7-71895F88319B}" sibTransId="{ED436C7E-E304-401E-97F1-D02FB9A75691}"/>
    <dgm:cxn modelId="{39BBAEF6-BD5A-4B11-B0DA-DF3A53C0CA70}" srcId="{3FBB1D2F-BDEE-414C-A67E-9A358659B80D}" destId="{57E93A31-8D84-4818-B490-405FBCDEE52F}" srcOrd="1" destOrd="0" parTransId="{AF3DD2A2-9C19-4129-B238-D88A99FFB18B}" sibTransId="{785EA44C-81C7-459E-A814-7D902478F6C6}"/>
    <dgm:cxn modelId="{D0903C3A-F191-4654-990B-8B10CA80B554}" type="presOf" srcId="{2D3605D5-0080-474B-A11F-3D64956240FB}" destId="{B00F162E-5F74-406B-989F-550D3284BB2D}" srcOrd="0" destOrd="0" presId="urn:microsoft.com/office/officeart/2005/8/layout/vList6"/>
    <dgm:cxn modelId="{1B6CAF76-292A-43DB-B98F-23982712398E}" type="presOf" srcId="{CADEA03B-4019-48AB-842B-E9D4DF6915C5}" destId="{F0F48EF8-B265-472E-BC33-EEB36C414DDB}" srcOrd="0" destOrd="0" presId="urn:microsoft.com/office/officeart/2005/8/layout/vList6"/>
    <dgm:cxn modelId="{4A04CFE5-9412-4B1F-9751-FBC6452E638A}" type="presOf" srcId="{3FBB1D2F-BDEE-414C-A67E-9A358659B80D}" destId="{010DABBB-7D29-406E-834F-9665674F0ECE}" srcOrd="0" destOrd="0" presId="urn:microsoft.com/office/officeart/2005/8/layout/vList6"/>
    <dgm:cxn modelId="{43E11998-6F83-430E-9895-ECA3E7EFAB78}" srcId="{3FBB1D2F-BDEE-414C-A67E-9A358659B80D}" destId="{2D3605D5-0080-474B-A11F-3D64956240FB}" srcOrd="0" destOrd="0" parTransId="{D902AA64-0617-45E2-B242-4670934D2B27}" sibTransId="{FB38C57D-68DF-4DBC-9659-11E4B72C2C40}"/>
    <dgm:cxn modelId="{D3B9D89D-5F8F-49E8-8CBB-99E0141A168A}" type="presOf" srcId="{57E93A31-8D84-4818-B490-405FBCDEE52F}" destId="{B00F162E-5F74-406B-989F-550D3284BB2D}" srcOrd="0" destOrd="1" presId="urn:microsoft.com/office/officeart/2005/8/layout/vList6"/>
    <dgm:cxn modelId="{0EAD68B2-B8E7-47AD-B2A4-6539D852E3E5}" type="presParOf" srcId="{F0F48EF8-B265-472E-BC33-EEB36C414DDB}" destId="{896DA567-99CB-410C-AC44-2A8CAE944289}" srcOrd="0" destOrd="0" presId="urn:microsoft.com/office/officeart/2005/8/layout/vList6"/>
    <dgm:cxn modelId="{94034380-5B5C-4228-9C56-1FC138CBE231}" type="presParOf" srcId="{896DA567-99CB-410C-AC44-2A8CAE944289}" destId="{010DABBB-7D29-406E-834F-9665674F0ECE}" srcOrd="0" destOrd="0" presId="urn:microsoft.com/office/officeart/2005/8/layout/vList6"/>
    <dgm:cxn modelId="{D70B0DE7-B7FD-415F-B95D-C40917B84F82}" type="presParOf" srcId="{896DA567-99CB-410C-AC44-2A8CAE944289}" destId="{B00F162E-5F74-406B-989F-550D3284BB2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C57D9-C272-455D-84E2-477119F3BDD7}" type="datetimeFigureOut">
              <a:rPr lang="es-EC" smtClean="0"/>
              <a:t>11/11/2014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FFB02-CE19-467F-9FFB-3C35117C82CA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6475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47919"/>
            <a:fld id="{5257B995-136A-4A15-87A5-26420C3C1021}" type="slidenum">
              <a:rPr lang="en-US">
                <a:latin typeface="Calibri"/>
              </a:rPr>
              <a:pPr defTabSz="447919"/>
              <a:t>1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792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FFB02-CE19-467F-9FFB-3C35117C82CA}" type="slidenum">
              <a:rPr lang="es-EC" smtClean="0"/>
              <a:t>26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6069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FFB02-CE19-467F-9FFB-3C35117C82CA}" type="slidenum">
              <a:rPr lang="es-EC" smtClean="0"/>
              <a:t>27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68219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FFB02-CE19-467F-9FFB-3C35117C82CA}" type="slidenum">
              <a:rPr lang="es-EC" smtClean="0"/>
              <a:t>28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82437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FFB02-CE19-467F-9FFB-3C35117C82CA}" type="slidenum">
              <a:rPr lang="es-EC" smtClean="0"/>
              <a:t>52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56035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FFB02-CE19-467F-9FFB-3C35117C82CA}" type="slidenum">
              <a:rPr lang="es-EC" smtClean="0"/>
              <a:t>53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16644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FFB02-CE19-467F-9FFB-3C35117C82CA}" type="slidenum">
              <a:rPr lang="es-EC" smtClean="0"/>
              <a:t>54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88759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FFB02-CE19-467F-9FFB-3C35117C82CA}" type="slidenum">
              <a:rPr lang="es-EC" smtClean="0"/>
              <a:t>55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09220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FFB02-CE19-467F-9FFB-3C35117C82CA}" type="slidenum">
              <a:rPr lang="es-EC" smtClean="0"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66360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E295-FCD6-41CB-8875-688E52729DF9}" type="slidenum">
              <a:rPr lang="es-EC" smtClean="0"/>
              <a:pPr/>
              <a:t>12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91514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E295-FCD6-41CB-8875-688E52729DF9}" type="slidenum">
              <a:rPr lang="es-EC" smtClean="0"/>
              <a:pPr/>
              <a:t>13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04338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E295-FCD6-41CB-8875-688E52729DF9}" type="slidenum">
              <a:rPr lang="es-EC" smtClean="0"/>
              <a:pPr/>
              <a:t>14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77904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E295-FCD6-41CB-8875-688E52729DF9}" type="slidenum">
              <a:rPr lang="es-EC" smtClean="0"/>
              <a:pPr/>
              <a:t>15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18068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E295-FCD6-41CB-8875-688E52729DF9}" type="slidenum">
              <a:rPr lang="es-EC" smtClean="0"/>
              <a:pPr/>
              <a:t>16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537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E295-FCD6-41CB-8875-688E52729DF9}" type="slidenum">
              <a:rPr lang="es-EC" smtClean="0"/>
              <a:pPr/>
              <a:t>17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352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E295-FCD6-41CB-8875-688E52729DF9}" type="slidenum">
              <a:rPr lang="es-EC" smtClean="0"/>
              <a:pPr/>
              <a:t>18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1119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2EC7D4-1AB4-40E9-80CE-0BC512BCA751}" type="datetimeFigureOut">
              <a:rPr lang="es-EC" smtClean="0"/>
              <a:t>11/11/2014</a:t>
            </a:fld>
            <a:endParaRPr lang="es-EC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107A2F-ABB3-4FE6-A547-E95D52E4F29E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C7D4-1AB4-40E9-80CE-0BC512BCA751}" type="datetimeFigureOut">
              <a:rPr lang="es-EC" smtClean="0"/>
              <a:t>11/11/2014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7A2F-ABB3-4FE6-A547-E95D52E4F29E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C7D4-1AB4-40E9-80CE-0BC512BCA751}" type="datetimeFigureOut">
              <a:rPr lang="es-EC" smtClean="0"/>
              <a:t>11/11/2014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7A2F-ABB3-4FE6-A547-E95D52E4F29E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2EC7D4-1AB4-40E9-80CE-0BC512BCA751}" type="datetimeFigureOut">
              <a:rPr lang="es-EC" smtClean="0"/>
              <a:t>11/11/2014</a:t>
            </a:fld>
            <a:endParaRPr lang="es-EC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107A2F-ABB3-4FE6-A547-E95D52E4F29E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C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C7D4-1AB4-40E9-80CE-0BC512BCA751}" type="datetimeFigureOut">
              <a:rPr lang="es-EC" smtClean="0"/>
              <a:t>11/11/2014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7A2F-ABB3-4FE6-A547-E95D52E4F29E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C7D4-1AB4-40E9-80CE-0BC512BCA751}" type="datetimeFigureOut">
              <a:rPr lang="es-EC" smtClean="0"/>
              <a:t>11/11/2014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7A2F-ABB3-4FE6-A547-E95D52E4F29E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7A2F-ABB3-4FE6-A547-E95D52E4F29E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C7D4-1AB4-40E9-80CE-0BC512BCA751}" type="datetimeFigureOut">
              <a:rPr lang="es-EC" smtClean="0"/>
              <a:t>11/11/2014</a:t>
            </a:fld>
            <a:endParaRPr lang="es-EC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C7D4-1AB4-40E9-80CE-0BC512BCA751}" type="datetimeFigureOut">
              <a:rPr lang="es-EC" smtClean="0"/>
              <a:t>11/11/2014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7A2F-ABB3-4FE6-A547-E95D52E4F29E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C7D4-1AB4-40E9-80CE-0BC512BCA751}" type="datetimeFigureOut">
              <a:rPr lang="es-EC" smtClean="0"/>
              <a:t>11/11/2014</a:t>
            </a:fld>
            <a:endParaRPr lang="es-EC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7A2F-ABB3-4FE6-A547-E95D52E4F29E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C7D4-1AB4-40E9-80CE-0BC512BCA751}" type="datetimeFigureOut">
              <a:rPr lang="es-EC" smtClean="0"/>
              <a:t>11/11/2014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107A2F-ABB3-4FE6-A547-E95D52E4F29E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C7D4-1AB4-40E9-80CE-0BC512BCA751}" type="datetimeFigureOut">
              <a:rPr lang="es-EC" smtClean="0"/>
              <a:t>11/11/2014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107A2F-ABB3-4FE6-A547-E95D52E4F29E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122EC7D4-1AB4-40E9-80CE-0BC512BCA751}" type="datetimeFigureOut">
              <a:rPr lang="es-EC" smtClean="0"/>
              <a:t>11/11/2014</a:t>
            </a:fld>
            <a:endParaRPr lang="es-EC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76107A2F-ABB3-4FE6-A547-E95D52E4F29E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6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48319" y="980728"/>
            <a:ext cx="878817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C" sz="2200" dirty="0" smtClean="0">
              <a:latin typeface="Berlin Sans FB" pitchFamily="34" charset="0"/>
              <a:cs typeface="Times New Roman" pitchFamily="18" charset="0"/>
            </a:endParaRPr>
          </a:p>
          <a:p>
            <a:pPr algn="ctr"/>
            <a:endParaRPr lang="es-EC" sz="2200" dirty="0" smtClean="0">
              <a:latin typeface="Berlin Sans FB" pitchFamily="34" charset="0"/>
              <a:cs typeface="Times New Roman" pitchFamily="18" charset="0"/>
            </a:endParaRPr>
          </a:p>
          <a:p>
            <a:pPr algn="ctr"/>
            <a:r>
              <a:rPr lang="es-EC" sz="2400" dirty="0" smtClean="0">
                <a:latin typeface="Berlin Sans FB" pitchFamily="34" charset="0"/>
                <a:cs typeface="Times New Roman" pitchFamily="18" charset="0"/>
              </a:rPr>
              <a:t>DEPARTAMENTO </a:t>
            </a:r>
            <a:r>
              <a:rPr lang="es-EC" sz="2400" dirty="0">
                <a:latin typeface="Berlin Sans FB" pitchFamily="34" charset="0"/>
                <a:cs typeface="Times New Roman" pitchFamily="18" charset="0"/>
              </a:rPr>
              <a:t>DE CIENCIAS ECONÓMICAS</a:t>
            </a:r>
          </a:p>
          <a:p>
            <a:pPr algn="ctr"/>
            <a:r>
              <a:rPr lang="es-EC" sz="2400" dirty="0">
                <a:latin typeface="Berlin Sans FB" pitchFamily="34" charset="0"/>
                <a:cs typeface="Times New Roman" pitchFamily="18" charset="0"/>
              </a:rPr>
              <a:t>ADMINISTRATIVAS Y DE COMERCIO</a:t>
            </a:r>
          </a:p>
          <a:p>
            <a:pPr algn="ctr"/>
            <a:r>
              <a:rPr lang="es-EC" sz="2200" dirty="0">
                <a:latin typeface="Berlin Sans FB" pitchFamily="34" charset="0"/>
                <a:cs typeface="Times New Roman" pitchFamily="18" charset="0"/>
              </a:rPr>
              <a:t> </a:t>
            </a:r>
            <a:r>
              <a:rPr lang="es-EC" sz="2400" b="1" dirty="0"/>
              <a:t>INGENIERA EN FINANZAS Y </a:t>
            </a:r>
            <a:r>
              <a:rPr lang="es-EC" sz="2400" b="1" dirty="0" smtClean="0"/>
              <a:t>AUDITORÍA CPA - MED</a:t>
            </a:r>
            <a:endParaRPr lang="es-EC" sz="2400" dirty="0"/>
          </a:p>
          <a:p>
            <a:pPr algn="ctr"/>
            <a:endParaRPr lang="es-EC" sz="2200" dirty="0" smtClean="0">
              <a:latin typeface="Berlin Sans FB" pitchFamily="34" charset="0"/>
              <a:cs typeface="Times New Roman" pitchFamily="18" charset="0"/>
            </a:endParaRPr>
          </a:p>
          <a:p>
            <a:pPr algn="ctr"/>
            <a:endParaRPr lang="es-EC" sz="2200" dirty="0" smtClean="0">
              <a:latin typeface="Berlin Sans FB" pitchFamily="34" charset="0"/>
              <a:cs typeface="Times New Roman" pitchFamily="18" charset="0"/>
            </a:endParaRPr>
          </a:p>
          <a:p>
            <a:pPr algn="ctr"/>
            <a:r>
              <a:rPr lang="es-EC" sz="2200" dirty="0">
                <a:latin typeface="Berlin Sans FB" pitchFamily="34" charset="0"/>
                <a:cs typeface="Times New Roman" pitchFamily="18" charset="0"/>
              </a:rPr>
              <a:t> </a:t>
            </a:r>
          </a:p>
          <a:p>
            <a:pPr algn="ctr"/>
            <a:endParaRPr lang="es-EC" sz="2200" dirty="0" smtClean="0">
              <a:latin typeface="Berlin Sans FB" pitchFamily="34" charset="0"/>
              <a:cs typeface="Times New Roman" pitchFamily="18" charset="0"/>
            </a:endParaRPr>
          </a:p>
          <a:p>
            <a:pPr algn="ctr"/>
            <a:endParaRPr lang="es-EC" sz="2200" dirty="0" smtClean="0">
              <a:latin typeface="Berlin Sans FB" pitchFamily="34" charset="0"/>
              <a:cs typeface="Times New Roman" pitchFamily="18" charset="0"/>
            </a:endParaRPr>
          </a:p>
          <a:p>
            <a:pPr algn="ctr"/>
            <a:endParaRPr lang="es-EC" sz="2200" dirty="0">
              <a:latin typeface="Berlin Sans FB" pitchFamily="34" charset="0"/>
              <a:cs typeface="Times New Roman" pitchFamily="18" charset="0"/>
            </a:endParaRPr>
          </a:p>
          <a:p>
            <a:pPr algn="ctr"/>
            <a:r>
              <a:rPr lang="es-EC" sz="2400" dirty="0" smtClean="0">
                <a:latin typeface="Berlin Sans FB" pitchFamily="34" charset="0"/>
                <a:cs typeface="Times New Roman" pitchFamily="18" charset="0"/>
              </a:rPr>
              <a:t>JESSICA ADRIANA ULLOA ULLOA</a:t>
            </a:r>
            <a:r>
              <a:rPr lang="es-EC" sz="2200" dirty="0">
                <a:latin typeface="Berlin Sans FB" pitchFamily="34" charset="0"/>
                <a:cs typeface="Times New Roman" pitchFamily="18" charset="0"/>
              </a:rPr>
              <a:t> </a:t>
            </a:r>
          </a:p>
          <a:p>
            <a:pPr algn="ctr"/>
            <a:endParaRPr lang="es-EC" sz="2200" dirty="0" smtClean="0">
              <a:latin typeface="Berlin Sans FB" pitchFamily="34" charset="0"/>
              <a:cs typeface="Times New Roman" pitchFamily="18" charset="0"/>
            </a:endParaRPr>
          </a:p>
          <a:p>
            <a:pPr algn="ctr"/>
            <a:r>
              <a:rPr lang="es-EC" sz="2200" dirty="0">
                <a:latin typeface="Berlin Sans FB" pitchFamily="34" charset="0"/>
                <a:cs typeface="Times New Roman" pitchFamily="18" charset="0"/>
              </a:rPr>
              <a:t> </a:t>
            </a:r>
          </a:p>
          <a:p>
            <a:pPr algn="ctr"/>
            <a:r>
              <a:rPr lang="es-EC" sz="2200" dirty="0">
                <a:latin typeface="Berlin Sans FB" pitchFamily="34" charset="0"/>
                <a:cs typeface="Times New Roman" pitchFamily="18" charset="0"/>
              </a:rPr>
              <a:t>Sangolquí, </a:t>
            </a:r>
            <a:r>
              <a:rPr lang="es-EC" sz="2200" dirty="0" smtClean="0">
                <a:latin typeface="Berlin Sans FB" pitchFamily="34" charset="0"/>
                <a:cs typeface="Times New Roman" pitchFamily="18" charset="0"/>
              </a:rPr>
              <a:t>2014</a:t>
            </a:r>
            <a:endParaRPr lang="es-EC" sz="2200" dirty="0">
              <a:latin typeface="Berlin Sans FB" pitchFamily="34" charset="0"/>
              <a:cs typeface="Times New Roman" pitchFamily="18" charset="0"/>
            </a:endParaRPr>
          </a:p>
          <a:p>
            <a:pPr algn="ctr"/>
            <a:endParaRPr lang="es-EC" sz="2200" dirty="0">
              <a:latin typeface="Berlin Sans FB" pitchFamily="34" charset="0"/>
              <a:cs typeface="Times New Roman" pitchFamily="18" charset="0"/>
            </a:endParaRPr>
          </a:p>
        </p:txBody>
      </p:sp>
      <p:pic>
        <p:nvPicPr>
          <p:cNvPr id="7" name="6 Imagen" descr="https://encrypted-tbn0.gstatic.com/images?q=tbn:ANd9GcSXlQPqXo8r3aomYj9logB2ksL18qpGmb56KLQWv5JUcu2nrUL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5"/>
          <a:stretch/>
        </p:blipFill>
        <p:spPr bwMode="auto">
          <a:xfrm>
            <a:off x="2051720" y="116632"/>
            <a:ext cx="4968552" cy="11812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70407" y="3212976"/>
            <a:ext cx="91440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2800" b="1" dirty="0"/>
              <a:t>“MODELO DE GESTIÓN FINANCIERA PARA LA EMPRESA PRODUCTORA EXPORTADORA </a:t>
            </a:r>
            <a:r>
              <a:rPr lang="es-EC" sz="2800" b="1" dirty="0" smtClean="0"/>
              <a:t>ECUA-AGROROMO </a:t>
            </a:r>
            <a:r>
              <a:rPr lang="es-EC" sz="2800" b="1" dirty="0"/>
              <a:t>EN LA PROVINCIA DE PICHINCHA”</a:t>
            </a:r>
            <a:endParaRPr lang="es-EC" sz="2800" dirty="0"/>
          </a:p>
          <a:p>
            <a:pPr algn="ctr"/>
            <a:endParaRPr lang="es-ES" sz="3200" b="1" cap="all" spc="0" dirty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3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OPERACIONALIZACION DE LAS VARIABLES</a:t>
            </a:r>
            <a:endParaRPr lang="es-EC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3793" r="8079" b="34348"/>
          <a:stretch/>
        </p:blipFill>
        <p:spPr bwMode="auto">
          <a:xfrm>
            <a:off x="82745" y="1412776"/>
            <a:ext cx="897864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250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" t="47603" r="50000" b="26198"/>
          <a:stretch/>
        </p:blipFill>
        <p:spPr bwMode="auto">
          <a:xfrm>
            <a:off x="395536" y="1484784"/>
            <a:ext cx="842493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435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eg;base64,/9j/4AAQSkZJRgABAQAAAQABAAD/2wCEAAkGBhQSEBUUExQWFRQWGR4aFhgXGB0cHRghIR8bIxkiHxkYHCYiGhonHh4ZHy8iJSgpLC04Gh4xNTE2NicuLCkBCQoKDgwOGA8PGiwgHxwsLC8sKikpLCkpKSwpKSwsKSwpKSksKSwpLCksLCksLCwpKSwsKSkpKSkpKSwsLCwpNv/AABEIAH8AgQMBIgACEQEDEQH/xAAcAAABBAMBAAAAAAAAAAAAAAAGAAQFBwECAwj/xABCEAACAQIEBAMGAwQJAgcAAAABAgMEEQASITEFBhNBIlFhBxQjMnGBQlKRFjNy0RUkQ1OCkqGx8GJjJTREc8Hh8f/EABoBAQADAQEBAAAAAAAAAAAAAAABAwQCBQb/xAAlEQACAgEDAwQDAAAAAAAAAAAAAQIDERIhMQRBUQUTImEUI3H/2gAMAwEAAhEDEQA/ALxwsLGCcAZvjUthhxvjcNLE007iONbAk+Z2AHdj2AxXvNfHKt4klmjanpZXEaQ9QRvJmBsamfUQRG1sq+LxasMAF3E+d4I2aOMPUTL8yQjME/8AckNki7/Mw2OmISt4/WmXpErBI0ZlSKFBNI6ggG00pWHOL3KgNYN9yA1HFgpzL1IqedYzBSC4SaCQdOaNUUZeuj+MPuQAdRgggnmieiWpBSegdkUqTJLVReJbCGIMykqI2u1gbYAaQ8aeU0ZlNR06tnAaWolYsEyAjpUgUAk5xsdgSfLJpl91qKlqWhbwTe7pIrPNmilMfiaVi0q2A10y3UWAxLDlWWZAkVLPEqzyzQySVApmjMl8wAhV3yWJtfXxWOgw/h5AnDO4SiBkBDK4qJQMxBexMqi7MAWKotzuMQAY4fxOlMDTGigjyPOkmSMxuvRpVkkAZGDA9XONDtYeuHjVbUVG1RULNAWEbQLS1Mj9UuoaQdOcuAyC+YnSyi2CGTkecrIGSgZXMruqpPHmaVMkhziVspZdCcpt2F8QFf7OiqWlp6iQ5XyvBVGUozDKHKyiN2sgC2BtYW73xIC+ilrukkqPFVRugcK4EMmtjpIgMbGx2yr213u/oubImcRzK9NK1rJMMuYnskl8kh9FJPphpwHmCnSnWAOxlghAMTIySkIoBtGwu17D5bjUa4q/9pyOtUTXmWVGaenluY+u7fAhVWW6tFGuZyNgDrrgC9wwxtfFecJ4lUUwRUtKpjMhpeqJHSMaZ6eYfvIzoQkni8jpYmvCeLxVESyxNmRr62IIINiCp1VgdCDqMAPsLGAcZwAsLCwsAI4jeO8cjpIGmmayL+rH8KqO7E6ADEgx0xU3Gua4pquOonfLRrI8VGxy5TIit1anxAghNEQa3JvbAHSq4/0amCp4pBOWlDPTxxgPFSKAL5l3M2U5maxyg6bHBtW8Roqqhd3eOWlkUhypuCD28Oue5FhbNe3e2ATidRJV04pq+ISIoWVa5CqBY9CrPGwLJMw8PSt48xA88GfBOBDMJ5YljyktBAigLCNsxVdDOw3P4b2HckDjwjhM0sEMZaWGCNQqlre8SADwlmAtDp5eM21K6jBBw/hMMC5Yo1S+psNWPmzHVj6knA9zFzJXoCKPh7ym2jSSKgv6Je7D7rireZeIcyvrJFLGh/DAq2H1yEt+pxDBe71sYYKXQMdgWAJ+g7//AFhwDfHkCp5nrkYq80ysN1JtttdT9TixOTOf+KmnB+F0FuTUTxyFV1tYlNTqCL+h8sc7nWE+C+mbGpYYoTnb2r8QRpKOVIYpY9GeMkhrjQgG9gbgj6jAAvMFbJqryMQQTlFwLEWNgthricsg9YcS4RDUJkmjV17Zht6g7qfUWOBLjPKMiNFIplqUgfNGM4FRFsHySHSdWUZSj622bFZcH47zHEcyRVEin8MkN1P2IBH2OLU5Y5trZARW8OlhIA8cdmU/4L5h9s2JyQL2e0pY1FTIUklmkPxVN/ANEjyEZoigABQ99bnHHmusSlq42ppVWrk1amY2WqUb30sk3ZHJF7FTe+JjinBWjkaqpBaY2MsfyipA7G+iygfK/wBjpgF4PxGmpZ+tU9SomqQ7LKoZjNaRBHE0B0FQjaBFAC5d8SCzuC8YSphWWM6NuDujfiVh2dTcEemJDFT8F5zRKqScdNMzf16nRs/SF8sUxb5S66LKENhmU7qcWshuMAbYWFhYAEfaDxVlhSmiNpqt+iGH9mhF5n3Gipm7jcYr3jETmM+7RPJTZelAYM1RBMseipNTsA0b/wDdTvrsb4leceL2rKqpaMSw0qLSAMxCKZxmqGYoCwshVdB39MRHB69+qArT9OkTrUcUwVnOf4MKF0s8aMzjwMpbKBrgAy5M5WiVrIhEcLKXuxfPOFFxmJuYoB4FF7XJ7rfBxUSZEY+QJt52BOOPBeHiCnjiBvkUAt3Y/iY+pa5++I3mviIWJogbPKjqp/LdWsbd9e2K7JYRKGXCec0mqBGQUbLou5zfjzWHhA9baEeYGIKX2rP/AEgaMUpuHtfP4iL7quWxvcEa46+zrgvgmM3TM5JWXpAkKWC5lMh+aQaXAPhvbAbw6jT+lHKZmX48YQkFz0gmpIH43L2GwAFsZtcoRcmXVxTzktfj3KVJWraeFH0sGt4h5Wcajz3xUvOvsfNIY5+HuWOfKUcKSCx0IutioF73GgF774Iq2rggjDSKFJNmGtwdexi20P6jffEVV8WoXcMepddQASBub+ER2Pltpr9MZvzm+xTNwreGyL5W9j0lcwqqyoZS0rddCvjeza+MHTN4je21iBi4abhdPw+mboQgBEJsi+J7DzGpJsNfqcVXRcUo45GdTJmIsPyi21l6Nhp5eZwRJWo6xtF1JGkawy5TYELrcxdibEW7eWEuua7CEq5vCZK8ke0Rq5pUaEI0e5D+HN+XXuTcj6emCrhvGUmNluGAuykWKm9iCOxBxU/IHDozxFgxF5WkmTLYZDFIVysoFiGVgw0BGoFu8jzPVtwrisdQP3E2VZRc/KTYm5JuVJ28svljfGbaTLLIpMtg4B+duC2WTK7RQ1Q6czLf4chsI5dPwn93JtcMPU4NkkBt645V9GssbxuLo6lWHmCLHFxUUya808ppaegCICzNEw60jB8qSqBGT7rG4F7yE33GLF5LqDGslG7FmpSFRm3eJheFr9yBdCR3Q+eA7idLEskb1hVYVYwVKrI0ZklW2R2WNc0+eIIQpItfHblqeOmmpekZcmdomzwmINHOzNDkjc5hHHKAoJFvGbHsBBamFjl1h/y388ZxJJVvB+W6uppfeaWqWGSaWpdrhmVxI5RGurbqiDLdTbtbEpw/hM61cS1nRaWWXqXiHhKQRgLe4uWMjh7Ne3bYYn/Z3Aq8JowosOgh08yLn/Uk/fGlZUheKoWICrRysSdh8WK5v20GACRdBitfaLxMR1SBzq4Xoi18zrmCW03DO9x5ZcG8HMMElskqtm+Urcg6X3tbbFfc1ofe5WKpZWBDvGGMWbwB08Vs248Q0MSnGK+cXsdxQectcIWnpY4woWwucq5dTqdNTf1JJ01xWfB6R041UrIqh7SN4TcANYpt3IN9fLFscLhyQxpcHKii41BsBqDpp9sRnH6dVKEALfOWIA18Jvc/c45vj+ov6eemWPJRdaTNKztKgfX52C3C7DW172sPUa74bk+RB9Rt+v8AphvVgmVhci6ttqd/9vM4keGnJFmUuWUIVCiPcq17llbsBpp3074yutOOTr1XpYWvbZjQsBuQNtzb/f8AX6YmuVKz+sZAQyHOSFINysb5SCL212xF8aos3TCEkPlazhRbctqijuNrHth1ynShK3KLW8R8O37p+xA/5bzxGiKg2eLX03stSfkNeS6T/wAdqXjjsiZ1kJN2UkixGl7Eq3674nPa3w/qUStYXR737gWJ08xcC4Olte2CbgfD41BdUUOzPdgoDEZ2sCRv2wN+1fifToygW97MTmAtlYaep3NvJTjbDapHpzs1yyzr7OeNNPGLM0kaqVzNuGU2sR55Mut9bHTBtiqvYfVhIZ42uGMpy3PzBVUNYdgCdf4vTFirx2E6dVRrbU212sC1gTfyxbXOMfjk4kgX5tqOhJVMZpIEanSbPEiswMblZMoYWzFWjXXz9MBfEA4uXSuSSSCQxGrkicuYis6WCNdLZG/Drm1xZPHaBZaymDjMjR1COp+VgRGbMO+2FByJQwRyCGmijLxujMo8VmUhhmOtsXnA3/bqPzk/yjCx5s/aeq/v5P8AMP5YziST0t7NKvqcJoza1ogpHkUupv63G2NONQZuIoP76kniH1DRMf8AS+OHs6i6IrKXboVUmUeSSWdLeY1P6YkeavhmmqO0M65z5JIDG32BZT9r4h8ADuTJ70IB1yuVfte/hb7ixHrbHP2gcEleqSWCWJQ6KZ0a97AmzDs34l3Grm51GHnPHBVpZqepgjAHUCyqo0Ylrg287ltrHxY34/IsojlTNJGBrZrKFvqrKSLkqzC3ovkMeLJeza298l3IccHqkkgjeMgoyjLba1vT9MR3NQ0TUA2e2vfL29bX7YieRqzL8HNdMt4xe+VVOW2ovpt+n3l+ZibxlQCfiWvax8B39CbDQ412Wa6spHMfjLJSVD7sGkM/Vz5iBkGlr6jVTqf5euHi1FAL2E+ulgABoABsmptf9cO+cOHZVjldOnI5KlV2IFzfTbQ2v39LYeU/RoqJJWiWWaUXXMuYb6DXQaEfXHmuzOMdz6GSpdKtlyyK96oSBcS6WtcXta+X8Otr23xvw2WnNZC1OXubiTONvARfb6jfyw64xFFU0K1aR9JwwV1AAB22Av5i33w55T4Zkh6yRq7uVDEkCym9rXOltz53xGvZmbqaKp0KyPJa3BD8Lz8T7/xtgY9qcKe6h2Uu2cIPIA3LX00By2P1wT8FkvFc75322+du+AX2ncy0xeOlZ8zZ1zBTqhzAa6Gxtm0tfX6Y9SOfZWx4vcxyHw1P6NWcMS3j8Q8iMrC3Zc3i/wAN8LmW7yUigrmkl21tZpEIINtNFXQ//GHnCB7qJY2CxxxFCqrtYICo1FzIWZbk3uR5Y19nvL6SK1XIuZjKWhvpkC3XQDw6tm1A1xjri7Ls8YLeEEvEP/P0gG2Wcn9Ixr+uJPitUI4JHa+VI2Y23sFJP30xFUvxOIym3hghSMG5+ZyXceXyiL119cLniYihlVfmlAhT6yEINP8AFj2yg85fsHVf9r/MP5YWPSH7GU/92v6n+eFgCIqm9143G+0ddF02Pbqxax39TGWUedicFHFeHpUQSQvqkilG+jCxt69/tiJ564E1VRMsRtPGRLARuJEN01O1z4fvh1ytx5a2lSZdCRlkQ7o40dSOxB7fTAATzGZ5uHxTqSamicpPHrZmWwZiBvssq+jYecn8Qh4jSurlTIQBKVPivobi4uBsbFbC5GuoxNcdX3Sf3u14XAjq+9lH7uS3cLcq3/S1/wAOK643wM8IrvfYczUj6gRtoGbsSLgLrcHuLAYy3VZ+S5RbDdYHI5Wj4dMBHNK8wKmLMwXIoa8gBWysGUWsTpY+dxY3D6+OrQiSNWsdAygg+oVxcbkWIBwL1FfHXwZ4phG4UO17hXK3sysVGY7i+x2OowLjilbHURSJEydUhWnZGKICRc5GYHMoznIdb3AJB0xRlPX9EuKxuEHO/BV6MyoqqVcSKqrbwlVvoLDfP9bWwJ8J5mjEHu9VEZYh8ljYr97i4/55YIa/ngZS04XqwHKzBSBKjW8Sh+2qup20YdxiHm5VBnSSI5qaTxq4NgB5XvpuCCdB321yzrw34Pb6G2mVTrtGXHeZlmjWGGPpQqbhb6sfW2D7k7hiCNEkVGVUzsGUGx8IW9wdbBj6XwDU/ABDUO1QyrDES7NfcbrYa3JJACnfXcY35p9oMbQNBDfI/wC/lW63/LGl7Fh5n+I+d+qa8y24I9QtpUFXVwWZxrnGlooDkKlgSscUVrs3koGlhe5PbXFYez/lVqrifvU6jKD1jqSc2mW5A7kg6m51NtcQXK/IclUyVVQtoM1/iMVEne17XIJvqo01OuLi4lx+noIjmZVLnUJrqAAFQd8qgWA8jpfHpO1LZbnh4Iv2k8xrToTGD1GtGZBmGS9yNV76NbXUk+WJLkSgei4b1Kp2zEGWTOxbKLXsL9+/3wI8ncsycQqhWVOb3dP3Ssb5yO+2qX1/07E4Pqw+91Ap11hgZXqCNi4sY4vX87DtZB+LFlNeFqfLJk8LA+5YpnWnzSgiSVmlkF75S+oXX8q5V/w4Z8XbrV1PAPli/rMn2usI+ucl9fyDE5U1Sxozu2VVUliewAuTiJ5XpmKPPICJahs5B3Rdok1/KliR+ZnxpKicthY2thYARGATianhdaapdKKqYCqHaGQ6LNpoEOiufocHmONXSrIjI4DKwIZTqCDuD6EYAwLMvZlI+oIP+4IwI1cQolaKdepw99ASCfdr/ge39h5Numx0AIZU1TJwaTozFpOHMfgzHU0v/RJ3Md7BW1tscHKFXS4sysNCLEMD6jQi32xA4KmqvZtU0lUktA3UhcgZGb5VbcWJylDp4gCQBsTvjifEngQ03EKVsjGyyIRlNyAoDnsCbeK1hob74PU4DJSsTSNmiNy1M58I0P7pz+71t4TdfLL3acXam4hCaWo6lPIxB6b/AA3up3UnwyLf8pI2xntojPcsUs8gMvLzuHMU1PkvlCm1gBl2y2Qfe19TbDbl7g0qQSRyIklKHBMvUKiMMQCAPxACzHa3nphxxH2VVsM0aUdRJkyMokJy9MHdbhrm48hp6YS8qcaRibRSDKVChhlU6WfK250B17388ZXQ9ODvPhifg0tYUpnkWlWIF4+r8TrK18rI2guovuSdfIYexcl0sDxjSqNtmsATpYKGsrtudz8oFr7tv2b43Iw0gjS+qHLY6AXOXU7ZrX3Jxy4F7JKmWUtU1MiGN+w1Y6HMrHQr3/8AzHSok444J+2yYXmKes8NDTOyrbNJKcii2wudBqNh5D6FlwP2e1FZMJq8GKFWusN/ESABqx1CmwJ29Lbg+hr6WhijgaYXRQqoTnka23gQFmb6DW2NZFqaqwAakhPzE26769sptECO5u2uwxfV00Yf0rczFTWksaSjADqAsjgApTi3cd5LfKn0LabzHDOGJBGI4xYDXU3LE6lmJ+ZibknGaDh0cCBIlCqOwvqTuSTqSTqSdT54jK2seqLQ05yqPDNOD8nmsenilGxOyX7kWxqKzSpvV1HT/wDTwMDKe0sg1VB5qhGZh55B2OCFVw3oKBIY0jjGVEAVR5AbYdYAWFhYWAFhYWFgDlU0yyIUcBlYEMpFwQdwQdxgI/oCq4a2ag+PS3u1JI1mj3v0JG2/gbT110PMYyjAA9wXnemqgwRisiC8kLqVlS24MZ1J+lxt54DuAVpnhrK+sJen+Iwp2dXRQosqNAyXjlAHnc5xg645yrTVdjNECy/LILrIn8Mi2Zf1wP1nJ1WEeJKlKinkGV4axLkjT+3iyuTYGzMCRYb2wBF0VBLBSy1MwmpBHCJ/6tOXQ3BZkMM+YBksL9mv9sPKLitQxqAvERlp1SSQzUaXVZI+ovijlRWsu9lFsMq+SohopqSeilySo6GSKqSU3cHX45RrAaAbabYF/wBp6WOCsgmqHgq6lIElzQnIioqqAvReQlulfUsQSRoBcYAMKjmCpFAlYtarxS5AgSiXPd2yqLNU2BzG2psLYieI1c0tPTFaioqZKp3jyySe7xq0StnVlphe5KMoAaxNiSRpiNp+MULUktHTVbylqhaiAGAgplKOVI+EmXOrHwlfmPfE7ScKNRRJTwwVBMcpmWfqxQlZTIXYgBpSLZyB4W7DzOAITi3E5IY6KfhkXRSqQnpxLHmMqHMyySOMzrlEgK3GqjFoHmqnFPFOz5VmVWiWxLvmAICxjxM2uwBxDcH5PnjhihMscUURJURLnkLEsWbrTDwsSxN1QEZmAOxwQcK5ehpyWRPiEWaRiWkb6uxJP0vbADFqaerbx5qanNjkB+NKPJ2H7le2UXY33XYzlJRpEgSNVRFFlVQAAPQDbHa2M4AwBjOFhYAWFhYW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1268" name="AutoShape 4" descr="data:image/jpeg;base64,/9j/4AAQSkZJRgABAQAAAQABAAD/2wCEAAkGBhQSEBUUExQWFRQWGR4aFhgXGB0cHRghIR8bIxkiHxkYHCYiGhonHh4ZHy8iJSgpLC04Gh4xNTE2NicuLCkBCQoKDgwOGA8PGiwgHxwsLC8sKikpLCkpKSwpKSwsKSwpKSksKSwpLCksLCksLCwpKSwsKSkpKSkpKSwsLCwpNv/AABEIAH8AgQMBIgACEQEDEQH/xAAcAAABBAMBAAAAAAAAAAAAAAAGAAQFBwECAwj/xABCEAACAQIEBAMGAwQJAgcAAAABAgMEEQASITEFBhNBIlFhBxQjMnGBQlKRFjNy0RUkQ1OCkqGx8GJjJTREc8Hh8f/EABoBAQADAQEBAAAAAAAAAAAAAAABAwQCBQb/xAAlEQACAgEDAwQDAAAAAAAAAAAAAQIDERIhMQRBUQUTImEUI3H/2gAMAwEAAhEDEQA/ALxwsLGCcAZvjUthhxvjcNLE007iONbAk+Z2AHdj2AxXvNfHKt4klmjanpZXEaQ9QRvJmBsamfUQRG1sq+LxasMAF3E+d4I2aOMPUTL8yQjME/8AckNki7/Mw2OmISt4/WmXpErBI0ZlSKFBNI6ggG00pWHOL3KgNYN9yA1HFgpzL1IqedYzBSC4SaCQdOaNUUZeuj+MPuQAdRgggnmieiWpBSegdkUqTJLVReJbCGIMykqI2u1gbYAaQ8aeU0ZlNR06tnAaWolYsEyAjpUgUAk5xsdgSfLJpl91qKlqWhbwTe7pIrPNmilMfiaVi0q2A10y3UWAxLDlWWZAkVLPEqzyzQySVApmjMl8wAhV3yWJtfXxWOgw/h5AnDO4SiBkBDK4qJQMxBexMqi7MAWKotzuMQAY4fxOlMDTGigjyPOkmSMxuvRpVkkAZGDA9XONDtYeuHjVbUVG1RULNAWEbQLS1Mj9UuoaQdOcuAyC+YnSyi2CGTkecrIGSgZXMruqpPHmaVMkhziVspZdCcpt2F8QFf7OiqWlp6iQ5XyvBVGUozDKHKyiN2sgC2BtYW73xIC+ilrukkqPFVRugcK4EMmtjpIgMbGx2yr213u/oubImcRzK9NK1rJMMuYnskl8kh9FJPphpwHmCnSnWAOxlghAMTIySkIoBtGwu17D5bjUa4q/9pyOtUTXmWVGaenluY+u7fAhVWW6tFGuZyNgDrrgC9wwxtfFecJ4lUUwRUtKpjMhpeqJHSMaZ6eYfvIzoQkni8jpYmvCeLxVESyxNmRr62IIINiCp1VgdCDqMAPsLGAcZwAsLCwsAI4jeO8cjpIGmmayL+rH8KqO7E6ADEgx0xU3Gua4pquOonfLRrI8VGxy5TIit1anxAghNEQa3JvbAHSq4/0amCp4pBOWlDPTxxgPFSKAL5l3M2U5maxyg6bHBtW8Roqqhd3eOWlkUhypuCD28Oue5FhbNe3e2ATidRJV04pq+ISIoWVa5CqBY9CrPGwLJMw8PSt48xA88GfBOBDMJ5YljyktBAigLCNsxVdDOw3P4b2HckDjwjhM0sEMZaWGCNQqlre8SADwlmAtDp5eM21K6jBBw/hMMC5Yo1S+psNWPmzHVj6knA9zFzJXoCKPh7ym2jSSKgv6Je7D7rireZeIcyvrJFLGh/DAq2H1yEt+pxDBe71sYYKXQMdgWAJ+g7//AFhwDfHkCp5nrkYq80ysN1JtttdT9TixOTOf+KmnB+F0FuTUTxyFV1tYlNTqCL+h8sc7nWE+C+mbGpYYoTnb2r8QRpKOVIYpY9GeMkhrjQgG9gbgj6jAAvMFbJqryMQQTlFwLEWNgthricsg9YcS4RDUJkmjV17Zht6g7qfUWOBLjPKMiNFIplqUgfNGM4FRFsHySHSdWUZSj622bFZcH47zHEcyRVEin8MkN1P2IBH2OLU5Y5trZARW8OlhIA8cdmU/4L5h9s2JyQL2e0pY1FTIUklmkPxVN/ANEjyEZoigABQ99bnHHmusSlq42ppVWrk1amY2WqUb30sk3ZHJF7FTe+JjinBWjkaqpBaY2MsfyipA7G+iygfK/wBjpgF4PxGmpZ+tU9SomqQ7LKoZjNaRBHE0B0FQjaBFAC5d8SCzuC8YSphWWM6NuDujfiVh2dTcEemJDFT8F5zRKqScdNMzf16nRs/SF8sUxb5S66LKENhmU7qcWshuMAbYWFhYAEfaDxVlhSmiNpqt+iGH9mhF5n3Gipm7jcYr3jETmM+7RPJTZelAYM1RBMseipNTsA0b/wDdTvrsb4leceL2rKqpaMSw0qLSAMxCKZxmqGYoCwshVdB39MRHB69+qArT9OkTrUcUwVnOf4MKF0s8aMzjwMpbKBrgAy5M5WiVrIhEcLKXuxfPOFFxmJuYoB4FF7XJ7rfBxUSZEY+QJt52BOOPBeHiCnjiBvkUAt3Y/iY+pa5++I3mviIWJogbPKjqp/LdWsbd9e2K7JYRKGXCec0mqBGQUbLou5zfjzWHhA9baEeYGIKX2rP/AEgaMUpuHtfP4iL7quWxvcEa46+zrgvgmM3TM5JWXpAkKWC5lMh+aQaXAPhvbAbw6jT+lHKZmX48YQkFz0gmpIH43L2GwAFsZtcoRcmXVxTzktfj3KVJWraeFH0sGt4h5Wcajz3xUvOvsfNIY5+HuWOfKUcKSCx0IutioF73GgF774Iq2rggjDSKFJNmGtwdexi20P6jffEVV8WoXcMepddQASBub+ER2Pltpr9MZvzm+xTNwreGyL5W9j0lcwqqyoZS0rddCvjeza+MHTN4je21iBi4abhdPw+mboQgBEJsi+J7DzGpJsNfqcVXRcUo45GdTJmIsPyi21l6Nhp5eZwRJWo6xtF1JGkawy5TYELrcxdibEW7eWEuua7CEq5vCZK8ke0Rq5pUaEI0e5D+HN+XXuTcj6emCrhvGUmNluGAuykWKm9iCOxBxU/IHDozxFgxF5WkmTLYZDFIVysoFiGVgw0BGoFu8jzPVtwrisdQP3E2VZRc/KTYm5JuVJ28svljfGbaTLLIpMtg4B+duC2WTK7RQ1Q6czLf4chsI5dPwn93JtcMPU4NkkBt645V9GssbxuLo6lWHmCLHFxUUya808ppaegCICzNEw60jB8qSqBGT7rG4F7yE33GLF5LqDGslG7FmpSFRm3eJheFr9yBdCR3Q+eA7idLEskb1hVYVYwVKrI0ZklW2R2WNc0+eIIQpItfHblqeOmmpekZcmdomzwmINHOzNDkjc5hHHKAoJFvGbHsBBamFjl1h/y388ZxJJVvB+W6uppfeaWqWGSaWpdrhmVxI5RGurbqiDLdTbtbEpw/hM61cS1nRaWWXqXiHhKQRgLe4uWMjh7Ne3bYYn/Z3Aq8JowosOgh08yLn/Uk/fGlZUheKoWICrRysSdh8WK5v20GACRdBitfaLxMR1SBzq4Xoi18zrmCW03DO9x5ZcG8HMMElskqtm+Urcg6X3tbbFfc1ofe5WKpZWBDvGGMWbwB08Vs248Q0MSnGK+cXsdxQectcIWnpY4woWwucq5dTqdNTf1JJ01xWfB6R041UrIqh7SN4TcANYpt3IN9fLFscLhyQxpcHKii41BsBqDpp9sRnH6dVKEALfOWIA18Jvc/c45vj+ov6eemWPJRdaTNKztKgfX52C3C7DW172sPUa74bk+RB9Rt+v8AphvVgmVhci6ttqd/9vM4keGnJFmUuWUIVCiPcq17llbsBpp3074yutOOTr1XpYWvbZjQsBuQNtzb/f8AX6YmuVKz+sZAQyHOSFINysb5SCL212xF8aos3TCEkPlazhRbctqijuNrHth1ynShK3KLW8R8O37p+xA/5bzxGiKg2eLX03stSfkNeS6T/wAdqXjjsiZ1kJN2UkixGl7Eq3674nPa3w/qUStYXR737gWJ08xcC4Olte2CbgfD41BdUUOzPdgoDEZ2sCRv2wN+1fifToygW97MTmAtlYaep3NvJTjbDapHpzs1yyzr7OeNNPGLM0kaqVzNuGU2sR55Mut9bHTBtiqvYfVhIZ42uGMpy3PzBVUNYdgCdf4vTFirx2E6dVRrbU212sC1gTfyxbXOMfjk4kgX5tqOhJVMZpIEanSbPEiswMblZMoYWzFWjXXz9MBfEA4uXSuSSSCQxGrkicuYis6WCNdLZG/Drm1xZPHaBZaymDjMjR1COp+VgRGbMO+2FByJQwRyCGmijLxujMo8VmUhhmOtsXnA3/bqPzk/yjCx5s/aeq/v5P8AMP5YziST0t7NKvqcJoza1ogpHkUupv63G2NONQZuIoP76kniH1DRMf8AS+OHs6i6IrKXboVUmUeSSWdLeY1P6YkeavhmmqO0M65z5JIDG32BZT9r4h8ADuTJ70IB1yuVfte/hb7ixHrbHP2gcEleqSWCWJQ6KZ0a97AmzDs34l3Grm51GHnPHBVpZqepgjAHUCyqo0Ylrg287ltrHxY34/IsojlTNJGBrZrKFvqrKSLkqzC3ovkMeLJeza298l3IccHqkkgjeMgoyjLba1vT9MR3NQ0TUA2e2vfL29bX7YieRqzL8HNdMt4xe+VVOW2ovpt+n3l+ZibxlQCfiWvax8B39CbDQ412Wa6spHMfjLJSVD7sGkM/Vz5iBkGlr6jVTqf5euHi1FAL2E+ulgABoABsmptf9cO+cOHZVjldOnI5KlV2IFzfTbQ2v39LYeU/RoqJJWiWWaUXXMuYb6DXQaEfXHmuzOMdz6GSpdKtlyyK96oSBcS6WtcXta+X8Otr23xvw2WnNZC1OXubiTONvARfb6jfyw64xFFU0K1aR9JwwV1AAB22Av5i33w55T4Zkh6yRq7uVDEkCym9rXOltz53xGvZmbqaKp0KyPJa3BD8Lz8T7/xtgY9qcKe6h2Uu2cIPIA3LX00By2P1wT8FkvFc75322+du+AX2ncy0xeOlZ8zZ1zBTqhzAa6Gxtm0tfX6Y9SOfZWx4vcxyHw1P6NWcMS3j8Q8iMrC3Zc3i/wAN8LmW7yUigrmkl21tZpEIINtNFXQ//GHnCB7qJY2CxxxFCqrtYICo1FzIWZbk3uR5Y19nvL6SK1XIuZjKWhvpkC3XQDw6tm1A1xjri7Ls8YLeEEvEP/P0gG2Wcn9Ixr+uJPitUI4JHa+VI2Y23sFJP30xFUvxOIym3hghSMG5+ZyXceXyiL119cLniYihlVfmlAhT6yEINP8AFj2yg85fsHVf9r/MP5YWPSH7GU/92v6n+eFgCIqm9143G+0ddF02Pbqxax39TGWUedicFHFeHpUQSQvqkilG+jCxt69/tiJ564E1VRMsRtPGRLARuJEN01O1z4fvh1ytx5a2lSZdCRlkQ7o40dSOxB7fTAATzGZ5uHxTqSamicpPHrZmWwZiBvssq+jYecn8Qh4jSurlTIQBKVPivobi4uBsbFbC5GuoxNcdX3Sf3u14XAjq+9lH7uS3cLcq3/S1/wAOK643wM8IrvfYczUj6gRtoGbsSLgLrcHuLAYy3VZ+S5RbDdYHI5Wj4dMBHNK8wKmLMwXIoa8gBWysGUWsTpY+dxY3D6+OrQiSNWsdAygg+oVxcbkWIBwL1FfHXwZ4phG4UO17hXK3sysVGY7i+x2OowLjilbHURSJEydUhWnZGKICRc5GYHMoznIdb3AJB0xRlPX9EuKxuEHO/BV6MyoqqVcSKqrbwlVvoLDfP9bWwJ8J5mjEHu9VEZYh8ljYr97i4/55YIa/ngZS04XqwHKzBSBKjW8Sh+2qup20YdxiHm5VBnSSI5qaTxq4NgB5XvpuCCdB321yzrw34Pb6G2mVTrtGXHeZlmjWGGPpQqbhb6sfW2D7k7hiCNEkVGVUzsGUGx8IW9wdbBj6XwDU/ABDUO1QyrDES7NfcbrYa3JJACnfXcY35p9oMbQNBDfI/wC/lW63/LGl7Fh5n+I+d+qa8y24I9QtpUFXVwWZxrnGlooDkKlgSscUVrs3koGlhe5PbXFYez/lVqrifvU6jKD1jqSc2mW5A7kg6m51NtcQXK/IclUyVVQtoM1/iMVEne17XIJvqo01OuLi4lx+noIjmZVLnUJrqAAFQd8qgWA8jpfHpO1LZbnh4Iv2k8xrToTGD1GtGZBmGS9yNV76NbXUk+WJLkSgei4b1Kp2zEGWTOxbKLXsL9+/3wI8ncsycQqhWVOb3dP3Ssb5yO+2qX1/07E4Pqw+91Ap11hgZXqCNi4sY4vX87DtZB+LFlNeFqfLJk8LA+5YpnWnzSgiSVmlkF75S+oXX8q5V/w4Z8XbrV1PAPli/rMn2usI+ucl9fyDE5U1Sxozu2VVUliewAuTiJ5XpmKPPICJahs5B3Rdok1/KliR+ZnxpKicthY2thYARGATianhdaapdKKqYCqHaGQ6LNpoEOiufocHmONXSrIjI4DKwIZTqCDuD6EYAwLMvZlI+oIP+4IwI1cQolaKdepw99ASCfdr/ge39h5Numx0AIZU1TJwaTozFpOHMfgzHU0v/RJ3Md7BW1tscHKFXS4sysNCLEMD6jQi32xA4KmqvZtU0lUktA3UhcgZGb5VbcWJylDp4gCQBsTvjifEngQ03EKVsjGyyIRlNyAoDnsCbeK1hob74PU4DJSsTSNmiNy1M58I0P7pz+71t4TdfLL3acXam4hCaWo6lPIxB6b/AA3up3UnwyLf8pI2xntojPcsUs8gMvLzuHMU1PkvlCm1gBl2y2Qfe19TbDbl7g0qQSRyIklKHBMvUKiMMQCAPxACzHa3nphxxH2VVsM0aUdRJkyMokJy9MHdbhrm48hp6YS8qcaRibRSDKVChhlU6WfK250B17388ZXQ9ODvPhifg0tYUpnkWlWIF4+r8TrK18rI2guovuSdfIYexcl0sDxjSqNtmsATpYKGsrtudz8oFr7tv2b43Iw0gjS+qHLY6AXOXU7ZrX3Jxy4F7JKmWUtU1MiGN+w1Y6HMrHQr3/8AzHSok444J+2yYXmKes8NDTOyrbNJKcii2wudBqNh5D6FlwP2e1FZMJq8GKFWusN/ESABqx1CmwJ29Lbg+hr6WhijgaYXRQqoTnka23gQFmb6DW2NZFqaqwAakhPzE26769sptECO5u2uwxfV00Yf0rczFTWksaSjADqAsjgApTi3cd5LfKn0LabzHDOGJBGI4xYDXU3LE6lmJ+ZibknGaDh0cCBIlCqOwvqTuSTqSTqSdT54jK2seqLQ05yqPDNOD8nmsenilGxOyX7kWxqKzSpvV1HT/wDTwMDKe0sg1VB5qhGZh55B2OCFVw3oKBIY0jjGVEAVR5AbYdYAWFhYWAFhYWFgDlU0yyIUcBlYEMpFwQdwQdxgI/oCq4a2ag+PS3u1JI1mj3v0JG2/gbT110PMYyjAA9wXnemqgwRisiC8kLqVlS24MZ1J+lxt54DuAVpnhrK+sJen+Iwp2dXRQosqNAyXjlAHnc5xg645yrTVdjNECy/LILrIn8Mi2Zf1wP1nJ1WEeJKlKinkGV4axLkjT+3iyuTYGzMCRYb2wBF0VBLBSy1MwmpBHCJ/6tOXQ3BZkMM+YBksL9mv9sPKLitQxqAvERlp1SSQzUaXVZI+ovijlRWsu9lFsMq+SohopqSeilySo6GSKqSU3cHX45RrAaAbabYF/wBp6WOCsgmqHgq6lIElzQnIioqqAvReQlulfUsQSRoBcYAMKjmCpFAlYtarxS5AgSiXPd2yqLNU2BzG2psLYieI1c0tPTFaioqZKp3jyySe7xq0StnVlphe5KMoAaxNiSRpiNp+MULUktHTVbylqhaiAGAgplKOVI+EmXOrHwlfmPfE7ScKNRRJTwwVBMcpmWfqxQlZTIXYgBpSLZyB4W7DzOAITi3E5IY6KfhkXRSqQnpxLHmMqHMyySOMzrlEgK3GqjFoHmqnFPFOz5VmVWiWxLvmAICxjxM2uwBxDcH5PnjhihMscUURJURLnkLEsWbrTDwsSxN1QEZmAOxwQcK5ehpyWRPiEWaRiWkb6uxJP0vbADFqaerbx5qanNjkB+NKPJ2H7le2UXY33XYzlJRpEgSNVRFFlVQAAPQDbHa2M4AwBjOFhYAWFhYW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0" y="2"/>
            <a:ext cx="9144000" cy="8325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s-EC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ANÁLISIS SITUACIONAL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9201" y="832515"/>
            <a:ext cx="9005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S" sz="3600" dirty="0" smtClean="0">
                <a:ln w="1016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MACROAMBIENTE</a:t>
            </a:r>
            <a:endParaRPr lang="es-EC" sz="3600" dirty="0">
              <a:ln w="10160">
                <a:solidFill>
                  <a:schemeClr val="accent1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872600222"/>
              </p:ext>
            </p:extLst>
          </p:nvPr>
        </p:nvGraphicFramePr>
        <p:xfrm>
          <a:off x="99772" y="1390356"/>
          <a:ext cx="8964488" cy="5249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1578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eg;base64,/9j/4AAQSkZJRgABAQAAAQABAAD/2wCEAAkGBhQSEBUUExQWFRQWGR4aFhgXGB0cHRghIR8bIxkiHxkYHCYiGhonHh4ZHy8iJSgpLC04Gh4xNTE2NicuLCkBCQoKDgwOGA8PGiwgHxwsLC8sKikpLCkpKSwpKSwsKSwpKSksKSwpLCksLCksLCwpKSwsKSkpKSkpKSwsLCwpNv/AABEIAH8AgQMBIgACEQEDEQH/xAAcAAABBAMBAAAAAAAAAAAAAAAGAAQFBwECAwj/xABCEAACAQIEBAMGAwQJAgcAAAABAgMEEQASITEFBhNBIlFhBxQjMnGBQlKRFjNy0RUkQ1OCkqGx8GJjJTREc8Hh8f/EABoBAQADAQEBAAAAAAAAAAAAAAABAwQCBQb/xAAlEQACAgEDAwQDAAAAAAAAAAAAAQIDERIhMQRBUQUTImEUI3H/2gAMAwEAAhEDEQA/ALxwsLGCcAZvjUthhxvjcNLE007iONbAk+Z2AHdj2AxXvNfHKt4klmjanpZXEaQ9QRvJmBsamfUQRG1sq+LxasMAF3E+d4I2aOMPUTL8yQjME/8AckNki7/Mw2OmISt4/WmXpErBI0ZlSKFBNI6ggG00pWHOL3KgNYN9yA1HFgpzL1IqedYzBSC4SaCQdOaNUUZeuj+MPuQAdRgggnmieiWpBSegdkUqTJLVReJbCGIMykqI2u1gbYAaQ8aeU0ZlNR06tnAaWolYsEyAjpUgUAk5xsdgSfLJpl91qKlqWhbwTe7pIrPNmilMfiaVi0q2A10y3UWAxLDlWWZAkVLPEqzyzQySVApmjMl8wAhV3yWJtfXxWOgw/h5AnDO4SiBkBDK4qJQMxBexMqi7MAWKotzuMQAY4fxOlMDTGigjyPOkmSMxuvRpVkkAZGDA9XONDtYeuHjVbUVG1RULNAWEbQLS1Mj9UuoaQdOcuAyC+YnSyi2CGTkecrIGSgZXMruqpPHmaVMkhziVspZdCcpt2F8QFf7OiqWlp6iQ5XyvBVGUozDKHKyiN2sgC2BtYW73xIC+ilrukkqPFVRugcK4EMmtjpIgMbGx2yr213u/oubImcRzK9NK1rJMMuYnskl8kh9FJPphpwHmCnSnWAOxlghAMTIySkIoBtGwu17D5bjUa4q/9pyOtUTXmWVGaenluY+u7fAhVWW6tFGuZyNgDrrgC9wwxtfFecJ4lUUwRUtKpjMhpeqJHSMaZ6eYfvIzoQkni8jpYmvCeLxVESyxNmRr62IIINiCp1VgdCDqMAPsLGAcZwAsLCwsAI4jeO8cjpIGmmayL+rH8KqO7E6ADEgx0xU3Gua4pquOonfLRrI8VGxy5TIit1anxAghNEQa3JvbAHSq4/0amCp4pBOWlDPTxxgPFSKAL5l3M2U5maxyg6bHBtW8Roqqhd3eOWlkUhypuCD28Oue5FhbNe3e2ATidRJV04pq+ISIoWVa5CqBY9CrPGwLJMw8PSt48xA88GfBOBDMJ5YljyktBAigLCNsxVdDOw3P4b2HckDjwjhM0sEMZaWGCNQqlre8SADwlmAtDp5eM21K6jBBw/hMMC5Yo1S+psNWPmzHVj6knA9zFzJXoCKPh7ym2jSSKgv6Je7D7rireZeIcyvrJFLGh/DAq2H1yEt+pxDBe71sYYKXQMdgWAJ+g7//AFhwDfHkCp5nrkYq80ysN1JtttdT9TixOTOf+KmnB+F0FuTUTxyFV1tYlNTqCL+h8sc7nWE+C+mbGpYYoTnb2r8QRpKOVIYpY9GeMkhrjQgG9gbgj6jAAvMFbJqryMQQTlFwLEWNgthricsg9YcS4RDUJkmjV17Zht6g7qfUWOBLjPKMiNFIplqUgfNGM4FRFsHySHSdWUZSj622bFZcH47zHEcyRVEin8MkN1P2IBH2OLU5Y5trZARW8OlhIA8cdmU/4L5h9s2JyQL2e0pY1FTIUklmkPxVN/ANEjyEZoigABQ99bnHHmusSlq42ppVWrk1amY2WqUb30sk3ZHJF7FTe+JjinBWjkaqpBaY2MsfyipA7G+iygfK/wBjpgF4PxGmpZ+tU9SomqQ7LKoZjNaRBHE0B0FQjaBFAC5d8SCzuC8YSphWWM6NuDujfiVh2dTcEemJDFT8F5zRKqScdNMzf16nRs/SF8sUxb5S66LKENhmU7qcWshuMAbYWFhYAEfaDxVlhSmiNpqt+iGH9mhF5n3Gipm7jcYr3jETmM+7RPJTZelAYM1RBMseipNTsA0b/wDdTvrsb4leceL2rKqpaMSw0qLSAMxCKZxmqGYoCwshVdB39MRHB69+qArT9OkTrUcUwVnOf4MKF0s8aMzjwMpbKBrgAy5M5WiVrIhEcLKXuxfPOFFxmJuYoB4FF7XJ7rfBxUSZEY+QJt52BOOPBeHiCnjiBvkUAt3Y/iY+pa5++I3mviIWJogbPKjqp/LdWsbd9e2K7JYRKGXCec0mqBGQUbLou5zfjzWHhA9baEeYGIKX2rP/AEgaMUpuHtfP4iL7quWxvcEa46+zrgvgmM3TM5JWXpAkKWC5lMh+aQaXAPhvbAbw6jT+lHKZmX48YQkFz0gmpIH43L2GwAFsZtcoRcmXVxTzktfj3KVJWraeFH0sGt4h5Wcajz3xUvOvsfNIY5+HuWOfKUcKSCx0IutioF73GgF774Iq2rggjDSKFJNmGtwdexi20P6jffEVV8WoXcMepddQASBub+ER2Pltpr9MZvzm+xTNwreGyL5W9j0lcwqqyoZS0rddCvjeza+MHTN4je21iBi4abhdPw+mboQgBEJsi+J7DzGpJsNfqcVXRcUo45GdTJmIsPyi21l6Nhp5eZwRJWo6xtF1JGkawy5TYELrcxdibEW7eWEuua7CEq5vCZK8ke0Rq5pUaEI0e5D+HN+XXuTcj6emCrhvGUmNluGAuykWKm9iCOxBxU/IHDozxFgxF5WkmTLYZDFIVysoFiGVgw0BGoFu8jzPVtwrisdQP3E2VZRc/KTYm5JuVJ28svljfGbaTLLIpMtg4B+duC2WTK7RQ1Q6czLf4chsI5dPwn93JtcMPU4NkkBt645V9GssbxuLo6lWHmCLHFxUUya808ppaegCICzNEw60jB8qSqBGT7rG4F7yE33GLF5LqDGslG7FmpSFRm3eJheFr9yBdCR3Q+eA7idLEskb1hVYVYwVKrI0ZklW2R2WNc0+eIIQpItfHblqeOmmpekZcmdomzwmINHOzNDkjc5hHHKAoJFvGbHsBBamFjl1h/y388ZxJJVvB+W6uppfeaWqWGSaWpdrhmVxI5RGurbqiDLdTbtbEpw/hM61cS1nRaWWXqXiHhKQRgLe4uWMjh7Ne3bYYn/Z3Aq8JowosOgh08yLn/Uk/fGlZUheKoWICrRysSdh8WK5v20GACRdBitfaLxMR1SBzq4Xoi18zrmCW03DO9x5ZcG8HMMElskqtm+Urcg6X3tbbFfc1ofe5WKpZWBDvGGMWbwB08Vs248Q0MSnGK+cXsdxQectcIWnpY4woWwucq5dTqdNTf1JJ01xWfB6R041UrIqh7SN4TcANYpt3IN9fLFscLhyQxpcHKii41BsBqDpp9sRnH6dVKEALfOWIA18Jvc/c45vj+ov6eemWPJRdaTNKztKgfX52C3C7DW172sPUa74bk+RB9Rt+v8AphvVgmVhci6ttqd/9vM4keGnJFmUuWUIVCiPcq17llbsBpp3074yutOOTr1XpYWvbZjQsBuQNtzb/f8AX6YmuVKz+sZAQyHOSFINysb5SCL212xF8aos3TCEkPlazhRbctqijuNrHth1ynShK3KLW8R8O37p+xA/5bzxGiKg2eLX03stSfkNeS6T/wAdqXjjsiZ1kJN2UkixGl7Eq3674nPa3w/qUStYXR737gWJ08xcC4Olte2CbgfD41BdUUOzPdgoDEZ2sCRv2wN+1fifToygW97MTmAtlYaep3NvJTjbDapHpzs1yyzr7OeNNPGLM0kaqVzNuGU2sR55Mut9bHTBtiqvYfVhIZ42uGMpy3PzBVUNYdgCdf4vTFirx2E6dVRrbU212sC1gTfyxbXOMfjk4kgX5tqOhJVMZpIEanSbPEiswMblZMoYWzFWjXXz9MBfEA4uXSuSSSCQxGrkicuYis6WCNdLZG/Drm1xZPHaBZaymDjMjR1COp+VgRGbMO+2FByJQwRyCGmijLxujMo8VmUhhmOtsXnA3/bqPzk/yjCx5s/aeq/v5P8AMP5YziST0t7NKvqcJoza1ogpHkUupv63G2NONQZuIoP76kniH1DRMf8AS+OHs6i6IrKXboVUmUeSSWdLeY1P6YkeavhmmqO0M65z5JIDG32BZT9r4h8ADuTJ70IB1yuVfte/hb7ixHrbHP2gcEleqSWCWJQ6KZ0a97AmzDs34l3Grm51GHnPHBVpZqepgjAHUCyqo0Ylrg287ltrHxY34/IsojlTNJGBrZrKFvqrKSLkqzC3ovkMeLJeza298l3IccHqkkgjeMgoyjLba1vT9MR3NQ0TUA2e2vfL29bX7YieRqzL8HNdMt4xe+VVOW2ovpt+n3l+ZibxlQCfiWvax8B39CbDQ412Wa6spHMfjLJSVD7sGkM/Vz5iBkGlr6jVTqf5euHi1FAL2E+ulgABoABsmptf9cO+cOHZVjldOnI5KlV2IFzfTbQ2v39LYeU/RoqJJWiWWaUXXMuYb6DXQaEfXHmuzOMdz6GSpdKtlyyK96oSBcS6WtcXta+X8Otr23xvw2WnNZC1OXubiTONvARfb6jfyw64xFFU0K1aR9JwwV1AAB22Av5i33w55T4Zkh6yRq7uVDEkCym9rXOltz53xGvZmbqaKp0KyPJa3BD8Lz8T7/xtgY9qcKe6h2Uu2cIPIA3LX00By2P1wT8FkvFc75322+du+AX2ncy0xeOlZ8zZ1zBTqhzAa6Gxtm0tfX6Y9SOfZWx4vcxyHw1P6NWcMS3j8Q8iMrC3Zc3i/wAN8LmW7yUigrmkl21tZpEIINtNFXQ//GHnCB7qJY2CxxxFCqrtYICo1FzIWZbk3uR5Y19nvL6SK1XIuZjKWhvpkC3XQDw6tm1A1xjri7Ls8YLeEEvEP/P0gG2Wcn9Ixr+uJPitUI4JHa+VI2Y23sFJP30xFUvxOIym3hghSMG5+ZyXceXyiL119cLniYihlVfmlAhT6yEINP8AFj2yg85fsHVf9r/MP5YWPSH7GU/92v6n+eFgCIqm9143G+0ddF02Pbqxax39TGWUedicFHFeHpUQSQvqkilG+jCxt69/tiJ564E1VRMsRtPGRLARuJEN01O1z4fvh1ytx5a2lSZdCRlkQ7o40dSOxB7fTAATzGZ5uHxTqSamicpPHrZmWwZiBvssq+jYecn8Qh4jSurlTIQBKVPivobi4uBsbFbC5GuoxNcdX3Sf3u14XAjq+9lH7uS3cLcq3/S1/wAOK643wM8IrvfYczUj6gRtoGbsSLgLrcHuLAYy3VZ+S5RbDdYHI5Wj4dMBHNK8wKmLMwXIoa8gBWysGUWsTpY+dxY3D6+OrQiSNWsdAygg+oVxcbkWIBwL1FfHXwZ4phG4UO17hXK3sysVGY7i+x2OowLjilbHURSJEydUhWnZGKICRc5GYHMoznIdb3AJB0xRlPX9EuKxuEHO/BV6MyoqqVcSKqrbwlVvoLDfP9bWwJ8J5mjEHu9VEZYh8ljYr97i4/55YIa/ngZS04XqwHKzBSBKjW8Sh+2qup20YdxiHm5VBnSSI5qaTxq4NgB5XvpuCCdB321yzrw34Pb6G2mVTrtGXHeZlmjWGGPpQqbhb6sfW2D7k7hiCNEkVGVUzsGUGx8IW9wdbBj6XwDU/ABDUO1QyrDES7NfcbrYa3JJACnfXcY35p9oMbQNBDfI/wC/lW63/LGl7Fh5n+I+d+qa8y24I9QtpUFXVwWZxrnGlooDkKlgSscUVrs3koGlhe5PbXFYez/lVqrifvU6jKD1jqSc2mW5A7kg6m51NtcQXK/IclUyVVQtoM1/iMVEne17XIJvqo01OuLi4lx+noIjmZVLnUJrqAAFQd8qgWA8jpfHpO1LZbnh4Iv2k8xrToTGD1GtGZBmGS9yNV76NbXUk+WJLkSgei4b1Kp2zEGWTOxbKLXsL9+/3wI8ncsycQqhWVOb3dP3Ssb5yO+2qX1/07E4Pqw+91Ap11hgZXqCNi4sY4vX87DtZB+LFlNeFqfLJk8LA+5YpnWnzSgiSVmlkF75S+oXX8q5V/w4Z8XbrV1PAPli/rMn2usI+ucl9fyDE5U1Sxozu2VVUliewAuTiJ5XpmKPPICJahs5B3Rdok1/KliR+ZnxpKicthY2thYARGATianhdaapdKKqYCqHaGQ6LNpoEOiufocHmONXSrIjI4DKwIZTqCDuD6EYAwLMvZlI+oIP+4IwI1cQolaKdepw99ASCfdr/ge39h5Numx0AIZU1TJwaTozFpOHMfgzHU0v/RJ3Md7BW1tscHKFXS4sysNCLEMD6jQi32xA4KmqvZtU0lUktA3UhcgZGb5VbcWJylDp4gCQBsTvjifEngQ03EKVsjGyyIRlNyAoDnsCbeK1hob74PU4DJSsTSNmiNy1M58I0P7pz+71t4TdfLL3acXam4hCaWo6lPIxB6b/AA3up3UnwyLf8pI2xntojPcsUs8gMvLzuHMU1PkvlCm1gBl2y2Qfe19TbDbl7g0qQSRyIklKHBMvUKiMMQCAPxACzHa3nphxxH2VVsM0aUdRJkyMokJy9MHdbhrm48hp6YS8qcaRibRSDKVChhlU6WfK250B17388ZXQ9ODvPhifg0tYUpnkWlWIF4+r8TrK18rI2guovuSdfIYexcl0sDxjSqNtmsATpYKGsrtudz8oFr7tv2b43Iw0gjS+qHLY6AXOXU7ZrX3Jxy4F7JKmWUtU1MiGN+w1Y6HMrHQr3/8AzHSok444J+2yYXmKes8NDTOyrbNJKcii2wudBqNh5D6FlwP2e1FZMJq8GKFWusN/ESABqx1CmwJ29Lbg+hr6WhijgaYXRQqoTnka23gQFmb6DW2NZFqaqwAakhPzE26769sptECO5u2uwxfV00Yf0rczFTWksaSjADqAsjgApTi3cd5LfKn0LabzHDOGJBGI4xYDXU3LE6lmJ+ZibknGaDh0cCBIlCqOwvqTuSTqSTqSdT54jK2seqLQ05yqPDNOD8nmsenilGxOyX7kWxqKzSpvV1HT/wDTwMDKe0sg1VB5qhGZh55B2OCFVw3oKBIY0jjGVEAVR5AbYdYAWFhYWAFhYWFgDlU0yyIUcBlYEMpFwQdwQdxgI/oCq4a2ag+PS3u1JI1mj3v0JG2/gbT110PMYyjAA9wXnemqgwRisiC8kLqVlS24MZ1J+lxt54DuAVpnhrK+sJen+Iwp2dXRQosqNAyXjlAHnc5xg645yrTVdjNECy/LILrIn8Mi2Zf1wP1nJ1WEeJKlKinkGV4axLkjT+3iyuTYGzMCRYb2wBF0VBLBSy1MwmpBHCJ/6tOXQ3BZkMM+YBksL9mv9sPKLitQxqAvERlp1SSQzUaXVZI+ovijlRWsu9lFsMq+SohopqSeilySo6GSKqSU3cHX45RrAaAbabYF/wBp6WOCsgmqHgq6lIElzQnIioqqAvReQlulfUsQSRoBcYAMKjmCpFAlYtarxS5AgSiXPd2yqLNU2BzG2psLYieI1c0tPTFaioqZKp3jyySe7xq0StnVlphe5KMoAaxNiSRpiNp+MULUktHTVbylqhaiAGAgplKOVI+EmXOrHwlfmPfE7ScKNRRJTwwVBMcpmWfqxQlZTIXYgBpSLZyB4W7DzOAITi3E5IY6KfhkXRSqQnpxLHmMqHMyySOMzrlEgK3GqjFoHmqnFPFOz5VmVWiWxLvmAICxjxM2uwBxDcH5PnjhihMscUURJURLnkLEsWbrTDwsSxN1QEZmAOxwQcK5ehpyWRPiEWaRiWkb6uxJP0vbADFqaerbx5qanNjkB+NKPJ2H7le2UXY33XYzlJRpEgSNVRFFlVQAAPQDbHa2M4AwBjOFhYAWFhYW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1268" name="AutoShape 4" descr="data:image/jpeg;base64,/9j/4AAQSkZJRgABAQAAAQABAAD/2wCEAAkGBhQSEBUUExQWFRQWGR4aFhgXGB0cHRghIR8bIxkiHxkYHCYiGhonHh4ZHy8iJSgpLC04Gh4xNTE2NicuLCkBCQoKDgwOGA8PGiwgHxwsLC8sKikpLCkpKSwpKSwsKSwpKSksKSwpLCksLCksLCwpKSwsKSkpKSkpKSwsLCwpNv/AABEIAH8AgQMBIgACEQEDEQH/xAAcAAABBAMBAAAAAAAAAAAAAAAGAAQFBwECAwj/xABCEAACAQIEBAMGAwQJAgcAAAABAgMEEQASITEFBhNBIlFhBxQjMnGBQlKRFjNy0RUkQ1OCkqGx8GJjJTREc8Hh8f/EABoBAQADAQEBAAAAAAAAAAAAAAABAwQCBQb/xAAlEQACAgEDAwQDAAAAAAAAAAAAAQIDERIhMQRBUQUTImEUI3H/2gAMAwEAAhEDEQA/ALxwsLGCcAZvjUthhxvjcNLE007iONbAk+Z2AHdj2AxXvNfHKt4klmjanpZXEaQ9QRvJmBsamfUQRG1sq+LxasMAF3E+d4I2aOMPUTL8yQjME/8AckNki7/Mw2OmISt4/WmXpErBI0ZlSKFBNI6ggG00pWHOL3KgNYN9yA1HFgpzL1IqedYzBSC4SaCQdOaNUUZeuj+MPuQAdRgggnmieiWpBSegdkUqTJLVReJbCGIMykqI2u1gbYAaQ8aeU0ZlNR06tnAaWolYsEyAjpUgUAk5xsdgSfLJpl91qKlqWhbwTe7pIrPNmilMfiaVi0q2A10y3UWAxLDlWWZAkVLPEqzyzQySVApmjMl8wAhV3yWJtfXxWOgw/h5AnDO4SiBkBDK4qJQMxBexMqi7MAWKotzuMQAY4fxOlMDTGigjyPOkmSMxuvRpVkkAZGDA9XONDtYeuHjVbUVG1RULNAWEbQLS1Mj9UuoaQdOcuAyC+YnSyi2CGTkecrIGSgZXMruqpPHmaVMkhziVspZdCcpt2F8QFf7OiqWlp6iQ5XyvBVGUozDKHKyiN2sgC2BtYW73xIC+ilrukkqPFVRugcK4EMmtjpIgMbGx2yr213u/oubImcRzK9NK1rJMMuYnskl8kh9FJPphpwHmCnSnWAOxlghAMTIySkIoBtGwu17D5bjUa4q/9pyOtUTXmWVGaenluY+u7fAhVWW6tFGuZyNgDrrgC9wwxtfFecJ4lUUwRUtKpjMhpeqJHSMaZ6eYfvIzoQkni8jpYmvCeLxVESyxNmRr62IIINiCp1VgdCDqMAPsLGAcZwAsLCwsAI4jeO8cjpIGmmayL+rH8KqO7E6ADEgx0xU3Gua4pquOonfLRrI8VGxy5TIit1anxAghNEQa3JvbAHSq4/0amCp4pBOWlDPTxxgPFSKAL5l3M2U5maxyg6bHBtW8Roqqhd3eOWlkUhypuCD28Oue5FhbNe3e2ATidRJV04pq+ISIoWVa5CqBY9CrPGwLJMw8PSt48xA88GfBOBDMJ5YljyktBAigLCNsxVdDOw3P4b2HckDjwjhM0sEMZaWGCNQqlre8SADwlmAtDp5eM21K6jBBw/hMMC5Yo1S+psNWPmzHVj6knA9zFzJXoCKPh7ym2jSSKgv6Je7D7rireZeIcyvrJFLGh/DAq2H1yEt+pxDBe71sYYKXQMdgWAJ+g7//AFhwDfHkCp5nrkYq80ysN1JtttdT9TixOTOf+KmnB+F0FuTUTxyFV1tYlNTqCL+h8sc7nWE+C+mbGpYYoTnb2r8QRpKOVIYpY9GeMkhrjQgG9gbgj6jAAvMFbJqryMQQTlFwLEWNgthricsg9YcS4RDUJkmjV17Zht6g7qfUWOBLjPKMiNFIplqUgfNGM4FRFsHySHSdWUZSj622bFZcH47zHEcyRVEin8MkN1P2IBH2OLU5Y5trZARW8OlhIA8cdmU/4L5h9s2JyQL2e0pY1FTIUklmkPxVN/ANEjyEZoigABQ99bnHHmusSlq42ppVWrk1amY2WqUb30sk3ZHJF7FTe+JjinBWjkaqpBaY2MsfyipA7G+iygfK/wBjpgF4PxGmpZ+tU9SomqQ7LKoZjNaRBHE0B0FQjaBFAC5d8SCzuC8YSphWWM6NuDujfiVh2dTcEemJDFT8F5zRKqScdNMzf16nRs/SF8sUxb5S66LKENhmU7qcWshuMAbYWFhYAEfaDxVlhSmiNpqt+iGH9mhF5n3Gipm7jcYr3jETmM+7RPJTZelAYM1RBMseipNTsA0b/wDdTvrsb4leceL2rKqpaMSw0qLSAMxCKZxmqGYoCwshVdB39MRHB69+qArT9OkTrUcUwVnOf4MKF0s8aMzjwMpbKBrgAy5M5WiVrIhEcLKXuxfPOFFxmJuYoB4FF7XJ7rfBxUSZEY+QJt52BOOPBeHiCnjiBvkUAt3Y/iY+pa5++I3mviIWJogbPKjqp/LdWsbd9e2K7JYRKGXCec0mqBGQUbLou5zfjzWHhA9baEeYGIKX2rP/AEgaMUpuHtfP4iL7quWxvcEa46+zrgvgmM3TM5JWXpAkKWC5lMh+aQaXAPhvbAbw6jT+lHKZmX48YQkFz0gmpIH43L2GwAFsZtcoRcmXVxTzktfj3KVJWraeFH0sGt4h5Wcajz3xUvOvsfNIY5+HuWOfKUcKSCx0IutioF73GgF774Iq2rggjDSKFJNmGtwdexi20P6jffEVV8WoXcMepddQASBub+ER2Pltpr9MZvzm+xTNwreGyL5W9j0lcwqqyoZS0rddCvjeza+MHTN4je21iBi4abhdPw+mboQgBEJsi+J7DzGpJsNfqcVXRcUo45GdTJmIsPyi21l6Nhp5eZwRJWo6xtF1JGkawy5TYELrcxdibEW7eWEuua7CEq5vCZK8ke0Rq5pUaEI0e5D+HN+XXuTcj6emCrhvGUmNluGAuykWKm9iCOxBxU/IHDozxFgxF5WkmTLYZDFIVysoFiGVgw0BGoFu8jzPVtwrisdQP3E2VZRc/KTYm5JuVJ28svljfGbaTLLIpMtg4B+duC2WTK7RQ1Q6czLf4chsI5dPwn93JtcMPU4NkkBt645V9GssbxuLo6lWHmCLHFxUUya808ppaegCICzNEw60jB8qSqBGT7rG4F7yE33GLF5LqDGslG7FmpSFRm3eJheFr9yBdCR3Q+eA7idLEskb1hVYVYwVKrI0ZklW2R2WNc0+eIIQpItfHblqeOmmpekZcmdomzwmINHOzNDkjc5hHHKAoJFvGbHsBBamFjl1h/y388ZxJJVvB+W6uppfeaWqWGSaWpdrhmVxI5RGurbqiDLdTbtbEpw/hM61cS1nRaWWXqXiHhKQRgLe4uWMjh7Ne3bYYn/Z3Aq8JowosOgh08yLn/Uk/fGlZUheKoWICrRysSdh8WK5v20GACRdBitfaLxMR1SBzq4Xoi18zrmCW03DO9x5ZcG8HMMElskqtm+Urcg6X3tbbFfc1ofe5WKpZWBDvGGMWbwB08Vs248Q0MSnGK+cXsdxQectcIWnpY4woWwucq5dTqdNTf1JJ01xWfB6R041UrIqh7SN4TcANYpt3IN9fLFscLhyQxpcHKii41BsBqDpp9sRnH6dVKEALfOWIA18Jvc/c45vj+ov6eemWPJRdaTNKztKgfX52C3C7DW172sPUa74bk+RB9Rt+v8AphvVgmVhci6ttqd/9vM4keGnJFmUuWUIVCiPcq17llbsBpp3074yutOOTr1XpYWvbZjQsBuQNtzb/f8AX6YmuVKz+sZAQyHOSFINysb5SCL212xF8aos3TCEkPlazhRbctqijuNrHth1ynShK3KLW8R8O37p+xA/5bzxGiKg2eLX03stSfkNeS6T/wAdqXjjsiZ1kJN2UkixGl7Eq3674nPa3w/qUStYXR737gWJ08xcC4Olte2CbgfD41BdUUOzPdgoDEZ2sCRv2wN+1fifToygW97MTmAtlYaep3NvJTjbDapHpzs1yyzr7OeNNPGLM0kaqVzNuGU2sR55Mut9bHTBtiqvYfVhIZ42uGMpy3PzBVUNYdgCdf4vTFirx2E6dVRrbU212sC1gTfyxbXOMfjk4kgX5tqOhJVMZpIEanSbPEiswMblZMoYWzFWjXXz9MBfEA4uXSuSSSCQxGrkicuYis6WCNdLZG/Drm1xZPHaBZaymDjMjR1COp+VgRGbMO+2FByJQwRyCGmijLxujMo8VmUhhmOtsXnA3/bqPzk/yjCx5s/aeq/v5P8AMP5YziST0t7NKvqcJoza1ogpHkUupv63G2NONQZuIoP76kniH1DRMf8AS+OHs6i6IrKXboVUmUeSSWdLeY1P6YkeavhmmqO0M65z5JIDG32BZT9r4h8ADuTJ70IB1yuVfte/hb7ixHrbHP2gcEleqSWCWJQ6KZ0a97AmzDs34l3Grm51GHnPHBVpZqepgjAHUCyqo0Ylrg287ltrHxY34/IsojlTNJGBrZrKFvqrKSLkqzC3ovkMeLJeza298l3IccHqkkgjeMgoyjLba1vT9MR3NQ0TUA2e2vfL29bX7YieRqzL8HNdMt4xe+VVOW2ovpt+n3l+ZibxlQCfiWvax8B39CbDQ412Wa6spHMfjLJSVD7sGkM/Vz5iBkGlr6jVTqf5euHi1FAL2E+ulgABoABsmptf9cO+cOHZVjldOnI5KlV2IFzfTbQ2v39LYeU/RoqJJWiWWaUXXMuYb6DXQaEfXHmuzOMdz6GSpdKtlyyK96oSBcS6WtcXta+X8Otr23xvw2WnNZC1OXubiTONvARfb6jfyw64xFFU0K1aR9JwwV1AAB22Av5i33w55T4Zkh6yRq7uVDEkCym9rXOltz53xGvZmbqaKp0KyPJa3BD8Lz8T7/xtgY9qcKe6h2Uu2cIPIA3LX00By2P1wT8FkvFc75322+du+AX2ncy0xeOlZ8zZ1zBTqhzAa6Gxtm0tfX6Y9SOfZWx4vcxyHw1P6NWcMS3j8Q8iMrC3Zc3i/wAN8LmW7yUigrmkl21tZpEIINtNFXQ//GHnCB7qJY2CxxxFCqrtYICo1FzIWZbk3uR5Y19nvL6SK1XIuZjKWhvpkC3XQDw6tm1A1xjri7Ls8YLeEEvEP/P0gG2Wcn9Ixr+uJPitUI4JHa+VI2Y23sFJP30xFUvxOIym3hghSMG5+ZyXceXyiL119cLniYihlVfmlAhT6yEINP8AFj2yg85fsHVf9r/MP5YWPSH7GU/92v6n+eFgCIqm9143G+0ddF02Pbqxax39TGWUedicFHFeHpUQSQvqkilG+jCxt69/tiJ564E1VRMsRtPGRLARuJEN01O1z4fvh1ytx5a2lSZdCRlkQ7o40dSOxB7fTAATzGZ5uHxTqSamicpPHrZmWwZiBvssq+jYecn8Qh4jSurlTIQBKVPivobi4uBsbFbC5GuoxNcdX3Sf3u14XAjq+9lH7uS3cLcq3/S1/wAOK643wM8IrvfYczUj6gRtoGbsSLgLrcHuLAYy3VZ+S5RbDdYHI5Wj4dMBHNK8wKmLMwXIoa8gBWysGUWsTpY+dxY3D6+OrQiSNWsdAygg+oVxcbkWIBwL1FfHXwZ4phG4UO17hXK3sysVGY7i+x2OowLjilbHURSJEydUhWnZGKICRc5GYHMoznIdb3AJB0xRlPX9EuKxuEHO/BV6MyoqqVcSKqrbwlVvoLDfP9bWwJ8J5mjEHu9VEZYh8ljYr97i4/55YIa/ngZS04XqwHKzBSBKjW8Sh+2qup20YdxiHm5VBnSSI5qaTxq4NgB5XvpuCCdB321yzrw34Pb6G2mVTrtGXHeZlmjWGGPpQqbhb6sfW2D7k7hiCNEkVGVUzsGUGx8IW9wdbBj6XwDU/ABDUO1QyrDES7NfcbrYa3JJACnfXcY35p9oMbQNBDfI/wC/lW63/LGl7Fh5n+I+d+qa8y24I9QtpUFXVwWZxrnGlooDkKlgSscUVrs3koGlhe5PbXFYez/lVqrifvU6jKD1jqSc2mW5A7kg6m51NtcQXK/IclUyVVQtoM1/iMVEne17XIJvqo01OuLi4lx+noIjmZVLnUJrqAAFQd8qgWA8jpfHpO1LZbnh4Iv2k8xrToTGD1GtGZBmGS9yNV76NbXUk+WJLkSgei4b1Kp2zEGWTOxbKLXsL9+/3wI8ncsycQqhWVOb3dP3Ssb5yO+2qX1/07E4Pqw+91Ap11hgZXqCNi4sY4vX87DtZB+LFlNeFqfLJk8LA+5YpnWnzSgiSVmlkF75S+oXX8q5V/w4Z8XbrV1PAPli/rMn2usI+ucl9fyDE5U1Sxozu2VVUliewAuTiJ5XpmKPPICJahs5B3Rdok1/KliR+ZnxpKicthY2thYARGATianhdaapdKKqYCqHaGQ6LNpoEOiufocHmONXSrIjI4DKwIZTqCDuD6EYAwLMvZlI+oIP+4IwI1cQolaKdepw99ASCfdr/ge39h5Numx0AIZU1TJwaTozFpOHMfgzHU0v/RJ3Md7BW1tscHKFXS4sysNCLEMD6jQi32xA4KmqvZtU0lUktA3UhcgZGb5VbcWJylDp4gCQBsTvjifEngQ03EKVsjGyyIRlNyAoDnsCbeK1hob74PU4DJSsTSNmiNy1M58I0P7pz+71t4TdfLL3acXam4hCaWo6lPIxB6b/AA3up3UnwyLf8pI2xntojPcsUs8gMvLzuHMU1PkvlCm1gBl2y2Qfe19TbDbl7g0qQSRyIklKHBMvUKiMMQCAPxACzHa3nphxxH2VVsM0aUdRJkyMokJy9MHdbhrm48hp6YS8qcaRibRSDKVChhlU6WfK250B17388ZXQ9ODvPhifg0tYUpnkWlWIF4+r8TrK18rI2guovuSdfIYexcl0sDxjSqNtmsATpYKGsrtudz8oFr7tv2b43Iw0gjS+qHLY6AXOXU7ZrX3Jxy4F7JKmWUtU1MiGN+w1Y6HMrHQr3/8AzHSok444J+2yYXmKes8NDTOyrbNJKcii2wudBqNh5D6FlwP2e1FZMJq8GKFWusN/ESABqx1CmwJ29Lbg+hr6WhijgaYXRQqoTnka23gQFmb6DW2NZFqaqwAakhPzE26769sptECO5u2uwxfV00Yf0rczFTWksaSjADqAsjgApTi3cd5LfKn0LabzHDOGJBGI4xYDXU3LE6lmJ+ZibknGaDh0cCBIlCqOwvqTuSTqSTqSdT54jK2seqLQ05yqPDNOD8nmsenilGxOyX7kWxqKzSpvV1HT/wDTwMDKe0sg1VB5qhGZh55B2OCFVw3oKBIY0jjGVEAVR5AbYdYAWFhYWAFhYWFgDlU0yyIUcBlYEMpFwQdwQdxgI/oCq4a2ag+PS3u1JI1mj3v0JG2/gbT110PMYyjAA9wXnemqgwRisiC8kLqVlS24MZ1J+lxt54DuAVpnhrK+sJen+Iwp2dXRQosqNAyXjlAHnc5xg645yrTVdjNECy/LILrIn8Mi2Zf1wP1nJ1WEeJKlKinkGV4axLkjT+3iyuTYGzMCRYb2wBF0VBLBSy1MwmpBHCJ/6tOXQ3BZkMM+YBksL9mv9sPKLitQxqAvERlp1SSQzUaXVZI+ovijlRWsu9lFsMq+SohopqSeilySo6GSKqSU3cHX45RrAaAbabYF/wBp6WOCsgmqHgq6lIElzQnIioqqAvReQlulfUsQSRoBcYAMKjmCpFAlYtarxS5AgSiXPd2yqLNU2BzG2psLYieI1c0tPTFaioqZKp3jyySe7xq0StnVlphe5KMoAaxNiSRpiNp+MULUktHTVbylqhaiAGAgplKOVI+EmXOrHwlfmPfE7ScKNRRJTwwVBMcpmWfqxQlZTIXYgBpSLZyB4W7DzOAITi3E5IY6KfhkXRSqQnpxLHmMqHMyySOMzrlEgK3GqjFoHmqnFPFOz5VmVWiWxLvmAICxjxM2uwBxDcH5PnjhihMscUURJURLnkLEsWbrTDwsSxN1QEZmAOxwQcK5ehpyWRPiEWaRiWkb6uxJP0vbADFqaerbx5qanNjkB+NKPJ2H7le2UXY33XYzlJRpEgSNVRFFlVQAAPQDbHa2M4AwBjOFhYAWFhYW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69201" y="286595"/>
            <a:ext cx="90056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C" sz="3600" dirty="0" smtClean="0">
                <a:ln w="10160">
                  <a:solidFill>
                    <a:srgbClr val="7030A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MATRIZ DE NECESIDADES Y ALTERNATIVAS DE SOLUCIÓN </a:t>
            </a:r>
            <a:endParaRPr lang="es-EC" sz="3600" dirty="0">
              <a:ln w="10160">
                <a:solidFill>
                  <a:srgbClr val="7030A0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0942" y="607167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Botón de acción: Volver">
            <a:hlinkClick r:id="rId4" action="ppaction://hlinksldjump" highlightClick="1"/>
          </p:cNvPr>
          <p:cNvSpPr/>
          <p:nvPr/>
        </p:nvSpPr>
        <p:spPr>
          <a:xfrm>
            <a:off x="8772099" y="6256339"/>
            <a:ext cx="302703" cy="33553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6" t="29370" r="28856" b="14171"/>
          <a:stretch/>
        </p:blipFill>
        <p:spPr bwMode="auto">
          <a:xfrm>
            <a:off x="307975" y="1454591"/>
            <a:ext cx="8766827" cy="534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92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eg;base64,/9j/4AAQSkZJRgABAQAAAQABAAD/2wCEAAkGBhQSEBUUExQWFRQWGR4aFhgXGB0cHRghIR8bIxkiHxkYHCYiGhonHh4ZHy8iJSgpLC04Gh4xNTE2NicuLCkBCQoKDgwOGA8PGiwgHxwsLC8sKikpLCkpKSwpKSwsKSwpKSksKSwpLCksLCksLCwpKSwsKSkpKSkpKSwsLCwpNv/AABEIAH8AgQMBIgACEQEDEQH/xAAcAAABBAMBAAAAAAAAAAAAAAAGAAQFBwECAwj/xABCEAACAQIEBAMGAwQJAgcAAAABAgMEEQASITEFBhNBIlFhBxQjMnGBQlKRFjNy0RUkQ1OCkqGx8GJjJTREc8Hh8f/EABoBAQADAQEBAAAAAAAAAAAAAAABAwQCBQb/xAAlEQACAgEDAwQDAAAAAAAAAAAAAQIDERIhMQRBUQUTImEUI3H/2gAMAwEAAhEDEQA/ALxwsLGCcAZvjUthhxvjcNLE007iONbAk+Z2AHdj2AxXvNfHKt4klmjanpZXEaQ9QRvJmBsamfUQRG1sq+LxasMAF3E+d4I2aOMPUTL8yQjME/8AckNki7/Mw2OmISt4/WmXpErBI0ZlSKFBNI6ggG00pWHOL3KgNYN9yA1HFgpzL1IqedYzBSC4SaCQdOaNUUZeuj+MPuQAdRgggnmieiWpBSegdkUqTJLVReJbCGIMykqI2u1gbYAaQ8aeU0ZlNR06tnAaWolYsEyAjpUgUAk5xsdgSfLJpl91qKlqWhbwTe7pIrPNmilMfiaVi0q2A10y3UWAxLDlWWZAkVLPEqzyzQySVApmjMl8wAhV3yWJtfXxWOgw/h5AnDO4SiBkBDK4qJQMxBexMqi7MAWKotzuMQAY4fxOlMDTGigjyPOkmSMxuvRpVkkAZGDA9XONDtYeuHjVbUVG1RULNAWEbQLS1Mj9UuoaQdOcuAyC+YnSyi2CGTkecrIGSgZXMruqpPHmaVMkhziVspZdCcpt2F8QFf7OiqWlp6iQ5XyvBVGUozDKHKyiN2sgC2BtYW73xIC+ilrukkqPFVRugcK4EMmtjpIgMbGx2yr213u/oubImcRzK9NK1rJMMuYnskl8kh9FJPphpwHmCnSnWAOxlghAMTIySkIoBtGwu17D5bjUa4q/9pyOtUTXmWVGaenluY+u7fAhVWW6tFGuZyNgDrrgC9wwxtfFecJ4lUUwRUtKpjMhpeqJHSMaZ6eYfvIzoQkni8jpYmvCeLxVESyxNmRr62IIINiCp1VgdCDqMAPsLGAcZwAsLCwsAI4jeO8cjpIGmmayL+rH8KqO7E6ADEgx0xU3Gua4pquOonfLRrI8VGxy5TIit1anxAghNEQa3JvbAHSq4/0amCp4pBOWlDPTxxgPFSKAL5l3M2U5maxyg6bHBtW8Roqqhd3eOWlkUhypuCD28Oue5FhbNe3e2ATidRJV04pq+ISIoWVa5CqBY9CrPGwLJMw8PSt48xA88GfBOBDMJ5YljyktBAigLCNsxVdDOw3P4b2HckDjwjhM0sEMZaWGCNQqlre8SADwlmAtDp5eM21K6jBBw/hMMC5Yo1S+psNWPmzHVj6knA9zFzJXoCKPh7ym2jSSKgv6Je7D7rireZeIcyvrJFLGh/DAq2H1yEt+pxDBe71sYYKXQMdgWAJ+g7//AFhwDfHkCp5nrkYq80ysN1JtttdT9TixOTOf+KmnB+F0FuTUTxyFV1tYlNTqCL+h8sc7nWE+C+mbGpYYoTnb2r8QRpKOVIYpY9GeMkhrjQgG9gbgj6jAAvMFbJqryMQQTlFwLEWNgthricsg9YcS4RDUJkmjV17Zht6g7qfUWOBLjPKMiNFIplqUgfNGM4FRFsHySHSdWUZSj622bFZcH47zHEcyRVEin8MkN1P2IBH2OLU5Y5trZARW8OlhIA8cdmU/4L5h9s2JyQL2e0pY1FTIUklmkPxVN/ANEjyEZoigABQ99bnHHmusSlq42ppVWrk1amY2WqUb30sk3ZHJF7FTe+JjinBWjkaqpBaY2MsfyipA7G+iygfK/wBjpgF4PxGmpZ+tU9SomqQ7LKoZjNaRBHE0B0FQjaBFAC5d8SCzuC8YSphWWM6NuDujfiVh2dTcEemJDFT8F5zRKqScdNMzf16nRs/SF8sUxb5S66LKENhmU7qcWshuMAbYWFhYAEfaDxVlhSmiNpqt+iGH9mhF5n3Gipm7jcYr3jETmM+7RPJTZelAYM1RBMseipNTsA0b/wDdTvrsb4leceL2rKqpaMSw0qLSAMxCKZxmqGYoCwshVdB39MRHB69+qArT9OkTrUcUwVnOf4MKF0s8aMzjwMpbKBrgAy5M5WiVrIhEcLKXuxfPOFFxmJuYoB4FF7XJ7rfBxUSZEY+QJt52BOOPBeHiCnjiBvkUAt3Y/iY+pa5++I3mviIWJogbPKjqp/LdWsbd9e2K7JYRKGXCec0mqBGQUbLou5zfjzWHhA9baEeYGIKX2rP/AEgaMUpuHtfP4iL7quWxvcEa46+zrgvgmM3TM5JWXpAkKWC5lMh+aQaXAPhvbAbw6jT+lHKZmX48YQkFz0gmpIH43L2GwAFsZtcoRcmXVxTzktfj3KVJWraeFH0sGt4h5Wcajz3xUvOvsfNIY5+HuWOfKUcKSCx0IutioF73GgF774Iq2rggjDSKFJNmGtwdexi20P6jffEVV8WoXcMepddQASBub+ER2Pltpr9MZvzm+xTNwreGyL5W9j0lcwqqyoZS0rddCvjeza+MHTN4je21iBi4abhdPw+mboQgBEJsi+J7DzGpJsNfqcVXRcUo45GdTJmIsPyi21l6Nhp5eZwRJWo6xtF1JGkawy5TYELrcxdibEW7eWEuua7CEq5vCZK8ke0Rq5pUaEI0e5D+HN+XXuTcj6emCrhvGUmNluGAuykWKm9iCOxBxU/IHDozxFgxF5WkmTLYZDFIVysoFiGVgw0BGoFu8jzPVtwrisdQP3E2VZRc/KTYm5JuVJ28svljfGbaTLLIpMtg4B+duC2WTK7RQ1Q6czLf4chsI5dPwn93JtcMPU4NkkBt645V9GssbxuLo6lWHmCLHFxUUya808ppaegCICzNEw60jB8qSqBGT7rG4F7yE33GLF5LqDGslG7FmpSFRm3eJheFr9yBdCR3Q+eA7idLEskb1hVYVYwVKrI0ZklW2R2WNc0+eIIQpItfHblqeOmmpekZcmdomzwmINHOzNDkjc5hHHKAoJFvGbHsBBamFjl1h/y388ZxJJVvB+W6uppfeaWqWGSaWpdrhmVxI5RGurbqiDLdTbtbEpw/hM61cS1nRaWWXqXiHhKQRgLe4uWMjh7Ne3bYYn/Z3Aq8JowosOgh08yLn/Uk/fGlZUheKoWICrRysSdh8WK5v20GACRdBitfaLxMR1SBzq4Xoi18zrmCW03DO9x5ZcG8HMMElskqtm+Urcg6X3tbbFfc1ofe5WKpZWBDvGGMWbwB08Vs248Q0MSnGK+cXsdxQectcIWnpY4woWwucq5dTqdNTf1JJ01xWfB6R041UrIqh7SN4TcANYpt3IN9fLFscLhyQxpcHKii41BsBqDpp9sRnH6dVKEALfOWIA18Jvc/c45vj+ov6eemWPJRdaTNKztKgfX52C3C7DW172sPUa74bk+RB9Rt+v8AphvVgmVhci6ttqd/9vM4keGnJFmUuWUIVCiPcq17llbsBpp3074yutOOTr1XpYWvbZjQsBuQNtzb/f8AX6YmuVKz+sZAQyHOSFINysb5SCL212xF8aos3TCEkPlazhRbctqijuNrHth1ynShK3KLW8R8O37p+xA/5bzxGiKg2eLX03stSfkNeS6T/wAdqXjjsiZ1kJN2UkixGl7Eq3674nPa3w/qUStYXR737gWJ08xcC4Olte2CbgfD41BdUUOzPdgoDEZ2sCRv2wN+1fifToygW97MTmAtlYaep3NvJTjbDapHpzs1yyzr7OeNNPGLM0kaqVzNuGU2sR55Mut9bHTBtiqvYfVhIZ42uGMpy3PzBVUNYdgCdf4vTFirx2E6dVRrbU212sC1gTfyxbXOMfjk4kgX5tqOhJVMZpIEanSbPEiswMblZMoYWzFWjXXz9MBfEA4uXSuSSSCQxGrkicuYis6WCNdLZG/Drm1xZPHaBZaymDjMjR1COp+VgRGbMO+2FByJQwRyCGmijLxujMo8VmUhhmOtsXnA3/bqPzk/yjCx5s/aeq/v5P8AMP5YziST0t7NKvqcJoza1ogpHkUupv63G2NONQZuIoP76kniH1DRMf8AS+OHs6i6IrKXboVUmUeSSWdLeY1P6YkeavhmmqO0M65z5JIDG32BZT9r4h8ADuTJ70IB1yuVfte/hb7ixHrbHP2gcEleqSWCWJQ6KZ0a97AmzDs34l3Grm51GHnPHBVpZqepgjAHUCyqo0Ylrg287ltrHxY34/IsojlTNJGBrZrKFvqrKSLkqzC3ovkMeLJeza298l3IccHqkkgjeMgoyjLba1vT9MR3NQ0TUA2e2vfL29bX7YieRqzL8HNdMt4xe+VVOW2ovpt+n3l+ZibxlQCfiWvax8B39CbDQ412Wa6spHMfjLJSVD7sGkM/Vz5iBkGlr6jVTqf5euHi1FAL2E+ulgABoABsmptf9cO+cOHZVjldOnI5KlV2IFzfTbQ2v39LYeU/RoqJJWiWWaUXXMuYb6DXQaEfXHmuzOMdz6GSpdKtlyyK96oSBcS6WtcXta+X8Otr23xvw2WnNZC1OXubiTONvARfb6jfyw64xFFU0K1aR9JwwV1AAB22Av5i33w55T4Zkh6yRq7uVDEkCym9rXOltz53xGvZmbqaKp0KyPJa3BD8Lz8T7/xtgY9qcKe6h2Uu2cIPIA3LX00By2P1wT8FkvFc75322+du+AX2ncy0xeOlZ8zZ1zBTqhzAa6Gxtm0tfX6Y9SOfZWx4vcxyHw1P6NWcMS3j8Q8iMrC3Zc3i/wAN8LmW7yUigrmkl21tZpEIINtNFXQ//GHnCB7qJY2CxxxFCqrtYICo1FzIWZbk3uR5Y19nvL6SK1XIuZjKWhvpkC3XQDw6tm1A1xjri7Ls8YLeEEvEP/P0gG2Wcn9Ixr+uJPitUI4JHa+VI2Y23sFJP30xFUvxOIym3hghSMG5+ZyXceXyiL119cLniYihlVfmlAhT6yEINP8AFj2yg85fsHVf9r/MP5YWPSH7GU/92v6n+eFgCIqm9143G+0ddF02Pbqxax39TGWUedicFHFeHpUQSQvqkilG+jCxt69/tiJ564E1VRMsRtPGRLARuJEN01O1z4fvh1ytx5a2lSZdCRlkQ7o40dSOxB7fTAATzGZ5uHxTqSamicpPHrZmWwZiBvssq+jYecn8Qh4jSurlTIQBKVPivobi4uBsbFbC5GuoxNcdX3Sf3u14XAjq+9lH7uS3cLcq3/S1/wAOK643wM8IrvfYczUj6gRtoGbsSLgLrcHuLAYy3VZ+S5RbDdYHI5Wj4dMBHNK8wKmLMwXIoa8gBWysGUWsTpY+dxY3D6+OrQiSNWsdAygg+oVxcbkWIBwL1FfHXwZ4phG4UO17hXK3sysVGY7i+x2OowLjilbHURSJEydUhWnZGKICRc5GYHMoznIdb3AJB0xRlPX9EuKxuEHO/BV6MyoqqVcSKqrbwlVvoLDfP9bWwJ8J5mjEHu9VEZYh8ljYr97i4/55YIa/ngZS04XqwHKzBSBKjW8Sh+2qup20YdxiHm5VBnSSI5qaTxq4NgB5XvpuCCdB321yzrw34Pb6G2mVTrtGXHeZlmjWGGPpQqbhb6sfW2D7k7hiCNEkVGVUzsGUGx8IW9wdbBj6XwDU/ABDUO1QyrDES7NfcbrYa3JJACnfXcY35p9oMbQNBDfI/wC/lW63/LGl7Fh5n+I+d+qa8y24I9QtpUFXVwWZxrnGlooDkKlgSscUVrs3koGlhe5PbXFYez/lVqrifvU6jKD1jqSc2mW5A7kg6m51NtcQXK/IclUyVVQtoM1/iMVEne17XIJvqo01OuLi4lx+noIjmZVLnUJrqAAFQd8qgWA8jpfHpO1LZbnh4Iv2k8xrToTGD1GtGZBmGS9yNV76NbXUk+WJLkSgei4b1Kp2zEGWTOxbKLXsL9+/3wI8ncsycQqhWVOb3dP3Ssb5yO+2qX1/07E4Pqw+91Ap11hgZXqCNi4sY4vX87DtZB+LFlNeFqfLJk8LA+5YpnWnzSgiSVmlkF75S+oXX8q5V/w4Z8XbrV1PAPli/rMn2usI+ucl9fyDE5U1Sxozu2VVUliewAuTiJ5XpmKPPICJahs5B3Rdok1/KliR+ZnxpKicthY2thYARGATianhdaapdKKqYCqHaGQ6LNpoEOiufocHmONXSrIjI4DKwIZTqCDuD6EYAwLMvZlI+oIP+4IwI1cQolaKdepw99ASCfdr/ge39h5Numx0AIZU1TJwaTozFpOHMfgzHU0v/RJ3Md7BW1tscHKFXS4sysNCLEMD6jQi32xA4KmqvZtU0lUktA3UhcgZGb5VbcWJylDp4gCQBsTvjifEngQ03EKVsjGyyIRlNyAoDnsCbeK1hob74PU4DJSsTSNmiNy1M58I0P7pz+71t4TdfLL3acXam4hCaWo6lPIxB6b/AA3up3UnwyLf8pI2xntojPcsUs8gMvLzuHMU1PkvlCm1gBl2y2Qfe19TbDbl7g0qQSRyIklKHBMvUKiMMQCAPxACzHa3nphxxH2VVsM0aUdRJkyMokJy9MHdbhrm48hp6YS8qcaRibRSDKVChhlU6WfK250B17388ZXQ9ODvPhifg0tYUpnkWlWIF4+r8TrK18rI2guovuSdfIYexcl0sDxjSqNtmsATpYKGsrtudz8oFr7tv2b43Iw0gjS+qHLY6AXOXU7ZrX3Jxy4F7JKmWUtU1MiGN+w1Y6HMrHQr3/8AzHSok444J+2yYXmKes8NDTOyrbNJKcii2wudBqNh5D6FlwP2e1FZMJq8GKFWusN/ESABqx1CmwJ29Lbg+hr6WhijgaYXRQqoTnka23gQFmb6DW2NZFqaqwAakhPzE26769sptECO5u2uwxfV00Yf0rczFTWksaSjADqAsjgApTi3cd5LfKn0LabzHDOGJBGI4xYDXU3LE6lmJ+ZibknGaDh0cCBIlCqOwvqTuSTqSTqSdT54jK2seqLQ05yqPDNOD8nmsenilGxOyX7kWxqKzSpvV1HT/wDTwMDKe0sg1VB5qhGZh55B2OCFVw3oKBIY0jjGVEAVR5AbYdYAWFhYWAFhYWFgDlU0yyIUcBlYEMpFwQdwQdxgI/oCq4a2ag+PS3u1JI1mj3v0JG2/gbT110PMYyjAA9wXnemqgwRisiC8kLqVlS24MZ1J+lxt54DuAVpnhrK+sJen+Iwp2dXRQosqNAyXjlAHnc5xg645yrTVdjNECy/LILrIn8Mi2Zf1wP1nJ1WEeJKlKinkGV4axLkjT+3iyuTYGzMCRYb2wBF0VBLBSy1MwmpBHCJ/6tOXQ3BZkMM+YBksL9mv9sPKLitQxqAvERlp1SSQzUaXVZI+ovijlRWsu9lFsMq+SohopqSeilySo6GSKqSU3cHX45RrAaAbabYF/wBp6WOCsgmqHgq6lIElzQnIioqqAvReQlulfUsQSRoBcYAMKjmCpFAlYtarxS5AgSiXPd2yqLNU2BzG2psLYieI1c0tPTFaioqZKp3jyySe7xq0StnVlphe5KMoAaxNiSRpiNp+MULUktHTVbylqhaiAGAgplKOVI+EmXOrHwlfmPfE7ScKNRRJTwwVBMcpmWfqxQlZTIXYgBpSLZyB4W7DzOAITi3E5IY6KfhkXRSqQnpxLHmMqHMyySOMzrlEgK3GqjFoHmqnFPFOz5VmVWiWxLvmAICxjxM2uwBxDcH5PnjhihMscUURJURLnkLEsWbrTDwsSxN1QEZmAOxwQcK5ehpyWRPiEWaRiWkb6uxJP0vbADFqaerbx5qanNjkB+NKPJ2H7le2UXY33XYzlJRpEgSNVRFFlVQAAPQDbHa2M4AwBjOFhYAWFhYW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1268" name="AutoShape 4" descr="data:image/jpeg;base64,/9j/4AAQSkZJRgABAQAAAQABAAD/2wCEAAkGBhQSEBUUExQWFRQWGR4aFhgXGB0cHRghIR8bIxkiHxkYHCYiGhonHh4ZHy8iJSgpLC04Gh4xNTE2NicuLCkBCQoKDgwOGA8PGiwgHxwsLC8sKikpLCkpKSwpKSwsKSwpKSksKSwpLCksLCksLCwpKSwsKSkpKSkpKSwsLCwpNv/AABEIAH8AgQMBIgACEQEDEQH/xAAcAAABBAMBAAAAAAAAAAAAAAAGAAQFBwECAwj/xABCEAACAQIEBAMGAwQJAgcAAAABAgMEEQASITEFBhNBIlFhBxQjMnGBQlKRFjNy0RUkQ1OCkqGx8GJjJTREc8Hh8f/EABoBAQADAQEBAAAAAAAAAAAAAAABAwQCBQb/xAAlEQACAgEDAwQDAAAAAAAAAAAAAQIDERIhMQRBUQUTImEUI3H/2gAMAwEAAhEDEQA/ALxwsLGCcAZvjUthhxvjcNLE007iONbAk+Z2AHdj2AxXvNfHKt4klmjanpZXEaQ9QRvJmBsamfUQRG1sq+LxasMAF3E+d4I2aOMPUTL8yQjME/8AckNki7/Mw2OmISt4/WmXpErBI0ZlSKFBNI6ggG00pWHOL3KgNYN9yA1HFgpzL1IqedYzBSC4SaCQdOaNUUZeuj+MPuQAdRgggnmieiWpBSegdkUqTJLVReJbCGIMykqI2u1gbYAaQ8aeU0ZlNR06tnAaWolYsEyAjpUgUAk5xsdgSfLJpl91qKlqWhbwTe7pIrPNmilMfiaVi0q2A10y3UWAxLDlWWZAkVLPEqzyzQySVApmjMl8wAhV3yWJtfXxWOgw/h5AnDO4SiBkBDK4qJQMxBexMqi7MAWKotzuMQAY4fxOlMDTGigjyPOkmSMxuvRpVkkAZGDA9XONDtYeuHjVbUVG1RULNAWEbQLS1Mj9UuoaQdOcuAyC+YnSyi2CGTkecrIGSgZXMruqpPHmaVMkhziVspZdCcpt2F8QFf7OiqWlp6iQ5XyvBVGUozDKHKyiN2sgC2BtYW73xIC+ilrukkqPFVRugcK4EMmtjpIgMbGx2yr213u/oubImcRzK9NK1rJMMuYnskl8kh9FJPphpwHmCnSnWAOxlghAMTIySkIoBtGwu17D5bjUa4q/9pyOtUTXmWVGaenluY+u7fAhVWW6tFGuZyNgDrrgC9wwxtfFecJ4lUUwRUtKpjMhpeqJHSMaZ6eYfvIzoQkni8jpYmvCeLxVESyxNmRr62IIINiCp1VgdCDqMAPsLGAcZwAsLCwsAI4jeO8cjpIGmmayL+rH8KqO7E6ADEgx0xU3Gua4pquOonfLRrI8VGxy5TIit1anxAghNEQa3JvbAHSq4/0amCp4pBOWlDPTxxgPFSKAL5l3M2U5maxyg6bHBtW8Roqqhd3eOWlkUhypuCD28Oue5FhbNe3e2ATidRJV04pq+ISIoWVa5CqBY9CrPGwLJMw8PSt48xA88GfBOBDMJ5YljyktBAigLCNsxVdDOw3P4b2HckDjwjhM0sEMZaWGCNQqlre8SADwlmAtDp5eM21K6jBBw/hMMC5Yo1S+psNWPmzHVj6knA9zFzJXoCKPh7ym2jSSKgv6Je7D7rireZeIcyvrJFLGh/DAq2H1yEt+pxDBe71sYYKXQMdgWAJ+g7//AFhwDfHkCp5nrkYq80ysN1JtttdT9TixOTOf+KmnB+F0FuTUTxyFV1tYlNTqCL+h8sc7nWE+C+mbGpYYoTnb2r8QRpKOVIYpY9GeMkhrjQgG9gbgj6jAAvMFbJqryMQQTlFwLEWNgthricsg9YcS4RDUJkmjV17Zht6g7qfUWOBLjPKMiNFIplqUgfNGM4FRFsHySHSdWUZSj622bFZcH47zHEcyRVEin8MkN1P2IBH2OLU5Y5trZARW8OlhIA8cdmU/4L5h9s2JyQL2e0pY1FTIUklmkPxVN/ANEjyEZoigABQ99bnHHmusSlq42ppVWrk1amY2WqUb30sk3ZHJF7FTe+JjinBWjkaqpBaY2MsfyipA7G+iygfK/wBjpgF4PxGmpZ+tU9SomqQ7LKoZjNaRBHE0B0FQjaBFAC5d8SCzuC8YSphWWM6NuDujfiVh2dTcEemJDFT8F5zRKqScdNMzf16nRs/SF8sUxb5S66LKENhmU7qcWshuMAbYWFhYAEfaDxVlhSmiNpqt+iGH9mhF5n3Gipm7jcYr3jETmM+7RPJTZelAYM1RBMseipNTsA0b/wDdTvrsb4leceL2rKqpaMSw0qLSAMxCKZxmqGYoCwshVdB39MRHB69+qArT9OkTrUcUwVnOf4MKF0s8aMzjwMpbKBrgAy5M5WiVrIhEcLKXuxfPOFFxmJuYoB4FF7XJ7rfBxUSZEY+QJt52BOOPBeHiCnjiBvkUAt3Y/iY+pa5++I3mviIWJogbPKjqp/LdWsbd9e2K7JYRKGXCec0mqBGQUbLou5zfjzWHhA9baEeYGIKX2rP/AEgaMUpuHtfP4iL7quWxvcEa46+zrgvgmM3TM5JWXpAkKWC5lMh+aQaXAPhvbAbw6jT+lHKZmX48YQkFz0gmpIH43L2GwAFsZtcoRcmXVxTzktfj3KVJWraeFH0sGt4h5Wcajz3xUvOvsfNIY5+HuWOfKUcKSCx0IutioF73GgF774Iq2rggjDSKFJNmGtwdexi20P6jffEVV8WoXcMepddQASBub+ER2Pltpr9MZvzm+xTNwreGyL5W9j0lcwqqyoZS0rddCvjeza+MHTN4je21iBi4abhdPw+mboQgBEJsi+J7DzGpJsNfqcVXRcUo45GdTJmIsPyi21l6Nhp5eZwRJWo6xtF1JGkawy5TYELrcxdibEW7eWEuua7CEq5vCZK8ke0Rq5pUaEI0e5D+HN+XXuTcj6emCrhvGUmNluGAuykWKm9iCOxBxU/IHDozxFgxF5WkmTLYZDFIVysoFiGVgw0BGoFu8jzPVtwrisdQP3E2VZRc/KTYm5JuVJ28svljfGbaTLLIpMtg4B+duC2WTK7RQ1Q6czLf4chsI5dPwn93JtcMPU4NkkBt645V9GssbxuLo6lWHmCLHFxUUya808ppaegCICzNEw60jB8qSqBGT7rG4F7yE33GLF5LqDGslG7FmpSFRm3eJheFr9yBdCR3Q+eA7idLEskb1hVYVYwVKrI0ZklW2R2WNc0+eIIQpItfHblqeOmmpekZcmdomzwmINHOzNDkjc5hHHKAoJFvGbHsBBamFjl1h/y388ZxJJVvB+W6uppfeaWqWGSaWpdrhmVxI5RGurbqiDLdTbtbEpw/hM61cS1nRaWWXqXiHhKQRgLe4uWMjh7Ne3bYYn/Z3Aq8JowosOgh08yLn/Uk/fGlZUheKoWICrRysSdh8WK5v20GACRdBitfaLxMR1SBzq4Xoi18zrmCW03DO9x5ZcG8HMMElskqtm+Urcg6X3tbbFfc1ofe5WKpZWBDvGGMWbwB08Vs248Q0MSnGK+cXsdxQectcIWnpY4woWwucq5dTqdNTf1JJ01xWfB6R041UrIqh7SN4TcANYpt3IN9fLFscLhyQxpcHKii41BsBqDpp9sRnH6dVKEALfOWIA18Jvc/c45vj+ov6eemWPJRdaTNKztKgfX52C3C7DW172sPUa74bk+RB9Rt+v8AphvVgmVhci6ttqd/9vM4keGnJFmUuWUIVCiPcq17llbsBpp3074yutOOTr1XpYWvbZjQsBuQNtzb/f8AX6YmuVKz+sZAQyHOSFINysb5SCL212xF8aos3TCEkPlazhRbctqijuNrHth1ynShK3KLW8R8O37p+xA/5bzxGiKg2eLX03stSfkNeS6T/wAdqXjjsiZ1kJN2UkixGl7Eq3674nPa3w/qUStYXR737gWJ08xcC4Olte2CbgfD41BdUUOzPdgoDEZ2sCRv2wN+1fifToygW97MTmAtlYaep3NvJTjbDapHpzs1yyzr7OeNNPGLM0kaqVzNuGU2sR55Mut9bHTBtiqvYfVhIZ42uGMpy3PzBVUNYdgCdf4vTFirx2E6dVRrbU212sC1gTfyxbXOMfjk4kgX5tqOhJVMZpIEanSbPEiswMblZMoYWzFWjXXz9MBfEA4uXSuSSSCQxGrkicuYis6WCNdLZG/Drm1xZPHaBZaymDjMjR1COp+VgRGbMO+2FByJQwRyCGmijLxujMo8VmUhhmOtsXnA3/bqPzk/yjCx5s/aeq/v5P8AMP5YziST0t7NKvqcJoza1ogpHkUupv63G2NONQZuIoP76kniH1DRMf8AS+OHs6i6IrKXboVUmUeSSWdLeY1P6YkeavhmmqO0M65z5JIDG32BZT9r4h8ADuTJ70IB1yuVfte/hb7ixHrbHP2gcEleqSWCWJQ6KZ0a97AmzDs34l3Grm51GHnPHBVpZqepgjAHUCyqo0Ylrg287ltrHxY34/IsojlTNJGBrZrKFvqrKSLkqzC3ovkMeLJeza298l3IccHqkkgjeMgoyjLba1vT9MR3NQ0TUA2e2vfL29bX7YieRqzL8HNdMt4xe+VVOW2ovpt+n3l+ZibxlQCfiWvax8B39CbDQ412Wa6spHMfjLJSVD7sGkM/Vz5iBkGlr6jVTqf5euHi1FAL2E+ulgABoABsmptf9cO+cOHZVjldOnI5KlV2IFzfTbQ2v39LYeU/RoqJJWiWWaUXXMuYb6DXQaEfXHmuzOMdz6GSpdKtlyyK96oSBcS6WtcXta+X8Otr23xvw2WnNZC1OXubiTONvARfb6jfyw64xFFU0K1aR9JwwV1AAB22Av5i33w55T4Zkh6yRq7uVDEkCym9rXOltz53xGvZmbqaKp0KyPJa3BD8Lz8T7/xtgY9qcKe6h2Uu2cIPIA3LX00By2P1wT8FkvFc75322+du+AX2ncy0xeOlZ8zZ1zBTqhzAa6Gxtm0tfX6Y9SOfZWx4vcxyHw1P6NWcMS3j8Q8iMrC3Zc3i/wAN8LmW7yUigrmkl21tZpEIINtNFXQ//GHnCB7qJY2CxxxFCqrtYICo1FzIWZbk3uR5Y19nvL6SK1XIuZjKWhvpkC3XQDw6tm1A1xjri7Ls8YLeEEvEP/P0gG2Wcn9Ixr+uJPitUI4JHa+VI2Y23sFJP30xFUvxOIym3hghSMG5+ZyXceXyiL119cLniYihlVfmlAhT6yEINP8AFj2yg85fsHVf9r/MP5YWPSH7GU/92v6n+eFgCIqm9143G+0ddF02Pbqxax39TGWUedicFHFeHpUQSQvqkilG+jCxt69/tiJ564E1VRMsRtPGRLARuJEN01O1z4fvh1ytx5a2lSZdCRlkQ7o40dSOxB7fTAATzGZ5uHxTqSamicpPHrZmWwZiBvssq+jYecn8Qh4jSurlTIQBKVPivobi4uBsbFbC5GuoxNcdX3Sf3u14XAjq+9lH7uS3cLcq3/S1/wAOK643wM8IrvfYczUj6gRtoGbsSLgLrcHuLAYy3VZ+S5RbDdYHI5Wj4dMBHNK8wKmLMwXIoa8gBWysGUWsTpY+dxY3D6+OrQiSNWsdAygg+oVxcbkWIBwL1FfHXwZ4phG4UO17hXK3sysVGY7i+x2OowLjilbHURSJEydUhWnZGKICRc5GYHMoznIdb3AJB0xRlPX9EuKxuEHO/BV6MyoqqVcSKqrbwlVvoLDfP9bWwJ8J5mjEHu9VEZYh8ljYr97i4/55YIa/ngZS04XqwHKzBSBKjW8Sh+2qup20YdxiHm5VBnSSI5qaTxq4NgB5XvpuCCdB321yzrw34Pb6G2mVTrtGXHeZlmjWGGPpQqbhb6sfW2D7k7hiCNEkVGVUzsGUGx8IW9wdbBj6XwDU/ABDUO1QyrDES7NfcbrYa3JJACnfXcY35p9oMbQNBDfI/wC/lW63/LGl7Fh5n+I+d+qa8y24I9QtpUFXVwWZxrnGlooDkKlgSscUVrs3koGlhe5PbXFYez/lVqrifvU6jKD1jqSc2mW5A7kg6m51NtcQXK/IclUyVVQtoM1/iMVEne17XIJvqo01OuLi4lx+noIjmZVLnUJrqAAFQd8qgWA8jpfHpO1LZbnh4Iv2k8xrToTGD1GtGZBmGS9yNV76NbXUk+WJLkSgei4b1Kp2zEGWTOxbKLXsL9+/3wI8ncsycQqhWVOb3dP3Ssb5yO+2qX1/07E4Pqw+91Ap11hgZXqCNi4sY4vX87DtZB+LFlNeFqfLJk8LA+5YpnWnzSgiSVmlkF75S+oXX8q5V/w4Z8XbrV1PAPli/rMn2usI+ucl9fyDE5U1Sxozu2VVUliewAuTiJ5XpmKPPICJahs5B3Rdok1/KliR+ZnxpKicthY2thYARGATianhdaapdKKqYCqHaGQ6LNpoEOiufocHmONXSrIjI4DKwIZTqCDuD6EYAwLMvZlI+oIP+4IwI1cQolaKdepw99ASCfdr/ge39h5Numx0AIZU1TJwaTozFpOHMfgzHU0v/RJ3Md7BW1tscHKFXS4sysNCLEMD6jQi32xA4KmqvZtU0lUktA3UhcgZGb5VbcWJylDp4gCQBsTvjifEngQ03EKVsjGyyIRlNyAoDnsCbeK1hob74PU4DJSsTSNmiNy1M58I0P7pz+71t4TdfLL3acXam4hCaWo6lPIxB6b/AA3up3UnwyLf8pI2xntojPcsUs8gMvLzuHMU1PkvlCm1gBl2y2Qfe19TbDbl7g0qQSRyIklKHBMvUKiMMQCAPxACzHa3nphxxH2VVsM0aUdRJkyMokJy9MHdbhrm48hp6YS8qcaRibRSDKVChhlU6WfK250B17388ZXQ9ODvPhifg0tYUpnkWlWIF4+r8TrK18rI2guovuSdfIYexcl0sDxjSqNtmsATpYKGsrtudz8oFr7tv2b43Iw0gjS+qHLY6AXOXU7ZrX3Jxy4F7JKmWUtU1MiGN+w1Y6HMrHQr3/8AzHSok444J+2yYXmKes8NDTOyrbNJKcii2wudBqNh5D6FlwP2e1FZMJq8GKFWusN/ESABqx1CmwJ29Lbg+hr6WhijgaYXRQqoTnka23gQFmb6DW2NZFqaqwAakhPzE26769sptECO5u2uwxfV00Yf0rczFTWksaSjADqAsjgApTi3cd5LfKn0LabzHDOGJBGI4xYDXU3LE6lmJ+ZibknGaDh0cCBIlCqOwvqTuSTqSTqSdT54jK2seqLQ05yqPDNOD8nmsenilGxOyX7kWxqKzSpvV1HT/wDTwMDKe0sg1VB5qhGZh55B2OCFVw3oKBIY0jjGVEAVR5AbYdYAWFhYWAFhYWFgDlU0yyIUcBlYEMpFwQdwQdxgI/oCq4a2ag+PS3u1JI1mj3v0JG2/gbT110PMYyjAA9wXnemqgwRisiC8kLqVlS24MZ1J+lxt54DuAVpnhrK+sJen+Iwp2dXRQosqNAyXjlAHnc5xg645yrTVdjNECy/LILrIn8Mi2Zf1wP1nJ1WEeJKlKinkGV4axLkjT+3iyuTYGzMCRYb2wBF0VBLBSy1MwmpBHCJ/6tOXQ3BZkMM+YBksL9mv9sPKLitQxqAvERlp1SSQzUaXVZI+ovijlRWsu9lFsMq+SohopqSeilySo6GSKqSU3cHX45RrAaAbabYF/wBp6WOCsgmqHgq6lIElzQnIioqqAvReQlulfUsQSRoBcYAMKjmCpFAlYtarxS5AgSiXPd2yqLNU2BzG2psLYieI1c0tPTFaioqZKp3jyySe7xq0StnVlphe5KMoAaxNiSRpiNp+MULUktHTVbylqhaiAGAgplKOVI+EmXOrHwlfmPfE7ScKNRRJTwwVBMcpmWfqxQlZTIXYgBpSLZyB4W7DzOAITi3E5IY6KfhkXRSqQnpxLHmMqHMyySOMzrlEgK3GqjFoHmqnFPFOz5VmVWiWxLvmAICxjxM2uwBxDcH5PnjhihMscUURJURLnkLEsWbrTDwsSxN1QEZmAOxwQcK5ehpyWRPiEWaRiWkb6uxJP0vbADFqaerbx5qanNjkB+NKPJ2H7le2UXY33XYzlJRpEgSNVRFFlVQAAPQDbHa2M4AwBjOFhYAWFhYW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6030" y="-113562"/>
            <a:ext cx="9005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C" sz="3600" dirty="0" smtClean="0">
                <a:ln w="1016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MAPA ESTRATÉGICO</a:t>
            </a:r>
            <a:endParaRPr lang="es-EC" sz="3600" dirty="0">
              <a:ln w="10160">
                <a:solidFill>
                  <a:schemeClr val="accent1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0942" y="607167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8377" t="21454" r="32844" b="11165"/>
          <a:stretch/>
        </p:blipFill>
        <p:spPr>
          <a:xfrm>
            <a:off x="1993539" y="670974"/>
            <a:ext cx="5602797" cy="592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eg;base64,/9j/4AAQSkZJRgABAQAAAQABAAD/2wCEAAkGBhQSEBUUExQWFRQWGR4aFhgXGB0cHRghIR8bIxkiHxkYHCYiGhonHh4ZHy8iJSgpLC04Gh4xNTE2NicuLCkBCQoKDgwOGA8PGiwgHxwsLC8sKikpLCkpKSwpKSwsKSwpKSksKSwpLCksLCksLCwpKSwsKSkpKSkpKSwsLCwpNv/AABEIAH8AgQMBIgACEQEDEQH/xAAcAAABBAMBAAAAAAAAAAAAAAAGAAQFBwECAwj/xABCEAACAQIEBAMGAwQJAgcAAAABAgMEEQASITEFBhNBIlFhBxQjMnGBQlKRFjNy0RUkQ1OCkqGx8GJjJTREc8Hh8f/EABoBAQADAQEBAAAAAAAAAAAAAAABAwQCBQb/xAAlEQACAgEDAwQDAAAAAAAAAAAAAQIDERIhMQRBUQUTImEUI3H/2gAMAwEAAhEDEQA/ALxwsLGCcAZvjUthhxvjcNLE007iONbAk+Z2AHdj2AxXvNfHKt4klmjanpZXEaQ9QRvJmBsamfUQRG1sq+LxasMAF3E+d4I2aOMPUTL8yQjME/8AckNki7/Mw2OmISt4/WmXpErBI0ZlSKFBNI6ggG00pWHOL3KgNYN9yA1HFgpzL1IqedYzBSC4SaCQdOaNUUZeuj+MPuQAdRgggnmieiWpBSegdkUqTJLVReJbCGIMykqI2u1gbYAaQ8aeU0ZlNR06tnAaWolYsEyAjpUgUAk5xsdgSfLJpl91qKlqWhbwTe7pIrPNmilMfiaVi0q2A10y3UWAxLDlWWZAkVLPEqzyzQySVApmjMl8wAhV3yWJtfXxWOgw/h5AnDO4SiBkBDK4qJQMxBexMqi7MAWKotzuMQAY4fxOlMDTGigjyPOkmSMxuvRpVkkAZGDA9XONDtYeuHjVbUVG1RULNAWEbQLS1Mj9UuoaQdOcuAyC+YnSyi2CGTkecrIGSgZXMruqpPHmaVMkhziVspZdCcpt2F8QFf7OiqWlp6iQ5XyvBVGUozDKHKyiN2sgC2BtYW73xIC+ilrukkqPFVRugcK4EMmtjpIgMbGx2yr213u/oubImcRzK9NK1rJMMuYnskl8kh9FJPphpwHmCnSnWAOxlghAMTIySkIoBtGwu17D5bjUa4q/9pyOtUTXmWVGaenluY+u7fAhVWW6tFGuZyNgDrrgC9wwxtfFecJ4lUUwRUtKpjMhpeqJHSMaZ6eYfvIzoQkni8jpYmvCeLxVESyxNmRr62IIINiCp1VgdCDqMAPsLGAcZwAsLCwsAI4jeO8cjpIGmmayL+rH8KqO7E6ADEgx0xU3Gua4pquOonfLRrI8VGxy5TIit1anxAghNEQa3JvbAHSq4/0amCp4pBOWlDPTxxgPFSKAL5l3M2U5maxyg6bHBtW8Roqqhd3eOWlkUhypuCD28Oue5FhbNe3e2ATidRJV04pq+ISIoWVa5CqBY9CrPGwLJMw8PSt48xA88GfBOBDMJ5YljyktBAigLCNsxVdDOw3P4b2HckDjwjhM0sEMZaWGCNQqlre8SADwlmAtDp5eM21K6jBBw/hMMC5Yo1S+psNWPmzHVj6knA9zFzJXoCKPh7ym2jSSKgv6Je7D7rireZeIcyvrJFLGh/DAq2H1yEt+pxDBe71sYYKXQMdgWAJ+g7//AFhwDfHkCp5nrkYq80ysN1JtttdT9TixOTOf+KmnB+F0FuTUTxyFV1tYlNTqCL+h8sc7nWE+C+mbGpYYoTnb2r8QRpKOVIYpY9GeMkhrjQgG9gbgj6jAAvMFbJqryMQQTlFwLEWNgthricsg9YcS4RDUJkmjV17Zht6g7qfUWOBLjPKMiNFIplqUgfNGM4FRFsHySHSdWUZSj622bFZcH47zHEcyRVEin8MkN1P2IBH2OLU5Y5trZARW8OlhIA8cdmU/4L5h9s2JyQL2e0pY1FTIUklmkPxVN/ANEjyEZoigABQ99bnHHmusSlq42ppVWrk1amY2WqUb30sk3ZHJF7FTe+JjinBWjkaqpBaY2MsfyipA7G+iygfK/wBjpgF4PxGmpZ+tU9SomqQ7LKoZjNaRBHE0B0FQjaBFAC5d8SCzuC8YSphWWM6NuDujfiVh2dTcEemJDFT8F5zRKqScdNMzf16nRs/SF8sUxb5S66LKENhmU7qcWshuMAbYWFhYAEfaDxVlhSmiNpqt+iGH9mhF5n3Gipm7jcYr3jETmM+7RPJTZelAYM1RBMseipNTsA0b/wDdTvrsb4leceL2rKqpaMSw0qLSAMxCKZxmqGYoCwshVdB39MRHB69+qArT9OkTrUcUwVnOf4MKF0s8aMzjwMpbKBrgAy5M5WiVrIhEcLKXuxfPOFFxmJuYoB4FF7XJ7rfBxUSZEY+QJt52BOOPBeHiCnjiBvkUAt3Y/iY+pa5++I3mviIWJogbPKjqp/LdWsbd9e2K7JYRKGXCec0mqBGQUbLou5zfjzWHhA9baEeYGIKX2rP/AEgaMUpuHtfP4iL7quWxvcEa46+zrgvgmM3TM5JWXpAkKWC5lMh+aQaXAPhvbAbw6jT+lHKZmX48YQkFz0gmpIH43L2GwAFsZtcoRcmXVxTzktfj3KVJWraeFH0sGt4h5Wcajz3xUvOvsfNIY5+HuWOfKUcKSCx0IutioF73GgF774Iq2rggjDSKFJNmGtwdexi20P6jffEVV8WoXcMepddQASBub+ER2Pltpr9MZvzm+xTNwreGyL5W9j0lcwqqyoZS0rddCvjeza+MHTN4je21iBi4abhdPw+mboQgBEJsi+J7DzGpJsNfqcVXRcUo45GdTJmIsPyi21l6Nhp5eZwRJWo6xtF1JGkawy5TYELrcxdibEW7eWEuua7CEq5vCZK8ke0Rq5pUaEI0e5D+HN+XXuTcj6emCrhvGUmNluGAuykWKm9iCOxBxU/IHDozxFgxF5WkmTLYZDFIVysoFiGVgw0BGoFu8jzPVtwrisdQP3E2VZRc/KTYm5JuVJ28svljfGbaTLLIpMtg4B+duC2WTK7RQ1Q6czLf4chsI5dPwn93JtcMPU4NkkBt645V9GssbxuLo6lWHmCLHFxUUya808ppaegCICzNEw60jB8qSqBGT7rG4F7yE33GLF5LqDGslG7FmpSFRm3eJheFr9yBdCR3Q+eA7idLEskb1hVYVYwVKrI0ZklW2R2WNc0+eIIQpItfHblqeOmmpekZcmdomzwmINHOzNDkjc5hHHKAoJFvGbHsBBamFjl1h/y388ZxJJVvB+W6uppfeaWqWGSaWpdrhmVxI5RGurbqiDLdTbtbEpw/hM61cS1nRaWWXqXiHhKQRgLe4uWMjh7Ne3bYYn/Z3Aq8JowosOgh08yLn/Uk/fGlZUheKoWICrRysSdh8WK5v20GACRdBitfaLxMR1SBzq4Xoi18zrmCW03DO9x5ZcG8HMMElskqtm+Urcg6X3tbbFfc1ofe5WKpZWBDvGGMWbwB08Vs248Q0MSnGK+cXsdxQectcIWnpY4woWwucq5dTqdNTf1JJ01xWfB6R041UrIqh7SN4TcANYpt3IN9fLFscLhyQxpcHKii41BsBqDpp9sRnH6dVKEALfOWIA18Jvc/c45vj+ov6eemWPJRdaTNKztKgfX52C3C7DW172sPUa74bk+RB9Rt+v8AphvVgmVhci6ttqd/9vM4keGnJFmUuWUIVCiPcq17llbsBpp3074yutOOTr1XpYWvbZjQsBuQNtzb/f8AX6YmuVKz+sZAQyHOSFINysb5SCL212xF8aos3TCEkPlazhRbctqijuNrHth1ynShK3KLW8R8O37p+xA/5bzxGiKg2eLX03stSfkNeS6T/wAdqXjjsiZ1kJN2UkixGl7Eq3674nPa3w/qUStYXR737gWJ08xcC4Olte2CbgfD41BdUUOzPdgoDEZ2sCRv2wN+1fifToygW97MTmAtlYaep3NvJTjbDapHpzs1yyzr7OeNNPGLM0kaqVzNuGU2sR55Mut9bHTBtiqvYfVhIZ42uGMpy3PzBVUNYdgCdf4vTFirx2E6dVRrbU212sC1gTfyxbXOMfjk4kgX5tqOhJVMZpIEanSbPEiswMblZMoYWzFWjXXz9MBfEA4uXSuSSSCQxGrkicuYis6WCNdLZG/Drm1xZPHaBZaymDjMjR1COp+VgRGbMO+2FByJQwRyCGmijLxujMo8VmUhhmOtsXnA3/bqPzk/yjCx5s/aeq/v5P8AMP5YziST0t7NKvqcJoza1ogpHkUupv63G2NONQZuIoP76kniH1DRMf8AS+OHs6i6IrKXboVUmUeSSWdLeY1P6YkeavhmmqO0M65z5JIDG32BZT9r4h8ADuTJ70IB1yuVfte/hb7ixHrbHP2gcEleqSWCWJQ6KZ0a97AmzDs34l3Grm51GHnPHBVpZqepgjAHUCyqo0Ylrg287ltrHxY34/IsojlTNJGBrZrKFvqrKSLkqzC3ovkMeLJeza298l3IccHqkkgjeMgoyjLba1vT9MR3NQ0TUA2e2vfL29bX7YieRqzL8HNdMt4xe+VVOW2ovpt+n3l+ZibxlQCfiWvax8B39CbDQ412Wa6spHMfjLJSVD7sGkM/Vz5iBkGlr6jVTqf5euHi1FAL2E+ulgABoABsmptf9cO+cOHZVjldOnI5KlV2IFzfTbQ2v39LYeU/RoqJJWiWWaUXXMuYb6DXQaEfXHmuzOMdz6GSpdKtlyyK96oSBcS6WtcXta+X8Otr23xvw2WnNZC1OXubiTONvARfb6jfyw64xFFU0K1aR9JwwV1AAB22Av5i33w55T4Zkh6yRq7uVDEkCym9rXOltz53xGvZmbqaKp0KyPJa3BD8Lz8T7/xtgY9qcKe6h2Uu2cIPIA3LX00By2P1wT8FkvFc75322+du+AX2ncy0xeOlZ8zZ1zBTqhzAa6Gxtm0tfX6Y9SOfZWx4vcxyHw1P6NWcMS3j8Q8iMrC3Zc3i/wAN8LmW7yUigrmkl21tZpEIINtNFXQ//GHnCB7qJY2CxxxFCqrtYICo1FzIWZbk3uR5Y19nvL6SK1XIuZjKWhvpkC3XQDw6tm1A1xjri7Ls8YLeEEvEP/P0gG2Wcn9Ixr+uJPitUI4JHa+VI2Y23sFJP30xFUvxOIym3hghSMG5+ZyXceXyiL119cLniYihlVfmlAhT6yEINP8AFj2yg85fsHVf9r/MP5YWPSH7GU/92v6n+eFgCIqm9143G+0ddF02Pbqxax39TGWUedicFHFeHpUQSQvqkilG+jCxt69/tiJ564E1VRMsRtPGRLARuJEN01O1z4fvh1ytx5a2lSZdCRlkQ7o40dSOxB7fTAATzGZ5uHxTqSamicpPHrZmWwZiBvssq+jYecn8Qh4jSurlTIQBKVPivobi4uBsbFbC5GuoxNcdX3Sf3u14XAjq+9lH7uS3cLcq3/S1/wAOK643wM8IrvfYczUj6gRtoGbsSLgLrcHuLAYy3VZ+S5RbDdYHI5Wj4dMBHNK8wKmLMwXIoa8gBWysGUWsTpY+dxY3D6+OrQiSNWsdAygg+oVxcbkWIBwL1FfHXwZ4phG4UO17hXK3sysVGY7i+x2OowLjilbHURSJEydUhWnZGKICRc5GYHMoznIdb3AJB0xRlPX9EuKxuEHO/BV6MyoqqVcSKqrbwlVvoLDfP9bWwJ8J5mjEHu9VEZYh8ljYr97i4/55YIa/ngZS04XqwHKzBSBKjW8Sh+2qup20YdxiHm5VBnSSI5qaTxq4NgB5XvpuCCdB321yzrw34Pb6G2mVTrtGXHeZlmjWGGPpQqbhb6sfW2D7k7hiCNEkVGVUzsGUGx8IW9wdbBj6XwDU/ABDUO1QyrDES7NfcbrYa3JJACnfXcY35p9oMbQNBDfI/wC/lW63/LGl7Fh5n+I+d+qa8y24I9QtpUFXVwWZxrnGlooDkKlgSscUVrs3koGlhe5PbXFYez/lVqrifvU6jKD1jqSc2mW5A7kg6m51NtcQXK/IclUyVVQtoM1/iMVEne17XIJvqo01OuLi4lx+noIjmZVLnUJrqAAFQd8qgWA8jpfHpO1LZbnh4Iv2k8xrToTGD1GtGZBmGS9yNV76NbXUk+WJLkSgei4b1Kp2zEGWTOxbKLXsL9+/3wI8ncsycQqhWVOb3dP3Ssb5yO+2qX1/07E4Pqw+91Ap11hgZXqCNi4sY4vX87DtZB+LFlNeFqfLJk8LA+5YpnWnzSgiSVmlkF75S+oXX8q5V/w4Z8XbrV1PAPli/rMn2usI+ucl9fyDE5U1Sxozu2VVUliewAuTiJ5XpmKPPICJahs5B3Rdok1/KliR+ZnxpKicthY2thYARGATianhdaapdKKqYCqHaGQ6LNpoEOiufocHmONXSrIjI4DKwIZTqCDuD6EYAwLMvZlI+oIP+4IwI1cQolaKdepw99ASCfdr/ge39h5Numx0AIZU1TJwaTozFpOHMfgzHU0v/RJ3Md7BW1tscHKFXS4sysNCLEMD6jQi32xA4KmqvZtU0lUktA3UhcgZGb5VbcWJylDp4gCQBsTvjifEngQ03EKVsjGyyIRlNyAoDnsCbeK1hob74PU4DJSsTSNmiNy1M58I0P7pz+71t4TdfLL3acXam4hCaWo6lPIxB6b/AA3up3UnwyLf8pI2xntojPcsUs8gMvLzuHMU1PkvlCm1gBl2y2Qfe19TbDbl7g0qQSRyIklKHBMvUKiMMQCAPxACzHa3nphxxH2VVsM0aUdRJkyMokJy9MHdbhrm48hp6YS8qcaRibRSDKVChhlU6WfK250B17388ZXQ9ODvPhifg0tYUpnkWlWIF4+r8TrK18rI2guovuSdfIYexcl0sDxjSqNtmsATpYKGsrtudz8oFr7tv2b43Iw0gjS+qHLY6AXOXU7ZrX3Jxy4F7JKmWUtU1MiGN+w1Y6HMrHQr3/8AzHSok444J+2yYXmKes8NDTOyrbNJKcii2wudBqNh5D6FlwP2e1FZMJq8GKFWusN/ESABqx1CmwJ29Lbg+hr6WhijgaYXRQqoTnka23gQFmb6DW2NZFqaqwAakhPzE26769sptECO5u2uwxfV00Yf0rczFTWksaSjADqAsjgApTi3cd5LfKn0LabzHDOGJBGI4xYDXU3LE6lmJ+ZibknGaDh0cCBIlCqOwvqTuSTqSTqSdT54jK2seqLQ05yqPDNOD8nmsenilGxOyX7kWxqKzSpvV1HT/wDTwMDKe0sg1VB5qhGZh55B2OCFVw3oKBIY0jjGVEAVR5AbYdYAWFhYWAFhYWFgDlU0yyIUcBlYEMpFwQdwQdxgI/oCq4a2ag+PS3u1JI1mj3v0JG2/gbT110PMYyjAA9wXnemqgwRisiC8kLqVlS24MZ1J+lxt54DuAVpnhrK+sJen+Iwp2dXRQosqNAyXjlAHnc5xg645yrTVdjNECy/LILrIn8Mi2Zf1wP1nJ1WEeJKlKinkGV4axLkjT+3iyuTYGzMCRYb2wBF0VBLBSy1MwmpBHCJ/6tOXQ3BZkMM+YBksL9mv9sPKLitQxqAvERlp1SSQzUaXVZI+ovijlRWsu9lFsMq+SohopqSeilySo6GSKqSU3cHX45RrAaAbabYF/wBp6WOCsgmqHgq6lIElzQnIioqqAvReQlulfUsQSRoBcYAMKjmCpFAlYtarxS5AgSiXPd2yqLNU2BzG2psLYieI1c0tPTFaioqZKp3jyySe7xq0StnVlphe5KMoAaxNiSRpiNp+MULUktHTVbylqhaiAGAgplKOVI+EmXOrHwlfmPfE7ScKNRRJTwwVBMcpmWfqxQlZTIXYgBpSLZyB4W7DzOAITi3E5IY6KfhkXRSqQnpxLHmMqHMyySOMzrlEgK3GqjFoHmqnFPFOz5VmVWiWxLvmAICxjxM2uwBxDcH5PnjhihMscUURJURLnkLEsWbrTDwsSxN1QEZmAOxwQcK5ehpyWRPiEWaRiWkb6uxJP0vbADFqaerbx5qanNjkB+NKPJ2H7le2UXY33XYzlJRpEgSNVRFFlVQAAPQDbHa2M4AwBjOFhYAWFhYW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1268" name="AutoShape 4" descr="data:image/jpeg;base64,/9j/4AAQSkZJRgABAQAAAQABAAD/2wCEAAkGBhQSEBUUExQWFRQWGR4aFhgXGB0cHRghIR8bIxkiHxkYHCYiGhonHh4ZHy8iJSgpLC04Gh4xNTE2NicuLCkBCQoKDgwOGA8PGiwgHxwsLC8sKikpLCkpKSwpKSwsKSwpKSksKSwpLCksLCksLCwpKSwsKSkpKSkpKSwsLCwpNv/AABEIAH8AgQMBIgACEQEDEQH/xAAcAAABBAMBAAAAAAAAAAAAAAAGAAQFBwECAwj/xABCEAACAQIEBAMGAwQJAgcAAAABAgMEEQASITEFBhNBIlFhBxQjMnGBQlKRFjNy0RUkQ1OCkqGx8GJjJTREc8Hh8f/EABoBAQADAQEBAAAAAAAAAAAAAAABAwQCBQb/xAAlEQACAgEDAwQDAAAAAAAAAAAAAQIDERIhMQRBUQUTImEUI3H/2gAMAwEAAhEDEQA/ALxwsLGCcAZvjUthhxvjcNLE007iONbAk+Z2AHdj2AxXvNfHKt4klmjanpZXEaQ9QRvJmBsamfUQRG1sq+LxasMAF3E+d4I2aOMPUTL8yQjME/8AckNki7/Mw2OmISt4/WmXpErBI0ZlSKFBNI6ggG00pWHOL3KgNYN9yA1HFgpzL1IqedYzBSC4SaCQdOaNUUZeuj+MPuQAdRgggnmieiWpBSegdkUqTJLVReJbCGIMykqI2u1gbYAaQ8aeU0ZlNR06tnAaWolYsEyAjpUgUAk5xsdgSfLJpl91qKlqWhbwTe7pIrPNmilMfiaVi0q2A10y3UWAxLDlWWZAkVLPEqzyzQySVApmjMl8wAhV3yWJtfXxWOgw/h5AnDO4SiBkBDK4qJQMxBexMqi7MAWKotzuMQAY4fxOlMDTGigjyPOkmSMxuvRpVkkAZGDA9XONDtYeuHjVbUVG1RULNAWEbQLS1Mj9UuoaQdOcuAyC+YnSyi2CGTkecrIGSgZXMruqpPHmaVMkhziVspZdCcpt2F8QFf7OiqWlp6iQ5XyvBVGUozDKHKyiN2sgC2BtYW73xIC+ilrukkqPFVRugcK4EMmtjpIgMbGx2yr213u/oubImcRzK9NK1rJMMuYnskl8kh9FJPphpwHmCnSnWAOxlghAMTIySkIoBtGwu17D5bjUa4q/9pyOtUTXmWVGaenluY+u7fAhVWW6tFGuZyNgDrrgC9wwxtfFecJ4lUUwRUtKpjMhpeqJHSMaZ6eYfvIzoQkni8jpYmvCeLxVESyxNmRr62IIINiCp1VgdCDqMAPsLGAcZwAsLCwsAI4jeO8cjpIGmmayL+rH8KqO7E6ADEgx0xU3Gua4pquOonfLRrI8VGxy5TIit1anxAghNEQa3JvbAHSq4/0amCp4pBOWlDPTxxgPFSKAL5l3M2U5maxyg6bHBtW8Roqqhd3eOWlkUhypuCD28Oue5FhbNe3e2ATidRJV04pq+ISIoWVa5CqBY9CrPGwLJMw8PSt48xA88GfBOBDMJ5YljyktBAigLCNsxVdDOw3P4b2HckDjwjhM0sEMZaWGCNQqlre8SADwlmAtDp5eM21K6jBBw/hMMC5Yo1S+psNWPmzHVj6knA9zFzJXoCKPh7ym2jSSKgv6Je7D7rireZeIcyvrJFLGh/DAq2H1yEt+pxDBe71sYYKXQMdgWAJ+g7//AFhwDfHkCp5nrkYq80ysN1JtttdT9TixOTOf+KmnB+F0FuTUTxyFV1tYlNTqCL+h8sc7nWE+C+mbGpYYoTnb2r8QRpKOVIYpY9GeMkhrjQgG9gbgj6jAAvMFbJqryMQQTlFwLEWNgthricsg9YcS4RDUJkmjV17Zht6g7qfUWOBLjPKMiNFIplqUgfNGM4FRFsHySHSdWUZSj622bFZcH47zHEcyRVEin8MkN1P2IBH2OLU5Y5trZARW8OlhIA8cdmU/4L5h9s2JyQL2e0pY1FTIUklmkPxVN/ANEjyEZoigABQ99bnHHmusSlq42ppVWrk1amY2WqUb30sk3ZHJF7FTe+JjinBWjkaqpBaY2MsfyipA7G+iygfK/wBjpgF4PxGmpZ+tU9SomqQ7LKoZjNaRBHE0B0FQjaBFAC5d8SCzuC8YSphWWM6NuDujfiVh2dTcEemJDFT8F5zRKqScdNMzf16nRs/SF8sUxb5S66LKENhmU7qcWshuMAbYWFhYAEfaDxVlhSmiNpqt+iGH9mhF5n3Gipm7jcYr3jETmM+7RPJTZelAYM1RBMseipNTsA0b/wDdTvrsb4leceL2rKqpaMSw0qLSAMxCKZxmqGYoCwshVdB39MRHB69+qArT9OkTrUcUwVnOf4MKF0s8aMzjwMpbKBrgAy5M5WiVrIhEcLKXuxfPOFFxmJuYoB4FF7XJ7rfBxUSZEY+QJt52BOOPBeHiCnjiBvkUAt3Y/iY+pa5++I3mviIWJogbPKjqp/LdWsbd9e2K7JYRKGXCec0mqBGQUbLou5zfjzWHhA9baEeYGIKX2rP/AEgaMUpuHtfP4iL7quWxvcEa46+zrgvgmM3TM5JWXpAkKWC5lMh+aQaXAPhvbAbw6jT+lHKZmX48YQkFz0gmpIH43L2GwAFsZtcoRcmXVxTzktfj3KVJWraeFH0sGt4h5Wcajz3xUvOvsfNIY5+HuWOfKUcKSCx0IutioF73GgF774Iq2rggjDSKFJNmGtwdexi20P6jffEVV8WoXcMepddQASBub+ER2Pltpr9MZvzm+xTNwreGyL5W9j0lcwqqyoZS0rddCvjeza+MHTN4je21iBi4abhdPw+mboQgBEJsi+J7DzGpJsNfqcVXRcUo45GdTJmIsPyi21l6Nhp5eZwRJWo6xtF1JGkawy5TYELrcxdibEW7eWEuua7CEq5vCZK8ke0Rq5pUaEI0e5D+HN+XXuTcj6emCrhvGUmNluGAuykWKm9iCOxBxU/IHDozxFgxF5WkmTLYZDFIVysoFiGVgw0BGoFu8jzPVtwrisdQP3E2VZRc/KTYm5JuVJ28svljfGbaTLLIpMtg4B+duC2WTK7RQ1Q6czLf4chsI5dPwn93JtcMPU4NkkBt645V9GssbxuLo6lWHmCLHFxUUya808ppaegCICzNEw60jB8qSqBGT7rG4F7yE33GLF5LqDGslG7FmpSFRm3eJheFr9yBdCR3Q+eA7idLEskb1hVYVYwVKrI0ZklW2R2WNc0+eIIQpItfHblqeOmmpekZcmdomzwmINHOzNDkjc5hHHKAoJFvGbHsBBamFjl1h/y388ZxJJVvB+W6uppfeaWqWGSaWpdrhmVxI5RGurbqiDLdTbtbEpw/hM61cS1nRaWWXqXiHhKQRgLe4uWMjh7Ne3bYYn/Z3Aq8JowosOgh08yLn/Uk/fGlZUheKoWICrRysSdh8WK5v20GACRdBitfaLxMR1SBzq4Xoi18zrmCW03DO9x5ZcG8HMMElskqtm+Urcg6X3tbbFfc1ofe5WKpZWBDvGGMWbwB08Vs248Q0MSnGK+cXsdxQectcIWnpY4woWwucq5dTqdNTf1JJ01xWfB6R041UrIqh7SN4TcANYpt3IN9fLFscLhyQxpcHKii41BsBqDpp9sRnH6dVKEALfOWIA18Jvc/c45vj+ov6eemWPJRdaTNKztKgfX52C3C7DW172sPUa74bk+RB9Rt+v8AphvVgmVhci6ttqd/9vM4keGnJFmUuWUIVCiPcq17llbsBpp3074yutOOTr1XpYWvbZjQsBuQNtzb/f8AX6YmuVKz+sZAQyHOSFINysb5SCL212xF8aos3TCEkPlazhRbctqijuNrHth1ynShK3KLW8R8O37p+xA/5bzxGiKg2eLX03stSfkNeS6T/wAdqXjjsiZ1kJN2UkixGl7Eq3674nPa3w/qUStYXR737gWJ08xcC4Olte2CbgfD41BdUUOzPdgoDEZ2sCRv2wN+1fifToygW97MTmAtlYaep3NvJTjbDapHpzs1yyzr7OeNNPGLM0kaqVzNuGU2sR55Mut9bHTBtiqvYfVhIZ42uGMpy3PzBVUNYdgCdf4vTFirx2E6dVRrbU212sC1gTfyxbXOMfjk4kgX5tqOhJVMZpIEanSbPEiswMblZMoYWzFWjXXz9MBfEA4uXSuSSSCQxGrkicuYis6WCNdLZG/Drm1xZPHaBZaymDjMjR1COp+VgRGbMO+2FByJQwRyCGmijLxujMo8VmUhhmOtsXnA3/bqPzk/yjCx5s/aeq/v5P8AMP5YziST0t7NKvqcJoza1ogpHkUupv63G2NONQZuIoP76kniH1DRMf8AS+OHs6i6IrKXboVUmUeSSWdLeY1P6YkeavhmmqO0M65z5JIDG32BZT9r4h8ADuTJ70IB1yuVfte/hb7ixHrbHP2gcEleqSWCWJQ6KZ0a97AmzDs34l3Grm51GHnPHBVpZqepgjAHUCyqo0Ylrg287ltrHxY34/IsojlTNJGBrZrKFvqrKSLkqzC3ovkMeLJeza298l3IccHqkkgjeMgoyjLba1vT9MR3NQ0TUA2e2vfL29bX7YieRqzL8HNdMt4xe+VVOW2ovpt+n3l+ZibxlQCfiWvax8B39CbDQ412Wa6spHMfjLJSVD7sGkM/Vz5iBkGlr6jVTqf5euHi1FAL2E+ulgABoABsmptf9cO+cOHZVjldOnI5KlV2IFzfTbQ2v39LYeU/RoqJJWiWWaUXXMuYb6DXQaEfXHmuzOMdz6GSpdKtlyyK96oSBcS6WtcXta+X8Otr23xvw2WnNZC1OXubiTONvARfb6jfyw64xFFU0K1aR9JwwV1AAB22Av5i33w55T4Zkh6yRq7uVDEkCym9rXOltz53xGvZmbqaKp0KyPJa3BD8Lz8T7/xtgY9qcKe6h2Uu2cIPIA3LX00By2P1wT8FkvFc75322+du+AX2ncy0xeOlZ8zZ1zBTqhzAa6Gxtm0tfX6Y9SOfZWx4vcxyHw1P6NWcMS3j8Q8iMrC3Zc3i/wAN8LmW7yUigrmkl21tZpEIINtNFXQ//GHnCB7qJY2CxxxFCqrtYICo1FzIWZbk3uR5Y19nvL6SK1XIuZjKWhvpkC3XQDw6tm1A1xjri7Ls8YLeEEvEP/P0gG2Wcn9Ixr+uJPitUI4JHa+VI2Y23sFJP30xFUvxOIym3hghSMG5+ZyXceXyiL119cLniYihlVfmlAhT6yEINP8AFj2yg85fsHVf9r/MP5YWPSH7GU/92v6n+eFgCIqm9143G+0ddF02Pbqxax39TGWUedicFHFeHpUQSQvqkilG+jCxt69/tiJ564E1VRMsRtPGRLARuJEN01O1z4fvh1ytx5a2lSZdCRlkQ7o40dSOxB7fTAATzGZ5uHxTqSamicpPHrZmWwZiBvssq+jYecn8Qh4jSurlTIQBKVPivobi4uBsbFbC5GuoxNcdX3Sf3u14XAjq+9lH7uS3cLcq3/S1/wAOK643wM8IrvfYczUj6gRtoGbsSLgLrcHuLAYy3VZ+S5RbDdYHI5Wj4dMBHNK8wKmLMwXIoa8gBWysGUWsTpY+dxY3D6+OrQiSNWsdAygg+oVxcbkWIBwL1FfHXwZ4phG4UO17hXK3sysVGY7i+x2OowLjilbHURSJEydUhWnZGKICRc5GYHMoznIdb3AJB0xRlPX9EuKxuEHO/BV6MyoqqVcSKqrbwlVvoLDfP9bWwJ8J5mjEHu9VEZYh8ljYr97i4/55YIa/ngZS04XqwHKzBSBKjW8Sh+2qup20YdxiHm5VBnSSI5qaTxq4NgB5XvpuCCdB321yzrw34Pb6G2mVTrtGXHeZlmjWGGPpQqbhb6sfW2D7k7hiCNEkVGVUzsGUGx8IW9wdbBj6XwDU/ABDUO1QyrDES7NfcbrYa3JJACnfXcY35p9oMbQNBDfI/wC/lW63/LGl7Fh5n+I+d+qa8y24I9QtpUFXVwWZxrnGlooDkKlgSscUVrs3koGlhe5PbXFYez/lVqrifvU6jKD1jqSc2mW5A7kg6m51NtcQXK/IclUyVVQtoM1/iMVEne17XIJvqo01OuLi4lx+noIjmZVLnUJrqAAFQd8qgWA8jpfHpO1LZbnh4Iv2k8xrToTGD1GtGZBmGS9yNV76NbXUk+WJLkSgei4b1Kp2zEGWTOxbKLXsL9+/3wI8ncsycQqhWVOb3dP3Ssb5yO+2qX1/07E4Pqw+91Ap11hgZXqCNi4sY4vX87DtZB+LFlNeFqfLJk8LA+5YpnWnzSgiSVmlkF75S+oXX8q5V/w4Z8XbrV1PAPli/rMn2usI+ucl9fyDE5U1Sxozu2VVUliewAuTiJ5XpmKPPICJahs5B3Rdok1/KliR+ZnxpKicthY2thYARGATianhdaapdKKqYCqHaGQ6LNpoEOiufocHmONXSrIjI4DKwIZTqCDuD6EYAwLMvZlI+oIP+4IwI1cQolaKdepw99ASCfdr/ge39h5Numx0AIZU1TJwaTozFpOHMfgzHU0v/RJ3Md7BW1tscHKFXS4sysNCLEMD6jQi32xA4KmqvZtU0lUktA3UhcgZGb5VbcWJylDp4gCQBsTvjifEngQ03EKVsjGyyIRlNyAoDnsCbeK1hob74PU4DJSsTSNmiNy1M58I0P7pz+71t4TdfLL3acXam4hCaWo6lPIxB6b/AA3up3UnwyLf8pI2xntojPcsUs8gMvLzuHMU1PkvlCm1gBl2y2Qfe19TbDbl7g0qQSRyIklKHBMvUKiMMQCAPxACzHa3nphxxH2VVsM0aUdRJkyMokJy9MHdbhrm48hp6YS8qcaRibRSDKVChhlU6WfK250B17388ZXQ9ODvPhifg0tYUpnkWlWIF4+r8TrK18rI2guovuSdfIYexcl0sDxjSqNtmsATpYKGsrtudz8oFr7tv2b43Iw0gjS+qHLY6AXOXU7ZrX3Jxy4F7JKmWUtU1MiGN+w1Y6HMrHQr3/8AzHSok444J+2yYXmKes8NDTOyrbNJKcii2wudBqNh5D6FlwP2e1FZMJq8GKFWusN/ESABqx1CmwJ29Lbg+hr6WhijgaYXRQqoTnka23gQFmb6DW2NZFqaqwAakhPzE26769sptECO5u2uwxfV00Yf0rczFTWksaSjADqAsjgApTi3cd5LfKn0LabzHDOGJBGI4xYDXU3LE6lmJ+ZibknGaDh0cCBIlCqOwvqTuSTqSTqSdT54jK2seqLQ05yqPDNOD8nmsenilGxOyX7kWxqKzSpvV1HT/wDTwMDKe0sg1VB5qhGZh55B2OCFVw3oKBIY0jjGVEAVR5AbYdYAWFhYWAFhYWFgDlU0yyIUcBlYEMpFwQdwQdxgI/oCq4a2ag+PS3u1JI1mj3v0JG2/gbT110PMYyjAA9wXnemqgwRisiC8kLqVlS24MZ1J+lxt54DuAVpnhrK+sJen+Iwp2dXRQosqNAyXjlAHnc5xg645yrTVdjNECy/LILrIn8Mi2Zf1wP1nJ1WEeJKlKinkGV4axLkjT+3iyuTYGzMCRYb2wBF0VBLBSy1MwmpBHCJ/6tOXQ3BZkMM+YBksL9mv9sPKLitQxqAvERlp1SSQzUaXVZI+ovijlRWsu9lFsMq+SohopqSeilySo6GSKqSU3cHX45RrAaAbabYF/wBp6WOCsgmqHgq6lIElzQnIioqqAvReQlulfUsQSRoBcYAMKjmCpFAlYtarxS5AgSiXPd2yqLNU2BzG2psLYieI1c0tPTFaioqZKp3jyySe7xq0StnVlphe5KMoAaxNiSRpiNp+MULUktHTVbylqhaiAGAgplKOVI+EmXOrHwlfmPfE7ScKNRRJTwwVBMcpmWfqxQlZTIXYgBpSLZyB4W7DzOAITi3E5IY6KfhkXRSqQnpxLHmMqHMyySOMzrlEgK3GqjFoHmqnFPFOz5VmVWiWxLvmAICxjxM2uwBxDcH5PnjhihMscUURJURLnkLEsWbrTDwsSxN1QEZmAOxwQcK5ehpyWRPiEWaRiWkb6uxJP0vbADFqaerbx5qanNjkB+NKPJ2H7le2UXY33XYzlJRpEgSNVRFFlVQAAPQDbHa2M4AwBjOFhYAWFhYW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-8315" y="-68002"/>
            <a:ext cx="9005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S" sz="3600" dirty="0" smtClean="0">
                <a:ln w="1016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PLAN DE ACCIÓN (FINANZAS)</a:t>
            </a:r>
            <a:endParaRPr lang="es-EC" sz="3600" dirty="0">
              <a:ln w="10160">
                <a:solidFill>
                  <a:schemeClr val="accent1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-1116632" y="38247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1584" t="23625" r="16985" b="27157"/>
          <a:stretch/>
        </p:blipFill>
        <p:spPr>
          <a:xfrm>
            <a:off x="98396" y="1124744"/>
            <a:ext cx="879217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3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eg;base64,/9j/4AAQSkZJRgABAQAAAQABAAD/2wCEAAkGBhQSEBUUExQWFRQWGR4aFhgXGB0cHRghIR8bIxkiHxkYHCYiGhonHh4ZHy8iJSgpLC04Gh4xNTE2NicuLCkBCQoKDgwOGA8PGiwgHxwsLC8sKikpLCkpKSwpKSwsKSwpKSksKSwpLCksLCksLCwpKSwsKSkpKSkpKSwsLCwpNv/AABEIAH8AgQMBIgACEQEDEQH/xAAcAAABBAMBAAAAAAAAAAAAAAAGAAQFBwECAwj/xABCEAACAQIEBAMGAwQJAgcAAAABAgMEEQASITEFBhNBIlFhBxQjMnGBQlKRFjNy0RUkQ1OCkqGx8GJjJTREc8Hh8f/EABoBAQADAQEBAAAAAAAAAAAAAAABAwQCBQb/xAAlEQACAgEDAwQDAAAAAAAAAAAAAQIDERIhMQRBUQUTImEUI3H/2gAMAwEAAhEDEQA/ALxwsLGCcAZvjUthhxvjcNLE007iONbAk+Z2AHdj2AxXvNfHKt4klmjanpZXEaQ9QRvJmBsamfUQRG1sq+LxasMAF3E+d4I2aOMPUTL8yQjME/8AckNki7/Mw2OmISt4/WmXpErBI0ZlSKFBNI6ggG00pWHOL3KgNYN9yA1HFgpzL1IqedYzBSC4SaCQdOaNUUZeuj+MPuQAdRgggnmieiWpBSegdkUqTJLVReJbCGIMykqI2u1gbYAaQ8aeU0ZlNR06tnAaWolYsEyAjpUgUAk5xsdgSfLJpl91qKlqWhbwTe7pIrPNmilMfiaVi0q2A10y3UWAxLDlWWZAkVLPEqzyzQySVApmjMl8wAhV3yWJtfXxWOgw/h5AnDO4SiBkBDK4qJQMxBexMqi7MAWKotzuMQAY4fxOlMDTGigjyPOkmSMxuvRpVkkAZGDA9XONDtYeuHjVbUVG1RULNAWEbQLS1Mj9UuoaQdOcuAyC+YnSyi2CGTkecrIGSgZXMruqpPHmaVMkhziVspZdCcpt2F8QFf7OiqWlp6iQ5XyvBVGUozDKHKyiN2sgC2BtYW73xIC+ilrukkqPFVRugcK4EMmtjpIgMbGx2yr213u/oubImcRzK9NK1rJMMuYnskl8kh9FJPphpwHmCnSnWAOxlghAMTIySkIoBtGwu17D5bjUa4q/9pyOtUTXmWVGaenluY+u7fAhVWW6tFGuZyNgDrrgC9wwxtfFecJ4lUUwRUtKpjMhpeqJHSMaZ6eYfvIzoQkni8jpYmvCeLxVESyxNmRr62IIINiCp1VgdCDqMAPsLGAcZwAsLCwsAI4jeO8cjpIGmmayL+rH8KqO7E6ADEgx0xU3Gua4pquOonfLRrI8VGxy5TIit1anxAghNEQa3JvbAHSq4/0amCp4pBOWlDPTxxgPFSKAL5l3M2U5maxyg6bHBtW8Roqqhd3eOWlkUhypuCD28Oue5FhbNe3e2ATidRJV04pq+ISIoWVa5CqBY9CrPGwLJMw8PSt48xA88GfBOBDMJ5YljyktBAigLCNsxVdDOw3P4b2HckDjwjhM0sEMZaWGCNQqlre8SADwlmAtDp5eM21K6jBBw/hMMC5Yo1S+psNWPmzHVj6knA9zFzJXoCKPh7ym2jSSKgv6Je7D7rireZeIcyvrJFLGh/DAq2H1yEt+pxDBe71sYYKXQMdgWAJ+g7//AFhwDfHkCp5nrkYq80ysN1JtttdT9TixOTOf+KmnB+F0FuTUTxyFV1tYlNTqCL+h8sc7nWE+C+mbGpYYoTnb2r8QRpKOVIYpY9GeMkhrjQgG9gbgj6jAAvMFbJqryMQQTlFwLEWNgthricsg9YcS4RDUJkmjV17Zht6g7qfUWOBLjPKMiNFIplqUgfNGM4FRFsHySHSdWUZSj622bFZcH47zHEcyRVEin8MkN1P2IBH2OLU5Y5trZARW8OlhIA8cdmU/4L5h9s2JyQL2e0pY1FTIUklmkPxVN/ANEjyEZoigABQ99bnHHmusSlq42ppVWrk1amY2WqUb30sk3ZHJF7FTe+JjinBWjkaqpBaY2MsfyipA7G+iygfK/wBjpgF4PxGmpZ+tU9SomqQ7LKoZjNaRBHE0B0FQjaBFAC5d8SCzuC8YSphWWM6NuDujfiVh2dTcEemJDFT8F5zRKqScdNMzf16nRs/SF8sUxb5S66LKENhmU7qcWshuMAbYWFhYAEfaDxVlhSmiNpqt+iGH9mhF5n3Gipm7jcYr3jETmM+7RPJTZelAYM1RBMseipNTsA0b/wDdTvrsb4leceL2rKqpaMSw0qLSAMxCKZxmqGYoCwshVdB39MRHB69+qArT9OkTrUcUwVnOf4MKF0s8aMzjwMpbKBrgAy5M5WiVrIhEcLKXuxfPOFFxmJuYoB4FF7XJ7rfBxUSZEY+QJt52BOOPBeHiCnjiBvkUAt3Y/iY+pa5++I3mviIWJogbPKjqp/LdWsbd9e2K7JYRKGXCec0mqBGQUbLou5zfjzWHhA9baEeYGIKX2rP/AEgaMUpuHtfP4iL7quWxvcEa46+zrgvgmM3TM5JWXpAkKWC5lMh+aQaXAPhvbAbw6jT+lHKZmX48YQkFz0gmpIH43L2GwAFsZtcoRcmXVxTzktfj3KVJWraeFH0sGt4h5Wcajz3xUvOvsfNIY5+HuWOfKUcKSCx0IutioF73GgF774Iq2rggjDSKFJNmGtwdexi20P6jffEVV8WoXcMepddQASBub+ER2Pltpr9MZvzm+xTNwreGyL5W9j0lcwqqyoZS0rddCvjeza+MHTN4je21iBi4abhdPw+mboQgBEJsi+J7DzGpJsNfqcVXRcUo45GdTJmIsPyi21l6Nhp5eZwRJWo6xtF1JGkawy5TYELrcxdibEW7eWEuua7CEq5vCZK8ke0Rq5pUaEI0e5D+HN+XXuTcj6emCrhvGUmNluGAuykWKm9iCOxBxU/IHDozxFgxF5WkmTLYZDFIVysoFiGVgw0BGoFu8jzPVtwrisdQP3E2VZRc/KTYm5JuVJ28svljfGbaTLLIpMtg4B+duC2WTK7RQ1Q6czLf4chsI5dPwn93JtcMPU4NkkBt645V9GssbxuLo6lWHmCLHFxUUya808ppaegCICzNEw60jB8qSqBGT7rG4F7yE33GLF5LqDGslG7FmpSFRm3eJheFr9yBdCR3Q+eA7idLEskb1hVYVYwVKrI0ZklW2R2WNc0+eIIQpItfHblqeOmmpekZcmdomzwmINHOzNDkjc5hHHKAoJFvGbHsBBamFjl1h/y388ZxJJVvB+W6uppfeaWqWGSaWpdrhmVxI5RGurbqiDLdTbtbEpw/hM61cS1nRaWWXqXiHhKQRgLe4uWMjh7Ne3bYYn/Z3Aq8JowosOgh08yLn/Uk/fGlZUheKoWICrRysSdh8WK5v20GACRdBitfaLxMR1SBzq4Xoi18zrmCW03DO9x5ZcG8HMMElskqtm+Urcg6X3tbbFfc1ofe5WKpZWBDvGGMWbwB08Vs248Q0MSnGK+cXsdxQectcIWnpY4woWwucq5dTqdNTf1JJ01xWfB6R041UrIqh7SN4TcANYpt3IN9fLFscLhyQxpcHKii41BsBqDpp9sRnH6dVKEALfOWIA18Jvc/c45vj+ov6eemWPJRdaTNKztKgfX52C3C7DW172sPUa74bk+RB9Rt+v8AphvVgmVhci6ttqd/9vM4keGnJFmUuWUIVCiPcq17llbsBpp3074yutOOTr1XpYWvbZjQsBuQNtzb/f8AX6YmuVKz+sZAQyHOSFINysb5SCL212xF8aos3TCEkPlazhRbctqijuNrHth1ynShK3KLW8R8O37p+xA/5bzxGiKg2eLX03stSfkNeS6T/wAdqXjjsiZ1kJN2UkixGl7Eq3674nPa3w/qUStYXR737gWJ08xcC4Olte2CbgfD41BdUUOzPdgoDEZ2sCRv2wN+1fifToygW97MTmAtlYaep3NvJTjbDapHpzs1yyzr7OeNNPGLM0kaqVzNuGU2sR55Mut9bHTBtiqvYfVhIZ42uGMpy3PzBVUNYdgCdf4vTFirx2E6dVRrbU212sC1gTfyxbXOMfjk4kgX5tqOhJVMZpIEanSbPEiswMblZMoYWzFWjXXz9MBfEA4uXSuSSSCQxGrkicuYis6WCNdLZG/Drm1xZPHaBZaymDjMjR1COp+VgRGbMO+2FByJQwRyCGmijLxujMo8VmUhhmOtsXnA3/bqPzk/yjCx5s/aeq/v5P8AMP5YziST0t7NKvqcJoza1ogpHkUupv63G2NONQZuIoP76kniH1DRMf8AS+OHs6i6IrKXboVUmUeSSWdLeY1P6YkeavhmmqO0M65z5JIDG32BZT9r4h8ADuTJ70IB1yuVfte/hb7ixHrbHP2gcEleqSWCWJQ6KZ0a97AmzDs34l3Grm51GHnPHBVpZqepgjAHUCyqo0Ylrg287ltrHxY34/IsojlTNJGBrZrKFvqrKSLkqzC3ovkMeLJeza298l3IccHqkkgjeMgoyjLba1vT9MR3NQ0TUA2e2vfL29bX7YieRqzL8HNdMt4xe+VVOW2ovpt+n3l+ZibxlQCfiWvax8B39CbDQ412Wa6spHMfjLJSVD7sGkM/Vz5iBkGlr6jVTqf5euHi1FAL2E+ulgABoABsmptf9cO+cOHZVjldOnI5KlV2IFzfTbQ2v39LYeU/RoqJJWiWWaUXXMuYb6DXQaEfXHmuzOMdz6GSpdKtlyyK96oSBcS6WtcXta+X8Otr23xvw2WnNZC1OXubiTONvARfb6jfyw64xFFU0K1aR9JwwV1AAB22Av5i33w55T4Zkh6yRq7uVDEkCym9rXOltz53xGvZmbqaKp0KyPJa3BD8Lz8T7/xtgY9qcKe6h2Uu2cIPIA3LX00By2P1wT8FkvFc75322+du+AX2ncy0xeOlZ8zZ1zBTqhzAa6Gxtm0tfX6Y9SOfZWx4vcxyHw1P6NWcMS3j8Q8iMrC3Zc3i/wAN8LmW7yUigrmkl21tZpEIINtNFXQ//GHnCB7qJY2CxxxFCqrtYICo1FzIWZbk3uR5Y19nvL6SK1XIuZjKWhvpkC3XQDw6tm1A1xjri7Ls8YLeEEvEP/P0gG2Wcn9Ixr+uJPitUI4JHa+VI2Y23sFJP30xFUvxOIym3hghSMG5+ZyXceXyiL119cLniYihlVfmlAhT6yEINP8AFj2yg85fsHVf9r/MP5YWPSH7GU/92v6n+eFgCIqm9143G+0ddF02Pbqxax39TGWUedicFHFeHpUQSQvqkilG+jCxt69/tiJ564E1VRMsRtPGRLARuJEN01O1z4fvh1ytx5a2lSZdCRlkQ7o40dSOxB7fTAATzGZ5uHxTqSamicpPHrZmWwZiBvssq+jYecn8Qh4jSurlTIQBKVPivobi4uBsbFbC5GuoxNcdX3Sf3u14XAjq+9lH7uS3cLcq3/S1/wAOK643wM8IrvfYczUj6gRtoGbsSLgLrcHuLAYy3VZ+S5RbDdYHI5Wj4dMBHNK8wKmLMwXIoa8gBWysGUWsTpY+dxY3D6+OrQiSNWsdAygg+oVxcbkWIBwL1FfHXwZ4phG4UO17hXK3sysVGY7i+x2OowLjilbHURSJEydUhWnZGKICRc5GYHMoznIdb3AJB0xRlPX9EuKxuEHO/BV6MyoqqVcSKqrbwlVvoLDfP9bWwJ8J5mjEHu9VEZYh8ljYr97i4/55YIa/ngZS04XqwHKzBSBKjW8Sh+2qup20YdxiHm5VBnSSI5qaTxq4NgB5XvpuCCdB321yzrw34Pb6G2mVTrtGXHeZlmjWGGPpQqbhb6sfW2D7k7hiCNEkVGVUzsGUGx8IW9wdbBj6XwDU/ABDUO1QyrDES7NfcbrYa3JJACnfXcY35p9oMbQNBDfI/wC/lW63/LGl7Fh5n+I+d+qa8y24I9QtpUFXVwWZxrnGlooDkKlgSscUVrs3koGlhe5PbXFYez/lVqrifvU6jKD1jqSc2mW5A7kg6m51NtcQXK/IclUyVVQtoM1/iMVEne17XIJvqo01OuLi4lx+noIjmZVLnUJrqAAFQd8qgWA8jpfHpO1LZbnh4Iv2k8xrToTGD1GtGZBmGS9yNV76NbXUk+WJLkSgei4b1Kp2zEGWTOxbKLXsL9+/3wI8ncsycQqhWVOb3dP3Ssb5yO+2qX1/07E4Pqw+91Ap11hgZXqCNi4sY4vX87DtZB+LFlNeFqfLJk8LA+5YpnWnzSgiSVmlkF75S+oXX8q5V/w4Z8XbrV1PAPli/rMn2usI+ucl9fyDE5U1Sxozu2VVUliewAuTiJ5XpmKPPICJahs5B3Rdok1/KliR+ZnxpKicthY2thYARGATianhdaapdKKqYCqHaGQ6LNpoEOiufocHmONXSrIjI4DKwIZTqCDuD6EYAwLMvZlI+oIP+4IwI1cQolaKdepw99ASCfdr/ge39h5Numx0AIZU1TJwaTozFpOHMfgzHU0v/RJ3Md7BW1tscHKFXS4sysNCLEMD6jQi32xA4KmqvZtU0lUktA3UhcgZGb5VbcWJylDp4gCQBsTvjifEngQ03EKVsjGyyIRlNyAoDnsCbeK1hob74PU4DJSsTSNmiNy1M58I0P7pz+71t4TdfLL3acXam4hCaWo6lPIxB6b/AA3up3UnwyLf8pI2xntojPcsUs8gMvLzuHMU1PkvlCm1gBl2y2Qfe19TbDbl7g0qQSRyIklKHBMvUKiMMQCAPxACzHa3nphxxH2VVsM0aUdRJkyMokJy9MHdbhrm48hp6YS8qcaRibRSDKVChhlU6WfK250B17388ZXQ9ODvPhifg0tYUpnkWlWIF4+r8TrK18rI2guovuSdfIYexcl0sDxjSqNtmsATpYKGsrtudz8oFr7tv2b43Iw0gjS+qHLY6AXOXU7ZrX3Jxy4F7JKmWUtU1MiGN+w1Y6HMrHQr3/8AzHSok444J+2yYXmKes8NDTOyrbNJKcii2wudBqNh5D6FlwP2e1FZMJq8GKFWusN/ESABqx1CmwJ29Lbg+hr6WhijgaYXRQqoTnka23gQFmb6DW2NZFqaqwAakhPzE26769sptECO5u2uwxfV00Yf0rczFTWksaSjADqAsjgApTi3cd5LfKn0LabzHDOGJBGI4xYDXU3LE6lmJ+ZibknGaDh0cCBIlCqOwvqTuSTqSTqSdT54jK2seqLQ05yqPDNOD8nmsenilGxOyX7kWxqKzSpvV1HT/wDTwMDKe0sg1VB5qhGZh55B2OCFVw3oKBIY0jjGVEAVR5AbYdYAWFhYWAFhYWFgDlU0yyIUcBlYEMpFwQdwQdxgI/oCq4a2ag+PS3u1JI1mj3v0JG2/gbT110PMYyjAA9wXnemqgwRisiC8kLqVlS24MZ1J+lxt54DuAVpnhrK+sJen+Iwp2dXRQosqNAyXjlAHnc5xg645yrTVdjNECy/LILrIn8Mi2Zf1wP1nJ1WEeJKlKinkGV4axLkjT+3iyuTYGzMCRYb2wBF0VBLBSy1MwmpBHCJ/6tOXQ3BZkMM+YBksL9mv9sPKLitQxqAvERlp1SSQzUaXVZI+ovijlRWsu9lFsMq+SohopqSeilySo6GSKqSU3cHX45RrAaAbabYF/wBp6WOCsgmqHgq6lIElzQnIioqqAvReQlulfUsQSRoBcYAMKjmCpFAlYtarxS5AgSiXPd2yqLNU2BzG2psLYieI1c0tPTFaioqZKp3jyySe7xq0StnVlphe5KMoAaxNiSRpiNp+MULUktHTVbylqhaiAGAgplKOVI+EmXOrHwlfmPfE7ScKNRRJTwwVBMcpmWfqxQlZTIXYgBpSLZyB4W7DzOAITi3E5IY6KfhkXRSqQnpxLHmMqHMyySOMzrlEgK3GqjFoHmqnFPFOz5VmVWiWxLvmAICxjxM2uwBxDcH5PnjhihMscUURJURLnkLEsWbrTDwsSxN1QEZmAOxwQcK5ehpyWRPiEWaRiWkb6uxJP0vbADFqaerbx5qanNjkB+NKPJ2H7le2UXY33XYzlJRpEgSNVRFFlVQAAPQDbHa2M4AwBjOFhYAWFhYW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1268" name="AutoShape 4" descr="data:image/jpeg;base64,/9j/4AAQSkZJRgABAQAAAQABAAD/2wCEAAkGBhQSEBUUExQWFRQWGR4aFhgXGB0cHRghIR8bIxkiHxkYHCYiGhonHh4ZHy8iJSgpLC04Gh4xNTE2NicuLCkBCQoKDgwOGA8PGiwgHxwsLC8sKikpLCkpKSwpKSwsKSwpKSksKSwpLCksLCksLCwpKSwsKSkpKSkpKSwsLCwpNv/AABEIAH8AgQMBIgACEQEDEQH/xAAcAAABBAMBAAAAAAAAAAAAAAAGAAQFBwECAwj/xABCEAACAQIEBAMGAwQJAgcAAAABAgMEEQASITEFBhNBIlFhBxQjMnGBQlKRFjNy0RUkQ1OCkqGx8GJjJTREc8Hh8f/EABoBAQADAQEBAAAAAAAAAAAAAAABAwQCBQb/xAAlEQACAgEDAwQDAAAAAAAAAAAAAQIDERIhMQRBUQUTImEUI3H/2gAMAwEAAhEDEQA/ALxwsLGCcAZvjUthhxvjcNLE007iONbAk+Z2AHdj2AxXvNfHKt4klmjanpZXEaQ9QRvJmBsamfUQRG1sq+LxasMAF3E+d4I2aOMPUTL8yQjME/8AckNki7/Mw2OmISt4/WmXpErBI0ZlSKFBNI6ggG00pWHOL3KgNYN9yA1HFgpzL1IqedYzBSC4SaCQdOaNUUZeuj+MPuQAdRgggnmieiWpBSegdkUqTJLVReJbCGIMykqI2u1gbYAaQ8aeU0ZlNR06tnAaWolYsEyAjpUgUAk5xsdgSfLJpl91qKlqWhbwTe7pIrPNmilMfiaVi0q2A10y3UWAxLDlWWZAkVLPEqzyzQySVApmjMl8wAhV3yWJtfXxWOgw/h5AnDO4SiBkBDK4qJQMxBexMqi7MAWKotzuMQAY4fxOlMDTGigjyPOkmSMxuvRpVkkAZGDA9XONDtYeuHjVbUVG1RULNAWEbQLS1Mj9UuoaQdOcuAyC+YnSyi2CGTkecrIGSgZXMruqpPHmaVMkhziVspZdCcpt2F8QFf7OiqWlp6iQ5XyvBVGUozDKHKyiN2sgC2BtYW73xIC+ilrukkqPFVRugcK4EMmtjpIgMbGx2yr213u/oubImcRzK9NK1rJMMuYnskl8kh9FJPphpwHmCnSnWAOxlghAMTIySkIoBtGwu17D5bjUa4q/9pyOtUTXmWVGaenluY+u7fAhVWW6tFGuZyNgDrrgC9wwxtfFecJ4lUUwRUtKpjMhpeqJHSMaZ6eYfvIzoQkni8jpYmvCeLxVESyxNmRr62IIINiCp1VgdCDqMAPsLGAcZwAsLCwsAI4jeO8cjpIGmmayL+rH8KqO7E6ADEgx0xU3Gua4pquOonfLRrI8VGxy5TIit1anxAghNEQa3JvbAHSq4/0amCp4pBOWlDPTxxgPFSKAL5l3M2U5maxyg6bHBtW8Roqqhd3eOWlkUhypuCD28Oue5FhbNe3e2ATidRJV04pq+ISIoWVa5CqBY9CrPGwLJMw8PSt48xA88GfBOBDMJ5YljyktBAigLCNsxVdDOw3P4b2HckDjwjhM0sEMZaWGCNQqlre8SADwlmAtDp5eM21K6jBBw/hMMC5Yo1S+psNWPmzHVj6knA9zFzJXoCKPh7ym2jSSKgv6Je7D7rireZeIcyvrJFLGh/DAq2H1yEt+pxDBe71sYYKXQMdgWAJ+g7//AFhwDfHkCp5nrkYq80ysN1JtttdT9TixOTOf+KmnB+F0FuTUTxyFV1tYlNTqCL+h8sc7nWE+C+mbGpYYoTnb2r8QRpKOVIYpY9GeMkhrjQgG9gbgj6jAAvMFbJqryMQQTlFwLEWNgthricsg9YcS4RDUJkmjV17Zht6g7qfUWOBLjPKMiNFIplqUgfNGM4FRFsHySHSdWUZSj622bFZcH47zHEcyRVEin8MkN1P2IBH2OLU5Y5trZARW8OlhIA8cdmU/4L5h9s2JyQL2e0pY1FTIUklmkPxVN/ANEjyEZoigABQ99bnHHmusSlq42ppVWrk1amY2WqUb30sk3ZHJF7FTe+JjinBWjkaqpBaY2MsfyipA7G+iygfK/wBjpgF4PxGmpZ+tU9SomqQ7LKoZjNaRBHE0B0FQjaBFAC5d8SCzuC8YSphWWM6NuDujfiVh2dTcEemJDFT8F5zRKqScdNMzf16nRs/SF8sUxb5S66LKENhmU7qcWshuMAbYWFhYAEfaDxVlhSmiNpqt+iGH9mhF5n3Gipm7jcYr3jETmM+7RPJTZelAYM1RBMseipNTsA0b/wDdTvrsb4leceL2rKqpaMSw0qLSAMxCKZxmqGYoCwshVdB39MRHB69+qArT9OkTrUcUwVnOf4MKF0s8aMzjwMpbKBrgAy5M5WiVrIhEcLKXuxfPOFFxmJuYoB4FF7XJ7rfBxUSZEY+QJt52BOOPBeHiCnjiBvkUAt3Y/iY+pa5++I3mviIWJogbPKjqp/LdWsbd9e2K7JYRKGXCec0mqBGQUbLou5zfjzWHhA9baEeYGIKX2rP/AEgaMUpuHtfP4iL7quWxvcEa46+zrgvgmM3TM5JWXpAkKWC5lMh+aQaXAPhvbAbw6jT+lHKZmX48YQkFz0gmpIH43L2GwAFsZtcoRcmXVxTzktfj3KVJWraeFH0sGt4h5Wcajz3xUvOvsfNIY5+HuWOfKUcKSCx0IutioF73GgF774Iq2rggjDSKFJNmGtwdexi20P6jffEVV8WoXcMepddQASBub+ER2Pltpr9MZvzm+xTNwreGyL5W9j0lcwqqyoZS0rddCvjeza+MHTN4je21iBi4abhdPw+mboQgBEJsi+J7DzGpJsNfqcVXRcUo45GdTJmIsPyi21l6Nhp5eZwRJWo6xtF1JGkawy5TYELrcxdibEW7eWEuua7CEq5vCZK8ke0Rq5pUaEI0e5D+HN+XXuTcj6emCrhvGUmNluGAuykWKm9iCOxBxU/IHDozxFgxF5WkmTLYZDFIVysoFiGVgw0BGoFu8jzPVtwrisdQP3E2VZRc/KTYm5JuVJ28svljfGbaTLLIpMtg4B+duC2WTK7RQ1Q6czLf4chsI5dPwn93JtcMPU4NkkBt645V9GssbxuLo6lWHmCLHFxUUya808ppaegCICzNEw60jB8qSqBGT7rG4F7yE33GLF5LqDGslG7FmpSFRm3eJheFr9yBdCR3Q+eA7idLEskb1hVYVYwVKrI0ZklW2R2WNc0+eIIQpItfHblqeOmmpekZcmdomzwmINHOzNDkjc5hHHKAoJFvGbHsBBamFjl1h/y388ZxJJVvB+W6uppfeaWqWGSaWpdrhmVxI5RGurbqiDLdTbtbEpw/hM61cS1nRaWWXqXiHhKQRgLe4uWMjh7Ne3bYYn/Z3Aq8JowosOgh08yLn/Uk/fGlZUheKoWICrRysSdh8WK5v20GACRdBitfaLxMR1SBzq4Xoi18zrmCW03DO9x5ZcG8HMMElskqtm+Urcg6X3tbbFfc1ofe5WKpZWBDvGGMWbwB08Vs248Q0MSnGK+cXsdxQectcIWnpY4woWwucq5dTqdNTf1JJ01xWfB6R041UrIqh7SN4TcANYpt3IN9fLFscLhyQxpcHKii41BsBqDpp9sRnH6dVKEALfOWIA18Jvc/c45vj+ov6eemWPJRdaTNKztKgfX52C3C7DW172sPUa74bk+RB9Rt+v8AphvVgmVhci6ttqd/9vM4keGnJFmUuWUIVCiPcq17llbsBpp3074yutOOTr1XpYWvbZjQsBuQNtzb/f8AX6YmuVKz+sZAQyHOSFINysb5SCL212xF8aos3TCEkPlazhRbctqijuNrHth1ynShK3KLW8R8O37p+xA/5bzxGiKg2eLX03stSfkNeS6T/wAdqXjjsiZ1kJN2UkixGl7Eq3674nPa3w/qUStYXR737gWJ08xcC4Olte2CbgfD41BdUUOzPdgoDEZ2sCRv2wN+1fifToygW97MTmAtlYaep3NvJTjbDapHpzs1yyzr7OeNNPGLM0kaqVzNuGU2sR55Mut9bHTBtiqvYfVhIZ42uGMpy3PzBVUNYdgCdf4vTFirx2E6dVRrbU212sC1gTfyxbXOMfjk4kgX5tqOhJVMZpIEanSbPEiswMblZMoYWzFWjXXz9MBfEA4uXSuSSSCQxGrkicuYis6WCNdLZG/Drm1xZPHaBZaymDjMjR1COp+VgRGbMO+2FByJQwRyCGmijLxujMo8VmUhhmOtsXnA3/bqPzk/yjCx5s/aeq/v5P8AMP5YziST0t7NKvqcJoza1ogpHkUupv63G2NONQZuIoP76kniH1DRMf8AS+OHs6i6IrKXboVUmUeSSWdLeY1P6YkeavhmmqO0M65z5JIDG32BZT9r4h8ADuTJ70IB1yuVfte/hb7ixHrbHP2gcEleqSWCWJQ6KZ0a97AmzDs34l3Grm51GHnPHBVpZqepgjAHUCyqo0Ylrg287ltrHxY34/IsojlTNJGBrZrKFvqrKSLkqzC3ovkMeLJeza298l3IccHqkkgjeMgoyjLba1vT9MR3NQ0TUA2e2vfL29bX7YieRqzL8HNdMt4xe+VVOW2ovpt+n3l+ZibxlQCfiWvax8B39CbDQ412Wa6spHMfjLJSVD7sGkM/Vz5iBkGlr6jVTqf5euHi1FAL2E+ulgABoABsmptf9cO+cOHZVjldOnI5KlV2IFzfTbQ2v39LYeU/RoqJJWiWWaUXXMuYb6DXQaEfXHmuzOMdz6GSpdKtlyyK96oSBcS6WtcXta+X8Otr23xvw2WnNZC1OXubiTONvARfb6jfyw64xFFU0K1aR9JwwV1AAB22Av5i33w55T4Zkh6yRq7uVDEkCym9rXOltz53xGvZmbqaKp0KyPJa3BD8Lz8T7/xtgY9qcKe6h2Uu2cIPIA3LX00By2P1wT8FkvFc75322+du+AX2ncy0xeOlZ8zZ1zBTqhzAa6Gxtm0tfX6Y9SOfZWx4vcxyHw1P6NWcMS3j8Q8iMrC3Zc3i/wAN8LmW7yUigrmkl21tZpEIINtNFXQ//GHnCB7qJY2CxxxFCqrtYICo1FzIWZbk3uR5Y19nvL6SK1XIuZjKWhvpkC3XQDw6tm1A1xjri7Ls8YLeEEvEP/P0gG2Wcn9Ixr+uJPitUI4JHa+VI2Y23sFJP30xFUvxOIym3hghSMG5+ZyXceXyiL119cLniYihlVfmlAhT6yEINP8AFj2yg85fsHVf9r/MP5YWPSH7GU/92v6n+eFgCIqm9143G+0ddF02Pbqxax39TGWUedicFHFeHpUQSQvqkilG+jCxt69/tiJ564E1VRMsRtPGRLARuJEN01O1z4fvh1ytx5a2lSZdCRlkQ7o40dSOxB7fTAATzGZ5uHxTqSamicpPHrZmWwZiBvssq+jYecn8Qh4jSurlTIQBKVPivobi4uBsbFbC5GuoxNcdX3Sf3u14XAjq+9lH7uS3cLcq3/S1/wAOK643wM8IrvfYczUj6gRtoGbsSLgLrcHuLAYy3VZ+S5RbDdYHI5Wj4dMBHNK8wKmLMwXIoa8gBWysGUWsTpY+dxY3D6+OrQiSNWsdAygg+oVxcbkWIBwL1FfHXwZ4phG4UO17hXK3sysVGY7i+x2OowLjilbHURSJEydUhWnZGKICRc5GYHMoznIdb3AJB0xRlPX9EuKxuEHO/BV6MyoqqVcSKqrbwlVvoLDfP9bWwJ8J5mjEHu9VEZYh8ljYr97i4/55YIa/ngZS04XqwHKzBSBKjW8Sh+2qup20YdxiHm5VBnSSI5qaTxq4NgB5XvpuCCdB321yzrw34Pb6G2mVTrtGXHeZlmjWGGPpQqbhb6sfW2D7k7hiCNEkVGVUzsGUGx8IW9wdbBj6XwDU/ABDUO1QyrDES7NfcbrYa3JJACnfXcY35p9oMbQNBDfI/wC/lW63/LGl7Fh5n+I+d+qa8y24I9QtpUFXVwWZxrnGlooDkKlgSscUVrs3koGlhe5PbXFYez/lVqrifvU6jKD1jqSc2mW5A7kg6m51NtcQXK/IclUyVVQtoM1/iMVEne17XIJvqo01OuLi4lx+noIjmZVLnUJrqAAFQd8qgWA8jpfHpO1LZbnh4Iv2k8xrToTGD1GtGZBmGS9yNV76NbXUk+WJLkSgei4b1Kp2zEGWTOxbKLXsL9+/3wI8ncsycQqhWVOb3dP3Ssb5yO+2qX1/07E4Pqw+91Ap11hgZXqCNi4sY4vX87DtZB+LFlNeFqfLJk8LA+5YpnWnzSgiSVmlkF75S+oXX8q5V/w4Z8XbrV1PAPli/rMn2usI+ucl9fyDE5U1Sxozu2VVUliewAuTiJ5XpmKPPICJahs5B3Rdok1/KliR+ZnxpKicthY2thYARGATianhdaapdKKqYCqHaGQ6LNpoEOiufocHmONXSrIjI4DKwIZTqCDuD6EYAwLMvZlI+oIP+4IwI1cQolaKdepw99ASCfdr/ge39h5Numx0AIZU1TJwaTozFpOHMfgzHU0v/RJ3Md7BW1tscHKFXS4sysNCLEMD6jQi32xA4KmqvZtU0lUktA3UhcgZGb5VbcWJylDp4gCQBsTvjifEngQ03EKVsjGyyIRlNyAoDnsCbeK1hob74PU4DJSsTSNmiNy1M58I0P7pz+71t4TdfLL3acXam4hCaWo6lPIxB6b/AA3up3UnwyLf8pI2xntojPcsUs8gMvLzuHMU1PkvlCm1gBl2y2Qfe19TbDbl7g0qQSRyIklKHBMvUKiMMQCAPxACzHa3nphxxH2VVsM0aUdRJkyMokJy9MHdbhrm48hp6YS8qcaRibRSDKVChhlU6WfK250B17388ZXQ9ODvPhifg0tYUpnkWlWIF4+r8TrK18rI2guovuSdfIYexcl0sDxjSqNtmsATpYKGsrtudz8oFr7tv2b43Iw0gjS+qHLY6AXOXU7ZrX3Jxy4F7JKmWUtU1MiGN+w1Y6HMrHQr3/8AzHSok444J+2yYXmKes8NDTOyrbNJKcii2wudBqNh5D6FlwP2e1FZMJq8GKFWusN/ESABqx1CmwJ29Lbg+hr6WhijgaYXRQqoTnka23gQFmb6DW2NZFqaqwAakhPzE26769sptECO5u2uwxfV00Yf0rczFTWksaSjADqAsjgApTi3cd5LfKn0LabzHDOGJBGI4xYDXU3LE6lmJ+ZibknGaDh0cCBIlCqOwvqTuSTqSTqSdT54jK2seqLQ05yqPDNOD8nmsenilGxOyX7kWxqKzSpvV1HT/wDTwMDKe0sg1VB5qhGZh55B2OCFVw3oKBIY0jjGVEAVR5AbYdYAWFhYWAFhYWFgDlU0yyIUcBlYEMpFwQdwQdxgI/oCq4a2ag+PS3u1JI1mj3v0JG2/gbT110PMYyjAA9wXnemqgwRisiC8kLqVlS24MZ1J+lxt54DuAVpnhrK+sJen+Iwp2dXRQosqNAyXjlAHnc5xg645yrTVdjNECy/LILrIn8Mi2Zf1wP1nJ1WEeJKlKinkGV4axLkjT+3iyuTYGzMCRYb2wBF0VBLBSy1MwmpBHCJ/6tOXQ3BZkMM+YBksL9mv9sPKLitQxqAvERlp1SSQzUaXVZI+ovijlRWsu9lFsMq+SohopqSeilySo6GSKqSU3cHX45RrAaAbabYF/wBp6WOCsgmqHgq6lIElzQnIioqqAvReQlulfUsQSRoBcYAMKjmCpFAlYtarxS5AgSiXPd2yqLNU2BzG2psLYieI1c0tPTFaioqZKp3jyySe7xq0StnVlphe5KMoAaxNiSRpiNp+MULUktHTVbylqhaiAGAgplKOVI+EmXOrHwlfmPfE7ScKNRRJTwwVBMcpmWfqxQlZTIXYgBpSLZyB4W7DzOAITi3E5IY6KfhkXRSqQnpxLHmMqHMyySOMzrlEgK3GqjFoHmqnFPFOz5VmVWiWxLvmAICxjxM2uwBxDcH5PnjhihMscUURJURLnkLEsWbrTDwsSxN1QEZmAOxwQcK5ehpyWRPiEWaRiWkb6uxJP0vbADFqaerbx5qanNjkB+NKPJ2H7le2UXY33XYzlJRpEgSNVRFFlVQAAPQDbHa2M4AwBjOFhYAWFhYW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301348" y="671189"/>
            <a:ext cx="9005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S" sz="3600" dirty="0" smtClean="0">
                <a:ln w="1016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PLAN DE ACCIÓN (CLIENTES)</a:t>
            </a:r>
            <a:endParaRPr lang="es-EC" sz="3600" dirty="0">
              <a:ln w="10160">
                <a:solidFill>
                  <a:schemeClr val="accent1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-1116632" y="38247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0668" t="11610" r="16794" b="65094"/>
          <a:stretch/>
        </p:blipFill>
        <p:spPr>
          <a:xfrm>
            <a:off x="301348" y="2204864"/>
            <a:ext cx="859532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1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eg;base64,/9j/4AAQSkZJRgABAQAAAQABAAD/2wCEAAkGBhQSEBUUExQWFRQWGR4aFhgXGB0cHRghIR8bIxkiHxkYHCYiGhonHh4ZHy8iJSgpLC04Gh4xNTE2NicuLCkBCQoKDgwOGA8PGiwgHxwsLC8sKikpLCkpKSwpKSwsKSwpKSksKSwpLCksLCksLCwpKSwsKSkpKSkpKSwsLCwpNv/AABEIAH8AgQMBIgACEQEDEQH/xAAcAAABBAMBAAAAAAAAAAAAAAAGAAQFBwECAwj/xABCEAACAQIEBAMGAwQJAgcAAAABAgMEEQASITEFBhNBIlFhBxQjMnGBQlKRFjNy0RUkQ1OCkqGx8GJjJTREc8Hh8f/EABoBAQADAQEBAAAAAAAAAAAAAAABAwQCBQb/xAAlEQACAgEDAwQDAAAAAAAAAAAAAQIDERIhMQRBUQUTImEUI3H/2gAMAwEAAhEDEQA/ALxwsLGCcAZvjUthhxvjcNLE007iONbAk+Z2AHdj2AxXvNfHKt4klmjanpZXEaQ9QRvJmBsamfUQRG1sq+LxasMAF3E+d4I2aOMPUTL8yQjME/8AckNki7/Mw2OmISt4/WmXpErBI0ZlSKFBNI6ggG00pWHOL3KgNYN9yA1HFgpzL1IqedYzBSC4SaCQdOaNUUZeuj+MPuQAdRgggnmieiWpBSegdkUqTJLVReJbCGIMykqI2u1gbYAaQ8aeU0ZlNR06tnAaWolYsEyAjpUgUAk5xsdgSfLJpl91qKlqWhbwTe7pIrPNmilMfiaVi0q2A10y3UWAxLDlWWZAkVLPEqzyzQySVApmjMl8wAhV3yWJtfXxWOgw/h5AnDO4SiBkBDK4qJQMxBexMqi7MAWKotzuMQAY4fxOlMDTGigjyPOkmSMxuvRpVkkAZGDA9XONDtYeuHjVbUVG1RULNAWEbQLS1Mj9UuoaQdOcuAyC+YnSyi2CGTkecrIGSgZXMruqpPHmaVMkhziVspZdCcpt2F8QFf7OiqWlp6iQ5XyvBVGUozDKHKyiN2sgC2BtYW73xIC+ilrukkqPFVRugcK4EMmtjpIgMbGx2yr213u/oubImcRzK9NK1rJMMuYnskl8kh9FJPphpwHmCnSnWAOxlghAMTIySkIoBtGwu17D5bjUa4q/9pyOtUTXmWVGaenluY+u7fAhVWW6tFGuZyNgDrrgC9wwxtfFecJ4lUUwRUtKpjMhpeqJHSMaZ6eYfvIzoQkni8jpYmvCeLxVESyxNmRr62IIINiCp1VgdCDqMAPsLGAcZwAsLCwsAI4jeO8cjpIGmmayL+rH8KqO7E6ADEgx0xU3Gua4pquOonfLRrI8VGxy5TIit1anxAghNEQa3JvbAHSq4/0amCp4pBOWlDPTxxgPFSKAL5l3M2U5maxyg6bHBtW8Roqqhd3eOWlkUhypuCD28Oue5FhbNe3e2ATidRJV04pq+ISIoWVa5CqBY9CrPGwLJMw8PSt48xA88GfBOBDMJ5YljyktBAigLCNsxVdDOw3P4b2HckDjwjhM0sEMZaWGCNQqlre8SADwlmAtDp5eM21K6jBBw/hMMC5Yo1S+psNWPmzHVj6knA9zFzJXoCKPh7ym2jSSKgv6Je7D7rireZeIcyvrJFLGh/DAq2H1yEt+pxDBe71sYYKXQMdgWAJ+g7//AFhwDfHkCp5nrkYq80ysN1JtttdT9TixOTOf+KmnB+F0FuTUTxyFV1tYlNTqCL+h8sc7nWE+C+mbGpYYoTnb2r8QRpKOVIYpY9GeMkhrjQgG9gbgj6jAAvMFbJqryMQQTlFwLEWNgthricsg9YcS4RDUJkmjV17Zht6g7qfUWOBLjPKMiNFIplqUgfNGM4FRFsHySHSdWUZSj622bFZcH47zHEcyRVEin8MkN1P2IBH2OLU5Y5trZARW8OlhIA8cdmU/4L5h9s2JyQL2e0pY1FTIUklmkPxVN/ANEjyEZoigABQ99bnHHmusSlq42ppVWrk1amY2WqUb30sk3ZHJF7FTe+JjinBWjkaqpBaY2MsfyipA7G+iygfK/wBjpgF4PxGmpZ+tU9SomqQ7LKoZjNaRBHE0B0FQjaBFAC5d8SCzuC8YSphWWM6NuDujfiVh2dTcEemJDFT8F5zRKqScdNMzf16nRs/SF8sUxb5S66LKENhmU7qcWshuMAbYWFhYAEfaDxVlhSmiNpqt+iGH9mhF5n3Gipm7jcYr3jETmM+7RPJTZelAYM1RBMseipNTsA0b/wDdTvrsb4leceL2rKqpaMSw0qLSAMxCKZxmqGYoCwshVdB39MRHB69+qArT9OkTrUcUwVnOf4MKF0s8aMzjwMpbKBrgAy5M5WiVrIhEcLKXuxfPOFFxmJuYoB4FF7XJ7rfBxUSZEY+QJt52BOOPBeHiCnjiBvkUAt3Y/iY+pa5++I3mviIWJogbPKjqp/LdWsbd9e2K7JYRKGXCec0mqBGQUbLou5zfjzWHhA9baEeYGIKX2rP/AEgaMUpuHtfP4iL7quWxvcEa46+zrgvgmM3TM5JWXpAkKWC5lMh+aQaXAPhvbAbw6jT+lHKZmX48YQkFz0gmpIH43L2GwAFsZtcoRcmXVxTzktfj3KVJWraeFH0sGt4h5Wcajz3xUvOvsfNIY5+HuWOfKUcKSCx0IutioF73GgF774Iq2rggjDSKFJNmGtwdexi20P6jffEVV8WoXcMepddQASBub+ER2Pltpr9MZvzm+xTNwreGyL5W9j0lcwqqyoZS0rddCvjeza+MHTN4je21iBi4abhdPw+mboQgBEJsi+J7DzGpJsNfqcVXRcUo45GdTJmIsPyi21l6Nhp5eZwRJWo6xtF1JGkawy5TYELrcxdibEW7eWEuua7CEq5vCZK8ke0Rq5pUaEI0e5D+HN+XXuTcj6emCrhvGUmNluGAuykWKm9iCOxBxU/IHDozxFgxF5WkmTLYZDFIVysoFiGVgw0BGoFu8jzPVtwrisdQP3E2VZRc/KTYm5JuVJ28svljfGbaTLLIpMtg4B+duC2WTK7RQ1Q6czLf4chsI5dPwn93JtcMPU4NkkBt645V9GssbxuLo6lWHmCLHFxUUya808ppaegCICzNEw60jB8qSqBGT7rG4F7yE33GLF5LqDGslG7FmpSFRm3eJheFr9yBdCR3Q+eA7idLEskb1hVYVYwVKrI0ZklW2R2WNc0+eIIQpItfHblqeOmmpekZcmdomzwmINHOzNDkjc5hHHKAoJFvGbHsBBamFjl1h/y388ZxJJVvB+W6uppfeaWqWGSaWpdrhmVxI5RGurbqiDLdTbtbEpw/hM61cS1nRaWWXqXiHhKQRgLe4uWMjh7Ne3bYYn/Z3Aq8JowosOgh08yLn/Uk/fGlZUheKoWICrRysSdh8WK5v20GACRdBitfaLxMR1SBzq4Xoi18zrmCW03DO9x5ZcG8HMMElskqtm+Urcg6X3tbbFfc1ofe5WKpZWBDvGGMWbwB08Vs248Q0MSnGK+cXsdxQectcIWnpY4woWwucq5dTqdNTf1JJ01xWfB6R041UrIqh7SN4TcANYpt3IN9fLFscLhyQxpcHKii41BsBqDpp9sRnH6dVKEALfOWIA18Jvc/c45vj+ov6eemWPJRdaTNKztKgfX52C3C7DW172sPUa74bk+RB9Rt+v8AphvVgmVhci6ttqd/9vM4keGnJFmUuWUIVCiPcq17llbsBpp3074yutOOTr1XpYWvbZjQsBuQNtzb/f8AX6YmuVKz+sZAQyHOSFINysb5SCL212xF8aos3TCEkPlazhRbctqijuNrHth1ynShK3KLW8R8O37p+xA/5bzxGiKg2eLX03stSfkNeS6T/wAdqXjjsiZ1kJN2UkixGl7Eq3674nPa3w/qUStYXR737gWJ08xcC4Olte2CbgfD41BdUUOzPdgoDEZ2sCRv2wN+1fifToygW97MTmAtlYaep3NvJTjbDapHpzs1yyzr7OeNNPGLM0kaqVzNuGU2sR55Mut9bHTBtiqvYfVhIZ42uGMpy3PzBVUNYdgCdf4vTFirx2E6dVRrbU212sC1gTfyxbXOMfjk4kgX5tqOhJVMZpIEanSbPEiswMblZMoYWzFWjXXz9MBfEA4uXSuSSSCQxGrkicuYis6WCNdLZG/Drm1xZPHaBZaymDjMjR1COp+VgRGbMO+2FByJQwRyCGmijLxujMo8VmUhhmOtsXnA3/bqPzk/yjCx5s/aeq/v5P8AMP5YziST0t7NKvqcJoza1ogpHkUupv63G2NONQZuIoP76kniH1DRMf8AS+OHs6i6IrKXboVUmUeSSWdLeY1P6YkeavhmmqO0M65z5JIDG32BZT9r4h8ADuTJ70IB1yuVfte/hb7ixHrbHP2gcEleqSWCWJQ6KZ0a97AmzDs34l3Grm51GHnPHBVpZqepgjAHUCyqo0Ylrg287ltrHxY34/IsojlTNJGBrZrKFvqrKSLkqzC3ovkMeLJeza298l3IccHqkkgjeMgoyjLba1vT9MR3NQ0TUA2e2vfL29bX7YieRqzL8HNdMt4xe+VVOW2ovpt+n3l+ZibxlQCfiWvax8B39CbDQ412Wa6spHMfjLJSVD7sGkM/Vz5iBkGlr6jVTqf5euHi1FAL2E+ulgABoABsmptf9cO+cOHZVjldOnI5KlV2IFzfTbQ2v39LYeU/RoqJJWiWWaUXXMuYb6DXQaEfXHmuzOMdz6GSpdKtlyyK96oSBcS6WtcXta+X8Otr23xvw2WnNZC1OXubiTONvARfb6jfyw64xFFU0K1aR9JwwV1AAB22Av5i33w55T4Zkh6yRq7uVDEkCym9rXOltz53xGvZmbqaKp0KyPJa3BD8Lz8T7/xtgY9qcKe6h2Uu2cIPIA3LX00By2P1wT8FkvFc75322+du+AX2ncy0xeOlZ8zZ1zBTqhzAa6Gxtm0tfX6Y9SOfZWx4vcxyHw1P6NWcMS3j8Q8iMrC3Zc3i/wAN8LmW7yUigrmkl21tZpEIINtNFXQ//GHnCB7qJY2CxxxFCqrtYICo1FzIWZbk3uR5Y19nvL6SK1XIuZjKWhvpkC3XQDw6tm1A1xjri7Ls8YLeEEvEP/P0gG2Wcn9Ixr+uJPitUI4JHa+VI2Y23sFJP30xFUvxOIym3hghSMG5+ZyXceXyiL119cLniYihlVfmlAhT6yEINP8AFj2yg85fsHVf9r/MP5YWPSH7GU/92v6n+eFgCIqm9143G+0ddF02Pbqxax39TGWUedicFHFeHpUQSQvqkilG+jCxt69/tiJ564E1VRMsRtPGRLARuJEN01O1z4fvh1ytx5a2lSZdCRlkQ7o40dSOxB7fTAATzGZ5uHxTqSamicpPHrZmWwZiBvssq+jYecn8Qh4jSurlTIQBKVPivobi4uBsbFbC5GuoxNcdX3Sf3u14XAjq+9lH7uS3cLcq3/S1/wAOK643wM8IrvfYczUj6gRtoGbsSLgLrcHuLAYy3VZ+S5RbDdYHI5Wj4dMBHNK8wKmLMwXIoa8gBWysGUWsTpY+dxY3D6+OrQiSNWsdAygg+oVxcbkWIBwL1FfHXwZ4phG4UO17hXK3sysVGY7i+x2OowLjilbHURSJEydUhWnZGKICRc5GYHMoznIdb3AJB0xRlPX9EuKxuEHO/BV6MyoqqVcSKqrbwlVvoLDfP9bWwJ8J5mjEHu9VEZYh8ljYr97i4/55YIa/ngZS04XqwHKzBSBKjW8Sh+2qup20YdxiHm5VBnSSI5qaTxq4NgB5XvpuCCdB321yzrw34Pb6G2mVTrtGXHeZlmjWGGPpQqbhb6sfW2D7k7hiCNEkVGVUzsGUGx8IW9wdbBj6XwDU/ABDUO1QyrDES7NfcbrYa3JJACnfXcY35p9oMbQNBDfI/wC/lW63/LGl7Fh5n+I+d+qa8y24I9QtpUFXVwWZxrnGlooDkKlgSscUVrs3koGlhe5PbXFYez/lVqrifvU6jKD1jqSc2mW5A7kg6m51NtcQXK/IclUyVVQtoM1/iMVEne17XIJvqo01OuLi4lx+noIjmZVLnUJrqAAFQd8qgWA8jpfHpO1LZbnh4Iv2k8xrToTGD1GtGZBmGS9yNV76NbXUk+WJLkSgei4b1Kp2zEGWTOxbKLXsL9+/3wI8ncsycQqhWVOb3dP3Ssb5yO+2qX1/07E4Pqw+91Ap11hgZXqCNi4sY4vX87DtZB+LFlNeFqfLJk8LA+5YpnWnzSgiSVmlkF75S+oXX8q5V/w4Z8XbrV1PAPli/rMn2usI+ucl9fyDE5U1Sxozu2VVUliewAuTiJ5XpmKPPICJahs5B3Rdok1/KliR+ZnxpKicthY2thYARGATianhdaapdKKqYCqHaGQ6LNpoEOiufocHmONXSrIjI4DKwIZTqCDuD6EYAwLMvZlI+oIP+4IwI1cQolaKdepw99ASCfdr/ge39h5Numx0AIZU1TJwaTozFpOHMfgzHU0v/RJ3Md7BW1tscHKFXS4sysNCLEMD6jQi32xA4KmqvZtU0lUktA3UhcgZGb5VbcWJylDp4gCQBsTvjifEngQ03EKVsjGyyIRlNyAoDnsCbeK1hob74PU4DJSsTSNmiNy1M58I0P7pz+71t4TdfLL3acXam4hCaWo6lPIxB6b/AA3up3UnwyLf8pI2xntojPcsUs8gMvLzuHMU1PkvlCm1gBl2y2Qfe19TbDbl7g0qQSRyIklKHBMvUKiMMQCAPxACzHa3nphxxH2VVsM0aUdRJkyMokJy9MHdbhrm48hp6YS8qcaRibRSDKVChhlU6WfK250B17388ZXQ9ODvPhifg0tYUpnkWlWIF4+r8TrK18rI2guovuSdfIYexcl0sDxjSqNtmsATpYKGsrtudz8oFr7tv2b43Iw0gjS+qHLY6AXOXU7ZrX3Jxy4F7JKmWUtU1MiGN+w1Y6HMrHQr3/8AzHSok444J+2yYXmKes8NDTOyrbNJKcii2wudBqNh5D6FlwP2e1FZMJq8GKFWusN/ESABqx1CmwJ29Lbg+hr6WhijgaYXRQqoTnka23gQFmb6DW2NZFqaqwAakhPzE26769sptECO5u2uwxfV00Yf0rczFTWksaSjADqAsjgApTi3cd5LfKn0LabzHDOGJBGI4xYDXU3LE6lmJ+ZibknGaDh0cCBIlCqOwvqTuSTqSTqSdT54jK2seqLQ05yqPDNOD8nmsenilGxOyX7kWxqKzSpvV1HT/wDTwMDKe0sg1VB5qhGZh55B2OCFVw3oKBIY0jjGVEAVR5AbYdYAWFhYWAFhYWFgDlU0yyIUcBlYEMpFwQdwQdxgI/oCq4a2ag+PS3u1JI1mj3v0JG2/gbT110PMYyjAA9wXnemqgwRisiC8kLqVlS24MZ1J+lxt54DuAVpnhrK+sJen+Iwp2dXRQosqNAyXjlAHnc5xg645yrTVdjNECy/LILrIn8Mi2Zf1wP1nJ1WEeJKlKinkGV4axLkjT+3iyuTYGzMCRYb2wBF0VBLBSy1MwmpBHCJ/6tOXQ3BZkMM+YBksL9mv9sPKLitQxqAvERlp1SSQzUaXVZI+ovijlRWsu9lFsMq+SohopqSeilySo6GSKqSU3cHX45RrAaAbabYF/wBp6WOCsgmqHgq6lIElzQnIioqqAvReQlulfUsQSRoBcYAMKjmCpFAlYtarxS5AgSiXPd2yqLNU2BzG2psLYieI1c0tPTFaioqZKp3jyySe7xq0StnVlphe5KMoAaxNiSRpiNp+MULUktHTVbylqhaiAGAgplKOVI+EmXOrHwlfmPfE7ScKNRRJTwwVBMcpmWfqxQlZTIXYgBpSLZyB4W7DzOAITi3E5IY6KfhkXRSqQnpxLHmMqHMyySOMzrlEgK3GqjFoHmqnFPFOz5VmVWiWxLvmAICxjxM2uwBxDcH5PnjhihMscUURJURLnkLEsWbrTDwsSxN1QEZmAOxwQcK5ehpyWRPiEWaRiWkb6uxJP0vbADFqaerbx5qanNjkB+NKPJ2H7le2UXY33XYzlJRpEgSNVRFFlVQAAPQDbHa2M4AwBjOFhYAWFhYW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1268" name="AutoShape 4" descr="data:image/jpeg;base64,/9j/4AAQSkZJRgABAQAAAQABAAD/2wCEAAkGBhQSEBUUExQWFRQWGR4aFhgXGB0cHRghIR8bIxkiHxkYHCYiGhonHh4ZHy8iJSgpLC04Gh4xNTE2NicuLCkBCQoKDgwOGA8PGiwgHxwsLC8sKikpLCkpKSwpKSwsKSwpKSksKSwpLCksLCksLCwpKSwsKSkpKSkpKSwsLCwpNv/AABEIAH8AgQMBIgACEQEDEQH/xAAcAAABBAMBAAAAAAAAAAAAAAAGAAQFBwECAwj/xABCEAACAQIEBAMGAwQJAgcAAAABAgMEEQASITEFBhNBIlFhBxQjMnGBQlKRFjNy0RUkQ1OCkqGx8GJjJTREc8Hh8f/EABoBAQADAQEBAAAAAAAAAAAAAAABAwQCBQb/xAAlEQACAgEDAwQDAAAAAAAAAAAAAQIDERIhMQRBUQUTImEUI3H/2gAMAwEAAhEDEQA/ALxwsLGCcAZvjUthhxvjcNLE007iONbAk+Z2AHdj2AxXvNfHKt4klmjanpZXEaQ9QRvJmBsamfUQRG1sq+LxasMAF3E+d4I2aOMPUTL8yQjME/8AckNki7/Mw2OmISt4/WmXpErBI0ZlSKFBNI6ggG00pWHOL3KgNYN9yA1HFgpzL1IqedYzBSC4SaCQdOaNUUZeuj+MPuQAdRgggnmieiWpBSegdkUqTJLVReJbCGIMykqI2u1gbYAaQ8aeU0ZlNR06tnAaWolYsEyAjpUgUAk5xsdgSfLJpl91qKlqWhbwTe7pIrPNmilMfiaVi0q2A10y3UWAxLDlWWZAkVLPEqzyzQySVApmjMl8wAhV3yWJtfXxWOgw/h5AnDO4SiBkBDK4qJQMxBexMqi7MAWKotzuMQAY4fxOlMDTGigjyPOkmSMxuvRpVkkAZGDA9XONDtYeuHjVbUVG1RULNAWEbQLS1Mj9UuoaQdOcuAyC+YnSyi2CGTkecrIGSgZXMruqpPHmaVMkhziVspZdCcpt2F8QFf7OiqWlp6iQ5XyvBVGUozDKHKyiN2sgC2BtYW73xIC+ilrukkqPFVRugcK4EMmtjpIgMbGx2yr213u/oubImcRzK9NK1rJMMuYnskl8kh9FJPphpwHmCnSnWAOxlghAMTIySkIoBtGwu17D5bjUa4q/9pyOtUTXmWVGaenluY+u7fAhVWW6tFGuZyNgDrrgC9wwxtfFecJ4lUUwRUtKpjMhpeqJHSMaZ6eYfvIzoQkni8jpYmvCeLxVESyxNmRr62IIINiCp1VgdCDqMAPsLGAcZwAsLCwsAI4jeO8cjpIGmmayL+rH8KqO7E6ADEgx0xU3Gua4pquOonfLRrI8VGxy5TIit1anxAghNEQa3JvbAHSq4/0amCp4pBOWlDPTxxgPFSKAL5l3M2U5maxyg6bHBtW8Roqqhd3eOWlkUhypuCD28Oue5FhbNe3e2ATidRJV04pq+ISIoWVa5CqBY9CrPGwLJMw8PSt48xA88GfBOBDMJ5YljyktBAigLCNsxVdDOw3P4b2HckDjwjhM0sEMZaWGCNQqlre8SADwlmAtDp5eM21K6jBBw/hMMC5Yo1S+psNWPmzHVj6knA9zFzJXoCKPh7ym2jSSKgv6Je7D7rireZeIcyvrJFLGh/DAq2H1yEt+pxDBe71sYYKXQMdgWAJ+g7//AFhwDfHkCp5nrkYq80ysN1JtttdT9TixOTOf+KmnB+F0FuTUTxyFV1tYlNTqCL+h8sc7nWE+C+mbGpYYoTnb2r8QRpKOVIYpY9GeMkhrjQgG9gbgj6jAAvMFbJqryMQQTlFwLEWNgthricsg9YcS4RDUJkmjV17Zht6g7qfUWOBLjPKMiNFIplqUgfNGM4FRFsHySHSdWUZSj622bFZcH47zHEcyRVEin8MkN1P2IBH2OLU5Y5trZARW8OlhIA8cdmU/4L5h9s2JyQL2e0pY1FTIUklmkPxVN/ANEjyEZoigABQ99bnHHmusSlq42ppVWrk1amY2WqUb30sk3ZHJF7FTe+JjinBWjkaqpBaY2MsfyipA7G+iygfK/wBjpgF4PxGmpZ+tU9SomqQ7LKoZjNaRBHE0B0FQjaBFAC5d8SCzuC8YSphWWM6NuDujfiVh2dTcEemJDFT8F5zRKqScdNMzf16nRs/SF8sUxb5S66LKENhmU7qcWshuMAbYWFhYAEfaDxVlhSmiNpqt+iGH9mhF5n3Gipm7jcYr3jETmM+7RPJTZelAYM1RBMseipNTsA0b/wDdTvrsb4leceL2rKqpaMSw0qLSAMxCKZxmqGYoCwshVdB39MRHB69+qArT9OkTrUcUwVnOf4MKF0s8aMzjwMpbKBrgAy5M5WiVrIhEcLKXuxfPOFFxmJuYoB4FF7XJ7rfBxUSZEY+QJt52BOOPBeHiCnjiBvkUAt3Y/iY+pa5++I3mviIWJogbPKjqp/LdWsbd9e2K7JYRKGXCec0mqBGQUbLou5zfjzWHhA9baEeYGIKX2rP/AEgaMUpuHtfP4iL7quWxvcEa46+zrgvgmM3TM5JWXpAkKWC5lMh+aQaXAPhvbAbw6jT+lHKZmX48YQkFz0gmpIH43L2GwAFsZtcoRcmXVxTzktfj3KVJWraeFH0sGt4h5Wcajz3xUvOvsfNIY5+HuWOfKUcKSCx0IutioF73GgF774Iq2rggjDSKFJNmGtwdexi20P6jffEVV8WoXcMepddQASBub+ER2Pltpr9MZvzm+xTNwreGyL5W9j0lcwqqyoZS0rddCvjeza+MHTN4je21iBi4abhdPw+mboQgBEJsi+J7DzGpJsNfqcVXRcUo45GdTJmIsPyi21l6Nhp5eZwRJWo6xtF1JGkawy5TYELrcxdibEW7eWEuua7CEq5vCZK8ke0Rq5pUaEI0e5D+HN+XXuTcj6emCrhvGUmNluGAuykWKm9iCOxBxU/IHDozxFgxF5WkmTLYZDFIVysoFiGVgw0BGoFu8jzPVtwrisdQP3E2VZRc/KTYm5JuVJ28svljfGbaTLLIpMtg4B+duC2WTK7RQ1Q6czLf4chsI5dPwn93JtcMPU4NkkBt645V9GssbxuLo6lWHmCLHFxUUya808ppaegCICzNEw60jB8qSqBGT7rG4F7yE33GLF5LqDGslG7FmpSFRm3eJheFr9yBdCR3Q+eA7idLEskb1hVYVYwVKrI0ZklW2R2WNc0+eIIQpItfHblqeOmmpekZcmdomzwmINHOzNDkjc5hHHKAoJFvGbHsBBamFjl1h/y388ZxJJVvB+W6uppfeaWqWGSaWpdrhmVxI5RGurbqiDLdTbtbEpw/hM61cS1nRaWWXqXiHhKQRgLe4uWMjh7Ne3bYYn/Z3Aq8JowosOgh08yLn/Uk/fGlZUheKoWICrRysSdh8WK5v20GACRdBitfaLxMR1SBzq4Xoi18zrmCW03DO9x5ZcG8HMMElskqtm+Urcg6X3tbbFfc1ofe5WKpZWBDvGGMWbwB08Vs248Q0MSnGK+cXsdxQectcIWnpY4woWwucq5dTqdNTf1JJ01xWfB6R041UrIqh7SN4TcANYpt3IN9fLFscLhyQxpcHKii41BsBqDpp9sRnH6dVKEALfOWIA18Jvc/c45vj+ov6eemWPJRdaTNKztKgfX52C3C7DW172sPUa74bk+RB9Rt+v8AphvVgmVhci6ttqd/9vM4keGnJFmUuWUIVCiPcq17llbsBpp3074yutOOTr1XpYWvbZjQsBuQNtzb/f8AX6YmuVKz+sZAQyHOSFINysb5SCL212xF8aos3TCEkPlazhRbctqijuNrHth1ynShK3KLW8R8O37p+xA/5bzxGiKg2eLX03stSfkNeS6T/wAdqXjjsiZ1kJN2UkixGl7Eq3674nPa3w/qUStYXR737gWJ08xcC4Olte2CbgfD41BdUUOzPdgoDEZ2sCRv2wN+1fifToygW97MTmAtlYaep3NvJTjbDapHpzs1yyzr7OeNNPGLM0kaqVzNuGU2sR55Mut9bHTBtiqvYfVhIZ42uGMpy3PzBVUNYdgCdf4vTFirx2E6dVRrbU212sC1gTfyxbXOMfjk4kgX5tqOhJVMZpIEanSbPEiswMblZMoYWzFWjXXz9MBfEA4uXSuSSSCQxGrkicuYis6WCNdLZG/Drm1xZPHaBZaymDjMjR1COp+VgRGbMO+2FByJQwRyCGmijLxujMo8VmUhhmOtsXnA3/bqPzk/yjCx5s/aeq/v5P8AMP5YziST0t7NKvqcJoza1ogpHkUupv63G2NONQZuIoP76kniH1DRMf8AS+OHs6i6IrKXboVUmUeSSWdLeY1P6YkeavhmmqO0M65z5JIDG32BZT9r4h8ADuTJ70IB1yuVfte/hb7ixHrbHP2gcEleqSWCWJQ6KZ0a97AmzDs34l3Grm51GHnPHBVpZqepgjAHUCyqo0Ylrg287ltrHxY34/IsojlTNJGBrZrKFvqrKSLkqzC3ovkMeLJeza298l3IccHqkkgjeMgoyjLba1vT9MR3NQ0TUA2e2vfL29bX7YieRqzL8HNdMt4xe+VVOW2ovpt+n3l+ZibxlQCfiWvax8B39CbDQ412Wa6spHMfjLJSVD7sGkM/Vz5iBkGlr6jVTqf5euHi1FAL2E+ulgABoABsmptf9cO+cOHZVjldOnI5KlV2IFzfTbQ2v39LYeU/RoqJJWiWWaUXXMuYb6DXQaEfXHmuzOMdz6GSpdKtlyyK96oSBcS6WtcXta+X8Otr23xvw2WnNZC1OXubiTONvARfb6jfyw64xFFU0K1aR9JwwV1AAB22Av5i33w55T4Zkh6yRq7uVDEkCym9rXOltz53xGvZmbqaKp0KyPJa3BD8Lz8T7/xtgY9qcKe6h2Uu2cIPIA3LX00By2P1wT8FkvFc75322+du+AX2ncy0xeOlZ8zZ1zBTqhzAa6Gxtm0tfX6Y9SOfZWx4vcxyHw1P6NWcMS3j8Q8iMrC3Zc3i/wAN8LmW7yUigrmkl21tZpEIINtNFXQ//GHnCB7qJY2CxxxFCqrtYICo1FzIWZbk3uR5Y19nvL6SK1XIuZjKWhvpkC3XQDw6tm1A1xjri7Ls8YLeEEvEP/P0gG2Wcn9Ixr+uJPitUI4JHa+VI2Y23sFJP30xFUvxOIym3hghSMG5+ZyXceXyiL119cLniYihlVfmlAhT6yEINP8AFj2yg85fsHVf9r/MP5YWPSH7GU/92v6n+eFgCIqm9143G+0ddF02Pbqxax39TGWUedicFHFeHpUQSQvqkilG+jCxt69/tiJ564E1VRMsRtPGRLARuJEN01O1z4fvh1ytx5a2lSZdCRlkQ7o40dSOxB7fTAATzGZ5uHxTqSamicpPHrZmWwZiBvssq+jYecn8Qh4jSurlTIQBKVPivobi4uBsbFbC5GuoxNcdX3Sf3u14XAjq+9lH7uS3cLcq3/S1/wAOK643wM8IrvfYczUj6gRtoGbsSLgLrcHuLAYy3VZ+S5RbDdYHI5Wj4dMBHNK8wKmLMwXIoa8gBWysGUWsTpY+dxY3D6+OrQiSNWsdAygg+oVxcbkWIBwL1FfHXwZ4phG4UO17hXK3sysVGY7i+x2OowLjilbHURSJEydUhWnZGKICRc5GYHMoznIdb3AJB0xRlPX9EuKxuEHO/BV6MyoqqVcSKqrbwlVvoLDfP9bWwJ8J5mjEHu9VEZYh8ljYr97i4/55YIa/ngZS04XqwHKzBSBKjW8Sh+2qup20YdxiHm5VBnSSI5qaTxq4NgB5XvpuCCdB321yzrw34Pb6G2mVTrtGXHeZlmjWGGPpQqbhb6sfW2D7k7hiCNEkVGVUzsGUGx8IW9wdbBj6XwDU/ABDUO1QyrDES7NfcbrYa3JJACnfXcY35p9oMbQNBDfI/wC/lW63/LGl7Fh5n+I+d+qa8y24I9QtpUFXVwWZxrnGlooDkKlgSscUVrs3koGlhe5PbXFYez/lVqrifvU6jKD1jqSc2mW5A7kg6m51NtcQXK/IclUyVVQtoM1/iMVEne17XIJvqo01OuLi4lx+noIjmZVLnUJrqAAFQd8qgWA8jpfHpO1LZbnh4Iv2k8xrToTGD1GtGZBmGS9yNV76NbXUk+WJLkSgei4b1Kp2zEGWTOxbKLXsL9+/3wI8ncsycQqhWVOb3dP3Ssb5yO+2qX1/07E4Pqw+91Ap11hgZXqCNi4sY4vX87DtZB+LFlNeFqfLJk8LA+5YpnWnzSgiSVmlkF75S+oXX8q5V/w4Z8XbrV1PAPli/rMn2usI+ucl9fyDE5U1Sxozu2VVUliewAuTiJ5XpmKPPICJahs5B3Rdok1/KliR+ZnxpKicthY2thYARGATianhdaapdKKqYCqHaGQ6LNpoEOiufocHmONXSrIjI4DKwIZTqCDuD6EYAwLMvZlI+oIP+4IwI1cQolaKdepw99ASCfdr/ge39h5Numx0AIZU1TJwaTozFpOHMfgzHU0v/RJ3Md7BW1tscHKFXS4sysNCLEMD6jQi32xA4KmqvZtU0lUktA3UhcgZGb5VbcWJylDp4gCQBsTvjifEngQ03EKVsjGyyIRlNyAoDnsCbeK1hob74PU4DJSsTSNmiNy1M58I0P7pz+71t4TdfLL3acXam4hCaWo6lPIxB6b/AA3up3UnwyLf8pI2xntojPcsUs8gMvLzuHMU1PkvlCm1gBl2y2Qfe19TbDbl7g0qQSRyIklKHBMvUKiMMQCAPxACzHa3nphxxH2VVsM0aUdRJkyMokJy9MHdbhrm48hp6YS8qcaRibRSDKVChhlU6WfK250B17388ZXQ9ODvPhifg0tYUpnkWlWIF4+r8TrK18rI2guovuSdfIYexcl0sDxjSqNtmsATpYKGsrtudz8oFr7tv2b43Iw0gjS+qHLY6AXOXU7ZrX3Jxy4F7JKmWUtU1MiGN+w1Y6HMrHQr3/8AzHSok444J+2yYXmKes8NDTOyrbNJKcii2wudBqNh5D6FlwP2e1FZMJq8GKFWusN/ESABqx1CmwJ29Lbg+hr6WhijgaYXRQqoTnka23gQFmb6DW2NZFqaqwAakhPzE26769sptECO5u2uwxfV00Yf0rczFTWksaSjADqAsjgApTi3cd5LfKn0LabzHDOGJBGI4xYDXU3LE6lmJ+ZibknGaDh0cCBIlCqOwvqTuSTqSTqSdT54jK2seqLQ05yqPDNOD8nmsenilGxOyX7kWxqKzSpvV1HT/wDTwMDKe0sg1VB5qhGZh55B2OCFVw3oKBIY0jjGVEAVR5AbYdYAWFhYWAFhYWFgDlU0yyIUcBlYEMpFwQdwQdxgI/oCq4a2ag+PS3u1JI1mj3v0JG2/gbT110PMYyjAA9wXnemqgwRisiC8kLqVlS24MZ1J+lxt54DuAVpnhrK+sJen+Iwp2dXRQosqNAyXjlAHnc5xg645yrTVdjNECy/LILrIn8Mi2Zf1wP1nJ1WEeJKlKinkGV4axLkjT+3iyuTYGzMCRYb2wBF0VBLBSy1MwmpBHCJ/6tOXQ3BZkMM+YBksL9mv9sPKLitQxqAvERlp1SSQzUaXVZI+ovijlRWsu9lFsMq+SohopqSeilySo6GSKqSU3cHX45RrAaAbabYF/wBp6WOCsgmqHgq6lIElzQnIioqqAvReQlulfUsQSRoBcYAMKjmCpFAlYtarxS5AgSiXPd2yqLNU2BzG2psLYieI1c0tPTFaioqZKp3jyySe7xq0StnVlphe5KMoAaxNiSRpiNp+MULUktHTVbylqhaiAGAgplKOVI+EmXOrHwlfmPfE7ScKNRRJTwwVBMcpmWfqxQlZTIXYgBpSLZyB4W7DzOAITi3E5IY6KfhkXRSqQnpxLHmMqHMyySOMzrlEgK3GqjFoHmqnFPFOz5VmVWiWxLvmAICxjxM2uwBxDcH5PnjhihMscUURJURLnkLEsWbrTDwsSxN1QEZmAOxwQcK5ehpyWRPiEWaRiWkb6uxJP0vbADFqaerbx5qanNjkB+NKPJ2H7le2UXY33XYzlJRpEgSNVRFFlVQAAPQDbHa2M4AwBjOFhYAWFhYW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0" y="541532"/>
            <a:ext cx="9005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S" sz="3600" dirty="0" smtClean="0">
                <a:ln w="1016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PLAN DE ACCIÓN (PROCESOS)</a:t>
            </a:r>
            <a:endParaRPr lang="es-EC" sz="3600" dirty="0">
              <a:ln w="10160">
                <a:solidFill>
                  <a:schemeClr val="accent1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-1116632" y="38247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0668" t="34906" r="16794" b="18501"/>
          <a:stretch/>
        </p:blipFill>
        <p:spPr>
          <a:xfrm>
            <a:off x="251520" y="1916832"/>
            <a:ext cx="859532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1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eg;base64,/9j/4AAQSkZJRgABAQAAAQABAAD/2wCEAAkGBhQSEBUUExQWFRQWGR4aFhgXGB0cHRghIR8bIxkiHxkYHCYiGhonHh4ZHy8iJSgpLC04Gh4xNTE2NicuLCkBCQoKDgwOGA8PGiwgHxwsLC8sKikpLCkpKSwpKSwsKSwpKSksKSwpLCksLCksLCwpKSwsKSkpKSkpKSwsLCwpNv/AABEIAH8AgQMBIgACEQEDEQH/xAAcAAABBAMBAAAAAAAAAAAAAAAGAAQFBwECAwj/xABCEAACAQIEBAMGAwQJAgcAAAABAgMEEQASITEFBhNBIlFhBxQjMnGBQlKRFjNy0RUkQ1OCkqGx8GJjJTREc8Hh8f/EABoBAQADAQEBAAAAAAAAAAAAAAABAwQCBQb/xAAlEQACAgEDAwQDAAAAAAAAAAAAAQIDERIhMQRBUQUTImEUI3H/2gAMAwEAAhEDEQA/ALxwsLGCcAZvjUthhxvjcNLE007iONbAk+Z2AHdj2AxXvNfHKt4klmjanpZXEaQ9QRvJmBsamfUQRG1sq+LxasMAF3E+d4I2aOMPUTL8yQjME/8AckNki7/Mw2OmISt4/WmXpErBI0ZlSKFBNI6ggG00pWHOL3KgNYN9yA1HFgpzL1IqedYzBSC4SaCQdOaNUUZeuj+MPuQAdRgggnmieiWpBSegdkUqTJLVReJbCGIMykqI2u1gbYAaQ8aeU0ZlNR06tnAaWolYsEyAjpUgUAk5xsdgSfLJpl91qKlqWhbwTe7pIrPNmilMfiaVi0q2A10y3UWAxLDlWWZAkVLPEqzyzQySVApmjMl8wAhV3yWJtfXxWOgw/h5AnDO4SiBkBDK4qJQMxBexMqi7MAWKotzuMQAY4fxOlMDTGigjyPOkmSMxuvRpVkkAZGDA9XONDtYeuHjVbUVG1RULNAWEbQLS1Mj9UuoaQdOcuAyC+YnSyi2CGTkecrIGSgZXMruqpPHmaVMkhziVspZdCcpt2F8QFf7OiqWlp6iQ5XyvBVGUozDKHKyiN2sgC2BtYW73xIC+ilrukkqPFVRugcK4EMmtjpIgMbGx2yr213u/oubImcRzK9NK1rJMMuYnskl8kh9FJPphpwHmCnSnWAOxlghAMTIySkIoBtGwu17D5bjUa4q/9pyOtUTXmWVGaenluY+u7fAhVWW6tFGuZyNgDrrgC9wwxtfFecJ4lUUwRUtKpjMhpeqJHSMaZ6eYfvIzoQkni8jpYmvCeLxVESyxNmRr62IIINiCp1VgdCDqMAPsLGAcZwAsLCwsAI4jeO8cjpIGmmayL+rH8KqO7E6ADEgx0xU3Gua4pquOonfLRrI8VGxy5TIit1anxAghNEQa3JvbAHSq4/0amCp4pBOWlDPTxxgPFSKAL5l3M2U5maxyg6bHBtW8Roqqhd3eOWlkUhypuCD28Oue5FhbNe3e2ATidRJV04pq+ISIoWVa5CqBY9CrPGwLJMw8PSt48xA88GfBOBDMJ5YljyktBAigLCNsxVdDOw3P4b2HckDjwjhM0sEMZaWGCNQqlre8SADwlmAtDp5eM21K6jBBw/hMMC5Yo1S+psNWPmzHVj6knA9zFzJXoCKPh7ym2jSSKgv6Je7D7rireZeIcyvrJFLGh/DAq2H1yEt+pxDBe71sYYKXQMdgWAJ+g7//AFhwDfHkCp5nrkYq80ysN1JtttdT9TixOTOf+KmnB+F0FuTUTxyFV1tYlNTqCL+h8sc7nWE+C+mbGpYYoTnb2r8QRpKOVIYpY9GeMkhrjQgG9gbgj6jAAvMFbJqryMQQTlFwLEWNgthricsg9YcS4RDUJkmjV17Zht6g7qfUWOBLjPKMiNFIplqUgfNGM4FRFsHySHSdWUZSj622bFZcH47zHEcyRVEin8MkN1P2IBH2OLU5Y5trZARW8OlhIA8cdmU/4L5h9s2JyQL2e0pY1FTIUklmkPxVN/ANEjyEZoigABQ99bnHHmusSlq42ppVWrk1amY2WqUb30sk3ZHJF7FTe+JjinBWjkaqpBaY2MsfyipA7G+iygfK/wBjpgF4PxGmpZ+tU9SomqQ7LKoZjNaRBHE0B0FQjaBFAC5d8SCzuC8YSphWWM6NuDujfiVh2dTcEemJDFT8F5zRKqScdNMzf16nRs/SF8sUxb5S66LKENhmU7qcWshuMAbYWFhYAEfaDxVlhSmiNpqt+iGH9mhF5n3Gipm7jcYr3jETmM+7RPJTZelAYM1RBMseipNTsA0b/wDdTvrsb4leceL2rKqpaMSw0qLSAMxCKZxmqGYoCwshVdB39MRHB69+qArT9OkTrUcUwVnOf4MKF0s8aMzjwMpbKBrgAy5M5WiVrIhEcLKXuxfPOFFxmJuYoB4FF7XJ7rfBxUSZEY+QJt52BOOPBeHiCnjiBvkUAt3Y/iY+pa5++I3mviIWJogbPKjqp/LdWsbd9e2K7JYRKGXCec0mqBGQUbLou5zfjzWHhA9baEeYGIKX2rP/AEgaMUpuHtfP4iL7quWxvcEa46+zrgvgmM3TM5JWXpAkKWC5lMh+aQaXAPhvbAbw6jT+lHKZmX48YQkFz0gmpIH43L2GwAFsZtcoRcmXVxTzktfj3KVJWraeFH0sGt4h5Wcajz3xUvOvsfNIY5+HuWOfKUcKSCx0IutioF73GgF774Iq2rggjDSKFJNmGtwdexi20P6jffEVV8WoXcMepddQASBub+ER2Pltpr9MZvzm+xTNwreGyL5W9j0lcwqqyoZS0rddCvjeza+MHTN4je21iBi4abhdPw+mboQgBEJsi+J7DzGpJsNfqcVXRcUo45GdTJmIsPyi21l6Nhp5eZwRJWo6xtF1JGkawy5TYELrcxdibEW7eWEuua7CEq5vCZK8ke0Rq5pUaEI0e5D+HN+XXuTcj6emCrhvGUmNluGAuykWKm9iCOxBxU/IHDozxFgxF5WkmTLYZDFIVysoFiGVgw0BGoFu8jzPVtwrisdQP3E2VZRc/KTYm5JuVJ28svljfGbaTLLIpMtg4B+duC2WTK7RQ1Q6czLf4chsI5dPwn93JtcMPU4NkkBt645V9GssbxuLo6lWHmCLHFxUUya808ppaegCICzNEw60jB8qSqBGT7rG4F7yE33GLF5LqDGslG7FmpSFRm3eJheFr9yBdCR3Q+eA7idLEskb1hVYVYwVKrI0ZklW2R2WNc0+eIIQpItfHblqeOmmpekZcmdomzwmINHOzNDkjc5hHHKAoJFvGbHsBBamFjl1h/y388ZxJJVvB+W6uppfeaWqWGSaWpdrhmVxI5RGurbqiDLdTbtbEpw/hM61cS1nRaWWXqXiHhKQRgLe4uWMjh7Ne3bYYn/Z3Aq8JowosOgh08yLn/Uk/fGlZUheKoWICrRysSdh8WK5v20GACRdBitfaLxMR1SBzq4Xoi18zrmCW03DO9x5ZcG8HMMElskqtm+Urcg6X3tbbFfc1ofe5WKpZWBDvGGMWbwB08Vs248Q0MSnGK+cXsdxQectcIWnpY4woWwucq5dTqdNTf1JJ01xWfB6R041UrIqh7SN4TcANYpt3IN9fLFscLhyQxpcHKii41BsBqDpp9sRnH6dVKEALfOWIA18Jvc/c45vj+ov6eemWPJRdaTNKztKgfX52C3C7DW172sPUa74bk+RB9Rt+v8AphvVgmVhci6ttqd/9vM4keGnJFmUuWUIVCiPcq17llbsBpp3074yutOOTr1XpYWvbZjQsBuQNtzb/f8AX6YmuVKz+sZAQyHOSFINysb5SCL212xF8aos3TCEkPlazhRbctqijuNrHth1ynShK3KLW8R8O37p+xA/5bzxGiKg2eLX03stSfkNeS6T/wAdqXjjsiZ1kJN2UkixGl7Eq3674nPa3w/qUStYXR737gWJ08xcC4Olte2CbgfD41BdUUOzPdgoDEZ2sCRv2wN+1fifToygW97MTmAtlYaep3NvJTjbDapHpzs1yyzr7OeNNPGLM0kaqVzNuGU2sR55Mut9bHTBtiqvYfVhIZ42uGMpy3PzBVUNYdgCdf4vTFirx2E6dVRrbU212sC1gTfyxbXOMfjk4kgX5tqOhJVMZpIEanSbPEiswMblZMoYWzFWjXXz9MBfEA4uXSuSSSCQxGrkicuYis6WCNdLZG/Drm1xZPHaBZaymDjMjR1COp+VgRGbMO+2FByJQwRyCGmijLxujMo8VmUhhmOtsXnA3/bqPzk/yjCx5s/aeq/v5P8AMP5YziST0t7NKvqcJoza1ogpHkUupv63G2NONQZuIoP76kniH1DRMf8AS+OHs6i6IrKXboVUmUeSSWdLeY1P6YkeavhmmqO0M65z5JIDG32BZT9r4h8ADuTJ70IB1yuVfte/hb7ixHrbHP2gcEleqSWCWJQ6KZ0a97AmzDs34l3Grm51GHnPHBVpZqepgjAHUCyqo0Ylrg287ltrHxY34/IsojlTNJGBrZrKFvqrKSLkqzC3ovkMeLJeza298l3IccHqkkgjeMgoyjLba1vT9MR3NQ0TUA2e2vfL29bX7YieRqzL8HNdMt4xe+VVOW2ovpt+n3l+ZibxlQCfiWvax8B39CbDQ412Wa6spHMfjLJSVD7sGkM/Vz5iBkGlr6jVTqf5euHi1FAL2E+ulgABoABsmptf9cO+cOHZVjldOnI5KlV2IFzfTbQ2v39LYeU/RoqJJWiWWaUXXMuYb6DXQaEfXHmuzOMdz6GSpdKtlyyK96oSBcS6WtcXta+X8Otr23xvw2WnNZC1OXubiTONvARfb6jfyw64xFFU0K1aR9JwwV1AAB22Av5i33w55T4Zkh6yRq7uVDEkCym9rXOltz53xGvZmbqaKp0KyPJa3BD8Lz8T7/xtgY9qcKe6h2Uu2cIPIA3LX00By2P1wT8FkvFc75322+du+AX2ncy0xeOlZ8zZ1zBTqhzAa6Gxtm0tfX6Y9SOfZWx4vcxyHw1P6NWcMS3j8Q8iMrC3Zc3i/wAN8LmW7yUigrmkl21tZpEIINtNFXQ//GHnCB7qJY2CxxxFCqrtYICo1FzIWZbk3uR5Y19nvL6SK1XIuZjKWhvpkC3XQDw6tm1A1xjri7Ls8YLeEEvEP/P0gG2Wcn9Ixr+uJPitUI4JHa+VI2Y23sFJP30xFUvxOIym3hghSMG5+ZyXceXyiL119cLniYihlVfmlAhT6yEINP8AFj2yg85fsHVf9r/MP5YWPSH7GU/92v6n+eFgCIqm9143G+0ddF02Pbqxax39TGWUedicFHFeHpUQSQvqkilG+jCxt69/tiJ564E1VRMsRtPGRLARuJEN01O1z4fvh1ytx5a2lSZdCRlkQ7o40dSOxB7fTAATzGZ5uHxTqSamicpPHrZmWwZiBvssq+jYecn8Qh4jSurlTIQBKVPivobi4uBsbFbC5GuoxNcdX3Sf3u14XAjq+9lH7uS3cLcq3/S1/wAOK643wM8IrvfYczUj6gRtoGbsSLgLrcHuLAYy3VZ+S5RbDdYHI5Wj4dMBHNK8wKmLMwXIoa8gBWysGUWsTpY+dxY3D6+OrQiSNWsdAygg+oVxcbkWIBwL1FfHXwZ4phG4UO17hXK3sysVGY7i+x2OowLjilbHURSJEydUhWnZGKICRc5GYHMoznIdb3AJB0xRlPX9EuKxuEHO/BV6MyoqqVcSKqrbwlVvoLDfP9bWwJ8J5mjEHu9VEZYh8ljYr97i4/55YIa/ngZS04XqwHKzBSBKjW8Sh+2qup20YdxiHm5VBnSSI5qaTxq4NgB5XvpuCCdB321yzrw34Pb6G2mVTrtGXHeZlmjWGGPpQqbhb6sfW2D7k7hiCNEkVGVUzsGUGx8IW9wdbBj6XwDU/ABDUO1QyrDES7NfcbrYa3JJACnfXcY35p9oMbQNBDfI/wC/lW63/LGl7Fh5n+I+d+qa8y24I9QtpUFXVwWZxrnGlooDkKlgSscUVrs3koGlhe5PbXFYez/lVqrifvU6jKD1jqSc2mW5A7kg6m51NtcQXK/IclUyVVQtoM1/iMVEne17XIJvqo01OuLi4lx+noIjmZVLnUJrqAAFQd8qgWA8jpfHpO1LZbnh4Iv2k8xrToTGD1GtGZBmGS9yNV76NbXUk+WJLkSgei4b1Kp2zEGWTOxbKLXsL9+/3wI8ncsycQqhWVOb3dP3Ssb5yO+2qX1/07E4Pqw+91Ap11hgZXqCNi4sY4vX87DtZB+LFlNeFqfLJk8LA+5YpnWnzSgiSVmlkF75S+oXX8q5V/w4Z8XbrV1PAPli/rMn2usI+ucl9fyDE5U1Sxozu2VVUliewAuTiJ5XpmKPPICJahs5B3Rdok1/KliR+ZnxpKicthY2thYARGATianhdaapdKKqYCqHaGQ6LNpoEOiufocHmONXSrIjI4DKwIZTqCDuD6EYAwLMvZlI+oIP+4IwI1cQolaKdepw99ASCfdr/ge39h5Numx0AIZU1TJwaTozFpOHMfgzHU0v/RJ3Md7BW1tscHKFXS4sysNCLEMD6jQi32xA4KmqvZtU0lUktA3UhcgZGb5VbcWJylDp4gCQBsTvjifEngQ03EKVsjGyyIRlNyAoDnsCbeK1hob74PU4DJSsTSNmiNy1M58I0P7pz+71t4TdfLL3acXam4hCaWo6lPIxB6b/AA3up3UnwyLf8pI2xntojPcsUs8gMvLzuHMU1PkvlCm1gBl2y2Qfe19TbDbl7g0qQSRyIklKHBMvUKiMMQCAPxACzHa3nphxxH2VVsM0aUdRJkyMokJy9MHdbhrm48hp6YS8qcaRibRSDKVChhlU6WfK250B17388ZXQ9ODvPhifg0tYUpnkWlWIF4+r8TrK18rI2guovuSdfIYexcl0sDxjSqNtmsATpYKGsrtudz8oFr7tv2b43Iw0gjS+qHLY6AXOXU7ZrX3Jxy4F7JKmWUtU1MiGN+w1Y6HMrHQr3/8AzHSok444J+2yYXmKes8NDTOyrbNJKcii2wudBqNh5D6FlwP2e1FZMJq8GKFWusN/ESABqx1CmwJ29Lbg+hr6WhijgaYXRQqoTnka23gQFmb6DW2NZFqaqwAakhPzE26769sptECO5u2uwxfV00Yf0rczFTWksaSjADqAsjgApTi3cd5LfKn0LabzHDOGJBGI4xYDXU3LE6lmJ+ZibknGaDh0cCBIlCqOwvqTuSTqSTqSdT54jK2seqLQ05yqPDNOD8nmsenilGxOyX7kWxqKzSpvV1HT/wDTwMDKe0sg1VB5qhGZh55B2OCFVw3oKBIY0jjGVEAVR5AbYdYAWFhYWAFhYWFgDlU0yyIUcBlYEMpFwQdwQdxgI/oCq4a2ag+PS3u1JI1mj3v0JG2/gbT110PMYyjAA9wXnemqgwRisiC8kLqVlS24MZ1J+lxt54DuAVpnhrK+sJen+Iwp2dXRQosqNAyXjlAHnc5xg645yrTVdjNECy/LILrIn8Mi2Zf1wP1nJ1WEeJKlKinkGV4axLkjT+3iyuTYGzMCRYb2wBF0VBLBSy1MwmpBHCJ/6tOXQ3BZkMM+YBksL9mv9sPKLitQxqAvERlp1SSQzUaXVZI+ovijlRWsu9lFsMq+SohopqSeilySo6GSKqSU3cHX45RrAaAbabYF/wBp6WOCsgmqHgq6lIElzQnIioqqAvReQlulfUsQSRoBcYAMKjmCpFAlYtarxS5AgSiXPd2yqLNU2BzG2psLYieI1c0tPTFaioqZKp3jyySe7xq0StnVlphe5KMoAaxNiSRpiNp+MULUktHTVbylqhaiAGAgplKOVI+EmXOrHwlfmPfE7ScKNRRJTwwVBMcpmWfqxQlZTIXYgBpSLZyB4W7DzOAITi3E5IY6KfhkXRSqQnpxLHmMqHMyySOMzrlEgK3GqjFoHmqnFPFOz5VmVWiWxLvmAICxjxM2uwBxDcH5PnjhihMscUURJURLnkLEsWbrTDwsSxN1QEZmAOxwQcK5ehpyWRPiEWaRiWkb6uxJP0vbADFqaerbx5qanNjkB+NKPJ2H7le2UXY33XYzlJRpEgSNVRFFlVQAAPQDbHa2M4AwBjOFhYAWFhYW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1268" name="AutoShape 4" descr="data:image/jpeg;base64,/9j/4AAQSkZJRgABAQAAAQABAAD/2wCEAAkGBhQSEBUUExQWFRQWGR4aFhgXGB0cHRghIR8bIxkiHxkYHCYiGhonHh4ZHy8iJSgpLC04Gh4xNTE2NicuLCkBCQoKDgwOGA8PGiwgHxwsLC8sKikpLCkpKSwpKSwsKSwpKSksKSwpLCksLCksLCwpKSwsKSkpKSkpKSwsLCwpNv/AABEIAH8AgQMBIgACEQEDEQH/xAAcAAABBAMBAAAAAAAAAAAAAAAGAAQFBwECAwj/xABCEAACAQIEBAMGAwQJAgcAAAABAgMEEQASITEFBhNBIlFhBxQjMnGBQlKRFjNy0RUkQ1OCkqGx8GJjJTREc8Hh8f/EABoBAQADAQEBAAAAAAAAAAAAAAABAwQCBQb/xAAlEQACAgEDAwQDAAAAAAAAAAAAAQIDERIhMQRBUQUTImEUI3H/2gAMAwEAAhEDEQA/ALxwsLGCcAZvjUthhxvjcNLE007iONbAk+Z2AHdj2AxXvNfHKt4klmjanpZXEaQ9QRvJmBsamfUQRG1sq+LxasMAF3E+d4I2aOMPUTL8yQjME/8AckNki7/Mw2OmISt4/WmXpErBI0ZlSKFBNI6ggG00pWHOL3KgNYN9yA1HFgpzL1IqedYzBSC4SaCQdOaNUUZeuj+MPuQAdRgggnmieiWpBSegdkUqTJLVReJbCGIMykqI2u1gbYAaQ8aeU0ZlNR06tnAaWolYsEyAjpUgUAk5xsdgSfLJpl91qKlqWhbwTe7pIrPNmilMfiaVi0q2A10y3UWAxLDlWWZAkVLPEqzyzQySVApmjMl8wAhV3yWJtfXxWOgw/h5AnDO4SiBkBDK4qJQMxBexMqi7MAWKotzuMQAY4fxOlMDTGigjyPOkmSMxuvRpVkkAZGDA9XONDtYeuHjVbUVG1RULNAWEbQLS1Mj9UuoaQdOcuAyC+YnSyi2CGTkecrIGSgZXMruqpPHmaVMkhziVspZdCcpt2F8QFf7OiqWlp6iQ5XyvBVGUozDKHKyiN2sgC2BtYW73xIC+ilrukkqPFVRugcK4EMmtjpIgMbGx2yr213u/oubImcRzK9NK1rJMMuYnskl8kh9FJPphpwHmCnSnWAOxlghAMTIySkIoBtGwu17D5bjUa4q/9pyOtUTXmWVGaenluY+u7fAhVWW6tFGuZyNgDrrgC9wwxtfFecJ4lUUwRUtKpjMhpeqJHSMaZ6eYfvIzoQkni8jpYmvCeLxVESyxNmRr62IIINiCp1VgdCDqMAPsLGAcZwAsLCwsAI4jeO8cjpIGmmayL+rH8KqO7E6ADEgx0xU3Gua4pquOonfLRrI8VGxy5TIit1anxAghNEQa3JvbAHSq4/0amCp4pBOWlDPTxxgPFSKAL5l3M2U5maxyg6bHBtW8Roqqhd3eOWlkUhypuCD28Oue5FhbNe3e2ATidRJV04pq+ISIoWVa5CqBY9CrPGwLJMw8PSt48xA88GfBOBDMJ5YljyktBAigLCNsxVdDOw3P4b2HckDjwjhM0sEMZaWGCNQqlre8SADwlmAtDp5eM21K6jBBw/hMMC5Yo1S+psNWPmzHVj6knA9zFzJXoCKPh7ym2jSSKgv6Je7D7rireZeIcyvrJFLGh/DAq2H1yEt+pxDBe71sYYKXQMdgWAJ+g7//AFhwDfHkCp5nrkYq80ysN1JtttdT9TixOTOf+KmnB+F0FuTUTxyFV1tYlNTqCL+h8sc7nWE+C+mbGpYYoTnb2r8QRpKOVIYpY9GeMkhrjQgG9gbgj6jAAvMFbJqryMQQTlFwLEWNgthricsg9YcS4RDUJkmjV17Zht6g7qfUWOBLjPKMiNFIplqUgfNGM4FRFsHySHSdWUZSj622bFZcH47zHEcyRVEin8MkN1P2IBH2OLU5Y5trZARW8OlhIA8cdmU/4L5h9s2JyQL2e0pY1FTIUklmkPxVN/ANEjyEZoigABQ99bnHHmusSlq42ppVWrk1amY2WqUb30sk3ZHJF7FTe+JjinBWjkaqpBaY2MsfyipA7G+iygfK/wBjpgF4PxGmpZ+tU9SomqQ7LKoZjNaRBHE0B0FQjaBFAC5d8SCzuC8YSphWWM6NuDujfiVh2dTcEemJDFT8F5zRKqScdNMzf16nRs/SF8sUxb5S66LKENhmU7qcWshuMAbYWFhYAEfaDxVlhSmiNpqt+iGH9mhF5n3Gipm7jcYr3jETmM+7RPJTZelAYM1RBMseipNTsA0b/wDdTvrsb4leceL2rKqpaMSw0qLSAMxCKZxmqGYoCwshVdB39MRHB69+qArT9OkTrUcUwVnOf4MKF0s8aMzjwMpbKBrgAy5M5WiVrIhEcLKXuxfPOFFxmJuYoB4FF7XJ7rfBxUSZEY+QJt52BOOPBeHiCnjiBvkUAt3Y/iY+pa5++I3mviIWJogbPKjqp/LdWsbd9e2K7JYRKGXCec0mqBGQUbLou5zfjzWHhA9baEeYGIKX2rP/AEgaMUpuHtfP4iL7quWxvcEa46+zrgvgmM3TM5JWXpAkKWC5lMh+aQaXAPhvbAbw6jT+lHKZmX48YQkFz0gmpIH43L2GwAFsZtcoRcmXVxTzktfj3KVJWraeFH0sGt4h5Wcajz3xUvOvsfNIY5+HuWOfKUcKSCx0IutioF73GgF774Iq2rggjDSKFJNmGtwdexi20P6jffEVV8WoXcMepddQASBub+ER2Pltpr9MZvzm+xTNwreGyL5W9j0lcwqqyoZS0rddCvjeza+MHTN4je21iBi4abhdPw+mboQgBEJsi+J7DzGpJsNfqcVXRcUo45GdTJmIsPyi21l6Nhp5eZwRJWo6xtF1JGkawy5TYELrcxdibEW7eWEuua7CEq5vCZK8ke0Rq5pUaEI0e5D+HN+XXuTcj6emCrhvGUmNluGAuykWKm9iCOxBxU/IHDozxFgxF5WkmTLYZDFIVysoFiGVgw0BGoFu8jzPVtwrisdQP3E2VZRc/KTYm5JuVJ28svljfGbaTLLIpMtg4B+duC2WTK7RQ1Q6czLf4chsI5dPwn93JtcMPU4NkkBt645V9GssbxuLo6lWHmCLHFxUUya808ppaegCICzNEw60jB8qSqBGT7rG4F7yE33GLF5LqDGslG7FmpSFRm3eJheFr9yBdCR3Q+eA7idLEskb1hVYVYwVKrI0ZklW2R2WNc0+eIIQpItfHblqeOmmpekZcmdomzwmINHOzNDkjc5hHHKAoJFvGbHsBBamFjl1h/y388ZxJJVvB+W6uppfeaWqWGSaWpdrhmVxI5RGurbqiDLdTbtbEpw/hM61cS1nRaWWXqXiHhKQRgLe4uWMjh7Ne3bYYn/Z3Aq8JowosOgh08yLn/Uk/fGlZUheKoWICrRysSdh8WK5v20GACRdBitfaLxMR1SBzq4Xoi18zrmCW03DO9x5ZcG8HMMElskqtm+Urcg6X3tbbFfc1ofe5WKpZWBDvGGMWbwB08Vs248Q0MSnGK+cXsdxQectcIWnpY4woWwucq5dTqdNTf1JJ01xWfB6R041UrIqh7SN4TcANYpt3IN9fLFscLhyQxpcHKii41BsBqDpp9sRnH6dVKEALfOWIA18Jvc/c45vj+ov6eemWPJRdaTNKztKgfX52C3C7DW172sPUa74bk+RB9Rt+v8AphvVgmVhci6ttqd/9vM4keGnJFmUuWUIVCiPcq17llbsBpp3074yutOOTr1XpYWvbZjQsBuQNtzb/f8AX6YmuVKz+sZAQyHOSFINysb5SCL212xF8aos3TCEkPlazhRbctqijuNrHth1ynShK3KLW8R8O37p+xA/5bzxGiKg2eLX03stSfkNeS6T/wAdqXjjsiZ1kJN2UkixGl7Eq3674nPa3w/qUStYXR737gWJ08xcC4Olte2CbgfD41BdUUOzPdgoDEZ2sCRv2wN+1fifToygW97MTmAtlYaep3NvJTjbDapHpzs1yyzr7OeNNPGLM0kaqVzNuGU2sR55Mut9bHTBtiqvYfVhIZ42uGMpy3PzBVUNYdgCdf4vTFirx2E6dVRrbU212sC1gTfyxbXOMfjk4kgX5tqOhJVMZpIEanSbPEiswMblZMoYWzFWjXXz9MBfEA4uXSuSSSCQxGrkicuYis6WCNdLZG/Drm1xZPHaBZaymDjMjR1COp+VgRGbMO+2FByJQwRyCGmijLxujMo8VmUhhmOtsXnA3/bqPzk/yjCx5s/aeq/v5P8AMP5YziST0t7NKvqcJoza1ogpHkUupv63G2NONQZuIoP76kniH1DRMf8AS+OHs6i6IrKXboVUmUeSSWdLeY1P6YkeavhmmqO0M65z5JIDG32BZT9r4h8ADuTJ70IB1yuVfte/hb7ixHrbHP2gcEleqSWCWJQ6KZ0a97AmzDs34l3Grm51GHnPHBVpZqepgjAHUCyqo0Ylrg287ltrHxY34/IsojlTNJGBrZrKFvqrKSLkqzC3ovkMeLJeza298l3IccHqkkgjeMgoyjLba1vT9MR3NQ0TUA2e2vfL29bX7YieRqzL8HNdMt4xe+VVOW2ovpt+n3l+ZibxlQCfiWvax8B39CbDQ412Wa6spHMfjLJSVD7sGkM/Vz5iBkGlr6jVTqf5euHi1FAL2E+ulgABoABsmptf9cO+cOHZVjldOnI5KlV2IFzfTbQ2v39LYeU/RoqJJWiWWaUXXMuYb6DXQaEfXHmuzOMdz6GSpdKtlyyK96oSBcS6WtcXta+X8Otr23xvw2WnNZC1OXubiTONvARfb6jfyw64xFFU0K1aR9JwwV1AAB22Av5i33w55T4Zkh6yRq7uVDEkCym9rXOltz53xGvZmbqaKp0KyPJa3BD8Lz8T7/xtgY9qcKe6h2Uu2cIPIA3LX00By2P1wT8FkvFc75322+du+AX2ncy0xeOlZ8zZ1zBTqhzAa6Gxtm0tfX6Y9SOfZWx4vcxyHw1P6NWcMS3j8Q8iMrC3Zc3i/wAN8LmW7yUigrmkl21tZpEIINtNFXQ//GHnCB7qJY2CxxxFCqrtYICo1FzIWZbk3uR5Y19nvL6SK1XIuZjKWhvpkC3XQDw6tm1A1xjri7Ls8YLeEEvEP/P0gG2Wcn9Ixr+uJPitUI4JHa+VI2Y23sFJP30xFUvxOIym3hghSMG5+ZyXceXyiL119cLniYihlVfmlAhT6yEINP8AFj2yg85fsHVf9r/MP5YWPSH7GU/92v6n+eFgCIqm9143G+0ddF02Pbqxax39TGWUedicFHFeHpUQSQvqkilG+jCxt69/tiJ564E1VRMsRtPGRLARuJEN01O1z4fvh1ytx5a2lSZdCRlkQ7o40dSOxB7fTAATzGZ5uHxTqSamicpPHrZmWwZiBvssq+jYecn8Qh4jSurlTIQBKVPivobi4uBsbFbC5GuoxNcdX3Sf3u14XAjq+9lH7uS3cLcq3/S1/wAOK643wM8IrvfYczUj6gRtoGbsSLgLrcHuLAYy3VZ+S5RbDdYHI5Wj4dMBHNK8wKmLMwXIoa8gBWysGUWsTpY+dxY3D6+OrQiSNWsdAygg+oVxcbkWIBwL1FfHXwZ4phG4UO17hXK3sysVGY7i+x2OowLjilbHURSJEydUhWnZGKICRc5GYHMoznIdb3AJB0xRlPX9EuKxuEHO/BV6MyoqqVcSKqrbwlVvoLDfP9bWwJ8J5mjEHu9VEZYh8ljYr97i4/55YIa/ngZS04XqwHKzBSBKjW8Sh+2qup20YdxiHm5VBnSSI5qaTxq4NgB5XvpuCCdB321yzrw34Pb6G2mVTrtGXHeZlmjWGGPpQqbhb6sfW2D7k7hiCNEkVGVUzsGUGx8IW9wdbBj6XwDU/ABDUO1QyrDES7NfcbrYa3JJACnfXcY35p9oMbQNBDfI/wC/lW63/LGl7Fh5n+I+d+qa8y24I9QtpUFXVwWZxrnGlooDkKlgSscUVrs3koGlhe5PbXFYez/lVqrifvU6jKD1jqSc2mW5A7kg6m51NtcQXK/IclUyVVQtoM1/iMVEne17XIJvqo01OuLi4lx+noIjmZVLnUJrqAAFQd8qgWA8jpfHpO1LZbnh4Iv2k8xrToTGD1GtGZBmGS9yNV76NbXUk+WJLkSgei4b1Kp2zEGWTOxbKLXsL9+/3wI8ncsycQqhWVOb3dP3Ssb5yO+2qX1/07E4Pqw+91Ap11hgZXqCNi4sY4vX87DtZB+LFlNeFqfLJk8LA+5YpnWnzSgiSVmlkF75S+oXX8q5V/w4Z8XbrV1PAPli/rMn2usI+ucl9fyDE5U1Sxozu2VVUliewAuTiJ5XpmKPPICJahs5B3Rdok1/KliR+ZnxpKicthY2thYARGATianhdaapdKKqYCqHaGQ6LNpoEOiufocHmONXSrIjI4DKwIZTqCDuD6EYAwLMvZlI+oIP+4IwI1cQolaKdepw99ASCfdr/ge39h5Numx0AIZU1TJwaTozFpOHMfgzHU0v/RJ3Md7BW1tscHKFXS4sysNCLEMD6jQi32xA4KmqvZtU0lUktA3UhcgZGb5VbcWJylDp4gCQBsTvjifEngQ03EKVsjGyyIRlNyAoDnsCbeK1hob74PU4DJSsTSNmiNy1M58I0P7pz+71t4TdfLL3acXam4hCaWo6lPIxB6b/AA3up3UnwyLf8pI2xntojPcsUs8gMvLzuHMU1PkvlCm1gBl2y2Qfe19TbDbl7g0qQSRyIklKHBMvUKiMMQCAPxACzHa3nphxxH2VVsM0aUdRJkyMokJy9MHdbhrm48hp6YS8qcaRibRSDKVChhlU6WfK250B17388ZXQ9ODvPhifg0tYUpnkWlWIF4+r8TrK18rI2guovuSdfIYexcl0sDxjSqNtmsATpYKGsrtudz8oFr7tv2b43Iw0gjS+qHLY6AXOXU7ZrX3Jxy4F7JKmWUtU1MiGN+w1Y6HMrHQr3/8AzHSok444J+2yYXmKes8NDTOyrbNJKcii2wudBqNh5D6FlwP2e1FZMJq8GKFWusN/ESABqx1CmwJ29Lbg+hr6WhijgaYXRQqoTnka23gQFmb6DW2NZFqaqwAakhPzE26769sptECO5u2uwxfV00Yf0rczFTWksaSjADqAsjgApTi3cd5LfKn0LabzHDOGJBGI4xYDXU3LE6lmJ+ZibknGaDh0cCBIlCqOwvqTuSTqSTqSdT54jK2seqLQ05yqPDNOD8nmsenilGxOyX7kWxqKzSpvV1HT/wDTwMDKe0sg1VB5qhGZh55B2OCFVw3oKBIY0jjGVEAVR5AbYdYAWFhYWAFhYWFgDlU0yyIUcBlYEMpFwQdwQdxgI/oCq4a2ag+PS3u1JI1mj3v0JG2/gbT110PMYyjAA9wXnemqgwRisiC8kLqVlS24MZ1J+lxt54DuAVpnhrK+sJen+Iwp2dXRQosqNAyXjlAHnc5xg645yrTVdjNECy/LILrIn8Mi2Zf1wP1nJ1WEeJKlKinkGV4axLkjT+3iyuTYGzMCRYb2wBF0VBLBSy1MwmpBHCJ/6tOXQ3BZkMM+YBksL9mv9sPKLitQxqAvERlp1SSQzUaXVZI+ovijlRWsu9lFsMq+SohopqSeilySo6GSKqSU3cHX45RrAaAbabYF/wBp6WOCsgmqHgq6lIElzQnIioqqAvReQlulfUsQSRoBcYAMKjmCpFAlYtarxS5AgSiXPd2yqLNU2BzG2psLYieI1c0tPTFaioqZKp3jyySe7xq0StnVlphe5KMoAaxNiSRpiNp+MULUktHTVbylqhaiAGAgplKOVI+EmXOrHwlfmPfE7ScKNRRJTwwVBMcpmWfqxQlZTIXYgBpSLZyB4W7DzOAITi3E5IY6KfhkXRSqQnpxLHmMqHMyySOMzrlEgK3GqjFoHmqnFPFOz5VmVWiWxLvmAICxjxM2uwBxDcH5PnjhihMscUURJURLnkLEsWbrTDwsSxN1QEZmAOxwQcK5ehpyWRPiEWaRiWkb6uxJP0vbADFqaerbx5qanNjkB+NKPJ2H7le2UXY33XYzlJRpEgSNVRFFlVQAAPQDbHa2M4AwBjOFhYAWFhYW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-8315" y="-68002"/>
            <a:ext cx="90056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S" sz="3600" dirty="0" smtClean="0">
                <a:ln w="1016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PLAN DE ACCIÓN (CAPACIDAD Y RECURSOS)</a:t>
            </a:r>
            <a:endParaRPr lang="es-EC" sz="3600" dirty="0">
              <a:ln w="10160">
                <a:solidFill>
                  <a:schemeClr val="accent1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-1116632" y="38247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1775" t="21454" r="16794" b="14563"/>
          <a:stretch/>
        </p:blipFill>
        <p:spPr>
          <a:xfrm>
            <a:off x="161787" y="1340768"/>
            <a:ext cx="8730693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8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9201" y="27282"/>
            <a:ext cx="9005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ESTRUCTURA ORGANIZATIVA PROPUESTA</a:t>
            </a:r>
            <a:endParaRPr lang="es-EC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9" t="21449" r="6614" b="25648"/>
          <a:stretch/>
        </p:blipFill>
        <p:spPr bwMode="auto">
          <a:xfrm>
            <a:off x="1331640" y="908720"/>
            <a:ext cx="6945333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44624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DISTRIBUCIÓN DE CAPÍTULOS</a:t>
            </a:r>
            <a:endParaRPr lang="es-ES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graphicFrame>
        <p:nvGraphicFramePr>
          <p:cNvPr id="3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304753"/>
              </p:ext>
            </p:extLst>
          </p:nvPr>
        </p:nvGraphicFramePr>
        <p:xfrm>
          <a:off x="335741" y="858119"/>
          <a:ext cx="847251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301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890634405"/>
              </p:ext>
            </p:extLst>
          </p:nvPr>
        </p:nvGraphicFramePr>
        <p:xfrm>
          <a:off x="873674" y="2492896"/>
          <a:ext cx="7488832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539552" y="692696"/>
            <a:ext cx="78586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C" sz="2000" dirty="0">
                <a:ln w="10160">
                  <a:solidFill>
                    <a:schemeClr val="accent1"/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ÁREA DE ANÁLISIS DE CONTROL DE RIESGOS</a:t>
            </a:r>
          </a:p>
          <a:p>
            <a:pPr marL="0" lvl="3" algn="ctr"/>
            <a:endParaRPr lang="es-EC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080418576"/>
              </p:ext>
            </p:extLst>
          </p:nvPr>
        </p:nvGraphicFramePr>
        <p:xfrm>
          <a:off x="755576" y="2132856"/>
          <a:ext cx="741682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092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414179846"/>
              </p:ext>
            </p:extLst>
          </p:nvPr>
        </p:nvGraphicFramePr>
        <p:xfrm>
          <a:off x="721335" y="2420888"/>
          <a:ext cx="7576577" cy="340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395536" y="692696"/>
            <a:ext cx="785869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C" sz="3600" dirty="0" smtClean="0">
                <a:ln w="10160">
                  <a:solidFill>
                    <a:schemeClr val="accent1"/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GESTIÓN DE RIESGO</a:t>
            </a:r>
            <a:endParaRPr lang="es-EC" sz="3600" dirty="0">
              <a:ln w="10160">
                <a:solidFill>
                  <a:schemeClr val="accent1"/>
                </a:solidFill>
                <a:prstDash val="solid"/>
              </a:ln>
              <a:blipFill>
                <a:blip r:embed="rId7"/>
                <a:tile tx="0" ty="0" sx="100000" sy="100000" flip="none" algn="tl"/>
              </a:blip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  <a:p>
            <a:pPr marL="0" lvl="3" algn="ctr"/>
            <a:endParaRPr lang="es-EC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3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857620318"/>
              </p:ext>
            </p:extLst>
          </p:nvPr>
        </p:nvGraphicFramePr>
        <p:xfrm>
          <a:off x="827585" y="2708920"/>
          <a:ext cx="720080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290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ANÁLISIS DE ESTADOS FINANCIEROS</a:t>
            </a:r>
            <a:br>
              <a:rPr lang="es-EC" dirty="0" smtClean="0"/>
            </a:br>
            <a:endParaRPr lang="es-EC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4" t="19521" r="54368" b="25816"/>
          <a:stretch/>
        </p:blipFill>
        <p:spPr bwMode="auto">
          <a:xfrm>
            <a:off x="657908" y="1628800"/>
            <a:ext cx="7975902" cy="452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19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4" t="75954" r="54368" b="10538"/>
          <a:stretch/>
        </p:blipFill>
        <p:spPr bwMode="auto">
          <a:xfrm>
            <a:off x="755576" y="1988840"/>
            <a:ext cx="784887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9" t="32535" r="9101" b="52639"/>
          <a:stretch/>
        </p:blipFill>
        <p:spPr bwMode="auto">
          <a:xfrm>
            <a:off x="755576" y="4077072"/>
            <a:ext cx="784887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312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9" t="48773" r="9101" b="9683"/>
          <a:stretch/>
        </p:blipFill>
        <p:spPr bwMode="auto">
          <a:xfrm>
            <a:off x="1475656" y="1628800"/>
            <a:ext cx="6552728" cy="423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27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0" t="23505" r="10564" b="45171"/>
          <a:stretch/>
        </p:blipFill>
        <p:spPr bwMode="auto">
          <a:xfrm>
            <a:off x="755576" y="1700808"/>
            <a:ext cx="748883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60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7" t="31336" r="54752" b="37329"/>
          <a:stretch/>
        </p:blipFill>
        <p:spPr bwMode="auto">
          <a:xfrm>
            <a:off x="827584" y="1556792"/>
            <a:ext cx="7272808" cy="358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24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3919" y="226152"/>
            <a:ext cx="8144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s-EC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INDICADORES DE LIQUIDEZ (SOLVENCIA)</a:t>
            </a:r>
            <a:endParaRPr lang="es-EC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9" t="27570" r="63242" b="33868"/>
          <a:stretch/>
        </p:blipFill>
        <p:spPr bwMode="auto">
          <a:xfrm>
            <a:off x="179512" y="1772816"/>
            <a:ext cx="2880320" cy="336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1340" t="50811" r="23888" b="22236"/>
          <a:stretch/>
        </p:blipFill>
        <p:spPr>
          <a:xfrm>
            <a:off x="4000945" y="2492896"/>
            <a:ext cx="5040561" cy="1971671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>
            <a:off x="3059832" y="3356992"/>
            <a:ext cx="936104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09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 idx="4294967295"/>
          </p:nvPr>
        </p:nvSpPr>
        <p:spPr>
          <a:xfrm>
            <a:off x="899592" y="221370"/>
            <a:ext cx="533400" cy="6143625"/>
          </a:xfrm>
        </p:spPr>
        <p:txBody>
          <a:bodyPr vert="wordArtVert">
            <a:noAutofit/>
          </a:bodyPr>
          <a:lstStyle/>
          <a:p>
            <a:pPr algn="ctr"/>
            <a:r>
              <a:rPr lang="es-ES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  <a:ea typeface="+mn-ea"/>
                <a:cs typeface="+mn-cs"/>
              </a:rPr>
              <a:t>METODOLOGÍA</a:t>
            </a:r>
            <a:endParaRPr lang="es-ES" sz="28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  <a:ea typeface="+mn-ea"/>
              <a:cs typeface="+mn-cs"/>
            </a:endParaRPr>
          </a:p>
        </p:txBody>
      </p:sp>
      <p:sp>
        <p:nvSpPr>
          <p:cNvPr id="4" name="3 Abrir llave"/>
          <p:cNvSpPr/>
          <p:nvPr/>
        </p:nvSpPr>
        <p:spPr>
          <a:xfrm>
            <a:off x="1962069" y="507101"/>
            <a:ext cx="500067" cy="5572164"/>
          </a:xfrm>
          <a:prstGeom prst="lef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462137" y="721983"/>
            <a:ext cx="664373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979613" algn="l"/>
              </a:tabLst>
            </a:pP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  </a:t>
            </a:r>
          </a:p>
          <a:p>
            <a:pPr>
              <a:tabLst>
                <a:tab pos="1979613" algn="l"/>
              </a:tabLst>
            </a:pP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TIPOS       	► Observación </a:t>
            </a:r>
          </a:p>
          <a:p>
            <a:pPr>
              <a:tabLst>
                <a:tab pos="1979613" algn="l"/>
              </a:tabLst>
            </a:pP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	► Investigación Documentada</a:t>
            </a:r>
            <a:endParaRPr lang="es-ES" sz="20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462137" y="2155282"/>
            <a:ext cx="664373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2060575" algn="l"/>
              </a:tabLst>
            </a:pP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 	► Inductivo</a:t>
            </a:r>
          </a:p>
          <a:p>
            <a:pPr>
              <a:tabLst>
                <a:tab pos="2060575" algn="l"/>
              </a:tabLst>
            </a:pP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MÉTODOS 	</a:t>
            </a:r>
          </a:p>
          <a:p>
            <a:pPr>
              <a:tabLst>
                <a:tab pos="2060575" algn="l"/>
              </a:tabLst>
            </a:pP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	► Analítico 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2462137" y="3615960"/>
            <a:ext cx="664373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979613" algn="l"/>
              </a:tabLst>
            </a:pP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 	► </a:t>
            </a:r>
            <a:r>
              <a:rPr lang="es-ES" sz="1600" dirty="0" smtClean="0">
                <a:solidFill>
                  <a:schemeClr val="bg1"/>
                </a:solidFill>
                <a:latin typeface="Berlin Sans FB" pitchFamily="34" charset="0"/>
              </a:rPr>
              <a:t>Primarias  (Estados Financieros)  </a:t>
            </a:r>
          </a:p>
          <a:p>
            <a:pPr>
              <a:tabLst>
                <a:tab pos="1979613" algn="l"/>
              </a:tabLst>
            </a:pP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FUENTES</a:t>
            </a:r>
          </a:p>
          <a:p>
            <a:pPr>
              <a:tabLst>
                <a:tab pos="1979613" algn="l"/>
              </a:tabLst>
            </a:pP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 	</a:t>
            </a:r>
            <a:r>
              <a:rPr lang="es-ES" sz="1600" dirty="0" smtClean="0">
                <a:solidFill>
                  <a:schemeClr val="bg1"/>
                </a:solidFill>
                <a:latin typeface="Berlin Sans FB" pitchFamily="34" charset="0"/>
              </a:rPr>
              <a:t>► Secundarias (Libros de Gestión Financiera)</a:t>
            </a:r>
            <a:endParaRPr lang="es-ES" sz="16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2462137" y="5020969"/>
            <a:ext cx="642942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tabLst>
                <a:tab pos="1979613" algn="l"/>
              </a:tabLst>
            </a:pP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TÉCNICAS	► </a:t>
            </a:r>
            <a:r>
              <a:rPr lang="es-EC" sz="2000" dirty="0" smtClean="0">
                <a:solidFill>
                  <a:schemeClr val="bg1"/>
                </a:solidFill>
                <a:latin typeface="Berlin Sans FB" pitchFamily="34" charset="0"/>
              </a:rPr>
              <a:t>Análisis de Estados Financieros</a:t>
            </a: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  </a:t>
            </a:r>
          </a:p>
          <a:p>
            <a:pPr>
              <a:tabLst>
                <a:tab pos="1979613" algn="l"/>
              </a:tabLst>
            </a:pPr>
            <a:r>
              <a:rPr lang="es-EC" sz="2000" dirty="0" smtClean="0">
                <a:solidFill>
                  <a:schemeClr val="bg1"/>
                </a:solidFill>
                <a:latin typeface="Berlin Sans FB" pitchFamily="34" charset="0"/>
              </a:rPr>
              <a:t>    DE</a:t>
            </a: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	► </a:t>
            </a:r>
            <a:r>
              <a:rPr lang="es-EC" sz="2000" dirty="0" smtClean="0">
                <a:solidFill>
                  <a:schemeClr val="bg1"/>
                </a:solidFill>
                <a:latin typeface="Berlin Sans FB" pitchFamily="34" charset="0"/>
              </a:rPr>
              <a:t>Análisis de Indicadores Financieros</a:t>
            </a:r>
          </a:p>
          <a:p>
            <a:pPr lvl="0">
              <a:tabLst>
                <a:tab pos="1979613" algn="l"/>
              </a:tabLst>
            </a:pPr>
            <a:r>
              <a:rPr lang="es-EC" sz="2000" dirty="0" smtClean="0">
                <a:solidFill>
                  <a:schemeClr val="bg1"/>
                </a:solidFill>
                <a:latin typeface="Berlin Sans FB" pitchFamily="34" charset="0"/>
              </a:rPr>
              <a:t>ANÁLISIS	</a:t>
            </a: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► </a:t>
            </a:r>
            <a:r>
              <a:rPr lang="es-EC" sz="2000" dirty="0" smtClean="0">
                <a:solidFill>
                  <a:schemeClr val="bg1"/>
                </a:solidFill>
                <a:latin typeface="Berlin Sans FB" pitchFamily="34" charset="0"/>
              </a:rPr>
              <a:t>Matriz de Riesgo</a:t>
            </a:r>
            <a:endParaRPr lang="es-EC" sz="20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2" name="1 Abrir llave"/>
          <p:cNvSpPr/>
          <p:nvPr/>
        </p:nvSpPr>
        <p:spPr>
          <a:xfrm>
            <a:off x="3995936" y="507101"/>
            <a:ext cx="216024" cy="1384433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8 Abrir llave"/>
          <p:cNvSpPr/>
          <p:nvPr/>
        </p:nvSpPr>
        <p:spPr>
          <a:xfrm>
            <a:off x="3995936" y="2155282"/>
            <a:ext cx="216024" cy="1015664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9 Abrir llave"/>
          <p:cNvSpPr/>
          <p:nvPr/>
        </p:nvSpPr>
        <p:spPr>
          <a:xfrm>
            <a:off x="3995936" y="3565464"/>
            <a:ext cx="216024" cy="1015664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11 Abrir llave"/>
          <p:cNvSpPr/>
          <p:nvPr/>
        </p:nvSpPr>
        <p:spPr>
          <a:xfrm>
            <a:off x="3995936" y="4933615"/>
            <a:ext cx="216024" cy="1145649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2050" name="Picture 2" descr="https://encrypted-tbn1.gstatic.com/images?q=tbn:ANd9GcQmaIYSXhPWXXxMkiyMs3_W5zEWc0-Bq9IsKzXLjqxRs_43mJ8C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77990"/>
            <a:ext cx="2628900" cy="214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47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3919" y="226152"/>
            <a:ext cx="8144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s-EC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INDICADORES DE LIQUIDEZ (PRUEBA ÁCIDA)</a:t>
            </a:r>
            <a:endParaRPr lang="es-EC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1" t="23277" r="18663" b="33184"/>
          <a:stretch/>
        </p:blipFill>
        <p:spPr bwMode="auto">
          <a:xfrm>
            <a:off x="251520" y="1988840"/>
            <a:ext cx="244827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echa derecha 3"/>
          <p:cNvSpPr/>
          <p:nvPr/>
        </p:nvSpPr>
        <p:spPr>
          <a:xfrm>
            <a:off x="2699792" y="3501008"/>
            <a:ext cx="720080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1183" t="19485" r="26203" b="48031"/>
          <a:stretch/>
        </p:blipFill>
        <p:spPr>
          <a:xfrm>
            <a:off x="3419872" y="2600908"/>
            <a:ext cx="554461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3919" y="226152"/>
            <a:ext cx="8144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s-EC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INDICADORES DE ROTACIÓN DE ACTIVOS (ROTACIÓN DE ACTIVO FIJO NETO)</a:t>
            </a:r>
            <a:endParaRPr lang="es-EC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6" t="28950" r="13603" b="35042"/>
          <a:stretch/>
        </p:blipFill>
        <p:spPr bwMode="auto">
          <a:xfrm>
            <a:off x="179512" y="1340768"/>
            <a:ext cx="4320480" cy="296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1008" t="47248" r="26378" b="25189"/>
          <a:stretch/>
        </p:blipFill>
        <p:spPr>
          <a:xfrm>
            <a:off x="2987824" y="4590687"/>
            <a:ext cx="5544616" cy="2016224"/>
          </a:xfrm>
          <a:prstGeom prst="rect">
            <a:avLst/>
          </a:prstGeom>
        </p:spPr>
      </p:pic>
      <p:sp>
        <p:nvSpPr>
          <p:cNvPr id="5" name="Flecha izquierda y arriba 4"/>
          <p:cNvSpPr/>
          <p:nvPr/>
        </p:nvSpPr>
        <p:spPr>
          <a:xfrm rot="16200000">
            <a:off x="4034146" y="3174765"/>
            <a:ext cx="1881767" cy="950076"/>
          </a:xfrm>
          <a:prstGeom prst="lef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7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3919" y="226152"/>
            <a:ext cx="8144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s-EC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INDICADORES DE ROTACIÓN DE ACTIVOS (ROTACIÓN DEL ACTIVO TOTAL)</a:t>
            </a:r>
            <a:endParaRPr lang="es-EC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33805" r="58379" b="34462"/>
          <a:stretch/>
        </p:blipFill>
        <p:spPr bwMode="auto">
          <a:xfrm>
            <a:off x="107504" y="1268760"/>
            <a:ext cx="475252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echa doblada 3"/>
          <p:cNvSpPr/>
          <p:nvPr/>
        </p:nvSpPr>
        <p:spPr>
          <a:xfrm rot="5400000">
            <a:off x="4541483" y="3326475"/>
            <a:ext cx="1728192" cy="1069145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1183" t="21454" r="26203" b="54921"/>
          <a:stretch/>
        </p:blipFill>
        <p:spPr>
          <a:xfrm>
            <a:off x="3167844" y="4797152"/>
            <a:ext cx="554461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3919" y="226152"/>
            <a:ext cx="8144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s-EC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INDICADORES DE ENDEUDAMIENTO (ENDEUDAMIENTO)</a:t>
            </a:r>
            <a:endParaRPr lang="es-EC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5" t="44006" r="8551" b="26991"/>
          <a:stretch/>
        </p:blipFill>
        <p:spPr bwMode="auto">
          <a:xfrm>
            <a:off x="1755596" y="1124744"/>
            <a:ext cx="5962866" cy="279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0439" t="65953" r="25286" b="16328"/>
          <a:stretch/>
        </p:blipFill>
        <p:spPr>
          <a:xfrm>
            <a:off x="1856709" y="4798516"/>
            <a:ext cx="5760640" cy="1296144"/>
          </a:xfrm>
          <a:prstGeom prst="rect">
            <a:avLst/>
          </a:prstGeom>
        </p:spPr>
      </p:pic>
      <p:sp>
        <p:nvSpPr>
          <p:cNvPr id="4" name="Flecha abajo 3"/>
          <p:cNvSpPr/>
          <p:nvPr/>
        </p:nvSpPr>
        <p:spPr>
          <a:xfrm>
            <a:off x="4676191" y="3999442"/>
            <a:ext cx="288032" cy="7200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610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260648"/>
            <a:ext cx="8144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s-EC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INDICADOR DE SOLIDEZ</a:t>
            </a:r>
            <a:endParaRPr lang="es-EC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1" t="39041" r="55706" b="32269"/>
          <a:stretch/>
        </p:blipFill>
        <p:spPr bwMode="auto">
          <a:xfrm>
            <a:off x="179512" y="1340768"/>
            <a:ext cx="5112568" cy="280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9886" t="64970" r="25839" b="16327"/>
          <a:stretch/>
        </p:blipFill>
        <p:spPr>
          <a:xfrm>
            <a:off x="3059832" y="4581128"/>
            <a:ext cx="5760640" cy="1368152"/>
          </a:xfrm>
          <a:prstGeom prst="rect">
            <a:avLst/>
          </a:prstGeom>
        </p:spPr>
      </p:pic>
      <p:sp>
        <p:nvSpPr>
          <p:cNvPr id="4" name="Flecha doblada 3"/>
          <p:cNvSpPr/>
          <p:nvPr/>
        </p:nvSpPr>
        <p:spPr>
          <a:xfrm rot="5400000">
            <a:off x="5093443" y="3158358"/>
            <a:ext cx="1512169" cy="1045344"/>
          </a:xfrm>
          <a:prstGeom prst="bentArrow">
            <a:avLst>
              <a:gd name="adj1" fmla="val 22244"/>
              <a:gd name="adj2" fmla="val 25000"/>
              <a:gd name="adj3" fmla="val 25000"/>
              <a:gd name="adj4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2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3919" y="226152"/>
            <a:ext cx="8144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s-EC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INDICADORES DE ENDEUDAMIENTO (FINANCIAMIENTO DE RECURSOS PERMANENTES)</a:t>
            </a:r>
            <a:endParaRPr lang="es-EC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7" t="22840" r="9023" b="33843"/>
          <a:stretch/>
        </p:blipFill>
        <p:spPr bwMode="auto">
          <a:xfrm>
            <a:off x="183219" y="1268760"/>
            <a:ext cx="4483596" cy="316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0992" t="38390" r="25840" b="35235"/>
          <a:stretch/>
        </p:blipFill>
        <p:spPr>
          <a:xfrm>
            <a:off x="3347864" y="4642620"/>
            <a:ext cx="5616624" cy="1929408"/>
          </a:xfrm>
          <a:prstGeom prst="rect">
            <a:avLst/>
          </a:prstGeom>
        </p:spPr>
      </p:pic>
      <p:sp>
        <p:nvSpPr>
          <p:cNvPr id="4" name="Flecha doblada 3"/>
          <p:cNvSpPr/>
          <p:nvPr/>
        </p:nvSpPr>
        <p:spPr>
          <a:xfrm rot="5400000">
            <a:off x="4262776" y="3263795"/>
            <a:ext cx="1731245" cy="903425"/>
          </a:xfrm>
          <a:prstGeom prst="bentArrow">
            <a:avLst>
              <a:gd name="adj1" fmla="val 25000"/>
              <a:gd name="adj2" fmla="val 17945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9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3919" y="226152"/>
            <a:ext cx="8144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s-EC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INDICADORES DE RENTABILIDAD  (MARGEN BRUTO)</a:t>
            </a:r>
            <a:endParaRPr lang="es-EC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2" t="43316" r="53728" b="8917"/>
          <a:stretch/>
        </p:blipFill>
        <p:spPr bwMode="auto">
          <a:xfrm>
            <a:off x="1289904" y="1052736"/>
            <a:ext cx="6772573" cy="521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33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332656"/>
            <a:ext cx="8144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s-EC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INDICADORES DE RENTABILIDAD  (RENTABILIDAD OPERATIVA)</a:t>
            </a:r>
            <a:endParaRPr lang="es-EC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" name="Flecha doblada 3"/>
          <p:cNvSpPr/>
          <p:nvPr/>
        </p:nvSpPr>
        <p:spPr>
          <a:xfrm rot="5400000">
            <a:off x="4839236" y="3264188"/>
            <a:ext cx="1805788" cy="684076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1183" t="19485" r="25096" b="46063"/>
          <a:stretch/>
        </p:blipFill>
        <p:spPr>
          <a:xfrm>
            <a:off x="467544" y="1443192"/>
            <a:ext cx="4789712" cy="25202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0992" t="56108" r="26947" b="24205"/>
          <a:stretch/>
        </p:blipFill>
        <p:spPr>
          <a:xfrm>
            <a:off x="3308452" y="4509120"/>
            <a:ext cx="547260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1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25756" y="456984"/>
            <a:ext cx="8144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s-EC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INDICADORES DE RENTABILIDAD  (RENTABILIDAD NETA)</a:t>
            </a:r>
            <a:endParaRPr lang="es-EC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" name="Flecha doblada 3"/>
          <p:cNvSpPr/>
          <p:nvPr/>
        </p:nvSpPr>
        <p:spPr>
          <a:xfrm rot="5400000">
            <a:off x="4530204" y="3356992"/>
            <a:ext cx="1728192" cy="864096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1183" t="26375" r="25649" b="34250"/>
          <a:stretch/>
        </p:blipFill>
        <p:spPr>
          <a:xfrm>
            <a:off x="188122" y="1700808"/>
            <a:ext cx="4774130" cy="24482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31183" t="53937" r="26203" b="24407"/>
          <a:stretch/>
        </p:blipFill>
        <p:spPr>
          <a:xfrm>
            <a:off x="2987824" y="4669285"/>
            <a:ext cx="554461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3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25756" y="456984"/>
            <a:ext cx="8144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s-EC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INDICADOR DE COBERTURA DE GASTOS FINANCIEROS</a:t>
            </a:r>
            <a:endParaRPr lang="es-EC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6" t="32142" r="10949" b="36962"/>
          <a:stretch/>
        </p:blipFill>
        <p:spPr bwMode="auto">
          <a:xfrm>
            <a:off x="323528" y="1340768"/>
            <a:ext cx="4968552" cy="245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779573" y="4365104"/>
            <a:ext cx="5976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>
                <a:solidFill>
                  <a:schemeClr val="bg1"/>
                </a:solidFill>
              </a:rPr>
              <a:t>La empresa  productora exportadora ECUA-AGROROMO, obtuvo  para el año 2012  índice de cobertura de gastos financieros de un 95,25% y para el año 2013 un índice de cobertura de gastos financieros de  116%, estos porcentajes indican que la utilidad operacional dispone de recursos para cubrir los gastos financieros y rendir beneficios.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5861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395536" y="2780928"/>
            <a:ext cx="8076088" cy="14883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¿Cómo incide un Modelo de Gestión Financiera en la estabilidad financiera de la empresa productora exportadora ECUA-AGROROMO en la provincia de Pichincha, en el período 2014?</a:t>
            </a:r>
          </a:p>
          <a:p>
            <a:pPr algn="ctr"/>
            <a:endParaRPr lang="es-ES" sz="16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559" y="54868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FORMULACIÓN</a:t>
            </a:r>
            <a:r>
              <a:rPr lang="es-ES" dirty="0" smtClean="0"/>
              <a:t> </a:t>
            </a:r>
            <a:r>
              <a:rPr lang="es-E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DEL PROBLEMA</a:t>
            </a:r>
            <a:endParaRPr lang="es-EC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66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9201" y="262389"/>
            <a:ext cx="900560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C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s-EC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APLICACIÓN DE ESTRATEGIAS PARA EVITAR EL RIESGO DE LIQUIDEZ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4" t="22945" r="23560" b="28410"/>
          <a:stretch/>
        </p:blipFill>
        <p:spPr bwMode="auto">
          <a:xfrm>
            <a:off x="611559" y="1358246"/>
            <a:ext cx="8227843" cy="506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27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9201" y="262389"/>
            <a:ext cx="900560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C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s-EC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APLICACIÓN DE ESTRATEGIAS PARA EVITAR EL RIESGO DE LIQUIDEZ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6" t="33733" r="23656" b="9450"/>
          <a:stretch/>
        </p:blipFill>
        <p:spPr bwMode="auto">
          <a:xfrm>
            <a:off x="854475" y="1484784"/>
            <a:ext cx="780796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8399" y="211788"/>
            <a:ext cx="828568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CONTROL PARA LA GESTIÓN FINANCIERA PROPUESTA </a:t>
            </a:r>
            <a:endParaRPr lang="es-EC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705390041"/>
              </p:ext>
            </p:extLst>
          </p:nvPr>
        </p:nvGraphicFramePr>
        <p:xfrm>
          <a:off x="899592" y="2636912"/>
          <a:ext cx="712879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202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318517375"/>
              </p:ext>
            </p:extLst>
          </p:nvPr>
        </p:nvGraphicFramePr>
        <p:xfrm>
          <a:off x="395536" y="1916832"/>
          <a:ext cx="8368665" cy="36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286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pPr algn="ctr"/>
            <a:r>
              <a:rPr lang="es-EC" sz="2000" dirty="0" smtClean="0"/>
              <a:t>CUESTIONARIOS DE CONTROL INTERNO PROPUESTOS</a:t>
            </a:r>
            <a:br>
              <a:rPr lang="es-EC" sz="2000" dirty="0" smtClean="0"/>
            </a:br>
            <a:r>
              <a:rPr lang="es-EC" sz="2000" dirty="0" smtClean="0"/>
              <a:t>CUENTA BANCOS</a:t>
            </a:r>
            <a:endParaRPr lang="es-EC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8741" t="23137" r="35248" b="13863"/>
          <a:stretch/>
        </p:blipFill>
        <p:spPr>
          <a:xfrm>
            <a:off x="2447764" y="836712"/>
            <a:ext cx="4248472" cy="578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932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619218" y="404664"/>
            <a:ext cx="8229600" cy="540296"/>
          </a:xfrm>
        </p:spPr>
        <p:txBody>
          <a:bodyPr>
            <a:normAutofit fontScale="90000"/>
          </a:bodyPr>
          <a:lstStyle/>
          <a:p>
            <a:pPr algn="ctr"/>
            <a:r>
              <a:rPr lang="es-EC" sz="2000" dirty="0" smtClean="0"/>
              <a:t>CUESTIONARIO DE CONTROL INTERNO PROPUESTO</a:t>
            </a:r>
            <a:br>
              <a:rPr lang="es-EC" sz="2000" dirty="0" smtClean="0"/>
            </a:br>
            <a:r>
              <a:rPr lang="es-EC" sz="2000" dirty="0" smtClean="0"/>
              <a:t>CUENTA INVENTARIOS</a:t>
            </a:r>
            <a:endParaRPr lang="es-EC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8740" t="28546" r="35249" b="13377"/>
          <a:stretch/>
        </p:blipFill>
        <p:spPr>
          <a:xfrm>
            <a:off x="2555776" y="1268760"/>
            <a:ext cx="4356484" cy="54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374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2" t="34589" r="53501" b="16789"/>
          <a:stretch/>
        </p:blipFill>
        <p:spPr bwMode="auto">
          <a:xfrm>
            <a:off x="2339752" y="1484784"/>
            <a:ext cx="538773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547664" y="33265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CUESTIONARIO DE CONTROL INTERNO PROPUESTO CUENTAS POR COBRAR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581994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8" t="31221" r="18555" b="9256"/>
          <a:stretch/>
        </p:blipFill>
        <p:spPr bwMode="auto">
          <a:xfrm>
            <a:off x="2411760" y="1268760"/>
            <a:ext cx="5112568" cy="546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827584" y="33265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CUESTIONARIO DE CONTROL INTERNO PROPUESTO DE LA CUENTA DE ACTIVO FIJO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070408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2" t="20848" r="53886" b="13238"/>
          <a:stretch/>
        </p:blipFill>
        <p:spPr bwMode="auto">
          <a:xfrm>
            <a:off x="2123728" y="1484784"/>
            <a:ext cx="5400600" cy="515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187624" y="47667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CUESTIONARIO DE CONTROL INTERNO PROPUESTO PARA LA CUENTA DE INGRESO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545626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5" t="19212" r="17784" b="16327"/>
          <a:stretch/>
        </p:blipFill>
        <p:spPr bwMode="auto">
          <a:xfrm>
            <a:off x="1979712" y="188640"/>
            <a:ext cx="5976664" cy="626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322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404664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JUSTIFICACIÓN</a:t>
            </a:r>
            <a:endParaRPr lang="es-EC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955803879"/>
              </p:ext>
            </p:extLst>
          </p:nvPr>
        </p:nvGraphicFramePr>
        <p:xfrm>
          <a:off x="272955" y="2060848"/>
          <a:ext cx="8598088" cy="3534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301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8" t="52885" r="54224" b="18672"/>
          <a:stretch/>
        </p:blipFill>
        <p:spPr bwMode="auto">
          <a:xfrm>
            <a:off x="1619672" y="1628800"/>
            <a:ext cx="604867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619672" y="33265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CUESTIONARIO DE CONTROL INTERNO PROPUESTO PARA LAS POLÍTICAS Y PROCEDIMIENTOS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148972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MONITOREO</a:t>
            </a:r>
            <a:endParaRPr lang="es-EC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61238" r="53886" b="19007"/>
          <a:stretch/>
        </p:blipFill>
        <p:spPr bwMode="auto">
          <a:xfrm>
            <a:off x="1043608" y="1772816"/>
            <a:ext cx="754850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5010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es-EC" dirty="0" smtClean="0"/>
              <a:t>CONCLUSIONES</a:t>
            </a:r>
            <a:endParaRPr lang="es-EC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9" t="36422" r="18412" b="38970"/>
          <a:stretch/>
        </p:blipFill>
        <p:spPr bwMode="auto">
          <a:xfrm>
            <a:off x="755576" y="2420888"/>
            <a:ext cx="770485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1022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9" t="61294" r="18412" b="9303"/>
          <a:stretch/>
        </p:blipFill>
        <p:spPr bwMode="auto">
          <a:xfrm>
            <a:off x="683568" y="2060848"/>
            <a:ext cx="792088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8484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RECOMENDACIONES</a:t>
            </a:r>
            <a:endParaRPr lang="es-EC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6" t="32021" r="53501" b="44140"/>
          <a:stretch/>
        </p:blipFill>
        <p:spPr bwMode="auto">
          <a:xfrm>
            <a:off x="899592" y="2204864"/>
            <a:ext cx="756696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6570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6" t="56582" r="53501" b="23208"/>
          <a:stretch/>
        </p:blipFill>
        <p:spPr bwMode="auto">
          <a:xfrm>
            <a:off x="539552" y="2276872"/>
            <a:ext cx="815398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5969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1916832"/>
            <a:ext cx="7620000" cy="2514600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600" dirty="0" smtClean="0">
              <a:solidFill>
                <a:schemeClr val="tx1"/>
              </a:solidFill>
            </a:endParaRPr>
          </a:p>
          <a:p>
            <a:pPr algn="ctr"/>
            <a:endParaRPr lang="es-ES_tradnl" sz="9600" dirty="0" smtClean="0">
              <a:solidFill>
                <a:schemeClr val="tx1"/>
              </a:solidFill>
            </a:endParaRPr>
          </a:p>
          <a:p>
            <a:pPr algn="ctr"/>
            <a:r>
              <a:rPr lang="es-ES_tradnl" sz="9600" dirty="0" smtClean="0">
                <a:solidFill>
                  <a:schemeClr val="tx1"/>
                </a:solidFill>
              </a:rPr>
              <a:t>GRACIAS</a:t>
            </a:r>
          </a:p>
          <a:p>
            <a:pPr algn="ctr"/>
            <a:endParaRPr lang="es-ES_tradnl" sz="9600" dirty="0" smtClean="0">
              <a:solidFill>
                <a:schemeClr val="tx1"/>
              </a:solidFill>
            </a:endParaRPr>
          </a:p>
          <a:p>
            <a:pPr algn="ctr"/>
            <a:endParaRPr lang="es-EC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2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8399" y="211788"/>
            <a:ext cx="82856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OBJETIVOS </a:t>
            </a:r>
            <a:endParaRPr lang="es-EC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735723551"/>
              </p:ext>
            </p:extLst>
          </p:nvPr>
        </p:nvGraphicFramePr>
        <p:xfrm>
          <a:off x="251520" y="2492896"/>
          <a:ext cx="8362665" cy="2612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361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476292199"/>
              </p:ext>
            </p:extLst>
          </p:nvPr>
        </p:nvGraphicFramePr>
        <p:xfrm>
          <a:off x="539552" y="1772816"/>
          <a:ext cx="8080633" cy="3693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936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" y="344850"/>
            <a:ext cx="91085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C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IDENTIFICACIÓN </a:t>
            </a:r>
            <a:r>
              <a:rPr lang="es-EC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DE LA </a:t>
            </a:r>
            <a:r>
              <a:rPr lang="es-EC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ORGANIZACIÓN</a:t>
            </a:r>
            <a:endParaRPr lang="es-EC" sz="4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494896371"/>
              </p:ext>
            </p:extLst>
          </p:nvPr>
        </p:nvGraphicFramePr>
        <p:xfrm>
          <a:off x="0" y="1275747"/>
          <a:ext cx="7180610" cy="5681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671696" y="1499300"/>
            <a:ext cx="5148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EC" sz="1600" b="1" dirty="0">
                <a:solidFill>
                  <a:schemeClr val="bg1"/>
                </a:solidFill>
              </a:rPr>
              <a:t>La empresa Ecua - Agroromo está dedicada a la producción, comercialización nacional e internacional  de productos agrícolas en sus distintos tipos.</a:t>
            </a:r>
          </a:p>
          <a:p>
            <a:endParaRPr lang="es-EC" sz="16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21751" y="2881006"/>
            <a:ext cx="5148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s-EC" sz="1400" b="1" dirty="0">
                <a:solidFill>
                  <a:schemeClr val="bg1"/>
                </a:solidFill>
              </a:rPr>
              <a:t>Partiendo de su finalidad la empresa tiene un amplio campo de acción, debido a que se está introduciendo en el mercado  agroindustria proporcionando un producto de calidad con un precio competitivo y producido con una tecnología de punta, lo cual debido a la experiencia adquirida hasta el momento se ha situado en una de las más importantes empresas, llamando el interés del cliente nacional y extranjero</a:t>
            </a:r>
            <a:endParaRPr lang="es-EC" sz="1400" b="1" dirty="0" smtClean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12240" y="5143544"/>
            <a:ext cx="5148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s-EC" sz="1400" b="1" dirty="0">
                <a:solidFill>
                  <a:schemeClr val="bg1"/>
                </a:solidFill>
              </a:rPr>
              <a:t>La producción de la  empresa Ecua - Agroromo, es certificada por BCS ÖKO-GARANTIE que se encarga de la certificación de productos orgánicos que se comercializan dentro y fuera del país.</a:t>
            </a:r>
          </a:p>
          <a:p>
            <a:pPr marL="342900" indent="-342900">
              <a:buFont typeface="Wingdings" pitchFamily="2" charset="2"/>
              <a:buChar char="q"/>
            </a:pPr>
            <a:endParaRPr lang="es-EC" sz="1600" dirty="0" smtClean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979712" y="5805264"/>
            <a:ext cx="1980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CERTIFICACIÓN</a:t>
            </a:r>
            <a:endParaRPr lang="es-EC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-304" y="4000979"/>
            <a:ext cx="198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AGROROMO</a:t>
            </a:r>
            <a:endParaRPr lang="es-EC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1237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Llamada de flecha hacia arriba"/>
          <p:cNvSpPr/>
          <p:nvPr/>
        </p:nvSpPr>
        <p:spPr>
          <a:xfrm>
            <a:off x="1691680" y="1327741"/>
            <a:ext cx="5650173" cy="5053587"/>
          </a:xfrm>
          <a:prstGeom prst="upArrowCallout">
            <a:avLst>
              <a:gd name="adj1" fmla="val 5896"/>
              <a:gd name="adj2" fmla="val 11309"/>
              <a:gd name="adj3" fmla="val 25000"/>
              <a:gd name="adj4" fmla="val 6848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FUNDAMENTACIÓN CIENTÍFICA</a:t>
            </a:r>
          </a:p>
          <a:p>
            <a:pPr algn="just"/>
            <a:r>
              <a:rPr lang="es-EC" sz="2000" dirty="0"/>
              <a:t>L</a:t>
            </a:r>
            <a:r>
              <a:rPr lang="es-EC" sz="2000" dirty="0" smtClean="0"/>
              <a:t>a </a:t>
            </a:r>
            <a:r>
              <a:rPr lang="es-EC" sz="2000" dirty="0"/>
              <a:t>gestión financiera comprende la concreción de las políticas financieras, mediante la aplicación de estrategias, tácticas, procesos, procedimientos, técnicas y prácticas financieras adecuadas para el manejo efectivo de los recursos financieros</a:t>
            </a:r>
            <a:endParaRPr lang="es-ES" sz="2000" dirty="0">
              <a:solidFill>
                <a:srgbClr val="002060"/>
              </a:solidFill>
              <a:latin typeface="Berlin Sans FB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4992" y="416858"/>
            <a:ext cx="889809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MARCO TEÓRICO</a:t>
            </a:r>
            <a:endParaRPr lang="es-EC" sz="4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3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nedas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Monedas</Template>
  <TotalTime>3223</TotalTime>
  <Words>1062</Words>
  <Application>Microsoft Office PowerPoint</Application>
  <PresentationFormat>Presentación en pantalla (4:3)</PresentationFormat>
  <Paragraphs>170</Paragraphs>
  <Slides>56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6" baseType="lpstr">
      <vt:lpstr>Aharoni</vt:lpstr>
      <vt:lpstr>Arial</vt:lpstr>
      <vt:lpstr>Berlin Sans FB</vt:lpstr>
      <vt:lpstr>Berlin Sans FB Demi</vt:lpstr>
      <vt:lpstr>Calibri</vt:lpstr>
      <vt:lpstr>Constantia</vt:lpstr>
      <vt:lpstr>Times New Roman</vt:lpstr>
      <vt:lpstr>Wingdings</vt:lpstr>
      <vt:lpstr>Wingdings 2</vt:lpstr>
      <vt:lpstr>Monedas</vt:lpstr>
      <vt:lpstr>Presentación de PowerPoint</vt:lpstr>
      <vt:lpstr>Presentación de PowerPoint</vt:lpstr>
      <vt:lpstr>METODOLOGÍA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OPERACIONALIZACION DE LAS VARIABLES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ANÁLISIS DE ESTADOS FINANCIEROS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CUESTIONARIOS DE CONTROL INTERNO PROPUESTOS CUENTA BANCOS</vt:lpstr>
      <vt:lpstr>CUESTIONARIO DE CONTROL INTERNO PROPUESTO CUENTA INVENTARIOS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MONITOREO</vt:lpstr>
      <vt:lpstr>CONCLUSIONES</vt:lpstr>
      <vt:lpstr>Presentación de PowerPoint</vt:lpstr>
      <vt:lpstr>RECOMENDACIONES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PAULINA</cp:lastModifiedBy>
  <cp:revision>125</cp:revision>
  <dcterms:created xsi:type="dcterms:W3CDTF">2014-02-21T22:44:57Z</dcterms:created>
  <dcterms:modified xsi:type="dcterms:W3CDTF">2014-11-11T21:09:15Z</dcterms:modified>
</cp:coreProperties>
</file>