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01" r:id="rId1"/>
    <p:sldMasterId id="2147483719" r:id="rId2"/>
  </p:sldMasterIdLst>
  <p:notesMasterIdLst>
    <p:notesMasterId r:id="rId78"/>
  </p:notesMasterIdLst>
  <p:sldIdLst>
    <p:sldId id="256" r:id="rId3"/>
    <p:sldId id="257" r:id="rId4"/>
    <p:sldId id="263" r:id="rId5"/>
    <p:sldId id="258" r:id="rId6"/>
    <p:sldId id="264" r:id="rId7"/>
    <p:sldId id="259" r:id="rId8"/>
    <p:sldId id="266" r:id="rId9"/>
    <p:sldId id="262" r:id="rId10"/>
    <p:sldId id="271" r:id="rId11"/>
    <p:sldId id="284" r:id="rId12"/>
    <p:sldId id="345" r:id="rId13"/>
    <p:sldId id="294" r:id="rId14"/>
    <p:sldId id="346" r:id="rId15"/>
    <p:sldId id="347" r:id="rId16"/>
    <p:sldId id="296" r:id="rId17"/>
    <p:sldId id="285" r:id="rId18"/>
    <p:sldId id="348" r:id="rId19"/>
    <p:sldId id="349" r:id="rId20"/>
    <p:sldId id="350" r:id="rId21"/>
    <p:sldId id="286" r:id="rId22"/>
    <p:sldId id="299" r:id="rId23"/>
    <p:sldId id="353" r:id="rId24"/>
    <p:sldId id="354" r:id="rId25"/>
    <p:sldId id="287" r:id="rId26"/>
    <p:sldId id="300" r:id="rId27"/>
    <p:sldId id="301" r:id="rId28"/>
    <p:sldId id="302" r:id="rId29"/>
    <p:sldId id="355" r:id="rId30"/>
    <p:sldId id="356" r:id="rId31"/>
    <p:sldId id="357" r:id="rId32"/>
    <p:sldId id="359" r:id="rId33"/>
    <p:sldId id="358" r:id="rId34"/>
    <p:sldId id="361" r:id="rId35"/>
    <p:sldId id="360" r:id="rId36"/>
    <p:sldId id="362" r:id="rId37"/>
    <p:sldId id="363" r:id="rId38"/>
    <p:sldId id="364" r:id="rId39"/>
    <p:sldId id="365" r:id="rId40"/>
    <p:sldId id="368" r:id="rId41"/>
    <p:sldId id="375" r:id="rId42"/>
    <p:sldId id="366" r:id="rId43"/>
    <p:sldId id="373" r:id="rId44"/>
    <p:sldId id="371" r:id="rId45"/>
    <p:sldId id="369" r:id="rId46"/>
    <p:sldId id="370" r:id="rId47"/>
    <p:sldId id="376" r:id="rId48"/>
    <p:sldId id="380" r:id="rId49"/>
    <p:sldId id="378" r:id="rId50"/>
    <p:sldId id="377" r:id="rId51"/>
    <p:sldId id="379" r:id="rId52"/>
    <p:sldId id="343" r:id="rId53"/>
    <p:sldId id="386" r:id="rId54"/>
    <p:sldId id="305" r:id="rId55"/>
    <p:sldId id="306" r:id="rId56"/>
    <p:sldId id="307" r:id="rId57"/>
    <p:sldId id="308" r:id="rId58"/>
    <p:sldId id="309" r:id="rId59"/>
    <p:sldId id="310" r:id="rId60"/>
    <p:sldId id="311" r:id="rId61"/>
    <p:sldId id="387" r:id="rId62"/>
    <p:sldId id="388" r:id="rId63"/>
    <p:sldId id="389" r:id="rId64"/>
    <p:sldId id="312" r:id="rId65"/>
    <p:sldId id="313" r:id="rId66"/>
    <p:sldId id="314" r:id="rId67"/>
    <p:sldId id="315" r:id="rId68"/>
    <p:sldId id="316" r:id="rId69"/>
    <p:sldId id="321" r:id="rId70"/>
    <p:sldId id="322" r:id="rId71"/>
    <p:sldId id="324" r:id="rId72"/>
    <p:sldId id="325" r:id="rId73"/>
    <p:sldId id="382" r:id="rId74"/>
    <p:sldId id="328" r:id="rId75"/>
    <p:sldId id="384" r:id="rId76"/>
    <p:sldId id="385" r:id="rId7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1" autoAdjust="0"/>
  </p:normalViewPr>
  <p:slideViewPr>
    <p:cSldViewPr>
      <p:cViewPr varScale="1">
        <p:scale>
          <a:sx n="59" d="100"/>
          <a:sy n="59" d="100"/>
        </p:scale>
        <p:origin x="-1386" y="-78"/>
      </p:cViewPr>
      <p:guideLst>
        <p:guide orient="horz" pos="2160"/>
        <p:guide pos="2880"/>
      </p:guideLst>
    </p:cSldViewPr>
  </p:slideViewPr>
  <p:notesTextViewPr>
    <p:cViewPr>
      <p:scale>
        <a:sx n="1" d="1"/>
        <a:sy n="1" d="1"/>
      </p:scale>
      <p:origin x="0" y="0"/>
    </p:cViewPr>
  </p:notesTextViewPr>
  <p:sorterViewPr>
    <p:cViewPr>
      <p:scale>
        <a:sx n="150" d="100"/>
        <a:sy n="150" d="100"/>
      </p:scale>
      <p:origin x="0" y="-8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22F8C-FC4B-4FF6-9FF6-2B78DB4DA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238D8174-5CFF-438B-8D5B-A4BC15937CF7}">
      <dgm:prSet phldrT="[Text]"/>
      <dgm:spPr/>
      <dgm:t>
        <a:bodyPr/>
        <a:lstStyle/>
        <a:p>
          <a:r>
            <a:rPr lang="es-ES" dirty="0" smtClean="0"/>
            <a:t>Recolección de datos</a:t>
          </a:r>
          <a:endParaRPr lang="es-EC" dirty="0"/>
        </a:p>
      </dgm:t>
    </dgm:pt>
    <dgm:pt modelId="{782F8E0E-6B58-4041-A05D-2424AEBD38AC}" type="parTrans" cxnId="{484CB7BA-7C58-49EA-A320-192BE14FA727}">
      <dgm:prSet/>
      <dgm:spPr/>
      <dgm:t>
        <a:bodyPr/>
        <a:lstStyle/>
        <a:p>
          <a:endParaRPr lang="es-EC"/>
        </a:p>
      </dgm:t>
    </dgm:pt>
    <dgm:pt modelId="{39B60C72-790C-42F6-B150-F9DA47B24FE2}" type="sibTrans" cxnId="{484CB7BA-7C58-49EA-A320-192BE14FA727}">
      <dgm:prSet/>
      <dgm:spPr/>
      <dgm:t>
        <a:bodyPr/>
        <a:lstStyle/>
        <a:p>
          <a:endParaRPr lang="es-EC"/>
        </a:p>
      </dgm:t>
    </dgm:pt>
    <dgm:pt modelId="{6EF08AFC-C6ED-4D46-A716-A93323C33D25}">
      <dgm:prSet phldrT="[Text]"/>
      <dgm:spPr/>
      <dgm:t>
        <a:bodyPr/>
        <a:lstStyle/>
        <a:p>
          <a:r>
            <a:rPr lang="es-ES" b="0" dirty="0" smtClean="0"/>
            <a:t>Observación</a:t>
          </a:r>
          <a:endParaRPr lang="es-EC" b="0" dirty="0"/>
        </a:p>
      </dgm:t>
    </dgm:pt>
    <dgm:pt modelId="{4593AA6A-44C4-4094-9C7C-8262C7D8FBD1}" type="parTrans" cxnId="{2C32A2B4-139A-4112-9384-944D64779380}">
      <dgm:prSet/>
      <dgm:spPr/>
      <dgm:t>
        <a:bodyPr/>
        <a:lstStyle/>
        <a:p>
          <a:endParaRPr lang="es-EC"/>
        </a:p>
      </dgm:t>
    </dgm:pt>
    <dgm:pt modelId="{598B50E9-4C70-4462-A89C-1044BEBFC8BE}" type="sibTrans" cxnId="{2C32A2B4-139A-4112-9384-944D64779380}">
      <dgm:prSet/>
      <dgm:spPr/>
      <dgm:t>
        <a:bodyPr/>
        <a:lstStyle/>
        <a:p>
          <a:endParaRPr lang="es-EC"/>
        </a:p>
      </dgm:t>
    </dgm:pt>
    <dgm:pt modelId="{CCFCE7BB-5890-4F1A-8003-28AD55B81A72}">
      <dgm:prSet phldrT="[Text]"/>
      <dgm:spPr/>
      <dgm:t>
        <a:bodyPr/>
        <a:lstStyle/>
        <a:p>
          <a:r>
            <a:rPr lang="es-ES" b="0" dirty="0" smtClean="0"/>
            <a:t>Entrevistas</a:t>
          </a:r>
          <a:endParaRPr lang="es-EC" b="0" dirty="0"/>
        </a:p>
      </dgm:t>
    </dgm:pt>
    <dgm:pt modelId="{52AB3634-4D8A-491B-8756-AAF7463F0B2F}" type="parTrans" cxnId="{AAC227DF-002A-4F89-9E50-1FACEB33EF28}">
      <dgm:prSet/>
      <dgm:spPr/>
      <dgm:t>
        <a:bodyPr/>
        <a:lstStyle/>
        <a:p>
          <a:endParaRPr lang="es-EC"/>
        </a:p>
      </dgm:t>
    </dgm:pt>
    <dgm:pt modelId="{F6C55B5C-681B-4C2E-9B60-0B8671ED32C6}" type="sibTrans" cxnId="{AAC227DF-002A-4F89-9E50-1FACEB33EF28}">
      <dgm:prSet/>
      <dgm:spPr/>
      <dgm:t>
        <a:bodyPr/>
        <a:lstStyle/>
        <a:p>
          <a:endParaRPr lang="es-EC"/>
        </a:p>
      </dgm:t>
    </dgm:pt>
    <dgm:pt modelId="{9ED008CC-256F-4859-8CDA-EDE1CBDF3119}">
      <dgm:prSet phldrT="[Text]"/>
      <dgm:spPr/>
      <dgm:t>
        <a:bodyPr/>
        <a:lstStyle/>
        <a:p>
          <a:r>
            <a:rPr lang="es-ES" dirty="0" smtClean="0"/>
            <a:t>Análisis</a:t>
          </a:r>
          <a:endParaRPr lang="es-EC" dirty="0"/>
        </a:p>
      </dgm:t>
    </dgm:pt>
    <dgm:pt modelId="{CB4FA02D-63FC-4558-84D8-6372373473FC}" type="parTrans" cxnId="{46A42D2F-C63D-452C-A6A2-967BC0656589}">
      <dgm:prSet/>
      <dgm:spPr/>
      <dgm:t>
        <a:bodyPr/>
        <a:lstStyle/>
        <a:p>
          <a:endParaRPr lang="es-EC"/>
        </a:p>
      </dgm:t>
    </dgm:pt>
    <dgm:pt modelId="{54AB2EE4-2931-466F-AB45-0C7BFA90B8C5}" type="sibTrans" cxnId="{46A42D2F-C63D-452C-A6A2-967BC0656589}">
      <dgm:prSet/>
      <dgm:spPr/>
      <dgm:t>
        <a:bodyPr/>
        <a:lstStyle/>
        <a:p>
          <a:endParaRPr lang="es-EC"/>
        </a:p>
      </dgm:t>
    </dgm:pt>
    <dgm:pt modelId="{1B9F056D-3CB6-4B74-9872-7124DEEF0560}">
      <dgm:prSet phldrT="[Text]"/>
      <dgm:spPr/>
      <dgm:t>
        <a:bodyPr/>
        <a:lstStyle/>
        <a:p>
          <a:pPr algn="l"/>
          <a:r>
            <a:rPr lang="es-ES" dirty="0" smtClean="0"/>
            <a:t>Método cualitativo especificado en la Gestión de Riesgos ISO/IEC 27005:2011</a:t>
          </a:r>
          <a:endParaRPr lang="es-EC" dirty="0"/>
        </a:p>
      </dgm:t>
    </dgm:pt>
    <dgm:pt modelId="{53797C84-0F33-40C5-B561-9048AC29AFA9}" type="parTrans" cxnId="{DFCCAE99-9943-491D-81B5-5916874C4107}">
      <dgm:prSet/>
      <dgm:spPr/>
      <dgm:t>
        <a:bodyPr/>
        <a:lstStyle/>
        <a:p>
          <a:endParaRPr lang="es-EC"/>
        </a:p>
      </dgm:t>
    </dgm:pt>
    <dgm:pt modelId="{2D6FBB0F-2E7A-4327-9E34-3D085405A0D4}" type="sibTrans" cxnId="{DFCCAE99-9943-491D-81B5-5916874C4107}">
      <dgm:prSet/>
      <dgm:spPr/>
      <dgm:t>
        <a:bodyPr/>
        <a:lstStyle/>
        <a:p>
          <a:endParaRPr lang="es-EC"/>
        </a:p>
      </dgm:t>
    </dgm:pt>
    <dgm:pt modelId="{5A669687-1AEB-44D6-BE7B-C159A44CE1A6}">
      <dgm:prSet phldrT="[Text]"/>
      <dgm:spPr/>
      <dgm:t>
        <a:bodyPr/>
        <a:lstStyle/>
        <a:p>
          <a:r>
            <a:rPr lang="es-ES" dirty="0" smtClean="0"/>
            <a:t>Interpretación y Validación</a:t>
          </a:r>
          <a:endParaRPr lang="es-EC" dirty="0"/>
        </a:p>
      </dgm:t>
    </dgm:pt>
    <dgm:pt modelId="{666A1407-D4A6-4DAC-A126-9AD0F7810D4D}" type="parTrans" cxnId="{76FA8B0A-88E7-482B-9532-DF0F16F170BE}">
      <dgm:prSet/>
      <dgm:spPr/>
      <dgm:t>
        <a:bodyPr/>
        <a:lstStyle/>
        <a:p>
          <a:endParaRPr lang="es-EC"/>
        </a:p>
      </dgm:t>
    </dgm:pt>
    <dgm:pt modelId="{A5DABC58-5F91-4322-A5E2-4973506AE965}" type="sibTrans" cxnId="{76FA8B0A-88E7-482B-9532-DF0F16F170BE}">
      <dgm:prSet/>
      <dgm:spPr/>
      <dgm:t>
        <a:bodyPr/>
        <a:lstStyle/>
        <a:p>
          <a:endParaRPr lang="es-EC"/>
        </a:p>
      </dgm:t>
    </dgm:pt>
    <dgm:pt modelId="{0B4E818E-E2C5-4E3A-877F-EB1AE07D0E39}">
      <dgm:prSet phldrT="[Text]"/>
      <dgm:spPr/>
      <dgm:t>
        <a:bodyPr/>
        <a:lstStyle/>
        <a:p>
          <a:r>
            <a:rPr lang="es-ES" dirty="0" smtClean="0"/>
            <a:t>Comparación con las normas ISO/IEC 27001:2005 y ISO/IEC 27005:2011</a:t>
          </a:r>
          <a:endParaRPr lang="es-EC" dirty="0"/>
        </a:p>
      </dgm:t>
    </dgm:pt>
    <dgm:pt modelId="{1AA51534-0653-4C73-870A-57E0CA597917}" type="parTrans" cxnId="{C0E766AA-3321-4ED3-B010-509A5A8D0383}">
      <dgm:prSet/>
      <dgm:spPr/>
      <dgm:t>
        <a:bodyPr/>
        <a:lstStyle/>
        <a:p>
          <a:endParaRPr lang="es-EC"/>
        </a:p>
      </dgm:t>
    </dgm:pt>
    <dgm:pt modelId="{5E3FF75A-9F4E-4F64-BB35-324934B17E8C}" type="sibTrans" cxnId="{C0E766AA-3321-4ED3-B010-509A5A8D0383}">
      <dgm:prSet/>
      <dgm:spPr/>
      <dgm:t>
        <a:bodyPr/>
        <a:lstStyle/>
        <a:p>
          <a:endParaRPr lang="es-EC"/>
        </a:p>
      </dgm:t>
    </dgm:pt>
    <dgm:pt modelId="{4DEA94E9-2A9E-4B54-99E5-6109B84BE495}">
      <dgm:prSet phldrT="[Text]"/>
      <dgm:spPr/>
      <dgm:t>
        <a:bodyPr/>
        <a:lstStyle/>
        <a:p>
          <a:r>
            <a:rPr lang="es-ES" b="0" dirty="0" smtClean="0"/>
            <a:t>Empleo de documentos </a:t>
          </a:r>
          <a:endParaRPr lang="es-EC" b="0" dirty="0"/>
        </a:p>
      </dgm:t>
    </dgm:pt>
    <dgm:pt modelId="{94CF53FC-5ADE-4DBD-A748-C14B9F90959A}" type="parTrans" cxnId="{BB8CF66D-DFA9-4676-936A-5540467B448E}">
      <dgm:prSet/>
      <dgm:spPr/>
      <dgm:t>
        <a:bodyPr/>
        <a:lstStyle/>
        <a:p>
          <a:endParaRPr lang="es-EC"/>
        </a:p>
      </dgm:t>
    </dgm:pt>
    <dgm:pt modelId="{DDA9E654-48EC-49EF-8988-6B7903511FA0}" type="sibTrans" cxnId="{BB8CF66D-DFA9-4676-936A-5540467B448E}">
      <dgm:prSet/>
      <dgm:spPr/>
      <dgm:t>
        <a:bodyPr/>
        <a:lstStyle/>
        <a:p>
          <a:endParaRPr lang="es-EC"/>
        </a:p>
      </dgm:t>
    </dgm:pt>
    <dgm:pt modelId="{EF367BDF-53C6-4989-B3CE-09C5A6E48863}" type="pres">
      <dgm:prSet presAssocID="{EDC22F8C-FC4B-4FF6-9FF6-2B78DB4DA4E3}" presName="Name0" presStyleCnt="0">
        <dgm:presLayoutVars>
          <dgm:dir/>
          <dgm:animLvl val="lvl"/>
          <dgm:resizeHandles val="exact"/>
        </dgm:presLayoutVars>
      </dgm:prSet>
      <dgm:spPr/>
      <dgm:t>
        <a:bodyPr/>
        <a:lstStyle/>
        <a:p>
          <a:endParaRPr lang="es-EC"/>
        </a:p>
      </dgm:t>
    </dgm:pt>
    <dgm:pt modelId="{3793B640-3835-403F-88D8-8A7C894EF0B6}" type="pres">
      <dgm:prSet presAssocID="{238D8174-5CFF-438B-8D5B-A4BC15937CF7}" presName="composite" presStyleCnt="0"/>
      <dgm:spPr/>
    </dgm:pt>
    <dgm:pt modelId="{467F3ADB-E24B-4154-995F-15B457502103}" type="pres">
      <dgm:prSet presAssocID="{238D8174-5CFF-438B-8D5B-A4BC15937CF7}" presName="parTx" presStyleLbl="alignNode1" presStyleIdx="0" presStyleCnt="3">
        <dgm:presLayoutVars>
          <dgm:chMax val="0"/>
          <dgm:chPref val="0"/>
          <dgm:bulletEnabled val="1"/>
        </dgm:presLayoutVars>
      </dgm:prSet>
      <dgm:spPr/>
      <dgm:t>
        <a:bodyPr/>
        <a:lstStyle/>
        <a:p>
          <a:endParaRPr lang="es-EC"/>
        </a:p>
      </dgm:t>
    </dgm:pt>
    <dgm:pt modelId="{B9E6296F-B176-4F7C-AA37-963CF1F8DAFF}" type="pres">
      <dgm:prSet presAssocID="{238D8174-5CFF-438B-8D5B-A4BC15937CF7}" presName="desTx" presStyleLbl="alignAccFollowNode1" presStyleIdx="0" presStyleCnt="3">
        <dgm:presLayoutVars>
          <dgm:bulletEnabled val="1"/>
        </dgm:presLayoutVars>
      </dgm:prSet>
      <dgm:spPr/>
      <dgm:t>
        <a:bodyPr/>
        <a:lstStyle/>
        <a:p>
          <a:endParaRPr lang="es-EC"/>
        </a:p>
      </dgm:t>
    </dgm:pt>
    <dgm:pt modelId="{8B4B14BD-82E1-497C-8218-CFA3274C4DD2}" type="pres">
      <dgm:prSet presAssocID="{39B60C72-790C-42F6-B150-F9DA47B24FE2}" presName="space" presStyleCnt="0"/>
      <dgm:spPr/>
    </dgm:pt>
    <dgm:pt modelId="{DB9CDC3A-E502-478E-8CDD-8E23BEEA3070}" type="pres">
      <dgm:prSet presAssocID="{9ED008CC-256F-4859-8CDA-EDE1CBDF3119}" presName="composite" presStyleCnt="0"/>
      <dgm:spPr/>
    </dgm:pt>
    <dgm:pt modelId="{87255A4A-9DF4-4FC0-8144-F92371F628EC}" type="pres">
      <dgm:prSet presAssocID="{9ED008CC-256F-4859-8CDA-EDE1CBDF3119}" presName="parTx" presStyleLbl="alignNode1" presStyleIdx="1" presStyleCnt="3" custLinFactNeighborX="938" custLinFactNeighborY="-2647">
        <dgm:presLayoutVars>
          <dgm:chMax val="0"/>
          <dgm:chPref val="0"/>
          <dgm:bulletEnabled val="1"/>
        </dgm:presLayoutVars>
      </dgm:prSet>
      <dgm:spPr/>
      <dgm:t>
        <a:bodyPr/>
        <a:lstStyle/>
        <a:p>
          <a:endParaRPr lang="es-EC"/>
        </a:p>
      </dgm:t>
    </dgm:pt>
    <dgm:pt modelId="{B3FC25C6-FE24-4553-A87A-1E62E0F674DF}" type="pres">
      <dgm:prSet presAssocID="{9ED008CC-256F-4859-8CDA-EDE1CBDF3119}" presName="desTx" presStyleLbl="alignAccFollowNode1" presStyleIdx="1" presStyleCnt="3">
        <dgm:presLayoutVars>
          <dgm:bulletEnabled val="1"/>
        </dgm:presLayoutVars>
      </dgm:prSet>
      <dgm:spPr/>
      <dgm:t>
        <a:bodyPr/>
        <a:lstStyle/>
        <a:p>
          <a:endParaRPr lang="es-EC"/>
        </a:p>
      </dgm:t>
    </dgm:pt>
    <dgm:pt modelId="{F3EA29B0-5DE6-4A85-85D4-2B5EA35BE13B}" type="pres">
      <dgm:prSet presAssocID="{54AB2EE4-2931-466F-AB45-0C7BFA90B8C5}" presName="space" presStyleCnt="0"/>
      <dgm:spPr/>
    </dgm:pt>
    <dgm:pt modelId="{E2372C61-5C0B-469C-982F-F651D50D33B7}" type="pres">
      <dgm:prSet presAssocID="{5A669687-1AEB-44D6-BE7B-C159A44CE1A6}" presName="composite" presStyleCnt="0"/>
      <dgm:spPr/>
    </dgm:pt>
    <dgm:pt modelId="{2CD86E11-E840-458D-953B-79B4DE5F92BB}" type="pres">
      <dgm:prSet presAssocID="{5A669687-1AEB-44D6-BE7B-C159A44CE1A6}" presName="parTx" presStyleLbl="alignNode1" presStyleIdx="2" presStyleCnt="3">
        <dgm:presLayoutVars>
          <dgm:chMax val="0"/>
          <dgm:chPref val="0"/>
          <dgm:bulletEnabled val="1"/>
        </dgm:presLayoutVars>
      </dgm:prSet>
      <dgm:spPr/>
      <dgm:t>
        <a:bodyPr/>
        <a:lstStyle/>
        <a:p>
          <a:endParaRPr lang="es-EC"/>
        </a:p>
      </dgm:t>
    </dgm:pt>
    <dgm:pt modelId="{E3374220-B76B-4BC6-908C-A6E74DF65ED5}" type="pres">
      <dgm:prSet presAssocID="{5A669687-1AEB-44D6-BE7B-C159A44CE1A6}" presName="desTx" presStyleLbl="alignAccFollowNode1" presStyleIdx="2" presStyleCnt="3" custScaleY="103809">
        <dgm:presLayoutVars>
          <dgm:bulletEnabled val="1"/>
        </dgm:presLayoutVars>
      </dgm:prSet>
      <dgm:spPr/>
      <dgm:t>
        <a:bodyPr/>
        <a:lstStyle/>
        <a:p>
          <a:endParaRPr lang="es-EC"/>
        </a:p>
      </dgm:t>
    </dgm:pt>
  </dgm:ptLst>
  <dgm:cxnLst>
    <dgm:cxn modelId="{9A22E823-7843-45B8-A947-B27DDF3C33FD}" type="presOf" srcId="{1B9F056D-3CB6-4B74-9872-7124DEEF0560}" destId="{B3FC25C6-FE24-4553-A87A-1E62E0F674DF}" srcOrd="0" destOrd="0" presId="urn:microsoft.com/office/officeart/2005/8/layout/hList1"/>
    <dgm:cxn modelId="{C0E766AA-3321-4ED3-B010-509A5A8D0383}" srcId="{5A669687-1AEB-44D6-BE7B-C159A44CE1A6}" destId="{0B4E818E-E2C5-4E3A-877F-EB1AE07D0E39}" srcOrd="0" destOrd="0" parTransId="{1AA51534-0653-4C73-870A-57E0CA597917}" sibTransId="{5E3FF75A-9F4E-4F64-BB35-324934B17E8C}"/>
    <dgm:cxn modelId="{99087CE7-E455-4408-B71F-9C76362FCAC2}" type="presOf" srcId="{9ED008CC-256F-4859-8CDA-EDE1CBDF3119}" destId="{87255A4A-9DF4-4FC0-8144-F92371F628EC}" srcOrd="0" destOrd="0" presId="urn:microsoft.com/office/officeart/2005/8/layout/hList1"/>
    <dgm:cxn modelId="{46A42D2F-C63D-452C-A6A2-967BC0656589}" srcId="{EDC22F8C-FC4B-4FF6-9FF6-2B78DB4DA4E3}" destId="{9ED008CC-256F-4859-8CDA-EDE1CBDF3119}" srcOrd="1" destOrd="0" parTransId="{CB4FA02D-63FC-4558-84D8-6372373473FC}" sibTransId="{54AB2EE4-2931-466F-AB45-0C7BFA90B8C5}"/>
    <dgm:cxn modelId="{750FF3FB-B4ED-481F-B77A-C7E6EEEB19E3}" type="presOf" srcId="{5A669687-1AEB-44D6-BE7B-C159A44CE1A6}" destId="{2CD86E11-E840-458D-953B-79B4DE5F92BB}" srcOrd="0" destOrd="0" presId="urn:microsoft.com/office/officeart/2005/8/layout/hList1"/>
    <dgm:cxn modelId="{2C32A2B4-139A-4112-9384-944D64779380}" srcId="{238D8174-5CFF-438B-8D5B-A4BC15937CF7}" destId="{6EF08AFC-C6ED-4D46-A716-A93323C33D25}" srcOrd="0" destOrd="0" parTransId="{4593AA6A-44C4-4094-9C7C-8262C7D8FBD1}" sibTransId="{598B50E9-4C70-4462-A89C-1044BEBFC8BE}"/>
    <dgm:cxn modelId="{BB8CF66D-DFA9-4676-936A-5540467B448E}" srcId="{238D8174-5CFF-438B-8D5B-A4BC15937CF7}" destId="{4DEA94E9-2A9E-4B54-99E5-6109B84BE495}" srcOrd="2" destOrd="0" parTransId="{94CF53FC-5ADE-4DBD-A748-C14B9F90959A}" sibTransId="{DDA9E654-48EC-49EF-8988-6B7903511FA0}"/>
    <dgm:cxn modelId="{9DD84C4D-B254-4F2A-A966-0A17C1655950}" type="presOf" srcId="{0B4E818E-E2C5-4E3A-877F-EB1AE07D0E39}" destId="{E3374220-B76B-4BC6-908C-A6E74DF65ED5}" srcOrd="0" destOrd="0" presId="urn:microsoft.com/office/officeart/2005/8/layout/hList1"/>
    <dgm:cxn modelId="{2DC4BCEF-658C-41E8-B36F-543736F5492D}" type="presOf" srcId="{6EF08AFC-C6ED-4D46-A716-A93323C33D25}" destId="{B9E6296F-B176-4F7C-AA37-963CF1F8DAFF}" srcOrd="0" destOrd="0" presId="urn:microsoft.com/office/officeart/2005/8/layout/hList1"/>
    <dgm:cxn modelId="{484CB7BA-7C58-49EA-A320-192BE14FA727}" srcId="{EDC22F8C-FC4B-4FF6-9FF6-2B78DB4DA4E3}" destId="{238D8174-5CFF-438B-8D5B-A4BC15937CF7}" srcOrd="0" destOrd="0" parTransId="{782F8E0E-6B58-4041-A05D-2424AEBD38AC}" sibTransId="{39B60C72-790C-42F6-B150-F9DA47B24FE2}"/>
    <dgm:cxn modelId="{E2F1ECC2-6E6F-40AC-931E-819921800ABC}" type="presOf" srcId="{4DEA94E9-2A9E-4B54-99E5-6109B84BE495}" destId="{B9E6296F-B176-4F7C-AA37-963CF1F8DAFF}" srcOrd="0" destOrd="2" presId="urn:microsoft.com/office/officeart/2005/8/layout/hList1"/>
    <dgm:cxn modelId="{B4AA2109-2F90-4EBC-A7F9-B1941F6FE691}" type="presOf" srcId="{CCFCE7BB-5890-4F1A-8003-28AD55B81A72}" destId="{B9E6296F-B176-4F7C-AA37-963CF1F8DAFF}" srcOrd="0" destOrd="1" presId="urn:microsoft.com/office/officeart/2005/8/layout/hList1"/>
    <dgm:cxn modelId="{76FA8B0A-88E7-482B-9532-DF0F16F170BE}" srcId="{EDC22F8C-FC4B-4FF6-9FF6-2B78DB4DA4E3}" destId="{5A669687-1AEB-44D6-BE7B-C159A44CE1A6}" srcOrd="2" destOrd="0" parTransId="{666A1407-D4A6-4DAC-A126-9AD0F7810D4D}" sibTransId="{A5DABC58-5F91-4322-A5E2-4973506AE965}"/>
    <dgm:cxn modelId="{426FD4CA-729A-498C-B261-0D1D58AE7710}" type="presOf" srcId="{EDC22F8C-FC4B-4FF6-9FF6-2B78DB4DA4E3}" destId="{EF367BDF-53C6-4989-B3CE-09C5A6E48863}" srcOrd="0" destOrd="0" presId="urn:microsoft.com/office/officeart/2005/8/layout/hList1"/>
    <dgm:cxn modelId="{AAC227DF-002A-4F89-9E50-1FACEB33EF28}" srcId="{238D8174-5CFF-438B-8D5B-A4BC15937CF7}" destId="{CCFCE7BB-5890-4F1A-8003-28AD55B81A72}" srcOrd="1" destOrd="0" parTransId="{52AB3634-4D8A-491B-8756-AAF7463F0B2F}" sibTransId="{F6C55B5C-681B-4C2E-9B60-0B8671ED32C6}"/>
    <dgm:cxn modelId="{B2A08F99-FFA3-4451-85A7-42077DBD9FA2}" type="presOf" srcId="{238D8174-5CFF-438B-8D5B-A4BC15937CF7}" destId="{467F3ADB-E24B-4154-995F-15B457502103}" srcOrd="0" destOrd="0" presId="urn:microsoft.com/office/officeart/2005/8/layout/hList1"/>
    <dgm:cxn modelId="{DFCCAE99-9943-491D-81B5-5916874C4107}" srcId="{9ED008CC-256F-4859-8CDA-EDE1CBDF3119}" destId="{1B9F056D-3CB6-4B74-9872-7124DEEF0560}" srcOrd="0" destOrd="0" parTransId="{53797C84-0F33-40C5-B561-9048AC29AFA9}" sibTransId="{2D6FBB0F-2E7A-4327-9E34-3D085405A0D4}"/>
    <dgm:cxn modelId="{5FA1508C-D3D4-439E-8343-595F27B5742A}" type="presParOf" srcId="{EF367BDF-53C6-4989-B3CE-09C5A6E48863}" destId="{3793B640-3835-403F-88D8-8A7C894EF0B6}" srcOrd="0" destOrd="0" presId="urn:microsoft.com/office/officeart/2005/8/layout/hList1"/>
    <dgm:cxn modelId="{E793B7B3-EB3F-4608-8241-A27AD029AF42}" type="presParOf" srcId="{3793B640-3835-403F-88D8-8A7C894EF0B6}" destId="{467F3ADB-E24B-4154-995F-15B457502103}" srcOrd="0" destOrd="0" presId="urn:microsoft.com/office/officeart/2005/8/layout/hList1"/>
    <dgm:cxn modelId="{16108CAF-7219-4043-8EBC-9AE733EE8E5A}" type="presParOf" srcId="{3793B640-3835-403F-88D8-8A7C894EF0B6}" destId="{B9E6296F-B176-4F7C-AA37-963CF1F8DAFF}" srcOrd="1" destOrd="0" presId="urn:microsoft.com/office/officeart/2005/8/layout/hList1"/>
    <dgm:cxn modelId="{F1C898C7-145A-4F7B-B82B-79073C1BE821}" type="presParOf" srcId="{EF367BDF-53C6-4989-B3CE-09C5A6E48863}" destId="{8B4B14BD-82E1-497C-8218-CFA3274C4DD2}" srcOrd="1" destOrd="0" presId="urn:microsoft.com/office/officeart/2005/8/layout/hList1"/>
    <dgm:cxn modelId="{62609510-7F7B-49F7-A9C9-193EED131198}" type="presParOf" srcId="{EF367BDF-53C6-4989-B3CE-09C5A6E48863}" destId="{DB9CDC3A-E502-478E-8CDD-8E23BEEA3070}" srcOrd="2" destOrd="0" presId="urn:microsoft.com/office/officeart/2005/8/layout/hList1"/>
    <dgm:cxn modelId="{4168C144-905E-44D0-84C8-306971DF56D6}" type="presParOf" srcId="{DB9CDC3A-E502-478E-8CDD-8E23BEEA3070}" destId="{87255A4A-9DF4-4FC0-8144-F92371F628EC}" srcOrd="0" destOrd="0" presId="urn:microsoft.com/office/officeart/2005/8/layout/hList1"/>
    <dgm:cxn modelId="{5EB441B6-14A8-4BF6-86F3-34C1FBDBEFB1}" type="presParOf" srcId="{DB9CDC3A-E502-478E-8CDD-8E23BEEA3070}" destId="{B3FC25C6-FE24-4553-A87A-1E62E0F674DF}" srcOrd="1" destOrd="0" presId="urn:microsoft.com/office/officeart/2005/8/layout/hList1"/>
    <dgm:cxn modelId="{806133AC-DDC4-4E83-8CCB-411B92F583EA}" type="presParOf" srcId="{EF367BDF-53C6-4989-B3CE-09C5A6E48863}" destId="{F3EA29B0-5DE6-4A85-85D4-2B5EA35BE13B}" srcOrd="3" destOrd="0" presId="urn:microsoft.com/office/officeart/2005/8/layout/hList1"/>
    <dgm:cxn modelId="{D98EC013-7AB2-43E9-9D59-2C9D2C87BAA9}" type="presParOf" srcId="{EF367BDF-53C6-4989-B3CE-09C5A6E48863}" destId="{E2372C61-5C0B-469C-982F-F651D50D33B7}" srcOrd="4" destOrd="0" presId="urn:microsoft.com/office/officeart/2005/8/layout/hList1"/>
    <dgm:cxn modelId="{C4AD2E51-1041-4CA2-8E72-3BD046BC5103}" type="presParOf" srcId="{E2372C61-5C0B-469C-982F-F651D50D33B7}" destId="{2CD86E11-E840-458D-953B-79B4DE5F92BB}" srcOrd="0" destOrd="0" presId="urn:microsoft.com/office/officeart/2005/8/layout/hList1"/>
    <dgm:cxn modelId="{184ED9EA-6B25-42B8-91B9-DC579123475A}" type="presParOf" srcId="{E2372C61-5C0B-469C-982F-F651D50D33B7}" destId="{E3374220-B76B-4BC6-908C-A6E74DF65ED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F3ADB-E24B-4154-995F-15B457502103}">
      <dsp:nvSpPr>
        <dsp:cNvPr id="0" name=""/>
        <dsp:cNvSpPr/>
      </dsp:nvSpPr>
      <dsp:spPr>
        <a:xfrm>
          <a:off x="2182" y="59487"/>
          <a:ext cx="2128173" cy="6897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kern="1200" dirty="0" smtClean="0"/>
            <a:t>Recolección de datos</a:t>
          </a:r>
          <a:endParaRPr lang="es-EC" sz="1900" kern="1200" dirty="0"/>
        </a:p>
      </dsp:txBody>
      <dsp:txXfrm>
        <a:off x="2182" y="59487"/>
        <a:ext cx="2128173" cy="689732"/>
      </dsp:txXfrm>
    </dsp:sp>
    <dsp:sp modelId="{B9E6296F-B176-4F7C-AA37-963CF1F8DAFF}">
      <dsp:nvSpPr>
        <dsp:cNvPr id="0" name=""/>
        <dsp:cNvSpPr/>
      </dsp:nvSpPr>
      <dsp:spPr>
        <a:xfrm>
          <a:off x="2182" y="749219"/>
          <a:ext cx="2128173" cy="18555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b="0" kern="1200" dirty="0" smtClean="0"/>
            <a:t>Observación</a:t>
          </a:r>
          <a:endParaRPr lang="es-EC" sz="1900" b="0" kern="1200" dirty="0"/>
        </a:p>
        <a:p>
          <a:pPr marL="171450" lvl="1" indent="-171450" algn="l" defTabSz="844550">
            <a:lnSpc>
              <a:spcPct val="90000"/>
            </a:lnSpc>
            <a:spcBef>
              <a:spcPct val="0"/>
            </a:spcBef>
            <a:spcAft>
              <a:spcPct val="15000"/>
            </a:spcAft>
            <a:buChar char="••"/>
          </a:pPr>
          <a:r>
            <a:rPr lang="es-ES" sz="1900" b="0" kern="1200" dirty="0" smtClean="0"/>
            <a:t>Entrevistas</a:t>
          </a:r>
          <a:endParaRPr lang="es-EC" sz="1900" b="0" kern="1200" dirty="0"/>
        </a:p>
        <a:p>
          <a:pPr marL="171450" lvl="1" indent="-171450" algn="l" defTabSz="844550">
            <a:lnSpc>
              <a:spcPct val="90000"/>
            </a:lnSpc>
            <a:spcBef>
              <a:spcPct val="0"/>
            </a:spcBef>
            <a:spcAft>
              <a:spcPct val="15000"/>
            </a:spcAft>
            <a:buChar char="••"/>
          </a:pPr>
          <a:r>
            <a:rPr lang="es-ES" sz="1900" b="0" kern="1200" dirty="0" smtClean="0"/>
            <a:t>Empleo de documentos </a:t>
          </a:r>
          <a:endParaRPr lang="es-EC" sz="1900" b="0" kern="1200" dirty="0"/>
        </a:p>
      </dsp:txBody>
      <dsp:txXfrm>
        <a:off x="2182" y="749219"/>
        <a:ext cx="2128173" cy="1855588"/>
      </dsp:txXfrm>
    </dsp:sp>
    <dsp:sp modelId="{87255A4A-9DF4-4FC0-8144-F92371F628EC}">
      <dsp:nvSpPr>
        <dsp:cNvPr id="0" name=""/>
        <dsp:cNvSpPr/>
      </dsp:nvSpPr>
      <dsp:spPr>
        <a:xfrm>
          <a:off x="2448263" y="41230"/>
          <a:ext cx="2128173" cy="6897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kern="1200" dirty="0" smtClean="0"/>
            <a:t>Análisis</a:t>
          </a:r>
          <a:endParaRPr lang="es-EC" sz="1900" kern="1200" dirty="0"/>
        </a:p>
      </dsp:txBody>
      <dsp:txXfrm>
        <a:off x="2448263" y="41230"/>
        <a:ext cx="2128173" cy="689732"/>
      </dsp:txXfrm>
    </dsp:sp>
    <dsp:sp modelId="{B3FC25C6-FE24-4553-A87A-1E62E0F674DF}">
      <dsp:nvSpPr>
        <dsp:cNvPr id="0" name=""/>
        <dsp:cNvSpPr/>
      </dsp:nvSpPr>
      <dsp:spPr>
        <a:xfrm>
          <a:off x="2428301" y="749219"/>
          <a:ext cx="2128173" cy="185558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Método cualitativo especificado en la Gestión de Riesgos ISO/IEC 27005:2011</a:t>
          </a:r>
          <a:endParaRPr lang="es-EC" sz="1900" kern="1200" dirty="0"/>
        </a:p>
      </dsp:txBody>
      <dsp:txXfrm>
        <a:off x="2428301" y="749219"/>
        <a:ext cx="2128173" cy="1855588"/>
      </dsp:txXfrm>
    </dsp:sp>
    <dsp:sp modelId="{2CD86E11-E840-458D-953B-79B4DE5F92BB}">
      <dsp:nvSpPr>
        <dsp:cNvPr id="0" name=""/>
        <dsp:cNvSpPr/>
      </dsp:nvSpPr>
      <dsp:spPr>
        <a:xfrm>
          <a:off x="4854419" y="41817"/>
          <a:ext cx="2128173" cy="6897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ES" sz="1900" kern="1200" dirty="0" smtClean="0"/>
            <a:t>Interpretación y Validación</a:t>
          </a:r>
          <a:endParaRPr lang="es-EC" sz="1900" kern="1200" dirty="0"/>
        </a:p>
      </dsp:txBody>
      <dsp:txXfrm>
        <a:off x="4854419" y="41817"/>
        <a:ext cx="2128173" cy="689732"/>
      </dsp:txXfrm>
    </dsp:sp>
    <dsp:sp modelId="{E3374220-B76B-4BC6-908C-A6E74DF65ED5}">
      <dsp:nvSpPr>
        <dsp:cNvPr id="0" name=""/>
        <dsp:cNvSpPr/>
      </dsp:nvSpPr>
      <dsp:spPr>
        <a:xfrm>
          <a:off x="4854419" y="696210"/>
          <a:ext cx="2128173" cy="19262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ES" sz="1900" kern="1200" dirty="0" smtClean="0"/>
            <a:t>Comparación con las normas ISO/IEC 27001:2005 y ISO/IEC 27005:2011</a:t>
          </a:r>
          <a:endParaRPr lang="es-EC" sz="1900" kern="1200" dirty="0"/>
        </a:p>
      </dsp:txBody>
      <dsp:txXfrm>
        <a:off x="4854419" y="696210"/>
        <a:ext cx="2128173" cy="19262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C146B-8978-41A5-8580-EDC712EF3F62}" type="datetimeFigureOut">
              <a:rPr lang="es-EC" smtClean="0"/>
              <a:t>04/06/2014</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12BD1-00E3-4EDB-A739-EE6F88ECC192}" type="slidenum">
              <a:rPr lang="es-EC" smtClean="0"/>
              <a:t>‹#›</a:t>
            </a:fld>
            <a:endParaRPr lang="es-EC"/>
          </a:p>
        </p:txBody>
      </p:sp>
    </p:spTree>
    <p:extLst>
      <p:ext uri="{BB962C8B-B14F-4D97-AF65-F5344CB8AC3E}">
        <p14:creationId xmlns:p14="http://schemas.microsoft.com/office/powerpoint/2010/main" val="373759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AA612BD1-00E3-4EDB-A739-EE6F88ECC192}" type="slidenum">
              <a:rPr lang="es-EC" smtClean="0"/>
              <a:t>1</a:t>
            </a:fld>
            <a:endParaRPr lang="es-EC"/>
          </a:p>
        </p:txBody>
      </p:sp>
    </p:spTree>
    <p:extLst>
      <p:ext uri="{BB962C8B-B14F-4D97-AF65-F5344CB8AC3E}">
        <p14:creationId xmlns:p14="http://schemas.microsoft.com/office/powerpoint/2010/main" val="96224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14</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16</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17</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18</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19</a:t>
            </a:fld>
            <a:endParaRPr lang="es-EC"/>
          </a:p>
        </p:txBody>
      </p:sp>
    </p:spTree>
    <p:extLst>
      <p:ext uri="{BB962C8B-B14F-4D97-AF65-F5344CB8AC3E}">
        <p14:creationId xmlns:p14="http://schemas.microsoft.com/office/powerpoint/2010/main" val="1982846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20</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21</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22</a:t>
            </a:fld>
            <a:endParaRPr lang="es-EC"/>
          </a:p>
        </p:txBody>
      </p:sp>
    </p:spTree>
    <p:extLst>
      <p:ext uri="{BB962C8B-B14F-4D97-AF65-F5344CB8AC3E}">
        <p14:creationId xmlns:p14="http://schemas.microsoft.com/office/powerpoint/2010/main" val="148279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23</a:t>
            </a:fld>
            <a:endParaRPr lang="es-EC"/>
          </a:p>
        </p:txBody>
      </p:sp>
    </p:spTree>
    <p:extLst>
      <p:ext uri="{BB962C8B-B14F-4D97-AF65-F5344CB8AC3E}">
        <p14:creationId xmlns:p14="http://schemas.microsoft.com/office/powerpoint/2010/main" val="1119414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24</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Actualmente la SENECYT exige a las universidades ecuatorianas  cumplir con (indicar ley o reglamento sobre la admisión de los estudiantes y las becas…. ).  Para la UTE es prioritario el cumplimiento de la normativa vigente, así como asegurar la información de los estudiantes (dar realce a la necesidad de seguridad de la </a:t>
            </a:r>
            <a:r>
              <a:rPr lang="es-EC" dirty="0" err="1" smtClean="0"/>
              <a:t>info</a:t>
            </a:r>
            <a:r>
              <a:rPr lang="es-EC" dirty="0" smtClean="0"/>
              <a:t> de los estudiantes)</a:t>
            </a: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liberación en los espacios de enseñanza  para facilitar la comunicación, la cooperación y la colaboración en la educación superior, la existencia de un alto volumen de tráfico, una gran rotación de estudiantes y la  diversidad de dispositivos conectados a las redes universitarias dificultan la adopción y cumplimiento de políticas establecidas en las universidades creando un entorno de alto riesgo. </a:t>
            </a:r>
          </a:p>
          <a:p>
            <a:endParaRPr lang="es-ES" sz="1000" b="0" kern="1200" dirty="0" smtClean="0">
              <a:solidFill>
                <a:schemeClr val="tx1"/>
              </a:solidFill>
              <a:effectLst/>
              <a:latin typeface="Arial" pitchFamily="34" charset="0"/>
              <a:ea typeface="+mn-ea"/>
              <a:cs typeface="Arial" pitchFamily="34" charset="0"/>
            </a:endParaRPr>
          </a:p>
          <a:p>
            <a:r>
              <a:rPr lang="es-ES" sz="1000" b="0" kern="1200" dirty="0" smtClean="0">
                <a:solidFill>
                  <a:schemeClr val="tx1"/>
                </a:solidFill>
                <a:effectLst/>
                <a:latin typeface="Arial" pitchFamily="34" charset="0"/>
                <a:ea typeface="+mn-ea"/>
                <a:cs typeface="Arial" pitchFamily="34" charset="0"/>
              </a:rPr>
              <a:t>Problemas de seguridad</a:t>
            </a:r>
            <a:r>
              <a:rPr lang="es-ES" sz="1000" b="0" kern="1200" baseline="0" dirty="0" smtClean="0">
                <a:solidFill>
                  <a:schemeClr val="tx1"/>
                </a:solidFill>
                <a:effectLst/>
                <a:latin typeface="Arial" pitchFamily="34" charset="0"/>
                <a:ea typeface="+mn-ea"/>
                <a:cs typeface="Arial" pitchFamily="34" charset="0"/>
              </a:rPr>
              <a:t> en universidades: </a:t>
            </a:r>
          </a:p>
          <a:p>
            <a:endParaRPr lang="es-ES" sz="1000" b="0" kern="1200" baseline="0" dirty="0" smtClean="0">
              <a:solidFill>
                <a:schemeClr val="tx1"/>
              </a:solidFill>
              <a:effectLst/>
              <a:latin typeface="Arial" pitchFamily="34" charset="0"/>
              <a:ea typeface="+mn-ea"/>
              <a:cs typeface="Arial" pitchFamily="34" charset="0"/>
            </a:endParaRPr>
          </a:p>
          <a:p>
            <a:r>
              <a:rPr lang="es-ES" sz="1000" b="0" kern="1200" baseline="0" dirty="0" smtClean="0">
                <a:solidFill>
                  <a:schemeClr val="tx1"/>
                </a:solidFill>
                <a:effectLst/>
                <a:latin typeface="Arial" pitchFamily="34" charset="0"/>
                <a:ea typeface="+mn-ea"/>
                <a:cs typeface="Arial" pitchFamily="34" charset="0"/>
              </a:rPr>
              <a:t>Alto número de usuarios nuevos y salientes del sistema</a:t>
            </a:r>
          </a:p>
          <a:p>
            <a:r>
              <a:rPr lang="es-ES" sz="1000" b="0" kern="1200" baseline="0" dirty="0" smtClean="0">
                <a:solidFill>
                  <a:schemeClr val="tx1"/>
                </a:solidFill>
                <a:effectLst/>
                <a:latin typeface="Arial" pitchFamily="34" charset="0"/>
                <a:ea typeface="+mn-ea"/>
                <a:cs typeface="Arial" pitchFamily="34" charset="0"/>
              </a:rPr>
              <a:t>Datos personales sensibles</a:t>
            </a:r>
          </a:p>
          <a:p>
            <a:r>
              <a:rPr lang="es-ES" sz="1000" b="0" kern="1200" baseline="0" dirty="0" smtClean="0">
                <a:solidFill>
                  <a:schemeClr val="tx1"/>
                </a:solidFill>
                <a:effectLst/>
                <a:latin typeface="Arial" pitchFamily="34" charset="0"/>
                <a:ea typeface="+mn-ea"/>
                <a:cs typeface="Arial" pitchFamily="34" charset="0"/>
              </a:rPr>
              <a:t>Información relacionada con investigaciones, proyectos, programas, software confidencial</a:t>
            </a:r>
          </a:p>
          <a:p>
            <a:r>
              <a:rPr lang="es-ES" sz="1000" b="0" kern="1200" baseline="0" dirty="0" smtClean="0">
                <a:solidFill>
                  <a:schemeClr val="tx1"/>
                </a:solidFill>
                <a:effectLst/>
                <a:latin typeface="Arial" pitchFamily="34" charset="0"/>
                <a:ea typeface="+mn-ea"/>
                <a:cs typeface="Arial" pitchFamily="34" charset="0"/>
              </a:rPr>
              <a:t>Gran volumen de tráfico</a:t>
            </a:r>
          </a:p>
          <a:p>
            <a:r>
              <a:rPr lang="es-ES" sz="1000" b="0" kern="1200" baseline="0" dirty="0" smtClean="0">
                <a:solidFill>
                  <a:schemeClr val="tx1"/>
                </a:solidFill>
                <a:effectLst/>
                <a:latin typeface="Arial" pitchFamily="34" charset="0"/>
                <a:ea typeface="+mn-ea"/>
                <a:cs typeface="Arial" pitchFamily="34" charset="0"/>
              </a:rPr>
              <a:t>Confluencia de varios dispositivos de varias marcas</a:t>
            </a:r>
          </a:p>
          <a:p>
            <a:endParaRPr lang="es-ES" sz="1000" b="0" kern="1200" baseline="0" dirty="0" smtClean="0">
              <a:solidFill>
                <a:schemeClr val="tx1"/>
              </a:solidFill>
              <a:effectLst/>
              <a:latin typeface="Arial" pitchFamily="34" charset="0"/>
              <a:ea typeface="+mn-ea"/>
              <a:cs typeface="Arial" pitchFamily="34" charset="0"/>
            </a:endParaRPr>
          </a:p>
          <a:p>
            <a:r>
              <a:rPr lang="es-ES" sz="1000" b="0" kern="1200" baseline="0" dirty="0" smtClean="0">
                <a:solidFill>
                  <a:schemeClr val="tx1"/>
                </a:solidFill>
                <a:effectLst/>
                <a:latin typeface="Arial" pitchFamily="34" charset="0"/>
                <a:ea typeface="+mn-ea"/>
                <a:cs typeface="Arial" pitchFamily="34" charset="0"/>
              </a:rPr>
              <a:t>Ataques para:</a:t>
            </a:r>
          </a:p>
          <a:p>
            <a:endParaRPr lang="es-ES" sz="1000" b="0" kern="1200" baseline="0" dirty="0" smtClean="0">
              <a:solidFill>
                <a:schemeClr val="tx1"/>
              </a:solidFill>
              <a:effectLst/>
              <a:latin typeface="Arial" pitchFamily="34" charset="0"/>
              <a:ea typeface="+mn-ea"/>
              <a:cs typeface="Arial" pitchFamily="34" charset="0"/>
            </a:endParaRPr>
          </a:p>
          <a:p>
            <a:r>
              <a:rPr lang="es-ES" sz="1200" kern="1200" dirty="0" smtClean="0">
                <a:solidFill>
                  <a:schemeClr val="tx1"/>
                </a:solidFill>
                <a:effectLst/>
                <a:latin typeface="+mn-lt"/>
                <a:ea typeface="+mn-ea"/>
                <a:cs typeface="+mn-cs"/>
              </a:rPr>
              <a:t>robo de información, violación de identidad de usuarios,  </a:t>
            </a:r>
            <a:r>
              <a:rPr lang="es-ES" sz="1200" kern="1200" dirty="0" err="1" smtClean="0">
                <a:solidFill>
                  <a:schemeClr val="tx1"/>
                </a:solidFill>
                <a:effectLst/>
                <a:latin typeface="+mn-lt"/>
                <a:ea typeface="+mn-ea"/>
                <a:cs typeface="+mn-cs"/>
              </a:rPr>
              <a:t>ciberespionaje</a:t>
            </a:r>
            <a:r>
              <a:rPr lang="es-ES" sz="1200" kern="1200" dirty="0" smtClean="0">
                <a:solidFill>
                  <a:schemeClr val="tx1"/>
                </a:solidFill>
                <a:effectLst/>
                <a:latin typeface="+mn-lt"/>
                <a:ea typeface="+mn-ea"/>
                <a:cs typeface="+mn-cs"/>
              </a:rPr>
              <a:t>, afectación a dispositivos móviles y fraudes informáticos  usando técnicas como </a:t>
            </a:r>
            <a:r>
              <a:rPr lang="es-ES" sz="1200" kern="1200" dirty="0" err="1" smtClean="0">
                <a:solidFill>
                  <a:schemeClr val="tx1"/>
                </a:solidFill>
                <a:effectLst/>
                <a:latin typeface="+mn-lt"/>
                <a:ea typeface="+mn-ea"/>
                <a:cs typeface="+mn-cs"/>
              </a:rPr>
              <a:t>phishing</a:t>
            </a:r>
            <a:r>
              <a:rPr lang="es-ES" sz="1200" kern="1200" dirty="0" smtClean="0">
                <a:solidFill>
                  <a:schemeClr val="tx1"/>
                </a:solidFill>
                <a:effectLst/>
                <a:latin typeface="+mn-lt"/>
                <a:ea typeface="+mn-ea"/>
                <a:cs typeface="+mn-cs"/>
              </a:rPr>
              <a:t>, códigos maliciosos, actividades de malware, entre otros, que en su mayor parte usan servicios de las redes sociales para transportarlos y comprometer los computadores de los usuarios finales o la información</a:t>
            </a:r>
            <a:endParaRPr lang="es-ES" sz="1000" b="0" kern="1200" baseline="0" dirty="0" smtClean="0">
              <a:solidFill>
                <a:schemeClr val="tx1"/>
              </a:solidFill>
              <a:effectLst/>
              <a:latin typeface="Arial" pitchFamily="34" charset="0"/>
              <a:ea typeface="+mn-ea"/>
              <a:cs typeface="Arial" pitchFamily="34" charset="0"/>
            </a:endParaRPr>
          </a:p>
          <a:p>
            <a:endParaRPr lang="es-ES" sz="1000" b="0" kern="1200" dirty="0" smtClean="0">
              <a:solidFill>
                <a:schemeClr val="tx1"/>
              </a:solidFill>
              <a:effectLst/>
              <a:latin typeface="Arial" pitchFamily="34" charset="0"/>
              <a:ea typeface="+mn-ea"/>
              <a:cs typeface="Arial" pitchFamily="34" charset="0"/>
            </a:endParaRPr>
          </a:p>
          <a:p>
            <a:endParaRPr lang="es-ES" sz="1000" b="0" kern="1200" dirty="0" smtClean="0">
              <a:solidFill>
                <a:schemeClr val="tx1"/>
              </a:solidFill>
              <a:effectLst/>
              <a:latin typeface="Arial" pitchFamily="34" charset="0"/>
              <a:ea typeface="+mn-ea"/>
              <a:cs typeface="Arial" pitchFamily="34" charset="0"/>
            </a:endParaRPr>
          </a:p>
          <a:p>
            <a:r>
              <a:rPr lang="es-ES" sz="1000" b="0" kern="1200" dirty="0" smtClean="0">
                <a:solidFill>
                  <a:schemeClr val="tx1"/>
                </a:solidFill>
                <a:effectLst/>
                <a:latin typeface="Arial" pitchFamily="34" charset="0"/>
                <a:ea typeface="+mn-ea"/>
                <a:cs typeface="Arial" pitchFamily="34" charset="0"/>
              </a:rPr>
              <a:t>alineadas a la norma ISO/IEC 27001:2005 para asegurar el cumplimiento jurídico relacionado con la seguridad de la información </a:t>
            </a:r>
          </a:p>
          <a:p>
            <a:r>
              <a:rPr lang="es-ES" sz="1000" b="0" kern="1200" dirty="0" smtClean="0">
                <a:solidFill>
                  <a:schemeClr val="tx1"/>
                </a:solidFill>
                <a:effectLst/>
                <a:latin typeface="Arial" pitchFamily="34" charset="0"/>
                <a:ea typeface="+mn-ea"/>
                <a:cs typeface="Arial" pitchFamily="34" charset="0"/>
              </a:rPr>
              <a:t>la adopción de la norma ISO/IEC 27001:2005 para incrementar la productividad y competitividad </a:t>
            </a:r>
          </a:p>
          <a:p>
            <a:endParaRPr lang="es-ES" sz="1000" b="0" kern="1200" dirty="0" smtClean="0">
              <a:solidFill>
                <a:schemeClr val="tx1"/>
              </a:solidFill>
              <a:effectLst/>
              <a:latin typeface="Arial" pitchFamily="34" charset="0"/>
              <a:ea typeface="+mn-ea"/>
              <a:cs typeface="Arial" pitchFamily="34" charset="0"/>
            </a:endParaRPr>
          </a:p>
          <a:p>
            <a:r>
              <a:rPr lang="es-ES" sz="1000" b="0" kern="1200" dirty="0" smtClean="0">
                <a:solidFill>
                  <a:schemeClr val="tx1"/>
                </a:solidFill>
                <a:effectLst/>
                <a:latin typeface="Arial" pitchFamily="34" charset="0"/>
                <a:ea typeface="+mn-ea"/>
                <a:cs typeface="Arial" pitchFamily="34" charset="0"/>
              </a:rPr>
              <a:t>las naciones están estableciendo leyes y regulaciones citar el Esquema Nacional de Seguridad en España ocurre en Alemania a través de la Oficina Federal para la Seguridad de la Información (BSI) que ha alineado una guía para la seguridad de la información denominada "IT-</a:t>
            </a:r>
            <a:r>
              <a:rPr lang="es-ES" sz="1000" b="0" kern="1200" dirty="0" err="1" smtClean="0">
                <a:solidFill>
                  <a:schemeClr val="tx1"/>
                </a:solidFill>
                <a:effectLst/>
                <a:latin typeface="Arial" pitchFamily="34" charset="0"/>
                <a:ea typeface="+mn-ea"/>
                <a:cs typeface="Arial" pitchFamily="34" charset="0"/>
              </a:rPr>
              <a:t>Grundschutz</a:t>
            </a:r>
            <a:r>
              <a:rPr lang="es-ES" sz="1000" b="0" kern="1200" dirty="0" smtClean="0">
                <a:solidFill>
                  <a:schemeClr val="tx1"/>
                </a:solidFill>
                <a:effectLst/>
                <a:latin typeface="Arial" pitchFamily="34" charset="0"/>
                <a:ea typeface="+mn-ea"/>
                <a:cs typeface="Arial" pitchFamily="34" charset="0"/>
              </a:rPr>
              <a:t>" a la especificaciones de la norma ISO/IEC 27001 </a:t>
            </a:r>
          </a:p>
          <a:p>
            <a:endParaRPr lang="es-ES" sz="1000" b="0" kern="1200" dirty="0" smtClean="0">
              <a:solidFill>
                <a:schemeClr val="tx1"/>
              </a:solidFill>
              <a:effectLst/>
              <a:latin typeface="Arial" pitchFamily="34" charset="0"/>
              <a:ea typeface="+mn-ea"/>
              <a:cs typeface="Arial" pitchFamily="34" charset="0"/>
            </a:endParaRPr>
          </a:p>
          <a:p>
            <a:r>
              <a:rPr lang="es-ES" sz="1000" b="0" kern="1200" dirty="0" smtClean="0">
                <a:solidFill>
                  <a:schemeClr val="tx1"/>
                </a:solidFill>
                <a:effectLst/>
                <a:latin typeface="Arial" pitchFamily="34" charset="0"/>
                <a:ea typeface="+mn-ea"/>
                <a:cs typeface="Arial" pitchFamily="34" charset="0"/>
              </a:rPr>
              <a:t>La norma internacional ISO/IEC 27001:2005 ha sido elaborada para proporcionar las mejores prácticas de la seguridad de la información, define el establecimiento, implementación, operación, seguimiento y revisión, mantenimiento y mejora de un Sistema de Gestión de Seguridad de la Información (SGSI) adoptando el modelo de procesos "Planificar-Hacer-Verificar-Actuar“</a:t>
            </a:r>
          </a:p>
          <a:p>
            <a:endParaRPr lang="es-ES" sz="1000" b="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000" b="0" kern="1200" dirty="0" smtClean="0">
                <a:solidFill>
                  <a:schemeClr val="tx1"/>
                </a:solidFill>
                <a:effectLst/>
                <a:latin typeface="Arial" pitchFamily="34" charset="0"/>
                <a:ea typeface="+mn-ea"/>
                <a:cs typeface="Arial" pitchFamily="34" charset="0"/>
              </a:rPr>
              <a:t>7940 empresas obtuvieron la certificación En el ámbito universitario 75 universidades han culminado el proceso de certificación, 2 universidades de América, 6 de Europa y 67 de Asia</a:t>
            </a:r>
          </a:p>
          <a:p>
            <a:r>
              <a:rPr lang="es-ES" sz="1000" b="0" kern="1200" dirty="0" smtClean="0">
                <a:solidFill>
                  <a:schemeClr val="tx1"/>
                </a:solidFill>
                <a:effectLst/>
                <a:latin typeface="Arial" pitchFamily="34" charset="0"/>
                <a:ea typeface="+mn-ea"/>
                <a:cs typeface="Arial" pitchFamily="34" charset="0"/>
              </a:rPr>
              <a:t>Las universidades</a:t>
            </a:r>
            <a:r>
              <a:rPr lang="es-ES" sz="1000" b="0" kern="1200" baseline="0" dirty="0" smtClean="0">
                <a:solidFill>
                  <a:schemeClr val="tx1"/>
                </a:solidFill>
                <a:effectLst/>
                <a:latin typeface="Arial" pitchFamily="34" charset="0"/>
                <a:ea typeface="+mn-ea"/>
                <a:cs typeface="Arial" pitchFamily="34" charset="0"/>
              </a:rPr>
              <a:t> en LA alinean muy poco al cumplimiento de las norma de seguridad ISO/IEC 27001</a:t>
            </a:r>
          </a:p>
          <a:p>
            <a:endParaRPr lang="es-ES" sz="1000" b="0" kern="1200" baseline="0" dirty="0" smtClean="0">
              <a:solidFill>
                <a:schemeClr val="tx1"/>
              </a:solidFill>
              <a:effectLst/>
              <a:latin typeface="Arial" pitchFamily="34" charset="0"/>
              <a:ea typeface="+mn-ea"/>
              <a:cs typeface="Arial" pitchFamily="34" charset="0"/>
            </a:endParaRPr>
          </a:p>
          <a:p>
            <a:r>
              <a:rPr lang="es-ES" sz="1000" kern="1200" dirty="0" smtClean="0">
                <a:solidFill>
                  <a:schemeClr val="tx1"/>
                </a:solidFill>
                <a:effectLst/>
                <a:latin typeface="Arial" pitchFamily="34" charset="0"/>
                <a:ea typeface="+mn-ea"/>
                <a:cs typeface="Arial" pitchFamily="34" charset="0"/>
              </a:rPr>
              <a:t>Universidad Central de Venezuela presentan un modelo </a:t>
            </a:r>
            <a:r>
              <a:rPr lang="es-ES" sz="1000" b="0" kern="1200" dirty="0" smtClean="0">
                <a:solidFill>
                  <a:schemeClr val="tx1"/>
                </a:solidFill>
                <a:effectLst/>
                <a:latin typeface="Arial" pitchFamily="34" charset="0"/>
                <a:ea typeface="+mn-ea"/>
                <a:cs typeface="Arial" pitchFamily="34" charset="0"/>
              </a:rPr>
              <a:t>sistémico de la seguridad de la información en las universidades </a:t>
            </a:r>
            <a:r>
              <a:rPr lang="es-ES" sz="1000" kern="1200" dirty="0" smtClean="0">
                <a:solidFill>
                  <a:schemeClr val="tx1"/>
                </a:solidFill>
                <a:effectLst/>
                <a:latin typeface="Arial" pitchFamily="34" charset="0"/>
                <a:ea typeface="+mn-ea"/>
                <a:cs typeface="Arial" pitchFamily="34" charset="0"/>
              </a:rPr>
              <a:t>que tiene como base el modelo de </a:t>
            </a:r>
            <a:r>
              <a:rPr lang="es-ES" sz="1000" kern="1200" dirty="0" err="1" smtClean="0">
                <a:solidFill>
                  <a:schemeClr val="tx1"/>
                </a:solidFill>
                <a:effectLst/>
                <a:latin typeface="Arial" pitchFamily="34" charset="0"/>
                <a:ea typeface="+mn-ea"/>
                <a:cs typeface="Arial" pitchFamily="34" charset="0"/>
              </a:rPr>
              <a:t>Leavitt</a:t>
            </a:r>
            <a:r>
              <a:rPr lang="es-ES" sz="1000" kern="1200" dirty="0" smtClean="0">
                <a:solidFill>
                  <a:schemeClr val="tx1"/>
                </a:solidFill>
                <a:effectLst/>
                <a:latin typeface="Arial" pitchFamily="34" charset="0"/>
                <a:ea typeface="+mn-ea"/>
                <a:cs typeface="Arial" pitchFamily="34" charset="0"/>
              </a:rPr>
              <a:t> (1955) desde una perspectiva de organizaciones inteligentes</a:t>
            </a:r>
            <a:r>
              <a:rPr lang="es-ES" sz="1000" kern="1200" baseline="0" dirty="0" smtClean="0">
                <a:solidFill>
                  <a:schemeClr val="tx1"/>
                </a:solidFill>
                <a:effectLst/>
                <a:latin typeface="Arial" pitchFamily="34" charset="0"/>
                <a:ea typeface="+mn-ea"/>
                <a:cs typeface="Arial" pitchFamily="34" charset="0"/>
              </a:rPr>
              <a:t> en base a análisis de tecnología, procesos y personas </a:t>
            </a:r>
          </a:p>
          <a:p>
            <a:endParaRPr lang="es-ES" sz="1000" b="0" kern="1200" baseline="0" dirty="0" smtClean="0">
              <a:solidFill>
                <a:schemeClr val="tx1"/>
              </a:solidFill>
              <a:effectLst/>
              <a:latin typeface="Arial" pitchFamily="34" charset="0"/>
              <a:ea typeface="+mn-ea"/>
              <a:cs typeface="Arial" pitchFamily="34" charset="0"/>
            </a:endParaRPr>
          </a:p>
          <a:p>
            <a:r>
              <a:rPr lang="es-ES" sz="1000" b="0" kern="1200" dirty="0" smtClean="0">
                <a:solidFill>
                  <a:schemeClr val="tx1"/>
                </a:solidFill>
                <a:effectLst/>
                <a:latin typeface="Arial" pitchFamily="34" charset="0"/>
                <a:ea typeface="+mn-ea"/>
                <a:cs typeface="Arial" pitchFamily="34" charset="0"/>
              </a:rPr>
              <a:t>otro modelo para la gestión de seguridad de la información contextualizado en base a métricas e indicadores</a:t>
            </a:r>
            <a:r>
              <a:rPr lang="es-ES" sz="1000" b="0" kern="1200" baseline="0" dirty="0" smtClean="0">
                <a:solidFill>
                  <a:schemeClr val="tx1"/>
                </a:solidFill>
                <a:effectLst/>
                <a:latin typeface="Arial" pitchFamily="34" charset="0"/>
                <a:ea typeface="+mn-ea"/>
                <a:cs typeface="Arial" pitchFamily="34" charset="0"/>
              </a:rPr>
              <a:t> para determinar un modelo de madurez</a:t>
            </a:r>
          </a:p>
          <a:p>
            <a:endParaRPr lang="es-ES" sz="1000" b="0" kern="1200" baseline="0" dirty="0" smtClean="0">
              <a:solidFill>
                <a:schemeClr val="tx1"/>
              </a:solidFill>
              <a:effectLst/>
              <a:latin typeface="Arial" pitchFamily="34" charset="0"/>
              <a:ea typeface="+mn-ea"/>
              <a:cs typeface="Arial" pitchFamily="34" charset="0"/>
            </a:endParaRPr>
          </a:p>
          <a:p>
            <a:r>
              <a:rPr lang="es-ES" sz="1000" b="0" kern="1200" dirty="0" smtClean="0">
                <a:solidFill>
                  <a:schemeClr val="tx1"/>
                </a:solidFill>
                <a:effectLst/>
                <a:latin typeface="Arial" pitchFamily="34" charset="0"/>
                <a:ea typeface="+mn-ea"/>
                <a:cs typeface="Arial" pitchFamily="34" charset="0"/>
              </a:rPr>
              <a:t>riesgos más comunes y de mayor </a:t>
            </a:r>
            <a:r>
              <a:rPr lang="es-EC" sz="1000" b="0" kern="1200" dirty="0" smtClean="0">
                <a:solidFill>
                  <a:schemeClr val="tx1"/>
                </a:solidFill>
                <a:effectLst/>
                <a:latin typeface="Arial" pitchFamily="34" charset="0"/>
                <a:ea typeface="+mn-ea"/>
                <a:cs typeface="Arial" pitchFamily="34" charset="0"/>
              </a:rPr>
              <a:t>impacto </a:t>
            </a:r>
            <a:r>
              <a:rPr lang="es-ES" sz="1000" b="0" kern="1200" dirty="0" smtClean="0">
                <a:solidFill>
                  <a:schemeClr val="tx1"/>
                </a:solidFill>
                <a:effectLst/>
                <a:latin typeface="Arial" pitchFamily="34" charset="0"/>
                <a:ea typeface="+mn-ea"/>
                <a:cs typeface="Arial" pitchFamily="34" charset="0"/>
              </a:rPr>
              <a:t>en las universidades </a:t>
            </a:r>
            <a:r>
              <a:rPr lang="es-EC" sz="1000" b="0" kern="1200" dirty="0" smtClean="0">
                <a:solidFill>
                  <a:schemeClr val="tx1"/>
                </a:solidFill>
                <a:effectLst/>
                <a:latin typeface="Arial" pitchFamily="34" charset="0"/>
                <a:ea typeface="+mn-ea"/>
                <a:cs typeface="Arial" pitchFamily="34" charset="0"/>
              </a:rPr>
              <a:t>son </a:t>
            </a:r>
            <a:r>
              <a:rPr lang="es-ES" sz="1000" b="0" kern="1200" dirty="0" smtClean="0">
                <a:solidFill>
                  <a:schemeClr val="tx1"/>
                </a:solidFill>
                <a:effectLst/>
                <a:latin typeface="Arial" pitchFamily="34" charset="0"/>
                <a:ea typeface="+mn-ea"/>
                <a:cs typeface="Arial" pitchFamily="34" charset="0"/>
              </a:rPr>
              <a:t>los riesgos financieros, de enseñanza y aprendizaje, estratégico y de reputación. Gestionar riesgos brindar confianza, crear un ambiente proactivo y asegurar los datos sin descuidar la infraestructura de seguridad. Se debe utilizar una metodología adecuada</a:t>
            </a:r>
            <a:r>
              <a:rPr lang="es-ES" sz="1000" b="0" kern="1200" baseline="0" dirty="0" smtClean="0">
                <a:solidFill>
                  <a:schemeClr val="tx1"/>
                </a:solidFill>
                <a:effectLst/>
                <a:latin typeface="Arial" pitchFamily="34" charset="0"/>
                <a:ea typeface="+mn-ea"/>
                <a:cs typeface="Arial" pitchFamily="34" charset="0"/>
              </a:rPr>
              <a:t> como la sugerida por las normas de gestión de riesgos de la seguridad de la información </a:t>
            </a:r>
          </a:p>
          <a:p>
            <a:endParaRPr lang="es-ES" sz="1000" b="0" kern="1200" baseline="0" dirty="0" smtClean="0">
              <a:solidFill>
                <a:schemeClr val="tx1"/>
              </a:solidFill>
              <a:effectLst/>
              <a:latin typeface="Arial" pitchFamily="34" charset="0"/>
              <a:ea typeface="+mn-ea"/>
              <a:cs typeface="Arial" pitchFamily="34" charset="0"/>
            </a:endParaRPr>
          </a:p>
          <a:p>
            <a:r>
              <a:rPr lang="es-EC" sz="1000" dirty="0" smtClean="0">
                <a:latin typeface="Arial" pitchFamily="34" charset="0"/>
                <a:cs typeface="Arial" pitchFamily="34" charset="0"/>
              </a:rPr>
              <a:t>Desarrollar en los estudiantes habilidades de comunicación oral y escrita, en el marco del desarrollo de capacidades para el manejo de los diversos lenguajes de la ciencia, la profesión y las humanidades. </a:t>
            </a:r>
          </a:p>
          <a:p>
            <a:r>
              <a:rPr lang="es-EC" sz="1000" dirty="0" smtClean="0">
                <a:latin typeface="Arial" pitchFamily="34" charset="0"/>
                <a:cs typeface="Arial" pitchFamily="34" charset="0"/>
              </a:rPr>
              <a:t>Propiciar contextos educativos para fortalecer las habilidades básicas del pensamiento y  la lógica de razonamiento,  para la formulación estratégica de problemas y desarrollo del pensamiento abstracto</a:t>
            </a:r>
          </a:p>
          <a:p>
            <a:r>
              <a:rPr lang="es-ES" sz="1000" dirty="0" smtClean="0">
                <a:latin typeface="Arial" pitchFamily="34" charset="0"/>
                <a:cs typeface="Arial" pitchFamily="34" charset="0"/>
              </a:rPr>
              <a:t>Fortalecer los sistemas conceptuales básicos de los campos disciplinares y humanísticos que sustentan la profesión, que permitan el desarrollo del pensamiento científico y crítico.</a:t>
            </a:r>
            <a:endParaRPr lang="es-EC" sz="1000" dirty="0" smtClean="0">
              <a:latin typeface="Arial" pitchFamily="34" charset="0"/>
              <a:cs typeface="Arial" pitchFamily="34" charset="0"/>
            </a:endParaRPr>
          </a:p>
          <a:p>
            <a:r>
              <a:rPr lang="es-EC" sz="1000" dirty="0" smtClean="0">
                <a:latin typeface="Arial" pitchFamily="34" charset="0"/>
                <a:cs typeface="Arial" pitchFamily="34" charset="0"/>
              </a:rPr>
              <a:t>Consolidar las metodologías de aprendizaje, competencias y habilidades necesarias para la producción e interpretación de problemas vinculados al campo de la profesión.</a:t>
            </a:r>
          </a:p>
          <a:p>
            <a:r>
              <a:rPr lang="es-EC" sz="1000" dirty="0" smtClean="0">
                <a:latin typeface="Arial" pitchFamily="34" charset="0"/>
                <a:cs typeface="Arial" pitchFamily="34" charset="0"/>
              </a:rPr>
              <a:t>Promover la construcción del proyecto de vida personal, profesional y ciudadano de los estudiantes, con miras a fortalecer sus procesos de identidad, auto-organización y reflexividad, </a:t>
            </a:r>
          </a:p>
          <a:p>
            <a:r>
              <a:rPr lang="es-EC" sz="1000" dirty="0" smtClean="0">
                <a:latin typeface="Arial" pitchFamily="34" charset="0"/>
                <a:cs typeface="Arial" pitchFamily="34" charset="0"/>
              </a:rPr>
              <a:t>Insertar a los estudiantes en el mundo universitario, su organización, normativa, valores, principios  y gestión administrativa, para que adquieran  dominios de los  instrumentos básicos para su desenvolvimiento como miembros de la comunidad universitaria y como futuros profesionales.</a:t>
            </a:r>
          </a:p>
          <a:p>
            <a:endParaRPr lang="es-ES" sz="1000" b="0" kern="1200" baseline="0" dirty="0" smtClean="0">
              <a:solidFill>
                <a:schemeClr val="tx1"/>
              </a:solidFill>
              <a:effectLst/>
              <a:latin typeface="Arial" pitchFamily="34" charset="0"/>
              <a:ea typeface="+mn-ea"/>
              <a:cs typeface="Arial" pitchFamily="34" charset="0"/>
            </a:endParaRPr>
          </a:p>
          <a:p>
            <a:endParaRPr lang="es-ES" sz="10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dirty="0" smtClean="0"/>
          </a:p>
          <a:p>
            <a:endParaRPr lang="es-EC" dirty="0"/>
          </a:p>
        </p:txBody>
      </p:sp>
      <p:sp>
        <p:nvSpPr>
          <p:cNvPr id="4" name="Slide Number Placeholder 3"/>
          <p:cNvSpPr>
            <a:spLocks noGrp="1"/>
          </p:cNvSpPr>
          <p:nvPr>
            <p:ph type="sldNum" sz="quarter" idx="10"/>
          </p:nvPr>
        </p:nvSpPr>
        <p:spPr/>
        <p:txBody>
          <a:bodyPr/>
          <a:lstStyle/>
          <a:p>
            <a:fld id="{AA612BD1-00E3-4EDB-A739-EE6F88ECC192}" type="slidenum">
              <a:rPr lang="es-EC" smtClean="0"/>
              <a:t>2</a:t>
            </a:fld>
            <a:endParaRPr lang="es-EC"/>
          </a:p>
        </p:txBody>
      </p:sp>
    </p:spTree>
    <p:extLst>
      <p:ext uri="{BB962C8B-B14F-4D97-AF65-F5344CB8AC3E}">
        <p14:creationId xmlns:p14="http://schemas.microsoft.com/office/powerpoint/2010/main" val="4198544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25</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26</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27</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28</a:t>
            </a:fld>
            <a:endParaRPr lang="es-EC"/>
          </a:p>
        </p:txBody>
      </p:sp>
    </p:spTree>
    <p:extLst>
      <p:ext uri="{BB962C8B-B14F-4D97-AF65-F5344CB8AC3E}">
        <p14:creationId xmlns:p14="http://schemas.microsoft.com/office/powerpoint/2010/main" val="380325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29</a:t>
            </a:fld>
            <a:endParaRPr lang="es-EC"/>
          </a:p>
        </p:txBody>
      </p:sp>
    </p:spTree>
    <p:extLst>
      <p:ext uri="{BB962C8B-B14F-4D97-AF65-F5344CB8AC3E}">
        <p14:creationId xmlns:p14="http://schemas.microsoft.com/office/powerpoint/2010/main" val="4144272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30</a:t>
            </a:fld>
            <a:endParaRPr lang="es-EC"/>
          </a:p>
        </p:txBody>
      </p:sp>
    </p:spTree>
    <p:extLst>
      <p:ext uri="{BB962C8B-B14F-4D97-AF65-F5344CB8AC3E}">
        <p14:creationId xmlns:p14="http://schemas.microsoft.com/office/powerpoint/2010/main" val="293951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31</a:t>
            </a:fld>
            <a:endParaRPr lang="es-EC"/>
          </a:p>
        </p:txBody>
      </p:sp>
    </p:spTree>
    <p:extLst>
      <p:ext uri="{BB962C8B-B14F-4D97-AF65-F5344CB8AC3E}">
        <p14:creationId xmlns:p14="http://schemas.microsoft.com/office/powerpoint/2010/main" val="132063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32</a:t>
            </a:fld>
            <a:endParaRPr lang="es-EC"/>
          </a:p>
        </p:txBody>
      </p:sp>
    </p:spTree>
    <p:extLst>
      <p:ext uri="{BB962C8B-B14F-4D97-AF65-F5344CB8AC3E}">
        <p14:creationId xmlns:p14="http://schemas.microsoft.com/office/powerpoint/2010/main" val="3164859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33</a:t>
            </a:fld>
            <a:endParaRPr lang="es-EC"/>
          </a:p>
        </p:txBody>
      </p:sp>
    </p:spTree>
    <p:extLst>
      <p:ext uri="{BB962C8B-B14F-4D97-AF65-F5344CB8AC3E}">
        <p14:creationId xmlns:p14="http://schemas.microsoft.com/office/powerpoint/2010/main" val="3128991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34</a:t>
            </a:fld>
            <a:endParaRPr lang="es-EC"/>
          </a:p>
        </p:txBody>
      </p:sp>
    </p:spTree>
    <p:extLst>
      <p:ext uri="{BB962C8B-B14F-4D97-AF65-F5344CB8AC3E}">
        <p14:creationId xmlns:p14="http://schemas.microsoft.com/office/powerpoint/2010/main" val="157916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incidentes de seguridad en: la protección de los exámenes, divulgación de preguntas del examen, interrupción de la evaluación a aspirantes por fallas en suministro de energía, versiones de programas y cambios de configuración, explotación de vulnerabilidades técnicas por desconocimiento de los usuarios, inadecuada configuración y mantenimiento de equipos informáticos, falla en los sistemas operativos clientes, presencia de virus, entre otros.</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Informalmente se conocen varios riesgos asociados a la confidencialidad, disponibilidad e integridad de la información que pueden afectar al proceso de admisión de estudiantes: modificación de preguntas en el proceso manual de entrega de exámenes desde  las áreas académicas hasta el Departamento de Orientación Académica, divulgación de la información relacionada con los contenidos de los exámenes,  suplantación de identidades durante la evaluación de exámenes, acceso no autorizado debido al manejo de contraseñas débiles, cambios no autorizados de la información,  interrupciones de servicios informáticos , soporte remoto sin autorización de control de equipos, permisos no adecuados sobre sistemas operativos y red, entre otros.</a:t>
            </a:r>
            <a:endParaRPr lang="es-ES" dirty="0" smtClean="0"/>
          </a:p>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a:t>
            </a:fld>
            <a:endParaRPr lang="es-EC"/>
          </a:p>
        </p:txBody>
      </p:sp>
    </p:spTree>
    <p:extLst>
      <p:ext uri="{BB962C8B-B14F-4D97-AF65-F5344CB8AC3E}">
        <p14:creationId xmlns:p14="http://schemas.microsoft.com/office/powerpoint/2010/main" val="366610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35</a:t>
            </a:fld>
            <a:endParaRPr lang="es-EC"/>
          </a:p>
        </p:txBody>
      </p:sp>
    </p:spTree>
    <p:extLst>
      <p:ext uri="{BB962C8B-B14F-4D97-AF65-F5344CB8AC3E}">
        <p14:creationId xmlns:p14="http://schemas.microsoft.com/office/powerpoint/2010/main" val="275522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36</a:t>
            </a:fld>
            <a:endParaRPr lang="es-EC"/>
          </a:p>
        </p:txBody>
      </p:sp>
    </p:spTree>
    <p:extLst>
      <p:ext uri="{BB962C8B-B14F-4D97-AF65-F5344CB8AC3E}">
        <p14:creationId xmlns:p14="http://schemas.microsoft.com/office/powerpoint/2010/main" val="542869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37</a:t>
            </a:fld>
            <a:endParaRPr lang="es-EC"/>
          </a:p>
        </p:txBody>
      </p:sp>
    </p:spTree>
    <p:extLst>
      <p:ext uri="{BB962C8B-B14F-4D97-AF65-F5344CB8AC3E}">
        <p14:creationId xmlns:p14="http://schemas.microsoft.com/office/powerpoint/2010/main" val="1341963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38</a:t>
            </a:fld>
            <a:endParaRPr lang="es-EC"/>
          </a:p>
        </p:txBody>
      </p:sp>
    </p:spTree>
    <p:extLst>
      <p:ext uri="{BB962C8B-B14F-4D97-AF65-F5344CB8AC3E}">
        <p14:creationId xmlns:p14="http://schemas.microsoft.com/office/powerpoint/2010/main" val="520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39</a:t>
            </a:fld>
            <a:endParaRPr lang="es-EC"/>
          </a:p>
        </p:txBody>
      </p:sp>
    </p:spTree>
    <p:extLst>
      <p:ext uri="{BB962C8B-B14F-4D97-AF65-F5344CB8AC3E}">
        <p14:creationId xmlns:p14="http://schemas.microsoft.com/office/powerpoint/2010/main" val="382208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40</a:t>
            </a:fld>
            <a:endParaRPr lang="es-EC"/>
          </a:p>
        </p:txBody>
      </p:sp>
    </p:spTree>
    <p:extLst>
      <p:ext uri="{BB962C8B-B14F-4D97-AF65-F5344CB8AC3E}">
        <p14:creationId xmlns:p14="http://schemas.microsoft.com/office/powerpoint/2010/main" val="15448466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41</a:t>
            </a:fld>
            <a:endParaRPr lang="es-EC"/>
          </a:p>
        </p:txBody>
      </p:sp>
    </p:spTree>
    <p:extLst>
      <p:ext uri="{BB962C8B-B14F-4D97-AF65-F5344CB8AC3E}">
        <p14:creationId xmlns:p14="http://schemas.microsoft.com/office/powerpoint/2010/main" val="619528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42</a:t>
            </a:fld>
            <a:endParaRPr lang="es-EC"/>
          </a:p>
        </p:txBody>
      </p:sp>
    </p:spTree>
    <p:extLst>
      <p:ext uri="{BB962C8B-B14F-4D97-AF65-F5344CB8AC3E}">
        <p14:creationId xmlns:p14="http://schemas.microsoft.com/office/powerpoint/2010/main" val="3680193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43</a:t>
            </a:fld>
            <a:endParaRPr lang="es-EC"/>
          </a:p>
        </p:txBody>
      </p:sp>
    </p:spTree>
    <p:extLst>
      <p:ext uri="{BB962C8B-B14F-4D97-AF65-F5344CB8AC3E}">
        <p14:creationId xmlns:p14="http://schemas.microsoft.com/office/powerpoint/2010/main" val="1544846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44</a:t>
            </a:fld>
            <a:endParaRPr lang="es-EC"/>
          </a:p>
        </p:txBody>
      </p:sp>
    </p:spTree>
    <p:extLst>
      <p:ext uri="{BB962C8B-B14F-4D97-AF65-F5344CB8AC3E}">
        <p14:creationId xmlns:p14="http://schemas.microsoft.com/office/powerpoint/2010/main" val="3159181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a:t>
            </a:fld>
            <a:endParaRPr lang="es-EC"/>
          </a:p>
        </p:txBody>
      </p:sp>
    </p:spTree>
    <p:extLst>
      <p:ext uri="{BB962C8B-B14F-4D97-AF65-F5344CB8AC3E}">
        <p14:creationId xmlns:p14="http://schemas.microsoft.com/office/powerpoint/2010/main" val="3557092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45</a:t>
            </a:fld>
            <a:endParaRPr lang="es-EC"/>
          </a:p>
        </p:txBody>
      </p:sp>
    </p:spTree>
    <p:extLst>
      <p:ext uri="{BB962C8B-B14F-4D97-AF65-F5344CB8AC3E}">
        <p14:creationId xmlns:p14="http://schemas.microsoft.com/office/powerpoint/2010/main" val="3732738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46</a:t>
            </a:fld>
            <a:endParaRPr lang="es-EC"/>
          </a:p>
        </p:txBody>
      </p:sp>
    </p:spTree>
    <p:extLst>
      <p:ext uri="{BB962C8B-B14F-4D97-AF65-F5344CB8AC3E}">
        <p14:creationId xmlns:p14="http://schemas.microsoft.com/office/powerpoint/2010/main" val="3159181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47</a:t>
            </a:fld>
            <a:endParaRPr lang="es-EC"/>
          </a:p>
        </p:txBody>
      </p:sp>
    </p:spTree>
    <p:extLst>
      <p:ext uri="{BB962C8B-B14F-4D97-AF65-F5344CB8AC3E}">
        <p14:creationId xmlns:p14="http://schemas.microsoft.com/office/powerpoint/2010/main" val="3732738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48</a:t>
            </a:fld>
            <a:endParaRPr lang="es-EC"/>
          </a:p>
        </p:txBody>
      </p:sp>
    </p:spTree>
    <p:extLst>
      <p:ext uri="{BB962C8B-B14F-4D97-AF65-F5344CB8AC3E}">
        <p14:creationId xmlns:p14="http://schemas.microsoft.com/office/powerpoint/2010/main" val="31591811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49</a:t>
            </a:fld>
            <a:endParaRPr lang="es-EC"/>
          </a:p>
        </p:txBody>
      </p:sp>
    </p:spTree>
    <p:extLst>
      <p:ext uri="{BB962C8B-B14F-4D97-AF65-F5344CB8AC3E}">
        <p14:creationId xmlns:p14="http://schemas.microsoft.com/office/powerpoint/2010/main" val="3159181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50</a:t>
            </a:fld>
            <a:endParaRPr lang="es-EC"/>
          </a:p>
        </p:txBody>
      </p:sp>
    </p:spTree>
    <p:extLst>
      <p:ext uri="{BB962C8B-B14F-4D97-AF65-F5344CB8AC3E}">
        <p14:creationId xmlns:p14="http://schemas.microsoft.com/office/powerpoint/2010/main" val="3159181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51</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52</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53</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54</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Entrevistas abiertas y </a:t>
            </a:r>
            <a:r>
              <a:rPr lang="es-ES" dirty="0" err="1" smtClean="0"/>
              <a:t>semi</a:t>
            </a:r>
            <a:r>
              <a:rPr lang="es-ES" dirty="0" smtClean="0"/>
              <a:t>-estructuradas</a:t>
            </a:r>
          </a:p>
          <a:p>
            <a:r>
              <a:rPr lang="es-ES" dirty="0" smtClean="0"/>
              <a:t>Técnicas de detección de vulnerabilidades e</a:t>
            </a:r>
            <a:r>
              <a:rPr lang="es-ES" baseline="0" dirty="0" smtClean="0"/>
              <a:t> investigación en sitios de confianza y de actualidad como NIST, Microsoft, etc.</a:t>
            </a:r>
          </a:p>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8</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55</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56</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57</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58</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59</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60</a:t>
            </a:fld>
            <a:endParaRPr lang="es-EC"/>
          </a:p>
        </p:txBody>
      </p:sp>
    </p:spTree>
    <p:extLst>
      <p:ext uri="{BB962C8B-B14F-4D97-AF65-F5344CB8AC3E}">
        <p14:creationId xmlns:p14="http://schemas.microsoft.com/office/powerpoint/2010/main" val="21964193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61</a:t>
            </a:fld>
            <a:endParaRPr lang="es-EC"/>
          </a:p>
        </p:txBody>
      </p:sp>
    </p:spTree>
    <p:extLst>
      <p:ext uri="{BB962C8B-B14F-4D97-AF65-F5344CB8AC3E}">
        <p14:creationId xmlns:p14="http://schemas.microsoft.com/office/powerpoint/2010/main" val="3232264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62</a:t>
            </a:fld>
            <a:endParaRPr lang="es-EC"/>
          </a:p>
        </p:txBody>
      </p:sp>
    </p:spTree>
    <p:extLst>
      <p:ext uri="{BB962C8B-B14F-4D97-AF65-F5344CB8AC3E}">
        <p14:creationId xmlns:p14="http://schemas.microsoft.com/office/powerpoint/2010/main" val="1267982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63</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64</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Entrevistas abiertas y </a:t>
            </a:r>
            <a:r>
              <a:rPr lang="es-ES" dirty="0" err="1" smtClean="0"/>
              <a:t>semi</a:t>
            </a:r>
            <a:r>
              <a:rPr lang="es-ES" dirty="0" smtClean="0"/>
              <a:t>-estructuradas</a:t>
            </a:r>
          </a:p>
          <a:p>
            <a:r>
              <a:rPr lang="es-ES" dirty="0" smtClean="0"/>
              <a:t>Técnicas de detección de vulnerabilidades e</a:t>
            </a:r>
            <a:r>
              <a:rPr lang="es-ES" baseline="0" dirty="0" smtClean="0"/>
              <a:t> investigación en sitios de confianza y de actualidad como NIST, Microsoft, etc.</a:t>
            </a:r>
          </a:p>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9</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65</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66</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67</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68</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69</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70</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71</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10</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11</a:t>
            </a:fld>
            <a:endParaRPr lang="es-EC"/>
          </a:p>
        </p:txBody>
      </p:sp>
    </p:spTree>
    <p:extLst>
      <p:ext uri="{BB962C8B-B14F-4D97-AF65-F5344CB8AC3E}">
        <p14:creationId xmlns:p14="http://schemas.microsoft.com/office/powerpoint/2010/main" val="219194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A612BD1-00E3-4EDB-A739-EE6F88ECC192}" type="slidenum">
              <a:rPr lang="es-EC" smtClean="0"/>
              <a:t>13</a:t>
            </a:fld>
            <a:endParaRPr lang="es-EC"/>
          </a:p>
        </p:txBody>
      </p:sp>
    </p:spTree>
    <p:extLst>
      <p:ext uri="{BB962C8B-B14F-4D97-AF65-F5344CB8AC3E}">
        <p14:creationId xmlns:p14="http://schemas.microsoft.com/office/powerpoint/2010/main" val="219194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a:xfrm>
            <a:off x="3623733" y="6117336"/>
            <a:ext cx="3609438" cy="365125"/>
          </a:xfrm>
        </p:spPr>
        <p:txBody>
          <a:bodyPr/>
          <a:lstStyle/>
          <a:p>
            <a:endParaRPr lang="es-EC"/>
          </a:p>
        </p:txBody>
      </p:sp>
      <p:sp>
        <p:nvSpPr>
          <p:cNvPr id="6" name="Slide Number Placeholder 5"/>
          <p:cNvSpPr>
            <a:spLocks noGrp="1"/>
          </p:cNvSpPr>
          <p:nvPr>
            <p:ph type="sldNum" sz="quarter" idx="12"/>
          </p:nvPr>
        </p:nvSpPr>
        <p:spPr>
          <a:xfrm>
            <a:off x="8275320" y="6117336"/>
            <a:ext cx="411480" cy="365125"/>
          </a:xfrm>
        </p:spPr>
        <p:txBody>
          <a:bodyPr/>
          <a:lstStyle/>
          <a:p>
            <a:fld id="{6964B78D-0A45-4A58-AEAB-56404164E249}" type="slidenum">
              <a:rPr lang="es-EC" smtClean="0"/>
              <a:t>‹#›</a:t>
            </a:fld>
            <a:endParaRPr lang="es-EC"/>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0100072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941093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4319178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2005624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5684727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41313653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4670018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177044672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25253822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4390588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15114709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a:xfrm>
            <a:off x="1972647" y="6108173"/>
            <a:ext cx="5314517" cy="365125"/>
          </a:xfrm>
        </p:spPr>
        <p:txBody>
          <a:bodyPr/>
          <a:lstStyle/>
          <a:p>
            <a:endParaRPr lang="es-EC"/>
          </a:p>
        </p:txBody>
      </p:sp>
      <p:sp>
        <p:nvSpPr>
          <p:cNvPr id="6" name="Slide Number Placeholder 5"/>
          <p:cNvSpPr>
            <a:spLocks noGrp="1"/>
          </p:cNvSpPr>
          <p:nvPr>
            <p:ph type="sldNum" sz="quarter" idx="12"/>
          </p:nvPr>
        </p:nvSpPr>
        <p:spPr>
          <a:xfrm>
            <a:off x="8258967" y="6108173"/>
            <a:ext cx="427833" cy="365125"/>
          </a:xfrm>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44513550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423933268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83054619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54A9E904-5F90-48AB-AA04-76EC7E562798}" type="datetime4">
              <a:rPr lang="es-EC" smtClean="0"/>
              <a:t>04 de junio de 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64233700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54A9E904-5F90-48AB-AA04-76EC7E562798}" type="datetime4">
              <a:rPr lang="es-EC" smtClean="0"/>
              <a:t>04 de junio de 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33730933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9E904-5F90-48AB-AA04-76EC7E562798}" type="datetime4">
              <a:rPr lang="es-EC" smtClean="0"/>
              <a:t>04 de junio de 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78381251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45525846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564234708"/>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90889001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177820716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A9E904-5F90-48AB-AA04-76EC7E562798}" type="datetime4">
              <a:rPr lang="es-EC" smtClean="0"/>
              <a:t>04 de junio de 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8273317" y="6116070"/>
            <a:ext cx="413483" cy="365125"/>
          </a:xfrm>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12889729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1456019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A9E904-5F90-48AB-AA04-76EC7E562798}" type="datetime4">
              <a:rPr lang="es-EC" smtClean="0"/>
              <a:t>04 de junio de 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34154257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4A9E904-5F90-48AB-AA04-76EC7E562798}" type="datetime4">
              <a:rPr lang="es-EC" smtClean="0"/>
              <a:t>04 de junio de 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6845060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9E904-5F90-48AB-AA04-76EC7E562798}" type="datetime4">
              <a:rPr lang="es-EC" smtClean="0"/>
              <a:t>04 de junio de 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5227843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15613917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A9E904-5F90-48AB-AA04-76EC7E562798}" type="datetime4">
              <a:rPr lang="es-EC" smtClean="0"/>
              <a:t>04 de junio de 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964B78D-0A45-4A58-AEAB-56404164E249}" type="slidenum">
              <a:rPr lang="es-EC" smtClean="0"/>
              <a:t>‹#›</a:t>
            </a:fld>
            <a:endParaRPr lang="es-EC"/>
          </a:p>
        </p:txBody>
      </p:sp>
    </p:spTree>
    <p:extLst>
      <p:ext uri="{BB962C8B-B14F-4D97-AF65-F5344CB8AC3E}">
        <p14:creationId xmlns:p14="http://schemas.microsoft.com/office/powerpoint/2010/main" val="28943530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A9E904-5F90-48AB-AA04-76EC7E562798}" type="datetime4">
              <a:rPr lang="es-EC" smtClean="0"/>
              <a:t>04 de junio de 2014</a:t>
            </a:fld>
            <a:endParaRPr lang="es-EC"/>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64B78D-0A45-4A58-AEAB-56404164E249}" type="slidenum">
              <a:rPr lang="es-EC" smtClean="0"/>
              <a:t>‹#›</a:t>
            </a:fld>
            <a:endParaRPr lang="es-EC"/>
          </a:p>
        </p:txBody>
      </p:sp>
    </p:spTree>
    <p:extLst>
      <p:ext uri="{BB962C8B-B14F-4D97-AF65-F5344CB8AC3E}">
        <p14:creationId xmlns:p14="http://schemas.microsoft.com/office/powerpoint/2010/main" val="392753535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9E904-5F90-48AB-AA04-76EC7E562798}" type="datetime4">
              <a:rPr lang="es-EC" smtClean="0"/>
              <a:t>04 de junio de 2014</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4B78D-0A45-4A58-AEAB-56404164E249}" type="slidenum">
              <a:rPr lang="es-EC" smtClean="0"/>
              <a:t>‹#›</a:t>
            </a:fld>
            <a:endParaRPr lang="es-EC"/>
          </a:p>
        </p:txBody>
      </p:sp>
    </p:spTree>
    <p:extLst>
      <p:ext uri="{BB962C8B-B14F-4D97-AF65-F5344CB8AC3E}">
        <p14:creationId xmlns:p14="http://schemas.microsoft.com/office/powerpoint/2010/main" val="205541650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9.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60.png"/></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19.xml"/><Relationship Id="rId5" Type="http://schemas.openxmlformats.org/officeDocument/2006/relationships/image" Target="../media/image63.png"/><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2.xml"/><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6207" y="3501008"/>
            <a:ext cx="5936350" cy="1224136"/>
          </a:xfrm>
        </p:spPr>
        <p:txBody>
          <a:bodyPr>
            <a:noAutofit/>
          </a:bodyPr>
          <a:lstStyle/>
          <a:p>
            <a:pPr algn="just"/>
            <a:r>
              <a:rPr lang="es-ES" sz="2000" b="1" dirty="0"/>
              <a:t>Evaluación de Seguridad de la Información al Proceso de Admisión de Estudiantes de la UTE basada en ISO/IEC 27000</a:t>
            </a:r>
            <a:endParaRPr lang="es-EC" sz="2000" b="1" dirty="0"/>
          </a:p>
        </p:txBody>
      </p:sp>
      <p:sp>
        <p:nvSpPr>
          <p:cNvPr id="3" name="Subtitle 2"/>
          <p:cNvSpPr>
            <a:spLocks noGrp="1"/>
          </p:cNvSpPr>
          <p:nvPr>
            <p:ph type="subTitle" idx="1"/>
          </p:nvPr>
        </p:nvSpPr>
        <p:spPr>
          <a:xfrm>
            <a:off x="1827088" y="5202044"/>
            <a:ext cx="6400800" cy="1008112"/>
          </a:xfrm>
        </p:spPr>
        <p:txBody>
          <a:bodyPr>
            <a:normAutofit/>
          </a:bodyPr>
          <a:lstStyle/>
          <a:p>
            <a:r>
              <a:rPr lang="es-ES" sz="2000" dirty="0" smtClean="0"/>
              <a:t>Ing. Ricardo Vallejo</a:t>
            </a:r>
          </a:p>
          <a:p>
            <a:r>
              <a:rPr lang="es-ES" sz="2000" dirty="0" smtClean="0"/>
              <a:t>Ing. Javier Vivanco    </a:t>
            </a:r>
            <a:endParaRPr lang="es-EC" sz="2000" dirty="0"/>
          </a:p>
        </p:txBody>
      </p:sp>
      <p:sp>
        <p:nvSpPr>
          <p:cNvPr id="9" name="Slide Number Placeholder 8"/>
          <p:cNvSpPr>
            <a:spLocks noGrp="1"/>
          </p:cNvSpPr>
          <p:nvPr>
            <p:ph type="sldNum" sz="quarter" idx="12"/>
          </p:nvPr>
        </p:nvSpPr>
        <p:spPr/>
        <p:txBody>
          <a:bodyPr/>
          <a:lstStyle/>
          <a:p>
            <a:fld id="{6964B78D-0A45-4A58-AEAB-56404164E249}" type="slidenum">
              <a:rPr lang="es-EC" smtClean="0"/>
              <a:t>1</a:t>
            </a:fld>
            <a:endParaRPr lang="es-EC"/>
          </a:p>
        </p:txBody>
      </p:sp>
      <p:pic>
        <p:nvPicPr>
          <p:cNvPr id="4" name="0 Imagen" descr="Espe.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292103"/>
            <a:ext cx="1343025" cy="1323975"/>
          </a:xfrm>
          <a:prstGeom prst="rect">
            <a:avLst/>
          </a:prstGeom>
          <a:noFill/>
          <a:ln>
            <a:noFill/>
          </a:ln>
        </p:spPr>
      </p:pic>
      <p:sp>
        <p:nvSpPr>
          <p:cNvPr id="10" name="Rectangle 9"/>
          <p:cNvSpPr/>
          <p:nvPr/>
        </p:nvSpPr>
        <p:spPr>
          <a:xfrm>
            <a:off x="1934379" y="2780928"/>
            <a:ext cx="6529288" cy="646331"/>
          </a:xfrm>
          <a:prstGeom prst="rect">
            <a:avLst/>
          </a:prstGeom>
        </p:spPr>
        <p:txBody>
          <a:bodyPr wrap="square">
            <a:spAutoFit/>
          </a:bodyPr>
          <a:lstStyle/>
          <a:p>
            <a:pPr algn="ctr"/>
            <a:r>
              <a:rPr lang="es-ES" b="1" dirty="0"/>
              <a:t>MAESTRÍA EN EVALUACIÓN Y AUDITORÍA DE SISTEMAS </a:t>
            </a:r>
            <a:r>
              <a:rPr lang="es-ES" b="1" dirty="0" smtClean="0"/>
              <a:t>TECNOLÓGICOS PROMOCIÓN </a:t>
            </a:r>
            <a:r>
              <a:rPr lang="es-ES" b="1" dirty="0"/>
              <a:t>III</a:t>
            </a:r>
            <a:endParaRPr lang="es-EC" dirty="0"/>
          </a:p>
        </p:txBody>
      </p:sp>
      <p:sp>
        <p:nvSpPr>
          <p:cNvPr id="11" name="TextBox 10"/>
          <p:cNvSpPr txBox="1"/>
          <p:nvPr/>
        </p:nvSpPr>
        <p:spPr>
          <a:xfrm>
            <a:off x="5699001" y="6335474"/>
            <a:ext cx="1790747" cy="307777"/>
          </a:xfrm>
          <a:prstGeom prst="rect">
            <a:avLst/>
          </a:prstGeom>
          <a:noFill/>
        </p:spPr>
        <p:txBody>
          <a:bodyPr wrap="none" rtlCol="0">
            <a:spAutoFit/>
          </a:bodyPr>
          <a:lstStyle/>
          <a:p>
            <a:r>
              <a:rPr lang="es-ES" sz="1400" dirty="0" smtClean="0">
                <a:solidFill>
                  <a:schemeClr val="bg1">
                    <a:lumMod val="50000"/>
                  </a:schemeClr>
                </a:solidFill>
              </a:rPr>
              <a:t>17 de agosto del 2013</a:t>
            </a:r>
            <a:endParaRPr lang="es-EC" sz="1400" dirty="0">
              <a:solidFill>
                <a:schemeClr val="bg1">
                  <a:lumMod val="50000"/>
                </a:schemeClr>
              </a:solidFill>
            </a:endParaRPr>
          </a:p>
        </p:txBody>
      </p:sp>
      <p:sp>
        <p:nvSpPr>
          <p:cNvPr id="5" name="Rectangle 4"/>
          <p:cNvSpPr/>
          <p:nvPr/>
        </p:nvSpPr>
        <p:spPr>
          <a:xfrm>
            <a:off x="1948018" y="284797"/>
            <a:ext cx="6552728" cy="769441"/>
          </a:xfrm>
          <a:prstGeom prst="rect">
            <a:avLst/>
          </a:prstGeom>
        </p:spPr>
        <p:txBody>
          <a:bodyPr wrap="square">
            <a:spAutoFit/>
          </a:bodyPr>
          <a:lstStyle/>
          <a:p>
            <a:pPr algn="ctr"/>
            <a:r>
              <a:rPr lang="es-EC" sz="2400" b="1" dirty="0"/>
              <a:t>ESCUELA POLITÉCNICA DEL EJÉRCITO</a:t>
            </a:r>
          </a:p>
          <a:p>
            <a:pPr algn="ctr"/>
            <a:r>
              <a:rPr lang="es-EC" sz="2000" b="1" dirty="0" smtClean="0"/>
              <a:t>UNIDAD </a:t>
            </a:r>
            <a:r>
              <a:rPr lang="es-EC" sz="2000" b="1" dirty="0"/>
              <a:t>DE GESTIÓN DE POSTGRADOS</a:t>
            </a:r>
          </a:p>
        </p:txBody>
      </p:sp>
    </p:spTree>
    <p:extLst>
      <p:ext uri="{BB962C8B-B14F-4D97-AF65-F5344CB8AC3E}">
        <p14:creationId xmlns:p14="http://schemas.microsoft.com/office/powerpoint/2010/main" val="263815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10</a:t>
            </a:fld>
            <a:endParaRPr lang="es-EC"/>
          </a:p>
        </p:txBody>
      </p:sp>
      <p:sp>
        <p:nvSpPr>
          <p:cNvPr id="6" name="Cuadro de texto 14"/>
          <p:cNvSpPr txBox="1"/>
          <p:nvPr/>
        </p:nvSpPr>
        <p:spPr>
          <a:xfrm>
            <a:off x="251520" y="30713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564592"/>
            <a:ext cx="1653274" cy="707264"/>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402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44223"/>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13812"/>
            <a:ext cx="1654481" cy="535569"/>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61457"/>
            <a:ext cx="1653592"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65425"/>
            <a:ext cx="1654060"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54749"/>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58717"/>
            <a:ext cx="1654481" cy="535569"/>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1628800"/>
            <a:ext cx="47676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508445" cy="4881510"/>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3" name="2 CuadroTexto"/>
          <p:cNvSpPr txBox="1"/>
          <p:nvPr/>
        </p:nvSpPr>
        <p:spPr>
          <a:xfrm>
            <a:off x="2327851" y="1498179"/>
            <a:ext cx="6492621" cy="1169551"/>
          </a:xfrm>
          <a:prstGeom prst="rect">
            <a:avLst/>
          </a:prstGeom>
          <a:solidFill>
            <a:schemeClr val="accent1">
              <a:lumMod val="20000"/>
              <a:lumOff val="80000"/>
            </a:schemeClr>
          </a:solidFill>
        </p:spPr>
        <p:txBody>
          <a:bodyPr wrap="square" rtlCol="0">
            <a:spAutoFit/>
          </a:bodyPr>
          <a:lstStyle/>
          <a:p>
            <a:pPr lvl="0"/>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Observación </a:t>
            </a:r>
            <a:r>
              <a:rPr lang="es-EC" altLang="es-ES" sz="1400" b="1" dirty="0" bmk="">
                <a:solidFill>
                  <a:srgbClr val="000000"/>
                </a:solidFill>
                <a:latin typeface="Arial" panose="020B0604020202020204" pitchFamily="34" charset="0"/>
                <a:ea typeface="Calibri" pitchFamily="34" charset="0"/>
                <a:cs typeface="Arial" panose="020B0604020202020204" pitchFamily="34" charset="0"/>
              </a:rPr>
              <a:t>inicial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del entorno de la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organización.</a:t>
            </a:r>
          </a:p>
          <a:p>
            <a:pPr lvl="0"/>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Recopilar información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sobre: estructura</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 misión, visión,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procesos y las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relaciones entre ellos. </a:t>
            </a:r>
            <a:endParaRPr lang="es-EC" alt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lvl="0"/>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Un </a:t>
            </a:r>
            <a:r>
              <a:rPr lang="es-EC" altLang="es-ES" sz="1400" b="1" dirty="0" bmk="">
                <a:solidFill>
                  <a:srgbClr val="000000"/>
                </a:solidFill>
                <a:latin typeface="Arial" panose="020B0604020202020204" pitchFamily="34" charset="0"/>
                <a:ea typeface="Calibri" pitchFamily="34" charset="0"/>
                <a:cs typeface="Arial" panose="020B0604020202020204" pitchFamily="34" charset="0"/>
              </a:rPr>
              <a:t>acercamiento </a:t>
            </a: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a </a:t>
            </a:r>
            <a:r>
              <a:rPr lang="es-EC" altLang="es-ES" sz="1400" b="1" dirty="0" bmk="">
                <a:solidFill>
                  <a:srgbClr val="000000"/>
                </a:solidFill>
                <a:latin typeface="Arial" panose="020B0604020202020204" pitchFamily="34" charset="0"/>
                <a:ea typeface="Calibri" pitchFamily="34" charset="0"/>
                <a:cs typeface="Arial" panose="020B0604020202020204" pitchFamily="34" charset="0"/>
              </a:rPr>
              <a:t>la documentación, registros y recursos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que se utilizan en la institución y sus procesos. </a:t>
            </a:r>
            <a:endParaRPr lang="es-ES" altLang="es-ES" sz="600" dirty="0" bmk="">
              <a:latin typeface="Arial" pitchFamily="34" charset="0"/>
              <a:cs typeface="Arial" pitchFamily="34" charset="0"/>
            </a:endParaRPr>
          </a:p>
        </p:txBody>
      </p:sp>
      <p:sp>
        <p:nvSpPr>
          <p:cNvPr id="17" name="16 CuadroTexto"/>
          <p:cNvSpPr txBox="1"/>
          <p:nvPr/>
        </p:nvSpPr>
        <p:spPr>
          <a:xfrm>
            <a:off x="2312027" y="2854652"/>
            <a:ext cx="6493661" cy="1078404"/>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r>
              <a:rPr lang="es-ES" sz="1400" dirty="0" smtClean="0" bmk="">
                <a:solidFill>
                  <a:srgbClr val="000000"/>
                </a:solidFill>
                <a:latin typeface="Arial" panose="020B0604020202020204" pitchFamily="34" charset="0"/>
                <a:ea typeface="Calibri" pitchFamily="34" charset="0"/>
                <a:cs typeface="Arial" panose="020B0604020202020204" pitchFamily="34" charset="0"/>
              </a:rPr>
              <a:t>Entrevistas </a:t>
            </a:r>
            <a:r>
              <a:rPr lang="es-ES" sz="1400" dirty="0" bmk="">
                <a:solidFill>
                  <a:srgbClr val="000000"/>
                </a:solidFill>
                <a:latin typeface="Arial" panose="020B0604020202020204" pitchFamily="34" charset="0"/>
                <a:ea typeface="Calibri" pitchFamily="34" charset="0"/>
                <a:cs typeface="Arial" panose="020B0604020202020204" pitchFamily="34" charset="0"/>
              </a:rPr>
              <a:t>iniciales con las </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autoridades</a:t>
            </a:r>
            <a:endParaRPr lang="es-ES" sz="1400" dirty="0" bmk="">
              <a:solidFill>
                <a:srgbClr val="000000"/>
              </a:solidFill>
              <a:latin typeface="Arial" panose="020B0604020202020204" pitchFamily="34" charset="0"/>
              <a:ea typeface="Calibri" pitchFamily="34" charset="0"/>
              <a:cs typeface="Arial" panose="020B0604020202020204" pitchFamily="34" charset="0"/>
            </a:endParaRPr>
          </a:p>
        </p:txBody>
      </p:sp>
      <p:sp>
        <p:nvSpPr>
          <p:cNvPr id="21" name="20 CuadroTexto"/>
          <p:cNvSpPr txBox="1"/>
          <p:nvPr/>
        </p:nvSpPr>
        <p:spPr>
          <a:xfrm>
            <a:off x="2327851" y="4077072"/>
            <a:ext cx="4650598" cy="2088232"/>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Descripción del entorno de la Universidad</a:t>
            </a: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Procesos de la Universidad (dentro del alcance)</a:t>
            </a: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Responsables de los procesos</a:t>
            </a: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Diagrama de relación de los procesos (dentro del alcance)</a:t>
            </a:r>
          </a:p>
          <a:p>
            <a:endParaRPr lang="es-ES" sz="1400" dirty="0" bmk="">
              <a:solidFill>
                <a:srgbClr val="000000"/>
              </a:solidFill>
              <a:latin typeface="Arial" panose="020B0604020202020204" pitchFamily="34" charset="0"/>
              <a:ea typeface="Calibri" pitchFamily="34" charset="0"/>
              <a:cs typeface="Arial" panose="020B0604020202020204" pitchFamily="34"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508039"/>
            <a:ext cx="1238274" cy="112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rot="16200000">
            <a:off x="1686970" y="3194326"/>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
        <p:nvSpPr>
          <p:cNvPr id="18" name="Rectangle 17"/>
          <p:cNvSpPr/>
          <p:nvPr/>
        </p:nvSpPr>
        <p:spPr>
          <a:xfrm rot="16200000">
            <a:off x="1233320" y="4972924"/>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24" name="Rectangle 23"/>
          <p:cNvSpPr/>
          <p:nvPr/>
        </p:nvSpPr>
        <p:spPr>
          <a:xfrm rot="16200000">
            <a:off x="1596887" y="2038063"/>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3863511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11</a:t>
            </a:fld>
            <a:endParaRPr lang="es-EC"/>
          </a:p>
        </p:txBody>
      </p:sp>
      <p:sp>
        <p:nvSpPr>
          <p:cNvPr id="6" name="Cuadro de texto 14"/>
          <p:cNvSpPr txBox="1"/>
          <p:nvPr/>
        </p:nvSpPr>
        <p:spPr>
          <a:xfrm>
            <a:off x="251520" y="30713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564592"/>
            <a:ext cx="1653274" cy="707264"/>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402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44223"/>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13812"/>
            <a:ext cx="1654481" cy="535569"/>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61457"/>
            <a:ext cx="1653592"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65425"/>
            <a:ext cx="1654060"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54749"/>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58717"/>
            <a:ext cx="1654481" cy="535569"/>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1628800"/>
            <a:ext cx="47676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508445" cy="4881510"/>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8" name="Rectangle 17"/>
          <p:cNvSpPr/>
          <p:nvPr/>
        </p:nvSpPr>
        <p:spPr>
          <a:xfrm rot="16200000">
            <a:off x="1233320" y="2545377"/>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50" name="Rectangle 49"/>
          <p:cNvSpPr/>
          <p:nvPr/>
        </p:nvSpPr>
        <p:spPr>
          <a:xfrm>
            <a:off x="3828015" y="2803925"/>
            <a:ext cx="2016224" cy="27447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a:p>
            <a:pPr algn="ctr"/>
            <a:endParaRPr lang="es-ES" sz="1400" dirty="0" smtClean="0"/>
          </a:p>
          <a:p>
            <a:pPr algn="ctr"/>
            <a:endParaRPr lang="es-ES" sz="1400" dirty="0"/>
          </a:p>
          <a:p>
            <a:pPr algn="ctr"/>
            <a:endParaRPr lang="es-ES" sz="1400" dirty="0" smtClean="0"/>
          </a:p>
          <a:p>
            <a:pPr algn="ctr"/>
            <a:endParaRPr lang="es-ES" sz="1400" dirty="0"/>
          </a:p>
          <a:p>
            <a:pPr algn="ctr"/>
            <a:endParaRPr lang="es-ES" sz="1400" dirty="0" smtClean="0"/>
          </a:p>
          <a:p>
            <a:pPr algn="ctr"/>
            <a:endParaRPr lang="es-ES" sz="1400" dirty="0"/>
          </a:p>
          <a:p>
            <a:pPr algn="ctr"/>
            <a:endParaRPr lang="es-ES" sz="1400" dirty="0" smtClean="0"/>
          </a:p>
          <a:p>
            <a:pPr algn="ctr"/>
            <a:endParaRPr lang="es-ES" sz="1400" dirty="0"/>
          </a:p>
          <a:p>
            <a:pPr algn="ctr"/>
            <a:endParaRPr lang="es-ES" sz="1400" dirty="0" smtClean="0"/>
          </a:p>
          <a:p>
            <a:pPr algn="ctr"/>
            <a:endParaRPr lang="es-EC" sz="1400" dirty="0"/>
          </a:p>
        </p:txBody>
      </p:sp>
      <p:sp>
        <p:nvSpPr>
          <p:cNvPr id="51" name="Rectangle 50"/>
          <p:cNvSpPr/>
          <p:nvPr/>
        </p:nvSpPr>
        <p:spPr>
          <a:xfrm>
            <a:off x="3929370" y="3029378"/>
            <a:ext cx="1810191" cy="53263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sz="1200" dirty="0" smtClean="0">
                <a:solidFill>
                  <a:schemeClr val="tx1"/>
                </a:solidFill>
              </a:rPr>
              <a:t>Admisión de Estudiantes</a:t>
            </a:r>
            <a:endParaRPr lang="es-EC" sz="1200" dirty="0">
              <a:solidFill>
                <a:schemeClr val="tx1"/>
              </a:solidFill>
            </a:endParaRPr>
          </a:p>
        </p:txBody>
      </p:sp>
      <p:sp>
        <p:nvSpPr>
          <p:cNvPr id="52" name="Rectangle 51"/>
          <p:cNvSpPr/>
          <p:nvPr/>
        </p:nvSpPr>
        <p:spPr>
          <a:xfrm>
            <a:off x="3931031" y="4822640"/>
            <a:ext cx="1810191" cy="39024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200" dirty="0" smtClean="0"/>
              <a:t>Nivelación de Estudiantes</a:t>
            </a:r>
            <a:endParaRPr lang="es-EC" sz="1200" dirty="0"/>
          </a:p>
        </p:txBody>
      </p:sp>
      <p:sp>
        <p:nvSpPr>
          <p:cNvPr id="53" name="Rectangle 52"/>
          <p:cNvSpPr/>
          <p:nvPr/>
        </p:nvSpPr>
        <p:spPr>
          <a:xfrm>
            <a:off x="2483769" y="3743515"/>
            <a:ext cx="1161268" cy="36422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200" dirty="0" smtClean="0"/>
              <a:t>Matrículas</a:t>
            </a:r>
            <a:endParaRPr lang="es-EC" sz="1200" dirty="0"/>
          </a:p>
        </p:txBody>
      </p:sp>
      <p:sp>
        <p:nvSpPr>
          <p:cNvPr id="54" name="Down Arrow 53"/>
          <p:cNvSpPr/>
          <p:nvPr/>
        </p:nvSpPr>
        <p:spPr>
          <a:xfrm>
            <a:off x="4784317" y="3639449"/>
            <a:ext cx="198290" cy="28618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400"/>
          </a:p>
        </p:txBody>
      </p:sp>
      <p:cxnSp>
        <p:nvCxnSpPr>
          <p:cNvPr id="55" name="Straight Connector 54"/>
          <p:cNvCxnSpPr/>
          <p:nvPr/>
        </p:nvCxnSpPr>
        <p:spPr>
          <a:xfrm>
            <a:off x="3798967" y="3992963"/>
            <a:ext cx="2045272" cy="0"/>
          </a:xfrm>
          <a:prstGeom prst="line">
            <a:avLst/>
          </a:prstGeom>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4427984" y="4086721"/>
            <a:ext cx="1008185" cy="307777"/>
          </a:xfrm>
          <a:prstGeom prst="rect">
            <a:avLst/>
          </a:prstGeom>
          <a:noFill/>
        </p:spPr>
        <p:txBody>
          <a:bodyPr wrap="square" rtlCol="0">
            <a:spAutoFit/>
          </a:bodyPr>
          <a:lstStyle/>
          <a:p>
            <a:r>
              <a:rPr lang="es-ES" sz="1400" b="1" dirty="0" smtClean="0"/>
              <a:t>Inducción</a:t>
            </a:r>
            <a:endParaRPr lang="es-EC" sz="1400" b="1" dirty="0"/>
          </a:p>
        </p:txBody>
      </p:sp>
      <p:sp>
        <p:nvSpPr>
          <p:cNvPr id="57" name="Down Arrow 56"/>
          <p:cNvSpPr/>
          <p:nvPr/>
        </p:nvSpPr>
        <p:spPr>
          <a:xfrm>
            <a:off x="4788024" y="4397629"/>
            <a:ext cx="198290" cy="28618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C" sz="1400"/>
          </a:p>
        </p:txBody>
      </p:sp>
      <p:sp>
        <p:nvSpPr>
          <p:cNvPr id="58" name="TextBox 57"/>
          <p:cNvSpPr txBox="1"/>
          <p:nvPr/>
        </p:nvSpPr>
        <p:spPr>
          <a:xfrm>
            <a:off x="2807324" y="5002287"/>
            <a:ext cx="857459" cy="276999"/>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lang="es-ES" sz="1200" dirty="0" smtClean="0"/>
              <a:t>1er Nivel</a:t>
            </a:r>
            <a:endParaRPr lang="es-EC" sz="1200" dirty="0"/>
          </a:p>
        </p:txBody>
      </p:sp>
      <p:cxnSp>
        <p:nvCxnSpPr>
          <p:cNvPr id="59" name="Straight Arrow Connector 58"/>
          <p:cNvCxnSpPr>
            <a:stCxn id="53" idx="2"/>
          </p:cNvCxnSpPr>
          <p:nvPr/>
        </p:nvCxnSpPr>
        <p:spPr>
          <a:xfrm>
            <a:off x="3064403" y="4107744"/>
            <a:ext cx="171650" cy="879575"/>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3497332" y="4240610"/>
            <a:ext cx="864075" cy="5512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286000" y="2420888"/>
            <a:ext cx="4572000" cy="276999"/>
          </a:xfrm>
          <a:prstGeom prst="rect">
            <a:avLst/>
          </a:prstGeom>
        </p:spPr>
        <p:txBody>
          <a:bodyPr>
            <a:spAutoFit/>
          </a:bodyPr>
          <a:lstStyle/>
          <a:p>
            <a:pPr algn="ctr"/>
            <a:r>
              <a:rPr lang="es-ES" sz="1200" b="1" dirty="0"/>
              <a:t>Sistema Integrado de Admisión y Nivelación UTE</a:t>
            </a:r>
          </a:p>
        </p:txBody>
      </p:sp>
      <p:sp>
        <p:nvSpPr>
          <p:cNvPr id="65" name="Slide Number Placeholder 12"/>
          <p:cNvSpPr txBox="1">
            <a:spLocks/>
          </p:cNvSpPr>
          <p:nvPr/>
        </p:nvSpPr>
        <p:spPr>
          <a:xfrm>
            <a:off x="6553200" y="6356350"/>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64B78D-0A45-4A58-AEAB-56404164E249}" type="slidenum">
              <a:rPr lang="es-EC" sz="1000" smtClean="0"/>
              <a:pPr/>
              <a:t>11</a:t>
            </a:fld>
            <a:endParaRPr lang="es-EC" sz="1000"/>
          </a:p>
        </p:txBody>
      </p:sp>
      <p:sp>
        <p:nvSpPr>
          <p:cNvPr id="66" name="TextBox 65"/>
          <p:cNvSpPr txBox="1"/>
          <p:nvPr/>
        </p:nvSpPr>
        <p:spPr>
          <a:xfrm>
            <a:off x="6148897" y="2876943"/>
            <a:ext cx="2527559"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1200" dirty="0" smtClean="0">
                <a:solidFill>
                  <a:schemeClr val="accent6">
                    <a:lumMod val="75000"/>
                  </a:schemeClr>
                </a:solidFill>
              </a:rPr>
              <a:t>Inscripción de aspirantes</a:t>
            </a:r>
            <a:endParaRPr lang="es-ES" sz="1200" dirty="0">
              <a:solidFill>
                <a:schemeClr val="accent6">
                  <a:lumMod val="75000"/>
                </a:schemeClr>
              </a:solidFill>
            </a:endParaRPr>
          </a:p>
          <a:p>
            <a:r>
              <a:rPr lang="es-ES" sz="1200" dirty="0" smtClean="0">
                <a:solidFill>
                  <a:schemeClr val="accent6">
                    <a:lumMod val="75000"/>
                  </a:schemeClr>
                </a:solidFill>
              </a:rPr>
              <a:t>Diseño y elaboración de exámenes</a:t>
            </a:r>
            <a:endParaRPr lang="es-ES" sz="1200" dirty="0">
              <a:solidFill>
                <a:schemeClr val="accent6">
                  <a:lumMod val="75000"/>
                </a:schemeClr>
              </a:solidFill>
            </a:endParaRPr>
          </a:p>
          <a:p>
            <a:r>
              <a:rPr lang="es-ES" sz="1200" dirty="0" smtClean="0">
                <a:solidFill>
                  <a:schemeClr val="accent6">
                    <a:lumMod val="75000"/>
                  </a:schemeClr>
                </a:solidFill>
              </a:rPr>
              <a:t>Selección</a:t>
            </a:r>
          </a:p>
          <a:p>
            <a:r>
              <a:rPr lang="es-ES" sz="1200" dirty="0" smtClean="0">
                <a:solidFill>
                  <a:schemeClr val="accent6">
                    <a:lumMod val="75000"/>
                  </a:schemeClr>
                </a:solidFill>
              </a:rPr>
              <a:t>      Evaluación (recepción exámenes)</a:t>
            </a:r>
            <a:endParaRPr lang="es-ES" sz="1200" dirty="0">
              <a:solidFill>
                <a:schemeClr val="accent6">
                  <a:lumMod val="75000"/>
                </a:schemeClr>
              </a:solidFill>
            </a:endParaRPr>
          </a:p>
          <a:p>
            <a:r>
              <a:rPr lang="es-ES" sz="1200" dirty="0" smtClean="0">
                <a:solidFill>
                  <a:schemeClr val="accent6">
                    <a:lumMod val="75000"/>
                  </a:schemeClr>
                </a:solidFill>
              </a:rPr>
              <a:t>      Procesamiento	</a:t>
            </a:r>
          </a:p>
          <a:p>
            <a:r>
              <a:rPr lang="es-ES" sz="1200" dirty="0" smtClean="0">
                <a:solidFill>
                  <a:schemeClr val="accent6">
                    <a:lumMod val="75000"/>
                  </a:schemeClr>
                </a:solidFill>
              </a:rPr>
              <a:t>      Calificación y Ponderación</a:t>
            </a:r>
          </a:p>
          <a:p>
            <a:r>
              <a:rPr lang="es-ES" sz="1200" dirty="0" smtClean="0">
                <a:solidFill>
                  <a:schemeClr val="accent6">
                    <a:lumMod val="75000"/>
                  </a:schemeClr>
                </a:solidFill>
              </a:rPr>
              <a:t>      Publicación de Resultados</a:t>
            </a:r>
            <a:endParaRPr lang="es-EC" sz="1200" dirty="0">
              <a:solidFill>
                <a:schemeClr val="accent6">
                  <a:lumMod val="75000"/>
                </a:schemeClr>
              </a:solidFill>
            </a:endParaRPr>
          </a:p>
        </p:txBody>
      </p:sp>
      <p:sp>
        <p:nvSpPr>
          <p:cNvPr id="67" name="Right Arrow 66"/>
          <p:cNvSpPr/>
          <p:nvPr/>
        </p:nvSpPr>
        <p:spPr>
          <a:xfrm>
            <a:off x="5870001" y="3834153"/>
            <a:ext cx="264719" cy="28803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sz="1200" dirty="0"/>
          </a:p>
        </p:txBody>
      </p:sp>
      <p:sp>
        <p:nvSpPr>
          <p:cNvPr id="68" name="Rectangle 67"/>
          <p:cNvSpPr/>
          <p:nvPr/>
        </p:nvSpPr>
        <p:spPr>
          <a:xfrm>
            <a:off x="6005648" y="4625260"/>
            <a:ext cx="2681152" cy="1107996"/>
          </a:xfrm>
          <a:prstGeom prst="rect">
            <a:avLst/>
          </a:prstGeom>
        </p:spPr>
        <p:txBody>
          <a:bodyPr wrap="square">
            <a:spAutoFit/>
          </a:bodyPr>
          <a:lstStyle/>
          <a:p>
            <a:r>
              <a:rPr lang="es-ES" sz="1100" dirty="0"/>
              <a:t>Vicerrectorado General </a:t>
            </a:r>
            <a:r>
              <a:rPr lang="es-ES" sz="1100" dirty="0" smtClean="0"/>
              <a:t>Académico</a:t>
            </a:r>
          </a:p>
          <a:p>
            <a:r>
              <a:rPr lang="es-ES" sz="1100" dirty="0" smtClean="0"/>
              <a:t>Facultades</a:t>
            </a:r>
          </a:p>
          <a:p>
            <a:r>
              <a:rPr lang="es-ES" sz="1100" dirty="0" smtClean="0"/>
              <a:t>Departamentos Académicos</a:t>
            </a:r>
          </a:p>
          <a:p>
            <a:r>
              <a:rPr lang="es-ES" sz="1100" dirty="0"/>
              <a:t>Institutos</a:t>
            </a:r>
          </a:p>
          <a:p>
            <a:r>
              <a:rPr lang="es-ES" sz="1100" dirty="0" smtClean="0"/>
              <a:t>Equipo Interdisciplinar</a:t>
            </a:r>
          </a:p>
          <a:p>
            <a:r>
              <a:rPr lang="es-ES" sz="1100" dirty="0" smtClean="0"/>
              <a:t>Sistema </a:t>
            </a:r>
            <a:r>
              <a:rPr lang="es-ES" sz="1100" dirty="0"/>
              <a:t>de Educación a </a:t>
            </a:r>
            <a:r>
              <a:rPr lang="es-ES" sz="1100" dirty="0" smtClean="0"/>
              <a:t>Distancia</a:t>
            </a:r>
            <a:endParaRPr lang="es-ES" sz="1100" dirty="0"/>
          </a:p>
        </p:txBody>
      </p:sp>
      <p:sp>
        <p:nvSpPr>
          <p:cNvPr id="69" name="Right Arrow 68"/>
          <p:cNvSpPr/>
          <p:nvPr/>
        </p:nvSpPr>
        <p:spPr>
          <a:xfrm rot="16200000">
            <a:off x="6686369" y="4264535"/>
            <a:ext cx="273189" cy="279177"/>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sz="1200"/>
          </a:p>
        </p:txBody>
      </p:sp>
      <p:sp>
        <p:nvSpPr>
          <p:cNvPr id="33" name="Rectangle 32"/>
          <p:cNvSpPr/>
          <p:nvPr/>
        </p:nvSpPr>
        <p:spPr>
          <a:xfrm>
            <a:off x="2298550" y="1456613"/>
            <a:ext cx="1913857" cy="577081"/>
          </a:xfrm>
          <a:prstGeom prst="rect">
            <a:avLst/>
          </a:prstGeom>
        </p:spPr>
        <p:txBody>
          <a:bodyPr wrap="square">
            <a:spAutoFit/>
          </a:bodyPr>
          <a:lstStyle/>
          <a:p>
            <a:pPr lvl="0" algn="ctr"/>
            <a:r>
              <a:rPr lang="es-EC" sz="1050" b="1" dirty="0">
                <a:latin typeface="Arial" pitchFamily="34" charset="0"/>
                <a:cs typeface="Arial" pitchFamily="34" charset="0"/>
              </a:rPr>
              <a:t>Constitución de la República del Ecuador</a:t>
            </a:r>
            <a:r>
              <a:rPr lang="es-EC" sz="1050" dirty="0" smtClean="0">
                <a:latin typeface="Arial" pitchFamily="34" charset="0"/>
                <a:cs typeface="Arial" pitchFamily="34" charset="0"/>
              </a:rPr>
              <a:t>.</a:t>
            </a:r>
          </a:p>
          <a:p>
            <a:pPr lvl="0" algn="ctr"/>
            <a:r>
              <a:rPr lang="es-EC" sz="1050" dirty="0" smtClean="0">
                <a:latin typeface="Arial" pitchFamily="34" charset="0"/>
                <a:cs typeface="Arial" pitchFamily="34" charset="0"/>
              </a:rPr>
              <a:t> </a:t>
            </a:r>
            <a:r>
              <a:rPr lang="es-EC" sz="1050" dirty="0">
                <a:latin typeface="Arial" pitchFamily="34" charset="0"/>
                <a:cs typeface="Arial" pitchFamily="34" charset="0"/>
              </a:rPr>
              <a:t>Art. 356. </a:t>
            </a:r>
          </a:p>
        </p:txBody>
      </p:sp>
      <p:sp>
        <p:nvSpPr>
          <p:cNvPr id="34" name="Rectangle 33"/>
          <p:cNvSpPr/>
          <p:nvPr/>
        </p:nvSpPr>
        <p:spPr>
          <a:xfrm>
            <a:off x="4647382" y="1569336"/>
            <a:ext cx="569387" cy="261610"/>
          </a:xfrm>
          <a:prstGeom prst="rect">
            <a:avLst/>
          </a:prstGeom>
        </p:spPr>
        <p:txBody>
          <a:bodyPr wrap="none">
            <a:spAutoFit/>
          </a:bodyPr>
          <a:lstStyle/>
          <a:p>
            <a:r>
              <a:rPr lang="es-EC" sz="1100" b="1" dirty="0" smtClean="0">
                <a:latin typeface="Arial" pitchFamily="34" charset="0"/>
                <a:cs typeface="Arial" pitchFamily="34" charset="0"/>
              </a:rPr>
              <a:t>LOES</a:t>
            </a:r>
            <a:endParaRPr lang="es-EC" sz="1100" b="1" dirty="0">
              <a:latin typeface="Arial" pitchFamily="34" charset="0"/>
              <a:cs typeface="Arial" pitchFamily="34" charset="0"/>
            </a:endParaRPr>
          </a:p>
        </p:txBody>
      </p:sp>
      <p:sp>
        <p:nvSpPr>
          <p:cNvPr id="35" name="Rectangle 34"/>
          <p:cNvSpPr/>
          <p:nvPr/>
        </p:nvSpPr>
        <p:spPr>
          <a:xfrm>
            <a:off x="6134720" y="1559373"/>
            <a:ext cx="2618771" cy="577081"/>
          </a:xfrm>
          <a:prstGeom prst="rect">
            <a:avLst/>
          </a:prstGeom>
        </p:spPr>
        <p:txBody>
          <a:bodyPr wrap="square">
            <a:spAutoFit/>
          </a:bodyPr>
          <a:lstStyle/>
          <a:p>
            <a:pPr lvl="0" algn="ctr"/>
            <a:r>
              <a:rPr lang="es-EC" sz="1050" b="1" dirty="0">
                <a:latin typeface="Arial" pitchFamily="34" charset="0"/>
                <a:cs typeface="Arial" pitchFamily="34" charset="0"/>
              </a:rPr>
              <a:t>Universidad Tecnológica </a:t>
            </a:r>
            <a:r>
              <a:rPr lang="es-EC" sz="1050" b="1" dirty="0" smtClean="0">
                <a:latin typeface="Arial" pitchFamily="34" charset="0"/>
                <a:cs typeface="Arial" pitchFamily="34" charset="0"/>
              </a:rPr>
              <a:t>Equinoccial</a:t>
            </a:r>
          </a:p>
          <a:p>
            <a:pPr lvl="0" algn="ctr"/>
            <a:r>
              <a:rPr lang="es-EC" sz="1050" dirty="0" smtClean="0">
                <a:latin typeface="Arial" pitchFamily="34" charset="0"/>
                <a:cs typeface="Arial" pitchFamily="34" charset="0"/>
              </a:rPr>
              <a:t>Reglamento </a:t>
            </a:r>
            <a:r>
              <a:rPr lang="es-EC" sz="1050" dirty="0">
                <a:latin typeface="Arial" pitchFamily="34" charset="0"/>
                <a:cs typeface="Arial" pitchFamily="34" charset="0"/>
              </a:rPr>
              <a:t>del Estudiante Arts.: 2,3,4,5,6,7,8.</a:t>
            </a:r>
          </a:p>
        </p:txBody>
      </p:sp>
      <p:cxnSp>
        <p:nvCxnSpPr>
          <p:cNvPr id="36" name="Straight Arrow Connector 35"/>
          <p:cNvCxnSpPr/>
          <p:nvPr/>
        </p:nvCxnSpPr>
        <p:spPr>
          <a:xfrm flipH="1" flipV="1">
            <a:off x="3925527" y="2011319"/>
            <a:ext cx="576064" cy="46514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5412679" y="1827655"/>
            <a:ext cx="657085" cy="5815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4928492" y="1945506"/>
            <a:ext cx="0" cy="4651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3198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Diagrama del proceso de admisión</a:t>
            </a:r>
            <a:endParaRPr lang="es-ES" dirty="0"/>
          </a:p>
        </p:txBody>
      </p:sp>
      <p:sp>
        <p:nvSpPr>
          <p:cNvPr id="4" name="3 Marcador de número de diapositiva"/>
          <p:cNvSpPr>
            <a:spLocks noGrp="1"/>
          </p:cNvSpPr>
          <p:nvPr>
            <p:ph type="sldNum" sz="quarter" idx="12"/>
          </p:nvPr>
        </p:nvSpPr>
        <p:spPr/>
        <p:txBody>
          <a:bodyPr/>
          <a:lstStyle/>
          <a:p>
            <a:fld id="{6964B78D-0A45-4A58-AEAB-56404164E249}" type="slidenum">
              <a:rPr lang="es-EC" smtClean="0"/>
              <a:t>12</a:t>
            </a:fld>
            <a:endParaRPr lang="es-EC"/>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2613614374"/>
              </p:ext>
            </p:extLst>
          </p:nvPr>
        </p:nvGraphicFramePr>
        <p:xfrm>
          <a:off x="715466" y="1700808"/>
          <a:ext cx="7600950" cy="4552950"/>
        </p:xfrm>
        <a:graphic>
          <a:graphicData uri="http://schemas.openxmlformats.org/presentationml/2006/ole">
            <mc:AlternateContent xmlns:mc="http://schemas.openxmlformats.org/markup-compatibility/2006">
              <mc:Choice xmlns:v="urn:schemas-microsoft-com:vml" Requires="v">
                <p:oleObj spid="_x0000_s6297" name="Visio" r:id="rId3" imgW="27954267" imgH="16829279" progId="Visio.Drawing.11">
                  <p:embed/>
                </p:oleObj>
              </mc:Choice>
              <mc:Fallback>
                <p:oleObj name="Visio" r:id="rId3" imgW="27954267" imgH="1682927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66" y="1700808"/>
                        <a:ext cx="7600950" cy="455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2515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13</a:t>
            </a:fld>
            <a:endParaRPr lang="es-EC"/>
          </a:p>
        </p:txBody>
      </p:sp>
      <p:sp>
        <p:nvSpPr>
          <p:cNvPr id="6" name="Cuadro de texto 14"/>
          <p:cNvSpPr txBox="1"/>
          <p:nvPr/>
        </p:nvSpPr>
        <p:spPr>
          <a:xfrm>
            <a:off x="251520" y="30713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564592"/>
            <a:ext cx="1653274" cy="707264"/>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402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44223"/>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13812"/>
            <a:ext cx="1654481" cy="535569"/>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61457"/>
            <a:ext cx="1653592"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65425"/>
            <a:ext cx="1654060"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54749"/>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58717"/>
            <a:ext cx="1654481" cy="535569"/>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1628800"/>
            <a:ext cx="47676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508445" cy="4881510"/>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8" name="Rectangle 17"/>
          <p:cNvSpPr/>
          <p:nvPr/>
        </p:nvSpPr>
        <p:spPr>
          <a:xfrm rot="16200000">
            <a:off x="1233320" y="2545377"/>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65" name="Slide Number Placeholder 12"/>
          <p:cNvSpPr txBox="1">
            <a:spLocks/>
          </p:cNvSpPr>
          <p:nvPr/>
        </p:nvSpPr>
        <p:spPr>
          <a:xfrm>
            <a:off x="6553200" y="6356350"/>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64B78D-0A45-4A58-AEAB-56404164E249}" type="slidenum">
              <a:rPr lang="es-EC" sz="1000" smtClean="0"/>
              <a:pPr/>
              <a:t>13</a:t>
            </a:fld>
            <a:endParaRPr lang="es-EC" sz="1000"/>
          </a:p>
        </p:txBody>
      </p:sp>
      <p:pic>
        <p:nvPicPr>
          <p:cNvPr id="3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587"/>
          <a:stretch/>
        </p:blipFill>
        <p:spPr bwMode="auto">
          <a:xfrm>
            <a:off x="2411760" y="1484784"/>
            <a:ext cx="4392488" cy="243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67944" y="3688689"/>
            <a:ext cx="4680520" cy="254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2233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14</a:t>
            </a:fld>
            <a:endParaRPr lang="es-EC"/>
          </a:p>
        </p:txBody>
      </p:sp>
      <p:sp>
        <p:nvSpPr>
          <p:cNvPr id="6" name="Cuadro de texto 14"/>
          <p:cNvSpPr txBox="1"/>
          <p:nvPr/>
        </p:nvSpPr>
        <p:spPr>
          <a:xfrm>
            <a:off x="251520" y="30713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564592"/>
            <a:ext cx="1653274" cy="707264"/>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40255"/>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44223"/>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13812"/>
            <a:ext cx="1654481" cy="535569"/>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61457"/>
            <a:ext cx="1653592"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65425"/>
            <a:ext cx="1654060"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54749"/>
            <a:ext cx="1654481" cy="535569"/>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58717"/>
            <a:ext cx="1654481" cy="535569"/>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1628800"/>
            <a:ext cx="476764"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508445" cy="4881510"/>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8" name="Rectangle 17"/>
          <p:cNvSpPr/>
          <p:nvPr/>
        </p:nvSpPr>
        <p:spPr>
          <a:xfrm rot="16200000">
            <a:off x="1233320" y="2545377"/>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65" name="Slide Number Placeholder 12"/>
          <p:cNvSpPr txBox="1">
            <a:spLocks/>
          </p:cNvSpPr>
          <p:nvPr/>
        </p:nvSpPr>
        <p:spPr>
          <a:xfrm>
            <a:off x="6553200" y="6356350"/>
            <a:ext cx="2133600" cy="365125"/>
          </a:xfrm>
          <a:prstGeom prst="rect">
            <a:avLst/>
          </a:prstGeom>
        </p:spPr>
        <p:txBody>
          <a:bodyPr vert="horz" lIns="91440" tIns="45720" rIns="91440" bIns="45720" rtlCol="0" anchor="ctr"/>
          <a:lstStyle>
            <a:defPPr>
              <a:defRPr lang="es-EC"/>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64B78D-0A45-4A58-AEAB-56404164E249}" type="slidenum">
              <a:rPr lang="es-EC" sz="1000" smtClean="0"/>
              <a:pPr/>
              <a:t>14</a:t>
            </a:fld>
            <a:endParaRPr lang="es-EC" sz="1000"/>
          </a:p>
        </p:txBody>
      </p:sp>
      <p:pic>
        <p:nvPicPr>
          <p:cNvPr id="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55851"/>
            <a:ext cx="4392488" cy="247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253" y="3707057"/>
            <a:ext cx="4194203" cy="258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422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t>Subprocesos de diseño y recepción de exámenes</a:t>
            </a:r>
            <a:endParaRPr lang="es-ES" sz="3200" dirty="0"/>
          </a:p>
        </p:txBody>
      </p:sp>
      <p:sp>
        <p:nvSpPr>
          <p:cNvPr id="4" name="3 Marcador de número de diapositiva"/>
          <p:cNvSpPr>
            <a:spLocks noGrp="1"/>
          </p:cNvSpPr>
          <p:nvPr>
            <p:ph type="sldNum" sz="quarter" idx="12"/>
          </p:nvPr>
        </p:nvSpPr>
        <p:spPr/>
        <p:txBody>
          <a:bodyPr/>
          <a:lstStyle/>
          <a:p>
            <a:fld id="{6964B78D-0A45-4A58-AEAB-56404164E249}" type="slidenum">
              <a:rPr lang="es-EC" smtClean="0"/>
              <a:t>15</a:t>
            </a:fld>
            <a:endParaRPr lang="es-EC"/>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1280412644"/>
              </p:ext>
            </p:extLst>
          </p:nvPr>
        </p:nvGraphicFramePr>
        <p:xfrm>
          <a:off x="5256411" y="1196752"/>
          <a:ext cx="3924101" cy="5256584"/>
        </p:xfrm>
        <a:graphic>
          <a:graphicData uri="http://schemas.openxmlformats.org/presentationml/2006/ole">
            <mc:AlternateContent xmlns:mc="http://schemas.openxmlformats.org/markup-compatibility/2006">
              <mc:Choice xmlns:v="urn:schemas-microsoft-com:vml" Requires="v">
                <p:oleObj spid="_x0000_s8490" name="Visio" r:id="rId3" imgW="6896449" imgH="9937065" progId="Visio.Drawing.11">
                  <p:embed/>
                </p:oleObj>
              </mc:Choice>
              <mc:Fallback>
                <p:oleObj name="Visio" r:id="rId3" imgW="6896449" imgH="9937065"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411" y="1196752"/>
                        <a:ext cx="3924101" cy="5256584"/>
                      </a:xfrm>
                      <a:prstGeom prst="rect">
                        <a:avLst/>
                      </a:prstGeom>
                      <a:noFill/>
                      <a:extLst/>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2932217991"/>
              </p:ext>
            </p:extLst>
          </p:nvPr>
        </p:nvGraphicFramePr>
        <p:xfrm>
          <a:off x="539552" y="1153423"/>
          <a:ext cx="4320480" cy="5587945"/>
        </p:xfrm>
        <a:graphic>
          <a:graphicData uri="http://schemas.openxmlformats.org/presentationml/2006/ole">
            <mc:AlternateContent xmlns:mc="http://schemas.openxmlformats.org/markup-compatibility/2006">
              <mc:Choice xmlns:v="urn:schemas-microsoft-com:vml" Requires="v">
                <p:oleObj spid="_x0000_s8491" name="Visio" r:id="rId5" imgW="7782935" imgH="10035861" progId="Visio.Drawing.11">
                  <p:embed/>
                </p:oleObj>
              </mc:Choice>
              <mc:Fallback>
                <p:oleObj name="Visio" r:id="rId5" imgW="7782935" imgH="10035861"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153423"/>
                        <a:ext cx="4320480" cy="5587945"/>
                      </a:xfrm>
                      <a:prstGeom prst="rect">
                        <a:avLst/>
                      </a:prstGeom>
                      <a:noFill/>
                    </p:spPr>
                  </p:pic>
                </p:oleObj>
              </mc:Fallback>
            </mc:AlternateContent>
          </a:graphicData>
        </a:graphic>
      </p:graphicFrame>
      <p:sp>
        <p:nvSpPr>
          <p:cNvPr id="5" name="TextBox 4"/>
          <p:cNvSpPr txBox="1"/>
          <p:nvPr/>
        </p:nvSpPr>
        <p:spPr>
          <a:xfrm>
            <a:off x="179512" y="2029768"/>
            <a:ext cx="2592288" cy="307777"/>
          </a:xfrm>
          <a:prstGeom prst="rect">
            <a:avLst/>
          </a:prstGeom>
          <a:noFill/>
        </p:spPr>
        <p:txBody>
          <a:bodyPr wrap="square" rtlCol="0">
            <a:spAutoFit/>
          </a:bodyPr>
          <a:lstStyle/>
          <a:p>
            <a:r>
              <a:rPr lang="es-ES" sz="1400" dirty="0" smtClean="0"/>
              <a:t>FAC. CIENCIAS DE LA SALUD</a:t>
            </a:r>
            <a:endParaRPr lang="es-EC" sz="1400" dirty="0"/>
          </a:p>
        </p:txBody>
      </p:sp>
      <p:sp>
        <p:nvSpPr>
          <p:cNvPr id="9" name="TextBox 8"/>
          <p:cNvSpPr txBox="1"/>
          <p:nvPr/>
        </p:nvSpPr>
        <p:spPr>
          <a:xfrm>
            <a:off x="4930713" y="2041103"/>
            <a:ext cx="1881288" cy="307777"/>
          </a:xfrm>
          <a:prstGeom prst="rect">
            <a:avLst/>
          </a:prstGeom>
          <a:noFill/>
        </p:spPr>
        <p:txBody>
          <a:bodyPr wrap="square" rtlCol="0">
            <a:spAutoFit/>
          </a:bodyPr>
          <a:lstStyle/>
          <a:p>
            <a:r>
              <a:rPr lang="es-ES" sz="1400" dirty="0" smtClean="0"/>
              <a:t>FAC. ARQUITECTURA</a:t>
            </a:r>
            <a:endParaRPr lang="es-EC" sz="1400" dirty="0"/>
          </a:p>
        </p:txBody>
      </p:sp>
      <p:cxnSp>
        <p:nvCxnSpPr>
          <p:cNvPr id="11" name="Straight Connector 10"/>
          <p:cNvCxnSpPr/>
          <p:nvPr/>
        </p:nvCxnSpPr>
        <p:spPr>
          <a:xfrm>
            <a:off x="4932040" y="1417638"/>
            <a:ext cx="0" cy="49636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633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864095"/>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16</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308214"/>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700808"/>
            <a:ext cx="6292421" cy="459347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3" name="2 CuadroTexto"/>
          <p:cNvSpPr txBox="1"/>
          <p:nvPr/>
        </p:nvSpPr>
        <p:spPr>
          <a:xfrm>
            <a:off x="2411761" y="4365104"/>
            <a:ext cx="6120680" cy="1824552"/>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b="1" dirty="0" smtClean="0" bmk="">
              <a:solidFill>
                <a:srgbClr val="000000"/>
              </a:solidFill>
              <a:latin typeface="Arial" panose="020B0604020202020204" pitchFamily="34" charset="0"/>
              <a:ea typeface="Calibri" pitchFamily="34" charset="0"/>
              <a:cs typeface="Arial" panose="020B0604020202020204" pitchFamily="34" charset="0"/>
            </a:endParaRPr>
          </a:p>
          <a:p>
            <a:r>
              <a:rPr lang="es-ES" sz="1400" b="1" dirty="0" smtClean="0" bmk="">
                <a:solidFill>
                  <a:srgbClr val="000000"/>
                </a:solidFill>
                <a:latin typeface="Arial" panose="020B0604020202020204" pitchFamily="34" charset="0"/>
                <a:ea typeface="Calibri" pitchFamily="34" charset="0"/>
                <a:cs typeface="Arial" panose="020B0604020202020204" pitchFamily="34" charset="0"/>
              </a:rPr>
              <a:t>Objeto</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 Identificar los riesgos de seguridad  del proceso </a:t>
            </a:r>
            <a:r>
              <a:rPr lang="es-ES" sz="1400" dirty="0" bmk="">
                <a:solidFill>
                  <a:srgbClr val="000000"/>
                </a:solidFill>
                <a:latin typeface="Arial" panose="020B0604020202020204" pitchFamily="34" charset="0"/>
                <a:ea typeface="Calibri" pitchFamily="34" charset="0"/>
                <a:cs typeface="Arial" panose="020B0604020202020204" pitchFamily="34" charset="0"/>
              </a:rPr>
              <a:t>de Admisión de </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estudiantes.</a:t>
            </a:r>
          </a:p>
          <a:p>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r>
              <a:rPr lang="es-ES" sz="1400" b="1" dirty="0" smtClean="0" bmk="">
                <a:solidFill>
                  <a:srgbClr val="000000"/>
                </a:solidFill>
                <a:latin typeface="Arial" panose="020B0604020202020204" pitchFamily="34" charset="0"/>
                <a:ea typeface="Calibri" pitchFamily="34" charset="0"/>
                <a:cs typeface="Arial" panose="020B0604020202020204" pitchFamily="34" charset="0"/>
              </a:rPr>
              <a:t> Alcance</a:t>
            </a:r>
            <a:r>
              <a:rPr lang="es-ES" sz="1400" dirty="0" bmk="">
                <a:solidFill>
                  <a:srgbClr val="000000"/>
                </a:solidFill>
                <a:latin typeface="Arial" panose="020B0604020202020204" pitchFamily="34" charset="0"/>
                <a:ea typeface="Calibri" pitchFamily="34" charset="0"/>
                <a:cs typeface="Arial" panose="020B0604020202020204" pitchFamily="34" charset="0"/>
              </a:rPr>
              <a:t>: E</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valuación del proceso de </a:t>
            </a:r>
            <a:r>
              <a:rPr lang="es-ES" sz="1400" dirty="0" bmk="">
                <a:solidFill>
                  <a:srgbClr val="000000"/>
                </a:solidFill>
                <a:latin typeface="Arial" panose="020B0604020202020204" pitchFamily="34" charset="0"/>
                <a:ea typeface="Calibri" pitchFamily="34" charset="0"/>
                <a:cs typeface="Arial" panose="020B0604020202020204" pitchFamily="34" charset="0"/>
              </a:rPr>
              <a:t>Admisión de estudiantes de Pregrado Campus Quito, modalidad educación presencial </a:t>
            </a:r>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No </a:t>
            </a:r>
            <a:r>
              <a:rPr lang="es-ES" sz="1400" dirty="0" bmk="">
                <a:solidFill>
                  <a:srgbClr val="000000"/>
                </a:solidFill>
                <a:latin typeface="Arial" panose="020B0604020202020204" pitchFamily="34" charset="0"/>
                <a:ea typeface="Calibri" pitchFamily="34" charset="0"/>
                <a:cs typeface="Arial" panose="020B0604020202020204" pitchFamily="34" charset="0"/>
              </a:rPr>
              <a:t>se incluirá la etapa de inducción de </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estudiantes.</a:t>
            </a:r>
            <a:endParaRPr lang="es-ES" sz="1400" dirty="0" bmk="">
              <a:solidFill>
                <a:srgbClr val="000000"/>
              </a:solidFill>
              <a:latin typeface="Arial" panose="020B0604020202020204" pitchFamily="34" charset="0"/>
              <a:ea typeface="Calibri" pitchFamily="34" charset="0"/>
              <a:cs typeface="Arial" panose="020B0604020202020204" pitchFamily="34" charset="0"/>
            </a:endParaRPr>
          </a:p>
        </p:txBody>
      </p:sp>
      <p:sp>
        <p:nvSpPr>
          <p:cNvPr id="5" name="4 CuadroTexto"/>
          <p:cNvSpPr txBox="1"/>
          <p:nvPr/>
        </p:nvSpPr>
        <p:spPr>
          <a:xfrm>
            <a:off x="2411761" y="1772816"/>
            <a:ext cx="6120680" cy="1384995"/>
          </a:xfrm>
          <a:prstGeom prst="rect">
            <a:avLst/>
          </a:prstGeom>
          <a:solidFill>
            <a:schemeClr val="accent1">
              <a:lumMod val="20000"/>
              <a:lumOff val="80000"/>
            </a:schemeClr>
          </a:solidFill>
        </p:spPr>
        <p:txBody>
          <a:bodyPr wrap="square" rtlCol="0">
            <a:spAutoFit/>
          </a:bodyPr>
          <a:lstStyle/>
          <a:p>
            <a:pPr lvl="0" algn="just"/>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El </a:t>
            </a:r>
            <a:r>
              <a:rPr lang="es-EC" altLang="es-ES" sz="1400" b="1" dirty="0" bmk="">
                <a:solidFill>
                  <a:srgbClr val="000000"/>
                </a:solidFill>
                <a:latin typeface="Arial" panose="020B0604020202020204" pitchFamily="34" charset="0"/>
                <a:ea typeface="Calibri" pitchFamily="34" charset="0"/>
                <a:cs typeface="Arial" panose="020B0604020202020204" pitchFamily="34" charset="0"/>
              </a:rPr>
              <a:t>objeto </a:t>
            </a: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sym typeface="Wingdings" panose="05000000000000000000" pitchFamily="2" charset="2"/>
              </a:rPr>
              <a:t></a:t>
            </a: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conduce </a:t>
            </a:r>
            <a:r>
              <a:rPr lang="es-EC" altLang="es-ES" sz="1400" b="1" dirty="0" bmk="">
                <a:solidFill>
                  <a:srgbClr val="000000"/>
                </a:solidFill>
                <a:latin typeface="Arial" panose="020B0604020202020204" pitchFamily="34" charset="0"/>
                <a:ea typeface="Calibri" pitchFamily="34" charset="0"/>
                <a:cs typeface="Arial" panose="020B0604020202020204" pitchFamily="34" charset="0"/>
              </a:rPr>
              <a:t>a la evaluación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de seguridad de la información y sobre qué procesos de la organización se aplicará la evaluación. </a:t>
            </a:r>
            <a:endParaRPr lang="es-EC" alt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lvl="0" algn="just"/>
            <a:endParaRPr lang="es-EC" alt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lvl="0"/>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El </a:t>
            </a: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alcance </a:t>
            </a: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sym typeface="Wingdings" panose="05000000000000000000" pitchFamily="2" charset="2"/>
              </a:rPr>
              <a:t> </a:t>
            </a: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enfocar </a:t>
            </a:r>
            <a:r>
              <a:rPr lang="es-EC" altLang="es-ES" sz="1400" b="1" dirty="0" bmk="">
                <a:solidFill>
                  <a:srgbClr val="000000"/>
                </a:solidFill>
                <a:latin typeface="Arial" panose="020B0604020202020204" pitchFamily="34" charset="0"/>
                <a:ea typeface="Calibri" pitchFamily="34" charset="0"/>
                <a:cs typeface="Arial" panose="020B0604020202020204" pitchFamily="34" charset="0"/>
              </a:rPr>
              <a:t>la evaluación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a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los requerimientos de la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organización. </a:t>
            </a:r>
          </a:p>
          <a:p>
            <a:pPr lvl="0"/>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Esta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etapa debe ser aprobada por la alta dirección de la organización. </a:t>
            </a:r>
            <a:endParaRPr lang="es-ES" altLang="es-ES" sz="600" dirty="0" bmk="">
              <a:latin typeface="Arial" pitchFamily="34" charset="0"/>
              <a:cs typeface="Arial" pitchFamily="34" charset="0"/>
            </a:endParaRPr>
          </a:p>
        </p:txBody>
      </p:sp>
      <p:sp>
        <p:nvSpPr>
          <p:cNvPr id="17" name="Rectangle 16"/>
          <p:cNvSpPr/>
          <p:nvPr/>
        </p:nvSpPr>
        <p:spPr>
          <a:xfrm rot="16200000">
            <a:off x="1596887" y="2326095"/>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18" name="16 CuadroTexto"/>
          <p:cNvSpPr txBox="1"/>
          <p:nvPr/>
        </p:nvSpPr>
        <p:spPr>
          <a:xfrm>
            <a:off x="2392352" y="3276898"/>
            <a:ext cx="6140088" cy="994958"/>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Reunión con el Ing. José Julio Cevallos, </a:t>
            </a:r>
            <a:r>
              <a:rPr lang="es-ES" sz="1400" dirty="0" err="1" smtClean="0" bmk="">
                <a:solidFill>
                  <a:srgbClr val="000000"/>
                </a:solidFill>
                <a:latin typeface="Arial" panose="020B0604020202020204" pitchFamily="34" charset="0"/>
                <a:ea typeface="Calibri" pitchFamily="34" charset="0"/>
                <a:cs typeface="Arial" panose="020B0604020202020204" pitchFamily="34" charset="0"/>
              </a:rPr>
              <a:t>Msc</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 </a:t>
            </a:r>
            <a:r>
              <a:rPr lang="es-ES" sz="1400" dirty="0" bmk="">
                <a:solidFill>
                  <a:srgbClr val="000000"/>
                </a:solidFill>
                <a:latin typeface="Arial" panose="020B0604020202020204" pitchFamily="34" charset="0"/>
                <a:ea typeface="Calibri" pitchFamily="34" charset="0"/>
                <a:cs typeface="Arial" panose="020B0604020202020204" pitchFamily="34" charset="0"/>
              </a:rPr>
              <a:t>Rector UTE. </a:t>
            </a:r>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r>
              <a:rPr lang="es-ES" sz="1400" dirty="0" smtClean="0" bmk="">
                <a:solidFill>
                  <a:srgbClr val="000000"/>
                </a:solidFill>
                <a:latin typeface="Arial" panose="020B0604020202020204" pitchFamily="34" charset="0"/>
                <a:ea typeface="Calibri" pitchFamily="34" charset="0"/>
                <a:cs typeface="Arial" panose="020B0604020202020204" pitchFamily="34" charset="0"/>
              </a:rPr>
              <a:t>Reunión con la Dra. Lourdes Armendariz, Vicerrectora UTE.</a:t>
            </a:r>
            <a:endParaRPr lang="es-ES" sz="1400" dirty="0" bmk="">
              <a:solidFill>
                <a:srgbClr val="000000"/>
              </a:solidFill>
              <a:latin typeface="Arial" panose="020B0604020202020204" pitchFamily="34" charset="0"/>
              <a:ea typeface="Calibri" pitchFamily="34" charset="0"/>
              <a:cs typeface="Arial" panose="020B0604020202020204" pitchFamily="34" charset="0"/>
            </a:endParaRPr>
          </a:p>
        </p:txBody>
      </p:sp>
      <p:sp>
        <p:nvSpPr>
          <p:cNvPr id="19" name="Rectangle 18"/>
          <p:cNvSpPr/>
          <p:nvPr/>
        </p:nvSpPr>
        <p:spPr>
          <a:xfrm rot="16200000">
            <a:off x="1673030" y="3602699"/>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
        <p:nvSpPr>
          <p:cNvPr id="20" name="Rectangle 19"/>
          <p:cNvSpPr/>
          <p:nvPr/>
        </p:nvSpPr>
        <p:spPr>
          <a:xfrm rot="16200000">
            <a:off x="1233320" y="5141292"/>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Tree>
    <p:extLst>
      <p:ext uri="{BB962C8B-B14F-4D97-AF65-F5344CB8AC3E}">
        <p14:creationId xmlns:p14="http://schemas.microsoft.com/office/powerpoint/2010/main" val="2769442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864095"/>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17</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308214"/>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700808"/>
            <a:ext cx="6292421" cy="459347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3" name="2 CuadroTexto"/>
          <p:cNvSpPr txBox="1"/>
          <p:nvPr/>
        </p:nvSpPr>
        <p:spPr>
          <a:xfrm>
            <a:off x="2411761" y="1842772"/>
            <a:ext cx="6048671" cy="434688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r>
              <a:rPr lang="es-ES" sz="1400" b="1" dirty="0" bmk="">
                <a:solidFill>
                  <a:srgbClr val="000000"/>
                </a:solidFill>
                <a:latin typeface="Arial" panose="020B0604020202020204" pitchFamily="34" charset="0"/>
                <a:ea typeface="Calibri" pitchFamily="34" charset="0"/>
                <a:cs typeface="Arial" panose="020B0604020202020204" pitchFamily="34" charset="0"/>
              </a:rPr>
              <a:t>Objetivos institucionales</a:t>
            </a:r>
            <a:r>
              <a:rPr lang="es-ES" sz="1400" dirty="0" bmk="">
                <a:solidFill>
                  <a:srgbClr val="000000"/>
                </a:solidFill>
                <a:latin typeface="Arial" panose="020B0604020202020204" pitchFamily="34" charset="0"/>
                <a:ea typeface="Calibri" pitchFamily="34" charset="0"/>
                <a:cs typeface="Arial" panose="020B0604020202020204" pitchFamily="34" charset="0"/>
              </a:rPr>
              <a:t>:</a:t>
            </a:r>
          </a:p>
          <a:p>
            <a:pPr lvl="0"/>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lvl="0"/>
            <a:r>
              <a:rPr lang="es-ES" sz="1400" b="1" dirty="0" smtClean="0" bmk="">
                <a:solidFill>
                  <a:srgbClr val="000000"/>
                </a:solidFill>
                <a:latin typeface="Arial" panose="020B0604020202020204" pitchFamily="34" charset="0"/>
                <a:ea typeface="Calibri" pitchFamily="34" charset="0"/>
                <a:cs typeface="Arial" panose="020B0604020202020204" pitchFamily="34" charset="0"/>
              </a:rPr>
              <a:t>Estratégico</a:t>
            </a:r>
            <a:r>
              <a:rPr lang="es-ES" sz="1400" b="1" dirty="0" bmk="">
                <a:solidFill>
                  <a:srgbClr val="000000"/>
                </a:solidFill>
                <a:latin typeface="Arial" panose="020B0604020202020204" pitchFamily="34" charset="0"/>
                <a:ea typeface="Calibri" pitchFamily="34" charset="0"/>
                <a:cs typeface="Arial" panose="020B0604020202020204" pitchFamily="34" charset="0"/>
              </a:rPr>
              <a:t>: </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Garantizar la igualdad de oportunidades a todos los aspirantes a través de un proceso de Admisión transparente y seguro.</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Asegurar  que los resultados del proceso de admisión de estudiantes de pregrado muestren el fiel reflejo de los conocimientos y aptitudes de cada aspirante.</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Preservar la confianza de la sociedad y mantener la imagen de la </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Universidad.</a:t>
            </a:r>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pPr algn="just"/>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algn="just"/>
            <a:r>
              <a:rPr lang="es-ES" sz="1400" b="1" dirty="0" smtClean="0" bmk="">
                <a:solidFill>
                  <a:srgbClr val="000000"/>
                </a:solidFill>
                <a:latin typeface="Arial" panose="020B0604020202020204" pitchFamily="34" charset="0"/>
                <a:ea typeface="Calibri" pitchFamily="34" charset="0"/>
                <a:cs typeface="Arial" panose="020B0604020202020204" pitchFamily="34" charset="0"/>
              </a:rPr>
              <a:t>Cumplimiento</a:t>
            </a:r>
            <a:r>
              <a:rPr lang="es-ES" sz="1400" b="1" dirty="0" bmk="">
                <a:solidFill>
                  <a:srgbClr val="000000"/>
                </a:solidFill>
                <a:latin typeface="Arial" panose="020B0604020202020204" pitchFamily="34" charset="0"/>
                <a:ea typeface="Calibri" pitchFamily="34" charset="0"/>
                <a:cs typeface="Arial" panose="020B0604020202020204" pitchFamily="34" charset="0"/>
              </a:rPr>
              <a:t>: </a:t>
            </a:r>
          </a:p>
          <a:p>
            <a:pPr marL="28575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Dar cumplimiento a lo establecido en la constitución política del Ecuador y la LOES respecto a la Admisión de aspirantes que desean estudiar en las instituciones de Educación Superior.	</a:t>
            </a:r>
          </a:p>
          <a:p>
            <a:pPr marL="28575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Respetar los lineamientos institucionales especificados en la misión, visión y objetivos de la </a:t>
            </a:r>
            <a:r>
              <a:rPr lang="es-ES" sz="1400" dirty="0" smtClean="0" bmk="">
                <a:solidFill>
                  <a:srgbClr val="000000"/>
                </a:solidFill>
                <a:latin typeface="Arial" panose="020B0604020202020204" pitchFamily="34" charset="0"/>
                <a:ea typeface="Calibri" pitchFamily="34" charset="0"/>
                <a:cs typeface="Arial" panose="020B0604020202020204" pitchFamily="34" charset="0"/>
              </a:rPr>
              <a:t>Universidad.</a:t>
            </a:r>
            <a:r>
              <a:rPr lang="es-ES" sz="1400" dirty="0" bmk="">
                <a:solidFill>
                  <a:srgbClr val="000000"/>
                </a:solidFill>
                <a:latin typeface="Arial" panose="020B0604020202020204" pitchFamily="34" charset="0"/>
                <a:ea typeface="Calibri" pitchFamily="34" charset="0"/>
                <a:cs typeface="Arial" panose="020B0604020202020204" pitchFamily="34" charset="0"/>
              </a:rPr>
              <a:t>	</a:t>
            </a:r>
          </a:p>
          <a:p>
            <a:endParaRPr lang="es-ES" sz="1400" dirty="0">
              <a:latin typeface="Arial" panose="020B0604020202020204" pitchFamily="34" charset="0"/>
              <a:cs typeface="Arial" panose="020B0604020202020204" pitchFamily="34" charset="0"/>
            </a:endParaRPr>
          </a:p>
        </p:txBody>
      </p:sp>
      <p:sp>
        <p:nvSpPr>
          <p:cNvPr id="20" name="Rectangle 19"/>
          <p:cNvSpPr/>
          <p:nvPr/>
        </p:nvSpPr>
        <p:spPr>
          <a:xfrm rot="16200000">
            <a:off x="1170525" y="3216440"/>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Tree>
    <p:extLst>
      <p:ext uri="{BB962C8B-B14F-4D97-AF65-F5344CB8AC3E}">
        <p14:creationId xmlns:p14="http://schemas.microsoft.com/office/powerpoint/2010/main" val="594961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864095"/>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18</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308214"/>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700808"/>
            <a:ext cx="6292421" cy="459347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3" name="2 CuadroTexto"/>
          <p:cNvSpPr txBox="1"/>
          <p:nvPr/>
        </p:nvSpPr>
        <p:spPr>
          <a:xfrm>
            <a:off x="2411761" y="1842772"/>
            <a:ext cx="6120680" cy="434688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r>
              <a:rPr lang="es-ES" sz="1400" b="1" dirty="0" bmk="">
                <a:solidFill>
                  <a:srgbClr val="000000"/>
                </a:solidFill>
                <a:latin typeface="Arial" panose="020B0604020202020204" pitchFamily="34" charset="0"/>
                <a:ea typeface="Calibri" pitchFamily="34" charset="0"/>
                <a:cs typeface="Arial" panose="020B0604020202020204" pitchFamily="34" charset="0"/>
              </a:rPr>
              <a:t>Requerimientos de la seguridad de la información</a:t>
            </a:r>
            <a:r>
              <a:rPr lang="es-ES" sz="1400" b="1" dirty="0" smtClean="0" bmk="">
                <a:solidFill>
                  <a:srgbClr val="000000"/>
                </a:solidFill>
                <a:latin typeface="Arial" panose="020B0604020202020204" pitchFamily="34" charset="0"/>
                <a:ea typeface="Calibri" pitchFamily="34" charset="0"/>
                <a:cs typeface="Arial" panose="020B0604020202020204" pitchFamily="34" charset="0"/>
              </a:rPr>
              <a:t>:</a:t>
            </a:r>
          </a:p>
          <a:p>
            <a:endParaRPr lang="es-ES" sz="1400" b="1" dirty="0" bmk="">
              <a:solidFill>
                <a:srgbClr val="000000"/>
              </a:solidFill>
              <a:latin typeface="Arial" panose="020B0604020202020204" pitchFamily="34" charset="0"/>
              <a:ea typeface="Calibri" pitchFamily="34" charset="0"/>
              <a:cs typeface="Arial" panose="020B0604020202020204" pitchFamily="34" charset="0"/>
            </a:endParaRP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Garantizar que la información sea accesible solo a las personas autorizadas.</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Evitar la fuga de información, principalmente de las preguntas y respuesta de los exámenes de admisión que entran en el banco de preguntas del sistema informático.</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Garantizar que la información de los exámenes resueltos no se alterada en beneficio de ningún aspirante.</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Establecer los lineamientos necesarios para evitar la existencia de fraude en el proceso de admisión.</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Preservar la información durante el tiempo estipulado en la LOES.</a:t>
            </a: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Proteger los derechos legales, incluyendo la privacidad.</a:t>
            </a: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
        <p:nvSpPr>
          <p:cNvPr id="20" name="Rectangle 19"/>
          <p:cNvSpPr/>
          <p:nvPr/>
        </p:nvSpPr>
        <p:spPr>
          <a:xfrm rot="16200000">
            <a:off x="1170525" y="3216440"/>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Tree>
    <p:extLst>
      <p:ext uri="{BB962C8B-B14F-4D97-AF65-F5344CB8AC3E}">
        <p14:creationId xmlns:p14="http://schemas.microsoft.com/office/powerpoint/2010/main" val="2779907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864095"/>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19</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Objeto y Alcance de la evaluación</a:t>
            </a:r>
          </a:p>
        </p:txBody>
      </p:sp>
      <p:sp>
        <p:nvSpPr>
          <p:cNvPr id="13" name="Cuadro de texto 13"/>
          <p:cNvSpPr txBox="1"/>
          <p:nvPr/>
        </p:nvSpPr>
        <p:spPr>
          <a:xfrm>
            <a:off x="251520" y="2597026"/>
            <a:ext cx="1599160"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2780928"/>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700808"/>
            <a:ext cx="6292421" cy="459347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5" name="4 CuadroTexto"/>
          <p:cNvSpPr txBox="1"/>
          <p:nvPr/>
        </p:nvSpPr>
        <p:spPr>
          <a:xfrm>
            <a:off x="2411761" y="1772816"/>
            <a:ext cx="6103589" cy="3200240"/>
          </a:xfrm>
          <a:prstGeom prst="rect">
            <a:avLst/>
          </a:prstGeom>
          <a:solidFill>
            <a:schemeClr val="accent1">
              <a:lumMod val="20000"/>
              <a:lumOff val="80000"/>
            </a:schemeClr>
          </a:solidFill>
        </p:spPr>
        <p:txBody>
          <a:bodyPr wrap="square" rtlCol="0">
            <a:noAutofit/>
          </a:bodyPr>
          <a:lstStyle/>
          <a:p>
            <a:pPr marL="285750" lvl="0" indent="-285750" algn="just">
              <a:buFont typeface="Arial" panose="020B0604020202020204" pitchFamily="34" charset="0"/>
              <a:buChar char="•"/>
            </a:pP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Planificación del proyecto</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 Define las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actividades a realizar durante la evaluación de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seguridad y estimación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de recursos y </a:t>
            </a:r>
            <a:r>
              <a:rPr lang="es-ES" altLang="es-ES" sz="1400" dirty="0" bmk="">
                <a:latin typeface="Arial" panose="020B0604020202020204" pitchFamily="34" charset="0"/>
                <a:ea typeface="Calibri" pitchFamily="34" charset="0"/>
                <a:cs typeface="Arial" panose="020B0604020202020204" pitchFamily="34" charset="0"/>
              </a:rPr>
              <a:t>tiempos requeridos </a:t>
            </a:r>
            <a:r>
              <a:rPr lang="es-ES" altLang="es-ES" sz="1400" dirty="0" smtClean="0" bmk="">
                <a:latin typeface="Arial" panose="020B0604020202020204" pitchFamily="34" charset="0"/>
                <a:ea typeface="Calibri" pitchFamily="34" charset="0"/>
                <a:cs typeface="Arial" panose="020B0604020202020204" pitchFamily="34" charset="0"/>
              </a:rPr>
              <a:t>en </a:t>
            </a:r>
            <a:r>
              <a:rPr lang="es-ES" altLang="es-ES" sz="1400" dirty="0" bmk="">
                <a:latin typeface="Arial" panose="020B0604020202020204" pitchFamily="34" charset="0"/>
                <a:ea typeface="Calibri" pitchFamily="34" charset="0"/>
                <a:cs typeface="Arial" panose="020B0604020202020204" pitchFamily="34" charset="0"/>
              </a:rPr>
              <a:t>cada actividad</a:t>
            </a:r>
            <a:r>
              <a:rPr lang="es-ES" altLang="es-ES" sz="1400" dirty="0" smtClean="0" bmk="">
                <a:latin typeface="Arial" panose="020B0604020202020204" pitchFamily="34" charset="0"/>
                <a:ea typeface="Calibri" pitchFamily="34" charset="0"/>
                <a:cs typeface="Arial" panose="020B0604020202020204" pitchFamily="34" charset="0"/>
              </a:rPr>
              <a:t>.</a:t>
            </a:r>
          </a:p>
          <a:p>
            <a:pPr marL="285750" lvl="0" indent="-285750" algn="just">
              <a:buFont typeface="Arial" panose="020B0604020202020204" pitchFamily="34" charset="0"/>
              <a:buChar char="•"/>
            </a:pPr>
            <a:r>
              <a:rPr lang="es-ES" altLang="es-ES" sz="1400" b="1" dirty="0" smtClean="0" bmk="">
                <a:latin typeface="Arial" panose="020B0604020202020204" pitchFamily="34" charset="0"/>
                <a:ea typeface="Calibri" pitchFamily="34" charset="0"/>
                <a:cs typeface="Arial" panose="020B0604020202020204" pitchFamily="34" charset="0"/>
              </a:rPr>
              <a:t>Plan </a:t>
            </a:r>
            <a:r>
              <a:rPr lang="es-ES" altLang="es-ES" sz="1400" b="1" dirty="0" bmk="">
                <a:latin typeface="Arial" panose="020B0604020202020204" pitchFamily="34" charset="0"/>
                <a:ea typeface="Calibri" pitchFamily="34" charset="0"/>
                <a:cs typeface="Arial" panose="020B0604020202020204" pitchFamily="34" charset="0"/>
              </a:rPr>
              <a:t>de </a:t>
            </a:r>
            <a:r>
              <a:rPr lang="es-ES" altLang="es-ES" sz="1400" b="1" dirty="0" smtClean="0" bmk="">
                <a:latin typeface="Arial" panose="020B0604020202020204" pitchFamily="34" charset="0"/>
                <a:ea typeface="Calibri" pitchFamily="34" charset="0"/>
                <a:cs typeface="Arial" panose="020B0604020202020204" pitchFamily="34" charset="0"/>
              </a:rPr>
              <a:t>evaluación</a:t>
            </a:r>
            <a:r>
              <a:rPr lang="es-ES" altLang="es-ES" sz="1400" dirty="0" smtClean="0" bmk="">
                <a:latin typeface="Arial" panose="020B0604020202020204" pitchFamily="34" charset="0"/>
                <a:ea typeface="Calibri" pitchFamily="34" charset="0"/>
                <a:cs typeface="Arial" panose="020B0604020202020204" pitchFamily="34" charset="0"/>
              </a:rPr>
              <a:t>: procesos </a:t>
            </a:r>
            <a:r>
              <a:rPr lang="es-ES" altLang="es-ES" sz="1400" dirty="0" bmk="">
                <a:latin typeface="Arial" panose="020B0604020202020204" pitchFamily="34" charset="0"/>
                <a:ea typeface="Calibri" pitchFamily="34" charset="0"/>
                <a:cs typeface="Arial" panose="020B0604020202020204" pitchFamily="34" charset="0"/>
              </a:rPr>
              <a:t>que se van a evaluar, el centro, el día y hora, el evaluador asignado y el responsable del </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proceso</a:t>
            </a: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itchFamily="34" charset="0"/>
              <a:cs typeface="Arial" pitchFamily="34" charset="0"/>
            </a:endParaRPr>
          </a:p>
        </p:txBody>
      </p:sp>
      <p:sp>
        <p:nvSpPr>
          <p:cNvPr id="17" name="Rectangle 16"/>
          <p:cNvSpPr/>
          <p:nvPr/>
        </p:nvSpPr>
        <p:spPr>
          <a:xfrm rot="16200000">
            <a:off x="1599416" y="3234436"/>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18" name="16 CuadroTexto"/>
          <p:cNvSpPr txBox="1"/>
          <p:nvPr/>
        </p:nvSpPr>
        <p:spPr>
          <a:xfrm>
            <a:off x="2402057" y="5047344"/>
            <a:ext cx="6140088" cy="994958"/>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r>
              <a:rPr lang="es-ES" sz="1400" dirty="0" smtClean="0" bmk="">
                <a:solidFill>
                  <a:srgbClr val="000000"/>
                </a:solidFill>
                <a:latin typeface="Arial" panose="020B0604020202020204" pitchFamily="34" charset="0"/>
                <a:ea typeface="Calibri" pitchFamily="34" charset="0"/>
                <a:cs typeface="Arial" panose="020B0604020202020204" pitchFamily="34" charset="0"/>
              </a:rPr>
              <a:t>Reuniones con los usuarios del proceso</a:t>
            </a:r>
          </a:p>
          <a:p>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Coordinación y aprobación del plan de evaluación por parte de </a:t>
            </a:r>
            <a:r>
              <a:rPr lang="es-EC" altLang="es-ES" sz="1400" dirty="0" bmk="">
                <a:solidFill>
                  <a:srgbClr val="000000"/>
                </a:solidFill>
                <a:latin typeface="Arial" panose="020B0604020202020204" pitchFamily="34" charset="0"/>
                <a:ea typeface="Calibri" pitchFamily="34" charset="0"/>
                <a:cs typeface="Arial" panose="020B0604020202020204" pitchFamily="34" charset="0"/>
              </a:rPr>
              <a:t>los usuarios para acordar los tiempos de entrevistas y observaciones sobre el proceso</a:t>
            </a:r>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p:txBody>
      </p:sp>
      <p:sp>
        <p:nvSpPr>
          <p:cNvPr id="19" name="Rectangle 18"/>
          <p:cNvSpPr/>
          <p:nvPr/>
        </p:nvSpPr>
        <p:spPr>
          <a:xfrm rot="16200000">
            <a:off x="1661998" y="5330891"/>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pic>
        <p:nvPicPr>
          <p:cNvPr id="16" name="Imagen 15"/>
          <p:cNvPicPr>
            <a:picLocks noChangeAspect="1"/>
          </p:cNvPicPr>
          <p:nvPr/>
        </p:nvPicPr>
        <p:blipFill>
          <a:blip r:embed="rId3"/>
          <a:stretch>
            <a:fillRect/>
          </a:stretch>
        </p:blipFill>
        <p:spPr>
          <a:xfrm>
            <a:off x="3707904" y="2924944"/>
            <a:ext cx="3384376" cy="1948345"/>
          </a:xfrm>
          <a:prstGeom prst="rect">
            <a:avLst/>
          </a:prstGeom>
        </p:spPr>
      </p:pic>
    </p:spTree>
    <p:extLst>
      <p:ext uri="{BB962C8B-B14F-4D97-AF65-F5344CB8AC3E}">
        <p14:creationId xmlns:p14="http://schemas.microsoft.com/office/powerpoint/2010/main" val="111474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15416"/>
            <a:ext cx="7886700" cy="1325563"/>
          </a:xfrm>
        </p:spPr>
        <p:txBody>
          <a:bodyPr>
            <a:normAutofit/>
          </a:bodyPr>
          <a:lstStyle/>
          <a:p>
            <a:r>
              <a:rPr lang="es-ES" sz="4000" dirty="0" smtClean="0"/>
              <a:t>Planteamiento del problema</a:t>
            </a:r>
            <a:endParaRPr lang="es-EC" sz="4000" dirty="0"/>
          </a:p>
        </p:txBody>
      </p:sp>
      <p:sp>
        <p:nvSpPr>
          <p:cNvPr id="8" name="Slide Number Placeholder 7"/>
          <p:cNvSpPr>
            <a:spLocks noGrp="1"/>
          </p:cNvSpPr>
          <p:nvPr>
            <p:ph type="sldNum" sz="quarter" idx="12"/>
          </p:nvPr>
        </p:nvSpPr>
        <p:spPr/>
        <p:txBody>
          <a:bodyPr/>
          <a:lstStyle/>
          <a:p>
            <a:fld id="{6964B78D-0A45-4A58-AEAB-56404164E249}" type="slidenum">
              <a:rPr lang="es-EC" smtClean="0"/>
              <a:t>2</a:t>
            </a:fld>
            <a:endParaRPr lang="es-EC"/>
          </a:p>
        </p:txBody>
      </p:sp>
      <p:sp>
        <p:nvSpPr>
          <p:cNvPr id="4" name="Rectangle 3"/>
          <p:cNvSpPr/>
          <p:nvPr/>
        </p:nvSpPr>
        <p:spPr>
          <a:xfrm>
            <a:off x="4437025" y="1093459"/>
            <a:ext cx="4538459" cy="646331"/>
          </a:xfrm>
          <a:prstGeom prst="rect">
            <a:avLst/>
          </a:prstGeom>
        </p:spPr>
        <p:txBody>
          <a:bodyPr wrap="square">
            <a:spAutoFit/>
          </a:bodyPr>
          <a:lstStyle/>
          <a:p>
            <a:r>
              <a:rPr lang="es-EC" dirty="0" smtClean="0"/>
              <a:t>Incremento de ataques  enfocados al </a:t>
            </a:r>
            <a:r>
              <a:rPr lang="es-EC" dirty="0"/>
              <a:t>sector educativo</a:t>
            </a:r>
          </a:p>
        </p:txBody>
      </p:sp>
      <p:sp>
        <p:nvSpPr>
          <p:cNvPr id="5" name="Rectangle 4"/>
          <p:cNvSpPr/>
          <p:nvPr/>
        </p:nvSpPr>
        <p:spPr>
          <a:xfrm>
            <a:off x="406533" y="1248508"/>
            <a:ext cx="3255995" cy="646331"/>
          </a:xfrm>
          <a:prstGeom prst="rect">
            <a:avLst/>
          </a:prstGeom>
        </p:spPr>
        <p:txBody>
          <a:bodyPr wrap="square">
            <a:spAutoFit/>
          </a:bodyPr>
          <a:lstStyle/>
          <a:p>
            <a:r>
              <a:rPr lang="es-EC" dirty="0" smtClean="0"/>
              <a:t>Existen riesgos asociados universidades</a:t>
            </a:r>
            <a:endParaRPr lang="es-EC" dirty="0"/>
          </a:p>
        </p:txBody>
      </p:sp>
      <p:sp>
        <p:nvSpPr>
          <p:cNvPr id="6" name="Rectangle 5"/>
          <p:cNvSpPr/>
          <p:nvPr/>
        </p:nvSpPr>
        <p:spPr>
          <a:xfrm>
            <a:off x="539587" y="5373216"/>
            <a:ext cx="8015972"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dirty="0" smtClean="0"/>
              <a:t>Los </a:t>
            </a:r>
            <a:r>
              <a:rPr lang="es-EC" b="1" dirty="0" smtClean="0">
                <a:solidFill>
                  <a:schemeClr val="tx1"/>
                </a:solidFill>
              </a:rPr>
              <a:t>controles de seguridad </a:t>
            </a:r>
            <a:r>
              <a:rPr lang="es-EC" b="1" dirty="0" smtClean="0"/>
              <a:t>aplicados actualmente a este proceso son </a:t>
            </a:r>
            <a:r>
              <a:rPr lang="es-EC" b="1" dirty="0" smtClean="0">
                <a:solidFill>
                  <a:schemeClr val="tx1"/>
                </a:solidFill>
              </a:rPr>
              <a:t>empíricos</a:t>
            </a:r>
            <a:r>
              <a:rPr lang="es-EC" dirty="0" smtClean="0"/>
              <a:t> y la UTE esta </a:t>
            </a:r>
            <a:r>
              <a:rPr lang="es-EC" b="1" dirty="0" smtClean="0">
                <a:solidFill>
                  <a:schemeClr val="tx1"/>
                </a:solidFill>
              </a:rPr>
              <a:t>interesada en gestionar la seguridad de la información</a:t>
            </a:r>
            <a:r>
              <a:rPr lang="es-EC" b="1" dirty="0" smtClean="0"/>
              <a:t> </a:t>
            </a:r>
            <a:r>
              <a:rPr lang="es-EC" dirty="0" smtClean="0"/>
              <a:t>mediante la implementación de controles alineados a estándares internacionales como es la </a:t>
            </a:r>
            <a:r>
              <a:rPr lang="es-EC" b="1" dirty="0" smtClean="0">
                <a:solidFill>
                  <a:schemeClr val="tx1"/>
                </a:solidFill>
              </a:rPr>
              <a:t>ISO 27000</a:t>
            </a:r>
            <a:endParaRPr lang="es-EC" b="1" dirty="0">
              <a:solidFill>
                <a:schemeClr val="tx1"/>
              </a:solidFill>
            </a:endParaRPr>
          </a:p>
        </p:txBody>
      </p:sp>
      <p:sp>
        <p:nvSpPr>
          <p:cNvPr id="13" name="Rectangle 12"/>
          <p:cNvSpPr/>
          <p:nvPr/>
        </p:nvSpPr>
        <p:spPr>
          <a:xfrm>
            <a:off x="478580" y="4443209"/>
            <a:ext cx="8053860"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dirty="0" smtClean="0"/>
              <a:t>Proceso de admisión </a:t>
            </a:r>
            <a:r>
              <a:rPr lang="es-ES" dirty="0"/>
              <a:t>de </a:t>
            </a:r>
            <a:r>
              <a:rPr lang="es-ES" dirty="0" smtClean="0"/>
              <a:t>estudiantes </a:t>
            </a:r>
            <a:r>
              <a:rPr lang="es-ES" b="1" dirty="0" smtClean="0"/>
              <a:t>utiliza </a:t>
            </a:r>
            <a:r>
              <a:rPr lang="es-ES" b="1" dirty="0" smtClean="0">
                <a:solidFill>
                  <a:schemeClr val="tx1"/>
                </a:solidFill>
              </a:rPr>
              <a:t>datos </a:t>
            </a:r>
            <a:r>
              <a:rPr lang="es-ES" b="1" dirty="0">
                <a:solidFill>
                  <a:schemeClr val="tx1"/>
                </a:solidFill>
              </a:rPr>
              <a:t>que son reservados y/o </a:t>
            </a:r>
            <a:r>
              <a:rPr lang="es-ES" b="1" dirty="0" smtClean="0">
                <a:solidFill>
                  <a:schemeClr val="tx1"/>
                </a:solidFill>
              </a:rPr>
              <a:t>confidenciales</a:t>
            </a:r>
            <a:r>
              <a:rPr lang="es-ES" b="1" dirty="0" smtClean="0"/>
              <a:t> </a:t>
            </a:r>
            <a:r>
              <a:rPr lang="es-ES" dirty="0" smtClean="0"/>
              <a:t>para la Universidad</a:t>
            </a:r>
            <a:endParaRPr lang="es-EC" dirty="0"/>
          </a:p>
        </p:txBody>
      </p:sp>
      <p:sp>
        <p:nvSpPr>
          <p:cNvPr id="16" name="Rectangle 15"/>
          <p:cNvSpPr/>
          <p:nvPr/>
        </p:nvSpPr>
        <p:spPr>
          <a:xfrm>
            <a:off x="449758" y="3573016"/>
            <a:ext cx="8082682"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smtClean="0"/>
              <a:t>La UTE debe </a:t>
            </a:r>
            <a:r>
              <a:rPr lang="es-ES" b="1" dirty="0" smtClean="0">
                <a:solidFill>
                  <a:schemeClr val="tx1"/>
                </a:solidFill>
              </a:rPr>
              <a:t>garantizar </a:t>
            </a:r>
            <a:r>
              <a:rPr lang="es-ES" b="1" dirty="0">
                <a:solidFill>
                  <a:schemeClr val="tx1"/>
                </a:solidFill>
              </a:rPr>
              <a:t>la igualdad de oportunidades </a:t>
            </a:r>
            <a:r>
              <a:rPr lang="es-ES" dirty="0"/>
              <a:t>a todos los </a:t>
            </a:r>
            <a:r>
              <a:rPr lang="es-ES" dirty="0" smtClean="0"/>
              <a:t>aspirantes a través de un proceso de Admisión </a:t>
            </a:r>
            <a:r>
              <a:rPr lang="es-ES" b="1" dirty="0" smtClean="0">
                <a:solidFill>
                  <a:schemeClr val="tx1"/>
                </a:solidFill>
              </a:rPr>
              <a:t>transparente y seguro.</a:t>
            </a:r>
            <a:endParaRPr lang="es-EC" b="1" dirty="0">
              <a:solidFill>
                <a:schemeClr val="tx1"/>
              </a:solidFill>
            </a:endParaRPr>
          </a:p>
        </p:txBody>
      </p:sp>
      <p:sp>
        <p:nvSpPr>
          <p:cNvPr id="21" name="Rectangle 20"/>
          <p:cNvSpPr/>
          <p:nvPr/>
        </p:nvSpPr>
        <p:spPr>
          <a:xfrm>
            <a:off x="4452806" y="1680556"/>
            <a:ext cx="4034258" cy="923330"/>
          </a:xfrm>
          <a:prstGeom prst="rect">
            <a:avLst/>
          </a:prstGeom>
        </p:spPr>
        <p:txBody>
          <a:bodyPr wrap="square">
            <a:spAutoFit/>
          </a:bodyPr>
          <a:lstStyle/>
          <a:p>
            <a:r>
              <a:rPr lang="es-ES" dirty="0" smtClean="0"/>
              <a:t>Dificultad en la adopción y cumplimiento de normas internacionales por ser recientes</a:t>
            </a:r>
            <a:endParaRPr lang="es-EC" dirty="0"/>
          </a:p>
        </p:txBody>
      </p:sp>
      <p:cxnSp>
        <p:nvCxnSpPr>
          <p:cNvPr id="28" name="Straight Arrow Connector 27"/>
          <p:cNvCxnSpPr>
            <a:stCxn id="5" idx="3"/>
          </p:cNvCxnSpPr>
          <p:nvPr/>
        </p:nvCxnSpPr>
        <p:spPr>
          <a:xfrm flipV="1">
            <a:off x="3662528" y="1298439"/>
            <a:ext cx="648072" cy="273235"/>
          </a:xfrm>
          <a:prstGeom prst="straightConnector1">
            <a:avLst/>
          </a:prstGeom>
          <a:ln w="3175">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a:stCxn id="5" idx="3"/>
          </p:cNvCxnSpPr>
          <p:nvPr/>
        </p:nvCxnSpPr>
        <p:spPr>
          <a:xfrm>
            <a:off x="3662528" y="1571674"/>
            <a:ext cx="648072" cy="323166"/>
          </a:xfrm>
          <a:prstGeom prst="straightConnector1">
            <a:avLst/>
          </a:prstGeom>
          <a:ln w="3175">
            <a:tailEnd type="arrow"/>
          </a:ln>
        </p:spPr>
        <p:style>
          <a:lnRef idx="2">
            <a:schemeClr val="dk1"/>
          </a:lnRef>
          <a:fillRef idx="0">
            <a:schemeClr val="dk1"/>
          </a:fillRef>
          <a:effectRef idx="1">
            <a:schemeClr val="dk1"/>
          </a:effectRef>
          <a:fontRef idx="minor">
            <a:schemeClr val="tx1"/>
          </a:fontRef>
        </p:style>
      </p:cxnSp>
      <p:sp>
        <p:nvSpPr>
          <p:cNvPr id="18" name="Rectangle 4"/>
          <p:cNvSpPr/>
          <p:nvPr/>
        </p:nvSpPr>
        <p:spPr>
          <a:xfrm>
            <a:off x="501983" y="2863643"/>
            <a:ext cx="8053576"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smtClean="0"/>
              <a:t>Necesidad de cumplir las disposiciones </a:t>
            </a:r>
            <a:r>
              <a:rPr lang="es-EC" b="1" dirty="0" smtClean="0">
                <a:solidFill>
                  <a:schemeClr val="tx1"/>
                </a:solidFill>
              </a:rPr>
              <a:t>legales vigentes </a:t>
            </a:r>
            <a:endParaRPr lang="es-EC" b="1" dirty="0">
              <a:solidFill>
                <a:schemeClr val="tx1"/>
              </a:solidFill>
            </a:endParaRPr>
          </a:p>
        </p:txBody>
      </p:sp>
    </p:spTree>
    <p:extLst>
      <p:ext uri="{BB962C8B-B14F-4D97-AF65-F5344CB8AC3E}">
        <p14:creationId xmlns:p14="http://schemas.microsoft.com/office/powerpoint/2010/main" val="2786895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1008112"/>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20</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82488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292421" cy="4823053"/>
          </a:xfrm>
          <a:prstGeom prst="rect">
            <a:avLst/>
          </a:prstGeom>
          <a:noFill/>
          <a:ln>
            <a:solidFill>
              <a:schemeClr val="accent1">
                <a:lumMod val="40000"/>
                <a:lumOff val="60000"/>
              </a:schemeClr>
            </a:solidFill>
          </a:ln>
        </p:spPr>
        <p:txBody>
          <a:bodyPr wrap="square" rtlCol="0">
            <a:noAutofit/>
          </a:bodyPr>
          <a:lstStyle/>
          <a:p>
            <a:endParaRPr lang="es-EC"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693798"/>
            <a:ext cx="4248472" cy="252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462821"/>
            <a:ext cx="5070126" cy="2268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8"/>
          <p:cNvSpPr/>
          <p:nvPr/>
        </p:nvSpPr>
        <p:spPr>
          <a:xfrm rot="16200000">
            <a:off x="1702947" y="3301420"/>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Tree>
    <p:extLst>
      <p:ext uri="{BB962C8B-B14F-4D97-AF65-F5344CB8AC3E}">
        <p14:creationId xmlns:p14="http://schemas.microsoft.com/office/powerpoint/2010/main" val="2769442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1008112"/>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21</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82488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292421" cy="4823053"/>
          </a:xfrm>
          <a:prstGeom prst="rect">
            <a:avLst/>
          </a:prstGeom>
          <a:noFill/>
          <a:ln>
            <a:solidFill>
              <a:schemeClr val="accent1">
                <a:lumMod val="40000"/>
                <a:lumOff val="60000"/>
              </a:schemeClr>
            </a:solidFill>
          </a:ln>
        </p:spPr>
        <p:txBody>
          <a:bodyPr wrap="square" rtlCol="0">
            <a:noAutofit/>
          </a:bodyPr>
          <a:lstStyle/>
          <a:p>
            <a:endParaRPr lang="es-EC" dirty="0"/>
          </a:p>
        </p:txBody>
      </p:sp>
      <p:pic>
        <p:nvPicPr>
          <p:cNvPr id="16" name="15 Imagen"/>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060848"/>
            <a:ext cx="6103590" cy="3600400"/>
          </a:xfrm>
          <a:prstGeom prst="rect">
            <a:avLst/>
          </a:prstGeom>
          <a:noFill/>
          <a:ln>
            <a:noFill/>
          </a:ln>
        </p:spPr>
      </p:pic>
      <p:sp>
        <p:nvSpPr>
          <p:cNvPr id="17" name="Rectangle 19"/>
          <p:cNvSpPr/>
          <p:nvPr/>
        </p:nvSpPr>
        <p:spPr>
          <a:xfrm rot="16200000">
            <a:off x="1238769" y="3727460"/>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Tree>
    <p:extLst>
      <p:ext uri="{BB962C8B-B14F-4D97-AF65-F5344CB8AC3E}">
        <p14:creationId xmlns:p14="http://schemas.microsoft.com/office/powerpoint/2010/main" val="795156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1008112"/>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22</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82488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412776"/>
            <a:ext cx="6292421" cy="4823053"/>
          </a:xfrm>
          <a:prstGeom prst="rect">
            <a:avLst/>
          </a:prstGeom>
          <a:noFill/>
          <a:ln>
            <a:solidFill>
              <a:schemeClr val="accent1">
                <a:lumMod val="40000"/>
                <a:lumOff val="60000"/>
              </a:schemeClr>
            </a:solidFill>
          </a:ln>
        </p:spPr>
        <p:txBody>
          <a:bodyPr wrap="square" rtlCol="0">
            <a:noAutofit/>
          </a:bodyPr>
          <a:lstStyle/>
          <a:p>
            <a:endParaRPr lang="es-EC" dirty="0"/>
          </a:p>
        </p:txBody>
      </p:sp>
      <p:pic>
        <p:nvPicPr>
          <p:cNvPr id="16" name="Imagen 15"/>
          <p:cNvPicPr>
            <a:picLocks noChangeAspect="1"/>
          </p:cNvPicPr>
          <p:nvPr/>
        </p:nvPicPr>
        <p:blipFill>
          <a:blip r:embed="rId3"/>
          <a:stretch>
            <a:fillRect/>
          </a:stretch>
        </p:blipFill>
        <p:spPr>
          <a:xfrm>
            <a:off x="2339752" y="1603720"/>
            <a:ext cx="6182644" cy="4489576"/>
          </a:xfrm>
          <a:prstGeom prst="rect">
            <a:avLst/>
          </a:prstGeom>
        </p:spPr>
      </p:pic>
      <p:sp>
        <p:nvSpPr>
          <p:cNvPr id="21" name="Rectangle 19"/>
          <p:cNvSpPr/>
          <p:nvPr/>
        </p:nvSpPr>
        <p:spPr>
          <a:xfrm rot="16200000">
            <a:off x="1227173" y="3635134"/>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Tree>
    <p:extLst>
      <p:ext uri="{BB962C8B-B14F-4D97-AF65-F5344CB8AC3E}">
        <p14:creationId xmlns:p14="http://schemas.microsoft.com/office/powerpoint/2010/main" val="720772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864095"/>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23</a:t>
            </a:fld>
            <a:endParaRPr lang="es-EC"/>
          </a:p>
        </p:txBody>
      </p:sp>
      <p:sp>
        <p:nvSpPr>
          <p:cNvPr id="6" name="Cuadro de texto 14"/>
          <p:cNvSpPr txBox="1"/>
          <p:nvPr/>
        </p:nvSpPr>
        <p:spPr>
          <a:xfrm>
            <a:off x="251520" y="3102956"/>
            <a:ext cx="159956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2308214"/>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700808"/>
            <a:ext cx="6292421" cy="459347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5" name="4 CuadroTexto"/>
          <p:cNvSpPr txBox="1"/>
          <p:nvPr/>
        </p:nvSpPr>
        <p:spPr>
          <a:xfrm>
            <a:off x="2411761" y="1772816"/>
            <a:ext cx="6120680" cy="2523768"/>
          </a:xfrm>
          <a:prstGeom prst="rect">
            <a:avLst/>
          </a:prstGeom>
          <a:solidFill>
            <a:schemeClr val="accent1">
              <a:lumMod val="20000"/>
              <a:lumOff val="80000"/>
            </a:schemeClr>
          </a:solidFill>
        </p:spPr>
        <p:txBody>
          <a:bodyPr wrap="square" rtlCol="0">
            <a:spAutoFit/>
          </a:bodyPr>
          <a:lstStyle/>
          <a:p>
            <a:pPr lvl="0" algn="just"/>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Consiste en establecer:</a:t>
            </a:r>
          </a:p>
          <a:p>
            <a:pPr marL="285750" lvl="0" indent="-285750" algn="just">
              <a:buFont typeface="Arial" panose="020B0604020202020204" pitchFamily="34" charset="0"/>
              <a:buChar char="•"/>
            </a:pPr>
            <a:r>
              <a:rPr lang="es-EC" altLang="es-ES" sz="1400" b="1" dirty="0" smtClean="0" bmk="">
                <a:solidFill>
                  <a:srgbClr val="000000"/>
                </a:solidFill>
                <a:latin typeface="Arial" panose="020B0604020202020204" pitchFamily="34" charset="0"/>
                <a:ea typeface="Calibri" pitchFamily="34" charset="0"/>
                <a:cs typeface="Arial" panose="020B0604020202020204" pitchFamily="34" charset="0"/>
              </a:rPr>
              <a:t>Criterios de evaluación</a:t>
            </a:r>
            <a:r>
              <a:rPr lang="es-EC" altLang="es-ES" sz="1400" dirty="0" smtClean="0" bmk="">
                <a:solidFill>
                  <a:srgbClr val="000000"/>
                </a:solidFill>
                <a:latin typeface="Arial" panose="020B0604020202020204" pitchFamily="34" charset="0"/>
                <a:ea typeface="Calibri"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Determina el </a:t>
            </a:r>
            <a:r>
              <a:rPr lang="es-ES" sz="1400" dirty="0" smtClean="0">
                <a:latin typeface="Arial" panose="020B0604020202020204" pitchFamily="34" charset="0"/>
                <a:cs typeface="Arial" panose="020B0604020202020204" pitchFamily="34" charset="0"/>
              </a:rPr>
              <a:t>riesgo </a:t>
            </a:r>
            <a:r>
              <a:rPr lang="es-ES" sz="1400" dirty="0" smtClean="0">
                <a:latin typeface="Arial" panose="020B0604020202020204" pitchFamily="34" charset="0"/>
                <a:cs typeface="Arial" panose="020B0604020202020204" pitchFamily="34" charset="0"/>
                <a:sym typeface="Wingdings" panose="05000000000000000000" pitchFamily="2" charset="2"/>
              </a:rPr>
              <a:t></a:t>
            </a:r>
            <a:r>
              <a:rPr lang="es-ES" sz="1400" dirty="0" smtClean="0">
                <a:latin typeface="Arial" panose="020B0604020202020204" pitchFamily="34" charset="0"/>
                <a:cs typeface="Arial" panose="020B0604020202020204" pitchFamily="34" charset="0"/>
              </a:rPr>
              <a:t> el </a:t>
            </a:r>
            <a:r>
              <a:rPr lang="es-ES" sz="1400" dirty="0">
                <a:latin typeface="Arial" panose="020B0604020202020204" pitchFamily="34" charset="0"/>
                <a:cs typeface="Arial" panose="020B0604020202020204" pitchFamily="34" charset="0"/>
              </a:rPr>
              <a:t>valor estratégico, criticidad de los activos, requisitos legales y reglamentarios, importancia de la disponibilidad, confidencialidad e integridad y las expectativas de las partes interesadas</a:t>
            </a:r>
            <a:r>
              <a:rPr lang="es-ES" sz="1400" dirty="0" smtClean="0">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r>
              <a:rPr lang="es-EC" altLang="es-ES" sz="1400" b="1" dirty="0" smtClean="0" bmk="">
                <a:solidFill>
                  <a:srgbClr val="000000"/>
                </a:solidFill>
                <a:latin typeface="Arial" panose="020B0604020202020204" pitchFamily="34" charset="0"/>
                <a:cs typeface="Arial" panose="020B0604020202020204" pitchFamily="34" charset="0"/>
              </a:rPr>
              <a:t>Criterios de impacto</a:t>
            </a:r>
            <a:r>
              <a:rPr lang="es-EC" altLang="es-ES" sz="1400" dirty="0" smtClean="0" bmk="">
                <a:solidFill>
                  <a:srgbClr val="000000"/>
                </a:solidFill>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daño o costo para la organización causados por un evento de seguridad</a:t>
            </a:r>
            <a:endParaRPr lang="es-EC" altLang="es-ES" sz="1400" dirty="0" smtClean="0" bmk="">
              <a:solidFill>
                <a:srgbClr val="000000"/>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C" altLang="es-ES" sz="1400" b="1" dirty="0" smtClean="0" bmk="">
                <a:solidFill>
                  <a:srgbClr val="000000"/>
                </a:solidFill>
                <a:latin typeface="Arial" panose="020B0604020202020204" pitchFamily="34" charset="0"/>
                <a:cs typeface="Arial" panose="020B0604020202020204" pitchFamily="34" charset="0"/>
              </a:rPr>
              <a:t>Criterios de aceptación del riesgo</a:t>
            </a:r>
            <a:r>
              <a:rPr lang="es-EC" altLang="es-ES" sz="1400" dirty="0" smtClean="0" bmk="">
                <a:solidFill>
                  <a:srgbClr val="000000"/>
                </a:solidFill>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bajo qué criterios se aceptarán los </a:t>
            </a:r>
            <a:r>
              <a:rPr lang="es-ES" sz="1400" dirty="0" smtClean="0">
                <a:latin typeface="Arial" panose="020B0604020202020204" pitchFamily="34" charset="0"/>
                <a:cs typeface="Arial" panose="020B0604020202020204" pitchFamily="34" charset="0"/>
              </a:rPr>
              <a:t>riesgos –&gt; Políticas, objetivos de la organización y partes interesadas.</a:t>
            </a:r>
            <a:endParaRPr lang="es-ES" altLang="es-ES" sz="1400" dirty="0" bmk="">
              <a:latin typeface="Arial" pitchFamily="34" charset="0"/>
              <a:cs typeface="Arial" pitchFamily="34" charset="0"/>
            </a:endParaRP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itchFamily="34" charset="0"/>
              <a:cs typeface="Arial" pitchFamily="34" charset="0"/>
            </a:endParaRPr>
          </a:p>
        </p:txBody>
      </p:sp>
      <p:sp>
        <p:nvSpPr>
          <p:cNvPr id="17" name="Rectangle 16"/>
          <p:cNvSpPr/>
          <p:nvPr/>
        </p:nvSpPr>
        <p:spPr>
          <a:xfrm rot="16200000">
            <a:off x="1617455" y="2833458"/>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18" name="16 CuadroTexto"/>
          <p:cNvSpPr txBox="1"/>
          <p:nvPr/>
        </p:nvSpPr>
        <p:spPr>
          <a:xfrm>
            <a:off x="2411760" y="4572295"/>
            <a:ext cx="6140088" cy="994958"/>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r>
              <a:rPr lang="es-EC" sz="1400" dirty="0" smtClean="0" bmk="">
                <a:solidFill>
                  <a:srgbClr val="000000"/>
                </a:solidFill>
                <a:latin typeface="Arial" panose="020B0604020202020204" pitchFamily="34" charset="0"/>
                <a:ea typeface="Calibri" pitchFamily="34" charset="0"/>
                <a:cs typeface="Arial" panose="020B0604020202020204" pitchFamily="34" charset="0"/>
              </a:rPr>
              <a:t>Reuniones con el Rector de la Universidad.</a:t>
            </a:r>
          </a:p>
          <a:p>
            <a:r>
              <a:rPr lang="es-EC" sz="1400" dirty="0" smtClean="0" bmk="">
                <a:solidFill>
                  <a:srgbClr val="000000"/>
                </a:solidFill>
                <a:latin typeface="Arial" panose="020B0604020202020204" pitchFamily="34" charset="0"/>
                <a:ea typeface="Calibri" pitchFamily="34" charset="0"/>
                <a:cs typeface="Arial" panose="020B0604020202020204" pitchFamily="34" charset="0"/>
              </a:rPr>
              <a:t>Definición de criterios por parte del Rector.</a:t>
            </a:r>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p:txBody>
      </p:sp>
      <p:sp>
        <p:nvSpPr>
          <p:cNvPr id="19" name="Rectangle 18"/>
          <p:cNvSpPr/>
          <p:nvPr/>
        </p:nvSpPr>
        <p:spPr>
          <a:xfrm rot="16200000">
            <a:off x="1695171" y="4837904"/>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Tree>
    <p:extLst>
      <p:ext uri="{BB962C8B-B14F-4D97-AF65-F5344CB8AC3E}">
        <p14:creationId xmlns:p14="http://schemas.microsoft.com/office/powerpoint/2010/main" val="179147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188640"/>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24</a:t>
            </a:fld>
            <a:endParaRPr lang="es-EC"/>
          </a:p>
        </p:txBody>
      </p:sp>
      <p:sp>
        <p:nvSpPr>
          <p:cNvPr id="6" name="Cuadro de texto 14"/>
          <p:cNvSpPr txBox="1"/>
          <p:nvPr/>
        </p:nvSpPr>
        <p:spPr>
          <a:xfrm>
            <a:off x="251520" y="3102956"/>
            <a:ext cx="159956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3354940"/>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340768"/>
            <a:ext cx="6292421" cy="495351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7" name="Rectangle 19"/>
          <p:cNvSpPr/>
          <p:nvPr/>
        </p:nvSpPr>
        <p:spPr>
          <a:xfrm rot="16200000">
            <a:off x="1252630" y="2299525"/>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18" name="2 CuadroTexto"/>
          <p:cNvSpPr txBox="1"/>
          <p:nvPr/>
        </p:nvSpPr>
        <p:spPr>
          <a:xfrm>
            <a:off x="2394868" y="1568533"/>
            <a:ext cx="6120680" cy="434688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pPr lvl="0"/>
            <a:r>
              <a:rPr lang="es-ES" sz="1400" b="1" dirty="0" bmk="">
                <a:solidFill>
                  <a:srgbClr val="000000"/>
                </a:solidFill>
                <a:latin typeface="Arial" panose="020B0604020202020204" pitchFamily="34" charset="0"/>
                <a:ea typeface="Calibri" pitchFamily="34" charset="0"/>
                <a:cs typeface="Arial" panose="020B0604020202020204" pitchFamily="34" charset="0"/>
              </a:rPr>
              <a:t>Criterios de evaluación del riesgo </a:t>
            </a:r>
            <a:endParaRPr lang="es-ES" sz="1400" b="1" dirty="0" smtClean="0" bmk="">
              <a:solidFill>
                <a:srgbClr val="000000"/>
              </a:solidFill>
              <a:latin typeface="Arial" panose="020B0604020202020204" pitchFamily="34" charset="0"/>
              <a:ea typeface="Calibri" pitchFamily="34" charset="0"/>
              <a:cs typeface="Arial" panose="020B0604020202020204" pitchFamily="34" charset="0"/>
            </a:endParaRPr>
          </a:p>
          <a:p>
            <a:pPr lvl="0"/>
            <a:endParaRPr lang="es-ES" sz="1400" b="1" dirty="0" bmk="">
              <a:solidFill>
                <a:srgbClr val="000000"/>
              </a:solidFill>
              <a:latin typeface="Arial" panose="020B0604020202020204" pitchFamily="34" charset="0"/>
              <a:ea typeface="Calibri" pitchFamily="34" charset="0"/>
              <a:cs typeface="Arial" panose="020B0604020202020204" pitchFamily="34" charset="0"/>
            </a:endParaRP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El </a:t>
            </a:r>
            <a:r>
              <a:rPr lang="es-ES" sz="1400" b="1" dirty="0" bmk="">
                <a:solidFill>
                  <a:srgbClr val="000000"/>
                </a:solidFill>
                <a:latin typeface="Arial" panose="020B0604020202020204" pitchFamily="34" charset="0"/>
                <a:ea typeface="Calibri" pitchFamily="34" charset="0"/>
                <a:cs typeface="Arial" panose="020B0604020202020204" pitchFamily="34" charset="0"/>
              </a:rPr>
              <a:t>valor estratégico </a:t>
            </a:r>
            <a:r>
              <a:rPr lang="es-ES" sz="1400" dirty="0" bmk="">
                <a:solidFill>
                  <a:srgbClr val="000000"/>
                </a:solidFill>
                <a:latin typeface="Arial" panose="020B0604020202020204" pitchFamily="34" charset="0"/>
                <a:ea typeface="Calibri" pitchFamily="34" charset="0"/>
                <a:cs typeface="Arial" panose="020B0604020202020204" pitchFamily="34" charset="0"/>
              </a:rPr>
              <a:t>del proceso de información en la organización es muy importante, así como los </a:t>
            </a:r>
            <a:r>
              <a:rPr lang="es-ES" sz="1400" b="1" dirty="0" bmk="">
                <a:solidFill>
                  <a:srgbClr val="000000"/>
                </a:solidFill>
                <a:latin typeface="Arial" panose="020B0604020202020204" pitchFamily="34" charset="0"/>
                <a:ea typeface="Calibri" pitchFamily="34" charset="0"/>
                <a:cs typeface="Arial" panose="020B0604020202020204" pitchFamily="34" charset="0"/>
              </a:rPr>
              <a:t>requisitos legales y reglamentarios</a:t>
            </a:r>
            <a:r>
              <a:rPr lang="es-ES" sz="1400" dirty="0" bmk="">
                <a:solidFill>
                  <a:srgbClr val="000000"/>
                </a:solidFill>
                <a:latin typeface="Arial" panose="020B0604020202020204" pitchFamily="34" charset="0"/>
                <a:ea typeface="Calibri" pitchFamily="34" charset="0"/>
                <a:cs typeface="Arial" panose="020B0604020202020204" pitchFamily="34" charset="0"/>
              </a:rPr>
              <a:t>, la ley que ampara al funcionamiento de las Universidades especifica que se debe contar con un proceso de selección para el  ingreso a las instituciones de Educación Superior públicas y privadas, que garantice equidad de oportunidades y transparencia.</a:t>
            </a:r>
          </a:p>
          <a:p>
            <a:pPr marL="285750" lvl="0" indent="-285750">
              <a:buFont typeface="Arial" panose="020B0604020202020204" pitchFamily="34" charset="0"/>
              <a:buChar char="•"/>
            </a:pPr>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Las </a:t>
            </a:r>
            <a:r>
              <a:rPr lang="es-ES" sz="1400" b="1" dirty="0" bmk="">
                <a:solidFill>
                  <a:srgbClr val="000000"/>
                </a:solidFill>
                <a:latin typeface="Arial" panose="020B0604020202020204" pitchFamily="34" charset="0"/>
                <a:ea typeface="Calibri" pitchFamily="34" charset="0"/>
                <a:cs typeface="Arial" panose="020B0604020202020204" pitchFamily="34" charset="0"/>
              </a:rPr>
              <a:t>expectativas de la sociedad </a:t>
            </a:r>
            <a:r>
              <a:rPr lang="es-ES" sz="1400" dirty="0" bmk="">
                <a:solidFill>
                  <a:srgbClr val="000000"/>
                </a:solidFill>
                <a:latin typeface="Arial" panose="020B0604020202020204" pitchFamily="34" charset="0"/>
                <a:ea typeface="Calibri" pitchFamily="34" charset="0"/>
                <a:cs typeface="Arial" panose="020B0604020202020204" pitchFamily="34" charset="0"/>
              </a:rPr>
              <a:t>respecto a la </a:t>
            </a:r>
            <a:r>
              <a:rPr lang="es-ES" sz="1400" b="1" dirty="0" bmk="">
                <a:solidFill>
                  <a:srgbClr val="000000"/>
                </a:solidFill>
                <a:latin typeface="Arial" panose="020B0604020202020204" pitchFamily="34" charset="0"/>
                <a:ea typeface="Calibri" pitchFamily="34" charset="0"/>
                <a:cs typeface="Arial" panose="020B0604020202020204" pitchFamily="34" charset="0"/>
              </a:rPr>
              <a:t>buena reputación </a:t>
            </a:r>
            <a:r>
              <a:rPr lang="es-ES" sz="1400" dirty="0" bmk="">
                <a:solidFill>
                  <a:srgbClr val="000000"/>
                </a:solidFill>
                <a:latin typeface="Arial" panose="020B0604020202020204" pitchFamily="34" charset="0"/>
                <a:ea typeface="Calibri" pitchFamily="34" charset="0"/>
                <a:cs typeface="Arial" panose="020B0604020202020204" pitchFamily="34" charset="0"/>
              </a:rPr>
              <a:t>que tiene la institución es muy importante.</a:t>
            </a:r>
          </a:p>
          <a:p>
            <a:pPr marL="285750" lvl="0" indent="-285750">
              <a:buFont typeface="Arial" panose="020B0604020202020204" pitchFamily="34" charset="0"/>
              <a:buChar char="•"/>
            </a:pPr>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El </a:t>
            </a:r>
            <a:r>
              <a:rPr lang="es-ES" sz="1400" b="1" dirty="0" bmk="">
                <a:solidFill>
                  <a:srgbClr val="000000"/>
                </a:solidFill>
                <a:latin typeface="Arial" panose="020B0604020202020204" pitchFamily="34" charset="0"/>
                <a:ea typeface="Calibri" pitchFamily="34" charset="0"/>
                <a:cs typeface="Arial" panose="020B0604020202020204" pitchFamily="34" charset="0"/>
              </a:rPr>
              <a:t>valor de los activos </a:t>
            </a:r>
            <a:r>
              <a:rPr lang="es-ES" sz="1400" dirty="0" bmk="">
                <a:solidFill>
                  <a:srgbClr val="000000"/>
                </a:solidFill>
                <a:latin typeface="Arial" panose="020B0604020202020204" pitchFamily="34" charset="0"/>
                <a:ea typeface="Calibri" pitchFamily="34" charset="0"/>
                <a:cs typeface="Arial" panose="020B0604020202020204" pitchFamily="34" charset="0"/>
              </a:rPr>
              <a:t>es importante para la UTE, ya que normalmente utilizan información sensible y crítica en todo el proceso de admisión que reflejan  las aptitudes y conocimientos de los aspirantes.</a:t>
            </a:r>
          </a:p>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568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25</a:t>
            </a:fld>
            <a:endParaRPr lang="es-EC"/>
          </a:p>
        </p:txBody>
      </p:sp>
      <p:sp>
        <p:nvSpPr>
          <p:cNvPr id="6" name="Cuadro de texto 14"/>
          <p:cNvSpPr txBox="1"/>
          <p:nvPr/>
        </p:nvSpPr>
        <p:spPr>
          <a:xfrm>
            <a:off x="251520" y="3102956"/>
            <a:ext cx="159956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3354940"/>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590788"/>
            <a:ext cx="6292421" cy="470349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Rectangle 19"/>
          <p:cNvSpPr/>
          <p:nvPr/>
        </p:nvSpPr>
        <p:spPr>
          <a:xfrm rot="16200000">
            <a:off x="1274825" y="2263009"/>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18" name="2 CuadroTexto"/>
          <p:cNvSpPr txBox="1"/>
          <p:nvPr/>
        </p:nvSpPr>
        <p:spPr>
          <a:xfrm>
            <a:off x="2411760" y="1765648"/>
            <a:ext cx="6120680" cy="434688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pPr lvl="0"/>
            <a:r>
              <a:rPr lang="es-ES" sz="1400" b="1" dirty="0" bmk="">
                <a:solidFill>
                  <a:srgbClr val="000000"/>
                </a:solidFill>
                <a:latin typeface="Arial" panose="020B0604020202020204" pitchFamily="34" charset="0"/>
                <a:ea typeface="Calibri" pitchFamily="34" charset="0"/>
                <a:cs typeface="Arial" panose="020B0604020202020204" pitchFamily="34" charset="0"/>
              </a:rPr>
              <a:t>Criterios de impacto </a:t>
            </a:r>
          </a:p>
          <a:p>
            <a:pPr lvl="0"/>
            <a:endParaRPr lang="es-ES" sz="1400" b="1" dirty="0" bmk="">
              <a:solidFill>
                <a:srgbClr val="000000"/>
              </a:solidFill>
              <a:latin typeface="Arial" panose="020B0604020202020204" pitchFamily="34" charset="0"/>
              <a:ea typeface="Calibri" pitchFamily="34" charset="0"/>
              <a:cs typeface="Arial" panose="020B0604020202020204" pitchFamily="34" charset="0"/>
            </a:endParaRPr>
          </a:p>
          <a:p>
            <a:r>
              <a:rPr lang="es-ES" sz="1400" dirty="0" bmk="">
                <a:solidFill>
                  <a:srgbClr val="000000"/>
                </a:solidFill>
                <a:latin typeface="Arial" panose="020B0604020202020204" pitchFamily="34" charset="0"/>
                <a:ea typeface="Calibri" pitchFamily="34" charset="0"/>
                <a:cs typeface="Arial" panose="020B0604020202020204" pitchFamily="34" charset="0"/>
              </a:rPr>
              <a:t>Los criterios de impacto están constituidos por los siguientes aspectos: </a:t>
            </a:r>
          </a:p>
          <a:p>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La brecha de la seguridad de la información que afecta directamente a la pérdida de confidencialidad, integridad y disponibilidad de los activos involucrados en el proceso y que pongan en r</a:t>
            </a:r>
            <a:r>
              <a:rPr lang="es-ES" sz="1400" b="1" dirty="0" bmk="">
                <a:solidFill>
                  <a:srgbClr val="000000"/>
                </a:solidFill>
                <a:latin typeface="Arial" panose="020B0604020202020204" pitchFamily="34" charset="0"/>
                <a:ea typeface="Calibri" pitchFamily="34" charset="0"/>
                <a:cs typeface="Arial" panose="020B0604020202020204" pitchFamily="34" charset="0"/>
              </a:rPr>
              <a:t>iesgo la confianza del proceso, el cumplimiento legal y los resultados de la selección de aspirantes.</a:t>
            </a:r>
          </a:p>
          <a:p>
            <a:pPr lvl="0" algn="just"/>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pPr marL="285750" lvl="0" indent="-285750" algn="just">
              <a:buFont typeface="Arial" panose="020B0604020202020204" pitchFamily="34" charset="0"/>
              <a:buChar char="•"/>
            </a:pPr>
            <a:r>
              <a:rPr lang="es-ES" sz="1400" dirty="0" bmk="">
                <a:solidFill>
                  <a:srgbClr val="000000"/>
                </a:solidFill>
                <a:latin typeface="Arial" panose="020B0604020202020204" pitchFamily="34" charset="0"/>
                <a:ea typeface="Calibri" pitchFamily="34" charset="0"/>
                <a:cs typeface="Arial" panose="020B0604020202020204" pitchFamily="34" charset="0"/>
              </a:rPr>
              <a:t>Las pérdidas económicas de los activos en función del </a:t>
            </a:r>
            <a:r>
              <a:rPr lang="es-ES" sz="1400" b="1" dirty="0" bmk="">
                <a:solidFill>
                  <a:srgbClr val="000000"/>
                </a:solidFill>
                <a:latin typeface="Arial" panose="020B0604020202020204" pitchFamily="34" charset="0"/>
                <a:ea typeface="Calibri" pitchFamily="34" charset="0"/>
                <a:cs typeface="Arial" panose="020B0604020202020204" pitchFamily="34" charset="0"/>
              </a:rPr>
              <a:t>coste de compra </a:t>
            </a:r>
            <a:r>
              <a:rPr lang="es-ES" sz="1400" dirty="0" bmk="">
                <a:solidFill>
                  <a:srgbClr val="000000"/>
                </a:solidFill>
                <a:latin typeface="Arial" panose="020B0604020202020204" pitchFamily="34" charset="0"/>
                <a:ea typeface="Calibri" pitchFamily="34" charset="0"/>
                <a:cs typeface="Arial" panose="020B0604020202020204" pitchFamily="34" charset="0"/>
              </a:rPr>
              <a:t>para los activos tangibles y el </a:t>
            </a:r>
            <a:r>
              <a:rPr lang="es-ES" sz="1400" b="1" dirty="0" bmk="">
                <a:solidFill>
                  <a:srgbClr val="000000"/>
                </a:solidFill>
                <a:latin typeface="Arial" panose="020B0604020202020204" pitchFamily="34" charset="0"/>
                <a:ea typeface="Calibri" pitchFamily="34" charset="0"/>
                <a:cs typeface="Arial" panose="020B0604020202020204" pitchFamily="34" charset="0"/>
              </a:rPr>
              <a:t>valor de recuperación</a:t>
            </a:r>
            <a:r>
              <a:rPr lang="es-ES" sz="1400" dirty="0" bmk="">
                <a:solidFill>
                  <a:srgbClr val="000000"/>
                </a:solidFill>
                <a:latin typeface="Arial" panose="020B0604020202020204" pitchFamily="34" charset="0"/>
                <a:ea typeface="Calibri" pitchFamily="34" charset="0"/>
                <a:cs typeface="Arial" panose="020B0604020202020204" pitchFamily="34" charset="0"/>
              </a:rPr>
              <a:t>, pérdida, </a:t>
            </a:r>
            <a:r>
              <a:rPr lang="es-ES" sz="1400" b="1" dirty="0" bmk="">
                <a:solidFill>
                  <a:srgbClr val="000000"/>
                </a:solidFill>
                <a:latin typeface="Arial" panose="020B0604020202020204" pitchFamily="34" charset="0"/>
                <a:ea typeface="Calibri" pitchFamily="34" charset="0"/>
                <a:cs typeface="Arial" panose="020B0604020202020204" pitchFamily="34" charset="0"/>
              </a:rPr>
              <a:t>incumplimiento</a:t>
            </a:r>
            <a:r>
              <a:rPr lang="es-ES" sz="1400" dirty="0" bmk="">
                <a:solidFill>
                  <a:srgbClr val="000000"/>
                </a:solidFill>
                <a:latin typeface="Arial" panose="020B0604020202020204" pitchFamily="34" charset="0"/>
                <a:ea typeface="Calibri" pitchFamily="34" charset="0"/>
                <a:cs typeface="Arial" panose="020B0604020202020204" pitchFamily="34" charset="0"/>
              </a:rPr>
              <a:t>, pérdida de buen nombre y multas para el caso de los activos intangibles.</a:t>
            </a:r>
          </a:p>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93610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26</a:t>
            </a:fld>
            <a:endParaRPr lang="es-EC"/>
          </a:p>
        </p:txBody>
      </p:sp>
      <p:sp>
        <p:nvSpPr>
          <p:cNvPr id="6" name="Cuadro de texto 14"/>
          <p:cNvSpPr txBox="1"/>
          <p:nvPr/>
        </p:nvSpPr>
        <p:spPr>
          <a:xfrm>
            <a:off x="251520" y="3102956"/>
            <a:ext cx="1599567" cy="503968"/>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3354940"/>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590788"/>
            <a:ext cx="6292421" cy="4703498"/>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Rectangle 19"/>
          <p:cNvSpPr/>
          <p:nvPr/>
        </p:nvSpPr>
        <p:spPr>
          <a:xfrm rot="16200000">
            <a:off x="1274825" y="2263009"/>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17" name="2 CuadroTexto"/>
          <p:cNvSpPr txBox="1"/>
          <p:nvPr/>
        </p:nvSpPr>
        <p:spPr>
          <a:xfrm>
            <a:off x="2375756" y="1779287"/>
            <a:ext cx="6120680" cy="4346884"/>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pPr lvl="0" algn="just"/>
            <a:r>
              <a:rPr lang="es-ES" sz="1400" b="1" dirty="0" bmk="">
                <a:solidFill>
                  <a:srgbClr val="000000"/>
                </a:solidFill>
                <a:latin typeface="Arial" panose="020B0604020202020204" pitchFamily="34" charset="0"/>
                <a:ea typeface="Calibri" pitchFamily="34" charset="0"/>
                <a:cs typeface="Arial" panose="020B0604020202020204" pitchFamily="34" charset="0"/>
              </a:rPr>
              <a:t>Criterios de aceptación del riesgo </a:t>
            </a:r>
          </a:p>
          <a:p>
            <a:pPr lvl="0" algn="just"/>
            <a:endParaRPr lang="es-ES" sz="1400" b="1" dirty="0" bmk="">
              <a:solidFill>
                <a:srgbClr val="000000"/>
              </a:solidFill>
              <a:latin typeface="Arial" panose="020B0604020202020204" pitchFamily="34" charset="0"/>
              <a:ea typeface="Calibri" pitchFamily="34" charset="0"/>
              <a:cs typeface="Arial" panose="020B0604020202020204" pitchFamily="34" charset="0"/>
            </a:endParaRPr>
          </a:p>
          <a:p>
            <a:pPr algn="just"/>
            <a:r>
              <a:rPr lang="es-ES" sz="1400" dirty="0" bmk="">
                <a:solidFill>
                  <a:srgbClr val="000000"/>
                </a:solidFill>
                <a:latin typeface="Arial" panose="020B0604020202020204" pitchFamily="34" charset="0"/>
                <a:ea typeface="Calibri" pitchFamily="34" charset="0"/>
                <a:cs typeface="Arial" panose="020B0604020202020204" pitchFamily="34" charset="0"/>
              </a:rPr>
              <a:t>En reuniones mantenidas con las autoridades de la Universidad de ha definido el apetito del riesgo del proceso de Admisión de Estudiantes, en donde, </a:t>
            </a:r>
            <a:r>
              <a:rPr lang="es-ES" sz="1400" b="1" dirty="0" bmk="">
                <a:solidFill>
                  <a:srgbClr val="000000"/>
                </a:solidFill>
                <a:latin typeface="Arial" panose="020B0604020202020204" pitchFamily="34" charset="0"/>
                <a:ea typeface="Calibri" pitchFamily="34" charset="0"/>
                <a:cs typeface="Arial" panose="020B0604020202020204" pitchFamily="34" charset="0"/>
              </a:rPr>
              <a:t>se acepta los riesgos del proceso que no afecten directamente y en gran medida a la confianza de la sociedad, imagen, el cumplimiento legal </a:t>
            </a:r>
            <a:r>
              <a:rPr lang="es-ES" sz="1400" dirty="0" bmk="">
                <a:solidFill>
                  <a:srgbClr val="000000"/>
                </a:solidFill>
                <a:latin typeface="Arial" panose="020B0604020202020204" pitchFamily="34" charset="0"/>
                <a:ea typeface="Calibri" pitchFamily="34" charset="0"/>
                <a:cs typeface="Arial" panose="020B0604020202020204" pitchFamily="34" charset="0"/>
              </a:rPr>
              <a:t>y ni a los resultados de la selección de aspirantes en beneficio de partes interesadas. </a:t>
            </a:r>
          </a:p>
          <a:p>
            <a:pPr algn="just"/>
            <a:endParaRPr lang="es-ES" sz="1400" dirty="0" bmk="">
              <a:solidFill>
                <a:srgbClr val="000000"/>
              </a:solidFill>
              <a:latin typeface="Arial" panose="020B0604020202020204" pitchFamily="34" charset="0"/>
              <a:ea typeface="Calibri" pitchFamily="34" charset="0"/>
              <a:cs typeface="Arial" panose="020B0604020202020204" pitchFamily="34" charset="0"/>
            </a:endParaRPr>
          </a:p>
          <a:p>
            <a:pPr algn="just"/>
            <a:r>
              <a:rPr lang="es-ES" sz="1400" dirty="0" bmk="">
                <a:solidFill>
                  <a:srgbClr val="000000"/>
                </a:solidFill>
                <a:latin typeface="Arial" panose="020B0604020202020204" pitchFamily="34" charset="0"/>
                <a:ea typeface="Calibri" pitchFamily="34" charset="0"/>
                <a:cs typeface="Arial" panose="020B0604020202020204" pitchFamily="34" charset="0"/>
              </a:rPr>
              <a:t>En evaluación de seguridad se gestionarán los riesgos en dos etapas: </a:t>
            </a:r>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marL="285750" indent="-285750" algn="just">
              <a:buFont typeface="Arial" panose="020B0604020202020204" pitchFamily="34" charset="0"/>
              <a:buChar char="•"/>
            </a:pPr>
            <a:r>
              <a:rPr lang="es-ES" sz="1400" dirty="0" smtClean="0" bmk="">
                <a:solidFill>
                  <a:srgbClr val="000000"/>
                </a:solidFill>
                <a:latin typeface="Arial" panose="020B0604020202020204" pitchFamily="34" charset="0"/>
                <a:ea typeface="Calibri" pitchFamily="34" charset="0"/>
                <a:cs typeface="Arial" panose="020B0604020202020204" pitchFamily="34" charset="0"/>
              </a:rPr>
              <a:t>la </a:t>
            </a:r>
            <a:r>
              <a:rPr lang="es-ES" sz="1400" dirty="0" bmk="">
                <a:solidFill>
                  <a:srgbClr val="000000"/>
                </a:solidFill>
                <a:latin typeface="Arial" panose="020B0604020202020204" pitchFamily="34" charset="0"/>
                <a:ea typeface="Calibri" pitchFamily="34" charset="0"/>
                <a:cs typeface="Arial" panose="020B0604020202020204" pitchFamily="34" charset="0"/>
              </a:rPr>
              <a:t>primera corresponde a los </a:t>
            </a:r>
            <a:r>
              <a:rPr lang="es-ES" sz="1400" b="1" dirty="0" bmk="">
                <a:solidFill>
                  <a:srgbClr val="000000"/>
                </a:solidFill>
                <a:latin typeface="Arial" panose="020B0604020202020204" pitchFamily="34" charset="0"/>
                <a:ea typeface="Calibri" pitchFamily="34" charset="0"/>
                <a:cs typeface="Arial" panose="020B0604020202020204" pitchFamily="34" charset="0"/>
              </a:rPr>
              <a:t>riesgos prioritarios </a:t>
            </a:r>
            <a:r>
              <a:rPr lang="es-ES" sz="1400" dirty="0" bmk="">
                <a:solidFill>
                  <a:srgbClr val="000000"/>
                </a:solidFill>
                <a:latin typeface="Arial" panose="020B0604020202020204" pitchFamily="34" charset="0"/>
                <a:ea typeface="Calibri" pitchFamily="34" charset="0"/>
                <a:cs typeface="Arial" panose="020B0604020202020204" pitchFamily="34" charset="0"/>
              </a:rPr>
              <a:t>mediante las acciones descritas plan de tratamientos propuesto, </a:t>
            </a:r>
            <a:endParaRPr lang="es-ES" sz="1400" dirty="0" smtClean="0" bmk="">
              <a:solidFill>
                <a:srgbClr val="000000"/>
              </a:solidFill>
              <a:latin typeface="Arial" panose="020B0604020202020204" pitchFamily="34" charset="0"/>
              <a:ea typeface="Calibri" pitchFamily="34" charset="0"/>
              <a:cs typeface="Arial" panose="020B0604020202020204" pitchFamily="34" charset="0"/>
            </a:endParaRPr>
          </a:p>
          <a:p>
            <a:pPr marL="285750" indent="-285750" algn="just">
              <a:buFont typeface="Arial" panose="020B0604020202020204" pitchFamily="34" charset="0"/>
              <a:buChar char="•"/>
            </a:pPr>
            <a:r>
              <a:rPr lang="es-ES" sz="1400" dirty="0" smtClean="0" bmk="">
                <a:solidFill>
                  <a:srgbClr val="000000"/>
                </a:solidFill>
                <a:latin typeface="Arial" panose="020B0604020202020204" pitchFamily="34" charset="0"/>
                <a:ea typeface="Calibri" pitchFamily="34" charset="0"/>
                <a:cs typeface="Arial" panose="020B0604020202020204" pitchFamily="34" charset="0"/>
              </a:rPr>
              <a:t>la </a:t>
            </a:r>
            <a:r>
              <a:rPr lang="es-ES" sz="1400" dirty="0" bmk="">
                <a:solidFill>
                  <a:srgbClr val="000000"/>
                </a:solidFill>
                <a:latin typeface="Arial" panose="020B0604020202020204" pitchFamily="34" charset="0"/>
                <a:ea typeface="Calibri" pitchFamily="34" charset="0"/>
                <a:cs typeface="Arial" panose="020B0604020202020204" pitchFamily="34" charset="0"/>
              </a:rPr>
              <a:t>segunda relacionada a los riesgos de nivel medio y bajo que a futuro se analizarán y se tomarán las acciones pertinentes.</a:t>
            </a:r>
          </a:p>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411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864096"/>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27</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78812" y="3928530"/>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18457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3" name="2 CuadroTexto"/>
          <p:cNvSpPr txBox="1"/>
          <p:nvPr/>
        </p:nvSpPr>
        <p:spPr>
          <a:xfrm>
            <a:off x="2411760" y="1629955"/>
            <a:ext cx="6055297" cy="4247317"/>
          </a:xfrm>
          <a:prstGeom prst="rect">
            <a:avLst/>
          </a:prstGeom>
          <a:solidFill>
            <a:schemeClr val="accent1">
              <a:lumMod val="20000"/>
              <a:lumOff val="80000"/>
            </a:schemeClr>
          </a:solidFill>
        </p:spPr>
        <p:txBody>
          <a:bodyPr wrap="square" rtlCol="0">
            <a:spAutoFit/>
          </a:bodyPr>
          <a:lstStyle/>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r>
              <a:rPr lang="es-ES" altLang="es-ES" sz="1400" dirty="0" smtClean="0" bmk="">
                <a:latin typeface="Arial" panose="020B0604020202020204" pitchFamily="34" charset="0"/>
                <a:ea typeface="Calibri" pitchFamily="34" charset="0"/>
                <a:cs typeface="Arial" panose="020B0604020202020204" pitchFamily="34" charset="0"/>
              </a:rPr>
              <a:t>Determinar </a:t>
            </a:r>
            <a:r>
              <a:rPr lang="es-ES" altLang="es-ES" sz="1400" dirty="0" bmk="">
                <a:latin typeface="Arial" panose="020B0604020202020204" pitchFamily="34" charset="0"/>
                <a:ea typeface="Calibri" pitchFamily="34" charset="0"/>
                <a:cs typeface="Arial" panose="020B0604020202020204" pitchFamily="34" charset="0"/>
              </a:rPr>
              <a:t>el cumplimiento de los requisitos obligatorios de la norma ISO/IEC 27001:2005 y los controles del Anexo A. </a:t>
            </a:r>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anose="020B0604020202020204" pitchFamily="34" charset="0"/>
              <a:ea typeface="Calibri" pitchFamily="34" charset="0"/>
              <a:cs typeface="Arial" panose="020B0604020202020204" pitchFamily="34" charset="0"/>
            </a:endParaRPr>
          </a:p>
          <a:p>
            <a:pPr lvl="0" algn="just"/>
            <a:r>
              <a:rPr lang="es-ES" altLang="es-ES" sz="1400" dirty="0" smtClean="0" bmk="">
                <a:latin typeface="Arial" panose="020B0604020202020204" pitchFamily="34" charset="0"/>
                <a:ea typeface="Calibri" pitchFamily="34" charset="0"/>
                <a:cs typeface="Arial" panose="020B0604020202020204" pitchFamily="34" charset="0"/>
              </a:rPr>
              <a:t>Análisis cualitativo </a:t>
            </a:r>
            <a:r>
              <a:rPr lang="es-ES" altLang="es-ES" sz="1400" dirty="0" smtClean="0" bmk="">
                <a:latin typeface="Arial" panose="020B0604020202020204" pitchFamily="34" charset="0"/>
                <a:ea typeface="Calibri" pitchFamily="34" charset="0"/>
                <a:cs typeface="Arial" panose="020B0604020202020204" pitchFamily="34" charset="0"/>
                <a:sym typeface="Wingdings" panose="05000000000000000000" pitchFamily="2" charset="2"/>
              </a:rPr>
              <a:t></a:t>
            </a:r>
            <a:r>
              <a:rPr lang="es-ES" altLang="es-ES" sz="1400" dirty="0" smtClean="0" bmk="">
                <a:latin typeface="Arial" panose="020B0604020202020204" pitchFamily="34" charset="0"/>
                <a:ea typeface="Calibri" pitchFamily="34" charset="0"/>
                <a:cs typeface="Arial" panose="020B0604020202020204" pitchFamily="34" charset="0"/>
              </a:rPr>
              <a:t> asignación </a:t>
            </a:r>
            <a:r>
              <a:rPr lang="es-ES" altLang="es-ES" sz="1400" dirty="0" bmk="">
                <a:latin typeface="Arial" panose="020B0604020202020204" pitchFamily="34" charset="0"/>
                <a:ea typeface="Calibri" pitchFamily="34" charset="0"/>
                <a:cs typeface="Arial" panose="020B0604020202020204" pitchFamily="34" charset="0"/>
              </a:rPr>
              <a:t>de un valor y porcentaje de cumplimiento por cada requisito y control, en función </a:t>
            </a:r>
            <a:r>
              <a:rPr lang="es-ES" altLang="es-ES" sz="1400" dirty="0" smtClean="0" bmk="">
                <a:latin typeface="Arial" panose="020B0604020202020204" pitchFamily="34" charset="0"/>
                <a:ea typeface="Calibri" pitchFamily="34" charset="0"/>
                <a:cs typeface="Arial" panose="020B0604020202020204" pitchFamily="34" charset="0"/>
              </a:rPr>
              <a:t>de la escala:</a:t>
            </a:r>
          </a:p>
          <a:p>
            <a:pPr lvl="0" algn="just"/>
            <a:endParaRPr lang="es-ES" altLang="es-ES" sz="1400" dirty="0" bmk="">
              <a:latin typeface="Arial" panose="020B0604020202020204" pitchFamily="34" charset="0"/>
              <a:ea typeface="Calibri" pitchFamily="34" charset="0"/>
              <a:cs typeface="Arial" panose="020B0604020202020204" pitchFamily="34" charset="0"/>
            </a:endParaRP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anose="020B0604020202020204" pitchFamily="34" charset="0"/>
              <a:ea typeface="Calibri" pitchFamily="34" charset="0"/>
              <a:cs typeface="Arial" panose="020B0604020202020204" pitchFamily="34" charset="0"/>
            </a:endParaRP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anose="020B0604020202020204" pitchFamily="34" charset="0"/>
              <a:ea typeface="Calibri" pitchFamily="34" charset="0"/>
              <a:cs typeface="Arial" panose="020B0604020202020204" pitchFamily="34" charset="0"/>
            </a:endParaRP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anose="020B0604020202020204" pitchFamily="34" charset="0"/>
              <a:ea typeface="Calibri" pitchFamily="34" charset="0"/>
              <a:cs typeface="Arial" panose="020B0604020202020204" pitchFamily="34" charset="0"/>
            </a:endParaRP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lvl="0" algn="just"/>
            <a:endParaRPr lang="es-ES" altLang="es-ES" sz="1400" dirty="0" bmk="">
              <a:latin typeface="Arial" panose="020B0604020202020204" pitchFamily="34" charset="0"/>
              <a:ea typeface="Calibri" pitchFamily="34" charset="0"/>
              <a:cs typeface="Arial" panose="020B0604020202020204" pitchFamily="34" charset="0"/>
            </a:endParaRPr>
          </a:p>
          <a:p>
            <a:pPr lvl="0" algn="just"/>
            <a:endParaRPr lang="es-ES" altLang="es-ES" sz="1400" dirty="0" smtClean="0" bmk="">
              <a:latin typeface="Arial" panose="020B0604020202020204" pitchFamily="34" charset="0"/>
              <a:ea typeface="Calibri"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La determinación del nivel de cumplimiento </a:t>
            </a:r>
            <a:r>
              <a:rPr lang="es-ES" sz="1400" dirty="0">
                <a:latin typeface="Arial" panose="020B0604020202020204" pitchFamily="34" charset="0"/>
                <a:cs typeface="Arial" panose="020B0604020202020204" pitchFamily="34" charset="0"/>
                <a:sym typeface="Wingdings" panose="05000000000000000000" pitchFamily="2" charset="2"/>
              </a:rPr>
              <a:t></a:t>
            </a:r>
            <a:r>
              <a:rPr lang="es-ES" sz="1400" dirty="0">
                <a:latin typeface="Arial" panose="020B0604020202020204" pitchFamily="34" charset="0"/>
                <a:cs typeface="Arial" panose="020B0604020202020204" pitchFamily="34" charset="0"/>
              </a:rPr>
              <a:t> promedio de los valores parciales de cada requisito normativo</a:t>
            </a:r>
            <a:r>
              <a:rPr lang="es-ES" sz="1400" dirty="0" smtClean="0">
                <a:latin typeface="Arial" panose="020B0604020202020204" pitchFamily="34" charset="0"/>
                <a:cs typeface="Arial" panose="020B0604020202020204" pitchFamily="34" charset="0"/>
              </a:rPr>
              <a:t>.</a:t>
            </a:r>
          </a:p>
          <a:p>
            <a:pPr lvl="0"/>
            <a:r>
              <a:rPr lang="es-ES" altLang="es-ES" sz="1600" dirty="0" smtClean="0" bmk="">
                <a:latin typeface="Times New Roman" pitchFamily="18" charset="0"/>
                <a:ea typeface="Calibri" pitchFamily="34" charset="0"/>
                <a:cs typeface="Times New Roman" pitchFamily="18" charset="0"/>
              </a:rPr>
              <a:t> </a:t>
            </a:r>
            <a:endParaRPr lang="es-ES" altLang="es-ES" sz="700" dirty="0" bmk="">
              <a:latin typeface="Arial" pitchFamily="34" charset="0"/>
              <a:cs typeface="Arial" pitchFamily="34" charset="0"/>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692" y="3100994"/>
            <a:ext cx="5080184" cy="172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6"/>
          <p:cNvSpPr/>
          <p:nvPr/>
        </p:nvSpPr>
        <p:spPr>
          <a:xfrm rot="16200000">
            <a:off x="1617455" y="2833458"/>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730692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 CuadroTexto"/>
          <p:cNvSpPr txBox="1"/>
          <p:nvPr/>
        </p:nvSpPr>
        <p:spPr>
          <a:xfrm>
            <a:off x="2424541" y="2056399"/>
            <a:ext cx="6120680" cy="4346884"/>
          </a:xfrm>
          <a:prstGeom prst="rect">
            <a:avLst/>
          </a:prstGeom>
          <a:noFill/>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260649"/>
            <a:ext cx="7886700" cy="864096"/>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28</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78812" y="3928530"/>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052736"/>
            <a:ext cx="6292421" cy="5400600"/>
          </a:xfrm>
          <a:prstGeom prst="rect">
            <a:avLst/>
          </a:prstGeom>
          <a:noFill/>
          <a:ln>
            <a:solidFill>
              <a:schemeClr val="accent1">
                <a:lumMod val="40000"/>
                <a:lumOff val="60000"/>
              </a:schemeClr>
            </a:solidFill>
          </a:ln>
        </p:spPr>
        <p:txBody>
          <a:bodyPr wrap="square" rtlCol="0">
            <a:noAutofit/>
          </a:bodyPr>
          <a:lstStyle/>
          <a:p>
            <a:endParaRPr lang="es-EC" dirty="0">
              <a:latin typeface="Arial" panose="020B0604020202020204" pitchFamily="34" charset="0"/>
              <a:cs typeface="Arial" panose="020B0604020202020204" pitchFamily="34" charset="0"/>
            </a:endParaRPr>
          </a:p>
        </p:txBody>
      </p:sp>
      <p:sp>
        <p:nvSpPr>
          <p:cNvPr id="18" name="16 CuadroTexto"/>
          <p:cNvSpPr txBox="1"/>
          <p:nvPr/>
        </p:nvSpPr>
        <p:spPr>
          <a:xfrm>
            <a:off x="2388193" y="1192303"/>
            <a:ext cx="6140088" cy="724529"/>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r>
              <a:rPr lang="es-ES" sz="1400" dirty="0" smtClean="0">
                <a:latin typeface="Arial" panose="020B0604020202020204" pitchFamily="34" charset="0"/>
                <a:cs typeface="Arial" panose="020B0604020202020204" pitchFamily="34" charset="0"/>
              </a:rPr>
              <a:t>Investigación </a:t>
            </a:r>
            <a:r>
              <a:rPr lang="es-ES" sz="1400" dirty="0">
                <a:latin typeface="Arial" panose="020B0604020202020204" pitchFamily="34" charset="0"/>
                <a:cs typeface="Arial" panose="020B0604020202020204" pitchFamily="34" charset="0"/>
              </a:rPr>
              <a:t>de campo mediante observaciones al proceso, validación de controles, revisión de documentos y entrevistas al personal involucrado. </a:t>
            </a:r>
            <a:endParaRPr lang="es-EC" sz="1400" dirty="0">
              <a:latin typeface="Arial" panose="020B0604020202020204" pitchFamily="34" charset="0"/>
              <a:cs typeface="Arial" panose="020B0604020202020204" pitchFamily="34" charset="0"/>
            </a:endParaRPr>
          </a:p>
        </p:txBody>
      </p:sp>
      <p:sp>
        <p:nvSpPr>
          <p:cNvPr id="19" name="Rectangle 18"/>
          <p:cNvSpPr/>
          <p:nvPr/>
        </p:nvSpPr>
        <p:spPr>
          <a:xfrm rot="16200000">
            <a:off x="1717620" y="1498344"/>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pic>
        <p:nvPicPr>
          <p:cNvPr id="5" name="Imagen 4"/>
          <p:cNvPicPr>
            <a:picLocks noChangeAspect="1"/>
          </p:cNvPicPr>
          <p:nvPr/>
        </p:nvPicPr>
        <p:blipFill>
          <a:blip r:embed="rId3"/>
          <a:stretch>
            <a:fillRect/>
          </a:stretch>
        </p:blipFill>
        <p:spPr>
          <a:xfrm>
            <a:off x="2473012" y="3827501"/>
            <a:ext cx="5788434" cy="2575782"/>
          </a:xfrm>
          <a:prstGeom prst="rect">
            <a:avLst/>
          </a:prstGeom>
        </p:spPr>
      </p:pic>
      <p:sp>
        <p:nvSpPr>
          <p:cNvPr id="21" name="Rectangle 19"/>
          <p:cNvSpPr/>
          <p:nvPr/>
        </p:nvSpPr>
        <p:spPr>
          <a:xfrm rot="16200000">
            <a:off x="1282420" y="2821716"/>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pic>
        <p:nvPicPr>
          <p:cNvPr id="16" name="Imagen 15"/>
          <p:cNvPicPr>
            <a:picLocks noChangeAspect="1"/>
          </p:cNvPicPr>
          <p:nvPr/>
        </p:nvPicPr>
        <p:blipFill rotWithShape="1">
          <a:blip r:embed="rId4"/>
          <a:srcRect r="18764"/>
          <a:stretch/>
        </p:blipFill>
        <p:spPr>
          <a:xfrm>
            <a:off x="2511313" y="2196614"/>
            <a:ext cx="5791457" cy="1527202"/>
          </a:xfrm>
          <a:prstGeom prst="rect">
            <a:avLst/>
          </a:prstGeom>
        </p:spPr>
      </p:pic>
    </p:spTree>
    <p:extLst>
      <p:ext uri="{BB962C8B-B14F-4D97-AF65-F5344CB8AC3E}">
        <p14:creationId xmlns:p14="http://schemas.microsoft.com/office/powerpoint/2010/main" val="143937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29</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75098" y="2419091"/>
            <a:ext cx="1332148" cy="523220"/>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smtClean="0">
                <a:solidFill>
                  <a:schemeClr val="bg1"/>
                </a:solidFill>
                <a:latin typeface="Arial" panose="020B0604020202020204" pitchFamily="34" charset="0"/>
                <a:cs typeface="Arial" panose="020B0604020202020204" pitchFamily="34" charset="0"/>
              </a:rPr>
              <a:t>Identificación de activos</a:t>
            </a:r>
            <a:endParaRPr lang="es-EC" sz="1400"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5437468" y="2403143"/>
            <a:ext cx="140212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smtClean="0">
                <a:latin typeface="Arial" panose="020B0604020202020204" pitchFamily="34" charset="0"/>
                <a:cs typeface="Arial" panose="020B0604020202020204" pitchFamily="34" charset="0"/>
              </a:rPr>
              <a:t>Identificación de controles</a:t>
            </a:r>
            <a:endParaRPr lang="es-EC" sz="1400" dirty="0">
              <a:latin typeface="Arial" panose="020B0604020202020204" pitchFamily="34" charset="0"/>
              <a:cs typeface="Arial" panose="020B0604020202020204" pitchFamily="34" charset="0"/>
            </a:endParaRPr>
          </a:p>
        </p:txBody>
      </p:sp>
      <p:sp>
        <p:nvSpPr>
          <p:cNvPr id="17" name="CuadroTexto 16"/>
          <p:cNvSpPr txBox="1"/>
          <p:nvPr/>
        </p:nvSpPr>
        <p:spPr>
          <a:xfrm>
            <a:off x="3815258" y="2406626"/>
            <a:ext cx="1550202" cy="5232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smtClean="0">
                <a:latin typeface="Arial" panose="020B0604020202020204" pitchFamily="34" charset="0"/>
                <a:cs typeface="Arial" panose="020B0604020202020204" pitchFamily="34" charset="0"/>
              </a:rPr>
              <a:t>Identificación  de amenazas</a:t>
            </a:r>
            <a:endParaRPr lang="es-EC" sz="1400" dirty="0">
              <a:latin typeface="Arial" panose="020B0604020202020204" pitchFamily="34" charset="0"/>
              <a:cs typeface="Arial" panose="020B0604020202020204" pitchFamily="34" charset="0"/>
            </a:endParaRPr>
          </a:p>
        </p:txBody>
      </p:sp>
      <p:sp>
        <p:nvSpPr>
          <p:cNvPr id="18" name="CuadroTexto 17"/>
          <p:cNvSpPr txBox="1"/>
          <p:nvPr/>
        </p:nvSpPr>
        <p:spPr>
          <a:xfrm>
            <a:off x="6911602" y="2401508"/>
            <a:ext cx="158417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smtClean="0">
                <a:latin typeface="Arial" panose="020B0604020202020204" pitchFamily="34" charset="0"/>
                <a:cs typeface="Arial" panose="020B0604020202020204" pitchFamily="34" charset="0"/>
              </a:rPr>
              <a:t>Identificación  de vulnerabilidades</a:t>
            </a:r>
            <a:endParaRPr lang="es-EC" sz="1400" dirty="0">
              <a:latin typeface="Arial" panose="020B0604020202020204" pitchFamily="34" charset="0"/>
              <a:cs typeface="Arial" panose="020B0604020202020204" pitchFamily="34" charset="0"/>
            </a:endParaRPr>
          </a:p>
        </p:txBody>
      </p:sp>
      <p:sp>
        <p:nvSpPr>
          <p:cNvPr id="5" name="CuadroTexto 4"/>
          <p:cNvSpPr txBox="1"/>
          <p:nvPr/>
        </p:nvSpPr>
        <p:spPr>
          <a:xfrm>
            <a:off x="3995936" y="1267915"/>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395210" y="-757502"/>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21" name="Rectángulo 20"/>
          <p:cNvSpPr/>
          <p:nvPr/>
        </p:nvSpPr>
        <p:spPr>
          <a:xfrm>
            <a:off x="2323451" y="1638507"/>
            <a:ext cx="6229350" cy="523220"/>
          </a:xfrm>
          <a:prstGeom prst="rect">
            <a:avLst/>
          </a:prstGeom>
        </p:spPr>
        <p:txBody>
          <a:bodyPr wrap="square">
            <a:spAutoFit/>
          </a:bodyPr>
          <a:lstStyle/>
          <a:p>
            <a:r>
              <a:rPr lang="es-EC" sz="1400" dirty="0" smtClean="0">
                <a:latin typeface="Arial" panose="020B0604020202020204" pitchFamily="34" charset="0"/>
                <a:cs typeface="Arial" panose="020B0604020202020204" pitchFamily="34" charset="0"/>
              </a:rPr>
              <a:t>Determina </a:t>
            </a:r>
            <a:r>
              <a:rPr lang="es-EC" sz="1400" dirty="0">
                <a:latin typeface="Arial" panose="020B0604020202020204" pitchFamily="34" charset="0"/>
                <a:cs typeface="Arial" panose="020B0604020202020204" pitchFamily="34" charset="0"/>
              </a:rPr>
              <a:t>que podría suceder y causar una pérdida potencial, comprender cómo, dónde y por qué podría causar esta pérdida.</a:t>
            </a:r>
          </a:p>
        </p:txBody>
      </p:sp>
      <p:sp>
        <p:nvSpPr>
          <p:cNvPr id="25" name="2 CuadroTexto"/>
          <p:cNvSpPr txBox="1"/>
          <p:nvPr/>
        </p:nvSpPr>
        <p:spPr>
          <a:xfrm>
            <a:off x="2375098" y="3403035"/>
            <a:ext cx="6055297" cy="1682816"/>
          </a:xfrm>
          <a:prstGeom prst="rect">
            <a:avLst/>
          </a:prstGeom>
          <a:solidFill>
            <a:schemeClr val="accent1">
              <a:lumMod val="20000"/>
              <a:lumOff val="80000"/>
            </a:schemeClr>
          </a:solidFill>
        </p:spPr>
        <p:txBody>
          <a:bodyPr wrap="square" rtlCol="0">
            <a:noAutofit/>
          </a:bodyPr>
          <a:lstStyle/>
          <a:p>
            <a:pPr lvl="0" algn="just"/>
            <a:r>
              <a:rPr lang="es-ES" sz="1400" dirty="0" smtClean="0">
                <a:latin typeface="Arial" panose="020B0604020202020204" pitchFamily="34" charset="0"/>
                <a:cs typeface="Arial" panose="020B0604020202020204" pitchFamily="34" charset="0"/>
              </a:rPr>
              <a:t>Identificar </a:t>
            </a:r>
            <a:r>
              <a:rPr lang="es-ES" sz="1400" dirty="0">
                <a:latin typeface="Arial" panose="020B0604020202020204" pitchFamily="34" charset="0"/>
                <a:cs typeface="Arial" panose="020B0604020202020204" pitchFamily="34" charset="0"/>
              </a:rPr>
              <a:t>todos los activos relevantes que forman parte del proceso evaluado y que requieren </a:t>
            </a:r>
            <a:r>
              <a:rPr lang="es-ES" sz="1400" dirty="0" smtClean="0">
                <a:latin typeface="Arial" panose="020B0604020202020204" pitchFamily="34" charset="0"/>
                <a:cs typeface="Arial" panose="020B0604020202020204" pitchFamily="34" charset="0"/>
              </a:rPr>
              <a:t>protección.</a:t>
            </a:r>
            <a:endParaRPr lang="es-ES" altLang="es-ES" sz="700" dirty="0" bmk="">
              <a:latin typeface="Arial" pitchFamily="34" charset="0"/>
              <a:cs typeface="Arial" pitchFamily="34" charset="0"/>
            </a:endParaRPr>
          </a:p>
        </p:txBody>
      </p:sp>
      <p:sp>
        <p:nvSpPr>
          <p:cNvPr id="24" name="Rectángulo 23"/>
          <p:cNvSpPr/>
          <p:nvPr/>
        </p:nvSpPr>
        <p:spPr>
          <a:xfrm>
            <a:off x="2441797" y="4363352"/>
            <a:ext cx="6018635" cy="523220"/>
          </a:xfrm>
          <a:prstGeom prst="rect">
            <a:avLst/>
          </a:prstGeom>
        </p:spPr>
        <p:txBody>
          <a:bodyPr wrap="square">
            <a:spAutoFit/>
          </a:bodyPr>
          <a:lstStyle/>
          <a:p>
            <a:r>
              <a:rPr lang="es-ES" sz="1400" dirty="0">
                <a:latin typeface="Arial" panose="020B0604020202020204" pitchFamily="34" charset="0"/>
                <a:ea typeface="Calibri" panose="020F0502020204030204" pitchFamily="34" charset="0"/>
                <a:cs typeface="Times New Roman" panose="02020603050405020304" pitchFamily="18" charset="0"/>
              </a:rPr>
              <a:t>Anexo B de la norma NTE INEN-ISO/IEC 27005:2012 y el Libro II de Catálogos de elementos de </a:t>
            </a:r>
            <a:r>
              <a:rPr lang="es-ES" sz="1400" dirty="0" err="1">
                <a:latin typeface="Arial" panose="020B0604020202020204" pitchFamily="34" charset="0"/>
                <a:ea typeface="Calibri" panose="020F0502020204030204" pitchFamily="34" charset="0"/>
                <a:cs typeface="Times New Roman" panose="02020603050405020304" pitchFamily="18" charset="0"/>
              </a:rPr>
              <a:t>Magerit</a:t>
            </a:r>
            <a:r>
              <a:rPr lang="es-ES" sz="1400" dirty="0">
                <a:latin typeface="Arial" panose="020B0604020202020204" pitchFamily="34" charset="0"/>
                <a:ea typeface="Calibri" panose="020F0502020204030204" pitchFamily="34" charset="0"/>
                <a:cs typeface="Times New Roman" panose="02020603050405020304" pitchFamily="18" charset="0"/>
              </a:rPr>
              <a:t>.</a:t>
            </a:r>
            <a:endParaRPr lang="es-EC" sz="1400" dirty="0"/>
          </a:p>
        </p:txBody>
      </p:sp>
      <p:sp>
        <p:nvSpPr>
          <p:cNvPr id="27" name="Rectangle 16"/>
          <p:cNvSpPr/>
          <p:nvPr/>
        </p:nvSpPr>
        <p:spPr>
          <a:xfrm rot="16200000">
            <a:off x="1635653" y="3736585"/>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6" name="Rectángulo 25"/>
          <p:cNvSpPr/>
          <p:nvPr/>
        </p:nvSpPr>
        <p:spPr>
          <a:xfrm>
            <a:off x="3042011" y="4031988"/>
            <a:ext cx="4733988" cy="307777"/>
          </a:xfrm>
          <a:prstGeom prst="rect">
            <a:avLst/>
          </a:prstGeom>
        </p:spPr>
        <p:txBody>
          <a:bodyPr wrap="none">
            <a:spAutoFit/>
          </a:bodyPr>
          <a:lstStyle/>
          <a:p>
            <a:r>
              <a:rPr lang="es-ES" sz="1400" b="1" dirty="0">
                <a:latin typeface="Arial" panose="020B0604020202020204" pitchFamily="34" charset="0"/>
                <a:ea typeface="Calibri" panose="020F0502020204030204" pitchFamily="34" charset="0"/>
                <a:cs typeface="Times New Roman" panose="02020603050405020304" pitchFamily="18" charset="0"/>
              </a:rPr>
              <a:t>activos principales  </a:t>
            </a:r>
            <a:r>
              <a:rPr lang="es-ES" sz="1400" b="1" dirty="0" smtClean="0">
                <a:latin typeface="Arial" panose="020B0604020202020204" pitchFamily="34" charset="0"/>
                <a:ea typeface="Calibri" panose="020F0502020204030204" pitchFamily="34" charset="0"/>
                <a:cs typeface="Times New Roman" panose="02020603050405020304" pitchFamily="18" charset="0"/>
              </a:rPr>
              <a:t>                         activos </a:t>
            </a:r>
            <a:r>
              <a:rPr lang="es-ES" sz="1400" b="1" dirty="0">
                <a:latin typeface="Arial" panose="020B0604020202020204" pitchFamily="34" charset="0"/>
                <a:ea typeface="Calibri" panose="020F0502020204030204" pitchFamily="34" charset="0"/>
                <a:cs typeface="Times New Roman" panose="02020603050405020304" pitchFamily="18" charset="0"/>
              </a:rPr>
              <a:t>de apoyo</a:t>
            </a:r>
            <a:endParaRPr lang="es-EC" sz="1400" b="1" dirty="0"/>
          </a:p>
        </p:txBody>
      </p:sp>
      <p:sp>
        <p:nvSpPr>
          <p:cNvPr id="30" name="16 CuadroTexto"/>
          <p:cNvSpPr txBox="1"/>
          <p:nvPr/>
        </p:nvSpPr>
        <p:spPr>
          <a:xfrm>
            <a:off x="2411760" y="5296759"/>
            <a:ext cx="6048672" cy="724529"/>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r>
              <a:rPr lang="es-ES" sz="1400" dirty="0" smtClean="0">
                <a:latin typeface="Arial" panose="020B0604020202020204" pitchFamily="34" charset="0"/>
                <a:cs typeface="Arial" panose="020B0604020202020204" pitchFamily="34" charset="0"/>
              </a:rPr>
              <a:t>Observaciones </a:t>
            </a:r>
            <a:r>
              <a:rPr lang="es-ES" sz="1400" dirty="0">
                <a:latin typeface="Arial" panose="020B0604020202020204" pitchFamily="34" charset="0"/>
                <a:cs typeface="Arial" panose="020B0604020202020204" pitchFamily="34" charset="0"/>
              </a:rPr>
              <a:t>al proceso, </a:t>
            </a:r>
            <a:r>
              <a:rPr lang="es-ES" sz="1400" dirty="0" smtClean="0">
                <a:latin typeface="Arial" panose="020B0604020202020204" pitchFamily="34" charset="0"/>
                <a:cs typeface="Arial" panose="020B0604020202020204" pitchFamily="34" charset="0"/>
              </a:rPr>
              <a:t>revisión de documentos y </a:t>
            </a:r>
            <a:r>
              <a:rPr lang="es-ES" sz="1400" dirty="0">
                <a:latin typeface="Arial" panose="020B0604020202020204" pitchFamily="34" charset="0"/>
                <a:cs typeface="Arial" panose="020B0604020202020204" pitchFamily="34" charset="0"/>
              </a:rPr>
              <a:t>entrevistas al personal involucrado. </a:t>
            </a:r>
            <a:endParaRPr lang="es-EC" sz="1400" dirty="0">
              <a:latin typeface="Arial" panose="020B0604020202020204" pitchFamily="34" charset="0"/>
              <a:cs typeface="Arial" panose="020B0604020202020204" pitchFamily="34" charset="0"/>
            </a:endParaRPr>
          </a:p>
        </p:txBody>
      </p:sp>
      <p:sp>
        <p:nvSpPr>
          <p:cNvPr id="31" name="Rectangle 18"/>
          <p:cNvSpPr/>
          <p:nvPr/>
        </p:nvSpPr>
        <p:spPr>
          <a:xfrm rot="16200000">
            <a:off x="1704689" y="5506845"/>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cxnSp>
        <p:nvCxnSpPr>
          <p:cNvPr id="33" name="Conector recto 32"/>
          <p:cNvCxnSpPr/>
          <p:nvPr/>
        </p:nvCxnSpPr>
        <p:spPr>
          <a:xfrm>
            <a:off x="3042011" y="2942311"/>
            <a:ext cx="0" cy="46072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461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336" y="44624"/>
            <a:ext cx="7886700" cy="1325563"/>
          </a:xfrm>
        </p:spPr>
        <p:txBody>
          <a:bodyPr>
            <a:normAutofit/>
          </a:bodyPr>
          <a:lstStyle/>
          <a:p>
            <a:r>
              <a:rPr lang="es-ES" sz="4000" dirty="0" smtClean="0"/>
              <a:t>Planteamiento del problema</a:t>
            </a:r>
            <a:endParaRPr lang="es-EC" sz="4000" dirty="0"/>
          </a:p>
        </p:txBody>
      </p:sp>
      <p:sp>
        <p:nvSpPr>
          <p:cNvPr id="13" name="Slide Number Placeholder 12"/>
          <p:cNvSpPr>
            <a:spLocks noGrp="1"/>
          </p:cNvSpPr>
          <p:nvPr>
            <p:ph type="sldNum" sz="quarter" idx="12"/>
          </p:nvPr>
        </p:nvSpPr>
        <p:spPr/>
        <p:txBody>
          <a:bodyPr/>
          <a:lstStyle/>
          <a:p>
            <a:fld id="{6964B78D-0A45-4A58-AEAB-56404164E249}" type="slidenum">
              <a:rPr lang="es-EC" smtClean="0"/>
              <a:t>3</a:t>
            </a:fld>
            <a:endParaRPr lang="es-EC"/>
          </a:p>
        </p:txBody>
      </p:sp>
      <p:sp>
        <p:nvSpPr>
          <p:cNvPr id="4" name="Rectangle 3"/>
          <p:cNvSpPr/>
          <p:nvPr/>
        </p:nvSpPr>
        <p:spPr>
          <a:xfrm>
            <a:off x="206528" y="2636912"/>
            <a:ext cx="4250983"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es-EC" dirty="0"/>
              <a:t>Existencia de incidentes de </a:t>
            </a:r>
            <a:r>
              <a:rPr lang="es-EC" dirty="0" smtClean="0"/>
              <a:t>Seguridad.</a:t>
            </a:r>
            <a:endParaRPr lang="es-EC" dirty="0"/>
          </a:p>
        </p:txBody>
      </p:sp>
      <p:sp>
        <p:nvSpPr>
          <p:cNvPr id="5" name="Rectangle 4"/>
          <p:cNvSpPr/>
          <p:nvPr/>
        </p:nvSpPr>
        <p:spPr>
          <a:xfrm>
            <a:off x="206528" y="2195571"/>
            <a:ext cx="4250983"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es-EC" dirty="0" smtClean="0"/>
              <a:t>Detección informal de posibles riesgos.</a:t>
            </a:r>
            <a:endParaRPr lang="es-EC" dirty="0"/>
          </a:p>
        </p:txBody>
      </p:sp>
      <p:sp>
        <p:nvSpPr>
          <p:cNvPr id="6" name="Rectangle 5"/>
          <p:cNvSpPr/>
          <p:nvPr/>
        </p:nvSpPr>
        <p:spPr>
          <a:xfrm>
            <a:off x="2127728" y="1124744"/>
            <a:ext cx="5301451" cy="707886"/>
          </a:xfrm>
          <a:prstGeom prst="rect">
            <a:avLst/>
          </a:prstGeom>
        </p:spPr>
        <p:txBody>
          <a:bodyPr wrap="square">
            <a:spAutoFit/>
          </a:bodyPr>
          <a:lstStyle/>
          <a:p>
            <a:pPr algn="ctr"/>
            <a:r>
              <a:rPr lang="es-EC" sz="2000" b="1" dirty="0" smtClean="0"/>
              <a:t>Falta de eficacia en los </a:t>
            </a:r>
            <a:r>
              <a:rPr lang="es-EC" sz="2000" b="1" dirty="0"/>
              <a:t>mecanismos de seguridad informática </a:t>
            </a:r>
            <a:r>
              <a:rPr lang="es-EC" sz="2000" b="1" dirty="0" smtClean="0"/>
              <a:t>implementados</a:t>
            </a:r>
            <a:endParaRPr lang="es-EC" sz="2000" b="1" dirty="0"/>
          </a:p>
        </p:txBody>
      </p:sp>
      <p:sp>
        <p:nvSpPr>
          <p:cNvPr id="7" name="Rectangle 6"/>
          <p:cNvSpPr/>
          <p:nvPr/>
        </p:nvSpPr>
        <p:spPr>
          <a:xfrm>
            <a:off x="3023320" y="3787363"/>
            <a:ext cx="5900766" cy="369332"/>
          </a:xfrm>
          <a:prstGeom prst="rect">
            <a:avLst/>
          </a:prstGeom>
        </p:spPr>
        <p:txBody>
          <a:bodyPr wrap="square">
            <a:spAutoFit/>
          </a:bodyPr>
          <a:lstStyle/>
          <a:p>
            <a:pPr algn="just"/>
            <a:r>
              <a:rPr lang="es-EC" dirty="0" smtClean="0"/>
              <a:t>De la eficacia de los </a:t>
            </a:r>
            <a:r>
              <a:rPr lang="es-EC" dirty="0"/>
              <a:t>controles </a:t>
            </a:r>
            <a:r>
              <a:rPr lang="es-EC" dirty="0" smtClean="0"/>
              <a:t>implementados actualmente</a:t>
            </a:r>
            <a:endParaRPr lang="es-EC" dirty="0"/>
          </a:p>
        </p:txBody>
      </p:sp>
      <p:sp>
        <p:nvSpPr>
          <p:cNvPr id="8" name="Rectangle 7"/>
          <p:cNvSpPr/>
          <p:nvPr/>
        </p:nvSpPr>
        <p:spPr>
          <a:xfrm>
            <a:off x="779735" y="5482874"/>
            <a:ext cx="7355552" cy="98488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dirty="0" smtClean="0">
                <a:solidFill>
                  <a:schemeClr val="tx1"/>
                </a:solidFill>
              </a:rPr>
              <a:t>La UTE requiere establecer </a:t>
            </a:r>
            <a:r>
              <a:rPr lang="es-EC" dirty="0">
                <a:solidFill>
                  <a:schemeClr val="tx1"/>
                </a:solidFill>
              </a:rPr>
              <a:t>un </a:t>
            </a:r>
            <a:r>
              <a:rPr lang="es-EC" sz="2000" b="1" dirty="0">
                <a:solidFill>
                  <a:schemeClr val="tx1"/>
                </a:solidFill>
              </a:rPr>
              <a:t>camino para </a:t>
            </a:r>
            <a:r>
              <a:rPr lang="es-EC" sz="2000" b="1" dirty="0" smtClean="0">
                <a:solidFill>
                  <a:schemeClr val="tx1"/>
                </a:solidFill>
              </a:rPr>
              <a:t>Gestionar la Seguridad de la Información mediante  el desarrollo e implementación de un </a:t>
            </a:r>
            <a:r>
              <a:rPr lang="es-EC" sz="2000" b="1" dirty="0">
                <a:solidFill>
                  <a:schemeClr val="tx1"/>
                </a:solidFill>
              </a:rPr>
              <a:t>SGSI </a:t>
            </a:r>
            <a:r>
              <a:rPr lang="es-EC" dirty="0">
                <a:solidFill>
                  <a:schemeClr val="tx1"/>
                </a:solidFill>
              </a:rPr>
              <a:t>basado en una norma internacional </a:t>
            </a:r>
            <a:r>
              <a:rPr lang="es-EC" dirty="0" smtClean="0">
                <a:solidFill>
                  <a:schemeClr val="tx1"/>
                </a:solidFill>
              </a:rPr>
              <a:t> ISO 27000</a:t>
            </a:r>
            <a:endParaRPr lang="es-EC" dirty="0">
              <a:solidFill>
                <a:schemeClr val="tx1"/>
              </a:solidFill>
            </a:endParaRPr>
          </a:p>
        </p:txBody>
      </p:sp>
      <p:sp>
        <p:nvSpPr>
          <p:cNvPr id="10" name="Rectangle 9"/>
          <p:cNvSpPr/>
          <p:nvPr/>
        </p:nvSpPr>
        <p:spPr>
          <a:xfrm>
            <a:off x="355135" y="3787363"/>
            <a:ext cx="1858240" cy="1323439"/>
          </a:xfrm>
          <a:prstGeom prst="rect">
            <a:avLst/>
          </a:prstGeom>
        </p:spPr>
        <p:txBody>
          <a:bodyPr wrap="square">
            <a:spAutoFit/>
          </a:bodyPr>
          <a:lstStyle/>
          <a:p>
            <a:pPr algn="ctr"/>
            <a:r>
              <a:rPr lang="es-EC" sz="2000" b="1" dirty="0" smtClean="0"/>
              <a:t>UTE tiene incertidumbre</a:t>
            </a:r>
          </a:p>
          <a:p>
            <a:pPr algn="ctr"/>
            <a:r>
              <a:rPr lang="es-EC" sz="2000" b="1" dirty="0" smtClean="0"/>
              <a:t> y está preocupada</a:t>
            </a:r>
            <a:endParaRPr lang="es-EC" sz="2000" b="1" dirty="0"/>
          </a:p>
        </p:txBody>
      </p:sp>
      <p:sp>
        <p:nvSpPr>
          <p:cNvPr id="11" name="Rectangle 10"/>
          <p:cNvSpPr/>
          <p:nvPr/>
        </p:nvSpPr>
        <p:spPr>
          <a:xfrm>
            <a:off x="2982918" y="4184976"/>
            <a:ext cx="5519856" cy="646331"/>
          </a:xfrm>
          <a:prstGeom prst="rect">
            <a:avLst/>
          </a:prstGeom>
        </p:spPr>
        <p:txBody>
          <a:bodyPr wrap="square">
            <a:spAutoFit/>
          </a:bodyPr>
          <a:lstStyle/>
          <a:p>
            <a:pPr algn="just"/>
            <a:r>
              <a:rPr lang="es-ES" dirty="0" smtClean="0"/>
              <a:t>Las amenazas y vulnerabilidades sobre los activos de información</a:t>
            </a:r>
            <a:endParaRPr lang="es-EC" dirty="0"/>
          </a:p>
        </p:txBody>
      </p:sp>
      <p:sp>
        <p:nvSpPr>
          <p:cNvPr id="12" name="Rectangle 11"/>
          <p:cNvSpPr/>
          <p:nvPr/>
        </p:nvSpPr>
        <p:spPr>
          <a:xfrm>
            <a:off x="3019430" y="4786183"/>
            <a:ext cx="6264696" cy="369332"/>
          </a:xfrm>
          <a:prstGeom prst="rect">
            <a:avLst/>
          </a:prstGeom>
        </p:spPr>
        <p:txBody>
          <a:bodyPr wrap="square">
            <a:spAutoFit/>
          </a:bodyPr>
          <a:lstStyle/>
          <a:p>
            <a:r>
              <a:rPr lang="es-ES" dirty="0" smtClean="0"/>
              <a:t>Impacto </a:t>
            </a:r>
            <a:r>
              <a:rPr lang="es-ES" dirty="0"/>
              <a:t>y afectación </a:t>
            </a:r>
            <a:r>
              <a:rPr lang="es-ES" dirty="0" smtClean="0"/>
              <a:t>de las amenazas en </a:t>
            </a:r>
            <a:r>
              <a:rPr lang="es-ES" dirty="0"/>
              <a:t>la </a:t>
            </a:r>
            <a:r>
              <a:rPr lang="es-ES" dirty="0" smtClean="0"/>
              <a:t>institución </a:t>
            </a:r>
            <a:endParaRPr lang="es-EC" dirty="0"/>
          </a:p>
        </p:txBody>
      </p:sp>
      <p:cxnSp>
        <p:nvCxnSpPr>
          <p:cNvPr id="14" name="Straight Arrow Connector 13"/>
          <p:cNvCxnSpPr/>
          <p:nvPr/>
        </p:nvCxnSpPr>
        <p:spPr>
          <a:xfrm flipH="1">
            <a:off x="3275857" y="1832630"/>
            <a:ext cx="504055" cy="3002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6" idx="2"/>
          </p:cNvCxnSpPr>
          <p:nvPr/>
        </p:nvCxnSpPr>
        <p:spPr>
          <a:xfrm>
            <a:off x="4778454" y="1832630"/>
            <a:ext cx="585634" cy="30022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a:endCxn id="7" idx="1"/>
          </p:cNvCxnSpPr>
          <p:nvPr/>
        </p:nvCxnSpPr>
        <p:spPr>
          <a:xfrm flipV="1">
            <a:off x="2188244" y="3972029"/>
            <a:ext cx="835076" cy="369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94598" y="4435435"/>
            <a:ext cx="8528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2" idx="1"/>
          </p:cNvCxnSpPr>
          <p:nvPr/>
        </p:nvCxnSpPr>
        <p:spPr>
          <a:xfrm>
            <a:off x="2184354" y="4509184"/>
            <a:ext cx="835076"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4"/>
          <p:cNvSpPr/>
          <p:nvPr/>
        </p:nvSpPr>
        <p:spPr>
          <a:xfrm>
            <a:off x="4875288" y="2627620"/>
            <a:ext cx="3963970"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r>
              <a:rPr lang="es-EC" dirty="0" smtClean="0"/>
              <a:t>Inexistencia  de gestión de incidentes </a:t>
            </a:r>
            <a:endParaRPr lang="es-EC" dirty="0"/>
          </a:p>
        </p:txBody>
      </p:sp>
      <p:sp>
        <p:nvSpPr>
          <p:cNvPr id="18" name="Rectangle 4"/>
          <p:cNvSpPr/>
          <p:nvPr/>
        </p:nvSpPr>
        <p:spPr>
          <a:xfrm>
            <a:off x="4875288" y="2195572"/>
            <a:ext cx="3963970"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es-EC" dirty="0" smtClean="0"/>
              <a:t>Alto impacto por fuga de la información </a:t>
            </a:r>
            <a:endParaRPr lang="es-EC" dirty="0"/>
          </a:p>
        </p:txBody>
      </p:sp>
      <p:sp>
        <p:nvSpPr>
          <p:cNvPr id="19" name="Rectangle 4"/>
          <p:cNvSpPr/>
          <p:nvPr/>
        </p:nvSpPr>
        <p:spPr>
          <a:xfrm>
            <a:off x="195447" y="3091130"/>
            <a:ext cx="4262064" cy="369332"/>
          </a:xfrm>
          <a:prstGeom prst="rect">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es-EC" dirty="0" smtClean="0"/>
              <a:t>Falta de acciones para gestionar los riesgos </a:t>
            </a:r>
            <a:endParaRPr lang="es-EC" dirty="0"/>
          </a:p>
        </p:txBody>
      </p:sp>
    </p:spTree>
    <p:extLst>
      <p:ext uri="{BB962C8B-B14F-4D97-AF65-F5344CB8AC3E}">
        <p14:creationId xmlns:p14="http://schemas.microsoft.com/office/powerpoint/2010/main" val="354847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30</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solidFill>
                  <a:schemeClr val="bg1"/>
                </a:solidFill>
                <a:latin typeface="Arial" panose="020B0604020202020204" pitchFamily="34" charset="0"/>
                <a:cs typeface="Arial" panose="020B0604020202020204" pitchFamily="34" charset="0"/>
              </a:rPr>
              <a:t>Identificación de activos</a:t>
            </a:r>
            <a:endParaRPr lang="es-EC" sz="1200"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controles</a:t>
            </a:r>
            <a:endParaRPr lang="es-EC" sz="1200" dirty="0">
              <a:latin typeface="Arial" panose="020B0604020202020204" pitchFamily="34" charset="0"/>
              <a:cs typeface="Arial" panose="020B0604020202020204" pitchFamily="34" charset="0"/>
            </a:endParaRP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amenazas</a:t>
            </a:r>
            <a:endParaRPr lang="es-EC" sz="1200" dirty="0">
              <a:latin typeface="Arial" panose="020B0604020202020204" pitchFamily="34" charset="0"/>
              <a:cs typeface="Arial" panose="020B0604020202020204" pitchFamily="34" charset="0"/>
            </a:endParaRPr>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3059832" y="2085128"/>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19"/>
          <p:cNvSpPr/>
          <p:nvPr/>
        </p:nvSpPr>
        <p:spPr>
          <a:xfrm rot="16200000">
            <a:off x="1200484" y="3068661"/>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4" name="2 CuadroTexto"/>
          <p:cNvSpPr txBox="1"/>
          <p:nvPr/>
        </p:nvSpPr>
        <p:spPr>
          <a:xfrm>
            <a:off x="2375756" y="2276872"/>
            <a:ext cx="6120680" cy="3888431"/>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23" name="Imagen 22"/>
          <p:cNvPicPr>
            <a:picLocks noChangeAspect="1"/>
          </p:cNvPicPr>
          <p:nvPr/>
        </p:nvPicPr>
        <p:blipFill>
          <a:blip r:embed="rId3"/>
          <a:stretch>
            <a:fillRect/>
          </a:stretch>
        </p:blipFill>
        <p:spPr>
          <a:xfrm>
            <a:off x="2362816" y="2469926"/>
            <a:ext cx="2137175" cy="964408"/>
          </a:xfrm>
          <a:prstGeom prst="rect">
            <a:avLst/>
          </a:prstGeom>
        </p:spPr>
      </p:pic>
      <p:pic>
        <p:nvPicPr>
          <p:cNvPr id="35" name="Imagen 34"/>
          <p:cNvPicPr>
            <a:picLocks noChangeAspect="1"/>
          </p:cNvPicPr>
          <p:nvPr/>
        </p:nvPicPr>
        <p:blipFill>
          <a:blip r:embed="rId4"/>
          <a:stretch>
            <a:fillRect/>
          </a:stretch>
        </p:blipFill>
        <p:spPr>
          <a:xfrm>
            <a:off x="4499992" y="2850559"/>
            <a:ext cx="3996443" cy="3198567"/>
          </a:xfrm>
          <a:prstGeom prst="rect">
            <a:avLst/>
          </a:prstGeom>
        </p:spPr>
      </p:pic>
    </p:spTree>
    <p:extLst>
      <p:ext uri="{BB962C8B-B14F-4D97-AF65-F5344CB8AC3E}">
        <p14:creationId xmlns:p14="http://schemas.microsoft.com/office/powerpoint/2010/main" val="2432634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31</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solidFill>
                  <a:schemeClr val="bg1"/>
                </a:solidFill>
                <a:latin typeface="Arial" panose="020B0604020202020204" pitchFamily="34" charset="0"/>
                <a:cs typeface="Arial" panose="020B0604020202020204" pitchFamily="34" charset="0"/>
              </a:rPr>
              <a:t>Identificación de activos</a:t>
            </a:r>
            <a:endParaRPr lang="es-EC" sz="1200"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amenazas</a:t>
            </a:r>
            <a:endParaRPr lang="es-EC" sz="1200" dirty="0">
              <a:latin typeface="Arial" panose="020B0604020202020204" pitchFamily="34" charset="0"/>
              <a:cs typeface="Arial" panose="020B0604020202020204" pitchFamily="34" charset="0"/>
            </a:endParaRP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controles</a:t>
            </a:r>
            <a:endParaRPr lang="es-EC" sz="1200" dirty="0">
              <a:latin typeface="Arial" panose="020B0604020202020204" pitchFamily="34" charset="0"/>
              <a:cs typeface="Arial" panose="020B0604020202020204" pitchFamily="34" charset="0"/>
            </a:endParaRPr>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3059832" y="2085128"/>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19"/>
          <p:cNvSpPr/>
          <p:nvPr/>
        </p:nvSpPr>
        <p:spPr>
          <a:xfrm rot="16200000">
            <a:off x="1200484" y="3068661"/>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4" name="2 CuadroTexto"/>
          <p:cNvSpPr txBox="1"/>
          <p:nvPr/>
        </p:nvSpPr>
        <p:spPr>
          <a:xfrm>
            <a:off x="2375756" y="2276872"/>
            <a:ext cx="6120680" cy="3888431"/>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21" name="Imagen 20"/>
          <p:cNvPicPr>
            <a:picLocks noChangeAspect="1"/>
          </p:cNvPicPr>
          <p:nvPr/>
        </p:nvPicPr>
        <p:blipFill>
          <a:blip r:embed="rId3"/>
          <a:stretch>
            <a:fillRect/>
          </a:stretch>
        </p:blipFill>
        <p:spPr>
          <a:xfrm>
            <a:off x="2435939" y="3136354"/>
            <a:ext cx="6004515" cy="2812926"/>
          </a:xfrm>
          <a:prstGeom prst="rect">
            <a:avLst/>
          </a:prstGeom>
        </p:spPr>
      </p:pic>
      <p:sp>
        <p:nvSpPr>
          <p:cNvPr id="22" name="Rectángulo 21"/>
          <p:cNvSpPr/>
          <p:nvPr/>
        </p:nvSpPr>
        <p:spPr>
          <a:xfrm>
            <a:off x="2458912" y="2311668"/>
            <a:ext cx="5981541" cy="738664"/>
          </a:xfrm>
          <a:prstGeom prst="rect">
            <a:avLst/>
          </a:prstGeom>
        </p:spPr>
        <p:txBody>
          <a:bodyPr wrap="square">
            <a:spAutoFit/>
          </a:bodyPr>
          <a:lstStyle/>
          <a:p>
            <a:pPr algn="just"/>
            <a:r>
              <a:rPr lang="es-ES" sz="1400" dirty="0" smtClean="0" bmk="">
                <a:latin typeface="Arial" panose="020B0604020202020204" pitchFamily="34" charset="0"/>
                <a:ea typeface="Calibri" pitchFamily="34" charset="0"/>
                <a:cs typeface="Arial" panose="020B0604020202020204" pitchFamily="34" charset="0"/>
              </a:rPr>
              <a:t>Información </a:t>
            </a:r>
            <a:r>
              <a:rPr lang="es-ES" sz="1400" dirty="0" smtClean="0" bmk="">
                <a:latin typeface="Arial" panose="020B0604020202020204" pitchFamily="34" charset="0"/>
                <a:ea typeface="Calibri" pitchFamily="34" charset="0"/>
                <a:cs typeface="Arial" panose="020B0604020202020204" pitchFamily="34" charset="0"/>
                <a:sym typeface="Wingdings" panose="05000000000000000000" pitchFamily="2" charset="2"/>
              </a:rPr>
              <a:t> </a:t>
            </a:r>
            <a:r>
              <a:rPr lang="es-ES" sz="1400" dirty="0" smtClean="0" bmk="">
                <a:latin typeface="Arial" panose="020B0604020202020204" pitchFamily="34" charset="0"/>
                <a:ea typeface="Calibri" pitchFamily="34" charset="0"/>
                <a:cs typeface="Arial" panose="020B0604020202020204" pitchFamily="34" charset="0"/>
              </a:rPr>
              <a:t>requerimientos </a:t>
            </a:r>
            <a:r>
              <a:rPr lang="es-ES" sz="1400" dirty="0" bmk="">
                <a:latin typeface="Arial" panose="020B0604020202020204" pitchFamily="34" charset="0"/>
                <a:ea typeface="Calibri" pitchFamily="34" charset="0"/>
                <a:cs typeface="Arial" panose="020B0604020202020204" pitchFamily="34" charset="0"/>
              </a:rPr>
              <a:t>de seguridad de la información especificados por los dueños del proceso y la valoración inicial asignada por la alta dirección. </a:t>
            </a:r>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374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32</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solidFill>
                  <a:schemeClr val="bg1"/>
                </a:solidFill>
                <a:latin typeface="Arial" panose="020B0604020202020204" pitchFamily="34" charset="0"/>
                <a:cs typeface="Arial" panose="020B0604020202020204" pitchFamily="34" charset="0"/>
              </a:rPr>
              <a:t>Identificación de activos</a:t>
            </a:r>
            <a:endParaRPr lang="es-EC" sz="1200"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amenazas</a:t>
            </a:r>
            <a:endParaRPr lang="es-EC" sz="1200" dirty="0">
              <a:latin typeface="Arial" panose="020B0604020202020204" pitchFamily="34" charset="0"/>
              <a:cs typeface="Arial" panose="020B0604020202020204" pitchFamily="34" charset="0"/>
            </a:endParaRP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controles</a:t>
            </a:r>
            <a:endParaRPr lang="es-EC" sz="1200" dirty="0">
              <a:latin typeface="Arial" panose="020B0604020202020204" pitchFamily="34" charset="0"/>
              <a:cs typeface="Arial" panose="020B0604020202020204" pitchFamily="34" charset="0"/>
            </a:endParaRPr>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3059832" y="2085128"/>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19"/>
          <p:cNvSpPr/>
          <p:nvPr/>
        </p:nvSpPr>
        <p:spPr>
          <a:xfrm rot="16200000">
            <a:off x="1200484" y="3068661"/>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4" name="2 CuadroTexto"/>
          <p:cNvSpPr txBox="1"/>
          <p:nvPr/>
        </p:nvSpPr>
        <p:spPr>
          <a:xfrm>
            <a:off x="2375756" y="2276872"/>
            <a:ext cx="6120680" cy="3888431"/>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19" name="Imagen 18"/>
          <p:cNvPicPr>
            <a:picLocks noChangeAspect="1"/>
          </p:cNvPicPr>
          <p:nvPr/>
        </p:nvPicPr>
        <p:blipFill>
          <a:blip r:embed="rId3"/>
          <a:stretch>
            <a:fillRect/>
          </a:stretch>
        </p:blipFill>
        <p:spPr>
          <a:xfrm>
            <a:off x="2488370" y="2657530"/>
            <a:ext cx="5895451" cy="3273757"/>
          </a:xfrm>
          <a:prstGeom prst="rect">
            <a:avLst/>
          </a:prstGeom>
        </p:spPr>
      </p:pic>
      <p:sp>
        <p:nvSpPr>
          <p:cNvPr id="21" name="CuadroTexto 20"/>
          <p:cNvSpPr txBox="1"/>
          <p:nvPr/>
        </p:nvSpPr>
        <p:spPr>
          <a:xfrm>
            <a:off x="2488370" y="2401143"/>
            <a:ext cx="1598515"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Detalle de activos</a:t>
            </a:r>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8127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33</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activos</a:t>
            </a: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controles</a:t>
            </a:r>
            <a:endParaRPr lang="es-EC" sz="1200" dirty="0">
              <a:latin typeface="Arial" panose="020B0604020202020204" pitchFamily="34" charset="0"/>
              <a:cs typeface="Arial" panose="020B0604020202020204" pitchFamily="34" charset="0"/>
            </a:endParaRPr>
          </a:p>
        </p:txBody>
      </p:sp>
      <p:sp>
        <p:nvSpPr>
          <p:cNvPr id="17" name="CuadroTexto 16"/>
          <p:cNvSpPr txBox="1"/>
          <p:nvPr/>
        </p:nvSpPr>
        <p:spPr>
          <a:xfrm>
            <a:off x="3834830" y="1621451"/>
            <a:ext cx="1550202"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Identificación  de </a:t>
            </a:r>
            <a:r>
              <a:rPr lang="es-EC" dirty="0" smtClean="0"/>
              <a:t>amenazas</a:t>
            </a:r>
            <a:endParaRPr lang="es-EC" dirty="0"/>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4611991" y="2066277"/>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18710" y="2298383"/>
            <a:ext cx="6055297" cy="1035594"/>
          </a:xfrm>
          <a:prstGeom prst="rect">
            <a:avLst/>
          </a:prstGeom>
          <a:solidFill>
            <a:schemeClr val="accent1">
              <a:lumMod val="20000"/>
              <a:lumOff val="80000"/>
            </a:schemeClr>
          </a:solidFill>
        </p:spPr>
        <p:txBody>
          <a:bodyPr wrap="square" rtlCol="0">
            <a:noAutofit/>
          </a:bodyPr>
          <a:lstStyle/>
          <a:p>
            <a:pPr lvl="0" algn="just"/>
            <a:r>
              <a:rPr lang="es-ES" sz="1400" dirty="0" smtClean="0">
                <a:latin typeface="Arial" panose="020B0604020202020204" pitchFamily="34" charset="0"/>
                <a:cs typeface="Arial" panose="020B0604020202020204" pitchFamily="34" charset="0"/>
              </a:rPr>
              <a:t>Identificación de las amenazas sobre los activos identificados.</a:t>
            </a:r>
          </a:p>
          <a:p>
            <a:pPr lvl="0" algn="just"/>
            <a:endParaRPr lang="es-ES" altLang="es-ES" sz="1400" dirty="0" bmk="">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Identificar el tipo de amenaza, la amenaza en sí y el origen de la misma</a:t>
            </a:r>
          </a:p>
          <a:p>
            <a:pPr algn="just"/>
            <a:r>
              <a:rPr lang="es-ES" sz="1400" dirty="0">
                <a:latin typeface="Arial" panose="020B0604020202020204" pitchFamily="34" charset="0"/>
                <a:cs typeface="Arial" panose="020B0604020202020204" pitchFamily="34" charset="0"/>
              </a:rPr>
              <a:t>Deliberada (D), Accidental (A) y Ambientales (E).</a:t>
            </a:r>
            <a:endParaRPr lang="es-EC" sz="1400" dirty="0">
              <a:latin typeface="Arial" panose="020B0604020202020204" pitchFamily="34" charset="0"/>
              <a:cs typeface="Arial" panose="020B0604020202020204" pitchFamily="34" charset="0"/>
            </a:endParaRPr>
          </a:p>
          <a:p>
            <a:pPr lvl="0" algn="just"/>
            <a:endParaRPr lang="es-ES" altLang="es-ES" sz="700" dirty="0" bmk="">
              <a:latin typeface="Arial" pitchFamily="34" charset="0"/>
              <a:cs typeface="Arial" pitchFamily="34" charset="0"/>
            </a:endParaRPr>
          </a:p>
        </p:txBody>
      </p:sp>
      <p:sp>
        <p:nvSpPr>
          <p:cNvPr id="25" name="Rectangle 16"/>
          <p:cNvSpPr/>
          <p:nvPr/>
        </p:nvSpPr>
        <p:spPr>
          <a:xfrm rot="16200000">
            <a:off x="1619460" y="2595077"/>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6" name="16 CuadroTexto"/>
          <p:cNvSpPr txBox="1"/>
          <p:nvPr/>
        </p:nvSpPr>
        <p:spPr>
          <a:xfrm>
            <a:off x="2360696" y="3496417"/>
            <a:ext cx="6048672" cy="1084711"/>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es-ES" sz="1400" dirty="0" smtClean="0">
                <a:latin typeface="Arial" panose="020B0604020202020204" pitchFamily="34" charset="0"/>
                <a:cs typeface="Arial" panose="020B0604020202020204" pitchFamily="34" charset="0"/>
              </a:rPr>
              <a:t>Reconocimiento </a:t>
            </a:r>
            <a:r>
              <a:rPr lang="es-ES" sz="1400" dirty="0">
                <a:latin typeface="Arial" panose="020B0604020202020204" pitchFamily="34" charset="0"/>
                <a:cs typeface="Arial" panose="020B0604020202020204" pitchFamily="34" charset="0"/>
              </a:rPr>
              <a:t>de las amenazas </a:t>
            </a:r>
            <a:r>
              <a:rPr lang="es-ES" sz="1400" dirty="0" smtClean="0">
                <a:latin typeface="Arial" panose="020B0604020202020204" pitchFamily="34" charset="0"/>
                <a:cs typeface="Arial" panose="020B0604020202020204" pitchFamily="34" charset="0"/>
              </a:rPr>
              <a:t>por cada activo (Anexo C NTE INEN-ISO/IEC 27005:2012).</a:t>
            </a:r>
          </a:p>
          <a:p>
            <a:pPr algn="just"/>
            <a:r>
              <a:rPr lang="es-ES" sz="1400" dirty="0" smtClean="0">
                <a:latin typeface="Arial" panose="020B0604020202020204" pitchFamily="34" charset="0"/>
                <a:cs typeface="Arial" panose="020B0604020202020204" pitchFamily="34" charset="0"/>
              </a:rPr>
              <a:t>Entrevistas con los usuarios, autoridades y propietarios</a:t>
            </a:r>
          </a:p>
          <a:p>
            <a:pPr algn="just"/>
            <a:r>
              <a:rPr lang="es-ES" sz="1400" dirty="0" smtClean="0">
                <a:latin typeface="Arial" panose="020B0604020202020204" pitchFamily="34" charset="0"/>
                <a:cs typeface="Arial" panose="020B0604020202020204" pitchFamily="34" charset="0"/>
              </a:rPr>
              <a:t>Verificación de informe de brecha de seguridad.</a:t>
            </a:r>
          </a:p>
          <a:p>
            <a:pPr algn="just"/>
            <a:endParaRPr lang="es-ES" sz="1400" dirty="0">
              <a:latin typeface="Arial" panose="020B0604020202020204" pitchFamily="34" charset="0"/>
              <a:cs typeface="Arial" panose="020B0604020202020204" pitchFamily="34" charset="0"/>
            </a:endParaRPr>
          </a:p>
          <a:p>
            <a:pPr algn="just"/>
            <a:endParaRPr lang="es-EC" sz="1400" dirty="0">
              <a:latin typeface="Arial" panose="020B0604020202020204" pitchFamily="34" charset="0"/>
              <a:cs typeface="Arial" panose="020B0604020202020204" pitchFamily="34" charset="0"/>
            </a:endParaRPr>
          </a:p>
        </p:txBody>
      </p:sp>
      <p:sp>
        <p:nvSpPr>
          <p:cNvPr id="27" name="Rectangle 18"/>
          <p:cNvSpPr/>
          <p:nvPr/>
        </p:nvSpPr>
        <p:spPr>
          <a:xfrm rot="16200000">
            <a:off x="1709401" y="3759770"/>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Tree>
    <p:extLst>
      <p:ext uri="{BB962C8B-B14F-4D97-AF65-F5344CB8AC3E}">
        <p14:creationId xmlns:p14="http://schemas.microsoft.com/office/powerpoint/2010/main" val="1040200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34</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activos</a:t>
            </a: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controles</a:t>
            </a:r>
            <a:endParaRPr lang="es-EC" sz="1200" dirty="0">
              <a:latin typeface="Arial" panose="020B0604020202020204" pitchFamily="34" charset="0"/>
              <a:cs typeface="Arial" panose="020B0604020202020204" pitchFamily="34" charset="0"/>
            </a:endParaRPr>
          </a:p>
        </p:txBody>
      </p:sp>
      <p:sp>
        <p:nvSpPr>
          <p:cNvPr id="17" name="CuadroTexto 16"/>
          <p:cNvSpPr txBox="1"/>
          <p:nvPr/>
        </p:nvSpPr>
        <p:spPr>
          <a:xfrm>
            <a:off x="3834830" y="1621451"/>
            <a:ext cx="1550202"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Identificación  de </a:t>
            </a:r>
            <a:r>
              <a:rPr lang="es-EC" dirty="0" smtClean="0"/>
              <a:t>amenazas</a:t>
            </a:r>
            <a:endParaRPr lang="es-EC" dirty="0"/>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4611991" y="2066277"/>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19"/>
          <p:cNvSpPr/>
          <p:nvPr/>
        </p:nvSpPr>
        <p:spPr>
          <a:xfrm rot="16200000">
            <a:off x="1200484" y="3068661"/>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4" name="2 CuadroTexto"/>
          <p:cNvSpPr txBox="1"/>
          <p:nvPr/>
        </p:nvSpPr>
        <p:spPr>
          <a:xfrm>
            <a:off x="2375756" y="2276872"/>
            <a:ext cx="6120680" cy="3888431"/>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22" name="Imagen 21"/>
          <p:cNvPicPr>
            <a:picLocks noChangeAspect="1"/>
          </p:cNvPicPr>
          <p:nvPr/>
        </p:nvPicPr>
        <p:blipFill>
          <a:blip r:embed="rId3"/>
          <a:stretch>
            <a:fillRect/>
          </a:stretch>
        </p:blipFill>
        <p:spPr>
          <a:xfrm>
            <a:off x="2444359" y="2522823"/>
            <a:ext cx="5969058" cy="3280865"/>
          </a:xfrm>
          <a:prstGeom prst="rect">
            <a:avLst/>
          </a:prstGeom>
        </p:spPr>
      </p:pic>
    </p:spTree>
    <p:extLst>
      <p:ext uri="{BB962C8B-B14F-4D97-AF65-F5344CB8AC3E}">
        <p14:creationId xmlns:p14="http://schemas.microsoft.com/office/powerpoint/2010/main" val="2238856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35</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activos</a:t>
            </a:r>
          </a:p>
        </p:txBody>
      </p:sp>
      <p:sp>
        <p:nvSpPr>
          <p:cNvPr id="16" name="CuadroTexto 15"/>
          <p:cNvSpPr txBox="1"/>
          <p:nvPr/>
        </p:nvSpPr>
        <p:spPr>
          <a:xfrm>
            <a:off x="5457040" y="1617968"/>
            <a:ext cx="1402126"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Identificación de controles</a:t>
            </a: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amenazas</a:t>
            </a:r>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6155476" y="2054295"/>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18710" y="2298383"/>
            <a:ext cx="6055297" cy="1035594"/>
          </a:xfrm>
          <a:prstGeom prst="rect">
            <a:avLst/>
          </a:prstGeom>
          <a:solidFill>
            <a:schemeClr val="accent1">
              <a:lumMod val="20000"/>
              <a:lumOff val="80000"/>
            </a:schemeClr>
          </a:solidFill>
        </p:spPr>
        <p:txBody>
          <a:bodyPr wrap="square" rtlCol="0">
            <a:noAutofit/>
          </a:bodyPr>
          <a:lstStyle/>
          <a:p>
            <a:pPr algn="just"/>
            <a:endParaRPr lang="es-ES" sz="1400" dirty="0" smtClean="0">
              <a:solidFill>
                <a:schemeClr val="dk1"/>
              </a:solidFill>
              <a:latin typeface="Arial" panose="020B0604020202020204" pitchFamily="34" charset="0"/>
              <a:cs typeface="Arial" panose="020B0604020202020204" pitchFamily="34" charset="0"/>
            </a:endParaRPr>
          </a:p>
          <a:p>
            <a:pPr algn="just"/>
            <a:r>
              <a:rPr lang="es-ES" sz="1400" dirty="0" smtClean="0">
                <a:solidFill>
                  <a:schemeClr val="dk1"/>
                </a:solidFill>
                <a:latin typeface="Arial" panose="020B0604020202020204" pitchFamily="34" charset="0"/>
                <a:cs typeface="Arial" panose="020B0604020202020204" pitchFamily="34" charset="0"/>
              </a:rPr>
              <a:t>Identificar </a:t>
            </a:r>
            <a:r>
              <a:rPr lang="es-ES" sz="1400" dirty="0">
                <a:solidFill>
                  <a:schemeClr val="dk1"/>
                </a:solidFill>
                <a:latin typeface="Arial" panose="020B0604020202020204" pitchFamily="34" charset="0"/>
                <a:cs typeface="Arial" panose="020B0604020202020204" pitchFamily="34" charset="0"/>
              </a:rPr>
              <a:t>los controles existentes para evitar trabajo o costos innecesarios, y los controles planificados por la organización.</a:t>
            </a:r>
            <a:endParaRPr lang="es-EC" sz="1400" dirty="0">
              <a:solidFill>
                <a:schemeClr val="dk1"/>
              </a:solidFill>
              <a:latin typeface="Arial" panose="020B0604020202020204" pitchFamily="34" charset="0"/>
              <a:cs typeface="Arial" panose="020B0604020202020204" pitchFamily="34" charset="0"/>
            </a:endParaRPr>
          </a:p>
          <a:p>
            <a:pPr lvl="0" algn="just"/>
            <a:endParaRPr lang="es-ES" altLang="es-ES" sz="700" dirty="0" bmk="">
              <a:latin typeface="Arial" pitchFamily="34" charset="0"/>
              <a:cs typeface="Arial" pitchFamily="34" charset="0"/>
            </a:endParaRPr>
          </a:p>
        </p:txBody>
      </p:sp>
      <p:sp>
        <p:nvSpPr>
          <p:cNvPr id="25" name="Rectangle 16"/>
          <p:cNvSpPr/>
          <p:nvPr/>
        </p:nvSpPr>
        <p:spPr>
          <a:xfrm rot="16200000">
            <a:off x="1619460" y="2595077"/>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6" name="16 CuadroTexto"/>
          <p:cNvSpPr txBox="1"/>
          <p:nvPr/>
        </p:nvSpPr>
        <p:spPr>
          <a:xfrm>
            <a:off x="2360696" y="3496417"/>
            <a:ext cx="6048672" cy="1279407"/>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es-ES" sz="1400" dirty="0" smtClean="0">
                <a:latin typeface="Arial" panose="020B0604020202020204" pitchFamily="34" charset="0"/>
                <a:cs typeface="Arial" panose="020B0604020202020204" pitchFamily="34" charset="0"/>
              </a:rPr>
              <a:t>Revisión </a:t>
            </a:r>
            <a:r>
              <a:rPr lang="es-ES" sz="1400" dirty="0">
                <a:latin typeface="Arial" panose="020B0604020202020204" pitchFamily="34" charset="0"/>
                <a:cs typeface="Arial" panose="020B0604020202020204" pitchFamily="34" charset="0"/>
              </a:rPr>
              <a:t>de documentos, verificación con las personas responsables, </a:t>
            </a:r>
            <a:r>
              <a:rPr lang="es-ES" sz="1400" dirty="0" smtClean="0">
                <a:latin typeface="Arial" panose="020B0604020202020204" pitchFamily="34" charset="0"/>
                <a:cs typeface="Arial" panose="020B0604020202020204" pitchFamily="34" charset="0"/>
              </a:rPr>
              <a:t>Revisiones </a:t>
            </a:r>
            <a:r>
              <a:rPr lang="es-ES" sz="1400" dirty="0">
                <a:latin typeface="Arial" panose="020B0604020202020204" pitchFamily="34" charset="0"/>
                <a:cs typeface="Arial" panose="020B0604020202020204" pitchFamily="34" charset="0"/>
              </a:rPr>
              <a:t>en el sitio y observaciones</a:t>
            </a:r>
          </a:p>
          <a:p>
            <a:pPr algn="just"/>
            <a:r>
              <a:rPr lang="es-ES" sz="1400" dirty="0">
                <a:latin typeface="Arial" panose="020B0604020202020204" pitchFamily="34" charset="0"/>
                <a:cs typeface="Arial" panose="020B0604020202020204" pitchFamily="34" charset="0"/>
              </a:rPr>
              <a:t>Entrevistas con los usuarios, autoridades y propietarios</a:t>
            </a:r>
          </a:p>
          <a:p>
            <a:pPr algn="just"/>
            <a:r>
              <a:rPr lang="es-ES" sz="1400" dirty="0" smtClean="0">
                <a:latin typeface="Arial" panose="020B0604020202020204" pitchFamily="34" charset="0"/>
                <a:cs typeface="Arial" panose="020B0604020202020204" pitchFamily="34" charset="0"/>
              </a:rPr>
              <a:t>Verificación de informe de brecha de seguridad.</a:t>
            </a:r>
          </a:p>
          <a:p>
            <a:pPr algn="just"/>
            <a:r>
              <a:rPr lang="es-ES" sz="1400" dirty="0" smtClean="0">
                <a:latin typeface="Arial" panose="020B0604020202020204" pitchFamily="34" charset="0"/>
                <a:cs typeface="Arial" panose="020B0604020202020204" pitchFamily="34" charset="0"/>
              </a:rPr>
              <a:t>Verificación del funcionamiento de los sistemas informáticos.</a:t>
            </a:r>
          </a:p>
          <a:p>
            <a:pPr algn="just"/>
            <a:endParaRPr lang="es-ES" sz="1400" dirty="0" smtClean="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endParaRPr lang="es-EC" sz="1400" dirty="0">
              <a:latin typeface="Arial" panose="020B0604020202020204" pitchFamily="34" charset="0"/>
              <a:cs typeface="Arial" panose="020B0604020202020204" pitchFamily="34" charset="0"/>
            </a:endParaRPr>
          </a:p>
        </p:txBody>
      </p:sp>
      <p:sp>
        <p:nvSpPr>
          <p:cNvPr id="27" name="Rectangle 18"/>
          <p:cNvSpPr/>
          <p:nvPr/>
        </p:nvSpPr>
        <p:spPr>
          <a:xfrm rot="16200000">
            <a:off x="1709401" y="3759770"/>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Tree>
    <p:extLst>
      <p:ext uri="{BB962C8B-B14F-4D97-AF65-F5344CB8AC3E}">
        <p14:creationId xmlns:p14="http://schemas.microsoft.com/office/powerpoint/2010/main" val="2300861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36</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activos</a:t>
            </a:r>
          </a:p>
        </p:txBody>
      </p:sp>
      <p:sp>
        <p:nvSpPr>
          <p:cNvPr id="16" name="CuadroTexto 15"/>
          <p:cNvSpPr txBox="1"/>
          <p:nvPr/>
        </p:nvSpPr>
        <p:spPr>
          <a:xfrm>
            <a:off x="5457040" y="1617968"/>
            <a:ext cx="1402126"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Identificación de controles</a:t>
            </a: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amenazas</a:t>
            </a:r>
          </a:p>
        </p:txBody>
      </p:sp>
      <p:sp>
        <p:nvSpPr>
          <p:cNvPr id="18" name="CuadroTexto 17"/>
          <p:cNvSpPr txBox="1"/>
          <p:nvPr/>
        </p:nvSpPr>
        <p:spPr>
          <a:xfrm>
            <a:off x="6931174" y="1616333"/>
            <a:ext cx="15841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200" dirty="0" smtClean="0">
                <a:latin typeface="Arial" panose="020B0604020202020204" pitchFamily="34" charset="0"/>
                <a:cs typeface="Arial" panose="020B0604020202020204" pitchFamily="34" charset="0"/>
              </a:rPr>
              <a:t>Identificación  de vulnerabilidades</a:t>
            </a:r>
            <a:endParaRPr lang="es-EC" sz="1200" dirty="0">
              <a:latin typeface="Arial" panose="020B0604020202020204" pitchFamily="34" charset="0"/>
              <a:cs typeface="Arial" panose="020B0604020202020204" pitchFamily="34" charset="0"/>
            </a:endParaRP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6147341" y="2065336"/>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19"/>
          <p:cNvSpPr/>
          <p:nvPr/>
        </p:nvSpPr>
        <p:spPr>
          <a:xfrm rot="16200000">
            <a:off x="1200484" y="3068661"/>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4" name="2 CuadroTexto"/>
          <p:cNvSpPr txBox="1"/>
          <p:nvPr/>
        </p:nvSpPr>
        <p:spPr>
          <a:xfrm>
            <a:off x="2375756" y="2276872"/>
            <a:ext cx="6120680" cy="3888431"/>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19" name="Imagen 18"/>
          <p:cNvPicPr>
            <a:picLocks noChangeAspect="1"/>
          </p:cNvPicPr>
          <p:nvPr/>
        </p:nvPicPr>
        <p:blipFill>
          <a:blip r:embed="rId3"/>
          <a:stretch>
            <a:fillRect/>
          </a:stretch>
        </p:blipFill>
        <p:spPr>
          <a:xfrm>
            <a:off x="2412559" y="2401096"/>
            <a:ext cx="6083877" cy="3342467"/>
          </a:xfrm>
          <a:prstGeom prst="rect">
            <a:avLst/>
          </a:prstGeom>
        </p:spPr>
      </p:pic>
    </p:spTree>
    <p:extLst>
      <p:ext uri="{BB962C8B-B14F-4D97-AF65-F5344CB8AC3E}">
        <p14:creationId xmlns:p14="http://schemas.microsoft.com/office/powerpoint/2010/main" val="2668283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37</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activos</a:t>
            </a: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controles</a:t>
            </a: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amenazas</a:t>
            </a:r>
          </a:p>
        </p:txBody>
      </p:sp>
      <p:sp>
        <p:nvSpPr>
          <p:cNvPr id="18" name="CuadroTexto 17"/>
          <p:cNvSpPr txBox="1"/>
          <p:nvPr/>
        </p:nvSpPr>
        <p:spPr>
          <a:xfrm>
            <a:off x="6931174" y="1616333"/>
            <a:ext cx="1584176"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Identificación  de vulnerabilidades</a:t>
            </a: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7751002" y="2062785"/>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18710" y="2298383"/>
            <a:ext cx="6055297" cy="1035594"/>
          </a:xfrm>
          <a:prstGeom prst="rect">
            <a:avLst/>
          </a:prstGeom>
          <a:solidFill>
            <a:schemeClr val="accent1">
              <a:lumMod val="20000"/>
              <a:lumOff val="80000"/>
            </a:schemeClr>
          </a:solidFill>
        </p:spPr>
        <p:txBody>
          <a:bodyPr wrap="square" rtlCol="0">
            <a:noAutofit/>
          </a:bodyPr>
          <a:lstStyle/>
          <a:p>
            <a:pPr algn="just"/>
            <a:endParaRPr lang="es-ES" sz="1400" dirty="0" smtClean="0">
              <a:solidFill>
                <a:schemeClr val="dk1"/>
              </a:solidFill>
              <a:latin typeface="Arial" panose="020B0604020202020204" pitchFamily="34" charset="0"/>
              <a:cs typeface="Arial" panose="020B0604020202020204" pitchFamily="34" charset="0"/>
            </a:endParaRPr>
          </a:p>
          <a:p>
            <a:r>
              <a:rPr lang="es-ES" sz="1400" dirty="0">
                <a:solidFill>
                  <a:schemeClr val="dk1"/>
                </a:solidFill>
                <a:latin typeface="Arial" panose="020B0604020202020204" pitchFamily="34" charset="0"/>
                <a:cs typeface="Arial" panose="020B0604020202020204" pitchFamily="34" charset="0"/>
              </a:rPr>
              <a:t>I</a:t>
            </a:r>
            <a:r>
              <a:rPr lang="es-ES" sz="1400" dirty="0" smtClean="0">
                <a:solidFill>
                  <a:schemeClr val="dk1"/>
                </a:solidFill>
                <a:latin typeface="Arial" panose="020B0604020202020204" pitchFamily="34" charset="0"/>
                <a:cs typeface="Arial" panose="020B0604020202020204" pitchFamily="34" charset="0"/>
              </a:rPr>
              <a:t>dentificar </a:t>
            </a:r>
            <a:r>
              <a:rPr lang="es-ES" sz="1400" dirty="0">
                <a:solidFill>
                  <a:schemeClr val="dk1"/>
                </a:solidFill>
                <a:latin typeface="Arial" panose="020B0604020202020204" pitchFamily="34" charset="0"/>
                <a:cs typeface="Arial" panose="020B0604020202020204" pitchFamily="34" charset="0"/>
              </a:rPr>
              <a:t>todas las vulnerabilidades que pueden ser explotadas por las amenazas y pueden afectar a los activos</a:t>
            </a:r>
            <a:r>
              <a:rPr lang="es-ES" sz="1400" dirty="0" smtClean="0">
                <a:solidFill>
                  <a:schemeClr val="dk1"/>
                </a:solidFill>
                <a:latin typeface="Arial" panose="020B0604020202020204" pitchFamily="34" charset="0"/>
                <a:cs typeface="Arial" panose="020B0604020202020204" pitchFamily="34" charset="0"/>
              </a:rPr>
              <a:t>.</a:t>
            </a:r>
            <a:endParaRPr lang="es-EC" sz="1400" dirty="0">
              <a:solidFill>
                <a:schemeClr val="dk1"/>
              </a:solidFill>
              <a:latin typeface="Arial" panose="020B0604020202020204" pitchFamily="34" charset="0"/>
              <a:cs typeface="Arial" panose="020B0604020202020204" pitchFamily="34" charset="0"/>
            </a:endParaRPr>
          </a:p>
          <a:p>
            <a:pPr lvl="0" algn="just"/>
            <a:endParaRPr lang="es-ES" altLang="es-ES" sz="700" dirty="0" bmk="">
              <a:latin typeface="Arial" pitchFamily="34" charset="0"/>
              <a:cs typeface="Arial" pitchFamily="34" charset="0"/>
            </a:endParaRPr>
          </a:p>
        </p:txBody>
      </p:sp>
      <p:sp>
        <p:nvSpPr>
          <p:cNvPr id="25" name="Rectangle 16"/>
          <p:cNvSpPr/>
          <p:nvPr/>
        </p:nvSpPr>
        <p:spPr>
          <a:xfrm rot="16200000">
            <a:off x="1619460" y="2595077"/>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6" name="16 CuadroTexto"/>
          <p:cNvSpPr txBox="1"/>
          <p:nvPr/>
        </p:nvSpPr>
        <p:spPr>
          <a:xfrm>
            <a:off x="2360696" y="3496417"/>
            <a:ext cx="6048672" cy="1516759"/>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marL="285750" indent="-285750" algn="just">
              <a:buFont typeface="Arial" panose="020B0604020202020204" pitchFamily="34" charset="0"/>
              <a:buChar char="•"/>
            </a:pPr>
            <a:r>
              <a:rPr lang="es-ES" sz="1400" dirty="0" smtClean="0">
                <a:latin typeface="Arial" panose="020B0604020202020204" pitchFamily="34" charset="0"/>
                <a:cs typeface="Arial" panose="020B0604020202020204" pitchFamily="34" charset="0"/>
              </a:rPr>
              <a:t>Revisión </a:t>
            </a:r>
            <a:r>
              <a:rPr lang="es-ES" sz="1400" dirty="0">
                <a:latin typeface="Arial" panose="020B0604020202020204" pitchFamily="34" charset="0"/>
                <a:cs typeface="Arial" panose="020B0604020202020204" pitchFamily="34" charset="0"/>
              </a:rPr>
              <a:t>de documentos, verificación con las personas </a:t>
            </a:r>
            <a:r>
              <a:rPr lang="es-ES" sz="1400" dirty="0" smtClean="0">
                <a:latin typeface="Arial" panose="020B0604020202020204" pitchFamily="34" charset="0"/>
                <a:cs typeface="Arial" panose="020B0604020202020204" pitchFamily="34" charset="0"/>
              </a:rPr>
              <a:t>responsables.</a:t>
            </a:r>
          </a:p>
          <a:p>
            <a:pPr marL="285750" indent="-285750" algn="just">
              <a:buFont typeface="Arial" panose="020B0604020202020204" pitchFamily="34" charset="0"/>
              <a:buChar char="•"/>
            </a:pPr>
            <a:r>
              <a:rPr lang="es-ES" sz="1400" dirty="0" smtClean="0">
                <a:latin typeface="Arial" panose="020B0604020202020204" pitchFamily="34" charset="0"/>
                <a:cs typeface="Arial" panose="020B0604020202020204" pitchFamily="34" charset="0"/>
              </a:rPr>
              <a:t>Revisiones </a:t>
            </a:r>
            <a:r>
              <a:rPr lang="es-ES" sz="1400" dirty="0">
                <a:latin typeface="Arial" panose="020B0604020202020204" pitchFamily="34" charset="0"/>
                <a:cs typeface="Arial" panose="020B0604020202020204" pitchFamily="34" charset="0"/>
              </a:rPr>
              <a:t>en el sitio y observaciones</a:t>
            </a:r>
          </a:p>
          <a:p>
            <a:pPr marL="28575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Entrevistas con los usuarios, autoridades y propietarios</a:t>
            </a:r>
          </a:p>
          <a:p>
            <a:pPr marL="285750" indent="-285750" algn="just">
              <a:buFont typeface="Arial" panose="020B0604020202020204" pitchFamily="34" charset="0"/>
              <a:buChar char="•"/>
            </a:pPr>
            <a:r>
              <a:rPr lang="es-ES" sz="1400" dirty="0" smtClean="0">
                <a:latin typeface="Arial" panose="020B0604020202020204" pitchFamily="34" charset="0"/>
                <a:cs typeface="Arial" panose="020B0604020202020204" pitchFamily="34" charset="0"/>
              </a:rPr>
              <a:t>Verificación de informe de brecha de seguridad.</a:t>
            </a:r>
          </a:p>
          <a:p>
            <a:pPr marL="285750" lvl="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Listado de las vulnerabilidades comunes del anexo D de la norma NTE INEN-ISO/IEC 27005:2012.</a:t>
            </a:r>
            <a:endParaRPr lang="es-EC" sz="1400" dirty="0">
              <a:latin typeface="Arial" panose="020B0604020202020204" pitchFamily="34" charset="0"/>
              <a:cs typeface="Arial" panose="020B0604020202020204" pitchFamily="34" charset="0"/>
            </a:endParaRPr>
          </a:p>
          <a:p>
            <a:pPr algn="just"/>
            <a:endParaRPr lang="es-ES" sz="1400" dirty="0" smtClean="0">
              <a:latin typeface="Arial" panose="020B0604020202020204" pitchFamily="34" charset="0"/>
              <a:cs typeface="Arial" panose="020B0604020202020204" pitchFamily="34" charset="0"/>
            </a:endParaRPr>
          </a:p>
          <a:p>
            <a:pPr algn="just"/>
            <a:endParaRPr lang="es-ES" sz="1400" dirty="0">
              <a:latin typeface="Arial" panose="020B0604020202020204" pitchFamily="34" charset="0"/>
              <a:cs typeface="Arial" panose="020B0604020202020204" pitchFamily="34" charset="0"/>
            </a:endParaRPr>
          </a:p>
          <a:p>
            <a:pPr algn="just"/>
            <a:endParaRPr lang="es-EC" sz="1400" dirty="0">
              <a:latin typeface="Arial" panose="020B0604020202020204" pitchFamily="34" charset="0"/>
              <a:cs typeface="Arial" panose="020B0604020202020204" pitchFamily="34" charset="0"/>
            </a:endParaRPr>
          </a:p>
        </p:txBody>
      </p:sp>
      <p:sp>
        <p:nvSpPr>
          <p:cNvPr id="27" name="Rectangle 18"/>
          <p:cNvSpPr/>
          <p:nvPr/>
        </p:nvSpPr>
        <p:spPr>
          <a:xfrm rot="16200000">
            <a:off x="1709401" y="3759770"/>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Tree>
    <p:extLst>
      <p:ext uri="{BB962C8B-B14F-4D97-AF65-F5344CB8AC3E}">
        <p14:creationId xmlns:p14="http://schemas.microsoft.com/office/powerpoint/2010/main" val="2798307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38</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43711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394670" y="1633916"/>
            <a:ext cx="133214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activos</a:t>
            </a:r>
          </a:p>
        </p:txBody>
      </p:sp>
      <p:sp>
        <p:nvSpPr>
          <p:cNvPr id="16" name="CuadroTexto 15"/>
          <p:cNvSpPr txBox="1"/>
          <p:nvPr/>
        </p:nvSpPr>
        <p:spPr>
          <a:xfrm>
            <a:off x="5457040" y="1617968"/>
            <a:ext cx="140212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controles</a:t>
            </a:r>
          </a:p>
        </p:txBody>
      </p:sp>
      <p:sp>
        <p:nvSpPr>
          <p:cNvPr id="17" name="CuadroTexto 16"/>
          <p:cNvSpPr txBox="1"/>
          <p:nvPr/>
        </p:nvSpPr>
        <p:spPr>
          <a:xfrm>
            <a:off x="3834830" y="1621451"/>
            <a:ext cx="155020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Identificación  de amenazas</a:t>
            </a:r>
          </a:p>
        </p:txBody>
      </p:sp>
      <p:sp>
        <p:nvSpPr>
          <p:cNvPr id="18" name="CuadroTexto 17"/>
          <p:cNvSpPr txBox="1"/>
          <p:nvPr/>
        </p:nvSpPr>
        <p:spPr>
          <a:xfrm>
            <a:off x="6931174" y="1616333"/>
            <a:ext cx="1584176"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Identificación  de vulnerabilidades</a:t>
            </a:r>
          </a:p>
        </p:txBody>
      </p:sp>
      <p:sp>
        <p:nvSpPr>
          <p:cNvPr id="5" name="CuadroTexto 4"/>
          <p:cNvSpPr txBox="1"/>
          <p:nvPr/>
        </p:nvSpPr>
        <p:spPr>
          <a:xfrm>
            <a:off x="4085219" y="1124744"/>
            <a:ext cx="2455224" cy="369332"/>
          </a:xfrm>
          <a:prstGeom prst="rect">
            <a:avLst/>
          </a:prstGeom>
          <a:noFill/>
        </p:spPr>
        <p:txBody>
          <a:bodyPr wrap="none" rtlCol="0">
            <a:spAutoFit/>
          </a:bodyPr>
          <a:lstStyle/>
          <a:p>
            <a:r>
              <a:rPr lang="es-EC" b="1" dirty="0" smtClean="0"/>
              <a:t>Identificación del riesgo</a:t>
            </a:r>
            <a:endParaRPr lang="es-EC" b="1" dirty="0"/>
          </a:p>
        </p:txBody>
      </p:sp>
      <p:sp>
        <p:nvSpPr>
          <p:cNvPr id="20" name="Abrir corchete 19"/>
          <p:cNvSpPr/>
          <p:nvPr/>
        </p:nvSpPr>
        <p:spPr>
          <a:xfrm rot="5400000">
            <a:off x="5414782" y="-1542677"/>
            <a:ext cx="80456" cy="612068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cxnSp>
        <p:nvCxnSpPr>
          <p:cNvPr id="33" name="Conector recto 32"/>
          <p:cNvCxnSpPr/>
          <p:nvPr/>
        </p:nvCxnSpPr>
        <p:spPr>
          <a:xfrm flipH="1">
            <a:off x="7734498" y="2099216"/>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19"/>
          <p:cNvSpPr/>
          <p:nvPr/>
        </p:nvSpPr>
        <p:spPr>
          <a:xfrm rot="16200000">
            <a:off x="1200484" y="3068661"/>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4" name="2 CuadroTexto"/>
          <p:cNvSpPr txBox="1"/>
          <p:nvPr/>
        </p:nvSpPr>
        <p:spPr>
          <a:xfrm>
            <a:off x="2375756" y="2276872"/>
            <a:ext cx="6120680" cy="3888431"/>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21" name="Imagen 20"/>
          <p:cNvPicPr>
            <a:picLocks noChangeAspect="1"/>
          </p:cNvPicPr>
          <p:nvPr/>
        </p:nvPicPr>
        <p:blipFill>
          <a:blip r:embed="rId3"/>
          <a:stretch>
            <a:fillRect/>
          </a:stretch>
        </p:blipFill>
        <p:spPr>
          <a:xfrm>
            <a:off x="2411760" y="2437032"/>
            <a:ext cx="6021174" cy="3195513"/>
          </a:xfrm>
          <a:prstGeom prst="rect">
            <a:avLst/>
          </a:prstGeom>
        </p:spPr>
      </p:pic>
    </p:spTree>
    <p:extLst>
      <p:ext uri="{BB962C8B-B14F-4D97-AF65-F5344CB8AC3E}">
        <p14:creationId xmlns:p14="http://schemas.microsoft.com/office/powerpoint/2010/main" val="410845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39</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881025"/>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t>Valoración de incidentes</a:t>
            </a:r>
            <a:endParaRPr lang="es-EC" dirty="0"/>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t>Valoración de consecuencias</a:t>
            </a:r>
            <a:endParaRPr lang="es-EC" dirty="0"/>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3059832" y="2388932"/>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30588" y="2592569"/>
            <a:ext cx="6055297" cy="3644743"/>
          </a:xfrm>
          <a:prstGeom prst="rect">
            <a:avLst/>
          </a:prstGeom>
          <a:solidFill>
            <a:schemeClr val="accent1">
              <a:lumMod val="20000"/>
              <a:lumOff val="80000"/>
            </a:schemeClr>
          </a:solidFill>
        </p:spPr>
        <p:txBody>
          <a:bodyPr wrap="square" rtlCol="0">
            <a:noAutofit/>
          </a:bodyPr>
          <a:lstStyle/>
          <a:p>
            <a:pPr algn="just"/>
            <a:r>
              <a:rPr lang="es-ES" sz="1400" dirty="0" smtClean="0">
                <a:solidFill>
                  <a:schemeClr val="dk1"/>
                </a:solidFill>
                <a:latin typeface="Arial" panose="020B0604020202020204" pitchFamily="34" charset="0"/>
                <a:cs typeface="Arial" panose="020B0604020202020204" pitchFamily="34" charset="0"/>
              </a:rPr>
              <a:t>Asignar un valor a cada activo</a:t>
            </a:r>
          </a:p>
          <a:p>
            <a:pPr algn="just"/>
            <a:r>
              <a:rPr lang="es-ES" sz="1400" dirty="0" smtClean="0">
                <a:solidFill>
                  <a:schemeClr val="dk1"/>
                </a:solidFill>
                <a:latin typeface="Arial" panose="020B0604020202020204" pitchFamily="34" charset="0"/>
                <a:cs typeface="Arial" panose="020B0604020202020204" pitchFamily="34" charset="0"/>
              </a:rPr>
              <a:t>Mediante </a:t>
            </a:r>
            <a:r>
              <a:rPr lang="es-ES" sz="1400" dirty="0">
                <a:solidFill>
                  <a:schemeClr val="dk1"/>
                </a:solidFill>
                <a:latin typeface="Arial" panose="020B0604020202020204" pitchFamily="34" charset="0"/>
                <a:cs typeface="Arial" panose="020B0604020202020204" pitchFamily="34" charset="0"/>
              </a:rPr>
              <a:t>métodos </a:t>
            </a:r>
            <a:r>
              <a:rPr lang="es-ES" sz="1400" dirty="0" smtClean="0">
                <a:solidFill>
                  <a:schemeClr val="dk1"/>
                </a:solidFill>
                <a:latin typeface="Arial" panose="020B0604020202020204" pitchFamily="34" charset="0"/>
                <a:cs typeface="Arial" panose="020B0604020202020204" pitchFamily="34" charset="0"/>
              </a:rPr>
              <a:t>diferentes dependiendo del</a:t>
            </a:r>
          </a:p>
          <a:p>
            <a:pPr algn="just"/>
            <a:r>
              <a:rPr lang="es-ES" altLang="es-ES" sz="1400" dirty="0" smtClean="0" bmk="">
                <a:solidFill>
                  <a:schemeClr val="dk1"/>
                </a:solidFill>
                <a:latin typeface="Arial" panose="020B0604020202020204" pitchFamily="34" charset="0"/>
                <a:cs typeface="Arial" panose="020B0604020202020204" pitchFamily="34" charset="0"/>
              </a:rPr>
              <a:t>tipo de activo.</a:t>
            </a:r>
          </a:p>
        </p:txBody>
      </p:sp>
      <p:sp>
        <p:nvSpPr>
          <p:cNvPr id="25" name="Rectangle 16"/>
          <p:cNvSpPr/>
          <p:nvPr/>
        </p:nvSpPr>
        <p:spPr>
          <a:xfrm rot="16200000">
            <a:off x="1628840" y="2876578"/>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pic>
        <p:nvPicPr>
          <p:cNvPr id="22" name="Imagen 21"/>
          <p:cNvPicPr>
            <a:picLocks noChangeAspect="1"/>
          </p:cNvPicPr>
          <p:nvPr/>
        </p:nvPicPr>
        <p:blipFill>
          <a:blip r:embed="rId3"/>
          <a:stretch>
            <a:fillRect/>
          </a:stretch>
        </p:blipFill>
        <p:spPr>
          <a:xfrm>
            <a:off x="6469343" y="2644193"/>
            <a:ext cx="1560422" cy="760706"/>
          </a:xfrm>
          <a:prstGeom prst="rect">
            <a:avLst/>
          </a:prstGeom>
        </p:spPr>
      </p:pic>
      <p:pic>
        <p:nvPicPr>
          <p:cNvPr id="5" name="Imagen 4"/>
          <p:cNvPicPr>
            <a:picLocks noChangeAspect="1"/>
          </p:cNvPicPr>
          <p:nvPr/>
        </p:nvPicPr>
        <p:blipFill>
          <a:blip r:embed="rId4"/>
          <a:stretch>
            <a:fillRect/>
          </a:stretch>
        </p:blipFill>
        <p:spPr>
          <a:xfrm>
            <a:off x="2510921" y="3732023"/>
            <a:ext cx="2352051" cy="1551353"/>
          </a:xfrm>
          <a:prstGeom prst="rect">
            <a:avLst/>
          </a:prstGeom>
        </p:spPr>
      </p:pic>
      <p:pic>
        <p:nvPicPr>
          <p:cNvPr id="19" name="Imagen 18"/>
          <p:cNvPicPr>
            <a:picLocks noChangeAspect="1"/>
          </p:cNvPicPr>
          <p:nvPr/>
        </p:nvPicPr>
        <p:blipFill>
          <a:blip r:embed="rId5"/>
          <a:stretch>
            <a:fillRect/>
          </a:stretch>
        </p:blipFill>
        <p:spPr>
          <a:xfrm>
            <a:off x="5463413" y="3679686"/>
            <a:ext cx="2885747" cy="798879"/>
          </a:xfrm>
          <a:prstGeom prst="rect">
            <a:avLst/>
          </a:prstGeom>
        </p:spPr>
      </p:pic>
      <p:pic>
        <p:nvPicPr>
          <p:cNvPr id="20" name="Imagen 19"/>
          <p:cNvPicPr>
            <a:picLocks noChangeAspect="1"/>
          </p:cNvPicPr>
          <p:nvPr/>
        </p:nvPicPr>
        <p:blipFill>
          <a:blip r:embed="rId6"/>
          <a:stretch>
            <a:fillRect/>
          </a:stretch>
        </p:blipFill>
        <p:spPr>
          <a:xfrm>
            <a:off x="5458236" y="4817590"/>
            <a:ext cx="2883067" cy="707995"/>
          </a:xfrm>
          <a:prstGeom prst="rect">
            <a:avLst/>
          </a:prstGeom>
        </p:spPr>
      </p:pic>
      <p:sp>
        <p:nvSpPr>
          <p:cNvPr id="23" name="Rectángulo 22"/>
          <p:cNvSpPr/>
          <p:nvPr/>
        </p:nvSpPr>
        <p:spPr>
          <a:xfrm>
            <a:off x="2430588" y="3429001"/>
            <a:ext cx="3099266" cy="276999"/>
          </a:xfrm>
          <a:prstGeom prst="rect">
            <a:avLst/>
          </a:prstGeom>
        </p:spPr>
        <p:txBody>
          <a:bodyPr wrap="square">
            <a:spAutoFit/>
          </a:bodyPr>
          <a:lstStyle/>
          <a:p>
            <a:r>
              <a:rPr lang="es-ES" sz="1200" dirty="0">
                <a:latin typeface="Arial" panose="020B0604020202020204" pitchFamily="34" charset="0"/>
                <a:ea typeface="Calibri" panose="020F0502020204030204" pitchFamily="34" charset="0"/>
                <a:cs typeface="Times New Roman" panose="02020603050405020304" pitchFamily="18" charset="0"/>
              </a:rPr>
              <a:t>Criterios de clasificación de la información</a:t>
            </a:r>
            <a:endParaRPr lang="es-EC" sz="1200" dirty="0"/>
          </a:p>
        </p:txBody>
      </p:sp>
      <p:sp>
        <p:nvSpPr>
          <p:cNvPr id="34" name="Rectángulo 33"/>
          <p:cNvSpPr/>
          <p:nvPr/>
        </p:nvSpPr>
        <p:spPr>
          <a:xfrm>
            <a:off x="5407180" y="3429000"/>
            <a:ext cx="2842445" cy="276999"/>
          </a:xfrm>
          <a:prstGeom prst="rect">
            <a:avLst/>
          </a:prstGeom>
        </p:spPr>
        <p:txBody>
          <a:bodyPr wrap="none">
            <a:spAutoFit/>
          </a:bodyPr>
          <a:lstStyle/>
          <a:p>
            <a:r>
              <a:rPr lang="es-ES" sz="1200" dirty="0" smtClean="0">
                <a:latin typeface="Arial" panose="020B0604020202020204" pitchFamily="34" charset="0"/>
                <a:ea typeface="Calibri" panose="020F0502020204030204" pitchFamily="34" charset="0"/>
                <a:cs typeface="Times New Roman" panose="02020603050405020304" pitchFamily="18" charset="0"/>
              </a:rPr>
              <a:t>Valoración </a:t>
            </a:r>
            <a:r>
              <a:rPr lang="es-ES" sz="1200" dirty="0">
                <a:latin typeface="Arial" panose="020B0604020202020204" pitchFamily="34" charset="0"/>
                <a:ea typeface="Calibri" panose="020F0502020204030204" pitchFamily="34" charset="0"/>
                <a:cs typeface="Times New Roman" panose="02020603050405020304" pitchFamily="18" charset="0"/>
              </a:rPr>
              <a:t>de los criterios de seguridad</a:t>
            </a:r>
            <a:endParaRPr lang="es-EC" sz="1200" dirty="0"/>
          </a:p>
        </p:txBody>
      </p:sp>
      <p:sp>
        <p:nvSpPr>
          <p:cNvPr id="35" name="Rectángulo 34"/>
          <p:cNvSpPr/>
          <p:nvPr/>
        </p:nvSpPr>
        <p:spPr>
          <a:xfrm>
            <a:off x="5458236" y="4536081"/>
            <a:ext cx="1954381" cy="276999"/>
          </a:xfrm>
          <a:prstGeom prst="rect">
            <a:avLst/>
          </a:prstGeom>
        </p:spPr>
        <p:txBody>
          <a:bodyPr wrap="none">
            <a:spAutoFit/>
          </a:bodyPr>
          <a:lstStyle/>
          <a:p>
            <a:r>
              <a:rPr lang="es-ES" sz="1200" dirty="0" smtClean="0">
                <a:latin typeface="Arial" panose="020B0604020202020204" pitchFamily="34" charset="0"/>
                <a:ea typeface="Calibri" panose="020F0502020204030204" pitchFamily="34" charset="0"/>
                <a:cs typeface="Times New Roman" panose="02020603050405020304" pitchFamily="18" charset="0"/>
              </a:rPr>
              <a:t>Según la valoración </a:t>
            </a:r>
            <a:r>
              <a:rPr lang="es-ES" sz="1200" dirty="0">
                <a:latin typeface="Arial" panose="020B0604020202020204" pitchFamily="34" charset="0"/>
                <a:ea typeface="Calibri" panose="020F0502020204030204" pitchFamily="34" charset="0"/>
                <a:cs typeface="Times New Roman" panose="02020603050405020304" pitchFamily="18" charset="0"/>
              </a:rPr>
              <a:t>inicial</a:t>
            </a:r>
            <a:endParaRPr lang="es-EC" sz="1200" dirty="0"/>
          </a:p>
        </p:txBody>
      </p:sp>
      <p:sp>
        <p:nvSpPr>
          <p:cNvPr id="36" name="Rectángulo 35"/>
          <p:cNvSpPr/>
          <p:nvPr/>
        </p:nvSpPr>
        <p:spPr>
          <a:xfrm>
            <a:off x="2555776" y="5498648"/>
            <a:ext cx="5805942" cy="738664"/>
          </a:xfrm>
          <a:prstGeom prst="rect">
            <a:avLst/>
          </a:prstGeom>
        </p:spPr>
        <p:txBody>
          <a:bodyPr wrap="square">
            <a:spAutoFit/>
          </a:bodyPr>
          <a:lstStyle/>
          <a:p>
            <a:pPr algn="just"/>
            <a:r>
              <a:rPr lang="es-ES" altLang="es-EC" sz="1400" dirty="0" bmk="">
                <a:latin typeface="Arial" panose="020B0604020202020204" pitchFamily="34" charset="0"/>
                <a:ea typeface="Calibri" pitchFamily="34" charset="0"/>
                <a:cs typeface="Arial" panose="020B0604020202020204" pitchFamily="34" charset="0"/>
              </a:rPr>
              <a:t>En otros casos se utiliza valores monetarios de reposición del activo, de reconfiguración, pérdida, valor invertido en capacitación de personas, sueldos por año, entre otros.</a:t>
            </a:r>
            <a:endParaRPr lang="es-ES" altLang="es-ES" sz="1400" dirty="0" bmk="">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8105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374848" y="53752"/>
            <a:ext cx="8229600" cy="1143000"/>
          </a:xfrm>
        </p:spPr>
        <p:txBody>
          <a:bodyPr>
            <a:normAutofit/>
          </a:bodyPr>
          <a:lstStyle/>
          <a:p>
            <a:r>
              <a:rPr lang="es-EC" dirty="0" smtClean="0"/>
              <a:t> </a:t>
            </a:r>
            <a:r>
              <a:rPr lang="es-EC" sz="4000" dirty="0" smtClean="0"/>
              <a:t>Justificación e Importancia</a:t>
            </a:r>
            <a:endParaRPr lang="es-EC" sz="4000" dirty="0"/>
          </a:p>
        </p:txBody>
      </p:sp>
      <p:sp>
        <p:nvSpPr>
          <p:cNvPr id="8" name="Slide Number Placeholder 7"/>
          <p:cNvSpPr>
            <a:spLocks noGrp="1"/>
          </p:cNvSpPr>
          <p:nvPr>
            <p:ph type="sldNum" sz="quarter" idx="12"/>
          </p:nvPr>
        </p:nvSpPr>
        <p:spPr/>
        <p:txBody>
          <a:bodyPr/>
          <a:lstStyle/>
          <a:p>
            <a:fld id="{6964B78D-0A45-4A58-AEAB-56404164E249}" type="slidenum">
              <a:rPr lang="es-EC" smtClean="0"/>
              <a:t>4</a:t>
            </a:fld>
            <a:endParaRPr lang="es-EC"/>
          </a:p>
        </p:txBody>
      </p:sp>
      <p:sp>
        <p:nvSpPr>
          <p:cNvPr id="4" name="Rectangle 3"/>
          <p:cNvSpPr/>
          <p:nvPr/>
        </p:nvSpPr>
        <p:spPr>
          <a:xfrm>
            <a:off x="4247274" y="2445712"/>
            <a:ext cx="4320480" cy="830997"/>
          </a:xfrm>
          <a:prstGeom prst="rect">
            <a:avLst/>
          </a:prstGeom>
        </p:spPr>
        <p:txBody>
          <a:bodyPr wrap="square">
            <a:spAutoFit/>
          </a:bodyPr>
          <a:lstStyle/>
          <a:p>
            <a:pPr algn="just"/>
            <a:r>
              <a:rPr lang="es-ES" sz="1600" dirty="0" smtClean="0"/>
              <a:t>Cumplir </a:t>
            </a:r>
            <a:r>
              <a:rPr lang="es-ES" sz="1600" dirty="0"/>
              <a:t>las disposiciones legales en relación a la evaluación de los aspirantes nuevos y aspirantes becados por el gobierno</a:t>
            </a:r>
            <a:endParaRPr lang="es-EC" sz="1600" dirty="0"/>
          </a:p>
        </p:txBody>
      </p:sp>
      <p:sp>
        <p:nvSpPr>
          <p:cNvPr id="5" name="Rectangle 4"/>
          <p:cNvSpPr/>
          <p:nvPr/>
        </p:nvSpPr>
        <p:spPr>
          <a:xfrm>
            <a:off x="4247274" y="980728"/>
            <a:ext cx="4285166" cy="584775"/>
          </a:xfrm>
          <a:prstGeom prst="rect">
            <a:avLst/>
          </a:prstGeom>
        </p:spPr>
        <p:txBody>
          <a:bodyPr wrap="square">
            <a:spAutoFit/>
          </a:bodyPr>
          <a:lstStyle/>
          <a:p>
            <a:pPr algn="just"/>
            <a:r>
              <a:rPr lang="es-ES" sz="1600" dirty="0" smtClean="0"/>
              <a:t>Garantizar </a:t>
            </a:r>
            <a:r>
              <a:rPr lang="es-ES" sz="1600" dirty="0"/>
              <a:t>la equidad de oportunidades en el ingreso </a:t>
            </a:r>
            <a:r>
              <a:rPr lang="es-ES" sz="1600" dirty="0" smtClean="0"/>
              <a:t>a los aspirantes</a:t>
            </a:r>
            <a:endParaRPr lang="es-EC" sz="1600" dirty="0"/>
          </a:p>
        </p:txBody>
      </p:sp>
      <p:sp>
        <p:nvSpPr>
          <p:cNvPr id="6" name="Rectangle 5"/>
          <p:cNvSpPr/>
          <p:nvPr/>
        </p:nvSpPr>
        <p:spPr>
          <a:xfrm>
            <a:off x="573192" y="1522382"/>
            <a:ext cx="2558647" cy="923330"/>
          </a:xfrm>
          <a:prstGeom prst="rect">
            <a:avLst/>
          </a:prstGeom>
        </p:spPr>
        <p:txBody>
          <a:bodyPr wrap="square">
            <a:spAutoFit/>
          </a:bodyPr>
          <a:lstStyle/>
          <a:p>
            <a:pPr algn="just"/>
            <a:r>
              <a:rPr lang="es-ES" dirty="0" smtClean="0"/>
              <a:t>Necesidad de un Proceso </a:t>
            </a:r>
            <a:r>
              <a:rPr lang="es-ES" dirty="0"/>
              <a:t>de Admisión de </a:t>
            </a:r>
            <a:r>
              <a:rPr lang="es-ES" dirty="0" smtClean="0"/>
              <a:t>estudiantes seguro</a:t>
            </a:r>
            <a:endParaRPr lang="es-EC" dirty="0"/>
          </a:p>
        </p:txBody>
      </p:sp>
      <p:cxnSp>
        <p:nvCxnSpPr>
          <p:cNvPr id="9" name="Straight Arrow Connector 8"/>
          <p:cNvCxnSpPr>
            <a:endCxn id="5" idx="1"/>
          </p:cNvCxnSpPr>
          <p:nvPr/>
        </p:nvCxnSpPr>
        <p:spPr>
          <a:xfrm flipV="1">
            <a:off x="3275856" y="1273116"/>
            <a:ext cx="971418" cy="29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5856" y="2021939"/>
            <a:ext cx="936104" cy="4237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7878" y="3297758"/>
            <a:ext cx="3675334" cy="923330"/>
          </a:xfrm>
          <a:prstGeom prst="rect">
            <a:avLst/>
          </a:prstGeom>
        </p:spPr>
        <p:txBody>
          <a:bodyPr wrap="square">
            <a:spAutoFit/>
          </a:bodyPr>
          <a:lstStyle/>
          <a:p>
            <a:pPr algn="just"/>
            <a:r>
              <a:rPr lang="es-EC" dirty="0" smtClean="0"/>
              <a:t>La incertidumbre de la efectividad de los controles de seguridad y por los incidentes de seguridad ocurridos.</a:t>
            </a:r>
            <a:endParaRPr lang="es-EC" dirty="0"/>
          </a:p>
        </p:txBody>
      </p:sp>
      <p:sp>
        <p:nvSpPr>
          <p:cNvPr id="15" name="Rectangle 14"/>
          <p:cNvSpPr/>
          <p:nvPr/>
        </p:nvSpPr>
        <p:spPr>
          <a:xfrm>
            <a:off x="380804" y="5013176"/>
            <a:ext cx="3672408" cy="1200329"/>
          </a:xfrm>
          <a:prstGeom prst="rect">
            <a:avLst/>
          </a:prstGeom>
        </p:spPr>
        <p:txBody>
          <a:bodyPr wrap="square">
            <a:spAutoFit/>
          </a:bodyPr>
          <a:lstStyle/>
          <a:p>
            <a:pPr algn="just"/>
            <a:r>
              <a:rPr lang="es-ES" dirty="0" smtClean="0"/>
              <a:t>Necesidad de implantar </a:t>
            </a:r>
            <a:r>
              <a:rPr lang="es-ES" dirty="0"/>
              <a:t>un </a:t>
            </a:r>
            <a:r>
              <a:rPr lang="es-ES" dirty="0" smtClean="0"/>
              <a:t>SGSI </a:t>
            </a:r>
            <a:r>
              <a:rPr lang="es-ES" dirty="0"/>
              <a:t>en el campus matriz Quito y posteriormente replicarlo en las Sedes a nivel nacional</a:t>
            </a:r>
            <a:endParaRPr lang="es-EC" dirty="0"/>
          </a:p>
        </p:txBody>
      </p:sp>
      <p:sp>
        <p:nvSpPr>
          <p:cNvPr id="10" name="Right Arrow 9"/>
          <p:cNvSpPr/>
          <p:nvPr/>
        </p:nvSpPr>
        <p:spPr>
          <a:xfrm>
            <a:off x="4211960" y="4437112"/>
            <a:ext cx="648072" cy="31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Rectangle 19"/>
          <p:cNvSpPr/>
          <p:nvPr/>
        </p:nvSpPr>
        <p:spPr>
          <a:xfrm>
            <a:off x="5004048" y="3443515"/>
            <a:ext cx="3168352" cy="3139321"/>
          </a:xfrm>
          <a:prstGeom prst="rect">
            <a:avLst/>
          </a:prstGeom>
          <a:ln w="31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smtClean="0"/>
              <a:t>Determinar el </a:t>
            </a:r>
            <a:r>
              <a:rPr lang="es-ES" b="1" dirty="0" smtClean="0"/>
              <a:t>nivel de riesgo existente</a:t>
            </a:r>
            <a:r>
              <a:rPr lang="es-ES" dirty="0" smtClean="0"/>
              <a:t> en el proceso de admisión de estudiantes de la UTE  mediante la realización del </a:t>
            </a:r>
            <a:r>
              <a:rPr lang="es-ES" b="1" dirty="0" smtClean="0">
                <a:solidFill>
                  <a:schemeClr val="tx1"/>
                </a:solidFill>
              </a:rPr>
              <a:t>Análisis de Riesgos</a:t>
            </a:r>
            <a:r>
              <a:rPr lang="es-ES" dirty="0" smtClean="0"/>
              <a:t>, generando el </a:t>
            </a:r>
            <a:r>
              <a:rPr lang="es-ES" b="1" dirty="0" smtClean="0"/>
              <a:t>Plan de tratamiento de Riesgos </a:t>
            </a:r>
            <a:r>
              <a:rPr lang="es-ES" dirty="0" smtClean="0"/>
              <a:t>de acuerdo con los lineamientos de la norma internacional </a:t>
            </a:r>
            <a:r>
              <a:rPr lang="es-ES" b="1" dirty="0" smtClean="0"/>
              <a:t>ISO/IEC 27000 </a:t>
            </a:r>
            <a:r>
              <a:rPr lang="es-ES" dirty="0" smtClean="0"/>
              <a:t>como paso inicial para desarrollar e implantar un </a:t>
            </a:r>
            <a:r>
              <a:rPr lang="es-ES" dirty="0"/>
              <a:t>SGSI </a:t>
            </a:r>
            <a:endParaRPr lang="es-EC" dirty="0"/>
          </a:p>
        </p:txBody>
      </p:sp>
      <p:grpSp>
        <p:nvGrpSpPr>
          <p:cNvPr id="22" name="Group 21"/>
          <p:cNvGrpSpPr/>
          <p:nvPr/>
        </p:nvGrpSpPr>
        <p:grpSpPr>
          <a:xfrm>
            <a:off x="1672708" y="2708920"/>
            <a:ext cx="234996" cy="318229"/>
            <a:chOff x="1672708" y="2636912"/>
            <a:chExt cx="347480" cy="390237"/>
          </a:xfrm>
        </p:grpSpPr>
        <p:cxnSp>
          <p:nvCxnSpPr>
            <p:cNvPr id="12" name="Straight Connector 11"/>
            <p:cNvCxnSpPr/>
            <p:nvPr/>
          </p:nvCxnSpPr>
          <p:spPr>
            <a:xfrm>
              <a:off x="1849736" y="2636912"/>
              <a:ext cx="0" cy="3902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72708" y="2829852"/>
              <a:ext cx="347480"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691680" y="4581128"/>
            <a:ext cx="234996" cy="318229"/>
            <a:chOff x="1672708" y="2636912"/>
            <a:chExt cx="347480" cy="390237"/>
          </a:xfrm>
        </p:grpSpPr>
        <p:cxnSp>
          <p:nvCxnSpPr>
            <p:cNvPr id="28" name="Straight Connector 27"/>
            <p:cNvCxnSpPr/>
            <p:nvPr/>
          </p:nvCxnSpPr>
          <p:spPr>
            <a:xfrm>
              <a:off x="1849736" y="2636912"/>
              <a:ext cx="0" cy="3902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2708" y="2829852"/>
              <a:ext cx="347480"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19" name="Rectangle 4"/>
          <p:cNvSpPr/>
          <p:nvPr/>
        </p:nvSpPr>
        <p:spPr>
          <a:xfrm>
            <a:off x="4229617" y="1614715"/>
            <a:ext cx="4285166" cy="830997"/>
          </a:xfrm>
          <a:prstGeom prst="rect">
            <a:avLst/>
          </a:prstGeom>
        </p:spPr>
        <p:txBody>
          <a:bodyPr wrap="square">
            <a:spAutoFit/>
          </a:bodyPr>
          <a:lstStyle/>
          <a:p>
            <a:pPr algn="just"/>
            <a:r>
              <a:rPr lang="es-EC" sz="1600" dirty="0" smtClean="0"/>
              <a:t>Asegurar  el nivel de conocimiento de los estudiantes para su normal desenvolvimiento en la carrera</a:t>
            </a:r>
            <a:endParaRPr lang="es-EC" sz="1600" dirty="0"/>
          </a:p>
        </p:txBody>
      </p:sp>
      <p:cxnSp>
        <p:nvCxnSpPr>
          <p:cNvPr id="21" name="Straight Arrow Connector 20"/>
          <p:cNvCxnSpPr/>
          <p:nvPr/>
        </p:nvCxnSpPr>
        <p:spPr>
          <a:xfrm>
            <a:off x="3275856" y="1818326"/>
            <a:ext cx="8941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296821"/>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40</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35696" y="4991848"/>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96636"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8" name="Rectangle 2"/>
          <p:cNvSpPr>
            <a:spLocks noChangeArrowheads="1"/>
          </p:cNvSpPr>
          <p:nvPr/>
        </p:nvSpPr>
        <p:spPr bwMode="auto">
          <a:xfrm>
            <a:off x="2490518" y="1929915"/>
            <a:ext cx="59046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69875" algn="l"/>
              </a:tabLst>
              <a:defRPr>
                <a:solidFill>
                  <a:schemeClr val="tx1"/>
                </a:solidFill>
                <a:latin typeface="Arial" pitchFamily="34" charset="0"/>
                <a:cs typeface="Arial" pitchFamily="34" charset="0"/>
              </a:defRPr>
            </a:lvl1pPr>
            <a:lvl2pPr fontAlgn="base">
              <a:spcBef>
                <a:spcPct val="0"/>
              </a:spcBef>
              <a:spcAft>
                <a:spcPct val="0"/>
              </a:spcAft>
              <a:tabLst>
                <a:tab pos="269875" algn="l"/>
              </a:tabLst>
              <a:defRPr>
                <a:solidFill>
                  <a:schemeClr val="tx1"/>
                </a:solidFill>
                <a:latin typeface="Arial" pitchFamily="34" charset="0"/>
                <a:cs typeface="Arial" pitchFamily="34" charset="0"/>
              </a:defRPr>
            </a:lvl2pPr>
            <a:lvl3pPr fontAlgn="base">
              <a:spcBef>
                <a:spcPct val="0"/>
              </a:spcBef>
              <a:spcAft>
                <a:spcPct val="0"/>
              </a:spcAft>
              <a:tabLst>
                <a:tab pos="269875" algn="l"/>
              </a:tabLst>
              <a:defRPr>
                <a:solidFill>
                  <a:schemeClr val="tx1"/>
                </a:solidFill>
                <a:latin typeface="Arial" pitchFamily="34" charset="0"/>
                <a:cs typeface="Arial" pitchFamily="34" charset="0"/>
              </a:defRPr>
            </a:lvl3pPr>
            <a:lvl4pPr fontAlgn="base">
              <a:spcBef>
                <a:spcPct val="0"/>
              </a:spcBef>
              <a:spcAft>
                <a:spcPct val="0"/>
              </a:spcAft>
              <a:tabLst>
                <a:tab pos="269875" algn="l"/>
              </a:tabLst>
              <a:defRPr>
                <a:solidFill>
                  <a:schemeClr val="tx1"/>
                </a:solidFill>
                <a:latin typeface="Arial" pitchFamily="34" charset="0"/>
                <a:cs typeface="Arial" pitchFamily="34" charset="0"/>
              </a:defRPr>
            </a:lvl4pPr>
            <a:lvl5pPr fontAlgn="base">
              <a:spcBef>
                <a:spcPct val="0"/>
              </a:spcBef>
              <a:spcAft>
                <a:spcPct val="0"/>
              </a:spcAft>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269875" algn="l"/>
              </a:tabLst>
            </a:pPr>
            <a:r>
              <a:rPr kumimoji="0" lang="es-ES" altLang="es-EC" sz="16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Ejemplo: </a:t>
            </a:r>
            <a:r>
              <a:rPr lang="es-ES" altLang="es-EC" sz="1400" b="1" dirty="0" smtClean="0">
                <a:solidFill>
                  <a:schemeClr val="accent6">
                    <a:lumMod val="75000"/>
                  </a:schemeClr>
                </a:solidFill>
                <a:latin typeface="Times New Roman" pitchFamily="18" charset="0"/>
                <a:ea typeface="Calibri" pitchFamily="34" charset="0"/>
                <a:cs typeface="Times New Roman" pitchFamily="18" charset="0"/>
              </a:rPr>
              <a:t>Valoración de activos principales “información”</a:t>
            </a:r>
            <a:r>
              <a:rPr kumimoji="0" lang="es-ES" altLang="es-EC" sz="1400" b="1" i="0" u="none"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299" y="2408234"/>
            <a:ext cx="26193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407" y="2460042"/>
            <a:ext cx="33242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97" y="3368539"/>
            <a:ext cx="3618798" cy="87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8718" y="4293096"/>
            <a:ext cx="16954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derecha"/>
          <p:cNvSpPr/>
          <p:nvPr/>
        </p:nvSpPr>
        <p:spPr>
          <a:xfrm rot="18158691">
            <a:off x="2976722" y="4356502"/>
            <a:ext cx="725170" cy="251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rot="14281296">
            <a:off x="6646821" y="4499502"/>
            <a:ext cx="725170" cy="251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Flecha derecha"/>
          <p:cNvSpPr/>
          <p:nvPr/>
        </p:nvSpPr>
        <p:spPr>
          <a:xfrm rot="7634924">
            <a:off x="7206823" y="2032759"/>
            <a:ext cx="555731" cy="272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uadroTexto"/>
          <p:cNvSpPr txBox="1"/>
          <p:nvPr/>
        </p:nvSpPr>
        <p:spPr>
          <a:xfrm>
            <a:off x="6710508" y="5066600"/>
            <a:ext cx="146189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400" dirty="0" smtClean="0"/>
              <a:t>Valores definidos por la alta dirección</a:t>
            </a:r>
            <a:endParaRPr lang="es-EC" sz="1400" dirty="0"/>
          </a:p>
        </p:txBody>
      </p:sp>
      <p:sp>
        <p:nvSpPr>
          <p:cNvPr id="25" name="24 CuadroTexto"/>
          <p:cNvSpPr txBox="1"/>
          <p:nvPr/>
        </p:nvSpPr>
        <p:spPr>
          <a:xfrm>
            <a:off x="2490518" y="4897154"/>
            <a:ext cx="146189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400" dirty="0" smtClean="0"/>
              <a:t>Valores definidos por el dueño del proceso</a:t>
            </a:r>
            <a:endParaRPr lang="es-EC" sz="1400" dirty="0"/>
          </a:p>
        </p:txBody>
      </p:sp>
      <p:sp>
        <p:nvSpPr>
          <p:cNvPr id="26" name="25 CuadroTexto"/>
          <p:cNvSpPr txBox="1"/>
          <p:nvPr/>
        </p:nvSpPr>
        <p:spPr>
          <a:xfrm>
            <a:off x="5800700" y="1346310"/>
            <a:ext cx="255673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400" dirty="0" smtClean="0"/>
              <a:t>Valores definidos por el dueño del proceso</a:t>
            </a:r>
            <a:endParaRPr lang="es-EC" sz="1400" dirty="0"/>
          </a:p>
        </p:txBody>
      </p:sp>
    </p:spTree>
    <p:extLst>
      <p:ext uri="{BB962C8B-B14F-4D97-AF65-F5344CB8AC3E}">
        <p14:creationId xmlns:p14="http://schemas.microsoft.com/office/powerpoint/2010/main" val="7828884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CuadroTexto"/>
          <p:cNvSpPr txBox="1"/>
          <p:nvPr/>
        </p:nvSpPr>
        <p:spPr>
          <a:xfrm>
            <a:off x="2375756" y="3284984"/>
            <a:ext cx="6120680" cy="2952155"/>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41</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5013176"/>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t>Valoración de incidentes</a:t>
            </a:r>
            <a:endParaRPr lang="es-EC" dirty="0"/>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t>Valoración de consecuencias</a:t>
            </a:r>
            <a:endParaRPr lang="es-EC" dirty="0"/>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3059832" y="2388932"/>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6" name="16 CuadroTexto"/>
          <p:cNvSpPr txBox="1"/>
          <p:nvPr/>
        </p:nvSpPr>
        <p:spPr>
          <a:xfrm>
            <a:off x="2411760" y="2564904"/>
            <a:ext cx="6048672" cy="648244"/>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es-ES" sz="1200" dirty="0">
                <a:latin typeface="Arial" panose="020B0604020202020204" pitchFamily="34" charset="0"/>
                <a:cs typeface="Arial" panose="020B0604020202020204" pitchFamily="34" charset="0"/>
              </a:rPr>
              <a:t>Función a los posibles incidentes ocasionados por las amenazas, vulnerabilidades, la deficiencia de los controles implementados y los requerimientos de seguridad definidos por las autoridades de la Universidad.</a:t>
            </a:r>
          </a:p>
          <a:p>
            <a:pPr marL="285750" indent="-285750" algn="just">
              <a:buFont typeface="Arial" panose="020B0604020202020204" pitchFamily="34" charset="0"/>
              <a:buChar char="•"/>
            </a:pPr>
            <a:endParaRPr lang="es-ES" sz="1200" dirty="0" smtClean="0">
              <a:latin typeface="Arial" panose="020B0604020202020204" pitchFamily="34" charset="0"/>
              <a:cs typeface="Arial" panose="020B0604020202020204" pitchFamily="34" charset="0"/>
            </a:endParaRPr>
          </a:p>
          <a:p>
            <a:pPr algn="just"/>
            <a:endParaRPr lang="es-EC" sz="1200" dirty="0">
              <a:latin typeface="Arial" panose="020B0604020202020204" pitchFamily="34" charset="0"/>
              <a:cs typeface="Arial" panose="020B0604020202020204" pitchFamily="34" charset="0"/>
            </a:endParaRPr>
          </a:p>
        </p:txBody>
      </p:sp>
      <p:sp>
        <p:nvSpPr>
          <p:cNvPr id="27" name="Rectangle 18"/>
          <p:cNvSpPr/>
          <p:nvPr/>
        </p:nvSpPr>
        <p:spPr>
          <a:xfrm rot="16200000">
            <a:off x="1716453" y="2786343"/>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pic>
        <p:nvPicPr>
          <p:cNvPr id="23" name="Imagen 22"/>
          <p:cNvPicPr>
            <a:picLocks noChangeAspect="1"/>
          </p:cNvPicPr>
          <p:nvPr/>
        </p:nvPicPr>
        <p:blipFill>
          <a:blip r:embed="rId3"/>
          <a:stretch>
            <a:fillRect/>
          </a:stretch>
        </p:blipFill>
        <p:spPr>
          <a:xfrm>
            <a:off x="2655287" y="3346248"/>
            <a:ext cx="5373097" cy="2847174"/>
          </a:xfrm>
          <a:prstGeom prst="rect">
            <a:avLst/>
          </a:prstGeom>
        </p:spPr>
      </p:pic>
      <p:sp>
        <p:nvSpPr>
          <p:cNvPr id="35" name="Rectangle 19"/>
          <p:cNvSpPr/>
          <p:nvPr/>
        </p:nvSpPr>
        <p:spPr>
          <a:xfrm rot="16200000">
            <a:off x="1247192" y="4874676"/>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Tree>
    <p:extLst>
      <p:ext uri="{BB962C8B-B14F-4D97-AF65-F5344CB8AC3E}">
        <p14:creationId xmlns:p14="http://schemas.microsoft.com/office/powerpoint/2010/main" val="1191930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296821"/>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42</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35696" y="4991848"/>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96636"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8" name="Rectangle 2"/>
          <p:cNvSpPr>
            <a:spLocks noChangeArrowheads="1"/>
          </p:cNvSpPr>
          <p:nvPr/>
        </p:nvSpPr>
        <p:spPr bwMode="auto">
          <a:xfrm>
            <a:off x="2490518" y="1663933"/>
            <a:ext cx="5904656"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69875" algn="l"/>
              </a:tabLst>
              <a:defRPr>
                <a:solidFill>
                  <a:schemeClr val="tx1"/>
                </a:solidFill>
                <a:latin typeface="Arial" pitchFamily="34" charset="0"/>
                <a:cs typeface="Arial" pitchFamily="34" charset="0"/>
              </a:defRPr>
            </a:lvl1pPr>
            <a:lvl2pPr fontAlgn="base">
              <a:spcBef>
                <a:spcPct val="0"/>
              </a:spcBef>
              <a:spcAft>
                <a:spcPct val="0"/>
              </a:spcAft>
              <a:tabLst>
                <a:tab pos="269875" algn="l"/>
              </a:tabLst>
              <a:defRPr>
                <a:solidFill>
                  <a:schemeClr val="tx1"/>
                </a:solidFill>
                <a:latin typeface="Arial" pitchFamily="34" charset="0"/>
                <a:cs typeface="Arial" pitchFamily="34" charset="0"/>
              </a:defRPr>
            </a:lvl2pPr>
            <a:lvl3pPr fontAlgn="base">
              <a:spcBef>
                <a:spcPct val="0"/>
              </a:spcBef>
              <a:spcAft>
                <a:spcPct val="0"/>
              </a:spcAft>
              <a:tabLst>
                <a:tab pos="269875" algn="l"/>
              </a:tabLst>
              <a:defRPr>
                <a:solidFill>
                  <a:schemeClr val="tx1"/>
                </a:solidFill>
                <a:latin typeface="Arial" pitchFamily="34" charset="0"/>
                <a:cs typeface="Arial" pitchFamily="34" charset="0"/>
              </a:defRPr>
            </a:lvl3pPr>
            <a:lvl4pPr fontAlgn="base">
              <a:spcBef>
                <a:spcPct val="0"/>
              </a:spcBef>
              <a:spcAft>
                <a:spcPct val="0"/>
              </a:spcAft>
              <a:tabLst>
                <a:tab pos="269875" algn="l"/>
              </a:tabLst>
              <a:defRPr>
                <a:solidFill>
                  <a:schemeClr val="tx1"/>
                </a:solidFill>
                <a:latin typeface="Arial" pitchFamily="34" charset="0"/>
                <a:cs typeface="Arial" pitchFamily="34" charset="0"/>
              </a:defRPr>
            </a:lvl4pPr>
            <a:lvl5pPr fontAlgn="base">
              <a:spcBef>
                <a:spcPct val="0"/>
              </a:spcBef>
              <a:spcAft>
                <a:spcPct val="0"/>
              </a:spcAft>
              <a:tabLst>
                <a:tab pos="269875" algn="l"/>
              </a:tabLst>
              <a:defRPr>
                <a:solidFill>
                  <a:schemeClr val="tx1"/>
                </a:solidFill>
                <a:latin typeface="Arial" pitchFamily="34" charset="0"/>
                <a:cs typeface="Arial" pitchFamily="34" charset="0"/>
              </a:defRPr>
            </a:lvl5pPr>
            <a:lvl6pPr fontAlgn="base">
              <a:spcBef>
                <a:spcPct val="0"/>
              </a:spcBef>
              <a:spcAft>
                <a:spcPct val="0"/>
              </a:spcAft>
              <a:tabLst>
                <a:tab pos="269875" algn="l"/>
              </a:tabLst>
              <a:defRPr>
                <a:solidFill>
                  <a:schemeClr val="tx1"/>
                </a:solidFill>
                <a:latin typeface="Arial" pitchFamily="34" charset="0"/>
                <a:cs typeface="Arial" pitchFamily="34" charset="0"/>
              </a:defRPr>
            </a:lvl6pPr>
            <a:lvl7pPr fontAlgn="base">
              <a:spcBef>
                <a:spcPct val="0"/>
              </a:spcBef>
              <a:spcAft>
                <a:spcPct val="0"/>
              </a:spcAft>
              <a:tabLst>
                <a:tab pos="269875" algn="l"/>
              </a:tabLst>
              <a:defRPr>
                <a:solidFill>
                  <a:schemeClr val="tx1"/>
                </a:solidFill>
                <a:latin typeface="Arial" pitchFamily="34" charset="0"/>
                <a:cs typeface="Arial" pitchFamily="34" charset="0"/>
              </a:defRPr>
            </a:lvl7pPr>
            <a:lvl8pPr fontAlgn="base">
              <a:spcBef>
                <a:spcPct val="0"/>
              </a:spcBef>
              <a:spcAft>
                <a:spcPct val="0"/>
              </a:spcAft>
              <a:tabLst>
                <a:tab pos="269875" algn="l"/>
              </a:tabLst>
              <a:defRPr>
                <a:solidFill>
                  <a:schemeClr val="tx1"/>
                </a:solidFill>
                <a:latin typeface="Arial" pitchFamily="34" charset="0"/>
                <a:cs typeface="Arial" pitchFamily="34" charset="0"/>
              </a:defRPr>
            </a:lvl8pPr>
            <a:lvl9pPr fontAlgn="base">
              <a:spcBef>
                <a:spcPct val="0"/>
              </a:spcBef>
              <a:spcAft>
                <a:spcPct val="0"/>
              </a:spcAft>
              <a:tabLst>
                <a:tab pos="269875"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tabLst>
                <a:tab pos="269875" algn="l"/>
              </a:tabLst>
            </a:pPr>
            <a:r>
              <a:rPr kumimoji="0" lang="es-ES" altLang="es-EC" sz="1400" b="1" i="0" u="none" strike="noStrike" cap="none" normalizeH="0" baseline="0" dirty="0" smtClean="0">
                <a:ln>
                  <a:noFill/>
                </a:ln>
                <a:solidFill>
                  <a:schemeClr val="accent6">
                    <a:lumMod val="75000"/>
                  </a:schemeClr>
                </a:solidFill>
                <a:effectLst/>
                <a:ea typeface="Calibri" pitchFamily="34" charset="0"/>
              </a:rPr>
              <a:t>Ejemplo: </a:t>
            </a:r>
            <a:r>
              <a:rPr lang="es-ES" altLang="es-EC" sz="1400" b="1" dirty="0" smtClean="0">
                <a:solidFill>
                  <a:schemeClr val="accent6">
                    <a:lumMod val="75000"/>
                  </a:schemeClr>
                </a:solidFill>
                <a:ea typeface="Calibri" pitchFamily="34" charset="0"/>
              </a:rPr>
              <a:t>Valoración </a:t>
            </a:r>
            <a:r>
              <a:rPr lang="es-ES" sz="1400" b="1" dirty="0" smtClean="0">
                <a:solidFill>
                  <a:schemeClr val="accent6">
                    <a:lumMod val="75000"/>
                  </a:schemeClr>
                </a:solidFill>
                <a:ea typeface="Calibri" pitchFamily="34" charset="0"/>
              </a:rPr>
              <a:t>de </a:t>
            </a:r>
            <a:r>
              <a:rPr lang="es-ES" sz="1400" b="1" dirty="0">
                <a:solidFill>
                  <a:schemeClr val="accent6">
                    <a:lumMod val="75000"/>
                  </a:schemeClr>
                </a:solidFill>
                <a:ea typeface="Calibri" pitchFamily="34" charset="0"/>
              </a:rPr>
              <a:t>los activos de apoyo: “Hardware, Software, Red, Personas, Sitios y Organización</a:t>
            </a:r>
            <a:r>
              <a:rPr lang="es-ES" sz="1400" b="1" dirty="0" smtClean="0">
                <a:solidFill>
                  <a:schemeClr val="accent6">
                    <a:lumMod val="75000"/>
                  </a:schemeClr>
                </a:solidFill>
                <a:ea typeface="Calibri" pitchFamily="34" charset="0"/>
              </a:rPr>
              <a: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lang="es-EC" sz="1200" b="1" dirty="0">
              <a:solidFill>
                <a:schemeClr val="accent6">
                  <a:lumMod val="75000"/>
                </a:schemeClr>
              </a:solidFill>
              <a:ea typeface="Calibri" pitchFamily="34" charset="0"/>
            </a:endParaRPr>
          </a:p>
          <a:p>
            <a:pPr algn="just"/>
            <a:r>
              <a:rPr lang="es-ES" sz="1400" dirty="0">
                <a:ea typeface="Calibri" pitchFamily="34" charset="0"/>
              </a:rPr>
              <a:t>Para los activos de categorías: Hardware, Software, Red, Personas, Sitios y Organización se considera el valor de acuerdo a las siguientes consideraciones: monetario de reposición del activo, de reconfiguración, pérdida, valor invertido en capacitación anual de personas, los sueldos por año, entre otros.  </a:t>
            </a:r>
            <a:endParaRPr lang="es-ES" sz="1400" dirty="0" smtClean="0">
              <a:ea typeface="Calibri" pitchFamily="34" charset="0"/>
            </a:endParaRPr>
          </a:p>
          <a:p>
            <a:pPr algn="just"/>
            <a:endParaRPr lang="es-EC" sz="1400" dirty="0">
              <a:ea typeface="Calibri" pitchFamily="34" charset="0"/>
            </a:endParaRPr>
          </a:p>
          <a:p>
            <a:pPr algn="just"/>
            <a:r>
              <a:rPr lang="es-ES" sz="1400" dirty="0">
                <a:ea typeface="Calibri" pitchFamily="34" charset="0"/>
              </a:rPr>
              <a:t>El estado financiero está clasificado en una escala de “Bajo” si el costo es menor a $5000, “Medio” si se encuentra entre $5000 y $50000, y “Alto” si supera $50000; los valores se muestran en el </a:t>
            </a:r>
            <a:r>
              <a:rPr lang="es-ES" sz="1400" dirty="0" smtClean="0">
                <a:ea typeface="Calibri" pitchFamily="34" charset="0"/>
              </a:rPr>
              <a:t>Cuadro siguiente:</a:t>
            </a:r>
            <a:endParaRPr lang="es-EC" sz="1400" dirty="0">
              <a:ea typeface="Calibri"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423" y="4633459"/>
            <a:ext cx="3171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322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296821"/>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43</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solidFill>
                  <a:schemeClr val="tx1"/>
                </a:solidFill>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35696" y="4991848"/>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96636"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pic>
        <p:nvPicPr>
          <p:cNvPr id="29"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889510"/>
            <a:ext cx="6177297" cy="3138298"/>
          </a:xfrm>
          <a:prstGeom prst="rect">
            <a:avLst/>
          </a:prstGeom>
          <a:noFill/>
          <a:ln>
            <a:noFill/>
          </a:ln>
        </p:spPr>
      </p:pic>
    </p:spTree>
    <p:extLst>
      <p:ext uri="{BB962C8B-B14F-4D97-AF65-F5344CB8AC3E}">
        <p14:creationId xmlns:p14="http://schemas.microsoft.com/office/powerpoint/2010/main" val="115604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44</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881025"/>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t>Valoración de incidentes</a:t>
            </a:r>
            <a:endParaRPr lang="es-EC" dirty="0"/>
          </a:p>
        </p:txBody>
      </p:sp>
      <p:sp>
        <p:nvSpPr>
          <p:cNvPr id="17" name="CuadroTexto 16"/>
          <p:cNvSpPr txBox="1"/>
          <p:nvPr/>
        </p:nvSpPr>
        <p:spPr>
          <a:xfrm>
            <a:off x="3677094" y="1924654"/>
            <a:ext cx="124677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4214863" y="2377297"/>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30589" y="2592570"/>
            <a:ext cx="6084760" cy="1612628"/>
          </a:xfrm>
          <a:prstGeom prst="rect">
            <a:avLst/>
          </a:prstGeom>
          <a:solidFill>
            <a:schemeClr val="accent1">
              <a:lumMod val="20000"/>
              <a:lumOff val="80000"/>
            </a:schemeClr>
          </a:solidFill>
        </p:spPr>
        <p:txBody>
          <a:bodyPr wrap="square" rtlCol="0">
            <a:noAutofit/>
          </a:bodyPr>
          <a:lstStyle/>
          <a:p>
            <a:pPr algn="just"/>
            <a:endParaRPr lang="es-ES" altLang="es-ES" sz="1300" dirty="0" smtClean="0" bmk="">
              <a:solidFill>
                <a:schemeClr val="dk1"/>
              </a:solidFill>
              <a:latin typeface="Arial" panose="020B0604020202020204" pitchFamily="34" charset="0"/>
              <a:cs typeface="Arial" panose="020B0604020202020204" pitchFamily="34" charset="0"/>
            </a:endParaRPr>
          </a:p>
        </p:txBody>
      </p:sp>
      <p:sp>
        <p:nvSpPr>
          <p:cNvPr id="25" name="Rectangle 16"/>
          <p:cNvSpPr/>
          <p:nvPr/>
        </p:nvSpPr>
        <p:spPr>
          <a:xfrm rot="16200000">
            <a:off x="1628840" y="2876578"/>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pic>
        <p:nvPicPr>
          <p:cNvPr id="26" name="Imagen 25"/>
          <p:cNvPicPr>
            <a:picLocks noChangeAspect="1"/>
          </p:cNvPicPr>
          <p:nvPr/>
        </p:nvPicPr>
        <p:blipFill>
          <a:blip r:embed="rId3"/>
          <a:stretch>
            <a:fillRect/>
          </a:stretch>
        </p:blipFill>
        <p:spPr>
          <a:xfrm>
            <a:off x="5128089" y="2690086"/>
            <a:ext cx="3260335" cy="1389392"/>
          </a:xfrm>
          <a:prstGeom prst="rect">
            <a:avLst/>
          </a:prstGeom>
        </p:spPr>
      </p:pic>
      <p:sp>
        <p:nvSpPr>
          <p:cNvPr id="37" name="16 CuadroTexto"/>
          <p:cNvSpPr txBox="1"/>
          <p:nvPr/>
        </p:nvSpPr>
        <p:spPr>
          <a:xfrm>
            <a:off x="2411760" y="4271856"/>
            <a:ext cx="6103589" cy="1959184"/>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algn="just"/>
            <a:endParaRPr lang="es-EC" sz="1200" dirty="0">
              <a:latin typeface="Arial" panose="020B0604020202020204" pitchFamily="34" charset="0"/>
              <a:cs typeface="Arial" panose="020B0604020202020204" pitchFamily="34" charset="0"/>
            </a:endParaRPr>
          </a:p>
        </p:txBody>
      </p:sp>
      <p:pic>
        <p:nvPicPr>
          <p:cNvPr id="30" name="Imagen 29"/>
          <p:cNvPicPr>
            <a:picLocks noChangeAspect="1"/>
          </p:cNvPicPr>
          <p:nvPr/>
        </p:nvPicPr>
        <p:blipFill>
          <a:blip r:embed="rId4"/>
          <a:stretch>
            <a:fillRect/>
          </a:stretch>
        </p:blipFill>
        <p:spPr>
          <a:xfrm>
            <a:off x="2592346" y="4335455"/>
            <a:ext cx="3891379" cy="1886595"/>
          </a:xfrm>
          <a:prstGeom prst="rect">
            <a:avLst/>
          </a:prstGeom>
        </p:spPr>
      </p:pic>
      <p:sp>
        <p:nvSpPr>
          <p:cNvPr id="38" name="Rectángulo 37"/>
          <p:cNvSpPr/>
          <p:nvPr/>
        </p:nvSpPr>
        <p:spPr>
          <a:xfrm>
            <a:off x="2434020" y="2775291"/>
            <a:ext cx="2634788" cy="1200329"/>
          </a:xfrm>
          <a:prstGeom prst="rect">
            <a:avLst/>
          </a:prstGeom>
        </p:spPr>
        <p:txBody>
          <a:bodyPr wrap="square">
            <a:spAutoFit/>
          </a:bodyPr>
          <a:lstStyle/>
          <a:p>
            <a:pPr algn="just"/>
            <a:r>
              <a:rPr lang="es-ES" sz="1200" dirty="0">
                <a:latin typeface="Arial" panose="020B0604020202020204" pitchFamily="34" charset="0"/>
                <a:cs typeface="Arial" panose="020B0604020202020204" pitchFamily="34" charset="0"/>
              </a:rPr>
              <a:t>Determinar las acciones negativas que pueden producirse si se materializa una amenaza, en relación a los objetivos y requerimientos institucionales de la seguridad de la información</a:t>
            </a:r>
            <a:endParaRPr lang="es-EC" sz="1200" dirty="0"/>
          </a:p>
        </p:txBody>
      </p:sp>
      <p:sp>
        <p:nvSpPr>
          <p:cNvPr id="39" name="Rectangle 18"/>
          <p:cNvSpPr/>
          <p:nvPr/>
        </p:nvSpPr>
        <p:spPr>
          <a:xfrm rot="16200000">
            <a:off x="1695171" y="5195604"/>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
        <p:nvSpPr>
          <p:cNvPr id="5" name="CuadroTexto 4"/>
          <p:cNvSpPr txBox="1"/>
          <p:nvPr/>
        </p:nvSpPr>
        <p:spPr>
          <a:xfrm>
            <a:off x="6660232" y="4523840"/>
            <a:ext cx="1699724" cy="1384995"/>
          </a:xfrm>
          <a:prstGeom prst="rect">
            <a:avLst/>
          </a:prstGeom>
          <a:noFill/>
        </p:spPr>
        <p:txBody>
          <a:bodyPr wrap="square" rtlCol="0">
            <a:spAutoFit/>
          </a:bodyPr>
          <a:lstStyle/>
          <a:p>
            <a:pPr algn="just"/>
            <a:r>
              <a:rPr lang="es-EC" sz="1400" dirty="0" smtClean="0"/>
              <a:t>Criterios de análisis basados en la norma NTE INEN-ISO/IEC 27005:2012 Anexo B y los requerimientos de la Universidad</a:t>
            </a:r>
            <a:endParaRPr lang="es-EC" sz="1400" dirty="0"/>
          </a:p>
        </p:txBody>
      </p:sp>
    </p:spTree>
    <p:extLst>
      <p:ext uri="{BB962C8B-B14F-4D97-AF65-F5344CB8AC3E}">
        <p14:creationId xmlns:p14="http://schemas.microsoft.com/office/powerpoint/2010/main" val="2208590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45</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5013176"/>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t>Valoración de incidentes</a:t>
            </a:r>
            <a:endParaRPr lang="es-EC" dirty="0"/>
          </a:p>
        </p:txBody>
      </p:sp>
      <p:sp>
        <p:nvSpPr>
          <p:cNvPr id="17" name="CuadroTexto 16"/>
          <p:cNvSpPr txBox="1"/>
          <p:nvPr/>
        </p:nvSpPr>
        <p:spPr>
          <a:xfrm>
            <a:off x="3677094" y="1924654"/>
            <a:ext cx="124677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4298732" y="2403133"/>
            <a:ext cx="1751" cy="191744"/>
          </a:xfrm>
          <a:prstGeom prst="line">
            <a:avLst/>
          </a:prstGeom>
        </p:spPr>
        <p:style>
          <a:lnRef idx="2">
            <a:schemeClr val="accent1"/>
          </a:lnRef>
          <a:fillRef idx="1">
            <a:schemeClr val="lt1"/>
          </a:fillRef>
          <a:effectRef idx="0">
            <a:schemeClr val="accent1"/>
          </a:effectRef>
          <a:fontRef idx="minor">
            <a:schemeClr val="dk1"/>
          </a:fontRef>
        </p:style>
      </p:cxn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35" name="Rectangle 19"/>
          <p:cNvSpPr/>
          <p:nvPr/>
        </p:nvSpPr>
        <p:spPr>
          <a:xfrm rot="16200000">
            <a:off x="1186215" y="3700443"/>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0" name="2 CuadroTexto"/>
          <p:cNvSpPr txBox="1"/>
          <p:nvPr/>
        </p:nvSpPr>
        <p:spPr>
          <a:xfrm>
            <a:off x="2411760" y="2594877"/>
            <a:ext cx="6120680" cy="3570426"/>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stretch>
            <a:fillRect/>
          </a:stretch>
        </p:blipFill>
        <p:spPr>
          <a:xfrm>
            <a:off x="2464893" y="2686375"/>
            <a:ext cx="6050457" cy="3184809"/>
          </a:xfrm>
          <a:prstGeom prst="rect">
            <a:avLst/>
          </a:prstGeom>
        </p:spPr>
      </p:pic>
    </p:spTree>
    <p:extLst>
      <p:ext uri="{BB962C8B-B14F-4D97-AF65-F5344CB8AC3E}">
        <p14:creationId xmlns:p14="http://schemas.microsoft.com/office/powerpoint/2010/main" val="2997273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46</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881025"/>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Valoración de incidentes</a:t>
            </a:r>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5458237" y="2361383"/>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30589" y="2592570"/>
            <a:ext cx="6084760" cy="954865"/>
          </a:xfrm>
          <a:prstGeom prst="rect">
            <a:avLst/>
          </a:prstGeom>
          <a:solidFill>
            <a:schemeClr val="accent1">
              <a:lumMod val="20000"/>
              <a:lumOff val="80000"/>
            </a:schemeClr>
          </a:solidFill>
        </p:spPr>
        <p:txBody>
          <a:bodyPr wrap="square" rtlCol="0">
            <a:noAutofit/>
          </a:bodyPr>
          <a:lstStyle/>
          <a:p>
            <a:pPr algn="just"/>
            <a:endParaRPr lang="es-ES" altLang="es-ES" sz="1300" dirty="0" smtClean="0" bmk="">
              <a:solidFill>
                <a:schemeClr val="dk1"/>
              </a:solidFill>
              <a:latin typeface="Arial" panose="020B0604020202020204" pitchFamily="34" charset="0"/>
              <a:cs typeface="Arial" panose="020B0604020202020204" pitchFamily="34" charset="0"/>
            </a:endParaRPr>
          </a:p>
        </p:txBody>
      </p:sp>
      <p:sp>
        <p:nvSpPr>
          <p:cNvPr id="25" name="Rectangle 16"/>
          <p:cNvSpPr/>
          <p:nvPr/>
        </p:nvSpPr>
        <p:spPr>
          <a:xfrm rot="16200000">
            <a:off x="1628840" y="2876578"/>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37" name="16 CuadroTexto"/>
          <p:cNvSpPr txBox="1"/>
          <p:nvPr/>
        </p:nvSpPr>
        <p:spPr>
          <a:xfrm>
            <a:off x="2434020" y="3688771"/>
            <a:ext cx="6103589" cy="2605515"/>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lvl="0"/>
            <a:r>
              <a:rPr lang="es-ES" sz="1200" dirty="0">
                <a:latin typeface="Arial" panose="020B0604020202020204" pitchFamily="34" charset="0"/>
                <a:ea typeface="Calibri" pitchFamily="34" charset="0"/>
                <a:cs typeface="Arial" panose="020B0604020202020204" pitchFamily="34" charset="0"/>
              </a:rPr>
              <a:t>Listado de activos del proceso de Admisión con sus respectivas amenazas, controles y vulnerabilidades.</a:t>
            </a:r>
            <a:endParaRPr lang="es-EC" sz="1200" dirty="0">
              <a:latin typeface="Arial" panose="020B0604020202020204" pitchFamily="34" charset="0"/>
              <a:ea typeface="Calibri" pitchFamily="34" charset="0"/>
              <a:cs typeface="Arial" panose="020B0604020202020204" pitchFamily="34" charset="0"/>
            </a:endParaRPr>
          </a:p>
          <a:p>
            <a:pPr lvl="0"/>
            <a:r>
              <a:rPr lang="es-ES" sz="1200" dirty="0">
                <a:latin typeface="Arial" panose="020B0604020202020204" pitchFamily="34" charset="0"/>
                <a:ea typeface="Calibri" pitchFamily="34" charset="0"/>
                <a:cs typeface="Arial" panose="020B0604020202020204" pitchFamily="34" charset="0"/>
              </a:rPr>
              <a:t>Activos valorados cualitativamente.</a:t>
            </a:r>
            <a:endParaRPr lang="es-EC" sz="1200" dirty="0">
              <a:latin typeface="Arial" panose="020B0604020202020204" pitchFamily="34" charset="0"/>
              <a:ea typeface="Calibri" pitchFamily="34" charset="0"/>
              <a:cs typeface="Arial" panose="020B0604020202020204" pitchFamily="34" charset="0"/>
            </a:endParaRPr>
          </a:p>
          <a:p>
            <a:pPr lvl="0"/>
            <a:r>
              <a:rPr lang="es-ES" sz="1200" dirty="0">
                <a:latin typeface="Arial" panose="020B0604020202020204" pitchFamily="34" charset="0"/>
                <a:ea typeface="Calibri" pitchFamily="34" charset="0"/>
                <a:cs typeface="Arial" panose="020B0604020202020204" pitchFamily="34" charset="0"/>
              </a:rPr>
              <a:t>Hojas de entrevistas con usuarios, autoridades y propietarios de los activos. </a:t>
            </a:r>
            <a:endParaRPr lang="es-EC" sz="1200" dirty="0">
              <a:latin typeface="Arial" panose="020B0604020202020204" pitchFamily="34" charset="0"/>
              <a:ea typeface="Calibri" pitchFamily="34" charset="0"/>
              <a:cs typeface="Arial" panose="020B0604020202020204" pitchFamily="34" charset="0"/>
            </a:endParaRPr>
          </a:p>
          <a:p>
            <a:pPr lvl="0"/>
            <a:r>
              <a:rPr lang="es-ES" sz="1200" dirty="0">
                <a:latin typeface="Arial" panose="020B0604020202020204" pitchFamily="34" charset="0"/>
                <a:ea typeface="Calibri" pitchFamily="34" charset="0"/>
                <a:cs typeface="Arial" panose="020B0604020202020204" pitchFamily="34" charset="0"/>
              </a:rPr>
              <a:t>Escalas cualitativas definidas en esta fase de la metodología</a:t>
            </a:r>
            <a:endParaRPr lang="es-EC" sz="1200" dirty="0">
              <a:latin typeface="Arial" panose="020B0604020202020204" pitchFamily="34" charset="0"/>
              <a:ea typeface="Calibri" pitchFamily="34" charset="0"/>
              <a:cs typeface="Arial" panose="020B0604020202020204" pitchFamily="34" charset="0"/>
            </a:endParaRPr>
          </a:p>
          <a:p>
            <a:pPr lvl="0"/>
            <a:r>
              <a:rPr lang="es-ES" sz="1200" dirty="0">
                <a:latin typeface="Arial" panose="020B0604020202020204" pitchFamily="34" charset="0"/>
                <a:ea typeface="Calibri" pitchFamily="34" charset="0"/>
                <a:cs typeface="Arial" panose="020B0604020202020204" pitchFamily="34" charset="0"/>
              </a:rPr>
              <a:t>Informe de brecha de seguridad.</a:t>
            </a:r>
            <a:endParaRPr lang="es-EC" sz="1200" dirty="0">
              <a:latin typeface="Arial" panose="020B0604020202020204" pitchFamily="34" charset="0"/>
              <a:ea typeface="Calibri" pitchFamily="34" charset="0"/>
              <a:cs typeface="Arial" panose="020B0604020202020204" pitchFamily="34" charset="0"/>
            </a:endParaRPr>
          </a:p>
          <a:p>
            <a:pPr algn="just"/>
            <a:endParaRPr lang="es-EC" sz="1200" dirty="0">
              <a:latin typeface="Arial" panose="020B0604020202020204" pitchFamily="34" charset="0"/>
              <a:cs typeface="Arial" panose="020B0604020202020204" pitchFamily="34" charset="0"/>
            </a:endParaRPr>
          </a:p>
        </p:txBody>
      </p:sp>
      <p:sp>
        <p:nvSpPr>
          <p:cNvPr id="38" name="Rectángulo 37"/>
          <p:cNvSpPr/>
          <p:nvPr/>
        </p:nvSpPr>
        <p:spPr>
          <a:xfrm>
            <a:off x="2434020" y="2775291"/>
            <a:ext cx="5882396" cy="646331"/>
          </a:xfrm>
          <a:prstGeom prst="rect">
            <a:avLst/>
          </a:prstGeom>
        </p:spPr>
        <p:txBody>
          <a:bodyPr wrap="square">
            <a:spAutoFit/>
          </a:bodyPr>
          <a:lstStyle/>
          <a:p>
            <a:pPr algn="just"/>
            <a:r>
              <a:rPr lang="es-ES" altLang="es-EC" sz="1200" dirty="0" smtClean="0" bmk="">
                <a:latin typeface="Arial" panose="020B0604020202020204" pitchFamily="34" charset="0"/>
                <a:ea typeface="Calibri" pitchFamily="34" charset="0"/>
                <a:cs typeface="Arial" panose="020B0604020202020204" pitchFamily="34" charset="0"/>
              </a:rPr>
              <a:t>Asignación de un valor a la facilidad de explotación de las vulnerabilidades y otro valor a la probabilidad de que una amenaza se materialice y afecte negativamente a las operaciones de la organización</a:t>
            </a:r>
            <a:endParaRPr lang="es-EC" sz="1200" dirty="0">
              <a:latin typeface="Arial" panose="020B0604020202020204" pitchFamily="34" charset="0"/>
              <a:cs typeface="Arial" panose="020B0604020202020204" pitchFamily="34" charset="0"/>
            </a:endParaRPr>
          </a:p>
        </p:txBody>
      </p:sp>
      <p:sp>
        <p:nvSpPr>
          <p:cNvPr id="39" name="Rectangle 18"/>
          <p:cNvSpPr/>
          <p:nvPr/>
        </p:nvSpPr>
        <p:spPr>
          <a:xfrm rot="16200000">
            <a:off x="1704983" y="4129428"/>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pic>
        <p:nvPicPr>
          <p:cNvPr id="19" name="Imagen 18"/>
          <p:cNvPicPr>
            <a:picLocks noChangeAspect="1"/>
          </p:cNvPicPr>
          <p:nvPr/>
        </p:nvPicPr>
        <p:blipFill>
          <a:blip r:embed="rId3"/>
          <a:stretch>
            <a:fillRect/>
          </a:stretch>
        </p:blipFill>
        <p:spPr>
          <a:xfrm>
            <a:off x="2595438" y="4983562"/>
            <a:ext cx="2695238" cy="847619"/>
          </a:xfrm>
          <a:prstGeom prst="rect">
            <a:avLst/>
          </a:prstGeom>
        </p:spPr>
      </p:pic>
      <p:pic>
        <p:nvPicPr>
          <p:cNvPr id="20" name="Imagen 19"/>
          <p:cNvPicPr>
            <a:picLocks noChangeAspect="1"/>
          </p:cNvPicPr>
          <p:nvPr/>
        </p:nvPicPr>
        <p:blipFill>
          <a:blip r:embed="rId4"/>
          <a:stretch>
            <a:fillRect/>
          </a:stretch>
        </p:blipFill>
        <p:spPr>
          <a:xfrm>
            <a:off x="5204090" y="5021657"/>
            <a:ext cx="3311259" cy="809524"/>
          </a:xfrm>
          <a:prstGeom prst="rect">
            <a:avLst/>
          </a:prstGeom>
        </p:spPr>
      </p:pic>
    </p:spTree>
    <p:extLst>
      <p:ext uri="{BB962C8B-B14F-4D97-AF65-F5344CB8AC3E}">
        <p14:creationId xmlns:p14="http://schemas.microsoft.com/office/powerpoint/2010/main" val="542676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47</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5013176"/>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Valoración de incidentes</a:t>
            </a:r>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5456486" y="2403133"/>
            <a:ext cx="1751" cy="191744"/>
          </a:xfrm>
          <a:prstGeom prst="line">
            <a:avLst/>
          </a:prstGeom>
        </p:spPr>
        <p:style>
          <a:lnRef idx="2">
            <a:schemeClr val="accent1"/>
          </a:lnRef>
          <a:fillRef idx="1">
            <a:schemeClr val="lt1"/>
          </a:fillRef>
          <a:effectRef idx="0">
            <a:schemeClr val="accent1"/>
          </a:effectRef>
          <a:fontRef idx="minor">
            <a:schemeClr val="dk1"/>
          </a:fontRef>
        </p:style>
      </p:cxn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35" name="Rectangle 19"/>
          <p:cNvSpPr/>
          <p:nvPr/>
        </p:nvSpPr>
        <p:spPr>
          <a:xfrm rot="16200000">
            <a:off x="1186215" y="3700443"/>
            <a:ext cx="1886057" cy="276999"/>
          </a:xfrm>
          <a:prstGeom prst="rect">
            <a:avLst/>
          </a:prstGeom>
        </p:spPr>
        <p:txBody>
          <a:bodyPr wrap="squar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sp>
        <p:nvSpPr>
          <p:cNvPr id="30" name="2 CuadroTexto"/>
          <p:cNvSpPr txBox="1"/>
          <p:nvPr/>
        </p:nvSpPr>
        <p:spPr>
          <a:xfrm>
            <a:off x="2411760" y="2594877"/>
            <a:ext cx="6120680" cy="3570426"/>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bmk="">
              <a:solidFill>
                <a:srgbClr val="000000"/>
              </a:solidFill>
              <a:latin typeface="Times New Roman" pitchFamily="18" charset="0"/>
              <a:ea typeface="Calibri" pitchFamily="34" charset="0"/>
              <a:cs typeface="Times New Roman" pitchFamily="18" charset="0"/>
            </a:endParaRPr>
          </a:p>
          <a:p>
            <a:endParaRPr lang="es-ES" sz="1400" dirty="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pic>
        <p:nvPicPr>
          <p:cNvPr id="27" name="4 Imagen"/>
          <p:cNvPicPr/>
          <p:nvPr/>
        </p:nvPicPr>
        <p:blipFill rotWithShape="1">
          <a:blip r:embed="rId3"/>
          <a:srcRect l="5314" t="34616" r="28539" b="18132"/>
          <a:stretch/>
        </p:blipFill>
        <p:spPr bwMode="auto">
          <a:xfrm>
            <a:off x="2494463" y="2849010"/>
            <a:ext cx="5965969" cy="22856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1834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48</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881025"/>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incidentes</a:t>
            </a:r>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6444208" y="2361383"/>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30589" y="2592570"/>
            <a:ext cx="6084760" cy="3572734"/>
          </a:xfrm>
          <a:prstGeom prst="rect">
            <a:avLst/>
          </a:prstGeom>
          <a:solidFill>
            <a:schemeClr val="accent1">
              <a:lumMod val="20000"/>
              <a:lumOff val="80000"/>
            </a:schemeClr>
          </a:solidFill>
        </p:spPr>
        <p:txBody>
          <a:bodyPr wrap="square" rtlCol="0">
            <a:noAutofit/>
          </a:bodyPr>
          <a:lstStyle/>
          <a:p>
            <a:pPr algn="just"/>
            <a:endParaRPr lang="es-ES" altLang="es-ES" sz="1300" dirty="0" smtClean="0" bmk="">
              <a:solidFill>
                <a:schemeClr val="dk1"/>
              </a:solidFill>
              <a:latin typeface="Arial" panose="020B0604020202020204" pitchFamily="34" charset="0"/>
              <a:cs typeface="Arial" panose="020B0604020202020204" pitchFamily="34" charset="0"/>
            </a:endParaRPr>
          </a:p>
        </p:txBody>
      </p:sp>
      <p:sp>
        <p:nvSpPr>
          <p:cNvPr id="25" name="Rectangle 16"/>
          <p:cNvSpPr/>
          <p:nvPr/>
        </p:nvSpPr>
        <p:spPr>
          <a:xfrm rot="16200000">
            <a:off x="1596887" y="3852983"/>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38" name="Rectángulo 37"/>
          <p:cNvSpPr/>
          <p:nvPr/>
        </p:nvSpPr>
        <p:spPr>
          <a:xfrm>
            <a:off x="2434020" y="2775291"/>
            <a:ext cx="5882396" cy="461665"/>
          </a:xfrm>
          <a:prstGeom prst="rect">
            <a:avLst/>
          </a:prstGeom>
        </p:spPr>
        <p:txBody>
          <a:bodyPr wrap="square">
            <a:spAutoFit/>
          </a:bodyPr>
          <a:lstStyle/>
          <a:p>
            <a:pPr algn="just"/>
            <a:r>
              <a:rPr lang="es-ES" altLang="es-EC" sz="1200" dirty="0" bmk="">
                <a:latin typeface="Arial" panose="020B0604020202020204" pitchFamily="34" charset="0"/>
                <a:ea typeface="Calibri" pitchFamily="34" charset="0"/>
                <a:cs typeface="Arial" panose="020B0604020202020204" pitchFamily="34" charset="0"/>
              </a:rPr>
              <a:t>La estimación del riesgo se basa en el segundo método propuesto en el Ejemplo E.2.1 del anexo E de la norma NTE INEN-ISO/IEC </a:t>
            </a:r>
            <a:r>
              <a:rPr lang="es-ES" altLang="es-EC" sz="1200" dirty="0" smtClean="0" bmk="">
                <a:latin typeface="Arial" panose="020B0604020202020204" pitchFamily="34" charset="0"/>
                <a:ea typeface="Calibri" pitchFamily="34" charset="0"/>
                <a:cs typeface="Arial" panose="020B0604020202020204" pitchFamily="34" charset="0"/>
              </a:rPr>
              <a:t>27005:2012.</a:t>
            </a:r>
            <a:endParaRPr lang="es-EC" sz="1200" dirty="0">
              <a:latin typeface="Arial" panose="020B0604020202020204" pitchFamily="34" charset="0"/>
              <a:cs typeface="Arial" panose="020B0604020202020204" pitchFamily="34" charset="0"/>
            </a:endParaRPr>
          </a:p>
        </p:txBody>
      </p:sp>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360" y="3525618"/>
            <a:ext cx="5289753" cy="131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2576209" y="5211305"/>
            <a:ext cx="5526904" cy="830997"/>
          </a:xfrm>
          <a:prstGeom prst="rect">
            <a:avLst/>
          </a:prstGeom>
        </p:spPr>
        <p:txBody>
          <a:bodyPr wrap="square">
            <a:spAutoFit/>
          </a:bodyPr>
          <a:lstStyle/>
          <a:p>
            <a:pPr algn="just"/>
            <a:r>
              <a:rPr lang="es-ES" sz="1200" dirty="0" smtClean="0">
                <a:latin typeface="Arial" panose="020B0604020202020204" pitchFamily="34" charset="0"/>
                <a:cs typeface="Arial" panose="020B0604020202020204" pitchFamily="34" charset="0"/>
              </a:rPr>
              <a:t>Asignación nivel de estimación en base a sumatorias según: </a:t>
            </a:r>
          </a:p>
          <a:p>
            <a:pPr marL="628650" lvl="1" indent="-171450" algn="just">
              <a:buFont typeface="Arial" panose="020B0604020202020204" pitchFamily="34" charset="0"/>
              <a:buChar char="•"/>
            </a:pPr>
            <a:r>
              <a:rPr lang="es-ES" sz="1200" dirty="0" smtClean="0">
                <a:latin typeface="Arial" panose="020B0604020202020204" pitchFamily="34" charset="0"/>
                <a:cs typeface="Arial" panose="020B0604020202020204" pitchFamily="34" charset="0"/>
              </a:rPr>
              <a:t>L=0</a:t>
            </a:r>
          </a:p>
          <a:p>
            <a:pPr marL="628650" lvl="1" indent="-171450" algn="just">
              <a:buFont typeface="Arial" panose="020B0604020202020204" pitchFamily="34" charset="0"/>
              <a:buChar char="•"/>
            </a:pPr>
            <a:r>
              <a:rPr lang="es-ES" sz="1200" dirty="0" smtClean="0">
                <a:latin typeface="Arial" panose="020B0604020202020204" pitchFamily="34" charset="0"/>
                <a:cs typeface="Arial" panose="020B0604020202020204" pitchFamily="34" charset="0"/>
              </a:rPr>
              <a:t>M=1</a:t>
            </a:r>
          </a:p>
          <a:p>
            <a:pPr marL="628650" lvl="1" indent="-171450" algn="just">
              <a:buFont typeface="Arial" panose="020B0604020202020204" pitchFamily="34" charset="0"/>
              <a:buChar char="•"/>
            </a:pPr>
            <a:r>
              <a:rPr lang="es-ES" sz="1200" dirty="0" smtClean="0">
                <a:latin typeface="Arial" panose="020B0604020202020204" pitchFamily="34" charset="0"/>
                <a:cs typeface="Arial" panose="020B0604020202020204" pitchFamily="34" charset="0"/>
              </a:rPr>
              <a:t>H=2</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63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49</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881025"/>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incidentes</a:t>
            </a:r>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6444208" y="2361383"/>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9" name="CuadroTexto 28"/>
          <p:cNvSpPr txBox="1"/>
          <p:nvPr/>
        </p:nvSpPr>
        <p:spPr>
          <a:xfrm>
            <a:off x="7220217" y="1917960"/>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smtClean="0">
                <a:solidFill>
                  <a:schemeClr val="accent6">
                    <a:lumMod val="75000"/>
                  </a:schemeClr>
                </a:solidFill>
              </a:rPr>
              <a:t>Evaluación del riesgo</a:t>
            </a:r>
            <a:endParaRPr lang="es-EC" dirty="0">
              <a:solidFill>
                <a:schemeClr val="accent6">
                  <a:lumMod val="75000"/>
                </a:schemeClr>
              </a:solidFill>
            </a:endParaRP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37" name="16 CuadroTexto"/>
          <p:cNvSpPr txBox="1"/>
          <p:nvPr/>
        </p:nvSpPr>
        <p:spPr>
          <a:xfrm>
            <a:off x="2411760" y="2564904"/>
            <a:ext cx="6103589" cy="1042020"/>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marL="285750" lvl="0" indent="-285750">
              <a:buFont typeface="Arial" panose="020B0604020202020204" pitchFamily="34" charset="0"/>
              <a:buChar char="•"/>
            </a:pPr>
            <a:r>
              <a:rPr lang="es-ES" sz="1200" dirty="0">
                <a:latin typeface="Arial" panose="020B0604020202020204" pitchFamily="34" charset="0"/>
                <a:ea typeface="Calibri" pitchFamily="34" charset="0"/>
                <a:cs typeface="Arial" panose="020B0604020202020204" pitchFamily="34" charset="0"/>
              </a:rPr>
              <a:t>Identificación del impacto en el negocio en términos cualitativos, tomando como base las consecuencias ligadas a los requerimientos institucionales de seguridad de la información para el proceso de admisión de estudiantes.</a:t>
            </a:r>
            <a:endParaRPr lang="es-EC" sz="1200" dirty="0">
              <a:latin typeface="Arial" panose="020B0604020202020204" pitchFamily="34" charset="0"/>
              <a:ea typeface="Calibri" pitchFamily="34" charset="0"/>
              <a:cs typeface="Arial" panose="020B0604020202020204" pitchFamily="34" charset="0"/>
            </a:endParaRPr>
          </a:p>
          <a:p>
            <a:pPr marL="285750" lvl="0" indent="-285750">
              <a:buFont typeface="Arial" panose="020B0604020202020204" pitchFamily="34" charset="0"/>
              <a:buChar char="•"/>
            </a:pPr>
            <a:r>
              <a:rPr lang="es-ES" sz="1200" dirty="0">
                <a:latin typeface="Arial" panose="020B0604020202020204" pitchFamily="34" charset="0"/>
                <a:ea typeface="Calibri" pitchFamily="34" charset="0"/>
                <a:cs typeface="Arial" panose="020B0604020202020204" pitchFamily="34" charset="0"/>
              </a:rPr>
              <a:t>Listado de las amenazas, controles, vulnerabilidades, facilidad de explotación y probabilidad de ocurrencia de la amenaza</a:t>
            </a:r>
            <a:r>
              <a:rPr lang="es-ES" sz="1200" dirty="0" smtClean="0">
                <a:latin typeface="Arial" panose="020B0604020202020204" pitchFamily="34" charset="0"/>
                <a:ea typeface="Calibri" pitchFamily="34" charset="0"/>
                <a:cs typeface="Arial" panose="020B0604020202020204" pitchFamily="34" charset="0"/>
              </a:rPr>
              <a:t>.</a:t>
            </a:r>
            <a:endParaRPr lang="es-EC" sz="1200" dirty="0">
              <a:latin typeface="Arial" panose="020B0604020202020204" pitchFamily="34" charset="0"/>
              <a:ea typeface="Calibri" pitchFamily="34" charset="0"/>
              <a:cs typeface="Arial" panose="020B0604020202020204" pitchFamily="34" charset="0"/>
            </a:endParaRPr>
          </a:p>
        </p:txBody>
      </p:sp>
      <p:sp>
        <p:nvSpPr>
          <p:cNvPr id="39" name="Rectangle 18"/>
          <p:cNvSpPr/>
          <p:nvPr/>
        </p:nvSpPr>
        <p:spPr>
          <a:xfrm rot="16200000">
            <a:off x="1673030" y="2909513"/>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
        <p:nvSpPr>
          <p:cNvPr id="34" name="2 CuadroTexto"/>
          <p:cNvSpPr txBox="1"/>
          <p:nvPr/>
        </p:nvSpPr>
        <p:spPr>
          <a:xfrm>
            <a:off x="2400005" y="3670548"/>
            <a:ext cx="6120680" cy="2623738"/>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a:latin typeface="Times New Roman" pitchFamily="18" charset="0"/>
              <a:ea typeface="Calibri" pitchFamily="34" charset="0"/>
              <a:cs typeface="Times New Roman" pitchFamily="18" charset="0"/>
            </a:endParaRPr>
          </a:p>
          <a:p>
            <a:endParaRPr lang="es-EC" sz="1400" dirty="0">
              <a:latin typeface="Times New Roman" pitchFamily="18" charset="0"/>
              <a:ea typeface="Calibri" pitchFamily="34" charset="0"/>
              <a:cs typeface="Times New Roman" pitchFamily="18" charset="0"/>
            </a:endParaRPr>
          </a:p>
        </p:txBody>
      </p:sp>
      <p:sp>
        <p:nvSpPr>
          <p:cNvPr id="35" name="Rectangle 34"/>
          <p:cNvSpPr/>
          <p:nvPr/>
        </p:nvSpPr>
        <p:spPr>
          <a:xfrm rot="16200000">
            <a:off x="1272007" y="4756900"/>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pic>
        <p:nvPicPr>
          <p:cNvPr id="36" name="Picture 24"/>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717032"/>
            <a:ext cx="5112568" cy="2520280"/>
          </a:xfrm>
          <a:prstGeom prst="rect">
            <a:avLst/>
          </a:prstGeom>
          <a:noFill/>
          <a:ln>
            <a:noFill/>
          </a:ln>
        </p:spPr>
      </p:pic>
    </p:spTree>
    <p:extLst>
      <p:ext uri="{BB962C8B-B14F-4D97-AF65-F5344CB8AC3E}">
        <p14:creationId xmlns:p14="http://schemas.microsoft.com/office/powerpoint/2010/main" val="1486914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a:xfrm>
            <a:off x="374848" y="53752"/>
            <a:ext cx="8229600" cy="1143000"/>
          </a:xfrm>
        </p:spPr>
        <p:txBody>
          <a:bodyPr>
            <a:normAutofit/>
          </a:bodyPr>
          <a:lstStyle/>
          <a:p>
            <a:r>
              <a:rPr lang="es-EC" dirty="0" smtClean="0"/>
              <a:t> </a:t>
            </a:r>
            <a:r>
              <a:rPr lang="es-EC" sz="4000" dirty="0" smtClean="0"/>
              <a:t>Justificación e Importancia</a:t>
            </a:r>
            <a:endParaRPr lang="es-EC" sz="4000" dirty="0"/>
          </a:p>
        </p:txBody>
      </p:sp>
      <p:sp>
        <p:nvSpPr>
          <p:cNvPr id="7" name="Slide Number Placeholder 6"/>
          <p:cNvSpPr>
            <a:spLocks noGrp="1"/>
          </p:cNvSpPr>
          <p:nvPr>
            <p:ph type="sldNum" sz="quarter" idx="12"/>
          </p:nvPr>
        </p:nvSpPr>
        <p:spPr/>
        <p:txBody>
          <a:bodyPr/>
          <a:lstStyle/>
          <a:p>
            <a:fld id="{6964B78D-0A45-4A58-AEAB-56404164E249}" type="slidenum">
              <a:rPr lang="es-EC" smtClean="0"/>
              <a:t>5</a:t>
            </a:fld>
            <a:endParaRPr lang="es-EC"/>
          </a:p>
        </p:txBody>
      </p:sp>
      <p:sp>
        <p:nvSpPr>
          <p:cNvPr id="5" name="Rectangle 4"/>
          <p:cNvSpPr/>
          <p:nvPr/>
        </p:nvSpPr>
        <p:spPr>
          <a:xfrm>
            <a:off x="971600" y="1268760"/>
            <a:ext cx="7488832" cy="646331"/>
          </a:xfrm>
          <a:prstGeom prst="rect">
            <a:avLst/>
          </a:prstGeom>
          <a:ln w="63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dirty="0" smtClean="0"/>
              <a:t>Definir los </a:t>
            </a:r>
            <a:r>
              <a:rPr lang="es-ES" dirty="0"/>
              <a:t>lineamientos generales </a:t>
            </a:r>
            <a:r>
              <a:rPr lang="es-ES" dirty="0" smtClean="0"/>
              <a:t>para </a:t>
            </a:r>
            <a:r>
              <a:rPr lang="es-ES" dirty="0"/>
              <a:t>la implantación del </a:t>
            </a:r>
            <a:r>
              <a:rPr lang="es-ES" dirty="0" smtClean="0"/>
              <a:t>SGSI de acuerdo con la norma internacional ISO/IEC 27000</a:t>
            </a:r>
            <a:endParaRPr lang="es-EC" dirty="0"/>
          </a:p>
        </p:txBody>
      </p:sp>
      <p:sp>
        <p:nvSpPr>
          <p:cNvPr id="6" name="Rectangle 5"/>
          <p:cNvSpPr/>
          <p:nvPr/>
        </p:nvSpPr>
        <p:spPr>
          <a:xfrm>
            <a:off x="539553" y="3344798"/>
            <a:ext cx="5136706" cy="9233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es-ES" dirty="0" smtClean="0">
                <a:solidFill>
                  <a:schemeClr val="tx1"/>
                </a:solidFill>
              </a:rPr>
              <a:t>4.2.1.d “Identificar </a:t>
            </a:r>
            <a:r>
              <a:rPr lang="es-ES" dirty="0">
                <a:solidFill>
                  <a:schemeClr val="tx1"/>
                </a:solidFill>
              </a:rPr>
              <a:t>los riesgos</a:t>
            </a:r>
            <a:r>
              <a:rPr lang="es-ES" dirty="0" smtClean="0">
                <a:solidFill>
                  <a:schemeClr val="tx1"/>
                </a:solidFill>
              </a:rPr>
              <a:t>”</a:t>
            </a:r>
          </a:p>
          <a:p>
            <a:r>
              <a:rPr lang="es-ES" dirty="0">
                <a:solidFill>
                  <a:schemeClr val="tx1"/>
                </a:solidFill>
              </a:rPr>
              <a:t>4.2.1.e “Análisis y evaluación de riesgos” </a:t>
            </a:r>
            <a:endParaRPr lang="es-ES" dirty="0" smtClean="0">
              <a:solidFill>
                <a:schemeClr val="tx1"/>
              </a:solidFill>
            </a:endParaRPr>
          </a:p>
          <a:p>
            <a:r>
              <a:rPr lang="es-EC" dirty="0">
                <a:solidFill>
                  <a:schemeClr val="tx1"/>
                </a:solidFill>
              </a:rPr>
              <a:t>4.2.1.f “Plan de Tratamiento de Riesgos” </a:t>
            </a:r>
          </a:p>
        </p:txBody>
      </p:sp>
      <p:sp>
        <p:nvSpPr>
          <p:cNvPr id="8" name="Rectangle 7"/>
          <p:cNvSpPr/>
          <p:nvPr/>
        </p:nvSpPr>
        <p:spPr>
          <a:xfrm>
            <a:off x="1300207" y="4005064"/>
            <a:ext cx="237566" cy="369332"/>
          </a:xfrm>
          <a:prstGeom prst="rect">
            <a:avLst/>
          </a:prstGeom>
        </p:spPr>
        <p:txBody>
          <a:bodyPr wrap="none">
            <a:spAutoFit/>
          </a:bodyPr>
          <a:lstStyle/>
          <a:p>
            <a:r>
              <a:rPr lang="es-EC" dirty="0"/>
              <a:t> </a:t>
            </a:r>
          </a:p>
        </p:txBody>
      </p:sp>
      <p:sp>
        <p:nvSpPr>
          <p:cNvPr id="9" name="TextBox 8"/>
          <p:cNvSpPr txBox="1"/>
          <p:nvPr/>
        </p:nvSpPr>
        <p:spPr>
          <a:xfrm>
            <a:off x="5676259" y="3327031"/>
            <a:ext cx="2958398" cy="954107"/>
          </a:xfrm>
          <a:prstGeom prst="rect">
            <a:avLst/>
          </a:prstGeom>
          <a:noFill/>
        </p:spPr>
        <p:txBody>
          <a:bodyPr wrap="square" rtlCol="0">
            <a:spAutoFit/>
          </a:bodyPr>
          <a:lstStyle/>
          <a:p>
            <a:r>
              <a:rPr lang="es-ES" sz="2000" b="1" dirty="0" smtClean="0">
                <a:solidFill>
                  <a:schemeClr val="accent1">
                    <a:lumMod val="75000"/>
                  </a:schemeClr>
                </a:solidFill>
              </a:rPr>
              <a:t>ISO27005:2011</a:t>
            </a:r>
          </a:p>
          <a:p>
            <a:r>
              <a:rPr lang="es-ES" dirty="0" smtClean="0"/>
              <a:t>Gestión de Riesgos de Seguridad de la Información</a:t>
            </a:r>
            <a:endParaRPr lang="es-EC" dirty="0"/>
          </a:p>
        </p:txBody>
      </p:sp>
      <p:sp>
        <p:nvSpPr>
          <p:cNvPr id="10" name="TextBox 9"/>
          <p:cNvSpPr txBox="1"/>
          <p:nvPr/>
        </p:nvSpPr>
        <p:spPr>
          <a:xfrm>
            <a:off x="1370176" y="2247255"/>
            <a:ext cx="6326733" cy="1107996"/>
          </a:xfrm>
          <a:prstGeom prst="rect">
            <a:avLst/>
          </a:prstGeom>
          <a:noFill/>
        </p:spPr>
        <p:txBody>
          <a:bodyPr wrap="none" rtlCol="0">
            <a:spAutoFit/>
          </a:bodyPr>
          <a:lstStyle/>
          <a:p>
            <a:pPr algn="ctr"/>
            <a:r>
              <a:rPr lang="es-ES" sz="2400" b="1" dirty="0" smtClean="0">
                <a:solidFill>
                  <a:schemeClr val="accent1">
                    <a:lumMod val="75000"/>
                  </a:schemeClr>
                </a:solidFill>
              </a:rPr>
              <a:t>ISO27001:2005</a:t>
            </a:r>
          </a:p>
          <a:p>
            <a:pPr algn="ctr"/>
            <a:r>
              <a:rPr lang="es-ES" dirty="0" smtClean="0"/>
              <a:t>Requisitos </a:t>
            </a:r>
            <a:r>
              <a:rPr lang="es-ES" dirty="0"/>
              <a:t>para </a:t>
            </a:r>
            <a:r>
              <a:rPr lang="es-ES" b="1" dirty="0" smtClean="0">
                <a:solidFill>
                  <a:schemeClr val="accent1">
                    <a:lumMod val="75000"/>
                  </a:schemeClr>
                </a:solidFill>
              </a:rPr>
              <a:t>ESTABLECER</a:t>
            </a:r>
            <a:r>
              <a:rPr lang="es-ES" dirty="0" smtClean="0"/>
              <a:t>, </a:t>
            </a:r>
            <a:r>
              <a:rPr lang="es-ES" dirty="0"/>
              <a:t>implantar, mantener y mejorar SGSI </a:t>
            </a:r>
            <a:endParaRPr lang="es-EC" dirty="0"/>
          </a:p>
          <a:p>
            <a:pPr algn="ctr"/>
            <a:endParaRPr lang="es-EC" sz="2400" b="1" dirty="0"/>
          </a:p>
        </p:txBody>
      </p:sp>
      <p:sp>
        <p:nvSpPr>
          <p:cNvPr id="11" name="Rectangle 10"/>
          <p:cNvSpPr/>
          <p:nvPr/>
        </p:nvSpPr>
        <p:spPr>
          <a:xfrm>
            <a:off x="539553" y="4737918"/>
            <a:ext cx="5136706" cy="923330"/>
          </a:xfrm>
          <a:prstGeom prst="rect">
            <a:avLst/>
          </a:prstGeom>
          <a:solidFill>
            <a:schemeClr val="tx2">
              <a:lumMod val="40000"/>
              <a:lumOff val="6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ES" dirty="0">
                <a:solidFill>
                  <a:schemeClr val="tx1"/>
                </a:solidFill>
              </a:rPr>
              <a:t>Analizar la situación actual respecto a los requerimientos  obligatorios y los controles mínimos exigidos por la norma para implantar un SGSI</a:t>
            </a:r>
          </a:p>
        </p:txBody>
      </p:sp>
      <p:cxnSp>
        <p:nvCxnSpPr>
          <p:cNvPr id="21" name="Straight Arrow Connector 20"/>
          <p:cNvCxnSpPr/>
          <p:nvPr/>
        </p:nvCxnSpPr>
        <p:spPr>
          <a:xfrm>
            <a:off x="4427984" y="1987099"/>
            <a:ext cx="0" cy="2897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68145" y="4800054"/>
            <a:ext cx="2088232" cy="677108"/>
          </a:xfrm>
          <a:prstGeom prst="rect">
            <a:avLst/>
          </a:prstGeom>
          <a:noFill/>
        </p:spPr>
        <p:txBody>
          <a:bodyPr wrap="square" rtlCol="0">
            <a:spAutoFit/>
          </a:bodyPr>
          <a:lstStyle/>
          <a:p>
            <a:r>
              <a:rPr lang="es-ES" sz="2000" b="1" dirty="0" smtClean="0">
                <a:solidFill>
                  <a:schemeClr val="accent1">
                    <a:lumMod val="75000"/>
                  </a:schemeClr>
                </a:solidFill>
              </a:rPr>
              <a:t>ISO27001:2005</a:t>
            </a:r>
          </a:p>
          <a:p>
            <a:r>
              <a:rPr lang="es-ES" dirty="0" smtClean="0"/>
              <a:t>Requerimientos</a:t>
            </a:r>
          </a:p>
        </p:txBody>
      </p:sp>
      <p:cxnSp>
        <p:nvCxnSpPr>
          <p:cNvPr id="40" name="Straight Arrow Connector 39"/>
          <p:cNvCxnSpPr/>
          <p:nvPr/>
        </p:nvCxnSpPr>
        <p:spPr>
          <a:xfrm>
            <a:off x="3491880" y="2924944"/>
            <a:ext cx="0" cy="311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17319" y="6078791"/>
            <a:ext cx="7821329" cy="400110"/>
          </a:xfrm>
          <a:prstGeom prst="rect">
            <a:avLst/>
          </a:prstGeom>
          <a:noFill/>
        </p:spPr>
        <p:txBody>
          <a:bodyPr wrap="square" rtlCol="0">
            <a:spAutoFit/>
          </a:bodyPr>
          <a:lstStyle/>
          <a:p>
            <a:pPr algn="ctr"/>
            <a:r>
              <a:rPr lang="es-ES" sz="2000" b="1" dirty="0" smtClean="0"/>
              <a:t>Minimizar los riesgos, iniciar el camino para un SGSI</a:t>
            </a:r>
            <a:endParaRPr lang="es-EC" sz="2000" b="1" dirty="0"/>
          </a:p>
        </p:txBody>
      </p:sp>
      <p:cxnSp>
        <p:nvCxnSpPr>
          <p:cNvPr id="43" name="Straight Connector 42"/>
          <p:cNvCxnSpPr/>
          <p:nvPr/>
        </p:nvCxnSpPr>
        <p:spPr>
          <a:xfrm>
            <a:off x="8820473" y="418973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491880" y="4331613"/>
            <a:ext cx="0" cy="333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491880" y="5760160"/>
            <a:ext cx="0" cy="333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3980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9"/>
            <a:ext cx="7886700" cy="720079"/>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50</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a:t>
            </a:r>
            <a:r>
              <a:rPr lang="es-EC" sz="1100" dirty="0" smtClean="0">
                <a:effectLst/>
                <a:latin typeface="Arial" panose="020B0604020202020204" pitchFamily="34" charset="0"/>
                <a:ea typeface="Calibri"/>
                <a:cs typeface="Arial" panose="020B0604020202020204" pitchFamily="34" charset="0"/>
              </a:rPr>
              <a:t>contexto</a:t>
            </a:r>
            <a:endParaRPr lang="es-EC" sz="1100" dirty="0">
              <a:effectLst/>
              <a:latin typeface="Arial" panose="020B0604020202020204" pitchFamily="34" charset="0"/>
              <a:ea typeface="Calibri"/>
              <a:cs typeface="Arial" panose="020B0604020202020204" pitchFamily="34" charset="0"/>
            </a:endParaRP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dk1"/>
                </a:solidFill>
                <a:effectLst/>
                <a:latin typeface="Arial" panose="020B0604020202020204" pitchFamily="34" charset="0"/>
                <a:ea typeface="Calibri"/>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a:t>Proceso de Análisis</a:t>
            </a:r>
          </a:p>
        </p:txBody>
      </p:sp>
      <p:sp>
        <p:nvSpPr>
          <p:cNvPr id="9" name="Cuadro de texto 17"/>
          <p:cNvSpPr txBox="1"/>
          <p:nvPr/>
        </p:nvSpPr>
        <p:spPr>
          <a:xfrm>
            <a:off x="251520" y="4775824"/>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100">
                <a:solidFill>
                  <a:schemeClr val="tx1"/>
                </a:solidFill>
                <a:effectLst/>
                <a:latin typeface="Arial" panose="020B0604020202020204" pitchFamily="34" charset="0"/>
                <a:ea typeface="Calibri"/>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51087" y="4881025"/>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124744"/>
            <a:ext cx="6292421" cy="5169542"/>
          </a:xfrm>
          <a:prstGeom prst="rect">
            <a:avLst/>
          </a:prstGeom>
          <a:noFill/>
          <a:ln>
            <a:solidFill>
              <a:schemeClr val="accent1">
                <a:lumMod val="40000"/>
                <a:lumOff val="60000"/>
              </a:schemeClr>
            </a:solidFill>
          </a:ln>
        </p:spPr>
        <p:txBody>
          <a:bodyPr wrap="square" rtlCol="0">
            <a:noAutofit/>
          </a:bodyPr>
          <a:lstStyle/>
          <a:p>
            <a:endParaRPr lang="es-ES" dirty="0" bmk="">
              <a:latin typeface="Times New Roman" pitchFamily="18" charset="0"/>
              <a:ea typeface="Calibri" pitchFamily="34" charset="0"/>
              <a:cs typeface="Times New Roman" pitchFamily="18" charset="0"/>
            </a:endParaRPr>
          </a:p>
        </p:txBody>
      </p:sp>
      <p:sp>
        <p:nvSpPr>
          <p:cNvPr id="3" name="CuadroTexto 2"/>
          <p:cNvSpPr txBox="1"/>
          <p:nvPr/>
        </p:nvSpPr>
        <p:spPr>
          <a:xfrm>
            <a:off x="2666623" y="1924655"/>
            <a:ext cx="100255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activos</a:t>
            </a:r>
          </a:p>
        </p:txBody>
      </p:sp>
      <p:sp>
        <p:nvSpPr>
          <p:cNvPr id="16" name="CuadroTexto 15"/>
          <p:cNvSpPr txBox="1"/>
          <p:nvPr/>
        </p:nvSpPr>
        <p:spPr>
          <a:xfrm>
            <a:off x="4920788" y="1923941"/>
            <a:ext cx="109619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incidentes</a:t>
            </a:r>
          </a:p>
        </p:txBody>
      </p:sp>
      <p:sp>
        <p:nvSpPr>
          <p:cNvPr id="17" name="CuadroTexto 16"/>
          <p:cNvSpPr txBox="1"/>
          <p:nvPr/>
        </p:nvSpPr>
        <p:spPr>
          <a:xfrm>
            <a:off x="3677094" y="1924654"/>
            <a:ext cx="12467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Valoración de consecuencias</a:t>
            </a:r>
          </a:p>
        </p:txBody>
      </p:sp>
      <p:sp>
        <p:nvSpPr>
          <p:cNvPr id="18" name="CuadroTexto 17"/>
          <p:cNvSpPr txBox="1"/>
          <p:nvPr/>
        </p:nvSpPr>
        <p:spPr>
          <a:xfrm>
            <a:off x="6016987" y="1923258"/>
            <a:ext cx="1131222" cy="4591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latin typeface="Arial" panose="020B0604020202020204" pitchFamily="34" charset="0"/>
                <a:cs typeface="Arial" panose="020B0604020202020204" pitchFamily="34" charset="0"/>
              </a:defRPr>
            </a:lvl1pPr>
          </a:lstStyle>
          <a:p>
            <a:r>
              <a:rPr lang="es-EC" dirty="0"/>
              <a:t>Nivel de Estimación</a:t>
            </a:r>
          </a:p>
        </p:txBody>
      </p:sp>
      <p:cxnSp>
        <p:nvCxnSpPr>
          <p:cNvPr id="33" name="Conector recto 32"/>
          <p:cNvCxnSpPr/>
          <p:nvPr/>
        </p:nvCxnSpPr>
        <p:spPr>
          <a:xfrm flipH="1">
            <a:off x="7668344" y="2345042"/>
            <a:ext cx="1751" cy="191744"/>
          </a:xfrm>
          <a:prstGeom prst="line">
            <a:avLst/>
          </a:prstGeom>
        </p:spPr>
        <p:style>
          <a:lnRef idx="2">
            <a:schemeClr val="accent1"/>
          </a:lnRef>
          <a:fillRef idx="0">
            <a:schemeClr val="accent1"/>
          </a:fillRef>
          <a:effectRef idx="1">
            <a:schemeClr val="accent1"/>
          </a:effectRef>
          <a:fontRef idx="minor">
            <a:schemeClr val="tx1"/>
          </a:fontRef>
        </p:style>
      </p:cxnSp>
      <p:sp>
        <p:nvSpPr>
          <p:cNvPr id="24" name="2 CuadroTexto"/>
          <p:cNvSpPr txBox="1"/>
          <p:nvPr/>
        </p:nvSpPr>
        <p:spPr>
          <a:xfrm>
            <a:off x="2430589" y="2592571"/>
            <a:ext cx="6084760" cy="620406"/>
          </a:xfrm>
          <a:prstGeom prst="rect">
            <a:avLst/>
          </a:prstGeom>
          <a:solidFill>
            <a:schemeClr val="accent1">
              <a:lumMod val="20000"/>
              <a:lumOff val="80000"/>
            </a:schemeClr>
          </a:solidFill>
        </p:spPr>
        <p:txBody>
          <a:bodyPr wrap="square" rtlCol="0">
            <a:noAutofit/>
          </a:bodyPr>
          <a:lstStyle/>
          <a:p>
            <a:pPr algn="just"/>
            <a:r>
              <a:rPr lang="es-ES" altLang="es-EC" sz="1200" dirty="0" smtClean="0">
                <a:latin typeface="Arial" panose="020B0604020202020204" pitchFamily="34" charset="0"/>
                <a:ea typeface="Calibri" pitchFamily="34" charset="0"/>
                <a:cs typeface="Arial" panose="020B0604020202020204" pitchFamily="34" charset="0"/>
              </a:rPr>
              <a:t>Compara </a:t>
            </a:r>
            <a:r>
              <a:rPr lang="es-ES" altLang="es-EC" sz="1200" dirty="0">
                <a:latin typeface="Arial" panose="020B0604020202020204" pitchFamily="34" charset="0"/>
                <a:ea typeface="Calibri" pitchFamily="34" charset="0"/>
                <a:cs typeface="Arial" panose="020B0604020202020204" pitchFamily="34" charset="0"/>
              </a:rPr>
              <a:t>los riesgos estimados con los criterios de evaluación del riesgo que se definieron en el establecimiento del contexto. La evaluación del riesgo provee de la información necesaria para tomar decisiones sobre las acciones futuras.</a:t>
            </a:r>
            <a:endParaRPr lang="es-EC" sz="1200" dirty="0">
              <a:latin typeface="Arial" panose="020B0604020202020204" pitchFamily="34" charset="0"/>
              <a:cs typeface="Arial" panose="020B0604020202020204" pitchFamily="34" charset="0"/>
            </a:endParaRPr>
          </a:p>
          <a:p>
            <a:pPr algn="just"/>
            <a:endParaRPr lang="es-ES" altLang="es-ES" sz="1200" dirty="0" smtClean="0" bmk="">
              <a:solidFill>
                <a:schemeClr val="dk1"/>
              </a:solidFill>
              <a:latin typeface="Arial" panose="020B0604020202020204" pitchFamily="34" charset="0"/>
              <a:cs typeface="Arial" panose="020B0604020202020204" pitchFamily="34" charset="0"/>
            </a:endParaRPr>
          </a:p>
        </p:txBody>
      </p:sp>
      <p:sp>
        <p:nvSpPr>
          <p:cNvPr id="25" name="Rectangle 16"/>
          <p:cNvSpPr/>
          <p:nvPr/>
        </p:nvSpPr>
        <p:spPr>
          <a:xfrm rot="16200000">
            <a:off x="1628840" y="2598723"/>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
        <p:nvSpPr>
          <p:cNvPr id="29" name="CuadroTexto 28"/>
          <p:cNvSpPr txBox="1"/>
          <p:nvPr/>
        </p:nvSpPr>
        <p:spPr>
          <a:xfrm>
            <a:off x="7220217" y="1917960"/>
            <a:ext cx="1096199" cy="461665"/>
          </a:xfrm>
          <a:prstGeom prst="rect">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C"/>
            </a:defPPr>
            <a:lvl1pPr algn="ctr">
              <a:defRPr sz="1200">
                <a:solidFill>
                  <a:schemeClr val="bg1"/>
                </a:solidFill>
                <a:latin typeface="Arial" panose="020B0604020202020204" pitchFamily="34" charset="0"/>
                <a:cs typeface="Arial" panose="020B0604020202020204" pitchFamily="34" charset="0"/>
              </a:defRPr>
            </a:lvl1pPr>
          </a:lstStyle>
          <a:p>
            <a:r>
              <a:rPr lang="es-EC" b="1" dirty="0">
                <a:solidFill>
                  <a:schemeClr val="accent6">
                    <a:lumMod val="75000"/>
                  </a:schemeClr>
                </a:solidFill>
              </a:rPr>
              <a:t>Evaluación del riesgo</a:t>
            </a:r>
          </a:p>
        </p:txBody>
      </p:sp>
      <p:sp>
        <p:nvSpPr>
          <p:cNvPr id="21" name="CuadroTexto 20"/>
          <p:cNvSpPr txBox="1"/>
          <p:nvPr/>
        </p:nvSpPr>
        <p:spPr>
          <a:xfrm>
            <a:off x="2267744" y="1240464"/>
            <a:ext cx="6431569" cy="307777"/>
          </a:xfrm>
          <a:prstGeom prst="rect">
            <a:avLst/>
          </a:prstGeom>
          <a:noFill/>
        </p:spPr>
        <p:txBody>
          <a:bodyPr wrap="none" rtlCol="0">
            <a:spAutoFit/>
          </a:bodyPr>
          <a:lstStyle/>
          <a:p>
            <a:r>
              <a:rPr lang="es-EC" sz="1400" dirty="0" smtClean="0">
                <a:latin typeface="Arial" panose="020B0604020202020204" pitchFamily="34" charset="0"/>
                <a:cs typeface="Arial" panose="020B0604020202020204" pitchFamily="34" charset="0"/>
              </a:rPr>
              <a:t>Selección de la metodología de análisis  </a:t>
            </a:r>
            <a:r>
              <a:rPr lang="es-EC" sz="1400" dirty="0" smtClean="0">
                <a:latin typeface="Arial" panose="020B0604020202020204" pitchFamily="34" charset="0"/>
                <a:cs typeface="Arial" panose="020B0604020202020204" pitchFamily="34" charset="0"/>
                <a:sym typeface="Wingdings" panose="05000000000000000000" pitchFamily="2" charset="2"/>
              </a:rPr>
              <a:t> cualitativa, cuantitativa, combinada</a:t>
            </a:r>
            <a:endParaRPr lang="es-EC" sz="1400" dirty="0">
              <a:latin typeface="Arial" panose="020B0604020202020204" pitchFamily="34" charset="0"/>
              <a:cs typeface="Arial" panose="020B0604020202020204" pitchFamily="34" charset="0"/>
            </a:endParaRPr>
          </a:p>
        </p:txBody>
      </p:sp>
      <p:sp>
        <p:nvSpPr>
          <p:cNvPr id="31" name="CuadroTexto 30"/>
          <p:cNvSpPr txBox="1"/>
          <p:nvPr/>
        </p:nvSpPr>
        <p:spPr>
          <a:xfrm>
            <a:off x="4154340" y="1556792"/>
            <a:ext cx="1641796" cy="276999"/>
          </a:xfrm>
          <a:prstGeom prst="rect">
            <a:avLst/>
          </a:prstGeom>
          <a:noFill/>
        </p:spPr>
        <p:txBody>
          <a:bodyPr wrap="none" rtlCol="0">
            <a:spAutoFit/>
          </a:bodyPr>
          <a:lstStyle/>
          <a:p>
            <a:r>
              <a:rPr lang="es-EC" sz="1200" dirty="0" smtClean="0">
                <a:solidFill>
                  <a:schemeClr val="accent6">
                    <a:lumMod val="75000"/>
                  </a:schemeClr>
                </a:solidFill>
                <a:latin typeface="Arial" panose="020B0604020202020204" pitchFamily="34" charset="0"/>
                <a:cs typeface="Arial" panose="020B0604020202020204" pitchFamily="34" charset="0"/>
              </a:rPr>
              <a:t>Estimación del riesgo</a:t>
            </a:r>
            <a:endParaRPr lang="es-EC" sz="1200" dirty="0">
              <a:solidFill>
                <a:schemeClr val="accent6">
                  <a:lumMod val="75000"/>
                </a:schemeClr>
              </a:solidFill>
              <a:latin typeface="Arial" panose="020B0604020202020204" pitchFamily="34" charset="0"/>
              <a:cs typeface="Arial" panose="020B0604020202020204" pitchFamily="34" charset="0"/>
            </a:endParaRPr>
          </a:p>
        </p:txBody>
      </p:sp>
      <p:sp>
        <p:nvSpPr>
          <p:cNvPr id="32" name="Abrir corchete 31"/>
          <p:cNvSpPr/>
          <p:nvPr/>
        </p:nvSpPr>
        <p:spPr>
          <a:xfrm rot="5400000">
            <a:off x="4848964" y="-441463"/>
            <a:ext cx="45719" cy="4552770"/>
          </a:xfrm>
          <a:prstGeom prst="lef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C"/>
          </a:p>
        </p:txBody>
      </p:sp>
      <p:sp>
        <p:nvSpPr>
          <p:cNvPr id="37" name="16 CuadroTexto"/>
          <p:cNvSpPr txBox="1"/>
          <p:nvPr/>
        </p:nvSpPr>
        <p:spPr>
          <a:xfrm>
            <a:off x="2421174" y="3273558"/>
            <a:ext cx="6103589" cy="515482"/>
          </a:xfrm>
          <a:prstGeom prst="rect">
            <a:avLst/>
          </a:prstGeom>
          <a:ln w="3175"/>
        </p:spPr>
        <p:style>
          <a:lnRef idx="2">
            <a:schemeClr val="accent6"/>
          </a:lnRef>
          <a:fillRef idx="1">
            <a:schemeClr val="lt1"/>
          </a:fillRef>
          <a:effectRef idx="0">
            <a:schemeClr val="accent6"/>
          </a:effectRef>
          <a:fontRef idx="minor">
            <a:schemeClr val="dk1"/>
          </a:fontRef>
        </p:style>
        <p:txBody>
          <a:bodyPr wrap="square" rtlCol="0">
            <a:noAutofit/>
          </a:bodyPr>
          <a:lstStyle/>
          <a:p>
            <a:pPr algn="just"/>
            <a:r>
              <a:rPr lang="es-ES" sz="1200" dirty="0" smtClean="0">
                <a:latin typeface="Arial" panose="020B0604020202020204" pitchFamily="34" charset="0"/>
                <a:ea typeface="Calibri" pitchFamily="34" charset="0"/>
                <a:cs typeface="Arial" panose="020B0604020202020204" pitchFamily="34" charset="0"/>
              </a:rPr>
              <a:t>Comparó </a:t>
            </a:r>
            <a:r>
              <a:rPr lang="es-ES" sz="1200" dirty="0">
                <a:latin typeface="Arial" panose="020B0604020202020204" pitchFamily="34" charset="0"/>
                <a:ea typeface="Calibri" pitchFamily="34" charset="0"/>
                <a:cs typeface="Arial" panose="020B0604020202020204" pitchFamily="34" charset="0"/>
              </a:rPr>
              <a:t>los riesgos con los criterios de evaluación descritos en la etapa del establecimiento del contexto</a:t>
            </a:r>
            <a:endParaRPr lang="es-EC" sz="1200" dirty="0">
              <a:latin typeface="Arial" panose="020B0604020202020204" pitchFamily="34" charset="0"/>
              <a:cs typeface="Arial" panose="020B0604020202020204" pitchFamily="34" charset="0"/>
            </a:endParaRPr>
          </a:p>
        </p:txBody>
      </p:sp>
      <p:sp>
        <p:nvSpPr>
          <p:cNvPr id="39" name="Rectangle 18"/>
          <p:cNvSpPr/>
          <p:nvPr/>
        </p:nvSpPr>
        <p:spPr>
          <a:xfrm rot="16200000">
            <a:off x="1686969" y="3458684"/>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
        <p:nvSpPr>
          <p:cNvPr id="30" name="2 CuadroTexto"/>
          <p:cNvSpPr txBox="1"/>
          <p:nvPr/>
        </p:nvSpPr>
        <p:spPr>
          <a:xfrm>
            <a:off x="2438105" y="3861048"/>
            <a:ext cx="6120680" cy="2328608"/>
          </a:xfrm>
          <a:prstGeom prst="rect">
            <a:avLst/>
          </a:prstGeom>
          <a:ln w="3175"/>
        </p:spPr>
        <p:style>
          <a:lnRef idx="2">
            <a:schemeClr val="accent3"/>
          </a:lnRef>
          <a:fillRef idx="1">
            <a:schemeClr val="lt1"/>
          </a:fillRef>
          <a:effectRef idx="0">
            <a:schemeClr val="accent3"/>
          </a:effectRef>
          <a:fontRef idx="minor">
            <a:schemeClr val="dk1"/>
          </a:fontRef>
        </p:style>
        <p:txBody>
          <a:bodyPr wrap="square" rtlCol="0">
            <a:noAutofit/>
          </a:bodyPr>
          <a:lstStyle/>
          <a:p>
            <a:endParaRPr lang="es-ES" sz="1400" dirty="0">
              <a:latin typeface="Times New Roman" pitchFamily="18" charset="0"/>
              <a:ea typeface="Calibri" pitchFamily="34" charset="0"/>
              <a:cs typeface="Times New Roman" pitchFamily="18" charset="0"/>
            </a:endParaRPr>
          </a:p>
          <a:p>
            <a:endParaRPr lang="es-EC" sz="1400" dirty="0">
              <a:latin typeface="Times New Roman" pitchFamily="18" charset="0"/>
              <a:ea typeface="Calibri" pitchFamily="34" charset="0"/>
              <a:cs typeface="Times New Roman" pitchFamily="18" charset="0"/>
            </a:endParaRPr>
          </a:p>
        </p:txBody>
      </p:sp>
      <p:sp>
        <p:nvSpPr>
          <p:cNvPr id="34" name="Rectangle 33"/>
          <p:cNvSpPr/>
          <p:nvPr/>
        </p:nvSpPr>
        <p:spPr>
          <a:xfrm rot="16200000">
            <a:off x="1233320" y="4756900"/>
            <a:ext cx="1819729" cy="276999"/>
          </a:xfrm>
          <a:prstGeom prst="rect">
            <a:avLst/>
          </a:prstGeom>
        </p:spPr>
        <p:txBody>
          <a:bodyPr wrap="none">
            <a:spAutoFit/>
          </a:bodyPr>
          <a:lstStyle/>
          <a:p>
            <a:r>
              <a:rPr lang="es-ES" sz="1200" b="1" dirty="0">
                <a:solidFill>
                  <a:schemeClr val="accent3">
                    <a:lumMod val="50000"/>
                  </a:schemeClr>
                </a:solidFill>
                <a:latin typeface="Arial" panose="020B0604020202020204" pitchFamily="34" charset="0"/>
                <a:cs typeface="Arial" panose="020B0604020202020204" pitchFamily="34" charset="0"/>
              </a:rPr>
              <a:t>Resultados Obtenidos</a:t>
            </a:r>
          </a:p>
        </p:txBody>
      </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23" y="3897345"/>
            <a:ext cx="3057112" cy="223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2576919" y="4637324"/>
            <a:ext cx="2388055" cy="276999"/>
          </a:xfrm>
          <a:prstGeom prst="rect">
            <a:avLst/>
          </a:prstGeom>
        </p:spPr>
        <p:txBody>
          <a:bodyPr wrap="square">
            <a:spAutoFit/>
          </a:bodyPr>
          <a:lstStyle/>
          <a:p>
            <a:r>
              <a:rPr lang="es-ES" sz="1200" dirty="0" smtClean="0">
                <a:latin typeface="Arial" panose="020B0604020202020204" pitchFamily="34" charset="0"/>
                <a:ea typeface="Calibri" pitchFamily="34" charset="0"/>
                <a:cs typeface="Arial" panose="020B0604020202020204" pitchFamily="34" charset="0"/>
              </a:rPr>
              <a:t>524 riesgos identificados</a:t>
            </a:r>
            <a:endParaRPr lang="es-ES" sz="1200" dirty="0">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941181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296821"/>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51</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200">
                <a:effectLst/>
                <a:latin typeface="Times New Roman"/>
                <a:ea typeface="Calibri"/>
                <a:cs typeface="Times New Roman"/>
              </a:defRPr>
            </a:lvl1pPr>
          </a:lstStyle>
          <a:p>
            <a:r>
              <a:rPr lang="es-EC" sz="1100">
                <a:latin typeface="Arial" panose="020B0604020202020204" pitchFamily="34" charset="0"/>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200">
                <a:solidFill>
                  <a:schemeClr val="dk1"/>
                </a:solidFill>
                <a:effectLst/>
                <a:latin typeface="Times New Roman"/>
                <a:ea typeface="Calibri"/>
                <a:cs typeface="Times New Roman"/>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100" dirty="0">
                <a:latin typeface="Arial" panose="020B0604020202020204" pitchFamily="34" charset="0"/>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200">
                <a:solidFill>
                  <a:schemeClr val="tx1"/>
                </a:solidFill>
                <a:effectLst/>
                <a:latin typeface="Times New Roman"/>
                <a:ea typeface="Calibri"/>
                <a:cs typeface="Times New Roman"/>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sz="1100" dirty="0">
                <a:latin typeface="Arial" panose="020B0604020202020204" pitchFamily="34" charset="0"/>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35696" y="551723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96636"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2 CuadroTexto"/>
          <p:cNvSpPr txBox="1"/>
          <p:nvPr/>
        </p:nvSpPr>
        <p:spPr>
          <a:xfrm>
            <a:off x="2430589" y="1412776"/>
            <a:ext cx="6084760" cy="4629526"/>
          </a:xfrm>
          <a:prstGeom prst="rect">
            <a:avLst/>
          </a:prstGeom>
          <a:solidFill>
            <a:schemeClr val="accent1">
              <a:lumMod val="20000"/>
              <a:lumOff val="80000"/>
            </a:schemeClr>
          </a:solidFill>
        </p:spPr>
        <p:txBody>
          <a:bodyPr wrap="square" rtlCol="0">
            <a:noAutofit/>
          </a:bodyPr>
          <a:lstStyle/>
          <a:p>
            <a:r>
              <a:rPr lang="es-ES" sz="1400" dirty="0">
                <a:latin typeface="Arial" panose="020B0604020202020204" pitchFamily="34" charset="0"/>
                <a:ea typeface="Calibri" pitchFamily="34" charset="0"/>
                <a:cs typeface="Arial" panose="020B0604020202020204" pitchFamily="34" charset="0"/>
              </a:rPr>
              <a:t>En conformidad con la norma NTE INEN-ISO/IEC 27005:2012, en esta etapa se seleccionan las opciones </a:t>
            </a:r>
            <a:r>
              <a:rPr lang="es-ES" sz="1400" dirty="0" smtClean="0">
                <a:latin typeface="Arial" panose="020B0604020202020204" pitchFamily="34" charset="0"/>
                <a:ea typeface="Calibri" pitchFamily="34" charset="0"/>
                <a:cs typeface="Arial" panose="020B0604020202020204" pitchFamily="34" charset="0"/>
              </a:rPr>
              <a:t>para:</a:t>
            </a:r>
          </a:p>
          <a:p>
            <a:pPr marL="285750" indent="-285750">
              <a:buFont typeface="Arial" panose="020B0604020202020204" pitchFamily="34" charset="0"/>
              <a:buChar char="•"/>
            </a:pPr>
            <a:r>
              <a:rPr lang="es-ES" sz="1400" dirty="0" smtClean="0">
                <a:latin typeface="Arial" panose="020B0604020202020204" pitchFamily="34" charset="0"/>
                <a:ea typeface="Calibri" pitchFamily="34" charset="0"/>
                <a:cs typeface="Arial" panose="020B0604020202020204" pitchFamily="34" charset="0"/>
              </a:rPr>
              <a:t>reducir(seleccionar </a:t>
            </a:r>
            <a:r>
              <a:rPr lang="es-ES" sz="1400" dirty="0">
                <a:latin typeface="Arial" panose="020B0604020202020204" pitchFamily="34" charset="0"/>
                <a:ea typeface="Calibri" pitchFamily="34" charset="0"/>
                <a:cs typeface="Arial" panose="020B0604020202020204" pitchFamily="34" charset="0"/>
              </a:rPr>
              <a:t>y proponer controles adecuados</a:t>
            </a:r>
            <a:r>
              <a:rPr lang="es-ES" sz="1400" dirty="0" smtClean="0">
                <a:latin typeface="Arial" panose="020B0604020202020204" pitchFamily="34" charset="0"/>
                <a:ea typeface="Calibri" pitchFamily="34" charset="0"/>
                <a:cs typeface="Arial" panose="020B0604020202020204" pitchFamily="34" charset="0"/>
              </a:rPr>
              <a:t>).</a:t>
            </a:r>
          </a:p>
          <a:p>
            <a:pPr marL="285750" indent="-285750">
              <a:buFont typeface="Arial" panose="020B0604020202020204" pitchFamily="34" charset="0"/>
              <a:buChar char="•"/>
            </a:pPr>
            <a:r>
              <a:rPr lang="es-ES" sz="1400" dirty="0" smtClean="0">
                <a:latin typeface="Arial" panose="020B0604020202020204" pitchFamily="34" charset="0"/>
                <a:ea typeface="Calibri" pitchFamily="34" charset="0"/>
                <a:cs typeface="Arial" panose="020B0604020202020204" pitchFamily="34" charset="0"/>
              </a:rPr>
              <a:t>retener </a:t>
            </a:r>
            <a:r>
              <a:rPr lang="es-ES" sz="1400" dirty="0">
                <a:latin typeface="Arial" panose="020B0604020202020204" pitchFamily="34" charset="0"/>
                <a:ea typeface="Calibri" pitchFamily="34" charset="0"/>
                <a:cs typeface="Arial" panose="020B0604020202020204" pitchFamily="34" charset="0"/>
              </a:rPr>
              <a:t>(necesario implementar controles adicionales</a:t>
            </a:r>
            <a:r>
              <a:rPr lang="es-ES" sz="1400" dirty="0" smtClean="0">
                <a:latin typeface="Arial" panose="020B0604020202020204" pitchFamily="34" charset="0"/>
                <a:ea typeface="Calibri" pitchFamily="34" charset="0"/>
                <a:cs typeface="Arial" panose="020B0604020202020204" pitchFamily="34" charset="0"/>
              </a:rPr>
              <a:t>).</a:t>
            </a:r>
          </a:p>
          <a:p>
            <a:pPr marL="285750" indent="-285750">
              <a:buFont typeface="Arial" panose="020B0604020202020204" pitchFamily="34" charset="0"/>
              <a:buChar char="•"/>
            </a:pPr>
            <a:r>
              <a:rPr lang="es-ES" sz="1400" dirty="0" smtClean="0">
                <a:latin typeface="Arial" panose="020B0604020202020204" pitchFamily="34" charset="0"/>
                <a:ea typeface="Calibri" pitchFamily="34" charset="0"/>
                <a:cs typeface="Arial" panose="020B0604020202020204" pitchFamily="34" charset="0"/>
              </a:rPr>
              <a:t>evitar </a:t>
            </a:r>
            <a:r>
              <a:rPr lang="es-ES" sz="1400" dirty="0">
                <a:latin typeface="Arial" panose="020B0604020202020204" pitchFamily="34" charset="0"/>
                <a:ea typeface="Calibri" pitchFamily="34" charset="0"/>
                <a:cs typeface="Arial" panose="020B0604020202020204" pitchFamily="34" charset="0"/>
              </a:rPr>
              <a:t>(analizar la opción de retirar alguna actividad o modificar las condiciones en las cuales se desarrolla tal </a:t>
            </a:r>
            <a:r>
              <a:rPr lang="es-ES" sz="1400" dirty="0" smtClean="0">
                <a:latin typeface="Arial" panose="020B0604020202020204" pitchFamily="34" charset="0"/>
                <a:ea typeface="Calibri" pitchFamily="34" charset="0"/>
                <a:cs typeface="Arial" panose="020B0604020202020204" pitchFamily="34" charset="0"/>
              </a:rPr>
              <a:t>actividad).</a:t>
            </a:r>
          </a:p>
          <a:p>
            <a:pPr marL="285750" indent="-285750">
              <a:buFont typeface="Arial" panose="020B0604020202020204" pitchFamily="34" charset="0"/>
              <a:buChar char="•"/>
            </a:pPr>
            <a:r>
              <a:rPr lang="es-ES" sz="1400" dirty="0" smtClean="0">
                <a:latin typeface="Arial" panose="020B0604020202020204" pitchFamily="34" charset="0"/>
                <a:ea typeface="Calibri" pitchFamily="34" charset="0"/>
                <a:cs typeface="Arial" panose="020B0604020202020204" pitchFamily="34" charset="0"/>
              </a:rPr>
              <a:t>transferir </a:t>
            </a:r>
            <a:r>
              <a:rPr lang="es-ES" sz="1400" dirty="0">
                <a:latin typeface="Arial" panose="020B0604020202020204" pitchFamily="34" charset="0"/>
                <a:ea typeface="Calibri" pitchFamily="34" charset="0"/>
                <a:cs typeface="Arial" panose="020B0604020202020204" pitchFamily="34" charset="0"/>
              </a:rPr>
              <a:t>el riesgo (compartir algunos riesgos con partes externas a la organización). </a:t>
            </a:r>
            <a:endParaRPr lang="es-ES" sz="1400" dirty="0" smtClean="0">
              <a:latin typeface="Arial" panose="020B0604020202020204" pitchFamily="34" charset="0"/>
              <a:ea typeface="Calibri" pitchFamily="34" charset="0"/>
              <a:cs typeface="Arial" panose="020B0604020202020204" pitchFamily="34" charset="0"/>
            </a:endParaRPr>
          </a:p>
          <a:p>
            <a:endParaRPr lang="es-ES" sz="1400" dirty="0">
              <a:latin typeface="Arial" panose="020B0604020202020204" pitchFamily="34" charset="0"/>
              <a:ea typeface="Calibri" pitchFamily="34" charset="0"/>
              <a:cs typeface="Arial" panose="020B0604020202020204" pitchFamily="34" charset="0"/>
            </a:endParaRPr>
          </a:p>
          <a:p>
            <a:r>
              <a:rPr lang="es-ES" sz="1400" dirty="0" smtClean="0">
                <a:latin typeface="Arial" panose="020B0604020202020204" pitchFamily="34" charset="0"/>
                <a:ea typeface="Calibri" pitchFamily="34" charset="0"/>
                <a:cs typeface="Arial" panose="020B0604020202020204" pitchFamily="34" charset="0"/>
              </a:rPr>
              <a:t>Los </a:t>
            </a:r>
            <a:r>
              <a:rPr lang="es-ES" sz="1400" dirty="0">
                <a:latin typeface="Arial" panose="020B0604020202020204" pitchFamily="34" charset="0"/>
                <a:ea typeface="Calibri" pitchFamily="34" charset="0"/>
                <a:cs typeface="Arial" panose="020B0604020202020204" pitchFamily="34" charset="0"/>
              </a:rPr>
              <a:t>riesgos son priorizados en función del nivel de riesgo: </a:t>
            </a:r>
            <a:endParaRPr lang="es-ES" sz="1400" dirty="0" smtClean="0">
              <a:latin typeface="Arial" panose="020B0604020202020204" pitchFamily="34" charset="0"/>
              <a:ea typeface="Calibri" pitchFamily="34" charset="0"/>
              <a:cs typeface="Arial" panose="020B0604020202020204" pitchFamily="34" charset="0"/>
            </a:endParaRPr>
          </a:p>
          <a:p>
            <a:r>
              <a:rPr lang="es-ES" sz="1400" dirty="0">
                <a:latin typeface="Arial" panose="020B0604020202020204" pitchFamily="34" charset="0"/>
                <a:ea typeface="Calibri" pitchFamily="34" charset="0"/>
                <a:cs typeface="Arial" panose="020B0604020202020204" pitchFamily="34" charset="0"/>
              </a:rPr>
              <a:t>	</a:t>
            </a:r>
            <a:r>
              <a:rPr lang="es-ES" sz="1400" dirty="0" smtClean="0">
                <a:latin typeface="Arial" panose="020B0604020202020204" pitchFamily="34" charset="0"/>
                <a:ea typeface="Calibri" pitchFamily="34" charset="0"/>
                <a:cs typeface="Arial" panose="020B0604020202020204" pitchFamily="34" charset="0"/>
              </a:rPr>
              <a:t>Prioritario </a:t>
            </a:r>
            <a:r>
              <a:rPr lang="es-ES" sz="1400" dirty="0">
                <a:latin typeface="Arial" panose="020B0604020202020204" pitchFamily="34" charset="0"/>
                <a:ea typeface="Calibri" pitchFamily="34" charset="0"/>
                <a:cs typeface="Arial" panose="020B0604020202020204" pitchFamily="34" charset="0"/>
              </a:rPr>
              <a:t>(5 y 6), medio (3 y 4) y Bajo (0, 1 y 2).</a:t>
            </a:r>
            <a:endParaRPr lang="es-EC" sz="1400" dirty="0">
              <a:latin typeface="Arial" panose="020B0604020202020204" pitchFamily="34" charset="0"/>
              <a:ea typeface="Calibri" pitchFamily="34" charset="0"/>
              <a:cs typeface="Arial" panose="020B0604020202020204" pitchFamily="34" charset="0"/>
            </a:endParaRPr>
          </a:p>
          <a:p>
            <a:endParaRPr lang="es-EC" sz="1400" dirty="0" smtClean="0">
              <a:latin typeface="Arial" panose="020B0604020202020204" pitchFamily="34" charset="0"/>
              <a:ea typeface="Calibri" pitchFamily="34" charset="0"/>
              <a:cs typeface="Arial" panose="020B0604020202020204" pitchFamily="34" charset="0"/>
            </a:endParaRPr>
          </a:p>
          <a:p>
            <a:endParaRPr lang="es-EC" sz="1400" dirty="0">
              <a:latin typeface="Arial" panose="020B0604020202020204" pitchFamily="34" charset="0"/>
              <a:ea typeface="Calibri" pitchFamily="34" charset="0"/>
              <a:cs typeface="Arial" panose="020B0604020202020204" pitchFamily="34" charset="0"/>
            </a:endParaRPr>
          </a:p>
          <a:p>
            <a:pPr algn="just"/>
            <a:r>
              <a:rPr lang="es-EC" sz="1400" dirty="0" smtClean="0">
                <a:latin typeface="Arial" panose="020B0604020202020204" pitchFamily="34" charset="0"/>
                <a:ea typeface="Calibri" pitchFamily="34" charset="0"/>
                <a:cs typeface="Arial" panose="020B0604020202020204" pitchFamily="34" charset="0"/>
              </a:rPr>
              <a:t>A </a:t>
            </a:r>
            <a:r>
              <a:rPr lang="es-EC" sz="1400" dirty="0">
                <a:latin typeface="Arial" panose="020B0604020202020204" pitchFamily="34" charset="0"/>
                <a:ea typeface="Calibri" pitchFamily="34" charset="0"/>
                <a:cs typeface="Arial" panose="020B0604020202020204" pitchFamily="34" charset="0"/>
              </a:rPr>
              <a:t>partir de la decisión </a:t>
            </a:r>
            <a:r>
              <a:rPr lang="es-EC" sz="1400" dirty="0" smtClean="0">
                <a:latin typeface="Arial" panose="020B0604020202020204" pitchFamily="34" charset="0"/>
                <a:ea typeface="Calibri" pitchFamily="34" charset="0"/>
                <a:cs typeface="Arial" panose="020B0604020202020204" pitchFamily="34" charset="0"/>
              </a:rPr>
              <a:t>organizacional se elabora:</a:t>
            </a:r>
          </a:p>
          <a:p>
            <a:pPr marL="285750" indent="-285750" algn="just">
              <a:buFont typeface="Arial" panose="020B0604020202020204" pitchFamily="34" charset="0"/>
              <a:buChar char="•"/>
            </a:pPr>
            <a:r>
              <a:rPr lang="es-EC" sz="1400" b="1" dirty="0" smtClean="0">
                <a:latin typeface="Arial" panose="020B0604020202020204" pitchFamily="34" charset="0"/>
                <a:ea typeface="Calibri" pitchFamily="34" charset="0"/>
                <a:cs typeface="Arial" panose="020B0604020202020204" pitchFamily="34" charset="0"/>
              </a:rPr>
              <a:t>Plan </a:t>
            </a:r>
            <a:r>
              <a:rPr lang="es-EC" sz="1400" b="1" dirty="0">
                <a:latin typeface="Arial" panose="020B0604020202020204" pitchFamily="34" charset="0"/>
                <a:ea typeface="Calibri" pitchFamily="34" charset="0"/>
                <a:cs typeface="Arial" panose="020B0604020202020204" pitchFamily="34" charset="0"/>
              </a:rPr>
              <a:t>de tratamiento no </a:t>
            </a:r>
            <a:r>
              <a:rPr lang="es-EC" sz="1400" b="1" dirty="0" smtClean="0">
                <a:latin typeface="Arial" panose="020B0604020202020204" pitchFamily="34" charset="0"/>
                <a:ea typeface="Calibri" pitchFamily="34" charset="0"/>
                <a:cs typeface="Arial" panose="020B0604020202020204" pitchFamily="34" charset="0"/>
              </a:rPr>
              <a:t>valorado</a:t>
            </a:r>
            <a:r>
              <a:rPr lang="es-EC" sz="1400" dirty="0" smtClean="0">
                <a:latin typeface="Arial" panose="020B0604020202020204" pitchFamily="34" charset="0"/>
                <a:ea typeface="Calibri" pitchFamily="34" charset="0"/>
                <a:cs typeface="Arial" panose="020B0604020202020204" pitchFamily="34" charset="0"/>
              </a:rPr>
              <a:t>: </a:t>
            </a:r>
            <a:r>
              <a:rPr lang="es-EC" sz="1400" dirty="0">
                <a:latin typeface="Arial" panose="020B0604020202020204" pitchFamily="34" charset="0"/>
                <a:ea typeface="Calibri" pitchFamily="34" charset="0"/>
                <a:cs typeface="Arial" panose="020B0604020202020204" pitchFamily="34" charset="0"/>
              </a:rPr>
              <a:t>acciones a tomar y los responsables de ejecutarla</a:t>
            </a:r>
            <a:endParaRPr lang="es-EC" sz="1400" dirty="0" smtClean="0">
              <a:latin typeface="Arial" panose="020B0604020202020204" pitchFamily="34" charset="0"/>
              <a:ea typeface="Calibri" pitchFamily="34" charset="0"/>
              <a:cs typeface="Arial" panose="020B0604020202020204" pitchFamily="34" charset="0"/>
            </a:endParaRPr>
          </a:p>
          <a:p>
            <a:pPr marL="285750" indent="-285750" algn="just">
              <a:buFont typeface="Arial" panose="020B0604020202020204" pitchFamily="34" charset="0"/>
              <a:buChar char="•"/>
            </a:pPr>
            <a:r>
              <a:rPr lang="es-EC" sz="1400" b="1" dirty="0" smtClean="0">
                <a:latin typeface="Arial" panose="020B0604020202020204" pitchFamily="34" charset="0"/>
                <a:ea typeface="Calibri" pitchFamily="34" charset="0"/>
                <a:cs typeface="Arial" panose="020B0604020202020204" pitchFamily="34" charset="0"/>
              </a:rPr>
              <a:t>Plan de tratamiento valorado</a:t>
            </a:r>
            <a:r>
              <a:rPr lang="es-EC" sz="1400" dirty="0" smtClean="0">
                <a:latin typeface="Arial" panose="020B0604020202020204" pitchFamily="34" charset="0"/>
                <a:ea typeface="Calibri" pitchFamily="34" charset="0"/>
                <a:cs typeface="Arial" panose="020B0604020202020204" pitchFamily="34" charset="0"/>
              </a:rPr>
              <a:t>: </a:t>
            </a:r>
            <a:r>
              <a:rPr lang="es-EC" sz="1400" dirty="0">
                <a:latin typeface="Arial" panose="020B0604020202020204" pitchFamily="34" charset="0"/>
                <a:ea typeface="Calibri" pitchFamily="34" charset="0"/>
                <a:cs typeface="Arial" panose="020B0604020202020204" pitchFamily="34" charset="0"/>
              </a:rPr>
              <a:t>incluye además, los costos y tiempos requeridos para ejecutar dichas acciones. </a:t>
            </a:r>
          </a:p>
          <a:p>
            <a:pPr marL="285750" indent="-285750" algn="just">
              <a:buFont typeface="Arial" panose="020B0604020202020204" pitchFamily="34" charset="0"/>
              <a:buChar char="•"/>
            </a:pPr>
            <a:endParaRPr lang="es-EC" sz="1400" dirty="0" smtClean="0">
              <a:latin typeface="Arial" panose="020B0604020202020204" pitchFamily="34" charset="0"/>
              <a:ea typeface="Calibri" pitchFamily="34" charset="0"/>
              <a:cs typeface="Arial" panose="020B0604020202020204" pitchFamily="34" charset="0"/>
            </a:endParaRPr>
          </a:p>
          <a:p>
            <a:pPr algn="just"/>
            <a:r>
              <a:rPr lang="es-EC" sz="1400" dirty="0" smtClean="0">
                <a:latin typeface="Arial" panose="020B0604020202020204" pitchFamily="34" charset="0"/>
                <a:ea typeface="Calibri" pitchFamily="34" charset="0"/>
                <a:cs typeface="Arial" panose="020B0604020202020204" pitchFamily="34" charset="0"/>
              </a:rPr>
              <a:t>Dependerá del alcance de la evaluación</a:t>
            </a:r>
            <a:endParaRPr lang="es-ES" altLang="es-ES" sz="1400" dirty="0" smtClean="0" bmk="">
              <a:solidFill>
                <a:schemeClr val="dk1"/>
              </a:solidFill>
              <a:latin typeface="Arial" panose="020B0604020202020204" pitchFamily="34" charset="0"/>
              <a:cs typeface="Arial" panose="020B0604020202020204" pitchFamily="34" charset="0"/>
            </a:endParaRPr>
          </a:p>
        </p:txBody>
      </p:sp>
      <p:sp>
        <p:nvSpPr>
          <p:cNvPr id="17" name="Rectangle 16"/>
          <p:cNvSpPr/>
          <p:nvPr/>
        </p:nvSpPr>
        <p:spPr>
          <a:xfrm rot="16200000">
            <a:off x="1628840" y="2776289"/>
            <a:ext cx="1064715" cy="276999"/>
          </a:xfrm>
          <a:prstGeom prst="rect">
            <a:avLst/>
          </a:prstGeom>
        </p:spPr>
        <p:txBody>
          <a:bodyPr wrap="none">
            <a:spAutoFit/>
          </a:bodyPr>
          <a:lstStyle/>
          <a:p>
            <a:r>
              <a:rPr lang="es-ES" sz="1200" b="1" dirty="0" smtClean="0" bmk="">
                <a:solidFill>
                  <a:schemeClr val="tx2">
                    <a:lumMod val="50000"/>
                  </a:schemeClr>
                </a:solidFill>
                <a:latin typeface="Arial" panose="020B0604020202020204" pitchFamily="34" charset="0"/>
                <a:ea typeface="Calibri" pitchFamily="34" charset="0"/>
                <a:cs typeface="Arial" panose="020B0604020202020204" pitchFamily="34" charset="0"/>
              </a:rPr>
              <a:t>Descripción</a:t>
            </a:r>
            <a:endParaRPr lang="es-ES" sz="1200" b="1" dirty="0" bmk="">
              <a:solidFill>
                <a:schemeClr val="tx2">
                  <a:lumMod val="50000"/>
                </a:schemeClr>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4028327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296821"/>
            <a:ext cx="7886700" cy="936104"/>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52</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200">
                <a:effectLst/>
                <a:latin typeface="Times New Roman"/>
                <a:ea typeface="Calibri"/>
                <a:cs typeface="Times New Roman"/>
              </a:defRPr>
            </a:lvl1pPr>
          </a:lstStyle>
          <a:p>
            <a:r>
              <a:rPr lang="es-EC" sz="1100">
                <a:latin typeface="Arial" panose="020B0604020202020204" pitchFamily="34" charset="0"/>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200">
                <a:solidFill>
                  <a:schemeClr val="dk1"/>
                </a:solidFill>
                <a:effectLst/>
                <a:latin typeface="Times New Roman"/>
                <a:ea typeface="Calibri"/>
                <a:cs typeface="Times New Roman"/>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sz="1100" dirty="0">
                <a:latin typeface="Arial" panose="020B0604020202020204" pitchFamily="34" charset="0"/>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ln/>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s-EC"/>
            </a:defPPr>
            <a:lvl1pPr algn="ctr">
              <a:lnSpc>
                <a:spcPct val="115000"/>
              </a:lnSpc>
              <a:spcAft>
                <a:spcPts val="1000"/>
              </a:spcAft>
              <a:defRPr sz="1200">
                <a:solidFill>
                  <a:schemeClr val="tx1"/>
                </a:solidFill>
                <a:effectLst/>
                <a:latin typeface="Times New Roman"/>
                <a:ea typeface="Calibri"/>
                <a:cs typeface="Times New Roman"/>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sz="1100" dirty="0">
                <a:latin typeface="Arial" panose="020B0604020202020204" pitchFamily="34" charset="0"/>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solidFill>
            <a:schemeClr val="lt1"/>
          </a:solid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35696" y="551723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96636" y="1052736"/>
            <a:ext cx="6292421" cy="5328592"/>
          </a:xfrm>
          <a:prstGeom prst="rect">
            <a:avLst/>
          </a:prstGeom>
          <a:noFill/>
          <a:ln>
            <a:solidFill>
              <a:schemeClr val="accent1">
                <a:lumMod val="40000"/>
                <a:lumOff val="60000"/>
              </a:schemeClr>
            </a:solidFill>
          </a:ln>
        </p:spPr>
        <p:txBody>
          <a:bodyPr wrap="square" rtlCol="0">
            <a:noAutofit/>
          </a:bodyPr>
          <a:lstStyle/>
          <a:p>
            <a:endParaRPr lang="es-EC" dirty="0"/>
          </a:p>
        </p:txBody>
      </p:sp>
      <p:pic>
        <p:nvPicPr>
          <p:cNvPr id="18" name="Picture 26"/>
          <p:cNvPicPr/>
          <p:nvPr/>
        </p:nvPicPr>
        <p:blipFill rotWithShape="1">
          <a:blip r:embed="rId3">
            <a:extLst>
              <a:ext uri="{28A0092B-C50C-407E-A947-70E740481C1C}">
                <a14:useLocalDpi xmlns:a14="http://schemas.microsoft.com/office/drawing/2010/main" val="0"/>
              </a:ext>
            </a:extLst>
          </a:blip>
          <a:srcRect l="15045"/>
          <a:stretch/>
        </p:blipFill>
        <p:spPr bwMode="auto">
          <a:xfrm>
            <a:off x="2666504" y="2788587"/>
            <a:ext cx="5584671" cy="3505699"/>
          </a:xfrm>
          <a:prstGeom prst="rect">
            <a:avLst/>
          </a:prstGeom>
          <a:noFill/>
          <a:ln>
            <a:noFill/>
          </a:ln>
        </p:spPr>
      </p:pic>
      <p:pic>
        <p:nvPicPr>
          <p:cNvPr id="19" name="Picture 25"/>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144647"/>
            <a:ext cx="3456384" cy="1643939"/>
          </a:xfrm>
          <a:prstGeom prst="rect">
            <a:avLst/>
          </a:prstGeom>
          <a:noFill/>
          <a:ln>
            <a:noFill/>
          </a:ln>
        </p:spPr>
      </p:pic>
      <p:pic>
        <p:nvPicPr>
          <p:cNvPr id="20" name="Picture 28"/>
          <p:cNvPicPr/>
          <p:nvPr/>
        </p:nvPicPr>
        <p:blipFill rotWithShape="1">
          <a:blip r:embed="rId5">
            <a:extLst>
              <a:ext uri="{28A0092B-C50C-407E-A947-70E740481C1C}">
                <a14:useLocalDpi xmlns:a14="http://schemas.microsoft.com/office/drawing/2010/main" val="0"/>
              </a:ext>
            </a:extLst>
          </a:blip>
          <a:srcRect l="12872" r="32402"/>
          <a:stretch/>
        </p:blipFill>
        <p:spPr bwMode="auto">
          <a:xfrm>
            <a:off x="5868144" y="1550659"/>
            <a:ext cx="2590677" cy="479425"/>
          </a:xfrm>
          <a:prstGeom prst="rect">
            <a:avLst/>
          </a:prstGeom>
          <a:noFill/>
          <a:ln>
            <a:noFill/>
          </a:ln>
        </p:spPr>
      </p:pic>
      <p:sp>
        <p:nvSpPr>
          <p:cNvPr id="21" name="Rectangle 18"/>
          <p:cNvSpPr/>
          <p:nvPr/>
        </p:nvSpPr>
        <p:spPr>
          <a:xfrm rot="16200000">
            <a:off x="1686969" y="3458684"/>
            <a:ext cx="912429" cy="276999"/>
          </a:xfrm>
          <a:prstGeom prst="rect">
            <a:avLst/>
          </a:prstGeom>
        </p:spPr>
        <p:txBody>
          <a:bodyPr wrap="none">
            <a:spAutoFit/>
          </a:bodyPr>
          <a:lstStyle/>
          <a:p>
            <a:r>
              <a:rPr lang="es-ES" sz="1200" b="1" dirty="0" bmk="">
                <a:solidFill>
                  <a:schemeClr val="accent6">
                    <a:lumMod val="75000"/>
                  </a:schemeClr>
                </a:solidFill>
                <a:latin typeface="Arial" panose="020B0604020202020204" pitchFamily="34" charset="0"/>
                <a:ea typeface="Calibri" pitchFamily="34" charset="0"/>
                <a:cs typeface="Arial" panose="020B0604020202020204" pitchFamily="34" charset="0"/>
              </a:rPr>
              <a:t>Ejecución</a:t>
            </a:r>
          </a:p>
        </p:txBody>
      </p:sp>
    </p:spTree>
    <p:extLst>
      <p:ext uri="{BB962C8B-B14F-4D97-AF65-F5344CB8AC3E}">
        <p14:creationId xmlns:p14="http://schemas.microsoft.com/office/powerpoint/2010/main" val="32013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53</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pPr lvl="0"/>
            <a:endParaRPr lang="es-ES" dirty="0" smtClean="0"/>
          </a:p>
          <a:p>
            <a:pPr lvl="0"/>
            <a:endParaRPr lang="es-ES" dirty="0"/>
          </a:p>
          <a:p>
            <a:pPr lvl="0"/>
            <a:endParaRPr lang="es-ES" dirty="0" smtClean="0"/>
          </a:p>
          <a:p>
            <a:pPr lvl="0"/>
            <a:r>
              <a:rPr lang="es-ES" dirty="0" smtClean="0"/>
              <a:t>Describe el estado actual de la Universidad desde 2 enfoques:</a:t>
            </a:r>
            <a:endParaRPr lang="es-EC" dirty="0"/>
          </a:p>
          <a:p>
            <a:pPr marL="285750" lvl="0" indent="-285750" algn="just">
              <a:buFont typeface="Arial" panose="020B0604020202020204" pitchFamily="34" charset="0"/>
              <a:buChar char="•"/>
            </a:pPr>
            <a:r>
              <a:rPr lang="es-ES" dirty="0"/>
              <a:t>N</a:t>
            </a:r>
            <a:r>
              <a:rPr lang="es-ES" dirty="0" smtClean="0"/>
              <a:t>ivel </a:t>
            </a:r>
            <a:r>
              <a:rPr lang="es-ES" dirty="0"/>
              <a:t>de cumplimiento de </a:t>
            </a:r>
            <a:r>
              <a:rPr lang="es-ES" b="1" dirty="0"/>
              <a:t>requisitos obligatorios </a:t>
            </a:r>
            <a:r>
              <a:rPr lang="es-ES" dirty="0"/>
              <a:t>de la norma ISO/IEC 27001:2005</a:t>
            </a:r>
            <a:endParaRPr lang="es-ES" dirty="0" smtClean="0"/>
          </a:p>
          <a:p>
            <a:pPr marL="285750" lvl="0" indent="-285750" algn="just">
              <a:buFont typeface="Arial" panose="020B0604020202020204" pitchFamily="34" charset="0"/>
              <a:buChar char="•"/>
            </a:pPr>
            <a:r>
              <a:rPr lang="es-ES" dirty="0"/>
              <a:t>N</a:t>
            </a:r>
            <a:r>
              <a:rPr lang="es-ES" dirty="0" smtClean="0"/>
              <a:t>ivel </a:t>
            </a:r>
            <a:r>
              <a:rPr lang="es-ES" dirty="0"/>
              <a:t>de cumplimiento de los controles implementados respecto a las </a:t>
            </a:r>
            <a:r>
              <a:rPr lang="es-ES" b="1" dirty="0"/>
              <a:t>mejores prácticas del Anexo A</a:t>
            </a:r>
          </a:p>
          <a:p>
            <a:pPr lvl="0"/>
            <a:endParaRPr lang="es-ES" dirty="0" smtClean="0"/>
          </a:p>
          <a:p>
            <a:pPr lvl="0"/>
            <a:endParaRPr lang="es-ES" dirty="0"/>
          </a:p>
          <a:p>
            <a:pPr lvl="0"/>
            <a:endParaRPr lang="es-ES" dirty="0" smtClean="0"/>
          </a:p>
          <a:p>
            <a:pPr lvl="0" algn="just"/>
            <a:endParaRPr lang="es-ES" dirty="0" smtClean="0"/>
          </a:p>
          <a:p>
            <a:pPr lvl="0" algn="just"/>
            <a:r>
              <a:rPr lang="es-ES" dirty="0" smtClean="0"/>
              <a:t>Contiene </a:t>
            </a:r>
            <a:r>
              <a:rPr lang="es-ES" dirty="0"/>
              <a:t>las acciones enfocadas a minimizar el impacto de los riesgos </a:t>
            </a:r>
            <a:r>
              <a:rPr lang="es-ES" dirty="0" smtClean="0"/>
              <a:t>prioritarios del </a:t>
            </a:r>
            <a:r>
              <a:rPr lang="es-ES" dirty="0"/>
              <a:t>proceso de Admisión de Estudiantes de la Universidad</a:t>
            </a:r>
            <a:r>
              <a:rPr lang="es-ES" dirty="0" smtClean="0"/>
              <a:t> </a:t>
            </a:r>
            <a:endParaRPr lang="es-EC" dirty="0"/>
          </a:p>
        </p:txBody>
      </p:sp>
      <p:sp>
        <p:nvSpPr>
          <p:cNvPr id="3" name="TextBox 2"/>
          <p:cNvSpPr txBox="1"/>
          <p:nvPr/>
        </p:nvSpPr>
        <p:spPr>
          <a:xfrm>
            <a:off x="2395312" y="1473440"/>
            <a:ext cx="6064930" cy="369332"/>
          </a:xfrm>
          <a:prstGeom prst="rect">
            <a:avLst/>
          </a:prstGeom>
          <a:solidFill>
            <a:schemeClr val="accent1">
              <a:lumMod val="20000"/>
              <a:lumOff val="80000"/>
            </a:schemeClr>
          </a:solidFill>
        </p:spPr>
        <p:txBody>
          <a:bodyPr wrap="none" rtlCol="0">
            <a:spAutoFit/>
          </a:bodyPr>
          <a:lstStyle/>
          <a:p>
            <a:pPr lvl="0"/>
            <a:r>
              <a:rPr lang="es-ES" b="1" dirty="0"/>
              <a:t>Brecha de seguridad respecto a la norma ISO/IEC 27001:2005</a:t>
            </a:r>
            <a:r>
              <a:rPr lang="es-ES" dirty="0"/>
              <a:t> </a:t>
            </a:r>
          </a:p>
        </p:txBody>
      </p:sp>
      <p:sp>
        <p:nvSpPr>
          <p:cNvPr id="16" name="TextBox 15"/>
          <p:cNvSpPr txBox="1"/>
          <p:nvPr/>
        </p:nvSpPr>
        <p:spPr>
          <a:xfrm>
            <a:off x="2459212" y="3997547"/>
            <a:ext cx="3098925" cy="369332"/>
          </a:xfrm>
          <a:prstGeom prst="rect">
            <a:avLst/>
          </a:prstGeom>
          <a:solidFill>
            <a:schemeClr val="accent1">
              <a:lumMod val="20000"/>
              <a:lumOff val="80000"/>
            </a:schemeClr>
          </a:solidFill>
        </p:spPr>
        <p:txBody>
          <a:bodyPr wrap="none" rtlCol="0">
            <a:spAutoFit/>
          </a:bodyPr>
          <a:lstStyle/>
          <a:p>
            <a:pPr lvl="0"/>
            <a:r>
              <a:rPr lang="es-ES" b="1" dirty="0"/>
              <a:t>Plan de tratamiento </a:t>
            </a:r>
            <a:r>
              <a:rPr lang="es-ES" b="1" dirty="0" smtClean="0"/>
              <a:t>de riesgos</a:t>
            </a:r>
            <a:endParaRPr lang="es-ES" b="1" dirty="0"/>
          </a:p>
        </p:txBody>
      </p:sp>
    </p:spTree>
    <p:extLst>
      <p:ext uri="{BB962C8B-B14F-4D97-AF65-F5344CB8AC3E}">
        <p14:creationId xmlns:p14="http://schemas.microsoft.com/office/powerpoint/2010/main" val="2672968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54</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2810769"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a:solidFill>
                  <a:schemeClr val="tx2"/>
                </a:solidFill>
              </a:rPr>
              <a:t>Requisitos obligatorios de la norma</a:t>
            </a:r>
            <a:endParaRPr lang="es-EC" sz="1400" dirty="0">
              <a:solidFill>
                <a:schemeClr val="tx2"/>
              </a:solidFill>
            </a:endParaRP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446" y="2929015"/>
            <a:ext cx="5582962" cy="184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26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55</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2810769"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a:solidFill>
                  <a:schemeClr val="tx2"/>
                </a:solidFill>
              </a:rPr>
              <a:t>Requisitos obligatorios de la norma</a:t>
            </a:r>
            <a:endParaRPr lang="es-EC" sz="1400" dirty="0">
              <a:solidFill>
                <a:schemeClr val="tx2"/>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894" y="2394549"/>
            <a:ext cx="5864686" cy="326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18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56</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2810769"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a:solidFill>
                  <a:schemeClr val="tx2"/>
                </a:solidFill>
              </a:rPr>
              <a:t>Requisitos obligatorios de la norma</a:t>
            </a:r>
            <a:endParaRPr lang="es-EC" sz="1400" dirty="0">
              <a:solidFill>
                <a:schemeClr val="tx2"/>
              </a:solidFill>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1813" y="2334432"/>
            <a:ext cx="4432848" cy="178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491" y="4285424"/>
            <a:ext cx="5429492"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274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57</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2810769"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a:solidFill>
                  <a:schemeClr val="tx2"/>
                </a:solidFill>
              </a:rPr>
              <a:t>Requisitos obligatorios de la norma</a:t>
            </a:r>
            <a:endParaRPr lang="es-EC" sz="1400" dirty="0">
              <a:solidFill>
                <a:schemeClr val="tx2"/>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39" y="2292956"/>
            <a:ext cx="3849662" cy="151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7" y="4193293"/>
            <a:ext cx="3766194" cy="146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6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58</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18457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2810769"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a:solidFill>
                  <a:schemeClr val="tx2"/>
                </a:solidFill>
              </a:rPr>
              <a:t>Requisitos obligatorios de la norma</a:t>
            </a:r>
            <a:endParaRPr lang="es-EC" sz="1400" dirty="0">
              <a:solidFill>
                <a:schemeClr val="tx2"/>
              </a:solidFill>
            </a:endParaRPr>
          </a:p>
        </p:txBody>
      </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345042"/>
            <a:ext cx="5256584" cy="3087891"/>
          </a:xfrm>
          <a:prstGeom prst="rect">
            <a:avLst/>
          </a:prstGeom>
          <a:noFill/>
          <a:ln>
            <a:noFill/>
          </a:ln>
        </p:spPr>
      </p:pic>
    </p:spTree>
    <p:extLst>
      <p:ext uri="{BB962C8B-B14F-4D97-AF65-F5344CB8AC3E}">
        <p14:creationId xmlns:p14="http://schemas.microsoft.com/office/powerpoint/2010/main" val="141509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59</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18457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2810769"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a:solidFill>
                  <a:schemeClr val="tx2"/>
                </a:solidFill>
              </a:rPr>
              <a:t>Requisitos obligatorios de la norma</a:t>
            </a:r>
            <a:endParaRPr lang="es-EC" sz="1400" dirty="0">
              <a:solidFill>
                <a:schemeClr val="tx2"/>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9745" y="2345042"/>
            <a:ext cx="5256983" cy="35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23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848" y="260648"/>
            <a:ext cx="8229600" cy="1143000"/>
          </a:xfrm>
        </p:spPr>
        <p:txBody>
          <a:bodyPr>
            <a:normAutofit/>
          </a:bodyPr>
          <a:lstStyle/>
          <a:p>
            <a:r>
              <a:rPr lang="es-EC" dirty="0" smtClean="0"/>
              <a:t> </a:t>
            </a:r>
            <a:r>
              <a:rPr lang="es-EC" sz="4000" dirty="0" smtClean="0"/>
              <a:t>Objetivo General</a:t>
            </a:r>
            <a:endParaRPr lang="es-EC" sz="4000" dirty="0"/>
          </a:p>
        </p:txBody>
      </p:sp>
      <p:sp>
        <p:nvSpPr>
          <p:cNvPr id="6" name="Slide Number Placeholder 5"/>
          <p:cNvSpPr>
            <a:spLocks noGrp="1"/>
          </p:cNvSpPr>
          <p:nvPr>
            <p:ph type="sldNum" sz="quarter" idx="12"/>
          </p:nvPr>
        </p:nvSpPr>
        <p:spPr/>
        <p:txBody>
          <a:bodyPr/>
          <a:lstStyle/>
          <a:p>
            <a:fld id="{6964B78D-0A45-4A58-AEAB-56404164E249}" type="slidenum">
              <a:rPr lang="es-EC" smtClean="0"/>
              <a:t>6</a:t>
            </a:fld>
            <a:endParaRPr lang="es-EC"/>
          </a:p>
        </p:txBody>
      </p:sp>
      <p:sp>
        <p:nvSpPr>
          <p:cNvPr id="4" name="Rectangle 3"/>
          <p:cNvSpPr/>
          <p:nvPr/>
        </p:nvSpPr>
        <p:spPr>
          <a:xfrm>
            <a:off x="1043608" y="1988840"/>
            <a:ext cx="7030575" cy="3323987"/>
          </a:xfrm>
          <a:prstGeom prst="rect">
            <a:avLst/>
          </a:prstGeom>
        </p:spPr>
        <p:txBody>
          <a:bodyPr wrap="square">
            <a:spAutoFit/>
          </a:bodyPr>
          <a:lstStyle/>
          <a:p>
            <a:pPr algn="just">
              <a:lnSpc>
                <a:spcPct val="150000"/>
              </a:lnSpc>
            </a:pPr>
            <a:r>
              <a:rPr lang="es-ES" sz="2000" dirty="0"/>
              <a:t>Evaluar la seguridad de la información del proceso de admisión de estudiantes de pregrado en  la Universidad Tecnológica Equinoccial </a:t>
            </a:r>
            <a:r>
              <a:rPr lang="es-ES" sz="2000" dirty="0" smtClean="0"/>
              <a:t>(UTE) en la ciudad de Quito, basado </a:t>
            </a:r>
            <a:r>
              <a:rPr lang="es-ES" sz="2000" dirty="0"/>
              <a:t>en la norma internacional ISO/IEC </a:t>
            </a:r>
            <a:r>
              <a:rPr lang="es-ES" sz="2000" dirty="0" smtClean="0"/>
              <a:t>27000, para </a:t>
            </a:r>
            <a:r>
              <a:rPr lang="es-ES" sz="2000" dirty="0"/>
              <a:t>determinar el nivel de seguridad y elaborar un plan de tratamiento de riesgos que permita dar respuesta a los riesgos de seguridad de la información  asociados a este proceso.</a:t>
            </a:r>
            <a:endParaRPr lang="es-EC" sz="2000" dirty="0"/>
          </a:p>
        </p:txBody>
      </p:sp>
    </p:spTree>
    <p:extLst>
      <p:ext uri="{BB962C8B-B14F-4D97-AF65-F5344CB8AC3E}">
        <p14:creationId xmlns:p14="http://schemas.microsoft.com/office/powerpoint/2010/main" val="344591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60</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23" name="Picture 22"/>
          <p:cNvPicPr/>
          <p:nvPr/>
        </p:nvPicPr>
        <p:blipFill>
          <a:blip r:embed="rId3">
            <a:extLst>
              <a:ext uri="{28A0092B-C50C-407E-A947-70E740481C1C}">
                <a14:useLocalDpi xmlns:a14="http://schemas.microsoft.com/office/drawing/2010/main" val="0"/>
              </a:ext>
            </a:extLst>
          </a:blip>
          <a:srcRect/>
          <a:stretch>
            <a:fillRect/>
          </a:stretch>
        </p:blipFill>
        <p:spPr bwMode="auto">
          <a:xfrm>
            <a:off x="2769831" y="2290408"/>
            <a:ext cx="5376811" cy="3635276"/>
          </a:xfrm>
          <a:prstGeom prst="rect">
            <a:avLst/>
          </a:prstGeom>
          <a:noFill/>
          <a:ln>
            <a:noFill/>
          </a:ln>
        </p:spPr>
      </p:pic>
    </p:spTree>
    <p:extLst>
      <p:ext uri="{BB962C8B-B14F-4D97-AF65-F5344CB8AC3E}">
        <p14:creationId xmlns:p14="http://schemas.microsoft.com/office/powerpoint/2010/main" val="2836799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61</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39" y="2196271"/>
            <a:ext cx="4915445" cy="396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513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62</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19" name="1 Imagen"/>
          <p:cNvPicPr/>
          <p:nvPr/>
        </p:nvPicPr>
        <p:blipFill rotWithShape="1">
          <a:blip r:embed="rId3" cstate="print">
            <a:extLst>
              <a:ext uri="{28A0092B-C50C-407E-A947-70E740481C1C}">
                <a14:useLocalDpi xmlns:a14="http://schemas.microsoft.com/office/drawing/2010/main" val="0"/>
              </a:ext>
            </a:extLst>
          </a:blip>
          <a:srcRect l="11176" r="8413"/>
          <a:stretch/>
        </p:blipFill>
        <p:spPr bwMode="auto">
          <a:xfrm>
            <a:off x="5292080" y="1842772"/>
            <a:ext cx="3094980" cy="1382495"/>
          </a:xfrm>
          <a:prstGeom prst="rect">
            <a:avLst/>
          </a:prstGeom>
          <a:noFill/>
          <a:extLst/>
        </p:spPr>
      </p:pic>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2751233" y="3225267"/>
            <a:ext cx="5099422" cy="3069019"/>
          </a:xfrm>
          <a:prstGeom prst="rect">
            <a:avLst/>
          </a:prstGeom>
          <a:noFill/>
          <a:ln>
            <a:noFill/>
          </a:ln>
        </p:spPr>
      </p:pic>
    </p:spTree>
    <p:extLst>
      <p:ext uri="{BB962C8B-B14F-4D97-AF65-F5344CB8AC3E}">
        <p14:creationId xmlns:p14="http://schemas.microsoft.com/office/powerpoint/2010/main" val="3367555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63</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191698"/>
            <a:ext cx="3586388" cy="1163241"/>
          </a:xfrm>
          <a:prstGeom prst="rect">
            <a:avLst/>
          </a:prstGeom>
          <a:noFill/>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438" y="3422064"/>
            <a:ext cx="3511550" cy="135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917151"/>
            <a:ext cx="3896870" cy="124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28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64</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5" y="2284225"/>
            <a:ext cx="456088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268529"/>
            <a:ext cx="4560887"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646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65</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772" y="4221088"/>
            <a:ext cx="5836901" cy="205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73" y="2119206"/>
            <a:ext cx="5836900" cy="203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251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66</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649" y="2152043"/>
            <a:ext cx="6034784" cy="2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72" y="4312356"/>
            <a:ext cx="6034661"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070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67</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dirty="0"/>
          </a:p>
        </p:txBody>
      </p:sp>
      <p:sp>
        <p:nvSpPr>
          <p:cNvPr id="16" name="TextBox 15"/>
          <p:cNvSpPr txBox="1"/>
          <p:nvPr/>
        </p:nvSpPr>
        <p:spPr>
          <a:xfrm>
            <a:off x="2425772" y="1421511"/>
            <a:ext cx="5424883" cy="338554"/>
          </a:xfrm>
          <a:prstGeom prst="rect">
            <a:avLst/>
          </a:prstGeom>
          <a:solidFill>
            <a:schemeClr val="accent1">
              <a:lumMod val="20000"/>
              <a:lumOff val="80000"/>
            </a:schemeClr>
          </a:solidFill>
        </p:spPr>
        <p:txBody>
          <a:bodyPr wrap="none" rtlCol="0">
            <a:spAutoFit/>
          </a:bodyPr>
          <a:lstStyle/>
          <a:p>
            <a:pPr lvl="0"/>
            <a:r>
              <a:rPr lang="es-ES" sz="1600" b="1" dirty="0"/>
              <a:t>Brecha de seguridad respecto a la norma ISO/IEC 27001:2005</a:t>
            </a:r>
            <a:r>
              <a:rPr lang="es-ES" sz="1600" dirty="0"/>
              <a:t> </a:t>
            </a:r>
          </a:p>
        </p:txBody>
      </p:sp>
      <p:sp>
        <p:nvSpPr>
          <p:cNvPr id="5" name="Rectangle 4"/>
          <p:cNvSpPr/>
          <p:nvPr/>
        </p:nvSpPr>
        <p:spPr>
          <a:xfrm>
            <a:off x="2425648" y="1762298"/>
            <a:ext cx="1823384" cy="307777"/>
          </a:xfrm>
          <a:prstGeom prst="rect">
            <a:avLst/>
          </a:prstGeom>
          <a:ln w="3175">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s-ES" sz="1400" b="1" dirty="0" smtClean="0">
                <a:solidFill>
                  <a:schemeClr val="tx2"/>
                </a:solidFill>
              </a:rPr>
              <a:t>Controles del Anexo A</a:t>
            </a:r>
            <a:endParaRPr lang="es-EC" sz="1400" dirty="0">
              <a:solidFill>
                <a:schemeClr val="tx2"/>
              </a:solidFill>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317427"/>
            <a:ext cx="5978079" cy="128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749" y="3962903"/>
            <a:ext cx="5942683"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928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68</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sz="1600" dirty="0"/>
          </a:p>
        </p:txBody>
      </p:sp>
      <p:sp>
        <p:nvSpPr>
          <p:cNvPr id="16" name="TextBox 15"/>
          <p:cNvSpPr txBox="1"/>
          <p:nvPr/>
        </p:nvSpPr>
        <p:spPr>
          <a:xfrm>
            <a:off x="2425772" y="1421511"/>
            <a:ext cx="2778453" cy="338554"/>
          </a:xfrm>
          <a:prstGeom prst="rect">
            <a:avLst/>
          </a:prstGeom>
          <a:solidFill>
            <a:schemeClr val="accent1">
              <a:lumMod val="20000"/>
              <a:lumOff val="80000"/>
            </a:schemeClr>
          </a:solidFill>
        </p:spPr>
        <p:txBody>
          <a:bodyPr wrap="none" rtlCol="0">
            <a:spAutoFit/>
          </a:bodyPr>
          <a:lstStyle/>
          <a:p>
            <a:pPr lvl="0"/>
            <a:r>
              <a:rPr lang="es-ES" sz="1600" b="1" dirty="0" smtClean="0"/>
              <a:t>Plan de tratamiento de riesgos</a:t>
            </a:r>
            <a:endParaRPr lang="es-ES" sz="1600" dirty="0"/>
          </a:p>
        </p:txBody>
      </p:sp>
      <p:sp>
        <p:nvSpPr>
          <p:cNvPr id="3" name="Rectangle 2"/>
          <p:cNvSpPr/>
          <p:nvPr/>
        </p:nvSpPr>
        <p:spPr>
          <a:xfrm>
            <a:off x="2630441" y="2204864"/>
            <a:ext cx="2573784" cy="307777"/>
          </a:xfrm>
          <a:prstGeom prst="rect">
            <a:avLst/>
          </a:prstGeom>
        </p:spPr>
        <p:txBody>
          <a:bodyPr wrap="square">
            <a:spAutoFit/>
          </a:bodyPr>
          <a:lstStyle/>
          <a:p>
            <a:pPr algn="just"/>
            <a:r>
              <a:rPr lang="es-EC" sz="1400" dirty="0" smtClean="0">
                <a:latin typeface="Arial" panose="020B0604020202020204" pitchFamily="34" charset="0"/>
                <a:cs typeface="Arial" panose="020B0604020202020204" pitchFamily="34" charset="0"/>
              </a:rPr>
              <a:t>Se identificaron 524 riesgos.</a:t>
            </a:r>
            <a:endParaRPr lang="es-EC" sz="1400" dirty="0">
              <a:latin typeface="Arial" panose="020B0604020202020204" pitchFamily="34" charset="0"/>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4207571429"/>
              </p:ext>
            </p:extLst>
          </p:nvPr>
        </p:nvGraphicFramePr>
        <p:xfrm>
          <a:off x="3559051" y="3080070"/>
          <a:ext cx="3744416" cy="2006346"/>
        </p:xfrm>
        <a:graphic>
          <a:graphicData uri="http://schemas.openxmlformats.org/drawingml/2006/table">
            <a:tbl>
              <a:tblPr firstRow="1" firstCol="1" bandRow="1">
                <a:tableStyleId>{5C22544A-7EE6-4342-B048-85BDC9FD1C3A}</a:tableStyleId>
              </a:tblPr>
              <a:tblGrid>
                <a:gridCol w="936104"/>
                <a:gridCol w="1008112"/>
                <a:gridCol w="810822"/>
                <a:gridCol w="989378"/>
              </a:tblGrid>
              <a:tr h="323850">
                <a:tc>
                  <a:txBody>
                    <a:bodyPr/>
                    <a:lstStyle/>
                    <a:p>
                      <a:pPr algn="ctr">
                        <a:lnSpc>
                          <a:spcPct val="115000"/>
                        </a:lnSpc>
                        <a:spcAft>
                          <a:spcPts val="0"/>
                        </a:spcAft>
                      </a:pPr>
                      <a:r>
                        <a:rPr lang="es-EC" sz="1200" dirty="0">
                          <a:effectLst/>
                          <a:latin typeface="+mn-lt"/>
                        </a:rPr>
                        <a:t>Nivel Riesgo</a:t>
                      </a:r>
                      <a:endParaRPr lang="es-EC" sz="12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dirty="0">
                          <a:effectLst/>
                          <a:latin typeface="+mn-lt"/>
                        </a:rPr>
                        <a:t>Valor Riesgo</a:t>
                      </a:r>
                      <a:endParaRPr lang="es-EC" sz="12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Cantidad</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Porcentaje</a:t>
                      </a:r>
                      <a:endParaRPr lang="es-EC" sz="1200">
                        <a:effectLst/>
                        <a:latin typeface="+mn-lt"/>
                        <a:ea typeface="Calibri"/>
                        <a:cs typeface="Times New Roman"/>
                      </a:endParaRPr>
                    </a:p>
                  </a:txBody>
                  <a:tcPr marL="44450" marR="44450" marT="0" marB="0" anchor="ctr"/>
                </a:tc>
              </a:tr>
              <a:tr h="190500">
                <a:tc rowSpan="2">
                  <a:txBody>
                    <a:bodyPr/>
                    <a:lstStyle/>
                    <a:p>
                      <a:pPr algn="ctr">
                        <a:lnSpc>
                          <a:spcPct val="115000"/>
                        </a:lnSpc>
                        <a:spcAft>
                          <a:spcPts val="0"/>
                        </a:spcAft>
                      </a:pPr>
                      <a:r>
                        <a:rPr lang="es-EC" sz="1200">
                          <a:effectLst/>
                          <a:latin typeface="+mn-lt"/>
                        </a:rPr>
                        <a:t>Prioritario</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6</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12</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2,3%</a:t>
                      </a:r>
                      <a:endParaRPr lang="es-EC" sz="1200">
                        <a:effectLst/>
                        <a:latin typeface="+mn-lt"/>
                        <a:ea typeface="Calibri"/>
                        <a:cs typeface="Times New Roman"/>
                      </a:endParaRPr>
                    </a:p>
                  </a:txBody>
                  <a:tcPr marL="44450" marR="44450" marT="0" marB="0" anchor="b"/>
                </a:tc>
              </a:tr>
              <a:tr h="190500">
                <a:tc vMerge="1">
                  <a:txBody>
                    <a:bodyPr/>
                    <a:lstStyle/>
                    <a:p>
                      <a:endParaRPr lang="es-EC"/>
                    </a:p>
                  </a:txBody>
                  <a:tcPr/>
                </a:tc>
                <a:tc>
                  <a:txBody>
                    <a:bodyPr/>
                    <a:lstStyle/>
                    <a:p>
                      <a:pPr algn="ctr">
                        <a:lnSpc>
                          <a:spcPct val="115000"/>
                        </a:lnSpc>
                        <a:spcAft>
                          <a:spcPts val="0"/>
                        </a:spcAft>
                      </a:pPr>
                      <a:r>
                        <a:rPr lang="es-EC" sz="1200">
                          <a:effectLst/>
                          <a:latin typeface="+mn-lt"/>
                        </a:rPr>
                        <a:t>5</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37</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7,1%</a:t>
                      </a:r>
                      <a:endParaRPr lang="es-EC" sz="1200">
                        <a:effectLst/>
                        <a:latin typeface="+mn-lt"/>
                        <a:ea typeface="Calibri"/>
                        <a:cs typeface="Times New Roman"/>
                      </a:endParaRPr>
                    </a:p>
                  </a:txBody>
                  <a:tcPr marL="44450" marR="44450" marT="0" marB="0" anchor="b"/>
                </a:tc>
              </a:tr>
              <a:tr h="190500">
                <a:tc rowSpan="2">
                  <a:txBody>
                    <a:bodyPr/>
                    <a:lstStyle/>
                    <a:p>
                      <a:pPr algn="ctr">
                        <a:lnSpc>
                          <a:spcPct val="115000"/>
                        </a:lnSpc>
                        <a:spcAft>
                          <a:spcPts val="0"/>
                        </a:spcAft>
                      </a:pPr>
                      <a:r>
                        <a:rPr lang="es-EC" sz="1200">
                          <a:effectLst/>
                          <a:latin typeface="+mn-lt"/>
                        </a:rPr>
                        <a:t>Medio</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4</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56</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10,7%</a:t>
                      </a:r>
                      <a:endParaRPr lang="es-EC" sz="1200">
                        <a:effectLst/>
                        <a:latin typeface="+mn-lt"/>
                        <a:ea typeface="Calibri"/>
                        <a:cs typeface="Times New Roman"/>
                      </a:endParaRPr>
                    </a:p>
                  </a:txBody>
                  <a:tcPr marL="44450" marR="44450" marT="0" marB="0" anchor="b"/>
                </a:tc>
              </a:tr>
              <a:tr h="190500">
                <a:tc vMerge="1">
                  <a:txBody>
                    <a:bodyPr/>
                    <a:lstStyle/>
                    <a:p>
                      <a:endParaRPr lang="es-EC"/>
                    </a:p>
                  </a:txBody>
                  <a:tcPr/>
                </a:tc>
                <a:tc>
                  <a:txBody>
                    <a:bodyPr/>
                    <a:lstStyle/>
                    <a:p>
                      <a:pPr algn="ctr">
                        <a:lnSpc>
                          <a:spcPct val="115000"/>
                        </a:lnSpc>
                        <a:spcAft>
                          <a:spcPts val="0"/>
                        </a:spcAft>
                      </a:pPr>
                      <a:r>
                        <a:rPr lang="es-EC" sz="1200">
                          <a:effectLst/>
                          <a:latin typeface="+mn-lt"/>
                        </a:rPr>
                        <a:t>3</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112</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21,4%</a:t>
                      </a:r>
                      <a:endParaRPr lang="es-EC" sz="1200">
                        <a:effectLst/>
                        <a:latin typeface="+mn-lt"/>
                        <a:ea typeface="Calibri"/>
                        <a:cs typeface="Times New Roman"/>
                      </a:endParaRPr>
                    </a:p>
                  </a:txBody>
                  <a:tcPr marL="44450" marR="44450" marT="0" marB="0" anchor="b"/>
                </a:tc>
              </a:tr>
              <a:tr h="190500">
                <a:tc rowSpan="3">
                  <a:txBody>
                    <a:bodyPr/>
                    <a:lstStyle/>
                    <a:p>
                      <a:pPr algn="ctr">
                        <a:lnSpc>
                          <a:spcPct val="115000"/>
                        </a:lnSpc>
                        <a:spcAft>
                          <a:spcPts val="0"/>
                        </a:spcAft>
                      </a:pPr>
                      <a:r>
                        <a:rPr lang="es-EC" sz="1200">
                          <a:effectLst/>
                          <a:latin typeface="+mn-lt"/>
                        </a:rPr>
                        <a:t>Bajo</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2</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146</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27,9%</a:t>
                      </a:r>
                      <a:endParaRPr lang="es-EC" sz="1200">
                        <a:effectLst/>
                        <a:latin typeface="+mn-lt"/>
                        <a:ea typeface="Calibri"/>
                        <a:cs typeface="Times New Roman"/>
                      </a:endParaRPr>
                    </a:p>
                  </a:txBody>
                  <a:tcPr marL="44450" marR="44450" marT="0" marB="0" anchor="b"/>
                </a:tc>
              </a:tr>
              <a:tr h="190500">
                <a:tc vMerge="1">
                  <a:txBody>
                    <a:bodyPr/>
                    <a:lstStyle/>
                    <a:p>
                      <a:endParaRPr lang="es-EC"/>
                    </a:p>
                  </a:txBody>
                  <a:tcPr/>
                </a:tc>
                <a:tc>
                  <a:txBody>
                    <a:bodyPr/>
                    <a:lstStyle/>
                    <a:p>
                      <a:pPr algn="ctr">
                        <a:lnSpc>
                          <a:spcPct val="115000"/>
                        </a:lnSpc>
                        <a:spcAft>
                          <a:spcPts val="0"/>
                        </a:spcAft>
                      </a:pPr>
                      <a:r>
                        <a:rPr lang="es-EC" sz="1200">
                          <a:effectLst/>
                          <a:latin typeface="+mn-lt"/>
                        </a:rPr>
                        <a:t>1</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105</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20,0%</a:t>
                      </a:r>
                      <a:endParaRPr lang="es-EC" sz="1200">
                        <a:effectLst/>
                        <a:latin typeface="+mn-lt"/>
                        <a:ea typeface="Calibri"/>
                        <a:cs typeface="Times New Roman"/>
                      </a:endParaRPr>
                    </a:p>
                  </a:txBody>
                  <a:tcPr marL="44450" marR="44450" marT="0" marB="0" anchor="b"/>
                </a:tc>
              </a:tr>
              <a:tr h="190500">
                <a:tc vMerge="1">
                  <a:txBody>
                    <a:bodyPr/>
                    <a:lstStyle/>
                    <a:p>
                      <a:endParaRPr lang="es-EC"/>
                    </a:p>
                  </a:txBody>
                  <a:tcPr/>
                </a:tc>
                <a:tc>
                  <a:txBody>
                    <a:bodyPr/>
                    <a:lstStyle/>
                    <a:p>
                      <a:pPr algn="ctr">
                        <a:lnSpc>
                          <a:spcPct val="115000"/>
                        </a:lnSpc>
                        <a:spcAft>
                          <a:spcPts val="0"/>
                        </a:spcAft>
                      </a:pPr>
                      <a:r>
                        <a:rPr lang="es-EC" sz="1200">
                          <a:effectLst/>
                          <a:latin typeface="+mn-lt"/>
                        </a:rPr>
                        <a:t>0</a:t>
                      </a:r>
                      <a:endParaRPr lang="es-EC" sz="120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56</a:t>
                      </a:r>
                      <a:endParaRPr lang="es-EC" sz="1200">
                        <a:effectLst/>
                        <a:latin typeface="+mn-lt"/>
                        <a:ea typeface="Calibri"/>
                        <a:cs typeface="Times New Roman"/>
                      </a:endParaRPr>
                    </a:p>
                  </a:txBody>
                  <a:tcPr marL="44450" marR="44450" marT="0" marB="0" anchor="ctr"/>
                </a:tc>
                <a:tc>
                  <a:txBody>
                    <a:bodyPr/>
                    <a:lstStyle/>
                    <a:p>
                      <a:pPr algn="r">
                        <a:lnSpc>
                          <a:spcPct val="115000"/>
                        </a:lnSpc>
                        <a:spcAft>
                          <a:spcPts val="0"/>
                        </a:spcAft>
                      </a:pPr>
                      <a:r>
                        <a:rPr lang="es-EC" sz="1200">
                          <a:effectLst/>
                          <a:latin typeface="+mn-lt"/>
                        </a:rPr>
                        <a:t>10,7%</a:t>
                      </a:r>
                      <a:endParaRPr lang="es-EC" sz="1200">
                        <a:effectLst/>
                        <a:latin typeface="+mn-lt"/>
                        <a:ea typeface="Calibri"/>
                        <a:cs typeface="Times New Roman"/>
                      </a:endParaRPr>
                    </a:p>
                  </a:txBody>
                  <a:tcPr marL="44450" marR="44450" marT="0" marB="0" anchor="b"/>
                </a:tc>
              </a:tr>
              <a:tr h="190500">
                <a:tc>
                  <a:txBody>
                    <a:bodyPr/>
                    <a:lstStyle/>
                    <a:p>
                      <a:pPr>
                        <a:lnSpc>
                          <a:spcPct val="115000"/>
                        </a:lnSpc>
                      </a:pPr>
                      <a:endParaRPr lang="es-EC" sz="1200" dirty="0">
                        <a:effectLst/>
                        <a:latin typeface="+mn-lt"/>
                        <a:cs typeface="Times New Roman"/>
                      </a:endParaRPr>
                    </a:p>
                  </a:txBody>
                  <a:tcPr marL="44450" marR="44450" marT="0" marB="0" anchor="b">
                    <a:noFill/>
                  </a:tcPr>
                </a:tc>
                <a:tc>
                  <a:txBody>
                    <a:bodyPr/>
                    <a:lstStyle/>
                    <a:p>
                      <a:pPr algn="ctr">
                        <a:lnSpc>
                          <a:spcPct val="115000"/>
                        </a:lnSpc>
                        <a:spcAft>
                          <a:spcPts val="0"/>
                        </a:spcAft>
                      </a:pPr>
                      <a:r>
                        <a:rPr lang="es-EC" sz="1200" dirty="0">
                          <a:effectLst/>
                          <a:latin typeface="+mn-lt"/>
                        </a:rPr>
                        <a:t>Total</a:t>
                      </a:r>
                      <a:endParaRPr lang="es-EC" sz="1200" dirty="0">
                        <a:effectLst/>
                        <a:latin typeface="+mn-lt"/>
                        <a:ea typeface="Calibri"/>
                        <a:cs typeface="Times New Roman"/>
                      </a:endParaRPr>
                    </a:p>
                  </a:txBody>
                  <a:tcPr marL="44450" marR="44450" marT="0" marB="0" anchor="ctr"/>
                </a:tc>
                <a:tc>
                  <a:txBody>
                    <a:bodyPr/>
                    <a:lstStyle/>
                    <a:p>
                      <a:pPr algn="ctr">
                        <a:lnSpc>
                          <a:spcPct val="115000"/>
                        </a:lnSpc>
                        <a:spcAft>
                          <a:spcPts val="0"/>
                        </a:spcAft>
                      </a:pPr>
                      <a:r>
                        <a:rPr lang="es-EC" sz="1200">
                          <a:effectLst/>
                          <a:latin typeface="+mn-lt"/>
                        </a:rPr>
                        <a:t>524</a:t>
                      </a:r>
                      <a:endParaRPr lang="es-EC" sz="1200">
                        <a:effectLst/>
                        <a:latin typeface="+mn-lt"/>
                        <a:ea typeface="Calibri"/>
                        <a:cs typeface="Times New Roman"/>
                      </a:endParaRPr>
                    </a:p>
                  </a:txBody>
                  <a:tcPr marL="44450" marR="44450" marT="0" marB="0" anchor="ctr"/>
                </a:tc>
                <a:tc>
                  <a:txBody>
                    <a:bodyPr/>
                    <a:lstStyle/>
                    <a:p>
                      <a:pPr>
                        <a:lnSpc>
                          <a:spcPct val="115000"/>
                        </a:lnSpc>
                      </a:pPr>
                      <a:endParaRPr lang="es-EC" sz="1200" dirty="0">
                        <a:effectLst/>
                        <a:latin typeface="+mn-lt"/>
                        <a:cs typeface="Times New Roman"/>
                      </a:endParaRPr>
                    </a:p>
                  </a:txBody>
                  <a:tcPr marL="44450" marR="44450" marT="0" marB="0" anchor="b">
                    <a:noFill/>
                  </a:tcPr>
                </a:tc>
              </a:tr>
            </a:tbl>
          </a:graphicData>
        </a:graphic>
      </p:graphicFrame>
      <p:sp>
        <p:nvSpPr>
          <p:cNvPr id="24" name="Rectangle 23"/>
          <p:cNvSpPr/>
          <p:nvPr/>
        </p:nvSpPr>
        <p:spPr>
          <a:xfrm>
            <a:off x="2686472" y="5301208"/>
            <a:ext cx="5701952" cy="523220"/>
          </a:xfrm>
          <a:prstGeom prst="rect">
            <a:avLst/>
          </a:prstGeom>
        </p:spPr>
        <p:txBody>
          <a:bodyPr wrap="square">
            <a:spAutoFit/>
          </a:bodyPr>
          <a:lstStyle/>
          <a:p>
            <a:pPr algn="just"/>
            <a:r>
              <a:rPr lang="es-EC" sz="1400" dirty="0">
                <a:latin typeface="Arial" panose="020B0604020202020204" pitchFamily="34" charset="0"/>
                <a:cs typeface="Arial" panose="020B0604020202020204" pitchFamily="34" charset="0"/>
              </a:rPr>
              <a:t>El 22.2% (22 activos) están expuestos a  riesgos de nivel alto y pueden afectar al servicio que presta la Universidad.</a:t>
            </a:r>
          </a:p>
        </p:txBody>
      </p:sp>
      <p:sp>
        <p:nvSpPr>
          <p:cNvPr id="5" name="Rectángulo 4"/>
          <p:cNvSpPr/>
          <p:nvPr/>
        </p:nvSpPr>
        <p:spPr>
          <a:xfrm>
            <a:off x="5334000" y="2042264"/>
            <a:ext cx="2444009" cy="738664"/>
          </a:xfrm>
          <a:prstGeom prst="rect">
            <a:avLst/>
          </a:prstGeom>
        </p:spPr>
        <p:txBody>
          <a:bodyPr wrap="square">
            <a:spAutoFit/>
          </a:bodyPr>
          <a:lstStyle/>
          <a:p>
            <a:pPr algn="just"/>
            <a:r>
              <a:rPr lang="es-ES" sz="1400" dirty="0">
                <a:latin typeface="Arial" panose="020B0604020202020204" pitchFamily="34" charset="0"/>
                <a:ea typeface="Calibri" pitchFamily="34" charset="0"/>
                <a:cs typeface="Arial" panose="020B0604020202020204" pitchFamily="34" charset="0"/>
              </a:rPr>
              <a:t>Riesgos Altos: 9.4%</a:t>
            </a:r>
          </a:p>
          <a:p>
            <a:pPr algn="just"/>
            <a:r>
              <a:rPr lang="es-ES" sz="1400" dirty="0">
                <a:latin typeface="Arial" panose="020B0604020202020204" pitchFamily="34" charset="0"/>
                <a:ea typeface="Calibri" pitchFamily="34" charset="0"/>
                <a:cs typeface="Arial" panose="020B0604020202020204" pitchFamily="34" charset="0"/>
              </a:rPr>
              <a:t>Riesgos Medios: 32.1%</a:t>
            </a:r>
          </a:p>
          <a:p>
            <a:pPr algn="just"/>
            <a:r>
              <a:rPr lang="es-ES" sz="1400" dirty="0">
                <a:latin typeface="Arial" panose="020B0604020202020204" pitchFamily="34" charset="0"/>
                <a:ea typeface="Calibri" pitchFamily="34" charset="0"/>
                <a:cs typeface="Arial" panose="020B0604020202020204" pitchFamily="34" charset="0"/>
              </a:rPr>
              <a:t>Riesgos Bajos: 58.6%</a:t>
            </a:r>
          </a:p>
        </p:txBody>
      </p:sp>
      <p:sp>
        <p:nvSpPr>
          <p:cNvPr id="17" name="Abrir corchete 16"/>
          <p:cNvSpPr/>
          <p:nvPr/>
        </p:nvSpPr>
        <p:spPr>
          <a:xfrm>
            <a:off x="5204225" y="1954349"/>
            <a:ext cx="129775" cy="89858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4039685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69</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sz="1600" dirty="0"/>
          </a:p>
        </p:txBody>
      </p:sp>
      <p:sp>
        <p:nvSpPr>
          <p:cNvPr id="16" name="TextBox 15"/>
          <p:cNvSpPr txBox="1"/>
          <p:nvPr/>
        </p:nvSpPr>
        <p:spPr>
          <a:xfrm>
            <a:off x="2425772" y="1421511"/>
            <a:ext cx="2778453" cy="338554"/>
          </a:xfrm>
          <a:prstGeom prst="rect">
            <a:avLst/>
          </a:prstGeom>
          <a:solidFill>
            <a:schemeClr val="accent1">
              <a:lumMod val="20000"/>
              <a:lumOff val="80000"/>
            </a:schemeClr>
          </a:solidFill>
        </p:spPr>
        <p:txBody>
          <a:bodyPr wrap="none" rtlCol="0">
            <a:spAutoFit/>
          </a:bodyPr>
          <a:lstStyle/>
          <a:p>
            <a:pPr lvl="0"/>
            <a:r>
              <a:rPr lang="es-ES" sz="1600" b="1" dirty="0" smtClean="0"/>
              <a:t>Plan de tratamiento de riesgos</a:t>
            </a:r>
            <a:endParaRPr lang="es-ES" sz="1600" dirty="0"/>
          </a:p>
        </p:txBody>
      </p:sp>
      <p:graphicFrame>
        <p:nvGraphicFramePr>
          <p:cNvPr id="5" name="Table 4"/>
          <p:cNvGraphicFramePr>
            <a:graphicFrameLocks noGrp="1"/>
          </p:cNvGraphicFramePr>
          <p:nvPr>
            <p:extLst>
              <p:ext uri="{D42A27DB-BD31-4B8C-83A1-F6EECF244321}">
                <p14:modId xmlns:p14="http://schemas.microsoft.com/office/powerpoint/2010/main" val="1885631500"/>
              </p:ext>
            </p:extLst>
          </p:nvPr>
        </p:nvGraphicFramePr>
        <p:xfrm>
          <a:off x="2587828" y="2345042"/>
          <a:ext cx="5656580" cy="2767965"/>
        </p:xfrm>
        <a:graphic>
          <a:graphicData uri="http://schemas.openxmlformats.org/drawingml/2006/table">
            <a:tbl>
              <a:tblPr firstRow="1" firstCol="1" bandRow="1">
                <a:tableStyleId>{B301B821-A1FF-4177-AEE7-76D212191A09}</a:tableStyleId>
              </a:tblPr>
              <a:tblGrid>
                <a:gridCol w="2103764"/>
                <a:gridCol w="2103764"/>
                <a:gridCol w="1449052"/>
              </a:tblGrid>
              <a:tr h="314325">
                <a:tc>
                  <a:txBody>
                    <a:bodyPr/>
                    <a:lstStyle/>
                    <a:p>
                      <a:pPr>
                        <a:lnSpc>
                          <a:spcPct val="115000"/>
                        </a:lnSpc>
                        <a:spcAft>
                          <a:spcPts val="0"/>
                        </a:spcAft>
                      </a:pPr>
                      <a:r>
                        <a:rPr lang="es-EC" sz="1000" dirty="0">
                          <a:effectLst/>
                        </a:rPr>
                        <a:t>Control</a:t>
                      </a:r>
                      <a:endParaRPr lang="es-EC" sz="1000" dirty="0">
                        <a:effectLst/>
                        <a:latin typeface="Calibri"/>
                        <a:ea typeface="Calibri"/>
                        <a:cs typeface="Times New Roman"/>
                      </a:endParaRPr>
                    </a:p>
                  </a:txBody>
                  <a:tcPr marL="44450" marR="44450" marT="0" marB="0"/>
                </a:tc>
                <a:tc>
                  <a:txBody>
                    <a:bodyPr/>
                    <a:lstStyle/>
                    <a:p>
                      <a:pPr>
                        <a:lnSpc>
                          <a:spcPct val="115000"/>
                        </a:lnSpc>
                        <a:spcAft>
                          <a:spcPts val="0"/>
                        </a:spcAft>
                      </a:pPr>
                      <a:r>
                        <a:rPr lang="es-EC" sz="1000" dirty="0">
                          <a:effectLst/>
                        </a:rPr>
                        <a:t>Acciones</a:t>
                      </a:r>
                      <a:endParaRPr lang="es-EC" sz="1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000" dirty="0">
                          <a:effectLst/>
                        </a:rPr>
                        <a:t>Responsable</a:t>
                      </a:r>
                      <a:endParaRPr lang="es-EC" sz="1000" dirty="0">
                        <a:effectLst/>
                        <a:latin typeface="Calibri"/>
                        <a:ea typeface="Calibri"/>
                        <a:cs typeface="Times New Roman"/>
                      </a:endParaRPr>
                    </a:p>
                  </a:txBody>
                  <a:tcPr marL="44450" marR="44450" marT="0" marB="0" anchor="ctr"/>
                </a:tc>
              </a:tr>
              <a:tr h="323850">
                <a:tc rowSpan="3">
                  <a:txBody>
                    <a:bodyPr/>
                    <a:lstStyle/>
                    <a:p>
                      <a:pPr>
                        <a:lnSpc>
                          <a:spcPct val="115000"/>
                        </a:lnSpc>
                        <a:spcAft>
                          <a:spcPts val="0"/>
                        </a:spcAft>
                      </a:pPr>
                      <a:r>
                        <a:rPr lang="es-EC" sz="1000">
                          <a:effectLst/>
                        </a:rPr>
                        <a:t>Documento de la política de seguridad de la información</a:t>
                      </a:r>
                      <a:endParaRPr lang="es-EC" sz="1100">
                        <a:effectLst/>
                        <a:latin typeface="Calibri"/>
                        <a:ea typeface="Calibri"/>
                        <a:cs typeface="Times New Roman"/>
                      </a:endParaRPr>
                    </a:p>
                  </a:txBody>
                  <a:tcPr marL="44450" marR="44450" marT="0" marB="0"/>
                </a:tc>
                <a:tc>
                  <a:txBody>
                    <a:bodyPr/>
                    <a:lstStyle/>
                    <a:p>
                      <a:pPr>
                        <a:lnSpc>
                          <a:spcPct val="115000"/>
                        </a:lnSpc>
                        <a:spcAft>
                          <a:spcPts val="0"/>
                        </a:spcAft>
                      </a:pPr>
                      <a:r>
                        <a:rPr lang="es-EC" sz="1000">
                          <a:effectLst/>
                        </a:rPr>
                        <a:t>Desarrollar, aprobar una política de seguridad de la información a nivel institucional</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Rectorado, Comité de Seguridad de la Información</a:t>
                      </a:r>
                      <a:endParaRPr lang="es-EC" sz="110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a:effectLst/>
                        </a:rPr>
                        <a:t>Publicar la política de seguridad de la información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Relaciones Públicas</a:t>
                      </a:r>
                      <a:endParaRPr lang="es-EC" sz="110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a:effectLst/>
                        </a:rPr>
                        <a:t>Comunicar la política de seguridad de la información a usuarios internos y  las relaciones con terceras partes.</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Todos los departamentos</a:t>
                      </a:r>
                      <a:endParaRPr lang="es-EC" sz="1100">
                        <a:effectLst/>
                        <a:latin typeface="Calibri"/>
                        <a:ea typeface="Calibri"/>
                        <a:cs typeface="Times New Roman"/>
                      </a:endParaRPr>
                    </a:p>
                  </a:txBody>
                  <a:tcPr marL="44450" marR="44450" marT="0" marB="0" anchor="ctr"/>
                </a:tc>
              </a:tr>
              <a:tr h="323850">
                <a:tc rowSpan="2">
                  <a:txBody>
                    <a:bodyPr/>
                    <a:lstStyle/>
                    <a:p>
                      <a:pPr>
                        <a:lnSpc>
                          <a:spcPct val="115000"/>
                        </a:lnSpc>
                        <a:spcAft>
                          <a:spcPts val="0"/>
                        </a:spcAft>
                      </a:pPr>
                      <a:r>
                        <a:rPr lang="es-EC" sz="1000">
                          <a:effectLst/>
                        </a:rPr>
                        <a:t>Revisión de la política de seguridad de la información</a:t>
                      </a:r>
                      <a:endParaRPr lang="es-EC" sz="1100">
                        <a:effectLst/>
                        <a:latin typeface="Calibri"/>
                        <a:ea typeface="Calibri"/>
                        <a:cs typeface="Times New Roman"/>
                      </a:endParaRPr>
                    </a:p>
                  </a:txBody>
                  <a:tcPr marL="44450" marR="44450" marT="0" marB="0"/>
                </a:tc>
                <a:tc>
                  <a:txBody>
                    <a:bodyPr/>
                    <a:lstStyle/>
                    <a:p>
                      <a:pPr>
                        <a:lnSpc>
                          <a:spcPct val="115000"/>
                        </a:lnSpc>
                        <a:spcAft>
                          <a:spcPts val="0"/>
                        </a:spcAft>
                      </a:pPr>
                      <a:r>
                        <a:rPr lang="es-EC" sz="1000">
                          <a:effectLst/>
                        </a:rPr>
                        <a:t>Verificar mensualmente el cumplimiento de política de seguridad de la información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a:effectLst/>
                        </a:rPr>
                        <a:t>Área de Seguridad de la información</a:t>
                      </a:r>
                      <a:endParaRPr lang="es-EC" sz="110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a:effectLst/>
                        </a:rPr>
                        <a:t>Revisar que la política esté actualizada de acuerdo a los cambios organizacionales.</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Rectorado</a:t>
                      </a:r>
                      <a:endParaRPr lang="es-EC" sz="1100" dirty="0">
                        <a:effectLst/>
                        <a:latin typeface="Calibri"/>
                        <a:ea typeface="Calibri"/>
                        <a:cs typeface="Times New Roman"/>
                      </a:endParaRPr>
                    </a:p>
                  </a:txBody>
                  <a:tcPr marL="44450" marR="44450" marT="0" marB="0" anchor="ctr"/>
                </a:tc>
              </a:tr>
            </a:tbl>
          </a:graphicData>
        </a:graphic>
      </p:graphicFrame>
      <p:sp>
        <p:nvSpPr>
          <p:cNvPr id="17" name="Rectangle 1"/>
          <p:cNvSpPr>
            <a:spLocks noChangeArrowheads="1"/>
          </p:cNvSpPr>
          <p:nvPr/>
        </p:nvSpPr>
        <p:spPr bwMode="auto">
          <a:xfrm>
            <a:off x="2410309" y="1887751"/>
            <a:ext cx="4572000" cy="26161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Pol</a:t>
            </a:r>
            <a:r>
              <a:rPr kumimoji="0" lang="es-EC" altLang="es-EC" sz="1100" b="1"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es-EC" alt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tica de seguridad de la informaci</a:t>
            </a:r>
            <a:r>
              <a:rPr kumimoji="0" lang="es-EC" altLang="es-EC" sz="1100" b="1"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alt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n</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6449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848" y="260648"/>
            <a:ext cx="8229600" cy="1143000"/>
          </a:xfrm>
        </p:spPr>
        <p:txBody>
          <a:bodyPr>
            <a:normAutofit/>
          </a:bodyPr>
          <a:lstStyle/>
          <a:p>
            <a:r>
              <a:rPr lang="es-EC" dirty="0" smtClean="0"/>
              <a:t> </a:t>
            </a:r>
            <a:r>
              <a:rPr lang="es-EC" sz="4000" dirty="0" smtClean="0"/>
              <a:t>Objetivos Específicos</a:t>
            </a:r>
            <a:endParaRPr lang="es-EC" sz="4000" dirty="0"/>
          </a:p>
        </p:txBody>
      </p:sp>
      <p:sp>
        <p:nvSpPr>
          <p:cNvPr id="6" name="Slide Number Placeholder 5"/>
          <p:cNvSpPr>
            <a:spLocks noGrp="1"/>
          </p:cNvSpPr>
          <p:nvPr>
            <p:ph type="sldNum" sz="quarter" idx="12"/>
          </p:nvPr>
        </p:nvSpPr>
        <p:spPr/>
        <p:txBody>
          <a:bodyPr/>
          <a:lstStyle/>
          <a:p>
            <a:fld id="{6964B78D-0A45-4A58-AEAB-56404164E249}" type="slidenum">
              <a:rPr lang="es-EC" smtClean="0"/>
              <a:t>7</a:t>
            </a:fld>
            <a:endParaRPr lang="es-EC"/>
          </a:p>
        </p:txBody>
      </p:sp>
      <p:sp>
        <p:nvSpPr>
          <p:cNvPr id="5" name="Rectangle 4"/>
          <p:cNvSpPr/>
          <p:nvPr/>
        </p:nvSpPr>
        <p:spPr>
          <a:xfrm>
            <a:off x="992199" y="1700808"/>
            <a:ext cx="7065889" cy="4662815"/>
          </a:xfrm>
          <a:prstGeom prst="rect">
            <a:avLst/>
          </a:prstGeom>
        </p:spPr>
        <p:txBody>
          <a:bodyPr wrap="square">
            <a:spAutoFit/>
          </a:bodyPr>
          <a:lstStyle/>
          <a:p>
            <a:pPr marL="342900" lvl="0" indent="-342900" algn="just">
              <a:lnSpc>
                <a:spcPct val="150000"/>
              </a:lnSpc>
              <a:buFont typeface="+mj-lt"/>
              <a:buAutoNum type="arabicPeriod"/>
            </a:pPr>
            <a:r>
              <a:rPr lang="es-ES" b="1" dirty="0"/>
              <a:t>Determinar el nivel de riesgo</a:t>
            </a:r>
            <a:r>
              <a:rPr lang="es-ES" dirty="0"/>
              <a:t> de seguridad de la información del proceso de Admisión </a:t>
            </a:r>
            <a:r>
              <a:rPr lang="es-ES" dirty="0" smtClean="0"/>
              <a:t>de estudiantes de pregrado en </a:t>
            </a:r>
            <a:r>
              <a:rPr lang="es-ES" dirty="0"/>
              <a:t>la </a:t>
            </a:r>
            <a:r>
              <a:rPr lang="es-ES" dirty="0" smtClean="0"/>
              <a:t>UTE en la ciudad de Quito </a:t>
            </a:r>
            <a:r>
              <a:rPr lang="es-ES" dirty="0"/>
              <a:t>de </a:t>
            </a:r>
            <a:r>
              <a:rPr lang="es-ES" dirty="0" smtClean="0"/>
              <a:t>mediante el análisis de riesgo de acuerdo </a:t>
            </a:r>
            <a:r>
              <a:rPr lang="es-ES" dirty="0"/>
              <a:t>con la norma ISO/IEC </a:t>
            </a:r>
            <a:r>
              <a:rPr lang="es-ES" dirty="0" smtClean="0"/>
              <a:t>27005:2011</a:t>
            </a:r>
          </a:p>
          <a:p>
            <a:pPr marL="342900" lvl="0" indent="-342900" algn="just">
              <a:lnSpc>
                <a:spcPct val="150000"/>
              </a:lnSpc>
              <a:buFont typeface="+mj-lt"/>
              <a:buAutoNum type="arabicPeriod"/>
            </a:pPr>
            <a:endParaRPr lang="es-EC" dirty="0"/>
          </a:p>
          <a:p>
            <a:pPr marL="342900" lvl="0" indent="-342900" algn="just">
              <a:lnSpc>
                <a:spcPct val="150000"/>
              </a:lnSpc>
              <a:buFont typeface="+mj-lt"/>
              <a:buAutoNum type="arabicPeriod"/>
            </a:pPr>
            <a:r>
              <a:rPr lang="es-ES" b="1" dirty="0"/>
              <a:t>Determinar la brecha</a:t>
            </a:r>
            <a:r>
              <a:rPr lang="es-ES" dirty="0"/>
              <a:t> respecto a los requerimientos del estándar ISO/IEC 27001:2005 para el proceso de Admisión de estudiantes </a:t>
            </a:r>
            <a:r>
              <a:rPr lang="es-ES" dirty="0" smtClean="0"/>
              <a:t>de pregrado en </a:t>
            </a:r>
            <a:r>
              <a:rPr lang="es-ES" dirty="0"/>
              <a:t>la Universidad Tecnológica Equinoccial</a:t>
            </a:r>
            <a:r>
              <a:rPr lang="es-ES" dirty="0" smtClean="0"/>
              <a:t>.</a:t>
            </a:r>
          </a:p>
          <a:p>
            <a:pPr marL="342900" lvl="0" indent="-342900" algn="just">
              <a:lnSpc>
                <a:spcPct val="150000"/>
              </a:lnSpc>
              <a:buFont typeface="+mj-lt"/>
              <a:buAutoNum type="arabicPeriod"/>
            </a:pPr>
            <a:endParaRPr lang="es-EC" dirty="0"/>
          </a:p>
          <a:p>
            <a:pPr marL="342900" indent="-342900" algn="just">
              <a:lnSpc>
                <a:spcPct val="150000"/>
              </a:lnSpc>
              <a:buFont typeface="+mj-lt"/>
              <a:buAutoNum type="arabicPeriod"/>
            </a:pPr>
            <a:r>
              <a:rPr lang="es-ES" b="1" dirty="0"/>
              <a:t>Elaborar un plan de tratamiento de riesgos </a:t>
            </a:r>
            <a:r>
              <a:rPr lang="es-ES" dirty="0" smtClean="0"/>
              <a:t>enfocado en </a:t>
            </a:r>
            <a:r>
              <a:rPr lang="es-ES" dirty="0"/>
              <a:t>los puntos de mayor prioridad </a:t>
            </a:r>
            <a:r>
              <a:rPr lang="es-ES" dirty="0" smtClean="0"/>
              <a:t>y riesgos sobre </a:t>
            </a:r>
            <a:r>
              <a:rPr lang="es-ES" dirty="0"/>
              <a:t>este proceso.</a:t>
            </a:r>
            <a:endParaRPr lang="es-EC" dirty="0"/>
          </a:p>
        </p:txBody>
      </p:sp>
    </p:spTree>
    <p:extLst>
      <p:ext uri="{BB962C8B-B14F-4D97-AF65-F5344CB8AC3E}">
        <p14:creationId xmlns:p14="http://schemas.microsoft.com/office/powerpoint/2010/main" val="1403979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70</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sz="1600" dirty="0"/>
          </a:p>
        </p:txBody>
      </p:sp>
      <p:sp>
        <p:nvSpPr>
          <p:cNvPr id="16" name="TextBox 15"/>
          <p:cNvSpPr txBox="1"/>
          <p:nvPr/>
        </p:nvSpPr>
        <p:spPr>
          <a:xfrm>
            <a:off x="2425772" y="1421511"/>
            <a:ext cx="2778453" cy="338554"/>
          </a:xfrm>
          <a:prstGeom prst="rect">
            <a:avLst/>
          </a:prstGeom>
          <a:solidFill>
            <a:schemeClr val="accent1">
              <a:lumMod val="20000"/>
              <a:lumOff val="80000"/>
            </a:schemeClr>
          </a:solidFill>
        </p:spPr>
        <p:txBody>
          <a:bodyPr wrap="none" rtlCol="0">
            <a:spAutoFit/>
          </a:bodyPr>
          <a:lstStyle/>
          <a:p>
            <a:pPr lvl="0"/>
            <a:r>
              <a:rPr lang="es-ES" sz="1600" b="1" dirty="0" smtClean="0"/>
              <a:t>Plan de tratamiento de riesgos</a:t>
            </a:r>
            <a:endParaRPr lang="es-ES" sz="1600" dirty="0"/>
          </a:p>
        </p:txBody>
      </p:sp>
      <p:sp>
        <p:nvSpPr>
          <p:cNvPr id="17" name="Rectangle 1"/>
          <p:cNvSpPr>
            <a:spLocks noChangeArrowheads="1"/>
          </p:cNvSpPr>
          <p:nvPr/>
        </p:nvSpPr>
        <p:spPr bwMode="auto">
          <a:xfrm>
            <a:off x="2410309" y="1887751"/>
            <a:ext cx="4572000" cy="26161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Organización</a:t>
            </a:r>
            <a:r>
              <a:rPr kumimoji="0" lang="es-EC" altLang="es-EC" sz="1100" b="1" i="0" u="none" strike="noStrike" cap="none" normalizeH="0" dirty="0" smtClean="0">
                <a:ln>
                  <a:noFill/>
                </a:ln>
                <a:solidFill>
                  <a:schemeClr val="tx1"/>
                </a:solidFill>
                <a:effectLst/>
                <a:latin typeface="Arial" pitchFamily="34" charset="0"/>
                <a:ea typeface="Calibri" pitchFamily="34" charset="0"/>
                <a:cs typeface="Arial" pitchFamily="34" charset="0"/>
              </a:rPr>
              <a:t> interna</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51016258"/>
              </p:ext>
            </p:extLst>
          </p:nvPr>
        </p:nvGraphicFramePr>
        <p:xfrm>
          <a:off x="2678139" y="2287768"/>
          <a:ext cx="5710284" cy="3690552"/>
        </p:xfrm>
        <a:graphic>
          <a:graphicData uri="http://schemas.openxmlformats.org/drawingml/2006/table">
            <a:tbl>
              <a:tblPr firstRow="1" firstCol="1" bandRow="1">
                <a:tableStyleId>{B301B821-A1FF-4177-AEE7-76D212191A09}</a:tableStyleId>
              </a:tblPr>
              <a:tblGrid>
                <a:gridCol w="2281518"/>
                <a:gridCol w="2281518"/>
                <a:gridCol w="1147248"/>
              </a:tblGrid>
              <a:tr h="185352">
                <a:tc>
                  <a:txBody>
                    <a:bodyPr/>
                    <a:lstStyle/>
                    <a:p>
                      <a:pPr>
                        <a:lnSpc>
                          <a:spcPct val="115000"/>
                        </a:lnSpc>
                        <a:spcAft>
                          <a:spcPts val="0"/>
                        </a:spcAft>
                      </a:pPr>
                      <a:r>
                        <a:rPr lang="es-EC" sz="1000" dirty="0">
                          <a:effectLst/>
                        </a:rPr>
                        <a:t>Control</a:t>
                      </a:r>
                      <a:endParaRPr lang="es-EC" sz="1000" dirty="0">
                        <a:effectLst/>
                        <a:latin typeface="Calibri"/>
                        <a:ea typeface="Calibri"/>
                        <a:cs typeface="Times New Roman"/>
                      </a:endParaRPr>
                    </a:p>
                  </a:txBody>
                  <a:tcPr marL="26211" marR="26211" marT="0" marB="0"/>
                </a:tc>
                <a:tc>
                  <a:txBody>
                    <a:bodyPr/>
                    <a:lstStyle/>
                    <a:p>
                      <a:pPr algn="ctr">
                        <a:lnSpc>
                          <a:spcPct val="115000"/>
                        </a:lnSpc>
                        <a:spcAft>
                          <a:spcPts val="0"/>
                        </a:spcAft>
                      </a:pPr>
                      <a:r>
                        <a:rPr lang="es-EC" sz="1000" dirty="0">
                          <a:effectLst/>
                        </a:rPr>
                        <a:t>Acciones</a:t>
                      </a:r>
                      <a:endParaRPr lang="es-EC" sz="1000" dirty="0">
                        <a:effectLst/>
                        <a:latin typeface="Calibri"/>
                        <a:ea typeface="Calibri"/>
                        <a:cs typeface="Times New Roman"/>
                      </a:endParaRPr>
                    </a:p>
                  </a:txBody>
                  <a:tcPr marL="26211" marR="26211" marT="0" marB="0" anchor="ctr"/>
                </a:tc>
                <a:tc>
                  <a:txBody>
                    <a:bodyPr/>
                    <a:lstStyle/>
                    <a:p>
                      <a:pPr algn="ctr">
                        <a:lnSpc>
                          <a:spcPct val="115000"/>
                        </a:lnSpc>
                        <a:spcAft>
                          <a:spcPts val="0"/>
                        </a:spcAft>
                      </a:pPr>
                      <a:r>
                        <a:rPr lang="es-EC" sz="1000" dirty="0">
                          <a:effectLst/>
                        </a:rPr>
                        <a:t>Responsable</a:t>
                      </a:r>
                      <a:endParaRPr lang="es-EC" sz="1000" dirty="0">
                        <a:effectLst/>
                        <a:latin typeface="Calibri"/>
                        <a:ea typeface="Calibri"/>
                        <a:cs typeface="Times New Roman"/>
                      </a:endParaRPr>
                    </a:p>
                  </a:txBody>
                  <a:tcPr marL="26211" marR="26211" marT="0" marB="0" anchor="ctr"/>
                </a:tc>
              </a:tr>
              <a:tr h="310044">
                <a:tc>
                  <a:txBody>
                    <a:bodyPr/>
                    <a:lstStyle/>
                    <a:p>
                      <a:pPr>
                        <a:lnSpc>
                          <a:spcPct val="115000"/>
                        </a:lnSpc>
                        <a:spcAft>
                          <a:spcPts val="0"/>
                        </a:spcAft>
                      </a:pPr>
                      <a:r>
                        <a:rPr lang="es-EC" sz="1000" dirty="0">
                          <a:effectLst/>
                        </a:rPr>
                        <a:t>Compromiso de la dirección para la seguridad de la información</a:t>
                      </a:r>
                      <a:endParaRPr lang="es-EC" sz="1000" dirty="0">
                        <a:effectLst/>
                        <a:latin typeface="Calibri"/>
                        <a:ea typeface="Calibri"/>
                        <a:cs typeface="Times New Roman"/>
                      </a:endParaRPr>
                    </a:p>
                  </a:txBody>
                  <a:tcPr marL="26211" marR="26211" marT="0" marB="0"/>
                </a:tc>
                <a:tc>
                  <a:txBody>
                    <a:bodyPr/>
                    <a:lstStyle/>
                    <a:p>
                      <a:pPr>
                        <a:lnSpc>
                          <a:spcPct val="115000"/>
                        </a:lnSpc>
                        <a:spcAft>
                          <a:spcPts val="0"/>
                        </a:spcAft>
                      </a:pPr>
                      <a:r>
                        <a:rPr lang="es-EC" sz="1000" dirty="0">
                          <a:effectLst/>
                        </a:rPr>
                        <a:t>Asignar recursos para el desarrollo de las actividades relacionadas a la seguridad de la información</a:t>
                      </a:r>
                      <a:endParaRPr lang="es-EC" sz="1000" dirty="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dirty="0">
                          <a:effectLst/>
                        </a:rPr>
                        <a:t>Rectorado</a:t>
                      </a:r>
                      <a:endParaRPr lang="es-EC" sz="1000" dirty="0">
                        <a:effectLst/>
                        <a:latin typeface="Calibri"/>
                        <a:ea typeface="Calibri"/>
                        <a:cs typeface="Times New Roman"/>
                      </a:endParaRPr>
                    </a:p>
                  </a:txBody>
                  <a:tcPr marL="26211" marR="26211" marT="0" marB="0" anchor="ctr"/>
                </a:tc>
              </a:tr>
              <a:tr h="310044">
                <a:tc rowSpan="6">
                  <a:txBody>
                    <a:bodyPr/>
                    <a:lstStyle/>
                    <a:p>
                      <a:pPr>
                        <a:lnSpc>
                          <a:spcPct val="115000"/>
                        </a:lnSpc>
                        <a:spcAft>
                          <a:spcPts val="0"/>
                        </a:spcAft>
                      </a:pPr>
                      <a:r>
                        <a:rPr lang="es-EC" sz="1000" dirty="0">
                          <a:effectLst/>
                        </a:rPr>
                        <a:t>Asignación de responsabilidades sobre seguridad de la información</a:t>
                      </a:r>
                      <a:endParaRPr lang="es-EC" sz="1000" dirty="0">
                        <a:effectLst/>
                        <a:latin typeface="Calibri"/>
                        <a:ea typeface="Calibri"/>
                        <a:cs typeface="Times New Roman"/>
                      </a:endParaRPr>
                    </a:p>
                  </a:txBody>
                  <a:tcPr marL="26211" marR="26211" marT="0" marB="0"/>
                </a:tc>
                <a:tc>
                  <a:txBody>
                    <a:bodyPr/>
                    <a:lstStyle/>
                    <a:p>
                      <a:pPr>
                        <a:lnSpc>
                          <a:spcPct val="115000"/>
                        </a:lnSpc>
                        <a:spcAft>
                          <a:spcPts val="0"/>
                        </a:spcAft>
                      </a:pPr>
                      <a:r>
                        <a:rPr lang="es-EC" sz="1000" dirty="0">
                          <a:effectLst/>
                        </a:rPr>
                        <a:t>Crear un área específica para tratar temas de Seguridad de la Información, que reporte directamente a Rectorado </a:t>
                      </a:r>
                      <a:endParaRPr lang="es-EC" sz="1000" dirty="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a:effectLst/>
                        </a:rPr>
                        <a:t>Rectorado</a:t>
                      </a:r>
                      <a:endParaRPr lang="es-EC" sz="1000">
                        <a:effectLst/>
                        <a:latin typeface="Calibri"/>
                        <a:ea typeface="Calibri"/>
                        <a:cs typeface="Times New Roman"/>
                      </a:endParaRPr>
                    </a:p>
                  </a:txBody>
                  <a:tcPr marL="26211" marR="26211" marT="0" marB="0" anchor="ctr"/>
                </a:tc>
              </a:tr>
              <a:tr h="310044">
                <a:tc vMerge="1">
                  <a:txBody>
                    <a:bodyPr/>
                    <a:lstStyle/>
                    <a:p>
                      <a:endParaRPr lang="es-EC"/>
                    </a:p>
                  </a:txBody>
                  <a:tcPr/>
                </a:tc>
                <a:tc>
                  <a:txBody>
                    <a:bodyPr/>
                    <a:lstStyle/>
                    <a:p>
                      <a:pPr>
                        <a:lnSpc>
                          <a:spcPct val="115000"/>
                        </a:lnSpc>
                        <a:spcAft>
                          <a:spcPts val="0"/>
                        </a:spcAft>
                      </a:pPr>
                      <a:r>
                        <a:rPr lang="es-EC" sz="1000" dirty="0">
                          <a:effectLst/>
                        </a:rPr>
                        <a:t>Definir los roles y responsabilidades del área de Seguridad de la Información</a:t>
                      </a:r>
                      <a:endParaRPr lang="es-EC" sz="1000" dirty="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a:effectLst/>
                        </a:rPr>
                        <a:t>Rectorado</a:t>
                      </a:r>
                      <a:endParaRPr lang="es-EC" sz="1000">
                        <a:effectLst/>
                        <a:latin typeface="Calibri"/>
                        <a:ea typeface="Calibri"/>
                        <a:cs typeface="Times New Roman"/>
                      </a:endParaRPr>
                    </a:p>
                  </a:txBody>
                  <a:tcPr marL="26211" marR="26211" marT="0" marB="0" anchor="ctr"/>
                </a:tc>
              </a:tr>
              <a:tr h="310044">
                <a:tc vMerge="1">
                  <a:txBody>
                    <a:bodyPr/>
                    <a:lstStyle/>
                    <a:p>
                      <a:endParaRPr lang="es-EC"/>
                    </a:p>
                  </a:txBody>
                  <a:tcPr/>
                </a:tc>
                <a:tc>
                  <a:txBody>
                    <a:bodyPr/>
                    <a:lstStyle/>
                    <a:p>
                      <a:pPr>
                        <a:lnSpc>
                          <a:spcPct val="115000"/>
                        </a:lnSpc>
                        <a:spcAft>
                          <a:spcPts val="0"/>
                        </a:spcAft>
                      </a:pPr>
                      <a:r>
                        <a:rPr lang="es-EC" sz="1000" dirty="0">
                          <a:effectLst/>
                        </a:rPr>
                        <a:t>Designar al oficial de seguridad de la información</a:t>
                      </a:r>
                      <a:endParaRPr lang="es-EC" sz="1000" dirty="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a:effectLst/>
                        </a:rPr>
                        <a:t>Área de Seguridad de la información</a:t>
                      </a:r>
                      <a:endParaRPr lang="es-EC" sz="1000">
                        <a:effectLst/>
                        <a:latin typeface="Calibri"/>
                        <a:ea typeface="Calibri"/>
                        <a:cs typeface="Times New Roman"/>
                      </a:endParaRPr>
                    </a:p>
                  </a:txBody>
                  <a:tcPr marL="26211" marR="26211" marT="0" marB="0" anchor="ctr"/>
                </a:tc>
              </a:tr>
              <a:tr h="413392">
                <a:tc vMerge="1">
                  <a:txBody>
                    <a:bodyPr/>
                    <a:lstStyle/>
                    <a:p>
                      <a:endParaRPr lang="es-EC"/>
                    </a:p>
                  </a:txBody>
                  <a:tcPr/>
                </a:tc>
                <a:tc>
                  <a:txBody>
                    <a:bodyPr/>
                    <a:lstStyle/>
                    <a:p>
                      <a:pPr>
                        <a:lnSpc>
                          <a:spcPct val="115000"/>
                        </a:lnSpc>
                        <a:spcAft>
                          <a:spcPts val="0"/>
                        </a:spcAft>
                      </a:pPr>
                      <a:r>
                        <a:rPr lang="es-EC" sz="1000" dirty="0">
                          <a:effectLst/>
                        </a:rPr>
                        <a:t>Desarrollar la planificación anual de las actividades de seguridad de la información en función de los objetivos institucionales.</a:t>
                      </a:r>
                      <a:endParaRPr lang="es-EC" sz="1000" dirty="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a:effectLst/>
                        </a:rPr>
                        <a:t>Área de Seguridad de la información</a:t>
                      </a:r>
                      <a:endParaRPr lang="es-EC" sz="1000">
                        <a:effectLst/>
                        <a:latin typeface="Calibri"/>
                        <a:ea typeface="Calibri"/>
                        <a:cs typeface="Times New Roman"/>
                      </a:endParaRPr>
                    </a:p>
                  </a:txBody>
                  <a:tcPr marL="26211" marR="26211" marT="0" marB="0" anchor="ctr"/>
                </a:tc>
              </a:tr>
              <a:tr h="310044">
                <a:tc vMerge="1">
                  <a:txBody>
                    <a:bodyPr/>
                    <a:lstStyle/>
                    <a:p>
                      <a:endParaRPr lang="es-EC"/>
                    </a:p>
                  </a:txBody>
                  <a:tcPr/>
                </a:tc>
                <a:tc>
                  <a:txBody>
                    <a:bodyPr/>
                    <a:lstStyle/>
                    <a:p>
                      <a:pPr>
                        <a:lnSpc>
                          <a:spcPct val="115000"/>
                        </a:lnSpc>
                        <a:spcAft>
                          <a:spcPts val="0"/>
                        </a:spcAft>
                      </a:pPr>
                      <a:r>
                        <a:rPr lang="es-EC" sz="1000" dirty="0">
                          <a:effectLst/>
                        </a:rPr>
                        <a:t>Definir, aprobar y difundir las normas y procedimientos de seguridad de la información para toda la Universidad</a:t>
                      </a:r>
                      <a:endParaRPr lang="es-EC" sz="1000" dirty="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dirty="0">
                          <a:effectLst/>
                        </a:rPr>
                        <a:t>Área de Seguridad de la información</a:t>
                      </a:r>
                      <a:endParaRPr lang="es-EC" sz="1000" dirty="0">
                        <a:effectLst/>
                        <a:latin typeface="Calibri"/>
                        <a:ea typeface="Calibri"/>
                        <a:cs typeface="Times New Roman"/>
                      </a:endParaRPr>
                    </a:p>
                  </a:txBody>
                  <a:tcPr marL="26211" marR="26211" marT="0" marB="0" anchor="ctr"/>
                </a:tc>
              </a:tr>
              <a:tr h="516739">
                <a:tc vMerge="1">
                  <a:txBody>
                    <a:bodyPr/>
                    <a:lstStyle/>
                    <a:p>
                      <a:endParaRPr lang="es-EC"/>
                    </a:p>
                  </a:txBody>
                  <a:tcPr/>
                </a:tc>
                <a:tc>
                  <a:txBody>
                    <a:bodyPr/>
                    <a:lstStyle/>
                    <a:p>
                      <a:pPr>
                        <a:lnSpc>
                          <a:spcPct val="115000"/>
                        </a:lnSpc>
                        <a:spcAft>
                          <a:spcPts val="0"/>
                        </a:spcAft>
                      </a:pPr>
                      <a:r>
                        <a:rPr lang="es-EC" sz="1000">
                          <a:effectLst/>
                        </a:rPr>
                        <a:t>Establecer y  comunicar  las directrices generales de seguridad de la información a los usuarios internos y externos que tengan relación con la Universidad.</a:t>
                      </a:r>
                      <a:endParaRPr lang="es-EC" sz="1000">
                        <a:effectLst/>
                        <a:latin typeface="Calibri"/>
                        <a:ea typeface="Calibri"/>
                        <a:cs typeface="Times New Roman"/>
                      </a:endParaRPr>
                    </a:p>
                  </a:txBody>
                  <a:tcPr marL="26211" marR="26211" marT="0" marB="0" anchor="ctr"/>
                </a:tc>
                <a:tc>
                  <a:txBody>
                    <a:bodyPr/>
                    <a:lstStyle/>
                    <a:p>
                      <a:pPr>
                        <a:lnSpc>
                          <a:spcPct val="115000"/>
                        </a:lnSpc>
                        <a:spcAft>
                          <a:spcPts val="0"/>
                        </a:spcAft>
                      </a:pPr>
                      <a:r>
                        <a:rPr lang="es-EC" sz="1000" dirty="0">
                          <a:effectLst/>
                        </a:rPr>
                        <a:t>Área de Seguridad de la información</a:t>
                      </a:r>
                      <a:endParaRPr lang="es-EC" sz="1000" dirty="0">
                        <a:effectLst/>
                        <a:latin typeface="Calibri"/>
                        <a:ea typeface="Calibri"/>
                        <a:cs typeface="Times New Roman"/>
                      </a:endParaRPr>
                    </a:p>
                  </a:txBody>
                  <a:tcPr marL="26211" marR="26211" marT="0" marB="0" anchor="ctr"/>
                </a:tc>
              </a:tr>
            </a:tbl>
          </a:graphicData>
        </a:graphic>
      </p:graphicFrame>
    </p:spTree>
    <p:extLst>
      <p:ext uri="{BB962C8B-B14F-4D97-AF65-F5344CB8AC3E}">
        <p14:creationId xmlns:p14="http://schemas.microsoft.com/office/powerpoint/2010/main" val="383117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71</a:t>
            </a:fld>
            <a:endParaRPr lang="es-EC"/>
          </a:p>
        </p:txBody>
      </p:sp>
      <p:sp>
        <p:nvSpPr>
          <p:cNvPr id="6" name="Cuadro de texto 14"/>
          <p:cNvSpPr txBox="1"/>
          <p:nvPr/>
        </p:nvSpPr>
        <p:spPr>
          <a:xfrm>
            <a:off x="251520" y="31029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251520" y="3606324"/>
            <a:ext cx="1598400" cy="665532"/>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251520" y="4271856"/>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251520" y="4775824"/>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251520" y="1590788"/>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251520" y="2093058"/>
            <a:ext cx="159870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251520" y="2597026"/>
            <a:ext cx="1599160"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251520" y="5286350"/>
            <a:ext cx="1599567" cy="503968"/>
          </a:xfrm>
          <a:prstGeom prst="rect">
            <a:avLst/>
          </a:prstGeom>
          <a:noFill/>
          <a:ln w="635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251520" y="5790318"/>
            <a:ext cx="1599567" cy="503968"/>
          </a:xfrm>
          <a:prstGeom prst="rect">
            <a:avLst/>
          </a:prstGeom>
          <a:ln/>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100" dirty="0">
                <a:effectLst/>
                <a:latin typeface="Arial" panose="020B0604020202020204" pitchFamily="34" charset="0"/>
                <a:ea typeface="Calibri"/>
                <a:cs typeface="Arial" panose="020B0604020202020204" pitchFamily="34" charset="0"/>
              </a:rPr>
              <a:t>Emisión de informes </a:t>
            </a:r>
            <a:r>
              <a:rPr lang="es-EC" sz="1100" dirty="0" smtClean="0">
                <a:effectLst/>
                <a:latin typeface="Arial" panose="020B0604020202020204" pitchFamily="34" charset="0"/>
                <a:ea typeface="Calibri"/>
                <a:cs typeface="Arial" panose="020B0604020202020204" pitchFamily="34" charset="0"/>
              </a:rPr>
              <a:t>finales</a:t>
            </a:r>
            <a:endParaRPr lang="es-EC" sz="1100" dirty="0">
              <a:effectLst/>
              <a:latin typeface="Arial" panose="020B0604020202020204" pitchFamily="34" charset="0"/>
              <a:ea typeface="Calibri"/>
              <a:cs typeface="Arial" panose="020B0604020202020204" pitchFamily="34" charset="0"/>
            </a:endParaRPr>
          </a:p>
        </p:txBody>
      </p:sp>
      <p:cxnSp>
        <p:nvCxnSpPr>
          <p:cNvPr id="4" name="Straight Connector 3"/>
          <p:cNvCxnSpPr/>
          <p:nvPr/>
        </p:nvCxnSpPr>
        <p:spPr>
          <a:xfrm>
            <a:off x="1849920" y="6031742"/>
            <a:ext cx="46094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12027" y="1268760"/>
            <a:ext cx="6292421" cy="5025526"/>
          </a:xfrm>
          <a:prstGeom prst="rect">
            <a:avLst/>
          </a:prstGeom>
          <a:noFill/>
          <a:ln>
            <a:solidFill>
              <a:schemeClr val="accent1">
                <a:lumMod val="40000"/>
                <a:lumOff val="60000"/>
              </a:schemeClr>
            </a:solidFill>
          </a:ln>
        </p:spPr>
        <p:txBody>
          <a:bodyPr wrap="square" rtlCol="0">
            <a:noAutofit/>
          </a:bodyPr>
          <a:lstStyle/>
          <a:p>
            <a:endParaRPr lang="es-EC" sz="1600" dirty="0"/>
          </a:p>
        </p:txBody>
      </p:sp>
      <p:sp>
        <p:nvSpPr>
          <p:cNvPr id="16" name="TextBox 15"/>
          <p:cNvSpPr txBox="1"/>
          <p:nvPr/>
        </p:nvSpPr>
        <p:spPr>
          <a:xfrm>
            <a:off x="2425772" y="1421511"/>
            <a:ext cx="2778453" cy="338554"/>
          </a:xfrm>
          <a:prstGeom prst="rect">
            <a:avLst/>
          </a:prstGeom>
          <a:solidFill>
            <a:schemeClr val="accent1">
              <a:lumMod val="20000"/>
              <a:lumOff val="80000"/>
            </a:schemeClr>
          </a:solidFill>
        </p:spPr>
        <p:txBody>
          <a:bodyPr wrap="none" rtlCol="0">
            <a:spAutoFit/>
          </a:bodyPr>
          <a:lstStyle/>
          <a:p>
            <a:pPr lvl="0"/>
            <a:r>
              <a:rPr lang="es-ES" sz="1600" b="1" dirty="0" smtClean="0"/>
              <a:t>Plan de tratamiento de riesgos</a:t>
            </a:r>
            <a:endParaRPr lang="es-ES" sz="1600" dirty="0"/>
          </a:p>
        </p:txBody>
      </p:sp>
      <p:sp>
        <p:nvSpPr>
          <p:cNvPr id="17" name="Rectangle 1"/>
          <p:cNvSpPr>
            <a:spLocks noChangeArrowheads="1"/>
          </p:cNvSpPr>
          <p:nvPr/>
        </p:nvSpPr>
        <p:spPr bwMode="auto">
          <a:xfrm>
            <a:off x="2410309" y="1887751"/>
            <a:ext cx="4572000" cy="261610"/>
          </a:xfrm>
          <a:prstGeom prst="rect">
            <a:avLst/>
          </a:prstGeom>
          <a:solidFill>
            <a:srgbClr val="F2F2F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0663" algn="l" defTabSz="914400" rtl="0" eaLnBrk="1" fontAlgn="base" latinLnBrk="0" hangingPunct="1">
              <a:lnSpc>
                <a:spcPct val="100000"/>
              </a:lnSpc>
              <a:spcBef>
                <a:spcPct val="0"/>
              </a:spcBef>
              <a:spcAft>
                <a:spcPct val="0"/>
              </a:spcAft>
              <a:buClrTx/>
              <a:buSzTx/>
              <a:buFontTx/>
              <a:buNone/>
              <a:tabLst/>
            </a:pPr>
            <a:r>
              <a:rPr kumimoji="0" lang="es-EC" altLang="es-EC"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Clasificación de la información</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444793797"/>
              </p:ext>
            </p:extLst>
          </p:nvPr>
        </p:nvGraphicFramePr>
        <p:xfrm>
          <a:off x="2564054" y="2345042"/>
          <a:ext cx="5788365" cy="3478530"/>
        </p:xfrm>
        <a:graphic>
          <a:graphicData uri="http://schemas.openxmlformats.org/drawingml/2006/table">
            <a:tbl>
              <a:tblPr firstRow="1" firstCol="1" bandRow="1">
                <a:tableStyleId>{B301B821-A1FF-4177-AEE7-76D212191A09}</a:tableStyleId>
              </a:tblPr>
              <a:tblGrid>
                <a:gridCol w="1741278"/>
                <a:gridCol w="2556274"/>
                <a:gridCol w="1490813"/>
              </a:tblGrid>
              <a:tr h="323850">
                <a:tc>
                  <a:txBody>
                    <a:bodyPr/>
                    <a:lstStyle/>
                    <a:p>
                      <a:pPr>
                        <a:lnSpc>
                          <a:spcPct val="115000"/>
                        </a:lnSpc>
                        <a:spcAft>
                          <a:spcPts val="0"/>
                        </a:spcAft>
                      </a:pPr>
                      <a:r>
                        <a:rPr lang="es-EC" sz="1100" dirty="0">
                          <a:effectLst/>
                        </a:rPr>
                        <a:t>Control</a:t>
                      </a:r>
                      <a:endParaRPr lang="es-EC" sz="1100" dirty="0">
                        <a:effectLst/>
                        <a:latin typeface="Calibri"/>
                        <a:ea typeface="Calibri"/>
                        <a:cs typeface="Times New Roman"/>
                      </a:endParaRPr>
                    </a:p>
                  </a:txBody>
                  <a:tcPr marL="26211" marR="26211" marT="0" marB="0"/>
                </a:tc>
                <a:tc>
                  <a:txBody>
                    <a:bodyPr/>
                    <a:lstStyle/>
                    <a:p>
                      <a:pPr algn="ctr">
                        <a:lnSpc>
                          <a:spcPct val="115000"/>
                        </a:lnSpc>
                        <a:spcAft>
                          <a:spcPts val="0"/>
                        </a:spcAft>
                      </a:pPr>
                      <a:r>
                        <a:rPr lang="es-EC" sz="1100" dirty="0">
                          <a:effectLst/>
                        </a:rPr>
                        <a:t>Acciones</a:t>
                      </a:r>
                      <a:endParaRPr lang="es-EC" sz="1100" dirty="0">
                        <a:effectLst/>
                        <a:latin typeface="Calibri"/>
                        <a:ea typeface="Calibri"/>
                        <a:cs typeface="Times New Roman"/>
                      </a:endParaRPr>
                    </a:p>
                  </a:txBody>
                  <a:tcPr marL="26211" marR="26211" marT="0" marB="0" anchor="ctr"/>
                </a:tc>
                <a:tc>
                  <a:txBody>
                    <a:bodyPr/>
                    <a:lstStyle/>
                    <a:p>
                      <a:pPr algn="ctr">
                        <a:lnSpc>
                          <a:spcPct val="115000"/>
                        </a:lnSpc>
                        <a:spcAft>
                          <a:spcPts val="0"/>
                        </a:spcAft>
                      </a:pPr>
                      <a:r>
                        <a:rPr lang="es-EC" sz="1100" dirty="0">
                          <a:effectLst/>
                        </a:rPr>
                        <a:t>Responsable</a:t>
                      </a:r>
                      <a:endParaRPr lang="es-EC" sz="1100" dirty="0">
                        <a:effectLst/>
                        <a:latin typeface="Calibri"/>
                        <a:ea typeface="Calibri"/>
                        <a:cs typeface="Times New Roman"/>
                      </a:endParaRPr>
                    </a:p>
                  </a:txBody>
                  <a:tcPr marL="26211" marR="26211" marT="0" marB="0" anchor="ctr"/>
                </a:tc>
              </a:tr>
              <a:tr h="323850">
                <a:tc rowSpan="4">
                  <a:txBody>
                    <a:bodyPr/>
                    <a:lstStyle/>
                    <a:p>
                      <a:pPr>
                        <a:lnSpc>
                          <a:spcPct val="115000"/>
                        </a:lnSpc>
                        <a:spcAft>
                          <a:spcPts val="0"/>
                        </a:spcAft>
                      </a:pPr>
                      <a:r>
                        <a:rPr lang="es-EC" sz="1000" dirty="0">
                          <a:effectLst/>
                        </a:rPr>
                        <a:t>Directrices de clasificación</a:t>
                      </a:r>
                      <a:endParaRPr lang="es-EC" sz="1100" dirty="0">
                        <a:effectLst/>
                        <a:latin typeface="Calibri"/>
                        <a:ea typeface="Calibri"/>
                        <a:cs typeface="Times New Roman"/>
                      </a:endParaRPr>
                    </a:p>
                  </a:txBody>
                  <a:tcPr marL="44450" marR="44450" marT="0" marB="0"/>
                </a:tc>
                <a:tc>
                  <a:txBody>
                    <a:bodyPr/>
                    <a:lstStyle/>
                    <a:p>
                      <a:pPr>
                        <a:lnSpc>
                          <a:spcPct val="115000"/>
                        </a:lnSpc>
                        <a:spcAft>
                          <a:spcPts val="0"/>
                        </a:spcAft>
                      </a:pPr>
                      <a:r>
                        <a:rPr lang="es-EC" sz="1000" dirty="0">
                          <a:effectLst/>
                        </a:rPr>
                        <a:t>Definir y aprobar  las directrices de clasificación de la información en la Universidad</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Rectorado, Área de Seguridad de la Información</a:t>
                      </a:r>
                      <a:endParaRPr lang="es-EC" sz="1100" dirty="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dirty="0">
                          <a:effectLst/>
                        </a:rPr>
                        <a:t>Difundir las directrices de clasificación de la información en toda la Universidad</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Relaciones públicas</a:t>
                      </a:r>
                      <a:endParaRPr lang="es-EC" sz="1100" dirty="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dirty="0">
                          <a:effectLst/>
                        </a:rPr>
                        <a:t>Clasificar la información de acuerdo a su valor, requisitos legales, sensibilidad y criticidad de la información</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Todos los departamentos</a:t>
                      </a:r>
                      <a:endParaRPr lang="es-EC" sz="1100" dirty="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dirty="0">
                          <a:effectLst/>
                        </a:rPr>
                        <a:t>Revisar trimestralmente el cumplimiento de las directrices de clasificación de la información.</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Área de Seguridad de la Información</a:t>
                      </a:r>
                      <a:endParaRPr lang="es-EC" sz="1100" dirty="0">
                        <a:effectLst/>
                        <a:latin typeface="Calibri"/>
                        <a:ea typeface="Calibri"/>
                        <a:cs typeface="Times New Roman"/>
                      </a:endParaRPr>
                    </a:p>
                  </a:txBody>
                  <a:tcPr marL="44450" marR="44450" marT="0" marB="0" anchor="ctr"/>
                </a:tc>
              </a:tr>
              <a:tr h="323850">
                <a:tc rowSpan="3">
                  <a:txBody>
                    <a:bodyPr/>
                    <a:lstStyle/>
                    <a:p>
                      <a:pPr>
                        <a:lnSpc>
                          <a:spcPct val="115000"/>
                        </a:lnSpc>
                        <a:spcAft>
                          <a:spcPts val="0"/>
                        </a:spcAft>
                      </a:pPr>
                      <a:r>
                        <a:rPr lang="es-EC" sz="1000">
                          <a:effectLst/>
                        </a:rPr>
                        <a:t>Etiquetado y manejo de la Información</a:t>
                      </a:r>
                      <a:endParaRPr lang="es-EC" sz="1100">
                        <a:effectLst/>
                        <a:latin typeface="Calibri"/>
                        <a:ea typeface="Calibri"/>
                        <a:cs typeface="Times New Roman"/>
                      </a:endParaRPr>
                    </a:p>
                  </a:txBody>
                  <a:tcPr marL="44450" marR="44450" marT="0" marB="0"/>
                </a:tc>
                <a:tc>
                  <a:txBody>
                    <a:bodyPr/>
                    <a:lstStyle/>
                    <a:p>
                      <a:pPr>
                        <a:lnSpc>
                          <a:spcPct val="115000"/>
                        </a:lnSpc>
                        <a:spcAft>
                          <a:spcPts val="0"/>
                        </a:spcAft>
                      </a:pPr>
                      <a:r>
                        <a:rPr lang="es-EC" sz="1000" dirty="0">
                          <a:effectLst/>
                        </a:rPr>
                        <a:t>Desarrollar los procedimientos para etiquetar y manejar la información de acuerdo a las directrices generales de clasificación.</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Área de Seguridad de la Información</a:t>
                      </a:r>
                      <a:endParaRPr lang="es-EC" sz="1100" dirty="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dirty="0">
                          <a:effectLst/>
                        </a:rPr>
                        <a:t>Implementar los procedimientos para etiquetar y manejar la información de acuerdo a las directrices generales de clasificación.</a:t>
                      </a:r>
                      <a:endParaRPr lang="es-EC" sz="11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Todos los departamentos</a:t>
                      </a:r>
                      <a:endParaRPr lang="es-EC" sz="1100" dirty="0">
                        <a:effectLst/>
                        <a:latin typeface="Calibri"/>
                        <a:ea typeface="Calibri"/>
                        <a:cs typeface="Times New Roman"/>
                      </a:endParaRPr>
                    </a:p>
                  </a:txBody>
                  <a:tcPr marL="44450" marR="44450" marT="0" marB="0" anchor="ctr"/>
                </a:tc>
              </a:tr>
              <a:tr h="323850">
                <a:tc vMerge="1">
                  <a:txBody>
                    <a:bodyPr/>
                    <a:lstStyle/>
                    <a:p>
                      <a:endParaRPr lang="es-EC"/>
                    </a:p>
                  </a:txBody>
                  <a:tcPr/>
                </a:tc>
                <a:tc>
                  <a:txBody>
                    <a:bodyPr/>
                    <a:lstStyle/>
                    <a:p>
                      <a:pPr>
                        <a:lnSpc>
                          <a:spcPct val="115000"/>
                        </a:lnSpc>
                        <a:spcAft>
                          <a:spcPts val="0"/>
                        </a:spcAft>
                      </a:pPr>
                      <a:r>
                        <a:rPr lang="es-EC" sz="1000">
                          <a:effectLst/>
                        </a:rPr>
                        <a:t>Revisar el cumplimiento de los procedimientos para etiquetar y clasificar la información.</a:t>
                      </a:r>
                      <a:endParaRPr lang="es-EC"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1000" dirty="0">
                          <a:effectLst/>
                        </a:rPr>
                        <a:t>Área de Seguridad de la Información</a:t>
                      </a:r>
                      <a:endParaRPr lang="es-EC"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59846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92500" lnSpcReduction="10000"/>
          </a:bodyPr>
          <a:lstStyle/>
          <a:p>
            <a:pPr lvl="0" algn="just"/>
            <a:r>
              <a:rPr lang="es-EC" sz="1800" dirty="0"/>
              <a:t>La metodología propuesta se diferencia de la norma NTE INEN-ISO/IEC 27005:2012 porque define el proceso a través de un conjunto de pasos específicos para realizar la evaluación de seguridad de la información y conseguir mejores resultados</a:t>
            </a:r>
            <a:r>
              <a:rPr lang="es-EC" sz="1800" dirty="0" smtClean="0"/>
              <a:t>.</a:t>
            </a:r>
          </a:p>
          <a:p>
            <a:pPr lvl="0" algn="just"/>
            <a:endParaRPr lang="es-ES" sz="1800" dirty="0"/>
          </a:p>
          <a:p>
            <a:pPr lvl="0" algn="just"/>
            <a:r>
              <a:rPr lang="es-EC" sz="1800" dirty="0"/>
              <a:t>La selección de la metodología de gestión de riesgos que se aplicará a una organización, depende de su situación actual y los requerimientos de seguridad definidos por la alta dirección</a:t>
            </a:r>
            <a:r>
              <a:rPr lang="es-EC" sz="1800" dirty="0" smtClean="0"/>
              <a:t>.</a:t>
            </a:r>
          </a:p>
          <a:p>
            <a:pPr lvl="0" algn="just"/>
            <a:endParaRPr lang="es-ES" sz="1800" dirty="0"/>
          </a:p>
          <a:p>
            <a:pPr lvl="0" algn="just"/>
            <a:r>
              <a:rPr lang="es-EC" sz="1800" dirty="0"/>
              <a:t>Las directrices de la gestión de riesgos basada en NTE INEN-ISO/IEC 27005:2012 brindan un soporte continuo a los requisitos del sistema de gestión de seguridad  de la información basado en ISO/IEC 27001, permiten plantear recomendaciones oportunas y reducir el riesgo a un nivel aceptable</a:t>
            </a:r>
            <a:r>
              <a:rPr lang="es-EC" sz="1800" dirty="0" smtClean="0"/>
              <a:t>.</a:t>
            </a:r>
          </a:p>
          <a:p>
            <a:pPr lvl="0" algn="just"/>
            <a:endParaRPr lang="es-ES" sz="1800" dirty="0"/>
          </a:p>
          <a:p>
            <a:pPr lvl="0" algn="just"/>
            <a:r>
              <a:rPr lang="es-EC" sz="1800" dirty="0"/>
              <a:t>La gestión de la seguridad de la información y la gestión de riesgos son sistemas dinámicos que se adaptan fácilmente a los cambios organizacionales a fin de  mantener o mejorar la efectividad de los controles implementados y el nivel de seguridad en toda la organización</a:t>
            </a:r>
            <a:r>
              <a:rPr lang="es-EC" sz="1800" dirty="0" smtClean="0"/>
              <a:t>.</a:t>
            </a:r>
            <a:endParaRPr lang="es-ES" sz="1800" dirty="0"/>
          </a:p>
        </p:txBody>
      </p:sp>
      <p:sp>
        <p:nvSpPr>
          <p:cNvPr id="4" name="3 Marcador de número de diapositiva"/>
          <p:cNvSpPr>
            <a:spLocks noGrp="1"/>
          </p:cNvSpPr>
          <p:nvPr>
            <p:ph type="sldNum" sz="quarter" idx="12"/>
          </p:nvPr>
        </p:nvSpPr>
        <p:spPr/>
        <p:txBody>
          <a:bodyPr/>
          <a:lstStyle/>
          <a:p>
            <a:fld id="{6964B78D-0A45-4A58-AEAB-56404164E249}" type="slidenum">
              <a:rPr lang="es-EC" smtClean="0"/>
              <a:t>72</a:t>
            </a:fld>
            <a:endParaRPr lang="es-EC"/>
          </a:p>
        </p:txBody>
      </p:sp>
    </p:spTree>
    <p:extLst>
      <p:ext uri="{BB962C8B-B14F-4D97-AF65-F5344CB8AC3E}">
        <p14:creationId xmlns:p14="http://schemas.microsoft.com/office/powerpoint/2010/main" val="1855994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a:bodyPr>
          <a:lstStyle/>
          <a:p>
            <a:pPr lvl="0" algn="just"/>
            <a:r>
              <a:rPr lang="es-EC" sz="1800" dirty="0" smtClean="0"/>
              <a:t>Las </a:t>
            </a:r>
            <a:r>
              <a:rPr lang="es-EC" sz="1800" dirty="0"/>
              <a:t>organizaciones deben alinear las directrices de seguridad de la información y la gestión de riesgos a los requerimientos definidos por la alta dirección para asegurar el cumplimiento de los objetivos del negocio</a:t>
            </a:r>
            <a:r>
              <a:rPr lang="es-EC" sz="1800" dirty="0" smtClean="0"/>
              <a:t>.</a:t>
            </a:r>
          </a:p>
          <a:p>
            <a:pPr lvl="0" algn="just"/>
            <a:endParaRPr lang="es-ES" sz="1800" dirty="0"/>
          </a:p>
          <a:p>
            <a:pPr lvl="0" algn="just"/>
            <a:r>
              <a:rPr lang="es-EC" sz="1800" dirty="0"/>
              <a:t>La participación de la alta dirección en el proceso de gestión de riesgos y en el sistema de gestión de seguridad es de vital importancia para establecer un compromiso en toda la organización, definir los lineamientos de seguridad, implementar el sistema y priorizar las acciones del plan de tratamiento que reducirán la ocurrencia de los riesgos</a:t>
            </a:r>
            <a:r>
              <a:rPr lang="es-EC" sz="1800" dirty="0" smtClean="0"/>
              <a:t>.</a:t>
            </a:r>
          </a:p>
          <a:p>
            <a:pPr lvl="0" algn="just"/>
            <a:endParaRPr lang="es-ES" sz="1800" dirty="0"/>
          </a:p>
          <a:p>
            <a:pPr algn="just"/>
            <a:r>
              <a:rPr lang="es-ES" sz="1800" dirty="0"/>
              <a:t>La metodología propuesta cumple con lo requerido en la norma de gestión del riesgo en la seguridad de la información NTE INEN-ISO/IEC 27005:2012 y permite obtener resultados confiables y efectivos en una evaluación de seguridad de la información. A futuro se la puede ampliar agregando indicadores y métricas para medir la eficiencia de </a:t>
            </a:r>
            <a:r>
              <a:rPr lang="es-EC" sz="1800" dirty="0"/>
              <a:t>un SGSI.</a:t>
            </a:r>
            <a:endParaRPr lang="es-ES" sz="1800" dirty="0"/>
          </a:p>
          <a:p>
            <a:endParaRPr lang="es-ES" sz="1800" dirty="0"/>
          </a:p>
        </p:txBody>
      </p:sp>
      <p:sp>
        <p:nvSpPr>
          <p:cNvPr id="4" name="3 Marcador de número de diapositiva"/>
          <p:cNvSpPr>
            <a:spLocks noGrp="1"/>
          </p:cNvSpPr>
          <p:nvPr>
            <p:ph type="sldNum" sz="quarter" idx="12"/>
          </p:nvPr>
        </p:nvSpPr>
        <p:spPr/>
        <p:txBody>
          <a:bodyPr/>
          <a:lstStyle/>
          <a:p>
            <a:fld id="{6964B78D-0A45-4A58-AEAB-56404164E249}" type="slidenum">
              <a:rPr lang="es-EC" smtClean="0"/>
              <a:t>73</a:t>
            </a:fld>
            <a:endParaRPr lang="es-EC"/>
          </a:p>
        </p:txBody>
      </p:sp>
    </p:spTree>
    <p:extLst>
      <p:ext uri="{BB962C8B-B14F-4D97-AF65-F5344CB8AC3E}">
        <p14:creationId xmlns:p14="http://schemas.microsoft.com/office/powerpoint/2010/main" val="2571916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p:txBody>
          <a:bodyPr>
            <a:normAutofit lnSpcReduction="10000"/>
          </a:bodyPr>
          <a:lstStyle/>
          <a:p>
            <a:pPr lvl="0" algn="just"/>
            <a:r>
              <a:rPr lang="es-ES" sz="1800" dirty="0"/>
              <a:t>La metodología cualitativa debe ser utilizada en la etapa de evaluación de riesgos cuando se realiza por primera vez una evaluación de seguridad de la información y las organizaciones pretendan no invertir demasiados esfuerzos en actividades irrelevantes. </a:t>
            </a:r>
            <a:endParaRPr lang="es-ES" sz="1800" dirty="0" smtClean="0"/>
          </a:p>
          <a:p>
            <a:pPr lvl="0" algn="just"/>
            <a:endParaRPr lang="es-EC" sz="1800" dirty="0"/>
          </a:p>
          <a:p>
            <a:pPr lvl="0" algn="just"/>
            <a:r>
              <a:rPr lang="es-ES" sz="1800" dirty="0"/>
              <a:t>Utilizar la metodología cuantitativa en la etapa de evaluación de riesgos cuando la gestión de la organización se encuentre en un nivel de madurez alto o se requiera profundizar el análisis sobre un activo o proceso específico</a:t>
            </a:r>
            <a:r>
              <a:rPr lang="es-ES" sz="1800" dirty="0" smtClean="0"/>
              <a:t>.</a:t>
            </a:r>
          </a:p>
          <a:p>
            <a:pPr lvl="0" algn="just"/>
            <a:endParaRPr lang="es-EC" sz="1800" dirty="0"/>
          </a:p>
          <a:p>
            <a:pPr lvl="0" algn="just"/>
            <a:r>
              <a:rPr lang="es-ES" sz="1800" dirty="0"/>
              <a:t>Incluir el análisis de brecha en las evaluaciones de seguridad de la información basadas en la ISO/IEC 27001 previo al análisis de riesgos para revelar los riesgos más críticos y direccionar adecuadamente los esfuerzos para  mitigarlos</a:t>
            </a:r>
            <a:r>
              <a:rPr lang="es-ES" sz="1800" dirty="0" smtClean="0"/>
              <a:t>.</a:t>
            </a:r>
          </a:p>
          <a:p>
            <a:pPr lvl="0" algn="just"/>
            <a:endParaRPr lang="es-EC" sz="1800" dirty="0"/>
          </a:p>
          <a:p>
            <a:pPr lvl="0" algn="just"/>
            <a:r>
              <a:rPr lang="es-ES" sz="1800" dirty="0"/>
              <a:t>La alta dirección debe aceptar los riesgos residuales antes de iniciar la implementación del plan de tratamiento para evitar que las acciones  propuestas se omita o se pospongan.</a:t>
            </a:r>
            <a:endParaRPr lang="es-EC" sz="1800" dirty="0"/>
          </a:p>
          <a:p>
            <a:pPr marL="0" indent="0">
              <a:buNone/>
            </a:pPr>
            <a:endParaRPr lang="es-ES" sz="1800" dirty="0"/>
          </a:p>
        </p:txBody>
      </p:sp>
      <p:sp>
        <p:nvSpPr>
          <p:cNvPr id="4" name="3 Marcador de número de diapositiva"/>
          <p:cNvSpPr>
            <a:spLocks noGrp="1"/>
          </p:cNvSpPr>
          <p:nvPr>
            <p:ph type="sldNum" sz="quarter" idx="12"/>
          </p:nvPr>
        </p:nvSpPr>
        <p:spPr/>
        <p:txBody>
          <a:bodyPr/>
          <a:lstStyle/>
          <a:p>
            <a:fld id="{6964B78D-0A45-4A58-AEAB-56404164E249}" type="slidenum">
              <a:rPr lang="es-EC" smtClean="0"/>
              <a:t>74</a:t>
            </a:fld>
            <a:endParaRPr lang="es-EC"/>
          </a:p>
        </p:txBody>
      </p:sp>
    </p:spTree>
    <p:extLst>
      <p:ext uri="{BB962C8B-B14F-4D97-AF65-F5344CB8AC3E}">
        <p14:creationId xmlns:p14="http://schemas.microsoft.com/office/powerpoint/2010/main" val="21510632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2564904"/>
            <a:ext cx="5400600" cy="720080"/>
          </a:xfrm>
        </p:spPr>
        <p:txBody>
          <a:bodyPr/>
          <a:lstStyle/>
          <a:p>
            <a:pPr marL="0" indent="0" algn="ctr">
              <a:buNone/>
            </a:pPr>
            <a:r>
              <a:rPr lang="es-ES" dirty="0" smtClean="0"/>
              <a:t>Gracias por su Atención</a:t>
            </a:r>
            <a:endParaRPr lang="es-EC" dirty="0"/>
          </a:p>
        </p:txBody>
      </p:sp>
      <p:sp>
        <p:nvSpPr>
          <p:cNvPr id="4" name="Slide Number Placeholder 3"/>
          <p:cNvSpPr>
            <a:spLocks noGrp="1"/>
          </p:cNvSpPr>
          <p:nvPr>
            <p:ph type="sldNum" sz="quarter" idx="12"/>
          </p:nvPr>
        </p:nvSpPr>
        <p:spPr/>
        <p:txBody>
          <a:bodyPr/>
          <a:lstStyle/>
          <a:p>
            <a:fld id="{6964B78D-0A45-4A58-AEAB-56404164E249}" type="slidenum">
              <a:rPr lang="es-EC" smtClean="0"/>
              <a:t>75</a:t>
            </a:fld>
            <a:endParaRPr lang="es-EC"/>
          </a:p>
        </p:txBody>
      </p:sp>
    </p:spTree>
    <p:extLst>
      <p:ext uri="{BB962C8B-B14F-4D97-AF65-F5344CB8AC3E}">
        <p14:creationId xmlns:p14="http://schemas.microsoft.com/office/powerpoint/2010/main" val="3419874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5205"/>
            <a:ext cx="7886700" cy="1325563"/>
          </a:xfrm>
        </p:spPr>
        <p:txBody>
          <a:bodyPr>
            <a:normAutofit/>
          </a:bodyPr>
          <a:lstStyle/>
          <a:p>
            <a:r>
              <a:rPr lang="es-EC" sz="4000" dirty="0" smtClean="0"/>
              <a:t>Metodología de investigación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8</a:t>
            </a:fld>
            <a:endParaRPr lang="es-EC"/>
          </a:p>
        </p:txBody>
      </p:sp>
      <p:graphicFrame>
        <p:nvGraphicFramePr>
          <p:cNvPr id="9" name="Diagram 8"/>
          <p:cNvGraphicFramePr/>
          <p:nvPr>
            <p:extLst>
              <p:ext uri="{D42A27DB-BD31-4B8C-83A1-F6EECF244321}">
                <p14:modId xmlns:p14="http://schemas.microsoft.com/office/powerpoint/2010/main" val="2292582244"/>
              </p:ext>
            </p:extLst>
          </p:nvPr>
        </p:nvGraphicFramePr>
        <p:xfrm>
          <a:off x="1331640" y="1340768"/>
          <a:ext cx="6984776"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259632" y="4682752"/>
            <a:ext cx="3240360" cy="646331"/>
          </a:xfrm>
          <a:prstGeom prst="rect">
            <a:avLst/>
          </a:prstGeom>
        </p:spPr>
        <p:txBody>
          <a:bodyPr wrap="square">
            <a:spAutoFit/>
          </a:bodyPr>
          <a:lstStyle/>
          <a:p>
            <a:pPr algn="just"/>
            <a:r>
              <a:rPr lang="es-ES" dirty="0" smtClean="0"/>
              <a:t>Evaluación de los </a:t>
            </a:r>
            <a:r>
              <a:rPr lang="es-ES" dirty="0"/>
              <a:t>riesgos asociados a este </a:t>
            </a:r>
            <a:r>
              <a:rPr lang="es-ES" dirty="0" smtClean="0"/>
              <a:t>proceso</a:t>
            </a:r>
          </a:p>
        </p:txBody>
      </p:sp>
      <p:sp>
        <p:nvSpPr>
          <p:cNvPr id="4" name="Rectangle 3"/>
          <p:cNvSpPr/>
          <p:nvPr/>
        </p:nvSpPr>
        <p:spPr>
          <a:xfrm>
            <a:off x="5508104" y="4653136"/>
            <a:ext cx="2952328" cy="646331"/>
          </a:xfrm>
          <a:prstGeom prst="rect">
            <a:avLst/>
          </a:prstGeom>
        </p:spPr>
        <p:txBody>
          <a:bodyPr wrap="square">
            <a:spAutoFit/>
          </a:bodyPr>
          <a:lstStyle/>
          <a:p>
            <a:r>
              <a:rPr lang="es-ES" dirty="0" smtClean="0"/>
              <a:t>Matriz de riesgos</a:t>
            </a:r>
          </a:p>
          <a:p>
            <a:r>
              <a:rPr lang="es-ES" dirty="0" smtClean="0"/>
              <a:t>Plan </a:t>
            </a:r>
            <a:r>
              <a:rPr lang="es-ES" dirty="0"/>
              <a:t>de tratamiento de riesgo </a:t>
            </a:r>
            <a:endParaRPr lang="es-EC" dirty="0"/>
          </a:p>
        </p:txBody>
      </p:sp>
      <p:sp>
        <p:nvSpPr>
          <p:cNvPr id="5" name="Rectangle 4"/>
          <p:cNvSpPr/>
          <p:nvPr/>
        </p:nvSpPr>
        <p:spPr>
          <a:xfrm>
            <a:off x="5508104" y="5282915"/>
            <a:ext cx="2771800" cy="923330"/>
          </a:xfrm>
          <a:prstGeom prst="rect">
            <a:avLst/>
          </a:prstGeom>
        </p:spPr>
        <p:txBody>
          <a:bodyPr wrap="square">
            <a:spAutoFit/>
          </a:bodyPr>
          <a:lstStyle/>
          <a:p>
            <a:pPr algn="just"/>
            <a:r>
              <a:rPr lang="es-ES" dirty="0"/>
              <a:t>I</a:t>
            </a:r>
            <a:r>
              <a:rPr lang="es-ES" dirty="0" smtClean="0"/>
              <a:t>nforme </a:t>
            </a:r>
            <a:r>
              <a:rPr lang="es-ES" dirty="0"/>
              <a:t>de cumplimiento relacionado con </a:t>
            </a:r>
            <a:r>
              <a:rPr lang="es-ES" dirty="0" smtClean="0"/>
              <a:t>la norma</a:t>
            </a:r>
          </a:p>
          <a:p>
            <a:pPr algn="just"/>
            <a:r>
              <a:rPr lang="es-ES" dirty="0" smtClean="0"/>
              <a:t>ISO/IEC 27001:2005</a:t>
            </a:r>
            <a:endParaRPr lang="es-EC" dirty="0"/>
          </a:p>
        </p:txBody>
      </p:sp>
      <p:sp>
        <p:nvSpPr>
          <p:cNvPr id="6" name="Rectangle 5"/>
          <p:cNvSpPr/>
          <p:nvPr/>
        </p:nvSpPr>
        <p:spPr>
          <a:xfrm>
            <a:off x="1331640" y="4139788"/>
            <a:ext cx="6984776" cy="400110"/>
          </a:xfrm>
          <a:prstGeom prst="rect">
            <a:avLst/>
          </a:prstGeom>
          <a:solidFill>
            <a:schemeClr val="accent3">
              <a:lumMod val="60000"/>
              <a:lumOff val="40000"/>
            </a:schemeClr>
          </a:solidFill>
        </p:spPr>
        <p:txBody>
          <a:bodyPr wrap="square">
            <a:spAutoFit/>
          </a:bodyPr>
          <a:lstStyle/>
          <a:p>
            <a:pPr algn="just"/>
            <a:r>
              <a:rPr lang="es-ES" sz="2000" b="1" dirty="0" smtClean="0"/>
              <a:t>RESULTADO DE LA INVESTIGACIÓN</a:t>
            </a:r>
            <a:endParaRPr lang="es-ES" sz="2000" b="1" dirty="0"/>
          </a:p>
        </p:txBody>
      </p:sp>
      <p:sp>
        <p:nvSpPr>
          <p:cNvPr id="7" name="Rectangle 6"/>
          <p:cNvSpPr/>
          <p:nvPr/>
        </p:nvSpPr>
        <p:spPr>
          <a:xfrm>
            <a:off x="1296737" y="5467582"/>
            <a:ext cx="3439297" cy="923330"/>
          </a:xfrm>
          <a:prstGeom prst="rect">
            <a:avLst/>
          </a:prstGeom>
        </p:spPr>
        <p:txBody>
          <a:bodyPr wrap="square">
            <a:spAutoFit/>
          </a:bodyPr>
          <a:lstStyle/>
          <a:p>
            <a:pPr algn="just"/>
            <a:r>
              <a:rPr lang="es-ES" dirty="0"/>
              <a:t>Análisis de la situación actual respecto a la norma </a:t>
            </a:r>
            <a:r>
              <a:rPr lang="es-ES" dirty="0" smtClean="0"/>
              <a:t>ISO/IEC </a:t>
            </a:r>
            <a:r>
              <a:rPr lang="es-ES" dirty="0"/>
              <a:t>27001:2005</a:t>
            </a:r>
            <a:endParaRPr lang="es-EC" dirty="0"/>
          </a:p>
        </p:txBody>
      </p:sp>
      <p:cxnSp>
        <p:nvCxnSpPr>
          <p:cNvPr id="10" name="Straight Arrow Connector 9"/>
          <p:cNvCxnSpPr/>
          <p:nvPr/>
        </p:nvCxnSpPr>
        <p:spPr>
          <a:xfrm>
            <a:off x="4788024" y="4869160"/>
            <a:ext cx="64807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788024" y="5661248"/>
            <a:ext cx="64807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85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0648"/>
            <a:ext cx="7886700" cy="1325563"/>
          </a:xfrm>
        </p:spPr>
        <p:txBody>
          <a:bodyPr>
            <a:normAutofit/>
          </a:bodyPr>
          <a:lstStyle/>
          <a:p>
            <a:r>
              <a:rPr lang="es-EC" sz="4000" dirty="0" smtClean="0"/>
              <a:t>Metodología de evaluación</a:t>
            </a:r>
            <a:endParaRPr lang="es-EC" sz="4000" dirty="0"/>
          </a:p>
        </p:txBody>
      </p:sp>
      <p:sp>
        <p:nvSpPr>
          <p:cNvPr id="12" name="Slide Number Placeholder 11"/>
          <p:cNvSpPr>
            <a:spLocks noGrp="1"/>
          </p:cNvSpPr>
          <p:nvPr>
            <p:ph type="sldNum" sz="quarter" idx="12"/>
          </p:nvPr>
        </p:nvSpPr>
        <p:spPr/>
        <p:txBody>
          <a:bodyPr/>
          <a:lstStyle/>
          <a:p>
            <a:fld id="{6964B78D-0A45-4A58-AEAB-56404164E249}" type="slidenum">
              <a:rPr lang="es-EC" smtClean="0"/>
              <a:t>9</a:t>
            </a:fld>
            <a:endParaRPr lang="es-EC"/>
          </a:p>
        </p:txBody>
      </p:sp>
      <p:grpSp>
        <p:nvGrpSpPr>
          <p:cNvPr id="5" name="Grupo 51"/>
          <p:cNvGrpSpPr>
            <a:grpSpLocks/>
          </p:cNvGrpSpPr>
          <p:nvPr/>
        </p:nvGrpSpPr>
        <p:grpSpPr>
          <a:xfrm>
            <a:off x="1509661" y="2295408"/>
            <a:ext cx="6164272" cy="3091604"/>
            <a:chOff x="0" y="0"/>
            <a:chExt cx="4551621" cy="2870958"/>
          </a:xfrm>
        </p:grpSpPr>
        <p:sp>
          <p:nvSpPr>
            <p:cNvPr id="6" name="Cuadro de texto 14"/>
            <p:cNvSpPr txBox="1"/>
            <p:nvPr/>
          </p:nvSpPr>
          <p:spPr>
            <a:xfrm>
              <a:off x="3083442" y="786809"/>
              <a:ext cx="1181100" cy="4680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a:solidFill>
                    <a:schemeClr val="tx1"/>
                  </a:solidFill>
                  <a:effectLst/>
                  <a:latin typeface="Arial" panose="020B0604020202020204" pitchFamily="34" charset="0"/>
                  <a:ea typeface="Calibri"/>
                  <a:cs typeface="Arial" panose="020B0604020202020204" pitchFamily="34" charset="0"/>
                </a:rPr>
                <a:t>Establecimiento del contexto</a:t>
              </a:r>
            </a:p>
          </p:txBody>
        </p:sp>
        <p:sp>
          <p:nvSpPr>
            <p:cNvPr id="7" name="Cuadro de texto 15"/>
            <p:cNvSpPr txBox="1"/>
            <p:nvPr/>
          </p:nvSpPr>
          <p:spPr>
            <a:xfrm>
              <a:off x="797442" y="776177"/>
              <a:ext cx="1895475" cy="468000"/>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dirty="0">
                  <a:solidFill>
                    <a:schemeClr val="tx1"/>
                  </a:solidFill>
                  <a:effectLst/>
                  <a:latin typeface="Arial" panose="020B0604020202020204" pitchFamily="34" charset="0"/>
                  <a:ea typeface="Calibri"/>
                  <a:cs typeface="Arial" panose="020B0604020202020204" pitchFamily="34" charset="0"/>
                </a:rPr>
                <a:t>Análisis de brecha de seguridad de la información</a:t>
              </a:r>
            </a:p>
          </p:txBody>
        </p:sp>
        <p:sp>
          <p:nvSpPr>
            <p:cNvPr id="8" name="Cuadro de texto 16"/>
            <p:cNvSpPr txBox="1"/>
            <p:nvPr/>
          </p:nvSpPr>
          <p:spPr>
            <a:xfrm>
              <a:off x="0" y="1552354"/>
              <a:ext cx="1181100" cy="46800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a:solidFill>
                    <a:schemeClr val="tx1"/>
                  </a:solidFill>
                  <a:effectLst/>
                  <a:latin typeface="Arial" panose="020B0604020202020204" pitchFamily="34" charset="0"/>
                  <a:ea typeface="Calibri"/>
                  <a:cs typeface="Arial" panose="020B0604020202020204" pitchFamily="34" charset="0"/>
                </a:rPr>
                <a:t>Proceso de Análisis</a:t>
              </a:r>
            </a:p>
          </p:txBody>
        </p:sp>
        <p:sp>
          <p:nvSpPr>
            <p:cNvPr id="9" name="Cuadro de texto 17"/>
            <p:cNvSpPr txBox="1"/>
            <p:nvPr/>
          </p:nvSpPr>
          <p:spPr>
            <a:xfrm>
              <a:off x="1531088" y="1531088"/>
              <a:ext cx="1463040" cy="46800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dirty="0">
                  <a:solidFill>
                    <a:schemeClr val="tx1"/>
                  </a:solidFill>
                  <a:effectLst/>
                  <a:latin typeface="Arial" panose="020B0604020202020204" pitchFamily="34" charset="0"/>
                  <a:ea typeface="Calibri"/>
                  <a:cs typeface="Arial" panose="020B0604020202020204" pitchFamily="34" charset="0"/>
                </a:rPr>
                <a:t>Proceso de Valoración y evaluación</a:t>
              </a:r>
            </a:p>
          </p:txBody>
        </p:sp>
        <p:sp>
          <p:nvSpPr>
            <p:cNvPr id="10" name="Cuadro de texto 11"/>
            <p:cNvSpPr txBox="1"/>
            <p:nvPr/>
          </p:nvSpPr>
          <p:spPr>
            <a:xfrm>
              <a:off x="10633" y="10633"/>
              <a:ext cx="1181100" cy="4680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dirty="0">
                  <a:solidFill>
                    <a:schemeClr val="tx1"/>
                  </a:solidFill>
                  <a:effectLst/>
                  <a:latin typeface="Arial" panose="020B0604020202020204" pitchFamily="34" charset="0"/>
                  <a:ea typeface="Calibri"/>
                  <a:cs typeface="Arial" panose="020B0604020202020204" pitchFamily="34" charset="0"/>
                </a:rPr>
                <a:t>Recopilación de Información</a:t>
              </a:r>
            </a:p>
          </p:txBody>
        </p:sp>
        <p:sp>
          <p:nvSpPr>
            <p:cNvPr id="11" name="Cuadro de texto 12"/>
            <p:cNvSpPr txBox="1"/>
            <p:nvPr/>
          </p:nvSpPr>
          <p:spPr>
            <a:xfrm>
              <a:off x="1541721" y="0"/>
              <a:ext cx="1180465" cy="4680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dirty="0">
                  <a:solidFill>
                    <a:schemeClr val="tx1"/>
                  </a:solidFill>
                  <a:effectLst/>
                  <a:latin typeface="Arial" panose="020B0604020202020204" pitchFamily="34" charset="0"/>
                  <a:ea typeface="Calibri"/>
                  <a:cs typeface="Arial" panose="020B0604020202020204" pitchFamily="34" charset="0"/>
                </a:rPr>
                <a:t>Objeto y Alcance de la evaluación</a:t>
              </a:r>
            </a:p>
          </p:txBody>
        </p:sp>
        <p:sp>
          <p:nvSpPr>
            <p:cNvPr id="13" name="Cuadro de texto 13"/>
            <p:cNvSpPr txBox="1"/>
            <p:nvPr/>
          </p:nvSpPr>
          <p:spPr>
            <a:xfrm>
              <a:off x="3083442" y="0"/>
              <a:ext cx="1180800" cy="4680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a:solidFill>
                    <a:schemeClr val="tx1"/>
                  </a:solidFill>
                  <a:effectLst/>
                  <a:latin typeface="Arial" panose="020B0604020202020204" pitchFamily="34" charset="0"/>
                  <a:ea typeface="Calibri"/>
                  <a:cs typeface="Arial" panose="020B0604020202020204" pitchFamily="34" charset="0"/>
                </a:rPr>
                <a:t>Plan de evaluación</a:t>
              </a:r>
            </a:p>
          </p:txBody>
        </p:sp>
        <p:sp>
          <p:nvSpPr>
            <p:cNvPr id="14" name="Cuadro de texto 18"/>
            <p:cNvSpPr txBox="1"/>
            <p:nvPr/>
          </p:nvSpPr>
          <p:spPr>
            <a:xfrm>
              <a:off x="3370521" y="1520456"/>
              <a:ext cx="1181100" cy="468000"/>
            </a:xfrm>
            <a:prstGeom prst="rect">
              <a:avLst/>
            </a:prstGeom>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a:solidFill>
                    <a:schemeClr val="tx1"/>
                  </a:solidFill>
                  <a:effectLst/>
                  <a:latin typeface="Arial" panose="020B0604020202020204" pitchFamily="34" charset="0"/>
                  <a:ea typeface="Calibri"/>
                  <a:cs typeface="Arial" panose="020B0604020202020204" pitchFamily="34" charset="0"/>
                </a:rPr>
                <a:t>Proceso de Tratamiento</a:t>
              </a:r>
            </a:p>
          </p:txBody>
        </p:sp>
        <p:sp>
          <p:nvSpPr>
            <p:cNvPr id="15" name="Cuadro de texto 19"/>
            <p:cNvSpPr txBox="1"/>
            <p:nvPr/>
          </p:nvSpPr>
          <p:spPr>
            <a:xfrm>
              <a:off x="839972" y="2402958"/>
              <a:ext cx="2700068" cy="468000"/>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s-EC" sz="1200">
                  <a:solidFill>
                    <a:schemeClr val="tx1"/>
                  </a:solidFill>
                  <a:effectLst/>
                  <a:latin typeface="Arial" panose="020B0604020202020204" pitchFamily="34" charset="0"/>
                  <a:ea typeface="Calibri"/>
                  <a:cs typeface="Arial" panose="020B0604020202020204" pitchFamily="34" charset="0"/>
                </a:rPr>
                <a:t>Emisión de informes finales (Brecha de seguridad y plan de tratamiento de riesgos</a:t>
              </a:r>
            </a:p>
          </p:txBody>
        </p:sp>
        <p:cxnSp>
          <p:nvCxnSpPr>
            <p:cNvPr id="16" name="Conector recto de flecha 41"/>
            <p:cNvCxnSpPr/>
            <p:nvPr/>
          </p:nvCxnSpPr>
          <p:spPr>
            <a:xfrm>
              <a:off x="3668233" y="478465"/>
              <a:ext cx="0" cy="24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50"/>
            <p:cNvCxnSpPr/>
            <p:nvPr/>
          </p:nvCxnSpPr>
          <p:spPr>
            <a:xfrm flipV="1">
              <a:off x="3934047" y="2030819"/>
              <a:ext cx="0" cy="129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de flecha 21"/>
            <p:cNvCxnSpPr/>
            <p:nvPr/>
          </p:nvCxnSpPr>
          <p:spPr>
            <a:xfrm>
              <a:off x="1265275" y="233916"/>
              <a:ext cx="233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38"/>
            <p:cNvCxnSpPr/>
            <p:nvPr/>
          </p:nvCxnSpPr>
          <p:spPr>
            <a:xfrm>
              <a:off x="2796363" y="223284"/>
              <a:ext cx="233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42"/>
            <p:cNvCxnSpPr/>
            <p:nvPr/>
          </p:nvCxnSpPr>
          <p:spPr>
            <a:xfrm flipH="1">
              <a:off x="2775098" y="999460"/>
              <a:ext cx="23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43"/>
            <p:cNvCxnSpPr/>
            <p:nvPr/>
          </p:nvCxnSpPr>
          <p:spPr>
            <a:xfrm>
              <a:off x="1233377" y="1754372"/>
              <a:ext cx="233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44"/>
            <p:cNvCxnSpPr/>
            <p:nvPr/>
          </p:nvCxnSpPr>
          <p:spPr>
            <a:xfrm>
              <a:off x="3072809" y="1733107"/>
              <a:ext cx="2336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6"/>
            <p:cNvCxnSpPr/>
            <p:nvPr/>
          </p:nvCxnSpPr>
          <p:spPr>
            <a:xfrm>
              <a:off x="510363" y="1020726"/>
              <a:ext cx="0" cy="467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47"/>
            <p:cNvCxnSpPr/>
            <p:nvPr/>
          </p:nvCxnSpPr>
          <p:spPr>
            <a:xfrm>
              <a:off x="510363" y="1010093"/>
              <a:ext cx="2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49"/>
            <p:cNvCxnSpPr/>
            <p:nvPr/>
          </p:nvCxnSpPr>
          <p:spPr>
            <a:xfrm>
              <a:off x="2211572" y="2158409"/>
              <a:ext cx="17252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de flecha 48"/>
            <p:cNvCxnSpPr/>
            <p:nvPr/>
          </p:nvCxnSpPr>
          <p:spPr>
            <a:xfrm>
              <a:off x="2211572" y="2158409"/>
              <a:ext cx="0" cy="189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rot="16200000">
            <a:off x="-1039978" y="3568370"/>
            <a:ext cx="3816424" cy="369332"/>
          </a:xfrm>
          <a:prstGeom prst="rect">
            <a:avLst/>
          </a:prstGeom>
          <a:noFill/>
        </p:spPr>
        <p:txBody>
          <a:bodyPr wrap="square" rtlCol="0">
            <a:spAutoFit/>
          </a:bodyPr>
          <a:lstStyle/>
          <a:p>
            <a:pPr algn="ctr"/>
            <a:r>
              <a:rPr lang="es-ES" b="1" dirty="0" smtClean="0">
                <a:solidFill>
                  <a:schemeClr val="tx2"/>
                </a:solidFill>
                <a:latin typeface="Arial" panose="020B0604020202020204" pitchFamily="34" charset="0"/>
                <a:cs typeface="Arial" panose="020B0604020202020204" pitchFamily="34" charset="0"/>
              </a:rPr>
              <a:t>NTE INEN-ISO/IEC 27005:2012</a:t>
            </a:r>
            <a:endParaRPr lang="es-EC" b="1" dirty="0">
              <a:solidFill>
                <a:schemeClr val="tx2"/>
              </a:solidFill>
              <a:latin typeface="Arial" panose="020B0604020202020204" pitchFamily="34" charset="0"/>
              <a:cs typeface="Arial" panose="020B0604020202020204" pitchFamily="34" charset="0"/>
            </a:endParaRPr>
          </a:p>
        </p:txBody>
      </p:sp>
      <p:sp>
        <p:nvSpPr>
          <p:cNvPr id="27" name="TextBox 26"/>
          <p:cNvSpPr txBox="1"/>
          <p:nvPr/>
        </p:nvSpPr>
        <p:spPr>
          <a:xfrm rot="5400000">
            <a:off x="6762671" y="3450540"/>
            <a:ext cx="2988309" cy="369332"/>
          </a:xfrm>
          <a:prstGeom prst="rect">
            <a:avLst/>
          </a:prstGeom>
          <a:noFill/>
        </p:spPr>
        <p:txBody>
          <a:bodyPr wrap="square" rtlCol="0">
            <a:spAutoFit/>
          </a:bodyPr>
          <a:lstStyle/>
          <a:p>
            <a:pPr algn="ctr"/>
            <a:r>
              <a:rPr lang="es-ES" b="1" dirty="0" smtClean="0">
                <a:solidFill>
                  <a:schemeClr val="tx2"/>
                </a:solidFill>
                <a:latin typeface="Arial" panose="020B0604020202020204" pitchFamily="34" charset="0"/>
                <a:cs typeface="Arial" panose="020B0604020202020204" pitchFamily="34" charset="0"/>
              </a:rPr>
              <a:t>ISO/IEC 27001:2005</a:t>
            </a:r>
            <a:endParaRPr lang="es-EC" b="1" dirty="0">
              <a:solidFill>
                <a:schemeClr val="tx2"/>
              </a:solidFill>
              <a:latin typeface="Arial" panose="020B0604020202020204" pitchFamily="34" charset="0"/>
              <a:cs typeface="Arial" panose="020B0604020202020204" pitchFamily="34" charset="0"/>
            </a:endParaRPr>
          </a:p>
        </p:txBody>
      </p:sp>
      <p:sp>
        <p:nvSpPr>
          <p:cNvPr id="4" name="TextBox 3"/>
          <p:cNvSpPr txBox="1"/>
          <p:nvPr/>
        </p:nvSpPr>
        <p:spPr>
          <a:xfrm>
            <a:off x="1259632" y="1988840"/>
            <a:ext cx="6624736" cy="374441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endParaRPr lang="es-EC" dirty="0"/>
          </a:p>
        </p:txBody>
      </p:sp>
      <p:sp>
        <p:nvSpPr>
          <p:cNvPr id="28" name="TextBox 27"/>
          <p:cNvSpPr txBox="1"/>
          <p:nvPr/>
        </p:nvSpPr>
        <p:spPr>
          <a:xfrm>
            <a:off x="3889048" y="5810400"/>
            <a:ext cx="859723" cy="369332"/>
          </a:xfrm>
          <a:prstGeom prst="rect">
            <a:avLst/>
          </a:prstGeom>
          <a:noFill/>
        </p:spPr>
        <p:txBody>
          <a:bodyPr wrap="none" rtlCol="0">
            <a:spAutoFit/>
          </a:bodyPr>
          <a:lstStyle/>
          <a:p>
            <a:r>
              <a:rPr lang="es-ES" dirty="0" smtClean="0"/>
              <a:t>9 Fases</a:t>
            </a:r>
            <a:endParaRPr lang="es-EC" dirty="0"/>
          </a:p>
        </p:txBody>
      </p:sp>
      <p:sp>
        <p:nvSpPr>
          <p:cNvPr id="29" name="TextBox 28"/>
          <p:cNvSpPr txBox="1"/>
          <p:nvPr/>
        </p:nvSpPr>
        <p:spPr>
          <a:xfrm>
            <a:off x="596543" y="1490770"/>
            <a:ext cx="7818872" cy="369332"/>
          </a:xfrm>
          <a:prstGeom prst="rect">
            <a:avLst/>
          </a:prstGeom>
          <a:noFill/>
        </p:spPr>
        <p:txBody>
          <a:bodyPr wrap="none" rtlCol="0">
            <a:spAutoFit/>
          </a:bodyPr>
          <a:lstStyle/>
          <a:p>
            <a:r>
              <a:rPr lang="es-ES" b="1" dirty="0" smtClean="0"/>
              <a:t>Metodología de evaluación de Seguridad de la Información basada en Riesgos</a:t>
            </a:r>
            <a:endParaRPr lang="es-EC" b="1" dirty="0"/>
          </a:p>
        </p:txBody>
      </p:sp>
    </p:spTree>
    <p:extLst>
      <p:ext uri="{BB962C8B-B14F-4D97-AF65-F5344CB8AC3E}">
        <p14:creationId xmlns:p14="http://schemas.microsoft.com/office/powerpoint/2010/main" val="83463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TotalTime>
  <Words>7912</Words>
  <Application>Microsoft Office PowerPoint</Application>
  <PresentationFormat>On-screen Show (4:3)</PresentationFormat>
  <Paragraphs>1423</Paragraphs>
  <Slides>75</Slides>
  <Notes>66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78" baseType="lpstr">
      <vt:lpstr>Parallax</vt:lpstr>
      <vt:lpstr>Office Theme</vt:lpstr>
      <vt:lpstr>Visio</vt:lpstr>
      <vt:lpstr>Evaluación de Seguridad de la Información al Proceso de Admisión de Estudiantes de la UTE basada en ISO/IEC 27000</vt:lpstr>
      <vt:lpstr>Planteamiento del problema</vt:lpstr>
      <vt:lpstr>Planteamiento del problema</vt:lpstr>
      <vt:lpstr> Justificación e Importancia</vt:lpstr>
      <vt:lpstr> Justificación e Importancia</vt:lpstr>
      <vt:lpstr> Objetivo General</vt:lpstr>
      <vt:lpstr> Objetivos Específicos</vt:lpstr>
      <vt:lpstr>Metodología de investigación</vt:lpstr>
      <vt:lpstr>Metodología de evaluación</vt:lpstr>
      <vt:lpstr>Metodología de evaluación</vt:lpstr>
      <vt:lpstr>Metodología de evaluación</vt:lpstr>
      <vt:lpstr>Diagrama del proceso de admisión</vt:lpstr>
      <vt:lpstr>Metodología de evaluación</vt:lpstr>
      <vt:lpstr>Metodología de evaluación</vt:lpstr>
      <vt:lpstr>Subprocesos de diseño y recepción de exámenes</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Metodología de evaluación</vt:lpstr>
      <vt:lpstr>Conclusiones</vt:lpstr>
      <vt:lpstr>Conclusiones</vt:lpstr>
      <vt:lpstr>Recomendaciones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Javier Vivanco</dc:creator>
  <cp:lastModifiedBy>Edwin Javier Vivanco</cp:lastModifiedBy>
  <cp:revision>291</cp:revision>
  <dcterms:created xsi:type="dcterms:W3CDTF">2013-08-12T20:30:12Z</dcterms:created>
  <dcterms:modified xsi:type="dcterms:W3CDTF">2014-06-04T15:12:41Z</dcterms:modified>
</cp:coreProperties>
</file>