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72" r:id="rId6"/>
    <p:sldId id="269" r:id="rId7"/>
    <p:sldId id="270" r:id="rId8"/>
    <p:sldId id="271" r:id="rId9"/>
    <p:sldId id="274" r:id="rId10"/>
    <p:sldId id="261" r:id="rId11"/>
    <p:sldId id="267" r:id="rId12"/>
    <p:sldId id="275" r:id="rId13"/>
    <p:sldId id="276" r:id="rId14"/>
    <p:sldId id="277" r:id="rId15"/>
    <p:sldId id="278" r:id="rId16"/>
    <p:sldId id="279" r:id="rId17"/>
    <p:sldId id="299" r:id="rId18"/>
    <p:sldId id="280" r:id="rId19"/>
    <p:sldId id="300" r:id="rId20"/>
    <p:sldId id="281" r:id="rId21"/>
    <p:sldId id="282" r:id="rId22"/>
    <p:sldId id="283" r:id="rId23"/>
    <p:sldId id="284" r:id="rId24"/>
    <p:sldId id="285" r:id="rId25"/>
    <p:sldId id="286" r:id="rId26"/>
    <p:sldId id="287" r:id="rId27"/>
    <p:sldId id="288" r:id="rId28"/>
    <p:sldId id="289" r:id="rId29"/>
    <p:sldId id="263" r:id="rId30"/>
    <p:sldId id="273" r:id="rId31"/>
    <p:sldId id="290" r:id="rId32"/>
    <p:sldId id="294" r:id="rId33"/>
    <p:sldId id="291" r:id="rId34"/>
    <p:sldId id="292" r:id="rId35"/>
    <p:sldId id="293" r:id="rId36"/>
    <p:sldId id="295" r:id="rId37"/>
    <p:sldId id="296" r:id="rId38"/>
    <p:sldId id="265" r:id="rId39"/>
    <p:sldId id="266" r:id="rId40"/>
    <p:sldId id="297" r:id="rId41"/>
    <p:sldId id="301" r:id="rId42"/>
    <p:sldId id="298"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se.silva\AppData\Local\Temp\42_sva_conexiones_jun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2586579469149"/>
          <c:y val="1.9219590680400592E-2"/>
          <c:w val="0.88977409615705549"/>
          <c:h val="0.82886582120909302"/>
        </c:manualLayout>
      </c:layout>
      <c:barChart>
        <c:barDir val="col"/>
        <c:grouping val="clustered"/>
        <c:varyColors val="0"/>
        <c:ser>
          <c:idx val="2"/>
          <c:order val="0"/>
          <c:tx>
            <c:strRef>
              <c:f>'SVA-ConexiónInter'!$B$3</c:f>
              <c:strCache>
                <c:ptCount val="1"/>
                <c:pt idx="0">
                  <c:v>   Conexión Iternacional</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081250713226043E-2"/>
                  <c:y val="-2.78506496909208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947989360861665E-2"/>
                  <c:y val="-2.77535414284002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266443701226311E-2"/>
                  <c:y val="-3.25045173664385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60758082497213E-2"/>
                  <c:y val="-9.307735351035375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593088071349755E-3"/>
                  <c:y val="-9.3077353510353754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296544035674472E-2"/>
                  <c:y val="-1.861547070207077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'SVA-ConexiónInter'!$C$12:$F$12</c:f>
              <c:strCache>
                <c:ptCount val="4"/>
                <c:pt idx="0">
                  <c:v>2010</c:v>
                </c:pt>
                <c:pt idx="1">
                  <c:v>2011</c:v>
                </c:pt>
                <c:pt idx="2">
                  <c:v>2012</c:v>
                </c:pt>
                <c:pt idx="3">
                  <c:v>II TRIMESTRE 2013</c:v>
                </c:pt>
              </c:strCache>
            </c:strRef>
          </c:cat>
          <c:val>
            <c:numRef>
              <c:f>'SVA-ConexiónInter'!$C$15:$F$15</c:f>
              <c:numCache>
                <c:formatCode>#,##0</c:formatCode>
                <c:ptCount val="4"/>
                <c:pt idx="0">
                  <c:v>23893.846099999999</c:v>
                </c:pt>
                <c:pt idx="1">
                  <c:v>54099.705968749986</c:v>
                </c:pt>
                <c:pt idx="2">
                  <c:v>116766.05</c:v>
                </c:pt>
                <c:pt idx="3">
                  <c:v>136851.20000000001</c:v>
                </c:pt>
              </c:numCache>
            </c:numRef>
          </c:val>
        </c:ser>
        <c:dLbls>
          <c:showLegendKey val="0"/>
          <c:showVal val="0"/>
          <c:showCatName val="0"/>
          <c:showSerName val="0"/>
          <c:showPercent val="0"/>
          <c:showBubbleSize val="0"/>
        </c:dLbls>
        <c:gapWidth val="150"/>
        <c:axId val="76727808"/>
        <c:axId val="84542208"/>
      </c:barChart>
      <c:catAx>
        <c:axId val="76727808"/>
        <c:scaling>
          <c:orientation val="minMax"/>
        </c:scaling>
        <c:delete val="0"/>
        <c:axPos val="b"/>
        <c:numFmt formatCode="General" sourceLinked="1"/>
        <c:majorTickMark val="out"/>
        <c:minorTickMark val="none"/>
        <c:tickLblPos val="nextTo"/>
        <c:crossAx val="84542208"/>
        <c:crosses val="autoZero"/>
        <c:auto val="1"/>
        <c:lblAlgn val="ctr"/>
        <c:lblOffset val="100"/>
        <c:noMultiLvlLbl val="0"/>
      </c:catAx>
      <c:valAx>
        <c:axId val="84542208"/>
        <c:scaling>
          <c:orientation val="minMax"/>
        </c:scaling>
        <c:delete val="0"/>
        <c:axPos val="l"/>
        <c:title>
          <c:tx>
            <c:rich>
              <a:bodyPr rot="-5400000" vert="horz"/>
              <a:lstStyle/>
              <a:p>
                <a:pPr>
                  <a:defRPr sz="1400"/>
                </a:pPr>
                <a:r>
                  <a:rPr lang="es-EC" sz="1400"/>
                  <a:t>Mbps</a:t>
                </a:r>
              </a:p>
            </c:rich>
          </c:tx>
          <c:layout/>
          <c:overlay val="0"/>
        </c:title>
        <c:numFmt formatCode="#,##0" sourceLinked="1"/>
        <c:majorTickMark val="out"/>
        <c:minorTickMark val="none"/>
        <c:tickLblPos val="nextTo"/>
        <c:crossAx val="76727808"/>
        <c:crosses val="autoZero"/>
        <c:crossBetween val="between"/>
      </c:valAx>
      <c:spPr>
        <a:noFill/>
        <a:ln w="25400">
          <a:noFill/>
        </a:ln>
      </c:spPr>
    </c:plotArea>
    <c:plotVisOnly val="1"/>
    <c:dispBlanksAs val="gap"/>
    <c:showDLblsOverMax val="0"/>
  </c:chart>
  <c:spPr>
    <a:noFill/>
    <a:ln>
      <a:solidFill>
        <a:schemeClr val="tx1"/>
      </a:solidFill>
    </a:ln>
    <a:scene3d>
      <a:camera prst="orthographicFront"/>
      <a:lightRig rig="threePt" dir="t"/>
    </a:scene3d>
    <a:sp3d>
      <a:bevelT/>
      <a:bevelB/>
    </a:sp3d>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0.03693</cdr:x>
      <cdr:y>0.91023</cdr:y>
    </cdr:from>
    <cdr:to>
      <cdr:x>0.30411</cdr:x>
      <cdr:y>0.97341</cdr:y>
    </cdr:to>
    <cdr:sp macro="" textlink="">
      <cdr:nvSpPr>
        <cdr:cNvPr id="2" name="1 CuadroTexto"/>
        <cdr:cNvSpPr txBox="1"/>
      </cdr:nvSpPr>
      <cdr:spPr>
        <a:xfrm xmlns:a="http://schemas.openxmlformats.org/drawingml/2006/main">
          <a:off x="278296" y="3283287"/>
          <a:ext cx="2013422" cy="227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C" sz="1100" b="1" dirty="0"/>
            <a:t>Nota: </a:t>
          </a:r>
          <a:r>
            <a:rPr lang="es-EC" sz="1100" dirty="0"/>
            <a:t>Información a Junio 2013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481A24B-F8CD-41EE-AC21-F2CCCA7E0C8E}" type="datetimeFigureOut">
              <a:rPr lang="es-ES" smtClean="0"/>
              <a:t>27/11/2013</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D098013A-94EB-48DC-9FF8-1068E8D1BA8F}"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481A24B-F8CD-41EE-AC21-F2CCCA7E0C8E}" type="datetimeFigureOut">
              <a:rPr lang="es-ES" smtClean="0"/>
              <a:t>27/11/2013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481A24B-F8CD-41EE-AC21-F2CCCA7E0C8E}" type="datetimeFigureOut">
              <a:rPr lang="es-ES" smtClean="0"/>
              <a:t>27/11/2013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481A24B-F8CD-41EE-AC21-F2CCCA7E0C8E}" type="datetimeFigureOut">
              <a:rPr lang="es-ES" smtClean="0"/>
              <a:t>27/11/2013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481A24B-F8CD-41EE-AC21-F2CCCA7E0C8E}" type="datetimeFigureOut">
              <a:rPr lang="es-ES" smtClean="0"/>
              <a:t>27/11/2013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8013A-94EB-48DC-9FF8-1068E8D1BA8F}"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481A24B-F8CD-41EE-AC21-F2CCCA7E0C8E}" type="datetimeFigureOut">
              <a:rPr lang="es-ES" smtClean="0"/>
              <a:t>27/11/2013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481A24B-F8CD-41EE-AC21-F2CCCA7E0C8E}" type="datetimeFigureOut">
              <a:rPr lang="es-ES" smtClean="0"/>
              <a:t>27/11/2013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481A24B-F8CD-41EE-AC21-F2CCCA7E0C8E}" type="datetimeFigureOut">
              <a:rPr lang="es-ES" smtClean="0"/>
              <a:t>27/11/2013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1A24B-F8CD-41EE-AC21-F2CCCA7E0C8E}" type="datetimeFigureOut">
              <a:rPr lang="es-ES" smtClean="0"/>
              <a:t>27/11/2013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481A24B-F8CD-41EE-AC21-F2CCCA7E0C8E}" type="datetimeFigureOut">
              <a:rPr lang="es-ES" smtClean="0"/>
              <a:t>27/11/2013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98013A-94EB-48DC-9FF8-1068E8D1BA8F}"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481A24B-F8CD-41EE-AC21-F2CCCA7E0C8E}" type="datetimeFigureOut">
              <a:rPr lang="es-ES" smtClean="0"/>
              <a:t>27/11/2013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D098013A-94EB-48DC-9FF8-1068E8D1BA8F}"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81A24B-F8CD-41EE-AC21-F2CCCA7E0C8E}" type="datetimeFigureOut">
              <a:rPr lang="es-ES" smtClean="0"/>
              <a:t>27/11/2013</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98013A-94EB-48DC-9FF8-1068E8D1BA8F}"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124744"/>
            <a:ext cx="7851648" cy="1828800"/>
          </a:xfrm>
        </p:spPr>
        <p:txBody>
          <a:bodyPr>
            <a:noAutofit/>
          </a:bodyPr>
          <a:lstStyle/>
          <a:p>
            <a:pPr algn="ctr"/>
            <a:r>
              <a:rPr lang="es-ES" sz="3200" dirty="0" smtClean="0">
                <a:solidFill>
                  <a:schemeClr val="tx1"/>
                </a:solidFill>
                <a:effectLst/>
                <a:latin typeface="Times New Roman" pitchFamily="18" charset="0"/>
                <a:cs typeface="Times New Roman" pitchFamily="18" charset="0"/>
              </a:rPr>
              <a:t/>
            </a:r>
            <a:br>
              <a:rPr lang="es-ES" sz="3200" dirty="0" smtClean="0">
                <a:solidFill>
                  <a:schemeClr val="tx1"/>
                </a:solidFill>
                <a:effectLst/>
                <a:latin typeface="Times New Roman" pitchFamily="18" charset="0"/>
                <a:cs typeface="Times New Roman" pitchFamily="18" charset="0"/>
              </a:rPr>
            </a:br>
            <a:r>
              <a:rPr lang="es-EC" sz="3200" dirty="0">
                <a:solidFill>
                  <a:schemeClr val="tx1"/>
                </a:solidFill>
                <a:effectLst/>
                <a:latin typeface="Times New Roman" pitchFamily="18" charset="0"/>
                <a:cs typeface="Times New Roman" pitchFamily="18" charset="0"/>
              </a:rPr>
              <a:t>MAESTRÍA EN GERENCIA DE REDES Y TELECOMUNICACIONES</a:t>
            </a:r>
            <a:r>
              <a:rPr lang="es-ES" sz="3200" dirty="0">
                <a:solidFill>
                  <a:schemeClr val="bg1"/>
                </a:solidFill>
                <a:effectLst/>
                <a:latin typeface="Times New Roman" pitchFamily="18" charset="0"/>
                <a:cs typeface="Times New Roman" pitchFamily="18" charset="0"/>
              </a:rPr>
              <a:t/>
            </a:r>
            <a:br>
              <a:rPr lang="es-ES" sz="3200" dirty="0">
                <a:solidFill>
                  <a:schemeClr val="bg1"/>
                </a:solidFill>
                <a:effectLst/>
                <a:latin typeface="Times New Roman" pitchFamily="18" charset="0"/>
                <a:cs typeface="Times New Roman" pitchFamily="18" charset="0"/>
              </a:rPr>
            </a:br>
            <a:endParaRPr lang="es-ES" sz="3200" dirty="0">
              <a:solidFill>
                <a:schemeClr val="bg1"/>
              </a:solidFill>
              <a:latin typeface="Times New Roman" pitchFamily="18" charset="0"/>
              <a:cs typeface="Times New Roman" pitchFamily="18" charset="0"/>
            </a:endParaRPr>
          </a:p>
        </p:txBody>
      </p:sp>
      <p:sp>
        <p:nvSpPr>
          <p:cNvPr id="3" name="2 Subtítulo"/>
          <p:cNvSpPr>
            <a:spLocks noGrp="1"/>
          </p:cNvSpPr>
          <p:nvPr>
            <p:ph type="subTitle" idx="1"/>
          </p:nvPr>
        </p:nvSpPr>
        <p:spPr>
          <a:xfrm>
            <a:off x="107504" y="2780928"/>
            <a:ext cx="8784976" cy="1752600"/>
          </a:xfrm>
        </p:spPr>
        <p:txBody>
          <a:bodyPr>
            <a:normAutofit fontScale="25000" lnSpcReduction="20000"/>
          </a:bodyPr>
          <a:lstStyle/>
          <a:p>
            <a:pPr algn="ctr"/>
            <a:r>
              <a:rPr lang="es-EC" sz="7400" b="1" dirty="0"/>
              <a:t>PROYECTO DE TESIS DE GRADO</a:t>
            </a:r>
            <a:endParaRPr lang="es-ES" sz="7400" dirty="0"/>
          </a:p>
          <a:p>
            <a:pPr algn="ctr"/>
            <a:r>
              <a:rPr lang="es-EC" sz="7400" b="1" dirty="0"/>
              <a:t>TEMA:</a:t>
            </a:r>
            <a:r>
              <a:rPr lang="es-EC" sz="7400" dirty="0"/>
              <a:t> </a:t>
            </a:r>
            <a:endParaRPr lang="es-ES" sz="7400" dirty="0"/>
          </a:p>
          <a:p>
            <a:pPr algn="ctr"/>
            <a:r>
              <a:rPr lang="es-EC" sz="9600" dirty="0"/>
              <a:t>“</a:t>
            </a:r>
            <a:r>
              <a:rPr lang="es-EC" sz="9600" b="1" dirty="0"/>
              <a:t>ESTUDIO DE FACTIBILIDAD DE IMPLEMENTACIÓN DE UNA RED NACIONAL MPLS / METROETHERNET DE ÚLTIMA GENERACIÓN PARA UN PROVEEDOR DE SERVICIOS</a:t>
            </a:r>
            <a:r>
              <a:rPr lang="es-EC" sz="9600" dirty="0"/>
              <a:t>”</a:t>
            </a:r>
            <a:endParaRPr lang="es-ES" sz="9600" dirty="0"/>
          </a:p>
          <a:p>
            <a:pPr algn="ctr"/>
            <a:r>
              <a:rPr lang="es-EC" sz="7400" dirty="0"/>
              <a:t> </a:t>
            </a:r>
            <a:endParaRPr lang="es-ES" sz="7400" dirty="0"/>
          </a:p>
          <a:p>
            <a:pPr algn="ctr"/>
            <a:r>
              <a:rPr lang="es-EC" sz="7400" b="1" dirty="0"/>
              <a:t>ELABORADO POR:</a:t>
            </a:r>
            <a:endParaRPr lang="es-ES" sz="7400" dirty="0"/>
          </a:p>
          <a:p>
            <a:pPr algn="ctr"/>
            <a:r>
              <a:rPr lang="es-EC" sz="7400" b="1" dirty="0"/>
              <a:t>ING. LEONARDO SALAZAR ESTÉVEZ</a:t>
            </a:r>
            <a:endParaRPr lang="es-ES" sz="7400" dirty="0"/>
          </a:p>
          <a:p>
            <a:pPr algn="ctr"/>
            <a:r>
              <a:rPr lang="es-EC" sz="7400" dirty="0"/>
              <a:t> </a:t>
            </a:r>
            <a:endParaRPr lang="es-ES" sz="7400" dirty="0"/>
          </a:p>
          <a:p>
            <a:pPr algn="ctr"/>
            <a:r>
              <a:rPr lang="es-EC" sz="7400" b="1" dirty="0"/>
              <a:t>DIRECTOR DE TESIS:</a:t>
            </a:r>
            <a:endParaRPr lang="es-ES" sz="7400" dirty="0"/>
          </a:p>
          <a:p>
            <a:pPr algn="ctr"/>
            <a:r>
              <a:rPr lang="es-EC" sz="7400" b="1" dirty="0" smtClean="0"/>
              <a:t>ING</a:t>
            </a:r>
            <a:r>
              <a:rPr lang="es-EC" sz="7400" b="1" dirty="0" smtClean="0"/>
              <a:t>. </a:t>
            </a:r>
            <a:r>
              <a:rPr lang="es-EC" sz="7400" b="1" dirty="0"/>
              <a:t>CARLOS </a:t>
            </a:r>
            <a:r>
              <a:rPr lang="es-EC" sz="7400" b="1" dirty="0" smtClean="0"/>
              <a:t>EGAS, MSC.</a:t>
            </a:r>
            <a:endParaRPr lang="es-ES" sz="7400" dirty="0"/>
          </a:p>
          <a:p>
            <a:pPr algn="ctr"/>
            <a:r>
              <a:rPr lang="es-EC" sz="7400" b="1" dirty="0"/>
              <a:t> </a:t>
            </a:r>
            <a:endParaRPr lang="es-ES" sz="7400" dirty="0"/>
          </a:p>
          <a:p>
            <a:pPr algn="ctr"/>
            <a:r>
              <a:rPr lang="es-EC" sz="7400" b="1" dirty="0"/>
              <a:t>SANGOLQUÍ – ECUADOR, </a:t>
            </a:r>
            <a:r>
              <a:rPr lang="es-EC" sz="7400" b="1" dirty="0" smtClean="0"/>
              <a:t>NOVIEMBRE 2013</a:t>
            </a:r>
            <a:endParaRPr lang="es-ES" sz="7400" dirty="0"/>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624"/>
            <a:ext cx="5544616" cy="146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57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39552" y="2132856"/>
            <a:ext cx="7851648" cy="2520280"/>
          </a:xfrm>
        </p:spPr>
        <p:txBody>
          <a:bodyPr>
            <a:noAutofit/>
          </a:bodyPr>
          <a:lstStyle/>
          <a:p>
            <a:pPr algn="ctr"/>
            <a:r>
              <a:rPr lang="es-EC" sz="4400" dirty="0"/>
              <a:t>CAPÍTULO 2: </a:t>
            </a:r>
            <a:r>
              <a:rPr lang="es-EC" sz="4400" dirty="0" smtClean="0"/>
              <a:t/>
            </a:r>
            <a:br>
              <a:rPr lang="es-EC" sz="4400" dirty="0" smtClean="0"/>
            </a:br>
            <a:r>
              <a:rPr lang="es-EC" sz="4400" dirty="0" smtClean="0"/>
              <a:t>DISEÑO </a:t>
            </a:r>
            <a:r>
              <a:rPr lang="es-EC" sz="4400" dirty="0"/>
              <a:t>DE LA RED</a:t>
            </a:r>
            <a:br>
              <a:rPr lang="es-EC" sz="4400" dirty="0"/>
            </a:br>
            <a:r>
              <a:rPr lang="es-EC" sz="4400" dirty="0" smtClean="0"/>
              <a:t>MPLS/METROETHERNET </a:t>
            </a:r>
            <a:r>
              <a:rPr lang="es-EC" sz="4400" dirty="0"/>
              <a:t>NACIONAL</a:t>
            </a:r>
          </a:p>
        </p:txBody>
      </p:sp>
    </p:spTree>
    <p:extLst>
      <p:ext uri="{BB962C8B-B14F-4D97-AF65-F5344CB8AC3E}">
        <p14:creationId xmlns:p14="http://schemas.microsoft.com/office/powerpoint/2010/main" val="1620220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fontScale="90000"/>
          </a:bodyPr>
          <a:lstStyle/>
          <a:p>
            <a:r>
              <a:rPr lang="es-EC" dirty="0" smtClean="0"/>
              <a:t>Requerimientos y Consideraciones de Diseño de Red</a:t>
            </a:r>
            <a:endParaRPr lang="es-ES" dirty="0"/>
          </a:p>
        </p:txBody>
      </p:sp>
      <p:sp>
        <p:nvSpPr>
          <p:cNvPr id="3" name="2 Marcador de contenido"/>
          <p:cNvSpPr>
            <a:spLocks noGrp="1"/>
          </p:cNvSpPr>
          <p:nvPr>
            <p:ph idx="1"/>
          </p:nvPr>
        </p:nvSpPr>
        <p:spPr>
          <a:xfrm>
            <a:off x="457200" y="2208232"/>
            <a:ext cx="8229600" cy="4389120"/>
          </a:xfrm>
        </p:spPr>
        <p:txBody>
          <a:bodyPr/>
          <a:lstStyle/>
          <a:p>
            <a:r>
              <a:rPr lang="es-EC" b="1" dirty="0" smtClean="0"/>
              <a:t>Alta Disponibilidad</a:t>
            </a:r>
          </a:p>
          <a:p>
            <a:r>
              <a:rPr lang="es-EC" b="1" dirty="0"/>
              <a:t>E</a:t>
            </a:r>
            <a:r>
              <a:rPr lang="es-EC" b="1" dirty="0" smtClean="0"/>
              <a:t>scalabilidad</a:t>
            </a:r>
            <a:endParaRPr lang="es-EC" b="1" dirty="0"/>
          </a:p>
          <a:p>
            <a:r>
              <a:rPr lang="es-EC" b="1" dirty="0" smtClean="0"/>
              <a:t>Seguridad</a:t>
            </a:r>
          </a:p>
          <a:p>
            <a:r>
              <a:rPr lang="es-EC" b="1" dirty="0" smtClean="0"/>
              <a:t>Calidad de Servicio</a:t>
            </a:r>
          </a:p>
          <a:p>
            <a:r>
              <a:rPr lang="es-EC" b="1" dirty="0" smtClean="0"/>
              <a:t>Soporte </a:t>
            </a:r>
            <a:r>
              <a:rPr lang="es-EC" b="1" dirty="0"/>
              <a:t>de </a:t>
            </a:r>
            <a:r>
              <a:rPr lang="es-EC" b="1" dirty="0" smtClean="0"/>
              <a:t>Tecnologías </a:t>
            </a:r>
            <a:r>
              <a:rPr lang="es-EC" b="1" dirty="0"/>
              <a:t>de </a:t>
            </a:r>
            <a:r>
              <a:rPr lang="es-EC" b="1" dirty="0" smtClean="0"/>
              <a:t>Nueva </a:t>
            </a:r>
            <a:r>
              <a:rPr lang="es-EC" b="1" dirty="0"/>
              <a:t>G</a:t>
            </a:r>
            <a:r>
              <a:rPr lang="es-EC" b="1" dirty="0" smtClean="0"/>
              <a:t>eneración</a:t>
            </a:r>
          </a:p>
          <a:p>
            <a:r>
              <a:rPr lang="es-EC" b="1" dirty="0" smtClean="0"/>
              <a:t>Equipamiento de Fabricantes Homologados</a:t>
            </a:r>
          </a:p>
          <a:p>
            <a:r>
              <a:rPr lang="es-EC" b="1" dirty="0" smtClean="0"/>
              <a:t>Diseño a 3 años para el 20% del </a:t>
            </a:r>
            <a:r>
              <a:rPr lang="es-EC" b="1" dirty="0"/>
              <a:t>T</a:t>
            </a:r>
            <a:r>
              <a:rPr lang="es-EC" b="1" dirty="0" smtClean="0"/>
              <a:t>ráfico Nacional y Número de Enlaces de Servicios Portadores</a:t>
            </a:r>
          </a:p>
          <a:p>
            <a:endParaRPr lang="es-EC" b="1" dirty="0" smtClean="0"/>
          </a:p>
          <a:p>
            <a:endParaRPr lang="es-ES" dirty="0"/>
          </a:p>
        </p:txBody>
      </p:sp>
    </p:spTree>
    <p:extLst>
      <p:ext uri="{BB962C8B-B14F-4D97-AF65-F5344CB8AC3E}">
        <p14:creationId xmlns:p14="http://schemas.microsoft.com/office/powerpoint/2010/main" val="38770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a:bodyPr>
          <a:lstStyle/>
          <a:p>
            <a:r>
              <a:rPr lang="es-EC" dirty="0" smtClean="0"/>
              <a:t>Dimensionamiento de Red</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771767716"/>
              </p:ext>
            </p:extLst>
          </p:nvPr>
        </p:nvGraphicFramePr>
        <p:xfrm>
          <a:off x="467544" y="2651803"/>
          <a:ext cx="8064897" cy="2865429"/>
        </p:xfrm>
        <a:graphic>
          <a:graphicData uri="http://schemas.openxmlformats.org/drawingml/2006/table">
            <a:tbl>
              <a:tblPr firstRow="1" firstCol="1" bandRow="1">
                <a:tableStyleId>{5C22544A-7EE6-4342-B048-85BDC9FD1C3A}</a:tableStyleId>
              </a:tblPr>
              <a:tblGrid>
                <a:gridCol w="2334105"/>
                <a:gridCol w="2131753"/>
                <a:gridCol w="2131753"/>
                <a:gridCol w="1467286"/>
              </a:tblGrid>
              <a:tr h="981169">
                <a:tc>
                  <a:txBody>
                    <a:bodyPr/>
                    <a:lstStyle/>
                    <a:p>
                      <a:pPr>
                        <a:lnSpc>
                          <a:spcPct val="115000"/>
                        </a:lnSpc>
                        <a:spcAft>
                          <a:spcPts val="0"/>
                        </a:spcAft>
                      </a:pPr>
                      <a:r>
                        <a:rPr lang="es-ES" sz="1800" dirty="0">
                          <a:effectLst/>
                        </a:rPr>
                        <a:t>Permisionario</a:t>
                      </a:r>
                      <a:endParaRPr lang="es-ES" sz="18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800">
                          <a:effectLst/>
                        </a:rPr>
                        <a:t>Conexión Internacional (Mbps) Sep 2010</a:t>
                      </a:r>
                      <a:endParaRPr lang="es-ES" sz="1800">
                        <a:effectLst/>
                        <a:latin typeface="Calibri"/>
                        <a:ea typeface="Calibri"/>
                        <a:cs typeface="Times New Roman"/>
                      </a:endParaRPr>
                    </a:p>
                  </a:txBody>
                  <a:tcPr marL="44450" marR="44450" marT="0" marB="0"/>
                </a:tc>
                <a:tc>
                  <a:txBody>
                    <a:bodyPr/>
                    <a:lstStyle/>
                    <a:p>
                      <a:pPr>
                        <a:lnSpc>
                          <a:spcPct val="115000"/>
                        </a:lnSpc>
                        <a:spcAft>
                          <a:spcPts val="0"/>
                        </a:spcAft>
                      </a:pPr>
                      <a:r>
                        <a:rPr lang="es-ES" sz="1800" dirty="0">
                          <a:effectLst/>
                        </a:rPr>
                        <a:t>Conexión Internacional (Mbps) Mar 2012</a:t>
                      </a:r>
                      <a:endParaRPr lang="es-ES" sz="18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800">
                          <a:effectLst/>
                        </a:rPr>
                        <a:t>Crecimiento % (18 meses)</a:t>
                      </a:r>
                      <a:endParaRPr lang="es-ES" sz="1800">
                        <a:effectLst/>
                        <a:latin typeface="Calibri"/>
                        <a:ea typeface="Calibri"/>
                        <a:cs typeface="Times New Roman"/>
                      </a:endParaRPr>
                    </a:p>
                  </a:txBody>
                  <a:tcPr marL="44450" marR="44450" marT="0" marB="0"/>
                </a:tc>
              </a:tr>
              <a:tr h="376852">
                <a:tc>
                  <a:txBody>
                    <a:bodyPr/>
                    <a:lstStyle/>
                    <a:p>
                      <a:pPr algn="ctr">
                        <a:lnSpc>
                          <a:spcPct val="115000"/>
                        </a:lnSpc>
                        <a:spcAft>
                          <a:spcPts val="0"/>
                        </a:spcAft>
                      </a:pPr>
                      <a:r>
                        <a:rPr lang="es-ES" sz="1800" dirty="0">
                          <a:effectLst/>
                        </a:rPr>
                        <a:t>CONECEL S.A.</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7812,5</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20.508</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263</a:t>
                      </a:r>
                      <a:endParaRPr lang="es-ES" sz="1800">
                        <a:effectLst/>
                        <a:latin typeface="Calibri"/>
                        <a:ea typeface="Calibri"/>
                        <a:cs typeface="Times New Roman"/>
                      </a:endParaRPr>
                    </a:p>
                  </a:txBody>
                  <a:tcPr marL="44450" marR="44450" marT="0" marB="0"/>
                </a:tc>
              </a:tr>
              <a:tr h="376852">
                <a:tc>
                  <a:txBody>
                    <a:bodyPr/>
                    <a:lstStyle/>
                    <a:p>
                      <a:pPr algn="ctr">
                        <a:lnSpc>
                          <a:spcPct val="115000"/>
                        </a:lnSpc>
                        <a:spcAft>
                          <a:spcPts val="0"/>
                        </a:spcAft>
                      </a:pPr>
                      <a:r>
                        <a:rPr lang="es-ES" sz="1800" dirty="0">
                          <a:effectLst/>
                        </a:rPr>
                        <a:t>SURATEL S.A.</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5598</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31.566</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564</a:t>
                      </a:r>
                      <a:endParaRPr lang="es-ES" sz="1800">
                        <a:effectLst/>
                        <a:latin typeface="Calibri"/>
                        <a:ea typeface="Calibri"/>
                        <a:cs typeface="Times New Roman"/>
                      </a:endParaRPr>
                    </a:p>
                  </a:txBody>
                  <a:tcPr marL="44450" marR="44450" marT="0" marB="0"/>
                </a:tc>
              </a:tr>
              <a:tr h="376852">
                <a:tc>
                  <a:txBody>
                    <a:bodyPr/>
                    <a:lstStyle/>
                    <a:p>
                      <a:pPr algn="ctr">
                        <a:lnSpc>
                          <a:spcPct val="115000"/>
                        </a:lnSpc>
                        <a:spcAft>
                          <a:spcPts val="0"/>
                        </a:spcAft>
                      </a:pPr>
                      <a:r>
                        <a:rPr lang="es-ES" sz="1800" dirty="0">
                          <a:effectLst/>
                        </a:rPr>
                        <a:t>CNT EP</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4043,52</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17.090</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423</a:t>
                      </a:r>
                      <a:endParaRPr lang="es-ES" sz="1800">
                        <a:effectLst/>
                        <a:latin typeface="Calibri"/>
                        <a:ea typeface="Calibri"/>
                        <a:cs typeface="Times New Roman"/>
                      </a:endParaRPr>
                    </a:p>
                  </a:txBody>
                  <a:tcPr marL="44450" marR="44450" marT="0" marB="0"/>
                </a:tc>
              </a:tr>
              <a:tr h="376852">
                <a:tc>
                  <a:txBody>
                    <a:bodyPr/>
                    <a:lstStyle/>
                    <a:p>
                      <a:pPr algn="ctr">
                        <a:lnSpc>
                          <a:spcPct val="115000"/>
                        </a:lnSpc>
                        <a:spcAft>
                          <a:spcPts val="0"/>
                        </a:spcAft>
                      </a:pPr>
                      <a:r>
                        <a:rPr lang="es-ES" sz="1800" dirty="0">
                          <a:effectLst/>
                        </a:rPr>
                        <a:t>GLOBAL CROSSING</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1085</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3.110</a:t>
                      </a:r>
                      <a:endParaRPr lang="es-ES" sz="18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a:effectLst/>
                        </a:rPr>
                        <a:t>287</a:t>
                      </a:r>
                      <a:endParaRPr lang="es-ES" sz="1800">
                        <a:effectLst/>
                        <a:latin typeface="Calibri"/>
                        <a:ea typeface="Calibri"/>
                        <a:cs typeface="Times New Roman"/>
                      </a:endParaRPr>
                    </a:p>
                  </a:txBody>
                  <a:tcPr marL="44450" marR="44450" marT="0" marB="0"/>
                </a:tc>
              </a:tr>
              <a:tr h="376852">
                <a:tc>
                  <a:txBody>
                    <a:bodyPr/>
                    <a:lstStyle/>
                    <a:p>
                      <a:pPr algn="ctr">
                        <a:lnSpc>
                          <a:spcPct val="115000"/>
                        </a:lnSpc>
                        <a:spcAft>
                          <a:spcPts val="0"/>
                        </a:spcAft>
                      </a:pPr>
                      <a:r>
                        <a:rPr lang="es-ES" sz="1800" dirty="0">
                          <a:effectLst/>
                        </a:rPr>
                        <a:t>TOTAL MUESTRA</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dirty="0">
                          <a:effectLst/>
                        </a:rPr>
                        <a:t>18539,02</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dirty="0">
                          <a:effectLst/>
                        </a:rPr>
                        <a:t>72.274</a:t>
                      </a:r>
                      <a:endParaRPr lang="es-ES" sz="18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800" dirty="0">
                          <a:effectLst/>
                        </a:rPr>
                        <a:t>390</a:t>
                      </a:r>
                      <a:endParaRPr lang="es-ES" sz="1800" dirty="0">
                        <a:effectLst/>
                        <a:latin typeface="Calibri"/>
                        <a:ea typeface="Calibri"/>
                        <a:cs typeface="Times New Roman"/>
                      </a:endParaRPr>
                    </a:p>
                  </a:txBody>
                  <a:tcPr marL="44450" marR="44450" marT="0" marB="0"/>
                </a:tc>
              </a:tr>
            </a:tbl>
          </a:graphicData>
        </a:graphic>
      </p:graphicFrame>
      <p:sp>
        <p:nvSpPr>
          <p:cNvPr id="6" name="Rectangle 1"/>
          <p:cNvSpPr>
            <a:spLocks noChangeArrowheads="1"/>
          </p:cNvSpPr>
          <p:nvPr/>
        </p:nvSpPr>
        <p:spPr bwMode="auto">
          <a:xfrm>
            <a:off x="467544" y="2103820"/>
            <a:ext cx="820891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Crecimiento de capacidad internacional de varios proveedores</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7" name="Rectangle 1"/>
          <p:cNvSpPr>
            <a:spLocks noChangeArrowheads="1"/>
          </p:cNvSpPr>
          <p:nvPr/>
        </p:nvSpPr>
        <p:spPr bwMode="auto">
          <a:xfrm>
            <a:off x="467544" y="5517232"/>
            <a:ext cx="756084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2000" dirty="0" smtClean="0">
                <a:latin typeface="Times New Roman" pitchFamily="18" charset="0"/>
                <a:cs typeface="Times New Roman" pitchFamily="18" charset="0"/>
              </a:rPr>
              <a:t>Fuente: </a:t>
            </a:r>
            <a:r>
              <a:rPr lang="es-EC" sz="2000" dirty="0" err="1" smtClean="0">
                <a:latin typeface="Times New Roman" pitchFamily="18" charset="0"/>
                <a:cs typeface="Times New Roman" pitchFamily="18" charset="0"/>
              </a:rPr>
              <a:t>Conatel</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597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a:bodyPr>
          <a:lstStyle/>
          <a:p>
            <a:r>
              <a:rPr lang="es-EC" dirty="0" smtClean="0"/>
              <a:t>Dimensionamiento de Red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972047374"/>
              </p:ext>
            </p:extLst>
          </p:nvPr>
        </p:nvGraphicFramePr>
        <p:xfrm>
          <a:off x="458644" y="2518149"/>
          <a:ext cx="8217813" cy="3484626"/>
        </p:xfrm>
        <a:graphic>
          <a:graphicData uri="http://schemas.openxmlformats.org/drawingml/2006/table">
            <a:tbl>
              <a:tblPr firstRow="1" firstCol="1" bandRow="1">
                <a:tableStyleId>{5C22544A-7EE6-4342-B048-85BDC9FD1C3A}</a:tableStyleId>
              </a:tblPr>
              <a:tblGrid>
                <a:gridCol w="4325013"/>
                <a:gridCol w="833761"/>
                <a:gridCol w="3059039"/>
              </a:tblGrid>
              <a:tr h="661414">
                <a:tc>
                  <a:txBody>
                    <a:bodyPr/>
                    <a:lstStyle/>
                    <a:p>
                      <a:pPr>
                        <a:lnSpc>
                          <a:spcPct val="115000"/>
                        </a:lnSpc>
                        <a:spcAft>
                          <a:spcPts val="0"/>
                        </a:spcAft>
                      </a:pPr>
                      <a:r>
                        <a:rPr lang="es-ES" sz="2000" dirty="0">
                          <a:effectLst/>
                        </a:rPr>
                        <a:t>Método</a:t>
                      </a:r>
                      <a:endParaRPr lang="es-ES" sz="20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2000">
                          <a:effectLst/>
                        </a:rPr>
                        <a:t>Tasa %</a:t>
                      </a:r>
                      <a:endParaRPr lang="es-ES" sz="2000">
                        <a:effectLst/>
                        <a:latin typeface="Calibri"/>
                        <a:ea typeface="Calibri"/>
                        <a:cs typeface="Times New Roman"/>
                      </a:endParaRPr>
                    </a:p>
                  </a:txBody>
                  <a:tcPr marL="44450" marR="44450" marT="0" marB="0"/>
                </a:tc>
                <a:tc>
                  <a:txBody>
                    <a:bodyPr/>
                    <a:lstStyle/>
                    <a:p>
                      <a:pPr>
                        <a:lnSpc>
                          <a:spcPct val="115000"/>
                        </a:lnSpc>
                        <a:spcAft>
                          <a:spcPts val="0"/>
                        </a:spcAft>
                      </a:pPr>
                      <a:r>
                        <a:rPr lang="es-ES" sz="2000">
                          <a:effectLst/>
                        </a:rPr>
                        <a:t>Tasa % Crecimiento en 3 años</a:t>
                      </a:r>
                      <a:endParaRPr lang="es-ES" sz="2000">
                        <a:effectLst/>
                        <a:latin typeface="Calibri"/>
                        <a:ea typeface="Calibri"/>
                        <a:cs typeface="Times New Roman"/>
                      </a:endParaRPr>
                    </a:p>
                  </a:txBody>
                  <a:tcPr marL="44450" marR="44450" marT="0" marB="0"/>
                </a:tc>
              </a:tr>
              <a:tr h="661414">
                <a:tc>
                  <a:txBody>
                    <a:bodyPr/>
                    <a:lstStyle/>
                    <a:p>
                      <a:pPr>
                        <a:lnSpc>
                          <a:spcPct val="115000"/>
                        </a:lnSpc>
                        <a:spcAft>
                          <a:spcPts val="0"/>
                        </a:spcAft>
                      </a:pPr>
                      <a:r>
                        <a:rPr lang="es-ES" sz="2000" dirty="0">
                          <a:effectLst/>
                        </a:rPr>
                        <a:t>Promedio anual para proveedor </a:t>
                      </a:r>
                      <a:r>
                        <a:rPr lang="es-ES" sz="2000" dirty="0" smtClean="0">
                          <a:effectLst/>
                        </a:rPr>
                        <a:t>referencial (medición</a:t>
                      </a:r>
                      <a:r>
                        <a:rPr lang="es-ES" sz="2000" baseline="0" dirty="0" smtClean="0">
                          <a:effectLst/>
                        </a:rPr>
                        <a:t> de 5 años)</a:t>
                      </a:r>
                      <a:endParaRPr lang="es-ES"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190,80</a:t>
                      </a:r>
                      <a:endParaRPr lang="es-ES"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695</a:t>
                      </a:r>
                      <a:endParaRPr lang="es-ES" sz="2000">
                        <a:effectLst/>
                        <a:latin typeface="Calibri"/>
                        <a:ea typeface="Calibri"/>
                        <a:cs typeface="Times New Roman"/>
                      </a:endParaRPr>
                    </a:p>
                  </a:txBody>
                  <a:tcPr marL="44450" marR="44450" marT="0" marB="0" anchor="b"/>
                </a:tc>
              </a:tr>
              <a:tr h="661414">
                <a:tc>
                  <a:txBody>
                    <a:bodyPr/>
                    <a:lstStyle/>
                    <a:p>
                      <a:pPr>
                        <a:lnSpc>
                          <a:spcPct val="115000"/>
                        </a:lnSpc>
                        <a:spcAft>
                          <a:spcPts val="0"/>
                        </a:spcAft>
                      </a:pPr>
                      <a:r>
                        <a:rPr lang="es-ES" sz="2000" dirty="0">
                          <a:effectLst/>
                        </a:rPr>
                        <a:t>Promedio 18 meses proveedor referencial</a:t>
                      </a:r>
                      <a:endParaRPr lang="es-ES"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272,97</a:t>
                      </a:r>
                      <a:endParaRPr lang="es-ES"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745</a:t>
                      </a:r>
                      <a:endParaRPr lang="es-ES" sz="2000">
                        <a:effectLst/>
                        <a:latin typeface="Calibri"/>
                        <a:ea typeface="Calibri"/>
                        <a:cs typeface="Times New Roman"/>
                      </a:endParaRPr>
                    </a:p>
                  </a:txBody>
                  <a:tcPr marL="44450" marR="44450" marT="0" marB="0" anchor="b"/>
                </a:tc>
              </a:tr>
              <a:tr h="320729">
                <a:tc>
                  <a:txBody>
                    <a:bodyPr/>
                    <a:lstStyle/>
                    <a:p>
                      <a:pPr>
                        <a:lnSpc>
                          <a:spcPct val="115000"/>
                        </a:lnSpc>
                        <a:spcAft>
                          <a:spcPts val="0"/>
                        </a:spcAft>
                      </a:pPr>
                      <a:r>
                        <a:rPr lang="es-ES" sz="2000" dirty="0">
                          <a:effectLst/>
                        </a:rPr>
                        <a:t>Promedio anual incrementado</a:t>
                      </a:r>
                      <a:endParaRPr lang="es-ES"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200</a:t>
                      </a:r>
                      <a:endParaRPr lang="es-ES"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800</a:t>
                      </a:r>
                      <a:endParaRPr lang="es-ES" sz="2000">
                        <a:effectLst/>
                        <a:latin typeface="Calibri"/>
                        <a:ea typeface="Calibri"/>
                        <a:cs typeface="Times New Roman"/>
                      </a:endParaRPr>
                    </a:p>
                  </a:txBody>
                  <a:tcPr marL="44450" marR="44450" marT="0" marB="0" anchor="b"/>
                </a:tc>
              </a:tr>
              <a:tr h="320729">
                <a:tc>
                  <a:txBody>
                    <a:bodyPr/>
                    <a:lstStyle/>
                    <a:p>
                      <a:pPr>
                        <a:lnSpc>
                          <a:spcPct val="115000"/>
                        </a:lnSpc>
                        <a:spcAft>
                          <a:spcPts val="0"/>
                        </a:spcAft>
                      </a:pPr>
                      <a:r>
                        <a:rPr lang="es-ES" sz="2000">
                          <a:effectLst/>
                        </a:rPr>
                        <a:t>Promedio 18 meses incrementado</a:t>
                      </a:r>
                      <a:endParaRPr lang="es-ES" sz="2000">
                        <a:effectLst/>
                        <a:latin typeface="Calibri"/>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s-ES" sz="2000" dirty="0">
                          <a:effectLst/>
                        </a:rPr>
                        <a:t>300</a:t>
                      </a:r>
                      <a:endParaRPr lang="es-ES" sz="2000" dirty="0">
                        <a:effectLst/>
                        <a:latin typeface="Calibri"/>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s-ES" sz="2000" dirty="0">
                          <a:effectLst/>
                        </a:rPr>
                        <a:t>900</a:t>
                      </a:r>
                      <a:endParaRPr lang="es-ES" sz="2000" dirty="0">
                        <a:effectLst/>
                        <a:latin typeface="Calibri"/>
                        <a:ea typeface="Calibri"/>
                        <a:cs typeface="Times New Roman"/>
                      </a:endParaRPr>
                    </a:p>
                  </a:txBody>
                  <a:tcPr marL="44450" marR="44450" marT="0" marB="0" anchor="b">
                    <a:solidFill>
                      <a:srgbClr val="92D050"/>
                    </a:solidFill>
                  </a:tcPr>
                </a:tc>
              </a:tr>
              <a:tr h="661414">
                <a:tc>
                  <a:txBody>
                    <a:bodyPr/>
                    <a:lstStyle/>
                    <a:p>
                      <a:pPr>
                        <a:lnSpc>
                          <a:spcPct val="115000"/>
                        </a:lnSpc>
                        <a:spcAft>
                          <a:spcPts val="0"/>
                        </a:spcAft>
                      </a:pPr>
                      <a:r>
                        <a:rPr lang="es-ES" sz="2000">
                          <a:effectLst/>
                        </a:rPr>
                        <a:t>Promedio 18 meses muestra proveedores</a:t>
                      </a:r>
                      <a:endParaRPr lang="es-ES"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a:effectLst/>
                        </a:rPr>
                        <a:t>390</a:t>
                      </a:r>
                      <a:endParaRPr lang="es-ES"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000" dirty="0">
                          <a:effectLst/>
                        </a:rPr>
                        <a:t>1521</a:t>
                      </a:r>
                      <a:endParaRPr lang="es-ES" sz="2000" dirty="0">
                        <a:effectLst/>
                        <a:latin typeface="Calibri"/>
                        <a:ea typeface="Calibri"/>
                        <a:cs typeface="Times New Roman"/>
                      </a:endParaRPr>
                    </a:p>
                  </a:txBody>
                  <a:tcPr marL="44450" marR="44450" marT="0" marB="0" anchor="b"/>
                </a:tc>
              </a:tr>
            </a:tbl>
          </a:graphicData>
        </a:graphic>
      </p:graphicFrame>
      <p:sp>
        <p:nvSpPr>
          <p:cNvPr id="5" name="Rectangle 1"/>
          <p:cNvSpPr>
            <a:spLocks noChangeArrowheads="1"/>
          </p:cNvSpPr>
          <p:nvPr/>
        </p:nvSpPr>
        <p:spPr bwMode="auto">
          <a:xfrm>
            <a:off x="467544" y="2001034"/>
            <a:ext cx="77768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Estimaci</a:t>
            </a:r>
            <a:r>
              <a:rPr kumimoji="0" lang="es-ES" sz="24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de crecimiento porcentual capacidad internacional</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494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a:graphicFrameLocks/>
          </p:cNvGraphicFramePr>
          <p:nvPr>
            <p:extLst>
              <p:ext uri="{D42A27DB-BD31-4B8C-83A1-F6EECF244321}">
                <p14:modId xmlns:p14="http://schemas.microsoft.com/office/powerpoint/2010/main" val="2728812649"/>
              </p:ext>
            </p:extLst>
          </p:nvPr>
        </p:nvGraphicFramePr>
        <p:xfrm>
          <a:off x="467544" y="1916832"/>
          <a:ext cx="799288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467544" y="6165304"/>
            <a:ext cx="756084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2000" dirty="0" smtClean="0">
                <a:latin typeface="Times New Roman" pitchFamily="18" charset="0"/>
                <a:cs typeface="Times New Roman" pitchFamily="18" charset="0"/>
              </a:rPr>
              <a:t>Fuente: </a:t>
            </a:r>
            <a:r>
              <a:rPr lang="es-EC" sz="2000" dirty="0" err="1" smtClean="0">
                <a:latin typeface="Times New Roman" pitchFamily="18" charset="0"/>
                <a:cs typeface="Times New Roman" pitchFamily="18" charset="0"/>
              </a:rPr>
              <a:t>Senatel</a:t>
            </a:r>
            <a:r>
              <a:rPr lang="es-EC" sz="2000" dirty="0" smtClean="0">
                <a:latin typeface="Times New Roman" pitchFamily="18" charset="0"/>
                <a:cs typeface="Times New Roman" pitchFamily="18" charset="0"/>
              </a:rPr>
              <a:t> – CAPACIDAD INTERNACIONAL PROVEERORES</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 name="1 Título"/>
          <p:cNvSpPr>
            <a:spLocks noGrp="1"/>
          </p:cNvSpPr>
          <p:nvPr>
            <p:ph type="title"/>
          </p:nvPr>
        </p:nvSpPr>
        <p:spPr>
          <a:xfrm>
            <a:off x="457200" y="332656"/>
            <a:ext cx="8229600" cy="1143000"/>
          </a:xfrm>
        </p:spPr>
        <p:txBody>
          <a:bodyPr>
            <a:normAutofit/>
          </a:bodyPr>
          <a:lstStyle/>
          <a:p>
            <a:r>
              <a:rPr lang="es-EC" dirty="0" smtClean="0"/>
              <a:t>Dimensionamiento de Red (…)</a:t>
            </a:r>
            <a:endParaRPr lang="es-ES" dirty="0"/>
          </a:p>
        </p:txBody>
      </p:sp>
      <p:sp>
        <p:nvSpPr>
          <p:cNvPr id="2" name="1 Flecha derecha"/>
          <p:cNvSpPr/>
          <p:nvPr/>
        </p:nvSpPr>
        <p:spPr>
          <a:xfrm rot="19855281">
            <a:off x="2807757" y="4550197"/>
            <a:ext cx="5400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2681837" y="4067780"/>
            <a:ext cx="810043" cy="369332"/>
          </a:xfrm>
          <a:prstGeom prst="rect">
            <a:avLst/>
          </a:prstGeom>
          <a:noFill/>
        </p:spPr>
        <p:txBody>
          <a:bodyPr wrap="square" rtlCol="0">
            <a:spAutoFit/>
          </a:bodyPr>
          <a:lstStyle/>
          <a:p>
            <a:r>
              <a:rPr lang="es-EC" dirty="0" smtClean="0"/>
              <a:t>226%</a:t>
            </a:r>
            <a:endParaRPr lang="es-EC" dirty="0"/>
          </a:p>
        </p:txBody>
      </p:sp>
      <p:sp>
        <p:nvSpPr>
          <p:cNvPr id="7" name="6 Flecha derecha"/>
          <p:cNvSpPr/>
          <p:nvPr/>
        </p:nvSpPr>
        <p:spPr>
          <a:xfrm rot="19855281">
            <a:off x="4553904" y="3603947"/>
            <a:ext cx="5400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4427984" y="3121530"/>
            <a:ext cx="810043" cy="369332"/>
          </a:xfrm>
          <a:prstGeom prst="rect">
            <a:avLst/>
          </a:prstGeom>
          <a:noFill/>
        </p:spPr>
        <p:txBody>
          <a:bodyPr wrap="square" rtlCol="0">
            <a:spAutoFit/>
          </a:bodyPr>
          <a:lstStyle/>
          <a:p>
            <a:r>
              <a:rPr lang="es-EC" dirty="0" smtClean="0"/>
              <a:t>215%</a:t>
            </a:r>
            <a:endParaRPr lang="es-EC" dirty="0"/>
          </a:p>
        </p:txBody>
      </p:sp>
      <p:sp>
        <p:nvSpPr>
          <p:cNvPr id="9" name="8 Flecha derecha"/>
          <p:cNvSpPr/>
          <p:nvPr/>
        </p:nvSpPr>
        <p:spPr>
          <a:xfrm rot="19788323">
            <a:off x="2318318" y="2658538"/>
            <a:ext cx="4774103" cy="394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rot="19789387">
            <a:off x="2240635" y="2429328"/>
            <a:ext cx="4441861" cy="400110"/>
          </a:xfrm>
          <a:prstGeom prst="rect">
            <a:avLst/>
          </a:prstGeom>
          <a:noFill/>
        </p:spPr>
        <p:txBody>
          <a:bodyPr wrap="square" rtlCol="0">
            <a:spAutoFit/>
          </a:bodyPr>
          <a:lstStyle/>
          <a:p>
            <a:r>
              <a:rPr lang="es-EC" sz="2000" dirty="0" smtClean="0"/>
              <a:t>210% x 210% x 210% = 926% (en 3 años)</a:t>
            </a:r>
            <a:endParaRPr lang="es-EC" sz="2000" dirty="0"/>
          </a:p>
        </p:txBody>
      </p:sp>
      <p:sp>
        <p:nvSpPr>
          <p:cNvPr id="11" name="10 Flecha derecha"/>
          <p:cNvSpPr/>
          <p:nvPr/>
        </p:nvSpPr>
        <p:spPr>
          <a:xfrm rot="19855281">
            <a:off x="6444255" y="2749703"/>
            <a:ext cx="5400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6444208" y="2271543"/>
            <a:ext cx="810043" cy="369332"/>
          </a:xfrm>
          <a:prstGeom prst="rect">
            <a:avLst/>
          </a:prstGeom>
          <a:noFill/>
        </p:spPr>
        <p:txBody>
          <a:bodyPr wrap="square" rtlCol="0">
            <a:spAutoFit/>
          </a:bodyPr>
          <a:lstStyle/>
          <a:p>
            <a:r>
              <a:rPr lang="es-EC" dirty="0" smtClean="0"/>
              <a:t>117%</a:t>
            </a:r>
            <a:endParaRPr lang="es-EC" dirty="0"/>
          </a:p>
        </p:txBody>
      </p:sp>
    </p:spTree>
    <p:extLst>
      <p:ext uri="{BB962C8B-B14F-4D97-AF65-F5344CB8AC3E}">
        <p14:creationId xmlns:p14="http://schemas.microsoft.com/office/powerpoint/2010/main" val="64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31367860"/>
              </p:ext>
            </p:extLst>
          </p:nvPr>
        </p:nvGraphicFramePr>
        <p:xfrm>
          <a:off x="35496" y="2861725"/>
          <a:ext cx="9073008" cy="2975759"/>
        </p:xfrm>
        <a:graphic>
          <a:graphicData uri="http://schemas.openxmlformats.org/drawingml/2006/table">
            <a:tbl>
              <a:tblPr firstRow="1" firstCol="1" bandRow="1">
                <a:tableStyleId>{5C22544A-7EE6-4342-B048-85BDC9FD1C3A}</a:tableStyleId>
              </a:tblPr>
              <a:tblGrid>
                <a:gridCol w="1324603"/>
                <a:gridCol w="1324603"/>
                <a:gridCol w="1324603"/>
                <a:gridCol w="1324602"/>
                <a:gridCol w="1177425"/>
                <a:gridCol w="1324603"/>
                <a:gridCol w="1272569"/>
              </a:tblGrid>
              <a:tr h="2579836">
                <a:tc>
                  <a:txBody>
                    <a:bodyPr/>
                    <a:lstStyle/>
                    <a:p>
                      <a:pPr>
                        <a:lnSpc>
                          <a:spcPct val="115000"/>
                        </a:lnSpc>
                        <a:spcAft>
                          <a:spcPts val="0"/>
                        </a:spcAft>
                      </a:pPr>
                      <a:r>
                        <a:rPr lang="es-ES" sz="1400" dirty="0">
                          <a:effectLst/>
                        </a:rPr>
                        <a:t>Capacidad Internacional Servicio Valor Agregado (SVA) Marzo 2012 (Mbps) </a:t>
                      </a:r>
                      <a:r>
                        <a:rPr lang="es-ES" sz="1400" dirty="0" smtClean="0">
                          <a:effectLst/>
                        </a:rPr>
                        <a:t>(Fuente</a:t>
                      </a:r>
                      <a:r>
                        <a:rPr lang="es-ES" sz="1400" baseline="0" dirty="0" smtClean="0">
                          <a:effectLst/>
                        </a:rPr>
                        <a:t> </a:t>
                      </a:r>
                      <a:r>
                        <a:rPr lang="es-ES" sz="1400" baseline="0" dirty="0" err="1" smtClean="0">
                          <a:effectLst/>
                        </a:rPr>
                        <a:t>Senatel</a:t>
                      </a:r>
                      <a:r>
                        <a:rPr lang="es-ES" sz="1400" baseline="0" dirty="0" smtClean="0">
                          <a:effectLst/>
                        </a:rPr>
                        <a:t>)</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400" dirty="0">
                          <a:effectLst/>
                        </a:rPr>
                        <a:t>Capacidad Internacional Datos (Mbps) (10% de capacidad SVA, datos proveedor referencial)</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400" dirty="0">
                          <a:effectLst/>
                        </a:rPr>
                        <a:t>Total Capacidad Internacional (Mbps)</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400" dirty="0">
                          <a:effectLst/>
                        </a:rPr>
                        <a:t>Capacidad Internacional para proveedor con 20% de participación (Mbps)</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400" dirty="0">
                          <a:effectLst/>
                        </a:rPr>
                        <a:t>Crecimiento cada 18 meses (%)</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400" dirty="0">
                          <a:effectLst/>
                        </a:rPr>
                        <a:t>Capacidad Internacional estimada a 3 años (Mbps)</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400" dirty="0">
                          <a:effectLst/>
                        </a:rPr>
                        <a:t>Capacidad Internacional estimada por proveedor con 20% de participación (Mbps</a:t>
                      </a:r>
                      <a:r>
                        <a:rPr lang="es-ES" sz="1400" dirty="0" smtClean="0">
                          <a:effectLst/>
                        </a:rPr>
                        <a:t>) a 3 años</a:t>
                      </a:r>
                      <a:endParaRPr lang="es-ES" sz="1400" dirty="0">
                        <a:effectLst/>
                        <a:latin typeface="Calibri"/>
                        <a:ea typeface="Calibri"/>
                        <a:cs typeface="Times New Roman"/>
                      </a:endParaRPr>
                    </a:p>
                  </a:txBody>
                  <a:tcPr marL="44450" marR="44450" marT="0" marB="0"/>
                </a:tc>
              </a:tr>
              <a:tr h="309394">
                <a:tc>
                  <a:txBody>
                    <a:bodyPr/>
                    <a:lstStyle/>
                    <a:p>
                      <a:pPr algn="r">
                        <a:lnSpc>
                          <a:spcPct val="115000"/>
                        </a:lnSpc>
                        <a:spcAft>
                          <a:spcPts val="0"/>
                        </a:spcAft>
                      </a:pPr>
                      <a:r>
                        <a:rPr lang="es-ES" sz="2400" dirty="0">
                          <a:effectLst/>
                        </a:rPr>
                        <a:t>88648</a:t>
                      </a:r>
                      <a:endParaRPr lang="es-ES"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400" dirty="0">
                          <a:effectLst/>
                        </a:rPr>
                        <a:t>8865</a:t>
                      </a:r>
                      <a:endParaRPr lang="es-ES"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400" dirty="0">
                          <a:effectLst/>
                        </a:rPr>
                        <a:t>97513</a:t>
                      </a:r>
                      <a:endParaRPr lang="es-ES"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400" dirty="0">
                          <a:effectLst/>
                        </a:rPr>
                        <a:t>19503</a:t>
                      </a:r>
                      <a:endParaRPr lang="es-ES"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400" dirty="0">
                          <a:effectLst/>
                        </a:rPr>
                        <a:t>300%</a:t>
                      </a:r>
                      <a:endParaRPr lang="es-ES"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400" dirty="0">
                          <a:effectLst/>
                        </a:rPr>
                        <a:t>877617</a:t>
                      </a:r>
                      <a:endParaRPr lang="es-ES"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2400" dirty="0">
                          <a:effectLst/>
                        </a:rPr>
                        <a:t>175523</a:t>
                      </a:r>
                      <a:endParaRPr lang="es-ES" sz="2400" dirty="0">
                        <a:effectLst/>
                        <a:latin typeface="Calibri"/>
                        <a:ea typeface="Calibri"/>
                        <a:cs typeface="Times New Roman"/>
                      </a:endParaRPr>
                    </a:p>
                  </a:txBody>
                  <a:tcPr marL="44450" marR="44450" marT="0" marB="0" anchor="b"/>
                </a:tc>
              </a:tr>
            </a:tbl>
          </a:graphicData>
        </a:graphic>
      </p:graphicFrame>
      <p:sp>
        <p:nvSpPr>
          <p:cNvPr id="5" name="Rectangle 1"/>
          <p:cNvSpPr>
            <a:spLocks noChangeArrowheads="1"/>
          </p:cNvSpPr>
          <p:nvPr/>
        </p:nvSpPr>
        <p:spPr bwMode="auto">
          <a:xfrm>
            <a:off x="395536" y="2136140"/>
            <a:ext cx="82089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Proyecci</a:t>
            </a:r>
            <a:r>
              <a:rPr kumimoji="0" lang="es-ES" sz="24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de capacidad internacional a 3 a</a:t>
            </a:r>
            <a:r>
              <a:rPr kumimoji="0" lang="es-ES" sz="24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 name="1 Título"/>
          <p:cNvSpPr>
            <a:spLocks noGrp="1"/>
          </p:cNvSpPr>
          <p:nvPr>
            <p:ph type="title"/>
          </p:nvPr>
        </p:nvSpPr>
        <p:spPr>
          <a:xfrm>
            <a:off x="457200" y="332656"/>
            <a:ext cx="8229600" cy="1143000"/>
          </a:xfrm>
        </p:spPr>
        <p:txBody>
          <a:bodyPr>
            <a:normAutofit/>
          </a:bodyPr>
          <a:lstStyle/>
          <a:p>
            <a:r>
              <a:rPr lang="es-EC" dirty="0" smtClean="0"/>
              <a:t>Dimensionamiento de Red (…)</a:t>
            </a:r>
            <a:endParaRPr lang="es-ES" dirty="0"/>
          </a:p>
        </p:txBody>
      </p:sp>
    </p:spTree>
    <p:extLst>
      <p:ext uri="{BB962C8B-B14F-4D97-AF65-F5344CB8AC3E}">
        <p14:creationId xmlns:p14="http://schemas.microsoft.com/office/powerpoint/2010/main" val="28586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60295484"/>
              </p:ext>
            </p:extLst>
          </p:nvPr>
        </p:nvGraphicFramePr>
        <p:xfrm>
          <a:off x="4258552" y="1484784"/>
          <a:ext cx="4777944" cy="5301996"/>
        </p:xfrm>
        <a:graphic>
          <a:graphicData uri="http://schemas.openxmlformats.org/drawingml/2006/table">
            <a:tbl>
              <a:tblPr firstRow="1" firstCol="1" bandRow="1">
                <a:tableStyleId>{5C22544A-7EE6-4342-B048-85BDC9FD1C3A}</a:tableStyleId>
              </a:tblPr>
              <a:tblGrid>
                <a:gridCol w="1262077"/>
                <a:gridCol w="995689"/>
                <a:gridCol w="1178582"/>
                <a:gridCol w="1341596"/>
              </a:tblGrid>
              <a:tr h="470297">
                <a:tc>
                  <a:txBody>
                    <a:bodyPr/>
                    <a:lstStyle/>
                    <a:p>
                      <a:pPr algn="ctr">
                        <a:lnSpc>
                          <a:spcPct val="115000"/>
                        </a:lnSpc>
                        <a:spcAft>
                          <a:spcPts val="0"/>
                        </a:spcAft>
                      </a:pPr>
                      <a:r>
                        <a:rPr lang="es-ES" sz="900" dirty="0">
                          <a:effectLst/>
                        </a:rPr>
                        <a:t>Provincia</a:t>
                      </a:r>
                      <a:endParaRPr lang="es-ES" sz="1000" dirty="0">
                        <a:effectLst/>
                        <a:latin typeface="Calibri"/>
                        <a:ea typeface="Calibri"/>
                        <a:cs typeface="Times New Roman"/>
                      </a:endParaRPr>
                    </a:p>
                  </a:txBody>
                  <a:tcPr marL="39759" marR="39759" marT="0" marB="0"/>
                </a:tc>
                <a:tc>
                  <a:txBody>
                    <a:bodyPr/>
                    <a:lstStyle/>
                    <a:p>
                      <a:pPr>
                        <a:lnSpc>
                          <a:spcPct val="115000"/>
                        </a:lnSpc>
                        <a:spcAft>
                          <a:spcPts val="0"/>
                        </a:spcAft>
                      </a:pPr>
                      <a:r>
                        <a:rPr lang="es-ES" sz="900" dirty="0">
                          <a:effectLst/>
                        </a:rPr>
                        <a:t>Capacidad troncal referencial (Mbps)</a:t>
                      </a:r>
                      <a:endParaRPr lang="es-ES" sz="1000" dirty="0">
                        <a:effectLst/>
                        <a:latin typeface="Calibri"/>
                        <a:ea typeface="Calibri"/>
                        <a:cs typeface="Times New Roman"/>
                      </a:endParaRPr>
                    </a:p>
                  </a:txBody>
                  <a:tcPr marL="39759" marR="39759" marT="0" marB="0"/>
                </a:tc>
                <a:tc>
                  <a:txBody>
                    <a:bodyPr/>
                    <a:lstStyle/>
                    <a:p>
                      <a:pPr>
                        <a:lnSpc>
                          <a:spcPct val="115000"/>
                        </a:lnSpc>
                        <a:spcAft>
                          <a:spcPts val="0"/>
                        </a:spcAft>
                      </a:pPr>
                      <a:r>
                        <a:rPr lang="es-ES" sz="900">
                          <a:effectLst/>
                        </a:rPr>
                        <a:t>Capacidad troncal a 18 meses (Mbps) (crecimiento 300%)</a:t>
                      </a:r>
                      <a:endParaRPr lang="es-ES" sz="1000">
                        <a:effectLst/>
                        <a:latin typeface="Calibri"/>
                        <a:ea typeface="Calibri"/>
                        <a:cs typeface="Times New Roman"/>
                      </a:endParaRPr>
                    </a:p>
                  </a:txBody>
                  <a:tcPr marL="39759" marR="39759" marT="0" marB="0"/>
                </a:tc>
                <a:tc>
                  <a:txBody>
                    <a:bodyPr/>
                    <a:lstStyle/>
                    <a:p>
                      <a:pPr>
                        <a:lnSpc>
                          <a:spcPct val="115000"/>
                        </a:lnSpc>
                        <a:spcAft>
                          <a:spcPts val="0"/>
                        </a:spcAft>
                      </a:pPr>
                      <a:r>
                        <a:rPr lang="es-ES" sz="900">
                          <a:effectLst/>
                        </a:rPr>
                        <a:t>Capacidad troncal a 3 años (Mbps) (crecimiento 300% cada 18 meses)</a:t>
                      </a:r>
                      <a:endParaRPr lang="es-ES" sz="1000">
                        <a:effectLst/>
                        <a:latin typeface="Calibri"/>
                        <a:ea typeface="Calibri"/>
                        <a:cs typeface="Times New Roman"/>
                      </a:endParaRPr>
                    </a:p>
                  </a:txBody>
                  <a:tcPr marL="39759" marR="39759" marT="0" marB="0"/>
                </a:tc>
              </a:tr>
              <a:tr h="156766">
                <a:tc>
                  <a:txBody>
                    <a:bodyPr/>
                    <a:lstStyle/>
                    <a:p>
                      <a:pPr>
                        <a:lnSpc>
                          <a:spcPct val="115000"/>
                        </a:lnSpc>
                        <a:spcAft>
                          <a:spcPts val="0"/>
                        </a:spcAft>
                      </a:pPr>
                      <a:r>
                        <a:rPr lang="es-ES" sz="900">
                          <a:effectLst/>
                        </a:rPr>
                        <a:t>AZUAY</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a:effectLst/>
                        </a:rPr>
                        <a:t>9000</a:t>
                      </a:r>
                      <a:endParaRPr lang="es-ES" sz="110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BOLIVAR</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a:effectLst/>
                        </a:rPr>
                        <a:t>900</a:t>
                      </a:r>
                      <a:endParaRPr lang="es-ES" sz="110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CAÑAR</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a:effectLst/>
                        </a:rPr>
                        <a:t>900</a:t>
                      </a:r>
                      <a:endParaRPr lang="es-ES" sz="110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CARCHI</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a:effectLst/>
                        </a:rPr>
                        <a:t>900</a:t>
                      </a:r>
                      <a:endParaRPr lang="es-ES" sz="110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CHIMBORAZO</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&lt;500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dirty="0">
                          <a:effectLst/>
                        </a:rPr>
                        <a:t>1500</a:t>
                      </a:r>
                      <a:endParaRPr lang="es-ES" sz="1100" dirty="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4500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COTOPAXI</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EL ORO</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dirty="0">
                          <a:effectLst/>
                        </a:rPr>
                        <a:t>3000</a:t>
                      </a:r>
                      <a:endParaRPr lang="es-ES" sz="1100" dirty="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ESMERALDAS</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GALAPAGOS</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&lt;100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GUAYAS</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dirty="0">
                          <a:effectLst/>
                        </a:rPr>
                        <a:t>&lt;2000</a:t>
                      </a:r>
                      <a:endParaRPr lang="es-ES" sz="1100" dirty="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dirty="0">
                          <a:effectLst/>
                        </a:rPr>
                        <a:t>6000</a:t>
                      </a:r>
                      <a:endParaRPr lang="es-ES" sz="1100" dirty="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18000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IMBABURA</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&lt;500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1500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4500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LOJA</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&lt;500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1500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4500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LOS RIOS</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MANABI</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MORONA SANTIAGO</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NAPO</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ORELLANA</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PASTAZA</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PICHINCHA</a:t>
                      </a:r>
                      <a:endParaRPr lang="es-ES" sz="1000">
                        <a:effectLst/>
                        <a:latin typeface="Calibri"/>
                        <a:ea typeface="Calibri"/>
                        <a:cs typeface="Times New Roman"/>
                      </a:endParaRPr>
                    </a:p>
                  </a:txBody>
                  <a:tcPr marL="39759" marR="39759" marT="0" marB="0" anchor="b"/>
                </a:tc>
                <a:tc gridSpan="3">
                  <a:txBody>
                    <a:bodyPr/>
                    <a:lstStyle/>
                    <a:p>
                      <a:pPr>
                        <a:lnSpc>
                          <a:spcPct val="115000"/>
                        </a:lnSpc>
                        <a:spcAft>
                          <a:spcPts val="0"/>
                        </a:spcAft>
                      </a:pPr>
                      <a:r>
                        <a:rPr lang="es-ES" sz="1100" dirty="0">
                          <a:effectLst/>
                        </a:rPr>
                        <a:t>punto de referencia</a:t>
                      </a:r>
                      <a:endParaRPr lang="es-ES" sz="1100" dirty="0">
                        <a:effectLst/>
                        <a:latin typeface="Calibri"/>
                        <a:ea typeface="Calibri"/>
                        <a:cs typeface="Times New Roman"/>
                      </a:endParaRPr>
                    </a:p>
                  </a:txBody>
                  <a:tcPr marL="39759" marR="39759" marT="0" marB="0" anchor="b"/>
                </a:tc>
                <a:tc hMerge="1">
                  <a:txBody>
                    <a:bodyPr/>
                    <a:lstStyle/>
                    <a:p>
                      <a:endParaRPr lang="es-ES"/>
                    </a:p>
                  </a:txBody>
                  <a:tcPr/>
                </a:tc>
                <a:tc hMerge="1">
                  <a:txBody>
                    <a:bodyPr/>
                    <a:lstStyle/>
                    <a:p>
                      <a:endParaRPr lang="es-ES"/>
                    </a:p>
                  </a:txBody>
                  <a:tcPr/>
                </a:tc>
              </a:tr>
              <a:tr h="156766">
                <a:tc>
                  <a:txBody>
                    <a:bodyPr/>
                    <a:lstStyle/>
                    <a:p>
                      <a:pPr>
                        <a:lnSpc>
                          <a:spcPct val="115000"/>
                        </a:lnSpc>
                        <a:spcAft>
                          <a:spcPts val="0"/>
                        </a:spcAft>
                      </a:pPr>
                      <a:r>
                        <a:rPr lang="es-ES" sz="900">
                          <a:effectLst/>
                        </a:rPr>
                        <a:t>SANTA ELENA</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SANTO DOMINGO</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SUCUMBIOS</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TUNGURAHUA</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ZAMORA CHINCHIPE</a:t>
                      </a:r>
                      <a:endParaRPr lang="es-ES" sz="1000">
                        <a:effectLst/>
                        <a:latin typeface="Calibri"/>
                        <a:ea typeface="Calibri"/>
                        <a:cs typeface="Times New Roman"/>
                      </a:endParaRPr>
                    </a:p>
                  </a:txBody>
                  <a:tcPr marL="39759" marR="39759" marT="0" marB="0" anchor="b"/>
                </a:tc>
                <a:tc>
                  <a:txBody>
                    <a:bodyPr/>
                    <a:lstStyle/>
                    <a:p>
                      <a:pPr>
                        <a:lnSpc>
                          <a:spcPct val="115000"/>
                        </a:lnSpc>
                        <a:spcAft>
                          <a:spcPts val="0"/>
                        </a:spcAft>
                      </a:pPr>
                      <a:r>
                        <a:rPr lang="es-ES" sz="1100">
                          <a:effectLst/>
                        </a:rPr>
                        <a:t>&lt;100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300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900</a:t>
                      </a:r>
                      <a:endParaRPr lang="es-ES" sz="1100" dirty="0">
                        <a:effectLst/>
                        <a:latin typeface="Calibri"/>
                        <a:ea typeface="Calibri"/>
                        <a:cs typeface="Times New Roman"/>
                      </a:endParaRPr>
                    </a:p>
                  </a:txBody>
                  <a:tcPr marL="39759" marR="39759" marT="0" marB="0" anchor="ctr"/>
                </a:tc>
              </a:tr>
              <a:tr h="156766">
                <a:tc>
                  <a:txBody>
                    <a:bodyPr/>
                    <a:lstStyle/>
                    <a:p>
                      <a:pPr>
                        <a:lnSpc>
                          <a:spcPct val="115000"/>
                        </a:lnSpc>
                        <a:spcAft>
                          <a:spcPts val="0"/>
                        </a:spcAft>
                      </a:pPr>
                      <a:r>
                        <a:rPr lang="es-ES" sz="900">
                          <a:effectLst/>
                        </a:rPr>
                        <a:t>Total</a:t>
                      </a:r>
                      <a:endParaRPr lang="es-ES" sz="10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9000</a:t>
                      </a:r>
                      <a:endParaRPr lang="es-ES" sz="1100">
                        <a:effectLst/>
                        <a:latin typeface="Calibri"/>
                        <a:ea typeface="Calibri"/>
                        <a:cs typeface="Times New Roman"/>
                      </a:endParaRPr>
                    </a:p>
                  </a:txBody>
                  <a:tcPr marL="39759" marR="39759" marT="0" marB="0" anchor="b"/>
                </a:tc>
                <a:tc>
                  <a:txBody>
                    <a:bodyPr/>
                    <a:lstStyle/>
                    <a:p>
                      <a:pPr algn="r">
                        <a:lnSpc>
                          <a:spcPct val="115000"/>
                        </a:lnSpc>
                        <a:spcAft>
                          <a:spcPts val="0"/>
                        </a:spcAft>
                      </a:pPr>
                      <a:r>
                        <a:rPr lang="es-ES" sz="1100">
                          <a:effectLst/>
                        </a:rPr>
                        <a:t>27000</a:t>
                      </a:r>
                      <a:endParaRPr lang="es-ES" sz="1100">
                        <a:effectLst/>
                        <a:latin typeface="Calibri"/>
                        <a:ea typeface="Calibri"/>
                        <a:cs typeface="Times New Roman"/>
                      </a:endParaRPr>
                    </a:p>
                  </a:txBody>
                  <a:tcPr marL="39759" marR="39759" marT="0" marB="0" anchor="ctr"/>
                </a:tc>
                <a:tc>
                  <a:txBody>
                    <a:bodyPr/>
                    <a:lstStyle/>
                    <a:p>
                      <a:pPr algn="r">
                        <a:lnSpc>
                          <a:spcPct val="115000"/>
                        </a:lnSpc>
                        <a:spcAft>
                          <a:spcPts val="0"/>
                        </a:spcAft>
                      </a:pPr>
                      <a:r>
                        <a:rPr lang="es-ES" sz="1100" dirty="0">
                          <a:effectLst/>
                        </a:rPr>
                        <a:t>81000</a:t>
                      </a:r>
                      <a:endParaRPr lang="es-ES" sz="1100" dirty="0">
                        <a:effectLst/>
                        <a:latin typeface="Calibri"/>
                        <a:ea typeface="Calibri"/>
                        <a:cs typeface="Times New Roman"/>
                      </a:endParaRPr>
                    </a:p>
                  </a:txBody>
                  <a:tcPr marL="39759" marR="39759" marT="0" marB="0" anchor="ctr"/>
                </a:tc>
              </a:tr>
            </a:tbl>
          </a:graphicData>
        </a:graphic>
      </p:graphicFrame>
      <p:sp>
        <p:nvSpPr>
          <p:cNvPr id="5" name="Rectangle 1"/>
          <p:cNvSpPr>
            <a:spLocks noChangeArrowheads="1"/>
          </p:cNvSpPr>
          <p:nvPr/>
        </p:nvSpPr>
        <p:spPr bwMode="auto">
          <a:xfrm>
            <a:off x="179513" y="1780069"/>
            <a:ext cx="367240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Capacidades  nacionales para proveedor de servicios con 20% participaci</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p>
          <a:p>
            <a:pPr marL="0" marR="0" lvl="0" algn="just" defTabSz="914400" rtl="0" eaLnBrk="1" fontAlgn="base" latinLnBrk="0" hangingPunct="1">
              <a:lnSpc>
                <a:spcPct val="100000"/>
              </a:lnSpc>
              <a:spcBef>
                <a:spcPct val="0"/>
              </a:spcBef>
              <a:spcAft>
                <a:spcPct val="0"/>
              </a:spcAft>
              <a:buClrTx/>
              <a:buSzTx/>
              <a:buFontTx/>
              <a:buNone/>
              <a:tabLst/>
            </a:pPr>
            <a:endParaRPr lang="es-EC" sz="2000" dirty="0">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lang="es-EC" sz="2000" dirty="0">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lang="es-EC" sz="2000" dirty="0">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endParaRPr lang="es-EC" sz="2000" dirty="0">
              <a:latin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cs typeface="Times New Roman" pitchFamily="18" charset="0"/>
              </a:rPr>
              <a:t>Consideración: Capacidades referenciales de Proveedor Referencial</a:t>
            </a:r>
            <a:r>
              <a:rPr kumimoji="0" lang="es-EC" b="0" i="0" u="none" strike="noStrike" cap="none" normalizeH="0" dirty="0" smtClean="0">
                <a:ln>
                  <a:noFill/>
                </a:ln>
                <a:solidFill>
                  <a:schemeClr val="tx1"/>
                </a:solidFill>
                <a:effectLst/>
                <a:latin typeface="Times New Roman" pitchFamily="18" charset="0"/>
                <a:cs typeface="Times New Roman" pitchFamily="18" charset="0"/>
              </a:rPr>
              <a:t> multiplicadas por un factor de 4 para alcanzar el orden del 20%.</a:t>
            </a:r>
            <a:endParaRPr kumimoji="0" lang="es-ES"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 name="1 Título"/>
          <p:cNvSpPr>
            <a:spLocks noGrp="1"/>
          </p:cNvSpPr>
          <p:nvPr>
            <p:ph type="title"/>
          </p:nvPr>
        </p:nvSpPr>
        <p:spPr>
          <a:xfrm>
            <a:off x="457200" y="332656"/>
            <a:ext cx="8229600" cy="1143000"/>
          </a:xfrm>
        </p:spPr>
        <p:txBody>
          <a:bodyPr>
            <a:normAutofit/>
          </a:bodyPr>
          <a:lstStyle/>
          <a:p>
            <a:r>
              <a:rPr lang="es-EC" dirty="0" smtClean="0"/>
              <a:t>Dimensionamiento de Red (…)</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1428916428"/>
              </p:ext>
            </p:extLst>
          </p:nvPr>
        </p:nvGraphicFramePr>
        <p:xfrm>
          <a:off x="154893" y="3132878"/>
          <a:ext cx="3913051" cy="1808290"/>
        </p:xfrm>
        <a:graphic>
          <a:graphicData uri="http://schemas.openxmlformats.org/drawingml/2006/table">
            <a:tbl>
              <a:tblPr firstRow="1" firstCol="1" bandRow="1">
                <a:tableStyleId>{5C22544A-7EE6-4342-B048-85BDC9FD1C3A}</a:tableStyleId>
              </a:tblPr>
              <a:tblGrid>
                <a:gridCol w="935908"/>
                <a:gridCol w="847088"/>
                <a:gridCol w="782391"/>
                <a:gridCol w="1347664"/>
              </a:tblGrid>
              <a:tr h="243840">
                <a:tc>
                  <a:txBody>
                    <a:bodyPr/>
                    <a:lstStyle/>
                    <a:p>
                      <a:pPr>
                        <a:lnSpc>
                          <a:spcPct val="115000"/>
                        </a:lnSpc>
                        <a:spcAft>
                          <a:spcPts val="0"/>
                        </a:spcAft>
                      </a:pPr>
                      <a:r>
                        <a:rPr lang="es-ES" sz="1000" dirty="0">
                          <a:effectLst/>
                        </a:rPr>
                        <a:t>Troncal Interurbana</a:t>
                      </a:r>
                      <a:endParaRPr lang="es-ES" sz="1100" dirty="0">
                        <a:effectLst/>
                        <a:latin typeface="Calibri"/>
                        <a:ea typeface="Calibri"/>
                        <a:cs typeface="Times New Roman"/>
                      </a:endParaRPr>
                    </a:p>
                  </a:txBody>
                  <a:tcPr marL="44450" marR="44450" marT="0" marB="0"/>
                </a:tc>
                <a:tc gridSpan="2">
                  <a:txBody>
                    <a:bodyPr/>
                    <a:lstStyle/>
                    <a:p>
                      <a:pPr algn="ctr">
                        <a:lnSpc>
                          <a:spcPct val="115000"/>
                        </a:lnSpc>
                        <a:spcAft>
                          <a:spcPts val="0"/>
                        </a:spcAft>
                      </a:pPr>
                      <a:r>
                        <a:rPr lang="es-ES" sz="1000" dirty="0">
                          <a:effectLst/>
                        </a:rPr>
                        <a:t>Tráfico promedio hora pico (percentil 99) (sin unidades)</a:t>
                      </a:r>
                      <a:endParaRPr lang="es-ES" sz="1100" dirty="0">
                        <a:effectLst/>
                        <a:latin typeface="Calibri"/>
                        <a:ea typeface="Calibri"/>
                        <a:cs typeface="Times New Roman"/>
                      </a:endParaRPr>
                    </a:p>
                  </a:txBody>
                  <a:tcPr marL="44450" marR="44450" marT="0" marB="0"/>
                </a:tc>
                <a:tc hMerge="1">
                  <a:txBody>
                    <a:bodyPr/>
                    <a:lstStyle/>
                    <a:p>
                      <a:endParaRPr lang="es-ES"/>
                    </a:p>
                  </a:txBody>
                  <a:tcPr/>
                </a:tc>
                <a:tc>
                  <a:txBody>
                    <a:bodyPr/>
                    <a:lstStyle/>
                    <a:p>
                      <a:pPr algn="ctr">
                        <a:lnSpc>
                          <a:spcPct val="115000"/>
                        </a:lnSpc>
                        <a:spcAft>
                          <a:spcPts val="0"/>
                        </a:spcAft>
                      </a:pPr>
                      <a:r>
                        <a:rPr lang="es-ES" sz="1000">
                          <a:effectLst/>
                        </a:rPr>
                        <a:t>Crecimiento porcentual 18 meses</a:t>
                      </a:r>
                      <a:endParaRPr lang="es-ES" sz="1100">
                        <a:effectLst/>
                        <a:latin typeface="Calibri"/>
                        <a:ea typeface="Calibri"/>
                        <a:cs typeface="Times New Roman"/>
                      </a:endParaRPr>
                    </a:p>
                  </a:txBody>
                  <a:tcPr marL="44450" marR="44450" marT="0" marB="0"/>
                </a:tc>
              </a:tr>
              <a:tr h="112395">
                <a:tc>
                  <a:txBody>
                    <a:bodyPr/>
                    <a:lstStyle/>
                    <a:p>
                      <a:pP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Mes 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Mes 18</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r>
              <a:tr h="139700">
                <a:tc>
                  <a:txBody>
                    <a:bodyPr/>
                    <a:lstStyle/>
                    <a:p>
                      <a:pPr>
                        <a:lnSpc>
                          <a:spcPct val="115000"/>
                        </a:lnSpc>
                        <a:spcAft>
                          <a:spcPts val="0"/>
                        </a:spcAft>
                      </a:pPr>
                      <a:r>
                        <a:rPr lang="es-ES" sz="1000">
                          <a:effectLst/>
                        </a:rPr>
                        <a:t>Troncal N°1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120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333</a:t>
                      </a:r>
                      <a:endParaRPr lang="es-ES" sz="1100">
                        <a:effectLst/>
                        <a:latin typeface="Calibri"/>
                        <a:ea typeface="Calibri"/>
                        <a:cs typeface="Times New Roman"/>
                      </a:endParaRPr>
                    </a:p>
                  </a:txBody>
                  <a:tcPr marL="44450" marR="44450" marT="0" marB="0" anchor="b"/>
                </a:tc>
              </a:tr>
              <a:tr h="78105">
                <a:tc>
                  <a:txBody>
                    <a:bodyPr/>
                    <a:lstStyle/>
                    <a:p>
                      <a:pPr>
                        <a:lnSpc>
                          <a:spcPct val="115000"/>
                        </a:lnSpc>
                        <a:spcAft>
                          <a:spcPts val="0"/>
                        </a:spcAft>
                      </a:pPr>
                      <a:r>
                        <a:rPr lang="es-ES" sz="1000">
                          <a:effectLst/>
                        </a:rPr>
                        <a:t>Troncal N°2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200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200</a:t>
                      </a:r>
                      <a:endParaRPr lang="es-ES" sz="1100">
                        <a:effectLst/>
                        <a:latin typeface="Calibri"/>
                        <a:ea typeface="Calibri"/>
                        <a:cs typeface="Times New Roman"/>
                      </a:endParaRPr>
                    </a:p>
                  </a:txBody>
                  <a:tcPr marL="44450" marR="44450" marT="0" marB="0" anchor="b"/>
                </a:tc>
              </a:tr>
              <a:tr h="107950">
                <a:tc>
                  <a:txBody>
                    <a:bodyPr/>
                    <a:lstStyle/>
                    <a:p>
                      <a:pPr>
                        <a:lnSpc>
                          <a:spcPct val="115000"/>
                        </a:lnSpc>
                        <a:spcAft>
                          <a:spcPts val="0"/>
                        </a:spcAft>
                      </a:pPr>
                      <a:r>
                        <a:rPr lang="es-ES" sz="1000">
                          <a:effectLst/>
                        </a:rPr>
                        <a:t>Troncal N°3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r>
              <a:tr h="137160">
                <a:tc>
                  <a:txBody>
                    <a:bodyPr/>
                    <a:lstStyle/>
                    <a:p>
                      <a:pPr>
                        <a:lnSpc>
                          <a:spcPct val="115000"/>
                        </a:lnSpc>
                        <a:spcAft>
                          <a:spcPts val="0"/>
                        </a:spcAft>
                      </a:pPr>
                      <a:r>
                        <a:rPr lang="es-ES" sz="1000">
                          <a:effectLst/>
                        </a:rPr>
                        <a:t>Troncal N°4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300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133</a:t>
                      </a:r>
                      <a:endParaRPr lang="es-ES" sz="1100">
                        <a:effectLst/>
                        <a:latin typeface="Calibri"/>
                        <a:ea typeface="Calibri"/>
                        <a:cs typeface="Times New Roman"/>
                      </a:endParaRPr>
                    </a:p>
                  </a:txBody>
                  <a:tcPr marL="44450" marR="44450" marT="0" marB="0" anchor="b"/>
                </a:tc>
              </a:tr>
              <a:tr h="157480">
                <a:tc>
                  <a:txBody>
                    <a:bodyPr/>
                    <a:lstStyle/>
                    <a:p>
                      <a:pPr>
                        <a:lnSpc>
                          <a:spcPct val="115000"/>
                        </a:lnSpc>
                        <a:spcAft>
                          <a:spcPts val="0"/>
                        </a:spcAft>
                      </a:pPr>
                      <a:r>
                        <a:rPr lang="es-ES" sz="1000">
                          <a:effectLst/>
                        </a:rPr>
                        <a:t>Troncal N°5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120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dirty="0">
                          <a:effectLst/>
                        </a:rPr>
                        <a:t>333</a:t>
                      </a:r>
                      <a:endParaRPr lang="es-ES" sz="1100" dirty="0">
                        <a:effectLst/>
                        <a:latin typeface="Calibri"/>
                        <a:ea typeface="Calibri"/>
                        <a:cs typeface="Times New Roman"/>
                      </a:endParaRPr>
                    </a:p>
                  </a:txBody>
                  <a:tcPr marL="44450" marR="44450" marT="0" marB="0" anchor="b"/>
                </a:tc>
              </a:tr>
              <a:tr h="87630">
                <a:tc>
                  <a:txBody>
                    <a:bodyPr/>
                    <a:lstStyle/>
                    <a:p>
                      <a:pPr>
                        <a:lnSpc>
                          <a:spcPct val="115000"/>
                        </a:lnSpc>
                        <a:spcAft>
                          <a:spcPts val="0"/>
                        </a:spcAft>
                      </a:pPr>
                      <a:r>
                        <a:rPr lang="es-ES" sz="1400" dirty="0">
                          <a:effectLst/>
                        </a:rPr>
                        <a:t>Promedio</a:t>
                      </a:r>
                      <a:endParaRPr lang="es-ES"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dirty="0">
                          <a:effectLst/>
                        </a:rPr>
                        <a:t> </a:t>
                      </a:r>
                      <a:endParaRPr lang="es-ES"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dirty="0">
                          <a:effectLst/>
                        </a:rPr>
                        <a:t> </a:t>
                      </a:r>
                      <a:endParaRPr lang="es-ES" sz="1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dirty="0">
                          <a:effectLst/>
                        </a:rPr>
                        <a:t>280</a:t>
                      </a:r>
                      <a:endParaRPr lang="es-ES" sz="1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214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dirty="0" smtClean="0"/>
              <a:t>Se consideran capacidades necesarias para las diferentes conexiones de red en la topología de red de acuerdo al tráfico que va a cursar por cada una de ellas (Internet, VPN internacional, VPN nacional, L2L)</a:t>
            </a:r>
          </a:p>
          <a:p>
            <a:pPr marL="0" indent="0">
              <a:buNone/>
            </a:pPr>
            <a:endParaRPr lang="es-EC" dirty="0" smtClean="0"/>
          </a:p>
          <a:p>
            <a:r>
              <a:rPr lang="es-EC" dirty="0" smtClean="0"/>
              <a:t>Con datos referenciales del proveedor se establecen relaciones de cada tipo de tráfico en función del tráfico internacional. </a:t>
            </a:r>
            <a:endParaRPr lang="es-ES" dirty="0"/>
          </a:p>
        </p:txBody>
      </p:sp>
      <p:sp>
        <p:nvSpPr>
          <p:cNvPr id="4" name="1 Título"/>
          <p:cNvSpPr>
            <a:spLocks noGrp="1"/>
          </p:cNvSpPr>
          <p:nvPr>
            <p:ph type="title"/>
          </p:nvPr>
        </p:nvSpPr>
        <p:spPr>
          <a:xfrm>
            <a:off x="457200" y="332656"/>
            <a:ext cx="8229600" cy="1143000"/>
          </a:xfrm>
        </p:spPr>
        <p:txBody>
          <a:bodyPr>
            <a:normAutofit/>
          </a:bodyPr>
          <a:lstStyle/>
          <a:p>
            <a:r>
              <a:rPr lang="es-EC" dirty="0" smtClean="0"/>
              <a:t>Dimensionamiento de Red (…)</a:t>
            </a:r>
            <a:endParaRPr lang="es-ES" dirty="0"/>
          </a:p>
        </p:txBody>
      </p:sp>
    </p:spTree>
    <p:extLst>
      <p:ext uri="{BB962C8B-B14F-4D97-AF65-F5344CB8AC3E}">
        <p14:creationId xmlns:p14="http://schemas.microsoft.com/office/powerpoint/2010/main" val="18837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a:bodyPr>
          <a:lstStyle/>
          <a:p>
            <a:r>
              <a:rPr lang="es-EC" dirty="0" smtClean="0"/>
              <a:t>Diseño de Red: Características</a:t>
            </a:r>
            <a:endParaRPr lang="es-ES" dirty="0"/>
          </a:p>
        </p:txBody>
      </p:sp>
      <p:sp>
        <p:nvSpPr>
          <p:cNvPr id="3" name="2 Marcador de contenido"/>
          <p:cNvSpPr>
            <a:spLocks noGrp="1"/>
          </p:cNvSpPr>
          <p:nvPr>
            <p:ph idx="1"/>
          </p:nvPr>
        </p:nvSpPr>
        <p:spPr>
          <a:xfrm>
            <a:off x="251520" y="1556792"/>
            <a:ext cx="8640960" cy="4464496"/>
          </a:xfrm>
        </p:spPr>
        <p:txBody>
          <a:bodyPr>
            <a:noAutofit/>
          </a:bodyPr>
          <a:lstStyle/>
          <a:p>
            <a:pPr algn="just"/>
            <a:r>
              <a:rPr lang="es-ES" sz="2800" dirty="0"/>
              <a:t>R</a:t>
            </a:r>
            <a:r>
              <a:rPr lang="es-ES" sz="2800" dirty="0" smtClean="0"/>
              <a:t>ed MPLS dividida en </a:t>
            </a:r>
            <a:r>
              <a:rPr lang="es-ES" sz="2800" i="1" dirty="0" err="1"/>
              <a:t>core</a:t>
            </a:r>
            <a:r>
              <a:rPr lang="es-ES" sz="2800" dirty="0"/>
              <a:t> y </a:t>
            </a:r>
            <a:r>
              <a:rPr lang="es-ES" sz="2800" i="1" dirty="0" err="1"/>
              <a:t>edge</a:t>
            </a:r>
            <a:r>
              <a:rPr lang="es-ES" sz="2800" dirty="0"/>
              <a:t>, por motivos de seguridad, escalabilidad, flexibilidad y facilidad de operación. </a:t>
            </a:r>
            <a:r>
              <a:rPr lang="es-ES" sz="2800" dirty="0" smtClean="0"/>
              <a:t>Implementaciones redundantes.</a:t>
            </a:r>
          </a:p>
          <a:p>
            <a:pPr algn="just"/>
            <a:r>
              <a:rPr lang="es-ES" sz="2800" dirty="0" smtClean="0"/>
              <a:t>En Quito </a:t>
            </a:r>
            <a:r>
              <a:rPr lang="es-ES" sz="2800" dirty="0"/>
              <a:t>y Guayaquil se consideran equipos de </a:t>
            </a:r>
            <a:r>
              <a:rPr lang="es-ES" sz="2800" i="1" dirty="0" err="1"/>
              <a:t>core</a:t>
            </a:r>
            <a:r>
              <a:rPr lang="es-ES" sz="2800" dirty="0"/>
              <a:t> y </a:t>
            </a:r>
            <a:r>
              <a:rPr lang="es-ES" sz="2800" i="1" dirty="0" err="1"/>
              <a:t>edge</a:t>
            </a:r>
            <a:r>
              <a:rPr lang="es-ES" sz="2800" dirty="0"/>
              <a:t> </a:t>
            </a:r>
            <a:r>
              <a:rPr lang="es-ES" sz="2800" dirty="0" smtClean="0"/>
              <a:t>MPLS y se </a:t>
            </a:r>
            <a:r>
              <a:rPr lang="es-ES" sz="2800" dirty="0"/>
              <a:t>va a manejar las troncales internacionales y concentrar el tráfico de otras ciudades. </a:t>
            </a:r>
            <a:endParaRPr lang="es-ES" sz="2800" dirty="0" smtClean="0"/>
          </a:p>
          <a:p>
            <a:pPr algn="just"/>
            <a:r>
              <a:rPr lang="es-ES" sz="2800" dirty="0" smtClean="0"/>
              <a:t>Para </a:t>
            </a:r>
            <a:r>
              <a:rPr lang="es-ES" sz="2800" dirty="0"/>
              <a:t>las ciudades medianas, Ambato, Manta, Machala y Cuenca, se consideran </a:t>
            </a:r>
            <a:r>
              <a:rPr lang="es-ES" sz="2800" dirty="0" err="1"/>
              <a:t>ruteadores</a:t>
            </a:r>
            <a:r>
              <a:rPr lang="es-ES" sz="2800" dirty="0"/>
              <a:t> de </a:t>
            </a:r>
            <a:r>
              <a:rPr lang="es-ES" sz="2800" i="1" dirty="0" err="1"/>
              <a:t>edge</a:t>
            </a:r>
            <a:r>
              <a:rPr lang="es-ES" sz="2800" dirty="0"/>
              <a:t> en esquemas redundantes hacia </a:t>
            </a:r>
            <a:r>
              <a:rPr lang="es-ES" sz="2800" dirty="0" smtClean="0"/>
              <a:t>las redes de acceso </a:t>
            </a:r>
            <a:r>
              <a:rPr lang="es-ES" sz="2800" i="1" dirty="0" err="1"/>
              <a:t>core</a:t>
            </a:r>
            <a:r>
              <a:rPr lang="es-ES" sz="2800" dirty="0"/>
              <a:t>. </a:t>
            </a:r>
            <a:endParaRPr lang="es-ES" sz="2800" dirty="0" smtClean="0"/>
          </a:p>
          <a:p>
            <a:endParaRPr lang="es-ES" sz="1800" dirty="0"/>
          </a:p>
        </p:txBody>
      </p:sp>
    </p:spTree>
    <p:extLst>
      <p:ext uri="{BB962C8B-B14F-4D97-AF65-F5344CB8AC3E}">
        <p14:creationId xmlns:p14="http://schemas.microsoft.com/office/powerpoint/2010/main" val="29817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32168"/>
            <a:ext cx="8229600" cy="5037192"/>
          </a:xfrm>
        </p:spPr>
        <p:txBody>
          <a:bodyPr>
            <a:normAutofit fontScale="77500" lnSpcReduction="20000"/>
          </a:bodyPr>
          <a:lstStyle/>
          <a:p>
            <a:pPr algn="just"/>
            <a:r>
              <a:rPr lang="es-ES" sz="3100" dirty="0"/>
              <a:t>Para las ciudades más pequeñas (Tulcán, Ibarra, Puyo, Tena, Coca, Nueva Loja, Esmeraldas, Santo Domingo, Guaranda, Riobamba, Latacunga, Santa Cruz (Galápagos), Santa Elena, Babahoyo, Azogues, Macas, Zamora, Loja) se consideran anillos </a:t>
            </a:r>
            <a:r>
              <a:rPr lang="es-ES" sz="3100" dirty="0" err="1"/>
              <a:t>MetroEthernet</a:t>
            </a:r>
            <a:r>
              <a:rPr lang="es-ES" sz="3100" dirty="0"/>
              <a:t> concentrados en las ciudades de Quito o Guayaquil, considerando los trazados de las redes ópticas en el país. La entrega de servicios locales se haría sólo por red </a:t>
            </a:r>
            <a:r>
              <a:rPr lang="es-ES" sz="3100" dirty="0" err="1"/>
              <a:t>MetroEthernet</a:t>
            </a:r>
            <a:r>
              <a:rPr lang="es-ES" sz="3100" dirty="0"/>
              <a:t>.</a:t>
            </a:r>
          </a:p>
          <a:p>
            <a:pPr algn="just"/>
            <a:r>
              <a:rPr lang="es-ES" sz="3100" dirty="0"/>
              <a:t>La red de distribución y acceso está formada por anillos de </a:t>
            </a:r>
            <a:r>
              <a:rPr lang="es-ES" sz="3100" dirty="0" err="1"/>
              <a:t>switches</a:t>
            </a:r>
            <a:r>
              <a:rPr lang="es-ES" sz="3100" dirty="0"/>
              <a:t> </a:t>
            </a:r>
            <a:r>
              <a:rPr lang="es-ES" sz="3100" dirty="0" err="1"/>
              <a:t>Metroethernet</a:t>
            </a:r>
            <a:r>
              <a:rPr lang="es-ES" sz="3100" dirty="0"/>
              <a:t> con concentradores principales y conexiones redundantes hacia la red MPLS. </a:t>
            </a:r>
          </a:p>
          <a:p>
            <a:pPr algn="just"/>
            <a:r>
              <a:rPr lang="es-ES" sz="3100" dirty="0"/>
              <a:t>Los </a:t>
            </a:r>
            <a:r>
              <a:rPr lang="es-ES" sz="3100" dirty="0" err="1"/>
              <a:t>switches</a:t>
            </a:r>
            <a:r>
              <a:rPr lang="es-ES" sz="3100" dirty="0"/>
              <a:t> </a:t>
            </a:r>
            <a:r>
              <a:rPr lang="es-ES" sz="3100" dirty="0" err="1"/>
              <a:t>MetroEthernet</a:t>
            </a:r>
            <a:r>
              <a:rPr lang="es-ES" sz="3100" dirty="0"/>
              <a:t> son </a:t>
            </a:r>
            <a:r>
              <a:rPr lang="es-ES" sz="3100" dirty="0" err="1"/>
              <a:t>switches</a:t>
            </a:r>
            <a:r>
              <a:rPr lang="es-ES" sz="3100" dirty="0"/>
              <a:t> de capa 2 (no MPLS) por ventajas en costo-desempeño sin tener costos adicionales por software para MPLS y procesando sólo tramas en capa 2 y facilitando la entrega de cualquier tipo de servicio.</a:t>
            </a:r>
          </a:p>
          <a:p>
            <a:endParaRPr lang="es-EC" dirty="0"/>
          </a:p>
        </p:txBody>
      </p:sp>
      <p:sp>
        <p:nvSpPr>
          <p:cNvPr id="5" name="1 Título"/>
          <p:cNvSpPr>
            <a:spLocks noGrp="1"/>
          </p:cNvSpPr>
          <p:nvPr>
            <p:ph type="title"/>
          </p:nvPr>
        </p:nvSpPr>
        <p:spPr>
          <a:xfrm>
            <a:off x="251520" y="332656"/>
            <a:ext cx="8892480" cy="1143000"/>
          </a:xfrm>
        </p:spPr>
        <p:txBody>
          <a:bodyPr>
            <a:normAutofit/>
          </a:bodyPr>
          <a:lstStyle/>
          <a:p>
            <a:r>
              <a:rPr lang="es-EC" dirty="0" smtClean="0"/>
              <a:t>Diseño de Red: </a:t>
            </a:r>
            <a:r>
              <a:rPr lang="es-EC" dirty="0" smtClean="0"/>
              <a:t>Características (…)</a:t>
            </a:r>
            <a:endParaRPr lang="es-ES" dirty="0"/>
          </a:p>
        </p:txBody>
      </p:sp>
    </p:spTree>
    <p:extLst>
      <p:ext uri="{BB962C8B-B14F-4D97-AF65-F5344CB8AC3E}">
        <p14:creationId xmlns:p14="http://schemas.microsoft.com/office/powerpoint/2010/main" val="164159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S" dirty="0"/>
          </a:p>
        </p:txBody>
      </p:sp>
      <p:sp>
        <p:nvSpPr>
          <p:cNvPr id="3" name="2 Marcador de contenido"/>
          <p:cNvSpPr>
            <a:spLocks noGrp="1"/>
          </p:cNvSpPr>
          <p:nvPr>
            <p:ph idx="1"/>
          </p:nvPr>
        </p:nvSpPr>
        <p:spPr/>
        <p:txBody>
          <a:bodyPr>
            <a:normAutofit/>
          </a:bodyPr>
          <a:lstStyle/>
          <a:p>
            <a:r>
              <a:rPr lang="es-EC" sz="2400" dirty="0" smtClean="0"/>
              <a:t>OBJETIVOS</a:t>
            </a:r>
            <a:br>
              <a:rPr lang="es-EC" sz="2400" dirty="0" smtClean="0"/>
            </a:br>
            <a:endParaRPr lang="es-EC" sz="2400" dirty="0" smtClean="0"/>
          </a:p>
          <a:p>
            <a:r>
              <a:rPr lang="es-EC" sz="2400" dirty="0" smtClean="0"/>
              <a:t>CAPÍTULO 1: 	TECNOLOGÍAS </a:t>
            </a:r>
            <a:r>
              <a:rPr lang="es-EC" sz="2400" dirty="0"/>
              <a:t>METROETHERNET Y </a:t>
            </a:r>
            <a:endParaRPr lang="es-EC" sz="2400" dirty="0" smtClean="0"/>
          </a:p>
          <a:p>
            <a:pPr marL="0" indent="0">
              <a:buNone/>
            </a:pPr>
            <a:r>
              <a:rPr lang="es-EC" sz="2400" dirty="0"/>
              <a:t>	</a:t>
            </a:r>
            <a:r>
              <a:rPr lang="es-EC" sz="2400" dirty="0" smtClean="0"/>
              <a:t>		MPLS</a:t>
            </a:r>
          </a:p>
          <a:p>
            <a:r>
              <a:rPr lang="es-EC" sz="2400" dirty="0" smtClean="0"/>
              <a:t>CAPÍTULO 2: 	DISEÑO </a:t>
            </a:r>
            <a:r>
              <a:rPr lang="es-EC" sz="2400" dirty="0"/>
              <a:t>DE LA </a:t>
            </a:r>
            <a:r>
              <a:rPr lang="es-EC" sz="2400" dirty="0" smtClean="0"/>
              <a:t>RED</a:t>
            </a:r>
          </a:p>
          <a:p>
            <a:pPr marL="393192" lvl="1" indent="0">
              <a:buNone/>
            </a:pPr>
            <a:r>
              <a:rPr lang="es-EC" sz="1700" dirty="0"/>
              <a:t>	</a:t>
            </a:r>
            <a:r>
              <a:rPr lang="es-EC" sz="1700" dirty="0" smtClean="0"/>
              <a:t>		</a:t>
            </a:r>
            <a:r>
              <a:rPr lang="es-EC" dirty="0" smtClean="0"/>
              <a:t>MPLS/METROETHERNET </a:t>
            </a:r>
            <a:r>
              <a:rPr lang="es-EC" dirty="0"/>
              <a:t>NACIONAL</a:t>
            </a:r>
            <a:endParaRPr lang="es-EC" dirty="0" smtClean="0"/>
          </a:p>
          <a:p>
            <a:r>
              <a:rPr lang="es-EC" sz="2400" dirty="0" smtClean="0"/>
              <a:t>CAPÍTULO 3: 	ANÁLISIS </a:t>
            </a:r>
            <a:r>
              <a:rPr lang="es-EC" sz="2400" dirty="0"/>
              <a:t>DE COSTOS DE LA RED </a:t>
            </a:r>
            <a:endParaRPr lang="es-EC" sz="2400" dirty="0" smtClean="0"/>
          </a:p>
          <a:p>
            <a:pPr marL="0" indent="0">
              <a:buNone/>
            </a:pPr>
            <a:r>
              <a:rPr lang="es-EC" sz="2400" dirty="0"/>
              <a:t>	</a:t>
            </a:r>
            <a:r>
              <a:rPr lang="es-EC" sz="2400" dirty="0" smtClean="0"/>
              <a:t>		MPLS/METROETHERNET </a:t>
            </a:r>
            <a:r>
              <a:rPr lang="es-EC" sz="2400" dirty="0"/>
              <a:t>NACIONAL</a:t>
            </a:r>
            <a:endParaRPr lang="es-EC" sz="2400" dirty="0" smtClean="0"/>
          </a:p>
          <a:p>
            <a:r>
              <a:rPr lang="es-EC" sz="2400" dirty="0" smtClean="0"/>
              <a:t>CAPÍTULO 4: 	CONCLUSIONES </a:t>
            </a:r>
            <a:r>
              <a:rPr lang="es-EC" sz="2400" dirty="0"/>
              <a:t>Y </a:t>
            </a:r>
            <a:endParaRPr lang="es-EC" sz="2400" dirty="0" smtClean="0"/>
          </a:p>
          <a:p>
            <a:pPr marL="0" indent="0">
              <a:buNone/>
            </a:pPr>
            <a:r>
              <a:rPr lang="es-EC" sz="2400" dirty="0"/>
              <a:t>	</a:t>
            </a:r>
            <a:r>
              <a:rPr lang="es-EC" sz="2400" dirty="0" smtClean="0"/>
              <a:t>		RECOMENDACIONES</a:t>
            </a:r>
            <a:endParaRPr lang="es-ES" sz="2400" dirty="0"/>
          </a:p>
        </p:txBody>
      </p:sp>
    </p:spTree>
    <p:extLst>
      <p:ext uri="{BB962C8B-B14F-4D97-AF65-F5344CB8AC3E}">
        <p14:creationId xmlns:p14="http://schemas.microsoft.com/office/powerpoint/2010/main" val="59131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0"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3000"/>
                            </p:stCondLst>
                            <p:childTnLst>
                              <p:par>
                                <p:cTn id="21" presetID="10" presetClass="entr" presetSubtype="0"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10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par>
                          <p:cTn id="27" fill="hold">
                            <p:stCondLst>
                              <p:cond delay="4500"/>
                            </p:stCondLst>
                            <p:childTnLst>
                              <p:par>
                                <p:cTn id="28" presetID="10" presetClass="entr" presetSubtype="0" fill="hold" nodeType="afterEffect">
                                  <p:stCondLst>
                                    <p:cond delay="100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EC" dirty="0" smtClean="0"/>
              <a:t>Diseño de Red: Fase Inicial</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856984" cy="5256584"/>
          </a:xfrm>
          <a:prstGeom prst="rect">
            <a:avLst/>
          </a:prstGeom>
          <a:noFill/>
          <a:ln>
            <a:noFill/>
          </a:ln>
        </p:spPr>
      </p:pic>
    </p:spTree>
    <p:extLst>
      <p:ext uri="{BB962C8B-B14F-4D97-AF65-F5344CB8AC3E}">
        <p14:creationId xmlns:p14="http://schemas.microsoft.com/office/powerpoint/2010/main" val="27955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lstStyle/>
          <a:p>
            <a:r>
              <a:rPr lang="es-EC" dirty="0" smtClean="0"/>
              <a:t>Diseño de Red: Fase Inicial (…)</a:t>
            </a:r>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784976" cy="5256584"/>
          </a:xfrm>
          <a:prstGeom prst="rect">
            <a:avLst/>
          </a:prstGeom>
          <a:noFill/>
          <a:ln>
            <a:noFill/>
          </a:ln>
        </p:spPr>
      </p:pic>
    </p:spTree>
    <p:extLst>
      <p:ext uri="{BB962C8B-B14F-4D97-AF65-F5344CB8AC3E}">
        <p14:creationId xmlns:p14="http://schemas.microsoft.com/office/powerpoint/2010/main" val="41614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lstStyle/>
          <a:p>
            <a:r>
              <a:rPr lang="es-EC" dirty="0" smtClean="0"/>
              <a:t>Diseño de Red: Fase Inicial (…)</a:t>
            </a:r>
            <a:endParaRPr lang="es-ES"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72816"/>
            <a:ext cx="7848872" cy="4464496"/>
          </a:xfrm>
          <a:prstGeom prst="rect">
            <a:avLst/>
          </a:prstGeom>
          <a:noFill/>
          <a:ln>
            <a:noFill/>
          </a:ln>
        </p:spPr>
      </p:pic>
    </p:spTree>
    <p:extLst>
      <p:ext uri="{BB962C8B-B14F-4D97-AF65-F5344CB8AC3E}">
        <p14:creationId xmlns:p14="http://schemas.microsoft.com/office/powerpoint/2010/main" val="42254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41784"/>
            <a:ext cx="8229600" cy="1143000"/>
          </a:xfrm>
        </p:spPr>
        <p:txBody>
          <a:bodyPr>
            <a:normAutofit/>
          </a:bodyPr>
          <a:lstStyle/>
          <a:p>
            <a:r>
              <a:rPr lang="es-EC" dirty="0" smtClean="0"/>
              <a:t>Diseño de Red: a 18 meses</a:t>
            </a:r>
            <a:endParaRPr lang="es-ES"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24936" cy="5256584"/>
          </a:xfrm>
          <a:prstGeom prst="rect">
            <a:avLst/>
          </a:prstGeom>
          <a:noFill/>
          <a:ln>
            <a:noFill/>
          </a:ln>
        </p:spPr>
      </p:pic>
    </p:spTree>
    <p:extLst>
      <p:ext uri="{BB962C8B-B14F-4D97-AF65-F5344CB8AC3E}">
        <p14:creationId xmlns:p14="http://schemas.microsoft.com/office/powerpoint/2010/main" val="39887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41784"/>
            <a:ext cx="8229600" cy="1143000"/>
          </a:xfrm>
        </p:spPr>
        <p:txBody>
          <a:bodyPr>
            <a:normAutofit/>
          </a:bodyPr>
          <a:lstStyle/>
          <a:p>
            <a:r>
              <a:rPr lang="es-EC" dirty="0" smtClean="0"/>
              <a:t>Diseño de Red: a 18 meses (…)</a:t>
            </a:r>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12968" cy="5256584"/>
          </a:xfrm>
          <a:prstGeom prst="rect">
            <a:avLst/>
          </a:prstGeom>
          <a:noFill/>
          <a:ln>
            <a:noFill/>
          </a:ln>
        </p:spPr>
      </p:pic>
    </p:spTree>
    <p:extLst>
      <p:ext uri="{BB962C8B-B14F-4D97-AF65-F5344CB8AC3E}">
        <p14:creationId xmlns:p14="http://schemas.microsoft.com/office/powerpoint/2010/main" val="16625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41784"/>
            <a:ext cx="8229600" cy="1143000"/>
          </a:xfrm>
        </p:spPr>
        <p:txBody>
          <a:bodyPr>
            <a:normAutofit/>
          </a:bodyPr>
          <a:lstStyle/>
          <a:p>
            <a:r>
              <a:rPr lang="es-EC" dirty="0" smtClean="0"/>
              <a:t>Diseño de Red: a 18 meses (…)</a:t>
            </a:r>
            <a:endParaRPr lang="es-ES"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8064896" cy="4464496"/>
          </a:xfrm>
          <a:prstGeom prst="rect">
            <a:avLst/>
          </a:prstGeom>
          <a:noFill/>
          <a:ln>
            <a:noFill/>
          </a:ln>
        </p:spPr>
      </p:pic>
    </p:spTree>
    <p:extLst>
      <p:ext uri="{BB962C8B-B14F-4D97-AF65-F5344CB8AC3E}">
        <p14:creationId xmlns:p14="http://schemas.microsoft.com/office/powerpoint/2010/main" val="39877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EC" dirty="0" smtClean="0"/>
              <a:t>Diseño de Red: a 3 años</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12968" cy="5256584"/>
          </a:xfrm>
          <a:prstGeom prst="rect">
            <a:avLst/>
          </a:prstGeom>
          <a:noFill/>
          <a:ln>
            <a:noFill/>
          </a:ln>
        </p:spPr>
      </p:pic>
    </p:spTree>
    <p:extLst>
      <p:ext uri="{BB962C8B-B14F-4D97-AF65-F5344CB8AC3E}">
        <p14:creationId xmlns:p14="http://schemas.microsoft.com/office/powerpoint/2010/main" val="269270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lstStyle/>
          <a:p>
            <a:r>
              <a:rPr lang="es-EC" dirty="0" smtClean="0"/>
              <a:t>Diseño de Red: a 3 años (…)</a:t>
            </a:r>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0960" cy="5040560"/>
          </a:xfrm>
          <a:prstGeom prst="rect">
            <a:avLst/>
          </a:prstGeom>
          <a:noFill/>
          <a:ln>
            <a:noFill/>
          </a:ln>
        </p:spPr>
      </p:pic>
    </p:spTree>
    <p:extLst>
      <p:ext uri="{BB962C8B-B14F-4D97-AF65-F5344CB8AC3E}">
        <p14:creationId xmlns:p14="http://schemas.microsoft.com/office/powerpoint/2010/main" val="37583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lstStyle/>
          <a:p>
            <a:r>
              <a:rPr lang="es-EC" dirty="0" smtClean="0"/>
              <a:t>Diseño de Red: a 3 años (…)</a:t>
            </a:r>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92888" cy="4824536"/>
          </a:xfrm>
          <a:prstGeom prst="rect">
            <a:avLst/>
          </a:prstGeom>
          <a:noFill/>
          <a:ln>
            <a:noFill/>
          </a:ln>
        </p:spPr>
      </p:pic>
    </p:spTree>
    <p:extLst>
      <p:ext uri="{BB962C8B-B14F-4D97-AF65-F5344CB8AC3E}">
        <p14:creationId xmlns:p14="http://schemas.microsoft.com/office/powerpoint/2010/main" val="423428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39552" y="2132856"/>
            <a:ext cx="7851648" cy="2520280"/>
          </a:xfrm>
        </p:spPr>
        <p:txBody>
          <a:bodyPr>
            <a:noAutofit/>
          </a:bodyPr>
          <a:lstStyle/>
          <a:p>
            <a:pPr algn="ctr"/>
            <a:r>
              <a:rPr lang="es-EC" sz="4400" dirty="0"/>
              <a:t>CAPÍTULO 3: </a:t>
            </a:r>
            <a:r>
              <a:rPr lang="es-EC" sz="4400" dirty="0" smtClean="0"/>
              <a:t/>
            </a:r>
            <a:br>
              <a:rPr lang="es-EC" sz="4400" dirty="0" smtClean="0"/>
            </a:br>
            <a:r>
              <a:rPr lang="es-EC" sz="4400" dirty="0" smtClean="0"/>
              <a:t>ANÁLISIS </a:t>
            </a:r>
            <a:r>
              <a:rPr lang="es-EC" sz="4400" dirty="0"/>
              <a:t>DE COSTOS DE LA RED </a:t>
            </a:r>
            <a:br>
              <a:rPr lang="es-EC" sz="4400" dirty="0"/>
            </a:br>
            <a:r>
              <a:rPr lang="es-EC" sz="4400" dirty="0" smtClean="0"/>
              <a:t>MPLS/METROETHERNET </a:t>
            </a:r>
            <a:r>
              <a:rPr lang="es-EC" sz="4400" dirty="0"/>
              <a:t>NACIONAL</a:t>
            </a:r>
          </a:p>
        </p:txBody>
      </p:sp>
    </p:spTree>
    <p:extLst>
      <p:ext uri="{BB962C8B-B14F-4D97-AF65-F5344CB8AC3E}">
        <p14:creationId xmlns:p14="http://schemas.microsoft.com/office/powerpoint/2010/main" val="1221621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smtClean="0"/>
              <a:t>Presentar el diseño de </a:t>
            </a:r>
            <a:r>
              <a:rPr lang="es-ES" dirty="0"/>
              <a:t>una red integrada MPLS </a:t>
            </a:r>
            <a:r>
              <a:rPr lang="es-ES" dirty="0" smtClean="0"/>
              <a:t>y </a:t>
            </a:r>
            <a:r>
              <a:rPr lang="es-ES" dirty="0" err="1" smtClean="0"/>
              <a:t>MetroEthernet</a:t>
            </a:r>
            <a:r>
              <a:rPr lang="es-ES" dirty="0" smtClean="0"/>
              <a:t> </a:t>
            </a:r>
            <a:r>
              <a:rPr lang="es-ES" dirty="0"/>
              <a:t>nacional de nueva generación para un proveedor de servicios en Ecuador con presencia en las principales ciudades </a:t>
            </a:r>
            <a:r>
              <a:rPr lang="es-ES" dirty="0" smtClean="0"/>
              <a:t>del país, </a:t>
            </a:r>
            <a:r>
              <a:rPr lang="es-ES" dirty="0"/>
              <a:t>con una participación del tráfico nacional y cantidad de enlaces de servicios portadores del 20%. </a:t>
            </a:r>
            <a:endParaRPr lang="es-ES" dirty="0" smtClean="0"/>
          </a:p>
          <a:p>
            <a:pPr algn="just"/>
            <a:r>
              <a:rPr lang="es-ES" dirty="0" smtClean="0"/>
              <a:t>Presentar el análisis </a:t>
            </a:r>
            <a:r>
              <a:rPr lang="es-ES" dirty="0"/>
              <a:t>financiero para la implementación de la red nacional con planificación de crecimiento a 3 </a:t>
            </a:r>
            <a:r>
              <a:rPr lang="es-ES" dirty="0" smtClean="0"/>
              <a:t>años (fase </a:t>
            </a:r>
            <a:r>
              <a:rPr lang="es-ES" dirty="0"/>
              <a:t>inicial, </a:t>
            </a:r>
            <a:r>
              <a:rPr lang="es-ES" dirty="0" smtClean="0"/>
              <a:t> </a:t>
            </a:r>
            <a:r>
              <a:rPr lang="es-ES" dirty="0"/>
              <a:t>18 meses y 3 </a:t>
            </a:r>
            <a:r>
              <a:rPr lang="es-ES" dirty="0" smtClean="0"/>
              <a:t>años). </a:t>
            </a:r>
          </a:p>
          <a:p>
            <a:pPr algn="just"/>
            <a:r>
              <a:rPr lang="es-ES" dirty="0" smtClean="0"/>
              <a:t>Brindar un </a:t>
            </a:r>
            <a:r>
              <a:rPr lang="es-ES" dirty="0"/>
              <a:t>marco referencial de diseño y costos para una red nacional MPLS y </a:t>
            </a:r>
            <a:r>
              <a:rPr lang="es-ES" dirty="0" err="1" smtClean="0"/>
              <a:t>MetroEthernet</a:t>
            </a:r>
            <a:r>
              <a:rPr lang="es-ES" dirty="0" smtClean="0"/>
              <a:t> </a:t>
            </a:r>
            <a:r>
              <a:rPr lang="es-ES" dirty="0"/>
              <a:t>de nueva generación para un proveedor de servicios en el país.</a:t>
            </a:r>
          </a:p>
          <a:p>
            <a:endParaRPr lang="es-ES" dirty="0"/>
          </a:p>
          <a:p>
            <a:endParaRPr lang="es-ES" dirty="0"/>
          </a:p>
        </p:txBody>
      </p:sp>
    </p:spTree>
    <p:extLst>
      <p:ext uri="{BB962C8B-B14F-4D97-AF65-F5344CB8AC3E}">
        <p14:creationId xmlns:p14="http://schemas.microsoft.com/office/powerpoint/2010/main" val="41567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96752"/>
            <a:ext cx="2818656" cy="3024336"/>
          </a:xfrm>
        </p:spPr>
        <p:txBody>
          <a:bodyPr>
            <a:normAutofit/>
          </a:bodyPr>
          <a:lstStyle/>
          <a:p>
            <a:r>
              <a:rPr lang="es-EC" sz="3600" dirty="0" smtClean="0"/>
              <a:t>Costos de Equipamiento Activo MPLS/ </a:t>
            </a:r>
            <a:r>
              <a:rPr lang="es-EC" sz="3600" dirty="0" err="1" smtClean="0"/>
              <a:t>MetroEthernet</a:t>
            </a:r>
            <a:endParaRPr lang="es-ES" sz="3600" dirty="0"/>
          </a:p>
        </p:txBody>
      </p:sp>
      <p:graphicFrame>
        <p:nvGraphicFramePr>
          <p:cNvPr id="4" name="3 Tabla"/>
          <p:cNvGraphicFramePr>
            <a:graphicFrameLocks noGrp="1"/>
          </p:cNvGraphicFramePr>
          <p:nvPr>
            <p:extLst>
              <p:ext uri="{D42A27DB-BD31-4B8C-83A1-F6EECF244321}">
                <p14:modId xmlns:p14="http://schemas.microsoft.com/office/powerpoint/2010/main" val="1349576586"/>
              </p:ext>
            </p:extLst>
          </p:nvPr>
        </p:nvGraphicFramePr>
        <p:xfrm>
          <a:off x="3203848" y="393362"/>
          <a:ext cx="5760640" cy="6378042"/>
        </p:xfrm>
        <a:graphic>
          <a:graphicData uri="http://schemas.openxmlformats.org/drawingml/2006/table">
            <a:tbl>
              <a:tblPr firstRow="1" firstCol="1" bandRow="1">
                <a:tableStyleId>{5C22544A-7EE6-4342-B048-85BDC9FD1C3A}</a:tableStyleId>
              </a:tblPr>
              <a:tblGrid>
                <a:gridCol w="2376264"/>
                <a:gridCol w="1277949"/>
                <a:gridCol w="1026307"/>
                <a:gridCol w="1080120"/>
              </a:tblGrid>
              <a:tr h="401494">
                <a:tc>
                  <a:txBody>
                    <a:bodyPr/>
                    <a:lstStyle/>
                    <a:p>
                      <a:pPr>
                        <a:lnSpc>
                          <a:spcPct val="115000"/>
                        </a:lnSpc>
                        <a:spcAft>
                          <a:spcPts val="0"/>
                        </a:spcAft>
                      </a:pPr>
                      <a:r>
                        <a:rPr lang="es-ES" sz="1200" dirty="0">
                          <a:effectLst/>
                        </a:rPr>
                        <a:t>Equipos</a:t>
                      </a:r>
                      <a:endParaRPr lang="es-ES" sz="1200" dirty="0">
                        <a:effectLst/>
                        <a:latin typeface="Calibri"/>
                        <a:ea typeface="Calibri"/>
                        <a:cs typeface="Times New Roman"/>
                      </a:endParaRPr>
                    </a:p>
                  </a:txBody>
                  <a:tcPr marL="28042" marR="28042" marT="0" marB="0"/>
                </a:tc>
                <a:tc>
                  <a:txBody>
                    <a:bodyPr/>
                    <a:lstStyle/>
                    <a:p>
                      <a:pPr>
                        <a:lnSpc>
                          <a:spcPct val="115000"/>
                        </a:lnSpc>
                        <a:spcAft>
                          <a:spcPts val="0"/>
                        </a:spcAft>
                      </a:pPr>
                      <a:r>
                        <a:rPr lang="es-ES" sz="1200">
                          <a:effectLst/>
                        </a:rPr>
                        <a:t>Inversión inicial</a:t>
                      </a:r>
                      <a:endParaRPr lang="es-ES" sz="1200">
                        <a:effectLst/>
                        <a:latin typeface="Calibri"/>
                        <a:ea typeface="Calibri"/>
                        <a:cs typeface="Times New Roman"/>
                      </a:endParaRPr>
                    </a:p>
                  </a:txBody>
                  <a:tcPr marL="28042" marR="28042" marT="0" marB="0"/>
                </a:tc>
                <a:tc>
                  <a:txBody>
                    <a:bodyPr/>
                    <a:lstStyle/>
                    <a:p>
                      <a:pPr>
                        <a:lnSpc>
                          <a:spcPct val="115000"/>
                        </a:lnSpc>
                        <a:spcAft>
                          <a:spcPts val="0"/>
                        </a:spcAft>
                      </a:pPr>
                      <a:r>
                        <a:rPr lang="es-ES" sz="1200">
                          <a:effectLst/>
                        </a:rPr>
                        <a:t>Incremento inversión 18 meses</a:t>
                      </a:r>
                      <a:endParaRPr lang="es-ES" sz="1200">
                        <a:effectLst/>
                        <a:latin typeface="Calibri"/>
                        <a:ea typeface="Calibri"/>
                        <a:cs typeface="Times New Roman"/>
                      </a:endParaRPr>
                    </a:p>
                  </a:txBody>
                  <a:tcPr marL="28042" marR="28042" marT="0" marB="0"/>
                </a:tc>
                <a:tc>
                  <a:txBody>
                    <a:bodyPr/>
                    <a:lstStyle/>
                    <a:p>
                      <a:pPr>
                        <a:lnSpc>
                          <a:spcPct val="115000"/>
                        </a:lnSpc>
                        <a:spcAft>
                          <a:spcPts val="0"/>
                        </a:spcAft>
                      </a:pPr>
                      <a:r>
                        <a:rPr lang="es-ES" sz="1200" dirty="0" err="1">
                          <a:effectLst/>
                        </a:rPr>
                        <a:t>Icremento</a:t>
                      </a:r>
                      <a:r>
                        <a:rPr lang="es-ES" sz="1200" dirty="0">
                          <a:effectLst/>
                        </a:rPr>
                        <a:t> inversión 3 años</a:t>
                      </a:r>
                      <a:endParaRPr lang="es-ES" sz="1200" dirty="0">
                        <a:effectLst/>
                        <a:latin typeface="Calibri"/>
                        <a:ea typeface="Calibri"/>
                        <a:cs typeface="Times New Roman"/>
                      </a:endParaRPr>
                    </a:p>
                  </a:txBody>
                  <a:tcPr marL="28042" marR="28042" marT="0" marB="0"/>
                </a:tc>
              </a:tr>
              <a:tr h="129166">
                <a:tc>
                  <a:txBody>
                    <a:bodyPr/>
                    <a:lstStyle/>
                    <a:p>
                      <a:pPr>
                        <a:lnSpc>
                          <a:spcPct val="115000"/>
                        </a:lnSpc>
                        <a:spcAft>
                          <a:spcPts val="0"/>
                        </a:spcAft>
                      </a:pPr>
                      <a:r>
                        <a:rPr lang="es-ES" sz="600" dirty="0" err="1">
                          <a:effectLst/>
                        </a:rPr>
                        <a:t>Router</a:t>
                      </a:r>
                      <a:r>
                        <a:rPr lang="es-ES" sz="600" dirty="0">
                          <a:effectLst/>
                        </a:rPr>
                        <a:t> </a:t>
                      </a:r>
                      <a:r>
                        <a:rPr lang="es-ES" sz="600" dirty="0" err="1">
                          <a:effectLst/>
                        </a:rPr>
                        <a:t>core</a:t>
                      </a:r>
                      <a:r>
                        <a:rPr lang="es-ES" sz="600" dirty="0">
                          <a:effectLst/>
                        </a:rPr>
                        <a:t> GYE 1</a:t>
                      </a:r>
                      <a:endParaRPr lang="es-ES" sz="700" dirty="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140065,6875</a:t>
                      </a:r>
                      <a:endParaRPr lang="es-ES" sz="700" dirty="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1656</a:t>
                      </a:r>
                      <a:endParaRPr lang="es-ES" sz="700" dirty="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13248</a:t>
                      </a:r>
                      <a:endParaRPr lang="es-ES" sz="700" dirty="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core GYE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140065,6875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6624</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62859</a:t>
                      </a:r>
                      <a:endParaRPr lang="es-ES" sz="700" dirty="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core UIO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140065,6875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8280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105846</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core UIO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140065,6875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3312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56235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Ambato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Ambato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Cuenca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Cuenca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GYE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105018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828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14076</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GYE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105018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828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14076</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Machala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Machala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Manta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Manta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21472,8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1656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686,55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UIO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105018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5796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57891</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Router Edge UIO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105018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5796</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57891</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 Core Metro GYE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148906,485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38145,5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197857,5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 Core Metro GYE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148906,485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38145,5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197857,5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 Core Metro UIO 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148906,485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114436,5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331434,485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 Core Metro UIO 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148906,485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114436,5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331434,485</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 ExtMetro Galápagos</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4597,7</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Azogues</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Babahoyo</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Coca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Esmeraldas</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Guaranda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Ibarra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2024</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Latacunga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Loja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Macas</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Nueva Loja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Puyo</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Riobamba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Santa Elena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13243,4</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Santo Domingo</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Tena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Tulcán</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2024</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ExtMetro 1 y 2 Zamora</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26482,2</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7350,8</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0</a:t>
                      </a:r>
                      <a:endParaRPr lang="es-ES" sz="70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a:effectLst/>
                        </a:rPr>
                        <a:t>Switches Core Metro Secundarios UIO y GYE</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313605</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229310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884580</a:t>
                      </a:r>
                      <a:endParaRPr lang="es-ES" sz="700">
                        <a:effectLst/>
                        <a:latin typeface="Calibri"/>
                        <a:ea typeface="Calibri"/>
                        <a:cs typeface="Times New Roman"/>
                      </a:endParaRPr>
                    </a:p>
                  </a:txBody>
                  <a:tcPr marL="28042" marR="28042" marT="0" marB="0" anchor="b"/>
                </a:tc>
              </a:tr>
              <a:tr h="264998">
                <a:tc>
                  <a:txBody>
                    <a:bodyPr/>
                    <a:lstStyle/>
                    <a:p>
                      <a:pPr>
                        <a:lnSpc>
                          <a:spcPct val="115000"/>
                        </a:lnSpc>
                        <a:spcAft>
                          <a:spcPts val="0"/>
                        </a:spcAft>
                      </a:pPr>
                      <a:r>
                        <a:rPr lang="es-ES" sz="600">
                          <a:effectLst/>
                        </a:rPr>
                        <a:t>Switches Core Metro Manta, Machala, Cuenca, Ambato</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198950</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10120</a:t>
                      </a:r>
                      <a:endParaRPr lang="es-ES" sz="700" dirty="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10120</a:t>
                      </a:r>
                      <a:endParaRPr lang="es-ES" sz="700" dirty="0">
                        <a:effectLst/>
                        <a:latin typeface="Calibri"/>
                        <a:ea typeface="Calibri"/>
                        <a:cs typeface="Times New Roman"/>
                      </a:endParaRPr>
                    </a:p>
                  </a:txBody>
                  <a:tcPr marL="28042" marR="28042" marT="0" marB="0" anchor="b"/>
                </a:tc>
              </a:tr>
              <a:tr h="129166">
                <a:tc>
                  <a:txBody>
                    <a:bodyPr/>
                    <a:lstStyle/>
                    <a:p>
                      <a:pPr>
                        <a:lnSpc>
                          <a:spcPct val="115000"/>
                        </a:lnSpc>
                        <a:spcAft>
                          <a:spcPts val="0"/>
                        </a:spcAft>
                      </a:pPr>
                      <a:r>
                        <a:rPr lang="es-ES" sz="600" dirty="0">
                          <a:effectLst/>
                        </a:rPr>
                        <a:t>Equipamiento de respaldo</a:t>
                      </a:r>
                      <a:endParaRPr lang="es-ES" sz="700" dirty="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564511</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a:effectLst/>
                        </a:rPr>
                        <a:t> </a:t>
                      </a:r>
                      <a:endParaRPr lang="es-ES" sz="700">
                        <a:effectLst/>
                        <a:latin typeface="Calibri"/>
                        <a:ea typeface="Calibri"/>
                        <a:cs typeface="Times New Roman"/>
                      </a:endParaRPr>
                    </a:p>
                  </a:txBody>
                  <a:tcPr marL="28042" marR="28042" marT="0" marB="0" anchor="b"/>
                </a:tc>
                <a:tc>
                  <a:txBody>
                    <a:bodyPr/>
                    <a:lstStyle/>
                    <a:p>
                      <a:pPr algn="r">
                        <a:lnSpc>
                          <a:spcPct val="115000"/>
                        </a:lnSpc>
                        <a:spcAft>
                          <a:spcPts val="0"/>
                        </a:spcAft>
                      </a:pPr>
                      <a:r>
                        <a:rPr lang="es-ES" sz="600" dirty="0">
                          <a:effectLst/>
                        </a:rPr>
                        <a:t> </a:t>
                      </a:r>
                      <a:endParaRPr lang="es-ES" sz="700" dirty="0">
                        <a:effectLst/>
                        <a:latin typeface="Calibri"/>
                        <a:ea typeface="Calibri"/>
                        <a:cs typeface="Times New Roman"/>
                      </a:endParaRPr>
                    </a:p>
                  </a:txBody>
                  <a:tcPr marL="28042" marR="28042" marT="0" marB="0" anchor="b"/>
                </a:tc>
              </a:tr>
              <a:tr h="143517">
                <a:tc>
                  <a:txBody>
                    <a:bodyPr/>
                    <a:lstStyle/>
                    <a:p>
                      <a:pPr>
                        <a:lnSpc>
                          <a:spcPct val="115000"/>
                        </a:lnSpc>
                        <a:spcAft>
                          <a:spcPts val="0"/>
                        </a:spcAft>
                      </a:pPr>
                      <a:r>
                        <a:rPr lang="es-ES" sz="1800" dirty="0">
                          <a:effectLst/>
                          <a:latin typeface="Times New Roman" pitchFamily="18" charset="0"/>
                          <a:cs typeface="Times New Roman" pitchFamily="18" charset="0"/>
                        </a:rPr>
                        <a:t>Total general</a:t>
                      </a:r>
                      <a:endParaRPr lang="es-ES" sz="1800" dirty="0">
                        <a:effectLst/>
                        <a:latin typeface="Times New Roman" pitchFamily="18" charset="0"/>
                        <a:ea typeface="Calibri"/>
                        <a:cs typeface="Times New Roman" pitchFamily="18" charset="0"/>
                      </a:endParaRPr>
                    </a:p>
                  </a:txBody>
                  <a:tcPr marL="28042" marR="28042" marT="0" marB="0" anchor="b">
                    <a:solidFill>
                      <a:schemeClr val="accent5"/>
                    </a:solidFill>
                  </a:tcPr>
                </a:tc>
                <a:tc>
                  <a:txBody>
                    <a:bodyPr/>
                    <a:lstStyle/>
                    <a:p>
                      <a:pPr algn="r">
                        <a:lnSpc>
                          <a:spcPct val="115000"/>
                        </a:lnSpc>
                        <a:spcAft>
                          <a:spcPts val="0"/>
                        </a:spcAft>
                      </a:pPr>
                      <a:r>
                        <a:rPr lang="es-ES" sz="1800" dirty="0">
                          <a:effectLst/>
                          <a:latin typeface="Times New Roman" pitchFamily="18" charset="0"/>
                          <a:cs typeface="Times New Roman" pitchFamily="18" charset="0"/>
                        </a:rPr>
                        <a:t>3266365</a:t>
                      </a:r>
                      <a:endParaRPr lang="es-ES" sz="1800" dirty="0">
                        <a:effectLst/>
                        <a:latin typeface="Times New Roman" pitchFamily="18" charset="0"/>
                        <a:ea typeface="Calibri"/>
                        <a:cs typeface="Times New Roman" pitchFamily="18" charset="0"/>
                      </a:endParaRPr>
                    </a:p>
                  </a:txBody>
                  <a:tcPr marL="28042" marR="28042" marT="0" marB="0" anchor="b">
                    <a:solidFill>
                      <a:schemeClr val="accent5"/>
                    </a:solidFill>
                  </a:tcPr>
                </a:tc>
                <a:tc>
                  <a:txBody>
                    <a:bodyPr/>
                    <a:lstStyle/>
                    <a:p>
                      <a:pPr algn="r">
                        <a:lnSpc>
                          <a:spcPct val="115000"/>
                        </a:lnSpc>
                        <a:spcAft>
                          <a:spcPts val="0"/>
                        </a:spcAft>
                      </a:pPr>
                      <a:r>
                        <a:rPr lang="es-ES" sz="1800" dirty="0">
                          <a:effectLst/>
                          <a:latin typeface="Times New Roman" pitchFamily="18" charset="0"/>
                          <a:cs typeface="Times New Roman" pitchFamily="18" charset="0"/>
                        </a:rPr>
                        <a:t>668518</a:t>
                      </a:r>
                      <a:endParaRPr lang="es-ES" sz="1800" dirty="0">
                        <a:effectLst/>
                        <a:latin typeface="Times New Roman" pitchFamily="18" charset="0"/>
                        <a:ea typeface="Calibri"/>
                        <a:cs typeface="Times New Roman" pitchFamily="18" charset="0"/>
                      </a:endParaRPr>
                    </a:p>
                  </a:txBody>
                  <a:tcPr marL="28042" marR="28042" marT="0" marB="0" anchor="b">
                    <a:solidFill>
                      <a:schemeClr val="accent5"/>
                    </a:solidFill>
                  </a:tcPr>
                </a:tc>
                <a:tc>
                  <a:txBody>
                    <a:bodyPr/>
                    <a:lstStyle/>
                    <a:p>
                      <a:pPr algn="r">
                        <a:lnSpc>
                          <a:spcPct val="115000"/>
                        </a:lnSpc>
                        <a:spcAft>
                          <a:spcPts val="0"/>
                        </a:spcAft>
                      </a:pPr>
                      <a:r>
                        <a:rPr lang="es-ES" sz="1800" dirty="0" smtClean="0">
                          <a:effectLst/>
                          <a:latin typeface="Times New Roman" pitchFamily="18" charset="0"/>
                          <a:cs typeface="Times New Roman" pitchFamily="18" charset="0"/>
                        </a:rPr>
                        <a:t>2385003</a:t>
                      </a:r>
                      <a:endParaRPr lang="es-ES" sz="1800" dirty="0">
                        <a:effectLst/>
                        <a:latin typeface="Times New Roman" pitchFamily="18" charset="0"/>
                        <a:ea typeface="Calibri"/>
                        <a:cs typeface="Times New Roman" pitchFamily="18" charset="0"/>
                      </a:endParaRPr>
                    </a:p>
                  </a:txBody>
                  <a:tcPr marL="28042" marR="28042" marT="0" marB="0" anchor="b">
                    <a:solidFill>
                      <a:schemeClr val="accent5"/>
                    </a:solidFill>
                  </a:tcPr>
                </a:tc>
              </a:tr>
            </a:tbl>
          </a:graphicData>
        </a:graphic>
      </p:graphicFrame>
    </p:spTree>
    <p:extLst>
      <p:ext uri="{BB962C8B-B14F-4D97-AF65-F5344CB8AC3E}">
        <p14:creationId xmlns:p14="http://schemas.microsoft.com/office/powerpoint/2010/main" val="402920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fontScale="90000"/>
          </a:bodyPr>
          <a:lstStyle/>
          <a:p>
            <a:r>
              <a:rPr lang="es-EC" dirty="0" smtClean="0"/>
              <a:t>Evaluación Financiera: Consideraciones</a:t>
            </a:r>
            <a:endParaRPr lang="es-ES" dirty="0"/>
          </a:p>
        </p:txBody>
      </p:sp>
      <p:sp>
        <p:nvSpPr>
          <p:cNvPr id="3" name="2 Marcador de contenido"/>
          <p:cNvSpPr>
            <a:spLocks noGrp="1"/>
          </p:cNvSpPr>
          <p:nvPr>
            <p:ph idx="1"/>
          </p:nvPr>
        </p:nvSpPr>
        <p:spPr>
          <a:xfrm>
            <a:off x="457200" y="2492896"/>
            <a:ext cx="8229600" cy="3744416"/>
          </a:xfrm>
        </p:spPr>
        <p:txBody>
          <a:bodyPr/>
          <a:lstStyle/>
          <a:p>
            <a:r>
              <a:rPr lang="es-EC" dirty="0" smtClean="0"/>
              <a:t>Ingresos</a:t>
            </a:r>
          </a:p>
          <a:p>
            <a:r>
              <a:rPr lang="es-EC" dirty="0" err="1" smtClean="0"/>
              <a:t>Capex</a:t>
            </a:r>
            <a:endParaRPr lang="es-EC" dirty="0" smtClean="0"/>
          </a:p>
          <a:p>
            <a:r>
              <a:rPr lang="es-EC" dirty="0" err="1" smtClean="0"/>
              <a:t>Opex</a:t>
            </a:r>
            <a:endParaRPr lang="es-EC" dirty="0" smtClean="0"/>
          </a:p>
          <a:p>
            <a:r>
              <a:rPr lang="es-EC" dirty="0" smtClean="0"/>
              <a:t>TIR &gt; 23% (Tasa WACC </a:t>
            </a:r>
            <a:r>
              <a:rPr lang="es-ES" dirty="0" smtClean="0"/>
              <a:t>- </a:t>
            </a:r>
            <a:r>
              <a:rPr lang="es-ES" i="1" dirty="0" err="1" smtClean="0"/>
              <a:t>Weighted</a:t>
            </a:r>
            <a:r>
              <a:rPr lang="es-ES" i="1" dirty="0" smtClean="0"/>
              <a:t> </a:t>
            </a:r>
            <a:r>
              <a:rPr lang="es-ES" i="1" dirty="0" err="1"/>
              <a:t>Average</a:t>
            </a:r>
            <a:r>
              <a:rPr lang="es-ES" i="1" dirty="0"/>
              <a:t> </a:t>
            </a:r>
            <a:r>
              <a:rPr lang="es-ES" i="1" dirty="0" err="1"/>
              <a:t>Cost</a:t>
            </a:r>
            <a:r>
              <a:rPr lang="es-ES" i="1" dirty="0"/>
              <a:t> of </a:t>
            </a:r>
            <a:r>
              <a:rPr lang="es-ES" i="1" dirty="0" smtClean="0"/>
              <a:t>Capital para 70% de activos y 30% de deuda</a:t>
            </a:r>
            <a:r>
              <a:rPr lang="es-EC" dirty="0" smtClean="0"/>
              <a:t>)</a:t>
            </a:r>
          </a:p>
          <a:p>
            <a:r>
              <a:rPr lang="es-EC" dirty="0" smtClean="0"/>
              <a:t>VAN &gt; 0</a:t>
            </a:r>
          </a:p>
          <a:p>
            <a:r>
              <a:rPr lang="es-EC" dirty="0" smtClean="0"/>
              <a:t>Tiempo de Recuperación &lt; 3 años</a:t>
            </a:r>
            <a:endParaRPr lang="es-ES" dirty="0"/>
          </a:p>
        </p:txBody>
      </p:sp>
    </p:spTree>
    <p:extLst>
      <p:ext uri="{BB962C8B-B14F-4D97-AF65-F5344CB8AC3E}">
        <p14:creationId xmlns:p14="http://schemas.microsoft.com/office/powerpoint/2010/main" val="24151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normAutofit/>
          </a:bodyPr>
          <a:lstStyle/>
          <a:p>
            <a:r>
              <a:rPr lang="es-EC" dirty="0" smtClean="0"/>
              <a:t>Evaluación Financiera: Ingresos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395504566"/>
              </p:ext>
            </p:extLst>
          </p:nvPr>
        </p:nvGraphicFramePr>
        <p:xfrm>
          <a:off x="611560" y="1772816"/>
          <a:ext cx="7992888" cy="2160239"/>
        </p:xfrm>
        <a:graphic>
          <a:graphicData uri="http://schemas.openxmlformats.org/drawingml/2006/table">
            <a:tbl>
              <a:tblPr firstRow="1" firstCol="1" bandRow="1">
                <a:tableStyleId>{5C22544A-7EE6-4342-B048-85BDC9FD1C3A}</a:tableStyleId>
              </a:tblPr>
              <a:tblGrid>
                <a:gridCol w="7992888"/>
              </a:tblGrid>
              <a:tr h="418154">
                <a:tc>
                  <a:txBody>
                    <a:bodyPr/>
                    <a:lstStyle/>
                    <a:p>
                      <a:pPr>
                        <a:lnSpc>
                          <a:spcPct val="115000"/>
                        </a:lnSpc>
                        <a:spcAft>
                          <a:spcPts val="0"/>
                        </a:spcAft>
                      </a:pPr>
                      <a:r>
                        <a:rPr lang="es-ES" sz="2000" dirty="0">
                          <a:effectLst/>
                        </a:rPr>
                        <a:t>Elementos que forman parte de ingresos</a:t>
                      </a:r>
                      <a:endParaRPr lang="es-ES" sz="2000" dirty="0">
                        <a:effectLst/>
                        <a:latin typeface="Calibri"/>
                        <a:ea typeface="Calibri"/>
                        <a:cs typeface="Times New Roman"/>
                      </a:endParaRPr>
                    </a:p>
                  </a:txBody>
                  <a:tcPr marL="44450" marR="44450" marT="0" marB="0">
                    <a:solidFill>
                      <a:schemeClr val="accent2">
                        <a:lumMod val="60000"/>
                        <a:lumOff val="40000"/>
                      </a:schemeClr>
                    </a:solidFill>
                  </a:tcPr>
                </a:tc>
              </a:tr>
              <a:tr h="348417">
                <a:tc>
                  <a:txBody>
                    <a:bodyPr/>
                    <a:lstStyle/>
                    <a:p>
                      <a:pPr>
                        <a:lnSpc>
                          <a:spcPct val="115000"/>
                        </a:lnSpc>
                        <a:spcAft>
                          <a:spcPts val="0"/>
                        </a:spcAft>
                      </a:pPr>
                      <a:r>
                        <a:rPr lang="es-ES" sz="2000" dirty="0">
                          <a:effectLst/>
                        </a:rPr>
                        <a:t>Ingresos por servicios de Internet</a:t>
                      </a:r>
                      <a:endParaRPr lang="es-ES" sz="2000" dirty="0">
                        <a:effectLst/>
                        <a:latin typeface="Calibri"/>
                        <a:ea typeface="Calibri"/>
                        <a:cs typeface="Times New Roman"/>
                      </a:endParaRPr>
                    </a:p>
                  </a:txBody>
                  <a:tcPr marL="44450" marR="44450" marT="0" marB="0"/>
                </a:tc>
              </a:tr>
              <a:tr h="348417">
                <a:tc>
                  <a:txBody>
                    <a:bodyPr/>
                    <a:lstStyle/>
                    <a:p>
                      <a:pPr>
                        <a:lnSpc>
                          <a:spcPct val="115000"/>
                        </a:lnSpc>
                        <a:spcAft>
                          <a:spcPts val="0"/>
                        </a:spcAft>
                      </a:pPr>
                      <a:r>
                        <a:rPr lang="es-ES" sz="2000" dirty="0">
                          <a:effectLst/>
                        </a:rPr>
                        <a:t>Ingresos por servicios de VPN internacional</a:t>
                      </a:r>
                      <a:endParaRPr lang="es-ES" sz="2000" dirty="0">
                        <a:effectLst/>
                        <a:latin typeface="Calibri"/>
                        <a:ea typeface="Calibri"/>
                        <a:cs typeface="Times New Roman"/>
                      </a:endParaRPr>
                    </a:p>
                  </a:txBody>
                  <a:tcPr marL="44450" marR="44450" marT="0" marB="0"/>
                </a:tc>
              </a:tr>
              <a:tr h="348417">
                <a:tc>
                  <a:txBody>
                    <a:bodyPr/>
                    <a:lstStyle/>
                    <a:p>
                      <a:pPr>
                        <a:lnSpc>
                          <a:spcPct val="115000"/>
                        </a:lnSpc>
                        <a:spcAft>
                          <a:spcPts val="0"/>
                        </a:spcAft>
                      </a:pPr>
                      <a:r>
                        <a:rPr lang="es-ES" sz="2000" dirty="0">
                          <a:effectLst/>
                        </a:rPr>
                        <a:t>Ingresos por servicios de VPN nacional</a:t>
                      </a:r>
                      <a:endParaRPr lang="es-ES" sz="2000" dirty="0">
                        <a:effectLst/>
                        <a:latin typeface="Calibri"/>
                        <a:ea typeface="Calibri"/>
                        <a:cs typeface="Times New Roman"/>
                      </a:endParaRPr>
                    </a:p>
                  </a:txBody>
                  <a:tcPr marL="44450" marR="44450" marT="0" marB="0"/>
                </a:tc>
              </a:tr>
              <a:tr h="348417">
                <a:tc>
                  <a:txBody>
                    <a:bodyPr/>
                    <a:lstStyle/>
                    <a:p>
                      <a:pPr>
                        <a:lnSpc>
                          <a:spcPct val="115000"/>
                        </a:lnSpc>
                        <a:spcAft>
                          <a:spcPts val="0"/>
                        </a:spcAft>
                      </a:pPr>
                      <a:r>
                        <a:rPr lang="es-ES" sz="2000" dirty="0">
                          <a:effectLst/>
                        </a:rPr>
                        <a:t>Ingresos por servicios </a:t>
                      </a:r>
                      <a:r>
                        <a:rPr lang="es-ES" sz="2000" dirty="0" err="1">
                          <a:effectLst/>
                        </a:rPr>
                        <a:t>Lan-to-Lan</a:t>
                      </a:r>
                      <a:endParaRPr lang="es-ES" sz="2000" dirty="0">
                        <a:effectLst/>
                        <a:latin typeface="Calibri"/>
                        <a:ea typeface="Calibri"/>
                        <a:cs typeface="Times New Roman"/>
                      </a:endParaRPr>
                    </a:p>
                  </a:txBody>
                  <a:tcPr marL="44450" marR="44450" marT="0" marB="0"/>
                </a:tc>
              </a:tr>
              <a:tr h="348417">
                <a:tc>
                  <a:txBody>
                    <a:bodyPr/>
                    <a:lstStyle/>
                    <a:p>
                      <a:pPr>
                        <a:lnSpc>
                          <a:spcPct val="115000"/>
                        </a:lnSpc>
                        <a:spcAft>
                          <a:spcPts val="0"/>
                        </a:spcAft>
                      </a:pPr>
                      <a:r>
                        <a:rPr lang="es-ES" sz="2000" dirty="0">
                          <a:effectLst/>
                        </a:rPr>
                        <a:t>Ingresos por instalación</a:t>
                      </a:r>
                      <a:endParaRPr lang="es-ES" sz="20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36722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fontScale="90000"/>
          </a:bodyPr>
          <a:lstStyle/>
          <a:p>
            <a:r>
              <a:rPr lang="es-EC" dirty="0" smtClean="0"/>
              <a:t>Evaluación Financiera: Ingresos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671449958"/>
              </p:ext>
            </p:extLst>
          </p:nvPr>
        </p:nvGraphicFramePr>
        <p:xfrm>
          <a:off x="251520" y="1412776"/>
          <a:ext cx="8640960" cy="5328222"/>
        </p:xfrm>
        <a:graphic>
          <a:graphicData uri="http://schemas.openxmlformats.org/drawingml/2006/table">
            <a:tbl>
              <a:tblPr firstRow="1" firstCol="1" bandRow="1">
                <a:tableStyleId>{5C22544A-7EE6-4342-B048-85BDC9FD1C3A}</a:tableStyleId>
              </a:tblPr>
              <a:tblGrid>
                <a:gridCol w="6552728"/>
                <a:gridCol w="2088232"/>
              </a:tblGrid>
              <a:tr h="323219">
                <a:tc gridSpan="2">
                  <a:txBody>
                    <a:bodyPr/>
                    <a:lstStyle/>
                    <a:p>
                      <a:pPr algn="ctr">
                        <a:lnSpc>
                          <a:spcPct val="115000"/>
                        </a:lnSpc>
                        <a:spcAft>
                          <a:spcPts val="0"/>
                        </a:spcAft>
                      </a:pPr>
                      <a:r>
                        <a:rPr lang="es-ES" sz="1400" dirty="0">
                          <a:effectLst/>
                        </a:rPr>
                        <a:t>Consideraciones para cálculo de ingresos</a:t>
                      </a:r>
                      <a:endParaRPr lang="es-ES" sz="1400" dirty="0">
                        <a:effectLst/>
                        <a:latin typeface="Calibri"/>
                        <a:ea typeface="Calibri"/>
                        <a:cs typeface="Times New Roman"/>
                      </a:endParaRPr>
                    </a:p>
                  </a:txBody>
                  <a:tcPr marL="44450" marR="44450" marT="0" marB="0">
                    <a:solidFill>
                      <a:schemeClr val="accent2">
                        <a:lumMod val="60000"/>
                        <a:lumOff val="40000"/>
                      </a:schemeClr>
                    </a:solidFill>
                  </a:tcPr>
                </a:tc>
                <a:tc hMerge="1">
                  <a:txBody>
                    <a:bodyPr/>
                    <a:lstStyle/>
                    <a:p>
                      <a:endParaRPr lang="es-ES"/>
                    </a:p>
                  </a:txBody>
                  <a:tcPr/>
                </a:tc>
              </a:tr>
              <a:tr h="269315">
                <a:tc>
                  <a:txBody>
                    <a:bodyPr/>
                    <a:lstStyle/>
                    <a:p>
                      <a:pPr>
                        <a:lnSpc>
                          <a:spcPct val="115000"/>
                        </a:lnSpc>
                        <a:spcAft>
                          <a:spcPts val="0"/>
                        </a:spcAft>
                      </a:pPr>
                      <a:r>
                        <a:rPr lang="es-ES" sz="1400" dirty="0">
                          <a:effectLst/>
                        </a:rPr>
                        <a:t>Factor de disminución anual de Precio referencial Internet /Mbps dedicado</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0,92</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disminución anual de Precio referencial VPN Internacional/Mbps</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0,92</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disminución anual de Precio referencial VPN Nacional/Mbps</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0,92</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disminución anual de Precio referencial L2L Metropolitano/Mbps</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0,92</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disminución anual de Precios de instalación</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0,92</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reventa internet</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400%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reventa VPN internacional</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200%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reventa VPN nacional</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800%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Factor de reventa L2L</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800%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Precio referencial Internet /Mbps dedicado (USD)</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120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dirty="0">
                          <a:effectLst/>
                        </a:rPr>
                        <a:t>Precio referencial VPN Internacional/Mbps (USD)</a:t>
                      </a:r>
                      <a:endParaRPr lang="es-ES" sz="1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150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a:effectLst/>
                        </a:rPr>
                        <a:t>Precio referencial VPN Nacional/Mbps (USD)</a:t>
                      </a:r>
                      <a:endParaRPr lang="es-ES"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120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a:effectLst/>
                        </a:rPr>
                        <a:t>Precio referencial L2L Metropolitano/Mbps (USD)</a:t>
                      </a:r>
                      <a:endParaRPr lang="es-ES"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110</a:t>
                      </a:r>
                      <a:endParaRPr lang="es-ES" sz="1600" dirty="0">
                        <a:effectLst/>
                        <a:latin typeface="Calibri"/>
                        <a:ea typeface="Calibri"/>
                        <a:cs typeface="Times New Roman"/>
                      </a:endParaRPr>
                    </a:p>
                  </a:txBody>
                  <a:tcPr marL="44450" marR="44450" marT="0" marB="0"/>
                </a:tc>
              </a:tr>
              <a:tr h="269315">
                <a:tc>
                  <a:txBody>
                    <a:bodyPr/>
                    <a:lstStyle/>
                    <a:p>
                      <a:pPr>
                        <a:lnSpc>
                          <a:spcPct val="115000"/>
                        </a:lnSpc>
                        <a:spcAft>
                          <a:spcPts val="0"/>
                        </a:spcAft>
                      </a:pPr>
                      <a:r>
                        <a:rPr lang="es-ES" sz="1400">
                          <a:effectLst/>
                        </a:rPr>
                        <a:t>Precio referencial instalción UM (USD)</a:t>
                      </a:r>
                      <a:endParaRPr lang="es-ES"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S" sz="1600" dirty="0">
                          <a:effectLst/>
                        </a:rPr>
                        <a:t>100</a:t>
                      </a:r>
                      <a:endParaRPr lang="es-ES" sz="1600" dirty="0">
                        <a:effectLst/>
                        <a:latin typeface="Calibri"/>
                        <a:ea typeface="Calibri"/>
                        <a:cs typeface="Times New Roman"/>
                      </a:endParaRPr>
                    </a:p>
                  </a:txBody>
                  <a:tcPr marL="44450" marR="44450" marT="0" marB="0"/>
                </a:tc>
              </a:tr>
              <a:tr h="287461">
                <a:tc>
                  <a:txBody>
                    <a:bodyPr/>
                    <a:lstStyle/>
                    <a:p>
                      <a:pPr>
                        <a:lnSpc>
                          <a:spcPct val="115000"/>
                        </a:lnSpc>
                        <a:spcAft>
                          <a:spcPts val="0"/>
                        </a:spcAft>
                      </a:pPr>
                      <a:r>
                        <a:rPr lang="es-ES" sz="1400">
                          <a:effectLst/>
                        </a:rPr>
                        <a:t>Tráfico internet (90% de tráf, Internac.)</a:t>
                      </a:r>
                      <a:endParaRPr lang="es-ES" sz="1400">
                        <a:effectLst/>
                        <a:latin typeface="Calibri"/>
                        <a:ea typeface="Calibri"/>
                        <a:cs typeface="Times New Roman"/>
                      </a:endParaRPr>
                    </a:p>
                  </a:txBody>
                  <a:tcPr marL="44450" marR="44450" marT="0" marB="0"/>
                </a:tc>
                <a:tc>
                  <a:txBody>
                    <a:bodyPr/>
                    <a:lstStyle/>
                    <a:p>
                      <a:pPr>
                        <a:lnSpc>
                          <a:spcPct val="115000"/>
                        </a:lnSpc>
                        <a:spcAft>
                          <a:spcPts val="0"/>
                        </a:spcAft>
                      </a:pPr>
                      <a:r>
                        <a:rPr lang="es-ES" sz="1600" dirty="0">
                          <a:effectLst/>
                        </a:rPr>
                        <a:t>90% tráfico </a:t>
                      </a:r>
                      <a:r>
                        <a:rPr lang="es-ES" sz="1600" dirty="0" err="1">
                          <a:effectLst/>
                        </a:rPr>
                        <a:t>internac</a:t>
                      </a:r>
                      <a:r>
                        <a:rPr lang="es-ES" sz="1600" dirty="0">
                          <a:effectLst/>
                        </a:rPr>
                        <a:t>.</a:t>
                      </a:r>
                      <a:endParaRPr lang="es-ES" sz="1600" dirty="0">
                        <a:effectLst/>
                        <a:latin typeface="Calibri"/>
                        <a:ea typeface="Calibri"/>
                        <a:cs typeface="Times New Roman"/>
                      </a:endParaRPr>
                    </a:p>
                  </a:txBody>
                  <a:tcPr marL="44450" marR="44450" marT="0" marB="0"/>
                </a:tc>
              </a:tr>
              <a:tr h="215515">
                <a:tc>
                  <a:txBody>
                    <a:bodyPr/>
                    <a:lstStyle/>
                    <a:p>
                      <a:pPr>
                        <a:lnSpc>
                          <a:spcPct val="115000"/>
                        </a:lnSpc>
                        <a:spcAft>
                          <a:spcPts val="0"/>
                        </a:spcAft>
                      </a:pPr>
                      <a:r>
                        <a:rPr lang="es-ES" sz="1400" dirty="0">
                          <a:effectLst/>
                        </a:rPr>
                        <a:t>Tráfico VPN internacional (con margen de </a:t>
                      </a:r>
                      <a:r>
                        <a:rPr lang="es-ES" sz="1400" dirty="0" smtClean="0">
                          <a:effectLst/>
                        </a:rPr>
                        <a:t>protección)</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600" dirty="0">
                          <a:effectLst/>
                        </a:rPr>
                        <a:t>7% tráfico </a:t>
                      </a:r>
                      <a:r>
                        <a:rPr lang="es-ES" sz="1600" dirty="0" err="1">
                          <a:effectLst/>
                        </a:rPr>
                        <a:t>internac</a:t>
                      </a:r>
                      <a:r>
                        <a:rPr lang="es-ES" sz="1600" dirty="0">
                          <a:effectLst/>
                        </a:rPr>
                        <a:t>.</a:t>
                      </a:r>
                      <a:endParaRPr lang="es-ES" sz="1600" dirty="0">
                        <a:effectLst/>
                        <a:latin typeface="Calibri"/>
                        <a:ea typeface="Calibri"/>
                        <a:cs typeface="Times New Roman"/>
                      </a:endParaRPr>
                    </a:p>
                  </a:txBody>
                  <a:tcPr marL="44450" marR="44450" marT="0" marB="0"/>
                </a:tc>
              </a:tr>
              <a:tr h="215515">
                <a:tc>
                  <a:txBody>
                    <a:bodyPr/>
                    <a:lstStyle/>
                    <a:p>
                      <a:pPr>
                        <a:lnSpc>
                          <a:spcPct val="115000"/>
                        </a:lnSpc>
                        <a:spcAft>
                          <a:spcPts val="0"/>
                        </a:spcAft>
                      </a:pPr>
                      <a:r>
                        <a:rPr lang="es-ES" sz="1400" dirty="0">
                          <a:effectLst/>
                        </a:rPr>
                        <a:t>Tráfico VPN nacional (con margen de </a:t>
                      </a:r>
                      <a:r>
                        <a:rPr lang="es-ES" sz="1400" dirty="0" smtClean="0">
                          <a:effectLst/>
                        </a:rPr>
                        <a:t>protección)</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600" dirty="0">
                          <a:effectLst/>
                        </a:rPr>
                        <a:t>17% tráfico </a:t>
                      </a:r>
                      <a:r>
                        <a:rPr lang="es-ES" sz="1600" dirty="0" err="1">
                          <a:effectLst/>
                        </a:rPr>
                        <a:t>internac</a:t>
                      </a:r>
                      <a:r>
                        <a:rPr lang="es-ES" sz="1600" dirty="0">
                          <a:effectLst/>
                        </a:rPr>
                        <a:t>.</a:t>
                      </a:r>
                      <a:endParaRPr lang="es-ES" sz="1600" dirty="0">
                        <a:effectLst/>
                        <a:latin typeface="Calibri"/>
                        <a:ea typeface="Calibri"/>
                        <a:cs typeface="Times New Roman"/>
                      </a:endParaRPr>
                    </a:p>
                  </a:txBody>
                  <a:tcPr marL="44450" marR="44450" marT="0" marB="0"/>
                </a:tc>
              </a:tr>
              <a:tr h="215515">
                <a:tc>
                  <a:txBody>
                    <a:bodyPr/>
                    <a:lstStyle/>
                    <a:p>
                      <a:pPr>
                        <a:lnSpc>
                          <a:spcPct val="115000"/>
                        </a:lnSpc>
                        <a:spcAft>
                          <a:spcPts val="0"/>
                        </a:spcAft>
                      </a:pPr>
                      <a:r>
                        <a:rPr lang="es-ES" sz="1400" dirty="0">
                          <a:effectLst/>
                        </a:rPr>
                        <a:t>Tráfico L2L (con margen de </a:t>
                      </a:r>
                      <a:r>
                        <a:rPr lang="es-ES" sz="1400" dirty="0" err="1" smtClean="0">
                          <a:effectLst/>
                        </a:rPr>
                        <a:t>proteccioón</a:t>
                      </a:r>
                      <a:r>
                        <a:rPr lang="es-ES" sz="1400" dirty="0" smtClean="0">
                          <a:effectLst/>
                        </a:rPr>
                        <a:t>)</a:t>
                      </a:r>
                      <a:endParaRPr lang="es-ES" sz="1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1600" dirty="0">
                          <a:effectLst/>
                        </a:rPr>
                        <a:t>7% tráfico </a:t>
                      </a:r>
                      <a:r>
                        <a:rPr lang="es-ES" sz="1600" dirty="0" err="1">
                          <a:effectLst/>
                        </a:rPr>
                        <a:t>internac</a:t>
                      </a:r>
                      <a:r>
                        <a:rPr lang="es-ES" sz="1600" dirty="0">
                          <a:effectLst/>
                        </a:rPr>
                        <a:t>.</a:t>
                      </a:r>
                      <a:endParaRPr lang="es-ES" sz="16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13777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lstStyle/>
          <a:p>
            <a:r>
              <a:rPr lang="es-EC" dirty="0" smtClean="0"/>
              <a:t>Evaluación Financiera: </a:t>
            </a:r>
            <a:r>
              <a:rPr lang="es-EC" dirty="0" err="1" smtClean="0"/>
              <a:t>Capex</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762300986"/>
              </p:ext>
            </p:extLst>
          </p:nvPr>
        </p:nvGraphicFramePr>
        <p:xfrm>
          <a:off x="251520" y="1484784"/>
          <a:ext cx="8640960" cy="5293686"/>
        </p:xfrm>
        <a:graphic>
          <a:graphicData uri="http://schemas.openxmlformats.org/drawingml/2006/table">
            <a:tbl>
              <a:tblPr firstRow="1" firstCol="1" bandRow="1">
                <a:tableStyleId>{5C22544A-7EE6-4342-B048-85BDC9FD1C3A}</a:tableStyleId>
              </a:tblPr>
              <a:tblGrid>
                <a:gridCol w="6971209"/>
                <a:gridCol w="1669751"/>
              </a:tblGrid>
              <a:tr h="384719">
                <a:tc gridSpan="2">
                  <a:txBody>
                    <a:bodyPr/>
                    <a:lstStyle/>
                    <a:p>
                      <a:pPr algn="ctr">
                        <a:lnSpc>
                          <a:spcPct val="115000"/>
                        </a:lnSpc>
                        <a:spcAft>
                          <a:spcPts val="0"/>
                        </a:spcAft>
                      </a:pPr>
                      <a:r>
                        <a:rPr lang="es-ES" sz="2000" dirty="0">
                          <a:effectLst/>
                        </a:rPr>
                        <a:t>Elementos que forman parte del </a:t>
                      </a:r>
                      <a:r>
                        <a:rPr lang="es-ES" sz="2000" dirty="0" err="1">
                          <a:effectLst/>
                        </a:rPr>
                        <a:t>Capex</a:t>
                      </a:r>
                      <a:endParaRPr lang="es-ES" sz="2000" dirty="0">
                        <a:effectLst/>
                        <a:latin typeface="Calibri"/>
                        <a:ea typeface="Calibri"/>
                        <a:cs typeface="Times New Roman"/>
                      </a:endParaRPr>
                    </a:p>
                  </a:txBody>
                  <a:tcPr marL="44450" marR="44450" marT="0" marB="0">
                    <a:solidFill>
                      <a:schemeClr val="accent2">
                        <a:lumMod val="60000"/>
                        <a:lumOff val="40000"/>
                      </a:schemeClr>
                    </a:solidFill>
                  </a:tcPr>
                </a:tc>
                <a:tc hMerge="1">
                  <a:txBody>
                    <a:bodyPr/>
                    <a:lstStyle/>
                    <a:p>
                      <a:endParaRPr lang="es-ES"/>
                    </a:p>
                  </a:txBody>
                  <a:tcPr/>
                </a:tc>
              </a:tr>
              <a:tr h="320558">
                <a:tc gridSpan="2">
                  <a:txBody>
                    <a:bodyPr/>
                    <a:lstStyle/>
                    <a:p>
                      <a:pPr>
                        <a:lnSpc>
                          <a:spcPct val="115000"/>
                        </a:lnSpc>
                        <a:spcAft>
                          <a:spcPts val="0"/>
                        </a:spcAft>
                      </a:pPr>
                      <a:r>
                        <a:rPr lang="es-ES" sz="2000" dirty="0">
                          <a:effectLst/>
                        </a:rPr>
                        <a:t>Costo equipamiento de red MPLS/Metro</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20558">
                <a:tc gridSpan="2">
                  <a:txBody>
                    <a:bodyPr/>
                    <a:lstStyle/>
                    <a:p>
                      <a:pPr>
                        <a:lnSpc>
                          <a:spcPct val="115000"/>
                        </a:lnSpc>
                        <a:spcAft>
                          <a:spcPts val="0"/>
                        </a:spcAft>
                      </a:pPr>
                      <a:r>
                        <a:rPr lang="es-ES" sz="2000" dirty="0">
                          <a:effectLst/>
                        </a:rPr>
                        <a:t>Costo accesos clientes (con tecnología GPON)</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20558">
                <a:tc gridSpan="2">
                  <a:txBody>
                    <a:bodyPr/>
                    <a:lstStyle/>
                    <a:p>
                      <a:pPr>
                        <a:lnSpc>
                          <a:spcPct val="115000"/>
                        </a:lnSpc>
                        <a:spcAft>
                          <a:spcPts val="0"/>
                        </a:spcAft>
                      </a:pPr>
                      <a:r>
                        <a:rPr lang="es-ES" sz="2000" dirty="0">
                          <a:effectLst/>
                        </a:rPr>
                        <a:t>Costo Planta Externa</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20558">
                <a:tc gridSpan="2">
                  <a:txBody>
                    <a:bodyPr/>
                    <a:lstStyle/>
                    <a:p>
                      <a:pPr>
                        <a:lnSpc>
                          <a:spcPct val="115000"/>
                        </a:lnSpc>
                        <a:spcAft>
                          <a:spcPts val="0"/>
                        </a:spcAft>
                      </a:pPr>
                      <a:r>
                        <a:rPr lang="es-ES" sz="2000" dirty="0">
                          <a:effectLst/>
                        </a:rPr>
                        <a:t>Costo </a:t>
                      </a:r>
                      <a:r>
                        <a:rPr lang="es-ES" sz="2000" dirty="0" err="1">
                          <a:effectLst/>
                        </a:rPr>
                        <a:t>CPEs</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84719">
                <a:tc gridSpan="2">
                  <a:txBody>
                    <a:bodyPr/>
                    <a:lstStyle/>
                    <a:p>
                      <a:pPr algn="ctr">
                        <a:lnSpc>
                          <a:spcPct val="115000"/>
                        </a:lnSpc>
                        <a:spcAft>
                          <a:spcPts val="0"/>
                        </a:spcAft>
                      </a:pPr>
                      <a:r>
                        <a:rPr lang="es-ES" sz="2000" dirty="0">
                          <a:effectLst/>
                        </a:rPr>
                        <a:t>Consideraciones para cálculo de </a:t>
                      </a:r>
                      <a:r>
                        <a:rPr lang="es-ES" sz="2000" dirty="0" err="1">
                          <a:effectLst/>
                        </a:rPr>
                        <a:t>Capex</a:t>
                      </a:r>
                      <a:endParaRPr lang="es-ES" sz="2000" dirty="0">
                        <a:effectLst/>
                        <a:latin typeface="Calibri"/>
                        <a:ea typeface="Calibri"/>
                        <a:cs typeface="Times New Roman"/>
                      </a:endParaRPr>
                    </a:p>
                  </a:txBody>
                  <a:tcPr marL="44450" marR="44450" marT="0" marB="0">
                    <a:solidFill>
                      <a:schemeClr val="tx2">
                        <a:lumMod val="60000"/>
                        <a:lumOff val="40000"/>
                      </a:schemeClr>
                    </a:solidFill>
                  </a:tcPr>
                </a:tc>
                <a:tc hMerge="1">
                  <a:txBody>
                    <a:bodyPr/>
                    <a:lstStyle/>
                    <a:p>
                      <a:endParaRPr lang="es-ES"/>
                    </a:p>
                  </a:txBody>
                  <a:tcPr/>
                </a:tc>
              </a:tr>
              <a:tr h="320558">
                <a:tc>
                  <a:txBody>
                    <a:bodyPr/>
                    <a:lstStyle/>
                    <a:p>
                      <a:pPr>
                        <a:lnSpc>
                          <a:spcPct val="115000"/>
                        </a:lnSpc>
                        <a:spcAft>
                          <a:spcPts val="0"/>
                        </a:spcAft>
                      </a:pPr>
                      <a:r>
                        <a:rPr lang="es-ES" sz="1800" dirty="0">
                          <a:effectLst/>
                        </a:rPr>
                        <a:t>Número de accesos servicios portadores nacional (inicial </a:t>
                      </a:r>
                      <a:r>
                        <a:rPr lang="es-ES" sz="1800" dirty="0" err="1">
                          <a:effectLst/>
                        </a:rPr>
                        <a:t>Sep</a:t>
                      </a:r>
                      <a:r>
                        <a:rPr lang="es-ES" sz="1800" dirty="0">
                          <a:effectLst/>
                        </a:rPr>
                        <a:t> 2012</a:t>
                      </a:r>
                      <a:r>
                        <a:rPr lang="es-ES" sz="1800" dirty="0" smtClean="0">
                          <a:effectLst/>
                        </a:rPr>
                        <a:t>) Fuente: </a:t>
                      </a:r>
                      <a:r>
                        <a:rPr lang="es-ES" sz="1800" dirty="0" err="1" smtClean="0">
                          <a:effectLst/>
                        </a:rPr>
                        <a:t>Senatel</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1011455</a:t>
                      </a:r>
                      <a:endParaRPr lang="es-ES" sz="2000" dirty="0">
                        <a:effectLst/>
                        <a:latin typeface="Calibri"/>
                        <a:ea typeface="Calibri"/>
                        <a:cs typeface="Times New Roman"/>
                      </a:endParaRPr>
                    </a:p>
                  </a:txBody>
                  <a:tcPr marL="44450" marR="44450" marT="0" marB="0"/>
                </a:tc>
              </a:tr>
              <a:tr h="528959">
                <a:tc>
                  <a:txBody>
                    <a:bodyPr/>
                    <a:lstStyle/>
                    <a:p>
                      <a:pPr>
                        <a:lnSpc>
                          <a:spcPct val="115000"/>
                        </a:lnSpc>
                        <a:spcAft>
                          <a:spcPts val="0"/>
                        </a:spcAft>
                      </a:pPr>
                      <a:r>
                        <a:rPr lang="es-ES" sz="1800" dirty="0">
                          <a:effectLst/>
                        </a:rPr>
                        <a:t>Crecimiento anual número de enlaces servicios portadores (promedio </a:t>
                      </a:r>
                      <a:r>
                        <a:rPr lang="es-ES" sz="1800" dirty="0" err="1">
                          <a:effectLst/>
                        </a:rPr>
                        <a:t>crecim</a:t>
                      </a:r>
                      <a:r>
                        <a:rPr lang="es-ES" sz="1800" dirty="0">
                          <a:effectLst/>
                        </a:rPr>
                        <a:t>. años 2009- 2011</a:t>
                      </a:r>
                      <a:r>
                        <a:rPr lang="es-ES" sz="1800" dirty="0" smtClean="0">
                          <a:effectLst/>
                        </a:rPr>
                        <a:t>) Fuente: </a:t>
                      </a:r>
                      <a:r>
                        <a:rPr lang="es-ES" sz="1800" dirty="0" err="1" smtClean="0">
                          <a:effectLst/>
                        </a:rPr>
                        <a:t>Senatel</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157%</a:t>
                      </a:r>
                      <a:endParaRPr lang="es-ES" sz="2000" dirty="0">
                        <a:effectLst/>
                        <a:latin typeface="Calibri"/>
                        <a:ea typeface="Calibri"/>
                        <a:cs typeface="Times New Roman"/>
                      </a:endParaRPr>
                    </a:p>
                  </a:txBody>
                  <a:tcPr marL="44450" marR="44450" marT="0" marB="0"/>
                </a:tc>
              </a:tr>
              <a:tr h="320558">
                <a:tc>
                  <a:txBody>
                    <a:bodyPr/>
                    <a:lstStyle/>
                    <a:p>
                      <a:pPr>
                        <a:lnSpc>
                          <a:spcPct val="115000"/>
                        </a:lnSpc>
                        <a:spcAft>
                          <a:spcPts val="0"/>
                        </a:spcAft>
                      </a:pPr>
                      <a:r>
                        <a:rPr lang="es-ES" sz="1800" dirty="0">
                          <a:effectLst/>
                        </a:rPr>
                        <a:t>Enlaces servicios portadores (20% nacional)</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smtClean="0">
                          <a:effectLst/>
                        </a:rPr>
                        <a:t>202290</a:t>
                      </a:r>
                      <a:endParaRPr lang="es-ES" sz="2000" dirty="0">
                        <a:effectLst/>
                        <a:latin typeface="Calibri"/>
                        <a:ea typeface="Calibri"/>
                        <a:cs typeface="Times New Roman"/>
                      </a:endParaRPr>
                    </a:p>
                  </a:txBody>
                  <a:tcPr marL="44450" marR="44450" marT="0" marB="0"/>
                </a:tc>
              </a:tr>
              <a:tr h="320558">
                <a:tc>
                  <a:txBody>
                    <a:bodyPr/>
                    <a:lstStyle/>
                    <a:p>
                      <a:pPr>
                        <a:lnSpc>
                          <a:spcPct val="115000"/>
                        </a:lnSpc>
                        <a:spcAft>
                          <a:spcPts val="0"/>
                        </a:spcAft>
                      </a:pPr>
                      <a:r>
                        <a:rPr lang="es-ES" sz="1800" dirty="0">
                          <a:effectLst/>
                        </a:rPr>
                        <a:t>Costo referencial por acceso GPON (USD)</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175</a:t>
                      </a:r>
                      <a:endParaRPr lang="es-ES" sz="2000" dirty="0">
                        <a:effectLst/>
                        <a:latin typeface="Calibri"/>
                        <a:ea typeface="Calibri"/>
                        <a:cs typeface="Times New Roman"/>
                      </a:endParaRPr>
                    </a:p>
                  </a:txBody>
                  <a:tcPr marL="44450" marR="44450" marT="0" marB="0"/>
                </a:tc>
              </a:tr>
              <a:tr h="320558">
                <a:tc>
                  <a:txBody>
                    <a:bodyPr/>
                    <a:lstStyle/>
                    <a:p>
                      <a:pPr>
                        <a:lnSpc>
                          <a:spcPct val="115000"/>
                        </a:lnSpc>
                        <a:spcAft>
                          <a:spcPts val="0"/>
                        </a:spcAft>
                      </a:pPr>
                      <a:r>
                        <a:rPr lang="es-ES" sz="1800" dirty="0">
                          <a:effectLst/>
                        </a:rPr>
                        <a:t>Costo referencial por metro de fibra óptica (USD)</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1,2</a:t>
                      </a:r>
                      <a:endParaRPr lang="es-ES" sz="2000" dirty="0">
                        <a:effectLst/>
                        <a:latin typeface="Calibri"/>
                        <a:ea typeface="Calibri"/>
                        <a:cs typeface="Times New Roman"/>
                      </a:endParaRPr>
                    </a:p>
                  </a:txBody>
                  <a:tcPr marL="44450" marR="44450" marT="0" marB="0"/>
                </a:tc>
              </a:tr>
              <a:tr h="320558">
                <a:tc>
                  <a:txBody>
                    <a:bodyPr/>
                    <a:lstStyle/>
                    <a:p>
                      <a:pPr>
                        <a:lnSpc>
                          <a:spcPct val="115000"/>
                        </a:lnSpc>
                        <a:spcAft>
                          <a:spcPts val="0"/>
                        </a:spcAft>
                      </a:pPr>
                      <a:r>
                        <a:rPr lang="es-ES" sz="1800" dirty="0">
                          <a:effectLst/>
                        </a:rPr>
                        <a:t>Longitud promedio UM (m)</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300</a:t>
                      </a:r>
                      <a:endParaRPr lang="es-ES" sz="2000" dirty="0">
                        <a:effectLst/>
                        <a:latin typeface="Calibri"/>
                        <a:ea typeface="Calibri"/>
                        <a:cs typeface="Times New Roman"/>
                      </a:endParaRPr>
                    </a:p>
                  </a:txBody>
                  <a:tcPr marL="44450" marR="44450" marT="0" marB="0"/>
                </a:tc>
              </a:tr>
              <a:tr h="320558">
                <a:tc>
                  <a:txBody>
                    <a:bodyPr/>
                    <a:lstStyle/>
                    <a:p>
                      <a:pPr>
                        <a:lnSpc>
                          <a:spcPct val="115000"/>
                        </a:lnSpc>
                        <a:spcAft>
                          <a:spcPts val="0"/>
                        </a:spcAft>
                      </a:pPr>
                      <a:r>
                        <a:rPr lang="es-ES" sz="1800" dirty="0">
                          <a:effectLst/>
                        </a:rPr>
                        <a:t>Costo por acceso FO UM (USD)</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360</a:t>
                      </a:r>
                      <a:endParaRPr lang="es-ES" sz="2000" dirty="0">
                        <a:effectLst/>
                        <a:latin typeface="Calibri"/>
                        <a:ea typeface="Calibri"/>
                        <a:cs typeface="Times New Roman"/>
                      </a:endParaRPr>
                    </a:p>
                  </a:txBody>
                  <a:tcPr marL="44450" marR="44450" marT="0" marB="0"/>
                </a:tc>
              </a:tr>
              <a:tr h="320558">
                <a:tc>
                  <a:txBody>
                    <a:bodyPr/>
                    <a:lstStyle/>
                    <a:p>
                      <a:pPr>
                        <a:lnSpc>
                          <a:spcPct val="115000"/>
                        </a:lnSpc>
                        <a:spcAft>
                          <a:spcPts val="0"/>
                        </a:spcAft>
                      </a:pPr>
                      <a:r>
                        <a:rPr lang="es-ES" sz="1800" dirty="0">
                          <a:effectLst/>
                        </a:rPr>
                        <a:t>Costo unitario CPE (USD)</a:t>
                      </a:r>
                      <a:endParaRPr lang="es-ES" sz="18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400</a:t>
                      </a:r>
                      <a:endParaRPr lang="es-ES" sz="20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7642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1143000"/>
          </a:xfrm>
        </p:spPr>
        <p:txBody>
          <a:bodyPr/>
          <a:lstStyle/>
          <a:p>
            <a:r>
              <a:rPr lang="es-EC" dirty="0" smtClean="0"/>
              <a:t>Evaluación Financiera: </a:t>
            </a:r>
            <a:r>
              <a:rPr lang="es-EC" dirty="0" err="1" smtClean="0"/>
              <a:t>Opex</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306222149"/>
              </p:ext>
            </p:extLst>
          </p:nvPr>
        </p:nvGraphicFramePr>
        <p:xfrm>
          <a:off x="251520" y="1484784"/>
          <a:ext cx="8640960" cy="5301860"/>
        </p:xfrm>
        <a:graphic>
          <a:graphicData uri="http://schemas.openxmlformats.org/drawingml/2006/table">
            <a:tbl>
              <a:tblPr firstRow="1" firstCol="1" bandRow="1">
                <a:tableStyleId>{5C22544A-7EE6-4342-B048-85BDC9FD1C3A}</a:tableStyleId>
              </a:tblPr>
              <a:tblGrid>
                <a:gridCol w="6971209"/>
                <a:gridCol w="1669751"/>
              </a:tblGrid>
              <a:tr h="426093">
                <a:tc gridSpan="2">
                  <a:txBody>
                    <a:bodyPr/>
                    <a:lstStyle/>
                    <a:p>
                      <a:pPr algn="ctr">
                        <a:lnSpc>
                          <a:spcPct val="115000"/>
                        </a:lnSpc>
                        <a:spcAft>
                          <a:spcPts val="0"/>
                        </a:spcAft>
                      </a:pPr>
                      <a:r>
                        <a:rPr lang="es-ES" sz="2000" dirty="0">
                          <a:effectLst/>
                        </a:rPr>
                        <a:t>Elementos que forman parte del </a:t>
                      </a:r>
                      <a:r>
                        <a:rPr lang="es-ES" sz="2000" dirty="0" err="1">
                          <a:effectLst/>
                        </a:rPr>
                        <a:t>Opex</a:t>
                      </a:r>
                      <a:endParaRPr lang="es-ES" sz="2000" dirty="0">
                        <a:effectLst/>
                        <a:latin typeface="Calibri"/>
                        <a:ea typeface="Calibri"/>
                        <a:cs typeface="Times New Roman"/>
                      </a:endParaRPr>
                    </a:p>
                  </a:txBody>
                  <a:tcPr marL="44450" marR="44450" marT="0" marB="0">
                    <a:solidFill>
                      <a:schemeClr val="accent2">
                        <a:lumMod val="60000"/>
                        <a:lumOff val="40000"/>
                      </a:schemeClr>
                    </a:solidFill>
                  </a:tcPr>
                </a:tc>
                <a:tc hMerge="1">
                  <a:txBody>
                    <a:bodyPr/>
                    <a:lstStyle/>
                    <a:p>
                      <a:endParaRPr lang="es-ES"/>
                    </a:p>
                  </a:txBody>
                  <a:tcPr/>
                </a:tc>
              </a:tr>
              <a:tr h="355032">
                <a:tc gridSpan="2">
                  <a:txBody>
                    <a:bodyPr/>
                    <a:lstStyle/>
                    <a:p>
                      <a:pPr>
                        <a:lnSpc>
                          <a:spcPct val="115000"/>
                        </a:lnSpc>
                        <a:spcAft>
                          <a:spcPts val="0"/>
                        </a:spcAft>
                      </a:pPr>
                      <a:r>
                        <a:rPr lang="es-ES" sz="2000" dirty="0">
                          <a:effectLst/>
                        </a:rPr>
                        <a:t>Costo capacidad internacional</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55032">
                <a:tc gridSpan="2">
                  <a:txBody>
                    <a:bodyPr/>
                    <a:lstStyle/>
                    <a:p>
                      <a:pPr>
                        <a:lnSpc>
                          <a:spcPct val="115000"/>
                        </a:lnSpc>
                        <a:spcAft>
                          <a:spcPts val="0"/>
                        </a:spcAft>
                      </a:pPr>
                      <a:r>
                        <a:rPr lang="es-ES" sz="2000" dirty="0">
                          <a:effectLst/>
                        </a:rPr>
                        <a:t>Costo capacidad interurbana</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55032">
                <a:tc gridSpan="2">
                  <a:txBody>
                    <a:bodyPr/>
                    <a:lstStyle/>
                    <a:p>
                      <a:pPr>
                        <a:lnSpc>
                          <a:spcPct val="115000"/>
                        </a:lnSpc>
                        <a:spcAft>
                          <a:spcPts val="0"/>
                        </a:spcAft>
                      </a:pPr>
                      <a:r>
                        <a:rPr lang="es-ES" sz="2000" dirty="0">
                          <a:effectLst/>
                        </a:rPr>
                        <a:t>Costo instalación UM</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355032">
                <a:tc gridSpan="2">
                  <a:txBody>
                    <a:bodyPr/>
                    <a:lstStyle/>
                    <a:p>
                      <a:pPr>
                        <a:lnSpc>
                          <a:spcPct val="115000"/>
                        </a:lnSpc>
                        <a:spcAft>
                          <a:spcPts val="0"/>
                        </a:spcAft>
                      </a:pPr>
                      <a:r>
                        <a:rPr lang="es-ES" sz="2000" dirty="0">
                          <a:effectLst/>
                        </a:rPr>
                        <a:t>Costo mantenimiento</a:t>
                      </a:r>
                      <a:endParaRPr lang="es-ES" sz="2000" dirty="0">
                        <a:effectLst/>
                        <a:latin typeface="Calibri"/>
                        <a:ea typeface="Calibri"/>
                        <a:cs typeface="Times New Roman"/>
                      </a:endParaRPr>
                    </a:p>
                  </a:txBody>
                  <a:tcPr marL="44450" marR="44450" marT="0" marB="0"/>
                </a:tc>
                <a:tc hMerge="1">
                  <a:txBody>
                    <a:bodyPr/>
                    <a:lstStyle/>
                    <a:p>
                      <a:endParaRPr lang="es-ES"/>
                    </a:p>
                  </a:txBody>
                  <a:tcPr/>
                </a:tc>
              </a:tr>
              <a:tr h="426093">
                <a:tc gridSpan="2">
                  <a:txBody>
                    <a:bodyPr/>
                    <a:lstStyle/>
                    <a:p>
                      <a:pPr algn="ctr">
                        <a:lnSpc>
                          <a:spcPct val="115000"/>
                        </a:lnSpc>
                        <a:spcAft>
                          <a:spcPts val="0"/>
                        </a:spcAft>
                      </a:pPr>
                      <a:r>
                        <a:rPr lang="es-ES" sz="2000" dirty="0">
                          <a:effectLst/>
                        </a:rPr>
                        <a:t>Consideraciones para cálculo de </a:t>
                      </a:r>
                      <a:r>
                        <a:rPr lang="es-ES" sz="2000" dirty="0" err="1">
                          <a:effectLst/>
                        </a:rPr>
                        <a:t>Opex</a:t>
                      </a:r>
                      <a:endParaRPr lang="es-ES" sz="2000" dirty="0">
                        <a:effectLst/>
                        <a:latin typeface="Calibri"/>
                        <a:ea typeface="Calibri"/>
                        <a:cs typeface="Times New Roman"/>
                      </a:endParaRPr>
                    </a:p>
                  </a:txBody>
                  <a:tcPr marL="44450" marR="44450" marT="0" marB="0">
                    <a:solidFill>
                      <a:schemeClr val="accent2">
                        <a:lumMod val="60000"/>
                        <a:lumOff val="40000"/>
                      </a:schemeClr>
                    </a:solidFill>
                  </a:tcPr>
                </a:tc>
                <a:tc hMerge="1">
                  <a:txBody>
                    <a:bodyPr/>
                    <a:lstStyle/>
                    <a:p>
                      <a:endParaRPr lang="es-ES"/>
                    </a:p>
                  </a:txBody>
                  <a:tcPr/>
                </a:tc>
              </a:tr>
              <a:tr h="355032">
                <a:tc>
                  <a:txBody>
                    <a:bodyPr/>
                    <a:lstStyle/>
                    <a:p>
                      <a:pPr>
                        <a:lnSpc>
                          <a:spcPct val="115000"/>
                        </a:lnSpc>
                        <a:spcAft>
                          <a:spcPts val="0"/>
                        </a:spcAft>
                      </a:pPr>
                      <a:r>
                        <a:rPr lang="es-ES" sz="1600" dirty="0">
                          <a:effectLst/>
                        </a:rPr>
                        <a:t>Factor de disminución anual costos capacidad internacional con terceros</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0,8</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Factor de disminución anual costos capacidad interurbana con terceros</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0,8</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Factor de redundancia para tráfico internacional</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2</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Factor de redundancia para tráfico interurbano</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2</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Costo capacidad internacional por Mbps (USD)</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33</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Costo capacidad interurbana por Mbps (USD)</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33</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Costo instalación fibra óptica por metro (USD)</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1,3</a:t>
                      </a:r>
                      <a:endParaRPr lang="es-ES" sz="2000" dirty="0">
                        <a:effectLst/>
                        <a:latin typeface="Calibri"/>
                        <a:ea typeface="Calibri"/>
                        <a:cs typeface="Times New Roman"/>
                      </a:endParaRPr>
                    </a:p>
                  </a:txBody>
                  <a:tcPr marL="44450" marR="44450" marT="0" marB="0"/>
                </a:tc>
              </a:tr>
              <a:tr h="355032">
                <a:tc>
                  <a:txBody>
                    <a:bodyPr/>
                    <a:lstStyle/>
                    <a:p>
                      <a:pPr>
                        <a:lnSpc>
                          <a:spcPct val="115000"/>
                        </a:lnSpc>
                        <a:spcAft>
                          <a:spcPts val="0"/>
                        </a:spcAft>
                      </a:pPr>
                      <a:r>
                        <a:rPr lang="es-ES" sz="1600" dirty="0">
                          <a:effectLst/>
                        </a:rPr>
                        <a:t>Costo mensual por mantenimiento UM por accesos (USD)</a:t>
                      </a:r>
                      <a:endParaRPr lang="es-ES" sz="16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000" dirty="0">
                          <a:effectLst/>
                        </a:rPr>
                        <a:t>16,25</a:t>
                      </a:r>
                      <a:endParaRPr lang="es-ES" sz="20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28059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925647968"/>
              </p:ext>
            </p:extLst>
          </p:nvPr>
        </p:nvGraphicFramePr>
        <p:xfrm>
          <a:off x="395536" y="2060848"/>
          <a:ext cx="8352928" cy="4037357"/>
        </p:xfrm>
        <a:graphic>
          <a:graphicData uri="http://schemas.openxmlformats.org/drawingml/2006/table">
            <a:tbl>
              <a:tblPr firstRow="1" firstCol="1" bandRow="1">
                <a:tableStyleId>{5C22544A-7EE6-4342-B048-85BDC9FD1C3A}</a:tableStyleId>
              </a:tblPr>
              <a:tblGrid>
                <a:gridCol w="5123542"/>
                <a:gridCol w="3229386"/>
              </a:tblGrid>
              <a:tr h="424648">
                <a:tc gridSpan="2">
                  <a:txBody>
                    <a:bodyPr/>
                    <a:lstStyle/>
                    <a:p>
                      <a:pPr algn="ctr">
                        <a:lnSpc>
                          <a:spcPct val="115000"/>
                        </a:lnSpc>
                        <a:spcAft>
                          <a:spcPts val="0"/>
                        </a:spcAft>
                      </a:pPr>
                      <a:r>
                        <a:rPr lang="es-ES" sz="2400" dirty="0">
                          <a:effectLst/>
                        </a:rPr>
                        <a:t>Resultados </a:t>
                      </a:r>
                      <a:r>
                        <a:rPr lang="es-ES" sz="2400" dirty="0" smtClean="0">
                          <a:effectLst/>
                        </a:rPr>
                        <a:t>evaluación financiera</a:t>
                      </a:r>
                      <a:endParaRPr lang="es-ES" sz="2400" dirty="0">
                        <a:effectLst/>
                        <a:latin typeface="Calibri"/>
                        <a:ea typeface="Calibri"/>
                        <a:cs typeface="Times New Roman"/>
                      </a:endParaRPr>
                    </a:p>
                  </a:txBody>
                  <a:tcPr marL="44450" marR="44450" marT="0" marB="0">
                    <a:solidFill>
                      <a:schemeClr val="accent2">
                        <a:lumMod val="60000"/>
                        <a:lumOff val="40000"/>
                      </a:schemeClr>
                    </a:solidFill>
                  </a:tcPr>
                </a:tc>
                <a:tc hMerge="1">
                  <a:txBody>
                    <a:bodyPr/>
                    <a:lstStyle/>
                    <a:p>
                      <a:endParaRPr lang="es-ES"/>
                    </a:p>
                  </a:txBody>
                  <a:tcPr/>
                </a:tc>
              </a:tr>
              <a:tr h="335033">
                <a:tc>
                  <a:txBody>
                    <a:bodyPr/>
                    <a:lstStyle/>
                    <a:p>
                      <a:pPr>
                        <a:lnSpc>
                          <a:spcPct val="115000"/>
                        </a:lnSpc>
                        <a:spcAft>
                          <a:spcPts val="0"/>
                        </a:spcAft>
                      </a:pPr>
                      <a:r>
                        <a:rPr lang="es-ES" sz="2400" dirty="0">
                          <a:effectLst/>
                        </a:rPr>
                        <a:t>Tiempo de recuperación (meses)</a:t>
                      </a:r>
                      <a:endParaRPr lang="es-ES" sz="2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400" dirty="0">
                          <a:effectLst/>
                        </a:rPr>
                        <a:t>32,0</a:t>
                      </a:r>
                      <a:endParaRPr lang="es-ES" sz="2400" dirty="0">
                        <a:effectLst/>
                        <a:latin typeface="Calibri"/>
                        <a:ea typeface="Calibri"/>
                        <a:cs typeface="Times New Roman"/>
                      </a:endParaRPr>
                    </a:p>
                  </a:txBody>
                  <a:tcPr marL="44450" marR="44450" marT="0" marB="0"/>
                </a:tc>
              </a:tr>
              <a:tr h="283145">
                <a:tc>
                  <a:txBody>
                    <a:bodyPr/>
                    <a:lstStyle/>
                    <a:p>
                      <a:pPr>
                        <a:lnSpc>
                          <a:spcPct val="115000"/>
                        </a:lnSpc>
                        <a:spcAft>
                          <a:spcPts val="0"/>
                        </a:spcAft>
                      </a:pPr>
                      <a:r>
                        <a:rPr lang="es-ES" sz="2400" dirty="0">
                          <a:effectLst/>
                        </a:rPr>
                        <a:t>WACC (anual)</a:t>
                      </a:r>
                      <a:endParaRPr lang="es-ES" sz="2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400" dirty="0">
                          <a:effectLst/>
                        </a:rPr>
                        <a:t>23%</a:t>
                      </a:r>
                      <a:endParaRPr lang="es-ES" sz="2400" dirty="0">
                        <a:effectLst/>
                        <a:latin typeface="Calibri"/>
                        <a:ea typeface="Calibri"/>
                        <a:cs typeface="Times New Roman"/>
                      </a:endParaRPr>
                    </a:p>
                  </a:txBody>
                  <a:tcPr marL="44450" marR="44450" marT="0" marB="0"/>
                </a:tc>
              </a:tr>
              <a:tr h="283145">
                <a:tc>
                  <a:txBody>
                    <a:bodyPr/>
                    <a:lstStyle/>
                    <a:p>
                      <a:pPr>
                        <a:lnSpc>
                          <a:spcPct val="115000"/>
                        </a:lnSpc>
                        <a:spcAft>
                          <a:spcPts val="0"/>
                        </a:spcAft>
                      </a:pPr>
                      <a:r>
                        <a:rPr lang="es-ES" sz="2400" dirty="0">
                          <a:effectLst/>
                        </a:rPr>
                        <a:t>WACC (mensual)</a:t>
                      </a:r>
                      <a:endParaRPr lang="es-ES" sz="2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400" dirty="0">
                          <a:effectLst/>
                        </a:rPr>
                        <a:t>1,74008%</a:t>
                      </a:r>
                      <a:endParaRPr lang="es-ES" sz="2400" dirty="0">
                        <a:effectLst/>
                        <a:latin typeface="Calibri"/>
                        <a:ea typeface="Calibri"/>
                        <a:cs typeface="Times New Roman"/>
                      </a:endParaRPr>
                    </a:p>
                  </a:txBody>
                  <a:tcPr marL="44450" marR="44450" marT="0" marB="0"/>
                </a:tc>
              </a:tr>
              <a:tr h="307795">
                <a:tc>
                  <a:txBody>
                    <a:bodyPr/>
                    <a:lstStyle/>
                    <a:p>
                      <a:pPr>
                        <a:lnSpc>
                          <a:spcPct val="115000"/>
                        </a:lnSpc>
                        <a:spcAft>
                          <a:spcPts val="0"/>
                        </a:spcAft>
                      </a:pPr>
                      <a:r>
                        <a:rPr lang="es-ES" sz="2400" dirty="0">
                          <a:effectLst/>
                        </a:rPr>
                        <a:t>VAN (Sumatoria de Fondos descontados mes 0 a mes 36)</a:t>
                      </a:r>
                      <a:endParaRPr lang="es-ES" sz="2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400" dirty="0">
                          <a:effectLst/>
                        </a:rPr>
                        <a:t>114.647.574,92  </a:t>
                      </a:r>
                      <a:endParaRPr lang="es-ES" sz="2400" dirty="0">
                        <a:effectLst/>
                        <a:latin typeface="Calibri"/>
                        <a:ea typeface="Calibri"/>
                        <a:cs typeface="Times New Roman"/>
                      </a:endParaRPr>
                    </a:p>
                  </a:txBody>
                  <a:tcPr marL="44450" marR="44450" marT="0" marB="0"/>
                </a:tc>
              </a:tr>
              <a:tr h="392234">
                <a:tc>
                  <a:txBody>
                    <a:bodyPr/>
                    <a:lstStyle/>
                    <a:p>
                      <a:pPr>
                        <a:lnSpc>
                          <a:spcPct val="115000"/>
                        </a:lnSpc>
                        <a:spcAft>
                          <a:spcPts val="0"/>
                        </a:spcAft>
                      </a:pPr>
                      <a:r>
                        <a:rPr lang="es-ES" sz="2400" dirty="0">
                          <a:effectLst/>
                        </a:rPr>
                        <a:t>Máxima exposición de Capital (ocurre en mes 5)</a:t>
                      </a:r>
                      <a:endParaRPr lang="es-ES" sz="2400" dirty="0">
                        <a:effectLst/>
                        <a:latin typeface="Calibri"/>
                        <a:ea typeface="Calibri"/>
                        <a:cs typeface="Times New Roman"/>
                      </a:endParaRPr>
                    </a:p>
                  </a:txBody>
                  <a:tcPr marL="44450" marR="44450" marT="0" marB="0"/>
                </a:tc>
                <a:tc>
                  <a:txBody>
                    <a:bodyPr/>
                    <a:lstStyle/>
                    <a:p>
                      <a:pPr>
                        <a:lnSpc>
                          <a:spcPct val="115000"/>
                        </a:lnSpc>
                        <a:spcAft>
                          <a:spcPts val="0"/>
                        </a:spcAft>
                      </a:pPr>
                      <a:r>
                        <a:rPr lang="es-ES" sz="2400" dirty="0">
                          <a:effectLst/>
                        </a:rPr>
                        <a:t> $   (247.174.815,4)</a:t>
                      </a:r>
                      <a:endParaRPr lang="es-ES" sz="2400" dirty="0">
                        <a:effectLst/>
                        <a:latin typeface="Calibri"/>
                        <a:ea typeface="Calibri"/>
                        <a:cs typeface="Times New Roman"/>
                      </a:endParaRPr>
                    </a:p>
                  </a:txBody>
                  <a:tcPr marL="44450" marR="44450" marT="0" marB="0"/>
                </a:tc>
              </a:tr>
              <a:tr h="283145">
                <a:tc>
                  <a:txBody>
                    <a:bodyPr/>
                    <a:lstStyle/>
                    <a:p>
                      <a:pPr>
                        <a:lnSpc>
                          <a:spcPct val="115000"/>
                        </a:lnSpc>
                        <a:spcAft>
                          <a:spcPts val="0"/>
                        </a:spcAft>
                      </a:pPr>
                      <a:r>
                        <a:rPr lang="es-ES" sz="2400" dirty="0">
                          <a:effectLst/>
                        </a:rPr>
                        <a:t>TIR (mensual)</a:t>
                      </a:r>
                      <a:endParaRPr lang="es-ES" sz="24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2400" dirty="0">
                          <a:effectLst/>
                        </a:rPr>
                        <a:t>2,82272%</a:t>
                      </a:r>
                      <a:endParaRPr lang="es-ES" sz="2400" dirty="0">
                        <a:effectLst/>
                        <a:latin typeface="Calibri"/>
                        <a:ea typeface="Calibri"/>
                        <a:cs typeface="Times New Roman"/>
                      </a:endParaRPr>
                    </a:p>
                  </a:txBody>
                  <a:tcPr marL="44450" marR="44450" marT="0" marB="0"/>
                </a:tc>
              </a:tr>
              <a:tr h="283145">
                <a:tc>
                  <a:txBody>
                    <a:bodyPr/>
                    <a:lstStyle/>
                    <a:p>
                      <a:pPr>
                        <a:lnSpc>
                          <a:spcPct val="115000"/>
                        </a:lnSpc>
                        <a:spcAft>
                          <a:spcPts val="0"/>
                        </a:spcAft>
                      </a:pPr>
                      <a:r>
                        <a:rPr lang="es-ES" sz="2400">
                          <a:effectLst/>
                        </a:rPr>
                        <a:t>TIR (anual)</a:t>
                      </a:r>
                      <a:endParaRPr lang="es-ES" sz="2400">
                        <a:effectLst/>
                        <a:latin typeface="Calibri"/>
                        <a:ea typeface="Calibri"/>
                        <a:cs typeface="Times New Roman"/>
                      </a:endParaRPr>
                    </a:p>
                  </a:txBody>
                  <a:tcPr marL="44450" marR="44450" marT="0" marB="0"/>
                </a:tc>
                <a:tc>
                  <a:txBody>
                    <a:bodyPr/>
                    <a:lstStyle/>
                    <a:p>
                      <a:pPr algn="r">
                        <a:lnSpc>
                          <a:spcPct val="115000"/>
                        </a:lnSpc>
                        <a:spcAft>
                          <a:spcPts val="0"/>
                        </a:spcAft>
                      </a:pPr>
                      <a:r>
                        <a:rPr lang="es-ES" sz="2400" dirty="0">
                          <a:effectLst/>
                        </a:rPr>
                        <a:t>39,66%</a:t>
                      </a:r>
                      <a:endParaRPr lang="es-ES" sz="2400" dirty="0">
                        <a:effectLst/>
                        <a:latin typeface="Calibri"/>
                        <a:ea typeface="Calibri"/>
                        <a:cs typeface="Times New Roman"/>
                      </a:endParaRPr>
                    </a:p>
                  </a:txBody>
                  <a:tcPr marL="44450" marR="44450" marT="0" marB="0"/>
                </a:tc>
              </a:tr>
            </a:tbl>
          </a:graphicData>
        </a:graphic>
      </p:graphicFrame>
      <p:sp>
        <p:nvSpPr>
          <p:cNvPr id="5" name="1 Título"/>
          <p:cNvSpPr>
            <a:spLocks noGrp="1"/>
          </p:cNvSpPr>
          <p:nvPr>
            <p:ph type="title"/>
          </p:nvPr>
        </p:nvSpPr>
        <p:spPr>
          <a:xfrm>
            <a:off x="457200" y="332656"/>
            <a:ext cx="8229600" cy="1143000"/>
          </a:xfrm>
        </p:spPr>
        <p:txBody>
          <a:bodyPr>
            <a:normAutofit fontScale="90000"/>
          </a:bodyPr>
          <a:lstStyle/>
          <a:p>
            <a:r>
              <a:rPr lang="es-EC" dirty="0" smtClean="0"/>
              <a:t>Resultados Evaluación Financiera</a:t>
            </a:r>
            <a:endParaRPr lang="es-ES" dirty="0"/>
          </a:p>
        </p:txBody>
      </p:sp>
    </p:spTree>
    <p:extLst>
      <p:ext uri="{BB962C8B-B14F-4D97-AF65-F5344CB8AC3E}">
        <p14:creationId xmlns:p14="http://schemas.microsoft.com/office/powerpoint/2010/main" val="28406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fontScale="90000"/>
          </a:bodyPr>
          <a:lstStyle/>
          <a:p>
            <a:r>
              <a:rPr lang="es-EC" dirty="0" smtClean="0"/>
              <a:t>Resultados Evaluación Financiera</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992888" cy="4536504"/>
          </a:xfrm>
          <a:prstGeom prst="rect">
            <a:avLst/>
          </a:prstGeom>
          <a:noFill/>
          <a:ln>
            <a:noFill/>
          </a:ln>
        </p:spPr>
      </p:pic>
    </p:spTree>
    <p:extLst>
      <p:ext uri="{BB962C8B-B14F-4D97-AF65-F5344CB8AC3E}">
        <p14:creationId xmlns:p14="http://schemas.microsoft.com/office/powerpoint/2010/main" val="15013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39552" y="2132856"/>
            <a:ext cx="7851648" cy="2520280"/>
          </a:xfrm>
        </p:spPr>
        <p:txBody>
          <a:bodyPr>
            <a:noAutofit/>
          </a:bodyPr>
          <a:lstStyle/>
          <a:p>
            <a:pPr algn="ctr"/>
            <a:r>
              <a:rPr lang="es-EC" sz="4400" dirty="0"/>
              <a:t>CAPÍTULO 4</a:t>
            </a:r>
            <a:r>
              <a:rPr lang="es-EC" sz="4400" dirty="0" smtClean="0"/>
              <a:t>:</a:t>
            </a:r>
            <a:br>
              <a:rPr lang="es-EC" sz="4400" dirty="0" smtClean="0"/>
            </a:br>
            <a:r>
              <a:rPr lang="es-EC" sz="4400" dirty="0" smtClean="0"/>
              <a:t>CONCLUSIONES </a:t>
            </a:r>
            <a:r>
              <a:rPr lang="es-EC" sz="4400" dirty="0"/>
              <a:t>Y </a:t>
            </a:r>
            <a:br>
              <a:rPr lang="es-EC" sz="4400" dirty="0"/>
            </a:br>
            <a:r>
              <a:rPr lang="es-EC" sz="4400" dirty="0" smtClean="0"/>
              <a:t>RECOMENDACIONES</a:t>
            </a:r>
            <a:endParaRPr lang="es-ES" sz="4400" dirty="0"/>
          </a:p>
        </p:txBody>
      </p:sp>
    </p:spTree>
    <p:extLst>
      <p:ext uri="{BB962C8B-B14F-4D97-AF65-F5344CB8AC3E}">
        <p14:creationId xmlns:p14="http://schemas.microsoft.com/office/powerpoint/2010/main" val="1221621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84784"/>
            <a:ext cx="8712968" cy="5256584"/>
          </a:xfrm>
        </p:spPr>
        <p:txBody>
          <a:bodyPr>
            <a:normAutofit fontScale="92500" lnSpcReduction="10000"/>
          </a:bodyPr>
          <a:lstStyle/>
          <a:p>
            <a:pPr lvl="0" algn="just"/>
            <a:r>
              <a:rPr lang="es-ES" dirty="0"/>
              <a:t>Las tecnologías </a:t>
            </a:r>
            <a:r>
              <a:rPr lang="es-ES" b="1" dirty="0"/>
              <a:t>MPLS y </a:t>
            </a:r>
            <a:r>
              <a:rPr lang="es-ES" b="1" dirty="0" err="1"/>
              <a:t>MetroEthernet</a:t>
            </a:r>
            <a:r>
              <a:rPr lang="es-ES" b="1" dirty="0"/>
              <a:t> </a:t>
            </a:r>
            <a:r>
              <a:rPr lang="es-ES" dirty="0"/>
              <a:t>son dos de las </a:t>
            </a:r>
            <a:r>
              <a:rPr lang="es-ES" b="1" dirty="0"/>
              <a:t>tecnologías mayormente utilizadas </a:t>
            </a:r>
            <a:r>
              <a:rPr lang="es-ES" dirty="0"/>
              <a:t>por proveedores de servicios a nivel mundial en redes convergentes, y en el </a:t>
            </a:r>
            <a:r>
              <a:rPr lang="es-ES" b="1" dirty="0"/>
              <a:t>Ecuador</a:t>
            </a:r>
            <a:r>
              <a:rPr lang="es-ES" dirty="0"/>
              <a:t> gran parte de </a:t>
            </a:r>
            <a:r>
              <a:rPr lang="es-ES" b="1" dirty="0"/>
              <a:t>proveedores de servicios se encuentran implementando</a:t>
            </a:r>
            <a:r>
              <a:rPr lang="es-ES" dirty="0"/>
              <a:t> este tipo de redes para soportar tráfico correspondiente a múltiples servicios. </a:t>
            </a:r>
          </a:p>
          <a:p>
            <a:pPr lvl="0" algn="just"/>
            <a:endParaRPr lang="es-ES" dirty="0" smtClean="0"/>
          </a:p>
          <a:p>
            <a:pPr lvl="0" algn="just"/>
            <a:r>
              <a:rPr lang="es-ES" dirty="0" smtClean="0"/>
              <a:t>Para </a:t>
            </a:r>
            <a:r>
              <a:rPr lang="es-ES" dirty="0"/>
              <a:t>el diseño e implementación de red de un proveedor de servicios es importante considerar alta </a:t>
            </a:r>
            <a:r>
              <a:rPr lang="es-ES" b="1" dirty="0"/>
              <a:t>disponibilidad, </a:t>
            </a:r>
            <a:r>
              <a:rPr lang="es-ES" b="1" dirty="0" smtClean="0"/>
              <a:t>funcionalidades a soportarse, elementos </a:t>
            </a:r>
            <a:r>
              <a:rPr lang="es-ES" b="1" dirty="0"/>
              <a:t>de seguridad y calidad de servicio</a:t>
            </a:r>
            <a:r>
              <a:rPr lang="es-ES" dirty="0"/>
              <a:t> para garantizar servicios confiables y realizar el </a:t>
            </a:r>
            <a:r>
              <a:rPr lang="es-ES" b="1" dirty="0"/>
              <a:t>dimensionamiento</a:t>
            </a:r>
            <a:r>
              <a:rPr lang="es-ES" dirty="0"/>
              <a:t> adecuado para la </a:t>
            </a:r>
            <a:r>
              <a:rPr lang="es-ES" b="1" dirty="0"/>
              <a:t>situación actual y para condiciones </a:t>
            </a:r>
            <a:r>
              <a:rPr lang="es-ES" b="1" dirty="0" smtClean="0"/>
              <a:t>futuras</a:t>
            </a:r>
            <a:r>
              <a:rPr lang="es-ES" dirty="0" smtClean="0"/>
              <a:t>, </a:t>
            </a:r>
            <a:r>
              <a:rPr lang="es-ES" dirty="0"/>
              <a:t>de acuerdo con estadísticas referenciales de crecimiento, proyectos de red o de clientes, casos de negocio, entre otros.</a:t>
            </a:r>
          </a:p>
          <a:p>
            <a:pPr algn="just"/>
            <a:endParaRPr lang="es-ES" dirty="0"/>
          </a:p>
        </p:txBody>
      </p:sp>
      <p:sp>
        <p:nvSpPr>
          <p:cNvPr id="4" name="3 Título"/>
          <p:cNvSpPr>
            <a:spLocks noGrp="1"/>
          </p:cNvSpPr>
          <p:nvPr>
            <p:ph type="title"/>
          </p:nvPr>
        </p:nvSpPr>
        <p:spPr>
          <a:xfrm>
            <a:off x="457200" y="269776"/>
            <a:ext cx="8229600" cy="1143000"/>
          </a:xfrm>
        </p:spPr>
        <p:txBody>
          <a:bodyPr>
            <a:normAutofit fontScale="90000"/>
          </a:bodyPr>
          <a:lstStyle/>
          <a:p>
            <a:r>
              <a:rPr lang="es-EC" dirty="0" smtClean="0"/>
              <a:t>Conclusiones y Recomendaciones</a:t>
            </a:r>
            <a:endParaRPr lang="es-ES" dirty="0"/>
          </a:p>
        </p:txBody>
      </p:sp>
    </p:spTree>
    <p:extLst>
      <p:ext uri="{BB962C8B-B14F-4D97-AF65-F5344CB8AC3E}">
        <p14:creationId xmlns:p14="http://schemas.microsoft.com/office/powerpoint/2010/main" val="8530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39552" y="2132856"/>
            <a:ext cx="7851648" cy="2520280"/>
          </a:xfrm>
        </p:spPr>
        <p:txBody>
          <a:bodyPr>
            <a:noAutofit/>
          </a:bodyPr>
          <a:lstStyle/>
          <a:p>
            <a:pPr algn="ctr"/>
            <a:r>
              <a:rPr lang="es-EC" sz="4400" dirty="0"/>
              <a:t>CAPÍTULO 1: </a:t>
            </a:r>
            <a:r>
              <a:rPr lang="es-EC" sz="4400" dirty="0" smtClean="0"/>
              <a:t/>
            </a:r>
            <a:br>
              <a:rPr lang="es-EC" sz="4400" dirty="0" smtClean="0"/>
            </a:br>
            <a:r>
              <a:rPr lang="es-EC" sz="4400" dirty="0" smtClean="0"/>
              <a:t>TECNOLOGÍAS </a:t>
            </a:r>
            <a:r>
              <a:rPr lang="es-EC" sz="4400" dirty="0"/>
              <a:t>METROETHERNET </a:t>
            </a:r>
            <a:r>
              <a:rPr lang="es-EC" sz="4400" dirty="0" smtClean="0"/>
              <a:t>Y MPLS</a:t>
            </a:r>
            <a:r>
              <a:rPr lang="es-EC" sz="4400" dirty="0"/>
              <a:t/>
            </a:r>
            <a:br>
              <a:rPr lang="es-EC" sz="4400" dirty="0"/>
            </a:br>
            <a:endParaRPr lang="es-ES" sz="4400" dirty="0"/>
          </a:p>
        </p:txBody>
      </p:sp>
    </p:spTree>
    <p:extLst>
      <p:ext uri="{BB962C8B-B14F-4D97-AF65-F5344CB8AC3E}">
        <p14:creationId xmlns:p14="http://schemas.microsoft.com/office/powerpoint/2010/main" val="1052591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484784"/>
            <a:ext cx="8640960" cy="5112568"/>
          </a:xfrm>
        </p:spPr>
        <p:txBody>
          <a:bodyPr>
            <a:noAutofit/>
          </a:bodyPr>
          <a:lstStyle/>
          <a:p>
            <a:pPr lvl="0" algn="just"/>
            <a:r>
              <a:rPr lang="es-ES" sz="2400" dirty="0"/>
              <a:t>En la evaluación financiera se han tomado </a:t>
            </a:r>
            <a:r>
              <a:rPr lang="es-ES" sz="2400" b="1" dirty="0"/>
              <a:t>datos reales referenciales</a:t>
            </a:r>
            <a:r>
              <a:rPr lang="es-ES" sz="2400" dirty="0"/>
              <a:t> de un proveedor de servicios, </a:t>
            </a:r>
            <a:r>
              <a:rPr lang="es-ES" sz="2400" b="1" dirty="0"/>
              <a:t>con tendencias de variaciones</a:t>
            </a:r>
            <a:r>
              <a:rPr lang="es-ES" sz="2400" dirty="0"/>
              <a:t> de precios y costos en el tiempo y con consideraciones de la situación más adversa o con un margen de protección en muchos de los casos, sin embargo, es necesario establecer que </a:t>
            </a:r>
            <a:r>
              <a:rPr lang="es-ES" sz="2400" b="1" dirty="0"/>
              <a:t>pueden surgir otros elementos en el tiempo que afecten sobre los resultados</a:t>
            </a:r>
            <a:r>
              <a:rPr lang="es-ES" sz="2400" dirty="0"/>
              <a:t>, como pueden ser nuevas políticas y regulaciones en el sector de telecomunicaciones, variaciones de precios y costos según nuevas tendencias del mercado, situación económica del país, entre otros</a:t>
            </a:r>
            <a:r>
              <a:rPr lang="es-ES" sz="2400" dirty="0" smtClean="0"/>
              <a:t>.</a:t>
            </a:r>
            <a:endParaRPr lang="es-ES" sz="2400" dirty="0" smtClean="0"/>
          </a:p>
          <a:p>
            <a:endParaRPr lang="es-ES" sz="2400" dirty="0"/>
          </a:p>
        </p:txBody>
      </p:sp>
      <p:sp>
        <p:nvSpPr>
          <p:cNvPr id="4" name="3 Título"/>
          <p:cNvSpPr>
            <a:spLocks noGrp="1"/>
          </p:cNvSpPr>
          <p:nvPr>
            <p:ph type="title"/>
          </p:nvPr>
        </p:nvSpPr>
        <p:spPr>
          <a:xfrm>
            <a:off x="323528" y="269776"/>
            <a:ext cx="8820472" cy="1143000"/>
          </a:xfrm>
        </p:spPr>
        <p:txBody>
          <a:bodyPr>
            <a:normAutofit fontScale="90000"/>
          </a:bodyPr>
          <a:lstStyle/>
          <a:p>
            <a:r>
              <a:rPr lang="es-EC" dirty="0" smtClean="0"/>
              <a:t>Conclusiones y Recomendaciones (…)</a:t>
            </a:r>
            <a:endParaRPr lang="es-ES" dirty="0"/>
          </a:p>
        </p:txBody>
      </p:sp>
    </p:spTree>
    <p:extLst>
      <p:ext uri="{BB962C8B-B14F-4D97-AF65-F5344CB8AC3E}">
        <p14:creationId xmlns:p14="http://schemas.microsoft.com/office/powerpoint/2010/main" val="35235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lgn="just"/>
            <a:r>
              <a:rPr lang="es-ES" sz="2800" dirty="0"/>
              <a:t>El diseño de alta disponibilidad, las consideraciones de selección de equipamiento y funcionalidades que debería soportar la red de nueva generación y los costos obtenidos en este proyecto para el proveedor genérico, con una participación importante en el mercado nacional, </a:t>
            </a:r>
            <a:r>
              <a:rPr lang="es-ES" sz="2800" b="1" dirty="0"/>
              <a:t>pretenden dar un marco referencial </a:t>
            </a:r>
            <a:r>
              <a:rPr lang="es-ES" sz="2800" dirty="0"/>
              <a:t>para cualquier proveedor de servicios, para inversionistas, especialistas de planificación de red, auditores de tecnología, estudiantes, profesores y personas apegadas a la tecnología y telecomunicaciones </a:t>
            </a:r>
            <a:r>
              <a:rPr lang="es-ES" sz="2800" b="1" dirty="0"/>
              <a:t>para la comprensión, la planificación, implementación y optimización de redes reales de proveedores de servicios con las tecnologías MPLS y </a:t>
            </a:r>
            <a:r>
              <a:rPr lang="es-ES" sz="2800" b="1" dirty="0" err="1"/>
              <a:t>MetroEthernet</a:t>
            </a:r>
            <a:r>
              <a:rPr lang="es-ES" sz="2800" b="1" dirty="0"/>
              <a:t> de nueva generación en el Ecuador.</a:t>
            </a:r>
          </a:p>
          <a:p>
            <a:endParaRPr lang="es-EC" dirty="0"/>
          </a:p>
        </p:txBody>
      </p:sp>
      <p:sp>
        <p:nvSpPr>
          <p:cNvPr id="4" name="3 Título"/>
          <p:cNvSpPr>
            <a:spLocks noGrp="1"/>
          </p:cNvSpPr>
          <p:nvPr>
            <p:ph type="title"/>
          </p:nvPr>
        </p:nvSpPr>
        <p:spPr>
          <a:xfrm>
            <a:off x="323528" y="269776"/>
            <a:ext cx="8820472" cy="1143000"/>
          </a:xfrm>
        </p:spPr>
        <p:txBody>
          <a:bodyPr>
            <a:normAutofit fontScale="90000"/>
          </a:bodyPr>
          <a:lstStyle/>
          <a:p>
            <a:r>
              <a:rPr lang="es-EC" dirty="0" smtClean="0"/>
              <a:t>Conclusiones y Recomendaciones (…)</a:t>
            </a:r>
            <a:endParaRPr lang="es-ES" dirty="0"/>
          </a:p>
        </p:txBody>
      </p:sp>
    </p:spTree>
    <p:extLst>
      <p:ext uri="{BB962C8B-B14F-4D97-AF65-F5344CB8AC3E}">
        <p14:creationId xmlns:p14="http://schemas.microsoft.com/office/powerpoint/2010/main" val="1466273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95736" y="2420888"/>
            <a:ext cx="5400600" cy="1944216"/>
          </a:xfrm>
        </p:spPr>
        <p:txBody>
          <a:bodyPr/>
          <a:lstStyle/>
          <a:p>
            <a:pPr marL="0" indent="0">
              <a:buNone/>
            </a:pPr>
            <a:r>
              <a:rPr lang="es-EC" sz="9600" dirty="0" smtClean="0"/>
              <a:t>Gracias!</a:t>
            </a:r>
            <a:endParaRPr lang="es-ES" sz="9600" dirty="0"/>
          </a:p>
        </p:txBody>
      </p:sp>
    </p:spTree>
    <p:extLst>
      <p:ext uri="{BB962C8B-B14F-4D97-AF65-F5344CB8AC3E}">
        <p14:creationId xmlns:p14="http://schemas.microsoft.com/office/powerpoint/2010/main" val="12509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Tecnología </a:t>
            </a:r>
            <a:r>
              <a:rPr lang="es-EC" dirty="0" err="1" smtClean="0"/>
              <a:t>MetroEthernet</a:t>
            </a:r>
            <a:endParaRPr lang="es-E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27163"/>
            <a:ext cx="8208912" cy="495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7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Tecnología </a:t>
            </a:r>
            <a:r>
              <a:rPr lang="es-EC" dirty="0" err="1" smtClean="0"/>
              <a:t>MetroEthernet</a:t>
            </a:r>
            <a:r>
              <a:rPr lang="es-EC" dirty="0" smtClean="0"/>
              <a:t> (…)</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552728" cy="48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5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Tecnología MPLS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880263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Tecnología MPLS (…)</a:t>
            </a:r>
            <a:endParaRPr lang="es-ES" dirty="0"/>
          </a:p>
        </p:txBody>
      </p:sp>
      <p:pic>
        <p:nvPicPr>
          <p:cNvPr id="4098"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0172"/>
            <a:ext cx="46291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924944"/>
            <a:ext cx="437253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70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Tecnologías MPLS/</a:t>
            </a:r>
            <a:r>
              <a:rPr lang="es-EC" dirty="0" err="1" smtClean="0"/>
              <a:t>MetroEthernet</a:t>
            </a: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54692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3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405</TotalTime>
  <Words>2317</Words>
  <Application>Microsoft Office PowerPoint</Application>
  <PresentationFormat>Presentación en pantalla (4:3)</PresentationFormat>
  <Paragraphs>580</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Flujo</vt:lpstr>
      <vt:lpstr> MAESTRÍA EN GERENCIA DE REDES Y TELECOMUNICACIONES </vt:lpstr>
      <vt:lpstr>Agenda</vt:lpstr>
      <vt:lpstr>Objetivos:</vt:lpstr>
      <vt:lpstr>CAPÍTULO 1:  TECNOLOGÍAS METROETHERNET Y MPLS </vt:lpstr>
      <vt:lpstr>Tecnología MetroEthernet</vt:lpstr>
      <vt:lpstr>Tecnología MetroEthernet (…)</vt:lpstr>
      <vt:lpstr>Tecnología MPLS</vt:lpstr>
      <vt:lpstr>Tecnología MPLS (…)</vt:lpstr>
      <vt:lpstr>Tecnologías MPLS/MetroEthernet</vt:lpstr>
      <vt:lpstr>CAPÍTULO 2:  DISEÑO DE LA RED MPLS/METROETHERNET NACIONAL</vt:lpstr>
      <vt:lpstr>Requerimientos y Consideraciones de Diseño de Red</vt:lpstr>
      <vt:lpstr>Dimensionamiento de Red</vt:lpstr>
      <vt:lpstr>Dimensionamiento de Red (…)</vt:lpstr>
      <vt:lpstr>Dimensionamiento de Red (…)</vt:lpstr>
      <vt:lpstr>Dimensionamiento de Red (…)</vt:lpstr>
      <vt:lpstr>Dimensionamiento de Red (…)</vt:lpstr>
      <vt:lpstr>Dimensionamiento de Red (…)</vt:lpstr>
      <vt:lpstr>Diseño de Red: Características</vt:lpstr>
      <vt:lpstr>Diseño de Red: Características (…)</vt:lpstr>
      <vt:lpstr>Diseño de Red: Fase Inicial</vt:lpstr>
      <vt:lpstr>Diseño de Red: Fase Inicial (…)</vt:lpstr>
      <vt:lpstr>Diseño de Red: Fase Inicial (…)</vt:lpstr>
      <vt:lpstr>Diseño de Red: a 18 meses</vt:lpstr>
      <vt:lpstr>Diseño de Red: a 18 meses (…)</vt:lpstr>
      <vt:lpstr>Diseño de Red: a 18 meses (…)</vt:lpstr>
      <vt:lpstr>Diseño de Red: a 3 años</vt:lpstr>
      <vt:lpstr>Diseño de Red: a 3 años (…)</vt:lpstr>
      <vt:lpstr>Diseño de Red: a 3 años (…)</vt:lpstr>
      <vt:lpstr>CAPÍTULO 3:  ANÁLISIS DE COSTOS DE LA RED  MPLS/METROETHERNET NACIONAL</vt:lpstr>
      <vt:lpstr>Costos de Equipamiento Activo MPLS/ MetroEthernet</vt:lpstr>
      <vt:lpstr>Evaluación Financiera: Consideraciones</vt:lpstr>
      <vt:lpstr>Evaluación Financiera: Ingresos</vt:lpstr>
      <vt:lpstr>Evaluación Financiera: Ingresos (…)</vt:lpstr>
      <vt:lpstr>Evaluación Financiera: Capex</vt:lpstr>
      <vt:lpstr>Evaluación Financiera: Opex</vt:lpstr>
      <vt:lpstr>Resultados Evaluación Financiera</vt:lpstr>
      <vt:lpstr>Resultados Evaluación Financiera</vt:lpstr>
      <vt:lpstr>CAPÍTULO 4: CONCLUSIONES Y  RECOMENDACIONES</vt:lpstr>
      <vt:lpstr>Conclusiones y Recomendaciones</vt:lpstr>
      <vt:lpstr>Conclusiones y Recomendaciones (…)</vt:lpstr>
      <vt:lpstr>Conclusiones y Recomendaciones (…)</vt:lpstr>
      <vt:lpstr>Presentación de PowerPoint</vt:lpstr>
    </vt:vector>
  </TitlesOfParts>
  <Company>GLOBAL CROSSING COMUNICACIONES ECUADOR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MAESTRÍA EN GERENCIA DE REDES Y TELECOMUNICACIONES </dc:title>
  <dc:creator>LEONARDO SALAZAR</dc:creator>
  <cp:lastModifiedBy>Salazar, Leonardo</cp:lastModifiedBy>
  <cp:revision>49</cp:revision>
  <dcterms:created xsi:type="dcterms:W3CDTF">2013-11-05T02:49:11Z</dcterms:created>
  <dcterms:modified xsi:type="dcterms:W3CDTF">2013-11-28T03:54:24Z</dcterms:modified>
</cp:coreProperties>
</file>