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80" r:id="rId8"/>
    <p:sldId id="262" r:id="rId9"/>
    <p:sldId id="281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02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72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19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203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14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371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232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54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471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151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809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25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028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8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499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3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D9BE-CA56-43AA-B2AB-3508354BD6A7}" type="datetimeFigureOut">
              <a:rPr lang="es-EC" smtClean="0"/>
              <a:t>17/12/2014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6EE6D3-ED6B-4A3B-96F6-4A27292E0A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25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9602" y="4958366"/>
            <a:ext cx="9144000" cy="14295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“PLAN </a:t>
            </a:r>
            <a:r>
              <a:rPr lang="es-ES" sz="3100" b="1" dirty="0"/>
              <a:t>DE MARKETING PARA LOS CORRESPONSALES NO BANCARIOS DEL BANCO PICHINCHA EN EL DISTRITO METROPOLITANO DE QUITO</a:t>
            </a:r>
            <a:r>
              <a:rPr lang="es-ES" sz="3100" b="1" dirty="0" smtClean="0"/>
              <a:t>”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100" b="1" dirty="0" smtClean="0"/>
              <a:t>MAESTRÍA EN MERCADOTECNIA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David Guerra Palacios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18" y="657041"/>
            <a:ext cx="4129968" cy="14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76" y="819830"/>
            <a:ext cx="7748263" cy="55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9" y="1328898"/>
            <a:ext cx="5598215" cy="31211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78514"/>
              </p:ext>
            </p:extLst>
          </p:nvPr>
        </p:nvGraphicFramePr>
        <p:xfrm>
          <a:off x="6310646" y="1328898"/>
          <a:ext cx="5043153" cy="2985522"/>
        </p:xfrm>
        <a:graphic>
          <a:graphicData uri="http://schemas.openxmlformats.org/drawingml/2006/table">
            <a:tbl>
              <a:tblPr firstRow="1" firstCol="1" bandRow="1"/>
              <a:tblGrid>
                <a:gridCol w="1796158"/>
                <a:gridCol w="1602066"/>
                <a:gridCol w="1644929"/>
              </a:tblGrid>
              <a:tr h="746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USUARIOS DEL CANAL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MICROEMPRESAS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214,221.00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396,211.00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CLIENTES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199,165.00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JÓVENES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68,962.00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EMPRESARIAL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280,606.00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73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1,159,165.00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76530" y="4617810"/>
            <a:ext cx="8036416" cy="1913618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/>
              <a:t>Es evidente que el uso de los “Corresponsales No Bancarios” se da en las microempresas, consumo, no clientes y empresarial, siendo un referente de las transacciones que realizan. </a:t>
            </a:r>
            <a:br>
              <a:rPr lang="es-EC" sz="1800" b="1" dirty="0"/>
            </a:br>
            <a:r>
              <a:rPr lang="es-ES" sz="1800" b="1" dirty="0"/>
              <a:t> </a:t>
            </a:r>
            <a:r>
              <a:rPr lang="es-EC" sz="1800" b="1" dirty="0"/>
              <a:t/>
            </a:r>
            <a:br>
              <a:rPr lang="es-EC" sz="1800" b="1" dirty="0"/>
            </a:br>
            <a:r>
              <a:rPr lang="es-ES" sz="1800" b="1" dirty="0"/>
              <a:t>Por ende “Pichincha Mi Vecino” tiene MULTI SEGMENTOS.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dirty="0"/>
              <a:t/>
            </a:r>
            <a:br>
              <a:rPr lang="es-ES" sz="1800" dirty="0"/>
            </a:br>
            <a:endParaRPr lang="es-EC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365126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/>
              <a:t>SEGMENTACIÓN DE MERCADO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960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2" y="386365"/>
            <a:ext cx="9920672" cy="62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38200" y="893159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3600" dirty="0" smtClean="0"/>
          </a:p>
          <a:p>
            <a:pPr algn="ctr"/>
            <a:endParaRPr lang="es-EC" sz="3600" dirty="0"/>
          </a:p>
          <a:p>
            <a:pPr algn="ctr"/>
            <a:r>
              <a:rPr lang="es-EC" sz="11100" b="1" dirty="0" smtClean="0"/>
              <a:t>POSICIONAMIENTO</a:t>
            </a:r>
            <a:endParaRPr lang="es-EC" sz="11100" b="1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0" y="2083202"/>
            <a:ext cx="10515600" cy="4589689"/>
          </a:xfrm>
        </p:spPr>
        <p:txBody>
          <a:bodyPr/>
          <a:lstStyle/>
          <a:p>
            <a:r>
              <a:rPr lang="es-ES" dirty="0"/>
              <a:t>En el nuevo canal físico “Pichincha Mi Vecino” del Banco Pichincha C.A., se utilizará el POSICIONAMIENTO POR BENEFICIO, lo que nos diferenciará de la competencia tomando en cuenta: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sz="2000" dirty="0"/>
              <a:t>C</a:t>
            </a:r>
            <a:r>
              <a:rPr lang="es-ES" sz="2000" dirty="0" smtClean="0"/>
              <a:t>obertura</a:t>
            </a:r>
            <a:r>
              <a:rPr lang="es-ES" sz="2000" dirty="0"/>
              <a:t>, </a:t>
            </a:r>
            <a:endParaRPr lang="es-ES" sz="2000" dirty="0" smtClean="0"/>
          </a:p>
          <a:p>
            <a:pPr lvl="1"/>
            <a:r>
              <a:rPr lang="es-ES" sz="2000" dirty="0" smtClean="0"/>
              <a:t>Servicio</a:t>
            </a:r>
            <a:r>
              <a:rPr lang="es-ES" sz="2000" dirty="0"/>
              <a:t>, </a:t>
            </a:r>
            <a:endParaRPr lang="es-ES" sz="2000" dirty="0" smtClean="0"/>
          </a:p>
          <a:p>
            <a:pPr lvl="1"/>
            <a:r>
              <a:rPr lang="es-ES" sz="2000" dirty="0"/>
              <a:t>L</a:t>
            </a:r>
            <a:r>
              <a:rPr lang="es-ES" sz="2000" dirty="0" smtClean="0"/>
              <a:t>a </a:t>
            </a:r>
            <a:r>
              <a:rPr lang="es-ES" sz="2000" dirty="0"/>
              <a:t>atención, </a:t>
            </a:r>
            <a:endParaRPr lang="es-ES" sz="2000" dirty="0" smtClean="0"/>
          </a:p>
          <a:p>
            <a:pPr lvl="1"/>
            <a:r>
              <a:rPr lang="es-ES" sz="2000" dirty="0"/>
              <a:t>L</a:t>
            </a:r>
            <a:r>
              <a:rPr lang="es-ES" sz="2000" dirty="0" smtClean="0"/>
              <a:t>as </a:t>
            </a:r>
            <a:r>
              <a:rPr lang="es-ES" sz="2000" dirty="0"/>
              <a:t>alianzas estratégicas para pagos de más de 400 empresas asociadas a lo que ofrece la competencia.</a:t>
            </a: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3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8998" y="669927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VENTAJA COMPETITIVA</a:t>
            </a:r>
            <a:endParaRPr lang="es-EC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6" t="17973" r="4535" b="18297"/>
          <a:stretch>
            <a:fillRect/>
          </a:stretch>
        </p:blipFill>
        <p:spPr bwMode="auto">
          <a:xfrm>
            <a:off x="3673020" y="2247445"/>
            <a:ext cx="5500008" cy="385398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861292"/>
              </p:ext>
            </p:extLst>
          </p:nvPr>
        </p:nvGraphicFramePr>
        <p:xfrm>
          <a:off x="1714499" y="1741129"/>
          <a:ext cx="3089730" cy="130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662"/>
                <a:gridCol w="1335068"/>
              </a:tblGrid>
              <a:tr h="322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SEGMENTO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CANTIDAD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2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Clientes urbanos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2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Clientes rurales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88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365126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/>
              <a:t>INVESTIGACIÓN DE MERCADO</a:t>
            </a:r>
            <a:endParaRPr lang="es-EC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5195" t="19991" r="62048" b="11359"/>
          <a:stretch/>
        </p:blipFill>
        <p:spPr>
          <a:xfrm>
            <a:off x="5587999" y="1161144"/>
            <a:ext cx="4992915" cy="5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4893" y="1646343"/>
            <a:ext cx="7974718" cy="4767335"/>
          </a:xfrm>
        </p:spPr>
        <p:txBody>
          <a:bodyPr>
            <a:normAutofit/>
          </a:bodyPr>
          <a:lstStyle/>
          <a:p>
            <a:pPr lvl="0"/>
            <a:r>
              <a:rPr lang="es-EC" sz="2400" dirty="0"/>
              <a:t>El CNB si hace uso del Canal Pichincha Mi </a:t>
            </a:r>
            <a:r>
              <a:rPr lang="es-EC" sz="2400" dirty="0" smtClean="0"/>
              <a:t>Vecino</a:t>
            </a:r>
          </a:p>
          <a:p>
            <a:pPr lvl="0"/>
            <a:endParaRPr lang="es-EC" dirty="0"/>
          </a:p>
          <a:p>
            <a:pPr lvl="0"/>
            <a:endParaRPr lang="es-EC" dirty="0" smtClean="0"/>
          </a:p>
          <a:p>
            <a:pPr lvl="0"/>
            <a:endParaRPr lang="es-EC" dirty="0" smtClean="0"/>
          </a:p>
          <a:p>
            <a:pPr lvl="0"/>
            <a:endParaRPr lang="es-EC" dirty="0" smtClean="0"/>
          </a:p>
          <a:p>
            <a:pPr lvl="0"/>
            <a:r>
              <a:rPr lang="es-EC" sz="2400" dirty="0" smtClean="0"/>
              <a:t>El </a:t>
            </a:r>
            <a:r>
              <a:rPr lang="es-EC" sz="2400" dirty="0"/>
              <a:t>servicio para los CNB activos tiene mucho que </a:t>
            </a:r>
            <a:r>
              <a:rPr lang="es-EC" sz="2400" dirty="0" smtClean="0"/>
              <a:t>mejorar</a:t>
            </a:r>
          </a:p>
          <a:p>
            <a:pPr lvl="0"/>
            <a:endParaRPr lang="es-EC" dirty="0"/>
          </a:p>
          <a:p>
            <a:pPr lvl="0"/>
            <a:endParaRPr lang="es-EC" dirty="0"/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12649"/>
              </p:ext>
            </p:extLst>
          </p:nvPr>
        </p:nvGraphicFramePr>
        <p:xfrm>
          <a:off x="3708490" y="2178227"/>
          <a:ext cx="4250653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416"/>
                <a:gridCol w="1270140"/>
                <a:gridCol w="1487097"/>
              </a:tblGrid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ALTERNATIVAS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 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644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8" y="4360321"/>
            <a:ext cx="33083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88961" y="624682"/>
            <a:ext cx="10515600" cy="79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000" b="1" dirty="0" smtClean="0"/>
              <a:t>CONCLUSIONES DE LA INVESTIGACIÓN DE MERCADO</a:t>
            </a:r>
            <a:endParaRPr lang="es-EC" sz="3000" b="1" dirty="0"/>
          </a:p>
        </p:txBody>
      </p:sp>
    </p:spTree>
    <p:extLst>
      <p:ext uri="{BB962C8B-B14F-4D97-AF65-F5344CB8AC3E}">
        <p14:creationId xmlns:p14="http://schemas.microsoft.com/office/powerpoint/2010/main" val="12494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1016504"/>
            <a:ext cx="10300952" cy="4791867"/>
          </a:xfrm>
        </p:spPr>
        <p:txBody>
          <a:bodyPr>
            <a:noAutofit/>
          </a:bodyPr>
          <a:lstStyle/>
          <a:p>
            <a:pPr lvl="0" algn="just"/>
            <a:r>
              <a:rPr lang="es-EC" sz="2000" dirty="0" smtClean="0"/>
              <a:t>Hay la percepción que las </a:t>
            </a:r>
            <a:r>
              <a:rPr lang="es-EC" sz="2000" b="1" dirty="0" smtClean="0"/>
              <a:t>comisiones son más bajas </a:t>
            </a:r>
            <a:r>
              <a:rPr lang="es-EC" sz="2000" dirty="0" smtClean="0"/>
              <a:t>que la competencia</a:t>
            </a:r>
          </a:p>
          <a:p>
            <a:pPr lvl="0" algn="just"/>
            <a:r>
              <a:rPr lang="es-EC" sz="2000" dirty="0" smtClean="0"/>
              <a:t>La </a:t>
            </a:r>
            <a:r>
              <a:rPr lang="es-EC" sz="2000" b="1" dirty="0" smtClean="0"/>
              <a:t>capacitación por parte del Especialista de producto tiene que mejorar </a:t>
            </a:r>
            <a:r>
              <a:rPr lang="es-EC" sz="2000" dirty="0" smtClean="0"/>
              <a:t>y realizar un mayor acompañamiento</a:t>
            </a:r>
          </a:p>
          <a:p>
            <a:pPr lvl="0" algn="just"/>
            <a:r>
              <a:rPr lang="es-EC" sz="2000" dirty="0" smtClean="0"/>
              <a:t>La mayor </a:t>
            </a:r>
            <a:r>
              <a:rPr lang="es-EC" sz="2000" b="1" dirty="0" smtClean="0"/>
              <a:t>desventaja percibida por parte de los CNBs activos es el sistema </a:t>
            </a:r>
            <a:r>
              <a:rPr lang="es-EC" sz="2000" dirty="0" smtClean="0"/>
              <a:t>y el soporte brindado por la gente del Banco</a:t>
            </a:r>
          </a:p>
          <a:p>
            <a:pPr lvl="0" algn="just"/>
            <a:r>
              <a:rPr lang="es-EC" sz="2000" dirty="0" smtClean="0"/>
              <a:t>A pesar de todos los problemas aproximadamente la mitad seguiría operando como CNB</a:t>
            </a:r>
          </a:p>
          <a:p>
            <a:pPr lvl="0" algn="just"/>
            <a:r>
              <a:rPr lang="es-EC" sz="2000" dirty="0" smtClean="0"/>
              <a:t>La razón más importante para enrolarse como CNB fue </a:t>
            </a:r>
            <a:r>
              <a:rPr lang="es-EC" sz="2000" b="1" dirty="0" smtClean="0"/>
              <a:t>las comisiones y el poder incrementar sus ventas</a:t>
            </a:r>
          </a:p>
          <a:p>
            <a:pPr lvl="0" algn="just"/>
            <a:r>
              <a:rPr lang="es-EC" sz="2000" dirty="0" smtClean="0"/>
              <a:t>El competidor percibido más fuerte en cuanto a beneficios es </a:t>
            </a:r>
            <a:r>
              <a:rPr lang="es-EC" sz="2000" b="1" dirty="0" smtClean="0"/>
              <a:t>PUNTOMÁTICO</a:t>
            </a:r>
          </a:p>
          <a:p>
            <a:pPr lvl="0" algn="just"/>
            <a:r>
              <a:rPr lang="es-EC" sz="2000" b="1" dirty="0" smtClean="0"/>
              <a:t>Los temas para mejorar como canal más importantes son: el sistema y la facilidad para realizar los depósitos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3186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/>
              <a:t>ESTRATEGIAS PROPUESTAS MARKETING MIX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4000" b="1" i="1" dirty="0" smtClean="0"/>
              <a:t>PRODUCTO</a:t>
            </a:r>
          </a:p>
          <a:p>
            <a:endParaRPr lang="es-EC" dirty="0"/>
          </a:p>
          <a:p>
            <a:pPr lvl="0"/>
            <a:r>
              <a:rPr lang="es-ES" dirty="0"/>
              <a:t>Depósitos en efectivo </a:t>
            </a:r>
            <a:endParaRPr lang="es-EC" dirty="0"/>
          </a:p>
          <a:p>
            <a:pPr lvl="0"/>
            <a:r>
              <a:rPr lang="es-ES" dirty="0"/>
              <a:t>Retiros en efectivo </a:t>
            </a:r>
            <a:endParaRPr lang="es-EC" dirty="0"/>
          </a:p>
          <a:p>
            <a:pPr lvl="0"/>
            <a:r>
              <a:rPr lang="es-ES" dirty="0"/>
              <a:t>Recaudaciones </a:t>
            </a:r>
            <a:endParaRPr lang="es-EC" dirty="0"/>
          </a:p>
          <a:p>
            <a:pPr lvl="0"/>
            <a:r>
              <a:rPr lang="es-ES" dirty="0"/>
              <a:t>Pago de servicios de empresas públicas y privadas</a:t>
            </a:r>
            <a:endParaRPr lang="es-EC" dirty="0"/>
          </a:p>
          <a:p>
            <a:pPr lvl="0"/>
            <a:r>
              <a:rPr lang="es-ES" dirty="0"/>
              <a:t>Pago de tarjetas de crédito </a:t>
            </a:r>
            <a:endParaRPr lang="es-EC" dirty="0"/>
          </a:p>
          <a:p>
            <a:pPr lvl="0"/>
            <a:r>
              <a:rPr lang="es-ES" dirty="0"/>
              <a:t>Pago bono de desarrollo humano </a:t>
            </a:r>
            <a:endParaRPr lang="es-EC" dirty="0"/>
          </a:p>
          <a:p>
            <a:pPr lvl="0"/>
            <a:r>
              <a:rPr lang="es-ES" dirty="0"/>
              <a:t>Venta de cuenta </a:t>
            </a:r>
            <a:r>
              <a:rPr lang="es-ES" dirty="0" err="1"/>
              <a:t>xperta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97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997930" y="638015"/>
            <a:ext cx="4096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i="1" u="sng" dirty="0" smtClean="0"/>
              <a:t>PERFIL MANDATORIO DEL CNB</a:t>
            </a:r>
            <a:endParaRPr lang="es-EC" sz="4000" b="1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290285"/>
            <a:ext cx="9837313" cy="62556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S" sz="3500" dirty="0"/>
              <a:t>El propietario debe cumplir con los siguientes parámetros: </a:t>
            </a:r>
            <a:endParaRPr lang="es-EC" sz="3500" dirty="0"/>
          </a:p>
          <a:p>
            <a:pPr lvl="0"/>
            <a:r>
              <a:rPr lang="es-ES" sz="3500" dirty="0"/>
              <a:t>Ser persona natural entre 21 y 68 años. </a:t>
            </a:r>
            <a:endParaRPr lang="es-EC" sz="3500" dirty="0"/>
          </a:p>
          <a:p>
            <a:pPr lvl="0"/>
            <a:r>
              <a:rPr lang="es-ES" sz="3500" dirty="0"/>
              <a:t>Ser buenos pagadores con excelente historial crediticio. </a:t>
            </a:r>
            <a:endParaRPr lang="es-EC" sz="3500" dirty="0"/>
          </a:p>
          <a:p>
            <a:pPr lvl="0"/>
            <a:r>
              <a:rPr lang="es-ES" sz="3500" dirty="0"/>
              <a:t>Tener impecable reputación en su zona de influencia. </a:t>
            </a:r>
            <a:endParaRPr lang="es-EC" sz="3500" dirty="0"/>
          </a:p>
          <a:p>
            <a:pPr lvl="0"/>
            <a:r>
              <a:rPr lang="es-ES" sz="3500" dirty="0"/>
              <a:t>Tener disponibilidad de tiempo para ejercer la labor.</a:t>
            </a:r>
            <a:endParaRPr lang="es-EC" sz="3500" dirty="0"/>
          </a:p>
          <a:p>
            <a:pPr lvl="0"/>
            <a:r>
              <a:rPr lang="es-ES" sz="3500" dirty="0"/>
              <a:t>Ser un modelo a seguir dentro de su comunidad. </a:t>
            </a:r>
            <a:endParaRPr lang="es-EC" sz="3500" dirty="0"/>
          </a:p>
          <a:p>
            <a:pPr lvl="0"/>
            <a:r>
              <a:rPr lang="es-ES" sz="3500" dirty="0"/>
              <a:t>Tener siempre alguien atendiendo al público.</a:t>
            </a:r>
            <a:endParaRPr lang="es-EC" sz="3500" dirty="0"/>
          </a:p>
          <a:p>
            <a:pPr lvl="0"/>
            <a:r>
              <a:rPr lang="es-ES" sz="3500" dirty="0"/>
              <a:t>Tener actitud comercial y de servicio.</a:t>
            </a:r>
            <a:endParaRPr lang="es-EC" sz="3500" dirty="0"/>
          </a:p>
          <a:p>
            <a:pPr lvl="0"/>
            <a:r>
              <a:rPr lang="es-ES" sz="3500" dirty="0"/>
              <a:t>Tener buena presentación personal y mostrar altos valores éticos   (honestidad, respeto, etc.).</a:t>
            </a:r>
            <a:endParaRPr lang="es-EC" sz="3500" dirty="0"/>
          </a:p>
          <a:p>
            <a:pPr marL="0" indent="0">
              <a:buNone/>
            </a:pPr>
            <a:endParaRPr lang="es-EC" sz="2900" dirty="0"/>
          </a:p>
          <a:p>
            <a:pPr marL="0" indent="0">
              <a:buNone/>
            </a:pPr>
            <a:r>
              <a:rPr lang="es-ES" sz="2900" dirty="0"/>
              <a:t>El negocio debe cumplir con los siguientes parámetros: </a:t>
            </a:r>
            <a:endParaRPr lang="es-EC" sz="2900" dirty="0"/>
          </a:p>
          <a:p>
            <a:pPr lvl="0"/>
            <a:r>
              <a:rPr lang="es-ES" sz="2900" dirty="0"/>
              <a:t>Contar con excelente ubicación, de fácil acceso y alto tránsito de personas.</a:t>
            </a:r>
            <a:endParaRPr lang="es-EC" sz="2900" dirty="0"/>
          </a:p>
          <a:p>
            <a:pPr lvl="0"/>
            <a:r>
              <a:rPr lang="es-ES" sz="2900" dirty="0"/>
              <a:t>Tener una antigüedad mínima de 2 años. </a:t>
            </a:r>
            <a:endParaRPr lang="es-EC" sz="2900" dirty="0"/>
          </a:p>
          <a:p>
            <a:pPr lvl="0"/>
            <a:r>
              <a:rPr lang="es-ES" sz="2900" dirty="0"/>
              <a:t>Contar con un espacio adecuado en su mostrador para la atención de los clientes.</a:t>
            </a:r>
            <a:endParaRPr lang="es-EC" sz="2900" dirty="0"/>
          </a:p>
          <a:p>
            <a:pPr lvl="0"/>
            <a:r>
              <a:rPr lang="es-ES" sz="2900" dirty="0"/>
              <a:t>Contar con algún esquema de seguridad para el negocio o en la zona. </a:t>
            </a:r>
            <a:endParaRPr lang="es-EC" sz="2900" dirty="0"/>
          </a:p>
          <a:p>
            <a:pPr lvl="0"/>
            <a:r>
              <a:rPr lang="es-ES" sz="2900" dirty="0"/>
              <a:t>Contar con características que permiten instalar medidas de seguridad.</a:t>
            </a:r>
            <a:endParaRPr lang="es-EC" sz="2900" dirty="0"/>
          </a:p>
          <a:p>
            <a:pPr lvl="0"/>
            <a:r>
              <a:rPr lang="es-ES" sz="2900" dirty="0"/>
              <a:t>Ser un local comercial acorde a la población objeto de Banco Pichincha.</a:t>
            </a:r>
            <a:endParaRPr lang="es-EC" sz="2900" dirty="0"/>
          </a:p>
          <a:p>
            <a:pPr lvl="0"/>
            <a:r>
              <a:rPr lang="es-ES" sz="2900" dirty="0"/>
              <a:t>Contar con amplia base de clientes en su negocio, y alto flujo de efectivo.</a:t>
            </a:r>
            <a:endParaRPr lang="es-EC" sz="2900" dirty="0"/>
          </a:p>
          <a:p>
            <a:pPr lvl="0"/>
            <a:r>
              <a:rPr lang="es-ES" sz="2900" dirty="0"/>
              <a:t>Contar con personal de baja rotación y altos valores éticos.</a:t>
            </a:r>
            <a:endParaRPr lang="es-EC" sz="2900" dirty="0"/>
          </a:p>
          <a:p>
            <a:pPr lvl="0"/>
            <a:r>
              <a:rPr lang="es-ES" sz="2900" dirty="0"/>
              <a:t>Contar con horario de atención de 12  horas continuas lunes a sábado.  Domingo y Lunes festivo, mín.10 horas. </a:t>
            </a:r>
            <a:endParaRPr lang="es-EC" sz="2900" dirty="0"/>
          </a:p>
          <a:p>
            <a:pPr lvl="0"/>
            <a:r>
              <a:rPr lang="es-ES" sz="2900" dirty="0"/>
              <a:t>Contar con espacio disponible para la instalación de materiales publicitarios, tanto internos como externos</a:t>
            </a:r>
            <a:endParaRPr lang="es-EC" sz="29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33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PLANTEAMIENTO DEL PROBLEMA</a:t>
            </a:r>
            <a:endParaRPr lang="es-EC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475" t="22843" r="19051" b="27333"/>
          <a:stretch/>
        </p:blipFill>
        <p:spPr>
          <a:xfrm>
            <a:off x="2534989" y="1652051"/>
            <a:ext cx="7122017" cy="48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12" y="3989760"/>
            <a:ext cx="5221785" cy="24563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768372" y="3151645"/>
            <a:ext cx="471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i="1" dirty="0" smtClean="0"/>
              <a:t>PRECIO (COMISIONES)</a:t>
            </a:r>
            <a:endParaRPr lang="es-EC" sz="2800" b="1" i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61389"/>
              </p:ext>
            </p:extLst>
          </p:nvPr>
        </p:nvGraphicFramePr>
        <p:xfrm>
          <a:off x="4245982" y="658107"/>
          <a:ext cx="4439693" cy="2268793"/>
        </p:xfrm>
        <a:graphic>
          <a:graphicData uri="http://schemas.openxmlformats.org/drawingml/2006/table">
            <a:tbl>
              <a:tblPr/>
              <a:tblGrid>
                <a:gridCol w="4439693"/>
              </a:tblGrid>
              <a:tr h="2379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ESTRATEGIAS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Enfatizar un sistema eficiente y seguro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955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Implementar nuevos servicios que estén relacionados con el uso de los CNB.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7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Reorientar los servicios acorde a las necesidades actuales.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955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Capacitar a todo el personal para brindar un servicio que cumpla con la normativa y manuales establecidos.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51187"/>
              </p:ext>
            </p:extLst>
          </p:nvPr>
        </p:nvGraphicFramePr>
        <p:xfrm>
          <a:off x="2222363" y="3955687"/>
          <a:ext cx="3429000" cy="272034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ESTRATEGIAS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 desarrollan alternativas de servicio por comisión y agentes referidos de clientes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Los ingresos por comisión de servicios están relacionados al volumen de transacciones que realizarán los CNB durante el mes.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Los ingresos por agentes referidos están relacionados al número de clientes que acudan al CNB.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06311" y="867177"/>
            <a:ext cx="471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PLAZA</a:t>
            </a:r>
            <a:endParaRPr lang="es-EC" sz="28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20472"/>
              </p:ext>
            </p:extLst>
          </p:nvPr>
        </p:nvGraphicFramePr>
        <p:xfrm>
          <a:off x="1306283" y="1775032"/>
          <a:ext cx="4389734" cy="3853036"/>
        </p:xfrm>
        <a:graphic>
          <a:graphicData uri="http://schemas.openxmlformats.org/drawingml/2006/table">
            <a:tbl>
              <a:tblPr/>
              <a:tblGrid>
                <a:gridCol w="4389734"/>
              </a:tblGrid>
              <a:tr h="3576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ESTRATEGIAS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Soporte descongestionamiento de Agencias (depósitos, retiros, pagos – Montos &lt; $200,oo);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7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Migración transacciones de empresas demandantes de +3000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trx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(clúster transaccional);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774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Cobertura en zonas de conglomeración de clientes sin presencia de agencias o puntos de atención de BP.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0105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Explotación del componente comercial del canal, para potencializar los procesos de bancarización (colocación Cta.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Xperta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), sobre todo en zonas donde la participación de BP es débil o nula.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655638" y="867177"/>
            <a:ext cx="471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ALIANZAS ESTRATÉGICAS</a:t>
            </a:r>
            <a:endParaRPr lang="es-EC" sz="2800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95490"/>
              </p:ext>
            </p:extLst>
          </p:nvPr>
        </p:nvGraphicFramePr>
        <p:xfrm>
          <a:off x="6834414" y="1825965"/>
          <a:ext cx="4631871" cy="3762034"/>
        </p:xfrm>
        <a:graphic>
          <a:graphicData uri="http://schemas.openxmlformats.org/drawingml/2006/table">
            <a:tbl>
              <a:tblPr/>
              <a:tblGrid>
                <a:gridCol w="4631871"/>
              </a:tblGrid>
              <a:tr h="320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ESTRATEGIAS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96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Ejecución oportuna de procesos de enrolamiento y activación de corresponsales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1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Reducción de tiempos de ejecución en tareas operativas y técnicas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49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Desarrollo del modelo B2B en toda la red de distribución de Coca Cola (+140.000 tiendas) y otras empresas de distribución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9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Establecimiento de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SLAs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en función a la demanda de crecimiento de la Red (meta BP).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8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71962" y="857774"/>
            <a:ext cx="4715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PROMOCIÓN</a:t>
            </a:r>
            <a:endParaRPr lang="es-EC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71235"/>
              </p:ext>
            </p:extLst>
          </p:nvPr>
        </p:nvGraphicFramePr>
        <p:xfrm>
          <a:off x="2923325" y="1805985"/>
          <a:ext cx="6504009" cy="4350116"/>
        </p:xfrm>
        <a:graphic>
          <a:graphicData uri="http://schemas.openxmlformats.org/drawingml/2006/table">
            <a:tbl>
              <a:tblPr/>
              <a:tblGrid>
                <a:gridCol w="6504009"/>
              </a:tblGrid>
              <a:tr h="3385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ESTRATEGIAS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35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Publicidad en medios masivos: televisión, radio, periódicos.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Artículos en revistas especializadas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Banners y campañas en 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35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Exposición continua en redes sociales: twitter,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facebook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Enfoque hacia agentes productivos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35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 un incentivo por mayor productividad y visión de crecimiento para el agente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Crear una oferta más atractiva para la afiliación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35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Crear herramienta de retención para clientes súper-productivos CRM (fidelización)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34584"/>
              </p:ext>
            </p:extLst>
          </p:nvPr>
        </p:nvGraphicFramePr>
        <p:xfrm>
          <a:off x="1858734" y="1934891"/>
          <a:ext cx="4237265" cy="2068830"/>
        </p:xfrm>
        <a:graphic>
          <a:graphicData uri="http://schemas.openxmlformats.org/drawingml/2006/table">
            <a:tbl>
              <a:tblPr firstRow="1" firstCol="1" bandRow="1"/>
              <a:tblGrid>
                <a:gridCol w="2641514"/>
                <a:gridCol w="626316"/>
                <a:gridCol w="969435"/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DETALLE DE FUENTE DE FONDOS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INVERSIÓN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$ 81.480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$ 81.480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FINANCIAMIENTO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Capital Propio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30%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$ 24.444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Financiamiento Externo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$ 57.036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$ 81.480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794657" y="430214"/>
            <a:ext cx="10515600" cy="730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u="sng" dirty="0" smtClean="0"/>
              <a:t>PRESUPUESTO E INDICADORES</a:t>
            </a:r>
            <a:endParaRPr lang="es-EC" sz="3600" b="1" i="1" u="sng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097485" y="1763259"/>
            <a:ext cx="4096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400" dirty="0">
                <a:latin typeface="Arial Narrow" panose="020B0606020202030204" pitchFamily="34" charset="0"/>
              </a:rPr>
              <a:t>Se presupuesta un total de </a:t>
            </a:r>
            <a:r>
              <a:rPr lang="es-EC" sz="2400" b="1" dirty="0">
                <a:latin typeface="Arial Narrow" panose="020B0606020202030204" pitchFamily="34" charset="0"/>
              </a:rPr>
              <a:t>$81.480 </a:t>
            </a:r>
            <a:r>
              <a:rPr lang="es-EC" sz="2400" dirty="0">
                <a:latin typeface="Arial Narrow" panose="020B0606020202030204" pitchFamily="34" charset="0"/>
              </a:rPr>
              <a:t>para poner en marcha el plan de marketing propuesto para “Pichincha Mi Vecino”.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68470"/>
              </p:ext>
            </p:extLst>
          </p:nvPr>
        </p:nvGraphicFramePr>
        <p:xfrm>
          <a:off x="1671909" y="4478088"/>
          <a:ext cx="8848182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1693545"/>
                <a:gridCol w="2384879"/>
                <a:gridCol w="2384879"/>
                <a:gridCol w="2384879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FINANCIAMIENTO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FINANCIAMIENTO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    2.915.782,02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        3.137.490,49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221.708,47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602%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616%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COSTO BENEFICIO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                  54,95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                     55,84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          0,89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794657" y="430214"/>
            <a:ext cx="10515600" cy="730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/>
              <a:t>CONCLUSIONES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5944"/>
            <a:ext cx="10515600" cy="512354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C" sz="3300" dirty="0"/>
              <a:t>En la actualidad la tendencia de nuestra sociedad es adquirir o usar </a:t>
            </a:r>
            <a:r>
              <a:rPr lang="es-EC" sz="3300" b="1" dirty="0"/>
              <a:t>servicios transaccionales</a:t>
            </a:r>
            <a:r>
              <a:rPr lang="es-EC" sz="3300" dirty="0"/>
              <a:t> con tecnología de punta y de </a:t>
            </a:r>
            <a:r>
              <a:rPr lang="es-EC" sz="3300" b="1" dirty="0"/>
              <a:t>fácil </a:t>
            </a:r>
            <a:r>
              <a:rPr lang="es-EC" sz="3300" b="1" dirty="0" smtClean="0"/>
              <a:t>acceso</a:t>
            </a:r>
            <a:r>
              <a:rPr lang="es-EC" sz="3300" dirty="0" smtClean="0"/>
              <a:t> </a:t>
            </a:r>
          </a:p>
          <a:p>
            <a:pPr lvl="0"/>
            <a:r>
              <a:rPr lang="es-EC" sz="3300" dirty="0" smtClean="0"/>
              <a:t>El </a:t>
            </a:r>
            <a:r>
              <a:rPr lang="es-EC" sz="3300" dirty="0"/>
              <a:t>análisis situacional permitió conocer que “Pichincha Mi Vecino” posee grandes fortalezas y oportunidades como es el </a:t>
            </a:r>
            <a:r>
              <a:rPr lang="es-EC" sz="3300" b="1" dirty="0"/>
              <a:t>poder de negociación </a:t>
            </a:r>
            <a:r>
              <a:rPr lang="es-EC" sz="3300" b="1" dirty="0" smtClean="0"/>
              <a:t>y por </a:t>
            </a:r>
            <a:r>
              <a:rPr lang="es-EC" sz="3300" b="1" dirty="0"/>
              <a:t>su amplia cobertura</a:t>
            </a:r>
            <a:r>
              <a:rPr lang="es-EC" sz="3300" dirty="0"/>
              <a:t> que realmente es una gran ventaja comparativa. </a:t>
            </a:r>
          </a:p>
          <a:p>
            <a:pPr lvl="0"/>
            <a:r>
              <a:rPr lang="es-EC" sz="3300" dirty="0"/>
              <a:t>Existe una gran oportunidad de posicionar la marca en el mercado por tener planificado la operación con algunas importantes alianzas estratégicas, que permitirán </a:t>
            </a:r>
            <a:r>
              <a:rPr lang="es-EC" sz="3300" b="1" dirty="0"/>
              <a:t>ofrecer más servicios (recaudaciones) </a:t>
            </a:r>
            <a:r>
              <a:rPr lang="es-EC" sz="3300" dirty="0"/>
              <a:t>para los usuarios, lo que permite realizar en un mismo lugar varias transacciones cotidianas.</a:t>
            </a:r>
          </a:p>
          <a:p>
            <a:pPr lvl="0"/>
            <a:r>
              <a:rPr lang="es-EC" sz="3300" dirty="0" smtClean="0"/>
              <a:t>La </a:t>
            </a:r>
            <a:r>
              <a:rPr lang="es-EC" sz="3300" b="1" dirty="0"/>
              <a:t>capacitación por parte del Especialista de </a:t>
            </a:r>
            <a:r>
              <a:rPr lang="es-EC" sz="3300" b="1" dirty="0" smtClean="0"/>
              <a:t>Producto</a:t>
            </a:r>
            <a:r>
              <a:rPr lang="es-EC" sz="3300" dirty="0" smtClean="0"/>
              <a:t> </a:t>
            </a:r>
            <a:r>
              <a:rPr lang="es-EC" sz="3300" dirty="0"/>
              <a:t>tiene que mejorar y realizar un mayor </a:t>
            </a:r>
            <a:r>
              <a:rPr lang="es-EC" sz="3300" dirty="0" smtClean="0"/>
              <a:t>acompañamiento</a:t>
            </a:r>
          </a:p>
          <a:p>
            <a:pPr lvl="0"/>
            <a:r>
              <a:rPr lang="es-EC" sz="3300" dirty="0" smtClean="0"/>
              <a:t>Las </a:t>
            </a:r>
            <a:r>
              <a:rPr lang="es-EC" sz="3300" dirty="0"/>
              <a:t>mayores desventajas percibidas por parte de los CNBs activos es el </a:t>
            </a:r>
            <a:r>
              <a:rPr lang="es-EC" sz="3300" b="1" dirty="0"/>
              <a:t>sistema, el soporte y la poca facilidad para realizar los depósitos</a:t>
            </a:r>
            <a:r>
              <a:rPr lang="es-EC" sz="3300" dirty="0"/>
              <a:t> en sus cuentas de CNB del banco.</a:t>
            </a:r>
          </a:p>
          <a:p>
            <a:pPr lvl="0"/>
            <a:r>
              <a:rPr lang="es-EC" sz="3300" dirty="0"/>
              <a:t>A pesar de todos los problemas aproximadamente la mitad de los encuestados </a:t>
            </a:r>
            <a:r>
              <a:rPr lang="es-EC" sz="3300" b="1" dirty="0" smtClean="0"/>
              <a:t>seguirían </a:t>
            </a:r>
            <a:r>
              <a:rPr lang="es-EC" sz="3300" b="1" dirty="0"/>
              <a:t>operando como CNB</a:t>
            </a:r>
            <a:r>
              <a:rPr lang="es-EC" sz="3300" dirty="0"/>
              <a:t>; la razón más importante para enrolarse como CNB fue las comisiones y el poder incrementar sus ventas.</a:t>
            </a:r>
          </a:p>
          <a:p>
            <a:pPr lvl="0"/>
            <a:r>
              <a:rPr lang="es-EC" sz="3300" dirty="0" smtClean="0"/>
              <a:t>Se </a:t>
            </a:r>
            <a:r>
              <a:rPr lang="es-EC" sz="3300" dirty="0"/>
              <a:t>han identificado diferentes estrategias de la mezcla de marketing y se ha determinado un </a:t>
            </a:r>
            <a:r>
              <a:rPr lang="es-EC" sz="3300" b="1" dirty="0"/>
              <a:t>presupuesto del plan estratégico de marketing de $ </a:t>
            </a:r>
            <a:r>
              <a:rPr lang="es-EC" sz="3300" b="1" dirty="0" smtClean="0"/>
              <a:t>81.480</a:t>
            </a:r>
            <a:endParaRPr lang="es-EC" sz="3300" dirty="0"/>
          </a:p>
          <a:p>
            <a:pPr lvl="0"/>
            <a:r>
              <a:rPr lang="es-EC" sz="3300" dirty="0"/>
              <a:t>Con el desarrollo de la presente investigación se pudieron comprobar las hipótesis planteadas: mediano posicionamiento, mala imagen, servicio intermitente, poca masificación en uso del canal; y, evaluación cuantitativa y cualitativa de las fortalezas y oportunidades que posee la empresa.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4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910771" y="299586"/>
            <a:ext cx="10515600" cy="730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/>
              <a:t>RECOMENDACIONES</a:t>
            </a:r>
            <a:endParaRPr lang="es-EC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771" y="1465944"/>
            <a:ext cx="10515600" cy="5392056"/>
          </a:xfrm>
        </p:spPr>
        <p:txBody>
          <a:bodyPr>
            <a:noAutofit/>
          </a:bodyPr>
          <a:lstStyle/>
          <a:p>
            <a:pPr lvl="0"/>
            <a:r>
              <a:rPr lang="es-EC" sz="1800" b="1" dirty="0" smtClean="0"/>
              <a:t>Mejorar</a:t>
            </a:r>
            <a:r>
              <a:rPr lang="es-EC" sz="1800" dirty="0" smtClean="0"/>
              <a:t> </a:t>
            </a:r>
            <a:r>
              <a:rPr lang="es-EC" sz="1800" b="1" dirty="0" smtClean="0"/>
              <a:t>su </a:t>
            </a:r>
            <a:r>
              <a:rPr lang="es-EC" sz="1800" b="1" dirty="0"/>
              <a:t>sistema tecnológico </a:t>
            </a:r>
            <a:r>
              <a:rPr lang="es-EC" sz="1800" dirty="0" smtClean="0"/>
              <a:t>al ser la </a:t>
            </a:r>
            <a:r>
              <a:rPr lang="es-EC" sz="1800" dirty="0"/>
              <a:t>principal desventaja que posee y que hace que tanto usuarios como los CNBs se desmotiven en usar y </a:t>
            </a:r>
            <a:r>
              <a:rPr lang="es-EC" sz="1800" dirty="0" err="1" smtClean="0"/>
              <a:t>transaccionar</a:t>
            </a:r>
            <a:r>
              <a:rPr lang="es-EC" sz="1800" dirty="0" smtClean="0"/>
              <a:t>.</a:t>
            </a:r>
            <a:endParaRPr lang="es-EC" sz="1800" dirty="0"/>
          </a:p>
          <a:p>
            <a:pPr lvl="0"/>
            <a:r>
              <a:rPr lang="es-EC" sz="1800" dirty="0"/>
              <a:t> </a:t>
            </a:r>
            <a:r>
              <a:rPr lang="es-EC" dirty="0"/>
              <a:t>M</a:t>
            </a:r>
            <a:r>
              <a:rPr lang="es-EC" sz="1800" dirty="0" smtClean="0"/>
              <a:t>ejorar </a:t>
            </a:r>
            <a:r>
              <a:rPr lang="es-EC" sz="1800" dirty="0"/>
              <a:t>los procesos para </a:t>
            </a:r>
            <a:r>
              <a:rPr lang="es-EC" sz="1800" b="1" dirty="0"/>
              <a:t>pago de comisiones</a:t>
            </a:r>
            <a:r>
              <a:rPr lang="es-EC" sz="1800" dirty="0"/>
              <a:t>, ya que según la información recabada en las encuestas, el pago de comisiones </a:t>
            </a:r>
            <a:r>
              <a:rPr lang="es-EC" sz="1800" dirty="0" smtClean="0"/>
              <a:t>es </a:t>
            </a:r>
            <a:r>
              <a:rPr lang="es-EC" sz="1800" dirty="0"/>
              <a:t>muy </a:t>
            </a:r>
            <a:r>
              <a:rPr lang="es-EC" sz="1800" dirty="0" smtClean="0"/>
              <a:t>irregular.</a:t>
            </a:r>
            <a:endParaRPr lang="es-EC" sz="1800" dirty="0"/>
          </a:p>
          <a:p>
            <a:pPr lvl="0"/>
            <a:r>
              <a:rPr lang="es-EC" dirty="0"/>
              <a:t>D</a:t>
            </a:r>
            <a:r>
              <a:rPr lang="es-EC" sz="1800" dirty="0" smtClean="0"/>
              <a:t>ar </a:t>
            </a:r>
            <a:r>
              <a:rPr lang="es-EC" sz="1800" dirty="0"/>
              <a:t>prioridad a la </a:t>
            </a:r>
            <a:r>
              <a:rPr lang="es-EC" sz="1800" b="1" dirty="0"/>
              <a:t>capacitación y soporte continuo </a:t>
            </a:r>
            <a:r>
              <a:rPr lang="es-EC" sz="1800" dirty="0"/>
              <a:t>y constante por parte del Especialista de Producto CNB a los </a:t>
            </a:r>
            <a:r>
              <a:rPr lang="es-EC" sz="1800" dirty="0" err="1" smtClean="0"/>
              <a:t>CNBs</a:t>
            </a:r>
            <a:r>
              <a:rPr lang="es-EC" dirty="0"/>
              <a:t>.</a:t>
            </a:r>
            <a:endParaRPr lang="es-EC" sz="1800" dirty="0"/>
          </a:p>
          <a:p>
            <a:pPr lvl="0"/>
            <a:r>
              <a:rPr lang="es-EC" dirty="0"/>
              <a:t>C</a:t>
            </a:r>
            <a:r>
              <a:rPr lang="es-EC" sz="1800" dirty="0" smtClean="0"/>
              <a:t>ambiar </a:t>
            </a:r>
            <a:r>
              <a:rPr lang="es-EC" sz="1800" dirty="0"/>
              <a:t>o reformular </a:t>
            </a:r>
            <a:r>
              <a:rPr lang="es-EC" sz="1800" dirty="0" smtClean="0"/>
              <a:t>los </a:t>
            </a:r>
            <a:r>
              <a:rPr lang="es-EC" sz="1800" b="1" dirty="0"/>
              <a:t>depósitos para los CNBs en las agencias del banco</a:t>
            </a:r>
            <a:r>
              <a:rPr lang="es-EC" sz="1800" dirty="0"/>
              <a:t>, </a:t>
            </a:r>
            <a:endParaRPr lang="es-EC" sz="1800" dirty="0" smtClean="0"/>
          </a:p>
          <a:p>
            <a:pPr lvl="0"/>
            <a:r>
              <a:rPr lang="es-EC" sz="1800" dirty="0" smtClean="0"/>
              <a:t>Mejorar el uso y eficiencia de la </a:t>
            </a:r>
            <a:r>
              <a:rPr lang="es-EC" sz="1800" b="1" dirty="0"/>
              <a:t>“Tarjeta de Atención Preferencial”</a:t>
            </a:r>
            <a:r>
              <a:rPr lang="es-EC" sz="1800" dirty="0"/>
              <a:t>, </a:t>
            </a:r>
            <a:r>
              <a:rPr lang="es-EC" sz="1800" dirty="0" smtClean="0"/>
              <a:t>como un beneficio para los corresponsales.</a:t>
            </a:r>
            <a:endParaRPr lang="es-EC" sz="1800" dirty="0"/>
          </a:p>
          <a:p>
            <a:pPr lvl="0"/>
            <a:r>
              <a:rPr lang="es-EC" dirty="0"/>
              <a:t>R</a:t>
            </a:r>
            <a:r>
              <a:rPr lang="es-EC" sz="1800" dirty="0" smtClean="0"/>
              <a:t>ealizar </a:t>
            </a:r>
            <a:r>
              <a:rPr lang="es-EC" sz="1800" dirty="0"/>
              <a:t>una </a:t>
            </a:r>
            <a:r>
              <a:rPr lang="es-EC" sz="1800" b="1" dirty="0"/>
              <a:t>mejor prospección y selección de los futuros CNBs</a:t>
            </a:r>
            <a:r>
              <a:rPr lang="es-EC" sz="1800" dirty="0"/>
              <a:t>, </a:t>
            </a:r>
            <a:r>
              <a:rPr lang="es-EC" sz="1800" dirty="0" smtClean="0"/>
              <a:t>Se </a:t>
            </a:r>
            <a:r>
              <a:rPr lang="es-EC" sz="1800" dirty="0"/>
              <a:t>recomienda que las instalaciones y apertura de nuevos CNBs sean </a:t>
            </a:r>
            <a:r>
              <a:rPr lang="es-EC" sz="1800" b="1" dirty="0"/>
              <a:t>respetando </a:t>
            </a:r>
            <a:r>
              <a:rPr lang="es-EC" sz="1800" b="1" dirty="0" smtClean="0"/>
              <a:t>cierta distancia </a:t>
            </a:r>
            <a:r>
              <a:rPr lang="es-EC" sz="1800" dirty="0" smtClean="0"/>
              <a:t>y así evitar que se </a:t>
            </a:r>
            <a:r>
              <a:rPr lang="es-EC" sz="1800" dirty="0"/>
              <a:t>“</a:t>
            </a:r>
            <a:r>
              <a:rPr lang="es-EC" sz="1800" dirty="0" smtClean="0"/>
              <a:t>canibalice” </a:t>
            </a:r>
            <a:r>
              <a:rPr lang="es-EC" sz="1800" dirty="0"/>
              <a:t>el modelo</a:t>
            </a:r>
          </a:p>
          <a:p>
            <a:pPr lvl="0"/>
            <a:r>
              <a:rPr lang="es-EC" b="1" dirty="0"/>
              <a:t>A</a:t>
            </a:r>
            <a:r>
              <a:rPr lang="es-EC" sz="1800" b="1" dirty="0" smtClean="0"/>
              <a:t>plicar </a:t>
            </a:r>
            <a:r>
              <a:rPr lang="es-EC" sz="1800" b="1" dirty="0"/>
              <a:t>las estrategias de marketing </a:t>
            </a:r>
            <a:r>
              <a:rPr lang="es-EC" sz="1800" b="1" dirty="0" smtClean="0"/>
              <a:t>propuestas</a:t>
            </a:r>
            <a:r>
              <a:rPr lang="es-EC" sz="1800" dirty="0" smtClean="0"/>
              <a:t> </a:t>
            </a:r>
            <a:r>
              <a:rPr lang="es-EC" sz="1800" dirty="0"/>
              <a:t>para mejorar el nivel de servicio brindado actualmente.</a:t>
            </a:r>
          </a:p>
          <a:p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8057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743" y="27532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/>
              <a:t>GRACIAS</a:t>
            </a:r>
            <a:endParaRPr lang="es-EC" sz="4800" b="1" dirty="0"/>
          </a:p>
        </p:txBody>
      </p:sp>
    </p:spTree>
    <p:extLst>
      <p:ext uri="{BB962C8B-B14F-4D97-AF65-F5344CB8AC3E}">
        <p14:creationId xmlns:p14="http://schemas.microsoft.com/office/powerpoint/2010/main" val="4152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6" y="1074871"/>
            <a:ext cx="8911687" cy="1280890"/>
          </a:xfrm>
        </p:spPr>
        <p:txBody>
          <a:bodyPr/>
          <a:lstStyle/>
          <a:p>
            <a:pPr algn="ctr"/>
            <a:r>
              <a:rPr lang="es-EC" sz="3600" b="1" i="1" dirty="0"/>
              <a:t>HIPÓTESIS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96082"/>
            <a:ext cx="10515600" cy="29910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400" dirty="0" smtClean="0"/>
              <a:t>Si se ejecuta el plan de Marketing, se logrará:</a:t>
            </a:r>
          </a:p>
          <a:p>
            <a:pPr marL="0" indent="0" algn="ctr">
              <a:buNone/>
            </a:pPr>
            <a:r>
              <a:rPr lang="es-ES" sz="2400" dirty="0" smtClean="0"/>
              <a:t>Incrementar </a:t>
            </a:r>
            <a:r>
              <a:rPr lang="es-ES" sz="2400" dirty="0"/>
              <a:t>el nivel de posicionamiento </a:t>
            </a:r>
            <a:r>
              <a:rPr lang="es-ES" sz="2400" dirty="0" smtClean="0"/>
              <a:t>de los “Pichincha Mi Vecino”, </a:t>
            </a:r>
            <a:r>
              <a:rPr lang="es-EC" sz="2400" dirty="0" smtClean="0"/>
              <a:t>aplicando técnicas y estrategias de marketing.</a:t>
            </a:r>
          </a:p>
          <a:p>
            <a:pPr marL="0" indent="0" algn="ctr">
              <a:buNone/>
            </a:pPr>
            <a:r>
              <a:rPr lang="es-ES" sz="2400" dirty="0" smtClean="0"/>
              <a:t>Permitirá </a:t>
            </a:r>
            <a:r>
              <a:rPr lang="es-ES" sz="2400" dirty="0"/>
              <a:t>que las agencias del Banco Pichincha, disminuyan la afluencia de clientes y eviten la </a:t>
            </a:r>
            <a:r>
              <a:rPr lang="es-ES" sz="2400" dirty="0" smtClean="0"/>
              <a:t>aglomeración; ya que la </a:t>
            </a:r>
            <a:r>
              <a:rPr lang="es-ES" sz="2400" dirty="0"/>
              <a:t>atención será rápida y eficiente por que se diversificará el servicio dando oportunidad a los usuarios a realizar pagos, retiros, depósitos, etc. en los Corresponsales No Bancarios del Banco Pichincha </a:t>
            </a:r>
            <a:endParaRPr lang="es-EC" sz="2400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82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556" y="8527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DEFINICIÓN</a:t>
            </a:r>
            <a:r>
              <a:rPr lang="es-EC" b="1" dirty="0" smtClean="0"/>
              <a:t> </a:t>
            </a:r>
            <a:r>
              <a:rPr lang="es-EC" sz="3600" b="1" dirty="0"/>
              <a:t>DEL NEGOCIO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7843" y="1966174"/>
            <a:ext cx="8915400" cy="3661894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El </a:t>
            </a:r>
            <a:r>
              <a:rPr lang="es-ES_tradnl" dirty="0"/>
              <a:t>Banco Pichincha C.A. </a:t>
            </a:r>
            <a:r>
              <a:rPr lang="es-EC" dirty="0"/>
              <a:t>ha establecido incrementar y fidelizar a sus clientes, mediante el desarrollo y gestión de una red de atención transaccional y comercial de Corresponsales No Bancarios, alineando la potencialidad del canal al modelo de crecimiento Multicanal y </a:t>
            </a:r>
            <a:r>
              <a:rPr lang="es-EC" dirty="0" err="1"/>
              <a:t>Multi</a:t>
            </a:r>
            <a:r>
              <a:rPr lang="es-EC" dirty="0"/>
              <a:t> segmento del Banco.</a:t>
            </a:r>
          </a:p>
          <a:p>
            <a:pPr algn="just"/>
            <a:r>
              <a:rPr lang="es-EC" dirty="0"/>
              <a:t>Los Corresponsales No Bancarios son canales mediante los cuales las instituciones financieras, bajo su entera responsabilidad, pueden prestar sus servicios a través de terceros que estén conectados mediante sistemas de transmisión de datos, previamente autorizados, identificados y que cumplan con todas las condiciones de control interno, seguridades físicas y de tecnología de información, entre otras.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15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94" y="3520142"/>
            <a:ext cx="5109717" cy="2973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52" y="3520142"/>
            <a:ext cx="2732376" cy="29738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7283" t="34037" r="34829" b="47669"/>
          <a:stretch/>
        </p:blipFill>
        <p:spPr>
          <a:xfrm>
            <a:off x="3506248" y="1195682"/>
            <a:ext cx="5312367" cy="19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3" y="1609843"/>
            <a:ext cx="10910179" cy="37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2939" t="37984" r="19942" b="26277"/>
          <a:stretch/>
        </p:blipFill>
        <p:spPr>
          <a:xfrm>
            <a:off x="1700012" y="966065"/>
            <a:ext cx="9682668" cy="52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9" y="499413"/>
            <a:ext cx="8789341" cy="59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54" y="746973"/>
            <a:ext cx="9184117" cy="529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496</TotalTime>
  <Words>1600</Words>
  <Application>Microsoft Office PowerPoint</Application>
  <PresentationFormat>Panorámica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Times New Roman</vt:lpstr>
      <vt:lpstr>Wingdings 3</vt:lpstr>
      <vt:lpstr>Espiral</vt:lpstr>
      <vt:lpstr>“PLAN DE MARKETING PARA LOS CORRESPONSALES NO BANCARIOS DEL BANCO PICHINCHA EN EL DISTRITO METROPOLITANO DE QUITO”  MAESTRÍA EN MERCADOTECNIA  David Guerra Palacios </vt:lpstr>
      <vt:lpstr>PLANTEAMIENTO DEL PROBLEMA</vt:lpstr>
      <vt:lpstr>HIPÓTESIS</vt:lpstr>
      <vt:lpstr>DEFINICIÓN DEL NEGOCIO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 evidente que el uso de los “Corresponsales No Bancarios” se da en las microempresas, consumo, no clientes y empresarial, siendo un referente de las transacciones que realizan.    Por ende “Pichincha Mi Vecino” tiene MULTI SEGMENTOS.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PROPUESTAS MARKETING MIX</vt:lpstr>
      <vt:lpstr>PERFIL MANDATORIO DEL CNB</vt:lpstr>
      <vt:lpstr>Presentación de PowerPoint</vt:lpstr>
      <vt:lpstr>Presentación de PowerPoint</vt:lpstr>
      <vt:lpstr>Presentación de PowerPoint</vt:lpstr>
      <vt:lpstr>PRESUPUESTO E INDICADORES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“PLAN DE MARKETING PARA LOS CORRESPONSALES NO BANCARIOS DEL BANCO PICHINCHA EN EL DISTRITO METROPOLITANO DE QUITO”</dc:title>
  <dc:creator>David Santiago Guerra Palacios</dc:creator>
  <cp:lastModifiedBy>User</cp:lastModifiedBy>
  <cp:revision>38</cp:revision>
  <dcterms:created xsi:type="dcterms:W3CDTF">2014-12-17T15:40:31Z</dcterms:created>
  <dcterms:modified xsi:type="dcterms:W3CDTF">2014-12-18T03:43:00Z</dcterms:modified>
</cp:coreProperties>
</file>