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sldIdLst>
    <p:sldId id="256" r:id="rId2"/>
    <p:sldId id="257" r:id="rId3"/>
    <p:sldId id="258" r:id="rId4"/>
    <p:sldId id="259" r:id="rId5"/>
    <p:sldId id="260" r:id="rId6"/>
    <p:sldId id="265" r:id="rId7"/>
    <p:sldId id="271" r:id="rId8"/>
    <p:sldId id="272" r:id="rId9"/>
    <p:sldId id="273" r:id="rId10"/>
    <p:sldId id="261" r:id="rId11"/>
    <p:sldId id="262" r:id="rId12"/>
    <p:sldId id="263" r:id="rId13"/>
    <p:sldId id="268" r:id="rId14"/>
    <p:sldId id="274" r:id="rId15"/>
    <p:sldId id="269" r:id="rId16"/>
    <p:sldId id="270" r:id="rId17"/>
    <p:sldId id="267" r:id="rId18"/>
    <p:sldId id="266" r:id="rId19"/>
    <p:sldId id="275"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DDA01-C7FB-4B0D-A631-96C056A56DEA}" type="datetimeFigureOut">
              <a:rPr lang="es-MX" smtClean="0"/>
              <a:t>03/06/2014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EECFA-7D04-4C48-B1C6-10B4D7B46A75}" type="slidenum">
              <a:rPr lang="es-MX" smtClean="0"/>
              <a:t>‹Nº›</a:t>
            </a:fld>
            <a:endParaRPr lang="es-MX"/>
          </a:p>
        </p:txBody>
      </p:sp>
    </p:spTree>
    <p:extLst>
      <p:ext uri="{BB962C8B-B14F-4D97-AF65-F5344CB8AC3E}">
        <p14:creationId xmlns:p14="http://schemas.microsoft.com/office/powerpoint/2010/main" val="82345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BAEECFA-7D04-4C48-B1C6-10B4D7B46A75}" type="slidenum">
              <a:rPr lang="es-MX" smtClean="0"/>
              <a:t>6</a:t>
            </a:fld>
            <a:endParaRPr lang="es-MX"/>
          </a:p>
        </p:txBody>
      </p:sp>
    </p:spTree>
    <p:extLst>
      <p:ext uri="{BB962C8B-B14F-4D97-AF65-F5344CB8AC3E}">
        <p14:creationId xmlns:p14="http://schemas.microsoft.com/office/powerpoint/2010/main" val="199027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9118" y="533401"/>
            <a:ext cx="3772883" cy="2514601"/>
          </a:xfrm>
        </p:spPr>
        <p:txBody>
          <a:bodyPr>
            <a:normAutofit/>
          </a:bodyPr>
          <a:lstStyle>
            <a:lvl1pPr>
              <a:defRPr sz="5400"/>
            </a:lvl1pPr>
          </a:lstStyle>
          <a:p>
            <a:r>
              <a:rPr lang="es-ES" smtClean="0"/>
              <a:t>Haga clic para modificar el estilo de título del patrón</a:t>
            </a:r>
            <a:endParaRPr/>
          </a:p>
        </p:txBody>
      </p:sp>
      <p:sp>
        <p:nvSpPr>
          <p:cNvPr id="3" name="Subtitle 2"/>
          <p:cNvSpPr>
            <a:spLocks noGrp="1"/>
          </p:cNvSpPr>
          <p:nvPr>
            <p:ph type="subTitle" idx="1"/>
          </p:nvPr>
        </p:nvSpPr>
        <p:spPr>
          <a:xfrm>
            <a:off x="799118" y="3403600"/>
            <a:ext cx="3772883"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771" y="533400"/>
            <a:ext cx="1772112" cy="54864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799118" y="533400"/>
            <a:ext cx="5602158"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9119" y="533400"/>
            <a:ext cx="6516797" cy="2286000"/>
          </a:xfrm>
        </p:spPr>
        <p:txBody>
          <a:bodyPr anchor="b">
            <a:normAutofit/>
          </a:bodyPr>
          <a:lstStyle>
            <a:lvl1pPr algn="l">
              <a:defRPr sz="5400" b="1" cap="none" baseline="0"/>
            </a:lvl1pPr>
          </a:lstStyle>
          <a:p>
            <a:r>
              <a:rPr lang="es-ES" smtClean="0"/>
              <a:t>Haga clic para modificar el estilo de título del patrón</a:t>
            </a:r>
            <a:endParaRPr/>
          </a:p>
        </p:txBody>
      </p:sp>
      <p:sp>
        <p:nvSpPr>
          <p:cNvPr id="3" name="Text Placeholder 2"/>
          <p:cNvSpPr>
            <a:spLocks noGrp="1"/>
          </p:cNvSpPr>
          <p:nvPr>
            <p:ph type="body" idx="1"/>
          </p:nvPr>
        </p:nvSpPr>
        <p:spPr>
          <a:xfrm>
            <a:off x="799119" y="3124200"/>
            <a:ext cx="6516797"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799117" y="1828800"/>
            <a:ext cx="31898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099516" y="1828800"/>
            <a:ext cx="31898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99116" y="533400"/>
            <a:ext cx="6516799" cy="1066800"/>
          </a:xfrm>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799118" y="1828800"/>
            <a:ext cx="3189801"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99118" y="2590800"/>
            <a:ext cx="318980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4126114" y="1828800"/>
            <a:ext cx="3189801"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126114" y="2590800"/>
            <a:ext cx="3189801"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rmAutofit/>
          </a:bodyPr>
          <a:lstStyle>
            <a:lvl1pPr algn="l">
              <a:defRPr sz="3600" b="1"/>
            </a:lvl1pPr>
          </a:lstStyle>
          <a:p>
            <a:r>
              <a:rPr lang="es-ES" smtClean="0"/>
              <a:t>Haga clic para modificar el estilo de título del patrón</a:t>
            </a:r>
            <a:endParaRPr/>
          </a:p>
        </p:txBody>
      </p:sp>
      <p:sp>
        <p:nvSpPr>
          <p:cNvPr id="3" name="Content Placeholder 2"/>
          <p:cNvSpPr>
            <a:spLocks noGrp="1"/>
          </p:cNvSpPr>
          <p:nvPr>
            <p:ph idx="1"/>
          </p:nvPr>
        </p:nvSpPr>
        <p:spPr>
          <a:xfrm>
            <a:off x="4400506" y="533400"/>
            <a:ext cx="4401696"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799118" y="2209800"/>
            <a:ext cx="3086904"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8D0676-CAF6-4E67-AAA9-D394A7D827FA}" type="datetimeFigureOut">
              <a:rPr lang="es-MX" smtClean="0"/>
              <a:pPr/>
              <a:t>03/06/2014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14BDF8-8187-4317-9F49-3158B263DFC1}" type="slidenum">
              <a:rPr lang="es-MX" smtClean="0"/>
              <a:pPr/>
              <a:t>‹Nº›</a:t>
            </a:fld>
            <a:endParaRPr lang="es-MX"/>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9118" y="533400"/>
            <a:ext cx="3086904" cy="1524000"/>
          </a:xfrm>
        </p:spPr>
        <p:txBody>
          <a:bodyPr anchor="b">
            <a:noAutofit/>
          </a:bodyPr>
          <a:lstStyle>
            <a:lvl1pPr algn="l">
              <a:defRPr sz="3600" b="1"/>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400505" y="533400"/>
            <a:ext cx="4336259"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799118" y="2209800"/>
            <a:ext cx="3086904"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9117" y="533400"/>
            <a:ext cx="6516798" cy="1066800"/>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799117" y="1828800"/>
            <a:ext cx="6516798"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5200813" y="6155268"/>
            <a:ext cx="1028968"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548D0676-CAF6-4E67-AAA9-D394A7D827FA}" type="datetimeFigureOut">
              <a:rPr lang="es-MX" smtClean="0"/>
              <a:pPr/>
              <a:t>03/06/2014</a:t>
            </a:fld>
            <a:endParaRPr lang="es-MX"/>
          </a:p>
        </p:txBody>
      </p:sp>
      <p:sp>
        <p:nvSpPr>
          <p:cNvPr id="5" name="Footer Placeholder 4"/>
          <p:cNvSpPr>
            <a:spLocks noGrp="1"/>
          </p:cNvSpPr>
          <p:nvPr>
            <p:ph type="ftr" sz="quarter" idx="3"/>
          </p:nvPr>
        </p:nvSpPr>
        <p:spPr>
          <a:xfrm>
            <a:off x="799118" y="6155268"/>
            <a:ext cx="4240920"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s-MX"/>
          </a:p>
        </p:txBody>
      </p:sp>
      <p:sp>
        <p:nvSpPr>
          <p:cNvPr id="6" name="Slide Number Placeholder 5"/>
          <p:cNvSpPr>
            <a:spLocks noGrp="1"/>
          </p:cNvSpPr>
          <p:nvPr>
            <p:ph type="sldNum" sz="quarter" idx="4"/>
          </p:nvPr>
        </p:nvSpPr>
        <p:spPr>
          <a:xfrm>
            <a:off x="6401276" y="6155268"/>
            <a:ext cx="914639"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C14BDF8-8187-4317-9F49-3158B263DFC1}" type="slidenum">
              <a:rPr lang="es-MX" smtClean="0"/>
              <a:pPr/>
              <a:t>‹Nº›</a:t>
            </a:fld>
            <a:endParaRPr lang="es-MX"/>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915816" y="1653071"/>
            <a:ext cx="5896607" cy="407777"/>
          </a:xfrm>
        </p:spPr>
        <p:txBody>
          <a:bodyPr>
            <a:normAutofit fontScale="90000"/>
          </a:bodyPr>
          <a:lstStyle/>
          <a:p>
            <a:pPr algn="ctr">
              <a:lnSpc>
                <a:spcPct val="100000"/>
              </a:lnSpc>
              <a:tabLst>
                <a:tab pos="2146300" algn="l"/>
              </a:tabLst>
            </a:pPr>
            <a:r>
              <a:rPr lang="es-MX" sz="1600" dirty="0" smtClean="0">
                <a:latin typeface="Arial" panose="020B0604020202020204" pitchFamily="34" charset="0"/>
                <a:cs typeface="Arial" panose="020B0604020202020204" pitchFamily="34" charset="0"/>
              </a:rPr>
              <a:t/>
            </a:r>
            <a:br>
              <a:rPr lang="es-MX" sz="1600" dirty="0" smtClean="0">
                <a:latin typeface="Arial" panose="020B0604020202020204" pitchFamily="34" charset="0"/>
                <a:cs typeface="Arial" panose="020B0604020202020204" pitchFamily="34" charset="0"/>
              </a:rPr>
            </a:br>
            <a:r>
              <a:rPr lang="es-MX" sz="1400" dirty="0" smtClean="0">
                <a:solidFill>
                  <a:schemeClr val="accent5">
                    <a:lumMod val="50000"/>
                  </a:schemeClr>
                </a:solidFill>
                <a:latin typeface="Arial" panose="020B0604020202020204" pitchFamily="34" charset="0"/>
                <a:cs typeface="Arial" panose="020B0604020202020204" pitchFamily="34" charset="0"/>
              </a:rPr>
              <a:t/>
            </a:r>
            <a:br>
              <a:rPr lang="es-MX" sz="1400" dirty="0" smtClean="0">
                <a:solidFill>
                  <a:schemeClr val="accent5">
                    <a:lumMod val="50000"/>
                  </a:schemeClr>
                </a:solidFill>
                <a:latin typeface="Arial" panose="020B0604020202020204" pitchFamily="34" charset="0"/>
                <a:cs typeface="Arial" panose="020B0604020202020204" pitchFamily="34" charset="0"/>
              </a:rPr>
            </a:br>
            <a:r>
              <a:rPr lang="es-MX" sz="1400" b="1" dirty="0" smtClean="0">
                <a:solidFill>
                  <a:schemeClr val="accent5">
                    <a:lumMod val="50000"/>
                  </a:schemeClr>
                </a:solidFill>
                <a:latin typeface="Arial" panose="020B0604020202020204" pitchFamily="34" charset="0"/>
                <a:cs typeface="Arial" panose="020B0604020202020204" pitchFamily="34" charset="0"/>
              </a:rPr>
              <a:t>UNIDAD DE GESTIÓN DE POSTGRADOS</a:t>
            </a:r>
            <a:endParaRPr lang="es-MX" sz="1400" b="1" dirty="0">
              <a:solidFill>
                <a:schemeClr val="accent5">
                  <a:lumMod val="50000"/>
                </a:schemeClr>
              </a:solidFill>
              <a:latin typeface="Arial" panose="020B0604020202020204" pitchFamily="34" charset="0"/>
              <a:cs typeface="Arial" panose="020B0604020202020204" pitchFamily="34" charset="0"/>
            </a:endParaRPr>
          </a:p>
        </p:txBody>
      </p:sp>
      <p:sp>
        <p:nvSpPr>
          <p:cNvPr id="5" name="4 Marcador de contenido"/>
          <p:cNvSpPr>
            <a:spLocks noGrp="1"/>
          </p:cNvSpPr>
          <p:nvPr>
            <p:ph idx="1"/>
          </p:nvPr>
        </p:nvSpPr>
        <p:spPr>
          <a:xfrm>
            <a:off x="699247" y="2392363"/>
            <a:ext cx="7745505" cy="1180653"/>
          </a:xfrm>
        </p:spPr>
        <p:txBody>
          <a:bodyPr>
            <a:normAutofit fontScale="25000" lnSpcReduction="20000"/>
          </a:bodyPr>
          <a:lstStyle/>
          <a:p>
            <a:pPr marL="0" indent="0" algn="ctr">
              <a:buNone/>
            </a:pPr>
            <a:r>
              <a:rPr lang="es-MX" sz="5600" b="1" dirty="0" smtClean="0">
                <a:solidFill>
                  <a:schemeClr val="accent5">
                    <a:lumMod val="50000"/>
                  </a:schemeClr>
                </a:solidFill>
                <a:latin typeface="Arial" panose="020B0604020202020204" pitchFamily="34" charset="0"/>
                <a:cs typeface="Arial" panose="020B0604020202020204" pitchFamily="34" charset="0"/>
              </a:rPr>
              <a:t>MAESTRÍA EN EVALUACIÓN  Y AUDITORÍA DE SISTEMAS TECNOLÓGICOS.</a:t>
            </a:r>
          </a:p>
          <a:p>
            <a:pPr marL="0" indent="0" algn="ctr">
              <a:lnSpc>
                <a:spcPct val="170000"/>
              </a:lnSpc>
              <a:buNone/>
            </a:pPr>
            <a:r>
              <a:rPr lang="es-MX" sz="5600" b="1" dirty="0" smtClean="0">
                <a:solidFill>
                  <a:schemeClr val="accent5">
                    <a:lumMod val="50000"/>
                  </a:schemeClr>
                </a:solidFill>
                <a:latin typeface="Arial" panose="020B0604020202020204" pitchFamily="34" charset="0"/>
                <a:cs typeface="Arial" panose="020B0604020202020204" pitchFamily="34" charset="0"/>
              </a:rPr>
              <a:t>TESIS PREVIO A LA OBTENCIÓN DEL TÍTULO DE MAGÍSTER EN EVALUACIÓN Y AUDITORÍA DE SISTEMAS TECNÓLÓGICOS.</a:t>
            </a:r>
          </a:p>
          <a:p>
            <a:pPr marL="0" indent="0">
              <a:buNone/>
            </a:pPr>
            <a:endParaRPr lang="es-MX" dirty="0"/>
          </a:p>
        </p:txBody>
      </p:sp>
      <p:pic>
        <p:nvPicPr>
          <p:cNvPr id="6" name="5 Imagen"/>
          <p:cNvPicPr/>
          <p:nvPr/>
        </p:nvPicPr>
        <p:blipFill>
          <a:blip r:embed="rId2" cstate="print"/>
          <a:srcRect/>
          <a:stretch>
            <a:fillRect/>
          </a:stretch>
        </p:blipFill>
        <p:spPr bwMode="auto">
          <a:xfrm>
            <a:off x="539552" y="620688"/>
            <a:ext cx="2376264" cy="1008112"/>
          </a:xfrm>
          <a:prstGeom prst="rect">
            <a:avLst/>
          </a:prstGeom>
          <a:noFill/>
          <a:ln w="9525">
            <a:noFill/>
            <a:miter lim="800000"/>
            <a:headEnd/>
            <a:tailEnd/>
          </a:ln>
          <a:effectLst>
            <a:outerShdw blurRad="50800" dist="50800" dir="5400000" algn="ctr" rotWithShape="0">
              <a:schemeClr val="bg1"/>
            </a:outerShdw>
          </a:effectLst>
        </p:spPr>
      </p:pic>
      <p:sp>
        <p:nvSpPr>
          <p:cNvPr id="8" name="7 Rectángulo"/>
          <p:cNvSpPr/>
          <p:nvPr/>
        </p:nvSpPr>
        <p:spPr>
          <a:xfrm>
            <a:off x="611560" y="3843625"/>
            <a:ext cx="7632848" cy="1169551"/>
          </a:xfrm>
          <a:prstGeom prst="rect">
            <a:avLst/>
          </a:prstGeom>
        </p:spPr>
        <p:txBody>
          <a:bodyPr wrap="square">
            <a:spAutoFit/>
          </a:bodyPr>
          <a:lstStyle/>
          <a:p>
            <a:pPr algn="ctr"/>
            <a:r>
              <a:rPr lang="es-ES" sz="1400" b="1" dirty="0" smtClean="0">
                <a:solidFill>
                  <a:schemeClr val="accent5">
                    <a:lumMod val="50000"/>
                  </a:schemeClr>
                </a:solidFill>
                <a:latin typeface="Arial" panose="020B0604020202020204" pitchFamily="34" charset="0"/>
                <a:cs typeface="Arial" panose="020B0604020202020204" pitchFamily="34" charset="0"/>
              </a:rPr>
              <a:t>TEMA: </a:t>
            </a:r>
          </a:p>
          <a:p>
            <a:pPr algn="ctr"/>
            <a:r>
              <a:rPr lang="es-ES" sz="1400" b="1" dirty="0" smtClean="0">
                <a:solidFill>
                  <a:schemeClr val="accent5">
                    <a:lumMod val="50000"/>
                  </a:schemeClr>
                </a:solidFill>
                <a:latin typeface="Arial" panose="020B0604020202020204" pitchFamily="34" charset="0"/>
                <a:cs typeface="Arial" panose="020B0604020202020204" pitchFamily="34" charset="0"/>
              </a:rPr>
              <a:t>“</a:t>
            </a:r>
            <a:r>
              <a:rPr lang="es-ES" sz="1400" b="1" dirty="0">
                <a:solidFill>
                  <a:schemeClr val="accent5">
                    <a:lumMod val="50000"/>
                  </a:schemeClr>
                </a:solidFill>
                <a:latin typeface="Arial" panose="020B0604020202020204" pitchFamily="34" charset="0"/>
                <a:cs typeface="Arial" panose="020B0604020202020204" pitchFamily="34" charset="0"/>
              </a:rPr>
              <a:t>EVALUACIÓN Y PROPUESTA DE MEJORA DE LOS PROCESOS EN EL LEVANTAMIENTO DE REQUERIMIENTOS DE SOFTWARE DE LA SUBSECRETARÍA DE GOBIERNO ELECTRÓNICO, BASADOS EN COBIT 4.1, BAJO EL DOMINIO ADQUIRIR E IMPLEMENTAR”</a:t>
            </a:r>
            <a:endParaRPr lang="es-MX" sz="1400" dirty="0">
              <a:solidFill>
                <a:schemeClr val="accent5">
                  <a:lumMod val="50000"/>
                </a:schemeClr>
              </a:solidFill>
              <a:latin typeface="Arial" panose="020B0604020202020204" pitchFamily="34" charset="0"/>
              <a:cs typeface="Arial" panose="020B0604020202020204" pitchFamily="34" charset="0"/>
            </a:endParaRPr>
          </a:p>
        </p:txBody>
      </p:sp>
      <p:sp>
        <p:nvSpPr>
          <p:cNvPr id="9" name="8 Rectángulo"/>
          <p:cNvSpPr/>
          <p:nvPr/>
        </p:nvSpPr>
        <p:spPr>
          <a:xfrm>
            <a:off x="2289413" y="5301208"/>
            <a:ext cx="4572000" cy="738664"/>
          </a:xfrm>
          <a:prstGeom prst="rect">
            <a:avLst/>
          </a:prstGeom>
        </p:spPr>
        <p:txBody>
          <a:bodyPr>
            <a:spAutoFit/>
          </a:bodyPr>
          <a:lstStyle/>
          <a:p>
            <a:pPr algn="ctr"/>
            <a:r>
              <a:rPr lang="es-ES" sz="1400" b="1" dirty="0" smtClean="0">
                <a:latin typeface="Arial" panose="020B0604020202020204" pitchFamily="34" charset="0"/>
                <a:cs typeface="Arial" panose="020B0604020202020204" pitchFamily="34" charset="0"/>
              </a:rPr>
              <a:t>       </a:t>
            </a:r>
            <a:r>
              <a:rPr lang="es-ES" sz="1400" b="1" dirty="0" smtClean="0">
                <a:solidFill>
                  <a:schemeClr val="accent5">
                    <a:lumMod val="50000"/>
                  </a:schemeClr>
                </a:solidFill>
                <a:latin typeface="Arial" panose="020B0604020202020204" pitchFamily="34" charset="0"/>
                <a:cs typeface="Arial" panose="020B0604020202020204" pitchFamily="34" charset="0"/>
              </a:rPr>
              <a:t>MAESTRANTES: </a:t>
            </a:r>
            <a:endParaRPr lang="es-MX" sz="1400" b="1" dirty="0">
              <a:solidFill>
                <a:schemeClr val="accent5">
                  <a:lumMod val="50000"/>
                </a:schemeClr>
              </a:solidFill>
              <a:latin typeface="Arial" panose="020B0604020202020204" pitchFamily="34" charset="0"/>
              <a:cs typeface="Arial" panose="020B0604020202020204" pitchFamily="34" charset="0"/>
            </a:endParaRPr>
          </a:p>
          <a:p>
            <a:pPr algn="ctr"/>
            <a:r>
              <a:rPr lang="es-ES" sz="1400" b="1" dirty="0">
                <a:solidFill>
                  <a:schemeClr val="accent5">
                    <a:lumMod val="50000"/>
                  </a:schemeClr>
                </a:solidFill>
                <a:latin typeface="Arial" panose="020B0604020202020204" pitchFamily="34" charset="0"/>
                <a:cs typeface="Arial" panose="020B0604020202020204" pitchFamily="34" charset="0"/>
              </a:rPr>
              <a:t>GLADYS LORENA OÑA GUAMANÍ</a:t>
            </a:r>
            <a:endParaRPr lang="es-MX" sz="1400" b="1" dirty="0">
              <a:solidFill>
                <a:schemeClr val="accent5">
                  <a:lumMod val="50000"/>
                </a:schemeClr>
              </a:solidFill>
              <a:latin typeface="Arial" panose="020B0604020202020204" pitchFamily="34" charset="0"/>
              <a:cs typeface="Arial" panose="020B0604020202020204" pitchFamily="34" charset="0"/>
            </a:endParaRPr>
          </a:p>
          <a:p>
            <a:pPr algn="ctr"/>
            <a:r>
              <a:rPr lang="es-ES" sz="1400" b="1" dirty="0">
                <a:solidFill>
                  <a:schemeClr val="accent5">
                    <a:lumMod val="50000"/>
                  </a:schemeClr>
                </a:solidFill>
                <a:latin typeface="Arial" panose="020B0604020202020204" pitchFamily="34" charset="0"/>
                <a:cs typeface="Arial" panose="020B0604020202020204" pitchFamily="34" charset="0"/>
              </a:rPr>
              <a:t>MARÍA TERESA YAMBAY RAMOS</a:t>
            </a:r>
            <a:endParaRPr lang="es-MX" sz="1400" b="1" dirty="0">
              <a:solidFill>
                <a:schemeClr val="accent5">
                  <a:lumMod val="50000"/>
                </a:schemeClr>
              </a:solidFill>
              <a:latin typeface="Arial" panose="020B0604020202020204" pitchFamily="34" charset="0"/>
              <a:cs typeface="Arial" panose="020B0604020202020204" pitchFamily="34" charset="0"/>
            </a:endParaRPr>
          </a:p>
        </p:txBody>
      </p:sp>
      <p:sp>
        <p:nvSpPr>
          <p:cNvPr id="10" name="9 CuadroTexto"/>
          <p:cNvSpPr txBox="1"/>
          <p:nvPr/>
        </p:nvSpPr>
        <p:spPr>
          <a:xfrm>
            <a:off x="3977608" y="6310427"/>
            <a:ext cx="1180131" cy="307777"/>
          </a:xfrm>
          <a:prstGeom prst="rect">
            <a:avLst/>
          </a:prstGeom>
          <a:noFill/>
        </p:spPr>
        <p:txBody>
          <a:bodyPr wrap="none" rtlCol="0">
            <a:spAutoFit/>
          </a:bodyPr>
          <a:lstStyle/>
          <a:p>
            <a:pPr algn="ctr"/>
            <a:r>
              <a:rPr lang="es-MX" sz="1400" b="1" dirty="0" smtClean="0">
                <a:solidFill>
                  <a:schemeClr val="accent5">
                    <a:lumMod val="50000"/>
                  </a:schemeClr>
                </a:solidFill>
                <a:latin typeface="Arial" panose="020B0604020202020204" pitchFamily="34" charset="0"/>
                <a:cs typeface="Arial" panose="020B0604020202020204" pitchFamily="34" charset="0"/>
              </a:rPr>
              <a:t>JUNIO 2014</a:t>
            </a:r>
            <a:endParaRPr lang="es-MX" sz="1400" b="1" dirty="0">
              <a:solidFill>
                <a:schemeClr val="accent5">
                  <a:lumMod val="50000"/>
                </a:schemeClr>
              </a:solidFill>
              <a:latin typeface="Arial" panose="020B0604020202020204" pitchFamily="34" charset="0"/>
              <a:cs typeface="Arial" panose="020B0604020202020204" pitchFamily="34" charset="0"/>
            </a:endParaRPr>
          </a:p>
        </p:txBody>
      </p:sp>
      <p:sp>
        <p:nvSpPr>
          <p:cNvPr id="2" name="1 Rectángulo"/>
          <p:cNvSpPr/>
          <p:nvPr/>
        </p:nvSpPr>
        <p:spPr>
          <a:xfrm>
            <a:off x="2987824" y="620688"/>
            <a:ext cx="5688632" cy="1022268"/>
          </a:xfrm>
          <a:prstGeom prst="rect">
            <a:avLst/>
          </a:prstGeom>
        </p:spPr>
        <p:txBody>
          <a:bodyPr wrap="square">
            <a:spAutoFit/>
          </a:bodyPr>
          <a:lstStyle/>
          <a:p>
            <a:pPr algn="ctr">
              <a:lnSpc>
                <a:spcPct val="150000"/>
              </a:lnSpc>
            </a:pPr>
            <a:r>
              <a:rPr lang="es-MX" sz="1400" b="1" dirty="0">
                <a:solidFill>
                  <a:srgbClr val="00B0F0"/>
                </a:solidFill>
                <a:latin typeface="Arial" panose="020B0604020202020204" pitchFamily="34" charset="0"/>
                <a:cs typeface="Arial" panose="020B0604020202020204" pitchFamily="34" charset="0"/>
              </a:rPr>
              <a:t>UNIVERSIDAD DE LAS FUERZAS ARMADAS – ESPE</a:t>
            </a:r>
            <a:br>
              <a:rPr lang="es-MX" sz="1400" b="1" dirty="0">
                <a:solidFill>
                  <a:srgbClr val="00B0F0"/>
                </a:solidFill>
                <a:latin typeface="Arial" panose="020B0604020202020204" pitchFamily="34" charset="0"/>
                <a:cs typeface="Arial" panose="020B0604020202020204" pitchFamily="34" charset="0"/>
              </a:rPr>
            </a:br>
            <a:r>
              <a:rPr lang="es-MX" sz="1400" b="1" dirty="0">
                <a:solidFill>
                  <a:srgbClr val="00B0F0"/>
                </a:solidFill>
                <a:latin typeface="Arial" panose="020B0604020202020204" pitchFamily="34" charset="0"/>
                <a:cs typeface="Arial" panose="020B0604020202020204" pitchFamily="34" charset="0"/>
              </a:rPr>
              <a:t>VICERRECTORADO DE  INVESTIGACIÓN Y VINCULACIÓN CON LA COLECTIVIDAD</a:t>
            </a:r>
            <a:endParaRPr lang="es-MX" sz="1400" b="1" dirty="0">
              <a:solidFill>
                <a:srgbClr val="00B0F0"/>
              </a:solidFill>
            </a:endParaRPr>
          </a:p>
        </p:txBody>
      </p:sp>
    </p:spTree>
    <p:extLst>
      <p:ext uri="{BB962C8B-B14F-4D97-AF65-F5344CB8AC3E}">
        <p14:creationId xmlns:p14="http://schemas.microsoft.com/office/powerpoint/2010/main" val="9513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LA SUBSECRETARÍA DE GOBIERNO ELECTRÓNICO (I)</a:t>
            </a:r>
            <a:endParaRPr lang="es-MX" sz="4000" dirty="0"/>
          </a:p>
        </p:txBody>
      </p:sp>
      <p:sp>
        <p:nvSpPr>
          <p:cNvPr id="2" name="1 Marcador de contenido"/>
          <p:cNvSpPr>
            <a:spLocks noGrp="1"/>
          </p:cNvSpPr>
          <p:nvPr>
            <p:ph idx="1"/>
          </p:nvPr>
        </p:nvSpPr>
        <p:spPr>
          <a:xfrm>
            <a:off x="1223554" y="2332856"/>
            <a:ext cx="6516798" cy="2536304"/>
          </a:xfrm>
        </p:spPr>
        <p:txBody>
          <a:bodyPr/>
          <a:lstStyle/>
          <a:p>
            <a:pPr marL="45720" indent="0" algn="just">
              <a:buNone/>
            </a:pPr>
            <a:r>
              <a:rPr lang="es-ES" dirty="0"/>
              <a:t>La Subsecretaría de Gobierno Electrónico es el organismo encargado de generar estrategias, políticas, normativas, planes, programas, proyectos y servicios de Gobierno Electrónico, y efectuar el asesoramiento, intervención, seguimiento y control  de su implementación, operación, promoción y difusión en las entidades de Administración y Pública Central Institucional y Dependiente</a:t>
            </a:r>
            <a:endParaRPr lang="es-MX" dirty="0"/>
          </a:p>
        </p:txBody>
      </p:sp>
    </p:spTree>
    <p:extLst>
      <p:ext uri="{BB962C8B-B14F-4D97-AF65-F5344CB8AC3E}">
        <p14:creationId xmlns:p14="http://schemas.microsoft.com/office/powerpoint/2010/main" val="282681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a:t>LA SUBSECRETARÍA DE GOBIERNO ELECTRÓNICO </a:t>
            </a:r>
            <a:r>
              <a:rPr lang="es-MX" sz="4000" dirty="0" smtClean="0"/>
              <a:t>(II)</a:t>
            </a:r>
            <a:endParaRPr lang="es-MX" sz="4000" dirty="0"/>
          </a:p>
        </p:txBody>
      </p:sp>
      <p:sp>
        <p:nvSpPr>
          <p:cNvPr id="2" name="1 Marcador de contenido"/>
          <p:cNvSpPr>
            <a:spLocks noGrp="1"/>
          </p:cNvSpPr>
          <p:nvPr>
            <p:ph idx="1"/>
          </p:nvPr>
        </p:nvSpPr>
        <p:spPr>
          <a:xfrm>
            <a:off x="1295562" y="2188840"/>
            <a:ext cx="6516798" cy="3256384"/>
          </a:xfrm>
        </p:spPr>
        <p:txBody>
          <a:bodyPr/>
          <a:lstStyle/>
          <a:p>
            <a:pPr marL="0" indent="0">
              <a:buNone/>
            </a:pPr>
            <a:r>
              <a:rPr lang="es-ES" dirty="0"/>
              <a:t>La Subsecretaría de Gobierno </a:t>
            </a:r>
            <a:r>
              <a:rPr lang="es-ES" dirty="0" smtClean="0"/>
              <a:t>Electrónico está </a:t>
            </a:r>
            <a:r>
              <a:rPr lang="es-ES" dirty="0"/>
              <a:t>dividida en tres direcciones y son las siguientes</a:t>
            </a:r>
            <a:r>
              <a:rPr lang="es-ES" dirty="0" smtClean="0"/>
              <a:t>:</a:t>
            </a:r>
          </a:p>
          <a:p>
            <a:pPr marL="0" indent="0">
              <a:buNone/>
            </a:pPr>
            <a:endParaRPr lang="es-MX" dirty="0"/>
          </a:p>
          <a:p>
            <a:pPr lvl="0"/>
            <a:r>
              <a:rPr lang="es-ES" dirty="0" smtClean="0"/>
              <a:t>Dirección </a:t>
            </a:r>
            <a:r>
              <a:rPr lang="es-ES" dirty="0"/>
              <a:t>de Gestión de Gobierno Electrónico</a:t>
            </a:r>
            <a:endParaRPr lang="es-MX" dirty="0"/>
          </a:p>
          <a:p>
            <a:pPr lvl="0"/>
            <a:r>
              <a:rPr lang="es-ES" dirty="0"/>
              <a:t>Dirección de Arquitectura y Seguridad de la Información</a:t>
            </a:r>
            <a:endParaRPr lang="es-MX" dirty="0"/>
          </a:p>
          <a:p>
            <a:pPr lvl="0"/>
            <a:r>
              <a:rPr lang="es-ES" dirty="0"/>
              <a:t>Dirección de Servicios de Gobierno Electrónico</a:t>
            </a:r>
            <a:endParaRPr lang="es-MX" dirty="0"/>
          </a:p>
          <a:p>
            <a:endParaRPr lang="es-MX" dirty="0"/>
          </a:p>
        </p:txBody>
      </p:sp>
    </p:spTree>
    <p:extLst>
      <p:ext uri="{BB962C8B-B14F-4D97-AF65-F5344CB8AC3E}">
        <p14:creationId xmlns:p14="http://schemas.microsoft.com/office/powerpoint/2010/main" val="390637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MX" sz="4000" dirty="0"/>
              <a:t>LA SUBSECRETARÍA DE GOBIERNO ELECTRÓNICO </a:t>
            </a:r>
            <a:r>
              <a:rPr lang="es-MX" sz="4000" dirty="0" smtClean="0"/>
              <a:t>(III)</a:t>
            </a:r>
            <a:endParaRPr lang="es-MX" sz="4000" dirty="0"/>
          </a:p>
        </p:txBody>
      </p:sp>
      <p:sp>
        <p:nvSpPr>
          <p:cNvPr id="2" name="1 Marcador de contenido"/>
          <p:cNvSpPr>
            <a:spLocks noGrp="1"/>
          </p:cNvSpPr>
          <p:nvPr>
            <p:ph idx="1"/>
          </p:nvPr>
        </p:nvSpPr>
        <p:spPr>
          <a:xfrm>
            <a:off x="1223554" y="2476872"/>
            <a:ext cx="6516798" cy="2536304"/>
          </a:xfrm>
        </p:spPr>
        <p:txBody>
          <a:bodyPr/>
          <a:lstStyle/>
          <a:p>
            <a:pPr marL="45720" indent="0" algn="just">
              <a:buNone/>
            </a:pPr>
            <a:r>
              <a:rPr lang="es-ES" dirty="0"/>
              <a:t>La Dirección de Servicios de Gobierno Electrónico, tiene bajo su cargo las Áreas de soporte, operación y desarrollo.  Dentro de las actividades de desarrollo está el gestionar y coordinar el análisis, diseño, desarrollo, pruebas e implementación de los servicios de Gobierno Electrónico transversales para las entidades de la Administración Pública Central, Institucional y Dependiente</a:t>
            </a:r>
            <a:endParaRPr lang="es-MX" dirty="0"/>
          </a:p>
        </p:txBody>
      </p:sp>
    </p:spTree>
    <p:extLst>
      <p:ext uri="{BB962C8B-B14F-4D97-AF65-F5344CB8AC3E}">
        <p14:creationId xmlns:p14="http://schemas.microsoft.com/office/powerpoint/2010/main" val="229195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EVALUACIÓN (I)</a:t>
            </a:r>
            <a:endParaRPr lang="es-MX" sz="4000" dirty="0"/>
          </a:p>
        </p:txBody>
      </p:sp>
      <p:sp>
        <p:nvSpPr>
          <p:cNvPr id="2" name="1 Marcador de contenido"/>
          <p:cNvSpPr>
            <a:spLocks noGrp="1"/>
          </p:cNvSpPr>
          <p:nvPr>
            <p:ph idx="1"/>
          </p:nvPr>
        </p:nvSpPr>
        <p:spPr/>
        <p:txBody>
          <a:bodyPr/>
          <a:lstStyle/>
          <a:p>
            <a:r>
              <a:rPr lang="es-MX" dirty="0" smtClean="0"/>
              <a:t>Recopilar la mayor cantidad de información</a:t>
            </a:r>
          </a:p>
          <a:p>
            <a:r>
              <a:rPr lang="es-MX" dirty="0" smtClean="0"/>
              <a:t>Determinar el grado de </a:t>
            </a:r>
            <a:r>
              <a:rPr lang="es-MX" dirty="0" smtClean="0"/>
              <a:t>madurez</a:t>
            </a:r>
          </a:p>
          <a:p>
            <a:pPr lvl="1"/>
            <a:r>
              <a:rPr lang="es-MX" dirty="0" smtClean="0"/>
              <a:t>Niveles de madurez de Cobit</a:t>
            </a:r>
          </a:p>
          <a:p>
            <a:pPr lvl="1"/>
            <a:r>
              <a:rPr lang="es-MX" dirty="0" smtClean="0"/>
              <a:t>Matriz de evaluación (Directrices de Cobit)</a:t>
            </a:r>
          </a:p>
          <a:p>
            <a:pPr lvl="1"/>
            <a:r>
              <a:rPr lang="es-MX" dirty="0" smtClean="0"/>
              <a:t>Aspectos a considerar para la evaluación</a:t>
            </a:r>
          </a:p>
          <a:p>
            <a:pPr marL="365760" lvl="1" indent="0" algn="ctr">
              <a:buNone/>
            </a:pPr>
            <a:endParaRPr lang="es-MX" dirty="0" smtClean="0"/>
          </a:p>
          <a:p>
            <a:pPr marL="365760" lvl="1" indent="0" algn="ctr">
              <a:buNone/>
            </a:pPr>
            <a:endParaRPr lang="es-MX" dirty="0" smtClean="0"/>
          </a:p>
          <a:p>
            <a:pPr marL="365760" lvl="1" indent="0" algn="ctr">
              <a:buNone/>
            </a:pPr>
            <a:r>
              <a:rPr lang="es-MX" dirty="0" smtClean="0"/>
              <a:t> </a:t>
            </a:r>
            <a:r>
              <a:rPr lang="es-MX" b="1" dirty="0" smtClean="0">
                <a:solidFill>
                  <a:srgbClr val="00B0F0"/>
                </a:solidFill>
              </a:rPr>
              <a:t>INFORME DE EVALUACIÓN</a:t>
            </a:r>
          </a:p>
          <a:p>
            <a:pPr lvl="1"/>
            <a:endParaRPr lang="es-MX" dirty="0"/>
          </a:p>
        </p:txBody>
      </p:sp>
      <p:sp>
        <p:nvSpPr>
          <p:cNvPr id="4" name="3 Flecha abajo"/>
          <p:cNvSpPr/>
          <p:nvPr/>
        </p:nvSpPr>
        <p:spPr>
          <a:xfrm>
            <a:off x="4067944" y="4077072"/>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5702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EVALUACIÓN (II)</a:t>
            </a:r>
            <a:endParaRPr lang="es-MX" sz="4000" dirty="0"/>
          </a:p>
        </p:txBody>
      </p:sp>
      <p:sp>
        <p:nvSpPr>
          <p:cNvPr id="2" name="1 Marcador de contenido"/>
          <p:cNvSpPr>
            <a:spLocks noGrp="1"/>
          </p:cNvSpPr>
          <p:nvPr>
            <p:ph idx="1"/>
          </p:nvPr>
        </p:nvSpPr>
        <p:spPr>
          <a:xfrm>
            <a:off x="799116" y="1828800"/>
            <a:ext cx="7229267" cy="4191000"/>
          </a:xfrm>
        </p:spPr>
        <p:txBody>
          <a:bodyPr/>
          <a:lstStyle/>
          <a:p>
            <a:r>
              <a:rPr lang="es-MX" dirty="0" smtClean="0"/>
              <a:t>Resultados de la Evaluación</a:t>
            </a:r>
          </a:p>
          <a:p>
            <a:pPr lvl="1" algn="just"/>
            <a:r>
              <a:rPr lang="es-ES" dirty="0"/>
              <a:t>No existen definición y mantenimiento de los Requerimientos Técnicos y </a:t>
            </a:r>
            <a:r>
              <a:rPr lang="es-ES" dirty="0" smtClean="0"/>
              <a:t>Funcionales</a:t>
            </a:r>
          </a:p>
          <a:p>
            <a:pPr lvl="1" algn="just"/>
            <a:r>
              <a:rPr lang="es-ES" dirty="0"/>
              <a:t>Los procesos para el  análisis de riesgos de los requerimientos, no están definidos</a:t>
            </a:r>
            <a:r>
              <a:rPr lang="es-ES" dirty="0" smtClean="0"/>
              <a:t>.</a:t>
            </a:r>
          </a:p>
          <a:p>
            <a:pPr lvl="1" algn="just"/>
            <a:r>
              <a:rPr lang="es-ES" dirty="0"/>
              <a:t>No se desarrolla ningún  Estudio de Factibilidad, para la implementación de los requerimientos</a:t>
            </a:r>
            <a:r>
              <a:rPr lang="es-ES" dirty="0" smtClean="0"/>
              <a:t>.</a:t>
            </a:r>
            <a:endParaRPr lang="es-MX" dirty="0" smtClean="0"/>
          </a:p>
          <a:p>
            <a:pPr lvl="1" algn="just"/>
            <a:r>
              <a:rPr lang="es-ES" dirty="0"/>
              <a:t>No existe patrocinador del negocio, para la definición y aprobación de requerimientos.</a:t>
            </a:r>
            <a:endParaRPr lang="es-MX" dirty="0"/>
          </a:p>
          <a:p>
            <a:pPr lvl="1" algn="just"/>
            <a:endParaRPr lang="es-MX" dirty="0"/>
          </a:p>
          <a:p>
            <a:pPr lvl="1" algn="just"/>
            <a:endParaRPr lang="es-MX" dirty="0"/>
          </a:p>
          <a:p>
            <a:pPr lvl="1"/>
            <a:endParaRPr lang="es-MX" dirty="0"/>
          </a:p>
        </p:txBody>
      </p:sp>
    </p:spTree>
    <p:extLst>
      <p:ext uri="{BB962C8B-B14F-4D97-AF65-F5344CB8AC3E}">
        <p14:creationId xmlns:p14="http://schemas.microsoft.com/office/powerpoint/2010/main" val="365702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PROPUESTA (I)</a:t>
            </a:r>
            <a:endParaRPr lang="es-MX" sz="4000" dirty="0"/>
          </a:p>
        </p:txBody>
      </p:sp>
      <p:sp>
        <p:nvSpPr>
          <p:cNvPr id="2" name="1 Marcador de contenido"/>
          <p:cNvSpPr>
            <a:spLocks noGrp="1"/>
          </p:cNvSpPr>
          <p:nvPr>
            <p:ph idx="1"/>
          </p:nvPr>
        </p:nvSpPr>
        <p:spPr/>
        <p:txBody>
          <a:bodyPr/>
          <a:lstStyle/>
          <a:p>
            <a:pPr marL="0" algn="just">
              <a:buNone/>
            </a:pPr>
            <a:r>
              <a:rPr lang="es-ES" sz="2000" dirty="0" smtClean="0"/>
              <a:t>El mejoramiento continuo en toda institución debe ser un principio elemental, éste servirá para fortalecer los procesos y garantizar la permanencia en el tiempo. Es una buena estrategia usar las fortalezas para afrontar las debilidades.</a:t>
            </a:r>
          </a:p>
          <a:p>
            <a:pPr marL="0" algn="just">
              <a:buNone/>
            </a:pPr>
            <a:endParaRPr lang="es-EC" sz="2000" dirty="0" smtClean="0"/>
          </a:p>
          <a:p>
            <a:pPr marL="0" algn="just">
              <a:buNone/>
            </a:pPr>
            <a:r>
              <a:rPr lang="es-EC" sz="2000" dirty="0" smtClean="0"/>
              <a:t>La propuesta toma como base las directrices de </a:t>
            </a:r>
            <a:r>
              <a:rPr lang="es-EC" sz="2000" dirty="0" err="1" smtClean="0"/>
              <a:t>Cobit</a:t>
            </a:r>
            <a:r>
              <a:rPr lang="es-EC" sz="2000" dirty="0" smtClean="0"/>
              <a:t> 4.1 y trata de cubrir las exigencias de los organismos de control estatales en relación al proceso de levantamiento de requerimientos.  Por tal motivo se crearon los procedimientos necesarios y que ayuden a fortalecer el proceso.</a:t>
            </a:r>
          </a:p>
          <a:p>
            <a:pPr>
              <a:buNone/>
            </a:pPr>
            <a:endParaRPr lang="es-MX" dirty="0"/>
          </a:p>
        </p:txBody>
      </p:sp>
    </p:spTree>
    <p:extLst>
      <p:ext uri="{BB962C8B-B14F-4D97-AF65-F5344CB8AC3E}">
        <p14:creationId xmlns:p14="http://schemas.microsoft.com/office/powerpoint/2010/main" val="3871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223554" y="1282080"/>
            <a:ext cx="6516798" cy="1066800"/>
          </a:xfrm>
        </p:spPr>
        <p:txBody>
          <a:bodyPr/>
          <a:lstStyle/>
          <a:p>
            <a:r>
              <a:rPr lang="es-MX" sz="4000" dirty="0" smtClean="0"/>
              <a:t>PROPUESTA (II)</a:t>
            </a:r>
            <a:endParaRPr lang="es-MX" sz="4000" dirty="0"/>
          </a:p>
        </p:txBody>
      </p:sp>
      <p:sp>
        <p:nvSpPr>
          <p:cNvPr id="2" name="1 Marcador de contenido"/>
          <p:cNvSpPr>
            <a:spLocks noGrp="1"/>
          </p:cNvSpPr>
          <p:nvPr>
            <p:ph idx="1"/>
          </p:nvPr>
        </p:nvSpPr>
        <p:spPr>
          <a:xfrm>
            <a:off x="1223554" y="2836912"/>
            <a:ext cx="6516798" cy="2104256"/>
          </a:xfrm>
        </p:spPr>
        <p:txBody>
          <a:bodyPr/>
          <a:lstStyle/>
          <a:p>
            <a:pPr algn="just"/>
            <a:r>
              <a:rPr lang="es-ES" dirty="0" smtClean="0"/>
              <a:t>Procedimiento para el levantamiento de requerimientos.</a:t>
            </a:r>
          </a:p>
          <a:p>
            <a:pPr algn="just"/>
            <a:r>
              <a:rPr lang="es-ES" dirty="0" smtClean="0"/>
              <a:t> </a:t>
            </a:r>
            <a:r>
              <a:rPr lang="es-EC" dirty="0" smtClean="0"/>
              <a:t>Procedimiento para el análisis de alternativas.</a:t>
            </a:r>
          </a:p>
          <a:p>
            <a:pPr algn="just"/>
            <a:r>
              <a:rPr lang="es-EC" dirty="0" smtClean="0"/>
              <a:t>Procedimiento para la adquisición de software.</a:t>
            </a:r>
          </a:p>
          <a:p>
            <a:pPr>
              <a:buNone/>
            </a:pPr>
            <a:endParaRPr lang="es-MX" dirty="0"/>
          </a:p>
        </p:txBody>
      </p:sp>
    </p:spTree>
    <p:extLst>
      <p:ext uri="{BB962C8B-B14F-4D97-AF65-F5344CB8AC3E}">
        <p14:creationId xmlns:p14="http://schemas.microsoft.com/office/powerpoint/2010/main" val="3871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CONCLUSIONES</a:t>
            </a:r>
            <a:endParaRPr lang="es-MX" sz="4000" dirty="0"/>
          </a:p>
        </p:txBody>
      </p:sp>
      <p:sp>
        <p:nvSpPr>
          <p:cNvPr id="2" name="1 Marcador de contenido"/>
          <p:cNvSpPr>
            <a:spLocks noGrp="1"/>
          </p:cNvSpPr>
          <p:nvPr>
            <p:ph idx="1"/>
          </p:nvPr>
        </p:nvSpPr>
        <p:spPr/>
        <p:txBody>
          <a:bodyPr>
            <a:normAutofit fontScale="92500" lnSpcReduction="10000"/>
          </a:bodyPr>
          <a:lstStyle/>
          <a:p>
            <a:pPr lvl="0" algn="just"/>
            <a:r>
              <a:rPr lang="es-ES" sz="2200" dirty="0" smtClean="0"/>
              <a:t>De la evaluación al proceso de levantamiento de requerimientos, se determina que en el área de Desarrollo de la Subsecretaría de Gobierno Electrónico, los procedimientos que existen para el ciclo de desarrollo de las aplicaciones no están establecidos, documentado, ni formalizados, la mayoría de funcionarios del área no tienen claro su uso y especificaciones.</a:t>
            </a:r>
            <a:endParaRPr lang="es-EC" sz="2200" dirty="0" smtClean="0"/>
          </a:p>
          <a:p>
            <a:pPr lvl="0" algn="just"/>
            <a:r>
              <a:rPr lang="es-ES" sz="2200" dirty="0" smtClean="0"/>
              <a:t>La propuesta que se presenta, en lo posible trata de cubrir todo lo que exige el estándar internacional </a:t>
            </a:r>
            <a:r>
              <a:rPr lang="es-ES" sz="2200" dirty="0" err="1" smtClean="0"/>
              <a:t>Cobit</a:t>
            </a:r>
            <a:r>
              <a:rPr lang="es-ES" sz="2200" dirty="0" smtClean="0"/>
              <a:t> 4.1 referente al levantamiento de requerimientos, por lo que se crearon los procedimientos necesarios para fortalecer el proceso de levantamiento de requerimientos para el área de desarrollo de la Subsecretaría de Gobierno Electrónico.</a:t>
            </a:r>
            <a:endParaRPr lang="es-EC" sz="2200" dirty="0" smtClean="0"/>
          </a:p>
          <a:p>
            <a:endParaRPr lang="es-MX" dirty="0"/>
          </a:p>
        </p:txBody>
      </p:sp>
    </p:spTree>
    <p:extLst>
      <p:ext uri="{BB962C8B-B14F-4D97-AF65-F5344CB8AC3E}">
        <p14:creationId xmlns:p14="http://schemas.microsoft.com/office/powerpoint/2010/main" val="226867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RECOMENDACIONES</a:t>
            </a:r>
            <a:endParaRPr lang="es-MX" sz="4000" dirty="0"/>
          </a:p>
        </p:txBody>
      </p:sp>
      <p:sp>
        <p:nvSpPr>
          <p:cNvPr id="2" name="1 Marcador de contenido"/>
          <p:cNvSpPr>
            <a:spLocks noGrp="1"/>
          </p:cNvSpPr>
          <p:nvPr>
            <p:ph idx="1"/>
          </p:nvPr>
        </p:nvSpPr>
        <p:spPr/>
        <p:txBody>
          <a:bodyPr>
            <a:normAutofit/>
          </a:bodyPr>
          <a:lstStyle/>
          <a:p>
            <a:pPr lvl="0" algn="just"/>
            <a:r>
              <a:rPr lang="es-ES" sz="2000" dirty="0" smtClean="0"/>
              <a:t>El área de desarrollo de la Subsecretaría de Gobierno Electrónico debe considerar que el proceso de levantamiento de requerimientos es de gran relevancia y que se lo debe manejar adecuadamente, siguiendo los procedimientos y actividades apropiadas, pues es el insumo principal para definir el alcance real de un proyecto.</a:t>
            </a:r>
            <a:endParaRPr lang="es-EC" sz="2000" dirty="0" smtClean="0"/>
          </a:p>
          <a:p>
            <a:pPr lvl="0" algn="just"/>
            <a:r>
              <a:rPr lang="es-ES" sz="2000" dirty="0" smtClean="0"/>
              <a:t>La Subsecretaría de Gobierno Electrónico, debe establecer normas y políticas claras, que permitan a las áreas que forman parte de la institución manejar adecuadamente sus procesos y procedimientos, además que, debe comunicar  y capacitar al personal respecto al manejo de estos documentos.</a:t>
            </a:r>
            <a:endParaRPr lang="es-EC" sz="2000" dirty="0"/>
          </a:p>
        </p:txBody>
      </p:sp>
    </p:spTree>
    <p:extLst>
      <p:ext uri="{BB962C8B-B14F-4D97-AF65-F5344CB8AC3E}">
        <p14:creationId xmlns:p14="http://schemas.microsoft.com/office/powerpoint/2010/main" val="295031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799117" y="3212976"/>
            <a:ext cx="6516798" cy="808112"/>
          </a:xfrm>
        </p:spPr>
        <p:txBody>
          <a:bodyPr>
            <a:normAutofit/>
          </a:bodyPr>
          <a:lstStyle/>
          <a:p>
            <a:pPr algn="ctr">
              <a:buNone/>
            </a:pPr>
            <a:r>
              <a:rPr lang="es-EC" sz="4000" dirty="0" smtClean="0">
                <a:solidFill>
                  <a:srgbClr val="00B0F0"/>
                </a:solidFill>
              </a:rPr>
              <a:t>GRACIAS POR SU ATENCIÓN</a:t>
            </a:r>
            <a:endParaRPr lang="es-EC" sz="4000" dirty="0">
              <a:solidFill>
                <a:srgbClr val="00B0F0"/>
              </a:solidFill>
            </a:endParaRPr>
          </a:p>
        </p:txBody>
      </p:sp>
    </p:spTree>
    <p:extLst>
      <p:ext uri="{BB962C8B-B14F-4D97-AF65-F5344CB8AC3E}">
        <p14:creationId xmlns:p14="http://schemas.microsoft.com/office/powerpoint/2010/main" val="295031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AGENDA</a:t>
            </a:r>
            <a:endParaRPr lang="es-MX" sz="4000" dirty="0"/>
          </a:p>
        </p:txBody>
      </p:sp>
      <p:sp>
        <p:nvSpPr>
          <p:cNvPr id="2" name="1 Marcador de contenido"/>
          <p:cNvSpPr>
            <a:spLocks noGrp="1"/>
          </p:cNvSpPr>
          <p:nvPr>
            <p:ph idx="1"/>
          </p:nvPr>
        </p:nvSpPr>
        <p:spPr/>
        <p:txBody>
          <a:bodyPr>
            <a:normAutofit lnSpcReduction="10000"/>
          </a:bodyPr>
          <a:lstStyle/>
          <a:p>
            <a:r>
              <a:rPr lang="es-MX" dirty="0" smtClean="0"/>
              <a:t> INTRODUCCIÓN.</a:t>
            </a:r>
          </a:p>
          <a:p>
            <a:r>
              <a:rPr lang="es-MX" dirty="0" smtClean="0"/>
              <a:t>OBJETIVOS DE LA INVESTIGACION.</a:t>
            </a:r>
          </a:p>
          <a:p>
            <a:r>
              <a:rPr lang="es-MX" dirty="0" smtClean="0"/>
              <a:t>MARCO DE REFERENCIA COBIT 4.1</a:t>
            </a:r>
          </a:p>
          <a:p>
            <a:r>
              <a:rPr lang="es-MX" dirty="0" smtClean="0"/>
              <a:t>PROCESOS</a:t>
            </a:r>
          </a:p>
          <a:p>
            <a:r>
              <a:rPr lang="es-MX" dirty="0" smtClean="0"/>
              <a:t>METODOLOGÍA</a:t>
            </a:r>
          </a:p>
          <a:p>
            <a:r>
              <a:rPr lang="es-MX" dirty="0" smtClean="0"/>
              <a:t>LA SUBSECRETARÍA DE GOBIERNO ELECTRÓNICO (SGE)</a:t>
            </a:r>
          </a:p>
          <a:p>
            <a:r>
              <a:rPr lang="es-MX" dirty="0" smtClean="0"/>
              <a:t>EVALUACIÓN</a:t>
            </a:r>
          </a:p>
          <a:p>
            <a:r>
              <a:rPr lang="es-MX" dirty="0" smtClean="0"/>
              <a:t>PROPUESTA</a:t>
            </a:r>
          </a:p>
          <a:p>
            <a:r>
              <a:rPr lang="es-MX" dirty="0" smtClean="0"/>
              <a:t>CONCLUSIONES Y RECOMENDACIONES</a:t>
            </a:r>
            <a:endParaRPr lang="es-MX" dirty="0"/>
          </a:p>
        </p:txBody>
      </p:sp>
    </p:spTree>
    <p:extLst>
      <p:ext uri="{BB962C8B-B14F-4D97-AF65-F5344CB8AC3E}">
        <p14:creationId xmlns:p14="http://schemas.microsoft.com/office/powerpoint/2010/main" val="19890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8490" y="570156"/>
            <a:ext cx="7756263" cy="842620"/>
          </a:xfrm>
        </p:spPr>
        <p:txBody>
          <a:bodyPr/>
          <a:lstStyle/>
          <a:p>
            <a:r>
              <a:rPr lang="es-MX" sz="4000" dirty="0" smtClean="0"/>
              <a:t>INTRODUCCIÓN</a:t>
            </a:r>
            <a:endParaRPr lang="es-MX" sz="4000" dirty="0"/>
          </a:p>
        </p:txBody>
      </p:sp>
      <p:sp>
        <p:nvSpPr>
          <p:cNvPr id="2" name="1 Marcador de contenido"/>
          <p:cNvSpPr>
            <a:spLocks noGrp="1"/>
          </p:cNvSpPr>
          <p:nvPr>
            <p:ph idx="1"/>
          </p:nvPr>
        </p:nvSpPr>
        <p:spPr/>
        <p:txBody>
          <a:bodyPr>
            <a:normAutofit lnSpcReduction="10000"/>
          </a:bodyPr>
          <a:lstStyle/>
          <a:p>
            <a:r>
              <a:rPr lang="es-ES" dirty="0" smtClean="0"/>
              <a:t>Justificación del problema.</a:t>
            </a:r>
          </a:p>
          <a:p>
            <a:pPr algn="just">
              <a:buNone/>
            </a:pPr>
            <a:r>
              <a:rPr lang="es-EC" sz="1600" dirty="0" smtClean="0"/>
              <a:t>	La Gestión de Tecnología es un factor crítico de éxito y en la mayor parte de los casos determinante para la operación y funcionamiento correcto y seguro de las organizaciones, se han desarrollado marcos de referencia y estándares a nivel mundial que permitan alinear los objetivos de TI con los objetivos generales de las organizaciones e instituciones</a:t>
            </a:r>
            <a:endParaRPr lang="es-ES" sz="1600" dirty="0" smtClean="0"/>
          </a:p>
          <a:p>
            <a:r>
              <a:rPr lang="es-ES" dirty="0" smtClean="0"/>
              <a:t>Planteamiento del problema.</a:t>
            </a:r>
          </a:p>
          <a:p>
            <a:pPr algn="just">
              <a:buNone/>
            </a:pPr>
            <a:r>
              <a:rPr lang="es-ES" sz="1900" dirty="0" smtClean="0"/>
              <a:t>	</a:t>
            </a:r>
            <a:r>
              <a:rPr lang="es-ES" sz="1700" dirty="0" smtClean="0"/>
              <a:t>El levantamiento de requerimientos es esencial en el arranque de cualquier proyecto de software o de cualquier proyecto de tecnología; por lo que se debe tener definido, documentado y difundido los procesos y procedimientos; dentro de la Secretaria de Gobierno Electrónico existen procesos que no están formalizados y no existen guías  que indiquen como hacerlo de la forma más efectiva posible.</a:t>
            </a:r>
            <a:endParaRPr lang="es-EC" sz="1700" dirty="0"/>
          </a:p>
        </p:txBody>
      </p:sp>
    </p:spTree>
    <p:extLst>
      <p:ext uri="{BB962C8B-B14F-4D97-AF65-F5344CB8AC3E}">
        <p14:creationId xmlns:p14="http://schemas.microsoft.com/office/powerpoint/2010/main" val="410691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35522" y="1570112"/>
            <a:ext cx="6516798" cy="1066800"/>
          </a:xfrm>
        </p:spPr>
        <p:txBody>
          <a:bodyPr/>
          <a:lstStyle/>
          <a:p>
            <a:r>
              <a:rPr lang="es-MX" sz="3600" dirty="0" smtClean="0"/>
              <a:t>OBJETIVO GENERAL</a:t>
            </a:r>
            <a:endParaRPr lang="es-MX" sz="3600" dirty="0"/>
          </a:p>
        </p:txBody>
      </p:sp>
      <p:sp>
        <p:nvSpPr>
          <p:cNvPr id="2" name="1 Marcador de contenido"/>
          <p:cNvSpPr>
            <a:spLocks noGrp="1"/>
          </p:cNvSpPr>
          <p:nvPr>
            <p:ph idx="1"/>
          </p:nvPr>
        </p:nvSpPr>
        <p:spPr>
          <a:xfrm>
            <a:off x="935522" y="3052936"/>
            <a:ext cx="6516798" cy="2248272"/>
          </a:xfrm>
        </p:spPr>
        <p:txBody>
          <a:bodyPr/>
          <a:lstStyle/>
          <a:p>
            <a:pPr marL="45720" indent="0" algn="just">
              <a:buNone/>
            </a:pPr>
            <a:r>
              <a:rPr lang="es-ES" dirty="0"/>
              <a:t>Evaluar y realizar una propuesta de mejora de los procesos de levantamiento de requerimientos para el desarrollo de aplicaciones en la Subsecretaría de Gobierno Electrónico, basados en el marco de referencia Cobit  versión 4.1, bajo el dominio Adquirir e implementar.</a:t>
            </a:r>
            <a:endParaRPr lang="es-MX" dirty="0"/>
          </a:p>
          <a:p>
            <a:pPr marL="0" indent="0">
              <a:buNone/>
            </a:pPr>
            <a:endParaRPr lang="es-MX" dirty="0"/>
          </a:p>
        </p:txBody>
      </p:sp>
    </p:spTree>
    <p:extLst>
      <p:ext uri="{BB962C8B-B14F-4D97-AF65-F5344CB8AC3E}">
        <p14:creationId xmlns:p14="http://schemas.microsoft.com/office/powerpoint/2010/main" val="150487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OBJETIVOS ESPECÍFICOS</a:t>
            </a:r>
            <a:endParaRPr lang="es-MX" sz="4000" dirty="0"/>
          </a:p>
        </p:txBody>
      </p:sp>
      <p:sp>
        <p:nvSpPr>
          <p:cNvPr id="2" name="1 Marcador de contenido"/>
          <p:cNvSpPr>
            <a:spLocks noGrp="1"/>
          </p:cNvSpPr>
          <p:nvPr>
            <p:ph idx="1"/>
          </p:nvPr>
        </p:nvSpPr>
        <p:spPr/>
        <p:txBody>
          <a:bodyPr>
            <a:normAutofit fontScale="92500" lnSpcReduction="10000"/>
          </a:bodyPr>
          <a:lstStyle/>
          <a:p>
            <a:pPr lvl="0" algn="just"/>
            <a:r>
              <a:rPr lang="es-ES" dirty="0"/>
              <a:t>Conocer la situación actual de los procesos en el Área de Desarrollo de la SGE, en cuanto al levantamiento de requerimientos, determinando su estado de madurez, basado en Cobit 4.1.</a:t>
            </a:r>
            <a:endParaRPr lang="es-MX" dirty="0"/>
          </a:p>
          <a:p>
            <a:pPr lvl="0" algn="just"/>
            <a:r>
              <a:rPr lang="es-ES" dirty="0"/>
              <a:t>Evaluar el proceso levantamiento de requerimientos, para establecer riesgos y prioridades.</a:t>
            </a:r>
            <a:endParaRPr lang="es-MX" dirty="0"/>
          </a:p>
          <a:p>
            <a:pPr lvl="0" algn="just"/>
            <a:r>
              <a:rPr lang="es-ES" dirty="0"/>
              <a:t>Formalizar los procesos actuales para el levantamiento de requerimientos, bajo el marco de referencia de Cobit 4.1, dominio Adquirir e implementar, aplicando el objetivo de control AI1.</a:t>
            </a:r>
            <a:endParaRPr lang="es-MX" dirty="0"/>
          </a:p>
          <a:p>
            <a:pPr lvl="0" algn="just"/>
            <a:r>
              <a:rPr lang="es-ES" dirty="0"/>
              <a:t>Desarrollar los procesos necesarios para el levantamiento de requerimientos, bajo el marco de referencia de Cobit 4.1, dominio Adquirir e implementar, aplicando el objetivo de control AI1.</a:t>
            </a:r>
            <a:endParaRPr lang="es-MX" dirty="0"/>
          </a:p>
          <a:p>
            <a:endParaRPr lang="es-MX" dirty="0"/>
          </a:p>
        </p:txBody>
      </p:sp>
    </p:spTree>
    <p:extLst>
      <p:ext uri="{BB962C8B-B14F-4D97-AF65-F5344CB8AC3E}">
        <p14:creationId xmlns:p14="http://schemas.microsoft.com/office/powerpoint/2010/main" val="414068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99117" y="404664"/>
            <a:ext cx="6516798" cy="1066800"/>
          </a:xfrm>
        </p:spPr>
        <p:txBody>
          <a:bodyPr/>
          <a:lstStyle/>
          <a:p>
            <a:r>
              <a:rPr lang="es-MX" sz="4000" dirty="0" smtClean="0"/>
              <a:t>COBIT 4.1</a:t>
            </a:r>
            <a:endParaRPr lang="es-MX" sz="4000" dirty="0"/>
          </a:p>
        </p:txBody>
      </p:sp>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1739448"/>
            <a:ext cx="6260097" cy="4713888"/>
          </a:xfrm>
        </p:spPr>
      </p:pic>
    </p:spTree>
    <p:extLst>
      <p:ext uri="{BB962C8B-B14F-4D97-AF65-F5344CB8AC3E}">
        <p14:creationId xmlns:p14="http://schemas.microsoft.com/office/powerpoint/2010/main" val="239164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99117" y="332656"/>
            <a:ext cx="6516798" cy="1066800"/>
          </a:xfrm>
        </p:spPr>
        <p:txBody>
          <a:bodyPr/>
          <a:lstStyle/>
          <a:p>
            <a:r>
              <a:rPr lang="es-MX" sz="4000" dirty="0" smtClean="0"/>
              <a:t>PROCESOS</a:t>
            </a:r>
            <a:endParaRPr lang="es-MX" sz="4000" dirty="0"/>
          </a:p>
        </p:txBody>
      </p:sp>
      <p:pic>
        <p:nvPicPr>
          <p:cNvPr id="4" name="3 Marcador de contenido" descr="tipo-procesos.gif"/>
          <p:cNvPicPr>
            <a:picLocks noGrp="1" noChangeAspect="1"/>
          </p:cNvPicPr>
          <p:nvPr>
            <p:ph idx="1"/>
          </p:nvPr>
        </p:nvPicPr>
        <p:blipFill>
          <a:blip r:embed="rId2" cstate="print"/>
          <a:stretch>
            <a:fillRect/>
          </a:stretch>
        </p:blipFill>
        <p:spPr>
          <a:xfrm>
            <a:off x="1115616" y="1556792"/>
            <a:ext cx="6671072" cy="4447381"/>
          </a:xfrm>
        </p:spPr>
      </p:pic>
    </p:spTree>
    <p:extLst>
      <p:ext uri="{BB962C8B-B14F-4D97-AF65-F5344CB8AC3E}">
        <p14:creationId xmlns:p14="http://schemas.microsoft.com/office/powerpoint/2010/main" val="16822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METODOLOGÍA (I)</a:t>
            </a:r>
            <a:endParaRPr lang="es-MX" sz="4000" dirty="0"/>
          </a:p>
        </p:txBody>
      </p:sp>
      <p:sp>
        <p:nvSpPr>
          <p:cNvPr id="5" name="4 Marcador de contenido"/>
          <p:cNvSpPr>
            <a:spLocks noGrp="1"/>
          </p:cNvSpPr>
          <p:nvPr>
            <p:ph idx="1"/>
          </p:nvPr>
        </p:nvSpPr>
        <p:spPr/>
        <p:txBody>
          <a:bodyPr/>
          <a:lstStyle/>
          <a:p>
            <a:pPr algn="just"/>
            <a:r>
              <a:rPr lang="es-EC" sz="2000" b="1" dirty="0" smtClean="0"/>
              <a:t>Investigación Proyectiva</a:t>
            </a:r>
            <a:r>
              <a:rPr lang="es-EC" sz="2000" dirty="0" smtClean="0"/>
              <a:t>, </a:t>
            </a:r>
            <a:r>
              <a:rPr lang="es-ES" sz="2000" dirty="0" smtClean="0"/>
              <a:t>el resultado de esta investigación se reflejará en la propuesta de mejora de los procesos relacionados al levantamiento de requerimientos y se pondrá a consideración de la Subsecretaría.</a:t>
            </a:r>
          </a:p>
          <a:p>
            <a:pPr algn="just"/>
            <a:r>
              <a:rPr lang="es-ES" sz="2000" b="1" dirty="0" smtClean="0"/>
              <a:t>Investigación Descriptiva</a:t>
            </a:r>
            <a:r>
              <a:rPr lang="es-ES" sz="2000" dirty="0" smtClean="0"/>
              <a:t>, la investigación descriptiva se aplicará para conocer a detalle los procesos que maneja la Subsecretaría con el fin de evaluar la situación actual.</a:t>
            </a:r>
            <a:endParaRPr lang="es-EC" sz="2000" dirty="0" smtClean="0"/>
          </a:p>
          <a:p>
            <a:pPr algn="just"/>
            <a:r>
              <a:rPr lang="es-EC" sz="2000" b="1" dirty="0" smtClean="0"/>
              <a:t>Investigación Aplicada</a:t>
            </a:r>
            <a:r>
              <a:rPr lang="es-EC" sz="2000" dirty="0" smtClean="0"/>
              <a:t>, </a:t>
            </a:r>
            <a:r>
              <a:rPr lang="es-ES" sz="2000" dirty="0" smtClean="0"/>
              <a:t>en el proyecto se requiere conocer de manera detallada los conceptos teóricos y definiciones de los temas que están relacionados. </a:t>
            </a:r>
            <a:endParaRPr lang="es-EC" sz="2000" dirty="0" smtClean="0"/>
          </a:p>
          <a:p>
            <a:endParaRPr lang="es-EC" sz="2000" dirty="0" smtClean="0"/>
          </a:p>
          <a:p>
            <a:endParaRPr lang="es-EC" dirty="0"/>
          </a:p>
        </p:txBody>
      </p:sp>
    </p:spTree>
    <p:extLst>
      <p:ext uri="{BB962C8B-B14F-4D97-AF65-F5344CB8AC3E}">
        <p14:creationId xmlns:p14="http://schemas.microsoft.com/office/powerpoint/2010/main" val="16822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sz="4000" dirty="0" smtClean="0"/>
              <a:t>METODOLOGÍA (II)</a:t>
            </a:r>
            <a:endParaRPr lang="es-MX" sz="4000" dirty="0"/>
          </a:p>
        </p:txBody>
      </p:sp>
      <p:sp>
        <p:nvSpPr>
          <p:cNvPr id="5" name="4 Marcador de contenido"/>
          <p:cNvSpPr>
            <a:spLocks noGrp="1"/>
          </p:cNvSpPr>
          <p:nvPr>
            <p:ph idx="1"/>
          </p:nvPr>
        </p:nvSpPr>
        <p:spPr/>
        <p:txBody>
          <a:bodyPr/>
          <a:lstStyle/>
          <a:p>
            <a:r>
              <a:rPr lang="es-EC" sz="2000" b="1" dirty="0" smtClean="0"/>
              <a:t>Métodos de Investigación </a:t>
            </a:r>
          </a:p>
          <a:p>
            <a:pPr lvl="1" algn="just"/>
            <a:r>
              <a:rPr lang="es-EC" sz="1800" b="1" dirty="0" smtClean="0"/>
              <a:t>Inductivo, </a:t>
            </a:r>
            <a:r>
              <a:rPr lang="es-ES" sz="1800" dirty="0" smtClean="0"/>
              <a:t>éste método nos permitió en la investigación recopilar información valiosa cuando se realizó la evaluación a los procesos, tema del estudio.</a:t>
            </a:r>
          </a:p>
          <a:p>
            <a:pPr lvl="1" algn="just"/>
            <a:r>
              <a:rPr lang="es-ES" sz="1800" b="1" dirty="0" smtClean="0"/>
              <a:t>Deductivo,</a:t>
            </a:r>
            <a:r>
              <a:rPr lang="es-ES" sz="1800" dirty="0" smtClean="0"/>
              <a:t> éste método se utilizó en la investigación, cuando se analizó la mejores prácticas internacionales que sirven de referencia en la evaluación de los procesos actuales, además fue muy importante en el desarrollo del marco teórico.</a:t>
            </a:r>
            <a:endParaRPr lang="es-EC" sz="1800" b="1" dirty="0" smtClean="0"/>
          </a:p>
          <a:p>
            <a:r>
              <a:rPr lang="es-EC" sz="2000" b="1" dirty="0" smtClean="0"/>
              <a:t>Técnicas de Investigación</a:t>
            </a:r>
          </a:p>
          <a:p>
            <a:pPr lvl="1"/>
            <a:r>
              <a:rPr lang="es-EC" sz="1800" b="1" dirty="0" smtClean="0"/>
              <a:t>Entrevista.</a:t>
            </a:r>
          </a:p>
          <a:p>
            <a:pPr lvl="1"/>
            <a:r>
              <a:rPr lang="es-EC" sz="2000" b="1" dirty="0" smtClean="0"/>
              <a:t>Observación</a:t>
            </a:r>
          </a:p>
          <a:p>
            <a:pPr>
              <a:buNone/>
            </a:pPr>
            <a:endParaRPr lang="es-EC" sz="2000" dirty="0" smtClean="0"/>
          </a:p>
          <a:p>
            <a:endParaRPr lang="es-EC" sz="2000" dirty="0" smtClean="0"/>
          </a:p>
          <a:p>
            <a:endParaRPr lang="es-EC" dirty="0"/>
          </a:p>
        </p:txBody>
      </p:sp>
    </p:spTree>
    <p:extLst>
      <p:ext uri="{BB962C8B-B14F-4D97-AF65-F5344CB8AC3E}">
        <p14:creationId xmlns:p14="http://schemas.microsoft.com/office/powerpoint/2010/main" val="16822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TS102895266</Template>
  <TotalTime>638</TotalTime>
  <Words>1056</Words>
  <Application>Microsoft Office PowerPoint</Application>
  <PresentationFormat>Presentación en pantalla (4:3)</PresentationFormat>
  <Paragraphs>88</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Business Contrast 16x9</vt:lpstr>
      <vt:lpstr>  UNIDAD DE GESTIÓN DE POSTGRADOS</vt:lpstr>
      <vt:lpstr>AGENDA</vt:lpstr>
      <vt:lpstr>INTRODUCCIÓN</vt:lpstr>
      <vt:lpstr>OBJETIVO GENERAL</vt:lpstr>
      <vt:lpstr>OBJETIVOS ESPECÍFICOS</vt:lpstr>
      <vt:lpstr>COBIT 4.1</vt:lpstr>
      <vt:lpstr>PROCESOS</vt:lpstr>
      <vt:lpstr>METODOLOGÍA (I)</vt:lpstr>
      <vt:lpstr>METODOLOGÍA (II)</vt:lpstr>
      <vt:lpstr>LA SUBSECRETARÍA DE GOBIERNO ELECTRÓNICO (I)</vt:lpstr>
      <vt:lpstr>LA SUBSECRETARÍA DE GOBIERNO ELECTRÓNICO (II)</vt:lpstr>
      <vt:lpstr>LA SUBSECRETARÍA DE GOBIERNO ELECTRÓNICO (III)</vt:lpstr>
      <vt:lpstr>EVALUACIÓN (I)</vt:lpstr>
      <vt:lpstr>EVALUACIÓN (II)</vt:lpstr>
      <vt:lpstr>PROPUESTA (I)</vt:lpstr>
      <vt:lpstr>PROPUESTA (II)</vt:lpstr>
      <vt:lpstr>CONCLUSIONES</vt:lpstr>
      <vt:lpstr>RECOMENDACIONES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Ejempl</dc:creator>
  <cp:lastModifiedBy>Ejempl</cp:lastModifiedBy>
  <cp:revision>55</cp:revision>
  <dcterms:created xsi:type="dcterms:W3CDTF">2014-06-01T11:29:16Z</dcterms:created>
  <dcterms:modified xsi:type="dcterms:W3CDTF">2014-06-03T11:18:54Z</dcterms:modified>
</cp:coreProperties>
</file>