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64" r:id="rId1"/>
  </p:sldMasterIdLst>
  <p:notesMasterIdLst>
    <p:notesMasterId r:id="rId28"/>
  </p:notesMasterIdLst>
  <p:handoutMasterIdLst>
    <p:handoutMasterId r:id="rId29"/>
  </p:handoutMasterIdLst>
  <p:sldIdLst>
    <p:sldId id="281" r:id="rId2"/>
    <p:sldId id="287" r:id="rId3"/>
    <p:sldId id="260" r:id="rId4"/>
    <p:sldId id="282" r:id="rId5"/>
    <p:sldId id="258"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84" r:id="rId20"/>
    <p:sldId id="276" r:id="rId21"/>
    <p:sldId id="277" r:id="rId22"/>
    <p:sldId id="278" r:id="rId23"/>
    <p:sldId id="279" r:id="rId24"/>
    <p:sldId id="280" r:id="rId25"/>
    <p:sldId id="288" r:id="rId26"/>
    <p:sldId id="28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87826" autoAdjust="0"/>
  </p:normalViewPr>
  <p:slideViewPr>
    <p:cSldViewPr>
      <p:cViewPr>
        <p:scale>
          <a:sx n="80" d="100"/>
          <a:sy n="80" d="100"/>
        </p:scale>
        <p:origin x="-157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ECD396-14D3-4975-B235-114E38B91B04}" type="datetimeFigureOut">
              <a:rPr lang="en-US" smtClean="0"/>
              <a:pPr/>
              <a:t>9/27/2014</a:t>
            </a:fld>
            <a:endParaRPr lang="en-U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CF2FBD-52DA-4AAD-A325-9545ED43B9D5}" type="slidenum">
              <a:rPr lang="en-US" smtClean="0"/>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5F7B4C-B48A-46BD-A1E8-E81CD4048F31}" type="datetimeFigureOut">
              <a:rPr lang="en-US" smtClean="0"/>
              <a:pPr/>
              <a:t>9/27/2014</a:t>
            </a:fld>
            <a:endParaRPr lang="en-U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00DD02-44AF-4BFA-96D7-D1F247D5B3C6}" type="slidenum">
              <a:rPr lang="en-US" smtClean="0"/>
              <a:pPr/>
              <a:t>‹Nº›</a:t>
            </a:fld>
            <a:endParaRPr lang="en-US" dirty="0"/>
          </a:p>
        </p:txBody>
      </p:sp>
    </p:spTree>
    <p:extLst>
      <p:ext uri="{BB962C8B-B14F-4D97-AF65-F5344CB8AC3E}">
        <p14:creationId xmlns="" xmlns:p14="http://schemas.microsoft.com/office/powerpoint/2010/main" val="1435895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dirty="0"/>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C" sz="1200" dirty="0" smtClean="0"/>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200" b="0" i="0" u="none" strike="noStrike" cap="none" normalizeH="0" baseline="0" dirty="0" smtClean="0">
              <a:ln>
                <a:noFill/>
              </a:ln>
              <a:solidFill>
                <a:schemeClr val="tx1"/>
              </a:solidFill>
              <a:effectLst/>
              <a:cs typeface="Arial" pitchFamily="34" charset="0"/>
            </a:endParaRPr>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noProof="0" dirty="0" smtClean="0">
              <a:ln>
                <a:noFill/>
              </a:ln>
              <a:solidFill>
                <a:schemeClr val="tx1"/>
              </a:solidFill>
              <a:effectLst/>
              <a:latin typeface="+mn-lt"/>
              <a:ea typeface="Calibri" pitchFamily="34" charset="0"/>
              <a:cs typeface="Times New Roman" pitchFamily="18" charset="0"/>
            </a:endParaRPr>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dirty="0"/>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dirty="0"/>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dirty="0"/>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dirty="0"/>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26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dirty="0"/>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baseline="0" dirty="0" smtClean="0"/>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dirty="0"/>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dirty="0"/>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900DD02-44AF-4BFA-96D7-D1F247D5B3C6}"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6E9C7781-43CB-46A5-B054-29B3E7F89B64}" type="datetimeFigureOut">
              <a:rPr lang="en-US" smtClean="0"/>
              <a:pPr/>
              <a:t>9/27/2014</a:t>
            </a:fld>
            <a:endParaRPr lang="en-US" dirty="0"/>
          </a:p>
        </p:txBody>
      </p:sp>
      <p:sp>
        <p:nvSpPr>
          <p:cNvPr id="20" name="19 Marcador de pie de página"/>
          <p:cNvSpPr>
            <a:spLocks noGrp="1"/>
          </p:cNvSpPr>
          <p:nvPr>
            <p:ph type="ftr" sz="quarter" idx="11"/>
          </p:nvPr>
        </p:nvSpPr>
        <p:spPr/>
        <p:txBody>
          <a:bodyPr/>
          <a:lstStyle>
            <a:extLst/>
          </a:lstStyle>
          <a:p>
            <a:endParaRPr lang="en-US" dirty="0"/>
          </a:p>
        </p:txBody>
      </p:sp>
      <p:sp>
        <p:nvSpPr>
          <p:cNvPr id="10" name="9 Marcador de número de diapositiva"/>
          <p:cNvSpPr>
            <a:spLocks noGrp="1"/>
          </p:cNvSpPr>
          <p:nvPr>
            <p:ph type="sldNum" sz="quarter" idx="12"/>
          </p:nvPr>
        </p:nvSpPr>
        <p:spPr/>
        <p:txBody>
          <a:bodyPr/>
          <a:lstStyle>
            <a:extLst/>
          </a:lstStyle>
          <a:p>
            <a:fld id="{D5C3EEA0-EA6F-4E0D-A9C1-5B71B6D4FC60}" type="slidenum">
              <a:rPr lang="en-US" smtClean="0"/>
              <a:pPr/>
              <a:t>‹Nº›</a:t>
            </a:fld>
            <a:endParaRPr lang="en-US" dirty="0"/>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E9C7781-43CB-46A5-B054-29B3E7F89B64}" type="datetimeFigureOut">
              <a:rPr lang="en-US" smtClean="0"/>
              <a:pPr/>
              <a:t>9/27/2014</a:t>
            </a:fld>
            <a:endParaRPr lang="en-US" dirty="0"/>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D5C3EEA0-EA6F-4E0D-A9C1-5B71B6D4FC60}" type="slidenum">
              <a:rPr lang="en-US" smtClean="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E9C7781-43CB-46A5-B054-29B3E7F89B64}" type="datetimeFigureOut">
              <a:rPr lang="en-US" smtClean="0"/>
              <a:pPr/>
              <a:t>9/27/2014</a:t>
            </a:fld>
            <a:endParaRPr lang="en-US" dirty="0"/>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D5C3EEA0-EA6F-4E0D-A9C1-5B71B6D4FC60}"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E9C7781-43CB-46A5-B054-29B3E7F89B64}" type="datetimeFigureOut">
              <a:rPr lang="en-US" smtClean="0"/>
              <a:pPr/>
              <a:t>9/27/2014</a:t>
            </a:fld>
            <a:endParaRPr lang="en-US" dirty="0"/>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D5C3EEA0-EA6F-4E0D-A9C1-5B71B6D4FC60}"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6E9C7781-43CB-46A5-B054-29B3E7F89B64}" type="datetimeFigureOut">
              <a:rPr lang="en-US" smtClean="0"/>
              <a:pPr/>
              <a:t>9/27/2014</a:t>
            </a:fld>
            <a:endParaRPr lang="en-US" dirty="0"/>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D5C3EEA0-EA6F-4E0D-A9C1-5B71B6D4FC60}" type="slidenum">
              <a:rPr lang="en-US" smtClean="0"/>
              <a:pPr/>
              <a:t>‹Nº›</a:t>
            </a:fld>
            <a:endParaRPr lang="en-US" dirty="0"/>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6E9C7781-43CB-46A5-B054-29B3E7F89B64}" type="datetimeFigureOut">
              <a:rPr lang="en-US" smtClean="0"/>
              <a:pPr/>
              <a:t>9/27/2014</a:t>
            </a:fld>
            <a:endParaRPr lang="en-US" dirty="0"/>
          </a:p>
        </p:txBody>
      </p:sp>
      <p:sp>
        <p:nvSpPr>
          <p:cNvPr id="6" name="5 Marcador de pie de página"/>
          <p:cNvSpPr>
            <a:spLocks noGrp="1"/>
          </p:cNvSpPr>
          <p:nvPr>
            <p:ph type="ftr" sz="quarter" idx="11"/>
          </p:nvPr>
        </p:nvSpPr>
        <p:spPr/>
        <p:txBody>
          <a:bodyPr/>
          <a:lstStyle>
            <a:extLst/>
          </a:lstStyle>
          <a:p>
            <a:endParaRPr lang="en-US" dirty="0"/>
          </a:p>
        </p:txBody>
      </p:sp>
      <p:sp>
        <p:nvSpPr>
          <p:cNvPr id="7" name="6 Marcador de número de diapositiva"/>
          <p:cNvSpPr>
            <a:spLocks noGrp="1"/>
          </p:cNvSpPr>
          <p:nvPr>
            <p:ph type="sldNum" sz="quarter" idx="12"/>
          </p:nvPr>
        </p:nvSpPr>
        <p:spPr/>
        <p:txBody>
          <a:bodyPr/>
          <a:lstStyle>
            <a:extLst/>
          </a:lstStyle>
          <a:p>
            <a:fld id="{D5C3EEA0-EA6F-4E0D-A9C1-5B71B6D4FC60}"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6E9C7781-43CB-46A5-B054-29B3E7F89B64}" type="datetimeFigureOut">
              <a:rPr lang="en-US" smtClean="0"/>
              <a:pPr/>
              <a:t>9/27/2014</a:t>
            </a:fld>
            <a:endParaRPr lang="en-US" dirty="0"/>
          </a:p>
        </p:txBody>
      </p:sp>
      <p:sp>
        <p:nvSpPr>
          <p:cNvPr id="8" name="7 Marcador de pie de página"/>
          <p:cNvSpPr>
            <a:spLocks noGrp="1"/>
          </p:cNvSpPr>
          <p:nvPr>
            <p:ph type="ftr" sz="quarter" idx="11"/>
          </p:nvPr>
        </p:nvSpPr>
        <p:spPr/>
        <p:txBody>
          <a:bodyPr/>
          <a:lstStyle>
            <a:extLst/>
          </a:lstStyle>
          <a:p>
            <a:endParaRPr lang="en-US" dirty="0"/>
          </a:p>
        </p:txBody>
      </p:sp>
      <p:sp>
        <p:nvSpPr>
          <p:cNvPr id="9" name="8 Marcador de número de diapositiva"/>
          <p:cNvSpPr>
            <a:spLocks noGrp="1"/>
          </p:cNvSpPr>
          <p:nvPr>
            <p:ph type="sldNum" sz="quarter" idx="12"/>
          </p:nvPr>
        </p:nvSpPr>
        <p:spPr/>
        <p:txBody>
          <a:bodyPr/>
          <a:lstStyle>
            <a:extLst/>
          </a:lstStyle>
          <a:p>
            <a:fld id="{D5C3EEA0-EA6F-4E0D-A9C1-5B71B6D4FC60}"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6E9C7781-43CB-46A5-B054-29B3E7F89B64}" type="datetimeFigureOut">
              <a:rPr lang="en-US" smtClean="0"/>
              <a:pPr/>
              <a:t>9/27/2014</a:t>
            </a:fld>
            <a:endParaRPr lang="en-US" dirty="0"/>
          </a:p>
        </p:txBody>
      </p:sp>
      <p:sp>
        <p:nvSpPr>
          <p:cNvPr id="4" name="3 Marcador de pie de página"/>
          <p:cNvSpPr>
            <a:spLocks noGrp="1"/>
          </p:cNvSpPr>
          <p:nvPr>
            <p:ph type="ftr" sz="quarter" idx="11"/>
          </p:nvPr>
        </p:nvSpPr>
        <p:spPr/>
        <p:txBody>
          <a:bodyPr/>
          <a:lstStyle>
            <a:extLst/>
          </a:lstStyle>
          <a:p>
            <a:endParaRPr lang="en-US" dirty="0"/>
          </a:p>
        </p:txBody>
      </p:sp>
      <p:sp>
        <p:nvSpPr>
          <p:cNvPr id="5" name="4 Marcador de número de diapositiva"/>
          <p:cNvSpPr>
            <a:spLocks noGrp="1"/>
          </p:cNvSpPr>
          <p:nvPr>
            <p:ph type="sldNum" sz="quarter" idx="12"/>
          </p:nvPr>
        </p:nvSpPr>
        <p:spPr/>
        <p:txBody>
          <a:bodyPr/>
          <a:lstStyle>
            <a:extLst/>
          </a:lstStyle>
          <a:p>
            <a:fld id="{D5C3EEA0-EA6F-4E0D-A9C1-5B71B6D4FC60}"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6E9C7781-43CB-46A5-B054-29B3E7F89B64}" type="datetimeFigureOut">
              <a:rPr lang="en-US" smtClean="0"/>
              <a:pPr/>
              <a:t>9/27/2014</a:t>
            </a:fld>
            <a:endParaRPr lang="en-US" dirty="0"/>
          </a:p>
        </p:txBody>
      </p:sp>
      <p:sp>
        <p:nvSpPr>
          <p:cNvPr id="3" name="2 Marcador de pie de página"/>
          <p:cNvSpPr>
            <a:spLocks noGrp="1"/>
          </p:cNvSpPr>
          <p:nvPr>
            <p:ph type="ftr" sz="quarter" idx="11"/>
          </p:nvPr>
        </p:nvSpPr>
        <p:spPr/>
        <p:txBody>
          <a:bodyPr/>
          <a:lstStyle>
            <a:extLst/>
          </a:lstStyle>
          <a:p>
            <a:endParaRPr lang="en-US" dirty="0"/>
          </a:p>
        </p:txBody>
      </p:sp>
      <p:sp>
        <p:nvSpPr>
          <p:cNvPr id="4" name="3 Marcador de número de diapositiva"/>
          <p:cNvSpPr>
            <a:spLocks noGrp="1"/>
          </p:cNvSpPr>
          <p:nvPr>
            <p:ph type="sldNum" sz="quarter" idx="12"/>
          </p:nvPr>
        </p:nvSpPr>
        <p:spPr/>
        <p:txBody>
          <a:bodyPr/>
          <a:lstStyle>
            <a:extLst/>
          </a:lstStyle>
          <a:p>
            <a:fld id="{D5C3EEA0-EA6F-4E0D-A9C1-5B71B6D4FC60}" type="slidenum">
              <a:rPr lang="en-US" smtClean="0"/>
              <a:pPr/>
              <a:t>‹Nº›</a:t>
            </a:fld>
            <a:endParaRPr lang="en-US" dirty="0"/>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6E9C7781-43CB-46A5-B054-29B3E7F89B64}" type="datetimeFigureOut">
              <a:rPr lang="en-US" smtClean="0"/>
              <a:pPr/>
              <a:t>9/27/2014</a:t>
            </a:fld>
            <a:endParaRPr lang="en-US" dirty="0"/>
          </a:p>
        </p:txBody>
      </p:sp>
      <p:sp>
        <p:nvSpPr>
          <p:cNvPr id="6" name="5 Marcador de pie de página"/>
          <p:cNvSpPr>
            <a:spLocks noGrp="1"/>
          </p:cNvSpPr>
          <p:nvPr>
            <p:ph type="ftr" sz="quarter" idx="11"/>
          </p:nvPr>
        </p:nvSpPr>
        <p:spPr/>
        <p:txBody>
          <a:bodyPr/>
          <a:lstStyle>
            <a:extLst/>
          </a:lstStyle>
          <a:p>
            <a:endParaRPr lang="en-US" dirty="0"/>
          </a:p>
        </p:txBody>
      </p:sp>
      <p:sp>
        <p:nvSpPr>
          <p:cNvPr id="7" name="6 Marcador de número de diapositiva"/>
          <p:cNvSpPr>
            <a:spLocks noGrp="1"/>
          </p:cNvSpPr>
          <p:nvPr>
            <p:ph type="sldNum" sz="quarter" idx="12"/>
          </p:nvPr>
        </p:nvSpPr>
        <p:spPr/>
        <p:txBody>
          <a:bodyPr/>
          <a:lstStyle>
            <a:extLst/>
          </a:lstStyle>
          <a:p>
            <a:fld id="{D5C3EEA0-EA6F-4E0D-A9C1-5B71B6D4FC60}"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6E9C7781-43CB-46A5-B054-29B3E7F89B64}" type="datetimeFigureOut">
              <a:rPr lang="en-US" smtClean="0"/>
              <a:pPr/>
              <a:t>9/27/2014</a:t>
            </a:fld>
            <a:endParaRPr lang="en-US" dirty="0"/>
          </a:p>
        </p:txBody>
      </p:sp>
      <p:sp>
        <p:nvSpPr>
          <p:cNvPr id="6" name="5 Marcador de pie de página"/>
          <p:cNvSpPr>
            <a:spLocks noGrp="1"/>
          </p:cNvSpPr>
          <p:nvPr>
            <p:ph type="ftr" sz="quarter" idx="11"/>
          </p:nvPr>
        </p:nvSpPr>
        <p:spPr/>
        <p:txBody>
          <a:bodyPr/>
          <a:lstStyle>
            <a:extLst/>
          </a:lstStyle>
          <a:p>
            <a:endParaRPr lang="en-US" dirty="0"/>
          </a:p>
        </p:txBody>
      </p:sp>
      <p:sp>
        <p:nvSpPr>
          <p:cNvPr id="7" name="6 Marcador de número de diapositiva"/>
          <p:cNvSpPr>
            <a:spLocks noGrp="1"/>
          </p:cNvSpPr>
          <p:nvPr>
            <p:ph type="sldNum" sz="quarter" idx="12"/>
          </p:nvPr>
        </p:nvSpPr>
        <p:spPr/>
        <p:txBody>
          <a:bodyPr/>
          <a:lstStyle>
            <a:extLst/>
          </a:lstStyle>
          <a:p>
            <a:fld id="{D5C3EEA0-EA6F-4E0D-A9C1-5B71B6D4FC60}" type="slidenum">
              <a:rPr lang="en-US" smtClean="0"/>
              <a:pPr/>
              <a:t>‹Nº›</a:t>
            </a:fld>
            <a:endParaRPr lang="en-US" dirty="0"/>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E9C7781-43CB-46A5-B054-29B3E7F89B64}" type="datetimeFigureOut">
              <a:rPr lang="en-US" smtClean="0"/>
              <a:pPr/>
              <a:t>9/27/2014</a:t>
            </a:fld>
            <a:endParaRPr lang="en-US" dirty="0"/>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5C3EEA0-EA6F-4E0D-A9C1-5B71B6D4FC60}" type="slidenum">
              <a:rPr lang="en-US" smtClean="0"/>
              <a:pPr/>
              <a:t>‹Nº›</a:t>
            </a:fld>
            <a:endParaRPr lang="en-US" dirty="0"/>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23.emf"/></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4" name="Picture 4" descr="http://1.bp.blogspot.com/-VoLw-EaNarI/Uaz2EL3eBzI/AAAAAAAAef0/jGUSgRuQdZQ/s320/1.jpg"/>
          <p:cNvPicPr>
            <a:picLocks noChangeAspect="1" noChangeArrowheads="1"/>
          </p:cNvPicPr>
          <p:nvPr/>
        </p:nvPicPr>
        <p:blipFill>
          <a:blip r:embed="rId3" cstate="print"/>
          <a:srcRect/>
          <a:stretch>
            <a:fillRect/>
          </a:stretch>
        </p:blipFill>
        <p:spPr bwMode="auto">
          <a:xfrm>
            <a:off x="0" y="0"/>
            <a:ext cx="9143996" cy="6858000"/>
          </a:xfrm>
          <a:prstGeom prst="rect">
            <a:avLst/>
          </a:prstGeom>
          <a:noFill/>
        </p:spPr>
      </p:pic>
      <p:sp>
        <p:nvSpPr>
          <p:cNvPr id="38913" name="Rectangle 1"/>
          <p:cNvSpPr>
            <a:spLocks noChangeArrowheads="1"/>
          </p:cNvSpPr>
          <p:nvPr/>
        </p:nvSpPr>
        <p:spPr bwMode="auto">
          <a:xfrm>
            <a:off x="714348" y="857232"/>
            <a:ext cx="771530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s-ES" sz="3200" b="1" dirty="0" smtClean="0"/>
              <a:t>Reutilización de los Ripios de Perforación en Base Agua como Material de Construcción.</a:t>
            </a:r>
          </a:p>
          <a:p>
            <a:pPr algn="ctr"/>
            <a:endParaRPr lang="en-US" sz="3200" dirty="0" smtClean="0"/>
          </a:p>
          <a:p>
            <a:pPr algn="ctr"/>
            <a:r>
              <a:rPr lang="es-ES" sz="2000" dirty="0" smtClean="0"/>
              <a:t>Rojas S. </a:t>
            </a:r>
            <a:r>
              <a:rPr lang="es-ES" sz="2000" baseline="30000" dirty="0" smtClean="0"/>
              <a:t>1 </a:t>
            </a:r>
            <a:r>
              <a:rPr lang="es-ES" sz="2000" dirty="0" smtClean="0"/>
              <a:t>, </a:t>
            </a:r>
            <a:r>
              <a:rPr lang="es-ES" sz="2000" dirty="0" err="1" smtClean="0"/>
              <a:t>Atiaga</a:t>
            </a:r>
            <a:r>
              <a:rPr lang="es-ES" sz="2000" dirty="0" smtClean="0"/>
              <a:t> Franco O.L.</a:t>
            </a:r>
            <a:r>
              <a:rPr lang="es-ES" sz="2000" baseline="30000" dirty="0" smtClean="0"/>
              <a:t>2</a:t>
            </a:r>
            <a:r>
              <a:rPr lang="es-ES" sz="2000" dirty="0" smtClean="0"/>
              <a:t>  </a:t>
            </a:r>
            <a:endParaRPr lang="en-US" sz="2000" dirty="0" smtClean="0"/>
          </a:p>
          <a:p>
            <a:r>
              <a:rPr lang="es-ES" sz="2000" dirty="0" smtClean="0">
                <a:solidFill>
                  <a:schemeClr val="bg2">
                    <a:lumMod val="90000"/>
                  </a:schemeClr>
                </a:solidFill>
              </a:rPr>
              <a:t> </a:t>
            </a:r>
          </a:p>
          <a:p>
            <a:endParaRPr lang="en-US" sz="2000" dirty="0" smtClean="0">
              <a:solidFill>
                <a:schemeClr val="bg2">
                  <a:lumMod val="90000"/>
                </a:schemeClr>
              </a:solidFill>
            </a:endParaRPr>
          </a:p>
          <a:p>
            <a:r>
              <a:rPr lang="es-ES" sz="2000" baseline="30000" dirty="0" smtClean="0">
                <a:solidFill>
                  <a:schemeClr val="bg2">
                    <a:lumMod val="90000"/>
                  </a:schemeClr>
                </a:solidFill>
              </a:rPr>
              <a:t>1</a:t>
            </a:r>
            <a:r>
              <a:rPr lang="es-ES" sz="2000" dirty="0" smtClean="0">
                <a:solidFill>
                  <a:schemeClr val="bg2">
                    <a:lumMod val="90000"/>
                  </a:schemeClr>
                </a:solidFill>
              </a:rPr>
              <a:t>Universidad de las Fuerzas Armadas-ESPE. Departamento de Ciencias de la Tierra y la Construcción, </a:t>
            </a:r>
            <a:r>
              <a:rPr lang="es-ES" sz="2000" dirty="0" err="1" smtClean="0">
                <a:solidFill>
                  <a:schemeClr val="bg2">
                    <a:lumMod val="90000"/>
                  </a:schemeClr>
                </a:solidFill>
              </a:rPr>
              <a:t>Sangolquí</a:t>
            </a:r>
            <a:r>
              <a:rPr lang="es-ES" sz="2000" dirty="0" smtClean="0">
                <a:solidFill>
                  <a:schemeClr val="bg2">
                    <a:lumMod val="90000"/>
                  </a:schemeClr>
                </a:solidFill>
              </a:rPr>
              <a:t>, Ecuador.  srenvironmental@gmail.com</a:t>
            </a:r>
            <a:endParaRPr lang="en-US" sz="2000" dirty="0" smtClean="0">
              <a:solidFill>
                <a:schemeClr val="bg2">
                  <a:lumMod val="90000"/>
                </a:schemeClr>
              </a:solidFill>
            </a:endParaRPr>
          </a:p>
          <a:p>
            <a:r>
              <a:rPr lang="es-ES" sz="2000" baseline="30000" dirty="0" smtClean="0">
                <a:solidFill>
                  <a:schemeClr val="bg2">
                    <a:lumMod val="90000"/>
                  </a:schemeClr>
                </a:solidFill>
              </a:rPr>
              <a:t>2</a:t>
            </a:r>
            <a:r>
              <a:rPr lang="es-ES" sz="2000" dirty="0" smtClean="0">
                <a:solidFill>
                  <a:schemeClr val="bg2">
                    <a:lumMod val="90000"/>
                  </a:schemeClr>
                </a:solidFill>
              </a:rPr>
              <a:t>Universidad de las Fuerzas Armadas-ESPE. Departamento de Ciencias de la Tierra y la Construcción, </a:t>
            </a:r>
            <a:r>
              <a:rPr lang="es-ES" sz="2000" dirty="0" err="1" smtClean="0">
                <a:solidFill>
                  <a:schemeClr val="bg2">
                    <a:lumMod val="90000"/>
                  </a:schemeClr>
                </a:solidFill>
              </a:rPr>
              <a:t>Sangolquí</a:t>
            </a:r>
            <a:r>
              <a:rPr lang="es-ES" sz="2000" dirty="0" smtClean="0">
                <a:solidFill>
                  <a:schemeClr val="bg2">
                    <a:lumMod val="90000"/>
                  </a:schemeClr>
                </a:solidFill>
              </a:rPr>
              <a:t>, Ecuador oatiaga@espe.edu.ec</a:t>
            </a:r>
            <a:endParaRPr lang="en-US" sz="2000" dirty="0">
              <a:solidFill>
                <a:schemeClr val="bg2">
                  <a:lumMod val="9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378412" y="1059404"/>
            <a:ext cx="3562642" cy="369332"/>
          </a:xfrm>
          <a:prstGeom prst="rect">
            <a:avLst/>
          </a:prstGeom>
        </p:spPr>
        <p:txBody>
          <a:bodyPr wrap="none">
            <a:spAutoFit/>
          </a:bodyPr>
          <a:lstStyle/>
          <a:p>
            <a:r>
              <a:rPr lang="es-ES" dirty="0" smtClean="0"/>
              <a:t>Humedad – Densidad 15% Cemento</a:t>
            </a:r>
            <a:endParaRPr lang="en-US" dirty="0"/>
          </a:p>
        </p:txBody>
      </p:sp>
      <p:pic>
        <p:nvPicPr>
          <p:cNvPr id="3" name="2 Imagen"/>
          <p:cNvPicPr/>
          <p:nvPr/>
        </p:nvPicPr>
        <p:blipFill>
          <a:blip r:embed="rId3" cstate="print"/>
          <a:srcRect/>
          <a:stretch>
            <a:fillRect/>
          </a:stretch>
        </p:blipFill>
        <p:spPr bwMode="auto">
          <a:xfrm>
            <a:off x="1878214" y="1357298"/>
            <a:ext cx="6480000" cy="396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357554" y="1059404"/>
            <a:ext cx="3562642" cy="369332"/>
          </a:xfrm>
          <a:prstGeom prst="rect">
            <a:avLst/>
          </a:prstGeom>
        </p:spPr>
        <p:txBody>
          <a:bodyPr wrap="none">
            <a:spAutoFit/>
          </a:bodyPr>
          <a:lstStyle/>
          <a:p>
            <a:r>
              <a:rPr lang="es-ES" dirty="0" smtClean="0"/>
              <a:t>Humedad – Densidad 20% Cemento</a:t>
            </a:r>
            <a:endParaRPr lang="en-US" dirty="0"/>
          </a:p>
        </p:txBody>
      </p:sp>
      <p:pic>
        <p:nvPicPr>
          <p:cNvPr id="3" name="2 Imagen"/>
          <p:cNvPicPr/>
          <p:nvPr/>
        </p:nvPicPr>
        <p:blipFill>
          <a:blip r:embed="rId3" cstate="print"/>
          <a:srcRect/>
          <a:stretch>
            <a:fillRect/>
          </a:stretch>
        </p:blipFill>
        <p:spPr bwMode="auto">
          <a:xfrm>
            <a:off x="1714480" y="1357298"/>
            <a:ext cx="6480000" cy="396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536" y="1000108"/>
            <a:ext cx="3562642" cy="369332"/>
          </a:xfrm>
          <a:prstGeom prst="rect">
            <a:avLst/>
          </a:prstGeom>
        </p:spPr>
        <p:txBody>
          <a:bodyPr wrap="none">
            <a:spAutoFit/>
          </a:bodyPr>
          <a:lstStyle/>
          <a:p>
            <a:r>
              <a:rPr lang="es-ES" dirty="0" smtClean="0"/>
              <a:t>Humedad – Densidad 25% Cemento</a:t>
            </a:r>
            <a:endParaRPr lang="en-US" dirty="0"/>
          </a:p>
        </p:txBody>
      </p:sp>
      <p:pic>
        <p:nvPicPr>
          <p:cNvPr id="3" name="2 Imagen"/>
          <p:cNvPicPr/>
          <p:nvPr/>
        </p:nvPicPr>
        <p:blipFill>
          <a:blip r:embed="rId3" cstate="print"/>
          <a:srcRect/>
          <a:stretch>
            <a:fillRect/>
          </a:stretch>
        </p:blipFill>
        <p:spPr bwMode="auto">
          <a:xfrm>
            <a:off x="1735338" y="1326388"/>
            <a:ext cx="6480000" cy="396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428992" y="1000108"/>
            <a:ext cx="3562642" cy="369332"/>
          </a:xfrm>
          <a:prstGeom prst="rect">
            <a:avLst/>
          </a:prstGeom>
        </p:spPr>
        <p:txBody>
          <a:bodyPr wrap="none">
            <a:spAutoFit/>
          </a:bodyPr>
          <a:lstStyle/>
          <a:p>
            <a:r>
              <a:rPr lang="es-ES" dirty="0" smtClean="0"/>
              <a:t>Humedad – Densidad 30% Cemento</a:t>
            </a:r>
            <a:endParaRPr lang="en-US" dirty="0"/>
          </a:p>
        </p:txBody>
      </p:sp>
      <p:pic>
        <p:nvPicPr>
          <p:cNvPr id="3" name="2 Imagen"/>
          <p:cNvPicPr/>
          <p:nvPr/>
        </p:nvPicPr>
        <p:blipFill>
          <a:blip r:embed="rId3" cstate="print"/>
          <a:srcRect/>
          <a:stretch>
            <a:fillRect/>
          </a:stretch>
        </p:blipFill>
        <p:spPr bwMode="auto">
          <a:xfrm>
            <a:off x="1857356" y="1326388"/>
            <a:ext cx="6480000" cy="396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536" y="1059404"/>
            <a:ext cx="3562642" cy="369332"/>
          </a:xfrm>
          <a:prstGeom prst="rect">
            <a:avLst/>
          </a:prstGeom>
        </p:spPr>
        <p:txBody>
          <a:bodyPr wrap="none">
            <a:spAutoFit/>
          </a:bodyPr>
          <a:lstStyle/>
          <a:p>
            <a:r>
              <a:rPr lang="es-ES" dirty="0" smtClean="0"/>
              <a:t>Humedad – Densidad 35% Cemento</a:t>
            </a:r>
            <a:endParaRPr lang="en-US" dirty="0"/>
          </a:p>
        </p:txBody>
      </p:sp>
      <p:pic>
        <p:nvPicPr>
          <p:cNvPr id="4" name="3 Imagen"/>
          <p:cNvPicPr/>
          <p:nvPr/>
        </p:nvPicPr>
        <p:blipFill>
          <a:blip r:embed="rId3" cstate="print"/>
          <a:srcRect/>
          <a:stretch>
            <a:fillRect/>
          </a:stretch>
        </p:blipFill>
        <p:spPr bwMode="auto">
          <a:xfrm>
            <a:off x="1806776" y="1357298"/>
            <a:ext cx="6480000" cy="396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536" y="1000108"/>
            <a:ext cx="3562642" cy="369332"/>
          </a:xfrm>
          <a:prstGeom prst="rect">
            <a:avLst/>
          </a:prstGeom>
        </p:spPr>
        <p:txBody>
          <a:bodyPr wrap="none">
            <a:spAutoFit/>
          </a:bodyPr>
          <a:lstStyle/>
          <a:p>
            <a:r>
              <a:rPr lang="es-ES" dirty="0" smtClean="0"/>
              <a:t>Humedad – Densidad 40% Cemento</a:t>
            </a:r>
            <a:endParaRPr lang="en-US" dirty="0"/>
          </a:p>
        </p:txBody>
      </p:sp>
      <p:pic>
        <p:nvPicPr>
          <p:cNvPr id="3" name="2 Imagen"/>
          <p:cNvPicPr/>
          <p:nvPr/>
        </p:nvPicPr>
        <p:blipFill>
          <a:blip r:embed="rId3" cstate="print"/>
          <a:srcRect/>
          <a:stretch>
            <a:fillRect/>
          </a:stretch>
        </p:blipFill>
        <p:spPr bwMode="auto">
          <a:xfrm>
            <a:off x="1663900" y="1326388"/>
            <a:ext cx="6480000" cy="396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306974" y="1000108"/>
            <a:ext cx="3562642" cy="369332"/>
          </a:xfrm>
          <a:prstGeom prst="rect">
            <a:avLst/>
          </a:prstGeom>
        </p:spPr>
        <p:txBody>
          <a:bodyPr wrap="none">
            <a:spAutoFit/>
          </a:bodyPr>
          <a:lstStyle/>
          <a:p>
            <a:r>
              <a:rPr lang="es-ES" dirty="0" smtClean="0"/>
              <a:t>Humedad – Densidad 45% Cemento</a:t>
            </a:r>
            <a:endParaRPr lang="en-US" dirty="0"/>
          </a:p>
        </p:txBody>
      </p:sp>
      <p:pic>
        <p:nvPicPr>
          <p:cNvPr id="4" name="3 Imagen"/>
          <p:cNvPicPr/>
          <p:nvPr/>
        </p:nvPicPr>
        <p:blipFill>
          <a:blip r:embed="rId3" cstate="print"/>
          <a:srcRect/>
          <a:stretch>
            <a:fillRect/>
          </a:stretch>
        </p:blipFill>
        <p:spPr bwMode="auto">
          <a:xfrm>
            <a:off x="1663900" y="1326388"/>
            <a:ext cx="6480000" cy="396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75856" y="908720"/>
            <a:ext cx="3562642" cy="369332"/>
          </a:xfrm>
          <a:prstGeom prst="rect">
            <a:avLst/>
          </a:prstGeom>
        </p:spPr>
        <p:txBody>
          <a:bodyPr wrap="none">
            <a:spAutoFit/>
          </a:bodyPr>
          <a:lstStyle/>
          <a:p>
            <a:r>
              <a:rPr lang="es-ES" dirty="0" smtClean="0"/>
              <a:t>Humedad – Densidad 50% Cemento</a:t>
            </a:r>
            <a:endParaRPr lang="en-US" dirty="0"/>
          </a:p>
        </p:txBody>
      </p:sp>
      <p:pic>
        <p:nvPicPr>
          <p:cNvPr id="3" name="2 Imagen"/>
          <p:cNvPicPr/>
          <p:nvPr/>
        </p:nvPicPr>
        <p:blipFill>
          <a:blip r:embed="rId3" cstate="print"/>
          <a:srcRect/>
          <a:stretch>
            <a:fillRect/>
          </a:stretch>
        </p:blipFill>
        <p:spPr bwMode="auto">
          <a:xfrm>
            <a:off x="1619672" y="1196752"/>
            <a:ext cx="6480000" cy="396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txBox="1">
            <a:spLocks/>
          </p:cNvSpPr>
          <p:nvPr/>
        </p:nvSpPr>
        <p:spPr>
          <a:xfrm>
            <a:off x="2123728" y="696686"/>
            <a:ext cx="5688632" cy="500066"/>
          </a:xfrm>
          <a:prstGeom prst="rect">
            <a:avLst/>
          </a:prstGeom>
        </p:spPr>
        <p:txBody>
          <a:bodyPr>
            <a:normAutofit fontScale="90000" lnSpcReduction="10000"/>
          </a:bodyPr>
          <a:lstStyle/>
          <a:p>
            <a:pPr marL="400050" marR="0" lvl="0" indent="-400050" defTabSz="914400" rtl="0" eaLnBrk="1" fontAlgn="auto" latinLnBrk="0" hangingPunct="1">
              <a:lnSpc>
                <a:spcPct val="100000"/>
              </a:lnSpc>
              <a:spcBef>
                <a:spcPct val="0"/>
              </a:spcBef>
              <a:spcAft>
                <a:spcPts val="0"/>
              </a:spcAft>
              <a:buClrTx/>
              <a:buSzTx/>
              <a:buFontTx/>
              <a:buAutoNum type="romanUcPeriod" startAt="2"/>
              <a:tabLst/>
              <a:defRPr/>
            </a:pPr>
            <a:r>
              <a:rPr lang="es-ES" sz="1600" b="1" dirty="0" smtClean="0">
                <a:ea typeface="+mj-ea"/>
                <a:cs typeface="+mj-cs"/>
              </a:rPr>
              <a:t>Alternativa I.- Fabricación de especímenes y ensayo de resistencia a la Compresión </a:t>
            </a:r>
            <a:r>
              <a:rPr lang="es-ES" sz="1600" b="1" dirty="0" err="1" smtClean="0">
                <a:ea typeface="+mj-ea"/>
                <a:cs typeface="+mj-cs"/>
              </a:rPr>
              <a:t>Incofinada</a:t>
            </a:r>
            <a:r>
              <a:rPr lang="es-ES" sz="1600" b="1" dirty="0" smtClean="0">
                <a:ea typeface="+mj-ea"/>
                <a:cs typeface="+mj-cs"/>
              </a:rPr>
              <a:t>. </a:t>
            </a:r>
            <a:endParaRPr kumimoji="0" lang="en-US" sz="1600" b="1" i="0" u="none" strike="noStrike" kern="1200" cap="none" spc="0" normalizeH="0" baseline="0" noProof="0" dirty="0" smtClean="0">
              <a:ln>
                <a:noFill/>
              </a:ln>
              <a:solidFill>
                <a:schemeClr val="tx1"/>
              </a:solidFill>
              <a:effectLst/>
              <a:uLnTx/>
              <a:uFillTx/>
              <a:ea typeface="+mj-ea"/>
              <a:cs typeface="+mj-cs"/>
            </a:endParaRPr>
          </a:p>
        </p:txBody>
      </p:sp>
      <p:graphicFrame>
        <p:nvGraphicFramePr>
          <p:cNvPr id="5" name="4 Tabla"/>
          <p:cNvGraphicFramePr>
            <a:graphicFrameLocks noGrp="1"/>
          </p:cNvGraphicFramePr>
          <p:nvPr/>
        </p:nvGraphicFramePr>
        <p:xfrm>
          <a:off x="2411760" y="1484783"/>
          <a:ext cx="5400600" cy="3960441"/>
        </p:xfrm>
        <a:graphic>
          <a:graphicData uri="http://schemas.openxmlformats.org/drawingml/2006/table">
            <a:tbl>
              <a:tblPr/>
              <a:tblGrid>
                <a:gridCol w="2042079"/>
                <a:gridCol w="2042079"/>
                <a:gridCol w="1316442"/>
              </a:tblGrid>
              <a:tr h="465935">
                <a:tc rowSpan="2">
                  <a:txBody>
                    <a:bodyPr/>
                    <a:lstStyle/>
                    <a:p>
                      <a:pPr marL="0" marR="0" algn="ctr">
                        <a:spcBef>
                          <a:spcPts val="0"/>
                        </a:spcBef>
                        <a:spcAft>
                          <a:spcPts val="0"/>
                        </a:spcAft>
                      </a:pPr>
                      <a:r>
                        <a:rPr lang="es-ES" sz="1200" b="1" dirty="0">
                          <a:solidFill>
                            <a:srgbClr val="FFFFFF"/>
                          </a:solidFill>
                          <a:latin typeface="Times New Roman"/>
                          <a:ea typeface="Times New Roman"/>
                          <a:cs typeface="Times New Roman"/>
                        </a:rPr>
                        <a:t>Contenido de Cemento</a:t>
                      </a:r>
                      <a:endParaRPr lang="en-US" sz="12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gridSpan="2">
                  <a:txBody>
                    <a:bodyPr/>
                    <a:lstStyle/>
                    <a:p>
                      <a:pPr marL="0" marR="0" algn="ctr">
                        <a:spcBef>
                          <a:spcPts val="0"/>
                        </a:spcBef>
                        <a:spcAft>
                          <a:spcPts val="0"/>
                        </a:spcAft>
                      </a:pPr>
                      <a:r>
                        <a:rPr lang="es-ES" sz="1200" b="1">
                          <a:solidFill>
                            <a:srgbClr val="FFFFFF"/>
                          </a:solidFill>
                          <a:latin typeface="Times New Roman"/>
                          <a:ea typeface="Times New Roman"/>
                          <a:cs typeface="Times New Roman"/>
                        </a:rPr>
                        <a:t>Resistencia a la Compresión Inconfinada (kg/cm</a:t>
                      </a:r>
                      <a:r>
                        <a:rPr lang="es-ES" sz="1200" b="1" baseline="30000">
                          <a:solidFill>
                            <a:srgbClr val="FFFFFF"/>
                          </a:solidFill>
                          <a:latin typeface="Times New Roman"/>
                          <a:ea typeface="Times New Roman"/>
                          <a:cs typeface="Times New Roman"/>
                        </a:rPr>
                        <a:t>2</a:t>
                      </a:r>
                      <a:r>
                        <a:rPr lang="es-ES" sz="1200" b="1">
                          <a:solidFill>
                            <a:srgbClr val="FFFFFF"/>
                          </a:solidFill>
                          <a:latin typeface="Times New Roman"/>
                          <a:ea typeface="Times New Roman"/>
                          <a:cs typeface="Times New Roman"/>
                        </a:rPr>
                        <a:t>)</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hMerge="1">
                  <a:txBody>
                    <a:bodyPr/>
                    <a:lstStyle/>
                    <a:p>
                      <a:endParaRPr lang="en-US"/>
                    </a:p>
                  </a:txBody>
                  <a:tcPr/>
                </a:tc>
              </a:tr>
              <a:tr h="232967">
                <a:tc vMerge="1">
                  <a:txBody>
                    <a:bodyPr/>
                    <a:lstStyle/>
                    <a:p>
                      <a:endParaRPr lang="en-US"/>
                    </a:p>
                  </a:txBody>
                  <a:tcPr/>
                </a:tc>
                <a:tc>
                  <a:txBody>
                    <a:bodyPr/>
                    <a:lstStyle/>
                    <a:p>
                      <a:pPr marL="0" marR="0" algn="ctr">
                        <a:spcBef>
                          <a:spcPts val="0"/>
                        </a:spcBef>
                        <a:spcAft>
                          <a:spcPts val="0"/>
                        </a:spcAft>
                      </a:pPr>
                      <a:r>
                        <a:rPr lang="es-ES" sz="1200" b="1">
                          <a:latin typeface="Times New Roman"/>
                          <a:ea typeface="Calibri"/>
                          <a:cs typeface="Times New Roman"/>
                        </a:rPr>
                        <a:t>7 días</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s-ES" sz="1200" b="1">
                          <a:latin typeface="Times New Roman"/>
                          <a:ea typeface="Calibri"/>
                          <a:cs typeface="Times New Roman"/>
                        </a:rPr>
                        <a:t>28 días</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32967">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0%</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9,69</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34,66</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967">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2%</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3,07</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6,37</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967">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5%</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12,07</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19,85</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967">
                <a:tc>
                  <a:txBody>
                    <a:bodyPr/>
                    <a:lstStyle/>
                    <a:p>
                      <a:pPr marL="0" marR="0" algn="ctr">
                        <a:spcBef>
                          <a:spcPts val="0"/>
                        </a:spcBef>
                        <a:spcAft>
                          <a:spcPts val="0"/>
                        </a:spcAft>
                      </a:pPr>
                      <a:r>
                        <a:rPr lang="es-ES" sz="1200" dirty="0">
                          <a:solidFill>
                            <a:srgbClr val="000000"/>
                          </a:solidFill>
                          <a:latin typeface="Times New Roman"/>
                          <a:ea typeface="Times New Roman"/>
                          <a:cs typeface="Times New Roman"/>
                        </a:rPr>
                        <a:t>10%</a:t>
                      </a:r>
                      <a:endParaRPr lang="en-US" sz="12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s-ES" sz="1200" dirty="0">
                          <a:solidFill>
                            <a:srgbClr val="000000"/>
                          </a:solidFill>
                          <a:latin typeface="Times New Roman"/>
                          <a:ea typeface="Times New Roman"/>
                          <a:cs typeface="Times New Roman"/>
                        </a:rPr>
                        <a:t>20,27</a:t>
                      </a:r>
                      <a:endParaRPr lang="en-US" sz="12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s-ES" sz="1200" dirty="0">
                          <a:solidFill>
                            <a:srgbClr val="000000"/>
                          </a:solidFill>
                          <a:latin typeface="Times New Roman"/>
                          <a:ea typeface="Times New Roman"/>
                          <a:cs typeface="Times New Roman"/>
                        </a:rPr>
                        <a:t>36,19</a:t>
                      </a:r>
                      <a:endParaRPr lang="en-US" sz="12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32967">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15%</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22,71</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39,81</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967">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20%</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49,15</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57,43</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967">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25%</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56,98</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90,65</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967">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30%</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55,21</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84,35</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967">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35%</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59,31</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91,92</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967">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40%</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73,71</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87,21</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967">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45%</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91,05</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111,33</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967">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50%</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96,41</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175,78</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935">
                <a:tc>
                  <a:txBody>
                    <a:bodyPr/>
                    <a:lstStyle/>
                    <a:p>
                      <a:pPr marL="0" marR="0" algn="ctr">
                        <a:spcBef>
                          <a:spcPts val="0"/>
                        </a:spcBef>
                        <a:spcAft>
                          <a:spcPts val="0"/>
                        </a:spcAft>
                      </a:pPr>
                      <a:r>
                        <a:rPr lang="es-ES" sz="1200" b="1">
                          <a:latin typeface="Times New Roman"/>
                          <a:ea typeface="Calibri"/>
                          <a:cs typeface="Times New Roman"/>
                        </a:rPr>
                        <a:t>Rangos HOLCIM ECUADOR</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s-ES" sz="1200">
                          <a:latin typeface="Times New Roman"/>
                          <a:ea typeface="Calibri"/>
                          <a:cs typeface="Times New Roman"/>
                        </a:rPr>
                        <a:t>14 - 28</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s-ES" sz="1200" dirty="0">
                          <a:latin typeface="Times New Roman"/>
                          <a:ea typeface="Calibri"/>
                          <a:cs typeface="Times New Roman"/>
                        </a:rPr>
                        <a:t>18 -42</a:t>
                      </a:r>
                      <a:endParaRPr lang="en-US" sz="12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1835696" y="620688"/>
            <a:ext cx="6408712" cy="500066"/>
          </a:xfrm>
          <a:prstGeom prst="rect">
            <a:avLst/>
          </a:prstGeom>
        </p:spPr>
        <p:txBody>
          <a:bodyPr>
            <a:normAutofit fontScale="90000" lnSpcReduction="10000"/>
          </a:bodyPr>
          <a:lstStyle/>
          <a:p>
            <a:pPr marL="400050" marR="0" lvl="0" indent="-400050" defTabSz="914400" rtl="0" eaLnBrk="1" fontAlgn="auto" latinLnBrk="0" hangingPunct="1">
              <a:lnSpc>
                <a:spcPct val="100000"/>
              </a:lnSpc>
              <a:spcBef>
                <a:spcPct val="0"/>
              </a:spcBef>
              <a:spcAft>
                <a:spcPts val="0"/>
              </a:spcAft>
              <a:buClrTx/>
              <a:buSzTx/>
              <a:buFont typeface="+mj-lt"/>
              <a:buAutoNum type="romanUcPeriod" startAt="3"/>
              <a:tabLst/>
              <a:defRPr/>
            </a:pPr>
            <a:r>
              <a:rPr lang="es-ES" sz="1600" b="1" dirty="0" smtClean="0">
                <a:ea typeface="+mj-ea"/>
                <a:cs typeface="+mj-cs"/>
              </a:rPr>
              <a:t>Alternativa II.- Fabricación de ladrillos y ensayo de resistencia a la Compresión </a:t>
            </a:r>
            <a:r>
              <a:rPr lang="es-ES" sz="1600" b="1" dirty="0" err="1" smtClean="0">
                <a:ea typeface="+mj-ea"/>
                <a:cs typeface="+mj-cs"/>
              </a:rPr>
              <a:t>Incofinada</a:t>
            </a:r>
            <a:r>
              <a:rPr lang="es-ES" sz="1600" b="1" dirty="0" smtClean="0">
                <a:ea typeface="+mj-ea"/>
                <a:cs typeface="+mj-cs"/>
              </a:rPr>
              <a:t>. </a:t>
            </a:r>
            <a:endParaRPr kumimoji="0" lang="en-US" sz="1600" b="1" i="0" u="none" strike="noStrike" kern="1200" cap="none" spc="0" normalizeH="0" baseline="0" noProof="0" dirty="0" smtClean="0">
              <a:ln>
                <a:noFill/>
              </a:ln>
              <a:solidFill>
                <a:schemeClr val="tx1"/>
              </a:solidFill>
              <a:effectLst/>
              <a:uLnTx/>
              <a:uFillTx/>
              <a:ea typeface="+mj-ea"/>
              <a:cs typeface="+mj-cs"/>
            </a:endParaRPr>
          </a:p>
        </p:txBody>
      </p:sp>
      <p:graphicFrame>
        <p:nvGraphicFramePr>
          <p:cNvPr id="4" name="3 Tabla"/>
          <p:cNvGraphicFramePr>
            <a:graphicFrameLocks noGrp="1"/>
          </p:cNvGraphicFramePr>
          <p:nvPr/>
        </p:nvGraphicFramePr>
        <p:xfrm>
          <a:off x="1763688" y="1268760"/>
          <a:ext cx="6350319" cy="4840306"/>
        </p:xfrm>
        <a:graphic>
          <a:graphicData uri="http://schemas.openxmlformats.org/drawingml/2006/table">
            <a:tbl>
              <a:tblPr/>
              <a:tblGrid>
                <a:gridCol w="1011090"/>
                <a:gridCol w="1005134"/>
                <a:gridCol w="1093806"/>
                <a:gridCol w="1031889"/>
                <a:gridCol w="668383"/>
                <a:gridCol w="433863"/>
                <a:gridCol w="433863"/>
                <a:gridCol w="672291"/>
              </a:tblGrid>
              <a:tr h="585340">
                <a:tc rowSpan="2">
                  <a:txBody>
                    <a:bodyPr/>
                    <a:lstStyle/>
                    <a:p>
                      <a:pPr algn="ctr" fontAlgn="ctr"/>
                      <a:r>
                        <a:rPr lang="es-ES" sz="1100" b="1" i="0" u="none" strike="noStrike" dirty="0">
                          <a:solidFill>
                            <a:srgbClr val="FFFFFF"/>
                          </a:solidFill>
                          <a:latin typeface="Times New Roman"/>
                          <a:ea typeface="Times New Roman"/>
                        </a:rPr>
                        <a:t>Nº Experimento</a:t>
                      </a:r>
                      <a:endParaRPr lang="en-US" sz="1100" b="1" i="0" u="none" strike="noStrike" dirty="0">
                        <a:solidFill>
                          <a:srgbClr val="FFFFFF"/>
                        </a:solidFill>
                        <a:latin typeface="Times New Roman"/>
                      </a:endParaRPr>
                    </a:p>
                  </a:txBody>
                  <a:tcPr marL="9451" marR="9451" marT="9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rowSpan="2">
                  <a:txBody>
                    <a:bodyPr/>
                    <a:lstStyle/>
                    <a:p>
                      <a:pPr algn="ctr" fontAlgn="ctr"/>
                      <a:r>
                        <a:rPr lang="es-ES" sz="1100" b="1" i="0" u="none" strike="noStrike">
                          <a:solidFill>
                            <a:srgbClr val="FFFFFF"/>
                          </a:solidFill>
                          <a:latin typeface="Times New Roman"/>
                          <a:ea typeface="Times New Roman"/>
                        </a:rPr>
                        <a:t>MUESTRA</a:t>
                      </a:r>
                      <a:endParaRPr lang="en-US" sz="1100" b="1" i="0" u="none" strike="noStrike">
                        <a:solidFill>
                          <a:srgbClr val="FFFFFF"/>
                        </a:solidFill>
                        <a:latin typeface="Times New Roman"/>
                      </a:endParaRPr>
                    </a:p>
                  </a:txBody>
                  <a:tcPr marL="9451" marR="9451" marT="9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gridSpan="3">
                  <a:txBody>
                    <a:bodyPr/>
                    <a:lstStyle/>
                    <a:p>
                      <a:pPr algn="ctr" fontAlgn="ctr"/>
                      <a:r>
                        <a:rPr lang="es-ES" sz="1100" b="1" i="0" u="none" strike="noStrike">
                          <a:solidFill>
                            <a:srgbClr val="FFFFFF"/>
                          </a:solidFill>
                          <a:latin typeface="Times New Roman"/>
                          <a:ea typeface="Times New Roman"/>
                        </a:rPr>
                        <a:t>Diseño de Mezcla</a:t>
                      </a:r>
                      <a:endParaRPr lang="en-US" sz="1100" b="1" i="0" u="none" strike="noStrike">
                        <a:solidFill>
                          <a:srgbClr val="FFFFFF"/>
                        </a:solidFill>
                        <a:latin typeface="Times New Roman"/>
                      </a:endParaRPr>
                    </a:p>
                  </a:txBody>
                  <a:tcPr marL="9451" marR="9451" marT="9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hMerge="1">
                  <a:txBody>
                    <a:bodyPr/>
                    <a:lstStyle/>
                    <a:p>
                      <a:endParaRPr lang="en-US"/>
                    </a:p>
                  </a:txBody>
                  <a:tcPr/>
                </a:tc>
                <a:tc hMerge="1">
                  <a:txBody>
                    <a:bodyPr/>
                    <a:lstStyle/>
                    <a:p>
                      <a:endParaRPr lang="en-US"/>
                    </a:p>
                  </a:txBody>
                  <a:tcPr/>
                </a:tc>
                <a:tc gridSpan="2">
                  <a:txBody>
                    <a:bodyPr/>
                    <a:lstStyle/>
                    <a:p>
                      <a:pPr algn="ctr" fontAlgn="ctr"/>
                      <a:r>
                        <a:rPr lang="es-ES" sz="1100" b="1" i="0" u="none" strike="noStrike">
                          <a:solidFill>
                            <a:srgbClr val="FFFFFF"/>
                          </a:solidFill>
                          <a:latin typeface="Times New Roman"/>
                          <a:ea typeface="Times New Roman"/>
                        </a:rPr>
                        <a:t>Resistencia Compresión (MPa)</a:t>
                      </a:r>
                      <a:endParaRPr lang="en-US" sz="1100" b="1" i="0" u="none" strike="noStrike">
                        <a:solidFill>
                          <a:srgbClr val="FFFFFF"/>
                        </a:solidFill>
                        <a:latin typeface="Times New Roman"/>
                      </a:endParaRPr>
                    </a:p>
                  </a:txBody>
                  <a:tcPr marL="9451" marR="9451" marT="9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hMerge="1">
                  <a:txBody>
                    <a:bodyPr/>
                    <a:lstStyle/>
                    <a:p>
                      <a:endParaRPr lang="en-US"/>
                    </a:p>
                  </a:txBody>
                  <a:tcPr/>
                </a:tc>
                <a:tc rowSpan="2">
                  <a:txBody>
                    <a:bodyPr/>
                    <a:lstStyle/>
                    <a:p>
                      <a:pPr algn="ctr" fontAlgn="ctr"/>
                      <a:r>
                        <a:rPr lang="es-ES" sz="1100" b="1" i="0" u="none" strike="noStrike">
                          <a:solidFill>
                            <a:srgbClr val="FFFFFF"/>
                          </a:solidFill>
                          <a:latin typeface="Times New Roman"/>
                          <a:ea typeface="Times New Roman"/>
                        </a:rPr>
                        <a:t>MEDIA  (MPa)</a:t>
                      </a:r>
                      <a:endParaRPr lang="en-US" sz="1100" b="1" i="0" u="none" strike="noStrike">
                        <a:solidFill>
                          <a:srgbClr val="FFFFFF"/>
                        </a:solidFill>
                        <a:latin typeface="Times New Roman"/>
                      </a:endParaRPr>
                    </a:p>
                  </a:txBody>
                  <a:tcPr marL="9451" marR="9451" marT="9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r>
              <a:tr h="236387">
                <a:tc vMerge="1">
                  <a:txBody>
                    <a:bodyPr/>
                    <a:lstStyle/>
                    <a:p>
                      <a:endParaRPr lang="en-US"/>
                    </a:p>
                  </a:txBody>
                  <a:tcPr/>
                </a:tc>
                <a:tc vMerge="1">
                  <a:txBody>
                    <a:bodyPr/>
                    <a:lstStyle/>
                    <a:p>
                      <a:endParaRPr lang="en-US"/>
                    </a:p>
                  </a:txBody>
                  <a:tcPr/>
                </a:tc>
                <a:tc>
                  <a:txBody>
                    <a:bodyPr/>
                    <a:lstStyle/>
                    <a:p>
                      <a:pPr algn="ctr" fontAlgn="ctr"/>
                      <a:r>
                        <a:rPr lang="es-ES" sz="1100" b="1" i="0" u="none" strike="noStrike">
                          <a:solidFill>
                            <a:srgbClr val="FFFFFF"/>
                          </a:solidFill>
                          <a:latin typeface="Times New Roman"/>
                          <a:ea typeface="Times New Roman"/>
                        </a:rPr>
                        <a:t>Ripio Perforación</a:t>
                      </a:r>
                      <a:endParaRPr lang="en-US" sz="1100" b="1" i="0" u="none" strike="noStrike">
                        <a:solidFill>
                          <a:srgbClr val="FFFFFF"/>
                        </a:solidFill>
                        <a:latin typeface="Times New Roman"/>
                      </a:endParaRPr>
                    </a:p>
                  </a:txBody>
                  <a:tcPr marL="9451" marR="9451" marT="9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fontAlgn="ctr"/>
                      <a:r>
                        <a:rPr lang="es-ES" sz="1100" b="1" i="0" u="none" strike="noStrike">
                          <a:solidFill>
                            <a:srgbClr val="FFFFFF"/>
                          </a:solidFill>
                          <a:latin typeface="Times New Roman"/>
                          <a:ea typeface="Times New Roman"/>
                        </a:rPr>
                        <a:t>Agregados</a:t>
                      </a:r>
                      <a:endParaRPr lang="en-US" sz="1100" b="1" i="0" u="none" strike="noStrike">
                        <a:solidFill>
                          <a:srgbClr val="FFFFFF"/>
                        </a:solidFill>
                        <a:latin typeface="Times New Roman"/>
                      </a:endParaRPr>
                    </a:p>
                  </a:txBody>
                  <a:tcPr marL="9451" marR="9451" marT="9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fontAlgn="ctr"/>
                      <a:r>
                        <a:rPr lang="es-ES" sz="1100" b="1" i="0" u="none" strike="noStrike">
                          <a:solidFill>
                            <a:srgbClr val="FFFFFF"/>
                          </a:solidFill>
                          <a:latin typeface="Times New Roman"/>
                          <a:ea typeface="Times New Roman"/>
                        </a:rPr>
                        <a:t>Humedad</a:t>
                      </a:r>
                      <a:endParaRPr lang="en-US" sz="1100" b="1" i="0" u="none" strike="noStrike">
                        <a:solidFill>
                          <a:srgbClr val="FFFFFF"/>
                        </a:solidFill>
                        <a:latin typeface="Times New Roman"/>
                      </a:endParaRPr>
                    </a:p>
                  </a:txBody>
                  <a:tcPr marL="9451" marR="9451" marT="9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fontAlgn="ctr"/>
                      <a:r>
                        <a:rPr lang="es-ES" sz="1100" b="1" i="0" u="none" strike="noStrike">
                          <a:solidFill>
                            <a:srgbClr val="FFFFFF"/>
                          </a:solidFill>
                          <a:latin typeface="Times New Roman"/>
                          <a:ea typeface="Times New Roman"/>
                        </a:rPr>
                        <a:t>M1</a:t>
                      </a:r>
                      <a:endParaRPr lang="en-US" sz="1100" b="1" i="0" u="none" strike="noStrike">
                        <a:solidFill>
                          <a:srgbClr val="FFFFFF"/>
                        </a:solidFill>
                        <a:latin typeface="Times New Roman"/>
                      </a:endParaRPr>
                    </a:p>
                  </a:txBody>
                  <a:tcPr marL="9451" marR="9451" marT="9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fontAlgn="ctr"/>
                      <a:r>
                        <a:rPr lang="es-ES" sz="1100" b="1" i="0" u="none" strike="noStrike">
                          <a:solidFill>
                            <a:srgbClr val="FFFFFF"/>
                          </a:solidFill>
                          <a:latin typeface="Times New Roman"/>
                          <a:ea typeface="Times New Roman"/>
                        </a:rPr>
                        <a:t>M2</a:t>
                      </a:r>
                      <a:endParaRPr lang="en-US" sz="1100" b="1" i="0" u="none" strike="noStrike">
                        <a:solidFill>
                          <a:srgbClr val="FFFFFF"/>
                        </a:solidFill>
                        <a:latin typeface="Times New Roman"/>
                      </a:endParaRPr>
                    </a:p>
                  </a:txBody>
                  <a:tcPr marL="9451" marR="9451" marT="9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vMerge="1">
                  <a:txBody>
                    <a:bodyPr/>
                    <a:lstStyle/>
                    <a:p>
                      <a:endParaRPr lang="en-US"/>
                    </a:p>
                  </a:txBody>
                  <a:tcPr/>
                </a:tc>
              </a:tr>
              <a:tr h="236387">
                <a:tc rowSpan="10">
                  <a:txBody>
                    <a:bodyPr/>
                    <a:lstStyle/>
                    <a:p>
                      <a:pPr algn="ctr" fontAlgn="ctr"/>
                      <a:r>
                        <a:rPr lang="es-ES" sz="1100" b="1" i="0" u="none" strike="noStrike" dirty="0">
                          <a:solidFill>
                            <a:srgbClr val="000000"/>
                          </a:solidFill>
                          <a:latin typeface="Times New Roman"/>
                          <a:ea typeface="Times New Roman"/>
                        </a:rPr>
                        <a:t>1er. Experimento</a:t>
                      </a:r>
                      <a:endParaRPr lang="en-US" sz="1100" b="1" i="0" u="none" strike="noStrike" dirty="0">
                        <a:solidFill>
                          <a:srgbClr val="000000"/>
                        </a:solidFill>
                        <a:latin typeface="Times New Roman"/>
                      </a:endParaRPr>
                    </a:p>
                  </a:txBody>
                  <a:tcPr marL="9451" marR="9451" marT="945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b"/>
                      <a:r>
                        <a:rPr lang="es-ES" sz="1100" b="0" i="0" u="none" strike="noStrike" dirty="0">
                          <a:solidFill>
                            <a:srgbClr val="000000"/>
                          </a:solidFill>
                          <a:latin typeface="Times New Roman"/>
                          <a:ea typeface="Times New Roman"/>
                        </a:rPr>
                        <a:t>2009</a:t>
                      </a:r>
                      <a:endParaRPr lang="en-US" sz="1100" b="0" i="0" u="none" strike="noStrike" dirty="0">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100%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21.0%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21,65</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25,95</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23,80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387">
                <a:tc vMerge="1">
                  <a:txBody>
                    <a:bodyPr/>
                    <a:lstStyle/>
                    <a:p>
                      <a:endParaRPr lang="en-US"/>
                    </a:p>
                  </a:txBody>
                  <a:tcPr/>
                </a:tc>
                <a:tc>
                  <a:txBody>
                    <a:bodyPr/>
                    <a:lstStyle/>
                    <a:p>
                      <a:pPr algn="ctr" fontAlgn="b"/>
                      <a:r>
                        <a:rPr lang="es-ES" sz="1100" b="0" i="0" u="none" strike="noStrike" dirty="0">
                          <a:solidFill>
                            <a:srgbClr val="000000"/>
                          </a:solidFill>
                          <a:latin typeface="Times New Roman"/>
                          <a:ea typeface="Times New Roman"/>
                        </a:rPr>
                        <a:t>2010</a:t>
                      </a:r>
                      <a:endParaRPr lang="en-US" sz="1100" b="0" i="0" u="none" strike="noStrike" dirty="0">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100%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21.0%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18,14</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20,65</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19,39</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387">
                <a:tc vMerge="1">
                  <a:txBody>
                    <a:bodyPr/>
                    <a:lstStyle/>
                    <a:p>
                      <a:endParaRPr lang="en-US"/>
                    </a:p>
                  </a:txBody>
                  <a:tcPr/>
                </a:tc>
                <a:tc>
                  <a:txBody>
                    <a:bodyPr/>
                    <a:lstStyle/>
                    <a:p>
                      <a:pPr algn="ctr" fontAlgn="b"/>
                      <a:r>
                        <a:rPr lang="es-ES" sz="1100" b="0" i="0" u="none" strike="noStrike">
                          <a:solidFill>
                            <a:srgbClr val="000000"/>
                          </a:solidFill>
                          <a:latin typeface="Times New Roman"/>
                          <a:ea typeface="Times New Roman"/>
                        </a:rPr>
                        <a:t>2011</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Times New Roman"/>
                          <a:ea typeface="Times New Roman"/>
                        </a:rPr>
                        <a:t>100%</a:t>
                      </a:r>
                      <a:endParaRPr lang="en-US" sz="1100" b="0" i="0" u="none" strike="noStrike" dirty="0">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21.0%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19,72</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23,44</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21,58</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387">
                <a:tc vMerge="1">
                  <a:txBody>
                    <a:bodyPr/>
                    <a:lstStyle/>
                    <a:p>
                      <a:endParaRPr lang="en-US"/>
                    </a:p>
                  </a:txBody>
                  <a:tcPr/>
                </a:tc>
                <a:tc>
                  <a:txBody>
                    <a:bodyPr/>
                    <a:lstStyle/>
                    <a:p>
                      <a:pPr algn="ctr" fontAlgn="b"/>
                      <a:r>
                        <a:rPr lang="es-ES" sz="1100" b="0" i="0" u="none" strike="noStrike">
                          <a:solidFill>
                            <a:srgbClr val="000000"/>
                          </a:solidFill>
                          <a:latin typeface="Times New Roman"/>
                          <a:ea typeface="Times New Roman"/>
                        </a:rPr>
                        <a:t>2012</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100%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21.0%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14,99</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15,51</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15,25</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387">
                <a:tc vMerge="1">
                  <a:txBody>
                    <a:bodyPr/>
                    <a:lstStyle/>
                    <a:p>
                      <a:endParaRPr lang="en-US"/>
                    </a:p>
                  </a:txBody>
                  <a:tcPr/>
                </a:tc>
                <a:tc>
                  <a:txBody>
                    <a:bodyPr/>
                    <a:lstStyle/>
                    <a:p>
                      <a:pPr algn="ctr" fontAlgn="b"/>
                      <a:r>
                        <a:rPr lang="es-ES" sz="1100" b="0" i="0" u="none" strike="noStrike">
                          <a:solidFill>
                            <a:srgbClr val="000000"/>
                          </a:solidFill>
                          <a:latin typeface="Times New Roman"/>
                          <a:ea typeface="Times New Roman"/>
                        </a:rPr>
                        <a:t>NUEVOS 2012</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Times New Roman"/>
                          <a:ea typeface="Times New Roman"/>
                        </a:rPr>
                        <a:t>100%</a:t>
                      </a:r>
                      <a:endParaRPr lang="en-US" sz="1100" b="0" i="0" u="none" strike="noStrike" dirty="0">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21.0%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13,93</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13,44</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13,69</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387">
                <a:tc vMerge="1">
                  <a:txBody>
                    <a:bodyPr/>
                    <a:lstStyle/>
                    <a:p>
                      <a:endParaRPr lang="en-US"/>
                    </a:p>
                  </a:txBody>
                  <a:tcPr/>
                </a:tc>
                <a:tc>
                  <a:txBody>
                    <a:bodyPr/>
                    <a:lstStyle/>
                    <a:p>
                      <a:pPr algn="ctr" fontAlgn="b"/>
                      <a:r>
                        <a:rPr lang="es-ES" sz="1100" b="0" i="0" u="none" strike="noStrike">
                          <a:solidFill>
                            <a:srgbClr val="000000"/>
                          </a:solidFill>
                          <a:latin typeface="Times New Roman"/>
                          <a:ea typeface="Times New Roman"/>
                        </a:rPr>
                        <a:t>2009</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Times New Roman"/>
                          <a:ea typeface="Times New Roman"/>
                        </a:rPr>
                        <a:t>100%</a:t>
                      </a:r>
                      <a:endParaRPr lang="en-US" sz="1100" b="0" i="0" u="none" strike="noStrike" dirty="0">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26.4%</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19,94</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18,1</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19,02</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387">
                <a:tc vMerge="1">
                  <a:txBody>
                    <a:bodyPr/>
                    <a:lstStyle/>
                    <a:p>
                      <a:endParaRPr lang="en-US"/>
                    </a:p>
                  </a:txBody>
                  <a:tcPr/>
                </a:tc>
                <a:tc>
                  <a:txBody>
                    <a:bodyPr/>
                    <a:lstStyle/>
                    <a:p>
                      <a:pPr algn="ctr" fontAlgn="b"/>
                      <a:r>
                        <a:rPr lang="es-ES" sz="1100" b="0" i="0" u="none" strike="noStrike">
                          <a:solidFill>
                            <a:srgbClr val="000000"/>
                          </a:solidFill>
                          <a:latin typeface="Times New Roman"/>
                          <a:ea typeface="Times New Roman"/>
                        </a:rPr>
                        <a:t>2010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Times New Roman"/>
                          <a:ea typeface="Times New Roman"/>
                        </a:rPr>
                        <a:t>100%</a:t>
                      </a:r>
                      <a:endParaRPr lang="en-US" sz="1100" b="0" i="0" u="none" strike="noStrike" dirty="0">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Times New Roman"/>
                          <a:ea typeface="Times New Roman"/>
                        </a:rPr>
                        <a:t>0%</a:t>
                      </a:r>
                      <a:endParaRPr lang="en-US" sz="1100" b="0" i="0" u="none" strike="noStrike" dirty="0">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26.4%</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26,21</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20,76</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23,49</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387">
                <a:tc vMerge="1">
                  <a:txBody>
                    <a:bodyPr/>
                    <a:lstStyle/>
                    <a:p>
                      <a:endParaRPr lang="en-US"/>
                    </a:p>
                  </a:txBody>
                  <a:tcPr/>
                </a:tc>
                <a:tc>
                  <a:txBody>
                    <a:bodyPr/>
                    <a:lstStyle/>
                    <a:p>
                      <a:pPr algn="ctr" fontAlgn="b"/>
                      <a:r>
                        <a:rPr lang="es-ES" sz="1100" b="0" i="0" u="none" strike="noStrike">
                          <a:solidFill>
                            <a:srgbClr val="000000"/>
                          </a:solidFill>
                          <a:latin typeface="Times New Roman"/>
                          <a:ea typeface="Times New Roman"/>
                        </a:rPr>
                        <a:t>2011</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100%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Times New Roman"/>
                          <a:ea typeface="Times New Roman"/>
                        </a:rPr>
                        <a:t>0%</a:t>
                      </a:r>
                      <a:endParaRPr lang="en-US" sz="1100" b="0" i="0" u="none" strike="noStrike" dirty="0">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26.4%</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26,78</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23,34</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25,06</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387">
                <a:tc vMerge="1">
                  <a:txBody>
                    <a:bodyPr/>
                    <a:lstStyle/>
                    <a:p>
                      <a:endParaRPr lang="en-US"/>
                    </a:p>
                  </a:txBody>
                  <a:tcPr/>
                </a:tc>
                <a:tc>
                  <a:txBody>
                    <a:bodyPr/>
                    <a:lstStyle/>
                    <a:p>
                      <a:pPr algn="ctr" fontAlgn="b"/>
                      <a:r>
                        <a:rPr lang="es-ES" sz="1100" b="0" i="0" u="none" strike="noStrike">
                          <a:solidFill>
                            <a:srgbClr val="000000"/>
                          </a:solidFill>
                          <a:latin typeface="Times New Roman"/>
                          <a:ea typeface="Times New Roman"/>
                        </a:rPr>
                        <a:t>2012</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100%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Times New Roman"/>
                          <a:ea typeface="Times New Roman"/>
                        </a:rPr>
                        <a:t>26.4%</a:t>
                      </a:r>
                      <a:endParaRPr lang="en-US" sz="1100" b="0" i="0" u="none" strike="noStrike" dirty="0">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21,84</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22,92</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22,38</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387">
                <a:tc vMerge="1">
                  <a:txBody>
                    <a:bodyPr/>
                    <a:lstStyle/>
                    <a:p>
                      <a:endParaRPr lang="en-US"/>
                    </a:p>
                  </a:txBody>
                  <a:tcPr/>
                </a:tc>
                <a:tc>
                  <a:txBody>
                    <a:bodyPr/>
                    <a:lstStyle/>
                    <a:p>
                      <a:pPr algn="ctr" fontAlgn="b"/>
                      <a:r>
                        <a:rPr lang="es-ES" sz="1100" b="0" i="0" u="none" strike="noStrike">
                          <a:solidFill>
                            <a:srgbClr val="000000"/>
                          </a:solidFill>
                          <a:latin typeface="Times New Roman"/>
                          <a:ea typeface="Times New Roman"/>
                        </a:rPr>
                        <a:t>NUEVOS 2012</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100%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Times New Roman"/>
                          <a:ea typeface="Times New Roman"/>
                        </a:rPr>
                        <a:t>26.4%</a:t>
                      </a:r>
                      <a:endParaRPr lang="en-US" sz="1100" b="0" i="0" u="none" strike="noStrike" dirty="0">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17,19</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18,95</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18,07</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387">
                <a:tc rowSpan="7">
                  <a:txBody>
                    <a:bodyPr/>
                    <a:lstStyle/>
                    <a:p>
                      <a:pPr algn="ctr" fontAlgn="ctr"/>
                      <a:r>
                        <a:rPr lang="es-ES" sz="1100" b="1" i="0" u="none" strike="noStrike">
                          <a:solidFill>
                            <a:srgbClr val="000000"/>
                          </a:solidFill>
                          <a:latin typeface="Times New Roman"/>
                          <a:ea typeface="Times New Roman"/>
                        </a:rPr>
                        <a:t>2do. Experimento</a:t>
                      </a:r>
                      <a:endParaRPr lang="en-US" sz="1100" b="1" i="0" u="none" strike="noStrike">
                        <a:solidFill>
                          <a:srgbClr val="000000"/>
                        </a:solidFill>
                        <a:latin typeface="Times New Roman"/>
                      </a:endParaRPr>
                    </a:p>
                  </a:txBody>
                  <a:tcPr marL="9451" marR="9451" marT="945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b"/>
                      <a:r>
                        <a:rPr lang="es-ES" sz="1100" b="0" i="0" u="none" strike="noStrike">
                          <a:solidFill>
                            <a:srgbClr val="000000"/>
                          </a:solidFill>
                          <a:latin typeface="Times New Roman"/>
                          <a:ea typeface="Times New Roman"/>
                        </a:rPr>
                        <a:t>Compuesta</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100%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26.4%</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Times New Roman"/>
                          <a:ea typeface="Times New Roman"/>
                        </a:rPr>
                        <a:t>24,52</a:t>
                      </a:r>
                      <a:endParaRPr lang="en-US" sz="1100" b="0" i="0" u="none" strike="noStrike" dirty="0">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20,76</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22,64</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387">
                <a:tc vMerge="1">
                  <a:txBody>
                    <a:bodyPr/>
                    <a:lstStyle/>
                    <a:p>
                      <a:endParaRPr lang="en-US"/>
                    </a:p>
                  </a:txBody>
                  <a:tcPr/>
                </a:tc>
                <a:tc>
                  <a:txBody>
                    <a:bodyPr/>
                    <a:lstStyle/>
                    <a:p>
                      <a:pPr algn="ctr" fontAlgn="b"/>
                      <a:r>
                        <a:rPr lang="es-ES" sz="1100" b="0" i="0" u="none" strike="noStrike">
                          <a:solidFill>
                            <a:srgbClr val="000000"/>
                          </a:solidFill>
                          <a:latin typeface="Times New Roman"/>
                          <a:ea typeface="Times New Roman"/>
                        </a:rPr>
                        <a:t>Compuesta</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95%</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5% Tierra negra</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26.4%</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Times New Roman"/>
                          <a:ea typeface="Times New Roman"/>
                        </a:rPr>
                        <a:t>17,4</a:t>
                      </a:r>
                      <a:endParaRPr lang="en-US" sz="1100" b="0" i="0" u="none" strike="noStrike" dirty="0">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20,16</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18,78</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387">
                <a:tc vMerge="1">
                  <a:txBody>
                    <a:bodyPr/>
                    <a:lstStyle/>
                    <a:p>
                      <a:endParaRPr lang="en-US"/>
                    </a:p>
                  </a:txBody>
                  <a:tcPr/>
                </a:tc>
                <a:tc>
                  <a:txBody>
                    <a:bodyPr/>
                    <a:lstStyle/>
                    <a:p>
                      <a:pPr algn="ctr" fontAlgn="b"/>
                      <a:r>
                        <a:rPr lang="es-ES" sz="1100" b="0" i="0" u="none" strike="noStrike">
                          <a:solidFill>
                            <a:srgbClr val="000000"/>
                          </a:solidFill>
                          <a:latin typeface="Times New Roman"/>
                          <a:ea typeface="Times New Roman"/>
                        </a:rPr>
                        <a:t>Compuesta</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90%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10% Tierra negra</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26.4%</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16,05</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Times New Roman"/>
                          <a:ea typeface="Times New Roman"/>
                        </a:rPr>
                        <a:t>18,26</a:t>
                      </a:r>
                      <a:endParaRPr lang="en-US" sz="1100" b="0" i="0" u="none" strike="noStrike" dirty="0">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17,16</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387">
                <a:tc vMerge="1">
                  <a:txBody>
                    <a:bodyPr/>
                    <a:lstStyle/>
                    <a:p>
                      <a:endParaRPr lang="en-US"/>
                    </a:p>
                  </a:txBody>
                  <a:tcPr/>
                </a:tc>
                <a:tc>
                  <a:txBody>
                    <a:bodyPr/>
                    <a:lstStyle/>
                    <a:p>
                      <a:pPr algn="ctr" fontAlgn="b"/>
                      <a:r>
                        <a:rPr lang="es-ES" sz="1100" b="0" i="0" u="none" strike="noStrike">
                          <a:solidFill>
                            <a:srgbClr val="000000"/>
                          </a:solidFill>
                          <a:latin typeface="Times New Roman"/>
                          <a:ea typeface="Times New Roman"/>
                        </a:rPr>
                        <a:t>Compuesta</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85%</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15% Tierra negra</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26.4%</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15,55</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17,21</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Times New Roman"/>
                          <a:ea typeface="Times New Roman"/>
                        </a:rPr>
                        <a:t>16,38</a:t>
                      </a:r>
                      <a:endParaRPr lang="en-US" sz="1100" b="0" i="0" u="none" strike="noStrike" dirty="0">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387">
                <a:tc vMerge="1">
                  <a:txBody>
                    <a:bodyPr/>
                    <a:lstStyle/>
                    <a:p>
                      <a:endParaRPr lang="en-US"/>
                    </a:p>
                  </a:txBody>
                  <a:tcPr/>
                </a:tc>
                <a:tc>
                  <a:txBody>
                    <a:bodyPr/>
                    <a:lstStyle/>
                    <a:p>
                      <a:pPr algn="ctr" fontAlgn="b"/>
                      <a:r>
                        <a:rPr lang="es-ES" sz="1100" b="0" i="0" u="none" strike="noStrike">
                          <a:solidFill>
                            <a:srgbClr val="000000"/>
                          </a:solidFill>
                          <a:latin typeface="Times New Roman"/>
                          <a:ea typeface="Times New Roman"/>
                        </a:rPr>
                        <a:t>Compuesta</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95%</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5% Arena</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26.4%</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23,78</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23,26</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Times New Roman"/>
                          <a:ea typeface="Times New Roman"/>
                        </a:rPr>
                        <a:t>23,52</a:t>
                      </a:r>
                      <a:endParaRPr lang="en-US" sz="1100" b="0" i="0" u="none" strike="noStrike" dirty="0">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387">
                <a:tc vMerge="1">
                  <a:txBody>
                    <a:bodyPr/>
                    <a:lstStyle/>
                    <a:p>
                      <a:endParaRPr lang="en-US"/>
                    </a:p>
                  </a:txBody>
                  <a:tcPr/>
                </a:tc>
                <a:tc>
                  <a:txBody>
                    <a:bodyPr/>
                    <a:lstStyle/>
                    <a:p>
                      <a:pPr algn="ctr" fontAlgn="b"/>
                      <a:r>
                        <a:rPr lang="es-ES" sz="1100" b="0" i="0" u="none" strike="noStrike">
                          <a:solidFill>
                            <a:srgbClr val="000000"/>
                          </a:solidFill>
                          <a:latin typeface="Times New Roman"/>
                          <a:ea typeface="Times New Roman"/>
                        </a:rPr>
                        <a:t>Compuesta</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90%</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10% Arena</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26.4%</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22,05</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23,77</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Times New Roman"/>
                          <a:ea typeface="Times New Roman"/>
                        </a:rPr>
                        <a:t>22,91</a:t>
                      </a:r>
                      <a:endParaRPr lang="en-US" sz="1100" b="0" i="0" u="none" strike="noStrike" dirty="0">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387">
                <a:tc vMerge="1">
                  <a:txBody>
                    <a:bodyPr/>
                    <a:lstStyle/>
                    <a:p>
                      <a:endParaRPr lang="en-US"/>
                    </a:p>
                  </a:txBody>
                  <a:tcPr/>
                </a:tc>
                <a:tc>
                  <a:txBody>
                    <a:bodyPr/>
                    <a:lstStyle/>
                    <a:p>
                      <a:pPr algn="ctr" fontAlgn="b"/>
                      <a:r>
                        <a:rPr lang="es-ES" sz="1100" b="0" i="0" u="none" strike="noStrike">
                          <a:solidFill>
                            <a:srgbClr val="000000"/>
                          </a:solidFill>
                          <a:latin typeface="Times New Roman"/>
                          <a:ea typeface="Times New Roman"/>
                        </a:rPr>
                        <a:t>Compuesta</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85%</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15% Arena</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26.4%</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21,63</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a:solidFill>
                            <a:srgbClr val="000000"/>
                          </a:solidFill>
                          <a:latin typeface="Times New Roman"/>
                          <a:ea typeface="Times New Roman"/>
                        </a:rPr>
                        <a:t>20,16</a:t>
                      </a:r>
                      <a:endParaRPr lang="en-US" sz="1100" b="0" i="0" u="none" strike="noStrike">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Times New Roman"/>
                          <a:ea typeface="Times New Roman"/>
                        </a:rPr>
                        <a:t>20,90</a:t>
                      </a:r>
                      <a:endParaRPr lang="en-US" sz="1100" b="0" i="0" u="none" strike="noStrike" dirty="0">
                        <a:solidFill>
                          <a:srgbClr val="000000"/>
                        </a:solidFill>
                        <a:latin typeface="Times New Roman"/>
                      </a:endParaRPr>
                    </a:p>
                  </a:txBody>
                  <a:tcPr marL="9451" marR="9451" marT="9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043608" y="743514"/>
            <a:ext cx="7957548" cy="1143000"/>
          </a:xfrm>
        </p:spPr>
        <p:txBody>
          <a:bodyPr>
            <a:normAutofit/>
          </a:bodyPr>
          <a:lstStyle/>
          <a:p>
            <a:pPr algn="ctr"/>
            <a:r>
              <a:rPr lang="es-ES" sz="4000" dirty="0" smtClean="0"/>
              <a:t>INTRODUCCIÓN Y OBJETIVO</a:t>
            </a:r>
            <a:endParaRPr lang="en-US" sz="4000" dirty="0"/>
          </a:p>
        </p:txBody>
      </p:sp>
      <p:sp>
        <p:nvSpPr>
          <p:cNvPr id="5" name="4 Marcador de contenido"/>
          <p:cNvSpPr>
            <a:spLocks noGrp="1"/>
          </p:cNvSpPr>
          <p:nvPr>
            <p:ph sz="half" idx="1"/>
          </p:nvPr>
        </p:nvSpPr>
        <p:spPr>
          <a:xfrm>
            <a:off x="1081092" y="2255682"/>
            <a:ext cx="3922956" cy="2757494"/>
          </a:xfrm>
        </p:spPr>
        <p:txBody>
          <a:bodyPr>
            <a:normAutofit fontScale="70000" lnSpcReduction="20000"/>
          </a:bodyPr>
          <a:lstStyle/>
          <a:p>
            <a:pPr marL="0" indent="0" algn="just">
              <a:buNone/>
            </a:pPr>
            <a:r>
              <a:rPr lang="es-ES" sz="2600" dirty="0" smtClean="0"/>
              <a:t>La presente investigación, manifiesta una iniciativa de solución al problema de la disposición final de los ripios generados en las actividades de perforación de la industria </a:t>
            </a:r>
            <a:r>
              <a:rPr lang="es-ES" sz="2600" dirty="0" err="1" smtClean="0"/>
              <a:t>hidrocarburífera</a:t>
            </a:r>
            <a:r>
              <a:rPr lang="es-ES" sz="2600" dirty="0" smtClean="0"/>
              <a:t>.</a:t>
            </a:r>
          </a:p>
          <a:p>
            <a:pPr marL="0" indent="0" algn="just">
              <a:buNone/>
            </a:pPr>
            <a:endParaRPr lang="es-ES" sz="2600" dirty="0" smtClean="0"/>
          </a:p>
          <a:p>
            <a:pPr marL="0" indent="0" algn="just">
              <a:buNone/>
            </a:pPr>
            <a:r>
              <a:rPr lang="es-ES" sz="2600" dirty="0" smtClean="0"/>
              <a:t>Cuyo objetivo principal fue el  </a:t>
            </a:r>
            <a:r>
              <a:rPr lang="es-ES" sz="2600" dirty="0"/>
              <a:t>d</a:t>
            </a:r>
            <a:r>
              <a:rPr lang="es-ES" sz="2600" dirty="0" smtClean="0"/>
              <a:t>eterminar el potencial de reutilización de los ripios de perforación en base agua como material de construcción</a:t>
            </a:r>
          </a:p>
          <a:p>
            <a:pPr marL="0" indent="0" algn="just">
              <a:buNone/>
            </a:pPr>
            <a:endParaRPr lang="en-US" sz="2400" dirty="0"/>
          </a:p>
        </p:txBody>
      </p:sp>
      <p:pic>
        <p:nvPicPr>
          <p:cNvPr id="7" name="6 Marcador de contenido" descr="DSC02893.JPG"/>
          <p:cNvPicPr>
            <a:picLocks noGrp="1" noChangeAspect="1"/>
          </p:cNvPicPr>
          <p:nvPr>
            <p:ph sz="half" idx="2"/>
          </p:nvPr>
        </p:nvPicPr>
        <p:blipFill>
          <a:blip r:embed="rId3" cstate="print"/>
          <a:stretch>
            <a:fillRect/>
          </a:stretch>
        </p:blipFill>
        <p:spPr>
          <a:xfrm>
            <a:off x="5153058" y="2327120"/>
            <a:ext cx="3562346" cy="2671760"/>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3" cstate="print"/>
          <a:srcRect/>
          <a:stretch>
            <a:fillRect/>
          </a:stretch>
        </p:blipFill>
        <p:spPr bwMode="auto">
          <a:xfrm>
            <a:off x="2214546" y="1109192"/>
            <a:ext cx="5572164" cy="3857652"/>
          </a:xfrm>
          <a:prstGeom prst="rect">
            <a:avLst/>
          </a:prstGeom>
          <a:noFill/>
          <a:ln w="9525">
            <a:noFill/>
            <a:miter lim="800000"/>
            <a:headEnd/>
            <a:tailEnd/>
          </a:ln>
        </p:spPr>
      </p:pic>
      <p:sp>
        <p:nvSpPr>
          <p:cNvPr id="6" name="1 Título"/>
          <p:cNvSpPr txBox="1">
            <a:spLocks/>
          </p:cNvSpPr>
          <p:nvPr/>
        </p:nvSpPr>
        <p:spPr>
          <a:xfrm>
            <a:off x="1214414" y="836712"/>
            <a:ext cx="7715304" cy="428628"/>
          </a:xfrm>
          <a:prstGeom prst="rect">
            <a:avLst/>
          </a:prstGeom>
        </p:spPr>
        <p:txBody>
          <a:bodyPr>
            <a:normAutofit fontScale="97500"/>
          </a:bodyPr>
          <a:lstStyle/>
          <a:p>
            <a:pPr algn="ctr">
              <a:spcBef>
                <a:spcPct val="0"/>
              </a:spcBef>
            </a:pPr>
            <a:r>
              <a:rPr lang="es-ES" sz="1500" b="1" dirty="0" smtClean="0"/>
              <a:t>Resistencia Mínima a la Compresión </a:t>
            </a:r>
            <a:r>
              <a:rPr lang="es-ES" sz="1500" b="1" dirty="0"/>
              <a:t>Vs </a:t>
            </a:r>
            <a:r>
              <a:rPr lang="es-ES" sz="1500" b="1" dirty="0" smtClean="0"/>
              <a:t>Año </a:t>
            </a:r>
            <a:r>
              <a:rPr lang="es-ES" sz="1500" b="1" dirty="0"/>
              <a:t>de Disposición Final</a:t>
            </a:r>
            <a:endParaRPr lang="en-US" sz="1500" b="1" dirty="0"/>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15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6 Rectángulo"/>
          <p:cNvSpPr/>
          <p:nvPr/>
        </p:nvSpPr>
        <p:spPr>
          <a:xfrm>
            <a:off x="1357290" y="5252597"/>
            <a:ext cx="7286676" cy="830997"/>
          </a:xfrm>
          <a:prstGeom prst="rect">
            <a:avLst/>
          </a:prstGeom>
        </p:spPr>
        <p:txBody>
          <a:bodyPr wrap="square">
            <a:spAutoFit/>
          </a:bodyPr>
          <a:lstStyle/>
          <a:p>
            <a:pPr algn="just"/>
            <a:r>
              <a:rPr lang="es-ES" sz="1600" dirty="0"/>
              <a:t>los resultados muestran que </a:t>
            </a:r>
            <a:r>
              <a:rPr lang="es-ES" sz="1600" dirty="0" smtClean="0"/>
              <a:t>con </a:t>
            </a:r>
            <a:r>
              <a:rPr lang="es-ES" sz="1600" dirty="0"/>
              <a:t>la humedad óptima </a:t>
            </a:r>
            <a:r>
              <a:rPr lang="es-ES" sz="1600" dirty="0" smtClean="0"/>
              <a:t>se obtiene la mayor resistencia a la compresión y que entre mas jóvenes sean los ripios de perforación menor va a ser su resistencia.</a:t>
            </a:r>
            <a:endParaRPr lang="en-US" sz="1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3" cstate="print"/>
          <a:srcRect/>
          <a:stretch>
            <a:fillRect/>
          </a:stretch>
        </p:blipFill>
        <p:spPr bwMode="auto">
          <a:xfrm>
            <a:off x="2357422" y="1142984"/>
            <a:ext cx="5286412" cy="3929090"/>
          </a:xfrm>
          <a:prstGeom prst="rect">
            <a:avLst/>
          </a:prstGeom>
          <a:noFill/>
          <a:ln w="9525">
            <a:noFill/>
            <a:miter lim="800000"/>
            <a:headEnd/>
            <a:tailEnd/>
          </a:ln>
        </p:spPr>
      </p:pic>
      <p:sp>
        <p:nvSpPr>
          <p:cNvPr id="3" name="2 Rectángulo"/>
          <p:cNvSpPr/>
          <p:nvPr/>
        </p:nvSpPr>
        <p:spPr>
          <a:xfrm>
            <a:off x="1500166" y="5286388"/>
            <a:ext cx="7072362" cy="584775"/>
          </a:xfrm>
          <a:prstGeom prst="rect">
            <a:avLst/>
          </a:prstGeom>
        </p:spPr>
        <p:txBody>
          <a:bodyPr wrap="square">
            <a:spAutoFit/>
          </a:bodyPr>
          <a:lstStyle/>
          <a:p>
            <a:pPr algn="just"/>
            <a:r>
              <a:rPr lang="es-ES" sz="1600" dirty="0" smtClean="0"/>
              <a:t>La tendencia muestra que al aumentar el porcentaje de agregados el ladrillo pierde resistencia,  siendo mas útil su fabricación únicamente </a:t>
            </a:r>
            <a:r>
              <a:rPr lang="es-ES" sz="1600" dirty="0"/>
              <a:t>con ripios de </a:t>
            </a:r>
            <a:r>
              <a:rPr lang="es-ES" sz="1600" dirty="0" smtClean="0"/>
              <a:t>perforación.</a:t>
            </a:r>
            <a:endParaRPr lang="en-US" sz="1600" dirty="0"/>
          </a:p>
        </p:txBody>
      </p:sp>
      <p:sp>
        <p:nvSpPr>
          <p:cNvPr id="4" name="3 Rectángulo"/>
          <p:cNvSpPr/>
          <p:nvPr/>
        </p:nvSpPr>
        <p:spPr>
          <a:xfrm>
            <a:off x="1714480" y="785794"/>
            <a:ext cx="6643734" cy="338554"/>
          </a:xfrm>
          <a:prstGeom prst="rect">
            <a:avLst/>
          </a:prstGeom>
        </p:spPr>
        <p:txBody>
          <a:bodyPr wrap="square">
            <a:spAutoFit/>
          </a:bodyPr>
          <a:lstStyle/>
          <a:p>
            <a:pPr algn="ctr"/>
            <a:r>
              <a:rPr lang="es-ES" sz="1600" b="1" dirty="0"/>
              <a:t>Resistencia </a:t>
            </a:r>
            <a:r>
              <a:rPr lang="es-ES" sz="1600" b="1" dirty="0" smtClean="0"/>
              <a:t>a </a:t>
            </a:r>
            <a:r>
              <a:rPr lang="es-ES" sz="1600" b="1" dirty="0"/>
              <a:t>la </a:t>
            </a:r>
            <a:r>
              <a:rPr lang="es-ES" sz="1600" b="1" dirty="0" smtClean="0"/>
              <a:t>Compresión  </a:t>
            </a:r>
            <a:r>
              <a:rPr lang="es-ES" sz="1600" b="1" dirty="0" err="1" smtClean="0"/>
              <a:t>Inconfinada</a:t>
            </a:r>
            <a:r>
              <a:rPr lang="es-ES" sz="1600" b="1" dirty="0" smtClean="0"/>
              <a:t> Vs </a:t>
            </a:r>
            <a:r>
              <a:rPr lang="es-ES" sz="1600" b="1" dirty="0"/>
              <a:t>%Agregados</a:t>
            </a:r>
            <a:endParaRPr lang="en-US" sz="16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313211" y="755412"/>
            <a:ext cx="6715173" cy="369332"/>
          </a:xfrm>
          <a:prstGeom prst="rect">
            <a:avLst/>
          </a:prstGeom>
        </p:spPr>
        <p:txBody>
          <a:bodyPr wrap="square">
            <a:spAutoFit/>
          </a:bodyPr>
          <a:lstStyle/>
          <a:p>
            <a:pPr lvl="0">
              <a:spcBef>
                <a:spcPct val="0"/>
              </a:spcBef>
              <a:defRPr/>
            </a:pPr>
            <a:r>
              <a:rPr lang="es-ES" dirty="0"/>
              <a:t>Alternativa </a:t>
            </a:r>
            <a:r>
              <a:rPr lang="es-ES" dirty="0" smtClean="0"/>
              <a:t>I. Estabilización ripio – cemento para base en vías</a:t>
            </a:r>
            <a:endParaRPr lang="en-US" dirty="0"/>
          </a:p>
        </p:txBody>
      </p:sp>
      <p:sp>
        <p:nvSpPr>
          <p:cNvPr id="6" name="5 Rectángulo"/>
          <p:cNvSpPr/>
          <p:nvPr/>
        </p:nvSpPr>
        <p:spPr>
          <a:xfrm>
            <a:off x="1331640" y="3356992"/>
            <a:ext cx="6264696" cy="369332"/>
          </a:xfrm>
          <a:prstGeom prst="rect">
            <a:avLst/>
          </a:prstGeom>
        </p:spPr>
        <p:txBody>
          <a:bodyPr wrap="square">
            <a:spAutoFit/>
          </a:bodyPr>
          <a:lstStyle/>
          <a:p>
            <a:pPr lvl="0">
              <a:spcBef>
                <a:spcPct val="0"/>
              </a:spcBef>
              <a:defRPr/>
            </a:pPr>
            <a:r>
              <a:rPr lang="es-ES" dirty="0"/>
              <a:t>Alternativa </a:t>
            </a:r>
            <a:r>
              <a:rPr lang="es-ES" dirty="0" smtClean="0"/>
              <a:t>II. Fabricación de ladrillos con y sin agregados</a:t>
            </a:r>
            <a:endParaRPr lang="en-US" dirty="0"/>
          </a:p>
        </p:txBody>
      </p:sp>
      <p:sp>
        <p:nvSpPr>
          <p:cNvPr id="8" name="1 Título"/>
          <p:cNvSpPr txBox="1">
            <a:spLocks/>
          </p:cNvSpPr>
          <p:nvPr/>
        </p:nvSpPr>
        <p:spPr>
          <a:xfrm>
            <a:off x="1331640" y="336076"/>
            <a:ext cx="6715204" cy="428628"/>
          </a:xfrm>
          <a:prstGeom prst="rect">
            <a:avLst/>
          </a:prstGeom>
        </p:spPr>
        <p:txBody>
          <a:bodyPr>
            <a:normAutofit fontScale="97500"/>
          </a:bodyPr>
          <a:lstStyle/>
          <a:p>
            <a:pPr>
              <a:spcBef>
                <a:spcPct val="0"/>
              </a:spcBef>
            </a:pPr>
            <a:r>
              <a:rPr lang="es-ES" b="1" dirty="0" smtClean="0"/>
              <a:t>III. Prueba de Toxicidad TCLP</a:t>
            </a:r>
            <a:endParaRPr lang="en-US" b="1"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US"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3075" name="Picture 3"/>
          <p:cNvPicPr>
            <a:picLocks noChangeAspect="1" noChangeArrowheads="1"/>
          </p:cNvPicPr>
          <p:nvPr/>
        </p:nvPicPr>
        <p:blipFill>
          <a:blip r:embed="rId3" cstate="print"/>
          <a:srcRect b="10671"/>
          <a:stretch>
            <a:fillRect/>
          </a:stretch>
        </p:blipFill>
        <p:spPr bwMode="auto">
          <a:xfrm>
            <a:off x="1403648" y="1116645"/>
            <a:ext cx="7128792" cy="1808299"/>
          </a:xfrm>
          <a:prstGeom prst="rect">
            <a:avLst/>
          </a:prstGeom>
          <a:noFill/>
          <a:ln w="9525">
            <a:noFill/>
            <a:miter lim="800000"/>
            <a:headEnd/>
            <a:tailEnd/>
          </a:ln>
          <a:effectLst/>
        </p:spPr>
      </p:pic>
      <p:pic>
        <p:nvPicPr>
          <p:cNvPr id="1026" name="Picture 2"/>
          <p:cNvPicPr>
            <a:picLocks noChangeAspect="1" noChangeArrowheads="1"/>
          </p:cNvPicPr>
          <p:nvPr/>
        </p:nvPicPr>
        <p:blipFill>
          <a:blip r:embed="rId4" cstate="print"/>
          <a:srcRect b="8056"/>
          <a:stretch>
            <a:fillRect/>
          </a:stretch>
        </p:blipFill>
        <p:spPr bwMode="auto">
          <a:xfrm>
            <a:off x="1403648" y="3717032"/>
            <a:ext cx="7172325" cy="19442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1500166" y="1584482"/>
            <a:ext cx="6715172" cy="500066"/>
          </a:xfrm>
          <a:prstGeom prst="rect">
            <a:avLst/>
          </a:prstGeom>
        </p:spPr>
        <p:txBody>
          <a:bodyPr>
            <a:noAutofit/>
          </a:bodyPr>
          <a:lstStyle/>
          <a:p>
            <a:pPr marL="0" marR="0" lvl="0" indent="0" defTabSz="914400" rtl="0" eaLnBrk="1" fontAlgn="auto" latinLnBrk="0" hangingPunct="1">
              <a:lnSpc>
                <a:spcPct val="100000"/>
              </a:lnSpc>
              <a:spcBef>
                <a:spcPct val="0"/>
              </a:spcBef>
              <a:spcAft>
                <a:spcPts val="0"/>
              </a:spcAft>
              <a:buClrTx/>
              <a:buSzTx/>
              <a:buFont typeface="Wingdings" pitchFamily="2" charset="2"/>
              <a:buChar char="ü"/>
              <a:tabLst/>
              <a:defRPr/>
            </a:pPr>
            <a:r>
              <a:rPr lang="es-ES" b="1" dirty="0" smtClean="0">
                <a:latin typeface="+mj-lt"/>
                <a:ea typeface="+mj-ea"/>
                <a:cs typeface="+mj-cs"/>
              </a:rPr>
              <a:t>Fabricación de Ladrillos Artesanales</a:t>
            </a:r>
            <a:endParaRPr kumimoji="0" lang="en-US"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5843" name="Rectangle 3"/>
          <p:cNvSpPr>
            <a:spLocks noChangeArrowheads="1"/>
          </p:cNvSpPr>
          <p:nvPr/>
        </p:nvSpPr>
        <p:spPr bwMode="auto">
          <a:xfrm>
            <a:off x="0" y="0"/>
            <a:ext cx="210314" cy="75405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1 Título"/>
          <p:cNvSpPr txBox="1">
            <a:spLocks/>
          </p:cNvSpPr>
          <p:nvPr/>
        </p:nvSpPr>
        <p:spPr>
          <a:xfrm>
            <a:off x="1380202" y="702612"/>
            <a:ext cx="7406640" cy="686366"/>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3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PRUEBA PRÁCTICA</a:t>
            </a:r>
            <a:endParaRPr kumimoji="0" lang="en-US" sz="3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pic>
        <p:nvPicPr>
          <p:cNvPr id="1026" name="Picture 2"/>
          <p:cNvPicPr>
            <a:picLocks noChangeAspect="1" noChangeArrowheads="1"/>
          </p:cNvPicPr>
          <p:nvPr/>
        </p:nvPicPr>
        <p:blipFill>
          <a:blip r:embed="rId3" cstate="print"/>
          <a:srcRect/>
          <a:stretch>
            <a:fillRect/>
          </a:stretch>
        </p:blipFill>
        <p:spPr bwMode="auto">
          <a:xfrm>
            <a:off x="2339752" y="2060848"/>
            <a:ext cx="5200650" cy="2371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Título"/>
          <p:cNvSpPr txBox="1">
            <a:spLocks/>
          </p:cNvSpPr>
          <p:nvPr/>
        </p:nvSpPr>
        <p:spPr>
          <a:xfrm>
            <a:off x="1043608" y="692696"/>
            <a:ext cx="7890670" cy="500066"/>
          </a:xfrm>
          <a:prstGeom prst="rect">
            <a:avLst/>
          </a:prstGeom>
        </p:spPr>
        <p:txBody>
          <a:bodyPr/>
          <a:lstStyle/>
          <a:p>
            <a:pPr algn="ctr">
              <a:spcBef>
                <a:spcPct val="0"/>
              </a:spcBef>
              <a:buFontTx/>
              <a:buNone/>
            </a:pPr>
            <a:r>
              <a:rPr lang="es-ES" sz="32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CONCLUSIONES</a:t>
            </a:r>
            <a:endParaRPr lang="en-US" sz="32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4" name="3 Rectángulo"/>
          <p:cNvSpPr/>
          <p:nvPr/>
        </p:nvSpPr>
        <p:spPr>
          <a:xfrm>
            <a:off x="1043608" y="1484784"/>
            <a:ext cx="7786742" cy="4524315"/>
          </a:xfrm>
          <a:prstGeom prst="rect">
            <a:avLst/>
          </a:prstGeom>
        </p:spPr>
        <p:txBody>
          <a:bodyPr wrap="square">
            <a:spAutoFit/>
          </a:bodyPr>
          <a:lstStyle/>
          <a:p>
            <a:pPr marL="173038" lvl="0" indent="-173038" algn="just">
              <a:buFont typeface="Arial" pitchFamily="34" charset="0"/>
              <a:buChar char="•"/>
            </a:pPr>
            <a:r>
              <a:rPr lang="es-ES" sz="1600" dirty="0"/>
              <a:t>Se </a:t>
            </a:r>
            <a:r>
              <a:rPr lang="es-ES" sz="1600" dirty="0" smtClean="0"/>
              <a:t>concluye que la fabricación </a:t>
            </a:r>
            <a:r>
              <a:rPr lang="es-ES" sz="1600" dirty="0"/>
              <a:t>de los ladrillos </a:t>
            </a:r>
            <a:r>
              <a:rPr lang="es-ES" sz="1600" dirty="0" smtClean="0"/>
              <a:t>presentan una aplicación mas útil en el campo de la construcción que la estabilización con cemento para base en vías.</a:t>
            </a:r>
          </a:p>
          <a:p>
            <a:pPr marL="173038" lvl="0" indent="-173038" algn="just">
              <a:buFont typeface="Arial" pitchFamily="34" charset="0"/>
              <a:buChar char="•"/>
            </a:pPr>
            <a:endParaRPr lang="es-ES" sz="1600" dirty="0" smtClean="0"/>
          </a:p>
          <a:p>
            <a:pPr marL="173038" lvl="0" indent="-173038" algn="just">
              <a:buFont typeface="Arial" pitchFamily="34" charset="0"/>
              <a:buChar char="•"/>
            </a:pPr>
            <a:r>
              <a:rPr lang="es-ES" sz="1600" dirty="0" smtClean="0"/>
              <a:t>Adicional el uso de agregados en los ladrillos, aumenta los poros de la estructura interna del espécimen lo que hace que el ladrillo pierda resistencia y por otro lado trabajar con la humedad óptima se logra obtener una mejor resistencia a la compresión </a:t>
            </a:r>
            <a:r>
              <a:rPr lang="es-ES" sz="1600" dirty="0" err="1" smtClean="0"/>
              <a:t>inconfinada</a:t>
            </a:r>
            <a:r>
              <a:rPr lang="es-ES" sz="1600" dirty="0" smtClean="0"/>
              <a:t>.</a:t>
            </a:r>
          </a:p>
          <a:p>
            <a:pPr marL="173038" lvl="0" indent="-173038" algn="just">
              <a:buFont typeface="Arial" pitchFamily="34" charset="0"/>
              <a:buChar char="•"/>
            </a:pPr>
            <a:endParaRPr lang="es-ES" sz="1600" dirty="0" smtClean="0"/>
          </a:p>
          <a:p>
            <a:pPr marL="173038" lvl="0" indent="-173038" algn="just">
              <a:buFont typeface="Arial" pitchFamily="34" charset="0"/>
              <a:buChar char="•"/>
            </a:pPr>
            <a:r>
              <a:rPr lang="es-ES" sz="1600" dirty="0" smtClean="0"/>
              <a:t>Las pruebas de lixiviación permitieron evidenciar que se obtiene mayor reducción en la concentración de los parámetros de análisis con la fabricación de ladrillos que con la estabilización ripio cemento para base en vías. </a:t>
            </a:r>
            <a:endParaRPr lang="en-US" sz="1600" dirty="0" smtClean="0"/>
          </a:p>
          <a:p>
            <a:pPr marL="173038" lvl="0" indent="-173038" algn="just"/>
            <a:endParaRPr lang="es-ES" sz="1600" dirty="0" smtClean="0"/>
          </a:p>
          <a:p>
            <a:pPr marL="173038" indent="-173038" algn="just">
              <a:buFont typeface="Arial" pitchFamily="34" charset="0"/>
              <a:buChar char="•"/>
            </a:pPr>
            <a:r>
              <a:rPr lang="es-ES" sz="1600" dirty="0" smtClean="0"/>
              <a:t>Se observó que la conversión de los ripios de perforación en una estructura rígida, permite encapsular los metales pesados impidiendo así su </a:t>
            </a:r>
            <a:r>
              <a:rPr lang="es-ES" sz="1600" dirty="0" err="1" smtClean="0"/>
              <a:t>biodisponibilidad</a:t>
            </a:r>
            <a:r>
              <a:rPr lang="es-ES" sz="1600" dirty="0" smtClean="0"/>
              <a:t> en el ambiente.</a:t>
            </a:r>
          </a:p>
          <a:p>
            <a:pPr marL="173038" indent="-173038" algn="just">
              <a:buFont typeface="Arial" pitchFamily="34" charset="0"/>
              <a:buChar char="•"/>
            </a:pPr>
            <a:endParaRPr lang="es-ES" sz="1600" dirty="0" smtClean="0"/>
          </a:p>
          <a:p>
            <a:pPr marL="173038" lvl="0" indent="-173038" algn="just">
              <a:buFont typeface="Arial" pitchFamily="34" charset="0"/>
              <a:buChar char="•"/>
            </a:pPr>
            <a:r>
              <a:rPr lang="es-ES" sz="1600" dirty="0" smtClean="0"/>
              <a:t>Finalmente en términos constructivos esta mal empleado el termino ripio ya que este corresponde a un agregado grueso y en la realidad estos están conformados por partículas de tamaños muy finos.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1916832"/>
            <a:ext cx="7848872" cy="4031873"/>
          </a:xfrm>
          <a:prstGeom prst="rect">
            <a:avLst/>
          </a:prstGeom>
        </p:spPr>
        <p:txBody>
          <a:bodyPr wrap="square">
            <a:spAutoFit/>
          </a:bodyPr>
          <a:lstStyle/>
          <a:p>
            <a:pPr marL="173038" lvl="0" indent="-173038" algn="just">
              <a:buFont typeface="Arial" pitchFamily="34" charset="0"/>
              <a:buChar char="•"/>
            </a:pPr>
            <a:r>
              <a:rPr lang="es-ES" sz="1600" dirty="0" smtClean="0"/>
              <a:t>Se debería realizar un seguimiento ambiental mediante pruebas de lixiviación,  a fin de establecer si existe </a:t>
            </a:r>
            <a:r>
              <a:rPr lang="es-ES" sz="1600" dirty="0" err="1" smtClean="0"/>
              <a:t>biodisponibilidad</a:t>
            </a:r>
            <a:r>
              <a:rPr lang="es-ES" sz="1600" dirty="0" smtClean="0"/>
              <a:t> de metales pesados al ambiente por desgaste del elemento constructivo ya sea por exposición a las condiciones atmosféricas ó el tiempo de vida.</a:t>
            </a:r>
          </a:p>
          <a:p>
            <a:pPr marL="173038" lvl="0" indent="-173038" algn="just"/>
            <a:endParaRPr lang="es-ES" sz="1600" dirty="0" smtClean="0"/>
          </a:p>
          <a:p>
            <a:pPr marL="173038" lvl="0" indent="-173038" algn="just">
              <a:buFont typeface="Arial" pitchFamily="34" charset="0"/>
              <a:buChar char="•"/>
            </a:pPr>
            <a:r>
              <a:rPr lang="es-ES" sz="1600" dirty="0" smtClean="0"/>
              <a:t>Se recomienda realizar un estudio de factibilidad económica en función de la disponibilidad de recursos de la empresa y así determinar la opción mas restable para la puesta en práctica.</a:t>
            </a:r>
          </a:p>
          <a:p>
            <a:pPr marL="173038" lvl="0" indent="-173038" algn="just">
              <a:buFont typeface="Arial" pitchFamily="34" charset="0"/>
              <a:buChar char="•"/>
            </a:pPr>
            <a:endParaRPr lang="en-US" sz="1600" dirty="0" smtClean="0"/>
          </a:p>
          <a:p>
            <a:pPr marL="173038" indent="-173038" algn="just">
              <a:buFont typeface="Arial" pitchFamily="34" charset="0"/>
              <a:buChar char="•"/>
            </a:pPr>
            <a:r>
              <a:rPr lang="es-ES" sz="1600" dirty="0" smtClean="0"/>
              <a:t>En el caso de optar por la fabricación de los ladrillos, se recomienda utilizar un horno que permita regular las condiciones de temperatura a fin de controlar las emisiones atmosféricas, el mismo que deberá contar con un sistema para el lavado de gases.</a:t>
            </a:r>
            <a:endParaRPr lang="en-US" sz="1600" dirty="0" smtClean="0"/>
          </a:p>
          <a:p>
            <a:pPr marL="173038" lvl="0" indent="-173038" algn="just">
              <a:buFont typeface="Arial" pitchFamily="34" charset="0"/>
              <a:buChar char="•"/>
            </a:pPr>
            <a:endParaRPr lang="es-ES" sz="1600" dirty="0" smtClean="0"/>
          </a:p>
          <a:p>
            <a:pPr marL="173038" indent="-173038" algn="just">
              <a:buFont typeface="Arial" pitchFamily="34" charset="0"/>
              <a:buChar char="•"/>
            </a:pPr>
            <a:r>
              <a:rPr lang="es-ES" sz="1600" dirty="0" smtClean="0"/>
              <a:t>Para la puesta en práctica, se recomienda que los ladrillos sean utilizados en las locaciones de industria </a:t>
            </a:r>
            <a:r>
              <a:rPr lang="es-ES" sz="1600" dirty="0" err="1" smtClean="0"/>
              <a:t>hidrocarburífera</a:t>
            </a:r>
            <a:r>
              <a:rPr lang="es-ES" sz="1600" dirty="0" smtClean="0"/>
              <a:t>, preferiblemente para la construcción de bodegas de almacenamiento de productos químicos y cerramientos.</a:t>
            </a:r>
          </a:p>
        </p:txBody>
      </p:sp>
      <p:sp>
        <p:nvSpPr>
          <p:cNvPr id="5" name="3 Título"/>
          <p:cNvSpPr txBox="1">
            <a:spLocks/>
          </p:cNvSpPr>
          <p:nvPr/>
        </p:nvSpPr>
        <p:spPr>
          <a:xfrm>
            <a:off x="1043608" y="1052736"/>
            <a:ext cx="7890670" cy="500066"/>
          </a:xfrm>
          <a:prstGeom prst="rect">
            <a:avLst/>
          </a:prstGeom>
        </p:spPr>
        <p:txBody>
          <a:bodyPr/>
          <a:lstStyle/>
          <a:p>
            <a:pPr algn="ctr">
              <a:spcBef>
                <a:spcPct val="0"/>
              </a:spcBef>
              <a:buFontTx/>
              <a:buNone/>
            </a:pPr>
            <a:r>
              <a:rPr lang="es-ES" sz="32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RECOMENDACIONES</a:t>
            </a:r>
            <a:endParaRPr lang="en-US" sz="32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Título"/>
          <p:cNvSpPr txBox="1">
            <a:spLocks/>
          </p:cNvSpPr>
          <p:nvPr/>
        </p:nvSpPr>
        <p:spPr>
          <a:xfrm>
            <a:off x="1001810" y="552670"/>
            <a:ext cx="7890670" cy="500066"/>
          </a:xfrm>
          <a:prstGeom prst="rect">
            <a:avLst/>
          </a:prstGeom>
        </p:spPr>
        <p:txBody>
          <a:bodyPr/>
          <a:lstStyle/>
          <a:p>
            <a:pPr algn="ctr">
              <a:spcBef>
                <a:spcPct val="0"/>
              </a:spcBef>
              <a:buFontTx/>
              <a:buNone/>
            </a:pPr>
            <a:r>
              <a:rPr lang="es-ES" sz="32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AGRADECIMIENTOS</a:t>
            </a:r>
            <a:endParaRPr lang="en-US" sz="32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4" name="3 Rectángulo"/>
          <p:cNvSpPr/>
          <p:nvPr/>
        </p:nvSpPr>
        <p:spPr>
          <a:xfrm>
            <a:off x="1000100" y="1306503"/>
            <a:ext cx="7786742" cy="2800767"/>
          </a:xfrm>
          <a:prstGeom prst="rect">
            <a:avLst/>
          </a:prstGeom>
        </p:spPr>
        <p:txBody>
          <a:bodyPr wrap="square">
            <a:spAutoFit/>
          </a:bodyPr>
          <a:lstStyle/>
          <a:p>
            <a:pPr marL="173038" lvl="0" indent="-173038" algn="just"/>
            <a:r>
              <a:rPr lang="es-ES" sz="1600" dirty="0" smtClean="0"/>
              <a:t>La presente investigación se realizó bajo el auspicio de:</a:t>
            </a:r>
          </a:p>
          <a:p>
            <a:pPr marL="173038" lvl="0" indent="-173038" algn="just"/>
            <a:endParaRPr lang="es-ES" sz="1600" dirty="0" smtClean="0"/>
          </a:p>
          <a:p>
            <a:pPr marL="173038" indent="-173038" algn="just">
              <a:buFont typeface="Arial" pitchFamily="34" charset="0"/>
              <a:buChar char="•"/>
            </a:pPr>
            <a:r>
              <a:rPr lang="es-ES" sz="1600" dirty="0" smtClean="0"/>
              <a:t>Universidad de las Fuerzas Armadas ESPE.</a:t>
            </a:r>
          </a:p>
          <a:p>
            <a:pPr marL="173038" indent="-173038" algn="just">
              <a:buFont typeface="Arial" pitchFamily="34" charset="0"/>
              <a:buChar char="•"/>
            </a:pPr>
            <a:endParaRPr lang="es-ES" sz="1600" dirty="0" smtClean="0"/>
          </a:p>
          <a:p>
            <a:pPr marL="173038" lvl="0" indent="-173038" algn="just">
              <a:buFont typeface="Arial" pitchFamily="34" charset="0"/>
              <a:buChar char="•"/>
            </a:pPr>
            <a:r>
              <a:rPr lang="es-ES" sz="1600" dirty="0" smtClean="0"/>
              <a:t>Instituto de Estudios del Petróleo de la Empresa Pública de Hidrocarburos del Ecuador EP PETROECUADOR.</a:t>
            </a:r>
          </a:p>
          <a:p>
            <a:pPr marL="173038" lvl="0" indent="-173038" algn="just">
              <a:buFont typeface="Arial" pitchFamily="34" charset="0"/>
              <a:buChar char="•"/>
            </a:pPr>
            <a:endParaRPr lang="es-ES" sz="1600" dirty="0" smtClean="0"/>
          </a:p>
          <a:p>
            <a:pPr marL="173038" lvl="0" indent="-173038" algn="just">
              <a:buFont typeface="Arial" pitchFamily="34" charset="0"/>
              <a:buChar char="•"/>
            </a:pPr>
            <a:r>
              <a:rPr lang="es-ES" sz="1600" dirty="0" smtClean="0"/>
              <a:t>Gerencia de Exploración y Producción de la Empresa Pública de Hidrocarburos del Ecuador EP PETROECUADOR.</a:t>
            </a:r>
          </a:p>
          <a:p>
            <a:pPr marL="173038" lvl="0" indent="-173038" algn="just">
              <a:buFont typeface="Arial" pitchFamily="34" charset="0"/>
              <a:buChar char="•"/>
            </a:pPr>
            <a:endParaRPr lang="es-ES" sz="1600" dirty="0" smtClean="0"/>
          </a:p>
          <a:p>
            <a:pPr marL="173038" lvl="0" indent="-173038" algn="just"/>
            <a:endParaRPr lang="es-ES" sz="1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392077" y="222354"/>
            <a:ext cx="7406640" cy="686366"/>
          </a:xfrm>
        </p:spPr>
        <p:txBody>
          <a:bodyPr>
            <a:normAutofit/>
          </a:bodyPr>
          <a:lstStyle/>
          <a:p>
            <a:pPr algn="ctr"/>
            <a:r>
              <a:rPr lang="es-ES" sz="3600" dirty="0" smtClean="0"/>
              <a:t>METODOLOGÍA</a:t>
            </a:r>
            <a:endParaRPr lang="en-US" sz="3600" dirty="0"/>
          </a:p>
        </p:txBody>
      </p:sp>
      <p:sp>
        <p:nvSpPr>
          <p:cNvPr id="1026" name="AutoShape 2" descr="http://3.bp.blogspot.com/-wuQit3yuytY/TdRQb1iIm0I/AAAAAAAAAAU/YrncWO964Ds/s1600/encuestas.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4" name="13 Rectángulo"/>
          <p:cNvSpPr/>
          <p:nvPr/>
        </p:nvSpPr>
        <p:spPr>
          <a:xfrm>
            <a:off x="1115616" y="1124744"/>
            <a:ext cx="7643866" cy="738664"/>
          </a:xfrm>
          <a:prstGeom prst="rect">
            <a:avLst/>
          </a:prstGeom>
        </p:spPr>
        <p:txBody>
          <a:bodyPr wrap="square">
            <a:spAutoFit/>
          </a:bodyPr>
          <a:lstStyle/>
          <a:p>
            <a:pPr marL="514350" indent="-514350"/>
            <a:r>
              <a:rPr lang="es-ES" sz="1400" b="1" dirty="0" smtClean="0">
                <a:cs typeface="Arial" pitchFamily="34" charset="0"/>
              </a:rPr>
              <a:t>1. FASE DE GABINETE</a:t>
            </a:r>
          </a:p>
          <a:p>
            <a:pPr marL="266700" indent="-266700" algn="just">
              <a:buFont typeface="Wingdings" pitchFamily="2" charset="2"/>
              <a:buChar char="ü"/>
            </a:pPr>
            <a:r>
              <a:rPr lang="es-ES" sz="1400" dirty="0" smtClean="0">
                <a:cs typeface="Arial" pitchFamily="34" charset="0"/>
              </a:rPr>
              <a:t>Recopilación y procesamiento de información</a:t>
            </a:r>
          </a:p>
          <a:p>
            <a:pPr marL="266700" indent="-266700" algn="just">
              <a:buFont typeface="Wingdings" pitchFamily="2" charset="2"/>
              <a:buChar char="ü"/>
            </a:pPr>
            <a:r>
              <a:rPr lang="es-ES" sz="1400" dirty="0" smtClean="0">
                <a:cs typeface="Arial" pitchFamily="34" charset="0"/>
              </a:rPr>
              <a:t>Identificación de las celdas de muestreo</a:t>
            </a:r>
          </a:p>
        </p:txBody>
      </p:sp>
      <p:sp>
        <p:nvSpPr>
          <p:cNvPr id="11" name="2 Marcador de contenido"/>
          <p:cNvSpPr>
            <a:spLocks noGrp="1"/>
          </p:cNvSpPr>
          <p:nvPr>
            <p:ph type="subTitle" idx="1"/>
          </p:nvPr>
        </p:nvSpPr>
        <p:spPr>
          <a:xfrm>
            <a:off x="1115616" y="2132856"/>
            <a:ext cx="7493539" cy="648072"/>
          </a:xfrm>
        </p:spPr>
        <p:txBody>
          <a:bodyPr>
            <a:noAutofit/>
          </a:bodyPr>
          <a:lstStyle/>
          <a:p>
            <a:pPr marL="0" algn="just">
              <a:spcBef>
                <a:spcPts val="0"/>
              </a:spcBef>
              <a:buClrTx/>
            </a:pPr>
            <a:r>
              <a:rPr lang="es-ES" sz="1400" b="1" dirty="0" smtClean="0">
                <a:cs typeface="Arial" pitchFamily="34" charset="0"/>
              </a:rPr>
              <a:t>2. </a:t>
            </a:r>
            <a:r>
              <a:rPr lang="es-ES" sz="1400" b="1" dirty="0">
                <a:cs typeface="Arial" pitchFamily="34" charset="0"/>
              </a:rPr>
              <a:t>FASE DE </a:t>
            </a:r>
            <a:r>
              <a:rPr lang="es-ES" sz="1400" b="1" dirty="0" smtClean="0">
                <a:cs typeface="Arial" pitchFamily="34" charset="0"/>
              </a:rPr>
              <a:t>CAMPO</a:t>
            </a:r>
            <a:endParaRPr lang="es-ES" sz="1400" b="1" dirty="0">
              <a:cs typeface="Arial" pitchFamily="34" charset="0"/>
            </a:endParaRPr>
          </a:p>
          <a:p>
            <a:pPr marL="266700" indent="-266700" algn="just">
              <a:spcBef>
                <a:spcPts val="0"/>
              </a:spcBef>
              <a:buClrTx/>
              <a:buFont typeface="Wingdings" pitchFamily="2" charset="2"/>
              <a:buChar char="ü"/>
            </a:pPr>
            <a:r>
              <a:rPr lang="es-ES" sz="1400" b="1" dirty="0" smtClean="0">
                <a:solidFill>
                  <a:schemeClr val="tx1"/>
                </a:solidFill>
              </a:rPr>
              <a:t>Muestreo.- </a:t>
            </a:r>
            <a:r>
              <a:rPr lang="es-ES" sz="1400" dirty="0" smtClean="0">
                <a:solidFill>
                  <a:schemeClr val="tx1"/>
                </a:solidFill>
              </a:rPr>
              <a:t>Obtención de muestras representativas.</a:t>
            </a:r>
            <a:endParaRPr lang="es-ES" sz="1400" dirty="0">
              <a:solidFill>
                <a:schemeClr val="tx1"/>
              </a:solidFill>
            </a:endParaRPr>
          </a:p>
        </p:txBody>
      </p:sp>
      <p:pic>
        <p:nvPicPr>
          <p:cNvPr id="7" name="0 Imagen" descr="DSC00819.JPG"/>
          <p:cNvPicPr/>
          <p:nvPr/>
        </p:nvPicPr>
        <p:blipFill>
          <a:blip r:embed="rId3" cstate="print"/>
          <a:stretch>
            <a:fillRect/>
          </a:stretch>
        </p:blipFill>
        <p:spPr>
          <a:xfrm>
            <a:off x="1403649" y="5013176"/>
            <a:ext cx="2286015" cy="1428760"/>
          </a:xfrm>
          <a:prstGeom prst="rect">
            <a:avLst/>
          </a:prstGeom>
        </p:spPr>
      </p:pic>
      <p:pic>
        <p:nvPicPr>
          <p:cNvPr id="8" name="37 Imagen" descr="P1120669.JPG"/>
          <p:cNvPicPr/>
          <p:nvPr/>
        </p:nvPicPr>
        <p:blipFill>
          <a:blip r:embed="rId4" cstate="print"/>
          <a:stretch>
            <a:fillRect/>
          </a:stretch>
        </p:blipFill>
        <p:spPr>
          <a:xfrm>
            <a:off x="3832540" y="5013176"/>
            <a:ext cx="2286015" cy="1428760"/>
          </a:xfrm>
          <a:prstGeom prst="rect">
            <a:avLst/>
          </a:prstGeom>
        </p:spPr>
      </p:pic>
      <p:pic>
        <p:nvPicPr>
          <p:cNvPr id="9" name="43 Imagen" descr="P1120741.JPG"/>
          <p:cNvPicPr/>
          <p:nvPr/>
        </p:nvPicPr>
        <p:blipFill>
          <a:blip r:embed="rId5" cstate="print"/>
          <a:stretch>
            <a:fillRect/>
          </a:stretch>
        </p:blipFill>
        <p:spPr>
          <a:xfrm>
            <a:off x="6261432" y="5013176"/>
            <a:ext cx="2286015" cy="1428759"/>
          </a:xfrm>
          <a:prstGeom prst="rect">
            <a:avLst/>
          </a:prstGeom>
        </p:spPr>
      </p:pic>
      <p:graphicFrame>
        <p:nvGraphicFramePr>
          <p:cNvPr id="12" name="11 Tabla"/>
          <p:cNvGraphicFramePr>
            <a:graphicFrameLocks noGrp="1"/>
          </p:cNvGraphicFramePr>
          <p:nvPr/>
        </p:nvGraphicFramePr>
        <p:xfrm>
          <a:off x="1403648" y="2780928"/>
          <a:ext cx="7128792" cy="1837925"/>
        </p:xfrm>
        <a:graphic>
          <a:graphicData uri="http://schemas.openxmlformats.org/drawingml/2006/table">
            <a:tbl>
              <a:tblPr/>
              <a:tblGrid>
                <a:gridCol w="2040939"/>
                <a:gridCol w="1418349"/>
                <a:gridCol w="1087320"/>
                <a:gridCol w="1291092"/>
                <a:gridCol w="1291092"/>
              </a:tblGrid>
              <a:tr h="612641">
                <a:tc>
                  <a:txBody>
                    <a:bodyPr/>
                    <a:lstStyle/>
                    <a:p>
                      <a:pPr marL="0" marR="0" algn="ctr">
                        <a:spcBef>
                          <a:spcPts val="0"/>
                        </a:spcBef>
                        <a:spcAft>
                          <a:spcPts val="0"/>
                        </a:spcAft>
                      </a:pPr>
                      <a:r>
                        <a:rPr lang="es-ES" sz="1200" b="1" dirty="0">
                          <a:solidFill>
                            <a:srgbClr val="FFFFFF"/>
                          </a:solidFill>
                          <a:latin typeface="Times New Roman"/>
                          <a:ea typeface="Times New Roman"/>
                          <a:cs typeface="Times New Roman"/>
                        </a:rPr>
                        <a:t>Zona de Disposición Final</a:t>
                      </a:r>
                      <a:endParaRPr lang="en-US" sz="12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spcBef>
                          <a:spcPts val="0"/>
                        </a:spcBef>
                        <a:spcAft>
                          <a:spcPts val="0"/>
                        </a:spcAft>
                      </a:pPr>
                      <a:r>
                        <a:rPr lang="es-ES" sz="1200" b="1" dirty="0">
                          <a:solidFill>
                            <a:srgbClr val="FFFFFF"/>
                          </a:solidFill>
                          <a:latin typeface="Times New Roman"/>
                          <a:ea typeface="Times New Roman"/>
                          <a:cs typeface="Times New Roman"/>
                        </a:rPr>
                        <a:t>Periodo Disposición Final</a:t>
                      </a:r>
                      <a:endParaRPr lang="en-US" sz="12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spcBef>
                          <a:spcPts val="0"/>
                        </a:spcBef>
                        <a:spcAft>
                          <a:spcPts val="0"/>
                        </a:spcAft>
                      </a:pPr>
                      <a:r>
                        <a:rPr lang="es-ES" sz="1200" b="1">
                          <a:solidFill>
                            <a:srgbClr val="FFFFFF"/>
                          </a:solidFill>
                          <a:latin typeface="Times New Roman"/>
                          <a:ea typeface="Times New Roman"/>
                          <a:cs typeface="Times New Roman"/>
                        </a:rPr>
                        <a:t>Nº Celdas Cerradas</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spcBef>
                          <a:spcPts val="0"/>
                        </a:spcBef>
                        <a:spcAft>
                          <a:spcPts val="0"/>
                        </a:spcAft>
                      </a:pPr>
                      <a:r>
                        <a:rPr lang="es-ES" sz="1200" b="1">
                          <a:solidFill>
                            <a:srgbClr val="FFFFFF"/>
                          </a:solidFill>
                          <a:latin typeface="Times New Roman"/>
                          <a:ea typeface="Times New Roman"/>
                          <a:cs typeface="Times New Roman"/>
                        </a:rPr>
                        <a:t>Nº Celdas Muestreadas</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spcBef>
                          <a:spcPts val="0"/>
                        </a:spcBef>
                        <a:spcAft>
                          <a:spcPts val="0"/>
                        </a:spcAft>
                      </a:pPr>
                      <a:r>
                        <a:rPr lang="es-ES" sz="1200" b="1">
                          <a:solidFill>
                            <a:srgbClr val="FFFFFF"/>
                          </a:solidFill>
                          <a:latin typeface="Times New Roman"/>
                          <a:ea typeface="Times New Roman"/>
                          <a:cs typeface="Times New Roman"/>
                        </a:rPr>
                        <a:t>Nº Muestras Representativas</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r>
              <a:tr h="204214">
                <a:tc rowSpan="4">
                  <a:txBody>
                    <a:bodyPr/>
                    <a:lstStyle/>
                    <a:p>
                      <a:pPr marL="0" marR="0" algn="l">
                        <a:spcBef>
                          <a:spcPts val="0"/>
                        </a:spcBef>
                        <a:spcAft>
                          <a:spcPts val="0"/>
                        </a:spcAft>
                      </a:pPr>
                      <a:r>
                        <a:rPr lang="es-ES" sz="1200">
                          <a:solidFill>
                            <a:srgbClr val="000000"/>
                          </a:solidFill>
                          <a:latin typeface="Times New Roman"/>
                          <a:ea typeface="Times New Roman"/>
                          <a:cs typeface="Times New Roman"/>
                        </a:rPr>
                        <a:t>Estación Shushufindi 40</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r">
                        <a:spcBef>
                          <a:spcPts val="0"/>
                        </a:spcBef>
                        <a:spcAft>
                          <a:spcPts val="0"/>
                        </a:spcAft>
                      </a:pPr>
                      <a:r>
                        <a:rPr lang="es-ES" sz="1200" b="1" dirty="0">
                          <a:latin typeface="Times New Roman"/>
                          <a:ea typeface="Times New Roman"/>
                          <a:cs typeface="Times New Roman"/>
                        </a:rPr>
                        <a:t>2009</a:t>
                      </a:r>
                      <a:endParaRPr lang="en-US" sz="1200" dirty="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s-ES" sz="1200">
                          <a:solidFill>
                            <a:srgbClr val="000000"/>
                          </a:solidFill>
                          <a:latin typeface="Times New Roman"/>
                          <a:ea typeface="Times New Roman"/>
                          <a:cs typeface="Times New Roman"/>
                        </a:rPr>
                        <a:t>23</a:t>
                      </a:r>
                      <a:endParaRPr lang="en-US" sz="12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s-ES" sz="1200">
                          <a:solidFill>
                            <a:srgbClr val="000000"/>
                          </a:solidFill>
                          <a:latin typeface="Times New Roman"/>
                          <a:ea typeface="Times New Roman"/>
                          <a:cs typeface="Times New Roman"/>
                        </a:rPr>
                        <a:t>8</a:t>
                      </a:r>
                      <a:endParaRPr lang="en-US" sz="12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s-ES" sz="1200">
                          <a:solidFill>
                            <a:srgbClr val="000000"/>
                          </a:solidFill>
                          <a:latin typeface="Times New Roman"/>
                          <a:ea typeface="Times New Roman"/>
                          <a:cs typeface="Times New Roman"/>
                        </a:rPr>
                        <a:t>1</a:t>
                      </a:r>
                      <a:endParaRPr lang="en-US" sz="12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214">
                <a:tc vMerge="1">
                  <a:txBody>
                    <a:bodyPr/>
                    <a:lstStyle/>
                    <a:p>
                      <a:endParaRPr lang="en-US"/>
                    </a:p>
                  </a:txBody>
                  <a:tcPr/>
                </a:tc>
                <a:tc>
                  <a:txBody>
                    <a:bodyPr/>
                    <a:lstStyle/>
                    <a:p>
                      <a:pPr marL="0" marR="0" algn="r">
                        <a:spcBef>
                          <a:spcPts val="0"/>
                        </a:spcBef>
                        <a:spcAft>
                          <a:spcPts val="0"/>
                        </a:spcAft>
                      </a:pPr>
                      <a:r>
                        <a:rPr lang="es-ES" sz="1200" b="1">
                          <a:latin typeface="Times New Roman"/>
                          <a:ea typeface="Times New Roman"/>
                          <a:cs typeface="Times New Roman"/>
                        </a:rPr>
                        <a:t>2010</a:t>
                      </a:r>
                      <a:endParaRPr lang="en-US" sz="12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s-ES" sz="1200" dirty="0">
                          <a:solidFill>
                            <a:srgbClr val="000000"/>
                          </a:solidFill>
                          <a:latin typeface="Times New Roman"/>
                          <a:ea typeface="Times New Roman"/>
                          <a:cs typeface="Times New Roman"/>
                        </a:rPr>
                        <a:t>14</a:t>
                      </a:r>
                      <a:endParaRPr lang="en-US" sz="1200" dirty="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s-ES" sz="1200">
                          <a:solidFill>
                            <a:srgbClr val="000000"/>
                          </a:solidFill>
                          <a:latin typeface="Times New Roman"/>
                          <a:ea typeface="Times New Roman"/>
                          <a:cs typeface="Times New Roman"/>
                        </a:rPr>
                        <a:t>5</a:t>
                      </a:r>
                      <a:endParaRPr lang="en-US" sz="12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s-ES" sz="1200">
                          <a:solidFill>
                            <a:srgbClr val="000000"/>
                          </a:solidFill>
                          <a:latin typeface="Times New Roman"/>
                          <a:ea typeface="Times New Roman"/>
                          <a:cs typeface="Times New Roman"/>
                        </a:rPr>
                        <a:t>1</a:t>
                      </a:r>
                      <a:endParaRPr lang="en-US" sz="12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214">
                <a:tc vMerge="1">
                  <a:txBody>
                    <a:bodyPr/>
                    <a:lstStyle/>
                    <a:p>
                      <a:endParaRPr lang="en-US"/>
                    </a:p>
                  </a:txBody>
                  <a:tcPr/>
                </a:tc>
                <a:tc>
                  <a:txBody>
                    <a:bodyPr/>
                    <a:lstStyle/>
                    <a:p>
                      <a:pPr marL="0" marR="0" algn="r">
                        <a:spcBef>
                          <a:spcPts val="0"/>
                        </a:spcBef>
                        <a:spcAft>
                          <a:spcPts val="0"/>
                        </a:spcAft>
                      </a:pPr>
                      <a:r>
                        <a:rPr lang="es-ES" sz="1200" b="1">
                          <a:latin typeface="Times New Roman"/>
                          <a:ea typeface="Times New Roman"/>
                          <a:cs typeface="Times New Roman"/>
                        </a:rPr>
                        <a:t>2011</a:t>
                      </a:r>
                      <a:endParaRPr lang="en-US" sz="12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s-ES" sz="1200" dirty="0">
                          <a:solidFill>
                            <a:srgbClr val="000000"/>
                          </a:solidFill>
                          <a:latin typeface="Times New Roman"/>
                          <a:ea typeface="Times New Roman"/>
                          <a:cs typeface="Times New Roman"/>
                        </a:rPr>
                        <a:t>34</a:t>
                      </a:r>
                      <a:endParaRPr lang="en-US" sz="1200" dirty="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s-ES" sz="1200" dirty="0">
                          <a:solidFill>
                            <a:srgbClr val="000000"/>
                          </a:solidFill>
                          <a:latin typeface="Times New Roman"/>
                          <a:ea typeface="Times New Roman"/>
                          <a:cs typeface="Times New Roman"/>
                        </a:rPr>
                        <a:t>8</a:t>
                      </a:r>
                      <a:endParaRPr lang="en-US" sz="1200" dirty="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s-ES" sz="1200">
                          <a:solidFill>
                            <a:srgbClr val="000000"/>
                          </a:solidFill>
                          <a:latin typeface="Times New Roman"/>
                          <a:ea typeface="Times New Roman"/>
                          <a:cs typeface="Times New Roman"/>
                        </a:rPr>
                        <a:t>1</a:t>
                      </a:r>
                      <a:endParaRPr lang="en-US" sz="12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214">
                <a:tc vMerge="1">
                  <a:txBody>
                    <a:bodyPr/>
                    <a:lstStyle/>
                    <a:p>
                      <a:endParaRPr lang="en-US"/>
                    </a:p>
                  </a:txBody>
                  <a:tcPr/>
                </a:tc>
                <a:tc>
                  <a:txBody>
                    <a:bodyPr/>
                    <a:lstStyle/>
                    <a:p>
                      <a:pPr marL="0" marR="0" algn="r">
                        <a:spcBef>
                          <a:spcPts val="0"/>
                        </a:spcBef>
                        <a:spcAft>
                          <a:spcPts val="0"/>
                        </a:spcAft>
                      </a:pPr>
                      <a:r>
                        <a:rPr lang="es-ES" sz="1200" b="1">
                          <a:latin typeface="Times New Roman"/>
                          <a:ea typeface="Times New Roman"/>
                          <a:cs typeface="Times New Roman"/>
                        </a:rPr>
                        <a:t>2012</a:t>
                      </a:r>
                      <a:endParaRPr lang="en-US" sz="12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s-ES" sz="1200">
                          <a:solidFill>
                            <a:srgbClr val="000000"/>
                          </a:solidFill>
                          <a:latin typeface="Times New Roman"/>
                          <a:ea typeface="Times New Roman"/>
                          <a:cs typeface="Times New Roman"/>
                        </a:rPr>
                        <a:t>8</a:t>
                      </a:r>
                      <a:endParaRPr lang="en-US" sz="12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s-ES" sz="1200" dirty="0">
                          <a:solidFill>
                            <a:srgbClr val="000000"/>
                          </a:solidFill>
                          <a:latin typeface="Times New Roman"/>
                          <a:ea typeface="Times New Roman"/>
                          <a:cs typeface="Times New Roman"/>
                        </a:rPr>
                        <a:t>6</a:t>
                      </a:r>
                      <a:endParaRPr lang="en-US" sz="1200" dirty="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s-ES" sz="1200">
                          <a:solidFill>
                            <a:srgbClr val="000000"/>
                          </a:solidFill>
                          <a:latin typeface="Times New Roman"/>
                          <a:ea typeface="Times New Roman"/>
                          <a:cs typeface="Times New Roman"/>
                        </a:rPr>
                        <a:t>1</a:t>
                      </a:r>
                      <a:endParaRPr lang="en-US" sz="12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214">
                <a:tc>
                  <a:txBody>
                    <a:bodyPr/>
                    <a:lstStyle/>
                    <a:p>
                      <a:pPr marL="0" marR="0" algn="l">
                        <a:spcBef>
                          <a:spcPts val="0"/>
                        </a:spcBef>
                        <a:spcAft>
                          <a:spcPts val="0"/>
                        </a:spcAft>
                      </a:pPr>
                      <a:r>
                        <a:rPr lang="es-ES" sz="1200">
                          <a:solidFill>
                            <a:srgbClr val="000000"/>
                          </a:solidFill>
                          <a:latin typeface="Times New Roman"/>
                          <a:ea typeface="Times New Roman"/>
                          <a:cs typeface="Times New Roman"/>
                        </a:rPr>
                        <a:t>Plataforma Drago 13</a:t>
                      </a:r>
                      <a:endParaRPr lang="en-US" sz="12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spcBef>
                          <a:spcPts val="0"/>
                        </a:spcBef>
                        <a:spcAft>
                          <a:spcPts val="0"/>
                        </a:spcAft>
                      </a:pPr>
                      <a:r>
                        <a:rPr lang="es-ES" sz="1200" b="1">
                          <a:latin typeface="Times New Roman"/>
                          <a:ea typeface="Times New Roman"/>
                          <a:cs typeface="Times New Roman"/>
                        </a:rPr>
                        <a:t>NUEVOS 2012</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s-ES" sz="1200">
                          <a:solidFill>
                            <a:srgbClr val="000000"/>
                          </a:solidFill>
                          <a:latin typeface="Times New Roman"/>
                          <a:ea typeface="Times New Roman"/>
                          <a:cs typeface="Times New Roman"/>
                        </a:rPr>
                        <a:t>11</a:t>
                      </a:r>
                      <a:endParaRPr lang="en-US" sz="12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s-ES" sz="1200" dirty="0">
                          <a:solidFill>
                            <a:srgbClr val="000000"/>
                          </a:solidFill>
                          <a:latin typeface="Times New Roman"/>
                          <a:ea typeface="Times New Roman"/>
                          <a:cs typeface="Times New Roman"/>
                        </a:rPr>
                        <a:t>3</a:t>
                      </a:r>
                      <a:endParaRPr lang="en-US" sz="1200" dirty="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s-ES" sz="1200" dirty="0">
                          <a:solidFill>
                            <a:srgbClr val="000000"/>
                          </a:solidFill>
                          <a:latin typeface="Times New Roman"/>
                          <a:ea typeface="Times New Roman"/>
                          <a:cs typeface="Times New Roman"/>
                        </a:rPr>
                        <a:t>1</a:t>
                      </a:r>
                      <a:endParaRPr lang="en-US" sz="1200" dirty="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214">
                <a:tc gridSpan="2">
                  <a:txBody>
                    <a:bodyPr/>
                    <a:lstStyle/>
                    <a:p>
                      <a:pPr marL="0" marR="0" algn="r">
                        <a:spcBef>
                          <a:spcPts val="0"/>
                        </a:spcBef>
                        <a:spcAft>
                          <a:spcPts val="0"/>
                        </a:spcAft>
                      </a:pPr>
                      <a:r>
                        <a:rPr lang="es-ES" sz="1200" b="1">
                          <a:latin typeface="Times New Roman"/>
                          <a:ea typeface="Times New Roman"/>
                          <a:cs typeface="Times New Roman"/>
                        </a:rPr>
                        <a:t>TOTAL</a:t>
                      </a:r>
                      <a:endParaRPr lang="en-US" sz="12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a:txBody>
                    <a:bodyPr/>
                    <a:lstStyle/>
                    <a:p>
                      <a:pPr marL="0" marR="0" algn="r">
                        <a:spcBef>
                          <a:spcPts val="0"/>
                        </a:spcBef>
                        <a:spcAft>
                          <a:spcPts val="0"/>
                        </a:spcAft>
                      </a:pPr>
                      <a:r>
                        <a:rPr lang="es-ES" sz="1200" b="1">
                          <a:solidFill>
                            <a:srgbClr val="000000"/>
                          </a:solidFill>
                          <a:latin typeface="Times New Roman"/>
                          <a:ea typeface="Times New Roman"/>
                          <a:cs typeface="Times New Roman"/>
                        </a:rPr>
                        <a:t>90</a:t>
                      </a:r>
                      <a:endParaRPr lang="en-US" sz="12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spcBef>
                          <a:spcPts val="0"/>
                        </a:spcBef>
                        <a:spcAft>
                          <a:spcPts val="0"/>
                        </a:spcAft>
                      </a:pPr>
                      <a:r>
                        <a:rPr lang="es-ES" sz="1200" b="1">
                          <a:solidFill>
                            <a:srgbClr val="000000"/>
                          </a:solidFill>
                          <a:latin typeface="Times New Roman"/>
                          <a:ea typeface="Times New Roman"/>
                          <a:cs typeface="Times New Roman"/>
                        </a:rPr>
                        <a:t>30</a:t>
                      </a:r>
                      <a:endParaRPr lang="en-US" sz="12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spcBef>
                          <a:spcPts val="0"/>
                        </a:spcBef>
                        <a:spcAft>
                          <a:spcPts val="0"/>
                        </a:spcAft>
                      </a:pPr>
                      <a:r>
                        <a:rPr lang="es-ES" sz="1200" b="1" dirty="0">
                          <a:solidFill>
                            <a:srgbClr val="000000"/>
                          </a:solidFill>
                          <a:latin typeface="Times New Roman"/>
                          <a:ea typeface="Times New Roman"/>
                          <a:cs typeface="Times New Roman"/>
                        </a:rPr>
                        <a:t>5</a:t>
                      </a:r>
                      <a:endParaRPr lang="en-US" sz="1200" dirty="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http://3.bp.blogspot.com/-wuQit3yuytY/TdRQb1iIm0I/AAAAAAAAAAU/YrncWO964Ds/s1600/encuestas.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2" name="21 Rectángulo"/>
          <p:cNvSpPr/>
          <p:nvPr/>
        </p:nvSpPr>
        <p:spPr>
          <a:xfrm>
            <a:off x="1142976" y="149731"/>
            <a:ext cx="7643866" cy="338554"/>
          </a:xfrm>
          <a:prstGeom prst="rect">
            <a:avLst/>
          </a:prstGeom>
        </p:spPr>
        <p:txBody>
          <a:bodyPr wrap="square">
            <a:spAutoFit/>
          </a:bodyPr>
          <a:lstStyle/>
          <a:p>
            <a:pPr marL="514350" indent="-514350"/>
            <a:r>
              <a:rPr lang="es-ES" sz="1600" b="1" dirty="0" smtClean="0"/>
              <a:t>3. FASE DE LABORATORIO</a:t>
            </a:r>
          </a:p>
        </p:txBody>
      </p:sp>
      <p:sp>
        <p:nvSpPr>
          <p:cNvPr id="7" name="6 Rectángulo"/>
          <p:cNvSpPr/>
          <p:nvPr/>
        </p:nvSpPr>
        <p:spPr>
          <a:xfrm>
            <a:off x="1115616" y="467380"/>
            <a:ext cx="7272808" cy="369332"/>
          </a:xfrm>
          <a:prstGeom prst="rect">
            <a:avLst/>
          </a:prstGeom>
        </p:spPr>
        <p:txBody>
          <a:bodyPr wrap="square">
            <a:spAutoFit/>
          </a:bodyPr>
          <a:lstStyle/>
          <a:p>
            <a:pPr marL="266700" indent="-266700" algn="just">
              <a:buFont typeface="Wingdings" pitchFamily="2" charset="2"/>
              <a:buChar char="ü"/>
            </a:pPr>
            <a:r>
              <a:rPr lang="es-ES" b="1" dirty="0" smtClean="0"/>
              <a:t>Caracterización Físico Química.</a:t>
            </a:r>
          </a:p>
        </p:txBody>
      </p:sp>
      <p:pic>
        <p:nvPicPr>
          <p:cNvPr id="2" name="Picture 2"/>
          <p:cNvPicPr>
            <a:picLocks noChangeAspect="1" noChangeArrowheads="1"/>
          </p:cNvPicPr>
          <p:nvPr/>
        </p:nvPicPr>
        <p:blipFill>
          <a:blip r:embed="rId3" cstate="print"/>
          <a:srcRect/>
          <a:stretch>
            <a:fillRect/>
          </a:stretch>
        </p:blipFill>
        <p:spPr bwMode="auto">
          <a:xfrm>
            <a:off x="1907704" y="836712"/>
            <a:ext cx="5688632" cy="56073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1142976" y="500042"/>
            <a:ext cx="7643866" cy="338554"/>
          </a:xfrm>
          <a:prstGeom prst="rect">
            <a:avLst/>
          </a:prstGeom>
        </p:spPr>
        <p:txBody>
          <a:bodyPr wrap="square">
            <a:spAutoFit/>
          </a:bodyPr>
          <a:lstStyle/>
          <a:p>
            <a:pPr marL="266700" indent="-266700" algn="just">
              <a:buFont typeface="Wingdings" pitchFamily="2" charset="2"/>
              <a:buChar char="ü"/>
            </a:pPr>
            <a:r>
              <a:rPr lang="es-ES" sz="1600" b="1" dirty="0" smtClean="0"/>
              <a:t>Caracterización Mecánica</a:t>
            </a:r>
          </a:p>
        </p:txBody>
      </p:sp>
      <p:sp>
        <p:nvSpPr>
          <p:cNvPr id="5" name="4 Rectángulo"/>
          <p:cNvSpPr/>
          <p:nvPr/>
        </p:nvSpPr>
        <p:spPr>
          <a:xfrm>
            <a:off x="1187624" y="5229200"/>
            <a:ext cx="7643866" cy="1077218"/>
          </a:xfrm>
          <a:prstGeom prst="rect">
            <a:avLst/>
          </a:prstGeom>
        </p:spPr>
        <p:txBody>
          <a:bodyPr wrap="square">
            <a:spAutoFit/>
          </a:bodyPr>
          <a:lstStyle/>
          <a:p>
            <a:pPr marL="266700" indent="-266700" algn="just">
              <a:buFont typeface="Wingdings" pitchFamily="2" charset="2"/>
              <a:buChar char="ü"/>
            </a:pPr>
            <a:r>
              <a:rPr lang="es-ES" sz="1600" b="1" dirty="0" smtClean="0"/>
              <a:t>Aplicación del ripio de perforación: </a:t>
            </a:r>
          </a:p>
          <a:p>
            <a:pPr marL="266700" indent="-266700" algn="just"/>
            <a:endParaRPr lang="es-ES" sz="1600" b="1" dirty="0" smtClean="0"/>
          </a:p>
          <a:p>
            <a:pPr marL="266700" indent="-266700" algn="just"/>
            <a:r>
              <a:rPr lang="es-ES" sz="1600" b="1" dirty="0" smtClean="0"/>
              <a:t>ALTERNATIVA 1. Estabilización con cemento para base en vías</a:t>
            </a:r>
          </a:p>
          <a:p>
            <a:pPr marL="266700" indent="-266700" algn="just"/>
            <a:r>
              <a:rPr lang="es-ES" sz="1600" b="1" dirty="0" smtClean="0"/>
              <a:t>ALTERNATIVA 11. Fabricación de ladrillos</a:t>
            </a:r>
          </a:p>
        </p:txBody>
      </p:sp>
      <p:graphicFrame>
        <p:nvGraphicFramePr>
          <p:cNvPr id="6" name="5 Tabla"/>
          <p:cNvGraphicFramePr>
            <a:graphicFrameLocks noGrp="1"/>
          </p:cNvGraphicFramePr>
          <p:nvPr/>
        </p:nvGraphicFramePr>
        <p:xfrm>
          <a:off x="1259632" y="908720"/>
          <a:ext cx="7272808" cy="4104458"/>
        </p:xfrm>
        <a:graphic>
          <a:graphicData uri="http://schemas.openxmlformats.org/drawingml/2006/table">
            <a:tbl>
              <a:tblPr/>
              <a:tblGrid>
                <a:gridCol w="1218514"/>
                <a:gridCol w="1218514"/>
                <a:gridCol w="1107597"/>
                <a:gridCol w="1107597"/>
                <a:gridCol w="885766"/>
                <a:gridCol w="885766"/>
                <a:gridCol w="849054"/>
              </a:tblGrid>
              <a:tr h="249671">
                <a:tc rowSpan="2" gridSpan="2">
                  <a:txBody>
                    <a:bodyPr/>
                    <a:lstStyle/>
                    <a:p>
                      <a:pPr marL="0" marR="0" algn="ctr">
                        <a:spcBef>
                          <a:spcPts val="0"/>
                        </a:spcBef>
                        <a:spcAft>
                          <a:spcPts val="0"/>
                        </a:spcAft>
                      </a:pPr>
                      <a:r>
                        <a:rPr lang="es-ES" sz="1200" b="1" dirty="0">
                          <a:solidFill>
                            <a:srgbClr val="FFFFFF"/>
                          </a:solidFill>
                          <a:latin typeface="Times New Roman"/>
                          <a:ea typeface="Times New Roman"/>
                          <a:cs typeface="Times New Roman"/>
                        </a:rPr>
                        <a:t>Propiedades</a:t>
                      </a:r>
                      <a:endParaRPr lang="en-US" sz="12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rowSpan="2" hMerge="1">
                  <a:txBody>
                    <a:bodyPr/>
                    <a:lstStyle/>
                    <a:p>
                      <a:endParaRPr lang="en-US"/>
                    </a:p>
                  </a:txBody>
                  <a:tcPr/>
                </a:tc>
                <a:tc gridSpan="5">
                  <a:txBody>
                    <a:bodyPr/>
                    <a:lstStyle/>
                    <a:p>
                      <a:pPr marL="0" marR="0" algn="ctr">
                        <a:spcBef>
                          <a:spcPts val="0"/>
                        </a:spcBef>
                        <a:spcAft>
                          <a:spcPts val="0"/>
                        </a:spcAft>
                      </a:pPr>
                      <a:r>
                        <a:rPr lang="es-ES" sz="900" b="1">
                          <a:solidFill>
                            <a:srgbClr val="FFFFFF"/>
                          </a:solidFill>
                          <a:latin typeface="Times New Roman"/>
                          <a:ea typeface="Times New Roman"/>
                          <a:cs typeface="Times New Roman"/>
                        </a:rPr>
                        <a:t>Resultados de Análisis</a:t>
                      </a:r>
                      <a:endParaRPr lang="en-US" sz="10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22971">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s-ES" sz="1200" b="1">
                          <a:solidFill>
                            <a:srgbClr val="FFFFFF"/>
                          </a:solidFill>
                          <a:latin typeface="Times New Roman"/>
                          <a:ea typeface="Times New Roman"/>
                          <a:cs typeface="Times New Roman"/>
                        </a:rPr>
                        <a:t>2009</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spcBef>
                          <a:spcPts val="0"/>
                        </a:spcBef>
                        <a:spcAft>
                          <a:spcPts val="0"/>
                        </a:spcAft>
                      </a:pPr>
                      <a:r>
                        <a:rPr lang="es-ES" sz="1200" b="1">
                          <a:solidFill>
                            <a:srgbClr val="FFFFFF"/>
                          </a:solidFill>
                          <a:latin typeface="Times New Roman"/>
                          <a:ea typeface="Times New Roman"/>
                          <a:cs typeface="Times New Roman"/>
                        </a:rPr>
                        <a:t>2010</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spcBef>
                          <a:spcPts val="0"/>
                        </a:spcBef>
                        <a:spcAft>
                          <a:spcPts val="0"/>
                        </a:spcAft>
                      </a:pPr>
                      <a:r>
                        <a:rPr lang="es-ES" sz="1200" b="1">
                          <a:solidFill>
                            <a:srgbClr val="FFFFFF"/>
                          </a:solidFill>
                          <a:latin typeface="Times New Roman"/>
                          <a:ea typeface="Times New Roman"/>
                          <a:cs typeface="Times New Roman"/>
                        </a:rPr>
                        <a:t>2011</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spcBef>
                          <a:spcPts val="0"/>
                        </a:spcBef>
                        <a:spcAft>
                          <a:spcPts val="0"/>
                        </a:spcAft>
                      </a:pPr>
                      <a:r>
                        <a:rPr lang="es-ES" sz="1200" b="1">
                          <a:solidFill>
                            <a:srgbClr val="FFFFFF"/>
                          </a:solidFill>
                          <a:latin typeface="Times New Roman"/>
                          <a:ea typeface="Times New Roman"/>
                          <a:cs typeface="Times New Roman"/>
                        </a:rPr>
                        <a:t>2012</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spcBef>
                          <a:spcPts val="0"/>
                        </a:spcBef>
                        <a:spcAft>
                          <a:spcPts val="0"/>
                        </a:spcAft>
                      </a:pPr>
                      <a:r>
                        <a:rPr lang="es-ES" sz="1200" b="1">
                          <a:solidFill>
                            <a:srgbClr val="FFFFFF"/>
                          </a:solidFill>
                          <a:latin typeface="Times New Roman"/>
                          <a:ea typeface="Times New Roman"/>
                          <a:cs typeface="Times New Roman"/>
                        </a:rPr>
                        <a:t> NUEVOS 2012</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r>
              <a:tr h="211486">
                <a:tc gridSpan="2">
                  <a:txBody>
                    <a:bodyPr/>
                    <a:lstStyle/>
                    <a:p>
                      <a:pPr marL="0" marR="0" algn="ctr">
                        <a:spcBef>
                          <a:spcPts val="0"/>
                        </a:spcBef>
                        <a:spcAft>
                          <a:spcPts val="0"/>
                        </a:spcAft>
                      </a:pPr>
                      <a:r>
                        <a:rPr lang="es-ES" sz="1200" b="1">
                          <a:solidFill>
                            <a:srgbClr val="000000"/>
                          </a:solidFill>
                          <a:latin typeface="Times New Roman"/>
                          <a:ea typeface="Times New Roman"/>
                          <a:cs typeface="Times New Roman"/>
                        </a:rPr>
                        <a:t> % Humedad Natural</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7</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6</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8</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6</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4</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486">
                <a:tc rowSpan="3">
                  <a:txBody>
                    <a:bodyPr/>
                    <a:lstStyle/>
                    <a:p>
                      <a:pPr marL="0" marR="0" algn="ctr">
                        <a:spcBef>
                          <a:spcPts val="0"/>
                        </a:spcBef>
                        <a:spcAft>
                          <a:spcPts val="0"/>
                        </a:spcAft>
                      </a:pPr>
                      <a:r>
                        <a:rPr lang="es-ES" sz="1200" b="1">
                          <a:latin typeface="Times New Roman"/>
                          <a:ea typeface="Calibri"/>
                          <a:cs typeface="Times New Roman"/>
                        </a:rPr>
                        <a:t> Límites ATTERBERG</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s-ES" sz="1200" dirty="0">
                          <a:solidFill>
                            <a:srgbClr val="000000"/>
                          </a:solidFill>
                          <a:latin typeface="Times New Roman"/>
                          <a:ea typeface="Times New Roman"/>
                          <a:cs typeface="Times New Roman"/>
                        </a:rPr>
                        <a:t>% Límite líquido</a:t>
                      </a:r>
                      <a:endParaRPr lang="en-US" sz="12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53</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51</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44</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47</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42</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491">
                <a:tc vMerge="1">
                  <a:txBody>
                    <a:bodyPr/>
                    <a:lstStyle/>
                    <a:p>
                      <a:endParaRPr lang="en-US"/>
                    </a:p>
                  </a:txBody>
                  <a:tcPr/>
                </a:tc>
                <a:tc>
                  <a:txBody>
                    <a:bodyPr/>
                    <a:lstStyle/>
                    <a:p>
                      <a:pPr marL="0" marR="0" algn="ctr">
                        <a:spcBef>
                          <a:spcPts val="0"/>
                        </a:spcBef>
                        <a:spcAft>
                          <a:spcPts val="0"/>
                        </a:spcAft>
                      </a:pPr>
                      <a:r>
                        <a:rPr lang="es-ES" sz="1200" dirty="0">
                          <a:solidFill>
                            <a:srgbClr val="000000"/>
                          </a:solidFill>
                          <a:latin typeface="Times New Roman"/>
                          <a:ea typeface="Times New Roman"/>
                          <a:cs typeface="Times New Roman"/>
                        </a:rPr>
                        <a:t>% Límite plástico</a:t>
                      </a:r>
                      <a:endParaRPr lang="en-US" sz="12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s-ES" sz="1200" dirty="0">
                          <a:solidFill>
                            <a:srgbClr val="000000"/>
                          </a:solidFill>
                          <a:latin typeface="Times New Roman"/>
                          <a:ea typeface="Times New Roman"/>
                          <a:cs typeface="Times New Roman"/>
                        </a:rPr>
                        <a:t>37</a:t>
                      </a:r>
                      <a:endParaRPr lang="en-US" sz="12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34</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31</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35</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31</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971">
                <a:tc vMerge="1">
                  <a:txBody>
                    <a:bodyPr/>
                    <a:lstStyle/>
                    <a:p>
                      <a:endParaRPr lang="en-US"/>
                    </a:p>
                  </a:txBody>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 Índice de plasticidad</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16</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16</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14</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13</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12</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486">
                <a:tc rowSpan="5">
                  <a:txBody>
                    <a:bodyPr/>
                    <a:lstStyle/>
                    <a:p>
                      <a:pPr marL="71755" marR="71755" algn="ctr">
                        <a:spcBef>
                          <a:spcPts val="0"/>
                        </a:spcBef>
                        <a:spcAft>
                          <a:spcPts val="0"/>
                        </a:spcAft>
                      </a:pPr>
                      <a:r>
                        <a:rPr lang="es-ES" sz="1200" b="1">
                          <a:latin typeface="Times New Roman"/>
                          <a:ea typeface="Calibri"/>
                          <a:cs typeface="Times New Roman"/>
                        </a:rPr>
                        <a:t>Análisis</a:t>
                      </a:r>
                      <a:endParaRPr lang="en-US" sz="1200">
                        <a:latin typeface="Times New Roman"/>
                        <a:ea typeface="Calibri"/>
                        <a:cs typeface="Times New Roman"/>
                      </a:endParaRPr>
                    </a:p>
                    <a:p>
                      <a:pPr marL="71755" marR="71755" algn="ctr">
                        <a:spcBef>
                          <a:spcPts val="0"/>
                        </a:spcBef>
                        <a:spcAft>
                          <a:spcPts val="0"/>
                        </a:spcAft>
                      </a:pPr>
                      <a:r>
                        <a:rPr lang="es-ES" sz="1200" b="1">
                          <a:latin typeface="Times New Roman"/>
                          <a:ea typeface="Calibri"/>
                          <a:cs typeface="Times New Roman"/>
                        </a:rPr>
                        <a:t>Granulométrico</a:t>
                      </a:r>
                      <a:endParaRPr lang="en-US" sz="1200">
                        <a:latin typeface="Times New Roman"/>
                        <a:ea typeface="Calibri"/>
                        <a:cs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 Grava</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0</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0</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1</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0</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0</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486">
                <a:tc vMerge="1">
                  <a:txBody>
                    <a:bodyPr/>
                    <a:lstStyle/>
                    <a:p>
                      <a:endParaRPr lang="en-US"/>
                    </a:p>
                  </a:txBody>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 Arena</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9</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dirty="0">
                          <a:solidFill>
                            <a:srgbClr val="000000"/>
                          </a:solidFill>
                          <a:latin typeface="Times New Roman"/>
                          <a:ea typeface="Times New Roman"/>
                          <a:cs typeface="Times New Roman"/>
                        </a:rPr>
                        <a:t>7</a:t>
                      </a:r>
                      <a:endParaRPr lang="en-US" sz="12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10</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10</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11</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486">
                <a:tc vMerge="1">
                  <a:txBody>
                    <a:bodyPr/>
                    <a:lstStyle/>
                    <a:p>
                      <a:endParaRPr lang="en-US"/>
                    </a:p>
                  </a:txBody>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 Finos</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93</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93</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89</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89</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89</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971">
                <a:tc vMerge="1">
                  <a:txBody>
                    <a:bodyPr/>
                    <a:lstStyle/>
                    <a:p>
                      <a:endParaRPr lang="en-US"/>
                    </a:p>
                  </a:txBody>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 Finos (menor a 0,005mm)</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37</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dirty="0">
                          <a:solidFill>
                            <a:srgbClr val="000000"/>
                          </a:solidFill>
                          <a:latin typeface="Times New Roman"/>
                          <a:ea typeface="Times New Roman"/>
                          <a:cs typeface="Times New Roman"/>
                        </a:rPr>
                        <a:t>33</a:t>
                      </a:r>
                      <a:endParaRPr lang="en-US" sz="12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33</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29,5</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24</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971">
                <a:tc vMerge="1">
                  <a:txBody>
                    <a:bodyPr/>
                    <a:lstStyle/>
                    <a:p>
                      <a:endParaRPr lang="en-US"/>
                    </a:p>
                  </a:txBody>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 Finos (menor a 0,002mm)</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24</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dirty="0">
                          <a:solidFill>
                            <a:srgbClr val="000000"/>
                          </a:solidFill>
                          <a:latin typeface="Times New Roman"/>
                          <a:ea typeface="Times New Roman"/>
                          <a:cs typeface="Times New Roman"/>
                        </a:rPr>
                        <a:t>22</a:t>
                      </a:r>
                      <a:endParaRPr lang="en-US" sz="12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dirty="0">
                          <a:solidFill>
                            <a:srgbClr val="000000"/>
                          </a:solidFill>
                          <a:latin typeface="Times New Roman"/>
                          <a:ea typeface="Times New Roman"/>
                          <a:cs typeface="Times New Roman"/>
                        </a:rPr>
                        <a:t>18</a:t>
                      </a:r>
                      <a:endParaRPr lang="en-US" sz="12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16</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12</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6982">
                <a:tc gridSpan="2">
                  <a:txBody>
                    <a:bodyPr/>
                    <a:lstStyle/>
                    <a:p>
                      <a:pPr marL="0" marR="0" algn="ctr">
                        <a:spcBef>
                          <a:spcPts val="0"/>
                        </a:spcBef>
                        <a:spcAft>
                          <a:spcPts val="0"/>
                        </a:spcAft>
                      </a:pPr>
                      <a:r>
                        <a:rPr lang="es-ES" sz="1200" b="1">
                          <a:solidFill>
                            <a:srgbClr val="000000"/>
                          </a:solidFill>
                          <a:latin typeface="Times New Roman"/>
                          <a:ea typeface="Times New Roman"/>
                          <a:cs typeface="Times New Roman"/>
                        </a:rPr>
                        <a:t>Clasificación de suelos (SUCS)</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MH (Limo inorgánico de alta plasticidad)</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a:solidFill>
                            <a:srgbClr val="000000"/>
                          </a:solidFill>
                          <a:latin typeface="Times New Roman"/>
                          <a:ea typeface="Times New Roman"/>
                          <a:cs typeface="Times New Roman"/>
                        </a:rPr>
                        <a:t>MH (Limo inorgánico de alta plasticidad)</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dirty="0">
                          <a:solidFill>
                            <a:srgbClr val="000000"/>
                          </a:solidFill>
                          <a:latin typeface="Times New Roman"/>
                          <a:ea typeface="Times New Roman"/>
                          <a:cs typeface="Times New Roman"/>
                        </a:rPr>
                        <a:t>ML (Limo inorgánico)</a:t>
                      </a:r>
                      <a:endParaRPr lang="en-US" sz="12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dirty="0">
                          <a:solidFill>
                            <a:srgbClr val="000000"/>
                          </a:solidFill>
                          <a:latin typeface="Times New Roman"/>
                          <a:ea typeface="Times New Roman"/>
                          <a:cs typeface="Times New Roman"/>
                        </a:rPr>
                        <a:t>ML (Limo inorgánico)</a:t>
                      </a:r>
                      <a:endParaRPr lang="en-US" sz="12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200" dirty="0">
                          <a:solidFill>
                            <a:srgbClr val="000000"/>
                          </a:solidFill>
                          <a:latin typeface="Times New Roman"/>
                          <a:ea typeface="Times New Roman"/>
                          <a:cs typeface="Times New Roman"/>
                        </a:rPr>
                        <a:t>ML (Limo inorgánico)</a:t>
                      </a:r>
                      <a:endParaRPr lang="en-US" sz="12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1691680" y="1128734"/>
            <a:ext cx="7286676" cy="500066"/>
          </a:xfrm>
          <a:prstGeom prst="rect">
            <a:avLst/>
          </a:prstGeom>
        </p:spPr>
        <p:txBody>
          <a:bodyPr>
            <a:normAutofit fontScale="97500"/>
          </a:bodyPr>
          <a:lstStyle/>
          <a:p>
            <a:pPr marL="400050" marR="0" lvl="0" indent="-400050" defTabSz="914400" rtl="0" eaLnBrk="1" fontAlgn="auto" latinLnBrk="0" hangingPunct="1">
              <a:lnSpc>
                <a:spcPct val="100000"/>
              </a:lnSpc>
              <a:spcBef>
                <a:spcPct val="0"/>
              </a:spcBef>
              <a:spcAft>
                <a:spcPts val="0"/>
              </a:spcAft>
              <a:buClrTx/>
              <a:buSzTx/>
              <a:buFont typeface="+mj-lt"/>
              <a:buAutoNum type="romanUcPeriod"/>
              <a:tabLst/>
              <a:defRPr/>
            </a:pPr>
            <a:r>
              <a:rPr kumimoji="0" lang="es-ES" sz="1600" b="1" i="0" u="none" strike="noStrike" kern="1200" cap="none" spc="0" normalizeH="0" baseline="0" noProof="0" dirty="0" smtClean="0">
                <a:ln>
                  <a:noFill/>
                </a:ln>
                <a:solidFill>
                  <a:schemeClr val="tx1"/>
                </a:solidFill>
                <a:effectLst/>
                <a:uLnTx/>
                <a:uFillTx/>
                <a:ea typeface="+mj-ea"/>
                <a:cs typeface="+mj-cs"/>
              </a:rPr>
              <a:t>Relación</a:t>
            </a:r>
            <a:r>
              <a:rPr kumimoji="0" lang="es-ES" sz="1600" b="1" i="0" u="none" strike="noStrike" kern="1200" cap="none" spc="0" normalizeH="0" noProof="0" dirty="0" smtClean="0">
                <a:ln>
                  <a:noFill/>
                </a:ln>
                <a:solidFill>
                  <a:schemeClr val="tx1"/>
                </a:solidFill>
                <a:effectLst/>
                <a:uLnTx/>
                <a:uFillTx/>
                <a:ea typeface="+mj-ea"/>
                <a:cs typeface="+mj-cs"/>
              </a:rPr>
              <a:t> Humedad Densidad.</a:t>
            </a:r>
            <a:endParaRPr kumimoji="0" lang="en-US" sz="1600" b="1" i="0" u="none" strike="noStrike" kern="1200" cap="none" spc="0" normalizeH="0" baseline="0" noProof="0" dirty="0" smtClean="0">
              <a:ln>
                <a:noFill/>
              </a:ln>
              <a:solidFill>
                <a:schemeClr val="tx1"/>
              </a:solidFill>
              <a:effectLst/>
              <a:uLnTx/>
              <a:uFillTx/>
              <a:ea typeface="+mj-ea"/>
              <a:cs typeface="+mj-cs"/>
            </a:endParaRPr>
          </a:p>
        </p:txBody>
      </p:sp>
      <p:pic>
        <p:nvPicPr>
          <p:cNvPr id="4" name="3 Imagen"/>
          <p:cNvPicPr/>
          <p:nvPr/>
        </p:nvPicPr>
        <p:blipFill>
          <a:blip r:embed="rId3" cstate="print"/>
          <a:srcRect/>
          <a:stretch>
            <a:fillRect/>
          </a:stretch>
        </p:blipFill>
        <p:spPr bwMode="auto">
          <a:xfrm>
            <a:off x="1949652" y="2071678"/>
            <a:ext cx="6480000" cy="3960000"/>
          </a:xfrm>
          <a:prstGeom prst="rect">
            <a:avLst/>
          </a:prstGeom>
          <a:noFill/>
          <a:ln w="9525">
            <a:noFill/>
            <a:miter lim="800000"/>
            <a:headEnd/>
            <a:tailEnd/>
          </a:ln>
        </p:spPr>
      </p:pic>
      <p:sp>
        <p:nvSpPr>
          <p:cNvPr id="6" name="5 Rectángulo"/>
          <p:cNvSpPr/>
          <p:nvPr/>
        </p:nvSpPr>
        <p:spPr>
          <a:xfrm>
            <a:off x="3449850" y="1556792"/>
            <a:ext cx="3444020" cy="369332"/>
          </a:xfrm>
          <a:prstGeom prst="rect">
            <a:avLst/>
          </a:prstGeom>
        </p:spPr>
        <p:txBody>
          <a:bodyPr wrap="none">
            <a:spAutoFit/>
          </a:bodyPr>
          <a:lstStyle/>
          <a:p>
            <a:r>
              <a:rPr lang="es-ES" dirty="0" smtClean="0"/>
              <a:t>Humedad – Densidad sin Cemento</a:t>
            </a:r>
            <a:endParaRPr lang="en-US" dirty="0"/>
          </a:p>
        </p:txBody>
      </p:sp>
      <p:sp>
        <p:nvSpPr>
          <p:cNvPr id="8" name="7 Rectángulo"/>
          <p:cNvSpPr/>
          <p:nvPr/>
        </p:nvSpPr>
        <p:spPr>
          <a:xfrm>
            <a:off x="1115616" y="476672"/>
            <a:ext cx="7643866" cy="338554"/>
          </a:xfrm>
          <a:prstGeom prst="rect">
            <a:avLst/>
          </a:prstGeom>
        </p:spPr>
        <p:txBody>
          <a:bodyPr wrap="square">
            <a:spAutoFit/>
          </a:bodyPr>
          <a:lstStyle/>
          <a:p>
            <a:pPr marL="514350" indent="-514350"/>
            <a:r>
              <a:rPr lang="es-ES" sz="1600" b="1" dirty="0" smtClean="0"/>
              <a:t>4. FASE EXPERIMENTAL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p:nvPr/>
        </p:nvPicPr>
        <p:blipFill>
          <a:blip r:embed="rId3" cstate="print"/>
          <a:srcRect/>
          <a:stretch>
            <a:fillRect/>
          </a:stretch>
        </p:blipFill>
        <p:spPr bwMode="auto">
          <a:xfrm>
            <a:off x="1785918" y="1326388"/>
            <a:ext cx="6480000" cy="3960000"/>
          </a:xfrm>
          <a:prstGeom prst="rect">
            <a:avLst/>
          </a:prstGeom>
          <a:noFill/>
          <a:ln w="9525">
            <a:noFill/>
            <a:miter lim="800000"/>
            <a:headEnd/>
            <a:tailEnd/>
          </a:ln>
        </p:spPr>
      </p:pic>
      <p:sp>
        <p:nvSpPr>
          <p:cNvPr id="6" name="5 Rectángulo"/>
          <p:cNvSpPr/>
          <p:nvPr/>
        </p:nvSpPr>
        <p:spPr>
          <a:xfrm>
            <a:off x="3357554" y="987966"/>
            <a:ext cx="3445623" cy="369332"/>
          </a:xfrm>
          <a:prstGeom prst="rect">
            <a:avLst/>
          </a:prstGeom>
        </p:spPr>
        <p:txBody>
          <a:bodyPr wrap="none">
            <a:spAutoFit/>
          </a:bodyPr>
          <a:lstStyle/>
          <a:p>
            <a:r>
              <a:rPr lang="es-ES" dirty="0" smtClean="0"/>
              <a:t>Humedad – Densidad 2% Cemento</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3" cstate="print"/>
          <a:srcRect/>
          <a:stretch>
            <a:fillRect/>
          </a:stretch>
        </p:blipFill>
        <p:spPr bwMode="auto">
          <a:xfrm>
            <a:off x="1806776" y="1397826"/>
            <a:ext cx="6480000" cy="3960000"/>
          </a:xfrm>
          <a:prstGeom prst="rect">
            <a:avLst/>
          </a:prstGeom>
          <a:noFill/>
          <a:ln w="9525">
            <a:noFill/>
            <a:miter lim="800000"/>
            <a:headEnd/>
            <a:tailEnd/>
          </a:ln>
        </p:spPr>
      </p:pic>
      <p:sp>
        <p:nvSpPr>
          <p:cNvPr id="3" name="2 Rectángulo"/>
          <p:cNvSpPr/>
          <p:nvPr/>
        </p:nvSpPr>
        <p:spPr>
          <a:xfrm>
            <a:off x="3306974" y="1071546"/>
            <a:ext cx="3445623" cy="369332"/>
          </a:xfrm>
          <a:prstGeom prst="rect">
            <a:avLst/>
          </a:prstGeom>
        </p:spPr>
        <p:txBody>
          <a:bodyPr wrap="none">
            <a:spAutoFit/>
          </a:bodyPr>
          <a:lstStyle/>
          <a:p>
            <a:r>
              <a:rPr lang="es-ES" dirty="0" smtClean="0"/>
              <a:t>Humedad – Densidad 5% Cemento</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357554" y="1071546"/>
            <a:ext cx="3562642" cy="369332"/>
          </a:xfrm>
          <a:prstGeom prst="rect">
            <a:avLst/>
          </a:prstGeom>
        </p:spPr>
        <p:txBody>
          <a:bodyPr wrap="none">
            <a:spAutoFit/>
          </a:bodyPr>
          <a:lstStyle/>
          <a:p>
            <a:r>
              <a:rPr lang="es-ES" dirty="0" smtClean="0"/>
              <a:t>Humedad – Densidad 10% Cemento</a:t>
            </a:r>
            <a:endParaRPr lang="en-US" dirty="0"/>
          </a:p>
        </p:txBody>
      </p:sp>
      <p:pic>
        <p:nvPicPr>
          <p:cNvPr id="3" name="2 Imagen"/>
          <p:cNvPicPr/>
          <p:nvPr/>
        </p:nvPicPr>
        <p:blipFill>
          <a:blip r:embed="rId3" cstate="print"/>
          <a:srcRect/>
          <a:stretch>
            <a:fillRect/>
          </a:stretch>
        </p:blipFill>
        <p:spPr bwMode="auto">
          <a:xfrm>
            <a:off x="1785918" y="1397826"/>
            <a:ext cx="6480000" cy="396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2986</TotalTime>
  <Words>1217</Words>
  <Application>Microsoft Office PowerPoint</Application>
  <PresentationFormat>Presentación en pantalla (4:3)</PresentationFormat>
  <Paragraphs>377</Paragraphs>
  <Slides>26</Slides>
  <Notes>25</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Solsticio</vt:lpstr>
      <vt:lpstr>Diapositiva 1</vt:lpstr>
      <vt:lpstr>INTRODUCCIÓN Y OBJETIVO</vt:lpstr>
      <vt:lpstr>METODOLOGÍA</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INTRODUCCIÓN</dc:title>
  <dc:creator>Josefina Blanco</dc:creator>
  <cp:lastModifiedBy>Josefina Blanco</cp:lastModifiedBy>
  <cp:revision>159</cp:revision>
  <dcterms:created xsi:type="dcterms:W3CDTF">2013-10-16T20:31:33Z</dcterms:created>
  <dcterms:modified xsi:type="dcterms:W3CDTF">2014-09-28T00:02:07Z</dcterms:modified>
</cp:coreProperties>
</file>