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2"/>
  </p:notesMasterIdLst>
  <p:sldIdLst>
    <p:sldId id="256" r:id="rId2"/>
    <p:sldId id="351" r:id="rId3"/>
    <p:sldId id="352" r:id="rId4"/>
    <p:sldId id="354" r:id="rId5"/>
    <p:sldId id="353" r:id="rId6"/>
    <p:sldId id="355" r:id="rId7"/>
    <p:sldId id="356" r:id="rId8"/>
    <p:sldId id="357" r:id="rId9"/>
    <p:sldId id="358" r:id="rId10"/>
    <p:sldId id="360" r:id="rId11"/>
    <p:sldId id="405" r:id="rId12"/>
    <p:sldId id="406" r:id="rId13"/>
    <p:sldId id="407" r:id="rId14"/>
    <p:sldId id="409" r:id="rId15"/>
    <p:sldId id="359" r:id="rId16"/>
    <p:sldId id="378" r:id="rId17"/>
    <p:sldId id="362" r:id="rId18"/>
    <p:sldId id="361" r:id="rId19"/>
    <p:sldId id="364" r:id="rId20"/>
    <p:sldId id="365" r:id="rId21"/>
    <p:sldId id="410" r:id="rId22"/>
    <p:sldId id="363" r:id="rId23"/>
    <p:sldId id="366" r:id="rId24"/>
    <p:sldId id="367" r:id="rId25"/>
    <p:sldId id="368" r:id="rId26"/>
    <p:sldId id="369" r:id="rId27"/>
    <p:sldId id="370" r:id="rId28"/>
    <p:sldId id="371" r:id="rId29"/>
    <p:sldId id="372" r:id="rId30"/>
    <p:sldId id="373" r:id="rId31"/>
    <p:sldId id="374" r:id="rId32"/>
    <p:sldId id="375" r:id="rId33"/>
    <p:sldId id="376" r:id="rId34"/>
    <p:sldId id="377" r:id="rId35"/>
    <p:sldId id="379" r:id="rId36"/>
    <p:sldId id="380" r:id="rId37"/>
    <p:sldId id="381" r:id="rId38"/>
    <p:sldId id="382" r:id="rId39"/>
    <p:sldId id="383" r:id="rId40"/>
    <p:sldId id="384" r:id="rId41"/>
    <p:sldId id="385" r:id="rId42"/>
    <p:sldId id="386" r:id="rId43"/>
    <p:sldId id="387" r:id="rId44"/>
    <p:sldId id="388" r:id="rId45"/>
    <p:sldId id="389" r:id="rId46"/>
    <p:sldId id="390" r:id="rId47"/>
    <p:sldId id="391" r:id="rId48"/>
    <p:sldId id="392" r:id="rId49"/>
    <p:sldId id="393" r:id="rId50"/>
    <p:sldId id="394" r:id="rId51"/>
    <p:sldId id="395" r:id="rId52"/>
    <p:sldId id="396" r:id="rId53"/>
    <p:sldId id="404" r:id="rId54"/>
    <p:sldId id="397" r:id="rId55"/>
    <p:sldId id="398" r:id="rId56"/>
    <p:sldId id="399" r:id="rId57"/>
    <p:sldId id="400" r:id="rId58"/>
    <p:sldId id="401" r:id="rId59"/>
    <p:sldId id="402" r:id="rId60"/>
    <p:sldId id="403" r:id="rId61"/>
    <p:sldId id="411" r:id="rId62"/>
    <p:sldId id="412" r:id="rId63"/>
    <p:sldId id="413" r:id="rId64"/>
    <p:sldId id="414" r:id="rId65"/>
    <p:sldId id="415" r:id="rId66"/>
    <p:sldId id="416" r:id="rId67"/>
    <p:sldId id="417" r:id="rId68"/>
    <p:sldId id="418" r:id="rId69"/>
    <p:sldId id="419" r:id="rId70"/>
    <p:sldId id="420" r:id="rId71"/>
    <p:sldId id="421" r:id="rId72"/>
    <p:sldId id="422" r:id="rId73"/>
    <p:sldId id="423" r:id="rId74"/>
    <p:sldId id="424" r:id="rId75"/>
    <p:sldId id="425" r:id="rId76"/>
    <p:sldId id="426" r:id="rId77"/>
    <p:sldId id="427" r:id="rId78"/>
    <p:sldId id="428" r:id="rId79"/>
    <p:sldId id="429" r:id="rId80"/>
    <p:sldId id="430" r:id="rId81"/>
    <p:sldId id="431" r:id="rId82"/>
    <p:sldId id="432" r:id="rId83"/>
    <p:sldId id="433" r:id="rId84"/>
    <p:sldId id="434" r:id="rId85"/>
    <p:sldId id="435" r:id="rId86"/>
    <p:sldId id="441" r:id="rId87"/>
    <p:sldId id="436" r:id="rId88"/>
    <p:sldId id="437" r:id="rId89"/>
    <p:sldId id="438" r:id="rId90"/>
    <p:sldId id="439" r:id="rId91"/>
    <p:sldId id="440" r:id="rId92"/>
    <p:sldId id="442" r:id="rId93"/>
    <p:sldId id="443" r:id="rId94"/>
    <p:sldId id="444" r:id="rId95"/>
    <p:sldId id="445" r:id="rId96"/>
    <p:sldId id="446" r:id="rId97"/>
    <p:sldId id="447" r:id="rId98"/>
    <p:sldId id="448" r:id="rId99"/>
    <p:sldId id="449" r:id="rId100"/>
    <p:sldId id="450" r:id="rId101"/>
    <p:sldId id="451" r:id="rId102"/>
    <p:sldId id="452" r:id="rId103"/>
    <p:sldId id="453" r:id="rId104"/>
    <p:sldId id="454" r:id="rId105"/>
    <p:sldId id="455" r:id="rId106"/>
    <p:sldId id="456" r:id="rId107"/>
    <p:sldId id="457" r:id="rId108"/>
    <p:sldId id="459" r:id="rId109"/>
    <p:sldId id="458" r:id="rId110"/>
    <p:sldId id="350" r:id="rId111"/>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24" autoAdjust="0"/>
  </p:normalViewPr>
  <p:slideViewPr>
    <p:cSldViewPr>
      <p:cViewPr>
        <p:scale>
          <a:sx n="70" d="100"/>
          <a:sy n="70" d="100"/>
        </p:scale>
        <p:origin x="-13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EE96EF-ABD8-4316-B141-C2012E80ECD0}" type="datetimeFigureOut">
              <a:rPr lang="es-EC" smtClean="0"/>
              <a:pPr/>
              <a:t>10/02/2015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7A1CE7-B39B-4F19-812C-476B79469ADF}" type="slidenum">
              <a:rPr lang="es-EC" smtClean="0"/>
              <a:pPr/>
              <a:t>‹Nº›</a:t>
            </a:fld>
            <a:endParaRPr lang="es-EC"/>
          </a:p>
        </p:txBody>
      </p:sp>
    </p:spTree>
    <p:extLst>
      <p:ext uri="{BB962C8B-B14F-4D97-AF65-F5344CB8AC3E}">
        <p14:creationId xmlns:p14="http://schemas.microsoft.com/office/powerpoint/2010/main" val="1371484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5540F5B6-C414-4FC4-9E7E-B252B18BB991}" type="datetimeFigureOut">
              <a:rPr lang="es-EC" smtClean="0"/>
              <a:pPr/>
              <a:t>10/02/2015</a:t>
            </a:fld>
            <a:endParaRPr lang="es-EC"/>
          </a:p>
        </p:txBody>
      </p:sp>
      <p:sp>
        <p:nvSpPr>
          <p:cNvPr id="8" name="Footer Placeholder 7"/>
          <p:cNvSpPr>
            <a:spLocks noGrp="1"/>
          </p:cNvSpPr>
          <p:nvPr>
            <p:ph type="ftr" sz="quarter" idx="11"/>
          </p:nvPr>
        </p:nvSpPr>
        <p:spPr/>
        <p:txBody>
          <a:bodyPr/>
          <a:lstStyle>
            <a:extLst/>
          </a:lstStyle>
          <a:p>
            <a:endParaRPr lang="es-EC"/>
          </a:p>
        </p:txBody>
      </p:sp>
      <p:sp>
        <p:nvSpPr>
          <p:cNvPr id="11" name="Slide Number Placeholder 10"/>
          <p:cNvSpPr>
            <a:spLocks noGrp="1"/>
          </p:cNvSpPr>
          <p:nvPr>
            <p:ph type="sldNum" sz="quarter" idx="12"/>
          </p:nvPr>
        </p:nvSpPr>
        <p:spPr/>
        <p:txBody>
          <a:bodyPr/>
          <a:lstStyle>
            <a:extLst/>
          </a:lstStyle>
          <a:p>
            <a:fld id="{7B710197-7DBE-4201-95CF-2ED0AEE34E96}" type="slidenum">
              <a:rPr lang="es-EC" smtClean="0"/>
              <a:pPr/>
              <a:t>‹Nº›</a:t>
            </a:fld>
            <a:endParaRPr lang="es-EC"/>
          </a:p>
        </p:txBody>
      </p:sp>
    </p:spTree>
  </p:cSld>
  <p:clrMapOvr>
    <a:masterClrMapping/>
  </p:clrMapOvr>
  <p:transition spd="med">
    <p:pull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540F5B6-C414-4FC4-9E7E-B252B18BB991}" type="datetimeFigureOut">
              <a:rPr lang="es-EC" smtClean="0"/>
              <a:pPr/>
              <a:t>10/02/2015</a:t>
            </a:fld>
            <a:endParaRPr lang="es-EC"/>
          </a:p>
        </p:txBody>
      </p:sp>
      <p:sp>
        <p:nvSpPr>
          <p:cNvPr id="5" name="Footer Placeholder 4"/>
          <p:cNvSpPr>
            <a:spLocks noGrp="1"/>
          </p:cNvSpPr>
          <p:nvPr>
            <p:ph type="ftr" sz="quarter" idx="11"/>
          </p:nvPr>
        </p:nvSpPr>
        <p:spPr/>
        <p:txBody>
          <a:bodyPr/>
          <a:lstStyle>
            <a:extLst/>
          </a:lstStyle>
          <a:p>
            <a:endParaRPr lang="es-EC"/>
          </a:p>
        </p:txBody>
      </p:sp>
      <p:sp>
        <p:nvSpPr>
          <p:cNvPr id="6" name="Slide Number Placeholder 5"/>
          <p:cNvSpPr>
            <a:spLocks noGrp="1"/>
          </p:cNvSpPr>
          <p:nvPr>
            <p:ph type="sldNum" sz="quarter" idx="12"/>
          </p:nvPr>
        </p:nvSpPr>
        <p:spPr/>
        <p:txBody>
          <a:bodyPr/>
          <a:lstStyle>
            <a:extLst/>
          </a:lstStyle>
          <a:p>
            <a:fld id="{7B710197-7DBE-4201-95CF-2ED0AEE34E96}" type="slidenum">
              <a:rPr lang="es-EC" smtClean="0"/>
              <a:pPr/>
              <a:t>‹Nº›</a:t>
            </a:fld>
            <a:endParaRPr lang="es-EC"/>
          </a:p>
        </p:txBody>
      </p:sp>
    </p:spTree>
  </p:cSld>
  <p:clrMapOvr>
    <a:masterClrMapping/>
  </p:clrMapOvr>
  <p:transition spd="med">
    <p:pull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540F5B6-C414-4FC4-9E7E-B252B18BB991}" type="datetimeFigureOut">
              <a:rPr lang="es-EC" smtClean="0"/>
              <a:pPr/>
              <a:t>10/02/2015</a:t>
            </a:fld>
            <a:endParaRPr lang="es-EC"/>
          </a:p>
        </p:txBody>
      </p:sp>
      <p:sp>
        <p:nvSpPr>
          <p:cNvPr id="5" name="Footer Placeholder 4"/>
          <p:cNvSpPr>
            <a:spLocks noGrp="1"/>
          </p:cNvSpPr>
          <p:nvPr>
            <p:ph type="ftr" sz="quarter" idx="11"/>
          </p:nvPr>
        </p:nvSpPr>
        <p:spPr/>
        <p:txBody>
          <a:bodyPr/>
          <a:lstStyle>
            <a:extLst/>
          </a:lstStyle>
          <a:p>
            <a:endParaRPr lang="es-EC"/>
          </a:p>
        </p:txBody>
      </p:sp>
      <p:sp>
        <p:nvSpPr>
          <p:cNvPr id="6" name="Slide Number Placeholder 5"/>
          <p:cNvSpPr>
            <a:spLocks noGrp="1"/>
          </p:cNvSpPr>
          <p:nvPr>
            <p:ph type="sldNum" sz="quarter" idx="12"/>
          </p:nvPr>
        </p:nvSpPr>
        <p:spPr/>
        <p:txBody>
          <a:bodyPr/>
          <a:lstStyle>
            <a:extLst/>
          </a:lstStyle>
          <a:p>
            <a:fld id="{7B710197-7DBE-4201-95CF-2ED0AEE34E96}" type="slidenum">
              <a:rPr lang="es-EC" smtClean="0"/>
              <a:pPr/>
              <a:t>‹Nº›</a:t>
            </a:fld>
            <a:endParaRPr lang="es-EC"/>
          </a:p>
        </p:txBody>
      </p:sp>
    </p:spTree>
  </p:cSld>
  <p:clrMapOvr>
    <a:masterClrMapping/>
  </p:clrMapOvr>
  <p:transition spd="med">
    <p:pull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540F5B6-C414-4FC4-9E7E-B252B18BB991}" type="datetimeFigureOut">
              <a:rPr lang="es-EC" smtClean="0"/>
              <a:pPr/>
              <a:t>10/02/2015</a:t>
            </a:fld>
            <a:endParaRPr lang="es-EC"/>
          </a:p>
        </p:txBody>
      </p:sp>
      <p:sp>
        <p:nvSpPr>
          <p:cNvPr id="5" name="Footer Placeholder 4"/>
          <p:cNvSpPr>
            <a:spLocks noGrp="1"/>
          </p:cNvSpPr>
          <p:nvPr>
            <p:ph type="ftr" sz="quarter" idx="11"/>
          </p:nvPr>
        </p:nvSpPr>
        <p:spPr/>
        <p:txBody>
          <a:bodyPr/>
          <a:lstStyle>
            <a:extLst/>
          </a:lstStyle>
          <a:p>
            <a:endParaRPr lang="es-EC"/>
          </a:p>
        </p:txBody>
      </p:sp>
      <p:sp>
        <p:nvSpPr>
          <p:cNvPr id="6" name="Slide Number Placeholder 5"/>
          <p:cNvSpPr>
            <a:spLocks noGrp="1"/>
          </p:cNvSpPr>
          <p:nvPr>
            <p:ph type="sldNum" sz="quarter" idx="12"/>
          </p:nvPr>
        </p:nvSpPr>
        <p:spPr/>
        <p:txBody>
          <a:bodyPr/>
          <a:lstStyle>
            <a:extLst/>
          </a:lstStyle>
          <a:p>
            <a:fld id="{7B710197-7DBE-4201-95CF-2ED0AEE34E96}" type="slidenum">
              <a:rPr lang="es-EC" smtClean="0"/>
              <a:pPr/>
              <a:t>‹Nº›</a:t>
            </a:fld>
            <a:endParaRPr lang="es-EC"/>
          </a:p>
        </p:txBody>
      </p:sp>
    </p:spTree>
  </p:cSld>
  <p:clrMapOvr>
    <a:masterClrMapping/>
  </p:clrMapOvr>
  <p:transition spd="med">
    <p:pull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540F5B6-C414-4FC4-9E7E-B252B18BB991}" type="datetimeFigureOut">
              <a:rPr lang="es-EC" smtClean="0"/>
              <a:pPr/>
              <a:t>10/02/2015</a:t>
            </a:fld>
            <a:endParaRPr lang="es-EC"/>
          </a:p>
        </p:txBody>
      </p:sp>
      <p:sp>
        <p:nvSpPr>
          <p:cNvPr id="5" name="Footer Placeholder 4"/>
          <p:cNvSpPr>
            <a:spLocks noGrp="1"/>
          </p:cNvSpPr>
          <p:nvPr>
            <p:ph type="ftr" sz="quarter" idx="11"/>
          </p:nvPr>
        </p:nvSpPr>
        <p:spPr/>
        <p:txBody>
          <a:bodyPr/>
          <a:lstStyle>
            <a:extLst/>
          </a:lstStyle>
          <a:p>
            <a:endParaRPr lang="es-EC"/>
          </a:p>
        </p:txBody>
      </p:sp>
      <p:sp>
        <p:nvSpPr>
          <p:cNvPr id="6" name="Slide Number Placeholder 5"/>
          <p:cNvSpPr>
            <a:spLocks noGrp="1"/>
          </p:cNvSpPr>
          <p:nvPr>
            <p:ph type="sldNum" sz="quarter" idx="12"/>
          </p:nvPr>
        </p:nvSpPr>
        <p:spPr/>
        <p:txBody>
          <a:bodyPr/>
          <a:lstStyle>
            <a:extLst/>
          </a:lstStyle>
          <a:p>
            <a:fld id="{7B710197-7DBE-4201-95CF-2ED0AEE34E96}" type="slidenum">
              <a:rPr lang="es-EC" smtClean="0"/>
              <a:pPr/>
              <a:t>‹Nº›</a:t>
            </a:fld>
            <a:endParaRPr lang="es-EC"/>
          </a:p>
        </p:txBody>
      </p:sp>
    </p:spTree>
  </p:cSld>
  <p:clrMapOvr>
    <a:masterClrMapping/>
  </p:clrMapOvr>
  <p:transition spd="med">
    <p:pull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540F5B6-C414-4FC4-9E7E-B252B18BB991}" type="datetimeFigureOut">
              <a:rPr lang="es-EC" smtClean="0"/>
              <a:pPr/>
              <a:t>10/02/2015</a:t>
            </a:fld>
            <a:endParaRPr lang="es-EC"/>
          </a:p>
        </p:txBody>
      </p:sp>
      <p:sp>
        <p:nvSpPr>
          <p:cNvPr id="6" name="Footer Placeholder 5"/>
          <p:cNvSpPr>
            <a:spLocks noGrp="1"/>
          </p:cNvSpPr>
          <p:nvPr>
            <p:ph type="ftr" sz="quarter" idx="11"/>
          </p:nvPr>
        </p:nvSpPr>
        <p:spPr/>
        <p:txBody>
          <a:bodyPr/>
          <a:lstStyle>
            <a:extLst/>
          </a:lstStyle>
          <a:p>
            <a:endParaRPr lang="es-EC"/>
          </a:p>
        </p:txBody>
      </p:sp>
      <p:sp>
        <p:nvSpPr>
          <p:cNvPr id="7" name="Slide Number Placeholder 6"/>
          <p:cNvSpPr>
            <a:spLocks noGrp="1"/>
          </p:cNvSpPr>
          <p:nvPr>
            <p:ph type="sldNum" sz="quarter" idx="12"/>
          </p:nvPr>
        </p:nvSpPr>
        <p:spPr/>
        <p:txBody>
          <a:bodyPr/>
          <a:lstStyle>
            <a:extLst/>
          </a:lstStyle>
          <a:p>
            <a:fld id="{7B710197-7DBE-4201-95CF-2ED0AEE34E96}" type="slidenum">
              <a:rPr lang="es-EC" smtClean="0"/>
              <a:pPr/>
              <a:t>‹Nº›</a:t>
            </a:fld>
            <a:endParaRPr lang="es-EC"/>
          </a:p>
        </p:txBody>
      </p:sp>
    </p:spTree>
  </p:cSld>
  <p:clrMapOvr>
    <a:masterClrMapping/>
  </p:clrMapOvr>
  <p:transition spd="med">
    <p:pull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540F5B6-C414-4FC4-9E7E-B252B18BB991}" type="datetimeFigureOut">
              <a:rPr lang="es-EC" smtClean="0"/>
              <a:pPr/>
              <a:t>10/02/2015</a:t>
            </a:fld>
            <a:endParaRPr lang="es-EC"/>
          </a:p>
        </p:txBody>
      </p:sp>
      <p:sp>
        <p:nvSpPr>
          <p:cNvPr id="8" name="Footer Placeholder 7"/>
          <p:cNvSpPr>
            <a:spLocks noGrp="1"/>
          </p:cNvSpPr>
          <p:nvPr>
            <p:ph type="ftr" sz="quarter" idx="11"/>
          </p:nvPr>
        </p:nvSpPr>
        <p:spPr/>
        <p:txBody>
          <a:bodyPr/>
          <a:lstStyle>
            <a:extLst/>
          </a:lstStyle>
          <a:p>
            <a:endParaRPr lang="es-EC"/>
          </a:p>
        </p:txBody>
      </p:sp>
      <p:sp>
        <p:nvSpPr>
          <p:cNvPr id="9" name="Slide Number Placeholder 8"/>
          <p:cNvSpPr>
            <a:spLocks noGrp="1"/>
          </p:cNvSpPr>
          <p:nvPr>
            <p:ph type="sldNum" sz="quarter" idx="12"/>
          </p:nvPr>
        </p:nvSpPr>
        <p:spPr/>
        <p:txBody>
          <a:bodyPr/>
          <a:lstStyle>
            <a:extLst/>
          </a:lstStyle>
          <a:p>
            <a:fld id="{7B710197-7DBE-4201-95CF-2ED0AEE34E96}" type="slidenum">
              <a:rPr lang="es-EC" smtClean="0"/>
              <a:pPr/>
              <a:t>‹Nº›</a:t>
            </a:fld>
            <a:endParaRPr lang="es-EC"/>
          </a:p>
        </p:txBody>
      </p:sp>
    </p:spTree>
  </p:cSld>
  <p:clrMapOvr>
    <a:masterClrMapping/>
  </p:clrMapOvr>
  <p:transition spd="med">
    <p:pull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5540F5B6-C414-4FC4-9E7E-B252B18BB991}" type="datetimeFigureOut">
              <a:rPr lang="es-EC" smtClean="0"/>
              <a:pPr/>
              <a:t>10/02/2015</a:t>
            </a:fld>
            <a:endParaRPr lang="es-EC"/>
          </a:p>
        </p:txBody>
      </p:sp>
      <p:sp>
        <p:nvSpPr>
          <p:cNvPr id="4" name="Footer Placeholder 3"/>
          <p:cNvSpPr>
            <a:spLocks noGrp="1"/>
          </p:cNvSpPr>
          <p:nvPr>
            <p:ph type="ftr" sz="quarter" idx="11"/>
          </p:nvPr>
        </p:nvSpPr>
        <p:spPr/>
        <p:txBody>
          <a:bodyPr/>
          <a:lstStyle>
            <a:extLst/>
          </a:lstStyle>
          <a:p>
            <a:endParaRPr lang="es-EC"/>
          </a:p>
        </p:txBody>
      </p:sp>
      <p:sp>
        <p:nvSpPr>
          <p:cNvPr id="5" name="Slide Number Placeholder 4"/>
          <p:cNvSpPr>
            <a:spLocks noGrp="1"/>
          </p:cNvSpPr>
          <p:nvPr>
            <p:ph type="sldNum" sz="quarter" idx="12"/>
          </p:nvPr>
        </p:nvSpPr>
        <p:spPr/>
        <p:txBody>
          <a:bodyPr/>
          <a:lstStyle>
            <a:extLst/>
          </a:lstStyle>
          <a:p>
            <a:fld id="{7B710197-7DBE-4201-95CF-2ED0AEE34E96}" type="slidenum">
              <a:rPr lang="es-EC" smtClean="0"/>
              <a:pPr/>
              <a:t>‹Nº›</a:t>
            </a:fld>
            <a:endParaRPr lang="es-EC"/>
          </a:p>
        </p:txBody>
      </p:sp>
    </p:spTree>
  </p:cSld>
  <p:clrMapOvr>
    <a:masterClrMapping/>
  </p:clrMapOvr>
  <p:transition spd="med">
    <p:pull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5540F5B6-C414-4FC4-9E7E-B252B18BB991}" type="datetimeFigureOut">
              <a:rPr lang="es-EC" smtClean="0"/>
              <a:pPr/>
              <a:t>10/02/2015</a:t>
            </a:fld>
            <a:endParaRPr lang="es-EC"/>
          </a:p>
        </p:txBody>
      </p:sp>
      <p:sp>
        <p:nvSpPr>
          <p:cNvPr id="3" name="Footer Placeholder 2"/>
          <p:cNvSpPr>
            <a:spLocks noGrp="1"/>
          </p:cNvSpPr>
          <p:nvPr>
            <p:ph type="ftr" sz="quarter" idx="11"/>
          </p:nvPr>
        </p:nvSpPr>
        <p:spPr/>
        <p:txBody>
          <a:bodyPr/>
          <a:lstStyle>
            <a:extLst/>
          </a:lstStyle>
          <a:p>
            <a:endParaRPr lang="es-EC"/>
          </a:p>
        </p:txBody>
      </p:sp>
      <p:sp>
        <p:nvSpPr>
          <p:cNvPr id="4" name="Slide Number Placeholder 3"/>
          <p:cNvSpPr>
            <a:spLocks noGrp="1"/>
          </p:cNvSpPr>
          <p:nvPr>
            <p:ph type="sldNum" sz="quarter" idx="12"/>
          </p:nvPr>
        </p:nvSpPr>
        <p:spPr/>
        <p:txBody>
          <a:bodyPr/>
          <a:lstStyle>
            <a:extLst/>
          </a:lstStyle>
          <a:p>
            <a:fld id="{7B710197-7DBE-4201-95CF-2ED0AEE34E96}" type="slidenum">
              <a:rPr lang="es-EC" smtClean="0"/>
              <a:pPr/>
              <a:t>‹Nº›</a:t>
            </a:fld>
            <a:endParaRPr lang="es-EC"/>
          </a:p>
        </p:txBody>
      </p:sp>
    </p:spTree>
  </p:cSld>
  <p:clrMapOvr>
    <a:masterClrMapping/>
  </p:clrMapOvr>
  <p:transition spd="med">
    <p:pull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540F5B6-C414-4FC4-9E7E-B252B18BB991}" type="datetimeFigureOut">
              <a:rPr lang="es-EC" smtClean="0"/>
              <a:pPr/>
              <a:t>10/02/2015</a:t>
            </a:fld>
            <a:endParaRPr lang="es-EC"/>
          </a:p>
        </p:txBody>
      </p:sp>
      <p:sp>
        <p:nvSpPr>
          <p:cNvPr id="6" name="Footer Placeholder 5"/>
          <p:cNvSpPr>
            <a:spLocks noGrp="1"/>
          </p:cNvSpPr>
          <p:nvPr>
            <p:ph type="ftr" sz="quarter" idx="11"/>
          </p:nvPr>
        </p:nvSpPr>
        <p:spPr/>
        <p:txBody>
          <a:bodyPr/>
          <a:lstStyle>
            <a:extLst/>
          </a:lstStyle>
          <a:p>
            <a:endParaRPr lang="es-EC"/>
          </a:p>
        </p:txBody>
      </p:sp>
      <p:sp>
        <p:nvSpPr>
          <p:cNvPr id="7" name="Slide Number Placeholder 6"/>
          <p:cNvSpPr>
            <a:spLocks noGrp="1"/>
          </p:cNvSpPr>
          <p:nvPr>
            <p:ph type="sldNum" sz="quarter" idx="12"/>
          </p:nvPr>
        </p:nvSpPr>
        <p:spPr/>
        <p:txBody>
          <a:bodyPr/>
          <a:lstStyle>
            <a:extLst/>
          </a:lstStyle>
          <a:p>
            <a:fld id="{7B710197-7DBE-4201-95CF-2ED0AEE34E96}" type="slidenum">
              <a:rPr lang="es-EC" smtClean="0"/>
              <a:pPr/>
              <a:t>‹Nº›</a:t>
            </a:fld>
            <a:endParaRPr lang="es-EC"/>
          </a:p>
        </p:txBody>
      </p:sp>
    </p:spTree>
  </p:cSld>
  <p:clrMapOvr>
    <a:masterClrMapping/>
  </p:clrMapOvr>
  <p:transition spd="med">
    <p:pull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540F5B6-C414-4FC4-9E7E-B252B18BB991}" type="datetimeFigureOut">
              <a:rPr lang="es-EC" smtClean="0"/>
              <a:pPr/>
              <a:t>10/02/2015</a:t>
            </a:fld>
            <a:endParaRPr lang="es-EC"/>
          </a:p>
        </p:txBody>
      </p:sp>
      <p:sp>
        <p:nvSpPr>
          <p:cNvPr id="6" name="Footer Placeholder 5"/>
          <p:cNvSpPr>
            <a:spLocks noGrp="1"/>
          </p:cNvSpPr>
          <p:nvPr>
            <p:ph type="ftr" sz="quarter" idx="11"/>
          </p:nvPr>
        </p:nvSpPr>
        <p:spPr/>
        <p:txBody>
          <a:bodyPr/>
          <a:lstStyle>
            <a:extLst/>
          </a:lstStyle>
          <a:p>
            <a:endParaRPr lang="es-EC"/>
          </a:p>
        </p:txBody>
      </p:sp>
      <p:sp>
        <p:nvSpPr>
          <p:cNvPr id="7" name="Slide Number Placeholder 6"/>
          <p:cNvSpPr>
            <a:spLocks noGrp="1"/>
          </p:cNvSpPr>
          <p:nvPr>
            <p:ph type="sldNum" sz="quarter" idx="12"/>
          </p:nvPr>
        </p:nvSpPr>
        <p:spPr/>
        <p:txBody>
          <a:bodyPr/>
          <a:lstStyle>
            <a:extLst/>
          </a:lstStyle>
          <a:p>
            <a:fld id="{7B710197-7DBE-4201-95CF-2ED0AEE34E96}" type="slidenum">
              <a:rPr lang="es-EC" smtClean="0"/>
              <a:pPr/>
              <a:t>‹Nº›</a:t>
            </a:fld>
            <a:endParaRPr lang="es-EC"/>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transition spd="med">
    <p:pull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540F5B6-C414-4FC4-9E7E-B252B18BB991}" type="datetimeFigureOut">
              <a:rPr lang="es-EC" smtClean="0"/>
              <a:pPr/>
              <a:t>10/02/2015</a:t>
            </a:fld>
            <a:endParaRPr lang="es-EC"/>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s-EC"/>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B710197-7DBE-4201-95CF-2ED0AEE34E96}"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dir="rd"/>
  </p:transition>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02.png"/><Relationship Id="rId5" Type="http://schemas.openxmlformats.org/officeDocument/2006/relationships/oleObject" Target="../embeddings/oleObject1.bin"/><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jpeg"/></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7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1.png"/></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7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7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81.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8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89.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54.png"/><Relationship Id="rId4" Type="http://schemas.openxmlformats.org/officeDocument/2006/relationships/image" Target="../media/image153.png"/></Relationships>
</file>

<file path=ppt/slides/_rels/slide91.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59.png"/><Relationship Id="rId4" Type="http://schemas.openxmlformats.org/officeDocument/2006/relationships/image" Target="../media/image158.png"/></Relationships>
</file>

<file path=ppt/slides/_rels/slide9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2.png"/><Relationship Id="rId4" Type="http://schemas.openxmlformats.org/officeDocument/2006/relationships/image" Target="../media/image161.png"/></Relationships>
</file>

<file path=ppt/slides/_rels/slide9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5.png"/><Relationship Id="rId4" Type="http://schemas.openxmlformats.org/officeDocument/2006/relationships/image" Target="../media/image164.png"/></Relationships>
</file>

<file path=ppt/slides/_rels/slide9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8.png"/><Relationship Id="rId4" Type="http://schemas.openxmlformats.org/officeDocument/2006/relationships/image" Target="../media/image167.png"/></Relationships>
</file>

<file path=ppt/slides/_rels/slide9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9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4.png"/></Relationships>
</file>

<file path=ppt/slides/_rels/slide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pic>
        <p:nvPicPr>
          <p:cNvPr id="6" name="Picture 8"/>
          <p:cNvPicPr>
            <a:picLocks noChangeAspect="1" noChangeArrowheads="1"/>
          </p:cNvPicPr>
          <p:nvPr/>
        </p:nvPicPr>
        <p:blipFill>
          <a:blip r:embed="rId3" cstate="print"/>
          <a:srcRect/>
          <a:stretch>
            <a:fillRect/>
          </a:stretch>
        </p:blipFill>
        <p:spPr bwMode="auto">
          <a:xfrm>
            <a:off x="3491880" y="4110600"/>
            <a:ext cx="3093862" cy="20547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p:cNvSpPr>
            <a:spLocks noGrp="1"/>
          </p:cNvSpPr>
          <p:nvPr>
            <p:ph type="ctrTitle"/>
          </p:nvPr>
        </p:nvSpPr>
        <p:spPr>
          <a:xfrm>
            <a:off x="1475656" y="1268760"/>
            <a:ext cx="6912768" cy="2952328"/>
          </a:xfrm>
        </p:spPr>
        <p:txBody>
          <a:bodyPr>
            <a:normAutofit/>
          </a:bodyPr>
          <a:lstStyle/>
          <a:p>
            <a:pPr algn="ctr"/>
            <a:r>
              <a:rPr lang="es-EC" sz="2800" dirty="0">
                <a:solidFill>
                  <a:schemeClr val="tx1"/>
                </a:solidFill>
                <a:effectLst/>
                <a:latin typeface="Times New Roman" panose="02020603050405020304" pitchFamily="18" charset="0"/>
                <a:cs typeface="Times New Roman" panose="02020603050405020304" pitchFamily="18" charset="0"/>
              </a:rPr>
              <a:t>Ingeniería conceptual, básica y de detalle de una Sala De Control Eléctrico Contenerizada para suministro de energía en baja y media tensión en plataformas de operación petrolera</a:t>
            </a:r>
            <a:r>
              <a:rPr lang="es-EC" sz="2000" dirty="0">
                <a:effectLst/>
              </a:rPr>
              <a:t/>
            </a:r>
            <a:br>
              <a:rPr lang="es-EC" sz="2000" dirty="0">
                <a:effectLst/>
              </a:rPr>
            </a:br>
            <a:r>
              <a:rPr lang="es-EC" sz="2000" dirty="0">
                <a:solidFill>
                  <a:schemeClr val="tx2">
                    <a:lumMod val="40000"/>
                    <a:lumOff val="60000"/>
                  </a:schemeClr>
                </a:solidFill>
              </a:rPr>
              <a:t/>
            </a:r>
            <a:br>
              <a:rPr lang="es-EC" sz="2000" dirty="0">
                <a:solidFill>
                  <a:schemeClr val="tx2">
                    <a:lumMod val="40000"/>
                    <a:lumOff val="60000"/>
                  </a:schemeClr>
                </a:solidFill>
              </a:rPr>
            </a:br>
            <a:r>
              <a:rPr lang="es-EC" sz="2000" dirty="0" smtClean="0">
                <a:solidFill>
                  <a:srgbClr val="92D050"/>
                </a:solidFill>
              </a:rPr>
              <a:t> </a:t>
            </a:r>
            <a:endParaRPr lang="es-EC" sz="2000" dirty="0">
              <a:solidFill>
                <a:srgbClr val="92D050"/>
              </a:solidFill>
            </a:endParaRPr>
          </a:p>
        </p:txBody>
      </p:sp>
      <p:sp>
        <p:nvSpPr>
          <p:cNvPr id="3" name="2 CuadroTexto"/>
          <p:cNvSpPr txBox="1"/>
          <p:nvPr/>
        </p:nvSpPr>
        <p:spPr>
          <a:xfrm>
            <a:off x="6012160" y="260648"/>
            <a:ext cx="2736304" cy="646331"/>
          </a:xfrm>
          <a:prstGeom prst="rect">
            <a:avLst/>
          </a:prstGeom>
          <a:noFill/>
        </p:spPr>
        <p:txBody>
          <a:bodyPr wrap="square" rtlCol="0">
            <a:spAutoFit/>
          </a:bodyPr>
          <a:lstStyle/>
          <a:p>
            <a:pPr algn="ctr"/>
            <a:r>
              <a:rPr lang="es-EC" sz="1200" b="1" dirty="0" smtClean="0">
                <a:latin typeface="Book Antiqua" panose="02040602050305030304" pitchFamily="18" charset="0"/>
                <a:cs typeface="Times New Roman" panose="02020603050405020304" pitchFamily="18" charset="0"/>
              </a:rPr>
              <a:t>CARRERA DE INGENIERÍA EN ELECTRÓNICA, AUTOMATIZACIÓN Y CONTROL</a:t>
            </a:r>
            <a:endParaRPr lang="es-EC" sz="1200" b="1" dirty="0">
              <a:latin typeface="Book Antiqua" panose="02040602050305030304" pitchFamily="18" charset="0"/>
              <a:cs typeface="Times New Roman" panose="02020603050405020304" pitchFamily="18" charset="0"/>
            </a:endParaRPr>
          </a:p>
        </p:txBody>
      </p:sp>
    </p:spTree>
  </p:cSld>
  <p:clrMapOvr>
    <a:masterClrMapping/>
  </p:clrMapOvr>
  <p:transition spd="med">
    <p:pull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sp>
        <p:nvSpPr>
          <p:cNvPr id="3" name="2 CuadroTexto"/>
          <p:cNvSpPr txBox="1"/>
          <p:nvPr/>
        </p:nvSpPr>
        <p:spPr>
          <a:xfrm>
            <a:off x="5436096" y="375047"/>
            <a:ext cx="3456384" cy="461665"/>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CADENA DE TRATAMIENTO DEL PETRÓLEO</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115616" y="4811668"/>
            <a:ext cx="7704856" cy="1569660"/>
          </a:xfrm>
          <a:prstGeom prst="rect">
            <a:avLst/>
          </a:prstGeom>
          <a:noFill/>
        </p:spPr>
        <p:txBody>
          <a:bodyPr wrap="square" rtlCol="0">
            <a:spAutoFit/>
          </a:bodyPr>
          <a:lstStyle/>
          <a:p>
            <a:pPr algn="just"/>
            <a:r>
              <a:rPr lang="en-US" sz="1600" dirty="0" smtClean="0">
                <a:latin typeface="Book Antiqua" panose="02040602050305030304" pitchFamily="18" charset="0"/>
              </a:rPr>
              <a:t>Las </a:t>
            </a:r>
            <a:r>
              <a:rPr lang="en-US" sz="1600" dirty="0" err="1" smtClean="0">
                <a:latin typeface="Book Antiqua" panose="02040602050305030304" pitchFamily="18" charset="0"/>
              </a:rPr>
              <a:t>características</a:t>
            </a:r>
            <a:r>
              <a:rPr lang="en-US" sz="1600" dirty="0" smtClean="0">
                <a:latin typeface="Book Antiqua" panose="02040602050305030304" pitchFamily="18" charset="0"/>
              </a:rPr>
              <a:t> y </a:t>
            </a:r>
            <a:r>
              <a:rPr lang="en-US" sz="1600" dirty="0" err="1" smtClean="0">
                <a:latin typeface="Book Antiqua" panose="02040602050305030304" pitchFamily="18" charset="0"/>
              </a:rPr>
              <a:t>funcionalidades</a:t>
            </a:r>
            <a:r>
              <a:rPr lang="en-US" sz="1600" dirty="0" smtClean="0">
                <a:latin typeface="Book Antiqua" panose="02040602050305030304" pitchFamily="18" charset="0"/>
              </a:rPr>
              <a:t> de un PCR </a:t>
            </a:r>
            <a:r>
              <a:rPr lang="en-US" sz="1600" dirty="0" err="1" smtClean="0">
                <a:latin typeface="Book Antiqua" panose="02040602050305030304" pitchFamily="18" charset="0"/>
              </a:rPr>
              <a:t>hacen</a:t>
            </a:r>
            <a:r>
              <a:rPr lang="en-US" sz="1600" dirty="0" smtClean="0">
                <a:latin typeface="Book Antiqua" panose="02040602050305030304" pitchFamily="18" charset="0"/>
              </a:rPr>
              <a:t> </a:t>
            </a:r>
            <a:r>
              <a:rPr lang="en-US" sz="1600" dirty="0" err="1" smtClean="0">
                <a:latin typeface="Book Antiqua" panose="02040602050305030304" pitchFamily="18" charset="0"/>
              </a:rPr>
              <a:t>que</a:t>
            </a:r>
            <a:r>
              <a:rPr lang="en-US" sz="1600" dirty="0" smtClean="0">
                <a:latin typeface="Book Antiqua" panose="02040602050305030304" pitchFamily="18" charset="0"/>
              </a:rPr>
              <a:t> sea </a:t>
            </a:r>
            <a:r>
              <a:rPr lang="en-US" sz="1600" dirty="0" err="1" smtClean="0">
                <a:latin typeface="Book Antiqua" panose="02040602050305030304" pitchFamily="18" charset="0"/>
              </a:rPr>
              <a:t>aplicado</a:t>
            </a:r>
            <a:r>
              <a:rPr lang="en-US" sz="1600" dirty="0" smtClean="0">
                <a:latin typeface="Book Antiqua" panose="02040602050305030304" pitchFamily="18" charset="0"/>
              </a:rPr>
              <a:t> </a:t>
            </a:r>
            <a:r>
              <a:rPr lang="en-US" sz="1600" dirty="0" err="1" smtClean="0">
                <a:latin typeface="Book Antiqua" panose="02040602050305030304" pitchFamily="18" charset="0"/>
              </a:rPr>
              <a:t>en</a:t>
            </a:r>
            <a:r>
              <a:rPr lang="en-US" sz="1600" dirty="0" smtClean="0">
                <a:latin typeface="Book Antiqua" panose="02040602050305030304" pitchFamily="18" charset="0"/>
              </a:rPr>
              <a:t> </a:t>
            </a:r>
            <a:r>
              <a:rPr lang="en-US" sz="1600" dirty="0" err="1" smtClean="0">
                <a:latin typeface="Book Antiqua" panose="02040602050305030304" pitchFamily="18" charset="0"/>
              </a:rPr>
              <a:t>varias</a:t>
            </a:r>
            <a:r>
              <a:rPr lang="en-US" sz="1600" dirty="0" smtClean="0">
                <a:latin typeface="Book Antiqua" panose="02040602050305030304" pitchFamily="18" charset="0"/>
              </a:rPr>
              <a:t> </a:t>
            </a:r>
            <a:r>
              <a:rPr lang="en-US" sz="1600" dirty="0" err="1" smtClean="0">
                <a:latin typeface="Book Antiqua" panose="02040602050305030304" pitchFamily="18" charset="0"/>
              </a:rPr>
              <a:t>fases</a:t>
            </a:r>
            <a:r>
              <a:rPr lang="en-US" sz="1600" dirty="0" smtClean="0">
                <a:latin typeface="Book Antiqua" panose="02040602050305030304" pitchFamily="18" charset="0"/>
              </a:rPr>
              <a:t> de la </a:t>
            </a:r>
            <a:r>
              <a:rPr lang="en-US" sz="1600" dirty="0" err="1" smtClean="0">
                <a:latin typeface="Book Antiqua" panose="02040602050305030304" pitchFamily="18" charset="0"/>
              </a:rPr>
              <a:t>cadena</a:t>
            </a:r>
            <a:r>
              <a:rPr lang="en-US" sz="1600" dirty="0" smtClean="0">
                <a:latin typeface="Book Antiqua" panose="02040602050305030304" pitchFamily="18" charset="0"/>
              </a:rPr>
              <a:t> de </a:t>
            </a:r>
            <a:r>
              <a:rPr lang="en-US" sz="1600" dirty="0" err="1" smtClean="0">
                <a:latin typeface="Book Antiqua" panose="02040602050305030304" pitchFamily="18" charset="0"/>
              </a:rPr>
              <a:t>tratamiento</a:t>
            </a:r>
            <a:r>
              <a:rPr lang="en-US" sz="1600" dirty="0" smtClean="0">
                <a:latin typeface="Book Antiqua" panose="02040602050305030304" pitchFamily="18" charset="0"/>
              </a:rPr>
              <a:t> del </a:t>
            </a:r>
            <a:r>
              <a:rPr lang="en-US" sz="1600" dirty="0" err="1" smtClean="0">
                <a:latin typeface="Book Antiqua" panose="02040602050305030304" pitchFamily="18" charset="0"/>
              </a:rPr>
              <a:t>petróleo</a:t>
            </a:r>
            <a:r>
              <a:rPr lang="en-US" sz="1600" dirty="0" smtClean="0">
                <a:latin typeface="Book Antiqua" panose="02040602050305030304" pitchFamily="18" charset="0"/>
              </a:rPr>
              <a:t>:</a:t>
            </a:r>
          </a:p>
          <a:p>
            <a:pPr algn="just"/>
            <a:endParaRPr lang="en-US" sz="1600" dirty="0">
              <a:latin typeface="Book Antiqua" panose="02040602050305030304" pitchFamily="18" charset="0"/>
            </a:endParaRPr>
          </a:p>
          <a:p>
            <a:pPr marL="285750" indent="-285750" algn="just">
              <a:buFont typeface="Arial" panose="020B0604020202020204" pitchFamily="34" charset="0"/>
              <a:buChar char="•"/>
            </a:pPr>
            <a:r>
              <a:rPr lang="en-US" sz="1600" b="1" dirty="0" smtClean="0">
                <a:latin typeface="Book Antiqua" panose="02040602050305030304" pitchFamily="18" charset="0"/>
              </a:rPr>
              <a:t>UPSTREAM:</a:t>
            </a:r>
            <a:r>
              <a:rPr lang="en-US" sz="1600" dirty="0" smtClean="0">
                <a:latin typeface="Book Antiqua" panose="02040602050305030304" pitchFamily="18" charset="0"/>
              </a:rPr>
              <a:t> </a:t>
            </a:r>
            <a:r>
              <a:rPr lang="en-US" sz="1600" dirty="0" err="1" smtClean="0">
                <a:latin typeface="Book Antiqua" panose="02040602050305030304" pitchFamily="18" charset="0"/>
              </a:rPr>
              <a:t>en</a:t>
            </a:r>
            <a:r>
              <a:rPr lang="en-US" sz="1600" dirty="0" smtClean="0">
                <a:latin typeface="Book Antiqua" panose="02040602050305030304" pitchFamily="18" charset="0"/>
              </a:rPr>
              <a:t> </a:t>
            </a:r>
            <a:r>
              <a:rPr lang="en-US" sz="1600" dirty="0" err="1" smtClean="0">
                <a:latin typeface="Book Antiqua" panose="02040602050305030304" pitchFamily="18" charset="0"/>
              </a:rPr>
              <a:t>Exploración</a:t>
            </a:r>
            <a:r>
              <a:rPr lang="en-US" sz="1600" dirty="0" smtClean="0">
                <a:latin typeface="Book Antiqua" panose="02040602050305030304" pitchFamily="18" charset="0"/>
              </a:rPr>
              <a:t>, </a:t>
            </a:r>
            <a:r>
              <a:rPr lang="en-US" sz="1600" dirty="0" err="1" smtClean="0">
                <a:latin typeface="Book Antiqua" panose="02040602050305030304" pitchFamily="18" charset="0"/>
              </a:rPr>
              <a:t>Perforación</a:t>
            </a:r>
            <a:r>
              <a:rPr lang="en-US" sz="1600" dirty="0" smtClean="0">
                <a:latin typeface="Book Antiqua" panose="02040602050305030304" pitchFamily="18" charset="0"/>
              </a:rPr>
              <a:t>, </a:t>
            </a:r>
            <a:r>
              <a:rPr lang="en-US" sz="1600" dirty="0" err="1" smtClean="0">
                <a:latin typeface="Book Antiqua" panose="02040602050305030304" pitchFamily="18" charset="0"/>
              </a:rPr>
              <a:t>Extracción</a:t>
            </a:r>
            <a:r>
              <a:rPr lang="en-US" sz="1600" dirty="0" smtClean="0">
                <a:latin typeface="Book Antiqua" panose="02040602050305030304" pitchFamily="18" charset="0"/>
              </a:rPr>
              <a:t> y </a:t>
            </a:r>
            <a:r>
              <a:rPr lang="en-US" sz="1600" dirty="0" err="1" smtClean="0">
                <a:latin typeface="Book Antiqua" panose="02040602050305030304" pitchFamily="18" charset="0"/>
              </a:rPr>
              <a:t>Tratamiento</a:t>
            </a:r>
            <a:r>
              <a:rPr lang="en-US" sz="1600" dirty="0" smtClean="0">
                <a:latin typeface="Book Antiqua" panose="02040602050305030304" pitchFamily="18" charset="0"/>
              </a:rPr>
              <a:t> del </a:t>
            </a:r>
            <a:r>
              <a:rPr lang="en-US" sz="1600" dirty="0" err="1" smtClean="0">
                <a:latin typeface="Book Antiqua" panose="02040602050305030304" pitchFamily="18" charset="0"/>
              </a:rPr>
              <a:t>crudo</a:t>
            </a:r>
            <a:r>
              <a:rPr lang="en-US" sz="1600" dirty="0" smtClean="0">
                <a:latin typeface="Book Antiqua" panose="02040602050305030304" pitchFamily="18" charset="0"/>
              </a:rPr>
              <a:t>.</a:t>
            </a:r>
          </a:p>
          <a:p>
            <a:pPr marL="285750" indent="-285750" algn="just">
              <a:buFont typeface="Arial" panose="020B0604020202020204" pitchFamily="34" charset="0"/>
              <a:buChar char="•"/>
            </a:pPr>
            <a:r>
              <a:rPr lang="en-US" sz="1600" b="1" dirty="0" smtClean="0">
                <a:latin typeface="Book Antiqua" panose="02040602050305030304" pitchFamily="18" charset="0"/>
              </a:rPr>
              <a:t>MIDSTREAM:</a:t>
            </a:r>
            <a:r>
              <a:rPr lang="en-US" sz="1600" dirty="0" smtClean="0">
                <a:latin typeface="Book Antiqua" panose="02040602050305030304" pitchFamily="18" charset="0"/>
              </a:rPr>
              <a:t> </a:t>
            </a:r>
            <a:r>
              <a:rPr lang="en-US" sz="1600" dirty="0" err="1" smtClean="0">
                <a:latin typeface="Book Antiqua" panose="02040602050305030304" pitchFamily="18" charset="0"/>
              </a:rPr>
              <a:t>en</a:t>
            </a:r>
            <a:r>
              <a:rPr lang="en-US" sz="1600" dirty="0" smtClean="0">
                <a:latin typeface="Book Antiqua" panose="02040602050305030304" pitchFamily="18" charset="0"/>
              </a:rPr>
              <a:t> </a:t>
            </a:r>
            <a:r>
              <a:rPr lang="en-US" sz="1600" dirty="0" err="1" smtClean="0">
                <a:latin typeface="Book Antiqua" panose="02040602050305030304" pitchFamily="18" charset="0"/>
              </a:rPr>
              <a:t>Transporte</a:t>
            </a:r>
            <a:r>
              <a:rPr lang="en-US" sz="1600" dirty="0" smtClean="0">
                <a:latin typeface="Book Antiqua" panose="02040602050305030304" pitchFamily="18" charset="0"/>
              </a:rPr>
              <a:t> de </a:t>
            </a:r>
            <a:r>
              <a:rPr lang="en-US" sz="1600" dirty="0" err="1" smtClean="0">
                <a:latin typeface="Book Antiqua" panose="02040602050305030304" pitchFamily="18" charset="0"/>
              </a:rPr>
              <a:t>crudo</a:t>
            </a:r>
            <a:r>
              <a:rPr lang="en-US" sz="1600" dirty="0" smtClean="0">
                <a:latin typeface="Book Antiqua" panose="02040602050305030304" pitchFamily="18" charset="0"/>
              </a:rPr>
              <a:t>, para </a:t>
            </a:r>
            <a:r>
              <a:rPr lang="en-US" sz="1600" dirty="0" err="1" smtClean="0">
                <a:latin typeface="Book Antiqua" panose="02040602050305030304" pitchFamily="18" charset="0"/>
              </a:rPr>
              <a:t>bombas</a:t>
            </a:r>
            <a:r>
              <a:rPr lang="en-US" sz="1600" dirty="0" smtClean="0">
                <a:latin typeface="Book Antiqua" panose="02040602050305030304" pitchFamily="18" charset="0"/>
              </a:rPr>
              <a:t> de </a:t>
            </a:r>
            <a:r>
              <a:rPr lang="en-US" sz="1600" dirty="0" err="1" smtClean="0">
                <a:latin typeface="Book Antiqua" panose="02040602050305030304" pitchFamily="18" charset="0"/>
              </a:rPr>
              <a:t>transferencia</a:t>
            </a:r>
            <a:r>
              <a:rPr lang="en-US" sz="1600" dirty="0" smtClean="0">
                <a:latin typeface="Book Antiqua" panose="02040602050305030304" pitchFamily="18" charset="0"/>
              </a:rPr>
              <a:t>.</a:t>
            </a:r>
          </a:p>
          <a:p>
            <a:pPr marL="285750" indent="-285750" algn="just">
              <a:buFont typeface="Arial" panose="020B0604020202020204" pitchFamily="34" charset="0"/>
              <a:buChar char="•"/>
            </a:pPr>
            <a:r>
              <a:rPr lang="en-US" sz="1600" b="1" dirty="0" smtClean="0">
                <a:latin typeface="Book Antiqua" panose="02040602050305030304" pitchFamily="18" charset="0"/>
              </a:rPr>
              <a:t>DOWNSTREAM:</a:t>
            </a:r>
            <a:r>
              <a:rPr lang="en-US" sz="1600" dirty="0" smtClean="0">
                <a:latin typeface="Book Antiqua" panose="02040602050305030304" pitchFamily="18" charset="0"/>
              </a:rPr>
              <a:t> </a:t>
            </a:r>
            <a:r>
              <a:rPr lang="en-US" sz="1600" dirty="0" err="1" smtClean="0">
                <a:latin typeface="Book Antiqua" panose="02040602050305030304" pitchFamily="18" charset="0"/>
              </a:rPr>
              <a:t>en</a:t>
            </a:r>
            <a:r>
              <a:rPr lang="en-US" sz="1600" dirty="0" smtClean="0">
                <a:latin typeface="Book Antiqua" panose="02040602050305030304" pitchFamily="18" charset="0"/>
              </a:rPr>
              <a:t> </a:t>
            </a:r>
            <a:r>
              <a:rPr lang="en-US" sz="1600" dirty="0" err="1" smtClean="0">
                <a:latin typeface="Book Antiqua" panose="02040602050305030304" pitchFamily="18" charset="0"/>
              </a:rPr>
              <a:t>Refinación</a:t>
            </a:r>
            <a:r>
              <a:rPr lang="en-US" sz="1600" dirty="0" smtClean="0">
                <a:latin typeface="Book Antiqua" panose="02040602050305030304" pitchFamily="18" charset="0"/>
              </a:rPr>
              <a:t> </a:t>
            </a:r>
            <a:r>
              <a:rPr lang="en-US" sz="1600" dirty="0" err="1" smtClean="0">
                <a:latin typeface="Book Antiqua" panose="02040602050305030304" pitchFamily="18" charset="0"/>
              </a:rPr>
              <a:t>su</a:t>
            </a:r>
            <a:r>
              <a:rPr lang="en-US" sz="1600" dirty="0" smtClean="0">
                <a:latin typeface="Book Antiqua" panose="02040602050305030304" pitchFamily="18" charset="0"/>
              </a:rPr>
              <a:t> </a:t>
            </a:r>
            <a:r>
              <a:rPr lang="en-US" sz="1600" dirty="0" err="1" smtClean="0">
                <a:latin typeface="Book Antiqua" panose="02040602050305030304" pitchFamily="18" charset="0"/>
              </a:rPr>
              <a:t>uso</a:t>
            </a:r>
            <a:r>
              <a:rPr lang="en-US" sz="1600" dirty="0" smtClean="0">
                <a:latin typeface="Book Antiqua" panose="02040602050305030304" pitchFamily="18" charset="0"/>
              </a:rPr>
              <a:t> </a:t>
            </a:r>
            <a:r>
              <a:rPr lang="en-US" sz="1600" dirty="0" err="1" smtClean="0">
                <a:latin typeface="Book Antiqua" panose="02040602050305030304" pitchFamily="18" charset="0"/>
              </a:rPr>
              <a:t>es</a:t>
            </a:r>
            <a:r>
              <a:rPr lang="en-US" sz="1600" dirty="0" smtClean="0">
                <a:latin typeface="Book Antiqua" panose="02040602050305030304" pitchFamily="18" charset="0"/>
              </a:rPr>
              <a:t> </a:t>
            </a:r>
            <a:r>
              <a:rPr lang="en-US" sz="1600" dirty="0" err="1" smtClean="0">
                <a:latin typeface="Book Antiqua" panose="02040602050305030304" pitchFamily="18" charset="0"/>
              </a:rPr>
              <a:t>limitado</a:t>
            </a:r>
            <a:r>
              <a:rPr lang="en-US" sz="1600" dirty="0" smtClean="0">
                <a:latin typeface="Book Antiqua" panose="02040602050305030304" pitchFamily="18" charset="0"/>
              </a:rPr>
              <a:t>.</a:t>
            </a:r>
            <a:endParaRPr lang="es-EC" sz="1600" dirty="0">
              <a:latin typeface="Book Antiqua" panose="02040602050305030304" pitchFamily="18" charset="0"/>
            </a:endParaRPr>
          </a:p>
        </p:txBody>
      </p:sp>
      <p:pic>
        <p:nvPicPr>
          <p:cNvPr id="12" name="11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412776"/>
            <a:ext cx="7272808" cy="3024336"/>
          </a:xfrm>
          <a:prstGeom prst="rect">
            <a:avLst/>
          </a:prstGeom>
          <a:noFill/>
          <a:ln>
            <a:noFill/>
          </a:ln>
        </p:spPr>
      </p:pic>
    </p:spTree>
    <p:extLst>
      <p:ext uri="{BB962C8B-B14F-4D97-AF65-F5344CB8AC3E}">
        <p14:creationId xmlns:p14="http://schemas.microsoft.com/office/powerpoint/2010/main" val="1603116978"/>
      </p:ext>
    </p:extLst>
  </p:cSld>
  <p:clrMapOvr>
    <a:masterClrMapping/>
  </p:clrMapOvr>
  <p:transition spd="med">
    <p:pull dir="rd"/>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332656"/>
            <a:ext cx="3888432" cy="461665"/>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 HOJA TÉCNICA</a:t>
            </a:r>
            <a:endParaRPr lang="es-EC" sz="1200" b="1" dirty="0">
              <a:latin typeface="Book Antiqua" panose="02040602050305030304" pitchFamily="18" charset="0"/>
              <a:cs typeface="Times New Roman" panose="02020603050405020304" pitchFamily="18" charset="0"/>
            </a:endParaRPr>
          </a:p>
        </p:txBody>
      </p:sp>
      <p:pic>
        <p:nvPicPr>
          <p:cNvPr id="890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268760"/>
            <a:ext cx="4248472" cy="5237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1679560"/>
      </p:ext>
    </p:extLst>
  </p:cSld>
  <p:clrMapOvr>
    <a:masterClrMapping/>
  </p:clrMapOvr>
  <p:transition spd="med">
    <p:pull dir="rd"/>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332656"/>
            <a:ext cx="3888432" cy="461665"/>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 DETALLES DE MONTAJE</a:t>
            </a:r>
            <a:endParaRPr lang="es-EC" sz="1200" b="1" dirty="0">
              <a:latin typeface="Book Antiqua" panose="02040602050305030304" pitchFamily="18" charset="0"/>
              <a:cs typeface="Times New Roman" panose="02020603050405020304" pitchFamily="18" charset="0"/>
            </a:endParaRP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490" y="1268760"/>
            <a:ext cx="7311829" cy="5224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6976349"/>
      </p:ext>
    </p:extLst>
  </p:cSld>
  <p:clrMapOvr>
    <a:masterClrMapping/>
  </p:clrMapOvr>
  <p:transition spd="med">
    <p:pull dir="rd"/>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332656"/>
            <a:ext cx="3888432" cy="461665"/>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 LISTAS DE MATERIALES</a:t>
            </a:r>
            <a:endParaRPr lang="es-EC" sz="1200" b="1" dirty="0">
              <a:latin typeface="Book Antiqua" panose="02040602050305030304" pitchFamily="18" charset="0"/>
              <a:cs typeface="Times New Roman" panose="02020603050405020304" pitchFamily="18" charset="0"/>
            </a:endParaRPr>
          </a:p>
        </p:txBody>
      </p:sp>
      <p:pic>
        <p:nvPicPr>
          <p:cNvPr id="9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196752"/>
            <a:ext cx="4320480" cy="5262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6976349"/>
      </p:ext>
    </p:extLst>
  </p:cSld>
  <p:clrMapOvr>
    <a:masterClrMapping/>
  </p:clrMapOvr>
  <p:transition spd="med">
    <p:pull dir="rd"/>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332656"/>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a:t>
            </a:r>
            <a:r>
              <a:rPr lang="en-US" sz="1200" b="1" dirty="0">
                <a:latin typeface="Book Antiqua" panose="02040602050305030304" pitchFamily="18" charset="0"/>
                <a:cs typeface="Times New Roman" panose="02020603050405020304" pitchFamily="18" charset="0"/>
              </a:rPr>
              <a:t> </a:t>
            </a:r>
            <a:r>
              <a:rPr lang="en-US" sz="1200" b="1" dirty="0" smtClean="0">
                <a:latin typeface="Book Antiqua" panose="02040602050305030304" pitchFamily="18" charset="0"/>
                <a:cs typeface="Times New Roman" panose="02020603050405020304" pitchFamily="18" charset="0"/>
              </a:rPr>
              <a:t>CONCLUSIONES</a:t>
            </a:r>
            <a:endParaRPr lang="es-EC" sz="1200" b="1" dirty="0">
              <a:latin typeface="Book Antiqua" panose="02040602050305030304" pitchFamily="18" charset="0"/>
              <a:cs typeface="Times New Roman" panose="02020603050405020304" pitchFamily="18" charset="0"/>
            </a:endParaRPr>
          </a:p>
        </p:txBody>
      </p:sp>
      <p:sp>
        <p:nvSpPr>
          <p:cNvPr id="5" name="4 Rectángulo"/>
          <p:cNvSpPr/>
          <p:nvPr/>
        </p:nvSpPr>
        <p:spPr>
          <a:xfrm>
            <a:off x="1403648" y="1568981"/>
            <a:ext cx="7128792" cy="4524315"/>
          </a:xfrm>
          <a:prstGeom prst="rect">
            <a:avLst/>
          </a:prstGeom>
        </p:spPr>
        <p:txBody>
          <a:bodyPr wrap="square">
            <a:spAutoFit/>
          </a:bodyPr>
          <a:lstStyle/>
          <a:p>
            <a:pPr marL="285750" lvl="0" indent="-285750" algn="just">
              <a:buFont typeface="Arial" panose="020B0604020202020204" pitchFamily="34" charset="0"/>
              <a:buChar char="•"/>
            </a:pPr>
            <a:r>
              <a:rPr lang="es-EC" sz="1600" dirty="0">
                <a:latin typeface="Book Antiqua" panose="02040602050305030304" pitchFamily="18" charset="0"/>
              </a:rPr>
              <a:t>La Sala de Control Eléctrico </a:t>
            </a:r>
            <a:r>
              <a:rPr lang="es-EC" sz="1600" dirty="0" err="1">
                <a:latin typeface="Book Antiqua" panose="02040602050305030304" pitchFamily="18" charset="0"/>
              </a:rPr>
              <a:t>Contenerizada</a:t>
            </a:r>
            <a:r>
              <a:rPr lang="es-EC" sz="1600" dirty="0">
                <a:latin typeface="Book Antiqua" panose="02040602050305030304" pitchFamily="18" charset="0"/>
              </a:rPr>
              <a:t> cumple con un diseño eléctrico que le </a:t>
            </a:r>
            <a:r>
              <a:rPr lang="es-EC" sz="1600" b="1" dirty="0">
                <a:latin typeface="Book Antiqua" panose="02040602050305030304" pitchFamily="18" charset="0"/>
              </a:rPr>
              <a:t>permite recibir 13.8KV de entrada </a:t>
            </a:r>
            <a:r>
              <a:rPr lang="es-EC" sz="1600" dirty="0">
                <a:latin typeface="Book Antiqua" panose="02040602050305030304" pitchFamily="18" charset="0"/>
              </a:rPr>
              <a:t>y entregar a su salida </a:t>
            </a:r>
            <a:r>
              <a:rPr lang="es-EC" sz="1600" b="1" dirty="0">
                <a:latin typeface="Book Antiqua" panose="02040602050305030304" pitchFamily="18" charset="0"/>
              </a:rPr>
              <a:t>13.8KV con una capacidad máxima de 1250A,  </a:t>
            </a:r>
            <a:r>
              <a:rPr lang="es-EC" sz="1600" dirty="0">
                <a:latin typeface="Book Antiqua" panose="02040602050305030304" pitchFamily="18" charset="0"/>
              </a:rPr>
              <a:t>capacidad dividida en 10 celdas a través de los alimentadores disponibles en el </a:t>
            </a:r>
            <a:r>
              <a:rPr lang="es-EC" sz="1600" dirty="0" err="1">
                <a:latin typeface="Book Antiqua" panose="02040602050305030304" pitchFamily="18" charset="0"/>
              </a:rPr>
              <a:t>Switchgear</a:t>
            </a:r>
            <a:r>
              <a:rPr lang="es-EC" sz="1600" dirty="0">
                <a:latin typeface="Book Antiqua" panose="02040602050305030304" pitchFamily="18" charset="0"/>
              </a:rPr>
              <a:t>.</a:t>
            </a:r>
          </a:p>
          <a:p>
            <a:pPr marL="285750" indent="-285750" algn="just">
              <a:buFont typeface="Arial" panose="020B0604020202020204" pitchFamily="34" charset="0"/>
              <a:buChar char="•"/>
            </a:pP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El </a:t>
            </a:r>
            <a:r>
              <a:rPr lang="es-EC" sz="1600" dirty="0" err="1">
                <a:latin typeface="Book Antiqua" panose="02040602050305030304" pitchFamily="18" charset="0"/>
              </a:rPr>
              <a:t>Switchgear</a:t>
            </a:r>
            <a:r>
              <a:rPr lang="es-EC" sz="1600" dirty="0">
                <a:latin typeface="Book Antiqua" panose="02040602050305030304" pitchFamily="18" charset="0"/>
              </a:rPr>
              <a:t> alimenta un Transformador de 75KVA, transformando la tensión a 209.3/121V, de modo que el PCR, a través del Panel de Distribución Principal está en capacidad de suministrar energía a </a:t>
            </a:r>
            <a:r>
              <a:rPr lang="es-EC" sz="1600" b="1" dirty="0">
                <a:latin typeface="Book Antiqua" panose="02040602050305030304" pitchFamily="18" charset="0"/>
              </a:rPr>
              <a:t>209.3/121V con una capacidad máxima de 200A,</a:t>
            </a:r>
            <a:r>
              <a:rPr lang="es-EC" sz="1600" dirty="0">
                <a:latin typeface="Book Antiqua" panose="02040602050305030304" pitchFamily="18" charset="0"/>
              </a:rPr>
              <a:t> valor de corriente limitado por los valores comerciales de disyuntores.</a:t>
            </a:r>
          </a:p>
          <a:p>
            <a:pPr marL="285750" indent="-285750" algn="just">
              <a:buFont typeface="Arial" panose="020B0604020202020204" pitchFamily="34" charset="0"/>
              <a:buChar char="•"/>
            </a:pP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El Panel de Distribución Principal alimenta el UPS y desde allí al Panel de Distribución de energía respaldada, desde allí se tiene disponibilidad de </a:t>
            </a:r>
            <a:r>
              <a:rPr lang="es-EC" sz="1600" b="1" dirty="0">
                <a:latin typeface="Book Antiqua" panose="02040602050305030304" pitchFamily="18" charset="0"/>
              </a:rPr>
              <a:t>209.3/121V con una capacidad máxima de 20A.</a:t>
            </a:r>
          </a:p>
          <a:p>
            <a:pPr marL="285750" indent="-285750" algn="just">
              <a:buFont typeface="Arial" panose="020B0604020202020204" pitchFamily="34" charset="0"/>
              <a:buChar char="•"/>
            </a:pP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Desde el equipo Rectificador – Cargador se dispone de alimentación de </a:t>
            </a:r>
            <a:r>
              <a:rPr lang="es-EC" sz="1600" b="1" dirty="0">
                <a:latin typeface="Book Antiqua" panose="02040602050305030304" pitchFamily="18" charset="0"/>
              </a:rPr>
              <a:t>125VDC con una capacidad máxima de 80A.  </a:t>
            </a:r>
            <a:r>
              <a:rPr lang="es-EC" sz="1600" dirty="0">
                <a:latin typeface="Book Antiqua" panose="02040602050305030304" pitchFamily="18" charset="0"/>
              </a:rPr>
              <a:t>Desde allí se realiza el respaldo de energía para el sistema de control del </a:t>
            </a:r>
            <a:r>
              <a:rPr lang="es-EC" sz="1600" dirty="0" err="1">
                <a:latin typeface="Book Antiqua" panose="02040602050305030304" pitchFamily="18" charset="0"/>
              </a:rPr>
              <a:t>Switchgear</a:t>
            </a:r>
            <a:r>
              <a:rPr lang="es-EC" sz="1600" dirty="0">
                <a:latin typeface="Book Antiqua" panose="02040602050305030304" pitchFamily="18" charset="0"/>
              </a:rPr>
              <a:t>.</a:t>
            </a:r>
          </a:p>
        </p:txBody>
      </p:sp>
    </p:spTree>
    <p:extLst>
      <p:ext uri="{BB962C8B-B14F-4D97-AF65-F5344CB8AC3E}">
        <p14:creationId xmlns:p14="http://schemas.microsoft.com/office/powerpoint/2010/main" val="540056995"/>
      </p:ext>
    </p:extLst>
  </p:cSld>
  <p:clrMapOvr>
    <a:masterClrMapping/>
  </p:clrMapOvr>
  <p:transition spd="med">
    <p:pull dir="rd"/>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332656"/>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a:t>
            </a:r>
            <a:r>
              <a:rPr lang="en-US" sz="1200" b="1" dirty="0">
                <a:latin typeface="Book Antiqua" panose="02040602050305030304" pitchFamily="18" charset="0"/>
                <a:cs typeface="Times New Roman" panose="02020603050405020304" pitchFamily="18" charset="0"/>
              </a:rPr>
              <a:t> </a:t>
            </a:r>
            <a:r>
              <a:rPr lang="en-US" sz="1200" b="1" dirty="0" smtClean="0">
                <a:latin typeface="Book Antiqua" panose="02040602050305030304" pitchFamily="18" charset="0"/>
                <a:cs typeface="Times New Roman" panose="02020603050405020304" pitchFamily="18" charset="0"/>
              </a:rPr>
              <a:t>CONCLUSIONES</a:t>
            </a:r>
            <a:endParaRPr lang="es-EC" sz="1200" b="1" dirty="0">
              <a:latin typeface="Book Antiqua" panose="02040602050305030304" pitchFamily="18" charset="0"/>
              <a:cs typeface="Times New Roman" panose="02020603050405020304" pitchFamily="18" charset="0"/>
            </a:endParaRPr>
          </a:p>
        </p:txBody>
      </p:sp>
      <p:sp>
        <p:nvSpPr>
          <p:cNvPr id="2" name="1 Rectángulo"/>
          <p:cNvSpPr/>
          <p:nvPr/>
        </p:nvSpPr>
        <p:spPr>
          <a:xfrm>
            <a:off x="1331640" y="1496973"/>
            <a:ext cx="7200800" cy="4770537"/>
          </a:xfrm>
          <a:prstGeom prst="rect">
            <a:avLst/>
          </a:prstGeom>
        </p:spPr>
        <p:txBody>
          <a:bodyPr wrap="square">
            <a:spAutoFit/>
          </a:bodyPr>
          <a:lstStyle/>
          <a:p>
            <a:pPr marL="285750" lvl="0" indent="-285750" algn="just">
              <a:buFont typeface="Arial" panose="020B0604020202020204" pitchFamily="34" charset="0"/>
              <a:buChar char="•"/>
            </a:pPr>
            <a:r>
              <a:rPr lang="es-EC" sz="1600" dirty="0">
                <a:latin typeface="Book Antiqua" panose="02040602050305030304" pitchFamily="18" charset="0"/>
              </a:rPr>
              <a:t>El sistema de respaldo de energía en VDC, el sistema de respaldo de energía en VAC, el </a:t>
            </a:r>
            <a:r>
              <a:rPr lang="es-EC" sz="1600" dirty="0" err="1">
                <a:latin typeface="Book Antiqua" panose="02040602050305030304" pitchFamily="18" charset="0"/>
              </a:rPr>
              <a:t>Switchgear</a:t>
            </a:r>
            <a:r>
              <a:rPr lang="es-EC" sz="1600" dirty="0">
                <a:latin typeface="Book Antiqua" panose="02040602050305030304" pitchFamily="18" charset="0"/>
              </a:rPr>
              <a:t> y el Panel del sistema contra incendios, a través del Panel de comunicaciones tienen </a:t>
            </a:r>
            <a:r>
              <a:rPr lang="es-EC" sz="1600" b="1" dirty="0">
                <a:latin typeface="Book Antiqua" panose="02040602050305030304" pitchFamily="18" charset="0"/>
              </a:rPr>
              <a:t>capacidad de comunicarse con puertos de comunicación Ethernet, RS232 y RS485</a:t>
            </a:r>
            <a:r>
              <a:rPr lang="es-EC" sz="1600" dirty="0">
                <a:latin typeface="Book Antiqua" panose="02040602050305030304" pitchFamily="18" charset="0"/>
              </a:rPr>
              <a:t>, con  protocolos de comunicación </a:t>
            </a:r>
            <a:r>
              <a:rPr lang="es-EC" sz="1600" dirty="0" err="1">
                <a:latin typeface="Book Antiqua" panose="02040602050305030304" pitchFamily="18" charset="0"/>
              </a:rPr>
              <a:t>modbus</a:t>
            </a:r>
            <a:r>
              <a:rPr lang="es-EC" sz="1600" dirty="0">
                <a:latin typeface="Book Antiqua" panose="02040602050305030304" pitchFamily="18" charset="0"/>
              </a:rPr>
              <a:t> RTU, </a:t>
            </a:r>
            <a:r>
              <a:rPr lang="es-EC" sz="1600" dirty="0" err="1">
                <a:latin typeface="Book Antiqua" panose="02040602050305030304" pitchFamily="18" charset="0"/>
              </a:rPr>
              <a:t>modbus</a:t>
            </a:r>
            <a:r>
              <a:rPr lang="es-EC" sz="1600" dirty="0">
                <a:latin typeface="Book Antiqua" panose="02040602050305030304" pitchFamily="18" charset="0"/>
              </a:rPr>
              <a:t> TCP/IP y TCP/IP.</a:t>
            </a:r>
          </a:p>
          <a:p>
            <a:pPr marL="285750" indent="-285750" algn="just">
              <a:buFont typeface="Arial" panose="020B0604020202020204" pitchFamily="34" charset="0"/>
              <a:buChar char="•"/>
            </a:pP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Todos los dispositivos de suministro de energía, esto es el </a:t>
            </a:r>
            <a:r>
              <a:rPr lang="es-EC" sz="1600" dirty="0" err="1">
                <a:latin typeface="Book Antiqua" panose="02040602050305030304" pitchFamily="18" charset="0"/>
              </a:rPr>
              <a:t>Swichgear</a:t>
            </a:r>
            <a:r>
              <a:rPr lang="es-EC" sz="1600" dirty="0">
                <a:latin typeface="Book Antiqua" panose="02040602050305030304" pitchFamily="18" charset="0"/>
              </a:rPr>
              <a:t> y los Paneles de Distribución contemplan posibilidad de </a:t>
            </a:r>
            <a:r>
              <a:rPr lang="es-EC" sz="1600" b="1" dirty="0">
                <a:latin typeface="Book Antiqua" panose="02040602050305030304" pitchFamily="18" charset="0"/>
              </a:rPr>
              <a:t>crecimiento en un promedio del 30%.</a:t>
            </a:r>
          </a:p>
          <a:p>
            <a:pPr marL="285750" indent="-285750" algn="just">
              <a:buFont typeface="Arial" panose="020B0604020202020204" pitchFamily="34" charset="0"/>
              <a:buChar char="•"/>
            </a:pPr>
            <a:endParaRPr lang="es-EC" sz="1600" b="1"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El PCR Contenerizado cuenta con un sistema de tierra con </a:t>
            </a:r>
            <a:r>
              <a:rPr lang="es-EC" sz="1600" b="1" dirty="0">
                <a:latin typeface="Book Antiqua" panose="02040602050305030304" pitchFamily="18" charset="0"/>
              </a:rPr>
              <a:t>dos secciones, uno de tierra eléctrica equipotencial</a:t>
            </a:r>
            <a:r>
              <a:rPr lang="es-EC" sz="1600" dirty="0">
                <a:latin typeface="Book Antiqua" panose="02040602050305030304" pitchFamily="18" charset="0"/>
              </a:rPr>
              <a:t> con el modelo estructural y otro de tierra electrónica independiente y asilado.  Ambos sistemas cuentan con facilidades de integración a la malla de tierra de la plataforma destino.</a:t>
            </a:r>
          </a:p>
          <a:p>
            <a:pPr marL="285750" indent="-285750" algn="just">
              <a:buFont typeface="Arial" panose="020B0604020202020204" pitchFamily="34" charset="0"/>
              <a:buChar char="•"/>
            </a:pP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Todo el sistema de </a:t>
            </a:r>
            <a:r>
              <a:rPr lang="es-EC" sz="1600" b="1" dirty="0">
                <a:latin typeface="Book Antiqua" panose="02040602050305030304" pitchFamily="18" charset="0"/>
              </a:rPr>
              <a:t>rutas de Bandeja Porta-cables, </a:t>
            </a:r>
            <a:r>
              <a:rPr lang="es-EC" sz="1600" b="1" dirty="0" err="1">
                <a:latin typeface="Book Antiqua" panose="02040602050305030304" pitchFamily="18" charset="0"/>
              </a:rPr>
              <a:t>Conduit</a:t>
            </a:r>
            <a:r>
              <a:rPr lang="es-EC" sz="1600" b="1" dirty="0">
                <a:latin typeface="Book Antiqua" panose="02040602050305030304" pitchFamily="18" charset="0"/>
              </a:rPr>
              <a:t> y soportes</a:t>
            </a:r>
            <a:r>
              <a:rPr lang="es-EC" sz="1600" dirty="0">
                <a:latin typeface="Book Antiqua" panose="02040602050305030304" pitchFamily="18" charset="0"/>
              </a:rPr>
              <a:t>, se ha diseñado con materiales certificados y criterios de montaje acorde al </a:t>
            </a:r>
            <a:r>
              <a:rPr lang="es-EC" sz="1600" b="1" dirty="0">
                <a:latin typeface="Book Antiqua" panose="02040602050305030304" pitchFamily="18" charset="0"/>
              </a:rPr>
              <a:t>código NEC.  </a:t>
            </a:r>
            <a:r>
              <a:rPr lang="es-EC" sz="1600" dirty="0">
                <a:latin typeface="Book Antiqua" panose="02040602050305030304" pitchFamily="18" charset="0"/>
              </a:rPr>
              <a:t>Se han optimizado trayectorias en función de trazar una ruta funcional.</a:t>
            </a:r>
          </a:p>
        </p:txBody>
      </p:sp>
    </p:spTree>
    <p:extLst>
      <p:ext uri="{BB962C8B-B14F-4D97-AF65-F5344CB8AC3E}">
        <p14:creationId xmlns:p14="http://schemas.microsoft.com/office/powerpoint/2010/main" val="2808440108"/>
      </p:ext>
    </p:extLst>
  </p:cSld>
  <p:clrMapOvr>
    <a:masterClrMapping/>
  </p:clrMapOvr>
  <p:transition spd="med">
    <p:pull dir="rd"/>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332656"/>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a:t>
            </a:r>
            <a:r>
              <a:rPr lang="en-US" sz="1200" b="1" dirty="0">
                <a:latin typeface="Book Antiqua" panose="02040602050305030304" pitchFamily="18" charset="0"/>
                <a:cs typeface="Times New Roman" panose="02020603050405020304" pitchFamily="18" charset="0"/>
              </a:rPr>
              <a:t> </a:t>
            </a:r>
            <a:r>
              <a:rPr lang="en-US" sz="1200" b="1" dirty="0" smtClean="0">
                <a:latin typeface="Book Antiqua" panose="02040602050305030304" pitchFamily="18" charset="0"/>
                <a:cs typeface="Times New Roman" panose="02020603050405020304" pitchFamily="18" charset="0"/>
              </a:rPr>
              <a:t>CONCLUSIONES</a:t>
            </a:r>
            <a:endParaRPr lang="es-EC" sz="1200" b="1" dirty="0">
              <a:latin typeface="Book Antiqua" panose="02040602050305030304" pitchFamily="18" charset="0"/>
              <a:cs typeface="Times New Roman" panose="02020603050405020304" pitchFamily="18" charset="0"/>
            </a:endParaRPr>
          </a:p>
        </p:txBody>
      </p:sp>
      <p:sp>
        <p:nvSpPr>
          <p:cNvPr id="2" name="1 Rectángulo"/>
          <p:cNvSpPr/>
          <p:nvPr/>
        </p:nvSpPr>
        <p:spPr>
          <a:xfrm>
            <a:off x="1331640" y="1292562"/>
            <a:ext cx="7272808" cy="5016758"/>
          </a:xfrm>
          <a:prstGeom prst="rect">
            <a:avLst/>
          </a:prstGeom>
        </p:spPr>
        <p:txBody>
          <a:bodyPr wrap="square">
            <a:spAutoFit/>
          </a:bodyPr>
          <a:lstStyle/>
          <a:p>
            <a:pPr marL="285750" lvl="0" indent="-285750" algn="just">
              <a:buFont typeface="Arial" panose="020B0604020202020204" pitchFamily="34" charset="0"/>
              <a:buChar char="•"/>
            </a:pPr>
            <a:r>
              <a:rPr lang="es-EC" sz="1600" dirty="0">
                <a:latin typeface="Book Antiqua" panose="02040602050305030304" pitchFamily="18" charset="0"/>
              </a:rPr>
              <a:t>Cada uno de </a:t>
            </a:r>
            <a:r>
              <a:rPr lang="es-EC" sz="1600" b="1" dirty="0">
                <a:latin typeface="Book Antiqua" panose="02040602050305030304" pitchFamily="18" charset="0"/>
              </a:rPr>
              <a:t>los cables ha sido seleccionado </a:t>
            </a:r>
            <a:r>
              <a:rPr lang="es-EC" sz="1600" dirty="0">
                <a:latin typeface="Book Antiqua" panose="02040602050305030304" pitchFamily="18" charset="0"/>
              </a:rPr>
              <a:t>y dimensionado acorde a las certificaciones pertinentes y a un riguroso </a:t>
            </a:r>
            <a:r>
              <a:rPr lang="es-EC" sz="1600" b="1" dirty="0">
                <a:latin typeface="Book Antiqua" panose="02040602050305030304" pitchFamily="18" charset="0"/>
              </a:rPr>
              <a:t>análisis de cargas</a:t>
            </a:r>
            <a:r>
              <a:rPr lang="es-EC" sz="1600" dirty="0">
                <a:latin typeface="Book Antiqua" panose="02040602050305030304" pitchFamily="18" charset="0"/>
              </a:rPr>
              <a:t>, lo que garantiza su correcto desempeño.</a:t>
            </a:r>
          </a:p>
          <a:p>
            <a:pPr marL="285750" indent="-285750" algn="just">
              <a:buFont typeface="Arial" panose="020B0604020202020204" pitchFamily="34" charset="0"/>
              <a:buChar char="•"/>
            </a:pP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El diseño de </a:t>
            </a:r>
            <a:r>
              <a:rPr lang="es-EC" sz="1600" b="1" dirty="0">
                <a:latin typeface="Book Antiqua" panose="02040602050305030304" pitchFamily="18" charset="0"/>
              </a:rPr>
              <a:t>iluminación en el PCR Contenerizado cumple con los márgenes sugeridos por la API</a:t>
            </a:r>
            <a:r>
              <a:rPr lang="es-EC" sz="1600" dirty="0">
                <a:latin typeface="Book Antiqua" panose="02040602050305030304" pitchFamily="18" charset="0"/>
              </a:rPr>
              <a:t>, garantizando condiciones de trabajo seguras.</a:t>
            </a:r>
          </a:p>
          <a:p>
            <a:pPr marL="285750" indent="-285750" algn="just">
              <a:buFont typeface="Arial" panose="020B0604020202020204" pitchFamily="34" charset="0"/>
              <a:buChar char="•"/>
            </a:pP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El </a:t>
            </a:r>
            <a:r>
              <a:rPr lang="es-EC" sz="1600" b="1" dirty="0">
                <a:latin typeface="Book Antiqua" panose="02040602050305030304" pitchFamily="18" charset="0"/>
              </a:rPr>
              <a:t>desarrollo de la ingeniería conceptual, básica y de detalle del PCR Contenerizado implica coordinación multidisciplinaria</a:t>
            </a:r>
            <a:r>
              <a:rPr lang="es-EC" sz="1600" dirty="0">
                <a:latin typeface="Book Antiqua" panose="02040602050305030304" pitchFamily="18" charset="0"/>
              </a:rPr>
              <a:t>, ya que es vital que el área mecánica y el área civil ajusten el diseño estructural al diseño eléctrico y a las facilidades que este requiere para que el producto final sea funcional, por ejemplo, es necesario que la estructura prevea facilidades mecánicas para anclaje del equipamiento eléctrico, así también es necesario que se realicen perforaciones al piso y paredes para que el ingreso y salida de cables en el PCR sea fácilmente realizable.</a:t>
            </a:r>
          </a:p>
          <a:p>
            <a:pPr marL="285750" indent="-285750" algn="just">
              <a:buFont typeface="Arial" panose="020B0604020202020204" pitchFamily="34" charset="0"/>
              <a:buChar char="•"/>
            </a:pP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El </a:t>
            </a:r>
            <a:r>
              <a:rPr lang="es-EC" sz="1600" b="1" dirty="0">
                <a:latin typeface="Book Antiqua" panose="02040602050305030304" pitchFamily="18" charset="0"/>
              </a:rPr>
              <a:t>diseño del PCR Contenerizado representa beneficio a nivel ambiental</a:t>
            </a:r>
            <a:r>
              <a:rPr lang="es-EC" sz="1600" dirty="0">
                <a:latin typeface="Book Antiqua" panose="02040602050305030304" pitchFamily="18" charset="0"/>
              </a:rPr>
              <a:t>, ya que disminuye de forma considerable la incursión de personal técnico en zonas sensibles.</a:t>
            </a:r>
          </a:p>
        </p:txBody>
      </p:sp>
    </p:spTree>
    <p:extLst>
      <p:ext uri="{BB962C8B-B14F-4D97-AF65-F5344CB8AC3E}">
        <p14:creationId xmlns:p14="http://schemas.microsoft.com/office/powerpoint/2010/main" val="2808440108"/>
      </p:ext>
    </p:extLst>
  </p:cSld>
  <p:clrMapOvr>
    <a:masterClrMapping/>
  </p:clrMapOvr>
  <p:transition spd="med">
    <p:pull dir="rd"/>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332656"/>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a:t>
            </a:r>
            <a:r>
              <a:rPr lang="en-US" sz="1200" b="1" dirty="0">
                <a:latin typeface="Book Antiqua" panose="02040602050305030304" pitchFamily="18" charset="0"/>
                <a:cs typeface="Times New Roman" panose="02020603050405020304" pitchFamily="18" charset="0"/>
              </a:rPr>
              <a:t> </a:t>
            </a:r>
            <a:r>
              <a:rPr lang="en-US" sz="1200" b="1" dirty="0" smtClean="0">
                <a:latin typeface="Book Antiqua" panose="02040602050305030304" pitchFamily="18" charset="0"/>
                <a:cs typeface="Times New Roman" panose="02020603050405020304" pitchFamily="18" charset="0"/>
              </a:rPr>
              <a:t>CONCLUSIONES</a:t>
            </a:r>
            <a:endParaRPr lang="es-EC" sz="1200" b="1" dirty="0">
              <a:latin typeface="Book Antiqua" panose="02040602050305030304" pitchFamily="18" charset="0"/>
              <a:cs typeface="Times New Roman" panose="02020603050405020304" pitchFamily="18" charset="0"/>
            </a:endParaRPr>
          </a:p>
        </p:txBody>
      </p:sp>
      <p:sp>
        <p:nvSpPr>
          <p:cNvPr id="2" name="1 Rectángulo"/>
          <p:cNvSpPr/>
          <p:nvPr/>
        </p:nvSpPr>
        <p:spPr>
          <a:xfrm>
            <a:off x="1259632" y="1455162"/>
            <a:ext cx="7344816" cy="4524315"/>
          </a:xfrm>
          <a:prstGeom prst="rect">
            <a:avLst/>
          </a:prstGeom>
        </p:spPr>
        <p:txBody>
          <a:bodyPr wrap="square">
            <a:spAutoFit/>
          </a:bodyPr>
          <a:lstStyle/>
          <a:p>
            <a:pPr marL="285750" lvl="0" indent="-285750" algn="just">
              <a:buFont typeface="Arial" panose="020B0604020202020204" pitchFamily="34" charset="0"/>
              <a:buChar char="•"/>
            </a:pPr>
            <a:r>
              <a:rPr lang="es-EC" sz="1600" dirty="0">
                <a:latin typeface="Book Antiqua" panose="02040602050305030304" pitchFamily="18" charset="0"/>
              </a:rPr>
              <a:t>El </a:t>
            </a:r>
            <a:r>
              <a:rPr lang="es-EC" sz="1600" b="1" dirty="0">
                <a:latin typeface="Book Antiqua" panose="02040602050305030304" pitchFamily="18" charset="0"/>
              </a:rPr>
              <a:t>sistema contra incendios</a:t>
            </a:r>
            <a:r>
              <a:rPr lang="es-EC" sz="1600" dirty="0">
                <a:latin typeface="Book Antiqua" panose="02040602050305030304" pitchFamily="18" charset="0"/>
              </a:rPr>
              <a:t>, en su etapa de detección siempre debe contar con señales de control para apagado de equipos eléctricos en el caso de una alarma de incendio, para el presente proyecto se considera el </a:t>
            </a:r>
            <a:r>
              <a:rPr lang="es-EC" sz="1600" b="1" dirty="0">
                <a:latin typeface="Book Antiqua" panose="02040602050305030304" pitchFamily="18" charset="0"/>
              </a:rPr>
              <a:t>apagado de aires acondicionados y tablero de distribución principal</a:t>
            </a:r>
            <a:r>
              <a:rPr lang="es-EC" sz="1600" dirty="0">
                <a:latin typeface="Book Antiqua" panose="02040602050305030304" pitchFamily="18" charset="0"/>
              </a:rPr>
              <a:t>, pero de existir mas equipos críticos, como es un variador de frecuencia, se gestionará también su apagado.</a:t>
            </a:r>
          </a:p>
          <a:p>
            <a:pPr marL="285750" indent="-285750" algn="just">
              <a:buFont typeface="Arial" panose="020B0604020202020204" pitchFamily="34" charset="0"/>
              <a:buChar char="•"/>
            </a:pP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El PCR contiene equipos de </a:t>
            </a:r>
            <a:r>
              <a:rPr lang="es-EC" sz="1600" b="1" dirty="0">
                <a:latin typeface="Book Antiqua" panose="02040602050305030304" pitchFamily="18" charset="0"/>
              </a:rPr>
              <a:t>aire acondicionado dimensionados acorde a su carga térmica, </a:t>
            </a:r>
            <a:r>
              <a:rPr lang="es-EC" sz="1600" dirty="0">
                <a:latin typeface="Book Antiqua" panose="02040602050305030304" pitchFamily="18" charset="0"/>
              </a:rPr>
              <a:t>incluyendo en esta carga el tráfico de personal, adicionalmente debe ser hermético, para no perder frio a través de las paredes elaboradas con panel aislante, por tanto la hermeticidad sebe asegurarse, ya que es imperativo que no haya ingresos de agua en caso de lluvias, por ello este es un factor del que debe realizarse pruebas.</a:t>
            </a:r>
          </a:p>
          <a:p>
            <a:pPr marL="285750" indent="-285750" algn="just">
              <a:buFont typeface="Arial" panose="020B0604020202020204" pitchFamily="34" charset="0"/>
              <a:buChar char="•"/>
            </a:pP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Previo al </a:t>
            </a:r>
            <a:r>
              <a:rPr lang="es-EC" sz="1600" b="1" dirty="0">
                <a:latin typeface="Book Antiqua" panose="02040602050305030304" pitchFamily="18" charset="0"/>
              </a:rPr>
              <a:t>proceso de construcción del PCR Contenerizado es necesario elaborar un plan de calidad </a:t>
            </a:r>
            <a:r>
              <a:rPr lang="es-EC" sz="1600" dirty="0">
                <a:latin typeface="Book Antiqua" panose="02040602050305030304" pitchFamily="18" charset="0"/>
              </a:rPr>
              <a:t>por medio del cual se verifique que las condiciones de montaje e integración de sistemas y equipos cumplen con el estándar técnico requerido para un equipo de estas características.</a:t>
            </a:r>
          </a:p>
        </p:txBody>
      </p:sp>
    </p:spTree>
    <p:extLst>
      <p:ext uri="{BB962C8B-B14F-4D97-AF65-F5344CB8AC3E}">
        <p14:creationId xmlns:p14="http://schemas.microsoft.com/office/powerpoint/2010/main" val="2808440108"/>
      </p:ext>
    </p:extLst>
  </p:cSld>
  <p:clrMapOvr>
    <a:masterClrMapping/>
  </p:clrMapOvr>
  <p:transition spd="med">
    <p:pull dir="rd"/>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15697"/>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a:t>
            </a:r>
            <a:r>
              <a:rPr lang="en-US" sz="1200" b="1" dirty="0">
                <a:latin typeface="Book Antiqua" panose="02040602050305030304" pitchFamily="18" charset="0"/>
                <a:cs typeface="Times New Roman" panose="02020603050405020304" pitchFamily="18" charset="0"/>
              </a:rPr>
              <a:t> </a:t>
            </a:r>
            <a:r>
              <a:rPr lang="en-US" sz="1200" b="1" dirty="0" smtClean="0">
                <a:latin typeface="Book Antiqua" panose="02040602050305030304" pitchFamily="18" charset="0"/>
                <a:cs typeface="Times New Roman" panose="02020603050405020304" pitchFamily="18" charset="0"/>
              </a:rPr>
              <a:t>RECOMENDACIONES</a:t>
            </a:r>
            <a:endParaRPr lang="es-EC" sz="1200" b="1" dirty="0">
              <a:latin typeface="Book Antiqua" panose="02040602050305030304" pitchFamily="18" charset="0"/>
              <a:cs typeface="Times New Roman" panose="02020603050405020304" pitchFamily="18" charset="0"/>
            </a:endParaRPr>
          </a:p>
        </p:txBody>
      </p:sp>
      <p:sp>
        <p:nvSpPr>
          <p:cNvPr id="2" name="1 Rectángulo"/>
          <p:cNvSpPr/>
          <p:nvPr/>
        </p:nvSpPr>
        <p:spPr>
          <a:xfrm>
            <a:off x="1259632" y="1322759"/>
            <a:ext cx="7416824" cy="5262979"/>
          </a:xfrm>
          <a:prstGeom prst="rect">
            <a:avLst/>
          </a:prstGeom>
        </p:spPr>
        <p:txBody>
          <a:bodyPr wrap="square">
            <a:spAutoFit/>
          </a:bodyPr>
          <a:lstStyle/>
          <a:p>
            <a:pPr marL="285750" lvl="0" indent="-285750" algn="just">
              <a:buFont typeface="Arial" panose="020B0604020202020204" pitchFamily="34" charset="0"/>
              <a:buChar char="•"/>
            </a:pPr>
            <a:r>
              <a:rPr lang="es-EC" sz="1600" dirty="0">
                <a:latin typeface="Book Antiqua" panose="02040602050305030304" pitchFamily="18" charset="0"/>
              </a:rPr>
              <a:t>Cada PCR Contenerizado es un equipo especializado, </a:t>
            </a:r>
            <a:r>
              <a:rPr lang="es-EC" sz="1600" b="1" dirty="0">
                <a:latin typeface="Book Antiqua" panose="02040602050305030304" pitchFamily="18" charset="0"/>
              </a:rPr>
              <a:t>es necesario un proceso de capacitación para operarlo</a:t>
            </a:r>
            <a:r>
              <a:rPr lang="es-EC" sz="1600" dirty="0">
                <a:latin typeface="Book Antiqua" panose="02040602050305030304" pitchFamily="18" charset="0"/>
              </a:rPr>
              <a:t>, en tal motivo solo interactuará en él, solo personal calificado.</a:t>
            </a:r>
          </a:p>
          <a:p>
            <a:pPr marL="285750" indent="-285750" algn="just">
              <a:buFont typeface="Arial" panose="020B0604020202020204" pitchFamily="34" charset="0"/>
              <a:buChar char="•"/>
            </a:pP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El peso del PCR Contenerizado terminado debe estar acorde a </a:t>
            </a:r>
            <a:r>
              <a:rPr lang="es-EC" sz="1600" b="1" dirty="0">
                <a:latin typeface="Book Antiqua" panose="02040602050305030304" pitchFamily="18" charset="0"/>
              </a:rPr>
              <a:t>condiciones de </a:t>
            </a:r>
            <a:r>
              <a:rPr lang="es-EC" sz="1600" b="1" dirty="0" err="1">
                <a:latin typeface="Book Antiqua" panose="02040602050305030304" pitchFamily="18" charset="0"/>
              </a:rPr>
              <a:t>izaje</a:t>
            </a:r>
            <a:r>
              <a:rPr lang="es-EC" sz="1600" b="1" dirty="0">
                <a:latin typeface="Book Antiqua" panose="02040602050305030304" pitchFamily="18" charset="0"/>
              </a:rPr>
              <a:t> y transporte reales y seguras</a:t>
            </a:r>
            <a:r>
              <a:rPr lang="es-EC" sz="1600" dirty="0">
                <a:latin typeface="Book Antiqua" panose="02040602050305030304" pitchFamily="18" charset="0"/>
              </a:rPr>
              <a:t>, esto quiere decir que debe estar dentro de los parámetros de carga que una grúa o una cama baja pueden operar.</a:t>
            </a:r>
          </a:p>
          <a:p>
            <a:pPr marL="285750" indent="-285750" algn="just">
              <a:buFont typeface="Arial" panose="020B0604020202020204" pitchFamily="34" charset="0"/>
              <a:buChar char="•"/>
            </a:pP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Las </a:t>
            </a:r>
            <a:r>
              <a:rPr lang="es-EC" sz="1600" b="1" dirty="0">
                <a:latin typeface="Book Antiqua" panose="02040602050305030304" pitchFamily="18" charset="0"/>
              </a:rPr>
              <a:t>dimensiones del PCR Contenerizado terminado no deben exceder los límites establecidos en las regulaciones vigentes</a:t>
            </a:r>
            <a:r>
              <a:rPr lang="es-EC" sz="1600" dirty="0">
                <a:latin typeface="Book Antiqua" panose="02040602050305030304" pitchFamily="18" charset="0"/>
              </a:rPr>
              <a:t> en el país para transporte de carga, esto se establece en el Acuerdo Ministerial #036, Art.2 del Ministerio de Transporte y Obras Públicas.   Si las necesidades del Contenedor derivan en un equipo mas grande, es necesario gestionar los permisos pertinentes para transportarlo, o ejecutar la ingeniería con un diseño modular, que sea integrable en su destino.</a:t>
            </a:r>
          </a:p>
          <a:p>
            <a:pPr algn="just"/>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Cada </a:t>
            </a:r>
            <a:r>
              <a:rPr lang="es-EC" sz="1600" b="1" dirty="0">
                <a:latin typeface="Book Antiqua" panose="02040602050305030304" pitchFamily="18" charset="0"/>
              </a:rPr>
              <a:t>componente del PCR Contenerizado debe ser certificad</a:t>
            </a:r>
            <a:r>
              <a:rPr lang="es-EC" sz="1600" dirty="0">
                <a:latin typeface="Book Antiqua" panose="02040602050305030304" pitchFamily="18" charset="0"/>
              </a:rPr>
              <a:t>o, así como su proceso de instalación y montaje debe obedecer a las recomendaciones técnicas establecidas en las normas y códigos aplicables a cada equipo y disciplina.</a:t>
            </a:r>
          </a:p>
        </p:txBody>
      </p:sp>
    </p:spTree>
    <p:extLst>
      <p:ext uri="{BB962C8B-B14F-4D97-AF65-F5344CB8AC3E}">
        <p14:creationId xmlns:p14="http://schemas.microsoft.com/office/powerpoint/2010/main" val="2808440108"/>
      </p:ext>
    </p:extLst>
  </p:cSld>
  <p:clrMapOvr>
    <a:masterClrMapping/>
  </p:clrMapOvr>
  <p:transition spd="med">
    <p:pull dir="rd"/>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15697"/>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a:t>
            </a:r>
            <a:r>
              <a:rPr lang="en-US" sz="1200" b="1" dirty="0">
                <a:latin typeface="Book Antiqua" panose="02040602050305030304" pitchFamily="18" charset="0"/>
                <a:cs typeface="Times New Roman" panose="02020603050405020304" pitchFamily="18" charset="0"/>
              </a:rPr>
              <a:t> </a:t>
            </a:r>
            <a:r>
              <a:rPr lang="en-US" sz="1200" b="1" dirty="0" smtClean="0">
                <a:latin typeface="Book Antiqua" panose="02040602050305030304" pitchFamily="18" charset="0"/>
                <a:cs typeface="Times New Roman" panose="02020603050405020304" pitchFamily="18" charset="0"/>
              </a:rPr>
              <a:t>RECOMENDACIONES</a:t>
            </a:r>
            <a:endParaRPr lang="es-EC" sz="1200" b="1" dirty="0">
              <a:latin typeface="Book Antiqua" panose="02040602050305030304" pitchFamily="18" charset="0"/>
              <a:cs typeface="Times New Roman" panose="02020603050405020304" pitchFamily="18" charset="0"/>
            </a:endParaRPr>
          </a:p>
        </p:txBody>
      </p:sp>
      <p:sp>
        <p:nvSpPr>
          <p:cNvPr id="4" name="3 Rectángulo"/>
          <p:cNvSpPr/>
          <p:nvPr/>
        </p:nvSpPr>
        <p:spPr>
          <a:xfrm>
            <a:off x="1331640" y="1190357"/>
            <a:ext cx="7272808" cy="5262979"/>
          </a:xfrm>
          <a:prstGeom prst="rect">
            <a:avLst/>
          </a:prstGeom>
        </p:spPr>
        <p:txBody>
          <a:bodyPr wrap="square">
            <a:spAutoFit/>
          </a:bodyPr>
          <a:lstStyle/>
          <a:p>
            <a:pPr marL="285750" lvl="0" indent="-285750" algn="just">
              <a:buFont typeface="Arial" panose="020B0604020202020204" pitchFamily="34" charset="0"/>
              <a:buChar char="•"/>
            </a:pPr>
            <a:r>
              <a:rPr lang="es-EC" sz="1600" dirty="0">
                <a:latin typeface="Book Antiqua" panose="02040602050305030304" pitchFamily="18" charset="0"/>
              </a:rPr>
              <a:t>Es mandatorio en un PCR Contenerizado que además de presentar un diseño técnicamente funcional, </a:t>
            </a:r>
            <a:r>
              <a:rPr lang="es-EC" sz="1600" b="1" dirty="0">
                <a:latin typeface="Book Antiqua" panose="02040602050305030304" pitchFamily="18" charset="0"/>
              </a:rPr>
              <a:t>también debe disponer de un ambiente seguro y ergonómico,</a:t>
            </a:r>
            <a:r>
              <a:rPr lang="es-EC" sz="1600" dirty="0">
                <a:latin typeface="Book Antiqua" panose="02040602050305030304" pitchFamily="18" charset="0"/>
              </a:rPr>
              <a:t> de modo que la interacción del operador humano en las instalaciones del mismo represente un riesgo mínimo a su integridad.</a:t>
            </a:r>
          </a:p>
          <a:p>
            <a:pPr algn="just"/>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Es importante que el diseño del </a:t>
            </a:r>
            <a:r>
              <a:rPr lang="es-EC" sz="1600" b="1" dirty="0">
                <a:latin typeface="Book Antiqua" panose="02040602050305030304" pitchFamily="18" charset="0"/>
              </a:rPr>
              <a:t>PCR cuente con facilidades de mantenimiento y operación de equipos eléctricos y electrónicos, </a:t>
            </a:r>
            <a:r>
              <a:rPr lang="es-EC" sz="1600" dirty="0">
                <a:latin typeface="Book Antiqua" panose="02040602050305030304" pitchFamily="18" charset="0"/>
              </a:rPr>
              <a:t>esto es plataformas y camineras amplias y correctamente montadas, espacio alrededor de cada equipo suficiente para que el operador ejecute trabajos </a:t>
            </a:r>
            <a:r>
              <a:rPr lang="es-EC" sz="1600" dirty="0" smtClean="0">
                <a:latin typeface="Book Antiqua" panose="02040602050305030304" pitchFamily="18" charset="0"/>
              </a:rPr>
              <a:t>en </a:t>
            </a:r>
            <a:r>
              <a:rPr lang="es-EC" sz="1600" dirty="0">
                <a:latin typeface="Book Antiqua" panose="02040602050305030304" pitchFamily="18" charset="0"/>
              </a:rPr>
              <a:t>forma segura, facilidades de conexionado de barra de tierra a malla de tierra de la plataforma destino, etc.</a:t>
            </a:r>
          </a:p>
          <a:p>
            <a:pPr algn="just"/>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Posterior a la construcción del PCR Contenerizado es importante realizar </a:t>
            </a:r>
            <a:r>
              <a:rPr lang="es-EC" sz="1600" b="1" dirty="0">
                <a:latin typeface="Book Antiqua" panose="02040602050305030304" pitchFamily="18" charset="0"/>
              </a:rPr>
              <a:t>pruebas de hermeticidad</a:t>
            </a:r>
            <a:r>
              <a:rPr lang="es-EC" sz="1600" dirty="0">
                <a:latin typeface="Book Antiqua" panose="02040602050305030304" pitchFamily="18" charset="0"/>
              </a:rPr>
              <a:t> en paredes, techo, juntas y puertas</a:t>
            </a:r>
            <a:r>
              <a:rPr lang="es-EC" sz="1600" dirty="0" smtClean="0">
                <a:latin typeface="Book Antiqua" panose="02040602050305030304" pitchFamily="18" charset="0"/>
              </a:rPr>
              <a:t>.</a:t>
            </a:r>
          </a:p>
          <a:p>
            <a:pPr algn="just"/>
            <a:r>
              <a:rPr lang="es-EC" sz="1600" dirty="0" smtClean="0">
                <a:latin typeface="Book Antiqua" panose="02040602050305030304" pitchFamily="18" charset="0"/>
              </a:rPr>
              <a:t> </a:t>
            </a:r>
          </a:p>
          <a:p>
            <a:pPr marL="285750" lvl="0" indent="-285750" algn="just">
              <a:buFont typeface="Arial" panose="020B0604020202020204" pitchFamily="34" charset="0"/>
              <a:buChar char="•"/>
            </a:pPr>
            <a:r>
              <a:rPr lang="es-EC" sz="1600" dirty="0" smtClean="0">
                <a:latin typeface="Book Antiqua" panose="02040602050305030304" pitchFamily="18" charset="0"/>
              </a:rPr>
              <a:t>El </a:t>
            </a:r>
            <a:r>
              <a:rPr lang="es-EC" sz="1600" dirty="0">
                <a:latin typeface="Book Antiqua" panose="02040602050305030304" pitchFamily="18" charset="0"/>
              </a:rPr>
              <a:t>en interior del PCR Contenerizado debe colocarse toda </a:t>
            </a:r>
            <a:r>
              <a:rPr lang="es-EC" sz="1600" b="1" dirty="0">
                <a:latin typeface="Book Antiqua" panose="02040602050305030304" pitchFamily="18" charset="0"/>
              </a:rPr>
              <a:t>la señalética de seguridad necesaria,</a:t>
            </a:r>
            <a:r>
              <a:rPr lang="es-EC" sz="1600" dirty="0">
                <a:latin typeface="Book Antiqua" panose="02040602050305030304" pitchFamily="18" charset="0"/>
              </a:rPr>
              <a:t> esto es letreros de uso de EPP eléctrico adecuado, ubicación de salidas de emergencia, Avisos de alta tensión en equipos eléctricos, indicativos de ingreso de solo personal autorizado.   Todo esto adicional a las luminarias de emergencia y alarmas audibles y visuales de emergencia.</a:t>
            </a:r>
          </a:p>
        </p:txBody>
      </p:sp>
    </p:spTree>
    <p:extLst>
      <p:ext uri="{BB962C8B-B14F-4D97-AF65-F5344CB8AC3E}">
        <p14:creationId xmlns:p14="http://schemas.microsoft.com/office/powerpoint/2010/main" val="27344816"/>
      </p:ext>
    </p:extLst>
  </p:cSld>
  <p:clrMapOvr>
    <a:masterClrMapping/>
  </p:clrMapOvr>
  <p:transition spd="med">
    <p:pull dir="rd"/>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15697"/>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a:t>
            </a:r>
            <a:r>
              <a:rPr lang="en-US" sz="1200" b="1" dirty="0">
                <a:latin typeface="Book Antiqua" panose="02040602050305030304" pitchFamily="18" charset="0"/>
                <a:cs typeface="Times New Roman" panose="02020603050405020304" pitchFamily="18" charset="0"/>
              </a:rPr>
              <a:t> </a:t>
            </a:r>
            <a:r>
              <a:rPr lang="en-US" sz="1200" b="1" dirty="0" smtClean="0">
                <a:latin typeface="Book Antiqua" panose="02040602050305030304" pitchFamily="18" charset="0"/>
                <a:cs typeface="Times New Roman" panose="02020603050405020304" pitchFamily="18" charset="0"/>
              </a:rPr>
              <a:t>RECOMENDACIONES</a:t>
            </a:r>
            <a:endParaRPr lang="es-EC" sz="1200" b="1" dirty="0">
              <a:latin typeface="Book Antiqua" panose="02040602050305030304" pitchFamily="18" charset="0"/>
              <a:cs typeface="Times New Roman" panose="02020603050405020304" pitchFamily="18" charset="0"/>
            </a:endParaRPr>
          </a:p>
        </p:txBody>
      </p:sp>
      <p:sp>
        <p:nvSpPr>
          <p:cNvPr id="4" name="3 Rectángulo"/>
          <p:cNvSpPr/>
          <p:nvPr/>
        </p:nvSpPr>
        <p:spPr>
          <a:xfrm>
            <a:off x="1331640" y="1378511"/>
            <a:ext cx="7272808" cy="2554545"/>
          </a:xfrm>
          <a:prstGeom prst="rect">
            <a:avLst/>
          </a:prstGeom>
        </p:spPr>
        <p:txBody>
          <a:bodyPr wrap="square">
            <a:spAutoFit/>
          </a:bodyPr>
          <a:lstStyle/>
          <a:p>
            <a:pPr marL="285750" lvl="0" indent="-285750" algn="just">
              <a:buFont typeface="Arial" panose="020B0604020202020204" pitchFamily="34" charset="0"/>
              <a:buChar char="•"/>
            </a:pPr>
            <a:r>
              <a:rPr lang="es-EC" sz="1600" dirty="0">
                <a:latin typeface="Book Antiqua" panose="02040602050305030304" pitchFamily="18" charset="0"/>
              </a:rPr>
              <a:t>Es recomendable que sobre el piso del PCR Contenerizado se </a:t>
            </a:r>
            <a:r>
              <a:rPr lang="es-EC" sz="1600" b="1" dirty="0">
                <a:latin typeface="Book Antiqua" panose="02040602050305030304" pitchFamily="18" charset="0"/>
              </a:rPr>
              <a:t>tienda </a:t>
            </a:r>
            <a:r>
              <a:rPr lang="es-EC" sz="1600" b="1" dirty="0" err="1">
                <a:latin typeface="Book Antiqua" panose="02040602050305030304" pitchFamily="18" charset="0"/>
              </a:rPr>
              <a:t>vynil</a:t>
            </a:r>
            <a:r>
              <a:rPr lang="es-EC" sz="1600" b="1" dirty="0">
                <a:latin typeface="Book Antiqua" panose="02040602050305030304" pitchFamily="18" charset="0"/>
              </a:rPr>
              <a:t> dieléctrico y además se cubra con alfombra dieléctrica de 36KV</a:t>
            </a:r>
            <a:r>
              <a:rPr lang="es-EC" sz="1600" dirty="0">
                <a:latin typeface="Book Antiqua" panose="02040602050305030304" pitchFamily="18" charset="0"/>
              </a:rPr>
              <a:t>, esto frente a todo equipo eléctrico de media tensión.</a:t>
            </a:r>
          </a:p>
          <a:p>
            <a:pPr marL="285750" indent="-285750" algn="just">
              <a:buFont typeface="Arial" panose="020B0604020202020204" pitchFamily="34" charset="0"/>
              <a:buChar char="•"/>
            </a:pP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Las </a:t>
            </a:r>
            <a:r>
              <a:rPr lang="es-EC" sz="1600" b="1" dirty="0">
                <a:latin typeface="Book Antiqua" panose="02040602050305030304" pitchFamily="18" charset="0"/>
              </a:rPr>
              <a:t>puertas</a:t>
            </a:r>
            <a:r>
              <a:rPr lang="es-EC" sz="1600" dirty="0">
                <a:latin typeface="Book Antiqua" panose="02040602050305030304" pitchFamily="18" charset="0"/>
              </a:rPr>
              <a:t> deben hacer un </a:t>
            </a:r>
            <a:r>
              <a:rPr lang="es-EC" sz="1600" b="1" dirty="0">
                <a:latin typeface="Book Antiqua" panose="02040602050305030304" pitchFamily="18" charset="0"/>
              </a:rPr>
              <a:t>sellado hermético </a:t>
            </a:r>
            <a:r>
              <a:rPr lang="es-EC" sz="1600" dirty="0">
                <a:latin typeface="Book Antiqua" panose="02040602050305030304" pitchFamily="18" charset="0"/>
              </a:rPr>
              <a:t>además será mandatorio el que cuenten con </a:t>
            </a:r>
            <a:r>
              <a:rPr lang="es-EC" sz="1600" b="1" dirty="0">
                <a:latin typeface="Book Antiqua" panose="02040602050305030304" pitchFamily="18" charset="0"/>
              </a:rPr>
              <a:t>barra anti pánico.</a:t>
            </a:r>
          </a:p>
          <a:p>
            <a:pPr marL="285750" indent="-285750" algn="just">
              <a:buFont typeface="Arial" panose="020B0604020202020204" pitchFamily="34" charset="0"/>
              <a:buChar char="•"/>
            </a:pP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En toda actividad de </a:t>
            </a:r>
            <a:r>
              <a:rPr lang="es-EC" sz="1600" b="1" dirty="0" err="1">
                <a:latin typeface="Book Antiqua" panose="02040602050305030304" pitchFamily="18" charset="0"/>
              </a:rPr>
              <a:t>izaje</a:t>
            </a:r>
            <a:r>
              <a:rPr lang="es-EC" sz="1600" b="1" dirty="0">
                <a:latin typeface="Book Antiqua" panose="02040602050305030304" pitchFamily="18" charset="0"/>
              </a:rPr>
              <a:t> se debe ejecutar un plan de acción técnico </a:t>
            </a:r>
            <a:r>
              <a:rPr lang="es-EC" sz="1600" dirty="0">
                <a:latin typeface="Book Antiqua" panose="02040602050305030304" pitchFamily="18" charset="0"/>
              </a:rPr>
              <a:t>y seguirlo a cabalidad, el peso del contenedor puede oscilar entre 5 y 20 Toneladas, por lo que siempre su manipulación debe ser segura.</a:t>
            </a:r>
          </a:p>
        </p:txBody>
      </p:sp>
    </p:spTree>
    <p:extLst>
      <p:ext uri="{BB962C8B-B14F-4D97-AF65-F5344CB8AC3E}">
        <p14:creationId xmlns:p14="http://schemas.microsoft.com/office/powerpoint/2010/main" val="27344816"/>
      </p:ext>
    </p:extLst>
  </p:cSld>
  <p:clrMapOvr>
    <a:masterClrMapping/>
  </p:clrMapOvr>
  <p:transition spd="med">
    <p:pull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sp>
        <p:nvSpPr>
          <p:cNvPr id="3" name="2 CuadroTexto"/>
          <p:cNvSpPr txBox="1"/>
          <p:nvPr/>
        </p:nvSpPr>
        <p:spPr>
          <a:xfrm>
            <a:off x="5436096" y="375047"/>
            <a:ext cx="3456384"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ESTANQUEIDAD</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115616" y="1290246"/>
            <a:ext cx="7704856" cy="1569660"/>
          </a:xfrm>
          <a:prstGeom prst="rect">
            <a:avLst/>
          </a:prstGeom>
          <a:noFill/>
        </p:spPr>
        <p:txBody>
          <a:bodyPr wrap="square" rtlCol="0">
            <a:spAutoFit/>
          </a:bodyPr>
          <a:lstStyle/>
          <a:p>
            <a:pPr algn="just"/>
            <a:r>
              <a:rPr lang="en-US" sz="1600" b="1" dirty="0" err="1" smtClean="0">
                <a:latin typeface="Book Antiqua" panose="02040602050305030304" pitchFamily="18" charset="0"/>
              </a:rPr>
              <a:t>Grado</a:t>
            </a:r>
            <a:r>
              <a:rPr lang="en-US" sz="1600" b="1" dirty="0" smtClean="0">
                <a:latin typeface="Book Antiqua" panose="02040602050305030304" pitchFamily="18" charset="0"/>
              </a:rPr>
              <a:t> de </a:t>
            </a:r>
            <a:r>
              <a:rPr lang="en-US" sz="1600" b="1" dirty="0" err="1" smtClean="0">
                <a:latin typeface="Book Antiqua" panose="02040602050305030304" pitchFamily="18" charset="0"/>
              </a:rPr>
              <a:t>Estanqueidad</a:t>
            </a:r>
            <a:endParaRPr lang="en-US" sz="1600" b="1" dirty="0" smtClean="0">
              <a:latin typeface="Book Antiqua" panose="02040602050305030304" pitchFamily="18" charset="0"/>
            </a:endParaRPr>
          </a:p>
          <a:p>
            <a:pPr algn="just"/>
            <a:endParaRPr lang="en-US" sz="1600" dirty="0">
              <a:latin typeface="Book Antiqua" panose="02040602050305030304" pitchFamily="18" charset="0"/>
            </a:endParaRPr>
          </a:p>
          <a:p>
            <a:pPr algn="just"/>
            <a:r>
              <a:rPr lang="es-EC" sz="1600" dirty="0" smtClean="0">
                <a:latin typeface="Book Antiqua" panose="02040602050305030304" pitchFamily="18" charset="0"/>
              </a:rPr>
              <a:t>Es el </a:t>
            </a:r>
            <a:r>
              <a:rPr lang="es-EC" sz="1600" dirty="0">
                <a:latin typeface="Book Antiqua" panose="02040602050305030304" pitchFamily="18" charset="0"/>
              </a:rPr>
              <a:t>grado de protección que proporciona un cerramiento o envolvente, contra el acceso de partículas peligrosas, contra la penetración de cuerpos sólidos extraños, contra la penetración de agua y contra la influencia del ambiente, es especificado conforme las recomendaciones de la NEMA </a:t>
            </a:r>
            <a:r>
              <a:rPr lang="es-EC" sz="1600" dirty="0" smtClean="0">
                <a:latin typeface="Book Antiqua" panose="02040602050305030304" pitchFamily="18" charset="0"/>
              </a:rPr>
              <a:t>250 y las mas usadas en un PCR son:</a:t>
            </a:r>
            <a:endParaRPr lang="es-EC" sz="1600" dirty="0">
              <a:latin typeface="Book Antiqua" panose="02040602050305030304" pitchFamily="18" charset="0"/>
            </a:endParaRP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943384"/>
            <a:ext cx="4876800" cy="3437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1468693"/>
      </p:ext>
    </p:extLst>
  </p:cSld>
  <p:clrMapOvr>
    <a:masterClrMapping/>
  </p:clrMapOvr>
  <p:transition spd="med">
    <p:pull dir="rd"/>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sp>
        <p:nvSpPr>
          <p:cNvPr id="1026" name="AutoShape 2" descr="data:image/jpg;base64,/9j/4AAQSkZJRgABAQAAAQABAAD/2wBDAAkGBwgHBgkIBwgKCgkLDRYPDQwMDRsUFRAWIB0iIiAdHx8kKDQsJCYxJx8fLT0tMTU3Ojo6Iys/RD84QzQ5Ojf/2wBDAQoKCg0MDRoPDxo3JR8lNzc3Nzc3Nzc3Nzc3Nzc3Nzc3Nzc3Nzc3Nzc3Nzc3Nzc3Nzc3Nzc3Nzc3Nzc3Nzc3Nzf/wAARCACmAN8DASIAAhEBAxEB/8QAGwAAAgMBAQEAAAAAAAAAAAAAAAUCAwQGAQf/xABBEAACAQMCAwMIBwYGAgMAAAABAgMABBESIQUxQRNRYQYUInGBkaHRFTIzVJOxwSNSYnSy8BYkNUJT8YLhB3KS/8QAGgEBAQEBAQEBAAAAAAAAAAAAAAECAwQFBv/EACURAAICAgIBBAMBAQAAAAAAAAABAhEDEiExEwQiMkEFM2FxUf/aAAwDAQACEQMRAD8A+iea2/3e3/BX5Uea2/3e3/BX5VdXmeXcetd7Zz1RV5rbfd7f8FflR5rb/d7f8FflV2+cY50dM0tjVFPmtv8Ad7f8FflR5rbfd7f8FflV3TNFLY1RT5rb/d7f8FflR5rb/d7f8FflV1A57UtjVGcQ2ZxiG1OrOP2Sb4OD076982tf+C25Z+yT5UufhtnPL2TXZYx6wiKUymsk92c5Bx6qzvwfh0ciR/SLBwWKK7oScDfYjpjJ8RmpbJqhwYLRWCmG2DHkDEmfyoEFmWZRDakqcEdkmx593iPfS6+4ZY3VyjSXbI6hW0h0BII0jJxkghDtnGQSN69veH8PuDLK92E7ZN2V15aVBOcd0Y39dLZdUMfN7X/htvwk+VeGGzGcxWo08/2SbfClsXBrJyjRTl9OgsF0ENg53269e/2VL/D1rggSzBSukgafhtt40tjVDFbe0b6sNsefKJOmx6V75rb/AHe3/BX5VltOEw2twLhHYybZyANgCMbAd+fXvTCrbGqKfNbf7vb/AIK/KoSx2UIXtYrVNRwNUSDJ91aawcXSzaFDfSmJVbKkHfPx9+2KWxqi7s7EyGMR2msLqK9mmQO/lyqLDh6uEZbMMc4BjTJxjPTxHvpW3D+EADVdSETLoU6v3QEAyF2wGAHfkc87eGz4KwKC9xsQSHB6jI+ruSQP+qWxqhsy2CsFZLMEnABjTc8scqmkFo66kgtmHeIkP6UoWDg8TLi7P7IGMAsNhtkHA35Dfn+da7O44ZYxdjDOqKMD0j+6NPd3Jk++lsao2+a2/wB3t/wV+VHmtv8Ad7f8FflV1FLY1RT5rb/d7f8ABX5Uea2/3e3/AAV+VXUUtjVFPmtv93t/wV+VHmtt93t/wV+VXUUtjVAM5250tvob1rqOa1lAjAA0M2AxycgdMnOOvIcsUypZxLhC39wZWuZo9lGlMY2Oe74cqhozxwcawhF3F6TkksQ2RnI0+jyA6erkKktrxoNqW5TDEEl2DADly092/rr1eAxYjDzl+zOQWQZ6bZ7tth0ycc6lHwRIjBpuHxCysuFGTpxjJ/8AHHqJFAeLacUMmXuiqls/WDMqE7j6uC2AN8bYPfTO37QQRicgyhRrI5E9as6chRkePyoQKASDledHq9lKuIcSZQ8dohYqMNLvhT4bbmgJrwa0F2lypl1pgqpcYABJAxjvPXeotwK1Mry9pP2jnJbUPH+Hx+FKVnnDwtDdzyzndlcnAb2nHKnNvc3UMTvxERLEu/aA4+HKpYI3PA7O4ijSVp9McQhXTJglRqwCev1jXsnBLWSYS6pFZX1jSy7NkkHGOhJ25eFYrvik1xPHHZExI2xdxpJPrPKqk4je2lwVmkW4IOjRqyM+GN6Wijmy4fBY583DDIwckd5J6eJrXWGxv2uB+3t3hPRsZU+3p7anxC+WyRCEEjvyTVj28qtg10Vzh45dE+iIhnOPR29+Tmt1vxq30EXT6JB1CE6vYM4pYGtU3VrDdIEmUkb5wxGQeYOCNvCvbeeK4QPC4dT3f3tVjMqY1sBk4GSBvQhlj4ZZxRpHHDhUbWBqPPIPf/CvPuFQThFii6VhIy2ontXznBGefcT763VGRxHE7nkqlj7KosyHhdlhR2ONJyCJGGDty325CgcKs1IHYYU6ttbYGoYPXqNvd3CrrK486tI51XGtckfu99Y7y6voDKYbVpyGIEQiAAXoQ+RnPwzmgsZDAGOWBy7q9pQL3imtT5oNOjLARsd9yevqG/X3ULfcS8ySU2JErSuhXGyqPqk5/M1Cjc7cyKMUljvuKyW8pNkYpNJMeqMtvjlse/v56tqkb/iSpI7WIL4BRRG2NxnpywdvbQDiioxlmjR2XSWUEqeYPdUqECiln0lJ/wAafGj6Sk6xr8a5eaBz8sRnQOfKk78bjUjU0K52GX/90LxtG0nVb4zy7TH51pZIh5Ymvht6bt7lGADRTMoA6rtg/GqOL3tuLCWEXarLMmlArDUdx09tc7bcU4fFe3TXTxGQzHSpdn2I39BSR8Om9X3XGoWsnjtrAIrAKToRABkdCc/CtOasiyKjore57e2iJBZmQEqg7x34+FRvyUtJZGVV9HCryyT/AH1rFYcWJtYFQwkiJMAPk8vXvVPE+ISTCOHTgZ1ej7h8c7eFYeWN0ajNMBYvYCC5MqE5+qgJJ36d+2abXNlFdMkkuZAo9FWOBv6utIpFn7EEE5GxVThVHgAMeyt9nxKQQBQiEp6I3Ps+GBU8kSuaM3GoY4GiWBdBI31HZe7GfUeWK94Eqec6pQGBzoboD4ePsqP0gr37zvDG5XCqTk6Mf+68n4mHuUljSEGM5LKMl+/l0qbxNbI339xcmXsLJJP4pC3PwXPxNLZ7I26Azduh/wBzSEFT7c7UzbiEjDBiQ+vNZeI37tAIwqLrYbB2HLc8qeWLZjyRKH4hJJapB+z7NThiN8jwXn8a0WXD/Of81OW0OSUVAASOQOP0pSdRjBMRK5+u245+/wB9N7G/lSHs07PCnbYcvYavkiac0jdBZWkDrJGWSRRzJx/3WbjszRw23pAYmzlWG5AJGT0/sVP6RnPVPdS3jV00loA8aFdRDFvq40nmORHhWo5Yt0jEsiaGE3lLwmNH/wA7C0wJAhjbWxI8FyaruuMmeKRLPh3EJomjcNIbYqo2/iIyKzf4i4fw9DGJLC3OSBEjBW9Wld/hUJ/Kdp4XW3srudGUjWluygbc8vp/Wp5VZXNUOeCgDh69fSY8853/AL2+VbScfnSDhXEZRafZpu7HrnJO5Pj3+Oa2fSMpH2a/GjzRTIsiolxDjdhw+Rop5XMi/WRFJIrPH5U8LkfDSSRj95ozgUv4lbx3tw00sSaiBnb9ayrwu3XlAvt3/Orv9o6LlWdmrCRA6tqQgEMNwc+NenfoPdSmO+kjjRBGg0KB16VI8SkAJKoANyd6nmiYeSI065orlLvy3sLZyocSkbHsl1D38qzRf/IFs0oU2smD4D516I4sklaizk/VYk6bGlZ7+fze1d+R5DfH97b1eeXdSPyxnMPCyqKXklPZjCk4z191fNj2YpsWRyXUgEKqkTRrkAnIwBz9uxNOpYUg8mJuJSlZZ7QaQIn1Rv6ZBOcb+ukPnOm6ZoVOhk0klWHMb15e8evX4Fc8K81eczn059LEn0sknAxnevdOUaVMsUoxdi+HykMPa4tiTI2cmU5UY9WNX8XPvon8pmljdRZxgOuknV07+XPv76T+ZXXS1n/Cb5UeY3n3S4/Cb5Vz3V2ea30dr5I8SfiM8uYVQQxAZDZ3O23dy95zXTdmuvXpGrv61ynkDbSwJetNDJGWZVGtSOh7662vPkdys7Q6CoTP2cTt+6M1OoyIsiaXUMO41hf00uzBbwGVssqhQNJ25+Gfzq+4t8MHiHLfGnO/THyrQqhRhRgVKrtyacuSq1JaIZG429lUXDDtwWAKxgZzsMnfHr5VsYgbkDbfY4pZq31mUq+7NjpvsB48qLuxHl2MDKoTUAdzgKOee711mgbRcftSqvJ9ZcY9WOhHjR5t2gLvr181DNvj29aqGlNTKrbHCqRgg95x41UkaoY89+h5Uv40oazIZQVzltXLkenX1VvBDAMNgd6X8ekEVgZGDYU81UnGxqR+Rzf9NfBUsJ7cNYLFBgelGkaoV93Txpg1kGDKXO4INcDw27dZYp7dmQ5xvtnJ5V1x4hddXGevoj5V30R6VCMlZstuGrBD2aysQDkEgDNVPGyNhhz5eNUef3J/3j3D5Upn8p4Fv4reW5QxtkOdOwPfnHKsygjGSEUrOrsbNZoC7HBJxWj6Pj/eHvpVHxVIkCAg46g16eMpnnWl0dYr2kXBBIIxiuL8r+MNJcGwtnZYovtSD9Zu71D866W74vaxS+lIgLhmwT9XG4Ht3r5tLI8rtLIcs5LE+J3+dez8ZgU8jnL6Pk+ryOK1RD8vVVkP2q+v9DVdTh+1X1/oa+++j567Pq9L+Lw6rRyqhiWTYk7nUKYVh40ccOY/xp/UK/F2fexfJGvSEIxkqfGvLiQxwSSIoYopIBOM4GelesNGcbqN9PyrHc8QS2WNjHKdbhQCjDTnO/KqVQcm6KhxiMMiPC/aONgGGPj4AmgcZiaRQIn0EEliRnbGNvUeXs51vimSXZV0kjIDLirAAOQA8MdaGGkhcOMRlAzQSqCM5LDuzUF43C2CIX06C31lzsSDt37HHfTXvzjfblXmkdABt3UHBGF+1hSUKVDqGwemelTooqECiiigKLrX2LrGpJJC7dN96haw7a2GBqyE8cbk1qoq39FulQf2Krlj1nIbByCTjOceFWUUIuCESdnGFznFcx5X3RY+bKMoMBmwSBnvwa6qll/wdL2UO8soGc6FIC5wfDn4mqnzyZmnLhHGcKl0YYOWAIwDnbennBuKPdXc8M5UHVqQYYE+rPSqeI8Ii4fw+IFY4nbLMz76TgeiOp3pZwUyQ3/oWzOqAbRjJwcD866qaoRySi1FnU8QuktoMknU+y4xkHv3rj7q5uH4h2qyyq6sqqzsCp78kf8AVMPKS4jkv4wpDIg5NjSp6ik88cqIrxdppX0z7uZPefdV2szmyubpHR29xO8StcIyyMMkMhHOsXEOKSQzxpEI2wc7yc+lbeC8Vlt0uLSZMrFGTq1Y36c9uvSkfFZJHmZrkuoIAClc6hnfu293hUUjU/UNwVFVzIZ7oERR68AaSgGonnueXtrOy6WKkEEcgeftq3BVMpJLp5/VySwG/Pl7qpZSrlXJEgGSrHJ9nvr3+gzaZKfTPDnTkrPKnD9qvr/Q1Cpw/ar6/wBDX3X0eRdn1esHG/8ATX/+6f1Ct9UXlut1AYWJALA5AzyOa/GH3YOpJl555pfxchI7fI53CL+dMDzNLeN/ZW381H+tRm8T9/AwbD9N80ZIPpV6y7nFeYJ6ZrS5OZ6DXtYhxC2Ks3a7LjcK2Dn2VXZ8WingRyQrtzXDHG+O6jN+KbV0MaKjG6SRq8bZU8tjyqVQ5hRRRQBRRRQBRRRQBRRRQhBoo3GHRWH8Qziq4bWOGWSRVwzNtsPRGAMDw2FX0UKKr/hlnPcQK9smHZgzKMY9Enp415LbwWt5YW1vGFjcy5B35r4+NNq8IB5gGrZY1ZzljwGSC7k/zCKQqnZdQGc42PtqN55NqzAzzTTiSUamOMqMbsen6CuloZVYFWAIIwQRzFNmYSindHzviFqTE0gRDBy7REIVhy2zzO//AEKxxvG6ywMpRAxMer/YfzGcY9tdnecAlubhJZLvVg6QoXSkY3+qB7B8ax8J4BauWm0lomMkTKxwRhtmB9nxrrDJq0zi8TaZx+nH61OH7VfX+hrp/KfyfEC+eWKnslUCVOo7m+dczDgyofH9DX6bBmjmxqSPBPG4Spn1aiiopIrlghzpOlsdD/Zr8mfWJUu439la/wA3H+tMaXcb+ytf5uP9aj6O2H5oY0UUVUcmRcFwdznFYuClfo2EKwK74257natx5H1Uv4AoPB7fvw39RqfZ1j+t/wCjDJBw246H9K9qGk9TtWS9NwbiwggkEbTXKx5JwGHca0+TMIbtI3UVC7kjtD+1Y4LaQVUkZ7qpa/tFUlrmIAAk+mOQqUZaZpoqoXNuWVRPFlsYGsb5zj8j7jUFvbVhkTx9ebAYxtVJRoorM19aKyqbmLLcsNnxr03toG0m6hB8XHdn8qUKZoorO97aoQGuIgSSAC3991WxyJICY2DAbEqc1ATooooAooooAooooAooooAwDzGfCkl35L2Fxc9rHrgJOSIyNPu6eyndArpjyzxv2My4Rl2ZOJXQtYCVlMbMSFbsi59w/XauU8nOLP8ASU3nF+BHISzCSPAboDnofHlvWzyovJfOHgj7YjTp0rLsT36R+vu2rnOHy26XsIlkZ9IXSytgr4K3L37UjHg5uXuPpgKndeRGRQ2gDL49tVWj9pbo2c+OkLn2Db3VG+SKSACeQRxiRCWOOjAgb+OKwdl/C8HPX299e9M0le2tllQLfKmnVpQHbGCd9+gO3L21N4oGspbc8QR1dmyWOc5Ug533PM91KLQ2PI86weT/APpFv6m/qNWcPiWKKTTcm4DMTqPQ/wB86q8n/wDR7f1N/Uay+zqv1v8A0Y1kupktuI8InlOI471SxxnatdKeP8+H/wA0tHwh6f8AYhvfiO7ckhtJbUN8HnWBeE2ixNHobDFiTrOcnAO/qArYDgnNWQxPPKsca5duS99ad2cm+TJHZQxyiVQxcOXyWP1iME+s/oO6q5eF2soYOrEMxc4c7nb5D+80wmhkglMcyFGXmD0qGD6/ZUscmT6Otu17UK2vUWzrOxJzn15oHDbUKV0Nggg+kd8gg/AmteK9xv8AIUsWzAvCrVWynaqdYk9F/wDeM4PrGTWm3gjt49ES6VyWxzyScmtk9ncW8SSTRFVfZSevWqKod/YUUUVCBRRRQBRRRQBRRRQBQKKBRA53ifC75xItksaQO3p+mWklyRzboPyArneIcNaymnkkZHMRAdAwUbjYDw5+6voE8qwQvI31VUsRtvXAcTvhxEoxRI3mfWdUSjIB5k8zjxOK3BuzjNRSOk8j8+YPlcelyEgYe7mD0p1PCtwgVi66XVsocEEEHn7K43yPMST6xIASclCDpG/MEcumx2rtydRySDUkqZuDtGI8Ls9IXQQo+qNR25+PiTQOF2qpoWMhdHZkB2GVyTg795NbaKybKbe3jto2SFSqkljlicnGOtZPJ/8A0e3/APL+o0x6VTaWyWlskETFkTOCTnnvUrk2pJQaLqVce58P/mlprSnj31uH/wA0tH0a9P8ANDUjO9Qd7uMGWxlCXEatIh0g7hScYO3LNWVs4KobitspGQScg8j6JqpWMMqyJtHC3XFb26uWuLi6cyOQWIOke4bClk3FZWvI2tuJZiIGQXf0svoz/wDogU94hwDiMN/dwwWNzLHFKyqyRFgRzG4HcRS5fJO7Dq/0XxEaT6ISFgNpBJ1HeuK4Qi9nvZ+tyTxqCeFRso4hxN4LOdX4i8cqqWOXOyg89qnDxCWO37S8viFjd42YSNjUh0kb1de+S1/erILjhV+O0jMZZIWBAJz3d9Tm8mr5oZIfoq+KSSySnXCxwztk4OOlRRWn3Y3j5NfbrX87L+BeUF/dcQXh97xIXMQMjxo2SVwShGSM4B6ZrqfVXHW/k3e2V155Hw3iIdVfJeM4Gp9Z6V16MGUMORGa7Wr4Pz/5GMnJTlSv/hKiiitHzQooooAooooAooooAoFFFAKfKXtn4e0ccJcMCS2AQmOVchaWVzdsYTE2dJJLjmRvv3Ad3wr6IQGGD7KohheOw7EnVIIiMg82wa0pUZ8ak7Z8/azm4WiSaysjhXjdOWk+PrxtX0KzdntYWdw7FASw6nFLvolZ+H2qXcZ7eJFXBbA57/DNNIo1ijEcYAVeQFRuwoasnRRRUNBRRRQBSnj31rD+aWm1ReOOTHaKrYORqGcHvqG8c9JWSqUV4vD5Uu2OOz1EDnk6T4j86j66XcctJrq3VIArENnBbSOXXG9aj2YunaHXkd5Qy8W4BxeWeTTeRmSQuqaQBp9Eg5O4x+VNJpnRZGTiE+VecAGbP1SAtch5CwzcGnnkvJX83dmQwiDWsg3GQcjG/huK7T6Y4MCG8xfIOc+bjn767qSPVjbcfcab2+u47m5jRFEaISD2RyPQUg6s4O5IxjpWbjEtxbvLF5/KALWWVWyqHUAMcgM9dqL3yhs57SWJI7ksyEDMfX31XJxnh0120k9vNIhjCgPCDvk+PjV2R1tUV3t6LSC/Ml1JJGIbldLy6twUC/1GvnPkzxCaTiU8UxldJiDksfRxt1Hhz+Vdx5SXNhxHhkkFlaESMc4dNCtz+sQckZ3wMb43rhuF+T1zFemRp2hMYGNIzvgHG+2NyKxJpo8mfZtUdbRRRXE5hRRRQBRRRQBRRRQBRRRQBRRRQB86KKKgCiiiqAooooAooooQKBsaKKFCjA7qKKABtyFB35iiihDzA7q9wPVRRUKFFFFUBRRRQBRRRQBRRRQBRRRQH//Z"/>
          <p:cNvSpPr>
            <a:spLocks noChangeAspect="1" noChangeArrowheads="1"/>
          </p:cNvSpPr>
          <p:nvPr/>
        </p:nvSpPr>
        <p:spPr bwMode="auto">
          <a:xfrm>
            <a:off x="155575" y="-547688"/>
            <a:ext cx="1533525" cy="11430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1028" name="AutoShape 4" descr="data:image/jpg;base64,/9j/4AAQSkZJRgABAQAAAQABAAD/2wBDAAkGBwgHBgkIBwgKCgkLDRYPDQwMDRsUFRAWIB0iIiAdHx8kKDQsJCYxJx8fLT0tMTU3Ojo6Iys/RD84QzQ5Ojf/2wBDAQoKCg0MDRoPDxo3JR8lNzc3Nzc3Nzc3Nzc3Nzc3Nzc3Nzc3Nzc3Nzc3Nzc3Nzc3Nzc3Nzc3Nzc3Nzc3Nzc3Nzf/wAARCACmAN8DASIAAhEBAxEB/8QAGwAAAgMBAQEAAAAAAAAAAAAAAAUCAwQGAQf/xABBEAACAQMCAwMIBwYGAgMAAAABAgMABBESIQUxQRNRYQYUInGBkaHRFTIzVJOxwSNSYnSy8BYkNUJT8YLhB3KS/8QAGgEBAQEBAQEBAAAAAAAAAAAAAAECAwQFBv/EACURAAICAgIBBAMBAQAAAAAAAAABAhEDEiExEwQiMkEFM2FxUf/aAAwDAQACEQMRAD8A+iea2/3e3/BX5Uea2/3e3/BX5VdXmeXcetd7Zz1RV5rbfd7f8FflR5rb/d7f8FflV2+cY50dM0tjVFPmtv8Ad7f8FflR5rbfd7f8FflV3TNFLY1RT5rb/d7f8FflR5rb/d7f8FflV1A57UtjVGcQ2ZxiG1OrOP2Sb4OD076982tf+C25Z+yT5UufhtnPL2TXZYx6wiKUymsk92c5Bx6qzvwfh0ciR/SLBwWKK7oScDfYjpjJ8RmpbJqhwYLRWCmG2DHkDEmfyoEFmWZRDakqcEdkmx593iPfS6+4ZY3VyjSXbI6hW0h0BII0jJxkghDtnGQSN69veH8PuDLK92E7ZN2V15aVBOcd0Y39dLZdUMfN7X/htvwk+VeGGzGcxWo08/2SbfClsXBrJyjRTl9OgsF0ENg53269e/2VL/D1rggSzBSukgafhtt40tjVDFbe0b6sNsefKJOmx6V75rb/AHe3/BX5VltOEw2twLhHYybZyANgCMbAd+fXvTCrbGqKfNbf7vb/AIK/KoSx2UIXtYrVNRwNUSDJ91aawcXSzaFDfSmJVbKkHfPx9+2KWxqi7s7EyGMR2msLqK9mmQO/lyqLDh6uEZbMMc4BjTJxjPTxHvpW3D+EADVdSETLoU6v3QEAyF2wGAHfkc87eGz4KwKC9xsQSHB6jI+ruSQP+qWxqhsy2CsFZLMEnABjTc8scqmkFo66kgtmHeIkP6UoWDg8TLi7P7IGMAsNhtkHA35Dfn+da7O44ZYxdjDOqKMD0j+6NPd3Jk++lsao2+a2/wB3t/wV+VHmtv8Ad7f8FflV1FLY1RT5rb/d7f8ABX5Uea2/3e3/AAV+VXUUtjVFPmtv93t/wV+VHmtt93t/wV+VXUUtjVAM5250tvob1rqOa1lAjAA0M2AxycgdMnOOvIcsUypZxLhC39wZWuZo9lGlMY2Oe74cqhozxwcawhF3F6TkksQ2RnI0+jyA6erkKktrxoNqW5TDEEl2DADly092/rr1eAxYjDzl+zOQWQZ6bZ7tth0ycc6lHwRIjBpuHxCysuFGTpxjJ/8AHHqJFAeLacUMmXuiqls/WDMqE7j6uC2AN8bYPfTO37QQRicgyhRrI5E9as6chRkePyoQKASDledHq9lKuIcSZQ8dohYqMNLvhT4bbmgJrwa0F2lypl1pgqpcYABJAxjvPXeotwK1Mry9pP2jnJbUPH+Hx+FKVnnDwtDdzyzndlcnAb2nHKnNvc3UMTvxERLEu/aA4+HKpYI3PA7O4ijSVp9McQhXTJglRqwCev1jXsnBLWSYS6pFZX1jSy7NkkHGOhJ25eFYrvik1xPHHZExI2xdxpJPrPKqk4je2lwVmkW4IOjRqyM+GN6Wijmy4fBY583DDIwckd5J6eJrXWGxv2uB+3t3hPRsZU+3p7anxC+WyRCEEjvyTVj28qtg10Vzh45dE+iIhnOPR29+Tmt1vxq30EXT6JB1CE6vYM4pYGtU3VrDdIEmUkb5wxGQeYOCNvCvbeeK4QPC4dT3f3tVjMqY1sBk4GSBvQhlj4ZZxRpHHDhUbWBqPPIPf/CvPuFQThFii6VhIy2ontXznBGefcT763VGRxHE7nkqlj7KosyHhdlhR2ONJyCJGGDty325CgcKs1IHYYU6ttbYGoYPXqNvd3CrrK486tI51XGtckfu99Y7y6voDKYbVpyGIEQiAAXoQ+RnPwzmgsZDAGOWBy7q9pQL3imtT5oNOjLARsd9yevqG/X3ULfcS8ySU2JErSuhXGyqPqk5/M1Cjc7cyKMUljvuKyW8pNkYpNJMeqMtvjlse/v56tqkb/iSpI7WIL4BRRG2NxnpywdvbQDiioxlmjR2XSWUEqeYPdUqECiln0lJ/wAafGj6Sk6xr8a5eaBz8sRnQOfKk78bjUjU0K52GX/90LxtG0nVb4zy7TH51pZIh5Ymvht6bt7lGADRTMoA6rtg/GqOL3tuLCWEXarLMmlArDUdx09tc7bcU4fFe3TXTxGQzHSpdn2I39BSR8Om9X3XGoWsnjtrAIrAKToRABkdCc/CtOasiyKjore57e2iJBZmQEqg7x34+FRvyUtJZGVV9HCryyT/AH1rFYcWJtYFQwkiJMAPk8vXvVPE+ISTCOHTgZ1ej7h8c7eFYeWN0ajNMBYvYCC5MqE5+qgJJ36d+2abXNlFdMkkuZAo9FWOBv6utIpFn7EEE5GxVThVHgAMeyt9nxKQQBQiEp6I3Ps+GBU8kSuaM3GoY4GiWBdBI31HZe7GfUeWK94Eqec6pQGBzoboD4ePsqP0gr37zvDG5XCqTk6Mf+68n4mHuUljSEGM5LKMl+/l0qbxNbI339xcmXsLJJP4pC3PwXPxNLZ7I26Azduh/wBzSEFT7c7UzbiEjDBiQ+vNZeI37tAIwqLrYbB2HLc8qeWLZjyRKH4hJJapB+z7NThiN8jwXn8a0WXD/Of81OW0OSUVAASOQOP0pSdRjBMRK5+u245+/wB9N7G/lSHs07PCnbYcvYavkiac0jdBZWkDrJGWSRRzJx/3WbjszRw23pAYmzlWG5AJGT0/sVP6RnPVPdS3jV00loA8aFdRDFvq40nmORHhWo5Yt0jEsiaGE3lLwmNH/wA7C0wJAhjbWxI8FyaruuMmeKRLPh3EJomjcNIbYqo2/iIyKzf4i4fw9DGJLC3OSBEjBW9Wld/hUJ/Kdp4XW3srudGUjWluygbc8vp/Wp5VZXNUOeCgDh69fSY8853/AL2+VbScfnSDhXEZRafZpu7HrnJO5Pj3+Oa2fSMpH2a/GjzRTIsiolxDjdhw+Rop5XMi/WRFJIrPH5U8LkfDSSRj95ozgUv4lbx3tw00sSaiBnb9ayrwu3XlAvt3/Orv9o6LlWdmrCRA6tqQgEMNwc+NenfoPdSmO+kjjRBGg0KB16VI8SkAJKoANyd6nmiYeSI065orlLvy3sLZyocSkbHsl1D38qzRf/IFs0oU2smD4D516I4sklaizk/VYk6bGlZ7+fze1d+R5DfH97b1eeXdSPyxnMPCyqKXklPZjCk4z191fNj2YpsWRyXUgEKqkTRrkAnIwBz9uxNOpYUg8mJuJSlZZ7QaQIn1Rv6ZBOcb+ukPnOm6ZoVOhk0klWHMb15e8evX4Fc8K81eczn059LEn0sknAxnevdOUaVMsUoxdi+HykMPa4tiTI2cmU5UY9WNX8XPvon8pmljdRZxgOuknV07+XPv76T+ZXXS1n/Cb5UeY3n3S4/Cb5Vz3V2ea30dr5I8SfiM8uYVQQxAZDZ3O23dy95zXTdmuvXpGrv61ynkDbSwJetNDJGWZVGtSOh7662vPkdys7Q6CoTP2cTt+6M1OoyIsiaXUMO41hf00uzBbwGVssqhQNJ25+Gfzq+4t8MHiHLfGnO/THyrQqhRhRgVKrtyacuSq1JaIZG429lUXDDtwWAKxgZzsMnfHr5VsYgbkDbfY4pZq31mUq+7NjpvsB48qLuxHl2MDKoTUAdzgKOee711mgbRcftSqvJ9ZcY9WOhHjR5t2gLvr181DNvj29aqGlNTKrbHCqRgg95x41UkaoY89+h5Uv40oazIZQVzltXLkenX1VvBDAMNgd6X8ekEVgZGDYU81UnGxqR+Rzf9NfBUsJ7cNYLFBgelGkaoV93Txpg1kGDKXO4INcDw27dZYp7dmQ5xvtnJ5V1x4hddXGevoj5V30R6VCMlZstuGrBD2aysQDkEgDNVPGyNhhz5eNUef3J/3j3D5Upn8p4Fv4reW5QxtkOdOwPfnHKsygjGSEUrOrsbNZoC7HBJxWj6Pj/eHvpVHxVIkCAg46g16eMpnnWl0dYr2kXBBIIxiuL8r+MNJcGwtnZYovtSD9Zu71D866W74vaxS+lIgLhmwT9XG4Ht3r5tLI8rtLIcs5LE+J3+dez8ZgU8jnL6Pk+ryOK1RD8vVVkP2q+v9DVdTh+1X1/oa+++j567Pq9L+Lw6rRyqhiWTYk7nUKYVh40ccOY/xp/UK/F2fexfJGvSEIxkqfGvLiQxwSSIoYopIBOM4GelesNGcbqN9PyrHc8QS2WNjHKdbhQCjDTnO/KqVQcm6KhxiMMiPC/aONgGGPj4AmgcZiaRQIn0EEliRnbGNvUeXs51vimSXZV0kjIDLirAAOQA8MdaGGkhcOMRlAzQSqCM5LDuzUF43C2CIX06C31lzsSDt37HHfTXvzjfblXmkdABt3UHBGF+1hSUKVDqGwemelTooqECiiigKLrX2LrGpJJC7dN96haw7a2GBqyE8cbk1qoq39FulQf2Krlj1nIbByCTjOceFWUUIuCESdnGFznFcx5X3RY+bKMoMBmwSBnvwa6qll/wdL2UO8soGc6FIC5wfDn4mqnzyZmnLhHGcKl0YYOWAIwDnbennBuKPdXc8M5UHVqQYYE+rPSqeI8Ii4fw+IFY4nbLMz76TgeiOp3pZwUyQ3/oWzOqAbRjJwcD866qaoRySi1FnU8QuktoMknU+y4xkHv3rj7q5uH4h2qyyq6sqqzsCp78kf8AVMPKS4jkv4wpDIg5NjSp6ik88cqIrxdppX0z7uZPefdV2szmyubpHR29xO8StcIyyMMkMhHOsXEOKSQzxpEI2wc7yc+lbeC8Vlt0uLSZMrFGTq1Y36c9uvSkfFZJHmZrkuoIAClc6hnfu293hUUjU/UNwVFVzIZ7oERR68AaSgGonnueXtrOy6WKkEEcgeftq3BVMpJLp5/VySwG/Pl7qpZSrlXJEgGSrHJ9nvr3+gzaZKfTPDnTkrPKnD9qvr/Q1Cpw/ar6/wBDX3X0eRdn1esHG/8ATX/+6f1Ct9UXlut1AYWJALA5AzyOa/GH3YOpJl555pfxchI7fI53CL+dMDzNLeN/ZW381H+tRm8T9/AwbD9N80ZIPpV6y7nFeYJ6ZrS5OZ6DXtYhxC2Ks3a7LjcK2Dn2VXZ8WingRyQrtzXDHG+O6jN+KbV0MaKjG6SRq8bZU8tjyqVQ5hRRRQBRRRQBRRRQBRRRQhBoo3GHRWH8Qziq4bWOGWSRVwzNtsPRGAMDw2FX0UKKr/hlnPcQK9smHZgzKMY9Enp415LbwWt5YW1vGFjcy5B35r4+NNq8IB5gGrZY1ZzljwGSC7k/zCKQqnZdQGc42PtqN55NqzAzzTTiSUamOMqMbsen6CuloZVYFWAIIwQRzFNmYSindHzviFqTE0gRDBy7REIVhy2zzO//AEKxxvG6ywMpRAxMer/YfzGcY9tdnecAlubhJZLvVg6QoXSkY3+qB7B8ax8J4BauWm0lomMkTKxwRhtmB9nxrrDJq0zi8TaZx+nH61OH7VfX+hrp/KfyfEC+eWKnslUCVOo7m+dczDgyofH9DX6bBmjmxqSPBPG4Spn1aiiopIrlghzpOlsdD/Zr8mfWJUu439la/wA3H+tMaXcb+ytf5uP9aj6O2H5oY0UUVUcmRcFwdznFYuClfo2EKwK74257natx5H1Uv4AoPB7fvw39RqfZ1j+t/wCjDJBw246H9K9qGk9TtWS9NwbiwggkEbTXKx5JwGHca0+TMIbtI3UVC7kjtD+1Y4LaQVUkZ7qpa/tFUlrmIAAk+mOQqUZaZpoqoXNuWVRPFlsYGsb5zj8j7jUFvbVhkTx9ebAYxtVJRoorM19aKyqbmLLcsNnxr03toG0m6hB8XHdn8qUKZoorO97aoQGuIgSSAC3991WxyJICY2DAbEqc1ATooooAooooAooooAooooAwDzGfCkl35L2Fxc9rHrgJOSIyNPu6eyndArpjyzxv2My4Rl2ZOJXQtYCVlMbMSFbsi59w/XauU8nOLP8ASU3nF+BHISzCSPAboDnofHlvWzyovJfOHgj7YjTp0rLsT36R+vu2rnOHy26XsIlkZ9IXSytgr4K3L37UjHg5uXuPpgKndeRGRQ2gDL49tVWj9pbo2c+OkLn2Db3VG+SKSACeQRxiRCWOOjAgb+OKwdl/C8HPX299e9M0le2tllQLfKmnVpQHbGCd9+gO3L21N4oGspbc8QR1dmyWOc5Ug533PM91KLQ2PI86weT/APpFv6m/qNWcPiWKKTTcm4DMTqPQ/wB86q8n/wDR7f1N/Uay+zqv1v8A0Y1kupktuI8InlOI471SxxnatdKeP8+H/wA0tHwh6f8AYhvfiO7ckhtJbUN8HnWBeE2ixNHobDFiTrOcnAO/qArYDgnNWQxPPKsca5duS99ad2cm+TJHZQxyiVQxcOXyWP1iME+s/oO6q5eF2soYOrEMxc4c7nb5D+80wmhkglMcyFGXmD0qGD6/ZUscmT6Otu17UK2vUWzrOxJzn15oHDbUKV0Nggg+kd8gg/AmteK9xv8AIUsWzAvCrVWynaqdYk9F/wDeM4PrGTWm3gjt49ES6VyWxzyScmtk9ncW8SSTRFVfZSevWqKod/YUUUVCBRRRQBRRRQBRRRQBQKKBRA53ifC75xItksaQO3p+mWklyRzboPyArneIcNaymnkkZHMRAdAwUbjYDw5+6voE8qwQvI31VUsRtvXAcTvhxEoxRI3mfWdUSjIB5k8zjxOK3BuzjNRSOk8j8+YPlcelyEgYe7mD0p1PCtwgVi66XVsocEEEHn7K43yPMST6xIASclCDpG/MEcumx2rtydRySDUkqZuDtGI8Ls9IXQQo+qNR25+PiTQOF2qpoWMhdHZkB2GVyTg795NbaKybKbe3jto2SFSqkljlicnGOtZPJ/8A0e3/APL+o0x6VTaWyWlskETFkTOCTnnvUrk2pJQaLqVce58P/mlprSnj31uH/wA0tH0a9P8ANDUjO9Qd7uMGWxlCXEatIh0g7hScYO3LNWVs4KobitspGQScg8j6JqpWMMqyJtHC3XFb26uWuLi6cyOQWIOke4bClk3FZWvI2tuJZiIGQXf0svoz/wDogU94hwDiMN/dwwWNzLHFKyqyRFgRzG4HcRS5fJO7Dq/0XxEaT6ISFgNpBJ1HeuK4Qi9nvZ+tyTxqCeFRso4hxN4LOdX4i8cqqWOXOyg89qnDxCWO37S8viFjd42YSNjUh0kb1de+S1/erILjhV+O0jMZZIWBAJz3d9Tm8mr5oZIfoq+KSSySnXCxwztk4OOlRRWn3Y3j5NfbrX87L+BeUF/dcQXh97xIXMQMjxo2SVwShGSM4B6ZrqfVXHW/k3e2V155Hw3iIdVfJeM4Gp9Z6V16MGUMORGa7Wr4Pz/5GMnJTlSv/hKiiitHzQooooAooooAooooAoFFFAKfKXtn4e0ccJcMCS2AQmOVchaWVzdsYTE2dJJLjmRvv3Ad3wr6IQGGD7KohheOw7EnVIIiMg82wa0pUZ8ak7Z8/azm4WiSaysjhXjdOWk+PrxtX0KzdntYWdw7FASw6nFLvolZ+H2qXcZ7eJFXBbA57/DNNIo1ijEcYAVeQFRuwoasnRRRUNBRRRQBSnj31rD+aWm1ReOOTHaKrYORqGcHvqG8c9JWSqUV4vD5Uu2OOz1EDnk6T4j86j66XcctJrq3VIArENnBbSOXXG9aj2YunaHXkd5Qy8W4BxeWeTTeRmSQuqaQBp9Eg5O4x+VNJpnRZGTiE+VecAGbP1SAtch5CwzcGnnkvJX83dmQwiDWsg3GQcjG/huK7T6Y4MCG8xfIOc+bjn767qSPVjbcfcab2+u47m5jRFEaISD2RyPQUg6s4O5IxjpWbjEtxbvLF5/KALWWVWyqHUAMcgM9dqL3yhs57SWJI7ksyEDMfX31XJxnh0120k9vNIhjCgPCDvk+PjV2R1tUV3t6LSC/Ml1JJGIbldLy6twUC/1GvnPkzxCaTiU8UxldJiDksfRxt1Hhz+Vdx5SXNhxHhkkFlaESMc4dNCtz+sQckZ3wMb43rhuF+T1zFemRp2hMYGNIzvgHG+2NyKxJpo8mfZtUdbRRRXE5hRRRQBRRRQBRRRQBRRRQBRRRQB86KKKgCiiiqAooooAooooQKBsaKKFCjA7qKKABtyFB35iiihDzA7q9wPVRRUKFFFFUBRRRQBRRRQBRRRQBRRRQH//Z"/>
          <p:cNvSpPr>
            <a:spLocks noChangeAspect="1" noChangeArrowheads="1"/>
          </p:cNvSpPr>
          <p:nvPr/>
        </p:nvSpPr>
        <p:spPr bwMode="auto">
          <a:xfrm>
            <a:off x="155575" y="-547688"/>
            <a:ext cx="1533525" cy="11430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7" name="6 CuadroTexto"/>
          <p:cNvSpPr txBox="1"/>
          <p:nvPr/>
        </p:nvSpPr>
        <p:spPr>
          <a:xfrm>
            <a:off x="2771800" y="2937718"/>
            <a:ext cx="4248472" cy="923330"/>
          </a:xfrm>
          <a:prstGeom prst="rect">
            <a:avLst/>
          </a:prstGeom>
          <a:noFill/>
        </p:spPr>
        <p:txBody>
          <a:bodyPr wrap="square" rtlCol="0">
            <a:spAutoFit/>
          </a:bodyPr>
          <a:lstStyle/>
          <a:p>
            <a:pPr algn="ctr"/>
            <a:r>
              <a:rPr lang="en-US" b="1" dirty="0" smtClean="0"/>
              <a:t>                                                                                  </a:t>
            </a:r>
            <a:r>
              <a:rPr lang="en-US" sz="3600" b="1" dirty="0" smtClean="0">
                <a:latin typeface="Book Antiqua" panose="02040602050305030304" pitchFamily="18" charset="0"/>
              </a:rPr>
              <a:t>GRACIAS</a:t>
            </a:r>
            <a:r>
              <a:rPr lang="en-US" b="1" dirty="0" smtClean="0"/>
              <a:t>                    </a:t>
            </a:r>
            <a:endParaRPr lang="es-EC" dirty="0"/>
          </a:p>
        </p:txBody>
      </p:sp>
      <p:sp>
        <p:nvSpPr>
          <p:cNvPr id="11" name="10 CuadroTexto"/>
          <p:cNvSpPr txBox="1"/>
          <p:nvPr/>
        </p:nvSpPr>
        <p:spPr>
          <a:xfrm>
            <a:off x="2411760" y="6094457"/>
            <a:ext cx="7200800" cy="430887"/>
          </a:xfrm>
          <a:prstGeom prst="rect">
            <a:avLst/>
          </a:prstGeom>
          <a:noFill/>
        </p:spPr>
        <p:txBody>
          <a:bodyPr wrap="square" rtlCol="0">
            <a:spAutoFit/>
          </a:bodyPr>
          <a:lstStyle/>
          <a:p>
            <a:pPr algn="ctr"/>
            <a:r>
              <a:rPr lang="en-US" sz="1100" b="1" dirty="0" smtClean="0">
                <a:latin typeface="Arial" panose="020B0604020202020204" pitchFamily="34" charset="0"/>
                <a:cs typeface="Arial" panose="020B0604020202020204" pitchFamily="34" charset="0"/>
              </a:rPr>
              <a:t>                                                                                  </a:t>
            </a:r>
            <a:r>
              <a:rPr lang="en-US" sz="1100" b="1" dirty="0" err="1" smtClean="0">
                <a:latin typeface="Arial" panose="020B0604020202020204" pitchFamily="34" charset="0"/>
                <a:cs typeface="Arial" panose="020B0604020202020204" pitchFamily="34" charset="0"/>
              </a:rPr>
              <a:t>Elaborado</a:t>
            </a:r>
            <a:r>
              <a:rPr lang="en-US" sz="1100" b="1" dirty="0" smtClean="0">
                <a:latin typeface="Arial" panose="020B0604020202020204" pitchFamily="34" charset="0"/>
                <a:cs typeface="Arial" panose="020B0604020202020204" pitchFamily="34" charset="0"/>
              </a:rPr>
              <a:t> </a:t>
            </a:r>
            <a:r>
              <a:rPr lang="en-US" sz="1100" b="1" dirty="0" err="1" smtClean="0">
                <a:latin typeface="Arial" panose="020B0604020202020204" pitchFamily="34" charset="0"/>
                <a:cs typeface="Arial" panose="020B0604020202020204" pitchFamily="34" charset="0"/>
              </a:rPr>
              <a:t>por</a:t>
            </a:r>
            <a:r>
              <a:rPr lang="en-US" sz="1100" b="1" dirty="0">
                <a:latin typeface="Arial" panose="020B0604020202020204" pitchFamily="34" charset="0"/>
                <a:cs typeface="Arial" panose="020B0604020202020204" pitchFamily="34" charset="0"/>
              </a:rPr>
              <a:t>: </a:t>
            </a:r>
            <a:r>
              <a:rPr lang="en-US" sz="1100" dirty="0" err="1" smtClean="0">
                <a:latin typeface="Arial" panose="020B0604020202020204" pitchFamily="34" charset="0"/>
                <a:cs typeface="Arial" panose="020B0604020202020204" pitchFamily="34" charset="0"/>
              </a:rPr>
              <a:t>Homero</a:t>
            </a:r>
            <a:r>
              <a:rPr lang="en-US" sz="1100" dirty="0" smtClean="0">
                <a:latin typeface="Arial" panose="020B0604020202020204" pitchFamily="34" charset="0"/>
                <a:cs typeface="Arial" panose="020B0604020202020204" pitchFamily="34" charset="0"/>
              </a:rPr>
              <a:t> </a:t>
            </a:r>
            <a:r>
              <a:rPr lang="en-US" sz="1100" dirty="0" err="1" smtClean="0">
                <a:latin typeface="Arial" panose="020B0604020202020204" pitchFamily="34" charset="0"/>
                <a:cs typeface="Arial" panose="020B0604020202020204" pitchFamily="34" charset="0"/>
              </a:rPr>
              <a:t>Espinel</a:t>
            </a:r>
            <a:r>
              <a:rPr lang="en-US" sz="1100" dirty="0" smtClean="0">
                <a:latin typeface="Arial" panose="020B0604020202020204" pitchFamily="34" charset="0"/>
                <a:cs typeface="Arial" panose="020B0604020202020204" pitchFamily="34" charset="0"/>
              </a:rPr>
              <a:t> O.</a:t>
            </a:r>
          </a:p>
          <a:p>
            <a:pPr algn="ctr"/>
            <a:r>
              <a:rPr lang="en-US" sz="1100" dirty="0" smtClean="0">
                <a:latin typeface="Arial" panose="020B0604020202020204" pitchFamily="34" charset="0"/>
                <a:cs typeface="Arial" panose="020B0604020202020204" pitchFamily="34" charset="0"/>
              </a:rPr>
              <a:t>              </a:t>
            </a:r>
            <a:endParaRPr lang="es-EC"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0732060"/>
      </p:ext>
    </p:extLst>
  </p:cSld>
  <p:clrMapOvr>
    <a:masterClrMapping/>
  </p:clrMapOvr>
  <p:transition spd="med">
    <p:pull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sp>
        <p:nvSpPr>
          <p:cNvPr id="3" name="2 CuadroTexto"/>
          <p:cNvSpPr txBox="1"/>
          <p:nvPr/>
        </p:nvSpPr>
        <p:spPr>
          <a:xfrm>
            <a:off x="5436096" y="375047"/>
            <a:ext cx="3456384" cy="461665"/>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CLASIFICACIÓN DE ÁREAS</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115616" y="1290246"/>
            <a:ext cx="7704856" cy="3046988"/>
          </a:xfrm>
          <a:prstGeom prst="rect">
            <a:avLst/>
          </a:prstGeom>
          <a:noFill/>
        </p:spPr>
        <p:txBody>
          <a:bodyPr wrap="square" rtlCol="0">
            <a:spAutoFit/>
          </a:bodyPr>
          <a:lstStyle/>
          <a:p>
            <a:pPr algn="just"/>
            <a:r>
              <a:rPr lang="en-US" sz="1600" b="1" dirty="0" err="1" smtClean="0">
                <a:latin typeface="Book Antiqua" panose="02040602050305030304" pitchFamily="18" charset="0"/>
              </a:rPr>
              <a:t>Clasificación</a:t>
            </a:r>
            <a:r>
              <a:rPr lang="en-US" sz="1600" b="1" dirty="0" smtClean="0">
                <a:latin typeface="Book Antiqua" panose="02040602050305030304" pitchFamily="18" charset="0"/>
              </a:rPr>
              <a:t> de </a:t>
            </a:r>
            <a:r>
              <a:rPr lang="en-US" sz="1600" b="1" dirty="0" err="1" smtClean="0">
                <a:latin typeface="Book Antiqua" panose="02040602050305030304" pitchFamily="18" charset="0"/>
              </a:rPr>
              <a:t>áreas</a:t>
            </a:r>
            <a:r>
              <a:rPr lang="en-US" sz="1600" b="1" dirty="0" smtClean="0">
                <a:latin typeface="Book Antiqua" panose="02040602050305030304" pitchFamily="18" charset="0"/>
              </a:rPr>
              <a:t> </a:t>
            </a:r>
            <a:r>
              <a:rPr lang="en-US" sz="1600" b="1" dirty="0" err="1" smtClean="0">
                <a:latin typeface="Book Antiqua" panose="02040602050305030304" pitchFamily="18" charset="0"/>
              </a:rPr>
              <a:t>peligrosas</a:t>
            </a:r>
            <a:endParaRPr lang="en-US" sz="1600" b="1" dirty="0" smtClean="0">
              <a:latin typeface="Book Antiqua" panose="02040602050305030304" pitchFamily="18" charset="0"/>
            </a:endParaRPr>
          </a:p>
          <a:p>
            <a:pPr algn="just"/>
            <a:endParaRPr lang="en-US" sz="1600" dirty="0">
              <a:latin typeface="Book Antiqua" panose="02040602050305030304" pitchFamily="18" charset="0"/>
            </a:endParaRPr>
          </a:p>
          <a:p>
            <a:pPr algn="just"/>
            <a:r>
              <a:rPr lang="en-US" sz="1600" dirty="0" err="1" smtClean="0">
                <a:latin typeface="Book Antiqua" panose="02040602050305030304" pitchFamily="18" charset="0"/>
              </a:rPr>
              <a:t>Conforme</a:t>
            </a:r>
            <a:r>
              <a:rPr lang="en-US" sz="1600" dirty="0" smtClean="0">
                <a:latin typeface="Book Antiqua" panose="02040602050305030304" pitchFamily="18" charset="0"/>
              </a:rPr>
              <a:t> el </a:t>
            </a:r>
            <a:r>
              <a:rPr lang="en-US" sz="1600" dirty="0" err="1" smtClean="0">
                <a:latin typeface="Book Antiqua" panose="02040602050305030304" pitchFamily="18" charset="0"/>
              </a:rPr>
              <a:t>estándar</a:t>
            </a:r>
            <a:r>
              <a:rPr lang="en-US" sz="1600" dirty="0" smtClean="0">
                <a:latin typeface="Book Antiqua" panose="02040602050305030304" pitchFamily="18" charset="0"/>
              </a:rPr>
              <a:t> </a:t>
            </a:r>
            <a:r>
              <a:rPr lang="en-US" sz="1600" dirty="0" err="1" smtClean="0">
                <a:latin typeface="Book Antiqua" panose="02040602050305030304" pitchFamily="18" charset="0"/>
              </a:rPr>
              <a:t>americano</a:t>
            </a:r>
            <a:r>
              <a:rPr lang="en-US" sz="1600" dirty="0" smtClean="0">
                <a:latin typeface="Book Antiqua" panose="02040602050305030304" pitchFamily="18" charset="0"/>
              </a:rPr>
              <a:t>, se define con </a:t>
            </a:r>
            <a:r>
              <a:rPr lang="en-US" sz="1600" dirty="0" err="1" smtClean="0">
                <a:latin typeface="Book Antiqua" panose="02040602050305030304" pitchFamily="18" charset="0"/>
              </a:rPr>
              <a:t>clases</a:t>
            </a:r>
            <a:r>
              <a:rPr lang="en-US" sz="1600" dirty="0" smtClean="0">
                <a:latin typeface="Book Antiqua" panose="02040602050305030304" pitchFamily="18" charset="0"/>
              </a:rPr>
              <a:t>, </a:t>
            </a:r>
            <a:r>
              <a:rPr lang="en-US" sz="1600" dirty="0" err="1" smtClean="0">
                <a:latin typeface="Book Antiqua" panose="02040602050305030304" pitchFamily="18" charset="0"/>
              </a:rPr>
              <a:t>divisiones</a:t>
            </a:r>
            <a:r>
              <a:rPr lang="en-US" sz="1600" dirty="0" smtClean="0">
                <a:latin typeface="Book Antiqua" panose="02040602050305030304" pitchFamily="18" charset="0"/>
              </a:rPr>
              <a:t> y </a:t>
            </a:r>
            <a:r>
              <a:rPr lang="en-US" sz="1600" dirty="0" err="1" smtClean="0">
                <a:latin typeface="Book Antiqua" panose="02040602050305030304" pitchFamily="18" charset="0"/>
              </a:rPr>
              <a:t>grupos</a:t>
            </a:r>
            <a:r>
              <a:rPr lang="en-US" sz="1600" dirty="0" smtClean="0">
                <a:latin typeface="Book Antiqua" panose="02040602050305030304" pitchFamily="18" charset="0"/>
              </a:rPr>
              <a:t>:</a:t>
            </a:r>
          </a:p>
          <a:p>
            <a:pPr algn="just"/>
            <a:endParaRPr lang="en-US" sz="1600" dirty="0">
              <a:latin typeface="Book Antiqua" panose="02040602050305030304" pitchFamily="18" charset="0"/>
            </a:endParaRPr>
          </a:p>
          <a:p>
            <a:pPr marL="285750" lvl="0" indent="-285750" algn="just">
              <a:buFont typeface="Arial" panose="020B0604020202020204" pitchFamily="34" charset="0"/>
              <a:buChar char="•"/>
            </a:pPr>
            <a:r>
              <a:rPr lang="es-EC" sz="1600" b="1" dirty="0">
                <a:latin typeface="Book Antiqua" panose="02040602050305030304" pitchFamily="18" charset="0"/>
              </a:rPr>
              <a:t>Clases: </a:t>
            </a:r>
            <a:r>
              <a:rPr lang="es-EC" sz="1600" dirty="0">
                <a:latin typeface="Book Antiqua" panose="02040602050305030304" pitchFamily="18" charset="0"/>
              </a:rPr>
              <a:t>Definen la probabilidad de la presencia de materiales inflamables en la atmósfera.   </a:t>
            </a:r>
          </a:p>
          <a:p>
            <a:pPr marL="285750" lvl="0" indent="-285750" algn="just">
              <a:buFont typeface="Arial" panose="020B0604020202020204" pitchFamily="34" charset="0"/>
              <a:buChar char="•"/>
            </a:pPr>
            <a:r>
              <a:rPr lang="es-EC" sz="1600" b="1" dirty="0">
                <a:latin typeface="Book Antiqua" panose="02040602050305030304" pitchFamily="18" charset="0"/>
              </a:rPr>
              <a:t>Divisiones:</a:t>
            </a:r>
            <a:r>
              <a:rPr lang="es-EC" sz="1600" dirty="0">
                <a:latin typeface="Book Antiqua" panose="02040602050305030304" pitchFamily="18" charset="0"/>
              </a:rPr>
              <a:t> Definen en forma  general  los materiales  inflamables y la regularidad con la que se encuentran presentes.</a:t>
            </a:r>
          </a:p>
          <a:p>
            <a:pPr marL="285750" lvl="0" indent="-285750" algn="just">
              <a:buFont typeface="Arial" panose="020B0604020202020204" pitchFamily="34" charset="0"/>
              <a:buChar char="•"/>
            </a:pPr>
            <a:r>
              <a:rPr lang="es-EC" sz="1600" b="1" dirty="0">
                <a:latin typeface="Book Antiqua" panose="02040602050305030304" pitchFamily="18" charset="0"/>
              </a:rPr>
              <a:t>Grupos</a:t>
            </a:r>
            <a:r>
              <a:rPr lang="es-EC" sz="1600" dirty="0">
                <a:latin typeface="Book Antiqua" panose="02040602050305030304" pitchFamily="18" charset="0"/>
              </a:rPr>
              <a:t>: Clasifican  de  manera exacta la naturaleza inflamable del material</a:t>
            </a:r>
            <a:r>
              <a:rPr lang="es-EC" sz="1600" dirty="0" smtClean="0">
                <a:latin typeface="Book Antiqua" panose="02040602050305030304" pitchFamily="18" charset="0"/>
              </a:rPr>
              <a:t>.</a:t>
            </a:r>
          </a:p>
          <a:p>
            <a:pPr lvl="0" algn="just"/>
            <a:endParaRPr lang="en-US" sz="1600" dirty="0">
              <a:latin typeface="Book Antiqua" panose="02040602050305030304" pitchFamily="18" charset="0"/>
            </a:endParaRPr>
          </a:p>
          <a:p>
            <a:pPr lvl="0" algn="just"/>
            <a:r>
              <a:rPr lang="en-US" sz="1600" dirty="0" smtClean="0">
                <a:latin typeface="Book Antiqua" panose="02040602050305030304" pitchFamily="18" charset="0"/>
              </a:rPr>
              <a:t>Para un PCR, </a:t>
            </a:r>
            <a:r>
              <a:rPr lang="en-US" sz="1600" dirty="0" err="1" smtClean="0">
                <a:latin typeface="Book Antiqua" panose="02040602050305030304" pitchFamily="18" charset="0"/>
              </a:rPr>
              <a:t>su</a:t>
            </a:r>
            <a:r>
              <a:rPr lang="en-US" sz="1600" dirty="0" smtClean="0">
                <a:latin typeface="Book Antiqua" panose="02040602050305030304" pitchFamily="18" charset="0"/>
              </a:rPr>
              <a:t> </a:t>
            </a:r>
            <a:r>
              <a:rPr lang="en-US" sz="1600" dirty="0" err="1" smtClean="0">
                <a:latin typeface="Book Antiqua" panose="02040602050305030304" pitchFamily="18" charset="0"/>
              </a:rPr>
              <a:t>clasificación</a:t>
            </a:r>
            <a:r>
              <a:rPr lang="en-US" sz="1600" dirty="0" smtClean="0">
                <a:latin typeface="Book Antiqua" panose="02040602050305030304" pitchFamily="18" charset="0"/>
              </a:rPr>
              <a:t> </a:t>
            </a:r>
            <a:r>
              <a:rPr lang="en-US" sz="1600" dirty="0" err="1" smtClean="0">
                <a:latin typeface="Book Antiqua" panose="02040602050305030304" pitchFamily="18" charset="0"/>
              </a:rPr>
              <a:t>sería</a:t>
            </a:r>
            <a:r>
              <a:rPr lang="en-US" sz="1600" dirty="0" smtClean="0">
                <a:latin typeface="Book Antiqua" panose="02040602050305030304" pitchFamily="18" charset="0"/>
              </a:rPr>
              <a:t> </a:t>
            </a:r>
            <a:r>
              <a:rPr lang="en-US" sz="1600" dirty="0" err="1" smtClean="0">
                <a:latin typeface="Book Antiqua" panose="02040602050305030304" pitchFamily="18" charset="0"/>
              </a:rPr>
              <a:t>Clase</a:t>
            </a:r>
            <a:r>
              <a:rPr lang="en-US" sz="1600" dirty="0" smtClean="0">
                <a:latin typeface="Book Antiqua" panose="02040602050305030304" pitchFamily="18" charset="0"/>
              </a:rPr>
              <a:t> 1 – </a:t>
            </a:r>
            <a:r>
              <a:rPr lang="en-US" sz="1600" dirty="0" err="1" smtClean="0">
                <a:latin typeface="Book Antiqua" panose="02040602050305030304" pitchFamily="18" charset="0"/>
              </a:rPr>
              <a:t>División</a:t>
            </a:r>
            <a:r>
              <a:rPr lang="en-US" sz="1600" dirty="0" smtClean="0">
                <a:latin typeface="Book Antiqua" panose="02040602050305030304" pitchFamily="18" charset="0"/>
              </a:rPr>
              <a:t> 2, solo </a:t>
            </a:r>
            <a:r>
              <a:rPr lang="en-US" sz="1600" dirty="0" err="1" smtClean="0">
                <a:latin typeface="Book Antiqua" panose="02040602050305030304" pitchFamily="18" charset="0"/>
              </a:rPr>
              <a:t>en</a:t>
            </a:r>
            <a:r>
              <a:rPr lang="en-US" sz="1600" dirty="0" smtClean="0">
                <a:latin typeface="Book Antiqua" panose="02040602050305030304" pitchFamily="18" charset="0"/>
              </a:rPr>
              <a:t> </a:t>
            </a:r>
            <a:r>
              <a:rPr lang="en-US" sz="1600" dirty="0" err="1" smtClean="0">
                <a:latin typeface="Book Antiqua" panose="02040602050305030304" pitchFamily="18" charset="0"/>
              </a:rPr>
              <a:t>ciertos</a:t>
            </a:r>
            <a:r>
              <a:rPr lang="en-US" sz="1600" dirty="0" smtClean="0">
                <a:latin typeface="Book Antiqua" panose="02040602050305030304" pitchFamily="18" charset="0"/>
              </a:rPr>
              <a:t> </a:t>
            </a:r>
            <a:r>
              <a:rPr lang="en-US" sz="1600" dirty="0" err="1" smtClean="0">
                <a:latin typeface="Book Antiqua" panose="02040602050305030304" pitchFamily="18" charset="0"/>
              </a:rPr>
              <a:t>casos</a:t>
            </a:r>
            <a:r>
              <a:rPr lang="en-US" sz="1600" dirty="0" smtClean="0">
                <a:latin typeface="Book Antiqua" panose="02040602050305030304" pitchFamily="18" charset="0"/>
              </a:rPr>
              <a:t> </a:t>
            </a:r>
            <a:r>
              <a:rPr lang="en-US" sz="1600" dirty="0" err="1" smtClean="0">
                <a:latin typeface="Book Antiqua" panose="02040602050305030304" pitchFamily="18" charset="0"/>
              </a:rPr>
              <a:t>sería</a:t>
            </a:r>
            <a:r>
              <a:rPr lang="en-US" sz="1600" dirty="0" smtClean="0">
                <a:latin typeface="Book Antiqua" panose="02040602050305030304" pitchFamily="18" charset="0"/>
              </a:rPr>
              <a:t> </a:t>
            </a:r>
            <a:r>
              <a:rPr lang="en-US" sz="1600" dirty="0" err="1" smtClean="0">
                <a:latin typeface="Book Antiqua" panose="02040602050305030304" pitchFamily="18" charset="0"/>
              </a:rPr>
              <a:t>Clase</a:t>
            </a:r>
            <a:r>
              <a:rPr lang="en-US" sz="1600" dirty="0" smtClean="0">
                <a:latin typeface="Book Antiqua" panose="02040602050305030304" pitchFamily="18" charset="0"/>
              </a:rPr>
              <a:t> 1 – </a:t>
            </a:r>
            <a:r>
              <a:rPr lang="en-US" sz="1600" dirty="0" err="1" smtClean="0">
                <a:latin typeface="Book Antiqua" panose="02040602050305030304" pitchFamily="18" charset="0"/>
              </a:rPr>
              <a:t>División</a:t>
            </a:r>
            <a:r>
              <a:rPr lang="en-US" sz="1600" dirty="0" smtClean="0">
                <a:latin typeface="Book Antiqua" panose="02040602050305030304" pitchFamily="18" charset="0"/>
              </a:rPr>
              <a:t> 1.</a:t>
            </a:r>
            <a:endParaRPr lang="es-EC" sz="1600" dirty="0">
              <a:latin typeface="Book Antiqua" panose="02040602050305030304" pitchFamily="18" charset="0"/>
            </a:endParaRPr>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9866" y="4509120"/>
            <a:ext cx="4144422" cy="1656184"/>
          </a:xfrm>
          <a:prstGeom prst="rect">
            <a:avLst/>
          </a:prstGeom>
          <a:noFill/>
          <a:ln>
            <a:noFill/>
          </a:ln>
        </p:spPr>
      </p:pic>
    </p:spTree>
    <p:extLst>
      <p:ext uri="{BB962C8B-B14F-4D97-AF65-F5344CB8AC3E}">
        <p14:creationId xmlns:p14="http://schemas.microsoft.com/office/powerpoint/2010/main" val="2668220149"/>
      </p:ext>
    </p:extLst>
  </p:cSld>
  <p:clrMapOvr>
    <a:masterClrMapping/>
  </p:clrMapOvr>
  <p:transition spd="med">
    <p:pull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sp>
        <p:nvSpPr>
          <p:cNvPr id="3" name="2 CuadroTexto"/>
          <p:cNvSpPr txBox="1"/>
          <p:nvPr/>
        </p:nvSpPr>
        <p:spPr>
          <a:xfrm>
            <a:off x="5436096" y="375047"/>
            <a:ext cx="3456384" cy="461665"/>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CLASIFICACIÓN DE ÁREAS</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115616" y="1290246"/>
            <a:ext cx="7704856" cy="5016758"/>
          </a:xfrm>
          <a:prstGeom prst="rect">
            <a:avLst/>
          </a:prstGeom>
          <a:noFill/>
        </p:spPr>
        <p:txBody>
          <a:bodyPr wrap="square" rtlCol="0">
            <a:spAutoFit/>
          </a:bodyPr>
          <a:lstStyle/>
          <a:p>
            <a:pPr algn="just"/>
            <a:r>
              <a:rPr lang="en-US" sz="1600" b="1" dirty="0" err="1">
                <a:latin typeface="Book Antiqua" panose="02040602050305030304" pitchFamily="18" charset="0"/>
              </a:rPr>
              <a:t>Clasificación</a:t>
            </a:r>
            <a:r>
              <a:rPr lang="en-US" sz="1600" b="1" dirty="0">
                <a:latin typeface="Book Antiqua" panose="02040602050305030304" pitchFamily="18" charset="0"/>
              </a:rPr>
              <a:t> de </a:t>
            </a:r>
            <a:r>
              <a:rPr lang="en-US" sz="1600" b="1" dirty="0" err="1">
                <a:latin typeface="Book Antiqua" panose="02040602050305030304" pitchFamily="18" charset="0"/>
              </a:rPr>
              <a:t>áreas</a:t>
            </a:r>
            <a:r>
              <a:rPr lang="en-US" sz="1600" b="1" dirty="0">
                <a:latin typeface="Book Antiqua" panose="02040602050305030304" pitchFamily="18" charset="0"/>
              </a:rPr>
              <a:t> </a:t>
            </a:r>
            <a:r>
              <a:rPr lang="en-US" sz="1600" b="1" dirty="0" err="1">
                <a:latin typeface="Book Antiqua" panose="02040602050305030304" pitchFamily="18" charset="0"/>
              </a:rPr>
              <a:t>peligrosas</a:t>
            </a:r>
            <a:endParaRPr lang="en-US" sz="1600" b="1" dirty="0">
              <a:latin typeface="Book Antiqua" panose="02040602050305030304" pitchFamily="18" charset="0"/>
            </a:endParaRPr>
          </a:p>
          <a:p>
            <a:pPr algn="just"/>
            <a:endParaRPr lang="en-US" sz="1600" dirty="0">
              <a:latin typeface="Book Antiqua" panose="02040602050305030304" pitchFamily="18" charset="0"/>
            </a:endParaRPr>
          </a:p>
          <a:p>
            <a:pPr lvl="0" algn="just"/>
            <a:r>
              <a:rPr lang="es-EC" sz="1600" b="1" dirty="0">
                <a:latin typeface="Book Antiqua" panose="02040602050305030304" pitchFamily="18" charset="0"/>
              </a:rPr>
              <a:t>CLASE I:</a:t>
            </a:r>
            <a:r>
              <a:rPr lang="es-EC" sz="1600" dirty="0">
                <a:latin typeface="Book Antiqua" panose="02040602050305030304" pitchFamily="18" charset="0"/>
              </a:rPr>
              <a:t> Presencia  en el aire  de gases o vapores  inflamables  suficientes para  producir  una  explosión  o una mezcla  inflamable.</a:t>
            </a:r>
          </a:p>
          <a:p>
            <a:pPr lvl="0" algn="just"/>
            <a:r>
              <a:rPr lang="es-EC" sz="1600" b="1" dirty="0">
                <a:latin typeface="Book Antiqua" panose="02040602050305030304" pitchFamily="18" charset="0"/>
              </a:rPr>
              <a:t>CLASE II:</a:t>
            </a:r>
            <a:r>
              <a:rPr lang="es-EC" sz="1600" dirty="0">
                <a:latin typeface="Book Antiqua" panose="02040602050305030304" pitchFamily="18" charset="0"/>
              </a:rPr>
              <a:t> Presencia de polvos combustibles o conductores.</a:t>
            </a:r>
          </a:p>
          <a:p>
            <a:pPr lvl="0" algn="just"/>
            <a:r>
              <a:rPr lang="es-EC" sz="1600" b="1" dirty="0">
                <a:latin typeface="Book Antiqua" panose="02040602050305030304" pitchFamily="18" charset="0"/>
              </a:rPr>
              <a:t>CLASE III:</a:t>
            </a:r>
            <a:r>
              <a:rPr lang="es-EC" sz="1600" dirty="0">
                <a:latin typeface="Book Antiqua" panose="02040602050305030304" pitchFamily="18" charset="0"/>
              </a:rPr>
              <a:t> Presencia de polvos o fibras inflamables pero no en cantidad suficiente para producir mezclas inflamables.</a:t>
            </a:r>
          </a:p>
          <a:p>
            <a:pPr algn="just"/>
            <a:r>
              <a:rPr lang="es-EC" sz="1600" dirty="0">
                <a:latin typeface="Book Antiqua" panose="02040602050305030304" pitchFamily="18" charset="0"/>
              </a:rPr>
              <a:t> </a:t>
            </a:r>
          </a:p>
          <a:p>
            <a:pPr lvl="0" algn="just"/>
            <a:r>
              <a:rPr lang="es-EC" sz="1600" b="1" dirty="0">
                <a:latin typeface="Book Antiqua" panose="02040602050305030304" pitchFamily="18" charset="0"/>
              </a:rPr>
              <a:t>DIVISIÓN 1:</a:t>
            </a:r>
            <a:r>
              <a:rPr lang="es-EC" sz="1600" dirty="0">
                <a:latin typeface="Book Antiqua" panose="02040602050305030304" pitchFamily="18" charset="0"/>
              </a:rPr>
              <a:t> La sustancia mencionada en clase se encuentra presente en condiciones normales.</a:t>
            </a:r>
          </a:p>
          <a:p>
            <a:pPr lvl="0" algn="just"/>
            <a:r>
              <a:rPr lang="es-EC" sz="1600" b="1" dirty="0">
                <a:latin typeface="Book Antiqua" panose="02040602050305030304" pitchFamily="18" charset="0"/>
              </a:rPr>
              <a:t>DIVISIÓN 2:</a:t>
            </a:r>
            <a:r>
              <a:rPr lang="es-EC" sz="1600" dirty="0">
                <a:latin typeface="Book Antiqua" panose="02040602050305030304" pitchFamily="18" charset="0"/>
              </a:rPr>
              <a:t> La sustancia mencionada en clase se encuentra presente sólo en condiciones anormales, como un defecto en el recipiente o una falla del sistema</a:t>
            </a:r>
            <a:r>
              <a:rPr lang="es-EC" sz="1600" dirty="0" smtClean="0">
                <a:latin typeface="Book Antiqua" panose="02040602050305030304" pitchFamily="18" charset="0"/>
              </a:rPr>
              <a:t>.</a:t>
            </a:r>
          </a:p>
          <a:p>
            <a:pPr lvl="0" algn="just"/>
            <a:endParaRPr lang="es-EC" sz="1600" dirty="0">
              <a:latin typeface="Book Antiqua" panose="02040602050305030304" pitchFamily="18" charset="0"/>
            </a:endParaRPr>
          </a:p>
          <a:p>
            <a:pPr lvl="0" algn="just"/>
            <a:r>
              <a:rPr lang="es-EC" sz="1600" b="1" dirty="0">
                <a:latin typeface="Book Antiqua" panose="02040602050305030304" pitchFamily="18" charset="0"/>
              </a:rPr>
              <a:t>GRUPO A:</a:t>
            </a:r>
            <a:r>
              <a:rPr lang="es-EC" sz="1600" dirty="0">
                <a:latin typeface="Book Antiqua" panose="02040602050305030304" pitchFamily="18" charset="0"/>
              </a:rPr>
              <a:t> Acetileno.</a:t>
            </a:r>
          </a:p>
          <a:p>
            <a:pPr lvl="0" algn="just"/>
            <a:r>
              <a:rPr lang="es-EC" sz="1600" b="1" dirty="0">
                <a:latin typeface="Book Antiqua" panose="02040602050305030304" pitchFamily="18" charset="0"/>
              </a:rPr>
              <a:t>GRUPO B:</a:t>
            </a:r>
            <a:r>
              <a:rPr lang="es-EC" sz="1600" dirty="0">
                <a:latin typeface="Book Antiqua" panose="02040602050305030304" pitchFamily="18" charset="0"/>
              </a:rPr>
              <a:t> Acroleína, Butadieno, Óxido de etileno, Hidrógeno, Gases manufacturados con más de 30% de hidrógeno, Óxido de </a:t>
            </a:r>
            <a:r>
              <a:rPr lang="es-EC" sz="1600" dirty="0" err="1">
                <a:latin typeface="Book Antiqua" panose="02040602050305030304" pitchFamily="18" charset="0"/>
              </a:rPr>
              <a:t>propileno</a:t>
            </a:r>
            <a:r>
              <a:rPr lang="es-EC" sz="1600" dirty="0">
                <a:latin typeface="Book Antiqua" panose="02040602050305030304" pitchFamily="18" charset="0"/>
              </a:rPr>
              <a:t>, etc.</a:t>
            </a:r>
          </a:p>
          <a:p>
            <a:pPr lvl="0" algn="just"/>
            <a:r>
              <a:rPr lang="es-EC" sz="1600" b="1" dirty="0">
                <a:latin typeface="Book Antiqua" panose="02040602050305030304" pitchFamily="18" charset="0"/>
              </a:rPr>
              <a:t>GRUPO C</a:t>
            </a:r>
            <a:r>
              <a:rPr lang="es-EC" sz="1600" dirty="0">
                <a:latin typeface="Book Antiqua" panose="02040602050305030304" pitchFamily="18" charset="0"/>
              </a:rPr>
              <a:t>: Etileno, Acetaldehído, Monóxido de Carbono, Éter de </a:t>
            </a:r>
            <a:r>
              <a:rPr lang="es-EC" sz="1600" dirty="0" err="1">
                <a:latin typeface="Book Antiqua" panose="02040602050305030304" pitchFamily="18" charset="0"/>
              </a:rPr>
              <a:t>dietilo</a:t>
            </a:r>
            <a:r>
              <a:rPr lang="es-EC" sz="1600" dirty="0">
                <a:latin typeface="Book Antiqua" panose="02040602050305030304" pitchFamily="18" charset="0"/>
              </a:rPr>
              <a:t>, etc.</a:t>
            </a:r>
          </a:p>
          <a:p>
            <a:pPr lvl="0" algn="just"/>
            <a:r>
              <a:rPr lang="es-EC" sz="1600" b="1" dirty="0">
                <a:latin typeface="Book Antiqua" panose="02040602050305030304" pitchFamily="18" charset="0"/>
              </a:rPr>
              <a:t>GRUPO D:</a:t>
            </a:r>
            <a:r>
              <a:rPr lang="es-EC" sz="1600" dirty="0">
                <a:latin typeface="Book Antiqua" panose="02040602050305030304" pitchFamily="18" charset="0"/>
              </a:rPr>
              <a:t> Gasolina, Propano, Butano, Metano (Gas Natural), Acetona, Amoniaco, Metanol, Etano, entre otros.</a:t>
            </a:r>
          </a:p>
          <a:p>
            <a:pPr algn="just"/>
            <a:endParaRPr lang="es-EC" sz="1600" dirty="0">
              <a:latin typeface="Book Antiqua" panose="02040602050305030304" pitchFamily="18" charset="0"/>
            </a:endParaRPr>
          </a:p>
        </p:txBody>
      </p:sp>
    </p:spTree>
    <p:extLst>
      <p:ext uri="{BB962C8B-B14F-4D97-AF65-F5344CB8AC3E}">
        <p14:creationId xmlns:p14="http://schemas.microsoft.com/office/powerpoint/2010/main" val="2668220149"/>
      </p:ext>
    </p:extLst>
  </p:cSld>
  <p:clrMapOvr>
    <a:masterClrMapping/>
  </p:clrMapOvr>
  <p:transition spd="med">
    <p:pull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sp>
        <p:nvSpPr>
          <p:cNvPr id="3" name="2 CuadroTexto"/>
          <p:cNvSpPr txBox="1"/>
          <p:nvPr/>
        </p:nvSpPr>
        <p:spPr>
          <a:xfrm>
            <a:off x="5436096" y="375047"/>
            <a:ext cx="3456384" cy="461665"/>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NIVELES DE TENSIÓN</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115616" y="1628800"/>
            <a:ext cx="7704856" cy="4770537"/>
          </a:xfrm>
          <a:prstGeom prst="rect">
            <a:avLst/>
          </a:prstGeom>
          <a:noFill/>
        </p:spPr>
        <p:txBody>
          <a:bodyPr wrap="square" rtlCol="0">
            <a:spAutoFit/>
          </a:bodyPr>
          <a:lstStyle/>
          <a:p>
            <a:pPr algn="just"/>
            <a:r>
              <a:rPr lang="en-US" sz="1600" b="1" dirty="0" smtClean="0">
                <a:latin typeface="Book Antiqua" panose="02040602050305030304" pitchFamily="18" charset="0"/>
              </a:rPr>
              <a:t>Baja y media </a:t>
            </a:r>
            <a:r>
              <a:rPr lang="en-US" sz="1600" b="1" dirty="0" err="1" smtClean="0">
                <a:latin typeface="Book Antiqua" panose="02040602050305030304" pitchFamily="18" charset="0"/>
              </a:rPr>
              <a:t>tensión</a:t>
            </a:r>
            <a:endParaRPr lang="en-US" sz="1600" b="1" dirty="0" smtClean="0">
              <a:latin typeface="Book Antiqua" panose="02040602050305030304" pitchFamily="18" charset="0"/>
            </a:endParaRPr>
          </a:p>
          <a:p>
            <a:pPr algn="just"/>
            <a:endParaRPr lang="es-EC" sz="1600" dirty="0" smtClean="0">
              <a:latin typeface="Book Antiqua" panose="02040602050305030304" pitchFamily="18" charset="0"/>
            </a:endParaRPr>
          </a:p>
          <a:p>
            <a:pPr algn="just"/>
            <a:r>
              <a:rPr lang="es-EC" sz="1600" dirty="0" smtClean="0">
                <a:latin typeface="Book Antiqua" panose="02040602050305030304" pitchFamily="18" charset="0"/>
              </a:rPr>
              <a:t>Para definición de </a:t>
            </a:r>
            <a:r>
              <a:rPr lang="es-EC" sz="1600" dirty="0">
                <a:latin typeface="Book Antiqua" panose="02040602050305030304" pitchFamily="18" charset="0"/>
              </a:rPr>
              <a:t>niveles de tensión en el Ecuador, </a:t>
            </a:r>
            <a:r>
              <a:rPr lang="es-EC" sz="1600" dirty="0" smtClean="0">
                <a:latin typeface="Book Antiqua" panose="02040602050305030304" pitchFamily="18" charset="0"/>
              </a:rPr>
              <a:t>se </a:t>
            </a:r>
            <a:r>
              <a:rPr lang="es-EC" sz="1600" dirty="0">
                <a:latin typeface="Book Antiqua" panose="02040602050305030304" pitchFamily="18" charset="0"/>
              </a:rPr>
              <a:t>procede de conformidad con la normativa ANSI C84.1-1995 (American </a:t>
            </a:r>
            <a:r>
              <a:rPr lang="es-EC" sz="1600" dirty="0" err="1">
                <a:latin typeface="Book Antiqua" panose="02040602050305030304" pitchFamily="18" charset="0"/>
              </a:rPr>
              <a:t>National</a:t>
            </a:r>
            <a:r>
              <a:rPr lang="es-EC" sz="1600" dirty="0">
                <a:latin typeface="Book Antiqua" panose="02040602050305030304" pitchFamily="18" charset="0"/>
              </a:rPr>
              <a:t> </a:t>
            </a:r>
            <a:r>
              <a:rPr lang="es-EC" sz="1600" dirty="0" err="1">
                <a:latin typeface="Book Antiqua" panose="02040602050305030304" pitchFamily="18" charset="0"/>
              </a:rPr>
              <a:t>Standards</a:t>
            </a:r>
            <a:r>
              <a:rPr lang="es-EC" sz="1600" dirty="0">
                <a:latin typeface="Book Antiqua" panose="02040602050305030304" pitchFamily="18" charset="0"/>
              </a:rPr>
              <a:t> </a:t>
            </a:r>
            <a:r>
              <a:rPr lang="es-EC" sz="1600" dirty="0" err="1">
                <a:latin typeface="Book Antiqua" panose="02040602050305030304" pitchFamily="18" charset="0"/>
              </a:rPr>
              <a:t>Institute</a:t>
            </a:r>
            <a:r>
              <a:rPr lang="es-EC" sz="1600" dirty="0">
                <a:latin typeface="Book Antiqua" panose="02040602050305030304" pitchFamily="18" charset="0"/>
              </a:rPr>
              <a:t>, 2013), que establece los siguientes valores de voltaje: </a:t>
            </a:r>
          </a:p>
          <a:p>
            <a:pPr algn="just"/>
            <a:r>
              <a:rPr lang="es-EC" sz="1600" dirty="0">
                <a:latin typeface="Book Antiqua" panose="02040602050305030304" pitchFamily="18" charset="0"/>
              </a:rPr>
              <a:t> </a:t>
            </a:r>
          </a:p>
          <a:p>
            <a:pPr marL="285750" lvl="0" indent="-285750" algn="just">
              <a:buFont typeface="Arial" panose="020B0604020202020204" pitchFamily="34" charset="0"/>
              <a:buChar char="•"/>
            </a:pPr>
            <a:r>
              <a:rPr lang="es-EC" sz="1600" b="1" dirty="0">
                <a:latin typeface="Book Antiqua" panose="02040602050305030304" pitchFamily="18" charset="0"/>
              </a:rPr>
              <a:t>Bajo Voltaje:</a:t>
            </a:r>
            <a:r>
              <a:rPr lang="es-EC" sz="1600" dirty="0">
                <a:latin typeface="Book Antiqua" panose="02040602050305030304" pitchFamily="18" charset="0"/>
              </a:rPr>
              <a:t> Voltajes nominales de sistemas menores a 1KV. </a:t>
            </a:r>
          </a:p>
          <a:p>
            <a:pPr marL="285750" lvl="0" indent="-285750" algn="just">
              <a:buFont typeface="Arial" panose="020B0604020202020204" pitchFamily="34" charset="0"/>
              <a:buChar char="•"/>
            </a:pPr>
            <a:r>
              <a:rPr lang="es-EC" sz="1600" b="1" dirty="0">
                <a:latin typeface="Book Antiqua" panose="02040602050305030304" pitchFamily="18" charset="0"/>
              </a:rPr>
              <a:t>Medio Voltaje:</a:t>
            </a:r>
            <a:r>
              <a:rPr lang="es-EC" sz="1600" dirty="0">
                <a:latin typeface="Book Antiqua" panose="02040602050305030304" pitchFamily="18" charset="0"/>
              </a:rPr>
              <a:t> Voltajes nominales de sistemas entre 1KV y 100KV. </a:t>
            </a:r>
          </a:p>
          <a:p>
            <a:pPr marL="285750" lvl="0" indent="-285750" algn="just">
              <a:buFont typeface="Arial" panose="020B0604020202020204" pitchFamily="34" charset="0"/>
              <a:buChar char="•"/>
            </a:pPr>
            <a:r>
              <a:rPr lang="es-EC" sz="1600" b="1" dirty="0">
                <a:latin typeface="Book Antiqua" panose="02040602050305030304" pitchFamily="18" charset="0"/>
              </a:rPr>
              <a:t>Alto Voltaje:</a:t>
            </a:r>
            <a:r>
              <a:rPr lang="es-EC" sz="1600" dirty="0">
                <a:latin typeface="Book Antiqua" panose="02040602050305030304" pitchFamily="18" charset="0"/>
              </a:rPr>
              <a:t> Voltajes nominales de sistemas mayores a 100KV.</a:t>
            </a:r>
          </a:p>
          <a:p>
            <a:pPr algn="just"/>
            <a:r>
              <a:rPr lang="es-EC" sz="1600" dirty="0">
                <a:latin typeface="Book Antiqua" panose="02040602050305030304" pitchFamily="18" charset="0"/>
              </a:rPr>
              <a:t> </a:t>
            </a:r>
          </a:p>
          <a:p>
            <a:pPr algn="just"/>
            <a:r>
              <a:rPr lang="es-EC" sz="1600" dirty="0" smtClean="0">
                <a:latin typeface="Book Antiqua" panose="02040602050305030304" pitchFamily="18" charset="0"/>
              </a:rPr>
              <a:t>Sin </a:t>
            </a:r>
            <a:r>
              <a:rPr lang="es-EC" sz="1600" dirty="0">
                <a:latin typeface="Book Antiqua" panose="02040602050305030304" pitchFamily="18" charset="0"/>
              </a:rPr>
              <a:t>embargo, el criterio técnico de las entidades reguladoras de actividades eléctricas en el país estipulan rangos de niveles de tensión diferentes.  El CONELEC en su Reglamento de Suministro del Servicio de Electricidad establece los siguientes valores (CONELEC, 2005):</a:t>
            </a:r>
          </a:p>
          <a:p>
            <a:pPr algn="just"/>
            <a:r>
              <a:rPr lang="es-EC" sz="1600" dirty="0">
                <a:latin typeface="Book Antiqua" panose="02040602050305030304" pitchFamily="18" charset="0"/>
              </a:rPr>
              <a:t> </a:t>
            </a:r>
          </a:p>
          <a:p>
            <a:pPr marL="285750" lvl="0" indent="-285750" algn="just">
              <a:buFont typeface="Arial" panose="020B0604020202020204" pitchFamily="34" charset="0"/>
              <a:buChar char="•"/>
            </a:pPr>
            <a:r>
              <a:rPr lang="es-EC" sz="1600" b="1" dirty="0">
                <a:latin typeface="Book Antiqua" panose="02040602050305030304" pitchFamily="18" charset="0"/>
              </a:rPr>
              <a:t>Baja Tensión:</a:t>
            </a:r>
            <a:r>
              <a:rPr lang="es-EC" sz="1600" dirty="0">
                <a:latin typeface="Book Antiqua" panose="02040602050305030304" pitchFamily="18" charset="0"/>
              </a:rPr>
              <a:t> Voltajes nominales de sistemas menores a 600V.</a:t>
            </a:r>
          </a:p>
          <a:p>
            <a:pPr marL="285750" lvl="0" indent="-285750" algn="just">
              <a:buFont typeface="Arial" panose="020B0604020202020204" pitchFamily="34" charset="0"/>
              <a:buChar char="•"/>
            </a:pPr>
            <a:r>
              <a:rPr lang="es-EC" sz="1600" b="1" dirty="0">
                <a:latin typeface="Book Antiqua" panose="02040602050305030304" pitchFamily="18" charset="0"/>
              </a:rPr>
              <a:t>Media Tensión:</a:t>
            </a:r>
            <a:r>
              <a:rPr lang="es-EC" sz="1600" dirty="0">
                <a:latin typeface="Book Antiqua" panose="02040602050305030304" pitchFamily="18" charset="0"/>
              </a:rPr>
              <a:t> Voltajes nominales de sistemas entre 600V y 40KV.</a:t>
            </a:r>
          </a:p>
          <a:p>
            <a:pPr marL="285750" lvl="0" indent="-285750" algn="just">
              <a:buFont typeface="Arial" panose="020B0604020202020204" pitchFamily="34" charset="0"/>
              <a:buChar char="•"/>
            </a:pPr>
            <a:r>
              <a:rPr lang="es-EC" sz="1600" b="1" dirty="0">
                <a:latin typeface="Book Antiqua" panose="02040602050305030304" pitchFamily="18" charset="0"/>
              </a:rPr>
              <a:t>Alta Tensión:</a:t>
            </a:r>
            <a:r>
              <a:rPr lang="es-EC" sz="1600" dirty="0">
                <a:latin typeface="Book Antiqua" panose="02040602050305030304" pitchFamily="18" charset="0"/>
              </a:rPr>
              <a:t> Voltajes nominales de sistemas mayores a 40KVA.</a:t>
            </a:r>
          </a:p>
          <a:p>
            <a:pPr algn="just"/>
            <a:endParaRPr lang="es-EC" sz="1600" dirty="0">
              <a:latin typeface="Book Antiqua" panose="02040602050305030304" pitchFamily="18" charset="0"/>
            </a:endParaRPr>
          </a:p>
        </p:txBody>
      </p:sp>
    </p:spTree>
    <p:extLst>
      <p:ext uri="{BB962C8B-B14F-4D97-AF65-F5344CB8AC3E}">
        <p14:creationId xmlns:p14="http://schemas.microsoft.com/office/powerpoint/2010/main" val="3299981515"/>
      </p:ext>
    </p:extLst>
  </p:cSld>
  <p:clrMapOvr>
    <a:masterClrMapping/>
  </p:clrMapOvr>
  <p:transition spd="med">
    <p:pull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sp>
        <p:nvSpPr>
          <p:cNvPr id="3" name="2 CuadroTexto"/>
          <p:cNvSpPr txBox="1"/>
          <p:nvPr/>
        </p:nvSpPr>
        <p:spPr>
          <a:xfrm>
            <a:off x="5436096" y="487705"/>
            <a:ext cx="3456384"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EDIFICACIÓN</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254416" y="2019612"/>
            <a:ext cx="4757744" cy="3785652"/>
          </a:xfrm>
          <a:prstGeom prst="rect">
            <a:avLst/>
          </a:prstGeom>
          <a:noFill/>
        </p:spPr>
        <p:txBody>
          <a:bodyPr wrap="square" rtlCol="0">
            <a:spAutoFit/>
          </a:bodyPr>
          <a:lstStyle/>
          <a:p>
            <a:pPr algn="just"/>
            <a:r>
              <a:rPr lang="es-EC" sz="1600" dirty="0" smtClean="0">
                <a:latin typeface="Book Antiqua" panose="02040602050305030304" pitchFamily="18" charset="0"/>
              </a:rPr>
              <a:t>El proceso de edificación de un PCR cumple con las siguientes fases</a:t>
            </a:r>
            <a:r>
              <a:rPr lang="en-US" sz="1600" dirty="0" smtClean="0">
                <a:latin typeface="Book Antiqua" panose="02040602050305030304" pitchFamily="18" charset="0"/>
              </a:rPr>
              <a:t>: </a:t>
            </a:r>
          </a:p>
          <a:p>
            <a:pPr algn="just"/>
            <a:endParaRPr lang="en-US" sz="1600" dirty="0" smtClean="0">
              <a:latin typeface="Book Antiqua" panose="02040602050305030304" pitchFamily="18" charset="0"/>
            </a:endParaRPr>
          </a:p>
          <a:p>
            <a:pPr marL="285750" indent="-285750" algn="just">
              <a:buFont typeface="Arial" panose="020B0604020202020204" pitchFamily="34" charset="0"/>
              <a:buChar char="•"/>
            </a:pPr>
            <a:r>
              <a:rPr lang="es-EC" sz="1600" dirty="0" smtClean="0">
                <a:latin typeface="Book Antiqua" panose="02040602050305030304" pitchFamily="18" charset="0"/>
              </a:rPr>
              <a:t>Ingeniería conceptual.</a:t>
            </a:r>
          </a:p>
          <a:p>
            <a:pPr marL="285750" indent="-285750" algn="just">
              <a:buFont typeface="Arial" panose="020B0604020202020204" pitchFamily="34" charset="0"/>
              <a:buChar char="•"/>
            </a:pPr>
            <a:r>
              <a:rPr lang="es-EC" sz="1600" dirty="0" smtClean="0">
                <a:latin typeface="Book Antiqua" panose="02040602050305030304" pitchFamily="18" charset="0"/>
              </a:rPr>
              <a:t>Ingeniería básica.</a:t>
            </a:r>
          </a:p>
          <a:p>
            <a:pPr marL="285750" indent="-285750" algn="just">
              <a:buFont typeface="Arial" panose="020B0604020202020204" pitchFamily="34" charset="0"/>
              <a:buChar char="•"/>
            </a:pPr>
            <a:r>
              <a:rPr lang="es-EC" sz="1600" dirty="0" smtClean="0">
                <a:latin typeface="Book Antiqua" panose="02040602050305030304" pitchFamily="18" charset="0"/>
              </a:rPr>
              <a:t>Ingeniería de detalle.</a:t>
            </a:r>
          </a:p>
          <a:p>
            <a:pPr marL="285750" indent="-285750" algn="just">
              <a:buFont typeface="Arial" panose="020B0604020202020204" pitchFamily="34" charset="0"/>
              <a:buChar char="•"/>
            </a:pPr>
            <a:r>
              <a:rPr lang="es-EC" sz="1600" dirty="0" smtClean="0">
                <a:latin typeface="Book Antiqua" panose="02040602050305030304" pitchFamily="18" charset="0"/>
              </a:rPr>
              <a:t>Procura.</a:t>
            </a:r>
          </a:p>
          <a:p>
            <a:pPr marL="285750" indent="-285750" algn="just">
              <a:buFont typeface="Arial" panose="020B0604020202020204" pitchFamily="34" charset="0"/>
              <a:buChar char="•"/>
            </a:pPr>
            <a:r>
              <a:rPr lang="es-EC" sz="1600" dirty="0" smtClean="0">
                <a:latin typeface="Book Antiqua" panose="02040602050305030304" pitchFamily="18" charset="0"/>
              </a:rPr>
              <a:t>Construcción.</a:t>
            </a:r>
          </a:p>
          <a:p>
            <a:pPr marL="285750" indent="-285750" algn="just">
              <a:buFont typeface="Arial" panose="020B0604020202020204" pitchFamily="34" charset="0"/>
              <a:buChar char="•"/>
            </a:pPr>
            <a:r>
              <a:rPr lang="es-EC" sz="1600" dirty="0" smtClean="0">
                <a:latin typeface="Book Antiqua" panose="02040602050305030304" pitchFamily="18" charset="0"/>
              </a:rPr>
              <a:t>Transporte.</a:t>
            </a:r>
          </a:p>
          <a:p>
            <a:pPr marL="285750" indent="-285750" algn="just">
              <a:buFont typeface="Arial" panose="020B0604020202020204" pitchFamily="34" charset="0"/>
              <a:buChar char="•"/>
            </a:pPr>
            <a:r>
              <a:rPr lang="es-EC" sz="1600" dirty="0" smtClean="0">
                <a:latin typeface="Book Antiqua" panose="02040602050305030304" pitchFamily="18" charset="0"/>
              </a:rPr>
              <a:t>Montaje.</a:t>
            </a:r>
          </a:p>
          <a:p>
            <a:pPr marL="285750" indent="-285750" algn="just">
              <a:buFont typeface="Arial" panose="020B0604020202020204" pitchFamily="34" charset="0"/>
              <a:buChar char="•"/>
            </a:pPr>
            <a:r>
              <a:rPr lang="es-EC" sz="1600" dirty="0" smtClean="0">
                <a:latin typeface="Book Antiqua" panose="02040602050305030304" pitchFamily="18" charset="0"/>
              </a:rPr>
              <a:t>Comisionado.</a:t>
            </a:r>
          </a:p>
          <a:p>
            <a:pPr marL="285750" indent="-285750" algn="just">
              <a:buFont typeface="Arial" panose="020B0604020202020204" pitchFamily="34" charset="0"/>
              <a:buChar char="•"/>
            </a:pPr>
            <a:r>
              <a:rPr lang="es-EC" sz="1600" dirty="0" smtClean="0">
                <a:latin typeface="Book Antiqua" panose="02040602050305030304" pitchFamily="18" charset="0"/>
              </a:rPr>
              <a:t>Puesta </a:t>
            </a:r>
            <a:r>
              <a:rPr lang="es-EC" sz="1600" dirty="0">
                <a:latin typeface="Book Antiqua" panose="02040602050305030304" pitchFamily="18" charset="0"/>
              </a:rPr>
              <a:t>en marcha</a:t>
            </a:r>
            <a:r>
              <a:rPr lang="es-EC" sz="1600" dirty="0" smtClean="0">
                <a:latin typeface="Book Antiqua" panose="02040602050305030304" pitchFamily="18" charset="0"/>
              </a:rPr>
              <a:t>.</a:t>
            </a:r>
          </a:p>
          <a:p>
            <a:pPr marL="285750" indent="-285750" algn="just">
              <a:buFont typeface="Arial" panose="020B0604020202020204" pitchFamily="34" charset="0"/>
              <a:buChar char="•"/>
            </a:pPr>
            <a:endParaRPr lang="en-US" sz="1600" dirty="0">
              <a:latin typeface="Book Antiqua" panose="02040602050305030304" pitchFamily="18" charset="0"/>
            </a:endParaRPr>
          </a:p>
          <a:p>
            <a:pPr algn="just"/>
            <a:r>
              <a:rPr lang="en-US" sz="1600" dirty="0" smtClean="0">
                <a:latin typeface="Book Antiqua" panose="02040602050305030304" pitchFamily="18" charset="0"/>
              </a:rPr>
              <a:t>Su aplicación </a:t>
            </a:r>
            <a:r>
              <a:rPr lang="en-US" sz="1600" dirty="0" err="1" smtClean="0">
                <a:latin typeface="Book Antiqua" panose="02040602050305030304" pitchFamily="18" charset="0"/>
              </a:rPr>
              <a:t>en</a:t>
            </a:r>
            <a:r>
              <a:rPr lang="en-US" sz="1600" dirty="0" smtClean="0">
                <a:latin typeface="Book Antiqua" panose="02040602050305030304" pitchFamily="18" charset="0"/>
              </a:rPr>
              <a:t> la </a:t>
            </a:r>
            <a:r>
              <a:rPr lang="en-US" sz="1600" dirty="0" err="1" smtClean="0">
                <a:latin typeface="Book Antiqua" panose="02040602050305030304" pitchFamily="18" charset="0"/>
              </a:rPr>
              <a:t>industria</a:t>
            </a:r>
            <a:r>
              <a:rPr lang="en-US" sz="1600" dirty="0" smtClean="0">
                <a:latin typeface="Book Antiqua" panose="02040602050305030304" pitchFamily="18" charset="0"/>
              </a:rPr>
              <a:t> OIL – GAS </a:t>
            </a:r>
            <a:r>
              <a:rPr lang="en-US" sz="1600" dirty="0" err="1" smtClean="0">
                <a:latin typeface="Book Antiqua" panose="02040602050305030304" pitchFamily="18" charset="0"/>
              </a:rPr>
              <a:t>es</a:t>
            </a:r>
            <a:r>
              <a:rPr lang="en-US" sz="1600" dirty="0" smtClean="0">
                <a:latin typeface="Book Antiqua" panose="02040602050305030304" pitchFamily="18" charset="0"/>
              </a:rPr>
              <a:t> </a:t>
            </a:r>
            <a:r>
              <a:rPr lang="en-US" sz="1600" dirty="0" err="1" smtClean="0">
                <a:latin typeface="Book Antiqua" panose="02040602050305030304" pitchFamily="18" charset="0"/>
              </a:rPr>
              <a:t>muy</a:t>
            </a:r>
            <a:r>
              <a:rPr lang="en-US" sz="1600" dirty="0" smtClean="0">
                <a:latin typeface="Book Antiqua" panose="02040602050305030304" pitchFamily="18" charset="0"/>
              </a:rPr>
              <a:t> </a:t>
            </a:r>
            <a:r>
              <a:rPr lang="en-US" sz="1600" dirty="0" err="1" smtClean="0">
                <a:latin typeface="Book Antiqua" panose="02040602050305030304" pitchFamily="18" charset="0"/>
              </a:rPr>
              <a:t>variada</a:t>
            </a:r>
            <a:r>
              <a:rPr lang="en-US" sz="1600" dirty="0" smtClean="0">
                <a:latin typeface="Book Antiqua" panose="02040602050305030304" pitchFamily="18" charset="0"/>
              </a:rPr>
              <a:t>.</a:t>
            </a:r>
            <a:endParaRPr lang="es-EC" sz="1600" dirty="0">
              <a:latin typeface="Book Antiqua" panose="02040602050305030304" pitchFamily="18" charset="0"/>
            </a:endParaRPr>
          </a:p>
        </p:txBody>
      </p:sp>
      <p:pic>
        <p:nvPicPr>
          <p:cNvPr id="13" name="12 Imagen"/>
          <p:cNvPicPr/>
          <p:nvPr/>
        </p:nvPicPr>
        <p:blipFill>
          <a:blip r:embed="rId3">
            <a:extLst>
              <a:ext uri="{28A0092B-C50C-407E-A947-70E740481C1C}">
                <a14:useLocalDpi xmlns:a14="http://schemas.microsoft.com/office/drawing/2010/main" val="0"/>
              </a:ext>
            </a:extLst>
          </a:blip>
          <a:srcRect/>
          <a:stretch>
            <a:fillRect/>
          </a:stretch>
        </p:blipFill>
        <p:spPr bwMode="auto">
          <a:xfrm>
            <a:off x="6370181" y="1340768"/>
            <a:ext cx="2162259" cy="1415223"/>
          </a:xfrm>
          <a:prstGeom prst="rect">
            <a:avLst/>
          </a:prstGeom>
          <a:noFill/>
          <a:ln>
            <a:noFill/>
          </a:ln>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0181" y="3248946"/>
            <a:ext cx="2162259" cy="1415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0181" y="4941168"/>
            <a:ext cx="2162259" cy="141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17 CuadroTexto"/>
          <p:cNvSpPr txBox="1"/>
          <p:nvPr/>
        </p:nvSpPr>
        <p:spPr>
          <a:xfrm>
            <a:off x="6370181" y="2755991"/>
            <a:ext cx="2162259" cy="276999"/>
          </a:xfrm>
          <a:prstGeom prst="rect">
            <a:avLst/>
          </a:prstGeom>
          <a:noFill/>
        </p:spPr>
        <p:txBody>
          <a:bodyPr wrap="square" rtlCol="0">
            <a:spAutoFit/>
          </a:bodyPr>
          <a:lstStyle/>
          <a:p>
            <a:pPr algn="ctr"/>
            <a:r>
              <a:rPr lang="en-US" sz="1200" dirty="0" smtClean="0">
                <a:latin typeface="Book Antiqua" panose="02040602050305030304" pitchFamily="18" charset="0"/>
              </a:rPr>
              <a:t>PCR CON SWG</a:t>
            </a:r>
            <a:endParaRPr lang="es-EC" sz="1200" dirty="0">
              <a:latin typeface="Book Antiqua" panose="02040602050305030304" pitchFamily="18" charset="0"/>
            </a:endParaRPr>
          </a:p>
        </p:txBody>
      </p:sp>
      <p:sp>
        <p:nvSpPr>
          <p:cNvPr id="19" name="18 CuadroTexto"/>
          <p:cNvSpPr txBox="1"/>
          <p:nvPr/>
        </p:nvSpPr>
        <p:spPr>
          <a:xfrm>
            <a:off x="6370181" y="4664169"/>
            <a:ext cx="2162259" cy="276999"/>
          </a:xfrm>
          <a:prstGeom prst="rect">
            <a:avLst/>
          </a:prstGeom>
          <a:noFill/>
        </p:spPr>
        <p:txBody>
          <a:bodyPr wrap="square" rtlCol="0">
            <a:spAutoFit/>
          </a:bodyPr>
          <a:lstStyle/>
          <a:p>
            <a:pPr algn="ctr"/>
            <a:r>
              <a:rPr lang="en-US" sz="1200" dirty="0" smtClean="0">
                <a:latin typeface="Book Antiqua" panose="02040602050305030304" pitchFamily="18" charset="0"/>
              </a:rPr>
              <a:t>PCR CON VSD’S</a:t>
            </a:r>
            <a:endParaRPr lang="es-EC" sz="1200" dirty="0">
              <a:latin typeface="Book Antiqua" panose="02040602050305030304" pitchFamily="18" charset="0"/>
            </a:endParaRPr>
          </a:p>
        </p:txBody>
      </p:sp>
      <p:sp>
        <p:nvSpPr>
          <p:cNvPr id="20" name="19 CuadroTexto"/>
          <p:cNvSpPr txBox="1"/>
          <p:nvPr/>
        </p:nvSpPr>
        <p:spPr>
          <a:xfrm>
            <a:off x="6370181" y="6356391"/>
            <a:ext cx="2162259" cy="276999"/>
          </a:xfrm>
          <a:prstGeom prst="rect">
            <a:avLst/>
          </a:prstGeom>
          <a:noFill/>
        </p:spPr>
        <p:txBody>
          <a:bodyPr wrap="square" rtlCol="0">
            <a:spAutoFit/>
          </a:bodyPr>
          <a:lstStyle/>
          <a:p>
            <a:pPr algn="ctr"/>
            <a:r>
              <a:rPr lang="en-US" sz="1200" dirty="0" smtClean="0">
                <a:latin typeface="Book Antiqua" panose="02040602050305030304" pitchFamily="18" charset="0"/>
              </a:rPr>
              <a:t>PCR CON MCC Y PLC’s</a:t>
            </a:r>
            <a:endParaRPr lang="es-EC" sz="1200" dirty="0">
              <a:latin typeface="Book Antiqua" panose="02040602050305030304" pitchFamily="18" charset="0"/>
            </a:endParaRPr>
          </a:p>
        </p:txBody>
      </p:sp>
      <p:pic>
        <p:nvPicPr>
          <p:cNvPr id="2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96536" y="626204"/>
            <a:ext cx="2592288" cy="172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7698604"/>
      </p:ext>
    </p:extLst>
  </p:cSld>
  <p:clrMapOvr>
    <a:masterClrMapping/>
  </p:clrMapOvr>
  <p:transition spd="med">
    <p:pull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sp>
        <p:nvSpPr>
          <p:cNvPr id="3" name="2 CuadroTexto"/>
          <p:cNvSpPr txBox="1"/>
          <p:nvPr/>
        </p:nvSpPr>
        <p:spPr>
          <a:xfrm>
            <a:off x="5436096" y="487705"/>
            <a:ext cx="3456384"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REGULACIONES</a:t>
            </a:r>
            <a:endParaRPr lang="es-EC" sz="1200" b="1" dirty="0">
              <a:latin typeface="Book Antiqua" panose="02040602050305030304" pitchFamily="18" charset="0"/>
              <a:cs typeface="Times New Roman" panose="02020603050405020304" pitchFamily="18" charset="0"/>
            </a:endParaRPr>
          </a:p>
        </p:txBody>
      </p:sp>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6536" y="626204"/>
            <a:ext cx="2592288" cy="172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1403648" y="1196752"/>
            <a:ext cx="7344816" cy="5478423"/>
          </a:xfrm>
          <a:prstGeom prst="rect">
            <a:avLst/>
          </a:prstGeom>
        </p:spPr>
        <p:txBody>
          <a:bodyPr wrap="square">
            <a:spAutoFit/>
          </a:bodyPr>
          <a:lstStyle/>
          <a:p>
            <a:pPr algn="just"/>
            <a:r>
              <a:rPr lang="en-US" sz="1400" b="1" dirty="0" smtClean="0">
                <a:latin typeface="Book Antiqua" panose="02040602050305030304" pitchFamily="18" charset="0"/>
              </a:rPr>
              <a:t>General:</a:t>
            </a:r>
            <a:endParaRPr lang="es-EC" sz="1400" b="1" dirty="0">
              <a:latin typeface="Book Antiqua" panose="02040602050305030304" pitchFamily="18" charset="0"/>
            </a:endParaRPr>
          </a:p>
          <a:p>
            <a:pPr algn="just"/>
            <a:r>
              <a:rPr lang="es-EC" sz="1400" dirty="0">
                <a:latin typeface="Book Antiqua" panose="02040602050305030304" pitchFamily="18" charset="0"/>
              </a:rPr>
              <a:t> </a:t>
            </a:r>
          </a:p>
          <a:p>
            <a:pPr marL="285750" lvl="0" indent="-285750" algn="just">
              <a:buFont typeface="Arial" panose="020B0604020202020204" pitchFamily="34" charset="0"/>
              <a:buChar char="•"/>
            </a:pPr>
            <a:r>
              <a:rPr lang="es-EC" sz="1400" dirty="0">
                <a:latin typeface="Book Antiqua" panose="02040602050305030304" pitchFamily="18" charset="0"/>
              </a:rPr>
              <a:t>API, American </a:t>
            </a:r>
            <a:r>
              <a:rPr lang="es-EC" sz="1400" dirty="0" err="1">
                <a:latin typeface="Book Antiqua" panose="02040602050305030304" pitchFamily="18" charset="0"/>
              </a:rPr>
              <a:t>Petroleum</a:t>
            </a:r>
            <a:r>
              <a:rPr lang="es-EC" sz="1400" dirty="0">
                <a:latin typeface="Book Antiqua" panose="02040602050305030304" pitchFamily="18" charset="0"/>
              </a:rPr>
              <a:t> </a:t>
            </a:r>
            <a:r>
              <a:rPr lang="es-EC" sz="1400" dirty="0" err="1">
                <a:latin typeface="Book Antiqua" panose="02040602050305030304" pitchFamily="18" charset="0"/>
              </a:rPr>
              <a:t>Institute</a:t>
            </a:r>
            <a:r>
              <a:rPr lang="es-EC" sz="1400" dirty="0">
                <a:latin typeface="Book Antiqua" panose="02040602050305030304" pitchFamily="18" charset="0"/>
              </a:rPr>
              <a:t>.</a:t>
            </a:r>
          </a:p>
          <a:p>
            <a:pPr algn="just"/>
            <a:r>
              <a:rPr lang="es-EC" sz="1400" dirty="0">
                <a:latin typeface="Book Antiqua" panose="02040602050305030304" pitchFamily="18" charset="0"/>
              </a:rPr>
              <a:t> </a:t>
            </a:r>
          </a:p>
          <a:p>
            <a:pPr algn="just"/>
            <a:r>
              <a:rPr lang="en-US" sz="1400" b="1" dirty="0" err="1" smtClean="0">
                <a:latin typeface="Book Antiqua" panose="02040602050305030304" pitchFamily="18" charset="0"/>
              </a:rPr>
              <a:t>Mecánica</a:t>
            </a:r>
            <a:r>
              <a:rPr lang="en-US" sz="1400" b="1" dirty="0" smtClean="0">
                <a:latin typeface="Book Antiqua" panose="02040602050305030304" pitchFamily="18" charset="0"/>
              </a:rPr>
              <a:t> y Civil:</a:t>
            </a:r>
            <a:endParaRPr lang="es-EC" sz="1400" b="1" dirty="0">
              <a:latin typeface="Book Antiqua" panose="02040602050305030304" pitchFamily="18" charset="0"/>
            </a:endParaRPr>
          </a:p>
          <a:p>
            <a:pPr algn="just"/>
            <a:r>
              <a:rPr lang="es-EC" sz="1400" dirty="0">
                <a:latin typeface="Book Antiqua" panose="02040602050305030304" pitchFamily="18" charset="0"/>
              </a:rPr>
              <a:t> </a:t>
            </a:r>
          </a:p>
          <a:p>
            <a:pPr marL="285750" lvl="0" indent="-285750" algn="just">
              <a:buFont typeface="Arial" panose="020B0604020202020204" pitchFamily="34" charset="0"/>
              <a:buChar char="•"/>
            </a:pPr>
            <a:r>
              <a:rPr lang="en-US" sz="1400" dirty="0">
                <a:latin typeface="Book Antiqua" panose="02040602050305030304" pitchFamily="18" charset="0"/>
              </a:rPr>
              <a:t>ASME, American Society of Mechanical Engineers.</a:t>
            </a:r>
            <a:endParaRPr lang="es-EC" sz="1400" dirty="0">
              <a:latin typeface="Book Antiqua" panose="02040602050305030304" pitchFamily="18" charset="0"/>
            </a:endParaRPr>
          </a:p>
          <a:p>
            <a:pPr marL="285750" lvl="0" indent="-285750" algn="just">
              <a:buFont typeface="Arial" panose="020B0604020202020204" pitchFamily="34" charset="0"/>
              <a:buChar char="•"/>
            </a:pPr>
            <a:r>
              <a:rPr lang="en-US" sz="1400" dirty="0">
                <a:latin typeface="Book Antiqua" panose="02040602050305030304" pitchFamily="18" charset="0"/>
              </a:rPr>
              <a:t>AISC, American Institute of Steel Construction.</a:t>
            </a:r>
            <a:endParaRPr lang="es-EC" sz="1400" dirty="0">
              <a:latin typeface="Book Antiqua" panose="02040602050305030304" pitchFamily="18" charset="0"/>
            </a:endParaRPr>
          </a:p>
          <a:p>
            <a:pPr marL="285750" lvl="0" indent="-285750" algn="just">
              <a:buFont typeface="Arial" panose="020B0604020202020204" pitchFamily="34" charset="0"/>
              <a:buChar char="•"/>
            </a:pPr>
            <a:r>
              <a:rPr lang="en-US" sz="1400" dirty="0">
                <a:latin typeface="Book Antiqua" panose="02040602050305030304" pitchFamily="18" charset="0"/>
              </a:rPr>
              <a:t>AWS, American Welding Society. </a:t>
            </a:r>
            <a:endParaRPr lang="es-EC" sz="1400" dirty="0">
              <a:latin typeface="Book Antiqua" panose="02040602050305030304" pitchFamily="18" charset="0"/>
            </a:endParaRPr>
          </a:p>
          <a:p>
            <a:pPr marL="285750" lvl="0" indent="-285750" algn="just">
              <a:buFont typeface="Arial" panose="020B0604020202020204" pitchFamily="34" charset="0"/>
              <a:buChar char="•"/>
            </a:pPr>
            <a:r>
              <a:rPr lang="en-US" sz="1400" dirty="0">
                <a:latin typeface="Book Antiqua" panose="02040602050305030304" pitchFamily="18" charset="0"/>
              </a:rPr>
              <a:t>ASCE, American Society of Civil Engineers.</a:t>
            </a:r>
            <a:endParaRPr lang="es-EC" sz="1400" dirty="0">
              <a:latin typeface="Book Antiqua" panose="02040602050305030304" pitchFamily="18" charset="0"/>
            </a:endParaRPr>
          </a:p>
          <a:p>
            <a:pPr marL="285750" lvl="0" indent="-285750" algn="just">
              <a:buFont typeface="Arial" panose="020B0604020202020204" pitchFamily="34" charset="0"/>
              <a:buChar char="•"/>
            </a:pPr>
            <a:r>
              <a:rPr lang="es-EC" sz="1400" dirty="0">
                <a:latin typeface="Book Antiqua" panose="02040602050305030304" pitchFamily="18" charset="0"/>
              </a:rPr>
              <a:t>IBC, International </a:t>
            </a:r>
            <a:r>
              <a:rPr lang="es-EC" sz="1400" dirty="0" err="1">
                <a:latin typeface="Book Antiqua" panose="02040602050305030304" pitchFamily="18" charset="0"/>
              </a:rPr>
              <a:t>Building</a:t>
            </a:r>
            <a:r>
              <a:rPr lang="es-EC" sz="1400" dirty="0">
                <a:latin typeface="Book Antiqua" panose="02040602050305030304" pitchFamily="18" charset="0"/>
              </a:rPr>
              <a:t> </a:t>
            </a:r>
            <a:r>
              <a:rPr lang="es-EC" sz="1400" dirty="0" err="1">
                <a:latin typeface="Book Antiqua" panose="02040602050305030304" pitchFamily="18" charset="0"/>
              </a:rPr>
              <a:t>Code</a:t>
            </a:r>
            <a:r>
              <a:rPr lang="es-EC" sz="1400" dirty="0">
                <a:latin typeface="Book Antiqua" panose="02040602050305030304" pitchFamily="18" charset="0"/>
              </a:rPr>
              <a:t>.</a:t>
            </a:r>
          </a:p>
          <a:p>
            <a:pPr marL="285750" lvl="0" indent="-285750" algn="just">
              <a:buFont typeface="Arial" panose="020B0604020202020204" pitchFamily="34" charset="0"/>
              <a:buChar char="•"/>
            </a:pPr>
            <a:r>
              <a:rPr lang="es-EC" sz="1400" dirty="0">
                <a:latin typeface="Book Antiqua" panose="02040602050305030304" pitchFamily="18" charset="0"/>
              </a:rPr>
              <a:t>CEC, Código Ecuatoriano de la Construcción.</a:t>
            </a:r>
          </a:p>
          <a:p>
            <a:pPr marL="285750" lvl="0" indent="-285750" algn="just">
              <a:buFont typeface="Arial" panose="020B0604020202020204" pitchFamily="34" charset="0"/>
              <a:buChar char="•"/>
            </a:pPr>
            <a:r>
              <a:rPr lang="en-US" sz="1400" dirty="0">
                <a:latin typeface="Book Antiqua" panose="02040602050305030304" pitchFamily="18" charset="0"/>
              </a:rPr>
              <a:t>ASTM, American Society for Testing Materials.</a:t>
            </a:r>
            <a:endParaRPr lang="es-EC" sz="1400" dirty="0">
              <a:latin typeface="Book Antiqua" panose="02040602050305030304" pitchFamily="18" charset="0"/>
            </a:endParaRPr>
          </a:p>
          <a:p>
            <a:pPr marL="285750" lvl="0" indent="-285750" algn="just">
              <a:buFont typeface="Arial" panose="020B0604020202020204" pitchFamily="34" charset="0"/>
              <a:buChar char="•"/>
            </a:pPr>
            <a:r>
              <a:rPr lang="en-US" sz="1400" dirty="0">
                <a:latin typeface="Book Antiqua" panose="02040602050305030304" pitchFamily="18" charset="0"/>
              </a:rPr>
              <a:t>ANSI, American National Standards Institute.</a:t>
            </a:r>
            <a:endParaRPr lang="es-EC" sz="1400" dirty="0">
              <a:latin typeface="Book Antiqua" panose="02040602050305030304" pitchFamily="18" charset="0"/>
            </a:endParaRPr>
          </a:p>
          <a:p>
            <a:pPr algn="just"/>
            <a:endParaRPr lang="es-EC" sz="1400" dirty="0" smtClean="0">
              <a:latin typeface="Book Antiqua" panose="02040602050305030304" pitchFamily="18" charset="0"/>
            </a:endParaRPr>
          </a:p>
          <a:p>
            <a:pPr algn="just"/>
            <a:r>
              <a:rPr lang="es-EC" sz="1400" b="1" dirty="0" smtClean="0">
                <a:latin typeface="Book Antiqua" panose="02040602050305030304" pitchFamily="18" charset="0"/>
              </a:rPr>
              <a:t>Eléctrica, Control e Instrumentación:</a:t>
            </a:r>
            <a:endParaRPr lang="es-EC" sz="1400" b="1" dirty="0">
              <a:latin typeface="Book Antiqua" panose="02040602050305030304" pitchFamily="18" charset="0"/>
            </a:endParaRPr>
          </a:p>
          <a:p>
            <a:pPr algn="just"/>
            <a:r>
              <a:rPr lang="es-EC" sz="1400" dirty="0">
                <a:latin typeface="Book Antiqua" panose="02040602050305030304" pitchFamily="18" charset="0"/>
              </a:rPr>
              <a:t> </a:t>
            </a:r>
          </a:p>
          <a:p>
            <a:pPr marL="285750" lvl="0" indent="-285750" algn="just">
              <a:buFont typeface="Arial" panose="020B0604020202020204" pitchFamily="34" charset="0"/>
              <a:buChar char="•"/>
            </a:pPr>
            <a:r>
              <a:rPr lang="en-US" sz="1400" dirty="0">
                <a:latin typeface="Book Antiqua" panose="02040602050305030304" pitchFamily="18" charset="0"/>
              </a:rPr>
              <a:t>ISA, International Society of Automation </a:t>
            </a:r>
            <a:endParaRPr lang="es-EC" sz="1400" dirty="0">
              <a:latin typeface="Book Antiqua" panose="02040602050305030304" pitchFamily="18" charset="0"/>
            </a:endParaRPr>
          </a:p>
          <a:p>
            <a:pPr marL="285750" lvl="0" indent="-285750" algn="just">
              <a:buFont typeface="Arial" panose="020B0604020202020204" pitchFamily="34" charset="0"/>
              <a:buChar char="•"/>
            </a:pPr>
            <a:r>
              <a:rPr lang="en-US" sz="1400" dirty="0">
                <a:latin typeface="Book Antiqua" panose="02040602050305030304" pitchFamily="18" charset="0"/>
              </a:rPr>
              <a:t>NEMA, National Electrical Manufacturers Association</a:t>
            </a:r>
            <a:endParaRPr lang="es-EC" sz="1400" dirty="0">
              <a:latin typeface="Book Antiqua" panose="02040602050305030304" pitchFamily="18" charset="0"/>
            </a:endParaRPr>
          </a:p>
          <a:p>
            <a:pPr marL="285750" lvl="0" indent="-285750" algn="just">
              <a:buFont typeface="Arial" panose="020B0604020202020204" pitchFamily="34" charset="0"/>
              <a:buChar char="•"/>
            </a:pPr>
            <a:r>
              <a:rPr lang="en-US" sz="1400" dirty="0">
                <a:latin typeface="Book Antiqua" panose="02040602050305030304" pitchFamily="18" charset="0"/>
              </a:rPr>
              <a:t>NFPA, National Fire Protection Association</a:t>
            </a:r>
            <a:endParaRPr lang="es-EC" sz="1400" dirty="0">
              <a:latin typeface="Book Antiqua" panose="02040602050305030304" pitchFamily="18" charset="0"/>
            </a:endParaRPr>
          </a:p>
          <a:p>
            <a:pPr marL="285750" lvl="0" indent="-285750" algn="just">
              <a:buFont typeface="Arial" panose="020B0604020202020204" pitchFamily="34" charset="0"/>
              <a:buChar char="•"/>
            </a:pPr>
            <a:r>
              <a:rPr lang="es-EC" sz="1400" dirty="0">
                <a:latin typeface="Book Antiqua" panose="02040602050305030304" pitchFamily="18" charset="0"/>
              </a:rPr>
              <a:t>NEC, Código Eléctrico Nacional.</a:t>
            </a:r>
          </a:p>
          <a:p>
            <a:pPr marL="285750" lvl="0" indent="-285750" algn="just">
              <a:buFont typeface="Arial" panose="020B0604020202020204" pitchFamily="34" charset="0"/>
              <a:buChar char="•"/>
            </a:pPr>
            <a:r>
              <a:rPr lang="en-US" sz="1400" dirty="0">
                <a:latin typeface="Book Antiqua" panose="02040602050305030304" pitchFamily="18" charset="0"/>
              </a:rPr>
              <a:t>IEEE, Institute of Electrical and Electronics Engineers.</a:t>
            </a:r>
            <a:endParaRPr lang="es-EC" sz="1400" dirty="0">
              <a:latin typeface="Book Antiqua" panose="02040602050305030304" pitchFamily="18" charset="0"/>
            </a:endParaRPr>
          </a:p>
          <a:p>
            <a:pPr marL="285750" lvl="0" indent="-285750" algn="just">
              <a:buFont typeface="Arial" panose="020B0604020202020204" pitchFamily="34" charset="0"/>
              <a:buChar char="•"/>
            </a:pPr>
            <a:r>
              <a:rPr lang="en-US" sz="1400" dirty="0">
                <a:latin typeface="Book Antiqua" panose="02040602050305030304" pitchFamily="18" charset="0"/>
              </a:rPr>
              <a:t>ICEA, Insulated Cable Engineers Association.</a:t>
            </a:r>
            <a:endParaRPr lang="es-EC" sz="1400" dirty="0">
              <a:latin typeface="Book Antiqua" panose="02040602050305030304" pitchFamily="18" charset="0"/>
            </a:endParaRPr>
          </a:p>
          <a:p>
            <a:pPr marL="285750" lvl="0" indent="-285750" algn="just">
              <a:buFont typeface="Arial" panose="020B0604020202020204" pitchFamily="34" charset="0"/>
              <a:buChar char="•"/>
            </a:pPr>
            <a:r>
              <a:rPr lang="en-US" sz="1400" dirty="0">
                <a:latin typeface="Book Antiqua" panose="02040602050305030304" pitchFamily="18" charset="0"/>
              </a:rPr>
              <a:t>UL, Underwriters Laboratories Inc.</a:t>
            </a:r>
            <a:endParaRPr lang="es-EC" sz="1400" dirty="0">
              <a:latin typeface="Book Antiqua" panose="02040602050305030304" pitchFamily="18" charset="0"/>
            </a:endParaRPr>
          </a:p>
          <a:p>
            <a:pPr marL="285750" lvl="0" indent="-285750" algn="just">
              <a:buFont typeface="Arial" panose="020B0604020202020204" pitchFamily="34" charset="0"/>
              <a:buChar char="•"/>
            </a:pPr>
            <a:r>
              <a:rPr lang="en-US" sz="1400" dirty="0">
                <a:latin typeface="Book Antiqua" panose="02040602050305030304" pitchFamily="18" charset="0"/>
              </a:rPr>
              <a:t>ANSI, American National Standards Institute.</a:t>
            </a:r>
            <a:endParaRPr lang="es-EC" sz="1400" dirty="0">
              <a:latin typeface="Book Antiqua" panose="02040602050305030304" pitchFamily="18" charset="0"/>
            </a:endParaRPr>
          </a:p>
        </p:txBody>
      </p:sp>
    </p:spTree>
    <p:extLst>
      <p:ext uri="{BB962C8B-B14F-4D97-AF65-F5344CB8AC3E}">
        <p14:creationId xmlns:p14="http://schemas.microsoft.com/office/powerpoint/2010/main" val="2269890462"/>
      </p:ext>
    </p:extLst>
  </p:cSld>
  <p:clrMapOvr>
    <a:masterClrMapping/>
  </p:clrMapOvr>
  <p:transition spd="med">
    <p:pull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436096" y="487705"/>
            <a:ext cx="3456384"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196752"/>
            <a:ext cx="6336704" cy="5262979"/>
          </a:xfrm>
          <a:prstGeom prst="rect">
            <a:avLst/>
          </a:prstGeom>
          <a:noFill/>
        </p:spPr>
        <p:txBody>
          <a:bodyPr wrap="square" rtlCol="0">
            <a:spAutoFit/>
          </a:bodyPr>
          <a:lstStyle/>
          <a:p>
            <a:pPr algn="just"/>
            <a:r>
              <a:rPr lang="es-EC" sz="1400" b="1" dirty="0" smtClean="0">
                <a:latin typeface="Book Antiqua" panose="02040602050305030304" pitchFamily="18" charset="0"/>
              </a:rPr>
              <a:t>Ingeniería Conceptual</a:t>
            </a:r>
          </a:p>
          <a:p>
            <a:pPr marL="285750" indent="-285750" algn="just">
              <a:buFont typeface="Arial" panose="020B0604020202020204" pitchFamily="34" charset="0"/>
              <a:buChar char="•"/>
            </a:pPr>
            <a:r>
              <a:rPr lang="en-US" sz="1400" dirty="0" err="1" smtClean="0">
                <a:latin typeface="Book Antiqua" panose="02040602050305030304" pitchFamily="18" charset="0"/>
              </a:rPr>
              <a:t>Formulación</a:t>
            </a:r>
            <a:r>
              <a:rPr lang="en-US" sz="1400" dirty="0" smtClean="0">
                <a:latin typeface="Book Antiqua" panose="02040602050305030304" pitchFamily="18" charset="0"/>
              </a:rPr>
              <a:t> de </a:t>
            </a:r>
            <a:r>
              <a:rPr lang="en-US" sz="1400" dirty="0" err="1" smtClean="0">
                <a:latin typeface="Book Antiqua" panose="02040602050305030304" pitchFamily="18" charset="0"/>
              </a:rPr>
              <a:t>requerimientos</a:t>
            </a:r>
            <a:r>
              <a:rPr lang="en-US" sz="1400" dirty="0" smtClean="0">
                <a:latin typeface="Book Antiqua" panose="02040602050305030304" pitchFamily="18" charset="0"/>
              </a:rPr>
              <a:t> técnicos del PCR </a:t>
            </a:r>
            <a:r>
              <a:rPr lang="en-US" sz="1400" dirty="0" err="1">
                <a:latin typeface="Book Antiqua" panose="02040602050305030304" pitchFamily="18" charset="0"/>
              </a:rPr>
              <a:t>c</a:t>
            </a:r>
            <a:r>
              <a:rPr lang="en-US" sz="1400" dirty="0" err="1" smtClean="0">
                <a:latin typeface="Book Antiqua" panose="02040602050305030304" pitchFamily="18" charset="0"/>
              </a:rPr>
              <a:t>ontenerizado</a:t>
            </a:r>
            <a:endParaRPr lang="en-US" sz="1400" dirty="0" smtClean="0">
              <a:latin typeface="Book Antiqua" panose="02040602050305030304" pitchFamily="18" charset="0"/>
            </a:endParaRPr>
          </a:p>
          <a:p>
            <a:pPr marL="285750" indent="-285750" algn="just">
              <a:buFont typeface="Arial" panose="020B0604020202020204" pitchFamily="34" charset="0"/>
              <a:buChar char="•"/>
            </a:pPr>
            <a:r>
              <a:rPr lang="en-US" sz="1400" dirty="0" err="1" smtClean="0">
                <a:latin typeface="Book Antiqua" panose="02040602050305030304" pitchFamily="18" charset="0"/>
              </a:rPr>
              <a:t>Prototipo</a:t>
            </a:r>
            <a:r>
              <a:rPr lang="en-US" sz="1400" dirty="0" smtClean="0">
                <a:latin typeface="Book Antiqua" panose="02040602050305030304" pitchFamily="18" charset="0"/>
              </a:rPr>
              <a:t> y </a:t>
            </a:r>
            <a:r>
              <a:rPr lang="en-US" sz="1400" dirty="0" err="1" smtClean="0">
                <a:latin typeface="Book Antiqua" panose="02040602050305030304" pitchFamily="18" charset="0"/>
              </a:rPr>
              <a:t>planteamiento</a:t>
            </a:r>
            <a:r>
              <a:rPr lang="en-US" sz="1400" dirty="0" smtClean="0">
                <a:latin typeface="Book Antiqua" panose="02040602050305030304" pitchFamily="18" charset="0"/>
              </a:rPr>
              <a:t> de </a:t>
            </a:r>
            <a:r>
              <a:rPr lang="en-US" sz="1400" dirty="0" err="1" smtClean="0">
                <a:latin typeface="Book Antiqua" panose="02040602050305030304" pitchFamily="18" charset="0"/>
              </a:rPr>
              <a:t>filosofía</a:t>
            </a:r>
            <a:r>
              <a:rPr lang="en-US" sz="1400" dirty="0" smtClean="0">
                <a:latin typeface="Book Antiqua" panose="02040602050305030304" pitchFamily="18" charset="0"/>
              </a:rPr>
              <a:t> de </a:t>
            </a:r>
            <a:r>
              <a:rPr lang="en-US" sz="1400" dirty="0" err="1" smtClean="0">
                <a:latin typeface="Book Antiqua" panose="02040602050305030304" pitchFamily="18" charset="0"/>
              </a:rPr>
              <a:t>operación</a:t>
            </a:r>
            <a:endParaRPr lang="en-US" sz="1400" dirty="0" smtClean="0">
              <a:latin typeface="Book Antiqua" panose="02040602050305030304" pitchFamily="18" charset="0"/>
            </a:endParaRPr>
          </a:p>
          <a:p>
            <a:pPr marL="285750" indent="-285750" algn="just">
              <a:buFont typeface="Arial" panose="020B0604020202020204" pitchFamily="34" charset="0"/>
              <a:buChar char="•"/>
            </a:pPr>
            <a:endParaRPr lang="en-US" sz="1400" dirty="0" smtClean="0">
              <a:latin typeface="Book Antiqua" panose="02040602050305030304" pitchFamily="18" charset="0"/>
            </a:endParaRPr>
          </a:p>
          <a:p>
            <a:pPr algn="just"/>
            <a:r>
              <a:rPr lang="en-US" sz="1400" b="1" dirty="0" err="1" smtClean="0">
                <a:latin typeface="Book Antiqua" panose="02040602050305030304" pitchFamily="18" charset="0"/>
              </a:rPr>
              <a:t>Ingeniería</a:t>
            </a:r>
            <a:r>
              <a:rPr lang="en-US" sz="1400" b="1" dirty="0" smtClean="0">
                <a:latin typeface="Book Antiqua" panose="02040602050305030304" pitchFamily="18" charset="0"/>
              </a:rPr>
              <a:t> </a:t>
            </a:r>
            <a:r>
              <a:rPr lang="en-US" sz="1400" b="1" dirty="0" err="1" smtClean="0">
                <a:latin typeface="Book Antiqua" panose="02040602050305030304" pitchFamily="18" charset="0"/>
              </a:rPr>
              <a:t>Básica</a:t>
            </a:r>
            <a:endParaRPr lang="en-US" sz="1400" b="1" dirty="0" smtClean="0">
              <a:latin typeface="Book Antiqua" panose="02040602050305030304" pitchFamily="18" charset="0"/>
            </a:endParaRPr>
          </a:p>
          <a:p>
            <a:pPr marL="285750" indent="-285750" algn="just">
              <a:buFont typeface="Arial" panose="020B0604020202020204" pitchFamily="34" charset="0"/>
              <a:buChar char="•"/>
            </a:pPr>
            <a:r>
              <a:rPr lang="en-US" sz="1400" dirty="0" err="1" smtClean="0">
                <a:latin typeface="Book Antiqua" panose="02040602050305030304" pitchFamily="18" charset="0"/>
              </a:rPr>
              <a:t>Soporte</a:t>
            </a:r>
            <a:r>
              <a:rPr lang="en-US" sz="1400" dirty="0" smtClean="0">
                <a:latin typeface="Book Antiqua" panose="02040602050305030304" pitchFamily="18" charset="0"/>
              </a:rPr>
              <a:t> </a:t>
            </a:r>
            <a:r>
              <a:rPr lang="en-US" sz="1400" dirty="0" err="1" smtClean="0">
                <a:latin typeface="Book Antiqua" panose="02040602050305030304" pitchFamily="18" charset="0"/>
              </a:rPr>
              <a:t>mecánico</a:t>
            </a:r>
            <a:r>
              <a:rPr lang="en-US" sz="1400" dirty="0" smtClean="0">
                <a:latin typeface="Book Antiqua" panose="02040602050305030304" pitchFamily="18" charset="0"/>
              </a:rPr>
              <a:t>, civil y </a:t>
            </a:r>
            <a:r>
              <a:rPr lang="en-US" sz="1400" dirty="0" err="1" smtClean="0">
                <a:latin typeface="Book Antiqua" panose="02040602050305030304" pitchFamily="18" charset="0"/>
              </a:rPr>
              <a:t>arquitectónico</a:t>
            </a:r>
            <a:endParaRPr lang="en-US" sz="1400" dirty="0" smtClean="0">
              <a:latin typeface="Book Antiqua" panose="02040602050305030304" pitchFamily="18" charset="0"/>
            </a:endParaRPr>
          </a:p>
          <a:p>
            <a:pPr marL="285750" indent="-285750" algn="just">
              <a:buFont typeface="Arial" panose="020B0604020202020204" pitchFamily="34" charset="0"/>
              <a:buChar char="•"/>
            </a:pPr>
            <a:r>
              <a:rPr lang="en-US" sz="1400" dirty="0" err="1" smtClean="0">
                <a:latin typeface="Book Antiqua" panose="02040602050305030304" pitchFamily="18" charset="0"/>
              </a:rPr>
              <a:t>Desarrollo</a:t>
            </a:r>
            <a:r>
              <a:rPr lang="en-US" sz="1400" dirty="0" smtClean="0">
                <a:latin typeface="Book Antiqua" panose="02040602050305030304" pitchFamily="18" charset="0"/>
              </a:rPr>
              <a:t> de </a:t>
            </a:r>
            <a:r>
              <a:rPr lang="en-US" sz="1400" dirty="0" err="1" smtClean="0">
                <a:latin typeface="Book Antiqua" panose="02040602050305030304" pitchFamily="18" charset="0"/>
              </a:rPr>
              <a:t>lista</a:t>
            </a:r>
            <a:r>
              <a:rPr lang="en-US" sz="1400" dirty="0" smtClean="0">
                <a:latin typeface="Book Antiqua" panose="02040602050305030304" pitchFamily="18" charset="0"/>
              </a:rPr>
              <a:t> de </a:t>
            </a:r>
            <a:r>
              <a:rPr lang="en-US" sz="1400" dirty="0" err="1" smtClean="0">
                <a:latin typeface="Book Antiqua" panose="02040602050305030304" pitchFamily="18" charset="0"/>
              </a:rPr>
              <a:t>equipos</a:t>
            </a:r>
            <a:endParaRPr lang="en-US" sz="1400" dirty="0" smtClean="0">
              <a:latin typeface="Book Antiqua" panose="02040602050305030304" pitchFamily="18" charset="0"/>
            </a:endParaRPr>
          </a:p>
          <a:p>
            <a:pPr marL="285750" indent="-285750" algn="just">
              <a:buFont typeface="Arial" panose="020B0604020202020204" pitchFamily="34" charset="0"/>
              <a:buChar char="•"/>
            </a:pPr>
            <a:r>
              <a:rPr lang="en-US" sz="1400" dirty="0" err="1" smtClean="0">
                <a:latin typeface="Book Antiqua" panose="02040602050305030304" pitchFamily="18" charset="0"/>
              </a:rPr>
              <a:t>Dise</a:t>
            </a:r>
            <a:r>
              <a:rPr lang="es-EC" sz="1400" dirty="0">
                <a:latin typeface="Book Antiqua" panose="02040602050305030304" pitchFamily="18" charset="0"/>
              </a:rPr>
              <a:t>ñ</a:t>
            </a:r>
            <a:r>
              <a:rPr lang="en-US" sz="1400" dirty="0" smtClean="0">
                <a:latin typeface="Book Antiqua" panose="02040602050305030304" pitchFamily="18" charset="0"/>
              </a:rPr>
              <a:t>o de </a:t>
            </a:r>
            <a:r>
              <a:rPr lang="en-US" sz="1400" dirty="0" err="1" smtClean="0">
                <a:latin typeface="Book Antiqua" panose="02040602050305030304" pitchFamily="18" charset="0"/>
              </a:rPr>
              <a:t>iluminación</a:t>
            </a:r>
            <a:r>
              <a:rPr lang="en-US" sz="1400" dirty="0" smtClean="0">
                <a:latin typeface="Book Antiqua" panose="02040602050305030304" pitchFamily="18" charset="0"/>
              </a:rPr>
              <a:t> </a:t>
            </a:r>
            <a:r>
              <a:rPr lang="en-US" sz="1400" dirty="0" err="1" smtClean="0">
                <a:latin typeface="Book Antiqua" panose="02040602050305030304" pitchFamily="18" charset="0"/>
              </a:rPr>
              <a:t>interna</a:t>
            </a:r>
            <a:r>
              <a:rPr lang="en-US" sz="1400" dirty="0" smtClean="0">
                <a:latin typeface="Book Antiqua" panose="02040602050305030304" pitchFamily="18" charset="0"/>
              </a:rPr>
              <a:t>, </a:t>
            </a:r>
            <a:r>
              <a:rPr lang="en-US" sz="1400" dirty="0" err="1" smtClean="0">
                <a:latin typeface="Book Antiqua" panose="02040602050305030304" pitchFamily="18" charset="0"/>
              </a:rPr>
              <a:t>externa</a:t>
            </a:r>
            <a:r>
              <a:rPr lang="en-US" sz="1400" dirty="0" smtClean="0">
                <a:latin typeface="Book Antiqua" panose="02040602050305030304" pitchFamily="18" charset="0"/>
              </a:rPr>
              <a:t> y de </a:t>
            </a:r>
            <a:r>
              <a:rPr lang="en-US" sz="1400" dirty="0" err="1" smtClean="0">
                <a:latin typeface="Book Antiqua" panose="02040602050305030304" pitchFamily="18" charset="0"/>
              </a:rPr>
              <a:t>emergencia</a:t>
            </a:r>
            <a:endParaRPr lang="en-US" sz="1400" dirty="0" smtClean="0">
              <a:latin typeface="Book Antiqua" panose="02040602050305030304" pitchFamily="18" charset="0"/>
            </a:endParaRPr>
          </a:p>
          <a:p>
            <a:pPr marL="285750" indent="-285750" algn="just">
              <a:buFont typeface="Arial" panose="020B0604020202020204" pitchFamily="34" charset="0"/>
              <a:buChar char="•"/>
            </a:pPr>
            <a:r>
              <a:rPr lang="en-US" sz="1400" dirty="0" smtClean="0">
                <a:latin typeface="Book Antiqua" panose="02040602050305030304" pitchFamily="18" charset="0"/>
              </a:rPr>
              <a:t>Especificación de </a:t>
            </a:r>
            <a:r>
              <a:rPr lang="en-US" sz="1400" dirty="0" err="1" smtClean="0">
                <a:latin typeface="Book Antiqua" panose="02040602050305030304" pitchFamily="18" charset="0"/>
              </a:rPr>
              <a:t>sistema</a:t>
            </a:r>
            <a:r>
              <a:rPr lang="en-US" sz="1400" dirty="0" smtClean="0">
                <a:latin typeface="Book Antiqua" panose="02040602050305030304" pitchFamily="18" charset="0"/>
              </a:rPr>
              <a:t> de </a:t>
            </a:r>
            <a:r>
              <a:rPr lang="en-US" sz="1400" dirty="0" err="1" smtClean="0">
                <a:latin typeface="Book Antiqua" panose="02040602050305030304" pitchFamily="18" charset="0"/>
              </a:rPr>
              <a:t>tomas</a:t>
            </a:r>
            <a:r>
              <a:rPr lang="en-US" sz="1400" dirty="0" smtClean="0">
                <a:latin typeface="Book Antiqua" panose="02040602050305030304" pitchFamily="18" charset="0"/>
              </a:rPr>
              <a:t> de </a:t>
            </a:r>
            <a:r>
              <a:rPr lang="en-US" sz="1400" dirty="0" err="1" smtClean="0">
                <a:latin typeface="Book Antiqua" panose="02040602050305030304" pitchFamily="18" charset="0"/>
              </a:rPr>
              <a:t>energía</a:t>
            </a:r>
            <a:endParaRPr lang="en-US" sz="1400" dirty="0" smtClean="0">
              <a:latin typeface="Book Antiqua" panose="02040602050305030304" pitchFamily="18" charset="0"/>
            </a:endParaRPr>
          </a:p>
          <a:p>
            <a:pPr marL="285750" indent="-285750" algn="just">
              <a:buFont typeface="Arial" panose="020B0604020202020204" pitchFamily="34" charset="0"/>
              <a:buChar char="•"/>
            </a:pPr>
            <a:r>
              <a:rPr lang="en-US" sz="1400" dirty="0" smtClean="0">
                <a:latin typeface="Book Antiqua" panose="02040602050305030304" pitchFamily="18" charset="0"/>
              </a:rPr>
              <a:t>Especificación de </a:t>
            </a:r>
            <a:r>
              <a:rPr lang="en-US" sz="1400" dirty="0" err="1" smtClean="0">
                <a:latin typeface="Book Antiqua" panose="02040602050305030304" pitchFamily="18" charset="0"/>
              </a:rPr>
              <a:t>sistema</a:t>
            </a:r>
            <a:r>
              <a:rPr lang="en-US" sz="1400" dirty="0" smtClean="0">
                <a:latin typeface="Book Antiqua" panose="02040602050305030304" pitchFamily="18" charset="0"/>
              </a:rPr>
              <a:t> de </a:t>
            </a:r>
            <a:r>
              <a:rPr lang="en-US" sz="1400" dirty="0" err="1" smtClean="0">
                <a:latin typeface="Book Antiqua" panose="02040602050305030304" pitchFamily="18" charset="0"/>
              </a:rPr>
              <a:t>climatización</a:t>
            </a:r>
            <a:endParaRPr lang="en-US" sz="1400" dirty="0" smtClean="0">
              <a:latin typeface="Book Antiqua" panose="02040602050305030304" pitchFamily="18" charset="0"/>
            </a:endParaRPr>
          </a:p>
          <a:p>
            <a:pPr marL="285750" indent="-285750" algn="just">
              <a:buFont typeface="Arial" panose="020B0604020202020204" pitchFamily="34" charset="0"/>
              <a:buChar char="•"/>
            </a:pPr>
            <a:r>
              <a:rPr lang="en-US" sz="1400" dirty="0" smtClean="0">
                <a:latin typeface="Book Antiqua" panose="02040602050305030304" pitchFamily="18" charset="0"/>
              </a:rPr>
              <a:t>Especificación para </a:t>
            </a:r>
            <a:r>
              <a:rPr lang="en-US" sz="1400" dirty="0" err="1" smtClean="0">
                <a:latin typeface="Book Antiqua" panose="02040602050305030304" pitchFamily="18" charset="0"/>
              </a:rPr>
              <a:t>respaldo</a:t>
            </a:r>
            <a:r>
              <a:rPr lang="en-US" sz="1400" dirty="0" smtClean="0">
                <a:latin typeface="Book Antiqua" panose="02040602050305030304" pitchFamily="18" charset="0"/>
              </a:rPr>
              <a:t> de </a:t>
            </a:r>
            <a:r>
              <a:rPr lang="en-US" sz="1400" dirty="0" err="1" smtClean="0">
                <a:latin typeface="Book Antiqua" panose="02040602050305030304" pitchFamily="18" charset="0"/>
              </a:rPr>
              <a:t>energía</a:t>
            </a:r>
            <a:endParaRPr lang="en-US" sz="1400" dirty="0" smtClean="0">
              <a:latin typeface="Book Antiqua" panose="02040602050305030304" pitchFamily="18" charset="0"/>
            </a:endParaRPr>
          </a:p>
          <a:p>
            <a:pPr marL="285750" indent="-285750" algn="just">
              <a:buFont typeface="Arial" panose="020B0604020202020204" pitchFamily="34" charset="0"/>
              <a:buChar char="•"/>
            </a:pPr>
            <a:r>
              <a:rPr lang="en-US" sz="1400" dirty="0" smtClean="0">
                <a:latin typeface="Book Antiqua" panose="02040602050305030304" pitchFamily="18" charset="0"/>
              </a:rPr>
              <a:t>Especificación de switchgear</a:t>
            </a:r>
          </a:p>
          <a:p>
            <a:pPr marL="285750" indent="-285750" algn="just">
              <a:buFont typeface="Arial" panose="020B0604020202020204" pitchFamily="34" charset="0"/>
              <a:buChar char="•"/>
            </a:pPr>
            <a:r>
              <a:rPr lang="en-US" sz="1400" dirty="0" err="1" smtClean="0">
                <a:latin typeface="Book Antiqua" panose="02040602050305030304" pitchFamily="18" charset="0"/>
              </a:rPr>
              <a:t>Diseno</a:t>
            </a:r>
            <a:r>
              <a:rPr lang="en-US" sz="1400" dirty="0" smtClean="0">
                <a:latin typeface="Book Antiqua" panose="02040602050305030304" pitchFamily="18" charset="0"/>
              </a:rPr>
              <a:t> de </a:t>
            </a:r>
            <a:r>
              <a:rPr lang="en-US" sz="1400" dirty="0" err="1" smtClean="0">
                <a:latin typeface="Book Antiqua" panose="02040602050305030304" pitchFamily="18" charset="0"/>
              </a:rPr>
              <a:t>sistema</a:t>
            </a:r>
            <a:r>
              <a:rPr lang="en-US" sz="1400" dirty="0" smtClean="0">
                <a:latin typeface="Book Antiqua" panose="02040602050305030304" pitchFamily="18" charset="0"/>
              </a:rPr>
              <a:t> de </a:t>
            </a:r>
            <a:r>
              <a:rPr lang="en-US" sz="1400" dirty="0" err="1" smtClean="0">
                <a:latin typeface="Book Antiqua" panose="02040602050305030304" pitchFamily="18" charset="0"/>
              </a:rPr>
              <a:t>detección</a:t>
            </a:r>
            <a:r>
              <a:rPr lang="en-US" sz="1400" dirty="0" smtClean="0">
                <a:latin typeface="Book Antiqua" panose="02040602050305030304" pitchFamily="18" charset="0"/>
              </a:rPr>
              <a:t> y </a:t>
            </a:r>
            <a:r>
              <a:rPr lang="en-US" sz="1400" dirty="0" err="1" smtClean="0">
                <a:latin typeface="Book Antiqua" panose="02040602050305030304" pitchFamily="18" charset="0"/>
              </a:rPr>
              <a:t>extinción</a:t>
            </a:r>
            <a:r>
              <a:rPr lang="en-US" sz="1400" dirty="0" smtClean="0">
                <a:latin typeface="Book Antiqua" panose="02040602050305030304" pitchFamily="18" charset="0"/>
              </a:rPr>
              <a:t> de </a:t>
            </a:r>
            <a:r>
              <a:rPr lang="en-US" sz="1400" dirty="0" err="1" smtClean="0">
                <a:latin typeface="Book Antiqua" panose="02040602050305030304" pitchFamily="18" charset="0"/>
              </a:rPr>
              <a:t>incendios</a:t>
            </a:r>
            <a:endParaRPr lang="en-US" sz="1400" dirty="0" smtClean="0">
              <a:latin typeface="Book Antiqua" panose="02040602050305030304" pitchFamily="18" charset="0"/>
            </a:endParaRPr>
          </a:p>
          <a:p>
            <a:pPr marL="285750" indent="-285750" algn="just">
              <a:buFont typeface="Arial" panose="020B0604020202020204" pitchFamily="34" charset="0"/>
              <a:buChar char="•"/>
            </a:pPr>
            <a:r>
              <a:rPr lang="en-US" sz="1400" dirty="0" smtClean="0">
                <a:latin typeface="Book Antiqua" panose="02040602050305030304" pitchFamily="18" charset="0"/>
              </a:rPr>
              <a:t>Especificación de </a:t>
            </a:r>
            <a:r>
              <a:rPr lang="en-US" sz="1400" dirty="0" err="1" smtClean="0">
                <a:latin typeface="Book Antiqua" panose="02040602050305030304" pitchFamily="18" charset="0"/>
              </a:rPr>
              <a:t>tablero</a:t>
            </a:r>
            <a:r>
              <a:rPr lang="en-US" sz="1400" dirty="0" smtClean="0">
                <a:latin typeface="Book Antiqua" panose="02040602050305030304" pitchFamily="18" charset="0"/>
              </a:rPr>
              <a:t> de </a:t>
            </a:r>
            <a:r>
              <a:rPr lang="en-US" sz="1400" dirty="0" err="1" smtClean="0">
                <a:latin typeface="Book Antiqua" panose="02040602050305030304" pitchFamily="18" charset="0"/>
              </a:rPr>
              <a:t>comunicaciones</a:t>
            </a:r>
            <a:endParaRPr lang="en-US" sz="1400" dirty="0" smtClean="0">
              <a:latin typeface="Book Antiqua" panose="02040602050305030304" pitchFamily="18" charset="0"/>
            </a:endParaRPr>
          </a:p>
          <a:p>
            <a:pPr marL="285750" indent="-285750" algn="just">
              <a:buFont typeface="Arial" panose="020B0604020202020204" pitchFamily="34" charset="0"/>
              <a:buChar char="•"/>
            </a:pPr>
            <a:r>
              <a:rPr lang="en-US" sz="1400" dirty="0" smtClean="0">
                <a:latin typeface="Book Antiqua" panose="02040602050305030304" pitchFamily="18" charset="0"/>
              </a:rPr>
              <a:t>Especificación de </a:t>
            </a:r>
            <a:r>
              <a:rPr lang="en-US" sz="1400" dirty="0" err="1" smtClean="0">
                <a:latin typeface="Book Antiqua" panose="02040602050305030304" pitchFamily="18" charset="0"/>
              </a:rPr>
              <a:t>tableros</a:t>
            </a:r>
            <a:r>
              <a:rPr lang="en-US" sz="1400" dirty="0" smtClean="0">
                <a:latin typeface="Book Antiqua" panose="02040602050305030304" pitchFamily="18" charset="0"/>
              </a:rPr>
              <a:t> de </a:t>
            </a:r>
            <a:r>
              <a:rPr lang="en-US" sz="1400" dirty="0" err="1" smtClean="0">
                <a:latin typeface="Book Antiqua" panose="02040602050305030304" pitchFamily="18" charset="0"/>
              </a:rPr>
              <a:t>distribución</a:t>
            </a:r>
            <a:endParaRPr lang="en-US" sz="1400" dirty="0" smtClean="0">
              <a:latin typeface="Book Antiqua" panose="02040602050305030304" pitchFamily="18" charset="0"/>
            </a:endParaRPr>
          </a:p>
          <a:p>
            <a:pPr marL="285750" indent="-285750" algn="just">
              <a:buFont typeface="Arial" panose="020B0604020202020204" pitchFamily="34" charset="0"/>
              <a:buChar char="•"/>
            </a:pPr>
            <a:r>
              <a:rPr lang="en-US" sz="1400" dirty="0" err="1" smtClean="0">
                <a:latin typeface="Book Antiqua" panose="02040602050305030304" pitchFamily="18" charset="0"/>
              </a:rPr>
              <a:t>Desarrollo</a:t>
            </a:r>
            <a:r>
              <a:rPr lang="en-US" sz="1400" dirty="0" smtClean="0">
                <a:latin typeface="Book Antiqua" panose="02040602050305030304" pitchFamily="18" charset="0"/>
              </a:rPr>
              <a:t> de </a:t>
            </a:r>
            <a:r>
              <a:rPr lang="en-US" sz="1400" dirty="0" err="1" smtClean="0">
                <a:latin typeface="Book Antiqua" panose="02040602050305030304" pitchFamily="18" charset="0"/>
              </a:rPr>
              <a:t>lista</a:t>
            </a:r>
            <a:r>
              <a:rPr lang="en-US" sz="1400" dirty="0" smtClean="0">
                <a:latin typeface="Book Antiqua" panose="02040602050305030304" pitchFamily="18" charset="0"/>
              </a:rPr>
              <a:t> de </a:t>
            </a:r>
            <a:r>
              <a:rPr lang="en-US" sz="1400" dirty="0" err="1" smtClean="0">
                <a:latin typeface="Book Antiqua" panose="02040602050305030304" pitchFamily="18" charset="0"/>
              </a:rPr>
              <a:t>cargas</a:t>
            </a:r>
            <a:endParaRPr lang="en-US" sz="1400" dirty="0" smtClean="0">
              <a:latin typeface="Book Antiqua" panose="02040602050305030304" pitchFamily="18" charset="0"/>
            </a:endParaRPr>
          </a:p>
          <a:p>
            <a:pPr marL="285750" indent="-285750" algn="just">
              <a:buFont typeface="Arial" panose="020B0604020202020204" pitchFamily="34" charset="0"/>
              <a:buChar char="•"/>
            </a:pPr>
            <a:r>
              <a:rPr lang="en-US" sz="1400" dirty="0" smtClean="0">
                <a:latin typeface="Book Antiqua" panose="02040602050305030304" pitchFamily="18" charset="0"/>
              </a:rPr>
              <a:t>Especificación de </a:t>
            </a:r>
            <a:r>
              <a:rPr lang="en-US" sz="1400" dirty="0" err="1" smtClean="0">
                <a:latin typeface="Book Antiqua" panose="02040602050305030304" pitchFamily="18" charset="0"/>
              </a:rPr>
              <a:t>transformador</a:t>
            </a:r>
            <a:endParaRPr lang="en-US" sz="1400" dirty="0" smtClean="0">
              <a:latin typeface="Book Antiqua" panose="02040602050305030304" pitchFamily="18" charset="0"/>
            </a:endParaRPr>
          </a:p>
          <a:p>
            <a:pPr marL="285750" indent="-285750" algn="just">
              <a:buFont typeface="Arial" panose="020B0604020202020204" pitchFamily="34" charset="0"/>
              <a:buChar char="•"/>
            </a:pPr>
            <a:r>
              <a:rPr lang="en-US" sz="1400" dirty="0" smtClean="0">
                <a:latin typeface="Book Antiqua" panose="02040602050305030304" pitchFamily="18" charset="0"/>
              </a:rPr>
              <a:t>Especificación de cables eléctricos, de </a:t>
            </a:r>
            <a:r>
              <a:rPr lang="en-US" sz="1400" dirty="0" err="1" smtClean="0">
                <a:latin typeface="Book Antiqua" panose="02040602050305030304" pitchFamily="18" charset="0"/>
              </a:rPr>
              <a:t>instrumentación</a:t>
            </a:r>
            <a:r>
              <a:rPr lang="en-US" sz="1400" dirty="0" smtClean="0">
                <a:latin typeface="Book Antiqua" panose="02040602050305030304" pitchFamily="18" charset="0"/>
              </a:rPr>
              <a:t> y control</a:t>
            </a:r>
          </a:p>
          <a:p>
            <a:pPr marL="285750" indent="-285750" algn="just">
              <a:buFont typeface="Arial" panose="020B0604020202020204" pitchFamily="34" charset="0"/>
              <a:buChar char="•"/>
            </a:pPr>
            <a:r>
              <a:rPr lang="en-US" sz="1400" dirty="0" smtClean="0">
                <a:latin typeface="Book Antiqua" panose="02040602050305030304" pitchFamily="18" charset="0"/>
              </a:rPr>
              <a:t>Especificación de </a:t>
            </a:r>
            <a:r>
              <a:rPr lang="en-US" sz="1400" dirty="0" err="1" smtClean="0">
                <a:latin typeface="Book Antiqua" panose="02040602050305030304" pitchFamily="18" charset="0"/>
              </a:rPr>
              <a:t>bandejas</a:t>
            </a:r>
            <a:r>
              <a:rPr lang="en-US" sz="1400" dirty="0" smtClean="0">
                <a:latin typeface="Book Antiqua" panose="02040602050305030304" pitchFamily="18" charset="0"/>
              </a:rPr>
              <a:t> y conduit</a:t>
            </a:r>
          </a:p>
          <a:p>
            <a:pPr marL="285750" indent="-285750" algn="just">
              <a:buFont typeface="Arial" panose="020B0604020202020204" pitchFamily="34" charset="0"/>
              <a:buChar char="•"/>
            </a:pPr>
            <a:r>
              <a:rPr lang="en-US" sz="1400" dirty="0" smtClean="0">
                <a:latin typeface="Book Antiqua" panose="02040602050305030304" pitchFamily="18" charset="0"/>
              </a:rPr>
              <a:t>Especificación de </a:t>
            </a:r>
            <a:r>
              <a:rPr lang="en-US" sz="1400" dirty="0" err="1" smtClean="0">
                <a:latin typeface="Book Antiqua" panose="02040602050305030304" pitchFamily="18" charset="0"/>
              </a:rPr>
              <a:t>rutas</a:t>
            </a:r>
            <a:r>
              <a:rPr lang="en-US" sz="1400" dirty="0" smtClean="0">
                <a:latin typeface="Book Antiqua" panose="02040602050305030304" pitchFamily="18" charset="0"/>
              </a:rPr>
              <a:t> de </a:t>
            </a:r>
            <a:r>
              <a:rPr lang="en-US" sz="1400" dirty="0" err="1" smtClean="0">
                <a:latin typeface="Book Antiqua" panose="02040602050305030304" pitchFamily="18" charset="0"/>
              </a:rPr>
              <a:t>cableado</a:t>
            </a:r>
            <a:endParaRPr lang="en-US" sz="1400" dirty="0" smtClean="0">
              <a:latin typeface="Book Antiqua" panose="02040602050305030304" pitchFamily="18" charset="0"/>
            </a:endParaRPr>
          </a:p>
          <a:p>
            <a:pPr marL="285750" indent="-285750" algn="just">
              <a:buFont typeface="Arial" panose="020B0604020202020204" pitchFamily="34" charset="0"/>
              <a:buChar char="•"/>
            </a:pPr>
            <a:r>
              <a:rPr lang="en-US" sz="1400" dirty="0" smtClean="0">
                <a:latin typeface="Book Antiqua" panose="02040602050305030304" pitchFamily="18" charset="0"/>
              </a:rPr>
              <a:t>Especificación de </a:t>
            </a:r>
            <a:r>
              <a:rPr lang="en-US" sz="1400" dirty="0" err="1" smtClean="0">
                <a:latin typeface="Book Antiqua" panose="02040602050305030304" pitchFamily="18" charset="0"/>
              </a:rPr>
              <a:t>sistema</a:t>
            </a:r>
            <a:r>
              <a:rPr lang="en-US" sz="1400" dirty="0" smtClean="0">
                <a:latin typeface="Book Antiqua" panose="02040602050305030304" pitchFamily="18" charset="0"/>
              </a:rPr>
              <a:t> de </a:t>
            </a:r>
            <a:r>
              <a:rPr lang="en-US" sz="1400" dirty="0" err="1" smtClean="0">
                <a:latin typeface="Book Antiqua" panose="02040602050305030304" pitchFamily="18" charset="0"/>
              </a:rPr>
              <a:t>puesta</a:t>
            </a:r>
            <a:r>
              <a:rPr lang="en-US" sz="1400" dirty="0" smtClean="0">
                <a:latin typeface="Book Antiqua" panose="02040602050305030304" pitchFamily="18" charset="0"/>
              </a:rPr>
              <a:t> a </a:t>
            </a:r>
            <a:r>
              <a:rPr lang="en-US" sz="1400" dirty="0" err="1" smtClean="0">
                <a:latin typeface="Book Antiqua" panose="02040602050305030304" pitchFamily="18" charset="0"/>
              </a:rPr>
              <a:t>tierra</a:t>
            </a:r>
            <a:endParaRPr lang="en-US" sz="1400" dirty="0" smtClean="0">
              <a:latin typeface="Book Antiqua" panose="02040602050305030304" pitchFamily="18" charset="0"/>
            </a:endParaRPr>
          </a:p>
          <a:p>
            <a:pPr marL="285750" indent="-285750" algn="just">
              <a:buFont typeface="Arial" panose="020B0604020202020204" pitchFamily="34" charset="0"/>
              <a:buChar char="•"/>
            </a:pPr>
            <a:endParaRPr lang="en-US" sz="1400" dirty="0" smtClean="0">
              <a:latin typeface="Book Antiqua" panose="02040602050305030304" pitchFamily="18" charset="0"/>
            </a:endParaRPr>
          </a:p>
          <a:p>
            <a:pPr algn="just"/>
            <a:r>
              <a:rPr lang="en-US" sz="1400" b="1" dirty="0" err="1" smtClean="0">
                <a:latin typeface="Book Antiqua" panose="02040602050305030304" pitchFamily="18" charset="0"/>
              </a:rPr>
              <a:t>Ingeniería</a:t>
            </a:r>
            <a:r>
              <a:rPr lang="en-US" sz="1400" b="1" dirty="0" smtClean="0">
                <a:latin typeface="Book Antiqua" panose="02040602050305030304" pitchFamily="18" charset="0"/>
              </a:rPr>
              <a:t> de </a:t>
            </a:r>
            <a:r>
              <a:rPr lang="en-US" sz="1400" b="1" dirty="0" err="1">
                <a:latin typeface="Book Antiqua" panose="02040602050305030304" pitchFamily="18" charset="0"/>
              </a:rPr>
              <a:t>D</a:t>
            </a:r>
            <a:r>
              <a:rPr lang="en-US" sz="1400" b="1" dirty="0" err="1" smtClean="0">
                <a:latin typeface="Book Antiqua" panose="02040602050305030304" pitchFamily="18" charset="0"/>
              </a:rPr>
              <a:t>etalle</a:t>
            </a:r>
            <a:endParaRPr lang="en-US" sz="1400" b="1" dirty="0" smtClean="0">
              <a:latin typeface="Book Antiqua" panose="02040602050305030304" pitchFamily="18" charset="0"/>
            </a:endParaRPr>
          </a:p>
          <a:p>
            <a:pPr marL="285750" indent="-285750" algn="just">
              <a:buFont typeface="Arial" panose="020B0604020202020204" pitchFamily="34" charset="0"/>
              <a:buChar char="•"/>
            </a:pPr>
            <a:r>
              <a:rPr lang="en-US" sz="1400" dirty="0" err="1" smtClean="0">
                <a:latin typeface="Book Antiqua" panose="02040602050305030304" pitchFamily="18" charset="0"/>
              </a:rPr>
              <a:t>Planos</a:t>
            </a:r>
            <a:r>
              <a:rPr lang="en-US" sz="1400" dirty="0" smtClean="0">
                <a:latin typeface="Book Antiqua" panose="02040602050305030304" pitchFamily="18" charset="0"/>
              </a:rPr>
              <a:t> y </a:t>
            </a:r>
            <a:r>
              <a:rPr lang="en-US" sz="1400" dirty="0" err="1" smtClean="0">
                <a:latin typeface="Book Antiqua" panose="02040602050305030304" pitchFamily="18" charset="0"/>
              </a:rPr>
              <a:t>hojas</a:t>
            </a:r>
            <a:r>
              <a:rPr lang="en-US" sz="1400" dirty="0" smtClean="0">
                <a:latin typeface="Book Antiqua" panose="02040602050305030304" pitchFamily="18" charset="0"/>
              </a:rPr>
              <a:t> </a:t>
            </a:r>
            <a:r>
              <a:rPr lang="en-US" sz="1400" dirty="0" err="1" smtClean="0">
                <a:latin typeface="Book Antiqua" panose="02040602050305030304" pitchFamily="18" charset="0"/>
              </a:rPr>
              <a:t>técnicas</a:t>
            </a:r>
            <a:endParaRPr lang="en-US" sz="1400" dirty="0" smtClean="0">
              <a:latin typeface="Book Antiqua" panose="02040602050305030304" pitchFamily="18" charset="0"/>
            </a:endParaRPr>
          </a:p>
        </p:txBody>
      </p:sp>
    </p:spTree>
    <p:extLst>
      <p:ext uri="{BB962C8B-B14F-4D97-AF65-F5344CB8AC3E}">
        <p14:creationId xmlns:p14="http://schemas.microsoft.com/office/powerpoint/2010/main" val="3208256309"/>
      </p:ext>
    </p:extLst>
  </p:cSld>
  <p:clrMapOvr>
    <a:masterClrMapping/>
  </p:clrMapOvr>
  <p:transition spd="med">
    <p:pull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4572000" y="487705"/>
            <a:ext cx="4320480"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CONCEPTUAL</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3046988"/>
          </a:xfrm>
          <a:prstGeom prst="rect">
            <a:avLst/>
          </a:prstGeom>
          <a:noFill/>
        </p:spPr>
        <p:txBody>
          <a:bodyPr wrap="square" rtlCol="0">
            <a:spAutoFit/>
          </a:bodyPr>
          <a:lstStyle/>
          <a:p>
            <a:pPr algn="just"/>
            <a:r>
              <a:rPr lang="en-US" sz="1600" b="1" dirty="0" err="1">
                <a:latin typeface="Book Antiqua" panose="02040602050305030304" pitchFamily="18" charset="0"/>
              </a:rPr>
              <a:t>Formulación</a:t>
            </a:r>
            <a:r>
              <a:rPr lang="en-US" sz="1600" b="1" dirty="0">
                <a:latin typeface="Book Antiqua" panose="02040602050305030304" pitchFamily="18" charset="0"/>
              </a:rPr>
              <a:t> de </a:t>
            </a:r>
            <a:r>
              <a:rPr lang="en-US" sz="1600" b="1" dirty="0" err="1">
                <a:latin typeface="Book Antiqua" panose="02040602050305030304" pitchFamily="18" charset="0"/>
              </a:rPr>
              <a:t>requerimientos</a:t>
            </a:r>
            <a:r>
              <a:rPr lang="en-US" sz="1600" b="1" dirty="0">
                <a:latin typeface="Book Antiqua" panose="02040602050305030304" pitchFamily="18" charset="0"/>
              </a:rPr>
              <a:t> técnicos del PCR </a:t>
            </a:r>
            <a:r>
              <a:rPr lang="en-US" sz="1600" b="1" dirty="0" err="1" smtClean="0">
                <a:latin typeface="Book Antiqua" panose="02040602050305030304" pitchFamily="18" charset="0"/>
              </a:rPr>
              <a:t>contenerizado</a:t>
            </a:r>
            <a:endParaRPr lang="en-US" sz="1600" b="1" dirty="0" smtClean="0">
              <a:latin typeface="Book Antiqua" panose="02040602050305030304" pitchFamily="18" charset="0"/>
            </a:endParaRPr>
          </a:p>
          <a:p>
            <a:pPr algn="just"/>
            <a:endParaRPr lang="es-EC" sz="1600" dirty="0" smtClean="0">
              <a:latin typeface="Book Antiqua" panose="02040602050305030304" pitchFamily="18" charset="0"/>
            </a:endParaRPr>
          </a:p>
          <a:p>
            <a:pPr algn="just"/>
            <a:r>
              <a:rPr lang="es-EC" sz="1600" dirty="0" smtClean="0">
                <a:latin typeface="Book Antiqua" panose="02040602050305030304" pitchFamily="18" charset="0"/>
              </a:rPr>
              <a:t>El </a:t>
            </a:r>
            <a:r>
              <a:rPr lang="es-EC" sz="1600" dirty="0">
                <a:latin typeface="Book Antiqua" panose="02040602050305030304" pitchFamily="18" charset="0"/>
              </a:rPr>
              <a:t>objetivo principal </a:t>
            </a:r>
            <a:r>
              <a:rPr lang="es-EC" sz="1600" dirty="0" smtClean="0">
                <a:latin typeface="Book Antiqua" panose="02040602050305030304" pitchFamily="18" charset="0"/>
              </a:rPr>
              <a:t>del PCR </a:t>
            </a:r>
            <a:r>
              <a:rPr lang="es-EC" sz="1600" dirty="0">
                <a:latin typeface="Book Antiqua" panose="02040602050305030304" pitchFamily="18" charset="0"/>
              </a:rPr>
              <a:t>Contenerizado </a:t>
            </a:r>
            <a:r>
              <a:rPr lang="es-EC" sz="1600" dirty="0" smtClean="0">
                <a:latin typeface="Book Antiqua" panose="02040602050305030304" pitchFamily="18" charset="0"/>
              </a:rPr>
              <a:t>a diseñarse, es </a:t>
            </a:r>
            <a:r>
              <a:rPr lang="es-EC" sz="1600" dirty="0">
                <a:latin typeface="Book Antiqua" panose="02040602050305030304" pitchFamily="18" charset="0"/>
              </a:rPr>
              <a:t>generar las condiciones adecuadas en el interior de un encapsulado, para realizar el suministro y control de energía de forma segura y eficiente.  Además que las características del encapsulado brinden condiciones de fácil transportabilidad en integración.</a:t>
            </a:r>
          </a:p>
          <a:p>
            <a:pPr algn="just"/>
            <a:r>
              <a:rPr lang="es-EC" sz="1600" dirty="0">
                <a:latin typeface="Book Antiqua" panose="02040602050305030304" pitchFamily="18" charset="0"/>
              </a:rPr>
              <a:t> </a:t>
            </a:r>
            <a:endParaRPr lang="es-EC" sz="1600" dirty="0" smtClean="0">
              <a:latin typeface="Book Antiqua" panose="02040602050305030304" pitchFamily="18" charset="0"/>
            </a:endParaRPr>
          </a:p>
          <a:p>
            <a:pPr algn="just"/>
            <a:r>
              <a:rPr lang="es-EC" sz="1600" dirty="0" smtClean="0">
                <a:latin typeface="Book Antiqua" panose="02040602050305030304" pitchFamily="18" charset="0"/>
              </a:rPr>
              <a:t>Los </a:t>
            </a:r>
            <a:r>
              <a:rPr lang="es-EC" sz="1600" dirty="0">
                <a:latin typeface="Book Antiqua" panose="02040602050305030304" pitchFamily="18" charset="0"/>
              </a:rPr>
              <a:t>niveles de tensión con los que trabaja el PCR </a:t>
            </a:r>
            <a:r>
              <a:rPr lang="es-EC" sz="1600" dirty="0" smtClean="0">
                <a:latin typeface="Book Antiqua" panose="02040602050305030304" pitchFamily="18" charset="0"/>
              </a:rPr>
              <a:t>Contenerizado, implican </a:t>
            </a:r>
            <a:r>
              <a:rPr lang="es-EC" sz="1600" dirty="0">
                <a:latin typeface="Book Antiqua" panose="02040602050305030304" pitchFamily="18" charset="0"/>
              </a:rPr>
              <a:t>recibir una tensión de 13.8KV a su entrada y acondicionarla para energizar todos sus servicios auxiliares internos, así como para disponer de las facilidades para suministro de tensión a 13.8KV y a </a:t>
            </a:r>
            <a:r>
              <a:rPr lang="es-EC" sz="1600" dirty="0" smtClean="0">
                <a:latin typeface="Book Antiqua" panose="02040602050305030304" pitchFamily="18" charset="0"/>
              </a:rPr>
              <a:t>209-121V</a:t>
            </a:r>
            <a:r>
              <a:rPr lang="es-EC" sz="1600" dirty="0">
                <a:latin typeface="Book Antiqua" panose="02040602050305030304" pitchFamily="18" charset="0"/>
              </a:rPr>
              <a:t>.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4365104"/>
            <a:ext cx="3600400" cy="2105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3116978"/>
      </p:ext>
    </p:extLst>
  </p:cSld>
  <p:clrMapOvr>
    <a:masterClrMapping/>
  </p:clrMapOvr>
  <p:transition spd="med">
    <p:pull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4572000" y="487705"/>
            <a:ext cx="4320480"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CONCEPTUAL</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338554"/>
          </a:xfrm>
          <a:prstGeom prst="rect">
            <a:avLst/>
          </a:prstGeom>
          <a:noFill/>
        </p:spPr>
        <p:txBody>
          <a:bodyPr wrap="square" rtlCol="0">
            <a:spAutoFit/>
          </a:bodyPr>
          <a:lstStyle/>
          <a:p>
            <a:pPr algn="just"/>
            <a:r>
              <a:rPr lang="en-US" sz="1600" b="1" dirty="0" err="1">
                <a:latin typeface="Book Antiqua" panose="02040602050305030304" pitchFamily="18" charset="0"/>
              </a:rPr>
              <a:t>Formulación</a:t>
            </a:r>
            <a:r>
              <a:rPr lang="en-US" sz="1600" b="1" dirty="0">
                <a:latin typeface="Book Antiqua" panose="02040602050305030304" pitchFamily="18" charset="0"/>
              </a:rPr>
              <a:t> de </a:t>
            </a:r>
            <a:r>
              <a:rPr lang="en-US" sz="1600" b="1" dirty="0" err="1">
                <a:latin typeface="Book Antiqua" panose="02040602050305030304" pitchFamily="18" charset="0"/>
              </a:rPr>
              <a:t>requerimientos</a:t>
            </a:r>
            <a:r>
              <a:rPr lang="en-US" sz="1600" b="1" dirty="0">
                <a:latin typeface="Book Antiqua" panose="02040602050305030304" pitchFamily="18" charset="0"/>
              </a:rPr>
              <a:t> técnicos del PCR </a:t>
            </a:r>
            <a:r>
              <a:rPr lang="en-US" sz="1600" b="1" dirty="0" err="1" smtClean="0">
                <a:latin typeface="Book Antiqua" panose="02040602050305030304" pitchFamily="18" charset="0"/>
              </a:rPr>
              <a:t>contenerizado</a:t>
            </a:r>
            <a:endParaRPr lang="es-EC" sz="1600" dirty="0">
              <a:latin typeface="Book Antiqua" panose="02040602050305030304" pitchFamily="18" charset="0"/>
            </a:endParaRPr>
          </a:p>
        </p:txBody>
      </p:sp>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1775389" y="2060848"/>
            <a:ext cx="6757051" cy="3816424"/>
          </a:xfrm>
          <a:prstGeom prst="rect">
            <a:avLst/>
          </a:prstGeom>
          <a:noFill/>
          <a:ln>
            <a:noFill/>
          </a:ln>
        </p:spPr>
      </p:pic>
    </p:spTree>
    <p:extLst>
      <p:ext uri="{BB962C8B-B14F-4D97-AF65-F5344CB8AC3E}">
        <p14:creationId xmlns:p14="http://schemas.microsoft.com/office/powerpoint/2010/main" val="1430632143"/>
      </p:ext>
    </p:extLst>
  </p:cSld>
  <p:clrMapOvr>
    <a:masterClrMapping/>
  </p:clrMapOvr>
  <p:transition spd="med">
    <p:pull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Elipse"/>
          <p:cNvSpPr/>
          <p:nvPr/>
        </p:nvSpPr>
        <p:spPr>
          <a:xfrm>
            <a:off x="4427984" y="3435582"/>
            <a:ext cx="2376264" cy="8575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sp>
        <p:nvSpPr>
          <p:cNvPr id="3" name="2 CuadroTexto"/>
          <p:cNvSpPr txBox="1"/>
          <p:nvPr/>
        </p:nvSpPr>
        <p:spPr>
          <a:xfrm>
            <a:off x="6012160" y="332656"/>
            <a:ext cx="2736304" cy="461665"/>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POWER CONTROL ROOM TIPO ESTÁTICO</a:t>
            </a:r>
            <a:endParaRPr lang="es-EC" sz="1200" b="1" dirty="0">
              <a:latin typeface="Book Antiqua" panose="0204060205030503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729" y="3140968"/>
            <a:ext cx="2088735" cy="1311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128387"/>
            <a:ext cx="2088735" cy="1311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3356" y="4688564"/>
            <a:ext cx="3072860" cy="1332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3356" y="1628800"/>
            <a:ext cx="3072860" cy="1311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Elipse"/>
          <p:cNvSpPr/>
          <p:nvPr/>
        </p:nvSpPr>
        <p:spPr>
          <a:xfrm>
            <a:off x="3779913" y="3291066"/>
            <a:ext cx="2376264" cy="986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CuadroTexto"/>
          <p:cNvSpPr txBox="1"/>
          <p:nvPr/>
        </p:nvSpPr>
        <p:spPr>
          <a:xfrm>
            <a:off x="3563888" y="3466802"/>
            <a:ext cx="2808312" cy="738664"/>
          </a:xfrm>
          <a:prstGeom prst="rect">
            <a:avLst/>
          </a:prstGeom>
          <a:noFill/>
        </p:spPr>
        <p:txBody>
          <a:bodyPr wrap="square" rtlCol="0">
            <a:spAutoFit/>
          </a:bodyPr>
          <a:lstStyle/>
          <a:p>
            <a:pPr algn="ctr"/>
            <a:r>
              <a:rPr lang="en-US" sz="1400" b="1" dirty="0" smtClean="0">
                <a:latin typeface="Book Antiqua" panose="02040602050305030304" pitchFamily="18" charset="0"/>
              </a:rPr>
              <a:t>SALAS DE CONTROL ELÉCTRICO DE TIPO ESTÁTICO</a:t>
            </a:r>
          </a:p>
        </p:txBody>
      </p:sp>
      <p:sp>
        <p:nvSpPr>
          <p:cNvPr id="36" name="35 CuadroTexto"/>
          <p:cNvSpPr txBox="1"/>
          <p:nvPr/>
        </p:nvSpPr>
        <p:spPr>
          <a:xfrm>
            <a:off x="4499992" y="1351801"/>
            <a:ext cx="2448272" cy="276999"/>
          </a:xfrm>
          <a:prstGeom prst="rect">
            <a:avLst/>
          </a:prstGeom>
          <a:noFill/>
        </p:spPr>
        <p:txBody>
          <a:bodyPr wrap="square" rtlCol="0">
            <a:spAutoFit/>
          </a:bodyPr>
          <a:lstStyle/>
          <a:p>
            <a:r>
              <a:rPr lang="en-US" sz="1200" dirty="0" smtClean="0">
                <a:latin typeface="Book Antiqua" panose="02040602050305030304" pitchFamily="18" charset="0"/>
              </a:rPr>
              <a:t>GENERACIÓN</a:t>
            </a:r>
            <a:endParaRPr lang="es-EC" sz="1200" dirty="0">
              <a:latin typeface="Book Antiqua" panose="02040602050305030304" pitchFamily="18" charset="0"/>
            </a:endParaRPr>
          </a:p>
        </p:txBody>
      </p:sp>
      <p:sp>
        <p:nvSpPr>
          <p:cNvPr id="47" name="46 CuadroTexto"/>
          <p:cNvSpPr txBox="1"/>
          <p:nvPr/>
        </p:nvSpPr>
        <p:spPr>
          <a:xfrm>
            <a:off x="4427984" y="6023982"/>
            <a:ext cx="2448272" cy="276999"/>
          </a:xfrm>
          <a:prstGeom prst="rect">
            <a:avLst/>
          </a:prstGeom>
          <a:noFill/>
        </p:spPr>
        <p:txBody>
          <a:bodyPr wrap="square" rtlCol="0">
            <a:spAutoFit/>
          </a:bodyPr>
          <a:lstStyle/>
          <a:p>
            <a:r>
              <a:rPr lang="en-US" sz="1200" dirty="0" smtClean="0">
                <a:latin typeface="Book Antiqua" panose="02040602050305030304" pitchFamily="18" charset="0"/>
              </a:rPr>
              <a:t>VSD DE POZOS</a:t>
            </a:r>
            <a:endParaRPr lang="es-EC" sz="1200" dirty="0">
              <a:latin typeface="Book Antiqua" panose="02040602050305030304" pitchFamily="18" charset="0"/>
            </a:endParaRPr>
          </a:p>
        </p:txBody>
      </p:sp>
      <p:sp>
        <p:nvSpPr>
          <p:cNvPr id="48" name="47 CuadroTexto"/>
          <p:cNvSpPr txBox="1"/>
          <p:nvPr/>
        </p:nvSpPr>
        <p:spPr>
          <a:xfrm>
            <a:off x="6804248" y="4440153"/>
            <a:ext cx="2448272" cy="276999"/>
          </a:xfrm>
          <a:prstGeom prst="rect">
            <a:avLst/>
          </a:prstGeom>
          <a:noFill/>
        </p:spPr>
        <p:txBody>
          <a:bodyPr wrap="square" rtlCol="0">
            <a:spAutoFit/>
          </a:bodyPr>
          <a:lstStyle/>
          <a:p>
            <a:r>
              <a:rPr lang="en-US" sz="1200" dirty="0" smtClean="0">
                <a:latin typeface="Book Antiqua" panose="02040602050305030304" pitchFamily="18" charset="0"/>
              </a:rPr>
              <a:t>EQUIPOS ELÉCTRICOS</a:t>
            </a:r>
            <a:endParaRPr lang="es-EC" sz="1200" dirty="0">
              <a:latin typeface="Book Antiqua" panose="02040602050305030304" pitchFamily="18" charset="0"/>
            </a:endParaRPr>
          </a:p>
        </p:txBody>
      </p:sp>
      <p:sp>
        <p:nvSpPr>
          <p:cNvPr id="49" name="48 CuadroTexto"/>
          <p:cNvSpPr txBox="1"/>
          <p:nvPr/>
        </p:nvSpPr>
        <p:spPr>
          <a:xfrm>
            <a:off x="971600" y="4440153"/>
            <a:ext cx="2664297" cy="461665"/>
          </a:xfrm>
          <a:prstGeom prst="rect">
            <a:avLst/>
          </a:prstGeom>
          <a:noFill/>
        </p:spPr>
        <p:txBody>
          <a:bodyPr wrap="square" rtlCol="0">
            <a:spAutoFit/>
          </a:bodyPr>
          <a:lstStyle/>
          <a:p>
            <a:pPr algn="ctr"/>
            <a:r>
              <a:rPr lang="en-US" sz="1200" dirty="0" smtClean="0">
                <a:latin typeface="Book Antiqua" panose="02040602050305030304" pitchFamily="18" charset="0"/>
              </a:rPr>
              <a:t>CONTROL Y DISTRIBUCIÓN ELÉCTRICA</a:t>
            </a:r>
            <a:endParaRPr lang="es-EC" sz="1200" dirty="0">
              <a:latin typeface="Book Antiqua" panose="02040602050305030304" pitchFamily="18" charset="0"/>
            </a:endParaRPr>
          </a:p>
        </p:txBody>
      </p:sp>
    </p:spTree>
    <p:extLst>
      <p:ext uri="{BB962C8B-B14F-4D97-AF65-F5344CB8AC3E}">
        <p14:creationId xmlns:p14="http://schemas.microsoft.com/office/powerpoint/2010/main" val="1412576839"/>
      </p:ext>
    </p:extLst>
  </p:cSld>
  <p:clrMapOvr>
    <a:masterClrMapping/>
  </p:clrMapOvr>
  <p:transition spd="med">
    <p:pull dir="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4572000" y="487705"/>
            <a:ext cx="4320480"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CONCEPTUAL</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338554"/>
          </a:xfrm>
          <a:prstGeom prst="rect">
            <a:avLst/>
          </a:prstGeom>
          <a:noFill/>
        </p:spPr>
        <p:txBody>
          <a:bodyPr wrap="square" rtlCol="0">
            <a:spAutoFit/>
          </a:bodyPr>
          <a:lstStyle/>
          <a:p>
            <a:pPr algn="just"/>
            <a:r>
              <a:rPr lang="en-US" sz="1600" b="1" dirty="0" err="1">
                <a:latin typeface="Book Antiqua" panose="02040602050305030304" pitchFamily="18" charset="0"/>
              </a:rPr>
              <a:t>Prototipo</a:t>
            </a:r>
            <a:r>
              <a:rPr lang="en-US" sz="1600" b="1" dirty="0">
                <a:latin typeface="Book Antiqua" panose="02040602050305030304" pitchFamily="18" charset="0"/>
              </a:rPr>
              <a:t> y </a:t>
            </a:r>
            <a:r>
              <a:rPr lang="en-US" sz="1600" b="1" dirty="0" err="1">
                <a:latin typeface="Book Antiqua" panose="02040602050305030304" pitchFamily="18" charset="0"/>
              </a:rPr>
              <a:t>planteamiento</a:t>
            </a:r>
            <a:r>
              <a:rPr lang="en-US" sz="1600" b="1" dirty="0">
                <a:latin typeface="Book Antiqua" panose="02040602050305030304" pitchFamily="18" charset="0"/>
              </a:rPr>
              <a:t> de </a:t>
            </a:r>
            <a:r>
              <a:rPr lang="en-US" sz="1600" b="1" dirty="0" err="1">
                <a:latin typeface="Book Antiqua" panose="02040602050305030304" pitchFamily="18" charset="0"/>
              </a:rPr>
              <a:t>filosofía</a:t>
            </a:r>
            <a:r>
              <a:rPr lang="en-US" sz="1600" b="1" dirty="0">
                <a:latin typeface="Book Antiqua" panose="02040602050305030304" pitchFamily="18" charset="0"/>
              </a:rPr>
              <a:t> de </a:t>
            </a:r>
            <a:r>
              <a:rPr lang="en-US" sz="1600" b="1" dirty="0" err="1" smtClean="0">
                <a:latin typeface="Book Antiqua" panose="02040602050305030304" pitchFamily="18" charset="0"/>
              </a:rPr>
              <a:t>operación</a:t>
            </a:r>
            <a:endParaRPr lang="en-US" sz="1600" b="1" dirty="0">
              <a:latin typeface="Book Antiqua" panose="02040602050305030304" pitchFamily="18" charset="0"/>
            </a:endParaRPr>
          </a:p>
        </p:txBody>
      </p:sp>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1919922" y="1772816"/>
            <a:ext cx="6684526" cy="4217116"/>
          </a:xfrm>
          <a:prstGeom prst="rect">
            <a:avLst/>
          </a:prstGeom>
          <a:noFill/>
          <a:ln>
            <a:noFill/>
          </a:ln>
        </p:spPr>
      </p:pic>
    </p:spTree>
    <p:extLst>
      <p:ext uri="{BB962C8B-B14F-4D97-AF65-F5344CB8AC3E}">
        <p14:creationId xmlns:p14="http://schemas.microsoft.com/office/powerpoint/2010/main" val="2590689770"/>
      </p:ext>
    </p:extLst>
  </p:cSld>
  <p:clrMapOvr>
    <a:masterClrMapping/>
  </p:clrMapOvr>
  <p:transition spd="med">
    <p:pull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4572000" y="487705"/>
            <a:ext cx="4320480"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CONCEPTUAL</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338554"/>
          </a:xfrm>
          <a:prstGeom prst="rect">
            <a:avLst/>
          </a:prstGeom>
          <a:noFill/>
        </p:spPr>
        <p:txBody>
          <a:bodyPr wrap="square" rtlCol="0">
            <a:spAutoFit/>
          </a:bodyPr>
          <a:lstStyle/>
          <a:p>
            <a:pPr algn="just"/>
            <a:r>
              <a:rPr lang="en-US" sz="1600" b="1" dirty="0" err="1">
                <a:latin typeface="Book Antiqua" panose="02040602050305030304" pitchFamily="18" charset="0"/>
              </a:rPr>
              <a:t>Prototipo</a:t>
            </a:r>
            <a:r>
              <a:rPr lang="en-US" sz="1600" b="1" dirty="0">
                <a:latin typeface="Book Antiqua" panose="02040602050305030304" pitchFamily="18" charset="0"/>
              </a:rPr>
              <a:t> y </a:t>
            </a:r>
            <a:r>
              <a:rPr lang="en-US" sz="1600" b="1" dirty="0" err="1">
                <a:latin typeface="Book Antiqua" panose="02040602050305030304" pitchFamily="18" charset="0"/>
              </a:rPr>
              <a:t>planteamiento</a:t>
            </a:r>
            <a:r>
              <a:rPr lang="en-US" sz="1600" b="1" dirty="0">
                <a:latin typeface="Book Antiqua" panose="02040602050305030304" pitchFamily="18" charset="0"/>
              </a:rPr>
              <a:t> de </a:t>
            </a:r>
            <a:r>
              <a:rPr lang="en-US" sz="1600" b="1" dirty="0" err="1">
                <a:latin typeface="Book Antiqua" panose="02040602050305030304" pitchFamily="18" charset="0"/>
              </a:rPr>
              <a:t>filosofía</a:t>
            </a:r>
            <a:r>
              <a:rPr lang="en-US" sz="1600" b="1" dirty="0">
                <a:latin typeface="Book Antiqua" panose="02040602050305030304" pitchFamily="18" charset="0"/>
              </a:rPr>
              <a:t> de </a:t>
            </a:r>
            <a:r>
              <a:rPr lang="en-US" sz="1600" b="1" dirty="0" err="1" smtClean="0">
                <a:latin typeface="Book Antiqua" panose="02040602050305030304" pitchFamily="18" charset="0"/>
              </a:rPr>
              <a:t>operación</a:t>
            </a:r>
            <a:endParaRPr lang="en-US" sz="1600" b="1" dirty="0">
              <a:latin typeface="Book Antiqua" panose="02040602050305030304" pitchFamily="18" charset="0"/>
            </a:endParaRPr>
          </a:p>
        </p:txBody>
      </p:sp>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781745"/>
            <a:ext cx="6984776" cy="4383559"/>
          </a:xfrm>
          <a:prstGeom prst="rect">
            <a:avLst/>
          </a:prstGeom>
          <a:noFill/>
          <a:ln>
            <a:noFill/>
          </a:ln>
        </p:spPr>
      </p:pic>
    </p:spTree>
    <p:extLst>
      <p:ext uri="{BB962C8B-B14F-4D97-AF65-F5344CB8AC3E}">
        <p14:creationId xmlns:p14="http://schemas.microsoft.com/office/powerpoint/2010/main" val="72341187"/>
      </p:ext>
    </p:extLst>
  </p:cSld>
  <p:clrMapOvr>
    <a:masterClrMapping/>
  </p:clrMapOvr>
  <p:transition spd="med">
    <p:pull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95592" y="1527170"/>
            <a:ext cx="7200800" cy="4524315"/>
          </a:xfrm>
          <a:prstGeom prst="rect">
            <a:avLst/>
          </a:prstGeom>
          <a:noFill/>
        </p:spPr>
        <p:txBody>
          <a:bodyPr wrap="square" rtlCol="0">
            <a:spAutoFit/>
          </a:bodyPr>
          <a:lstStyle/>
          <a:p>
            <a:r>
              <a:rPr lang="en-US" sz="1600" b="1" dirty="0" err="1">
                <a:latin typeface="Book Antiqua" panose="02040602050305030304" pitchFamily="18" charset="0"/>
              </a:rPr>
              <a:t>Soporte</a:t>
            </a:r>
            <a:r>
              <a:rPr lang="en-US" sz="1600" b="1" dirty="0">
                <a:latin typeface="Book Antiqua" panose="02040602050305030304" pitchFamily="18" charset="0"/>
              </a:rPr>
              <a:t> </a:t>
            </a:r>
            <a:r>
              <a:rPr lang="en-US" sz="1600" b="1" dirty="0" err="1">
                <a:latin typeface="Book Antiqua" panose="02040602050305030304" pitchFamily="18" charset="0"/>
              </a:rPr>
              <a:t>mecánico</a:t>
            </a:r>
            <a:r>
              <a:rPr lang="en-US" sz="1600" b="1" dirty="0">
                <a:latin typeface="Book Antiqua" panose="02040602050305030304" pitchFamily="18" charset="0"/>
              </a:rPr>
              <a:t>, civil y </a:t>
            </a:r>
            <a:r>
              <a:rPr lang="en-US" sz="1600" b="1" dirty="0" err="1">
                <a:latin typeface="Book Antiqua" panose="02040602050305030304" pitchFamily="18" charset="0"/>
              </a:rPr>
              <a:t>arquitectónico</a:t>
            </a:r>
            <a:endParaRPr lang="en-US" sz="1600" b="1" dirty="0">
              <a:latin typeface="Book Antiqua" panose="02040602050305030304" pitchFamily="18" charset="0"/>
            </a:endParaRPr>
          </a:p>
          <a:p>
            <a:pPr lvl="0"/>
            <a:endParaRPr lang="es-EC" sz="1600" dirty="0"/>
          </a:p>
          <a:p>
            <a:pPr marL="285750" lvl="0" indent="-285750">
              <a:buFont typeface="Arial" panose="020B0604020202020204" pitchFamily="34" charset="0"/>
              <a:buChar char="•"/>
            </a:pPr>
            <a:r>
              <a:rPr lang="es-EC" sz="1600" dirty="0" smtClean="0">
                <a:latin typeface="Book Antiqua" panose="02040602050305030304" pitchFamily="18" charset="0"/>
              </a:rPr>
              <a:t>Plano </a:t>
            </a:r>
            <a:r>
              <a:rPr lang="es-EC" sz="1600" dirty="0">
                <a:latin typeface="Book Antiqua" panose="02040602050305030304" pitchFamily="18" charset="0"/>
              </a:rPr>
              <a:t>General de Implantación y Distribución de </a:t>
            </a:r>
            <a:r>
              <a:rPr lang="es-EC" sz="1600" dirty="0" smtClean="0">
                <a:latin typeface="Book Antiqua" panose="02040602050305030304" pitchFamily="18" charset="0"/>
              </a:rPr>
              <a:t>Equipos</a:t>
            </a:r>
            <a:endParaRPr lang="es-EC" sz="1600" dirty="0">
              <a:latin typeface="Book Antiqua" panose="02040602050305030304" pitchFamily="18" charset="0"/>
            </a:endParaRPr>
          </a:p>
          <a:p>
            <a:pPr marL="285750" lvl="0" indent="-285750">
              <a:buFont typeface="Arial" panose="020B0604020202020204" pitchFamily="34" charset="0"/>
              <a:buChar char="•"/>
            </a:pPr>
            <a:r>
              <a:rPr lang="es-EC" sz="1600" dirty="0" smtClean="0">
                <a:latin typeface="Book Antiqua" panose="02040602050305030304" pitchFamily="18" charset="0"/>
              </a:rPr>
              <a:t>Memoria </a:t>
            </a:r>
            <a:r>
              <a:rPr lang="es-EC" sz="1600" dirty="0">
                <a:latin typeface="Book Antiqua" panose="02040602050305030304" pitchFamily="18" charset="0"/>
              </a:rPr>
              <a:t>de Cálculo </a:t>
            </a:r>
            <a:r>
              <a:rPr lang="es-EC" sz="1600" dirty="0" smtClean="0">
                <a:latin typeface="Book Antiqua" panose="02040602050305030304" pitchFamily="18" charset="0"/>
              </a:rPr>
              <a:t>Estructural</a:t>
            </a:r>
            <a:endParaRPr lang="es-EC" sz="1600" dirty="0">
              <a:latin typeface="Book Antiqua" panose="02040602050305030304" pitchFamily="18" charset="0"/>
            </a:endParaRPr>
          </a:p>
          <a:p>
            <a:pPr marL="285750" lvl="0" indent="-285750">
              <a:buFont typeface="Arial" panose="020B0604020202020204" pitchFamily="34" charset="0"/>
              <a:buChar char="•"/>
            </a:pPr>
            <a:r>
              <a:rPr lang="es-EC" sz="1600" dirty="0" smtClean="0">
                <a:latin typeface="Book Antiqua" panose="02040602050305030304" pitchFamily="18" charset="0"/>
              </a:rPr>
              <a:t>Plano Arquitectónico, </a:t>
            </a:r>
            <a:r>
              <a:rPr lang="es-EC" sz="1600" dirty="0">
                <a:latin typeface="Book Antiqua" panose="02040602050305030304" pitchFamily="18" charset="0"/>
              </a:rPr>
              <a:t>Vistas y </a:t>
            </a:r>
            <a:r>
              <a:rPr lang="es-EC" sz="1600" dirty="0" smtClean="0">
                <a:latin typeface="Book Antiqua" panose="02040602050305030304" pitchFamily="18" charset="0"/>
              </a:rPr>
              <a:t>Elevaciones</a:t>
            </a:r>
            <a:endParaRPr lang="es-EC" sz="1600" dirty="0">
              <a:latin typeface="Book Antiqua" panose="02040602050305030304" pitchFamily="18" charset="0"/>
            </a:endParaRPr>
          </a:p>
          <a:p>
            <a:pPr marL="285750" lvl="0" indent="-285750">
              <a:buFont typeface="Arial" panose="020B0604020202020204" pitchFamily="34" charset="0"/>
              <a:buChar char="•"/>
            </a:pPr>
            <a:r>
              <a:rPr lang="es-EC" sz="1600" dirty="0" smtClean="0">
                <a:latin typeface="Book Antiqua" panose="02040602050305030304" pitchFamily="18" charset="0"/>
              </a:rPr>
              <a:t>Plano </a:t>
            </a:r>
            <a:r>
              <a:rPr lang="es-EC" sz="1600" dirty="0">
                <a:latin typeface="Book Antiqua" panose="02040602050305030304" pitchFamily="18" charset="0"/>
              </a:rPr>
              <a:t>Arquitectónico, Detalles </a:t>
            </a:r>
            <a:r>
              <a:rPr lang="es-EC" sz="1600" dirty="0" smtClean="0">
                <a:latin typeface="Book Antiqua" panose="02040602050305030304" pitchFamily="18" charset="0"/>
              </a:rPr>
              <a:t>Interiores</a:t>
            </a:r>
            <a:endParaRPr lang="es-EC" sz="1600" dirty="0">
              <a:latin typeface="Book Antiqua" panose="02040602050305030304" pitchFamily="18" charset="0"/>
            </a:endParaRPr>
          </a:p>
          <a:p>
            <a:pPr marL="285750" lvl="0" indent="-285750">
              <a:buFont typeface="Arial" panose="020B0604020202020204" pitchFamily="34" charset="0"/>
              <a:buChar char="•"/>
            </a:pPr>
            <a:endParaRPr lang="en-US" sz="1600" dirty="0">
              <a:latin typeface="Book Antiqua" panose="02040602050305030304" pitchFamily="18" charset="0"/>
            </a:endParaRPr>
          </a:p>
          <a:p>
            <a:pPr lvl="0" algn="just"/>
            <a:r>
              <a:rPr lang="en-US" sz="1600" dirty="0" smtClean="0">
                <a:latin typeface="Book Antiqua" panose="02040602050305030304" pitchFamily="18" charset="0"/>
              </a:rPr>
              <a:t>Se </a:t>
            </a:r>
            <a:r>
              <a:rPr lang="en-US" sz="1600" dirty="0" err="1" smtClean="0">
                <a:latin typeface="Book Antiqua" panose="02040602050305030304" pitchFamily="18" charset="0"/>
              </a:rPr>
              <a:t>coordina</a:t>
            </a:r>
            <a:r>
              <a:rPr lang="en-US" sz="1600" dirty="0" smtClean="0">
                <a:latin typeface="Book Antiqua" panose="02040602050305030304" pitchFamily="18" charset="0"/>
              </a:rPr>
              <a:t> el </a:t>
            </a:r>
            <a:r>
              <a:rPr lang="en-US" sz="1600" dirty="0" err="1" smtClean="0">
                <a:latin typeface="Book Antiqua" panose="02040602050305030304" pitchFamily="18" charset="0"/>
              </a:rPr>
              <a:t>diseno</a:t>
            </a:r>
            <a:r>
              <a:rPr lang="en-US" sz="1600" dirty="0" smtClean="0">
                <a:latin typeface="Book Antiqua" panose="02040602050305030304" pitchFamily="18" charset="0"/>
              </a:rPr>
              <a:t> </a:t>
            </a:r>
            <a:r>
              <a:rPr lang="en-US" sz="1600" dirty="0" err="1" smtClean="0">
                <a:latin typeface="Book Antiqua" panose="02040602050305030304" pitchFamily="18" charset="0"/>
              </a:rPr>
              <a:t>conjuntamente</a:t>
            </a:r>
            <a:r>
              <a:rPr lang="en-US" sz="1600" dirty="0" smtClean="0">
                <a:latin typeface="Book Antiqua" panose="02040602050305030304" pitchFamily="18" charset="0"/>
              </a:rPr>
              <a:t> con </a:t>
            </a:r>
            <a:r>
              <a:rPr lang="en-US" sz="1600" dirty="0" err="1" smtClean="0">
                <a:latin typeface="Book Antiqua" panose="02040602050305030304" pitchFamily="18" charset="0"/>
              </a:rPr>
              <a:t>las</a:t>
            </a:r>
            <a:r>
              <a:rPr lang="en-US" sz="1600" dirty="0" smtClean="0">
                <a:latin typeface="Book Antiqua" panose="02040602050305030304" pitchFamily="18" charset="0"/>
              </a:rPr>
              <a:t> </a:t>
            </a:r>
            <a:r>
              <a:rPr lang="en-US" sz="1600" dirty="0" err="1" smtClean="0">
                <a:latin typeface="Book Antiqua" panose="02040602050305030304" pitchFamily="18" charset="0"/>
              </a:rPr>
              <a:t>disciplinas</a:t>
            </a:r>
            <a:r>
              <a:rPr lang="en-US" sz="1600" dirty="0" smtClean="0">
                <a:latin typeface="Book Antiqua" panose="02040602050305030304" pitchFamily="18" charset="0"/>
              </a:rPr>
              <a:t> </a:t>
            </a:r>
            <a:r>
              <a:rPr lang="en-US" sz="1600" dirty="0" err="1" smtClean="0">
                <a:latin typeface="Book Antiqua" panose="02040602050305030304" pitchFamily="18" charset="0"/>
              </a:rPr>
              <a:t>eléctrica</a:t>
            </a:r>
            <a:r>
              <a:rPr lang="en-US" sz="1600" dirty="0" smtClean="0">
                <a:latin typeface="Book Antiqua" panose="02040602050305030304" pitchFamily="18" charset="0"/>
              </a:rPr>
              <a:t>, control, </a:t>
            </a:r>
            <a:r>
              <a:rPr lang="en-US" sz="1600" dirty="0" err="1" smtClean="0">
                <a:latin typeface="Book Antiqua" panose="02040602050305030304" pitchFamily="18" charset="0"/>
              </a:rPr>
              <a:t>instrumentación</a:t>
            </a:r>
            <a:r>
              <a:rPr lang="en-US" sz="1600" dirty="0" smtClean="0">
                <a:latin typeface="Book Antiqua" panose="02040602050305030304" pitchFamily="18" charset="0"/>
              </a:rPr>
              <a:t> y </a:t>
            </a:r>
            <a:r>
              <a:rPr lang="en-US" sz="1600" dirty="0" err="1" smtClean="0">
                <a:latin typeface="Book Antiqua" panose="02040602050305030304" pitchFamily="18" charset="0"/>
              </a:rPr>
              <a:t>comunicaciones</a:t>
            </a:r>
            <a:r>
              <a:rPr lang="en-US" sz="1600" dirty="0" smtClean="0">
                <a:latin typeface="Book Antiqua" panose="02040602050305030304" pitchFamily="18" charset="0"/>
              </a:rPr>
              <a:t>, para </a:t>
            </a:r>
            <a:r>
              <a:rPr lang="en-US" sz="1600" dirty="0" err="1" smtClean="0">
                <a:latin typeface="Book Antiqua" panose="02040602050305030304" pitchFamily="18" charset="0"/>
              </a:rPr>
              <a:t>establecer</a:t>
            </a:r>
            <a:r>
              <a:rPr lang="en-US" sz="1600" dirty="0" smtClean="0">
                <a:latin typeface="Book Antiqua" panose="02040602050305030304" pitchFamily="18" charset="0"/>
              </a:rPr>
              <a:t> los </a:t>
            </a:r>
            <a:r>
              <a:rPr lang="en-US" sz="1600" dirty="0" err="1" smtClean="0">
                <a:latin typeface="Book Antiqua" panose="02040602050305030304" pitchFamily="18" charset="0"/>
              </a:rPr>
              <a:t>requerimientos</a:t>
            </a:r>
            <a:r>
              <a:rPr lang="en-US" sz="1600" dirty="0" smtClean="0">
                <a:latin typeface="Book Antiqua" panose="02040602050305030304" pitchFamily="18" charset="0"/>
              </a:rPr>
              <a:t> técnicos </a:t>
            </a:r>
            <a:r>
              <a:rPr lang="en-US" sz="1600" dirty="0" err="1" smtClean="0">
                <a:latin typeface="Book Antiqua" panose="02040602050305030304" pitchFamily="18" charset="0"/>
              </a:rPr>
              <a:t>que</a:t>
            </a:r>
            <a:r>
              <a:rPr lang="en-US" sz="1600" dirty="0" smtClean="0">
                <a:latin typeface="Book Antiqua" panose="02040602050305030304" pitchFamily="18" charset="0"/>
              </a:rPr>
              <a:t> el </a:t>
            </a:r>
            <a:r>
              <a:rPr lang="en-US" sz="1600" dirty="0" err="1" smtClean="0">
                <a:latin typeface="Book Antiqua" panose="02040602050305030304" pitchFamily="18" charset="0"/>
              </a:rPr>
              <a:t>encapsulado</a:t>
            </a:r>
            <a:r>
              <a:rPr lang="en-US" sz="1600" dirty="0" smtClean="0">
                <a:latin typeface="Book Antiqua" panose="02040602050305030304" pitchFamily="18" charset="0"/>
              </a:rPr>
              <a:t> </a:t>
            </a:r>
            <a:r>
              <a:rPr lang="en-US" sz="1600" dirty="0" err="1" smtClean="0">
                <a:latin typeface="Book Antiqua" panose="02040602050305030304" pitchFamily="18" charset="0"/>
              </a:rPr>
              <a:t>debe</a:t>
            </a:r>
            <a:r>
              <a:rPr lang="en-US" sz="1600" dirty="0" smtClean="0">
                <a:latin typeface="Book Antiqua" panose="02040602050305030304" pitchFamily="18" charset="0"/>
              </a:rPr>
              <a:t> para la </a:t>
            </a:r>
            <a:r>
              <a:rPr lang="en-US" sz="1600" dirty="0" err="1" smtClean="0">
                <a:latin typeface="Book Antiqua" panose="02040602050305030304" pitchFamily="18" charset="0"/>
              </a:rPr>
              <a:t>correcta</a:t>
            </a:r>
            <a:r>
              <a:rPr lang="en-US" sz="1600" dirty="0" smtClean="0">
                <a:latin typeface="Book Antiqua" panose="02040602050305030304" pitchFamily="18" charset="0"/>
              </a:rPr>
              <a:t> y </a:t>
            </a:r>
            <a:r>
              <a:rPr lang="en-US" sz="1600" dirty="0" err="1" smtClean="0">
                <a:latin typeface="Book Antiqua" panose="02040602050305030304" pitchFamily="18" charset="0"/>
              </a:rPr>
              <a:t>segura</a:t>
            </a:r>
            <a:r>
              <a:rPr lang="en-US" sz="1600" dirty="0" smtClean="0">
                <a:latin typeface="Book Antiqua" panose="02040602050305030304" pitchFamily="18" charset="0"/>
              </a:rPr>
              <a:t> </a:t>
            </a:r>
            <a:r>
              <a:rPr lang="en-US" sz="1600" dirty="0" err="1" smtClean="0">
                <a:latin typeface="Book Antiqua" panose="02040602050305030304" pitchFamily="18" charset="0"/>
              </a:rPr>
              <a:t>operación</a:t>
            </a:r>
            <a:r>
              <a:rPr lang="en-US" sz="1600" dirty="0" smtClean="0">
                <a:latin typeface="Book Antiqua" panose="02040602050305030304" pitchFamily="18" charset="0"/>
              </a:rPr>
              <a:t> de los </a:t>
            </a:r>
            <a:r>
              <a:rPr lang="en-US" sz="1600" dirty="0" err="1" smtClean="0">
                <a:latin typeface="Book Antiqua" panose="02040602050305030304" pitchFamily="18" charset="0"/>
              </a:rPr>
              <a:t>equipos</a:t>
            </a:r>
            <a:r>
              <a:rPr lang="en-US" sz="1600" dirty="0" smtClean="0">
                <a:latin typeface="Book Antiqua" panose="02040602050305030304" pitchFamily="18" charset="0"/>
              </a:rPr>
              <a:t> y </a:t>
            </a:r>
            <a:r>
              <a:rPr lang="en-US" sz="1600" dirty="0" err="1" smtClean="0">
                <a:latin typeface="Book Antiqua" panose="02040602050305030304" pitchFamily="18" charset="0"/>
              </a:rPr>
              <a:t>sistemas</a:t>
            </a:r>
            <a:r>
              <a:rPr lang="en-US" sz="1600" dirty="0" smtClean="0">
                <a:latin typeface="Book Antiqua" panose="02040602050305030304" pitchFamily="18" charset="0"/>
              </a:rPr>
              <a:t> </a:t>
            </a:r>
            <a:r>
              <a:rPr lang="en-US" sz="1600" dirty="0" err="1" smtClean="0">
                <a:latin typeface="Book Antiqua" panose="02040602050305030304" pitchFamily="18" charset="0"/>
              </a:rPr>
              <a:t>en</a:t>
            </a:r>
            <a:r>
              <a:rPr lang="en-US" sz="1600" dirty="0" smtClean="0">
                <a:latin typeface="Book Antiqua" panose="02040602050305030304" pitchFamily="18" charset="0"/>
              </a:rPr>
              <a:t> </a:t>
            </a:r>
            <a:r>
              <a:rPr lang="en-US" sz="1600" dirty="0" err="1" smtClean="0">
                <a:latin typeface="Book Antiqua" panose="02040602050305030304" pitchFamily="18" charset="0"/>
              </a:rPr>
              <a:t>él</a:t>
            </a:r>
            <a:r>
              <a:rPr lang="en-US" sz="1600" dirty="0" smtClean="0">
                <a:latin typeface="Book Antiqua" panose="02040602050305030304" pitchFamily="18" charset="0"/>
              </a:rPr>
              <a:t> </a:t>
            </a:r>
            <a:r>
              <a:rPr lang="en-US" sz="1600" dirty="0" err="1" smtClean="0">
                <a:latin typeface="Book Antiqua" panose="02040602050305030304" pitchFamily="18" charset="0"/>
              </a:rPr>
              <a:t>contenidos</a:t>
            </a:r>
            <a:r>
              <a:rPr lang="en-US" sz="1600" dirty="0" smtClean="0">
                <a:latin typeface="Book Antiqua" panose="02040602050305030304" pitchFamily="18" charset="0"/>
              </a:rPr>
              <a:t>, </a:t>
            </a:r>
            <a:r>
              <a:rPr lang="en-US" sz="1600" dirty="0" err="1" smtClean="0">
                <a:latin typeface="Book Antiqua" panose="02040602050305030304" pitchFamily="18" charset="0"/>
              </a:rPr>
              <a:t>algunos</a:t>
            </a:r>
            <a:r>
              <a:rPr lang="en-US" sz="1600" dirty="0" smtClean="0">
                <a:latin typeface="Book Antiqua" panose="02040602050305030304" pitchFamily="18" charset="0"/>
              </a:rPr>
              <a:t> de </a:t>
            </a:r>
            <a:r>
              <a:rPr lang="en-US" sz="1600" dirty="0" err="1" smtClean="0">
                <a:latin typeface="Book Antiqua" panose="02040602050305030304" pitchFamily="18" charset="0"/>
              </a:rPr>
              <a:t>ellos</a:t>
            </a:r>
            <a:r>
              <a:rPr lang="en-US" sz="1600" dirty="0" smtClean="0">
                <a:latin typeface="Book Antiqua" panose="02040602050305030304" pitchFamily="18" charset="0"/>
              </a:rPr>
              <a:t> </a:t>
            </a:r>
            <a:r>
              <a:rPr lang="en-US" sz="1600" dirty="0" err="1" smtClean="0">
                <a:latin typeface="Book Antiqua" panose="02040602050305030304" pitchFamily="18" charset="0"/>
              </a:rPr>
              <a:t>pueden</a:t>
            </a:r>
            <a:r>
              <a:rPr lang="en-US" sz="1600" dirty="0" smtClean="0">
                <a:latin typeface="Book Antiqua" panose="02040602050305030304" pitchFamily="18" charset="0"/>
              </a:rPr>
              <a:t> </a:t>
            </a:r>
            <a:r>
              <a:rPr lang="en-US" sz="1600" dirty="0" err="1" smtClean="0">
                <a:latin typeface="Book Antiqua" panose="02040602050305030304" pitchFamily="18" charset="0"/>
              </a:rPr>
              <a:t>ser</a:t>
            </a:r>
            <a:r>
              <a:rPr lang="en-US" sz="1600" dirty="0" smtClean="0">
                <a:latin typeface="Book Antiqua" panose="02040602050305030304" pitchFamily="18" charset="0"/>
              </a:rPr>
              <a:t>:</a:t>
            </a:r>
          </a:p>
          <a:p>
            <a:pPr lvl="0"/>
            <a:endParaRPr lang="en-US" sz="1600" dirty="0">
              <a:latin typeface="Book Antiqua" panose="02040602050305030304" pitchFamily="18" charset="0"/>
            </a:endParaRPr>
          </a:p>
          <a:p>
            <a:pPr marL="285750" lvl="0" indent="-285750">
              <a:buFont typeface="Arial" panose="020B0604020202020204" pitchFamily="34" charset="0"/>
              <a:buChar char="•"/>
            </a:pPr>
            <a:r>
              <a:rPr lang="en-US" sz="1600" dirty="0" err="1" smtClean="0">
                <a:latin typeface="Book Antiqua" panose="02040602050305030304" pitchFamily="18" charset="0"/>
              </a:rPr>
              <a:t>Piso</a:t>
            </a:r>
            <a:r>
              <a:rPr lang="en-US" sz="1600" dirty="0" smtClean="0">
                <a:latin typeface="Book Antiqua" panose="02040602050305030304" pitchFamily="18" charset="0"/>
              </a:rPr>
              <a:t> </a:t>
            </a:r>
            <a:r>
              <a:rPr lang="en-US" sz="1600" dirty="0" err="1" smtClean="0">
                <a:latin typeface="Book Antiqua" panose="02040602050305030304" pitchFamily="18" charset="0"/>
              </a:rPr>
              <a:t>dieléctrico</a:t>
            </a:r>
            <a:endParaRPr lang="en-US" sz="1600" dirty="0" smtClean="0">
              <a:latin typeface="Book Antiqua" panose="02040602050305030304" pitchFamily="18" charset="0"/>
            </a:endParaRPr>
          </a:p>
          <a:p>
            <a:pPr marL="285750" lvl="0" indent="-285750">
              <a:buFont typeface="Arial" panose="020B0604020202020204" pitchFamily="34" charset="0"/>
              <a:buChar char="•"/>
            </a:pPr>
            <a:r>
              <a:rPr lang="en-US" sz="1600" dirty="0" smtClean="0">
                <a:latin typeface="Book Antiqua" panose="02040602050305030304" pitchFamily="18" charset="0"/>
              </a:rPr>
              <a:t>Paredes </a:t>
            </a:r>
            <a:r>
              <a:rPr lang="en-US" sz="1600" dirty="0" err="1" smtClean="0">
                <a:latin typeface="Book Antiqua" panose="02040602050305030304" pitchFamily="18" charset="0"/>
              </a:rPr>
              <a:t>aisladas</a:t>
            </a:r>
            <a:r>
              <a:rPr lang="en-US" sz="1600" dirty="0" smtClean="0">
                <a:latin typeface="Book Antiqua" panose="02040602050305030304" pitchFamily="18" charset="0"/>
              </a:rPr>
              <a:t> </a:t>
            </a:r>
            <a:r>
              <a:rPr lang="en-US" sz="1600" dirty="0" err="1" smtClean="0">
                <a:latin typeface="Book Antiqua" panose="02040602050305030304" pitchFamily="18" charset="0"/>
              </a:rPr>
              <a:t>térmicamente</a:t>
            </a:r>
            <a:endParaRPr lang="en-US" sz="1600" dirty="0" smtClean="0">
              <a:latin typeface="Book Antiqua" panose="02040602050305030304" pitchFamily="18" charset="0"/>
            </a:endParaRPr>
          </a:p>
          <a:p>
            <a:pPr marL="285750" lvl="0" indent="-285750">
              <a:buFont typeface="Arial" panose="020B0604020202020204" pitchFamily="34" charset="0"/>
              <a:buChar char="•"/>
            </a:pPr>
            <a:r>
              <a:rPr lang="en-US" sz="1600" dirty="0" err="1" smtClean="0">
                <a:latin typeface="Book Antiqua" panose="02040602050305030304" pitchFamily="18" charset="0"/>
              </a:rPr>
              <a:t>Faciliades</a:t>
            </a:r>
            <a:r>
              <a:rPr lang="en-US" sz="1600" dirty="0" smtClean="0">
                <a:latin typeface="Book Antiqua" panose="02040602050305030304" pitchFamily="18" charset="0"/>
              </a:rPr>
              <a:t> de </a:t>
            </a:r>
            <a:r>
              <a:rPr lang="en-US" sz="1600" dirty="0" err="1" smtClean="0">
                <a:latin typeface="Book Antiqua" panose="02040602050305030304" pitchFamily="18" charset="0"/>
              </a:rPr>
              <a:t>cruce</a:t>
            </a:r>
            <a:r>
              <a:rPr lang="en-US" sz="1600" dirty="0" smtClean="0">
                <a:latin typeface="Book Antiqua" panose="02040602050305030304" pitchFamily="18" charset="0"/>
              </a:rPr>
              <a:t> de cables </a:t>
            </a:r>
            <a:r>
              <a:rPr lang="en-US" sz="1600" dirty="0" err="1" smtClean="0">
                <a:latin typeface="Book Antiqua" panose="02040602050305030304" pitchFamily="18" charset="0"/>
              </a:rPr>
              <a:t>por</a:t>
            </a:r>
            <a:r>
              <a:rPr lang="en-US" sz="1600" dirty="0" smtClean="0">
                <a:latin typeface="Book Antiqua" panose="02040602050305030304" pitchFamily="18" charset="0"/>
              </a:rPr>
              <a:t> </a:t>
            </a:r>
            <a:r>
              <a:rPr lang="en-US" sz="1600" dirty="0" err="1" smtClean="0">
                <a:latin typeface="Book Antiqua" panose="02040602050305030304" pitchFamily="18" charset="0"/>
              </a:rPr>
              <a:t>las</a:t>
            </a:r>
            <a:r>
              <a:rPr lang="en-US" sz="1600" dirty="0" smtClean="0">
                <a:latin typeface="Book Antiqua" panose="02040602050305030304" pitchFamily="18" charset="0"/>
              </a:rPr>
              <a:t> </a:t>
            </a:r>
            <a:r>
              <a:rPr lang="en-US" sz="1600" dirty="0" err="1" smtClean="0">
                <a:latin typeface="Book Antiqua" panose="02040602050305030304" pitchFamily="18" charset="0"/>
              </a:rPr>
              <a:t>paredes</a:t>
            </a:r>
            <a:r>
              <a:rPr lang="en-US" sz="1600" dirty="0" smtClean="0">
                <a:latin typeface="Book Antiqua" panose="02040602050305030304" pitchFamily="18" charset="0"/>
              </a:rPr>
              <a:t>, </a:t>
            </a:r>
            <a:r>
              <a:rPr lang="en-US" sz="1600" dirty="0" err="1" smtClean="0">
                <a:latin typeface="Book Antiqua" panose="02040602050305030304" pitchFamily="18" charset="0"/>
              </a:rPr>
              <a:t>techo</a:t>
            </a:r>
            <a:r>
              <a:rPr lang="en-US" sz="1600" dirty="0" smtClean="0">
                <a:latin typeface="Book Antiqua" panose="02040602050305030304" pitchFamily="18" charset="0"/>
              </a:rPr>
              <a:t> y </a:t>
            </a:r>
            <a:r>
              <a:rPr lang="en-US" sz="1600" dirty="0" err="1" smtClean="0">
                <a:latin typeface="Book Antiqua" panose="02040602050305030304" pitchFamily="18" charset="0"/>
              </a:rPr>
              <a:t>piso</a:t>
            </a:r>
            <a:r>
              <a:rPr lang="en-US" sz="1600" dirty="0" smtClean="0">
                <a:latin typeface="Book Antiqua" panose="02040602050305030304" pitchFamily="18" charset="0"/>
              </a:rPr>
              <a:t> del PCR</a:t>
            </a:r>
          </a:p>
          <a:p>
            <a:pPr marL="285750" lvl="0" indent="-285750">
              <a:buFont typeface="Arial" panose="020B0604020202020204" pitchFamily="34" charset="0"/>
              <a:buChar char="•"/>
            </a:pPr>
            <a:r>
              <a:rPr lang="en-US" sz="1600" dirty="0" err="1" smtClean="0">
                <a:latin typeface="Book Antiqua" panose="02040602050305030304" pitchFamily="18" charset="0"/>
              </a:rPr>
              <a:t>Facilidades</a:t>
            </a:r>
            <a:r>
              <a:rPr lang="en-US" sz="1600" dirty="0" smtClean="0">
                <a:latin typeface="Book Antiqua" panose="02040602050305030304" pitchFamily="18" charset="0"/>
              </a:rPr>
              <a:t> para </a:t>
            </a:r>
            <a:r>
              <a:rPr lang="en-US" sz="1600" dirty="0" err="1" smtClean="0">
                <a:latin typeface="Book Antiqua" panose="02040602050305030304" pitchFamily="18" charset="0"/>
              </a:rPr>
              <a:t>montaje</a:t>
            </a:r>
            <a:r>
              <a:rPr lang="en-US" sz="1600" dirty="0" smtClean="0">
                <a:latin typeface="Book Antiqua" panose="02040602050305030304" pitchFamily="18" charset="0"/>
              </a:rPr>
              <a:t> de </a:t>
            </a:r>
            <a:r>
              <a:rPr lang="en-US" sz="1600" dirty="0" err="1" smtClean="0">
                <a:latin typeface="Book Antiqua" panose="02040602050305030304" pitchFamily="18" charset="0"/>
              </a:rPr>
              <a:t>equipos</a:t>
            </a:r>
            <a:r>
              <a:rPr lang="en-US" sz="1600" dirty="0" smtClean="0">
                <a:latin typeface="Book Antiqua" panose="02040602050305030304" pitchFamily="18" charset="0"/>
              </a:rPr>
              <a:t>, </a:t>
            </a:r>
            <a:r>
              <a:rPr lang="en-US" sz="1600" dirty="0" err="1" smtClean="0">
                <a:latin typeface="Book Antiqua" panose="02040602050305030304" pitchFamily="18" charset="0"/>
              </a:rPr>
              <a:t>soportes</a:t>
            </a:r>
            <a:r>
              <a:rPr lang="en-US" sz="1600" dirty="0" smtClean="0">
                <a:latin typeface="Book Antiqua" panose="02040602050305030304" pitchFamily="18" charset="0"/>
              </a:rPr>
              <a:t> y </a:t>
            </a:r>
            <a:r>
              <a:rPr lang="en-US" sz="1600" dirty="0" err="1" smtClean="0">
                <a:latin typeface="Book Antiqua" panose="02040602050305030304" pitchFamily="18" charset="0"/>
              </a:rPr>
              <a:t>rutas</a:t>
            </a:r>
            <a:endParaRPr lang="en-US" sz="1600" dirty="0" smtClean="0">
              <a:latin typeface="Book Antiqua" panose="02040602050305030304" pitchFamily="18" charset="0"/>
            </a:endParaRPr>
          </a:p>
          <a:p>
            <a:pPr marL="285750" lvl="0" indent="-285750">
              <a:buFont typeface="Arial" panose="020B0604020202020204" pitchFamily="34" charset="0"/>
              <a:buChar char="•"/>
            </a:pPr>
            <a:r>
              <a:rPr lang="en-US" sz="1600" dirty="0" err="1" smtClean="0">
                <a:latin typeface="Book Antiqua" panose="02040602050305030304" pitchFamily="18" charset="0"/>
              </a:rPr>
              <a:t>Dimensiones</a:t>
            </a:r>
            <a:r>
              <a:rPr lang="en-US" sz="1600" dirty="0" smtClean="0">
                <a:latin typeface="Book Antiqua" panose="02040602050305030304" pitchFamily="18" charset="0"/>
              </a:rPr>
              <a:t> de </a:t>
            </a:r>
            <a:r>
              <a:rPr lang="en-US" sz="1600" dirty="0" err="1" smtClean="0">
                <a:latin typeface="Book Antiqua" panose="02040602050305030304" pitchFamily="18" charset="0"/>
              </a:rPr>
              <a:t>puertas</a:t>
            </a:r>
            <a:r>
              <a:rPr lang="en-US" sz="1600" dirty="0" smtClean="0">
                <a:latin typeface="Book Antiqua" panose="02040602050305030304" pitchFamily="18" charset="0"/>
              </a:rPr>
              <a:t>, para </a:t>
            </a:r>
            <a:r>
              <a:rPr lang="en-US" sz="1600" dirty="0" err="1" smtClean="0">
                <a:latin typeface="Book Antiqua" panose="02040602050305030304" pitchFamily="18" charset="0"/>
              </a:rPr>
              <a:t>ingreso</a:t>
            </a:r>
            <a:r>
              <a:rPr lang="en-US" sz="1600" dirty="0" smtClean="0">
                <a:latin typeface="Book Antiqua" panose="02040602050305030304" pitchFamily="18" charset="0"/>
              </a:rPr>
              <a:t> de </a:t>
            </a:r>
            <a:r>
              <a:rPr lang="en-US" sz="1600" dirty="0" err="1" smtClean="0">
                <a:latin typeface="Book Antiqua" panose="02040602050305030304" pitchFamily="18" charset="0"/>
              </a:rPr>
              <a:t>equipos</a:t>
            </a:r>
            <a:endParaRPr lang="en-US" sz="1600" dirty="0" smtClean="0">
              <a:latin typeface="Book Antiqua" panose="02040602050305030304" pitchFamily="18" charset="0"/>
            </a:endParaRPr>
          </a:p>
          <a:p>
            <a:pPr lvl="0"/>
            <a:endParaRPr lang="es-EC" sz="1600" dirty="0" smtClean="0">
              <a:latin typeface="Book Antiqua" panose="02040602050305030304" pitchFamily="18" charset="0"/>
            </a:endParaRPr>
          </a:p>
        </p:txBody>
      </p:sp>
    </p:spTree>
    <p:extLst>
      <p:ext uri="{BB962C8B-B14F-4D97-AF65-F5344CB8AC3E}">
        <p14:creationId xmlns:p14="http://schemas.microsoft.com/office/powerpoint/2010/main" val="3208256309"/>
      </p:ext>
    </p:extLst>
  </p:cSld>
  <p:clrMapOvr>
    <a:masterClrMapping/>
  </p:clrMapOvr>
  <p:transition spd="med">
    <p:pull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338554"/>
          </a:xfrm>
          <a:prstGeom prst="rect">
            <a:avLst/>
          </a:prstGeom>
          <a:noFill/>
        </p:spPr>
        <p:txBody>
          <a:bodyPr wrap="square" rtlCol="0">
            <a:spAutoFit/>
          </a:bodyPr>
          <a:lstStyle/>
          <a:p>
            <a:r>
              <a:rPr lang="es-EC" sz="1600" b="1" dirty="0" smtClean="0">
                <a:latin typeface="Book Antiqua" panose="02040602050305030304" pitchFamily="18" charset="0"/>
              </a:rPr>
              <a:t>Plano </a:t>
            </a:r>
            <a:r>
              <a:rPr lang="es-EC" sz="1600" b="1" dirty="0">
                <a:latin typeface="Book Antiqua" panose="02040602050305030304" pitchFamily="18" charset="0"/>
              </a:rPr>
              <a:t>General de Implantación y Distribución de </a:t>
            </a:r>
            <a:r>
              <a:rPr lang="es-EC" sz="1600" b="1" dirty="0" smtClean="0">
                <a:latin typeface="Book Antiqua" panose="02040602050305030304" pitchFamily="18" charset="0"/>
              </a:rPr>
              <a:t>Equipos</a:t>
            </a:r>
            <a:endParaRPr lang="es-EC" sz="1600" b="1" dirty="0">
              <a:latin typeface="Book Antiqua" panose="020406020503050303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628800"/>
            <a:ext cx="7557276"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4725144"/>
            <a:ext cx="3066206" cy="1783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4297025"/>
      </p:ext>
    </p:extLst>
  </p:cSld>
  <p:clrMapOvr>
    <a:masterClrMapping/>
  </p:clrMapOvr>
  <p:transition spd="med">
    <p:pull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338554"/>
          </a:xfrm>
          <a:prstGeom prst="rect">
            <a:avLst/>
          </a:prstGeom>
          <a:noFill/>
        </p:spPr>
        <p:txBody>
          <a:bodyPr wrap="square" rtlCol="0">
            <a:spAutoFit/>
          </a:bodyPr>
          <a:lstStyle/>
          <a:p>
            <a:pPr lvl="0"/>
            <a:r>
              <a:rPr lang="es-EC" sz="1600" b="1" dirty="0" smtClean="0">
                <a:latin typeface="Book Antiqua" panose="02040602050305030304" pitchFamily="18" charset="0"/>
              </a:rPr>
              <a:t>Plano Arquitectónico, Vistas y Elevaciones</a:t>
            </a:r>
            <a:endParaRPr lang="es-EC" sz="1600" b="1" dirty="0">
              <a:latin typeface="Book Antiqua" panose="0204060205030503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908" y="1944681"/>
            <a:ext cx="7146540" cy="171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908" y="4234509"/>
            <a:ext cx="7362564" cy="1714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4297025"/>
      </p:ext>
    </p:extLst>
  </p:cSld>
  <p:clrMapOvr>
    <a:masterClrMapping/>
  </p:clrMapOvr>
  <p:transition spd="med">
    <p:pull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338554"/>
          </a:xfrm>
          <a:prstGeom prst="rect">
            <a:avLst/>
          </a:prstGeom>
          <a:noFill/>
        </p:spPr>
        <p:txBody>
          <a:bodyPr wrap="square" rtlCol="0">
            <a:spAutoFit/>
          </a:bodyPr>
          <a:lstStyle/>
          <a:p>
            <a:pPr lvl="0"/>
            <a:r>
              <a:rPr lang="es-EC" sz="1600" b="1" dirty="0" smtClean="0">
                <a:latin typeface="Book Antiqua" panose="02040602050305030304" pitchFamily="18" charset="0"/>
              </a:rPr>
              <a:t>Plano </a:t>
            </a:r>
            <a:r>
              <a:rPr lang="es-EC" sz="1600" b="1" dirty="0">
                <a:latin typeface="Book Antiqua" panose="02040602050305030304" pitchFamily="18" charset="0"/>
              </a:rPr>
              <a:t>Arquitectónico, Detalles </a:t>
            </a:r>
            <a:r>
              <a:rPr lang="es-EC" sz="1600" b="1" dirty="0" smtClean="0">
                <a:latin typeface="Book Antiqua" panose="02040602050305030304" pitchFamily="18" charset="0"/>
              </a:rPr>
              <a:t>Interiores</a:t>
            </a:r>
            <a:endParaRPr lang="es-EC" sz="1600" b="1" dirty="0">
              <a:latin typeface="Book Antiqua" panose="0204060205030503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798" y="1680964"/>
            <a:ext cx="748665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685" y="4201244"/>
            <a:ext cx="748665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4297025"/>
      </p:ext>
    </p:extLst>
  </p:cSld>
  <p:clrMapOvr>
    <a:masterClrMapping/>
  </p:clrMapOvr>
  <p:transition spd="med">
    <p:pull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338554"/>
          </a:xfrm>
          <a:prstGeom prst="rect">
            <a:avLst/>
          </a:prstGeom>
          <a:noFill/>
        </p:spPr>
        <p:txBody>
          <a:bodyPr wrap="square" rtlCol="0">
            <a:spAutoFit/>
          </a:bodyPr>
          <a:lstStyle/>
          <a:p>
            <a:pPr algn="just"/>
            <a:r>
              <a:rPr lang="en-US" sz="1600" b="1" dirty="0" err="1">
                <a:latin typeface="Book Antiqua" panose="02040602050305030304" pitchFamily="18" charset="0"/>
              </a:rPr>
              <a:t>Desarrollo</a:t>
            </a:r>
            <a:r>
              <a:rPr lang="en-US" sz="1600" b="1" dirty="0">
                <a:latin typeface="Book Antiqua" panose="02040602050305030304" pitchFamily="18" charset="0"/>
              </a:rPr>
              <a:t> de </a:t>
            </a:r>
            <a:r>
              <a:rPr lang="en-US" sz="1600" b="1" dirty="0" err="1">
                <a:latin typeface="Book Antiqua" panose="02040602050305030304" pitchFamily="18" charset="0"/>
              </a:rPr>
              <a:t>lista</a:t>
            </a:r>
            <a:r>
              <a:rPr lang="en-US" sz="1600" b="1" dirty="0">
                <a:latin typeface="Book Antiqua" panose="02040602050305030304" pitchFamily="18" charset="0"/>
              </a:rPr>
              <a:t> de </a:t>
            </a:r>
            <a:r>
              <a:rPr lang="en-US" sz="1600" b="1" dirty="0" err="1" smtClean="0">
                <a:latin typeface="Book Antiqua" panose="02040602050305030304" pitchFamily="18" charset="0"/>
              </a:rPr>
              <a:t>equipos</a:t>
            </a:r>
            <a:r>
              <a:rPr lang="en-US" sz="1600" b="1" dirty="0" smtClean="0">
                <a:latin typeface="Book Antiqua" panose="02040602050305030304" pitchFamily="18" charset="0"/>
              </a:rPr>
              <a:t> eléctricos</a:t>
            </a:r>
            <a:endParaRPr lang="en-US" sz="1600" b="1" dirty="0">
              <a:latin typeface="Book Antiqua" panose="02040602050305030304" pitchFamily="18" charset="0"/>
            </a:endParaRPr>
          </a:p>
        </p:txBody>
      </p:sp>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772816"/>
            <a:ext cx="7056784" cy="4536504"/>
          </a:xfrm>
          <a:prstGeom prst="rect">
            <a:avLst/>
          </a:prstGeom>
          <a:noFill/>
          <a:ln>
            <a:noFill/>
          </a:ln>
        </p:spPr>
      </p:pic>
    </p:spTree>
    <p:extLst>
      <p:ext uri="{BB962C8B-B14F-4D97-AF65-F5344CB8AC3E}">
        <p14:creationId xmlns:p14="http://schemas.microsoft.com/office/powerpoint/2010/main" val="934297025"/>
      </p:ext>
    </p:extLst>
  </p:cSld>
  <p:clrMapOvr>
    <a:masterClrMapping/>
  </p:clrMapOvr>
  <p:transition spd="med">
    <p:pull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338554"/>
          </a:xfrm>
          <a:prstGeom prst="rect">
            <a:avLst/>
          </a:prstGeom>
          <a:noFill/>
        </p:spPr>
        <p:txBody>
          <a:bodyPr wrap="square" rtlCol="0">
            <a:spAutoFit/>
          </a:bodyPr>
          <a:lstStyle/>
          <a:p>
            <a:pPr algn="just"/>
            <a:r>
              <a:rPr lang="en-US" sz="1600" b="1" dirty="0" err="1">
                <a:latin typeface="Book Antiqua" panose="02040602050305030304" pitchFamily="18" charset="0"/>
              </a:rPr>
              <a:t>Desarrollo</a:t>
            </a:r>
            <a:r>
              <a:rPr lang="en-US" sz="1600" b="1" dirty="0">
                <a:latin typeface="Book Antiqua" panose="02040602050305030304" pitchFamily="18" charset="0"/>
              </a:rPr>
              <a:t> de </a:t>
            </a:r>
            <a:r>
              <a:rPr lang="en-US" sz="1600" b="1" dirty="0" err="1">
                <a:latin typeface="Book Antiqua" panose="02040602050305030304" pitchFamily="18" charset="0"/>
              </a:rPr>
              <a:t>lista</a:t>
            </a:r>
            <a:r>
              <a:rPr lang="en-US" sz="1600" b="1" dirty="0">
                <a:latin typeface="Book Antiqua" panose="02040602050305030304" pitchFamily="18" charset="0"/>
              </a:rPr>
              <a:t> de </a:t>
            </a:r>
            <a:r>
              <a:rPr lang="en-US" sz="1600" b="1" dirty="0" err="1" smtClean="0">
                <a:latin typeface="Book Antiqua" panose="02040602050305030304" pitchFamily="18" charset="0"/>
              </a:rPr>
              <a:t>equipos</a:t>
            </a:r>
            <a:r>
              <a:rPr lang="en-US" sz="1600" b="1" dirty="0" smtClean="0">
                <a:latin typeface="Book Antiqua" panose="02040602050305030304" pitchFamily="18" charset="0"/>
              </a:rPr>
              <a:t> de </a:t>
            </a:r>
            <a:r>
              <a:rPr lang="en-US" sz="1600" b="1" dirty="0" err="1" smtClean="0">
                <a:latin typeface="Book Antiqua" panose="02040602050305030304" pitchFamily="18" charset="0"/>
              </a:rPr>
              <a:t>instrumentación</a:t>
            </a:r>
            <a:endParaRPr lang="en-US" sz="1600" b="1" dirty="0">
              <a:latin typeface="Book Antiqua" panose="02040602050305030304"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010" y="1881336"/>
            <a:ext cx="745807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493493"/>
      </p:ext>
    </p:extLst>
  </p:cSld>
  <p:clrMapOvr>
    <a:masterClrMapping/>
  </p:clrMapOvr>
  <p:transition spd="med">
    <p:pull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338554"/>
          </a:xfrm>
          <a:prstGeom prst="rect">
            <a:avLst/>
          </a:prstGeom>
          <a:noFill/>
        </p:spPr>
        <p:txBody>
          <a:bodyPr wrap="square" rtlCol="0">
            <a:spAutoFit/>
          </a:bodyPr>
          <a:lstStyle/>
          <a:p>
            <a:pPr algn="just"/>
            <a:r>
              <a:rPr lang="en-US" sz="1600" b="1" dirty="0" err="1">
                <a:latin typeface="Book Antiqua" panose="02040602050305030304" pitchFamily="18" charset="0"/>
              </a:rPr>
              <a:t>Desarrollo</a:t>
            </a:r>
            <a:r>
              <a:rPr lang="en-US" sz="1600" b="1" dirty="0">
                <a:latin typeface="Book Antiqua" panose="02040602050305030304" pitchFamily="18" charset="0"/>
              </a:rPr>
              <a:t> de </a:t>
            </a:r>
            <a:r>
              <a:rPr lang="en-US" sz="1600" b="1" dirty="0" err="1">
                <a:latin typeface="Book Antiqua" panose="02040602050305030304" pitchFamily="18" charset="0"/>
              </a:rPr>
              <a:t>lista</a:t>
            </a:r>
            <a:r>
              <a:rPr lang="en-US" sz="1600" b="1" dirty="0">
                <a:latin typeface="Book Antiqua" panose="02040602050305030304" pitchFamily="18" charset="0"/>
              </a:rPr>
              <a:t> de </a:t>
            </a:r>
            <a:r>
              <a:rPr lang="en-US" sz="1600" b="1" dirty="0" err="1" smtClean="0">
                <a:latin typeface="Book Antiqua" panose="02040602050305030304" pitchFamily="18" charset="0"/>
              </a:rPr>
              <a:t>equipos</a:t>
            </a:r>
            <a:r>
              <a:rPr lang="en-US" sz="1600" b="1" dirty="0" smtClean="0">
                <a:latin typeface="Book Antiqua" panose="02040602050305030304" pitchFamily="18" charset="0"/>
              </a:rPr>
              <a:t> de </a:t>
            </a:r>
            <a:r>
              <a:rPr lang="en-US" sz="1600" b="1" dirty="0" err="1" smtClean="0">
                <a:latin typeface="Book Antiqua" panose="02040602050305030304" pitchFamily="18" charset="0"/>
              </a:rPr>
              <a:t>instrumentación</a:t>
            </a:r>
            <a:endParaRPr lang="en-US" sz="1600" b="1" dirty="0">
              <a:latin typeface="Book Antiqua" panose="02040602050305030304" pitchFamily="18"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010" y="1772816"/>
            <a:ext cx="7458075"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102365"/>
      </p:ext>
    </p:extLst>
  </p:cSld>
  <p:clrMapOvr>
    <a:masterClrMapping/>
  </p:clrMapOvr>
  <p:transition spd="med">
    <p:pull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196752"/>
            <a:ext cx="7200800" cy="1815882"/>
          </a:xfrm>
          <a:prstGeom prst="rect">
            <a:avLst/>
          </a:prstGeom>
          <a:noFill/>
        </p:spPr>
        <p:txBody>
          <a:bodyPr wrap="square" rtlCol="0">
            <a:spAutoFit/>
          </a:bodyPr>
          <a:lstStyle/>
          <a:p>
            <a:pPr algn="just"/>
            <a:r>
              <a:rPr lang="en-US" sz="1600" b="1" dirty="0" err="1">
                <a:latin typeface="Book Antiqua" panose="02040602050305030304" pitchFamily="18" charset="0"/>
              </a:rPr>
              <a:t>Dise</a:t>
            </a:r>
            <a:r>
              <a:rPr lang="es-EC" sz="1600" b="1" dirty="0">
                <a:latin typeface="Book Antiqua" panose="02040602050305030304" pitchFamily="18" charset="0"/>
              </a:rPr>
              <a:t>ñ</a:t>
            </a:r>
            <a:r>
              <a:rPr lang="en-US" sz="1600" b="1" dirty="0">
                <a:latin typeface="Book Antiqua" panose="02040602050305030304" pitchFamily="18" charset="0"/>
              </a:rPr>
              <a:t>o de </a:t>
            </a:r>
            <a:r>
              <a:rPr lang="en-US" sz="1600" b="1" dirty="0" err="1">
                <a:latin typeface="Book Antiqua" panose="02040602050305030304" pitchFamily="18" charset="0"/>
              </a:rPr>
              <a:t>iluminación</a:t>
            </a:r>
            <a:r>
              <a:rPr lang="en-US" sz="1600" b="1" dirty="0">
                <a:latin typeface="Book Antiqua" panose="02040602050305030304" pitchFamily="18" charset="0"/>
              </a:rPr>
              <a:t> </a:t>
            </a:r>
            <a:r>
              <a:rPr lang="en-US" sz="1600" b="1" dirty="0" err="1">
                <a:latin typeface="Book Antiqua" panose="02040602050305030304" pitchFamily="18" charset="0"/>
              </a:rPr>
              <a:t>interna</a:t>
            </a:r>
            <a:r>
              <a:rPr lang="en-US" sz="1600" b="1" dirty="0">
                <a:latin typeface="Book Antiqua" panose="02040602050305030304" pitchFamily="18" charset="0"/>
              </a:rPr>
              <a:t>, </a:t>
            </a:r>
            <a:r>
              <a:rPr lang="en-US" sz="1600" b="1" dirty="0" err="1">
                <a:latin typeface="Book Antiqua" panose="02040602050305030304" pitchFamily="18" charset="0"/>
              </a:rPr>
              <a:t>externa</a:t>
            </a:r>
            <a:r>
              <a:rPr lang="en-US" sz="1600" b="1" dirty="0">
                <a:latin typeface="Book Antiqua" panose="02040602050305030304" pitchFamily="18" charset="0"/>
              </a:rPr>
              <a:t> y de </a:t>
            </a:r>
            <a:r>
              <a:rPr lang="en-US" sz="1600" b="1" dirty="0" err="1" smtClean="0">
                <a:latin typeface="Book Antiqua" panose="02040602050305030304" pitchFamily="18" charset="0"/>
              </a:rPr>
              <a:t>emergencia</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marL="285750" indent="-285750" algn="just">
              <a:buFont typeface="Arial" panose="020B0604020202020204" pitchFamily="34" charset="0"/>
              <a:buChar char="•"/>
            </a:pPr>
            <a:r>
              <a:rPr lang="es-EC" sz="1600" dirty="0">
                <a:latin typeface="Book Antiqua" panose="02040602050305030304" pitchFamily="18" charset="0"/>
              </a:rPr>
              <a:t>C</a:t>
            </a:r>
            <a:r>
              <a:rPr lang="es-EC" sz="1600" dirty="0" smtClean="0">
                <a:latin typeface="Book Antiqua" panose="02040602050305030304" pitchFamily="18" charset="0"/>
              </a:rPr>
              <a:t>álculos </a:t>
            </a:r>
            <a:r>
              <a:rPr lang="es-EC" sz="1600" dirty="0">
                <a:latin typeface="Book Antiqua" panose="02040602050305030304" pitchFamily="18" charset="0"/>
              </a:rPr>
              <a:t>del sistema de iluminación se realizan con el programa LUXICON versión 2.5.25 (</a:t>
            </a:r>
            <a:r>
              <a:rPr lang="es-EC" sz="1600" dirty="0" err="1">
                <a:latin typeface="Book Antiqua" panose="02040602050305030304" pitchFamily="18" charset="0"/>
              </a:rPr>
              <a:t>Crouse</a:t>
            </a:r>
            <a:r>
              <a:rPr lang="es-EC" sz="1600" dirty="0">
                <a:latin typeface="Book Antiqua" panose="02040602050305030304" pitchFamily="18" charset="0"/>
              </a:rPr>
              <a:t> </a:t>
            </a:r>
            <a:r>
              <a:rPr lang="es-EC" sz="1600" dirty="0" err="1">
                <a:latin typeface="Book Antiqua" panose="02040602050305030304" pitchFamily="18" charset="0"/>
              </a:rPr>
              <a:t>Hinds</a:t>
            </a:r>
            <a:r>
              <a:rPr lang="es-EC" sz="1600" dirty="0">
                <a:latin typeface="Book Antiqua" panose="02040602050305030304" pitchFamily="18" charset="0"/>
              </a:rPr>
              <a:t> - </a:t>
            </a:r>
            <a:r>
              <a:rPr lang="es-EC" sz="1600" dirty="0" err="1">
                <a:latin typeface="Book Antiqua" panose="02040602050305030304" pitchFamily="18" charset="0"/>
              </a:rPr>
              <a:t>Luxicon</a:t>
            </a:r>
            <a:r>
              <a:rPr lang="es-EC" sz="1600" dirty="0">
                <a:latin typeface="Book Antiqua" panose="02040602050305030304" pitchFamily="18" charset="0"/>
              </a:rPr>
              <a:t>, 2012</a:t>
            </a:r>
            <a:r>
              <a:rPr lang="es-EC" sz="1600" dirty="0" smtClean="0">
                <a:latin typeface="Book Antiqua" panose="02040602050305030304" pitchFamily="18" charset="0"/>
              </a:rPr>
              <a:t>).</a:t>
            </a:r>
          </a:p>
          <a:p>
            <a:pPr marL="285750" indent="-285750" algn="just">
              <a:buFont typeface="Arial" panose="020B0604020202020204" pitchFamily="34" charset="0"/>
              <a:buChar char="•"/>
            </a:pPr>
            <a:endParaRPr lang="es-EC" sz="1600" dirty="0">
              <a:latin typeface="Book Antiqua" panose="02040602050305030304" pitchFamily="18" charset="0"/>
            </a:endParaRPr>
          </a:p>
          <a:p>
            <a:pPr marL="285750" indent="-285750" algn="just">
              <a:buFont typeface="Arial" panose="020B0604020202020204" pitchFamily="34" charset="0"/>
              <a:buChar char="•"/>
            </a:pPr>
            <a:r>
              <a:rPr lang="es-EC" sz="1600" dirty="0">
                <a:latin typeface="Book Antiqua" panose="02040602050305030304" pitchFamily="18" charset="0"/>
              </a:rPr>
              <a:t>Norma API 540 “</a:t>
            </a:r>
            <a:r>
              <a:rPr lang="es-EC" sz="1600" dirty="0" err="1">
                <a:latin typeface="Book Antiqua" panose="02040602050305030304" pitchFamily="18" charset="0"/>
              </a:rPr>
              <a:t>Electrical</a:t>
            </a:r>
            <a:r>
              <a:rPr lang="es-EC" sz="1600" dirty="0">
                <a:latin typeface="Book Antiqua" panose="02040602050305030304" pitchFamily="18" charset="0"/>
              </a:rPr>
              <a:t> </a:t>
            </a:r>
            <a:r>
              <a:rPr lang="es-EC" sz="1600" dirty="0" err="1">
                <a:latin typeface="Book Antiqua" panose="02040602050305030304" pitchFamily="18" charset="0"/>
              </a:rPr>
              <a:t>Installations</a:t>
            </a:r>
            <a:r>
              <a:rPr lang="es-EC" sz="1600" dirty="0">
                <a:latin typeface="Book Antiqua" panose="02040602050305030304" pitchFamily="18" charset="0"/>
              </a:rPr>
              <a:t> in </a:t>
            </a:r>
            <a:r>
              <a:rPr lang="es-EC" sz="1600" dirty="0" err="1">
                <a:latin typeface="Book Antiqua" panose="02040602050305030304" pitchFamily="18" charset="0"/>
              </a:rPr>
              <a:t>Petroleum</a:t>
            </a:r>
            <a:r>
              <a:rPr lang="es-EC" sz="1600" dirty="0">
                <a:latin typeface="Book Antiqua" panose="02040602050305030304" pitchFamily="18" charset="0"/>
              </a:rPr>
              <a:t> </a:t>
            </a:r>
            <a:r>
              <a:rPr lang="es-EC" sz="1600" dirty="0" err="1">
                <a:latin typeface="Book Antiqua" panose="02040602050305030304" pitchFamily="18" charset="0"/>
              </a:rPr>
              <a:t>Processing</a:t>
            </a:r>
            <a:r>
              <a:rPr lang="es-EC" sz="1600" dirty="0">
                <a:latin typeface="Book Antiqua" panose="02040602050305030304" pitchFamily="18" charset="0"/>
              </a:rPr>
              <a:t>” Sección 7, Tabla </a:t>
            </a:r>
            <a:r>
              <a:rPr lang="es-EC" sz="1600" dirty="0" smtClean="0">
                <a:latin typeface="Book Antiqua" panose="02040602050305030304" pitchFamily="18" charset="0"/>
              </a:rPr>
              <a:t>4.</a:t>
            </a:r>
            <a:endParaRPr lang="en-US" sz="1600" b="1" dirty="0">
              <a:latin typeface="Book Antiqua" panose="02040602050305030304" pitchFamily="18" charset="0"/>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212976"/>
            <a:ext cx="5095875"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403648" y="4797152"/>
            <a:ext cx="7344816" cy="1754326"/>
          </a:xfrm>
          <a:prstGeom prst="rect">
            <a:avLst/>
          </a:prstGeom>
        </p:spPr>
        <p:txBody>
          <a:bodyPr wrap="square">
            <a:spAutoFit/>
          </a:bodyPr>
          <a:lstStyle/>
          <a:p>
            <a:pPr lvl="0"/>
            <a:r>
              <a:rPr lang="en-US" dirty="0" smtClean="0">
                <a:latin typeface="Book Antiqua" panose="02040602050305030304" pitchFamily="18" charset="0"/>
              </a:rPr>
              <a:t>Se define dos zonas de cálculo </a:t>
            </a:r>
            <a:r>
              <a:rPr lang="en-US" dirty="0" err="1" smtClean="0">
                <a:latin typeface="Book Antiqua" panose="02040602050305030304" pitchFamily="18" charset="0"/>
              </a:rPr>
              <a:t>independientes</a:t>
            </a:r>
            <a:r>
              <a:rPr lang="en-US" dirty="0" smtClean="0">
                <a:latin typeface="Book Antiqua" panose="02040602050305030304" pitchFamily="18" charset="0"/>
              </a:rPr>
              <a:t>:</a:t>
            </a:r>
          </a:p>
          <a:p>
            <a:pPr lvl="0"/>
            <a:endParaRPr lang="en-US" dirty="0" smtClean="0">
              <a:latin typeface="Book Antiqua" panose="02040602050305030304" pitchFamily="18" charset="0"/>
            </a:endParaRPr>
          </a:p>
          <a:p>
            <a:pPr marL="285750" lvl="0" indent="-285750">
              <a:buFont typeface="Arial" panose="020B0604020202020204" pitchFamily="34" charset="0"/>
              <a:buChar char="•"/>
            </a:pPr>
            <a:r>
              <a:rPr lang="en-US" b="1" dirty="0" err="1">
                <a:latin typeface="Book Antiqua" panose="02040602050305030304" pitchFamily="18" charset="0"/>
              </a:rPr>
              <a:t>Á</a:t>
            </a:r>
            <a:r>
              <a:rPr lang="en-US" b="1" dirty="0" err="1" smtClean="0">
                <a:latin typeface="Book Antiqua" panose="02040602050305030304" pitchFamily="18" charset="0"/>
              </a:rPr>
              <a:t>rea</a:t>
            </a:r>
            <a:r>
              <a:rPr lang="en-US" b="1" dirty="0" smtClean="0">
                <a:latin typeface="Book Antiqua" panose="02040602050305030304" pitchFamily="18" charset="0"/>
              </a:rPr>
              <a:t> 1 - </a:t>
            </a:r>
            <a:r>
              <a:rPr lang="en-US" b="1" dirty="0" err="1" smtClean="0">
                <a:latin typeface="Book Antiqua" panose="02040602050305030304" pitchFamily="18" charset="0"/>
              </a:rPr>
              <a:t>Equipos</a:t>
            </a:r>
            <a:r>
              <a:rPr lang="en-US" b="1" dirty="0" smtClean="0">
                <a:latin typeface="Book Antiqua" panose="02040602050305030304" pitchFamily="18" charset="0"/>
              </a:rPr>
              <a:t> eléctricos: </a:t>
            </a:r>
            <a:r>
              <a:rPr lang="es-EC" dirty="0">
                <a:latin typeface="Book Antiqua" panose="02040602050305030304" pitchFamily="18" charset="0"/>
              </a:rPr>
              <a:t>d</a:t>
            </a:r>
            <a:r>
              <a:rPr lang="es-EC" dirty="0" smtClean="0">
                <a:latin typeface="Book Antiqua" panose="02040602050305030304" pitchFamily="18" charset="0"/>
              </a:rPr>
              <a:t>imensiones</a:t>
            </a:r>
            <a:r>
              <a:rPr lang="es-EC" dirty="0">
                <a:latin typeface="Book Antiqua" panose="02040602050305030304" pitchFamily="18" charset="0"/>
              </a:rPr>
              <a:t>: </a:t>
            </a:r>
            <a:r>
              <a:rPr lang="es-EC" dirty="0" smtClean="0">
                <a:latin typeface="Book Antiqua" panose="02040602050305030304" pitchFamily="18" charset="0"/>
              </a:rPr>
              <a:t>9.79m </a:t>
            </a:r>
            <a:r>
              <a:rPr lang="es-EC" dirty="0">
                <a:latin typeface="Book Antiqua" panose="02040602050305030304" pitchFamily="18" charset="0"/>
              </a:rPr>
              <a:t>x 4m </a:t>
            </a:r>
            <a:r>
              <a:rPr lang="es-EC" dirty="0" smtClean="0">
                <a:latin typeface="Book Antiqua" panose="02040602050305030304" pitchFamily="18" charset="0"/>
              </a:rPr>
              <a:t>– Altura </a:t>
            </a:r>
            <a:r>
              <a:rPr lang="es-EC" dirty="0">
                <a:latin typeface="Book Antiqua" panose="02040602050305030304" pitchFamily="18" charset="0"/>
              </a:rPr>
              <a:t>de diseño: </a:t>
            </a:r>
            <a:r>
              <a:rPr lang="es-EC" dirty="0" smtClean="0">
                <a:latin typeface="Book Antiqua" panose="02040602050305030304" pitchFamily="18" charset="0"/>
              </a:rPr>
              <a:t>3.2m.</a:t>
            </a:r>
          </a:p>
          <a:p>
            <a:pPr marL="285750" lvl="0" indent="-285750">
              <a:buFont typeface="Arial" panose="020B0604020202020204" pitchFamily="34" charset="0"/>
              <a:buChar char="•"/>
            </a:pPr>
            <a:r>
              <a:rPr lang="es-EC" b="1" dirty="0">
                <a:latin typeface="Book Antiqua" panose="02040602050305030304" pitchFamily="18" charset="0"/>
              </a:rPr>
              <a:t>Á</a:t>
            </a:r>
            <a:r>
              <a:rPr lang="en-US" b="1" dirty="0" smtClean="0">
                <a:latin typeface="Book Antiqua" panose="02040602050305030304" pitchFamily="18" charset="0"/>
              </a:rPr>
              <a:t>rea 2 – Cuarto de </a:t>
            </a:r>
            <a:r>
              <a:rPr lang="en-US" b="1" dirty="0" err="1" smtClean="0">
                <a:latin typeface="Book Antiqua" panose="02040602050305030304" pitchFamily="18" charset="0"/>
              </a:rPr>
              <a:t>baterías</a:t>
            </a:r>
            <a:r>
              <a:rPr lang="en-US" b="1" dirty="0">
                <a:latin typeface="Book Antiqua" panose="02040602050305030304" pitchFamily="18" charset="0"/>
              </a:rPr>
              <a:t>: </a:t>
            </a:r>
            <a:r>
              <a:rPr lang="es-EC" dirty="0">
                <a:latin typeface="Book Antiqua" panose="02040602050305030304" pitchFamily="18" charset="0"/>
              </a:rPr>
              <a:t>d</a:t>
            </a:r>
            <a:r>
              <a:rPr lang="es-EC" dirty="0" smtClean="0">
                <a:latin typeface="Book Antiqua" panose="02040602050305030304" pitchFamily="18" charset="0"/>
              </a:rPr>
              <a:t>imensiones</a:t>
            </a:r>
            <a:r>
              <a:rPr lang="es-EC" dirty="0">
                <a:latin typeface="Book Antiqua" panose="02040602050305030304" pitchFamily="18" charset="0"/>
              </a:rPr>
              <a:t>: </a:t>
            </a:r>
            <a:r>
              <a:rPr lang="es-EC" dirty="0" smtClean="0">
                <a:latin typeface="Book Antiqua" panose="02040602050305030304" pitchFamily="18" charset="0"/>
              </a:rPr>
              <a:t>2.06m </a:t>
            </a:r>
            <a:r>
              <a:rPr lang="es-EC" dirty="0">
                <a:latin typeface="Book Antiqua" panose="02040602050305030304" pitchFamily="18" charset="0"/>
              </a:rPr>
              <a:t>x 4m </a:t>
            </a:r>
            <a:r>
              <a:rPr lang="es-EC" dirty="0" smtClean="0">
                <a:latin typeface="Book Antiqua" panose="02040602050305030304" pitchFamily="18" charset="0"/>
              </a:rPr>
              <a:t>– Altura </a:t>
            </a:r>
            <a:r>
              <a:rPr lang="es-EC" dirty="0">
                <a:latin typeface="Book Antiqua" panose="02040602050305030304" pitchFamily="18" charset="0"/>
              </a:rPr>
              <a:t>de diseño: 3.2m </a:t>
            </a:r>
            <a:endParaRPr lang="en-US" dirty="0">
              <a:latin typeface="Book Antiqua" panose="02040602050305030304" pitchFamily="18" charset="0"/>
            </a:endParaRPr>
          </a:p>
        </p:txBody>
      </p:sp>
    </p:spTree>
    <p:extLst>
      <p:ext uri="{BB962C8B-B14F-4D97-AF65-F5344CB8AC3E}">
        <p14:creationId xmlns:p14="http://schemas.microsoft.com/office/powerpoint/2010/main" val="4102060869"/>
      </p:ext>
    </p:extLst>
  </p:cSld>
  <p:clrMapOvr>
    <a:masterClrMapping/>
  </p:clrMapOvr>
  <p:transition spd="med">
    <p:pull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sp>
        <p:nvSpPr>
          <p:cNvPr id="3" name="2 CuadroTexto"/>
          <p:cNvSpPr txBox="1"/>
          <p:nvPr/>
        </p:nvSpPr>
        <p:spPr>
          <a:xfrm>
            <a:off x="5314158" y="487705"/>
            <a:ext cx="3434306" cy="276999"/>
          </a:xfrm>
          <a:prstGeom prst="rect">
            <a:avLst/>
          </a:prstGeom>
          <a:noFill/>
        </p:spPr>
        <p:txBody>
          <a:bodyPr wrap="square" rtlCol="0">
            <a:spAutoFit/>
          </a:bodyPr>
          <a:lstStyle/>
          <a:p>
            <a:pPr algn="ctr"/>
            <a:r>
              <a:rPr lang="es-EC" sz="1200" b="1" dirty="0" smtClean="0">
                <a:latin typeface="Book Antiqua" panose="02040602050305030304" pitchFamily="18" charset="0"/>
                <a:cs typeface="Times New Roman" panose="02020603050405020304" pitchFamily="18" charset="0"/>
              </a:rPr>
              <a:t>PCR TIPO ESTÁTICO - CARACTERÍSTICAS</a:t>
            </a:r>
            <a:endParaRPr lang="es-EC" sz="1200" b="1" dirty="0">
              <a:latin typeface="Book Antiqua" panose="02040602050305030304" pitchFamily="18" charset="0"/>
              <a:cs typeface="Times New Roman" panose="02020603050405020304" pitchFamily="18" charset="0"/>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9515" y="2564904"/>
            <a:ext cx="1810517" cy="1311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6371" y="5229200"/>
            <a:ext cx="1810517" cy="1311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2184" y="3861048"/>
            <a:ext cx="1812064" cy="1300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1268760"/>
            <a:ext cx="1810517" cy="1311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25 CuadroTexto"/>
          <p:cNvSpPr txBox="1"/>
          <p:nvPr/>
        </p:nvSpPr>
        <p:spPr>
          <a:xfrm>
            <a:off x="2915816" y="1855857"/>
            <a:ext cx="2448272" cy="276999"/>
          </a:xfrm>
          <a:prstGeom prst="rect">
            <a:avLst/>
          </a:prstGeom>
          <a:noFill/>
        </p:spPr>
        <p:txBody>
          <a:bodyPr wrap="square" rtlCol="0">
            <a:spAutoFit/>
          </a:bodyPr>
          <a:lstStyle/>
          <a:p>
            <a:r>
              <a:rPr lang="en-US" sz="1200" dirty="0" smtClean="0">
                <a:latin typeface="Book Antiqua" panose="02040602050305030304" pitchFamily="18" charset="0"/>
              </a:rPr>
              <a:t>CLIMATIZACIÓN</a:t>
            </a:r>
            <a:endParaRPr lang="es-EC" sz="1200" dirty="0">
              <a:latin typeface="Book Antiqua" panose="02040602050305030304" pitchFamily="18" charset="0"/>
            </a:endParaRPr>
          </a:p>
        </p:txBody>
      </p:sp>
      <p:sp>
        <p:nvSpPr>
          <p:cNvPr id="27" name="26 CuadroTexto"/>
          <p:cNvSpPr txBox="1"/>
          <p:nvPr/>
        </p:nvSpPr>
        <p:spPr>
          <a:xfrm>
            <a:off x="4860032" y="3152001"/>
            <a:ext cx="3744704" cy="276999"/>
          </a:xfrm>
          <a:prstGeom prst="rect">
            <a:avLst/>
          </a:prstGeom>
          <a:noFill/>
        </p:spPr>
        <p:txBody>
          <a:bodyPr wrap="square" rtlCol="0">
            <a:spAutoFit/>
          </a:bodyPr>
          <a:lstStyle/>
          <a:p>
            <a:r>
              <a:rPr lang="en-US" sz="1200" dirty="0" smtClean="0">
                <a:latin typeface="Book Antiqua" panose="02040602050305030304" pitchFamily="18" charset="0"/>
              </a:rPr>
              <a:t>IMPLANTACIÓN DE EQUIPOS ELÉCTRICOS</a:t>
            </a:r>
            <a:endParaRPr lang="es-EC" sz="1200" dirty="0">
              <a:latin typeface="Book Antiqua" panose="02040602050305030304" pitchFamily="18" charset="0"/>
            </a:endParaRPr>
          </a:p>
        </p:txBody>
      </p:sp>
      <p:sp>
        <p:nvSpPr>
          <p:cNvPr id="28" name="27 CuadroTexto"/>
          <p:cNvSpPr txBox="1"/>
          <p:nvPr/>
        </p:nvSpPr>
        <p:spPr>
          <a:xfrm>
            <a:off x="1619672" y="4448145"/>
            <a:ext cx="3528392" cy="276999"/>
          </a:xfrm>
          <a:prstGeom prst="rect">
            <a:avLst/>
          </a:prstGeom>
          <a:noFill/>
        </p:spPr>
        <p:txBody>
          <a:bodyPr wrap="square" rtlCol="0">
            <a:spAutoFit/>
          </a:bodyPr>
          <a:lstStyle/>
          <a:p>
            <a:r>
              <a:rPr lang="en-US" sz="1200" dirty="0" smtClean="0">
                <a:latin typeface="Book Antiqua" panose="02040602050305030304" pitchFamily="18" charset="0"/>
              </a:rPr>
              <a:t>FACILIDADES DE OPERACIÓN Y MONTAJE</a:t>
            </a:r>
            <a:endParaRPr lang="es-EC" sz="1200" dirty="0">
              <a:latin typeface="Book Antiqua" panose="02040602050305030304" pitchFamily="18" charset="0"/>
            </a:endParaRPr>
          </a:p>
        </p:txBody>
      </p:sp>
      <p:sp>
        <p:nvSpPr>
          <p:cNvPr id="29" name="28 CuadroTexto"/>
          <p:cNvSpPr txBox="1"/>
          <p:nvPr/>
        </p:nvSpPr>
        <p:spPr>
          <a:xfrm>
            <a:off x="4932040" y="5816297"/>
            <a:ext cx="2448272" cy="276999"/>
          </a:xfrm>
          <a:prstGeom prst="rect">
            <a:avLst/>
          </a:prstGeom>
          <a:noFill/>
        </p:spPr>
        <p:txBody>
          <a:bodyPr wrap="square" rtlCol="0">
            <a:spAutoFit/>
          </a:bodyPr>
          <a:lstStyle/>
          <a:p>
            <a:r>
              <a:rPr lang="en-US" sz="1200" dirty="0" smtClean="0">
                <a:latin typeface="Book Antiqua" panose="02040602050305030304" pitchFamily="18" charset="0"/>
              </a:rPr>
              <a:t>SERVICIOS AUXILIARES</a:t>
            </a:r>
            <a:endParaRPr lang="es-EC" sz="1200" dirty="0">
              <a:latin typeface="Book Antiqua" panose="02040602050305030304" pitchFamily="18" charset="0"/>
            </a:endParaRPr>
          </a:p>
        </p:txBody>
      </p:sp>
    </p:spTree>
    <p:extLst>
      <p:ext uri="{BB962C8B-B14F-4D97-AF65-F5344CB8AC3E}">
        <p14:creationId xmlns:p14="http://schemas.microsoft.com/office/powerpoint/2010/main" val="4034658273"/>
      </p:ext>
    </p:extLst>
  </p:cSld>
  <p:clrMapOvr>
    <a:masterClrMapping/>
  </p:clrMapOvr>
  <p:transition spd="med">
    <p:pull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830997"/>
          </a:xfrm>
          <a:prstGeom prst="rect">
            <a:avLst/>
          </a:prstGeom>
          <a:noFill/>
        </p:spPr>
        <p:txBody>
          <a:bodyPr wrap="square" rtlCol="0">
            <a:spAutoFit/>
          </a:bodyPr>
          <a:lstStyle/>
          <a:p>
            <a:pPr algn="just"/>
            <a:r>
              <a:rPr lang="en-US" sz="1600" b="1" dirty="0" err="1">
                <a:latin typeface="Book Antiqua" panose="02040602050305030304" pitchFamily="18" charset="0"/>
              </a:rPr>
              <a:t>Dise</a:t>
            </a:r>
            <a:r>
              <a:rPr lang="es-EC" sz="1600" b="1" dirty="0">
                <a:latin typeface="Book Antiqua" panose="02040602050305030304" pitchFamily="18" charset="0"/>
              </a:rPr>
              <a:t>ñ</a:t>
            </a:r>
            <a:r>
              <a:rPr lang="en-US" sz="1600" b="1" dirty="0">
                <a:latin typeface="Book Antiqua" panose="02040602050305030304" pitchFamily="18" charset="0"/>
              </a:rPr>
              <a:t>o de </a:t>
            </a:r>
            <a:r>
              <a:rPr lang="en-US" sz="1600" b="1" dirty="0" err="1">
                <a:latin typeface="Book Antiqua" panose="02040602050305030304" pitchFamily="18" charset="0"/>
              </a:rPr>
              <a:t>iluminación</a:t>
            </a:r>
            <a:r>
              <a:rPr lang="en-US" sz="1600" b="1" dirty="0">
                <a:latin typeface="Book Antiqua" panose="02040602050305030304" pitchFamily="18" charset="0"/>
              </a:rPr>
              <a:t> </a:t>
            </a:r>
            <a:r>
              <a:rPr lang="en-US" sz="1600" b="1" dirty="0" err="1">
                <a:latin typeface="Book Antiqua" panose="02040602050305030304" pitchFamily="18" charset="0"/>
              </a:rPr>
              <a:t>interna</a:t>
            </a:r>
            <a:r>
              <a:rPr lang="en-US" sz="1600" b="1" dirty="0">
                <a:latin typeface="Book Antiqua" panose="02040602050305030304" pitchFamily="18" charset="0"/>
              </a:rPr>
              <a:t>, </a:t>
            </a:r>
            <a:r>
              <a:rPr lang="en-US" sz="1600" b="1" dirty="0" err="1">
                <a:latin typeface="Book Antiqua" panose="02040602050305030304" pitchFamily="18" charset="0"/>
              </a:rPr>
              <a:t>externa</a:t>
            </a:r>
            <a:r>
              <a:rPr lang="en-US" sz="1600" b="1" dirty="0">
                <a:latin typeface="Book Antiqua" panose="02040602050305030304" pitchFamily="18" charset="0"/>
              </a:rPr>
              <a:t> y de </a:t>
            </a:r>
            <a:r>
              <a:rPr lang="en-US" sz="1600" b="1" dirty="0" err="1" smtClean="0">
                <a:latin typeface="Book Antiqua" panose="02040602050305030304" pitchFamily="18" charset="0"/>
              </a:rPr>
              <a:t>emergencia</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r>
              <a:rPr lang="en-US" sz="1600" dirty="0" err="1" smtClean="0">
                <a:latin typeface="Book Antiqua" panose="02040602050305030304" pitchFamily="18" charset="0"/>
              </a:rPr>
              <a:t>Resultados</a:t>
            </a:r>
            <a:r>
              <a:rPr lang="en-US" sz="1600" dirty="0" smtClean="0">
                <a:latin typeface="Book Antiqua" panose="02040602050305030304" pitchFamily="18" charset="0"/>
              </a:rPr>
              <a:t> para </a:t>
            </a:r>
            <a:r>
              <a:rPr lang="en-US" sz="1600" dirty="0" err="1">
                <a:latin typeface="Book Antiqua" panose="02040602050305030304" pitchFamily="18" charset="0"/>
              </a:rPr>
              <a:t>Á</a:t>
            </a:r>
            <a:r>
              <a:rPr lang="en-US" sz="1600" dirty="0" err="1" smtClean="0">
                <a:latin typeface="Book Antiqua" panose="02040602050305030304" pitchFamily="18" charset="0"/>
              </a:rPr>
              <a:t>rea</a:t>
            </a:r>
            <a:r>
              <a:rPr lang="en-US" sz="1600" dirty="0" smtClean="0">
                <a:latin typeface="Book Antiqua" panose="02040602050305030304" pitchFamily="18" charset="0"/>
              </a:rPr>
              <a:t> 1:</a:t>
            </a:r>
          </a:p>
        </p:txBody>
      </p:sp>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238" y="2348880"/>
            <a:ext cx="4591050"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7 Imagen"/>
          <p:cNvPicPr/>
          <p:nvPr/>
        </p:nvPicPr>
        <p:blipFill>
          <a:blip r:embed="rId4">
            <a:extLst>
              <a:ext uri="{28A0092B-C50C-407E-A947-70E740481C1C}">
                <a14:useLocalDpi xmlns:a14="http://schemas.microsoft.com/office/drawing/2010/main" val="0"/>
              </a:ext>
            </a:extLst>
          </a:blip>
          <a:srcRect/>
          <a:stretch>
            <a:fillRect/>
          </a:stretch>
        </p:blipFill>
        <p:spPr bwMode="auto">
          <a:xfrm>
            <a:off x="2483768" y="4005064"/>
            <a:ext cx="5219700" cy="2628326"/>
          </a:xfrm>
          <a:prstGeom prst="rect">
            <a:avLst/>
          </a:prstGeom>
          <a:noFill/>
          <a:ln>
            <a:noFill/>
          </a:ln>
        </p:spPr>
      </p:pic>
    </p:spTree>
    <p:extLst>
      <p:ext uri="{BB962C8B-B14F-4D97-AF65-F5344CB8AC3E}">
        <p14:creationId xmlns:p14="http://schemas.microsoft.com/office/powerpoint/2010/main" val="4102060869"/>
      </p:ext>
    </p:extLst>
  </p:cSld>
  <p:clrMapOvr>
    <a:masterClrMapping/>
  </p:clrMapOvr>
  <p:transition spd="med">
    <p:pull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830997"/>
          </a:xfrm>
          <a:prstGeom prst="rect">
            <a:avLst/>
          </a:prstGeom>
          <a:noFill/>
        </p:spPr>
        <p:txBody>
          <a:bodyPr wrap="square" rtlCol="0">
            <a:spAutoFit/>
          </a:bodyPr>
          <a:lstStyle/>
          <a:p>
            <a:pPr algn="just"/>
            <a:r>
              <a:rPr lang="en-US" sz="1600" b="1" dirty="0" err="1">
                <a:latin typeface="Book Antiqua" panose="02040602050305030304" pitchFamily="18" charset="0"/>
              </a:rPr>
              <a:t>Dise</a:t>
            </a:r>
            <a:r>
              <a:rPr lang="es-EC" sz="1600" b="1" dirty="0">
                <a:latin typeface="Book Antiqua" panose="02040602050305030304" pitchFamily="18" charset="0"/>
              </a:rPr>
              <a:t>ñ</a:t>
            </a:r>
            <a:r>
              <a:rPr lang="en-US" sz="1600" b="1" dirty="0">
                <a:latin typeface="Book Antiqua" panose="02040602050305030304" pitchFamily="18" charset="0"/>
              </a:rPr>
              <a:t>o de </a:t>
            </a:r>
            <a:r>
              <a:rPr lang="en-US" sz="1600" b="1" dirty="0" err="1">
                <a:latin typeface="Book Antiqua" panose="02040602050305030304" pitchFamily="18" charset="0"/>
              </a:rPr>
              <a:t>iluminación</a:t>
            </a:r>
            <a:r>
              <a:rPr lang="en-US" sz="1600" b="1" dirty="0">
                <a:latin typeface="Book Antiqua" panose="02040602050305030304" pitchFamily="18" charset="0"/>
              </a:rPr>
              <a:t> </a:t>
            </a:r>
            <a:r>
              <a:rPr lang="en-US" sz="1600" b="1" dirty="0" err="1">
                <a:latin typeface="Book Antiqua" panose="02040602050305030304" pitchFamily="18" charset="0"/>
              </a:rPr>
              <a:t>interna</a:t>
            </a:r>
            <a:r>
              <a:rPr lang="en-US" sz="1600" b="1" dirty="0">
                <a:latin typeface="Book Antiqua" panose="02040602050305030304" pitchFamily="18" charset="0"/>
              </a:rPr>
              <a:t>, </a:t>
            </a:r>
            <a:r>
              <a:rPr lang="en-US" sz="1600" b="1" dirty="0" err="1">
                <a:latin typeface="Book Antiqua" panose="02040602050305030304" pitchFamily="18" charset="0"/>
              </a:rPr>
              <a:t>externa</a:t>
            </a:r>
            <a:r>
              <a:rPr lang="en-US" sz="1600" b="1" dirty="0">
                <a:latin typeface="Book Antiqua" panose="02040602050305030304" pitchFamily="18" charset="0"/>
              </a:rPr>
              <a:t> y de </a:t>
            </a:r>
            <a:r>
              <a:rPr lang="en-US" sz="1600" b="1" dirty="0" err="1" smtClean="0">
                <a:latin typeface="Book Antiqua" panose="02040602050305030304" pitchFamily="18" charset="0"/>
              </a:rPr>
              <a:t>emergencia</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r>
              <a:rPr lang="en-US" sz="1600" dirty="0" err="1">
                <a:latin typeface="Book Antiqua" panose="02040602050305030304" pitchFamily="18" charset="0"/>
              </a:rPr>
              <a:t>Resultados</a:t>
            </a:r>
            <a:r>
              <a:rPr lang="en-US" sz="1600" dirty="0">
                <a:latin typeface="Book Antiqua" panose="02040602050305030304" pitchFamily="18" charset="0"/>
              </a:rPr>
              <a:t> para </a:t>
            </a:r>
            <a:r>
              <a:rPr lang="en-US" sz="1600" dirty="0" err="1">
                <a:latin typeface="Book Antiqua" panose="02040602050305030304" pitchFamily="18" charset="0"/>
              </a:rPr>
              <a:t>Área</a:t>
            </a:r>
            <a:r>
              <a:rPr lang="en-US" sz="1600" dirty="0">
                <a:latin typeface="Book Antiqua" panose="02040602050305030304" pitchFamily="18" charset="0"/>
              </a:rPr>
              <a:t> </a:t>
            </a:r>
            <a:r>
              <a:rPr lang="en-US" sz="1600" dirty="0" smtClean="0">
                <a:latin typeface="Book Antiqua" panose="02040602050305030304" pitchFamily="18" charset="0"/>
              </a:rPr>
              <a:t>2:</a:t>
            </a:r>
            <a:endParaRPr lang="en-US" sz="1600" dirty="0">
              <a:latin typeface="Book Antiqua" panose="02040602050305030304" pitchFamily="18" charset="0"/>
            </a:endParaRPr>
          </a:p>
        </p:txBody>
      </p:sp>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138" y="2276872"/>
            <a:ext cx="3895725"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5 Imagen"/>
          <p:cNvPicPr/>
          <p:nvPr/>
        </p:nvPicPr>
        <p:blipFill>
          <a:blip r:embed="rId4">
            <a:extLst>
              <a:ext uri="{28A0092B-C50C-407E-A947-70E740481C1C}">
                <a14:useLocalDpi xmlns:a14="http://schemas.microsoft.com/office/drawing/2010/main" val="0"/>
              </a:ext>
            </a:extLst>
          </a:blip>
          <a:srcRect/>
          <a:stretch>
            <a:fillRect/>
          </a:stretch>
        </p:blipFill>
        <p:spPr bwMode="auto">
          <a:xfrm>
            <a:off x="2483768" y="3784070"/>
            <a:ext cx="4680520" cy="2597258"/>
          </a:xfrm>
          <a:prstGeom prst="rect">
            <a:avLst/>
          </a:prstGeom>
          <a:noFill/>
          <a:ln>
            <a:noFill/>
          </a:ln>
        </p:spPr>
      </p:pic>
    </p:spTree>
    <p:extLst>
      <p:ext uri="{BB962C8B-B14F-4D97-AF65-F5344CB8AC3E}">
        <p14:creationId xmlns:p14="http://schemas.microsoft.com/office/powerpoint/2010/main" val="89039785"/>
      </p:ext>
    </p:extLst>
  </p:cSld>
  <p:clrMapOvr>
    <a:masterClrMapping/>
  </p:clrMapOvr>
  <p:transition spd="med">
    <p:pull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830997"/>
          </a:xfrm>
          <a:prstGeom prst="rect">
            <a:avLst/>
          </a:prstGeom>
          <a:noFill/>
        </p:spPr>
        <p:txBody>
          <a:bodyPr wrap="square" rtlCol="0">
            <a:spAutoFit/>
          </a:bodyPr>
          <a:lstStyle/>
          <a:p>
            <a:pPr algn="just"/>
            <a:r>
              <a:rPr lang="en-US" sz="1600" b="1" dirty="0" err="1">
                <a:latin typeface="Book Antiqua" panose="02040602050305030304" pitchFamily="18" charset="0"/>
              </a:rPr>
              <a:t>Dise</a:t>
            </a:r>
            <a:r>
              <a:rPr lang="es-EC" sz="1600" b="1" dirty="0">
                <a:latin typeface="Book Antiqua" panose="02040602050305030304" pitchFamily="18" charset="0"/>
              </a:rPr>
              <a:t>ñ</a:t>
            </a:r>
            <a:r>
              <a:rPr lang="en-US" sz="1600" b="1" dirty="0">
                <a:latin typeface="Book Antiqua" panose="02040602050305030304" pitchFamily="18" charset="0"/>
              </a:rPr>
              <a:t>o de </a:t>
            </a:r>
            <a:r>
              <a:rPr lang="en-US" sz="1600" b="1" dirty="0" err="1">
                <a:latin typeface="Book Antiqua" panose="02040602050305030304" pitchFamily="18" charset="0"/>
              </a:rPr>
              <a:t>iluminación</a:t>
            </a:r>
            <a:r>
              <a:rPr lang="en-US" sz="1600" b="1" dirty="0">
                <a:latin typeface="Book Antiqua" panose="02040602050305030304" pitchFamily="18" charset="0"/>
              </a:rPr>
              <a:t> </a:t>
            </a:r>
            <a:r>
              <a:rPr lang="en-US" sz="1600" b="1" dirty="0" err="1">
                <a:latin typeface="Book Antiqua" panose="02040602050305030304" pitchFamily="18" charset="0"/>
              </a:rPr>
              <a:t>interna</a:t>
            </a:r>
            <a:r>
              <a:rPr lang="en-US" sz="1600" b="1" dirty="0">
                <a:latin typeface="Book Antiqua" panose="02040602050305030304" pitchFamily="18" charset="0"/>
              </a:rPr>
              <a:t>, </a:t>
            </a:r>
            <a:r>
              <a:rPr lang="en-US" sz="1600" b="1" dirty="0" err="1">
                <a:latin typeface="Book Antiqua" panose="02040602050305030304" pitchFamily="18" charset="0"/>
              </a:rPr>
              <a:t>externa</a:t>
            </a:r>
            <a:r>
              <a:rPr lang="en-US" sz="1600" b="1" dirty="0">
                <a:latin typeface="Book Antiqua" panose="02040602050305030304" pitchFamily="18" charset="0"/>
              </a:rPr>
              <a:t> y de </a:t>
            </a:r>
            <a:r>
              <a:rPr lang="en-US" sz="1600" b="1" dirty="0" err="1" smtClean="0">
                <a:latin typeface="Book Antiqua" panose="02040602050305030304" pitchFamily="18" charset="0"/>
              </a:rPr>
              <a:t>emergencia</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r>
              <a:rPr lang="en-US" sz="1600" dirty="0" smtClean="0">
                <a:latin typeface="Book Antiqua" panose="02040602050305030304" pitchFamily="18" charset="0"/>
              </a:rPr>
              <a:t>Especificación de </a:t>
            </a:r>
            <a:r>
              <a:rPr lang="en-US" sz="1600" dirty="0" err="1" smtClean="0">
                <a:latin typeface="Book Antiqua" panose="02040602050305030304" pitchFamily="18" charset="0"/>
              </a:rPr>
              <a:t>lámparas</a:t>
            </a:r>
            <a:endParaRPr lang="en-US" sz="1600" dirty="0">
              <a:latin typeface="Book Antiqua" panose="02040602050305030304" pitchFamily="18" charset="0"/>
            </a:endParaRPr>
          </a:p>
        </p:txBody>
      </p:sp>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204864"/>
            <a:ext cx="2937035" cy="195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470" y="2204864"/>
            <a:ext cx="2935212" cy="2200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5551" y="4535147"/>
            <a:ext cx="2935213" cy="1774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4471" y="4596159"/>
            <a:ext cx="2935212" cy="1713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039785"/>
      </p:ext>
    </p:extLst>
  </p:cSld>
  <p:clrMapOvr>
    <a:masterClrMapping/>
  </p:clrMapOvr>
  <p:transition spd="med">
    <p:pull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338554"/>
          </a:xfrm>
          <a:prstGeom prst="rect">
            <a:avLst/>
          </a:prstGeom>
          <a:noFill/>
        </p:spPr>
        <p:txBody>
          <a:bodyPr wrap="square" rtlCol="0">
            <a:spAutoFit/>
          </a:bodyPr>
          <a:lstStyle/>
          <a:p>
            <a:pPr algn="just"/>
            <a:r>
              <a:rPr lang="en-US" sz="1600" b="1" dirty="0" err="1">
                <a:latin typeface="Book Antiqua" panose="02040602050305030304" pitchFamily="18" charset="0"/>
              </a:rPr>
              <a:t>Dise</a:t>
            </a:r>
            <a:r>
              <a:rPr lang="es-EC" sz="1600" b="1" dirty="0">
                <a:latin typeface="Book Antiqua" panose="02040602050305030304" pitchFamily="18" charset="0"/>
              </a:rPr>
              <a:t>ñ</a:t>
            </a:r>
            <a:r>
              <a:rPr lang="en-US" sz="1600" b="1" dirty="0">
                <a:latin typeface="Book Antiqua" panose="02040602050305030304" pitchFamily="18" charset="0"/>
              </a:rPr>
              <a:t>o de </a:t>
            </a:r>
            <a:r>
              <a:rPr lang="en-US" sz="1600" b="1" dirty="0" err="1">
                <a:latin typeface="Book Antiqua" panose="02040602050305030304" pitchFamily="18" charset="0"/>
              </a:rPr>
              <a:t>iluminación</a:t>
            </a:r>
            <a:r>
              <a:rPr lang="en-US" sz="1600" b="1" dirty="0">
                <a:latin typeface="Book Antiqua" panose="02040602050305030304" pitchFamily="18" charset="0"/>
              </a:rPr>
              <a:t> </a:t>
            </a:r>
            <a:r>
              <a:rPr lang="en-US" sz="1600" b="1" dirty="0" err="1">
                <a:latin typeface="Book Antiqua" panose="02040602050305030304" pitchFamily="18" charset="0"/>
              </a:rPr>
              <a:t>interna</a:t>
            </a:r>
            <a:r>
              <a:rPr lang="en-US" sz="1600" b="1" dirty="0">
                <a:latin typeface="Book Antiqua" panose="02040602050305030304" pitchFamily="18" charset="0"/>
              </a:rPr>
              <a:t>, </a:t>
            </a:r>
            <a:r>
              <a:rPr lang="en-US" sz="1600" b="1" dirty="0" err="1">
                <a:latin typeface="Book Antiqua" panose="02040602050305030304" pitchFamily="18" charset="0"/>
              </a:rPr>
              <a:t>externa</a:t>
            </a:r>
            <a:r>
              <a:rPr lang="en-US" sz="1600" b="1" dirty="0">
                <a:latin typeface="Book Antiqua" panose="02040602050305030304" pitchFamily="18" charset="0"/>
              </a:rPr>
              <a:t> y de </a:t>
            </a:r>
            <a:r>
              <a:rPr lang="en-US" sz="1600" b="1" dirty="0" err="1" smtClean="0">
                <a:latin typeface="Book Antiqua" panose="02040602050305030304" pitchFamily="18" charset="0"/>
              </a:rPr>
              <a:t>emergencia</a:t>
            </a:r>
            <a:r>
              <a:rPr lang="en-US" sz="1600" b="1" dirty="0" smtClean="0">
                <a:latin typeface="Book Antiqua" panose="02040602050305030304" pitchFamily="18" charset="0"/>
              </a:rPr>
              <a:t> - </a:t>
            </a:r>
            <a:r>
              <a:rPr lang="en-US" sz="1600" b="1" dirty="0" err="1" smtClean="0">
                <a:latin typeface="Book Antiqua" panose="02040602050305030304" pitchFamily="18" charset="0"/>
              </a:rPr>
              <a:t>Ubicación</a:t>
            </a:r>
            <a:endParaRPr lang="en-US" sz="1600" b="1" dirty="0">
              <a:latin typeface="Book Antiqua" panose="02040602050305030304" pitchFamily="18" charset="0"/>
            </a:endParaRPr>
          </a:p>
        </p:txBody>
      </p:sp>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772816"/>
            <a:ext cx="7560840" cy="312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4207241"/>
            <a:ext cx="2202582" cy="228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039785"/>
      </p:ext>
    </p:extLst>
  </p:cSld>
  <p:clrMapOvr>
    <a:masterClrMapping/>
  </p:clrMapOvr>
  <p:transition spd="med">
    <p:pull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338554"/>
          </a:xfrm>
          <a:prstGeom prst="rect">
            <a:avLst/>
          </a:prstGeom>
          <a:noFill/>
        </p:spPr>
        <p:txBody>
          <a:bodyPr wrap="square" rtlCol="0">
            <a:spAutoFit/>
          </a:bodyPr>
          <a:lstStyle/>
          <a:p>
            <a:pPr algn="just"/>
            <a:r>
              <a:rPr lang="en-US" sz="1600" b="1" dirty="0" err="1">
                <a:latin typeface="Book Antiqua" panose="02040602050305030304" pitchFamily="18" charset="0"/>
              </a:rPr>
              <a:t>Dise</a:t>
            </a:r>
            <a:r>
              <a:rPr lang="es-EC" sz="1600" b="1" dirty="0">
                <a:latin typeface="Book Antiqua" panose="02040602050305030304" pitchFamily="18" charset="0"/>
              </a:rPr>
              <a:t>ñ</a:t>
            </a:r>
            <a:r>
              <a:rPr lang="en-US" sz="1600" b="1" dirty="0">
                <a:latin typeface="Book Antiqua" panose="02040602050305030304" pitchFamily="18" charset="0"/>
              </a:rPr>
              <a:t>o de </a:t>
            </a:r>
            <a:r>
              <a:rPr lang="en-US" sz="1600" b="1" dirty="0" err="1">
                <a:latin typeface="Book Antiqua" panose="02040602050305030304" pitchFamily="18" charset="0"/>
              </a:rPr>
              <a:t>iluminación</a:t>
            </a:r>
            <a:r>
              <a:rPr lang="en-US" sz="1600" b="1" dirty="0">
                <a:latin typeface="Book Antiqua" panose="02040602050305030304" pitchFamily="18" charset="0"/>
              </a:rPr>
              <a:t> </a:t>
            </a:r>
            <a:r>
              <a:rPr lang="en-US" sz="1600" b="1" dirty="0" err="1">
                <a:latin typeface="Book Antiqua" panose="02040602050305030304" pitchFamily="18" charset="0"/>
              </a:rPr>
              <a:t>interna</a:t>
            </a:r>
            <a:r>
              <a:rPr lang="en-US" sz="1600" b="1" dirty="0">
                <a:latin typeface="Book Antiqua" panose="02040602050305030304" pitchFamily="18" charset="0"/>
              </a:rPr>
              <a:t>, </a:t>
            </a:r>
            <a:r>
              <a:rPr lang="en-US" sz="1600" b="1" dirty="0" err="1">
                <a:latin typeface="Book Antiqua" panose="02040602050305030304" pitchFamily="18" charset="0"/>
              </a:rPr>
              <a:t>externa</a:t>
            </a:r>
            <a:r>
              <a:rPr lang="en-US" sz="1600" b="1" dirty="0">
                <a:latin typeface="Book Antiqua" panose="02040602050305030304" pitchFamily="18" charset="0"/>
              </a:rPr>
              <a:t> y de </a:t>
            </a:r>
            <a:r>
              <a:rPr lang="en-US" sz="1600" b="1" dirty="0" err="1" smtClean="0">
                <a:latin typeface="Book Antiqua" panose="02040602050305030304" pitchFamily="18" charset="0"/>
              </a:rPr>
              <a:t>emergencia</a:t>
            </a:r>
            <a:r>
              <a:rPr lang="en-US" sz="1600" b="1" dirty="0" smtClean="0">
                <a:latin typeface="Book Antiqua" panose="02040602050305030304" pitchFamily="18" charset="0"/>
              </a:rPr>
              <a:t> - </a:t>
            </a:r>
            <a:r>
              <a:rPr lang="en-US" sz="1600" b="1" dirty="0" err="1" smtClean="0">
                <a:latin typeface="Book Antiqua" panose="02040602050305030304" pitchFamily="18" charset="0"/>
              </a:rPr>
              <a:t>Ruteo</a:t>
            </a:r>
            <a:endParaRPr lang="en-US" sz="1600" b="1" dirty="0">
              <a:latin typeface="Book Antiqua" panose="02040602050305030304" pitchFamily="18" charset="0"/>
            </a:endParaRPr>
          </a:p>
        </p:txBody>
      </p:sp>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50769"/>
            <a:ext cx="6732240" cy="3146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64" y="5805264"/>
            <a:ext cx="2160288" cy="697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280" y="4176512"/>
            <a:ext cx="1656184" cy="232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8283" y="4797152"/>
            <a:ext cx="2477973" cy="170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039785"/>
      </p:ext>
    </p:extLst>
  </p:cSld>
  <p:clrMapOvr>
    <a:masterClrMapping/>
  </p:clrMapOvr>
  <p:transition spd="med">
    <p:pull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124744"/>
            <a:ext cx="7200800" cy="4524315"/>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sistema</a:t>
            </a:r>
            <a:r>
              <a:rPr lang="en-US" sz="1600" b="1" dirty="0">
                <a:latin typeface="Book Antiqua" panose="02040602050305030304" pitchFamily="18" charset="0"/>
              </a:rPr>
              <a:t> de </a:t>
            </a:r>
            <a:r>
              <a:rPr lang="en-US" sz="1600" b="1" dirty="0" err="1">
                <a:latin typeface="Book Antiqua" panose="02040602050305030304" pitchFamily="18" charset="0"/>
              </a:rPr>
              <a:t>tomas</a:t>
            </a:r>
            <a:r>
              <a:rPr lang="en-US" sz="1600" b="1" dirty="0">
                <a:latin typeface="Book Antiqua" panose="02040602050305030304" pitchFamily="18" charset="0"/>
              </a:rPr>
              <a:t> de </a:t>
            </a:r>
            <a:r>
              <a:rPr lang="en-US" sz="1600" b="1" dirty="0" err="1" smtClean="0">
                <a:latin typeface="Book Antiqua" panose="02040602050305030304" pitchFamily="18" charset="0"/>
              </a:rPr>
              <a:t>energía</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marL="285750" lvl="0" indent="-285750">
              <a:buFont typeface="Arial" panose="020B0604020202020204" pitchFamily="34" charset="0"/>
              <a:buChar char="•"/>
            </a:pPr>
            <a:r>
              <a:rPr lang="es-EC" sz="1600" dirty="0">
                <a:latin typeface="Book Antiqua" panose="02040602050305030304" pitchFamily="18" charset="0"/>
              </a:rPr>
              <a:t>Cumplir con el estándar de la industria petrolera del Ecuador.</a:t>
            </a:r>
          </a:p>
          <a:p>
            <a:pPr marL="285750" lvl="0" indent="-285750">
              <a:buFont typeface="Arial" panose="020B0604020202020204" pitchFamily="34" charset="0"/>
              <a:buChar char="•"/>
            </a:pPr>
            <a:r>
              <a:rPr lang="es-EC" sz="1600" dirty="0">
                <a:latin typeface="Book Antiqua" panose="02040602050305030304" pitchFamily="18" charset="0"/>
              </a:rPr>
              <a:t>Tipo: NEMA 5-20 grado industrial o similar</a:t>
            </a:r>
          </a:p>
          <a:p>
            <a:pPr marL="285750" lvl="0" indent="-285750">
              <a:buFont typeface="Arial" panose="020B0604020202020204" pitchFamily="34" charset="0"/>
              <a:buChar char="•"/>
            </a:pPr>
            <a:r>
              <a:rPr lang="es-EC" sz="1600" dirty="0">
                <a:latin typeface="Book Antiqua" panose="02040602050305030304" pitchFamily="18" charset="0"/>
              </a:rPr>
              <a:t>Tensión nominal: 121VAC – 60Hz</a:t>
            </a:r>
          </a:p>
          <a:p>
            <a:pPr marL="285750" lvl="0" indent="-285750">
              <a:buFont typeface="Arial" panose="020B0604020202020204" pitchFamily="34" charset="0"/>
              <a:buChar char="•"/>
            </a:pPr>
            <a:r>
              <a:rPr lang="es-EC" sz="1600" dirty="0">
                <a:latin typeface="Book Antiqua" panose="02040602050305030304" pitchFamily="18" charset="0"/>
              </a:rPr>
              <a:t>Corriente nominal: 20A</a:t>
            </a:r>
          </a:p>
          <a:p>
            <a:pPr marL="285750" lvl="0" indent="-285750">
              <a:buFont typeface="Arial" panose="020B0604020202020204" pitchFamily="34" charset="0"/>
              <a:buChar char="•"/>
            </a:pPr>
            <a:r>
              <a:rPr lang="es-EC" sz="1600" dirty="0">
                <a:latin typeface="Book Antiqua" panose="02040602050305030304" pitchFamily="18" charset="0"/>
              </a:rPr>
              <a:t>Número de Polos: Monofásico 1 Fase  – 3 Cables (Fase – Neutro – Tierra</a:t>
            </a:r>
            <a:r>
              <a:rPr lang="es-EC" sz="1600" dirty="0" smtClean="0">
                <a:latin typeface="Book Antiqua" panose="02040602050305030304" pitchFamily="18" charset="0"/>
              </a:rPr>
              <a:t>)</a:t>
            </a:r>
          </a:p>
          <a:p>
            <a:pPr marL="285750" lvl="0" indent="-285750">
              <a:buFont typeface="Arial" panose="020B0604020202020204" pitchFamily="34" charset="0"/>
              <a:buChar char="•"/>
            </a:pPr>
            <a:r>
              <a:rPr lang="es-EC" sz="1600" dirty="0">
                <a:latin typeface="Book Antiqua" panose="02040602050305030304" pitchFamily="18" charset="0"/>
              </a:rPr>
              <a:t>C</a:t>
            </a:r>
            <a:r>
              <a:rPr lang="es-EC" sz="1600" dirty="0" smtClean="0">
                <a:latin typeface="Book Antiqua" panose="02040602050305030304" pitchFamily="18" charset="0"/>
              </a:rPr>
              <a:t>apacidad </a:t>
            </a:r>
            <a:r>
              <a:rPr lang="es-EC" sz="1600" dirty="0">
                <a:latin typeface="Book Antiqua" panose="02040602050305030304" pitchFamily="18" charset="0"/>
              </a:rPr>
              <a:t>de suministro de mínimo </a:t>
            </a:r>
            <a:r>
              <a:rPr lang="es-EC" sz="1600" dirty="0" smtClean="0">
                <a:latin typeface="Book Antiqua" panose="02040602050305030304" pitchFamily="18" charset="0"/>
              </a:rPr>
              <a:t>por toma de 180VA</a:t>
            </a:r>
            <a:endParaRPr lang="es-EC" sz="1600" dirty="0">
              <a:latin typeface="Book Antiqua" panose="02040602050305030304" pitchFamily="18" charset="0"/>
            </a:endParaRPr>
          </a:p>
          <a:p>
            <a:pPr marL="285750" lvl="0" indent="-285750">
              <a:buFont typeface="Arial" panose="020B0604020202020204" pitchFamily="34" charset="0"/>
              <a:buChar char="•"/>
            </a:pPr>
            <a:r>
              <a:rPr lang="es-EC" sz="1600" dirty="0" smtClean="0">
                <a:latin typeface="Book Antiqua" panose="02040602050305030304" pitchFamily="18" charset="0"/>
              </a:rPr>
              <a:t>Asumir </a:t>
            </a:r>
            <a:r>
              <a:rPr lang="es-EC" sz="1600" dirty="0">
                <a:latin typeface="Book Antiqua" panose="02040602050305030304" pitchFamily="18" charset="0"/>
              </a:rPr>
              <a:t>un factor de potencia de 0.9</a:t>
            </a:r>
          </a:p>
          <a:p>
            <a:pPr marL="285750" lvl="0" indent="-285750">
              <a:buFont typeface="Arial" panose="020B0604020202020204" pitchFamily="34" charset="0"/>
              <a:buChar char="•"/>
            </a:pPr>
            <a:r>
              <a:rPr lang="es-EC" sz="1600" dirty="0">
                <a:latin typeface="Book Antiqua" panose="02040602050305030304" pitchFamily="18" charset="0"/>
              </a:rPr>
              <a:t>C</a:t>
            </a:r>
            <a:r>
              <a:rPr lang="es-EC" sz="1600" dirty="0" smtClean="0">
                <a:latin typeface="Book Antiqua" panose="02040602050305030304" pitchFamily="18" charset="0"/>
              </a:rPr>
              <a:t>able </a:t>
            </a:r>
            <a:r>
              <a:rPr lang="es-EC" sz="1600" dirty="0">
                <a:latin typeface="Book Antiqua" panose="02040602050305030304" pitchFamily="18" charset="0"/>
              </a:rPr>
              <a:t>mono-filar tipo THHN/ THWN </a:t>
            </a:r>
            <a:r>
              <a:rPr lang="es-EC" sz="1600" dirty="0" smtClean="0">
                <a:latin typeface="Book Antiqua" panose="02040602050305030304" pitchFamily="18" charset="0"/>
              </a:rPr>
              <a:t>calibre mínimo #12AWG </a:t>
            </a:r>
            <a:r>
              <a:rPr lang="es-EC" sz="1600" dirty="0">
                <a:latin typeface="Book Antiqua" panose="02040602050305030304" pitchFamily="18" charset="0"/>
              </a:rPr>
              <a:t>o similar</a:t>
            </a:r>
          </a:p>
          <a:p>
            <a:pPr marL="285750" lvl="0" indent="-285750">
              <a:buFont typeface="Arial" panose="020B0604020202020204" pitchFamily="34" charset="0"/>
              <a:buChar char="•"/>
            </a:pPr>
            <a:r>
              <a:rPr lang="es-EC" sz="1600" dirty="0">
                <a:latin typeface="Book Antiqua" panose="02040602050305030304" pitchFamily="18" charset="0"/>
              </a:rPr>
              <a:t>D</a:t>
            </a:r>
            <a:r>
              <a:rPr lang="es-EC" sz="1600" dirty="0" smtClean="0">
                <a:latin typeface="Book Antiqua" panose="02040602050305030304" pitchFamily="18" charset="0"/>
              </a:rPr>
              <a:t>istancia </a:t>
            </a:r>
            <a:r>
              <a:rPr lang="es-EC" sz="1600" dirty="0">
                <a:latin typeface="Book Antiqua" panose="02040602050305030304" pitchFamily="18" charset="0"/>
              </a:rPr>
              <a:t>máxima de 1.8m del equipo que va a alimentar, adicionalmente, se procura que la distancia que debe existir entre tomacorrientes sea de máximo 3.7m</a:t>
            </a:r>
          </a:p>
          <a:p>
            <a:pPr marL="285750" lvl="0" indent="-285750">
              <a:buFont typeface="Arial" panose="020B0604020202020204" pitchFamily="34" charset="0"/>
              <a:buChar char="•"/>
            </a:pPr>
            <a:r>
              <a:rPr lang="es-EC" sz="1600" dirty="0" smtClean="0">
                <a:latin typeface="Book Antiqua" panose="02040602050305030304" pitchFamily="18" charset="0"/>
              </a:rPr>
              <a:t>Ruteo a </a:t>
            </a:r>
            <a:r>
              <a:rPr lang="es-EC" sz="1600" dirty="0">
                <a:latin typeface="Book Antiqua" panose="02040602050305030304" pitchFamily="18" charset="0"/>
              </a:rPr>
              <a:t>través de tubería </a:t>
            </a:r>
            <a:r>
              <a:rPr lang="es-EC" sz="1600" dirty="0" err="1" smtClean="0">
                <a:latin typeface="Book Antiqua" panose="02040602050305030304" pitchFamily="18" charset="0"/>
              </a:rPr>
              <a:t>Conduit</a:t>
            </a:r>
            <a:r>
              <a:rPr lang="es-EC" sz="1600" dirty="0" smtClean="0">
                <a:latin typeface="Book Antiqua" panose="02040602050305030304" pitchFamily="18" charset="0"/>
              </a:rPr>
              <a:t> de </a:t>
            </a:r>
            <a:r>
              <a:rPr lang="es-EC" sz="1600" dirty="0">
                <a:latin typeface="Book Antiqua" panose="02040602050305030304" pitchFamily="18" charset="0"/>
              </a:rPr>
              <a:t>tipo </a:t>
            </a:r>
            <a:r>
              <a:rPr lang="es-EC" sz="1600" dirty="0" smtClean="0">
                <a:latin typeface="Book Antiqua" panose="02040602050305030304" pitchFamily="18" charset="0"/>
              </a:rPr>
              <a:t>IMC</a:t>
            </a:r>
            <a:endParaRPr lang="es-EC" sz="1600" dirty="0">
              <a:latin typeface="Book Antiqua" panose="02040602050305030304" pitchFamily="18" charset="0"/>
            </a:endParaRPr>
          </a:p>
          <a:p>
            <a:pPr marL="285750" indent="-285750">
              <a:buFont typeface="Arial" panose="020B0604020202020204" pitchFamily="34" charset="0"/>
              <a:buChar char="•"/>
            </a:pPr>
            <a:r>
              <a:rPr lang="es-EC" sz="1600" dirty="0">
                <a:latin typeface="Book Antiqua" panose="02040602050305030304" pitchFamily="18" charset="0"/>
              </a:rPr>
              <a:t>Z</a:t>
            </a:r>
            <a:r>
              <a:rPr lang="es-EC" sz="1600" dirty="0" smtClean="0">
                <a:latin typeface="Book Antiqua" panose="02040602050305030304" pitchFamily="18" charset="0"/>
              </a:rPr>
              <a:t>onas húmedas requiere </a:t>
            </a:r>
            <a:r>
              <a:rPr lang="es-EC" sz="1600" dirty="0">
                <a:latin typeface="Book Antiqua" panose="02040602050305030304" pitchFamily="18" charset="0"/>
              </a:rPr>
              <a:t>el uso de </a:t>
            </a:r>
            <a:r>
              <a:rPr lang="es-EC" sz="1600" dirty="0" smtClean="0">
                <a:latin typeface="Book Antiqua" panose="02040602050305030304" pitchFamily="18" charset="0"/>
              </a:rPr>
              <a:t>tomas GFCI (</a:t>
            </a:r>
            <a:r>
              <a:rPr lang="es-EC" sz="1600" dirty="0">
                <a:latin typeface="Book Antiqua" panose="02040602050305030304" pitchFamily="18" charset="0"/>
              </a:rPr>
              <a:t>interruptores de circuito por falla a </a:t>
            </a:r>
            <a:r>
              <a:rPr lang="es-EC" sz="1600" dirty="0" smtClean="0">
                <a:latin typeface="Book Antiqua" panose="02040602050305030304" pitchFamily="18" charset="0"/>
              </a:rPr>
              <a:t>tierra)</a:t>
            </a:r>
            <a:endParaRPr lang="es-EC" sz="1600" dirty="0">
              <a:latin typeface="Book Antiqua" panose="02040602050305030304" pitchFamily="18" charset="0"/>
            </a:endParaRPr>
          </a:p>
          <a:p>
            <a:pPr marL="285750" indent="-285750">
              <a:buFont typeface="Arial" panose="020B0604020202020204" pitchFamily="34" charset="0"/>
              <a:buChar char="•"/>
            </a:pPr>
            <a:endParaRPr lang="es-EC" sz="1600" dirty="0">
              <a:latin typeface="Book Antiqua" panose="02040602050305030304" pitchFamily="18" charset="0"/>
            </a:endParaRPr>
          </a:p>
          <a:p>
            <a:pPr algn="just"/>
            <a:endParaRPr lang="en-US" sz="1600" b="1" dirty="0">
              <a:latin typeface="Book Antiqua" panose="02040602050305030304" pitchFamily="18" charset="0"/>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4973354"/>
            <a:ext cx="2664296" cy="162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265732"/>
      </p:ext>
    </p:extLst>
  </p:cSld>
  <p:clrMapOvr>
    <a:masterClrMapping/>
  </p:clrMapOvr>
  <p:transition spd="med">
    <p:pull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338554"/>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sistema</a:t>
            </a:r>
            <a:r>
              <a:rPr lang="en-US" sz="1600" b="1" dirty="0">
                <a:latin typeface="Book Antiqua" panose="02040602050305030304" pitchFamily="18" charset="0"/>
              </a:rPr>
              <a:t> de </a:t>
            </a:r>
            <a:r>
              <a:rPr lang="en-US" sz="1600" b="1" dirty="0" err="1">
                <a:latin typeface="Book Antiqua" panose="02040602050305030304" pitchFamily="18" charset="0"/>
              </a:rPr>
              <a:t>tomas</a:t>
            </a:r>
            <a:r>
              <a:rPr lang="en-US" sz="1600" b="1" dirty="0">
                <a:latin typeface="Book Antiqua" panose="02040602050305030304" pitchFamily="18" charset="0"/>
              </a:rPr>
              <a:t> de </a:t>
            </a:r>
            <a:r>
              <a:rPr lang="en-US" sz="1600" b="1" dirty="0" err="1" smtClean="0">
                <a:latin typeface="Book Antiqua" panose="02040602050305030304" pitchFamily="18" charset="0"/>
              </a:rPr>
              <a:t>energía</a:t>
            </a:r>
            <a:r>
              <a:rPr lang="en-US" sz="1600" b="1" dirty="0" smtClean="0">
                <a:latin typeface="Book Antiqua" panose="02040602050305030304" pitchFamily="18" charset="0"/>
              </a:rPr>
              <a:t> - </a:t>
            </a:r>
            <a:r>
              <a:rPr lang="en-US" sz="1600" b="1" dirty="0" err="1" smtClean="0">
                <a:latin typeface="Book Antiqua" panose="02040602050305030304" pitchFamily="18" charset="0"/>
              </a:rPr>
              <a:t>Ubicación</a:t>
            </a:r>
            <a:endParaRPr lang="en-US" sz="1600" b="1" dirty="0">
              <a:latin typeface="Book Antiqua" panose="02040602050305030304" pitchFamily="18" charset="0"/>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772815"/>
            <a:ext cx="7380312" cy="3384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725144"/>
            <a:ext cx="3226161" cy="1672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265732"/>
      </p:ext>
    </p:extLst>
  </p:cSld>
  <p:clrMapOvr>
    <a:masterClrMapping/>
  </p:clrMapOvr>
  <p:transition spd="med">
    <p:pull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403648" y="1268760"/>
            <a:ext cx="7200800" cy="338554"/>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sistema</a:t>
            </a:r>
            <a:r>
              <a:rPr lang="en-US" sz="1600" b="1" dirty="0">
                <a:latin typeface="Book Antiqua" panose="02040602050305030304" pitchFamily="18" charset="0"/>
              </a:rPr>
              <a:t> de </a:t>
            </a:r>
            <a:r>
              <a:rPr lang="en-US" sz="1600" b="1" dirty="0" err="1">
                <a:latin typeface="Book Antiqua" panose="02040602050305030304" pitchFamily="18" charset="0"/>
              </a:rPr>
              <a:t>tomas</a:t>
            </a:r>
            <a:r>
              <a:rPr lang="en-US" sz="1600" b="1" dirty="0">
                <a:latin typeface="Book Antiqua" panose="02040602050305030304" pitchFamily="18" charset="0"/>
              </a:rPr>
              <a:t> de </a:t>
            </a:r>
            <a:r>
              <a:rPr lang="en-US" sz="1600" b="1" dirty="0" err="1" smtClean="0">
                <a:latin typeface="Book Antiqua" panose="02040602050305030304" pitchFamily="18" charset="0"/>
              </a:rPr>
              <a:t>energía</a:t>
            </a:r>
            <a:r>
              <a:rPr lang="en-US" sz="1600" b="1" dirty="0" smtClean="0">
                <a:latin typeface="Book Antiqua" panose="02040602050305030304" pitchFamily="18" charset="0"/>
              </a:rPr>
              <a:t> - </a:t>
            </a:r>
            <a:r>
              <a:rPr lang="en-US" sz="1600" b="1" dirty="0" err="1" smtClean="0">
                <a:latin typeface="Book Antiqua" panose="02040602050305030304" pitchFamily="18" charset="0"/>
              </a:rPr>
              <a:t>Ruteo</a:t>
            </a:r>
            <a:endParaRPr lang="en-US" sz="1600" b="1" dirty="0">
              <a:latin typeface="Book Antiqua" panose="02040602050305030304" pitchFamily="18" charset="0"/>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556792"/>
            <a:ext cx="7568707" cy="332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120" y="5517232"/>
            <a:ext cx="1857880" cy="940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7252" y="4293096"/>
            <a:ext cx="1689079" cy="2165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5058797"/>
            <a:ext cx="2044525" cy="1399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3552645"/>
      </p:ext>
    </p:extLst>
  </p:cSld>
  <p:clrMapOvr>
    <a:masterClrMapping/>
  </p:clrMapOvr>
  <p:transition spd="med">
    <p:pull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259632" y="1124744"/>
            <a:ext cx="7344816" cy="5509200"/>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sistema</a:t>
            </a:r>
            <a:r>
              <a:rPr lang="en-US" sz="1600" b="1" dirty="0">
                <a:latin typeface="Book Antiqua" panose="02040602050305030304" pitchFamily="18" charset="0"/>
              </a:rPr>
              <a:t> de </a:t>
            </a:r>
            <a:r>
              <a:rPr lang="en-US" sz="1600" b="1" dirty="0" err="1" smtClean="0">
                <a:latin typeface="Book Antiqua" panose="02040602050305030304" pitchFamily="18" charset="0"/>
              </a:rPr>
              <a:t>climatización</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r>
              <a:rPr lang="es-EC" sz="1600" dirty="0">
                <a:latin typeface="Book Antiqua" panose="02040602050305030304" pitchFamily="18" charset="0"/>
              </a:rPr>
              <a:t>Los criterios de diseño son tomados del Manual de Diseño y Selección de Equipos de Aire Acondicionado “ASHRAE 2001 </a:t>
            </a:r>
            <a:r>
              <a:rPr lang="es-EC" sz="1600" dirty="0" err="1">
                <a:latin typeface="Book Antiqua" panose="02040602050305030304" pitchFamily="18" charset="0"/>
              </a:rPr>
              <a:t>Handbook</a:t>
            </a:r>
            <a:r>
              <a:rPr lang="es-EC" sz="1600" dirty="0">
                <a:latin typeface="Book Antiqua" panose="02040602050305030304" pitchFamily="18" charset="0"/>
              </a:rPr>
              <a:t>, Cap. 29, Método de Cálculo CHLC.”, (ANSI - ASHRAE Standard, 2003</a:t>
            </a:r>
            <a:r>
              <a:rPr lang="es-EC" sz="1600" dirty="0" smtClean="0">
                <a:latin typeface="Book Antiqua" panose="02040602050305030304" pitchFamily="18" charset="0"/>
              </a:rPr>
              <a:t>).   Las consideraciones preliminares son las siguientes:</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marL="285750" lvl="0" indent="-285750">
              <a:buFont typeface="Arial" panose="020B0604020202020204" pitchFamily="34" charset="0"/>
              <a:buChar char="•"/>
            </a:pPr>
            <a:r>
              <a:rPr lang="es-EC" sz="1600" dirty="0">
                <a:latin typeface="Book Antiqua" panose="02040602050305030304" pitchFamily="18" charset="0"/>
              </a:rPr>
              <a:t>Temperatura exterior máxima en sitio de operación del PCR: 38.8 °C</a:t>
            </a:r>
          </a:p>
          <a:p>
            <a:pPr marL="285750" lvl="0" indent="-285750">
              <a:buFont typeface="Arial" panose="020B0604020202020204" pitchFamily="34" charset="0"/>
              <a:buChar char="•"/>
            </a:pPr>
            <a:r>
              <a:rPr lang="es-EC" sz="1600" dirty="0">
                <a:latin typeface="Book Antiqua" panose="02040602050305030304" pitchFamily="18" charset="0"/>
              </a:rPr>
              <a:t>Humedad relativa máxima en sitio de operación del PCR: 99 %</a:t>
            </a:r>
          </a:p>
          <a:p>
            <a:pPr marL="285750" lvl="0" indent="-285750">
              <a:buFont typeface="Arial" panose="020B0604020202020204" pitchFamily="34" charset="0"/>
              <a:buChar char="•"/>
            </a:pPr>
            <a:r>
              <a:rPr lang="es-EC" sz="1600" dirty="0">
                <a:latin typeface="Book Antiqua" panose="02040602050305030304" pitchFamily="18" charset="0"/>
              </a:rPr>
              <a:t>Presión atmosférica máxima en sitio de operación del PCR: 14.32 PSIA</a:t>
            </a:r>
          </a:p>
          <a:p>
            <a:pPr marL="285750" lvl="0" indent="-285750">
              <a:buFont typeface="Arial" panose="020B0604020202020204" pitchFamily="34" charset="0"/>
              <a:buChar char="•"/>
            </a:pPr>
            <a:r>
              <a:rPr lang="es-EC" sz="1600" dirty="0">
                <a:latin typeface="Book Antiqua" panose="02040602050305030304" pitchFamily="18" charset="0"/>
              </a:rPr>
              <a:t>Temperatura esperada al interior del PCR: 22 °C</a:t>
            </a:r>
          </a:p>
          <a:p>
            <a:pPr marL="285750" lvl="0" indent="-285750">
              <a:buFont typeface="Arial" panose="020B0604020202020204" pitchFamily="34" charset="0"/>
              <a:buChar char="•"/>
            </a:pPr>
            <a:r>
              <a:rPr lang="es-EC" sz="1600" dirty="0">
                <a:latin typeface="Book Antiqua" panose="02040602050305030304" pitchFamily="18" charset="0"/>
              </a:rPr>
              <a:t>Humedad relativa esperada al interior del PCR: 40 @ 50 %</a:t>
            </a:r>
          </a:p>
          <a:p>
            <a:pPr marL="285750" lvl="0" indent="-285750">
              <a:buFont typeface="Arial" panose="020B0604020202020204" pitchFamily="34" charset="0"/>
              <a:buChar char="•"/>
            </a:pPr>
            <a:r>
              <a:rPr lang="es-EC" sz="1600" dirty="0">
                <a:latin typeface="Book Antiqua" panose="02040602050305030304" pitchFamily="18" charset="0"/>
              </a:rPr>
              <a:t>Instalación de Aires Acondicionados: </a:t>
            </a:r>
            <a:r>
              <a:rPr lang="es-EC" sz="1600" dirty="0" smtClean="0">
                <a:latin typeface="Book Antiqua" panose="02040602050305030304" pitchFamily="18" charset="0"/>
              </a:rPr>
              <a:t>Exterior</a:t>
            </a:r>
            <a:endParaRPr lang="es-EC" sz="1600" dirty="0">
              <a:latin typeface="Book Antiqua" panose="02040602050305030304" pitchFamily="18" charset="0"/>
            </a:endParaRPr>
          </a:p>
          <a:p>
            <a:pPr marL="285750" lvl="0" indent="-285750">
              <a:buFont typeface="Arial" panose="020B0604020202020204" pitchFamily="34" charset="0"/>
              <a:buChar char="•"/>
            </a:pPr>
            <a:r>
              <a:rPr lang="es-EC" sz="1600" dirty="0">
                <a:latin typeface="Book Antiqua" panose="02040602050305030304" pitchFamily="18" charset="0"/>
              </a:rPr>
              <a:t>Acondicionamiento de Aires Acondicionados: Industrial</a:t>
            </a:r>
          </a:p>
          <a:p>
            <a:pPr marL="285750" lvl="0" indent="-285750">
              <a:buFont typeface="Arial" panose="020B0604020202020204" pitchFamily="34" charset="0"/>
              <a:buChar char="•"/>
            </a:pPr>
            <a:r>
              <a:rPr lang="es-EC" sz="1600" dirty="0">
                <a:latin typeface="Book Antiqua" panose="02040602050305030304" pitchFamily="18" charset="0"/>
              </a:rPr>
              <a:t>Tipo de Aires Acondicionados: Mochila</a:t>
            </a:r>
          </a:p>
          <a:p>
            <a:pPr marL="285750" lvl="0" indent="-285750">
              <a:buFont typeface="Arial" panose="020B0604020202020204" pitchFamily="34" charset="0"/>
              <a:buChar char="•"/>
            </a:pPr>
            <a:r>
              <a:rPr lang="es-EC" sz="1600" dirty="0">
                <a:latin typeface="Book Antiqua" panose="02040602050305030304" pitchFamily="18" charset="0"/>
              </a:rPr>
              <a:t>Marcas certificadas en Industria: </a:t>
            </a:r>
            <a:r>
              <a:rPr lang="es-EC" sz="1600" dirty="0" err="1">
                <a:latin typeface="Book Antiqua" panose="02040602050305030304" pitchFamily="18" charset="0"/>
              </a:rPr>
              <a:t>Liebert</a:t>
            </a:r>
            <a:r>
              <a:rPr lang="es-EC" sz="1600" dirty="0">
                <a:latin typeface="Book Antiqua" panose="02040602050305030304" pitchFamily="18" charset="0"/>
              </a:rPr>
              <a:t> – York – </a:t>
            </a:r>
            <a:r>
              <a:rPr lang="es-EC" sz="1600" dirty="0" err="1">
                <a:latin typeface="Book Antiqua" panose="02040602050305030304" pitchFamily="18" charset="0"/>
              </a:rPr>
              <a:t>Marvair</a:t>
            </a:r>
            <a:endParaRPr lang="es-EC" sz="1600" dirty="0">
              <a:latin typeface="Book Antiqua" panose="02040602050305030304" pitchFamily="18" charset="0"/>
            </a:endParaRPr>
          </a:p>
          <a:p>
            <a:pPr marL="285750" lvl="0" indent="-285750">
              <a:buFont typeface="Arial" panose="020B0604020202020204" pitchFamily="34" charset="0"/>
              <a:buChar char="•"/>
            </a:pPr>
            <a:r>
              <a:rPr lang="es-EC" sz="1600" dirty="0">
                <a:latin typeface="Book Antiqua" panose="02040602050305030304" pitchFamily="18" charset="0"/>
              </a:rPr>
              <a:t>Aires Acondicionados con filtrado de aire: </a:t>
            </a:r>
            <a:r>
              <a:rPr lang="es-EC" sz="1600" dirty="0" smtClean="0">
                <a:latin typeface="Book Antiqua" panose="02040602050305030304" pitchFamily="18" charset="0"/>
              </a:rPr>
              <a:t>Requerido Y Deshumidificado </a:t>
            </a:r>
            <a:endParaRPr lang="es-EC" sz="1600" dirty="0">
              <a:latin typeface="Book Antiqua" panose="02040602050305030304" pitchFamily="18" charset="0"/>
            </a:endParaRPr>
          </a:p>
          <a:p>
            <a:pPr marL="285750" lvl="0" indent="-285750">
              <a:buFont typeface="Arial" panose="020B0604020202020204" pitchFamily="34" charset="0"/>
              <a:buChar char="•"/>
            </a:pPr>
            <a:r>
              <a:rPr lang="es-EC" sz="1600" dirty="0">
                <a:latin typeface="Book Antiqua" panose="02040602050305030304" pitchFamily="18" charset="0"/>
              </a:rPr>
              <a:t>Dimensiones de Cuarto de Equipos de PCR: 9.8m X 4m X 3.5m</a:t>
            </a:r>
          </a:p>
          <a:p>
            <a:pPr marL="285750" lvl="0" indent="-285750">
              <a:buFont typeface="Arial" panose="020B0604020202020204" pitchFamily="34" charset="0"/>
              <a:buChar char="•"/>
            </a:pPr>
            <a:r>
              <a:rPr lang="es-EC" sz="1600" dirty="0">
                <a:latin typeface="Book Antiqua" panose="02040602050305030304" pitchFamily="18" charset="0"/>
              </a:rPr>
              <a:t>Dimensiones de Cuarto de Baterías de PCR: 2.35m X 4m X 3.5m</a:t>
            </a:r>
          </a:p>
          <a:p>
            <a:pPr marL="285750" lvl="0" indent="-285750">
              <a:buFont typeface="Arial" panose="020B0604020202020204" pitchFamily="34" charset="0"/>
              <a:buChar char="•"/>
            </a:pPr>
            <a:r>
              <a:rPr lang="es-EC" sz="1600" dirty="0">
                <a:latin typeface="Book Antiqua" panose="02040602050305030304" pitchFamily="18" charset="0"/>
              </a:rPr>
              <a:t>Material de paredes y techo: Lámina galvanizada con poliuretano inyectado</a:t>
            </a:r>
          </a:p>
          <a:p>
            <a:pPr marL="285750" lvl="0" indent="-285750">
              <a:buFont typeface="Arial" panose="020B0604020202020204" pitchFamily="34" charset="0"/>
              <a:buChar char="•"/>
            </a:pPr>
            <a:r>
              <a:rPr lang="es-EC" sz="1600" dirty="0">
                <a:latin typeface="Book Antiqua" panose="02040602050305030304" pitchFamily="18" charset="0"/>
              </a:rPr>
              <a:t>Espesor de paredes y techo: Paredes = 60mm y Techo = 40mm</a:t>
            </a:r>
          </a:p>
          <a:p>
            <a:pPr algn="just"/>
            <a:endParaRPr lang="en-US" sz="1600" b="1" dirty="0">
              <a:latin typeface="Book Antiqua" panose="02040602050305030304" pitchFamily="18" charset="0"/>
            </a:endParaRPr>
          </a:p>
        </p:txBody>
      </p:sp>
    </p:spTree>
    <p:extLst>
      <p:ext uri="{BB962C8B-B14F-4D97-AF65-F5344CB8AC3E}">
        <p14:creationId xmlns:p14="http://schemas.microsoft.com/office/powerpoint/2010/main" val="4120965959"/>
      </p:ext>
    </p:extLst>
  </p:cSld>
  <p:clrMapOvr>
    <a:masterClrMapping/>
  </p:clrMapOvr>
  <p:transition spd="med">
    <p:pull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14 CuadroTexto"/>
              <p:cNvSpPr txBox="1"/>
              <p:nvPr/>
            </p:nvSpPr>
            <p:spPr>
              <a:xfrm>
                <a:off x="1259632" y="1145291"/>
                <a:ext cx="7344816" cy="6028125"/>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sistema</a:t>
                </a:r>
                <a:r>
                  <a:rPr lang="en-US" sz="1600" b="1" dirty="0">
                    <a:latin typeface="Book Antiqua" panose="02040602050305030304" pitchFamily="18" charset="0"/>
                  </a:rPr>
                  <a:t> de </a:t>
                </a:r>
                <a:r>
                  <a:rPr lang="en-US" sz="1600" b="1" dirty="0" err="1" smtClean="0">
                    <a:latin typeface="Book Antiqua" panose="02040602050305030304" pitchFamily="18" charset="0"/>
                  </a:rPr>
                  <a:t>climatización</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r>
                  <a:rPr lang="es-EC" sz="1600" dirty="0" smtClean="0">
                    <a:latin typeface="Book Antiqua" panose="02040602050305030304" pitchFamily="18" charset="0"/>
                  </a:rPr>
                  <a:t>Importante considerar también:</a:t>
                </a:r>
                <a:endParaRPr lang="es-EC" sz="1600" dirty="0">
                  <a:latin typeface="Book Antiqua" panose="02040602050305030304" pitchFamily="18" charset="0"/>
                </a:endParaRPr>
              </a:p>
              <a:p>
                <a:pPr algn="just"/>
                <a:r>
                  <a:rPr lang="es-EC" sz="1600" dirty="0">
                    <a:latin typeface="Book Antiqua" panose="02040602050305030304" pitchFamily="18" charset="0"/>
                  </a:rPr>
                  <a:t> </a:t>
                </a:r>
              </a:p>
              <a:p>
                <a:pPr marL="285750" lvl="0" indent="-285750" algn="just">
                  <a:buFont typeface="Arial" panose="020B0604020202020204" pitchFamily="34" charset="0"/>
                  <a:buChar char="•"/>
                </a:pPr>
                <a:r>
                  <a:rPr lang="es-EC" sz="1600" dirty="0">
                    <a:latin typeface="Book Antiqua" panose="02040602050305030304" pitchFamily="18" charset="0"/>
                  </a:rPr>
                  <a:t>U</a:t>
                </a:r>
                <a:r>
                  <a:rPr lang="es-EC" sz="1600" dirty="0" smtClean="0">
                    <a:latin typeface="Book Antiqua" panose="02040602050305030304" pitchFamily="18" charset="0"/>
                  </a:rPr>
                  <a:t>bicación </a:t>
                </a:r>
                <a:r>
                  <a:rPr lang="es-EC" sz="1600" dirty="0">
                    <a:latin typeface="Book Antiqua" panose="02040602050305030304" pitchFamily="18" charset="0"/>
                  </a:rPr>
                  <a:t>del PCR en sitio alejado de </a:t>
                </a:r>
                <a:r>
                  <a:rPr lang="es-EC" sz="1600" dirty="0" smtClean="0">
                    <a:latin typeface="Book Antiqua" panose="02040602050305030304" pitchFamily="18" charset="0"/>
                  </a:rPr>
                  <a:t>elementos exteriores </a:t>
                </a:r>
                <a:r>
                  <a:rPr lang="es-EC" sz="1600" dirty="0">
                    <a:latin typeface="Book Antiqua" panose="02040602050305030304" pitchFamily="18" charset="0"/>
                  </a:rPr>
                  <a:t>que </a:t>
                </a:r>
                <a:r>
                  <a:rPr lang="es-EC" sz="1600" dirty="0" smtClean="0">
                    <a:latin typeface="Book Antiqua" panose="02040602050305030304" pitchFamily="18" charset="0"/>
                  </a:rPr>
                  <a:t>generen </a:t>
                </a:r>
                <a:r>
                  <a:rPr lang="es-EC" sz="1600" dirty="0">
                    <a:latin typeface="Book Antiqua" panose="02040602050305030304" pitchFamily="18" charset="0"/>
                  </a:rPr>
                  <a:t>calor que pueda ser </a:t>
                </a:r>
                <a:r>
                  <a:rPr lang="es-EC" sz="1600" dirty="0" smtClean="0">
                    <a:latin typeface="Book Antiqua" panose="02040602050305030304" pitchFamily="18" charset="0"/>
                  </a:rPr>
                  <a:t>transferido </a:t>
                </a:r>
                <a:r>
                  <a:rPr lang="es-EC" sz="1600" dirty="0">
                    <a:latin typeface="Book Antiqua" panose="02040602050305030304" pitchFamily="18" charset="0"/>
                  </a:rPr>
                  <a:t>a través del viento a las paredes y techo.</a:t>
                </a:r>
              </a:p>
              <a:p>
                <a:pPr marL="285750" lvl="0" indent="-285750" algn="just">
                  <a:buFont typeface="Arial" panose="020B0604020202020204" pitchFamily="34" charset="0"/>
                  <a:buChar char="•"/>
                </a:pPr>
                <a:r>
                  <a:rPr lang="es-EC" sz="1600" dirty="0">
                    <a:latin typeface="Book Antiqua" panose="02040602050305030304" pitchFamily="18" charset="0"/>
                  </a:rPr>
                  <a:t>I</a:t>
                </a:r>
                <a:r>
                  <a:rPr lang="es-EC" sz="1600" dirty="0" smtClean="0">
                    <a:latin typeface="Book Antiqua" panose="02040602050305030304" pitchFamily="18" charset="0"/>
                  </a:rPr>
                  <a:t>ntercambio </a:t>
                </a:r>
                <a:r>
                  <a:rPr lang="es-EC" sz="1600" dirty="0">
                    <a:latin typeface="Book Antiqua" panose="02040602050305030304" pitchFamily="18" charset="0"/>
                  </a:rPr>
                  <a:t>de calor entre cuarto de baterías  y cuarto eléctrico a través de puerta y paredes es despreciable dado que estas zonas se mantienen </a:t>
                </a:r>
                <a:r>
                  <a:rPr lang="es-EC" sz="1600" dirty="0" smtClean="0">
                    <a:latin typeface="Book Antiqua" panose="02040602050305030304" pitchFamily="18" charset="0"/>
                  </a:rPr>
                  <a:t>a temperatura similar.</a:t>
                </a: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Fuera de cálculo de cargas térmicas la influencia de intercambio de aire desde el exterior debido a apertura de puertas</a:t>
                </a:r>
                <a:r>
                  <a:rPr lang="es-EC" sz="1600" dirty="0" smtClean="0">
                    <a:latin typeface="Book Antiqua" panose="02040602050305030304" pitchFamily="18" charset="0"/>
                  </a:rPr>
                  <a:t>.</a:t>
                </a:r>
              </a:p>
              <a:p>
                <a:pPr marL="285750" lvl="0" indent="-285750" algn="just">
                  <a:buFont typeface="Arial" panose="020B0604020202020204" pitchFamily="34" charset="0"/>
                  <a:buChar char="•"/>
                </a:pPr>
                <a:endParaRPr lang="en-US" sz="1600" dirty="0">
                  <a:latin typeface="Book Antiqua" panose="02040602050305030304" pitchFamily="18" charset="0"/>
                </a:endParaRPr>
              </a:p>
              <a:p>
                <a:pPr lvl="0" algn="just"/>
                <a:r>
                  <a:rPr lang="en-US" sz="1600" dirty="0" err="1" smtClean="0">
                    <a:latin typeface="Book Antiqua" panose="02040602050305030304" pitchFamily="18" charset="0"/>
                  </a:rPr>
                  <a:t>Cargas</a:t>
                </a:r>
                <a:r>
                  <a:rPr lang="en-US" sz="1600" dirty="0" smtClean="0">
                    <a:latin typeface="Book Antiqua" panose="02040602050305030304" pitchFamily="18" charset="0"/>
                  </a:rPr>
                  <a:t> </a:t>
                </a:r>
                <a:r>
                  <a:rPr lang="en-US" sz="1600" dirty="0" err="1" smtClean="0">
                    <a:latin typeface="Book Antiqua" panose="02040602050305030304" pitchFamily="18" charset="0"/>
                  </a:rPr>
                  <a:t>térmicas</a:t>
                </a:r>
                <a:r>
                  <a:rPr lang="en-US" sz="1600" dirty="0" smtClean="0">
                    <a:latin typeface="Book Antiqua" panose="02040602050305030304" pitchFamily="18" charset="0"/>
                  </a:rPr>
                  <a:t> se </a:t>
                </a:r>
                <a:r>
                  <a:rPr lang="en-US" sz="1600" dirty="0" err="1" smtClean="0">
                    <a:latin typeface="Book Antiqua" panose="02040602050305030304" pitchFamily="18" charset="0"/>
                  </a:rPr>
                  <a:t>calculan</a:t>
                </a:r>
                <a:r>
                  <a:rPr lang="en-US" sz="1600" dirty="0" smtClean="0">
                    <a:latin typeface="Book Antiqua" panose="02040602050305030304" pitchFamily="18" charset="0"/>
                  </a:rPr>
                  <a:t> con la </a:t>
                </a:r>
                <a:r>
                  <a:rPr lang="en-US" sz="1600" dirty="0" err="1" smtClean="0">
                    <a:latin typeface="Book Antiqua" panose="02040602050305030304" pitchFamily="18" charset="0"/>
                  </a:rPr>
                  <a:t>siguiente</a:t>
                </a:r>
                <a:r>
                  <a:rPr lang="en-US" sz="1600" dirty="0" smtClean="0">
                    <a:latin typeface="Book Antiqua" panose="02040602050305030304" pitchFamily="18" charset="0"/>
                  </a:rPr>
                  <a:t> </a:t>
                </a:r>
                <a:r>
                  <a:rPr lang="en-US" sz="1600" dirty="0" err="1" smtClean="0">
                    <a:latin typeface="Book Antiqua" panose="02040602050305030304" pitchFamily="18" charset="0"/>
                  </a:rPr>
                  <a:t>ecuación</a:t>
                </a:r>
                <a:r>
                  <a:rPr lang="en-US" sz="1600" dirty="0" smtClean="0">
                    <a:latin typeface="Book Antiqua" panose="02040602050305030304" pitchFamily="18" charset="0"/>
                  </a:rPr>
                  <a:t>:</a:t>
                </a:r>
                <a:endParaRPr lang="es-EC" sz="1600" dirty="0" smtClean="0">
                  <a:latin typeface="Book Antiqua" panose="02040602050305030304" pitchFamily="18" charset="0"/>
                </a:endParaRPr>
              </a:p>
              <a:p>
                <a:pPr marL="285750" lvl="0" indent="-285750" algn="just">
                  <a:buFont typeface="Arial" panose="020B0604020202020204" pitchFamily="34" charset="0"/>
                  <a:buChar char="•"/>
                </a:pPr>
                <a:endParaRPr lang="en-US" sz="1600" dirty="0">
                  <a:latin typeface="Book Antiqua" panose="02040602050305030304" pitchFamily="18" charset="0"/>
                </a:endParaRPr>
              </a:p>
              <a:p>
                <a:pPr algn="just"/>
                <a14:m>
                  <m:oMathPara xmlns:m="http://schemas.openxmlformats.org/officeDocument/2006/math">
                    <m:oMathParaPr>
                      <m:jc m:val="centerGroup"/>
                    </m:oMathParaPr>
                    <m:oMath xmlns:m="http://schemas.openxmlformats.org/officeDocument/2006/math">
                      <m:sSub>
                        <m:sSubPr>
                          <m:ctrlPr>
                            <a:rPr lang="es-EC" sz="1600" i="1">
                              <a:latin typeface="Cambria Math"/>
                            </a:rPr>
                          </m:ctrlPr>
                        </m:sSubPr>
                        <m:e>
                          <m:r>
                            <m:rPr>
                              <m:sty m:val="p"/>
                            </m:rPr>
                            <a:rPr lang="es-EC" sz="1600">
                              <a:latin typeface="Cambria Math"/>
                            </a:rPr>
                            <m:t>q</m:t>
                          </m:r>
                        </m:e>
                        <m:sub>
                          <m:r>
                            <m:rPr>
                              <m:sty m:val="p"/>
                            </m:rPr>
                            <a:rPr lang="es-EC" sz="1600">
                              <a:latin typeface="Cambria Math"/>
                            </a:rPr>
                            <m:t>sys</m:t>
                          </m:r>
                          <m:r>
                            <a:rPr lang="es-EC" sz="1600">
                              <a:latin typeface="Cambria Math"/>
                            </a:rPr>
                            <m:t> </m:t>
                          </m:r>
                        </m:sub>
                      </m:sSub>
                      <m:r>
                        <a:rPr lang="es-EC" sz="1600">
                          <a:latin typeface="Cambria Math"/>
                        </a:rPr>
                        <m:t>=</m:t>
                      </m:r>
                      <m:sSub>
                        <m:sSubPr>
                          <m:ctrlPr>
                            <a:rPr lang="es-EC" sz="1600" i="1">
                              <a:latin typeface="Cambria Math"/>
                            </a:rPr>
                          </m:ctrlPr>
                        </m:sSubPr>
                        <m:e>
                          <m:r>
                            <m:rPr>
                              <m:sty m:val="p"/>
                            </m:rPr>
                            <a:rPr lang="es-EC" sz="1600">
                              <a:latin typeface="Cambria Math"/>
                            </a:rPr>
                            <m:t>q</m:t>
                          </m:r>
                        </m:e>
                        <m:sub>
                          <m:r>
                            <m:rPr>
                              <m:sty m:val="p"/>
                            </m:rPr>
                            <a:rPr lang="es-EC" sz="1600">
                              <a:latin typeface="Cambria Math"/>
                            </a:rPr>
                            <m:t>pared</m:t>
                          </m:r>
                          <m:r>
                            <a:rPr lang="es-EC" sz="1600">
                              <a:latin typeface="Cambria Math"/>
                            </a:rPr>
                            <m:t> </m:t>
                          </m:r>
                        </m:sub>
                      </m:sSub>
                      <m:r>
                        <a:rPr lang="es-EC" sz="1600">
                          <a:latin typeface="Cambria Math"/>
                        </a:rPr>
                        <m:t>+</m:t>
                      </m:r>
                      <m:sSub>
                        <m:sSubPr>
                          <m:ctrlPr>
                            <a:rPr lang="es-EC" sz="1600" i="1">
                              <a:latin typeface="Cambria Math"/>
                            </a:rPr>
                          </m:ctrlPr>
                        </m:sSubPr>
                        <m:e>
                          <m:r>
                            <m:rPr>
                              <m:sty m:val="p"/>
                            </m:rPr>
                            <a:rPr lang="es-EC" sz="1600">
                              <a:latin typeface="Cambria Math"/>
                            </a:rPr>
                            <m:t>q</m:t>
                          </m:r>
                        </m:e>
                        <m:sub>
                          <m:r>
                            <m:rPr>
                              <m:sty m:val="p"/>
                            </m:rPr>
                            <a:rPr lang="es-EC" sz="1600">
                              <a:latin typeface="Cambria Math"/>
                            </a:rPr>
                            <m:t>techo</m:t>
                          </m:r>
                          <m:r>
                            <a:rPr lang="es-EC" sz="1600">
                              <a:latin typeface="Cambria Math"/>
                            </a:rPr>
                            <m:t> </m:t>
                          </m:r>
                        </m:sub>
                      </m:sSub>
                      <m:r>
                        <a:rPr lang="es-EC" sz="1600">
                          <a:latin typeface="Cambria Math"/>
                        </a:rPr>
                        <m:t>+</m:t>
                      </m:r>
                      <m:sSub>
                        <m:sSubPr>
                          <m:ctrlPr>
                            <a:rPr lang="es-EC" sz="1600" i="1">
                              <a:latin typeface="Cambria Math"/>
                            </a:rPr>
                          </m:ctrlPr>
                        </m:sSubPr>
                        <m:e>
                          <m:r>
                            <m:rPr>
                              <m:sty m:val="p"/>
                            </m:rPr>
                            <a:rPr lang="es-EC" sz="1600">
                              <a:latin typeface="Cambria Math"/>
                            </a:rPr>
                            <m:t>q</m:t>
                          </m:r>
                        </m:e>
                        <m:sub>
                          <m:r>
                            <m:rPr>
                              <m:sty m:val="p"/>
                            </m:rPr>
                            <a:rPr lang="es-EC" sz="1600">
                              <a:latin typeface="Cambria Math"/>
                            </a:rPr>
                            <m:t>ocup</m:t>
                          </m:r>
                          <m:r>
                            <a:rPr lang="es-EC" sz="1600">
                              <a:latin typeface="Cambria Math"/>
                            </a:rPr>
                            <m:t> </m:t>
                          </m:r>
                        </m:sub>
                      </m:sSub>
                      <m:r>
                        <a:rPr lang="es-EC" sz="1600">
                          <a:latin typeface="Cambria Math"/>
                        </a:rPr>
                        <m:t>+</m:t>
                      </m:r>
                      <m:sSub>
                        <m:sSubPr>
                          <m:ctrlPr>
                            <a:rPr lang="es-EC" sz="1600" i="1">
                              <a:latin typeface="Cambria Math"/>
                            </a:rPr>
                          </m:ctrlPr>
                        </m:sSubPr>
                        <m:e>
                          <m:r>
                            <m:rPr>
                              <m:sty m:val="p"/>
                            </m:rPr>
                            <a:rPr lang="es-EC" sz="1600">
                              <a:latin typeface="Cambria Math"/>
                            </a:rPr>
                            <m:t>q</m:t>
                          </m:r>
                        </m:e>
                        <m:sub>
                          <m:r>
                            <m:rPr>
                              <m:sty m:val="p"/>
                            </m:rPr>
                            <a:rPr lang="es-EC" sz="1600">
                              <a:latin typeface="Cambria Math"/>
                            </a:rPr>
                            <m:t>CE</m:t>
                          </m:r>
                          <m:r>
                            <a:rPr lang="es-EC" sz="1600">
                              <a:latin typeface="Cambria Math"/>
                            </a:rPr>
                            <m:t> </m:t>
                          </m:r>
                        </m:sub>
                      </m:sSub>
                    </m:oMath>
                  </m:oMathPara>
                </a14:m>
                <a:endParaRPr lang="es-EC" sz="1600" dirty="0">
                  <a:latin typeface="Book Antiqua" panose="02040602050305030304" pitchFamily="18" charset="0"/>
                </a:endParaRPr>
              </a:p>
              <a:p>
                <a:pPr algn="just"/>
                <a:r>
                  <a:rPr lang="es-EC" sz="1600" dirty="0">
                    <a:latin typeface="Book Antiqua" panose="02040602050305030304" pitchFamily="18" charset="0"/>
                  </a:rPr>
                  <a:t>  </a:t>
                </a:r>
              </a:p>
              <a:p>
                <a:pPr algn="just"/>
                <a14:m>
                  <m:oMath xmlns:m="http://schemas.openxmlformats.org/officeDocument/2006/math">
                    <m:sSub>
                      <m:sSubPr>
                        <m:ctrlPr>
                          <a:rPr lang="es-EC" sz="1600" i="1">
                            <a:latin typeface="Cambria Math"/>
                          </a:rPr>
                        </m:ctrlPr>
                      </m:sSubPr>
                      <m:e>
                        <m:r>
                          <a:rPr lang="es-EC" sz="1600">
                            <a:latin typeface="Cambria Math"/>
                          </a:rPr>
                          <m:t>𝒒</m:t>
                        </m:r>
                      </m:e>
                      <m:sub>
                        <m:r>
                          <a:rPr lang="es-EC" sz="1600">
                            <a:latin typeface="Cambria Math"/>
                          </a:rPr>
                          <m:t>𝒔𝒚𝒔</m:t>
                        </m:r>
                        <m:r>
                          <a:rPr lang="es-EC" sz="1600">
                            <a:latin typeface="Cambria Math"/>
                          </a:rPr>
                          <m:t> </m:t>
                        </m:r>
                      </m:sub>
                    </m:sSub>
                  </m:oMath>
                </a14:m>
                <a:r>
                  <a:rPr lang="es-EC" sz="1600" dirty="0">
                    <a:latin typeface="Book Antiqua" panose="02040602050305030304" pitchFamily="18" charset="0"/>
                  </a:rPr>
                  <a:t>      Carga </a:t>
                </a:r>
                <a:r>
                  <a:rPr lang="es-EC" sz="1600" dirty="0" smtClean="0">
                    <a:latin typeface="Book Antiqua" panose="02040602050305030304" pitchFamily="18" charset="0"/>
                  </a:rPr>
                  <a:t>total a </a:t>
                </a:r>
                <a:r>
                  <a:rPr lang="es-EC" sz="1600" dirty="0">
                    <a:latin typeface="Book Antiqua" panose="02040602050305030304" pitchFamily="18" charset="0"/>
                  </a:rPr>
                  <a:t>ser disipada por el sistema de aire acondicionado.</a:t>
                </a:r>
              </a:p>
              <a:p>
                <a:pPr algn="just"/>
                <a14:m>
                  <m:oMath xmlns:m="http://schemas.openxmlformats.org/officeDocument/2006/math">
                    <m:sSub>
                      <m:sSubPr>
                        <m:ctrlPr>
                          <a:rPr lang="es-EC" sz="1600" i="1">
                            <a:latin typeface="Cambria Math"/>
                          </a:rPr>
                        </m:ctrlPr>
                      </m:sSubPr>
                      <m:e>
                        <m:r>
                          <a:rPr lang="es-EC" sz="1600">
                            <a:latin typeface="Cambria Math"/>
                          </a:rPr>
                          <m:t>𝐪</m:t>
                        </m:r>
                      </m:e>
                      <m:sub>
                        <m:r>
                          <a:rPr lang="es-EC" sz="1600">
                            <a:latin typeface="Cambria Math"/>
                          </a:rPr>
                          <m:t>𝐩𝐚𝐫𝐞𝐝</m:t>
                        </m:r>
                        <m:r>
                          <a:rPr lang="es-EC" sz="1600">
                            <a:latin typeface="Cambria Math"/>
                          </a:rPr>
                          <m:t> </m:t>
                        </m:r>
                      </m:sub>
                    </m:sSub>
                  </m:oMath>
                </a14:m>
                <a:r>
                  <a:rPr lang="es-EC" sz="1600" dirty="0">
                    <a:latin typeface="Book Antiqua" panose="02040602050305030304" pitchFamily="18" charset="0"/>
                  </a:rPr>
                  <a:t>  Carga debida a transferencia de calor desde el exterior por las paredes.</a:t>
                </a:r>
              </a:p>
              <a:p>
                <a:pPr algn="just"/>
                <a14:m>
                  <m:oMath xmlns:m="http://schemas.openxmlformats.org/officeDocument/2006/math">
                    <m:sSub>
                      <m:sSubPr>
                        <m:ctrlPr>
                          <a:rPr lang="es-EC" sz="1600" i="1">
                            <a:latin typeface="Cambria Math"/>
                          </a:rPr>
                        </m:ctrlPr>
                      </m:sSubPr>
                      <m:e>
                        <m:r>
                          <a:rPr lang="es-EC" sz="1600">
                            <a:latin typeface="Cambria Math"/>
                          </a:rPr>
                          <m:t>𝐪</m:t>
                        </m:r>
                      </m:e>
                      <m:sub>
                        <m:r>
                          <a:rPr lang="es-EC" sz="1600">
                            <a:latin typeface="Cambria Math"/>
                          </a:rPr>
                          <m:t>𝐭𝐞𝐜𝐡𝐨</m:t>
                        </m:r>
                        <m:r>
                          <a:rPr lang="es-EC" sz="1600">
                            <a:latin typeface="Cambria Math"/>
                          </a:rPr>
                          <m:t> </m:t>
                        </m:r>
                      </m:sub>
                    </m:sSub>
                  </m:oMath>
                </a14:m>
                <a:r>
                  <a:rPr lang="es-EC" sz="1600" dirty="0">
                    <a:latin typeface="Book Antiqua" panose="02040602050305030304" pitchFamily="18" charset="0"/>
                  </a:rPr>
                  <a:t>   Carga debida a transferencia de calor desde el exterior por el techo.</a:t>
                </a:r>
              </a:p>
              <a:p>
                <a:pPr algn="just"/>
                <a14:m>
                  <m:oMath xmlns:m="http://schemas.openxmlformats.org/officeDocument/2006/math">
                    <m:sSub>
                      <m:sSubPr>
                        <m:ctrlPr>
                          <a:rPr lang="es-EC" sz="1600" i="1">
                            <a:latin typeface="Cambria Math"/>
                          </a:rPr>
                        </m:ctrlPr>
                      </m:sSubPr>
                      <m:e>
                        <m:r>
                          <a:rPr lang="es-EC" sz="1600">
                            <a:latin typeface="Cambria Math"/>
                          </a:rPr>
                          <m:t>𝐪</m:t>
                        </m:r>
                      </m:e>
                      <m:sub>
                        <m:r>
                          <a:rPr lang="es-EC" sz="1600">
                            <a:latin typeface="Cambria Math"/>
                          </a:rPr>
                          <m:t>𝐨𝐜𝐮𝐩</m:t>
                        </m:r>
                        <m:r>
                          <a:rPr lang="es-EC" sz="1600">
                            <a:latin typeface="Cambria Math"/>
                          </a:rPr>
                          <m:t> </m:t>
                        </m:r>
                      </m:sub>
                    </m:sSub>
                  </m:oMath>
                </a14:m>
                <a:r>
                  <a:rPr lang="es-EC" sz="1600" dirty="0">
                    <a:latin typeface="Book Antiqua" panose="02040602050305030304" pitchFamily="18" charset="0"/>
                  </a:rPr>
                  <a:t>    Carga interior debida a ocupación.</a:t>
                </a:r>
              </a:p>
              <a:p>
                <a:pPr algn="just"/>
                <a14:m>
                  <m:oMath xmlns:m="http://schemas.openxmlformats.org/officeDocument/2006/math">
                    <m:sSub>
                      <m:sSubPr>
                        <m:ctrlPr>
                          <a:rPr lang="es-EC" sz="1600" i="1">
                            <a:latin typeface="Cambria Math"/>
                          </a:rPr>
                        </m:ctrlPr>
                      </m:sSubPr>
                      <m:e>
                        <m:r>
                          <a:rPr lang="es-EC" sz="1600">
                            <a:latin typeface="Cambria Math"/>
                          </a:rPr>
                          <m:t>𝐪</m:t>
                        </m:r>
                      </m:e>
                      <m:sub>
                        <m:r>
                          <a:rPr lang="es-EC" sz="1600">
                            <a:latin typeface="Cambria Math"/>
                          </a:rPr>
                          <m:t>𝐂𝐄</m:t>
                        </m:r>
                        <m:r>
                          <a:rPr lang="es-EC" sz="1600">
                            <a:latin typeface="Cambria Math"/>
                          </a:rPr>
                          <m:t> </m:t>
                        </m:r>
                      </m:sub>
                    </m:sSub>
                  </m:oMath>
                </a14:m>
                <a:r>
                  <a:rPr lang="es-EC" sz="1600" dirty="0">
                    <a:latin typeface="Book Antiqua" panose="02040602050305030304" pitchFamily="18" charset="0"/>
                  </a:rPr>
                  <a:t>       Carga debida a radiación por fuentes internas de calor.</a:t>
                </a:r>
              </a:p>
              <a:p>
                <a:pPr marL="285750" lvl="0" indent="-285750" algn="just">
                  <a:buFont typeface="Arial" panose="020B0604020202020204" pitchFamily="34" charset="0"/>
                  <a:buChar char="•"/>
                </a:pPr>
                <a:endParaRPr lang="es-EC" sz="1600" dirty="0">
                  <a:latin typeface="Book Antiqua" panose="02040602050305030304" pitchFamily="18" charset="0"/>
                </a:endParaRPr>
              </a:p>
              <a:p>
                <a:pPr algn="just"/>
                <a:endParaRPr lang="en-US" sz="1600" b="1" dirty="0" smtClean="0">
                  <a:latin typeface="Book Antiqua" panose="02040602050305030304" pitchFamily="18" charset="0"/>
                </a:endParaRPr>
              </a:p>
            </p:txBody>
          </p:sp>
        </mc:Choice>
        <mc:Fallback xmlns="">
          <p:sp>
            <p:nvSpPr>
              <p:cNvPr id="15" name="14 CuadroTexto"/>
              <p:cNvSpPr txBox="1">
                <a:spLocks noRot="1" noChangeAspect="1" noMove="1" noResize="1" noEditPoints="1" noAdjustHandles="1" noChangeArrowheads="1" noChangeShapeType="1" noTextEdit="1"/>
              </p:cNvSpPr>
              <p:nvPr/>
            </p:nvSpPr>
            <p:spPr>
              <a:xfrm>
                <a:off x="1259632" y="1145291"/>
                <a:ext cx="7344816" cy="6028125"/>
              </a:xfrm>
              <a:prstGeom prst="rect">
                <a:avLst/>
              </a:prstGeom>
              <a:blipFill rotWithShape="1">
                <a:blip r:embed="rId3"/>
                <a:stretch>
                  <a:fillRect l="-498" t="-303" r="-498"/>
                </a:stretch>
              </a:blipFill>
            </p:spPr>
            <p:txBody>
              <a:bodyPr/>
              <a:lstStyle/>
              <a:p>
                <a:r>
                  <a:rPr lang="es-EC">
                    <a:noFill/>
                  </a:rPr>
                  <a:t> </a:t>
                </a:r>
              </a:p>
            </p:txBody>
          </p:sp>
        </mc:Fallback>
      </mc:AlternateContent>
    </p:spTree>
    <p:extLst>
      <p:ext uri="{BB962C8B-B14F-4D97-AF65-F5344CB8AC3E}">
        <p14:creationId xmlns:p14="http://schemas.microsoft.com/office/powerpoint/2010/main" val="1971493522"/>
      </p:ext>
    </p:extLst>
  </p:cSld>
  <p:clrMapOvr>
    <a:masterClrMapping/>
  </p:clrMapOvr>
  <p:transition spd="med">
    <p:pull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sp>
        <p:nvSpPr>
          <p:cNvPr id="3" name="2 CuadroTexto"/>
          <p:cNvSpPr txBox="1"/>
          <p:nvPr/>
        </p:nvSpPr>
        <p:spPr>
          <a:xfrm>
            <a:off x="5314158" y="487705"/>
            <a:ext cx="3434306" cy="276999"/>
          </a:xfrm>
          <a:prstGeom prst="rect">
            <a:avLst/>
          </a:prstGeom>
          <a:noFill/>
        </p:spPr>
        <p:txBody>
          <a:bodyPr wrap="square" rtlCol="0">
            <a:spAutoFit/>
          </a:bodyPr>
          <a:lstStyle/>
          <a:p>
            <a:pPr algn="ctr"/>
            <a:r>
              <a:rPr lang="es-EC" sz="1200" b="1" dirty="0" smtClean="0">
                <a:latin typeface="Book Antiqua" panose="02040602050305030304" pitchFamily="18" charset="0"/>
                <a:cs typeface="Times New Roman" panose="02020603050405020304" pitchFamily="18" charset="0"/>
              </a:rPr>
              <a:t>PCR TIPO ESTÁTICO - DIFICULTADES</a:t>
            </a:r>
            <a:endParaRPr lang="es-EC" sz="1200" b="1" dirty="0">
              <a:latin typeface="Book Antiqua" panose="02040602050305030304" pitchFamily="18" charset="0"/>
              <a:cs typeface="Times New Roman" panose="02020603050405020304" pitchFamily="18" charset="0"/>
            </a:endParaRPr>
          </a:p>
        </p:txBody>
      </p:sp>
      <p:pic>
        <p:nvPicPr>
          <p:cNvPr id="1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0921" y="1349896"/>
            <a:ext cx="1810517" cy="1300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3611" y="3441815"/>
            <a:ext cx="1810517" cy="1300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7866" y="1340768"/>
            <a:ext cx="1810518" cy="1300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5696" y="3429000"/>
            <a:ext cx="1834518" cy="1300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0349" y="3441815"/>
            <a:ext cx="2100043" cy="1306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704" y="1342823"/>
            <a:ext cx="2103812" cy="1311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27 CuadroTexto"/>
          <p:cNvSpPr txBox="1"/>
          <p:nvPr/>
        </p:nvSpPr>
        <p:spPr>
          <a:xfrm>
            <a:off x="3065002" y="5797713"/>
            <a:ext cx="7267638" cy="1015663"/>
          </a:xfrm>
          <a:prstGeom prst="rect">
            <a:avLst/>
          </a:prstGeom>
          <a:noFill/>
        </p:spPr>
        <p:txBody>
          <a:bodyPr wrap="square" rtlCol="0">
            <a:spAutoFit/>
          </a:bodyPr>
          <a:lstStyle/>
          <a:p>
            <a:pPr marL="171450" indent="-171450">
              <a:buFont typeface="Arial" panose="020B0604020202020204" pitchFamily="34" charset="0"/>
              <a:buChar char="•"/>
            </a:pPr>
            <a:r>
              <a:rPr lang="en-US" sz="1200" dirty="0" smtClean="0">
                <a:latin typeface="Book Antiqua" panose="02040602050305030304" pitchFamily="18" charset="0"/>
              </a:rPr>
              <a:t>DESARROLLO DE OBRA CIVIL Y TERMINADOS ARQUITECTONICOS </a:t>
            </a:r>
          </a:p>
          <a:p>
            <a:pPr marL="171450" indent="-171450">
              <a:buFont typeface="Arial" panose="020B0604020202020204" pitchFamily="34" charset="0"/>
              <a:buChar char="•"/>
            </a:pPr>
            <a:r>
              <a:rPr lang="en-US" sz="1200" dirty="0" smtClean="0">
                <a:latin typeface="Book Antiqua" panose="02040602050305030304" pitchFamily="18" charset="0"/>
              </a:rPr>
              <a:t>INCURSIÓN DE EQUIPOS, MATERIALES Y PERSONAL EN CAMPO</a:t>
            </a:r>
          </a:p>
          <a:p>
            <a:pPr marL="171450" indent="-171450">
              <a:buFont typeface="Arial" panose="020B0604020202020204" pitchFamily="34" charset="0"/>
              <a:buChar char="•"/>
            </a:pPr>
            <a:r>
              <a:rPr lang="en-US" sz="1200" dirty="0" smtClean="0">
                <a:latin typeface="Book Antiqua" panose="02040602050305030304" pitchFamily="18" charset="0"/>
              </a:rPr>
              <a:t>COSTOS ELEVADOS DE FABRICACIÓN</a:t>
            </a:r>
          </a:p>
          <a:p>
            <a:pPr marL="171450" indent="-171450">
              <a:buFont typeface="Arial" panose="020B0604020202020204" pitchFamily="34" charset="0"/>
              <a:buChar char="•"/>
            </a:pPr>
            <a:r>
              <a:rPr lang="en-US" sz="1200" dirty="0" smtClean="0">
                <a:latin typeface="Book Antiqua" panose="02040602050305030304" pitchFamily="18" charset="0"/>
              </a:rPr>
              <a:t>LIMITADA POSIBILIDAD DE TRANSPORTATIBILIDAD Y CRECIMIENTO</a:t>
            </a:r>
          </a:p>
          <a:p>
            <a:endParaRPr lang="es-EC" sz="1200" dirty="0">
              <a:latin typeface="Book Antiqua" panose="02040602050305030304" pitchFamily="18" charset="0"/>
            </a:endParaRPr>
          </a:p>
        </p:txBody>
      </p:sp>
      <p:sp>
        <p:nvSpPr>
          <p:cNvPr id="29" name="28 CuadroTexto"/>
          <p:cNvSpPr txBox="1"/>
          <p:nvPr/>
        </p:nvSpPr>
        <p:spPr>
          <a:xfrm>
            <a:off x="1907704" y="2640941"/>
            <a:ext cx="2103812" cy="646331"/>
          </a:xfrm>
          <a:prstGeom prst="rect">
            <a:avLst/>
          </a:prstGeom>
          <a:noFill/>
        </p:spPr>
        <p:txBody>
          <a:bodyPr wrap="square" rtlCol="0">
            <a:spAutoFit/>
          </a:bodyPr>
          <a:lstStyle/>
          <a:p>
            <a:r>
              <a:rPr lang="en-US" sz="1200" dirty="0" smtClean="0">
                <a:latin typeface="Book Antiqua" panose="02040602050305030304" pitchFamily="18" charset="0"/>
              </a:rPr>
              <a:t>MONTAJE DE PCR Y TERMINADOS ARQUITECTONICOS</a:t>
            </a:r>
            <a:endParaRPr lang="es-EC" sz="1200" dirty="0">
              <a:latin typeface="Book Antiqua" panose="02040602050305030304" pitchFamily="18" charset="0"/>
            </a:endParaRPr>
          </a:p>
        </p:txBody>
      </p:sp>
      <p:sp>
        <p:nvSpPr>
          <p:cNvPr id="31" name="30 CuadroTexto"/>
          <p:cNvSpPr txBox="1"/>
          <p:nvPr/>
        </p:nvSpPr>
        <p:spPr>
          <a:xfrm>
            <a:off x="4189832" y="2650069"/>
            <a:ext cx="1810517" cy="646331"/>
          </a:xfrm>
          <a:prstGeom prst="rect">
            <a:avLst/>
          </a:prstGeom>
          <a:noFill/>
        </p:spPr>
        <p:txBody>
          <a:bodyPr wrap="square" rtlCol="0">
            <a:spAutoFit/>
          </a:bodyPr>
          <a:lstStyle/>
          <a:p>
            <a:r>
              <a:rPr lang="en-US" sz="1200" dirty="0" smtClean="0">
                <a:latin typeface="Book Antiqua" panose="02040602050305030304" pitchFamily="18" charset="0"/>
              </a:rPr>
              <a:t>DESARROLLO DE OBRA CIVIL SUBSUELO</a:t>
            </a:r>
            <a:endParaRPr lang="es-EC" sz="1200" dirty="0">
              <a:latin typeface="Book Antiqua" panose="02040602050305030304" pitchFamily="18" charset="0"/>
            </a:endParaRPr>
          </a:p>
        </p:txBody>
      </p:sp>
      <p:sp>
        <p:nvSpPr>
          <p:cNvPr id="32" name="31 CuadroTexto"/>
          <p:cNvSpPr txBox="1"/>
          <p:nvPr/>
        </p:nvSpPr>
        <p:spPr>
          <a:xfrm>
            <a:off x="6216322" y="2640940"/>
            <a:ext cx="1810517" cy="646331"/>
          </a:xfrm>
          <a:prstGeom prst="rect">
            <a:avLst/>
          </a:prstGeom>
          <a:noFill/>
        </p:spPr>
        <p:txBody>
          <a:bodyPr wrap="square" rtlCol="0">
            <a:spAutoFit/>
          </a:bodyPr>
          <a:lstStyle/>
          <a:p>
            <a:r>
              <a:rPr lang="en-US" sz="1200" dirty="0" smtClean="0">
                <a:latin typeface="Book Antiqua" panose="02040602050305030304" pitchFamily="18" charset="0"/>
              </a:rPr>
              <a:t>DESARROLLO DE OBRA CIVIL SUPERFICIE</a:t>
            </a:r>
            <a:endParaRPr lang="es-EC" sz="1200" dirty="0">
              <a:latin typeface="Book Antiqua" panose="02040602050305030304" pitchFamily="18" charset="0"/>
            </a:endParaRPr>
          </a:p>
        </p:txBody>
      </p:sp>
      <p:sp>
        <p:nvSpPr>
          <p:cNvPr id="33" name="32 CuadroTexto"/>
          <p:cNvSpPr txBox="1"/>
          <p:nvPr/>
        </p:nvSpPr>
        <p:spPr>
          <a:xfrm>
            <a:off x="1846047" y="4729173"/>
            <a:ext cx="1824167" cy="830997"/>
          </a:xfrm>
          <a:prstGeom prst="rect">
            <a:avLst/>
          </a:prstGeom>
          <a:noFill/>
        </p:spPr>
        <p:txBody>
          <a:bodyPr wrap="square" rtlCol="0">
            <a:spAutoFit/>
          </a:bodyPr>
          <a:lstStyle/>
          <a:p>
            <a:r>
              <a:rPr lang="en-US" sz="1200" dirty="0" smtClean="0">
                <a:latin typeface="Book Antiqua" panose="02040602050305030304" pitchFamily="18" charset="0"/>
              </a:rPr>
              <a:t>MONTAJE DE FACILIDADES ELÉCTRICAS EN CAMPO</a:t>
            </a:r>
            <a:endParaRPr lang="es-EC" sz="1200" dirty="0">
              <a:latin typeface="Book Antiqua" panose="02040602050305030304" pitchFamily="18" charset="0"/>
            </a:endParaRPr>
          </a:p>
        </p:txBody>
      </p:sp>
      <p:sp>
        <p:nvSpPr>
          <p:cNvPr id="34" name="33 CuadroTexto"/>
          <p:cNvSpPr txBox="1"/>
          <p:nvPr/>
        </p:nvSpPr>
        <p:spPr>
          <a:xfrm>
            <a:off x="3925312" y="4729939"/>
            <a:ext cx="1824167" cy="830997"/>
          </a:xfrm>
          <a:prstGeom prst="rect">
            <a:avLst/>
          </a:prstGeom>
          <a:noFill/>
        </p:spPr>
        <p:txBody>
          <a:bodyPr wrap="square" rtlCol="0">
            <a:spAutoFit/>
          </a:bodyPr>
          <a:lstStyle/>
          <a:p>
            <a:r>
              <a:rPr lang="en-US" sz="1200" dirty="0" smtClean="0">
                <a:latin typeface="Book Antiqua" panose="02040602050305030304" pitchFamily="18" charset="0"/>
              </a:rPr>
              <a:t>MONTAJE DE EQUIPOS ELÉCTRICOS EN CAMPO</a:t>
            </a:r>
            <a:endParaRPr lang="es-EC" sz="1200" dirty="0">
              <a:latin typeface="Book Antiqua" panose="02040602050305030304" pitchFamily="18" charset="0"/>
            </a:endParaRPr>
          </a:p>
        </p:txBody>
      </p:sp>
      <p:sp>
        <p:nvSpPr>
          <p:cNvPr id="35" name="34 CuadroTexto"/>
          <p:cNvSpPr txBox="1"/>
          <p:nvPr/>
        </p:nvSpPr>
        <p:spPr>
          <a:xfrm>
            <a:off x="6000349" y="4729939"/>
            <a:ext cx="2100043" cy="830997"/>
          </a:xfrm>
          <a:prstGeom prst="rect">
            <a:avLst/>
          </a:prstGeom>
          <a:noFill/>
        </p:spPr>
        <p:txBody>
          <a:bodyPr wrap="square" rtlCol="0">
            <a:spAutoFit/>
          </a:bodyPr>
          <a:lstStyle/>
          <a:p>
            <a:r>
              <a:rPr lang="en-US" sz="1200" dirty="0" smtClean="0">
                <a:latin typeface="Book Antiqua" panose="02040602050305030304" pitchFamily="18" charset="0"/>
              </a:rPr>
              <a:t>HABILITACIÓN DE PLATAFORMAS, COMISIONADOS EN CAMPO</a:t>
            </a:r>
            <a:endParaRPr lang="es-EC" sz="1200" dirty="0">
              <a:latin typeface="Book Antiqua" panose="02040602050305030304" pitchFamily="18" charset="0"/>
            </a:endParaRPr>
          </a:p>
        </p:txBody>
      </p:sp>
    </p:spTree>
    <p:extLst>
      <p:ext uri="{BB962C8B-B14F-4D97-AF65-F5344CB8AC3E}">
        <p14:creationId xmlns:p14="http://schemas.microsoft.com/office/powerpoint/2010/main" val="2144442489"/>
      </p:ext>
    </p:extLst>
  </p:cSld>
  <p:clrMapOvr>
    <a:masterClrMapping/>
  </p:clrMapOvr>
  <p:transition spd="med">
    <p:pull dir="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14 CuadroTexto"/>
              <p:cNvSpPr txBox="1"/>
              <p:nvPr/>
            </p:nvSpPr>
            <p:spPr>
              <a:xfrm>
                <a:off x="1259632" y="1124744"/>
                <a:ext cx="7416824" cy="5572616"/>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sistema</a:t>
                </a:r>
                <a:r>
                  <a:rPr lang="en-US" sz="1600" b="1" dirty="0">
                    <a:latin typeface="Book Antiqua" panose="02040602050305030304" pitchFamily="18" charset="0"/>
                  </a:rPr>
                  <a:t> de </a:t>
                </a:r>
                <a:r>
                  <a:rPr lang="en-US" sz="1600" b="1" dirty="0" err="1" smtClean="0">
                    <a:latin typeface="Book Antiqua" panose="02040602050305030304" pitchFamily="18" charset="0"/>
                  </a:rPr>
                  <a:t>climatización</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lvl="0" algn="just"/>
                <a:r>
                  <a:rPr lang="es-EC" sz="1600" b="1" dirty="0" smtClean="0">
                    <a:latin typeface="Book Antiqua" panose="02040602050305030304" pitchFamily="18" charset="0"/>
                  </a:rPr>
                  <a:t>a) Cálculo </a:t>
                </a:r>
                <a:r>
                  <a:rPr lang="es-EC" sz="1600" b="1" dirty="0">
                    <a:latin typeface="Book Antiqua" panose="02040602050305030304" pitchFamily="18" charset="0"/>
                  </a:rPr>
                  <a:t>de carga debida a transferencia de calor a través de las paredes</a:t>
                </a:r>
                <a:endParaRPr lang="es-EC" sz="1600" dirty="0">
                  <a:latin typeface="Book Antiqua" panose="02040602050305030304" pitchFamily="18" charset="0"/>
                </a:endParaRPr>
              </a:p>
              <a:p>
                <a:r>
                  <a:rPr lang="es-EC" sz="1600" dirty="0">
                    <a:latin typeface="Book Antiqua" panose="02040602050305030304" pitchFamily="18" charset="0"/>
                  </a:rPr>
                  <a:t> </a:t>
                </a:r>
              </a:p>
              <a:p>
                <a:pPr/>
                <a14:m>
                  <m:oMathPara xmlns:m="http://schemas.openxmlformats.org/officeDocument/2006/math">
                    <m:oMathParaPr>
                      <m:jc m:val="centerGroup"/>
                    </m:oMathParaPr>
                    <m:oMath xmlns:m="http://schemas.openxmlformats.org/officeDocument/2006/math">
                      <m:sSub>
                        <m:sSubPr>
                          <m:ctrlPr>
                            <a:rPr lang="es-EC" sz="1600" b="1" i="1">
                              <a:latin typeface="Cambria Math"/>
                            </a:rPr>
                          </m:ctrlPr>
                        </m:sSubPr>
                        <m:e>
                          <m:r>
                            <a:rPr lang="es-EC" sz="1600" b="1" i="1">
                              <a:latin typeface="Cambria Math"/>
                            </a:rPr>
                            <m:t>𝐪</m:t>
                          </m:r>
                        </m:e>
                        <m:sub>
                          <m:r>
                            <a:rPr lang="es-EC" sz="1600" b="1" i="1">
                              <a:latin typeface="Cambria Math"/>
                            </a:rPr>
                            <m:t>𝐩𝐚𝐫𝐞𝐝</m:t>
                          </m:r>
                          <m:r>
                            <a:rPr lang="es-EC" sz="1600" b="1">
                              <a:latin typeface="Cambria Math"/>
                            </a:rPr>
                            <m:t> </m:t>
                          </m:r>
                        </m:sub>
                      </m:sSub>
                      <m:r>
                        <a:rPr lang="es-EC" sz="1600" b="1">
                          <a:latin typeface="Cambria Math"/>
                        </a:rPr>
                        <m:t>=</m:t>
                      </m:r>
                      <m:r>
                        <a:rPr lang="es-EC" sz="1600" b="1" i="1">
                          <a:latin typeface="Cambria Math"/>
                        </a:rPr>
                        <m:t>𝐔𝐀</m:t>
                      </m:r>
                      <m:r>
                        <a:rPr lang="es-EC" sz="1600" b="1">
                          <a:latin typeface="Cambria Math"/>
                        </a:rPr>
                        <m:t>(</m:t>
                      </m:r>
                      <m:sSub>
                        <m:sSubPr>
                          <m:ctrlPr>
                            <a:rPr lang="es-EC" sz="1600" b="1" i="1">
                              <a:latin typeface="Cambria Math"/>
                            </a:rPr>
                          </m:ctrlPr>
                        </m:sSubPr>
                        <m:e>
                          <m:r>
                            <a:rPr lang="es-EC" sz="1600" b="1" i="1">
                              <a:latin typeface="Cambria Math"/>
                            </a:rPr>
                            <m:t>𝐭</m:t>
                          </m:r>
                        </m:e>
                        <m:sub>
                          <m:r>
                            <a:rPr lang="es-EC" sz="1600" b="1" i="1">
                              <a:latin typeface="Cambria Math"/>
                            </a:rPr>
                            <m:t>𝐛</m:t>
                          </m:r>
                        </m:sub>
                      </m:sSub>
                      <m:r>
                        <a:rPr lang="es-EC" sz="1600" b="1" i="1">
                          <a:latin typeface="Cambria Math"/>
                        </a:rPr>
                        <m:t>−</m:t>
                      </m:r>
                      <m:sSub>
                        <m:sSubPr>
                          <m:ctrlPr>
                            <a:rPr lang="es-EC" sz="1600" b="1" i="1">
                              <a:latin typeface="Cambria Math"/>
                            </a:rPr>
                          </m:ctrlPr>
                        </m:sSubPr>
                        <m:e>
                          <m:r>
                            <a:rPr lang="es-EC" sz="1600" b="1" i="1">
                              <a:latin typeface="Cambria Math"/>
                            </a:rPr>
                            <m:t>𝐭</m:t>
                          </m:r>
                        </m:e>
                        <m:sub>
                          <m:r>
                            <a:rPr lang="es-EC" sz="1600" b="1" i="1">
                              <a:latin typeface="Cambria Math"/>
                            </a:rPr>
                            <m:t>𝐢</m:t>
                          </m:r>
                        </m:sub>
                      </m:sSub>
                      <m:r>
                        <a:rPr lang="es-EC" sz="1600" b="1">
                          <a:latin typeface="Cambria Math"/>
                        </a:rPr>
                        <m:t>)</m:t>
                      </m:r>
                    </m:oMath>
                  </m:oMathPara>
                </a14:m>
                <a:endParaRPr lang="es-EC" sz="1600" b="1" dirty="0">
                  <a:latin typeface="Book Antiqua" panose="02040602050305030304" pitchFamily="18" charset="0"/>
                </a:endParaRPr>
              </a:p>
              <a:p>
                <a:r>
                  <a:rPr lang="es-EC" sz="1600" b="1" dirty="0">
                    <a:latin typeface="Book Antiqua" panose="02040602050305030304" pitchFamily="18" charset="0"/>
                  </a:rPr>
                  <a:t> </a:t>
                </a:r>
                <a:r>
                  <a:rPr lang="es-EC" sz="1600" dirty="0">
                    <a:latin typeface="Book Antiqua" panose="02040602050305030304" pitchFamily="18" charset="0"/>
                  </a:rPr>
                  <a:t> </a:t>
                </a:r>
              </a:p>
              <a:p>
                <a14:m>
                  <m:oMath xmlns:m="http://schemas.openxmlformats.org/officeDocument/2006/math">
                    <m:r>
                      <a:rPr lang="es-EC" sz="1600" b="1" i="1">
                        <a:latin typeface="Cambria Math"/>
                      </a:rPr>
                      <m:t>𝐔</m:t>
                    </m:r>
                  </m:oMath>
                </a14:m>
                <a:r>
                  <a:rPr lang="es-EC" sz="1600" dirty="0">
                    <a:latin typeface="Book Antiqua" panose="02040602050305030304" pitchFamily="18" charset="0"/>
                  </a:rPr>
                  <a:t>   Coeficiente de transferencia de calor entre zonas aledañas en  </a:t>
                </a:r>
                <a14:m>
                  <m:oMath xmlns:m="http://schemas.openxmlformats.org/officeDocument/2006/math">
                    <m:f>
                      <m:fPr>
                        <m:type m:val="lin"/>
                        <m:ctrlPr>
                          <a:rPr lang="es-EC" sz="1600" i="1">
                            <a:latin typeface="Cambria Math"/>
                          </a:rPr>
                        </m:ctrlPr>
                      </m:fPr>
                      <m:num>
                        <m:r>
                          <m:rPr>
                            <m:sty m:val="p"/>
                          </m:rPr>
                          <a:rPr lang="es-EC" sz="1600">
                            <a:latin typeface="Cambria Math"/>
                          </a:rPr>
                          <m:t>W</m:t>
                        </m:r>
                      </m:num>
                      <m:den>
                        <m:r>
                          <a:rPr lang="es-EC" sz="1600">
                            <a:latin typeface="Cambria Math"/>
                          </a:rPr>
                          <m:t>(</m:t>
                        </m:r>
                        <m:sSup>
                          <m:sSupPr>
                            <m:ctrlPr>
                              <a:rPr lang="es-EC" sz="1600" i="1">
                                <a:latin typeface="Cambria Math"/>
                              </a:rPr>
                            </m:ctrlPr>
                          </m:sSupPr>
                          <m:e>
                            <m:r>
                              <m:rPr>
                                <m:sty m:val="p"/>
                              </m:rPr>
                              <a:rPr lang="es-EC" sz="1600">
                                <a:latin typeface="Cambria Math"/>
                              </a:rPr>
                              <m:t>m</m:t>
                            </m:r>
                          </m:e>
                          <m:sup>
                            <m:r>
                              <a:rPr lang="es-EC" sz="1600">
                                <a:latin typeface="Cambria Math"/>
                              </a:rPr>
                              <m:t>2</m:t>
                            </m:r>
                          </m:sup>
                        </m:sSup>
                        <m:r>
                          <m:rPr>
                            <m:sty m:val="p"/>
                          </m:rPr>
                          <a:rPr lang="es-EC" sz="1600">
                            <a:latin typeface="Cambria Math"/>
                          </a:rPr>
                          <m:t>K</m:t>
                        </m:r>
                        <m:r>
                          <a:rPr lang="es-EC" sz="1600">
                            <a:latin typeface="Cambria Math"/>
                          </a:rPr>
                          <m:t>)</m:t>
                        </m:r>
                      </m:den>
                    </m:f>
                  </m:oMath>
                </a14:m>
                <a:r>
                  <a:rPr lang="es-EC" sz="1600" dirty="0">
                    <a:latin typeface="Book Antiqua" panose="02040602050305030304" pitchFamily="18" charset="0"/>
                  </a:rPr>
                  <a:t>.</a:t>
                </a:r>
              </a:p>
              <a:p>
                <a14:m>
                  <m:oMath xmlns:m="http://schemas.openxmlformats.org/officeDocument/2006/math">
                    <m:r>
                      <a:rPr lang="es-EC" sz="1600" b="1" i="1">
                        <a:latin typeface="Cambria Math"/>
                      </a:rPr>
                      <m:t>𝐀</m:t>
                    </m:r>
                    <m:r>
                      <a:rPr lang="es-EC" sz="1600">
                        <a:latin typeface="Cambria Math"/>
                      </a:rPr>
                      <m:t> </m:t>
                    </m:r>
                  </m:oMath>
                </a14:m>
                <a:r>
                  <a:rPr lang="es-EC" sz="1600" dirty="0">
                    <a:latin typeface="Book Antiqua" panose="02040602050305030304" pitchFamily="18" charset="0"/>
                  </a:rPr>
                  <a:t>  Área total de pared en </a:t>
                </a:r>
                <a14:m>
                  <m:oMath xmlns:m="http://schemas.openxmlformats.org/officeDocument/2006/math">
                    <m:sSup>
                      <m:sSupPr>
                        <m:ctrlPr>
                          <a:rPr lang="es-EC" sz="1600" i="1">
                            <a:latin typeface="Cambria Math"/>
                          </a:rPr>
                        </m:ctrlPr>
                      </m:sSupPr>
                      <m:e>
                        <m:r>
                          <m:rPr>
                            <m:sty m:val="p"/>
                          </m:rPr>
                          <a:rPr lang="es-EC" sz="1600">
                            <a:latin typeface="Cambria Math"/>
                          </a:rPr>
                          <m:t>m</m:t>
                        </m:r>
                      </m:e>
                      <m:sup>
                        <m:r>
                          <a:rPr lang="es-EC" sz="1600">
                            <a:latin typeface="Cambria Math"/>
                          </a:rPr>
                          <m:t>2</m:t>
                        </m:r>
                      </m:sup>
                    </m:sSup>
                  </m:oMath>
                </a14:m>
                <a:r>
                  <a:rPr lang="es-EC" sz="1600" dirty="0">
                    <a:latin typeface="Book Antiqua" panose="02040602050305030304" pitchFamily="18" charset="0"/>
                  </a:rPr>
                  <a:t>.</a:t>
                </a:r>
              </a:p>
              <a:p>
                <a14:m>
                  <m:oMath xmlns:m="http://schemas.openxmlformats.org/officeDocument/2006/math">
                    <m:sSub>
                      <m:sSubPr>
                        <m:ctrlPr>
                          <a:rPr lang="es-EC" sz="1600" b="1" i="1">
                            <a:latin typeface="Cambria Math"/>
                          </a:rPr>
                        </m:ctrlPr>
                      </m:sSubPr>
                      <m:e>
                        <m:r>
                          <a:rPr lang="es-EC" sz="1600" b="1" i="1">
                            <a:latin typeface="Cambria Math"/>
                          </a:rPr>
                          <m:t>𝐭</m:t>
                        </m:r>
                      </m:e>
                      <m:sub>
                        <m:r>
                          <a:rPr lang="es-EC" sz="1600" b="1" i="1">
                            <a:latin typeface="Cambria Math"/>
                          </a:rPr>
                          <m:t>𝐛</m:t>
                        </m:r>
                      </m:sub>
                    </m:sSub>
                    <m:r>
                      <a:rPr lang="es-EC" sz="1600">
                        <a:latin typeface="Cambria Math"/>
                      </a:rPr>
                      <m:t> </m:t>
                    </m:r>
                  </m:oMath>
                </a14:m>
                <a:r>
                  <a:rPr lang="es-EC" sz="1600" dirty="0">
                    <a:latin typeface="Book Antiqua" panose="02040602050305030304" pitchFamily="18" charset="0"/>
                  </a:rPr>
                  <a:t> Temperatura exterior circundante en °C.</a:t>
                </a:r>
              </a:p>
              <a:p>
                <a14:m>
                  <m:oMath xmlns:m="http://schemas.openxmlformats.org/officeDocument/2006/math">
                    <m:sSub>
                      <m:sSubPr>
                        <m:ctrlPr>
                          <a:rPr lang="es-EC" sz="1600" b="1" i="1">
                            <a:latin typeface="Cambria Math"/>
                          </a:rPr>
                        </m:ctrlPr>
                      </m:sSubPr>
                      <m:e>
                        <m:r>
                          <a:rPr lang="es-EC" sz="1600" b="1" i="1">
                            <a:latin typeface="Cambria Math"/>
                          </a:rPr>
                          <m:t>𝐭</m:t>
                        </m:r>
                      </m:e>
                      <m:sub>
                        <m:r>
                          <a:rPr lang="es-EC" sz="1600" b="1" i="1">
                            <a:latin typeface="Cambria Math"/>
                          </a:rPr>
                          <m:t>𝐢</m:t>
                        </m:r>
                      </m:sub>
                    </m:sSub>
                    <m:r>
                      <a:rPr lang="es-EC" sz="1600" b="1">
                        <a:latin typeface="Cambria Math"/>
                      </a:rPr>
                      <m:t> </m:t>
                    </m:r>
                  </m:oMath>
                </a14:m>
                <a:r>
                  <a:rPr lang="es-EC" sz="1600" dirty="0">
                    <a:latin typeface="Book Antiqua" panose="02040602050305030304" pitchFamily="18" charset="0"/>
                  </a:rPr>
                  <a:t>  Temperatura interior acondicionada  °C.</a:t>
                </a:r>
              </a:p>
              <a:p>
                <a:pPr algn="just"/>
                <a:endParaRPr lang="en-US" sz="1600" b="1" dirty="0" smtClean="0">
                  <a:latin typeface="Book Antiqua" panose="02040602050305030304" pitchFamily="18" charset="0"/>
                </a:endParaRPr>
              </a:p>
              <a:p>
                <a:pPr/>
                <a14:m>
                  <m:oMathPara xmlns:m="http://schemas.openxmlformats.org/officeDocument/2006/math">
                    <m:oMathParaPr>
                      <m:jc m:val="centerGroup"/>
                    </m:oMathParaPr>
                    <m:oMath xmlns:m="http://schemas.openxmlformats.org/officeDocument/2006/math">
                      <m:r>
                        <a:rPr lang="es-EC" sz="1600">
                          <a:latin typeface="Cambria Math"/>
                        </a:rPr>
                        <m:t>𝐔</m:t>
                      </m:r>
                      <m:r>
                        <a:rPr lang="es-EC" sz="1600">
                          <a:latin typeface="Cambria Math"/>
                        </a:rPr>
                        <m:t>=</m:t>
                      </m:r>
                      <m:f>
                        <m:fPr>
                          <m:ctrlPr>
                            <a:rPr lang="es-EC" sz="1600" i="1">
                              <a:latin typeface="Cambria Math"/>
                            </a:rPr>
                          </m:ctrlPr>
                        </m:fPr>
                        <m:num>
                          <m:r>
                            <a:rPr lang="es-EC" sz="1600">
                              <a:latin typeface="Cambria Math"/>
                            </a:rPr>
                            <m:t>𝟏</m:t>
                          </m:r>
                        </m:num>
                        <m:den>
                          <m:r>
                            <a:rPr lang="es-EC" sz="1600">
                              <a:latin typeface="Cambria Math"/>
                            </a:rPr>
                            <m:t>𝐑𝐓</m:t>
                          </m:r>
                        </m:den>
                      </m:f>
                    </m:oMath>
                  </m:oMathPara>
                </a14:m>
                <a:endParaRPr lang="es-EC" sz="1600" dirty="0">
                  <a:latin typeface="Book Antiqua" panose="02040602050305030304" pitchFamily="18" charset="0"/>
                </a:endParaRPr>
              </a:p>
              <a:p>
                <a:r>
                  <a:rPr lang="es-EC" sz="1600" dirty="0">
                    <a:latin typeface="Book Antiqua" panose="02040602050305030304" pitchFamily="18" charset="0"/>
                  </a:rPr>
                  <a:t>  </a:t>
                </a:r>
              </a:p>
              <a:p>
                <a:pPr/>
                <a14:m>
                  <m:oMathPara xmlns:m="http://schemas.openxmlformats.org/officeDocument/2006/math">
                    <m:oMathParaPr>
                      <m:jc m:val="centerGroup"/>
                    </m:oMathParaPr>
                    <m:oMath xmlns:m="http://schemas.openxmlformats.org/officeDocument/2006/math">
                      <m:r>
                        <a:rPr lang="es-EC" sz="1600" b="1" i="1">
                          <a:latin typeface="Cambria Math"/>
                        </a:rPr>
                        <m:t>𝐑𝐓</m:t>
                      </m:r>
                      <m:r>
                        <a:rPr lang="es-EC" sz="1600">
                          <a:latin typeface="Cambria Math"/>
                        </a:rPr>
                        <m:t>=</m:t>
                      </m:r>
                      <m:f>
                        <m:fPr>
                          <m:ctrlPr>
                            <a:rPr lang="es-EC" sz="1600" i="1">
                              <a:latin typeface="Cambria Math"/>
                            </a:rPr>
                          </m:ctrlPr>
                        </m:fPr>
                        <m:num>
                          <m:r>
                            <a:rPr lang="es-EC" sz="1600">
                              <a:latin typeface="Cambria Math"/>
                            </a:rPr>
                            <m:t>1</m:t>
                          </m:r>
                        </m:num>
                        <m:den>
                          <m:sSub>
                            <m:sSubPr>
                              <m:ctrlPr>
                                <a:rPr lang="es-EC" sz="1600" i="1">
                                  <a:latin typeface="Cambria Math"/>
                                </a:rPr>
                              </m:ctrlPr>
                            </m:sSubPr>
                            <m:e>
                              <m:r>
                                <m:rPr>
                                  <m:sty m:val="p"/>
                                </m:rPr>
                                <a:rPr lang="es-EC" sz="1600">
                                  <a:latin typeface="Cambria Math"/>
                                </a:rPr>
                                <m:t>h</m:t>
                              </m:r>
                            </m:e>
                            <m:sub>
                              <m:r>
                                <a:rPr lang="es-EC" sz="1600">
                                  <a:latin typeface="Cambria Math"/>
                                </a:rPr>
                                <m:t>0</m:t>
                              </m:r>
                            </m:sub>
                          </m:sSub>
                        </m:den>
                      </m:f>
                      <m:r>
                        <a:rPr lang="es-EC" sz="1600">
                          <a:latin typeface="Cambria Math"/>
                        </a:rPr>
                        <m:t>+</m:t>
                      </m:r>
                      <m:f>
                        <m:fPr>
                          <m:ctrlPr>
                            <a:rPr lang="es-EC" sz="1600" i="1">
                              <a:latin typeface="Cambria Math"/>
                            </a:rPr>
                          </m:ctrlPr>
                        </m:fPr>
                        <m:num>
                          <m:sSub>
                            <m:sSubPr>
                              <m:ctrlPr>
                                <a:rPr lang="es-EC" sz="1600" i="1">
                                  <a:latin typeface="Cambria Math"/>
                                </a:rPr>
                              </m:ctrlPr>
                            </m:sSubPr>
                            <m:e>
                              <m:r>
                                <m:rPr>
                                  <m:sty m:val="p"/>
                                </m:rPr>
                                <a:rPr lang="es-EC" sz="1600">
                                  <a:latin typeface="Cambria Math"/>
                                </a:rPr>
                                <m:t>x</m:t>
                              </m:r>
                            </m:e>
                            <m:sub>
                              <m:r>
                                <a:rPr lang="es-EC" sz="1600">
                                  <a:latin typeface="Cambria Math"/>
                                </a:rPr>
                                <m:t>1</m:t>
                              </m:r>
                            </m:sub>
                          </m:sSub>
                        </m:num>
                        <m:den>
                          <m:sSub>
                            <m:sSubPr>
                              <m:ctrlPr>
                                <a:rPr lang="es-EC" sz="1600" i="1">
                                  <a:latin typeface="Cambria Math"/>
                                </a:rPr>
                              </m:ctrlPr>
                            </m:sSubPr>
                            <m:e>
                              <m:r>
                                <m:rPr>
                                  <m:sty m:val="p"/>
                                </m:rPr>
                                <a:rPr lang="es-EC" sz="1600">
                                  <a:latin typeface="Cambria Math"/>
                                </a:rPr>
                                <m:t>k</m:t>
                              </m:r>
                            </m:e>
                            <m:sub>
                              <m:r>
                                <a:rPr lang="es-EC" sz="1600">
                                  <a:latin typeface="Cambria Math"/>
                                </a:rPr>
                                <m:t>1</m:t>
                              </m:r>
                            </m:sub>
                          </m:sSub>
                        </m:den>
                      </m:f>
                      <m:r>
                        <a:rPr lang="es-EC" sz="1600">
                          <a:latin typeface="Cambria Math"/>
                        </a:rPr>
                        <m:t>+</m:t>
                      </m:r>
                      <m:f>
                        <m:fPr>
                          <m:ctrlPr>
                            <a:rPr lang="es-EC" sz="1600" i="1">
                              <a:latin typeface="Cambria Math"/>
                            </a:rPr>
                          </m:ctrlPr>
                        </m:fPr>
                        <m:num>
                          <m:sSub>
                            <m:sSubPr>
                              <m:ctrlPr>
                                <a:rPr lang="es-EC" sz="1600" i="1">
                                  <a:latin typeface="Cambria Math"/>
                                </a:rPr>
                              </m:ctrlPr>
                            </m:sSubPr>
                            <m:e>
                              <m:r>
                                <m:rPr>
                                  <m:sty m:val="p"/>
                                </m:rPr>
                                <a:rPr lang="es-EC" sz="1600">
                                  <a:latin typeface="Cambria Math"/>
                                </a:rPr>
                                <m:t>x</m:t>
                              </m:r>
                            </m:e>
                            <m:sub>
                              <m:r>
                                <a:rPr lang="es-EC" sz="1600">
                                  <a:latin typeface="Cambria Math"/>
                                </a:rPr>
                                <m:t>2</m:t>
                              </m:r>
                            </m:sub>
                          </m:sSub>
                        </m:num>
                        <m:den>
                          <m:sSub>
                            <m:sSubPr>
                              <m:ctrlPr>
                                <a:rPr lang="es-EC" sz="1600" i="1">
                                  <a:latin typeface="Cambria Math"/>
                                </a:rPr>
                              </m:ctrlPr>
                            </m:sSubPr>
                            <m:e>
                              <m:r>
                                <m:rPr>
                                  <m:sty m:val="p"/>
                                </m:rPr>
                                <a:rPr lang="es-EC" sz="1600">
                                  <a:latin typeface="Cambria Math"/>
                                </a:rPr>
                                <m:t>k</m:t>
                              </m:r>
                            </m:e>
                            <m:sub>
                              <m:r>
                                <a:rPr lang="es-EC" sz="1600">
                                  <a:latin typeface="Cambria Math"/>
                                </a:rPr>
                                <m:t>2</m:t>
                              </m:r>
                            </m:sub>
                          </m:sSub>
                        </m:den>
                      </m:f>
                      <m:r>
                        <a:rPr lang="es-EC" sz="1600">
                          <a:latin typeface="Cambria Math"/>
                        </a:rPr>
                        <m:t>+</m:t>
                      </m:r>
                      <m:f>
                        <m:fPr>
                          <m:ctrlPr>
                            <a:rPr lang="es-EC" sz="1600" i="1">
                              <a:latin typeface="Cambria Math"/>
                            </a:rPr>
                          </m:ctrlPr>
                        </m:fPr>
                        <m:num>
                          <m:sSub>
                            <m:sSubPr>
                              <m:ctrlPr>
                                <a:rPr lang="es-EC" sz="1600" i="1">
                                  <a:latin typeface="Cambria Math"/>
                                </a:rPr>
                              </m:ctrlPr>
                            </m:sSubPr>
                            <m:e>
                              <m:r>
                                <m:rPr>
                                  <m:sty m:val="p"/>
                                </m:rPr>
                                <a:rPr lang="es-EC" sz="1600">
                                  <a:latin typeface="Cambria Math"/>
                                </a:rPr>
                                <m:t>x</m:t>
                              </m:r>
                            </m:e>
                            <m:sub>
                              <m:r>
                                <a:rPr lang="es-EC" sz="1600">
                                  <a:latin typeface="Cambria Math"/>
                                </a:rPr>
                                <m:t>3</m:t>
                              </m:r>
                            </m:sub>
                          </m:sSub>
                        </m:num>
                        <m:den>
                          <m:sSub>
                            <m:sSubPr>
                              <m:ctrlPr>
                                <a:rPr lang="es-EC" sz="1600" i="1">
                                  <a:latin typeface="Cambria Math"/>
                                </a:rPr>
                              </m:ctrlPr>
                            </m:sSubPr>
                            <m:e>
                              <m:r>
                                <m:rPr>
                                  <m:sty m:val="p"/>
                                </m:rPr>
                                <a:rPr lang="es-EC" sz="1600">
                                  <a:latin typeface="Cambria Math"/>
                                </a:rPr>
                                <m:t>k</m:t>
                              </m:r>
                            </m:e>
                            <m:sub>
                              <m:r>
                                <a:rPr lang="es-EC" sz="1600">
                                  <a:latin typeface="Cambria Math"/>
                                </a:rPr>
                                <m:t>3</m:t>
                              </m:r>
                            </m:sub>
                          </m:sSub>
                        </m:den>
                      </m:f>
                      <m:r>
                        <a:rPr lang="es-EC" sz="1600">
                          <a:latin typeface="Cambria Math"/>
                        </a:rPr>
                        <m:t>+</m:t>
                      </m:r>
                      <m:f>
                        <m:fPr>
                          <m:ctrlPr>
                            <a:rPr lang="es-EC" sz="1600" i="1">
                              <a:latin typeface="Cambria Math"/>
                            </a:rPr>
                          </m:ctrlPr>
                        </m:fPr>
                        <m:num>
                          <m:r>
                            <a:rPr lang="es-EC" sz="1600">
                              <a:latin typeface="Cambria Math"/>
                            </a:rPr>
                            <m:t>1</m:t>
                          </m:r>
                        </m:num>
                        <m:den>
                          <m:sSub>
                            <m:sSubPr>
                              <m:ctrlPr>
                                <a:rPr lang="es-EC" sz="1600" i="1">
                                  <a:latin typeface="Cambria Math"/>
                                </a:rPr>
                              </m:ctrlPr>
                            </m:sSubPr>
                            <m:e>
                              <m:r>
                                <m:rPr>
                                  <m:sty m:val="p"/>
                                </m:rPr>
                                <a:rPr lang="es-EC" sz="1600">
                                  <a:latin typeface="Cambria Math"/>
                                </a:rPr>
                                <m:t>h</m:t>
                              </m:r>
                            </m:e>
                            <m:sub>
                              <m:r>
                                <m:rPr>
                                  <m:sty m:val="p"/>
                                </m:rPr>
                                <a:rPr lang="es-EC" sz="1600">
                                  <a:latin typeface="Cambria Math"/>
                                </a:rPr>
                                <m:t>i</m:t>
                              </m:r>
                            </m:sub>
                          </m:sSub>
                        </m:den>
                      </m:f>
                    </m:oMath>
                  </m:oMathPara>
                </a14:m>
                <a:endParaRPr lang="es-EC" sz="1600" dirty="0">
                  <a:latin typeface="Book Antiqua" panose="02040602050305030304" pitchFamily="18" charset="0"/>
                </a:endParaRPr>
              </a:p>
              <a:p>
                <a:r>
                  <a:rPr lang="es-EC" sz="1600" dirty="0">
                    <a:latin typeface="Book Antiqua" panose="02040602050305030304" pitchFamily="18" charset="0"/>
                  </a:rPr>
                  <a:t> </a:t>
                </a:r>
              </a:p>
              <a:p>
                <a14:m>
                  <m:oMath xmlns:m="http://schemas.openxmlformats.org/officeDocument/2006/math">
                    <m:r>
                      <a:rPr lang="es-EC" sz="1600">
                        <a:latin typeface="Cambria Math"/>
                      </a:rPr>
                      <m:t>𝐑𝐓</m:t>
                    </m:r>
                  </m:oMath>
                </a14:m>
                <a:r>
                  <a:rPr lang="es-EC" sz="1600" dirty="0">
                    <a:latin typeface="Book Antiqua" panose="02040602050305030304" pitchFamily="18" charset="0"/>
                  </a:rPr>
                  <a:t>   Resistencia total a transferencia de calor  </a:t>
                </a:r>
                <a14:m>
                  <m:oMath xmlns:m="http://schemas.openxmlformats.org/officeDocument/2006/math">
                    <m:f>
                      <m:fPr>
                        <m:type m:val="lin"/>
                        <m:ctrlPr>
                          <a:rPr lang="es-EC" sz="1600" i="1">
                            <a:latin typeface="Cambria Math"/>
                          </a:rPr>
                        </m:ctrlPr>
                      </m:fPr>
                      <m:num>
                        <m:r>
                          <a:rPr lang="es-EC" sz="1600">
                            <a:latin typeface="Cambria Math"/>
                          </a:rPr>
                          <m:t>(</m:t>
                        </m:r>
                        <m:sSup>
                          <m:sSupPr>
                            <m:ctrlPr>
                              <a:rPr lang="es-EC" sz="1600" i="1">
                                <a:latin typeface="Cambria Math"/>
                              </a:rPr>
                            </m:ctrlPr>
                          </m:sSupPr>
                          <m:e>
                            <m:r>
                              <m:rPr>
                                <m:sty m:val="p"/>
                              </m:rPr>
                              <a:rPr lang="es-EC" sz="1600">
                                <a:latin typeface="Cambria Math"/>
                              </a:rPr>
                              <m:t>m</m:t>
                            </m:r>
                          </m:e>
                          <m:sup>
                            <m:r>
                              <a:rPr lang="es-EC" sz="1600">
                                <a:latin typeface="Cambria Math"/>
                              </a:rPr>
                              <m:t>2</m:t>
                            </m:r>
                          </m:sup>
                        </m:sSup>
                        <m:r>
                          <m:rPr>
                            <m:sty m:val="p"/>
                          </m:rPr>
                          <a:rPr lang="es-EC" sz="1600">
                            <a:latin typeface="Cambria Math"/>
                          </a:rPr>
                          <m:t>K</m:t>
                        </m:r>
                        <m:r>
                          <a:rPr lang="es-EC" sz="1600">
                            <a:latin typeface="Cambria Math"/>
                          </a:rPr>
                          <m:t>)</m:t>
                        </m:r>
                      </m:num>
                      <m:den>
                        <m:r>
                          <m:rPr>
                            <m:sty m:val="p"/>
                          </m:rPr>
                          <a:rPr lang="es-EC" sz="1600">
                            <a:latin typeface="Cambria Math"/>
                          </a:rPr>
                          <m:t>W</m:t>
                        </m:r>
                      </m:den>
                    </m:f>
                  </m:oMath>
                </a14:m>
                <a:r>
                  <a:rPr lang="es-EC" sz="1600" dirty="0">
                    <a:latin typeface="Book Antiqua" panose="02040602050305030304" pitchFamily="18" charset="0"/>
                  </a:rPr>
                  <a:t>.</a:t>
                </a:r>
              </a:p>
              <a:p>
                <a14:m>
                  <m:oMath xmlns:m="http://schemas.openxmlformats.org/officeDocument/2006/math">
                    <m:sSub>
                      <m:sSubPr>
                        <m:ctrlPr>
                          <a:rPr lang="es-EC" sz="1600" i="1">
                            <a:latin typeface="Cambria Math"/>
                          </a:rPr>
                        </m:ctrlPr>
                      </m:sSubPr>
                      <m:e>
                        <m:r>
                          <a:rPr lang="es-EC" sz="1600">
                            <a:latin typeface="Cambria Math"/>
                          </a:rPr>
                          <m:t>𝐡</m:t>
                        </m:r>
                      </m:e>
                      <m:sub>
                        <m:r>
                          <a:rPr lang="es-EC" sz="1600">
                            <a:latin typeface="Cambria Math"/>
                          </a:rPr>
                          <m:t>𝟎</m:t>
                        </m:r>
                      </m:sub>
                    </m:sSub>
                    <m:r>
                      <a:rPr lang="es-EC" sz="1600">
                        <a:latin typeface="Cambria Math"/>
                      </a:rPr>
                      <m:t> </m:t>
                    </m:r>
                  </m:oMath>
                </a14:m>
                <a:r>
                  <a:rPr lang="es-EC" sz="1600" dirty="0">
                    <a:latin typeface="Book Antiqua" panose="02040602050305030304" pitchFamily="18" charset="0"/>
                  </a:rPr>
                  <a:t>   Conductividad por aire en el exterior en  </a:t>
                </a:r>
                <a14:m>
                  <m:oMath xmlns:m="http://schemas.openxmlformats.org/officeDocument/2006/math">
                    <m:f>
                      <m:fPr>
                        <m:type m:val="lin"/>
                        <m:ctrlPr>
                          <a:rPr lang="es-EC" sz="1600" i="1">
                            <a:latin typeface="Cambria Math"/>
                          </a:rPr>
                        </m:ctrlPr>
                      </m:fPr>
                      <m:num>
                        <m:r>
                          <m:rPr>
                            <m:sty m:val="p"/>
                          </m:rPr>
                          <a:rPr lang="es-EC" sz="1600">
                            <a:latin typeface="Cambria Math"/>
                          </a:rPr>
                          <m:t>W</m:t>
                        </m:r>
                      </m:num>
                      <m:den>
                        <m:r>
                          <a:rPr lang="es-EC" sz="1600">
                            <a:latin typeface="Cambria Math"/>
                          </a:rPr>
                          <m:t>(</m:t>
                        </m:r>
                        <m:sSup>
                          <m:sSupPr>
                            <m:ctrlPr>
                              <a:rPr lang="es-EC" sz="1600" i="1">
                                <a:latin typeface="Cambria Math"/>
                              </a:rPr>
                            </m:ctrlPr>
                          </m:sSupPr>
                          <m:e>
                            <m:r>
                              <m:rPr>
                                <m:sty m:val="p"/>
                              </m:rPr>
                              <a:rPr lang="es-EC" sz="1600">
                                <a:latin typeface="Cambria Math"/>
                              </a:rPr>
                              <m:t>m</m:t>
                            </m:r>
                          </m:e>
                          <m:sup>
                            <m:r>
                              <a:rPr lang="es-EC" sz="1600">
                                <a:latin typeface="Cambria Math"/>
                              </a:rPr>
                              <m:t>2</m:t>
                            </m:r>
                          </m:sup>
                        </m:sSup>
                        <m:r>
                          <m:rPr>
                            <m:sty m:val="p"/>
                          </m:rPr>
                          <a:rPr lang="es-EC" sz="1600">
                            <a:latin typeface="Cambria Math"/>
                          </a:rPr>
                          <m:t>K</m:t>
                        </m:r>
                        <m:r>
                          <a:rPr lang="es-EC" sz="1600">
                            <a:latin typeface="Cambria Math"/>
                          </a:rPr>
                          <m:t>)</m:t>
                        </m:r>
                      </m:den>
                    </m:f>
                  </m:oMath>
                </a14:m>
                <a:r>
                  <a:rPr lang="es-EC" sz="1600" dirty="0">
                    <a:latin typeface="Book Antiqua" panose="02040602050305030304" pitchFamily="18" charset="0"/>
                  </a:rPr>
                  <a:t>.</a:t>
                </a:r>
              </a:p>
              <a:p>
                <a14:m>
                  <m:oMath xmlns:m="http://schemas.openxmlformats.org/officeDocument/2006/math">
                    <m:sSub>
                      <m:sSubPr>
                        <m:ctrlPr>
                          <a:rPr lang="es-EC" sz="1600" i="1">
                            <a:latin typeface="Cambria Math"/>
                          </a:rPr>
                        </m:ctrlPr>
                      </m:sSubPr>
                      <m:e>
                        <m:r>
                          <a:rPr lang="es-EC" sz="1600">
                            <a:latin typeface="Cambria Math"/>
                          </a:rPr>
                          <m:t>𝐡</m:t>
                        </m:r>
                      </m:e>
                      <m:sub>
                        <m:r>
                          <a:rPr lang="es-EC" sz="1600">
                            <a:latin typeface="Cambria Math"/>
                          </a:rPr>
                          <m:t>𝐢</m:t>
                        </m:r>
                      </m:sub>
                    </m:sSub>
                    <m:r>
                      <a:rPr lang="es-EC" sz="1600">
                        <a:latin typeface="Cambria Math"/>
                      </a:rPr>
                      <m:t> </m:t>
                    </m:r>
                  </m:oMath>
                </a14:m>
                <a:r>
                  <a:rPr lang="es-EC" sz="1600" dirty="0">
                    <a:latin typeface="Book Antiqua" panose="02040602050305030304" pitchFamily="18" charset="0"/>
                  </a:rPr>
                  <a:t>    Conductividad por aire en el interior en  </a:t>
                </a:r>
                <a14:m>
                  <m:oMath xmlns:m="http://schemas.openxmlformats.org/officeDocument/2006/math">
                    <m:f>
                      <m:fPr>
                        <m:type m:val="lin"/>
                        <m:ctrlPr>
                          <a:rPr lang="es-EC" sz="1600" i="1">
                            <a:latin typeface="Cambria Math"/>
                          </a:rPr>
                        </m:ctrlPr>
                      </m:fPr>
                      <m:num>
                        <m:r>
                          <m:rPr>
                            <m:sty m:val="p"/>
                          </m:rPr>
                          <a:rPr lang="es-EC" sz="1600">
                            <a:latin typeface="Cambria Math"/>
                          </a:rPr>
                          <m:t>W</m:t>
                        </m:r>
                      </m:num>
                      <m:den>
                        <m:r>
                          <a:rPr lang="es-EC" sz="1600">
                            <a:latin typeface="Cambria Math"/>
                          </a:rPr>
                          <m:t>(</m:t>
                        </m:r>
                        <m:sSup>
                          <m:sSupPr>
                            <m:ctrlPr>
                              <a:rPr lang="es-EC" sz="1600" i="1">
                                <a:latin typeface="Cambria Math"/>
                              </a:rPr>
                            </m:ctrlPr>
                          </m:sSupPr>
                          <m:e>
                            <m:r>
                              <m:rPr>
                                <m:sty m:val="p"/>
                              </m:rPr>
                              <a:rPr lang="es-EC" sz="1600">
                                <a:latin typeface="Cambria Math"/>
                              </a:rPr>
                              <m:t>m</m:t>
                            </m:r>
                          </m:e>
                          <m:sup>
                            <m:r>
                              <a:rPr lang="es-EC" sz="1600">
                                <a:latin typeface="Cambria Math"/>
                              </a:rPr>
                              <m:t>2</m:t>
                            </m:r>
                          </m:sup>
                        </m:sSup>
                        <m:r>
                          <m:rPr>
                            <m:sty m:val="p"/>
                          </m:rPr>
                          <a:rPr lang="es-EC" sz="1600">
                            <a:latin typeface="Cambria Math"/>
                          </a:rPr>
                          <m:t>K</m:t>
                        </m:r>
                        <m:r>
                          <a:rPr lang="es-EC" sz="1600">
                            <a:latin typeface="Cambria Math"/>
                          </a:rPr>
                          <m:t>)</m:t>
                        </m:r>
                      </m:den>
                    </m:f>
                  </m:oMath>
                </a14:m>
                <a:r>
                  <a:rPr lang="es-EC" sz="1600" dirty="0">
                    <a:latin typeface="Book Antiqua" panose="02040602050305030304" pitchFamily="18" charset="0"/>
                  </a:rPr>
                  <a:t>.</a:t>
                </a:r>
              </a:p>
              <a:p>
                <a14:m>
                  <m:oMath xmlns:m="http://schemas.openxmlformats.org/officeDocument/2006/math">
                    <m:sSub>
                      <m:sSubPr>
                        <m:ctrlPr>
                          <a:rPr lang="es-EC" sz="1600" i="1">
                            <a:latin typeface="Cambria Math"/>
                          </a:rPr>
                        </m:ctrlPr>
                      </m:sSubPr>
                      <m:e>
                        <m:r>
                          <a:rPr lang="es-EC" sz="1600">
                            <a:latin typeface="Cambria Math"/>
                          </a:rPr>
                          <m:t>𝐱</m:t>
                        </m:r>
                      </m:e>
                      <m:sub>
                        <m:r>
                          <a:rPr lang="es-EC" sz="1600">
                            <a:latin typeface="Cambria Math"/>
                          </a:rPr>
                          <m:t>𝟏</m:t>
                        </m:r>
                      </m:sub>
                    </m:sSub>
                    <m:r>
                      <a:rPr lang="es-EC" sz="1600">
                        <a:latin typeface="Cambria Math"/>
                      </a:rPr>
                      <m:t> , </m:t>
                    </m:r>
                    <m:sSub>
                      <m:sSubPr>
                        <m:ctrlPr>
                          <a:rPr lang="es-EC" sz="1600" i="1">
                            <a:latin typeface="Cambria Math"/>
                          </a:rPr>
                        </m:ctrlPr>
                      </m:sSubPr>
                      <m:e>
                        <m:r>
                          <a:rPr lang="es-EC" sz="1600">
                            <a:latin typeface="Cambria Math"/>
                          </a:rPr>
                          <m:t>𝐱</m:t>
                        </m:r>
                      </m:e>
                      <m:sub>
                        <m:r>
                          <a:rPr lang="es-EC" sz="1600">
                            <a:latin typeface="Cambria Math"/>
                          </a:rPr>
                          <m:t>𝟐</m:t>
                        </m:r>
                      </m:sub>
                    </m:sSub>
                    <m:r>
                      <a:rPr lang="es-EC" sz="1600">
                        <a:latin typeface="Cambria Math"/>
                      </a:rPr>
                      <m:t>, </m:t>
                    </m:r>
                    <m:sSub>
                      <m:sSubPr>
                        <m:ctrlPr>
                          <a:rPr lang="es-EC" sz="1600" i="1">
                            <a:latin typeface="Cambria Math"/>
                          </a:rPr>
                        </m:ctrlPr>
                      </m:sSubPr>
                      <m:e>
                        <m:r>
                          <a:rPr lang="es-EC" sz="1600">
                            <a:latin typeface="Cambria Math"/>
                          </a:rPr>
                          <m:t>𝐱</m:t>
                        </m:r>
                      </m:e>
                      <m:sub>
                        <m:r>
                          <a:rPr lang="es-EC" sz="1600">
                            <a:latin typeface="Cambria Math"/>
                          </a:rPr>
                          <m:t>𝟑</m:t>
                        </m:r>
                      </m:sub>
                    </m:sSub>
                    <m:r>
                      <a:rPr lang="es-EC" sz="1600">
                        <a:latin typeface="Cambria Math"/>
                      </a:rPr>
                      <m:t> </m:t>
                    </m:r>
                  </m:oMath>
                </a14:m>
                <a:r>
                  <a:rPr lang="es-EC" sz="1600" dirty="0">
                    <a:latin typeface="Book Antiqua" panose="02040602050305030304" pitchFamily="18" charset="0"/>
                  </a:rPr>
                  <a:t> Espesores de los materiales de pared tipo Sándwich en </a:t>
                </a:r>
                <a14:m>
                  <m:oMath xmlns:m="http://schemas.openxmlformats.org/officeDocument/2006/math">
                    <m:r>
                      <m:rPr>
                        <m:sty m:val="p"/>
                      </m:rPr>
                      <a:rPr lang="es-EC" sz="1600">
                        <a:latin typeface="Cambria Math"/>
                      </a:rPr>
                      <m:t>m</m:t>
                    </m:r>
                  </m:oMath>
                </a14:m>
                <a:r>
                  <a:rPr lang="es-EC" sz="1600" dirty="0">
                    <a:latin typeface="Book Antiqua" panose="02040602050305030304" pitchFamily="18" charset="0"/>
                  </a:rPr>
                  <a:t>.</a:t>
                </a:r>
              </a:p>
              <a:p>
                <a14:m>
                  <m:oMath xmlns:m="http://schemas.openxmlformats.org/officeDocument/2006/math">
                    <m:sSub>
                      <m:sSubPr>
                        <m:ctrlPr>
                          <a:rPr lang="es-EC" sz="1600" i="1">
                            <a:latin typeface="Cambria Math"/>
                          </a:rPr>
                        </m:ctrlPr>
                      </m:sSubPr>
                      <m:e>
                        <m:r>
                          <a:rPr lang="es-EC" sz="1600">
                            <a:latin typeface="Cambria Math"/>
                          </a:rPr>
                          <m:t>𝐤</m:t>
                        </m:r>
                      </m:e>
                      <m:sub>
                        <m:r>
                          <a:rPr lang="es-EC" sz="1600">
                            <a:latin typeface="Cambria Math"/>
                          </a:rPr>
                          <m:t>𝟏</m:t>
                        </m:r>
                      </m:sub>
                    </m:sSub>
                    <m:r>
                      <a:rPr lang="es-EC" sz="1600">
                        <a:latin typeface="Cambria Math"/>
                      </a:rPr>
                      <m:t> , </m:t>
                    </m:r>
                    <m:sSub>
                      <m:sSubPr>
                        <m:ctrlPr>
                          <a:rPr lang="es-EC" sz="1600" i="1">
                            <a:latin typeface="Cambria Math"/>
                          </a:rPr>
                        </m:ctrlPr>
                      </m:sSubPr>
                      <m:e>
                        <m:r>
                          <a:rPr lang="es-EC" sz="1600">
                            <a:latin typeface="Cambria Math"/>
                          </a:rPr>
                          <m:t>𝐤</m:t>
                        </m:r>
                      </m:e>
                      <m:sub>
                        <m:r>
                          <a:rPr lang="es-EC" sz="1600">
                            <a:latin typeface="Cambria Math"/>
                          </a:rPr>
                          <m:t>𝟐</m:t>
                        </m:r>
                      </m:sub>
                    </m:sSub>
                    <m:r>
                      <a:rPr lang="es-EC" sz="1600">
                        <a:latin typeface="Cambria Math"/>
                      </a:rPr>
                      <m:t>, </m:t>
                    </m:r>
                    <m:sSub>
                      <m:sSubPr>
                        <m:ctrlPr>
                          <a:rPr lang="es-EC" sz="1600" i="1">
                            <a:latin typeface="Cambria Math"/>
                          </a:rPr>
                        </m:ctrlPr>
                      </m:sSubPr>
                      <m:e>
                        <m:r>
                          <a:rPr lang="es-EC" sz="1600">
                            <a:latin typeface="Cambria Math"/>
                          </a:rPr>
                          <m:t>𝐤</m:t>
                        </m:r>
                      </m:e>
                      <m:sub>
                        <m:r>
                          <a:rPr lang="es-EC" sz="1600">
                            <a:latin typeface="Cambria Math"/>
                          </a:rPr>
                          <m:t>𝟑</m:t>
                        </m:r>
                      </m:sub>
                    </m:sSub>
                    <m:r>
                      <a:rPr lang="es-EC" sz="1600">
                        <a:latin typeface="Cambria Math"/>
                      </a:rPr>
                      <m:t> </m:t>
                    </m:r>
                  </m:oMath>
                </a14:m>
                <a:r>
                  <a:rPr lang="es-EC" sz="1600" dirty="0">
                    <a:latin typeface="Book Antiqua" panose="02040602050305030304" pitchFamily="18" charset="0"/>
                  </a:rPr>
                  <a:t> Conductividad de los materiales de pared tipo </a:t>
                </a:r>
                <a:r>
                  <a:rPr lang="es-EC" sz="1600" dirty="0" err="1" smtClean="0">
                    <a:latin typeface="Book Antiqua" panose="02040602050305030304" pitchFamily="18" charset="0"/>
                  </a:rPr>
                  <a:t>Sandwich</a:t>
                </a:r>
                <a:r>
                  <a:rPr lang="es-EC" sz="1600" dirty="0" smtClean="0">
                    <a:latin typeface="Book Antiqua" panose="02040602050305030304" pitchFamily="18" charset="0"/>
                  </a:rPr>
                  <a:t> </a:t>
                </a:r>
                <a:r>
                  <a:rPr lang="es-EC" sz="1600" dirty="0">
                    <a:latin typeface="Book Antiqua" panose="02040602050305030304" pitchFamily="18" charset="0"/>
                  </a:rPr>
                  <a:t>en </a:t>
                </a:r>
                <a14:m>
                  <m:oMath xmlns:m="http://schemas.openxmlformats.org/officeDocument/2006/math">
                    <m:f>
                      <m:fPr>
                        <m:type m:val="lin"/>
                        <m:ctrlPr>
                          <a:rPr lang="es-EC" sz="1600" i="1">
                            <a:latin typeface="Cambria Math"/>
                          </a:rPr>
                        </m:ctrlPr>
                      </m:fPr>
                      <m:num>
                        <m:r>
                          <m:rPr>
                            <m:sty m:val="p"/>
                          </m:rPr>
                          <a:rPr lang="es-EC" sz="1600">
                            <a:latin typeface="Cambria Math"/>
                          </a:rPr>
                          <m:t>W</m:t>
                        </m:r>
                      </m:num>
                      <m:den>
                        <m:r>
                          <a:rPr lang="es-EC" sz="1600">
                            <a:latin typeface="Cambria Math"/>
                          </a:rPr>
                          <m:t>(</m:t>
                        </m:r>
                        <m:r>
                          <m:rPr>
                            <m:sty m:val="p"/>
                          </m:rPr>
                          <a:rPr lang="es-EC" sz="1600">
                            <a:latin typeface="Cambria Math"/>
                          </a:rPr>
                          <m:t>mK</m:t>
                        </m:r>
                        <m:r>
                          <a:rPr lang="es-EC" sz="1600">
                            <a:latin typeface="Cambria Math"/>
                          </a:rPr>
                          <m:t>)</m:t>
                        </m:r>
                      </m:den>
                    </m:f>
                  </m:oMath>
                </a14:m>
                <a:r>
                  <a:rPr lang="es-EC" sz="1600" dirty="0">
                    <a:latin typeface="Book Antiqua" panose="02040602050305030304" pitchFamily="18" charset="0"/>
                  </a:rPr>
                  <a:t>.</a:t>
                </a:r>
              </a:p>
            </p:txBody>
          </p:sp>
        </mc:Choice>
        <mc:Fallback xmlns="">
          <p:sp>
            <p:nvSpPr>
              <p:cNvPr id="15" name="14 CuadroTexto"/>
              <p:cNvSpPr txBox="1">
                <a:spLocks noRot="1" noChangeAspect="1" noMove="1" noResize="1" noEditPoints="1" noAdjustHandles="1" noChangeArrowheads="1" noChangeShapeType="1" noTextEdit="1"/>
              </p:cNvSpPr>
              <p:nvPr/>
            </p:nvSpPr>
            <p:spPr>
              <a:xfrm>
                <a:off x="1259632" y="1124744"/>
                <a:ext cx="7416824" cy="5572616"/>
              </a:xfrm>
              <a:prstGeom prst="rect">
                <a:avLst/>
              </a:prstGeom>
              <a:blipFill rotWithShape="1">
                <a:blip r:embed="rId3"/>
                <a:stretch>
                  <a:fillRect l="-493" t="-328" b="-9081"/>
                </a:stretch>
              </a:blipFill>
            </p:spPr>
            <p:txBody>
              <a:bodyPr/>
              <a:lstStyle/>
              <a:p>
                <a:r>
                  <a:rPr lang="es-EC">
                    <a:noFill/>
                  </a:rPr>
                  <a:t> </a:t>
                </a:r>
              </a:p>
            </p:txBody>
          </p:sp>
        </mc:Fallback>
      </mc:AlternateContent>
      <p:sp>
        <p:nvSpPr>
          <p:cNvPr id="2" name="1 CuadroTexto"/>
          <p:cNvSpPr txBox="1"/>
          <p:nvPr/>
        </p:nvSpPr>
        <p:spPr>
          <a:xfrm>
            <a:off x="467544" y="6633390"/>
            <a:ext cx="8424936" cy="261610"/>
          </a:xfrm>
          <a:prstGeom prst="rect">
            <a:avLst/>
          </a:prstGeom>
          <a:noFill/>
        </p:spPr>
        <p:txBody>
          <a:bodyPr wrap="square" rtlCol="0">
            <a:spAutoFit/>
          </a:bodyPr>
          <a:lstStyle/>
          <a:p>
            <a:pPr algn="r"/>
            <a:r>
              <a:rPr lang="es-EC" sz="1100" dirty="0">
                <a:latin typeface="Book Antiqua" panose="02040602050305030304" pitchFamily="18" charset="0"/>
              </a:rPr>
              <a:t>Manual 2001 del ASHRAE, Tabla 1 pág. 25.2, Tabla 4 pág. 25.5 y Tabla 1 pág. 38.1</a:t>
            </a:r>
          </a:p>
        </p:txBody>
      </p:sp>
    </p:spTree>
    <p:extLst>
      <p:ext uri="{BB962C8B-B14F-4D97-AF65-F5344CB8AC3E}">
        <p14:creationId xmlns:p14="http://schemas.microsoft.com/office/powerpoint/2010/main" val="1700705342"/>
      </p:ext>
    </p:extLst>
  </p:cSld>
  <p:clrMapOvr>
    <a:masterClrMapping/>
  </p:clrMapOvr>
  <p:transition spd="med">
    <p:pull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259632" y="1124744"/>
            <a:ext cx="7344816" cy="584775"/>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sistema</a:t>
            </a:r>
            <a:r>
              <a:rPr lang="en-US" sz="1600" b="1" dirty="0">
                <a:latin typeface="Book Antiqua" panose="02040602050305030304" pitchFamily="18" charset="0"/>
              </a:rPr>
              <a:t> de </a:t>
            </a:r>
            <a:r>
              <a:rPr lang="en-US" sz="1600" b="1" dirty="0" err="1" smtClean="0">
                <a:latin typeface="Book Antiqua" panose="02040602050305030304" pitchFamily="18" charset="0"/>
              </a:rPr>
              <a:t>climatización</a:t>
            </a:r>
            <a:r>
              <a:rPr lang="en-US" sz="1600" b="1" dirty="0" smtClean="0">
                <a:latin typeface="Book Antiqua" panose="02040602050305030304" pitchFamily="18" charset="0"/>
              </a:rPr>
              <a:t> - </a:t>
            </a:r>
            <a:r>
              <a:rPr lang="es-EC" sz="1600" b="1" dirty="0">
                <a:latin typeface="Book Antiqua" panose="02040602050305030304" pitchFamily="18" charset="0"/>
              </a:rPr>
              <a:t>Datos y resultados de cálculo de carga térmica por pared para zona de “Equipos Eléctricos”</a:t>
            </a:r>
            <a:endParaRPr lang="en-US" sz="1600" b="1" dirty="0" smtClean="0">
              <a:latin typeface="Book Antiqua" panose="02040602050305030304" pitchFamily="18" charset="0"/>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844824"/>
            <a:ext cx="5286375"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0705342"/>
      </p:ext>
    </p:extLst>
  </p:cSld>
  <p:clrMapOvr>
    <a:masterClrMapping/>
  </p:clrMapOvr>
  <p:transition spd="med">
    <p:pull dir="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259632" y="1124744"/>
            <a:ext cx="7344816" cy="584775"/>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sistema</a:t>
            </a:r>
            <a:r>
              <a:rPr lang="en-US" sz="1600" b="1" dirty="0">
                <a:latin typeface="Book Antiqua" panose="02040602050305030304" pitchFamily="18" charset="0"/>
              </a:rPr>
              <a:t> de </a:t>
            </a:r>
            <a:r>
              <a:rPr lang="en-US" sz="1600" b="1" dirty="0" err="1" smtClean="0">
                <a:latin typeface="Book Antiqua" panose="02040602050305030304" pitchFamily="18" charset="0"/>
              </a:rPr>
              <a:t>climatización</a:t>
            </a:r>
            <a:r>
              <a:rPr lang="en-US" sz="1600" b="1" dirty="0" smtClean="0">
                <a:latin typeface="Book Antiqua" panose="02040602050305030304" pitchFamily="18" charset="0"/>
              </a:rPr>
              <a:t> - </a:t>
            </a:r>
            <a:r>
              <a:rPr lang="es-EC" sz="1600" b="1" dirty="0">
                <a:latin typeface="Book Antiqua" panose="02040602050305030304" pitchFamily="18" charset="0"/>
              </a:rPr>
              <a:t>Datos y resultados de cálculo de carga térmica por pared para zona de “Baterías”</a:t>
            </a:r>
            <a:endParaRPr lang="en-US" sz="1600" b="1" dirty="0" smtClean="0">
              <a:latin typeface="Book Antiqua" panose="02040602050305030304" pitchFamily="18" charset="0"/>
            </a:endParaRP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835" y="1843236"/>
            <a:ext cx="5343525"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0705342"/>
      </p:ext>
    </p:extLst>
  </p:cSld>
  <p:clrMapOvr>
    <a:masterClrMapping/>
  </p:clrMapOvr>
  <p:transition spd="med">
    <p:pull dir="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83276"/>
            <a:ext cx="7344816" cy="1569660"/>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sistema</a:t>
            </a:r>
            <a:r>
              <a:rPr lang="en-US" sz="1600" b="1" dirty="0">
                <a:latin typeface="Book Antiqua" panose="02040602050305030304" pitchFamily="18" charset="0"/>
              </a:rPr>
              <a:t> de </a:t>
            </a:r>
            <a:r>
              <a:rPr lang="en-US" sz="1600" b="1" dirty="0" err="1" smtClean="0">
                <a:latin typeface="Book Antiqua" panose="02040602050305030304" pitchFamily="18" charset="0"/>
              </a:rPr>
              <a:t>climatización</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lvl="0" algn="just"/>
            <a:r>
              <a:rPr lang="es-EC" sz="1600" b="1" dirty="0" smtClean="0">
                <a:latin typeface="Book Antiqua" panose="02040602050305030304" pitchFamily="18" charset="0"/>
              </a:rPr>
              <a:t>b) Cálculo </a:t>
            </a:r>
            <a:r>
              <a:rPr lang="es-EC" sz="1600" b="1" dirty="0">
                <a:latin typeface="Book Antiqua" panose="02040602050305030304" pitchFamily="18" charset="0"/>
              </a:rPr>
              <a:t>de carga debida a transferencia de calor a través del techo</a:t>
            </a:r>
          </a:p>
          <a:p>
            <a:pPr algn="just"/>
            <a:endParaRPr lang="en-US" sz="1600" dirty="0" smtClean="0">
              <a:latin typeface="Book Antiqua" panose="02040602050305030304" pitchFamily="18" charset="0"/>
            </a:endParaRPr>
          </a:p>
          <a:p>
            <a:pPr algn="just"/>
            <a:r>
              <a:rPr lang="en-US" sz="1600" dirty="0" smtClean="0">
                <a:latin typeface="Book Antiqua" panose="02040602050305030304" pitchFamily="18" charset="0"/>
              </a:rPr>
              <a:t>El cálculo </a:t>
            </a:r>
            <a:r>
              <a:rPr lang="en-US" sz="1600" dirty="0" err="1" smtClean="0">
                <a:latin typeface="Book Antiqua" panose="02040602050305030304" pitchFamily="18" charset="0"/>
              </a:rPr>
              <a:t>es</a:t>
            </a:r>
            <a:r>
              <a:rPr lang="en-US" sz="1600" dirty="0" smtClean="0">
                <a:latin typeface="Book Antiqua" panose="02040602050305030304" pitchFamily="18" charset="0"/>
              </a:rPr>
              <a:t> similar </a:t>
            </a:r>
            <a:r>
              <a:rPr lang="en-US" sz="1600" dirty="0" err="1" smtClean="0">
                <a:latin typeface="Book Antiqua" panose="02040602050305030304" pitchFamily="18" charset="0"/>
              </a:rPr>
              <a:t>que</a:t>
            </a:r>
            <a:r>
              <a:rPr lang="en-US" sz="1600" dirty="0" smtClean="0">
                <a:latin typeface="Book Antiqua" panose="02040602050305030304" pitchFamily="18" charset="0"/>
              </a:rPr>
              <a:t> </a:t>
            </a:r>
            <a:r>
              <a:rPr lang="en-US" sz="1600" dirty="0" err="1" smtClean="0">
                <a:latin typeface="Book Antiqua" panose="02040602050305030304" pitchFamily="18" charset="0"/>
              </a:rPr>
              <a:t>en</a:t>
            </a:r>
            <a:r>
              <a:rPr lang="en-US" sz="1600" dirty="0" smtClean="0">
                <a:latin typeface="Book Antiqua" panose="02040602050305030304" pitchFamily="18" charset="0"/>
              </a:rPr>
              <a:t> </a:t>
            </a:r>
            <a:r>
              <a:rPr lang="en-US" sz="1600" dirty="0" err="1" smtClean="0">
                <a:latin typeface="Book Antiqua" panose="02040602050305030304" pitchFamily="18" charset="0"/>
              </a:rPr>
              <a:t>paredes</a:t>
            </a:r>
            <a:r>
              <a:rPr lang="en-US" sz="1600" dirty="0" smtClean="0">
                <a:latin typeface="Book Antiqua" panose="02040602050305030304" pitchFamily="18" charset="0"/>
              </a:rPr>
              <a:t>, </a:t>
            </a:r>
            <a:r>
              <a:rPr lang="en-US" sz="1600" dirty="0" err="1" smtClean="0">
                <a:latin typeface="Book Antiqua" panose="02040602050305030304" pitchFamily="18" charset="0"/>
              </a:rPr>
              <a:t>pero</a:t>
            </a:r>
            <a:r>
              <a:rPr lang="en-US" sz="1600" dirty="0" smtClean="0">
                <a:latin typeface="Book Antiqua" panose="02040602050305030304" pitchFamily="18" charset="0"/>
              </a:rPr>
              <a:t> con el </a:t>
            </a:r>
            <a:r>
              <a:rPr lang="en-US" sz="1600" dirty="0" err="1" smtClean="0">
                <a:latin typeface="Book Antiqua" panose="02040602050305030304" pitchFamily="18" charset="0"/>
              </a:rPr>
              <a:t>espesor</a:t>
            </a:r>
            <a:r>
              <a:rPr lang="en-US" sz="1600" dirty="0" smtClean="0">
                <a:latin typeface="Book Antiqua" panose="02040602050305030304" pitchFamily="18" charset="0"/>
              </a:rPr>
              <a:t> del </a:t>
            </a:r>
            <a:r>
              <a:rPr lang="en-US" sz="1600" dirty="0" err="1" smtClean="0">
                <a:latin typeface="Book Antiqua" panose="02040602050305030304" pitchFamily="18" charset="0"/>
              </a:rPr>
              <a:t>techo</a:t>
            </a:r>
            <a:r>
              <a:rPr lang="en-US" sz="1600" dirty="0" smtClean="0">
                <a:latin typeface="Book Antiqua" panose="02040602050305030304" pitchFamily="18" charset="0"/>
              </a:rPr>
              <a:t>.</a:t>
            </a:r>
          </a:p>
          <a:p>
            <a:pPr algn="just"/>
            <a:endParaRPr lang="en-US" sz="1600" b="1" dirty="0">
              <a:latin typeface="Book Antiqua" panose="02040602050305030304" pitchFamily="18" charset="0"/>
            </a:endParaRPr>
          </a:p>
        </p:txBody>
      </p:sp>
      <p:pic>
        <p:nvPicPr>
          <p:cNvPr id="5" name="4 Imagen"/>
          <p:cNvPicPr/>
          <p:nvPr/>
        </p:nvPicPr>
        <p:blipFill rotWithShape="1">
          <a:blip r:embed="rId3"/>
          <a:srcRect l="62283" t="17480" r="20810" b="22138"/>
          <a:stretch/>
        </p:blipFill>
        <p:spPr bwMode="auto">
          <a:xfrm>
            <a:off x="2051720" y="3573016"/>
            <a:ext cx="2448272" cy="1957695"/>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4"/>
          <a:srcRect l="61293" t="28395" r="18204" b="33503"/>
          <a:stretch/>
        </p:blipFill>
        <p:spPr bwMode="auto">
          <a:xfrm>
            <a:off x="5292080" y="3586495"/>
            <a:ext cx="2808312" cy="19297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0705342"/>
      </p:ext>
    </p:extLst>
  </p:cSld>
  <p:clrMapOvr>
    <a:masterClrMapping/>
  </p:clrMapOvr>
  <p:transition spd="med">
    <p:pull dir="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259632" y="1124744"/>
            <a:ext cx="7344816" cy="584775"/>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sistema</a:t>
            </a:r>
            <a:r>
              <a:rPr lang="en-US" sz="1600" b="1" dirty="0">
                <a:latin typeface="Book Antiqua" panose="02040602050305030304" pitchFamily="18" charset="0"/>
              </a:rPr>
              <a:t> de </a:t>
            </a:r>
            <a:r>
              <a:rPr lang="en-US" sz="1600" b="1" dirty="0" err="1" smtClean="0">
                <a:latin typeface="Book Antiqua" panose="02040602050305030304" pitchFamily="18" charset="0"/>
              </a:rPr>
              <a:t>climatización</a:t>
            </a:r>
            <a:r>
              <a:rPr lang="en-US" sz="1600" b="1" dirty="0" smtClean="0">
                <a:latin typeface="Book Antiqua" panose="02040602050305030304" pitchFamily="18" charset="0"/>
              </a:rPr>
              <a:t> - </a:t>
            </a:r>
            <a:r>
              <a:rPr lang="es-EC" sz="1600" b="1" dirty="0">
                <a:latin typeface="Book Antiqua" panose="02040602050305030304" pitchFamily="18" charset="0"/>
              </a:rPr>
              <a:t>Datos y resultados de cálculo de carga térmica por techo para zona de “Equipos Eléctricos</a:t>
            </a:r>
            <a:r>
              <a:rPr lang="es-EC" sz="1600" b="1" dirty="0" smtClean="0">
                <a:latin typeface="Book Antiqua" panose="02040602050305030304" pitchFamily="18" charset="0"/>
              </a:rPr>
              <a:t>”</a:t>
            </a:r>
            <a:endParaRPr lang="es-EC" sz="1600" b="1" dirty="0">
              <a:latin typeface="Book Antiqua" panose="02040602050305030304" pitchFamily="18" charset="0"/>
            </a:endParaRP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819" y="1790278"/>
            <a:ext cx="5343525"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0705342"/>
      </p:ext>
    </p:extLst>
  </p:cSld>
  <p:clrMapOvr>
    <a:masterClrMapping/>
  </p:clrMapOvr>
  <p:transition spd="med">
    <p:pull dir="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259632" y="1124744"/>
            <a:ext cx="7344816" cy="584775"/>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sistema</a:t>
            </a:r>
            <a:r>
              <a:rPr lang="en-US" sz="1600" b="1" dirty="0">
                <a:latin typeface="Book Antiqua" panose="02040602050305030304" pitchFamily="18" charset="0"/>
              </a:rPr>
              <a:t> de </a:t>
            </a:r>
            <a:r>
              <a:rPr lang="en-US" sz="1600" b="1" dirty="0" err="1" smtClean="0">
                <a:latin typeface="Book Antiqua" panose="02040602050305030304" pitchFamily="18" charset="0"/>
              </a:rPr>
              <a:t>climatización</a:t>
            </a:r>
            <a:r>
              <a:rPr lang="en-US" sz="1600" b="1" dirty="0" smtClean="0">
                <a:latin typeface="Book Antiqua" panose="02040602050305030304" pitchFamily="18" charset="0"/>
              </a:rPr>
              <a:t> - </a:t>
            </a:r>
            <a:r>
              <a:rPr lang="es-EC" sz="1600" b="1" dirty="0">
                <a:latin typeface="Book Antiqua" panose="02040602050305030304" pitchFamily="18" charset="0"/>
              </a:rPr>
              <a:t>Datos y resultados de cálculo de carga térmica por techo para zona de “Baterías</a:t>
            </a:r>
            <a:r>
              <a:rPr lang="es-EC" sz="1600" b="1" dirty="0" smtClean="0">
                <a:latin typeface="Book Antiqua" panose="02040602050305030304" pitchFamily="18" charset="0"/>
              </a:rPr>
              <a:t>“</a:t>
            </a:r>
            <a:endParaRPr lang="es-EC" sz="1600" b="1" dirty="0">
              <a:latin typeface="Book Antiqua" panose="02040602050305030304" pitchFamily="18" charset="0"/>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819" y="1809328"/>
            <a:ext cx="534352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4320"/>
      </p:ext>
    </p:extLst>
  </p:cSld>
  <p:clrMapOvr>
    <a:masterClrMapping/>
  </p:clrMapOvr>
  <p:transition spd="med">
    <p:pull dir="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259632" y="1124744"/>
            <a:ext cx="7344816" cy="1600438"/>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sistema</a:t>
            </a:r>
            <a:r>
              <a:rPr lang="en-US" sz="1600" b="1" dirty="0">
                <a:latin typeface="Book Antiqua" panose="02040602050305030304" pitchFamily="18" charset="0"/>
              </a:rPr>
              <a:t> de </a:t>
            </a:r>
            <a:r>
              <a:rPr lang="en-US" sz="1600" b="1" dirty="0" err="1" smtClean="0">
                <a:latin typeface="Book Antiqua" panose="02040602050305030304" pitchFamily="18" charset="0"/>
              </a:rPr>
              <a:t>climatización</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lvl="0" algn="just"/>
            <a:r>
              <a:rPr lang="es-EC" sz="1600" b="1" dirty="0">
                <a:latin typeface="Book Antiqua" panose="02040602050305030304" pitchFamily="18" charset="0"/>
              </a:rPr>
              <a:t>c) Cálculo de carga debida a ocupación </a:t>
            </a:r>
          </a:p>
          <a:p>
            <a:pPr lvl="0" algn="just"/>
            <a:endParaRPr lang="en-US" sz="1600" b="1" dirty="0">
              <a:latin typeface="Book Antiqua" panose="02040602050305030304" pitchFamily="18" charset="0"/>
            </a:endParaRPr>
          </a:p>
          <a:p>
            <a:pPr lvl="0" algn="just"/>
            <a:endParaRPr lang="es-EC" sz="1600" b="1" dirty="0">
              <a:latin typeface="Book Antiqua" panose="02040602050305030304" pitchFamily="18" charset="0"/>
            </a:endParaRPr>
          </a:p>
          <a:p>
            <a:pPr algn="just"/>
            <a:r>
              <a:rPr lang="es-EC" sz="1600" b="1" dirty="0">
                <a:latin typeface="Book Antiqua" panose="02040602050305030304" pitchFamily="18" charset="0"/>
              </a:rPr>
              <a:t>Datos y resultados de cálculo de carga por ocupación</a:t>
            </a:r>
            <a:endParaRPr lang="en-US" sz="1600" b="1" dirty="0">
              <a:latin typeface="Book Antiqua" panose="02040602050305030304" pitchFamily="18" charset="0"/>
            </a:endParaRPr>
          </a:p>
        </p:txBody>
      </p:sp>
      <p:sp>
        <p:nvSpPr>
          <p:cNvPr id="2" name="1 CuadroTexto"/>
          <p:cNvSpPr txBox="1"/>
          <p:nvPr/>
        </p:nvSpPr>
        <p:spPr>
          <a:xfrm>
            <a:off x="1619672" y="6633390"/>
            <a:ext cx="7308304" cy="261610"/>
          </a:xfrm>
          <a:prstGeom prst="rect">
            <a:avLst/>
          </a:prstGeom>
          <a:noFill/>
        </p:spPr>
        <p:txBody>
          <a:bodyPr wrap="square" rtlCol="0">
            <a:spAutoFit/>
          </a:bodyPr>
          <a:lstStyle/>
          <a:p>
            <a:pPr algn="r"/>
            <a:r>
              <a:rPr lang="es-EC" sz="1100" dirty="0">
                <a:latin typeface="Book Antiqua" panose="02040602050305030304" pitchFamily="18" charset="0"/>
              </a:rPr>
              <a:t>Manual 2001 del ASHRAE, Tabla 1 pág. 29.4</a:t>
            </a:r>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3027" y="3605758"/>
            <a:ext cx="526732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4320"/>
      </p:ext>
    </p:extLst>
  </p:cSld>
  <p:clrMapOvr>
    <a:masterClrMapping/>
  </p:clrMapOvr>
  <p:transition spd="med">
    <p:pull dir="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259632" y="1124744"/>
            <a:ext cx="7344816" cy="3539430"/>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sistema</a:t>
            </a:r>
            <a:r>
              <a:rPr lang="en-US" sz="1600" b="1" dirty="0">
                <a:latin typeface="Book Antiqua" panose="02040602050305030304" pitchFamily="18" charset="0"/>
              </a:rPr>
              <a:t> de </a:t>
            </a:r>
            <a:r>
              <a:rPr lang="en-US" sz="1600" b="1" dirty="0" err="1" smtClean="0">
                <a:latin typeface="Book Antiqua" panose="02040602050305030304" pitchFamily="18" charset="0"/>
              </a:rPr>
              <a:t>climatización</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lvl="0" algn="just"/>
            <a:r>
              <a:rPr lang="es-EC" sz="1600" b="1" dirty="0" smtClean="0">
                <a:latin typeface="Book Antiqua" panose="02040602050305030304" pitchFamily="18" charset="0"/>
              </a:rPr>
              <a:t>d) Cálculo </a:t>
            </a:r>
            <a:r>
              <a:rPr lang="es-EC" sz="1600" b="1" dirty="0">
                <a:latin typeface="Book Antiqua" panose="02040602050305030304" pitchFamily="18" charset="0"/>
              </a:rPr>
              <a:t>de carga debida a radiación por fuentes internas de calor </a:t>
            </a:r>
          </a:p>
          <a:p>
            <a:pPr algn="just"/>
            <a:endParaRPr lang="en-US" sz="1600" b="1" dirty="0">
              <a:latin typeface="Book Antiqua" panose="02040602050305030304" pitchFamily="18" charset="0"/>
            </a:endParaRPr>
          </a:p>
          <a:p>
            <a:pPr algn="just"/>
            <a:r>
              <a:rPr lang="es-EC" sz="1600" b="1" dirty="0">
                <a:latin typeface="Book Antiqua" panose="02040602050305030304" pitchFamily="18" charset="0"/>
              </a:rPr>
              <a:t>Cálculo de carga por equipos internos en el cuarto de “Equipos Eléctricos”</a:t>
            </a:r>
          </a:p>
          <a:p>
            <a:pPr algn="just"/>
            <a:endParaRPr lang="en-US" sz="1600" b="1" dirty="0">
              <a:latin typeface="Book Antiqua" panose="02040602050305030304" pitchFamily="18" charset="0"/>
            </a:endParaRPr>
          </a:p>
          <a:p>
            <a:pPr algn="just"/>
            <a:endParaRPr lang="es-EC" sz="1600" b="1" dirty="0" smtClean="0">
              <a:latin typeface="Book Antiqua" panose="02040602050305030304" pitchFamily="18" charset="0"/>
            </a:endParaRPr>
          </a:p>
          <a:p>
            <a:pPr algn="just"/>
            <a:endParaRPr lang="es-EC" sz="1600" b="1" dirty="0">
              <a:latin typeface="Book Antiqua" panose="02040602050305030304" pitchFamily="18" charset="0"/>
            </a:endParaRPr>
          </a:p>
          <a:p>
            <a:pPr algn="just"/>
            <a:endParaRPr lang="es-EC" sz="1600" b="1" dirty="0" smtClean="0">
              <a:latin typeface="Book Antiqua" panose="02040602050305030304" pitchFamily="18" charset="0"/>
            </a:endParaRPr>
          </a:p>
          <a:p>
            <a:pPr algn="just"/>
            <a:endParaRPr lang="es-EC" sz="1600" b="1" dirty="0">
              <a:latin typeface="Book Antiqua" panose="02040602050305030304" pitchFamily="18" charset="0"/>
            </a:endParaRPr>
          </a:p>
          <a:p>
            <a:pPr algn="just"/>
            <a:endParaRPr lang="es-EC" sz="1600" b="1" dirty="0" smtClean="0">
              <a:latin typeface="Book Antiqua" panose="02040602050305030304" pitchFamily="18" charset="0"/>
            </a:endParaRPr>
          </a:p>
          <a:p>
            <a:pPr algn="just"/>
            <a:endParaRPr lang="es-EC" sz="1600" b="1" dirty="0">
              <a:latin typeface="Book Antiqua" panose="02040602050305030304" pitchFamily="18" charset="0"/>
            </a:endParaRPr>
          </a:p>
          <a:p>
            <a:pPr algn="just"/>
            <a:endParaRPr lang="es-EC" sz="1600" b="1" dirty="0" smtClean="0">
              <a:latin typeface="Book Antiqua" panose="02040602050305030304" pitchFamily="18" charset="0"/>
            </a:endParaRPr>
          </a:p>
          <a:p>
            <a:pPr algn="just"/>
            <a:r>
              <a:rPr lang="es-EC" sz="1600" b="1" dirty="0" smtClean="0">
                <a:latin typeface="Book Antiqua" panose="02040602050305030304" pitchFamily="18" charset="0"/>
              </a:rPr>
              <a:t>Cálculo </a:t>
            </a:r>
            <a:r>
              <a:rPr lang="es-EC" sz="1600" b="1" dirty="0">
                <a:latin typeface="Book Antiqua" panose="02040602050305030304" pitchFamily="18" charset="0"/>
              </a:rPr>
              <a:t>de carga por equipos internos en cuarto de “Baterías”</a:t>
            </a:r>
            <a:endParaRPr lang="en-US" sz="1600" b="1" dirty="0">
              <a:latin typeface="Book Antiqua" panose="02040602050305030304" pitchFamily="18" charset="0"/>
            </a:endParaRP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4590" y="2522229"/>
            <a:ext cx="4245682" cy="1554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2240" y="4682469"/>
            <a:ext cx="4084016" cy="1554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4320"/>
      </p:ext>
    </p:extLst>
  </p:cSld>
  <p:clrMapOvr>
    <a:masterClrMapping/>
  </p:clrMapOvr>
  <p:transition spd="med">
    <p:pull dir="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14 CuadroTexto"/>
              <p:cNvSpPr txBox="1"/>
              <p:nvPr/>
            </p:nvSpPr>
            <p:spPr>
              <a:xfrm>
                <a:off x="1115616" y="1340768"/>
                <a:ext cx="7344816" cy="5374676"/>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sistema</a:t>
                </a:r>
                <a:r>
                  <a:rPr lang="en-US" sz="1600" b="1" dirty="0">
                    <a:latin typeface="Book Antiqua" panose="02040602050305030304" pitchFamily="18" charset="0"/>
                  </a:rPr>
                  <a:t> de </a:t>
                </a:r>
                <a:r>
                  <a:rPr lang="en-US" sz="1600" b="1" dirty="0" err="1" smtClean="0">
                    <a:latin typeface="Book Antiqua" panose="02040602050305030304" pitchFamily="18" charset="0"/>
                  </a:rPr>
                  <a:t>climatización</a:t>
                </a:r>
                <a:r>
                  <a:rPr lang="en-US" sz="1600" b="1" dirty="0" smtClean="0">
                    <a:latin typeface="Book Antiqua" panose="02040602050305030304" pitchFamily="18" charset="0"/>
                  </a:rPr>
                  <a:t> – Cuarto de “</a:t>
                </a:r>
                <a:r>
                  <a:rPr lang="en-US" sz="1600" b="1" dirty="0" err="1" smtClean="0">
                    <a:latin typeface="Book Antiqua" panose="02040602050305030304" pitchFamily="18" charset="0"/>
                  </a:rPr>
                  <a:t>Equipos</a:t>
                </a:r>
                <a:r>
                  <a:rPr lang="en-US" sz="1600" b="1" dirty="0" smtClean="0">
                    <a:latin typeface="Book Antiqua" panose="02040602050305030304" pitchFamily="18" charset="0"/>
                  </a:rPr>
                  <a:t> Eléctricos”</a:t>
                </a:r>
              </a:p>
              <a:p>
                <a:pPr algn="just"/>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14:m>
                  <m:oMath xmlns:m="http://schemas.openxmlformats.org/officeDocument/2006/math">
                    <m:sSub>
                      <m:sSubPr>
                        <m:ctrlPr>
                          <a:rPr lang="es-EC" sz="1600" b="1" i="1">
                            <a:latin typeface="Cambria Math"/>
                          </a:rPr>
                        </m:ctrlPr>
                      </m:sSubPr>
                      <m:e>
                        <m:r>
                          <a:rPr lang="es-EC" sz="1600" b="1" i="1">
                            <a:latin typeface="Cambria Math"/>
                          </a:rPr>
                          <m:t>𝐪</m:t>
                        </m:r>
                      </m:e>
                      <m:sub>
                        <m:r>
                          <a:rPr lang="es-EC" sz="1600" b="1" i="1">
                            <a:latin typeface="Cambria Math"/>
                          </a:rPr>
                          <m:t>𝐬𝐲𝐬</m:t>
                        </m:r>
                        <m:r>
                          <a:rPr lang="es-EC" sz="1600" b="1">
                            <a:latin typeface="Cambria Math"/>
                          </a:rPr>
                          <m:t> </m:t>
                        </m:r>
                      </m:sub>
                    </m:sSub>
                    <m:r>
                      <a:rPr lang="es-EC" sz="1600" b="1">
                        <a:latin typeface="Cambria Math"/>
                      </a:rPr>
                      <m:t>=</m:t>
                    </m:r>
                    <m:r>
                      <a:rPr lang="es-EC" sz="1600">
                        <a:latin typeface="Cambria Math"/>
                      </a:rPr>
                      <m:t>441,10</m:t>
                    </m:r>
                    <m:r>
                      <m:rPr>
                        <m:sty m:val="p"/>
                      </m:rPr>
                      <a:rPr lang="es-EC" sz="1600">
                        <a:latin typeface="Cambria Math"/>
                      </a:rPr>
                      <m:t>W</m:t>
                    </m:r>
                    <m:r>
                      <a:rPr lang="es-EC" sz="1600">
                        <a:latin typeface="Cambria Math"/>
                      </a:rPr>
                      <m:t>+303,14</m:t>
                    </m:r>
                    <m:r>
                      <m:rPr>
                        <m:sty m:val="p"/>
                      </m:rPr>
                      <a:rPr lang="es-EC" sz="1600">
                        <a:latin typeface="Cambria Math"/>
                      </a:rPr>
                      <m:t>W</m:t>
                    </m:r>
                    <m:r>
                      <a:rPr lang="es-EC" sz="1600">
                        <a:latin typeface="Cambria Math"/>
                      </a:rPr>
                      <m:t>+560,00</m:t>
                    </m:r>
                    <m:r>
                      <m:rPr>
                        <m:sty m:val="p"/>
                      </m:rPr>
                      <a:rPr lang="es-EC" sz="1600">
                        <a:latin typeface="Cambria Math"/>
                      </a:rPr>
                      <m:t>W</m:t>
                    </m:r>
                    <m:r>
                      <a:rPr lang="es-EC" sz="1600">
                        <a:latin typeface="Cambria Math"/>
                      </a:rPr>
                      <m:t>+9932,39</m:t>
                    </m:r>
                    <m:r>
                      <m:rPr>
                        <m:sty m:val="p"/>
                      </m:rPr>
                      <a:rPr lang="es-EC" sz="1600">
                        <a:latin typeface="Cambria Math"/>
                      </a:rPr>
                      <m:t>W</m:t>
                    </m:r>
                  </m:oMath>
                </a14:m>
                <a:r>
                  <a:rPr lang="es-EC" sz="1600" dirty="0"/>
                  <a:t>              </a:t>
                </a:r>
              </a:p>
              <a:p>
                <a:pPr algn="just"/>
                <a14:m>
                  <m:oMath xmlns:m="http://schemas.openxmlformats.org/officeDocument/2006/math">
                    <m:sSub>
                      <m:sSubPr>
                        <m:ctrlPr>
                          <a:rPr lang="es-EC" sz="1600" b="1" i="1">
                            <a:latin typeface="Cambria Math"/>
                          </a:rPr>
                        </m:ctrlPr>
                      </m:sSubPr>
                      <m:e>
                        <m:r>
                          <a:rPr lang="es-EC" sz="1600" b="1" i="1">
                            <a:latin typeface="Cambria Math"/>
                          </a:rPr>
                          <m:t>𝐪</m:t>
                        </m:r>
                      </m:e>
                      <m:sub>
                        <m:r>
                          <a:rPr lang="es-EC" sz="1600" b="1" i="1">
                            <a:latin typeface="Cambria Math"/>
                          </a:rPr>
                          <m:t>𝐬𝐲𝐬</m:t>
                        </m:r>
                        <m:r>
                          <a:rPr lang="es-EC" sz="1600" b="1">
                            <a:latin typeface="Cambria Math"/>
                          </a:rPr>
                          <m:t> </m:t>
                        </m:r>
                      </m:sub>
                    </m:sSub>
                    <m:r>
                      <a:rPr lang="es-EC" sz="1600" b="1">
                        <a:latin typeface="Cambria Math"/>
                      </a:rPr>
                      <m:t>=</m:t>
                    </m:r>
                    <m:r>
                      <a:rPr lang="es-EC" sz="1600">
                        <a:latin typeface="Cambria Math"/>
                      </a:rPr>
                      <m:t>11236,63</m:t>
                    </m:r>
                    <m:r>
                      <m:rPr>
                        <m:sty m:val="p"/>
                      </m:rPr>
                      <a:rPr lang="es-EC" sz="1600">
                        <a:latin typeface="Cambria Math"/>
                      </a:rPr>
                      <m:t>W</m:t>
                    </m:r>
                    <m:r>
                      <a:rPr lang="es-EC" sz="1600">
                        <a:latin typeface="Cambria Math"/>
                      </a:rPr>
                      <m:t>→11,23</m:t>
                    </m:r>
                    <m:r>
                      <m:rPr>
                        <m:sty m:val="p"/>
                      </m:rPr>
                      <a:rPr lang="es-EC" sz="1600">
                        <a:latin typeface="Cambria Math"/>
                      </a:rPr>
                      <m:t>Kw</m:t>
                    </m:r>
                    <m:r>
                      <a:rPr lang="es-EC" sz="1600">
                        <a:latin typeface="Cambria Math"/>
                      </a:rPr>
                      <m:t>→38350,45</m:t>
                    </m:r>
                    <m:r>
                      <m:rPr>
                        <m:sty m:val="p"/>
                      </m:rPr>
                      <a:rPr lang="es-EC" sz="1600">
                        <a:latin typeface="Cambria Math"/>
                      </a:rPr>
                      <m:t>BTU</m:t>
                    </m:r>
                    <m:r>
                      <a:rPr lang="es-EC" sz="1600">
                        <a:latin typeface="Cambria Math"/>
                      </a:rPr>
                      <m:t>/</m:t>
                    </m:r>
                    <m:r>
                      <m:rPr>
                        <m:sty m:val="p"/>
                      </m:rPr>
                      <a:rPr lang="es-EC" sz="1600">
                        <a:latin typeface="Cambria Math"/>
                      </a:rPr>
                      <m:t>H</m:t>
                    </m:r>
                  </m:oMath>
                </a14:m>
                <a:r>
                  <a:rPr lang="es-EC" sz="1600" dirty="0"/>
                  <a:t>            </a:t>
                </a:r>
              </a:p>
              <a:p>
                <a:pPr algn="just"/>
                <a:endParaRPr lang="en-US" sz="1600" b="1" dirty="0" smtClean="0">
                  <a:latin typeface="Book Antiqua" panose="02040602050305030304" pitchFamily="18" charset="0"/>
                </a:endParaRPr>
              </a:p>
              <a:p>
                <a:pPr algn="just"/>
                <a:endParaRPr lang="en-US" sz="1600" b="1" dirty="0" smtClean="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Capacidad total mínima a disipar </a:t>
                </a:r>
                <a:r>
                  <a:rPr lang="es-EC" sz="1600" dirty="0" smtClean="0">
                    <a:latin typeface="Book Antiqua" panose="02040602050305030304" pitchFamily="18" charset="0"/>
                  </a:rPr>
                  <a:t>11,23KW </a:t>
                </a:r>
                <a:r>
                  <a:rPr lang="es-EC" sz="1600" dirty="0">
                    <a:latin typeface="Book Antiqua" panose="02040602050305030304" pitchFamily="18" charset="0"/>
                  </a:rPr>
                  <a:t>en carga total.</a:t>
                </a:r>
              </a:p>
              <a:p>
                <a:pPr marL="285750" lvl="0" indent="-285750" algn="just">
                  <a:buFont typeface="Arial" panose="020B0604020202020204" pitchFamily="34" charset="0"/>
                  <a:buChar char="•"/>
                </a:pPr>
                <a:r>
                  <a:rPr lang="es-EC" sz="1600" dirty="0">
                    <a:latin typeface="Book Antiqua" panose="02040602050305030304" pitchFamily="18" charset="0"/>
                  </a:rPr>
                  <a:t>Servicio tipo industrial.</a:t>
                </a:r>
              </a:p>
              <a:p>
                <a:pPr marL="285750" lvl="0" indent="-285750" algn="just">
                  <a:buFont typeface="Arial" panose="020B0604020202020204" pitchFamily="34" charset="0"/>
                  <a:buChar char="•"/>
                </a:pPr>
                <a:r>
                  <a:rPr lang="es-EC" sz="1600" dirty="0">
                    <a:latin typeface="Book Antiqua" panose="02040602050305030304" pitchFamily="18" charset="0"/>
                  </a:rPr>
                  <a:t>Temperatura interior aceptable 22.0°C</a:t>
                </a:r>
              </a:p>
              <a:p>
                <a:pPr marL="285750" lvl="0" indent="-285750" algn="just">
                  <a:buFont typeface="Arial" panose="020B0604020202020204" pitchFamily="34" charset="0"/>
                  <a:buChar char="•"/>
                </a:pPr>
                <a:r>
                  <a:rPr lang="es-EC" sz="1600" dirty="0">
                    <a:latin typeface="Book Antiqua" panose="02040602050305030304" pitchFamily="18" charset="0"/>
                  </a:rPr>
                  <a:t>Refrigerante aceptado R410 o similar de la serie R.</a:t>
                </a:r>
              </a:p>
              <a:p>
                <a:pPr algn="just"/>
                <a:r>
                  <a:rPr lang="es-EC" sz="1600" dirty="0">
                    <a:latin typeface="Book Antiqua" panose="02040602050305030304" pitchFamily="18" charset="0"/>
                  </a:rPr>
                  <a:t> </a:t>
                </a:r>
                <a:endParaRPr lang="es-EC" sz="1600" dirty="0" smtClean="0">
                  <a:latin typeface="Book Antiqua" panose="02040602050305030304" pitchFamily="18" charset="0"/>
                </a:endParaRPr>
              </a:p>
              <a:p>
                <a:pPr algn="just"/>
                <a:endParaRPr lang="es-EC" sz="1600" dirty="0">
                  <a:latin typeface="Book Antiqua" panose="02040602050305030304" pitchFamily="18" charset="0"/>
                </a:endParaRPr>
              </a:p>
              <a:p>
                <a:pPr algn="just"/>
                <a:r>
                  <a:rPr lang="es-EC" sz="1600" dirty="0" smtClean="0">
                    <a:latin typeface="Book Antiqua" panose="02040602050305030304" pitchFamily="18" charset="0"/>
                  </a:rPr>
                  <a:t>Se </a:t>
                </a:r>
                <a:r>
                  <a:rPr lang="es-EC" sz="1600" dirty="0">
                    <a:latin typeface="Book Antiqua" panose="02040602050305030304" pitchFamily="18" charset="0"/>
                  </a:rPr>
                  <a:t>selecciona un equipo LIEBERT INTELECOOL ET060, (Emerson, 2014),  con capacidad nominal 15.8KW para carga total y 11.1KW para calor sensible, tipo mochila para servicio industrial exterior, capacidad total 3TON.  </a:t>
                </a:r>
                <a:endParaRPr lang="es-EC" sz="1600" dirty="0" smtClean="0">
                  <a:latin typeface="Book Antiqua" panose="02040602050305030304" pitchFamily="18" charset="0"/>
                </a:endParaRPr>
              </a:p>
              <a:p>
                <a:pPr algn="just"/>
                <a:endParaRPr lang="en-US" sz="1600" dirty="0" smtClean="0">
                  <a:latin typeface="Book Antiqua" panose="02040602050305030304" pitchFamily="18" charset="0"/>
                </a:endParaRPr>
              </a:p>
              <a:p>
                <a:pPr algn="just"/>
                <a:endParaRPr lang="es-EC" sz="1600" dirty="0">
                  <a:latin typeface="Book Antiqua" panose="02040602050305030304" pitchFamily="18" charset="0"/>
                </a:endParaRPr>
              </a:p>
              <a:p>
                <a:pPr algn="just"/>
                <a:r>
                  <a:rPr lang="es-EC" sz="1600" dirty="0" smtClean="0">
                    <a:latin typeface="Book Antiqua" panose="02040602050305030304" pitchFamily="18" charset="0"/>
                  </a:rPr>
                  <a:t>Dado </a:t>
                </a:r>
                <a:r>
                  <a:rPr lang="es-EC" sz="1600" dirty="0">
                    <a:latin typeface="Book Antiqua" panose="02040602050305030304" pitchFamily="18" charset="0"/>
                  </a:rPr>
                  <a:t>que se solicita aire acondicionado redundante en esta zona se requieren adquirir dos equipos iguales. </a:t>
                </a:r>
              </a:p>
              <a:p>
                <a:pPr algn="just"/>
                <a:endParaRPr lang="en-US" sz="1600" b="1" dirty="0" smtClean="0">
                  <a:latin typeface="Book Antiqua" panose="02040602050305030304" pitchFamily="18" charset="0"/>
                </a:endParaRPr>
              </a:p>
            </p:txBody>
          </p:sp>
        </mc:Choice>
        <mc:Fallback xmlns="">
          <p:sp>
            <p:nvSpPr>
              <p:cNvPr id="15" name="14 CuadroTexto"/>
              <p:cNvSpPr txBox="1">
                <a:spLocks noRot="1" noChangeAspect="1" noMove="1" noResize="1" noEditPoints="1" noAdjustHandles="1" noChangeArrowheads="1" noChangeShapeType="1" noTextEdit="1"/>
              </p:cNvSpPr>
              <p:nvPr/>
            </p:nvSpPr>
            <p:spPr>
              <a:xfrm>
                <a:off x="1115616" y="1340768"/>
                <a:ext cx="7344816" cy="5374676"/>
              </a:xfrm>
              <a:prstGeom prst="rect">
                <a:avLst/>
              </a:prstGeom>
              <a:blipFill rotWithShape="1">
                <a:blip r:embed="rId3"/>
                <a:stretch>
                  <a:fillRect l="-415" t="-340" r="-498"/>
                </a:stretch>
              </a:blipFill>
            </p:spPr>
            <p:txBody>
              <a:bodyPr/>
              <a:lstStyle/>
              <a:p>
                <a:r>
                  <a:rPr lang="es-EC">
                    <a:noFill/>
                  </a:rPr>
                  <a:t> </a:t>
                </a:r>
              </a:p>
            </p:txBody>
          </p:sp>
        </mc:Fallback>
      </mc:AlternateContent>
      <p:pic>
        <p:nvPicPr>
          <p:cNvPr id="389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2636912"/>
            <a:ext cx="1872208"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4320"/>
      </p:ext>
    </p:extLst>
  </p:cSld>
  <p:clrMapOvr>
    <a:masterClrMapping/>
  </p:clrMapOvr>
  <p:transition spd="med">
    <p:pull dir="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14 CuadroTexto"/>
              <p:cNvSpPr txBox="1"/>
              <p:nvPr/>
            </p:nvSpPr>
            <p:spPr>
              <a:xfrm>
                <a:off x="1259632" y="1608270"/>
                <a:ext cx="7344816" cy="4143570"/>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sistema</a:t>
                </a:r>
                <a:r>
                  <a:rPr lang="en-US" sz="1600" b="1" dirty="0">
                    <a:latin typeface="Book Antiqua" panose="02040602050305030304" pitchFamily="18" charset="0"/>
                  </a:rPr>
                  <a:t> de </a:t>
                </a:r>
                <a:r>
                  <a:rPr lang="en-US" sz="1600" b="1" dirty="0" err="1" smtClean="0">
                    <a:latin typeface="Book Antiqua" panose="02040602050305030304" pitchFamily="18" charset="0"/>
                  </a:rPr>
                  <a:t>climatización</a:t>
                </a:r>
                <a:r>
                  <a:rPr lang="en-US" sz="1600" b="1" dirty="0" smtClean="0">
                    <a:latin typeface="Book Antiqua" panose="02040602050305030304" pitchFamily="18" charset="0"/>
                  </a:rPr>
                  <a:t> – Cuarto de “</a:t>
                </a:r>
                <a:r>
                  <a:rPr lang="en-US" sz="1600" b="1" dirty="0" err="1" smtClean="0">
                    <a:latin typeface="Book Antiqua" panose="02040602050305030304" pitchFamily="18" charset="0"/>
                  </a:rPr>
                  <a:t>Baterías</a:t>
                </a:r>
                <a:r>
                  <a:rPr lang="en-US" sz="1600" b="1" dirty="0" smtClean="0">
                    <a:latin typeface="Book Antiqua" panose="02040602050305030304" pitchFamily="18" charset="0"/>
                  </a:rPr>
                  <a:t>”</a:t>
                </a:r>
              </a:p>
              <a:p>
                <a:pPr algn="just"/>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14:m>
                  <m:oMath xmlns:m="http://schemas.openxmlformats.org/officeDocument/2006/math">
                    <m:sSub>
                      <m:sSubPr>
                        <m:ctrlPr>
                          <a:rPr lang="es-EC" sz="1600" b="1" i="1">
                            <a:latin typeface="Cambria Math"/>
                          </a:rPr>
                        </m:ctrlPr>
                      </m:sSubPr>
                      <m:e>
                        <m:r>
                          <a:rPr lang="es-EC" sz="1600" b="1" i="1">
                            <a:latin typeface="Cambria Math"/>
                          </a:rPr>
                          <m:t>𝐪</m:t>
                        </m:r>
                      </m:e>
                      <m:sub>
                        <m:r>
                          <a:rPr lang="es-EC" sz="1600" b="1" i="1">
                            <a:latin typeface="Cambria Math"/>
                          </a:rPr>
                          <m:t>𝐬𝐲𝐬</m:t>
                        </m:r>
                        <m:r>
                          <a:rPr lang="es-EC" sz="1600" b="1">
                            <a:latin typeface="Cambria Math"/>
                          </a:rPr>
                          <m:t> </m:t>
                        </m:r>
                      </m:sub>
                    </m:sSub>
                    <m:r>
                      <a:rPr lang="es-EC" sz="1600" b="1">
                        <a:latin typeface="Cambria Math"/>
                      </a:rPr>
                      <m:t>=</m:t>
                    </m:r>
                    <m:r>
                      <a:rPr lang="es-EC" sz="1600">
                        <a:latin typeface="Cambria Math"/>
                      </a:rPr>
                      <m:t>162,68</m:t>
                    </m:r>
                    <m:r>
                      <m:rPr>
                        <m:sty m:val="p"/>
                      </m:rPr>
                      <a:rPr lang="es-EC" sz="1600">
                        <a:latin typeface="Cambria Math"/>
                      </a:rPr>
                      <m:t>W</m:t>
                    </m:r>
                    <m:r>
                      <a:rPr lang="es-EC" sz="1600">
                        <a:latin typeface="Cambria Math"/>
                      </a:rPr>
                      <m:t>+73,03</m:t>
                    </m:r>
                    <m:r>
                      <m:rPr>
                        <m:sty m:val="p"/>
                      </m:rPr>
                      <a:rPr lang="es-EC" sz="1600">
                        <a:latin typeface="Cambria Math"/>
                      </a:rPr>
                      <m:t>W</m:t>
                    </m:r>
                    <m:r>
                      <a:rPr lang="es-EC" sz="1600">
                        <a:latin typeface="Cambria Math"/>
                      </a:rPr>
                      <m:t>+280,00</m:t>
                    </m:r>
                    <m:r>
                      <m:rPr>
                        <m:sty m:val="p"/>
                      </m:rPr>
                      <a:rPr lang="es-EC" sz="1600">
                        <a:latin typeface="Cambria Math"/>
                      </a:rPr>
                      <m:t>W</m:t>
                    </m:r>
                    <m:r>
                      <a:rPr lang="es-EC" sz="1600">
                        <a:latin typeface="Cambria Math"/>
                      </a:rPr>
                      <m:t>+2639,12</m:t>
                    </m:r>
                    <m:r>
                      <m:rPr>
                        <m:sty m:val="p"/>
                      </m:rPr>
                      <a:rPr lang="es-EC" sz="1600">
                        <a:latin typeface="Cambria Math"/>
                      </a:rPr>
                      <m:t>W</m:t>
                    </m:r>
                  </m:oMath>
                </a14:m>
                <a:r>
                  <a:rPr lang="es-EC" sz="1600" dirty="0"/>
                  <a:t>              </a:t>
                </a:r>
              </a:p>
              <a:p>
                <a:pPr algn="just"/>
                <a14:m>
                  <m:oMath xmlns:m="http://schemas.openxmlformats.org/officeDocument/2006/math">
                    <m:sSub>
                      <m:sSubPr>
                        <m:ctrlPr>
                          <a:rPr lang="es-EC" sz="1600" b="1" i="1">
                            <a:latin typeface="Cambria Math"/>
                          </a:rPr>
                        </m:ctrlPr>
                      </m:sSubPr>
                      <m:e>
                        <m:r>
                          <a:rPr lang="es-EC" sz="1600" b="1" i="1">
                            <a:latin typeface="Cambria Math"/>
                          </a:rPr>
                          <m:t>𝐪</m:t>
                        </m:r>
                      </m:e>
                      <m:sub>
                        <m:r>
                          <a:rPr lang="es-EC" sz="1600" b="1" i="1">
                            <a:latin typeface="Cambria Math"/>
                          </a:rPr>
                          <m:t>𝐬𝐲𝐬</m:t>
                        </m:r>
                        <m:r>
                          <a:rPr lang="es-EC" sz="1600" b="1">
                            <a:latin typeface="Cambria Math"/>
                          </a:rPr>
                          <m:t> </m:t>
                        </m:r>
                      </m:sub>
                    </m:sSub>
                    <m:r>
                      <a:rPr lang="es-EC" sz="1600" b="1">
                        <a:latin typeface="Cambria Math"/>
                      </a:rPr>
                      <m:t>=</m:t>
                    </m:r>
                    <m:r>
                      <a:rPr lang="es-EC" sz="1600">
                        <a:latin typeface="Cambria Math"/>
                      </a:rPr>
                      <m:t>3.154,83 </m:t>
                    </m:r>
                    <m:r>
                      <m:rPr>
                        <m:sty m:val="p"/>
                      </m:rPr>
                      <a:rPr lang="es-EC" sz="1600">
                        <a:latin typeface="Cambria Math"/>
                      </a:rPr>
                      <m:t>W</m:t>
                    </m:r>
                    <m:r>
                      <a:rPr lang="es-EC" sz="1600">
                        <a:latin typeface="Cambria Math"/>
                      </a:rPr>
                      <m:t>→3,15</m:t>
                    </m:r>
                    <m:r>
                      <m:rPr>
                        <m:sty m:val="p"/>
                      </m:rPr>
                      <a:rPr lang="es-EC" sz="1600">
                        <a:latin typeface="Cambria Math"/>
                      </a:rPr>
                      <m:t>Kw</m:t>
                    </m:r>
                    <m:r>
                      <a:rPr lang="es-EC" sz="1600">
                        <a:latin typeface="Cambria Math"/>
                      </a:rPr>
                      <m:t>→10.771,925</m:t>
                    </m:r>
                    <m:r>
                      <m:rPr>
                        <m:sty m:val="p"/>
                      </m:rPr>
                      <a:rPr lang="es-EC" sz="1600">
                        <a:latin typeface="Cambria Math"/>
                      </a:rPr>
                      <m:t>BTU</m:t>
                    </m:r>
                    <m:r>
                      <a:rPr lang="es-EC" sz="1600">
                        <a:latin typeface="Cambria Math"/>
                      </a:rPr>
                      <m:t>/</m:t>
                    </m:r>
                    <m:r>
                      <m:rPr>
                        <m:sty m:val="p"/>
                      </m:rPr>
                      <a:rPr lang="es-EC" sz="1600">
                        <a:latin typeface="Cambria Math"/>
                      </a:rPr>
                      <m:t>H</m:t>
                    </m:r>
                  </m:oMath>
                </a14:m>
                <a:r>
                  <a:rPr lang="es-EC" sz="1600" dirty="0"/>
                  <a:t>            </a:t>
                </a:r>
              </a:p>
              <a:p>
                <a:pPr algn="just"/>
                <a:endParaRPr lang="en-US" sz="1600" b="1" dirty="0" smtClean="0">
                  <a:latin typeface="Book Antiqua" panose="02040602050305030304" pitchFamily="18" charset="0"/>
                </a:endParaRPr>
              </a:p>
              <a:p>
                <a:pPr algn="just"/>
                <a:endParaRPr lang="en-US" sz="1600" b="1" dirty="0" smtClean="0">
                  <a:latin typeface="Book Antiqua" panose="02040602050305030304" pitchFamily="18" charset="0"/>
                </a:endParaRPr>
              </a:p>
              <a:p>
                <a:pPr marL="285750" lvl="0" indent="-285750" algn="just">
                  <a:buFont typeface="Arial" panose="020B0604020202020204" pitchFamily="34" charset="0"/>
                  <a:buChar char="•"/>
                </a:pPr>
                <a:r>
                  <a:rPr lang="es-EC" sz="1600" dirty="0">
                    <a:latin typeface="Book Antiqua" panose="02040602050305030304" pitchFamily="18" charset="0"/>
                  </a:rPr>
                  <a:t>Capacidad total mínima a disipar 3,15KW en carga total.</a:t>
                </a:r>
              </a:p>
              <a:p>
                <a:pPr marL="285750" lvl="0" indent="-285750" algn="just">
                  <a:buFont typeface="Arial" panose="020B0604020202020204" pitchFamily="34" charset="0"/>
                  <a:buChar char="•"/>
                </a:pPr>
                <a:r>
                  <a:rPr lang="es-EC" sz="1600" dirty="0">
                    <a:latin typeface="Book Antiqua" panose="02040602050305030304" pitchFamily="18" charset="0"/>
                  </a:rPr>
                  <a:t>Servicio tipo industrial.</a:t>
                </a:r>
              </a:p>
              <a:p>
                <a:pPr marL="285750" lvl="0" indent="-285750" algn="just">
                  <a:buFont typeface="Arial" panose="020B0604020202020204" pitchFamily="34" charset="0"/>
                  <a:buChar char="•"/>
                </a:pPr>
                <a:r>
                  <a:rPr lang="es-EC" sz="1600" dirty="0">
                    <a:latin typeface="Book Antiqua" panose="02040602050305030304" pitchFamily="18" charset="0"/>
                  </a:rPr>
                  <a:t>Temperatura interior aceptable 22.0°C</a:t>
                </a:r>
              </a:p>
              <a:p>
                <a:pPr marL="285750" lvl="0" indent="-285750" algn="just">
                  <a:buFont typeface="Arial" panose="020B0604020202020204" pitchFamily="34" charset="0"/>
                  <a:buChar char="•"/>
                </a:pPr>
                <a:r>
                  <a:rPr lang="es-EC" sz="1600" dirty="0">
                    <a:latin typeface="Book Antiqua" panose="02040602050305030304" pitchFamily="18" charset="0"/>
                  </a:rPr>
                  <a:t>Refrigerante aceptado R410 o similar de la serie R.</a:t>
                </a:r>
              </a:p>
              <a:p>
                <a:pPr algn="just"/>
                <a:r>
                  <a:rPr lang="es-EC" sz="1600" dirty="0">
                    <a:latin typeface="Book Antiqua" panose="02040602050305030304" pitchFamily="18" charset="0"/>
                  </a:rPr>
                  <a:t> </a:t>
                </a:r>
                <a:endParaRPr lang="es-EC" sz="1600" dirty="0" smtClean="0">
                  <a:latin typeface="Book Antiqua" panose="02040602050305030304" pitchFamily="18" charset="0"/>
                </a:endParaRPr>
              </a:p>
              <a:p>
                <a:pPr algn="just"/>
                <a:endParaRPr lang="es-EC" sz="1600" dirty="0">
                  <a:latin typeface="Book Antiqua" panose="02040602050305030304" pitchFamily="18" charset="0"/>
                </a:endParaRPr>
              </a:p>
              <a:p>
                <a:pPr algn="just"/>
                <a:r>
                  <a:rPr lang="es-EC" sz="1600" dirty="0" smtClean="0">
                    <a:latin typeface="Book Antiqua" panose="02040602050305030304" pitchFamily="18" charset="0"/>
                  </a:rPr>
                  <a:t>Se </a:t>
                </a:r>
                <a:r>
                  <a:rPr lang="es-EC" sz="1600" dirty="0">
                    <a:latin typeface="Book Antiqua" panose="02040602050305030304" pitchFamily="18" charset="0"/>
                  </a:rPr>
                  <a:t>selecciona un equipo LIEBERT INTELECOOL ET024, (Emerson, 2014),  con capacidad nominal 6.3KW para carga total y 5.0KW para carga sensible, tipo mochila para servicio industrial exterior, capacidad total 1.5TON. </a:t>
                </a:r>
                <a:endParaRPr lang="en-US" sz="1600" b="1" dirty="0" smtClean="0">
                  <a:latin typeface="Book Antiqua" panose="02040602050305030304" pitchFamily="18" charset="0"/>
                </a:endParaRPr>
              </a:p>
            </p:txBody>
          </p:sp>
        </mc:Choice>
        <mc:Fallback xmlns="">
          <p:sp>
            <p:nvSpPr>
              <p:cNvPr id="15" name="14 CuadroTexto"/>
              <p:cNvSpPr txBox="1">
                <a:spLocks noRot="1" noChangeAspect="1" noMove="1" noResize="1" noEditPoints="1" noAdjustHandles="1" noChangeArrowheads="1" noChangeShapeType="1" noTextEdit="1"/>
              </p:cNvSpPr>
              <p:nvPr/>
            </p:nvSpPr>
            <p:spPr>
              <a:xfrm>
                <a:off x="1259632" y="1608270"/>
                <a:ext cx="7344816" cy="4143570"/>
              </a:xfrm>
              <a:prstGeom prst="rect">
                <a:avLst/>
              </a:prstGeom>
              <a:blipFill rotWithShape="1">
                <a:blip r:embed="rId3"/>
                <a:stretch>
                  <a:fillRect l="-498" t="-441" r="-498" b="-882"/>
                </a:stretch>
              </a:blipFill>
            </p:spPr>
            <p:txBody>
              <a:bodyPr/>
              <a:lstStyle/>
              <a:p>
                <a:r>
                  <a:rPr lang="es-EC">
                    <a:noFill/>
                  </a:rPr>
                  <a:t> </a:t>
                </a:r>
              </a:p>
            </p:txBody>
          </p:sp>
        </mc:Fallback>
      </mc:AlternateContent>
      <p:pic>
        <p:nvPicPr>
          <p:cNvPr id="5" name="4 Imagen"/>
          <p:cNvPicPr>
            <a:picLocks noChangeAspect="1"/>
          </p:cNvPicPr>
          <p:nvPr/>
        </p:nvPicPr>
        <p:blipFill rotWithShape="1">
          <a:blip r:embed="rId4" cstate="print">
            <a:extLst>
              <a:ext uri="{28A0092B-C50C-407E-A947-70E740481C1C}">
                <a14:useLocalDpi xmlns:a14="http://schemas.microsoft.com/office/drawing/2010/main" val="0"/>
              </a:ext>
            </a:extLst>
          </a:blip>
          <a:srcRect t="12094" r="11423" b="5227"/>
          <a:stretch/>
        </p:blipFill>
        <p:spPr>
          <a:xfrm rot="5400000">
            <a:off x="6890986" y="2766199"/>
            <a:ext cx="1941875" cy="1251254"/>
          </a:xfrm>
          <a:prstGeom prst="rect">
            <a:avLst/>
          </a:prstGeom>
        </p:spPr>
      </p:pic>
    </p:spTree>
    <p:extLst>
      <p:ext uri="{BB962C8B-B14F-4D97-AF65-F5344CB8AC3E}">
        <p14:creationId xmlns:p14="http://schemas.microsoft.com/office/powerpoint/2010/main" val="35684320"/>
      </p:ext>
    </p:extLst>
  </p:cSld>
  <p:clrMapOvr>
    <a:masterClrMapping/>
  </p:clrMapOvr>
  <p:transition spd="med">
    <p:pull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sp>
        <p:nvSpPr>
          <p:cNvPr id="3" name="2 CuadroTexto"/>
          <p:cNvSpPr txBox="1"/>
          <p:nvPr/>
        </p:nvSpPr>
        <p:spPr>
          <a:xfrm>
            <a:off x="6012160" y="375047"/>
            <a:ext cx="2736304" cy="461665"/>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POWER CONTROL ROOM CONTENERIZADO</a:t>
            </a:r>
            <a:endParaRPr lang="es-EC" sz="1200" b="1" dirty="0">
              <a:latin typeface="Book Antiqua" panose="0204060205030503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082" y="1442344"/>
            <a:ext cx="2746110" cy="1333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793" y="4509120"/>
            <a:ext cx="2741036" cy="1330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2570" y="4509120"/>
            <a:ext cx="2741036" cy="1330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17 Elipse"/>
          <p:cNvSpPr/>
          <p:nvPr/>
        </p:nvSpPr>
        <p:spPr>
          <a:xfrm>
            <a:off x="3779912" y="3284984"/>
            <a:ext cx="2376264" cy="12122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CuadroTexto"/>
          <p:cNvSpPr txBox="1"/>
          <p:nvPr/>
        </p:nvSpPr>
        <p:spPr>
          <a:xfrm>
            <a:off x="3563888" y="3560192"/>
            <a:ext cx="2808312" cy="738664"/>
          </a:xfrm>
          <a:prstGeom prst="rect">
            <a:avLst/>
          </a:prstGeom>
          <a:noFill/>
        </p:spPr>
        <p:txBody>
          <a:bodyPr wrap="square" rtlCol="0">
            <a:spAutoFit/>
          </a:bodyPr>
          <a:lstStyle/>
          <a:p>
            <a:pPr algn="ctr"/>
            <a:r>
              <a:rPr lang="en-US" sz="1400" b="1" dirty="0" smtClean="0">
                <a:latin typeface="Book Antiqua" panose="02040602050305030304" pitchFamily="18" charset="0"/>
              </a:rPr>
              <a:t>SALAS DE CONTROL ELÉCTRICO CONTENERIZADAS</a:t>
            </a:r>
          </a:p>
        </p:txBody>
      </p:sp>
      <p:pic>
        <p:nvPicPr>
          <p:cNvPr id="20" name="19 Imag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9145" y="317650"/>
            <a:ext cx="1085023" cy="591070"/>
          </a:xfrm>
          <a:prstGeom prst="rect">
            <a:avLst/>
          </a:prstGeom>
          <a:noFill/>
          <a:ln>
            <a:noFill/>
          </a:ln>
        </p:spPr>
      </p:pic>
      <p:sp>
        <p:nvSpPr>
          <p:cNvPr id="21" name="20 CuadroTexto"/>
          <p:cNvSpPr txBox="1"/>
          <p:nvPr/>
        </p:nvSpPr>
        <p:spPr>
          <a:xfrm>
            <a:off x="3554082" y="2751311"/>
            <a:ext cx="2746110" cy="461665"/>
          </a:xfrm>
          <a:prstGeom prst="rect">
            <a:avLst/>
          </a:prstGeom>
          <a:noFill/>
        </p:spPr>
        <p:txBody>
          <a:bodyPr wrap="square" rtlCol="0">
            <a:spAutoFit/>
          </a:bodyPr>
          <a:lstStyle/>
          <a:p>
            <a:pPr algn="ctr"/>
            <a:r>
              <a:rPr lang="en-US" sz="1200" dirty="0" smtClean="0">
                <a:latin typeface="Book Antiqua" panose="02040602050305030304" pitchFamily="18" charset="0"/>
              </a:rPr>
              <a:t>PCR’s INTEGRADOS PARA CONTROL Y DISTRIBUCIÓN</a:t>
            </a:r>
            <a:endParaRPr lang="es-EC" sz="1200" dirty="0">
              <a:latin typeface="Book Antiqua" panose="02040602050305030304" pitchFamily="18" charset="0"/>
            </a:endParaRPr>
          </a:p>
        </p:txBody>
      </p:sp>
      <p:sp>
        <p:nvSpPr>
          <p:cNvPr id="23" name="22 CuadroTexto"/>
          <p:cNvSpPr txBox="1"/>
          <p:nvPr/>
        </p:nvSpPr>
        <p:spPr>
          <a:xfrm>
            <a:off x="5916706" y="5839959"/>
            <a:ext cx="2756900" cy="461665"/>
          </a:xfrm>
          <a:prstGeom prst="rect">
            <a:avLst/>
          </a:prstGeom>
          <a:noFill/>
        </p:spPr>
        <p:txBody>
          <a:bodyPr wrap="square" rtlCol="0">
            <a:spAutoFit/>
          </a:bodyPr>
          <a:lstStyle/>
          <a:p>
            <a:pPr algn="ctr"/>
            <a:r>
              <a:rPr lang="en-US" sz="1200" dirty="0" smtClean="0">
                <a:latin typeface="Book Antiqua" panose="02040602050305030304" pitchFamily="18" charset="0"/>
              </a:rPr>
              <a:t>PCR’s INTEGRADOS PARA GENERACIÓN</a:t>
            </a:r>
            <a:endParaRPr lang="es-EC" sz="1200" dirty="0">
              <a:latin typeface="Book Antiqua" panose="02040602050305030304" pitchFamily="18" charset="0"/>
            </a:endParaRPr>
          </a:p>
        </p:txBody>
      </p:sp>
      <p:sp>
        <p:nvSpPr>
          <p:cNvPr id="24" name="23 CuadroTexto"/>
          <p:cNvSpPr txBox="1"/>
          <p:nvPr/>
        </p:nvSpPr>
        <p:spPr>
          <a:xfrm>
            <a:off x="1311044" y="5839959"/>
            <a:ext cx="2756900" cy="461665"/>
          </a:xfrm>
          <a:prstGeom prst="rect">
            <a:avLst/>
          </a:prstGeom>
          <a:noFill/>
        </p:spPr>
        <p:txBody>
          <a:bodyPr wrap="square" rtlCol="0">
            <a:spAutoFit/>
          </a:bodyPr>
          <a:lstStyle/>
          <a:p>
            <a:pPr algn="ctr"/>
            <a:r>
              <a:rPr lang="en-US" sz="1200" dirty="0" smtClean="0">
                <a:latin typeface="Book Antiqua" panose="02040602050305030304" pitchFamily="18" charset="0"/>
              </a:rPr>
              <a:t>PCR’s INTEGRADOS PARA FASES DE UPSTREAM</a:t>
            </a:r>
            <a:endParaRPr lang="es-EC" sz="1200" dirty="0">
              <a:latin typeface="Book Antiqua" panose="02040602050305030304" pitchFamily="18" charset="0"/>
            </a:endParaRPr>
          </a:p>
        </p:txBody>
      </p:sp>
    </p:spTree>
    <p:extLst>
      <p:ext uri="{BB962C8B-B14F-4D97-AF65-F5344CB8AC3E}">
        <p14:creationId xmlns:p14="http://schemas.microsoft.com/office/powerpoint/2010/main" val="491274210"/>
      </p:ext>
    </p:extLst>
  </p:cSld>
  <p:clrMapOvr>
    <a:masterClrMapping/>
  </p:clrMapOvr>
  <p:transition spd="med">
    <p:pull dir="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68760"/>
            <a:ext cx="7344816" cy="3046988"/>
          </a:xfrm>
          <a:prstGeom prst="rect">
            <a:avLst/>
          </a:prstGeom>
          <a:noFill/>
        </p:spPr>
        <p:txBody>
          <a:bodyPr wrap="square" rtlCol="0">
            <a:spAutoFit/>
          </a:bodyPr>
          <a:lstStyle/>
          <a:p>
            <a:pPr algn="just"/>
            <a:r>
              <a:rPr lang="en-US" sz="1600" b="1" dirty="0">
                <a:latin typeface="Book Antiqua" panose="02040602050305030304" pitchFamily="18" charset="0"/>
              </a:rPr>
              <a:t>Especificación para </a:t>
            </a:r>
            <a:r>
              <a:rPr lang="en-US" sz="1600" b="1" dirty="0" err="1">
                <a:latin typeface="Book Antiqua" panose="02040602050305030304" pitchFamily="18" charset="0"/>
              </a:rPr>
              <a:t>respaldo</a:t>
            </a:r>
            <a:r>
              <a:rPr lang="en-US" sz="1600" b="1" dirty="0">
                <a:latin typeface="Book Antiqua" panose="02040602050305030304" pitchFamily="18" charset="0"/>
              </a:rPr>
              <a:t> de </a:t>
            </a:r>
            <a:r>
              <a:rPr lang="en-US" sz="1600" b="1" dirty="0" err="1" smtClean="0">
                <a:latin typeface="Book Antiqua" panose="02040602050305030304" pitchFamily="18" charset="0"/>
              </a:rPr>
              <a:t>energía</a:t>
            </a:r>
            <a:r>
              <a:rPr lang="en-US" sz="1600" b="1" dirty="0" smtClean="0">
                <a:latin typeface="Book Antiqua" panose="02040602050305030304" pitchFamily="18" charset="0"/>
              </a:rPr>
              <a:t> – Sistema VAC</a:t>
            </a:r>
          </a:p>
          <a:p>
            <a:pPr algn="just"/>
            <a:endParaRPr lang="en-US" sz="1600" b="1" dirty="0">
              <a:latin typeface="Book Antiqua" panose="02040602050305030304" pitchFamily="18" charset="0"/>
            </a:endParaRPr>
          </a:p>
          <a:p>
            <a:pPr algn="just"/>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r>
              <a:rPr lang="es-EC" sz="1600" dirty="0">
                <a:latin typeface="Book Antiqua" panose="02040602050305030304" pitchFamily="18" charset="0"/>
              </a:rPr>
              <a:t>El tiempo de autonomía, de acuerdo a la norma establece sea de 1,5 horas.</a:t>
            </a:r>
          </a:p>
          <a:p>
            <a:pPr algn="just"/>
            <a:endParaRPr lang="en-US" sz="1600" b="1" dirty="0">
              <a:latin typeface="Book Antiqua" panose="02040602050305030304" pitchFamily="18" charset="0"/>
            </a:endParaRP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005" y="1772816"/>
            <a:ext cx="326707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027" y="4286597"/>
            <a:ext cx="4429125"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7 Imagen"/>
          <p:cNvPicPr/>
          <p:nvPr/>
        </p:nvPicPr>
        <p:blipFill>
          <a:blip r:embed="rId5">
            <a:extLst>
              <a:ext uri="{28A0092B-C50C-407E-A947-70E740481C1C}">
                <a14:useLocalDpi xmlns:a14="http://schemas.microsoft.com/office/drawing/2010/main" val="0"/>
              </a:ext>
            </a:extLst>
          </a:blip>
          <a:srcRect/>
          <a:stretch>
            <a:fillRect/>
          </a:stretch>
        </p:blipFill>
        <p:spPr bwMode="auto">
          <a:xfrm>
            <a:off x="6156176" y="2118876"/>
            <a:ext cx="2016224" cy="950084"/>
          </a:xfrm>
          <a:prstGeom prst="rect">
            <a:avLst/>
          </a:prstGeom>
          <a:noFill/>
          <a:ln>
            <a:noFill/>
          </a:ln>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6362" y="4224338"/>
            <a:ext cx="2247900"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4882809"/>
      </p:ext>
    </p:extLst>
  </p:cSld>
  <p:clrMapOvr>
    <a:masterClrMapping/>
  </p:clrMapOvr>
  <p:transition spd="med">
    <p:pull dir="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68760"/>
            <a:ext cx="7344816" cy="5016758"/>
          </a:xfrm>
          <a:prstGeom prst="rect">
            <a:avLst/>
          </a:prstGeom>
          <a:noFill/>
        </p:spPr>
        <p:txBody>
          <a:bodyPr wrap="square" rtlCol="0">
            <a:spAutoFit/>
          </a:bodyPr>
          <a:lstStyle/>
          <a:p>
            <a:pPr algn="just"/>
            <a:r>
              <a:rPr lang="en-US" sz="1600" b="1" dirty="0">
                <a:latin typeface="Book Antiqua" panose="02040602050305030304" pitchFamily="18" charset="0"/>
              </a:rPr>
              <a:t>Especificación para </a:t>
            </a:r>
            <a:r>
              <a:rPr lang="en-US" sz="1600" b="1" dirty="0" err="1">
                <a:latin typeface="Book Antiqua" panose="02040602050305030304" pitchFamily="18" charset="0"/>
              </a:rPr>
              <a:t>respaldo</a:t>
            </a:r>
            <a:r>
              <a:rPr lang="en-US" sz="1600" b="1" dirty="0">
                <a:latin typeface="Book Antiqua" panose="02040602050305030304" pitchFamily="18" charset="0"/>
              </a:rPr>
              <a:t> de </a:t>
            </a:r>
            <a:r>
              <a:rPr lang="en-US" sz="1600" b="1" dirty="0" err="1" smtClean="0">
                <a:latin typeface="Book Antiqua" panose="02040602050305030304" pitchFamily="18" charset="0"/>
              </a:rPr>
              <a:t>energía</a:t>
            </a:r>
            <a:r>
              <a:rPr lang="en-US" sz="1600" b="1" dirty="0" smtClean="0">
                <a:latin typeface="Book Antiqua" panose="02040602050305030304" pitchFamily="18" charset="0"/>
              </a:rPr>
              <a:t> – Sistema VAC</a:t>
            </a:r>
          </a:p>
          <a:p>
            <a:pPr algn="just"/>
            <a:endParaRPr lang="en-US" sz="1600" b="1" dirty="0" smtClean="0">
              <a:latin typeface="Book Antiqua" panose="02040602050305030304" pitchFamily="18" charset="0"/>
            </a:endParaRPr>
          </a:p>
          <a:p>
            <a:r>
              <a:rPr lang="es-EC" sz="1600" dirty="0" smtClean="0">
                <a:latin typeface="Book Antiqua" panose="02040602050305030304" pitchFamily="18" charset="0"/>
              </a:rPr>
              <a:t>Previo análisis, el equipo debe </a:t>
            </a:r>
            <a:r>
              <a:rPr lang="es-EC" sz="1600" dirty="0">
                <a:latin typeface="Book Antiqua" panose="02040602050305030304" pitchFamily="18" charset="0"/>
              </a:rPr>
              <a:t>cumplir los siguientes requisitos:</a:t>
            </a:r>
          </a:p>
          <a:p>
            <a:r>
              <a:rPr lang="es-EC" sz="1600" dirty="0">
                <a:latin typeface="Book Antiqua" panose="02040602050305030304" pitchFamily="18" charset="0"/>
              </a:rPr>
              <a:t> </a:t>
            </a:r>
          </a:p>
          <a:p>
            <a:pPr marL="285750" lvl="0" indent="-285750">
              <a:buFont typeface="Arial" panose="020B0604020202020204" pitchFamily="34" charset="0"/>
              <a:buChar char="•"/>
            </a:pPr>
            <a:r>
              <a:rPr lang="es-EC" sz="1600" dirty="0">
                <a:latin typeface="Book Antiqua" panose="02040602050305030304" pitchFamily="18" charset="0"/>
              </a:rPr>
              <a:t>Cumplir con el estándar de la industria petrolera del Ecuador.</a:t>
            </a:r>
          </a:p>
          <a:p>
            <a:pPr marL="285750" lvl="0" indent="-285750">
              <a:buFont typeface="Arial" panose="020B0604020202020204" pitchFamily="34" charset="0"/>
              <a:buChar char="•"/>
            </a:pPr>
            <a:r>
              <a:rPr lang="es-EC" sz="1600" dirty="0">
                <a:latin typeface="Book Antiqua" panose="02040602050305030304" pitchFamily="18" charset="0"/>
              </a:rPr>
              <a:t>Tensión de Entrada: 209.3/121VAC – 3 Fases – 4 Hilos </a:t>
            </a:r>
            <a:r>
              <a:rPr lang="es-EC" sz="1600" dirty="0" err="1">
                <a:latin typeface="Book Antiqua" panose="02040602050305030304" pitchFamily="18" charset="0"/>
              </a:rPr>
              <a:t>ó</a:t>
            </a:r>
            <a:r>
              <a:rPr lang="es-EC" sz="1600" dirty="0">
                <a:latin typeface="Book Antiqua" panose="02040602050305030304" pitchFamily="18" charset="0"/>
              </a:rPr>
              <a:t> 209.3VAC – 1 Fase – 3 Hilos</a:t>
            </a:r>
          </a:p>
          <a:p>
            <a:pPr marL="285750" lvl="0" indent="-285750">
              <a:buFont typeface="Arial" panose="020B0604020202020204" pitchFamily="34" charset="0"/>
              <a:buChar char="•"/>
            </a:pPr>
            <a:r>
              <a:rPr lang="es-EC" sz="1600" dirty="0">
                <a:latin typeface="Book Antiqua" panose="02040602050305030304" pitchFamily="18" charset="0"/>
              </a:rPr>
              <a:t>Tensión de Salida: 209.3/121VAC – 1 Fase – 4 Hilos.</a:t>
            </a:r>
          </a:p>
          <a:p>
            <a:pPr marL="285750" lvl="0" indent="-285750">
              <a:buFont typeface="Arial" panose="020B0604020202020204" pitchFamily="34" charset="0"/>
              <a:buChar char="•"/>
            </a:pPr>
            <a:r>
              <a:rPr lang="es-EC" sz="1600" dirty="0">
                <a:latin typeface="Book Antiqua" panose="02040602050305030304" pitchFamily="18" charset="0"/>
              </a:rPr>
              <a:t>Potencia requerida: mayor a 1690W.</a:t>
            </a:r>
          </a:p>
          <a:p>
            <a:pPr marL="285750" lvl="0" indent="-285750">
              <a:buFont typeface="Arial" panose="020B0604020202020204" pitchFamily="34" charset="0"/>
              <a:buChar char="•"/>
            </a:pPr>
            <a:r>
              <a:rPr lang="es-EC" sz="1600" dirty="0" smtClean="0">
                <a:latin typeface="Book Antiqua" panose="02040602050305030304" pitchFamily="18" charset="0"/>
              </a:rPr>
              <a:t>Tipo</a:t>
            </a:r>
            <a:r>
              <a:rPr lang="es-EC" sz="1600" dirty="0">
                <a:latin typeface="Book Antiqua" panose="02040602050305030304" pitchFamily="18" charset="0"/>
              </a:rPr>
              <a:t>: </a:t>
            </a:r>
            <a:r>
              <a:rPr lang="es-EC" sz="1600" dirty="0" err="1">
                <a:latin typeface="Book Antiqua" panose="02040602050305030304" pitchFamily="18" charset="0"/>
              </a:rPr>
              <a:t>On</a:t>
            </a:r>
            <a:r>
              <a:rPr lang="es-EC" sz="1600" dirty="0">
                <a:latin typeface="Book Antiqua" panose="02040602050305030304" pitchFamily="18" charset="0"/>
              </a:rPr>
              <a:t> – Line</a:t>
            </a:r>
          </a:p>
          <a:p>
            <a:pPr algn="just"/>
            <a:endParaRPr lang="en-US" sz="1600" b="1" dirty="0" smtClean="0">
              <a:latin typeface="Book Antiqua" panose="02040602050305030304" pitchFamily="18" charset="0"/>
            </a:endParaRPr>
          </a:p>
          <a:p>
            <a:pPr algn="just"/>
            <a:r>
              <a:rPr lang="en-US" sz="1600" dirty="0" err="1" smtClean="0">
                <a:latin typeface="Book Antiqua" panose="02040602050305030304" pitchFamily="18" charset="0"/>
              </a:rPr>
              <a:t>Cumpliendo</a:t>
            </a:r>
            <a:r>
              <a:rPr lang="en-US" sz="1600" dirty="0" smtClean="0">
                <a:latin typeface="Book Antiqua" panose="02040602050305030304" pitchFamily="18" charset="0"/>
              </a:rPr>
              <a:t> el </a:t>
            </a:r>
            <a:r>
              <a:rPr lang="en-US" sz="1600" dirty="0" err="1" smtClean="0">
                <a:latin typeface="Book Antiqua" panose="02040602050305030304" pitchFamily="18" charset="0"/>
              </a:rPr>
              <a:t>tiempo</a:t>
            </a:r>
            <a:r>
              <a:rPr lang="en-US" sz="1600" dirty="0" smtClean="0">
                <a:latin typeface="Book Antiqua" panose="02040602050305030304" pitchFamily="18" charset="0"/>
              </a:rPr>
              <a:t> autonomia y </a:t>
            </a:r>
            <a:r>
              <a:rPr lang="en-US" sz="1600" dirty="0" err="1" smtClean="0">
                <a:latin typeface="Book Antiqua" panose="02040602050305030304" pitchFamily="18" charset="0"/>
              </a:rPr>
              <a:t>tensión</a:t>
            </a:r>
            <a:r>
              <a:rPr lang="en-US" sz="1600" dirty="0" smtClean="0">
                <a:latin typeface="Book Antiqua" panose="02040602050305030304" pitchFamily="18" charset="0"/>
              </a:rPr>
              <a:t> de </a:t>
            </a:r>
            <a:r>
              <a:rPr lang="en-US" sz="1600" dirty="0" err="1" smtClean="0">
                <a:latin typeface="Book Antiqua" panose="02040602050305030304" pitchFamily="18" charset="0"/>
              </a:rPr>
              <a:t>alimentación</a:t>
            </a:r>
            <a:r>
              <a:rPr lang="en-US" sz="1600" dirty="0" smtClean="0">
                <a:latin typeface="Book Antiqua" panose="02040602050305030304" pitchFamily="18" charset="0"/>
              </a:rPr>
              <a:t>, se </a:t>
            </a:r>
            <a:r>
              <a:rPr lang="en-US" sz="1600" dirty="0" err="1" smtClean="0">
                <a:latin typeface="Book Antiqua" panose="02040602050305030304" pitchFamily="18" charset="0"/>
              </a:rPr>
              <a:t>especifica</a:t>
            </a:r>
            <a:r>
              <a:rPr lang="en-US" sz="1600" dirty="0" smtClean="0">
                <a:latin typeface="Book Antiqua" panose="02040602050305030304" pitchFamily="18" charset="0"/>
              </a:rPr>
              <a:t>:</a:t>
            </a:r>
          </a:p>
          <a:p>
            <a:pPr algn="just"/>
            <a:endParaRPr lang="en-US" sz="1600" b="1" dirty="0">
              <a:latin typeface="Book Antiqua" panose="02040602050305030304" pitchFamily="18" charset="0"/>
            </a:endParaRPr>
          </a:p>
          <a:p>
            <a:pPr marL="285750" lvl="0" indent="-285750">
              <a:buFont typeface="Arial" panose="020B0604020202020204" pitchFamily="34" charset="0"/>
              <a:buChar char="•"/>
            </a:pPr>
            <a:r>
              <a:rPr lang="es-EC" sz="1600" dirty="0">
                <a:latin typeface="Book Antiqua" panose="02040602050305030304" pitchFamily="18" charset="0"/>
              </a:rPr>
              <a:t>Marca UPS: APC</a:t>
            </a:r>
          </a:p>
          <a:p>
            <a:pPr marL="285750" lvl="0" indent="-285750">
              <a:buFont typeface="Arial" panose="020B0604020202020204" pitchFamily="34" charset="0"/>
              <a:buChar char="•"/>
            </a:pPr>
            <a:r>
              <a:rPr lang="es-EC" sz="1600" dirty="0">
                <a:latin typeface="Book Antiqua" panose="02040602050305030304" pitchFamily="18" charset="0"/>
              </a:rPr>
              <a:t>Modelo UPS: SYH4K6RMT-P1</a:t>
            </a:r>
          </a:p>
          <a:p>
            <a:pPr marL="285750" lvl="0" indent="-285750">
              <a:buFont typeface="Arial" panose="020B0604020202020204" pitchFamily="34" charset="0"/>
              <a:buChar char="•"/>
            </a:pPr>
            <a:r>
              <a:rPr lang="es-EC" sz="1600" dirty="0">
                <a:latin typeface="Book Antiqua" panose="02040602050305030304" pitchFamily="18" charset="0"/>
              </a:rPr>
              <a:t>Tipo: </a:t>
            </a:r>
            <a:r>
              <a:rPr lang="es-EC" sz="1600" dirty="0" err="1">
                <a:latin typeface="Book Antiqua" panose="02040602050305030304" pitchFamily="18" charset="0"/>
              </a:rPr>
              <a:t>On</a:t>
            </a:r>
            <a:r>
              <a:rPr lang="es-EC" sz="1600" dirty="0">
                <a:latin typeface="Book Antiqua" panose="02040602050305030304" pitchFamily="18" charset="0"/>
              </a:rPr>
              <a:t> - Line</a:t>
            </a:r>
          </a:p>
          <a:p>
            <a:pPr marL="285750" lvl="0" indent="-285750">
              <a:buFont typeface="Arial" panose="020B0604020202020204" pitchFamily="34" charset="0"/>
              <a:buChar char="•"/>
            </a:pPr>
            <a:r>
              <a:rPr lang="es-EC" sz="1600" dirty="0">
                <a:latin typeface="Book Antiqua" panose="02040602050305030304" pitchFamily="18" charset="0"/>
              </a:rPr>
              <a:t>Potencia: 4.2KW / 6KVA</a:t>
            </a:r>
          </a:p>
          <a:p>
            <a:pPr marL="285750" lvl="0" indent="-285750">
              <a:buFont typeface="Arial" panose="020B0604020202020204" pitchFamily="34" charset="0"/>
              <a:buChar char="•"/>
            </a:pPr>
            <a:r>
              <a:rPr lang="es-EC" sz="1600" dirty="0">
                <a:latin typeface="Book Antiqua" panose="02040602050305030304" pitchFamily="18" charset="0"/>
              </a:rPr>
              <a:t>Tensión de entrada: 209.3VAC – 1 Fase – 3 Hilos (2L + GND)</a:t>
            </a:r>
          </a:p>
          <a:p>
            <a:pPr marL="285750" lvl="0" indent="-285750">
              <a:buFont typeface="Arial" panose="020B0604020202020204" pitchFamily="34" charset="0"/>
              <a:buChar char="•"/>
            </a:pPr>
            <a:r>
              <a:rPr lang="es-EC" sz="1600" dirty="0">
                <a:latin typeface="Book Antiqua" panose="02040602050305030304" pitchFamily="18" charset="0"/>
              </a:rPr>
              <a:t>Tensión de Salida: 121/209.3VAC – 1 Fase – 4 Hilos (2L + N +GND)</a:t>
            </a:r>
          </a:p>
          <a:p>
            <a:pPr marL="285750" lvl="0" indent="-285750">
              <a:buFont typeface="Arial" panose="020B0604020202020204" pitchFamily="34" charset="0"/>
              <a:buChar char="•"/>
            </a:pPr>
            <a:r>
              <a:rPr lang="es-EC" sz="1600" dirty="0">
                <a:latin typeface="Book Antiqua" panose="02040602050305030304" pitchFamily="18" charset="0"/>
              </a:rPr>
              <a:t>Tiempo de autonomía: </a:t>
            </a:r>
            <a:r>
              <a:rPr lang="es-EC" sz="1600" dirty="0" smtClean="0">
                <a:latin typeface="Book Antiqua" panose="02040602050305030304" pitchFamily="18" charset="0"/>
              </a:rPr>
              <a:t>336’</a:t>
            </a:r>
            <a:r>
              <a:rPr lang="es-EC" sz="1600" dirty="0" smtClean="0">
                <a:latin typeface="Book Antiqua" panose="02040602050305030304" pitchFamily="18" charset="0"/>
              </a:rPr>
              <a:t> </a:t>
            </a:r>
            <a:r>
              <a:rPr lang="es-EC" sz="1600" dirty="0">
                <a:latin typeface="Book Antiqua" panose="02040602050305030304" pitchFamily="18" charset="0"/>
              </a:rPr>
              <a:t>@ </a:t>
            </a:r>
            <a:r>
              <a:rPr lang="es-EC" sz="1600" dirty="0" smtClean="0">
                <a:latin typeface="Book Antiqua" panose="02040602050305030304" pitchFamily="18" charset="0"/>
              </a:rPr>
              <a:t>1500W </a:t>
            </a:r>
            <a:r>
              <a:rPr lang="es-EC" sz="1600" dirty="0">
                <a:latin typeface="Book Antiqua" panose="02040602050305030304" pitchFamily="18" charset="0"/>
              </a:rPr>
              <a:t>de carga</a:t>
            </a:r>
            <a:r>
              <a:rPr lang="es-EC" sz="1600" dirty="0" smtClean="0">
                <a:latin typeface="Book Antiqua" panose="02040602050305030304" pitchFamily="18" charset="0"/>
              </a:rPr>
              <a:t>.</a:t>
            </a:r>
            <a:endParaRPr lang="es-EC" sz="1600" dirty="0">
              <a:latin typeface="Book Antiqua" panose="02040602050305030304" pitchFamily="18" charset="0"/>
            </a:endParaRPr>
          </a:p>
        </p:txBody>
      </p:sp>
    </p:spTree>
    <p:extLst>
      <p:ext uri="{BB962C8B-B14F-4D97-AF65-F5344CB8AC3E}">
        <p14:creationId xmlns:p14="http://schemas.microsoft.com/office/powerpoint/2010/main" val="2962520042"/>
      </p:ext>
    </p:extLst>
  </p:cSld>
  <p:clrMapOvr>
    <a:masterClrMapping/>
  </p:clrMapOvr>
  <p:transition spd="med">
    <p:pull dir="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24744"/>
            <a:ext cx="7344816" cy="5509200"/>
          </a:xfrm>
          <a:prstGeom prst="rect">
            <a:avLst/>
          </a:prstGeom>
          <a:noFill/>
        </p:spPr>
        <p:txBody>
          <a:bodyPr wrap="square" rtlCol="0">
            <a:spAutoFit/>
          </a:bodyPr>
          <a:lstStyle/>
          <a:p>
            <a:pPr algn="just"/>
            <a:r>
              <a:rPr lang="en-US" sz="1600" b="1" dirty="0">
                <a:latin typeface="Book Antiqua" panose="02040602050305030304" pitchFamily="18" charset="0"/>
              </a:rPr>
              <a:t>Especificación para </a:t>
            </a:r>
            <a:r>
              <a:rPr lang="en-US" sz="1600" b="1" dirty="0" err="1">
                <a:latin typeface="Book Antiqua" panose="02040602050305030304" pitchFamily="18" charset="0"/>
              </a:rPr>
              <a:t>respaldo</a:t>
            </a:r>
            <a:r>
              <a:rPr lang="en-US" sz="1600" b="1" dirty="0">
                <a:latin typeface="Book Antiqua" panose="02040602050305030304" pitchFamily="18" charset="0"/>
              </a:rPr>
              <a:t> de </a:t>
            </a:r>
            <a:r>
              <a:rPr lang="en-US" sz="1600" b="1" dirty="0" err="1" smtClean="0">
                <a:latin typeface="Book Antiqua" panose="02040602050305030304" pitchFamily="18" charset="0"/>
              </a:rPr>
              <a:t>energía</a:t>
            </a:r>
            <a:r>
              <a:rPr lang="en-US" sz="1600" b="1" dirty="0" smtClean="0">
                <a:latin typeface="Book Antiqua" panose="02040602050305030304" pitchFamily="18" charset="0"/>
              </a:rPr>
              <a:t> – Sistema VAC</a:t>
            </a:r>
          </a:p>
          <a:p>
            <a:pPr algn="just"/>
            <a:endParaRPr lang="en-US" sz="1600" b="1" dirty="0">
              <a:latin typeface="Book Antiqua" panose="02040602050305030304" pitchFamily="18" charset="0"/>
            </a:endParaRPr>
          </a:p>
          <a:p>
            <a:pPr algn="just"/>
            <a:r>
              <a:rPr lang="es-EC" sz="1600" dirty="0">
                <a:latin typeface="Book Antiqua" panose="02040602050305030304" pitchFamily="18" charset="0"/>
              </a:rPr>
              <a:t>El plazo de autonomía se logra adicionando al UPS APC SYH4K6RMT-P1, cuatro (4) módulos de baterías </a:t>
            </a:r>
            <a:r>
              <a:rPr lang="es-EC" sz="1600" dirty="0" smtClean="0">
                <a:latin typeface="Book Antiqua" panose="02040602050305030304" pitchFamily="18" charset="0"/>
              </a:rPr>
              <a:t>externas</a:t>
            </a:r>
            <a:r>
              <a:rPr lang="es-EC" sz="1600" dirty="0">
                <a:latin typeface="Book Antiqua" panose="02040602050305030304" pitchFamily="18" charset="0"/>
              </a:rPr>
              <a:t>.</a:t>
            </a:r>
          </a:p>
          <a:p>
            <a:pPr algn="just"/>
            <a:endParaRPr lang="en-US" sz="1600" b="1" dirty="0" smtClean="0">
              <a:latin typeface="Book Antiqua" panose="02040602050305030304" pitchFamily="18" charset="0"/>
            </a:endParaRPr>
          </a:p>
          <a:p>
            <a:r>
              <a:rPr lang="es-EC" sz="1600" dirty="0">
                <a:latin typeface="Book Antiqua" panose="02040602050305030304" pitchFamily="18" charset="0"/>
              </a:rPr>
              <a:t>Las características del módulo de baterías que trabaja junto con el UPS son:</a:t>
            </a:r>
          </a:p>
          <a:p>
            <a:r>
              <a:rPr lang="es-EC" sz="1600" dirty="0">
                <a:latin typeface="Book Antiqua" panose="02040602050305030304" pitchFamily="18" charset="0"/>
              </a:rPr>
              <a:t> </a:t>
            </a:r>
          </a:p>
          <a:p>
            <a:pPr lvl="0"/>
            <a:r>
              <a:rPr lang="es-EC" sz="1600" dirty="0">
                <a:latin typeface="Book Antiqua" panose="02040602050305030304" pitchFamily="18" charset="0"/>
              </a:rPr>
              <a:t>Marca módulo de baterías externas: APC.</a:t>
            </a:r>
          </a:p>
          <a:p>
            <a:pPr lvl="0"/>
            <a:r>
              <a:rPr lang="es-EC" sz="1600" dirty="0">
                <a:latin typeface="Book Antiqua" panose="02040602050305030304" pitchFamily="18" charset="0"/>
              </a:rPr>
              <a:t>Modelo módulo de baterías externas: SYRMXR4B4.</a:t>
            </a:r>
          </a:p>
          <a:p>
            <a:pPr lvl="0"/>
            <a:r>
              <a:rPr lang="es-EC" sz="1600" dirty="0">
                <a:latin typeface="Book Antiqua" panose="02040602050305030304" pitchFamily="18" charset="0"/>
              </a:rPr>
              <a:t>Tipo de baterías: VRLA. </a:t>
            </a:r>
            <a:endParaRPr lang="es-EC" sz="1600" dirty="0" smtClean="0">
              <a:latin typeface="Book Antiqua" panose="02040602050305030304" pitchFamily="18" charset="0"/>
            </a:endParaRPr>
          </a:p>
          <a:p>
            <a:pPr lvl="0"/>
            <a:endParaRPr lang="en-US" sz="1600" dirty="0">
              <a:latin typeface="Book Antiqua" panose="02040602050305030304" pitchFamily="18" charset="0"/>
            </a:endParaRPr>
          </a:p>
          <a:p>
            <a:pPr lvl="0"/>
            <a:endParaRPr lang="en-US" sz="1600" dirty="0" smtClean="0">
              <a:latin typeface="Book Antiqua" panose="02040602050305030304" pitchFamily="18" charset="0"/>
            </a:endParaRPr>
          </a:p>
          <a:p>
            <a:pPr lvl="0"/>
            <a:endParaRPr lang="en-US" sz="1600" dirty="0">
              <a:latin typeface="Book Antiqua" panose="02040602050305030304" pitchFamily="18" charset="0"/>
            </a:endParaRPr>
          </a:p>
          <a:p>
            <a:pPr lvl="0"/>
            <a:endParaRPr lang="en-US" sz="1600" dirty="0" smtClean="0">
              <a:latin typeface="Book Antiqua" panose="02040602050305030304" pitchFamily="18" charset="0"/>
            </a:endParaRPr>
          </a:p>
          <a:p>
            <a:pPr lvl="0"/>
            <a:endParaRPr lang="en-US" sz="1600" dirty="0">
              <a:latin typeface="Book Antiqua" panose="02040602050305030304" pitchFamily="18" charset="0"/>
            </a:endParaRPr>
          </a:p>
          <a:p>
            <a:pPr lvl="0"/>
            <a:endParaRPr lang="en-US" sz="1600" dirty="0" smtClean="0">
              <a:latin typeface="Book Antiqua" panose="02040602050305030304" pitchFamily="18" charset="0"/>
            </a:endParaRPr>
          </a:p>
          <a:p>
            <a:pPr lvl="0"/>
            <a:endParaRPr lang="en-US" sz="1600" dirty="0">
              <a:latin typeface="Book Antiqua" panose="02040602050305030304" pitchFamily="18" charset="0"/>
            </a:endParaRPr>
          </a:p>
          <a:p>
            <a:pPr lvl="0"/>
            <a:endParaRPr lang="en-US" sz="1600" dirty="0" smtClean="0">
              <a:latin typeface="Book Antiqua" panose="02040602050305030304" pitchFamily="18" charset="0"/>
            </a:endParaRPr>
          </a:p>
          <a:p>
            <a:endParaRPr lang="es-EC" sz="1600" b="1" dirty="0" smtClean="0">
              <a:latin typeface="Book Antiqua" panose="02040602050305030304" pitchFamily="18" charset="0"/>
            </a:endParaRPr>
          </a:p>
          <a:p>
            <a:endParaRPr lang="es-EC" sz="1600" b="1" dirty="0">
              <a:latin typeface="Book Antiqua" panose="02040602050305030304" pitchFamily="18" charset="0"/>
            </a:endParaRPr>
          </a:p>
          <a:p>
            <a:endParaRPr lang="es-EC" sz="1600" b="1" dirty="0" smtClean="0">
              <a:latin typeface="Book Antiqua" panose="02040602050305030304" pitchFamily="18" charset="0"/>
            </a:endParaRPr>
          </a:p>
          <a:p>
            <a:r>
              <a:rPr lang="es-EC" sz="1600" b="1" dirty="0" smtClean="0">
                <a:latin typeface="Book Antiqua" panose="02040602050305030304" pitchFamily="18" charset="0"/>
              </a:rPr>
              <a:t>Tiempo </a:t>
            </a:r>
            <a:r>
              <a:rPr lang="es-EC" sz="1600" b="1" dirty="0">
                <a:latin typeface="Book Antiqua" panose="02040602050305030304" pitchFamily="18" charset="0"/>
              </a:rPr>
              <a:t>de Autonomía de UPS SYH4K6RMT-P1 con 4 módulos </a:t>
            </a:r>
            <a:r>
              <a:rPr lang="es-EC" sz="1600" b="1" dirty="0" smtClean="0">
                <a:latin typeface="Book Antiqua" panose="02040602050305030304" pitchFamily="18" charset="0"/>
              </a:rPr>
              <a:t>SYRMXR4B4</a:t>
            </a:r>
            <a:endParaRPr lang="es-EC" sz="1600" b="1" dirty="0">
              <a:latin typeface="Book Antiqua" panose="02040602050305030304" pitchFamily="18" charset="0"/>
            </a:endParaRPr>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801" y="3583730"/>
            <a:ext cx="4867647" cy="2653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8840937"/>
      </p:ext>
    </p:extLst>
  </p:cSld>
  <p:clrMapOvr>
    <a:masterClrMapping/>
  </p:clrMapOvr>
  <p:transition spd="med">
    <p:pull dir="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68760"/>
            <a:ext cx="7344816" cy="3293209"/>
          </a:xfrm>
          <a:prstGeom prst="rect">
            <a:avLst/>
          </a:prstGeom>
          <a:noFill/>
        </p:spPr>
        <p:txBody>
          <a:bodyPr wrap="square" rtlCol="0">
            <a:spAutoFit/>
          </a:bodyPr>
          <a:lstStyle/>
          <a:p>
            <a:pPr algn="just"/>
            <a:r>
              <a:rPr lang="en-US" sz="1600" b="1" dirty="0">
                <a:latin typeface="Book Antiqua" panose="02040602050305030304" pitchFamily="18" charset="0"/>
              </a:rPr>
              <a:t>Especificación para </a:t>
            </a:r>
            <a:r>
              <a:rPr lang="en-US" sz="1600" b="1" dirty="0" err="1">
                <a:latin typeface="Book Antiqua" panose="02040602050305030304" pitchFamily="18" charset="0"/>
              </a:rPr>
              <a:t>respaldo</a:t>
            </a:r>
            <a:r>
              <a:rPr lang="en-US" sz="1600" b="1" dirty="0">
                <a:latin typeface="Book Antiqua" panose="02040602050305030304" pitchFamily="18" charset="0"/>
              </a:rPr>
              <a:t> de </a:t>
            </a:r>
            <a:r>
              <a:rPr lang="en-US" sz="1600" b="1" dirty="0" err="1" smtClean="0">
                <a:latin typeface="Book Antiqua" panose="02040602050305030304" pitchFamily="18" charset="0"/>
              </a:rPr>
              <a:t>energía</a:t>
            </a:r>
            <a:r>
              <a:rPr lang="en-US" sz="1600" b="1" dirty="0" smtClean="0">
                <a:latin typeface="Book Antiqua" panose="02040602050305030304" pitchFamily="18" charset="0"/>
              </a:rPr>
              <a:t> – Sistema VDC</a:t>
            </a:r>
          </a:p>
          <a:p>
            <a:pPr algn="just"/>
            <a:endParaRPr lang="en-US" sz="1600" b="1" dirty="0">
              <a:latin typeface="Book Antiqua" panose="02040602050305030304" pitchFamily="18" charset="0"/>
            </a:endParaRPr>
          </a:p>
          <a:p>
            <a:pPr algn="just"/>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endParaRPr lang="en-US" sz="1600" b="1" dirty="0" smtClean="0">
              <a:latin typeface="Book Antiqua" panose="02040602050305030304" pitchFamily="18" charset="0"/>
            </a:endParaRPr>
          </a:p>
          <a:p>
            <a:pPr algn="just"/>
            <a:endParaRPr lang="en-US" sz="1600" b="1" dirty="0" smtClean="0">
              <a:latin typeface="Book Antiqua" panose="02040602050305030304" pitchFamily="18" charset="0"/>
            </a:endParaRPr>
          </a:p>
          <a:p>
            <a:pPr algn="just"/>
            <a:r>
              <a:rPr lang="es-EC" sz="1600" dirty="0" smtClean="0">
                <a:latin typeface="Book Antiqua" panose="02040602050305030304" pitchFamily="18" charset="0"/>
              </a:rPr>
              <a:t>Por </a:t>
            </a:r>
            <a:r>
              <a:rPr lang="es-EC" sz="1600" dirty="0">
                <a:latin typeface="Book Antiqua" panose="02040602050305030304" pitchFamily="18" charset="0"/>
              </a:rPr>
              <a:t>limitante comercial </a:t>
            </a:r>
            <a:r>
              <a:rPr lang="es-EC" sz="1600" dirty="0" smtClean="0">
                <a:latin typeface="Book Antiqua" panose="02040602050305030304" pitchFamily="18" charset="0"/>
              </a:rPr>
              <a:t>es necesario especificar el </a:t>
            </a:r>
            <a:r>
              <a:rPr lang="es-EC" sz="1600" dirty="0" err="1" smtClean="0">
                <a:latin typeface="Book Antiqua" panose="02040602050305030304" pitchFamily="18" charset="0"/>
              </a:rPr>
              <a:t>rectifcador</a:t>
            </a:r>
            <a:r>
              <a:rPr lang="es-EC" sz="1600" dirty="0" smtClean="0">
                <a:latin typeface="Book Antiqua" panose="02040602050305030304" pitchFamily="18" charset="0"/>
              </a:rPr>
              <a:t> – cargador en  10KVA.  El </a:t>
            </a:r>
            <a:r>
              <a:rPr lang="es-EC" sz="1600" dirty="0">
                <a:latin typeface="Book Antiqua" panose="02040602050305030304" pitchFamily="18" charset="0"/>
              </a:rPr>
              <a:t>sistema de respaldo VDC tiene una demanda de energía acorde a:</a:t>
            </a:r>
          </a:p>
          <a:p>
            <a:pPr algn="just"/>
            <a:endParaRPr lang="en-US" sz="1600" b="1" dirty="0" smtClean="0">
              <a:latin typeface="Book Antiqua" panose="02040602050305030304" pitchFamily="18" charset="0"/>
            </a:endParaRP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133" y="1700808"/>
            <a:ext cx="32670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4495378"/>
            <a:ext cx="4391025"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584002"/>
      </p:ext>
    </p:extLst>
  </p:cSld>
  <p:clrMapOvr>
    <a:masterClrMapping/>
  </p:clrMapOvr>
  <p:transition spd="med">
    <p:pull dir="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341343"/>
            <a:ext cx="7344816" cy="5509200"/>
          </a:xfrm>
          <a:prstGeom prst="rect">
            <a:avLst/>
          </a:prstGeom>
          <a:noFill/>
        </p:spPr>
        <p:txBody>
          <a:bodyPr wrap="square" rtlCol="0">
            <a:spAutoFit/>
          </a:bodyPr>
          <a:lstStyle/>
          <a:p>
            <a:pPr algn="just"/>
            <a:r>
              <a:rPr lang="en-US" sz="1600" b="1" dirty="0">
                <a:latin typeface="Book Antiqua" panose="02040602050305030304" pitchFamily="18" charset="0"/>
              </a:rPr>
              <a:t>Especificación para </a:t>
            </a:r>
            <a:r>
              <a:rPr lang="en-US" sz="1600" b="1" dirty="0" err="1">
                <a:latin typeface="Book Antiqua" panose="02040602050305030304" pitchFamily="18" charset="0"/>
              </a:rPr>
              <a:t>respaldo</a:t>
            </a:r>
            <a:r>
              <a:rPr lang="en-US" sz="1600" b="1" dirty="0">
                <a:latin typeface="Book Antiqua" panose="02040602050305030304" pitchFamily="18" charset="0"/>
              </a:rPr>
              <a:t> de </a:t>
            </a:r>
            <a:r>
              <a:rPr lang="en-US" sz="1600" b="1" dirty="0" err="1" smtClean="0">
                <a:latin typeface="Book Antiqua" panose="02040602050305030304" pitchFamily="18" charset="0"/>
              </a:rPr>
              <a:t>energía</a:t>
            </a:r>
            <a:r>
              <a:rPr lang="en-US" sz="1600" b="1" dirty="0" smtClean="0">
                <a:latin typeface="Book Antiqua" panose="02040602050305030304" pitchFamily="18" charset="0"/>
              </a:rPr>
              <a:t> – Sistema VDC - </a:t>
            </a:r>
            <a:r>
              <a:rPr lang="en-US" sz="1600" b="1" dirty="0" err="1" smtClean="0">
                <a:latin typeface="Book Antiqua" panose="02040602050305030304" pitchFamily="18" charset="0"/>
              </a:rPr>
              <a:t>Rectificador</a:t>
            </a:r>
            <a:r>
              <a:rPr lang="en-US" sz="1600" b="1" dirty="0" smtClean="0">
                <a:latin typeface="Book Antiqua" panose="02040602050305030304" pitchFamily="18" charset="0"/>
              </a:rPr>
              <a:t> </a:t>
            </a:r>
            <a:r>
              <a:rPr lang="en-US" sz="1600" b="1" dirty="0" err="1" smtClean="0">
                <a:latin typeface="Book Antiqua" panose="02040602050305030304" pitchFamily="18" charset="0"/>
              </a:rPr>
              <a:t>Cargador</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marL="285750" lvl="0" indent="-285750">
              <a:buFont typeface="Arial" panose="020B0604020202020204" pitchFamily="34" charset="0"/>
              <a:buChar char="•"/>
            </a:pPr>
            <a:endParaRPr lang="es-EC" sz="1600" b="1" dirty="0" smtClean="0">
              <a:latin typeface="Book Antiqua" panose="02040602050305030304" pitchFamily="18" charset="0"/>
            </a:endParaRPr>
          </a:p>
          <a:p>
            <a:pPr marL="285750" lvl="0" indent="-285750">
              <a:buFont typeface="Arial" panose="020B0604020202020204" pitchFamily="34" charset="0"/>
              <a:buChar char="•"/>
            </a:pPr>
            <a:endParaRPr lang="es-EC" sz="1600" b="1" dirty="0">
              <a:latin typeface="Book Antiqua" panose="02040602050305030304" pitchFamily="18" charset="0"/>
            </a:endParaRPr>
          </a:p>
          <a:p>
            <a:pPr marL="285750" lvl="0" indent="-285750">
              <a:buFont typeface="Arial" panose="020B0604020202020204" pitchFamily="34" charset="0"/>
              <a:buChar char="•"/>
            </a:pPr>
            <a:endParaRPr lang="es-EC" sz="1600" b="1" dirty="0" smtClean="0">
              <a:latin typeface="Book Antiqua" panose="02040602050305030304" pitchFamily="18" charset="0"/>
            </a:endParaRPr>
          </a:p>
          <a:p>
            <a:pPr marL="285750" lvl="0" indent="-285750">
              <a:buFont typeface="Arial" panose="020B0604020202020204" pitchFamily="34" charset="0"/>
              <a:buChar char="•"/>
            </a:pPr>
            <a:endParaRPr lang="es-EC" sz="1600" b="1" dirty="0">
              <a:latin typeface="Book Antiqua" panose="02040602050305030304" pitchFamily="18" charset="0"/>
            </a:endParaRPr>
          </a:p>
          <a:p>
            <a:pPr marL="285750" lvl="0" indent="-285750">
              <a:buFont typeface="Arial" panose="020B0604020202020204" pitchFamily="34" charset="0"/>
              <a:buChar char="•"/>
            </a:pPr>
            <a:endParaRPr lang="es-EC" sz="1600" b="1" dirty="0" smtClean="0">
              <a:latin typeface="Book Antiqua" panose="02040602050305030304" pitchFamily="18" charset="0"/>
            </a:endParaRPr>
          </a:p>
          <a:p>
            <a:pPr marL="285750" lvl="0" indent="-285750">
              <a:buFont typeface="Arial" panose="020B0604020202020204" pitchFamily="34" charset="0"/>
              <a:buChar char="•"/>
            </a:pPr>
            <a:r>
              <a:rPr lang="es-EC" sz="1600" b="1" dirty="0" smtClean="0">
                <a:latin typeface="Book Antiqua" panose="02040602050305030304" pitchFamily="18" charset="0"/>
              </a:rPr>
              <a:t>Marca</a:t>
            </a:r>
            <a:r>
              <a:rPr lang="es-EC" sz="1600" b="1" dirty="0">
                <a:latin typeface="Book Antiqua" panose="02040602050305030304" pitchFamily="18" charset="0"/>
              </a:rPr>
              <a:t>:</a:t>
            </a:r>
            <a:r>
              <a:rPr lang="es-EC" sz="1600" dirty="0">
                <a:latin typeface="Book Antiqua" panose="02040602050305030304" pitchFamily="18" charset="0"/>
              </a:rPr>
              <a:t> Fabricación Nacional.</a:t>
            </a:r>
          </a:p>
          <a:p>
            <a:pPr marL="285750" lvl="0" indent="-285750">
              <a:buFont typeface="Arial" panose="020B0604020202020204" pitchFamily="34" charset="0"/>
              <a:buChar char="•"/>
            </a:pPr>
            <a:r>
              <a:rPr lang="es-EC" sz="1600" b="1" dirty="0">
                <a:latin typeface="Book Antiqua" panose="02040602050305030304" pitchFamily="18" charset="0"/>
              </a:rPr>
              <a:t>Tipo:</a:t>
            </a:r>
            <a:r>
              <a:rPr lang="es-EC" sz="1600" dirty="0">
                <a:latin typeface="Book Antiqua" panose="02040602050305030304" pitchFamily="18" charset="0"/>
              </a:rPr>
              <a:t> Control / Rectificador 209.3VAC @ 125VDC.</a:t>
            </a:r>
          </a:p>
          <a:p>
            <a:pPr marL="285750" lvl="0" indent="-285750">
              <a:buFont typeface="Arial" panose="020B0604020202020204" pitchFamily="34" charset="0"/>
              <a:buChar char="•"/>
            </a:pPr>
            <a:r>
              <a:rPr lang="es-EC" sz="1600" b="1" dirty="0">
                <a:latin typeface="Book Antiqua" panose="02040602050305030304" pitchFamily="18" charset="0"/>
              </a:rPr>
              <a:t>Potencia:</a:t>
            </a:r>
            <a:r>
              <a:rPr lang="es-EC" sz="1600" dirty="0">
                <a:latin typeface="Book Antiqua" panose="02040602050305030304" pitchFamily="18" charset="0"/>
              </a:rPr>
              <a:t> 10KVA.</a:t>
            </a:r>
          </a:p>
          <a:p>
            <a:pPr marL="285750" lvl="0" indent="-285750">
              <a:buFont typeface="Arial" panose="020B0604020202020204" pitchFamily="34" charset="0"/>
              <a:buChar char="•"/>
            </a:pPr>
            <a:r>
              <a:rPr lang="es-EC" sz="1600" b="1" dirty="0">
                <a:latin typeface="Book Antiqua" panose="02040602050305030304" pitchFamily="18" charset="0"/>
              </a:rPr>
              <a:t>Tensión de entrada:</a:t>
            </a:r>
            <a:r>
              <a:rPr lang="es-EC" sz="1600" dirty="0">
                <a:latin typeface="Book Antiqua" panose="02040602050305030304" pitchFamily="18" charset="0"/>
              </a:rPr>
              <a:t> 209.3VAC – 1 Fase – 3 Hilos (Disyuntor 60A – 2P).</a:t>
            </a:r>
          </a:p>
          <a:p>
            <a:pPr marL="285750" lvl="0" indent="-285750">
              <a:buFont typeface="Arial" panose="020B0604020202020204" pitchFamily="34" charset="0"/>
              <a:buChar char="•"/>
            </a:pPr>
            <a:r>
              <a:rPr lang="es-EC" sz="1600" b="1" dirty="0">
                <a:latin typeface="Book Antiqua" panose="02040602050305030304" pitchFamily="18" charset="0"/>
              </a:rPr>
              <a:t>Tensión de salida: </a:t>
            </a:r>
            <a:r>
              <a:rPr lang="es-EC" sz="1600" dirty="0">
                <a:latin typeface="Book Antiqua" panose="02040602050305030304" pitchFamily="18" charset="0"/>
              </a:rPr>
              <a:t>125VDC – 2 Hilos (Disyuntor 100A – 2P).</a:t>
            </a:r>
          </a:p>
          <a:p>
            <a:pPr marL="285750" lvl="0" indent="-285750">
              <a:buFont typeface="Arial" panose="020B0604020202020204" pitchFamily="34" charset="0"/>
              <a:buChar char="•"/>
            </a:pPr>
            <a:r>
              <a:rPr lang="en-US" sz="1600" b="1" dirty="0" err="1">
                <a:latin typeface="Book Antiqua" panose="02040602050305030304" pitchFamily="18" charset="0"/>
              </a:rPr>
              <a:t>Protecciones</a:t>
            </a:r>
            <a:r>
              <a:rPr lang="en-US" sz="1600" b="1" dirty="0">
                <a:latin typeface="Book Antiqua" panose="02040602050305030304" pitchFamily="18" charset="0"/>
              </a:rPr>
              <a:t>:</a:t>
            </a:r>
            <a:r>
              <a:rPr lang="en-US" sz="1600" dirty="0">
                <a:latin typeface="Book Antiqua" panose="02040602050305030304" pitchFamily="18" charset="0"/>
              </a:rPr>
              <a:t> Input </a:t>
            </a:r>
            <a:r>
              <a:rPr lang="en-US" sz="1600" dirty="0" err="1">
                <a:latin typeface="Book Antiqua" panose="02040602050305030304" pitchFamily="18" charset="0"/>
              </a:rPr>
              <a:t>Batt</a:t>
            </a:r>
            <a:r>
              <a:rPr lang="en-US" sz="1600" dirty="0">
                <a:latin typeface="Book Antiqua" panose="02040602050305030304" pitchFamily="18" charset="0"/>
              </a:rPr>
              <a:t> Charger 1 (</a:t>
            </a:r>
            <a:r>
              <a:rPr lang="en-US" sz="1600" dirty="0" err="1">
                <a:latin typeface="Book Antiqua" panose="02040602050305030304" pitchFamily="18" charset="0"/>
              </a:rPr>
              <a:t>Disyuntor</a:t>
            </a:r>
            <a:r>
              <a:rPr lang="en-US" sz="1600" dirty="0">
                <a:latin typeface="Book Antiqua" panose="02040602050305030304" pitchFamily="18" charset="0"/>
              </a:rPr>
              <a:t> 32A – 2P), Input </a:t>
            </a:r>
            <a:r>
              <a:rPr lang="en-US" sz="1600" dirty="0" err="1">
                <a:latin typeface="Book Antiqua" panose="02040602050305030304" pitchFamily="18" charset="0"/>
              </a:rPr>
              <a:t>Batt</a:t>
            </a:r>
            <a:r>
              <a:rPr lang="en-US" sz="1600" dirty="0">
                <a:latin typeface="Book Antiqua" panose="02040602050305030304" pitchFamily="18" charset="0"/>
              </a:rPr>
              <a:t> Charger 2 (</a:t>
            </a:r>
            <a:r>
              <a:rPr lang="en-US" sz="1600" dirty="0" err="1">
                <a:latin typeface="Book Antiqua" panose="02040602050305030304" pitchFamily="18" charset="0"/>
              </a:rPr>
              <a:t>Disyuntor</a:t>
            </a:r>
            <a:r>
              <a:rPr lang="en-US" sz="1600" dirty="0">
                <a:latin typeface="Book Antiqua" panose="02040602050305030304" pitchFamily="18" charset="0"/>
              </a:rPr>
              <a:t> 32A – 2P), Input </a:t>
            </a:r>
            <a:r>
              <a:rPr lang="en-US" sz="1600" dirty="0" err="1">
                <a:latin typeface="Book Antiqua" panose="02040602050305030304" pitchFamily="18" charset="0"/>
              </a:rPr>
              <a:t>Batt</a:t>
            </a:r>
            <a:r>
              <a:rPr lang="en-US" sz="1600" dirty="0">
                <a:latin typeface="Book Antiqua" panose="02040602050305030304" pitchFamily="18" charset="0"/>
              </a:rPr>
              <a:t> Array (</a:t>
            </a:r>
            <a:r>
              <a:rPr lang="en-US" sz="1600" dirty="0" err="1">
                <a:latin typeface="Book Antiqua" panose="02040602050305030304" pitchFamily="18" charset="0"/>
              </a:rPr>
              <a:t>Disyuntor</a:t>
            </a:r>
            <a:r>
              <a:rPr lang="en-US" sz="1600" dirty="0">
                <a:latin typeface="Book Antiqua" panose="02040602050305030304" pitchFamily="18" charset="0"/>
              </a:rPr>
              <a:t> 100A – 2P).</a:t>
            </a:r>
            <a:endParaRPr lang="es-EC" sz="1600" dirty="0">
              <a:latin typeface="Book Antiqua" panose="02040602050305030304" pitchFamily="18" charset="0"/>
            </a:endParaRPr>
          </a:p>
          <a:p>
            <a:pPr algn="just"/>
            <a:endParaRPr lang="en-US" sz="1600" b="1" dirty="0" smtClean="0">
              <a:latin typeface="Book Antiqua" panose="02040602050305030304" pitchFamily="18" charset="0"/>
            </a:endParaRPr>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4497" y="2060848"/>
            <a:ext cx="5191839" cy="2592288"/>
          </a:xfrm>
          <a:prstGeom prst="rect">
            <a:avLst/>
          </a:prstGeom>
          <a:noFill/>
          <a:ln>
            <a:noFill/>
          </a:ln>
        </p:spPr>
      </p:pic>
    </p:spTree>
    <p:extLst>
      <p:ext uri="{BB962C8B-B14F-4D97-AF65-F5344CB8AC3E}">
        <p14:creationId xmlns:p14="http://schemas.microsoft.com/office/powerpoint/2010/main" val="2501807204"/>
      </p:ext>
    </p:extLst>
  </p:cSld>
  <p:clrMapOvr>
    <a:masterClrMapping/>
  </p:clrMapOvr>
  <p:transition spd="med">
    <p:pull dir="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14 CuadroTexto"/>
              <p:cNvSpPr txBox="1"/>
              <p:nvPr/>
            </p:nvSpPr>
            <p:spPr>
              <a:xfrm>
                <a:off x="1331640" y="1268760"/>
                <a:ext cx="7344816" cy="5283241"/>
              </a:xfrm>
              <a:prstGeom prst="rect">
                <a:avLst/>
              </a:prstGeom>
              <a:noFill/>
            </p:spPr>
            <p:txBody>
              <a:bodyPr wrap="square" rtlCol="0">
                <a:spAutoFit/>
              </a:bodyPr>
              <a:lstStyle/>
              <a:p>
                <a:pPr algn="just"/>
                <a:r>
                  <a:rPr lang="en-US" sz="1600" b="1" dirty="0">
                    <a:latin typeface="Book Antiqua" panose="02040602050305030304" pitchFamily="18" charset="0"/>
                  </a:rPr>
                  <a:t>Especificación para </a:t>
                </a:r>
                <a:r>
                  <a:rPr lang="en-US" sz="1600" b="1" dirty="0" err="1">
                    <a:latin typeface="Book Antiqua" panose="02040602050305030304" pitchFamily="18" charset="0"/>
                  </a:rPr>
                  <a:t>respaldo</a:t>
                </a:r>
                <a:r>
                  <a:rPr lang="en-US" sz="1600" b="1" dirty="0">
                    <a:latin typeface="Book Antiqua" panose="02040602050305030304" pitchFamily="18" charset="0"/>
                  </a:rPr>
                  <a:t> de </a:t>
                </a:r>
                <a:r>
                  <a:rPr lang="en-US" sz="1600" b="1" dirty="0" err="1" smtClean="0">
                    <a:latin typeface="Book Antiqua" panose="02040602050305030304" pitchFamily="18" charset="0"/>
                  </a:rPr>
                  <a:t>energía</a:t>
                </a:r>
                <a:r>
                  <a:rPr lang="en-US" sz="1600" b="1" dirty="0" smtClean="0">
                    <a:latin typeface="Book Antiqua" panose="02040602050305030304" pitchFamily="18" charset="0"/>
                  </a:rPr>
                  <a:t> – Sistema VDC – Banco de </a:t>
                </a:r>
                <a:r>
                  <a:rPr lang="en-US" sz="1600" b="1" dirty="0" err="1" smtClean="0">
                    <a:latin typeface="Book Antiqua" panose="02040602050305030304" pitchFamily="18" charset="0"/>
                  </a:rPr>
                  <a:t>Baterías</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marL="285750" lvl="0" indent="-285750" algn="just">
                  <a:buFont typeface="Arial" panose="020B0604020202020204" pitchFamily="34" charset="0"/>
                  <a:buChar char="•"/>
                </a:pPr>
                <a:r>
                  <a:rPr lang="es-EC" sz="1600" b="1" dirty="0" smtClean="0">
                    <a:latin typeface="Book Antiqua" panose="02040602050305030304" pitchFamily="18" charset="0"/>
                  </a:rPr>
                  <a:t>Potencia </a:t>
                </a:r>
                <a:r>
                  <a:rPr lang="es-EC" sz="1600" b="1" dirty="0">
                    <a:latin typeface="Book Antiqua" panose="02040602050305030304" pitchFamily="18" charset="0"/>
                  </a:rPr>
                  <a:t>del sistema:</a:t>
                </a:r>
                <a:r>
                  <a:rPr lang="es-EC" sz="1600" dirty="0">
                    <a:latin typeface="Book Antiqua" panose="02040602050305030304" pitchFamily="18" charset="0"/>
                  </a:rPr>
                  <a:t> 10KVA.</a:t>
                </a:r>
              </a:p>
              <a:p>
                <a:pPr marL="285750" lvl="0" indent="-285750" algn="just">
                  <a:buFont typeface="Arial" panose="020B0604020202020204" pitchFamily="34" charset="0"/>
                  <a:buChar char="•"/>
                </a:pPr>
                <a:r>
                  <a:rPr lang="es-EC" sz="1600" b="1" dirty="0">
                    <a:latin typeface="Book Antiqua" panose="02040602050305030304" pitchFamily="18" charset="0"/>
                  </a:rPr>
                  <a:t>Tensión nominal del sistema / Bus DC:</a:t>
                </a:r>
                <a:r>
                  <a:rPr lang="es-EC" sz="1600" dirty="0">
                    <a:latin typeface="Book Antiqua" panose="02040602050305030304" pitchFamily="18" charset="0"/>
                  </a:rPr>
                  <a:t> 125VDC.</a:t>
                </a:r>
              </a:p>
              <a:p>
                <a:pPr algn="just"/>
                <a:r>
                  <a:rPr lang="es-EC" sz="1600" dirty="0">
                    <a:latin typeface="Book Antiqua" panose="02040602050305030304" pitchFamily="18" charset="0"/>
                  </a:rPr>
                  <a:t> </a:t>
                </a:r>
              </a:p>
              <a:p>
                <a:pPr algn="just"/>
                <a:r>
                  <a:rPr lang="es-EC" sz="1600" dirty="0">
                    <a:latin typeface="Book Antiqua" panose="02040602050305030304" pitchFamily="18" charset="0"/>
                  </a:rPr>
                  <a:t>C</a:t>
                </a:r>
                <a:r>
                  <a:rPr lang="es-EC" sz="1600" dirty="0" smtClean="0">
                    <a:latin typeface="Book Antiqua" panose="02040602050305030304" pitchFamily="18" charset="0"/>
                  </a:rPr>
                  <a:t>orriente </a:t>
                </a:r>
                <a:r>
                  <a:rPr lang="es-EC" sz="1600" dirty="0">
                    <a:latin typeface="Book Antiqua" panose="02040602050305030304" pitchFamily="18" charset="0"/>
                  </a:rPr>
                  <a:t>generada por una carga de 10KVA a 125VDC.</a:t>
                </a:r>
              </a:p>
              <a:p>
                <a:pPr algn="just"/>
                <a:r>
                  <a:rPr lang="es-EC" sz="1600" dirty="0">
                    <a:latin typeface="Book Antiqua" panose="02040602050305030304" pitchFamily="18" charset="0"/>
                  </a:rPr>
                  <a:t> </a:t>
                </a:r>
              </a:p>
              <a:p>
                <a:pPr algn="just"/>
                <a14:m>
                  <m:oMathPara xmlns:m="http://schemas.openxmlformats.org/officeDocument/2006/math">
                    <m:oMathParaPr>
                      <m:jc m:val="centerGroup"/>
                    </m:oMathParaPr>
                    <m:oMath xmlns:m="http://schemas.openxmlformats.org/officeDocument/2006/math">
                      <m:r>
                        <m:rPr>
                          <m:sty m:val="p"/>
                        </m:rPr>
                        <a:rPr lang="es-EC" sz="1600">
                          <a:latin typeface="Cambria Math"/>
                        </a:rPr>
                        <m:t>Corriente</m:t>
                      </m:r>
                      <m:r>
                        <a:rPr lang="es-EC" sz="1600">
                          <a:latin typeface="Cambria Math"/>
                        </a:rPr>
                        <m:t> </m:t>
                      </m:r>
                      <m:d>
                        <m:dPr>
                          <m:ctrlPr>
                            <a:rPr lang="es-EC" sz="1600" i="1">
                              <a:latin typeface="Cambria Math"/>
                            </a:rPr>
                          </m:ctrlPr>
                        </m:dPr>
                        <m:e>
                          <m:r>
                            <m:rPr>
                              <m:sty m:val="p"/>
                            </m:rPr>
                            <a:rPr lang="es-EC" sz="1600">
                              <a:latin typeface="Cambria Math"/>
                            </a:rPr>
                            <m:t>A</m:t>
                          </m:r>
                        </m:e>
                      </m:d>
                      <m:r>
                        <a:rPr lang="es-EC" sz="1600">
                          <a:latin typeface="Cambria Math"/>
                        </a:rPr>
                        <m:t>=</m:t>
                      </m:r>
                      <m:f>
                        <m:fPr>
                          <m:ctrlPr>
                            <a:rPr lang="es-EC" sz="1600" i="1">
                              <a:latin typeface="Cambria Math"/>
                            </a:rPr>
                          </m:ctrlPr>
                        </m:fPr>
                        <m:num>
                          <m:r>
                            <m:rPr>
                              <m:sty m:val="p"/>
                            </m:rPr>
                            <a:rPr lang="es-EC" sz="1600">
                              <a:latin typeface="Cambria Math"/>
                            </a:rPr>
                            <m:t>Potencia</m:t>
                          </m:r>
                          <m:r>
                            <a:rPr lang="es-EC" sz="1600">
                              <a:latin typeface="Cambria Math"/>
                            </a:rPr>
                            <m:t> </m:t>
                          </m:r>
                          <m:d>
                            <m:dPr>
                              <m:ctrlPr>
                                <a:rPr lang="es-EC" sz="1600" i="1">
                                  <a:latin typeface="Cambria Math"/>
                                </a:rPr>
                              </m:ctrlPr>
                            </m:dPr>
                            <m:e>
                              <m:r>
                                <m:rPr>
                                  <m:sty m:val="p"/>
                                </m:rPr>
                                <a:rPr lang="es-EC" sz="1600">
                                  <a:latin typeface="Cambria Math"/>
                                </a:rPr>
                                <m:t>KVA</m:t>
                              </m:r>
                            </m:e>
                          </m:d>
                        </m:num>
                        <m:den>
                          <m:r>
                            <m:rPr>
                              <m:sty m:val="p"/>
                            </m:rPr>
                            <a:rPr lang="es-EC" sz="1600">
                              <a:latin typeface="Cambria Math"/>
                            </a:rPr>
                            <m:t>Tensi</m:t>
                          </m:r>
                          <m:r>
                            <a:rPr lang="es-EC" sz="1600">
                              <a:latin typeface="Cambria Math"/>
                            </a:rPr>
                            <m:t>ó</m:t>
                          </m:r>
                          <m:r>
                            <m:rPr>
                              <m:sty m:val="p"/>
                            </m:rPr>
                            <a:rPr lang="es-EC" sz="1600">
                              <a:latin typeface="Cambria Math"/>
                            </a:rPr>
                            <m:t>n</m:t>
                          </m:r>
                          <m:r>
                            <a:rPr lang="es-EC" sz="1600">
                              <a:latin typeface="Cambria Math"/>
                            </a:rPr>
                            <m:t> </m:t>
                          </m:r>
                          <m:d>
                            <m:dPr>
                              <m:ctrlPr>
                                <a:rPr lang="es-EC" sz="1600" i="1">
                                  <a:latin typeface="Cambria Math"/>
                                </a:rPr>
                              </m:ctrlPr>
                            </m:dPr>
                            <m:e>
                              <m:r>
                                <m:rPr>
                                  <m:sty m:val="p"/>
                                </m:rPr>
                                <a:rPr lang="es-EC" sz="1600">
                                  <a:latin typeface="Cambria Math"/>
                                </a:rPr>
                                <m:t>VDC</m:t>
                              </m:r>
                            </m:e>
                          </m:d>
                        </m:den>
                      </m:f>
                      <m:r>
                        <a:rPr lang="es-EC" sz="1600" i="1">
                          <a:latin typeface="Cambria Math"/>
                        </a:rPr>
                        <m:t>=</m:t>
                      </m:r>
                      <m:f>
                        <m:fPr>
                          <m:ctrlPr>
                            <a:rPr lang="es-EC" sz="1600" i="1">
                              <a:latin typeface="Cambria Math"/>
                            </a:rPr>
                          </m:ctrlPr>
                        </m:fPr>
                        <m:num>
                          <m:r>
                            <a:rPr lang="es-EC" sz="1600">
                              <a:latin typeface="Cambria Math"/>
                            </a:rPr>
                            <m:t>10 </m:t>
                          </m:r>
                          <m:d>
                            <m:dPr>
                              <m:ctrlPr>
                                <a:rPr lang="es-EC" sz="1600" i="1">
                                  <a:latin typeface="Cambria Math"/>
                                </a:rPr>
                              </m:ctrlPr>
                            </m:dPr>
                            <m:e>
                              <m:r>
                                <m:rPr>
                                  <m:sty m:val="p"/>
                                </m:rPr>
                                <a:rPr lang="es-EC" sz="1600">
                                  <a:latin typeface="Cambria Math"/>
                                </a:rPr>
                                <m:t>KVA</m:t>
                              </m:r>
                            </m:e>
                          </m:d>
                        </m:num>
                        <m:den>
                          <m:r>
                            <a:rPr lang="es-EC" sz="1600">
                              <a:latin typeface="Cambria Math"/>
                            </a:rPr>
                            <m:t>125 </m:t>
                          </m:r>
                          <m:d>
                            <m:dPr>
                              <m:ctrlPr>
                                <a:rPr lang="es-EC" sz="1600" i="1">
                                  <a:latin typeface="Cambria Math"/>
                                </a:rPr>
                              </m:ctrlPr>
                            </m:dPr>
                            <m:e>
                              <m:r>
                                <m:rPr>
                                  <m:sty m:val="p"/>
                                </m:rPr>
                                <a:rPr lang="es-EC" sz="1600">
                                  <a:latin typeface="Cambria Math"/>
                                </a:rPr>
                                <m:t>VDC</m:t>
                              </m:r>
                            </m:e>
                          </m:d>
                        </m:den>
                      </m:f>
                      <m:r>
                        <a:rPr lang="es-EC" sz="1600" i="1">
                          <a:latin typeface="Cambria Math"/>
                        </a:rPr>
                        <m:t>=80(</m:t>
                      </m:r>
                      <m:r>
                        <a:rPr lang="es-EC" sz="1600" i="1">
                          <a:latin typeface="Cambria Math"/>
                        </a:rPr>
                        <m:t>𝐴</m:t>
                      </m:r>
                      <m:r>
                        <a:rPr lang="es-EC" sz="1600" i="1">
                          <a:latin typeface="Cambria Math"/>
                        </a:rPr>
                        <m:t>) </m:t>
                      </m:r>
                    </m:oMath>
                  </m:oMathPara>
                </a14:m>
                <a:endParaRPr lang="es-EC" sz="1600" dirty="0" smtClean="0">
                  <a:latin typeface="Book Antiqua" panose="02040602050305030304" pitchFamily="18" charset="0"/>
                </a:endParaRPr>
              </a:p>
              <a:p>
                <a:pPr algn="just"/>
                <a:r>
                  <a:rPr lang="es-EC" sz="1600" dirty="0">
                    <a:latin typeface="Book Antiqua" panose="02040602050305030304" pitchFamily="18" charset="0"/>
                  </a:rPr>
                  <a:t>	</a:t>
                </a:r>
                <a:endParaRPr lang="es-EC" sz="1600" dirty="0" smtClean="0">
                  <a:latin typeface="Book Antiqua" panose="02040602050305030304" pitchFamily="18" charset="0"/>
                </a:endParaRPr>
              </a:p>
              <a:p>
                <a:pPr algn="just"/>
                <a:r>
                  <a:rPr lang="es-EC" sz="1600" dirty="0" smtClean="0">
                    <a:latin typeface="Book Antiqua" panose="02040602050305030304" pitchFamily="18" charset="0"/>
                  </a:rPr>
                  <a:t>La autonomía para </a:t>
                </a:r>
                <a:r>
                  <a:rPr lang="es-EC" sz="1600" dirty="0">
                    <a:latin typeface="Book Antiqua" panose="02040602050305030304" pitchFamily="18" charset="0"/>
                  </a:rPr>
                  <a:t>un sistema de respaldo de energía es de 1,5 horas, en tal motivo podemos calcular la energía que 80A generan en 1,5 horas.</a:t>
                </a:r>
              </a:p>
              <a:p>
                <a:pPr algn="just"/>
                <a:r>
                  <a:rPr lang="es-EC" sz="1600" dirty="0">
                    <a:latin typeface="Book Antiqua" panose="02040602050305030304" pitchFamily="18" charset="0"/>
                  </a:rPr>
                  <a:t> </a:t>
                </a:r>
              </a:p>
              <a:p>
                <a:pPr algn="just"/>
                <a14:m>
                  <m:oMathPara xmlns:m="http://schemas.openxmlformats.org/officeDocument/2006/math">
                    <m:oMathParaPr>
                      <m:jc m:val="centerGroup"/>
                    </m:oMathParaPr>
                    <m:oMath xmlns:m="http://schemas.openxmlformats.org/officeDocument/2006/math">
                      <m:r>
                        <m:rPr>
                          <m:sty m:val="p"/>
                        </m:rPr>
                        <a:rPr lang="es-EC" sz="1600">
                          <a:latin typeface="Cambria Math"/>
                        </a:rPr>
                        <m:t>Energ</m:t>
                      </m:r>
                      <m:r>
                        <a:rPr lang="es-EC" sz="1600">
                          <a:latin typeface="Cambria Math"/>
                        </a:rPr>
                        <m:t>í</m:t>
                      </m:r>
                      <m:r>
                        <m:rPr>
                          <m:sty m:val="p"/>
                        </m:rPr>
                        <a:rPr lang="es-EC" sz="1600">
                          <a:latin typeface="Cambria Math"/>
                        </a:rPr>
                        <m:t>a</m:t>
                      </m:r>
                      <m:r>
                        <a:rPr lang="es-EC" sz="1600">
                          <a:latin typeface="Cambria Math"/>
                        </a:rPr>
                        <m:t> </m:t>
                      </m:r>
                      <m:d>
                        <m:dPr>
                          <m:ctrlPr>
                            <a:rPr lang="es-EC" sz="1600" i="1">
                              <a:latin typeface="Cambria Math"/>
                            </a:rPr>
                          </m:ctrlPr>
                        </m:dPr>
                        <m:e>
                          <m:r>
                            <m:rPr>
                              <m:sty m:val="p"/>
                            </m:rPr>
                            <a:rPr lang="es-EC" sz="1600">
                              <a:latin typeface="Cambria Math"/>
                            </a:rPr>
                            <m:t>Ah</m:t>
                          </m:r>
                        </m:e>
                      </m:d>
                      <m:r>
                        <a:rPr lang="es-EC" sz="1600" i="1">
                          <a:latin typeface="Cambria Math"/>
                        </a:rPr>
                        <m:t>=</m:t>
                      </m:r>
                      <m:r>
                        <a:rPr lang="es-EC" sz="1600" i="1">
                          <a:latin typeface="Cambria Math"/>
                        </a:rPr>
                        <m:t>𝐶𝑜𝑟𝑟𝑖𝑒𝑛𝑡𝑒</m:t>
                      </m:r>
                      <m:d>
                        <m:dPr>
                          <m:ctrlPr>
                            <a:rPr lang="es-EC" sz="1600" i="1">
                              <a:latin typeface="Cambria Math"/>
                            </a:rPr>
                          </m:ctrlPr>
                        </m:dPr>
                        <m:e>
                          <m:r>
                            <a:rPr lang="es-EC" sz="1600" i="1">
                              <a:latin typeface="Cambria Math"/>
                            </a:rPr>
                            <m:t>𝐴</m:t>
                          </m:r>
                        </m:e>
                      </m:d>
                      <m:r>
                        <a:rPr lang="es-EC" sz="1600" i="1">
                          <a:latin typeface="Cambria Math"/>
                        </a:rPr>
                        <m:t>∗</m:t>
                      </m:r>
                      <m:r>
                        <a:rPr lang="es-EC" sz="1600" i="1">
                          <a:latin typeface="Cambria Math"/>
                        </a:rPr>
                        <m:t>𝑇𝑖𝑒𝑚𝑝𝑜</m:t>
                      </m:r>
                      <m:r>
                        <a:rPr lang="es-EC" sz="1600" i="1">
                          <a:latin typeface="Cambria Math"/>
                        </a:rPr>
                        <m:t> </m:t>
                      </m:r>
                      <m:d>
                        <m:dPr>
                          <m:ctrlPr>
                            <a:rPr lang="es-EC" sz="1600" i="1">
                              <a:latin typeface="Cambria Math"/>
                            </a:rPr>
                          </m:ctrlPr>
                        </m:dPr>
                        <m:e>
                          <m:r>
                            <a:rPr lang="es-EC" sz="1600" i="1">
                              <a:latin typeface="Cambria Math"/>
                            </a:rPr>
                            <m:t>h</m:t>
                          </m:r>
                        </m:e>
                      </m:d>
                      <m:r>
                        <a:rPr lang="es-EC" sz="1600" i="1">
                          <a:latin typeface="Cambria Math"/>
                        </a:rPr>
                        <m:t>=80</m:t>
                      </m:r>
                      <m:d>
                        <m:dPr>
                          <m:ctrlPr>
                            <a:rPr lang="es-EC" sz="1600" i="1">
                              <a:latin typeface="Cambria Math"/>
                            </a:rPr>
                          </m:ctrlPr>
                        </m:dPr>
                        <m:e>
                          <m:r>
                            <a:rPr lang="es-EC" sz="1600" i="1">
                              <a:latin typeface="Cambria Math"/>
                            </a:rPr>
                            <m:t>𝐴</m:t>
                          </m:r>
                        </m:e>
                      </m:d>
                      <m:r>
                        <a:rPr lang="es-EC" sz="1600" i="1">
                          <a:latin typeface="Cambria Math"/>
                        </a:rPr>
                        <m:t>∗1,5</m:t>
                      </m:r>
                      <m:d>
                        <m:dPr>
                          <m:ctrlPr>
                            <a:rPr lang="es-EC" sz="1600" i="1">
                              <a:latin typeface="Cambria Math"/>
                            </a:rPr>
                          </m:ctrlPr>
                        </m:dPr>
                        <m:e>
                          <m:r>
                            <a:rPr lang="es-EC" sz="1600" i="1">
                              <a:latin typeface="Cambria Math"/>
                            </a:rPr>
                            <m:t>h</m:t>
                          </m:r>
                        </m:e>
                      </m:d>
                      <m:r>
                        <a:rPr lang="es-EC" sz="1600" i="1">
                          <a:latin typeface="Cambria Math"/>
                        </a:rPr>
                        <m:t>=120</m:t>
                      </m:r>
                      <m:r>
                        <a:rPr lang="es-EC" sz="1600" i="1">
                          <a:latin typeface="Cambria Math"/>
                        </a:rPr>
                        <m:t>𝐴h</m:t>
                      </m:r>
                    </m:oMath>
                  </m:oMathPara>
                </a14:m>
                <a:endParaRPr lang="es-EC" sz="1600" dirty="0">
                  <a:latin typeface="Book Antiqua" panose="02040602050305030304" pitchFamily="18" charset="0"/>
                </a:endParaRPr>
              </a:p>
              <a:p>
                <a:pPr algn="just"/>
                <a:r>
                  <a:rPr lang="es-EC" sz="1600" dirty="0">
                    <a:latin typeface="Book Antiqua" panose="02040602050305030304" pitchFamily="18" charset="0"/>
                  </a:rPr>
                  <a:t> </a:t>
                </a:r>
              </a:p>
              <a:p>
                <a:pPr algn="just"/>
                <a:r>
                  <a:rPr lang="es-EC" sz="1600" dirty="0" smtClean="0">
                    <a:latin typeface="Book Antiqua" panose="02040602050305030304" pitchFamily="18" charset="0"/>
                  </a:rPr>
                  <a:t>Un </a:t>
                </a:r>
                <a:r>
                  <a:rPr lang="es-EC" sz="1600" dirty="0">
                    <a:latin typeface="Book Antiqua" panose="02040602050305030304" pitchFamily="18" charset="0"/>
                  </a:rPr>
                  <a:t>banco de baterías nunca </a:t>
                </a:r>
                <a:r>
                  <a:rPr lang="es-EC" sz="1600" dirty="0" smtClean="0">
                    <a:latin typeface="Book Antiqua" panose="02040602050305030304" pitchFamily="18" charset="0"/>
                  </a:rPr>
                  <a:t>debe descargarse </a:t>
                </a:r>
                <a:r>
                  <a:rPr lang="es-EC" sz="1600" dirty="0">
                    <a:latin typeface="Book Antiqua" panose="02040602050305030304" pitchFamily="18" charset="0"/>
                  </a:rPr>
                  <a:t>mas allá del 50</a:t>
                </a:r>
                <a:r>
                  <a:rPr lang="es-EC" sz="1600" dirty="0" smtClean="0">
                    <a:latin typeface="Book Antiqua" panose="02040602050305030304" pitchFamily="18" charset="0"/>
                  </a:rPr>
                  <a:t>%.</a:t>
                </a:r>
              </a:p>
              <a:p>
                <a:pPr algn="just"/>
                <a:endParaRPr lang="es-EC" sz="1600" dirty="0">
                  <a:latin typeface="Book Antiqua" panose="02040602050305030304" pitchFamily="18" charset="0"/>
                </a:endParaRPr>
              </a:p>
              <a:p>
                <a:pPr marL="285750" indent="-285750" algn="just">
                  <a:buFont typeface="Arial" panose="020B0604020202020204" pitchFamily="34" charset="0"/>
                  <a:buChar char="•"/>
                </a:pPr>
                <a:r>
                  <a:rPr lang="es-EC" sz="1600" b="1" dirty="0" smtClean="0">
                    <a:latin typeface="Book Antiqua" panose="02040602050305030304" pitchFamily="18" charset="0"/>
                  </a:rPr>
                  <a:t>Tensión </a:t>
                </a:r>
                <a:r>
                  <a:rPr lang="es-EC" sz="1600" b="1" dirty="0">
                    <a:latin typeface="Book Antiqua" panose="02040602050305030304" pitchFamily="18" charset="0"/>
                  </a:rPr>
                  <a:t>nominal: </a:t>
                </a:r>
                <a:r>
                  <a:rPr lang="es-EC" sz="1600" dirty="0">
                    <a:latin typeface="Book Antiqua" panose="02040602050305030304" pitchFamily="18" charset="0"/>
                  </a:rPr>
                  <a:t>125VDC</a:t>
                </a:r>
              </a:p>
              <a:p>
                <a:pPr marL="285750" lvl="0" indent="-285750" algn="just">
                  <a:buFont typeface="Arial" panose="020B0604020202020204" pitchFamily="34" charset="0"/>
                  <a:buChar char="•"/>
                </a:pPr>
                <a:r>
                  <a:rPr lang="es-EC" sz="1600" b="1" dirty="0" smtClean="0">
                    <a:latin typeface="Book Antiqua" panose="02040602050305030304" pitchFamily="18" charset="0"/>
                  </a:rPr>
                  <a:t>Capacidad nominal:</a:t>
                </a:r>
                <a:r>
                  <a:rPr lang="es-EC" sz="1600" dirty="0" smtClean="0">
                    <a:latin typeface="Book Antiqua" panose="02040602050305030304" pitchFamily="18" charset="0"/>
                  </a:rPr>
                  <a:t> </a:t>
                </a:r>
                <a:r>
                  <a:rPr lang="es-EC" sz="1600" dirty="0">
                    <a:latin typeface="Book Antiqua" panose="02040602050305030304" pitchFamily="18" charset="0"/>
                  </a:rPr>
                  <a:t>240Ah.</a:t>
                </a:r>
              </a:p>
              <a:p>
                <a:pPr marL="285750" lvl="0" indent="-285750" algn="just">
                  <a:buFont typeface="Arial" panose="020B0604020202020204" pitchFamily="34" charset="0"/>
                  <a:buChar char="•"/>
                </a:pPr>
                <a:r>
                  <a:rPr lang="es-EC" sz="1600" b="1" dirty="0">
                    <a:latin typeface="Book Antiqua" panose="02040602050305030304" pitchFamily="18" charset="0"/>
                  </a:rPr>
                  <a:t>Baterías:</a:t>
                </a:r>
                <a:r>
                  <a:rPr lang="es-EC" sz="1600" dirty="0">
                    <a:latin typeface="Book Antiqua" panose="02040602050305030304" pitchFamily="18" charset="0"/>
                  </a:rPr>
                  <a:t> Tipo VRLA, sede lograr con ellas, configurándolas en serie o paralelo, la tensión y capacidad nominal</a:t>
                </a:r>
                <a:r>
                  <a:rPr lang="es-EC" sz="1600" dirty="0" smtClean="0">
                    <a:latin typeface="Book Antiqua" panose="02040602050305030304" pitchFamily="18" charset="0"/>
                  </a:rPr>
                  <a:t>.</a:t>
                </a:r>
                <a:endParaRPr lang="es-EC" sz="1600" dirty="0">
                  <a:latin typeface="Book Antiqua" panose="02040602050305030304" pitchFamily="18" charset="0"/>
                </a:endParaRPr>
              </a:p>
            </p:txBody>
          </p:sp>
        </mc:Choice>
        <mc:Fallback xmlns="">
          <p:sp>
            <p:nvSpPr>
              <p:cNvPr id="15" name="14 CuadroTexto"/>
              <p:cNvSpPr txBox="1">
                <a:spLocks noRot="1" noChangeAspect="1" noMove="1" noResize="1" noEditPoints="1" noAdjustHandles="1" noChangeArrowheads="1" noChangeShapeType="1" noTextEdit="1"/>
              </p:cNvSpPr>
              <p:nvPr/>
            </p:nvSpPr>
            <p:spPr>
              <a:xfrm>
                <a:off x="1331640" y="1268760"/>
                <a:ext cx="7344816" cy="5283241"/>
              </a:xfrm>
              <a:prstGeom prst="rect">
                <a:avLst/>
              </a:prstGeom>
              <a:blipFill rotWithShape="1">
                <a:blip r:embed="rId3"/>
                <a:stretch>
                  <a:fillRect l="-415" t="-346" r="-498" b="-461"/>
                </a:stretch>
              </a:blipFill>
            </p:spPr>
            <p:txBody>
              <a:bodyPr/>
              <a:lstStyle/>
              <a:p>
                <a:r>
                  <a:rPr lang="es-EC">
                    <a:noFill/>
                  </a:rPr>
                  <a:t> </a:t>
                </a:r>
              </a:p>
            </p:txBody>
          </p:sp>
        </mc:Fallback>
      </mc:AlternateContent>
    </p:spTree>
    <p:extLst>
      <p:ext uri="{BB962C8B-B14F-4D97-AF65-F5344CB8AC3E}">
        <p14:creationId xmlns:p14="http://schemas.microsoft.com/office/powerpoint/2010/main" val="309584002"/>
      </p:ext>
    </p:extLst>
  </p:cSld>
  <p:clrMapOvr>
    <a:masterClrMapping/>
  </p:clrMapOvr>
  <p:transition spd="med">
    <p:pull dir="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68760"/>
            <a:ext cx="7344816" cy="4031873"/>
          </a:xfrm>
          <a:prstGeom prst="rect">
            <a:avLst/>
          </a:prstGeom>
          <a:noFill/>
        </p:spPr>
        <p:txBody>
          <a:bodyPr wrap="square" rtlCol="0">
            <a:spAutoFit/>
          </a:bodyPr>
          <a:lstStyle/>
          <a:p>
            <a:pPr algn="just"/>
            <a:r>
              <a:rPr lang="en-US" sz="1600" b="1" dirty="0">
                <a:latin typeface="Book Antiqua" panose="02040602050305030304" pitchFamily="18" charset="0"/>
              </a:rPr>
              <a:t>Especificación para </a:t>
            </a:r>
            <a:r>
              <a:rPr lang="en-US" sz="1600" b="1" dirty="0" err="1">
                <a:latin typeface="Book Antiqua" panose="02040602050305030304" pitchFamily="18" charset="0"/>
              </a:rPr>
              <a:t>respaldo</a:t>
            </a:r>
            <a:r>
              <a:rPr lang="en-US" sz="1600" b="1" dirty="0">
                <a:latin typeface="Book Antiqua" panose="02040602050305030304" pitchFamily="18" charset="0"/>
              </a:rPr>
              <a:t> de </a:t>
            </a:r>
            <a:r>
              <a:rPr lang="en-US" sz="1600" b="1" dirty="0" err="1" smtClean="0">
                <a:latin typeface="Book Antiqua" panose="02040602050305030304" pitchFamily="18" charset="0"/>
              </a:rPr>
              <a:t>energía</a:t>
            </a:r>
            <a:r>
              <a:rPr lang="en-US" sz="1600" b="1" dirty="0" smtClean="0">
                <a:latin typeface="Book Antiqua" panose="02040602050305030304" pitchFamily="18" charset="0"/>
              </a:rPr>
              <a:t> – Sistema VDC – Banco de </a:t>
            </a:r>
            <a:r>
              <a:rPr lang="en-US" sz="1600" b="1" dirty="0" err="1" smtClean="0">
                <a:latin typeface="Book Antiqua" panose="02040602050305030304" pitchFamily="18" charset="0"/>
              </a:rPr>
              <a:t>Baterías</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r>
              <a:rPr lang="es-EC" sz="1600" dirty="0">
                <a:latin typeface="Book Antiqua" panose="02040602050305030304" pitchFamily="18" charset="0"/>
              </a:rPr>
              <a:t>Para lograr el arreglo de baterías se concluye en 10 baterías tipo VRLA, secas, selladas, libres de mantenimiento, de ciclo profundo, de 12VDC – 240Ah.  El modelo y marca de la batería seleccionada es </a:t>
            </a:r>
            <a:r>
              <a:rPr lang="es-EC" sz="1600" dirty="0" err="1">
                <a:latin typeface="Book Antiqua" panose="02040602050305030304" pitchFamily="18" charset="0"/>
              </a:rPr>
              <a:t>Haze</a:t>
            </a:r>
            <a:r>
              <a:rPr lang="es-EC" sz="1600" dirty="0">
                <a:latin typeface="Book Antiqua" panose="02040602050305030304" pitchFamily="18" charset="0"/>
              </a:rPr>
              <a:t> HZY 240Ah C100 12V.  Las baterías conformarán un arreglo en </a:t>
            </a:r>
            <a:r>
              <a:rPr lang="es-EC" sz="1600" dirty="0" smtClean="0">
                <a:latin typeface="Book Antiqua" panose="02040602050305030304" pitchFamily="18" charset="0"/>
              </a:rPr>
              <a:t>serie.</a:t>
            </a:r>
          </a:p>
          <a:p>
            <a:pPr algn="just"/>
            <a:endParaRPr lang="en-US" sz="1600" dirty="0">
              <a:latin typeface="Book Antiqua" panose="02040602050305030304" pitchFamily="18" charset="0"/>
            </a:endParaRPr>
          </a:p>
          <a:p>
            <a:pPr algn="just"/>
            <a:endParaRPr lang="en-US" sz="1600" dirty="0" smtClean="0">
              <a:latin typeface="Book Antiqua" panose="02040602050305030304" pitchFamily="18" charset="0"/>
            </a:endParaRPr>
          </a:p>
          <a:p>
            <a:pPr algn="just"/>
            <a:endParaRPr lang="en-US" sz="1600" dirty="0">
              <a:latin typeface="Book Antiqua" panose="02040602050305030304" pitchFamily="18" charset="0"/>
            </a:endParaRPr>
          </a:p>
          <a:p>
            <a:pPr algn="just"/>
            <a:endParaRPr lang="en-US" sz="1600" dirty="0" smtClean="0">
              <a:latin typeface="Book Antiqua" panose="02040602050305030304" pitchFamily="18" charset="0"/>
            </a:endParaRPr>
          </a:p>
          <a:p>
            <a:pPr algn="just"/>
            <a:endParaRPr lang="en-US" sz="1600" dirty="0">
              <a:latin typeface="Book Antiqua" panose="02040602050305030304" pitchFamily="18" charset="0"/>
            </a:endParaRPr>
          </a:p>
          <a:p>
            <a:pPr algn="just"/>
            <a:endParaRPr lang="en-US" sz="1600" dirty="0" smtClean="0">
              <a:latin typeface="Book Antiqua" panose="02040602050305030304" pitchFamily="18" charset="0"/>
            </a:endParaRPr>
          </a:p>
          <a:p>
            <a:pPr algn="just"/>
            <a:endParaRPr lang="en-US" sz="1600" dirty="0">
              <a:latin typeface="Book Antiqua" panose="02040602050305030304" pitchFamily="18" charset="0"/>
            </a:endParaRPr>
          </a:p>
          <a:p>
            <a:pPr algn="just"/>
            <a:endParaRPr lang="en-US" sz="1600" dirty="0" smtClean="0">
              <a:latin typeface="Book Antiqua" panose="02040602050305030304" pitchFamily="18" charset="0"/>
            </a:endParaRPr>
          </a:p>
          <a:p>
            <a:pPr algn="ctr"/>
            <a:r>
              <a:rPr lang="es-EC" sz="1600" b="1" dirty="0" smtClean="0">
                <a:latin typeface="Book Antiqua" panose="02040602050305030304" pitchFamily="18" charset="0"/>
              </a:rPr>
              <a:t>Arreglo </a:t>
            </a:r>
            <a:r>
              <a:rPr lang="es-EC" sz="1600" b="1" dirty="0">
                <a:latin typeface="Book Antiqua" panose="02040602050305030304" pitchFamily="18" charset="0"/>
              </a:rPr>
              <a:t>de Baterías sistema VDC del PCR</a:t>
            </a:r>
            <a:endParaRPr lang="es-EC" sz="1600" dirty="0">
              <a:latin typeface="Book Antiqua" panose="02040602050305030304" pitchFamily="18" charset="0"/>
            </a:endParaRPr>
          </a:p>
          <a:p>
            <a:pPr algn="just"/>
            <a:endParaRPr lang="en-US" sz="1600" b="1" dirty="0" smtClean="0">
              <a:latin typeface="Book Antiqua" panose="02040602050305030304" pitchFamily="18" charset="0"/>
            </a:endParaRPr>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2456" y="2953321"/>
            <a:ext cx="2349704" cy="1627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584002"/>
      </p:ext>
    </p:extLst>
  </p:cSld>
  <p:clrMapOvr>
    <a:masterClrMapping/>
  </p:clrMapOvr>
  <p:transition spd="med">
    <p:pull dir="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68760"/>
            <a:ext cx="7344816" cy="3539430"/>
          </a:xfrm>
          <a:prstGeom prst="rect">
            <a:avLst/>
          </a:prstGeom>
          <a:noFill/>
        </p:spPr>
        <p:txBody>
          <a:bodyPr wrap="square" rtlCol="0">
            <a:spAutoFit/>
          </a:bodyPr>
          <a:lstStyle/>
          <a:p>
            <a:pPr algn="just"/>
            <a:r>
              <a:rPr lang="en-US" sz="1600" b="1" dirty="0">
                <a:latin typeface="Book Antiqua" panose="02040602050305030304" pitchFamily="18" charset="0"/>
              </a:rPr>
              <a:t>Especificación para </a:t>
            </a:r>
            <a:r>
              <a:rPr lang="en-US" sz="1600" b="1" dirty="0" err="1">
                <a:latin typeface="Book Antiqua" panose="02040602050305030304" pitchFamily="18" charset="0"/>
              </a:rPr>
              <a:t>respaldo</a:t>
            </a:r>
            <a:r>
              <a:rPr lang="en-US" sz="1600" b="1" dirty="0">
                <a:latin typeface="Book Antiqua" panose="02040602050305030304" pitchFamily="18" charset="0"/>
              </a:rPr>
              <a:t> de </a:t>
            </a:r>
            <a:r>
              <a:rPr lang="en-US" sz="1600" b="1" dirty="0" err="1" smtClean="0">
                <a:latin typeface="Book Antiqua" panose="02040602050305030304" pitchFamily="18" charset="0"/>
              </a:rPr>
              <a:t>energía</a:t>
            </a:r>
            <a:r>
              <a:rPr lang="en-US" sz="1600" b="1" dirty="0" smtClean="0">
                <a:latin typeface="Book Antiqua" panose="02040602050305030304" pitchFamily="18" charset="0"/>
              </a:rPr>
              <a:t> – Sistema VDC – </a:t>
            </a:r>
            <a:r>
              <a:rPr lang="en-US" sz="1600" b="1" dirty="0" err="1" smtClean="0">
                <a:latin typeface="Book Antiqua" panose="02040602050305030304" pitchFamily="18" charset="0"/>
              </a:rPr>
              <a:t>Cargadores</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r>
              <a:rPr lang="es-EC" sz="1600" dirty="0">
                <a:latin typeface="Book Antiqua" panose="02040602050305030304" pitchFamily="18" charset="0"/>
              </a:rPr>
              <a:t>D</a:t>
            </a:r>
            <a:r>
              <a:rPr lang="es-EC" sz="1600" dirty="0" smtClean="0">
                <a:latin typeface="Book Antiqua" panose="02040602050305030304" pitchFamily="18" charset="0"/>
              </a:rPr>
              <a:t>eterminar </a:t>
            </a:r>
            <a:r>
              <a:rPr lang="es-EC" sz="1600" dirty="0">
                <a:latin typeface="Book Antiqua" panose="02040602050305030304" pitchFamily="18" charset="0"/>
              </a:rPr>
              <a:t>los parámetros eléctricos del cargador de baterías consiste en definir la tensión del sistema VDC y la corriente de carga, que se recomienda sea de una décima de la capacidad máxima del arreglo de baterías, </a:t>
            </a:r>
            <a:endParaRPr lang="es-EC" sz="1600" dirty="0" smtClean="0">
              <a:latin typeface="Book Antiqua" panose="02040602050305030304" pitchFamily="18" charset="0"/>
            </a:endParaRPr>
          </a:p>
          <a:p>
            <a:pPr algn="just"/>
            <a:endParaRPr lang="es-EC" sz="1600" dirty="0" smtClean="0">
              <a:latin typeface="Book Antiqua" panose="02040602050305030304" pitchFamily="18" charset="0"/>
            </a:endParaRPr>
          </a:p>
          <a:p>
            <a:pPr algn="just"/>
            <a:r>
              <a:rPr lang="es-EC" sz="1600" dirty="0" smtClean="0">
                <a:latin typeface="Book Antiqua" panose="02040602050305030304" pitchFamily="18" charset="0"/>
              </a:rPr>
              <a:t>Acorde a los antecedentes, el </a:t>
            </a:r>
            <a:r>
              <a:rPr lang="es-EC" sz="1600" dirty="0">
                <a:latin typeface="Book Antiqua" panose="02040602050305030304" pitchFamily="18" charset="0"/>
              </a:rPr>
              <a:t>equipo seleccionado es el siguiente:</a:t>
            </a:r>
          </a:p>
          <a:p>
            <a:pPr algn="just"/>
            <a:r>
              <a:rPr lang="es-EC" sz="1600" dirty="0">
                <a:latin typeface="Book Antiqua" panose="02040602050305030304" pitchFamily="18" charset="0"/>
              </a:rPr>
              <a:t> </a:t>
            </a:r>
          </a:p>
          <a:p>
            <a:pPr marL="285750" lvl="0" indent="-285750" algn="just">
              <a:buFont typeface="Arial" panose="020B0604020202020204" pitchFamily="34" charset="0"/>
              <a:buChar char="•"/>
            </a:pPr>
            <a:r>
              <a:rPr lang="es-EC" sz="1600" b="1" dirty="0">
                <a:latin typeface="Book Antiqua" panose="02040602050305030304" pitchFamily="18" charset="0"/>
              </a:rPr>
              <a:t>Marca:</a:t>
            </a:r>
            <a:r>
              <a:rPr lang="es-EC" sz="1600" dirty="0">
                <a:latin typeface="Book Antiqua" panose="02040602050305030304" pitchFamily="18" charset="0"/>
              </a:rPr>
              <a:t> MSD </a:t>
            </a:r>
            <a:r>
              <a:rPr lang="es-EC" sz="1600" dirty="0" err="1">
                <a:latin typeface="Book Antiqua" panose="02040602050305030304" pitchFamily="18" charset="0"/>
              </a:rPr>
              <a:t>Power</a:t>
            </a: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b="1" dirty="0">
                <a:latin typeface="Book Antiqua" panose="02040602050305030304" pitchFamily="18" charset="0"/>
              </a:rPr>
              <a:t>Modelo:</a:t>
            </a:r>
            <a:r>
              <a:rPr lang="es-EC" sz="1600" dirty="0">
                <a:latin typeface="Book Antiqua" panose="02040602050305030304" pitchFamily="18" charset="0"/>
              </a:rPr>
              <a:t> AT30130025E208SXSXA</a:t>
            </a:r>
          </a:p>
          <a:p>
            <a:pPr marL="285750" lvl="0" indent="-285750" algn="just">
              <a:buFont typeface="Arial" panose="020B0604020202020204" pitchFamily="34" charset="0"/>
              <a:buChar char="•"/>
            </a:pPr>
            <a:r>
              <a:rPr lang="es-EC" sz="1600" b="1" dirty="0">
                <a:latin typeface="Book Antiqua" panose="02040602050305030304" pitchFamily="18" charset="0"/>
              </a:rPr>
              <a:t>Tensión de entrada:</a:t>
            </a:r>
            <a:r>
              <a:rPr lang="es-EC" sz="1600" dirty="0">
                <a:latin typeface="Book Antiqua" panose="02040602050305030304" pitchFamily="18" charset="0"/>
              </a:rPr>
              <a:t> 209.3VAC – 1 Fase - 3 Hilos</a:t>
            </a:r>
          </a:p>
          <a:p>
            <a:pPr marL="285750" lvl="0" indent="-285750" algn="just">
              <a:buFont typeface="Arial" panose="020B0604020202020204" pitchFamily="34" charset="0"/>
              <a:buChar char="•"/>
            </a:pPr>
            <a:r>
              <a:rPr lang="es-EC" sz="1600" b="1" dirty="0">
                <a:latin typeface="Book Antiqua" panose="02040602050305030304" pitchFamily="18" charset="0"/>
              </a:rPr>
              <a:t>Tensión de salida:</a:t>
            </a:r>
            <a:r>
              <a:rPr lang="es-EC" sz="1600" dirty="0">
                <a:latin typeface="Book Antiqua" panose="02040602050305030304" pitchFamily="18" charset="0"/>
              </a:rPr>
              <a:t> 125VDC</a:t>
            </a:r>
          </a:p>
          <a:p>
            <a:pPr marL="285750" lvl="0" indent="-285750" algn="just">
              <a:buFont typeface="Arial" panose="020B0604020202020204" pitchFamily="34" charset="0"/>
              <a:buChar char="•"/>
            </a:pPr>
            <a:r>
              <a:rPr lang="es-EC" sz="1600" b="1" dirty="0">
                <a:latin typeface="Book Antiqua" panose="02040602050305030304" pitchFamily="18" charset="0"/>
              </a:rPr>
              <a:t>Corriente de Carga:</a:t>
            </a:r>
            <a:r>
              <a:rPr lang="es-EC" sz="1600" dirty="0">
                <a:latin typeface="Book Antiqua" panose="02040602050305030304" pitchFamily="18" charset="0"/>
              </a:rPr>
              <a:t> 25A.</a:t>
            </a:r>
          </a:p>
          <a:p>
            <a:pPr algn="just"/>
            <a:endParaRPr lang="en-US" sz="1600" b="1" dirty="0" smtClean="0">
              <a:latin typeface="Book Antiqua" panose="02040602050305030304" pitchFamily="18" charset="0"/>
            </a:endParaRP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1768" y="4414028"/>
            <a:ext cx="3368664" cy="19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584002"/>
      </p:ext>
    </p:extLst>
  </p:cSld>
  <p:clrMapOvr>
    <a:masterClrMapping/>
  </p:clrMapOvr>
  <p:transition spd="med">
    <p:pull dir="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68760"/>
            <a:ext cx="7344816" cy="2062103"/>
          </a:xfrm>
          <a:prstGeom prst="rect">
            <a:avLst/>
          </a:prstGeom>
          <a:noFill/>
        </p:spPr>
        <p:txBody>
          <a:bodyPr wrap="square" rtlCol="0">
            <a:spAutoFit/>
          </a:bodyPr>
          <a:lstStyle/>
          <a:p>
            <a:pPr algn="just"/>
            <a:r>
              <a:rPr lang="en-US" sz="1600" b="1" dirty="0">
                <a:latin typeface="Book Antiqua" panose="02040602050305030304" pitchFamily="18" charset="0"/>
              </a:rPr>
              <a:t>Especificación </a:t>
            </a:r>
            <a:r>
              <a:rPr lang="en-US" sz="1600" b="1" dirty="0" smtClean="0">
                <a:latin typeface="Book Antiqua" panose="02040602050305030304" pitchFamily="18" charset="0"/>
              </a:rPr>
              <a:t>de Switchgear</a:t>
            </a:r>
          </a:p>
          <a:p>
            <a:pPr algn="just"/>
            <a:endParaRPr lang="en-US" sz="1600" b="1" dirty="0">
              <a:latin typeface="Book Antiqua" panose="02040602050305030304" pitchFamily="18" charset="0"/>
            </a:endParaRPr>
          </a:p>
          <a:p>
            <a:pPr algn="just"/>
            <a:r>
              <a:rPr lang="es-ES" sz="1600" dirty="0">
                <a:latin typeface="Book Antiqua" panose="02040602050305030304" pitchFamily="18" charset="0"/>
              </a:rPr>
              <a:t>El término </a:t>
            </a:r>
            <a:r>
              <a:rPr lang="es-ES" sz="1600" dirty="0" err="1">
                <a:latin typeface="Book Antiqua" panose="02040602050305030304" pitchFamily="18" charset="0"/>
              </a:rPr>
              <a:t>Switchgear</a:t>
            </a:r>
            <a:r>
              <a:rPr lang="es-ES" sz="1600" dirty="0">
                <a:latin typeface="Book Antiqua" panose="02040602050305030304" pitchFamily="18" charset="0"/>
              </a:rPr>
              <a:t> es genérico, a nivel industrial se lo utiliza para abarcar ensambles  de dispositivos de conmutación e interrupción, junto con equipo de control, medición, protección y regulación</a:t>
            </a:r>
            <a:r>
              <a:rPr lang="es-ES" sz="1600" dirty="0" smtClean="0">
                <a:latin typeface="Book Antiqua" panose="02040602050305030304" pitchFamily="18" charset="0"/>
              </a:rPr>
              <a:t>.</a:t>
            </a:r>
          </a:p>
          <a:p>
            <a:pPr algn="just"/>
            <a:endParaRPr lang="es-EC" sz="1600" dirty="0">
              <a:latin typeface="Book Antiqua" panose="02040602050305030304" pitchFamily="18" charset="0"/>
            </a:endParaRPr>
          </a:p>
          <a:p>
            <a:pPr algn="just"/>
            <a:r>
              <a:rPr lang="es-ES" sz="1600" dirty="0">
                <a:latin typeface="Book Antiqua" panose="02040602050305030304" pitchFamily="18" charset="0"/>
              </a:rPr>
              <a:t>Los componentes principales de un </a:t>
            </a:r>
            <a:r>
              <a:rPr lang="es-ES" sz="1600" dirty="0" err="1">
                <a:latin typeface="Book Antiqua" panose="02040602050305030304" pitchFamily="18" charset="0"/>
              </a:rPr>
              <a:t>Switchgear</a:t>
            </a:r>
            <a:r>
              <a:rPr lang="es-ES" sz="1600" dirty="0">
                <a:latin typeface="Book Antiqua" panose="02040602050305030304" pitchFamily="18" charset="0"/>
              </a:rPr>
              <a:t> estándar suelen ser los siguientes</a:t>
            </a:r>
            <a:r>
              <a:rPr lang="es-ES" sz="1600" dirty="0" smtClean="0">
                <a:latin typeface="Book Antiqua" panose="02040602050305030304" pitchFamily="18" charset="0"/>
              </a:rPr>
              <a:t>:</a:t>
            </a:r>
            <a:endParaRPr lang="es-EC" sz="1600" dirty="0">
              <a:latin typeface="Book Antiqua" panose="02040602050305030304" pitchFamily="18" charset="0"/>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104797"/>
            <a:ext cx="2221804" cy="1556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331640" y="3356992"/>
            <a:ext cx="5040560" cy="3139321"/>
          </a:xfrm>
          <a:prstGeom prst="rect">
            <a:avLst/>
          </a:prstGeom>
        </p:spPr>
        <p:txBody>
          <a:bodyPr wrap="square">
            <a:spAutoFit/>
          </a:bodyPr>
          <a:lstStyle/>
          <a:p>
            <a:pPr marL="285750" lvl="0" indent="-285750" algn="just">
              <a:buFont typeface="Arial" panose="020B0604020202020204" pitchFamily="34" charset="0"/>
              <a:buChar char="•"/>
            </a:pPr>
            <a:r>
              <a:rPr lang="es-ES" b="1" dirty="0">
                <a:latin typeface="Book Antiqua" panose="02040602050305030304" pitchFamily="18" charset="0"/>
              </a:rPr>
              <a:t>Dispositivos de Control,</a:t>
            </a:r>
            <a:r>
              <a:rPr lang="es-ES" dirty="0">
                <a:latin typeface="Book Antiqua" panose="02040602050305030304" pitchFamily="18" charset="0"/>
              </a:rPr>
              <a:t>  revisan y/o regulan el flujo de energía. </a:t>
            </a:r>
            <a:endParaRPr lang="es-EC" dirty="0">
              <a:latin typeface="Book Antiqua" panose="02040602050305030304" pitchFamily="18" charset="0"/>
            </a:endParaRPr>
          </a:p>
          <a:p>
            <a:pPr marL="285750" lvl="0" indent="-285750" algn="just">
              <a:buFont typeface="Arial" panose="020B0604020202020204" pitchFamily="34" charset="0"/>
              <a:buChar char="•"/>
            </a:pPr>
            <a:r>
              <a:rPr lang="es-ES" b="1" dirty="0">
                <a:latin typeface="Book Antiqua" panose="02040602050305030304" pitchFamily="18" charset="0"/>
              </a:rPr>
              <a:t>Dispositivos de Conmutación e Interrupción,</a:t>
            </a:r>
            <a:r>
              <a:rPr lang="es-ES" dirty="0">
                <a:latin typeface="Book Antiqua" panose="02040602050305030304" pitchFamily="18" charset="0"/>
              </a:rPr>
              <a:t> se utilizan para conectar y desconectar el suministro de energía. </a:t>
            </a:r>
            <a:endParaRPr lang="es-EC" dirty="0">
              <a:latin typeface="Book Antiqua" panose="02040602050305030304" pitchFamily="18" charset="0"/>
            </a:endParaRPr>
          </a:p>
          <a:p>
            <a:pPr marL="285750" lvl="0" indent="-285750" algn="just">
              <a:buFont typeface="Arial" panose="020B0604020202020204" pitchFamily="34" charset="0"/>
              <a:buChar char="•"/>
            </a:pPr>
            <a:r>
              <a:rPr lang="es-ES" b="1" dirty="0">
                <a:latin typeface="Book Antiqua" panose="02040602050305030304" pitchFamily="18" charset="0"/>
              </a:rPr>
              <a:t>Dispositivos de Medición,</a:t>
            </a:r>
            <a:r>
              <a:rPr lang="es-ES" dirty="0">
                <a:latin typeface="Book Antiqua" panose="02040602050305030304" pitchFamily="18" charset="0"/>
              </a:rPr>
              <a:t> se utilizan para medir el flujo de la energía eléctrica. </a:t>
            </a:r>
            <a:endParaRPr lang="es-EC" dirty="0">
              <a:latin typeface="Book Antiqua" panose="02040602050305030304" pitchFamily="18" charset="0"/>
            </a:endParaRPr>
          </a:p>
          <a:p>
            <a:pPr marL="285750" lvl="0" indent="-285750" algn="just">
              <a:buFont typeface="Arial" panose="020B0604020202020204" pitchFamily="34" charset="0"/>
              <a:buChar char="•"/>
            </a:pPr>
            <a:r>
              <a:rPr lang="es-ES" b="1" dirty="0">
                <a:latin typeface="Book Antiqua" panose="02040602050305030304" pitchFamily="18" charset="0"/>
              </a:rPr>
              <a:t>Dispositivos de Protección,</a:t>
            </a:r>
            <a:r>
              <a:rPr lang="es-ES" dirty="0">
                <a:latin typeface="Book Antiqua" panose="02040602050305030304" pitchFamily="18" charset="0"/>
              </a:rPr>
              <a:t> se utilizan para proteger el servicio de suministro de energía eléctrica contra interrupción y para prevenir o limitar el daño al equipo. </a:t>
            </a:r>
            <a:endParaRPr lang="es-EC" dirty="0">
              <a:latin typeface="Book Antiqua" panose="02040602050305030304" pitchFamily="18" charset="0"/>
            </a:endParaRPr>
          </a:p>
        </p:txBody>
      </p:sp>
    </p:spTree>
    <p:extLst>
      <p:ext uri="{BB962C8B-B14F-4D97-AF65-F5344CB8AC3E}">
        <p14:creationId xmlns:p14="http://schemas.microsoft.com/office/powerpoint/2010/main" val="309584002"/>
      </p:ext>
    </p:extLst>
  </p:cSld>
  <p:clrMapOvr>
    <a:masterClrMapping/>
  </p:clrMapOvr>
  <p:transition spd="med">
    <p:pull dir="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68760"/>
            <a:ext cx="7344816" cy="1323439"/>
          </a:xfrm>
          <a:prstGeom prst="rect">
            <a:avLst/>
          </a:prstGeom>
          <a:noFill/>
        </p:spPr>
        <p:txBody>
          <a:bodyPr wrap="square" rtlCol="0">
            <a:spAutoFit/>
          </a:bodyPr>
          <a:lstStyle/>
          <a:p>
            <a:pPr algn="just"/>
            <a:r>
              <a:rPr lang="en-US" sz="1600" b="1" dirty="0">
                <a:latin typeface="Book Antiqua" panose="02040602050305030304" pitchFamily="18" charset="0"/>
              </a:rPr>
              <a:t>Especificación </a:t>
            </a:r>
            <a:r>
              <a:rPr lang="en-US" sz="1600" b="1" dirty="0" smtClean="0">
                <a:latin typeface="Book Antiqua" panose="02040602050305030304" pitchFamily="18" charset="0"/>
              </a:rPr>
              <a:t>de Switchgear</a:t>
            </a:r>
          </a:p>
          <a:p>
            <a:pPr algn="just"/>
            <a:endParaRPr lang="en-US" sz="1600" b="1" dirty="0">
              <a:latin typeface="Book Antiqua" panose="02040602050305030304" pitchFamily="18" charset="0"/>
            </a:endParaRPr>
          </a:p>
          <a:p>
            <a:pPr algn="just"/>
            <a:r>
              <a:rPr lang="es-ES" sz="1600" dirty="0">
                <a:latin typeface="Book Antiqua" panose="02040602050305030304" pitchFamily="18" charset="0"/>
              </a:rPr>
              <a:t>Los </a:t>
            </a:r>
            <a:r>
              <a:rPr lang="es-ES" sz="1600" dirty="0" err="1">
                <a:latin typeface="Book Antiqua" panose="02040602050305030304" pitchFamily="18" charset="0"/>
              </a:rPr>
              <a:t>Switchgear</a:t>
            </a:r>
            <a:r>
              <a:rPr lang="es-ES" sz="1600" dirty="0">
                <a:latin typeface="Book Antiqua" panose="02040602050305030304" pitchFamily="18" charset="0"/>
              </a:rPr>
              <a:t> de media tensión se ubican en tres niveles: de 5 y 15 KV, de 27 KV y de 38 KV.  Sus valores nominales de Corriente, </a:t>
            </a:r>
            <a:r>
              <a:rPr lang="es-EC" sz="1600" dirty="0">
                <a:latin typeface="Book Antiqua" panose="02040602050305030304" pitchFamily="18" charset="0"/>
              </a:rPr>
              <a:t>(American </a:t>
            </a:r>
            <a:r>
              <a:rPr lang="es-EC" sz="1600" dirty="0" err="1">
                <a:latin typeface="Book Antiqua" panose="02040602050305030304" pitchFamily="18" charset="0"/>
              </a:rPr>
              <a:t>National</a:t>
            </a:r>
            <a:r>
              <a:rPr lang="es-EC" sz="1600" dirty="0">
                <a:latin typeface="Book Antiqua" panose="02040602050305030304" pitchFamily="18" charset="0"/>
              </a:rPr>
              <a:t> </a:t>
            </a:r>
            <a:r>
              <a:rPr lang="es-EC" sz="1600" dirty="0" err="1">
                <a:latin typeface="Book Antiqua" panose="02040602050305030304" pitchFamily="18" charset="0"/>
              </a:rPr>
              <a:t>Standards</a:t>
            </a:r>
            <a:r>
              <a:rPr lang="es-EC" sz="1600" dirty="0">
                <a:latin typeface="Book Antiqua" panose="02040602050305030304" pitchFamily="18" charset="0"/>
              </a:rPr>
              <a:t> </a:t>
            </a:r>
            <a:r>
              <a:rPr lang="es-EC" sz="1600" dirty="0" err="1">
                <a:latin typeface="Book Antiqua" panose="02040602050305030304" pitchFamily="18" charset="0"/>
              </a:rPr>
              <a:t>Institute</a:t>
            </a:r>
            <a:r>
              <a:rPr lang="es-EC" sz="1600" dirty="0">
                <a:latin typeface="Book Antiqua" panose="02040602050305030304" pitchFamily="18" charset="0"/>
              </a:rPr>
              <a:t>, 2013), </a:t>
            </a:r>
            <a:r>
              <a:rPr lang="es-ES" sz="1600" dirty="0">
                <a:latin typeface="Book Antiqua" panose="02040602050305030304" pitchFamily="18" charset="0"/>
              </a:rPr>
              <a:t>son normalmente 1200, 2000 </a:t>
            </a:r>
            <a:r>
              <a:rPr lang="es-ES" sz="1600" dirty="0" err="1">
                <a:latin typeface="Book Antiqua" panose="02040602050305030304" pitchFamily="18" charset="0"/>
              </a:rPr>
              <a:t>ó</a:t>
            </a:r>
            <a:r>
              <a:rPr lang="es-ES" sz="1600" dirty="0">
                <a:latin typeface="Book Antiqua" panose="02040602050305030304" pitchFamily="18" charset="0"/>
              </a:rPr>
              <a:t> 3000A</a:t>
            </a:r>
            <a:r>
              <a:rPr lang="es-ES" sz="1600" dirty="0" smtClean="0">
                <a:latin typeface="Book Antiqua" panose="02040602050305030304" pitchFamily="18" charset="0"/>
              </a:rPr>
              <a:t>.</a:t>
            </a:r>
          </a:p>
        </p:txBody>
      </p:sp>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2852936"/>
            <a:ext cx="2952328" cy="3312368"/>
          </a:xfrm>
          <a:prstGeom prst="rect">
            <a:avLst/>
          </a:prstGeom>
          <a:noFill/>
          <a:ln>
            <a:noFill/>
          </a:ln>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 name="3 Objeto"/>
          <p:cNvGraphicFramePr>
            <a:graphicFrameLocks noChangeAspect="1"/>
          </p:cNvGraphicFramePr>
          <p:nvPr>
            <p:extLst>
              <p:ext uri="{D42A27DB-BD31-4B8C-83A1-F6EECF244321}">
                <p14:modId xmlns:p14="http://schemas.microsoft.com/office/powerpoint/2010/main" val="1320216664"/>
              </p:ext>
            </p:extLst>
          </p:nvPr>
        </p:nvGraphicFramePr>
        <p:xfrm>
          <a:off x="5606380" y="2852936"/>
          <a:ext cx="2349996" cy="1944216"/>
        </p:xfrm>
        <a:graphic>
          <a:graphicData uri="http://schemas.openxmlformats.org/presentationml/2006/ole">
            <mc:AlternateContent xmlns:mc="http://schemas.openxmlformats.org/markup-compatibility/2006">
              <mc:Choice xmlns:v="urn:schemas-microsoft-com:vml" Requires="v">
                <p:oleObj spid="_x0000_s51229" name="Imagen de mapa de bits" r:id="rId5" imgW="2142857" imgH="2114845" progId="Paint.Picture">
                  <p:embed/>
                </p:oleObj>
              </mc:Choice>
              <mc:Fallback>
                <p:oleObj name="Imagen de mapa de bits" r:id="rId5" imgW="2142857" imgH="2114845"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6380" y="2852936"/>
                        <a:ext cx="2349996" cy="1944216"/>
                      </a:xfrm>
                      <a:prstGeom prst="rect">
                        <a:avLst/>
                      </a:prstGeom>
                      <a:noFill/>
                    </p:spPr>
                  </p:pic>
                </p:oleObj>
              </mc:Fallback>
            </mc:AlternateContent>
          </a:graphicData>
        </a:graphic>
      </p:graphicFrame>
      <p:sp>
        <p:nvSpPr>
          <p:cNvPr id="8" name="7 CuadroTexto"/>
          <p:cNvSpPr txBox="1"/>
          <p:nvPr/>
        </p:nvSpPr>
        <p:spPr>
          <a:xfrm>
            <a:off x="1475656" y="6165304"/>
            <a:ext cx="2448272" cy="276999"/>
          </a:xfrm>
          <a:prstGeom prst="rect">
            <a:avLst/>
          </a:prstGeom>
          <a:noFill/>
        </p:spPr>
        <p:txBody>
          <a:bodyPr wrap="square" rtlCol="0">
            <a:spAutoFit/>
          </a:bodyPr>
          <a:lstStyle/>
          <a:p>
            <a:r>
              <a:rPr lang="en-US" sz="1200" dirty="0" smtClean="0">
                <a:latin typeface="Book Antiqua" panose="02040602050305030304" pitchFamily="18" charset="0"/>
              </a:rPr>
              <a:t>APLICACIÓN TÍPICA SWG</a:t>
            </a:r>
            <a:endParaRPr lang="es-EC" sz="1200" dirty="0">
              <a:latin typeface="Book Antiqua" panose="02040602050305030304" pitchFamily="18" charset="0"/>
            </a:endParaRPr>
          </a:p>
        </p:txBody>
      </p:sp>
      <p:sp>
        <p:nvSpPr>
          <p:cNvPr id="6" name="5 Rectángulo"/>
          <p:cNvSpPr/>
          <p:nvPr/>
        </p:nvSpPr>
        <p:spPr>
          <a:xfrm>
            <a:off x="4644008" y="4941168"/>
            <a:ext cx="4320480" cy="1600438"/>
          </a:xfrm>
          <a:prstGeom prst="rect">
            <a:avLst/>
          </a:prstGeom>
        </p:spPr>
        <p:txBody>
          <a:bodyPr wrap="square">
            <a:spAutoFit/>
          </a:bodyPr>
          <a:lstStyle/>
          <a:p>
            <a:r>
              <a:rPr lang="es-EC" sz="1400" b="1" dirty="0" smtClean="0"/>
              <a:t>           Compartimientos </a:t>
            </a:r>
            <a:r>
              <a:rPr lang="es-EC" sz="1400" b="1" dirty="0" err="1"/>
              <a:t>Switchgear</a:t>
            </a:r>
            <a:endParaRPr lang="es-EC" sz="1400" dirty="0"/>
          </a:p>
          <a:p>
            <a:r>
              <a:rPr lang="es-EC" sz="1400" b="1" dirty="0"/>
              <a:t> </a:t>
            </a:r>
            <a:endParaRPr lang="es-EC" sz="1400" dirty="0"/>
          </a:p>
          <a:p>
            <a:r>
              <a:rPr lang="es-EC" sz="1400" b="1" dirty="0"/>
              <a:t>A.</a:t>
            </a:r>
            <a:r>
              <a:rPr lang="es-EC" sz="1400" dirty="0"/>
              <a:t> Compartimiento de Interruptor de Circuito </a:t>
            </a:r>
          </a:p>
          <a:p>
            <a:r>
              <a:rPr lang="es-EC" sz="1400" b="1" dirty="0"/>
              <a:t>B. </a:t>
            </a:r>
            <a:r>
              <a:rPr lang="es-EC" sz="1400" dirty="0"/>
              <a:t>Compartimiento de Bus Principal </a:t>
            </a:r>
          </a:p>
          <a:p>
            <a:r>
              <a:rPr lang="es-EC" sz="1400" b="1" dirty="0"/>
              <a:t>C.</a:t>
            </a:r>
            <a:r>
              <a:rPr lang="es-EC" sz="1400" dirty="0"/>
              <a:t> Compartimiento de Línea </a:t>
            </a:r>
          </a:p>
          <a:p>
            <a:r>
              <a:rPr lang="es-EC" sz="1400" b="1" dirty="0"/>
              <a:t>D.</a:t>
            </a:r>
            <a:r>
              <a:rPr lang="es-EC" sz="1400" dirty="0"/>
              <a:t> Área de Compartimiento de Control </a:t>
            </a:r>
          </a:p>
          <a:p>
            <a:r>
              <a:rPr lang="es-EC" sz="1400" b="1" dirty="0"/>
              <a:t>E. </a:t>
            </a:r>
            <a:r>
              <a:rPr lang="es-EC" sz="1400" dirty="0"/>
              <a:t>Compartimiento Auxiliar</a:t>
            </a:r>
          </a:p>
        </p:txBody>
      </p:sp>
    </p:spTree>
    <p:extLst>
      <p:ext uri="{BB962C8B-B14F-4D97-AF65-F5344CB8AC3E}">
        <p14:creationId xmlns:p14="http://schemas.microsoft.com/office/powerpoint/2010/main" val="309584002"/>
      </p:ext>
    </p:extLst>
  </p:cSld>
  <p:clrMapOvr>
    <a:masterClrMapping/>
  </p:clrMapOvr>
  <p:transition spd="med">
    <p:pull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sp>
        <p:nvSpPr>
          <p:cNvPr id="3" name="2 CuadroTexto"/>
          <p:cNvSpPr txBox="1"/>
          <p:nvPr/>
        </p:nvSpPr>
        <p:spPr>
          <a:xfrm>
            <a:off x="5436096" y="487705"/>
            <a:ext cx="3456384"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VENTAJAS</a:t>
            </a:r>
            <a:endParaRPr lang="es-EC" sz="1200" b="1" dirty="0">
              <a:latin typeface="Book Antiqua" panose="02040602050305030304" pitchFamily="18" charset="0"/>
              <a:cs typeface="Times New Roman" panose="02020603050405020304" pitchFamily="18" charset="0"/>
            </a:endParaRP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3249" y="2996952"/>
            <a:ext cx="2156598" cy="14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CuadroTexto"/>
          <p:cNvSpPr txBox="1"/>
          <p:nvPr/>
        </p:nvSpPr>
        <p:spPr>
          <a:xfrm>
            <a:off x="1182408" y="1927860"/>
            <a:ext cx="4757744" cy="4093428"/>
          </a:xfrm>
          <a:prstGeom prst="rect">
            <a:avLst/>
          </a:prstGeom>
          <a:noFill/>
        </p:spPr>
        <p:txBody>
          <a:bodyPr wrap="square" rtlCol="0">
            <a:spAutoFit/>
          </a:bodyPr>
          <a:lstStyle/>
          <a:p>
            <a:pPr marL="285750" lvl="0" indent="-285750" algn="just">
              <a:buFont typeface="Arial" panose="020B0604020202020204" pitchFamily="34" charset="0"/>
              <a:buChar char="•"/>
            </a:pPr>
            <a:r>
              <a:rPr lang="es-EC" sz="1600" b="1" dirty="0" smtClean="0">
                <a:latin typeface="Book Antiqua" panose="02040602050305030304" pitchFamily="18" charset="0"/>
              </a:rPr>
              <a:t>Proceso de Ingeniería y Construcción con </a:t>
            </a:r>
            <a:r>
              <a:rPr lang="es-EC" sz="1600" b="1" dirty="0">
                <a:latin typeface="Book Antiqua" panose="02040602050305030304" pitchFamily="18" charset="0"/>
              </a:rPr>
              <a:t>p</a:t>
            </a:r>
            <a:r>
              <a:rPr lang="es-EC" sz="1600" b="1" dirty="0" smtClean="0">
                <a:latin typeface="Book Antiqua" panose="02040602050305030304" pitchFamily="18" charset="0"/>
              </a:rPr>
              <a:t>lazos </a:t>
            </a:r>
            <a:r>
              <a:rPr lang="es-EC" sz="1600" b="1" dirty="0">
                <a:latin typeface="Book Antiqua" panose="02040602050305030304" pitchFamily="18" charset="0"/>
              </a:rPr>
              <a:t>de entrega </a:t>
            </a:r>
            <a:r>
              <a:rPr lang="es-EC" sz="1600" b="1" dirty="0" smtClean="0">
                <a:latin typeface="Book Antiqua" panose="02040602050305030304" pitchFamily="18" charset="0"/>
              </a:rPr>
              <a:t>cortos.</a:t>
            </a:r>
          </a:p>
          <a:p>
            <a:pPr marL="285750" lvl="0" indent="-285750" algn="just">
              <a:buFont typeface="Arial" panose="020B0604020202020204" pitchFamily="34" charset="0"/>
              <a:buChar char="•"/>
            </a:pPr>
            <a:endParaRPr lang="es-EC" sz="1600" dirty="0">
              <a:latin typeface="Book Antiqua" panose="02040602050305030304" pitchFamily="18" charset="0"/>
            </a:endParaRPr>
          </a:p>
          <a:p>
            <a:pPr marL="285750" lvl="0" indent="-285750" algn="just">
              <a:buFont typeface="Arial" panose="020B0604020202020204" pitchFamily="34" charset="0"/>
              <a:buChar char="•"/>
            </a:pPr>
            <a:r>
              <a:rPr lang="es-EC" sz="1600" b="1" dirty="0">
                <a:latin typeface="Book Antiqua" panose="02040602050305030304" pitchFamily="18" charset="0"/>
              </a:rPr>
              <a:t>F</a:t>
            </a:r>
            <a:r>
              <a:rPr lang="es-EC" sz="1600" b="1" dirty="0" smtClean="0">
                <a:latin typeface="Book Antiqua" panose="02040602050305030304" pitchFamily="18" charset="0"/>
              </a:rPr>
              <a:t>acilidades </a:t>
            </a:r>
            <a:r>
              <a:rPr lang="es-EC" sz="1600" b="1" dirty="0">
                <a:latin typeface="Book Antiqua" panose="02040602050305030304" pitchFamily="18" charset="0"/>
              </a:rPr>
              <a:t>que permiten que los procedimientos de izaje y transporte sean relativamente </a:t>
            </a:r>
            <a:r>
              <a:rPr lang="es-EC" sz="1600" b="1" dirty="0" smtClean="0">
                <a:latin typeface="Book Antiqua" panose="02040602050305030304" pitchFamily="18" charset="0"/>
              </a:rPr>
              <a:t>sencillos.</a:t>
            </a:r>
          </a:p>
          <a:p>
            <a:pPr marL="285750" lvl="0" indent="-285750" algn="just">
              <a:buFont typeface="Arial" panose="020B0604020202020204" pitchFamily="34" charset="0"/>
              <a:buChar char="•"/>
            </a:pPr>
            <a:endParaRPr lang="es-EC" sz="1600" b="1" dirty="0" smtClean="0">
              <a:latin typeface="Book Antiqua" panose="02040602050305030304" pitchFamily="18" charset="0"/>
            </a:endParaRPr>
          </a:p>
          <a:p>
            <a:pPr marL="285750" lvl="0" indent="-285750" algn="just">
              <a:buFont typeface="Arial" panose="020B0604020202020204" pitchFamily="34" charset="0"/>
              <a:buChar char="•"/>
            </a:pPr>
            <a:r>
              <a:rPr lang="es-EC" sz="1600" b="1" dirty="0" smtClean="0">
                <a:latin typeface="Book Antiqua" panose="02040602050305030304" pitchFamily="18" charset="0"/>
              </a:rPr>
              <a:t>Equipo fácilmente transportable.</a:t>
            </a:r>
          </a:p>
          <a:p>
            <a:pPr marL="285750" lvl="0" indent="-285750" algn="just">
              <a:buFont typeface="Arial" panose="020B0604020202020204" pitchFamily="34" charset="0"/>
              <a:buChar char="•"/>
            </a:pPr>
            <a:endParaRPr lang="es-EC" sz="1600" b="1" dirty="0" smtClean="0">
              <a:latin typeface="Book Antiqua" panose="02040602050305030304" pitchFamily="18" charset="0"/>
            </a:endParaRPr>
          </a:p>
          <a:p>
            <a:pPr marL="285750" lvl="0" indent="-285750" algn="just">
              <a:buFont typeface="Arial" panose="020B0604020202020204" pitchFamily="34" charset="0"/>
              <a:buChar char="•"/>
            </a:pPr>
            <a:r>
              <a:rPr lang="es-EC" sz="1600" b="1" dirty="0" smtClean="0">
                <a:latin typeface="Book Antiqua" panose="02040602050305030304" pitchFamily="18" charset="0"/>
              </a:rPr>
              <a:t>Proyectos rentables, ya que las actividades en campo son limitadas.</a:t>
            </a:r>
            <a:endParaRPr lang="es-EC" sz="1600" dirty="0" smtClean="0">
              <a:latin typeface="Book Antiqua" panose="02040602050305030304" pitchFamily="18" charset="0"/>
            </a:endParaRPr>
          </a:p>
          <a:p>
            <a:pPr marL="285750" lvl="0" indent="-285750" algn="just">
              <a:buFont typeface="Arial" panose="020B0604020202020204" pitchFamily="34" charset="0"/>
              <a:buChar char="•"/>
            </a:pPr>
            <a:endParaRPr lang="es-EC" sz="1600" b="1" dirty="0" smtClean="0">
              <a:latin typeface="Book Antiqua" panose="02040602050305030304" pitchFamily="18" charset="0"/>
            </a:endParaRPr>
          </a:p>
          <a:p>
            <a:pPr marL="285750" lvl="0" indent="-285750" algn="just">
              <a:buFont typeface="Arial" panose="020B0604020202020204" pitchFamily="34" charset="0"/>
              <a:buChar char="•"/>
            </a:pPr>
            <a:r>
              <a:rPr lang="es-EC" sz="1600" b="1" dirty="0" smtClean="0">
                <a:latin typeface="Book Antiqua" panose="02040602050305030304" pitchFamily="18" charset="0"/>
              </a:rPr>
              <a:t>Facilidades </a:t>
            </a:r>
            <a:r>
              <a:rPr lang="es-EC" sz="1600" b="1" dirty="0">
                <a:latin typeface="Book Antiqua" panose="02040602050305030304" pitchFamily="18" charset="0"/>
              </a:rPr>
              <a:t>para que el montaje y puesta en marcha del equipo en campo, se desarrolle de forma ágil y eficiente.</a:t>
            </a:r>
            <a:endParaRPr lang="en-US" sz="1600" dirty="0">
              <a:latin typeface="Book Antiqua" panose="02040602050305030304" pitchFamily="18" charset="0"/>
            </a:endParaRPr>
          </a:p>
          <a:p>
            <a:pPr marL="285750" indent="-285750" algn="just">
              <a:buFont typeface="Arial" panose="020B0604020202020204" pitchFamily="34" charset="0"/>
              <a:buChar char="•"/>
            </a:pPr>
            <a:endParaRPr lang="es-EC" sz="2000" dirty="0">
              <a:latin typeface="Book Antiqua" panose="02040602050305030304" pitchFamily="18" charset="0"/>
            </a:endParaRPr>
          </a:p>
        </p:txBody>
      </p:sp>
      <p:pic>
        <p:nvPicPr>
          <p:cNvPr id="16" name="15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1340768"/>
            <a:ext cx="2160905" cy="1410335"/>
          </a:xfrm>
          <a:prstGeom prst="rect">
            <a:avLst/>
          </a:prstGeom>
          <a:noFill/>
          <a:ln>
            <a:noFill/>
          </a:ln>
        </p:spPr>
      </p:pic>
      <p:pic>
        <p:nvPicPr>
          <p:cNvPr id="25" name="24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3074" y="4653136"/>
            <a:ext cx="1696949" cy="1881908"/>
          </a:xfrm>
          <a:prstGeom prst="rect">
            <a:avLst/>
          </a:prstGeom>
          <a:noFill/>
          <a:ln>
            <a:noFill/>
          </a:ln>
        </p:spPr>
      </p:pic>
    </p:spTree>
    <p:extLst>
      <p:ext uri="{BB962C8B-B14F-4D97-AF65-F5344CB8AC3E}">
        <p14:creationId xmlns:p14="http://schemas.microsoft.com/office/powerpoint/2010/main" val="596942381"/>
      </p:ext>
    </p:extLst>
  </p:cSld>
  <p:clrMapOvr>
    <a:masterClrMapping/>
  </p:clrMapOvr>
  <p:transition spd="med">
    <p:pull dir="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85714"/>
            <a:ext cx="7344816" cy="3539430"/>
          </a:xfrm>
          <a:prstGeom prst="rect">
            <a:avLst/>
          </a:prstGeom>
          <a:noFill/>
        </p:spPr>
        <p:txBody>
          <a:bodyPr wrap="square" rtlCol="0">
            <a:spAutoFit/>
          </a:bodyPr>
          <a:lstStyle/>
          <a:p>
            <a:pPr algn="just"/>
            <a:r>
              <a:rPr lang="en-US" sz="1600" b="1" dirty="0">
                <a:latin typeface="Book Antiqua" panose="02040602050305030304" pitchFamily="18" charset="0"/>
              </a:rPr>
              <a:t>Especificación </a:t>
            </a:r>
            <a:r>
              <a:rPr lang="en-US" sz="1600" b="1" dirty="0" smtClean="0">
                <a:latin typeface="Book Antiqua" panose="02040602050305030304" pitchFamily="18" charset="0"/>
              </a:rPr>
              <a:t>de Switchgear</a:t>
            </a:r>
          </a:p>
          <a:p>
            <a:pPr algn="just"/>
            <a:endParaRPr lang="en-US" sz="1600" b="1" dirty="0">
              <a:latin typeface="Book Antiqua" panose="02040602050305030304" pitchFamily="18" charset="0"/>
            </a:endParaRPr>
          </a:p>
          <a:p>
            <a:pPr marL="285750" lvl="0" indent="-285750" algn="just">
              <a:buFont typeface="Arial" panose="020B0604020202020204" pitchFamily="34" charset="0"/>
              <a:buChar char="•"/>
            </a:pPr>
            <a:r>
              <a:rPr lang="es-EC" sz="1600" b="1" dirty="0">
                <a:latin typeface="Book Antiqua" panose="02040602050305030304" pitchFamily="18" charset="0"/>
              </a:rPr>
              <a:t>Tipo:</a:t>
            </a:r>
            <a:r>
              <a:rPr lang="es-EC" sz="1600" dirty="0">
                <a:latin typeface="Book Antiqua" panose="02040602050305030304" pitchFamily="18" charset="0"/>
              </a:rPr>
              <a:t> Metal </a:t>
            </a:r>
            <a:r>
              <a:rPr lang="es-EC" sz="1600" dirty="0" err="1">
                <a:latin typeface="Book Antiqua" panose="02040602050305030304" pitchFamily="18" charset="0"/>
              </a:rPr>
              <a:t>Clad</a:t>
            </a:r>
            <a:r>
              <a:rPr lang="es-EC" sz="1600" dirty="0">
                <a:latin typeface="Book Antiqua" panose="02040602050305030304" pitchFamily="18" charset="0"/>
              </a:rPr>
              <a:t> con Interruptores </a:t>
            </a:r>
            <a:r>
              <a:rPr lang="es-EC" sz="1600" dirty="0" err="1">
                <a:latin typeface="Book Antiqua" panose="02040602050305030304" pitchFamily="18" charset="0"/>
              </a:rPr>
              <a:t>Draw</a:t>
            </a:r>
            <a:r>
              <a:rPr lang="es-EC" sz="1600" dirty="0">
                <a:latin typeface="Book Antiqua" panose="02040602050305030304" pitchFamily="18" charset="0"/>
              </a:rPr>
              <a:t> </a:t>
            </a:r>
            <a:r>
              <a:rPr lang="es-EC" sz="1600" dirty="0" err="1">
                <a:latin typeface="Book Antiqua" panose="02040602050305030304" pitchFamily="18" charset="0"/>
              </a:rPr>
              <a:t>Out</a:t>
            </a:r>
            <a:r>
              <a:rPr lang="es-EC" sz="1600" dirty="0">
                <a:latin typeface="Book Antiqua" panose="02040602050305030304" pitchFamily="18" charset="0"/>
              </a:rPr>
              <a:t> / 13 Celdas.</a:t>
            </a:r>
          </a:p>
          <a:p>
            <a:pPr marL="285750" lvl="0" indent="-285750" algn="just">
              <a:buFont typeface="Arial" panose="020B0604020202020204" pitchFamily="34" charset="0"/>
              <a:buChar char="•"/>
            </a:pPr>
            <a:r>
              <a:rPr lang="es-EC" sz="1600" b="1" dirty="0">
                <a:latin typeface="Book Antiqua" panose="02040602050305030304" pitchFamily="18" charset="0"/>
              </a:rPr>
              <a:t>Norma:</a:t>
            </a:r>
            <a:r>
              <a:rPr lang="es-EC" sz="1600" dirty="0">
                <a:latin typeface="Book Antiqua" panose="02040602050305030304" pitchFamily="18" charset="0"/>
              </a:rPr>
              <a:t> ANSI.</a:t>
            </a:r>
          </a:p>
          <a:p>
            <a:pPr marL="285750" lvl="0" indent="-285750" algn="just">
              <a:buFont typeface="Arial" panose="020B0604020202020204" pitchFamily="34" charset="0"/>
              <a:buChar char="•"/>
            </a:pPr>
            <a:r>
              <a:rPr lang="es-EC" sz="1600" b="1" dirty="0">
                <a:latin typeface="Book Antiqua" panose="02040602050305030304" pitchFamily="18" charset="0"/>
              </a:rPr>
              <a:t>Tensión Nominal:</a:t>
            </a:r>
            <a:r>
              <a:rPr lang="es-EC" sz="1600" dirty="0">
                <a:latin typeface="Book Antiqua" panose="02040602050305030304" pitchFamily="18" charset="0"/>
              </a:rPr>
              <a:t> 17.5KV.</a:t>
            </a:r>
          </a:p>
          <a:p>
            <a:pPr marL="285750" lvl="0" indent="-285750" algn="just">
              <a:buFont typeface="Arial" panose="020B0604020202020204" pitchFamily="34" charset="0"/>
              <a:buChar char="•"/>
            </a:pPr>
            <a:r>
              <a:rPr lang="es-EC" sz="1600" b="1" dirty="0">
                <a:latin typeface="Book Antiqua" panose="02040602050305030304" pitchFamily="18" charset="0"/>
              </a:rPr>
              <a:t>Tensión de Operación:</a:t>
            </a:r>
            <a:r>
              <a:rPr lang="es-EC" sz="1600" dirty="0">
                <a:latin typeface="Book Antiqua" panose="02040602050305030304" pitchFamily="18" charset="0"/>
              </a:rPr>
              <a:t> 13.8KV.</a:t>
            </a:r>
          </a:p>
          <a:p>
            <a:pPr marL="285750" lvl="0" indent="-285750" algn="just">
              <a:buFont typeface="Arial" panose="020B0604020202020204" pitchFamily="34" charset="0"/>
              <a:buChar char="•"/>
            </a:pPr>
            <a:r>
              <a:rPr lang="es-EC" sz="1600" b="1" dirty="0">
                <a:latin typeface="Book Antiqua" panose="02040602050305030304" pitchFamily="18" charset="0"/>
              </a:rPr>
              <a:t>Corriente Continua Nominal:</a:t>
            </a:r>
            <a:r>
              <a:rPr lang="es-EC" sz="1600" dirty="0">
                <a:latin typeface="Book Antiqua" panose="02040602050305030304" pitchFamily="18" charset="0"/>
              </a:rPr>
              <a:t> 1250A.</a:t>
            </a:r>
          </a:p>
          <a:p>
            <a:pPr marL="285750" lvl="0" indent="-285750" algn="just">
              <a:buFont typeface="Arial" panose="020B0604020202020204" pitchFamily="34" charset="0"/>
              <a:buChar char="•"/>
            </a:pPr>
            <a:r>
              <a:rPr lang="es-EC" sz="1600" b="1" dirty="0">
                <a:latin typeface="Book Antiqua" panose="02040602050305030304" pitchFamily="18" charset="0"/>
              </a:rPr>
              <a:t>Capacidad de Interrupción:</a:t>
            </a:r>
            <a:r>
              <a:rPr lang="es-EC" sz="1600" dirty="0">
                <a:latin typeface="Book Antiqua" panose="02040602050305030304" pitchFamily="18" charset="0"/>
              </a:rPr>
              <a:t> 25KA.</a:t>
            </a:r>
          </a:p>
          <a:p>
            <a:pPr marL="285750" lvl="0" indent="-285750" algn="just">
              <a:buFont typeface="Arial" panose="020B0604020202020204" pitchFamily="34" charset="0"/>
              <a:buChar char="•"/>
            </a:pPr>
            <a:r>
              <a:rPr lang="es-EC" sz="1600" b="1" dirty="0">
                <a:latin typeface="Book Antiqua" panose="02040602050305030304" pitchFamily="18" charset="0"/>
              </a:rPr>
              <a:t>Frecuencia:</a:t>
            </a:r>
            <a:r>
              <a:rPr lang="es-EC" sz="1600" dirty="0">
                <a:latin typeface="Book Antiqua" panose="02040602050305030304" pitchFamily="18" charset="0"/>
              </a:rPr>
              <a:t> 60Hz.</a:t>
            </a:r>
          </a:p>
          <a:p>
            <a:pPr marL="285750" lvl="0" indent="-285750" algn="just">
              <a:buFont typeface="Arial" panose="020B0604020202020204" pitchFamily="34" charset="0"/>
              <a:buChar char="•"/>
            </a:pPr>
            <a:r>
              <a:rPr lang="es-EC" sz="1600" b="1" dirty="0">
                <a:latin typeface="Book Antiqua" panose="02040602050305030304" pitchFamily="18" charset="0"/>
              </a:rPr>
              <a:t>1 Celda de </a:t>
            </a:r>
            <a:r>
              <a:rPr lang="es-EC" sz="1600" b="1" dirty="0" err="1">
                <a:latin typeface="Book Antiqua" panose="02040602050305030304" pitchFamily="18" charset="0"/>
              </a:rPr>
              <a:t>Incoming</a:t>
            </a:r>
            <a:r>
              <a:rPr lang="es-EC" sz="1600" b="1" dirty="0">
                <a:latin typeface="Book Antiqua" panose="02040602050305030304" pitchFamily="18" charset="0"/>
              </a:rPr>
              <a:t>:</a:t>
            </a:r>
            <a:r>
              <a:rPr lang="es-EC" sz="1600" dirty="0">
                <a:latin typeface="Book Antiqua" panose="02040602050305030304" pitchFamily="18" charset="0"/>
              </a:rPr>
              <a:t> Facilidades de ingreso de energía al </a:t>
            </a:r>
            <a:r>
              <a:rPr lang="es-EC" sz="1600" dirty="0" err="1">
                <a:latin typeface="Book Antiqua" panose="02040602050305030304" pitchFamily="18" charset="0"/>
              </a:rPr>
              <a:t>Switchgear</a:t>
            </a:r>
            <a:r>
              <a:rPr lang="es-EC" sz="1600" dirty="0">
                <a:latin typeface="Book Antiqua" panose="02040602050305030304" pitchFamily="18" charset="0"/>
              </a:rPr>
              <a:t>.</a:t>
            </a:r>
          </a:p>
          <a:p>
            <a:pPr marL="285750" lvl="0" indent="-285750" algn="just">
              <a:buFont typeface="Arial" panose="020B0604020202020204" pitchFamily="34" charset="0"/>
              <a:buChar char="•"/>
            </a:pPr>
            <a:r>
              <a:rPr lang="es-EC" sz="1600" b="1" dirty="0">
                <a:latin typeface="Book Antiqua" panose="02040602050305030304" pitchFamily="18" charset="0"/>
              </a:rPr>
              <a:t>10 Celdas de Output:</a:t>
            </a:r>
            <a:r>
              <a:rPr lang="es-EC" sz="1600" dirty="0">
                <a:latin typeface="Book Antiqua" panose="02040602050305030304" pitchFamily="18" charset="0"/>
              </a:rPr>
              <a:t> Alimentadores para salida de energía del </a:t>
            </a:r>
            <a:r>
              <a:rPr lang="es-EC" sz="1600" dirty="0" err="1">
                <a:latin typeface="Book Antiqua" panose="02040602050305030304" pitchFamily="18" charset="0"/>
              </a:rPr>
              <a:t>Switchgear</a:t>
            </a:r>
            <a:r>
              <a:rPr lang="es-EC" sz="1600" dirty="0">
                <a:latin typeface="Book Antiqua" panose="02040602050305030304" pitchFamily="18" charset="0"/>
              </a:rPr>
              <a:t>.</a:t>
            </a:r>
          </a:p>
          <a:p>
            <a:pPr marL="285750" lvl="0" indent="-285750" algn="just">
              <a:buFont typeface="Arial" panose="020B0604020202020204" pitchFamily="34" charset="0"/>
              <a:buChar char="•"/>
            </a:pPr>
            <a:r>
              <a:rPr lang="es-EC" sz="1600" b="1" dirty="0">
                <a:latin typeface="Book Antiqua" panose="02040602050305030304" pitchFamily="18" charset="0"/>
              </a:rPr>
              <a:t>1 Celda de </a:t>
            </a:r>
            <a:r>
              <a:rPr lang="es-EC" sz="1600" b="1" dirty="0" err="1">
                <a:latin typeface="Book Antiqua" panose="02040602050305030304" pitchFamily="18" charset="0"/>
              </a:rPr>
              <a:t>Metering</a:t>
            </a:r>
            <a:r>
              <a:rPr lang="es-EC" sz="1600" b="1" dirty="0">
                <a:latin typeface="Book Antiqua" panose="02040602050305030304" pitchFamily="18" charset="0"/>
              </a:rPr>
              <a:t>:</a:t>
            </a:r>
            <a:r>
              <a:rPr lang="es-EC" sz="1600" dirty="0">
                <a:latin typeface="Book Antiqua" panose="02040602050305030304" pitchFamily="18" charset="0"/>
              </a:rPr>
              <a:t> Facilidades para monitoreo, control y comunicación.</a:t>
            </a:r>
          </a:p>
          <a:p>
            <a:pPr marL="285750" lvl="0" indent="-285750" algn="just">
              <a:buFont typeface="Arial" panose="020B0604020202020204" pitchFamily="34" charset="0"/>
              <a:buChar char="•"/>
            </a:pPr>
            <a:r>
              <a:rPr lang="es-EC" sz="1600" b="1" dirty="0">
                <a:latin typeface="Book Antiqua" panose="02040602050305030304" pitchFamily="18" charset="0"/>
              </a:rPr>
              <a:t>1 Celda de </a:t>
            </a:r>
            <a:r>
              <a:rPr lang="es-EC" sz="1600" b="1" dirty="0" err="1">
                <a:latin typeface="Book Antiqua" panose="02040602050305030304" pitchFamily="18" charset="0"/>
              </a:rPr>
              <a:t>Tie</a:t>
            </a:r>
            <a:r>
              <a:rPr lang="es-EC" sz="1600" b="1" dirty="0">
                <a:latin typeface="Book Antiqua" panose="02040602050305030304" pitchFamily="18" charset="0"/>
              </a:rPr>
              <a:t>:</a:t>
            </a:r>
            <a:r>
              <a:rPr lang="es-EC" sz="1600" dirty="0">
                <a:latin typeface="Book Antiqua" panose="02040602050305030304" pitchFamily="18" charset="0"/>
              </a:rPr>
              <a:t> Bloque de enlace, da facilidades futuras para aumento de celdas</a:t>
            </a:r>
            <a:r>
              <a:rPr lang="es-EC" sz="1600" dirty="0" smtClean="0">
                <a:latin typeface="Book Antiqua" panose="02040602050305030304" pitchFamily="18" charset="0"/>
              </a:rPr>
              <a:t>.</a:t>
            </a:r>
            <a:endParaRPr lang="es-EC" sz="1600" dirty="0">
              <a:latin typeface="Book Antiqua" panose="02040602050305030304" pitchFamily="18" charset="0"/>
            </a:endParaRPr>
          </a:p>
        </p:txBody>
      </p:sp>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4711731"/>
            <a:ext cx="2232248" cy="168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4749347"/>
            <a:ext cx="2232248" cy="16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8189" y="4725144"/>
            <a:ext cx="1515939" cy="167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584002"/>
      </p:ext>
    </p:extLst>
  </p:cSld>
  <p:clrMapOvr>
    <a:masterClrMapping/>
  </p:clrMapOvr>
  <p:transition spd="med">
    <p:pull dir="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85714"/>
            <a:ext cx="7344816" cy="338554"/>
          </a:xfrm>
          <a:prstGeom prst="rect">
            <a:avLst/>
          </a:prstGeom>
          <a:noFill/>
        </p:spPr>
        <p:txBody>
          <a:bodyPr wrap="square" rtlCol="0">
            <a:spAutoFit/>
          </a:bodyPr>
          <a:lstStyle/>
          <a:p>
            <a:pPr algn="just"/>
            <a:r>
              <a:rPr lang="en-US" sz="1600" b="1" dirty="0">
                <a:latin typeface="Book Antiqua" panose="02040602050305030304" pitchFamily="18" charset="0"/>
              </a:rPr>
              <a:t>Especificación </a:t>
            </a:r>
            <a:r>
              <a:rPr lang="en-US" sz="1600" b="1" dirty="0" smtClean="0">
                <a:latin typeface="Book Antiqua" panose="02040602050305030304" pitchFamily="18" charset="0"/>
              </a:rPr>
              <a:t>de Switchgear - Unifilar</a:t>
            </a:r>
          </a:p>
        </p:txBody>
      </p:sp>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245412"/>
            <a:ext cx="3168352" cy="298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2204864"/>
            <a:ext cx="4637981"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8640950"/>
      </p:ext>
    </p:extLst>
  </p:cSld>
  <p:clrMapOvr>
    <a:masterClrMapping/>
  </p:clrMapOvr>
  <p:transition spd="med">
    <p:pull dir="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85714"/>
            <a:ext cx="7344816" cy="1815882"/>
          </a:xfrm>
          <a:prstGeom prst="rect">
            <a:avLst/>
          </a:prstGeom>
          <a:noFill/>
        </p:spPr>
        <p:txBody>
          <a:bodyPr wrap="square" rtlCol="0">
            <a:spAutoFit/>
          </a:bodyPr>
          <a:lstStyle/>
          <a:p>
            <a:pPr algn="just"/>
            <a:r>
              <a:rPr lang="en-US" sz="1600" b="1" dirty="0" err="1" smtClean="0">
                <a:latin typeface="Book Antiqua" panose="02040602050305030304" pitchFamily="18" charset="0"/>
              </a:rPr>
              <a:t>Dise</a:t>
            </a:r>
            <a:r>
              <a:rPr lang="es-EC" sz="1600" b="1" dirty="0" smtClean="0">
                <a:latin typeface="Book Antiqua" panose="02040602050305030304" pitchFamily="18" charset="0"/>
              </a:rPr>
              <a:t>ñ</a:t>
            </a:r>
            <a:r>
              <a:rPr lang="en-US" sz="1600" b="1" dirty="0" smtClean="0">
                <a:latin typeface="Book Antiqua" panose="02040602050305030304" pitchFamily="18" charset="0"/>
              </a:rPr>
              <a:t>o de </a:t>
            </a:r>
            <a:r>
              <a:rPr lang="en-US" sz="1600" b="1" dirty="0" err="1" smtClean="0">
                <a:latin typeface="Book Antiqua" panose="02040602050305030304" pitchFamily="18" charset="0"/>
              </a:rPr>
              <a:t>sistema</a:t>
            </a:r>
            <a:r>
              <a:rPr lang="en-US" sz="1600" b="1" dirty="0" smtClean="0">
                <a:latin typeface="Book Antiqua" panose="02040602050305030304" pitchFamily="18" charset="0"/>
              </a:rPr>
              <a:t> de </a:t>
            </a:r>
            <a:r>
              <a:rPr lang="en-US" sz="1600" b="1" dirty="0" err="1" smtClean="0">
                <a:latin typeface="Book Antiqua" panose="02040602050305030304" pitchFamily="18" charset="0"/>
              </a:rPr>
              <a:t>detección</a:t>
            </a:r>
            <a:r>
              <a:rPr lang="en-US" sz="1600" b="1" dirty="0" smtClean="0">
                <a:latin typeface="Book Antiqua" panose="02040602050305030304" pitchFamily="18" charset="0"/>
              </a:rPr>
              <a:t> y </a:t>
            </a:r>
            <a:r>
              <a:rPr lang="en-US" sz="1600" b="1" dirty="0" err="1" smtClean="0">
                <a:latin typeface="Book Antiqua" panose="02040602050305030304" pitchFamily="18" charset="0"/>
              </a:rPr>
              <a:t>extinción</a:t>
            </a:r>
            <a:r>
              <a:rPr lang="en-US" sz="1600" b="1" dirty="0" smtClean="0">
                <a:latin typeface="Book Antiqua" panose="02040602050305030304" pitchFamily="18" charset="0"/>
              </a:rPr>
              <a:t> de </a:t>
            </a:r>
            <a:r>
              <a:rPr lang="en-US" sz="1600" b="1" dirty="0" err="1" smtClean="0">
                <a:latin typeface="Book Antiqua" panose="02040602050305030304" pitchFamily="18" charset="0"/>
              </a:rPr>
              <a:t>incendios</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marL="285750" indent="-285750" algn="just">
              <a:buFont typeface="Arial" panose="020B0604020202020204" pitchFamily="34" charset="0"/>
              <a:buChar char="•"/>
            </a:pPr>
            <a:r>
              <a:rPr lang="es-EC" sz="1600" dirty="0">
                <a:latin typeface="Book Antiqua" panose="02040602050305030304" pitchFamily="18" charset="0"/>
              </a:rPr>
              <a:t>El agente extintor </a:t>
            </a:r>
            <a:r>
              <a:rPr lang="es-EC" sz="1600" dirty="0" smtClean="0">
                <a:latin typeface="Book Antiqua" panose="02040602050305030304" pitchFamily="18" charset="0"/>
              </a:rPr>
              <a:t>FM-200. </a:t>
            </a:r>
            <a:r>
              <a:rPr lang="es-EC" sz="1600" dirty="0">
                <a:latin typeface="Book Antiqua" panose="02040602050305030304" pitchFamily="18" charset="0"/>
              </a:rPr>
              <a:t>Agente extintor FM-200, para cuarto eléctrico series Gamma con capacidad de llenado de 76.2 Kg, para cuarto de baterías serie Beta 55  con capacidad de llenado de 15.8 Kg</a:t>
            </a:r>
            <a:r>
              <a:rPr lang="es-EC" sz="1600" dirty="0" smtClean="0">
                <a:latin typeface="Book Antiqua" panose="02040602050305030304" pitchFamily="18" charset="0"/>
              </a:rPr>
              <a:t>.</a:t>
            </a:r>
          </a:p>
          <a:p>
            <a:pPr marL="285750" indent="-285750" algn="just">
              <a:buFont typeface="Arial" panose="020B0604020202020204" pitchFamily="34" charset="0"/>
              <a:buChar char="•"/>
            </a:pPr>
            <a:r>
              <a:rPr lang="en-US" sz="1600" dirty="0" smtClean="0">
                <a:latin typeface="Book Antiqua" panose="02040602050305030304" pitchFamily="18" charset="0"/>
              </a:rPr>
              <a:t>C</a:t>
            </a:r>
            <a:r>
              <a:rPr lang="es-EC" sz="1600" dirty="0" smtClean="0">
                <a:latin typeface="Book Antiqua" panose="02040602050305030304" pitchFamily="18" charset="0"/>
              </a:rPr>
              <a:t>umple </a:t>
            </a:r>
            <a:r>
              <a:rPr lang="es-EC" sz="1600" dirty="0">
                <a:latin typeface="Book Antiqua" panose="02040602050305030304" pitchFamily="18" charset="0"/>
              </a:rPr>
              <a:t>con estándares de seguridad bajo norma </a:t>
            </a:r>
            <a:r>
              <a:rPr lang="es-EC" sz="1600" dirty="0" smtClean="0">
                <a:latin typeface="Book Antiqua" panose="02040602050305030304" pitchFamily="18" charset="0"/>
              </a:rPr>
              <a:t>NFPA-2001 y dentro de ella la </a:t>
            </a:r>
            <a:r>
              <a:rPr lang="es-EC" sz="1600" dirty="0">
                <a:latin typeface="Book Antiqua" panose="02040602050305030304" pitchFamily="18" charset="0"/>
              </a:rPr>
              <a:t>Norma NEC Art.760 (tipo FPLR, </a:t>
            </a:r>
            <a:r>
              <a:rPr lang="es-EC" sz="1600" dirty="0" err="1">
                <a:latin typeface="Book Antiqua" panose="02040602050305030304" pitchFamily="18" charset="0"/>
              </a:rPr>
              <a:t>Fire</a:t>
            </a:r>
            <a:r>
              <a:rPr lang="es-EC" sz="1600" dirty="0">
                <a:latin typeface="Book Antiqua" panose="02040602050305030304" pitchFamily="18" charset="0"/>
              </a:rPr>
              <a:t> </a:t>
            </a:r>
            <a:r>
              <a:rPr lang="es-EC" sz="1600" dirty="0" err="1">
                <a:latin typeface="Book Antiqua" panose="02040602050305030304" pitchFamily="18" charset="0"/>
              </a:rPr>
              <a:t>Alarm</a:t>
            </a:r>
            <a:r>
              <a:rPr lang="es-EC" sz="1600" dirty="0">
                <a:latin typeface="Book Antiqua" panose="02040602050305030304" pitchFamily="18" charset="0"/>
              </a:rPr>
              <a:t> Cable</a:t>
            </a:r>
            <a:r>
              <a:rPr lang="es-EC" sz="1600" dirty="0" smtClean="0">
                <a:latin typeface="Book Antiqua" panose="02040602050305030304" pitchFamily="18" charset="0"/>
              </a:rPr>
              <a:t>).</a:t>
            </a:r>
            <a:endParaRPr lang="es-EC" sz="1600" dirty="0">
              <a:latin typeface="Book Antiqua" panose="02040602050305030304" pitchFamily="18" charset="0"/>
            </a:endParaRPr>
          </a:p>
        </p:txBody>
      </p:sp>
      <p:pic>
        <p:nvPicPr>
          <p:cNvPr id="8" name="7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3140968"/>
            <a:ext cx="6912768" cy="3240360"/>
          </a:xfrm>
          <a:prstGeom prst="rect">
            <a:avLst/>
          </a:prstGeom>
          <a:noFill/>
          <a:ln>
            <a:noFill/>
          </a:ln>
        </p:spPr>
      </p:pic>
    </p:spTree>
    <p:extLst>
      <p:ext uri="{BB962C8B-B14F-4D97-AF65-F5344CB8AC3E}">
        <p14:creationId xmlns:p14="http://schemas.microsoft.com/office/powerpoint/2010/main" val="1036438490"/>
      </p:ext>
    </p:extLst>
  </p:cSld>
  <p:clrMapOvr>
    <a:masterClrMapping/>
  </p:clrMapOvr>
  <p:transition spd="med">
    <p:pull dir="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85714"/>
            <a:ext cx="7344816" cy="338554"/>
          </a:xfrm>
          <a:prstGeom prst="rect">
            <a:avLst/>
          </a:prstGeom>
          <a:noFill/>
        </p:spPr>
        <p:txBody>
          <a:bodyPr wrap="square" rtlCol="0">
            <a:spAutoFit/>
          </a:bodyPr>
          <a:lstStyle/>
          <a:p>
            <a:pPr algn="just"/>
            <a:r>
              <a:rPr lang="en-US" sz="1600" b="1" dirty="0" err="1" smtClean="0">
                <a:latin typeface="Book Antiqua" panose="02040602050305030304" pitchFamily="18" charset="0"/>
              </a:rPr>
              <a:t>Dise</a:t>
            </a:r>
            <a:r>
              <a:rPr lang="es-EC" sz="1600" b="1" dirty="0" smtClean="0">
                <a:latin typeface="Book Antiqua" panose="02040602050305030304" pitchFamily="18" charset="0"/>
              </a:rPr>
              <a:t>ñ</a:t>
            </a:r>
            <a:r>
              <a:rPr lang="en-US" sz="1600" b="1" dirty="0" smtClean="0">
                <a:latin typeface="Book Antiqua" panose="02040602050305030304" pitchFamily="18" charset="0"/>
              </a:rPr>
              <a:t>o de </a:t>
            </a:r>
            <a:r>
              <a:rPr lang="en-US" sz="1600" b="1" dirty="0" err="1" smtClean="0">
                <a:latin typeface="Book Antiqua" panose="02040602050305030304" pitchFamily="18" charset="0"/>
              </a:rPr>
              <a:t>sistema</a:t>
            </a:r>
            <a:r>
              <a:rPr lang="en-US" sz="1600" b="1" dirty="0" smtClean="0">
                <a:latin typeface="Book Antiqua" panose="02040602050305030304" pitchFamily="18" charset="0"/>
              </a:rPr>
              <a:t> de </a:t>
            </a:r>
            <a:r>
              <a:rPr lang="en-US" sz="1600" b="1" dirty="0" err="1" smtClean="0">
                <a:latin typeface="Book Antiqua" panose="02040602050305030304" pitchFamily="18" charset="0"/>
              </a:rPr>
              <a:t>detección</a:t>
            </a:r>
            <a:r>
              <a:rPr lang="en-US" sz="1600" b="1" dirty="0" smtClean="0">
                <a:latin typeface="Book Antiqua" panose="02040602050305030304" pitchFamily="18" charset="0"/>
              </a:rPr>
              <a:t> y </a:t>
            </a:r>
            <a:r>
              <a:rPr lang="en-US" sz="1600" b="1" dirty="0" err="1" smtClean="0">
                <a:latin typeface="Book Antiqua" panose="02040602050305030304" pitchFamily="18" charset="0"/>
              </a:rPr>
              <a:t>extinción</a:t>
            </a:r>
            <a:r>
              <a:rPr lang="en-US" sz="1600" b="1" dirty="0" smtClean="0">
                <a:latin typeface="Book Antiqua" panose="02040602050305030304" pitchFamily="18" charset="0"/>
              </a:rPr>
              <a:t> de </a:t>
            </a:r>
            <a:r>
              <a:rPr lang="en-US" sz="1600" b="1" dirty="0" err="1" smtClean="0">
                <a:latin typeface="Book Antiqua" panose="02040602050305030304" pitchFamily="18" charset="0"/>
              </a:rPr>
              <a:t>incendios</a:t>
            </a:r>
            <a:r>
              <a:rPr lang="en-US" sz="1600" b="1" dirty="0" smtClean="0">
                <a:latin typeface="Book Antiqua" panose="02040602050305030304" pitchFamily="18" charset="0"/>
              </a:rPr>
              <a:t> - </a:t>
            </a:r>
            <a:r>
              <a:rPr lang="en-US" sz="1600" b="1" dirty="0" err="1" smtClean="0">
                <a:latin typeface="Book Antiqua" panose="02040602050305030304" pitchFamily="18" charset="0"/>
              </a:rPr>
              <a:t>Ubicación</a:t>
            </a:r>
            <a:endParaRPr lang="en-US" sz="1600" b="1" dirty="0" smtClean="0">
              <a:latin typeface="Book Antiqua" panose="02040602050305030304" pitchFamily="18" charset="0"/>
            </a:endParaRPr>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20408"/>
            <a:ext cx="7496610" cy="3248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4437112"/>
            <a:ext cx="2215778"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307906"/>
      </p:ext>
    </p:extLst>
  </p:cSld>
  <p:clrMapOvr>
    <a:masterClrMapping/>
  </p:clrMapOvr>
  <p:transition spd="med">
    <p:pull dir="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85714"/>
            <a:ext cx="7344816" cy="338554"/>
          </a:xfrm>
          <a:prstGeom prst="rect">
            <a:avLst/>
          </a:prstGeom>
          <a:noFill/>
        </p:spPr>
        <p:txBody>
          <a:bodyPr wrap="square" rtlCol="0">
            <a:spAutoFit/>
          </a:bodyPr>
          <a:lstStyle/>
          <a:p>
            <a:pPr algn="just"/>
            <a:r>
              <a:rPr lang="en-US" sz="1600" b="1" dirty="0" err="1">
                <a:latin typeface="Book Antiqua" panose="02040602050305030304" pitchFamily="18" charset="0"/>
              </a:rPr>
              <a:t>Dise</a:t>
            </a:r>
            <a:r>
              <a:rPr lang="es-EC" sz="1600" b="1" dirty="0">
                <a:latin typeface="Book Antiqua" panose="02040602050305030304" pitchFamily="18" charset="0"/>
              </a:rPr>
              <a:t>ñ</a:t>
            </a:r>
            <a:r>
              <a:rPr lang="en-US" sz="1600" b="1" dirty="0">
                <a:latin typeface="Book Antiqua" panose="02040602050305030304" pitchFamily="18" charset="0"/>
              </a:rPr>
              <a:t>o de </a:t>
            </a:r>
            <a:r>
              <a:rPr lang="en-US" sz="1600" b="1" dirty="0" err="1">
                <a:latin typeface="Book Antiqua" panose="02040602050305030304" pitchFamily="18" charset="0"/>
              </a:rPr>
              <a:t>sistema</a:t>
            </a:r>
            <a:r>
              <a:rPr lang="en-US" sz="1600" b="1" dirty="0">
                <a:latin typeface="Book Antiqua" panose="02040602050305030304" pitchFamily="18" charset="0"/>
              </a:rPr>
              <a:t> de </a:t>
            </a:r>
            <a:r>
              <a:rPr lang="en-US" sz="1600" b="1" dirty="0" err="1">
                <a:latin typeface="Book Antiqua" panose="02040602050305030304" pitchFamily="18" charset="0"/>
              </a:rPr>
              <a:t>detección</a:t>
            </a:r>
            <a:r>
              <a:rPr lang="en-US" sz="1600" b="1" dirty="0">
                <a:latin typeface="Book Antiqua" panose="02040602050305030304" pitchFamily="18" charset="0"/>
              </a:rPr>
              <a:t> y </a:t>
            </a:r>
            <a:r>
              <a:rPr lang="en-US" sz="1600" b="1" dirty="0" err="1">
                <a:latin typeface="Book Antiqua" panose="02040602050305030304" pitchFamily="18" charset="0"/>
              </a:rPr>
              <a:t>extinción</a:t>
            </a:r>
            <a:r>
              <a:rPr lang="en-US" sz="1600" b="1" dirty="0">
                <a:latin typeface="Book Antiqua" panose="02040602050305030304" pitchFamily="18" charset="0"/>
              </a:rPr>
              <a:t> de </a:t>
            </a:r>
            <a:r>
              <a:rPr lang="en-US" sz="1600" b="1" dirty="0" err="1">
                <a:latin typeface="Book Antiqua" panose="02040602050305030304" pitchFamily="18" charset="0"/>
              </a:rPr>
              <a:t>incendios</a:t>
            </a:r>
            <a:r>
              <a:rPr lang="en-US" sz="1600" b="1" dirty="0">
                <a:latin typeface="Book Antiqua" panose="02040602050305030304" pitchFamily="18" charset="0"/>
              </a:rPr>
              <a:t> - </a:t>
            </a:r>
            <a:r>
              <a:rPr lang="en-US" sz="1600" b="1" dirty="0" err="1" smtClean="0">
                <a:latin typeface="Book Antiqua" panose="02040602050305030304" pitchFamily="18" charset="0"/>
              </a:rPr>
              <a:t>Bloques</a:t>
            </a:r>
            <a:endParaRPr lang="en-US" sz="1600" b="1" dirty="0">
              <a:latin typeface="Book Antiqua" panose="02040602050305030304" pitchFamily="18" charset="0"/>
            </a:endParaRP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772816"/>
            <a:ext cx="5688632"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1556" y="1628800"/>
            <a:ext cx="2266943" cy="4896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307906"/>
      </p:ext>
    </p:extLst>
  </p:cSld>
  <p:clrMapOvr>
    <a:masterClrMapping/>
  </p:clrMapOvr>
  <p:transition spd="med">
    <p:pull dir="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85714"/>
            <a:ext cx="7344816" cy="338554"/>
          </a:xfrm>
          <a:prstGeom prst="rect">
            <a:avLst/>
          </a:prstGeom>
          <a:noFill/>
        </p:spPr>
        <p:txBody>
          <a:bodyPr wrap="square" rtlCol="0">
            <a:spAutoFit/>
          </a:bodyPr>
          <a:lstStyle/>
          <a:p>
            <a:pPr algn="just"/>
            <a:r>
              <a:rPr lang="en-US" sz="1600" b="1" dirty="0" err="1" smtClean="0">
                <a:latin typeface="Book Antiqua" panose="02040602050305030304" pitchFamily="18" charset="0"/>
              </a:rPr>
              <a:t>Dise</a:t>
            </a:r>
            <a:r>
              <a:rPr lang="es-EC" sz="1600" b="1" dirty="0" smtClean="0">
                <a:latin typeface="Book Antiqua" panose="02040602050305030304" pitchFamily="18" charset="0"/>
              </a:rPr>
              <a:t>ñ</a:t>
            </a:r>
            <a:r>
              <a:rPr lang="en-US" sz="1600" b="1" dirty="0" smtClean="0">
                <a:latin typeface="Book Antiqua" panose="02040602050305030304" pitchFamily="18" charset="0"/>
              </a:rPr>
              <a:t>o de </a:t>
            </a:r>
            <a:r>
              <a:rPr lang="en-US" sz="1600" b="1" dirty="0" err="1" smtClean="0">
                <a:latin typeface="Book Antiqua" panose="02040602050305030304" pitchFamily="18" charset="0"/>
              </a:rPr>
              <a:t>sistema</a:t>
            </a:r>
            <a:r>
              <a:rPr lang="en-US" sz="1600" b="1" dirty="0" smtClean="0">
                <a:latin typeface="Book Antiqua" panose="02040602050305030304" pitchFamily="18" charset="0"/>
              </a:rPr>
              <a:t> de </a:t>
            </a:r>
            <a:r>
              <a:rPr lang="en-US" sz="1600" b="1" dirty="0" err="1" smtClean="0">
                <a:latin typeface="Book Antiqua" panose="02040602050305030304" pitchFamily="18" charset="0"/>
              </a:rPr>
              <a:t>detección</a:t>
            </a:r>
            <a:r>
              <a:rPr lang="en-US" sz="1600" b="1" dirty="0" smtClean="0">
                <a:latin typeface="Book Antiqua" panose="02040602050305030304" pitchFamily="18" charset="0"/>
              </a:rPr>
              <a:t> y </a:t>
            </a:r>
            <a:r>
              <a:rPr lang="en-US" sz="1600" b="1" dirty="0" err="1" smtClean="0">
                <a:latin typeface="Book Antiqua" panose="02040602050305030304" pitchFamily="18" charset="0"/>
              </a:rPr>
              <a:t>extinción</a:t>
            </a:r>
            <a:r>
              <a:rPr lang="en-US" sz="1600" b="1" dirty="0" smtClean="0">
                <a:latin typeface="Book Antiqua" panose="02040602050305030304" pitchFamily="18" charset="0"/>
              </a:rPr>
              <a:t> de </a:t>
            </a:r>
            <a:r>
              <a:rPr lang="en-US" sz="1600" b="1" dirty="0" err="1" smtClean="0">
                <a:latin typeface="Book Antiqua" panose="02040602050305030304" pitchFamily="18" charset="0"/>
              </a:rPr>
              <a:t>incendios</a:t>
            </a:r>
            <a:r>
              <a:rPr lang="en-US" sz="1600" b="1" dirty="0" smtClean="0">
                <a:latin typeface="Book Antiqua" panose="02040602050305030304" pitchFamily="18" charset="0"/>
              </a:rPr>
              <a:t> - </a:t>
            </a:r>
            <a:r>
              <a:rPr lang="en-US" sz="1600" b="1" dirty="0" err="1" smtClean="0">
                <a:latin typeface="Book Antiqua" panose="02040602050305030304" pitchFamily="18" charset="0"/>
              </a:rPr>
              <a:t>Conexionado</a:t>
            </a:r>
            <a:endParaRPr lang="es-EC" sz="1600" dirty="0">
              <a:latin typeface="Book Antiqua" panose="02040602050305030304" pitchFamily="18" charset="0"/>
            </a:endParaRPr>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458" y="1647403"/>
            <a:ext cx="7451998"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307906"/>
      </p:ext>
    </p:extLst>
  </p:cSld>
  <p:clrMapOvr>
    <a:masterClrMapping/>
  </p:clrMapOvr>
  <p:transition spd="med">
    <p:pull dir="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85714"/>
            <a:ext cx="7344816" cy="338554"/>
          </a:xfrm>
          <a:prstGeom prst="rect">
            <a:avLst/>
          </a:prstGeom>
          <a:noFill/>
        </p:spPr>
        <p:txBody>
          <a:bodyPr wrap="square" rtlCol="0">
            <a:spAutoFit/>
          </a:bodyPr>
          <a:lstStyle/>
          <a:p>
            <a:pPr algn="just"/>
            <a:r>
              <a:rPr lang="en-US" sz="1600" b="1" dirty="0" err="1" smtClean="0">
                <a:latin typeface="Book Antiqua" panose="02040602050305030304" pitchFamily="18" charset="0"/>
              </a:rPr>
              <a:t>Dise</a:t>
            </a:r>
            <a:r>
              <a:rPr lang="es-EC" sz="1600" b="1" dirty="0" smtClean="0">
                <a:latin typeface="Book Antiqua" panose="02040602050305030304" pitchFamily="18" charset="0"/>
              </a:rPr>
              <a:t>ñ</a:t>
            </a:r>
            <a:r>
              <a:rPr lang="en-US" sz="1600" b="1" dirty="0" smtClean="0">
                <a:latin typeface="Book Antiqua" panose="02040602050305030304" pitchFamily="18" charset="0"/>
              </a:rPr>
              <a:t>o de </a:t>
            </a:r>
            <a:r>
              <a:rPr lang="en-US" sz="1600" b="1" dirty="0" err="1" smtClean="0">
                <a:latin typeface="Book Antiqua" panose="02040602050305030304" pitchFamily="18" charset="0"/>
              </a:rPr>
              <a:t>sistema</a:t>
            </a:r>
            <a:r>
              <a:rPr lang="en-US" sz="1600" b="1" dirty="0" smtClean="0">
                <a:latin typeface="Book Antiqua" panose="02040602050305030304" pitchFamily="18" charset="0"/>
              </a:rPr>
              <a:t> de </a:t>
            </a:r>
            <a:r>
              <a:rPr lang="en-US" sz="1600" b="1" dirty="0" err="1" smtClean="0">
                <a:latin typeface="Book Antiqua" panose="02040602050305030304" pitchFamily="18" charset="0"/>
              </a:rPr>
              <a:t>detección</a:t>
            </a:r>
            <a:r>
              <a:rPr lang="en-US" sz="1600" b="1" dirty="0" smtClean="0">
                <a:latin typeface="Book Antiqua" panose="02040602050305030304" pitchFamily="18" charset="0"/>
              </a:rPr>
              <a:t> y </a:t>
            </a:r>
            <a:r>
              <a:rPr lang="en-US" sz="1600" b="1" dirty="0" err="1" smtClean="0">
                <a:latin typeface="Book Antiqua" panose="02040602050305030304" pitchFamily="18" charset="0"/>
              </a:rPr>
              <a:t>extinción</a:t>
            </a:r>
            <a:r>
              <a:rPr lang="en-US" sz="1600" b="1" dirty="0" smtClean="0">
                <a:latin typeface="Book Antiqua" panose="02040602050305030304" pitchFamily="18" charset="0"/>
              </a:rPr>
              <a:t> de </a:t>
            </a:r>
            <a:r>
              <a:rPr lang="en-US" sz="1600" b="1" dirty="0" err="1" smtClean="0">
                <a:latin typeface="Book Antiqua" panose="02040602050305030304" pitchFamily="18" charset="0"/>
              </a:rPr>
              <a:t>incendios</a:t>
            </a:r>
            <a:r>
              <a:rPr lang="en-US" sz="1600" b="1" dirty="0" smtClean="0">
                <a:latin typeface="Book Antiqua" panose="02040602050305030304" pitchFamily="18" charset="0"/>
              </a:rPr>
              <a:t> – Trip AA</a:t>
            </a:r>
            <a:endParaRPr lang="es-EC" sz="1600" dirty="0">
              <a:latin typeface="Book Antiqua" panose="02040602050305030304" pitchFamily="18" charset="0"/>
            </a:endParaRPr>
          </a:p>
        </p:txBody>
      </p:sp>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484784"/>
            <a:ext cx="7488832" cy="4956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307906"/>
      </p:ext>
    </p:extLst>
  </p:cSld>
  <p:clrMapOvr>
    <a:masterClrMapping/>
  </p:clrMapOvr>
  <p:transition spd="med">
    <p:pull dir="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85714"/>
            <a:ext cx="7344816" cy="338554"/>
          </a:xfrm>
          <a:prstGeom prst="rect">
            <a:avLst/>
          </a:prstGeom>
          <a:noFill/>
        </p:spPr>
        <p:txBody>
          <a:bodyPr wrap="square" rtlCol="0">
            <a:spAutoFit/>
          </a:bodyPr>
          <a:lstStyle/>
          <a:p>
            <a:pPr algn="just"/>
            <a:r>
              <a:rPr lang="en-US" sz="1600" b="1" dirty="0" err="1" smtClean="0">
                <a:latin typeface="Book Antiqua" panose="02040602050305030304" pitchFamily="18" charset="0"/>
              </a:rPr>
              <a:t>Dise</a:t>
            </a:r>
            <a:r>
              <a:rPr lang="es-EC" sz="1600" b="1" dirty="0" smtClean="0">
                <a:latin typeface="Book Antiqua" panose="02040602050305030304" pitchFamily="18" charset="0"/>
              </a:rPr>
              <a:t>ñ</a:t>
            </a:r>
            <a:r>
              <a:rPr lang="en-US" sz="1600" b="1" dirty="0" smtClean="0">
                <a:latin typeface="Book Antiqua" panose="02040602050305030304" pitchFamily="18" charset="0"/>
              </a:rPr>
              <a:t>o de </a:t>
            </a:r>
            <a:r>
              <a:rPr lang="en-US" sz="1600" b="1" dirty="0" err="1" smtClean="0">
                <a:latin typeface="Book Antiqua" panose="02040602050305030304" pitchFamily="18" charset="0"/>
              </a:rPr>
              <a:t>sistema</a:t>
            </a:r>
            <a:r>
              <a:rPr lang="en-US" sz="1600" b="1" dirty="0" smtClean="0">
                <a:latin typeface="Book Antiqua" panose="02040602050305030304" pitchFamily="18" charset="0"/>
              </a:rPr>
              <a:t> de </a:t>
            </a:r>
            <a:r>
              <a:rPr lang="en-US" sz="1600" b="1" dirty="0" err="1" smtClean="0">
                <a:latin typeface="Book Antiqua" panose="02040602050305030304" pitchFamily="18" charset="0"/>
              </a:rPr>
              <a:t>detección</a:t>
            </a:r>
            <a:r>
              <a:rPr lang="en-US" sz="1600" b="1" dirty="0" smtClean="0">
                <a:latin typeface="Book Antiqua" panose="02040602050305030304" pitchFamily="18" charset="0"/>
              </a:rPr>
              <a:t> y </a:t>
            </a:r>
            <a:r>
              <a:rPr lang="en-US" sz="1600" b="1" dirty="0" err="1" smtClean="0">
                <a:latin typeface="Book Antiqua" panose="02040602050305030304" pitchFamily="18" charset="0"/>
              </a:rPr>
              <a:t>extinción</a:t>
            </a:r>
            <a:r>
              <a:rPr lang="en-US" sz="1600" b="1" dirty="0" smtClean="0">
                <a:latin typeface="Book Antiqua" panose="02040602050305030304" pitchFamily="18" charset="0"/>
              </a:rPr>
              <a:t> de </a:t>
            </a:r>
            <a:r>
              <a:rPr lang="en-US" sz="1600" b="1" dirty="0" err="1" smtClean="0">
                <a:latin typeface="Book Antiqua" panose="02040602050305030304" pitchFamily="18" charset="0"/>
              </a:rPr>
              <a:t>incendios</a:t>
            </a:r>
            <a:r>
              <a:rPr lang="en-US" sz="1600" b="1" dirty="0" smtClean="0">
                <a:latin typeface="Book Antiqua" panose="02040602050305030304" pitchFamily="18" charset="0"/>
              </a:rPr>
              <a:t> - </a:t>
            </a:r>
            <a:r>
              <a:rPr lang="en-US" sz="1600" b="1" dirty="0" err="1" smtClean="0">
                <a:latin typeface="Book Antiqua" panose="02040602050305030304" pitchFamily="18" charset="0"/>
              </a:rPr>
              <a:t>Descarga</a:t>
            </a:r>
            <a:endParaRPr lang="es-EC" sz="1600" dirty="0">
              <a:latin typeface="Book Antiqua" panose="02040602050305030304" pitchFamily="18" charset="0"/>
            </a:endParaRPr>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628800"/>
            <a:ext cx="7536160"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4314285"/>
            <a:ext cx="7536160" cy="2211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307906"/>
      </p:ext>
    </p:extLst>
  </p:cSld>
  <p:clrMapOvr>
    <a:masterClrMapping/>
  </p:clrMapOvr>
  <p:transition spd="med">
    <p:pull dir="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85714"/>
            <a:ext cx="7344816" cy="338554"/>
          </a:xfrm>
          <a:prstGeom prst="rect">
            <a:avLst/>
          </a:prstGeom>
          <a:noFill/>
        </p:spPr>
        <p:txBody>
          <a:bodyPr wrap="square" rtlCol="0">
            <a:spAutoFit/>
          </a:bodyPr>
          <a:lstStyle/>
          <a:p>
            <a:pPr algn="just"/>
            <a:r>
              <a:rPr lang="en-US" sz="1600" b="1" dirty="0" err="1" smtClean="0">
                <a:latin typeface="Book Antiqua" panose="02040602050305030304" pitchFamily="18" charset="0"/>
              </a:rPr>
              <a:t>Dise</a:t>
            </a:r>
            <a:r>
              <a:rPr lang="es-EC" sz="1600" b="1" dirty="0" smtClean="0">
                <a:latin typeface="Book Antiqua" panose="02040602050305030304" pitchFamily="18" charset="0"/>
              </a:rPr>
              <a:t>ñ</a:t>
            </a:r>
            <a:r>
              <a:rPr lang="en-US" sz="1600" b="1" dirty="0" smtClean="0">
                <a:latin typeface="Book Antiqua" panose="02040602050305030304" pitchFamily="18" charset="0"/>
              </a:rPr>
              <a:t>o de </a:t>
            </a:r>
            <a:r>
              <a:rPr lang="en-US" sz="1600" b="1" dirty="0" err="1" smtClean="0">
                <a:latin typeface="Book Antiqua" panose="02040602050305030304" pitchFamily="18" charset="0"/>
              </a:rPr>
              <a:t>sistema</a:t>
            </a:r>
            <a:r>
              <a:rPr lang="en-US" sz="1600" b="1" dirty="0" smtClean="0">
                <a:latin typeface="Book Antiqua" panose="02040602050305030304" pitchFamily="18" charset="0"/>
              </a:rPr>
              <a:t> de </a:t>
            </a:r>
            <a:r>
              <a:rPr lang="en-US" sz="1600" b="1" dirty="0" err="1" smtClean="0">
                <a:latin typeface="Book Antiqua" panose="02040602050305030304" pitchFamily="18" charset="0"/>
              </a:rPr>
              <a:t>detección</a:t>
            </a:r>
            <a:r>
              <a:rPr lang="en-US" sz="1600" b="1" dirty="0" smtClean="0">
                <a:latin typeface="Book Antiqua" panose="02040602050305030304" pitchFamily="18" charset="0"/>
              </a:rPr>
              <a:t> y </a:t>
            </a:r>
            <a:r>
              <a:rPr lang="en-US" sz="1600" b="1" dirty="0" err="1" smtClean="0">
                <a:latin typeface="Book Antiqua" panose="02040602050305030304" pitchFamily="18" charset="0"/>
              </a:rPr>
              <a:t>extinción</a:t>
            </a:r>
            <a:r>
              <a:rPr lang="en-US" sz="1600" b="1" dirty="0" smtClean="0">
                <a:latin typeface="Book Antiqua" panose="02040602050305030304" pitchFamily="18" charset="0"/>
              </a:rPr>
              <a:t> de </a:t>
            </a:r>
            <a:r>
              <a:rPr lang="en-US" sz="1600" b="1" dirty="0" err="1" smtClean="0">
                <a:latin typeface="Book Antiqua" panose="02040602050305030304" pitchFamily="18" charset="0"/>
              </a:rPr>
              <a:t>incendios</a:t>
            </a:r>
            <a:r>
              <a:rPr lang="en-US" sz="1600" b="1" dirty="0" smtClean="0">
                <a:latin typeface="Book Antiqua" panose="02040602050305030304" pitchFamily="18" charset="0"/>
              </a:rPr>
              <a:t> – </a:t>
            </a:r>
            <a:r>
              <a:rPr lang="en-US" sz="1600" b="1" dirty="0" err="1" smtClean="0">
                <a:latin typeface="Book Antiqua" panose="02040602050305030304" pitchFamily="18" charset="0"/>
              </a:rPr>
              <a:t>Ruteo</a:t>
            </a:r>
            <a:r>
              <a:rPr lang="en-US" sz="1600" b="1" dirty="0" smtClean="0">
                <a:latin typeface="Book Antiqua" panose="02040602050305030304" pitchFamily="18" charset="0"/>
              </a:rPr>
              <a:t> de cables</a:t>
            </a:r>
            <a:endParaRPr lang="es-EC" sz="1600" dirty="0">
              <a:latin typeface="Book Antiqua" panose="02040602050305030304" pitchFamily="18" charset="0"/>
            </a:endParaRPr>
          </a:p>
        </p:txBody>
      </p:sp>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727" y="1544538"/>
            <a:ext cx="7505157" cy="3324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4509120"/>
            <a:ext cx="1996083" cy="199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478" y="5155901"/>
            <a:ext cx="1871663" cy="1347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5850" y="5155901"/>
            <a:ext cx="2366117" cy="1347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307906"/>
      </p:ext>
    </p:extLst>
  </p:cSld>
  <p:clrMapOvr>
    <a:masterClrMapping/>
  </p:clrMapOvr>
  <p:transition spd="med">
    <p:pull dir="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85714"/>
            <a:ext cx="7344816" cy="338554"/>
          </a:xfrm>
          <a:prstGeom prst="rect">
            <a:avLst/>
          </a:prstGeom>
          <a:noFill/>
        </p:spPr>
        <p:txBody>
          <a:bodyPr wrap="square" rtlCol="0">
            <a:spAutoFit/>
          </a:bodyPr>
          <a:lstStyle/>
          <a:p>
            <a:pPr algn="just"/>
            <a:r>
              <a:rPr lang="en-US" sz="1600" b="1" dirty="0" err="1" smtClean="0">
                <a:latin typeface="Book Antiqua" panose="02040602050305030304" pitchFamily="18" charset="0"/>
              </a:rPr>
              <a:t>Dise</a:t>
            </a:r>
            <a:r>
              <a:rPr lang="es-EC" sz="1600" b="1" dirty="0" smtClean="0">
                <a:latin typeface="Book Antiqua" panose="02040602050305030304" pitchFamily="18" charset="0"/>
              </a:rPr>
              <a:t>ñ</a:t>
            </a:r>
            <a:r>
              <a:rPr lang="en-US" sz="1600" b="1" dirty="0" smtClean="0">
                <a:latin typeface="Book Antiqua" panose="02040602050305030304" pitchFamily="18" charset="0"/>
              </a:rPr>
              <a:t>o de </a:t>
            </a:r>
            <a:r>
              <a:rPr lang="en-US" sz="1600" b="1" dirty="0" err="1" smtClean="0">
                <a:latin typeface="Book Antiqua" panose="02040602050305030304" pitchFamily="18" charset="0"/>
              </a:rPr>
              <a:t>sistema</a:t>
            </a:r>
            <a:r>
              <a:rPr lang="en-US" sz="1600" b="1" dirty="0" smtClean="0">
                <a:latin typeface="Book Antiqua" panose="02040602050305030304" pitchFamily="18" charset="0"/>
              </a:rPr>
              <a:t> de </a:t>
            </a:r>
            <a:r>
              <a:rPr lang="en-US" sz="1600" b="1" dirty="0" err="1" smtClean="0">
                <a:latin typeface="Book Antiqua" panose="02040602050305030304" pitchFamily="18" charset="0"/>
              </a:rPr>
              <a:t>detección</a:t>
            </a:r>
            <a:r>
              <a:rPr lang="en-US" sz="1600" b="1" dirty="0" smtClean="0">
                <a:latin typeface="Book Antiqua" panose="02040602050305030304" pitchFamily="18" charset="0"/>
              </a:rPr>
              <a:t> y </a:t>
            </a:r>
            <a:r>
              <a:rPr lang="en-US" sz="1600" b="1" dirty="0" err="1" smtClean="0">
                <a:latin typeface="Book Antiqua" panose="02040602050305030304" pitchFamily="18" charset="0"/>
              </a:rPr>
              <a:t>extinción</a:t>
            </a:r>
            <a:r>
              <a:rPr lang="en-US" sz="1600" b="1" dirty="0" smtClean="0">
                <a:latin typeface="Book Antiqua" panose="02040602050305030304" pitchFamily="18" charset="0"/>
              </a:rPr>
              <a:t> de </a:t>
            </a:r>
            <a:r>
              <a:rPr lang="en-US" sz="1600" b="1" dirty="0" err="1" smtClean="0">
                <a:latin typeface="Book Antiqua" panose="02040602050305030304" pitchFamily="18" charset="0"/>
              </a:rPr>
              <a:t>incendios</a:t>
            </a:r>
            <a:r>
              <a:rPr lang="en-US" sz="1600" b="1" dirty="0" smtClean="0">
                <a:latin typeface="Book Antiqua" panose="02040602050305030304" pitchFamily="18" charset="0"/>
              </a:rPr>
              <a:t> - </a:t>
            </a:r>
            <a:r>
              <a:rPr lang="en-US" sz="1600" b="1" dirty="0" err="1" smtClean="0">
                <a:latin typeface="Book Antiqua" panose="02040602050305030304" pitchFamily="18" charset="0"/>
              </a:rPr>
              <a:t>Detectores</a:t>
            </a:r>
            <a:endParaRPr lang="es-EC" sz="1600" dirty="0">
              <a:latin typeface="Book Antiqua" panose="02040602050305030304" pitchFamily="18" charset="0"/>
            </a:endParaRPr>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556792"/>
            <a:ext cx="4853130" cy="2740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7" y="4509120"/>
            <a:ext cx="4853130"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307906"/>
      </p:ext>
    </p:extLst>
  </p:cSld>
  <p:clrMapOvr>
    <a:masterClrMapping/>
  </p:clrMapOvr>
  <p:transition spd="med">
    <p:pull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sp>
        <p:nvSpPr>
          <p:cNvPr id="3" name="2 CuadroTexto"/>
          <p:cNvSpPr txBox="1"/>
          <p:nvPr/>
        </p:nvSpPr>
        <p:spPr>
          <a:xfrm>
            <a:off x="5436096" y="487705"/>
            <a:ext cx="3456384"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VENTAJAS</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043608" y="1610791"/>
            <a:ext cx="4757744" cy="4770537"/>
          </a:xfrm>
          <a:prstGeom prst="rect">
            <a:avLst/>
          </a:prstGeom>
          <a:noFill/>
        </p:spPr>
        <p:txBody>
          <a:bodyPr wrap="square" rtlCol="0">
            <a:spAutoFit/>
          </a:bodyPr>
          <a:lstStyle/>
          <a:p>
            <a:pPr marL="285750" lvl="0" indent="-285750" algn="just">
              <a:buFont typeface="Arial" panose="020B0604020202020204" pitchFamily="34" charset="0"/>
              <a:buChar char="•"/>
            </a:pPr>
            <a:r>
              <a:rPr lang="es-EC" sz="1600" b="1" dirty="0" smtClean="0">
                <a:latin typeface="Book Antiqua" panose="02040602050305030304" pitchFamily="18" charset="0"/>
              </a:rPr>
              <a:t>Su impacto al medio es reducido, amigable </a:t>
            </a:r>
            <a:r>
              <a:rPr lang="es-EC" sz="1600" b="1" dirty="0">
                <a:latin typeface="Book Antiqua" panose="02040602050305030304" pitchFamily="18" charset="0"/>
              </a:rPr>
              <a:t>con el </a:t>
            </a:r>
            <a:r>
              <a:rPr lang="es-EC" sz="1600" b="1" dirty="0" smtClean="0">
                <a:latin typeface="Book Antiqua" panose="02040602050305030304" pitchFamily="18" charset="0"/>
              </a:rPr>
              <a:t>ambiente.</a:t>
            </a:r>
          </a:p>
          <a:p>
            <a:pPr marL="285750" lvl="0" indent="-285750" algn="just">
              <a:buFont typeface="Arial" panose="020B0604020202020204" pitchFamily="34" charset="0"/>
              <a:buChar char="•"/>
            </a:pPr>
            <a:endParaRPr lang="es-EC" sz="1600" b="1" dirty="0" smtClean="0">
              <a:latin typeface="Book Antiqua" panose="02040602050305030304" pitchFamily="18" charset="0"/>
            </a:endParaRPr>
          </a:p>
          <a:p>
            <a:pPr marL="285750" indent="-285750" algn="just">
              <a:buFont typeface="Arial" panose="020B0604020202020204" pitchFamily="34" charset="0"/>
              <a:buChar char="•"/>
            </a:pPr>
            <a:r>
              <a:rPr lang="es-EC" sz="1600" b="1" dirty="0" smtClean="0">
                <a:latin typeface="Book Antiqua" panose="02040602050305030304" pitchFamily="18" charset="0"/>
              </a:rPr>
              <a:t>Presenta similares características y funcionalidades que </a:t>
            </a:r>
            <a:r>
              <a:rPr lang="es-EC" sz="1600" b="1" dirty="0">
                <a:latin typeface="Book Antiqua" panose="02040602050305030304" pitchFamily="18" charset="0"/>
              </a:rPr>
              <a:t>una Sala Eléctrica estática</a:t>
            </a:r>
            <a:r>
              <a:rPr lang="es-EC" sz="1600" b="1" dirty="0" smtClean="0">
                <a:latin typeface="Book Antiqua" panose="02040602050305030304" pitchFamily="18" charset="0"/>
              </a:rPr>
              <a:t>.</a:t>
            </a:r>
          </a:p>
          <a:p>
            <a:pPr marL="285750" indent="-285750" algn="just">
              <a:buFont typeface="Arial" panose="020B0604020202020204" pitchFamily="34" charset="0"/>
              <a:buChar char="•"/>
            </a:pPr>
            <a:endParaRPr lang="es-EC" sz="1600" b="1" dirty="0" smtClean="0">
              <a:latin typeface="Book Antiqua" panose="02040602050305030304" pitchFamily="18" charset="0"/>
            </a:endParaRPr>
          </a:p>
          <a:p>
            <a:pPr marL="285750" indent="-285750" algn="just">
              <a:buFont typeface="Arial" panose="020B0604020202020204" pitchFamily="34" charset="0"/>
              <a:buChar char="•"/>
            </a:pPr>
            <a:r>
              <a:rPr lang="es-EC" sz="1600" b="1" dirty="0" smtClean="0">
                <a:latin typeface="Book Antiqua" panose="02040602050305030304" pitchFamily="18" charset="0"/>
              </a:rPr>
              <a:t>Puede </a:t>
            </a:r>
            <a:r>
              <a:rPr lang="es-EC" sz="1600" b="1" dirty="0">
                <a:latin typeface="Book Antiqua" panose="02040602050305030304" pitchFamily="18" charset="0"/>
              </a:rPr>
              <a:t>fabricarse en un solo cuerpo o puede ser modular, </a:t>
            </a:r>
            <a:r>
              <a:rPr lang="es-EC" sz="1600" b="1" dirty="0" smtClean="0">
                <a:latin typeface="Book Antiqua" panose="02040602050305030304" pitchFamily="18" charset="0"/>
              </a:rPr>
              <a:t>así su posibilidad de crecimiento es ilimitada.</a:t>
            </a:r>
          </a:p>
          <a:p>
            <a:pPr marL="285750" indent="-285750" algn="just">
              <a:buFont typeface="Arial" panose="020B0604020202020204" pitchFamily="34" charset="0"/>
              <a:buChar char="•"/>
            </a:pPr>
            <a:endParaRPr lang="en-US" sz="1600" b="1" dirty="0">
              <a:latin typeface="Book Antiqua" panose="02040602050305030304" pitchFamily="18" charset="0"/>
            </a:endParaRPr>
          </a:p>
          <a:p>
            <a:pPr marL="285750" indent="-285750" algn="just">
              <a:buFont typeface="Arial" panose="020B0604020202020204" pitchFamily="34" charset="0"/>
              <a:buChar char="•"/>
            </a:pPr>
            <a:r>
              <a:rPr lang="en-US" sz="1600" b="1" dirty="0" err="1" smtClean="0">
                <a:latin typeface="Book Antiqua" panose="02040602050305030304" pitchFamily="18" charset="0"/>
              </a:rPr>
              <a:t>Cumple</a:t>
            </a:r>
            <a:r>
              <a:rPr lang="en-US" sz="1600" b="1" dirty="0" smtClean="0">
                <a:latin typeface="Book Antiqua" panose="02040602050305030304" pitchFamily="18" charset="0"/>
              </a:rPr>
              <a:t> con estándares técnicos y de </a:t>
            </a:r>
            <a:r>
              <a:rPr lang="en-US" sz="1600" b="1" dirty="0" err="1" smtClean="0">
                <a:latin typeface="Book Antiqua" panose="02040602050305030304" pitchFamily="18" charset="0"/>
              </a:rPr>
              <a:t>seguridad</a:t>
            </a:r>
            <a:r>
              <a:rPr lang="en-US" sz="1600" b="1" dirty="0" smtClean="0">
                <a:latin typeface="Book Antiqua" panose="02040602050305030304" pitchFamily="18" charset="0"/>
              </a:rPr>
              <a:t>.</a:t>
            </a:r>
          </a:p>
          <a:p>
            <a:pPr marL="285750" indent="-285750" algn="just">
              <a:buFont typeface="Arial" panose="020B0604020202020204" pitchFamily="34" charset="0"/>
              <a:buChar char="•"/>
            </a:pPr>
            <a:endParaRPr lang="en-US" sz="1600" b="1" dirty="0">
              <a:latin typeface="Book Antiqua" panose="02040602050305030304" pitchFamily="18" charset="0"/>
            </a:endParaRPr>
          </a:p>
          <a:p>
            <a:pPr marL="285750" indent="-285750" algn="just">
              <a:buFont typeface="Arial" panose="020B0604020202020204" pitchFamily="34" charset="0"/>
              <a:buChar char="•"/>
            </a:pPr>
            <a:r>
              <a:rPr lang="en-US" sz="1600" b="1" dirty="0" err="1" smtClean="0">
                <a:latin typeface="Book Antiqua" panose="02040602050305030304" pitchFamily="18" charset="0"/>
              </a:rPr>
              <a:t>Provee</a:t>
            </a:r>
            <a:r>
              <a:rPr lang="en-US" sz="1600" b="1" dirty="0" smtClean="0">
                <a:latin typeface="Book Antiqua" panose="02040602050305030304" pitchFamily="18" charset="0"/>
              </a:rPr>
              <a:t> </a:t>
            </a:r>
            <a:r>
              <a:rPr lang="en-US" sz="1600" b="1" dirty="0" err="1" smtClean="0">
                <a:latin typeface="Book Antiqua" panose="02040602050305030304" pitchFamily="18" charset="0"/>
              </a:rPr>
              <a:t>facilidades</a:t>
            </a:r>
            <a:r>
              <a:rPr lang="en-US" sz="1600" b="1" dirty="0" smtClean="0">
                <a:latin typeface="Book Antiqua" panose="02040602050305030304" pitchFamily="18" charset="0"/>
              </a:rPr>
              <a:t> de </a:t>
            </a:r>
            <a:r>
              <a:rPr lang="en-US" sz="1600" b="1" dirty="0" err="1" smtClean="0">
                <a:latin typeface="Book Antiqua" panose="02040602050305030304" pitchFamily="18" charset="0"/>
              </a:rPr>
              <a:t>operación</a:t>
            </a:r>
            <a:r>
              <a:rPr lang="en-US" sz="1600" b="1" dirty="0" smtClean="0">
                <a:latin typeface="Book Antiqua" panose="02040602050305030304" pitchFamily="18" charset="0"/>
              </a:rPr>
              <a:t> y </a:t>
            </a:r>
            <a:r>
              <a:rPr lang="en-US" sz="1600" b="1" dirty="0" err="1" smtClean="0">
                <a:latin typeface="Book Antiqua" panose="02040602050305030304" pitchFamily="18" charset="0"/>
              </a:rPr>
              <a:t>mantenimiento</a:t>
            </a:r>
            <a:r>
              <a:rPr lang="en-US" sz="1600" b="1" dirty="0" smtClean="0">
                <a:latin typeface="Book Antiqua" panose="02040602050305030304" pitchFamily="18" charset="0"/>
              </a:rPr>
              <a:t>.</a:t>
            </a:r>
          </a:p>
          <a:p>
            <a:pPr marL="285750" indent="-285750" algn="just">
              <a:buFont typeface="Arial" panose="020B0604020202020204" pitchFamily="34" charset="0"/>
              <a:buChar char="•"/>
            </a:pPr>
            <a:endParaRPr lang="en-US" sz="1600" b="1" dirty="0">
              <a:latin typeface="Book Antiqua" panose="02040602050305030304" pitchFamily="18" charset="0"/>
            </a:endParaRPr>
          </a:p>
          <a:p>
            <a:pPr marL="285750" indent="-285750" algn="just">
              <a:buFont typeface="Arial" panose="020B0604020202020204" pitchFamily="34" charset="0"/>
              <a:buChar char="•"/>
            </a:pPr>
            <a:r>
              <a:rPr lang="en-US" sz="1600" b="1" dirty="0" err="1" smtClean="0">
                <a:latin typeface="Book Antiqua" panose="02040602050305030304" pitchFamily="18" charset="0"/>
              </a:rPr>
              <a:t>Brinda</a:t>
            </a:r>
            <a:r>
              <a:rPr lang="en-US" sz="1600" b="1" dirty="0" smtClean="0">
                <a:latin typeface="Book Antiqua" panose="02040602050305030304" pitchFamily="18" charset="0"/>
              </a:rPr>
              <a:t> </a:t>
            </a:r>
            <a:r>
              <a:rPr lang="en-US" sz="1600" b="1" dirty="0" err="1" smtClean="0">
                <a:latin typeface="Book Antiqua" panose="02040602050305030304" pitchFamily="18" charset="0"/>
              </a:rPr>
              <a:t>soluciones</a:t>
            </a:r>
            <a:r>
              <a:rPr lang="en-US" sz="1600" b="1" dirty="0" smtClean="0">
                <a:latin typeface="Book Antiqua" panose="02040602050305030304" pitchFamily="18" charset="0"/>
              </a:rPr>
              <a:t> a la </a:t>
            </a:r>
            <a:r>
              <a:rPr lang="en-US" sz="1600" b="1" dirty="0" err="1" smtClean="0">
                <a:latin typeface="Book Antiqua" panose="02040602050305030304" pitchFamily="18" charset="0"/>
              </a:rPr>
              <a:t>medida</a:t>
            </a:r>
            <a:r>
              <a:rPr lang="en-US" sz="1600" b="1" dirty="0" smtClean="0">
                <a:latin typeface="Book Antiqua" panose="02040602050305030304" pitchFamily="18" charset="0"/>
              </a:rPr>
              <a:t> del </a:t>
            </a:r>
            <a:r>
              <a:rPr lang="en-US" sz="1600" b="1" dirty="0" err="1" smtClean="0">
                <a:latin typeface="Book Antiqua" panose="02040602050305030304" pitchFamily="18" charset="0"/>
              </a:rPr>
              <a:t>usuario</a:t>
            </a:r>
            <a:r>
              <a:rPr lang="en-US" sz="1600" b="1" dirty="0" smtClean="0">
                <a:latin typeface="Book Antiqua" panose="02040602050305030304" pitchFamily="18" charset="0"/>
              </a:rPr>
              <a:t> final.</a:t>
            </a:r>
          </a:p>
        </p:txBody>
      </p:sp>
      <p:pic>
        <p:nvPicPr>
          <p:cNvPr id="11" name="10 Imagen"/>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615679"/>
            <a:ext cx="2150486" cy="1410335"/>
          </a:xfrm>
          <a:prstGeom prst="rect">
            <a:avLst/>
          </a:prstGeom>
          <a:noFill/>
          <a:ln>
            <a:noFill/>
          </a:ln>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3" y="3248772"/>
            <a:ext cx="2150486" cy="1436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13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281" y="4928047"/>
            <a:ext cx="919291" cy="1453281"/>
          </a:xfrm>
          <a:prstGeom prst="rect">
            <a:avLst/>
          </a:prstGeom>
          <a:noFill/>
          <a:ln>
            <a:noFill/>
          </a:ln>
        </p:spPr>
      </p:pic>
    </p:spTree>
    <p:extLst>
      <p:ext uri="{BB962C8B-B14F-4D97-AF65-F5344CB8AC3E}">
        <p14:creationId xmlns:p14="http://schemas.microsoft.com/office/powerpoint/2010/main" val="3622970178"/>
      </p:ext>
    </p:extLst>
  </p:cSld>
  <p:clrMapOvr>
    <a:masterClrMapping/>
  </p:clrMapOvr>
  <p:transition spd="med">
    <p:pull dir="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85714"/>
            <a:ext cx="7344816" cy="338554"/>
          </a:xfrm>
          <a:prstGeom prst="rect">
            <a:avLst/>
          </a:prstGeom>
          <a:noFill/>
        </p:spPr>
        <p:txBody>
          <a:bodyPr wrap="square" rtlCol="0">
            <a:spAutoFit/>
          </a:bodyPr>
          <a:lstStyle/>
          <a:p>
            <a:pPr algn="just"/>
            <a:r>
              <a:rPr lang="en-US" sz="1600" b="1" dirty="0" err="1" smtClean="0">
                <a:latin typeface="Book Antiqua" panose="02040602050305030304" pitchFamily="18" charset="0"/>
              </a:rPr>
              <a:t>Dise</a:t>
            </a:r>
            <a:r>
              <a:rPr lang="es-EC" sz="1600" b="1" dirty="0" smtClean="0">
                <a:latin typeface="Book Antiqua" panose="02040602050305030304" pitchFamily="18" charset="0"/>
              </a:rPr>
              <a:t>ñ</a:t>
            </a:r>
            <a:r>
              <a:rPr lang="en-US" sz="1600" b="1" dirty="0" smtClean="0">
                <a:latin typeface="Book Antiqua" panose="02040602050305030304" pitchFamily="18" charset="0"/>
              </a:rPr>
              <a:t>o de </a:t>
            </a:r>
            <a:r>
              <a:rPr lang="en-US" sz="1600" b="1" dirty="0" err="1" smtClean="0">
                <a:latin typeface="Book Antiqua" panose="02040602050305030304" pitchFamily="18" charset="0"/>
              </a:rPr>
              <a:t>sistema</a:t>
            </a:r>
            <a:r>
              <a:rPr lang="en-US" sz="1600" b="1" dirty="0" smtClean="0">
                <a:latin typeface="Book Antiqua" panose="02040602050305030304" pitchFamily="18" charset="0"/>
              </a:rPr>
              <a:t> de </a:t>
            </a:r>
            <a:r>
              <a:rPr lang="en-US" sz="1600" b="1" dirty="0" err="1" smtClean="0">
                <a:latin typeface="Book Antiqua" panose="02040602050305030304" pitchFamily="18" charset="0"/>
              </a:rPr>
              <a:t>detección</a:t>
            </a:r>
            <a:r>
              <a:rPr lang="en-US" sz="1600" b="1" dirty="0" smtClean="0">
                <a:latin typeface="Book Antiqua" panose="02040602050305030304" pitchFamily="18" charset="0"/>
              </a:rPr>
              <a:t> y </a:t>
            </a:r>
            <a:r>
              <a:rPr lang="en-US" sz="1600" b="1" dirty="0" err="1" smtClean="0">
                <a:latin typeface="Book Antiqua" panose="02040602050305030304" pitchFamily="18" charset="0"/>
              </a:rPr>
              <a:t>extinción</a:t>
            </a:r>
            <a:r>
              <a:rPr lang="en-US" sz="1600" b="1" dirty="0" smtClean="0">
                <a:latin typeface="Book Antiqua" panose="02040602050305030304" pitchFamily="18" charset="0"/>
              </a:rPr>
              <a:t> de </a:t>
            </a:r>
            <a:r>
              <a:rPr lang="en-US" sz="1600" b="1" dirty="0" err="1" smtClean="0">
                <a:latin typeface="Book Antiqua" panose="02040602050305030304" pitchFamily="18" charset="0"/>
              </a:rPr>
              <a:t>incendios</a:t>
            </a:r>
            <a:r>
              <a:rPr lang="en-US" sz="1600" b="1" dirty="0" smtClean="0">
                <a:latin typeface="Book Antiqua" panose="02040602050305030304" pitchFamily="18" charset="0"/>
              </a:rPr>
              <a:t> - </a:t>
            </a:r>
            <a:r>
              <a:rPr lang="en-US" sz="1600" b="1" dirty="0" err="1" smtClean="0">
                <a:latin typeface="Book Antiqua" panose="02040602050305030304" pitchFamily="18" charset="0"/>
              </a:rPr>
              <a:t>Detectores</a:t>
            </a:r>
            <a:endParaRPr lang="es-EC" sz="1600" dirty="0">
              <a:latin typeface="Book Antiqua" panose="02040602050305030304" pitchFamily="18" charset="0"/>
            </a:endParaRPr>
          </a:p>
        </p:txBody>
      </p:sp>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768" y="1916832"/>
            <a:ext cx="6106076" cy="1125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3429000"/>
            <a:ext cx="6106076" cy="236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7781760"/>
      </p:ext>
    </p:extLst>
  </p:cSld>
  <p:clrMapOvr>
    <a:masterClrMapping/>
  </p:clrMapOvr>
  <p:transition spd="med">
    <p:pull dir="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85714"/>
            <a:ext cx="7344816" cy="1569660"/>
          </a:xfrm>
          <a:prstGeom prst="rect">
            <a:avLst/>
          </a:prstGeom>
          <a:noFill/>
        </p:spPr>
        <p:txBody>
          <a:bodyPr wrap="square" rtlCol="0">
            <a:spAutoFit/>
          </a:bodyPr>
          <a:lstStyle/>
          <a:p>
            <a:pPr algn="just"/>
            <a:r>
              <a:rPr lang="en-US" sz="1600" b="1" dirty="0" err="1" smtClean="0">
                <a:latin typeface="Book Antiqua" panose="02040602050305030304" pitchFamily="18" charset="0"/>
              </a:rPr>
              <a:t>Dise</a:t>
            </a:r>
            <a:r>
              <a:rPr lang="es-EC" sz="1600" b="1" dirty="0" smtClean="0">
                <a:latin typeface="Book Antiqua" panose="02040602050305030304" pitchFamily="18" charset="0"/>
              </a:rPr>
              <a:t>ñ</a:t>
            </a:r>
            <a:r>
              <a:rPr lang="en-US" sz="1600" b="1" dirty="0" smtClean="0">
                <a:latin typeface="Book Antiqua" panose="02040602050305030304" pitchFamily="18" charset="0"/>
              </a:rPr>
              <a:t>o de </a:t>
            </a:r>
            <a:r>
              <a:rPr lang="en-US" sz="1600" b="1" dirty="0" err="1" smtClean="0">
                <a:latin typeface="Book Antiqua" panose="02040602050305030304" pitchFamily="18" charset="0"/>
              </a:rPr>
              <a:t>sistema</a:t>
            </a:r>
            <a:r>
              <a:rPr lang="en-US" sz="1600" b="1" dirty="0" smtClean="0">
                <a:latin typeface="Book Antiqua" panose="02040602050305030304" pitchFamily="18" charset="0"/>
              </a:rPr>
              <a:t> de </a:t>
            </a:r>
            <a:r>
              <a:rPr lang="en-US" sz="1600" b="1" dirty="0" err="1" smtClean="0">
                <a:latin typeface="Book Antiqua" panose="02040602050305030304" pitchFamily="18" charset="0"/>
              </a:rPr>
              <a:t>detección</a:t>
            </a:r>
            <a:r>
              <a:rPr lang="en-US" sz="1600" b="1" dirty="0" smtClean="0">
                <a:latin typeface="Book Antiqua" panose="02040602050305030304" pitchFamily="18" charset="0"/>
              </a:rPr>
              <a:t> y </a:t>
            </a:r>
            <a:r>
              <a:rPr lang="en-US" sz="1600" b="1" dirty="0" err="1" smtClean="0">
                <a:latin typeface="Book Antiqua" panose="02040602050305030304" pitchFamily="18" charset="0"/>
              </a:rPr>
              <a:t>extinción</a:t>
            </a:r>
            <a:r>
              <a:rPr lang="en-US" sz="1600" b="1" dirty="0" smtClean="0">
                <a:latin typeface="Book Antiqua" panose="02040602050305030304" pitchFamily="18" charset="0"/>
              </a:rPr>
              <a:t> de </a:t>
            </a:r>
            <a:r>
              <a:rPr lang="en-US" sz="1600" b="1" dirty="0" err="1" smtClean="0">
                <a:latin typeface="Book Antiqua" panose="02040602050305030304" pitchFamily="18" charset="0"/>
              </a:rPr>
              <a:t>incendios</a:t>
            </a:r>
            <a:r>
              <a:rPr lang="en-US" sz="1600" b="1" dirty="0" smtClean="0">
                <a:latin typeface="Book Antiqua" panose="02040602050305030304" pitchFamily="18" charset="0"/>
              </a:rPr>
              <a:t> – </a:t>
            </a:r>
            <a:r>
              <a:rPr lang="en-US" sz="1600" b="1" dirty="0" err="1" smtClean="0">
                <a:latin typeface="Book Antiqua" panose="02040602050305030304" pitchFamily="18" charset="0"/>
              </a:rPr>
              <a:t>Descarga</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r>
              <a:rPr lang="es-ES_tradnl" sz="1600" dirty="0">
                <a:latin typeface="Book Antiqua" panose="02040602050305030304" pitchFamily="18" charset="0"/>
              </a:rPr>
              <a:t>Para el cálculo del sistema de descarga del FM-200 se utiliza el software: </a:t>
            </a:r>
            <a:r>
              <a:rPr lang="es-EC" sz="1600" dirty="0">
                <a:latin typeface="Book Antiqua" panose="02040602050305030304" pitchFamily="18" charset="0"/>
              </a:rPr>
              <a:t>“FM-200 </a:t>
            </a:r>
            <a:r>
              <a:rPr lang="es-EC" sz="1600" dirty="0" err="1">
                <a:latin typeface="Book Antiqua" panose="02040602050305030304" pitchFamily="18" charset="0"/>
              </a:rPr>
              <a:t>Hydraulic</a:t>
            </a:r>
            <a:r>
              <a:rPr lang="es-EC" sz="1600" dirty="0">
                <a:latin typeface="Book Antiqua" panose="02040602050305030304" pitchFamily="18" charset="0"/>
              </a:rPr>
              <a:t> </a:t>
            </a:r>
            <a:r>
              <a:rPr lang="es-EC" sz="1600" dirty="0" err="1">
                <a:latin typeface="Book Antiqua" panose="02040602050305030304" pitchFamily="18" charset="0"/>
              </a:rPr>
              <a:t>Flow</a:t>
            </a:r>
            <a:r>
              <a:rPr lang="es-EC" sz="1600" dirty="0">
                <a:latin typeface="Book Antiqua" panose="02040602050305030304" pitchFamily="18" charset="0"/>
              </a:rPr>
              <a:t> </a:t>
            </a:r>
            <a:r>
              <a:rPr lang="es-EC" sz="1600" dirty="0" err="1">
                <a:latin typeface="Book Antiqua" panose="02040602050305030304" pitchFamily="18" charset="0"/>
              </a:rPr>
              <a:t>Calculation</a:t>
            </a:r>
            <a:r>
              <a:rPr lang="es-EC" sz="1600" dirty="0">
                <a:latin typeface="Book Antiqua" panose="02040602050305030304" pitchFamily="18" charset="0"/>
              </a:rPr>
              <a:t> </a:t>
            </a:r>
            <a:r>
              <a:rPr lang="es-EC" sz="1600" dirty="0" err="1">
                <a:latin typeface="Book Antiqua" panose="02040602050305030304" pitchFamily="18" charset="0"/>
              </a:rPr>
              <a:t>Program</a:t>
            </a:r>
            <a:r>
              <a:rPr lang="es-EC" sz="1600" dirty="0">
                <a:latin typeface="Book Antiqua" panose="02040602050305030304" pitchFamily="18" charset="0"/>
              </a:rPr>
              <a:t>”, programa licenciado de </a:t>
            </a:r>
            <a:r>
              <a:rPr lang="es-EC" sz="1600" dirty="0" err="1">
                <a:latin typeface="Book Antiqua" panose="02040602050305030304" pitchFamily="18" charset="0"/>
              </a:rPr>
              <a:t>Chemetron</a:t>
            </a:r>
            <a:r>
              <a:rPr lang="es-EC" sz="1600" dirty="0" smtClean="0">
                <a:latin typeface="Book Antiqua" panose="02040602050305030304" pitchFamily="18" charset="0"/>
              </a:rPr>
              <a:t>.</a:t>
            </a:r>
          </a:p>
          <a:p>
            <a:pPr algn="just"/>
            <a:endParaRPr lang="en-US" sz="1600" dirty="0">
              <a:latin typeface="Book Antiqua" panose="02040602050305030304" pitchFamily="18" charset="0"/>
            </a:endParaRPr>
          </a:p>
          <a:p>
            <a:pPr algn="just"/>
            <a:r>
              <a:rPr lang="en-US" sz="1600" b="1" dirty="0" smtClean="0">
                <a:latin typeface="Book Antiqua" panose="02040602050305030304" pitchFamily="18" charset="0"/>
              </a:rPr>
              <a:t>Para Cuarto de </a:t>
            </a:r>
            <a:r>
              <a:rPr lang="en-US" sz="1600" b="1" dirty="0" err="1" smtClean="0">
                <a:latin typeface="Book Antiqua" panose="02040602050305030304" pitchFamily="18" charset="0"/>
              </a:rPr>
              <a:t>Equipos</a:t>
            </a:r>
            <a:r>
              <a:rPr lang="en-US" sz="1600" b="1" dirty="0" smtClean="0">
                <a:latin typeface="Book Antiqua" panose="02040602050305030304" pitchFamily="18" charset="0"/>
              </a:rPr>
              <a:t> Eléctricos:</a:t>
            </a:r>
            <a:endParaRPr lang="es-EC" sz="1600" b="1" dirty="0">
              <a:latin typeface="Book Antiqua" panose="02040602050305030304" pitchFamily="18" charset="0"/>
            </a:endParaRPr>
          </a:p>
        </p:txBody>
      </p:sp>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212976"/>
            <a:ext cx="5400600" cy="2376264"/>
          </a:xfrm>
          <a:prstGeom prst="rect">
            <a:avLst/>
          </a:prstGeom>
          <a:noFill/>
          <a:ln>
            <a:noFill/>
          </a:ln>
        </p:spPr>
      </p:pic>
    </p:spTree>
    <p:extLst>
      <p:ext uri="{BB962C8B-B14F-4D97-AF65-F5344CB8AC3E}">
        <p14:creationId xmlns:p14="http://schemas.microsoft.com/office/powerpoint/2010/main" val="2607781760"/>
      </p:ext>
    </p:extLst>
  </p:cSld>
  <p:clrMapOvr>
    <a:masterClrMapping/>
  </p:clrMapOvr>
  <p:transition spd="med">
    <p:pull dir="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85714"/>
            <a:ext cx="7344816" cy="338554"/>
          </a:xfrm>
          <a:prstGeom prst="rect">
            <a:avLst/>
          </a:prstGeom>
          <a:noFill/>
        </p:spPr>
        <p:txBody>
          <a:bodyPr wrap="square" rtlCol="0">
            <a:spAutoFit/>
          </a:bodyPr>
          <a:lstStyle/>
          <a:p>
            <a:pPr algn="just"/>
            <a:r>
              <a:rPr lang="en-US" sz="1600" b="1" dirty="0" err="1" smtClean="0">
                <a:latin typeface="Book Antiqua" panose="02040602050305030304" pitchFamily="18" charset="0"/>
              </a:rPr>
              <a:t>Dise</a:t>
            </a:r>
            <a:r>
              <a:rPr lang="es-EC" sz="1600" b="1" dirty="0" smtClean="0">
                <a:latin typeface="Book Antiqua" panose="02040602050305030304" pitchFamily="18" charset="0"/>
              </a:rPr>
              <a:t>ñ</a:t>
            </a:r>
            <a:r>
              <a:rPr lang="en-US" sz="1600" b="1" dirty="0" smtClean="0">
                <a:latin typeface="Book Antiqua" panose="02040602050305030304" pitchFamily="18" charset="0"/>
              </a:rPr>
              <a:t>o de </a:t>
            </a:r>
            <a:r>
              <a:rPr lang="en-US" sz="1600" b="1" dirty="0" err="1" smtClean="0">
                <a:latin typeface="Book Antiqua" panose="02040602050305030304" pitchFamily="18" charset="0"/>
              </a:rPr>
              <a:t>sistema</a:t>
            </a:r>
            <a:r>
              <a:rPr lang="en-US" sz="1600" b="1" dirty="0" smtClean="0">
                <a:latin typeface="Book Antiqua" panose="02040602050305030304" pitchFamily="18" charset="0"/>
              </a:rPr>
              <a:t> de </a:t>
            </a:r>
            <a:r>
              <a:rPr lang="en-US" sz="1600" b="1" dirty="0" err="1" smtClean="0">
                <a:latin typeface="Book Antiqua" panose="02040602050305030304" pitchFamily="18" charset="0"/>
              </a:rPr>
              <a:t>detección</a:t>
            </a:r>
            <a:r>
              <a:rPr lang="en-US" sz="1600" b="1" dirty="0" smtClean="0">
                <a:latin typeface="Book Antiqua" panose="02040602050305030304" pitchFamily="18" charset="0"/>
              </a:rPr>
              <a:t> y </a:t>
            </a:r>
            <a:r>
              <a:rPr lang="en-US" sz="1600" b="1" dirty="0" err="1" smtClean="0">
                <a:latin typeface="Book Antiqua" panose="02040602050305030304" pitchFamily="18" charset="0"/>
              </a:rPr>
              <a:t>extinción</a:t>
            </a:r>
            <a:r>
              <a:rPr lang="en-US" sz="1600" b="1" dirty="0" smtClean="0">
                <a:latin typeface="Book Antiqua" panose="02040602050305030304" pitchFamily="18" charset="0"/>
              </a:rPr>
              <a:t> de </a:t>
            </a:r>
            <a:r>
              <a:rPr lang="en-US" sz="1600" b="1" dirty="0" err="1" smtClean="0">
                <a:latin typeface="Book Antiqua" panose="02040602050305030304" pitchFamily="18" charset="0"/>
              </a:rPr>
              <a:t>incendios</a:t>
            </a:r>
            <a:r>
              <a:rPr lang="en-US" sz="1600" b="1" dirty="0" smtClean="0">
                <a:latin typeface="Book Antiqua" panose="02040602050305030304" pitchFamily="18" charset="0"/>
              </a:rPr>
              <a:t> – </a:t>
            </a:r>
            <a:r>
              <a:rPr lang="en-US" sz="1600" b="1" dirty="0" err="1" smtClean="0">
                <a:latin typeface="Book Antiqua" panose="02040602050305030304" pitchFamily="18" charset="0"/>
              </a:rPr>
              <a:t>Descarga</a:t>
            </a:r>
            <a:endParaRPr lang="es-EC" sz="1600" dirty="0">
              <a:latin typeface="Book Antiqua" panose="02040602050305030304" pitchFamily="18" charset="0"/>
            </a:endParaRPr>
          </a:p>
        </p:txBody>
      </p:sp>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2530173" y="1832744"/>
            <a:ext cx="4778131" cy="2940248"/>
          </a:xfrm>
          <a:prstGeom prst="rect">
            <a:avLst/>
          </a:prstGeom>
          <a:noFill/>
          <a:ln>
            <a:noFill/>
          </a:ln>
        </p:spPr>
      </p:pic>
      <p:pic>
        <p:nvPicPr>
          <p:cNvPr id="6" name="5 Imagen"/>
          <p:cNvPicPr/>
          <p:nvPr/>
        </p:nvPicPr>
        <p:blipFill>
          <a:blip r:embed="rId4">
            <a:extLst>
              <a:ext uri="{28A0092B-C50C-407E-A947-70E740481C1C}">
                <a14:useLocalDpi xmlns:a14="http://schemas.microsoft.com/office/drawing/2010/main" val="0"/>
              </a:ext>
            </a:extLst>
          </a:blip>
          <a:srcRect/>
          <a:stretch>
            <a:fillRect/>
          </a:stretch>
        </p:blipFill>
        <p:spPr bwMode="auto">
          <a:xfrm>
            <a:off x="2530172" y="4929088"/>
            <a:ext cx="4778131" cy="1092200"/>
          </a:xfrm>
          <a:prstGeom prst="rect">
            <a:avLst/>
          </a:prstGeom>
          <a:noFill/>
          <a:ln>
            <a:noFill/>
          </a:ln>
        </p:spPr>
      </p:pic>
    </p:spTree>
    <p:extLst>
      <p:ext uri="{BB962C8B-B14F-4D97-AF65-F5344CB8AC3E}">
        <p14:creationId xmlns:p14="http://schemas.microsoft.com/office/powerpoint/2010/main" val="290517629"/>
      </p:ext>
    </p:extLst>
  </p:cSld>
  <p:clrMapOvr>
    <a:masterClrMapping/>
  </p:clrMapOvr>
  <p:transition spd="med">
    <p:pull dir="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85714"/>
            <a:ext cx="7344816" cy="1569660"/>
          </a:xfrm>
          <a:prstGeom prst="rect">
            <a:avLst/>
          </a:prstGeom>
          <a:noFill/>
        </p:spPr>
        <p:txBody>
          <a:bodyPr wrap="square" rtlCol="0">
            <a:spAutoFit/>
          </a:bodyPr>
          <a:lstStyle/>
          <a:p>
            <a:pPr algn="just"/>
            <a:r>
              <a:rPr lang="en-US" sz="1600" b="1" dirty="0" err="1" smtClean="0">
                <a:latin typeface="Book Antiqua" panose="02040602050305030304" pitchFamily="18" charset="0"/>
              </a:rPr>
              <a:t>Dise</a:t>
            </a:r>
            <a:r>
              <a:rPr lang="es-EC" sz="1600" b="1" dirty="0" smtClean="0">
                <a:latin typeface="Book Antiqua" panose="02040602050305030304" pitchFamily="18" charset="0"/>
              </a:rPr>
              <a:t>ñ</a:t>
            </a:r>
            <a:r>
              <a:rPr lang="en-US" sz="1600" b="1" dirty="0" smtClean="0">
                <a:latin typeface="Book Antiqua" panose="02040602050305030304" pitchFamily="18" charset="0"/>
              </a:rPr>
              <a:t>o de </a:t>
            </a:r>
            <a:r>
              <a:rPr lang="en-US" sz="1600" b="1" dirty="0" err="1" smtClean="0">
                <a:latin typeface="Book Antiqua" panose="02040602050305030304" pitchFamily="18" charset="0"/>
              </a:rPr>
              <a:t>sistema</a:t>
            </a:r>
            <a:r>
              <a:rPr lang="en-US" sz="1600" b="1" dirty="0" smtClean="0">
                <a:latin typeface="Book Antiqua" panose="02040602050305030304" pitchFamily="18" charset="0"/>
              </a:rPr>
              <a:t> de </a:t>
            </a:r>
            <a:r>
              <a:rPr lang="en-US" sz="1600" b="1" dirty="0" err="1" smtClean="0">
                <a:latin typeface="Book Antiqua" panose="02040602050305030304" pitchFamily="18" charset="0"/>
              </a:rPr>
              <a:t>detección</a:t>
            </a:r>
            <a:r>
              <a:rPr lang="en-US" sz="1600" b="1" dirty="0" smtClean="0">
                <a:latin typeface="Book Antiqua" panose="02040602050305030304" pitchFamily="18" charset="0"/>
              </a:rPr>
              <a:t> y </a:t>
            </a:r>
            <a:r>
              <a:rPr lang="en-US" sz="1600" b="1" dirty="0" err="1" smtClean="0">
                <a:latin typeface="Book Antiqua" panose="02040602050305030304" pitchFamily="18" charset="0"/>
              </a:rPr>
              <a:t>extinción</a:t>
            </a:r>
            <a:r>
              <a:rPr lang="en-US" sz="1600" b="1" dirty="0" smtClean="0">
                <a:latin typeface="Book Antiqua" panose="02040602050305030304" pitchFamily="18" charset="0"/>
              </a:rPr>
              <a:t> de </a:t>
            </a:r>
            <a:r>
              <a:rPr lang="en-US" sz="1600" b="1" dirty="0" err="1" smtClean="0">
                <a:latin typeface="Book Antiqua" panose="02040602050305030304" pitchFamily="18" charset="0"/>
              </a:rPr>
              <a:t>incendios</a:t>
            </a:r>
            <a:r>
              <a:rPr lang="en-US" sz="1600" b="1" dirty="0" smtClean="0">
                <a:latin typeface="Book Antiqua" panose="02040602050305030304" pitchFamily="18" charset="0"/>
              </a:rPr>
              <a:t> – </a:t>
            </a:r>
            <a:r>
              <a:rPr lang="en-US" sz="1600" b="1" dirty="0" err="1" smtClean="0">
                <a:latin typeface="Book Antiqua" panose="02040602050305030304" pitchFamily="18" charset="0"/>
              </a:rPr>
              <a:t>Descarga</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r>
              <a:rPr lang="es-ES_tradnl" sz="1600" dirty="0">
                <a:latin typeface="Book Antiqua" panose="02040602050305030304" pitchFamily="18" charset="0"/>
              </a:rPr>
              <a:t>Para el cálculo del sistema de descarga del FM-200 se utiliza el software: </a:t>
            </a:r>
            <a:r>
              <a:rPr lang="es-EC" sz="1600" dirty="0">
                <a:latin typeface="Book Antiqua" panose="02040602050305030304" pitchFamily="18" charset="0"/>
              </a:rPr>
              <a:t>“FM-200 </a:t>
            </a:r>
            <a:r>
              <a:rPr lang="es-EC" sz="1600" dirty="0" err="1">
                <a:latin typeface="Book Antiqua" panose="02040602050305030304" pitchFamily="18" charset="0"/>
              </a:rPr>
              <a:t>Hydraulic</a:t>
            </a:r>
            <a:r>
              <a:rPr lang="es-EC" sz="1600" dirty="0">
                <a:latin typeface="Book Antiqua" panose="02040602050305030304" pitchFamily="18" charset="0"/>
              </a:rPr>
              <a:t> </a:t>
            </a:r>
            <a:r>
              <a:rPr lang="es-EC" sz="1600" dirty="0" err="1">
                <a:latin typeface="Book Antiqua" panose="02040602050305030304" pitchFamily="18" charset="0"/>
              </a:rPr>
              <a:t>Flow</a:t>
            </a:r>
            <a:r>
              <a:rPr lang="es-EC" sz="1600" dirty="0">
                <a:latin typeface="Book Antiqua" panose="02040602050305030304" pitchFamily="18" charset="0"/>
              </a:rPr>
              <a:t> </a:t>
            </a:r>
            <a:r>
              <a:rPr lang="es-EC" sz="1600" dirty="0" err="1">
                <a:latin typeface="Book Antiqua" panose="02040602050305030304" pitchFamily="18" charset="0"/>
              </a:rPr>
              <a:t>Calculation</a:t>
            </a:r>
            <a:r>
              <a:rPr lang="es-EC" sz="1600" dirty="0">
                <a:latin typeface="Book Antiqua" panose="02040602050305030304" pitchFamily="18" charset="0"/>
              </a:rPr>
              <a:t> </a:t>
            </a:r>
            <a:r>
              <a:rPr lang="es-EC" sz="1600" dirty="0" err="1">
                <a:latin typeface="Book Antiqua" panose="02040602050305030304" pitchFamily="18" charset="0"/>
              </a:rPr>
              <a:t>Program</a:t>
            </a:r>
            <a:r>
              <a:rPr lang="es-EC" sz="1600" dirty="0">
                <a:latin typeface="Book Antiqua" panose="02040602050305030304" pitchFamily="18" charset="0"/>
              </a:rPr>
              <a:t>”, programa licenciado de </a:t>
            </a:r>
            <a:r>
              <a:rPr lang="es-EC" sz="1600" dirty="0" err="1">
                <a:latin typeface="Book Antiqua" panose="02040602050305030304" pitchFamily="18" charset="0"/>
              </a:rPr>
              <a:t>Chemetron</a:t>
            </a:r>
            <a:r>
              <a:rPr lang="es-EC" sz="1600" dirty="0">
                <a:latin typeface="Book Antiqua" panose="02040602050305030304" pitchFamily="18" charset="0"/>
              </a:rPr>
              <a:t>.</a:t>
            </a:r>
          </a:p>
          <a:p>
            <a:pPr algn="just"/>
            <a:endParaRPr lang="en-US" sz="1600" dirty="0">
              <a:latin typeface="Book Antiqua" panose="02040602050305030304" pitchFamily="18" charset="0"/>
            </a:endParaRPr>
          </a:p>
          <a:p>
            <a:pPr algn="just"/>
            <a:r>
              <a:rPr lang="en-US" sz="1600" b="1" dirty="0">
                <a:latin typeface="Book Antiqua" panose="02040602050305030304" pitchFamily="18" charset="0"/>
              </a:rPr>
              <a:t>Para Cuarto de </a:t>
            </a:r>
            <a:r>
              <a:rPr lang="en-US" sz="1600" b="1" dirty="0" err="1" smtClean="0">
                <a:latin typeface="Book Antiqua" panose="02040602050305030304" pitchFamily="18" charset="0"/>
              </a:rPr>
              <a:t>Baterías</a:t>
            </a:r>
            <a:r>
              <a:rPr lang="en-US" sz="1600" b="1" dirty="0" smtClean="0">
                <a:latin typeface="Book Antiqua" panose="02040602050305030304" pitchFamily="18" charset="0"/>
              </a:rPr>
              <a:t>:</a:t>
            </a:r>
            <a:endParaRPr lang="es-EC" sz="1600" b="1" dirty="0">
              <a:latin typeface="Book Antiqua" panose="02040602050305030304" pitchFamily="18" charset="0"/>
            </a:endParaRPr>
          </a:p>
        </p:txBody>
      </p:sp>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2832348" y="3140968"/>
            <a:ext cx="4763988" cy="2376264"/>
          </a:xfrm>
          <a:prstGeom prst="rect">
            <a:avLst/>
          </a:prstGeom>
          <a:noFill/>
          <a:ln>
            <a:noFill/>
          </a:ln>
        </p:spPr>
      </p:pic>
    </p:spTree>
    <p:extLst>
      <p:ext uri="{BB962C8B-B14F-4D97-AF65-F5344CB8AC3E}">
        <p14:creationId xmlns:p14="http://schemas.microsoft.com/office/powerpoint/2010/main" val="290517629"/>
      </p:ext>
    </p:extLst>
  </p:cSld>
  <p:clrMapOvr>
    <a:masterClrMapping/>
  </p:clrMapOvr>
  <p:transition spd="med">
    <p:pull dir="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85714"/>
            <a:ext cx="7344816" cy="338554"/>
          </a:xfrm>
          <a:prstGeom prst="rect">
            <a:avLst/>
          </a:prstGeom>
          <a:noFill/>
        </p:spPr>
        <p:txBody>
          <a:bodyPr wrap="square" rtlCol="0">
            <a:spAutoFit/>
          </a:bodyPr>
          <a:lstStyle/>
          <a:p>
            <a:pPr algn="just"/>
            <a:r>
              <a:rPr lang="en-US" sz="1600" b="1" dirty="0" err="1" smtClean="0">
                <a:latin typeface="Book Antiqua" panose="02040602050305030304" pitchFamily="18" charset="0"/>
              </a:rPr>
              <a:t>Dise</a:t>
            </a:r>
            <a:r>
              <a:rPr lang="es-EC" sz="1600" b="1" dirty="0" smtClean="0">
                <a:latin typeface="Book Antiqua" panose="02040602050305030304" pitchFamily="18" charset="0"/>
              </a:rPr>
              <a:t>ñ</a:t>
            </a:r>
            <a:r>
              <a:rPr lang="en-US" sz="1600" b="1" dirty="0" smtClean="0">
                <a:latin typeface="Book Antiqua" panose="02040602050305030304" pitchFamily="18" charset="0"/>
              </a:rPr>
              <a:t>o de </a:t>
            </a:r>
            <a:r>
              <a:rPr lang="en-US" sz="1600" b="1" dirty="0" err="1" smtClean="0">
                <a:latin typeface="Book Antiqua" panose="02040602050305030304" pitchFamily="18" charset="0"/>
              </a:rPr>
              <a:t>sistema</a:t>
            </a:r>
            <a:r>
              <a:rPr lang="en-US" sz="1600" b="1" dirty="0" smtClean="0">
                <a:latin typeface="Book Antiqua" panose="02040602050305030304" pitchFamily="18" charset="0"/>
              </a:rPr>
              <a:t> de </a:t>
            </a:r>
            <a:r>
              <a:rPr lang="en-US" sz="1600" b="1" dirty="0" err="1" smtClean="0">
                <a:latin typeface="Book Antiqua" panose="02040602050305030304" pitchFamily="18" charset="0"/>
              </a:rPr>
              <a:t>detección</a:t>
            </a:r>
            <a:r>
              <a:rPr lang="en-US" sz="1600" b="1" dirty="0" smtClean="0">
                <a:latin typeface="Book Antiqua" panose="02040602050305030304" pitchFamily="18" charset="0"/>
              </a:rPr>
              <a:t> y </a:t>
            </a:r>
            <a:r>
              <a:rPr lang="en-US" sz="1600" b="1" dirty="0" err="1" smtClean="0">
                <a:latin typeface="Book Antiqua" panose="02040602050305030304" pitchFamily="18" charset="0"/>
              </a:rPr>
              <a:t>extinción</a:t>
            </a:r>
            <a:r>
              <a:rPr lang="en-US" sz="1600" b="1" dirty="0" smtClean="0">
                <a:latin typeface="Book Antiqua" panose="02040602050305030304" pitchFamily="18" charset="0"/>
              </a:rPr>
              <a:t> de </a:t>
            </a:r>
            <a:r>
              <a:rPr lang="en-US" sz="1600" b="1" dirty="0" err="1" smtClean="0">
                <a:latin typeface="Book Antiqua" panose="02040602050305030304" pitchFamily="18" charset="0"/>
              </a:rPr>
              <a:t>incendios</a:t>
            </a:r>
            <a:r>
              <a:rPr lang="en-US" sz="1600" b="1" dirty="0" smtClean="0">
                <a:latin typeface="Book Antiqua" panose="02040602050305030304" pitchFamily="18" charset="0"/>
              </a:rPr>
              <a:t> – </a:t>
            </a:r>
            <a:r>
              <a:rPr lang="en-US" sz="1600" b="1" dirty="0" err="1" smtClean="0">
                <a:latin typeface="Book Antiqua" panose="02040602050305030304" pitchFamily="18" charset="0"/>
              </a:rPr>
              <a:t>Descarga</a:t>
            </a:r>
            <a:endParaRPr lang="en-US" sz="1600" b="1" dirty="0" smtClean="0">
              <a:latin typeface="Book Antiqua" panose="02040602050305030304" pitchFamily="18" charset="0"/>
            </a:endParaRPr>
          </a:p>
        </p:txBody>
      </p:sp>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2701032" y="1916832"/>
            <a:ext cx="4823296" cy="2520280"/>
          </a:xfrm>
          <a:prstGeom prst="rect">
            <a:avLst/>
          </a:prstGeom>
          <a:noFill/>
          <a:ln>
            <a:noFill/>
          </a:ln>
        </p:spPr>
      </p:pic>
      <p:pic>
        <p:nvPicPr>
          <p:cNvPr id="7" name="6 Imagen"/>
          <p:cNvPicPr/>
          <p:nvPr/>
        </p:nvPicPr>
        <p:blipFill>
          <a:blip r:embed="rId4">
            <a:extLst>
              <a:ext uri="{28A0092B-C50C-407E-A947-70E740481C1C}">
                <a14:useLocalDpi xmlns:a14="http://schemas.microsoft.com/office/drawing/2010/main" val="0"/>
              </a:ext>
            </a:extLst>
          </a:blip>
          <a:srcRect/>
          <a:stretch>
            <a:fillRect/>
          </a:stretch>
        </p:blipFill>
        <p:spPr bwMode="auto">
          <a:xfrm>
            <a:off x="2701032" y="4673572"/>
            <a:ext cx="4823296" cy="1275708"/>
          </a:xfrm>
          <a:prstGeom prst="rect">
            <a:avLst/>
          </a:prstGeom>
          <a:noFill/>
          <a:ln>
            <a:noFill/>
          </a:ln>
        </p:spPr>
      </p:pic>
    </p:spTree>
    <p:extLst>
      <p:ext uri="{BB962C8B-B14F-4D97-AF65-F5344CB8AC3E}">
        <p14:creationId xmlns:p14="http://schemas.microsoft.com/office/powerpoint/2010/main" val="3517481675"/>
      </p:ext>
    </p:extLst>
  </p:cSld>
  <p:clrMapOvr>
    <a:masterClrMapping/>
  </p:clrMapOvr>
  <p:transition spd="med">
    <p:pull dir="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24744"/>
            <a:ext cx="7344816" cy="5509200"/>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tablero</a:t>
            </a:r>
            <a:r>
              <a:rPr lang="en-US" sz="1600" b="1" dirty="0">
                <a:latin typeface="Book Antiqua" panose="02040602050305030304" pitchFamily="18" charset="0"/>
              </a:rPr>
              <a:t> de </a:t>
            </a:r>
            <a:r>
              <a:rPr lang="en-US" sz="1600" b="1" dirty="0" err="1" smtClean="0">
                <a:latin typeface="Book Antiqua" panose="02040602050305030304" pitchFamily="18" charset="0"/>
              </a:rPr>
              <a:t>comunicaciones</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lvl="0"/>
            <a:r>
              <a:rPr lang="es-ES_tradnl" sz="1600" b="1" dirty="0" smtClean="0">
                <a:latin typeface="Book Antiqua" panose="02040602050305030304" pitchFamily="18" charset="0"/>
              </a:rPr>
              <a:t>Necesidad:</a:t>
            </a:r>
          </a:p>
          <a:p>
            <a:pPr lvl="0"/>
            <a:endParaRPr lang="es-ES_tradnl" sz="1600" dirty="0">
              <a:latin typeface="Book Antiqua" panose="02040602050305030304" pitchFamily="18" charset="0"/>
            </a:endParaRPr>
          </a:p>
          <a:p>
            <a:pPr marL="285750" lvl="0" indent="-285750">
              <a:buFont typeface="Arial" panose="020B0604020202020204" pitchFamily="34" charset="0"/>
              <a:buChar char="•"/>
            </a:pPr>
            <a:r>
              <a:rPr lang="es-ES_tradnl" sz="1600" dirty="0" smtClean="0">
                <a:latin typeface="Book Antiqua" panose="02040602050305030304" pitchFamily="18" charset="0"/>
              </a:rPr>
              <a:t>Puertos </a:t>
            </a:r>
            <a:r>
              <a:rPr lang="es-ES_tradnl" sz="1600" dirty="0">
                <a:latin typeface="Book Antiqua" panose="02040602050305030304" pitchFamily="18" charset="0"/>
              </a:rPr>
              <a:t>de Comunicación: Ethernet, RS232, RS485.</a:t>
            </a:r>
            <a:endParaRPr lang="es-EC" sz="1600" dirty="0">
              <a:latin typeface="Book Antiqua" panose="02040602050305030304" pitchFamily="18" charset="0"/>
            </a:endParaRPr>
          </a:p>
          <a:p>
            <a:pPr marL="285750" lvl="0" indent="-285750">
              <a:buFont typeface="Arial" panose="020B0604020202020204" pitchFamily="34" charset="0"/>
              <a:buChar char="•"/>
            </a:pPr>
            <a:r>
              <a:rPr lang="es-ES_tradnl" sz="1600" dirty="0">
                <a:latin typeface="Book Antiqua" panose="02040602050305030304" pitchFamily="18" charset="0"/>
              </a:rPr>
              <a:t>Protocolos de Comunicación: </a:t>
            </a:r>
            <a:r>
              <a:rPr lang="es-ES_tradnl" sz="1600" dirty="0" err="1">
                <a:latin typeface="Book Antiqua" panose="02040602050305030304" pitchFamily="18" charset="0"/>
              </a:rPr>
              <a:t>Modbus</a:t>
            </a:r>
            <a:r>
              <a:rPr lang="es-ES_tradnl" sz="1600" dirty="0">
                <a:latin typeface="Book Antiqua" panose="02040602050305030304" pitchFamily="18" charset="0"/>
              </a:rPr>
              <a:t> RTU, </a:t>
            </a:r>
            <a:r>
              <a:rPr lang="es-ES_tradnl" sz="1600" dirty="0" err="1">
                <a:latin typeface="Book Antiqua" panose="02040602050305030304" pitchFamily="18" charset="0"/>
              </a:rPr>
              <a:t>Modbus</a:t>
            </a:r>
            <a:r>
              <a:rPr lang="es-ES_tradnl" sz="1600" dirty="0">
                <a:latin typeface="Book Antiqua" panose="02040602050305030304" pitchFamily="18" charset="0"/>
              </a:rPr>
              <a:t> TCP/IP, DNP3, TCP/IP.</a:t>
            </a:r>
            <a:endParaRPr lang="es-EC" sz="1600" dirty="0">
              <a:latin typeface="Book Antiqua" panose="02040602050305030304" pitchFamily="18" charset="0"/>
            </a:endParaRPr>
          </a:p>
          <a:p>
            <a:pPr algn="just"/>
            <a:endParaRPr lang="en-US" sz="1600" b="1" dirty="0" smtClean="0">
              <a:latin typeface="Book Antiqua" panose="02040602050305030304" pitchFamily="18" charset="0"/>
            </a:endParaRPr>
          </a:p>
          <a:p>
            <a:pPr algn="just"/>
            <a:r>
              <a:rPr lang="en-US" sz="1600" b="1" dirty="0" err="1" smtClean="0">
                <a:latin typeface="Book Antiqua" panose="02040602050305030304" pitchFamily="18" charset="0"/>
              </a:rPr>
              <a:t>Características</a:t>
            </a:r>
            <a:r>
              <a:rPr lang="en-US" sz="1600" b="1" dirty="0" smtClean="0">
                <a:latin typeface="Book Antiqua" panose="02040602050305030304" pitchFamily="18" charset="0"/>
              </a:rPr>
              <a:t>:</a:t>
            </a:r>
          </a:p>
          <a:p>
            <a:pPr algn="just"/>
            <a:endParaRPr lang="en-US" sz="1600" b="1" dirty="0">
              <a:latin typeface="Book Antiqua" panose="02040602050305030304" pitchFamily="18" charset="0"/>
            </a:endParaRPr>
          </a:p>
          <a:p>
            <a:pPr marL="285750" lvl="0" indent="-285750">
              <a:buFont typeface="Arial" panose="020B0604020202020204" pitchFamily="34" charset="0"/>
              <a:buChar char="•"/>
            </a:pPr>
            <a:r>
              <a:rPr lang="es-ES_tradnl" sz="1600" dirty="0">
                <a:latin typeface="Book Antiqua" panose="02040602050305030304" pitchFamily="18" charset="0"/>
              </a:rPr>
              <a:t>Armario de acero NEMA 12.</a:t>
            </a:r>
            <a:endParaRPr lang="es-EC" sz="1600" dirty="0">
              <a:latin typeface="Book Antiqua" panose="02040602050305030304" pitchFamily="18" charset="0"/>
            </a:endParaRPr>
          </a:p>
          <a:p>
            <a:pPr marL="285750" lvl="0" indent="-285750">
              <a:buFont typeface="Arial" panose="020B0604020202020204" pitchFamily="34" charset="0"/>
              <a:buChar char="•"/>
            </a:pPr>
            <a:r>
              <a:rPr lang="es-ES_tradnl" sz="1600" dirty="0">
                <a:latin typeface="Book Antiqua" panose="02040602050305030304" pitchFamily="18" charset="0"/>
              </a:rPr>
              <a:t>Alimentación 121VAC, 60Hz de energía con respaldo.</a:t>
            </a:r>
            <a:endParaRPr lang="es-EC" sz="1600" dirty="0">
              <a:latin typeface="Book Antiqua" panose="02040602050305030304" pitchFamily="18" charset="0"/>
            </a:endParaRPr>
          </a:p>
          <a:p>
            <a:pPr marL="285750" lvl="0" indent="-285750">
              <a:buFont typeface="Arial" panose="020B0604020202020204" pitchFamily="34" charset="0"/>
              <a:buChar char="•"/>
            </a:pPr>
            <a:r>
              <a:rPr lang="es-ES_tradnl" sz="1600" dirty="0">
                <a:latin typeface="Book Antiqua" panose="02040602050305030304" pitchFamily="18" charset="0"/>
              </a:rPr>
              <a:t>Fuente de alimentación 24VDC, con redundancia.</a:t>
            </a:r>
            <a:endParaRPr lang="es-EC" sz="1600" dirty="0">
              <a:latin typeface="Book Antiqua" panose="02040602050305030304" pitchFamily="18" charset="0"/>
            </a:endParaRPr>
          </a:p>
          <a:p>
            <a:pPr marL="285750" lvl="0" indent="-285750">
              <a:buFont typeface="Arial" panose="020B0604020202020204" pitchFamily="34" charset="0"/>
              <a:buChar char="•"/>
            </a:pPr>
            <a:r>
              <a:rPr lang="es-ES_tradnl" sz="1600" dirty="0">
                <a:latin typeface="Book Antiqua" panose="02040602050305030304" pitchFamily="18" charset="0"/>
              </a:rPr>
              <a:t>2 </a:t>
            </a:r>
            <a:r>
              <a:rPr lang="es-ES_tradnl" sz="1600" dirty="0" err="1">
                <a:latin typeface="Book Antiqua" panose="02040602050305030304" pitchFamily="18" charset="0"/>
              </a:rPr>
              <a:t>Switch</a:t>
            </a:r>
            <a:r>
              <a:rPr lang="es-ES_tradnl" sz="1600" dirty="0">
                <a:latin typeface="Book Antiqua" panose="02040602050305030304" pitchFamily="18" charset="0"/>
              </a:rPr>
              <a:t> de comunicación capa 3 </a:t>
            </a:r>
            <a:r>
              <a:rPr lang="es-ES_tradnl" sz="1600" dirty="0" smtClean="0">
                <a:latin typeface="Book Antiqua" panose="02040602050305030304" pitchFamily="18" charset="0"/>
              </a:rPr>
              <a:t>- 8 </a:t>
            </a:r>
            <a:r>
              <a:rPr lang="es-ES_tradnl" sz="1600" dirty="0">
                <a:latin typeface="Book Antiqua" panose="02040602050305030304" pitchFamily="18" charset="0"/>
              </a:rPr>
              <a:t>puertos </a:t>
            </a:r>
            <a:r>
              <a:rPr lang="es-ES_tradnl" sz="1600" dirty="0" smtClean="0">
                <a:latin typeface="Book Antiqua" panose="02040602050305030304" pitchFamily="18" charset="0"/>
              </a:rPr>
              <a:t>con módulos FO.</a:t>
            </a:r>
            <a:endParaRPr lang="es-EC" sz="1600" dirty="0">
              <a:latin typeface="Book Antiqua" panose="02040602050305030304" pitchFamily="18" charset="0"/>
            </a:endParaRPr>
          </a:p>
          <a:p>
            <a:pPr marL="285750" lvl="0" indent="-285750">
              <a:buFont typeface="Arial" panose="020B0604020202020204" pitchFamily="34" charset="0"/>
              <a:buChar char="•"/>
            </a:pPr>
            <a:r>
              <a:rPr lang="es-ES_tradnl" sz="1600" dirty="0">
                <a:latin typeface="Book Antiqua" panose="02040602050305030304" pitchFamily="18" charset="0"/>
              </a:rPr>
              <a:t>3 </a:t>
            </a:r>
            <a:r>
              <a:rPr lang="es-ES_tradnl" sz="1600" dirty="0" err="1">
                <a:latin typeface="Book Antiqua" panose="02040602050305030304" pitchFamily="18" charset="0"/>
              </a:rPr>
              <a:t>Patch</a:t>
            </a:r>
            <a:r>
              <a:rPr lang="es-ES_tradnl" sz="1600" dirty="0">
                <a:latin typeface="Book Antiqua" panose="02040602050305030304" pitchFamily="18" charset="0"/>
              </a:rPr>
              <a:t> Panel de 12 puertos.</a:t>
            </a:r>
            <a:endParaRPr lang="es-EC" sz="1600" dirty="0">
              <a:latin typeface="Book Antiqua" panose="02040602050305030304" pitchFamily="18" charset="0"/>
            </a:endParaRPr>
          </a:p>
          <a:p>
            <a:pPr marL="285750" lvl="0" indent="-285750">
              <a:buFont typeface="Arial" panose="020B0604020202020204" pitchFamily="34" charset="0"/>
              <a:buChar char="•"/>
            </a:pPr>
            <a:r>
              <a:rPr lang="es-ES_tradnl" sz="1600" dirty="0">
                <a:latin typeface="Book Antiqua" panose="02040602050305030304" pitchFamily="18" charset="0"/>
              </a:rPr>
              <a:t>2 </a:t>
            </a:r>
            <a:r>
              <a:rPr lang="es-ES_tradnl" sz="1600" dirty="0" err="1">
                <a:latin typeface="Book Antiqua" panose="02040602050305030304" pitchFamily="18" charset="0"/>
              </a:rPr>
              <a:t>Patch</a:t>
            </a:r>
            <a:r>
              <a:rPr lang="es-ES_tradnl" sz="1600" dirty="0">
                <a:latin typeface="Book Antiqua" panose="02040602050305030304" pitchFamily="18" charset="0"/>
              </a:rPr>
              <a:t> Panel de </a:t>
            </a:r>
            <a:r>
              <a:rPr lang="es-ES_tradnl" sz="1600" dirty="0" smtClean="0">
                <a:latin typeface="Book Antiqua" panose="02040602050305030304" pitchFamily="18" charset="0"/>
              </a:rPr>
              <a:t>FO.</a:t>
            </a:r>
            <a:endParaRPr lang="es-EC" sz="1600" dirty="0">
              <a:latin typeface="Book Antiqua" panose="02040602050305030304" pitchFamily="18" charset="0"/>
            </a:endParaRPr>
          </a:p>
          <a:p>
            <a:pPr marL="285750" lvl="0" indent="-285750">
              <a:buFont typeface="Arial" panose="020B0604020202020204" pitchFamily="34" charset="0"/>
              <a:buChar char="•"/>
            </a:pPr>
            <a:r>
              <a:rPr lang="es-ES_tradnl" sz="1600" dirty="0">
                <a:latin typeface="Book Antiqua" panose="02040602050305030304" pitchFamily="18" charset="0"/>
              </a:rPr>
              <a:t>Borneras de conexión para la entrada y salida de las señales de campo y alimentación AC /DC.</a:t>
            </a:r>
            <a:endParaRPr lang="es-EC" sz="1600" dirty="0">
              <a:latin typeface="Book Antiqua" panose="02040602050305030304" pitchFamily="18" charset="0"/>
            </a:endParaRPr>
          </a:p>
          <a:p>
            <a:pPr marL="285750" lvl="0" indent="-285750">
              <a:buFont typeface="Arial" panose="020B0604020202020204" pitchFamily="34" charset="0"/>
              <a:buChar char="•"/>
            </a:pPr>
            <a:r>
              <a:rPr lang="es-ES_tradnl" sz="1600" dirty="0" smtClean="0">
                <a:latin typeface="Book Antiqua" panose="02040602050305030304" pitchFamily="18" charset="0"/>
              </a:rPr>
              <a:t>Canaletas, cableado, marquillas </a:t>
            </a:r>
            <a:r>
              <a:rPr lang="es-ES_tradnl" sz="1600" dirty="0">
                <a:latin typeface="Book Antiqua" panose="02040602050305030304" pitchFamily="18" charset="0"/>
              </a:rPr>
              <a:t>en cableado e </a:t>
            </a:r>
            <a:r>
              <a:rPr lang="es-ES_tradnl" sz="1600" dirty="0" smtClean="0">
                <a:latin typeface="Book Antiqua" panose="02040602050305030304" pitchFamily="18" charset="0"/>
              </a:rPr>
              <a:t>identificativos.</a:t>
            </a:r>
            <a:endParaRPr lang="es-EC" sz="1600" dirty="0">
              <a:latin typeface="Book Antiqua" panose="02040602050305030304" pitchFamily="18" charset="0"/>
            </a:endParaRPr>
          </a:p>
          <a:p>
            <a:pPr marL="285750" indent="-285750">
              <a:buFont typeface="Arial" panose="020B0604020202020204" pitchFamily="34" charset="0"/>
              <a:buChar char="•"/>
            </a:pPr>
            <a:r>
              <a:rPr lang="es-ES_tradnl" sz="1600" dirty="0">
                <a:latin typeface="Book Antiqua" panose="02040602050305030304" pitchFamily="18" charset="0"/>
              </a:rPr>
              <a:t>C</a:t>
            </a:r>
            <a:r>
              <a:rPr lang="es-ES_tradnl" sz="1600" dirty="0" smtClean="0">
                <a:latin typeface="Book Antiqua" panose="02040602050305030304" pitchFamily="18" charset="0"/>
              </a:rPr>
              <a:t>onforme </a:t>
            </a:r>
            <a:r>
              <a:rPr lang="es-ES_tradnl" sz="1600" dirty="0">
                <a:latin typeface="Book Antiqua" panose="02040602050305030304" pitchFamily="18" charset="0"/>
              </a:rPr>
              <a:t>la IEEE 1613, IEEE 1588v2, IEEE 802.1 AR, NEC Art. 800 -810 – 820 – 830, UL 67, UL 508 o equivalentes.</a:t>
            </a:r>
            <a:endParaRPr lang="es-EC" sz="1600" dirty="0">
              <a:latin typeface="Book Antiqua" panose="02040602050305030304" pitchFamily="18" charset="0"/>
            </a:endParaRPr>
          </a:p>
          <a:p>
            <a:pPr algn="just"/>
            <a:endParaRPr lang="en-US" sz="1600" b="1" dirty="0" smtClean="0">
              <a:latin typeface="Book Antiqua" panose="02040602050305030304" pitchFamily="18" charset="0"/>
            </a:endParaRPr>
          </a:p>
        </p:txBody>
      </p:sp>
    </p:spTree>
    <p:extLst>
      <p:ext uri="{BB962C8B-B14F-4D97-AF65-F5344CB8AC3E}">
        <p14:creationId xmlns:p14="http://schemas.microsoft.com/office/powerpoint/2010/main" val="3227816761"/>
      </p:ext>
    </p:extLst>
  </p:cSld>
  <p:clrMapOvr>
    <a:masterClrMapping/>
  </p:clrMapOvr>
  <p:transition spd="med">
    <p:pull dir="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24744"/>
            <a:ext cx="7344816" cy="338554"/>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tablero</a:t>
            </a:r>
            <a:r>
              <a:rPr lang="en-US" sz="1600" b="1" dirty="0">
                <a:latin typeface="Book Antiqua" panose="02040602050305030304" pitchFamily="18" charset="0"/>
              </a:rPr>
              <a:t> de </a:t>
            </a:r>
            <a:r>
              <a:rPr lang="en-US" sz="1600" b="1" dirty="0" err="1" smtClean="0">
                <a:latin typeface="Book Antiqua" panose="02040602050305030304" pitchFamily="18" charset="0"/>
              </a:rPr>
              <a:t>comunicaciones</a:t>
            </a:r>
            <a:r>
              <a:rPr lang="en-US" sz="1600" b="1" dirty="0" smtClean="0">
                <a:latin typeface="Book Antiqua" panose="02040602050305030304" pitchFamily="18" charset="0"/>
              </a:rPr>
              <a:t> – </a:t>
            </a:r>
            <a:r>
              <a:rPr lang="en-US" sz="1600" b="1" dirty="0" err="1" smtClean="0">
                <a:latin typeface="Book Antiqua" panose="02040602050305030304" pitchFamily="18" charset="0"/>
              </a:rPr>
              <a:t>Conexionado</a:t>
            </a:r>
            <a:r>
              <a:rPr lang="en-US" sz="1600" b="1" dirty="0" smtClean="0">
                <a:latin typeface="Book Antiqua" panose="02040602050305030304" pitchFamily="18" charset="0"/>
              </a:rPr>
              <a:t> </a:t>
            </a:r>
            <a:r>
              <a:rPr lang="en-US" sz="1600" b="1" dirty="0" err="1" smtClean="0">
                <a:latin typeface="Book Antiqua" panose="02040602050305030304" pitchFamily="18" charset="0"/>
              </a:rPr>
              <a:t>Interno</a:t>
            </a:r>
            <a:endParaRPr lang="en-US" sz="1600" b="1" dirty="0" smtClean="0">
              <a:latin typeface="Book Antiqua" panose="02040602050305030304" pitchFamily="18" charset="0"/>
            </a:endParaRPr>
          </a:p>
        </p:txBody>
      </p:sp>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628800"/>
            <a:ext cx="7416824"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5468264"/>
      </p:ext>
    </p:extLst>
  </p:cSld>
  <p:clrMapOvr>
    <a:masterClrMapping/>
  </p:clrMapOvr>
  <p:transition spd="med">
    <p:pull dir="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24744"/>
            <a:ext cx="7344816" cy="338554"/>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tablero</a:t>
            </a:r>
            <a:r>
              <a:rPr lang="en-US" sz="1600" b="1" dirty="0">
                <a:latin typeface="Book Antiqua" panose="02040602050305030304" pitchFamily="18" charset="0"/>
              </a:rPr>
              <a:t> de </a:t>
            </a:r>
            <a:r>
              <a:rPr lang="en-US" sz="1600" b="1" dirty="0" err="1" smtClean="0">
                <a:latin typeface="Book Antiqua" panose="02040602050305030304" pitchFamily="18" charset="0"/>
              </a:rPr>
              <a:t>comunicaciones</a:t>
            </a:r>
            <a:r>
              <a:rPr lang="en-US" sz="1600" b="1" dirty="0" smtClean="0">
                <a:latin typeface="Book Antiqua" panose="02040602050305030304" pitchFamily="18" charset="0"/>
              </a:rPr>
              <a:t> – Layout </a:t>
            </a:r>
            <a:r>
              <a:rPr lang="en-US" sz="1600" b="1" dirty="0" err="1" smtClean="0">
                <a:latin typeface="Book Antiqua" panose="02040602050305030304" pitchFamily="18" charset="0"/>
              </a:rPr>
              <a:t>Interno</a:t>
            </a:r>
            <a:endParaRPr lang="en-US" sz="1600" b="1" dirty="0" smtClean="0">
              <a:latin typeface="Book Antiqua" panose="02040602050305030304" pitchFamily="18" charset="0"/>
            </a:endParaRPr>
          </a:p>
        </p:txBody>
      </p:sp>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484784"/>
            <a:ext cx="3705295" cy="502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1463298"/>
            <a:ext cx="3787155" cy="5048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5468264"/>
      </p:ext>
    </p:extLst>
  </p:cSld>
  <p:clrMapOvr>
    <a:masterClrMapping/>
  </p:clrMapOvr>
  <p:transition spd="med">
    <p:pull dir="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24744"/>
            <a:ext cx="7344816" cy="338554"/>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smtClean="0">
                <a:latin typeface="Book Antiqua" panose="02040602050305030304" pitchFamily="18" charset="0"/>
              </a:rPr>
              <a:t>tableros</a:t>
            </a:r>
            <a:r>
              <a:rPr lang="en-US" sz="1600" b="1" dirty="0" smtClean="0">
                <a:latin typeface="Book Antiqua" panose="02040602050305030304" pitchFamily="18" charset="0"/>
              </a:rPr>
              <a:t> de </a:t>
            </a:r>
            <a:r>
              <a:rPr lang="en-US" sz="1600" b="1" dirty="0" err="1" smtClean="0">
                <a:latin typeface="Book Antiqua" panose="02040602050305030304" pitchFamily="18" charset="0"/>
              </a:rPr>
              <a:t>distribución</a:t>
            </a:r>
            <a:endParaRPr lang="en-US" sz="1600" b="1" dirty="0" smtClean="0">
              <a:latin typeface="Book Antiqua" panose="02040602050305030304" pitchFamily="18" charset="0"/>
            </a:endParaRPr>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4875" y="1799557"/>
            <a:ext cx="5719493" cy="1701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4874" y="3933056"/>
            <a:ext cx="5719493"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5860919"/>
      </p:ext>
    </p:extLst>
  </p:cSld>
  <p:clrMapOvr>
    <a:masterClrMapping/>
  </p:clrMapOvr>
  <p:transition spd="med">
    <p:pull dir="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24744"/>
            <a:ext cx="7344816" cy="338554"/>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tableros</a:t>
            </a:r>
            <a:r>
              <a:rPr lang="en-US" sz="1600" b="1" dirty="0">
                <a:latin typeface="Book Antiqua" panose="02040602050305030304" pitchFamily="18" charset="0"/>
              </a:rPr>
              <a:t> de </a:t>
            </a:r>
            <a:r>
              <a:rPr lang="en-US" sz="1600" b="1" dirty="0" err="1" smtClean="0">
                <a:latin typeface="Book Antiqua" panose="02040602050305030304" pitchFamily="18" charset="0"/>
              </a:rPr>
              <a:t>distribución</a:t>
            </a:r>
            <a:r>
              <a:rPr lang="en-US" sz="1600" b="1" dirty="0" smtClean="0">
                <a:latin typeface="Book Antiqua" panose="02040602050305030304" pitchFamily="18" charset="0"/>
              </a:rPr>
              <a:t> - </a:t>
            </a:r>
            <a:r>
              <a:rPr lang="en-US" sz="1600" b="1" dirty="0" err="1" smtClean="0">
                <a:latin typeface="Book Antiqua" panose="02040602050305030304" pitchFamily="18" charset="0"/>
              </a:rPr>
              <a:t>Cargas</a:t>
            </a:r>
            <a:r>
              <a:rPr lang="en-US" sz="1600" b="1" dirty="0" smtClean="0">
                <a:latin typeface="Book Antiqua" panose="02040602050305030304" pitchFamily="18" charset="0"/>
              </a:rPr>
              <a:t> DP Principal</a:t>
            </a:r>
            <a:endParaRPr lang="en-US" sz="1600" b="1" dirty="0">
              <a:latin typeface="Book Antiqua" panose="02040602050305030304" pitchFamily="18" charset="0"/>
            </a:endParaRPr>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933" y="1505244"/>
            <a:ext cx="4032379" cy="3003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933" y="4624838"/>
            <a:ext cx="4032379" cy="182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5860919"/>
      </p:ext>
    </p:extLst>
  </p:cSld>
  <p:clrMapOvr>
    <a:masterClrMapping/>
  </p:clrMapOvr>
  <p:transition spd="med">
    <p:pull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sp>
        <p:nvSpPr>
          <p:cNvPr id="3" name="2 CuadroTexto"/>
          <p:cNvSpPr txBox="1"/>
          <p:nvPr/>
        </p:nvSpPr>
        <p:spPr>
          <a:xfrm>
            <a:off x="5436096" y="487705"/>
            <a:ext cx="3456384"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VENTAJAS</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043608" y="1989415"/>
            <a:ext cx="4757744" cy="4031873"/>
          </a:xfrm>
          <a:prstGeom prst="rect">
            <a:avLst/>
          </a:prstGeom>
          <a:noFill/>
        </p:spPr>
        <p:txBody>
          <a:bodyPr wrap="square" rtlCol="0">
            <a:spAutoFit/>
          </a:bodyPr>
          <a:lstStyle/>
          <a:p>
            <a:pPr marL="285750" lvl="0" indent="-285750" algn="just">
              <a:buFont typeface="Arial" panose="020B0604020202020204" pitchFamily="34" charset="0"/>
              <a:buChar char="•"/>
            </a:pPr>
            <a:r>
              <a:rPr lang="es-EC" sz="1600" b="1" dirty="0" smtClean="0">
                <a:latin typeface="Book Antiqua" panose="02040602050305030304" pitchFamily="18" charset="0"/>
              </a:rPr>
              <a:t>Desarrollo de prototipos de uso particular.</a:t>
            </a:r>
          </a:p>
          <a:p>
            <a:pPr marL="285750" lvl="0" indent="-285750" algn="just">
              <a:buFont typeface="Arial" panose="020B0604020202020204" pitchFamily="34" charset="0"/>
              <a:buChar char="•"/>
            </a:pPr>
            <a:endParaRPr lang="es-EC" sz="1600" b="1" dirty="0">
              <a:latin typeface="Book Antiqua" panose="02040602050305030304" pitchFamily="18" charset="0"/>
            </a:endParaRPr>
          </a:p>
          <a:p>
            <a:pPr marL="285750" lvl="0" indent="-285750" algn="just">
              <a:buFont typeface="Arial" panose="020B0604020202020204" pitchFamily="34" charset="0"/>
              <a:buChar char="•"/>
            </a:pPr>
            <a:r>
              <a:rPr lang="es-EC" sz="1600" b="1" dirty="0" smtClean="0">
                <a:latin typeface="Book Antiqua" panose="02040602050305030304" pitchFamily="18" charset="0"/>
              </a:rPr>
              <a:t>Diseño ajustable a zonas con entornos difíciles (humedad, temperatura, etc.)</a:t>
            </a:r>
          </a:p>
          <a:p>
            <a:pPr marL="285750" lvl="0" indent="-285750" algn="just">
              <a:buFont typeface="Arial" panose="020B0604020202020204" pitchFamily="34" charset="0"/>
              <a:buChar char="•"/>
            </a:pPr>
            <a:endParaRPr lang="es-EC" sz="1600" b="1" dirty="0">
              <a:latin typeface="Book Antiqua" panose="02040602050305030304" pitchFamily="18" charset="0"/>
            </a:endParaRPr>
          </a:p>
          <a:p>
            <a:pPr marL="285750" lvl="0" indent="-285750" algn="just">
              <a:buFont typeface="Arial" panose="020B0604020202020204" pitchFamily="34" charset="0"/>
              <a:buChar char="•"/>
            </a:pPr>
            <a:r>
              <a:rPr lang="es-EC" sz="1600" b="1" dirty="0" smtClean="0">
                <a:latin typeface="Book Antiqua" panose="02040602050305030304" pitchFamily="18" charset="0"/>
              </a:rPr>
              <a:t>Dimensiones y peso ajustables para </a:t>
            </a:r>
            <a:r>
              <a:rPr lang="es-EC" sz="1600" b="1" dirty="0" err="1" smtClean="0">
                <a:latin typeface="Book Antiqua" panose="02040602050305030304" pitchFamily="18" charset="0"/>
              </a:rPr>
              <a:t>izaje</a:t>
            </a:r>
            <a:r>
              <a:rPr lang="es-EC" sz="1600" b="1" dirty="0" smtClean="0">
                <a:latin typeface="Book Antiqua" panose="02040602050305030304" pitchFamily="18" charset="0"/>
              </a:rPr>
              <a:t> y transporte.</a:t>
            </a:r>
          </a:p>
          <a:p>
            <a:pPr marL="285750" lvl="0" indent="-285750" algn="just">
              <a:buFont typeface="Arial" panose="020B0604020202020204" pitchFamily="34" charset="0"/>
              <a:buChar char="•"/>
            </a:pPr>
            <a:endParaRPr lang="es-EC" sz="1600" b="1" dirty="0">
              <a:latin typeface="Book Antiqua" panose="02040602050305030304" pitchFamily="18" charset="0"/>
            </a:endParaRPr>
          </a:p>
          <a:p>
            <a:pPr marL="285750" lvl="0" indent="-285750" algn="just">
              <a:buFont typeface="Arial" panose="020B0604020202020204" pitchFamily="34" charset="0"/>
              <a:buChar char="•"/>
            </a:pPr>
            <a:r>
              <a:rPr lang="es-EC" sz="1600" b="1" dirty="0" smtClean="0">
                <a:latin typeface="Book Antiqua" panose="02040602050305030304" pitchFamily="18" charset="0"/>
              </a:rPr>
              <a:t>Hermeticidad y </a:t>
            </a:r>
            <a:r>
              <a:rPr lang="es-EC" sz="1600" b="1" dirty="0">
                <a:latin typeface="Book Antiqua" panose="02040602050305030304" pitchFamily="18" charset="0"/>
              </a:rPr>
              <a:t>aislamiento térmico en sus paredes, techo y </a:t>
            </a:r>
            <a:r>
              <a:rPr lang="es-EC" sz="1600" b="1" dirty="0" smtClean="0">
                <a:latin typeface="Book Antiqua" panose="02040602050305030304" pitchFamily="18" charset="0"/>
              </a:rPr>
              <a:t>piso.</a:t>
            </a:r>
          </a:p>
          <a:p>
            <a:pPr marL="285750" lvl="0" indent="-285750" algn="just">
              <a:buFont typeface="Arial" panose="020B0604020202020204" pitchFamily="34" charset="0"/>
              <a:buChar char="•"/>
            </a:pPr>
            <a:endParaRPr lang="es-EC" sz="1600" b="1" dirty="0">
              <a:latin typeface="Book Antiqua" panose="02040602050305030304" pitchFamily="18" charset="0"/>
            </a:endParaRPr>
          </a:p>
          <a:p>
            <a:pPr marL="285750" lvl="0" indent="-285750" algn="just">
              <a:buFont typeface="Arial" panose="020B0604020202020204" pitchFamily="34" charset="0"/>
              <a:buChar char="•"/>
            </a:pPr>
            <a:r>
              <a:rPr lang="es-EC" sz="1600" b="1" dirty="0" smtClean="0">
                <a:latin typeface="Book Antiqua" panose="02040602050305030304" pitchFamily="18" charset="0"/>
              </a:rPr>
              <a:t>Garantía de funcionalidad y vida útil de equipos eléctricos contenidos en el PCR.</a:t>
            </a:r>
          </a:p>
          <a:p>
            <a:pPr marL="285750" lvl="0" indent="-285750" algn="just">
              <a:buFont typeface="Arial" panose="020B0604020202020204" pitchFamily="34" charset="0"/>
              <a:buChar char="•"/>
            </a:pPr>
            <a:endParaRPr lang="es-EC" sz="1600" b="1" dirty="0">
              <a:latin typeface="Book Antiqua" panose="02040602050305030304" pitchFamily="18" charset="0"/>
            </a:endParaRPr>
          </a:p>
          <a:p>
            <a:pPr marL="285750" lvl="0" indent="-285750" algn="just">
              <a:buFont typeface="Arial" panose="020B0604020202020204" pitchFamily="34" charset="0"/>
              <a:buChar char="•"/>
            </a:pPr>
            <a:r>
              <a:rPr lang="es-EC" sz="1600" b="1" dirty="0" smtClean="0">
                <a:latin typeface="Book Antiqua" panose="02040602050305030304" pitchFamily="18" charset="0"/>
              </a:rPr>
              <a:t>Condiciones ergonómicas, de comodidad y de seguridad para el operador del PCR.</a:t>
            </a:r>
            <a:endParaRPr lang="es-EC" sz="1600" b="1" dirty="0">
              <a:latin typeface="Book Antiqua" panose="02040602050305030304" pitchFamily="18" charset="0"/>
            </a:endParaRPr>
          </a:p>
        </p:txBody>
      </p:sp>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556792"/>
            <a:ext cx="2162259" cy="1415223"/>
          </a:xfrm>
          <a:prstGeom prst="rect">
            <a:avLst/>
          </a:prstGeom>
          <a:noFill/>
          <a:ln>
            <a:noFill/>
          </a:ln>
        </p:spPr>
      </p:pic>
      <p:pic>
        <p:nvPicPr>
          <p:cNvPr id="13" name="12 Imagen"/>
          <p:cNvPicPr/>
          <p:nvPr/>
        </p:nvPicPr>
        <p:blipFill>
          <a:blip r:embed="rId4">
            <a:extLst>
              <a:ext uri="{28A0092B-C50C-407E-A947-70E740481C1C}">
                <a14:useLocalDpi xmlns:a14="http://schemas.microsoft.com/office/drawing/2010/main" val="0"/>
              </a:ext>
            </a:extLst>
          </a:blip>
          <a:srcRect/>
          <a:stretch>
            <a:fillRect/>
          </a:stretch>
        </p:blipFill>
        <p:spPr bwMode="auto">
          <a:xfrm>
            <a:off x="6300191" y="3212976"/>
            <a:ext cx="2162259" cy="1415223"/>
          </a:xfrm>
          <a:prstGeom prst="rect">
            <a:avLst/>
          </a:prstGeom>
          <a:noFill/>
          <a:ln>
            <a:noFill/>
          </a:ln>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4856166"/>
            <a:ext cx="1224624" cy="1525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4278406"/>
      </p:ext>
    </p:extLst>
  </p:cSld>
  <p:clrMapOvr>
    <a:masterClrMapping/>
  </p:clrMapOvr>
  <p:transition spd="med">
    <p:pull dir="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24744"/>
            <a:ext cx="7344816" cy="338554"/>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tableros</a:t>
            </a:r>
            <a:r>
              <a:rPr lang="en-US" sz="1600" b="1" dirty="0">
                <a:latin typeface="Book Antiqua" panose="02040602050305030304" pitchFamily="18" charset="0"/>
              </a:rPr>
              <a:t> de </a:t>
            </a:r>
            <a:r>
              <a:rPr lang="en-US" sz="1600" b="1" dirty="0" err="1" smtClean="0">
                <a:latin typeface="Book Antiqua" panose="02040602050305030304" pitchFamily="18" charset="0"/>
              </a:rPr>
              <a:t>distribución</a:t>
            </a:r>
            <a:r>
              <a:rPr lang="en-US" sz="1600" b="1" dirty="0" smtClean="0">
                <a:latin typeface="Book Antiqua" panose="02040602050305030304" pitchFamily="18" charset="0"/>
              </a:rPr>
              <a:t> - </a:t>
            </a:r>
            <a:r>
              <a:rPr lang="en-US" sz="1600" b="1" dirty="0" err="1" smtClean="0">
                <a:latin typeface="Book Antiqua" panose="02040602050305030304" pitchFamily="18" charset="0"/>
              </a:rPr>
              <a:t>Cargas</a:t>
            </a:r>
            <a:r>
              <a:rPr lang="en-US" sz="1600" b="1" dirty="0" smtClean="0">
                <a:latin typeface="Book Antiqua" panose="02040602050305030304" pitchFamily="18" charset="0"/>
              </a:rPr>
              <a:t> DP UPS</a:t>
            </a:r>
            <a:endParaRPr lang="en-US" sz="1600" b="1" dirty="0">
              <a:latin typeface="Book Antiqua" panose="02040602050305030304" pitchFamily="18" charset="0"/>
            </a:endParaRP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060253"/>
            <a:ext cx="536257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3485711"/>
            <a:ext cx="5362575" cy="2391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0019208"/>
      </p:ext>
    </p:extLst>
  </p:cSld>
  <p:clrMapOvr>
    <a:masterClrMapping/>
  </p:clrMapOvr>
  <p:transition spd="med">
    <p:pull dir="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24744"/>
            <a:ext cx="7344816" cy="338554"/>
          </a:xfrm>
          <a:prstGeom prst="rect">
            <a:avLst/>
          </a:prstGeom>
          <a:noFill/>
        </p:spPr>
        <p:txBody>
          <a:bodyPr wrap="square" rtlCol="0">
            <a:spAutoFit/>
          </a:bodyPr>
          <a:lstStyle/>
          <a:p>
            <a:pPr algn="just"/>
            <a:r>
              <a:rPr lang="en-US" sz="1600" b="1" dirty="0" err="1" smtClean="0">
                <a:latin typeface="Book Antiqua" panose="02040602050305030304" pitchFamily="18" charset="0"/>
              </a:rPr>
              <a:t>Desarrollo</a:t>
            </a:r>
            <a:r>
              <a:rPr lang="en-US" sz="1600" b="1" dirty="0" smtClean="0">
                <a:latin typeface="Book Antiqua" panose="02040602050305030304" pitchFamily="18" charset="0"/>
              </a:rPr>
              <a:t> de </a:t>
            </a:r>
            <a:r>
              <a:rPr lang="en-US" sz="1600" b="1" dirty="0" err="1" smtClean="0">
                <a:latin typeface="Book Antiqua" panose="02040602050305030304" pitchFamily="18" charset="0"/>
              </a:rPr>
              <a:t>lista</a:t>
            </a:r>
            <a:r>
              <a:rPr lang="en-US" sz="1600" b="1" dirty="0" smtClean="0">
                <a:latin typeface="Book Antiqua" panose="02040602050305030304" pitchFamily="18" charset="0"/>
              </a:rPr>
              <a:t> de </a:t>
            </a:r>
            <a:r>
              <a:rPr lang="en-US" sz="1600" b="1" dirty="0" err="1" smtClean="0">
                <a:latin typeface="Book Antiqua" panose="02040602050305030304" pitchFamily="18" charset="0"/>
              </a:rPr>
              <a:t>cargas</a:t>
            </a:r>
            <a:endParaRPr lang="en-US" sz="1600" b="1" dirty="0">
              <a:latin typeface="Book Antiqua" panose="02040602050305030304" pitchFamily="18" charset="0"/>
            </a:endParaRPr>
          </a:p>
        </p:txBody>
      </p:sp>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463299"/>
            <a:ext cx="7344816" cy="5062046"/>
          </a:xfrm>
          <a:prstGeom prst="rect">
            <a:avLst/>
          </a:prstGeom>
          <a:noFill/>
          <a:ln>
            <a:noFill/>
          </a:ln>
        </p:spPr>
      </p:pic>
    </p:spTree>
    <p:extLst>
      <p:ext uri="{BB962C8B-B14F-4D97-AF65-F5344CB8AC3E}">
        <p14:creationId xmlns:p14="http://schemas.microsoft.com/office/powerpoint/2010/main" val="4056677612"/>
      </p:ext>
    </p:extLst>
  </p:cSld>
  <p:clrMapOvr>
    <a:masterClrMapping/>
  </p:clrMapOvr>
  <p:transition spd="med">
    <p:pull dir="rd"/>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364570"/>
            <a:ext cx="7344816" cy="5016758"/>
          </a:xfrm>
          <a:prstGeom prst="rect">
            <a:avLst/>
          </a:prstGeom>
          <a:noFill/>
        </p:spPr>
        <p:txBody>
          <a:bodyPr wrap="square" rtlCol="0">
            <a:spAutoFit/>
          </a:bodyPr>
          <a:lstStyle/>
          <a:p>
            <a:pPr algn="just"/>
            <a:r>
              <a:rPr lang="en-US" sz="1600" b="1" dirty="0" err="1">
                <a:latin typeface="Book Antiqua" panose="02040602050305030304" pitchFamily="18" charset="0"/>
              </a:rPr>
              <a:t>Desarrollo</a:t>
            </a:r>
            <a:r>
              <a:rPr lang="en-US" sz="1600" b="1" dirty="0">
                <a:latin typeface="Book Antiqua" panose="02040602050305030304" pitchFamily="18" charset="0"/>
              </a:rPr>
              <a:t> de </a:t>
            </a:r>
            <a:r>
              <a:rPr lang="en-US" sz="1600" b="1" dirty="0" err="1">
                <a:latin typeface="Book Antiqua" panose="02040602050305030304" pitchFamily="18" charset="0"/>
              </a:rPr>
              <a:t>lista</a:t>
            </a:r>
            <a:r>
              <a:rPr lang="en-US" sz="1600" b="1" dirty="0">
                <a:latin typeface="Book Antiqua" panose="02040602050305030304" pitchFamily="18" charset="0"/>
              </a:rPr>
              <a:t> de </a:t>
            </a:r>
            <a:r>
              <a:rPr lang="en-US" sz="1600" b="1" dirty="0" err="1" smtClean="0">
                <a:latin typeface="Book Antiqua" panose="02040602050305030304" pitchFamily="18" charset="0"/>
              </a:rPr>
              <a:t>cargas</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r>
              <a:rPr lang="en-US" sz="1600" b="1" dirty="0" smtClean="0">
                <a:latin typeface="Book Antiqua" panose="02040602050305030304" pitchFamily="18" charset="0"/>
              </a:rPr>
              <a:t>Factor de </a:t>
            </a:r>
            <a:r>
              <a:rPr lang="en-US" sz="1600" b="1" dirty="0" err="1" smtClean="0">
                <a:latin typeface="Book Antiqua" panose="02040602050305030304" pitchFamily="18" charset="0"/>
              </a:rPr>
              <a:t>Potencia</a:t>
            </a:r>
            <a:r>
              <a:rPr lang="en-US" sz="1600" b="1" dirty="0" smtClean="0">
                <a:latin typeface="Book Antiqua" panose="02040602050305030304" pitchFamily="18" charset="0"/>
              </a:rPr>
              <a:t>: </a:t>
            </a:r>
            <a:r>
              <a:rPr lang="es-EC" sz="1600" dirty="0">
                <a:latin typeface="Book Antiqua" panose="02040602050305030304" pitchFamily="18" charset="0"/>
              </a:rPr>
              <a:t>Es un indicador del correcto aprovechamiento de la energía eléctrica.  El Factor de Potencia puede tomar valores entre 0 y 1, cuya representación es 0 como muy malo y 1 como excelente.</a:t>
            </a:r>
          </a:p>
          <a:p>
            <a:pPr algn="just"/>
            <a:endParaRPr lang="en-US" sz="1600" b="1" dirty="0" smtClean="0">
              <a:latin typeface="Book Antiqua" panose="02040602050305030304" pitchFamily="18" charset="0"/>
            </a:endParaRPr>
          </a:p>
          <a:p>
            <a:pPr algn="just"/>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r>
              <a:rPr lang="en-US" sz="1600" b="1" dirty="0" err="1" smtClean="0">
                <a:latin typeface="Book Antiqua" panose="02040602050305030304" pitchFamily="18" charset="0"/>
              </a:rPr>
              <a:t>Eficiencia</a:t>
            </a:r>
            <a:r>
              <a:rPr lang="en-US" sz="1600" b="1" dirty="0" smtClean="0">
                <a:latin typeface="Book Antiqua" panose="02040602050305030304" pitchFamily="18" charset="0"/>
              </a:rPr>
              <a:t>: </a:t>
            </a:r>
            <a:r>
              <a:rPr lang="es-EC" sz="1600" dirty="0">
                <a:latin typeface="Book Antiqua" panose="02040602050305030304" pitchFamily="18" charset="0"/>
              </a:rPr>
              <a:t>La eficiencia energética de </a:t>
            </a:r>
            <a:r>
              <a:rPr lang="es-EC" sz="1600" dirty="0" smtClean="0">
                <a:latin typeface="Book Antiqua" panose="02040602050305030304" pitchFamily="18" charset="0"/>
              </a:rPr>
              <a:t>una carga </a:t>
            </a:r>
            <a:r>
              <a:rPr lang="es-EC" sz="1600" dirty="0">
                <a:latin typeface="Book Antiqua" panose="02040602050305030304" pitchFamily="18" charset="0"/>
              </a:rPr>
              <a:t>es la relación entre la potencia útil de salida y la entrada de potencia total, y normalmente se expresa en porcentaje.</a:t>
            </a:r>
          </a:p>
          <a:p>
            <a:pPr algn="just"/>
            <a:endParaRPr lang="en-US" sz="1600" b="1" dirty="0">
              <a:latin typeface="Book Antiqua" panose="02040602050305030304" pitchFamily="18" charset="0"/>
            </a:endParaRPr>
          </a:p>
          <a:p>
            <a:pPr algn="just"/>
            <a:r>
              <a:rPr lang="en-US" sz="1600" b="1" dirty="0" smtClean="0">
                <a:latin typeface="Book Antiqua" panose="02040602050305030304" pitchFamily="18" charset="0"/>
              </a:rPr>
              <a:t>Factor de </a:t>
            </a:r>
            <a:r>
              <a:rPr lang="en-US" sz="1600" b="1" dirty="0" err="1" smtClean="0">
                <a:latin typeface="Book Antiqua" panose="02040602050305030304" pitchFamily="18" charset="0"/>
              </a:rPr>
              <a:t>Demanda</a:t>
            </a:r>
            <a:r>
              <a:rPr lang="en-US" sz="1600" b="1" dirty="0" smtClean="0">
                <a:latin typeface="Book Antiqua" panose="02040602050305030304" pitchFamily="18" charset="0"/>
              </a:rPr>
              <a:t>: </a:t>
            </a:r>
            <a:r>
              <a:rPr lang="es-EC" sz="1600" dirty="0">
                <a:latin typeface="Book Antiqua" panose="02040602050305030304" pitchFamily="18" charset="0"/>
              </a:rPr>
              <a:t>La demanda es la potencia consumida por la carga en un período de tiempo, el cual varía de acuerdo a las características específicas de la </a:t>
            </a:r>
            <a:r>
              <a:rPr lang="es-EC" sz="1600" dirty="0" smtClean="0">
                <a:latin typeface="Book Antiqua" panose="02040602050305030304" pitchFamily="18" charset="0"/>
              </a:rPr>
              <a:t>misma.  El </a:t>
            </a:r>
            <a:r>
              <a:rPr lang="es-EC" sz="1600" dirty="0">
                <a:latin typeface="Book Antiqua" panose="02040602050305030304" pitchFamily="18" charset="0"/>
              </a:rPr>
              <a:t>factor de demanda, se define como la relación entre la demanda máxima que se establece a un mismo tiempo y la carga instalada de un sistema o instalación eléctrica.  Por lo general el factor de demanda es menor a uno, aunque su rango va de 0 a 1</a:t>
            </a:r>
            <a:r>
              <a:rPr lang="es-EC" sz="1600" dirty="0" smtClean="0">
                <a:latin typeface="Book Antiqua" panose="02040602050305030304" pitchFamily="18" charset="0"/>
              </a:rPr>
              <a:t>.</a:t>
            </a:r>
            <a:endParaRPr lang="es-EC" sz="1600" dirty="0">
              <a:latin typeface="Book Antiqua" panose="02040602050305030304" pitchFamily="18" charset="0"/>
            </a:endParaRPr>
          </a:p>
        </p:txBody>
      </p:sp>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3967212" y="2866767"/>
            <a:ext cx="1612900" cy="850265"/>
          </a:xfrm>
          <a:prstGeom prst="rect">
            <a:avLst/>
          </a:prstGeom>
          <a:noFill/>
          <a:ln>
            <a:noFill/>
          </a:ln>
        </p:spPr>
      </p:pic>
    </p:spTree>
    <p:extLst>
      <p:ext uri="{BB962C8B-B14F-4D97-AF65-F5344CB8AC3E}">
        <p14:creationId xmlns:p14="http://schemas.microsoft.com/office/powerpoint/2010/main" val="4056677612"/>
      </p:ext>
    </p:extLst>
  </p:cSld>
  <p:clrMapOvr>
    <a:masterClrMapping/>
  </p:clrMapOvr>
  <p:transition spd="med">
    <p:pull dir="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20554"/>
            <a:ext cx="7344816" cy="338554"/>
          </a:xfrm>
          <a:prstGeom prst="rect">
            <a:avLst/>
          </a:prstGeom>
          <a:noFill/>
        </p:spPr>
        <p:txBody>
          <a:bodyPr wrap="square" rtlCol="0">
            <a:spAutoFit/>
          </a:bodyPr>
          <a:lstStyle/>
          <a:p>
            <a:pPr algn="just"/>
            <a:r>
              <a:rPr lang="en-US" sz="1600" b="1" dirty="0" smtClean="0">
                <a:latin typeface="Book Antiqua" panose="02040602050305030304" pitchFamily="18" charset="0"/>
              </a:rPr>
              <a:t>Especificación de </a:t>
            </a:r>
            <a:r>
              <a:rPr lang="en-US" sz="1600" b="1" dirty="0" err="1" smtClean="0">
                <a:latin typeface="Book Antiqua" panose="02040602050305030304" pitchFamily="18" charset="0"/>
              </a:rPr>
              <a:t>transformador</a:t>
            </a:r>
            <a:endParaRPr lang="es-EC" sz="1600" dirty="0">
              <a:latin typeface="Book Antiqua" panose="02040602050305030304" pitchFamily="18" charset="0"/>
            </a:endParaRPr>
          </a:p>
        </p:txBody>
      </p:sp>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883299"/>
            <a:ext cx="5720413" cy="1545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3861049"/>
            <a:ext cx="5787685" cy="208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5310484"/>
      </p:ext>
    </p:extLst>
  </p:cSld>
  <p:clrMapOvr>
    <a:masterClrMapping/>
  </p:clrMapOvr>
  <p:transition spd="med">
    <p:pull dir="r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20554"/>
            <a:ext cx="7344816" cy="4278094"/>
          </a:xfrm>
          <a:prstGeom prst="rect">
            <a:avLst/>
          </a:prstGeom>
          <a:noFill/>
        </p:spPr>
        <p:txBody>
          <a:bodyPr wrap="square" rtlCol="0">
            <a:spAutoFit/>
          </a:bodyPr>
          <a:lstStyle/>
          <a:p>
            <a:pPr algn="just"/>
            <a:r>
              <a:rPr lang="en-US" sz="1600" b="1" dirty="0" smtClean="0">
                <a:latin typeface="Book Antiqua" panose="02040602050305030304" pitchFamily="18" charset="0"/>
              </a:rPr>
              <a:t>Especificación de </a:t>
            </a:r>
            <a:r>
              <a:rPr lang="en-US" sz="1600" b="1" dirty="0" err="1" smtClean="0">
                <a:latin typeface="Book Antiqua" panose="02040602050305030304" pitchFamily="18" charset="0"/>
              </a:rPr>
              <a:t>transformador</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r>
              <a:rPr lang="es-EC" sz="1600" dirty="0" smtClean="0">
                <a:latin typeface="Book Antiqua" panose="02040602050305030304" pitchFamily="18" charset="0"/>
              </a:rPr>
              <a:t>Se concluye que el Transformador </a:t>
            </a:r>
            <a:r>
              <a:rPr lang="es-EC" sz="1600" dirty="0">
                <a:latin typeface="Book Antiqua" panose="02040602050305030304" pitchFamily="18" charset="0"/>
              </a:rPr>
              <a:t>requerido para el PCR </a:t>
            </a:r>
            <a:r>
              <a:rPr lang="es-EC" sz="1600" dirty="0" smtClean="0">
                <a:latin typeface="Book Antiqua" panose="02040602050305030304" pitchFamily="18" charset="0"/>
              </a:rPr>
              <a:t>Contenerizado</a:t>
            </a:r>
            <a:r>
              <a:rPr lang="es-EC" sz="1600" dirty="0">
                <a:latin typeface="Book Antiqua" panose="02040602050305030304" pitchFamily="18" charset="0"/>
              </a:rPr>
              <a:t> </a:t>
            </a:r>
            <a:r>
              <a:rPr lang="es-EC" sz="1600" dirty="0" smtClean="0">
                <a:latin typeface="Book Antiqua" panose="02040602050305030304" pitchFamily="18" charset="0"/>
              </a:rPr>
              <a:t>debe tener las siguientes características:</a:t>
            </a:r>
            <a:endParaRPr lang="es-EC" sz="1600" dirty="0">
              <a:latin typeface="Book Antiqua" panose="02040602050305030304" pitchFamily="18" charset="0"/>
            </a:endParaRPr>
          </a:p>
          <a:p>
            <a:pPr algn="just"/>
            <a:r>
              <a:rPr lang="es-EC" sz="1600" dirty="0">
                <a:latin typeface="Book Antiqua" panose="02040602050305030304" pitchFamily="18" charset="0"/>
              </a:rPr>
              <a:t> </a:t>
            </a:r>
          </a:p>
          <a:p>
            <a:pPr marL="285750" lvl="0" indent="-285750" algn="just">
              <a:buFont typeface="Arial" panose="020B0604020202020204" pitchFamily="34" charset="0"/>
              <a:buChar char="•"/>
            </a:pPr>
            <a:r>
              <a:rPr lang="es-EC" sz="1600" b="1" dirty="0">
                <a:latin typeface="Book Antiqua" panose="02040602050305030304" pitchFamily="18" charset="0"/>
              </a:rPr>
              <a:t>Tipo:</a:t>
            </a:r>
            <a:r>
              <a:rPr lang="es-EC" sz="1600" dirty="0">
                <a:latin typeface="Book Antiqua" panose="02040602050305030304" pitchFamily="18" charset="0"/>
              </a:rPr>
              <a:t> </a:t>
            </a:r>
            <a:r>
              <a:rPr lang="es-EC" sz="1600" dirty="0" err="1">
                <a:latin typeface="Book Antiqua" panose="02040602050305030304" pitchFamily="18" charset="0"/>
              </a:rPr>
              <a:t>Padmounted</a:t>
            </a:r>
            <a:r>
              <a:rPr lang="es-EC" sz="1600" dirty="0">
                <a:latin typeface="Book Antiqua" panose="02040602050305030304" pitchFamily="18" charset="0"/>
              </a:rPr>
              <a:t> Radial</a:t>
            </a:r>
          </a:p>
          <a:p>
            <a:pPr marL="285750" lvl="0" indent="-285750" algn="just">
              <a:buFont typeface="Arial" panose="020B0604020202020204" pitchFamily="34" charset="0"/>
              <a:buChar char="•"/>
            </a:pPr>
            <a:r>
              <a:rPr lang="es-EC" sz="1600" b="1" dirty="0">
                <a:latin typeface="Book Antiqua" panose="02040602050305030304" pitchFamily="18" charset="0"/>
              </a:rPr>
              <a:t>Potencia:</a:t>
            </a:r>
            <a:r>
              <a:rPr lang="es-EC" sz="1600" dirty="0">
                <a:latin typeface="Book Antiqua" panose="02040602050305030304" pitchFamily="18" charset="0"/>
              </a:rPr>
              <a:t> 75KVA</a:t>
            </a:r>
          </a:p>
          <a:p>
            <a:pPr marL="285750" lvl="0" indent="-285750" algn="just">
              <a:buFont typeface="Arial" panose="020B0604020202020204" pitchFamily="34" charset="0"/>
              <a:buChar char="•"/>
            </a:pPr>
            <a:r>
              <a:rPr lang="es-EC" sz="1600" b="1" dirty="0">
                <a:latin typeface="Book Antiqua" panose="02040602050305030304" pitchFamily="18" charset="0"/>
              </a:rPr>
              <a:t>Grado de estanqueidad:</a:t>
            </a:r>
            <a:r>
              <a:rPr lang="es-EC" sz="1600" dirty="0">
                <a:latin typeface="Book Antiqua" panose="02040602050305030304" pitchFamily="18" charset="0"/>
              </a:rPr>
              <a:t> NEMA 3R</a:t>
            </a:r>
          </a:p>
          <a:p>
            <a:pPr marL="285750" lvl="0" indent="-285750" algn="just">
              <a:buFont typeface="Arial" panose="020B0604020202020204" pitchFamily="34" charset="0"/>
              <a:buChar char="•"/>
            </a:pPr>
            <a:r>
              <a:rPr lang="es-EC" sz="1600" b="1" dirty="0">
                <a:latin typeface="Book Antiqua" panose="02040602050305030304" pitchFamily="18" charset="0"/>
              </a:rPr>
              <a:t>Altitud:</a:t>
            </a:r>
            <a:r>
              <a:rPr lang="es-EC" sz="1600" dirty="0">
                <a:latin typeface="Book Antiqua" panose="02040602050305030304" pitchFamily="18" charset="0"/>
              </a:rPr>
              <a:t> menor a 3000msnm.</a:t>
            </a:r>
          </a:p>
          <a:p>
            <a:pPr marL="285750" lvl="0" indent="-285750" algn="just">
              <a:buFont typeface="Arial" panose="020B0604020202020204" pitchFamily="34" charset="0"/>
              <a:buChar char="•"/>
            </a:pPr>
            <a:r>
              <a:rPr lang="es-EC" sz="1600" b="1" dirty="0">
                <a:latin typeface="Book Antiqua" panose="02040602050305030304" pitchFamily="18" charset="0"/>
              </a:rPr>
              <a:t>Conversión:</a:t>
            </a:r>
            <a:r>
              <a:rPr lang="es-EC" sz="1600" dirty="0">
                <a:latin typeface="Book Antiqua" panose="02040602050305030304" pitchFamily="18" charset="0"/>
              </a:rPr>
              <a:t> 13.8KV @ 209.3VAC</a:t>
            </a:r>
          </a:p>
          <a:p>
            <a:pPr marL="285750" lvl="0" indent="-285750" algn="just">
              <a:buFont typeface="Arial" panose="020B0604020202020204" pitchFamily="34" charset="0"/>
              <a:buChar char="•"/>
            </a:pPr>
            <a:r>
              <a:rPr lang="es-EC" sz="1600" b="1" dirty="0">
                <a:latin typeface="Book Antiqua" panose="02040602050305030304" pitchFamily="18" charset="0"/>
              </a:rPr>
              <a:t>Fases:</a:t>
            </a:r>
            <a:r>
              <a:rPr lang="es-EC" sz="1600" dirty="0">
                <a:latin typeface="Book Antiqua" panose="02040602050305030304" pitchFamily="18" charset="0"/>
              </a:rPr>
              <a:t> 3</a:t>
            </a:r>
          </a:p>
          <a:p>
            <a:pPr marL="285750" lvl="0" indent="-285750" algn="just">
              <a:buFont typeface="Arial" panose="020B0604020202020204" pitchFamily="34" charset="0"/>
              <a:buChar char="•"/>
            </a:pPr>
            <a:r>
              <a:rPr lang="es-EC" sz="1600" b="1" dirty="0">
                <a:latin typeface="Book Antiqua" panose="02040602050305030304" pitchFamily="18" charset="0"/>
              </a:rPr>
              <a:t>Frecuencia:</a:t>
            </a:r>
            <a:r>
              <a:rPr lang="es-EC" sz="1600" dirty="0">
                <a:latin typeface="Book Antiqua" panose="02040602050305030304" pitchFamily="18" charset="0"/>
              </a:rPr>
              <a:t> 60Hz</a:t>
            </a:r>
          </a:p>
          <a:p>
            <a:pPr marL="285750" lvl="0" indent="-285750" algn="just">
              <a:buFont typeface="Arial" panose="020B0604020202020204" pitchFamily="34" charset="0"/>
              <a:buChar char="•"/>
            </a:pPr>
            <a:r>
              <a:rPr lang="es-EC" sz="1600" b="1" dirty="0">
                <a:latin typeface="Book Antiqua" panose="02040602050305030304" pitchFamily="18" charset="0"/>
              </a:rPr>
              <a:t>Primario:</a:t>
            </a:r>
            <a:r>
              <a:rPr lang="es-EC" sz="1600" dirty="0">
                <a:latin typeface="Book Antiqua" panose="02040602050305030304" pitchFamily="18" charset="0"/>
              </a:rPr>
              <a:t> 13.8KV - Delta</a:t>
            </a:r>
          </a:p>
          <a:p>
            <a:pPr marL="285750" lvl="0" indent="-285750" algn="just">
              <a:buFont typeface="Arial" panose="020B0604020202020204" pitchFamily="34" charset="0"/>
              <a:buChar char="•"/>
            </a:pPr>
            <a:r>
              <a:rPr lang="es-EC" sz="1600" b="1" dirty="0">
                <a:latin typeface="Book Antiqua" panose="02040602050305030304" pitchFamily="18" charset="0"/>
              </a:rPr>
              <a:t>Secundario:</a:t>
            </a:r>
            <a:r>
              <a:rPr lang="es-EC" sz="1600" dirty="0">
                <a:latin typeface="Book Antiqua" panose="02040602050305030304" pitchFamily="18" charset="0"/>
              </a:rPr>
              <a:t> 209.3VAC – Estrella con Neutro</a:t>
            </a:r>
          </a:p>
          <a:p>
            <a:pPr marL="285750" lvl="0" indent="-285750" algn="just">
              <a:buFont typeface="Arial" panose="020B0604020202020204" pitchFamily="34" charset="0"/>
              <a:buChar char="•"/>
            </a:pPr>
            <a:r>
              <a:rPr lang="es-EC" sz="1600" b="1" dirty="0">
                <a:latin typeface="Book Antiqua" panose="02040602050305030304" pitchFamily="18" charset="0"/>
              </a:rPr>
              <a:t>BIL Primario:</a:t>
            </a:r>
            <a:r>
              <a:rPr lang="es-EC" sz="1600" dirty="0">
                <a:latin typeface="Book Antiqua" panose="02040602050305030304" pitchFamily="18" charset="0"/>
              </a:rPr>
              <a:t> 95KV</a:t>
            </a:r>
          </a:p>
          <a:p>
            <a:pPr marL="285750" lvl="0" indent="-285750" algn="just">
              <a:buFont typeface="Arial" panose="020B0604020202020204" pitchFamily="34" charset="0"/>
              <a:buChar char="•"/>
            </a:pPr>
            <a:r>
              <a:rPr lang="es-EC" sz="1600" b="1" dirty="0">
                <a:latin typeface="Book Antiqua" panose="02040602050305030304" pitchFamily="18" charset="0"/>
              </a:rPr>
              <a:t>BIL Secundario:</a:t>
            </a:r>
            <a:r>
              <a:rPr lang="es-EC" sz="1600" dirty="0">
                <a:latin typeface="Book Antiqua" panose="02040602050305030304" pitchFamily="18" charset="0"/>
              </a:rPr>
              <a:t> 30KV</a:t>
            </a:r>
          </a:p>
          <a:p>
            <a:pPr algn="just"/>
            <a:endParaRPr lang="es-EC" sz="1600" dirty="0">
              <a:latin typeface="Book Antiqua" panose="02040602050305030304" pitchFamily="18" charset="0"/>
            </a:endParaRPr>
          </a:p>
        </p:txBody>
      </p:sp>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4068" y="4149080"/>
            <a:ext cx="2964396" cy="2049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6109868"/>
      </p:ext>
    </p:extLst>
  </p:cSld>
  <p:clrMapOvr>
    <a:masterClrMapping/>
  </p:clrMapOvr>
  <p:transition spd="med">
    <p:pull dir="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20554"/>
            <a:ext cx="7344816" cy="338554"/>
          </a:xfrm>
          <a:prstGeom prst="rect">
            <a:avLst/>
          </a:prstGeom>
          <a:noFill/>
        </p:spPr>
        <p:txBody>
          <a:bodyPr wrap="square" rtlCol="0">
            <a:spAutoFit/>
          </a:bodyPr>
          <a:lstStyle/>
          <a:p>
            <a:pPr algn="just"/>
            <a:r>
              <a:rPr lang="en-US" sz="1600" b="1" dirty="0" smtClean="0">
                <a:latin typeface="Book Antiqua" panose="02040602050305030304" pitchFamily="18" charset="0"/>
              </a:rPr>
              <a:t>Especificación de cables de </a:t>
            </a:r>
            <a:r>
              <a:rPr lang="en-US" sz="1600" b="1" dirty="0" err="1" smtClean="0">
                <a:latin typeface="Book Antiqua" panose="02040602050305030304" pitchFamily="18" charset="0"/>
              </a:rPr>
              <a:t>instrumentación</a:t>
            </a:r>
            <a:r>
              <a:rPr lang="en-US" sz="1600" b="1" dirty="0" smtClean="0">
                <a:latin typeface="Book Antiqua" panose="02040602050305030304" pitchFamily="18" charset="0"/>
              </a:rPr>
              <a:t> y control - LDC</a:t>
            </a:r>
            <a:endParaRPr lang="es-EC" sz="1600" dirty="0">
              <a:latin typeface="Book Antiqua" panose="02040602050305030304" pitchFamily="18" charset="0"/>
            </a:endParaRPr>
          </a:p>
        </p:txBody>
      </p:sp>
      <p:graphicFrame>
        <p:nvGraphicFramePr>
          <p:cNvPr id="4" name="3 Tabla"/>
          <p:cNvGraphicFramePr>
            <a:graphicFrameLocks noGrp="1"/>
          </p:cNvGraphicFramePr>
          <p:nvPr>
            <p:extLst>
              <p:ext uri="{D42A27DB-BD31-4B8C-83A1-F6EECF244321}">
                <p14:modId xmlns:p14="http://schemas.microsoft.com/office/powerpoint/2010/main" val="3506501478"/>
              </p:ext>
            </p:extLst>
          </p:nvPr>
        </p:nvGraphicFramePr>
        <p:xfrm>
          <a:off x="1308632" y="1700808"/>
          <a:ext cx="7367827" cy="4752533"/>
        </p:xfrm>
        <a:graphic>
          <a:graphicData uri="http://schemas.openxmlformats.org/drawingml/2006/table">
            <a:tbl>
              <a:tblPr>
                <a:tableStyleId>{5C22544A-7EE6-4342-B048-85BDC9FD1C3A}</a:tableStyleId>
              </a:tblPr>
              <a:tblGrid>
                <a:gridCol w="293310"/>
                <a:gridCol w="860802"/>
                <a:gridCol w="695018"/>
                <a:gridCol w="626472"/>
                <a:gridCol w="293310"/>
                <a:gridCol w="420837"/>
                <a:gridCol w="529234"/>
                <a:gridCol w="529234"/>
                <a:gridCol w="860802"/>
                <a:gridCol w="530828"/>
                <a:gridCol w="535610"/>
                <a:gridCol w="529234"/>
                <a:gridCol w="663136"/>
              </a:tblGrid>
              <a:tr h="176555">
                <a:tc>
                  <a:txBody>
                    <a:bodyPr/>
                    <a:lstStyle/>
                    <a:p>
                      <a:pPr algn="ctr" fontAlgn="ctr"/>
                      <a:r>
                        <a:rPr lang="es-EC" sz="500" u="none" strike="noStrike">
                          <a:effectLst/>
                        </a:rPr>
                        <a:t>ITEM</a:t>
                      </a:r>
                      <a:endParaRPr lang="es-EC" sz="500" b="1" i="0" u="none" strike="noStrike">
                        <a:effectLst/>
                        <a:latin typeface="Arial"/>
                      </a:endParaRPr>
                    </a:p>
                  </a:txBody>
                  <a:tcPr marL="3642" marR="3642" marT="3642" marB="0" anchor="ctr"/>
                </a:tc>
                <a:tc>
                  <a:txBody>
                    <a:bodyPr/>
                    <a:lstStyle/>
                    <a:p>
                      <a:pPr algn="ctr" fontAlgn="ctr"/>
                      <a:r>
                        <a:rPr lang="es-EC" sz="500" u="none" strike="noStrike">
                          <a:effectLst/>
                        </a:rPr>
                        <a:t>TAG DEL CABLE</a:t>
                      </a:r>
                      <a:endParaRPr lang="es-EC" sz="500" b="1" i="0" u="none" strike="noStrike">
                        <a:effectLst/>
                        <a:latin typeface="Arial"/>
                      </a:endParaRPr>
                    </a:p>
                  </a:txBody>
                  <a:tcPr marL="3642" marR="3642" marT="3642" marB="0" anchor="ctr"/>
                </a:tc>
                <a:tc>
                  <a:txBody>
                    <a:bodyPr/>
                    <a:lstStyle/>
                    <a:p>
                      <a:pPr algn="ctr" fontAlgn="ctr"/>
                      <a:r>
                        <a:rPr lang="es-EC" sz="500" u="none" strike="noStrike">
                          <a:effectLst/>
                        </a:rPr>
                        <a:t>No. CONDUCTORES</a:t>
                      </a:r>
                      <a:endParaRPr lang="es-EC" sz="500" b="1" i="0" u="none" strike="noStrike">
                        <a:effectLst/>
                        <a:latin typeface="Arial"/>
                      </a:endParaRPr>
                    </a:p>
                  </a:txBody>
                  <a:tcPr marL="3642" marR="3642" marT="3642" marB="0" anchor="ctr"/>
                </a:tc>
                <a:tc>
                  <a:txBody>
                    <a:bodyPr/>
                    <a:lstStyle/>
                    <a:p>
                      <a:pPr algn="ctr" fontAlgn="ctr"/>
                      <a:r>
                        <a:rPr lang="es-EC" sz="500" u="none" strike="noStrike">
                          <a:effectLst/>
                        </a:rPr>
                        <a:t>TAMANO CONDUCTOR</a:t>
                      </a:r>
                      <a:endParaRPr lang="es-EC" sz="500" b="1" i="0" u="none" strike="noStrike">
                        <a:effectLst/>
                        <a:latin typeface="Arial"/>
                      </a:endParaRPr>
                    </a:p>
                  </a:txBody>
                  <a:tcPr marL="3642" marR="3642" marT="3642" marB="0" anchor="ctr"/>
                </a:tc>
                <a:tc>
                  <a:txBody>
                    <a:bodyPr/>
                    <a:lstStyle/>
                    <a:p>
                      <a:pPr algn="ctr" fontAlgn="ctr"/>
                      <a:r>
                        <a:rPr lang="es-EC" sz="500" u="none" strike="noStrike">
                          <a:effectLst/>
                        </a:rPr>
                        <a:t>TIPO</a:t>
                      </a:r>
                      <a:endParaRPr lang="es-EC" sz="500" b="1" i="0" u="none" strike="noStrike">
                        <a:effectLst/>
                        <a:latin typeface="Arial"/>
                      </a:endParaRPr>
                    </a:p>
                  </a:txBody>
                  <a:tcPr marL="3642" marR="3642" marT="3642" marB="0" anchor="ctr"/>
                </a:tc>
                <a:tc>
                  <a:txBody>
                    <a:bodyPr/>
                    <a:lstStyle/>
                    <a:p>
                      <a:pPr algn="ctr" fontAlgn="ctr"/>
                      <a:r>
                        <a:rPr lang="es-EC" sz="500" u="none" strike="noStrike">
                          <a:effectLst/>
                        </a:rPr>
                        <a:t>O.D.(IN)</a:t>
                      </a:r>
                      <a:endParaRPr lang="es-EC" sz="500" b="1" i="0" u="none" strike="noStrike">
                        <a:effectLst/>
                        <a:latin typeface="Arial"/>
                      </a:endParaRPr>
                    </a:p>
                  </a:txBody>
                  <a:tcPr marL="3642" marR="3642" marT="3642" marB="0" anchor="ctr"/>
                </a:tc>
                <a:tc>
                  <a:txBody>
                    <a:bodyPr/>
                    <a:lstStyle/>
                    <a:p>
                      <a:pPr algn="ctr" fontAlgn="ctr"/>
                      <a:r>
                        <a:rPr lang="es-EC" sz="500" u="none" strike="noStrike">
                          <a:effectLst/>
                        </a:rPr>
                        <a:t>FABRICANTE </a:t>
                      </a:r>
                      <a:endParaRPr lang="es-EC" sz="500" b="1" i="0" u="none" strike="noStrike">
                        <a:effectLst/>
                        <a:latin typeface="Arial"/>
                      </a:endParaRPr>
                    </a:p>
                  </a:txBody>
                  <a:tcPr marL="3642" marR="3642" marT="3642" marB="0" anchor="ctr"/>
                </a:tc>
                <a:tc>
                  <a:txBody>
                    <a:bodyPr/>
                    <a:lstStyle/>
                    <a:p>
                      <a:pPr algn="ctr" fontAlgn="ctr"/>
                      <a:r>
                        <a:rPr lang="es-EC" sz="500" u="none" strike="noStrike">
                          <a:effectLst/>
                        </a:rPr>
                        <a:t>MODELO</a:t>
                      </a:r>
                      <a:endParaRPr lang="es-EC" sz="500" b="1" i="0" u="none" strike="noStrike">
                        <a:effectLst/>
                        <a:latin typeface="Arial"/>
                      </a:endParaRPr>
                    </a:p>
                  </a:txBody>
                  <a:tcPr marL="3642" marR="3642" marT="3642" marB="0" anchor="ctr"/>
                </a:tc>
                <a:tc>
                  <a:txBody>
                    <a:bodyPr/>
                    <a:lstStyle/>
                    <a:p>
                      <a:pPr algn="ctr" fontAlgn="ctr"/>
                      <a:r>
                        <a:rPr lang="es-EC" sz="500" u="none" strike="noStrike">
                          <a:effectLst/>
                        </a:rPr>
                        <a:t>RUTEO</a:t>
                      </a:r>
                      <a:endParaRPr lang="es-EC" sz="500" b="1" i="0" u="none" strike="noStrike">
                        <a:effectLst/>
                        <a:latin typeface="Arial"/>
                      </a:endParaRPr>
                    </a:p>
                  </a:txBody>
                  <a:tcPr marL="3642" marR="3642" marT="3642" marB="0" anchor="ctr"/>
                </a:tc>
                <a:tc>
                  <a:txBody>
                    <a:bodyPr/>
                    <a:lstStyle/>
                    <a:p>
                      <a:pPr algn="ctr" fontAlgn="ctr"/>
                      <a:r>
                        <a:rPr lang="es-EC" sz="500" u="none" strike="noStrike">
                          <a:effectLst/>
                        </a:rPr>
                        <a:t>DISTANCIA (FT)</a:t>
                      </a:r>
                      <a:endParaRPr lang="es-EC" sz="500" b="1" i="0" u="none" strike="noStrike">
                        <a:effectLst/>
                        <a:latin typeface="Arial"/>
                      </a:endParaRPr>
                    </a:p>
                  </a:txBody>
                  <a:tcPr marL="3642" marR="3642" marT="3642" marB="0" anchor="ctr"/>
                </a:tc>
                <a:tc>
                  <a:txBody>
                    <a:bodyPr/>
                    <a:lstStyle/>
                    <a:p>
                      <a:pPr algn="ctr" fontAlgn="ctr"/>
                      <a:r>
                        <a:rPr lang="es-EC" sz="500" u="none" strike="noStrike">
                          <a:effectLst/>
                        </a:rPr>
                        <a:t>SERVICIO</a:t>
                      </a:r>
                      <a:endParaRPr lang="es-EC" sz="500" b="1" i="0" u="none" strike="noStrike">
                        <a:effectLst/>
                        <a:latin typeface="Arial"/>
                      </a:endParaRPr>
                    </a:p>
                  </a:txBody>
                  <a:tcPr marL="3642" marR="3642" marT="3642" marB="0" anchor="ctr"/>
                </a:tc>
                <a:tc>
                  <a:txBody>
                    <a:bodyPr/>
                    <a:lstStyle/>
                    <a:p>
                      <a:pPr algn="ctr" fontAlgn="ctr"/>
                      <a:r>
                        <a:rPr lang="es-EC" sz="500" u="none" strike="noStrike">
                          <a:effectLst/>
                        </a:rPr>
                        <a:t>DESDE</a:t>
                      </a:r>
                      <a:endParaRPr lang="es-EC" sz="500" b="1" i="0" u="none" strike="noStrike">
                        <a:effectLst/>
                        <a:latin typeface="Arial"/>
                      </a:endParaRPr>
                    </a:p>
                  </a:txBody>
                  <a:tcPr marL="3642" marR="3642" marT="3642" marB="0" anchor="ctr"/>
                </a:tc>
                <a:tc>
                  <a:txBody>
                    <a:bodyPr/>
                    <a:lstStyle/>
                    <a:p>
                      <a:pPr algn="ctr" fontAlgn="ctr"/>
                      <a:r>
                        <a:rPr lang="es-EC" sz="500" u="none" strike="noStrike">
                          <a:effectLst/>
                        </a:rPr>
                        <a:t>HACIA</a:t>
                      </a:r>
                      <a:endParaRPr lang="es-EC" sz="500" b="1" i="0" u="none" strike="noStrike">
                        <a:effectLst/>
                        <a:latin typeface="Arial"/>
                      </a:endParaRPr>
                    </a:p>
                  </a:txBody>
                  <a:tcPr marL="3642" marR="3642" marT="3642" marB="0" anchor="ctr"/>
                </a:tc>
              </a:tr>
              <a:tr h="156598">
                <a:tc gridSpan="13">
                  <a:txBody>
                    <a:bodyPr/>
                    <a:lstStyle/>
                    <a:p>
                      <a:pPr algn="ctr" fontAlgn="ctr"/>
                      <a:r>
                        <a:rPr lang="es-EC" sz="500" u="none" strike="noStrike">
                          <a:effectLst/>
                        </a:rPr>
                        <a:t>LISTA DE CABLES SISTEMA CONTRA INCENDIOS</a:t>
                      </a:r>
                      <a:endParaRPr lang="es-EC" sz="500" b="1" i="0" u="none" strike="noStrike">
                        <a:effectLst/>
                        <a:latin typeface="Arial"/>
                      </a:endParaRPr>
                    </a:p>
                  </a:txBody>
                  <a:tcPr marL="3642" marR="3642" marT="3642"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14293">
                <a:tc>
                  <a:txBody>
                    <a:bodyPr/>
                    <a:lstStyle/>
                    <a:p>
                      <a:pPr algn="ctr" fontAlgn="ctr"/>
                      <a:r>
                        <a:rPr lang="es-EC" sz="500" u="none" strike="noStrike">
                          <a:effectLst/>
                        </a:rPr>
                        <a:t>1</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MA001C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15</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 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PLAC-CP-SCI-001</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MA-001</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2</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SD001C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15</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 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MA-001</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SD-001</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3</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SD002C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10</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 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SD-001</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SD-002</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4</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SD003C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20</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 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SD-002</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SD-003</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5</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SD004C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10</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SD-003</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SD-004</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MC001C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10</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 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SD-004</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MC-001</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7</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MC001P</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10</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 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MC-001</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PLAC-CP-SCI-001</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8</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MR001C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10</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 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MC-001</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MR-001</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9</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MR002C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10</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 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MR-001</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MR-002</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10</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MD001C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10</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 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MR-002</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MD-001</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11</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MD001P</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10</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 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MC-001</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MD-001</a:t>
                      </a:r>
                      <a:endParaRPr lang="es-EC" sz="500" b="0" i="0" u="none" strike="noStrike">
                        <a:effectLst/>
                        <a:latin typeface="Arial"/>
                      </a:endParaRPr>
                    </a:p>
                  </a:txBody>
                  <a:tcPr marL="3642" marR="3642" marT="3642" marB="0" anchor="ctr"/>
                </a:tc>
              </a:tr>
              <a:tr h="281053">
                <a:tc>
                  <a:txBody>
                    <a:bodyPr/>
                    <a:lstStyle/>
                    <a:p>
                      <a:pPr algn="ctr" fontAlgn="ctr"/>
                      <a:r>
                        <a:rPr lang="es-EC" sz="500" u="none" strike="noStrike">
                          <a:effectLst/>
                        </a:rPr>
                        <a:t>12</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
                      </a:r>
                      <a:br>
                        <a:rPr lang="es-EC" sz="500" u="none" strike="noStrike">
                          <a:effectLst/>
                        </a:rPr>
                      </a:br>
                      <a:r>
                        <a:rPr lang="es-EC" sz="500" u="none" strike="noStrike">
                          <a:effectLst/>
                        </a:rPr>
                        <a:t>SM001P</a:t>
                      </a:r>
                      <a:br>
                        <a:rPr lang="es-EC" sz="500" u="none" strike="noStrike">
                          <a:effectLst/>
                        </a:rPr>
                      </a:b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 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MD-001</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SM-001</a:t>
                      </a:r>
                      <a:endParaRPr lang="es-EC" sz="500" b="0" i="0" u="none" strike="noStrike">
                        <a:effectLst/>
                        <a:latin typeface="Arial"/>
                      </a:endParaRPr>
                    </a:p>
                  </a:txBody>
                  <a:tcPr marL="3642" marR="3642" marT="3642" marB="0" anchor="ctr"/>
                </a:tc>
              </a:tr>
              <a:tr h="281053">
                <a:tc>
                  <a:txBody>
                    <a:bodyPr/>
                    <a:lstStyle/>
                    <a:p>
                      <a:pPr algn="ctr" fontAlgn="ctr"/>
                      <a:r>
                        <a:rPr lang="es-EC" sz="500" u="none" strike="noStrike">
                          <a:effectLst/>
                        </a:rPr>
                        <a:t>13</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
                      </a:r>
                      <a:br>
                        <a:rPr lang="es-EC" sz="500" u="none" strike="noStrike">
                          <a:effectLst/>
                        </a:rPr>
                      </a:br>
                      <a:r>
                        <a:rPr lang="es-EC" sz="500" u="none" strike="noStrike">
                          <a:effectLst/>
                        </a:rPr>
                        <a:t>SDY001C</a:t>
                      </a:r>
                      <a:br>
                        <a:rPr lang="es-EC" sz="500" u="none" strike="noStrike">
                          <a:effectLst/>
                        </a:rPr>
                      </a:b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 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MD-001</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SDY-001</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14</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MM001C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20</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MD-001</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MM-001</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15</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MM002C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10</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MM-001</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MM-002</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16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PB001AC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MM-001</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PB-001A</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17</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PB001BC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MM-002</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PB-001B</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18</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XA001C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50</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MC-001</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XA-001</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19</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MA002C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15</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 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MA-001</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MA-002</a:t>
                      </a:r>
                      <a:endParaRPr lang="es-EC" sz="500" b="0" i="0" u="none" strike="noStrike">
                        <a:effectLst/>
                        <a:latin typeface="Arial"/>
                      </a:endParaRPr>
                    </a:p>
                  </a:txBody>
                  <a:tcPr marL="3642" marR="3642" marT="3642" marB="0" anchor="ctr"/>
                </a:tc>
              </a:tr>
              <a:tr h="214293">
                <a:tc>
                  <a:txBody>
                    <a:bodyPr/>
                    <a:lstStyle/>
                    <a:p>
                      <a:pPr algn="ctr" fontAlgn="ctr"/>
                      <a:r>
                        <a:rPr lang="es-EC" sz="500" u="none" strike="noStrike">
                          <a:effectLst/>
                        </a:rPr>
                        <a:t>20</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SD005C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1X 2C </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#18AWG</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TC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0,36</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BELDEN</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5320UZ</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CONDUIT</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15</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24VDC</a:t>
                      </a:r>
                      <a:endParaRPr lang="es-EC" sz="500" b="0" i="0" u="none" strike="noStrike">
                        <a:effectLst/>
                        <a:latin typeface="Arial"/>
                      </a:endParaRPr>
                    </a:p>
                  </a:txBody>
                  <a:tcPr marL="3642" marR="3642" marT="3642" marB="0" anchor="ctr"/>
                </a:tc>
                <a:tc>
                  <a:txBody>
                    <a:bodyPr/>
                    <a:lstStyle/>
                    <a:p>
                      <a:pPr algn="ctr" fontAlgn="ctr"/>
                      <a:r>
                        <a:rPr lang="es-EC" sz="500" u="none" strike="noStrike">
                          <a:effectLst/>
                        </a:rPr>
                        <a:t>MA-002</a:t>
                      </a:r>
                      <a:endParaRPr lang="es-EC" sz="500" b="0" i="0" u="none" strike="noStrike">
                        <a:effectLst/>
                        <a:latin typeface="Arial"/>
                      </a:endParaRPr>
                    </a:p>
                  </a:txBody>
                  <a:tcPr marL="3642" marR="3642" marT="3642" marB="0" anchor="ctr"/>
                </a:tc>
                <a:tc>
                  <a:txBody>
                    <a:bodyPr/>
                    <a:lstStyle/>
                    <a:p>
                      <a:pPr algn="ctr" fontAlgn="ctr"/>
                      <a:r>
                        <a:rPr lang="es-EC" sz="500" u="none" strike="noStrike" dirty="0">
                          <a:effectLst/>
                        </a:rPr>
                        <a:t>SD-005</a:t>
                      </a:r>
                      <a:endParaRPr lang="es-EC" sz="500" b="0" i="0" u="none" strike="noStrike" dirty="0">
                        <a:effectLst/>
                        <a:latin typeface="Arial"/>
                      </a:endParaRPr>
                    </a:p>
                  </a:txBody>
                  <a:tcPr marL="3642" marR="3642" marT="3642" marB="0" anchor="ctr"/>
                </a:tc>
              </a:tr>
            </a:tbl>
          </a:graphicData>
        </a:graphic>
      </p:graphicFrame>
    </p:spTree>
    <p:extLst>
      <p:ext uri="{BB962C8B-B14F-4D97-AF65-F5344CB8AC3E}">
        <p14:creationId xmlns:p14="http://schemas.microsoft.com/office/powerpoint/2010/main" val="1365715408"/>
      </p:ext>
    </p:extLst>
  </p:cSld>
  <p:clrMapOvr>
    <a:masterClrMapping/>
  </p:clrMapOvr>
  <p:transition spd="med">
    <p:pull dir="rd"/>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20554"/>
            <a:ext cx="7344816" cy="338554"/>
          </a:xfrm>
          <a:prstGeom prst="rect">
            <a:avLst/>
          </a:prstGeom>
          <a:noFill/>
        </p:spPr>
        <p:txBody>
          <a:bodyPr wrap="square" rtlCol="0">
            <a:spAutoFit/>
          </a:bodyPr>
          <a:lstStyle/>
          <a:p>
            <a:pPr algn="just"/>
            <a:r>
              <a:rPr lang="en-US" sz="1600" b="1" dirty="0" smtClean="0">
                <a:latin typeface="Book Antiqua" panose="02040602050305030304" pitchFamily="18" charset="0"/>
              </a:rPr>
              <a:t>Especificación de cables de </a:t>
            </a:r>
            <a:r>
              <a:rPr lang="en-US" sz="1600" b="1" dirty="0" err="1" smtClean="0">
                <a:latin typeface="Book Antiqua" panose="02040602050305030304" pitchFamily="18" charset="0"/>
              </a:rPr>
              <a:t>instrumentación</a:t>
            </a:r>
            <a:r>
              <a:rPr lang="en-US" sz="1600" b="1" dirty="0" smtClean="0">
                <a:latin typeface="Book Antiqua" panose="02040602050305030304" pitchFamily="18" charset="0"/>
              </a:rPr>
              <a:t> y control - LDC</a:t>
            </a:r>
            <a:endParaRPr lang="es-EC" sz="1600" dirty="0">
              <a:latin typeface="Book Antiqua" panose="02040602050305030304" pitchFamily="18" charset="0"/>
            </a:endParaRPr>
          </a:p>
        </p:txBody>
      </p:sp>
      <p:graphicFrame>
        <p:nvGraphicFramePr>
          <p:cNvPr id="2" name="1 Tabla"/>
          <p:cNvGraphicFramePr>
            <a:graphicFrameLocks noGrp="1"/>
          </p:cNvGraphicFramePr>
          <p:nvPr>
            <p:extLst>
              <p:ext uri="{D42A27DB-BD31-4B8C-83A1-F6EECF244321}">
                <p14:modId xmlns:p14="http://schemas.microsoft.com/office/powerpoint/2010/main" val="2276964650"/>
              </p:ext>
            </p:extLst>
          </p:nvPr>
        </p:nvGraphicFramePr>
        <p:xfrm>
          <a:off x="1329173" y="1628800"/>
          <a:ext cx="7347282" cy="4824543"/>
        </p:xfrm>
        <a:graphic>
          <a:graphicData uri="http://schemas.openxmlformats.org/drawingml/2006/table">
            <a:tbl>
              <a:tblPr>
                <a:tableStyleId>{5C22544A-7EE6-4342-B048-85BDC9FD1C3A}</a:tableStyleId>
              </a:tblPr>
              <a:tblGrid>
                <a:gridCol w="292493"/>
                <a:gridCol w="858402"/>
                <a:gridCol w="693080"/>
                <a:gridCol w="624725"/>
                <a:gridCol w="292493"/>
                <a:gridCol w="419662"/>
                <a:gridCol w="527758"/>
                <a:gridCol w="527758"/>
                <a:gridCol w="858402"/>
                <a:gridCol w="529348"/>
                <a:gridCol w="534117"/>
                <a:gridCol w="527758"/>
                <a:gridCol w="661286"/>
              </a:tblGrid>
              <a:tr h="157122">
                <a:tc>
                  <a:txBody>
                    <a:bodyPr/>
                    <a:lstStyle/>
                    <a:p>
                      <a:pPr algn="ctr" fontAlgn="ctr"/>
                      <a:r>
                        <a:rPr lang="es-EC" sz="400" u="none" strike="noStrike">
                          <a:effectLst/>
                        </a:rPr>
                        <a:t>ITEM</a:t>
                      </a:r>
                      <a:endParaRPr lang="es-EC" sz="400" b="1" i="0" u="none" strike="noStrike">
                        <a:effectLst/>
                        <a:latin typeface="Arial"/>
                      </a:endParaRPr>
                    </a:p>
                  </a:txBody>
                  <a:tcPr marL="3462" marR="3462" marT="3462" marB="0" anchor="ctr"/>
                </a:tc>
                <a:tc>
                  <a:txBody>
                    <a:bodyPr/>
                    <a:lstStyle/>
                    <a:p>
                      <a:pPr algn="ctr" fontAlgn="ctr"/>
                      <a:r>
                        <a:rPr lang="es-EC" sz="400" u="none" strike="noStrike">
                          <a:effectLst/>
                        </a:rPr>
                        <a:t>TAG DEL CABLE</a:t>
                      </a:r>
                      <a:endParaRPr lang="es-EC" sz="400" b="1" i="0" u="none" strike="noStrike">
                        <a:effectLst/>
                        <a:latin typeface="Arial"/>
                      </a:endParaRPr>
                    </a:p>
                  </a:txBody>
                  <a:tcPr marL="3462" marR="3462" marT="3462" marB="0" anchor="ctr"/>
                </a:tc>
                <a:tc>
                  <a:txBody>
                    <a:bodyPr/>
                    <a:lstStyle/>
                    <a:p>
                      <a:pPr algn="ctr" fontAlgn="ctr"/>
                      <a:r>
                        <a:rPr lang="es-EC" sz="400" u="none" strike="noStrike">
                          <a:effectLst/>
                        </a:rPr>
                        <a:t>No. CONDUCTORES</a:t>
                      </a:r>
                      <a:endParaRPr lang="es-EC" sz="400" b="1" i="0" u="none" strike="noStrike">
                        <a:effectLst/>
                        <a:latin typeface="Arial"/>
                      </a:endParaRPr>
                    </a:p>
                  </a:txBody>
                  <a:tcPr marL="3462" marR="3462" marT="3462" marB="0" anchor="ctr"/>
                </a:tc>
                <a:tc>
                  <a:txBody>
                    <a:bodyPr/>
                    <a:lstStyle/>
                    <a:p>
                      <a:pPr algn="ctr" fontAlgn="ctr"/>
                      <a:r>
                        <a:rPr lang="es-EC" sz="400" u="none" strike="noStrike">
                          <a:effectLst/>
                        </a:rPr>
                        <a:t>TAMANO CONDUCTOR</a:t>
                      </a:r>
                      <a:endParaRPr lang="es-EC" sz="400" b="1" i="0" u="none" strike="noStrike">
                        <a:effectLst/>
                        <a:latin typeface="Arial"/>
                      </a:endParaRPr>
                    </a:p>
                  </a:txBody>
                  <a:tcPr marL="3462" marR="3462" marT="3462" marB="0" anchor="ctr"/>
                </a:tc>
                <a:tc>
                  <a:txBody>
                    <a:bodyPr/>
                    <a:lstStyle/>
                    <a:p>
                      <a:pPr algn="ctr" fontAlgn="ctr"/>
                      <a:r>
                        <a:rPr lang="es-EC" sz="400" u="none" strike="noStrike">
                          <a:effectLst/>
                        </a:rPr>
                        <a:t>TIPO</a:t>
                      </a:r>
                      <a:endParaRPr lang="es-EC" sz="400" b="1" i="0" u="none" strike="noStrike">
                        <a:effectLst/>
                        <a:latin typeface="Arial"/>
                      </a:endParaRPr>
                    </a:p>
                  </a:txBody>
                  <a:tcPr marL="3462" marR="3462" marT="3462" marB="0" anchor="ctr"/>
                </a:tc>
                <a:tc>
                  <a:txBody>
                    <a:bodyPr/>
                    <a:lstStyle/>
                    <a:p>
                      <a:pPr algn="ctr" fontAlgn="ctr"/>
                      <a:r>
                        <a:rPr lang="es-EC" sz="400" u="none" strike="noStrike">
                          <a:effectLst/>
                        </a:rPr>
                        <a:t>O.D.(IN)</a:t>
                      </a:r>
                      <a:endParaRPr lang="es-EC" sz="400" b="1" i="0" u="none" strike="noStrike">
                        <a:effectLst/>
                        <a:latin typeface="Arial"/>
                      </a:endParaRPr>
                    </a:p>
                  </a:txBody>
                  <a:tcPr marL="3462" marR="3462" marT="3462" marB="0" anchor="ctr"/>
                </a:tc>
                <a:tc>
                  <a:txBody>
                    <a:bodyPr/>
                    <a:lstStyle/>
                    <a:p>
                      <a:pPr algn="ctr" fontAlgn="ctr"/>
                      <a:r>
                        <a:rPr lang="es-EC" sz="400" u="none" strike="noStrike">
                          <a:effectLst/>
                        </a:rPr>
                        <a:t>FABRICANTE </a:t>
                      </a:r>
                      <a:endParaRPr lang="es-EC" sz="400" b="1" i="0" u="none" strike="noStrike">
                        <a:effectLst/>
                        <a:latin typeface="Arial"/>
                      </a:endParaRPr>
                    </a:p>
                  </a:txBody>
                  <a:tcPr marL="3462" marR="3462" marT="3462" marB="0" anchor="ctr"/>
                </a:tc>
                <a:tc>
                  <a:txBody>
                    <a:bodyPr/>
                    <a:lstStyle/>
                    <a:p>
                      <a:pPr algn="ctr" fontAlgn="ctr"/>
                      <a:r>
                        <a:rPr lang="es-EC" sz="400" u="none" strike="noStrike">
                          <a:effectLst/>
                        </a:rPr>
                        <a:t>MODELO</a:t>
                      </a:r>
                      <a:endParaRPr lang="es-EC" sz="400" b="1" i="0" u="none" strike="noStrike">
                        <a:effectLst/>
                        <a:latin typeface="Arial"/>
                      </a:endParaRPr>
                    </a:p>
                  </a:txBody>
                  <a:tcPr marL="3462" marR="3462" marT="3462" marB="0" anchor="ctr"/>
                </a:tc>
                <a:tc>
                  <a:txBody>
                    <a:bodyPr/>
                    <a:lstStyle/>
                    <a:p>
                      <a:pPr algn="ctr" fontAlgn="ctr"/>
                      <a:r>
                        <a:rPr lang="es-EC" sz="400" u="none" strike="noStrike">
                          <a:effectLst/>
                        </a:rPr>
                        <a:t>RUTEO</a:t>
                      </a:r>
                      <a:endParaRPr lang="es-EC" sz="400" b="1" i="0" u="none" strike="noStrike">
                        <a:effectLst/>
                        <a:latin typeface="Arial"/>
                      </a:endParaRPr>
                    </a:p>
                  </a:txBody>
                  <a:tcPr marL="3462" marR="3462" marT="3462" marB="0" anchor="ctr"/>
                </a:tc>
                <a:tc>
                  <a:txBody>
                    <a:bodyPr/>
                    <a:lstStyle/>
                    <a:p>
                      <a:pPr algn="ctr" fontAlgn="ctr"/>
                      <a:r>
                        <a:rPr lang="es-EC" sz="400" u="none" strike="noStrike">
                          <a:effectLst/>
                        </a:rPr>
                        <a:t>DISTANCIA (FT)</a:t>
                      </a:r>
                      <a:endParaRPr lang="es-EC" sz="400" b="1" i="0" u="none" strike="noStrike">
                        <a:effectLst/>
                        <a:latin typeface="Arial"/>
                      </a:endParaRPr>
                    </a:p>
                  </a:txBody>
                  <a:tcPr marL="3462" marR="3462" marT="3462" marB="0" anchor="ctr"/>
                </a:tc>
                <a:tc>
                  <a:txBody>
                    <a:bodyPr/>
                    <a:lstStyle/>
                    <a:p>
                      <a:pPr algn="ctr" fontAlgn="ctr"/>
                      <a:r>
                        <a:rPr lang="es-EC" sz="400" u="none" strike="noStrike">
                          <a:effectLst/>
                        </a:rPr>
                        <a:t>SERVICIO</a:t>
                      </a:r>
                      <a:endParaRPr lang="es-EC" sz="400" b="1" i="0" u="none" strike="noStrike">
                        <a:effectLst/>
                        <a:latin typeface="Arial"/>
                      </a:endParaRPr>
                    </a:p>
                  </a:txBody>
                  <a:tcPr marL="3462" marR="3462" marT="3462" marB="0" anchor="ctr"/>
                </a:tc>
                <a:tc>
                  <a:txBody>
                    <a:bodyPr/>
                    <a:lstStyle/>
                    <a:p>
                      <a:pPr algn="ctr" fontAlgn="ctr"/>
                      <a:r>
                        <a:rPr lang="es-EC" sz="400" u="none" strike="noStrike">
                          <a:effectLst/>
                        </a:rPr>
                        <a:t>DESDE</a:t>
                      </a:r>
                      <a:endParaRPr lang="es-EC" sz="400" b="1" i="0" u="none" strike="noStrike">
                        <a:effectLst/>
                        <a:latin typeface="Arial"/>
                      </a:endParaRPr>
                    </a:p>
                  </a:txBody>
                  <a:tcPr marL="3462" marR="3462" marT="3462" marB="0" anchor="ctr"/>
                </a:tc>
                <a:tc>
                  <a:txBody>
                    <a:bodyPr/>
                    <a:lstStyle/>
                    <a:p>
                      <a:pPr algn="ctr" fontAlgn="ctr"/>
                      <a:r>
                        <a:rPr lang="es-EC" sz="400" u="none" strike="noStrike">
                          <a:effectLst/>
                        </a:rPr>
                        <a:t>HACIA</a:t>
                      </a:r>
                      <a:endParaRPr lang="es-EC" sz="400" b="1" i="0" u="none" strike="noStrike">
                        <a:effectLst/>
                        <a:latin typeface="Arial"/>
                      </a:endParaRPr>
                    </a:p>
                  </a:txBody>
                  <a:tcPr marL="3462" marR="3462" marT="3462" marB="0" anchor="ctr"/>
                </a:tc>
              </a:tr>
              <a:tr h="243261">
                <a:tc>
                  <a:txBody>
                    <a:bodyPr/>
                    <a:lstStyle/>
                    <a:p>
                      <a:pPr algn="ctr" fontAlgn="ctr"/>
                      <a:r>
                        <a:rPr lang="es-EC" sz="500" u="none" strike="noStrike">
                          <a:effectLst/>
                        </a:rPr>
                        <a:t>21</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SD006C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 2C </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#18AWG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0,36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BELDEN</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5320UZ</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15</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SD-005</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SD-006</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22</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MC002C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 2C </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#18AWG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0,36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BELDEN</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5320UZ</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 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SD-006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MC-002</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23</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MC002P</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 2C </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#18AWG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0,36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BELDEN</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5320UZ</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 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MC-002</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PLAC-CP-SCI-001</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24</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MR003C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 2C </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#18AWG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0,36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BELDEN</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5320UZ</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 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MC-002</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MR-003</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25</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MD002C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 2C </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#18AWG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0,36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BELDEN</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5320UZ</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 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MR-003</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MD-002</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26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MD002P</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 2C </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#18AWG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0,36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BELDEN</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5320UZ</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 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MC-002</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MD-002</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27</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MM003C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 2C </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#18AWG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0,36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BELDEN</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5320UZ</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65</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MD-002</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MM-003</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28</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MM004C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 2C </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#18AWG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0,36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BELDEN</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5320UZ</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MM-003</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MM-004</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29</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PB002AC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 2C </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#18AWG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0,36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BELDEN</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5320UZ</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MM-003</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PB-002A</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30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PB002BC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 2C </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#18AWG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0,36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BELDEN</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5320UZ</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MM-004</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PB-002B</a:t>
                      </a:r>
                      <a:endParaRPr lang="es-EC" sz="500" b="0" i="0" u="none" strike="noStrike">
                        <a:effectLst/>
                        <a:latin typeface="Arial"/>
                      </a:endParaRPr>
                    </a:p>
                  </a:txBody>
                  <a:tcPr marL="3462" marR="3462" marT="3462" marB="0" anchor="ctr"/>
                </a:tc>
              </a:tr>
              <a:tr h="271974">
                <a:tc>
                  <a:txBody>
                    <a:bodyPr/>
                    <a:lstStyle/>
                    <a:p>
                      <a:pPr algn="ctr" fontAlgn="ctr"/>
                      <a:r>
                        <a:rPr lang="es-EC" sz="500" u="none" strike="noStrike">
                          <a:effectLst/>
                        </a:rPr>
                        <a:t>31</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
                      </a:r>
                      <a:br>
                        <a:rPr lang="es-EC" sz="500" u="none" strike="noStrike">
                          <a:effectLst/>
                        </a:rPr>
                      </a:br>
                      <a:r>
                        <a:rPr lang="es-EC" sz="500" u="none" strike="noStrike">
                          <a:effectLst/>
                        </a:rPr>
                        <a:t>SM002P</a:t>
                      </a:r>
                      <a:br>
                        <a:rPr lang="es-EC" sz="500" u="none" strike="noStrike">
                          <a:effectLst/>
                        </a:rPr>
                      </a:b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 2C </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#18AWG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0,36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BELDEN</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5320UZ</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 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MD-002</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SM-002</a:t>
                      </a:r>
                      <a:endParaRPr lang="es-EC" sz="500" b="0" i="0" u="none" strike="noStrike">
                        <a:effectLst/>
                        <a:latin typeface="Arial"/>
                      </a:endParaRPr>
                    </a:p>
                  </a:txBody>
                  <a:tcPr marL="3462" marR="3462" marT="3462" marB="0" anchor="ctr"/>
                </a:tc>
              </a:tr>
              <a:tr h="271974">
                <a:tc>
                  <a:txBody>
                    <a:bodyPr/>
                    <a:lstStyle/>
                    <a:p>
                      <a:pPr algn="ctr" fontAlgn="ctr"/>
                      <a:r>
                        <a:rPr lang="es-EC" sz="500" u="none" strike="noStrike">
                          <a:effectLst/>
                        </a:rPr>
                        <a:t>32</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
                      </a:r>
                      <a:br>
                        <a:rPr lang="es-EC" sz="500" u="none" strike="noStrike">
                          <a:effectLst/>
                        </a:rPr>
                      </a:br>
                      <a:r>
                        <a:rPr lang="es-EC" sz="500" u="none" strike="noStrike">
                          <a:effectLst/>
                        </a:rPr>
                        <a:t>SDY002C</a:t>
                      </a:r>
                      <a:br>
                        <a:rPr lang="es-EC" sz="500" u="none" strike="noStrike">
                          <a:effectLst/>
                        </a:rPr>
                      </a:b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 2C </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#18AWG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0,36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BELDEN</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5320UZ</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 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MD-002</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SDY-002</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33</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XA002C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 2C </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#18AWG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0,36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BELDEN</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5320UZ</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30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MC-002</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XA-002</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34</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XA003C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 2C </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#18AWG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0,36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BELDEN</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5320UZ</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50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PLAC-CP-SCI-001</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XA-003</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35</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XP-PLACAC001C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1X3C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#14AWG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0,40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OKONITE</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202-10-4603</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CONDUIT/TRAY</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70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MR-001</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AC-001</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36</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XP-PLACAC002C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1X3C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#14AWG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0,40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OKONITE</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202-10-4603</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CONDUIT/TRAY</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70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MR-002</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AC-002</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37</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XP-PLACAC003C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1X3C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#14AWG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0,40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OKONITE</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202-10-4603</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CONDUIT/TRAY</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70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MR-003</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AC-003</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38</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PLACAC001C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1X4C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#14AWG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0,44</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OKONITE</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202-10-4604</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CONDUIT/TRAY</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70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CONTROL DUAL</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AC-001</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39</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PLACAC002C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1X4C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#14AWG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0,44</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OKONITE</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202-10-4604</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CONDUIT/TRAY</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70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CONTROL DUAL</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AC-002</a:t>
                      </a:r>
                      <a:endParaRPr lang="es-EC" sz="500" b="0" i="0" u="none" strike="noStrike">
                        <a:effectLst/>
                        <a:latin typeface="Arial"/>
                      </a:endParaRPr>
                    </a:p>
                  </a:txBody>
                  <a:tcPr marL="3462" marR="3462" marT="3462" marB="0" anchor="ctr"/>
                </a:tc>
              </a:tr>
              <a:tr h="207370">
                <a:tc>
                  <a:txBody>
                    <a:bodyPr/>
                    <a:lstStyle/>
                    <a:p>
                      <a:pPr algn="ctr" fontAlgn="ctr"/>
                      <a:r>
                        <a:rPr lang="es-EC" sz="500" u="none" strike="noStrike">
                          <a:effectLst/>
                        </a:rPr>
                        <a:t>40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PLACAC003C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1X4C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#14AWG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0,44</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OKONITE</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202-10-4604</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CONDUIT/TRAY</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70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CONTROL DUAL</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AC-003</a:t>
                      </a:r>
                      <a:endParaRPr lang="es-EC" sz="500" b="0" i="0" u="none" strike="noStrike">
                        <a:effectLst/>
                        <a:latin typeface="Arial"/>
                      </a:endParaRPr>
                    </a:p>
                  </a:txBody>
                  <a:tcPr marL="3462" marR="3462" marT="3462" marB="0" anchor="ctr"/>
                </a:tc>
              </a:tr>
              <a:tr h="354922">
                <a:tc>
                  <a:txBody>
                    <a:bodyPr/>
                    <a:lstStyle/>
                    <a:p>
                      <a:pPr algn="ctr" fontAlgn="ctr"/>
                      <a:r>
                        <a:rPr lang="es-EC" sz="500" u="none" strike="noStrike">
                          <a:effectLst/>
                        </a:rPr>
                        <a:t>41</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XP-PLACDP001C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1X3C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#14AWG</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TC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0,40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OKONITE</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202-10-4603</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CONDUIT/TRAY</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90</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24VDC</a:t>
                      </a:r>
                      <a:endParaRPr lang="es-EC" sz="500" b="0" i="0" u="none" strike="noStrike">
                        <a:effectLst/>
                        <a:latin typeface="Arial"/>
                      </a:endParaRPr>
                    </a:p>
                  </a:txBody>
                  <a:tcPr marL="3462" marR="3462" marT="3462" marB="0" anchor="ctr"/>
                </a:tc>
                <a:tc>
                  <a:txBody>
                    <a:bodyPr/>
                    <a:lstStyle/>
                    <a:p>
                      <a:pPr algn="ctr" fontAlgn="ctr"/>
                      <a:r>
                        <a:rPr lang="es-EC" sz="500" u="none" strike="noStrike">
                          <a:effectLst/>
                        </a:rPr>
                        <a:t>PLAC-CP-SCI-001</a:t>
                      </a:r>
                      <a:endParaRPr lang="es-EC" sz="500" b="0" i="0" u="none" strike="noStrike">
                        <a:effectLst/>
                        <a:latin typeface="Arial"/>
                      </a:endParaRPr>
                    </a:p>
                  </a:txBody>
                  <a:tcPr marL="3462" marR="3462" marT="3462" marB="0" anchor="ctr"/>
                </a:tc>
                <a:tc>
                  <a:txBody>
                    <a:bodyPr/>
                    <a:lstStyle/>
                    <a:p>
                      <a:pPr algn="ctr" fontAlgn="ctr"/>
                      <a:r>
                        <a:rPr lang="es-EC" sz="500" u="none" strike="noStrike" dirty="0">
                          <a:effectLst/>
                        </a:rPr>
                        <a:t>DP-001</a:t>
                      </a:r>
                      <a:endParaRPr lang="es-EC" sz="500" b="0" i="0" u="none" strike="noStrike" dirty="0">
                        <a:effectLst/>
                        <a:latin typeface="Arial"/>
                      </a:endParaRPr>
                    </a:p>
                  </a:txBody>
                  <a:tcPr marL="3462" marR="3462" marT="3462" marB="0" anchor="ctr"/>
                </a:tc>
              </a:tr>
            </a:tbl>
          </a:graphicData>
        </a:graphic>
      </p:graphicFrame>
    </p:spTree>
    <p:extLst>
      <p:ext uri="{BB962C8B-B14F-4D97-AF65-F5344CB8AC3E}">
        <p14:creationId xmlns:p14="http://schemas.microsoft.com/office/powerpoint/2010/main" val="2884907729"/>
      </p:ext>
    </p:extLst>
  </p:cSld>
  <p:clrMapOvr>
    <a:masterClrMapping/>
  </p:clrMapOvr>
  <p:transition spd="med">
    <p:pull dir="r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20554"/>
            <a:ext cx="7344816" cy="338554"/>
          </a:xfrm>
          <a:prstGeom prst="rect">
            <a:avLst/>
          </a:prstGeom>
          <a:noFill/>
        </p:spPr>
        <p:txBody>
          <a:bodyPr wrap="square" rtlCol="0">
            <a:spAutoFit/>
          </a:bodyPr>
          <a:lstStyle/>
          <a:p>
            <a:pPr algn="just"/>
            <a:r>
              <a:rPr lang="en-US" sz="1600" b="1" dirty="0">
                <a:latin typeface="Book Antiqua" panose="02040602050305030304" pitchFamily="18" charset="0"/>
              </a:rPr>
              <a:t>Especificación de cables </a:t>
            </a:r>
            <a:r>
              <a:rPr lang="en-US" sz="1600" b="1" dirty="0" smtClean="0">
                <a:latin typeface="Book Antiqua" panose="02040602050305030304" pitchFamily="18" charset="0"/>
              </a:rPr>
              <a:t>eléctricos </a:t>
            </a:r>
            <a:r>
              <a:rPr lang="en-US" sz="1600" b="1" dirty="0">
                <a:latin typeface="Book Antiqua" panose="02040602050305030304" pitchFamily="18" charset="0"/>
              </a:rPr>
              <a:t>- </a:t>
            </a:r>
            <a:r>
              <a:rPr lang="en-US" sz="1600" b="1" dirty="0" smtClean="0">
                <a:latin typeface="Book Antiqua" panose="02040602050305030304" pitchFamily="18" charset="0"/>
              </a:rPr>
              <a:t>LDC</a:t>
            </a:r>
            <a:endParaRPr lang="es-EC" sz="1600" dirty="0">
              <a:latin typeface="Book Antiqua" panose="02040602050305030304" pitchFamily="18" charset="0"/>
            </a:endParaRPr>
          </a:p>
        </p:txBody>
      </p:sp>
      <p:graphicFrame>
        <p:nvGraphicFramePr>
          <p:cNvPr id="4" name="3 Tabla"/>
          <p:cNvGraphicFramePr>
            <a:graphicFrameLocks noGrp="1"/>
          </p:cNvGraphicFramePr>
          <p:nvPr>
            <p:extLst>
              <p:ext uri="{D42A27DB-BD31-4B8C-83A1-F6EECF244321}">
                <p14:modId xmlns:p14="http://schemas.microsoft.com/office/powerpoint/2010/main" val="1930216374"/>
              </p:ext>
            </p:extLst>
          </p:nvPr>
        </p:nvGraphicFramePr>
        <p:xfrm>
          <a:off x="1335951" y="1648550"/>
          <a:ext cx="7340507" cy="4804784"/>
        </p:xfrm>
        <a:graphic>
          <a:graphicData uri="http://schemas.openxmlformats.org/drawingml/2006/table">
            <a:tbl>
              <a:tblPr>
                <a:tableStyleId>{5C22544A-7EE6-4342-B048-85BDC9FD1C3A}</a:tableStyleId>
              </a:tblPr>
              <a:tblGrid>
                <a:gridCol w="277798"/>
                <a:gridCol w="815276"/>
                <a:gridCol w="658261"/>
                <a:gridCol w="628065"/>
                <a:gridCol w="339699"/>
                <a:gridCol w="398579"/>
                <a:gridCol w="501244"/>
                <a:gridCol w="501244"/>
                <a:gridCol w="815276"/>
                <a:gridCol w="502753"/>
                <a:gridCol w="507283"/>
                <a:gridCol w="658261"/>
                <a:gridCol w="736768"/>
              </a:tblGrid>
              <a:tr h="174480">
                <a:tc>
                  <a:txBody>
                    <a:bodyPr/>
                    <a:lstStyle/>
                    <a:p>
                      <a:pPr algn="ctr" fontAlgn="ctr"/>
                      <a:r>
                        <a:rPr lang="es-EC" sz="500" u="none" strike="noStrike">
                          <a:effectLst/>
                        </a:rPr>
                        <a:t>ITEM</a:t>
                      </a:r>
                      <a:endParaRPr lang="es-EC" sz="500" b="1" i="0" u="none" strike="noStrike">
                        <a:effectLst/>
                        <a:latin typeface="Arial"/>
                      </a:endParaRPr>
                    </a:p>
                  </a:txBody>
                  <a:tcPr marL="3776" marR="3776" marT="3776" marB="0" anchor="ctr"/>
                </a:tc>
                <a:tc>
                  <a:txBody>
                    <a:bodyPr/>
                    <a:lstStyle/>
                    <a:p>
                      <a:pPr algn="ctr" fontAlgn="ctr"/>
                      <a:r>
                        <a:rPr lang="es-EC" sz="500" u="none" strike="noStrike">
                          <a:effectLst/>
                        </a:rPr>
                        <a:t>TAG DEL CABLE</a:t>
                      </a:r>
                      <a:endParaRPr lang="es-EC" sz="500" b="1" i="0" u="none" strike="noStrike">
                        <a:effectLst/>
                        <a:latin typeface="Arial"/>
                      </a:endParaRPr>
                    </a:p>
                  </a:txBody>
                  <a:tcPr marL="3776" marR="3776" marT="3776" marB="0" anchor="ctr"/>
                </a:tc>
                <a:tc>
                  <a:txBody>
                    <a:bodyPr/>
                    <a:lstStyle/>
                    <a:p>
                      <a:pPr algn="ctr" fontAlgn="ctr"/>
                      <a:r>
                        <a:rPr lang="es-EC" sz="500" u="none" strike="noStrike">
                          <a:effectLst/>
                        </a:rPr>
                        <a:t>No. CONDUCTORES</a:t>
                      </a:r>
                      <a:endParaRPr lang="es-EC" sz="500" b="1" i="0" u="none" strike="noStrike">
                        <a:effectLst/>
                        <a:latin typeface="Arial"/>
                      </a:endParaRPr>
                    </a:p>
                  </a:txBody>
                  <a:tcPr marL="3776" marR="3776" marT="3776" marB="0" anchor="ctr"/>
                </a:tc>
                <a:tc>
                  <a:txBody>
                    <a:bodyPr/>
                    <a:lstStyle/>
                    <a:p>
                      <a:pPr algn="ctr" fontAlgn="ctr"/>
                      <a:r>
                        <a:rPr lang="es-EC" sz="500" u="none" strike="noStrike">
                          <a:effectLst/>
                        </a:rPr>
                        <a:t>TAMANO CONDUCTOR</a:t>
                      </a:r>
                      <a:endParaRPr lang="es-EC" sz="500" b="1" i="0" u="none" strike="noStrike">
                        <a:effectLst/>
                        <a:latin typeface="Arial"/>
                      </a:endParaRPr>
                    </a:p>
                  </a:txBody>
                  <a:tcPr marL="3776" marR="3776" marT="3776" marB="0" anchor="ctr"/>
                </a:tc>
                <a:tc>
                  <a:txBody>
                    <a:bodyPr/>
                    <a:lstStyle/>
                    <a:p>
                      <a:pPr algn="ctr" fontAlgn="ctr"/>
                      <a:r>
                        <a:rPr lang="es-EC" sz="500" u="none" strike="noStrike">
                          <a:effectLst/>
                        </a:rPr>
                        <a:t>TIPO</a:t>
                      </a:r>
                      <a:endParaRPr lang="es-EC" sz="500" b="1" i="0" u="none" strike="noStrike">
                        <a:effectLst/>
                        <a:latin typeface="Arial"/>
                      </a:endParaRPr>
                    </a:p>
                  </a:txBody>
                  <a:tcPr marL="3776" marR="3776" marT="3776" marB="0" anchor="ctr"/>
                </a:tc>
                <a:tc>
                  <a:txBody>
                    <a:bodyPr/>
                    <a:lstStyle/>
                    <a:p>
                      <a:pPr algn="ctr" fontAlgn="ctr"/>
                      <a:r>
                        <a:rPr lang="es-EC" sz="500" u="none" strike="noStrike">
                          <a:effectLst/>
                        </a:rPr>
                        <a:t>O.D.(IN)</a:t>
                      </a:r>
                      <a:endParaRPr lang="es-EC" sz="500" b="1" i="0" u="none" strike="noStrike">
                        <a:effectLst/>
                        <a:latin typeface="Arial"/>
                      </a:endParaRPr>
                    </a:p>
                  </a:txBody>
                  <a:tcPr marL="3776" marR="3776" marT="3776" marB="0" anchor="ctr"/>
                </a:tc>
                <a:tc>
                  <a:txBody>
                    <a:bodyPr/>
                    <a:lstStyle/>
                    <a:p>
                      <a:pPr algn="ctr" fontAlgn="ctr"/>
                      <a:r>
                        <a:rPr lang="es-EC" sz="500" u="none" strike="noStrike">
                          <a:effectLst/>
                        </a:rPr>
                        <a:t>FABRICANTE </a:t>
                      </a:r>
                      <a:endParaRPr lang="es-EC" sz="500" b="1" i="0" u="none" strike="noStrike">
                        <a:effectLst/>
                        <a:latin typeface="Arial"/>
                      </a:endParaRPr>
                    </a:p>
                  </a:txBody>
                  <a:tcPr marL="3776" marR="3776" marT="3776" marB="0" anchor="ctr"/>
                </a:tc>
                <a:tc>
                  <a:txBody>
                    <a:bodyPr/>
                    <a:lstStyle/>
                    <a:p>
                      <a:pPr algn="ctr" fontAlgn="ctr"/>
                      <a:r>
                        <a:rPr lang="es-EC" sz="500" u="none" strike="noStrike">
                          <a:effectLst/>
                        </a:rPr>
                        <a:t>MODELO</a:t>
                      </a:r>
                      <a:endParaRPr lang="es-EC" sz="500" b="1" i="0" u="none" strike="noStrike">
                        <a:effectLst/>
                        <a:latin typeface="Arial"/>
                      </a:endParaRPr>
                    </a:p>
                  </a:txBody>
                  <a:tcPr marL="3776" marR="3776" marT="3776" marB="0" anchor="ctr"/>
                </a:tc>
                <a:tc>
                  <a:txBody>
                    <a:bodyPr/>
                    <a:lstStyle/>
                    <a:p>
                      <a:pPr algn="ctr" fontAlgn="ctr"/>
                      <a:r>
                        <a:rPr lang="es-EC" sz="500" u="none" strike="noStrike">
                          <a:effectLst/>
                        </a:rPr>
                        <a:t>RUTEO</a:t>
                      </a:r>
                      <a:endParaRPr lang="es-EC" sz="500" b="1" i="0" u="none" strike="noStrike">
                        <a:effectLst/>
                        <a:latin typeface="Arial"/>
                      </a:endParaRPr>
                    </a:p>
                  </a:txBody>
                  <a:tcPr marL="3776" marR="3776" marT="3776" marB="0" anchor="ctr"/>
                </a:tc>
                <a:tc>
                  <a:txBody>
                    <a:bodyPr/>
                    <a:lstStyle/>
                    <a:p>
                      <a:pPr algn="ctr" fontAlgn="ctr"/>
                      <a:r>
                        <a:rPr lang="es-EC" sz="500" u="none" strike="noStrike">
                          <a:effectLst/>
                        </a:rPr>
                        <a:t>DISTANCIA (FT)</a:t>
                      </a:r>
                      <a:endParaRPr lang="es-EC" sz="500" b="1" i="0" u="none" strike="noStrike">
                        <a:effectLst/>
                        <a:latin typeface="Arial"/>
                      </a:endParaRPr>
                    </a:p>
                  </a:txBody>
                  <a:tcPr marL="3776" marR="3776" marT="3776" marB="0" anchor="ctr"/>
                </a:tc>
                <a:tc>
                  <a:txBody>
                    <a:bodyPr/>
                    <a:lstStyle/>
                    <a:p>
                      <a:pPr algn="ctr" fontAlgn="ctr"/>
                      <a:r>
                        <a:rPr lang="es-EC" sz="500" u="none" strike="noStrike">
                          <a:effectLst/>
                        </a:rPr>
                        <a:t>SERVICIO</a:t>
                      </a:r>
                      <a:br>
                        <a:rPr lang="es-EC" sz="500" u="none" strike="noStrike">
                          <a:effectLst/>
                        </a:rPr>
                      </a:br>
                      <a:r>
                        <a:rPr lang="es-EC" sz="500" u="none" strike="noStrike">
                          <a:effectLst/>
                        </a:rPr>
                        <a:t>(V)</a:t>
                      </a:r>
                      <a:endParaRPr lang="es-EC" sz="500" b="1" i="0" u="none" strike="noStrike">
                        <a:effectLst/>
                        <a:latin typeface="Arial"/>
                      </a:endParaRPr>
                    </a:p>
                  </a:txBody>
                  <a:tcPr marL="3776" marR="3776" marT="3776" marB="0" anchor="ctr"/>
                </a:tc>
                <a:tc>
                  <a:txBody>
                    <a:bodyPr/>
                    <a:lstStyle/>
                    <a:p>
                      <a:pPr algn="ctr" fontAlgn="ctr"/>
                      <a:r>
                        <a:rPr lang="es-EC" sz="500" u="none" strike="noStrike">
                          <a:effectLst/>
                        </a:rPr>
                        <a:t>DESDE</a:t>
                      </a:r>
                      <a:endParaRPr lang="es-EC" sz="500" b="1" i="0" u="none" strike="noStrike">
                        <a:effectLst/>
                        <a:latin typeface="Arial"/>
                      </a:endParaRPr>
                    </a:p>
                  </a:txBody>
                  <a:tcPr marL="3776" marR="3776" marT="3776" marB="0" anchor="ctr"/>
                </a:tc>
                <a:tc>
                  <a:txBody>
                    <a:bodyPr/>
                    <a:lstStyle/>
                    <a:p>
                      <a:pPr algn="ctr" fontAlgn="ctr"/>
                      <a:r>
                        <a:rPr lang="es-EC" sz="500" u="none" strike="noStrike">
                          <a:effectLst/>
                        </a:rPr>
                        <a:t>HACIA</a:t>
                      </a:r>
                      <a:endParaRPr lang="es-EC" sz="500" b="1" i="0" u="none" strike="noStrike">
                        <a:effectLst/>
                        <a:latin typeface="Arial"/>
                      </a:endParaRPr>
                    </a:p>
                  </a:txBody>
                  <a:tcPr marL="3776" marR="3776" marT="3776" marB="0" anchor="ctr"/>
                </a:tc>
              </a:tr>
              <a:tr h="160285">
                <a:tc gridSpan="13">
                  <a:txBody>
                    <a:bodyPr/>
                    <a:lstStyle/>
                    <a:p>
                      <a:pPr algn="ctr" fontAlgn="ctr"/>
                      <a:r>
                        <a:rPr lang="es-EC" sz="600" u="none" strike="noStrike">
                          <a:effectLst/>
                        </a:rPr>
                        <a:t>PANEL DE DISTRIBUCION PLAC-DP-001</a:t>
                      </a:r>
                      <a:endParaRPr lang="es-EC" sz="600" b="1" i="0" u="none" strike="noStrike">
                        <a:effectLst/>
                        <a:latin typeface="Arial"/>
                      </a:endParaRPr>
                    </a:p>
                  </a:txBody>
                  <a:tcPr marL="3776" marR="3776" marT="3776"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19338">
                <a:tc>
                  <a:txBody>
                    <a:bodyPr/>
                    <a:lstStyle/>
                    <a:p>
                      <a:pPr algn="ctr" fontAlgn="ctr"/>
                      <a:r>
                        <a:rPr lang="es-EC" sz="500" u="none" strike="noStrike">
                          <a:effectLst/>
                        </a:rPr>
                        <a:t>1</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1-4/C + GND </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4/0 AWG+4/0 AWG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1,630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OKONITE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112-31-3787</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120 (NOTA 1)</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208</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PLAC-TRP-001</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a:t>
                      </a:r>
                      <a:br>
                        <a:rPr lang="es-EC" sz="500" u="none" strike="noStrike">
                          <a:effectLst/>
                        </a:rPr>
                      </a:br>
                      <a:r>
                        <a:rPr lang="es-EC" sz="500" u="none" strike="noStrike">
                          <a:effectLst/>
                        </a:rPr>
                        <a:t>INCOMING</a:t>
                      </a:r>
                      <a:endParaRPr lang="es-EC" sz="500" b="0" i="0" u="none" strike="noStrike">
                        <a:effectLst/>
                        <a:latin typeface="Arial"/>
                      </a:endParaRPr>
                    </a:p>
                  </a:txBody>
                  <a:tcPr marL="3776" marR="3776" marT="3776" marB="0" anchor="ctr"/>
                </a:tc>
              </a:tr>
              <a:tr h="259611">
                <a:tc>
                  <a:txBody>
                    <a:bodyPr/>
                    <a:lstStyle/>
                    <a:p>
                      <a:pPr algn="ctr" fontAlgn="ctr"/>
                      <a:r>
                        <a:rPr lang="es-EC" sz="500" u="none" strike="noStrike">
                          <a:effectLst/>
                        </a:rPr>
                        <a:t>2</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PLACDP001CKT01P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3/C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12AWG</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THHN</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0,12 X3</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PHELPS DODGE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IMC/TRAY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100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a:t>
                      </a:r>
                      <a:br>
                        <a:rPr lang="es-EC" sz="500" u="none" strike="noStrike">
                          <a:effectLst/>
                        </a:rPr>
                      </a:br>
                      <a:r>
                        <a:rPr lang="es-EC" sz="500" u="none" strike="noStrike">
                          <a:effectLst/>
                        </a:rPr>
                        <a:t> CKT-01</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ILUMINACION CUARTO ELÉCTRICO</a:t>
                      </a:r>
                      <a:endParaRPr lang="es-EC" sz="500" b="0" i="0" u="none" strike="noStrike">
                        <a:effectLst/>
                        <a:latin typeface="Arial"/>
                      </a:endParaRPr>
                    </a:p>
                  </a:txBody>
                  <a:tcPr marL="3776" marR="3776" marT="3776" marB="0" anchor="ctr"/>
                </a:tc>
              </a:tr>
              <a:tr h="219338">
                <a:tc>
                  <a:txBody>
                    <a:bodyPr/>
                    <a:lstStyle/>
                    <a:p>
                      <a:pPr algn="ctr" fontAlgn="ctr"/>
                      <a:r>
                        <a:rPr lang="es-EC" sz="500" u="none" strike="noStrike">
                          <a:effectLst/>
                        </a:rPr>
                        <a:t>3</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PLACDP001CKT02P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3/C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12AWG</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THHN</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0,12 X3</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PHELPS DODGE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IMC/TRAY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30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a:t>
                      </a:r>
                      <a:br>
                        <a:rPr lang="es-EC" sz="500" u="none" strike="noStrike">
                          <a:effectLst/>
                        </a:rPr>
                      </a:br>
                      <a:r>
                        <a:rPr lang="es-EC" sz="500" u="none" strike="noStrike">
                          <a:effectLst/>
                        </a:rPr>
                        <a:t>CKT-02</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ILUMINACION EMERGENCIA</a:t>
                      </a:r>
                      <a:endParaRPr lang="es-EC" sz="500" b="0" i="0" u="none" strike="noStrike">
                        <a:effectLst/>
                        <a:latin typeface="Arial"/>
                      </a:endParaRPr>
                    </a:p>
                  </a:txBody>
                  <a:tcPr marL="3776" marR="3776" marT="3776" marB="0" anchor="ctr"/>
                </a:tc>
              </a:tr>
              <a:tr h="219338">
                <a:tc>
                  <a:txBody>
                    <a:bodyPr/>
                    <a:lstStyle/>
                    <a:p>
                      <a:pPr algn="ctr" fontAlgn="ctr"/>
                      <a:r>
                        <a:rPr lang="es-EC" sz="500" u="none" strike="noStrike">
                          <a:effectLst/>
                        </a:rPr>
                        <a:t>4</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PLACSWG001P1</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1-3/C + GND </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12AWG+12 AWG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0,48</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OKONITE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202-31-3653</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100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a:t>
                      </a:r>
                      <a:br>
                        <a:rPr lang="es-EC" sz="500" u="none" strike="noStrike">
                          <a:effectLst/>
                        </a:rPr>
                      </a:br>
                      <a:r>
                        <a:rPr lang="es-EC" sz="500" u="none" strike="noStrike">
                          <a:effectLst/>
                        </a:rPr>
                        <a:t>CKT-06</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IILUM Y HTRS</a:t>
                      </a:r>
                      <a:br>
                        <a:rPr lang="es-EC" sz="500" u="none" strike="noStrike">
                          <a:effectLst/>
                        </a:rPr>
                      </a:br>
                      <a:r>
                        <a:rPr lang="es-EC" sz="500" u="none" strike="noStrike">
                          <a:effectLst/>
                        </a:rPr>
                        <a:t>SWG-001 </a:t>
                      </a:r>
                      <a:endParaRPr lang="es-EC" sz="500" b="0" i="0" u="none" strike="noStrike">
                        <a:effectLst/>
                        <a:latin typeface="Arial"/>
                      </a:endParaRPr>
                    </a:p>
                  </a:txBody>
                  <a:tcPr marL="3776" marR="3776" marT="3776" marB="0" anchor="ctr"/>
                </a:tc>
              </a:tr>
              <a:tr h="259611">
                <a:tc>
                  <a:txBody>
                    <a:bodyPr/>
                    <a:lstStyle/>
                    <a:p>
                      <a:pPr algn="ctr" fontAlgn="ctr"/>
                      <a:r>
                        <a:rPr lang="es-EC" sz="500" u="none" strike="noStrike">
                          <a:effectLst/>
                        </a:rPr>
                        <a:t>5</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PLACDP001CKT10P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1-3/C + GND </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12AWG+12 AWG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0,48</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OKONITE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202-31-3653</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IMC/TRAY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100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a:t>
                      </a:r>
                      <a:br>
                        <a:rPr lang="es-EC" sz="500" u="none" strike="noStrike">
                          <a:effectLst/>
                        </a:rPr>
                      </a:br>
                      <a:r>
                        <a:rPr lang="es-EC" sz="500" u="none" strike="noStrike">
                          <a:effectLst/>
                        </a:rPr>
                        <a:t>CKT-10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ILUMEXTERIOR CUARTO ELÉCTRICO </a:t>
                      </a:r>
                      <a:endParaRPr lang="es-EC" sz="500" b="0" i="0" u="none" strike="noStrike">
                        <a:effectLst/>
                        <a:latin typeface="Arial"/>
                      </a:endParaRPr>
                    </a:p>
                  </a:txBody>
                  <a:tcPr marL="3776" marR="3776" marT="3776" marB="0" anchor="ctr"/>
                </a:tc>
              </a:tr>
              <a:tr h="259611">
                <a:tc>
                  <a:txBody>
                    <a:bodyPr/>
                    <a:lstStyle/>
                    <a:p>
                      <a:pPr algn="ctr" fontAlgn="ctr"/>
                      <a:r>
                        <a:rPr lang="es-EC" sz="500" u="none" strike="noStrike">
                          <a:effectLst/>
                        </a:rPr>
                        <a:t>6</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PLACDP001CKT03P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3/C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12AWG</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THHN</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0,12 X3</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PHELPS DODGE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IMC/TRAY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a:t>
                      </a:r>
                      <a:br>
                        <a:rPr lang="es-EC" sz="500" u="none" strike="noStrike">
                          <a:effectLst/>
                        </a:rPr>
                      </a:br>
                      <a:r>
                        <a:rPr lang="es-EC" sz="500" u="none" strike="noStrike">
                          <a:effectLst/>
                        </a:rPr>
                        <a:t>CKT-03</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TOMACORRIENTES CUARTO ELÉCTRICO </a:t>
                      </a:r>
                      <a:endParaRPr lang="es-EC" sz="500" b="0" i="0" u="none" strike="noStrike">
                        <a:effectLst/>
                        <a:latin typeface="Arial"/>
                      </a:endParaRPr>
                    </a:p>
                  </a:txBody>
                  <a:tcPr marL="3776" marR="3776" marT="3776" marB="0" anchor="ctr"/>
                </a:tc>
              </a:tr>
              <a:tr h="219338">
                <a:tc>
                  <a:txBody>
                    <a:bodyPr/>
                    <a:lstStyle/>
                    <a:p>
                      <a:pPr algn="ctr" fontAlgn="ctr"/>
                      <a:r>
                        <a:rPr lang="es-EC" sz="500" u="none" strike="noStrike">
                          <a:effectLst/>
                        </a:rPr>
                        <a:t>7</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PLACDP001CKT04P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3/C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12AWG</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THHN</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0,12 X3</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PHELPS DODGE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IMC/TRAY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100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a:t>
                      </a:r>
                      <a:br>
                        <a:rPr lang="es-EC" sz="500" u="none" strike="noStrike">
                          <a:effectLst/>
                        </a:rPr>
                      </a:br>
                      <a:r>
                        <a:rPr lang="es-EC" sz="500" u="none" strike="noStrike">
                          <a:effectLst/>
                        </a:rPr>
                        <a:t>CKT-04</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TOMASCUARTO DE BATERÍAS</a:t>
                      </a:r>
                      <a:endParaRPr lang="es-EC" sz="500" b="0" i="0" u="none" strike="noStrike">
                        <a:effectLst/>
                        <a:latin typeface="Arial"/>
                      </a:endParaRPr>
                    </a:p>
                  </a:txBody>
                  <a:tcPr marL="3776" marR="3776" marT="3776" marB="0" anchor="ctr"/>
                </a:tc>
              </a:tr>
              <a:tr h="219338">
                <a:tc>
                  <a:txBody>
                    <a:bodyPr/>
                    <a:lstStyle/>
                    <a:p>
                      <a:pPr algn="ctr" fontAlgn="ctr"/>
                      <a:r>
                        <a:rPr lang="es-EC" sz="500" u="none" strike="noStrike">
                          <a:effectLst/>
                        </a:rPr>
                        <a:t>8</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PLACUPS001P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1-3/C+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8AWG+10AWG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0,66</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OKONITE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112-31-3735</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30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208</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a:t>
                      </a:r>
                      <a:br>
                        <a:rPr lang="es-EC" sz="500" u="none" strike="noStrike">
                          <a:effectLst/>
                        </a:rPr>
                      </a:br>
                      <a:r>
                        <a:rPr lang="es-EC" sz="500" u="none" strike="noStrike">
                          <a:effectLst/>
                        </a:rPr>
                        <a:t>CKT-05</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PLAC-UPS-001</a:t>
                      </a:r>
                      <a:endParaRPr lang="es-EC" sz="500" b="0" i="0" u="none" strike="noStrike">
                        <a:effectLst/>
                        <a:latin typeface="Arial"/>
                      </a:endParaRPr>
                    </a:p>
                  </a:txBody>
                  <a:tcPr marL="3776" marR="3776" marT="3776" marB="0" anchor="ctr"/>
                </a:tc>
              </a:tr>
              <a:tr h="219338">
                <a:tc>
                  <a:txBody>
                    <a:bodyPr/>
                    <a:lstStyle/>
                    <a:p>
                      <a:pPr algn="ctr" fontAlgn="ctr"/>
                      <a:r>
                        <a:rPr lang="es-EC" sz="500" u="none" strike="noStrike">
                          <a:effectLst/>
                        </a:rPr>
                        <a:t>9</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PLACDP001CKT09P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1-3/C+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8AWG+10AWG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0,66</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OKONITE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112-31-3735</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30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208</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a:t>
                      </a:r>
                      <a:br>
                        <a:rPr lang="es-EC" sz="500" u="none" strike="noStrike">
                          <a:effectLst/>
                        </a:rPr>
                      </a:br>
                      <a:r>
                        <a:rPr lang="es-EC" sz="500" u="none" strike="noStrike">
                          <a:effectLst/>
                        </a:rPr>
                        <a:t>CKT-09</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TABLERO RECTIFICADOR</a:t>
                      </a:r>
                      <a:endParaRPr lang="es-EC" sz="500" b="0" i="0" u="none" strike="noStrike">
                        <a:effectLst/>
                        <a:latin typeface="Arial"/>
                      </a:endParaRPr>
                    </a:p>
                  </a:txBody>
                  <a:tcPr marL="3776" marR="3776" marT="3776" marB="0" anchor="ctr"/>
                </a:tc>
              </a:tr>
              <a:tr h="219338">
                <a:tc>
                  <a:txBody>
                    <a:bodyPr/>
                    <a:lstStyle/>
                    <a:p>
                      <a:pPr algn="ctr" fontAlgn="ctr"/>
                      <a:r>
                        <a:rPr lang="es-EC" sz="500" u="none" strike="noStrike">
                          <a:effectLst/>
                        </a:rPr>
                        <a:t>10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PLACDP001CKT18P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1-3/C + GND </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12AWG+12 AWG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0,48</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OKONITE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202-31-3653</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30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208</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a:t>
                      </a:r>
                      <a:br>
                        <a:rPr lang="es-EC" sz="500" u="none" strike="noStrike">
                          <a:effectLst/>
                        </a:rPr>
                      </a:br>
                      <a:r>
                        <a:rPr lang="es-EC" sz="500" u="none" strike="noStrike">
                          <a:effectLst/>
                        </a:rPr>
                        <a:t>CKT-18</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CARGADOR DE BATERÍAS 1</a:t>
                      </a:r>
                      <a:endParaRPr lang="es-EC" sz="500" b="0" i="0" u="none" strike="noStrike">
                        <a:effectLst/>
                        <a:latin typeface="Arial"/>
                      </a:endParaRPr>
                    </a:p>
                  </a:txBody>
                  <a:tcPr marL="3776" marR="3776" marT="3776" marB="0" anchor="ctr"/>
                </a:tc>
              </a:tr>
              <a:tr h="219338">
                <a:tc>
                  <a:txBody>
                    <a:bodyPr/>
                    <a:lstStyle/>
                    <a:p>
                      <a:pPr algn="ctr" fontAlgn="ctr"/>
                      <a:r>
                        <a:rPr lang="es-EC" sz="500" u="none" strike="noStrike">
                          <a:effectLst/>
                        </a:rPr>
                        <a:t>11</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PLACDP001CKT22P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1-3/C + GND </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12AWG+12 AWG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0,48</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OKONITE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202-31-3653</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30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208</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a:t>
                      </a:r>
                      <a:br>
                        <a:rPr lang="es-EC" sz="500" u="none" strike="noStrike">
                          <a:effectLst/>
                        </a:rPr>
                      </a:br>
                      <a:r>
                        <a:rPr lang="es-EC" sz="500" u="none" strike="noStrike">
                          <a:effectLst/>
                        </a:rPr>
                        <a:t>CKT-22</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CARGADOR DE BATERÍAS 2</a:t>
                      </a:r>
                      <a:endParaRPr lang="es-EC" sz="500" b="0" i="0" u="none" strike="noStrike">
                        <a:effectLst/>
                        <a:latin typeface="Arial"/>
                      </a:endParaRPr>
                    </a:p>
                  </a:txBody>
                  <a:tcPr marL="3776" marR="3776" marT="3776" marB="0" anchor="ctr"/>
                </a:tc>
              </a:tr>
              <a:tr h="219338">
                <a:tc>
                  <a:txBody>
                    <a:bodyPr/>
                    <a:lstStyle/>
                    <a:p>
                      <a:pPr algn="ctr" fontAlgn="ctr"/>
                      <a:r>
                        <a:rPr lang="es-EC" sz="500" u="none" strike="noStrike">
                          <a:effectLst/>
                        </a:rPr>
                        <a:t>12</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PLACAC001P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1-3/C + GND </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8AWG+10AWG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0,66</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OKONITE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112-31-3735</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60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208</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a:t>
                      </a:r>
                      <a:br>
                        <a:rPr lang="es-EC" sz="500" u="none" strike="noStrike">
                          <a:effectLst/>
                        </a:rPr>
                      </a:br>
                      <a:r>
                        <a:rPr lang="es-EC" sz="500" u="none" strike="noStrike">
                          <a:effectLst/>
                        </a:rPr>
                        <a:t>CKT-15</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PLAC-AC-001</a:t>
                      </a:r>
                      <a:endParaRPr lang="es-EC" sz="500" b="0" i="0" u="none" strike="noStrike">
                        <a:effectLst/>
                        <a:latin typeface="Arial"/>
                      </a:endParaRPr>
                    </a:p>
                  </a:txBody>
                  <a:tcPr marL="3776" marR="3776" marT="3776" marB="0" anchor="ctr"/>
                </a:tc>
              </a:tr>
              <a:tr h="219338">
                <a:tc>
                  <a:txBody>
                    <a:bodyPr/>
                    <a:lstStyle/>
                    <a:p>
                      <a:pPr algn="ctr" fontAlgn="ctr"/>
                      <a:r>
                        <a:rPr lang="es-EC" sz="500" u="none" strike="noStrike">
                          <a:effectLst/>
                        </a:rPr>
                        <a:t>13</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PLACAC002P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1-3/C+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8AWG+10AWG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0,66</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OKONITE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112-31-3735</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60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208</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a:t>
                      </a:r>
                      <a:br>
                        <a:rPr lang="es-EC" sz="500" u="none" strike="noStrike">
                          <a:effectLst/>
                        </a:rPr>
                      </a:br>
                      <a:r>
                        <a:rPr lang="es-EC" sz="500" u="none" strike="noStrike">
                          <a:effectLst/>
                        </a:rPr>
                        <a:t>CKT-21</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PLAC-AC-002</a:t>
                      </a:r>
                      <a:endParaRPr lang="es-EC" sz="500" b="0" i="0" u="none" strike="noStrike">
                        <a:effectLst/>
                        <a:latin typeface="Arial"/>
                      </a:endParaRPr>
                    </a:p>
                  </a:txBody>
                  <a:tcPr marL="3776" marR="3776" marT="3776" marB="0" anchor="ctr"/>
                </a:tc>
              </a:tr>
              <a:tr h="219338">
                <a:tc>
                  <a:txBody>
                    <a:bodyPr/>
                    <a:lstStyle/>
                    <a:p>
                      <a:pPr algn="ctr" fontAlgn="ctr"/>
                      <a:r>
                        <a:rPr lang="es-EC" sz="500" u="none" strike="noStrike">
                          <a:effectLst/>
                        </a:rPr>
                        <a:t>14</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PLACAC003P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1-3/C + GND </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8AWG+10AWG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0,66</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OKONITE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112-31-3735</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30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208</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PLAC-DP-001</a:t>
                      </a:r>
                      <a:br>
                        <a:rPr lang="es-EC" sz="500" u="none" strike="noStrike">
                          <a:effectLst/>
                        </a:rPr>
                      </a:br>
                      <a:r>
                        <a:rPr lang="es-EC" sz="500" u="none" strike="noStrike">
                          <a:effectLst/>
                        </a:rPr>
                        <a:t>CKT-12</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PLAC-AC-003</a:t>
                      </a:r>
                      <a:endParaRPr lang="es-EC" sz="500" b="0" i="0" u="none" strike="noStrike">
                        <a:effectLst/>
                        <a:latin typeface="Arial"/>
                      </a:endParaRPr>
                    </a:p>
                  </a:txBody>
                  <a:tcPr marL="3776" marR="3776" marT="3776" marB="0" anchor="ctr"/>
                </a:tc>
              </a:tr>
              <a:tr h="160285">
                <a:tc gridSpan="13">
                  <a:txBody>
                    <a:bodyPr/>
                    <a:lstStyle/>
                    <a:p>
                      <a:pPr algn="ctr" fontAlgn="ctr"/>
                      <a:r>
                        <a:rPr lang="es-EC" sz="600" u="none" strike="noStrike">
                          <a:effectLst/>
                        </a:rPr>
                        <a:t>PANEL DE  DISTRIBUCION PLAC-DP-UPS-001</a:t>
                      </a:r>
                      <a:endParaRPr lang="es-EC" sz="600" b="1" i="0" u="none" strike="noStrike">
                        <a:effectLst/>
                        <a:latin typeface="Arial"/>
                      </a:endParaRPr>
                    </a:p>
                  </a:txBody>
                  <a:tcPr marL="3776" marR="3776" marT="3776"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19338">
                <a:tc>
                  <a:txBody>
                    <a:bodyPr/>
                    <a:lstStyle/>
                    <a:p>
                      <a:pPr algn="ctr" fontAlgn="ctr"/>
                      <a:r>
                        <a:rPr lang="es-EC" sz="500" u="none" strike="noStrike">
                          <a:effectLst/>
                        </a:rPr>
                        <a:t>15</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PLACDPUPS001P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1-3/C +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12AWG+12 AWG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0,480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OKONITE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202-31-3653</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IMC/TRAY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15</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208</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PLAC-UPS-001</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PLAC-DP-UPS-001</a:t>
                      </a:r>
                      <a:br>
                        <a:rPr lang="es-EC" sz="500" u="none" strike="noStrike">
                          <a:effectLst/>
                        </a:rPr>
                      </a:br>
                      <a:r>
                        <a:rPr lang="es-EC" sz="500" u="none" strike="noStrike">
                          <a:effectLst/>
                        </a:rPr>
                        <a:t>INCOMING</a:t>
                      </a:r>
                      <a:endParaRPr lang="es-EC" sz="500" b="0" i="0" u="none" strike="noStrike">
                        <a:effectLst/>
                        <a:latin typeface="Arial"/>
                      </a:endParaRPr>
                    </a:p>
                  </a:txBody>
                  <a:tcPr marL="3776" marR="3776" marT="3776" marB="0" anchor="ctr"/>
                </a:tc>
              </a:tr>
              <a:tr h="259611">
                <a:tc>
                  <a:txBody>
                    <a:bodyPr/>
                    <a:lstStyle/>
                    <a:p>
                      <a:pPr algn="ctr" fontAlgn="ctr"/>
                      <a:r>
                        <a:rPr lang="es-EC" sz="500" u="none" strike="noStrike">
                          <a:effectLst/>
                        </a:rPr>
                        <a:t>16</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PLACCOMM001P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1-3/C + GND </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12AWG+12 AWG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0,480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OKONITE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202-31-3653</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IMC/TRAY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30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PLAC-DP-UPS-001</a:t>
                      </a:r>
                      <a:br>
                        <a:rPr lang="es-EC" sz="500" u="none" strike="noStrike">
                          <a:effectLst/>
                        </a:rPr>
                      </a:br>
                      <a:r>
                        <a:rPr lang="es-EC" sz="500" u="none" strike="noStrike">
                          <a:effectLst/>
                        </a:rPr>
                        <a:t>CKT-01</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PLAC-COMM-001</a:t>
                      </a:r>
                      <a:endParaRPr lang="es-EC" sz="500" b="0" i="0" u="none" strike="noStrike">
                        <a:effectLst/>
                        <a:latin typeface="Arial"/>
                      </a:endParaRPr>
                    </a:p>
                  </a:txBody>
                  <a:tcPr marL="3776" marR="3776" marT="3776" marB="0" anchor="ctr"/>
                </a:tc>
              </a:tr>
              <a:tr h="259611">
                <a:tc>
                  <a:txBody>
                    <a:bodyPr/>
                    <a:lstStyle/>
                    <a:p>
                      <a:pPr algn="ctr" fontAlgn="ctr"/>
                      <a:r>
                        <a:rPr lang="es-EC" sz="500" u="none" strike="noStrike">
                          <a:effectLst/>
                        </a:rPr>
                        <a:t>17</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PLACCPSCI001P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1-3/C + GND </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12AWG+12 AWG GND</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0,480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OKONITE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202-31-3653</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IMC/TRAY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60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PLAC-DP-UPS-001</a:t>
                      </a:r>
                      <a:br>
                        <a:rPr lang="es-EC" sz="500" u="none" strike="noStrike">
                          <a:effectLst/>
                        </a:rPr>
                      </a:br>
                      <a:r>
                        <a:rPr lang="es-EC" sz="500" u="none" strike="noStrike">
                          <a:effectLst/>
                        </a:rPr>
                        <a:t>CKT-04</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PLAC-CP-SCI-001</a:t>
                      </a:r>
                      <a:endParaRPr lang="es-EC" sz="500" b="0" i="0" u="none" strike="noStrike">
                        <a:effectLst/>
                        <a:latin typeface="Arial"/>
                      </a:endParaRPr>
                    </a:p>
                  </a:txBody>
                  <a:tcPr marL="3776" marR="3776" marT="3776" marB="0" anchor="ctr"/>
                </a:tc>
              </a:tr>
              <a:tr h="160285">
                <a:tc gridSpan="13">
                  <a:txBody>
                    <a:bodyPr/>
                    <a:lstStyle/>
                    <a:p>
                      <a:pPr algn="ctr" fontAlgn="ctr"/>
                      <a:r>
                        <a:rPr lang="es-EC" sz="600" u="none" strike="noStrike">
                          <a:effectLst/>
                        </a:rPr>
                        <a:t>TRANSFORMADOR PLAC-TRP-001</a:t>
                      </a:r>
                      <a:endParaRPr lang="es-EC" sz="600" b="1" i="0" u="none" strike="noStrike">
                        <a:effectLst/>
                        <a:latin typeface="Arial"/>
                      </a:endParaRPr>
                    </a:p>
                  </a:txBody>
                  <a:tcPr marL="3776" marR="3776" marT="3776"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19338">
                <a:tc>
                  <a:txBody>
                    <a:bodyPr/>
                    <a:lstStyle/>
                    <a:p>
                      <a:pPr algn="ctr" fontAlgn="ctr"/>
                      <a:r>
                        <a:rPr lang="es-EC" sz="500" u="none" strike="noStrike">
                          <a:effectLst/>
                        </a:rPr>
                        <a:t>18</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PLACTRP001P</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3/C</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2 AWG</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TS-CPE/</a:t>
                      </a:r>
                      <a:br>
                        <a:rPr lang="es-EC" sz="500" u="none" strike="noStrike">
                          <a:effectLst/>
                        </a:rPr>
                      </a:br>
                      <a:r>
                        <a:rPr lang="es-EC" sz="500" u="none" strike="noStrike">
                          <a:effectLst/>
                        </a:rPr>
                        <a:t>MV-105</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0,89 X 3</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OKONITE</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115-23-2011</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PVC DUCT / TRAY</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120 (NOTA 1)</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13800</a:t>
                      </a:r>
                      <a:endParaRPr lang="es-EC" sz="500" b="0" i="0" u="none" strike="noStrike">
                        <a:effectLst/>
                        <a:latin typeface="Arial"/>
                      </a:endParaRPr>
                    </a:p>
                  </a:txBody>
                  <a:tcPr marL="3776" marR="3776" marT="3776" marB="0" anchor="ctr"/>
                </a:tc>
                <a:tc>
                  <a:txBody>
                    <a:bodyPr/>
                    <a:lstStyle/>
                    <a:p>
                      <a:pPr algn="ctr" fontAlgn="ctr"/>
                      <a:r>
                        <a:rPr lang="es-EC" sz="500" u="none" strike="noStrike">
                          <a:effectLst/>
                        </a:rPr>
                        <a:t>PLAC-TRP-001</a:t>
                      </a:r>
                      <a:endParaRPr lang="es-EC" sz="500" b="0" i="0" u="none" strike="noStrike">
                        <a:effectLst/>
                        <a:latin typeface="Arial"/>
                      </a:endParaRPr>
                    </a:p>
                  </a:txBody>
                  <a:tcPr marL="3776" marR="3776" marT="3776" marB="0" anchor="ctr"/>
                </a:tc>
                <a:tc>
                  <a:txBody>
                    <a:bodyPr/>
                    <a:lstStyle/>
                    <a:p>
                      <a:pPr algn="ctr" fontAlgn="ctr"/>
                      <a:r>
                        <a:rPr lang="es-EC" sz="500" u="none" strike="noStrike" dirty="0">
                          <a:effectLst/>
                        </a:rPr>
                        <a:t>PLAC-SWG-001</a:t>
                      </a:r>
                      <a:endParaRPr lang="es-EC" sz="500" b="0" i="0" u="none" strike="noStrike" dirty="0">
                        <a:effectLst/>
                        <a:latin typeface="Arial"/>
                      </a:endParaRPr>
                    </a:p>
                  </a:txBody>
                  <a:tcPr marL="3776" marR="3776" marT="3776" marB="0" anchor="ctr"/>
                </a:tc>
              </a:tr>
            </a:tbl>
          </a:graphicData>
        </a:graphic>
      </p:graphicFrame>
    </p:spTree>
    <p:extLst>
      <p:ext uri="{BB962C8B-B14F-4D97-AF65-F5344CB8AC3E}">
        <p14:creationId xmlns:p14="http://schemas.microsoft.com/office/powerpoint/2010/main" val="1365715408"/>
      </p:ext>
    </p:extLst>
  </p:cSld>
  <p:clrMapOvr>
    <a:masterClrMapping/>
  </p:clrMapOvr>
  <p:transition spd="med">
    <p:pull dir="r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20554"/>
            <a:ext cx="7344816" cy="338554"/>
          </a:xfrm>
          <a:prstGeom prst="rect">
            <a:avLst/>
          </a:prstGeom>
          <a:noFill/>
        </p:spPr>
        <p:txBody>
          <a:bodyPr wrap="square" rtlCol="0">
            <a:spAutoFit/>
          </a:bodyPr>
          <a:lstStyle/>
          <a:p>
            <a:pPr algn="just"/>
            <a:r>
              <a:rPr lang="en-US" sz="1600" b="1" dirty="0" smtClean="0">
                <a:latin typeface="Book Antiqua" panose="02040602050305030304" pitchFamily="18" charset="0"/>
              </a:rPr>
              <a:t>Especificación de cables</a:t>
            </a:r>
            <a:endParaRPr lang="es-EC" sz="1600" dirty="0">
              <a:latin typeface="Book Antiqua" panose="02040602050305030304" pitchFamily="18" charset="0"/>
            </a:endParaRPr>
          </a:p>
        </p:txBody>
      </p:sp>
      <p:pic>
        <p:nvPicPr>
          <p:cNvPr id="716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918717"/>
            <a:ext cx="3528392" cy="2086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8182" y="2442197"/>
            <a:ext cx="3528392" cy="1562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4068" y="4222973"/>
            <a:ext cx="3528392" cy="2086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4437112"/>
            <a:ext cx="3528392"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2860" y="1348116"/>
            <a:ext cx="2123516" cy="780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5715408"/>
      </p:ext>
    </p:extLst>
  </p:cSld>
  <p:clrMapOvr>
    <a:masterClrMapping/>
  </p:clrMapOvr>
  <p:transition spd="med">
    <p:pull dir="rd"/>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20554"/>
            <a:ext cx="7344816" cy="338554"/>
          </a:xfrm>
          <a:prstGeom prst="rect">
            <a:avLst/>
          </a:prstGeom>
          <a:noFill/>
        </p:spPr>
        <p:txBody>
          <a:bodyPr wrap="square" rtlCol="0">
            <a:spAutoFit/>
          </a:bodyPr>
          <a:lstStyle/>
          <a:p>
            <a:pPr algn="just"/>
            <a:r>
              <a:rPr lang="en-US" sz="1600" b="1" dirty="0">
                <a:latin typeface="Book Antiqua" panose="02040602050305030304" pitchFamily="18" charset="0"/>
              </a:rPr>
              <a:t>Especificación de cables eléctricos </a:t>
            </a:r>
            <a:r>
              <a:rPr lang="en-US" sz="1600" b="1" dirty="0" smtClean="0">
                <a:latin typeface="Book Antiqua" panose="02040602050305030304" pitchFamily="18" charset="0"/>
              </a:rPr>
              <a:t>– Criterios de Selección</a:t>
            </a:r>
            <a:endParaRPr lang="es-EC" sz="1600" dirty="0">
              <a:latin typeface="Book Antiqua" panose="02040602050305030304" pitchFamily="18" charset="0"/>
            </a:endParaRPr>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1559108"/>
            <a:ext cx="7344816" cy="4894228"/>
          </a:xfrm>
          <a:prstGeom prst="rect">
            <a:avLst/>
          </a:prstGeom>
          <a:noFill/>
          <a:ln>
            <a:noFill/>
          </a:ln>
        </p:spPr>
      </p:pic>
    </p:spTree>
    <p:extLst>
      <p:ext uri="{BB962C8B-B14F-4D97-AF65-F5344CB8AC3E}">
        <p14:creationId xmlns:p14="http://schemas.microsoft.com/office/powerpoint/2010/main" val="1365715408"/>
      </p:ext>
    </p:extLst>
  </p:cSld>
  <p:clrMapOvr>
    <a:masterClrMapping/>
  </p:clrMapOvr>
  <p:transition spd="med">
    <p:pull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89002"/>
            <a:ext cx="8640960" cy="6493161"/>
          </a:xfrm>
          <a:prstGeom prst="rect">
            <a:avLst/>
          </a:prstGeom>
          <a:noFill/>
          <a:ln w="9525">
            <a:noFill/>
            <a:miter lim="800000"/>
            <a:headEnd/>
            <a:tailEnd/>
          </a:ln>
        </p:spPr>
      </p:pic>
      <p:sp>
        <p:nvSpPr>
          <p:cNvPr id="3" name="2 CuadroTexto"/>
          <p:cNvSpPr txBox="1"/>
          <p:nvPr/>
        </p:nvSpPr>
        <p:spPr>
          <a:xfrm>
            <a:off x="5436096" y="487705"/>
            <a:ext cx="3456384"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VENTAJAS</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110400" y="1916832"/>
            <a:ext cx="4757744" cy="3539430"/>
          </a:xfrm>
          <a:prstGeom prst="rect">
            <a:avLst/>
          </a:prstGeom>
          <a:noFill/>
        </p:spPr>
        <p:txBody>
          <a:bodyPr wrap="square" rtlCol="0">
            <a:spAutoFit/>
          </a:bodyPr>
          <a:lstStyle/>
          <a:p>
            <a:pPr marL="285750" lvl="0" indent="-285750" algn="just">
              <a:buFont typeface="Arial" panose="020B0604020202020204" pitchFamily="34" charset="0"/>
              <a:buChar char="•"/>
            </a:pPr>
            <a:r>
              <a:rPr lang="es-EC" sz="1600" b="1" dirty="0" smtClean="0">
                <a:latin typeface="Book Antiqua" panose="02040602050305030304" pitchFamily="18" charset="0"/>
              </a:rPr>
              <a:t>Conforme el estándar de fabricantes internacionales de PCR para la industria </a:t>
            </a:r>
            <a:r>
              <a:rPr lang="es-EC" sz="1600" b="1" dirty="0" err="1" smtClean="0">
                <a:latin typeface="Book Antiqua" panose="02040602050305030304" pitchFamily="18" charset="0"/>
              </a:rPr>
              <a:t>Oil</a:t>
            </a:r>
            <a:r>
              <a:rPr lang="es-EC" sz="1600" b="1" dirty="0" smtClean="0">
                <a:latin typeface="Book Antiqua" panose="02040602050305030304" pitchFamily="18" charset="0"/>
              </a:rPr>
              <a:t>-Gas, se </a:t>
            </a:r>
            <a:r>
              <a:rPr lang="es-EC" sz="1600" b="1" dirty="0">
                <a:latin typeface="Book Antiqua" panose="02040602050305030304" pitchFamily="18" charset="0"/>
              </a:rPr>
              <a:t>ejecuta un plan de calidad específico, con procedimientos y registros</a:t>
            </a:r>
            <a:r>
              <a:rPr lang="es-EC" sz="1600" b="1" dirty="0" smtClean="0">
                <a:latin typeface="Book Antiqua" panose="02040602050305030304" pitchFamily="18" charset="0"/>
              </a:rPr>
              <a:t>.</a:t>
            </a:r>
          </a:p>
          <a:p>
            <a:pPr marL="285750" lvl="0" indent="-285750" algn="just">
              <a:buFont typeface="Arial" panose="020B0604020202020204" pitchFamily="34" charset="0"/>
              <a:buChar char="•"/>
            </a:pPr>
            <a:endParaRPr lang="es-EC" sz="1600" b="1" dirty="0">
              <a:latin typeface="Book Antiqua" panose="02040602050305030304" pitchFamily="18" charset="0"/>
            </a:endParaRPr>
          </a:p>
          <a:p>
            <a:pPr marL="285750" lvl="0" indent="-285750" algn="just">
              <a:buFont typeface="Arial" panose="020B0604020202020204" pitchFamily="34" charset="0"/>
              <a:buChar char="•"/>
            </a:pPr>
            <a:r>
              <a:rPr lang="es-EC" sz="1600" b="1" dirty="0">
                <a:latin typeface="Book Antiqua" panose="02040602050305030304" pitchFamily="18" charset="0"/>
              </a:rPr>
              <a:t>C</a:t>
            </a:r>
            <a:r>
              <a:rPr lang="es-EC" sz="1600" b="1" dirty="0" smtClean="0">
                <a:latin typeface="Book Antiqua" panose="02040602050305030304" pitchFamily="18" charset="0"/>
              </a:rPr>
              <a:t>apacidad </a:t>
            </a:r>
            <a:r>
              <a:rPr lang="es-EC" sz="1600" b="1" dirty="0">
                <a:latin typeface="Book Antiqua" panose="02040602050305030304" pitchFamily="18" charset="0"/>
              </a:rPr>
              <a:t>total de gestión de actividades eléctricas </a:t>
            </a:r>
            <a:r>
              <a:rPr lang="es-EC" sz="1600" b="1" dirty="0" smtClean="0">
                <a:latin typeface="Book Antiqua" panose="02040602050305030304" pitchFamily="18" charset="0"/>
              </a:rPr>
              <a:t>desde un mismo centro de operaciones.</a:t>
            </a:r>
          </a:p>
          <a:p>
            <a:pPr marL="285750" lvl="0" indent="-285750" algn="just">
              <a:buFont typeface="Arial" panose="020B0604020202020204" pitchFamily="34" charset="0"/>
              <a:buChar char="•"/>
            </a:pPr>
            <a:endParaRPr lang="es-EC" sz="1600" b="1" dirty="0">
              <a:latin typeface="Book Antiqua" panose="02040602050305030304" pitchFamily="18" charset="0"/>
            </a:endParaRPr>
          </a:p>
          <a:p>
            <a:pPr marL="285750" lvl="0" indent="-285750" algn="just">
              <a:buFont typeface="Arial" panose="020B0604020202020204" pitchFamily="34" charset="0"/>
              <a:buChar char="•"/>
            </a:pPr>
            <a:r>
              <a:rPr lang="es-EC" sz="1600" b="1" dirty="0">
                <a:latin typeface="Book Antiqua" panose="02040602050305030304" pitchFamily="18" charset="0"/>
              </a:rPr>
              <a:t>Provisión de la totalidad </a:t>
            </a:r>
            <a:r>
              <a:rPr lang="es-EC" sz="1600" b="1" dirty="0" smtClean="0">
                <a:latin typeface="Book Antiqua" panose="02040602050305030304" pitchFamily="18" charset="0"/>
              </a:rPr>
              <a:t>del PCR Contenerizado, </a:t>
            </a:r>
            <a:r>
              <a:rPr lang="es-EC" sz="1600" b="1" dirty="0">
                <a:latin typeface="Book Antiqua" panose="02040602050305030304" pitchFamily="18" charset="0"/>
              </a:rPr>
              <a:t>en todas sus disciplinas a través de un solo proveedor</a:t>
            </a:r>
            <a:r>
              <a:rPr lang="es-EC" sz="1600" b="1" dirty="0" smtClean="0">
                <a:latin typeface="Book Antiqua" panose="02040602050305030304" pitchFamily="18" charset="0"/>
              </a:rPr>
              <a:t>.</a:t>
            </a:r>
          </a:p>
          <a:p>
            <a:pPr marL="285750" lvl="0" indent="-285750" algn="just">
              <a:buFont typeface="Arial" panose="020B0604020202020204" pitchFamily="34" charset="0"/>
              <a:buChar char="•"/>
            </a:pPr>
            <a:endParaRPr lang="es-EC" sz="1600" b="1" dirty="0">
              <a:latin typeface="Book Antiqua" panose="02040602050305030304" pitchFamily="18" charset="0"/>
            </a:endParaRPr>
          </a:p>
          <a:p>
            <a:pPr marL="285750" lvl="0" indent="-285750" algn="just">
              <a:buFont typeface="Arial" panose="020B0604020202020204" pitchFamily="34" charset="0"/>
              <a:buChar char="•"/>
            </a:pPr>
            <a:r>
              <a:rPr lang="es-EC" sz="1600" b="1" dirty="0" smtClean="0">
                <a:latin typeface="Book Antiqua" panose="02040602050305030304" pitchFamily="18" charset="0"/>
              </a:rPr>
              <a:t>Impulso </a:t>
            </a:r>
            <a:r>
              <a:rPr lang="es-EC" sz="1600" b="1" dirty="0">
                <a:latin typeface="Book Antiqua" panose="02040602050305030304" pitchFamily="18" charset="0"/>
              </a:rPr>
              <a:t>a la producción nacional</a:t>
            </a:r>
          </a:p>
        </p:txBody>
      </p:sp>
      <p:pic>
        <p:nvPicPr>
          <p:cNvPr id="11" name="10 Imagen"/>
          <p:cNvPicPr/>
          <p:nvPr/>
        </p:nvPicPr>
        <p:blipFill>
          <a:blip r:embed="rId3">
            <a:extLst>
              <a:ext uri="{28A0092B-C50C-407E-A947-70E740481C1C}">
                <a14:useLocalDpi xmlns:a14="http://schemas.microsoft.com/office/drawing/2010/main" val="0"/>
              </a:ext>
            </a:extLst>
          </a:blip>
          <a:srcRect/>
          <a:stretch>
            <a:fillRect/>
          </a:stretch>
        </p:blipFill>
        <p:spPr bwMode="auto">
          <a:xfrm>
            <a:off x="6560029" y="2924944"/>
            <a:ext cx="1468356" cy="811659"/>
          </a:xfrm>
          <a:prstGeom prst="rect">
            <a:avLst/>
          </a:prstGeom>
          <a:noFill/>
          <a:ln>
            <a:noFill/>
          </a:ln>
        </p:spPr>
      </p:pic>
      <p:pic>
        <p:nvPicPr>
          <p:cNvPr id="12" name="11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1" y="1196752"/>
            <a:ext cx="2162259" cy="1415223"/>
          </a:xfrm>
          <a:prstGeom prst="rect">
            <a:avLst/>
          </a:prstGeom>
          <a:noFill/>
          <a:ln>
            <a:noFill/>
          </a:ln>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5589240"/>
            <a:ext cx="756694" cy="79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4029975"/>
            <a:ext cx="1438275"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8936407"/>
      </p:ext>
    </p:extLst>
  </p:cSld>
  <p:clrMapOvr>
    <a:masterClrMapping/>
  </p:clrMapOvr>
  <p:transition spd="med">
    <p:pull dir="rd"/>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14 CuadroTexto"/>
              <p:cNvSpPr txBox="1"/>
              <p:nvPr/>
            </p:nvSpPr>
            <p:spPr>
              <a:xfrm>
                <a:off x="1331640" y="3111527"/>
                <a:ext cx="4680520" cy="3065391"/>
              </a:xfrm>
              <a:prstGeom prst="rect">
                <a:avLst/>
              </a:prstGeom>
              <a:noFill/>
            </p:spPr>
            <p:txBody>
              <a:bodyPr wrap="square" rtlCol="0">
                <a:spAutoFit/>
              </a:bodyPr>
              <a:lstStyle/>
              <a:p>
                <a:pPr lvl="0"/>
                <a:r>
                  <a:rPr lang="es-EC" sz="1600" b="1" dirty="0" smtClean="0">
                    <a:latin typeface="Book Antiqua" panose="02040602050305030304" pitchFamily="18" charset="0"/>
                  </a:rPr>
                  <a:t>e</a:t>
                </a:r>
                <a:r>
                  <a:rPr lang="es-EC" sz="1600" b="1" dirty="0">
                    <a:latin typeface="Book Antiqua" panose="02040602050305030304" pitchFamily="18" charset="0"/>
                  </a:rPr>
                  <a:t>: </a:t>
                </a:r>
                <a:r>
                  <a:rPr lang="es-EC" sz="1600" dirty="0">
                    <a:latin typeface="Book Antiqua" panose="02040602050305030304" pitchFamily="18" charset="0"/>
                  </a:rPr>
                  <a:t>Caída de tensión, </a:t>
                </a:r>
                <a:r>
                  <a:rPr lang="es-EC" sz="1600" dirty="0" smtClean="0">
                    <a:latin typeface="Book Antiqua" panose="02040602050305030304" pitchFamily="18" charset="0"/>
                  </a:rPr>
                  <a:t>en </a:t>
                </a:r>
                <a:r>
                  <a:rPr lang="es-EC" sz="1600" dirty="0">
                    <a:latin typeface="Book Antiqua" panose="02040602050305030304" pitchFamily="18" charset="0"/>
                  </a:rPr>
                  <a:t>porcentaje [%].</a:t>
                </a:r>
              </a:p>
              <a:p>
                <a:pPr lvl="0"/>
                <a:r>
                  <a:rPr lang="es-EC" sz="1600" b="1" dirty="0">
                    <a:latin typeface="Book Antiqua" panose="02040602050305030304" pitchFamily="18" charset="0"/>
                  </a:rPr>
                  <a:t>k1:</a:t>
                </a:r>
                <a:r>
                  <a:rPr lang="es-EC" sz="1600" dirty="0">
                    <a:latin typeface="Book Antiqua" panose="02040602050305030304" pitchFamily="18" charset="0"/>
                  </a:rPr>
                  <a:t> Constante, </a:t>
                </a:r>
                <a:r>
                  <a:rPr lang="es-EC" sz="1600" dirty="0" smtClean="0">
                    <a:latin typeface="Book Antiqua" panose="02040602050305030304" pitchFamily="18" charset="0"/>
                  </a:rPr>
                  <a:t>2 para Monofásicos </a:t>
                </a:r>
                <a:r>
                  <a:rPr lang="es-EC" sz="1600" dirty="0">
                    <a:latin typeface="Book Antiqua" panose="02040602050305030304" pitchFamily="18" charset="0"/>
                  </a:rPr>
                  <a:t>y</a:t>
                </a:r>
                <a:r>
                  <a:rPr lang="es-EC" sz="1600" dirty="0" smtClean="0">
                    <a:latin typeface="Book Antiqua" panose="02040602050305030304" pitchFamily="18" charset="0"/>
                  </a:rPr>
                  <a:t> </a:t>
                </a:r>
                <a14:m>
                  <m:oMath xmlns:m="http://schemas.openxmlformats.org/officeDocument/2006/math">
                    <m:r>
                      <a:rPr lang="es-EC" sz="1600" i="1">
                        <a:latin typeface="Cambria Math"/>
                      </a:rPr>
                      <m:t>√3</m:t>
                    </m:r>
                  </m:oMath>
                </a14:m>
                <a:r>
                  <a:rPr lang="es-EC" sz="1600" dirty="0">
                    <a:latin typeface="Book Antiqua" panose="02040602050305030304" pitchFamily="18" charset="0"/>
                  </a:rPr>
                  <a:t> para T</a:t>
                </a:r>
                <a:r>
                  <a:rPr lang="es-EC" sz="1600" dirty="0" smtClean="0">
                    <a:latin typeface="Book Antiqua" panose="02040602050305030304" pitchFamily="18" charset="0"/>
                  </a:rPr>
                  <a:t>rifásicos</a:t>
                </a:r>
                <a:r>
                  <a:rPr lang="es-EC" sz="1600" dirty="0">
                    <a:latin typeface="Book Antiqua" panose="02040602050305030304" pitchFamily="18" charset="0"/>
                  </a:rPr>
                  <a:t>.</a:t>
                </a:r>
              </a:p>
              <a:p>
                <a:pPr lvl="0"/>
                <a:r>
                  <a:rPr lang="es-EC" sz="1600" b="1" dirty="0">
                    <a:latin typeface="Book Antiqua" panose="02040602050305030304" pitchFamily="18" charset="0"/>
                  </a:rPr>
                  <a:t>k2: </a:t>
                </a:r>
                <a:r>
                  <a:rPr lang="es-EC" sz="1600" dirty="0">
                    <a:latin typeface="Book Antiqua" panose="02040602050305030304" pitchFamily="18" charset="0"/>
                  </a:rPr>
                  <a:t>Constante específica Volumen/Resistencia del Cobre, cuyo valor es 12,9.</a:t>
                </a:r>
              </a:p>
              <a:p>
                <a:pPr lvl="0"/>
                <a:r>
                  <a:rPr lang="es-EC" sz="1600" b="1" dirty="0">
                    <a:latin typeface="Book Antiqua" panose="02040602050305030304" pitchFamily="18" charset="0"/>
                  </a:rPr>
                  <a:t>L:</a:t>
                </a:r>
                <a:r>
                  <a:rPr lang="es-EC" sz="1600" dirty="0">
                    <a:latin typeface="Book Antiqua" panose="02040602050305030304" pitchFamily="18" charset="0"/>
                  </a:rPr>
                  <a:t> Longitud total del cable, </a:t>
                </a:r>
                <a:r>
                  <a:rPr lang="es-EC" sz="1600" dirty="0" smtClean="0">
                    <a:latin typeface="Book Antiqua" panose="02040602050305030304" pitchFamily="18" charset="0"/>
                  </a:rPr>
                  <a:t>en </a:t>
                </a:r>
                <a:r>
                  <a:rPr lang="es-EC" sz="1600" dirty="0">
                    <a:latin typeface="Book Antiqua" panose="02040602050305030304" pitchFamily="18" charset="0"/>
                  </a:rPr>
                  <a:t>metros [m].</a:t>
                </a:r>
              </a:p>
              <a:p>
                <a:pPr lvl="0"/>
                <a:r>
                  <a:rPr lang="es-EC" sz="1600" b="1" dirty="0">
                    <a:latin typeface="Book Antiqua" panose="02040602050305030304" pitchFamily="18" charset="0"/>
                  </a:rPr>
                  <a:t>I: </a:t>
                </a:r>
                <a:r>
                  <a:rPr lang="es-EC" sz="1600" dirty="0">
                    <a:latin typeface="Book Antiqua" panose="02040602050305030304" pitchFamily="18" charset="0"/>
                  </a:rPr>
                  <a:t>Corriente provocada por la </a:t>
                </a:r>
                <a:r>
                  <a:rPr lang="es-EC" sz="1600" dirty="0" smtClean="0">
                    <a:latin typeface="Book Antiqua" panose="02040602050305030304" pitchFamily="18" charset="0"/>
                  </a:rPr>
                  <a:t>carga, en </a:t>
                </a:r>
                <a:r>
                  <a:rPr lang="es-EC" sz="1600" dirty="0">
                    <a:latin typeface="Book Antiqua" panose="02040602050305030304" pitchFamily="18" charset="0"/>
                  </a:rPr>
                  <a:t>amperios [A].</a:t>
                </a:r>
              </a:p>
              <a:p>
                <a:pPr lvl="0"/>
                <a:r>
                  <a:rPr lang="es-EC" sz="1600" b="1" dirty="0">
                    <a:latin typeface="Book Antiqua" panose="02040602050305030304" pitchFamily="18" charset="0"/>
                  </a:rPr>
                  <a:t>S: </a:t>
                </a:r>
                <a:r>
                  <a:rPr lang="es-EC" sz="1600" dirty="0">
                    <a:latin typeface="Book Antiqua" panose="02040602050305030304" pitchFamily="18" charset="0"/>
                  </a:rPr>
                  <a:t>Área o sección transversal del conductor, expresado e circular miles [CM].</a:t>
                </a:r>
              </a:p>
              <a:p>
                <a:pPr lvl="0"/>
                <a:r>
                  <a:rPr lang="es-EC" sz="1600" b="1" dirty="0">
                    <a:latin typeface="Book Antiqua" panose="02040602050305030304" pitchFamily="18" charset="0"/>
                  </a:rPr>
                  <a:t>V: </a:t>
                </a:r>
                <a:r>
                  <a:rPr lang="es-EC" sz="1600" dirty="0">
                    <a:latin typeface="Book Antiqua" panose="02040602050305030304" pitchFamily="18" charset="0"/>
                  </a:rPr>
                  <a:t>Voltaje aplicado al cable, </a:t>
                </a:r>
                <a:r>
                  <a:rPr lang="es-EC" sz="1600" dirty="0" smtClean="0">
                    <a:latin typeface="Book Antiqua" panose="02040602050305030304" pitchFamily="18" charset="0"/>
                  </a:rPr>
                  <a:t>en </a:t>
                </a:r>
                <a:r>
                  <a:rPr lang="es-EC" sz="1600" dirty="0">
                    <a:latin typeface="Book Antiqua" panose="02040602050305030304" pitchFamily="18" charset="0"/>
                  </a:rPr>
                  <a:t>voltios [V]. </a:t>
                </a:r>
              </a:p>
              <a:p>
                <a:pPr algn="just"/>
                <a:endParaRPr lang="es-EC" sz="1600" dirty="0">
                  <a:latin typeface="Book Antiqua" panose="02040602050305030304" pitchFamily="18" charset="0"/>
                </a:endParaRPr>
              </a:p>
            </p:txBody>
          </p:sp>
        </mc:Choice>
        <mc:Fallback xmlns="">
          <p:sp>
            <p:nvSpPr>
              <p:cNvPr id="15" name="14 CuadroTexto"/>
              <p:cNvSpPr txBox="1">
                <a:spLocks noRot="1" noChangeAspect="1" noMove="1" noResize="1" noEditPoints="1" noAdjustHandles="1" noChangeArrowheads="1" noChangeShapeType="1" noTextEdit="1"/>
              </p:cNvSpPr>
              <p:nvPr/>
            </p:nvSpPr>
            <p:spPr>
              <a:xfrm>
                <a:off x="1331640" y="3111527"/>
                <a:ext cx="4680520" cy="3065391"/>
              </a:xfrm>
              <a:prstGeom prst="rect">
                <a:avLst/>
              </a:prstGeom>
              <a:blipFill rotWithShape="1">
                <a:blip r:embed="rId3"/>
                <a:stretch>
                  <a:fillRect l="-651" t="-596" r="-1823"/>
                </a:stretch>
              </a:blipFill>
            </p:spPr>
            <p:txBody>
              <a:bodyPr/>
              <a:lstStyle/>
              <a:p>
                <a:r>
                  <a:rPr lang="es-EC">
                    <a:noFill/>
                  </a:rPr>
                  <a:t> </a:t>
                </a:r>
              </a:p>
            </p:txBody>
          </p:sp>
        </mc:Fallback>
      </mc:AlternateContent>
      <p:pic>
        <p:nvPicPr>
          <p:cNvPr id="6963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019" y="2013595"/>
            <a:ext cx="366712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3068960"/>
            <a:ext cx="2592288" cy="334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331640" y="1196752"/>
            <a:ext cx="7344816" cy="369332"/>
          </a:xfrm>
          <a:prstGeom prst="rect">
            <a:avLst/>
          </a:prstGeom>
        </p:spPr>
        <p:txBody>
          <a:bodyPr wrap="square">
            <a:spAutoFit/>
          </a:bodyPr>
          <a:lstStyle/>
          <a:p>
            <a:pPr algn="just"/>
            <a:r>
              <a:rPr lang="en-US" b="1" dirty="0">
                <a:latin typeface="Book Antiqua" panose="02040602050305030304" pitchFamily="18" charset="0"/>
              </a:rPr>
              <a:t>Especificación de cables eléctricos – Criterios de Selección</a:t>
            </a:r>
          </a:p>
        </p:txBody>
      </p:sp>
    </p:spTree>
    <p:extLst>
      <p:ext uri="{BB962C8B-B14F-4D97-AF65-F5344CB8AC3E}">
        <p14:creationId xmlns:p14="http://schemas.microsoft.com/office/powerpoint/2010/main" val="1365715408"/>
      </p:ext>
    </p:extLst>
  </p:cSld>
  <p:clrMapOvr>
    <a:masterClrMapping/>
  </p:clrMapOvr>
  <p:transition spd="med">
    <p:pull dir="rd"/>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20554"/>
            <a:ext cx="7344816" cy="338554"/>
          </a:xfrm>
          <a:prstGeom prst="rect">
            <a:avLst/>
          </a:prstGeom>
          <a:noFill/>
        </p:spPr>
        <p:txBody>
          <a:bodyPr wrap="square" rtlCol="0">
            <a:spAutoFit/>
          </a:bodyPr>
          <a:lstStyle/>
          <a:p>
            <a:pPr algn="just"/>
            <a:r>
              <a:rPr lang="en-US" sz="1600" b="1" dirty="0">
                <a:latin typeface="Book Antiqua" panose="02040602050305030304" pitchFamily="18" charset="0"/>
              </a:rPr>
              <a:t>Especificación de cables eléctricos – Criterios de Selección</a:t>
            </a:r>
          </a:p>
        </p:txBody>
      </p:sp>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643158"/>
            <a:ext cx="7344816" cy="4810177"/>
          </a:xfrm>
          <a:prstGeom prst="rect">
            <a:avLst/>
          </a:prstGeom>
          <a:noFill/>
          <a:ln>
            <a:noFill/>
          </a:ln>
        </p:spPr>
      </p:pic>
    </p:spTree>
    <p:extLst>
      <p:ext uri="{BB962C8B-B14F-4D97-AF65-F5344CB8AC3E}">
        <p14:creationId xmlns:p14="http://schemas.microsoft.com/office/powerpoint/2010/main" val="1365715408"/>
      </p:ext>
    </p:extLst>
  </p:cSld>
  <p:clrMapOvr>
    <a:masterClrMapping/>
  </p:clrMapOvr>
  <p:transition spd="med">
    <p:pull dir="rd"/>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167130"/>
            <a:ext cx="7344816" cy="4278094"/>
          </a:xfrm>
          <a:prstGeom prst="rect">
            <a:avLst/>
          </a:prstGeom>
          <a:noFill/>
        </p:spPr>
        <p:txBody>
          <a:bodyPr wrap="square" rtlCol="0">
            <a:spAutoFit/>
          </a:bodyPr>
          <a:lstStyle/>
          <a:p>
            <a:pPr algn="just"/>
            <a:r>
              <a:rPr lang="en-US" sz="1600" b="1" dirty="0">
                <a:latin typeface="Book Antiqua" panose="02040602050305030304" pitchFamily="18" charset="0"/>
              </a:rPr>
              <a:t>Especificación de cables eléctricos – </a:t>
            </a:r>
            <a:r>
              <a:rPr lang="en-US" sz="1600" b="1" dirty="0" smtClean="0">
                <a:latin typeface="Book Antiqua" panose="02040602050305030304" pitchFamily="18" charset="0"/>
              </a:rPr>
              <a:t>SCI</a:t>
            </a:r>
          </a:p>
          <a:p>
            <a:pPr algn="just"/>
            <a:endParaRPr lang="en-US" sz="1600" b="1" dirty="0">
              <a:latin typeface="Book Antiqua" panose="02040602050305030304" pitchFamily="18" charset="0"/>
            </a:endParaRPr>
          </a:p>
          <a:p>
            <a:pPr algn="just"/>
            <a:r>
              <a:rPr lang="es-EC" sz="1600" dirty="0">
                <a:latin typeface="Book Antiqua" panose="02040602050305030304" pitchFamily="18" charset="0"/>
              </a:rPr>
              <a:t>El cable usado a lo largo del el circuito contra incendios debe ser cable de integridad tipo </a:t>
            </a:r>
            <a:r>
              <a:rPr lang="es-EC" sz="1600" dirty="0" smtClean="0">
                <a:latin typeface="Book Antiqua" panose="02040602050305030304" pitchFamily="18" charset="0"/>
              </a:rPr>
              <a:t>FPLR,  </a:t>
            </a:r>
            <a:r>
              <a:rPr lang="es-EC" sz="1600" dirty="0">
                <a:latin typeface="Book Antiqua" panose="02040602050305030304" pitchFamily="18" charset="0"/>
              </a:rPr>
              <a:t>(</a:t>
            </a:r>
            <a:r>
              <a:rPr lang="es-EC" sz="1600" dirty="0" err="1">
                <a:latin typeface="Book Antiqua" panose="02040602050305030304" pitchFamily="18" charset="0"/>
              </a:rPr>
              <a:t>Fire</a:t>
            </a:r>
            <a:r>
              <a:rPr lang="es-EC" sz="1600" dirty="0">
                <a:latin typeface="Book Antiqua" panose="02040602050305030304" pitchFamily="18" charset="0"/>
              </a:rPr>
              <a:t> </a:t>
            </a:r>
            <a:r>
              <a:rPr lang="es-EC" sz="1600" dirty="0" err="1">
                <a:latin typeface="Book Antiqua" panose="02040602050305030304" pitchFamily="18" charset="0"/>
              </a:rPr>
              <a:t>Alarm</a:t>
            </a:r>
            <a:r>
              <a:rPr lang="es-EC" sz="1600" dirty="0">
                <a:latin typeface="Book Antiqua" panose="02040602050305030304" pitchFamily="18" charset="0"/>
              </a:rPr>
              <a:t> Cable) con enchaquetado en rojo, el conductor debe ser calibre #16 - # 18 AWG, (American </a:t>
            </a:r>
            <a:r>
              <a:rPr lang="es-EC" sz="1600" dirty="0" err="1">
                <a:latin typeface="Book Antiqua" panose="02040602050305030304" pitchFamily="18" charset="0"/>
              </a:rPr>
              <a:t>Wire</a:t>
            </a:r>
            <a:r>
              <a:rPr lang="es-EC" sz="1600" dirty="0">
                <a:latin typeface="Book Antiqua" panose="02040602050305030304" pitchFamily="18" charset="0"/>
              </a:rPr>
              <a:t> Gauge, 2011), sólido, conforme certificaciones UL.  Una opción a usar es el cable 5320UZ de </a:t>
            </a:r>
            <a:r>
              <a:rPr lang="es-EC" sz="1600" dirty="0" err="1">
                <a:latin typeface="Book Antiqua" panose="02040602050305030304" pitchFamily="18" charset="0"/>
              </a:rPr>
              <a:t>Belden</a:t>
            </a:r>
            <a:r>
              <a:rPr lang="es-EC" sz="1600" dirty="0">
                <a:latin typeface="Book Antiqua" panose="02040602050305030304" pitchFamily="18" charset="0"/>
              </a:rPr>
              <a:t>.</a:t>
            </a:r>
          </a:p>
          <a:p>
            <a:pPr algn="just"/>
            <a:r>
              <a:rPr lang="es-EC" sz="1600" dirty="0">
                <a:latin typeface="Book Antiqua" panose="02040602050305030304" pitchFamily="18" charset="0"/>
              </a:rPr>
              <a:t> </a:t>
            </a:r>
          </a:p>
          <a:p>
            <a:pPr algn="just"/>
            <a:r>
              <a:rPr lang="es-EC" sz="1600" dirty="0" smtClean="0">
                <a:latin typeface="Book Antiqua" panose="02040602050305030304" pitchFamily="18" charset="0"/>
              </a:rPr>
              <a:t>Para </a:t>
            </a:r>
            <a:r>
              <a:rPr lang="es-EC" sz="1600" dirty="0">
                <a:latin typeface="Book Antiqua" panose="02040602050305030304" pitchFamily="18" charset="0"/>
              </a:rPr>
              <a:t>el cableado de señales de control, debido a que se trata de tensiones de muy bajas, su calibre también debería ser bajo, pero se establece un estándar, para la industria petrolera, de uso en calibre # 14 AWG de tipo TC, tensión nominal 600V, que se </a:t>
            </a:r>
            <a:r>
              <a:rPr lang="es-EC" sz="1600" dirty="0" err="1">
                <a:latin typeface="Book Antiqua" panose="02040602050305030304" pitchFamily="18" charset="0"/>
              </a:rPr>
              <a:t>enrutará</a:t>
            </a:r>
            <a:r>
              <a:rPr lang="es-EC" sz="1600" dirty="0">
                <a:latin typeface="Book Antiqua" panose="02040602050305030304" pitchFamily="18" charset="0"/>
              </a:rPr>
              <a:t> por bandeja porta-cables.  Una opción a usar es el cable 202-10-4604 de </a:t>
            </a:r>
            <a:r>
              <a:rPr lang="es-EC" sz="1600" dirty="0" err="1">
                <a:latin typeface="Book Antiqua" panose="02040602050305030304" pitchFamily="18" charset="0"/>
              </a:rPr>
              <a:t>Okonite</a:t>
            </a:r>
            <a:r>
              <a:rPr lang="es-EC" sz="1600" dirty="0">
                <a:latin typeface="Book Antiqua" panose="02040602050305030304" pitchFamily="18" charset="0"/>
              </a:rPr>
              <a:t>.</a:t>
            </a:r>
          </a:p>
          <a:p>
            <a:pPr algn="just"/>
            <a:r>
              <a:rPr lang="es-EC" sz="1600" dirty="0">
                <a:latin typeface="Book Antiqua" panose="02040602050305030304" pitchFamily="18" charset="0"/>
              </a:rPr>
              <a:t> </a:t>
            </a:r>
          </a:p>
          <a:p>
            <a:pPr algn="just"/>
            <a:r>
              <a:rPr lang="es-EC" sz="1600" dirty="0" smtClean="0">
                <a:latin typeface="Book Antiqua" panose="02040602050305030304" pitchFamily="18" charset="0"/>
              </a:rPr>
              <a:t>Para </a:t>
            </a:r>
            <a:r>
              <a:rPr lang="es-EC" sz="1600" dirty="0">
                <a:latin typeface="Book Antiqua" panose="02040602050305030304" pitchFamily="18" charset="0"/>
              </a:rPr>
              <a:t>la selección de cables se ha usado en </a:t>
            </a:r>
            <a:r>
              <a:rPr lang="es-EC" sz="1600" dirty="0" err="1">
                <a:latin typeface="Book Antiqua" panose="02040602050305030304" pitchFamily="18" charset="0"/>
              </a:rPr>
              <a:t>Bulletin</a:t>
            </a:r>
            <a:r>
              <a:rPr lang="es-EC" sz="1600" dirty="0">
                <a:latin typeface="Book Antiqua" panose="02040602050305030304" pitchFamily="18" charset="0"/>
              </a:rPr>
              <a:t> OSL de </a:t>
            </a:r>
            <a:r>
              <a:rPr lang="es-EC" sz="1600" dirty="0" err="1">
                <a:latin typeface="Book Antiqua" panose="02040602050305030304" pitchFamily="18" charset="0"/>
              </a:rPr>
              <a:t>Okonite</a:t>
            </a:r>
            <a:r>
              <a:rPr lang="es-EC" sz="1600" dirty="0">
                <a:latin typeface="Book Antiqua" panose="02040602050305030304" pitchFamily="18" charset="0"/>
              </a:rPr>
              <a:t>, (OKONITE, 2012), y el Catálogo General de Cables de SCI de </a:t>
            </a:r>
            <a:r>
              <a:rPr lang="es-EC" sz="1600" dirty="0" err="1">
                <a:latin typeface="Book Antiqua" panose="02040602050305030304" pitchFamily="18" charset="0"/>
              </a:rPr>
              <a:t>Belden</a:t>
            </a:r>
            <a:r>
              <a:rPr lang="es-EC" sz="1600" dirty="0">
                <a:latin typeface="Book Antiqua" panose="02040602050305030304" pitchFamily="18" charset="0"/>
              </a:rPr>
              <a:t> (BELDEN , 2012).</a:t>
            </a:r>
          </a:p>
          <a:p>
            <a:pPr algn="just"/>
            <a:endParaRPr lang="en-US" sz="1600" b="1" dirty="0">
              <a:latin typeface="Book Antiqua" panose="02040602050305030304" pitchFamily="18" charset="0"/>
            </a:endParaRPr>
          </a:p>
        </p:txBody>
      </p:sp>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7" y="5290602"/>
            <a:ext cx="2232248" cy="1231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1510638"/>
      </p:ext>
    </p:extLst>
  </p:cSld>
  <p:clrMapOvr>
    <a:masterClrMapping/>
  </p:clrMapOvr>
  <p:transition spd="med">
    <p:pull dir="rd"/>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20554"/>
            <a:ext cx="7344816" cy="830997"/>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smtClean="0">
                <a:latin typeface="Book Antiqua" panose="02040602050305030304" pitchFamily="18" charset="0"/>
              </a:rPr>
              <a:t>bandejas</a:t>
            </a:r>
            <a:r>
              <a:rPr lang="en-US" sz="1600" b="1" dirty="0" smtClean="0">
                <a:latin typeface="Book Antiqua" panose="02040602050305030304" pitchFamily="18" charset="0"/>
              </a:rPr>
              <a:t> porta-cables </a:t>
            </a:r>
          </a:p>
          <a:p>
            <a:pPr algn="just"/>
            <a:endParaRPr lang="en-US" sz="1600" b="1" dirty="0">
              <a:latin typeface="Book Antiqua" panose="02040602050305030304" pitchFamily="18" charset="0"/>
            </a:endParaRPr>
          </a:p>
          <a:p>
            <a:pPr algn="just"/>
            <a:r>
              <a:rPr lang="es-EC" sz="1600" dirty="0">
                <a:latin typeface="Book Antiqua" panose="02040602050305030304" pitchFamily="18" charset="0"/>
              </a:rPr>
              <a:t>Bandeja Porta-cables debe ser de aluminio con perfil tipo I</a:t>
            </a:r>
            <a:r>
              <a:rPr lang="es-EC" sz="1600" dirty="0" smtClean="0">
                <a:latin typeface="Book Antiqua" panose="02040602050305030304" pitchFamily="18" charset="0"/>
              </a:rPr>
              <a:t>.</a:t>
            </a:r>
            <a:endParaRPr lang="es-EC" sz="1600" dirty="0">
              <a:latin typeface="Book Antiqua" panose="02040602050305030304" pitchFamily="18" charset="0"/>
            </a:endParaRPr>
          </a:p>
        </p:txBody>
      </p:sp>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483" y="2397820"/>
            <a:ext cx="3718647" cy="1319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9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0102" y="2311397"/>
            <a:ext cx="2916324" cy="1787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9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0102" y="4415383"/>
            <a:ext cx="2916324" cy="74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317475" y="4254187"/>
            <a:ext cx="3830589" cy="830997"/>
          </a:xfrm>
          <a:prstGeom prst="rect">
            <a:avLst/>
          </a:prstGeom>
        </p:spPr>
        <p:txBody>
          <a:bodyPr wrap="square">
            <a:spAutoFit/>
          </a:bodyPr>
          <a:lstStyle/>
          <a:p>
            <a:pPr algn="just"/>
            <a:r>
              <a:rPr lang="en-US" sz="1600" dirty="0" smtClean="0">
                <a:latin typeface="Book Antiqua" panose="02040602050305030304" pitchFamily="18" charset="0"/>
              </a:rPr>
              <a:t>Los cables </a:t>
            </a:r>
            <a:r>
              <a:rPr lang="en-US" sz="1600" dirty="0" err="1" smtClean="0">
                <a:latin typeface="Book Antiqua" panose="02040602050305030304" pitchFamily="18" charset="0"/>
              </a:rPr>
              <a:t>deben</a:t>
            </a:r>
            <a:r>
              <a:rPr lang="en-US" sz="1600" dirty="0" smtClean="0">
                <a:latin typeface="Book Antiqua" panose="02040602050305030304" pitchFamily="18" charset="0"/>
              </a:rPr>
              <a:t> </a:t>
            </a:r>
            <a:r>
              <a:rPr lang="en-US" sz="1600" dirty="0" err="1" smtClean="0">
                <a:latin typeface="Book Antiqua" panose="02040602050305030304" pitchFamily="18" charset="0"/>
              </a:rPr>
              <a:t>llenar</a:t>
            </a:r>
            <a:r>
              <a:rPr lang="en-US" sz="1600" dirty="0" smtClean="0">
                <a:latin typeface="Book Antiqua" panose="02040602050305030304" pitchFamily="18" charset="0"/>
              </a:rPr>
              <a:t> </a:t>
            </a:r>
            <a:r>
              <a:rPr lang="en-US" sz="1600" dirty="0" err="1" smtClean="0">
                <a:latin typeface="Book Antiqua" panose="02040602050305030304" pitchFamily="18" charset="0"/>
              </a:rPr>
              <a:t>máximo</a:t>
            </a:r>
            <a:r>
              <a:rPr lang="en-US" sz="1600" dirty="0" smtClean="0">
                <a:latin typeface="Book Antiqua" panose="02040602050305030304" pitchFamily="18" charset="0"/>
              </a:rPr>
              <a:t> </a:t>
            </a:r>
            <a:r>
              <a:rPr lang="en-US" sz="1600" dirty="0" err="1" smtClean="0">
                <a:latin typeface="Book Antiqua" panose="02040602050305030304" pitchFamily="18" charset="0"/>
              </a:rPr>
              <a:t>en</a:t>
            </a:r>
            <a:r>
              <a:rPr lang="en-US" sz="1600" dirty="0" smtClean="0">
                <a:latin typeface="Book Antiqua" panose="02040602050305030304" pitchFamily="18" charset="0"/>
              </a:rPr>
              <a:t> un 40% la </a:t>
            </a:r>
            <a:r>
              <a:rPr lang="en-US" sz="1600" dirty="0" err="1" smtClean="0">
                <a:latin typeface="Book Antiqua" panose="02040602050305030304" pitchFamily="18" charset="0"/>
              </a:rPr>
              <a:t>bandeja</a:t>
            </a:r>
            <a:r>
              <a:rPr lang="en-US" sz="1600" dirty="0" smtClean="0">
                <a:latin typeface="Book Antiqua" panose="02040602050305030304" pitchFamily="18" charset="0"/>
              </a:rPr>
              <a:t>, para </a:t>
            </a:r>
            <a:r>
              <a:rPr lang="en-US" sz="1600" dirty="0" err="1" smtClean="0">
                <a:latin typeface="Book Antiqua" panose="02040602050305030304" pitchFamily="18" charset="0"/>
              </a:rPr>
              <a:t>este</a:t>
            </a:r>
            <a:r>
              <a:rPr lang="en-US" sz="1600" dirty="0" smtClean="0">
                <a:latin typeface="Book Antiqua" panose="02040602050305030304" pitchFamily="18" charset="0"/>
              </a:rPr>
              <a:t> </a:t>
            </a:r>
            <a:r>
              <a:rPr lang="en-US" sz="1600" dirty="0" err="1" smtClean="0">
                <a:latin typeface="Book Antiqua" panose="02040602050305030304" pitchFamily="18" charset="0"/>
              </a:rPr>
              <a:t>caso</a:t>
            </a:r>
            <a:r>
              <a:rPr lang="en-US" sz="1600" dirty="0" smtClean="0">
                <a:latin typeface="Book Antiqua" panose="02040602050305030304" pitchFamily="18" charset="0"/>
              </a:rPr>
              <a:t> se </a:t>
            </a:r>
            <a:r>
              <a:rPr lang="en-US" sz="1600" dirty="0" err="1" smtClean="0">
                <a:latin typeface="Book Antiqua" panose="02040602050305030304" pitchFamily="18" charset="0"/>
              </a:rPr>
              <a:t>está</a:t>
            </a:r>
            <a:r>
              <a:rPr lang="en-US" sz="1600" dirty="0" smtClean="0">
                <a:latin typeface="Book Antiqua" panose="02040602050305030304" pitchFamily="18" charset="0"/>
              </a:rPr>
              <a:t> </a:t>
            </a:r>
            <a:r>
              <a:rPr lang="en-US" sz="1600" dirty="0" err="1" smtClean="0">
                <a:latin typeface="Book Antiqua" panose="02040602050305030304" pitchFamily="18" charset="0"/>
              </a:rPr>
              <a:t>llenando</a:t>
            </a:r>
            <a:r>
              <a:rPr lang="en-US" sz="1600" dirty="0" smtClean="0">
                <a:latin typeface="Book Antiqua" panose="02040602050305030304" pitchFamily="18" charset="0"/>
              </a:rPr>
              <a:t> solo el 17,33%.</a:t>
            </a:r>
            <a:endParaRPr lang="es-EC" sz="1600" dirty="0"/>
          </a:p>
        </p:txBody>
      </p:sp>
      <p:sp>
        <p:nvSpPr>
          <p:cNvPr id="10" name="9 CuadroTexto"/>
          <p:cNvSpPr txBox="1"/>
          <p:nvPr/>
        </p:nvSpPr>
        <p:spPr>
          <a:xfrm>
            <a:off x="1389483" y="5580529"/>
            <a:ext cx="7286973" cy="584775"/>
          </a:xfrm>
          <a:prstGeom prst="rect">
            <a:avLst/>
          </a:prstGeom>
          <a:noFill/>
        </p:spPr>
        <p:txBody>
          <a:bodyPr wrap="square" rtlCol="0">
            <a:spAutoFit/>
          </a:bodyPr>
          <a:lstStyle/>
          <a:p>
            <a:pPr algn="just"/>
            <a:r>
              <a:rPr lang="es-EC" sz="1600" dirty="0" smtClean="0">
                <a:latin typeface="Book Antiqua" panose="02040602050305030304" pitchFamily="18" charset="0"/>
              </a:rPr>
              <a:t>Se especifica sea NEMA 16A, que implica que los soportes se ubicarán máximo a 1.83m entre si, garantizando una capacidad de carga de 400Kg/m</a:t>
            </a:r>
            <a:r>
              <a:rPr lang="es-EC" sz="1600" dirty="0">
                <a:latin typeface="Book Antiqua" panose="02040602050305030304" pitchFamily="18" charset="0"/>
              </a:rPr>
              <a:t>.</a:t>
            </a:r>
          </a:p>
        </p:txBody>
      </p:sp>
    </p:spTree>
    <p:extLst>
      <p:ext uri="{BB962C8B-B14F-4D97-AF65-F5344CB8AC3E}">
        <p14:creationId xmlns:p14="http://schemas.microsoft.com/office/powerpoint/2010/main" val="1181679560"/>
      </p:ext>
    </p:extLst>
  </p:cSld>
  <p:clrMapOvr>
    <a:masterClrMapping/>
  </p:clrMapOvr>
  <p:transition spd="med">
    <p:pull dir="rd"/>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508585"/>
            <a:ext cx="7344816" cy="1323439"/>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smtClean="0">
                <a:latin typeface="Book Antiqua" panose="02040602050305030304" pitchFamily="18" charset="0"/>
              </a:rPr>
              <a:t>conduit</a:t>
            </a:r>
          </a:p>
          <a:p>
            <a:pPr algn="just"/>
            <a:endParaRPr lang="en-US" sz="1600" b="1" dirty="0">
              <a:latin typeface="Book Antiqua" panose="02040602050305030304" pitchFamily="18" charset="0"/>
            </a:endParaRPr>
          </a:p>
          <a:p>
            <a:pPr algn="just"/>
            <a:r>
              <a:rPr lang="es-EC" sz="1600" dirty="0">
                <a:latin typeface="Book Antiqua" panose="02040602050305030304" pitchFamily="18" charset="0"/>
              </a:rPr>
              <a:t>L</a:t>
            </a:r>
            <a:r>
              <a:rPr lang="es-EC" sz="1600" dirty="0" smtClean="0">
                <a:latin typeface="Book Antiqua" panose="02040602050305030304" pitchFamily="18" charset="0"/>
              </a:rPr>
              <a:t>a </a:t>
            </a:r>
            <a:r>
              <a:rPr lang="es-EC" sz="1600" dirty="0">
                <a:latin typeface="Book Antiqua" panose="02040602050305030304" pitchFamily="18" charset="0"/>
              </a:rPr>
              <a:t>especificación para cuartos eléctricos exige el uso de tubería IMC </a:t>
            </a:r>
            <a:r>
              <a:rPr lang="es-EC" sz="1600" dirty="0" err="1">
                <a:latin typeface="Book Antiqua" panose="02040602050305030304" pitchFamily="18" charset="0"/>
              </a:rPr>
              <a:t>ó</a:t>
            </a:r>
            <a:r>
              <a:rPr lang="es-EC" sz="1600" dirty="0">
                <a:latin typeface="Book Antiqua" panose="02040602050305030304" pitchFamily="18" charset="0"/>
              </a:rPr>
              <a:t>  </a:t>
            </a:r>
            <a:r>
              <a:rPr lang="es-EC" sz="1600" dirty="0" smtClean="0">
                <a:latin typeface="Book Antiqua" panose="02040602050305030304" pitchFamily="18" charset="0"/>
              </a:rPr>
              <a:t>RMC de mínimo ¾”. </a:t>
            </a:r>
            <a:r>
              <a:rPr lang="es-EC" sz="1600" dirty="0">
                <a:latin typeface="Book Antiqua" panose="02040602050305030304" pitchFamily="18" charset="0"/>
              </a:rPr>
              <a:t>Si mas de dos cables atraviesan tubería </a:t>
            </a:r>
            <a:r>
              <a:rPr lang="es-EC" sz="1600" dirty="0" err="1">
                <a:latin typeface="Book Antiqua" panose="02040602050305030304" pitchFamily="18" charset="0"/>
              </a:rPr>
              <a:t>Conduit</a:t>
            </a:r>
            <a:r>
              <a:rPr lang="es-EC" sz="1600" dirty="0">
                <a:latin typeface="Book Antiqua" panose="02040602050305030304" pitchFamily="18" charset="0"/>
              </a:rPr>
              <a:t> IMC, no debe exceder el 40% de porcentaje de </a:t>
            </a:r>
            <a:r>
              <a:rPr lang="es-EC" sz="1600" dirty="0" smtClean="0">
                <a:latin typeface="Book Antiqua" panose="02040602050305030304" pitchFamily="18" charset="0"/>
              </a:rPr>
              <a:t>llenado.</a:t>
            </a:r>
            <a:endParaRPr lang="es-EC" sz="1600" dirty="0">
              <a:latin typeface="Book Antiqua" panose="02040602050305030304" pitchFamily="18" charset="0"/>
            </a:endParaRPr>
          </a:p>
        </p:txBody>
      </p:sp>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74575"/>
            <a:ext cx="3456384" cy="1002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003327"/>
            <a:ext cx="3672408"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4725144"/>
            <a:ext cx="3888432"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403648" y="4449885"/>
            <a:ext cx="2952328" cy="923330"/>
          </a:xfrm>
          <a:prstGeom prst="rect">
            <a:avLst/>
          </a:prstGeom>
        </p:spPr>
        <p:txBody>
          <a:bodyPr wrap="square">
            <a:spAutoFit/>
          </a:bodyPr>
          <a:lstStyle/>
          <a:p>
            <a:pPr algn="just"/>
            <a:r>
              <a:rPr lang="en-US" dirty="0">
                <a:latin typeface="Book Antiqua" panose="02040602050305030304" pitchFamily="18" charset="0"/>
              </a:rPr>
              <a:t>Los </a:t>
            </a:r>
            <a:r>
              <a:rPr lang="en-US" dirty="0" smtClean="0">
                <a:latin typeface="Book Antiqua" panose="02040602050305030304" pitchFamily="18" charset="0"/>
              </a:rPr>
              <a:t>cables para </a:t>
            </a:r>
            <a:r>
              <a:rPr lang="en-US" dirty="0" err="1">
                <a:latin typeface="Book Antiqua" panose="02040602050305030304" pitchFamily="18" charset="0"/>
              </a:rPr>
              <a:t>este</a:t>
            </a:r>
            <a:r>
              <a:rPr lang="en-US" dirty="0">
                <a:latin typeface="Book Antiqua" panose="02040602050305030304" pitchFamily="18" charset="0"/>
              </a:rPr>
              <a:t> </a:t>
            </a:r>
            <a:r>
              <a:rPr lang="en-US" dirty="0" err="1">
                <a:latin typeface="Book Antiqua" panose="02040602050305030304" pitchFamily="18" charset="0"/>
              </a:rPr>
              <a:t>caso</a:t>
            </a:r>
            <a:r>
              <a:rPr lang="en-US" dirty="0">
                <a:latin typeface="Book Antiqua" panose="02040602050305030304" pitchFamily="18" charset="0"/>
              </a:rPr>
              <a:t> </a:t>
            </a:r>
            <a:r>
              <a:rPr lang="en-US" dirty="0" err="1" smtClean="0">
                <a:latin typeface="Book Antiqua" panose="02040602050305030304" pitchFamily="18" charset="0"/>
              </a:rPr>
              <a:t>están</a:t>
            </a:r>
            <a:r>
              <a:rPr lang="en-US" dirty="0" smtClean="0">
                <a:latin typeface="Book Antiqua" panose="02040602050305030304" pitchFamily="18" charset="0"/>
              </a:rPr>
              <a:t> </a:t>
            </a:r>
            <a:r>
              <a:rPr lang="en-US" dirty="0" err="1" smtClean="0">
                <a:latin typeface="Book Antiqua" panose="02040602050305030304" pitchFamily="18" charset="0"/>
              </a:rPr>
              <a:t>llenando</a:t>
            </a:r>
            <a:r>
              <a:rPr lang="en-US" dirty="0" smtClean="0">
                <a:latin typeface="Book Antiqua" panose="02040602050305030304" pitchFamily="18" charset="0"/>
              </a:rPr>
              <a:t> el Conduit </a:t>
            </a:r>
            <a:r>
              <a:rPr lang="en-US" dirty="0" err="1" smtClean="0">
                <a:latin typeface="Book Antiqua" panose="02040602050305030304" pitchFamily="18" charset="0"/>
              </a:rPr>
              <a:t>en</a:t>
            </a:r>
            <a:r>
              <a:rPr lang="en-US" dirty="0" smtClean="0">
                <a:latin typeface="Book Antiqua" panose="02040602050305030304" pitchFamily="18" charset="0"/>
              </a:rPr>
              <a:t> un 40%.</a:t>
            </a:r>
            <a:endParaRPr lang="es-EC" dirty="0"/>
          </a:p>
        </p:txBody>
      </p:sp>
    </p:spTree>
    <p:extLst>
      <p:ext uri="{BB962C8B-B14F-4D97-AF65-F5344CB8AC3E}">
        <p14:creationId xmlns:p14="http://schemas.microsoft.com/office/powerpoint/2010/main" val="1181679560"/>
      </p:ext>
    </p:extLst>
  </p:cSld>
  <p:clrMapOvr>
    <a:masterClrMapping/>
  </p:clrMapOvr>
  <p:transition spd="med">
    <p:pull dir="rd"/>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20554"/>
            <a:ext cx="7344816" cy="338554"/>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smtClean="0">
                <a:latin typeface="Book Antiqua" panose="02040602050305030304" pitchFamily="18" charset="0"/>
              </a:rPr>
              <a:t>rutas</a:t>
            </a:r>
            <a:r>
              <a:rPr lang="en-US" sz="1600" b="1" dirty="0" smtClean="0">
                <a:latin typeface="Book Antiqua" panose="02040602050305030304" pitchFamily="18" charset="0"/>
              </a:rPr>
              <a:t> – </a:t>
            </a:r>
            <a:r>
              <a:rPr lang="en-US" sz="1600" b="1" dirty="0" err="1" smtClean="0">
                <a:latin typeface="Book Antiqua" panose="02040602050305030304" pitchFamily="18" charset="0"/>
              </a:rPr>
              <a:t>Bandejas</a:t>
            </a:r>
            <a:r>
              <a:rPr lang="en-US" sz="1600" b="1" dirty="0" smtClean="0">
                <a:latin typeface="Book Antiqua" panose="02040602050305030304" pitchFamily="18" charset="0"/>
              </a:rPr>
              <a:t> de control</a:t>
            </a:r>
            <a:endParaRPr lang="en-US" sz="1600" b="1" dirty="0">
              <a:latin typeface="Book Antiqua" panose="02040602050305030304" pitchFamily="18" charset="0"/>
            </a:endParaRPr>
          </a:p>
        </p:txBody>
      </p:sp>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628800"/>
            <a:ext cx="747269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4365104"/>
            <a:ext cx="2232248" cy="2172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5106227"/>
            <a:ext cx="2291646" cy="143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1679560"/>
      </p:ext>
    </p:extLst>
  </p:cSld>
  <p:clrMapOvr>
    <a:masterClrMapping/>
  </p:clrMapOvr>
  <p:transition spd="med">
    <p:pull dir="rd"/>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20554"/>
            <a:ext cx="7344816" cy="338554"/>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a:latin typeface="Book Antiqua" panose="02040602050305030304" pitchFamily="18" charset="0"/>
              </a:rPr>
              <a:t>rutas</a:t>
            </a:r>
            <a:r>
              <a:rPr lang="en-US" sz="1600" b="1" dirty="0">
                <a:latin typeface="Book Antiqua" panose="02040602050305030304" pitchFamily="18" charset="0"/>
              </a:rPr>
              <a:t> – </a:t>
            </a:r>
            <a:r>
              <a:rPr lang="en-US" sz="1600" b="1" dirty="0" err="1">
                <a:latin typeface="Book Antiqua" panose="02040602050305030304" pitchFamily="18" charset="0"/>
              </a:rPr>
              <a:t>Bandejas</a:t>
            </a:r>
            <a:r>
              <a:rPr lang="en-US" sz="1600" b="1" dirty="0">
                <a:latin typeface="Book Antiqua" panose="02040602050305030304" pitchFamily="18" charset="0"/>
              </a:rPr>
              <a:t> </a:t>
            </a:r>
            <a:r>
              <a:rPr lang="en-US" sz="1600" b="1" dirty="0" err="1" smtClean="0">
                <a:latin typeface="Book Antiqua" panose="02040602050305030304" pitchFamily="18" charset="0"/>
              </a:rPr>
              <a:t>eléctricas</a:t>
            </a:r>
            <a:endParaRPr lang="en-US" sz="1600" b="1" dirty="0">
              <a:latin typeface="Book Antiqua" panose="02040602050305030304" pitchFamily="18" charset="0"/>
            </a:endParaRPr>
          </a:p>
        </p:txBody>
      </p:sp>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556792"/>
            <a:ext cx="7488832" cy="3759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5375568"/>
            <a:ext cx="1872208" cy="122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5375568"/>
            <a:ext cx="1841788" cy="122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1679560"/>
      </p:ext>
    </p:extLst>
  </p:cSld>
  <p:clrMapOvr>
    <a:masterClrMapping/>
  </p:clrMapOvr>
  <p:transition spd="med">
    <p:pull dir="rd"/>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187624" y="1220554"/>
            <a:ext cx="4320480" cy="2062103"/>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smtClean="0">
                <a:latin typeface="Book Antiqua" panose="02040602050305030304" pitchFamily="18" charset="0"/>
              </a:rPr>
              <a:t>sistema</a:t>
            </a:r>
            <a:r>
              <a:rPr lang="en-US" sz="1600" b="1" dirty="0" smtClean="0">
                <a:latin typeface="Book Antiqua" panose="02040602050305030304" pitchFamily="18" charset="0"/>
              </a:rPr>
              <a:t> de </a:t>
            </a:r>
            <a:r>
              <a:rPr lang="en-US" sz="1600" b="1" dirty="0" err="1" smtClean="0">
                <a:latin typeface="Book Antiqua" panose="02040602050305030304" pitchFamily="18" charset="0"/>
              </a:rPr>
              <a:t>puesta</a:t>
            </a:r>
            <a:r>
              <a:rPr lang="en-US" sz="1600" b="1" dirty="0" smtClean="0">
                <a:latin typeface="Book Antiqua" panose="02040602050305030304" pitchFamily="18" charset="0"/>
              </a:rPr>
              <a:t> a </a:t>
            </a:r>
            <a:r>
              <a:rPr lang="en-US" sz="1600" b="1" dirty="0" err="1" smtClean="0">
                <a:latin typeface="Book Antiqua" panose="02040602050305030304" pitchFamily="18" charset="0"/>
              </a:rPr>
              <a:t>tierra</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r>
              <a:rPr lang="es-EC" sz="1600" dirty="0">
                <a:latin typeface="Book Antiqua" panose="02040602050305030304" pitchFamily="18" charset="0"/>
              </a:rPr>
              <a:t>Los sistemas de tierra para </a:t>
            </a:r>
            <a:r>
              <a:rPr lang="es-EC" sz="1600" dirty="0" smtClean="0">
                <a:latin typeface="Book Antiqua" panose="02040602050305030304" pitchFamily="18" charset="0"/>
              </a:rPr>
              <a:t>un PCR Contenerizado </a:t>
            </a:r>
            <a:r>
              <a:rPr lang="es-EC" sz="1600" dirty="0">
                <a:latin typeface="Book Antiqua" panose="02040602050305030304" pitchFamily="18" charset="0"/>
              </a:rPr>
              <a:t>se enmarcan dentro de las regulaciones dadas por NEC Art. 250 y 392, ASTM B8, NEMA CC-1, IEEE 80, ANSI C76.1, IEEE 32.</a:t>
            </a:r>
          </a:p>
          <a:p>
            <a:pPr algn="just"/>
            <a:endParaRPr lang="en-US" sz="1600" b="1" dirty="0">
              <a:latin typeface="Book Antiqua" panose="02040602050305030304" pitchFamily="18" charset="0"/>
            </a:endParaRPr>
          </a:p>
        </p:txBody>
      </p:sp>
      <p:pic>
        <p:nvPicPr>
          <p:cNvPr id="921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700808"/>
            <a:ext cx="2918012" cy="4711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150" y="2996952"/>
            <a:ext cx="3886200"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0511" y="4307422"/>
            <a:ext cx="390525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97" y="5470675"/>
            <a:ext cx="1971133" cy="941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1679560"/>
      </p:ext>
    </p:extLst>
  </p:cSld>
  <p:clrMapOvr>
    <a:masterClrMapping/>
  </p:clrMapOvr>
  <p:transition spd="med">
    <p:pull dir="rd"/>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5004048" y="487705"/>
            <a:ext cx="3888432"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BÁSICA</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20554"/>
            <a:ext cx="7344816" cy="338554"/>
          </a:xfrm>
          <a:prstGeom prst="rect">
            <a:avLst/>
          </a:prstGeom>
          <a:noFill/>
        </p:spPr>
        <p:txBody>
          <a:bodyPr wrap="square" rtlCol="0">
            <a:spAutoFit/>
          </a:bodyPr>
          <a:lstStyle/>
          <a:p>
            <a:pPr algn="just"/>
            <a:r>
              <a:rPr lang="en-US" sz="1600" b="1" dirty="0">
                <a:latin typeface="Book Antiqua" panose="02040602050305030304" pitchFamily="18" charset="0"/>
              </a:rPr>
              <a:t>Especificación de </a:t>
            </a:r>
            <a:r>
              <a:rPr lang="en-US" sz="1600" b="1" dirty="0" err="1" smtClean="0">
                <a:latin typeface="Book Antiqua" panose="02040602050305030304" pitchFamily="18" charset="0"/>
              </a:rPr>
              <a:t>sistema</a:t>
            </a:r>
            <a:r>
              <a:rPr lang="en-US" sz="1600" b="1" dirty="0" smtClean="0">
                <a:latin typeface="Book Antiqua" panose="02040602050305030304" pitchFamily="18" charset="0"/>
              </a:rPr>
              <a:t> de </a:t>
            </a:r>
            <a:r>
              <a:rPr lang="en-US" sz="1600" b="1" dirty="0" err="1" smtClean="0">
                <a:latin typeface="Book Antiqua" panose="02040602050305030304" pitchFamily="18" charset="0"/>
              </a:rPr>
              <a:t>puesta</a:t>
            </a:r>
            <a:r>
              <a:rPr lang="en-US" sz="1600" b="1" dirty="0" smtClean="0">
                <a:latin typeface="Book Antiqua" panose="02040602050305030304" pitchFamily="18" charset="0"/>
              </a:rPr>
              <a:t> a </a:t>
            </a:r>
            <a:r>
              <a:rPr lang="en-US" sz="1600" b="1" dirty="0" err="1" smtClean="0">
                <a:latin typeface="Book Antiqua" panose="02040602050305030304" pitchFamily="18" charset="0"/>
              </a:rPr>
              <a:t>tierra</a:t>
            </a:r>
            <a:endParaRPr lang="en-US" sz="1600" b="1" dirty="0">
              <a:latin typeface="Book Antiqua" panose="02040602050305030304" pitchFamily="18" charset="0"/>
            </a:endParaRPr>
          </a:p>
        </p:txBody>
      </p:sp>
      <p:pic>
        <p:nvPicPr>
          <p:cNvPr id="911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628800"/>
            <a:ext cx="7416824" cy="334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4725144"/>
            <a:ext cx="3433961" cy="1826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1679560"/>
      </p:ext>
    </p:extLst>
  </p:cSld>
  <p:clrMapOvr>
    <a:masterClrMapping/>
  </p:clrMapOvr>
  <p:transition spd="med">
    <p:pull dir="rd"/>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0413" t="20430" r="16141" b="15311"/>
          <a:stretch>
            <a:fillRect/>
          </a:stretch>
        </p:blipFill>
        <p:spPr bwMode="auto">
          <a:xfrm>
            <a:off x="251520" y="140229"/>
            <a:ext cx="8640960" cy="6493161"/>
          </a:xfrm>
          <a:prstGeom prst="rect">
            <a:avLst/>
          </a:prstGeom>
          <a:noFill/>
          <a:ln w="9525">
            <a:noFill/>
            <a:miter lim="800000"/>
            <a:headEnd/>
            <a:tailEnd/>
          </a:ln>
        </p:spPr>
      </p:pic>
      <p:sp>
        <p:nvSpPr>
          <p:cNvPr id="3" name="2 CuadroTexto"/>
          <p:cNvSpPr txBox="1"/>
          <p:nvPr/>
        </p:nvSpPr>
        <p:spPr>
          <a:xfrm>
            <a:off x="4572000" y="487705"/>
            <a:ext cx="4320480" cy="276999"/>
          </a:xfrm>
          <a:prstGeom prst="rect">
            <a:avLst/>
          </a:prstGeom>
          <a:noFill/>
        </p:spPr>
        <p:txBody>
          <a:bodyPr wrap="square" rtlCol="0">
            <a:spAutoFit/>
          </a:bodyPr>
          <a:lstStyle/>
          <a:p>
            <a:pPr algn="ctr"/>
            <a:r>
              <a:rPr lang="en-US" sz="1200" b="1" dirty="0" smtClean="0">
                <a:latin typeface="Book Antiqua" panose="02040602050305030304" pitchFamily="18" charset="0"/>
                <a:cs typeface="Times New Roman" panose="02020603050405020304" pitchFamily="18" charset="0"/>
              </a:rPr>
              <a:t>PCR CONTENERIZADO – INGENIERÍA DE DETALLE</a:t>
            </a:r>
            <a:endParaRPr lang="es-EC" sz="1200" b="1" dirty="0">
              <a:latin typeface="Book Antiqua" panose="02040602050305030304" pitchFamily="18" charset="0"/>
              <a:cs typeface="Times New Roman" panose="02020603050405020304" pitchFamily="18" charset="0"/>
            </a:endParaRPr>
          </a:p>
        </p:txBody>
      </p:sp>
      <p:sp>
        <p:nvSpPr>
          <p:cNvPr id="15" name="14 CuadroTexto"/>
          <p:cNvSpPr txBox="1"/>
          <p:nvPr/>
        </p:nvSpPr>
        <p:spPr>
          <a:xfrm>
            <a:off x="1331640" y="1246108"/>
            <a:ext cx="7344816" cy="3046988"/>
          </a:xfrm>
          <a:prstGeom prst="rect">
            <a:avLst/>
          </a:prstGeom>
          <a:noFill/>
        </p:spPr>
        <p:txBody>
          <a:bodyPr wrap="square" rtlCol="0">
            <a:spAutoFit/>
          </a:bodyPr>
          <a:lstStyle/>
          <a:p>
            <a:pPr algn="just"/>
            <a:r>
              <a:rPr lang="en-US" sz="1600" b="1" dirty="0" err="1" smtClean="0">
                <a:latin typeface="Book Antiqua" panose="02040602050305030304" pitchFamily="18" charset="0"/>
              </a:rPr>
              <a:t>Ingeniería</a:t>
            </a:r>
            <a:r>
              <a:rPr lang="en-US" sz="1600" b="1" dirty="0" smtClean="0">
                <a:latin typeface="Book Antiqua" panose="02040602050305030304" pitchFamily="18" charset="0"/>
              </a:rPr>
              <a:t> de </a:t>
            </a:r>
            <a:r>
              <a:rPr lang="en-US" sz="1600" b="1" dirty="0" err="1" smtClean="0">
                <a:latin typeface="Book Antiqua" panose="02040602050305030304" pitchFamily="18" charset="0"/>
              </a:rPr>
              <a:t>detalle</a:t>
            </a:r>
            <a:endParaRPr lang="en-US" sz="1600" b="1" dirty="0" smtClean="0">
              <a:latin typeface="Book Antiqua" panose="02040602050305030304" pitchFamily="18" charset="0"/>
            </a:endParaRPr>
          </a:p>
          <a:p>
            <a:pPr algn="just"/>
            <a:endParaRPr lang="en-US" sz="1600" b="1" dirty="0">
              <a:latin typeface="Book Antiqua" panose="02040602050305030304" pitchFamily="18" charset="0"/>
            </a:endParaRPr>
          </a:p>
          <a:p>
            <a:pPr algn="just"/>
            <a:r>
              <a:rPr lang="es-EC" sz="1600" dirty="0">
                <a:latin typeface="Book Antiqua" panose="02040602050305030304" pitchFamily="18" charset="0"/>
              </a:rPr>
              <a:t>El desarrollo de la ingeniería conceptual y básica permiten definir las especificaciones y real alcance de todos los componentes del PCR Contenerizado, en función de ello se genera documentos de ingeniería concluyentes, como </a:t>
            </a:r>
            <a:r>
              <a:rPr lang="es-EC" sz="1600" dirty="0" smtClean="0">
                <a:latin typeface="Book Antiqua" panose="02040602050305030304" pitchFamily="18" charset="0"/>
              </a:rPr>
              <a:t>son:</a:t>
            </a:r>
          </a:p>
          <a:p>
            <a:pPr algn="just"/>
            <a:endParaRPr lang="es-EC" sz="1600" dirty="0">
              <a:latin typeface="Book Antiqua" panose="02040602050305030304" pitchFamily="18" charset="0"/>
            </a:endParaRPr>
          </a:p>
          <a:p>
            <a:pPr marL="285750" indent="-285750" algn="just">
              <a:buFont typeface="Arial" panose="020B0604020202020204" pitchFamily="34" charset="0"/>
              <a:buChar char="•"/>
            </a:pPr>
            <a:r>
              <a:rPr lang="es-EC" sz="1600" dirty="0" smtClean="0">
                <a:latin typeface="Book Antiqua" panose="02040602050305030304" pitchFamily="18" charset="0"/>
              </a:rPr>
              <a:t>Hojas técnicas</a:t>
            </a:r>
          </a:p>
          <a:p>
            <a:pPr marL="285750" indent="-285750" algn="just">
              <a:buFont typeface="Arial" panose="020B0604020202020204" pitchFamily="34" charset="0"/>
              <a:buChar char="•"/>
            </a:pPr>
            <a:r>
              <a:rPr lang="es-EC" sz="1600" dirty="0">
                <a:latin typeface="Book Antiqua" panose="02040602050305030304" pitchFamily="18" charset="0"/>
              </a:rPr>
              <a:t>P</a:t>
            </a:r>
            <a:r>
              <a:rPr lang="es-EC" sz="1600" dirty="0" smtClean="0">
                <a:latin typeface="Book Antiqua" panose="02040602050305030304" pitchFamily="18" charset="0"/>
              </a:rPr>
              <a:t>lanos </a:t>
            </a:r>
            <a:r>
              <a:rPr lang="es-EC" sz="1600" dirty="0">
                <a:latin typeface="Book Antiqua" panose="02040602050305030304" pitchFamily="18" charset="0"/>
              </a:rPr>
              <a:t>de </a:t>
            </a:r>
            <a:r>
              <a:rPr lang="es-EC" sz="1600" dirty="0" smtClean="0">
                <a:latin typeface="Book Antiqua" panose="02040602050305030304" pitchFamily="18" charset="0"/>
              </a:rPr>
              <a:t>detalles de montaje y </a:t>
            </a:r>
            <a:r>
              <a:rPr lang="es-EC" sz="1600" dirty="0" err="1" smtClean="0">
                <a:latin typeface="Book Antiqua" panose="02040602050305030304" pitchFamily="18" charset="0"/>
              </a:rPr>
              <a:t>layouts</a:t>
            </a:r>
            <a:endParaRPr lang="es-EC" sz="1600" dirty="0">
              <a:latin typeface="Book Antiqua" panose="02040602050305030304" pitchFamily="18" charset="0"/>
            </a:endParaRPr>
          </a:p>
          <a:p>
            <a:pPr marL="285750" indent="-285750" algn="just">
              <a:buFont typeface="Arial" panose="020B0604020202020204" pitchFamily="34" charset="0"/>
              <a:buChar char="•"/>
            </a:pPr>
            <a:r>
              <a:rPr lang="es-EC" sz="1600" dirty="0" smtClean="0">
                <a:latin typeface="Book Antiqua" panose="02040602050305030304" pitchFamily="18" charset="0"/>
              </a:rPr>
              <a:t>Listas </a:t>
            </a:r>
            <a:r>
              <a:rPr lang="es-EC" sz="1600" dirty="0">
                <a:latin typeface="Book Antiqua" panose="02040602050305030304" pitchFamily="18" charset="0"/>
              </a:rPr>
              <a:t>de </a:t>
            </a:r>
            <a:r>
              <a:rPr lang="es-EC" sz="1600" dirty="0" smtClean="0">
                <a:latin typeface="Book Antiqua" panose="02040602050305030304" pitchFamily="18" charset="0"/>
              </a:rPr>
              <a:t>materiales</a:t>
            </a:r>
            <a:endParaRPr lang="es-EC" sz="1600" dirty="0">
              <a:latin typeface="Book Antiqua" panose="02040602050305030304" pitchFamily="18" charset="0"/>
            </a:endParaRPr>
          </a:p>
          <a:p>
            <a:pPr algn="just"/>
            <a:endParaRPr lang="en-US" sz="1600" b="1" dirty="0" smtClean="0">
              <a:latin typeface="Book Antiqua" panose="02040602050305030304" pitchFamily="18" charset="0"/>
            </a:endParaRPr>
          </a:p>
          <a:p>
            <a:pPr algn="just"/>
            <a:r>
              <a:rPr lang="en-US" sz="1600" dirty="0" smtClean="0">
                <a:latin typeface="Book Antiqua" panose="02040602050305030304" pitchFamily="18" charset="0"/>
              </a:rPr>
              <a:t>Se </a:t>
            </a:r>
            <a:r>
              <a:rPr lang="en-US" sz="1600" dirty="0" err="1" smtClean="0">
                <a:latin typeface="Book Antiqua" panose="02040602050305030304" pitchFamily="18" charset="0"/>
              </a:rPr>
              <a:t>muestra</a:t>
            </a:r>
            <a:r>
              <a:rPr lang="en-US" sz="1600" dirty="0" smtClean="0">
                <a:latin typeface="Book Antiqua" panose="02040602050305030304" pitchFamily="18" charset="0"/>
              </a:rPr>
              <a:t> un </a:t>
            </a:r>
            <a:r>
              <a:rPr lang="en-US" sz="1600" dirty="0" err="1" smtClean="0">
                <a:latin typeface="Book Antiqua" panose="02040602050305030304" pitchFamily="18" charset="0"/>
              </a:rPr>
              <a:t>ejemplo</a:t>
            </a:r>
            <a:r>
              <a:rPr lang="en-US" sz="1600" dirty="0" smtClean="0">
                <a:latin typeface="Book Antiqua" panose="02040602050305030304" pitchFamily="18" charset="0"/>
              </a:rPr>
              <a:t> de </a:t>
            </a:r>
            <a:r>
              <a:rPr lang="en-US" sz="1600" dirty="0" err="1" smtClean="0">
                <a:latin typeface="Book Antiqua" panose="02040602050305030304" pitchFamily="18" charset="0"/>
              </a:rPr>
              <a:t>cada</a:t>
            </a:r>
            <a:r>
              <a:rPr lang="en-US" sz="1600" dirty="0" smtClean="0">
                <a:latin typeface="Book Antiqua" panose="02040602050305030304" pitchFamily="18" charset="0"/>
              </a:rPr>
              <a:t> </a:t>
            </a:r>
            <a:r>
              <a:rPr lang="en-US" sz="1600" dirty="0" err="1" smtClean="0">
                <a:latin typeface="Book Antiqua" panose="02040602050305030304" pitchFamily="18" charset="0"/>
              </a:rPr>
              <a:t>uno</a:t>
            </a:r>
            <a:r>
              <a:rPr lang="en-US" sz="1600" dirty="0" smtClean="0">
                <a:latin typeface="Book Antiqua" panose="02040602050305030304" pitchFamily="18" charset="0"/>
              </a:rPr>
              <a:t> de los </a:t>
            </a:r>
            <a:r>
              <a:rPr lang="en-US" sz="1600" dirty="0" err="1" smtClean="0">
                <a:latin typeface="Book Antiqua" panose="02040602050305030304" pitchFamily="18" charset="0"/>
              </a:rPr>
              <a:t>tipos</a:t>
            </a:r>
            <a:r>
              <a:rPr lang="en-US" sz="1600" dirty="0" smtClean="0">
                <a:latin typeface="Book Antiqua" panose="02040602050305030304" pitchFamily="18" charset="0"/>
              </a:rPr>
              <a:t> de </a:t>
            </a:r>
            <a:r>
              <a:rPr lang="en-US" sz="1600" dirty="0" err="1" smtClean="0">
                <a:latin typeface="Book Antiqua" panose="02040602050305030304" pitchFamily="18" charset="0"/>
              </a:rPr>
              <a:t>documento</a:t>
            </a:r>
            <a:r>
              <a:rPr lang="en-US" sz="1600" dirty="0" smtClean="0">
                <a:latin typeface="Book Antiqua" panose="02040602050305030304" pitchFamily="18" charset="0"/>
              </a:rPr>
              <a:t> </a:t>
            </a:r>
            <a:r>
              <a:rPr lang="en-US" sz="1600" dirty="0" err="1" smtClean="0">
                <a:latin typeface="Book Antiqua" panose="02040602050305030304" pitchFamily="18" charset="0"/>
              </a:rPr>
              <a:t>generado</a:t>
            </a:r>
            <a:r>
              <a:rPr lang="en-US" sz="1600" dirty="0" smtClean="0">
                <a:latin typeface="Book Antiqua" panose="02040602050305030304" pitchFamily="18" charset="0"/>
              </a:rPr>
              <a:t>.</a:t>
            </a:r>
            <a:endParaRPr lang="en-US" sz="1600" dirty="0">
              <a:latin typeface="Book Antiqua" panose="02040602050305030304" pitchFamily="18" charset="0"/>
            </a:endParaRPr>
          </a:p>
        </p:txBody>
      </p:sp>
    </p:spTree>
    <p:extLst>
      <p:ext uri="{BB962C8B-B14F-4D97-AF65-F5344CB8AC3E}">
        <p14:creationId xmlns:p14="http://schemas.microsoft.com/office/powerpoint/2010/main" val="1181679560"/>
      </p:ext>
    </p:extLst>
  </p:cSld>
  <p:clrMapOvr>
    <a:masterClrMapping/>
  </p:clrMapOvr>
  <p:transition spd="med">
    <p:pull dir="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7430</TotalTime>
  <Words>6475</Words>
  <Application>Microsoft Office PowerPoint</Application>
  <PresentationFormat>Presentación en pantalla (4:3)</PresentationFormat>
  <Paragraphs>1593</Paragraphs>
  <Slides>110</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110</vt:i4>
      </vt:variant>
    </vt:vector>
  </HeadingPairs>
  <TitlesOfParts>
    <vt:vector size="112" baseType="lpstr">
      <vt:lpstr>Aspect</vt:lpstr>
      <vt:lpstr>Imagen de mapa de bits</vt:lpstr>
      <vt:lpstr>Ingeniería conceptual, básica y de detalle de una Sala De Control Eléctrico Contenerizada para suministro de energía en baja y media tensión en plataformas de operación petrolera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ÁREAS CLASIFICADAS</dc:title>
  <dc:creator>Angelica Chicaiza</dc:creator>
  <cp:lastModifiedBy>Homero Espinel</cp:lastModifiedBy>
  <cp:revision>493</cp:revision>
  <dcterms:created xsi:type="dcterms:W3CDTF">2010-04-25T13:58:00Z</dcterms:created>
  <dcterms:modified xsi:type="dcterms:W3CDTF">2015-02-10T13:44:42Z</dcterms:modified>
</cp:coreProperties>
</file>