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6" r:id="rId2"/>
    <p:sldId id="257" r:id="rId3"/>
    <p:sldId id="258" r:id="rId4"/>
    <p:sldId id="260" r:id="rId5"/>
    <p:sldId id="261" r:id="rId6"/>
    <p:sldId id="262" r:id="rId7"/>
    <p:sldId id="263" r:id="rId8"/>
    <p:sldId id="264" r:id="rId9"/>
    <p:sldId id="266" r:id="rId10"/>
    <p:sldId id="267" r:id="rId11"/>
    <p:sldId id="268" r:id="rId12"/>
    <p:sldId id="269" r:id="rId13"/>
    <p:sldId id="270" r:id="rId14"/>
    <p:sldId id="271" r:id="rId15"/>
    <p:sldId id="289" r:id="rId16"/>
    <p:sldId id="290" r:id="rId17"/>
    <p:sldId id="292"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91" r:id="rId35"/>
    <p:sldId id="288" r:id="rId36"/>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autoAdjust="0"/>
    <p:restoredTop sz="94660"/>
  </p:normalViewPr>
  <p:slideViewPr>
    <p:cSldViewPr snapToGrid="0">
      <p:cViewPr varScale="1">
        <p:scale>
          <a:sx n="92" d="100"/>
          <a:sy n="92" d="100"/>
        </p:scale>
        <p:origin x="46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E1CF775-4559-4B21-8F4E-F0B3C4A5FD0C}" type="datetimeFigureOut">
              <a:rPr lang="es-EC" smtClean="0"/>
              <a:t>18/01/2015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35BF3A2-D315-43E4-B0B7-542092AE1CFB}" type="slidenum">
              <a:rPr lang="es-EC" smtClean="0"/>
              <a:t>‹Nº›</a:t>
            </a:fld>
            <a:endParaRPr lang="es-EC"/>
          </a:p>
        </p:txBody>
      </p:sp>
    </p:spTree>
    <p:extLst>
      <p:ext uri="{BB962C8B-B14F-4D97-AF65-F5344CB8AC3E}">
        <p14:creationId xmlns:p14="http://schemas.microsoft.com/office/powerpoint/2010/main" val="1950766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E1CF775-4559-4B21-8F4E-F0B3C4A5FD0C}" type="datetimeFigureOut">
              <a:rPr lang="es-EC" smtClean="0"/>
              <a:t>18/01/2015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35BF3A2-D315-43E4-B0B7-542092AE1CFB}" type="slidenum">
              <a:rPr lang="es-EC" smtClean="0"/>
              <a:t>‹Nº›</a:t>
            </a:fld>
            <a:endParaRPr lang="es-EC"/>
          </a:p>
        </p:txBody>
      </p:sp>
    </p:spTree>
    <p:extLst>
      <p:ext uri="{BB962C8B-B14F-4D97-AF65-F5344CB8AC3E}">
        <p14:creationId xmlns:p14="http://schemas.microsoft.com/office/powerpoint/2010/main" val="3354960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E1CF775-4559-4B21-8F4E-F0B3C4A5FD0C}" type="datetimeFigureOut">
              <a:rPr lang="es-EC" smtClean="0"/>
              <a:t>18/01/2015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35BF3A2-D315-43E4-B0B7-542092AE1CFB}" type="slidenum">
              <a:rPr lang="es-EC" smtClean="0"/>
              <a:t>‹Nº›</a:t>
            </a:fld>
            <a:endParaRPr lang="es-EC"/>
          </a:p>
        </p:txBody>
      </p:sp>
    </p:spTree>
    <p:extLst>
      <p:ext uri="{BB962C8B-B14F-4D97-AF65-F5344CB8AC3E}">
        <p14:creationId xmlns:p14="http://schemas.microsoft.com/office/powerpoint/2010/main" val="1837536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E1CF775-4559-4B21-8F4E-F0B3C4A5FD0C}" type="datetimeFigureOut">
              <a:rPr lang="es-EC" smtClean="0"/>
              <a:t>18/01/2015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35BF3A2-D315-43E4-B0B7-542092AE1CFB}" type="slidenum">
              <a:rPr lang="es-EC" smtClean="0"/>
              <a:t>‹Nº›</a:t>
            </a:fld>
            <a:endParaRPr lang="es-EC"/>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87060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E1CF775-4559-4B21-8F4E-F0B3C4A5FD0C}" type="datetimeFigureOut">
              <a:rPr lang="es-EC" smtClean="0"/>
              <a:t>18/01/2015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35BF3A2-D315-43E4-B0B7-542092AE1CFB}" type="slidenum">
              <a:rPr lang="es-EC" smtClean="0"/>
              <a:t>‹Nº›</a:t>
            </a:fld>
            <a:endParaRPr lang="es-EC"/>
          </a:p>
        </p:txBody>
      </p:sp>
    </p:spTree>
    <p:extLst>
      <p:ext uri="{BB962C8B-B14F-4D97-AF65-F5344CB8AC3E}">
        <p14:creationId xmlns:p14="http://schemas.microsoft.com/office/powerpoint/2010/main" val="892216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E1CF775-4559-4B21-8F4E-F0B3C4A5FD0C}" type="datetimeFigureOut">
              <a:rPr lang="es-EC" smtClean="0"/>
              <a:t>18/01/2015</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35BF3A2-D315-43E4-B0B7-542092AE1CFB}" type="slidenum">
              <a:rPr lang="es-EC" smtClean="0"/>
              <a:t>‹Nº›</a:t>
            </a:fld>
            <a:endParaRPr lang="es-EC"/>
          </a:p>
        </p:txBody>
      </p:sp>
    </p:spTree>
    <p:extLst>
      <p:ext uri="{BB962C8B-B14F-4D97-AF65-F5344CB8AC3E}">
        <p14:creationId xmlns:p14="http://schemas.microsoft.com/office/powerpoint/2010/main" val="818603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E1CF775-4559-4B21-8F4E-F0B3C4A5FD0C}" type="datetimeFigureOut">
              <a:rPr lang="es-EC" smtClean="0"/>
              <a:t>18/01/2015</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35BF3A2-D315-43E4-B0B7-542092AE1CFB}" type="slidenum">
              <a:rPr lang="es-EC" smtClean="0"/>
              <a:t>‹Nº›</a:t>
            </a:fld>
            <a:endParaRPr lang="es-EC"/>
          </a:p>
        </p:txBody>
      </p:sp>
    </p:spTree>
    <p:extLst>
      <p:ext uri="{BB962C8B-B14F-4D97-AF65-F5344CB8AC3E}">
        <p14:creationId xmlns:p14="http://schemas.microsoft.com/office/powerpoint/2010/main" val="2650884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E1CF775-4559-4B21-8F4E-F0B3C4A5FD0C}" type="datetimeFigureOut">
              <a:rPr lang="es-EC" smtClean="0"/>
              <a:t>18/01/2015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35BF3A2-D315-43E4-B0B7-542092AE1CFB}" type="slidenum">
              <a:rPr lang="es-EC" smtClean="0"/>
              <a:t>‹Nº›</a:t>
            </a:fld>
            <a:endParaRPr lang="es-EC"/>
          </a:p>
        </p:txBody>
      </p:sp>
    </p:spTree>
    <p:extLst>
      <p:ext uri="{BB962C8B-B14F-4D97-AF65-F5344CB8AC3E}">
        <p14:creationId xmlns:p14="http://schemas.microsoft.com/office/powerpoint/2010/main" val="772963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E1CF775-4559-4B21-8F4E-F0B3C4A5FD0C}" type="datetimeFigureOut">
              <a:rPr lang="es-EC" smtClean="0"/>
              <a:t>18/01/2015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35BF3A2-D315-43E4-B0B7-542092AE1CFB}" type="slidenum">
              <a:rPr lang="es-EC" smtClean="0"/>
              <a:t>‹Nº›</a:t>
            </a:fld>
            <a:endParaRPr lang="es-EC"/>
          </a:p>
        </p:txBody>
      </p:sp>
    </p:spTree>
    <p:extLst>
      <p:ext uri="{BB962C8B-B14F-4D97-AF65-F5344CB8AC3E}">
        <p14:creationId xmlns:p14="http://schemas.microsoft.com/office/powerpoint/2010/main" val="3488851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CE1CF775-4559-4B21-8F4E-F0B3C4A5FD0C}" type="datetimeFigureOut">
              <a:rPr lang="es-EC" smtClean="0"/>
              <a:t>18/01/2015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35BF3A2-D315-43E4-B0B7-542092AE1CFB}" type="slidenum">
              <a:rPr lang="es-EC" smtClean="0"/>
              <a:t>‹Nº›</a:t>
            </a:fld>
            <a:endParaRPr lang="es-EC"/>
          </a:p>
        </p:txBody>
      </p:sp>
    </p:spTree>
    <p:extLst>
      <p:ext uri="{BB962C8B-B14F-4D97-AF65-F5344CB8AC3E}">
        <p14:creationId xmlns:p14="http://schemas.microsoft.com/office/powerpoint/2010/main" val="398805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E1CF775-4559-4B21-8F4E-F0B3C4A5FD0C}" type="datetimeFigureOut">
              <a:rPr lang="es-EC" smtClean="0"/>
              <a:t>18/01/2015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35BF3A2-D315-43E4-B0B7-542092AE1CFB}" type="slidenum">
              <a:rPr lang="es-EC" smtClean="0"/>
              <a:t>‹Nº›</a:t>
            </a:fld>
            <a:endParaRPr lang="es-EC"/>
          </a:p>
        </p:txBody>
      </p:sp>
    </p:spTree>
    <p:extLst>
      <p:ext uri="{BB962C8B-B14F-4D97-AF65-F5344CB8AC3E}">
        <p14:creationId xmlns:p14="http://schemas.microsoft.com/office/powerpoint/2010/main" val="1634207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E1CF775-4559-4B21-8F4E-F0B3C4A5FD0C}" type="datetimeFigureOut">
              <a:rPr lang="es-EC" smtClean="0"/>
              <a:t>18/01/2015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35BF3A2-D315-43E4-B0B7-542092AE1CFB}" type="slidenum">
              <a:rPr lang="es-EC" smtClean="0"/>
              <a:t>‹Nº›</a:t>
            </a:fld>
            <a:endParaRPr lang="es-EC"/>
          </a:p>
        </p:txBody>
      </p:sp>
    </p:spTree>
    <p:extLst>
      <p:ext uri="{BB962C8B-B14F-4D97-AF65-F5344CB8AC3E}">
        <p14:creationId xmlns:p14="http://schemas.microsoft.com/office/powerpoint/2010/main" val="1282906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E1CF775-4559-4B21-8F4E-F0B3C4A5FD0C}" type="datetimeFigureOut">
              <a:rPr lang="es-EC" smtClean="0"/>
              <a:t>18/01/2015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535BF3A2-D315-43E4-B0B7-542092AE1CFB}" type="slidenum">
              <a:rPr lang="es-EC" smtClean="0"/>
              <a:t>‹Nº›</a:t>
            </a:fld>
            <a:endParaRPr lang="es-EC"/>
          </a:p>
        </p:txBody>
      </p:sp>
    </p:spTree>
    <p:extLst>
      <p:ext uri="{BB962C8B-B14F-4D97-AF65-F5344CB8AC3E}">
        <p14:creationId xmlns:p14="http://schemas.microsoft.com/office/powerpoint/2010/main" val="675634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CE1CF775-4559-4B21-8F4E-F0B3C4A5FD0C}" type="datetimeFigureOut">
              <a:rPr lang="es-EC" smtClean="0"/>
              <a:t>18/01/2015</a:t>
            </a:fld>
            <a:endParaRPr lang="es-EC"/>
          </a:p>
        </p:txBody>
      </p:sp>
      <p:sp>
        <p:nvSpPr>
          <p:cNvPr id="5" name="Footer Placeholder 3"/>
          <p:cNvSpPr>
            <a:spLocks noGrp="1"/>
          </p:cNvSpPr>
          <p:nvPr>
            <p:ph type="ftr" sz="quarter" idx="11"/>
          </p:nvPr>
        </p:nvSpPr>
        <p:spPr/>
        <p:txBody>
          <a:bodyPr/>
          <a:lstStyle/>
          <a:p>
            <a:endParaRPr lang="es-EC"/>
          </a:p>
        </p:txBody>
      </p:sp>
      <p:sp>
        <p:nvSpPr>
          <p:cNvPr id="6" name="Slide Number Placeholder 4"/>
          <p:cNvSpPr>
            <a:spLocks noGrp="1"/>
          </p:cNvSpPr>
          <p:nvPr>
            <p:ph type="sldNum" sz="quarter" idx="12"/>
          </p:nvPr>
        </p:nvSpPr>
        <p:spPr/>
        <p:txBody>
          <a:bodyPr/>
          <a:lstStyle/>
          <a:p>
            <a:fld id="{535BF3A2-D315-43E4-B0B7-542092AE1CFB}" type="slidenum">
              <a:rPr lang="es-EC" smtClean="0"/>
              <a:t>‹Nº›</a:t>
            </a:fld>
            <a:endParaRPr lang="es-EC"/>
          </a:p>
        </p:txBody>
      </p:sp>
    </p:spTree>
    <p:extLst>
      <p:ext uri="{BB962C8B-B14F-4D97-AF65-F5344CB8AC3E}">
        <p14:creationId xmlns:p14="http://schemas.microsoft.com/office/powerpoint/2010/main" val="3535466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E1CF775-4559-4B21-8F4E-F0B3C4A5FD0C}" type="datetimeFigureOut">
              <a:rPr lang="es-EC" smtClean="0"/>
              <a:t>18/01/2015</a:t>
            </a:fld>
            <a:endParaRPr lang="es-EC"/>
          </a:p>
        </p:txBody>
      </p:sp>
      <p:sp>
        <p:nvSpPr>
          <p:cNvPr id="5" name="Footer Placeholder 2"/>
          <p:cNvSpPr>
            <a:spLocks noGrp="1"/>
          </p:cNvSpPr>
          <p:nvPr>
            <p:ph type="ftr" sz="quarter" idx="11"/>
          </p:nvPr>
        </p:nvSpPr>
        <p:spPr/>
        <p:txBody>
          <a:bodyPr/>
          <a:lstStyle/>
          <a:p>
            <a:endParaRPr lang="es-EC"/>
          </a:p>
        </p:txBody>
      </p:sp>
      <p:sp>
        <p:nvSpPr>
          <p:cNvPr id="6" name="Slide Number Placeholder 3"/>
          <p:cNvSpPr>
            <a:spLocks noGrp="1"/>
          </p:cNvSpPr>
          <p:nvPr>
            <p:ph type="sldNum" sz="quarter" idx="12"/>
          </p:nvPr>
        </p:nvSpPr>
        <p:spPr/>
        <p:txBody>
          <a:bodyPr/>
          <a:lstStyle/>
          <a:p>
            <a:fld id="{535BF3A2-D315-43E4-B0B7-542092AE1CFB}" type="slidenum">
              <a:rPr lang="es-EC" smtClean="0"/>
              <a:t>‹Nº›</a:t>
            </a:fld>
            <a:endParaRPr lang="es-EC"/>
          </a:p>
        </p:txBody>
      </p:sp>
    </p:spTree>
    <p:extLst>
      <p:ext uri="{BB962C8B-B14F-4D97-AF65-F5344CB8AC3E}">
        <p14:creationId xmlns:p14="http://schemas.microsoft.com/office/powerpoint/2010/main" val="44076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CE1CF775-4559-4B21-8F4E-F0B3C4A5FD0C}" type="datetimeFigureOut">
              <a:rPr lang="es-EC" smtClean="0"/>
              <a:t>18/01/2015</a:t>
            </a:fld>
            <a:endParaRPr lang="es-EC"/>
          </a:p>
        </p:txBody>
      </p:sp>
      <p:sp>
        <p:nvSpPr>
          <p:cNvPr id="5" name="Footer Placeholder 5"/>
          <p:cNvSpPr>
            <a:spLocks noGrp="1"/>
          </p:cNvSpPr>
          <p:nvPr>
            <p:ph type="ftr" sz="quarter" idx="11"/>
          </p:nvPr>
        </p:nvSpPr>
        <p:spPr/>
        <p:txBody>
          <a:bodyPr/>
          <a:lstStyle/>
          <a:p>
            <a:endParaRPr lang="es-EC"/>
          </a:p>
        </p:txBody>
      </p:sp>
      <p:sp>
        <p:nvSpPr>
          <p:cNvPr id="6" name="Slide Number Placeholder 6"/>
          <p:cNvSpPr>
            <a:spLocks noGrp="1"/>
          </p:cNvSpPr>
          <p:nvPr>
            <p:ph type="sldNum" sz="quarter" idx="12"/>
          </p:nvPr>
        </p:nvSpPr>
        <p:spPr/>
        <p:txBody>
          <a:bodyPr/>
          <a:lstStyle/>
          <a:p>
            <a:fld id="{535BF3A2-D315-43E4-B0B7-542092AE1CFB}" type="slidenum">
              <a:rPr lang="es-EC" smtClean="0"/>
              <a:t>‹Nº›</a:t>
            </a:fld>
            <a:endParaRPr lang="es-EC"/>
          </a:p>
        </p:txBody>
      </p:sp>
    </p:spTree>
    <p:extLst>
      <p:ext uri="{BB962C8B-B14F-4D97-AF65-F5344CB8AC3E}">
        <p14:creationId xmlns:p14="http://schemas.microsoft.com/office/powerpoint/2010/main" val="2684132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E1CF775-4559-4B21-8F4E-F0B3C4A5FD0C}" type="datetimeFigureOut">
              <a:rPr lang="es-EC" smtClean="0"/>
              <a:t>18/01/2015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35BF3A2-D315-43E4-B0B7-542092AE1CFB}" type="slidenum">
              <a:rPr lang="es-EC" smtClean="0"/>
              <a:t>‹Nº›</a:t>
            </a:fld>
            <a:endParaRPr lang="es-EC"/>
          </a:p>
        </p:txBody>
      </p:sp>
    </p:spTree>
    <p:extLst>
      <p:ext uri="{BB962C8B-B14F-4D97-AF65-F5344CB8AC3E}">
        <p14:creationId xmlns:p14="http://schemas.microsoft.com/office/powerpoint/2010/main" val="660406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E1CF775-4559-4B21-8F4E-F0B3C4A5FD0C}" type="datetimeFigureOut">
              <a:rPr lang="es-EC" smtClean="0"/>
              <a:t>18/01/2015</a:t>
            </a:fld>
            <a:endParaRPr lang="es-EC"/>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EC"/>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35BF3A2-D315-43E4-B0B7-542092AE1CFB}" type="slidenum">
              <a:rPr lang="es-EC" smtClean="0"/>
              <a:t>‹Nº›</a:t>
            </a:fld>
            <a:endParaRPr lang="es-EC"/>
          </a:p>
        </p:txBody>
      </p:sp>
    </p:spTree>
    <p:extLst>
      <p:ext uri="{BB962C8B-B14F-4D97-AF65-F5344CB8AC3E}">
        <p14:creationId xmlns:p14="http://schemas.microsoft.com/office/powerpoint/2010/main" val="4177986599"/>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0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0" y="297180"/>
            <a:ext cx="10172175" cy="3908701"/>
          </a:xfrm>
        </p:spPr>
        <p:txBody>
          <a:bodyPr/>
          <a:lstStyle/>
          <a:p>
            <a:r>
              <a:rPr lang="es-EC" sz="5000" b="1" dirty="0" smtClean="0">
                <a:solidFill>
                  <a:srgbClr val="FFFF00"/>
                </a:solidFill>
              </a:rPr>
              <a:t>Sistema </a:t>
            </a:r>
            <a:r>
              <a:rPr lang="es-EC" sz="5000" b="1" dirty="0">
                <a:solidFill>
                  <a:srgbClr val="FFFF00"/>
                </a:solidFill>
              </a:rPr>
              <a:t>e</a:t>
            </a:r>
            <a:r>
              <a:rPr lang="es-EC" sz="5000" b="1" dirty="0" smtClean="0">
                <a:solidFill>
                  <a:srgbClr val="FFFF00"/>
                </a:solidFill>
              </a:rPr>
              <a:t>mbebido </a:t>
            </a:r>
            <a:r>
              <a:rPr lang="es-EC" sz="5000" b="1" dirty="0" smtClean="0">
                <a:solidFill>
                  <a:srgbClr val="FFFF00"/>
                </a:solidFill>
              </a:rPr>
              <a:t>de un audífono inteligente para personas con discapacidad auditiva a través de sensores neurológicos</a:t>
            </a:r>
            <a:endParaRPr lang="es-EC" sz="5000" b="1" dirty="0">
              <a:solidFill>
                <a:srgbClr val="FFFF00"/>
              </a:solidFill>
            </a:endParaRPr>
          </a:p>
        </p:txBody>
      </p:sp>
      <p:sp>
        <p:nvSpPr>
          <p:cNvPr id="3" name="Subtítulo 2"/>
          <p:cNvSpPr>
            <a:spLocks noGrp="1"/>
          </p:cNvSpPr>
          <p:nvPr>
            <p:ph type="subTitle" idx="1"/>
          </p:nvPr>
        </p:nvSpPr>
        <p:spPr>
          <a:xfrm>
            <a:off x="99238" y="4205881"/>
            <a:ext cx="8608343" cy="2423339"/>
          </a:xfrm>
        </p:spPr>
        <p:txBody>
          <a:bodyPr>
            <a:noAutofit/>
          </a:bodyPr>
          <a:lstStyle/>
          <a:p>
            <a:r>
              <a:rPr lang="es-EC" sz="2500" b="1" dirty="0" err="1" smtClean="0">
                <a:solidFill>
                  <a:schemeClr val="tx1">
                    <a:lumMod val="85000"/>
                  </a:schemeClr>
                </a:solidFill>
              </a:rPr>
              <a:t>INGENIERíA</a:t>
            </a:r>
            <a:r>
              <a:rPr lang="es-EC" sz="2500" b="1" dirty="0" smtClean="0">
                <a:solidFill>
                  <a:schemeClr val="tx1">
                    <a:lumMod val="85000"/>
                  </a:schemeClr>
                </a:solidFill>
              </a:rPr>
              <a:t> EN Electrónica y </a:t>
            </a:r>
            <a:r>
              <a:rPr lang="es-EC" sz="2500" b="1" dirty="0" smtClean="0">
                <a:solidFill>
                  <a:schemeClr val="tx1">
                    <a:lumMod val="85000"/>
                  </a:schemeClr>
                </a:solidFill>
              </a:rPr>
              <a:t>telecomunicaciones</a:t>
            </a:r>
          </a:p>
          <a:p>
            <a:r>
              <a:rPr lang="es-EC" sz="2500" b="1" dirty="0" smtClean="0">
                <a:solidFill>
                  <a:schemeClr val="tx1">
                    <a:lumMod val="85000"/>
                  </a:schemeClr>
                </a:solidFill>
              </a:rPr>
              <a:t>Ingeniería en Electrónica, </a:t>
            </a:r>
            <a:r>
              <a:rPr lang="es-EC" sz="2500" b="1" dirty="0" smtClean="0">
                <a:solidFill>
                  <a:schemeClr val="tx1">
                    <a:lumMod val="85000"/>
                  </a:schemeClr>
                </a:solidFill>
              </a:rPr>
              <a:t>automatización y control</a:t>
            </a:r>
          </a:p>
          <a:p>
            <a:r>
              <a:rPr lang="es-EC" sz="2500" b="1" dirty="0" smtClean="0">
                <a:solidFill>
                  <a:schemeClr val="tx1">
                    <a:lumMod val="85000"/>
                  </a:schemeClr>
                </a:solidFill>
              </a:rPr>
              <a:t>Autores</a:t>
            </a:r>
            <a:r>
              <a:rPr lang="es-EC" sz="2500" b="1" dirty="0" smtClean="0">
                <a:solidFill>
                  <a:schemeClr val="tx1">
                    <a:lumMod val="85000"/>
                  </a:schemeClr>
                </a:solidFill>
              </a:rPr>
              <a:t>: Claudio castillo</a:t>
            </a:r>
          </a:p>
          <a:p>
            <a:r>
              <a:rPr lang="es-EC" sz="2500" b="1" dirty="0">
                <a:solidFill>
                  <a:schemeClr val="tx1">
                    <a:lumMod val="85000"/>
                  </a:schemeClr>
                </a:solidFill>
              </a:rPr>
              <a:t>	</a:t>
            </a:r>
            <a:r>
              <a:rPr lang="es-EC" sz="2500" b="1" dirty="0" smtClean="0">
                <a:solidFill>
                  <a:schemeClr val="tx1">
                    <a:lumMod val="85000"/>
                  </a:schemeClr>
                </a:solidFill>
              </a:rPr>
              <a:t>	       Andrés Díaz</a:t>
            </a:r>
            <a:endParaRPr lang="es-EC" sz="2500" b="1" dirty="0">
              <a:solidFill>
                <a:schemeClr val="tx1">
                  <a:lumMod val="85000"/>
                </a:schemeClr>
              </a:solidFill>
            </a:endParaRPr>
          </a:p>
        </p:txBody>
      </p:sp>
      <p:pic>
        <p:nvPicPr>
          <p:cNvPr id="4" name="Picture 2"/>
          <p:cNvPicPr>
            <a:picLocks noChangeAspect="1" noChangeArrowheads="1"/>
          </p:cNvPicPr>
          <p:nvPr/>
        </p:nvPicPr>
        <p:blipFill rotWithShape="1">
          <a:blip r:embed="rId3" cstate="print"/>
          <a:srcRect l="28979" t="10912" r="26646" b="71483"/>
          <a:stretch/>
        </p:blipFill>
        <p:spPr bwMode="auto">
          <a:xfrm>
            <a:off x="8035290" y="182700"/>
            <a:ext cx="4057650" cy="1257299"/>
          </a:xfrm>
          <a:prstGeom prst="rect">
            <a:avLst/>
          </a:prstGeom>
          <a:noFill/>
          <a:ln w="9525">
            <a:noFill/>
            <a:miter lim="800000"/>
            <a:headEnd/>
            <a:tailEnd/>
          </a:ln>
        </p:spPr>
      </p:pic>
    </p:spTree>
    <p:extLst>
      <p:ext uri="{BB962C8B-B14F-4D97-AF65-F5344CB8AC3E}">
        <p14:creationId xmlns:p14="http://schemas.microsoft.com/office/powerpoint/2010/main" val="12775748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Adquisición de Datos</a:t>
            </a:r>
            <a:endParaRPr lang="es-EC" dirty="0"/>
          </a:p>
        </p:txBody>
      </p:sp>
      <p:sp>
        <p:nvSpPr>
          <p:cNvPr id="3" name="Marcador de contenido 2"/>
          <p:cNvSpPr>
            <a:spLocks noGrp="1"/>
          </p:cNvSpPr>
          <p:nvPr>
            <p:ph idx="1"/>
          </p:nvPr>
        </p:nvSpPr>
        <p:spPr>
          <a:xfrm>
            <a:off x="1103312" y="1576138"/>
            <a:ext cx="8946541" cy="4672262"/>
          </a:xfrm>
        </p:spPr>
        <p:txBody>
          <a:bodyPr/>
          <a:lstStyle/>
          <a:p>
            <a:r>
              <a:rPr lang="es-EC" dirty="0"/>
              <a:t>El </a:t>
            </a:r>
            <a:r>
              <a:rPr lang="es-EC" dirty="0" err="1"/>
              <a:t>Emotiv</a:t>
            </a:r>
            <a:r>
              <a:rPr lang="es-EC" dirty="0"/>
              <a:t> EEG se comunica a través de un protocolo inalámbrico patentado para un </a:t>
            </a:r>
            <a:r>
              <a:rPr lang="es-EC" dirty="0" err="1"/>
              <a:t>dongle</a:t>
            </a:r>
            <a:r>
              <a:rPr lang="es-EC" dirty="0"/>
              <a:t> USB conectado a la </a:t>
            </a:r>
            <a:r>
              <a:rPr lang="es-EC" dirty="0" smtClean="0"/>
              <a:t>computadora.</a:t>
            </a:r>
          </a:p>
          <a:p>
            <a:endParaRPr lang="es-EC" dirty="0"/>
          </a:p>
          <a:p>
            <a:pPr lvl="0"/>
            <a:r>
              <a:rPr lang="es-EC" dirty="0"/>
              <a:t>Contador de paquetes </a:t>
            </a:r>
          </a:p>
          <a:p>
            <a:pPr lvl="0"/>
            <a:r>
              <a:rPr lang="es-EC" dirty="0"/>
              <a:t>Nivel de la batería </a:t>
            </a:r>
          </a:p>
          <a:p>
            <a:pPr lvl="0"/>
            <a:r>
              <a:rPr lang="es-EC" dirty="0"/>
              <a:t>Contacto Calidad </a:t>
            </a:r>
          </a:p>
          <a:p>
            <a:pPr lvl="0"/>
            <a:r>
              <a:rPr lang="es-EC" dirty="0"/>
              <a:t>Contacto lecturas de los sensores </a:t>
            </a:r>
          </a:p>
          <a:p>
            <a:pPr lvl="0"/>
            <a:r>
              <a:rPr lang="es-EC" dirty="0"/>
              <a:t>Giroscopio</a:t>
            </a:r>
          </a:p>
          <a:p>
            <a:endParaRPr lang="es-EC" dirty="0" smtClean="0"/>
          </a:p>
        </p:txBody>
      </p:sp>
    </p:spTree>
    <p:extLst>
      <p:ext uri="{BB962C8B-B14F-4D97-AF65-F5344CB8AC3E}">
        <p14:creationId xmlns:p14="http://schemas.microsoft.com/office/powerpoint/2010/main" val="40403992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Distribución del Paquete</a:t>
            </a: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2683909120"/>
              </p:ext>
            </p:extLst>
          </p:nvPr>
        </p:nvGraphicFramePr>
        <p:xfrm>
          <a:off x="3729789" y="1443783"/>
          <a:ext cx="3789948" cy="4959993"/>
        </p:xfrm>
        <a:graphic>
          <a:graphicData uri="http://schemas.openxmlformats.org/drawingml/2006/table">
            <a:tbl>
              <a:tblPr firstRow="1" firstCol="1" bandRow="1">
                <a:tableStyleId>{F5AB1C69-6EDB-4FF4-983F-18BD219EF322}</a:tableStyleId>
              </a:tblPr>
              <a:tblGrid>
                <a:gridCol w="1563549"/>
                <a:gridCol w="2226399"/>
              </a:tblGrid>
              <a:tr h="240672">
                <a:tc>
                  <a:txBody>
                    <a:bodyPr/>
                    <a:lstStyle/>
                    <a:p>
                      <a:pPr indent="128270" algn="ctr">
                        <a:lnSpc>
                          <a:spcPct val="105000"/>
                        </a:lnSpc>
                        <a:spcAft>
                          <a:spcPts val="0"/>
                        </a:spcAft>
                      </a:pPr>
                      <a:r>
                        <a:rPr lang="es-EC" sz="1200" dirty="0">
                          <a:effectLst/>
                        </a:rPr>
                        <a:t>Bit índices</a:t>
                      </a:r>
                      <a:endParaRPr lang="es-EC" sz="1000" dirty="0">
                        <a:effectLst/>
                        <a:latin typeface="Times New Roman" panose="02020603050405020304" pitchFamily="18" charset="0"/>
                        <a:ea typeface="Times New Roman" panose="02020603050405020304" pitchFamily="18" charset="0"/>
                      </a:endParaRPr>
                    </a:p>
                  </a:txBody>
                  <a:tcPr marL="43866" marR="43866" marT="0" marB="0" anchor="b"/>
                </a:tc>
                <a:tc>
                  <a:txBody>
                    <a:bodyPr/>
                    <a:lstStyle/>
                    <a:p>
                      <a:pPr indent="128270" algn="ctr">
                        <a:lnSpc>
                          <a:spcPct val="105000"/>
                        </a:lnSpc>
                        <a:spcAft>
                          <a:spcPts val="0"/>
                        </a:spcAft>
                      </a:pPr>
                      <a:r>
                        <a:rPr lang="es-EC" sz="1200">
                          <a:effectLst/>
                        </a:rPr>
                        <a:t>Usado para</a:t>
                      </a:r>
                      <a:endParaRPr lang="es-EC" sz="1000">
                        <a:effectLst/>
                        <a:latin typeface="Times New Roman" panose="02020603050405020304" pitchFamily="18" charset="0"/>
                        <a:ea typeface="Times New Roman" panose="02020603050405020304" pitchFamily="18" charset="0"/>
                      </a:endParaRPr>
                    </a:p>
                  </a:txBody>
                  <a:tcPr marL="43866" marR="43866" marT="0" marB="0" anchor="ctr"/>
                </a:tc>
              </a:tr>
              <a:tr h="413383">
                <a:tc>
                  <a:txBody>
                    <a:bodyPr/>
                    <a:lstStyle/>
                    <a:p>
                      <a:pPr indent="128270" algn="ctr">
                        <a:lnSpc>
                          <a:spcPct val="105000"/>
                        </a:lnSpc>
                        <a:spcAft>
                          <a:spcPts val="0"/>
                        </a:spcAft>
                      </a:pPr>
                      <a:r>
                        <a:rPr lang="es-EC" sz="1200">
                          <a:effectLst/>
                        </a:rPr>
                        <a:t>0:7</a:t>
                      </a:r>
                      <a:endParaRPr lang="es-EC" sz="1000">
                        <a:effectLst/>
                        <a:latin typeface="Times New Roman" panose="02020603050405020304" pitchFamily="18" charset="0"/>
                        <a:ea typeface="Times New Roman" panose="02020603050405020304" pitchFamily="18" charset="0"/>
                      </a:endParaRPr>
                    </a:p>
                  </a:txBody>
                  <a:tcPr marL="43866" marR="43866" marT="0" marB="0" anchor="b"/>
                </a:tc>
                <a:tc>
                  <a:txBody>
                    <a:bodyPr/>
                    <a:lstStyle/>
                    <a:p>
                      <a:pPr indent="128270" algn="ctr">
                        <a:lnSpc>
                          <a:spcPct val="105000"/>
                        </a:lnSpc>
                        <a:spcAft>
                          <a:spcPts val="0"/>
                        </a:spcAft>
                      </a:pPr>
                      <a:r>
                        <a:rPr lang="es-EC" sz="1200">
                          <a:effectLst/>
                        </a:rPr>
                        <a:t>Contador / Batería</a:t>
                      </a:r>
                      <a:endParaRPr lang="es-EC" sz="1000">
                        <a:effectLst/>
                        <a:latin typeface="Times New Roman" panose="02020603050405020304" pitchFamily="18" charset="0"/>
                        <a:ea typeface="Times New Roman" panose="02020603050405020304" pitchFamily="18" charset="0"/>
                      </a:endParaRPr>
                    </a:p>
                  </a:txBody>
                  <a:tcPr marL="43866" marR="43866" marT="0" marB="0" anchor="b"/>
                </a:tc>
              </a:tr>
              <a:tr h="215297">
                <a:tc>
                  <a:txBody>
                    <a:bodyPr/>
                    <a:lstStyle/>
                    <a:p>
                      <a:pPr indent="128270" algn="ctr">
                        <a:lnSpc>
                          <a:spcPct val="105000"/>
                        </a:lnSpc>
                        <a:spcAft>
                          <a:spcPts val="0"/>
                        </a:spcAft>
                      </a:pPr>
                      <a:r>
                        <a:rPr lang="es-EC" sz="1200">
                          <a:effectLst/>
                        </a:rPr>
                        <a:t>8:21</a:t>
                      </a:r>
                      <a:endParaRPr lang="es-EC" sz="1000">
                        <a:effectLst/>
                        <a:latin typeface="Times New Roman" panose="02020603050405020304" pitchFamily="18" charset="0"/>
                        <a:ea typeface="Times New Roman" panose="02020603050405020304" pitchFamily="18" charset="0"/>
                      </a:endParaRPr>
                    </a:p>
                  </a:txBody>
                  <a:tcPr marL="43866" marR="43866" marT="0" marB="0" anchor="b"/>
                </a:tc>
                <a:tc>
                  <a:txBody>
                    <a:bodyPr/>
                    <a:lstStyle/>
                    <a:p>
                      <a:pPr indent="128270" algn="ctr">
                        <a:lnSpc>
                          <a:spcPct val="105000"/>
                        </a:lnSpc>
                        <a:spcAft>
                          <a:spcPts val="0"/>
                        </a:spcAft>
                      </a:pPr>
                      <a:r>
                        <a:rPr lang="es-EC" sz="1200">
                          <a:effectLst/>
                        </a:rPr>
                        <a:t>F3 datos</a:t>
                      </a:r>
                      <a:endParaRPr lang="es-EC" sz="1000">
                        <a:effectLst/>
                        <a:latin typeface="Times New Roman" panose="02020603050405020304" pitchFamily="18" charset="0"/>
                        <a:ea typeface="Times New Roman" panose="02020603050405020304" pitchFamily="18" charset="0"/>
                      </a:endParaRPr>
                    </a:p>
                  </a:txBody>
                  <a:tcPr marL="43866" marR="43866" marT="0" marB="0" anchor="b"/>
                </a:tc>
              </a:tr>
              <a:tr h="215297">
                <a:tc>
                  <a:txBody>
                    <a:bodyPr/>
                    <a:lstStyle/>
                    <a:p>
                      <a:pPr indent="128270" algn="ctr">
                        <a:lnSpc>
                          <a:spcPct val="105000"/>
                        </a:lnSpc>
                        <a:spcAft>
                          <a:spcPts val="0"/>
                        </a:spcAft>
                      </a:pPr>
                      <a:r>
                        <a:rPr lang="es-EC" sz="1200">
                          <a:effectLst/>
                        </a:rPr>
                        <a:t>22:35</a:t>
                      </a:r>
                      <a:endParaRPr lang="es-EC" sz="1000">
                        <a:effectLst/>
                        <a:latin typeface="Times New Roman" panose="02020603050405020304" pitchFamily="18" charset="0"/>
                        <a:ea typeface="Times New Roman" panose="02020603050405020304" pitchFamily="18" charset="0"/>
                      </a:endParaRPr>
                    </a:p>
                  </a:txBody>
                  <a:tcPr marL="43866" marR="43866" marT="0" marB="0" anchor="b"/>
                </a:tc>
                <a:tc>
                  <a:txBody>
                    <a:bodyPr/>
                    <a:lstStyle/>
                    <a:p>
                      <a:pPr indent="128270" algn="ctr">
                        <a:lnSpc>
                          <a:spcPct val="105000"/>
                        </a:lnSpc>
                        <a:spcAft>
                          <a:spcPts val="0"/>
                        </a:spcAft>
                      </a:pPr>
                      <a:r>
                        <a:rPr lang="es-EC" sz="1200">
                          <a:effectLst/>
                        </a:rPr>
                        <a:t>FC5 datos</a:t>
                      </a:r>
                      <a:endParaRPr lang="es-EC" sz="1000">
                        <a:effectLst/>
                        <a:latin typeface="Times New Roman" panose="02020603050405020304" pitchFamily="18" charset="0"/>
                        <a:ea typeface="Times New Roman" panose="02020603050405020304" pitchFamily="18" charset="0"/>
                      </a:endParaRPr>
                    </a:p>
                  </a:txBody>
                  <a:tcPr marL="43866" marR="43866" marT="0" marB="0" anchor="b"/>
                </a:tc>
              </a:tr>
              <a:tr h="215297">
                <a:tc>
                  <a:txBody>
                    <a:bodyPr/>
                    <a:lstStyle/>
                    <a:p>
                      <a:pPr indent="128270" algn="ctr">
                        <a:lnSpc>
                          <a:spcPct val="105000"/>
                        </a:lnSpc>
                        <a:spcAft>
                          <a:spcPts val="0"/>
                        </a:spcAft>
                      </a:pPr>
                      <a:r>
                        <a:rPr lang="es-EC" sz="1200">
                          <a:effectLst/>
                        </a:rPr>
                        <a:t>36:49</a:t>
                      </a:r>
                      <a:endParaRPr lang="es-EC" sz="1000">
                        <a:effectLst/>
                        <a:latin typeface="Times New Roman" panose="02020603050405020304" pitchFamily="18" charset="0"/>
                        <a:ea typeface="Times New Roman" panose="02020603050405020304" pitchFamily="18" charset="0"/>
                      </a:endParaRPr>
                    </a:p>
                  </a:txBody>
                  <a:tcPr marL="43866" marR="43866" marT="0" marB="0" anchor="b"/>
                </a:tc>
                <a:tc>
                  <a:txBody>
                    <a:bodyPr/>
                    <a:lstStyle/>
                    <a:p>
                      <a:pPr indent="128270" algn="ctr">
                        <a:lnSpc>
                          <a:spcPct val="105000"/>
                        </a:lnSpc>
                        <a:spcAft>
                          <a:spcPts val="0"/>
                        </a:spcAft>
                      </a:pPr>
                      <a:r>
                        <a:rPr lang="es-EC" sz="1200">
                          <a:effectLst/>
                        </a:rPr>
                        <a:t>AF3 datos</a:t>
                      </a:r>
                      <a:endParaRPr lang="es-EC" sz="1000">
                        <a:effectLst/>
                        <a:latin typeface="Times New Roman" panose="02020603050405020304" pitchFamily="18" charset="0"/>
                        <a:ea typeface="Times New Roman" panose="02020603050405020304" pitchFamily="18" charset="0"/>
                      </a:endParaRPr>
                    </a:p>
                  </a:txBody>
                  <a:tcPr marL="43866" marR="43866" marT="0" marB="0" anchor="b"/>
                </a:tc>
              </a:tr>
              <a:tr h="215297">
                <a:tc>
                  <a:txBody>
                    <a:bodyPr/>
                    <a:lstStyle/>
                    <a:p>
                      <a:pPr indent="128270" algn="ctr">
                        <a:lnSpc>
                          <a:spcPct val="105000"/>
                        </a:lnSpc>
                        <a:spcAft>
                          <a:spcPts val="0"/>
                        </a:spcAft>
                      </a:pPr>
                      <a:r>
                        <a:rPr lang="es-EC" sz="1200">
                          <a:effectLst/>
                        </a:rPr>
                        <a:t>50:63</a:t>
                      </a:r>
                      <a:endParaRPr lang="es-EC" sz="1000">
                        <a:effectLst/>
                        <a:latin typeface="Times New Roman" panose="02020603050405020304" pitchFamily="18" charset="0"/>
                        <a:ea typeface="Times New Roman" panose="02020603050405020304" pitchFamily="18" charset="0"/>
                      </a:endParaRPr>
                    </a:p>
                  </a:txBody>
                  <a:tcPr marL="43866" marR="43866" marT="0" marB="0" anchor="b"/>
                </a:tc>
                <a:tc>
                  <a:txBody>
                    <a:bodyPr/>
                    <a:lstStyle/>
                    <a:p>
                      <a:pPr indent="128270" algn="ctr">
                        <a:lnSpc>
                          <a:spcPct val="105000"/>
                        </a:lnSpc>
                        <a:spcAft>
                          <a:spcPts val="0"/>
                        </a:spcAft>
                      </a:pPr>
                      <a:r>
                        <a:rPr lang="es-EC" sz="1200">
                          <a:effectLst/>
                        </a:rPr>
                        <a:t>F7 datos</a:t>
                      </a:r>
                      <a:endParaRPr lang="es-EC" sz="1000">
                        <a:effectLst/>
                        <a:latin typeface="Times New Roman" panose="02020603050405020304" pitchFamily="18" charset="0"/>
                        <a:ea typeface="Times New Roman" panose="02020603050405020304" pitchFamily="18" charset="0"/>
                      </a:endParaRPr>
                    </a:p>
                  </a:txBody>
                  <a:tcPr marL="43866" marR="43866" marT="0" marB="0" anchor="b"/>
                </a:tc>
              </a:tr>
              <a:tr h="215297">
                <a:tc>
                  <a:txBody>
                    <a:bodyPr/>
                    <a:lstStyle/>
                    <a:p>
                      <a:pPr indent="128270" algn="ctr">
                        <a:lnSpc>
                          <a:spcPct val="105000"/>
                        </a:lnSpc>
                        <a:spcAft>
                          <a:spcPts val="0"/>
                        </a:spcAft>
                      </a:pPr>
                      <a:r>
                        <a:rPr lang="es-EC" sz="1200">
                          <a:effectLst/>
                        </a:rPr>
                        <a:t>64:77</a:t>
                      </a:r>
                      <a:endParaRPr lang="es-EC" sz="1000">
                        <a:effectLst/>
                        <a:latin typeface="Times New Roman" panose="02020603050405020304" pitchFamily="18" charset="0"/>
                        <a:ea typeface="Times New Roman" panose="02020603050405020304" pitchFamily="18" charset="0"/>
                      </a:endParaRPr>
                    </a:p>
                  </a:txBody>
                  <a:tcPr marL="43866" marR="43866" marT="0" marB="0" anchor="b"/>
                </a:tc>
                <a:tc>
                  <a:txBody>
                    <a:bodyPr/>
                    <a:lstStyle/>
                    <a:p>
                      <a:pPr indent="128270" algn="ctr">
                        <a:lnSpc>
                          <a:spcPct val="105000"/>
                        </a:lnSpc>
                        <a:spcAft>
                          <a:spcPts val="0"/>
                        </a:spcAft>
                      </a:pPr>
                      <a:r>
                        <a:rPr lang="es-EC" sz="1200">
                          <a:effectLst/>
                        </a:rPr>
                        <a:t>T7 datos</a:t>
                      </a:r>
                      <a:endParaRPr lang="es-EC" sz="1000">
                        <a:effectLst/>
                        <a:latin typeface="Times New Roman" panose="02020603050405020304" pitchFamily="18" charset="0"/>
                        <a:ea typeface="Times New Roman" panose="02020603050405020304" pitchFamily="18" charset="0"/>
                      </a:endParaRPr>
                    </a:p>
                  </a:txBody>
                  <a:tcPr marL="43866" marR="43866" marT="0" marB="0" anchor="b"/>
                </a:tc>
              </a:tr>
              <a:tr h="215297">
                <a:tc>
                  <a:txBody>
                    <a:bodyPr/>
                    <a:lstStyle/>
                    <a:p>
                      <a:pPr indent="128270" algn="ctr">
                        <a:lnSpc>
                          <a:spcPct val="105000"/>
                        </a:lnSpc>
                        <a:spcAft>
                          <a:spcPts val="0"/>
                        </a:spcAft>
                      </a:pPr>
                      <a:r>
                        <a:rPr lang="es-EC" sz="1200">
                          <a:effectLst/>
                        </a:rPr>
                        <a:t>78:91</a:t>
                      </a:r>
                      <a:endParaRPr lang="es-EC" sz="1000">
                        <a:effectLst/>
                        <a:latin typeface="Times New Roman" panose="02020603050405020304" pitchFamily="18" charset="0"/>
                        <a:ea typeface="Times New Roman" panose="02020603050405020304" pitchFamily="18" charset="0"/>
                      </a:endParaRPr>
                    </a:p>
                  </a:txBody>
                  <a:tcPr marL="43866" marR="43866" marT="0" marB="0" anchor="b"/>
                </a:tc>
                <a:tc>
                  <a:txBody>
                    <a:bodyPr/>
                    <a:lstStyle/>
                    <a:p>
                      <a:pPr indent="128270" algn="ctr">
                        <a:lnSpc>
                          <a:spcPct val="105000"/>
                        </a:lnSpc>
                        <a:spcAft>
                          <a:spcPts val="0"/>
                        </a:spcAft>
                      </a:pPr>
                      <a:r>
                        <a:rPr lang="es-EC" sz="1200">
                          <a:effectLst/>
                        </a:rPr>
                        <a:t>P7 datos</a:t>
                      </a:r>
                      <a:endParaRPr lang="es-EC" sz="1000">
                        <a:effectLst/>
                        <a:latin typeface="Times New Roman" panose="02020603050405020304" pitchFamily="18" charset="0"/>
                        <a:ea typeface="Times New Roman" panose="02020603050405020304" pitchFamily="18" charset="0"/>
                      </a:endParaRPr>
                    </a:p>
                  </a:txBody>
                  <a:tcPr marL="43866" marR="43866" marT="0" marB="0" anchor="b"/>
                </a:tc>
              </a:tr>
              <a:tr h="215297">
                <a:tc>
                  <a:txBody>
                    <a:bodyPr/>
                    <a:lstStyle/>
                    <a:p>
                      <a:pPr indent="128270" algn="ctr">
                        <a:lnSpc>
                          <a:spcPct val="105000"/>
                        </a:lnSpc>
                        <a:spcAft>
                          <a:spcPts val="0"/>
                        </a:spcAft>
                      </a:pPr>
                      <a:r>
                        <a:rPr lang="es-EC" sz="1200">
                          <a:effectLst/>
                        </a:rPr>
                        <a:t>92:105</a:t>
                      </a:r>
                      <a:endParaRPr lang="es-EC" sz="1000">
                        <a:effectLst/>
                        <a:latin typeface="Times New Roman" panose="02020603050405020304" pitchFamily="18" charset="0"/>
                        <a:ea typeface="Times New Roman" panose="02020603050405020304" pitchFamily="18" charset="0"/>
                      </a:endParaRPr>
                    </a:p>
                  </a:txBody>
                  <a:tcPr marL="43866" marR="43866" marT="0" marB="0" anchor="b"/>
                </a:tc>
                <a:tc>
                  <a:txBody>
                    <a:bodyPr/>
                    <a:lstStyle/>
                    <a:p>
                      <a:pPr indent="128270" algn="ctr">
                        <a:lnSpc>
                          <a:spcPct val="105000"/>
                        </a:lnSpc>
                        <a:spcAft>
                          <a:spcPts val="0"/>
                        </a:spcAft>
                      </a:pPr>
                      <a:r>
                        <a:rPr lang="es-EC" sz="1200">
                          <a:effectLst/>
                        </a:rPr>
                        <a:t>O1 datos</a:t>
                      </a:r>
                      <a:endParaRPr lang="es-EC" sz="1000">
                        <a:effectLst/>
                        <a:latin typeface="Times New Roman" panose="02020603050405020304" pitchFamily="18" charset="0"/>
                        <a:ea typeface="Times New Roman" panose="02020603050405020304" pitchFamily="18" charset="0"/>
                      </a:endParaRPr>
                    </a:p>
                  </a:txBody>
                  <a:tcPr marL="43866" marR="43866" marT="0" marB="0" anchor="b"/>
                </a:tc>
              </a:tr>
              <a:tr h="430592">
                <a:tc>
                  <a:txBody>
                    <a:bodyPr/>
                    <a:lstStyle/>
                    <a:p>
                      <a:pPr indent="128270" algn="ctr">
                        <a:lnSpc>
                          <a:spcPct val="105000"/>
                        </a:lnSpc>
                        <a:spcAft>
                          <a:spcPts val="0"/>
                        </a:spcAft>
                      </a:pPr>
                      <a:r>
                        <a:rPr lang="es-EC" sz="1200">
                          <a:effectLst/>
                        </a:rPr>
                        <a:t>107:120</a:t>
                      </a:r>
                      <a:endParaRPr lang="es-EC" sz="1000">
                        <a:effectLst/>
                        <a:latin typeface="Times New Roman" panose="02020603050405020304" pitchFamily="18" charset="0"/>
                        <a:ea typeface="Times New Roman" panose="02020603050405020304" pitchFamily="18" charset="0"/>
                      </a:endParaRPr>
                    </a:p>
                  </a:txBody>
                  <a:tcPr marL="43866" marR="43866" marT="0" marB="0" anchor="b"/>
                </a:tc>
                <a:tc>
                  <a:txBody>
                    <a:bodyPr/>
                    <a:lstStyle/>
                    <a:p>
                      <a:pPr indent="128270" algn="ctr">
                        <a:lnSpc>
                          <a:spcPct val="105000"/>
                        </a:lnSpc>
                        <a:spcAft>
                          <a:spcPts val="0"/>
                        </a:spcAft>
                      </a:pPr>
                      <a:r>
                        <a:rPr lang="es-EC" sz="1200">
                          <a:effectLst/>
                        </a:rPr>
                        <a:t>Calidad de la conexión</a:t>
                      </a:r>
                      <a:endParaRPr lang="es-EC" sz="1000">
                        <a:effectLst/>
                        <a:latin typeface="Times New Roman" panose="02020603050405020304" pitchFamily="18" charset="0"/>
                        <a:ea typeface="Times New Roman" panose="02020603050405020304" pitchFamily="18" charset="0"/>
                      </a:endParaRPr>
                    </a:p>
                  </a:txBody>
                  <a:tcPr marL="43866" marR="43866" marT="0" marB="0" anchor="b"/>
                </a:tc>
              </a:tr>
              <a:tr h="215297">
                <a:tc>
                  <a:txBody>
                    <a:bodyPr/>
                    <a:lstStyle/>
                    <a:p>
                      <a:pPr indent="128270" algn="ctr">
                        <a:lnSpc>
                          <a:spcPct val="105000"/>
                        </a:lnSpc>
                        <a:spcAft>
                          <a:spcPts val="0"/>
                        </a:spcAft>
                      </a:pPr>
                      <a:r>
                        <a:rPr lang="es-EC" sz="1200">
                          <a:effectLst/>
                        </a:rPr>
                        <a:t>121:133</a:t>
                      </a:r>
                      <a:endParaRPr lang="es-EC" sz="1000">
                        <a:effectLst/>
                        <a:latin typeface="Times New Roman" panose="02020603050405020304" pitchFamily="18" charset="0"/>
                        <a:ea typeface="Times New Roman" panose="02020603050405020304" pitchFamily="18" charset="0"/>
                      </a:endParaRPr>
                    </a:p>
                  </a:txBody>
                  <a:tcPr marL="43866" marR="43866" marT="0" marB="0" anchor="b"/>
                </a:tc>
                <a:tc>
                  <a:txBody>
                    <a:bodyPr/>
                    <a:lstStyle/>
                    <a:p>
                      <a:pPr indent="128270" algn="ctr">
                        <a:lnSpc>
                          <a:spcPct val="105000"/>
                        </a:lnSpc>
                        <a:spcAft>
                          <a:spcPts val="0"/>
                        </a:spcAft>
                      </a:pPr>
                      <a:r>
                        <a:rPr lang="es-EC" sz="1200">
                          <a:effectLst/>
                        </a:rPr>
                        <a:t>?</a:t>
                      </a:r>
                      <a:endParaRPr lang="es-EC" sz="1000">
                        <a:effectLst/>
                        <a:latin typeface="Times New Roman" panose="02020603050405020304" pitchFamily="18" charset="0"/>
                        <a:ea typeface="Times New Roman" panose="02020603050405020304" pitchFamily="18" charset="0"/>
                      </a:endParaRPr>
                    </a:p>
                  </a:txBody>
                  <a:tcPr marL="43866" marR="43866" marT="0" marB="0" anchor="b"/>
                </a:tc>
              </a:tr>
              <a:tr h="215297">
                <a:tc>
                  <a:txBody>
                    <a:bodyPr/>
                    <a:lstStyle/>
                    <a:p>
                      <a:pPr indent="128270" algn="ctr">
                        <a:lnSpc>
                          <a:spcPct val="105000"/>
                        </a:lnSpc>
                        <a:spcAft>
                          <a:spcPts val="0"/>
                        </a:spcAft>
                      </a:pPr>
                      <a:r>
                        <a:rPr lang="es-EC" sz="1200">
                          <a:effectLst/>
                        </a:rPr>
                        <a:t>134:147</a:t>
                      </a:r>
                      <a:endParaRPr lang="es-EC" sz="1000">
                        <a:effectLst/>
                        <a:latin typeface="Times New Roman" panose="02020603050405020304" pitchFamily="18" charset="0"/>
                        <a:ea typeface="Times New Roman" panose="02020603050405020304" pitchFamily="18" charset="0"/>
                      </a:endParaRPr>
                    </a:p>
                  </a:txBody>
                  <a:tcPr marL="43866" marR="43866" marT="0" marB="0" anchor="b"/>
                </a:tc>
                <a:tc>
                  <a:txBody>
                    <a:bodyPr/>
                    <a:lstStyle/>
                    <a:p>
                      <a:pPr indent="128270" algn="ctr">
                        <a:lnSpc>
                          <a:spcPct val="105000"/>
                        </a:lnSpc>
                        <a:spcAft>
                          <a:spcPts val="0"/>
                        </a:spcAft>
                      </a:pPr>
                      <a:r>
                        <a:rPr lang="es-EC" sz="1200">
                          <a:effectLst/>
                        </a:rPr>
                        <a:t>O2 datos</a:t>
                      </a:r>
                      <a:endParaRPr lang="es-EC" sz="1000">
                        <a:effectLst/>
                        <a:latin typeface="Times New Roman" panose="02020603050405020304" pitchFamily="18" charset="0"/>
                        <a:ea typeface="Times New Roman" panose="02020603050405020304" pitchFamily="18" charset="0"/>
                      </a:endParaRPr>
                    </a:p>
                  </a:txBody>
                  <a:tcPr marL="43866" marR="43866" marT="0" marB="0" anchor="b"/>
                </a:tc>
              </a:tr>
              <a:tr h="215297">
                <a:tc>
                  <a:txBody>
                    <a:bodyPr/>
                    <a:lstStyle/>
                    <a:p>
                      <a:pPr indent="128270" algn="ctr">
                        <a:lnSpc>
                          <a:spcPct val="105000"/>
                        </a:lnSpc>
                        <a:spcAft>
                          <a:spcPts val="0"/>
                        </a:spcAft>
                      </a:pPr>
                      <a:r>
                        <a:rPr lang="es-EC" sz="1200">
                          <a:effectLst/>
                        </a:rPr>
                        <a:t>148:161</a:t>
                      </a:r>
                      <a:endParaRPr lang="es-EC" sz="1000">
                        <a:effectLst/>
                        <a:latin typeface="Times New Roman" panose="02020603050405020304" pitchFamily="18" charset="0"/>
                        <a:ea typeface="Times New Roman" panose="02020603050405020304" pitchFamily="18" charset="0"/>
                      </a:endParaRPr>
                    </a:p>
                  </a:txBody>
                  <a:tcPr marL="43866" marR="43866" marT="0" marB="0" anchor="b"/>
                </a:tc>
                <a:tc>
                  <a:txBody>
                    <a:bodyPr/>
                    <a:lstStyle/>
                    <a:p>
                      <a:pPr indent="128270" algn="ctr">
                        <a:lnSpc>
                          <a:spcPct val="105000"/>
                        </a:lnSpc>
                        <a:spcAft>
                          <a:spcPts val="0"/>
                        </a:spcAft>
                      </a:pPr>
                      <a:r>
                        <a:rPr lang="es-EC" sz="1200">
                          <a:effectLst/>
                        </a:rPr>
                        <a:t>P8 Data</a:t>
                      </a:r>
                      <a:endParaRPr lang="es-EC" sz="1000">
                        <a:effectLst/>
                        <a:latin typeface="Times New Roman" panose="02020603050405020304" pitchFamily="18" charset="0"/>
                        <a:ea typeface="Times New Roman" panose="02020603050405020304" pitchFamily="18" charset="0"/>
                      </a:endParaRPr>
                    </a:p>
                  </a:txBody>
                  <a:tcPr marL="43866" marR="43866" marT="0" marB="0" anchor="b"/>
                </a:tc>
              </a:tr>
              <a:tr h="215297">
                <a:tc>
                  <a:txBody>
                    <a:bodyPr/>
                    <a:lstStyle/>
                    <a:p>
                      <a:pPr indent="128270" algn="ctr">
                        <a:lnSpc>
                          <a:spcPct val="105000"/>
                        </a:lnSpc>
                        <a:spcAft>
                          <a:spcPts val="0"/>
                        </a:spcAft>
                      </a:pPr>
                      <a:r>
                        <a:rPr lang="es-EC" sz="1200">
                          <a:effectLst/>
                        </a:rPr>
                        <a:t>162:175</a:t>
                      </a:r>
                      <a:endParaRPr lang="es-EC" sz="1000">
                        <a:effectLst/>
                        <a:latin typeface="Times New Roman" panose="02020603050405020304" pitchFamily="18" charset="0"/>
                        <a:ea typeface="Times New Roman" panose="02020603050405020304" pitchFamily="18" charset="0"/>
                      </a:endParaRPr>
                    </a:p>
                  </a:txBody>
                  <a:tcPr marL="43866" marR="43866" marT="0" marB="0" anchor="b"/>
                </a:tc>
                <a:tc>
                  <a:txBody>
                    <a:bodyPr/>
                    <a:lstStyle/>
                    <a:p>
                      <a:pPr indent="128270" algn="ctr">
                        <a:lnSpc>
                          <a:spcPct val="105000"/>
                        </a:lnSpc>
                        <a:spcAft>
                          <a:spcPts val="0"/>
                        </a:spcAft>
                      </a:pPr>
                      <a:r>
                        <a:rPr lang="es-EC" sz="1200">
                          <a:effectLst/>
                        </a:rPr>
                        <a:t>T8 de datos</a:t>
                      </a:r>
                      <a:endParaRPr lang="es-EC" sz="1000">
                        <a:effectLst/>
                        <a:latin typeface="Times New Roman" panose="02020603050405020304" pitchFamily="18" charset="0"/>
                        <a:ea typeface="Times New Roman" panose="02020603050405020304" pitchFamily="18" charset="0"/>
                      </a:endParaRPr>
                    </a:p>
                  </a:txBody>
                  <a:tcPr marL="43866" marR="43866" marT="0" marB="0" anchor="b"/>
                </a:tc>
              </a:tr>
              <a:tr h="215297">
                <a:tc>
                  <a:txBody>
                    <a:bodyPr/>
                    <a:lstStyle/>
                    <a:p>
                      <a:pPr indent="128270" algn="ctr">
                        <a:lnSpc>
                          <a:spcPct val="105000"/>
                        </a:lnSpc>
                        <a:spcAft>
                          <a:spcPts val="0"/>
                        </a:spcAft>
                      </a:pPr>
                      <a:r>
                        <a:rPr lang="es-EC" sz="1200">
                          <a:effectLst/>
                        </a:rPr>
                        <a:t>176:189</a:t>
                      </a:r>
                      <a:endParaRPr lang="es-EC" sz="1000">
                        <a:effectLst/>
                        <a:latin typeface="Times New Roman" panose="02020603050405020304" pitchFamily="18" charset="0"/>
                        <a:ea typeface="Times New Roman" panose="02020603050405020304" pitchFamily="18" charset="0"/>
                      </a:endParaRPr>
                    </a:p>
                  </a:txBody>
                  <a:tcPr marL="43866" marR="43866" marT="0" marB="0" anchor="b"/>
                </a:tc>
                <a:tc>
                  <a:txBody>
                    <a:bodyPr/>
                    <a:lstStyle/>
                    <a:p>
                      <a:pPr indent="128270" algn="ctr">
                        <a:lnSpc>
                          <a:spcPct val="105000"/>
                        </a:lnSpc>
                        <a:spcAft>
                          <a:spcPts val="0"/>
                        </a:spcAft>
                      </a:pPr>
                      <a:r>
                        <a:rPr lang="es-EC" sz="1200">
                          <a:effectLst/>
                        </a:rPr>
                        <a:t>F8 datos</a:t>
                      </a:r>
                      <a:endParaRPr lang="es-EC" sz="1000">
                        <a:effectLst/>
                        <a:latin typeface="Times New Roman" panose="02020603050405020304" pitchFamily="18" charset="0"/>
                        <a:ea typeface="Times New Roman" panose="02020603050405020304" pitchFamily="18" charset="0"/>
                      </a:endParaRPr>
                    </a:p>
                  </a:txBody>
                  <a:tcPr marL="43866" marR="43866" marT="0" marB="0" anchor="b"/>
                </a:tc>
              </a:tr>
              <a:tr h="215297">
                <a:tc>
                  <a:txBody>
                    <a:bodyPr/>
                    <a:lstStyle/>
                    <a:p>
                      <a:pPr indent="128270" algn="ctr">
                        <a:lnSpc>
                          <a:spcPct val="105000"/>
                        </a:lnSpc>
                        <a:spcAft>
                          <a:spcPts val="0"/>
                        </a:spcAft>
                      </a:pPr>
                      <a:r>
                        <a:rPr lang="es-EC" sz="1200">
                          <a:effectLst/>
                        </a:rPr>
                        <a:t>190:203</a:t>
                      </a:r>
                      <a:endParaRPr lang="es-EC" sz="1000">
                        <a:effectLst/>
                        <a:latin typeface="Times New Roman" panose="02020603050405020304" pitchFamily="18" charset="0"/>
                        <a:ea typeface="Times New Roman" panose="02020603050405020304" pitchFamily="18" charset="0"/>
                      </a:endParaRPr>
                    </a:p>
                  </a:txBody>
                  <a:tcPr marL="43866" marR="43866" marT="0" marB="0" anchor="b"/>
                </a:tc>
                <a:tc>
                  <a:txBody>
                    <a:bodyPr/>
                    <a:lstStyle/>
                    <a:p>
                      <a:pPr indent="128270" algn="ctr">
                        <a:lnSpc>
                          <a:spcPct val="105000"/>
                        </a:lnSpc>
                        <a:spcAft>
                          <a:spcPts val="0"/>
                        </a:spcAft>
                      </a:pPr>
                      <a:r>
                        <a:rPr lang="es-EC" sz="1200">
                          <a:effectLst/>
                        </a:rPr>
                        <a:t>AF4 datos</a:t>
                      </a:r>
                      <a:endParaRPr lang="es-EC" sz="1000">
                        <a:effectLst/>
                        <a:latin typeface="Times New Roman" panose="02020603050405020304" pitchFamily="18" charset="0"/>
                        <a:ea typeface="Times New Roman" panose="02020603050405020304" pitchFamily="18" charset="0"/>
                      </a:endParaRPr>
                    </a:p>
                  </a:txBody>
                  <a:tcPr marL="43866" marR="43866" marT="0" marB="0" anchor="b"/>
                </a:tc>
              </a:tr>
              <a:tr h="215297">
                <a:tc>
                  <a:txBody>
                    <a:bodyPr/>
                    <a:lstStyle/>
                    <a:p>
                      <a:pPr indent="128270" algn="ctr">
                        <a:lnSpc>
                          <a:spcPct val="105000"/>
                        </a:lnSpc>
                        <a:spcAft>
                          <a:spcPts val="0"/>
                        </a:spcAft>
                      </a:pPr>
                      <a:r>
                        <a:rPr lang="es-EC" sz="1200">
                          <a:effectLst/>
                        </a:rPr>
                        <a:t>204:217</a:t>
                      </a:r>
                      <a:endParaRPr lang="es-EC" sz="1000">
                        <a:effectLst/>
                        <a:latin typeface="Times New Roman" panose="02020603050405020304" pitchFamily="18" charset="0"/>
                        <a:ea typeface="Times New Roman" panose="02020603050405020304" pitchFamily="18" charset="0"/>
                      </a:endParaRPr>
                    </a:p>
                  </a:txBody>
                  <a:tcPr marL="43866" marR="43866" marT="0" marB="0" anchor="b"/>
                </a:tc>
                <a:tc>
                  <a:txBody>
                    <a:bodyPr/>
                    <a:lstStyle/>
                    <a:p>
                      <a:pPr indent="128270" algn="ctr">
                        <a:lnSpc>
                          <a:spcPct val="105000"/>
                        </a:lnSpc>
                        <a:spcAft>
                          <a:spcPts val="0"/>
                        </a:spcAft>
                      </a:pPr>
                      <a:r>
                        <a:rPr lang="es-EC" sz="1200">
                          <a:effectLst/>
                        </a:rPr>
                        <a:t>FC6 datos</a:t>
                      </a:r>
                      <a:endParaRPr lang="es-EC" sz="1000">
                        <a:effectLst/>
                        <a:latin typeface="Times New Roman" panose="02020603050405020304" pitchFamily="18" charset="0"/>
                        <a:ea typeface="Times New Roman" panose="02020603050405020304" pitchFamily="18" charset="0"/>
                      </a:endParaRPr>
                    </a:p>
                  </a:txBody>
                  <a:tcPr marL="43866" marR="43866" marT="0" marB="0" anchor="b"/>
                </a:tc>
              </a:tr>
              <a:tr h="215297">
                <a:tc>
                  <a:txBody>
                    <a:bodyPr/>
                    <a:lstStyle/>
                    <a:p>
                      <a:pPr indent="128270" algn="ctr">
                        <a:lnSpc>
                          <a:spcPct val="105000"/>
                        </a:lnSpc>
                        <a:spcAft>
                          <a:spcPts val="0"/>
                        </a:spcAft>
                      </a:pPr>
                      <a:r>
                        <a:rPr lang="es-EC" sz="1200">
                          <a:effectLst/>
                        </a:rPr>
                        <a:t>218:231</a:t>
                      </a:r>
                      <a:endParaRPr lang="es-EC" sz="1000">
                        <a:effectLst/>
                        <a:latin typeface="Times New Roman" panose="02020603050405020304" pitchFamily="18" charset="0"/>
                        <a:ea typeface="Times New Roman" panose="02020603050405020304" pitchFamily="18" charset="0"/>
                      </a:endParaRPr>
                    </a:p>
                  </a:txBody>
                  <a:tcPr marL="43866" marR="43866" marT="0" marB="0" anchor="b"/>
                </a:tc>
                <a:tc>
                  <a:txBody>
                    <a:bodyPr/>
                    <a:lstStyle/>
                    <a:p>
                      <a:pPr indent="128270" algn="ctr">
                        <a:lnSpc>
                          <a:spcPct val="105000"/>
                        </a:lnSpc>
                        <a:spcAft>
                          <a:spcPts val="0"/>
                        </a:spcAft>
                      </a:pPr>
                      <a:r>
                        <a:rPr lang="es-EC" sz="1200">
                          <a:effectLst/>
                        </a:rPr>
                        <a:t>F4 datos</a:t>
                      </a:r>
                      <a:endParaRPr lang="es-EC" sz="1000">
                        <a:effectLst/>
                        <a:latin typeface="Times New Roman" panose="02020603050405020304" pitchFamily="18" charset="0"/>
                        <a:ea typeface="Times New Roman" panose="02020603050405020304" pitchFamily="18" charset="0"/>
                      </a:endParaRPr>
                    </a:p>
                  </a:txBody>
                  <a:tcPr marL="43866" marR="43866" marT="0" marB="0" anchor="b"/>
                </a:tc>
              </a:tr>
              <a:tr h="215297">
                <a:tc>
                  <a:txBody>
                    <a:bodyPr/>
                    <a:lstStyle/>
                    <a:p>
                      <a:pPr indent="128270" algn="ctr">
                        <a:lnSpc>
                          <a:spcPct val="105000"/>
                        </a:lnSpc>
                        <a:spcAft>
                          <a:spcPts val="0"/>
                        </a:spcAft>
                      </a:pPr>
                      <a:r>
                        <a:rPr lang="es-EC" sz="1200">
                          <a:effectLst/>
                        </a:rPr>
                        <a:t>233:239</a:t>
                      </a:r>
                      <a:endParaRPr lang="es-EC" sz="1000">
                        <a:effectLst/>
                        <a:latin typeface="Times New Roman" panose="02020603050405020304" pitchFamily="18" charset="0"/>
                        <a:ea typeface="Times New Roman" panose="02020603050405020304" pitchFamily="18" charset="0"/>
                      </a:endParaRPr>
                    </a:p>
                  </a:txBody>
                  <a:tcPr marL="43866" marR="43866" marT="0" marB="0" anchor="b"/>
                </a:tc>
                <a:tc>
                  <a:txBody>
                    <a:bodyPr/>
                    <a:lstStyle/>
                    <a:p>
                      <a:pPr indent="128270" algn="ctr">
                        <a:lnSpc>
                          <a:spcPct val="105000"/>
                        </a:lnSpc>
                        <a:spcAft>
                          <a:spcPts val="0"/>
                        </a:spcAft>
                      </a:pPr>
                      <a:r>
                        <a:rPr lang="es-EC" sz="1200">
                          <a:effectLst/>
                        </a:rPr>
                        <a:t>Gyro X</a:t>
                      </a:r>
                      <a:endParaRPr lang="es-EC" sz="1000">
                        <a:effectLst/>
                        <a:latin typeface="Times New Roman" panose="02020603050405020304" pitchFamily="18" charset="0"/>
                        <a:ea typeface="Times New Roman" panose="02020603050405020304" pitchFamily="18" charset="0"/>
                      </a:endParaRPr>
                    </a:p>
                  </a:txBody>
                  <a:tcPr marL="43866" marR="43866" marT="0" marB="0" anchor="b"/>
                </a:tc>
              </a:tr>
              <a:tr h="215297">
                <a:tc>
                  <a:txBody>
                    <a:bodyPr/>
                    <a:lstStyle/>
                    <a:p>
                      <a:pPr indent="128270" algn="ctr">
                        <a:lnSpc>
                          <a:spcPct val="105000"/>
                        </a:lnSpc>
                        <a:spcAft>
                          <a:spcPts val="0"/>
                        </a:spcAft>
                      </a:pPr>
                      <a:r>
                        <a:rPr lang="es-EC" sz="1200">
                          <a:effectLst/>
                        </a:rPr>
                        <a:t>240:247</a:t>
                      </a:r>
                      <a:endParaRPr lang="es-EC" sz="1000">
                        <a:effectLst/>
                        <a:latin typeface="Times New Roman" panose="02020603050405020304" pitchFamily="18" charset="0"/>
                        <a:ea typeface="Times New Roman" panose="02020603050405020304" pitchFamily="18" charset="0"/>
                      </a:endParaRPr>
                    </a:p>
                  </a:txBody>
                  <a:tcPr marL="43866" marR="43866" marT="0" marB="0" anchor="b"/>
                </a:tc>
                <a:tc>
                  <a:txBody>
                    <a:bodyPr/>
                    <a:lstStyle/>
                    <a:p>
                      <a:pPr indent="128270" algn="ctr">
                        <a:lnSpc>
                          <a:spcPct val="105000"/>
                        </a:lnSpc>
                        <a:spcAft>
                          <a:spcPts val="0"/>
                        </a:spcAft>
                      </a:pPr>
                      <a:r>
                        <a:rPr lang="es-EC" sz="1200" dirty="0" err="1">
                          <a:effectLst/>
                        </a:rPr>
                        <a:t>Gyro</a:t>
                      </a:r>
                      <a:r>
                        <a:rPr lang="es-EC" sz="1200" dirty="0">
                          <a:effectLst/>
                        </a:rPr>
                        <a:t> Y</a:t>
                      </a:r>
                      <a:endParaRPr lang="es-EC" sz="1000" dirty="0">
                        <a:effectLst/>
                        <a:latin typeface="Times New Roman" panose="02020603050405020304" pitchFamily="18" charset="0"/>
                        <a:ea typeface="Times New Roman" panose="02020603050405020304" pitchFamily="18" charset="0"/>
                      </a:endParaRPr>
                    </a:p>
                  </a:txBody>
                  <a:tcPr marL="43866" marR="43866" marT="0" marB="0" anchor="b"/>
                </a:tc>
              </a:tr>
              <a:tr h="215297">
                <a:tc>
                  <a:txBody>
                    <a:bodyPr/>
                    <a:lstStyle/>
                    <a:p>
                      <a:pPr indent="128270" algn="ctr">
                        <a:lnSpc>
                          <a:spcPct val="105000"/>
                        </a:lnSpc>
                        <a:spcAft>
                          <a:spcPts val="0"/>
                        </a:spcAft>
                      </a:pPr>
                      <a:r>
                        <a:rPr lang="es-EC" sz="1200">
                          <a:effectLst/>
                        </a:rPr>
                        <a:t>248:255</a:t>
                      </a:r>
                      <a:endParaRPr lang="es-EC" sz="1000">
                        <a:effectLst/>
                        <a:latin typeface="Times New Roman" panose="02020603050405020304" pitchFamily="18" charset="0"/>
                        <a:ea typeface="Times New Roman" panose="02020603050405020304" pitchFamily="18" charset="0"/>
                      </a:endParaRPr>
                    </a:p>
                  </a:txBody>
                  <a:tcPr marL="43866" marR="43866" marT="0" marB="0" anchor="b"/>
                </a:tc>
                <a:tc>
                  <a:txBody>
                    <a:bodyPr/>
                    <a:lstStyle/>
                    <a:p>
                      <a:pPr indent="128270" algn="ctr">
                        <a:lnSpc>
                          <a:spcPct val="105000"/>
                        </a:lnSpc>
                        <a:spcAft>
                          <a:spcPts val="0"/>
                        </a:spcAft>
                      </a:pPr>
                      <a:r>
                        <a:rPr lang="es-EC" sz="1200" dirty="0">
                          <a:effectLst/>
                        </a:rPr>
                        <a:t>?</a:t>
                      </a:r>
                      <a:endParaRPr lang="es-EC" sz="1000" dirty="0">
                        <a:effectLst/>
                        <a:latin typeface="Times New Roman" panose="02020603050405020304" pitchFamily="18" charset="0"/>
                        <a:ea typeface="Times New Roman" panose="02020603050405020304" pitchFamily="18" charset="0"/>
                      </a:endParaRPr>
                    </a:p>
                  </a:txBody>
                  <a:tcPr marL="43866" marR="43866" marT="0" marB="0" anchor="b"/>
                </a:tc>
              </a:tr>
            </a:tbl>
          </a:graphicData>
        </a:graphic>
      </p:graphicFrame>
    </p:spTree>
    <p:extLst>
      <p:ext uri="{BB962C8B-B14F-4D97-AF65-F5344CB8AC3E}">
        <p14:creationId xmlns:p14="http://schemas.microsoft.com/office/powerpoint/2010/main" val="19843898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Análisis de señales neuronales</a:t>
            </a:r>
            <a:endParaRPr lang="es-EC" dirty="0"/>
          </a:p>
        </p:txBody>
      </p:sp>
      <p:sp>
        <p:nvSpPr>
          <p:cNvPr id="3" name="Marcador de contenido 2"/>
          <p:cNvSpPr>
            <a:spLocks noGrp="1"/>
          </p:cNvSpPr>
          <p:nvPr>
            <p:ph idx="1"/>
          </p:nvPr>
        </p:nvSpPr>
        <p:spPr>
          <a:xfrm>
            <a:off x="1103312" y="1672390"/>
            <a:ext cx="8946541" cy="4576010"/>
          </a:xfrm>
        </p:spPr>
        <p:txBody>
          <a:bodyPr/>
          <a:lstStyle/>
          <a:p>
            <a:r>
              <a:rPr lang="es-CO" dirty="0"/>
              <a:t>Para analizar y entender las señales que nos proporciona los sensores de un electroencefalograma, primero deben pasar por una fase de filtrado. Esta nos permite eliminar el ruido que se presenta de forma natural a nuestras mediciones</a:t>
            </a:r>
            <a:r>
              <a:rPr lang="es-CO" dirty="0" smtClean="0"/>
              <a:t>.</a:t>
            </a:r>
          </a:p>
          <a:p>
            <a:endParaRPr lang="es-CO" dirty="0"/>
          </a:p>
          <a:p>
            <a:pPr lvl="0"/>
            <a:r>
              <a:rPr lang="es-CO" dirty="0"/>
              <a:t>Ondas Delta entre 0.5 y 3 Hz.</a:t>
            </a:r>
            <a:endParaRPr lang="es-EC" dirty="0"/>
          </a:p>
          <a:p>
            <a:pPr lvl="0"/>
            <a:r>
              <a:rPr lang="es-CO" dirty="0"/>
              <a:t>Ondas Theta entre 3.5 a 7 Hz</a:t>
            </a:r>
            <a:endParaRPr lang="es-EC" dirty="0"/>
          </a:p>
          <a:p>
            <a:pPr lvl="0"/>
            <a:r>
              <a:rPr lang="es-CO" dirty="0"/>
              <a:t>Ondas </a:t>
            </a:r>
            <a:r>
              <a:rPr lang="es-CO" dirty="0" err="1"/>
              <a:t>Alpha</a:t>
            </a:r>
            <a:r>
              <a:rPr lang="es-CO" dirty="0"/>
              <a:t> entre 8 a 13 Hz</a:t>
            </a:r>
            <a:endParaRPr lang="es-EC" dirty="0"/>
          </a:p>
          <a:p>
            <a:pPr lvl="0"/>
            <a:r>
              <a:rPr lang="es-CO" dirty="0"/>
              <a:t>Ondas Beta ente 14 a 30 Hz </a:t>
            </a:r>
            <a:endParaRPr lang="es-EC" dirty="0"/>
          </a:p>
          <a:p>
            <a:endParaRPr lang="es-EC" dirty="0"/>
          </a:p>
        </p:txBody>
      </p:sp>
    </p:spTree>
    <p:extLst>
      <p:ext uri="{BB962C8B-B14F-4D97-AF65-F5344CB8AC3E}">
        <p14:creationId xmlns:p14="http://schemas.microsoft.com/office/powerpoint/2010/main" val="11186655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err="1" smtClean="0"/>
              <a:t>FdaTool</a:t>
            </a:r>
            <a:r>
              <a:rPr lang="es-EC" dirty="0" smtClean="0"/>
              <a:t> - Matlab</a:t>
            </a:r>
            <a:endParaRPr lang="es-EC" dirty="0"/>
          </a:p>
        </p:txBody>
      </p:sp>
      <p:sp>
        <p:nvSpPr>
          <p:cNvPr id="3" name="Marcador de contenido 2"/>
          <p:cNvSpPr>
            <a:spLocks noGrp="1"/>
          </p:cNvSpPr>
          <p:nvPr>
            <p:ph idx="1"/>
          </p:nvPr>
        </p:nvSpPr>
        <p:spPr>
          <a:xfrm>
            <a:off x="6896764" y="2129589"/>
            <a:ext cx="4912477" cy="1447799"/>
          </a:xfrm>
        </p:spPr>
        <p:txBody>
          <a:bodyPr/>
          <a:lstStyle/>
          <a:p>
            <a:pPr lvl="0"/>
            <a:r>
              <a:rPr lang="es-CO" dirty="0"/>
              <a:t>Frecuencia de muestreo: 128 Hz</a:t>
            </a:r>
            <a:endParaRPr lang="es-EC" dirty="0"/>
          </a:p>
          <a:p>
            <a:pPr lvl="0"/>
            <a:r>
              <a:rPr lang="es-CO" dirty="0"/>
              <a:t>Frecuencia de corte inferior: 4 Hz</a:t>
            </a:r>
            <a:endParaRPr lang="es-EC" dirty="0"/>
          </a:p>
          <a:p>
            <a:pPr lvl="0"/>
            <a:r>
              <a:rPr lang="es-CO" dirty="0"/>
              <a:t>Frecuencia de corte superior: 8 Hz</a:t>
            </a:r>
            <a:endParaRPr lang="es-EC" dirty="0"/>
          </a:p>
          <a:p>
            <a:endParaRPr lang="es-EC" dirty="0"/>
          </a:p>
        </p:txBody>
      </p:sp>
      <p:pic>
        <p:nvPicPr>
          <p:cNvPr id="8194" name="Imagen 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099" y="1647313"/>
            <a:ext cx="5854617" cy="473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89723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Análisis Filtro </a:t>
            </a:r>
            <a:r>
              <a:rPr lang="es-EC" dirty="0" err="1" smtClean="0"/>
              <a:t>Chevyshev</a:t>
            </a:r>
            <a:r>
              <a:rPr lang="es-EC" dirty="0" smtClean="0"/>
              <a:t> tipo 2</a:t>
            </a:r>
            <a:endParaRPr lang="es-EC" dirty="0"/>
          </a:p>
        </p:txBody>
      </p:sp>
      <p:pic>
        <p:nvPicPr>
          <p:cNvPr id="9218" name="Imagen 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1" y="1655109"/>
            <a:ext cx="4964281" cy="435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Imagen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2742" y="1655109"/>
            <a:ext cx="5019514" cy="435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88066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0"/>
            <a:r>
              <a:rPr lang="es-ES_tradnl" sz="4400" dirty="0"/>
              <a:t>Análisis de </a:t>
            </a:r>
            <a:r>
              <a:rPr lang="es-ES_tradnl" sz="4400" dirty="0" smtClean="0"/>
              <a:t>Filtraje y optimización </a:t>
            </a:r>
            <a:r>
              <a:rPr lang="es-ES_tradnl" sz="4400" dirty="0"/>
              <a:t>del </a:t>
            </a:r>
            <a:r>
              <a:rPr lang="es-ES_tradnl" sz="4400" dirty="0" smtClean="0"/>
              <a:t>Sistema</a:t>
            </a:r>
            <a:endParaRPr lang="es-EC" dirty="0"/>
          </a:p>
        </p:txBody>
      </p:sp>
      <p:sp>
        <p:nvSpPr>
          <p:cNvPr id="3" name="Marcador de contenido 2"/>
          <p:cNvSpPr>
            <a:spLocks noGrp="1"/>
          </p:cNvSpPr>
          <p:nvPr>
            <p:ph idx="1"/>
          </p:nvPr>
        </p:nvSpPr>
        <p:spPr/>
        <p:txBody>
          <a:bodyPr/>
          <a:lstStyle/>
          <a:p>
            <a:r>
              <a:rPr lang="es-ES_tradnl" dirty="0"/>
              <a:t>El tiempo para realizar una instrucción es de vital importancia en el control del </a:t>
            </a:r>
            <a:r>
              <a:rPr lang="es-ES_tradnl" dirty="0" smtClean="0"/>
              <a:t>sistema</a:t>
            </a:r>
          </a:p>
          <a:p>
            <a:r>
              <a:rPr lang="es-ES_tradnl" dirty="0"/>
              <a:t>En la </a:t>
            </a:r>
            <a:r>
              <a:rPr lang="es-ES_tradnl" dirty="0" smtClean="0"/>
              <a:t>siguientes tablas comparativas </a:t>
            </a:r>
            <a:r>
              <a:rPr lang="es-ES_tradnl" dirty="0"/>
              <a:t>se analizará el tiempo de respuesta al aplicar el filtraje Chebyshev tipo 2 de orden 30 a cada sensor del sistema.</a:t>
            </a:r>
            <a:endParaRPr lang="es-EC" dirty="0"/>
          </a:p>
          <a:p>
            <a:endParaRPr lang="es-EC" dirty="0"/>
          </a:p>
        </p:txBody>
      </p:sp>
      <p:graphicFrame>
        <p:nvGraphicFramePr>
          <p:cNvPr id="6" name="Tabla 5"/>
          <p:cNvGraphicFramePr>
            <a:graphicFrameLocks noGrp="1"/>
          </p:cNvGraphicFramePr>
          <p:nvPr>
            <p:extLst>
              <p:ext uri="{D42A27DB-BD31-4B8C-83A1-F6EECF244321}">
                <p14:modId xmlns:p14="http://schemas.microsoft.com/office/powerpoint/2010/main" val="3887775435"/>
              </p:ext>
            </p:extLst>
          </p:nvPr>
        </p:nvGraphicFramePr>
        <p:xfrm>
          <a:off x="3780125" y="3922336"/>
          <a:ext cx="4698855" cy="990092"/>
        </p:xfrm>
        <a:graphic>
          <a:graphicData uri="http://schemas.openxmlformats.org/drawingml/2006/table">
            <a:tbl>
              <a:tblPr firstRow="1" firstCol="1" bandRow="1">
                <a:tableStyleId>{5C22544A-7EE6-4342-B048-85BDC9FD1C3A}</a:tableStyleId>
              </a:tblPr>
              <a:tblGrid>
                <a:gridCol w="1939784"/>
                <a:gridCol w="2759071"/>
              </a:tblGrid>
              <a:tr h="223638">
                <a:tc>
                  <a:txBody>
                    <a:bodyPr/>
                    <a:lstStyle/>
                    <a:p>
                      <a:pPr indent="128270" algn="ctr">
                        <a:lnSpc>
                          <a:spcPct val="105000"/>
                        </a:lnSpc>
                        <a:spcAft>
                          <a:spcPts val="0"/>
                        </a:spcAft>
                      </a:pPr>
                      <a:r>
                        <a:rPr lang="es-ES_tradnl" sz="1600" dirty="0">
                          <a:effectLst/>
                        </a:rPr>
                        <a:t>Sensor </a:t>
                      </a:r>
                      <a:r>
                        <a:rPr lang="es-ES_tradnl" sz="1600" dirty="0" err="1">
                          <a:effectLst/>
                        </a:rPr>
                        <a:t>Epoc</a:t>
                      </a:r>
                      <a:r>
                        <a:rPr lang="es-ES_tradnl" sz="1600" dirty="0">
                          <a:effectLst/>
                        </a:rPr>
                        <a:t> </a:t>
                      </a:r>
                      <a:r>
                        <a:rPr lang="es-ES_tradnl" sz="1600" dirty="0" err="1">
                          <a:effectLst/>
                        </a:rPr>
                        <a:t>Emotiv</a:t>
                      </a:r>
                      <a:endParaRPr lang="es-EC"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28270" algn="ctr">
                        <a:lnSpc>
                          <a:spcPct val="105000"/>
                        </a:lnSpc>
                        <a:spcAft>
                          <a:spcPts val="0"/>
                        </a:spcAft>
                      </a:pPr>
                      <a:r>
                        <a:rPr lang="es-ES_tradnl" sz="1600" dirty="0">
                          <a:effectLst/>
                        </a:rPr>
                        <a:t>Tiempo de Procesamiento (s)</a:t>
                      </a:r>
                      <a:endParaRPr lang="es-EC" sz="1600" dirty="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indent="128270" algn="ctr">
                        <a:lnSpc>
                          <a:spcPct val="105000"/>
                        </a:lnSpc>
                        <a:spcAft>
                          <a:spcPts val="0"/>
                        </a:spcAft>
                      </a:pPr>
                      <a:r>
                        <a:rPr lang="es-ES_tradnl" sz="1600">
                          <a:effectLst/>
                        </a:rPr>
                        <a:t>1 Sensor Neuronal</a:t>
                      </a:r>
                      <a:endParaRPr lang="es-EC"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28270" algn="ctr">
                        <a:lnSpc>
                          <a:spcPct val="105000"/>
                        </a:lnSpc>
                        <a:spcAft>
                          <a:spcPts val="0"/>
                        </a:spcAft>
                      </a:pPr>
                      <a:r>
                        <a:rPr lang="es-ES_tradnl" sz="1600" dirty="0">
                          <a:effectLst/>
                        </a:rPr>
                        <a:t>60</a:t>
                      </a:r>
                      <a:endParaRPr lang="es-EC" sz="16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475114712"/>
              </p:ext>
            </p:extLst>
          </p:nvPr>
        </p:nvGraphicFramePr>
        <p:xfrm>
          <a:off x="3800907" y="5224271"/>
          <a:ext cx="4678073" cy="1024128"/>
        </p:xfrm>
        <a:graphic>
          <a:graphicData uri="http://schemas.openxmlformats.org/drawingml/2006/table">
            <a:tbl>
              <a:tblPr firstRow="1" firstCol="1" bandRow="1">
                <a:tableStyleId>{5C22544A-7EE6-4342-B048-85BDC9FD1C3A}</a:tableStyleId>
              </a:tblPr>
              <a:tblGrid>
                <a:gridCol w="1931204"/>
                <a:gridCol w="2746869"/>
              </a:tblGrid>
              <a:tr h="0">
                <a:tc>
                  <a:txBody>
                    <a:bodyPr/>
                    <a:lstStyle/>
                    <a:p>
                      <a:pPr indent="128270" algn="ctr">
                        <a:lnSpc>
                          <a:spcPct val="105000"/>
                        </a:lnSpc>
                        <a:spcAft>
                          <a:spcPts val="0"/>
                        </a:spcAft>
                      </a:pPr>
                      <a:r>
                        <a:rPr lang="es-ES_tradnl" sz="1600" dirty="0">
                          <a:effectLst/>
                        </a:rPr>
                        <a:t>Sensor </a:t>
                      </a:r>
                      <a:r>
                        <a:rPr lang="es-ES_tradnl" sz="1600" dirty="0" err="1">
                          <a:effectLst/>
                        </a:rPr>
                        <a:t>Epoc</a:t>
                      </a:r>
                      <a:r>
                        <a:rPr lang="es-ES_tradnl" sz="1600" dirty="0">
                          <a:effectLst/>
                        </a:rPr>
                        <a:t> </a:t>
                      </a:r>
                      <a:r>
                        <a:rPr lang="es-ES_tradnl" sz="1600" dirty="0" err="1">
                          <a:effectLst/>
                        </a:rPr>
                        <a:t>Emotiv</a:t>
                      </a:r>
                      <a:endParaRPr lang="es-EC"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28270" algn="ctr">
                        <a:lnSpc>
                          <a:spcPct val="105000"/>
                        </a:lnSpc>
                        <a:spcAft>
                          <a:spcPts val="0"/>
                        </a:spcAft>
                      </a:pPr>
                      <a:r>
                        <a:rPr lang="es-ES_tradnl" sz="1600">
                          <a:effectLst/>
                        </a:rPr>
                        <a:t>Tiempo de Procesamiento (s)</a:t>
                      </a:r>
                      <a:endParaRPr lang="es-EC" sz="160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indent="128270" algn="ctr">
                        <a:lnSpc>
                          <a:spcPct val="105000"/>
                        </a:lnSpc>
                        <a:spcAft>
                          <a:spcPts val="0"/>
                        </a:spcAft>
                      </a:pPr>
                      <a:r>
                        <a:rPr lang="es-ES_tradnl" sz="1600">
                          <a:effectLst/>
                        </a:rPr>
                        <a:t>14 Sensores Neuronales</a:t>
                      </a:r>
                      <a:endParaRPr lang="es-EC"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28270" algn="ctr">
                        <a:lnSpc>
                          <a:spcPct val="105000"/>
                        </a:lnSpc>
                        <a:spcAft>
                          <a:spcPts val="0"/>
                        </a:spcAft>
                      </a:pPr>
                      <a:r>
                        <a:rPr lang="es-ES_tradnl" sz="1600" dirty="0">
                          <a:effectLst/>
                        </a:rPr>
                        <a:t>840</a:t>
                      </a:r>
                      <a:endParaRPr lang="es-EC" sz="16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32642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par>
                                <p:cTn id="22" presetID="6" presetClass="entr" presetSubtype="16"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Optimización del Sistema</a:t>
            </a:r>
            <a:r>
              <a:rPr lang="es-EC" dirty="0"/>
              <a:t/>
            </a:r>
            <a:br>
              <a:rPr lang="es-EC" dirty="0"/>
            </a:br>
            <a:endParaRPr lang="es-EC" dirty="0"/>
          </a:p>
        </p:txBody>
      </p:sp>
      <p:sp>
        <p:nvSpPr>
          <p:cNvPr id="3" name="Marcador de contenido 2"/>
          <p:cNvSpPr>
            <a:spLocks noGrp="1"/>
          </p:cNvSpPr>
          <p:nvPr>
            <p:ph idx="1"/>
          </p:nvPr>
        </p:nvSpPr>
        <p:spPr>
          <a:xfrm>
            <a:off x="1103312" y="1444336"/>
            <a:ext cx="8946541" cy="4804063"/>
          </a:xfrm>
        </p:spPr>
        <p:txBody>
          <a:bodyPr>
            <a:normAutofit/>
          </a:bodyPr>
          <a:lstStyle/>
          <a:p>
            <a:r>
              <a:rPr lang="es-ES_tradnl" sz="2200" dirty="0"/>
              <a:t>Para obtener los resultados deseados se implementó un algoritmo de entrenamiento que busca la mayor actividad en una región de la corteza cerebral cuando el usuario realiza un gesto</a:t>
            </a:r>
            <a:r>
              <a:rPr lang="es-ES_tradnl" sz="2200" dirty="0" smtClean="0"/>
              <a:t>.</a:t>
            </a:r>
            <a:endParaRPr lang="es-EC" sz="2200" dirty="0"/>
          </a:p>
          <a:p>
            <a:r>
              <a:rPr lang="es-ES_tradnl" sz="2200" dirty="0"/>
              <a:t>Con este algoritmo localizamos cual sensor tiene un cambio abrupto y lo mantenga al pasar de un estado relajo a un estado donde se haga un gesto</a:t>
            </a:r>
            <a:r>
              <a:rPr lang="es-ES_tradnl" sz="2200" dirty="0" smtClean="0"/>
              <a:t>.</a:t>
            </a:r>
            <a:endParaRPr lang="es-EC" sz="2200" dirty="0"/>
          </a:p>
          <a:p>
            <a:r>
              <a:rPr lang="es-ES_tradnl" sz="2200" dirty="0"/>
              <a:t>Finalmente determinamos que los sensores F7, P7, T7 y T8 son los encargados de detectar cuando un usuario realiza un gesto para la derecha o izquierda, en cambio estos mismos sensores en estado normal nos indican cuando el usuario está relajado (sin hacer ningún gesto).</a:t>
            </a:r>
            <a:endParaRPr lang="es-EC" sz="2200" dirty="0"/>
          </a:p>
          <a:p>
            <a:endParaRPr lang="es-EC" dirty="0"/>
          </a:p>
        </p:txBody>
      </p:sp>
    </p:spTree>
    <p:extLst>
      <p:ext uri="{BB962C8B-B14F-4D97-AF65-F5344CB8AC3E}">
        <p14:creationId xmlns:p14="http://schemas.microsoft.com/office/powerpoint/2010/main" val="28009975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898100"/>
          </a:xfrm>
        </p:spPr>
        <p:txBody>
          <a:bodyPr/>
          <a:lstStyle/>
          <a:p>
            <a:r>
              <a:rPr lang="es-EC" dirty="0"/>
              <a:t>Automatización con </a:t>
            </a:r>
            <a:r>
              <a:rPr lang="es-EC" dirty="0" smtClean="0"/>
              <a:t>Script</a:t>
            </a:r>
            <a:endParaRPr lang="es-EC" dirty="0"/>
          </a:p>
        </p:txBody>
      </p:sp>
      <p:sp>
        <p:nvSpPr>
          <p:cNvPr id="3" name="Marcador de contenido 2"/>
          <p:cNvSpPr>
            <a:spLocks noGrp="1"/>
          </p:cNvSpPr>
          <p:nvPr>
            <p:ph idx="1"/>
          </p:nvPr>
        </p:nvSpPr>
        <p:spPr>
          <a:xfrm>
            <a:off x="1103312" y="1496292"/>
            <a:ext cx="8946541" cy="4752108"/>
          </a:xfrm>
        </p:spPr>
        <p:txBody>
          <a:bodyPr/>
          <a:lstStyle/>
          <a:p>
            <a:r>
              <a:rPr lang="es-ES_tradnl" dirty="0"/>
              <a:t>Existen varias formas de crear o modificar un script en la tarjeta </a:t>
            </a:r>
            <a:r>
              <a:rPr lang="es-ES_tradnl" dirty="0" err="1" smtClean="0"/>
              <a:t>Raspbian</a:t>
            </a:r>
            <a:r>
              <a:rPr lang="es-ES_tradnl" dirty="0" smtClean="0"/>
              <a:t>, </a:t>
            </a:r>
            <a:r>
              <a:rPr lang="es-ES_tradnl" dirty="0"/>
              <a:t>ya que está basado en Linux podemos realizarlo de la misma forma. En este caso se configuró los puertos de salida para el control de los micrófonos, el programa para habilitar un canal entre los auriculares con el micrófono y finalmente el programa de control a través de los sensores neuronales.</a:t>
            </a:r>
            <a:endParaRPr lang="es-EC" dirty="0"/>
          </a:p>
        </p:txBody>
      </p:sp>
      <p:pic>
        <p:nvPicPr>
          <p:cNvPr id="4" name="Imagen 3" descr="http://www.diverteka.com/wp-content/uploads/2013/04/2_GPIO_y_Raspi_00.jpg"/>
          <p:cNvPicPr/>
          <p:nvPr/>
        </p:nvPicPr>
        <p:blipFill>
          <a:blip r:embed="rId2">
            <a:extLst>
              <a:ext uri="{28A0092B-C50C-407E-A947-70E740481C1C}">
                <a14:useLocalDpi xmlns:a14="http://schemas.microsoft.com/office/drawing/2010/main" val="0"/>
              </a:ext>
            </a:extLst>
          </a:blip>
          <a:srcRect/>
          <a:stretch>
            <a:fillRect/>
          </a:stretch>
        </p:blipFill>
        <p:spPr bwMode="auto">
          <a:xfrm>
            <a:off x="3394911" y="3580765"/>
            <a:ext cx="4876252" cy="2958580"/>
          </a:xfrm>
          <a:prstGeom prst="rect">
            <a:avLst/>
          </a:prstGeom>
          <a:noFill/>
          <a:ln>
            <a:noFill/>
          </a:ln>
        </p:spPr>
      </p:pic>
    </p:spTree>
    <p:extLst>
      <p:ext uri="{BB962C8B-B14F-4D97-AF65-F5344CB8AC3E}">
        <p14:creationId xmlns:p14="http://schemas.microsoft.com/office/powerpoint/2010/main" val="660093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CONTROLADOR DEL SISTEMA</a:t>
            </a:r>
            <a:endParaRPr lang="es-EC" dirty="0"/>
          </a:p>
        </p:txBody>
      </p:sp>
      <p:sp>
        <p:nvSpPr>
          <p:cNvPr id="3" name="Marcador de contenido 2"/>
          <p:cNvSpPr>
            <a:spLocks noGrp="1"/>
          </p:cNvSpPr>
          <p:nvPr>
            <p:ph idx="1"/>
          </p:nvPr>
        </p:nvSpPr>
        <p:spPr>
          <a:xfrm>
            <a:off x="1103312" y="2052919"/>
            <a:ext cx="8946541" cy="419826"/>
          </a:xfrm>
        </p:spPr>
        <p:txBody>
          <a:bodyPr/>
          <a:lstStyle/>
          <a:p>
            <a:r>
              <a:rPr lang="es-EC" dirty="0" smtClean="0"/>
              <a:t>Lógica</a:t>
            </a:r>
            <a:r>
              <a:rPr lang="en-US" dirty="0" smtClean="0"/>
              <a:t> </a:t>
            </a:r>
            <a:r>
              <a:rPr lang="es-EC" dirty="0" smtClean="0"/>
              <a:t>difusa</a:t>
            </a:r>
            <a:endParaRPr lang="es-EC" dirty="0"/>
          </a:p>
        </p:txBody>
      </p:sp>
      <p:pic>
        <p:nvPicPr>
          <p:cNvPr id="1027" name="Imagen 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469" y="2672415"/>
            <a:ext cx="9644807" cy="362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91837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P</a:t>
            </a:r>
            <a:r>
              <a:rPr lang="es-EC" dirty="0" smtClean="0"/>
              <a:t>asos para diseño del control difuso</a:t>
            </a:r>
            <a:endParaRPr lang="es-EC" dirty="0"/>
          </a:p>
        </p:txBody>
      </p:sp>
      <p:sp>
        <p:nvSpPr>
          <p:cNvPr id="3" name="Marcador de contenido 2"/>
          <p:cNvSpPr>
            <a:spLocks noGrp="1"/>
          </p:cNvSpPr>
          <p:nvPr>
            <p:ph idx="1"/>
          </p:nvPr>
        </p:nvSpPr>
        <p:spPr>
          <a:xfrm>
            <a:off x="1103312" y="2052919"/>
            <a:ext cx="8946541" cy="458462"/>
          </a:xfrm>
        </p:spPr>
        <p:txBody>
          <a:bodyPr/>
          <a:lstStyle/>
          <a:p>
            <a:pPr marL="0" indent="0">
              <a:buNone/>
            </a:pPr>
            <a:r>
              <a:rPr lang="es-EC" dirty="0" smtClean="0"/>
              <a:t>A. Selección de variables entrada</a:t>
            </a:r>
            <a:r>
              <a:rPr lang="en-US" dirty="0" smtClean="0"/>
              <a:t>/</a:t>
            </a:r>
            <a:r>
              <a:rPr lang="en-US" dirty="0" err="1" smtClean="0"/>
              <a:t>salida</a:t>
            </a:r>
            <a:r>
              <a:rPr lang="en-US" dirty="0" smtClean="0"/>
              <a:t>.</a:t>
            </a:r>
            <a:endParaRPr lang="es-EC" dirty="0"/>
          </a:p>
        </p:txBody>
      </p:sp>
      <p:pic>
        <p:nvPicPr>
          <p:cNvPr id="2050" name="Imagen 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312" y="2949262"/>
            <a:ext cx="3477295" cy="3206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a 3"/>
          <p:cNvGraphicFramePr>
            <a:graphicFrameLocks noGrp="1"/>
          </p:cNvGraphicFramePr>
          <p:nvPr>
            <p:extLst>
              <p:ext uri="{D42A27DB-BD31-4B8C-83A1-F6EECF244321}">
                <p14:modId xmlns:p14="http://schemas.microsoft.com/office/powerpoint/2010/main" val="4211728309"/>
              </p:ext>
            </p:extLst>
          </p:nvPr>
        </p:nvGraphicFramePr>
        <p:xfrm>
          <a:off x="5499279" y="2949261"/>
          <a:ext cx="5186695" cy="3206839"/>
        </p:xfrm>
        <a:graphic>
          <a:graphicData uri="http://schemas.openxmlformats.org/drawingml/2006/table">
            <a:tbl>
              <a:tblPr firstRow="1" firstCol="1" bandRow="1">
                <a:tableStyleId>{1FECB4D8-DB02-4DC6-A0A2-4F2EBAE1DC90}</a:tableStyleId>
              </a:tblPr>
              <a:tblGrid>
                <a:gridCol w="1533525"/>
                <a:gridCol w="2286476"/>
                <a:gridCol w="1366694"/>
              </a:tblGrid>
              <a:tr h="420807">
                <a:tc>
                  <a:txBody>
                    <a:bodyPr/>
                    <a:lstStyle/>
                    <a:p>
                      <a:pPr algn="ctr">
                        <a:spcAft>
                          <a:spcPts val="0"/>
                        </a:spcAft>
                      </a:pPr>
                      <a:r>
                        <a:rPr lang="en-US" sz="1600" dirty="0">
                          <a:effectLst/>
                        </a:rPr>
                        <a:t>N° de entrada</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n-US" sz="1600" dirty="0" err="1">
                          <a:effectLst/>
                        </a:rPr>
                        <a:t>Descripción</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spcAft>
                          <a:spcPts val="0"/>
                        </a:spcAft>
                      </a:pPr>
                      <a:r>
                        <a:rPr lang="en-US" sz="1600">
                          <a:effectLst/>
                        </a:rPr>
                        <a:t>Variable</a:t>
                      </a:r>
                      <a:endParaRPr lang="es-EC" sz="1600">
                        <a:effectLst/>
                        <a:latin typeface="Times New Roman" panose="02020603050405020304" pitchFamily="18" charset="0"/>
                        <a:ea typeface="Times New Roman" panose="02020603050405020304" pitchFamily="18" charset="0"/>
                      </a:endParaRPr>
                    </a:p>
                  </a:txBody>
                  <a:tcPr marL="44450" marR="44450" marT="0" marB="0" anchor="b"/>
                </a:tc>
              </a:tr>
              <a:tr h="696508">
                <a:tc>
                  <a:txBody>
                    <a:bodyPr/>
                    <a:lstStyle/>
                    <a:p>
                      <a:pPr>
                        <a:spcAft>
                          <a:spcPts val="0"/>
                        </a:spcAft>
                      </a:pPr>
                      <a:r>
                        <a:rPr lang="en-US" sz="1600" dirty="0">
                          <a:effectLst/>
                        </a:rPr>
                        <a:t>Entrada 1</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spcAft>
                          <a:spcPts val="0"/>
                        </a:spcAft>
                      </a:pPr>
                      <a:r>
                        <a:rPr lang="en-US" sz="1600" dirty="0" err="1">
                          <a:effectLst/>
                        </a:rPr>
                        <a:t>Posición</a:t>
                      </a:r>
                      <a:r>
                        <a:rPr lang="en-US" sz="1600" dirty="0">
                          <a:effectLst/>
                        </a:rPr>
                        <a:t> 3 del sensor</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n-US" sz="1600">
                          <a:effectLst/>
                        </a:rPr>
                        <a:t>F7</a:t>
                      </a:r>
                      <a:endParaRPr lang="es-EC" sz="1600">
                        <a:effectLst/>
                        <a:latin typeface="Times New Roman" panose="02020603050405020304" pitchFamily="18" charset="0"/>
                        <a:ea typeface="Times New Roman" panose="02020603050405020304" pitchFamily="18" charset="0"/>
                      </a:endParaRPr>
                    </a:p>
                  </a:txBody>
                  <a:tcPr marL="44450" marR="44450" marT="0" marB="0" anchor="b"/>
                </a:tc>
              </a:tr>
              <a:tr h="696508">
                <a:tc>
                  <a:txBody>
                    <a:bodyPr/>
                    <a:lstStyle/>
                    <a:p>
                      <a:pPr>
                        <a:spcAft>
                          <a:spcPts val="0"/>
                        </a:spcAft>
                      </a:pPr>
                      <a:r>
                        <a:rPr lang="en-US" sz="1600" dirty="0">
                          <a:effectLst/>
                        </a:rPr>
                        <a:t>Entrada 2</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spcAft>
                          <a:spcPts val="0"/>
                        </a:spcAft>
                      </a:pPr>
                      <a:r>
                        <a:rPr lang="en-US" sz="1600">
                          <a:effectLst/>
                        </a:rPr>
                        <a:t>Posición 4 del sensor</a:t>
                      </a:r>
                      <a:endParaRPr lang="es-EC" sz="16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n-US" sz="1600" dirty="0">
                          <a:effectLst/>
                        </a:rPr>
                        <a:t>T7</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tc>
              </a:tr>
              <a:tr h="696508">
                <a:tc>
                  <a:txBody>
                    <a:bodyPr/>
                    <a:lstStyle/>
                    <a:p>
                      <a:pPr>
                        <a:spcAft>
                          <a:spcPts val="0"/>
                        </a:spcAft>
                      </a:pPr>
                      <a:r>
                        <a:rPr lang="en-US" sz="1600">
                          <a:effectLst/>
                        </a:rPr>
                        <a:t>Entrada 3</a:t>
                      </a:r>
                      <a:endParaRPr lang="es-EC" sz="16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spcAft>
                          <a:spcPts val="0"/>
                        </a:spcAft>
                      </a:pPr>
                      <a:r>
                        <a:rPr lang="en-US" sz="1600" dirty="0" err="1">
                          <a:effectLst/>
                        </a:rPr>
                        <a:t>Posición</a:t>
                      </a:r>
                      <a:r>
                        <a:rPr lang="en-US" sz="1600" dirty="0">
                          <a:effectLst/>
                        </a:rPr>
                        <a:t> 5 del sensor</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n-US" sz="1600" dirty="0">
                          <a:effectLst/>
                        </a:rPr>
                        <a:t>P7</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tc>
              </a:tr>
              <a:tr h="696508">
                <a:tc>
                  <a:txBody>
                    <a:bodyPr/>
                    <a:lstStyle/>
                    <a:p>
                      <a:pPr>
                        <a:spcAft>
                          <a:spcPts val="0"/>
                        </a:spcAft>
                      </a:pPr>
                      <a:r>
                        <a:rPr lang="en-US" sz="1600" dirty="0">
                          <a:effectLst/>
                        </a:rPr>
                        <a:t>Entrada 4</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spcAft>
                          <a:spcPts val="0"/>
                        </a:spcAft>
                      </a:pPr>
                      <a:r>
                        <a:rPr lang="en-US" sz="1600">
                          <a:effectLst/>
                        </a:rPr>
                        <a:t>Posición 9 del sensor</a:t>
                      </a:r>
                      <a:endParaRPr lang="es-EC" sz="16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n-US" sz="1600" dirty="0">
                          <a:effectLst/>
                        </a:rPr>
                        <a:t>T8</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42805980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736002"/>
          </a:xfrm>
        </p:spPr>
        <p:txBody>
          <a:bodyPr/>
          <a:lstStyle/>
          <a:p>
            <a:r>
              <a:rPr lang="es-EC" dirty="0" smtClean="0"/>
              <a:t>Objetivos</a:t>
            </a:r>
            <a:endParaRPr lang="es-EC" dirty="0"/>
          </a:p>
        </p:txBody>
      </p:sp>
      <p:sp>
        <p:nvSpPr>
          <p:cNvPr id="3" name="Marcador de contenido 2"/>
          <p:cNvSpPr>
            <a:spLocks noGrp="1"/>
          </p:cNvSpPr>
          <p:nvPr>
            <p:ph idx="1"/>
          </p:nvPr>
        </p:nvSpPr>
        <p:spPr>
          <a:xfrm>
            <a:off x="1103312" y="2052919"/>
            <a:ext cx="8946541" cy="1193202"/>
          </a:xfrm>
        </p:spPr>
        <p:txBody>
          <a:bodyPr/>
          <a:lstStyle/>
          <a:p>
            <a:r>
              <a:rPr lang="es-ES_tradnl" dirty="0"/>
              <a:t>Desarrollar e implementar un casco con arreglo de micrófonos sectorizados y controlados mediante señales neuronales para personas discapacitadas.</a:t>
            </a:r>
            <a:endParaRPr lang="es-EC" dirty="0"/>
          </a:p>
        </p:txBody>
      </p:sp>
      <p:sp>
        <p:nvSpPr>
          <p:cNvPr id="4" name="Título 1"/>
          <p:cNvSpPr txBox="1">
            <a:spLocks/>
          </p:cNvSpPr>
          <p:nvPr/>
        </p:nvSpPr>
        <p:spPr>
          <a:xfrm>
            <a:off x="646111" y="1371600"/>
            <a:ext cx="9404723" cy="5600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000" dirty="0" smtClean="0"/>
              <a:t>Objetivo General</a:t>
            </a:r>
            <a:endParaRPr lang="es-EC" sz="3000" dirty="0"/>
          </a:p>
        </p:txBody>
      </p:sp>
      <p:sp>
        <p:nvSpPr>
          <p:cNvPr id="5" name="Título 1"/>
          <p:cNvSpPr txBox="1">
            <a:spLocks/>
          </p:cNvSpPr>
          <p:nvPr/>
        </p:nvSpPr>
        <p:spPr>
          <a:xfrm>
            <a:off x="645130" y="3087335"/>
            <a:ext cx="9404723" cy="5600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000" dirty="0" smtClean="0"/>
              <a:t>Objetivos Específicos</a:t>
            </a:r>
            <a:endParaRPr lang="es-EC" sz="3000" dirty="0"/>
          </a:p>
        </p:txBody>
      </p:sp>
      <p:sp>
        <p:nvSpPr>
          <p:cNvPr id="6" name="Marcador de contenido 2"/>
          <p:cNvSpPr txBox="1">
            <a:spLocks/>
          </p:cNvSpPr>
          <p:nvPr/>
        </p:nvSpPr>
        <p:spPr>
          <a:xfrm>
            <a:off x="1103312" y="3805184"/>
            <a:ext cx="8946541" cy="259561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lvl="0"/>
            <a:r>
              <a:rPr lang="es-ES" dirty="0"/>
              <a:t>Evaluar el equipo necesario para el desarrollo del proyecto, tomando en cuenta disponibilidad en el mercado y bajos costos.</a:t>
            </a:r>
            <a:endParaRPr lang="es-EC" dirty="0"/>
          </a:p>
          <a:p>
            <a:pPr lvl="0"/>
            <a:r>
              <a:rPr lang="es-ES" dirty="0"/>
              <a:t>Analizar y procesar señales de audio y neuronales tomadas de los sensores del casco a través de software especializado</a:t>
            </a:r>
            <a:r>
              <a:rPr lang="es-ES" dirty="0" smtClean="0"/>
              <a:t>.</a:t>
            </a:r>
          </a:p>
          <a:p>
            <a:r>
              <a:rPr lang="es-ES" dirty="0"/>
              <a:t>Implementar el hardware de tal forma que todos los elementos del sistema sean lo más cómodo para la persona discapacitada.</a:t>
            </a:r>
            <a:endParaRPr lang="es-EC" dirty="0"/>
          </a:p>
          <a:p>
            <a:pPr lvl="0"/>
            <a:endParaRPr lang="es-EC" dirty="0"/>
          </a:p>
          <a:p>
            <a:endParaRPr lang="es-EC" dirty="0"/>
          </a:p>
        </p:txBody>
      </p:sp>
    </p:spTree>
    <p:extLst>
      <p:ext uri="{BB962C8B-B14F-4D97-AF65-F5344CB8AC3E}">
        <p14:creationId xmlns:p14="http://schemas.microsoft.com/office/powerpoint/2010/main" val="2544342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P</a:t>
            </a:r>
            <a:r>
              <a:rPr lang="es-EC" dirty="0" smtClean="0"/>
              <a:t>asos para diseño del control difuso</a:t>
            </a:r>
            <a:endParaRPr lang="es-EC" dirty="0"/>
          </a:p>
        </p:txBody>
      </p:sp>
      <p:sp>
        <p:nvSpPr>
          <p:cNvPr id="3" name="Marcador de contenido 2"/>
          <p:cNvSpPr>
            <a:spLocks noGrp="1"/>
          </p:cNvSpPr>
          <p:nvPr>
            <p:ph idx="1"/>
          </p:nvPr>
        </p:nvSpPr>
        <p:spPr>
          <a:xfrm>
            <a:off x="1103312" y="2052919"/>
            <a:ext cx="8946541" cy="458462"/>
          </a:xfrm>
        </p:spPr>
        <p:txBody>
          <a:bodyPr/>
          <a:lstStyle/>
          <a:p>
            <a:pPr marL="0" indent="0">
              <a:buNone/>
            </a:pPr>
            <a:r>
              <a:rPr lang="es-EC" dirty="0" smtClean="0"/>
              <a:t>B. Rango </a:t>
            </a:r>
            <a:r>
              <a:rPr lang="es-EC" dirty="0"/>
              <a:t>de operación de las variables de entrada y salida.</a:t>
            </a:r>
          </a:p>
        </p:txBody>
      </p:sp>
      <p:graphicFrame>
        <p:nvGraphicFramePr>
          <p:cNvPr id="5" name="Tabla 4"/>
          <p:cNvGraphicFramePr>
            <a:graphicFrameLocks noGrp="1"/>
          </p:cNvGraphicFramePr>
          <p:nvPr>
            <p:extLst>
              <p:ext uri="{D42A27DB-BD31-4B8C-83A1-F6EECF244321}">
                <p14:modId xmlns:p14="http://schemas.microsoft.com/office/powerpoint/2010/main" val="4137854663"/>
              </p:ext>
            </p:extLst>
          </p:nvPr>
        </p:nvGraphicFramePr>
        <p:xfrm>
          <a:off x="3219719" y="2846232"/>
          <a:ext cx="6581104" cy="3254370"/>
        </p:xfrm>
        <a:graphic>
          <a:graphicData uri="http://schemas.openxmlformats.org/drawingml/2006/table">
            <a:tbl>
              <a:tblPr firstRow="1" firstCol="1" bandRow="1">
                <a:tableStyleId>{1FECB4D8-DB02-4DC6-A0A2-4F2EBAE1DC90}</a:tableStyleId>
              </a:tblPr>
              <a:tblGrid>
                <a:gridCol w="2921218"/>
                <a:gridCol w="2013913"/>
                <a:gridCol w="1645973"/>
              </a:tblGrid>
              <a:tr h="1026253">
                <a:tc>
                  <a:txBody>
                    <a:bodyPr/>
                    <a:lstStyle/>
                    <a:p>
                      <a:pPr>
                        <a:spcAft>
                          <a:spcPts val="0"/>
                        </a:spcAft>
                      </a:pPr>
                      <a:r>
                        <a:rPr lang="en-US" sz="2000" dirty="0">
                          <a:effectLst/>
                        </a:rPr>
                        <a:t>Variables de entrada</a:t>
                      </a:r>
                      <a:endParaRPr lang="es-EC" sz="20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n-US" sz="2000">
                          <a:effectLst/>
                        </a:rPr>
                        <a:t>Mínimo</a:t>
                      </a:r>
                      <a:endParaRPr lang="es-EC" sz="20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n-US" sz="2000" dirty="0" err="1">
                          <a:effectLst/>
                        </a:rPr>
                        <a:t>Máximo</a:t>
                      </a:r>
                      <a:endParaRPr lang="es-EC" sz="2000" dirty="0">
                        <a:effectLst/>
                        <a:latin typeface="Times New Roman" panose="02020603050405020304" pitchFamily="18" charset="0"/>
                        <a:ea typeface="Times New Roman" panose="02020603050405020304" pitchFamily="18" charset="0"/>
                      </a:endParaRPr>
                    </a:p>
                  </a:txBody>
                  <a:tcPr marL="44450" marR="44450" marT="0" marB="0" anchor="b"/>
                </a:tc>
              </a:tr>
              <a:tr h="554042">
                <a:tc>
                  <a:txBody>
                    <a:bodyPr/>
                    <a:lstStyle/>
                    <a:p>
                      <a:pPr algn="ctr">
                        <a:spcAft>
                          <a:spcPts val="0"/>
                        </a:spcAft>
                      </a:pPr>
                      <a:r>
                        <a:rPr lang="en-US" sz="2000">
                          <a:effectLst/>
                        </a:rPr>
                        <a:t>F7</a:t>
                      </a:r>
                      <a:endParaRPr lang="es-EC" sz="20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n-US" sz="2000">
                          <a:effectLst/>
                        </a:rPr>
                        <a:t>2340</a:t>
                      </a:r>
                      <a:endParaRPr lang="es-EC" sz="20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n-US" sz="2000" dirty="0">
                          <a:effectLst/>
                        </a:rPr>
                        <a:t>3500</a:t>
                      </a:r>
                      <a:endParaRPr lang="es-EC" sz="2000" dirty="0">
                        <a:effectLst/>
                        <a:latin typeface="Times New Roman" panose="02020603050405020304" pitchFamily="18" charset="0"/>
                        <a:ea typeface="Times New Roman" panose="02020603050405020304" pitchFamily="18" charset="0"/>
                      </a:endParaRPr>
                    </a:p>
                  </a:txBody>
                  <a:tcPr marL="44450" marR="44450" marT="0" marB="0" anchor="b"/>
                </a:tc>
              </a:tr>
              <a:tr h="558025">
                <a:tc>
                  <a:txBody>
                    <a:bodyPr/>
                    <a:lstStyle/>
                    <a:p>
                      <a:pPr algn="ctr">
                        <a:spcAft>
                          <a:spcPts val="0"/>
                        </a:spcAft>
                      </a:pPr>
                      <a:r>
                        <a:rPr lang="en-US" sz="2000">
                          <a:effectLst/>
                        </a:rPr>
                        <a:t>P7</a:t>
                      </a:r>
                      <a:endParaRPr lang="es-EC" sz="20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n-US" sz="2000">
                          <a:effectLst/>
                        </a:rPr>
                        <a:t>2110</a:t>
                      </a:r>
                      <a:endParaRPr lang="es-EC" sz="20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n-US" sz="2000">
                          <a:effectLst/>
                        </a:rPr>
                        <a:t>3500</a:t>
                      </a:r>
                      <a:endParaRPr lang="es-EC" sz="2000">
                        <a:effectLst/>
                        <a:latin typeface="Times New Roman" panose="02020603050405020304" pitchFamily="18" charset="0"/>
                        <a:ea typeface="Times New Roman" panose="02020603050405020304" pitchFamily="18" charset="0"/>
                      </a:endParaRPr>
                    </a:p>
                  </a:txBody>
                  <a:tcPr marL="44450" marR="44450" marT="0" marB="0" anchor="b"/>
                </a:tc>
              </a:tr>
              <a:tr h="558025">
                <a:tc>
                  <a:txBody>
                    <a:bodyPr/>
                    <a:lstStyle/>
                    <a:p>
                      <a:pPr algn="ctr">
                        <a:spcAft>
                          <a:spcPts val="0"/>
                        </a:spcAft>
                      </a:pPr>
                      <a:r>
                        <a:rPr lang="en-US" sz="2000">
                          <a:effectLst/>
                        </a:rPr>
                        <a:t>T7</a:t>
                      </a:r>
                      <a:endParaRPr lang="es-EC" sz="20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n-US" sz="2000">
                          <a:effectLst/>
                        </a:rPr>
                        <a:t>2320</a:t>
                      </a:r>
                      <a:endParaRPr lang="es-EC" sz="20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n-US" sz="2000">
                          <a:effectLst/>
                        </a:rPr>
                        <a:t>3500</a:t>
                      </a:r>
                      <a:endParaRPr lang="es-EC" sz="2000">
                        <a:effectLst/>
                        <a:latin typeface="Times New Roman" panose="02020603050405020304" pitchFamily="18" charset="0"/>
                        <a:ea typeface="Times New Roman" panose="02020603050405020304" pitchFamily="18" charset="0"/>
                      </a:endParaRPr>
                    </a:p>
                  </a:txBody>
                  <a:tcPr marL="44450" marR="44450" marT="0" marB="0" anchor="b"/>
                </a:tc>
              </a:tr>
              <a:tr h="558025">
                <a:tc>
                  <a:txBody>
                    <a:bodyPr/>
                    <a:lstStyle/>
                    <a:p>
                      <a:pPr algn="ctr">
                        <a:spcAft>
                          <a:spcPts val="0"/>
                        </a:spcAft>
                      </a:pPr>
                      <a:r>
                        <a:rPr lang="en-US" sz="2000">
                          <a:effectLst/>
                        </a:rPr>
                        <a:t>T8</a:t>
                      </a:r>
                      <a:endParaRPr lang="es-EC" sz="20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n-US" sz="2000">
                          <a:effectLst/>
                        </a:rPr>
                        <a:t>2600</a:t>
                      </a:r>
                      <a:endParaRPr lang="es-EC" sz="20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n-US" sz="2000" dirty="0">
                          <a:effectLst/>
                        </a:rPr>
                        <a:t>3500</a:t>
                      </a:r>
                      <a:endParaRPr lang="es-EC" sz="2000" dirty="0">
                        <a:effectLst/>
                        <a:latin typeface="Times New Roman" panose="02020603050405020304" pitchFamily="18" charset="0"/>
                        <a:ea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26637063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P</a:t>
            </a:r>
            <a:r>
              <a:rPr lang="es-EC" dirty="0" smtClean="0"/>
              <a:t>asos para diseño del control difuso</a:t>
            </a:r>
            <a:endParaRPr lang="es-EC" dirty="0"/>
          </a:p>
        </p:txBody>
      </p:sp>
      <p:sp>
        <p:nvSpPr>
          <p:cNvPr id="3" name="Marcador de contenido 2"/>
          <p:cNvSpPr>
            <a:spLocks noGrp="1"/>
          </p:cNvSpPr>
          <p:nvPr>
            <p:ph idx="1"/>
          </p:nvPr>
        </p:nvSpPr>
        <p:spPr>
          <a:xfrm>
            <a:off x="1103312" y="2052919"/>
            <a:ext cx="8946541" cy="458462"/>
          </a:xfrm>
        </p:spPr>
        <p:txBody>
          <a:bodyPr/>
          <a:lstStyle/>
          <a:p>
            <a:pPr marL="0" indent="0">
              <a:buNone/>
            </a:pPr>
            <a:r>
              <a:rPr lang="es-EC" dirty="0" smtClean="0"/>
              <a:t>C. Definición </a:t>
            </a:r>
            <a:r>
              <a:rPr lang="es-EC" dirty="0"/>
              <a:t>de grados de pertenencia</a:t>
            </a:r>
            <a:r>
              <a:rPr lang="es-EC" dirty="0" smtClean="0"/>
              <a:t>.</a:t>
            </a:r>
          </a:p>
          <a:p>
            <a:pPr marL="457200" indent="-457200">
              <a:buAutoNum type="alphaUcPeriod" startAt="3"/>
            </a:pPr>
            <a:endParaRPr lang="en-US" dirty="0" smtClean="0"/>
          </a:p>
          <a:p>
            <a:pPr marL="0" indent="0">
              <a:buNone/>
            </a:pPr>
            <a:endParaRPr lang="es-EC" dirty="0"/>
          </a:p>
        </p:txBody>
      </p:sp>
      <p:sp>
        <p:nvSpPr>
          <p:cNvPr id="6" name="Marcador de contenido 2"/>
          <p:cNvSpPr txBox="1">
            <a:spLocks/>
          </p:cNvSpPr>
          <p:nvPr/>
        </p:nvSpPr>
        <p:spPr>
          <a:xfrm>
            <a:off x="1204196" y="2711052"/>
            <a:ext cx="8946541" cy="3689748"/>
          </a:xfrm>
          <a:prstGeom prst="rect">
            <a:avLst/>
          </a:prstGeom>
        </p:spPr>
        <p:txBody>
          <a:bodyPr vert="horz" lIns="91440" tIns="45720" rIns="91440" bIns="45720" numCol="2" rtlCol="0">
            <a:normAutofit fontScale="92500"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s-CO" dirty="0"/>
              <a:t>Las variables de la primera correlación, definidas por las dos expresiones lingüísticas</a:t>
            </a:r>
            <a:r>
              <a:rPr lang="es-CO" dirty="0" smtClean="0"/>
              <a:t>:</a:t>
            </a:r>
          </a:p>
          <a:p>
            <a:pPr marL="0" indent="0">
              <a:buNone/>
            </a:pPr>
            <a:endParaRPr lang="es-EC" dirty="0"/>
          </a:p>
          <a:p>
            <a:pPr lvl="0"/>
            <a:r>
              <a:rPr lang="es-CO" dirty="0"/>
              <a:t>T7 mínimo (T7NB)</a:t>
            </a:r>
            <a:endParaRPr lang="es-EC" dirty="0"/>
          </a:p>
          <a:p>
            <a:pPr lvl="0"/>
            <a:r>
              <a:rPr lang="es-CO" dirty="0"/>
              <a:t>T7 máximo (T7NA)</a:t>
            </a:r>
            <a:endParaRPr lang="es-EC" dirty="0"/>
          </a:p>
          <a:p>
            <a:pPr lvl="0"/>
            <a:r>
              <a:rPr lang="es-CO" dirty="0"/>
              <a:t>P7 mínimo (P7NB) </a:t>
            </a:r>
            <a:endParaRPr lang="es-EC" dirty="0"/>
          </a:p>
          <a:p>
            <a:pPr lvl="0"/>
            <a:r>
              <a:rPr lang="es-CO" dirty="0"/>
              <a:t>P7 máximo (P7NA</a:t>
            </a:r>
            <a:r>
              <a:rPr lang="es-CO" dirty="0" smtClean="0"/>
              <a:t>)</a:t>
            </a:r>
          </a:p>
          <a:p>
            <a:pPr lvl="0"/>
            <a:endParaRPr lang="es-EC" dirty="0"/>
          </a:p>
          <a:p>
            <a:pPr marL="0" indent="0">
              <a:buNone/>
            </a:pPr>
            <a:endParaRPr lang="es-EC" dirty="0"/>
          </a:p>
          <a:p>
            <a:pPr marL="0" indent="0">
              <a:buNone/>
            </a:pPr>
            <a:r>
              <a:rPr lang="es-CO" dirty="0"/>
              <a:t>Las variables de la segunda correlación, definidas por las dos expresiones lingüísticas</a:t>
            </a:r>
            <a:r>
              <a:rPr lang="es-CO" dirty="0" smtClean="0"/>
              <a:t>:</a:t>
            </a:r>
          </a:p>
          <a:p>
            <a:pPr marL="0" indent="0">
              <a:buNone/>
            </a:pPr>
            <a:endParaRPr lang="es-EC" dirty="0"/>
          </a:p>
          <a:p>
            <a:pPr lvl="0"/>
            <a:r>
              <a:rPr lang="es-CO" dirty="0"/>
              <a:t>F7 mínimo (F7NB)</a:t>
            </a:r>
            <a:endParaRPr lang="es-EC" dirty="0"/>
          </a:p>
          <a:p>
            <a:pPr lvl="0"/>
            <a:r>
              <a:rPr lang="es-CO" dirty="0"/>
              <a:t>F7 máximo (F7NA)</a:t>
            </a:r>
            <a:endParaRPr lang="es-EC" dirty="0"/>
          </a:p>
          <a:p>
            <a:pPr lvl="0"/>
            <a:r>
              <a:rPr lang="es-CO" dirty="0"/>
              <a:t>T8 mínimo (T8NB)</a:t>
            </a:r>
            <a:endParaRPr lang="es-EC" dirty="0"/>
          </a:p>
          <a:p>
            <a:pPr lvl="0"/>
            <a:r>
              <a:rPr lang="es-CO" dirty="0"/>
              <a:t>T8 máximo (T8NA)</a:t>
            </a:r>
            <a:endParaRPr lang="es-EC" dirty="0"/>
          </a:p>
          <a:p>
            <a:pPr marL="0" indent="0">
              <a:buNone/>
            </a:pPr>
            <a:endParaRPr lang="en-US" dirty="0" smtClean="0"/>
          </a:p>
          <a:p>
            <a:pPr marL="0" indent="0">
              <a:buFont typeface="Wingdings 3" charset="2"/>
              <a:buNone/>
            </a:pPr>
            <a:endParaRPr lang="es-EC" dirty="0"/>
          </a:p>
        </p:txBody>
      </p:sp>
    </p:spTree>
    <p:extLst>
      <p:ext uri="{BB962C8B-B14F-4D97-AF65-F5344CB8AC3E}">
        <p14:creationId xmlns:p14="http://schemas.microsoft.com/office/powerpoint/2010/main" val="11317835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P</a:t>
            </a:r>
            <a:r>
              <a:rPr lang="es-EC" dirty="0" smtClean="0"/>
              <a:t>asos para diseño del control difuso</a:t>
            </a:r>
            <a:endParaRPr lang="es-EC" dirty="0"/>
          </a:p>
        </p:txBody>
      </p:sp>
      <p:sp>
        <p:nvSpPr>
          <p:cNvPr id="3" name="Marcador de contenido 2"/>
          <p:cNvSpPr>
            <a:spLocks noGrp="1"/>
          </p:cNvSpPr>
          <p:nvPr>
            <p:ph idx="1"/>
          </p:nvPr>
        </p:nvSpPr>
        <p:spPr>
          <a:xfrm>
            <a:off x="1103312" y="2052919"/>
            <a:ext cx="8946541" cy="458462"/>
          </a:xfrm>
        </p:spPr>
        <p:txBody>
          <a:bodyPr/>
          <a:lstStyle/>
          <a:p>
            <a:pPr marL="0" indent="0">
              <a:buNone/>
            </a:pPr>
            <a:r>
              <a:rPr lang="es-EC" dirty="0" smtClean="0"/>
              <a:t>D. Definición </a:t>
            </a:r>
            <a:r>
              <a:rPr lang="es-EC" dirty="0"/>
              <a:t>de grados de pertenencia</a:t>
            </a:r>
            <a:r>
              <a:rPr lang="es-EC" dirty="0" smtClean="0"/>
              <a:t>.</a:t>
            </a:r>
          </a:p>
          <a:p>
            <a:pPr marL="457200" indent="-457200">
              <a:buAutoNum type="alphaUcPeriod" startAt="3"/>
            </a:pPr>
            <a:endParaRPr lang="en-US" dirty="0" smtClean="0"/>
          </a:p>
          <a:p>
            <a:pPr marL="0" indent="0">
              <a:buNone/>
            </a:pPr>
            <a:endParaRPr lang="es-EC" dirty="0"/>
          </a:p>
        </p:txBody>
      </p:sp>
      <p:sp>
        <p:nvSpPr>
          <p:cNvPr id="6" name="Marcador de contenido 2"/>
          <p:cNvSpPr txBox="1">
            <a:spLocks/>
          </p:cNvSpPr>
          <p:nvPr/>
        </p:nvSpPr>
        <p:spPr>
          <a:xfrm>
            <a:off x="1204196" y="2711052"/>
            <a:ext cx="8946541" cy="3689748"/>
          </a:xfrm>
          <a:prstGeom prst="rect">
            <a:avLst/>
          </a:prstGeom>
        </p:spPr>
        <p:txBody>
          <a:bodyPr vert="horz" lIns="91440" tIns="45720" rIns="91440" bIns="45720" numCol="1"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s-CO" dirty="0"/>
              <a:t>La señal de control de acuerdo a las expresiones faciales o gestos están definidas por las siguientes cuatro expresiones lingüísticas</a:t>
            </a:r>
            <a:r>
              <a:rPr lang="es-CO" dirty="0" smtClean="0"/>
              <a:t>:</a:t>
            </a:r>
          </a:p>
          <a:p>
            <a:pPr marL="0" indent="0">
              <a:buNone/>
            </a:pPr>
            <a:endParaRPr lang="es-EC" dirty="0"/>
          </a:p>
          <a:p>
            <a:pPr lvl="0"/>
            <a:r>
              <a:rPr lang="es-CO" dirty="0"/>
              <a:t>Gesto a la derecha (GD)</a:t>
            </a:r>
            <a:endParaRPr lang="es-EC" dirty="0"/>
          </a:p>
          <a:p>
            <a:pPr lvl="0"/>
            <a:r>
              <a:rPr lang="es-CO" dirty="0"/>
              <a:t>Gesto a la izquierda (GI)</a:t>
            </a:r>
            <a:endParaRPr lang="es-EC" dirty="0"/>
          </a:p>
          <a:p>
            <a:pPr lvl="0"/>
            <a:r>
              <a:rPr lang="es-CO" dirty="0"/>
              <a:t>Gesto relajado (GF)</a:t>
            </a:r>
            <a:endParaRPr lang="es-EC" dirty="0"/>
          </a:p>
          <a:p>
            <a:pPr lvl="0"/>
            <a:r>
              <a:rPr lang="es-CO" dirty="0"/>
              <a:t>Estado no interesa (NI)</a:t>
            </a:r>
            <a:endParaRPr lang="es-EC" dirty="0"/>
          </a:p>
          <a:p>
            <a:pPr marL="0" indent="0">
              <a:buNone/>
            </a:pPr>
            <a:endParaRPr lang="en-US" dirty="0" smtClean="0"/>
          </a:p>
          <a:p>
            <a:pPr marL="0" indent="0">
              <a:buFont typeface="Wingdings 3" charset="2"/>
              <a:buNone/>
            </a:pPr>
            <a:endParaRPr lang="es-EC" dirty="0"/>
          </a:p>
        </p:txBody>
      </p:sp>
    </p:spTree>
    <p:extLst>
      <p:ext uri="{BB962C8B-B14F-4D97-AF65-F5344CB8AC3E}">
        <p14:creationId xmlns:p14="http://schemas.microsoft.com/office/powerpoint/2010/main" val="19937483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P</a:t>
            </a:r>
            <a:r>
              <a:rPr lang="es-EC" dirty="0" smtClean="0"/>
              <a:t>asos para diseño del control difuso</a:t>
            </a:r>
            <a:endParaRPr lang="es-EC" dirty="0"/>
          </a:p>
        </p:txBody>
      </p:sp>
      <p:sp>
        <p:nvSpPr>
          <p:cNvPr id="3" name="Marcador de contenido 2"/>
          <p:cNvSpPr>
            <a:spLocks noGrp="1"/>
          </p:cNvSpPr>
          <p:nvPr>
            <p:ph idx="1"/>
          </p:nvPr>
        </p:nvSpPr>
        <p:spPr>
          <a:xfrm>
            <a:off x="1103312" y="2052919"/>
            <a:ext cx="8946541" cy="458462"/>
          </a:xfrm>
        </p:spPr>
        <p:txBody>
          <a:bodyPr/>
          <a:lstStyle/>
          <a:p>
            <a:r>
              <a:rPr lang="es-EC" dirty="0" smtClean="0"/>
              <a:t>Desarrollo </a:t>
            </a:r>
            <a:r>
              <a:rPr lang="es-EC" dirty="0"/>
              <a:t>de reglas</a:t>
            </a:r>
            <a:endParaRPr lang="es-EC" dirty="0" smtClean="0"/>
          </a:p>
          <a:p>
            <a:pPr marL="457200" indent="-457200">
              <a:buAutoNum type="alphaUcPeriod" startAt="3"/>
            </a:pPr>
            <a:endParaRPr lang="en-US" dirty="0" smtClean="0"/>
          </a:p>
          <a:p>
            <a:pPr marL="0" indent="0">
              <a:buNone/>
            </a:pPr>
            <a:endParaRPr lang="es-EC" dirty="0"/>
          </a:p>
        </p:txBody>
      </p:sp>
      <p:graphicFrame>
        <p:nvGraphicFramePr>
          <p:cNvPr id="4" name="Tabla 3"/>
          <p:cNvGraphicFramePr>
            <a:graphicFrameLocks noGrp="1"/>
          </p:cNvGraphicFramePr>
          <p:nvPr>
            <p:extLst/>
          </p:nvPr>
        </p:nvGraphicFramePr>
        <p:xfrm>
          <a:off x="2949263" y="2781836"/>
          <a:ext cx="6490951" cy="3374264"/>
        </p:xfrm>
        <a:graphic>
          <a:graphicData uri="http://schemas.openxmlformats.org/drawingml/2006/table">
            <a:tbl>
              <a:tblPr firstRow="1" firstCol="1" bandRow="1">
                <a:tableStyleId>{F5AB1C69-6EDB-4FF4-983F-18BD219EF322}</a:tableStyleId>
              </a:tblPr>
              <a:tblGrid>
                <a:gridCol w="2446368"/>
                <a:gridCol w="825071"/>
                <a:gridCol w="1174141"/>
                <a:gridCol w="895752"/>
                <a:gridCol w="1149619"/>
              </a:tblGrid>
              <a:tr h="451845">
                <a:tc>
                  <a:txBody>
                    <a:bodyPr/>
                    <a:lstStyle/>
                    <a:p>
                      <a:endParaRPr lang="es-EC" sz="2000" dirty="0">
                        <a:effectLst/>
                        <a:latin typeface="Times New Roman" panose="02020603050405020304" pitchFamily="18" charset="0"/>
                      </a:endParaRPr>
                    </a:p>
                  </a:txBody>
                  <a:tcPr marL="44450" marR="44450" marT="0" marB="0" anchor="b"/>
                </a:tc>
                <a:tc gridSpan="4">
                  <a:txBody>
                    <a:bodyPr/>
                    <a:lstStyle/>
                    <a:p>
                      <a:pPr algn="ctr">
                        <a:spcAft>
                          <a:spcPts val="0"/>
                        </a:spcAft>
                      </a:pPr>
                      <a:r>
                        <a:rPr lang="en-US" sz="2000">
                          <a:effectLst/>
                        </a:rPr>
                        <a:t>CORRELACION 2</a:t>
                      </a:r>
                      <a:endParaRPr lang="es-EC" sz="2000">
                        <a:effectLst/>
                        <a:latin typeface="Times New Roman" panose="02020603050405020304" pitchFamily="18" charset="0"/>
                        <a:ea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r>
              <a:tr h="874539">
                <a:tc>
                  <a:txBody>
                    <a:bodyPr/>
                    <a:lstStyle/>
                    <a:p>
                      <a:pPr algn="ctr">
                        <a:spcAft>
                          <a:spcPts val="0"/>
                        </a:spcAft>
                      </a:pPr>
                      <a:r>
                        <a:rPr lang="en-US" sz="2000">
                          <a:effectLst/>
                        </a:rPr>
                        <a:t>CORRELACION 1</a:t>
                      </a:r>
                      <a:endParaRPr lang="es-EC" sz="20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n-US" sz="2000" dirty="0">
                          <a:effectLst/>
                        </a:rPr>
                        <a:t>F7NB</a:t>
                      </a:r>
                      <a:endParaRPr lang="es-EC" sz="20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n-US" sz="2000">
                          <a:effectLst/>
                        </a:rPr>
                        <a:t>F7NA</a:t>
                      </a:r>
                      <a:endParaRPr lang="es-EC" sz="20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n-US" sz="2000">
                          <a:effectLst/>
                        </a:rPr>
                        <a:t>T8NB</a:t>
                      </a:r>
                      <a:endParaRPr lang="es-EC" sz="20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n-US" sz="2000">
                          <a:effectLst/>
                        </a:rPr>
                        <a:t>T8NA</a:t>
                      </a:r>
                      <a:endParaRPr lang="es-EC" sz="2000">
                        <a:effectLst/>
                        <a:latin typeface="Times New Roman" panose="02020603050405020304" pitchFamily="18" charset="0"/>
                        <a:ea typeface="Times New Roman" panose="02020603050405020304" pitchFamily="18" charset="0"/>
                      </a:endParaRPr>
                    </a:p>
                  </a:txBody>
                  <a:tcPr marL="44450" marR="44450" marT="0" marB="0" anchor="b"/>
                </a:tc>
              </a:tr>
              <a:tr h="511970">
                <a:tc>
                  <a:txBody>
                    <a:bodyPr/>
                    <a:lstStyle/>
                    <a:p>
                      <a:pPr algn="ctr">
                        <a:spcAft>
                          <a:spcPts val="0"/>
                        </a:spcAft>
                      </a:pPr>
                      <a:r>
                        <a:rPr lang="en-US" sz="2000">
                          <a:effectLst/>
                        </a:rPr>
                        <a:t>T7NB</a:t>
                      </a:r>
                      <a:endParaRPr lang="es-EC" sz="20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n-US" sz="2000">
                          <a:effectLst/>
                        </a:rPr>
                        <a:t>GF</a:t>
                      </a:r>
                      <a:endParaRPr lang="es-EC" sz="20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n-US" sz="2000">
                          <a:effectLst/>
                        </a:rPr>
                        <a:t>NI</a:t>
                      </a:r>
                      <a:endParaRPr lang="es-EC" sz="20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n-US" sz="2000">
                          <a:effectLst/>
                        </a:rPr>
                        <a:t>GF</a:t>
                      </a:r>
                      <a:endParaRPr lang="es-EC" sz="20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n-US" sz="2000" dirty="0">
                          <a:effectLst/>
                        </a:rPr>
                        <a:t>NI</a:t>
                      </a:r>
                      <a:endParaRPr lang="es-EC" sz="2000" dirty="0">
                        <a:effectLst/>
                        <a:latin typeface="Times New Roman" panose="02020603050405020304" pitchFamily="18" charset="0"/>
                        <a:ea typeface="Times New Roman" panose="02020603050405020304" pitchFamily="18" charset="0"/>
                      </a:endParaRPr>
                    </a:p>
                  </a:txBody>
                  <a:tcPr marL="44450" marR="44450" marT="0" marB="0" anchor="b"/>
                </a:tc>
              </a:tr>
              <a:tr h="511970">
                <a:tc>
                  <a:txBody>
                    <a:bodyPr/>
                    <a:lstStyle/>
                    <a:p>
                      <a:pPr algn="ctr">
                        <a:spcAft>
                          <a:spcPts val="0"/>
                        </a:spcAft>
                      </a:pPr>
                      <a:r>
                        <a:rPr lang="en-US" sz="2000">
                          <a:effectLst/>
                        </a:rPr>
                        <a:t>T7NA</a:t>
                      </a:r>
                      <a:endParaRPr lang="es-EC" sz="20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n-US" sz="2000">
                          <a:effectLst/>
                        </a:rPr>
                        <a:t>NI</a:t>
                      </a:r>
                      <a:endParaRPr lang="es-EC" sz="20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n-US" sz="2000">
                          <a:effectLst/>
                        </a:rPr>
                        <a:t>NI</a:t>
                      </a:r>
                      <a:endParaRPr lang="es-EC" sz="20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n-US" sz="2000">
                          <a:effectLst/>
                        </a:rPr>
                        <a:t>NI</a:t>
                      </a:r>
                      <a:endParaRPr lang="es-EC" sz="20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n-US" sz="2000">
                          <a:effectLst/>
                        </a:rPr>
                        <a:t>GD</a:t>
                      </a:r>
                      <a:endParaRPr lang="es-EC" sz="2000">
                        <a:effectLst/>
                        <a:latin typeface="Times New Roman" panose="02020603050405020304" pitchFamily="18" charset="0"/>
                        <a:ea typeface="Times New Roman" panose="02020603050405020304" pitchFamily="18" charset="0"/>
                      </a:endParaRPr>
                    </a:p>
                  </a:txBody>
                  <a:tcPr marL="44450" marR="44450" marT="0" marB="0" anchor="b"/>
                </a:tc>
              </a:tr>
              <a:tr h="511970">
                <a:tc>
                  <a:txBody>
                    <a:bodyPr/>
                    <a:lstStyle/>
                    <a:p>
                      <a:pPr algn="ctr">
                        <a:spcAft>
                          <a:spcPts val="0"/>
                        </a:spcAft>
                      </a:pPr>
                      <a:r>
                        <a:rPr lang="en-US" sz="2000">
                          <a:effectLst/>
                        </a:rPr>
                        <a:t>P7NB</a:t>
                      </a:r>
                      <a:endParaRPr lang="es-EC" sz="20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n-US" sz="2000">
                          <a:effectLst/>
                        </a:rPr>
                        <a:t>GF</a:t>
                      </a:r>
                      <a:endParaRPr lang="es-EC" sz="20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n-US" sz="2000">
                          <a:effectLst/>
                        </a:rPr>
                        <a:t>NI</a:t>
                      </a:r>
                      <a:endParaRPr lang="es-EC" sz="20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n-US" sz="2000">
                          <a:effectLst/>
                        </a:rPr>
                        <a:t>GF</a:t>
                      </a:r>
                      <a:endParaRPr lang="es-EC" sz="20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n-US" sz="2000">
                          <a:effectLst/>
                        </a:rPr>
                        <a:t>NI</a:t>
                      </a:r>
                      <a:endParaRPr lang="es-EC" sz="2000">
                        <a:effectLst/>
                        <a:latin typeface="Times New Roman" panose="02020603050405020304" pitchFamily="18" charset="0"/>
                        <a:ea typeface="Times New Roman" panose="02020603050405020304" pitchFamily="18" charset="0"/>
                      </a:endParaRPr>
                    </a:p>
                  </a:txBody>
                  <a:tcPr marL="44450" marR="44450" marT="0" marB="0" anchor="b"/>
                </a:tc>
              </a:tr>
              <a:tr h="511970">
                <a:tc>
                  <a:txBody>
                    <a:bodyPr/>
                    <a:lstStyle/>
                    <a:p>
                      <a:pPr algn="ctr">
                        <a:spcAft>
                          <a:spcPts val="0"/>
                        </a:spcAft>
                      </a:pPr>
                      <a:r>
                        <a:rPr lang="en-US" sz="2000">
                          <a:effectLst/>
                        </a:rPr>
                        <a:t>P7NA</a:t>
                      </a:r>
                      <a:endParaRPr lang="es-EC" sz="20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n-US" sz="2000">
                          <a:effectLst/>
                        </a:rPr>
                        <a:t>NI</a:t>
                      </a:r>
                      <a:endParaRPr lang="es-EC" sz="20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n-US" sz="2000">
                          <a:effectLst/>
                        </a:rPr>
                        <a:t>GI</a:t>
                      </a:r>
                      <a:endParaRPr lang="es-EC" sz="20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n-US" sz="2000">
                          <a:effectLst/>
                        </a:rPr>
                        <a:t>NI</a:t>
                      </a:r>
                      <a:endParaRPr lang="es-EC" sz="20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n-US" sz="2000" dirty="0">
                          <a:effectLst/>
                        </a:rPr>
                        <a:t>NI</a:t>
                      </a:r>
                      <a:endParaRPr lang="es-EC" sz="2000" dirty="0">
                        <a:effectLst/>
                        <a:latin typeface="Times New Roman" panose="02020603050405020304" pitchFamily="18" charset="0"/>
                        <a:ea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31389807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a:t>D</a:t>
            </a:r>
            <a:r>
              <a:rPr lang="en-US" dirty="0" err="1" smtClean="0"/>
              <a:t>ise</a:t>
            </a:r>
            <a:r>
              <a:rPr lang="es-EC" dirty="0" err="1" smtClean="0"/>
              <a:t>ño</a:t>
            </a:r>
            <a:endParaRPr lang="es-EC" dirty="0"/>
          </a:p>
        </p:txBody>
      </p:sp>
      <p:sp>
        <p:nvSpPr>
          <p:cNvPr id="3" name="Marcador de contenido 2"/>
          <p:cNvSpPr>
            <a:spLocks noGrp="1"/>
          </p:cNvSpPr>
          <p:nvPr>
            <p:ph idx="1"/>
          </p:nvPr>
        </p:nvSpPr>
        <p:spPr>
          <a:xfrm>
            <a:off x="1104293" y="1581577"/>
            <a:ext cx="8946541" cy="471341"/>
          </a:xfrm>
        </p:spPr>
        <p:txBody>
          <a:bodyPr/>
          <a:lstStyle/>
          <a:p>
            <a:r>
              <a:rPr lang="es-EC" dirty="0"/>
              <a:t>H</a:t>
            </a:r>
            <a:r>
              <a:rPr lang="es-EC" dirty="0" smtClean="0"/>
              <a:t>erramienta </a:t>
            </a:r>
            <a:r>
              <a:rPr lang="es-EC" dirty="0" err="1"/>
              <a:t>Fuzzy</a:t>
            </a:r>
            <a:r>
              <a:rPr lang="es-EC" dirty="0"/>
              <a:t> </a:t>
            </a:r>
            <a:r>
              <a:rPr lang="es-EC" dirty="0" err="1"/>
              <a:t>Logic</a:t>
            </a:r>
            <a:r>
              <a:rPr lang="es-EC" dirty="0"/>
              <a:t> </a:t>
            </a:r>
            <a:r>
              <a:rPr lang="es-EC" dirty="0" err="1"/>
              <a:t>Toolbox</a:t>
            </a:r>
            <a:r>
              <a:rPr lang="es-EC" dirty="0"/>
              <a:t> de MATLAB</a:t>
            </a:r>
          </a:p>
        </p:txBody>
      </p:sp>
      <p:pic>
        <p:nvPicPr>
          <p:cNvPr id="7171" name="Imagen 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293" y="2370638"/>
            <a:ext cx="4846728" cy="3844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Imagen 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9501" y="2370639"/>
            <a:ext cx="4605874" cy="3844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74808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a:t>Dise</a:t>
            </a:r>
            <a:r>
              <a:rPr lang="es-EC" dirty="0" err="1"/>
              <a:t>ño</a:t>
            </a:r>
            <a:endParaRPr lang="es-EC" dirty="0"/>
          </a:p>
        </p:txBody>
      </p:sp>
      <p:sp>
        <p:nvSpPr>
          <p:cNvPr id="3" name="Marcador de contenido 2"/>
          <p:cNvSpPr>
            <a:spLocks noGrp="1"/>
          </p:cNvSpPr>
          <p:nvPr>
            <p:ph idx="1"/>
          </p:nvPr>
        </p:nvSpPr>
        <p:spPr>
          <a:xfrm>
            <a:off x="1103311" y="1581577"/>
            <a:ext cx="8946541" cy="471341"/>
          </a:xfrm>
        </p:spPr>
        <p:txBody>
          <a:bodyPr>
            <a:normAutofit fontScale="92500"/>
          </a:bodyPr>
          <a:lstStyle/>
          <a:p>
            <a:r>
              <a:rPr lang="es-EC" dirty="0"/>
              <a:t>C</a:t>
            </a:r>
            <a:r>
              <a:rPr lang="es-EC" dirty="0" smtClean="0"/>
              <a:t>onjunto </a:t>
            </a:r>
            <a:r>
              <a:rPr lang="es-EC" dirty="0"/>
              <a:t>de instrucciones del tipo IF condición y THEN consecuencia. </a:t>
            </a:r>
          </a:p>
        </p:txBody>
      </p:sp>
      <p:pic>
        <p:nvPicPr>
          <p:cNvPr id="8194" name="Imagen 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311" y="2474547"/>
            <a:ext cx="4344451" cy="3715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Imagen 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0193" y="2474547"/>
            <a:ext cx="4353058" cy="371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86239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I</a:t>
            </a:r>
            <a:r>
              <a:rPr lang="es-EC" dirty="0" smtClean="0"/>
              <a:t>mplementación del sistema</a:t>
            </a:r>
            <a:endParaRPr lang="es-EC" dirty="0"/>
          </a:p>
        </p:txBody>
      </p:sp>
      <p:sp>
        <p:nvSpPr>
          <p:cNvPr id="3" name="Marcador de contenido 2"/>
          <p:cNvSpPr>
            <a:spLocks noGrp="1"/>
          </p:cNvSpPr>
          <p:nvPr>
            <p:ph idx="1"/>
          </p:nvPr>
        </p:nvSpPr>
        <p:spPr>
          <a:xfrm>
            <a:off x="1103312" y="2052919"/>
            <a:ext cx="8946541" cy="394068"/>
          </a:xfrm>
        </p:spPr>
        <p:txBody>
          <a:bodyPr>
            <a:normAutofit lnSpcReduction="10000"/>
          </a:bodyPr>
          <a:lstStyle/>
          <a:p>
            <a:r>
              <a:rPr lang="es-EC" dirty="0" smtClean="0"/>
              <a:t>Diseño del circuito multiplexor.</a:t>
            </a:r>
            <a:endParaRPr lang="es-EC" dirty="0"/>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2292439" y="2646658"/>
            <a:ext cx="6555347" cy="3754142"/>
          </a:xfrm>
          <a:prstGeom prst="rect">
            <a:avLst/>
          </a:prstGeom>
          <a:noFill/>
          <a:ln>
            <a:noFill/>
          </a:ln>
        </p:spPr>
      </p:pic>
    </p:spTree>
    <p:extLst>
      <p:ext uri="{BB962C8B-B14F-4D97-AF65-F5344CB8AC3E}">
        <p14:creationId xmlns:p14="http://schemas.microsoft.com/office/powerpoint/2010/main" val="14696794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Implementación del sistema</a:t>
            </a:r>
            <a:endParaRPr lang="es-EC" dirty="0"/>
          </a:p>
        </p:txBody>
      </p:sp>
      <p:sp>
        <p:nvSpPr>
          <p:cNvPr id="3" name="Marcador de contenido 2"/>
          <p:cNvSpPr>
            <a:spLocks noGrp="1"/>
          </p:cNvSpPr>
          <p:nvPr>
            <p:ph idx="1"/>
          </p:nvPr>
        </p:nvSpPr>
        <p:spPr>
          <a:xfrm>
            <a:off x="1103312" y="2052919"/>
            <a:ext cx="8946541" cy="394068"/>
          </a:xfrm>
        </p:spPr>
        <p:txBody>
          <a:bodyPr>
            <a:normAutofit lnSpcReduction="10000"/>
          </a:bodyPr>
          <a:lstStyle/>
          <a:p>
            <a:r>
              <a:rPr lang="es-EC" dirty="0" smtClean="0"/>
              <a:t>Circuito </a:t>
            </a:r>
            <a:r>
              <a:rPr lang="es-EC" dirty="0"/>
              <a:t>multiplexor para los micrófonos. </a:t>
            </a:r>
          </a:p>
        </p:txBody>
      </p:sp>
      <p:pic>
        <p:nvPicPr>
          <p:cNvPr id="11267" name="Imagen 101" descr="C:\Users\Andrew\AppData\Local\Microsoft\Windows\INetCache\Content.Word\20141209_1516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834" y="2676213"/>
            <a:ext cx="5422005" cy="371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1948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Implementación del sistema</a:t>
            </a:r>
            <a:endParaRPr lang="es-EC" dirty="0"/>
          </a:p>
        </p:txBody>
      </p:sp>
      <p:sp>
        <p:nvSpPr>
          <p:cNvPr id="3" name="Marcador de contenido 2"/>
          <p:cNvSpPr>
            <a:spLocks noGrp="1"/>
          </p:cNvSpPr>
          <p:nvPr>
            <p:ph idx="1"/>
          </p:nvPr>
        </p:nvSpPr>
        <p:spPr>
          <a:xfrm>
            <a:off x="1103312" y="2052919"/>
            <a:ext cx="8946541" cy="394068"/>
          </a:xfrm>
        </p:spPr>
        <p:txBody>
          <a:bodyPr>
            <a:normAutofit lnSpcReduction="10000"/>
          </a:bodyPr>
          <a:lstStyle/>
          <a:p>
            <a:r>
              <a:rPr lang="es-EC" dirty="0" smtClean="0"/>
              <a:t>Sistema </a:t>
            </a:r>
            <a:r>
              <a:rPr lang="es-EC" dirty="0"/>
              <a:t>completo.</a:t>
            </a:r>
          </a:p>
        </p:txBody>
      </p:sp>
      <p:pic>
        <p:nvPicPr>
          <p:cNvPr id="12290" name="Imagen 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410" y="2646658"/>
            <a:ext cx="4778062" cy="364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Imagen 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6582" y="2675074"/>
            <a:ext cx="5396248" cy="361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9354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P</a:t>
            </a:r>
            <a:r>
              <a:rPr lang="es-EC" dirty="0" smtClean="0"/>
              <a:t>ruebas y Análisis del sistema</a:t>
            </a:r>
            <a:endParaRPr lang="es-EC" dirty="0"/>
          </a:p>
        </p:txBody>
      </p:sp>
      <p:sp>
        <p:nvSpPr>
          <p:cNvPr id="3" name="Marcador de contenido 2"/>
          <p:cNvSpPr>
            <a:spLocks noGrp="1"/>
          </p:cNvSpPr>
          <p:nvPr>
            <p:ph idx="1"/>
          </p:nvPr>
        </p:nvSpPr>
        <p:spPr>
          <a:xfrm>
            <a:off x="1104293" y="1656214"/>
            <a:ext cx="8946541" cy="394068"/>
          </a:xfrm>
        </p:spPr>
        <p:txBody>
          <a:bodyPr>
            <a:normAutofit lnSpcReduction="10000"/>
          </a:bodyPr>
          <a:lstStyle/>
          <a:p>
            <a:r>
              <a:rPr lang="es-EC" dirty="0" smtClean="0"/>
              <a:t>Comprobación de funcionamiento del equipo </a:t>
            </a:r>
            <a:r>
              <a:rPr lang="es-EC" dirty="0" err="1" smtClean="0"/>
              <a:t>Emotiv</a:t>
            </a:r>
            <a:r>
              <a:rPr lang="es-EC" dirty="0" smtClean="0"/>
              <a:t> EPOC EEG.</a:t>
            </a:r>
            <a:endParaRPr lang="es-EC" dirty="0"/>
          </a:p>
        </p:txBody>
      </p:sp>
      <p:pic>
        <p:nvPicPr>
          <p:cNvPr id="5" name="Imagen 4"/>
          <p:cNvPicPr/>
          <p:nvPr/>
        </p:nvPicPr>
        <p:blipFill>
          <a:blip r:embed="rId2" cstate="print">
            <a:extLst>
              <a:ext uri="{28A0092B-C50C-407E-A947-70E740481C1C}">
                <a14:useLocalDpi xmlns:a14="http://schemas.microsoft.com/office/drawing/2010/main" val="0"/>
              </a:ext>
            </a:extLst>
          </a:blip>
          <a:stretch>
            <a:fillRect/>
          </a:stretch>
        </p:blipFill>
        <p:spPr>
          <a:xfrm>
            <a:off x="2125014" y="2257093"/>
            <a:ext cx="6851561" cy="3770219"/>
          </a:xfrm>
          <a:prstGeom prst="rect">
            <a:avLst/>
          </a:prstGeom>
        </p:spPr>
      </p:pic>
    </p:spTree>
    <p:extLst>
      <p:ext uri="{BB962C8B-B14F-4D97-AF65-F5344CB8AC3E}">
        <p14:creationId xmlns:p14="http://schemas.microsoft.com/office/powerpoint/2010/main" val="23996403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09" y="451923"/>
            <a:ext cx="9404723" cy="1021752"/>
          </a:xfrm>
        </p:spPr>
        <p:txBody>
          <a:bodyPr/>
          <a:lstStyle/>
          <a:p>
            <a:r>
              <a:rPr lang="es-EC" dirty="0" smtClean="0"/>
              <a:t>Introducción</a:t>
            </a:r>
            <a:endParaRPr lang="es-EC" dirty="0"/>
          </a:p>
        </p:txBody>
      </p:sp>
      <p:sp>
        <p:nvSpPr>
          <p:cNvPr id="3" name="Marcador de contenido 2"/>
          <p:cNvSpPr>
            <a:spLocks noGrp="1"/>
          </p:cNvSpPr>
          <p:nvPr>
            <p:ph idx="1"/>
          </p:nvPr>
        </p:nvSpPr>
        <p:spPr>
          <a:xfrm>
            <a:off x="1103312" y="3874770"/>
            <a:ext cx="8946541" cy="2823210"/>
          </a:xfrm>
        </p:spPr>
        <p:txBody>
          <a:bodyPr>
            <a:normAutofit/>
          </a:bodyPr>
          <a:lstStyle/>
          <a:p>
            <a:r>
              <a:rPr lang="es-CO" dirty="0"/>
              <a:t>La discapacidad auditiva representa una alteración sensorial muy común en la población en general de lo que podemos </a:t>
            </a:r>
            <a:r>
              <a:rPr lang="es-CO" dirty="0" smtClean="0"/>
              <a:t>imaginar.</a:t>
            </a:r>
          </a:p>
          <a:p>
            <a:r>
              <a:rPr lang="es-CO" dirty="0"/>
              <a:t>Por lo cual empezó un primer estudio sobre un dispositivo que ayudará a las personas con discapacidad auditiva leve a mejorar la calidad auditiva al estar presente a varias fuentes de sonido, con lo cual podemos solventar el problema de los dispositivos actuales, los cuales </a:t>
            </a:r>
            <a:r>
              <a:rPr lang="es-CO" dirty="0" smtClean="0"/>
              <a:t>en su mayoría no </a:t>
            </a:r>
            <a:r>
              <a:rPr lang="es-CO" dirty="0"/>
              <a:t>pueden hacer una identificación y discriminación </a:t>
            </a:r>
            <a:r>
              <a:rPr lang="es-CO" dirty="0" smtClean="0"/>
              <a:t>al estar en </a:t>
            </a:r>
            <a:r>
              <a:rPr lang="es-CO" dirty="0"/>
              <a:t>varias fuentes de </a:t>
            </a:r>
            <a:r>
              <a:rPr lang="es-CO" dirty="0" smtClean="0"/>
              <a:t>sonido.</a:t>
            </a:r>
          </a:p>
          <a:p>
            <a:pPr marL="0" indent="0">
              <a:buNone/>
            </a:pPr>
            <a:endParaRPr lang="es-EC" dirty="0"/>
          </a:p>
        </p:txBody>
      </p:sp>
      <p:pic>
        <p:nvPicPr>
          <p:cNvPr id="4" name="Picture 1"/>
          <p:cNvPicPr/>
          <p:nvPr/>
        </p:nvPicPr>
        <p:blipFill rotWithShape="1">
          <a:blip r:embed="rId2"/>
          <a:srcRect l="41606" t="45740" r="42883" b="27981"/>
          <a:stretch/>
        </p:blipFill>
        <p:spPr bwMode="auto">
          <a:xfrm>
            <a:off x="4150692" y="1119347"/>
            <a:ext cx="3013526" cy="27554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089303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Pruebas y Análisis del sistema</a:t>
            </a:r>
            <a:endParaRPr lang="es-EC" dirty="0"/>
          </a:p>
        </p:txBody>
      </p:sp>
      <p:sp>
        <p:nvSpPr>
          <p:cNvPr id="3" name="Marcador de contenido 2"/>
          <p:cNvSpPr>
            <a:spLocks noGrp="1"/>
          </p:cNvSpPr>
          <p:nvPr>
            <p:ph idx="1"/>
          </p:nvPr>
        </p:nvSpPr>
        <p:spPr>
          <a:xfrm>
            <a:off x="1104293" y="1656214"/>
            <a:ext cx="8946541" cy="394068"/>
          </a:xfrm>
        </p:spPr>
        <p:txBody>
          <a:bodyPr>
            <a:normAutofit lnSpcReduction="10000"/>
          </a:bodyPr>
          <a:lstStyle/>
          <a:p>
            <a:r>
              <a:rPr lang="es-EC" dirty="0" smtClean="0"/>
              <a:t>Activación del micrófono frontal.</a:t>
            </a:r>
            <a:endParaRPr lang="es-EC" dirty="0"/>
          </a:p>
        </p:txBody>
      </p:sp>
      <p:pic>
        <p:nvPicPr>
          <p:cNvPr id="13314" name="Imagen 94"/>
          <p:cNvPicPr>
            <a:picLocks noChangeAspect="1" noChangeArrowheads="1"/>
          </p:cNvPicPr>
          <p:nvPr/>
        </p:nvPicPr>
        <p:blipFill>
          <a:blip r:embed="rId2" cstate="print">
            <a:extLst>
              <a:ext uri="{28A0092B-C50C-407E-A947-70E740481C1C}">
                <a14:useLocalDpi xmlns:a14="http://schemas.microsoft.com/office/drawing/2010/main" val="0"/>
              </a:ext>
            </a:extLst>
          </a:blip>
          <a:srcRect l="21497" r="21193"/>
          <a:stretch>
            <a:fillRect/>
          </a:stretch>
        </p:blipFill>
        <p:spPr bwMode="auto">
          <a:xfrm rot="5400000">
            <a:off x="1135436" y="2415844"/>
            <a:ext cx="2173872" cy="2236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Imagen 1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4580" y="2446987"/>
            <a:ext cx="5731099" cy="4172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46743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Pruebas y Análisis del sistema</a:t>
            </a:r>
            <a:endParaRPr lang="es-EC" dirty="0"/>
          </a:p>
        </p:txBody>
      </p:sp>
      <p:sp>
        <p:nvSpPr>
          <p:cNvPr id="3" name="Marcador de contenido 2"/>
          <p:cNvSpPr>
            <a:spLocks noGrp="1"/>
          </p:cNvSpPr>
          <p:nvPr>
            <p:ph idx="1"/>
          </p:nvPr>
        </p:nvSpPr>
        <p:spPr>
          <a:xfrm>
            <a:off x="1103312" y="1756705"/>
            <a:ext cx="8946541" cy="394068"/>
          </a:xfrm>
        </p:spPr>
        <p:txBody>
          <a:bodyPr>
            <a:normAutofit lnSpcReduction="10000"/>
          </a:bodyPr>
          <a:lstStyle/>
          <a:p>
            <a:r>
              <a:rPr lang="es-EC" dirty="0" smtClean="0"/>
              <a:t>Activación del micrófono derecho.</a:t>
            </a:r>
            <a:endParaRPr lang="es-EC" dirty="0"/>
          </a:p>
        </p:txBody>
      </p:sp>
      <p:pic>
        <p:nvPicPr>
          <p:cNvPr id="14338" name="Imagen 95"/>
          <p:cNvPicPr>
            <a:picLocks noChangeAspect="1" noChangeArrowheads="1"/>
          </p:cNvPicPr>
          <p:nvPr/>
        </p:nvPicPr>
        <p:blipFill>
          <a:blip r:embed="rId2" cstate="print">
            <a:extLst>
              <a:ext uri="{28A0092B-C50C-407E-A947-70E740481C1C}">
                <a14:useLocalDpi xmlns:a14="http://schemas.microsoft.com/office/drawing/2010/main" val="0"/>
              </a:ext>
            </a:extLst>
          </a:blip>
          <a:srcRect l="22786" r="22755"/>
          <a:stretch>
            <a:fillRect/>
          </a:stretch>
        </p:blipFill>
        <p:spPr bwMode="auto">
          <a:xfrm rot="5400000">
            <a:off x="1144178" y="2605792"/>
            <a:ext cx="1984274" cy="2066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Imagen 1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1223" y="2646658"/>
            <a:ext cx="5838697" cy="39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83054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Pruebas y Análisis del sistema</a:t>
            </a:r>
            <a:endParaRPr lang="es-EC" dirty="0"/>
          </a:p>
        </p:txBody>
      </p:sp>
      <p:sp>
        <p:nvSpPr>
          <p:cNvPr id="3" name="Marcador de contenido 2"/>
          <p:cNvSpPr>
            <a:spLocks noGrp="1"/>
          </p:cNvSpPr>
          <p:nvPr>
            <p:ph idx="1"/>
          </p:nvPr>
        </p:nvSpPr>
        <p:spPr>
          <a:xfrm>
            <a:off x="1103311" y="1656214"/>
            <a:ext cx="8946541" cy="394068"/>
          </a:xfrm>
        </p:spPr>
        <p:txBody>
          <a:bodyPr>
            <a:normAutofit lnSpcReduction="10000"/>
          </a:bodyPr>
          <a:lstStyle/>
          <a:p>
            <a:r>
              <a:rPr lang="es-EC" dirty="0" smtClean="0"/>
              <a:t>Activación del micrófono izquierdo.</a:t>
            </a:r>
            <a:endParaRPr lang="es-EC" dirty="0"/>
          </a:p>
        </p:txBody>
      </p:sp>
      <p:pic>
        <p:nvPicPr>
          <p:cNvPr id="15362" name="Imagen 96"/>
          <p:cNvPicPr>
            <a:picLocks noChangeAspect="1" noChangeArrowheads="1"/>
          </p:cNvPicPr>
          <p:nvPr/>
        </p:nvPicPr>
        <p:blipFill>
          <a:blip r:embed="rId2" cstate="print">
            <a:extLst>
              <a:ext uri="{28A0092B-C50C-407E-A947-70E740481C1C}">
                <a14:useLocalDpi xmlns:a14="http://schemas.microsoft.com/office/drawing/2010/main" val="0"/>
              </a:ext>
            </a:extLst>
          </a:blip>
          <a:srcRect l="24428" r="21935"/>
          <a:stretch>
            <a:fillRect/>
          </a:stretch>
        </p:blipFill>
        <p:spPr bwMode="auto">
          <a:xfrm rot="5400000">
            <a:off x="1137054" y="2612915"/>
            <a:ext cx="2100437" cy="216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Imagen 1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8061" y="2646658"/>
            <a:ext cx="6272011" cy="3934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06642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835755"/>
          </a:xfrm>
        </p:spPr>
        <p:txBody>
          <a:bodyPr/>
          <a:lstStyle/>
          <a:p>
            <a:r>
              <a:rPr lang="es-EC" dirty="0" smtClean="0"/>
              <a:t>CONCLUSIONES </a:t>
            </a:r>
            <a:endParaRPr lang="es-EC" dirty="0"/>
          </a:p>
        </p:txBody>
      </p:sp>
      <p:sp>
        <p:nvSpPr>
          <p:cNvPr id="3" name="Marcador de contenido 2"/>
          <p:cNvSpPr>
            <a:spLocks noGrp="1"/>
          </p:cNvSpPr>
          <p:nvPr>
            <p:ph idx="1"/>
          </p:nvPr>
        </p:nvSpPr>
        <p:spPr>
          <a:xfrm>
            <a:off x="1103312" y="1506682"/>
            <a:ext cx="8946541" cy="4741717"/>
          </a:xfrm>
        </p:spPr>
        <p:txBody>
          <a:bodyPr>
            <a:normAutofit fontScale="85000" lnSpcReduction="10000"/>
          </a:bodyPr>
          <a:lstStyle/>
          <a:p>
            <a:pPr algn="just"/>
            <a:r>
              <a:rPr lang="es-EC" dirty="0" smtClean="0"/>
              <a:t>Se </a:t>
            </a:r>
            <a:r>
              <a:rPr lang="es-EC" dirty="0"/>
              <a:t>cumplió el objetivo de diseñar e implementar un sistema embebido BCI que permite controlar un arreglo de micrófonos a través de gestos los cuales son interpretados por un casco sensorial para mejorar la calidad de vida de personas con discapacidad auditiva.</a:t>
            </a:r>
          </a:p>
          <a:p>
            <a:pPr algn="just"/>
            <a:r>
              <a:rPr lang="es-EC" dirty="0" smtClean="0"/>
              <a:t>La </a:t>
            </a:r>
            <a:r>
              <a:rPr lang="es-EC" dirty="0"/>
              <a:t>tarjeta </a:t>
            </a:r>
            <a:r>
              <a:rPr lang="es-EC" dirty="0" err="1"/>
              <a:t>Raspberry</a:t>
            </a:r>
            <a:r>
              <a:rPr lang="es-EC" dirty="0"/>
              <a:t> Pi modelo B y el casco sensorial </a:t>
            </a:r>
            <a:r>
              <a:rPr lang="es-EC" dirty="0" err="1"/>
              <a:t>Emotiv</a:t>
            </a:r>
            <a:r>
              <a:rPr lang="es-EC" dirty="0"/>
              <a:t> EPOC EEG fueron optimizados para garantizar que el sistema BCI cumpla con la interpretación de gestos para las señales de control.</a:t>
            </a:r>
          </a:p>
          <a:p>
            <a:pPr algn="just"/>
            <a:r>
              <a:rPr lang="es-EC" dirty="0" smtClean="0"/>
              <a:t>El </a:t>
            </a:r>
            <a:r>
              <a:rPr lang="es-EC" dirty="0"/>
              <a:t>diseño de filtros para señales neuronales representa un estudio completo para optimizar y entender los patrones cerebrales de un ser humano presentes en un electroencefalograma.</a:t>
            </a:r>
          </a:p>
          <a:p>
            <a:pPr algn="just"/>
            <a:r>
              <a:rPr lang="es-EC" dirty="0" smtClean="0"/>
              <a:t>Mediante </a:t>
            </a:r>
            <a:r>
              <a:rPr lang="es-EC" dirty="0"/>
              <a:t>la realización de las pruebas de funcionamiento del sistema se logró identificar un retardo entre 3 a 5  segundos en cada intercambio de gestos debido al procesamiento de las señales, el algoritmo de control  y la habilitación del canal de audio.</a:t>
            </a:r>
          </a:p>
          <a:p>
            <a:pPr algn="just"/>
            <a:r>
              <a:rPr lang="es-EC" dirty="0" smtClean="0"/>
              <a:t>La </a:t>
            </a:r>
            <a:r>
              <a:rPr lang="es-EC" dirty="0"/>
              <a:t>implementación del algoritmo de control basado en lógica difusa optimizó de gran manera las condiciones a evaluar con respecto a la información inexacta que envía los sensores neuronales para ser interpretados como gestos.</a:t>
            </a:r>
          </a:p>
          <a:p>
            <a:endParaRPr lang="es-EC" dirty="0"/>
          </a:p>
        </p:txBody>
      </p:sp>
    </p:spTree>
    <p:extLst>
      <p:ext uri="{BB962C8B-B14F-4D97-AF65-F5344CB8AC3E}">
        <p14:creationId xmlns:p14="http://schemas.microsoft.com/office/powerpoint/2010/main" val="1219364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0"/>
            <a:r>
              <a:rPr lang="es-EC" dirty="0" smtClean="0"/>
              <a:t>TRABAJOS A FUTURO</a:t>
            </a:r>
            <a:r>
              <a:rPr lang="es-EC" cap="small" dirty="0"/>
              <a:t/>
            </a:r>
            <a:br>
              <a:rPr lang="es-EC" cap="small" dirty="0"/>
            </a:br>
            <a:endParaRPr lang="es-EC" dirty="0"/>
          </a:p>
        </p:txBody>
      </p:sp>
      <p:sp>
        <p:nvSpPr>
          <p:cNvPr id="3" name="Marcador de contenido 2"/>
          <p:cNvSpPr>
            <a:spLocks noGrp="1"/>
          </p:cNvSpPr>
          <p:nvPr>
            <p:ph idx="1"/>
          </p:nvPr>
        </p:nvSpPr>
        <p:spPr>
          <a:xfrm>
            <a:off x="1103312" y="1423555"/>
            <a:ext cx="8946541" cy="4824845"/>
          </a:xfrm>
        </p:spPr>
        <p:txBody>
          <a:bodyPr>
            <a:normAutofit lnSpcReduction="10000"/>
          </a:bodyPr>
          <a:lstStyle/>
          <a:p>
            <a:pPr lvl="0"/>
            <a:r>
              <a:rPr lang="es-EC" dirty="0"/>
              <a:t>Realizar un estudio de los filtros para el procesamiento de las señales neuronales utilizando el equipo </a:t>
            </a:r>
            <a:r>
              <a:rPr lang="es-EC" dirty="0" err="1"/>
              <a:t>Emotiv</a:t>
            </a:r>
            <a:r>
              <a:rPr lang="es-EC" dirty="0"/>
              <a:t> EPOC EEG</a:t>
            </a:r>
            <a:r>
              <a:rPr lang="es-EC" dirty="0" smtClean="0"/>
              <a:t>.</a:t>
            </a:r>
            <a:endParaRPr lang="es-EC" dirty="0"/>
          </a:p>
          <a:p>
            <a:pPr lvl="0"/>
            <a:r>
              <a:rPr lang="es-EC" dirty="0"/>
              <a:t>Realizar la implementación de un control difuso u otro tipo de controlador que traduzca los pensamientos del usuario con la finalidad de manipular cualquier mecanismo</a:t>
            </a:r>
            <a:r>
              <a:rPr lang="es-EC" dirty="0" smtClean="0"/>
              <a:t>.</a:t>
            </a:r>
            <a:endParaRPr lang="es-EC" dirty="0"/>
          </a:p>
          <a:p>
            <a:pPr lvl="0"/>
            <a:r>
              <a:rPr lang="es-EC" dirty="0"/>
              <a:t>Diseñar un Sistema de domótica para una persona que tenga discapacidad de movilidad usando sistemas BCI (</a:t>
            </a:r>
            <a:r>
              <a:rPr lang="es-EC" dirty="0" err="1"/>
              <a:t>Brain</a:t>
            </a:r>
            <a:r>
              <a:rPr lang="es-EC" dirty="0"/>
              <a:t> </a:t>
            </a:r>
            <a:r>
              <a:rPr lang="es-EC" dirty="0" err="1"/>
              <a:t>Computer</a:t>
            </a:r>
            <a:r>
              <a:rPr lang="es-EC" dirty="0"/>
              <a:t> Interface</a:t>
            </a:r>
            <a:r>
              <a:rPr lang="es-EC" dirty="0" smtClean="0"/>
              <a:t>).</a:t>
            </a:r>
            <a:endParaRPr lang="es-EC" dirty="0"/>
          </a:p>
          <a:p>
            <a:pPr lvl="0"/>
            <a:r>
              <a:rPr lang="es-EC" dirty="0"/>
              <a:t>Experimentar con el procesamiento de los sensores </a:t>
            </a:r>
            <a:r>
              <a:rPr lang="es-EC" dirty="0" err="1"/>
              <a:t>Emotiv</a:t>
            </a:r>
            <a:r>
              <a:rPr lang="es-EC" dirty="0"/>
              <a:t> EPOC EEG divididos por hemisferios derecho e izquierdo utilizando un procesador individual respectivamente</a:t>
            </a:r>
            <a:r>
              <a:rPr lang="es-EC" dirty="0" smtClean="0"/>
              <a:t>.</a:t>
            </a:r>
            <a:endParaRPr lang="es-EC" dirty="0"/>
          </a:p>
          <a:p>
            <a:pPr lvl="0"/>
            <a:r>
              <a:rPr lang="es-EC" dirty="0"/>
              <a:t>Crear una aplicación que permita manipular objetos situados en otros lugares utilizando estos sistemas BCI y haciendo uso de la red de internet u otro medio de transmisión.</a:t>
            </a:r>
          </a:p>
        </p:txBody>
      </p:sp>
    </p:spTree>
    <p:extLst>
      <p:ext uri="{BB962C8B-B14F-4D97-AF65-F5344CB8AC3E}">
        <p14:creationId xmlns:p14="http://schemas.microsoft.com/office/powerpoint/2010/main" val="149288410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8387" y="2577732"/>
            <a:ext cx="9404723" cy="1400530"/>
          </a:xfrm>
        </p:spPr>
        <p:txBody>
          <a:bodyPr/>
          <a:lstStyle/>
          <a:p>
            <a:r>
              <a:rPr lang="es-EC" dirty="0"/>
              <a:t>İ</a:t>
            </a:r>
            <a:r>
              <a:rPr lang="es-EC" dirty="0" smtClean="0"/>
              <a:t>GRACIAS POR SU ATENCION!</a:t>
            </a:r>
            <a:endParaRPr lang="es-EC" dirty="0"/>
          </a:p>
        </p:txBody>
      </p:sp>
    </p:spTree>
    <p:extLst>
      <p:ext uri="{BB962C8B-B14F-4D97-AF65-F5344CB8AC3E}">
        <p14:creationId xmlns:p14="http://schemas.microsoft.com/office/powerpoint/2010/main" val="276333888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Sistema BCI (</a:t>
            </a:r>
            <a:r>
              <a:rPr lang="es-EC" dirty="0" err="1" smtClean="0"/>
              <a:t>Brain</a:t>
            </a:r>
            <a:r>
              <a:rPr lang="es-EC" dirty="0" smtClean="0"/>
              <a:t> </a:t>
            </a:r>
            <a:r>
              <a:rPr lang="es-EC" dirty="0" err="1" smtClean="0"/>
              <a:t>Computer</a:t>
            </a:r>
            <a:r>
              <a:rPr lang="es-EC" dirty="0" smtClean="0"/>
              <a:t> Interface) </a:t>
            </a:r>
            <a:endParaRPr lang="es-EC" dirty="0"/>
          </a:p>
        </p:txBody>
      </p:sp>
      <p:pic>
        <p:nvPicPr>
          <p:cNvPr id="1026" name="Picture 21"/>
          <p:cNvPicPr>
            <a:picLocks noChangeAspect="1" noChangeArrowheads="1"/>
          </p:cNvPicPr>
          <p:nvPr/>
        </p:nvPicPr>
        <p:blipFill>
          <a:blip r:embed="rId2">
            <a:extLst>
              <a:ext uri="{28A0092B-C50C-407E-A947-70E740481C1C}">
                <a14:useLocalDpi xmlns:a14="http://schemas.microsoft.com/office/drawing/2010/main" val="0"/>
              </a:ext>
            </a:extLst>
          </a:blip>
          <a:srcRect l="32664" t="38603" r="30656" b="30577"/>
          <a:stretch>
            <a:fillRect/>
          </a:stretch>
        </p:blipFill>
        <p:spPr bwMode="auto">
          <a:xfrm>
            <a:off x="1844195" y="2317899"/>
            <a:ext cx="7800398" cy="369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06758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886984"/>
          </a:xfrm>
        </p:spPr>
        <p:txBody>
          <a:bodyPr/>
          <a:lstStyle/>
          <a:p>
            <a:r>
              <a:rPr lang="es-EC" dirty="0" smtClean="0"/>
              <a:t>Casco Sensorial </a:t>
            </a:r>
            <a:r>
              <a:rPr lang="es-EC" dirty="0" err="1" smtClean="0"/>
              <a:t>Epoc</a:t>
            </a:r>
            <a:r>
              <a:rPr lang="es-EC" dirty="0" smtClean="0"/>
              <a:t> </a:t>
            </a:r>
            <a:r>
              <a:rPr lang="es-EC" dirty="0" err="1" smtClean="0"/>
              <a:t>Emotiv</a:t>
            </a:r>
            <a:r>
              <a:rPr lang="es-EC" dirty="0" smtClean="0"/>
              <a:t> EEG</a:t>
            </a:r>
            <a:endParaRPr lang="es-EC" dirty="0"/>
          </a:p>
        </p:txBody>
      </p:sp>
      <p:sp>
        <p:nvSpPr>
          <p:cNvPr id="3" name="Marcador de contenido 2"/>
          <p:cNvSpPr>
            <a:spLocks noGrp="1"/>
          </p:cNvSpPr>
          <p:nvPr>
            <p:ph idx="1"/>
          </p:nvPr>
        </p:nvSpPr>
        <p:spPr>
          <a:xfrm>
            <a:off x="1099530" y="4290790"/>
            <a:ext cx="8946541" cy="2301396"/>
          </a:xfrm>
        </p:spPr>
        <p:txBody>
          <a:bodyPr>
            <a:normAutofit/>
          </a:bodyPr>
          <a:lstStyle/>
          <a:p>
            <a:r>
              <a:rPr lang="es-EC" dirty="0" smtClean="0"/>
              <a:t>14 Sensores </a:t>
            </a:r>
          </a:p>
          <a:p>
            <a:r>
              <a:rPr lang="es-EC" dirty="0" smtClean="0"/>
              <a:t>Tasa de muestreo de sensores: 128 Hz</a:t>
            </a:r>
          </a:p>
          <a:p>
            <a:r>
              <a:rPr lang="es-ES_tradnl" dirty="0"/>
              <a:t>F</a:t>
            </a:r>
            <a:r>
              <a:rPr lang="es-ES_tradnl" dirty="0" smtClean="0"/>
              <a:t>iltros </a:t>
            </a:r>
            <a:r>
              <a:rPr lang="es-ES_tradnl" dirty="0"/>
              <a:t>digitales </a:t>
            </a:r>
            <a:r>
              <a:rPr lang="es-ES_tradnl" dirty="0" err="1"/>
              <a:t>notch</a:t>
            </a:r>
            <a:r>
              <a:rPr lang="es-ES_tradnl" dirty="0"/>
              <a:t> a 50Hz y 60 Hz </a:t>
            </a:r>
            <a:endParaRPr lang="es-ES_tradnl" dirty="0" smtClean="0"/>
          </a:p>
          <a:p>
            <a:r>
              <a:rPr lang="es-ES_tradnl" dirty="0"/>
              <a:t>Filtro digital </a:t>
            </a:r>
            <a:r>
              <a:rPr lang="es-ES_tradnl" dirty="0" err="1"/>
              <a:t>Sinc</a:t>
            </a:r>
            <a:r>
              <a:rPr lang="es-ES_tradnl" dirty="0"/>
              <a:t> de 5to </a:t>
            </a:r>
            <a:r>
              <a:rPr lang="es-ES_tradnl" dirty="0" smtClean="0"/>
              <a:t>orden: </a:t>
            </a:r>
            <a:r>
              <a:rPr lang="es-ES_tradnl" dirty="0"/>
              <a:t>0.2 - </a:t>
            </a:r>
            <a:r>
              <a:rPr lang="es-ES_tradnl" dirty="0" smtClean="0"/>
              <a:t>45Hz</a:t>
            </a:r>
          </a:p>
          <a:p>
            <a:r>
              <a:rPr lang="es-ES_tradnl" dirty="0" smtClean="0"/>
              <a:t>Conectividad inalámbrica </a:t>
            </a:r>
            <a:r>
              <a:rPr lang="es-ES_tradnl" dirty="0"/>
              <a:t>en la banda de 2.4 GHz</a:t>
            </a:r>
            <a:endParaRPr lang="es-EC" dirty="0"/>
          </a:p>
        </p:txBody>
      </p:sp>
      <p:pic>
        <p:nvPicPr>
          <p:cNvPr id="2050" name="Picture 23"/>
          <p:cNvPicPr>
            <a:picLocks noChangeAspect="1" noChangeArrowheads="1"/>
          </p:cNvPicPr>
          <p:nvPr/>
        </p:nvPicPr>
        <p:blipFill>
          <a:blip r:embed="rId2">
            <a:extLst>
              <a:ext uri="{28A0092B-C50C-407E-A947-70E740481C1C}">
                <a14:useLocalDpi xmlns:a14="http://schemas.microsoft.com/office/drawing/2010/main" val="0"/>
              </a:ext>
            </a:extLst>
          </a:blip>
          <a:srcRect l="35950" t="14598" r="33759" b="49062"/>
          <a:stretch>
            <a:fillRect/>
          </a:stretch>
        </p:blipFill>
        <p:spPr bwMode="auto">
          <a:xfrm>
            <a:off x="4136065" y="1339702"/>
            <a:ext cx="4253024" cy="286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87817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876352"/>
          </a:xfrm>
        </p:spPr>
        <p:txBody>
          <a:bodyPr/>
          <a:lstStyle/>
          <a:p>
            <a:r>
              <a:rPr lang="es-EC" dirty="0" smtClean="0"/>
              <a:t>Tarjeta </a:t>
            </a:r>
            <a:r>
              <a:rPr lang="es-EC" dirty="0" err="1" smtClean="0"/>
              <a:t>Raspberry</a:t>
            </a:r>
            <a:r>
              <a:rPr lang="es-EC" dirty="0" smtClean="0"/>
              <a:t> Pi </a:t>
            </a:r>
            <a:r>
              <a:rPr lang="es-EC" dirty="0" err="1" smtClean="0"/>
              <a:t>model</a:t>
            </a:r>
            <a:r>
              <a:rPr lang="es-EC" dirty="0" smtClean="0"/>
              <a:t> B</a:t>
            </a:r>
            <a:endParaRPr lang="es-EC" dirty="0"/>
          </a:p>
        </p:txBody>
      </p:sp>
      <p:pic>
        <p:nvPicPr>
          <p:cNvPr id="3078" name="Picture 6" descr="http://i102.photobucket.com/albums/m91/twoplushkcom/RaspberryPiB2-Copy_zpsbfc7b8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1202" y="1329070"/>
            <a:ext cx="5951169" cy="5261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3633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Características </a:t>
            </a:r>
            <a:endParaRPr lang="es-EC" dirty="0"/>
          </a:p>
        </p:txBody>
      </p:sp>
      <p:sp>
        <p:nvSpPr>
          <p:cNvPr id="3" name="Marcador de contenido 2"/>
          <p:cNvSpPr>
            <a:spLocks noGrp="1"/>
          </p:cNvSpPr>
          <p:nvPr>
            <p:ph idx="1"/>
          </p:nvPr>
        </p:nvSpPr>
        <p:spPr>
          <a:xfrm>
            <a:off x="1103312" y="1573620"/>
            <a:ext cx="8946541" cy="4674780"/>
          </a:xfrm>
        </p:spPr>
        <p:txBody>
          <a:bodyPr/>
          <a:lstStyle/>
          <a:p>
            <a:r>
              <a:rPr lang="es-EC" dirty="0" smtClean="0"/>
              <a:t>SOC: </a:t>
            </a:r>
            <a:r>
              <a:rPr lang="es-EC" dirty="0"/>
              <a:t>Broadcom </a:t>
            </a:r>
            <a:r>
              <a:rPr lang="es-EC" dirty="0" smtClean="0"/>
              <a:t>BCM2835</a:t>
            </a:r>
          </a:p>
          <a:p>
            <a:r>
              <a:rPr lang="es-EC" dirty="0" smtClean="0"/>
              <a:t>CPU: </a:t>
            </a:r>
            <a:r>
              <a:rPr lang="es-EC" dirty="0"/>
              <a:t>ARM 1176JZFS a 700 </a:t>
            </a:r>
            <a:r>
              <a:rPr lang="es-EC" dirty="0" smtClean="0"/>
              <a:t>MHz</a:t>
            </a:r>
          </a:p>
          <a:p>
            <a:r>
              <a:rPr lang="es-EC" dirty="0" smtClean="0"/>
              <a:t>GPU: </a:t>
            </a:r>
            <a:r>
              <a:rPr lang="es-EC" dirty="0" err="1"/>
              <a:t>Videocore</a:t>
            </a:r>
            <a:r>
              <a:rPr lang="es-EC" dirty="0"/>
              <a:t> </a:t>
            </a:r>
            <a:r>
              <a:rPr lang="es-EC" dirty="0" smtClean="0"/>
              <a:t>4</a:t>
            </a:r>
          </a:p>
          <a:p>
            <a:r>
              <a:rPr lang="es-EC" dirty="0" smtClean="0"/>
              <a:t>RAM: </a:t>
            </a:r>
            <a:r>
              <a:rPr lang="es-EC" dirty="0"/>
              <a:t>256 </a:t>
            </a:r>
            <a:r>
              <a:rPr lang="es-EC" dirty="0" smtClean="0"/>
              <a:t>MB</a:t>
            </a:r>
          </a:p>
          <a:p>
            <a:r>
              <a:rPr lang="es-EC" dirty="0" smtClean="0"/>
              <a:t>Ethernet: </a:t>
            </a:r>
            <a:r>
              <a:rPr lang="es-EC" dirty="0"/>
              <a:t>Ethernet </a:t>
            </a:r>
            <a:r>
              <a:rPr lang="es-EC" dirty="0" smtClean="0"/>
              <a:t>10/100</a:t>
            </a:r>
          </a:p>
          <a:p>
            <a:r>
              <a:rPr lang="es-EC" dirty="0" smtClean="0"/>
              <a:t>Video: </a:t>
            </a:r>
            <a:r>
              <a:rPr lang="es-EC" dirty="0"/>
              <a:t>HDMI y </a:t>
            </a:r>
            <a:r>
              <a:rPr lang="es-EC" dirty="0" smtClean="0"/>
              <a:t>RCA</a:t>
            </a:r>
          </a:p>
          <a:p>
            <a:r>
              <a:rPr lang="es-EC" dirty="0" smtClean="0"/>
              <a:t>USB: </a:t>
            </a:r>
            <a:r>
              <a:rPr lang="es-EC" dirty="0"/>
              <a:t>2 x USB </a:t>
            </a:r>
            <a:r>
              <a:rPr lang="es-EC" dirty="0" smtClean="0"/>
              <a:t>2.0</a:t>
            </a:r>
          </a:p>
          <a:p>
            <a:r>
              <a:rPr lang="es-EC" dirty="0" smtClean="0"/>
              <a:t>Fuente: Micro </a:t>
            </a:r>
            <a:r>
              <a:rPr lang="es-EC" dirty="0" err="1" smtClean="0"/>
              <a:t>Usb</a:t>
            </a:r>
            <a:r>
              <a:rPr lang="es-EC" dirty="0" smtClean="0"/>
              <a:t> 5V – 1 A</a:t>
            </a:r>
          </a:p>
          <a:p>
            <a:endParaRPr lang="es-EC" dirty="0" smtClean="0"/>
          </a:p>
          <a:p>
            <a:endParaRPr lang="es-EC" dirty="0" smtClean="0"/>
          </a:p>
          <a:p>
            <a:endParaRPr lang="es-EC" dirty="0"/>
          </a:p>
        </p:txBody>
      </p:sp>
    </p:spTree>
    <p:extLst>
      <p:ext uri="{BB962C8B-B14F-4D97-AF65-F5344CB8AC3E}">
        <p14:creationId xmlns:p14="http://schemas.microsoft.com/office/powerpoint/2010/main" val="26306560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Tarjeta </a:t>
            </a:r>
            <a:r>
              <a:rPr lang="es-EC" dirty="0" err="1" smtClean="0"/>
              <a:t>Wolfson</a:t>
            </a:r>
            <a:r>
              <a:rPr lang="es-EC" dirty="0" smtClean="0"/>
              <a:t> Audio </a:t>
            </a:r>
            <a:r>
              <a:rPr lang="es-EC" dirty="0" err="1" smtClean="0"/>
              <a:t>Card</a:t>
            </a:r>
            <a:endParaRPr lang="es-EC" dirty="0"/>
          </a:p>
        </p:txBody>
      </p:sp>
      <p:pic>
        <p:nvPicPr>
          <p:cNvPr id="4" name="Imagen 3"/>
          <p:cNvPicPr>
            <a:picLocks noChangeAspect="1"/>
          </p:cNvPicPr>
          <p:nvPr/>
        </p:nvPicPr>
        <p:blipFill rotWithShape="1">
          <a:blip r:embed="rId2"/>
          <a:srcRect l="40000" t="33858" r="25263" b="25725"/>
          <a:stretch/>
        </p:blipFill>
        <p:spPr>
          <a:xfrm>
            <a:off x="1888958" y="1417849"/>
            <a:ext cx="7808494" cy="5110446"/>
          </a:xfrm>
          <a:prstGeom prst="rect">
            <a:avLst/>
          </a:prstGeom>
        </p:spPr>
      </p:pic>
    </p:spTree>
    <p:extLst>
      <p:ext uri="{BB962C8B-B14F-4D97-AF65-F5344CB8AC3E}">
        <p14:creationId xmlns:p14="http://schemas.microsoft.com/office/powerpoint/2010/main" val="23769415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Características </a:t>
            </a:r>
            <a:endParaRPr lang="es-EC" dirty="0"/>
          </a:p>
        </p:txBody>
      </p:sp>
      <p:sp>
        <p:nvSpPr>
          <p:cNvPr id="3" name="Marcador de contenido 2"/>
          <p:cNvSpPr>
            <a:spLocks noGrp="1"/>
          </p:cNvSpPr>
          <p:nvPr>
            <p:ph idx="1"/>
          </p:nvPr>
        </p:nvSpPr>
        <p:spPr>
          <a:xfrm>
            <a:off x="1103312" y="1573620"/>
            <a:ext cx="8946541" cy="4674780"/>
          </a:xfrm>
        </p:spPr>
        <p:txBody>
          <a:bodyPr>
            <a:normAutofit/>
          </a:bodyPr>
          <a:lstStyle/>
          <a:p>
            <a:pPr lvl="0"/>
            <a:r>
              <a:rPr lang="es-CO" dirty="0"/>
              <a:t>Conexión 3.5 mm tipo </a:t>
            </a:r>
            <a:r>
              <a:rPr lang="es-CO" dirty="0" err="1"/>
              <a:t>jack</a:t>
            </a:r>
            <a:r>
              <a:rPr lang="es-CO" dirty="0"/>
              <a:t> (4-pole) auriculares y micrófono integrado.</a:t>
            </a:r>
            <a:endParaRPr lang="es-EC" dirty="0"/>
          </a:p>
          <a:p>
            <a:pPr lvl="0"/>
            <a:r>
              <a:rPr lang="es-CO" dirty="0" smtClean="0"/>
              <a:t> 2 Micrófonos integrados </a:t>
            </a:r>
            <a:r>
              <a:rPr lang="es-CO" dirty="0"/>
              <a:t>en la placa de tipo MEMS</a:t>
            </a:r>
            <a:endParaRPr lang="es-EC" dirty="0"/>
          </a:p>
          <a:p>
            <a:pPr lvl="0"/>
            <a:r>
              <a:rPr lang="es-CO" dirty="0"/>
              <a:t>Salida audio amplificada la cual requiere de una alimentación externa.</a:t>
            </a:r>
            <a:endParaRPr lang="es-EC" dirty="0"/>
          </a:p>
          <a:p>
            <a:pPr lvl="0"/>
            <a:r>
              <a:rPr lang="es-CO" dirty="0"/>
              <a:t>Conexión 3.5 mm tipo </a:t>
            </a:r>
            <a:r>
              <a:rPr lang="es-CO" dirty="0" err="1"/>
              <a:t>jack</a:t>
            </a:r>
            <a:r>
              <a:rPr lang="es-CO" dirty="0"/>
              <a:t> entrada de audio digital sin amplificar.</a:t>
            </a:r>
            <a:endParaRPr lang="es-EC" dirty="0"/>
          </a:p>
          <a:p>
            <a:pPr lvl="0"/>
            <a:r>
              <a:rPr lang="es-CO" dirty="0"/>
              <a:t>Amplificador tipo </a:t>
            </a:r>
            <a:r>
              <a:rPr lang="es-CO" dirty="0" smtClean="0"/>
              <a:t>D </a:t>
            </a:r>
            <a:r>
              <a:rPr lang="es-EC" dirty="0"/>
              <a:t>para altavoces externos</a:t>
            </a:r>
          </a:p>
          <a:p>
            <a:r>
              <a:rPr lang="en-US" dirty="0" smtClean="0"/>
              <a:t>HD </a:t>
            </a:r>
            <a:r>
              <a:rPr lang="en-US" dirty="0"/>
              <a:t>Audio, at 24-bit, </a:t>
            </a:r>
            <a:r>
              <a:rPr lang="en-US" dirty="0" smtClean="0"/>
              <a:t>192kHz</a:t>
            </a:r>
            <a:endParaRPr lang="es-EC" dirty="0" smtClean="0"/>
          </a:p>
          <a:p>
            <a:r>
              <a:rPr lang="es-EC" dirty="0" smtClean="0"/>
              <a:t>Alimentación externa para amplificación</a:t>
            </a:r>
          </a:p>
          <a:p>
            <a:r>
              <a:rPr lang="es-EC" dirty="0"/>
              <a:t>El </a:t>
            </a:r>
            <a:r>
              <a:rPr lang="es-EC" dirty="0" smtClean="0"/>
              <a:t>WM5102, </a:t>
            </a:r>
            <a:r>
              <a:rPr lang="es-EC" dirty="0"/>
              <a:t>sistema de audio de baja potencia altamente integrado para teléfonos inteligentes, tabletas y otros dispositivos de audio </a:t>
            </a:r>
            <a:r>
              <a:rPr lang="es-EC" dirty="0" smtClean="0"/>
              <a:t>portátiles.</a:t>
            </a:r>
          </a:p>
          <a:p>
            <a:endParaRPr lang="es-EC" dirty="0" smtClean="0"/>
          </a:p>
          <a:p>
            <a:endParaRPr lang="es-EC" dirty="0"/>
          </a:p>
        </p:txBody>
      </p:sp>
    </p:spTree>
    <p:extLst>
      <p:ext uri="{BB962C8B-B14F-4D97-AF65-F5344CB8AC3E}">
        <p14:creationId xmlns:p14="http://schemas.microsoft.com/office/powerpoint/2010/main" val="5437030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483</TotalTime>
  <Words>1522</Words>
  <Application>Microsoft Office PowerPoint</Application>
  <PresentationFormat>Panorámica</PresentationFormat>
  <Paragraphs>242</Paragraphs>
  <Slides>35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35</vt:i4>
      </vt:variant>
    </vt:vector>
  </HeadingPairs>
  <TitlesOfParts>
    <vt:vector size="40" baseType="lpstr">
      <vt:lpstr>Arial</vt:lpstr>
      <vt:lpstr>Century Gothic</vt:lpstr>
      <vt:lpstr>Times New Roman</vt:lpstr>
      <vt:lpstr>Wingdings 3</vt:lpstr>
      <vt:lpstr>Ion</vt:lpstr>
      <vt:lpstr>Sistema embebido de un audífono inteligente para personas con discapacidad auditiva a través de sensores neurológicos</vt:lpstr>
      <vt:lpstr>Objetivos</vt:lpstr>
      <vt:lpstr>Introducción</vt:lpstr>
      <vt:lpstr>Sistema BCI (Brain Computer Interface) </vt:lpstr>
      <vt:lpstr>Casco Sensorial Epoc Emotiv EEG</vt:lpstr>
      <vt:lpstr>Tarjeta Raspberry Pi model B</vt:lpstr>
      <vt:lpstr>Características </vt:lpstr>
      <vt:lpstr>Tarjeta Wolfson Audio Card</vt:lpstr>
      <vt:lpstr>Características </vt:lpstr>
      <vt:lpstr>Adquisición de Datos</vt:lpstr>
      <vt:lpstr>Distribución del Paquete</vt:lpstr>
      <vt:lpstr>Análisis de señales neuronales</vt:lpstr>
      <vt:lpstr>FdaTool - Matlab</vt:lpstr>
      <vt:lpstr>Análisis Filtro Chevyshev tipo 2</vt:lpstr>
      <vt:lpstr>Análisis de Filtraje y optimización del Sistema</vt:lpstr>
      <vt:lpstr>Optimización del Sistema </vt:lpstr>
      <vt:lpstr>Automatización con Script</vt:lpstr>
      <vt:lpstr>CONTROLADOR DEL SISTEMA</vt:lpstr>
      <vt:lpstr>Pasos para diseño del control difuso</vt:lpstr>
      <vt:lpstr>Pasos para diseño del control difuso</vt:lpstr>
      <vt:lpstr>Pasos para diseño del control difuso</vt:lpstr>
      <vt:lpstr>Pasos para diseño del control difuso</vt:lpstr>
      <vt:lpstr>Pasos para diseño del control difuso</vt:lpstr>
      <vt:lpstr>Diseño</vt:lpstr>
      <vt:lpstr>Diseño</vt:lpstr>
      <vt:lpstr>Implementación del sistema</vt:lpstr>
      <vt:lpstr>Implementación del sistema</vt:lpstr>
      <vt:lpstr>Implementación del sistema</vt:lpstr>
      <vt:lpstr>Pruebas y Análisis del sistema</vt:lpstr>
      <vt:lpstr>Pruebas y Análisis del sistema</vt:lpstr>
      <vt:lpstr>Pruebas y Análisis del sistema</vt:lpstr>
      <vt:lpstr>Pruebas y Análisis del sistema</vt:lpstr>
      <vt:lpstr>CONCLUSIONES </vt:lpstr>
      <vt:lpstr>TRABAJOS A FUTURO </vt:lpstr>
      <vt:lpstr>İGRACIAS POR SU ATENCION!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Andrew</dc:creator>
  <cp:lastModifiedBy>Andrew</cp:lastModifiedBy>
  <cp:revision>31</cp:revision>
  <dcterms:created xsi:type="dcterms:W3CDTF">2014-12-12T16:18:40Z</dcterms:created>
  <dcterms:modified xsi:type="dcterms:W3CDTF">2015-01-19T01:43:11Z</dcterms:modified>
</cp:coreProperties>
</file>