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sldIdLst>
    <p:sldId id="256" r:id="rId2"/>
    <p:sldId id="258" r:id="rId3"/>
    <p:sldId id="259" r:id="rId4"/>
    <p:sldId id="300" r:id="rId5"/>
    <p:sldId id="260" r:id="rId6"/>
    <p:sldId id="261" r:id="rId7"/>
    <p:sldId id="265" r:id="rId8"/>
    <p:sldId id="262" r:id="rId9"/>
    <p:sldId id="263"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01" r:id="rId32"/>
    <p:sldId id="286" r:id="rId33"/>
    <p:sldId id="302" r:id="rId34"/>
    <p:sldId id="287" r:id="rId35"/>
    <p:sldId id="288" r:id="rId36"/>
    <p:sldId id="289" r:id="rId37"/>
    <p:sldId id="290" r:id="rId38"/>
    <p:sldId id="291" r:id="rId39"/>
    <p:sldId id="292" r:id="rId40"/>
    <p:sldId id="294" r:id="rId41"/>
    <p:sldId id="293" r:id="rId42"/>
    <p:sldId id="298" r:id="rId43"/>
    <p:sldId id="299" r:id="rId44"/>
    <p:sldId id="296" r:id="rId45"/>
    <p:sldId id="297"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CB46"/>
    <a:srgbClr val="04DBF2"/>
    <a:srgbClr val="EDD1C5"/>
    <a:srgbClr val="AA162F"/>
    <a:srgbClr val="63FD93"/>
    <a:srgbClr val="FD6372"/>
    <a:srgbClr val="FEDD62"/>
    <a:srgbClr val="83C1DD"/>
    <a:srgbClr val="00CC00"/>
    <a:srgbClr val="4D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60"/>
  </p:normalViewPr>
  <p:slideViewPr>
    <p:cSldViewPr>
      <p:cViewPr>
        <p:scale>
          <a:sx n="75" d="100"/>
          <a:sy n="75" d="100"/>
        </p:scale>
        <p:origin x="-121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ABY\Backup\PROFILE%20GABY\ordenados\guias%20ordenadas\guia%20para%20docentes%20Numero%201%20ordenada.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GABY\Backup\PROFILE%20GABY\ordenados\guias%20ordenadas\guia%20para%20docentes%20Numero%201%20ordenada.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GABY\Backup\PROFILE%20GABY\ordenados\guias%20ordenadas\guia%20para%20ni&#241;os%20y%20ni&#241;as%20ordenada.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GABY\Backup\PROFILE%20GABY\ordenados\guias%20ordenadas\guia%20para%20ni&#241;os%20y%20ni&#241;as%20ordenada.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GABY\Backup\PROFILE%20GABY\ordenados\guias%20ordenadas\guia%20para%20ni&#241;os%20y%20ni&#241;as%20ordenada.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GABY\Backup\PROFILE%20GABY\ordenados\guias%20ordenadas\guia%20para%20ni&#241;os%20y%20ni&#241;as%20ordenada.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GABY\Backup\PROFILE%20GABY\ordenados\guias%20ordenadas\guia%20para%20ni&#241;os%20y%20ni&#241;as%20ordenad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ABY\Backup\PROFILE%20GABY\ordenados\Tabulaciones%20Gab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GABY\Backup\PROFILE%20GABY\ordenados\Tabulaciones%20Gaby.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GABY\Backup\PROFILE%20GABY\ordenados\Tabulaciones%20Gaby.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GABY\Backup\PROFILE%20GABY\ordenados\Tabulaciones%20Gaby.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GABY\Backup\PROFILE%20GABY\ordenados\guias%20ordenadas\guia%20para%20docentes%20Numero%201%20ordenad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GABY\Backup\PROFILE%20GABY\ordenados\guias%20ordenadas\guia%20para%20docentes%20Numero%201%20ordenada.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GABY\Backup\PROFILE%20GABY\ordenados\guias%20ordenadas\guia%20para%20docentes%20Numero%201%20ordenada.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GABY\Backup\PROFILE%20GABY\ordenados\guias%20ordenadas\guia%20para%20docentes%20Numero%201%20ordena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ORDEN1!$F$2</c:f>
              <c:strCache>
                <c:ptCount val="1"/>
                <c:pt idx="0">
                  <c:v>PORCENTAJE</c:v>
                </c:pt>
              </c:strCache>
            </c:strRef>
          </c:tx>
          <c:spPr>
            <a:solidFill>
              <a:schemeClr val="accent5">
                <a:lumMod val="60000"/>
                <a:lumOff val="40000"/>
              </a:schemeClr>
            </a:solidFill>
          </c:spPr>
          <c:explosion val="25"/>
          <c:dPt>
            <c:idx val="0"/>
            <c:bubble3D val="0"/>
            <c:spPr>
              <a:solidFill>
                <a:srgbClr val="00B0F0"/>
              </a:solidFill>
            </c:spPr>
          </c:dPt>
          <c:dPt>
            <c:idx val="1"/>
            <c:bubble3D val="0"/>
            <c:spPr>
              <a:solidFill>
                <a:srgbClr val="92D050"/>
              </a:solidFill>
            </c:spPr>
          </c:dPt>
          <c:dPt>
            <c:idx val="2"/>
            <c:bubble3D val="0"/>
            <c:spPr>
              <a:solidFill>
                <a:srgbClr val="FFC000"/>
              </a:solidFill>
            </c:spPr>
          </c:dPt>
          <c:dPt>
            <c:idx val="3"/>
            <c:bubble3D val="0"/>
            <c:spPr>
              <a:solidFill>
                <a:schemeClr val="accent2"/>
              </a:solidFill>
            </c:spPr>
          </c:dPt>
          <c:dLbls>
            <c:showLegendKey val="0"/>
            <c:showVal val="0"/>
            <c:showCatName val="0"/>
            <c:showSerName val="0"/>
            <c:showPercent val="1"/>
            <c:showBubbleSize val="0"/>
            <c:showLeaderLines val="1"/>
          </c:dLbls>
          <c:cat>
            <c:strRef>
              <c:f>ORDEN1!$B$3:$B$6</c:f>
              <c:strCache>
                <c:ptCount val="4"/>
                <c:pt idx="0">
                  <c:v>ALWAYS</c:v>
                </c:pt>
                <c:pt idx="1">
                  <c:v>USUALLY</c:v>
                </c:pt>
                <c:pt idx="2">
                  <c:v>SOMETIMES</c:v>
                </c:pt>
                <c:pt idx="3">
                  <c:v>NEVER</c:v>
                </c:pt>
              </c:strCache>
            </c:strRef>
          </c:cat>
          <c:val>
            <c:numRef>
              <c:f>ORDEN1!$F$3:$F$6</c:f>
              <c:numCache>
                <c:formatCode>0%</c:formatCode>
                <c:ptCount val="4"/>
                <c:pt idx="0">
                  <c:v>0.25</c:v>
                </c:pt>
                <c:pt idx="1">
                  <c:v>0.75</c:v>
                </c:pt>
                <c:pt idx="2">
                  <c:v>0</c:v>
                </c:pt>
                <c:pt idx="3">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ORDEN2!$E$2</c:f>
              <c:strCache>
                <c:ptCount val="1"/>
                <c:pt idx="0">
                  <c:v>PORCENTAJE</c:v>
                </c:pt>
              </c:strCache>
            </c:strRef>
          </c:tx>
          <c:spPr>
            <a:solidFill>
              <a:srgbClr val="26FAF5"/>
            </a:solidFill>
          </c:spPr>
          <c:explosion val="25"/>
          <c:dPt>
            <c:idx val="0"/>
            <c:bubble3D val="0"/>
            <c:spPr>
              <a:solidFill>
                <a:srgbClr val="FFC000"/>
              </a:solidFill>
            </c:spPr>
          </c:dPt>
          <c:dPt>
            <c:idx val="1"/>
            <c:bubble3D val="0"/>
          </c:dPt>
          <c:dPt>
            <c:idx val="2"/>
            <c:bubble3D val="0"/>
            <c:spPr>
              <a:solidFill>
                <a:srgbClr val="FF0000"/>
              </a:solidFill>
            </c:spPr>
          </c:dPt>
          <c:dLbls>
            <c:showLegendKey val="0"/>
            <c:showVal val="0"/>
            <c:showCatName val="0"/>
            <c:showSerName val="0"/>
            <c:showPercent val="1"/>
            <c:showBubbleSize val="0"/>
            <c:showLeaderLines val="1"/>
          </c:dLbls>
          <c:cat>
            <c:strRef>
              <c:f>ORDEN2!$A$3:$A$5</c:f>
              <c:strCache>
                <c:ptCount val="3"/>
                <c:pt idx="0">
                  <c:v>YES</c:v>
                </c:pt>
                <c:pt idx="1">
                  <c:v>NO</c:v>
                </c:pt>
                <c:pt idx="2">
                  <c:v>SOMETIMES</c:v>
                </c:pt>
              </c:strCache>
            </c:strRef>
          </c:cat>
          <c:val>
            <c:numRef>
              <c:f>ORDEN2!$E$3:$E$5</c:f>
              <c:numCache>
                <c:formatCode>0%</c:formatCode>
                <c:ptCount val="3"/>
                <c:pt idx="0">
                  <c:v>0</c:v>
                </c:pt>
                <c:pt idx="1">
                  <c:v>1</c:v>
                </c:pt>
                <c:pt idx="2">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ORDEN1!$G$2</c:f>
              <c:strCache>
                <c:ptCount val="1"/>
                <c:pt idx="0">
                  <c:v>PORCENTAJE</c:v>
                </c:pt>
              </c:strCache>
            </c:strRef>
          </c:tx>
          <c:explosion val="25"/>
          <c:dPt>
            <c:idx val="0"/>
            <c:bubble3D val="0"/>
            <c:spPr>
              <a:solidFill>
                <a:srgbClr val="00B0F0"/>
              </a:solidFill>
            </c:spPr>
          </c:dPt>
          <c:dPt>
            <c:idx val="1"/>
            <c:bubble3D val="0"/>
            <c:spPr>
              <a:solidFill>
                <a:srgbClr val="92D050"/>
              </a:solidFill>
            </c:spPr>
          </c:dPt>
          <c:dLbls>
            <c:showLegendKey val="0"/>
            <c:showVal val="0"/>
            <c:showCatName val="0"/>
            <c:showSerName val="0"/>
            <c:showPercent val="1"/>
            <c:showBubbleSize val="0"/>
            <c:showLeaderLines val="1"/>
          </c:dLbls>
          <c:cat>
            <c:strRef>
              <c:f>ORDEN1!$A$3:$A$4</c:f>
              <c:strCache>
                <c:ptCount val="2"/>
                <c:pt idx="0">
                  <c:v>YES</c:v>
                </c:pt>
                <c:pt idx="1">
                  <c:v>NO</c:v>
                </c:pt>
              </c:strCache>
            </c:strRef>
          </c:cat>
          <c:val>
            <c:numRef>
              <c:f>ORDEN1!$G$3:$G$4</c:f>
              <c:numCache>
                <c:formatCode>0%</c:formatCode>
                <c:ptCount val="2"/>
                <c:pt idx="0">
                  <c:v>0.5</c:v>
                </c:pt>
                <c:pt idx="1">
                  <c:v>0.5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ORDEN1!$G$2</c:f>
              <c:strCache>
                <c:ptCount val="1"/>
                <c:pt idx="0">
                  <c:v>PORCENTAJE</c:v>
                </c:pt>
              </c:strCache>
            </c:strRef>
          </c:tx>
          <c:explosion val="25"/>
          <c:dPt>
            <c:idx val="0"/>
            <c:bubble3D val="0"/>
            <c:spPr>
              <a:solidFill>
                <a:srgbClr val="EC4604"/>
              </a:solidFill>
            </c:spPr>
          </c:dPt>
          <c:dPt>
            <c:idx val="1"/>
            <c:bubble3D val="0"/>
            <c:spPr>
              <a:solidFill>
                <a:srgbClr val="FFFF00"/>
              </a:solidFill>
            </c:spPr>
          </c:dPt>
          <c:dLbls>
            <c:showLegendKey val="0"/>
            <c:showVal val="0"/>
            <c:showCatName val="0"/>
            <c:showSerName val="0"/>
            <c:showPercent val="1"/>
            <c:showBubbleSize val="0"/>
            <c:showLeaderLines val="1"/>
          </c:dLbls>
          <c:cat>
            <c:strRef>
              <c:f>ORDEN1!$A$3:$A$4</c:f>
              <c:strCache>
                <c:ptCount val="2"/>
                <c:pt idx="0">
                  <c:v>YES</c:v>
                </c:pt>
                <c:pt idx="1">
                  <c:v>NO</c:v>
                </c:pt>
              </c:strCache>
            </c:strRef>
          </c:cat>
          <c:val>
            <c:numRef>
              <c:f>ORDEN1!$G$3:$G$4</c:f>
              <c:numCache>
                <c:formatCode>0%</c:formatCode>
                <c:ptCount val="2"/>
                <c:pt idx="0">
                  <c:v>1</c:v>
                </c:pt>
                <c:pt idx="1">
                  <c:v>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PERCENTAGE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ORDEN1!$G$2</c:f>
              <c:strCache>
                <c:ptCount val="1"/>
                <c:pt idx="0">
                  <c:v>PORCENTAJE</c:v>
                </c:pt>
              </c:strCache>
            </c:strRef>
          </c:tx>
          <c:spPr>
            <a:solidFill>
              <a:schemeClr val="accent4">
                <a:lumMod val="60000"/>
                <a:lumOff val="40000"/>
              </a:schemeClr>
            </a:solidFill>
          </c:spPr>
          <c:explosion val="25"/>
          <c:dPt>
            <c:idx val="0"/>
            <c:bubble3D val="0"/>
            <c:spPr>
              <a:solidFill>
                <a:srgbClr val="6EE4FC"/>
              </a:solidFill>
            </c:spPr>
          </c:dPt>
          <c:dPt>
            <c:idx val="1"/>
            <c:bubble3D val="0"/>
          </c:dPt>
          <c:dLbls>
            <c:showLegendKey val="0"/>
            <c:showVal val="0"/>
            <c:showCatName val="0"/>
            <c:showSerName val="0"/>
            <c:showPercent val="1"/>
            <c:showBubbleSize val="0"/>
            <c:showLeaderLines val="1"/>
          </c:dLbls>
          <c:cat>
            <c:strRef>
              <c:f>ORDEN1!$A$3:$A$4</c:f>
              <c:strCache>
                <c:ptCount val="2"/>
                <c:pt idx="0">
                  <c:v>YES</c:v>
                </c:pt>
                <c:pt idx="1">
                  <c:v>NO</c:v>
                </c:pt>
              </c:strCache>
            </c:strRef>
          </c:cat>
          <c:val>
            <c:numRef>
              <c:f>ORDEN1!$G$3:$G$4</c:f>
              <c:numCache>
                <c:formatCode>0%</c:formatCode>
                <c:ptCount val="2"/>
                <c:pt idx="0">
                  <c:v>0.5</c:v>
                </c:pt>
                <c:pt idx="1">
                  <c:v>0.5</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PERCENTAGE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ORDEN3!$G$2</c:f>
              <c:strCache>
                <c:ptCount val="1"/>
                <c:pt idx="0">
                  <c:v>PORCENTAJE</c:v>
                </c:pt>
              </c:strCache>
            </c:strRef>
          </c:tx>
          <c:explosion val="25"/>
          <c:dPt>
            <c:idx val="0"/>
            <c:bubble3D val="0"/>
            <c:spPr>
              <a:solidFill>
                <a:schemeClr val="tx1"/>
              </a:solidFill>
            </c:spPr>
          </c:dPt>
          <c:dPt>
            <c:idx val="1"/>
            <c:bubble3D val="0"/>
            <c:spPr>
              <a:solidFill>
                <a:srgbClr val="FFFF00"/>
              </a:solidFill>
            </c:spPr>
          </c:dPt>
          <c:dLbls>
            <c:showLegendKey val="0"/>
            <c:showVal val="0"/>
            <c:showCatName val="0"/>
            <c:showSerName val="0"/>
            <c:showPercent val="1"/>
            <c:showBubbleSize val="0"/>
            <c:showLeaderLines val="1"/>
          </c:dLbls>
          <c:cat>
            <c:strRef>
              <c:f>ORDEN3!$A$3:$A$4</c:f>
              <c:strCache>
                <c:ptCount val="2"/>
                <c:pt idx="0">
                  <c:v>SI</c:v>
                </c:pt>
                <c:pt idx="1">
                  <c:v>NO</c:v>
                </c:pt>
              </c:strCache>
            </c:strRef>
          </c:cat>
          <c:val>
            <c:numRef>
              <c:f>ORDEN3!$G$3:$G$4</c:f>
              <c:numCache>
                <c:formatCode>0%</c:formatCode>
                <c:ptCount val="2"/>
                <c:pt idx="0">
                  <c:v>0</c:v>
                </c:pt>
                <c:pt idx="1">
                  <c:v>1</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ORDEN3!$G$2</c:f>
              <c:strCache>
                <c:ptCount val="1"/>
                <c:pt idx="0">
                  <c:v>PORCENTAJE</c:v>
                </c:pt>
              </c:strCache>
            </c:strRef>
          </c:tx>
          <c:explosion val="25"/>
          <c:dPt>
            <c:idx val="0"/>
            <c:bubble3D val="0"/>
            <c:spPr>
              <a:solidFill>
                <a:schemeClr val="tx1"/>
              </a:solidFill>
            </c:spPr>
          </c:dPt>
          <c:dPt>
            <c:idx val="1"/>
            <c:bubble3D val="0"/>
            <c:spPr>
              <a:solidFill>
                <a:srgbClr val="0070C0"/>
              </a:solidFill>
            </c:spPr>
          </c:dPt>
          <c:dLbls>
            <c:showLegendKey val="0"/>
            <c:showVal val="0"/>
            <c:showCatName val="0"/>
            <c:showSerName val="0"/>
            <c:showPercent val="1"/>
            <c:showBubbleSize val="0"/>
            <c:showLeaderLines val="1"/>
          </c:dLbls>
          <c:cat>
            <c:strRef>
              <c:f>ORDEN3!$A$3:$A$4</c:f>
              <c:strCache>
                <c:ptCount val="2"/>
                <c:pt idx="0">
                  <c:v>SI</c:v>
                </c:pt>
                <c:pt idx="1">
                  <c:v>NO</c:v>
                </c:pt>
              </c:strCache>
            </c:strRef>
          </c:cat>
          <c:val>
            <c:numRef>
              <c:f>ORDEN3!$G$3:$G$4</c:f>
              <c:numCache>
                <c:formatCode>0%</c:formatCode>
                <c:ptCount val="2"/>
                <c:pt idx="0">
                  <c:v>0</c:v>
                </c:pt>
                <c:pt idx="1">
                  <c:v>1</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Pregunta1!$D$2</c:f>
              <c:strCache>
                <c:ptCount val="1"/>
                <c:pt idx="0">
                  <c:v>PORCENTAJE</c:v>
                </c:pt>
              </c:strCache>
            </c:strRef>
          </c:tx>
          <c:explosion val="25"/>
          <c:dPt>
            <c:idx val="0"/>
            <c:bubble3D val="0"/>
            <c:spPr>
              <a:solidFill>
                <a:srgbClr val="FF0000"/>
              </a:solidFill>
            </c:spPr>
          </c:dPt>
          <c:dPt>
            <c:idx val="1"/>
            <c:bubble3D val="0"/>
            <c:spPr>
              <a:solidFill>
                <a:srgbClr val="00B0F0"/>
              </a:solidFill>
            </c:spPr>
          </c:dPt>
          <c:dPt>
            <c:idx val="2"/>
            <c:bubble3D val="0"/>
            <c:spPr>
              <a:solidFill>
                <a:srgbClr val="0070C0"/>
              </a:solidFill>
            </c:spPr>
          </c:dPt>
          <c:dPt>
            <c:idx val="3"/>
            <c:bubble3D val="0"/>
            <c:spPr>
              <a:solidFill>
                <a:schemeClr val="accent6">
                  <a:lumMod val="75000"/>
                </a:schemeClr>
              </a:solidFill>
            </c:spPr>
          </c:dPt>
          <c:dLbls>
            <c:dLbl>
              <c:idx val="0"/>
              <c:layout/>
              <c:tx>
                <c:rich>
                  <a:bodyPr/>
                  <a:lstStyle/>
                  <a:p>
                    <a:r>
                      <a:rPr lang="en-US"/>
                      <a:t>75%</a:t>
                    </a:r>
                  </a:p>
                </c:rich>
              </c:tx>
              <c:showLegendKey val="0"/>
              <c:showVal val="0"/>
              <c:showCatName val="0"/>
              <c:showSerName val="0"/>
              <c:showPercent val="1"/>
              <c:showBubbleSize val="0"/>
            </c:dLbl>
            <c:dLbl>
              <c:idx val="1"/>
              <c:layout/>
              <c:tx>
                <c:rich>
                  <a:bodyPr/>
                  <a:lstStyle/>
                  <a:p>
                    <a:pPr>
                      <a:defRPr/>
                    </a:pPr>
                    <a:r>
                      <a:rPr lang="en-US"/>
                      <a:t>25%</a:t>
                    </a:r>
                  </a:p>
                </c:rich>
              </c:tx>
              <c:numFmt formatCode="General" sourceLinked="0"/>
              <c:spPr/>
              <c:showLegendKey val="0"/>
              <c:showVal val="0"/>
              <c:showCatName val="0"/>
              <c:showSerName val="0"/>
              <c:showPercent val="1"/>
              <c:showBubbleSize val="0"/>
            </c:dLbl>
            <c:dLbl>
              <c:idx val="2"/>
              <c:layout/>
              <c:tx>
                <c:rich>
                  <a:bodyPr/>
                  <a:lstStyle/>
                  <a:p>
                    <a:r>
                      <a:rPr lang="en-US"/>
                      <a:t>25%</a:t>
                    </a:r>
                  </a:p>
                </c:rich>
              </c:tx>
              <c:showLegendKey val="0"/>
              <c:showVal val="0"/>
              <c:showCatName val="0"/>
              <c:showSerName val="0"/>
              <c:showPercent val="1"/>
              <c:showBubbleSize val="0"/>
            </c:dLbl>
            <c:dLbl>
              <c:idx val="3"/>
              <c:layout/>
              <c:tx>
                <c:rich>
                  <a:bodyPr/>
                  <a:lstStyle/>
                  <a:p>
                    <a:r>
                      <a:rPr lang="en-US"/>
                      <a:t>75%</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Pregunta1!$B$3:$B$6</c:f>
              <c:strCache>
                <c:ptCount val="4"/>
                <c:pt idx="0">
                  <c:v>VERY APPROPRIATE</c:v>
                </c:pt>
                <c:pt idx="1">
                  <c:v>APPROPRIATE</c:v>
                </c:pt>
                <c:pt idx="2">
                  <c:v>A FEW APPROPRIATE</c:v>
                </c:pt>
                <c:pt idx="3">
                  <c:v>INAPPROPRIATE</c:v>
                </c:pt>
              </c:strCache>
            </c:strRef>
          </c:cat>
          <c:val>
            <c:numRef>
              <c:f>Pregunta1!$D$3:$D$6</c:f>
              <c:numCache>
                <c:formatCode>0%</c:formatCode>
                <c:ptCount val="4"/>
                <c:pt idx="0">
                  <c:v>0.5</c:v>
                </c:pt>
                <c:pt idx="1">
                  <c:v>0.25</c:v>
                </c:pt>
                <c:pt idx="2">
                  <c:v>0</c:v>
                </c:pt>
                <c:pt idx="3">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Pregunta3!$D$2</c:f>
              <c:strCache>
                <c:ptCount val="1"/>
                <c:pt idx="0">
                  <c:v>PORCENTAJE</c:v>
                </c:pt>
              </c:strCache>
            </c:strRef>
          </c:tx>
          <c:explosion val="25"/>
          <c:dPt>
            <c:idx val="0"/>
            <c:bubble3D val="0"/>
            <c:spPr>
              <a:solidFill>
                <a:srgbClr val="FF0000"/>
              </a:solidFill>
            </c:spPr>
          </c:dPt>
          <c:dPt>
            <c:idx val="1"/>
            <c:bubble3D val="0"/>
            <c:spPr>
              <a:solidFill>
                <a:srgbClr val="FFFF00"/>
              </a:solidFill>
            </c:spPr>
          </c:dPt>
          <c:dPt>
            <c:idx val="2"/>
            <c:bubble3D val="0"/>
            <c:spPr>
              <a:solidFill>
                <a:srgbClr val="00B0F0"/>
              </a:solidFill>
            </c:spPr>
          </c:dPt>
          <c:dLbls>
            <c:dLbl>
              <c:idx val="1"/>
              <c:layout/>
              <c:tx>
                <c:rich>
                  <a:bodyPr/>
                  <a:lstStyle/>
                  <a:p>
                    <a:r>
                      <a:rPr lang="en-US"/>
                      <a:t>25%</a:t>
                    </a:r>
                  </a:p>
                </c:rich>
              </c:tx>
              <c:showLegendKey val="0"/>
              <c:showVal val="0"/>
              <c:showCatName val="0"/>
              <c:showSerName val="0"/>
              <c:showPercent val="1"/>
              <c:showBubbleSize val="0"/>
            </c:dLbl>
            <c:dLbl>
              <c:idx val="2"/>
              <c:layout/>
              <c:tx>
                <c:rich>
                  <a:bodyPr/>
                  <a:lstStyle/>
                  <a:p>
                    <a:r>
                      <a:rPr lang="en-US"/>
                      <a:t>75%</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Pregunta3!$B$3:$B$6</c:f>
              <c:strCache>
                <c:ptCount val="4"/>
                <c:pt idx="0">
                  <c:v>ALWAYS</c:v>
                </c:pt>
                <c:pt idx="1">
                  <c:v>USUALLY</c:v>
                </c:pt>
                <c:pt idx="2">
                  <c:v>SOMETIMES</c:v>
                </c:pt>
                <c:pt idx="3">
                  <c:v>NEVER</c:v>
                </c:pt>
              </c:strCache>
            </c:strRef>
          </c:cat>
          <c:val>
            <c:numRef>
              <c:f>Pregunta3!$D$3:$D$6</c:f>
              <c:numCache>
                <c:formatCode>0%</c:formatCode>
                <c:ptCount val="4"/>
                <c:pt idx="0">
                  <c:v>0</c:v>
                </c:pt>
                <c:pt idx="1">
                  <c:v>0.33333333333333331</c:v>
                </c:pt>
                <c:pt idx="2">
                  <c:v>0.66666666666666663</c:v>
                </c:pt>
                <c:pt idx="3">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Pregunta8!$D$2</c:f>
              <c:strCache>
                <c:ptCount val="1"/>
                <c:pt idx="0">
                  <c:v>PORCENTAJE</c:v>
                </c:pt>
              </c:strCache>
            </c:strRef>
          </c:tx>
          <c:explosion val="25"/>
          <c:dPt>
            <c:idx val="0"/>
            <c:bubble3D val="0"/>
            <c:spPr>
              <a:solidFill>
                <a:srgbClr val="FF0000"/>
              </a:solidFill>
            </c:spPr>
          </c:dPt>
          <c:dPt>
            <c:idx val="1"/>
            <c:bubble3D val="0"/>
            <c:spPr>
              <a:solidFill>
                <a:srgbClr val="00B050"/>
              </a:solidFill>
            </c:spPr>
          </c:dPt>
          <c:dPt>
            <c:idx val="2"/>
            <c:bubble3D val="0"/>
            <c:spPr>
              <a:solidFill>
                <a:srgbClr val="FFFF00"/>
              </a:solidFill>
            </c:spPr>
          </c:dPt>
          <c:dPt>
            <c:idx val="3"/>
            <c:bubble3D val="0"/>
            <c:spPr>
              <a:solidFill>
                <a:srgbClr val="7030A0"/>
              </a:solidFill>
            </c:spPr>
          </c:dPt>
          <c:dLbls>
            <c:showLegendKey val="0"/>
            <c:showVal val="0"/>
            <c:showCatName val="0"/>
            <c:showSerName val="0"/>
            <c:showPercent val="1"/>
            <c:showBubbleSize val="0"/>
            <c:showLeaderLines val="1"/>
          </c:dLbls>
          <c:cat>
            <c:strRef>
              <c:f>Pregunta8!$B$3:$B$9</c:f>
              <c:strCache>
                <c:ptCount val="7"/>
                <c:pt idx="0">
                  <c:v>Role play and staging</c:v>
                </c:pt>
                <c:pt idx="1">
                  <c:v>Dynamic and creative games</c:v>
                </c:pt>
                <c:pt idx="2">
                  <c:v>Ruppet workshop</c:v>
                </c:pt>
                <c:pt idx="3">
                  <c:v>Reading bits</c:v>
                </c:pt>
                <c:pt idx="4">
                  <c:v>Tales</c:v>
                </c:pt>
                <c:pt idx="5">
                  <c:v>All above</c:v>
                </c:pt>
                <c:pt idx="6">
                  <c:v>None of the above</c:v>
                </c:pt>
              </c:strCache>
            </c:strRef>
          </c:cat>
          <c:val>
            <c:numRef>
              <c:f>Pregunta8!$D$3:$D$8</c:f>
              <c:numCache>
                <c:formatCode>0.00%</c:formatCode>
                <c:ptCount val="6"/>
                <c:pt idx="0">
                  <c:v>0.1111111111111111</c:v>
                </c:pt>
                <c:pt idx="1">
                  <c:v>0.22222222222222221</c:v>
                </c:pt>
                <c:pt idx="2" formatCode="0%">
                  <c:v>0.1111111111111111</c:v>
                </c:pt>
                <c:pt idx="3">
                  <c:v>0.33333333333333331</c:v>
                </c:pt>
                <c:pt idx="4">
                  <c:v>0.22220000000000001</c:v>
                </c:pt>
                <c:pt idx="5">
                  <c:v>0</c:v>
                </c:pt>
              </c:numCache>
            </c:numRef>
          </c:val>
        </c:ser>
        <c:dLbls>
          <c:showLegendKey val="0"/>
          <c:showVal val="0"/>
          <c:showCatName val="0"/>
          <c:showSerName val="0"/>
          <c:showPercent val="1"/>
          <c:showBubbleSize val="0"/>
          <c:showLeaderLines val="1"/>
        </c:dLbls>
      </c:pie3DChart>
    </c:plotArea>
    <c:legend>
      <c:legendPos val="r"/>
      <c:layout/>
      <c:overlay val="0"/>
      <c:spPr>
        <a:noFill/>
      </c:spPr>
    </c:legend>
    <c:plotVisOnly val="1"/>
    <c:dispBlanksAs val="zero"/>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Pregunta1!$D$2</c:f>
              <c:strCache>
                <c:ptCount val="1"/>
                <c:pt idx="0">
                  <c:v>PORCENTAJE</c:v>
                </c:pt>
              </c:strCache>
            </c:strRef>
          </c:tx>
          <c:explosion val="25"/>
          <c:dPt>
            <c:idx val="0"/>
            <c:bubble3D val="0"/>
            <c:spPr>
              <a:solidFill>
                <a:srgbClr val="FF0000"/>
              </a:solidFill>
            </c:spPr>
          </c:dPt>
          <c:dPt>
            <c:idx val="1"/>
            <c:bubble3D val="0"/>
            <c:spPr>
              <a:solidFill>
                <a:srgbClr val="00B0F0"/>
              </a:solidFill>
            </c:spPr>
          </c:dPt>
          <c:dPt>
            <c:idx val="2"/>
            <c:bubble3D val="0"/>
            <c:spPr>
              <a:solidFill>
                <a:srgbClr val="0070C0"/>
              </a:solidFill>
            </c:spPr>
          </c:dPt>
          <c:dPt>
            <c:idx val="3"/>
            <c:bubble3D val="0"/>
            <c:spPr>
              <a:solidFill>
                <a:schemeClr val="accent6">
                  <a:lumMod val="75000"/>
                </a:schemeClr>
              </a:solidFill>
            </c:spPr>
          </c:dPt>
          <c:dLbls>
            <c:dLbl>
              <c:idx val="0"/>
              <c:layout/>
              <c:tx>
                <c:rich>
                  <a:bodyPr/>
                  <a:lstStyle/>
                  <a:p>
                    <a:r>
                      <a:rPr lang="en-US"/>
                      <a:t>75%</a:t>
                    </a:r>
                  </a:p>
                </c:rich>
              </c:tx>
              <c:showLegendKey val="0"/>
              <c:showVal val="0"/>
              <c:showCatName val="0"/>
              <c:showSerName val="0"/>
              <c:showPercent val="1"/>
              <c:showBubbleSize val="0"/>
            </c:dLbl>
            <c:dLbl>
              <c:idx val="1"/>
              <c:layout/>
              <c:tx>
                <c:rich>
                  <a:bodyPr/>
                  <a:lstStyle/>
                  <a:p>
                    <a:pPr>
                      <a:defRPr/>
                    </a:pPr>
                    <a:r>
                      <a:rPr lang="en-US"/>
                      <a:t>25%</a:t>
                    </a:r>
                  </a:p>
                </c:rich>
              </c:tx>
              <c:numFmt formatCode="General" sourceLinked="0"/>
              <c:spPr/>
              <c:showLegendKey val="0"/>
              <c:showVal val="0"/>
              <c:showCatName val="0"/>
              <c:showSerName val="0"/>
              <c:showPercent val="1"/>
              <c:showBubbleSize val="0"/>
            </c:dLbl>
            <c:showLegendKey val="0"/>
            <c:showVal val="0"/>
            <c:showCatName val="0"/>
            <c:showSerName val="0"/>
            <c:showPercent val="1"/>
            <c:showBubbleSize val="0"/>
            <c:showLeaderLines val="1"/>
          </c:dLbls>
          <c:cat>
            <c:strRef>
              <c:f>Pregunta1!$B$3:$B$6</c:f>
              <c:strCache>
                <c:ptCount val="4"/>
                <c:pt idx="0">
                  <c:v>VERY APPROPRIATE</c:v>
                </c:pt>
                <c:pt idx="1">
                  <c:v>APPROPRIATE</c:v>
                </c:pt>
                <c:pt idx="2">
                  <c:v>A FEW APPROPRIATE</c:v>
                </c:pt>
                <c:pt idx="3">
                  <c:v>INAPPROPRIATE</c:v>
                </c:pt>
              </c:strCache>
            </c:strRef>
          </c:cat>
          <c:val>
            <c:numRef>
              <c:f>Pregunta1!$D$3:$D$6</c:f>
              <c:numCache>
                <c:formatCode>0%</c:formatCode>
                <c:ptCount val="4"/>
                <c:pt idx="0">
                  <c:v>0.5</c:v>
                </c:pt>
                <c:pt idx="1">
                  <c:v>0.25</c:v>
                </c:pt>
                <c:pt idx="2">
                  <c:v>0</c:v>
                </c:pt>
                <c:pt idx="3">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spPr>
    <a:noFill/>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ORDEN2!$E$2</c:f>
              <c:strCache>
                <c:ptCount val="1"/>
                <c:pt idx="0">
                  <c:v>PORCENTAJE</c:v>
                </c:pt>
              </c:strCache>
            </c:strRef>
          </c:tx>
          <c:spPr>
            <a:solidFill>
              <a:srgbClr val="92D050"/>
            </a:solidFill>
          </c:spPr>
          <c:explosion val="25"/>
          <c:dPt>
            <c:idx val="0"/>
            <c:bubble3D val="0"/>
            <c:spPr>
              <a:solidFill>
                <a:srgbClr val="FF0000"/>
              </a:solidFill>
            </c:spPr>
          </c:dPt>
          <c:dPt>
            <c:idx val="1"/>
            <c:bubble3D val="0"/>
            <c:spPr>
              <a:solidFill>
                <a:schemeClr val="accent2">
                  <a:lumMod val="75000"/>
                </a:schemeClr>
              </a:solidFill>
            </c:spPr>
          </c:dPt>
          <c:dPt>
            <c:idx val="2"/>
            <c:bubble3D val="0"/>
          </c:dPt>
          <c:dLbls>
            <c:showLegendKey val="0"/>
            <c:showVal val="0"/>
            <c:showCatName val="0"/>
            <c:showSerName val="0"/>
            <c:showPercent val="1"/>
            <c:showBubbleSize val="0"/>
            <c:showLeaderLines val="1"/>
          </c:dLbls>
          <c:cat>
            <c:strRef>
              <c:f>ORDEN2!$A$3:$A$5</c:f>
              <c:strCache>
                <c:ptCount val="3"/>
                <c:pt idx="0">
                  <c:v>YES</c:v>
                </c:pt>
                <c:pt idx="1">
                  <c:v>NO</c:v>
                </c:pt>
                <c:pt idx="2">
                  <c:v>SOMETIMES</c:v>
                </c:pt>
              </c:strCache>
            </c:strRef>
          </c:cat>
          <c:val>
            <c:numRef>
              <c:f>ORDEN2!$E$3:$E$5</c:f>
              <c:numCache>
                <c:formatCode>0%</c:formatCode>
                <c:ptCount val="3"/>
                <c:pt idx="0">
                  <c:v>0</c:v>
                </c:pt>
                <c:pt idx="1">
                  <c:v>0.5</c:v>
                </c:pt>
                <c:pt idx="2">
                  <c:v>0.5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ORDEN2!$E$2</c:f>
              <c:strCache>
                <c:ptCount val="1"/>
                <c:pt idx="0">
                  <c:v>PORCENTAJE</c:v>
                </c:pt>
              </c:strCache>
            </c:strRef>
          </c:tx>
          <c:spPr>
            <a:solidFill>
              <a:srgbClr val="92D050"/>
            </a:solidFill>
          </c:spPr>
          <c:explosion val="25"/>
          <c:dPt>
            <c:idx val="0"/>
            <c:bubble3D val="0"/>
            <c:spPr>
              <a:solidFill>
                <a:schemeClr val="tx2"/>
              </a:solidFill>
            </c:spPr>
          </c:dPt>
          <c:dPt>
            <c:idx val="1"/>
            <c:bubble3D val="0"/>
            <c:spPr>
              <a:solidFill>
                <a:schemeClr val="accent2">
                  <a:lumMod val="75000"/>
                </a:schemeClr>
              </a:solidFill>
            </c:spPr>
          </c:dPt>
          <c:dPt>
            <c:idx val="2"/>
            <c:bubble3D val="0"/>
          </c:dPt>
          <c:dLbls>
            <c:showLegendKey val="0"/>
            <c:showVal val="0"/>
            <c:showCatName val="0"/>
            <c:showSerName val="0"/>
            <c:showPercent val="1"/>
            <c:showBubbleSize val="0"/>
            <c:showLeaderLines val="1"/>
          </c:dLbls>
          <c:cat>
            <c:strRef>
              <c:f>ORDEN2!$A$3:$A$5</c:f>
              <c:strCache>
                <c:ptCount val="3"/>
                <c:pt idx="0">
                  <c:v>YES</c:v>
                </c:pt>
                <c:pt idx="1">
                  <c:v>NO</c:v>
                </c:pt>
                <c:pt idx="2">
                  <c:v>SOMETIMES</c:v>
                </c:pt>
              </c:strCache>
            </c:strRef>
          </c:cat>
          <c:val>
            <c:numRef>
              <c:f>ORDEN2!$E$3:$E$5</c:f>
              <c:numCache>
                <c:formatCode>0%</c:formatCode>
                <c:ptCount val="3"/>
                <c:pt idx="0">
                  <c:v>0</c:v>
                </c:pt>
                <c:pt idx="1">
                  <c:v>1</c:v>
                </c:pt>
                <c:pt idx="2">
                  <c:v>0</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ORDEN2!$E$2</c:f>
              <c:strCache>
                <c:ptCount val="1"/>
                <c:pt idx="0">
                  <c:v>PORCENTAJE</c:v>
                </c:pt>
              </c:strCache>
            </c:strRef>
          </c:tx>
          <c:spPr>
            <a:solidFill>
              <a:srgbClr val="92D050"/>
            </a:solidFill>
          </c:spPr>
          <c:explosion val="25"/>
          <c:dPt>
            <c:idx val="0"/>
            <c:bubble3D val="0"/>
            <c:spPr>
              <a:solidFill>
                <a:schemeClr val="tx2"/>
              </a:solidFill>
            </c:spPr>
          </c:dPt>
          <c:dPt>
            <c:idx val="1"/>
            <c:bubble3D val="0"/>
            <c:spPr>
              <a:solidFill>
                <a:srgbClr val="FF0000"/>
              </a:solidFill>
            </c:spPr>
          </c:dPt>
          <c:dPt>
            <c:idx val="2"/>
            <c:bubble3D val="0"/>
            <c:spPr>
              <a:solidFill>
                <a:schemeClr val="accent6">
                  <a:lumMod val="60000"/>
                  <a:lumOff val="40000"/>
                </a:schemeClr>
              </a:solidFill>
            </c:spPr>
          </c:dPt>
          <c:dLbls>
            <c:showLegendKey val="0"/>
            <c:showVal val="0"/>
            <c:showCatName val="0"/>
            <c:showSerName val="0"/>
            <c:showPercent val="1"/>
            <c:showBubbleSize val="0"/>
            <c:showLeaderLines val="1"/>
          </c:dLbls>
          <c:cat>
            <c:strRef>
              <c:f>ORDEN2!$A$3:$A$5</c:f>
              <c:strCache>
                <c:ptCount val="3"/>
                <c:pt idx="0">
                  <c:v>YES</c:v>
                </c:pt>
                <c:pt idx="1">
                  <c:v>NO</c:v>
                </c:pt>
                <c:pt idx="2">
                  <c:v>SOMETIMES</c:v>
                </c:pt>
              </c:strCache>
            </c:strRef>
          </c:cat>
          <c:val>
            <c:numRef>
              <c:f>ORDEN2!$E$3:$E$5</c:f>
              <c:numCache>
                <c:formatCode>0%</c:formatCode>
                <c:ptCount val="3"/>
                <c:pt idx="0">
                  <c:v>0.5</c:v>
                </c:pt>
                <c:pt idx="1">
                  <c:v>0</c:v>
                </c:pt>
                <c:pt idx="2">
                  <c:v>0.5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2540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PERCENTAGE</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ORDEN2!$E$2</c:f>
              <c:strCache>
                <c:ptCount val="1"/>
                <c:pt idx="0">
                  <c:v>PORCENTAJE</c:v>
                </c:pt>
              </c:strCache>
            </c:strRef>
          </c:tx>
          <c:spPr>
            <a:solidFill>
              <a:srgbClr val="92D050"/>
            </a:solidFill>
          </c:spPr>
          <c:explosion val="25"/>
          <c:dPt>
            <c:idx val="0"/>
            <c:bubble3D val="0"/>
            <c:spPr>
              <a:solidFill>
                <a:schemeClr val="tx2"/>
              </a:solidFill>
            </c:spPr>
          </c:dPt>
          <c:dPt>
            <c:idx val="1"/>
            <c:bubble3D val="0"/>
            <c:spPr>
              <a:solidFill>
                <a:srgbClr val="00B0F0"/>
              </a:solidFill>
            </c:spPr>
          </c:dPt>
          <c:dPt>
            <c:idx val="2"/>
            <c:bubble3D val="0"/>
            <c:spPr>
              <a:solidFill>
                <a:schemeClr val="accent6">
                  <a:lumMod val="75000"/>
                </a:schemeClr>
              </a:solidFill>
            </c:spPr>
          </c:dPt>
          <c:dLbls>
            <c:showLegendKey val="0"/>
            <c:showVal val="0"/>
            <c:showCatName val="0"/>
            <c:showSerName val="0"/>
            <c:showPercent val="1"/>
            <c:showBubbleSize val="0"/>
            <c:showLeaderLines val="1"/>
          </c:dLbls>
          <c:cat>
            <c:strRef>
              <c:f>ORDEN2!$A$3:$A$5</c:f>
              <c:strCache>
                <c:ptCount val="3"/>
                <c:pt idx="0">
                  <c:v>YES</c:v>
                </c:pt>
                <c:pt idx="1">
                  <c:v>NO</c:v>
                </c:pt>
                <c:pt idx="2">
                  <c:v>SOMETIMES</c:v>
                </c:pt>
              </c:strCache>
            </c:strRef>
          </c:cat>
          <c:val>
            <c:numRef>
              <c:f>ORDEN2!$E$3:$E$5</c:f>
              <c:numCache>
                <c:formatCode>0%</c:formatCode>
                <c:ptCount val="3"/>
                <c:pt idx="0">
                  <c:v>0</c:v>
                </c:pt>
                <c:pt idx="1">
                  <c:v>0.5</c:v>
                </c:pt>
                <c:pt idx="2">
                  <c:v>0.5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w="19050">
      <a:solidFill>
        <a:schemeClr val="tx1"/>
      </a:solidFill>
    </a:ln>
  </c:spPr>
  <c:txPr>
    <a:bodyPr/>
    <a:lstStyle/>
    <a:p>
      <a:pPr>
        <a:defRPr sz="1200">
          <a:latin typeface="Arial" panose="020B0604020202020204" pitchFamily="34" charset="0"/>
          <a:cs typeface="Arial" panose="020B0604020202020204" pitchFamily="34" charset="0"/>
        </a:defRPr>
      </a:pPr>
      <a:endParaRPr lang="es-E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08ADE-B5E7-4F86-B094-A51242BE71EA}" type="doc">
      <dgm:prSet loTypeId="urn:microsoft.com/office/officeart/2005/8/layout/vList3" loCatId="list" qsTypeId="urn:microsoft.com/office/officeart/2005/8/quickstyle/simple1" qsCatId="simple" csTypeId="urn:microsoft.com/office/officeart/2005/8/colors/accent1_2" csCatId="accent1" phldr="1"/>
      <dgm:spPr/>
    </dgm:pt>
    <dgm:pt modelId="{C0C00950-A845-4EB8-83F3-A7CAC6276AE5}" type="pres">
      <dgm:prSet presAssocID="{EA108ADE-B5E7-4F86-B094-A51242BE71EA}" presName="linearFlow" presStyleCnt="0">
        <dgm:presLayoutVars>
          <dgm:dir/>
          <dgm:resizeHandles val="exact"/>
        </dgm:presLayoutVars>
      </dgm:prSet>
      <dgm:spPr/>
    </dgm:pt>
  </dgm:ptLst>
  <dgm:cxnLst>
    <dgm:cxn modelId="{165D49FB-B2AA-4EF8-B56F-784FB62B7EF5}" type="presOf" srcId="{EA108ADE-B5E7-4F86-B094-A51242BE71EA}" destId="{C0C00950-A845-4EB8-83F3-A7CAC6276AE5}"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0.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3.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5.png"/></Relationships>
</file>

<file path=ppt/drawings/_rels/drawing15.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xml.rels><?xml version="1.0" encoding="UTF-8" standalone="yes"?>
<Relationships xmlns="http://schemas.openxmlformats.org/package/2006/relationships"><Relationship Id="rId1" Type="http://schemas.openxmlformats.org/officeDocument/2006/relationships/image" Target="../media/image5.png"/></Relationships>
</file>

<file path=ppt/drawings/_rels/drawing4.xml.rels><?xml version="1.0" encoding="UTF-8" standalone="yes"?>
<Relationships xmlns="http://schemas.openxmlformats.org/package/2006/relationships"><Relationship Id="rId1" Type="http://schemas.openxmlformats.org/officeDocument/2006/relationships/image" Target="../media/image5.png"/></Relationships>
</file>

<file path=ppt/drawings/_rels/drawing6.xml.rels><?xml version="1.0" encoding="UTF-8" standalone="yes"?>
<Relationships xmlns="http://schemas.openxmlformats.org/package/2006/relationships"><Relationship Id="rId1" Type="http://schemas.openxmlformats.org/officeDocument/2006/relationships/image" Target="../media/image5.png"/></Relationships>
</file>

<file path=ppt/drawings/_rels/drawing7.xml.rels><?xml version="1.0" encoding="UTF-8" standalone="yes"?>
<Relationships xmlns="http://schemas.openxmlformats.org/package/2006/relationships"><Relationship Id="rId1" Type="http://schemas.openxmlformats.org/officeDocument/2006/relationships/image" Target="../media/image5.png"/></Relationships>
</file>

<file path=ppt/drawings/_rels/drawing8.xml.rels><?xml version="1.0" encoding="UTF-8" standalone="yes"?>
<Relationships xmlns="http://schemas.openxmlformats.org/package/2006/relationships"><Relationship Id="rId1" Type="http://schemas.openxmlformats.org/officeDocument/2006/relationships/image" Target="../media/image5.png"/></Relationships>
</file>

<file path=ppt/drawings/_rels/drawing9.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0.59196</cdr:x>
      <cdr:y>0.8718</cdr:y>
    </cdr:from>
    <cdr:to>
      <cdr:x>1</cdr:x>
      <cdr:y>0.9807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06445" y="2391531"/>
          <a:ext cx="1865555" cy="298734"/>
        </a:xfrm>
        <a:prstGeom xmlns:a="http://schemas.openxmlformats.org/drawingml/2006/main" prst="rect">
          <a:avLst/>
        </a:prstGeom>
      </cdr:spPr>
    </cdr:pic>
  </cdr:relSizeAnchor>
</c:userShapes>
</file>

<file path=ppt/drawings/drawing10.xml><?xml version="1.0" encoding="utf-8"?>
<c:userShapes xmlns:c="http://schemas.openxmlformats.org/drawingml/2006/chart">
  <cdr:relSizeAnchor xmlns:cdr="http://schemas.openxmlformats.org/drawingml/2006/chartDrawing">
    <cdr:from>
      <cdr:x>0.56904</cdr:x>
      <cdr:y>0.89727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463271" y="2697103"/>
          <a:ext cx="1865538" cy="308744"/>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0.53676</cdr:x>
      <cdr:y>0.88287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57262" y="2485256"/>
          <a:ext cx="1865538" cy="308744"/>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0.59196</cdr:x>
      <cdr:y>0.88745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06462" y="2434456"/>
          <a:ext cx="1865538" cy="308744"/>
        </a:xfrm>
        <a:prstGeom xmlns:a="http://schemas.openxmlformats.org/drawingml/2006/main" prst="rect">
          <a:avLst/>
        </a:prstGeom>
      </cdr:spPr>
    </cdr:pic>
  </cdr:relSizeAnchor>
</c:userShapes>
</file>

<file path=ppt/drawings/drawing13.xml><?xml version="1.0" encoding="utf-8"?>
<c:userShapes xmlns:c="http://schemas.openxmlformats.org/drawingml/2006/chart">
  <cdr:relSizeAnchor xmlns:cdr="http://schemas.openxmlformats.org/drawingml/2006/chartDrawing">
    <cdr:from>
      <cdr:x>0.59196</cdr:x>
      <cdr:y>0.88745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57241" y="2485253"/>
          <a:ext cx="1865559" cy="308747"/>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0.59196</cdr:x>
      <cdr:y>0.88745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57241" y="2485253"/>
          <a:ext cx="1865559" cy="308747"/>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0.59196</cdr:x>
      <cdr:y>0.88666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706462" y="2432277"/>
          <a:ext cx="1865538" cy="31092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0.58125</cdr:x>
      <cdr:y>0.88715</cdr:y>
    </cdr:from>
    <cdr:to>
      <cdr:x>0.97708</cdr:x>
      <cdr:y>0.98264</cdr:y>
    </cdr:to>
    <cdr:sp macro="" textlink="">
      <cdr:nvSpPr>
        <cdr:cNvPr id="2" name="1 CuadroTexto"/>
        <cdr:cNvSpPr txBox="1"/>
      </cdr:nvSpPr>
      <cdr:spPr>
        <a:xfrm xmlns:a="http://schemas.openxmlformats.org/drawingml/2006/main">
          <a:off x="2657490" y="2433627"/>
          <a:ext cx="1809735" cy="261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1100" b="1"/>
            <a:t>AUTHOR:</a:t>
          </a:r>
          <a:r>
            <a:rPr lang="es-EC" sz="1100" b="1" baseline="0"/>
            <a:t>  GABRIELA OSORIO</a:t>
          </a:r>
          <a:endParaRPr lang="es-EC" sz="1100" b="1"/>
        </a:p>
      </cdr:txBody>
    </cdr:sp>
  </cdr:relSizeAnchor>
</c:userShapes>
</file>

<file path=ppt/drawings/drawing3.xml><?xml version="1.0" encoding="utf-8"?>
<c:userShapes xmlns:c="http://schemas.openxmlformats.org/drawingml/2006/chart">
  <cdr:relSizeAnchor xmlns:cdr="http://schemas.openxmlformats.org/drawingml/2006/chartDrawing">
    <cdr:from>
      <cdr:x>0.4972</cdr:x>
      <cdr:y>0.87227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44816" y="2040024"/>
          <a:ext cx="1865538" cy="29873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0.55974</cdr:x>
      <cdr:y>0.90374</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72354" y="2804955"/>
          <a:ext cx="1865538" cy="29873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0.58125</cdr:x>
      <cdr:y>0.88715</cdr:y>
    </cdr:from>
    <cdr:to>
      <cdr:x>0.97708</cdr:x>
      <cdr:y>0.98264</cdr:y>
    </cdr:to>
    <cdr:sp macro="" textlink="">
      <cdr:nvSpPr>
        <cdr:cNvPr id="2" name="1 CuadroTexto"/>
        <cdr:cNvSpPr txBox="1"/>
      </cdr:nvSpPr>
      <cdr:spPr>
        <a:xfrm xmlns:a="http://schemas.openxmlformats.org/drawingml/2006/main">
          <a:off x="2657490" y="2433627"/>
          <a:ext cx="1809735" cy="261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C" sz="1100" b="1"/>
            <a:t>AUTHOR:</a:t>
          </a:r>
          <a:r>
            <a:rPr lang="es-EC" sz="1100" b="1" baseline="0"/>
            <a:t>  GABRIELA OSORIO</a:t>
          </a:r>
          <a:endParaRPr lang="es-EC" sz="1100" b="1"/>
        </a:p>
      </cdr:txBody>
    </cdr:sp>
  </cdr:relSizeAnchor>
</c:userShapes>
</file>

<file path=ppt/drawings/drawing6.xml><?xml version="1.0" encoding="utf-8"?>
<c:userShapes xmlns:c="http://schemas.openxmlformats.org/drawingml/2006/chart">
  <cdr:relSizeAnchor xmlns:cdr="http://schemas.openxmlformats.org/drawingml/2006/chartDrawing">
    <cdr:from>
      <cdr:x>0.55236</cdr:x>
      <cdr:y>0.87688</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02016" y="2127947"/>
          <a:ext cx="1865538" cy="298730"/>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0.53264</cdr:x>
      <cdr:y>0.89414</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26170" y="2523601"/>
          <a:ext cx="1865538" cy="298730"/>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0.57813</cdr:x>
      <cdr:y>0.88079</cdr:y>
    </cdr:from>
    <cdr:to>
      <cdr:x>1</cdr:x>
      <cdr:y>0.98471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56977" y="2531947"/>
          <a:ext cx="1865554" cy="298736"/>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0.52423</cdr:x>
      <cdr:y>0.88894</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62572" y="2679420"/>
          <a:ext cx="1865538" cy="29873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CFC5653-A57C-4571-8EED-E7794F211E7E}" type="datetimeFigureOut">
              <a:rPr lang="es-EC" smtClean="0"/>
              <a:t>21/01/2015</a:t>
            </a:fld>
            <a:endParaRPr lang="es-EC"/>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C"/>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6D51AED-BBD3-4DAD-806E-A8CE925D54B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0CFC5653-A57C-4571-8EED-E7794F211E7E}" type="datetimeFigureOut">
              <a:rPr lang="es-EC" smtClean="0"/>
              <a:t>21/01/2015</a:t>
            </a:fld>
            <a:endParaRPr lang="es-EC"/>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C"/>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CFC5653-A57C-4571-8EED-E7794F211E7E}" type="datetimeFigureOut">
              <a:rPr lang="es-EC" smtClean="0"/>
              <a:t>21/01/2015</a:t>
            </a:fld>
            <a:endParaRPr lang="es-EC"/>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C"/>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86D51AED-BBD3-4DAD-806E-A8CE925D54B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0CFC5653-A57C-4571-8EED-E7794F211E7E}" type="datetimeFigureOut">
              <a:rPr lang="es-EC" smtClean="0"/>
              <a:t>21/01/2015</a:t>
            </a:fld>
            <a:endParaRPr lang="es-EC"/>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C"/>
          </a:p>
        </p:txBody>
      </p:sp>
      <p:sp>
        <p:nvSpPr>
          <p:cNvPr id="4" name="3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0CFC5653-A57C-4571-8EED-E7794F211E7E}" type="datetimeFigureOut">
              <a:rPr lang="es-EC" smtClean="0"/>
              <a:t>21/01/2015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6D51AED-BBD3-4DAD-806E-A8CE925D54B2}" type="slidenum">
              <a:rPr lang="es-EC" smtClean="0"/>
              <a:t>‹Nº›</a:t>
            </a:fld>
            <a:endParaRPr lang="es-EC"/>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CFC5653-A57C-4571-8EED-E7794F211E7E}" type="datetimeFigureOut">
              <a:rPr lang="es-EC" smtClean="0"/>
              <a:t>21/01/2015</a:t>
            </a:fld>
            <a:endParaRPr lang="es-EC"/>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6D51AED-BBD3-4DAD-806E-A8CE925D54B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95736" y="6309320"/>
            <a:ext cx="5400600" cy="864097"/>
          </a:xfrm>
        </p:spPr>
        <p:txBody>
          <a:bodyPr/>
          <a:lstStyle/>
          <a:p>
            <a:pPr algn="ctr"/>
            <a:r>
              <a:rPr lang="en-US" sz="2400" dirty="0"/>
              <a:t> </a:t>
            </a:r>
            <a:r>
              <a:rPr lang="es-EC" sz="2400" dirty="0"/>
              <a:t/>
            </a:r>
            <a:br>
              <a:rPr lang="es-EC" sz="2400" dirty="0"/>
            </a:br>
            <a:r>
              <a:rPr lang="es-EC" sz="2400" dirty="0" smtClean="0"/>
              <a:t/>
            </a:r>
            <a:br>
              <a:rPr lang="es-EC" sz="2400" dirty="0" smtClean="0"/>
            </a:br>
            <a:r>
              <a:rPr lang="es-EC" sz="2400" dirty="0"/>
              <a:t/>
            </a:r>
            <a:br>
              <a:rPr lang="es-EC" sz="2400" dirty="0"/>
            </a:br>
            <a:r>
              <a:rPr lang="es-EC" sz="2400" dirty="0" smtClean="0">
                <a:solidFill>
                  <a:schemeClr val="tx1"/>
                </a:solidFill>
              </a:rPr>
              <a:t/>
            </a:r>
            <a:br>
              <a:rPr lang="es-EC" sz="2400" dirty="0" smtClean="0">
                <a:solidFill>
                  <a:schemeClr val="tx1"/>
                </a:solidFill>
              </a:rPr>
            </a:br>
            <a:r>
              <a:rPr lang="en-US" sz="2800" dirty="0" smtClean="0">
                <a:solidFill>
                  <a:schemeClr val="tx1"/>
                </a:solidFill>
              </a:rPr>
              <a:t>AUTHOR</a:t>
            </a:r>
            <a:r>
              <a:rPr lang="en-US" sz="2800" dirty="0">
                <a:solidFill>
                  <a:schemeClr val="tx1"/>
                </a:solidFill>
              </a:rPr>
              <a:t>:   GABRIELA OSORIO</a:t>
            </a:r>
            <a:r>
              <a:rPr lang="es-EC" sz="2400" dirty="0"/>
              <a:t/>
            </a:r>
            <a:br>
              <a:rPr lang="es-EC" sz="2400" dirty="0"/>
            </a:br>
            <a:endParaRPr lang="es-EC" sz="2400" dirty="0">
              <a:latin typeface="Comic Sans MS" panose="030F0702030302020204" pitchFamily="66" charset="0"/>
            </a:endParaRPr>
          </a:p>
        </p:txBody>
      </p:sp>
      <p:sp>
        <p:nvSpPr>
          <p:cNvPr id="3" name="2 Subtítulo"/>
          <p:cNvSpPr>
            <a:spLocks noGrp="1"/>
          </p:cNvSpPr>
          <p:nvPr>
            <p:ph type="subTitle" idx="1"/>
          </p:nvPr>
        </p:nvSpPr>
        <p:spPr>
          <a:xfrm>
            <a:off x="0" y="1787626"/>
            <a:ext cx="9036496" cy="4377678"/>
          </a:xfrm>
        </p:spPr>
        <p:txBody>
          <a:bodyPr>
            <a:normAutofit/>
          </a:bodyPr>
          <a:lstStyle/>
          <a:p>
            <a:r>
              <a:rPr lang="es-EC" sz="2400" b="1" dirty="0">
                <a:solidFill>
                  <a:schemeClr val="tx1"/>
                </a:solidFill>
                <a:latin typeface="Bookman Old Style" panose="02050604050505020204" pitchFamily="18" charset="0"/>
                <a:cs typeface="Aharoni" panose="02010803020104030203" pitchFamily="2" charset="-79"/>
              </a:rPr>
              <a:t>UNIVERSIDAD DE LAS FUERZAS ARMADAS “ESPE”</a:t>
            </a:r>
          </a:p>
          <a:p>
            <a:pPr algn="ctr"/>
            <a:r>
              <a:rPr lang="es-EC" sz="2400" b="1" dirty="0" smtClean="0">
                <a:solidFill>
                  <a:schemeClr val="tx1"/>
                </a:solidFill>
                <a:latin typeface="Bookman Old Style" panose="02050604050505020204" pitchFamily="18" charset="0"/>
                <a:cs typeface="Aharoni" panose="02010803020104030203" pitchFamily="2" charset="-79"/>
              </a:rPr>
              <a:t>DEPARTAMENTO DE CIENCIAS HUMANAS Y SOCIALES</a:t>
            </a:r>
            <a:r>
              <a:rPr lang="es-EC" sz="2400" b="1" dirty="0">
                <a:solidFill>
                  <a:schemeClr val="tx1"/>
                </a:solidFill>
                <a:latin typeface="Bookman Old Style" panose="02050604050505020204" pitchFamily="18" charset="0"/>
                <a:cs typeface="Aharoni" panose="02010803020104030203" pitchFamily="2" charset="-79"/>
              </a:rPr>
              <a:t> </a:t>
            </a:r>
            <a:endParaRPr lang="es-EC" sz="2400" b="1" dirty="0" smtClean="0">
              <a:solidFill>
                <a:schemeClr val="tx1"/>
              </a:solidFill>
              <a:latin typeface="Bookman Old Style" panose="02050604050505020204" pitchFamily="18" charset="0"/>
              <a:cs typeface="Aharoni" panose="02010803020104030203" pitchFamily="2" charset="-79"/>
            </a:endParaRPr>
          </a:p>
          <a:p>
            <a:pPr algn="ctr"/>
            <a:r>
              <a:rPr lang="en-US" sz="2400" b="1" dirty="0" smtClean="0">
                <a:solidFill>
                  <a:schemeClr val="tx1"/>
                </a:solidFill>
                <a:latin typeface="Bookman Old Style" panose="02050604050505020204" pitchFamily="18" charset="0"/>
                <a:cs typeface="Aharoni" panose="02010803020104030203" pitchFamily="2" charset="-79"/>
              </a:rPr>
              <a:t>APPLIED </a:t>
            </a:r>
            <a:r>
              <a:rPr lang="en-US" sz="2400" b="1" dirty="0">
                <a:solidFill>
                  <a:schemeClr val="tx1"/>
                </a:solidFill>
                <a:latin typeface="Bookman Old Style" panose="02050604050505020204" pitchFamily="18" charset="0"/>
                <a:cs typeface="Aharoni" panose="02010803020104030203" pitchFamily="2" charset="-79"/>
              </a:rPr>
              <a:t>LINGUISTICS </a:t>
            </a:r>
            <a:r>
              <a:rPr lang="es-EC" sz="2400" b="1" dirty="0" smtClean="0">
                <a:solidFill>
                  <a:schemeClr val="tx1"/>
                </a:solidFill>
                <a:latin typeface="Bookman Old Style" panose="02050604050505020204" pitchFamily="18" charset="0"/>
                <a:cs typeface="Aharoni" panose="02010803020104030203" pitchFamily="2" charset="-79"/>
              </a:rPr>
              <a:t>IN ENGLISH MAJOR</a:t>
            </a:r>
            <a:endParaRPr lang="es-EC" sz="2400" b="1" dirty="0">
              <a:solidFill>
                <a:schemeClr val="tx1"/>
              </a:solidFill>
              <a:latin typeface="Bookman Old Style" panose="02050604050505020204" pitchFamily="18" charset="0"/>
              <a:cs typeface="Aharoni" panose="02010803020104030203" pitchFamily="2" charset="-79"/>
            </a:endParaRPr>
          </a:p>
          <a:p>
            <a:pPr algn="ctr"/>
            <a:endParaRPr lang="en-US" sz="2400" b="1" dirty="0" smtClean="0">
              <a:solidFill>
                <a:schemeClr val="tx1"/>
              </a:solidFill>
              <a:latin typeface="Bookman Old Style" panose="02050604050505020204" pitchFamily="18" charset="0"/>
              <a:cs typeface="Aharoni" panose="02010803020104030203" pitchFamily="2" charset="-79"/>
            </a:endParaRPr>
          </a:p>
          <a:p>
            <a:pPr algn="ctr"/>
            <a:r>
              <a:rPr lang="en-US" sz="2800" b="1" dirty="0" smtClean="0">
                <a:solidFill>
                  <a:schemeClr val="tx1"/>
                </a:solidFill>
                <a:latin typeface="Bookman Old Style" panose="02050604050505020204" pitchFamily="18" charset="0"/>
                <a:cs typeface="Aharoni" panose="02010803020104030203" pitchFamily="2" charset="-79"/>
              </a:rPr>
              <a:t>TITLE:</a:t>
            </a:r>
            <a:endParaRPr lang="es-EC" sz="2800" b="1" dirty="0">
              <a:solidFill>
                <a:schemeClr val="tx1"/>
              </a:solidFill>
              <a:latin typeface="Bookman Old Style" panose="02050604050505020204" pitchFamily="18" charset="0"/>
              <a:cs typeface="Aharoni" panose="02010803020104030203" pitchFamily="2" charset="-79"/>
            </a:endParaRPr>
          </a:p>
          <a:p>
            <a:r>
              <a:rPr lang="en-US" sz="2400" b="1" dirty="0">
                <a:latin typeface="Bookman Old Style" panose="02050604050505020204" pitchFamily="18" charset="0"/>
                <a:cs typeface="Aharoni" panose="02010803020104030203" pitchFamily="2" charset="-79"/>
              </a:rPr>
              <a:t> </a:t>
            </a:r>
            <a:endParaRPr lang="es-EC" sz="2400" b="1" dirty="0">
              <a:latin typeface="Bookman Old Style" panose="02050604050505020204" pitchFamily="18" charset="0"/>
              <a:cs typeface="Aharoni" panose="02010803020104030203" pitchFamily="2" charset="-79"/>
            </a:endParaRPr>
          </a:p>
        </p:txBody>
      </p:sp>
      <p:pic>
        <p:nvPicPr>
          <p:cNvPr id="4" name="3 Imagen" descr="C:\Users\GABY\Desktop\LOGO ESPE 2014.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53"/>
            <a:ext cx="8208912" cy="1621790"/>
          </a:xfrm>
          <a:prstGeom prst="rect">
            <a:avLst/>
          </a:prstGeom>
          <a:noFill/>
          <a:ln>
            <a:noFill/>
          </a:ln>
        </p:spPr>
      </p:pic>
      <p:sp>
        <p:nvSpPr>
          <p:cNvPr id="5" name="4 Rectángulo"/>
          <p:cNvSpPr/>
          <p:nvPr/>
        </p:nvSpPr>
        <p:spPr>
          <a:xfrm>
            <a:off x="179512" y="4077072"/>
            <a:ext cx="7920880" cy="20882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rPr>
              <a:t>“THE INFLUENCE OF THE TOTAL PHYSICAL RESPONSE (TPR) METHOD IN THE DEVELOPMENT OF LISTENING SKILL IN THE KINDERGARTEN CHILDREN ATTENDING  AT “ÁNGEL POLIBIO </a:t>
            </a:r>
            <a:r>
              <a:rPr lang="en-US" sz="2000" b="1" dirty="0" smtClean="0">
                <a:solidFill>
                  <a:schemeClr val="tx1"/>
                </a:solidFill>
              </a:rPr>
              <a:t>CHAVES </a:t>
            </a:r>
            <a:r>
              <a:rPr lang="en-US" sz="2000" b="1" dirty="0">
                <a:solidFill>
                  <a:schemeClr val="tx1"/>
                </a:solidFill>
              </a:rPr>
              <a:t>SCHOOL”,  DURING THE </a:t>
            </a:r>
            <a:r>
              <a:rPr lang="en-US" sz="2000" b="1" dirty="0" smtClean="0">
                <a:solidFill>
                  <a:schemeClr val="tx1"/>
                </a:solidFill>
              </a:rPr>
              <a:t>SCHOOL </a:t>
            </a:r>
            <a:r>
              <a:rPr lang="en-US" sz="2000" b="1" dirty="0">
                <a:solidFill>
                  <a:schemeClr val="tx1"/>
                </a:solidFill>
              </a:rPr>
              <a:t>YEAR 2013-2014”</a:t>
            </a:r>
            <a:endParaRPr lang="es-EC" sz="2000" dirty="0">
              <a:solidFill>
                <a:schemeClr val="tx1"/>
              </a:solidFill>
            </a:endParaRPr>
          </a:p>
          <a:p>
            <a:pPr algn="ctr"/>
            <a:endParaRPr lang="es-EC" dirty="0"/>
          </a:p>
        </p:txBody>
      </p:sp>
    </p:spTree>
    <p:extLst>
      <p:ext uri="{BB962C8B-B14F-4D97-AF65-F5344CB8AC3E}">
        <p14:creationId xmlns:p14="http://schemas.microsoft.com/office/powerpoint/2010/main" val="3340081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609416"/>
            <a:ext cx="7920880" cy="5248584"/>
          </a:xfrm>
        </p:spPr>
        <p:txBody>
          <a:bodyPr/>
          <a:lstStyle/>
          <a:p>
            <a:pPr marL="0" indent="0">
              <a:buNone/>
            </a:pPr>
            <a:endParaRPr lang="es-EC" dirty="0"/>
          </a:p>
        </p:txBody>
      </p:sp>
      <p:sp>
        <p:nvSpPr>
          <p:cNvPr id="6" name="5 Llamada de flecha hacia abajo"/>
          <p:cNvSpPr/>
          <p:nvPr/>
        </p:nvSpPr>
        <p:spPr>
          <a:xfrm>
            <a:off x="611560" y="116632"/>
            <a:ext cx="6696744" cy="1368152"/>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solidFill>
                  <a:schemeClr val="accent6">
                    <a:lumMod val="75000"/>
                  </a:schemeClr>
                </a:solidFill>
                <a:effectLst>
                  <a:glow>
                    <a:srgbClr val="000000"/>
                  </a:glow>
                  <a:outerShdw sx="0" sy="0">
                    <a:srgbClr val="000000"/>
                  </a:outerShdw>
                  <a:reflection stA="0" endPos="0" fadeDir="0" sx="0" sy="0"/>
                </a:effectLst>
              </a:rPr>
              <a:t>THEORETICAL </a:t>
            </a:r>
            <a:r>
              <a:rPr lang="en-US" sz="4000" b="1" dirty="0">
                <a:solidFill>
                  <a:schemeClr val="accent6">
                    <a:lumMod val="75000"/>
                  </a:schemeClr>
                </a:solidFill>
                <a:effectLst>
                  <a:glow>
                    <a:srgbClr val="000000"/>
                  </a:glow>
                  <a:outerShdw sx="0" sy="0">
                    <a:srgbClr val="000000"/>
                  </a:outerShdw>
                  <a:reflection stA="0" endPos="0" fadeDir="0" sx="0" sy="0"/>
                </a:effectLst>
              </a:rPr>
              <a:t>FRAME</a:t>
            </a:r>
            <a:endParaRPr lang="es-EC" sz="4000" b="1" dirty="0">
              <a:solidFill>
                <a:schemeClr val="accent6">
                  <a:lumMod val="75000"/>
                </a:schemeClr>
              </a:solidFill>
              <a:effectLst>
                <a:glow>
                  <a:srgbClr val="000000"/>
                </a:glow>
                <a:outerShdw sx="0" sy="0">
                  <a:srgbClr val="000000"/>
                </a:outerShdw>
                <a:reflection stA="0" endPos="0" fadeDir="0" sx="0" sy="0"/>
              </a:effectLst>
            </a:endParaRPr>
          </a:p>
          <a:p>
            <a:pPr algn="ctr"/>
            <a:endParaRPr lang="es-EC" dirty="0"/>
          </a:p>
        </p:txBody>
      </p:sp>
      <p:sp>
        <p:nvSpPr>
          <p:cNvPr id="8" name="7 Rectángulo redondeado"/>
          <p:cNvSpPr/>
          <p:nvPr/>
        </p:nvSpPr>
        <p:spPr>
          <a:xfrm>
            <a:off x="179512" y="1700808"/>
            <a:ext cx="2448272" cy="720080"/>
          </a:xfrm>
          <a:prstGeom prst="roundRect">
            <a:avLst/>
          </a:prstGeom>
          <a:solidFill>
            <a:srgbClr val="63FD9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THE TOTAL PHYSICAL RESPONSE (TPR) METHOD AND BENEFITS </a:t>
            </a:r>
            <a:endParaRPr lang="es-EC" sz="1400" dirty="0">
              <a:solidFill>
                <a:schemeClr val="tx1"/>
              </a:solidFill>
              <a:latin typeface="Arial" panose="020B0604020202020204" pitchFamily="34" charset="0"/>
              <a:cs typeface="Arial" panose="020B0604020202020204" pitchFamily="34" charset="0"/>
            </a:endParaRPr>
          </a:p>
        </p:txBody>
      </p:sp>
      <p:sp>
        <p:nvSpPr>
          <p:cNvPr id="10" name="9 Rectángulo redondeado"/>
          <p:cNvSpPr/>
          <p:nvPr/>
        </p:nvSpPr>
        <p:spPr>
          <a:xfrm>
            <a:off x="2915816" y="1700808"/>
            <a:ext cx="2448272" cy="720080"/>
          </a:xfrm>
          <a:prstGeom prst="roundRect">
            <a:avLst/>
          </a:prstGeom>
          <a:solidFill>
            <a:srgbClr val="FD637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latin typeface="Arial" panose="020B0604020202020204" pitchFamily="34" charset="0"/>
                <a:cs typeface="Arial" panose="020B0604020202020204" pitchFamily="34" charset="0"/>
              </a:rPr>
              <a:t>BODY EXPRESSION AND EMOTIONS </a:t>
            </a:r>
          </a:p>
        </p:txBody>
      </p:sp>
      <p:sp>
        <p:nvSpPr>
          <p:cNvPr id="11" name="10 Rectángulo redondeado"/>
          <p:cNvSpPr/>
          <p:nvPr/>
        </p:nvSpPr>
        <p:spPr>
          <a:xfrm>
            <a:off x="5580112" y="1700808"/>
            <a:ext cx="2448272" cy="720080"/>
          </a:xfrm>
          <a:prstGeom prst="roundRect">
            <a:avLst/>
          </a:prstGeom>
          <a:solidFill>
            <a:srgbClr val="FEDD6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TEACHING </a:t>
            </a:r>
            <a:r>
              <a:rPr lang="en-US" sz="1400" b="1" dirty="0">
                <a:solidFill>
                  <a:schemeClr val="tx1"/>
                </a:solidFill>
                <a:latin typeface="Arial" panose="020B0604020202020204" pitchFamily="34" charset="0"/>
                <a:cs typeface="Arial" panose="020B0604020202020204" pitchFamily="34" charset="0"/>
              </a:rPr>
              <a:t>AND LEARNING ENLIGH IN EARLY AGES</a:t>
            </a: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12" name="11 Flecha abajo"/>
          <p:cNvSpPr/>
          <p:nvPr/>
        </p:nvSpPr>
        <p:spPr>
          <a:xfrm rot="18679576">
            <a:off x="6360176" y="999659"/>
            <a:ext cx="403831" cy="73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abajo"/>
          <p:cNvSpPr/>
          <p:nvPr/>
        </p:nvSpPr>
        <p:spPr>
          <a:xfrm rot="2899347">
            <a:off x="1321165" y="1037121"/>
            <a:ext cx="403831" cy="73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dondear rectángulo de esquina diagonal"/>
          <p:cNvSpPr/>
          <p:nvPr/>
        </p:nvSpPr>
        <p:spPr>
          <a:xfrm>
            <a:off x="179512" y="2708919"/>
            <a:ext cx="2448272" cy="4032449"/>
          </a:xfrm>
          <a:prstGeom prst="round2DiagRect">
            <a:avLst/>
          </a:prstGeom>
          <a:solidFill>
            <a:srgbClr val="83C1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Clr>
                <a:schemeClr val="tx1"/>
              </a:buClr>
              <a:buFont typeface="Wingdings" panose="05000000000000000000" pitchFamily="2" charset="2"/>
              <a:buChar char="Ø"/>
            </a:pPr>
            <a:r>
              <a:rPr lang="es-EC" b="1" dirty="0" smtClean="0">
                <a:solidFill>
                  <a:schemeClr val="tx1"/>
                </a:solidFill>
                <a:latin typeface="Arial" panose="020B0604020202020204" pitchFamily="34" charset="0"/>
                <a:cs typeface="Arial" panose="020B0604020202020204" pitchFamily="34" charset="0"/>
              </a:rPr>
              <a:t>Concept and benefits</a:t>
            </a:r>
          </a:p>
          <a:p>
            <a:pPr marL="285750" indent="-285750">
              <a:lnSpc>
                <a:spcPct val="150000"/>
              </a:lnSpc>
              <a:buClr>
                <a:schemeClr val="tx1"/>
              </a:buClr>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Commands</a:t>
            </a:r>
            <a:endParaRPr lang="en-US" b="1" dirty="0">
              <a:solidFill>
                <a:schemeClr val="tx1"/>
              </a:solidFill>
              <a:latin typeface="Arial" panose="020B0604020202020204" pitchFamily="34" charset="0"/>
              <a:cs typeface="Arial" panose="020B0604020202020204" pitchFamily="34" charset="0"/>
            </a:endParaRPr>
          </a:p>
          <a:p>
            <a:pPr marL="285750" indent="-285750">
              <a:lnSpc>
                <a:spcPct val="150000"/>
              </a:lnSpc>
              <a:buClr>
                <a:schemeClr val="tx1"/>
              </a:buClr>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Cognitive</a:t>
            </a:r>
          </a:p>
          <a:p>
            <a:pPr marL="285750" indent="-285750">
              <a:lnSpc>
                <a:spcPct val="150000"/>
              </a:lnSpc>
              <a:buClr>
                <a:schemeClr val="tx1"/>
              </a:buClr>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Aptitude and </a:t>
            </a:r>
            <a:r>
              <a:rPr lang="en-US" b="1" dirty="0" smtClean="0">
                <a:solidFill>
                  <a:schemeClr val="tx1"/>
                </a:solidFill>
                <a:latin typeface="Arial" panose="020B0604020202020204" pitchFamily="34" charset="0"/>
                <a:cs typeface="Arial" panose="020B0604020202020204" pitchFamily="34" charset="0"/>
              </a:rPr>
              <a:t>motivation</a:t>
            </a:r>
            <a:endParaRPr lang="en-US" b="1" dirty="0">
              <a:solidFill>
                <a:schemeClr val="tx1"/>
              </a:solidFill>
              <a:latin typeface="Arial" panose="020B0604020202020204" pitchFamily="34" charset="0"/>
              <a:cs typeface="Arial" panose="020B0604020202020204" pitchFamily="34" charset="0"/>
            </a:endParaRPr>
          </a:p>
          <a:p>
            <a:pPr marL="285750" indent="-285750">
              <a:lnSpc>
                <a:spcPct val="150000"/>
              </a:lnSpc>
              <a:buClr>
                <a:schemeClr val="tx1"/>
              </a:buClr>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Pronunciation</a:t>
            </a:r>
            <a:endParaRPr lang="en-US" b="1" dirty="0">
              <a:solidFill>
                <a:schemeClr val="tx1"/>
              </a:solidFill>
              <a:latin typeface="Arial" panose="020B0604020202020204" pitchFamily="34" charset="0"/>
              <a:cs typeface="Arial" panose="020B0604020202020204" pitchFamily="34" charset="0"/>
            </a:endParaRPr>
          </a:p>
          <a:p>
            <a:pPr marL="285750" indent="-285750">
              <a:lnSpc>
                <a:spcPct val="150000"/>
              </a:lnSpc>
              <a:buClr>
                <a:schemeClr val="tx1"/>
              </a:buClr>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Vocabulary</a:t>
            </a:r>
          </a:p>
          <a:p>
            <a:pPr marL="285750" indent="-285750">
              <a:lnSpc>
                <a:spcPct val="150000"/>
              </a:lnSpc>
              <a:buClr>
                <a:schemeClr val="tx1"/>
              </a:buClr>
              <a:buFont typeface="Wingdings" panose="05000000000000000000" pitchFamily="2" charset="2"/>
              <a:buChar char="Ø"/>
            </a:pPr>
            <a:endParaRPr lang="en-US" b="1" dirty="0">
              <a:solidFill>
                <a:schemeClr val="tx1"/>
              </a:solidFill>
              <a:latin typeface="Arial" panose="020B0604020202020204" pitchFamily="34" charset="0"/>
              <a:cs typeface="Arial" panose="020B0604020202020204" pitchFamily="34" charset="0"/>
            </a:endParaRPr>
          </a:p>
        </p:txBody>
      </p:sp>
      <p:sp>
        <p:nvSpPr>
          <p:cNvPr id="15" name="14 Redondear rectángulo de esquina diagonal"/>
          <p:cNvSpPr/>
          <p:nvPr/>
        </p:nvSpPr>
        <p:spPr>
          <a:xfrm>
            <a:off x="2757946" y="2697160"/>
            <a:ext cx="2664296" cy="4044208"/>
          </a:xfrm>
          <a:prstGeom prst="round2DiagRect">
            <a:avLst/>
          </a:prstGeom>
          <a:solidFill>
            <a:srgbClr val="83C1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EC" sz="1400" b="1" dirty="0" smtClean="0">
              <a:solidFill>
                <a:schemeClr val="tx1"/>
              </a:solidFill>
              <a:latin typeface="Arial" panose="020B0604020202020204" pitchFamily="34" charset="0"/>
              <a:cs typeface="Arial" panose="020B0604020202020204" pitchFamily="34" charset="0"/>
            </a:endParaRPr>
          </a:p>
          <a:p>
            <a:endParaRPr lang="es-EC" sz="1400" b="1"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C" sz="1400" b="1" dirty="0" err="1" smtClean="0">
                <a:solidFill>
                  <a:schemeClr val="tx1"/>
                </a:solidFill>
                <a:latin typeface="Arial" panose="020B0604020202020204" pitchFamily="34" charset="0"/>
                <a:cs typeface="Arial" panose="020B0604020202020204" pitchFamily="34" charset="0"/>
              </a:rPr>
              <a:t>Body</a:t>
            </a:r>
            <a:r>
              <a:rPr lang="es-EC" sz="1400" b="1" dirty="0" smtClean="0">
                <a:solidFill>
                  <a:schemeClr val="tx1"/>
                </a:solidFill>
                <a:latin typeface="Arial" panose="020B0604020202020204" pitchFamily="34" charset="0"/>
                <a:cs typeface="Arial" panose="020B0604020202020204" pitchFamily="34" charset="0"/>
              </a:rPr>
              <a:t> </a:t>
            </a:r>
            <a:r>
              <a:rPr lang="es-EC" sz="1400" b="1" dirty="0" err="1">
                <a:solidFill>
                  <a:schemeClr val="tx1"/>
                </a:solidFill>
                <a:latin typeface="Arial" panose="020B0604020202020204" pitchFamily="34" charset="0"/>
                <a:cs typeface="Arial" panose="020B0604020202020204" pitchFamily="34" charset="0"/>
              </a:rPr>
              <a:t>language</a:t>
            </a:r>
            <a:r>
              <a:rPr lang="es-EC" sz="1400" b="1" dirty="0">
                <a:solidFill>
                  <a:schemeClr val="tx1"/>
                </a:solidFill>
                <a:latin typeface="Arial" panose="020B0604020202020204" pitchFamily="34" charset="0"/>
                <a:cs typeface="Arial" panose="020B0604020202020204" pitchFamily="34" charset="0"/>
              </a:rPr>
              <a:t> and </a:t>
            </a:r>
            <a:r>
              <a:rPr lang="es-EC" sz="1400" b="1" dirty="0" err="1">
                <a:solidFill>
                  <a:schemeClr val="tx1"/>
                </a:solidFill>
                <a:latin typeface="Arial" panose="020B0604020202020204" pitchFamily="34" charset="0"/>
                <a:cs typeface="Arial" panose="020B0604020202020204" pitchFamily="34" charset="0"/>
              </a:rPr>
              <a:t>the</a:t>
            </a:r>
            <a:r>
              <a:rPr lang="es-EC" sz="1400" b="1" dirty="0">
                <a:solidFill>
                  <a:schemeClr val="tx1"/>
                </a:solidFill>
                <a:latin typeface="Arial" panose="020B0604020202020204" pitchFamily="34" charset="0"/>
                <a:cs typeface="Arial" panose="020B0604020202020204" pitchFamily="34" charset="0"/>
              </a:rPr>
              <a:t> </a:t>
            </a:r>
            <a:r>
              <a:rPr lang="es-EC" sz="1400" b="1" dirty="0" err="1" smtClean="0">
                <a:solidFill>
                  <a:schemeClr val="tx1"/>
                </a:solidFill>
                <a:latin typeface="Arial" panose="020B0604020202020204" pitchFamily="34" charset="0"/>
                <a:cs typeface="Arial" panose="020B0604020202020204" pitchFamily="34" charset="0"/>
              </a:rPr>
              <a:t>brain</a:t>
            </a:r>
            <a:endParaRPr lang="es-EC" sz="1400" b="1"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Concept and importance</a:t>
            </a: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The </a:t>
            </a:r>
            <a:r>
              <a:rPr lang="en-US" sz="1400" dirty="0">
                <a:solidFill>
                  <a:schemeClr val="tx1"/>
                </a:solidFill>
                <a:latin typeface="Arial" panose="020B0604020202020204" pitchFamily="34" charset="0"/>
                <a:cs typeface="Arial" panose="020B0604020202020204" pitchFamily="34" charset="0"/>
              </a:rPr>
              <a:t>movement and </a:t>
            </a:r>
            <a:r>
              <a:rPr lang="en-US" sz="1400" dirty="0" smtClean="0">
                <a:solidFill>
                  <a:schemeClr val="tx1"/>
                </a:solidFill>
                <a:latin typeface="Arial" panose="020B0604020202020204" pitchFamily="34" charset="0"/>
                <a:cs typeface="Arial" panose="020B0604020202020204" pitchFamily="34" charset="0"/>
              </a:rPr>
              <a:t>gesture.</a:t>
            </a:r>
          </a:p>
          <a:p>
            <a:pPr marL="285750" indent="-285750">
              <a:buFont typeface="Wingdings" panose="05000000000000000000" pitchFamily="2" charset="2"/>
              <a:buChar char="Ø"/>
            </a:pPr>
            <a:r>
              <a:rPr lang="en-US" sz="1400" b="1" dirty="0">
                <a:solidFill>
                  <a:schemeClr val="tx1"/>
                </a:solidFill>
                <a:latin typeface="Arial" panose="020B0604020202020204" pitchFamily="34" charset="0"/>
                <a:cs typeface="Arial" panose="020B0604020202020204" pitchFamily="34" charset="0"/>
              </a:rPr>
              <a:t>The listening </a:t>
            </a:r>
            <a:r>
              <a:rPr lang="en-US" sz="1400" b="1" dirty="0" smtClean="0">
                <a:solidFill>
                  <a:schemeClr val="tx1"/>
                </a:solidFill>
                <a:latin typeface="Arial" panose="020B0604020202020204" pitchFamily="34" charset="0"/>
                <a:cs typeface="Arial" panose="020B0604020202020204" pitchFamily="34" charset="0"/>
              </a:rPr>
              <a:t>skill</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Benefits of </a:t>
            </a:r>
            <a:r>
              <a:rPr lang="en-US" sz="1400" dirty="0" smtClean="0">
                <a:solidFill>
                  <a:schemeClr val="tx1"/>
                </a:solidFill>
                <a:latin typeface="Arial" panose="020B0604020202020204" pitchFamily="34" charset="0"/>
                <a:cs typeface="Arial" panose="020B0604020202020204" pitchFamily="34" charset="0"/>
              </a:rPr>
              <a:t>listening</a:t>
            </a: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Develop </a:t>
            </a:r>
            <a:r>
              <a:rPr lang="en-US" sz="1400" dirty="0">
                <a:solidFill>
                  <a:schemeClr val="tx1"/>
                </a:solidFill>
                <a:latin typeface="Arial" panose="020B0604020202020204" pitchFamily="34" charset="0"/>
                <a:cs typeface="Arial" panose="020B0604020202020204" pitchFamily="34" charset="0"/>
              </a:rPr>
              <a:t>an incentive listening </a:t>
            </a:r>
            <a:r>
              <a:rPr lang="en-US" sz="1400" dirty="0" smtClean="0">
                <a:solidFill>
                  <a:schemeClr val="tx1"/>
                </a:solidFill>
                <a:latin typeface="Arial" panose="020B0604020202020204" pitchFamily="34" charset="0"/>
                <a:cs typeface="Arial" panose="020B0604020202020204" pitchFamily="34" charset="0"/>
              </a:rPr>
              <a:t>skill.</a:t>
            </a:r>
            <a:endParaRPr lang="es-EC"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How </a:t>
            </a:r>
            <a:r>
              <a:rPr lang="en-US" sz="1400" dirty="0">
                <a:solidFill>
                  <a:schemeClr val="tx1"/>
                </a:solidFill>
                <a:latin typeface="Arial" panose="020B0604020202020204" pitchFamily="34" charset="0"/>
                <a:cs typeface="Arial" panose="020B0604020202020204" pitchFamily="34" charset="0"/>
              </a:rPr>
              <a:t>to design intervention strategies</a:t>
            </a:r>
            <a:r>
              <a:rPr lang="en-US" sz="1400" dirty="0" smtClean="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sz="1400" b="1" dirty="0">
                <a:solidFill>
                  <a:schemeClr val="tx1"/>
                </a:solidFill>
                <a:latin typeface="Arial" panose="020B0604020202020204" pitchFamily="34" charset="0"/>
                <a:cs typeface="Arial" panose="020B0604020202020204" pitchFamily="34" charset="0"/>
              </a:rPr>
              <a:t>Methodological Strategies for </a:t>
            </a:r>
            <a:r>
              <a:rPr lang="en-US" sz="1400" b="1" dirty="0" smtClean="0">
                <a:solidFill>
                  <a:schemeClr val="tx1"/>
                </a:solidFill>
                <a:latin typeface="Arial" panose="020B0604020202020204" pitchFamily="34" charset="0"/>
                <a:cs typeface="Arial" panose="020B0604020202020204" pitchFamily="34" charset="0"/>
              </a:rPr>
              <a:t>listening</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Narrative </a:t>
            </a:r>
            <a:r>
              <a:rPr lang="en-US" sz="1400" dirty="0" smtClean="0">
                <a:solidFill>
                  <a:schemeClr val="tx1"/>
                </a:solidFill>
                <a:latin typeface="Arial" panose="020B0604020202020204" pitchFamily="34" charset="0"/>
                <a:cs typeface="Arial" panose="020B0604020202020204" pitchFamily="34" charset="0"/>
              </a:rPr>
              <a:t>Voice</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Motivation</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Facial Expression</a:t>
            </a: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Staging</a:t>
            </a:r>
            <a:endParaRPr lang="en-US"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tx1"/>
                </a:solidFill>
                <a:latin typeface="Arial" panose="020B0604020202020204" pitchFamily="34" charset="0"/>
                <a:cs typeface="Arial" panose="020B0604020202020204" pitchFamily="34" charset="0"/>
              </a:rPr>
              <a:t>Use onomatopoeia</a:t>
            </a:r>
          </a:p>
          <a:p>
            <a:endParaRPr lang="es-EC" sz="1600" b="1" dirty="0">
              <a:solidFill>
                <a:schemeClr val="tx1"/>
              </a:solidFill>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endParaRPr lang="es-EC" dirty="0"/>
          </a:p>
        </p:txBody>
      </p:sp>
      <p:sp>
        <p:nvSpPr>
          <p:cNvPr id="16" name="15 Redondear rectángulo de esquina diagonal"/>
          <p:cNvSpPr/>
          <p:nvPr/>
        </p:nvSpPr>
        <p:spPr>
          <a:xfrm>
            <a:off x="5652120" y="2685400"/>
            <a:ext cx="2376264" cy="4055968"/>
          </a:xfrm>
          <a:prstGeom prst="round2DiagRect">
            <a:avLst/>
          </a:prstGeom>
          <a:solidFill>
            <a:srgbClr val="83C1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en-US" b="1" dirty="0">
                <a:solidFill>
                  <a:schemeClr val="tx1"/>
                </a:solidFill>
                <a:latin typeface="Arial" panose="020B0604020202020204" pitchFamily="34" charset="0"/>
                <a:cs typeface="Arial" panose="020B0604020202020204" pitchFamily="34" charset="0"/>
              </a:rPr>
              <a:t>Playing and </a:t>
            </a:r>
            <a:r>
              <a:rPr lang="en-US" b="1" dirty="0" smtClean="0">
                <a:solidFill>
                  <a:schemeClr val="tx1"/>
                </a:solidFill>
                <a:latin typeface="Arial" panose="020B0604020202020204" pitchFamily="34" charset="0"/>
                <a:cs typeface="Arial" panose="020B0604020202020204" pitchFamily="34" charset="0"/>
              </a:rPr>
              <a:t>teaching</a:t>
            </a:r>
          </a:p>
          <a:p>
            <a:pPr marL="285750" indent="-285750">
              <a:lnSpc>
                <a:spcPct val="150000"/>
              </a:lnSpc>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Meaningful </a:t>
            </a:r>
            <a:r>
              <a:rPr lang="en-US" b="1" dirty="0" smtClean="0">
                <a:solidFill>
                  <a:schemeClr val="tx1"/>
                </a:solidFill>
                <a:latin typeface="Arial" panose="020B0604020202020204" pitchFamily="34" charset="0"/>
                <a:cs typeface="Arial" panose="020B0604020202020204" pitchFamily="34" charset="0"/>
              </a:rPr>
              <a:t>learning</a:t>
            </a:r>
          </a:p>
          <a:p>
            <a:pPr marL="285750" indent="-285750">
              <a:lnSpc>
                <a:spcPct val="150000"/>
              </a:lnSpc>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gesture and </a:t>
            </a:r>
            <a:r>
              <a:rPr lang="en-US" b="1" dirty="0" smtClean="0">
                <a:solidFill>
                  <a:schemeClr val="tx1"/>
                </a:solidFill>
                <a:latin typeface="Arial" panose="020B0604020202020204" pitchFamily="34" charset="0"/>
                <a:cs typeface="Arial" panose="020B0604020202020204" pitchFamily="34" charset="0"/>
              </a:rPr>
              <a:t>movement</a:t>
            </a:r>
          </a:p>
          <a:p>
            <a:pPr marL="285750" indent="-285750">
              <a:lnSpc>
                <a:spcPct val="150000"/>
              </a:lnSpc>
              <a:buFont typeface="Wingdings" panose="05000000000000000000" pitchFamily="2" charset="2"/>
              <a:buChar char="Ø"/>
            </a:pPr>
            <a:r>
              <a:rPr lang="en-US" b="1" dirty="0" smtClean="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teachers in the </a:t>
            </a:r>
            <a:r>
              <a:rPr lang="en-US" b="1" dirty="0" smtClean="0">
                <a:solidFill>
                  <a:schemeClr val="tx1"/>
                </a:solidFill>
                <a:latin typeface="Arial" panose="020B0604020202020204" pitchFamily="34" charset="0"/>
                <a:cs typeface="Arial" panose="020B0604020202020204" pitchFamily="34" charset="0"/>
              </a:rPr>
              <a:t>classroom.</a:t>
            </a:r>
            <a:endParaRPr lang="es-EC"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5757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810344"/>
          </a:xfrm>
        </p:spPr>
        <p:txBody>
          <a:bodyPr>
            <a:normAutofit/>
          </a:bodyPr>
          <a:lstStyle/>
          <a:p>
            <a:pPr algn="ctr"/>
            <a:r>
              <a:rPr lang="es-EC" sz="4000" u="sng" dirty="0" smtClean="0"/>
              <a:t>Hypothesis </a:t>
            </a:r>
            <a:r>
              <a:rPr lang="es-EC" sz="4000" u="sng" dirty="0" err="1" smtClean="0"/>
              <a:t>formulation</a:t>
            </a:r>
            <a:endParaRPr lang="es-EC" sz="4000" u="sng"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7044108"/>
              </p:ext>
            </p:extLst>
          </p:nvPr>
        </p:nvGraphicFramePr>
        <p:xfrm>
          <a:off x="179388" y="1268413"/>
          <a:ext cx="7777162"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Elipse"/>
          <p:cNvSpPr/>
          <p:nvPr/>
        </p:nvSpPr>
        <p:spPr>
          <a:xfrm>
            <a:off x="179512" y="1412776"/>
            <a:ext cx="2304256" cy="2232248"/>
          </a:xfrm>
          <a:prstGeom prst="ellipse">
            <a:avLst/>
          </a:prstGeom>
          <a:solidFill>
            <a:srgbClr val="EDD1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solidFill>
                  <a:schemeClr val="tx1"/>
                </a:solidFill>
                <a:latin typeface="Arial" panose="020B0604020202020204" pitchFamily="34" charset="0"/>
                <a:cs typeface="Arial" panose="020B0604020202020204" pitchFamily="34" charset="0"/>
              </a:rPr>
              <a:t>Working</a:t>
            </a:r>
            <a:r>
              <a:rPr lang="es-EC" sz="2000" b="1" dirty="0" smtClean="0">
                <a:solidFill>
                  <a:schemeClr val="tx1"/>
                </a:solidFill>
                <a:latin typeface="Arial" panose="020B0604020202020204" pitchFamily="34" charset="0"/>
                <a:cs typeface="Arial" panose="020B0604020202020204" pitchFamily="34" charset="0"/>
              </a:rPr>
              <a:t> </a:t>
            </a:r>
            <a:r>
              <a:rPr lang="es-EC" sz="2000" b="1" dirty="0">
                <a:solidFill>
                  <a:schemeClr val="tx1"/>
                </a:solidFill>
                <a:latin typeface="Arial" panose="020B0604020202020204" pitchFamily="34" charset="0"/>
                <a:cs typeface="Arial" panose="020B0604020202020204" pitchFamily="34" charset="0"/>
              </a:rPr>
              <a:t>Hypothesis</a:t>
            </a:r>
          </a:p>
        </p:txBody>
      </p:sp>
      <p:sp>
        <p:nvSpPr>
          <p:cNvPr id="6" name="5 Llamada de flecha a la izquierda"/>
          <p:cNvSpPr/>
          <p:nvPr/>
        </p:nvSpPr>
        <p:spPr>
          <a:xfrm>
            <a:off x="2503093" y="1682806"/>
            <a:ext cx="5184576" cy="1548172"/>
          </a:xfrm>
          <a:prstGeom prst="leftArrowCallou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Arial" panose="020B0604020202020204" pitchFamily="34" charset="0"/>
                <a:cs typeface="Arial" panose="020B0604020202020204" pitchFamily="34" charset="0"/>
              </a:rPr>
              <a:t>H1:</a:t>
            </a:r>
            <a:r>
              <a:rPr lang="en-US" dirty="0" smtClean="0">
                <a:solidFill>
                  <a:schemeClr val="tx1"/>
                </a:solidFill>
                <a:latin typeface="Arial" panose="020B0604020202020204" pitchFamily="34" charset="0"/>
                <a:cs typeface="Arial" panose="020B0604020202020204" pitchFamily="34" charset="0"/>
              </a:rPr>
              <a:t>There </a:t>
            </a:r>
            <a:r>
              <a:rPr lang="en-US" dirty="0">
                <a:solidFill>
                  <a:schemeClr val="tx1"/>
                </a:solidFill>
                <a:latin typeface="Arial" panose="020B0604020202020204" pitchFamily="34" charset="0"/>
                <a:cs typeface="Arial" panose="020B0604020202020204" pitchFamily="34" charset="0"/>
              </a:rPr>
              <a:t>is a positive influence of the Total Physical Response (TPR) method in the development of listening skill for kindergarten children</a:t>
            </a:r>
            <a:r>
              <a:rPr lang="en-US" dirty="0">
                <a:solidFill>
                  <a:schemeClr val="tx1"/>
                </a:solidFill>
              </a:rPr>
              <a:t>.</a:t>
            </a:r>
            <a:endParaRPr lang="es-EC" dirty="0">
              <a:solidFill>
                <a:schemeClr val="tx1"/>
              </a:solidFill>
            </a:endParaRPr>
          </a:p>
        </p:txBody>
      </p:sp>
      <p:sp>
        <p:nvSpPr>
          <p:cNvPr id="9" name="8 Llamada de flecha a la izquierda"/>
          <p:cNvSpPr/>
          <p:nvPr/>
        </p:nvSpPr>
        <p:spPr>
          <a:xfrm>
            <a:off x="2483768" y="4365104"/>
            <a:ext cx="5184576" cy="1548172"/>
          </a:xfrm>
          <a:prstGeom prst="leftArrow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Arial" panose="020B0604020202020204" pitchFamily="34" charset="0"/>
                <a:cs typeface="Arial" panose="020B0604020202020204" pitchFamily="34" charset="0"/>
              </a:rPr>
              <a:t>Ho:</a:t>
            </a:r>
            <a:r>
              <a:rPr lang="en-US" dirty="0">
                <a:solidFill>
                  <a:schemeClr val="tx1"/>
                </a:solidFill>
                <a:latin typeface="Arial" panose="020B0604020202020204" pitchFamily="34" charset="0"/>
                <a:cs typeface="Arial" panose="020B0604020202020204" pitchFamily="34" charset="0"/>
              </a:rPr>
              <a:t> There is not an influence of the Total Physical Response (TPR) method in the development of listening skill for kindergarten children.</a:t>
            </a:r>
            <a:endParaRPr lang="es-EC" dirty="0">
              <a:solidFill>
                <a:schemeClr val="tx1"/>
              </a:solidFill>
              <a:latin typeface="Arial" panose="020B0604020202020204" pitchFamily="34" charset="0"/>
              <a:cs typeface="Arial" panose="020B0604020202020204" pitchFamily="34" charset="0"/>
            </a:endParaRPr>
          </a:p>
        </p:txBody>
      </p:sp>
      <p:sp>
        <p:nvSpPr>
          <p:cNvPr id="10" name="9 Elipse"/>
          <p:cNvSpPr/>
          <p:nvPr/>
        </p:nvSpPr>
        <p:spPr>
          <a:xfrm>
            <a:off x="179512" y="4023066"/>
            <a:ext cx="2304256" cy="2232248"/>
          </a:xfrm>
          <a:prstGeom prst="ellipse">
            <a:avLst/>
          </a:prstGeom>
          <a:solidFill>
            <a:srgbClr val="EDD1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solidFill>
                  <a:schemeClr val="tx1"/>
                </a:solidFill>
                <a:latin typeface="Arial" panose="020B0604020202020204" pitchFamily="34" charset="0"/>
                <a:cs typeface="Arial" panose="020B0604020202020204" pitchFamily="34" charset="0"/>
              </a:rPr>
              <a:t>Null</a:t>
            </a:r>
            <a:r>
              <a:rPr lang="es-EC" sz="2000" b="1" dirty="0" smtClean="0">
                <a:solidFill>
                  <a:schemeClr val="tx1"/>
                </a:solidFill>
                <a:latin typeface="Arial" panose="020B0604020202020204" pitchFamily="34" charset="0"/>
                <a:cs typeface="Arial" panose="020B0604020202020204" pitchFamily="34" charset="0"/>
              </a:rPr>
              <a:t> Hypothesis</a:t>
            </a:r>
            <a:endParaRPr lang="es-EC"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95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43"/>
            <a:ext cx="7239000" cy="842352"/>
          </a:xfrm>
        </p:spPr>
        <p:txBody>
          <a:bodyPr>
            <a:normAutofit/>
          </a:bodyPr>
          <a:lstStyle/>
          <a:p>
            <a:pPr algn="ctr"/>
            <a:r>
              <a:rPr lang="es-EC" sz="4000" u="sng" dirty="0" err="1" smtClean="0"/>
              <a:t>Methodological</a:t>
            </a:r>
            <a:r>
              <a:rPr lang="es-EC" sz="4000" u="sng" dirty="0" smtClean="0"/>
              <a:t> </a:t>
            </a:r>
            <a:r>
              <a:rPr lang="es-EC" sz="4000" u="sng" dirty="0" err="1" smtClean="0"/>
              <a:t>design</a:t>
            </a:r>
            <a:endParaRPr lang="es-EC" sz="4000" u="sng" dirty="0"/>
          </a:p>
        </p:txBody>
      </p:sp>
      <p:sp>
        <p:nvSpPr>
          <p:cNvPr id="3" name="2 Marcador de contenido"/>
          <p:cNvSpPr>
            <a:spLocks noGrp="1"/>
          </p:cNvSpPr>
          <p:nvPr>
            <p:ph idx="1"/>
          </p:nvPr>
        </p:nvSpPr>
        <p:spPr>
          <a:xfrm>
            <a:off x="222322" y="1385392"/>
            <a:ext cx="7848872" cy="5472608"/>
          </a:xfrm>
        </p:spPr>
        <p:txBody>
          <a:bodyPr/>
          <a:lstStyle/>
          <a:p>
            <a:pPr marL="0" indent="0">
              <a:buNone/>
            </a:pPr>
            <a:r>
              <a:rPr lang="en-US" b="1" dirty="0" smtClean="0">
                <a:effectLst>
                  <a:glow>
                    <a:srgbClr val="000000"/>
                  </a:glow>
                  <a:outerShdw sx="0" sy="0">
                    <a:srgbClr val="000000"/>
                  </a:outerShdw>
                  <a:reflection stA="0" endPos="0" fadeDir="0" sx="0" sy="0"/>
                </a:effectLst>
              </a:rPr>
              <a:t> </a:t>
            </a:r>
            <a:endParaRPr lang="es-EC" b="1" dirty="0" smtClean="0">
              <a:effectLst>
                <a:glow>
                  <a:srgbClr val="000000"/>
                </a:glow>
                <a:outerShdw sx="0" sy="0">
                  <a:srgbClr val="000000"/>
                </a:outerShdw>
                <a:reflection stA="0" endPos="0" fadeDir="0" sx="0" sy="0"/>
              </a:effectLst>
            </a:endParaRPr>
          </a:p>
          <a:p>
            <a:pPr marL="0" indent="0">
              <a:buNone/>
            </a:pPr>
            <a:endParaRPr lang="es-EC" dirty="0"/>
          </a:p>
        </p:txBody>
      </p:sp>
      <p:sp>
        <p:nvSpPr>
          <p:cNvPr id="4" name="3 Datos"/>
          <p:cNvSpPr/>
          <p:nvPr/>
        </p:nvSpPr>
        <p:spPr>
          <a:xfrm>
            <a:off x="222322" y="1864149"/>
            <a:ext cx="2668875" cy="4098807"/>
          </a:xfrm>
          <a:prstGeom prst="flowChartInputOutput">
            <a:avLst/>
          </a:prstGeom>
          <a:solidFill>
            <a:srgbClr val="63F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solidFill>
                  <a:schemeClr val="tx1"/>
                </a:solidFill>
                <a:latin typeface="Arial" panose="020B0604020202020204" pitchFamily="34" charset="0"/>
                <a:cs typeface="Arial" panose="020B0604020202020204" pitchFamily="34" charset="0"/>
              </a:rPr>
              <a:t>Research</a:t>
            </a:r>
            <a:r>
              <a:rPr lang="es-EC" sz="2000" b="1" dirty="0" smtClean="0">
                <a:solidFill>
                  <a:schemeClr val="tx1"/>
                </a:solidFill>
                <a:latin typeface="Arial" panose="020B0604020202020204" pitchFamily="34" charset="0"/>
                <a:cs typeface="Arial" panose="020B0604020202020204" pitchFamily="34" charset="0"/>
              </a:rPr>
              <a:t> </a:t>
            </a:r>
            <a:r>
              <a:rPr lang="es-EC" sz="2000" b="1" dirty="0" err="1" smtClean="0">
                <a:solidFill>
                  <a:schemeClr val="tx1"/>
                </a:solidFill>
                <a:latin typeface="Arial" panose="020B0604020202020204" pitchFamily="34" charset="0"/>
                <a:cs typeface="Arial" panose="020B0604020202020204" pitchFamily="34" charset="0"/>
              </a:rPr>
              <a:t>Paradigm</a:t>
            </a:r>
            <a:endParaRPr lang="es-EC" sz="2000" b="1" dirty="0" smtClean="0">
              <a:solidFill>
                <a:schemeClr val="tx1"/>
              </a:solidFill>
              <a:latin typeface="Arial" panose="020B0604020202020204" pitchFamily="34" charset="0"/>
              <a:cs typeface="Arial" panose="020B0604020202020204" pitchFamily="34" charset="0"/>
            </a:endParaRPr>
          </a:p>
          <a:p>
            <a:pPr algn="ctr"/>
            <a:endParaRPr lang="es-EC" b="1" dirty="0" smtClean="0">
              <a:solidFill>
                <a:schemeClr val="tx1"/>
              </a:solidFill>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ü"/>
            </a:pPr>
            <a:endParaRPr lang="es-EC" b="1" dirty="0">
              <a:solidFill>
                <a:schemeClr val="tx1"/>
              </a:solidFill>
              <a:latin typeface="Arial" panose="020B0604020202020204" pitchFamily="34" charset="0"/>
              <a:cs typeface="Arial" panose="020B0604020202020204" pitchFamily="34" charset="0"/>
            </a:endParaRPr>
          </a:p>
          <a:p>
            <a:pPr algn="ctr"/>
            <a:endParaRPr lang="es-EC" b="1" dirty="0" smtClean="0">
              <a:solidFill>
                <a:schemeClr val="tx1"/>
              </a:solidFill>
              <a:latin typeface="Arial" panose="020B0604020202020204" pitchFamily="34" charset="0"/>
              <a:cs typeface="Arial" panose="020B0604020202020204" pitchFamily="34" charset="0"/>
            </a:endParaRPr>
          </a:p>
          <a:p>
            <a:r>
              <a:rPr lang="es-EC" dirty="0"/>
              <a:t> </a:t>
            </a:r>
          </a:p>
          <a:p>
            <a:pPr algn="ctr"/>
            <a:endParaRPr lang="es-EC" b="1" dirty="0">
              <a:solidFill>
                <a:schemeClr val="tx1"/>
              </a:solidFill>
              <a:latin typeface="Arial" panose="020B0604020202020204" pitchFamily="34" charset="0"/>
              <a:cs typeface="Arial" panose="020B0604020202020204" pitchFamily="34" charset="0"/>
            </a:endParaRPr>
          </a:p>
          <a:p>
            <a:pPr algn="ctr"/>
            <a:endParaRPr lang="es-EC" b="1" dirty="0">
              <a:solidFill>
                <a:schemeClr val="tx1"/>
              </a:solidFill>
              <a:latin typeface="Arial" panose="020B0604020202020204" pitchFamily="34" charset="0"/>
              <a:cs typeface="Arial" panose="020B0604020202020204" pitchFamily="34" charset="0"/>
            </a:endParaRPr>
          </a:p>
        </p:txBody>
      </p:sp>
      <p:sp>
        <p:nvSpPr>
          <p:cNvPr id="5" name="4 Datos"/>
          <p:cNvSpPr/>
          <p:nvPr/>
        </p:nvSpPr>
        <p:spPr>
          <a:xfrm>
            <a:off x="2699792" y="1864149"/>
            <a:ext cx="2616905" cy="4098807"/>
          </a:xfrm>
          <a:prstGeom prst="flowChartInputOutp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solidFill>
                  <a:schemeClr val="tx1"/>
                </a:solidFill>
                <a:latin typeface="Arial" panose="020B0604020202020204" pitchFamily="34" charset="0"/>
                <a:cs typeface="Arial" panose="020B0604020202020204" pitchFamily="34" charset="0"/>
              </a:rPr>
              <a:t>Modality</a:t>
            </a:r>
            <a:r>
              <a:rPr lang="es-EC" sz="2000" b="1" dirty="0" smtClean="0">
                <a:solidFill>
                  <a:schemeClr val="tx1"/>
                </a:solidFill>
                <a:latin typeface="Arial" panose="020B0604020202020204" pitchFamily="34" charset="0"/>
                <a:cs typeface="Arial" panose="020B0604020202020204" pitchFamily="34" charset="0"/>
              </a:rPr>
              <a:t> </a:t>
            </a:r>
            <a:r>
              <a:rPr lang="es-EC" sz="2000" b="1" dirty="0" err="1" smtClean="0">
                <a:solidFill>
                  <a:schemeClr val="tx1"/>
                </a:solidFill>
                <a:latin typeface="Arial" panose="020B0604020202020204" pitchFamily="34" charset="0"/>
                <a:cs typeface="Arial" panose="020B0604020202020204" pitchFamily="34" charset="0"/>
              </a:rPr>
              <a:t>Research</a:t>
            </a:r>
            <a:endParaRPr lang="es-EC" sz="2000" b="1" dirty="0" smtClean="0">
              <a:solidFill>
                <a:schemeClr val="tx1"/>
              </a:solidFill>
              <a:latin typeface="Arial" panose="020B0604020202020204" pitchFamily="34" charset="0"/>
              <a:cs typeface="Arial" panose="020B0604020202020204" pitchFamily="34" charset="0"/>
            </a:endParaRPr>
          </a:p>
          <a:p>
            <a:pPr algn="ctr"/>
            <a:endParaRPr lang="es-EC" sz="2000" b="1" dirty="0">
              <a:solidFill>
                <a:schemeClr val="tx1"/>
              </a:solidFill>
              <a:latin typeface="Arial" panose="020B0604020202020204" pitchFamily="34" charset="0"/>
              <a:cs typeface="Arial" panose="020B0604020202020204" pitchFamily="34" charset="0"/>
            </a:endParaRPr>
          </a:p>
          <a:p>
            <a:pPr algn="ctr"/>
            <a:endParaRPr lang="es-EC" sz="2000" b="1" dirty="0" smtClean="0">
              <a:solidFill>
                <a:schemeClr val="tx1"/>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ü"/>
            </a:pPr>
            <a:r>
              <a:rPr lang="en-US" b="1" dirty="0" smtClean="0">
                <a:solidFill>
                  <a:srgbClr val="AA162F"/>
                </a:solidFill>
                <a:latin typeface="Arial" panose="020B0604020202020204" pitchFamily="34" charset="0"/>
                <a:cs typeface="Arial" panose="020B0604020202020204" pitchFamily="34" charset="0"/>
              </a:rPr>
              <a:t>Field?</a:t>
            </a:r>
            <a:endParaRPr lang="es-EC" b="1" dirty="0">
              <a:solidFill>
                <a:srgbClr val="AA162F"/>
              </a:solidFill>
              <a:latin typeface="Arial" panose="020B0604020202020204" pitchFamily="34" charset="0"/>
              <a:cs typeface="Arial" panose="020B0604020202020204" pitchFamily="34" charset="0"/>
            </a:endParaRPr>
          </a:p>
          <a:p>
            <a:pPr algn="ctr"/>
            <a:endParaRPr lang="es-EC" sz="2000" b="1" dirty="0" smtClean="0">
              <a:solidFill>
                <a:schemeClr val="tx1"/>
              </a:solidFill>
              <a:latin typeface="Arial" panose="020B0604020202020204" pitchFamily="34" charset="0"/>
              <a:cs typeface="Arial" panose="020B0604020202020204" pitchFamily="34" charset="0"/>
            </a:endParaRPr>
          </a:p>
          <a:p>
            <a:pPr algn="ctr"/>
            <a:endParaRPr lang="es-EC" sz="2000" b="1" dirty="0">
              <a:solidFill>
                <a:schemeClr val="tx1"/>
              </a:solidFill>
              <a:latin typeface="Arial" panose="020B0604020202020204" pitchFamily="34" charset="0"/>
              <a:cs typeface="Arial" panose="020B0604020202020204" pitchFamily="34" charset="0"/>
            </a:endParaRPr>
          </a:p>
          <a:p>
            <a:pPr algn="ctr"/>
            <a:endParaRPr lang="es-EC" sz="2000" b="1" dirty="0" smtClean="0">
              <a:solidFill>
                <a:schemeClr val="tx1"/>
              </a:solidFill>
              <a:latin typeface="Arial" panose="020B0604020202020204" pitchFamily="34" charset="0"/>
              <a:cs typeface="Arial" panose="020B0604020202020204" pitchFamily="34" charset="0"/>
            </a:endParaRPr>
          </a:p>
        </p:txBody>
      </p:sp>
      <p:sp>
        <p:nvSpPr>
          <p:cNvPr id="6" name="5 Datos"/>
          <p:cNvSpPr/>
          <p:nvPr/>
        </p:nvSpPr>
        <p:spPr>
          <a:xfrm>
            <a:off x="5316697" y="1888201"/>
            <a:ext cx="2711687" cy="4100442"/>
          </a:xfrm>
          <a:prstGeom prst="flowChartInputOutpu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err="1" smtClean="0">
                <a:solidFill>
                  <a:schemeClr val="tx1"/>
                </a:solidFill>
                <a:latin typeface="Arial" panose="020B0604020202020204" pitchFamily="34" charset="0"/>
                <a:cs typeface="Arial" panose="020B0604020202020204" pitchFamily="34" charset="0"/>
              </a:rPr>
              <a:t>Type</a:t>
            </a:r>
            <a:r>
              <a:rPr lang="es-EC" sz="2000" b="1" dirty="0" smtClean="0">
                <a:solidFill>
                  <a:schemeClr val="tx1"/>
                </a:solidFill>
                <a:latin typeface="Arial" panose="020B0604020202020204" pitchFamily="34" charset="0"/>
                <a:cs typeface="Arial" panose="020B0604020202020204" pitchFamily="34" charset="0"/>
              </a:rPr>
              <a:t> </a:t>
            </a:r>
            <a:r>
              <a:rPr lang="es-EC" sz="2000" b="1" dirty="0">
                <a:solidFill>
                  <a:schemeClr val="tx1"/>
                </a:solidFill>
                <a:latin typeface="Arial" panose="020B0604020202020204" pitchFamily="34" charset="0"/>
                <a:cs typeface="Arial" panose="020B0604020202020204" pitchFamily="34" charset="0"/>
              </a:rPr>
              <a:t>of </a:t>
            </a:r>
            <a:r>
              <a:rPr lang="es-EC" sz="2000" b="1" dirty="0" err="1" smtClean="0">
                <a:solidFill>
                  <a:schemeClr val="tx1"/>
                </a:solidFill>
                <a:latin typeface="Arial" panose="020B0604020202020204" pitchFamily="34" charset="0"/>
                <a:cs typeface="Arial" panose="020B0604020202020204" pitchFamily="34" charset="0"/>
              </a:rPr>
              <a:t>Research</a:t>
            </a:r>
            <a:endParaRPr lang="es-EC" sz="2000" b="1" dirty="0" smtClean="0">
              <a:solidFill>
                <a:schemeClr val="tx1"/>
              </a:solidFill>
              <a:latin typeface="Arial" panose="020B0604020202020204" pitchFamily="34" charset="0"/>
              <a:cs typeface="Arial" panose="020B0604020202020204" pitchFamily="34" charset="0"/>
            </a:endParaRPr>
          </a:p>
          <a:p>
            <a:pPr algn="ctr"/>
            <a:endParaRPr lang="es-EC" sz="2000" b="1" dirty="0">
              <a:solidFill>
                <a:schemeClr val="tx1"/>
              </a:solidFill>
              <a:latin typeface="Arial" panose="020B0604020202020204" pitchFamily="34" charset="0"/>
              <a:cs typeface="Arial" panose="020B0604020202020204" pitchFamily="34" charset="0"/>
            </a:endParaRPr>
          </a:p>
          <a:p>
            <a:pPr algn="ctr"/>
            <a:endParaRPr lang="es-EC" sz="2000" b="1" dirty="0" smtClean="0">
              <a:solidFill>
                <a:schemeClr val="tx1"/>
              </a:solidFill>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ü"/>
            </a:pPr>
            <a:r>
              <a:rPr lang="es-EC" sz="1600" b="1" dirty="0" err="1" smtClean="0">
                <a:solidFill>
                  <a:srgbClr val="AA162F"/>
                </a:solidFill>
                <a:latin typeface="Arial" panose="020B0604020202020204" pitchFamily="34" charset="0"/>
                <a:cs typeface="Arial" panose="020B0604020202020204" pitchFamily="34" charset="0"/>
              </a:rPr>
              <a:t>Descriptive</a:t>
            </a:r>
            <a:endParaRPr lang="es-EC" sz="1600" b="1" dirty="0">
              <a:solidFill>
                <a:srgbClr val="AA162F"/>
              </a:solidFill>
              <a:latin typeface="Arial" panose="020B0604020202020204" pitchFamily="34" charset="0"/>
              <a:cs typeface="Arial" panose="020B0604020202020204" pitchFamily="34" charset="0"/>
            </a:endParaRPr>
          </a:p>
          <a:p>
            <a:pPr algn="ctr"/>
            <a:endParaRPr lang="es-EC" sz="2000" b="1" dirty="0" smtClean="0">
              <a:solidFill>
                <a:schemeClr val="tx1"/>
              </a:solidFill>
              <a:latin typeface="Arial" panose="020B0604020202020204" pitchFamily="34" charset="0"/>
              <a:cs typeface="Arial" panose="020B0604020202020204" pitchFamily="34" charset="0"/>
            </a:endParaRPr>
          </a:p>
          <a:p>
            <a:pPr algn="ctr"/>
            <a:endParaRPr lang="es-EC" sz="2000" b="1" dirty="0">
              <a:solidFill>
                <a:schemeClr val="tx1"/>
              </a:solidFill>
              <a:latin typeface="Arial" panose="020B0604020202020204" pitchFamily="34" charset="0"/>
              <a:cs typeface="Arial" panose="020B0604020202020204" pitchFamily="34" charset="0"/>
            </a:endParaRPr>
          </a:p>
          <a:p>
            <a:pPr algn="ctr"/>
            <a:endParaRPr lang="es-EC" sz="2000" b="1" dirty="0">
              <a:solidFill>
                <a:schemeClr val="tx1"/>
              </a:solidFill>
              <a:latin typeface="Arial" panose="020B0604020202020204" pitchFamily="34" charset="0"/>
              <a:cs typeface="Arial" panose="020B0604020202020204" pitchFamily="34" charset="0"/>
            </a:endParaRPr>
          </a:p>
        </p:txBody>
      </p:sp>
      <p:sp>
        <p:nvSpPr>
          <p:cNvPr id="7" name="6 Rectángulo"/>
          <p:cNvSpPr/>
          <p:nvPr/>
        </p:nvSpPr>
        <p:spPr>
          <a:xfrm>
            <a:off x="621991" y="3573016"/>
            <a:ext cx="1800200" cy="1675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ü"/>
            </a:pPr>
            <a:r>
              <a:rPr lang="en-US" sz="1600" b="1" dirty="0">
                <a:solidFill>
                  <a:srgbClr val="AA162F"/>
                </a:solidFill>
                <a:latin typeface="Arial" panose="020B0604020202020204" pitchFamily="34" charset="0"/>
                <a:cs typeface="Arial" panose="020B0604020202020204" pitchFamily="34" charset="0"/>
              </a:rPr>
              <a:t>Quasi-experimental</a:t>
            </a:r>
            <a:endParaRPr lang="es-EC" sz="1600" b="1" dirty="0">
              <a:solidFill>
                <a:srgbClr val="AA162F"/>
              </a:solidFill>
              <a:latin typeface="Arial" panose="020B0604020202020204" pitchFamily="34" charset="0"/>
              <a:cs typeface="Arial" panose="020B0604020202020204" pitchFamily="34" charset="0"/>
            </a:endParaRPr>
          </a:p>
          <a:p>
            <a:r>
              <a:rPr lang="es-EC" dirty="0"/>
              <a:t> </a:t>
            </a:r>
          </a:p>
          <a:p>
            <a:pPr algn="ctr"/>
            <a:endParaRPr lang="es-EC" dirty="0"/>
          </a:p>
        </p:txBody>
      </p:sp>
    </p:spTree>
    <p:extLst>
      <p:ext uri="{BB962C8B-B14F-4D97-AF65-F5344CB8AC3E}">
        <p14:creationId xmlns:p14="http://schemas.microsoft.com/office/powerpoint/2010/main" val="703377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239000" cy="1274400"/>
          </a:xfrm>
        </p:spPr>
        <p:txBody>
          <a:bodyPr>
            <a:noAutofit/>
          </a:bodyPr>
          <a:lstStyle/>
          <a:p>
            <a:pPr algn="ctr"/>
            <a:r>
              <a:rPr lang="es-EC" sz="4000" u="sng" dirty="0" err="1" smtClean="0"/>
              <a:t>Population</a:t>
            </a:r>
            <a:r>
              <a:rPr lang="es-EC" sz="4000" u="sng" dirty="0" smtClean="0"/>
              <a:t> </a:t>
            </a:r>
            <a:r>
              <a:rPr lang="es-EC" sz="4000" u="sng" dirty="0" err="1" smtClean="0"/>
              <a:t>size</a:t>
            </a:r>
            <a:r>
              <a:rPr lang="es-EC" sz="4000" u="sng" dirty="0" smtClean="0"/>
              <a:t> and </a:t>
            </a:r>
            <a:r>
              <a:rPr lang="es-EC" sz="4000" u="sng" dirty="0" err="1" smtClean="0"/>
              <a:t>sample</a:t>
            </a:r>
            <a:endParaRPr lang="es-EC" sz="4000" u="sng" dirty="0"/>
          </a:p>
        </p:txBody>
      </p:sp>
      <p:sp>
        <p:nvSpPr>
          <p:cNvPr id="3" name="2 Marcador de contenido"/>
          <p:cNvSpPr>
            <a:spLocks noGrp="1"/>
          </p:cNvSpPr>
          <p:nvPr>
            <p:ph idx="1"/>
          </p:nvPr>
        </p:nvSpPr>
        <p:spPr>
          <a:xfrm>
            <a:off x="107504" y="1609416"/>
            <a:ext cx="7920880" cy="5131952"/>
          </a:xfrm>
        </p:spPr>
        <p:txBody>
          <a:bodyPr/>
          <a:lstStyle/>
          <a:p>
            <a:pPr marL="0" indent="0">
              <a:buNone/>
            </a:pPr>
            <a:endParaRPr lang="es-EC" dirty="0"/>
          </a:p>
        </p:txBody>
      </p:sp>
      <p:cxnSp>
        <p:nvCxnSpPr>
          <p:cNvPr id="5" name="4 Conector recto"/>
          <p:cNvCxnSpPr/>
          <p:nvPr/>
        </p:nvCxnSpPr>
        <p:spPr>
          <a:xfrm>
            <a:off x="467544" y="1628800"/>
            <a:ext cx="7200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467544" y="1628800"/>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994880" y="1625703"/>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2504861" y="1628800"/>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5662527" y="1639264"/>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7668344" y="1639264"/>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179512" y="2195319"/>
            <a:ext cx="1512168" cy="8536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err="1" smtClean="0">
                <a:solidFill>
                  <a:schemeClr val="tx1"/>
                </a:solidFill>
                <a:latin typeface="Arial" panose="020B0604020202020204" pitchFamily="34" charset="0"/>
                <a:cs typeface="Arial" panose="020B0604020202020204" pitchFamily="34" charset="0"/>
              </a:rPr>
              <a:t>Population</a:t>
            </a:r>
            <a:endParaRPr lang="es-EC" sz="1400" b="1" dirty="0">
              <a:solidFill>
                <a:schemeClr val="tx1"/>
              </a:solidFill>
              <a:latin typeface="Arial" panose="020B0604020202020204" pitchFamily="34" charset="0"/>
              <a:cs typeface="Arial" panose="020B0604020202020204" pitchFamily="34" charset="0"/>
            </a:endParaRPr>
          </a:p>
        </p:txBody>
      </p:sp>
      <p:sp>
        <p:nvSpPr>
          <p:cNvPr id="15" name="14 Rectángulo redondeado"/>
          <p:cNvSpPr/>
          <p:nvPr/>
        </p:nvSpPr>
        <p:spPr>
          <a:xfrm>
            <a:off x="3365866" y="2185090"/>
            <a:ext cx="1404156" cy="8536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Field </a:t>
            </a:r>
            <a:r>
              <a:rPr lang="es-ES" sz="1400" b="1" dirty="0" err="1">
                <a:solidFill>
                  <a:schemeClr val="tx1"/>
                </a:solidFill>
                <a:latin typeface="Arial" panose="020B0604020202020204" pitchFamily="34" charset="0"/>
                <a:cs typeface="Arial" panose="020B0604020202020204" pitchFamily="34" charset="0"/>
              </a:rPr>
              <a:t>work</a:t>
            </a:r>
            <a:endParaRPr lang="es-EC" sz="1400" b="1" dirty="0">
              <a:solidFill>
                <a:schemeClr val="tx1"/>
              </a:solidFill>
              <a:latin typeface="Arial" panose="020B0604020202020204" pitchFamily="34" charset="0"/>
              <a:cs typeface="Arial" panose="020B0604020202020204" pitchFamily="34" charset="0"/>
            </a:endParaRPr>
          </a:p>
        </p:txBody>
      </p:sp>
      <p:sp>
        <p:nvSpPr>
          <p:cNvPr id="16" name="15 Rectángulo redondeado"/>
          <p:cNvSpPr/>
          <p:nvPr/>
        </p:nvSpPr>
        <p:spPr>
          <a:xfrm>
            <a:off x="4932040" y="2195319"/>
            <a:ext cx="1440160" cy="8536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Instruments </a:t>
            </a:r>
            <a:r>
              <a:rPr lang="es-ES" sz="1400" b="1" dirty="0" err="1">
                <a:solidFill>
                  <a:schemeClr val="tx1"/>
                </a:solidFill>
                <a:latin typeface="Arial" panose="020B0604020202020204" pitchFamily="34" charset="0"/>
                <a:cs typeface="Arial" panose="020B0604020202020204" pitchFamily="34" charset="0"/>
              </a:rPr>
              <a:t>for</a:t>
            </a:r>
            <a:r>
              <a:rPr lang="es-ES" sz="1400" b="1" dirty="0">
                <a:solidFill>
                  <a:schemeClr val="tx1"/>
                </a:solidFill>
                <a:latin typeface="Arial" panose="020B0604020202020204" pitchFamily="34" charset="0"/>
                <a:cs typeface="Arial" panose="020B0604020202020204" pitchFamily="34" charset="0"/>
              </a:rPr>
              <a:t> data </a:t>
            </a:r>
            <a:r>
              <a:rPr lang="es-ES" sz="1400" b="1" dirty="0" err="1">
                <a:solidFill>
                  <a:schemeClr val="tx1"/>
                </a:solidFill>
                <a:latin typeface="Arial" panose="020B0604020202020204" pitchFamily="34" charset="0"/>
                <a:cs typeface="Arial" panose="020B0604020202020204" pitchFamily="34" charset="0"/>
              </a:rPr>
              <a:t>collection</a:t>
            </a:r>
            <a:endParaRPr lang="es-EC" sz="1400" b="1" dirty="0">
              <a:solidFill>
                <a:schemeClr val="tx1"/>
              </a:solidFill>
              <a:latin typeface="Arial" panose="020B0604020202020204" pitchFamily="34" charset="0"/>
              <a:cs typeface="Arial" panose="020B0604020202020204" pitchFamily="34" charset="0"/>
            </a:endParaRPr>
          </a:p>
        </p:txBody>
      </p:sp>
      <p:sp>
        <p:nvSpPr>
          <p:cNvPr id="17" name="16 Rectángulo redondeado"/>
          <p:cNvSpPr/>
          <p:nvPr/>
        </p:nvSpPr>
        <p:spPr>
          <a:xfrm>
            <a:off x="6516216" y="2195319"/>
            <a:ext cx="1512168" cy="8536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1400" b="1" dirty="0" smtClean="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marL="0" lvl="1" algn="ctr"/>
            <a:r>
              <a:rPr lang="en-US" sz="1400" b="1" dirty="0" smtClean="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Data </a:t>
            </a:r>
            <a:r>
              <a:rPr lang="en-US" sz="1400" b="1" dirty="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Processing and analysis</a:t>
            </a:r>
            <a:endParaRPr lang="es-EC" sz="1400" b="1" dirty="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algn="ctr"/>
            <a:endParaRPr lang="es-EC" dirty="0"/>
          </a:p>
        </p:txBody>
      </p:sp>
      <p:sp>
        <p:nvSpPr>
          <p:cNvPr id="18" name="17 Rectángulo redondeado"/>
          <p:cNvSpPr/>
          <p:nvPr/>
        </p:nvSpPr>
        <p:spPr>
          <a:xfrm>
            <a:off x="1835696" y="2185090"/>
            <a:ext cx="1385784" cy="8536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b="1" dirty="0" smtClean="0">
              <a:solidFill>
                <a:schemeClr val="tx1"/>
              </a:solidFill>
              <a:latin typeface="Arial" panose="020B0604020202020204" pitchFamily="34" charset="0"/>
              <a:cs typeface="Arial" panose="020B0604020202020204" pitchFamily="34" charset="0"/>
            </a:endParaRPr>
          </a:p>
          <a:p>
            <a:pPr lvl="0" algn="ctr"/>
            <a:r>
              <a:rPr lang="en-US" sz="1400" b="1" dirty="0" smtClean="0">
                <a:solidFill>
                  <a:schemeClr val="tx1"/>
                </a:solidFill>
                <a:latin typeface="Arial" panose="020B0604020202020204" pitchFamily="34" charset="0"/>
                <a:cs typeface="Arial" panose="020B0604020202020204" pitchFamily="34" charset="0"/>
              </a:rPr>
              <a:t>Sample</a:t>
            </a: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cxnSp>
        <p:nvCxnSpPr>
          <p:cNvPr id="26" name="25 Conector curvado"/>
          <p:cNvCxnSpPr/>
          <p:nvPr/>
        </p:nvCxnSpPr>
        <p:spPr>
          <a:xfrm rot="5400000">
            <a:off x="709567" y="3184970"/>
            <a:ext cx="452057" cy="180020"/>
          </a:xfrm>
          <a:prstGeom prst="curvedConnector3">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curvado"/>
          <p:cNvCxnSpPr/>
          <p:nvPr/>
        </p:nvCxnSpPr>
        <p:spPr>
          <a:xfrm rot="5400000">
            <a:off x="2188822" y="3174741"/>
            <a:ext cx="452057" cy="180020"/>
          </a:xfrm>
          <a:prstGeom prst="curvedConnector3">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curvado"/>
          <p:cNvCxnSpPr/>
          <p:nvPr/>
        </p:nvCxnSpPr>
        <p:spPr>
          <a:xfrm rot="5400000">
            <a:off x="3678841" y="3174741"/>
            <a:ext cx="452057" cy="180020"/>
          </a:xfrm>
          <a:prstGeom prst="curvedConnector3">
            <a:avLst>
              <a:gd name="adj1" fmla="val 43870"/>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curvado"/>
          <p:cNvCxnSpPr/>
          <p:nvPr/>
        </p:nvCxnSpPr>
        <p:spPr>
          <a:xfrm rot="5400000">
            <a:off x="6956262" y="3174741"/>
            <a:ext cx="452057" cy="180020"/>
          </a:xfrm>
          <a:prstGeom prst="curvedConnector3">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curvado"/>
          <p:cNvCxnSpPr/>
          <p:nvPr/>
        </p:nvCxnSpPr>
        <p:spPr>
          <a:xfrm rot="5400000">
            <a:off x="5346489" y="3190113"/>
            <a:ext cx="452057" cy="180020"/>
          </a:xfrm>
          <a:prstGeom prst="curvedConnector3">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179512" y="3645024"/>
            <a:ext cx="1296144" cy="3113112"/>
          </a:xfrm>
          <a:prstGeom prst="rect">
            <a:avLst/>
          </a:prstGeom>
          <a:solidFill>
            <a:srgbClr val="04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err="1">
                <a:solidFill>
                  <a:schemeClr val="tx1"/>
                </a:solidFill>
                <a:latin typeface="Arial" panose="020B0604020202020204" pitchFamily="34" charset="0"/>
                <a:cs typeface="Arial" panose="020B0604020202020204" pitchFamily="34" charset="0"/>
              </a:rPr>
              <a:t>Preparatory</a:t>
            </a:r>
            <a:r>
              <a:rPr lang="es-EC" sz="1400" b="1" dirty="0">
                <a:solidFill>
                  <a:schemeClr val="tx1"/>
                </a:solidFill>
                <a:latin typeface="Arial" panose="020B0604020202020204" pitchFamily="34" charset="0"/>
                <a:cs typeface="Arial" panose="020B0604020202020204" pitchFamily="34" charset="0"/>
              </a:rPr>
              <a:t> </a:t>
            </a:r>
            <a:r>
              <a:rPr lang="es-EC" sz="1400" b="1" dirty="0" err="1">
                <a:solidFill>
                  <a:schemeClr val="tx1"/>
                </a:solidFill>
                <a:latin typeface="Arial" panose="020B0604020202020204" pitchFamily="34" charset="0"/>
                <a:cs typeface="Arial" panose="020B0604020202020204" pitchFamily="34" charset="0"/>
              </a:rPr>
              <a:t>students</a:t>
            </a:r>
            <a:r>
              <a:rPr lang="es-EC" sz="1400" b="1" dirty="0">
                <a:solidFill>
                  <a:schemeClr val="tx1"/>
                </a:solidFill>
                <a:latin typeface="Arial" panose="020B0604020202020204" pitchFamily="34" charset="0"/>
                <a:cs typeface="Arial" panose="020B0604020202020204" pitchFamily="34" charset="0"/>
              </a:rPr>
              <a:t> </a:t>
            </a:r>
            <a:r>
              <a:rPr lang="es-EC" sz="1400" b="1" dirty="0" err="1" smtClean="0">
                <a:solidFill>
                  <a:schemeClr val="tx1"/>
                </a:solidFill>
                <a:latin typeface="Arial" panose="020B0604020202020204" pitchFamily="34" charset="0"/>
                <a:cs typeface="Arial" panose="020B0604020202020204" pitchFamily="34" charset="0"/>
              </a:rPr>
              <a:t>level</a:t>
            </a:r>
            <a:r>
              <a:rPr lang="es-EC" sz="1400" b="1" dirty="0" smtClean="0">
                <a:solidFill>
                  <a:schemeClr val="tx1"/>
                </a:solidFill>
                <a:latin typeface="Arial" panose="020B0604020202020204" pitchFamily="34" charset="0"/>
                <a:cs typeface="Arial" panose="020B0604020202020204" pitchFamily="34" charset="0"/>
              </a:rPr>
              <a:t>.</a:t>
            </a:r>
            <a:endParaRPr lang="es-EC" sz="1400" b="1" dirty="0">
              <a:solidFill>
                <a:schemeClr val="tx1"/>
              </a:solidFill>
              <a:latin typeface="Arial" panose="020B0604020202020204" pitchFamily="34" charset="0"/>
              <a:cs typeface="Arial" panose="020B0604020202020204" pitchFamily="34" charset="0"/>
            </a:endParaRPr>
          </a:p>
          <a:p>
            <a:pPr algn="ctr"/>
            <a:endParaRPr lang="es-EC" sz="1400" b="1" dirty="0">
              <a:solidFill>
                <a:schemeClr val="tx1"/>
              </a:solidFill>
              <a:latin typeface="Arial" panose="020B0604020202020204" pitchFamily="34" charset="0"/>
              <a:cs typeface="Arial" panose="020B0604020202020204" pitchFamily="34" charset="0"/>
            </a:endParaRPr>
          </a:p>
          <a:p>
            <a:pPr algn="ctr"/>
            <a:r>
              <a:rPr lang="es-EC" sz="1400" b="1" dirty="0" err="1">
                <a:solidFill>
                  <a:schemeClr val="tx1"/>
                </a:solidFill>
                <a:latin typeface="Arial" panose="020B0604020202020204" pitchFamily="34" charset="0"/>
                <a:cs typeface="Arial" panose="020B0604020202020204" pitchFamily="34" charset="0"/>
              </a:rPr>
              <a:t>Two</a:t>
            </a:r>
            <a:r>
              <a:rPr lang="es-EC" sz="1400" b="1" dirty="0">
                <a:solidFill>
                  <a:schemeClr val="tx1"/>
                </a:solidFill>
                <a:latin typeface="Arial" panose="020B0604020202020204" pitchFamily="34" charset="0"/>
                <a:cs typeface="Arial" panose="020B0604020202020204" pitchFamily="34" charset="0"/>
              </a:rPr>
              <a:t> </a:t>
            </a:r>
            <a:r>
              <a:rPr lang="es-EC" sz="1400" b="1" dirty="0" err="1" smtClean="0">
                <a:solidFill>
                  <a:schemeClr val="tx1"/>
                </a:solidFill>
                <a:latin typeface="Arial" panose="020B0604020202020204" pitchFamily="34" charset="0"/>
                <a:cs typeface="Arial" panose="020B0604020202020204" pitchFamily="34" charset="0"/>
              </a:rPr>
              <a:t>sections</a:t>
            </a:r>
            <a:r>
              <a:rPr lang="es-EC" sz="1400" b="1" dirty="0" smtClean="0">
                <a:solidFill>
                  <a:schemeClr val="tx1"/>
                </a:solidFill>
                <a:latin typeface="Arial" panose="020B0604020202020204" pitchFamily="34" charset="0"/>
                <a:cs typeface="Arial" panose="020B0604020202020204" pitchFamily="34" charset="0"/>
              </a:rPr>
              <a:t>: </a:t>
            </a:r>
            <a:r>
              <a:rPr lang="es-EC" sz="1400" b="1" dirty="0" err="1" smtClean="0">
                <a:solidFill>
                  <a:schemeClr val="tx1"/>
                </a:solidFill>
                <a:latin typeface="Arial" panose="020B0604020202020204" pitchFamily="34" charset="0"/>
                <a:cs typeface="Arial" panose="020B0604020202020204" pitchFamily="34" charset="0"/>
              </a:rPr>
              <a:t>Preschool</a:t>
            </a:r>
            <a:endParaRPr lang="es-EC" sz="1400" b="1" dirty="0" smtClean="0">
              <a:solidFill>
                <a:schemeClr val="tx1"/>
              </a:solidFill>
              <a:latin typeface="Arial" panose="020B0604020202020204" pitchFamily="34" charset="0"/>
              <a:cs typeface="Arial" panose="020B0604020202020204" pitchFamily="34" charset="0"/>
            </a:endParaRPr>
          </a:p>
          <a:p>
            <a:pPr algn="ctr"/>
            <a:endParaRPr lang="es-EC"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T</a:t>
            </a:r>
            <a:r>
              <a:rPr lang="en-US" sz="1400" b="1" dirty="0" smtClean="0">
                <a:solidFill>
                  <a:schemeClr val="tx1"/>
                </a:solidFill>
                <a:latin typeface="Arial" panose="020B0604020202020204" pitchFamily="34" charset="0"/>
                <a:cs typeface="Arial" panose="020B0604020202020204" pitchFamily="34" charset="0"/>
              </a:rPr>
              <a:t>otal </a:t>
            </a:r>
            <a:r>
              <a:rPr lang="en-US" sz="1400" b="1" dirty="0">
                <a:solidFill>
                  <a:schemeClr val="tx1"/>
                </a:solidFill>
                <a:latin typeface="Arial" panose="020B0604020202020204" pitchFamily="34" charset="0"/>
                <a:cs typeface="Arial" panose="020B0604020202020204" pitchFamily="34" charset="0"/>
              </a:rPr>
              <a:t>of 40 children</a:t>
            </a:r>
            <a:r>
              <a:rPr lang="en-US" sz="1400" b="1" dirty="0" smtClean="0">
                <a:solidFill>
                  <a:schemeClr val="tx1"/>
                </a:solidFill>
                <a:latin typeface="Arial" panose="020B0604020202020204" pitchFamily="34" charset="0"/>
                <a:cs typeface="Arial" panose="020B0604020202020204" pitchFamily="34" charset="0"/>
              </a:rPr>
              <a:t>.</a:t>
            </a:r>
          </a:p>
          <a:p>
            <a:pPr algn="ctr"/>
            <a:endParaRPr lang="es-EC" sz="1400" b="1" dirty="0" smtClean="0">
              <a:solidFill>
                <a:schemeClr val="tx1"/>
              </a:solidFill>
              <a:latin typeface="Arial" panose="020B0604020202020204" pitchFamily="34" charset="0"/>
              <a:cs typeface="Arial" panose="020B0604020202020204" pitchFamily="34" charset="0"/>
            </a:endParaRPr>
          </a:p>
          <a:p>
            <a:pPr algn="ctr"/>
            <a:endParaRPr lang="es-EC" sz="1400" b="1" dirty="0">
              <a:solidFill>
                <a:schemeClr val="tx1"/>
              </a:solidFill>
              <a:latin typeface="Arial" panose="020B0604020202020204" pitchFamily="34" charset="0"/>
              <a:cs typeface="Arial" panose="020B0604020202020204" pitchFamily="34" charset="0"/>
            </a:endParaRPr>
          </a:p>
        </p:txBody>
      </p:sp>
      <p:sp>
        <p:nvSpPr>
          <p:cNvPr id="36" name="35 Rectángulo"/>
          <p:cNvSpPr/>
          <p:nvPr/>
        </p:nvSpPr>
        <p:spPr>
          <a:xfrm>
            <a:off x="1630218" y="3645024"/>
            <a:ext cx="1389244" cy="3113112"/>
          </a:xfrm>
          <a:prstGeom prst="rect">
            <a:avLst/>
          </a:prstGeom>
          <a:solidFill>
            <a:srgbClr val="04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r>
              <a:rPr lang="en-US" sz="1600" b="1" dirty="0" smtClean="0">
                <a:solidFill>
                  <a:schemeClr val="tx1"/>
                </a:solidFill>
                <a:latin typeface="Arial" panose="020B0604020202020204" pitchFamily="34" charset="0"/>
                <a:cs typeface="Arial" panose="020B0604020202020204" pitchFamily="34" charset="0"/>
              </a:rPr>
              <a:t>Consists </a:t>
            </a:r>
            <a:r>
              <a:rPr lang="en-US" sz="1600" b="1" dirty="0">
                <a:solidFill>
                  <a:schemeClr val="tx1"/>
                </a:solidFill>
                <a:latin typeface="Arial" panose="020B0604020202020204" pitchFamily="34" charset="0"/>
                <a:cs typeface="Arial" panose="020B0604020202020204" pitchFamily="34" charset="0"/>
              </a:rPr>
              <a:t>of 40 </a:t>
            </a:r>
            <a:r>
              <a:rPr lang="en-US" sz="1600" b="1" dirty="0" smtClean="0">
                <a:solidFill>
                  <a:schemeClr val="tx1"/>
                </a:solidFill>
                <a:latin typeface="Arial" panose="020B0604020202020204" pitchFamily="34" charset="0"/>
                <a:cs typeface="Arial" panose="020B0604020202020204" pitchFamily="34" charset="0"/>
              </a:rPr>
              <a:t>children.</a:t>
            </a:r>
          </a:p>
          <a:p>
            <a:pPr algn="just"/>
            <a:endParaRPr lang="en-US" sz="1600" b="1" dirty="0">
              <a:solidFill>
                <a:schemeClr val="tx1"/>
              </a:solidFill>
              <a:latin typeface="Arial" panose="020B0604020202020204" pitchFamily="34" charset="0"/>
              <a:cs typeface="Arial" panose="020B0604020202020204" pitchFamily="34" charset="0"/>
            </a:endParaRPr>
          </a:p>
          <a:p>
            <a:pPr algn="ctr"/>
            <a:r>
              <a:rPr lang="en-US" sz="1600" b="1" dirty="0" smtClean="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T</a:t>
            </a:r>
            <a:r>
              <a:rPr lang="en-US" sz="1600" b="1" dirty="0" smtClean="0">
                <a:solidFill>
                  <a:schemeClr val="tx1"/>
                </a:solidFill>
                <a:latin typeface="Arial" panose="020B0604020202020204" pitchFamily="34" charset="0"/>
                <a:cs typeface="Arial" panose="020B0604020202020204" pitchFamily="34" charset="0"/>
              </a:rPr>
              <a:t>he </a:t>
            </a:r>
            <a:r>
              <a:rPr lang="en-US" sz="1600" b="1" dirty="0">
                <a:solidFill>
                  <a:schemeClr val="tx1"/>
                </a:solidFill>
                <a:latin typeface="Arial" panose="020B0604020202020204" pitchFamily="34" charset="0"/>
                <a:cs typeface="Arial" panose="020B0604020202020204" pitchFamily="34" charset="0"/>
              </a:rPr>
              <a:t>research </a:t>
            </a:r>
            <a:r>
              <a:rPr lang="en-US" sz="1600" b="1" dirty="0" smtClean="0">
                <a:solidFill>
                  <a:schemeClr val="tx1"/>
                </a:solidFill>
                <a:latin typeface="Arial" panose="020B0604020202020204" pitchFamily="34" charset="0"/>
                <a:cs typeface="Arial" panose="020B0604020202020204" pitchFamily="34" charset="0"/>
              </a:rPr>
              <a:t>was managed </a:t>
            </a:r>
            <a:r>
              <a:rPr lang="en-US" sz="1600" b="1" dirty="0">
                <a:solidFill>
                  <a:schemeClr val="tx1"/>
                </a:solidFill>
                <a:latin typeface="Arial" panose="020B0604020202020204" pitchFamily="34" charset="0"/>
                <a:cs typeface="Arial" panose="020B0604020202020204" pitchFamily="34" charset="0"/>
              </a:rPr>
              <a:t>with the       entire population</a:t>
            </a:r>
            <a:r>
              <a:rPr lang="en-US" sz="1600" dirty="0">
                <a:solidFill>
                  <a:schemeClr val="tx1"/>
                </a:solidFill>
              </a:rPr>
              <a:t>.</a:t>
            </a:r>
            <a:endParaRPr lang="es-EC" sz="1600" dirty="0">
              <a:solidFill>
                <a:schemeClr val="tx1"/>
              </a:solidFill>
            </a:endParaRPr>
          </a:p>
          <a:p>
            <a:pPr algn="ctr"/>
            <a:endParaRPr lang="es-EC" dirty="0"/>
          </a:p>
        </p:txBody>
      </p:sp>
      <p:sp>
        <p:nvSpPr>
          <p:cNvPr id="37" name="36 Rectángulo"/>
          <p:cNvSpPr/>
          <p:nvPr/>
        </p:nvSpPr>
        <p:spPr>
          <a:xfrm>
            <a:off x="3221479" y="3645024"/>
            <a:ext cx="1439473" cy="3113112"/>
          </a:xfrm>
          <a:prstGeom prst="rect">
            <a:avLst/>
          </a:prstGeom>
          <a:solidFill>
            <a:srgbClr val="04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r>
              <a:rPr lang="en-US" sz="1600" b="1" dirty="0" smtClean="0">
                <a:solidFill>
                  <a:schemeClr val="tx1"/>
                </a:solidFill>
                <a:latin typeface="Arial" panose="020B0604020202020204" pitchFamily="34" charset="0"/>
                <a:cs typeface="Arial" panose="020B0604020202020204" pitchFamily="34" charset="0"/>
              </a:rPr>
              <a:t>Preparatory </a:t>
            </a:r>
            <a:r>
              <a:rPr lang="en-US" sz="1600" b="1" dirty="0">
                <a:solidFill>
                  <a:schemeClr val="tx1"/>
                </a:solidFill>
                <a:latin typeface="Arial" panose="020B0604020202020204" pitchFamily="34" charset="0"/>
                <a:cs typeface="Arial" panose="020B0604020202020204" pitchFamily="34" charset="0"/>
              </a:rPr>
              <a:t>Level for the first basic year </a:t>
            </a:r>
            <a:r>
              <a:rPr lang="en-US" sz="1600" b="1" dirty="0" smtClean="0">
                <a:solidFill>
                  <a:schemeClr val="tx1"/>
                </a:solidFill>
                <a:latin typeface="Arial" panose="020B0604020202020204" pitchFamily="34" charset="0"/>
                <a:cs typeface="Arial" panose="020B0604020202020204" pitchFamily="34" charset="0"/>
              </a:rPr>
              <a:t>education.</a:t>
            </a:r>
          </a:p>
          <a:p>
            <a:pPr algn="ctr"/>
            <a:r>
              <a:rPr lang="en-US" sz="1600" b="1" dirty="0" smtClean="0">
                <a:solidFill>
                  <a:schemeClr val="tx1"/>
                </a:solidFill>
                <a:latin typeface="Arial" panose="020B0604020202020204" pitchFamily="34" charset="0"/>
                <a:cs typeface="Arial" panose="020B0604020202020204" pitchFamily="34" charset="0"/>
              </a:rPr>
              <a:t> </a:t>
            </a:r>
          </a:p>
          <a:p>
            <a:pPr algn="ctr"/>
            <a:endParaRPr lang="en-US" sz="1600" b="1" dirty="0">
              <a:solidFill>
                <a:schemeClr val="tx1"/>
              </a:solidFill>
              <a:latin typeface="Arial" panose="020B0604020202020204" pitchFamily="34" charset="0"/>
              <a:cs typeface="Arial" panose="020B0604020202020204" pitchFamily="34" charset="0"/>
            </a:endParaRPr>
          </a:p>
          <a:p>
            <a:pPr algn="ctr"/>
            <a:r>
              <a:rPr lang="en-US" sz="1600" b="1" dirty="0">
                <a:solidFill>
                  <a:schemeClr val="tx1"/>
                </a:solidFill>
                <a:latin typeface="Arial" panose="020B0604020202020204" pitchFamily="34" charset="0"/>
                <a:cs typeface="Arial" panose="020B0604020202020204" pitchFamily="34" charset="0"/>
              </a:rPr>
              <a:t>S</a:t>
            </a:r>
            <a:r>
              <a:rPr lang="en-US" sz="1600" b="1" dirty="0" smtClean="0">
                <a:solidFill>
                  <a:schemeClr val="tx1"/>
                </a:solidFill>
                <a:latin typeface="Arial" panose="020B0604020202020204" pitchFamily="34" charset="0"/>
                <a:cs typeface="Arial" panose="020B0604020202020204" pitchFamily="34" charset="0"/>
              </a:rPr>
              <a:t>ections “A” </a:t>
            </a:r>
            <a:r>
              <a:rPr lang="en-US" sz="1600" b="1" dirty="0">
                <a:solidFill>
                  <a:schemeClr val="tx1"/>
                </a:solidFill>
                <a:latin typeface="Arial" panose="020B0604020202020204" pitchFamily="34" charset="0"/>
                <a:cs typeface="Arial" panose="020B0604020202020204" pitchFamily="34" charset="0"/>
              </a:rPr>
              <a:t>and </a:t>
            </a:r>
            <a:r>
              <a:rPr lang="en-US" sz="1600" b="1" dirty="0" smtClean="0">
                <a:solidFill>
                  <a:schemeClr val="tx1"/>
                </a:solidFill>
                <a:latin typeface="Arial" panose="020B0604020202020204" pitchFamily="34" charset="0"/>
                <a:cs typeface="Arial" panose="020B0604020202020204" pitchFamily="34" charset="0"/>
              </a:rPr>
              <a:t>“B”</a:t>
            </a:r>
          </a:p>
          <a:p>
            <a:pPr algn="ctr"/>
            <a:endParaRPr lang="en-US" sz="1600" b="1" dirty="0">
              <a:solidFill>
                <a:schemeClr val="tx1"/>
              </a:solidFill>
              <a:latin typeface="Arial" panose="020B0604020202020204" pitchFamily="34" charset="0"/>
              <a:cs typeface="Arial" panose="020B0604020202020204" pitchFamily="34" charset="0"/>
            </a:endParaRPr>
          </a:p>
          <a:p>
            <a:pPr algn="ctr"/>
            <a:endParaRPr lang="es-EC" sz="1600" b="1" dirty="0">
              <a:solidFill>
                <a:schemeClr val="tx1"/>
              </a:solidFill>
              <a:latin typeface="Arial" panose="020B0604020202020204" pitchFamily="34" charset="0"/>
              <a:cs typeface="Arial" panose="020B0604020202020204" pitchFamily="34" charset="0"/>
            </a:endParaRPr>
          </a:p>
        </p:txBody>
      </p:sp>
      <p:sp>
        <p:nvSpPr>
          <p:cNvPr id="38" name="37 Rectángulo"/>
          <p:cNvSpPr/>
          <p:nvPr/>
        </p:nvSpPr>
        <p:spPr>
          <a:xfrm>
            <a:off x="4788023" y="3645024"/>
            <a:ext cx="1584177" cy="3113112"/>
          </a:xfrm>
          <a:prstGeom prst="rect">
            <a:avLst/>
          </a:prstGeom>
          <a:solidFill>
            <a:srgbClr val="04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endParaRPr lang="en-US" sz="1600" b="1" dirty="0" smtClean="0">
              <a:solidFill>
                <a:schemeClr val="tx1"/>
              </a:solidFill>
              <a:latin typeface="Arial" panose="020B0604020202020204" pitchFamily="34" charset="0"/>
              <a:cs typeface="Arial" panose="020B0604020202020204" pitchFamily="34" charset="0"/>
            </a:endParaRPr>
          </a:p>
          <a:p>
            <a:pPr algn="ctr"/>
            <a:r>
              <a:rPr lang="en-US" sz="1600" b="1" dirty="0" smtClean="0">
                <a:solidFill>
                  <a:schemeClr val="tx1"/>
                </a:solidFill>
                <a:latin typeface="Arial" panose="020B0604020202020204" pitchFamily="34" charset="0"/>
                <a:cs typeface="Arial" panose="020B0604020202020204" pitchFamily="34" charset="0"/>
              </a:rPr>
              <a:t>The </a:t>
            </a:r>
            <a:r>
              <a:rPr lang="en-US" sz="1600" b="1" dirty="0">
                <a:solidFill>
                  <a:schemeClr val="tx1"/>
                </a:solidFill>
                <a:latin typeface="Arial" panose="020B0604020202020204" pitchFamily="34" charset="0"/>
                <a:cs typeface="Arial" panose="020B0604020202020204" pitchFamily="34" charset="0"/>
              </a:rPr>
              <a:t>survey and direct </a:t>
            </a:r>
            <a:r>
              <a:rPr lang="en-US" sz="1600" b="1" dirty="0" smtClean="0">
                <a:solidFill>
                  <a:schemeClr val="tx1"/>
                </a:solidFill>
                <a:latin typeface="Arial" panose="020B0604020202020204" pitchFamily="34" charset="0"/>
                <a:cs typeface="Arial" panose="020B0604020202020204" pitchFamily="34" charset="0"/>
              </a:rPr>
              <a:t>observation:</a:t>
            </a:r>
          </a:p>
          <a:p>
            <a:pPr algn="ctr"/>
            <a:r>
              <a:rPr lang="en-US" sz="1600" b="1" dirty="0" smtClean="0">
                <a:solidFill>
                  <a:schemeClr val="tx1"/>
                </a:solidFill>
                <a:latin typeface="Arial" panose="020B0604020202020204" pitchFamily="34" charset="0"/>
                <a:cs typeface="Arial" panose="020B0604020202020204" pitchFamily="34" charset="0"/>
              </a:rPr>
              <a:t> </a:t>
            </a:r>
          </a:p>
          <a:p>
            <a:pPr algn="ctr"/>
            <a:r>
              <a:rPr lang="en-US" sz="1600" b="1" dirty="0" smtClean="0">
                <a:solidFill>
                  <a:schemeClr val="tx1"/>
                </a:solidFill>
                <a:latin typeface="Arial" panose="020B0604020202020204" pitchFamily="34" charset="0"/>
                <a:cs typeface="Arial" panose="020B0604020202020204" pitchFamily="34" charset="0"/>
              </a:rPr>
              <a:t>Teachers </a:t>
            </a:r>
            <a:r>
              <a:rPr lang="en-US" sz="1600" b="1" dirty="0">
                <a:solidFill>
                  <a:schemeClr val="tx1"/>
                </a:solidFill>
                <a:latin typeface="Arial" panose="020B0604020202020204" pitchFamily="34" charset="0"/>
                <a:cs typeface="Arial" panose="020B0604020202020204" pitchFamily="34" charset="0"/>
              </a:rPr>
              <a:t>and students for gathering </a:t>
            </a:r>
            <a:r>
              <a:rPr lang="en-US" sz="1600" b="1" dirty="0" smtClean="0">
                <a:solidFill>
                  <a:schemeClr val="tx1"/>
                </a:solidFill>
                <a:latin typeface="Arial" panose="020B0604020202020204" pitchFamily="34" charset="0"/>
                <a:cs typeface="Arial" panose="020B0604020202020204" pitchFamily="34" charset="0"/>
              </a:rPr>
              <a:t>information</a:t>
            </a:r>
            <a:r>
              <a:rPr lang="en-US" dirty="0" smtClean="0">
                <a:solidFill>
                  <a:schemeClr val="tx1"/>
                </a:solidFill>
              </a:rPr>
              <a:t>.</a:t>
            </a:r>
          </a:p>
          <a:p>
            <a:pPr algn="ctr"/>
            <a:endParaRPr lang="en-US" dirty="0" smtClean="0">
              <a:solidFill>
                <a:schemeClr val="tx1"/>
              </a:solidFill>
            </a:endParaRPr>
          </a:p>
          <a:p>
            <a:pPr algn="ctr"/>
            <a:r>
              <a:rPr lang="en-US" dirty="0" smtClean="0">
                <a:solidFill>
                  <a:schemeClr val="tx1"/>
                </a:solidFill>
              </a:rPr>
              <a:t>   </a:t>
            </a:r>
            <a:endParaRPr lang="es-EC" dirty="0">
              <a:solidFill>
                <a:schemeClr val="tx1"/>
              </a:solidFill>
            </a:endParaRPr>
          </a:p>
          <a:p>
            <a:pPr algn="ctr"/>
            <a:endParaRPr lang="es-EC" dirty="0"/>
          </a:p>
        </p:txBody>
      </p:sp>
      <p:sp>
        <p:nvSpPr>
          <p:cNvPr id="39" name="38 Rectángulo"/>
          <p:cNvSpPr/>
          <p:nvPr/>
        </p:nvSpPr>
        <p:spPr>
          <a:xfrm>
            <a:off x="6516216" y="3645024"/>
            <a:ext cx="1538630" cy="3113112"/>
          </a:xfrm>
          <a:prstGeom prst="rect">
            <a:avLst/>
          </a:prstGeom>
          <a:solidFill>
            <a:srgbClr val="04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The </a:t>
            </a:r>
            <a:r>
              <a:rPr lang="en-US" sz="1400" b="1" dirty="0">
                <a:solidFill>
                  <a:schemeClr val="tx1"/>
                </a:solidFill>
                <a:latin typeface="Arial" panose="020B0604020202020204" pitchFamily="34" charset="0"/>
                <a:cs typeface="Arial" panose="020B0604020202020204" pitchFamily="34" charset="0"/>
              </a:rPr>
              <a:t>results from the survey, observations and questionnaires </a:t>
            </a:r>
            <a:r>
              <a:rPr lang="en-US" sz="1400" b="1" dirty="0" smtClean="0">
                <a:solidFill>
                  <a:schemeClr val="tx1"/>
                </a:solidFill>
                <a:latin typeface="Arial" panose="020B0604020202020204" pitchFamily="34" charset="0"/>
                <a:cs typeface="Arial" panose="020B0604020202020204" pitchFamily="34" charset="0"/>
              </a:rPr>
              <a:t>was analyzed </a:t>
            </a:r>
            <a:r>
              <a:rPr lang="en-US" sz="1400" b="1" dirty="0">
                <a:solidFill>
                  <a:schemeClr val="tx1"/>
                </a:solidFill>
                <a:latin typeface="Arial" panose="020B0604020202020204" pitchFamily="34" charset="0"/>
                <a:cs typeface="Arial" panose="020B0604020202020204" pitchFamily="34" charset="0"/>
              </a:rPr>
              <a:t>by using descriptive statistics</a:t>
            </a:r>
            <a:r>
              <a:rPr lang="en-US" sz="1400" b="1" dirty="0" smtClean="0">
                <a:solidFill>
                  <a:schemeClr val="tx1"/>
                </a:solidFill>
                <a:latin typeface="Arial" panose="020B0604020202020204" pitchFamily="34" charset="0"/>
                <a:cs typeface="Arial" panose="020B0604020202020204" pitchFamily="34" charset="0"/>
              </a:rPr>
              <a:t>.</a:t>
            </a:r>
          </a:p>
          <a:p>
            <a:pPr algn="ctr"/>
            <a:r>
              <a:rPr lang="en-US" sz="1400" b="1" dirty="0" smtClean="0">
                <a:solidFill>
                  <a:schemeClr val="tx1"/>
                </a:solidFill>
                <a:latin typeface="Arial" panose="020B0604020202020204" pitchFamily="34" charset="0"/>
                <a:cs typeface="Arial" panose="020B0604020202020204" pitchFamily="34" charset="0"/>
              </a:rPr>
              <a:t>  </a:t>
            </a:r>
          </a:p>
          <a:p>
            <a:pPr algn="ct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spTree>
    <p:extLst>
      <p:ext uri="{BB962C8B-B14F-4D97-AF65-F5344CB8AC3E}">
        <p14:creationId xmlns:p14="http://schemas.microsoft.com/office/powerpoint/2010/main" val="3510033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848872" cy="6123080"/>
          </a:xfrm>
        </p:spPr>
        <p:txBody>
          <a:bodyPr/>
          <a:lstStyle/>
          <a:p>
            <a:pPr marL="0" indent="0">
              <a:buNone/>
            </a:pPr>
            <a:endParaRPr lang="es-EC" dirty="0"/>
          </a:p>
        </p:txBody>
      </p:sp>
      <p:sp>
        <p:nvSpPr>
          <p:cNvPr id="4" name="3 Cinta perforada"/>
          <p:cNvSpPr/>
          <p:nvPr/>
        </p:nvSpPr>
        <p:spPr>
          <a:xfrm rot="19902125">
            <a:off x="307380" y="2009172"/>
            <a:ext cx="7798289" cy="2809139"/>
          </a:xfrm>
          <a:prstGeom prst="flowChartPunchedTape">
            <a:avLst/>
          </a:prstGeom>
          <a:solidFill>
            <a:srgbClr val="2BCB46"/>
          </a:solidFill>
          <a:ln>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Rectángulo"/>
          <p:cNvSpPr/>
          <p:nvPr/>
        </p:nvSpPr>
        <p:spPr>
          <a:xfrm rot="19426398">
            <a:off x="-315339" y="2724390"/>
            <a:ext cx="9534136" cy="1200329"/>
          </a:xfrm>
          <a:prstGeom prst="rect">
            <a:avLst/>
          </a:prstGeom>
          <a:noFill/>
        </p:spPr>
        <p:txBody>
          <a:bodyPr wrap="square" lIns="91440" tIns="45720" rIns="91440" bIns="45720">
            <a:spAutoFit/>
          </a:bodyPr>
          <a:lstStyle/>
          <a:p>
            <a:pPr algn="ctr"/>
            <a:r>
              <a:rPr lang="es-E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ANALYSIS AND INTERPRETATION OF RESULTS</a:t>
            </a:r>
            <a:endParaRPr lang="es-EC"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83355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8100392" cy="5589240"/>
          </a:xfrm>
        </p:spPr>
        <p:txBody>
          <a:bodyPr/>
          <a:lstStyle/>
          <a:p>
            <a:pPr marL="0" lvl="0" indent="0">
              <a:buNone/>
            </a:pPr>
            <a:r>
              <a:rPr lang="en-US" sz="2000" b="1" dirty="0" smtClean="0">
                <a:latin typeface="Arial" panose="020B0604020202020204" pitchFamily="34" charset="0"/>
                <a:cs typeface="Arial" panose="020B0604020202020204" pitchFamily="34" charset="0"/>
              </a:rPr>
              <a:t>1. Do </a:t>
            </a:r>
            <a:r>
              <a:rPr lang="en-US" sz="2000" b="1" dirty="0">
                <a:latin typeface="Arial" panose="020B0604020202020204" pitchFamily="34" charset="0"/>
                <a:cs typeface="Arial" panose="020B0604020202020204" pitchFamily="34" charset="0"/>
              </a:rPr>
              <a:t>you think that is important to develop listening skills in children?</a:t>
            </a:r>
            <a:endParaRPr lang="es-EC" sz="2000" dirty="0">
              <a:latin typeface="Arial" panose="020B0604020202020204" pitchFamily="34" charset="0"/>
              <a:cs typeface="Arial" panose="020B0604020202020204" pitchFamily="34" charset="0"/>
            </a:endParaRPr>
          </a:p>
          <a:p>
            <a:pPr marL="0" indent="0">
              <a:buNone/>
            </a:pPr>
            <a:endParaRPr lang="es-EC" dirty="0"/>
          </a:p>
        </p:txBody>
      </p:sp>
      <p:sp>
        <p:nvSpPr>
          <p:cNvPr id="4" name="1 Título"/>
          <p:cNvSpPr>
            <a:spLocks noGrp="1"/>
          </p:cNvSpPr>
          <p:nvPr>
            <p:ph type="title"/>
          </p:nvPr>
        </p:nvSpPr>
        <p:spPr>
          <a:xfrm>
            <a:off x="467544" y="116632"/>
            <a:ext cx="7239000" cy="1143000"/>
          </a:xfrm>
        </p:spPr>
        <p:txBody>
          <a:bodyPr/>
          <a:lstStyle/>
          <a:p>
            <a:pPr lvl="2" algn="ctr" rtl="0">
              <a:spcBef>
                <a:spcPct val="0"/>
              </a:spcBef>
            </a:pPr>
            <a:r>
              <a:rPr lang="en-US" sz="2800" b="1" dirty="0">
                <a:solidFill>
                  <a:srgbClr val="C00000"/>
                </a:solidFill>
                <a:effectLst>
                  <a:glow>
                    <a:srgbClr val="000000"/>
                  </a:glow>
                  <a:outerShdw sx="0" sy="0">
                    <a:srgbClr val="000000"/>
                  </a:outerShdw>
                  <a:reflection stA="0" endPos="0" fadeDir="0" sx="0" sy="0"/>
                </a:effectLst>
              </a:rPr>
              <a:t>Teachers´ Questionnaire </a:t>
            </a:r>
            <a:r>
              <a:rPr lang="en-US" sz="2800" b="1" dirty="0" smtClean="0">
                <a:solidFill>
                  <a:srgbClr val="C00000"/>
                </a:solidFill>
                <a:effectLst>
                  <a:glow>
                    <a:srgbClr val="000000"/>
                  </a:glow>
                  <a:outerShdw sx="0" sy="0">
                    <a:srgbClr val="000000"/>
                  </a:outerShdw>
                  <a:reflection stA="0" endPos="0" fadeDir="0" sx="0" sy="0"/>
                </a:effectLst>
              </a:rPr>
              <a:t/>
            </a:r>
            <a:br>
              <a:rPr lang="en-US" sz="2800" b="1" dirty="0" smtClean="0">
                <a:solidFill>
                  <a:srgbClr val="C00000"/>
                </a:solidFill>
                <a:effectLst>
                  <a:glow>
                    <a:srgbClr val="000000"/>
                  </a:glow>
                  <a:outerShdw sx="0" sy="0">
                    <a:srgbClr val="000000"/>
                  </a:outerShdw>
                  <a:reflection stA="0" endPos="0" fadeDir="0" sx="0" sy="0"/>
                </a:effectLst>
              </a:rPr>
            </a:br>
            <a:r>
              <a:rPr lang="en-US" sz="2800" b="1" dirty="0" smtClean="0">
                <a:solidFill>
                  <a:srgbClr val="C00000"/>
                </a:solidFill>
                <a:effectLst>
                  <a:glow>
                    <a:srgbClr val="000000"/>
                  </a:glow>
                  <a:outerShdw sx="0" sy="0">
                    <a:srgbClr val="000000"/>
                  </a:outerShdw>
                  <a:reflection stA="0" endPos="0" fadeDir="0" sx="0" sy="0"/>
                </a:effectLst>
              </a:rPr>
              <a:t> </a:t>
            </a:r>
            <a:r>
              <a:rPr lang="en-US" sz="2800" b="1" dirty="0">
                <a:solidFill>
                  <a:srgbClr val="C00000"/>
                </a:solidFill>
                <a:effectLst>
                  <a:glow>
                    <a:srgbClr val="000000"/>
                  </a:glow>
                  <a:outerShdw sx="0" sy="0">
                    <a:srgbClr val="000000"/>
                  </a:outerShdw>
                  <a:reflection stA="0" endPos="0" fadeDir="0" sx="0" sy="0"/>
                </a:effectLst>
              </a:rPr>
              <a:t>Preparatory Level Section “A and B”</a:t>
            </a:r>
            <a:r>
              <a:rPr lang="es-EC" b="1" dirty="0">
                <a:effectLst>
                  <a:glow>
                    <a:srgbClr val="000000"/>
                  </a:glow>
                  <a:outerShdw sx="0" sy="0">
                    <a:srgbClr val="000000"/>
                  </a:outerShdw>
                  <a:reflection stA="0" endPos="0" fadeDir="0" sx="0" sy="0"/>
                </a:effectLst>
              </a:rPr>
              <a:t/>
            </a:r>
            <a:br>
              <a:rPr lang="es-EC" b="1" dirty="0">
                <a:effectLst>
                  <a:glow>
                    <a:srgbClr val="000000"/>
                  </a:glow>
                  <a:outerShdw sx="0" sy="0">
                    <a:srgbClr val="000000"/>
                  </a:outerShdw>
                  <a:reflection stA="0" endPos="0" fadeDir="0" sx="0" sy="0"/>
                </a:effectLst>
              </a:rPr>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4170093682"/>
              </p:ext>
            </p:extLst>
          </p:nvPr>
        </p:nvGraphicFramePr>
        <p:xfrm>
          <a:off x="107504" y="2132856"/>
          <a:ext cx="6408712" cy="1368150"/>
        </p:xfrm>
        <a:graphic>
          <a:graphicData uri="http://schemas.openxmlformats.org/drawingml/2006/table">
            <a:tbl>
              <a:tblPr firstRow="1" firstCol="1" bandRow="1">
                <a:tableStyleId>{5C22544A-7EE6-4342-B048-85BDC9FD1C3A}</a:tableStyleId>
              </a:tblPr>
              <a:tblGrid>
                <a:gridCol w="2418722"/>
                <a:gridCol w="2002197"/>
                <a:gridCol w="1987793"/>
              </a:tblGrid>
              <a:tr h="228025">
                <a:tc>
                  <a:txBody>
                    <a:bodyPr/>
                    <a:lstStyle/>
                    <a:p>
                      <a:pPr algn="just">
                        <a:spcAft>
                          <a:spcPts val="0"/>
                        </a:spcAft>
                      </a:pPr>
                      <a:r>
                        <a:rPr lang="en-US" sz="1200" dirty="0">
                          <a:effectLst/>
                          <a:latin typeface="Arial" panose="020B0604020202020204" pitchFamily="34" charset="0"/>
                          <a:cs typeface="Arial" panose="020B0604020202020204" pitchFamily="34" charset="0"/>
                        </a:rPr>
                        <a:t>OPTIONS</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200">
                          <a:effectLst/>
                          <a:latin typeface="Arial" panose="020B0604020202020204" pitchFamily="34" charset="0"/>
                          <a:cs typeface="Arial" panose="020B0604020202020204" pitchFamily="34" charset="0"/>
                        </a:rPr>
                        <a:t>RESULTS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28025">
                <a:tc>
                  <a:txBody>
                    <a:bodyPr/>
                    <a:lstStyle/>
                    <a:p>
                      <a:pPr algn="just">
                        <a:spcAft>
                          <a:spcPts val="0"/>
                        </a:spcAft>
                      </a:pPr>
                      <a:r>
                        <a:rPr lang="en-US" sz="1200" dirty="0">
                          <a:effectLst/>
                          <a:latin typeface="Arial" panose="020B0604020202020204" pitchFamily="34" charset="0"/>
                          <a:cs typeface="Arial" panose="020B0604020202020204" pitchFamily="34" charset="0"/>
                        </a:rPr>
                        <a:t>ALWAYS</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28025">
                <a:tc>
                  <a:txBody>
                    <a:bodyPr/>
                    <a:lstStyle/>
                    <a:p>
                      <a:pPr algn="just">
                        <a:spcAft>
                          <a:spcPts val="0"/>
                        </a:spcAft>
                      </a:pPr>
                      <a:r>
                        <a:rPr lang="en-US" sz="1200">
                          <a:effectLst/>
                          <a:latin typeface="Arial" panose="020B0604020202020204" pitchFamily="34" charset="0"/>
                          <a:cs typeface="Arial" panose="020B0604020202020204" pitchFamily="34" charset="0"/>
                        </a:rPr>
                        <a:t>USUALLY</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75%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28025">
                <a:tc>
                  <a:txBody>
                    <a:bodyPr/>
                    <a:lstStyle/>
                    <a:p>
                      <a:pPr algn="just">
                        <a:spcAft>
                          <a:spcPts val="0"/>
                        </a:spcAft>
                      </a:pPr>
                      <a:r>
                        <a:rPr lang="en-US" sz="1200">
                          <a:effectLst/>
                          <a:latin typeface="Arial" panose="020B0604020202020204" pitchFamily="34" charset="0"/>
                          <a:cs typeface="Arial" panose="020B0604020202020204" pitchFamily="34" charset="0"/>
                        </a:rPr>
                        <a:t>SOMETIMES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28025">
                <a:tc>
                  <a:txBody>
                    <a:bodyPr/>
                    <a:lstStyle/>
                    <a:p>
                      <a:pPr algn="just">
                        <a:spcAft>
                          <a:spcPts val="0"/>
                        </a:spcAft>
                      </a:pPr>
                      <a:r>
                        <a:rPr lang="en-US" sz="1200">
                          <a:effectLst/>
                          <a:latin typeface="Arial" panose="020B0604020202020204" pitchFamily="34" charset="0"/>
                          <a:cs typeface="Arial" panose="020B0604020202020204" pitchFamily="34" charset="0"/>
                        </a:rPr>
                        <a:t>NEVER</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r h="228025">
                <a:tc>
                  <a:txBody>
                    <a:bodyPr/>
                    <a:lstStyle/>
                    <a:p>
                      <a:pPr algn="just">
                        <a:spcAft>
                          <a:spcPts val="0"/>
                        </a:spcAft>
                      </a:pPr>
                      <a:r>
                        <a:rPr lang="en-US"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6" name="5 Gráfico"/>
          <p:cNvGraphicFramePr/>
          <p:nvPr>
            <p:extLst>
              <p:ext uri="{D42A27DB-BD31-4B8C-83A1-F6EECF244321}">
                <p14:modId xmlns:p14="http://schemas.microsoft.com/office/powerpoint/2010/main" val="3251267832"/>
              </p:ext>
            </p:extLst>
          </p:nvPr>
        </p:nvGraphicFramePr>
        <p:xfrm>
          <a:off x="2411760" y="3861048"/>
          <a:ext cx="5544616"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1282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7732712" cy="6480720"/>
          </a:xfrm>
        </p:spPr>
        <p:txBody>
          <a:bodyPr/>
          <a:lstStyle/>
          <a:p>
            <a:pPr marL="0" lvl="0" indent="0" algn="just">
              <a:buNone/>
            </a:pPr>
            <a:r>
              <a:rPr lang="en-US" sz="2000" b="1" dirty="0" smtClean="0">
                <a:latin typeface="Arial" panose="020B0604020202020204" pitchFamily="34" charset="0"/>
                <a:cs typeface="Arial" panose="020B0604020202020204" pitchFamily="34" charset="0"/>
              </a:rPr>
              <a:t>4. </a:t>
            </a:r>
            <a:r>
              <a:rPr lang="en-US" sz="2000" b="1" dirty="0">
                <a:latin typeface="Arial" panose="020B0604020202020204" pitchFamily="34" charset="0"/>
                <a:cs typeface="Arial" panose="020B0604020202020204" pitchFamily="34" charset="0"/>
              </a:rPr>
              <a:t>T</a:t>
            </a:r>
            <a:r>
              <a:rPr lang="en-US" sz="2000" b="1" dirty="0" smtClean="0">
                <a:latin typeface="Arial" panose="020B0604020202020204" pitchFamily="34" charset="0"/>
                <a:cs typeface="Arial" panose="020B0604020202020204" pitchFamily="34" charset="0"/>
              </a:rPr>
              <a:t>he knowledge you have about the Total Physical Response (TPR) method to develop listening skills in kindergarten children is?</a:t>
            </a:r>
            <a:endParaRPr lang="es-EC" sz="2000" dirty="0">
              <a:latin typeface="Arial" panose="020B0604020202020204" pitchFamily="34" charset="0"/>
              <a:cs typeface="Arial" panose="020B0604020202020204" pitchFamily="34" charset="0"/>
            </a:endParaRPr>
          </a:p>
          <a:p>
            <a:pPr marL="0" indent="0">
              <a:buNone/>
            </a:pPr>
            <a:endParaRPr lang="es-EC" dirty="0"/>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957150292"/>
              </p:ext>
            </p:extLst>
          </p:nvPr>
        </p:nvGraphicFramePr>
        <p:xfrm>
          <a:off x="107504" y="1556792"/>
          <a:ext cx="6264696" cy="1728192"/>
        </p:xfrm>
        <a:graphic>
          <a:graphicData uri="http://schemas.openxmlformats.org/drawingml/2006/table">
            <a:tbl>
              <a:tblPr firstRow="1" firstCol="1" bandRow="1">
                <a:tableStyleId>{5C22544A-7EE6-4342-B048-85BDC9FD1C3A}</a:tableStyleId>
              </a:tblPr>
              <a:tblGrid>
                <a:gridCol w="2364368"/>
                <a:gridCol w="1957204"/>
                <a:gridCol w="1943124"/>
              </a:tblGrid>
              <a:tr h="288032">
                <a:tc>
                  <a:txBody>
                    <a:bodyPr/>
                    <a:lstStyle/>
                    <a:p>
                      <a:pPr algn="just">
                        <a:spcAft>
                          <a:spcPts val="0"/>
                        </a:spcAft>
                      </a:pPr>
                      <a:r>
                        <a:rPr lang="en-US" sz="1200" dirty="0">
                          <a:effectLst/>
                          <a:latin typeface="Arial" panose="020B0604020202020204" pitchFamily="34" charset="0"/>
                          <a:cs typeface="Arial" panose="020B0604020202020204" pitchFamily="34" charset="0"/>
                        </a:rPr>
                        <a:t>OPTIONS</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200">
                          <a:effectLst/>
                          <a:latin typeface="Arial" panose="020B0604020202020204" pitchFamily="34" charset="0"/>
                          <a:cs typeface="Arial" panose="020B0604020202020204" pitchFamily="34" charset="0"/>
                        </a:rPr>
                        <a:t>RESULTS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PERCENTAGE</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r h="288032">
                <a:tc>
                  <a:txBody>
                    <a:bodyPr/>
                    <a:lstStyle/>
                    <a:p>
                      <a:pPr algn="just">
                        <a:spcAft>
                          <a:spcPts val="0"/>
                        </a:spcAft>
                      </a:pPr>
                      <a:r>
                        <a:rPr lang="en-US" sz="1200">
                          <a:effectLst/>
                          <a:latin typeface="Arial" panose="020B0604020202020204" pitchFamily="34" charset="0"/>
                          <a:cs typeface="Arial" panose="020B0604020202020204" pitchFamily="34" charset="0"/>
                        </a:rPr>
                        <a:t>VERY 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75%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88032">
                <a:tc>
                  <a:txBody>
                    <a:bodyPr/>
                    <a:lstStyle/>
                    <a:p>
                      <a:pPr algn="just">
                        <a:spcAft>
                          <a:spcPts val="0"/>
                        </a:spcAft>
                      </a:pPr>
                      <a:r>
                        <a:rPr lang="en-US" sz="1200">
                          <a:effectLst/>
                          <a:latin typeface="Arial" panose="020B0604020202020204" pitchFamily="34" charset="0"/>
                          <a:cs typeface="Arial" panose="020B0604020202020204" pitchFamily="34" charset="0"/>
                        </a:rPr>
                        <a:t>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25%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88032">
                <a:tc>
                  <a:txBody>
                    <a:bodyPr/>
                    <a:lstStyle/>
                    <a:p>
                      <a:pPr algn="just">
                        <a:spcAft>
                          <a:spcPts val="0"/>
                        </a:spcAft>
                      </a:pPr>
                      <a:r>
                        <a:rPr lang="en-US" sz="1200">
                          <a:effectLst/>
                          <a:latin typeface="Arial" panose="020B0604020202020204" pitchFamily="34" charset="0"/>
                          <a:cs typeface="Arial" panose="020B0604020202020204" pitchFamily="34" charset="0"/>
                        </a:rPr>
                        <a:t>A FEW 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88032">
                <a:tc>
                  <a:txBody>
                    <a:bodyPr/>
                    <a:lstStyle/>
                    <a:p>
                      <a:pPr algn="just">
                        <a:spcAft>
                          <a:spcPts val="0"/>
                        </a:spcAft>
                      </a:pPr>
                      <a:r>
                        <a:rPr lang="en-US" sz="1200">
                          <a:effectLst/>
                          <a:latin typeface="Arial" panose="020B0604020202020204" pitchFamily="34" charset="0"/>
                          <a:cs typeface="Arial" panose="020B0604020202020204" pitchFamily="34" charset="0"/>
                        </a:rPr>
                        <a:t>INAPPROPRIATE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88032">
                <a:tc>
                  <a:txBody>
                    <a:bodyPr/>
                    <a:lstStyle/>
                    <a:p>
                      <a:pPr algn="just">
                        <a:spcAft>
                          <a:spcPts val="0"/>
                        </a:spcAft>
                      </a:pPr>
                      <a:r>
                        <a:rPr lang="en-US"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1437662579"/>
              </p:ext>
            </p:extLst>
          </p:nvPr>
        </p:nvGraphicFramePr>
        <p:xfrm>
          <a:off x="2483768" y="3717032"/>
          <a:ext cx="5472608"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7490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7776864" cy="6552728"/>
          </a:xfrm>
        </p:spPr>
        <p:txBody>
          <a:bodyPr/>
          <a:lstStyle/>
          <a:p>
            <a:pPr marL="0" lvl="0" indent="0" algn="just">
              <a:buNone/>
            </a:pPr>
            <a:r>
              <a:rPr lang="en-US" sz="2400" b="1" dirty="0" smtClean="0">
                <a:latin typeface="Arial" panose="020B0604020202020204" pitchFamily="34" charset="0"/>
                <a:cs typeface="Arial" panose="020B0604020202020204" pitchFamily="34" charset="0"/>
              </a:rPr>
              <a:t>5. Do </a:t>
            </a:r>
            <a:r>
              <a:rPr lang="en-US" sz="2400" b="1" dirty="0">
                <a:latin typeface="Arial" panose="020B0604020202020204" pitchFamily="34" charset="0"/>
                <a:cs typeface="Arial" panose="020B0604020202020204" pitchFamily="34" charset="0"/>
              </a:rPr>
              <a:t>you use the Total Physical Response (TPR) method?</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84212581"/>
              </p:ext>
            </p:extLst>
          </p:nvPr>
        </p:nvGraphicFramePr>
        <p:xfrm>
          <a:off x="251520" y="1340768"/>
          <a:ext cx="6408712" cy="1872210"/>
        </p:xfrm>
        <a:graphic>
          <a:graphicData uri="http://schemas.openxmlformats.org/drawingml/2006/table">
            <a:tbl>
              <a:tblPr firstRow="1" firstCol="1" bandRow="1">
                <a:tableStyleId>{5C22544A-7EE6-4342-B048-85BDC9FD1C3A}</a:tableStyleId>
              </a:tblPr>
              <a:tblGrid>
                <a:gridCol w="2418721"/>
                <a:gridCol w="2002198"/>
                <a:gridCol w="1987793"/>
              </a:tblGrid>
              <a:tr h="312035">
                <a:tc>
                  <a:txBody>
                    <a:bodyPr/>
                    <a:lstStyle/>
                    <a:p>
                      <a:pPr algn="just">
                        <a:spcAft>
                          <a:spcPts val="0"/>
                        </a:spcAft>
                      </a:pPr>
                      <a:r>
                        <a:rPr lang="en-US" sz="1200" dirty="0">
                          <a:effectLst/>
                          <a:latin typeface="Arial" panose="020B0604020202020204" pitchFamily="34" charset="0"/>
                          <a:cs typeface="Arial" panose="020B0604020202020204" pitchFamily="34" charset="0"/>
                        </a:rPr>
                        <a:t>OPTIONS</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200">
                          <a:effectLst/>
                          <a:latin typeface="Arial" panose="020B0604020202020204" pitchFamily="34" charset="0"/>
                          <a:cs typeface="Arial" panose="020B0604020202020204" pitchFamily="34" charset="0"/>
                        </a:rPr>
                        <a:t>RESULTS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12035">
                <a:tc>
                  <a:txBody>
                    <a:bodyPr/>
                    <a:lstStyle/>
                    <a:p>
                      <a:pPr algn="just">
                        <a:spcAft>
                          <a:spcPts val="0"/>
                        </a:spcAft>
                      </a:pPr>
                      <a:r>
                        <a:rPr lang="en-US" sz="1200">
                          <a:effectLst/>
                          <a:latin typeface="Arial" panose="020B0604020202020204" pitchFamily="34" charset="0"/>
                          <a:cs typeface="Arial" panose="020B0604020202020204" pitchFamily="34" charset="0"/>
                        </a:rPr>
                        <a:t>ALWAYS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12035">
                <a:tc>
                  <a:txBody>
                    <a:bodyPr/>
                    <a:lstStyle/>
                    <a:p>
                      <a:pPr algn="just">
                        <a:spcAft>
                          <a:spcPts val="0"/>
                        </a:spcAft>
                      </a:pPr>
                      <a:r>
                        <a:rPr lang="en-US" sz="1200">
                          <a:effectLst/>
                          <a:latin typeface="Arial" panose="020B0604020202020204" pitchFamily="34" charset="0"/>
                          <a:cs typeface="Arial" panose="020B0604020202020204" pitchFamily="34" charset="0"/>
                        </a:rPr>
                        <a:t>USUALLY</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25%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12035">
                <a:tc>
                  <a:txBody>
                    <a:bodyPr/>
                    <a:lstStyle/>
                    <a:p>
                      <a:pPr algn="just">
                        <a:spcAft>
                          <a:spcPts val="0"/>
                        </a:spcAft>
                      </a:pPr>
                      <a:r>
                        <a:rPr lang="en-US" sz="1200">
                          <a:effectLst/>
                          <a:latin typeface="Arial" panose="020B0604020202020204" pitchFamily="34" charset="0"/>
                          <a:cs typeface="Arial" panose="020B0604020202020204" pitchFamily="34" charset="0"/>
                        </a:rPr>
                        <a:t>SOMETIMES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75%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12035">
                <a:tc>
                  <a:txBody>
                    <a:bodyPr/>
                    <a:lstStyle/>
                    <a:p>
                      <a:pPr algn="just">
                        <a:spcAft>
                          <a:spcPts val="0"/>
                        </a:spcAft>
                      </a:pPr>
                      <a:r>
                        <a:rPr lang="en-US" sz="1200">
                          <a:effectLst/>
                          <a:latin typeface="Arial" panose="020B0604020202020204" pitchFamily="34" charset="0"/>
                          <a:cs typeface="Arial" panose="020B0604020202020204" pitchFamily="34" charset="0"/>
                        </a:rPr>
                        <a:t>NEVER</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12035">
                <a:tc>
                  <a:txBody>
                    <a:bodyPr/>
                    <a:lstStyle/>
                    <a:p>
                      <a:pPr algn="just">
                        <a:spcAft>
                          <a:spcPts val="0"/>
                        </a:spcAft>
                      </a:pPr>
                      <a:r>
                        <a:rPr lang="en-US" sz="1200" dirty="0">
                          <a:effectLst/>
                          <a:latin typeface="Arial" panose="020B0604020202020204" pitchFamily="34" charset="0"/>
                          <a:cs typeface="Arial" panose="020B0604020202020204" pitchFamily="34" charset="0"/>
                        </a:rPr>
                        <a:t>TOTAL</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3</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2069909669"/>
              </p:ext>
            </p:extLst>
          </p:nvPr>
        </p:nvGraphicFramePr>
        <p:xfrm>
          <a:off x="2483768" y="3356992"/>
          <a:ext cx="5400600"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803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260648"/>
            <a:ext cx="7776864" cy="6480720"/>
          </a:xfrm>
        </p:spPr>
        <p:txBody>
          <a:bodyPr/>
          <a:lstStyle/>
          <a:p>
            <a:pPr marL="0" lvl="0" indent="0" algn="just">
              <a:buNone/>
            </a:pPr>
            <a:r>
              <a:rPr lang="en-US" sz="1800" b="1" dirty="0" smtClean="0">
                <a:latin typeface="Arial" panose="020B0604020202020204" pitchFamily="34" charset="0"/>
                <a:cs typeface="Arial" panose="020B0604020202020204" pitchFamily="34" charset="0"/>
              </a:rPr>
              <a:t>6. Which </a:t>
            </a:r>
            <a:r>
              <a:rPr lang="en-US" sz="1800" b="1" dirty="0">
                <a:latin typeface="Arial" panose="020B0604020202020204" pitchFamily="34" charset="0"/>
                <a:cs typeface="Arial" panose="020B0604020202020204" pitchFamily="34" charset="0"/>
              </a:rPr>
              <a:t>methods and techniques do you apply to develop listening skills in the English classroom? (You can choose more than one option).</a:t>
            </a:r>
            <a:endParaRPr lang="es-EC" sz="18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53658782"/>
              </p:ext>
            </p:extLst>
          </p:nvPr>
        </p:nvGraphicFramePr>
        <p:xfrm>
          <a:off x="251520" y="1484784"/>
          <a:ext cx="6264696" cy="2016223"/>
        </p:xfrm>
        <a:graphic>
          <a:graphicData uri="http://schemas.openxmlformats.org/drawingml/2006/table">
            <a:tbl>
              <a:tblPr firstRow="1" firstCol="1" bandRow="1">
                <a:tableStyleId>{5C22544A-7EE6-4342-B048-85BDC9FD1C3A}</a:tableStyleId>
              </a:tblPr>
              <a:tblGrid>
                <a:gridCol w="2364078"/>
                <a:gridCol w="1957019"/>
                <a:gridCol w="1943599"/>
              </a:tblGrid>
              <a:tr h="203222">
                <a:tc>
                  <a:txBody>
                    <a:bodyPr/>
                    <a:lstStyle/>
                    <a:p>
                      <a:pPr algn="just">
                        <a:spcAft>
                          <a:spcPts val="0"/>
                        </a:spcAft>
                      </a:pPr>
                      <a:r>
                        <a:rPr lang="en-US" sz="1200" dirty="0">
                          <a:effectLst/>
                          <a:latin typeface="Arial" panose="020B0604020202020204" pitchFamily="34" charset="0"/>
                          <a:cs typeface="Arial" panose="020B0604020202020204" pitchFamily="34" charset="0"/>
                        </a:rPr>
                        <a:t>OPTIONS</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200">
                          <a:effectLst/>
                          <a:latin typeface="Arial" panose="020B0604020202020204" pitchFamily="34" charset="0"/>
                          <a:cs typeface="Arial" panose="020B0604020202020204" pitchFamily="34" charset="0"/>
                        </a:rPr>
                        <a:t>RESULTS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a:effectLst/>
                          <a:latin typeface="Arial" panose="020B0604020202020204" pitchFamily="34" charset="0"/>
                          <a:cs typeface="Arial" panose="020B0604020202020204" pitchFamily="34" charset="0"/>
                        </a:rPr>
                        <a:t>Role play and staging</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11%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90447">
                <a:tc>
                  <a:txBody>
                    <a:bodyPr/>
                    <a:lstStyle/>
                    <a:p>
                      <a:pPr algn="just">
                        <a:spcAft>
                          <a:spcPts val="0"/>
                        </a:spcAft>
                      </a:pPr>
                      <a:r>
                        <a:rPr lang="en-US" sz="1200">
                          <a:effectLst/>
                          <a:latin typeface="Arial" panose="020B0604020202020204" pitchFamily="34" charset="0"/>
                          <a:cs typeface="Arial" panose="020B0604020202020204" pitchFamily="34" charset="0"/>
                        </a:rPr>
                        <a:t>Dynamic and creative games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22%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dirty="0">
                          <a:effectLst/>
                          <a:latin typeface="Arial" panose="020B0604020202020204" pitchFamily="34" charset="0"/>
                          <a:cs typeface="Arial" panose="020B0604020202020204" pitchFamily="34" charset="0"/>
                        </a:rPr>
                        <a:t>Puppet workshop</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a:effectLst/>
                          <a:latin typeface="Arial" panose="020B0604020202020204" pitchFamily="34" charset="0"/>
                          <a:cs typeface="Arial" panose="020B0604020202020204" pitchFamily="34" charset="0"/>
                        </a:rPr>
                        <a:t>Reading bits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34%</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a:effectLst/>
                          <a:latin typeface="Arial" panose="020B0604020202020204" pitchFamily="34" charset="0"/>
                          <a:cs typeface="Arial" panose="020B0604020202020204" pitchFamily="34" charset="0"/>
                        </a:rPr>
                        <a:t>Tales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a:effectLst/>
                          <a:latin typeface="Arial" panose="020B0604020202020204" pitchFamily="34" charset="0"/>
                          <a:cs typeface="Arial" panose="020B0604020202020204" pitchFamily="34" charset="0"/>
                        </a:rPr>
                        <a:t>All above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a:effectLst/>
                          <a:latin typeface="Arial" panose="020B0604020202020204" pitchFamily="34" charset="0"/>
                          <a:cs typeface="Arial" panose="020B0604020202020204" pitchFamily="34" charset="0"/>
                        </a:rPr>
                        <a:t>None of the above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203222">
                <a:tc>
                  <a:txBody>
                    <a:bodyPr/>
                    <a:lstStyle/>
                    <a:p>
                      <a:pPr algn="just">
                        <a:spcAft>
                          <a:spcPts val="0"/>
                        </a:spcAft>
                      </a:pPr>
                      <a:r>
                        <a:rPr lang="en-US" sz="1200" dirty="0">
                          <a:effectLst/>
                          <a:latin typeface="Arial" panose="020B0604020202020204" pitchFamily="34" charset="0"/>
                          <a:cs typeface="Arial" panose="020B0604020202020204" pitchFamily="34" charset="0"/>
                        </a:rPr>
                        <a:t>TOTAL</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9</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2782657949"/>
              </p:ext>
            </p:extLst>
          </p:nvPr>
        </p:nvGraphicFramePr>
        <p:xfrm>
          <a:off x="2267744" y="3717032"/>
          <a:ext cx="5688632"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6380708" y="5039018"/>
            <a:ext cx="1368152" cy="276999"/>
          </a:xfrm>
          <a:prstGeom prst="rect">
            <a:avLst/>
          </a:prstGeom>
          <a:solidFill>
            <a:schemeClr val="bg1"/>
          </a:solidFill>
          <a:ln>
            <a:noFill/>
          </a:ln>
        </p:spPr>
        <p:txBody>
          <a:bodyPr wrap="square" lIns="0" rtlCol="0">
            <a:spAutoFit/>
          </a:bodyPr>
          <a:lstStyle/>
          <a:p>
            <a:r>
              <a:rPr lang="en-US" sz="1200" dirty="0">
                <a:latin typeface="Arial" panose="020B0604020202020204" pitchFamily="34" charset="0"/>
                <a:cs typeface="Arial" panose="020B0604020202020204" pitchFamily="34" charset="0"/>
              </a:rPr>
              <a:t>Puppet </a:t>
            </a:r>
            <a:r>
              <a:rPr lang="en-US" sz="1200" dirty="0" smtClean="0">
                <a:latin typeface="Arial" panose="020B0604020202020204" pitchFamily="34" charset="0"/>
                <a:cs typeface="Arial" panose="020B0604020202020204" pitchFamily="34" charset="0"/>
              </a:rPr>
              <a:t>workshop</a:t>
            </a:r>
            <a:endParaRPr lang="es-EC" sz="12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3661925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04664"/>
            <a:ext cx="7776864" cy="6264696"/>
          </a:xfrm>
        </p:spPr>
        <p:txBody>
          <a:bodyPr/>
          <a:lstStyle/>
          <a:p>
            <a:pPr marL="0" lvl="0" indent="0" algn="just">
              <a:buNone/>
            </a:pPr>
            <a:r>
              <a:rPr lang="en-US" sz="1800" b="1" dirty="0" smtClean="0">
                <a:latin typeface="Arial" panose="020B0604020202020204" pitchFamily="34" charset="0"/>
                <a:cs typeface="Arial" panose="020B0604020202020204" pitchFamily="34" charset="0"/>
              </a:rPr>
              <a:t>10. Do </a:t>
            </a:r>
            <a:r>
              <a:rPr lang="en-US" sz="1800" b="1" dirty="0">
                <a:latin typeface="Arial" panose="020B0604020202020204" pitchFamily="34" charset="0"/>
                <a:cs typeface="Arial" panose="020B0604020202020204" pitchFamily="34" charset="0"/>
              </a:rPr>
              <a:t>you consider important to use a methodological guide for teachers in order to use the Total Physical Response (TPR) method in the development of listening skill for learning English language in kindergarten students?</a:t>
            </a:r>
            <a:endParaRPr lang="es-EC" sz="18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769814869"/>
              </p:ext>
            </p:extLst>
          </p:nvPr>
        </p:nvGraphicFramePr>
        <p:xfrm>
          <a:off x="251520" y="1844824"/>
          <a:ext cx="6336704" cy="1800198"/>
        </p:xfrm>
        <a:graphic>
          <a:graphicData uri="http://schemas.openxmlformats.org/drawingml/2006/table">
            <a:tbl>
              <a:tblPr firstRow="1" firstCol="1" bandRow="1">
                <a:tableStyleId>{5C22544A-7EE6-4342-B048-85BDC9FD1C3A}</a:tableStyleId>
              </a:tblPr>
              <a:tblGrid>
                <a:gridCol w="2391545"/>
                <a:gridCol w="1979701"/>
                <a:gridCol w="1965458"/>
              </a:tblGrid>
              <a:tr h="300033">
                <a:tc>
                  <a:txBody>
                    <a:bodyPr/>
                    <a:lstStyle/>
                    <a:p>
                      <a:pPr algn="just">
                        <a:spcAft>
                          <a:spcPts val="0"/>
                        </a:spcAft>
                      </a:pPr>
                      <a:r>
                        <a:rPr lang="en-US" sz="1200">
                          <a:effectLst/>
                          <a:latin typeface="Arial" panose="020B0604020202020204" pitchFamily="34" charset="0"/>
                          <a:cs typeface="Arial" panose="020B0604020202020204" pitchFamily="34" charset="0"/>
                        </a:rPr>
                        <a:t>OPTIONS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200">
                          <a:effectLst/>
                          <a:latin typeface="Arial" panose="020B0604020202020204" pitchFamily="34" charset="0"/>
                          <a:cs typeface="Arial" panose="020B0604020202020204" pitchFamily="34" charset="0"/>
                        </a:rPr>
                        <a:t>RESULTS</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00033">
                <a:tc>
                  <a:txBody>
                    <a:bodyPr/>
                    <a:lstStyle/>
                    <a:p>
                      <a:pPr algn="just">
                        <a:spcAft>
                          <a:spcPts val="0"/>
                        </a:spcAft>
                      </a:pPr>
                      <a:r>
                        <a:rPr lang="en-US" sz="1200">
                          <a:effectLst/>
                          <a:latin typeface="Arial" panose="020B0604020202020204" pitchFamily="34" charset="0"/>
                          <a:cs typeface="Arial" panose="020B0604020202020204" pitchFamily="34" charset="0"/>
                        </a:rPr>
                        <a:t>VERY 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75%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00033">
                <a:tc>
                  <a:txBody>
                    <a:bodyPr/>
                    <a:lstStyle/>
                    <a:p>
                      <a:pPr algn="just">
                        <a:spcAft>
                          <a:spcPts val="0"/>
                        </a:spcAft>
                      </a:pPr>
                      <a:r>
                        <a:rPr lang="en-US" sz="1200">
                          <a:effectLst/>
                          <a:latin typeface="Arial" panose="020B0604020202020204" pitchFamily="34" charset="0"/>
                          <a:cs typeface="Arial" panose="020B0604020202020204" pitchFamily="34" charset="0"/>
                        </a:rPr>
                        <a:t>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25%</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00033">
                <a:tc>
                  <a:txBody>
                    <a:bodyPr/>
                    <a:lstStyle/>
                    <a:p>
                      <a:pPr algn="just">
                        <a:spcAft>
                          <a:spcPts val="0"/>
                        </a:spcAft>
                      </a:pPr>
                      <a:r>
                        <a:rPr lang="en-US" sz="1200">
                          <a:effectLst/>
                          <a:latin typeface="Arial" panose="020B0604020202020204" pitchFamily="34" charset="0"/>
                          <a:cs typeface="Arial" panose="020B0604020202020204" pitchFamily="34" charset="0"/>
                        </a:rPr>
                        <a:t>A FEW 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00033">
                <a:tc>
                  <a:txBody>
                    <a:bodyPr/>
                    <a:lstStyle/>
                    <a:p>
                      <a:pPr algn="just">
                        <a:spcAft>
                          <a:spcPts val="0"/>
                        </a:spcAft>
                      </a:pPr>
                      <a:r>
                        <a:rPr lang="en-US" sz="1200">
                          <a:effectLst/>
                          <a:latin typeface="Arial" panose="020B0604020202020204" pitchFamily="34" charset="0"/>
                          <a:cs typeface="Arial" panose="020B0604020202020204" pitchFamily="34" charset="0"/>
                        </a:rPr>
                        <a:t>INAPPROPRIATE</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effectLst/>
                        <a:latin typeface="Arial" panose="020B0604020202020204" pitchFamily="34" charset="0"/>
                        <a:ea typeface="Times New Roman"/>
                        <a:cs typeface="Arial" panose="020B0604020202020204" pitchFamily="34" charset="0"/>
                      </a:endParaRPr>
                    </a:p>
                  </a:txBody>
                  <a:tcPr marL="68580" marR="68580" marT="0" marB="0"/>
                </a:tc>
              </a:tr>
              <a:tr h="300033">
                <a:tc>
                  <a:txBody>
                    <a:bodyPr/>
                    <a:lstStyle/>
                    <a:p>
                      <a:pPr algn="just">
                        <a:spcAft>
                          <a:spcPts val="0"/>
                        </a:spcAft>
                      </a:pPr>
                      <a:r>
                        <a:rPr lang="en-US" sz="1200">
                          <a:effectLst/>
                          <a:latin typeface="Arial" panose="020B0604020202020204" pitchFamily="34" charset="0"/>
                          <a:cs typeface="Arial" panose="020B0604020202020204" pitchFamily="34" charset="0"/>
                        </a:rPr>
                        <a:t>TOTAL</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3</a:t>
                      </a:r>
                      <a:endParaRPr lang="es-EC" sz="120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299466310"/>
              </p:ext>
            </p:extLst>
          </p:nvPr>
        </p:nvGraphicFramePr>
        <p:xfrm>
          <a:off x="2267744" y="3861048"/>
          <a:ext cx="5544616"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61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611560" y="3284984"/>
            <a:ext cx="7239000" cy="3384376"/>
          </a:xfrm>
        </p:spPr>
        <p:txBody>
          <a:bodyPr>
            <a:normAutofit/>
          </a:bodyPr>
          <a:lstStyle/>
          <a:p>
            <a:pPr marL="0" lvl="0" indent="0" algn="ctr">
              <a:buClr>
                <a:schemeClr val="accent1"/>
              </a:buClr>
              <a:buSzPct val="70000"/>
              <a:buNone/>
              <a:defRPr/>
            </a:pPr>
            <a:r>
              <a:rPr lang="es-EC" sz="3600" b="1" i="1" dirty="0" smtClean="0">
                <a:latin typeface="Calibri" pitchFamily="34" charset="0"/>
                <a:cs typeface="Calibri" pitchFamily="34" charset="0"/>
              </a:rPr>
              <a:t>“IMAGINATION IS MORE IMPORTANT THAN KNOWLEDGE ”</a:t>
            </a:r>
          </a:p>
          <a:p>
            <a:pPr marL="0" lvl="0" indent="0" algn="ctr">
              <a:buClr>
                <a:schemeClr val="accent1"/>
              </a:buClr>
              <a:buSzPct val="70000"/>
              <a:buNone/>
              <a:defRPr/>
            </a:pPr>
            <a:endParaRPr lang="es-EC" sz="3600" b="1" i="1" dirty="0">
              <a:latin typeface="Calibri" pitchFamily="34" charset="0"/>
              <a:cs typeface="Calibri" pitchFamily="34" charset="0"/>
            </a:endParaRPr>
          </a:p>
          <a:p>
            <a:pPr marL="0" lvl="0" indent="0" algn="just">
              <a:buClr>
                <a:schemeClr val="accent1"/>
              </a:buClr>
              <a:buSzPct val="70000"/>
              <a:buNone/>
              <a:defRPr/>
            </a:pPr>
            <a:r>
              <a:rPr lang="es-EC" sz="3600" b="1" i="1" dirty="0" smtClean="0">
                <a:latin typeface="Calibri" pitchFamily="34" charset="0"/>
                <a:cs typeface="Calibri" pitchFamily="34" charset="0"/>
              </a:rPr>
              <a:t>                                                                                 				     Albert Einstein</a:t>
            </a:r>
            <a:endParaRPr lang="es-EC" sz="3600" b="1" i="1" dirty="0">
              <a:latin typeface="Calibri" pitchFamily="34" charset="0"/>
              <a:cs typeface="Calibri" pitchFamily="34" charset="0"/>
            </a:endParaRPr>
          </a:p>
          <a:p>
            <a:pPr marL="0" indent="0">
              <a:buNone/>
            </a:pPr>
            <a:endParaRPr lang="es-EC" dirty="0" smtClean="0"/>
          </a:p>
          <a:p>
            <a:pPr marL="0" indent="0">
              <a:buNone/>
            </a:pPr>
            <a:endParaRPr lang="es-EC" dirty="0"/>
          </a:p>
        </p:txBody>
      </p:sp>
      <p:pic>
        <p:nvPicPr>
          <p:cNvPr id="8" name="3 Marcador de contenido" descr="C:\Users\GABY\ESCRITORIO GABRIELITA\VIDEOS CUENTO TESIS\ULTIMAS PICS\DSC0178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0"/>
            <a:ext cx="3816424" cy="2348880"/>
          </a:xfrm>
          <a:prstGeom prst="rect">
            <a:avLst/>
          </a:prstGeom>
          <a:noFill/>
          <a:ln w="25400">
            <a:noFill/>
          </a:ln>
        </p:spPr>
      </p:pic>
    </p:spTree>
    <p:extLst>
      <p:ext uri="{BB962C8B-B14F-4D97-AF65-F5344CB8AC3E}">
        <p14:creationId xmlns:p14="http://schemas.microsoft.com/office/powerpoint/2010/main" val="414312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1143000"/>
          </a:xfrm>
        </p:spPr>
        <p:txBody>
          <a:bodyPr/>
          <a:lstStyle/>
          <a:p>
            <a:pPr lvl="2" algn="ctr" rtl="0">
              <a:spcBef>
                <a:spcPct val="0"/>
              </a:spcBef>
            </a:pPr>
            <a:r>
              <a:rPr lang="en-US" sz="2800" b="1" dirty="0">
                <a:solidFill>
                  <a:srgbClr val="C00000"/>
                </a:solidFill>
              </a:rPr>
              <a:t>Teachers´ Observation </a:t>
            </a: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 </a:t>
            </a:r>
            <a:r>
              <a:rPr lang="en-US" sz="2800" b="1" dirty="0">
                <a:solidFill>
                  <a:srgbClr val="C00000"/>
                </a:solidFill>
              </a:rPr>
              <a:t>Preparatory Level Section “A and B”</a:t>
            </a:r>
            <a:r>
              <a:rPr lang="es-EC" dirty="0"/>
              <a:t/>
            </a:r>
            <a:br>
              <a:rPr lang="es-EC" dirty="0"/>
            </a:br>
            <a:endParaRPr lang="es-EC" dirty="0"/>
          </a:p>
        </p:txBody>
      </p:sp>
      <p:sp>
        <p:nvSpPr>
          <p:cNvPr id="3" name="2 Marcador de contenido"/>
          <p:cNvSpPr>
            <a:spLocks noGrp="1"/>
          </p:cNvSpPr>
          <p:nvPr>
            <p:ph idx="1"/>
          </p:nvPr>
        </p:nvSpPr>
        <p:spPr>
          <a:xfrm>
            <a:off x="107504" y="1268760"/>
            <a:ext cx="7848872" cy="5472608"/>
          </a:xfrm>
        </p:spPr>
        <p:txBody>
          <a:bodyPr/>
          <a:lstStyle/>
          <a:p>
            <a:pPr marL="0" lvl="0" indent="0" algn="just">
              <a:buNone/>
            </a:pPr>
            <a:r>
              <a:rPr lang="en-US" sz="2000" b="1" dirty="0" smtClean="0">
                <a:latin typeface="Arial" panose="020B0604020202020204" pitchFamily="34" charset="0"/>
                <a:cs typeface="Arial" panose="020B0604020202020204" pitchFamily="34" charset="0"/>
              </a:rPr>
              <a:t>3. The </a:t>
            </a:r>
            <a:r>
              <a:rPr lang="en-US" sz="2000" b="1" dirty="0">
                <a:latin typeface="Arial" panose="020B0604020202020204" pitchFamily="34" charset="0"/>
                <a:cs typeface="Arial" panose="020B0604020202020204" pitchFamily="34" charset="0"/>
              </a:rPr>
              <a:t>teacher carries out interactive activities to develop the listening skill in the children.</a:t>
            </a:r>
            <a:endParaRPr lang="es-EC" sz="20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535663401"/>
              </p:ext>
            </p:extLst>
          </p:nvPr>
        </p:nvGraphicFramePr>
        <p:xfrm>
          <a:off x="179512" y="2348880"/>
          <a:ext cx="6120680" cy="1656182"/>
        </p:xfrm>
        <a:graphic>
          <a:graphicData uri="http://schemas.openxmlformats.org/drawingml/2006/table">
            <a:tbl>
              <a:tblPr firstRow="1" firstCol="1" bandRow="1">
                <a:tableStyleId>{5C22544A-7EE6-4342-B048-85BDC9FD1C3A}</a:tableStyleId>
              </a:tblPr>
              <a:tblGrid>
                <a:gridCol w="2008132"/>
                <a:gridCol w="711475"/>
                <a:gridCol w="711475"/>
                <a:gridCol w="1479217"/>
                <a:gridCol w="185057"/>
                <a:gridCol w="700221"/>
                <a:gridCol w="325103"/>
              </a:tblGrid>
              <a:tr h="433422">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244552">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4552">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4552">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4552">
                <a:tc>
                  <a:txBody>
                    <a:bodyPr/>
                    <a:lstStyle/>
                    <a:p>
                      <a:pPr algn="ctr">
                        <a:spcAft>
                          <a:spcPts val="0"/>
                        </a:spcAft>
                      </a:pPr>
                      <a:r>
                        <a:rPr lang="en-US" sz="1200">
                          <a:effectLst/>
                          <a:latin typeface="Arial" panose="020B0604020202020204" pitchFamily="34" charset="0"/>
                          <a:cs typeface="Arial" panose="020B0604020202020204" pitchFamily="34" charset="0"/>
                        </a:rPr>
                        <a:t>SOMETIMES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4552">
                <a:tc>
                  <a:txBody>
                    <a:bodyPr/>
                    <a:lstStyle/>
                    <a:p>
                      <a:pPr algn="ctr">
                        <a:spcAft>
                          <a:spcPts val="0"/>
                        </a:spcAft>
                      </a:pPr>
                      <a:r>
                        <a:rPr lang="en-US" sz="1200" dirty="0">
                          <a:effectLst/>
                          <a:latin typeface="Arial" panose="020B0604020202020204" pitchFamily="34" charset="0"/>
                          <a:cs typeface="Arial" panose="020B0604020202020204" pitchFamily="34" charset="0"/>
                        </a:rPr>
                        <a:t>TOTAL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655940356"/>
              </p:ext>
            </p:extLst>
          </p:nvPr>
        </p:nvGraphicFramePr>
        <p:xfrm>
          <a:off x="2195736" y="4221088"/>
          <a:ext cx="5616624" cy="2426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4702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7776864" cy="6408712"/>
          </a:xfrm>
        </p:spPr>
        <p:txBody>
          <a:bodyPr/>
          <a:lstStyle/>
          <a:p>
            <a:pPr marL="0" lvl="0" indent="0" algn="just">
              <a:buNone/>
            </a:pPr>
            <a:r>
              <a:rPr lang="en-US" sz="2000" b="1" dirty="0" smtClean="0">
                <a:latin typeface="Arial" panose="020B0604020202020204" pitchFamily="34" charset="0"/>
                <a:cs typeface="Arial" panose="020B0604020202020204" pitchFamily="34" charset="0"/>
              </a:rPr>
              <a:t>4. The </a:t>
            </a:r>
            <a:r>
              <a:rPr lang="en-US" sz="2000" b="1" dirty="0">
                <a:latin typeface="Arial" panose="020B0604020202020204" pitchFamily="34" charset="0"/>
                <a:cs typeface="Arial" panose="020B0604020202020204" pitchFamily="34" charset="0"/>
              </a:rPr>
              <a:t>teacher uses the TPR as a methodological strategy to enhance the learning of English.</a:t>
            </a:r>
            <a:endParaRPr lang="es-EC" sz="20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822414683"/>
              </p:ext>
            </p:extLst>
          </p:nvPr>
        </p:nvGraphicFramePr>
        <p:xfrm>
          <a:off x="467544" y="1484784"/>
          <a:ext cx="6840760" cy="1800198"/>
        </p:xfrm>
        <a:graphic>
          <a:graphicData uri="http://schemas.openxmlformats.org/drawingml/2006/table">
            <a:tbl>
              <a:tblPr firstRow="1" firstCol="1" bandRow="1">
                <a:tableStyleId>{5C22544A-7EE6-4342-B048-85BDC9FD1C3A}</a:tableStyleId>
              </a:tblPr>
              <a:tblGrid>
                <a:gridCol w="2309979"/>
                <a:gridCol w="818417"/>
                <a:gridCol w="818417"/>
                <a:gridCol w="1701561"/>
                <a:gridCol w="212873"/>
                <a:gridCol w="368217"/>
                <a:gridCol w="611296"/>
              </a:tblGrid>
              <a:tr h="422885">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dirty="0">
                          <a:effectLst/>
                          <a:latin typeface="Arial" panose="020B0604020202020204" pitchFamily="34" charset="0"/>
                          <a:cs typeface="Arial" panose="020B0604020202020204" pitchFamily="34" charset="0"/>
                        </a:rPr>
                        <a:t>    PREPARATORY LEVEL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422885">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100%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SOMETIMES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3800760898"/>
              </p:ext>
            </p:extLst>
          </p:nvPr>
        </p:nvGraphicFramePr>
        <p:xfrm>
          <a:off x="2195736" y="3861048"/>
          <a:ext cx="5760640" cy="2821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4449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7704856" cy="6264696"/>
          </a:xfrm>
        </p:spPr>
        <p:txBody>
          <a:bodyPr/>
          <a:lstStyle/>
          <a:p>
            <a:pPr marL="0" lvl="0" indent="0" algn="just">
              <a:buNone/>
            </a:pPr>
            <a:r>
              <a:rPr lang="en-US" sz="2400" b="1" dirty="0" smtClean="0">
                <a:latin typeface="Arial" panose="020B0604020202020204" pitchFamily="34" charset="0"/>
                <a:cs typeface="Arial" panose="020B0604020202020204" pitchFamily="34" charset="0"/>
              </a:rPr>
              <a:t>7. The </a:t>
            </a:r>
            <a:r>
              <a:rPr lang="en-US" sz="2400" b="1" dirty="0">
                <a:latin typeface="Arial" panose="020B0604020202020204" pitchFamily="34" charset="0"/>
                <a:cs typeface="Arial" panose="020B0604020202020204" pitchFamily="34" charset="0"/>
              </a:rPr>
              <a:t>teacher use commands for the activities in the classroom.</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560445620"/>
              </p:ext>
            </p:extLst>
          </p:nvPr>
        </p:nvGraphicFramePr>
        <p:xfrm>
          <a:off x="395536" y="1556792"/>
          <a:ext cx="6408710" cy="1872210"/>
        </p:xfrm>
        <a:graphic>
          <a:graphicData uri="http://schemas.openxmlformats.org/drawingml/2006/table">
            <a:tbl>
              <a:tblPr firstRow="1" firstCol="1" bandRow="1">
                <a:tableStyleId>{5C22544A-7EE6-4342-B048-85BDC9FD1C3A}</a:tableStyleId>
              </a:tblPr>
              <a:tblGrid>
                <a:gridCol w="2089825"/>
                <a:gridCol w="740418"/>
                <a:gridCol w="740418"/>
                <a:gridCol w="1539391"/>
                <a:gridCol w="192586"/>
                <a:gridCol w="553036"/>
                <a:gridCol w="553036"/>
              </a:tblGrid>
              <a:tr h="489955">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276451">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6451">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6451">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6451">
                <a:tc>
                  <a:txBody>
                    <a:bodyPr/>
                    <a:lstStyle/>
                    <a:p>
                      <a:pPr algn="ctr">
                        <a:spcAft>
                          <a:spcPts val="0"/>
                        </a:spcAft>
                      </a:pPr>
                      <a:r>
                        <a:rPr lang="en-US" sz="1200">
                          <a:effectLst/>
                          <a:latin typeface="Arial" panose="020B0604020202020204" pitchFamily="34" charset="0"/>
                          <a:cs typeface="Arial" panose="020B0604020202020204" pitchFamily="34" charset="0"/>
                        </a:rPr>
                        <a:t>SOMETIMES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6451">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6" name="5 Gráfico"/>
          <p:cNvGraphicFramePr/>
          <p:nvPr>
            <p:extLst>
              <p:ext uri="{D42A27DB-BD31-4B8C-83A1-F6EECF244321}">
                <p14:modId xmlns:p14="http://schemas.microsoft.com/office/powerpoint/2010/main" val="2128015703"/>
              </p:ext>
            </p:extLst>
          </p:nvPr>
        </p:nvGraphicFramePr>
        <p:xfrm>
          <a:off x="2555776" y="3717033"/>
          <a:ext cx="5616624" cy="3140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8952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7560840" cy="6408712"/>
          </a:xfrm>
        </p:spPr>
        <p:txBody>
          <a:bodyPr/>
          <a:lstStyle/>
          <a:p>
            <a:pPr marL="0" lvl="0" indent="0" algn="just">
              <a:buNone/>
            </a:pPr>
            <a:r>
              <a:rPr lang="en-US" sz="2400" b="1" dirty="0" smtClean="0">
                <a:latin typeface="Arial" panose="020B0604020202020204" pitchFamily="34" charset="0"/>
                <a:cs typeface="Arial" panose="020B0604020202020204" pitchFamily="34" charset="0"/>
              </a:rPr>
              <a:t>8. The </a:t>
            </a:r>
            <a:r>
              <a:rPr lang="en-US" sz="2400" b="1" dirty="0">
                <a:latin typeface="Arial" panose="020B0604020202020204" pitchFamily="34" charset="0"/>
                <a:cs typeface="Arial" panose="020B0604020202020204" pitchFamily="34" charset="0"/>
              </a:rPr>
              <a:t>teacher uses onomatopoeia, diction and modulation in the </a:t>
            </a:r>
            <a:r>
              <a:rPr lang="en-US" sz="2400" b="1" dirty="0" smtClean="0">
                <a:latin typeface="Arial" panose="020B0604020202020204" pitchFamily="34" charset="0"/>
                <a:cs typeface="Arial" panose="020B0604020202020204" pitchFamily="34" charset="0"/>
              </a:rPr>
              <a:t>narration </a:t>
            </a:r>
            <a:r>
              <a:rPr lang="en-US" sz="2400" b="1" dirty="0">
                <a:latin typeface="Arial" panose="020B0604020202020204" pitchFamily="34" charset="0"/>
                <a:cs typeface="Arial" panose="020B0604020202020204" pitchFamily="34" charset="0"/>
              </a:rPr>
              <a:t>of the tale.</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792595800"/>
              </p:ext>
            </p:extLst>
          </p:nvPr>
        </p:nvGraphicFramePr>
        <p:xfrm>
          <a:off x="395536" y="1412776"/>
          <a:ext cx="6264695" cy="1800198"/>
        </p:xfrm>
        <a:graphic>
          <a:graphicData uri="http://schemas.openxmlformats.org/drawingml/2006/table">
            <a:tbl>
              <a:tblPr firstRow="1" firstCol="1" bandRow="1">
                <a:tableStyleId>{5C22544A-7EE6-4342-B048-85BDC9FD1C3A}</a:tableStyleId>
              </a:tblPr>
              <a:tblGrid>
                <a:gridCol w="2052867"/>
                <a:gridCol w="727323"/>
                <a:gridCol w="727323"/>
                <a:gridCol w="1512168"/>
                <a:gridCol w="189181"/>
                <a:gridCol w="327232"/>
                <a:gridCol w="728601"/>
              </a:tblGrid>
              <a:tr h="422885">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422885">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SOMETIMES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1</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38607">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4031478356"/>
              </p:ext>
            </p:extLst>
          </p:nvPr>
        </p:nvGraphicFramePr>
        <p:xfrm>
          <a:off x="2339752" y="3573016"/>
          <a:ext cx="5328592"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680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04664"/>
            <a:ext cx="7848872" cy="6336704"/>
          </a:xfrm>
        </p:spPr>
        <p:txBody>
          <a:bodyPr/>
          <a:lstStyle/>
          <a:p>
            <a:pPr marL="0" lvl="0" indent="0">
              <a:buNone/>
            </a:pPr>
            <a:r>
              <a:rPr lang="en-US" b="1" dirty="0" smtClean="0"/>
              <a:t>9. </a:t>
            </a: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teacher uses correct sentences (syntax) with a good pronunciation for the kindergarten children.</a:t>
            </a:r>
            <a:endParaRPr lang="es-EC" sz="2400" dirty="0">
              <a:latin typeface="Arial" panose="020B0604020202020204" pitchFamily="34" charset="0"/>
              <a:cs typeface="Arial" panose="020B0604020202020204" pitchFamily="34" charset="0"/>
            </a:endParaRPr>
          </a:p>
          <a:p>
            <a:pPr marL="0" indent="0">
              <a:buNone/>
            </a:pPr>
            <a:endParaRPr lang="es-EC" dirty="0" smtClean="0"/>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39281530"/>
              </p:ext>
            </p:extLst>
          </p:nvPr>
        </p:nvGraphicFramePr>
        <p:xfrm>
          <a:off x="395536" y="1628800"/>
          <a:ext cx="6120681" cy="1800202"/>
        </p:xfrm>
        <a:graphic>
          <a:graphicData uri="http://schemas.openxmlformats.org/drawingml/2006/table">
            <a:tbl>
              <a:tblPr firstRow="1" firstCol="1" bandRow="1">
                <a:tableStyleId>{5C22544A-7EE6-4342-B048-85BDC9FD1C3A}</a:tableStyleId>
              </a:tblPr>
              <a:tblGrid>
                <a:gridCol w="2005675"/>
                <a:gridCol w="710604"/>
                <a:gridCol w="710604"/>
                <a:gridCol w="1477406"/>
                <a:gridCol w="184832"/>
                <a:gridCol w="319709"/>
                <a:gridCol w="711851"/>
              </a:tblGrid>
              <a:tr h="568197">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246401">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6401">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6401">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100%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6401">
                <a:tc>
                  <a:txBody>
                    <a:bodyPr/>
                    <a:lstStyle/>
                    <a:p>
                      <a:pPr algn="ctr">
                        <a:spcAft>
                          <a:spcPts val="0"/>
                        </a:spcAft>
                      </a:pPr>
                      <a:r>
                        <a:rPr lang="en-US" sz="1200">
                          <a:effectLst/>
                          <a:latin typeface="Arial" panose="020B0604020202020204" pitchFamily="34" charset="0"/>
                          <a:cs typeface="Arial" panose="020B0604020202020204" pitchFamily="34" charset="0"/>
                        </a:rPr>
                        <a:t>SOMETIMES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46401">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712048967"/>
              </p:ext>
            </p:extLst>
          </p:nvPr>
        </p:nvGraphicFramePr>
        <p:xfrm>
          <a:off x="2339752" y="3717032"/>
          <a:ext cx="5400600"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962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239000" cy="1143000"/>
          </a:xfrm>
        </p:spPr>
        <p:txBody>
          <a:bodyPr/>
          <a:lstStyle/>
          <a:p>
            <a:pPr lvl="2" algn="ctr" rtl="0">
              <a:spcBef>
                <a:spcPct val="0"/>
              </a:spcBef>
            </a:pPr>
            <a:r>
              <a:rPr lang="en-US" sz="2800" b="1" dirty="0">
                <a:solidFill>
                  <a:srgbClr val="C00000"/>
                </a:solidFill>
              </a:rPr>
              <a:t>Students´ Observation </a:t>
            </a:r>
            <a:br>
              <a:rPr lang="en-US" sz="2800" b="1" dirty="0">
                <a:solidFill>
                  <a:srgbClr val="C00000"/>
                </a:solidFill>
              </a:rPr>
            </a:br>
            <a:r>
              <a:rPr lang="en-US" sz="2800" b="1" dirty="0" smtClean="0">
                <a:solidFill>
                  <a:srgbClr val="C00000"/>
                </a:solidFill>
              </a:rPr>
              <a:t>Preparatory </a:t>
            </a:r>
            <a:r>
              <a:rPr lang="en-US" sz="2800" b="1" dirty="0">
                <a:solidFill>
                  <a:srgbClr val="C00000"/>
                </a:solidFill>
              </a:rPr>
              <a:t>Level Section “A and B”</a:t>
            </a:r>
            <a:r>
              <a:rPr lang="es-EC" dirty="0"/>
              <a:t/>
            </a:r>
            <a:br>
              <a:rPr lang="es-EC" dirty="0"/>
            </a:br>
            <a:endParaRPr lang="es-EC" dirty="0"/>
          </a:p>
        </p:txBody>
      </p:sp>
      <p:sp>
        <p:nvSpPr>
          <p:cNvPr id="3" name="2 Marcador de contenido"/>
          <p:cNvSpPr>
            <a:spLocks noGrp="1"/>
          </p:cNvSpPr>
          <p:nvPr>
            <p:ph idx="1"/>
          </p:nvPr>
        </p:nvSpPr>
        <p:spPr>
          <a:xfrm>
            <a:off x="179512" y="1340768"/>
            <a:ext cx="7776864" cy="5400600"/>
          </a:xfrm>
        </p:spPr>
        <p:txBody>
          <a:bodyPr/>
          <a:lstStyle/>
          <a:p>
            <a:pPr marL="0" lvl="0" indent="0" algn="just">
              <a:buNone/>
            </a:pPr>
            <a:r>
              <a:rPr lang="en-US" sz="2000" b="1" dirty="0" smtClean="0">
                <a:latin typeface="Arial" panose="020B0604020202020204" pitchFamily="34" charset="0"/>
                <a:cs typeface="Arial" panose="020B0604020202020204" pitchFamily="34" charset="0"/>
              </a:rPr>
              <a:t>3. The </a:t>
            </a:r>
            <a:r>
              <a:rPr lang="en-US" sz="2000" b="1" dirty="0">
                <a:latin typeface="Arial" panose="020B0604020202020204" pitchFamily="34" charset="0"/>
                <a:cs typeface="Arial" panose="020B0604020202020204" pitchFamily="34" charset="0"/>
              </a:rPr>
              <a:t>children are connected with space and qualities of movement when receiving commands.</a:t>
            </a:r>
            <a:endParaRPr lang="es-EC" sz="20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12150736"/>
              </p:ext>
            </p:extLst>
          </p:nvPr>
        </p:nvGraphicFramePr>
        <p:xfrm>
          <a:off x="251520" y="2204863"/>
          <a:ext cx="6048673" cy="1656185"/>
        </p:xfrm>
        <a:graphic>
          <a:graphicData uri="http://schemas.openxmlformats.org/drawingml/2006/table">
            <a:tbl>
              <a:tblPr firstRow="1" firstCol="1" bandRow="1">
                <a:tableStyleId>{5C22544A-7EE6-4342-B048-85BDC9FD1C3A}</a:tableStyleId>
              </a:tblPr>
              <a:tblGrid>
                <a:gridCol w="1982079"/>
                <a:gridCol w="702244"/>
                <a:gridCol w="702244"/>
                <a:gridCol w="1460025"/>
                <a:gridCol w="182657"/>
                <a:gridCol w="315947"/>
                <a:gridCol w="703477"/>
              </a:tblGrid>
              <a:tr h="522242">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348162">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61927">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61927">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61927">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236988320"/>
              </p:ext>
            </p:extLst>
          </p:nvPr>
        </p:nvGraphicFramePr>
        <p:xfrm>
          <a:off x="2267744" y="4182281"/>
          <a:ext cx="5688632" cy="2559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4208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76672"/>
            <a:ext cx="7848872" cy="6264696"/>
          </a:xfrm>
        </p:spPr>
        <p:txBody>
          <a:bodyPr/>
          <a:lstStyle/>
          <a:p>
            <a:pPr marL="0" lvl="0" indent="0" algn="just">
              <a:buNone/>
            </a:pPr>
            <a:r>
              <a:rPr lang="en-US" sz="2400" b="1" dirty="0" smtClean="0">
                <a:latin typeface="Arial" panose="020B0604020202020204" pitchFamily="34" charset="0"/>
                <a:cs typeface="Arial" panose="020B0604020202020204" pitchFamily="34" charset="0"/>
              </a:rPr>
              <a:t>5. The </a:t>
            </a:r>
            <a:r>
              <a:rPr lang="en-US" sz="2400" b="1" dirty="0">
                <a:latin typeface="Arial" panose="020B0604020202020204" pitchFamily="34" charset="0"/>
                <a:cs typeface="Arial" panose="020B0604020202020204" pitchFamily="34" charset="0"/>
              </a:rPr>
              <a:t>children act and interpret everyday scenes by using the linguistic expression.</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13253416"/>
              </p:ext>
            </p:extLst>
          </p:nvPr>
        </p:nvGraphicFramePr>
        <p:xfrm>
          <a:off x="323528" y="1556792"/>
          <a:ext cx="6912768" cy="1800200"/>
        </p:xfrm>
        <a:graphic>
          <a:graphicData uri="http://schemas.openxmlformats.org/drawingml/2006/table">
            <a:tbl>
              <a:tblPr firstRow="1" firstCol="1" bandRow="1">
                <a:tableStyleId>{5C22544A-7EE6-4342-B048-85BDC9FD1C3A}</a:tableStyleId>
              </a:tblPr>
              <a:tblGrid>
                <a:gridCol w="2334293"/>
                <a:gridCol w="827033"/>
                <a:gridCol w="827033"/>
                <a:gridCol w="1719471"/>
                <a:gridCol w="215115"/>
                <a:gridCol w="372093"/>
                <a:gridCol w="617730"/>
              </a:tblGrid>
              <a:tr h="487501">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487501">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5066">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100%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5066">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5066">
                <a:tc>
                  <a:txBody>
                    <a:bodyPr/>
                    <a:lstStyle/>
                    <a:p>
                      <a:pPr algn="ctr">
                        <a:spcAft>
                          <a:spcPts val="0"/>
                        </a:spcAft>
                      </a:pPr>
                      <a:r>
                        <a:rPr lang="en-US" sz="1200" dirty="0">
                          <a:effectLst/>
                          <a:latin typeface="Arial" panose="020B0604020202020204" pitchFamily="34" charset="0"/>
                          <a:cs typeface="Arial" panose="020B0604020202020204" pitchFamily="34" charset="0"/>
                        </a:rPr>
                        <a:t>TOTAL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3702114931"/>
              </p:ext>
            </p:extLst>
          </p:nvPr>
        </p:nvGraphicFramePr>
        <p:xfrm>
          <a:off x="2195736" y="3573016"/>
          <a:ext cx="5760640"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457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332656"/>
            <a:ext cx="7704856" cy="6336704"/>
          </a:xfrm>
        </p:spPr>
        <p:txBody>
          <a:bodyPr/>
          <a:lstStyle/>
          <a:p>
            <a:pPr marL="0" lvl="0" indent="0" algn="just">
              <a:buNone/>
            </a:pPr>
            <a:r>
              <a:rPr lang="en-US" sz="2400" b="1" dirty="0" smtClean="0">
                <a:latin typeface="Arial" panose="020B0604020202020204" pitchFamily="34" charset="0"/>
                <a:cs typeface="Arial" panose="020B0604020202020204" pitchFamily="34" charset="0"/>
              </a:rPr>
              <a:t>7. The </a:t>
            </a:r>
            <a:r>
              <a:rPr lang="en-US" sz="2400" b="1" dirty="0">
                <a:latin typeface="Arial" panose="020B0604020202020204" pitchFamily="34" charset="0"/>
                <a:cs typeface="Arial" panose="020B0604020202020204" pitchFamily="34" charset="0"/>
              </a:rPr>
              <a:t>children respond to commands issued by the teacher.</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405587531"/>
              </p:ext>
            </p:extLst>
          </p:nvPr>
        </p:nvGraphicFramePr>
        <p:xfrm>
          <a:off x="251520" y="1484784"/>
          <a:ext cx="6552729" cy="1728190"/>
        </p:xfrm>
        <a:graphic>
          <a:graphicData uri="http://schemas.openxmlformats.org/drawingml/2006/table">
            <a:tbl>
              <a:tblPr firstRow="1" firstCol="1" bandRow="1">
                <a:tableStyleId>{5C22544A-7EE6-4342-B048-85BDC9FD1C3A}</a:tableStyleId>
              </a:tblPr>
              <a:tblGrid>
                <a:gridCol w="1832117"/>
                <a:gridCol w="649113"/>
                <a:gridCol w="649113"/>
                <a:gridCol w="1349561"/>
                <a:gridCol w="2072825"/>
              </a:tblGrid>
              <a:tr h="345638">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just">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r>
              <a:tr h="345638">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45638">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50%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45638">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50%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45638">
                <a:tc>
                  <a:txBody>
                    <a:bodyPr/>
                    <a:lstStyle/>
                    <a:p>
                      <a:pPr algn="ctr">
                        <a:spcAft>
                          <a:spcPts val="0"/>
                        </a:spcAft>
                      </a:pPr>
                      <a:r>
                        <a:rPr lang="en-US" sz="1200" dirty="0">
                          <a:effectLst/>
                          <a:latin typeface="Arial" panose="020B0604020202020204" pitchFamily="34" charset="0"/>
                          <a:cs typeface="Arial" panose="020B0604020202020204" pitchFamily="34" charset="0"/>
                        </a:rPr>
                        <a:t>TOTAL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1655791749"/>
              </p:ext>
            </p:extLst>
          </p:nvPr>
        </p:nvGraphicFramePr>
        <p:xfrm>
          <a:off x="1979712" y="3573016"/>
          <a:ext cx="5760640"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437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04664"/>
            <a:ext cx="7632848" cy="6192688"/>
          </a:xfrm>
        </p:spPr>
        <p:txBody>
          <a:bodyPr/>
          <a:lstStyle/>
          <a:p>
            <a:pPr marL="0" lvl="0" indent="0" algn="just">
              <a:buNone/>
            </a:pPr>
            <a:r>
              <a:rPr lang="en-US" b="1" dirty="0" smtClean="0"/>
              <a:t>8. </a:t>
            </a: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children are involved in the process of </a:t>
            </a:r>
            <a:r>
              <a:rPr lang="en-US" sz="2400" b="1" dirty="0" smtClean="0">
                <a:latin typeface="Arial" panose="020B0604020202020204" pitchFamily="34" charset="0"/>
                <a:cs typeface="Arial" panose="020B0604020202020204" pitchFamily="34" charset="0"/>
              </a:rPr>
              <a:t>the narration of tales </a:t>
            </a:r>
            <a:r>
              <a:rPr lang="en-US" sz="2400" b="1" dirty="0">
                <a:latin typeface="Arial" panose="020B0604020202020204" pitchFamily="34" charset="0"/>
                <a:cs typeface="Arial" panose="020B0604020202020204" pitchFamily="34" charset="0"/>
              </a:rPr>
              <a:t>actively.</a:t>
            </a:r>
            <a:endParaRPr lang="es-EC" sz="2400" dirty="0">
              <a:latin typeface="Arial" panose="020B0604020202020204" pitchFamily="34" charset="0"/>
              <a:cs typeface="Arial" panose="020B0604020202020204" pitchFamily="34" charset="0"/>
            </a:endParaRPr>
          </a:p>
          <a:p>
            <a:pPr marL="0" indent="0">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370357593"/>
              </p:ext>
            </p:extLst>
          </p:nvPr>
        </p:nvGraphicFramePr>
        <p:xfrm>
          <a:off x="251520" y="1556792"/>
          <a:ext cx="6336703" cy="1872210"/>
        </p:xfrm>
        <a:graphic>
          <a:graphicData uri="http://schemas.openxmlformats.org/drawingml/2006/table">
            <a:tbl>
              <a:tblPr firstRow="1" firstCol="1" bandRow="1">
                <a:tableStyleId>{5C22544A-7EE6-4342-B048-85BDC9FD1C3A}</a:tableStyleId>
              </a:tblPr>
              <a:tblGrid>
                <a:gridCol w="1816627"/>
                <a:gridCol w="643624"/>
                <a:gridCol w="643624"/>
                <a:gridCol w="1338151"/>
                <a:gridCol w="1894677"/>
              </a:tblGrid>
              <a:tr h="374442">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just">
                        <a:spcAft>
                          <a:spcPts val="0"/>
                        </a:spcAft>
                      </a:pPr>
                      <a:r>
                        <a:rPr lang="en-US" sz="1200">
                          <a:effectLst/>
                          <a:latin typeface="Arial" panose="020B0604020202020204" pitchFamily="34" charset="0"/>
                          <a:cs typeface="Arial" panose="020B0604020202020204" pitchFamily="34" charset="0"/>
                        </a:rPr>
                        <a:t>    PREPARATORY LEVEL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r>
              <a:tr h="374442">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74442">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74442">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    100%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r h="374442">
                <a:tc>
                  <a:txBody>
                    <a:bodyPr/>
                    <a:lstStyle/>
                    <a:p>
                      <a:pPr algn="ctr">
                        <a:spcAft>
                          <a:spcPts val="0"/>
                        </a:spcAft>
                      </a:pPr>
                      <a:r>
                        <a:rPr lang="en-US" sz="1200" dirty="0">
                          <a:effectLst/>
                          <a:latin typeface="Arial" panose="020B0604020202020204" pitchFamily="34" charset="0"/>
                          <a:cs typeface="Arial" panose="020B0604020202020204" pitchFamily="34" charset="0"/>
                        </a:rPr>
                        <a:t>TOTAL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3041704845"/>
              </p:ext>
            </p:extLst>
          </p:nvPr>
        </p:nvGraphicFramePr>
        <p:xfrm>
          <a:off x="1907704" y="3861048"/>
          <a:ext cx="597666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031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632848" cy="6336704"/>
          </a:xfrm>
        </p:spPr>
        <p:txBody>
          <a:bodyPr>
            <a:normAutofit/>
          </a:bodyPr>
          <a:lstStyle/>
          <a:p>
            <a:pPr marL="0" indent="0" algn="just">
              <a:buNone/>
            </a:pPr>
            <a:r>
              <a:rPr lang="en-US" sz="2400" b="1" dirty="0" smtClean="0">
                <a:latin typeface="Arial" panose="020B0604020202020204" pitchFamily="34" charset="0"/>
                <a:cs typeface="Arial" panose="020B0604020202020204" pitchFamily="34" charset="0"/>
              </a:rPr>
              <a:t>9. The </a:t>
            </a:r>
            <a:r>
              <a:rPr lang="en-US" sz="2400" b="1" dirty="0">
                <a:latin typeface="Arial" panose="020B0604020202020204" pitchFamily="34" charset="0"/>
                <a:cs typeface="Arial" panose="020B0604020202020204" pitchFamily="34" charset="0"/>
              </a:rPr>
              <a:t>children have developed listening skills </a:t>
            </a:r>
            <a:r>
              <a:rPr lang="en-US" sz="2400" b="1" dirty="0" smtClean="0">
                <a:latin typeface="Arial" panose="020B0604020202020204" pitchFamily="34" charset="0"/>
                <a:cs typeface="Arial" panose="020B0604020202020204" pitchFamily="34" charset="0"/>
              </a:rPr>
              <a:t>through </a:t>
            </a:r>
            <a:r>
              <a:rPr lang="en-US" sz="2400" b="1" dirty="0">
                <a:latin typeface="Arial" panose="020B0604020202020204" pitchFamily="34" charset="0"/>
                <a:cs typeface="Arial" panose="020B0604020202020204" pitchFamily="34" charset="0"/>
              </a:rPr>
              <a:t>class </a:t>
            </a:r>
            <a:r>
              <a:rPr lang="en-US" sz="2400" b="1" dirty="0" smtClean="0">
                <a:latin typeface="Arial" panose="020B0604020202020204" pitchFamily="34" charset="0"/>
                <a:cs typeface="Arial" panose="020B0604020202020204" pitchFamily="34" charset="0"/>
              </a:rPr>
              <a:t>activities.</a:t>
            </a:r>
          </a:p>
          <a:p>
            <a:pPr marL="0" indent="0" algn="just">
              <a:buNone/>
            </a:pPr>
            <a:endParaRPr lang="es-EC" sz="24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26639787"/>
              </p:ext>
            </p:extLst>
          </p:nvPr>
        </p:nvGraphicFramePr>
        <p:xfrm>
          <a:off x="323528" y="1484784"/>
          <a:ext cx="6768752" cy="1944217"/>
        </p:xfrm>
        <a:graphic>
          <a:graphicData uri="http://schemas.openxmlformats.org/drawingml/2006/table">
            <a:tbl>
              <a:tblPr firstRow="1" firstCol="1" bandRow="1">
                <a:tableStyleId>{5C22544A-7EE6-4342-B048-85BDC9FD1C3A}</a:tableStyleId>
              </a:tblPr>
              <a:tblGrid>
                <a:gridCol w="2285662"/>
                <a:gridCol w="809804"/>
                <a:gridCol w="809804"/>
                <a:gridCol w="1683648"/>
                <a:gridCol w="210633"/>
                <a:gridCol w="364341"/>
                <a:gridCol w="604860"/>
              </a:tblGrid>
              <a:tr h="639918">
                <a:tc>
                  <a:txBody>
                    <a:bodyPr/>
                    <a:lstStyle/>
                    <a:p>
                      <a:endParaRPr lang="es-EC" sz="1200" dirty="0">
                        <a:solidFill>
                          <a:srgbClr val="76923C"/>
                        </a:solidFill>
                        <a:effectLst/>
                        <a:latin typeface="Arial" panose="020B0604020202020204" pitchFamily="34" charset="0"/>
                        <a:cs typeface="Arial" panose="020B0604020202020204" pitchFamily="34" charset="0"/>
                      </a:endParaRPr>
                    </a:p>
                  </a:txBody>
                  <a:tcPr marL="68580" marR="68580" marT="0" marB="0"/>
                </a:tc>
                <a:tc gridSpan="2">
                  <a:txBody>
                    <a:bodyPr/>
                    <a:lstStyle/>
                    <a:p>
                      <a:pPr algn="just">
                        <a:spcAft>
                          <a:spcPts val="0"/>
                        </a:spcAft>
                      </a:pPr>
                      <a:r>
                        <a:rPr lang="en-US" sz="1200">
                          <a:effectLst/>
                          <a:latin typeface="Arial" panose="020B0604020202020204" pitchFamily="34" charset="0"/>
                          <a:cs typeface="Arial" panose="020B0604020202020204" pitchFamily="34" charset="0"/>
                        </a:rPr>
                        <a:t>SECTIONS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gridSpan="2">
                  <a:txBody>
                    <a:bodyPr/>
                    <a:lstStyle/>
                    <a:p>
                      <a:pPr algn="ctr">
                        <a:spcAft>
                          <a:spcPts val="0"/>
                        </a:spcAft>
                      </a:pPr>
                      <a:r>
                        <a:rPr lang="en-US" sz="1200" dirty="0">
                          <a:effectLst/>
                          <a:latin typeface="Arial" panose="020B0604020202020204" pitchFamily="34" charset="0"/>
                          <a:cs typeface="Arial" panose="020B0604020202020204" pitchFamily="34" charset="0"/>
                        </a:rPr>
                        <a:t>    PREPARATORY LEVEL</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c>
                  <a:txBody>
                    <a:bodyPr/>
                    <a:lstStyle/>
                    <a:p>
                      <a:endParaRPr lang="es-EC" sz="1200">
                        <a:solidFill>
                          <a:srgbClr val="76923C"/>
                        </a:solidFill>
                        <a:effectLst/>
                        <a:latin typeface="Arial" panose="020B0604020202020204" pitchFamily="34" charset="0"/>
                        <a:cs typeface="Arial" panose="020B0604020202020204" pitchFamily="34" charset="0"/>
                      </a:endParaRPr>
                    </a:p>
                  </a:txBody>
                  <a:tcPr marL="68580" marR="68580" marT="0" marB="0"/>
                </a:tc>
              </a:tr>
              <a:tr h="484381">
                <a:tc>
                  <a:txBody>
                    <a:bodyPr/>
                    <a:lstStyle/>
                    <a:p>
                      <a:pPr algn="ctr">
                        <a:spcAft>
                          <a:spcPts val="0"/>
                        </a:spcAft>
                      </a:pPr>
                      <a:r>
                        <a:rPr lang="en-US" sz="1200">
                          <a:effectLst/>
                          <a:latin typeface="Arial" panose="020B0604020202020204" pitchFamily="34" charset="0"/>
                          <a:cs typeface="Arial" panose="020B0604020202020204" pitchFamily="34" charset="0"/>
                        </a:rPr>
                        <a:t>ALTERNATIVES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A</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B</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PERCENTAGE</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3306">
                <a:tc>
                  <a:txBody>
                    <a:bodyPr/>
                    <a:lstStyle/>
                    <a:p>
                      <a:pPr algn="ctr">
                        <a:spcAft>
                          <a:spcPts val="0"/>
                        </a:spcAft>
                      </a:pPr>
                      <a:r>
                        <a:rPr lang="en-US" sz="1200">
                          <a:effectLst/>
                          <a:latin typeface="Arial" panose="020B0604020202020204" pitchFamily="34" charset="0"/>
                          <a:cs typeface="Arial" panose="020B0604020202020204" pitchFamily="34" charset="0"/>
                        </a:rPr>
                        <a:t>YES</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0%</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3306">
                <a:tc>
                  <a:txBody>
                    <a:bodyPr/>
                    <a:lstStyle/>
                    <a:p>
                      <a:pPr algn="ctr">
                        <a:spcAft>
                          <a:spcPts val="0"/>
                        </a:spcAft>
                      </a:pPr>
                      <a:r>
                        <a:rPr lang="en-US" sz="1200">
                          <a:effectLst/>
                          <a:latin typeface="Arial" panose="020B0604020202020204" pitchFamily="34" charset="0"/>
                          <a:cs typeface="Arial" panose="020B0604020202020204" pitchFamily="34" charset="0"/>
                        </a:rPr>
                        <a:t>NO</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a:effectLst/>
                          <a:latin typeface="Arial" panose="020B0604020202020204" pitchFamily="34" charset="0"/>
                          <a:cs typeface="Arial" panose="020B0604020202020204" pitchFamily="34" charset="0"/>
                        </a:rPr>
                        <a:t>    100%  </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73306">
                <a:tc>
                  <a:txBody>
                    <a:bodyPr/>
                    <a:lstStyle/>
                    <a:p>
                      <a:pPr algn="ctr">
                        <a:spcAft>
                          <a:spcPts val="0"/>
                        </a:spcAft>
                      </a:pPr>
                      <a:r>
                        <a:rPr lang="en-US" sz="1200">
                          <a:effectLst/>
                          <a:latin typeface="Arial" panose="020B0604020202020204" pitchFamily="34" charset="0"/>
                          <a:cs typeface="Arial" panose="020B0604020202020204" pitchFamily="34" charset="0"/>
                        </a:rPr>
                        <a:t>TOTAL</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1</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spcAft>
                          <a:spcPts val="0"/>
                        </a:spcAft>
                      </a:pPr>
                      <a:r>
                        <a:rPr lang="en-US" sz="1200">
                          <a:effectLst/>
                          <a:latin typeface="Arial" panose="020B0604020202020204" pitchFamily="34" charset="0"/>
                          <a:cs typeface="Arial" panose="020B0604020202020204" pitchFamily="34" charset="0"/>
                        </a:rPr>
                        <a:t>2</a:t>
                      </a:r>
                      <a:endParaRPr lang="es-EC" sz="120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gridSpan="3">
                  <a:txBody>
                    <a:bodyPr/>
                    <a:lstStyle/>
                    <a:p>
                      <a:pPr algn="ctr">
                        <a:spcAft>
                          <a:spcPts val="0"/>
                        </a:spcAft>
                      </a:pPr>
                      <a:r>
                        <a:rPr lang="en-US" sz="1200" dirty="0">
                          <a:effectLst/>
                          <a:latin typeface="Arial" panose="020B0604020202020204" pitchFamily="34" charset="0"/>
                          <a:cs typeface="Arial" panose="020B0604020202020204" pitchFamily="34" charset="0"/>
                        </a:rPr>
                        <a:t>   100%</a:t>
                      </a:r>
                      <a:endParaRPr lang="es-EC" sz="1200" dirty="0">
                        <a:solidFill>
                          <a:srgbClr val="76923C"/>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bl>
          </a:graphicData>
        </a:graphic>
      </p:graphicFrame>
      <p:graphicFrame>
        <p:nvGraphicFramePr>
          <p:cNvPr id="5" name="4 Gráfico"/>
          <p:cNvGraphicFramePr/>
          <p:nvPr>
            <p:extLst>
              <p:ext uri="{D42A27DB-BD31-4B8C-83A1-F6EECF244321}">
                <p14:modId xmlns:p14="http://schemas.microsoft.com/office/powerpoint/2010/main" val="3533674096"/>
              </p:ext>
            </p:extLst>
          </p:nvPr>
        </p:nvGraphicFramePr>
        <p:xfrm>
          <a:off x="2339752" y="3789040"/>
          <a:ext cx="5688632"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831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001"/>
            <a:ext cx="7239000" cy="1143000"/>
          </a:xfrm>
        </p:spPr>
        <p:txBody>
          <a:bodyPr>
            <a:normAutofit/>
          </a:bodyPr>
          <a:lstStyle/>
          <a:p>
            <a:pPr algn="ctr"/>
            <a:r>
              <a:rPr lang="es-ES" sz="6000" u="sng" dirty="0"/>
              <a:t>SUMMARY</a:t>
            </a:r>
            <a:endParaRPr lang="es-EC" sz="6000" u="sng" dirty="0"/>
          </a:p>
        </p:txBody>
      </p:sp>
      <p:sp>
        <p:nvSpPr>
          <p:cNvPr id="3" name="2 Marcador de contenido"/>
          <p:cNvSpPr>
            <a:spLocks noGrp="1"/>
          </p:cNvSpPr>
          <p:nvPr>
            <p:ph idx="1"/>
          </p:nvPr>
        </p:nvSpPr>
        <p:spPr>
          <a:xfrm>
            <a:off x="251520" y="1340768"/>
            <a:ext cx="7704856" cy="5114968"/>
          </a:xfrm>
        </p:spPr>
        <p:txBody>
          <a:bodyPr>
            <a:normAutofit/>
          </a:bodyPr>
          <a:lstStyle/>
          <a:p>
            <a:pPr marL="0" indent="0" algn="just">
              <a:buNone/>
            </a:pPr>
            <a:endParaRPr lang="en-US" b="1"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This research is </a:t>
            </a:r>
            <a:r>
              <a:rPr lang="en-US" b="1" dirty="0">
                <a:latin typeface="Arial" panose="020B0604020202020204" pitchFamily="34" charset="0"/>
                <a:cs typeface="Arial" panose="020B0604020202020204" pitchFamily="34" charset="0"/>
              </a:rPr>
              <a:t>based on the influence of the Total Physical Response (TPR) method in the development of listening skill in the kindergarten children attending at “Angel </a:t>
            </a:r>
            <a:r>
              <a:rPr lang="en-US" b="1" dirty="0" err="1">
                <a:latin typeface="Arial" panose="020B0604020202020204" pitchFamily="34" charset="0"/>
                <a:cs typeface="Arial" panose="020B0604020202020204" pitchFamily="34" charset="0"/>
              </a:rPr>
              <a:t>Polibio</a:t>
            </a:r>
            <a:r>
              <a:rPr lang="en-US" b="1" dirty="0">
                <a:latin typeface="Arial" panose="020B0604020202020204" pitchFamily="34" charset="0"/>
                <a:cs typeface="Arial" panose="020B0604020202020204" pitchFamily="34" charset="0"/>
              </a:rPr>
              <a:t> Chaves School”, for teaching and learning English as a second language in the Early Years</a:t>
            </a:r>
            <a:r>
              <a:rPr lang="en-US" b="1" dirty="0" smtClean="0">
                <a:latin typeface="Arial" panose="020B0604020202020204" pitchFamily="34" charset="0"/>
                <a:cs typeface="Arial" panose="020B0604020202020204" pitchFamily="34" charset="0"/>
              </a:rPr>
              <a:t>.</a:t>
            </a:r>
          </a:p>
          <a:p>
            <a:pPr marL="0" indent="0" algn="just">
              <a:buNone/>
            </a:pPr>
            <a:endParaRPr lang="es-EC" b="1" dirty="0">
              <a:latin typeface="Arial" panose="020B0604020202020204" pitchFamily="34" charset="0"/>
              <a:cs typeface="Arial" panose="020B0604020202020204" pitchFamily="34" charset="0"/>
            </a:endParaRPr>
          </a:p>
          <a:p>
            <a:pPr marL="0" indent="0">
              <a:buNone/>
            </a:pPr>
            <a:endParaRPr lang="es-EC" b="1" dirty="0" smtClean="0">
              <a:latin typeface="Arial" panose="020B0604020202020204" pitchFamily="34" charset="0"/>
              <a:cs typeface="Arial" panose="020B0604020202020204" pitchFamily="34" charset="0"/>
            </a:endParaRPr>
          </a:p>
          <a:p>
            <a:pPr marL="0" indent="0">
              <a:buNone/>
            </a:pP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086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239000" cy="1143000"/>
          </a:xfrm>
        </p:spPr>
        <p:txBody>
          <a:bodyPr>
            <a:normAutofit/>
          </a:bodyPr>
          <a:lstStyle/>
          <a:p>
            <a:pPr algn="ctr"/>
            <a:r>
              <a:rPr lang="es-EC" sz="4000" u="sng" dirty="0" smtClean="0">
                <a:latin typeface="Arial" panose="020B0604020202020204" pitchFamily="34" charset="0"/>
                <a:cs typeface="Arial" panose="020B0604020202020204" pitchFamily="34" charset="0"/>
              </a:rPr>
              <a:t>CONCLUSIONS</a:t>
            </a:r>
            <a:endParaRPr lang="es-EC" sz="4000" u="sng"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179512" y="1484784"/>
            <a:ext cx="7920880" cy="5184576"/>
          </a:xfrm>
        </p:spPr>
        <p:txBody>
          <a:bodyPr>
            <a:normAutofit/>
          </a:bodyPr>
          <a:lstStyle/>
          <a:p>
            <a:pPr lvl="0" algn="just"/>
            <a:r>
              <a:rPr lang="en-US" sz="2900" b="1" dirty="0">
                <a:latin typeface="Arial" panose="020B0604020202020204" pitchFamily="34" charset="0"/>
                <a:cs typeface="Arial" panose="020B0604020202020204" pitchFamily="34" charset="0"/>
              </a:rPr>
              <a:t>There is a positive influence of the Total Physical Response (TPR) method in the development of listening skill in the kindergarten children, </a:t>
            </a:r>
            <a:r>
              <a:rPr lang="en-US" sz="2900" b="1" dirty="0" smtClean="0">
                <a:latin typeface="Arial" panose="020B0604020202020204" pitchFamily="34" charset="0"/>
                <a:cs typeface="Arial" panose="020B0604020202020204" pitchFamily="34" charset="0"/>
              </a:rPr>
              <a:t>because it </a:t>
            </a:r>
            <a:r>
              <a:rPr lang="en-US" sz="2900" b="1" dirty="0">
                <a:latin typeface="Arial" panose="020B0604020202020204" pitchFamily="34" charset="0"/>
                <a:cs typeface="Arial" panose="020B0604020202020204" pitchFamily="34" charset="0"/>
              </a:rPr>
              <a:t>facilitates the acquisition of a second language in children as a </a:t>
            </a:r>
            <a:r>
              <a:rPr lang="en-US" sz="2900" b="1" dirty="0" smtClean="0">
                <a:latin typeface="Arial" panose="020B0604020202020204" pitchFamily="34" charset="0"/>
                <a:cs typeface="Arial" panose="020B0604020202020204" pitchFamily="34" charset="0"/>
              </a:rPr>
              <a:t>tool </a:t>
            </a:r>
            <a:r>
              <a:rPr lang="en-US" sz="2900" b="1" dirty="0">
                <a:latin typeface="Arial" panose="020B0604020202020204" pitchFamily="34" charset="0"/>
                <a:cs typeface="Arial" panose="020B0604020202020204" pitchFamily="34" charset="0"/>
              </a:rPr>
              <a:t>that </a:t>
            </a:r>
            <a:r>
              <a:rPr lang="en-US" sz="2900" b="1" dirty="0" smtClean="0">
                <a:latin typeface="Arial" panose="020B0604020202020204" pitchFamily="34" charset="0"/>
                <a:cs typeface="Arial" panose="020B0604020202020204" pitchFamily="34" charset="0"/>
              </a:rPr>
              <a:t>is </a:t>
            </a:r>
            <a:r>
              <a:rPr lang="en-US" sz="2900" b="1" dirty="0">
                <a:latin typeface="Arial" panose="020B0604020202020204" pitchFamily="34" charset="0"/>
                <a:cs typeface="Arial" panose="020B0604020202020204" pitchFamily="34" charset="0"/>
              </a:rPr>
              <a:t>pleasing, </a:t>
            </a:r>
            <a:r>
              <a:rPr lang="en-US" sz="2900" b="1" dirty="0" smtClean="0">
                <a:latin typeface="Arial" panose="020B0604020202020204" pitchFamily="34" charset="0"/>
                <a:cs typeface="Arial" panose="020B0604020202020204" pitchFamily="34" charset="0"/>
              </a:rPr>
              <a:t>interesting </a:t>
            </a:r>
            <a:r>
              <a:rPr lang="en-US" sz="2900" b="1" dirty="0">
                <a:latin typeface="Arial" panose="020B0604020202020204" pitchFamily="34" charset="0"/>
                <a:cs typeface="Arial" panose="020B0604020202020204" pitchFamily="34" charset="0"/>
              </a:rPr>
              <a:t>and </a:t>
            </a:r>
            <a:r>
              <a:rPr lang="en-US" sz="2900" b="1" dirty="0" smtClean="0">
                <a:latin typeface="Arial" panose="020B0604020202020204" pitchFamily="34" charset="0"/>
                <a:cs typeface="Arial" panose="020B0604020202020204" pitchFamily="34" charset="0"/>
              </a:rPr>
              <a:t>promotes curiosity </a:t>
            </a:r>
            <a:r>
              <a:rPr lang="en-US" sz="2900" b="1" dirty="0">
                <a:latin typeface="Arial" panose="020B0604020202020204" pitchFamily="34" charset="0"/>
                <a:cs typeface="Arial" panose="020B0604020202020204" pitchFamily="34" charset="0"/>
              </a:rPr>
              <a:t>for </a:t>
            </a:r>
            <a:r>
              <a:rPr lang="en-US" sz="2900" b="1" dirty="0" smtClean="0">
                <a:latin typeface="Arial" panose="020B0604020202020204" pitchFamily="34" charset="0"/>
                <a:cs typeface="Arial" panose="020B0604020202020204" pitchFamily="34" charset="0"/>
              </a:rPr>
              <a:t>students. </a:t>
            </a:r>
            <a:r>
              <a:rPr lang="en-US" sz="2900" b="1" dirty="0">
                <a:latin typeface="Arial" panose="020B0604020202020204" pitchFamily="34" charset="0"/>
                <a:cs typeface="Arial" panose="020B0604020202020204" pitchFamily="34" charset="0"/>
              </a:rPr>
              <a:t>Then, the working hypothesis is confirmed.</a:t>
            </a:r>
            <a:endParaRPr lang="es-EC" sz="2900" b="1" dirty="0">
              <a:latin typeface="Arial" panose="020B0604020202020204" pitchFamily="34" charset="0"/>
              <a:cs typeface="Arial" panose="020B0604020202020204" pitchFamily="34" charset="0"/>
            </a:endParaRPr>
          </a:p>
          <a:p>
            <a:pPr algn="just"/>
            <a:endParaRPr lang="es-EC" sz="2900" b="1" dirty="0">
              <a:latin typeface="Arial" panose="020B0604020202020204" pitchFamily="34" charset="0"/>
              <a:cs typeface="Arial" panose="020B0604020202020204" pitchFamily="34" charset="0"/>
            </a:endParaRPr>
          </a:p>
          <a:p>
            <a:pPr marL="0" indent="0" algn="just">
              <a:buNone/>
            </a:pPr>
            <a:r>
              <a:rPr lang="en-US" sz="2900" b="1" dirty="0">
                <a:latin typeface="Arial" panose="020B0604020202020204" pitchFamily="34" charset="0"/>
                <a:cs typeface="Arial" panose="020B0604020202020204" pitchFamily="34" charset="0"/>
              </a:rPr>
              <a:t> </a:t>
            </a:r>
            <a:endParaRPr lang="es-EC" sz="2900" b="1"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s-EC" dirty="0"/>
          </a:p>
        </p:txBody>
      </p:sp>
    </p:spTree>
    <p:extLst>
      <p:ext uri="{BB962C8B-B14F-4D97-AF65-F5344CB8AC3E}">
        <p14:creationId xmlns:p14="http://schemas.microsoft.com/office/powerpoint/2010/main" val="1597112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239000" cy="5907056"/>
          </a:xfrm>
        </p:spPr>
        <p:txBody>
          <a:bodyPr>
            <a:normAutofit fontScale="92500"/>
          </a:bodyPr>
          <a:lstStyle/>
          <a:p>
            <a:pPr lvl="0" algn="just"/>
            <a:r>
              <a:rPr lang="en-US" sz="2800" b="1" dirty="0">
                <a:latin typeface="Arial" panose="020B0604020202020204" pitchFamily="34" charset="0"/>
                <a:cs typeface="Arial" panose="020B0604020202020204" pitchFamily="34" charset="0"/>
              </a:rPr>
              <a:t>Most of the teachers do not apply the adequate strategies with the activities in the classroom to enhance the development of listening skill that facilitates the teaching-learning process through the Total Physical Response  (TPR) as a tool of satisfactory work. </a:t>
            </a:r>
            <a:endParaRPr lang="en-US" sz="2800" b="1" dirty="0" smtClean="0">
              <a:latin typeface="Arial" panose="020B0604020202020204" pitchFamily="34" charset="0"/>
              <a:cs typeface="Arial" panose="020B0604020202020204" pitchFamily="34" charset="0"/>
            </a:endParaRPr>
          </a:p>
          <a:p>
            <a:pPr lvl="0" algn="just"/>
            <a:endParaRPr lang="es-EC" sz="2800" b="1" dirty="0">
              <a:latin typeface="Arial" panose="020B0604020202020204" pitchFamily="34" charset="0"/>
              <a:cs typeface="Arial" panose="020B0604020202020204" pitchFamily="34" charset="0"/>
            </a:endParaRPr>
          </a:p>
          <a:p>
            <a:pPr lvl="0" algn="just"/>
            <a:r>
              <a:rPr lang="en-US" sz="2800" b="1" dirty="0">
                <a:latin typeface="Arial" panose="020B0604020202020204" pitchFamily="34" charset="0"/>
                <a:cs typeface="Arial" panose="020B0604020202020204" pitchFamily="34" charset="0"/>
              </a:rPr>
              <a:t>The teachers at “Angel </a:t>
            </a:r>
            <a:r>
              <a:rPr lang="en-US" sz="2800" b="1" dirty="0" err="1">
                <a:latin typeface="Arial" panose="020B0604020202020204" pitchFamily="34" charset="0"/>
                <a:cs typeface="Arial" panose="020B0604020202020204" pitchFamily="34" charset="0"/>
              </a:rPr>
              <a:t>Polibio</a:t>
            </a:r>
            <a:r>
              <a:rPr lang="en-US" sz="2800" b="1" dirty="0">
                <a:latin typeface="Arial" panose="020B0604020202020204" pitchFamily="34" charset="0"/>
                <a:cs typeface="Arial" panose="020B0604020202020204" pitchFamily="34" charset="0"/>
              </a:rPr>
              <a:t> Chaves School” </a:t>
            </a:r>
            <a:r>
              <a:rPr lang="en-US" sz="2800" b="1" dirty="0" smtClean="0">
                <a:latin typeface="Arial" panose="020B0604020202020204" pitchFamily="34" charset="0"/>
                <a:cs typeface="Arial" panose="020B0604020202020204" pitchFamily="34" charset="0"/>
              </a:rPr>
              <a:t>consider it is </a:t>
            </a:r>
            <a:r>
              <a:rPr lang="en-US" sz="2800" b="1" dirty="0">
                <a:latin typeface="Arial" panose="020B0604020202020204" pitchFamily="34" charset="0"/>
                <a:cs typeface="Arial" panose="020B0604020202020204" pitchFamily="34" charset="0"/>
              </a:rPr>
              <a:t>necessary to have a guide in order to use the Total Physical Response (TPR) method to improve the </a:t>
            </a:r>
            <a:r>
              <a:rPr lang="en-US" sz="2800" b="1" dirty="0" smtClean="0">
                <a:latin typeface="Arial" panose="020B0604020202020204" pitchFamily="34" charset="0"/>
                <a:cs typeface="Arial" panose="020B0604020202020204" pitchFamily="34" charset="0"/>
              </a:rPr>
              <a:t>listening skill </a:t>
            </a:r>
            <a:r>
              <a:rPr lang="en-US" sz="2800" b="1" dirty="0">
                <a:latin typeface="Arial" panose="020B0604020202020204" pitchFamily="34" charset="0"/>
                <a:cs typeface="Arial" panose="020B0604020202020204" pitchFamily="34" charset="0"/>
              </a:rPr>
              <a:t>for </a:t>
            </a:r>
            <a:r>
              <a:rPr lang="en-US" sz="2800" b="1" dirty="0" smtClean="0">
                <a:latin typeface="Arial" panose="020B0604020202020204" pitchFamily="34" charset="0"/>
                <a:cs typeface="Arial" panose="020B0604020202020204" pitchFamily="34" charset="0"/>
              </a:rPr>
              <a:t>acquisition of English </a:t>
            </a:r>
            <a:r>
              <a:rPr lang="en-US" sz="2800" b="1" dirty="0">
                <a:latin typeface="Arial" panose="020B0604020202020204" pitchFamily="34" charset="0"/>
                <a:cs typeface="Arial" panose="020B0604020202020204" pitchFamily="34" charset="0"/>
              </a:rPr>
              <a:t>language in kindergarten students.</a:t>
            </a:r>
            <a:endParaRPr lang="es-EC" sz="2800" b="1"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365739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239000" cy="621704"/>
          </a:xfrm>
        </p:spPr>
        <p:txBody>
          <a:bodyPr>
            <a:normAutofit/>
          </a:bodyPr>
          <a:lstStyle/>
          <a:p>
            <a:pPr algn="ctr"/>
            <a:r>
              <a:rPr lang="es-EC" sz="4000" u="sng" dirty="0" smtClean="0"/>
              <a:t>RECOMMENDATIONS</a:t>
            </a:r>
            <a:endParaRPr lang="es-EC" sz="4000" u="sng" dirty="0"/>
          </a:p>
        </p:txBody>
      </p:sp>
      <p:sp>
        <p:nvSpPr>
          <p:cNvPr id="3" name="2 Marcador de contenido"/>
          <p:cNvSpPr>
            <a:spLocks noGrp="1"/>
          </p:cNvSpPr>
          <p:nvPr>
            <p:ph idx="1"/>
          </p:nvPr>
        </p:nvSpPr>
        <p:spPr>
          <a:xfrm>
            <a:off x="26043" y="1412776"/>
            <a:ext cx="7848872" cy="5328592"/>
          </a:xfrm>
        </p:spPr>
        <p:txBody>
          <a:bodyPr>
            <a:normAutofit fontScale="77500" lnSpcReduction="20000"/>
          </a:bodyPr>
          <a:lstStyle/>
          <a:p>
            <a:pPr lvl="0" algn="just">
              <a:buFont typeface="Wingdings" panose="05000000000000000000" pitchFamily="2" charset="2"/>
              <a:buChar char="ü"/>
            </a:pPr>
            <a:r>
              <a:rPr lang="en-US" sz="2900" b="1" dirty="0">
                <a:latin typeface="Arial" panose="020B0604020202020204" pitchFamily="34" charset="0"/>
                <a:cs typeface="Arial" panose="020B0604020202020204" pitchFamily="34" charset="0"/>
              </a:rPr>
              <a:t>It is important to implement the Total Physical Response (TPR) method in the early years of schooling, since early acquisition makes it much easier </a:t>
            </a:r>
            <a:r>
              <a:rPr lang="en-US" sz="2900" b="1" dirty="0" smtClean="0">
                <a:latin typeface="Arial" panose="020B0604020202020204" pitchFamily="34" charset="0"/>
                <a:cs typeface="Arial" panose="020B0604020202020204" pitchFamily="34" charset="0"/>
              </a:rPr>
              <a:t>because it </a:t>
            </a:r>
            <a:r>
              <a:rPr lang="en-US" sz="2900" b="1" dirty="0">
                <a:latin typeface="Arial" panose="020B0604020202020204" pitchFamily="34" charset="0"/>
                <a:cs typeface="Arial" panose="020B0604020202020204" pitchFamily="34" charset="0"/>
              </a:rPr>
              <a:t>involves curiosity, interest and good participation; where the children have the need to give an actively answer to what others say.</a:t>
            </a:r>
            <a:endParaRPr lang="es-EC" sz="29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s-EC" sz="2900" b="1" dirty="0">
              <a:latin typeface="Arial" panose="020B0604020202020204" pitchFamily="34" charset="0"/>
              <a:cs typeface="Arial" panose="020B0604020202020204" pitchFamily="34" charset="0"/>
            </a:endParaRPr>
          </a:p>
          <a:p>
            <a:pPr lvl="0" algn="just">
              <a:buFont typeface="Wingdings" panose="05000000000000000000" pitchFamily="2" charset="2"/>
              <a:buChar char="ü"/>
            </a:pPr>
            <a:r>
              <a:rPr lang="en-US" sz="2900" b="1" dirty="0">
                <a:latin typeface="Arial" panose="020B0604020202020204" pitchFamily="34" charset="0"/>
                <a:cs typeface="Arial" panose="020B0604020202020204" pitchFamily="34" charset="0"/>
              </a:rPr>
              <a:t>The methodology of TPR also facilitates socialization, teamwork and role play as implemented in the classroom, so students move on acquisition of a second language, begin to construct simple sentences using the vocabulary known, therefore the skill of listening is improved, the understanding and communication; articulated movement, memory and physical response.</a:t>
            </a:r>
            <a:endParaRPr lang="es-EC" sz="29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s-EC" sz="2900" b="1"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2749353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239000" cy="5979064"/>
          </a:xfrm>
        </p:spPr>
        <p:txBody>
          <a:bodyPr>
            <a:normAutofit fontScale="92500" lnSpcReduction="20000"/>
          </a:bodyPr>
          <a:lstStyle/>
          <a:p>
            <a:pPr lvl="0" algn="just">
              <a:buFont typeface="Wingdings" panose="05000000000000000000" pitchFamily="2" charset="2"/>
              <a:buChar char="ü"/>
            </a:pPr>
            <a:r>
              <a:rPr lang="en-US" sz="2800" b="1" dirty="0">
                <a:latin typeface="Arial" panose="020B0604020202020204" pitchFamily="34" charset="0"/>
                <a:cs typeface="Arial" panose="020B0604020202020204" pitchFamily="34" charset="0"/>
              </a:rPr>
              <a:t>Total Physical Response (TPR) is a methodology that can be implemented in the different learning styles of our students, because it involves the use of all body and the five senses. It is an effective and viable tool that can be established in pre-school education, so learning English becomes a fun time, entertainment and promoted dynamic environments in classrooms.</a:t>
            </a:r>
            <a:endParaRPr lang="es-EC" sz="28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s-EC" sz="2800" b="1" dirty="0">
              <a:latin typeface="Arial" panose="020B0604020202020204" pitchFamily="34" charset="0"/>
              <a:cs typeface="Arial" panose="020B0604020202020204" pitchFamily="34" charset="0"/>
            </a:endParaRPr>
          </a:p>
          <a:p>
            <a:pPr lvl="0" algn="just">
              <a:buFont typeface="Wingdings" panose="05000000000000000000" pitchFamily="2" charset="2"/>
              <a:buChar char="ü"/>
            </a:pPr>
            <a:r>
              <a:rPr lang="en-US" sz="2800" b="1" dirty="0" smtClean="0">
                <a:latin typeface="Arial" panose="020B0604020202020204" pitchFamily="34" charset="0"/>
                <a:cs typeface="Arial" panose="020B0604020202020204" pitchFamily="34" charset="0"/>
              </a:rPr>
              <a:t>To design </a:t>
            </a:r>
            <a:r>
              <a:rPr lang="en-US" sz="2800" b="1" dirty="0">
                <a:latin typeface="Arial" panose="020B0604020202020204" pitchFamily="34" charset="0"/>
                <a:cs typeface="Arial" panose="020B0604020202020204" pitchFamily="34" charset="0"/>
              </a:rPr>
              <a:t>a guide with meaningful activities using strategies of Total Physical Response (TPR) method </a:t>
            </a:r>
            <a:r>
              <a:rPr lang="en-US" sz="2800" b="1" dirty="0" smtClean="0">
                <a:latin typeface="Arial" panose="020B0604020202020204" pitchFamily="34" charset="0"/>
                <a:cs typeface="Arial" panose="020B0604020202020204" pitchFamily="34" charset="0"/>
              </a:rPr>
              <a:t> that can </a:t>
            </a:r>
            <a:r>
              <a:rPr lang="en-US" sz="2800" b="1" dirty="0">
                <a:latin typeface="Arial" panose="020B0604020202020204" pitchFamily="34" charset="0"/>
                <a:cs typeface="Arial" panose="020B0604020202020204" pitchFamily="34" charset="0"/>
              </a:rPr>
              <a:t>help as a tool for teachers to engage </a:t>
            </a:r>
            <a:r>
              <a:rPr lang="en-US" sz="2800" b="1" dirty="0" smtClean="0">
                <a:latin typeface="Arial" panose="020B0604020202020204" pitchFamily="34" charset="0"/>
                <a:cs typeface="Arial" panose="020B0604020202020204" pitchFamily="34" charset="0"/>
              </a:rPr>
              <a:t>students in </a:t>
            </a:r>
            <a:r>
              <a:rPr lang="en-US" sz="2800" b="1" dirty="0">
                <a:latin typeface="Arial" panose="020B0604020202020204" pitchFamily="34" charset="0"/>
                <a:cs typeface="Arial" panose="020B0604020202020204" pitchFamily="34" charset="0"/>
              </a:rPr>
              <a:t>the activities in a dynamic and interactive way.</a:t>
            </a:r>
            <a:endParaRPr lang="es-EC" sz="2800" b="1"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910327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284" y="0"/>
            <a:ext cx="7239000" cy="910208"/>
          </a:xfrm>
        </p:spPr>
        <p:txBody>
          <a:bodyPr>
            <a:normAutofit/>
          </a:bodyPr>
          <a:lstStyle/>
          <a:p>
            <a:pPr algn="ctr"/>
            <a:r>
              <a:rPr lang="es-EC" sz="4000" u="sng" dirty="0" smtClean="0"/>
              <a:t>PROPOSAL</a:t>
            </a:r>
            <a:endParaRPr lang="es-EC" sz="4000" u="sng" dirty="0"/>
          </a:p>
        </p:txBody>
      </p:sp>
      <p:sp>
        <p:nvSpPr>
          <p:cNvPr id="9" name="8 Rectángulo"/>
          <p:cNvSpPr/>
          <p:nvPr/>
        </p:nvSpPr>
        <p:spPr>
          <a:xfrm>
            <a:off x="675540" y="4797152"/>
            <a:ext cx="7200800" cy="1477328"/>
          </a:xfrm>
          <a:prstGeom prst="rect">
            <a:avLst/>
          </a:prstGeom>
        </p:spPr>
        <p:txBody>
          <a:bodyPr wrap="square">
            <a:spAutoFit/>
          </a:bodyPr>
          <a:lstStyle/>
          <a:p>
            <a:pPr algn="just"/>
            <a:r>
              <a:rPr lang="en-US" b="1" dirty="0" smtClean="0"/>
              <a:t>“GUIDE </a:t>
            </a:r>
            <a:r>
              <a:rPr lang="en-US" b="1" dirty="0"/>
              <a:t>TO IMPROVE THE LISTENING </a:t>
            </a:r>
            <a:r>
              <a:rPr lang="en-US" b="1" dirty="0" smtClean="0"/>
              <a:t>SKILL IN </a:t>
            </a:r>
            <a:r>
              <a:rPr lang="en-US" b="1" dirty="0"/>
              <a:t>KINDERGARTEN STUDENTS THROUGH THE TOTAL PHYSICAL RESPONSE (TPR) METHOD”</a:t>
            </a:r>
            <a:endParaRPr lang="es-EC" b="1" dirty="0"/>
          </a:p>
          <a:p>
            <a:r>
              <a:rPr lang="en-US" b="1" dirty="0"/>
              <a:t> </a:t>
            </a:r>
            <a:endParaRPr lang="es-EC" b="1" dirty="0"/>
          </a:p>
          <a:p>
            <a:pPr algn="ctr"/>
            <a:r>
              <a:rPr lang="es-EC" b="1" dirty="0"/>
              <a:t>AUTHOR:   GABRIELA OSORIO</a:t>
            </a:r>
            <a:endParaRPr lang="es-EC" dirty="0"/>
          </a:p>
        </p:txBody>
      </p:sp>
      <p:sp>
        <p:nvSpPr>
          <p:cNvPr id="10" name="9 Rectángulo redondeado"/>
          <p:cNvSpPr/>
          <p:nvPr/>
        </p:nvSpPr>
        <p:spPr>
          <a:xfrm>
            <a:off x="395536" y="3883675"/>
            <a:ext cx="338437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effectLst>
                  <a:glow>
                    <a:srgbClr val="000000"/>
                  </a:glow>
                  <a:outerShdw sx="0" sy="0">
                    <a:srgbClr val="000000"/>
                  </a:outerShdw>
                  <a:reflection stA="0" endPos="0" fadeDir="0" sx="0" sy="0"/>
                </a:effectLst>
              </a:rPr>
              <a:t>TITLE OF THE PROPOSAL:</a:t>
            </a:r>
            <a:endParaRPr lang="es-EC" b="1" dirty="0">
              <a:effectLst>
                <a:glow>
                  <a:srgbClr val="000000"/>
                </a:glow>
                <a:outerShdw sx="0" sy="0">
                  <a:srgbClr val="000000"/>
                </a:outerShdw>
                <a:reflection stA="0" endPos="0" fadeDir="0" sx="0" sy="0"/>
              </a:effectLst>
            </a:endParaRPr>
          </a:p>
          <a:p>
            <a:pPr algn="ctr"/>
            <a:endParaRPr lang="es-EC" dirty="0"/>
          </a:p>
        </p:txBody>
      </p:sp>
      <p:pic>
        <p:nvPicPr>
          <p:cNvPr id="12"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01940"/>
            <a:ext cx="7264260" cy="2615092"/>
          </a:xfrm>
          <a:prstGeom prst="rect">
            <a:avLst/>
          </a:prstGeom>
          <a:noFill/>
          <a:ln w="254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headEnd/>
            <a:tailEnd/>
          </a:ln>
          <a:effectLst/>
          <a:extLst/>
        </p:spPr>
      </p:pic>
      <p:pic>
        <p:nvPicPr>
          <p:cNvPr id="13" name="3 Marcador de contenido" descr="C:\Users\GABY\ESCRITORIO GABRIELITA\VIDEOS CUENTO TESIS\ULTIMAS PICS\DSC017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310" y="1101940"/>
            <a:ext cx="2353490" cy="1390956"/>
          </a:xfrm>
          <a:prstGeom prst="rect">
            <a:avLst/>
          </a:prstGeom>
          <a:noFill/>
          <a:ln w="25400">
            <a:noFill/>
          </a:ln>
        </p:spPr>
      </p:pic>
    </p:spTree>
    <p:extLst>
      <p:ext uri="{BB962C8B-B14F-4D97-AF65-F5344CB8AC3E}">
        <p14:creationId xmlns:p14="http://schemas.microsoft.com/office/powerpoint/2010/main" val="656989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704856" cy="6525344"/>
          </a:xfrm>
        </p:spPr>
        <p:txBody>
          <a:bodyPr>
            <a:normAutofit fontScale="55000" lnSpcReduction="20000"/>
          </a:bodyPr>
          <a:lstStyle/>
          <a:p>
            <a:pPr marL="0" indent="0">
              <a:buNone/>
            </a:pPr>
            <a:r>
              <a:rPr lang="en-US" b="1" u="sng" dirty="0" smtClean="0"/>
              <a:t>INDEX </a:t>
            </a:r>
            <a:r>
              <a:rPr lang="en-US" b="1" u="sng" dirty="0"/>
              <a:t>OF CONTENTS</a:t>
            </a:r>
            <a:endParaRPr lang="es-EC" b="1" dirty="0"/>
          </a:p>
          <a:p>
            <a:pPr marL="0" indent="0">
              <a:buNone/>
            </a:pPr>
            <a:r>
              <a:rPr lang="en-US" dirty="0"/>
              <a:t> </a:t>
            </a:r>
            <a:endParaRPr lang="es-EC" dirty="0"/>
          </a:p>
          <a:p>
            <a:pPr marL="0" indent="0">
              <a:buNone/>
            </a:pPr>
            <a:r>
              <a:rPr lang="en-US" sz="2900" dirty="0" smtClean="0">
                <a:latin typeface="Arial" panose="020B0604020202020204" pitchFamily="34" charset="0"/>
                <a:cs typeface="Arial" panose="020B0604020202020204" pitchFamily="34" charset="0"/>
              </a:rPr>
              <a:t>Introduction</a:t>
            </a:r>
            <a:r>
              <a:rPr lang="en-US" sz="2900" dirty="0">
                <a:latin typeface="Arial" panose="020B0604020202020204" pitchFamily="34" charset="0"/>
                <a:cs typeface="Arial" panose="020B0604020202020204" pitchFamily="34" charset="0"/>
              </a:rPr>
              <a:t>	</a:t>
            </a:r>
            <a:endParaRPr lang="es-EC" sz="2900" dirty="0">
              <a:latin typeface="Arial" panose="020B0604020202020204" pitchFamily="34" charset="0"/>
              <a:cs typeface="Arial" panose="020B0604020202020204" pitchFamily="34" charset="0"/>
            </a:endParaRPr>
          </a:p>
          <a:p>
            <a:pPr marL="0" indent="0">
              <a:buNone/>
            </a:pPr>
            <a:r>
              <a:rPr lang="en-US" sz="2900" dirty="0" smtClean="0">
                <a:latin typeface="Arial" panose="020B0604020202020204" pitchFamily="34" charset="0"/>
                <a:cs typeface="Arial" panose="020B0604020202020204" pitchFamily="34" charset="0"/>
              </a:rPr>
              <a:t>Impact</a:t>
            </a:r>
            <a:r>
              <a:rPr lang="en-US" sz="2900" dirty="0">
                <a:latin typeface="Arial" panose="020B0604020202020204" pitchFamily="34" charset="0"/>
                <a:cs typeface="Arial" panose="020B0604020202020204" pitchFamily="34" charset="0"/>
              </a:rPr>
              <a:t>	</a:t>
            </a:r>
            <a:endParaRPr lang="es-EC" sz="2900" dirty="0">
              <a:latin typeface="Arial" panose="020B0604020202020204" pitchFamily="34" charset="0"/>
              <a:cs typeface="Arial" panose="020B0604020202020204" pitchFamily="34" charset="0"/>
            </a:endParaRPr>
          </a:p>
          <a:p>
            <a:pPr marL="0" indent="0">
              <a:buNone/>
            </a:pPr>
            <a:r>
              <a:rPr lang="en-US" sz="2900" dirty="0" smtClean="0">
                <a:latin typeface="Arial" panose="020B0604020202020204" pitchFamily="34" charset="0"/>
                <a:cs typeface="Arial" panose="020B0604020202020204" pitchFamily="34" charset="0"/>
              </a:rPr>
              <a:t>Activities </a:t>
            </a:r>
            <a:r>
              <a:rPr lang="en-US" sz="2900" dirty="0">
                <a:latin typeface="Arial" panose="020B0604020202020204" pitchFamily="34" charset="0"/>
                <a:cs typeface="Arial" panose="020B0604020202020204" pitchFamily="34" charset="0"/>
              </a:rPr>
              <a:t>and strategies using the Total Physical Response (TPR)		</a:t>
            </a:r>
            <a:endParaRPr lang="es-EC" sz="2900" dirty="0">
              <a:latin typeface="Arial" panose="020B0604020202020204" pitchFamily="34" charset="0"/>
              <a:cs typeface="Arial" panose="020B0604020202020204" pitchFamily="34" charset="0"/>
            </a:endParaRPr>
          </a:p>
          <a:p>
            <a:pPr marL="0" indent="0">
              <a:buNone/>
            </a:pPr>
            <a:r>
              <a:rPr lang="en-US" sz="2900" dirty="0" smtClean="0">
                <a:latin typeface="Arial" panose="020B0604020202020204" pitchFamily="34" charset="0"/>
                <a:cs typeface="Arial" panose="020B0604020202020204" pitchFamily="34" charset="0"/>
              </a:rPr>
              <a:t>The </a:t>
            </a:r>
            <a:r>
              <a:rPr lang="en-US" sz="2900" dirty="0">
                <a:latin typeface="Arial" panose="020B0604020202020204" pitchFamily="34" charset="0"/>
                <a:cs typeface="Arial" panose="020B0604020202020204" pitchFamily="34" charset="0"/>
              </a:rPr>
              <a:t>Role of Teacher	</a:t>
            </a:r>
            <a:endParaRPr lang="en-US" sz="2900" dirty="0" smtClean="0">
              <a:latin typeface="Arial" panose="020B0604020202020204" pitchFamily="34" charset="0"/>
              <a:cs typeface="Arial" panose="020B0604020202020204" pitchFamily="34" charset="0"/>
            </a:endParaRPr>
          </a:p>
          <a:p>
            <a:pPr marL="0" indent="0">
              <a:buNone/>
            </a:pP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Commands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Flashcard Games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Pictograms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Attitude of Teaching English in class using TPR method</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TPR Songs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Storytelling</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Role-play</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Playing with puppets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Shadow Theatre</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Skit Lyrics </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Dances</a:t>
            </a:r>
            <a:endParaRPr lang="es-EC" sz="2900" dirty="0">
              <a:latin typeface="Arial" panose="020B0604020202020204" pitchFamily="34" charset="0"/>
              <a:cs typeface="Arial" panose="020B0604020202020204" pitchFamily="34" charset="0"/>
            </a:endParaRPr>
          </a:p>
          <a:p>
            <a:pPr lvl="0"/>
            <a:r>
              <a:rPr lang="es-EC" sz="2900" b="1" dirty="0">
                <a:latin typeface="Arial" panose="020B0604020202020204" pitchFamily="34" charset="0"/>
                <a:cs typeface="Arial" panose="020B0604020202020204" pitchFamily="34" charset="0"/>
              </a:rPr>
              <a:t>Dramatization of </a:t>
            </a:r>
            <a:r>
              <a:rPr lang="es-EC" sz="2900" b="1" dirty="0" err="1">
                <a:latin typeface="Arial" panose="020B0604020202020204" pitchFamily="34" charset="0"/>
                <a:cs typeface="Arial" panose="020B0604020202020204" pitchFamily="34" charset="0"/>
              </a:rPr>
              <a:t>poems</a:t>
            </a:r>
            <a:r>
              <a:rPr lang="es-EC" sz="2900" b="1" dirty="0">
                <a:latin typeface="Arial" panose="020B0604020202020204" pitchFamily="34" charset="0"/>
                <a:cs typeface="Arial" panose="020B0604020202020204" pitchFamily="34" charset="0"/>
              </a:rPr>
              <a:t> and jingles</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Development of vocabulary and semantic </a:t>
            </a:r>
            <a:endParaRPr lang="es-EC" sz="2900" dirty="0">
              <a:latin typeface="Arial" panose="020B0604020202020204" pitchFamily="34" charset="0"/>
              <a:cs typeface="Arial" panose="020B0604020202020204" pitchFamily="34" charset="0"/>
            </a:endParaRPr>
          </a:p>
          <a:p>
            <a:pPr lvl="0"/>
            <a:r>
              <a:rPr lang="en-US" sz="2900" b="1" dirty="0" err="1">
                <a:latin typeface="Arial" panose="020B0604020202020204" pitchFamily="34" charset="0"/>
                <a:cs typeface="Arial" panose="020B0604020202020204" pitchFamily="34" charset="0"/>
              </a:rPr>
              <a:t>Phonologycal</a:t>
            </a:r>
            <a:r>
              <a:rPr lang="en-US" sz="2900" b="1" dirty="0">
                <a:latin typeface="Arial" panose="020B0604020202020204" pitchFamily="34" charset="0"/>
                <a:cs typeface="Arial" panose="020B0604020202020204" pitchFamily="34" charset="0"/>
              </a:rPr>
              <a:t> system development</a:t>
            </a:r>
            <a:endParaRPr lang="es-EC" sz="2900" dirty="0">
              <a:latin typeface="Arial" panose="020B0604020202020204" pitchFamily="34" charset="0"/>
              <a:cs typeface="Arial" panose="020B0604020202020204" pitchFamily="34" charset="0"/>
            </a:endParaRPr>
          </a:p>
          <a:p>
            <a:pPr lvl="0"/>
            <a:r>
              <a:rPr lang="en-US" sz="2900" b="1" dirty="0">
                <a:latin typeface="Arial" panose="020B0604020202020204" pitchFamily="34" charset="0"/>
                <a:cs typeface="Arial" panose="020B0604020202020204" pitchFamily="34" charset="0"/>
              </a:rPr>
              <a:t>Interactive whiteboard (ICT</a:t>
            </a:r>
            <a:r>
              <a:rPr lang="en-US" sz="2900" b="1" dirty="0" smtClean="0">
                <a:latin typeface="Arial" panose="020B0604020202020204" pitchFamily="34" charset="0"/>
                <a:cs typeface="Arial" panose="020B0604020202020204" pitchFamily="34" charset="0"/>
              </a:rPr>
              <a:t>)</a:t>
            </a:r>
            <a:r>
              <a:rPr lang="en-US" sz="2900" dirty="0">
                <a:latin typeface="Arial" panose="020B0604020202020204" pitchFamily="34" charset="0"/>
                <a:cs typeface="Arial" panose="020B0604020202020204" pitchFamily="34" charset="0"/>
              </a:rPr>
              <a:t> </a:t>
            </a:r>
            <a:endParaRPr lang="en-US" sz="2900" dirty="0" smtClean="0">
              <a:latin typeface="Arial" panose="020B0604020202020204" pitchFamily="34" charset="0"/>
              <a:cs typeface="Arial" panose="020B0604020202020204" pitchFamily="34" charset="0"/>
            </a:endParaRPr>
          </a:p>
          <a:p>
            <a:pPr marL="0" indent="0">
              <a:buNone/>
            </a:pPr>
            <a:r>
              <a:rPr lang="en-US" sz="2900" dirty="0" smtClean="0">
                <a:latin typeface="Arial" panose="020B0604020202020204" pitchFamily="34" charset="0"/>
                <a:cs typeface="Arial" panose="020B0604020202020204" pitchFamily="34" charset="0"/>
              </a:rPr>
              <a:t>Conclusion</a:t>
            </a:r>
            <a:endParaRPr lang="es-EC" sz="2900"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2361084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239000" cy="770344"/>
          </a:xfrm>
        </p:spPr>
        <p:txBody>
          <a:bodyPr/>
          <a:lstStyle/>
          <a:p>
            <a:pPr algn="ctr"/>
            <a:r>
              <a:rPr lang="es-EC" u="sng" dirty="0" smtClean="0"/>
              <a:t>INTRODUCTION</a:t>
            </a:r>
            <a:endParaRPr lang="es-EC" u="sng" dirty="0"/>
          </a:p>
        </p:txBody>
      </p:sp>
      <p:sp>
        <p:nvSpPr>
          <p:cNvPr id="3" name="2 Marcador de contenido"/>
          <p:cNvSpPr>
            <a:spLocks noGrp="1"/>
          </p:cNvSpPr>
          <p:nvPr>
            <p:ph idx="1"/>
          </p:nvPr>
        </p:nvSpPr>
        <p:spPr/>
        <p:txBody>
          <a:bodyPr>
            <a:normAutofit/>
          </a:bodyPr>
          <a:lstStyle/>
          <a:p>
            <a:pPr marL="0" indent="0" algn="just">
              <a:buNone/>
            </a:pPr>
            <a:r>
              <a:rPr lang="en-US" sz="2000" b="1" dirty="0" smtClean="0">
                <a:latin typeface="Arial" panose="020B0604020202020204" pitchFamily="34" charset="0"/>
                <a:cs typeface="Arial" panose="020B0604020202020204" pitchFamily="34" charset="0"/>
              </a:rPr>
              <a:t>(TPR</a:t>
            </a:r>
            <a:r>
              <a:rPr lang="en-US" sz="2000" b="1" dirty="0">
                <a:latin typeface="Arial" panose="020B0604020202020204" pitchFamily="34" charset="0"/>
                <a:cs typeface="Arial" panose="020B0604020202020204" pitchFamily="34" charset="0"/>
              </a:rPr>
              <a:t>) a good way to get started</a:t>
            </a:r>
            <a:r>
              <a:rPr lang="en-US" sz="2000" b="1" dirty="0" smtClean="0">
                <a:latin typeface="Arial" panose="020B0604020202020204" pitchFamily="34" charset="0"/>
                <a:cs typeface="Arial" panose="020B0604020202020204" pitchFamily="34" charset="0"/>
              </a:rPr>
              <a:t>!</a:t>
            </a:r>
          </a:p>
          <a:p>
            <a:pPr marL="0" indent="0" algn="just">
              <a:buNone/>
            </a:pPr>
            <a:endParaRPr lang="es-EC"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This guide allows motivating the teacher to use the Total Physical Response (TPR) method to improve listening and speaking skills in kindergarten students to promote learning English as a second language</a:t>
            </a:r>
            <a:r>
              <a:rPr lang="en-US" sz="2000" dirty="0" smtClean="0">
                <a:latin typeface="Arial" panose="020B0604020202020204" pitchFamily="34" charset="0"/>
                <a:cs typeface="Arial" panose="020B0604020202020204" pitchFamily="34" charset="0"/>
              </a:rPr>
              <a:t>.</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total physical response method appears as an interactive methodology as it has substantial characteristics for children learning, such as:  movement, games, imitation and gestures</a:t>
            </a:r>
            <a:r>
              <a:rPr lang="en-US" sz="2000" dirty="0"/>
              <a:t>.  </a:t>
            </a:r>
            <a:endParaRPr lang="es-EC" sz="2000" dirty="0"/>
          </a:p>
          <a:p>
            <a:pPr marL="0" indent="0" algn="just">
              <a:buNone/>
            </a:pPr>
            <a:endParaRPr lang="es-EC"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The main purpose is to implement this method and spark the children´s interest for a second language.</a:t>
            </a:r>
            <a:endParaRPr lang="es-EC" sz="2000" dirty="0">
              <a:latin typeface="Arial" panose="020B0604020202020204" pitchFamily="34" charset="0"/>
              <a:cs typeface="Arial" panose="020B0604020202020204" pitchFamily="34" charset="0"/>
            </a:endParaRPr>
          </a:p>
          <a:p>
            <a:pPr marL="0" indent="0" algn="just">
              <a:buNone/>
            </a:pP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5838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327"/>
            <a:ext cx="7239000" cy="936104"/>
          </a:xfrm>
        </p:spPr>
        <p:txBody>
          <a:bodyPr>
            <a:normAutofit/>
          </a:bodyPr>
          <a:lstStyle/>
          <a:p>
            <a:pPr algn="ctr"/>
            <a:r>
              <a:rPr lang="es-EC" sz="4000" u="sng" dirty="0" smtClean="0"/>
              <a:t>IMPACT</a:t>
            </a:r>
            <a:endParaRPr lang="es-EC" sz="4000" u="sng" dirty="0"/>
          </a:p>
        </p:txBody>
      </p:sp>
      <p:sp>
        <p:nvSpPr>
          <p:cNvPr id="3" name="2 Marcador de contenido"/>
          <p:cNvSpPr>
            <a:spLocks noGrp="1"/>
          </p:cNvSpPr>
          <p:nvPr>
            <p:ph idx="1"/>
          </p:nvPr>
        </p:nvSpPr>
        <p:spPr>
          <a:xfrm>
            <a:off x="323528" y="1340768"/>
            <a:ext cx="7704856" cy="5400600"/>
          </a:xfrm>
        </p:spPr>
        <p:txBody>
          <a:bodyPr/>
          <a:lstStyle/>
          <a:p>
            <a:pPr marL="0" indent="0" algn="just">
              <a:buNone/>
            </a:pPr>
            <a:r>
              <a:rPr lang="en-US" dirty="0"/>
              <a:t>The following proposal aims to present Total Physical Response (TPR) as a method with its components such as: gestures, movement, game, and others; to be applied in the kindergarten students. </a:t>
            </a:r>
            <a:endParaRPr lang="en-US" dirty="0" smtClean="0"/>
          </a:p>
          <a:p>
            <a:pPr marL="0" indent="0" algn="just">
              <a:buNone/>
            </a:pPr>
            <a:endParaRPr lang="en-US" dirty="0" smtClean="0"/>
          </a:p>
          <a:p>
            <a:pPr marL="0" indent="0" algn="just">
              <a:buNone/>
            </a:pPr>
            <a:r>
              <a:rPr lang="en-US" dirty="0"/>
              <a:t>Another purpose of this method is to encourage teachers to see Total Physical Response method as a useful tool to be included in class and make it appealing for students as well as a methodological support that facilitates the classroom </a:t>
            </a:r>
            <a:r>
              <a:rPr lang="en-US" dirty="0" smtClean="0"/>
              <a:t>teaching.</a:t>
            </a:r>
            <a:endParaRPr lang="es-EC" dirty="0"/>
          </a:p>
          <a:p>
            <a:pPr marL="0" indent="0">
              <a:buNone/>
            </a:pPr>
            <a:endParaRPr lang="es-EC" dirty="0"/>
          </a:p>
        </p:txBody>
      </p:sp>
      <p:pic>
        <p:nvPicPr>
          <p:cNvPr id="4" name="3 Imagen" descr="http://3.bp.blogspot.com/_C7AcNKJzMUk/TH0qVSmiveI/AAAAAAAAAAM/5_TnQNYKIQQ/s1600/Image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5949280"/>
            <a:ext cx="2809345" cy="908720"/>
          </a:xfrm>
          <a:prstGeom prst="rect">
            <a:avLst/>
          </a:prstGeom>
          <a:noFill/>
          <a:ln w="9525">
            <a:noFill/>
            <a:miter lim="800000"/>
            <a:headEnd/>
            <a:tailEnd/>
          </a:ln>
        </p:spPr>
      </p:pic>
    </p:spTree>
    <p:extLst>
      <p:ext uri="{BB962C8B-B14F-4D97-AF65-F5344CB8AC3E}">
        <p14:creationId xmlns:p14="http://schemas.microsoft.com/office/powerpoint/2010/main" val="3442669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73"/>
            <a:ext cx="7239000" cy="1562432"/>
          </a:xfrm>
        </p:spPr>
        <p:txBody>
          <a:bodyPr>
            <a:normAutofit/>
          </a:bodyPr>
          <a:lstStyle/>
          <a:p>
            <a:pPr algn="ctr"/>
            <a:r>
              <a:rPr lang="en-US" sz="3200" u="sng" dirty="0" smtClean="0"/>
              <a:t>ACTIVITIES </a:t>
            </a:r>
            <a:r>
              <a:rPr lang="en-US" sz="3200" u="sng" dirty="0"/>
              <a:t>AND STRATEGIES USING THE TOTAL PHYSICAL RESPONSE (TPR)</a:t>
            </a:r>
            <a:endParaRPr lang="es-EC" sz="3200" dirty="0"/>
          </a:p>
        </p:txBody>
      </p:sp>
      <p:sp>
        <p:nvSpPr>
          <p:cNvPr id="3" name="2 Marcador de contenido"/>
          <p:cNvSpPr>
            <a:spLocks noGrp="1"/>
          </p:cNvSpPr>
          <p:nvPr>
            <p:ph idx="1"/>
          </p:nvPr>
        </p:nvSpPr>
        <p:spPr>
          <a:xfrm>
            <a:off x="107504" y="1609416"/>
            <a:ext cx="7776864" cy="4915928"/>
          </a:xfrm>
        </p:spPr>
        <p:txBody>
          <a:bodyPr/>
          <a:lstStyle/>
          <a:p>
            <a:pPr marL="0" indent="0" algn="just">
              <a:buNone/>
            </a:pPr>
            <a:r>
              <a:rPr lang="en-US" dirty="0"/>
              <a:t>Child's play is an elementary form of expression, understood as an internal event where they use their imagination.</a:t>
            </a:r>
            <a:endParaRPr lang="es-EC" dirty="0"/>
          </a:p>
          <a:p>
            <a:pPr marL="0" indent="0" algn="just">
              <a:buNone/>
            </a:pPr>
            <a:r>
              <a:rPr lang="en-US" dirty="0" smtClean="0"/>
              <a:t>It </a:t>
            </a:r>
            <a:r>
              <a:rPr lang="en-US" dirty="0"/>
              <a:t>is useful also make a file of games, where they are classified as:</a:t>
            </a:r>
            <a:endParaRPr lang="es-EC" dirty="0"/>
          </a:p>
          <a:p>
            <a:r>
              <a:rPr lang="en-US" dirty="0" smtClean="0"/>
              <a:t>Age </a:t>
            </a:r>
            <a:r>
              <a:rPr lang="en-US" dirty="0"/>
              <a:t>of students: progression.</a:t>
            </a:r>
            <a:endParaRPr lang="es-EC" dirty="0"/>
          </a:p>
          <a:p>
            <a:r>
              <a:rPr lang="en-US" dirty="0" smtClean="0"/>
              <a:t>Factors </a:t>
            </a:r>
            <a:r>
              <a:rPr lang="en-US" dirty="0"/>
              <a:t>or elements that develop through play: </a:t>
            </a:r>
            <a:r>
              <a:rPr lang="en-US" dirty="0" smtClean="0"/>
              <a:t>learning </a:t>
            </a:r>
            <a:r>
              <a:rPr lang="en-US" dirty="0"/>
              <a:t>objectives</a:t>
            </a:r>
            <a:r>
              <a:rPr lang="en-US" dirty="0" smtClean="0"/>
              <a:t>.</a:t>
            </a:r>
          </a:p>
          <a:p>
            <a:r>
              <a:rPr lang="es-EC" dirty="0" err="1"/>
              <a:t>Materials</a:t>
            </a:r>
            <a:r>
              <a:rPr lang="es-EC" dirty="0"/>
              <a:t> and </a:t>
            </a:r>
            <a:r>
              <a:rPr lang="es-EC" dirty="0" err="1"/>
              <a:t>resources</a:t>
            </a:r>
            <a:r>
              <a:rPr lang="es-EC" dirty="0"/>
              <a:t> </a:t>
            </a:r>
            <a:r>
              <a:rPr lang="es-EC" dirty="0" err="1"/>
              <a:t>needed</a:t>
            </a:r>
            <a:r>
              <a:rPr lang="es-EC" dirty="0"/>
              <a:t>.</a:t>
            </a:r>
          </a:p>
          <a:p>
            <a:pPr marL="0" indent="0">
              <a:buNone/>
            </a:pPr>
            <a:endParaRPr lang="es-EC" dirty="0"/>
          </a:p>
        </p:txBody>
      </p:sp>
      <p:pic>
        <p:nvPicPr>
          <p:cNvPr id="4" name="3 Imagen" descr="http://i.istockimg.com/file_thumbview_approve/7706896/2/stock-illustration-7706896-sock-puppets.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5572126"/>
            <a:ext cx="2160240" cy="1217930"/>
          </a:xfrm>
          <a:prstGeom prst="rect">
            <a:avLst/>
          </a:prstGeom>
          <a:noFill/>
          <a:ln w="22225">
            <a:solidFill>
              <a:srgbClr val="00B0F0"/>
            </a:solidFill>
          </a:ln>
        </p:spPr>
      </p:pic>
      <p:pic>
        <p:nvPicPr>
          <p:cNvPr id="5" name="4 Imagen" descr="https://lh6.ggpht.com/YN4QuSmKBKdvlGpg0i0_Is-AU2At0h5EnAGmf_8WRcMy_1EewW_j4bfloQ9xUsQkwis=w170"/>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572125"/>
            <a:ext cx="2376264" cy="1217930"/>
          </a:xfrm>
          <a:prstGeom prst="rect">
            <a:avLst/>
          </a:prstGeom>
          <a:noFill/>
          <a:ln>
            <a:noFill/>
          </a:ln>
        </p:spPr>
      </p:pic>
    </p:spTree>
    <p:extLst>
      <p:ext uri="{BB962C8B-B14F-4D97-AF65-F5344CB8AC3E}">
        <p14:creationId xmlns:p14="http://schemas.microsoft.com/office/powerpoint/2010/main" val="610302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Users\GABY\ESCRITORIO GABRIELITA\VIDEOS CUENTO TESIS\ULTIMAS PICS\DSC018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052736"/>
            <a:ext cx="2475865" cy="1857375"/>
          </a:xfrm>
          <a:prstGeom prst="rect">
            <a:avLst/>
          </a:prstGeom>
          <a:noFill/>
          <a:ln>
            <a:noFill/>
          </a:ln>
        </p:spPr>
      </p:pic>
      <p:sp>
        <p:nvSpPr>
          <p:cNvPr id="2" name="1 Título"/>
          <p:cNvSpPr>
            <a:spLocks noGrp="1"/>
          </p:cNvSpPr>
          <p:nvPr>
            <p:ph type="title"/>
          </p:nvPr>
        </p:nvSpPr>
        <p:spPr>
          <a:xfrm>
            <a:off x="467544" y="116632"/>
            <a:ext cx="7239000" cy="842352"/>
          </a:xfrm>
        </p:spPr>
        <p:txBody>
          <a:bodyPr/>
          <a:lstStyle/>
          <a:p>
            <a:pPr lvl="0" algn="ctr"/>
            <a:r>
              <a:rPr lang="en-US" u="sng" dirty="0"/>
              <a:t>The role of Teacher</a:t>
            </a:r>
            <a:endParaRPr lang="es-EC" u="sng" dirty="0"/>
          </a:p>
        </p:txBody>
      </p:sp>
      <p:sp>
        <p:nvSpPr>
          <p:cNvPr id="3" name="2 Marcador de contenido"/>
          <p:cNvSpPr>
            <a:spLocks noGrp="1"/>
          </p:cNvSpPr>
          <p:nvPr>
            <p:ph idx="1"/>
          </p:nvPr>
        </p:nvSpPr>
        <p:spPr>
          <a:xfrm>
            <a:off x="217931" y="1268760"/>
            <a:ext cx="7776864" cy="5400600"/>
          </a:xfrm>
        </p:spPr>
        <p:txBody>
          <a:bodyPr>
            <a:normAutofit fontScale="92500"/>
          </a:bodyPr>
          <a:lstStyle/>
          <a:p>
            <a:pPr marL="0" indent="0">
              <a:buNone/>
            </a:pPr>
            <a:endParaRPr lang="es-EC" dirty="0" smtClean="0"/>
          </a:p>
          <a:p>
            <a:pPr marL="0" indent="0">
              <a:buNone/>
            </a:pPr>
            <a:endParaRPr lang="es-EC" dirty="0"/>
          </a:p>
          <a:p>
            <a:pPr marL="0" indent="0">
              <a:buNone/>
            </a:pPr>
            <a:r>
              <a:rPr lang="en-US" dirty="0" smtClean="0"/>
              <a:t>The </a:t>
            </a:r>
            <a:r>
              <a:rPr lang="en-US" dirty="0"/>
              <a:t>matter is proposed that future Initial Teachers Level can:</a:t>
            </a:r>
            <a:endParaRPr lang="es-EC" dirty="0"/>
          </a:p>
          <a:p>
            <a:pPr lvl="0"/>
            <a:r>
              <a:rPr lang="en-US" dirty="0"/>
              <a:t>F</a:t>
            </a:r>
            <a:r>
              <a:rPr lang="en-US" dirty="0" smtClean="0"/>
              <a:t>amiliarize </a:t>
            </a:r>
            <a:r>
              <a:rPr lang="en-US" dirty="0"/>
              <a:t>with space and </a:t>
            </a:r>
            <a:r>
              <a:rPr lang="en-US" dirty="0" smtClean="0"/>
              <a:t>qualities </a:t>
            </a:r>
            <a:r>
              <a:rPr lang="en-US" dirty="0"/>
              <a:t>of movement.</a:t>
            </a:r>
            <a:endParaRPr lang="es-EC" dirty="0"/>
          </a:p>
          <a:p>
            <a:pPr lvl="0"/>
            <a:r>
              <a:rPr lang="en-US" dirty="0" smtClean="0"/>
              <a:t>Use of pictures to </a:t>
            </a:r>
            <a:r>
              <a:rPr lang="en-US" dirty="0"/>
              <a:t>communicate an idea, an image, a message.</a:t>
            </a:r>
            <a:endParaRPr lang="es-EC" dirty="0"/>
          </a:p>
          <a:p>
            <a:pPr lvl="0"/>
            <a:r>
              <a:rPr lang="en-US" dirty="0"/>
              <a:t>D</a:t>
            </a:r>
            <a:r>
              <a:rPr lang="en-US" dirty="0" smtClean="0"/>
              <a:t>evelop </a:t>
            </a:r>
            <a:r>
              <a:rPr lang="en-US" dirty="0"/>
              <a:t>as viewers and readers of the artistic act</a:t>
            </a:r>
            <a:endParaRPr lang="es-EC" dirty="0"/>
          </a:p>
          <a:p>
            <a:pPr lvl="0"/>
            <a:r>
              <a:rPr lang="en-US" dirty="0" smtClean="0"/>
              <a:t>Familiarize with the </a:t>
            </a:r>
            <a:r>
              <a:rPr lang="en-US" dirty="0"/>
              <a:t>fundamental </a:t>
            </a:r>
            <a:r>
              <a:rPr lang="en-US" dirty="0" smtClean="0"/>
              <a:t>theories </a:t>
            </a:r>
            <a:r>
              <a:rPr lang="en-US" dirty="0"/>
              <a:t>and teaching options.</a:t>
            </a:r>
            <a:endParaRPr lang="es-EC" dirty="0"/>
          </a:p>
          <a:p>
            <a:pPr lvl="0"/>
            <a:r>
              <a:rPr lang="en-US" dirty="0" smtClean="0"/>
              <a:t>Be </a:t>
            </a:r>
            <a:r>
              <a:rPr lang="en-US" dirty="0"/>
              <a:t>able to design intervention strategies.</a:t>
            </a:r>
            <a:endParaRPr lang="es-EC" dirty="0"/>
          </a:p>
          <a:p>
            <a:r>
              <a:rPr lang="en-US" dirty="0"/>
              <a:t>Perform </a:t>
            </a:r>
            <a:r>
              <a:rPr lang="en-US" dirty="0" smtClean="0"/>
              <a:t>project and activities.</a:t>
            </a:r>
            <a:endParaRPr lang="es-EC" dirty="0"/>
          </a:p>
        </p:txBody>
      </p:sp>
    </p:spTree>
    <p:extLst>
      <p:ext uri="{BB962C8B-B14F-4D97-AF65-F5344CB8AC3E}">
        <p14:creationId xmlns:p14="http://schemas.microsoft.com/office/powerpoint/2010/main" val="208117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7239000" cy="6195088"/>
          </a:xfrm>
        </p:spPr>
        <p:txBody>
          <a:bodyPr/>
          <a:lstStyle/>
          <a:p>
            <a:pPr marL="0" indent="0" algn="just">
              <a:buNone/>
            </a:pPr>
            <a:endParaRPr lang="en-US" b="1"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This </a:t>
            </a:r>
            <a:r>
              <a:rPr lang="en-US" b="1" dirty="0">
                <a:latin typeface="Arial" panose="020B0604020202020204" pitchFamily="34" charset="0"/>
                <a:cs typeface="Arial" panose="020B0604020202020204" pitchFamily="34" charset="0"/>
              </a:rPr>
              <a:t>study benefits every one of the students because it promotes the development of different learning styles, covering various educational activities focused on the interests, tastes and preferences of them; where the teacher can </a:t>
            </a:r>
            <a:r>
              <a:rPr lang="en-US" b="1" dirty="0" smtClean="0">
                <a:latin typeface="Arial" panose="020B0604020202020204" pitchFamily="34" charset="0"/>
                <a:cs typeface="Arial" panose="020B0604020202020204" pitchFamily="34" charset="0"/>
              </a:rPr>
              <a:t>implement </a:t>
            </a:r>
            <a:r>
              <a:rPr lang="en-US" b="1" dirty="0">
                <a:latin typeface="Arial" panose="020B0604020202020204" pitchFamily="34" charset="0"/>
                <a:cs typeface="Arial" panose="020B0604020202020204" pitchFamily="34" charset="0"/>
              </a:rPr>
              <a:t>the Total Physical Response method in teaching English. </a:t>
            </a:r>
          </a:p>
          <a:p>
            <a:pPr marL="0" indent="0">
              <a:buNone/>
            </a:pPr>
            <a:endParaRPr lang="es-EC" dirty="0"/>
          </a:p>
        </p:txBody>
      </p:sp>
    </p:spTree>
    <p:extLst>
      <p:ext uri="{BB962C8B-B14F-4D97-AF65-F5344CB8AC3E}">
        <p14:creationId xmlns:p14="http://schemas.microsoft.com/office/powerpoint/2010/main" val="1634490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C" u="sng" dirty="0" err="1" smtClean="0"/>
              <a:t>Attitude</a:t>
            </a:r>
            <a:r>
              <a:rPr lang="es-EC" u="sng" dirty="0" smtClean="0"/>
              <a:t> of </a:t>
            </a:r>
            <a:r>
              <a:rPr lang="es-EC" u="sng" dirty="0" err="1" smtClean="0"/>
              <a:t>teaching</a:t>
            </a:r>
            <a:r>
              <a:rPr lang="es-EC" u="sng" dirty="0" smtClean="0"/>
              <a:t> </a:t>
            </a:r>
            <a:r>
              <a:rPr lang="es-EC" u="sng" dirty="0" err="1" smtClean="0"/>
              <a:t>english</a:t>
            </a:r>
            <a:r>
              <a:rPr lang="es-EC" u="sng" dirty="0" smtClean="0"/>
              <a:t> in </a:t>
            </a:r>
            <a:r>
              <a:rPr lang="es-EC" u="sng" dirty="0" err="1" smtClean="0"/>
              <a:t>class</a:t>
            </a:r>
            <a:r>
              <a:rPr lang="es-EC" u="sng" dirty="0" smtClean="0"/>
              <a:t> </a:t>
            </a:r>
            <a:r>
              <a:rPr lang="es-EC" u="sng" dirty="0" err="1" smtClean="0"/>
              <a:t>using</a:t>
            </a:r>
            <a:r>
              <a:rPr lang="es-EC" u="sng" dirty="0" smtClean="0"/>
              <a:t> </a:t>
            </a:r>
            <a:r>
              <a:rPr lang="es-EC" u="sng" dirty="0" err="1" smtClean="0"/>
              <a:t>tpr</a:t>
            </a:r>
            <a:r>
              <a:rPr lang="es-EC" u="sng" dirty="0" smtClean="0"/>
              <a:t> </a:t>
            </a:r>
            <a:r>
              <a:rPr lang="es-EC" u="sng" dirty="0" err="1" smtClean="0"/>
              <a:t>method</a:t>
            </a:r>
            <a:endParaRPr lang="es-EC" u="sng" dirty="0"/>
          </a:p>
        </p:txBody>
      </p:sp>
      <p:pic>
        <p:nvPicPr>
          <p:cNvPr id="4" name="3 Marcador de contenido" descr="C:\Users\GABY\ESCRITORIO GABRIELITA\VIDEOS CUENTO TESIS\Vestimenta Gaby Cuentos\DSC0154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751484">
            <a:off x="2936997" y="2769756"/>
            <a:ext cx="2585969" cy="2471039"/>
          </a:xfrm>
          <a:prstGeom prst="rect">
            <a:avLst/>
          </a:prstGeom>
          <a:noFill/>
          <a:ln w="19050">
            <a:solidFill>
              <a:srgbClr val="C00000"/>
            </a:solidFill>
          </a:ln>
        </p:spPr>
      </p:pic>
      <p:sp>
        <p:nvSpPr>
          <p:cNvPr id="5" name="89 Rectángulo redondeado"/>
          <p:cNvSpPr/>
          <p:nvPr/>
        </p:nvSpPr>
        <p:spPr>
          <a:xfrm>
            <a:off x="1238114" y="1796220"/>
            <a:ext cx="1490650" cy="8065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err="1" smtClean="0">
                <a:solidFill>
                  <a:srgbClr val="000000"/>
                </a:solidFill>
                <a:effectLst/>
                <a:latin typeface="Arial"/>
                <a:ea typeface="Calibri"/>
                <a:cs typeface="Times New Roman"/>
              </a:rPr>
              <a:t>Aptitude</a:t>
            </a:r>
            <a:r>
              <a:rPr lang="es-EC" sz="1400" b="1" dirty="0" smtClean="0">
                <a:solidFill>
                  <a:srgbClr val="000000"/>
                </a:solidFill>
                <a:effectLst/>
                <a:latin typeface="Arial"/>
                <a:ea typeface="Calibri"/>
                <a:cs typeface="Times New Roman"/>
              </a:rPr>
              <a:t>, </a:t>
            </a:r>
            <a:r>
              <a:rPr lang="es-EC" sz="1400" b="1" dirty="0" err="1" smtClean="0">
                <a:solidFill>
                  <a:srgbClr val="000000"/>
                </a:solidFill>
                <a:effectLst/>
                <a:latin typeface="Arial"/>
                <a:ea typeface="Calibri"/>
                <a:cs typeface="Times New Roman"/>
              </a:rPr>
              <a:t>attitude</a:t>
            </a:r>
            <a:r>
              <a:rPr lang="es-EC" sz="1400" b="1" dirty="0" smtClean="0">
                <a:solidFill>
                  <a:srgbClr val="000000"/>
                </a:solidFill>
                <a:effectLst/>
                <a:latin typeface="Arial"/>
                <a:ea typeface="Calibri"/>
                <a:cs typeface="Times New Roman"/>
              </a:rPr>
              <a:t> </a:t>
            </a:r>
            <a:r>
              <a:rPr lang="es-EC" sz="1400" b="1" dirty="0">
                <a:solidFill>
                  <a:srgbClr val="000000"/>
                </a:solidFill>
                <a:effectLst/>
                <a:latin typeface="Arial"/>
                <a:ea typeface="Calibri"/>
                <a:cs typeface="Times New Roman"/>
              </a:rPr>
              <a:t>and </a:t>
            </a:r>
            <a:r>
              <a:rPr lang="es-EC" sz="1400" b="1" dirty="0" err="1">
                <a:solidFill>
                  <a:srgbClr val="000000"/>
                </a:solidFill>
                <a:effectLst/>
                <a:latin typeface="Arial"/>
                <a:ea typeface="Calibri"/>
                <a:cs typeface="Times New Roman"/>
              </a:rPr>
              <a:t>motivation</a:t>
            </a:r>
            <a:endParaRPr lang="es-EC" sz="1400" dirty="0">
              <a:effectLst/>
              <a:ea typeface="Calibri"/>
              <a:cs typeface="Times New Roman"/>
            </a:endParaRPr>
          </a:p>
        </p:txBody>
      </p:sp>
      <p:sp>
        <p:nvSpPr>
          <p:cNvPr id="7" name="3 Rectángulo redondeado"/>
          <p:cNvSpPr/>
          <p:nvPr/>
        </p:nvSpPr>
        <p:spPr>
          <a:xfrm>
            <a:off x="5947289" y="1840219"/>
            <a:ext cx="1577039" cy="8524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400" b="1" dirty="0" err="1">
                <a:solidFill>
                  <a:srgbClr val="000000"/>
                </a:solidFill>
                <a:effectLst/>
                <a:latin typeface="Arial"/>
                <a:ea typeface="Calibri"/>
                <a:cs typeface="Times New Roman"/>
              </a:rPr>
              <a:t>shared</a:t>
            </a:r>
            <a:r>
              <a:rPr lang="es-EC" sz="1400" b="1" dirty="0">
                <a:solidFill>
                  <a:srgbClr val="000000"/>
                </a:solidFill>
                <a:effectLst/>
                <a:latin typeface="Arial"/>
                <a:ea typeface="Calibri"/>
                <a:cs typeface="Times New Roman"/>
              </a:rPr>
              <a:t> </a:t>
            </a:r>
            <a:r>
              <a:rPr lang="es-EC" sz="1400" b="1" dirty="0" err="1">
                <a:solidFill>
                  <a:srgbClr val="000000"/>
                </a:solidFill>
                <a:effectLst/>
                <a:latin typeface="Arial"/>
                <a:ea typeface="Calibri"/>
                <a:cs typeface="Times New Roman"/>
              </a:rPr>
              <a:t>responsibilities</a:t>
            </a:r>
            <a:endParaRPr lang="es-EC" sz="1400" dirty="0">
              <a:effectLst/>
              <a:ea typeface="Calibri"/>
              <a:cs typeface="Times New Roman"/>
            </a:endParaRPr>
          </a:p>
          <a:p>
            <a:pPr algn="ctr">
              <a:lnSpc>
                <a:spcPct val="115000"/>
              </a:lnSpc>
              <a:spcAft>
                <a:spcPts val="1000"/>
              </a:spcAft>
            </a:pPr>
            <a:r>
              <a:rPr lang="es-EC" sz="1100" dirty="0">
                <a:effectLst/>
                <a:ea typeface="Calibri"/>
                <a:cs typeface="Times New Roman"/>
              </a:rPr>
              <a:t> </a:t>
            </a:r>
          </a:p>
        </p:txBody>
      </p:sp>
      <p:sp>
        <p:nvSpPr>
          <p:cNvPr id="8" name="83 Rectángulo redondeado"/>
          <p:cNvSpPr/>
          <p:nvPr/>
        </p:nvSpPr>
        <p:spPr>
          <a:xfrm>
            <a:off x="6516216" y="3263298"/>
            <a:ext cx="1469132" cy="733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err="1">
                <a:solidFill>
                  <a:srgbClr val="000000"/>
                </a:solidFill>
                <a:effectLst/>
                <a:latin typeface="Arial"/>
                <a:ea typeface="Calibri"/>
                <a:cs typeface="Times New Roman"/>
              </a:rPr>
              <a:t>proper</a:t>
            </a:r>
            <a:r>
              <a:rPr lang="es-EC" sz="1400" b="1" dirty="0">
                <a:solidFill>
                  <a:srgbClr val="000000"/>
                </a:solidFill>
                <a:effectLst/>
                <a:latin typeface="Arial"/>
                <a:ea typeface="Calibri"/>
                <a:cs typeface="Times New Roman"/>
              </a:rPr>
              <a:t> </a:t>
            </a:r>
            <a:r>
              <a:rPr lang="es-EC" sz="1400" b="1" dirty="0" err="1">
                <a:solidFill>
                  <a:srgbClr val="000000"/>
                </a:solidFill>
                <a:effectLst/>
                <a:latin typeface="Arial"/>
                <a:ea typeface="Calibri"/>
                <a:cs typeface="Times New Roman"/>
              </a:rPr>
              <a:t>pronunciation</a:t>
            </a:r>
            <a:r>
              <a:rPr lang="es-EC" sz="1400" b="1" dirty="0">
                <a:solidFill>
                  <a:srgbClr val="000000"/>
                </a:solidFill>
                <a:effectLst/>
                <a:latin typeface="Arial"/>
                <a:ea typeface="Calibri"/>
                <a:cs typeface="Times New Roman"/>
              </a:rPr>
              <a:t> of </a:t>
            </a:r>
            <a:r>
              <a:rPr lang="es-EC" sz="1400" b="1" dirty="0" err="1">
                <a:solidFill>
                  <a:srgbClr val="000000"/>
                </a:solidFill>
                <a:effectLst/>
                <a:latin typeface="Arial"/>
                <a:ea typeface="Calibri"/>
                <a:cs typeface="Times New Roman"/>
              </a:rPr>
              <a:t>the</a:t>
            </a:r>
            <a:r>
              <a:rPr lang="es-EC" sz="1400" b="1" dirty="0">
                <a:solidFill>
                  <a:srgbClr val="000000"/>
                </a:solidFill>
                <a:effectLst/>
                <a:latin typeface="Arial"/>
                <a:ea typeface="Calibri"/>
                <a:cs typeface="Times New Roman"/>
              </a:rPr>
              <a:t> </a:t>
            </a:r>
            <a:r>
              <a:rPr lang="es-EC" sz="1400" b="1" dirty="0" err="1">
                <a:solidFill>
                  <a:srgbClr val="000000"/>
                </a:solidFill>
                <a:effectLst/>
                <a:latin typeface="Arial"/>
                <a:ea typeface="Calibri"/>
                <a:cs typeface="Times New Roman"/>
              </a:rPr>
              <a:t>teacher</a:t>
            </a:r>
            <a:endParaRPr lang="es-EC" sz="1400" dirty="0">
              <a:effectLst/>
              <a:ea typeface="Calibri"/>
              <a:cs typeface="Times New Roman"/>
            </a:endParaRPr>
          </a:p>
        </p:txBody>
      </p:sp>
      <p:sp>
        <p:nvSpPr>
          <p:cNvPr id="9" name="90 Rectángulo redondeado"/>
          <p:cNvSpPr/>
          <p:nvPr/>
        </p:nvSpPr>
        <p:spPr>
          <a:xfrm>
            <a:off x="539552" y="3211954"/>
            <a:ext cx="1397124" cy="7847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400" b="1" dirty="0" err="1">
                <a:solidFill>
                  <a:srgbClr val="000000"/>
                </a:solidFill>
                <a:effectLst/>
                <a:latin typeface="Arial"/>
                <a:ea typeface="Calibri"/>
                <a:cs typeface="Times New Roman"/>
              </a:rPr>
              <a:t>respect</a:t>
            </a:r>
            <a:r>
              <a:rPr lang="es-EC" sz="1400" b="1" dirty="0">
                <a:solidFill>
                  <a:srgbClr val="000000"/>
                </a:solidFill>
                <a:effectLst/>
                <a:latin typeface="Arial"/>
                <a:ea typeface="Calibri"/>
                <a:cs typeface="Times New Roman"/>
              </a:rPr>
              <a:t> for </a:t>
            </a:r>
            <a:r>
              <a:rPr lang="es-EC" sz="1400" b="1" dirty="0" err="1">
                <a:solidFill>
                  <a:srgbClr val="000000"/>
                </a:solidFill>
                <a:effectLst/>
                <a:latin typeface="Arial"/>
                <a:ea typeface="Calibri"/>
                <a:cs typeface="Times New Roman"/>
              </a:rPr>
              <a:t>individuality</a:t>
            </a:r>
            <a:endParaRPr lang="es-EC" sz="1400" dirty="0">
              <a:effectLst/>
              <a:ea typeface="Calibri"/>
              <a:cs typeface="Times New Roman"/>
            </a:endParaRPr>
          </a:p>
          <a:p>
            <a:pPr algn="ctr">
              <a:lnSpc>
                <a:spcPct val="115000"/>
              </a:lnSpc>
              <a:spcAft>
                <a:spcPts val="1000"/>
              </a:spcAft>
            </a:pPr>
            <a:r>
              <a:rPr lang="es-EC" sz="1100" dirty="0">
                <a:effectLst/>
                <a:ea typeface="Calibri"/>
                <a:cs typeface="Times New Roman"/>
              </a:rPr>
              <a:t> </a:t>
            </a:r>
          </a:p>
        </p:txBody>
      </p:sp>
      <p:sp>
        <p:nvSpPr>
          <p:cNvPr id="10" name="82 Rectángulo redondeado"/>
          <p:cNvSpPr/>
          <p:nvPr/>
        </p:nvSpPr>
        <p:spPr>
          <a:xfrm>
            <a:off x="358990" y="4926682"/>
            <a:ext cx="1404698" cy="9505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err="1">
                <a:solidFill>
                  <a:srgbClr val="000000"/>
                </a:solidFill>
                <a:effectLst/>
                <a:latin typeface="Arial"/>
                <a:ea typeface="Calibri"/>
                <a:cs typeface="Times New Roman"/>
              </a:rPr>
              <a:t>vocation</a:t>
            </a:r>
            <a:r>
              <a:rPr lang="es-EC" sz="1400" b="1" dirty="0">
                <a:solidFill>
                  <a:srgbClr val="000000"/>
                </a:solidFill>
                <a:effectLst/>
                <a:latin typeface="Arial"/>
                <a:ea typeface="Calibri"/>
                <a:cs typeface="Times New Roman"/>
              </a:rPr>
              <a:t> of </a:t>
            </a:r>
            <a:r>
              <a:rPr lang="es-EC" sz="1400" b="1" dirty="0" err="1">
                <a:solidFill>
                  <a:srgbClr val="000000"/>
                </a:solidFill>
                <a:effectLst/>
                <a:latin typeface="Arial"/>
                <a:ea typeface="Calibri"/>
                <a:cs typeface="Times New Roman"/>
              </a:rPr>
              <a:t>teaching</a:t>
            </a:r>
            <a:endParaRPr lang="es-EC" sz="1400" dirty="0">
              <a:effectLst/>
              <a:ea typeface="Calibri"/>
              <a:cs typeface="Times New Roman"/>
            </a:endParaRPr>
          </a:p>
        </p:txBody>
      </p:sp>
      <p:sp>
        <p:nvSpPr>
          <p:cNvPr id="11" name="84 Rectángulo redondeado"/>
          <p:cNvSpPr/>
          <p:nvPr/>
        </p:nvSpPr>
        <p:spPr>
          <a:xfrm>
            <a:off x="6156176" y="4509121"/>
            <a:ext cx="1716645" cy="106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err="1">
                <a:solidFill>
                  <a:srgbClr val="000000"/>
                </a:solidFill>
                <a:effectLst/>
                <a:latin typeface="Arial"/>
                <a:ea typeface="Calibri"/>
                <a:cs typeface="Times New Roman"/>
              </a:rPr>
              <a:t>internal</a:t>
            </a:r>
            <a:r>
              <a:rPr lang="es-EC" sz="1400" b="1" dirty="0">
                <a:solidFill>
                  <a:srgbClr val="000000"/>
                </a:solidFill>
                <a:effectLst/>
                <a:latin typeface="Arial"/>
                <a:ea typeface="Calibri"/>
                <a:cs typeface="Times New Roman"/>
              </a:rPr>
              <a:t> and </a:t>
            </a:r>
            <a:r>
              <a:rPr lang="es-EC" sz="1400" b="1" dirty="0" err="1">
                <a:solidFill>
                  <a:srgbClr val="000000"/>
                </a:solidFill>
                <a:effectLst/>
                <a:latin typeface="Arial"/>
                <a:ea typeface="Calibri"/>
                <a:cs typeface="Times New Roman"/>
              </a:rPr>
              <a:t>external</a:t>
            </a:r>
            <a:r>
              <a:rPr lang="es-EC" sz="1400" b="1" dirty="0">
                <a:solidFill>
                  <a:srgbClr val="000000"/>
                </a:solidFill>
                <a:effectLst/>
                <a:latin typeface="Arial"/>
                <a:ea typeface="Calibri"/>
                <a:cs typeface="Times New Roman"/>
              </a:rPr>
              <a:t> </a:t>
            </a:r>
            <a:r>
              <a:rPr lang="es-EC" sz="1400" b="1" dirty="0" err="1" smtClean="0">
                <a:solidFill>
                  <a:srgbClr val="000000"/>
                </a:solidFill>
                <a:effectLst/>
                <a:latin typeface="Arial"/>
                <a:ea typeface="Calibri"/>
                <a:cs typeface="Times New Roman"/>
              </a:rPr>
              <a:t>organization</a:t>
            </a:r>
            <a:r>
              <a:rPr lang="es-EC" sz="1400" b="1" dirty="0" err="1" smtClean="0">
                <a:effectLst/>
                <a:latin typeface="Arial"/>
                <a:ea typeface="Calibri"/>
                <a:cs typeface="Times New Roman"/>
              </a:rPr>
              <a:t>io</a:t>
            </a:r>
            <a:endParaRPr lang="es-EC" sz="1400" dirty="0">
              <a:solidFill>
                <a:schemeClr val="tx1"/>
              </a:solidFill>
              <a:effectLst/>
              <a:ea typeface="Calibri"/>
              <a:cs typeface="Times New Roman"/>
            </a:endParaRPr>
          </a:p>
          <a:p>
            <a:pPr algn="ctr">
              <a:lnSpc>
                <a:spcPct val="115000"/>
              </a:lnSpc>
              <a:spcAft>
                <a:spcPts val="1000"/>
              </a:spcAft>
            </a:pPr>
            <a:r>
              <a:rPr lang="es-EC" sz="1100" dirty="0">
                <a:effectLst/>
                <a:ea typeface="Calibri"/>
                <a:cs typeface="Times New Roman"/>
              </a:rPr>
              <a:t> </a:t>
            </a:r>
          </a:p>
        </p:txBody>
      </p:sp>
      <p:sp>
        <p:nvSpPr>
          <p:cNvPr id="12" name="5 Rectángulo redondeado"/>
          <p:cNvSpPr/>
          <p:nvPr/>
        </p:nvSpPr>
        <p:spPr>
          <a:xfrm>
            <a:off x="5004048" y="5997375"/>
            <a:ext cx="1512168" cy="860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400" b="1" dirty="0" err="1">
                <a:solidFill>
                  <a:srgbClr val="000000"/>
                </a:solidFill>
                <a:effectLst/>
                <a:latin typeface="Arial"/>
                <a:ea typeface="Calibri"/>
                <a:cs typeface="Times New Roman"/>
              </a:rPr>
              <a:t>cooperative</a:t>
            </a:r>
            <a:r>
              <a:rPr lang="es-EC" sz="1400" b="1" dirty="0">
                <a:solidFill>
                  <a:srgbClr val="000000"/>
                </a:solidFill>
                <a:effectLst/>
                <a:latin typeface="Arial"/>
                <a:ea typeface="Calibri"/>
                <a:cs typeface="Times New Roman"/>
              </a:rPr>
              <a:t> </a:t>
            </a:r>
            <a:r>
              <a:rPr lang="es-EC" sz="1400" b="1" dirty="0" err="1">
                <a:solidFill>
                  <a:srgbClr val="000000"/>
                </a:solidFill>
                <a:effectLst/>
                <a:latin typeface="Arial"/>
                <a:ea typeface="Calibri"/>
                <a:cs typeface="Times New Roman"/>
              </a:rPr>
              <a:t>learning</a:t>
            </a:r>
            <a:endParaRPr lang="es-EC" sz="1400" dirty="0">
              <a:effectLst/>
              <a:ea typeface="Calibri"/>
              <a:cs typeface="Times New Roman"/>
            </a:endParaRPr>
          </a:p>
          <a:p>
            <a:pPr algn="ctr">
              <a:lnSpc>
                <a:spcPct val="115000"/>
              </a:lnSpc>
              <a:spcAft>
                <a:spcPts val="1000"/>
              </a:spcAft>
            </a:pPr>
            <a:r>
              <a:rPr lang="es-EC" sz="1100" dirty="0">
                <a:effectLst/>
                <a:ea typeface="Calibri"/>
                <a:cs typeface="Times New Roman"/>
              </a:rPr>
              <a:t> </a:t>
            </a:r>
          </a:p>
        </p:txBody>
      </p:sp>
      <p:sp>
        <p:nvSpPr>
          <p:cNvPr id="13" name="6 Rectángulo redondeado"/>
          <p:cNvSpPr/>
          <p:nvPr/>
        </p:nvSpPr>
        <p:spPr>
          <a:xfrm>
            <a:off x="2483768" y="5877272"/>
            <a:ext cx="1390212" cy="8303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dirty="0" err="1">
                <a:solidFill>
                  <a:srgbClr val="000000"/>
                </a:solidFill>
                <a:effectLst/>
                <a:latin typeface="Arial"/>
                <a:ea typeface="Calibri"/>
                <a:cs typeface="Times New Roman"/>
              </a:rPr>
              <a:t>meaningful</a:t>
            </a:r>
            <a:r>
              <a:rPr lang="es-EC" sz="1400" b="1" dirty="0">
                <a:solidFill>
                  <a:srgbClr val="000000"/>
                </a:solidFill>
                <a:effectLst/>
                <a:latin typeface="Arial"/>
                <a:ea typeface="Calibri"/>
                <a:cs typeface="Times New Roman"/>
              </a:rPr>
              <a:t> </a:t>
            </a:r>
            <a:r>
              <a:rPr lang="es-EC" sz="1400" b="1" dirty="0" err="1">
                <a:solidFill>
                  <a:srgbClr val="000000"/>
                </a:solidFill>
                <a:effectLst/>
                <a:latin typeface="Arial"/>
                <a:ea typeface="Calibri"/>
                <a:cs typeface="Times New Roman"/>
              </a:rPr>
              <a:t>learning</a:t>
            </a:r>
            <a:endParaRPr lang="es-EC" sz="1400" dirty="0">
              <a:effectLst/>
              <a:ea typeface="Calibri"/>
              <a:cs typeface="Times New Roman"/>
            </a:endParaRPr>
          </a:p>
          <a:p>
            <a:pPr algn="ctr">
              <a:lnSpc>
                <a:spcPct val="115000"/>
              </a:lnSpc>
              <a:spcAft>
                <a:spcPts val="1000"/>
              </a:spcAft>
            </a:pPr>
            <a:r>
              <a:rPr lang="es-EC" sz="1100" dirty="0">
                <a:effectLst/>
                <a:ea typeface="Calibri"/>
                <a:cs typeface="Times New Roman"/>
              </a:rPr>
              <a:t> </a:t>
            </a:r>
          </a:p>
        </p:txBody>
      </p:sp>
    </p:spTree>
    <p:extLst>
      <p:ext uri="{BB962C8B-B14F-4D97-AF65-F5344CB8AC3E}">
        <p14:creationId xmlns:p14="http://schemas.microsoft.com/office/powerpoint/2010/main" val="429018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86741957"/>
              </p:ext>
            </p:extLst>
          </p:nvPr>
        </p:nvGraphicFramePr>
        <p:xfrm>
          <a:off x="611560" y="476674"/>
          <a:ext cx="2304256" cy="3771900"/>
        </p:xfrm>
        <a:graphic>
          <a:graphicData uri="http://schemas.openxmlformats.org/drawingml/2006/table">
            <a:tbl>
              <a:tblPr firstRow="1" firstCol="1" bandRow="1">
                <a:tableStyleId>{5C22544A-7EE6-4342-B048-85BDC9FD1C3A}</a:tableStyleId>
              </a:tblPr>
              <a:tblGrid>
                <a:gridCol w="2304256"/>
              </a:tblGrid>
              <a:tr h="173902">
                <a:tc>
                  <a:txBody>
                    <a:bodyPr/>
                    <a:lstStyle/>
                    <a:p>
                      <a:pPr algn="ctr">
                        <a:lnSpc>
                          <a:spcPct val="150000"/>
                        </a:lnSpc>
                        <a:spcAft>
                          <a:spcPts val="0"/>
                        </a:spcAft>
                      </a:pPr>
                      <a:r>
                        <a:rPr lang="en-US" sz="1100" dirty="0">
                          <a:solidFill>
                            <a:schemeClr val="tx1"/>
                          </a:solidFill>
                          <a:effectLst/>
                        </a:rPr>
                        <a:t>COMMANDS- TPR</a:t>
                      </a:r>
                      <a:endParaRPr lang="es-EC" sz="1100" dirty="0">
                        <a:solidFill>
                          <a:schemeClr val="tx1"/>
                        </a:solidFill>
                        <a:effectLst/>
                        <a:latin typeface="Calibri"/>
                        <a:ea typeface="Calibri"/>
                        <a:cs typeface="Times New Roman"/>
                      </a:endParaRPr>
                    </a:p>
                  </a:txBody>
                  <a:tcPr marL="68580" marR="68580" marT="0" marB="0"/>
                </a:tc>
              </a:tr>
              <a:tr h="2706416">
                <a:tc>
                  <a:txBody>
                    <a:bodyPr/>
                    <a:lstStyle/>
                    <a:p>
                      <a:pPr algn="just">
                        <a:lnSpc>
                          <a:spcPct val="150000"/>
                        </a:lnSpc>
                        <a:spcAft>
                          <a:spcPts val="0"/>
                        </a:spcAft>
                      </a:pPr>
                      <a:r>
                        <a:rPr lang="en-US" sz="1100" dirty="0">
                          <a:solidFill>
                            <a:schemeClr val="tx1"/>
                          </a:solidFill>
                          <a:effectLst/>
                        </a:rPr>
                        <a:t>-Say Simon says………….</a:t>
                      </a:r>
                      <a:endParaRPr lang="es-EC" sz="1100" dirty="0">
                        <a:solidFill>
                          <a:schemeClr val="tx1"/>
                        </a:solidFill>
                        <a:effectLst/>
                      </a:endParaRPr>
                    </a:p>
                    <a:p>
                      <a:pPr algn="just">
                        <a:lnSpc>
                          <a:spcPct val="150000"/>
                        </a:lnSpc>
                        <a:spcAft>
                          <a:spcPts val="0"/>
                        </a:spcAft>
                      </a:pPr>
                      <a:r>
                        <a:rPr lang="en-US" sz="1100" dirty="0">
                          <a:solidFill>
                            <a:schemeClr val="tx1"/>
                          </a:solidFill>
                          <a:effectLst/>
                        </a:rPr>
                        <a:t>-Put one hand on your arm.</a:t>
                      </a:r>
                      <a:endParaRPr lang="es-EC" sz="1100" dirty="0">
                        <a:solidFill>
                          <a:schemeClr val="tx1"/>
                        </a:solidFill>
                        <a:effectLst/>
                      </a:endParaRPr>
                    </a:p>
                    <a:p>
                      <a:pPr algn="just">
                        <a:lnSpc>
                          <a:spcPct val="150000"/>
                        </a:lnSpc>
                        <a:spcAft>
                          <a:spcPts val="0"/>
                        </a:spcAft>
                      </a:pPr>
                      <a:r>
                        <a:rPr lang="en-US" sz="1100" dirty="0">
                          <a:solidFill>
                            <a:schemeClr val="tx1"/>
                          </a:solidFill>
                          <a:effectLst/>
                        </a:rPr>
                        <a:t>-Put your hand on the back of your chair.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-Put your hand on your back.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-Touch one ear.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-Give that pencil (or book) to me.</a:t>
                      </a:r>
                      <a:endParaRPr lang="es-EC" sz="1100" dirty="0">
                        <a:solidFill>
                          <a:schemeClr val="tx1"/>
                        </a:solidFill>
                        <a:effectLst/>
                      </a:endParaRPr>
                    </a:p>
                    <a:p>
                      <a:pPr algn="just">
                        <a:lnSpc>
                          <a:spcPct val="150000"/>
                        </a:lnSpc>
                        <a:spcAft>
                          <a:spcPts val="0"/>
                        </a:spcAft>
                      </a:pPr>
                      <a:r>
                        <a:rPr lang="en-US" sz="1100" dirty="0">
                          <a:solidFill>
                            <a:schemeClr val="tx1"/>
                          </a:solidFill>
                          <a:effectLst/>
                        </a:rPr>
                        <a:t>-Put one hand on your leg.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-Take a match out of a box of matches.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 Ask a question.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-Read a book. </a:t>
                      </a:r>
                      <a:endParaRPr lang="es-EC" sz="1100" dirty="0">
                        <a:solidFill>
                          <a:schemeClr val="tx1"/>
                        </a:solidFill>
                        <a:effectLst/>
                      </a:endParaRPr>
                    </a:p>
                    <a:p>
                      <a:pPr algn="just">
                        <a:lnSpc>
                          <a:spcPct val="150000"/>
                        </a:lnSpc>
                        <a:spcAft>
                          <a:spcPts val="0"/>
                        </a:spcAft>
                      </a:pPr>
                      <a:r>
                        <a:rPr lang="en-US" sz="1100" dirty="0">
                          <a:solidFill>
                            <a:schemeClr val="tx1"/>
                          </a:solidFill>
                          <a:effectLst/>
                        </a:rPr>
                        <a:t>-Do you sit at desk or a table?</a:t>
                      </a:r>
                      <a:endParaRPr lang="es-EC" sz="1100" dirty="0">
                        <a:solidFill>
                          <a:schemeClr val="tx1"/>
                        </a:solidFill>
                        <a:effectLst/>
                        <a:latin typeface="Calibri"/>
                        <a:ea typeface="Calibri"/>
                        <a:cs typeface="Times New Roman"/>
                      </a:endParaRPr>
                    </a:p>
                  </a:txBody>
                  <a:tcPr marL="68580" marR="68580" marT="0" marB="0"/>
                </a:tc>
              </a:tr>
            </a:tbl>
          </a:graphicData>
        </a:graphic>
      </p:graphicFrame>
      <p:pic>
        <p:nvPicPr>
          <p:cNvPr id="18433" name="Imagen 2" descr="http://images.clipartlogo.com/files/ss/original/540/54000733/children-raising-their-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879402"/>
            <a:ext cx="2750551" cy="155771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https://encrypted-tbn0.gstatic.com/images?q=tbn:ANd9GcQgvhBSYT79m8uSEID7B-Dmu2RCrpQKA9qKW-nWYDBxi4l8zw90ww"/>
          <p:cNvPicPr/>
          <p:nvPr/>
        </p:nvPicPr>
        <p:blipFill>
          <a:blip r:embed="rId3">
            <a:extLst>
              <a:ext uri="{28A0092B-C50C-407E-A947-70E740481C1C}">
                <a14:useLocalDpi xmlns:a14="http://schemas.microsoft.com/office/drawing/2010/main" val="0"/>
              </a:ext>
            </a:extLst>
          </a:blip>
          <a:srcRect/>
          <a:stretch>
            <a:fillRect/>
          </a:stretch>
        </p:blipFill>
        <p:spPr bwMode="auto">
          <a:xfrm rot="1299904">
            <a:off x="5758008" y="387906"/>
            <a:ext cx="1961061" cy="2138427"/>
          </a:xfrm>
          <a:prstGeom prst="rect">
            <a:avLst/>
          </a:prstGeom>
          <a:noFill/>
          <a:ln w="22225">
            <a:solidFill>
              <a:schemeClr val="tx1"/>
            </a:solidFill>
          </a:ln>
        </p:spPr>
      </p:pic>
      <p:graphicFrame>
        <p:nvGraphicFramePr>
          <p:cNvPr id="5" name="4 Tabla"/>
          <p:cNvGraphicFramePr>
            <a:graphicFrameLocks noGrp="1"/>
          </p:cNvGraphicFramePr>
          <p:nvPr>
            <p:extLst>
              <p:ext uri="{D42A27DB-BD31-4B8C-83A1-F6EECF244321}">
                <p14:modId xmlns:p14="http://schemas.microsoft.com/office/powerpoint/2010/main" val="1251990829"/>
              </p:ext>
            </p:extLst>
          </p:nvPr>
        </p:nvGraphicFramePr>
        <p:xfrm>
          <a:off x="5322312" y="4093851"/>
          <a:ext cx="2499360" cy="2341880"/>
        </p:xfrm>
        <a:graphic>
          <a:graphicData uri="http://schemas.openxmlformats.org/drawingml/2006/table">
            <a:tbl>
              <a:tblPr firstRow="1" firstCol="1" bandRow="1">
                <a:tableStyleId>{5C22544A-7EE6-4342-B048-85BDC9FD1C3A}</a:tableStyleId>
              </a:tblPr>
              <a:tblGrid>
                <a:gridCol w="2499360"/>
              </a:tblGrid>
              <a:tr h="2341880">
                <a:tc>
                  <a:txBody>
                    <a:bodyPr/>
                    <a:lstStyle/>
                    <a:p>
                      <a:pPr algn="ctr">
                        <a:lnSpc>
                          <a:spcPct val="150000"/>
                        </a:lnSpc>
                        <a:spcAft>
                          <a:spcPts val="0"/>
                        </a:spcAft>
                      </a:pPr>
                      <a:r>
                        <a:rPr lang="es-EC" sz="1100" dirty="0">
                          <a:solidFill>
                            <a:schemeClr val="tx1"/>
                          </a:solidFill>
                          <a:effectLst/>
                        </a:rPr>
                        <a:t> </a:t>
                      </a:r>
                      <a:endParaRPr lang="es-EC" sz="1100" dirty="0" smtClean="0">
                        <a:solidFill>
                          <a:schemeClr val="tx1"/>
                        </a:solidFill>
                        <a:effectLst/>
                      </a:endParaRPr>
                    </a:p>
                    <a:p>
                      <a:pPr algn="ctr">
                        <a:lnSpc>
                          <a:spcPct val="150000"/>
                        </a:lnSpc>
                        <a:spcAft>
                          <a:spcPts val="0"/>
                        </a:spcAft>
                      </a:pPr>
                      <a:r>
                        <a:rPr lang="en-US" sz="1200" u="sng" dirty="0" smtClean="0">
                          <a:solidFill>
                            <a:schemeClr val="tx1"/>
                          </a:solidFill>
                          <a:effectLst/>
                          <a:latin typeface="Arial" panose="020B0604020202020204" pitchFamily="34" charset="0"/>
                          <a:cs typeface="Arial" panose="020B0604020202020204" pitchFamily="34" charset="0"/>
                        </a:rPr>
                        <a:t>TPR </a:t>
                      </a:r>
                      <a:r>
                        <a:rPr lang="en-US" sz="1200" u="sng" dirty="0">
                          <a:solidFill>
                            <a:schemeClr val="tx1"/>
                          </a:solidFill>
                          <a:effectLst/>
                          <a:latin typeface="Arial" panose="020B0604020202020204" pitchFamily="34" charset="0"/>
                          <a:cs typeface="Arial" panose="020B0604020202020204" pitchFamily="34" charset="0"/>
                        </a:rPr>
                        <a:t>SONGS</a:t>
                      </a:r>
                      <a:endParaRPr lang="es-EC" sz="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oFill/>
                  </a:tcPr>
                </a:tc>
              </a:tr>
            </a:tbl>
          </a:graphicData>
        </a:graphic>
      </p:graphicFrame>
      <p:pic>
        <p:nvPicPr>
          <p:cNvPr id="10" name="9 Imagen" descr="C:\Users\GABY\ESCRITORIO GABRIELITA\VIDEOS CUENTO TESIS\EVIDENCIAS FOTOS Y VIDEOS PRIMERO A\Casa abierta - ratón de biblioteca\DSC032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33" y="4725144"/>
            <a:ext cx="2458085" cy="1901403"/>
          </a:xfrm>
          <a:prstGeom prst="rect">
            <a:avLst/>
          </a:prstGeom>
          <a:noFill/>
          <a:ln w="25400">
            <a:solidFill>
              <a:schemeClr val="tx1"/>
            </a:solidFill>
          </a:ln>
        </p:spPr>
      </p:pic>
      <p:sp>
        <p:nvSpPr>
          <p:cNvPr id="7" name="6 Rectángulo"/>
          <p:cNvSpPr/>
          <p:nvPr/>
        </p:nvSpPr>
        <p:spPr>
          <a:xfrm>
            <a:off x="971600" y="4437112"/>
            <a:ext cx="158417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u="sng" dirty="0" err="1">
                <a:solidFill>
                  <a:schemeClr val="tx1"/>
                </a:solidFill>
                <a:latin typeface="Arial" panose="020B0604020202020204" pitchFamily="34" charset="0"/>
                <a:cs typeface="Arial" panose="020B0604020202020204" pitchFamily="34" charset="0"/>
              </a:rPr>
              <a:t>S</a:t>
            </a:r>
            <a:r>
              <a:rPr lang="es-EC" sz="1200" b="1" u="sng" dirty="0" err="1" smtClean="0">
                <a:solidFill>
                  <a:schemeClr val="tx1"/>
                </a:solidFill>
                <a:latin typeface="Arial" panose="020B0604020202020204" pitchFamily="34" charset="0"/>
                <a:cs typeface="Arial" panose="020B0604020202020204" pitchFamily="34" charset="0"/>
              </a:rPr>
              <a:t>torytelling</a:t>
            </a:r>
            <a:endParaRPr lang="es-EC" sz="1200" b="1" u="sng" dirty="0">
              <a:solidFill>
                <a:schemeClr val="tx1"/>
              </a:solidFill>
              <a:latin typeface="Arial" panose="020B0604020202020204" pitchFamily="34" charset="0"/>
              <a:cs typeface="Arial" panose="020B0604020202020204" pitchFamily="34" charset="0"/>
            </a:endParaRPr>
          </a:p>
        </p:txBody>
      </p:sp>
      <p:sp>
        <p:nvSpPr>
          <p:cNvPr id="12" name="11 Rectángulo"/>
          <p:cNvSpPr/>
          <p:nvPr/>
        </p:nvSpPr>
        <p:spPr>
          <a:xfrm rot="1132220">
            <a:off x="5501953" y="2577163"/>
            <a:ext cx="1224136" cy="280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u="sng" dirty="0" err="1" smtClean="0">
                <a:solidFill>
                  <a:schemeClr val="tx1"/>
                </a:solidFill>
                <a:latin typeface="Arial" panose="020B0604020202020204" pitchFamily="34" charset="0"/>
                <a:cs typeface="Arial" panose="020B0604020202020204" pitchFamily="34" charset="0"/>
              </a:rPr>
              <a:t>Flashcards</a:t>
            </a:r>
            <a:r>
              <a:rPr lang="es-EC" sz="1400" b="1" u="sng" dirty="0" smtClean="0">
                <a:solidFill>
                  <a:schemeClr val="tx1"/>
                </a:solidFill>
                <a:latin typeface="Arial" panose="020B0604020202020204" pitchFamily="34" charset="0"/>
                <a:cs typeface="Arial" panose="020B0604020202020204" pitchFamily="34" charset="0"/>
              </a:rPr>
              <a:t> </a:t>
            </a:r>
            <a:r>
              <a:rPr lang="es-EC" sz="1400" b="1" u="sng" dirty="0" err="1" smtClean="0">
                <a:solidFill>
                  <a:schemeClr val="tx1"/>
                </a:solidFill>
                <a:latin typeface="Arial" panose="020B0604020202020204" pitchFamily="34" charset="0"/>
                <a:cs typeface="Arial" panose="020B0604020202020204" pitchFamily="34" charset="0"/>
              </a:rPr>
              <a:t>games</a:t>
            </a:r>
            <a:endParaRPr lang="es-EC" sz="1400" b="1" u="sng" dirty="0">
              <a:solidFill>
                <a:schemeClr val="tx1"/>
              </a:solidFill>
              <a:latin typeface="Arial" panose="020B0604020202020204" pitchFamily="34" charset="0"/>
              <a:cs typeface="Arial" panose="020B0604020202020204" pitchFamily="34" charset="0"/>
            </a:endParaRPr>
          </a:p>
        </p:txBody>
      </p:sp>
      <p:pic>
        <p:nvPicPr>
          <p:cNvPr id="11" name="10 Imagen" descr="C:\Users\GABY\ESCRITORIO GABRIELITA\APCH 2013 ENGLISH\PROJECT UNIT 4\IMG_035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725144"/>
            <a:ext cx="2808311" cy="1901403"/>
          </a:xfrm>
          <a:prstGeom prst="rect">
            <a:avLst/>
          </a:prstGeom>
          <a:noFill/>
          <a:ln w="22225">
            <a:solidFill>
              <a:schemeClr val="tx1"/>
            </a:solidFill>
          </a:ln>
        </p:spPr>
      </p:pic>
    </p:spTree>
    <p:extLst>
      <p:ext uri="{BB962C8B-B14F-4D97-AF65-F5344CB8AC3E}">
        <p14:creationId xmlns:p14="http://schemas.microsoft.com/office/powerpoint/2010/main" val="3043876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littleroan.com.au/wp-content/uploads/2012/08/Role-Play2.jpg"/>
          <p:cNvPicPr/>
          <p:nvPr/>
        </p:nvPicPr>
        <p:blipFill>
          <a:blip r:embed="rId2">
            <a:extLst>
              <a:ext uri="{28A0092B-C50C-407E-A947-70E740481C1C}">
                <a14:useLocalDpi xmlns:a14="http://schemas.microsoft.com/office/drawing/2010/main" val="0"/>
              </a:ext>
            </a:extLst>
          </a:blip>
          <a:srcRect/>
          <a:stretch>
            <a:fillRect/>
          </a:stretch>
        </p:blipFill>
        <p:spPr bwMode="auto">
          <a:xfrm rot="20216892">
            <a:off x="588253" y="760515"/>
            <a:ext cx="2789416" cy="1685610"/>
          </a:xfrm>
          <a:prstGeom prst="rect">
            <a:avLst/>
          </a:prstGeom>
          <a:noFill/>
          <a:ln w="25400">
            <a:solidFill>
              <a:schemeClr val="tx1"/>
            </a:solidFill>
          </a:ln>
        </p:spPr>
      </p:pic>
      <p:sp>
        <p:nvSpPr>
          <p:cNvPr id="2" name="1 Rectángulo"/>
          <p:cNvSpPr/>
          <p:nvPr/>
        </p:nvSpPr>
        <p:spPr>
          <a:xfrm rot="20200806">
            <a:off x="389853" y="436927"/>
            <a:ext cx="1712231" cy="455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u="sng" dirty="0">
                <a:solidFill>
                  <a:schemeClr val="tx1"/>
                </a:solidFill>
                <a:latin typeface="Arial" panose="020B0604020202020204" pitchFamily="34" charset="0"/>
                <a:cs typeface="Arial" panose="020B0604020202020204" pitchFamily="34" charset="0"/>
              </a:rPr>
              <a:t>Role-</a:t>
            </a:r>
            <a:r>
              <a:rPr lang="es-EC" sz="1400" b="1" u="sng" dirty="0" err="1">
                <a:solidFill>
                  <a:schemeClr val="tx1"/>
                </a:solidFill>
                <a:latin typeface="Arial" panose="020B0604020202020204" pitchFamily="34" charset="0"/>
                <a:cs typeface="Arial" panose="020B0604020202020204" pitchFamily="34" charset="0"/>
              </a:rPr>
              <a:t>play</a:t>
            </a:r>
            <a:endParaRPr lang="es-EC" sz="1400" b="1" u="sng" dirty="0">
              <a:solidFill>
                <a:schemeClr val="tx1"/>
              </a:solidFill>
              <a:latin typeface="Arial" panose="020B0604020202020204" pitchFamily="34" charset="0"/>
              <a:cs typeface="Arial" panose="020B0604020202020204" pitchFamily="34" charset="0"/>
            </a:endParaRPr>
          </a:p>
          <a:p>
            <a:pPr algn="ctr"/>
            <a:endParaRPr lang="es-EC" dirty="0"/>
          </a:p>
        </p:txBody>
      </p:sp>
      <p:pic>
        <p:nvPicPr>
          <p:cNvPr id="6" name="5 Marcador de contenido" descr="C:\Users\Gaby\Desktop\VIDEOS CUENTO TESIS\Vestimenta Gaby Cuentos\DSC01589.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2501053">
            <a:off x="5343127" y="493927"/>
            <a:ext cx="1937510" cy="2407043"/>
          </a:xfrm>
          <a:prstGeom prst="rect">
            <a:avLst/>
          </a:prstGeom>
          <a:noFill/>
          <a:ln w="25400">
            <a:solidFill>
              <a:schemeClr val="tx1"/>
            </a:solidFill>
            <a:miter lim="800000"/>
            <a:headEnd/>
            <a:tailEnd/>
          </a:ln>
        </p:spPr>
      </p:pic>
      <p:sp>
        <p:nvSpPr>
          <p:cNvPr id="7" name="6 Rectángulo"/>
          <p:cNvSpPr/>
          <p:nvPr/>
        </p:nvSpPr>
        <p:spPr>
          <a:xfrm rot="2325463">
            <a:off x="6646456" y="383145"/>
            <a:ext cx="13975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u="sng" dirty="0" smtClean="0">
                <a:solidFill>
                  <a:schemeClr val="tx1"/>
                </a:solidFill>
                <a:latin typeface="Arial" panose="020B0604020202020204" pitchFamily="34" charset="0"/>
                <a:cs typeface="Arial" panose="020B0604020202020204" pitchFamily="34" charset="0"/>
              </a:rPr>
              <a:t>Pictograms</a:t>
            </a:r>
            <a:endParaRPr lang="es-EC" sz="1400" b="1" u="sng" dirty="0">
              <a:solidFill>
                <a:schemeClr val="tx1"/>
              </a:solidFill>
              <a:latin typeface="Arial" panose="020B0604020202020204" pitchFamily="34" charset="0"/>
              <a:cs typeface="Arial" panose="020B0604020202020204" pitchFamily="34" charset="0"/>
            </a:endParaRPr>
          </a:p>
        </p:txBody>
      </p:sp>
      <p:pic>
        <p:nvPicPr>
          <p:cNvPr id="8" name="7 Imagen" descr="C:\Users\GABY\ESCRITORIO GABRIELITA\VIDEOS CUENTO TESIS\ULTIMAS PICS\DSC018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30502">
            <a:off x="297981" y="4216952"/>
            <a:ext cx="2297097" cy="1845775"/>
          </a:xfrm>
          <a:prstGeom prst="rect">
            <a:avLst/>
          </a:prstGeom>
          <a:noFill/>
          <a:ln w="25400">
            <a:solidFill>
              <a:schemeClr val="tx1"/>
            </a:solidFill>
          </a:ln>
        </p:spPr>
      </p:pic>
      <p:sp>
        <p:nvSpPr>
          <p:cNvPr id="9" name="8 Rectángulo"/>
          <p:cNvSpPr/>
          <p:nvPr/>
        </p:nvSpPr>
        <p:spPr>
          <a:xfrm rot="19751911">
            <a:off x="205007" y="3865465"/>
            <a:ext cx="1258973" cy="342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u="sng" dirty="0" err="1">
                <a:solidFill>
                  <a:schemeClr val="tx1"/>
                </a:solidFill>
                <a:latin typeface="Arial" panose="020B0604020202020204" pitchFamily="34" charset="0"/>
                <a:cs typeface="Arial" panose="020B0604020202020204" pitchFamily="34" charset="0"/>
              </a:rPr>
              <a:t>P</a:t>
            </a:r>
            <a:r>
              <a:rPr lang="es-EC" sz="1400" b="1" u="sng" dirty="0" err="1" smtClean="0">
                <a:solidFill>
                  <a:schemeClr val="tx1"/>
                </a:solidFill>
                <a:latin typeface="Arial" panose="020B0604020202020204" pitchFamily="34" charset="0"/>
                <a:cs typeface="Arial" panose="020B0604020202020204" pitchFamily="34" charset="0"/>
              </a:rPr>
              <a:t>uppets</a:t>
            </a:r>
            <a:endParaRPr lang="es-EC" sz="1400" u="sng" dirty="0">
              <a:solidFill>
                <a:schemeClr val="tx1"/>
              </a:solidFill>
              <a:latin typeface="Arial" panose="020B0604020202020204" pitchFamily="34" charset="0"/>
              <a:cs typeface="Arial" panose="020B0604020202020204" pitchFamily="34" charset="0"/>
            </a:endParaRPr>
          </a:p>
        </p:txBody>
      </p:sp>
      <p:pic>
        <p:nvPicPr>
          <p:cNvPr id="11" name="10 Imagen" descr="C:\Users\GABY\ESCRITORIO GABRIELITA\VIDEOS CUENTO TESIS\ULTIMAS PICS\DSC0187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71693">
            <a:off x="5639004" y="4280486"/>
            <a:ext cx="2322171" cy="2019812"/>
          </a:xfrm>
          <a:prstGeom prst="rect">
            <a:avLst/>
          </a:prstGeom>
          <a:noFill/>
          <a:ln w="25400">
            <a:solidFill>
              <a:schemeClr val="tx1"/>
            </a:solidFill>
          </a:ln>
        </p:spPr>
      </p:pic>
      <p:sp>
        <p:nvSpPr>
          <p:cNvPr id="14" name="13 Rectángulo"/>
          <p:cNvSpPr/>
          <p:nvPr/>
        </p:nvSpPr>
        <p:spPr>
          <a:xfrm rot="1890048">
            <a:off x="6654096" y="3637287"/>
            <a:ext cx="1566454" cy="307777"/>
          </a:xfrm>
          <a:prstGeom prst="rect">
            <a:avLst/>
          </a:prstGeom>
        </p:spPr>
        <p:txBody>
          <a:bodyPr wrap="none">
            <a:spAutoFit/>
          </a:bodyPr>
          <a:lstStyle/>
          <a:p>
            <a:pPr lvl="0"/>
            <a:r>
              <a:rPr lang="en-US" sz="1400" b="1" u="sng" dirty="0">
                <a:latin typeface="Arial" panose="020B0604020202020204" pitchFamily="34" charset="0"/>
                <a:cs typeface="Arial" panose="020B0604020202020204" pitchFamily="34" charset="0"/>
              </a:rPr>
              <a:t>Shadow Theatre</a:t>
            </a:r>
            <a:endParaRPr lang="es-EC" sz="1400" u="sng" dirty="0">
              <a:latin typeface="Arial" panose="020B0604020202020204" pitchFamily="34" charset="0"/>
              <a:cs typeface="Arial" panose="020B0604020202020204" pitchFamily="34" charset="0"/>
            </a:endParaRPr>
          </a:p>
        </p:txBody>
      </p:sp>
      <p:pic>
        <p:nvPicPr>
          <p:cNvPr id="15" name="14 Imagen" descr="https://encrypted-tbn0.gstatic.com/images?q=tbn:ANd9GcRCqJ83KCTCt7Yy9dVvoH-WKjAUL5-p-jI2JekC01xR82bAv_U7sQ"/>
          <p:cNvPicPr/>
          <p:nvPr/>
        </p:nvPicPr>
        <p:blipFill>
          <a:blip r:embed="rId6">
            <a:extLst>
              <a:ext uri="{28A0092B-C50C-407E-A947-70E740481C1C}">
                <a14:useLocalDpi xmlns:a14="http://schemas.microsoft.com/office/drawing/2010/main" val="0"/>
              </a:ext>
            </a:extLst>
          </a:blip>
          <a:srcRect/>
          <a:stretch>
            <a:fillRect/>
          </a:stretch>
        </p:blipFill>
        <p:spPr bwMode="auto">
          <a:xfrm>
            <a:off x="3066726" y="2420888"/>
            <a:ext cx="2030175" cy="1615897"/>
          </a:xfrm>
          <a:prstGeom prst="rect">
            <a:avLst/>
          </a:prstGeom>
          <a:noFill/>
          <a:ln w="25400">
            <a:solidFill>
              <a:schemeClr val="tx1"/>
            </a:solidFill>
          </a:ln>
        </p:spPr>
      </p:pic>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2771800" y="5733257"/>
            <a:ext cx="2541685" cy="1124744"/>
          </a:xfrm>
          <a:prstGeom prst="rect">
            <a:avLst/>
          </a:prstGeom>
          <a:noFill/>
          <a:ln w="22225">
            <a:solidFill>
              <a:schemeClr val="tx1"/>
            </a:solidFill>
          </a:ln>
        </p:spPr>
      </p:pic>
      <p:sp>
        <p:nvSpPr>
          <p:cNvPr id="3" name="2 Rectángulo"/>
          <p:cNvSpPr/>
          <p:nvPr/>
        </p:nvSpPr>
        <p:spPr>
          <a:xfrm>
            <a:off x="2918476" y="4998004"/>
            <a:ext cx="2326673" cy="584775"/>
          </a:xfrm>
          <a:prstGeom prst="rect">
            <a:avLst/>
          </a:prstGeom>
        </p:spPr>
        <p:txBody>
          <a:bodyPr wrap="square">
            <a:spAutoFit/>
          </a:bodyPr>
          <a:lstStyle/>
          <a:p>
            <a:pPr lvl="0" algn="ctr"/>
            <a:r>
              <a:rPr lang="en-US" sz="1400" b="1" u="sng" dirty="0">
                <a:latin typeface="Arial" panose="020B0604020202020204" pitchFamily="34" charset="0"/>
                <a:cs typeface="Arial" panose="020B0604020202020204" pitchFamily="34" charset="0"/>
              </a:rPr>
              <a:t>Interactive whiteboard (ICT</a:t>
            </a:r>
            <a:r>
              <a:rPr lang="en-US" b="1" dirty="0"/>
              <a:t>)</a:t>
            </a:r>
            <a:endParaRPr lang="es-EC" dirty="0"/>
          </a:p>
        </p:txBody>
      </p:sp>
    </p:spTree>
    <p:extLst>
      <p:ext uri="{BB962C8B-B14F-4D97-AF65-F5344CB8AC3E}">
        <p14:creationId xmlns:p14="http://schemas.microsoft.com/office/powerpoint/2010/main" val="3161416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3.bp.blogspot.com/_C7AcNKJzMUk/TH0qVSmiveI/AAAAAAAAAAM/5_TnQNYKIQQ/s1600/Imagen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192902">
            <a:off x="2718925" y="2296367"/>
            <a:ext cx="3108960" cy="2084832"/>
          </a:xfrm>
          <a:prstGeom prst="rect">
            <a:avLst/>
          </a:prstGeom>
          <a:noFill/>
          <a:ln w="9525">
            <a:noFill/>
            <a:miter lim="800000"/>
            <a:headEnd/>
            <a:tailEnd/>
          </a:ln>
        </p:spPr>
      </p:pic>
      <p:sp>
        <p:nvSpPr>
          <p:cNvPr id="6" name="5 Rectángulo"/>
          <p:cNvSpPr/>
          <p:nvPr/>
        </p:nvSpPr>
        <p:spPr>
          <a:xfrm rot="1187306">
            <a:off x="6642847" y="345766"/>
            <a:ext cx="1031051" cy="307777"/>
          </a:xfrm>
          <a:prstGeom prst="rect">
            <a:avLst/>
          </a:prstGeom>
        </p:spPr>
        <p:txBody>
          <a:bodyPr wrap="none">
            <a:spAutoFit/>
          </a:bodyPr>
          <a:lstStyle/>
          <a:p>
            <a:pPr lvl="0"/>
            <a:r>
              <a:rPr lang="en-US" sz="1400" b="1" u="sng" dirty="0">
                <a:latin typeface="Arial" panose="020B0604020202020204" pitchFamily="34" charset="0"/>
                <a:cs typeface="Arial" panose="020B0604020202020204" pitchFamily="34" charset="0"/>
              </a:rPr>
              <a:t>Skit lyrics</a:t>
            </a:r>
            <a:endParaRPr lang="es-EC" sz="1400" u="sng" dirty="0">
              <a:latin typeface="Arial" panose="020B0604020202020204" pitchFamily="34" charset="0"/>
              <a:cs typeface="Arial" panose="020B0604020202020204" pitchFamily="34" charset="0"/>
            </a:endParaRPr>
          </a:p>
        </p:txBody>
      </p:sp>
      <p:pic>
        <p:nvPicPr>
          <p:cNvPr id="7" name="6 Imagen" descr="https://encrypted-tbn2.gstatic.com/images?q=tbn:ANd9GcTEtT1XUy_1Jg3WZ4hXBImA9Y0zjEWdDiVKptPTyWKuKbN1JKLO"/>
          <p:cNvPicPr/>
          <p:nvPr/>
        </p:nvPicPr>
        <p:blipFill>
          <a:blip r:embed="rId3">
            <a:extLst>
              <a:ext uri="{28A0092B-C50C-407E-A947-70E740481C1C}">
                <a14:useLocalDpi xmlns:a14="http://schemas.microsoft.com/office/drawing/2010/main" val="0"/>
              </a:ext>
            </a:extLst>
          </a:blip>
          <a:srcRect/>
          <a:stretch>
            <a:fillRect/>
          </a:stretch>
        </p:blipFill>
        <p:spPr bwMode="auto">
          <a:xfrm rot="1316903">
            <a:off x="5260610" y="661848"/>
            <a:ext cx="2507254" cy="1859022"/>
          </a:xfrm>
          <a:prstGeom prst="rect">
            <a:avLst/>
          </a:prstGeom>
          <a:noFill/>
          <a:ln w="22225">
            <a:solidFill>
              <a:schemeClr val="tx1"/>
            </a:solidFill>
          </a:ln>
        </p:spPr>
      </p:pic>
      <p:sp>
        <p:nvSpPr>
          <p:cNvPr id="8" name="7 Rectángulo"/>
          <p:cNvSpPr/>
          <p:nvPr/>
        </p:nvSpPr>
        <p:spPr>
          <a:xfrm rot="20315565">
            <a:off x="601267" y="468947"/>
            <a:ext cx="821059" cy="307777"/>
          </a:xfrm>
          <a:prstGeom prst="rect">
            <a:avLst/>
          </a:prstGeom>
        </p:spPr>
        <p:txBody>
          <a:bodyPr wrap="none">
            <a:spAutoFit/>
          </a:bodyPr>
          <a:lstStyle/>
          <a:p>
            <a:pPr lvl="0"/>
            <a:r>
              <a:rPr lang="en-US" sz="1400" b="1" u="sng" dirty="0">
                <a:latin typeface="Arial" panose="020B0604020202020204" pitchFamily="34" charset="0"/>
                <a:cs typeface="Arial" panose="020B0604020202020204" pitchFamily="34" charset="0"/>
              </a:rPr>
              <a:t>Dances</a:t>
            </a:r>
            <a:endParaRPr lang="es-EC" sz="1400" u="sng" dirty="0">
              <a:latin typeface="Arial" panose="020B0604020202020204" pitchFamily="34" charset="0"/>
              <a:cs typeface="Arial" panose="020B0604020202020204"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rot="20369605">
            <a:off x="475969" y="857704"/>
            <a:ext cx="2556099" cy="1857051"/>
          </a:xfrm>
          <a:prstGeom prst="rect">
            <a:avLst/>
          </a:prstGeom>
          <a:noFill/>
          <a:ln w="25400">
            <a:solidFill>
              <a:schemeClr val="tx1"/>
            </a:solidFill>
          </a:ln>
        </p:spPr>
      </p:pic>
      <p:sp>
        <p:nvSpPr>
          <p:cNvPr id="10" name="9 Rectángulo"/>
          <p:cNvSpPr/>
          <p:nvPr/>
        </p:nvSpPr>
        <p:spPr>
          <a:xfrm>
            <a:off x="5483868" y="3557937"/>
            <a:ext cx="2292615" cy="369332"/>
          </a:xfrm>
          <a:prstGeom prst="rect">
            <a:avLst/>
          </a:prstGeom>
        </p:spPr>
        <p:txBody>
          <a:bodyPr wrap="none">
            <a:spAutoFit/>
          </a:bodyPr>
          <a:lstStyle/>
          <a:p>
            <a:r>
              <a:rPr lang="es-EC" dirty="0"/>
              <a:t>	</a:t>
            </a:r>
            <a:r>
              <a:rPr lang="es-EC" sz="1400" b="1" u="sng" dirty="0">
                <a:latin typeface="Arial" panose="020B0604020202020204" pitchFamily="34" charset="0"/>
                <a:cs typeface="Arial" panose="020B0604020202020204" pitchFamily="34" charset="0"/>
              </a:rPr>
              <a:t>Dramatization</a:t>
            </a:r>
          </a:p>
        </p:txBody>
      </p:sp>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077072"/>
            <a:ext cx="2219325" cy="2780928"/>
          </a:xfrm>
          <a:prstGeom prst="rect">
            <a:avLst/>
          </a:prstGeom>
          <a:noFill/>
          <a:ln w="22225">
            <a:solidFill>
              <a:schemeClr val="tx1"/>
            </a:solidFill>
          </a:ln>
        </p:spPr>
      </p:pic>
      <p:sp>
        <p:nvSpPr>
          <p:cNvPr id="12" name="11 Rectángulo"/>
          <p:cNvSpPr/>
          <p:nvPr/>
        </p:nvSpPr>
        <p:spPr>
          <a:xfrm rot="19571041">
            <a:off x="119564" y="3633104"/>
            <a:ext cx="1784463" cy="307777"/>
          </a:xfrm>
          <a:prstGeom prst="rect">
            <a:avLst/>
          </a:prstGeom>
        </p:spPr>
        <p:txBody>
          <a:bodyPr wrap="none">
            <a:spAutoFit/>
          </a:bodyPr>
          <a:lstStyle/>
          <a:p>
            <a:pPr lvl="0"/>
            <a:r>
              <a:rPr lang="en-US" sz="1400" b="1" u="sng" dirty="0">
                <a:latin typeface="Arial" panose="020B0604020202020204" pitchFamily="34" charset="0"/>
                <a:cs typeface="Arial" panose="020B0604020202020204" pitchFamily="34" charset="0"/>
              </a:rPr>
              <a:t>Use onomatopoeia</a:t>
            </a:r>
            <a:endParaRPr lang="es-EC" sz="1400" u="sng" dirty="0">
              <a:latin typeface="Arial" panose="020B0604020202020204" pitchFamily="34" charset="0"/>
              <a:cs typeface="Arial" panose="020B0604020202020204" pitchFamily="34" charset="0"/>
            </a:endParaRPr>
          </a:p>
        </p:txBody>
      </p:sp>
      <p:pic>
        <p:nvPicPr>
          <p:cNvPr id="14" name="13 Imagen" descr="http://mrswarnerarlington.weebly.com/uploads/6/9/0/0/6900648/3947112.jpg?748"/>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62770">
            <a:off x="463097" y="3872094"/>
            <a:ext cx="2384425" cy="1721488"/>
          </a:xfrm>
          <a:prstGeom prst="rect">
            <a:avLst/>
          </a:prstGeom>
          <a:noFill/>
          <a:ln w="25400">
            <a:solidFill>
              <a:schemeClr val="tx1"/>
            </a:solidFill>
          </a:ln>
        </p:spPr>
      </p:pic>
      <p:pic>
        <p:nvPicPr>
          <p:cNvPr id="13" name="12 Imagen" descr="http://www.brillkids.com/images/teaching-tools/prod-lr-phonics-flip-cards-003.png"/>
          <p:cNvPicPr/>
          <p:nvPr/>
        </p:nvPicPr>
        <p:blipFill>
          <a:blip r:embed="rId7">
            <a:extLst>
              <a:ext uri="{28A0092B-C50C-407E-A947-70E740481C1C}">
                <a14:useLocalDpi xmlns:a14="http://schemas.microsoft.com/office/drawing/2010/main" val="0"/>
              </a:ext>
            </a:extLst>
          </a:blip>
          <a:srcRect/>
          <a:stretch>
            <a:fillRect/>
          </a:stretch>
        </p:blipFill>
        <p:spPr bwMode="auto">
          <a:xfrm>
            <a:off x="2934174" y="5467535"/>
            <a:ext cx="2640060" cy="1424305"/>
          </a:xfrm>
          <a:prstGeom prst="rect">
            <a:avLst/>
          </a:prstGeom>
          <a:noFill/>
          <a:ln w="25400">
            <a:solidFill>
              <a:schemeClr val="tx1"/>
            </a:solidFill>
          </a:ln>
        </p:spPr>
      </p:pic>
      <p:sp>
        <p:nvSpPr>
          <p:cNvPr id="2" name="1 Rectángulo"/>
          <p:cNvSpPr/>
          <p:nvPr/>
        </p:nvSpPr>
        <p:spPr>
          <a:xfrm>
            <a:off x="3024540" y="5095056"/>
            <a:ext cx="2459328" cy="307777"/>
          </a:xfrm>
          <a:prstGeom prst="rect">
            <a:avLst/>
          </a:prstGeom>
        </p:spPr>
        <p:txBody>
          <a:bodyPr wrap="none">
            <a:spAutoFit/>
          </a:bodyPr>
          <a:lstStyle/>
          <a:p>
            <a:pPr lvl="0"/>
            <a:r>
              <a:rPr lang="es-EC" sz="1400" b="1" u="sng" dirty="0" err="1">
                <a:latin typeface="Arial" panose="020B0604020202020204" pitchFamily="34" charset="0"/>
                <a:cs typeface="Arial" panose="020B0604020202020204" pitchFamily="34" charset="0"/>
              </a:rPr>
              <a:t>Phonological</a:t>
            </a:r>
            <a:r>
              <a:rPr lang="es-EC" sz="1400" b="1" u="sng" dirty="0">
                <a:latin typeface="Arial" panose="020B0604020202020204" pitchFamily="34" charset="0"/>
                <a:cs typeface="Arial" panose="020B0604020202020204" pitchFamily="34" charset="0"/>
              </a:rPr>
              <a:t> </a:t>
            </a:r>
            <a:r>
              <a:rPr lang="es-EC" sz="1400" b="1" u="sng" dirty="0" smtClean="0">
                <a:latin typeface="Arial" panose="020B0604020202020204" pitchFamily="34" charset="0"/>
                <a:cs typeface="Arial" panose="020B0604020202020204" pitchFamily="34" charset="0"/>
              </a:rPr>
              <a:t>development</a:t>
            </a:r>
            <a:endParaRPr lang="es-EC"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253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239000" cy="770344"/>
          </a:xfrm>
        </p:spPr>
        <p:txBody>
          <a:bodyPr>
            <a:normAutofit/>
          </a:bodyPr>
          <a:lstStyle/>
          <a:p>
            <a:pPr algn="ctr"/>
            <a:r>
              <a:rPr lang="es-EC" sz="4000" dirty="0" err="1" smtClean="0"/>
              <a:t>conclusion</a:t>
            </a:r>
            <a:endParaRPr lang="es-EC" sz="4000" dirty="0"/>
          </a:p>
        </p:txBody>
      </p:sp>
      <p:sp>
        <p:nvSpPr>
          <p:cNvPr id="3" name="2 Marcador de contenido"/>
          <p:cNvSpPr>
            <a:spLocks noGrp="1"/>
          </p:cNvSpPr>
          <p:nvPr>
            <p:ph idx="1"/>
          </p:nvPr>
        </p:nvSpPr>
        <p:spPr>
          <a:xfrm>
            <a:off x="179512" y="1412776"/>
            <a:ext cx="7776864" cy="5661248"/>
          </a:xfrm>
        </p:spPr>
        <p:txBody>
          <a:bodyPr>
            <a:normAutofit/>
          </a:bodyPr>
          <a:lstStyle/>
          <a:p>
            <a:pPr lvl="0" algn="just"/>
            <a:r>
              <a:rPr lang="en-US" sz="1800" dirty="0">
                <a:latin typeface="Arial" panose="020B0604020202020204" pitchFamily="34" charset="0"/>
                <a:cs typeface="Arial" panose="020B0604020202020204" pitchFamily="34" charset="0"/>
              </a:rPr>
              <a:t>The Total Physical Response is a methodology that facilitates the acquisition of a second language in children since it covers a number of effective tools </a:t>
            </a:r>
            <a:r>
              <a:rPr lang="es-EC" sz="1800" dirty="0" smtClean="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a:p>
            <a:pPr marL="0" indent="0" algn="just">
              <a:buNone/>
            </a:pPr>
            <a:endParaRPr lang="es-EC" sz="1800" dirty="0">
              <a:latin typeface="Arial" panose="020B0604020202020204" pitchFamily="34" charset="0"/>
              <a:cs typeface="Arial" panose="020B0604020202020204" pitchFamily="34" charset="0"/>
            </a:endParaRPr>
          </a:p>
          <a:p>
            <a:pPr lvl="0" algn="just"/>
            <a:r>
              <a:rPr lang="en-US" sz="1800" dirty="0">
                <a:latin typeface="Arial" panose="020B0604020202020204" pitchFamily="34" charset="0"/>
                <a:cs typeface="Arial" panose="020B0604020202020204" pitchFamily="34" charset="0"/>
              </a:rPr>
              <a:t>Total Physical Response (TPR) is an activity that develops the imagination, sensitivity, creativity and communication. It is a language through which the individual may feel, perceive, know and express emotions and feelings for meaningful learning</a:t>
            </a:r>
            <a:r>
              <a:rPr lang="en-US" sz="1800" dirty="0" smtClean="0">
                <a:latin typeface="Arial" panose="020B0604020202020204" pitchFamily="34" charset="0"/>
                <a:cs typeface="Arial" panose="020B0604020202020204" pitchFamily="34" charset="0"/>
              </a:rPr>
              <a:t>.</a:t>
            </a:r>
          </a:p>
          <a:p>
            <a:pPr marL="0" lvl="0" indent="0" algn="just">
              <a:buNone/>
            </a:pPr>
            <a:endParaRPr lang="en-US" sz="1800" dirty="0" smtClean="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It is important to implement this methodology in the early years of schooling since early acquisition makes it much </a:t>
            </a:r>
            <a:r>
              <a:rPr lang="en-US" sz="1800" dirty="0" smtClean="0">
                <a:latin typeface="Arial" panose="020B0604020202020204" pitchFamily="34" charset="0"/>
                <a:cs typeface="Arial" panose="020B0604020202020204" pitchFamily="34" charset="0"/>
              </a:rPr>
              <a:t>easier, similar </a:t>
            </a:r>
            <a:r>
              <a:rPr lang="en-US" sz="1800" dirty="0">
                <a:latin typeface="Arial" panose="020B0604020202020204" pitchFamily="34" charset="0"/>
                <a:cs typeface="Arial" panose="020B0604020202020204" pitchFamily="34" charset="0"/>
              </a:rPr>
              <a:t>to the acquisition of the mother tongue, where the child </a:t>
            </a:r>
            <a:r>
              <a:rPr lang="en-US" sz="1800" dirty="0" smtClean="0">
                <a:latin typeface="Arial" panose="020B0604020202020204" pitchFamily="34" charset="0"/>
                <a:cs typeface="Arial" panose="020B0604020202020204" pitchFamily="34" charset="0"/>
              </a:rPr>
              <a:t>repeats </a:t>
            </a:r>
            <a:r>
              <a:rPr lang="en-US" sz="1800" dirty="0">
                <a:latin typeface="Arial" panose="020B0604020202020204" pitchFamily="34" charset="0"/>
                <a:cs typeface="Arial" panose="020B0604020202020204" pitchFamily="34" charset="0"/>
              </a:rPr>
              <a:t>what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mother says in order to have communication. The same applies to the English in children </a:t>
            </a:r>
            <a:r>
              <a:rPr lang="en-US" sz="1800" dirty="0" smtClean="0">
                <a:latin typeface="Arial" panose="020B0604020202020204" pitchFamily="34" charset="0"/>
                <a:cs typeface="Arial" panose="020B0604020202020204" pitchFamily="34" charset="0"/>
              </a:rPr>
              <a:t>when </a:t>
            </a:r>
            <a:r>
              <a:rPr lang="en-US" sz="1800" dirty="0">
                <a:latin typeface="Arial" panose="020B0604020202020204" pitchFamily="34" charset="0"/>
                <a:cs typeface="Arial" panose="020B0604020202020204" pitchFamily="34" charset="0"/>
              </a:rPr>
              <a:t>faced with this, they have the need to respond actively </a:t>
            </a:r>
            <a:r>
              <a:rPr lang="en-US" sz="1800">
                <a:latin typeface="Arial" panose="020B0604020202020204" pitchFamily="34" charset="0"/>
                <a:cs typeface="Arial" panose="020B0604020202020204" pitchFamily="34" charset="0"/>
              </a:rPr>
              <a:t>to </a:t>
            </a:r>
            <a:r>
              <a:rPr lang="en-US" sz="1800" smtClean="0">
                <a:latin typeface="Arial" panose="020B0604020202020204" pitchFamily="34" charset="0"/>
                <a:cs typeface="Arial" panose="020B0604020202020204" pitchFamily="34" charset="0"/>
              </a:rPr>
              <a:t>others</a:t>
            </a:r>
            <a:r>
              <a:rPr lang="en-US" sz="1800" dirty="0" smtClean="0">
                <a:latin typeface="Arial" panose="020B0604020202020204" pitchFamily="34" charset="0"/>
                <a:cs typeface="Arial" panose="020B0604020202020204" pitchFamily="34" charset="0"/>
              </a:rPr>
              <a:t>.</a:t>
            </a:r>
          </a:p>
          <a:p>
            <a:pPr lvl="0" algn="just"/>
            <a:endParaRPr lang="es-EC" sz="1800"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2326390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200800" cy="538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532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327"/>
            <a:ext cx="7239000" cy="1143000"/>
          </a:xfrm>
          <a:ln>
            <a:solidFill>
              <a:schemeClr val="bg1"/>
            </a:solidFill>
          </a:ln>
        </p:spPr>
        <p:txBody>
          <a:bodyPr>
            <a:normAutofit/>
          </a:bodyPr>
          <a:lstStyle/>
          <a:p>
            <a:pPr algn="ctr"/>
            <a:r>
              <a:rPr lang="es-EC" sz="4000" u="sng" dirty="0" err="1" smtClean="0"/>
              <a:t>Research</a:t>
            </a:r>
            <a:r>
              <a:rPr lang="es-EC" sz="4000" u="sng" dirty="0" smtClean="0"/>
              <a:t> </a:t>
            </a:r>
            <a:r>
              <a:rPr lang="es-EC" sz="4000" u="sng" dirty="0" err="1" smtClean="0"/>
              <a:t>problem</a:t>
            </a:r>
            <a:endParaRPr lang="es-EC" sz="4000" u="sng" dirty="0"/>
          </a:p>
        </p:txBody>
      </p:sp>
      <p:sp>
        <p:nvSpPr>
          <p:cNvPr id="36" name="35 Rectángulo redondeado"/>
          <p:cNvSpPr/>
          <p:nvPr/>
        </p:nvSpPr>
        <p:spPr>
          <a:xfrm>
            <a:off x="1979712" y="3068960"/>
            <a:ext cx="4248472" cy="93610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cs typeface="Arial" panose="020B0604020202020204" pitchFamily="34" charset="0"/>
              </a:rPr>
              <a:t>Main Problem:</a:t>
            </a:r>
            <a:endParaRPr lang="es-EC"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Low children´s listening skill development </a:t>
            </a:r>
            <a:endParaRPr lang="es-EC" sz="2000" dirty="0">
              <a:solidFill>
                <a:schemeClr val="tx1"/>
              </a:solidFill>
              <a:latin typeface="Arial" panose="020B0604020202020204" pitchFamily="34" charset="0"/>
              <a:cs typeface="Arial" panose="020B0604020202020204" pitchFamily="34" charset="0"/>
            </a:endParaRPr>
          </a:p>
        </p:txBody>
      </p:sp>
      <p:cxnSp>
        <p:nvCxnSpPr>
          <p:cNvPr id="40" name="39 Conector recto"/>
          <p:cNvCxnSpPr/>
          <p:nvPr/>
        </p:nvCxnSpPr>
        <p:spPr>
          <a:xfrm>
            <a:off x="755576" y="2564904"/>
            <a:ext cx="6552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4031940" y="23488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755576" y="2348880"/>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308304" y="2348880"/>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45 Rectángulo"/>
          <p:cNvSpPr/>
          <p:nvPr/>
        </p:nvSpPr>
        <p:spPr>
          <a:xfrm>
            <a:off x="452201" y="1340768"/>
            <a:ext cx="2088232" cy="1008112"/>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err="1">
                <a:solidFill>
                  <a:schemeClr val="tx1"/>
                </a:solidFill>
              </a:rPr>
              <a:t>Effect</a:t>
            </a:r>
            <a:r>
              <a:rPr lang="es-ES" sz="1600" b="1" dirty="0">
                <a:solidFill>
                  <a:schemeClr val="tx1"/>
                </a:solidFill>
              </a:rPr>
              <a:t> 1</a:t>
            </a:r>
            <a:endParaRPr lang="es-EC" sz="1600" dirty="0">
              <a:solidFill>
                <a:schemeClr val="tx1"/>
              </a:solidFill>
            </a:endParaRPr>
          </a:p>
          <a:p>
            <a:pPr algn="ctr"/>
            <a:r>
              <a:rPr lang="es-ES" b="1" dirty="0" err="1">
                <a:solidFill>
                  <a:schemeClr val="tx1"/>
                </a:solidFill>
                <a:latin typeface="Arial" panose="020B0604020202020204" pitchFamily="34" charset="0"/>
                <a:cs typeface="Arial" panose="020B0604020202020204" pitchFamily="34" charset="0"/>
              </a:rPr>
              <a:t>Children</a:t>
            </a:r>
            <a:r>
              <a:rPr lang="es-ES" b="1" dirty="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demotivation</a:t>
            </a:r>
            <a:endParaRPr lang="es-EC"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47" name="46 Rectángulo"/>
          <p:cNvSpPr/>
          <p:nvPr/>
        </p:nvSpPr>
        <p:spPr>
          <a:xfrm>
            <a:off x="3113838" y="1332830"/>
            <a:ext cx="1980220" cy="1134794"/>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err="1">
                <a:solidFill>
                  <a:schemeClr val="tx1"/>
                </a:solidFill>
                <a:latin typeface="Arial" panose="020B0604020202020204" pitchFamily="34" charset="0"/>
                <a:cs typeface="Arial" panose="020B0604020202020204" pitchFamily="34" charset="0"/>
              </a:rPr>
              <a:t>Effect</a:t>
            </a:r>
            <a:r>
              <a:rPr lang="es-ES" sz="1600" b="1" dirty="0">
                <a:solidFill>
                  <a:schemeClr val="tx1"/>
                </a:solidFill>
                <a:latin typeface="Arial" panose="020B0604020202020204" pitchFamily="34" charset="0"/>
                <a:cs typeface="Arial" panose="020B0604020202020204" pitchFamily="34" charset="0"/>
              </a:rPr>
              <a:t> 2</a:t>
            </a:r>
            <a:endParaRPr lang="es-EC" sz="1600" dirty="0">
              <a:solidFill>
                <a:schemeClr val="tx1"/>
              </a:solidFill>
              <a:latin typeface="Arial" panose="020B0604020202020204" pitchFamily="34" charset="0"/>
              <a:cs typeface="Arial" panose="020B0604020202020204" pitchFamily="34" charset="0"/>
            </a:endParaRPr>
          </a:p>
          <a:p>
            <a:pPr algn="ctr"/>
            <a:r>
              <a:rPr lang="es-ES" sz="1600" b="1" dirty="0" err="1">
                <a:solidFill>
                  <a:schemeClr val="tx1"/>
                </a:solidFill>
                <a:latin typeface="Arial" panose="020B0604020202020204" pitchFamily="34" charset="0"/>
                <a:cs typeface="Arial" panose="020B0604020202020204" pitchFamily="34" charset="0"/>
              </a:rPr>
              <a:t>Low</a:t>
            </a:r>
            <a:r>
              <a:rPr lang="es-ES" sz="1600" b="1" dirty="0">
                <a:solidFill>
                  <a:schemeClr val="tx1"/>
                </a:solidFill>
                <a:latin typeface="Arial" panose="020B0604020202020204" pitchFamily="34" charset="0"/>
                <a:cs typeface="Arial" panose="020B0604020202020204" pitchFamily="34" charset="0"/>
              </a:rPr>
              <a:t> </a:t>
            </a:r>
            <a:r>
              <a:rPr lang="es-ES" sz="1600" b="1" dirty="0" err="1">
                <a:solidFill>
                  <a:schemeClr val="tx1"/>
                </a:solidFill>
                <a:latin typeface="Arial" panose="020B0604020202020204" pitchFamily="34" charset="0"/>
                <a:cs typeface="Arial" panose="020B0604020202020204" pitchFamily="34" charset="0"/>
              </a:rPr>
              <a:t>listening</a:t>
            </a:r>
            <a:r>
              <a:rPr lang="es-ES" sz="1600" b="1" dirty="0">
                <a:solidFill>
                  <a:schemeClr val="tx1"/>
                </a:solidFill>
                <a:latin typeface="Arial" panose="020B0604020202020204" pitchFamily="34" charset="0"/>
                <a:cs typeface="Arial" panose="020B0604020202020204" pitchFamily="34" charset="0"/>
              </a:rPr>
              <a:t> </a:t>
            </a:r>
            <a:r>
              <a:rPr lang="es-ES" sz="1600" b="1" dirty="0" err="1">
                <a:solidFill>
                  <a:schemeClr val="tx1"/>
                </a:solidFill>
                <a:latin typeface="Arial" panose="020B0604020202020204" pitchFamily="34" charset="0"/>
                <a:cs typeface="Arial" panose="020B0604020202020204" pitchFamily="34" charset="0"/>
              </a:rPr>
              <a:t>comprehension</a:t>
            </a:r>
            <a:r>
              <a:rPr lang="es-ES" sz="1600" b="1" dirty="0">
                <a:solidFill>
                  <a:schemeClr val="tx1"/>
                </a:solidFill>
                <a:latin typeface="Arial" panose="020B0604020202020204" pitchFamily="34" charset="0"/>
                <a:cs typeface="Arial" panose="020B0604020202020204" pitchFamily="34" charset="0"/>
              </a:rPr>
              <a:t> </a:t>
            </a:r>
            <a:r>
              <a:rPr lang="es-ES" sz="1600" b="1" dirty="0" err="1">
                <a:solidFill>
                  <a:schemeClr val="tx1"/>
                </a:solidFill>
                <a:latin typeface="Arial" panose="020B0604020202020204" pitchFamily="34" charset="0"/>
                <a:cs typeface="Arial" panose="020B0604020202020204" pitchFamily="34" charset="0"/>
              </a:rPr>
              <a:t>level</a:t>
            </a:r>
            <a:endParaRPr lang="es-EC" sz="1600"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48" name="47 Rectángulo"/>
          <p:cNvSpPr/>
          <p:nvPr/>
        </p:nvSpPr>
        <p:spPr>
          <a:xfrm>
            <a:off x="5940152" y="1332830"/>
            <a:ext cx="1872208" cy="1124062"/>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err="1" smtClean="0">
                <a:solidFill>
                  <a:schemeClr val="tx1"/>
                </a:solidFill>
                <a:latin typeface="Arial" panose="020B0604020202020204" pitchFamily="34" charset="0"/>
                <a:cs typeface="Arial" panose="020B0604020202020204" pitchFamily="34" charset="0"/>
              </a:rPr>
              <a:t>Effect</a:t>
            </a:r>
            <a:r>
              <a:rPr lang="es-ES" sz="1600" b="1" dirty="0" smtClean="0">
                <a:solidFill>
                  <a:schemeClr val="tx1"/>
                </a:solidFill>
                <a:latin typeface="Arial" panose="020B0604020202020204" pitchFamily="34" charset="0"/>
                <a:cs typeface="Arial" panose="020B0604020202020204" pitchFamily="34" charset="0"/>
              </a:rPr>
              <a:t> </a:t>
            </a:r>
            <a:r>
              <a:rPr lang="es-ES" sz="1600" b="1" dirty="0">
                <a:solidFill>
                  <a:schemeClr val="tx1"/>
                </a:solidFill>
                <a:latin typeface="Arial" panose="020B0604020202020204" pitchFamily="34" charset="0"/>
                <a:cs typeface="Arial" panose="020B0604020202020204" pitchFamily="34" charset="0"/>
              </a:rPr>
              <a:t>3</a:t>
            </a:r>
            <a:endParaRPr lang="es-EC" sz="1600" b="1" dirty="0">
              <a:solidFill>
                <a:schemeClr val="tx1"/>
              </a:solidFill>
              <a:latin typeface="Arial" panose="020B0604020202020204" pitchFamily="34" charset="0"/>
              <a:cs typeface="Arial" panose="020B0604020202020204" pitchFamily="34" charset="0"/>
            </a:endParaRPr>
          </a:p>
          <a:p>
            <a:pPr algn="ctr"/>
            <a:r>
              <a:rPr lang="es-ES" sz="1600" b="1" dirty="0" err="1">
                <a:solidFill>
                  <a:schemeClr val="tx1"/>
                </a:solidFill>
                <a:latin typeface="Arial" panose="020B0604020202020204" pitchFamily="34" charset="0"/>
                <a:cs typeface="Arial" panose="020B0604020202020204" pitchFamily="34" charset="0"/>
              </a:rPr>
              <a:t>Low</a:t>
            </a:r>
            <a:r>
              <a:rPr lang="es-ES" sz="1600" b="1" dirty="0">
                <a:solidFill>
                  <a:schemeClr val="tx1"/>
                </a:solidFill>
                <a:latin typeface="Arial" panose="020B0604020202020204" pitchFamily="34" charset="0"/>
                <a:cs typeface="Arial" panose="020B0604020202020204" pitchFamily="34" charset="0"/>
              </a:rPr>
              <a:t> social </a:t>
            </a:r>
            <a:r>
              <a:rPr lang="es-ES" sz="1600" b="1" dirty="0" err="1">
                <a:solidFill>
                  <a:schemeClr val="tx1"/>
                </a:solidFill>
                <a:latin typeface="Arial" panose="020B0604020202020204" pitchFamily="34" charset="0"/>
                <a:cs typeface="Arial" panose="020B0604020202020204" pitchFamily="34" charset="0"/>
              </a:rPr>
              <a:t>interaction</a:t>
            </a:r>
            <a:r>
              <a:rPr lang="es-ES" sz="1600" b="1" dirty="0">
                <a:solidFill>
                  <a:schemeClr val="tx1"/>
                </a:solidFill>
                <a:latin typeface="Arial" panose="020B0604020202020204" pitchFamily="34" charset="0"/>
                <a:cs typeface="Arial" panose="020B0604020202020204" pitchFamily="34" charset="0"/>
              </a:rPr>
              <a:t> </a:t>
            </a:r>
            <a:r>
              <a:rPr lang="es-ES" sz="1600" b="1" dirty="0" err="1">
                <a:solidFill>
                  <a:schemeClr val="tx1"/>
                </a:solidFill>
                <a:latin typeface="Arial" panose="020B0604020202020204" pitchFamily="34" charset="0"/>
                <a:cs typeface="Arial" panose="020B0604020202020204" pitchFamily="34" charset="0"/>
              </a:rPr>
              <a:t>level</a:t>
            </a:r>
            <a:endParaRPr lang="es-EC" sz="1600" b="1" dirty="0">
              <a:solidFill>
                <a:schemeClr val="tx1"/>
              </a:solidFill>
              <a:latin typeface="Arial" panose="020B0604020202020204" pitchFamily="34" charset="0"/>
              <a:cs typeface="Arial" panose="020B0604020202020204" pitchFamily="34" charset="0"/>
            </a:endParaRPr>
          </a:p>
          <a:p>
            <a:pPr algn="ctr"/>
            <a:endParaRPr lang="es-EC" dirty="0"/>
          </a:p>
        </p:txBody>
      </p:sp>
      <p:cxnSp>
        <p:nvCxnSpPr>
          <p:cNvPr id="50" name="49 Conector recto"/>
          <p:cNvCxnSpPr/>
          <p:nvPr/>
        </p:nvCxnSpPr>
        <p:spPr>
          <a:xfrm>
            <a:off x="755576" y="4437112"/>
            <a:ext cx="6552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a:stCxn id="36" idx="2"/>
          </p:cNvCxnSpPr>
          <p:nvPr/>
        </p:nvCxnSpPr>
        <p:spPr>
          <a:xfrm>
            <a:off x="4103948" y="4005064"/>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a:off x="755576" y="4437112"/>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7308304" y="4439281"/>
            <a:ext cx="0" cy="1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4103948" y="4437112"/>
            <a:ext cx="0" cy="150231"/>
          </a:xfrm>
          <a:prstGeom prst="line">
            <a:avLst/>
          </a:prstGeom>
        </p:spPr>
        <p:style>
          <a:lnRef idx="1">
            <a:schemeClr val="accent1"/>
          </a:lnRef>
          <a:fillRef idx="0">
            <a:schemeClr val="accent1"/>
          </a:fillRef>
          <a:effectRef idx="0">
            <a:schemeClr val="accent1"/>
          </a:effectRef>
          <a:fontRef idx="minor">
            <a:schemeClr val="tx1"/>
          </a:fontRef>
        </p:style>
      </p:cxnSp>
      <p:sp>
        <p:nvSpPr>
          <p:cNvPr id="2082" name="2081 Rectángulo"/>
          <p:cNvSpPr/>
          <p:nvPr/>
        </p:nvSpPr>
        <p:spPr>
          <a:xfrm>
            <a:off x="492277" y="4633340"/>
            <a:ext cx="2160240" cy="648072"/>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Cause 1</a:t>
            </a:r>
            <a:endParaRPr lang="es-EC"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Insufficient teachers or student´s </a:t>
            </a:r>
            <a:r>
              <a:rPr lang="en-US" sz="1400" b="1" dirty="0" smtClean="0">
                <a:solidFill>
                  <a:schemeClr val="tx1"/>
                </a:solidFill>
                <a:latin typeface="Arial" panose="020B0604020202020204" pitchFamily="34" charset="0"/>
                <a:cs typeface="Arial" panose="020B0604020202020204" pitchFamily="34" charset="0"/>
              </a:rPr>
              <a:t>motivation</a:t>
            </a:r>
            <a:endParaRPr lang="es-EC" sz="1400" b="1" dirty="0">
              <a:solidFill>
                <a:schemeClr val="tx1"/>
              </a:solidFill>
              <a:latin typeface="Arial" panose="020B0604020202020204" pitchFamily="34" charset="0"/>
              <a:cs typeface="Arial" panose="020B0604020202020204" pitchFamily="34" charset="0"/>
            </a:endParaRPr>
          </a:p>
        </p:txBody>
      </p:sp>
      <p:sp>
        <p:nvSpPr>
          <p:cNvPr id="70" name="69 Rectángulo"/>
          <p:cNvSpPr/>
          <p:nvPr/>
        </p:nvSpPr>
        <p:spPr>
          <a:xfrm>
            <a:off x="5800716" y="4634943"/>
            <a:ext cx="2160240" cy="648072"/>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Cause 3</a:t>
            </a:r>
          </a:p>
          <a:p>
            <a:pPr algn="ctr"/>
            <a:r>
              <a:rPr lang="en-US" sz="1400" b="1" dirty="0">
                <a:solidFill>
                  <a:schemeClr val="tx1"/>
                </a:solidFill>
                <a:latin typeface="Arial" panose="020B0604020202020204" pitchFamily="34" charset="0"/>
                <a:cs typeface="Arial" panose="020B0604020202020204" pitchFamily="34" charset="0"/>
              </a:rPr>
              <a:t>A few didactic resources</a:t>
            </a:r>
          </a:p>
        </p:txBody>
      </p:sp>
      <p:sp>
        <p:nvSpPr>
          <p:cNvPr id="71" name="70 Rectángulo"/>
          <p:cNvSpPr/>
          <p:nvPr/>
        </p:nvSpPr>
        <p:spPr>
          <a:xfrm>
            <a:off x="3188162" y="4633340"/>
            <a:ext cx="2160240" cy="704438"/>
          </a:xfrm>
          <a:prstGeom prst="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smtClean="0">
              <a:solidFill>
                <a:schemeClr val="tx1"/>
              </a:solidFill>
              <a:latin typeface="Arial" panose="020B0604020202020204" pitchFamily="34" charset="0"/>
              <a:cs typeface="Arial" panose="020B0604020202020204" pitchFamily="34" charset="0"/>
            </a:endParaRPr>
          </a:p>
          <a:p>
            <a:r>
              <a:rPr lang="en-US" sz="1400" b="1" dirty="0" smtClean="0">
                <a:solidFill>
                  <a:schemeClr val="tx1"/>
                </a:solidFill>
                <a:latin typeface="Arial" panose="020B0604020202020204" pitchFamily="34" charset="0"/>
                <a:cs typeface="Arial" panose="020B0604020202020204" pitchFamily="34" charset="0"/>
              </a:rPr>
              <a:t>Cause </a:t>
            </a:r>
            <a:r>
              <a:rPr lang="en-US" sz="1400" b="1" dirty="0">
                <a:solidFill>
                  <a:schemeClr val="tx1"/>
                </a:solidFill>
                <a:latin typeface="Arial" panose="020B0604020202020204" pitchFamily="34" charset="0"/>
                <a:cs typeface="Arial" panose="020B0604020202020204" pitchFamily="34" charset="0"/>
              </a:rPr>
              <a:t>2</a:t>
            </a:r>
            <a:endParaRPr lang="es-EC" sz="1400" b="1" dirty="0">
              <a:solidFill>
                <a:schemeClr val="tx1"/>
              </a:solidFill>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Inefficient strategies for listening skill development</a:t>
            </a:r>
            <a:endParaRPr lang="es-EC" sz="1200" b="1" dirty="0">
              <a:solidFill>
                <a:schemeClr val="tx1"/>
              </a:solidFill>
              <a:latin typeface="Arial" panose="020B0604020202020204" pitchFamily="34" charset="0"/>
              <a:cs typeface="Arial" panose="020B0604020202020204" pitchFamily="34" charset="0"/>
            </a:endParaRPr>
          </a:p>
          <a:p>
            <a:pPr algn="ctr"/>
            <a:endParaRPr lang="es-EC" dirty="0"/>
          </a:p>
        </p:txBody>
      </p:sp>
      <p:cxnSp>
        <p:nvCxnSpPr>
          <p:cNvPr id="2084" name="2083 Conector recto"/>
          <p:cNvCxnSpPr/>
          <p:nvPr/>
        </p:nvCxnSpPr>
        <p:spPr>
          <a:xfrm>
            <a:off x="1496317" y="5337778"/>
            <a:ext cx="0" cy="2514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6880836" y="5283015"/>
            <a:ext cx="0" cy="2514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4226744" y="5383120"/>
            <a:ext cx="0" cy="25146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85" name="2084 Rectángulo redondeado"/>
          <p:cNvSpPr/>
          <p:nvPr/>
        </p:nvSpPr>
        <p:spPr>
          <a:xfrm>
            <a:off x="755575" y="5634582"/>
            <a:ext cx="1784857" cy="1181302"/>
          </a:xfrm>
          <a:prstGeom prst="round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latin typeface="Arial" panose="020B0604020202020204" pitchFamily="34" charset="0"/>
                <a:cs typeface="Arial" panose="020B0604020202020204" pitchFamily="34" charset="0"/>
              </a:rPr>
              <a:t>Cause 1.1</a:t>
            </a:r>
            <a:endParaRPr lang="es-EC" sz="1400" b="1" dirty="0">
              <a:solidFill>
                <a:schemeClr val="tx1"/>
              </a:solidFill>
              <a:latin typeface="Arial" panose="020B0604020202020204" pitchFamily="34" charset="0"/>
              <a:cs typeface="Arial" panose="020B0604020202020204" pitchFamily="34" charset="0"/>
            </a:endParaRPr>
          </a:p>
          <a:p>
            <a:r>
              <a:rPr lang="es-ES" sz="1400" b="1" dirty="0" err="1">
                <a:solidFill>
                  <a:schemeClr val="tx1"/>
                </a:solidFill>
                <a:latin typeface="Arial" panose="020B0604020202020204" pitchFamily="34" charset="0"/>
                <a:cs typeface="Arial" panose="020B0604020202020204" pitchFamily="34" charset="0"/>
              </a:rPr>
              <a:t>Low</a:t>
            </a:r>
            <a:r>
              <a:rPr lang="es-ES" sz="1400" b="1" dirty="0">
                <a:solidFill>
                  <a:schemeClr val="tx1"/>
                </a:solidFill>
                <a:latin typeface="Arial" panose="020B0604020202020204" pitchFamily="34" charset="0"/>
                <a:cs typeface="Arial" panose="020B0604020202020204" pitchFamily="34" charset="0"/>
              </a:rPr>
              <a:t> </a:t>
            </a:r>
            <a:r>
              <a:rPr lang="es-ES" sz="1400" b="1" dirty="0" err="1">
                <a:solidFill>
                  <a:schemeClr val="tx1"/>
                </a:solidFill>
                <a:latin typeface="Arial" panose="020B0604020202020204" pitchFamily="34" charset="0"/>
                <a:cs typeface="Arial" panose="020B0604020202020204" pitchFamily="34" charset="0"/>
              </a:rPr>
              <a:t>teachers</a:t>
            </a:r>
            <a:r>
              <a:rPr lang="es-ES" sz="1400" b="1" dirty="0">
                <a:solidFill>
                  <a:schemeClr val="tx1"/>
                </a:solidFill>
                <a:latin typeface="Arial" panose="020B0604020202020204" pitchFamily="34" charset="0"/>
                <a:cs typeface="Arial" panose="020B0604020202020204" pitchFamily="34" charset="0"/>
              </a:rPr>
              <a:t>’ </a:t>
            </a:r>
            <a:r>
              <a:rPr lang="es-ES" sz="1400" b="1" dirty="0" err="1">
                <a:solidFill>
                  <a:schemeClr val="tx1"/>
                </a:solidFill>
                <a:latin typeface="Arial" panose="020B0604020202020204" pitchFamily="34" charset="0"/>
                <a:cs typeface="Arial" panose="020B0604020202020204" pitchFamily="34" charset="0"/>
              </a:rPr>
              <a:t>preparation</a:t>
            </a:r>
            <a:endParaRPr lang="es-EC" sz="1400" b="1" dirty="0">
              <a:solidFill>
                <a:schemeClr val="tx1"/>
              </a:solidFill>
              <a:latin typeface="Arial" panose="020B0604020202020204" pitchFamily="34" charset="0"/>
              <a:cs typeface="Arial" panose="020B0604020202020204" pitchFamily="34" charset="0"/>
            </a:endParaRPr>
          </a:p>
          <a:p>
            <a:pPr algn="ctr"/>
            <a:endParaRPr lang="es-EC" sz="1400" b="1" dirty="0">
              <a:solidFill>
                <a:schemeClr val="tx1"/>
              </a:solidFill>
              <a:latin typeface="Arial" panose="020B0604020202020204" pitchFamily="34" charset="0"/>
              <a:cs typeface="Arial" panose="020B0604020202020204" pitchFamily="34" charset="0"/>
            </a:endParaRPr>
          </a:p>
        </p:txBody>
      </p:sp>
      <p:sp>
        <p:nvSpPr>
          <p:cNvPr id="77" name="76 Rectángulo redondeado"/>
          <p:cNvSpPr/>
          <p:nvPr/>
        </p:nvSpPr>
        <p:spPr>
          <a:xfrm>
            <a:off x="6052744" y="5634582"/>
            <a:ext cx="1656184" cy="1181302"/>
          </a:xfrm>
          <a:prstGeom prst="round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latin typeface="Arial" panose="020B0604020202020204" pitchFamily="34" charset="0"/>
                <a:cs typeface="Arial" panose="020B0604020202020204" pitchFamily="34" charset="0"/>
              </a:rPr>
              <a:t>Cause </a:t>
            </a:r>
            <a:r>
              <a:rPr lang="es-ES" sz="1400" b="1" dirty="0" smtClean="0">
                <a:solidFill>
                  <a:schemeClr val="tx1"/>
                </a:solidFill>
                <a:latin typeface="Arial" panose="020B0604020202020204" pitchFamily="34" charset="0"/>
                <a:cs typeface="Arial" panose="020B0604020202020204" pitchFamily="34" charset="0"/>
              </a:rPr>
              <a:t>3.1</a:t>
            </a:r>
          </a:p>
          <a:p>
            <a:r>
              <a:rPr lang="es-ES" sz="1400" b="1" dirty="0" err="1" smtClean="0">
                <a:solidFill>
                  <a:schemeClr val="tx1"/>
                </a:solidFill>
                <a:latin typeface="Arial" panose="020B0604020202020204" pitchFamily="34" charset="0"/>
                <a:cs typeface="Arial" panose="020B0604020202020204" pitchFamily="34" charset="0"/>
              </a:rPr>
              <a:t>Low</a:t>
            </a:r>
            <a:r>
              <a:rPr lang="es-ES" sz="1400" b="1" dirty="0" smtClean="0">
                <a:solidFill>
                  <a:schemeClr val="tx1"/>
                </a:solidFill>
                <a:latin typeface="Arial" panose="020B0604020202020204" pitchFamily="34" charset="0"/>
                <a:cs typeface="Arial" panose="020B0604020202020204" pitchFamily="34" charset="0"/>
              </a:rPr>
              <a:t> </a:t>
            </a:r>
            <a:r>
              <a:rPr lang="es-ES" sz="1400" b="1" dirty="0" err="1">
                <a:solidFill>
                  <a:schemeClr val="tx1"/>
                </a:solidFill>
                <a:latin typeface="Arial" panose="020B0604020202020204" pitchFamily="34" charset="0"/>
                <a:cs typeface="Arial" panose="020B0604020202020204" pitchFamily="34" charset="0"/>
              </a:rPr>
              <a:t>investment</a:t>
            </a: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78" name="77 Rectángulo redondeado"/>
          <p:cNvSpPr/>
          <p:nvPr/>
        </p:nvSpPr>
        <p:spPr>
          <a:xfrm>
            <a:off x="3215693" y="5634582"/>
            <a:ext cx="1940998" cy="1181302"/>
          </a:xfrm>
          <a:prstGeom prst="roundRect">
            <a:avLst/>
          </a:prstGeom>
          <a:solidFill>
            <a:srgbClr val="83C1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Arial" panose="020B0604020202020204" pitchFamily="34" charset="0"/>
                <a:cs typeface="Arial" panose="020B0604020202020204" pitchFamily="34" charset="0"/>
              </a:rPr>
              <a:t>Cause 2.1</a:t>
            </a:r>
          </a:p>
          <a:p>
            <a:pPr algn="ctr"/>
            <a:r>
              <a:rPr lang="fr-FR" sz="1400" b="1" dirty="0">
                <a:solidFill>
                  <a:schemeClr val="tx1"/>
                </a:solidFill>
                <a:latin typeface="Arial" panose="020B0604020202020204" pitchFamily="34" charset="0"/>
                <a:cs typeface="Arial" panose="020B0604020202020204" pitchFamily="34" charset="0"/>
              </a:rPr>
              <a:t>Inefficient </a:t>
            </a:r>
            <a:r>
              <a:rPr lang="fr-FR" sz="1400" b="1" dirty="0" err="1">
                <a:solidFill>
                  <a:schemeClr val="tx1"/>
                </a:solidFill>
                <a:latin typeface="Arial" panose="020B0604020202020204" pitchFamily="34" charset="0"/>
                <a:cs typeface="Arial" panose="020B0604020202020204" pitchFamily="34" charset="0"/>
              </a:rPr>
              <a:t>professional</a:t>
            </a:r>
            <a:r>
              <a:rPr lang="fr-FR" sz="1400" b="1" dirty="0">
                <a:solidFill>
                  <a:schemeClr val="tx1"/>
                </a:solidFill>
                <a:latin typeface="Arial" panose="020B0604020202020204" pitchFamily="34" charset="0"/>
                <a:cs typeface="Arial" panose="020B0604020202020204" pitchFamily="34" charset="0"/>
              </a:rPr>
              <a:t> </a:t>
            </a:r>
            <a:r>
              <a:rPr lang="fr-FR" sz="1400" b="1" dirty="0" err="1">
                <a:solidFill>
                  <a:schemeClr val="tx1"/>
                </a:solidFill>
                <a:latin typeface="Arial" panose="020B0604020202020204" pitchFamily="34" charset="0"/>
                <a:cs typeface="Arial" panose="020B0604020202020204" pitchFamily="34" charset="0"/>
              </a:rPr>
              <a:t>development</a:t>
            </a:r>
            <a:r>
              <a:rPr lang="fr-FR" sz="1400" b="1" dirty="0">
                <a:solidFill>
                  <a:schemeClr val="tx1"/>
                </a:solidFill>
                <a:latin typeface="Arial" panose="020B0604020202020204" pitchFamily="34" charset="0"/>
                <a:cs typeface="Arial" panose="020B0604020202020204" pitchFamily="34" charset="0"/>
              </a:rPr>
              <a:t> plan</a:t>
            </a:r>
          </a:p>
        </p:txBody>
      </p:sp>
    </p:spTree>
    <p:extLst>
      <p:ext uri="{BB962C8B-B14F-4D97-AF65-F5344CB8AC3E}">
        <p14:creationId xmlns:p14="http://schemas.microsoft.com/office/powerpoint/2010/main" val="2658000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239000" cy="792088"/>
          </a:xfrm>
        </p:spPr>
        <p:txBody>
          <a:bodyPr/>
          <a:lstStyle/>
          <a:p>
            <a:pPr algn="ctr"/>
            <a:r>
              <a:rPr lang="es-ES" u="sng" dirty="0"/>
              <a:t>PROBLEM FORMULATION</a:t>
            </a:r>
            <a:endParaRPr lang="es-EC" u="sng" dirty="0"/>
          </a:p>
        </p:txBody>
      </p:sp>
      <p:sp>
        <p:nvSpPr>
          <p:cNvPr id="3" name="2 Marcador de contenido"/>
          <p:cNvSpPr>
            <a:spLocks noGrp="1"/>
          </p:cNvSpPr>
          <p:nvPr>
            <p:ph idx="1"/>
          </p:nvPr>
        </p:nvSpPr>
        <p:spPr>
          <a:xfrm>
            <a:off x="457200" y="1340768"/>
            <a:ext cx="7239000" cy="5114968"/>
          </a:xfrm>
        </p:spPr>
        <p:txBody>
          <a:bodyPr/>
          <a:lstStyle/>
          <a:p>
            <a:pPr marL="0" indent="0">
              <a:buNone/>
            </a:pPr>
            <a:endParaRPr lang="es-EC" dirty="0"/>
          </a:p>
        </p:txBody>
      </p:sp>
      <p:sp>
        <p:nvSpPr>
          <p:cNvPr id="4" name="3 Llamada de nube"/>
          <p:cNvSpPr/>
          <p:nvPr/>
        </p:nvSpPr>
        <p:spPr>
          <a:xfrm>
            <a:off x="467544" y="1412776"/>
            <a:ext cx="7128792" cy="3816424"/>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t>
            </a:r>
            <a:r>
              <a:rPr lang="en-US" sz="2000" b="1" dirty="0">
                <a:solidFill>
                  <a:schemeClr val="bg1"/>
                </a:solidFill>
                <a:latin typeface="Arial" panose="020B0604020202020204" pitchFamily="34" charset="0"/>
                <a:cs typeface="Arial" panose="020B0604020202020204" pitchFamily="34" charset="0"/>
              </a:rPr>
              <a:t>How does the total physical response (TPR) method influence in the development of listening skill in the kindergarten children attending at “</a:t>
            </a:r>
            <a:r>
              <a:rPr lang="en-US" sz="2000" b="1" dirty="0" err="1">
                <a:solidFill>
                  <a:schemeClr val="bg1"/>
                </a:solidFill>
                <a:latin typeface="Arial" panose="020B0604020202020204" pitchFamily="34" charset="0"/>
                <a:cs typeface="Arial" panose="020B0604020202020204" pitchFamily="34" charset="0"/>
              </a:rPr>
              <a:t>Ángel</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Polibio</a:t>
            </a:r>
            <a:r>
              <a:rPr lang="en-US" sz="2000" b="1" dirty="0">
                <a:solidFill>
                  <a:schemeClr val="bg1"/>
                </a:solidFill>
                <a:latin typeface="Arial" panose="020B0604020202020204" pitchFamily="34" charset="0"/>
                <a:cs typeface="Arial" panose="020B0604020202020204" pitchFamily="34" charset="0"/>
              </a:rPr>
              <a:t> Chaves School” during the </a:t>
            </a:r>
            <a:r>
              <a:rPr lang="en-US" sz="2000" b="1" dirty="0" smtClean="0">
                <a:solidFill>
                  <a:schemeClr val="bg1"/>
                </a:solidFill>
                <a:latin typeface="Arial" panose="020B0604020202020204" pitchFamily="34" charset="0"/>
                <a:cs typeface="Arial" panose="020B0604020202020204" pitchFamily="34" charset="0"/>
              </a:rPr>
              <a:t>school </a:t>
            </a:r>
            <a:r>
              <a:rPr lang="en-US" sz="2000" b="1" dirty="0">
                <a:solidFill>
                  <a:schemeClr val="bg1"/>
                </a:solidFill>
                <a:latin typeface="Arial" panose="020B0604020202020204" pitchFamily="34" charset="0"/>
                <a:cs typeface="Arial" panose="020B0604020202020204" pitchFamily="34" charset="0"/>
              </a:rPr>
              <a:t>year 2013-2014 ?</a:t>
            </a:r>
            <a:endParaRPr lang="es-EC"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578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239000" cy="926976"/>
          </a:xfrm>
        </p:spPr>
        <p:txBody>
          <a:bodyPr>
            <a:normAutofit/>
          </a:bodyPr>
          <a:lstStyle/>
          <a:p>
            <a:pPr algn="ctr"/>
            <a:r>
              <a:rPr lang="en-US" sz="4000" u="sng" dirty="0" smtClean="0"/>
              <a:t>VARIABLEs</a:t>
            </a:r>
            <a:endParaRPr lang="es-EC" sz="4000" u="sng" dirty="0"/>
          </a:p>
        </p:txBody>
      </p:sp>
      <p:sp>
        <p:nvSpPr>
          <p:cNvPr id="3" name="2 Marcador de contenido"/>
          <p:cNvSpPr>
            <a:spLocks noGrp="1"/>
          </p:cNvSpPr>
          <p:nvPr>
            <p:ph idx="1"/>
          </p:nvPr>
        </p:nvSpPr>
        <p:spPr>
          <a:xfrm>
            <a:off x="107504" y="1340768"/>
            <a:ext cx="7920880" cy="5328592"/>
          </a:xfrm>
        </p:spPr>
        <p:txBody>
          <a:bodyPr/>
          <a:lstStyle/>
          <a:p>
            <a:pPr marL="0" indent="0">
              <a:buNone/>
            </a:pPr>
            <a:r>
              <a:rPr lang="en-US" b="1" dirty="0" smtClean="0"/>
              <a:t>                               </a:t>
            </a:r>
          </a:p>
          <a:p>
            <a:pPr marL="0" indent="0">
              <a:buNone/>
            </a:pPr>
            <a:r>
              <a:rPr lang="en-US" b="1" dirty="0"/>
              <a:t> </a:t>
            </a:r>
            <a:r>
              <a:rPr lang="en-US" b="1" dirty="0" smtClean="0"/>
              <a:t>                               </a:t>
            </a:r>
          </a:p>
          <a:p>
            <a:pPr marL="0" indent="0">
              <a:buNone/>
            </a:pPr>
            <a:r>
              <a:rPr lang="en-US" sz="2000" b="1" dirty="0"/>
              <a:t> </a:t>
            </a:r>
            <a:r>
              <a:rPr lang="en-US" sz="2000" b="1" dirty="0" smtClean="0"/>
              <a:t>                                         Total </a:t>
            </a:r>
            <a:r>
              <a:rPr lang="en-US" sz="2000" b="1" dirty="0"/>
              <a:t>Physical Response (TPR) </a:t>
            </a:r>
            <a:r>
              <a:rPr lang="en-US" sz="2000" b="1" dirty="0" smtClean="0"/>
              <a:t>method</a:t>
            </a:r>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r>
              <a:rPr lang="en-US" sz="2000" b="1" dirty="0"/>
              <a:t> </a:t>
            </a:r>
            <a:r>
              <a:rPr lang="en-US" sz="2000" b="1" dirty="0" smtClean="0"/>
              <a:t>                                          </a:t>
            </a:r>
          </a:p>
          <a:p>
            <a:pPr marL="0" indent="0">
              <a:buNone/>
            </a:pPr>
            <a:r>
              <a:rPr lang="en-US" sz="2000" b="1" dirty="0"/>
              <a:t> </a:t>
            </a:r>
            <a:r>
              <a:rPr lang="en-US" sz="2000" b="1" dirty="0" smtClean="0"/>
              <a:t>                                            Listening </a:t>
            </a:r>
            <a:r>
              <a:rPr lang="en-US" sz="2000" b="1" dirty="0"/>
              <a:t>skill</a:t>
            </a:r>
            <a:endParaRPr lang="es-EC" sz="2000" dirty="0"/>
          </a:p>
        </p:txBody>
      </p:sp>
      <p:sp>
        <p:nvSpPr>
          <p:cNvPr id="4" name="3 Rectángulo"/>
          <p:cNvSpPr/>
          <p:nvPr/>
        </p:nvSpPr>
        <p:spPr>
          <a:xfrm>
            <a:off x="186052" y="1880173"/>
            <a:ext cx="2801772" cy="10081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INDEPENDENT VARIABLE</a:t>
            </a:r>
            <a:endParaRPr lang="es-EC" sz="2400" b="1" dirty="0">
              <a:solidFill>
                <a:schemeClr val="tx1"/>
              </a:solidFill>
            </a:endParaRPr>
          </a:p>
        </p:txBody>
      </p:sp>
      <p:sp>
        <p:nvSpPr>
          <p:cNvPr id="5" name="4 Rectángulo"/>
          <p:cNvSpPr/>
          <p:nvPr/>
        </p:nvSpPr>
        <p:spPr>
          <a:xfrm>
            <a:off x="186052" y="4437112"/>
            <a:ext cx="2880320" cy="10081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DEPENDENT VARIABLE</a:t>
            </a:r>
            <a:endParaRPr lang="es-EC" sz="2400" b="1" dirty="0">
              <a:solidFill>
                <a:schemeClr val="tx1"/>
              </a:solidFill>
            </a:endParaRPr>
          </a:p>
        </p:txBody>
      </p:sp>
      <p:sp>
        <p:nvSpPr>
          <p:cNvPr id="6" name="5 Abrir llave"/>
          <p:cNvSpPr/>
          <p:nvPr/>
        </p:nvSpPr>
        <p:spPr>
          <a:xfrm>
            <a:off x="3070889" y="1664149"/>
            <a:ext cx="497516" cy="144016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Abrir llave"/>
          <p:cNvSpPr/>
          <p:nvPr/>
        </p:nvSpPr>
        <p:spPr>
          <a:xfrm>
            <a:off x="3218772" y="4293096"/>
            <a:ext cx="497516" cy="144016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427914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704856" cy="6264696"/>
          </a:xfrm>
        </p:spPr>
        <p:txBody>
          <a:bodyPr/>
          <a:lstStyle/>
          <a:p>
            <a:pPr marL="0" indent="0">
              <a:buNone/>
            </a:pPr>
            <a:endParaRPr lang="es-EC" dirty="0"/>
          </a:p>
        </p:txBody>
      </p:sp>
      <p:sp>
        <p:nvSpPr>
          <p:cNvPr id="4" name="3 Rectángulo redondeado"/>
          <p:cNvSpPr/>
          <p:nvPr/>
        </p:nvSpPr>
        <p:spPr>
          <a:xfrm>
            <a:off x="2259895" y="332656"/>
            <a:ext cx="3528392" cy="792088"/>
          </a:xfrm>
          <a:prstGeom prst="roundRect">
            <a:avLst/>
          </a:prstGeom>
          <a:solidFill>
            <a:schemeClr val="bg1"/>
          </a:solidFill>
          <a:ln>
            <a:solidFill>
              <a:srgbClr val="002060"/>
            </a:solidFill>
          </a:ln>
          <a:effectLst>
            <a:innerShdw blurRad="63500" dist="50800" dir="135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3200" b="1" dirty="0" smtClean="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marL="0" lvl="1" algn="ctr"/>
            <a:r>
              <a:rPr lang="en-US" sz="3200" b="1" dirty="0" smtClean="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OBJECTIVES</a:t>
            </a:r>
            <a:endParaRPr lang="es-EC" sz="3200" b="1" dirty="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algn="ctr"/>
            <a:endParaRPr lang="es-EC" sz="3200" dirty="0">
              <a:solidFill>
                <a:schemeClr val="tx1"/>
              </a:solidFill>
              <a:latin typeface="Arial" panose="020B0604020202020204" pitchFamily="34" charset="0"/>
              <a:cs typeface="Arial" panose="020B0604020202020204" pitchFamily="34" charset="0"/>
            </a:endParaRPr>
          </a:p>
        </p:txBody>
      </p:sp>
      <p:cxnSp>
        <p:nvCxnSpPr>
          <p:cNvPr id="6" name="5 Conector recto"/>
          <p:cNvCxnSpPr/>
          <p:nvPr/>
        </p:nvCxnSpPr>
        <p:spPr>
          <a:xfrm>
            <a:off x="4024091" y="112474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071763" y="1556792"/>
            <a:ext cx="5904656" cy="172819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chemeClr val="tx1"/>
              </a:solidFill>
              <a:latin typeface="Arial" panose="020B0604020202020204" pitchFamily="34" charset="0"/>
              <a:cs typeface="Arial" panose="020B0604020202020204" pitchFamily="34" charset="0"/>
            </a:endParaRPr>
          </a:p>
          <a:p>
            <a:pPr algn="just"/>
            <a:r>
              <a:rPr lang="en-US" sz="2000" b="1" dirty="0" smtClean="0">
                <a:solidFill>
                  <a:schemeClr val="tx1"/>
                </a:solidFill>
                <a:latin typeface="Arial" panose="020B0604020202020204" pitchFamily="34" charset="0"/>
                <a:cs typeface="Arial" panose="020B0604020202020204" pitchFamily="34" charset="0"/>
              </a:rPr>
              <a:t>To </a:t>
            </a:r>
            <a:r>
              <a:rPr lang="en-US" sz="2000" b="1" dirty="0">
                <a:solidFill>
                  <a:schemeClr val="tx1"/>
                </a:solidFill>
                <a:latin typeface="Arial" panose="020B0604020202020204" pitchFamily="34" charset="0"/>
                <a:cs typeface="Arial" panose="020B0604020202020204" pitchFamily="34" charset="0"/>
              </a:rPr>
              <a:t>set up the effect of the Total Physical Response (TPR) method in the development of listening skill in the kindergarten children attending at “Angel </a:t>
            </a:r>
            <a:r>
              <a:rPr lang="en-US" sz="2000" b="1" dirty="0" err="1">
                <a:solidFill>
                  <a:schemeClr val="tx1"/>
                </a:solidFill>
                <a:latin typeface="Arial" panose="020B0604020202020204" pitchFamily="34" charset="0"/>
                <a:cs typeface="Arial" panose="020B0604020202020204" pitchFamily="34" charset="0"/>
              </a:rPr>
              <a:t>Polibio</a:t>
            </a:r>
            <a:r>
              <a:rPr lang="en-US" sz="2000" b="1" dirty="0">
                <a:solidFill>
                  <a:schemeClr val="tx1"/>
                </a:solidFill>
                <a:latin typeface="Arial" panose="020B0604020202020204" pitchFamily="34" charset="0"/>
                <a:cs typeface="Arial" panose="020B0604020202020204" pitchFamily="34" charset="0"/>
              </a:rPr>
              <a:t> Chaves School” during the </a:t>
            </a:r>
            <a:r>
              <a:rPr lang="en-US" sz="2000" b="1" dirty="0" smtClean="0">
                <a:solidFill>
                  <a:schemeClr val="tx1"/>
                </a:solidFill>
                <a:latin typeface="Arial" panose="020B0604020202020204" pitchFamily="34" charset="0"/>
                <a:cs typeface="Arial" panose="020B0604020202020204" pitchFamily="34" charset="0"/>
              </a:rPr>
              <a:t>school </a:t>
            </a:r>
            <a:r>
              <a:rPr lang="en-US" sz="2000" b="1" dirty="0">
                <a:solidFill>
                  <a:schemeClr val="tx1"/>
                </a:solidFill>
                <a:latin typeface="Arial" panose="020B0604020202020204" pitchFamily="34" charset="0"/>
                <a:cs typeface="Arial" panose="020B0604020202020204" pitchFamily="34" charset="0"/>
              </a:rPr>
              <a:t>year 2013-2014.</a:t>
            </a:r>
            <a:endParaRPr lang="es-EC" sz="2000" b="1" dirty="0">
              <a:solidFill>
                <a:schemeClr val="tx1"/>
              </a:solidFill>
              <a:latin typeface="Arial" panose="020B0604020202020204" pitchFamily="34" charset="0"/>
              <a:cs typeface="Arial" panose="020B0604020202020204" pitchFamily="34" charset="0"/>
            </a:endParaRPr>
          </a:p>
          <a:p>
            <a:pPr algn="ctr"/>
            <a:endParaRPr lang="es-EC" dirty="0">
              <a:solidFill>
                <a:schemeClr val="tx1"/>
              </a:solidFill>
            </a:endParaRPr>
          </a:p>
        </p:txBody>
      </p:sp>
      <p:cxnSp>
        <p:nvCxnSpPr>
          <p:cNvPr id="8" name="7 Conector recto"/>
          <p:cNvCxnSpPr/>
          <p:nvPr/>
        </p:nvCxnSpPr>
        <p:spPr>
          <a:xfrm>
            <a:off x="4024091" y="3284984"/>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411760" y="3501008"/>
            <a:ext cx="3240360" cy="6480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000" b="1" dirty="0">
                <a:solidFill>
                  <a:schemeClr val="tx1"/>
                </a:solidFill>
                <a:effectLst>
                  <a:glow>
                    <a:srgbClr val="000000"/>
                  </a:glow>
                  <a:outerShdw sx="0" sy="0">
                    <a:srgbClr val="000000"/>
                  </a:outerShdw>
                  <a:reflection stA="0" endPos="0" fadeDir="0" sx="0" sy="0"/>
                </a:effectLst>
              </a:rPr>
              <a:t>Specific Objectives</a:t>
            </a:r>
            <a:endParaRPr lang="es-EC" sz="2000" b="1" dirty="0">
              <a:solidFill>
                <a:schemeClr val="tx1"/>
              </a:solidFill>
              <a:effectLst>
                <a:glow>
                  <a:srgbClr val="000000"/>
                </a:glow>
                <a:outerShdw sx="0" sy="0">
                  <a:srgbClr val="000000"/>
                </a:outerShdw>
                <a:reflection stA="0" endPos="0" fadeDir="0" sx="0" sy="0"/>
              </a:effectLst>
            </a:endParaRPr>
          </a:p>
          <a:p>
            <a:pPr algn="ctr"/>
            <a:endParaRPr lang="es-EC" sz="2000" dirty="0"/>
          </a:p>
        </p:txBody>
      </p:sp>
      <p:cxnSp>
        <p:nvCxnSpPr>
          <p:cNvPr id="10" name="9 Conector curvado"/>
          <p:cNvCxnSpPr/>
          <p:nvPr/>
        </p:nvCxnSpPr>
        <p:spPr>
          <a:xfrm rot="10800000" flipV="1">
            <a:off x="1691680" y="4149080"/>
            <a:ext cx="1296144" cy="504056"/>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curvado"/>
          <p:cNvCxnSpPr/>
          <p:nvPr/>
        </p:nvCxnSpPr>
        <p:spPr>
          <a:xfrm rot="16200000" flipH="1">
            <a:off x="3797914" y="4383106"/>
            <a:ext cx="648072" cy="180020"/>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curvado"/>
          <p:cNvCxnSpPr/>
          <p:nvPr/>
        </p:nvCxnSpPr>
        <p:spPr>
          <a:xfrm>
            <a:off x="5364088" y="4149080"/>
            <a:ext cx="936104" cy="504056"/>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251519" y="4753596"/>
            <a:ext cx="2008375" cy="198777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smtClean="0">
                <a:solidFill>
                  <a:schemeClr val="tx1"/>
                </a:solidFill>
                <a:latin typeface="Arial" panose="020B0604020202020204" pitchFamily="34" charset="0"/>
                <a:cs typeface="Arial" panose="020B0604020202020204" pitchFamily="34" charset="0"/>
              </a:rPr>
              <a:t>To</a:t>
            </a:r>
            <a:r>
              <a:rPr lang="en-US" sz="1400" b="1" dirty="0" smtClean="0">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analyze the </a:t>
            </a:r>
            <a:r>
              <a:rPr lang="en-US" sz="1400" b="1" dirty="0" err="1">
                <a:latin typeface="Arial" panose="020B0604020202020204" pitchFamily="34" charset="0"/>
                <a:cs typeface="Arial" panose="020B0604020202020204" pitchFamily="34" charset="0"/>
              </a:rPr>
              <a:t>the</a:t>
            </a:r>
            <a:r>
              <a:rPr lang="en-US" sz="1400" b="1" dirty="0">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learning </a:t>
            </a:r>
            <a:r>
              <a:rPr lang="en-US" sz="1400" b="1" dirty="0">
                <a:solidFill>
                  <a:schemeClr val="tx1"/>
                </a:solidFill>
                <a:latin typeface="Arial" panose="020B0604020202020204" pitchFamily="34" charset="0"/>
                <a:cs typeface="Arial" panose="020B0604020202020204" pitchFamily="34" charset="0"/>
              </a:rPr>
              <a:t>strategies used in the Total Physical Response (TPR) method.</a:t>
            </a: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sp>
        <p:nvSpPr>
          <p:cNvPr id="17" name="16 Rectángulo redondeado"/>
          <p:cNvSpPr/>
          <p:nvPr/>
        </p:nvSpPr>
        <p:spPr>
          <a:xfrm>
            <a:off x="2691943" y="4806561"/>
            <a:ext cx="2664296" cy="194421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latin typeface="Arial" panose="020B0604020202020204" pitchFamily="34" charset="0"/>
                <a:cs typeface="Arial" panose="020B0604020202020204" pitchFamily="34" charset="0"/>
              </a:rPr>
              <a:t>To </a:t>
            </a:r>
            <a:r>
              <a:rPr lang="en-US" sz="1400" b="1" dirty="0">
                <a:solidFill>
                  <a:schemeClr val="tx1"/>
                </a:solidFill>
                <a:latin typeface="Arial" panose="020B0604020202020204" pitchFamily="34" charset="0"/>
                <a:cs typeface="Arial" panose="020B0604020202020204" pitchFamily="34" charset="0"/>
              </a:rPr>
              <a:t>determine what kind of </a:t>
            </a:r>
            <a:r>
              <a:rPr lang="en-US" sz="1400" b="1" dirty="0" smtClean="0">
                <a:solidFill>
                  <a:schemeClr val="tx1"/>
                </a:solidFill>
                <a:latin typeface="Arial" panose="020B0604020202020204" pitchFamily="34" charset="0"/>
                <a:cs typeface="Arial" panose="020B0604020202020204" pitchFamily="34" charset="0"/>
              </a:rPr>
              <a:t>problems kindergarten </a:t>
            </a:r>
            <a:r>
              <a:rPr lang="en-US" sz="1400" b="1" dirty="0">
                <a:solidFill>
                  <a:schemeClr val="tx1"/>
                </a:solidFill>
                <a:latin typeface="Arial" panose="020B0604020202020204" pitchFamily="34" charset="0"/>
                <a:cs typeface="Arial" panose="020B0604020202020204" pitchFamily="34" charset="0"/>
              </a:rPr>
              <a:t>children at "Angel </a:t>
            </a:r>
            <a:r>
              <a:rPr lang="en-US" sz="1400" b="1" dirty="0" err="1">
                <a:solidFill>
                  <a:schemeClr val="tx1"/>
                </a:solidFill>
                <a:latin typeface="Arial" panose="020B0604020202020204" pitchFamily="34" charset="0"/>
                <a:cs typeface="Arial" panose="020B0604020202020204" pitchFamily="34" charset="0"/>
              </a:rPr>
              <a:t>Polibio</a:t>
            </a:r>
            <a:r>
              <a:rPr lang="en-US" sz="1400" b="1" dirty="0">
                <a:solidFill>
                  <a:schemeClr val="tx1"/>
                </a:solidFill>
                <a:latin typeface="Arial" panose="020B0604020202020204" pitchFamily="34" charset="0"/>
                <a:cs typeface="Arial" panose="020B0604020202020204" pitchFamily="34" charset="0"/>
              </a:rPr>
              <a:t> Chaves School" have to develop the listening skills and the reasons for them</a:t>
            </a:r>
            <a:r>
              <a:rPr lang="en-US" sz="1400" b="1" dirty="0" smtClean="0">
                <a:solidFill>
                  <a:schemeClr val="tx1"/>
                </a:solidFill>
                <a:latin typeface="Arial" panose="020B0604020202020204" pitchFamily="34" charset="0"/>
                <a:cs typeface="Arial" panose="020B0604020202020204" pitchFamily="34" charset="0"/>
              </a:rPr>
              <a:t>. </a:t>
            </a:r>
            <a:endParaRPr lang="es-EC" sz="1400" b="1" dirty="0">
              <a:solidFill>
                <a:schemeClr val="tx1"/>
              </a:solidFill>
              <a:latin typeface="Arial" panose="020B0604020202020204" pitchFamily="34" charset="0"/>
              <a:cs typeface="Arial" panose="020B0604020202020204" pitchFamily="34" charset="0"/>
            </a:endParaRPr>
          </a:p>
          <a:p>
            <a:pPr algn="ctr"/>
            <a:endParaRPr lang="es-EC" sz="1200" dirty="0">
              <a:solidFill>
                <a:schemeClr val="tx1"/>
              </a:solidFill>
              <a:latin typeface="Arial" panose="020B0604020202020204" pitchFamily="34" charset="0"/>
              <a:cs typeface="Arial" panose="020B0604020202020204" pitchFamily="34" charset="0"/>
            </a:endParaRPr>
          </a:p>
        </p:txBody>
      </p:sp>
      <p:sp>
        <p:nvSpPr>
          <p:cNvPr id="18" name="17 Rectángulo redondeado"/>
          <p:cNvSpPr/>
          <p:nvPr/>
        </p:nvSpPr>
        <p:spPr>
          <a:xfrm>
            <a:off x="5652120" y="4753597"/>
            <a:ext cx="2267272" cy="198777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b="1" dirty="0" smtClean="0">
              <a:solidFill>
                <a:schemeClr val="tx1"/>
              </a:solidFill>
              <a:latin typeface="Arial" panose="020B0604020202020204" pitchFamily="34" charset="0"/>
              <a:cs typeface="Arial" panose="020B0604020202020204" pitchFamily="34" charset="0"/>
            </a:endParaRPr>
          </a:p>
          <a:p>
            <a:pPr lvl="0" algn="ctr"/>
            <a:r>
              <a:rPr lang="en-US" sz="1200" b="1" dirty="0" smtClean="0">
                <a:solidFill>
                  <a:schemeClr val="tx1"/>
                </a:solidFill>
                <a:latin typeface="Arial" panose="020B0604020202020204" pitchFamily="34" charset="0"/>
                <a:cs typeface="Arial" panose="020B0604020202020204" pitchFamily="34" charset="0"/>
              </a:rPr>
              <a:t>To </a:t>
            </a:r>
            <a:r>
              <a:rPr lang="en-US" sz="1200" b="1" dirty="0">
                <a:solidFill>
                  <a:schemeClr val="tx1"/>
                </a:solidFill>
                <a:latin typeface="Arial" panose="020B0604020202020204" pitchFamily="34" charset="0"/>
                <a:cs typeface="Arial" panose="020B0604020202020204" pitchFamily="34" charset="0"/>
              </a:rPr>
              <a:t>develop a guide for </a:t>
            </a:r>
            <a:r>
              <a:rPr lang="en-US" sz="1200" b="1" dirty="0" smtClean="0">
                <a:solidFill>
                  <a:schemeClr val="tx1"/>
                </a:solidFill>
                <a:latin typeface="Arial" panose="020B0604020202020204" pitchFamily="34" charset="0"/>
                <a:cs typeface="Arial" panose="020B0604020202020204" pitchFamily="34" charset="0"/>
              </a:rPr>
              <a:t>“Angel </a:t>
            </a:r>
            <a:r>
              <a:rPr lang="en-US" sz="1200" b="1" dirty="0" err="1">
                <a:solidFill>
                  <a:schemeClr val="tx1"/>
                </a:solidFill>
                <a:latin typeface="Arial" panose="020B0604020202020204" pitchFamily="34" charset="0"/>
                <a:cs typeface="Arial" panose="020B0604020202020204" pitchFamily="34" charset="0"/>
              </a:rPr>
              <a:t>Polibio</a:t>
            </a:r>
            <a:r>
              <a:rPr lang="en-US" sz="1200" b="1" dirty="0">
                <a:solidFill>
                  <a:schemeClr val="tx1"/>
                </a:solidFill>
                <a:latin typeface="Arial" panose="020B0604020202020204" pitchFamily="34" charset="0"/>
                <a:cs typeface="Arial" panose="020B0604020202020204" pitchFamily="34" charset="0"/>
              </a:rPr>
              <a:t> Chaves School"  teachers in order to use the Total Physical Response (TPR) method to </a:t>
            </a:r>
            <a:r>
              <a:rPr lang="en-US" sz="1200" b="1" dirty="0" smtClean="0">
                <a:solidFill>
                  <a:schemeClr val="tx1"/>
                </a:solidFill>
                <a:latin typeface="Arial" panose="020B0604020202020204" pitchFamily="34" charset="0"/>
                <a:cs typeface="Arial" panose="020B0604020202020204" pitchFamily="34" charset="0"/>
              </a:rPr>
              <a:t>improve the listening skill for acquisition of  </a:t>
            </a:r>
            <a:r>
              <a:rPr lang="en-US" sz="1200" b="1" dirty="0">
                <a:solidFill>
                  <a:schemeClr val="tx1"/>
                </a:solidFill>
                <a:latin typeface="Arial" panose="020B0604020202020204" pitchFamily="34" charset="0"/>
                <a:cs typeface="Arial" panose="020B0604020202020204" pitchFamily="34" charset="0"/>
              </a:rPr>
              <a:t>English language in kindergarten </a:t>
            </a:r>
            <a:r>
              <a:rPr lang="en-US" sz="1200" b="1" dirty="0" smtClean="0">
                <a:solidFill>
                  <a:schemeClr val="tx1"/>
                </a:solidFill>
                <a:latin typeface="Arial" panose="020B0604020202020204" pitchFamily="34" charset="0"/>
                <a:cs typeface="Arial" panose="020B0604020202020204" pitchFamily="34" charset="0"/>
              </a:rPr>
              <a:t>students.</a:t>
            </a:r>
            <a:endParaRPr lang="es-EC" dirty="0"/>
          </a:p>
        </p:txBody>
      </p:sp>
    </p:spTree>
    <p:extLst>
      <p:ext uri="{BB962C8B-B14F-4D97-AF65-F5344CB8AC3E}">
        <p14:creationId xmlns:p14="http://schemas.microsoft.com/office/powerpoint/2010/main" val="2206759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531"/>
            <a:ext cx="7239000" cy="1020728"/>
          </a:xfrm>
        </p:spPr>
        <p:txBody>
          <a:bodyPr>
            <a:normAutofit/>
          </a:bodyPr>
          <a:lstStyle/>
          <a:p>
            <a:pPr algn="ctr"/>
            <a:r>
              <a:rPr lang="es-EC" sz="4000" u="sng" dirty="0" err="1" smtClean="0"/>
              <a:t>justification</a:t>
            </a:r>
            <a:endParaRPr lang="es-EC" sz="4000" u="sng"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654441"/>
            <a:ext cx="4176464" cy="2952328"/>
          </a:xfrm>
          <a:prstGeom prst="rect">
            <a:avLst/>
          </a:prstGeom>
          <a:noFill/>
          <a:ln w="254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curvado"/>
          <p:cNvCxnSpPr/>
          <p:nvPr/>
        </p:nvCxnSpPr>
        <p:spPr>
          <a:xfrm rot="10800000" flipV="1">
            <a:off x="1289106" y="1654441"/>
            <a:ext cx="1042930" cy="504056"/>
          </a:xfrm>
          <a:prstGeom prst="curvedConnector3">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Nube"/>
          <p:cNvSpPr/>
          <p:nvPr/>
        </p:nvSpPr>
        <p:spPr>
          <a:xfrm>
            <a:off x="74486" y="2139738"/>
            <a:ext cx="2360030" cy="295232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(TPR</a:t>
            </a:r>
            <a:r>
              <a:rPr lang="en-US" sz="1400" b="1" dirty="0">
                <a:solidFill>
                  <a:schemeClr val="tx1"/>
                </a:solidFill>
                <a:latin typeface="Arial" panose="020B0604020202020204" pitchFamily="34" charset="0"/>
                <a:cs typeface="Arial" panose="020B0604020202020204" pitchFamily="34" charset="0"/>
              </a:rPr>
              <a:t>) a methodological strategies to develop listening skills in learning the English language.</a:t>
            </a:r>
            <a:endParaRPr lang="es-EC" sz="1400" b="1" dirty="0">
              <a:solidFill>
                <a:schemeClr val="tx1"/>
              </a:solidFill>
              <a:latin typeface="Arial" panose="020B0604020202020204" pitchFamily="34" charset="0"/>
              <a:cs typeface="Arial" panose="020B0604020202020204" pitchFamily="34" charset="0"/>
            </a:endParaRPr>
          </a:p>
          <a:p>
            <a:pPr algn="ctr"/>
            <a:endParaRPr lang="es-EC" dirty="0"/>
          </a:p>
        </p:txBody>
      </p:sp>
      <p:cxnSp>
        <p:nvCxnSpPr>
          <p:cNvPr id="12" name="11 Conector curvado"/>
          <p:cNvCxnSpPr/>
          <p:nvPr/>
        </p:nvCxnSpPr>
        <p:spPr>
          <a:xfrm>
            <a:off x="6444208" y="1564521"/>
            <a:ext cx="720080" cy="575217"/>
          </a:xfrm>
          <a:prstGeom prst="curvedConnector3">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14 Nube"/>
          <p:cNvSpPr/>
          <p:nvPr/>
        </p:nvSpPr>
        <p:spPr>
          <a:xfrm>
            <a:off x="971600" y="4959124"/>
            <a:ext cx="3384376" cy="193184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latin typeface="Arial" panose="020B0604020202020204" pitchFamily="34" charset="0"/>
              <a:cs typeface="Arial" panose="020B0604020202020204" pitchFamily="34" charset="0"/>
            </a:endParaRPr>
          </a:p>
          <a:p>
            <a:pPr algn="ctr"/>
            <a:endParaRPr lang="es-EC" sz="1400" b="1" dirty="0" smtClean="0">
              <a:solidFill>
                <a:schemeClr val="tx1"/>
              </a:solidFill>
              <a:latin typeface="Arial" panose="020B0604020202020204" pitchFamily="34" charset="0"/>
              <a:cs typeface="Arial" panose="020B0604020202020204" pitchFamily="34" charset="0"/>
            </a:endParaRPr>
          </a:p>
          <a:p>
            <a:pPr algn="ctr"/>
            <a:endParaRPr lang="es-EC" sz="1400" b="1" dirty="0">
              <a:solidFill>
                <a:schemeClr val="tx1"/>
              </a:solidFill>
              <a:latin typeface="Arial" panose="020B0604020202020204" pitchFamily="34" charset="0"/>
              <a:cs typeface="Arial" panose="020B0604020202020204" pitchFamily="34" charset="0"/>
            </a:endParaRPr>
          </a:p>
          <a:p>
            <a:pPr algn="ctr"/>
            <a:r>
              <a:rPr lang="es-EC" sz="1400" b="1" dirty="0" smtClean="0">
                <a:solidFill>
                  <a:schemeClr val="tx1"/>
                </a:solidFill>
                <a:latin typeface="Arial" panose="020B0604020202020204" pitchFamily="34" charset="0"/>
                <a:cs typeface="Arial" panose="020B0604020202020204" pitchFamily="34" charset="0"/>
              </a:rPr>
              <a:t>Teaching-learning </a:t>
            </a:r>
            <a:r>
              <a:rPr lang="es-EC" sz="1400" b="1" dirty="0">
                <a:solidFill>
                  <a:schemeClr val="tx1"/>
                </a:solidFill>
                <a:latin typeface="Arial" panose="020B0604020202020204" pitchFamily="34" charset="0"/>
                <a:cs typeface="Arial" panose="020B0604020202020204" pitchFamily="34" charset="0"/>
              </a:rPr>
              <a:t>process will be better and fun for children and teachers.</a:t>
            </a:r>
          </a:p>
          <a:p>
            <a:pPr algn="ctr"/>
            <a:endParaRPr lang="en-US" sz="1200" dirty="0">
              <a:solidFill>
                <a:schemeClr val="tx1"/>
              </a:solidFill>
              <a:latin typeface="Arial" panose="020B0604020202020204" pitchFamily="34" charset="0"/>
              <a:cs typeface="Arial" panose="020B0604020202020204" pitchFamily="34" charset="0"/>
            </a:endParaRPr>
          </a:p>
          <a:p>
            <a:pPr algn="ctr"/>
            <a:endParaRPr lang="en-US" sz="1400" dirty="0" smtClean="0">
              <a:solidFill>
                <a:schemeClr val="tx1"/>
              </a:solidFill>
              <a:latin typeface="Arial" panose="020B0604020202020204" pitchFamily="34" charset="0"/>
              <a:cs typeface="Arial" panose="020B0604020202020204" pitchFamily="34" charset="0"/>
            </a:endParaRPr>
          </a:p>
          <a:p>
            <a:endParaRPr lang="es-EC" dirty="0"/>
          </a:p>
        </p:txBody>
      </p:sp>
      <p:sp>
        <p:nvSpPr>
          <p:cNvPr id="16" name="15 Nube"/>
          <p:cNvSpPr/>
          <p:nvPr/>
        </p:nvSpPr>
        <p:spPr>
          <a:xfrm>
            <a:off x="6588223" y="1906469"/>
            <a:ext cx="1800201" cy="287566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C</a:t>
            </a:r>
            <a:r>
              <a:rPr lang="en-US" sz="1400" b="1" dirty="0" smtClean="0">
                <a:solidFill>
                  <a:schemeClr val="tx1"/>
                </a:solidFill>
                <a:latin typeface="Arial" panose="020B0604020202020204" pitchFamily="34" charset="0"/>
                <a:cs typeface="Arial" panose="020B0604020202020204" pitchFamily="34" charset="0"/>
              </a:rPr>
              <a:t>hildren </a:t>
            </a:r>
            <a:r>
              <a:rPr lang="en-US" sz="1400" b="1" dirty="0">
                <a:solidFill>
                  <a:schemeClr val="tx1"/>
                </a:solidFill>
                <a:latin typeface="Arial" panose="020B0604020202020204" pitchFamily="34" charset="0"/>
                <a:cs typeface="Arial" panose="020B0604020202020204" pitchFamily="34" charset="0"/>
              </a:rPr>
              <a:t>acquire the necessary </a:t>
            </a:r>
            <a:r>
              <a:rPr lang="en-US" sz="1400" b="1" dirty="0" smtClean="0">
                <a:solidFill>
                  <a:schemeClr val="tx1"/>
                </a:solidFill>
                <a:latin typeface="Arial" panose="020B0604020202020204" pitchFamily="34" charset="0"/>
                <a:cs typeface="Arial" panose="020B0604020202020204" pitchFamily="34" charset="0"/>
              </a:rPr>
              <a:t>vocabulary with a good motivation.</a:t>
            </a:r>
            <a:endParaRPr lang="es-EC" sz="1400" b="1" dirty="0">
              <a:solidFill>
                <a:schemeClr val="tx1"/>
              </a:solidFill>
              <a:latin typeface="Arial" panose="020B0604020202020204" pitchFamily="34" charset="0"/>
              <a:cs typeface="Arial" panose="020B0604020202020204" pitchFamily="34" charset="0"/>
            </a:endParaRPr>
          </a:p>
        </p:txBody>
      </p:sp>
      <p:sp>
        <p:nvSpPr>
          <p:cNvPr id="17" name="16 Nube"/>
          <p:cNvSpPr/>
          <p:nvPr/>
        </p:nvSpPr>
        <p:spPr>
          <a:xfrm>
            <a:off x="4572000" y="4987163"/>
            <a:ext cx="3096344" cy="1779891"/>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To develop social </a:t>
            </a:r>
            <a:r>
              <a:rPr lang="en-US" sz="1400" b="1" dirty="0" smtClean="0">
                <a:solidFill>
                  <a:schemeClr val="tx1"/>
                </a:solidFill>
                <a:latin typeface="Arial" panose="020B0604020202020204" pitchFamily="34" charset="0"/>
                <a:cs typeface="Arial" panose="020B0604020202020204" pitchFamily="34" charset="0"/>
              </a:rPr>
              <a:t>interaction.</a:t>
            </a:r>
            <a:endParaRPr lang="es-EC" sz="1400" b="1" dirty="0">
              <a:solidFill>
                <a:schemeClr val="tx1"/>
              </a:solidFill>
              <a:latin typeface="Arial" panose="020B0604020202020204" pitchFamily="34" charset="0"/>
              <a:cs typeface="Arial" panose="020B0604020202020204" pitchFamily="34" charset="0"/>
            </a:endParaRPr>
          </a:p>
        </p:txBody>
      </p:sp>
      <p:cxnSp>
        <p:nvCxnSpPr>
          <p:cNvPr id="14" name="13 Conector curvado"/>
          <p:cNvCxnSpPr/>
          <p:nvPr/>
        </p:nvCxnSpPr>
        <p:spPr>
          <a:xfrm rot="10800000" flipV="1">
            <a:off x="3162818" y="4667006"/>
            <a:ext cx="576064" cy="170195"/>
          </a:xfrm>
          <a:prstGeom prst="curvedConnector3">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19 Conector curvado"/>
          <p:cNvCxnSpPr/>
          <p:nvPr/>
        </p:nvCxnSpPr>
        <p:spPr>
          <a:xfrm>
            <a:off x="5062023" y="4699130"/>
            <a:ext cx="576064" cy="288033"/>
          </a:xfrm>
          <a:prstGeom prst="curvedConnector3">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521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2638</TotalTime>
  <Words>2462</Words>
  <Application>Microsoft Office PowerPoint</Application>
  <PresentationFormat>Presentación en pantalla (4:3)</PresentationFormat>
  <Paragraphs>666</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Opulento</vt:lpstr>
      <vt:lpstr>     AUTHOR:   GABRIELA OSORIO </vt:lpstr>
      <vt:lpstr>Presentación de PowerPoint</vt:lpstr>
      <vt:lpstr>SUMMARY</vt:lpstr>
      <vt:lpstr>Presentación de PowerPoint</vt:lpstr>
      <vt:lpstr>Research problem</vt:lpstr>
      <vt:lpstr>PROBLEM FORMULATION</vt:lpstr>
      <vt:lpstr>VARIABLEs</vt:lpstr>
      <vt:lpstr>Presentación de PowerPoint</vt:lpstr>
      <vt:lpstr>justification</vt:lpstr>
      <vt:lpstr>Presentación de PowerPoint</vt:lpstr>
      <vt:lpstr>Hypothesis formulation</vt:lpstr>
      <vt:lpstr>Methodological design</vt:lpstr>
      <vt:lpstr>Population size and sample</vt:lpstr>
      <vt:lpstr>Presentación de PowerPoint</vt:lpstr>
      <vt:lpstr>Teachers´ Questionnaire   Preparatory Level Section “A and B” </vt:lpstr>
      <vt:lpstr>Presentación de PowerPoint</vt:lpstr>
      <vt:lpstr>Presentación de PowerPoint</vt:lpstr>
      <vt:lpstr>Presentación de PowerPoint</vt:lpstr>
      <vt:lpstr>Presentación de PowerPoint</vt:lpstr>
      <vt:lpstr>Teachers´ Observation   Preparatory Level Section “A and B” </vt:lpstr>
      <vt:lpstr>Presentación de PowerPoint</vt:lpstr>
      <vt:lpstr>Presentación de PowerPoint</vt:lpstr>
      <vt:lpstr>Presentación de PowerPoint</vt:lpstr>
      <vt:lpstr>Presentación de PowerPoint</vt:lpstr>
      <vt:lpstr>Students´ Observation  Preparatory Level Section “A and B” </vt:lpstr>
      <vt:lpstr>Presentación de PowerPoint</vt:lpstr>
      <vt:lpstr>Presentación de PowerPoint</vt:lpstr>
      <vt:lpstr>Presentación de PowerPoint</vt:lpstr>
      <vt:lpstr>Presentación de PowerPoint</vt:lpstr>
      <vt:lpstr>CONCLUSIONS</vt:lpstr>
      <vt:lpstr>Presentación de PowerPoint</vt:lpstr>
      <vt:lpstr>RECOMMENDATIONS</vt:lpstr>
      <vt:lpstr>Presentación de PowerPoint</vt:lpstr>
      <vt:lpstr>PROPOSAL</vt:lpstr>
      <vt:lpstr>Presentación de PowerPoint</vt:lpstr>
      <vt:lpstr>INTRODUCTION</vt:lpstr>
      <vt:lpstr>IMPACT</vt:lpstr>
      <vt:lpstr>ACTIVITIES AND STRATEGIES USING THE TOTAL PHYSICAL RESPONSE (TPR)</vt:lpstr>
      <vt:lpstr>The role of Teacher</vt:lpstr>
      <vt:lpstr>Attitude of teaching english in class using tpr method</vt:lpstr>
      <vt:lpstr>Presentación de PowerPoint</vt:lpstr>
      <vt:lpstr>Presentación de PowerPoint</vt:lpstr>
      <vt:lpstr>Presentación de PowerPoint</vt:lpstr>
      <vt:lpstr>conclusion</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dc:creator>
  <cp:lastModifiedBy>user4</cp:lastModifiedBy>
  <cp:revision>196</cp:revision>
  <dcterms:created xsi:type="dcterms:W3CDTF">2014-12-28T22:56:23Z</dcterms:created>
  <dcterms:modified xsi:type="dcterms:W3CDTF">2015-01-21T15:17:39Z</dcterms:modified>
</cp:coreProperties>
</file>