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92"/>
    <a:srgbClr val="82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8E8389-DDA6-42C2-8244-0C562CF11D3E}" type="slidenum">
              <a:rPr lang="es-EC" smtClean="0"/>
              <a:t>‹Nº›</a:t>
            </a:fld>
            <a:endParaRPr lang="es-EC"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74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8E8389-DDA6-42C2-8244-0C562CF11D3E}" type="slidenum">
              <a:rPr lang="es-EC" smtClean="0"/>
              <a:t>‹Nº›</a:t>
            </a:fld>
            <a:endParaRPr lang="es-EC" dirty="0"/>
          </a:p>
        </p:txBody>
      </p:sp>
    </p:spTree>
    <p:extLst>
      <p:ext uri="{BB962C8B-B14F-4D97-AF65-F5344CB8AC3E}">
        <p14:creationId xmlns:p14="http://schemas.microsoft.com/office/powerpoint/2010/main" val="155279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8E8389-DDA6-42C2-8244-0C562CF11D3E}" type="slidenum">
              <a:rPr lang="es-EC" smtClean="0"/>
              <a:t>‹Nº›</a:t>
            </a:fld>
            <a:endParaRPr lang="es-EC" dirty="0"/>
          </a:p>
        </p:txBody>
      </p:sp>
    </p:spTree>
    <p:extLst>
      <p:ext uri="{BB962C8B-B14F-4D97-AF65-F5344CB8AC3E}">
        <p14:creationId xmlns:p14="http://schemas.microsoft.com/office/powerpoint/2010/main" val="126249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8E8389-DDA6-42C2-8244-0C562CF11D3E}" type="slidenum">
              <a:rPr lang="es-EC" smtClean="0"/>
              <a:t>‹Nº›</a:t>
            </a:fld>
            <a:endParaRPr lang="es-EC" dirty="0"/>
          </a:p>
        </p:txBody>
      </p:sp>
    </p:spTree>
    <p:extLst>
      <p:ext uri="{BB962C8B-B14F-4D97-AF65-F5344CB8AC3E}">
        <p14:creationId xmlns:p14="http://schemas.microsoft.com/office/powerpoint/2010/main" val="200961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8E8389-DDA6-42C2-8244-0C562CF11D3E}" type="slidenum">
              <a:rPr lang="es-EC" smtClean="0"/>
              <a:t>‹Nº›</a:t>
            </a:fld>
            <a:endParaRPr lang="es-EC"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8F8E8389-DDA6-42C2-8244-0C562CF11D3E}" type="slidenum">
              <a:rPr lang="es-EC" smtClean="0"/>
              <a:t>‹Nº›</a:t>
            </a:fld>
            <a:endParaRPr lang="es-EC" dirty="0"/>
          </a:p>
        </p:txBody>
      </p:sp>
    </p:spTree>
    <p:extLst>
      <p:ext uri="{BB962C8B-B14F-4D97-AF65-F5344CB8AC3E}">
        <p14:creationId xmlns:p14="http://schemas.microsoft.com/office/powerpoint/2010/main" val="14875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8F8E8389-DDA6-42C2-8244-0C562CF11D3E}" type="slidenum">
              <a:rPr lang="es-EC" smtClean="0"/>
              <a:t>‹Nº›</a:t>
            </a:fld>
            <a:endParaRPr lang="es-EC" dirty="0"/>
          </a:p>
        </p:txBody>
      </p:sp>
    </p:spTree>
    <p:extLst>
      <p:ext uri="{BB962C8B-B14F-4D97-AF65-F5344CB8AC3E}">
        <p14:creationId xmlns:p14="http://schemas.microsoft.com/office/powerpoint/2010/main" val="56248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8F8E8389-DDA6-42C2-8244-0C562CF11D3E}" type="slidenum">
              <a:rPr lang="es-EC" smtClean="0"/>
              <a:t>‹Nº›</a:t>
            </a:fld>
            <a:endParaRPr lang="es-EC" dirty="0"/>
          </a:p>
        </p:txBody>
      </p:sp>
    </p:spTree>
    <p:extLst>
      <p:ext uri="{BB962C8B-B14F-4D97-AF65-F5344CB8AC3E}">
        <p14:creationId xmlns:p14="http://schemas.microsoft.com/office/powerpoint/2010/main" val="321811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dirty="0"/>
          </a:p>
        </p:txBody>
      </p:sp>
      <p:sp>
        <p:nvSpPr>
          <p:cNvPr id="9" name="Slide Number Placeholder 8"/>
          <p:cNvSpPr>
            <a:spLocks noGrp="1"/>
          </p:cNvSpPr>
          <p:nvPr>
            <p:ph type="sldNum" sz="quarter" idx="12"/>
          </p:nvPr>
        </p:nvSpPr>
        <p:spPr/>
        <p:txBody>
          <a:bodyPr/>
          <a:lstStyle/>
          <a:p>
            <a:fld id="{8F8E8389-DDA6-42C2-8244-0C562CF11D3E}" type="slidenum">
              <a:rPr lang="es-EC" smtClean="0"/>
              <a:t>‹Nº›</a:t>
            </a:fld>
            <a:endParaRPr lang="es-EC" dirty="0"/>
          </a:p>
        </p:txBody>
      </p:sp>
    </p:spTree>
    <p:extLst>
      <p:ext uri="{BB962C8B-B14F-4D97-AF65-F5344CB8AC3E}">
        <p14:creationId xmlns:p14="http://schemas.microsoft.com/office/powerpoint/2010/main" val="341467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0AD80D8-E53A-413F-AEBD-DDF55657AE86}" type="datetimeFigureOut">
              <a:rPr lang="es-EC" smtClean="0"/>
              <a:t>02/05/2015</a:t>
            </a:fld>
            <a:endParaRPr lang="es-EC"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8E8389-DDA6-42C2-8244-0C562CF11D3E}" type="slidenum">
              <a:rPr lang="es-EC" smtClean="0"/>
              <a:t>‹Nº›</a:t>
            </a:fld>
            <a:endParaRPr lang="es-EC" dirty="0"/>
          </a:p>
        </p:txBody>
      </p:sp>
    </p:spTree>
    <p:extLst>
      <p:ext uri="{BB962C8B-B14F-4D97-AF65-F5344CB8AC3E}">
        <p14:creationId xmlns:p14="http://schemas.microsoft.com/office/powerpoint/2010/main" val="44125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0AD80D8-E53A-413F-AEBD-DDF55657AE86}" type="datetimeFigureOut">
              <a:rPr lang="es-EC" smtClean="0"/>
              <a:t>02/05/2015</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8F8E8389-DDA6-42C2-8244-0C562CF11D3E}" type="slidenum">
              <a:rPr lang="es-EC" smtClean="0"/>
              <a:t>‹Nº›</a:t>
            </a:fld>
            <a:endParaRPr lang="es-EC" dirty="0"/>
          </a:p>
        </p:txBody>
      </p:sp>
    </p:spTree>
    <p:extLst>
      <p:ext uri="{BB962C8B-B14F-4D97-AF65-F5344CB8AC3E}">
        <p14:creationId xmlns:p14="http://schemas.microsoft.com/office/powerpoint/2010/main" val="133905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0AD80D8-E53A-413F-AEBD-DDF55657AE86}" type="datetimeFigureOut">
              <a:rPr lang="es-EC" smtClean="0"/>
              <a:t>02/05/2015</a:t>
            </a:fld>
            <a:endParaRPr lang="es-EC"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F8E8389-DDA6-42C2-8244-0C562CF11D3E}" type="slidenum">
              <a:rPr lang="es-EC" smtClean="0"/>
              <a:t>‹Nº›</a:t>
            </a:fld>
            <a:endParaRPr lang="es-EC"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482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package" Target="../embeddings/Dibujo_de_Microsoft_Visio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hyperlink" Target="Niveles%20de%20RAID.pdf" TargetMode="External"/><Relationship Id="rId2" Type="http://schemas.openxmlformats.org/officeDocument/2006/relationships/hyperlink" Target="Gartner%20Quadrant%20for%20Server,%20Storage%20&amp;%20Backup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Dibujo_de_Microsoft_Visio3.vsd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Levantamiento%20de%20Informaci&#243;n%20-%20Infraestructura%20IT.pdf" TargetMode="External"/><Relationship Id="rId2" Type="http://schemas.openxmlformats.org/officeDocument/2006/relationships/hyperlink" Target="Gartner%20Quadrant%20for%20Server,%20Storage%20&amp;%20Backup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Levantamiento%20de%20Informaci&#243;n%20-%20Tablas%20de%20Resultados.pdf" TargetMode="External"/><Relationship Id="rId2" Type="http://schemas.openxmlformats.org/officeDocument/2006/relationships/hyperlink" Target="Gartner%20Quadrant%20for%20Server,%20Storage%20&amp;%20Backups.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Definici&#243;n%20Operacional%20de%20Variables.pdf" TargetMode="External"/><Relationship Id="rId2" Type="http://schemas.openxmlformats.org/officeDocument/2006/relationships/hyperlink" Target="Gartner%20Quadrant%20for%20Server,%20Storage%20&amp;%20Backups.pdf"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Encuesta%20-%20Infraestructura%20IT.pdf" TargetMode="External"/><Relationship Id="rId2" Type="http://schemas.openxmlformats.org/officeDocument/2006/relationships/hyperlink" Target="Gartner%20Quadrant%20for%20Server,%20Storage%20&amp;%20Backups.pdf"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An&#225;lisis%20de%20la%20L&#237;nea%20Base.pdf" TargetMode="External"/><Relationship Id="rId2" Type="http://schemas.openxmlformats.org/officeDocument/2006/relationships/hyperlink" Target="Gartner%20Quadrant%20for%20Server,%20Storage%20&amp;%20Backups.pdf"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Evaluaci&#243;n%20Cuantitativa.pdf" TargetMode="External"/><Relationship Id="rId2" Type="http://schemas.openxmlformats.org/officeDocument/2006/relationships/hyperlink" Target="Gartner%20Quadrant%20for%20Server,%20Storage%20&amp;%20Backups.pdf"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Dibujo_de_Microsoft_Visio4.vs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package" Target="../embeddings/Dibujo_de_Microsoft_Visio5.vsd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package" Target="../embeddings/Dibujo_de_Microsoft_Visio6.vsdx"/><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package" Target="../embeddings/Dibujo_de_Microsoft_Visio7.vsd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package" Target="../embeddings/Dibujo_de_Microsoft_Visio8.vsdx"/><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hyperlink" Target="Gartner%20Quadrant%20for%20Server,%20Storage%20&amp;%20Backups.pdf"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T&#233;rminos%20de%20Referencia.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Exchange%202013%20on%20VMware%20-%20Best%20Practices.pdf" TargetMode="External"/><Relationship Id="rId7" Type="http://schemas.openxmlformats.org/officeDocument/2006/relationships/hyperlink" Target="Oracle%20Databases%20on%20VMware%20-%20Best%20Practices.pdf" TargetMode="External"/><Relationship Id="rId2" Type="http://schemas.openxmlformats.org/officeDocument/2006/relationships/hyperlink" Target="Gartner%20Quadrant%20for%20Server,%20Storage%20&amp;%20Backups.pdf" TargetMode="External"/><Relationship Id="rId1" Type="http://schemas.openxmlformats.org/officeDocument/2006/relationships/slideLayout" Target="../slideLayouts/slideLayout2.xml"/><Relationship Id="rId6" Type="http://schemas.openxmlformats.org/officeDocument/2006/relationships/hyperlink" Target="SAP%20Solutions%20on%20VMware%20-%20Best%20Practices.pdf" TargetMode="External"/><Relationship Id="rId5" Type="http://schemas.openxmlformats.org/officeDocument/2006/relationships/hyperlink" Target="SharePoint%202010%20on%20VMware%20-%20Best%20Practices.pdf" TargetMode="External"/><Relationship Id="rId4" Type="http://schemas.openxmlformats.org/officeDocument/2006/relationships/hyperlink" Target="Active%20Directory%20and%20Domain%20Services%20on%20VMware%20-%20Best%20Practice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Gartner%20Quadrant%20for%20Server,%20Storage%20&amp;%20Backups.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ctr"/>
            <a:r>
              <a:rPr lang="es-EC" sz="4000" dirty="0">
                <a:effectLst>
                  <a:outerShdw blurRad="38100" dist="38100" dir="2700000" algn="tl">
                    <a:srgbClr val="000000">
                      <a:alpha val="43137"/>
                    </a:srgbClr>
                  </a:outerShdw>
                </a:effectLst>
                <a:latin typeface="HP Simplified" panose="020B0604020204020204" pitchFamily="34" charset="0"/>
              </a:rPr>
              <a:t>Análisis y Evaluación de las principales Tecnologías de Servidores, Almacenamiento y Respaldo del mercado. </a:t>
            </a:r>
            <a:br>
              <a:rPr lang="es-EC" sz="4000" dirty="0">
                <a:effectLst>
                  <a:outerShdw blurRad="38100" dist="38100" dir="2700000" algn="tl">
                    <a:srgbClr val="000000">
                      <a:alpha val="43137"/>
                    </a:srgbClr>
                  </a:outerShdw>
                </a:effectLst>
                <a:latin typeface="HP Simplified" panose="020B0604020204020204" pitchFamily="34" charset="0"/>
              </a:rPr>
            </a:br>
            <a:r>
              <a:rPr lang="es-EC" sz="4000" dirty="0" smtClean="0">
                <a:effectLst>
                  <a:outerShdw blurRad="38100" dist="38100" dir="2700000" algn="tl">
                    <a:srgbClr val="000000">
                      <a:alpha val="43137"/>
                    </a:srgbClr>
                  </a:outerShdw>
                </a:effectLst>
                <a:latin typeface="HP Simplified" panose="020B0604020204020204" pitchFamily="34" charset="0"/>
              </a:rPr>
              <a:t/>
            </a:r>
            <a:br>
              <a:rPr lang="es-EC" sz="4000" dirty="0" smtClean="0">
                <a:effectLst>
                  <a:outerShdw blurRad="38100" dist="38100" dir="2700000" algn="tl">
                    <a:srgbClr val="000000">
                      <a:alpha val="43137"/>
                    </a:srgbClr>
                  </a:outerShdw>
                </a:effectLst>
                <a:latin typeface="HP Simplified" panose="020B0604020204020204" pitchFamily="34" charset="0"/>
              </a:rPr>
            </a:br>
            <a:r>
              <a:rPr lang="es-EC" sz="4000" dirty="0" smtClean="0">
                <a:effectLst>
                  <a:outerShdw blurRad="38100" dist="38100" dir="2700000" algn="tl">
                    <a:srgbClr val="000000">
                      <a:alpha val="43137"/>
                    </a:srgbClr>
                  </a:outerShdw>
                </a:effectLst>
                <a:latin typeface="HP Simplified" panose="020B0604020204020204" pitchFamily="34" charset="0"/>
              </a:rPr>
              <a:t>Caso </a:t>
            </a:r>
            <a:r>
              <a:rPr lang="es-EC" sz="4000" dirty="0">
                <a:effectLst>
                  <a:outerShdw blurRad="38100" dist="38100" dir="2700000" algn="tl">
                    <a:srgbClr val="000000">
                      <a:alpha val="43137"/>
                    </a:srgbClr>
                  </a:outerShdw>
                </a:effectLst>
                <a:latin typeface="HP Simplified" panose="020B0604020204020204" pitchFamily="34" charset="0"/>
              </a:rPr>
              <a:t>Práctico: Elaboración de Especificaciones Técnicas para la Empresa Akros Soluciones Tecnológicas</a:t>
            </a:r>
          </a:p>
        </p:txBody>
      </p:sp>
      <p:sp>
        <p:nvSpPr>
          <p:cNvPr id="3" name="Subtítulo 2"/>
          <p:cNvSpPr>
            <a:spLocks noGrp="1"/>
          </p:cNvSpPr>
          <p:nvPr>
            <p:ph type="subTitle" idx="1"/>
          </p:nvPr>
        </p:nvSpPr>
        <p:spPr/>
        <p:txBody>
          <a:bodyPr>
            <a:noAutofit/>
          </a:bodyPr>
          <a:lstStyle/>
          <a:p>
            <a:r>
              <a:rPr lang="es-EC" sz="1800" cap="none" spc="0" dirty="0" smtClean="0">
                <a:latin typeface="+mn-lt"/>
              </a:rPr>
              <a:t>Autor: Christhian Javier Chamba Prieto</a:t>
            </a:r>
          </a:p>
          <a:p>
            <a:r>
              <a:rPr lang="es-EC" sz="1800" cap="none" spc="0" dirty="0" smtClean="0">
                <a:latin typeface="+mn-lt"/>
              </a:rPr>
              <a:t>Director: Ing. Walter Fuertes</a:t>
            </a:r>
            <a:endParaRPr lang="es-EC" sz="1800" cap="none" spc="0" dirty="0">
              <a:latin typeface="+mn-lt"/>
            </a:endParaRPr>
          </a:p>
          <a:p>
            <a:r>
              <a:rPr lang="es-EC" sz="1800" cap="none" spc="0" dirty="0" smtClean="0">
                <a:latin typeface="+mn-lt"/>
              </a:rPr>
              <a:t>Codirector: Ing. Danilo Martinez</a:t>
            </a:r>
            <a:endParaRPr lang="es-EC" sz="1800" cap="none" spc="0" dirty="0">
              <a:latin typeface="+mn-lt"/>
            </a:endParaRPr>
          </a:p>
        </p:txBody>
      </p:sp>
      <p:sp>
        <p:nvSpPr>
          <p:cNvPr id="4" name="Subtítulo 2"/>
          <p:cNvSpPr txBox="1">
            <a:spLocks/>
          </p:cNvSpPr>
          <p:nvPr/>
        </p:nvSpPr>
        <p:spPr>
          <a:xfrm>
            <a:off x="13194" y="5893395"/>
            <a:ext cx="4727244" cy="3870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EC" sz="1800" cap="none" spc="0" dirty="0" smtClean="0">
                <a:solidFill>
                  <a:schemeClr val="tx1"/>
                </a:solidFill>
                <a:latin typeface="+mn-lt"/>
              </a:rPr>
              <a:t>Informante: Ing. César Villacis</a:t>
            </a:r>
            <a:endParaRPr lang="es-EC" sz="1800" cap="none" spc="0" dirty="0">
              <a:solidFill>
                <a:schemeClr val="tx1"/>
              </a:solidFill>
              <a:latin typeface="+mn-lt"/>
            </a:endParaRPr>
          </a:p>
        </p:txBody>
      </p:sp>
      <p:sp>
        <p:nvSpPr>
          <p:cNvPr id="5" name="Subtítulo 2"/>
          <p:cNvSpPr txBox="1">
            <a:spLocks/>
          </p:cNvSpPr>
          <p:nvPr/>
        </p:nvSpPr>
        <p:spPr>
          <a:xfrm>
            <a:off x="7435077" y="5893395"/>
            <a:ext cx="4586876" cy="3870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EC" sz="1800" cap="none" spc="0" dirty="0" smtClean="0">
                <a:solidFill>
                  <a:schemeClr val="tx1"/>
                </a:solidFill>
                <a:latin typeface="+mn-lt"/>
              </a:rPr>
              <a:t>Director de la Carrera: Ing. Mauricio Campaña</a:t>
            </a:r>
            <a:endParaRPr lang="es-EC" sz="1800" cap="none" spc="0" dirty="0">
              <a:solidFill>
                <a:schemeClr val="tx1"/>
              </a:solidFill>
              <a:latin typeface="+mn-lt"/>
            </a:endParaRPr>
          </a:p>
        </p:txBody>
      </p:sp>
    </p:spTree>
    <p:extLst>
      <p:ext uri="{BB962C8B-B14F-4D97-AF65-F5344CB8AC3E}">
        <p14:creationId xmlns:p14="http://schemas.microsoft.com/office/powerpoint/2010/main" val="4255187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Definición de Servidor</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Similares características que una PC con sistema operativo y aplicación (servicio).</a:t>
            </a:r>
          </a:p>
          <a:p>
            <a:pPr marL="0" indent="0">
              <a:buNone/>
            </a:pPr>
            <a:r>
              <a:rPr lang="es-EC" dirty="0"/>
              <a:t>Funciones: </a:t>
            </a:r>
            <a:r>
              <a:rPr lang="es-EC" dirty="0" smtClean="0"/>
              <a:t>Dominio, DNS, Impresión, Correo, Archivos, Base de Datos, Web, etc.</a:t>
            </a:r>
          </a:p>
          <a:p>
            <a:pPr marL="0" indent="0">
              <a:buNone/>
            </a:pPr>
            <a:r>
              <a:rPr lang="es-EC" dirty="0" smtClean="0"/>
              <a:t>Tipos:</a:t>
            </a:r>
          </a:p>
          <a:p>
            <a:pPr lvl="1">
              <a:buFont typeface="Wingdings" panose="05000000000000000000" pitchFamily="2" charset="2"/>
              <a:buChar char="§"/>
            </a:pPr>
            <a:r>
              <a:rPr lang="es-EC" dirty="0" smtClean="0"/>
              <a:t>Torre </a:t>
            </a:r>
            <a:r>
              <a:rPr lang="es-EC" dirty="0" smtClean="0">
                <a:sym typeface="Wingdings" panose="05000000000000000000" pitchFamily="2" charset="2"/>
              </a:rPr>
              <a:t> Expansión interna.</a:t>
            </a:r>
            <a:endParaRPr lang="es-EC" dirty="0" smtClean="0"/>
          </a:p>
          <a:p>
            <a:pPr lvl="1">
              <a:buFont typeface="Wingdings" panose="05000000000000000000" pitchFamily="2" charset="2"/>
              <a:buChar char="§"/>
            </a:pPr>
            <a:r>
              <a:rPr lang="es-EC" dirty="0" smtClean="0"/>
              <a:t>Rack </a:t>
            </a:r>
            <a:r>
              <a:rPr lang="es-EC" dirty="0" smtClean="0">
                <a:sym typeface="Wingdings" panose="05000000000000000000" pitchFamily="2" charset="2"/>
              </a:rPr>
              <a:t> PyMES.</a:t>
            </a:r>
            <a:endParaRPr lang="es-EC" dirty="0" smtClean="0"/>
          </a:p>
          <a:p>
            <a:pPr lvl="1">
              <a:buFont typeface="Wingdings" panose="05000000000000000000" pitchFamily="2" charset="2"/>
              <a:buChar char="§"/>
            </a:pPr>
            <a:r>
              <a:rPr lang="es-EC" dirty="0" smtClean="0"/>
              <a:t>Blades </a:t>
            </a:r>
            <a:r>
              <a:rPr lang="es-EC" dirty="0" smtClean="0">
                <a:sym typeface="Wingdings" panose="05000000000000000000" pitchFamily="2" charset="2"/>
              </a:rPr>
              <a:t> Centros de Datos y escalabilidad a futuro.</a:t>
            </a:r>
            <a:endParaRPr lang="es-EC" dirty="0" smtClean="0"/>
          </a:p>
          <a:p>
            <a:pPr marL="0" indent="0">
              <a:buNone/>
            </a:pPr>
            <a:endParaRPr lang="es-EC" dirty="0" smtClean="0"/>
          </a:p>
        </p:txBody>
      </p:sp>
      <p:pic>
        <p:nvPicPr>
          <p:cNvPr id="1026" name="Picture 2" descr="http://images04.olx.com.ec/ui/13/06/89/1348644743_441529789_1-Fotos-de--Servidores-Hp-Proliant-Ml350p-Gen8-Performance-Servidor-Torre.jp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502147" y="1845734"/>
            <a:ext cx="1631572" cy="163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http://www.optiodata.com/media/catalog/category/Dell-R620_3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5046" y="3585680"/>
            <a:ext cx="2485774" cy="9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http://www.mkm-pi.com/wp-content/uploads/2011/08/HP-BladeSystem-C7000.jpg"/>
          <p:cNvPicPr>
            <a:picLocks noChangeAspect="1" noChangeArrowheads="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8326930" y="4772907"/>
            <a:ext cx="1982005" cy="163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180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Redundancia de Servidores</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Criticidad de un Servicio </a:t>
            </a:r>
            <a:r>
              <a:rPr lang="es-EC" dirty="0" smtClean="0">
                <a:sym typeface="Wingdings" panose="05000000000000000000" pitchFamily="2" charset="2"/>
              </a:rPr>
              <a:t> Impacto que causa el no acceder a una aplicación.</a:t>
            </a:r>
          </a:p>
          <a:p>
            <a:pPr marL="0" indent="0">
              <a:buNone/>
            </a:pPr>
            <a:r>
              <a:rPr lang="es-EC" dirty="0" smtClean="0">
                <a:sym typeface="Wingdings" panose="05000000000000000000" pitchFamily="2" charset="2"/>
              </a:rPr>
              <a:t>Tipos de Redundancia:</a:t>
            </a:r>
          </a:p>
          <a:p>
            <a:pPr lvl="1">
              <a:buFont typeface="Wingdings" panose="05000000000000000000" pitchFamily="2" charset="2"/>
              <a:buChar char="§"/>
            </a:pPr>
            <a:r>
              <a:rPr lang="es-EC" dirty="0" smtClean="0">
                <a:sym typeface="Wingdings" panose="05000000000000000000" pitchFamily="2" charset="2"/>
              </a:rPr>
              <a:t>Componentes.</a:t>
            </a:r>
          </a:p>
          <a:p>
            <a:pPr lvl="1">
              <a:buFont typeface="Wingdings" panose="05000000000000000000" pitchFamily="2" charset="2"/>
              <a:buChar char="§"/>
            </a:pPr>
            <a:r>
              <a:rPr lang="es-EC" dirty="0" smtClean="0">
                <a:sym typeface="Wingdings" panose="05000000000000000000" pitchFamily="2" charset="2"/>
              </a:rPr>
              <a:t>Lógica.</a:t>
            </a:r>
            <a:endParaRPr lang="es-EC" dirty="0" smtClean="0"/>
          </a:p>
          <a:p>
            <a:pPr marL="0" indent="0">
              <a:buNone/>
            </a:pPr>
            <a:endParaRPr lang="es-EC" dirty="0" smtClean="0"/>
          </a:p>
        </p:txBody>
      </p:sp>
      <p:sp>
        <p:nvSpPr>
          <p:cNvPr id="4" name="Rectangle 2"/>
          <p:cNvSpPr>
            <a:spLocks noChangeArrowheads="1"/>
          </p:cNvSpPr>
          <p:nvPr/>
        </p:nvSpPr>
        <p:spPr bwMode="auto">
          <a:xfrm>
            <a:off x="7536180" y="18457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 name="Objeto 4"/>
          <p:cNvGraphicFramePr>
            <a:graphicFrameLocks noChangeAspect="1"/>
          </p:cNvGraphicFramePr>
          <p:nvPr>
            <p:extLst>
              <p:ext uri="{D42A27DB-BD31-4B8C-83A1-F6EECF244321}">
                <p14:modId xmlns:p14="http://schemas.microsoft.com/office/powerpoint/2010/main" val="2845398859"/>
              </p:ext>
            </p:extLst>
          </p:nvPr>
        </p:nvGraphicFramePr>
        <p:xfrm>
          <a:off x="7536180" y="1845734"/>
          <a:ext cx="3619500" cy="4295775"/>
        </p:xfrm>
        <a:graphic>
          <a:graphicData uri="http://schemas.openxmlformats.org/presentationml/2006/ole">
            <mc:AlternateContent xmlns:mc="http://schemas.openxmlformats.org/markup-compatibility/2006">
              <mc:Choice xmlns:v="urn:schemas-microsoft-com:vml" Requires="v">
                <p:oleObj spid="_x0000_s2069" name="Visio" r:id="rId3" imgW="3619617" imgH="4295775" progId="Visio.Drawing.15">
                  <p:embed/>
                </p:oleObj>
              </mc:Choice>
              <mc:Fallback>
                <p:oleObj name="Visio" r:id="rId3" imgW="3619617" imgH="429577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80" y="1845734"/>
                        <a:ext cx="3619500" cy="429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1646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Definición de Almacenamiento</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Información es el mayor activo de las empresa.</a:t>
            </a:r>
          </a:p>
          <a:p>
            <a:pPr marL="0" indent="0">
              <a:buNone/>
            </a:pPr>
            <a:r>
              <a:rPr lang="es-EC" dirty="0" smtClean="0"/>
              <a:t>Tipos de Discos: SAS y SATA.</a:t>
            </a:r>
          </a:p>
          <a:p>
            <a:pPr marL="0" indent="0">
              <a:buNone/>
            </a:pPr>
            <a:r>
              <a:rPr lang="es-EC" dirty="0" smtClean="0"/>
              <a:t>Red de Almacenamiento:</a:t>
            </a:r>
          </a:p>
          <a:p>
            <a:pPr lvl="1">
              <a:buFont typeface="Wingdings" panose="05000000000000000000" pitchFamily="2" charset="2"/>
              <a:buChar char="§"/>
            </a:pPr>
            <a:r>
              <a:rPr lang="es-EC" dirty="0" smtClean="0"/>
              <a:t>SAN (Storage Area Network).</a:t>
            </a:r>
          </a:p>
          <a:p>
            <a:pPr lvl="1">
              <a:buFont typeface="Wingdings" panose="05000000000000000000" pitchFamily="2" charset="2"/>
              <a:buChar char="§"/>
            </a:pPr>
            <a:r>
              <a:rPr lang="es-EC" dirty="0" smtClean="0"/>
              <a:t>FC (Fibra Canal) </a:t>
            </a:r>
            <a:r>
              <a:rPr lang="es-EC" dirty="0" smtClean="0">
                <a:sym typeface="Wingdings" panose="05000000000000000000" pitchFamily="2" charset="2"/>
              </a:rPr>
              <a:t> Altas velocidades.</a:t>
            </a:r>
            <a:endParaRPr lang="es-EC" dirty="0" smtClean="0"/>
          </a:p>
          <a:p>
            <a:pPr lvl="1">
              <a:buFont typeface="Wingdings" panose="05000000000000000000" pitchFamily="2" charset="2"/>
              <a:buChar char="§"/>
            </a:pPr>
            <a:r>
              <a:rPr lang="es-EC" dirty="0" smtClean="0"/>
              <a:t>iSCSI </a:t>
            </a:r>
            <a:r>
              <a:rPr lang="es-EC" dirty="0" smtClean="0">
                <a:sym typeface="Wingdings" panose="05000000000000000000" pitchFamily="2" charset="2"/>
              </a:rPr>
              <a:t> Protocolo de almacenamiento sobre red LAN.</a:t>
            </a:r>
          </a:p>
          <a:p>
            <a:pPr marL="0" indent="0">
              <a:buNone/>
            </a:pPr>
            <a:r>
              <a:rPr lang="es-EC" dirty="0" smtClean="0">
                <a:sym typeface="Wingdings" panose="05000000000000000000" pitchFamily="2" charset="2"/>
              </a:rPr>
              <a:t>Estructura:</a:t>
            </a:r>
          </a:p>
          <a:p>
            <a:pPr lvl="1">
              <a:buFont typeface="Wingdings" panose="05000000000000000000" pitchFamily="2" charset="2"/>
              <a:buChar char="§"/>
            </a:pPr>
            <a:r>
              <a:rPr lang="es-EC" dirty="0" smtClean="0">
                <a:sym typeface="Wingdings" panose="05000000000000000000" pitchFamily="2" charset="2"/>
              </a:rPr>
              <a:t>Servidores.</a:t>
            </a:r>
          </a:p>
          <a:p>
            <a:pPr lvl="1">
              <a:buFont typeface="Wingdings" panose="05000000000000000000" pitchFamily="2" charset="2"/>
              <a:buChar char="§"/>
            </a:pPr>
            <a:r>
              <a:rPr lang="es-EC" dirty="0" smtClean="0">
                <a:sym typeface="Wingdings" panose="05000000000000000000" pitchFamily="2" charset="2"/>
              </a:rPr>
              <a:t>Conectividad.</a:t>
            </a:r>
          </a:p>
          <a:p>
            <a:pPr lvl="1">
              <a:buFont typeface="Wingdings" panose="05000000000000000000" pitchFamily="2" charset="2"/>
              <a:buChar char="§"/>
            </a:pPr>
            <a:r>
              <a:rPr lang="es-EC" dirty="0" smtClean="0">
                <a:sym typeface="Wingdings" panose="05000000000000000000" pitchFamily="2" charset="2"/>
              </a:rPr>
              <a:t>Almacenamiento.</a:t>
            </a:r>
            <a:endParaRPr lang="es-EC" dirty="0" smtClean="0"/>
          </a:p>
          <a:p>
            <a:pPr marL="0" indent="0">
              <a:buNone/>
            </a:pPr>
            <a:endParaRPr lang="es-EC" dirty="0" smtClean="0"/>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5" name="Objeto 4"/>
          <p:cNvGraphicFramePr>
            <a:graphicFrameLocks noChangeAspect="1"/>
          </p:cNvGraphicFramePr>
          <p:nvPr>
            <p:extLst>
              <p:ext uri="{D42A27DB-BD31-4B8C-83A1-F6EECF244321}">
                <p14:modId xmlns:p14="http://schemas.microsoft.com/office/powerpoint/2010/main" val="1982591137"/>
              </p:ext>
            </p:extLst>
          </p:nvPr>
        </p:nvGraphicFramePr>
        <p:xfrm>
          <a:off x="7373751" y="1737360"/>
          <a:ext cx="3781929" cy="4364433"/>
        </p:xfrm>
        <a:graphic>
          <a:graphicData uri="http://schemas.openxmlformats.org/presentationml/2006/ole">
            <mc:AlternateContent xmlns:mc="http://schemas.openxmlformats.org/markup-compatibility/2006">
              <mc:Choice xmlns:v="urn:schemas-microsoft-com:vml" Requires="v">
                <p:oleObj spid="_x0000_s3091" name="Visio" r:id="rId3" imgW="4143404" imgH="4781550" progId="Visio.Drawing.15">
                  <p:embed/>
                </p:oleObj>
              </mc:Choice>
              <mc:Fallback>
                <p:oleObj name="Visio" r:id="rId3" imgW="4143404" imgH="478155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751" y="1737360"/>
                        <a:ext cx="3781929" cy="4364433"/>
                      </a:xfrm>
                      <a:prstGeom prst="rect">
                        <a:avLst/>
                      </a:prstGeom>
                      <a:noFill/>
                    </p:spPr>
                  </p:pic>
                </p:oleObj>
              </mc:Fallback>
            </mc:AlternateContent>
          </a:graphicData>
        </a:graphic>
      </p:graphicFrame>
    </p:spTree>
    <p:extLst>
      <p:ext uri="{BB962C8B-B14F-4D97-AF65-F5344CB8AC3E}">
        <p14:creationId xmlns:p14="http://schemas.microsoft.com/office/powerpoint/2010/main" val="1931058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Arreglos de Discos (RAID)</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RAID: </a:t>
            </a:r>
            <a:r>
              <a:rPr lang="es-EC" dirty="0"/>
              <a:t>Redundant Array of Independent </a:t>
            </a:r>
            <a:r>
              <a:rPr lang="es-EC" dirty="0" smtClean="0"/>
              <a:t>Disk</a:t>
            </a:r>
            <a:r>
              <a:rPr lang="es-EC" dirty="0"/>
              <a:t>.</a:t>
            </a:r>
          </a:p>
          <a:p>
            <a:pPr marL="0" indent="0">
              <a:buNone/>
            </a:pPr>
            <a:r>
              <a:rPr lang="es-EC" dirty="0" smtClean="0"/>
              <a:t>Administrar varios discos para mayor capacidad o protección de la información.</a:t>
            </a:r>
          </a:p>
          <a:p>
            <a:pPr marL="0" indent="0">
              <a:buNone/>
            </a:pPr>
            <a:r>
              <a:rPr lang="es-EC" dirty="0" smtClean="0"/>
              <a:t>Tipos de RAID:</a:t>
            </a:r>
          </a:p>
          <a:p>
            <a:pPr lvl="1">
              <a:buFont typeface="Wingdings" panose="05000000000000000000" pitchFamily="2" charset="2"/>
              <a:buChar char="§"/>
            </a:pPr>
            <a:r>
              <a:rPr lang="es-EC" dirty="0" smtClean="0"/>
              <a:t>Por Hardware.</a:t>
            </a:r>
          </a:p>
          <a:p>
            <a:pPr lvl="1">
              <a:buFont typeface="Wingdings" panose="05000000000000000000" pitchFamily="2" charset="2"/>
              <a:buChar char="§"/>
            </a:pPr>
            <a:r>
              <a:rPr lang="es-EC" dirty="0" smtClean="0"/>
              <a:t>Por Software.</a:t>
            </a:r>
          </a:p>
          <a:p>
            <a:pPr marL="0" indent="0">
              <a:buNone/>
            </a:pPr>
            <a:r>
              <a:rPr lang="es-EC" dirty="0" smtClean="0"/>
              <a:t>Niveles:</a:t>
            </a:r>
          </a:p>
          <a:p>
            <a:pPr lvl="1">
              <a:buFont typeface="Wingdings" panose="05000000000000000000" pitchFamily="2" charset="2"/>
              <a:buChar char="§"/>
            </a:pPr>
            <a:r>
              <a:rPr lang="es-EC" dirty="0" smtClean="0"/>
              <a:t>RAID 0.</a:t>
            </a:r>
          </a:p>
          <a:p>
            <a:pPr lvl="1">
              <a:buFont typeface="Wingdings" panose="05000000000000000000" pitchFamily="2" charset="2"/>
              <a:buChar char="§"/>
            </a:pPr>
            <a:r>
              <a:rPr lang="es-EC" dirty="0" smtClean="0"/>
              <a:t>RAID 1.</a:t>
            </a:r>
          </a:p>
          <a:p>
            <a:pPr lvl="1">
              <a:buFont typeface="Wingdings" panose="05000000000000000000" pitchFamily="2" charset="2"/>
              <a:buChar char="§"/>
            </a:pPr>
            <a:r>
              <a:rPr lang="es-EC" dirty="0" smtClean="0"/>
              <a:t>RAID 5.</a:t>
            </a:r>
          </a:p>
          <a:p>
            <a:pPr lvl="1">
              <a:buFont typeface="Wingdings" panose="05000000000000000000" pitchFamily="2" charset="2"/>
              <a:buChar char="§"/>
            </a:pPr>
            <a:r>
              <a:rPr lang="es-EC" dirty="0" smtClean="0"/>
              <a:t>RAID 6.</a:t>
            </a:r>
          </a:p>
          <a:p>
            <a:pPr marL="0" indent="0">
              <a:buNone/>
            </a:pPr>
            <a:endParaRPr lang="es-EC" dirty="0" smtClean="0"/>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366209967"/>
              </p:ext>
            </p:extLst>
          </p:nvPr>
        </p:nvGraphicFramePr>
        <p:xfrm>
          <a:off x="4668252" y="3068052"/>
          <a:ext cx="6583678" cy="3082802"/>
        </p:xfrm>
        <a:graphic>
          <a:graphicData uri="http://schemas.openxmlformats.org/drawingml/2006/table">
            <a:tbl>
              <a:tblPr firstRow="1" firstCol="1" bandRow="1">
                <a:tableStyleId>{5C22544A-7EE6-4342-B048-85BDC9FD1C3A}</a:tableStyleId>
              </a:tblPr>
              <a:tblGrid>
                <a:gridCol w="546714"/>
                <a:gridCol w="754720"/>
                <a:gridCol w="786599"/>
                <a:gridCol w="802538"/>
                <a:gridCol w="945990"/>
                <a:gridCol w="763486"/>
                <a:gridCol w="742765"/>
                <a:gridCol w="1240866"/>
              </a:tblGrid>
              <a:tr h="718441">
                <a:tc>
                  <a:txBody>
                    <a:bodyPr/>
                    <a:lstStyle/>
                    <a:p>
                      <a:pPr algn="ctr">
                        <a:lnSpc>
                          <a:spcPct val="150000"/>
                        </a:lnSpc>
                        <a:spcAft>
                          <a:spcPts val="1000"/>
                        </a:spcAft>
                      </a:pPr>
                      <a:r>
                        <a:rPr lang="es-EC" sz="1200" dirty="0">
                          <a:effectLst/>
                        </a:rPr>
                        <a:t>RAID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Discos Mínimos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Cantidad de Discos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Espacio Utilizable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Reservado para Paridad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Soporte a Fallas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Costos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Ambientes Recomendados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960">
                <a:tc>
                  <a:txBody>
                    <a:bodyPr/>
                    <a:lstStyle/>
                    <a:p>
                      <a:pPr algn="ctr">
                        <a:lnSpc>
                          <a:spcPct val="150000"/>
                        </a:lnSpc>
                        <a:spcAft>
                          <a:spcPts val="1000"/>
                        </a:spcAft>
                      </a:pPr>
                      <a:r>
                        <a:rPr lang="es-EC"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Pares / Impares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N/A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Bajo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Pruebas / Desarrollo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18441">
                <a:tc>
                  <a:txBody>
                    <a:bodyPr/>
                    <a:lstStyle/>
                    <a:p>
                      <a:pPr algn="ctr">
                        <a:lnSpc>
                          <a:spcPct val="150000"/>
                        </a:lnSpc>
                        <a:spcAft>
                          <a:spcPts val="1000"/>
                        </a:spcAft>
                      </a:pPr>
                      <a:r>
                        <a:rPr lang="es-EC" sz="120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Pares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50%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50%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50% de los discos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Alto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Producción (Base de Datos)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960">
                <a:tc>
                  <a:txBody>
                    <a:bodyPr/>
                    <a:lstStyle/>
                    <a:p>
                      <a:pPr algn="ctr">
                        <a:lnSpc>
                          <a:spcPct val="150000"/>
                        </a:lnSpc>
                        <a:spcAft>
                          <a:spcPts val="100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200" dirty="0">
                          <a:effectLst/>
                        </a:rPr>
                        <a:t>Pares / Impares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80%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1 disco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Medio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Todos los ambientes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960">
                <a:tc>
                  <a:txBody>
                    <a:bodyPr/>
                    <a:lstStyle/>
                    <a:p>
                      <a:pPr algn="ctr">
                        <a:lnSpc>
                          <a:spcPct val="150000"/>
                        </a:lnSpc>
                        <a:spcAft>
                          <a:spcPts val="1000"/>
                        </a:spcAft>
                      </a:pPr>
                      <a:r>
                        <a:rPr lang="es-EC" sz="1200" dirty="0">
                          <a:effectLst/>
                        </a:rPr>
                        <a:t>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200" dirty="0">
                          <a:effectLst/>
                        </a:rPr>
                        <a:t>Pares / Impares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60%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40%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2 discos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Medio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1000"/>
                        </a:spcAft>
                      </a:pPr>
                      <a:r>
                        <a:rPr lang="es-EC" sz="1200" dirty="0">
                          <a:effectLst/>
                        </a:rPr>
                        <a:t>Todos los ambientes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Marcador de contenido 2">
            <a:hlinkClick r:id="rId2" action="ppaction://hlinkfile"/>
          </p:cNvPr>
          <p:cNvSpPr txBox="1">
            <a:spLocks/>
          </p:cNvSpPr>
          <p:nvPr/>
        </p:nvSpPr>
        <p:spPr>
          <a:xfrm>
            <a:off x="9882741" y="2685471"/>
            <a:ext cx="1390850"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1600" dirty="0" smtClean="0">
                <a:solidFill>
                  <a:srgbClr val="004A92"/>
                </a:solidFill>
                <a:hlinkClick r:id="rId3" action="ppaction://hlinkfile"/>
              </a:rPr>
              <a:t>Niveles de RAID</a:t>
            </a:r>
            <a:endParaRPr lang="es-EC" sz="1600" dirty="0" smtClean="0">
              <a:solidFill>
                <a:srgbClr val="004A92"/>
              </a:solidFill>
            </a:endParaRPr>
          </a:p>
        </p:txBody>
      </p:sp>
    </p:spTree>
    <p:extLst>
      <p:ext uri="{BB962C8B-B14F-4D97-AF65-F5344CB8AC3E}">
        <p14:creationId xmlns:p14="http://schemas.microsoft.com/office/powerpoint/2010/main" val="3017690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Definición de Respaldo</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Copia completa de los datos de aplicaciones y/o usuarios.</a:t>
            </a:r>
          </a:p>
          <a:p>
            <a:pPr marL="0" indent="0">
              <a:buNone/>
            </a:pPr>
            <a:r>
              <a:rPr lang="es-EC" dirty="0" smtClean="0"/>
              <a:t>Deduplicación de Datos:</a:t>
            </a:r>
          </a:p>
          <a:p>
            <a:pPr lvl="1">
              <a:buFont typeface="Wingdings" panose="05000000000000000000" pitchFamily="2" charset="2"/>
              <a:buChar char="§"/>
            </a:pPr>
            <a:r>
              <a:rPr lang="es-EC" dirty="0" smtClean="0"/>
              <a:t>Eliminar datos redundantes almacenando una sola copia y utilizando punteros al dato.</a:t>
            </a:r>
          </a:p>
          <a:p>
            <a:pPr marL="0" indent="0">
              <a:buNone/>
            </a:pPr>
            <a:r>
              <a:rPr lang="es-EC" dirty="0" smtClean="0"/>
              <a:t>Medios de Respaldo:</a:t>
            </a:r>
          </a:p>
          <a:p>
            <a:pPr lvl="1">
              <a:buFont typeface="Wingdings" panose="05000000000000000000" pitchFamily="2" charset="2"/>
              <a:buChar char="§"/>
            </a:pPr>
            <a:r>
              <a:rPr lang="es-EC" dirty="0" smtClean="0"/>
              <a:t>Cinta Magnética.</a:t>
            </a:r>
          </a:p>
          <a:p>
            <a:pPr lvl="1">
              <a:buFont typeface="Wingdings" panose="05000000000000000000" pitchFamily="2" charset="2"/>
              <a:buChar char="§"/>
            </a:pPr>
            <a:r>
              <a:rPr lang="es-EC" dirty="0" smtClean="0"/>
              <a:t>Backup a Disco.</a:t>
            </a:r>
          </a:p>
          <a:p>
            <a:pPr marL="0" indent="0">
              <a:buNone/>
            </a:pPr>
            <a:endParaRPr lang="es-EC" dirty="0" smtClean="0"/>
          </a:p>
        </p:txBody>
      </p:sp>
      <p:sp>
        <p:nvSpPr>
          <p:cNvPr id="4" name="Rectangle 2"/>
          <p:cNvSpPr>
            <a:spLocks noChangeArrowheads="1"/>
          </p:cNvSpPr>
          <p:nvPr/>
        </p:nvSpPr>
        <p:spPr bwMode="auto">
          <a:xfrm flipV="1">
            <a:off x="4606965" y="4186988"/>
            <a:ext cx="138829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5" name="Objeto 4"/>
          <p:cNvGraphicFramePr>
            <a:graphicFrameLocks noChangeAspect="1"/>
          </p:cNvGraphicFramePr>
          <p:nvPr>
            <p:extLst>
              <p:ext uri="{D42A27DB-BD31-4B8C-83A1-F6EECF244321}">
                <p14:modId xmlns:p14="http://schemas.microsoft.com/office/powerpoint/2010/main" val="3074988560"/>
              </p:ext>
            </p:extLst>
          </p:nvPr>
        </p:nvGraphicFramePr>
        <p:xfrm>
          <a:off x="4992979" y="3670126"/>
          <a:ext cx="6162701" cy="2440913"/>
        </p:xfrm>
        <a:graphic>
          <a:graphicData uri="http://schemas.openxmlformats.org/presentationml/2006/ole">
            <mc:AlternateContent xmlns:mc="http://schemas.openxmlformats.org/markup-compatibility/2006">
              <mc:Choice xmlns:v="urn:schemas-microsoft-com:vml" Requires="v">
                <p:oleObj spid="_x0000_s5138" name="Visio" r:id="rId3" imgW="6324834" imgH="2495550" progId="Visio.Drawing.15">
                  <p:embed/>
                </p:oleObj>
              </mc:Choice>
              <mc:Fallback>
                <p:oleObj name="Visio" r:id="rId3" imgW="6324834" imgH="249555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979" y="3670126"/>
                        <a:ext cx="6162701" cy="2440913"/>
                      </a:xfrm>
                      <a:prstGeom prst="rect">
                        <a:avLst/>
                      </a:prstGeom>
                      <a:noFill/>
                    </p:spPr>
                  </p:pic>
                </p:oleObj>
              </mc:Fallback>
            </mc:AlternateContent>
          </a:graphicData>
        </a:graphic>
      </p:graphicFrame>
    </p:spTree>
    <p:extLst>
      <p:ext uri="{BB962C8B-B14F-4D97-AF65-F5344CB8AC3E}">
        <p14:creationId xmlns:p14="http://schemas.microsoft.com/office/powerpoint/2010/main" val="513434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sp>
        <p:nvSpPr>
          <p:cNvPr id="3" name="Marcador de contenido 2"/>
          <p:cNvSpPr>
            <a:spLocks noGrp="1"/>
          </p:cNvSpPr>
          <p:nvPr>
            <p:ph idx="1"/>
          </p:nvPr>
        </p:nvSpPr>
        <p:spPr/>
        <p:txBody>
          <a:bodyPr/>
          <a:lstStyle/>
          <a:p>
            <a:r>
              <a:rPr lang="es-EC" dirty="0">
                <a:solidFill>
                  <a:schemeClr val="bg1">
                    <a:lumMod val="50000"/>
                  </a:schemeClr>
                </a:solidFill>
              </a:rPr>
              <a:t>Objetivos</a:t>
            </a:r>
          </a:p>
          <a:p>
            <a:r>
              <a:rPr lang="es-EC" dirty="0">
                <a:solidFill>
                  <a:schemeClr val="bg1">
                    <a:lumMod val="50000"/>
                  </a:schemeClr>
                </a:solidFill>
              </a:rPr>
              <a:t>Alcance</a:t>
            </a:r>
          </a:p>
          <a:p>
            <a:r>
              <a:rPr lang="es-EC" dirty="0">
                <a:solidFill>
                  <a:schemeClr val="bg1">
                    <a:lumMod val="50000"/>
                  </a:schemeClr>
                </a:solidFill>
              </a:rPr>
              <a:t>Introducción</a:t>
            </a:r>
          </a:p>
          <a:p>
            <a:r>
              <a:rPr lang="es-EC" dirty="0">
                <a:solidFill>
                  <a:schemeClr val="bg1">
                    <a:lumMod val="50000"/>
                  </a:schemeClr>
                </a:solidFill>
              </a:rPr>
              <a:t>Marco Teórico</a:t>
            </a:r>
          </a:p>
          <a:p>
            <a:r>
              <a:rPr lang="es-EC" u="sng" dirty="0">
                <a:solidFill>
                  <a:schemeClr val="tx1"/>
                </a:solidFill>
              </a:rPr>
              <a:t>Diseño de la Investigación</a:t>
            </a:r>
          </a:p>
          <a:p>
            <a:r>
              <a:rPr lang="es-EC" dirty="0" smtClean="0">
                <a:solidFill>
                  <a:schemeClr val="bg1">
                    <a:lumMod val="50000"/>
                  </a:schemeClr>
                </a:solidFill>
              </a:rPr>
              <a:t>Solución Propuesta</a:t>
            </a:r>
          </a:p>
          <a:p>
            <a:r>
              <a:rPr lang="es-EC" dirty="0">
                <a:solidFill>
                  <a:schemeClr val="bg1">
                    <a:lumMod val="50000"/>
                  </a:schemeClr>
                </a:solidFill>
              </a:rPr>
              <a:t>Validación y Verificación de la Solución</a:t>
            </a:r>
          </a:p>
          <a:p>
            <a:r>
              <a:rPr lang="es-EC" dirty="0" smtClean="0">
                <a:solidFill>
                  <a:schemeClr val="bg1">
                    <a:lumMod val="50000"/>
                  </a:schemeClr>
                </a:solidFill>
              </a:rPr>
              <a:t>Conclusiones y Recomendaciones</a:t>
            </a:r>
            <a:endParaRPr lang="es-EC" dirty="0">
              <a:solidFill>
                <a:schemeClr val="bg1">
                  <a:lumMod val="50000"/>
                </a:schemeClr>
              </a:solidFill>
            </a:endParaRPr>
          </a:p>
        </p:txBody>
      </p:sp>
    </p:spTree>
    <p:extLst>
      <p:ext uri="{BB962C8B-B14F-4D97-AF65-F5344CB8AC3E}">
        <p14:creationId xmlns:p14="http://schemas.microsoft.com/office/powerpoint/2010/main" val="195076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Levantamiento de Información (1/2)</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Primero se definen los </a:t>
            </a:r>
            <a:r>
              <a:rPr lang="es-EC" dirty="0"/>
              <a:t>s</a:t>
            </a:r>
            <a:r>
              <a:rPr lang="es-EC" dirty="0" smtClean="0"/>
              <a:t>ervicios con lo que cuenta actualmente.</a:t>
            </a:r>
          </a:p>
          <a:p>
            <a:pPr marL="0" indent="0">
              <a:buNone/>
            </a:pPr>
            <a:r>
              <a:rPr lang="es-EC" dirty="0" smtClean="0"/>
              <a:t>Se realizó una encuesta al encargado del centro de datos.</a:t>
            </a:r>
          </a:p>
          <a:p>
            <a:pPr marL="0" indent="0">
              <a:buNone/>
            </a:pPr>
            <a:endParaRPr lang="es-EC" dirty="0" smtClean="0"/>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7" name="Marcador de contenido 2">
            <a:hlinkClick r:id="rId2" action="ppaction://hlinkfile"/>
          </p:cNvPr>
          <p:cNvSpPr txBox="1">
            <a:spLocks/>
          </p:cNvSpPr>
          <p:nvPr/>
        </p:nvSpPr>
        <p:spPr>
          <a:xfrm>
            <a:off x="8578516" y="2685471"/>
            <a:ext cx="2695075"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1600" dirty="0" smtClean="0">
                <a:solidFill>
                  <a:srgbClr val="004A92"/>
                </a:solidFill>
                <a:hlinkClick r:id="rId3" action="ppaction://hlinkfile"/>
              </a:rPr>
              <a:t>Levantamiento de Información</a:t>
            </a:r>
            <a:endParaRPr lang="es-EC" sz="1600" dirty="0" smtClean="0">
              <a:solidFill>
                <a:srgbClr val="004A92"/>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640759741"/>
              </p:ext>
            </p:extLst>
          </p:nvPr>
        </p:nvGraphicFramePr>
        <p:xfrm>
          <a:off x="1254694" y="3946356"/>
          <a:ext cx="4087327" cy="1585853"/>
        </p:xfrm>
        <a:graphic>
          <a:graphicData uri="http://schemas.openxmlformats.org/drawingml/2006/table">
            <a:tbl>
              <a:tblPr firstRow="1" firstCol="1" bandRow="1">
                <a:tableStyleId>{5C22544A-7EE6-4342-B048-85BDC9FD1C3A}</a:tableStyleId>
              </a:tblPr>
              <a:tblGrid>
                <a:gridCol w="2139792"/>
                <a:gridCol w="1947535"/>
              </a:tblGrid>
              <a:tr h="406862">
                <a:tc>
                  <a:txBody>
                    <a:bodyPr/>
                    <a:lstStyle/>
                    <a:p>
                      <a:pPr algn="ctr">
                        <a:lnSpc>
                          <a:spcPct val="150000"/>
                        </a:lnSpc>
                        <a:spcAft>
                          <a:spcPts val="1000"/>
                        </a:spcAft>
                      </a:pPr>
                      <a:r>
                        <a:rPr lang="es-EC" sz="1200" dirty="0">
                          <a:effectLst/>
                        </a:rPr>
                        <a:t>Detalle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Cantidad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2997">
                <a:tc>
                  <a:txBody>
                    <a:bodyPr/>
                    <a:lstStyle/>
                    <a:p>
                      <a:pPr>
                        <a:lnSpc>
                          <a:spcPct val="115000"/>
                        </a:lnSpc>
                        <a:spcAft>
                          <a:spcPts val="1000"/>
                        </a:spcAft>
                      </a:pPr>
                      <a:r>
                        <a:rPr lang="es-EC" sz="1800" dirty="0">
                          <a:effectLst/>
                        </a:rPr>
                        <a:t>Usuarios Totales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800" dirty="0">
                          <a:effectLst/>
                        </a:rPr>
                        <a:t>300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2997">
                <a:tc>
                  <a:txBody>
                    <a:bodyPr/>
                    <a:lstStyle/>
                    <a:p>
                      <a:pPr>
                        <a:lnSpc>
                          <a:spcPct val="115000"/>
                        </a:lnSpc>
                        <a:spcAft>
                          <a:spcPts val="1000"/>
                        </a:spcAft>
                      </a:pPr>
                      <a:r>
                        <a:rPr lang="es-EC" sz="1800" dirty="0">
                          <a:effectLst/>
                        </a:rPr>
                        <a:t>Cantidad de Pisos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800" dirty="0">
                          <a:effectLst/>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2997">
                <a:tc>
                  <a:txBody>
                    <a:bodyPr/>
                    <a:lstStyle/>
                    <a:p>
                      <a:pPr>
                        <a:lnSpc>
                          <a:spcPct val="115000"/>
                        </a:lnSpc>
                        <a:spcAft>
                          <a:spcPts val="1000"/>
                        </a:spcAft>
                      </a:pPr>
                      <a:r>
                        <a:rPr lang="es-EC" sz="1800" dirty="0">
                          <a:effectLst/>
                        </a:rPr>
                        <a:t>Usuarios por Pisos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800" dirty="0">
                          <a:effectLst/>
                        </a:rPr>
                        <a:t>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978548187"/>
              </p:ext>
            </p:extLst>
          </p:nvPr>
        </p:nvGraphicFramePr>
        <p:xfrm>
          <a:off x="6533147" y="3934325"/>
          <a:ext cx="4839103" cy="1438904"/>
        </p:xfrm>
        <a:graphic>
          <a:graphicData uri="http://schemas.openxmlformats.org/drawingml/2006/table">
            <a:tbl>
              <a:tblPr firstRow="1" firstCol="1" bandRow="1">
                <a:tableStyleId>{5C22544A-7EE6-4342-B048-85BDC9FD1C3A}</a:tableStyleId>
              </a:tblPr>
              <a:tblGrid>
                <a:gridCol w="1957799"/>
                <a:gridCol w="1167241"/>
                <a:gridCol w="1714063"/>
              </a:tblGrid>
              <a:tr h="490784">
                <a:tc>
                  <a:txBody>
                    <a:bodyPr/>
                    <a:lstStyle/>
                    <a:p>
                      <a:pPr algn="ctr">
                        <a:lnSpc>
                          <a:spcPct val="150000"/>
                        </a:lnSpc>
                        <a:spcAft>
                          <a:spcPts val="1000"/>
                        </a:spcAft>
                      </a:pPr>
                      <a:r>
                        <a:rPr lang="es-EC" sz="1200" dirty="0">
                          <a:effectLst/>
                        </a:rPr>
                        <a:t>Detalle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200" dirty="0">
                          <a:effectLst/>
                        </a:rPr>
                        <a:t>Cantidad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1000"/>
                        </a:spcAft>
                      </a:pPr>
                      <a:r>
                        <a:rPr lang="es-EC" sz="1200" dirty="0">
                          <a:effectLst/>
                        </a:rPr>
                        <a:t>Tipo (POE o POE+)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4060">
                <a:tc>
                  <a:txBody>
                    <a:bodyPr/>
                    <a:lstStyle/>
                    <a:p>
                      <a:pPr>
                        <a:lnSpc>
                          <a:spcPct val="115000"/>
                        </a:lnSpc>
                        <a:spcAft>
                          <a:spcPts val="1000"/>
                        </a:spcAft>
                      </a:pPr>
                      <a:r>
                        <a:rPr lang="es-EC" sz="1800" dirty="0">
                          <a:effectLst/>
                        </a:rPr>
                        <a:t>Cámaras IP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800" dirty="0">
                          <a:effectLst/>
                        </a:rPr>
                        <a:t>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800" dirty="0">
                          <a:effectLst/>
                        </a:rPr>
                        <a:t>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4060">
                <a:tc>
                  <a:txBody>
                    <a:bodyPr/>
                    <a:lstStyle/>
                    <a:p>
                      <a:pPr>
                        <a:lnSpc>
                          <a:spcPct val="115000"/>
                        </a:lnSpc>
                        <a:spcAft>
                          <a:spcPts val="1000"/>
                        </a:spcAft>
                      </a:pPr>
                      <a:r>
                        <a:rPr lang="es-EC" sz="1800" dirty="0">
                          <a:effectLst/>
                        </a:rPr>
                        <a:t>Teléfonos IP</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800" dirty="0">
                          <a:effectLst/>
                        </a:rPr>
                        <a:t>300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800" dirty="0">
                          <a:effectLst/>
                        </a:rPr>
                        <a:t>300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9" name="Marcador de contenido 2"/>
          <p:cNvSpPr txBox="1">
            <a:spLocks/>
          </p:cNvSpPr>
          <p:nvPr/>
        </p:nvSpPr>
        <p:spPr>
          <a:xfrm>
            <a:off x="1249681" y="5630778"/>
            <a:ext cx="4116404" cy="3907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s-EC" dirty="0" smtClean="0"/>
              <a:t>Usuarios Totales</a:t>
            </a:r>
          </a:p>
        </p:txBody>
      </p:sp>
      <p:sp>
        <p:nvSpPr>
          <p:cNvPr id="10" name="Marcador de contenido 2"/>
          <p:cNvSpPr txBox="1">
            <a:spLocks/>
          </p:cNvSpPr>
          <p:nvPr/>
        </p:nvSpPr>
        <p:spPr>
          <a:xfrm>
            <a:off x="6591692" y="5435420"/>
            <a:ext cx="4826275" cy="3907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s-EC" dirty="0" smtClean="0"/>
              <a:t>Puntos de Red</a:t>
            </a:r>
          </a:p>
        </p:txBody>
      </p:sp>
    </p:spTree>
    <p:extLst>
      <p:ext uri="{BB962C8B-B14F-4D97-AF65-F5344CB8AC3E}">
        <p14:creationId xmlns:p14="http://schemas.microsoft.com/office/powerpoint/2010/main" val="2754165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Levantamiento de Información (2/2)</a:t>
            </a:r>
            <a:endParaRPr lang="es-EC" dirty="0">
              <a:solidFill>
                <a:schemeClr val="tx2"/>
              </a:solidFill>
            </a:endParaRPr>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7" name="Marcador de contenido 2">
            <a:hlinkClick r:id="rId2" action="ppaction://hlinkfile"/>
          </p:cNvPr>
          <p:cNvSpPr txBox="1">
            <a:spLocks/>
          </p:cNvSpPr>
          <p:nvPr/>
        </p:nvSpPr>
        <p:spPr>
          <a:xfrm>
            <a:off x="9711891" y="5681069"/>
            <a:ext cx="1443789"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1600" dirty="0" smtClean="0">
                <a:solidFill>
                  <a:srgbClr val="004A92"/>
                </a:solidFill>
                <a:hlinkClick r:id="rId3" action="ppaction://hlinkfile"/>
              </a:rPr>
              <a:t>Más Resultados</a:t>
            </a:r>
            <a:endParaRPr lang="es-EC" sz="1600" dirty="0" smtClean="0">
              <a:solidFill>
                <a:srgbClr val="004A92"/>
              </a:solidFill>
            </a:endParaRPr>
          </a:p>
        </p:txBody>
      </p:sp>
      <p:sp>
        <p:nvSpPr>
          <p:cNvPr id="9" name="Marcador de contenido 2"/>
          <p:cNvSpPr txBox="1">
            <a:spLocks/>
          </p:cNvSpPr>
          <p:nvPr/>
        </p:nvSpPr>
        <p:spPr>
          <a:xfrm>
            <a:off x="5821675" y="5867113"/>
            <a:ext cx="4645795" cy="3907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EC" dirty="0" smtClean="0"/>
              <a:t>Firewall</a:t>
            </a:r>
          </a:p>
        </p:txBody>
      </p:sp>
      <p:sp>
        <p:nvSpPr>
          <p:cNvPr id="10" name="Marcador de contenido 2"/>
          <p:cNvSpPr txBox="1">
            <a:spLocks/>
          </p:cNvSpPr>
          <p:nvPr/>
        </p:nvSpPr>
        <p:spPr>
          <a:xfrm>
            <a:off x="1211157" y="3173473"/>
            <a:ext cx="4395560" cy="3907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s-EC" dirty="0" smtClean="0"/>
              <a:t>Servidor de Correo</a:t>
            </a:r>
          </a:p>
        </p:txBody>
      </p:sp>
      <p:graphicFrame>
        <p:nvGraphicFramePr>
          <p:cNvPr id="11" name="Tabla 10"/>
          <p:cNvGraphicFramePr>
            <a:graphicFrameLocks noGrp="1"/>
          </p:cNvGraphicFramePr>
          <p:nvPr>
            <p:extLst>
              <p:ext uri="{D42A27DB-BD31-4B8C-83A1-F6EECF244321}">
                <p14:modId xmlns:p14="http://schemas.microsoft.com/office/powerpoint/2010/main" val="1972796969"/>
              </p:ext>
            </p:extLst>
          </p:nvPr>
        </p:nvGraphicFramePr>
        <p:xfrm>
          <a:off x="1097280" y="3506873"/>
          <a:ext cx="4689909" cy="2773406"/>
        </p:xfrm>
        <a:graphic>
          <a:graphicData uri="http://schemas.openxmlformats.org/drawingml/2006/table">
            <a:tbl>
              <a:tblPr firstRow="1" firstCol="1" bandRow="1">
                <a:tableStyleId>{5C22544A-7EE6-4342-B048-85BDC9FD1C3A}</a:tableStyleId>
              </a:tblPr>
              <a:tblGrid>
                <a:gridCol w="2568302"/>
                <a:gridCol w="2121607"/>
              </a:tblGrid>
              <a:tr h="355027">
                <a:tc>
                  <a:txBody>
                    <a:bodyPr/>
                    <a:lstStyle/>
                    <a:p>
                      <a:pPr algn="ctr">
                        <a:lnSpc>
                          <a:spcPct val="150000"/>
                        </a:lnSpc>
                        <a:spcAft>
                          <a:spcPts val="1000"/>
                        </a:spcAft>
                      </a:pPr>
                      <a:r>
                        <a:rPr lang="es-EC" sz="1400" dirty="0">
                          <a:effectLst/>
                        </a:rPr>
                        <a:t>Detalle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400" dirty="0">
                          <a:effectLst/>
                        </a:rPr>
                        <a:t>Descripción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44">
                <a:tc>
                  <a:txBody>
                    <a:bodyPr/>
                    <a:lstStyle/>
                    <a:p>
                      <a:pPr>
                        <a:lnSpc>
                          <a:spcPct val="115000"/>
                        </a:lnSpc>
                        <a:spcAft>
                          <a:spcPts val="1000"/>
                        </a:spcAft>
                      </a:pPr>
                      <a:r>
                        <a:rPr lang="es-EC" sz="1400" dirty="0">
                          <a:effectLst/>
                        </a:rPr>
                        <a:t>Tipo (</a:t>
                      </a:r>
                      <a:r>
                        <a:rPr lang="es-EC" sz="1400" dirty="0" smtClean="0">
                          <a:effectLst/>
                        </a:rPr>
                        <a:t>Appliance </a:t>
                      </a:r>
                      <a:r>
                        <a:rPr lang="es-EC" sz="1400" dirty="0">
                          <a:effectLst/>
                        </a:rPr>
                        <a:t>o Software)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Appliance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5744">
                <a:tc>
                  <a:txBody>
                    <a:bodyPr/>
                    <a:lstStyle/>
                    <a:p>
                      <a:pPr>
                        <a:lnSpc>
                          <a:spcPct val="115000"/>
                        </a:lnSpc>
                        <a:spcAft>
                          <a:spcPts val="1000"/>
                        </a:spcAft>
                      </a:pPr>
                      <a:r>
                        <a:rPr lang="es-EC" sz="1400" dirty="0">
                          <a:effectLst/>
                        </a:rPr>
                        <a:t>Tipo (Interno o Externo)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Externo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9267">
                <a:tc>
                  <a:txBody>
                    <a:bodyPr/>
                    <a:lstStyle/>
                    <a:p>
                      <a:pPr>
                        <a:lnSpc>
                          <a:spcPct val="115000"/>
                        </a:lnSpc>
                        <a:spcAft>
                          <a:spcPts val="1000"/>
                        </a:spcAft>
                      </a:pPr>
                      <a:r>
                        <a:rPr lang="es-EC" sz="1400" dirty="0">
                          <a:effectLst/>
                        </a:rPr>
                        <a:t>Cantidad de Segmentos a Proteger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257624">
                <a:tc>
                  <a:txBody>
                    <a:bodyPr/>
                    <a:lstStyle/>
                    <a:p>
                      <a:pPr>
                        <a:lnSpc>
                          <a:spcPct val="115000"/>
                        </a:lnSpc>
                        <a:spcAft>
                          <a:spcPts val="1000"/>
                        </a:spcAft>
                      </a:pPr>
                      <a:r>
                        <a:rPr lang="es-EC" sz="1400" dirty="0">
                          <a:effectLst/>
                        </a:rPr>
                        <a:t>Velocidad por Segmento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C" sz="1400" dirty="0">
                          <a:effectLst/>
                        </a:rPr>
                        <a:t>Internet </a:t>
                      </a:r>
                      <a:r>
                        <a:rPr lang="es-EC" sz="1400" dirty="0">
                          <a:effectLst/>
                          <a:sym typeface="Wingdings" panose="05000000000000000000" pitchFamily="2" charset="2"/>
                        </a:rPr>
                        <a:t></a:t>
                      </a:r>
                      <a:r>
                        <a:rPr lang="es-EC" sz="1400" dirty="0">
                          <a:effectLst/>
                        </a:rPr>
                        <a:t> 4MB.</a:t>
                      </a:r>
                      <a:endParaRPr lang="es-EC" sz="1200" dirty="0">
                        <a:effectLst/>
                      </a:endParaRPr>
                    </a:p>
                    <a:p>
                      <a:pPr>
                        <a:lnSpc>
                          <a:spcPct val="115000"/>
                        </a:lnSpc>
                        <a:spcAft>
                          <a:spcPts val="1000"/>
                        </a:spcAft>
                      </a:pPr>
                      <a:r>
                        <a:rPr lang="es-EC" sz="1400" dirty="0">
                          <a:effectLst/>
                        </a:rPr>
                        <a:t>Servidores </a:t>
                      </a:r>
                      <a:r>
                        <a:rPr lang="es-EC" sz="1400" dirty="0">
                          <a:effectLst/>
                          <a:sym typeface="Wingdings" panose="05000000000000000000" pitchFamily="2" charset="2"/>
                        </a:rPr>
                        <a:t></a:t>
                      </a:r>
                      <a:r>
                        <a:rPr lang="es-EC" sz="1400" dirty="0">
                          <a:effectLst/>
                        </a:rPr>
                        <a:t> 10Gbps.</a:t>
                      </a:r>
                      <a:endParaRPr lang="es-EC" sz="1200" dirty="0">
                        <a:effectLst/>
                      </a:endParaRPr>
                    </a:p>
                    <a:p>
                      <a:pPr>
                        <a:lnSpc>
                          <a:spcPct val="115000"/>
                        </a:lnSpc>
                        <a:spcAft>
                          <a:spcPts val="1000"/>
                        </a:spcAft>
                      </a:pPr>
                      <a:r>
                        <a:rPr lang="es-EC" sz="1400" dirty="0">
                          <a:effectLst/>
                        </a:rPr>
                        <a:t>Usuarios </a:t>
                      </a:r>
                      <a:r>
                        <a:rPr lang="es-EC" sz="1400" dirty="0">
                          <a:effectLst/>
                          <a:sym typeface="Wingdings" panose="05000000000000000000" pitchFamily="2" charset="2"/>
                        </a:rPr>
                        <a:t></a:t>
                      </a:r>
                      <a:r>
                        <a:rPr lang="es-EC" sz="1400" dirty="0">
                          <a:effectLst/>
                        </a:rPr>
                        <a:t> 1Gbps.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3012141633"/>
              </p:ext>
            </p:extLst>
          </p:nvPr>
        </p:nvGraphicFramePr>
        <p:xfrm>
          <a:off x="1206766" y="1864756"/>
          <a:ext cx="4436048" cy="1320754"/>
        </p:xfrm>
        <a:graphic>
          <a:graphicData uri="http://schemas.openxmlformats.org/drawingml/2006/table">
            <a:tbl>
              <a:tblPr firstRow="1" firstCol="1" bandRow="1">
                <a:tableStyleId>{5C22544A-7EE6-4342-B048-85BDC9FD1C3A}</a:tableStyleId>
              </a:tblPr>
              <a:tblGrid>
                <a:gridCol w="2429282"/>
                <a:gridCol w="2006766"/>
              </a:tblGrid>
              <a:tr h="381210">
                <a:tc>
                  <a:txBody>
                    <a:bodyPr/>
                    <a:lstStyle/>
                    <a:p>
                      <a:pPr algn="ctr">
                        <a:lnSpc>
                          <a:spcPct val="150000"/>
                        </a:lnSpc>
                        <a:spcAft>
                          <a:spcPts val="1000"/>
                        </a:spcAft>
                      </a:pPr>
                      <a:r>
                        <a:rPr lang="es-EC" sz="1400" dirty="0">
                          <a:effectLst/>
                        </a:rPr>
                        <a:t>Detalle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400" dirty="0">
                          <a:effectLst/>
                        </a:rPr>
                        <a:t>Descripción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2726">
                <a:tc>
                  <a:txBody>
                    <a:bodyPr/>
                    <a:lstStyle/>
                    <a:p>
                      <a:pPr>
                        <a:lnSpc>
                          <a:spcPct val="115000"/>
                        </a:lnSpc>
                        <a:spcAft>
                          <a:spcPts val="1000"/>
                        </a:spcAft>
                      </a:pPr>
                      <a:r>
                        <a:rPr lang="es-EC" sz="1400" dirty="0">
                          <a:effectLst/>
                        </a:rPr>
                        <a:t>Plataforma (Sistema Operativo)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Windows Server 2012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6818">
                <a:tc>
                  <a:txBody>
                    <a:bodyPr/>
                    <a:lstStyle/>
                    <a:p>
                      <a:pPr>
                        <a:lnSpc>
                          <a:spcPct val="115000"/>
                        </a:lnSpc>
                        <a:spcAft>
                          <a:spcPts val="1000"/>
                        </a:spcAft>
                      </a:pPr>
                      <a:r>
                        <a:rPr lang="es-EC" sz="1400" dirty="0">
                          <a:effectLst/>
                        </a:rPr>
                        <a:t>Aplicación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Microsoft Exchange 2013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425835718"/>
              </p:ext>
            </p:extLst>
          </p:nvPr>
        </p:nvGraphicFramePr>
        <p:xfrm>
          <a:off x="6667269" y="1926298"/>
          <a:ext cx="4488411" cy="3019044"/>
        </p:xfrm>
        <a:graphic>
          <a:graphicData uri="http://schemas.openxmlformats.org/drawingml/2006/table">
            <a:tbl>
              <a:tblPr firstRow="1" firstCol="1" bandRow="1">
                <a:tableStyleId>{5C22544A-7EE6-4342-B048-85BDC9FD1C3A}</a:tableStyleId>
              </a:tblPr>
              <a:tblGrid>
                <a:gridCol w="2457957"/>
                <a:gridCol w="2030454"/>
              </a:tblGrid>
              <a:tr h="273937">
                <a:tc>
                  <a:txBody>
                    <a:bodyPr/>
                    <a:lstStyle/>
                    <a:p>
                      <a:pPr algn="ctr">
                        <a:lnSpc>
                          <a:spcPct val="150000"/>
                        </a:lnSpc>
                        <a:spcAft>
                          <a:spcPts val="1000"/>
                        </a:spcAft>
                      </a:pPr>
                      <a:r>
                        <a:rPr lang="es-EC" sz="1400" dirty="0">
                          <a:effectLst/>
                        </a:rPr>
                        <a:t>Detalle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400" dirty="0">
                          <a:effectLst/>
                        </a:rPr>
                        <a:t>Descripción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0479">
                <a:tc>
                  <a:txBody>
                    <a:bodyPr/>
                    <a:lstStyle/>
                    <a:p>
                      <a:pPr>
                        <a:lnSpc>
                          <a:spcPct val="115000"/>
                        </a:lnSpc>
                        <a:spcAft>
                          <a:spcPts val="1000"/>
                        </a:spcAft>
                      </a:pPr>
                      <a:r>
                        <a:rPr lang="es-EC" sz="1400" dirty="0">
                          <a:effectLst/>
                        </a:rPr>
                        <a:t>Usuarios Totales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300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4676">
                <a:tc>
                  <a:txBody>
                    <a:bodyPr/>
                    <a:lstStyle/>
                    <a:p>
                      <a:pPr>
                        <a:lnSpc>
                          <a:spcPct val="115000"/>
                        </a:lnSpc>
                        <a:spcAft>
                          <a:spcPts val="1000"/>
                        </a:spcAft>
                      </a:pPr>
                      <a:r>
                        <a:rPr lang="es-EC" sz="1400" dirty="0">
                          <a:effectLst/>
                        </a:rPr>
                        <a:t>Tamaño de Buzón de Usuarios VIP (GB)</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4676">
                <a:tc>
                  <a:txBody>
                    <a:bodyPr/>
                    <a:lstStyle/>
                    <a:p>
                      <a:pPr>
                        <a:lnSpc>
                          <a:spcPct val="115000"/>
                        </a:lnSpc>
                        <a:spcAft>
                          <a:spcPts val="1000"/>
                        </a:spcAft>
                      </a:pPr>
                      <a:r>
                        <a:rPr lang="es-EC" sz="1400" dirty="0">
                          <a:effectLst/>
                        </a:rPr>
                        <a:t>Tamaño de Buzón de Usuarios NO VIP (GB)</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0479">
                <a:tc>
                  <a:txBody>
                    <a:bodyPr/>
                    <a:lstStyle/>
                    <a:p>
                      <a:pPr>
                        <a:lnSpc>
                          <a:spcPct val="115000"/>
                        </a:lnSpc>
                        <a:spcAft>
                          <a:spcPts val="1000"/>
                        </a:spcAft>
                      </a:pPr>
                      <a:r>
                        <a:rPr lang="es-EC" sz="1400" dirty="0">
                          <a:effectLst/>
                        </a:rPr>
                        <a:t>Cantidad de Usuarios VIP</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0479">
                <a:tc>
                  <a:txBody>
                    <a:bodyPr/>
                    <a:lstStyle/>
                    <a:p>
                      <a:pPr>
                        <a:lnSpc>
                          <a:spcPct val="115000"/>
                        </a:lnSpc>
                        <a:spcAft>
                          <a:spcPts val="1000"/>
                        </a:spcAft>
                      </a:pPr>
                      <a:r>
                        <a:rPr lang="es-EC" sz="1400" dirty="0">
                          <a:effectLst/>
                        </a:rPr>
                        <a:t>Cantidad de Usuarios NO VIP</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280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4676">
                <a:tc>
                  <a:txBody>
                    <a:bodyPr/>
                    <a:lstStyle/>
                    <a:p>
                      <a:pPr>
                        <a:lnSpc>
                          <a:spcPct val="115000"/>
                        </a:lnSpc>
                        <a:spcAft>
                          <a:spcPts val="1000"/>
                        </a:spcAft>
                      </a:pPr>
                      <a:r>
                        <a:rPr lang="es-EC" sz="1400" dirty="0">
                          <a:effectLst/>
                        </a:rPr>
                        <a:t>Crecimiento Anual de Usuarios VIP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4676">
                <a:tc>
                  <a:txBody>
                    <a:bodyPr/>
                    <a:lstStyle/>
                    <a:p>
                      <a:pPr>
                        <a:lnSpc>
                          <a:spcPct val="115000"/>
                        </a:lnSpc>
                        <a:spcAft>
                          <a:spcPts val="1000"/>
                        </a:spcAft>
                      </a:pPr>
                      <a:r>
                        <a:rPr lang="es-EC" sz="1400" dirty="0">
                          <a:effectLst/>
                        </a:rPr>
                        <a:t>Crecimiento Anual de Usuarios NO VIP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C" sz="14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4" name="Marcador de contenido 2"/>
          <p:cNvSpPr txBox="1">
            <a:spLocks/>
          </p:cNvSpPr>
          <p:nvPr/>
        </p:nvSpPr>
        <p:spPr>
          <a:xfrm>
            <a:off x="6659875" y="4861525"/>
            <a:ext cx="4645795" cy="3907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s-EC" dirty="0" smtClean="0"/>
              <a:t>Usuarios de Correo</a:t>
            </a:r>
          </a:p>
        </p:txBody>
      </p:sp>
    </p:spTree>
    <p:extLst>
      <p:ext uri="{BB962C8B-B14F-4D97-AF65-F5344CB8AC3E}">
        <p14:creationId xmlns:p14="http://schemas.microsoft.com/office/powerpoint/2010/main" val="3244294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Formulación de la Hipótesis</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Hipótesis a contrastar:</a:t>
            </a:r>
          </a:p>
          <a:p>
            <a:pPr marL="0" indent="0">
              <a:buNone/>
            </a:pPr>
            <a:r>
              <a:rPr lang="es-EC" dirty="0"/>
              <a:t>“HP es la tecnología de servidores, almacenamiento y respaldo del mercado que se adapta a las necesidades de la empresa Akros Soluciones Tecnológicas</a:t>
            </a:r>
            <a:r>
              <a:rPr lang="es-EC" dirty="0" smtClean="0"/>
              <a:t>”</a:t>
            </a:r>
          </a:p>
          <a:p>
            <a:pPr marL="0" indent="0">
              <a:buNone/>
            </a:pPr>
            <a:r>
              <a:rPr lang="es-EC" dirty="0" smtClean="0"/>
              <a:t>Definición Operacional de Variables:</a:t>
            </a:r>
          </a:p>
          <a:p>
            <a:pPr lvl="1">
              <a:buFont typeface="Wingdings" panose="05000000000000000000" pitchFamily="2" charset="2"/>
              <a:buChar char="§"/>
            </a:pPr>
            <a:r>
              <a:rPr lang="es-EC" dirty="0" smtClean="0"/>
              <a:t>Tecnología de Servidores.</a:t>
            </a:r>
          </a:p>
          <a:p>
            <a:pPr lvl="1">
              <a:buFont typeface="Wingdings" panose="05000000000000000000" pitchFamily="2" charset="2"/>
              <a:buChar char="§"/>
            </a:pPr>
            <a:r>
              <a:rPr lang="es-EC" dirty="0" smtClean="0"/>
              <a:t>Tecnología de Almacenamiento.</a:t>
            </a:r>
          </a:p>
          <a:p>
            <a:pPr lvl="1">
              <a:buFont typeface="Wingdings" panose="05000000000000000000" pitchFamily="2" charset="2"/>
              <a:buChar char="§"/>
            </a:pPr>
            <a:r>
              <a:rPr lang="es-EC" dirty="0" smtClean="0"/>
              <a:t>Tecnología de Respaldos.</a:t>
            </a:r>
          </a:p>
          <a:p>
            <a:pPr marL="0" indent="0">
              <a:buNone/>
            </a:pPr>
            <a:endParaRPr lang="es-EC" dirty="0" smtClean="0"/>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7" name="Marcador de contenido 2">
            <a:hlinkClick r:id="rId2" action="ppaction://hlinkfile"/>
          </p:cNvPr>
          <p:cNvSpPr txBox="1">
            <a:spLocks/>
          </p:cNvSpPr>
          <p:nvPr/>
        </p:nvSpPr>
        <p:spPr>
          <a:xfrm>
            <a:off x="8049127" y="5488225"/>
            <a:ext cx="3106553"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s-EC" sz="1600" dirty="0" smtClean="0">
                <a:solidFill>
                  <a:srgbClr val="004A92"/>
                </a:solidFill>
                <a:hlinkClick r:id="rId3" action="ppaction://hlinkfile"/>
              </a:rPr>
              <a:t>Definición Operacional de Variables</a:t>
            </a:r>
            <a:endParaRPr lang="es-EC" sz="1600" dirty="0" smtClean="0">
              <a:solidFill>
                <a:srgbClr val="004A92"/>
              </a:solidFill>
            </a:endParaRPr>
          </a:p>
        </p:txBody>
      </p:sp>
      <p:pic>
        <p:nvPicPr>
          <p:cNvPr id="8194" name="Picture 2" descr="http://definicion.mx/wp-content/uploads/2014/04/hipotesis-350x35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1930" y="1845734"/>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91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Selección de la Muestra</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Muestreo </a:t>
            </a:r>
            <a:r>
              <a:rPr lang="es-EC" dirty="0"/>
              <a:t>Aleatorio </a:t>
            </a:r>
            <a:r>
              <a:rPr lang="es-EC" dirty="0" smtClean="0"/>
              <a:t>Estratificado </a:t>
            </a:r>
            <a:r>
              <a:rPr lang="es-EC" dirty="0">
                <a:sym typeface="Wingdings" panose="05000000000000000000" pitchFamily="2" charset="2"/>
              </a:rPr>
              <a:t> </a:t>
            </a:r>
            <a:r>
              <a:rPr lang="es-EC" dirty="0" smtClean="0">
                <a:sym typeface="Wingdings" panose="05000000000000000000" pitchFamily="2" charset="2"/>
              </a:rPr>
              <a:t>Homogeneidad </a:t>
            </a:r>
            <a:r>
              <a:rPr lang="es-EC" dirty="0">
                <a:sym typeface="Wingdings" panose="05000000000000000000" pitchFamily="2" charset="2"/>
              </a:rPr>
              <a:t>en relación a la variable a estudio dentro de cada estrato y la máxima heterogeneidad entre los </a:t>
            </a:r>
            <a:r>
              <a:rPr lang="es-EC" dirty="0" smtClean="0">
                <a:sym typeface="Wingdings" panose="05000000000000000000" pitchFamily="2" charset="2"/>
              </a:rPr>
              <a:t>estratos.</a:t>
            </a:r>
          </a:p>
          <a:p>
            <a:pPr marL="0" indent="0">
              <a:buNone/>
            </a:pPr>
            <a:r>
              <a:rPr lang="es-EC" dirty="0" smtClean="0">
                <a:sym typeface="Wingdings" panose="05000000000000000000" pitchFamily="2" charset="2"/>
              </a:rPr>
              <a:t>Marcas Seleccionadas:</a:t>
            </a:r>
          </a:p>
          <a:p>
            <a:pPr lvl="1">
              <a:buFont typeface="Wingdings" panose="05000000000000000000" pitchFamily="2" charset="2"/>
              <a:buChar char="§"/>
            </a:pPr>
            <a:r>
              <a:rPr lang="es-EC" dirty="0" smtClean="0">
                <a:sym typeface="Wingdings" panose="05000000000000000000" pitchFamily="2" charset="2"/>
              </a:rPr>
              <a:t>Portafolio de las tres (3) tecnologías.</a:t>
            </a:r>
          </a:p>
          <a:p>
            <a:pPr lvl="1">
              <a:buFont typeface="Wingdings" panose="05000000000000000000" pitchFamily="2" charset="2"/>
              <a:buChar char="§"/>
            </a:pPr>
            <a:r>
              <a:rPr lang="es-EC" dirty="0" smtClean="0">
                <a:sym typeface="Wingdings" panose="05000000000000000000" pitchFamily="2" charset="2"/>
              </a:rPr>
              <a:t>Presencia local.</a:t>
            </a:r>
          </a:p>
          <a:p>
            <a:pPr lvl="1">
              <a:buFont typeface="Wingdings" panose="05000000000000000000" pitchFamily="2" charset="2"/>
              <a:buChar char="§"/>
            </a:pPr>
            <a:r>
              <a:rPr lang="es-EC" dirty="0" smtClean="0">
                <a:sym typeface="Wingdings" panose="05000000000000000000" pitchFamily="2" charset="2"/>
              </a:rPr>
              <a:t>HP.</a:t>
            </a:r>
          </a:p>
          <a:p>
            <a:pPr lvl="1">
              <a:buFont typeface="Wingdings" panose="05000000000000000000" pitchFamily="2" charset="2"/>
              <a:buChar char="§"/>
            </a:pPr>
            <a:r>
              <a:rPr lang="es-EC" dirty="0" smtClean="0">
                <a:sym typeface="Wingdings" panose="05000000000000000000" pitchFamily="2" charset="2"/>
              </a:rPr>
              <a:t>Dell.</a:t>
            </a:r>
          </a:p>
          <a:p>
            <a:pPr lvl="1">
              <a:buFont typeface="Wingdings" panose="05000000000000000000" pitchFamily="2" charset="2"/>
              <a:buChar char="§"/>
            </a:pPr>
            <a:r>
              <a:rPr lang="es-EC" dirty="0" smtClean="0">
                <a:sym typeface="Wingdings" panose="05000000000000000000" pitchFamily="2" charset="2"/>
              </a:rPr>
              <a:t>IBM.</a:t>
            </a:r>
            <a:endParaRPr lang="es-EC" dirty="0" smtClean="0"/>
          </a:p>
          <a:p>
            <a:pPr marL="0" indent="0">
              <a:buNone/>
            </a:pPr>
            <a:endParaRPr lang="es-EC" dirty="0" smtClean="0"/>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9218" name="Picture 2" descr="http://ideasfrescas.com.mx/wp-content/uploads/2013/08/invetigation.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1855" y="2276263"/>
            <a:ext cx="3933825"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99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sp>
        <p:nvSpPr>
          <p:cNvPr id="3" name="Marcador de contenido 2"/>
          <p:cNvSpPr>
            <a:spLocks noGrp="1"/>
          </p:cNvSpPr>
          <p:nvPr>
            <p:ph idx="1"/>
          </p:nvPr>
        </p:nvSpPr>
        <p:spPr/>
        <p:txBody>
          <a:bodyPr/>
          <a:lstStyle/>
          <a:p>
            <a:r>
              <a:rPr lang="es-EC" dirty="0" smtClean="0">
                <a:solidFill>
                  <a:schemeClr val="bg1">
                    <a:lumMod val="50000"/>
                  </a:schemeClr>
                </a:solidFill>
              </a:rPr>
              <a:t>Objetivos</a:t>
            </a:r>
          </a:p>
          <a:p>
            <a:r>
              <a:rPr lang="es-EC" dirty="0" smtClean="0">
                <a:solidFill>
                  <a:schemeClr val="bg1">
                    <a:lumMod val="50000"/>
                  </a:schemeClr>
                </a:solidFill>
              </a:rPr>
              <a:t>Alcance</a:t>
            </a:r>
          </a:p>
          <a:p>
            <a:r>
              <a:rPr lang="es-EC" dirty="0" smtClean="0">
                <a:solidFill>
                  <a:schemeClr val="bg1">
                    <a:lumMod val="50000"/>
                  </a:schemeClr>
                </a:solidFill>
              </a:rPr>
              <a:t>Introducción</a:t>
            </a:r>
          </a:p>
          <a:p>
            <a:r>
              <a:rPr lang="es-EC" dirty="0" smtClean="0">
                <a:solidFill>
                  <a:schemeClr val="bg1">
                    <a:lumMod val="50000"/>
                  </a:schemeClr>
                </a:solidFill>
              </a:rPr>
              <a:t>Marco Teórico</a:t>
            </a:r>
          </a:p>
          <a:p>
            <a:r>
              <a:rPr lang="es-EC" dirty="0" smtClean="0">
                <a:solidFill>
                  <a:schemeClr val="bg1">
                    <a:lumMod val="50000"/>
                  </a:schemeClr>
                </a:solidFill>
              </a:rPr>
              <a:t>Diseño de la Investigación</a:t>
            </a:r>
          </a:p>
          <a:p>
            <a:r>
              <a:rPr lang="es-EC" dirty="0" smtClean="0">
                <a:solidFill>
                  <a:schemeClr val="bg1">
                    <a:lumMod val="50000"/>
                  </a:schemeClr>
                </a:solidFill>
              </a:rPr>
              <a:t>Solución Propuesta</a:t>
            </a:r>
          </a:p>
          <a:p>
            <a:r>
              <a:rPr lang="es-EC" dirty="0" smtClean="0">
                <a:solidFill>
                  <a:schemeClr val="bg1">
                    <a:lumMod val="50000"/>
                  </a:schemeClr>
                </a:solidFill>
              </a:rPr>
              <a:t>Validación y Verificación de la Solución</a:t>
            </a:r>
          </a:p>
          <a:p>
            <a:r>
              <a:rPr lang="es-EC" dirty="0" smtClean="0">
                <a:solidFill>
                  <a:schemeClr val="bg1">
                    <a:lumMod val="50000"/>
                  </a:schemeClr>
                </a:solidFill>
              </a:rPr>
              <a:t>Conclusiones y Recomendaciones</a:t>
            </a:r>
            <a:endParaRPr lang="es-EC" dirty="0">
              <a:solidFill>
                <a:schemeClr val="bg1">
                  <a:lumMod val="50000"/>
                </a:schemeClr>
              </a:solidFill>
            </a:endParaRPr>
          </a:p>
        </p:txBody>
      </p:sp>
    </p:spTree>
    <p:extLst>
      <p:ext uri="{BB962C8B-B14F-4D97-AF65-F5344CB8AC3E}">
        <p14:creationId xmlns:p14="http://schemas.microsoft.com/office/powerpoint/2010/main" val="507141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Análisis de la Línea Base (1/2)</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Encuesta a veinte (20) administradores.</a:t>
            </a:r>
          </a:p>
          <a:p>
            <a:pPr marL="0" indent="0">
              <a:buNone/>
            </a:pPr>
            <a:r>
              <a:rPr lang="es-EC" dirty="0" smtClean="0"/>
              <a:t>Conocer como están las infraestructura a nivel nacional.</a:t>
            </a:r>
          </a:p>
          <a:p>
            <a:pPr marL="0" indent="0">
              <a:buNone/>
            </a:pPr>
            <a:endParaRPr lang="es-EC" dirty="0" smtClean="0"/>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Marcador de contenido 2">
            <a:hlinkClick r:id="rId2" action="ppaction://hlinkfile"/>
          </p:cNvPr>
          <p:cNvSpPr txBox="1">
            <a:spLocks/>
          </p:cNvSpPr>
          <p:nvPr/>
        </p:nvSpPr>
        <p:spPr>
          <a:xfrm>
            <a:off x="7928811" y="2263762"/>
            <a:ext cx="3106553"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s-EC" sz="1600" dirty="0" smtClean="0">
                <a:solidFill>
                  <a:srgbClr val="004A92"/>
                </a:solidFill>
                <a:hlinkClick r:id="rId3" action="ppaction://hlinkfile"/>
              </a:rPr>
              <a:t>Encuesta – Infraestructura IT</a:t>
            </a:r>
            <a:endParaRPr lang="es-EC" sz="1600" dirty="0" smtClean="0">
              <a:solidFill>
                <a:srgbClr val="004A92"/>
              </a:solidFill>
            </a:endParaRPr>
          </a:p>
        </p:txBody>
      </p:sp>
      <p:pic>
        <p:nvPicPr>
          <p:cNvPr id="10242"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3512275"/>
            <a:ext cx="3931920" cy="235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Gráfic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2853" y="3577043"/>
            <a:ext cx="3818823" cy="229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58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Análisis de la Línea Base (2/2)</a:t>
            </a:r>
            <a:endParaRPr lang="es-EC" dirty="0">
              <a:solidFill>
                <a:schemeClr val="tx2"/>
              </a:solidFill>
            </a:endParaRPr>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Marcador de contenido 2">
            <a:hlinkClick r:id="rId2" action="ppaction://hlinkfile"/>
          </p:cNvPr>
          <p:cNvSpPr txBox="1">
            <a:spLocks/>
          </p:cNvSpPr>
          <p:nvPr/>
        </p:nvSpPr>
        <p:spPr>
          <a:xfrm>
            <a:off x="8049127" y="5418984"/>
            <a:ext cx="3106553"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s-EC" sz="1600" dirty="0" smtClean="0">
                <a:solidFill>
                  <a:srgbClr val="004A92"/>
                </a:solidFill>
                <a:hlinkClick r:id="rId3" action="ppaction://hlinkfile"/>
              </a:rPr>
              <a:t>Más Resultados</a:t>
            </a:r>
            <a:endParaRPr lang="es-EC" sz="1600" dirty="0" smtClean="0">
              <a:solidFill>
                <a:srgbClr val="004A92"/>
              </a:solidFill>
            </a:endParaRPr>
          </a:p>
        </p:txBody>
      </p:sp>
      <p:pic>
        <p:nvPicPr>
          <p:cNvPr id="11266"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1" y="1983806"/>
            <a:ext cx="3522846" cy="211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Gráfic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751" y="1936239"/>
            <a:ext cx="3781929" cy="22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Gráfico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280" y="4124122"/>
            <a:ext cx="3522846" cy="211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124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Evaluación Cuantitativa</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Evaluación de las marcas seleccionadas a nivel de características de las tecnologías de procesamiento, almacenamiento y respaldos.</a:t>
            </a:r>
          </a:p>
          <a:p>
            <a:pPr marL="0" indent="0">
              <a:buNone/>
            </a:pPr>
            <a:r>
              <a:rPr lang="es-EC" dirty="0" smtClean="0"/>
              <a:t>Resultados:</a:t>
            </a:r>
          </a:p>
          <a:p>
            <a:pPr lvl="1">
              <a:buFont typeface="Wingdings" panose="05000000000000000000" pitchFamily="2" charset="2"/>
              <a:buChar char="§"/>
            </a:pPr>
            <a:r>
              <a:rPr lang="es-EC" dirty="0" smtClean="0"/>
              <a:t>Procesamiento </a:t>
            </a:r>
            <a:r>
              <a:rPr lang="es-EC" dirty="0" smtClean="0">
                <a:sym typeface="Wingdings" panose="05000000000000000000" pitchFamily="2" charset="2"/>
              </a:rPr>
              <a:t> HP.</a:t>
            </a:r>
          </a:p>
          <a:p>
            <a:pPr lvl="1">
              <a:buFont typeface="Wingdings" panose="05000000000000000000" pitchFamily="2" charset="2"/>
              <a:buChar char="§"/>
            </a:pPr>
            <a:r>
              <a:rPr lang="es-EC" dirty="0" smtClean="0">
                <a:sym typeface="Wingdings" panose="05000000000000000000" pitchFamily="2" charset="2"/>
              </a:rPr>
              <a:t>Almacenamiento  Dell.</a:t>
            </a:r>
          </a:p>
          <a:p>
            <a:pPr lvl="1">
              <a:buFont typeface="Wingdings" panose="05000000000000000000" pitchFamily="2" charset="2"/>
              <a:buChar char="§"/>
            </a:pPr>
            <a:r>
              <a:rPr lang="es-EC" dirty="0" smtClean="0">
                <a:sym typeface="Wingdings" panose="05000000000000000000" pitchFamily="2" charset="2"/>
              </a:rPr>
              <a:t>Respaldos  HP.</a:t>
            </a:r>
            <a:endParaRPr lang="es-EC" dirty="0" smtClean="0"/>
          </a:p>
          <a:p>
            <a:pPr marL="0" indent="0">
              <a:buNone/>
            </a:pPr>
            <a:endParaRPr lang="es-EC" dirty="0" smtClean="0"/>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7" name="Marcador de contenido 2">
            <a:hlinkClick r:id="rId2" action="ppaction://hlinkfile"/>
          </p:cNvPr>
          <p:cNvSpPr txBox="1">
            <a:spLocks/>
          </p:cNvSpPr>
          <p:nvPr/>
        </p:nvSpPr>
        <p:spPr>
          <a:xfrm>
            <a:off x="8049127" y="5488225"/>
            <a:ext cx="3106553"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s-EC" sz="1600" dirty="0" smtClean="0">
                <a:solidFill>
                  <a:srgbClr val="004A92"/>
                </a:solidFill>
                <a:hlinkClick r:id="rId3" action="ppaction://hlinkfile"/>
              </a:rPr>
              <a:t>Evaluación Cuantitativa</a:t>
            </a:r>
            <a:endParaRPr lang="es-EC" sz="1600" dirty="0" smtClean="0">
              <a:solidFill>
                <a:srgbClr val="004A92"/>
              </a:solidFill>
            </a:endParaRPr>
          </a:p>
        </p:txBody>
      </p:sp>
      <p:pic>
        <p:nvPicPr>
          <p:cNvPr id="12290" name="Picture 2" descr="http://1.bp.blogspot.com/-rfKtebbomXo/UsnLD6poILI/AAAAAAAABtI/myh1ouJPiBU/s1600/Medicion-de-resultados-1024x1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7718" y="1809552"/>
            <a:ext cx="3477962" cy="347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30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sp>
        <p:nvSpPr>
          <p:cNvPr id="3" name="Marcador de contenido 2"/>
          <p:cNvSpPr>
            <a:spLocks noGrp="1"/>
          </p:cNvSpPr>
          <p:nvPr>
            <p:ph idx="1"/>
          </p:nvPr>
        </p:nvSpPr>
        <p:spPr/>
        <p:txBody>
          <a:bodyPr/>
          <a:lstStyle/>
          <a:p>
            <a:r>
              <a:rPr lang="es-EC" dirty="0">
                <a:solidFill>
                  <a:schemeClr val="bg1">
                    <a:lumMod val="50000"/>
                  </a:schemeClr>
                </a:solidFill>
              </a:rPr>
              <a:t>Objetivos</a:t>
            </a:r>
          </a:p>
          <a:p>
            <a:r>
              <a:rPr lang="es-EC" dirty="0">
                <a:solidFill>
                  <a:schemeClr val="bg1">
                    <a:lumMod val="50000"/>
                  </a:schemeClr>
                </a:solidFill>
              </a:rPr>
              <a:t>Alcance</a:t>
            </a:r>
          </a:p>
          <a:p>
            <a:r>
              <a:rPr lang="es-EC" dirty="0">
                <a:solidFill>
                  <a:schemeClr val="bg1">
                    <a:lumMod val="50000"/>
                  </a:schemeClr>
                </a:solidFill>
              </a:rPr>
              <a:t>Introducción</a:t>
            </a:r>
          </a:p>
          <a:p>
            <a:r>
              <a:rPr lang="es-EC" dirty="0">
                <a:solidFill>
                  <a:schemeClr val="bg1">
                    <a:lumMod val="50000"/>
                  </a:schemeClr>
                </a:solidFill>
              </a:rPr>
              <a:t>Marco Teórico</a:t>
            </a:r>
          </a:p>
          <a:p>
            <a:r>
              <a:rPr lang="es-EC" dirty="0">
                <a:solidFill>
                  <a:schemeClr val="bg1">
                    <a:lumMod val="50000"/>
                  </a:schemeClr>
                </a:solidFill>
              </a:rPr>
              <a:t>Diseño de la Investigación</a:t>
            </a:r>
          </a:p>
          <a:p>
            <a:r>
              <a:rPr lang="es-EC" u="sng" dirty="0">
                <a:solidFill>
                  <a:schemeClr val="tx1"/>
                </a:solidFill>
              </a:rPr>
              <a:t>Solución </a:t>
            </a:r>
            <a:r>
              <a:rPr lang="es-EC" u="sng" dirty="0" smtClean="0">
                <a:solidFill>
                  <a:schemeClr val="tx1"/>
                </a:solidFill>
              </a:rPr>
              <a:t>Propuesta</a:t>
            </a:r>
          </a:p>
          <a:p>
            <a:r>
              <a:rPr lang="es-EC" dirty="0">
                <a:solidFill>
                  <a:schemeClr val="bg1">
                    <a:lumMod val="50000"/>
                  </a:schemeClr>
                </a:solidFill>
              </a:rPr>
              <a:t>Validación y Verificación de la Solución</a:t>
            </a:r>
          </a:p>
          <a:p>
            <a:r>
              <a:rPr lang="es-EC" dirty="0" smtClean="0">
                <a:solidFill>
                  <a:schemeClr val="bg1">
                    <a:lumMod val="50000"/>
                  </a:schemeClr>
                </a:solidFill>
              </a:rPr>
              <a:t>Conclusiones y Recomendaciones</a:t>
            </a:r>
            <a:endParaRPr lang="es-EC" dirty="0">
              <a:solidFill>
                <a:schemeClr val="bg1">
                  <a:lumMod val="50000"/>
                </a:schemeClr>
              </a:solidFill>
            </a:endParaRPr>
          </a:p>
        </p:txBody>
      </p:sp>
    </p:spTree>
    <p:extLst>
      <p:ext uri="{BB962C8B-B14F-4D97-AF65-F5344CB8AC3E}">
        <p14:creationId xmlns:p14="http://schemas.microsoft.com/office/powerpoint/2010/main" val="905267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Diseño de la Solución</a:t>
            </a:r>
            <a:endParaRPr lang="es-EC" dirty="0">
              <a:solidFill>
                <a:schemeClr val="tx2"/>
              </a:solidFill>
            </a:endParaRPr>
          </a:p>
        </p:txBody>
      </p:sp>
      <p:sp>
        <p:nvSpPr>
          <p:cNvPr id="3" name="Marcador de contenido 2"/>
          <p:cNvSpPr>
            <a:spLocks noGrp="1"/>
          </p:cNvSpPr>
          <p:nvPr>
            <p:ph idx="1"/>
          </p:nvPr>
        </p:nvSpPr>
        <p:spPr>
          <a:xfrm>
            <a:off x="1097281" y="1845734"/>
            <a:ext cx="5135078" cy="4023360"/>
          </a:xfrm>
        </p:spPr>
        <p:txBody>
          <a:bodyPr>
            <a:normAutofit/>
          </a:bodyPr>
          <a:lstStyle/>
          <a:p>
            <a:pPr marL="0" indent="0">
              <a:buNone/>
            </a:pPr>
            <a:r>
              <a:rPr lang="es-EC" dirty="0" smtClean="0"/>
              <a:t>Premisas de Diseño:</a:t>
            </a:r>
          </a:p>
          <a:p>
            <a:pPr lvl="1">
              <a:buFont typeface="Wingdings" panose="05000000000000000000" pitchFamily="2" charset="2"/>
              <a:buChar char="§"/>
            </a:pPr>
            <a:r>
              <a:rPr lang="es-EC" dirty="0" smtClean="0"/>
              <a:t>El </a:t>
            </a:r>
            <a:r>
              <a:rPr lang="es-EC" dirty="0"/>
              <a:t>crecimiento de la infraestructura debe ser del 50% en 5 </a:t>
            </a:r>
            <a:r>
              <a:rPr lang="es-EC" dirty="0" smtClean="0"/>
              <a:t>años.</a:t>
            </a:r>
            <a:endParaRPr lang="es-EC" dirty="0"/>
          </a:p>
          <a:p>
            <a:pPr lvl="1">
              <a:buFont typeface="Wingdings" panose="05000000000000000000" pitchFamily="2" charset="2"/>
              <a:buChar char="§"/>
            </a:pPr>
            <a:r>
              <a:rPr lang="es-EC" dirty="0" smtClean="0"/>
              <a:t>Para </a:t>
            </a:r>
            <a:r>
              <a:rPr lang="es-EC" dirty="0"/>
              <a:t>la infraestructura de respaldos, se necesita contar con una solución de respaldo a disco</a:t>
            </a:r>
            <a:r>
              <a:rPr lang="es-EC" dirty="0" smtClean="0"/>
              <a:t>.</a:t>
            </a:r>
          </a:p>
          <a:p>
            <a:pPr marL="0" indent="0">
              <a:buNone/>
            </a:pPr>
            <a:r>
              <a:rPr lang="es-EC" dirty="0" smtClean="0"/>
              <a:t>Servicios a Virtualizar:</a:t>
            </a:r>
          </a:p>
          <a:p>
            <a:pPr lvl="1">
              <a:buFont typeface="Wingdings" panose="05000000000000000000" pitchFamily="2" charset="2"/>
              <a:buChar char="§"/>
            </a:pPr>
            <a:r>
              <a:rPr lang="es-EC" dirty="0" smtClean="0"/>
              <a:t>Correo, Controlador </a:t>
            </a:r>
            <a:r>
              <a:rPr lang="es-EC" dirty="0"/>
              <a:t>de </a:t>
            </a:r>
            <a:r>
              <a:rPr lang="es-EC" dirty="0" smtClean="0"/>
              <a:t>Dominio, Impresión.</a:t>
            </a:r>
            <a:endParaRPr lang="es-EC" dirty="0"/>
          </a:p>
          <a:p>
            <a:pPr lvl="1">
              <a:buFont typeface="Wingdings" panose="05000000000000000000" pitchFamily="2" charset="2"/>
              <a:buChar char="§"/>
            </a:pPr>
            <a:r>
              <a:rPr lang="es-EC" dirty="0" smtClean="0"/>
              <a:t>Servidor </a:t>
            </a:r>
            <a:r>
              <a:rPr lang="es-EC" dirty="0"/>
              <a:t>de </a:t>
            </a:r>
            <a:r>
              <a:rPr lang="es-EC" dirty="0" smtClean="0"/>
              <a:t>Archivos, Antivirus, Gestión Documental.</a:t>
            </a:r>
            <a:endParaRPr lang="es-EC" dirty="0"/>
          </a:p>
          <a:p>
            <a:pPr lvl="1">
              <a:buFont typeface="Wingdings" panose="05000000000000000000" pitchFamily="2" charset="2"/>
              <a:buChar char="§"/>
            </a:pPr>
            <a:r>
              <a:rPr lang="es-EC" dirty="0" smtClean="0"/>
              <a:t>Inteligencia </a:t>
            </a:r>
            <a:r>
              <a:rPr lang="es-EC" dirty="0"/>
              <a:t>de Negocios (ERP</a:t>
            </a:r>
            <a:r>
              <a:rPr lang="es-EC" dirty="0" smtClean="0"/>
              <a:t>), Intranet, Base </a:t>
            </a:r>
            <a:r>
              <a:rPr lang="es-EC" dirty="0"/>
              <a:t>de Datos.</a:t>
            </a:r>
          </a:p>
          <a:p>
            <a:pPr marL="0" indent="0">
              <a:buNone/>
            </a:pPr>
            <a:r>
              <a:rPr lang="es-EC" dirty="0" smtClean="0"/>
              <a:t>Capacidad de Almacenamiento </a:t>
            </a:r>
            <a:r>
              <a:rPr lang="es-EC" dirty="0" smtClean="0">
                <a:sym typeface="Wingdings" panose="05000000000000000000" pitchFamily="2" charset="2"/>
              </a:rPr>
              <a:t> 6TB.</a:t>
            </a:r>
            <a:endParaRPr lang="es-EC" dirty="0" smtClean="0"/>
          </a:p>
          <a:p>
            <a:pPr marL="0" indent="0">
              <a:buNone/>
            </a:pPr>
            <a:endParaRPr lang="es-EC" dirty="0" smtClean="0"/>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944986061"/>
              </p:ext>
            </p:extLst>
          </p:nvPr>
        </p:nvGraphicFramePr>
        <p:xfrm>
          <a:off x="6400800" y="2247199"/>
          <a:ext cx="5046345" cy="3703320"/>
        </p:xfrm>
        <a:graphic>
          <a:graphicData uri="http://schemas.openxmlformats.org/drawingml/2006/table">
            <a:tbl>
              <a:tblPr firstRow="1" firstCol="1" bandRow="1">
                <a:tableStyleId>{5C22544A-7EE6-4342-B048-85BDC9FD1C3A}</a:tableStyleId>
              </a:tblPr>
              <a:tblGrid>
                <a:gridCol w="906145"/>
                <a:gridCol w="629920"/>
                <a:gridCol w="900430"/>
                <a:gridCol w="1076325"/>
                <a:gridCol w="723900"/>
                <a:gridCol w="809625"/>
              </a:tblGrid>
              <a:tr h="0">
                <a:tc>
                  <a:txBody>
                    <a:bodyPr/>
                    <a:lstStyle/>
                    <a:p>
                      <a:pPr algn="ctr">
                        <a:lnSpc>
                          <a:spcPct val="150000"/>
                        </a:lnSpc>
                        <a:spcAft>
                          <a:spcPts val="1000"/>
                        </a:spcAft>
                      </a:pPr>
                      <a:r>
                        <a:rPr lang="es-EC" sz="1200" dirty="0">
                          <a:effectLst/>
                        </a:rPr>
                        <a:t>Tipo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Cantidad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Espacio (GB)</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Crecimiento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Total (GB)</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Total (TB)</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50000"/>
                        </a:lnSpc>
                        <a:spcAft>
                          <a:spcPts val="1000"/>
                        </a:spcAft>
                      </a:pPr>
                      <a:r>
                        <a:rPr lang="es-EC" sz="1200" dirty="0">
                          <a:effectLst/>
                        </a:rPr>
                        <a:t>Correo (VIP)</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20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3000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3.0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50000"/>
                        </a:lnSpc>
                        <a:spcAft>
                          <a:spcPts val="1000"/>
                        </a:spcAft>
                      </a:pPr>
                      <a:r>
                        <a:rPr lang="es-EC" sz="1200" dirty="0">
                          <a:effectLst/>
                        </a:rPr>
                        <a:t>Correo (NO VIP)</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280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840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0.8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50000"/>
                        </a:lnSpc>
                        <a:spcAft>
                          <a:spcPts val="1000"/>
                        </a:spcAft>
                      </a:pPr>
                      <a:r>
                        <a:rPr lang="es-EC" sz="1200" dirty="0">
                          <a:effectLst/>
                        </a:rPr>
                        <a:t>Archivos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300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900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0.9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50000"/>
                        </a:lnSpc>
                        <a:spcAft>
                          <a:spcPts val="1000"/>
                        </a:spcAft>
                      </a:pPr>
                      <a:r>
                        <a:rPr lang="es-EC" sz="1200" dirty="0">
                          <a:effectLst/>
                        </a:rPr>
                        <a:t>Gestión Documental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300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900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0.9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50000"/>
                        </a:lnSpc>
                        <a:spcAft>
                          <a:spcPts val="1000"/>
                        </a:spcAft>
                      </a:pPr>
                      <a:r>
                        <a:rPr lang="es-EC" sz="1200" dirty="0">
                          <a:effectLst/>
                        </a:rPr>
                        <a:t>Base de Datos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250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375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200" dirty="0">
                          <a:effectLst/>
                        </a:rPr>
                        <a:t>0.4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nSpc>
                          <a:spcPct val="150000"/>
                        </a:lnSpc>
                        <a:spcAft>
                          <a:spcPts val="100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800" dirty="0">
                          <a:effectLst/>
                        </a:rPr>
                        <a:t>Total </a:t>
                      </a:r>
                      <a:r>
                        <a:rPr lang="es-EC" sz="1800" dirty="0">
                          <a:effectLst/>
                          <a:sym typeface="Wingdings" panose="05000000000000000000" pitchFamily="2" charset="2"/>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800" dirty="0">
                          <a:effectLst/>
                        </a:rPr>
                        <a:t>6015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1000"/>
                        </a:spcAft>
                      </a:pPr>
                      <a:r>
                        <a:rPr lang="es-EC" sz="1800" dirty="0">
                          <a:effectLst/>
                        </a:rPr>
                        <a:t>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03076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Infraestructura Propuesta (1/2)</a:t>
            </a:r>
            <a:endParaRPr lang="es-EC" dirty="0">
              <a:solidFill>
                <a:schemeClr val="tx2"/>
              </a:solidFill>
            </a:endParaRPr>
          </a:p>
        </p:txBody>
      </p:sp>
      <p:sp>
        <p:nvSpPr>
          <p:cNvPr id="3" name="Marcador de contenido 2"/>
          <p:cNvSpPr>
            <a:spLocks noGrp="1"/>
          </p:cNvSpPr>
          <p:nvPr>
            <p:ph idx="1"/>
          </p:nvPr>
        </p:nvSpPr>
        <p:spPr>
          <a:xfrm>
            <a:off x="1097281" y="1845734"/>
            <a:ext cx="5135078" cy="4023360"/>
          </a:xfrm>
        </p:spPr>
        <p:txBody>
          <a:bodyPr>
            <a:normAutofit fontScale="62500" lnSpcReduction="20000"/>
          </a:bodyPr>
          <a:lstStyle/>
          <a:p>
            <a:pPr marL="0" indent="0">
              <a:buNone/>
            </a:pPr>
            <a:r>
              <a:rPr lang="es-EC" dirty="0"/>
              <a:t>Chasis de Servidores Blades c7000:</a:t>
            </a:r>
          </a:p>
          <a:p>
            <a:pPr lvl="1">
              <a:buFont typeface="Wingdings" panose="05000000000000000000" pitchFamily="2" charset="2"/>
              <a:buChar char="§"/>
            </a:pPr>
            <a:r>
              <a:rPr lang="es-EC" dirty="0" smtClean="0"/>
              <a:t>2 </a:t>
            </a:r>
            <a:r>
              <a:rPr lang="es-EC" dirty="0"/>
              <a:t>módulos de administración (Onboard Administrator).</a:t>
            </a:r>
          </a:p>
          <a:p>
            <a:pPr lvl="1">
              <a:buFont typeface="Wingdings" panose="05000000000000000000" pitchFamily="2" charset="2"/>
              <a:buChar char="§"/>
            </a:pPr>
            <a:r>
              <a:rPr lang="es-EC" dirty="0" smtClean="0"/>
              <a:t>2 </a:t>
            </a:r>
            <a:r>
              <a:rPr lang="es-EC" dirty="0"/>
              <a:t>módulos de conectividad (Virtual Connect FlexFabric) con 4 puertos SFP+ de 10Gbps para conexión a la red LAN y 2 puertos SFP+ de 8Gbps para la SAN.</a:t>
            </a:r>
          </a:p>
          <a:p>
            <a:pPr lvl="1">
              <a:buFont typeface="Wingdings" panose="05000000000000000000" pitchFamily="2" charset="2"/>
              <a:buChar char="§"/>
            </a:pPr>
            <a:r>
              <a:rPr lang="es-EC" dirty="0" smtClean="0"/>
              <a:t>6 </a:t>
            </a:r>
            <a:r>
              <a:rPr lang="es-EC" dirty="0"/>
              <a:t>fuentes de poder y 10 ventiladores para soportar el chasis a su máxima capacidad de servidores blades.</a:t>
            </a:r>
          </a:p>
          <a:p>
            <a:pPr marL="0" indent="0">
              <a:buNone/>
            </a:pPr>
            <a:r>
              <a:rPr lang="es-EC" dirty="0"/>
              <a:t>3 Servidores Blades BL460c Gen8:</a:t>
            </a:r>
          </a:p>
          <a:p>
            <a:pPr lvl="1">
              <a:buFont typeface="Wingdings" panose="05000000000000000000" pitchFamily="2" charset="2"/>
              <a:buChar char="§"/>
            </a:pPr>
            <a:r>
              <a:rPr lang="es-EC" dirty="0" smtClean="0"/>
              <a:t>2 </a:t>
            </a:r>
            <a:r>
              <a:rPr lang="es-EC" dirty="0"/>
              <a:t>procesadores E5-2660v2 de 10-CORES a 2,2Ghz con 25MB de Chache.</a:t>
            </a:r>
          </a:p>
          <a:p>
            <a:pPr lvl="1">
              <a:buFont typeface="Wingdings" panose="05000000000000000000" pitchFamily="2" charset="2"/>
              <a:buChar char="§"/>
            </a:pPr>
            <a:r>
              <a:rPr lang="es-EC" dirty="0" smtClean="0"/>
              <a:t>128GB </a:t>
            </a:r>
            <a:r>
              <a:rPr lang="es-EC" dirty="0"/>
              <a:t>de memoria RAM con 8 dimms de 16GB.</a:t>
            </a:r>
          </a:p>
          <a:p>
            <a:pPr lvl="1">
              <a:buFont typeface="Wingdings" panose="05000000000000000000" pitchFamily="2" charset="2"/>
              <a:buChar char="§"/>
            </a:pPr>
            <a:r>
              <a:rPr lang="es-EC" dirty="0" smtClean="0"/>
              <a:t>2 </a:t>
            </a:r>
            <a:r>
              <a:rPr lang="es-EC" dirty="0"/>
              <a:t>discos de 300GB a 10K SAS 2.5”.</a:t>
            </a:r>
          </a:p>
          <a:p>
            <a:pPr lvl="1">
              <a:buFont typeface="Wingdings" panose="05000000000000000000" pitchFamily="2" charset="2"/>
              <a:buChar char="§"/>
            </a:pPr>
            <a:r>
              <a:rPr lang="es-EC" dirty="0" smtClean="0"/>
              <a:t>2 tarjetas de red convergentes (</a:t>
            </a:r>
            <a:r>
              <a:rPr lang="es-EC" dirty="0" err="1" smtClean="0"/>
              <a:t>FlexFabric</a:t>
            </a:r>
            <a:r>
              <a:rPr lang="es-EC" dirty="0" smtClean="0"/>
              <a:t>) que permita el tráfico LAN y SAN.</a:t>
            </a:r>
          </a:p>
          <a:p>
            <a:pPr marL="0" indent="0">
              <a:buNone/>
            </a:pPr>
            <a:r>
              <a:rPr lang="es-EC" dirty="0" smtClean="0"/>
              <a:t>1 </a:t>
            </a:r>
            <a:r>
              <a:rPr lang="es-EC" dirty="0"/>
              <a:t>Storage 3Par StoreServ 7400:</a:t>
            </a:r>
          </a:p>
          <a:p>
            <a:pPr lvl="1">
              <a:buFont typeface="Wingdings" panose="05000000000000000000" pitchFamily="2" charset="2"/>
              <a:buChar char="§"/>
            </a:pPr>
            <a:r>
              <a:rPr lang="es-EC" dirty="0" smtClean="0"/>
              <a:t>2 </a:t>
            </a:r>
            <a:r>
              <a:rPr lang="es-EC" dirty="0"/>
              <a:t>controladoras con 16 GB de memoria cache, 2 puertos SFP+ a 8Gbps, en total 32 GB y 4 puertos por par de controladoras.</a:t>
            </a:r>
          </a:p>
          <a:p>
            <a:pPr lvl="1">
              <a:buFont typeface="Wingdings" panose="05000000000000000000" pitchFamily="2" charset="2"/>
              <a:buChar char="§"/>
            </a:pPr>
            <a:r>
              <a:rPr lang="es-EC" dirty="0"/>
              <a:t>6</a:t>
            </a:r>
            <a:r>
              <a:rPr lang="es-EC" dirty="0" smtClean="0"/>
              <a:t>TB </a:t>
            </a:r>
            <a:r>
              <a:rPr lang="es-EC" dirty="0"/>
              <a:t>en discos SSD y SAS.</a:t>
            </a:r>
            <a:endParaRPr lang="es-EC" dirty="0"/>
          </a:p>
          <a:p>
            <a:pPr lvl="1">
              <a:buFont typeface="Wingdings" panose="05000000000000000000" pitchFamily="2" charset="2"/>
              <a:buChar char="§"/>
            </a:pPr>
            <a:r>
              <a:rPr lang="es-EC" dirty="0" smtClean="0"/>
              <a:t>Software </a:t>
            </a:r>
            <a:r>
              <a:rPr lang="es-EC" dirty="0"/>
              <a:t>que permita el balanceo entre los 2 niveles de discos (</a:t>
            </a:r>
            <a:r>
              <a:rPr lang="es-EC" dirty="0" err="1"/>
              <a:t>Multi-Tiering</a:t>
            </a:r>
            <a:r>
              <a:rPr lang="es-EC" dirty="0" smtClean="0"/>
              <a:t>).</a:t>
            </a:r>
          </a:p>
          <a:p>
            <a:pPr marL="0" indent="0">
              <a:buNone/>
            </a:pPr>
            <a:r>
              <a:rPr lang="es-EC" dirty="0" smtClean="0"/>
              <a:t>Software </a:t>
            </a:r>
            <a:r>
              <a:rPr lang="es-EC" dirty="0"/>
              <a:t>de Virtualización:</a:t>
            </a:r>
          </a:p>
          <a:p>
            <a:pPr lvl="1">
              <a:buFont typeface="Wingdings" panose="05000000000000000000" pitchFamily="2" charset="2"/>
              <a:buChar char="§"/>
            </a:pPr>
            <a:r>
              <a:rPr lang="es-EC" dirty="0" smtClean="0"/>
              <a:t>1 </a:t>
            </a:r>
            <a:r>
              <a:rPr lang="es-EC" dirty="0"/>
              <a:t>VMware vCenter Server Standrad.</a:t>
            </a:r>
          </a:p>
          <a:p>
            <a:pPr lvl="1">
              <a:buFont typeface="Wingdings" panose="05000000000000000000" pitchFamily="2" charset="2"/>
              <a:buChar char="§"/>
            </a:pPr>
            <a:r>
              <a:rPr lang="es-EC" dirty="0" smtClean="0"/>
              <a:t>6 </a:t>
            </a:r>
            <a:r>
              <a:rPr lang="es-EC" dirty="0"/>
              <a:t>licencias de VMware vSphere </a:t>
            </a:r>
            <a:r>
              <a:rPr lang="es-EC" dirty="0" smtClean="0"/>
              <a:t>Standard </a:t>
            </a:r>
            <a:r>
              <a:rPr lang="es-EC" dirty="0" err="1" smtClean="0"/>
              <a:t>with</a:t>
            </a:r>
            <a:r>
              <a:rPr lang="es-EC" dirty="0" smtClean="0"/>
              <a:t> </a:t>
            </a:r>
            <a:r>
              <a:rPr lang="es-EC" dirty="0"/>
              <a:t>Operation Manager.</a:t>
            </a:r>
          </a:p>
          <a:p>
            <a:pPr marL="0" indent="0">
              <a:buNone/>
            </a:pPr>
            <a:endParaRPr lang="es-EC" dirty="0" smtClean="0"/>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Rectangle 2"/>
          <p:cNvSpPr>
            <a:spLocks noChangeArrowheads="1"/>
          </p:cNvSpPr>
          <p:nvPr/>
        </p:nvSpPr>
        <p:spPr bwMode="auto">
          <a:xfrm>
            <a:off x="6628121" y="1846436"/>
            <a:ext cx="113856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7" name="Objeto 6"/>
          <p:cNvGraphicFramePr>
            <a:graphicFrameLocks noChangeAspect="1"/>
          </p:cNvGraphicFramePr>
          <p:nvPr>
            <p:extLst>
              <p:ext uri="{D42A27DB-BD31-4B8C-83A1-F6EECF244321}">
                <p14:modId xmlns:p14="http://schemas.microsoft.com/office/powerpoint/2010/main" val="3586910144"/>
              </p:ext>
            </p:extLst>
          </p:nvPr>
        </p:nvGraphicFramePr>
        <p:xfrm>
          <a:off x="6628121" y="2140642"/>
          <a:ext cx="4527559" cy="4153969"/>
        </p:xfrm>
        <a:graphic>
          <a:graphicData uri="http://schemas.openxmlformats.org/presentationml/2006/ole">
            <mc:AlternateContent xmlns:mc="http://schemas.openxmlformats.org/markup-compatibility/2006">
              <mc:Choice xmlns:v="urn:schemas-microsoft-com:vml" Requires="v">
                <p:oleObj spid="_x0000_s14345" name="Visio" r:id="rId3" imgW="6867378" imgH="6305550" progId="Visio.Drawing.15">
                  <p:embed/>
                </p:oleObj>
              </mc:Choice>
              <mc:Fallback>
                <p:oleObj name="Visio" r:id="rId3" imgW="6867378" imgH="630555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121" y="2140642"/>
                        <a:ext cx="4527559" cy="4153969"/>
                      </a:xfrm>
                      <a:prstGeom prst="rect">
                        <a:avLst/>
                      </a:prstGeom>
                      <a:noFill/>
                    </p:spPr>
                  </p:pic>
                </p:oleObj>
              </mc:Fallback>
            </mc:AlternateContent>
          </a:graphicData>
        </a:graphic>
      </p:graphicFrame>
    </p:spTree>
    <p:extLst>
      <p:ext uri="{BB962C8B-B14F-4D97-AF65-F5344CB8AC3E}">
        <p14:creationId xmlns:p14="http://schemas.microsoft.com/office/powerpoint/2010/main" val="2641106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Infraestructura Propuesta (2/2)</a:t>
            </a:r>
            <a:endParaRPr lang="es-EC" dirty="0">
              <a:solidFill>
                <a:schemeClr val="tx2"/>
              </a:solidFill>
            </a:endParaRPr>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Rectangle 2"/>
          <p:cNvSpPr>
            <a:spLocks noChangeArrowheads="1"/>
          </p:cNvSpPr>
          <p:nvPr/>
        </p:nvSpPr>
        <p:spPr bwMode="auto">
          <a:xfrm>
            <a:off x="6628121" y="1846436"/>
            <a:ext cx="113856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Rectangle 2"/>
          <p:cNvSpPr>
            <a:spLocks noChangeArrowheads="1"/>
          </p:cNvSpPr>
          <p:nvPr/>
        </p:nvSpPr>
        <p:spPr bwMode="auto">
          <a:xfrm>
            <a:off x="1097279" y="1997242"/>
            <a:ext cx="163121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graphicFrame>
        <p:nvGraphicFramePr>
          <p:cNvPr id="9" name="Objeto 8"/>
          <p:cNvGraphicFramePr>
            <a:graphicFrameLocks noChangeAspect="1"/>
          </p:cNvGraphicFramePr>
          <p:nvPr>
            <p:extLst>
              <p:ext uri="{D42A27DB-BD31-4B8C-83A1-F6EECF244321}">
                <p14:modId xmlns:p14="http://schemas.microsoft.com/office/powerpoint/2010/main" val="4263566103"/>
              </p:ext>
            </p:extLst>
          </p:nvPr>
        </p:nvGraphicFramePr>
        <p:xfrm>
          <a:off x="1896904" y="1846436"/>
          <a:ext cx="3185962" cy="4192726"/>
        </p:xfrm>
        <a:graphic>
          <a:graphicData uri="http://schemas.openxmlformats.org/presentationml/2006/ole">
            <mc:AlternateContent xmlns:mc="http://schemas.openxmlformats.org/markup-compatibility/2006">
              <mc:Choice xmlns:v="urn:schemas-microsoft-com:vml" Requires="v">
                <p:oleObj spid="_x0000_s15377" name="Visio" r:id="rId3" imgW="2057634" imgH="2705100" progId="Visio.Drawing.15">
                  <p:embed/>
                </p:oleObj>
              </mc:Choice>
              <mc:Fallback>
                <p:oleObj name="Visio" r:id="rId3" imgW="2057634" imgH="270510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904" y="1846436"/>
                        <a:ext cx="3185962" cy="4192726"/>
                      </a:xfrm>
                      <a:prstGeom prst="rect">
                        <a:avLst/>
                      </a:prstGeom>
                      <a:noFill/>
                    </p:spPr>
                  </p:pic>
                </p:oleObj>
              </mc:Fallback>
            </mc:AlternateContent>
          </a:graphicData>
        </a:graphic>
      </p:graphicFrame>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11" name="Objeto 10"/>
          <p:cNvGraphicFramePr>
            <a:graphicFrameLocks noChangeAspect="1"/>
          </p:cNvGraphicFramePr>
          <p:nvPr>
            <p:extLst>
              <p:ext uri="{D42A27DB-BD31-4B8C-83A1-F6EECF244321}">
                <p14:modId xmlns:p14="http://schemas.microsoft.com/office/powerpoint/2010/main" val="1800487178"/>
              </p:ext>
            </p:extLst>
          </p:nvPr>
        </p:nvGraphicFramePr>
        <p:xfrm>
          <a:off x="7134941" y="1955513"/>
          <a:ext cx="2647516" cy="3964817"/>
        </p:xfrm>
        <a:graphic>
          <a:graphicData uri="http://schemas.openxmlformats.org/presentationml/2006/ole">
            <mc:AlternateContent xmlns:mc="http://schemas.openxmlformats.org/markup-compatibility/2006">
              <mc:Choice xmlns:v="urn:schemas-microsoft-com:vml" Requires="v">
                <p:oleObj spid="_x0000_s15378" name="Visio" r:id="rId5" imgW="1752834" imgH="2619375" progId="Visio.Drawing.15">
                  <p:embed/>
                </p:oleObj>
              </mc:Choice>
              <mc:Fallback>
                <p:oleObj name="Visio" r:id="rId5" imgW="1752834" imgH="2619375"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4941" y="1955513"/>
                        <a:ext cx="2647516" cy="3964817"/>
                      </a:xfrm>
                      <a:prstGeom prst="rect">
                        <a:avLst/>
                      </a:prstGeom>
                      <a:noFill/>
                    </p:spPr>
                  </p:pic>
                </p:oleObj>
              </mc:Fallback>
            </mc:AlternateContent>
          </a:graphicData>
        </a:graphic>
      </p:graphicFrame>
    </p:spTree>
    <p:extLst>
      <p:ext uri="{BB962C8B-B14F-4D97-AF65-F5344CB8AC3E}">
        <p14:creationId xmlns:p14="http://schemas.microsoft.com/office/powerpoint/2010/main" val="1938617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Arquitectura de Virtualización</a:t>
            </a:r>
            <a:endParaRPr lang="es-EC" dirty="0">
              <a:solidFill>
                <a:schemeClr val="tx2"/>
              </a:solidFill>
            </a:endParaRPr>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Rectangle 2"/>
          <p:cNvSpPr>
            <a:spLocks noChangeArrowheads="1"/>
          </p:cNvSpPr>
          <p:nvPr/>
        </p:nvSpPr>
        <p:spPr bwMode="auto">
          <a:xfrm>
            <a:off x="6628121" y="1846436"/>
            <a:ext cx="113856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Rectangle 2"/>
          <p:cNvSpPr>
            <a:spLocks noChangeArrowheads="1"/>
          </p:cNvSpPr>
          <p:nvPr/>
        </p:nvSpPr>
        <p:spPr bwMode="auto">
          <a:xfrm>
            <a:off x="1097279" y="1997242"/>
            <a:ext cx="163121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 name="Rectangle 2"/>
          <p:cNvSpPr>
            <a:spLocks noChangeArrowheads="1"/>
          </p:cNvSpPr>
          <p:nvPr/>
        </p:nvSpPr>
        <p:spPr bwMode="auto">
          <a:xfrm>
            <a:off x="4242108" y="21480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 name="Objeto 4"/>
          <p:cNvGraphicFramePr>
            <a:graphicFrameLocks noChangeAspect="1"/>
          </p:cNvGraphicFramePr>
          <p:nvPr>
            <p:extLst>
              <p:ext uri="{D42A27DB-BD31-4B8C-83A1-F6EECF244321}">
                <p14:modId xmlns:p14="http://schemas.microsoft.com/office/powerpoint/2010/main" val="2997743323"/>
              </p:ext>
            </p:extLst>
          </p:nvPr>
        </p:nvGraphicFramePr>
        <p:xfrm>
          <a:off x="1238950" y="1997242"/>
          <a:ext cx="4772025" cy="3800475"/>
        </p:xfrm>
        <a:graphic>
          <a:graphicData uri="http://schemas.openxmlformats.org/presentationml/2006/ole">
            <mc:AlternateContent xmlns:mc="http://schemas.openxmlformats.org/markup-compatibility/2006">
              <mc:Choice xmlns:v="urn:schemas-microsoft-com:vml" Requires="v">
                <p:oleObj spid="_x0000_s16401" name="Visio" r:id="rId3" imgW="6686472" imgH="5334072" progId="Visio.Drawing.15">
                  <p:embed/>
                </p:oleObj>
              </mc:Choice>
              <mc:Fallback>
                <p:oleObj name="Visio" r:id="rId3" imgW="6686472" imgH="533407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950" y="1997242"/>
                        <a:ext cx="4772025" cy="380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12" name="Objeto 11"/>
          <p:cNvGraphicFramePr>
            <a:graphicFrameLocks noChangeAspect="1"/>
          </p:cNvGraphicFramePr>
          <p:nvPr>
            <p:extLst>
              <p:ext uri="{D42A27DB-BD31-4B8C-83A1-F6EECF244321}">
                <p14:modId xmlns:p14="http://schemas.microsoft.com/office/powerpoint/2010/main" val="708129482"/>
              </p:ext>
            </p:extLst>
          </p:nvPr>
        </p:nvGraphicFramePr>
        <p:xfrm>
          <a:off x="6628121" y="1846436"/>
          <a:ext cx="4379354" cy="4370380"/>
        </p:xfrm>
        <a:graphic>
          <a:graphicData uri="http://schemas.openxmlformats.org/presentationml/2006/ole">
            <mc:AlternateContent xmlns:mc="http://schemas.openxmlformats.org/markup-compatibility/2006">
              <mc:Choice xmlns:v="urn:schemas-microsoft-com:vml" Requires="v">
                <p:oleObj spid="_x0000_s16402" name="Visio" r:id="rId5" imgW="6734319" imgH="6724820" progId="Visio.Drawing.15">
                  <p:embed/>
                </p:oleObj>
              </mc:Choice>
              <mc:Fallback>
                <p:oleObj name="Visio" r:id="rId5" imgW="6734319" imgH="6724820"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8121" y="1846436"/>
                        <a:ext cx="4379354" cy="4370380"/>
                      </a:xfrm>
                      <a:prstGeom prst="rect">
                        <a:avLst/>
                      </a:prstGeom>
                      <a:noFill/>
                    </p:spPr>
                  </p:pic>
                </p:oleObj>
              </mc:Fallback>
            </mc:AlternateContent>
          </a:graphicData>
        </a:graphic>
      </p:graphicFrame>
    </p:spTree>
    <p:extLst>
      <p:ext uri="{BB962C8B-B14F-4D97-AF65-F5344CB8AC3E}">
        <p14:creationId xmlns:p14="http://schemas.microsoft.com/office/powerpoint/2010/main" val="4233101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Especificaciones Técnicas (TDR’s)</a:t>
            </a:r>
            <a:endParaRPr lang="es-EC" dirty="0">
              <a:solidFill>
                <a:schemeClr val="tx2"/>
              </a:solidFill>
            </a:endParaRPr>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Rectangle 2"/>
          <p:cNvSpPr>
            <a:spLocks noChangeArrowheads="1"/>
          </p:cNvSpPr>
          <p:nvPr/>
        </p:nvSpPr>
        <p:spPr bwMode="auto">
          <a:xfrm>
            <a:off x="6628121" y="1846436"/>
            <a:ext cx="113856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Rectangle 2"/>
          <p:cNvSpPr>
            <a:spLocks noChangeArrowheads="1"/>
          </p:cNvSpPr>
          <p:nvPr/>
        </p:nvSpPr>
        <p:spPr bwMode="auto">
          <a:xfrm>
            <a:off x="1097279" y="1997242"/>
            <a:ext cx="163121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 name="Rectangle 2"/>
          <p:cNvSpPr>
            <a:spLocks noChangeArrowheads="1"/>
          </p:cNvSpPr>
          <p:nvPr/>
        </p:nvSpPr>
        <p:spPr bwMode="auto">
          <a:xfrm>
            <a:off x="4242108" y="21480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Marcador de contenido 2"/>
          <p:cNvSpPr>
            <a:spLocks noGrp="1"/>
          </p:cNvSpPr>
          <p:nvPr>
            <p:ph idx="1"/>
          </p:nvPr>
        </p:nvSpPr>
        <p:spPr>
          <a:xfrm>
            <a:off x="1097281" y="1845734"/>
            <a:ext cx="5375708" cy="4023360"/>
          </a:xfrm>
        </p:spPr>
        <p:txBody>
          <a:bodyPr>
            <a:normAutofit/>
          </a:bodyPr>
          <a:lstStyle/>
          <a:p>
            <a:pPr marL="0" indent="0">
              <a:buNone/>
            </a:pPr>
            <a:r>
              <a:rPr lang="es-EC" dirty="0" smtClean="0"/>
              <a:t>Enfocados a funcionalidades.</a:t>
            </a:r>
          </a:p>
          <a:p>
            <a:pPr marL="0" indent="0">
              <a:buNone/>
            </a:pPr>
            <a:r>
              <a:rPr lang="es-EC" dirty="0" smtClean="0"/>
              <a:t>Características de servidores y almacenamiento.</a:t>
            </a:r>
          </a:p>
          <a:p>
            <a:pPr marL="0" indent="0">
              <a:buNone/>
            </a:pPr>
            <a:r>
              <a:rPr lang="es-EC" dirty="0" smtClean="0"/>
              <a:t>Incluye servicios de implementación y soporte.</a:t>
            </a:r>
          </a:p>
        </p:txBody>
      </p:sp>
      <p:pic>
        <p:nvPicPr>
          <p:cNvPr id="17410" name="Picture 2" descr="http://www.tuparacord.com/wp-content/uploads/2012/05/especificaciones-tecnicas-pagina-web-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180" y="202396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contenido 2">
            <a:hlinkClick r:id="rId3" action="ppaction://hlinkfile"/>
          </p:cNvPr>
          <p:cNvSpPr txBox="1">
            <a:spLocks/>
          </p:cNvSpPr>
          <p:nvPr/>
        </p:nvSpPr>
        <p:spPr>
          <a:xfrm>
            <a:off x="8049127" y="5488225"/>
            <a:ext cx="3106553"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s-EC" sz="1600" dirty="0" smtClean="0">
                <a:solidFill>
                  <a:srgbClr val="004A92"/>
                </a:solidFill>
                <a:hlinkClick r:id="rId4" action="ppaction://hlinkfile"/>
              </a:rPr>
              <a:t>Especificación Técnicas</a:t>
            </a:r>
            <a:endParaRPr lang="es-EC" sz="1600" dirty="0" smtClean="0">
              <a:solidFill>
                <a:srgbClr val="004A92"/>
              </a:solidFill>
            </a:endParaRPr>
          </a:p>
        </p:txBody>
      </p:sp>
    </p:spTree>
    <p:extLst>
      <p:ext uri="{BB962C8B-B14F-4D97-AF65-F5344CB8AC3E}">
        <p14:creationId xmlns:p14="http://schemas.microsoft.com/office/powerpoint/2010/main" val="1941105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sp>
        <p:nvSpPr>
          <p:cNvPr id="3" name="Marcador de contenido 2"/>
          <p:cNvSpPr>
            <a:spLocks noGrp="1"/>
          </p:cNvSpPr>
          <p:nvPr>
            <p:ph idx="1"/>
          </p:nvPr>
        </p:nvSpPr>
        <p:spPr/>
        <p:txBody>
          <a:bodyPr/>
          <a:lstStyle/>
          <a:p>
            <a:r>
              <a:rPr lang="es-EC" dirty="0">
                <a:solidFill>
                  <a:schemeClr val="bg1">
                    <a:lumMod val="50000"/>
                  </a:schemeClr>
                </a:solidFill>
              </a:rPr>
              <a:t>Objetivos</a:t>
            </a:r>
          </a:p>
          <a:p>
            <a:r>
              <a:rPr lang="es-EC" dirty="0">
                <a:solidFill>
                  <a:schemeClr val="bg1">
                    <a:lumMod val="50000"/>
                  </a:schemeClr>
                </a:solidFill>
              </a:rPr>
              <a:t>Alcance</a:t>
            </a:r>
          </a:p>
          <a:p>
            <a:r>
              <a:rPr lang="es-EC" dirty="0">
                <a:solidFill>
                  <a:schemeClr val="bg1">
                    <a:lumMod val="50000"/>
                  </a:schemeClr>
                </a:solidFill>
              </a:rPr>
              <a:t>Introducción</a:t>
            </a:r>
          </a:p>
          <a:p>
            <a:r>
              <a:rPr lang="es-EC" dirty="0">
                <a:solidFill>
                  <a:schemeClr val="bg1">
                    <a:lumMod val="50000"/>
                  </a:schemeClr>
                </a:solidFill>
              </a:rPr>
              <a:t>Marco Teórico</a:t>
            </a:r>
          </a:p>
          <a:p>
            <a:r>
              <a:rPr lang="es-EC" dirty="0">
                <a:solidFill>
                  <a:schemeClr val="bg1">
                    <a:lumMod val="50000"/>
                  </a:schemeClr>
                </a:solidFill>
              </a:rPr>
              <a:t>Diseño de la Investigación</a:t>
            </a:r>
          </a:p>
          <a:p>
            <a:r>
              <a:rPr lang="es-EC" dirty="0">
                <a:solidFill>
                  <a:schemeClr val="bg1">
                    <a:lumMod val="50000"/>
                  </a:schemeClr>
                </a:solidFill>
              </a:rPr>
              <a:t>Solución Propuesta</a:t>
            </a:r>
          </a:p>
          <a:p>
            <a:r>
              <a:rPr lang="es-EC" u="sng" dirty="0">
                <a:solidFill>
                  <a:schemeClr val="tx1"/>
                </a:solidFill>
              </a:rPr>
              <a:t>Validación y Verificación de la Solución</a:t>
            </a:r>
          </a:p>
          <a:p>
            <a:r>
              <a:rPr lang="es-EC" dirty="0" smtClean="0">
                <a:solidFill>
                  <a:schemeClr val="bg1">
                    <a:lumMod val="50000"/>
                  </a:schemeClr>
                </a:solidFill>
              </a:rPr>
              <a:t>Conclusiones y Recomendaciones</a:t>
            </a:r>
            <a:endParaRPr lang="es-EC" dirty="0">
              <a:solidFill>
                <a:schemeClr val="bg1">
                  <a:lumMod val="50000"/>
                </a:schemeClr>
              </a:solidFill>
            </a:endParaRPr>
          </a:p>
        </p:txBody>
      </p:sp>
    </p:spTree>
    <p:extLst>
      <p:ext uri="{BB962C8B-B14F-4D97-AF65-F5344CB8AC3E}">
        <p14:creationId xmlns:p14="http://schemas.microsoft.com/office/powerpoint/2010/main" val="146934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sp>
        <p:nvSpPr>
          <p:cNvPr id="3" name="Marcador de contenido 2"/>
          <p:cNvSpPr>
            <a:spLocks noGrp="1"/>
          </p:cNvSpPr>
          <p:nvPr>
            <p:ph idx="1"/>
          </p:nvPr>
        </p:nvSpPr>
        <p:spPr/>
        <p:txBody>
          <a:bodyPr/>
          <a:lstStyle/>
          <a:p>
            <a:r>
              <a:rPr lang="es-EC" u="sng" dirty="0" smtClean="0">
                <a:solidFill>
                  <a:schemeClr val="tx1"/>
                </a:solidFill>
              </a:rPr>
              <a:t>Objetivos</a:t>
            </a:r>
          </a:p>
          <a:p>
            <a:r>
              <a:rPr lang="es-EC" dirty="0" smtClean="0">
                <a:solidFill>
                  <a:schemeClr val="bg1">
                    <a:lumMod val="50000"/>
                  </a:schemeClr>
                </a:solidFill>
              </a:rPr>
              <a:t>Alcance</a:t>
            </a:r>
          </a:p>
          <a:p>
            <a:r>
              <a:rPr lang="es-EC" dirty="0" smtClean="0">
                <a:solidFill>
                  <a:schemeClr val="bg1">
                    <a:lumMod val="50000"/>
                  </a:schemeClr>
                </a:solidFill>
              </a:rPr>
              <a:t>Introducción</a:t>
            </a:r>
          </a:p>
          <a:p>
            <a:r>
              <a:rPr lang="es-EC" dirty="0" smtClean="0">
                <a:solidFill>
                  <a:schemeClr val="bg1">
                    <a:lumMod val="50000"/>
                  </a:schemeClr>
                </a:solidFill>
              </a:rPr>
              <a:t>Marco Teórico</a:t>
            </a:r>
          </a:p>
          <a:p>
            <a:r>
              <a:rPr lang="es-EC" dirty="0" smtClean="0">
                <a:solidFill>
                  <a:schemeClr val="bg1">
                    <a:lumMod val="50000"/>
                  </a:schemeClr>
                </a:solidFill>
              </a:rPr>
              <a:t>Diseño de la Investigación</a:t>
            </a:r>
          </a:p>
          <a:p>
            <a:r>
              <a:rPr lang="es-EC" dirty="0" smtClean="0">
                <a:solidFill>
                  <a:schemeClr val="bg1">
                    <a:lumMod val="50000"/>
                  </a:schemeClr>
                </a:solidFill>
              </a:rPr>
              <a:t>Solución Propuesta</a:t>
            </a:r>
          </a:p>
          <a:p>
            <a:r>
              <a:rPr lang="es-EC" dirty="0">
                <a:solidFill>
                  <a:schemeClr val="bg1">
                    <a:lumMod val="50000"/>
                  </a:schemeClr>
                </a:solidFill>
              </a:rPr>
              <a:t>Validación y Verificación de la Solución</a:t>
            </a:r>
          </a:p>
          <a:p>
            <a:r>
              <a:rPr lang="es-EC" dirty="0" smtClean="0">
                <a:solidFill>
                  <a:schemeClr val="bg1">
                    <a:lumMod val="50000"/>
                  </a:schemeClr>
                </a:solidFill>
              </a:rPr>
              <a:t>Conclusiones y Recomendaciones</a:t>
            </a:r>
            <a:endParaRPr lang="es-EC" dirty="0">
              <a:solidFill>
                <a:schemeClr val="bg1">
                  <a:lumMod val="50000"/>
                </a:schemeClr>
              </a:solidFill>
            </a:endParaRPr>
          </a:p>
        </p:txBody>
      </p:sp>
    </p:spTree>
    <p:extLst>
      <p:ext uri="{BB962C8B-B14F-4D97-AF65-F5344CB8AC3E}">
        <p14:creationId xmlns:p14="http://schemas.microsoft.com/office/powerpoint/2010/main" val="2874357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Tecnología de Servidores</a:t>
            </a:r>
            <a:endParaRPr lang="es-EC" dirty="0">
              <a:solidFill>
                <a:schemeClr val="tx2"/>
              </a:solidFill>
            </a:endParaRPr>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Rectangle 2"/>
          <p:cNvSpPr>
            <a:spLocks noChangeArrowheads="1"/>
          </p:cNvSpPr>
          <p:nvPr/>
        </p:nvSpPr>
        <p:spPr bwMode="auto">
          <a:xfrm>
            <a:off x="6628121" y="1846436"/>
            <a:ext cx="113856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Rectangle 2"/>
          <p:cNvSpPr>
            <a:spLocks noChangeArrowheads="1"/>
          </p:cNvSpPr>
          <p:nvPr/>
        </p:nvSpPr>
        <p:spPr bwMode="auto">
          <a:xfrm>
            <a:off x="1097279" y="1997242"/>
            <a:ext cx="163121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 name="Rectangle 2"/>
          <p:cNvSpPr>
            <a:spLocks noChangeArrowheads="1"/>
          </p:cNvSpPr>
          <p:nvPr/>
        </p:nvSpPr>
        <p:spPr bwMode="auto">
          <a:xfrm>
            <a:off x="4242108" y="21480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Marcador de contenido 2"/>
          <p:cNvSpPr>
            <a:spLocks noGrp="1"/>
          </p:cNvSpPr>
          <p:nvPr>
            <p:ph idx="1"/>
          </p:nvPr>
        </p:nvSpPr>
        <p:spPr>
          <a:xfrm>
            <a:off x="1097281" y="1845734"/>
            <a:ext cx="3342372" cy="4023360"/>
          </a:xfrm>
        </p:spPr>
        <p:txBody>
          <a:bodyPr>
            <a:normAutofit/>
          </a:bodyPr>
          <a:lstStyle/>
          <a:p>
            <a:pPr marL="0" indent="0">
              <a:buNone/>
            </a:pPr>
            <a:r>
              <a:rPr lang="en-US" dirty="0" smtClean="0"/>
              <a:t>Página de Compatilidad VMware:</a:t>
            </a:r>
          </a:p>
          <a:p>
            <a:pPr lvl="1">
              <a:buFont typeface="Wingdings" panose="05000000000000000000" pitchFamily="2" charset="2"/>
              <a:buChar char="§"/>
            </a:pPr>
            <a:r>
              <a:rPr lang="en-US" dirty="0" smtClean="0"/>
              <a:t>http</a:t>
            </a:r>
            <a:r>
              <a:rPr lang="en-US" dirty="0"/>
              <a:t>://www.vmware.com/resources/compatibility/search.php</a:t>
            </a:r>
            <a:endParaRPr lang="en-US" dirty="0" smtClean="0"/>
          </a:p>
          <a:p>
            <a:pPr lvl="1">
              <a:buFont typeface="Wingdings" panose="05000000000000000000" pitchFamily="2" charset="2"/>
              <a:buChar char="§"/>
            </a:pPr>
            <a:r>
              <a:rPr lang="en-US" dirty="0" smtClean="0"/>
              <a:t>Product </a:t>
            </a:r>
            <a:r>
              <a:rPr lang="en-US" dirty="0"/>
              <a:t>Release Version: </a:t>
            </a:r>
            <a:r>
              <a:rPr lang="en-US" dirty="0" smtClean="0"/>
              <a:t>All</a:t>
            </a:r>
          </a:p>
          <a:p>
            <a:pPr lvl="1">
              <a:buFont typeface="Wingdings" panose="05000000000000000000" pitchFamily="2" charset="2"/>
              <a:buChar char="§"/>
            </a:pPr>
            <a:r>
              <a:rPr lang="en-US" dirty="0" smtClean="0"/>
              <a:t>System </a:t>
            </a:r>
            <a:r>
              <a:rPr lang="en-US" dirty="0"/>
              <a:t>Type: </a:t>
            </a:r>
            <a:r>
              <a:rPr lang="en-US" dirty="0" smtClean="0"/>
              <a:t>Blade</a:t>
            </a:r>
          </a:p>
          <a:p>
            <a:pPr lvl="1">
              <a:buFont typeface="Wingdings" panose="05000000000000000000" pitchFamily="2" charset="2"/>
              <a:buChar char="§"/>
            </a:pPr>
            <a:r>
              <a:rPr lang="en-US" dirty="0" smtClean="0"/>
              <a:t>Partner </a:t>
            </a:r>
            <a:r>
              <a:rPr lang="en-US" dirty="0"/>
              <a:t>Name: HP.</a:t>
            </a:r>
            <a:endParaRPr lang="es-EC" dirty="0" smtClean="0"/>
          </a:p>
        </p:txBody>
      </p:sp>
      <p:pic>
        <p:nvPicPr>
          <p:cNvPr id="18434" name="Imagen 1"/>
          <p:cNvPicPr>
            <a:picLocks noChangeAspect="1" noChangeArrowheads="1"/>
          </p:cNvPicPr>
          <p:nvPr/>
        </p:nvPicPr>
        <p:blipFill>
          <a:blip r:embed="rId2">
            <a:extLst>
              <a:ext uri="{28A0092B-C50C-407E-A947-70E740481C1C}">
                <a14:useLocalDpi xmlns:a14="http://schemas.microsoft.com/office/drawing/2010/main" val="0"/>
              </a:ext>
            </a:extLst>
          </a:blip>
          <a:srcRect l="1776" t="8084" r="3165" b="3027"/>
          <a:stretch>
            <a:fillRect/>
          </a:stretch>
        </p:blipFill>
        <p:spPr bwMode="auto">
          <a:xfrm>
            <a:off x="4638472" y="2257125"/>
            <a:ext cx="6517208" cy="379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294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Tecnología de Almacenamiento</a:t>
            </a:r>
            <a:endParaRPr lang="es-EC" dirty="0">
              <a:solidFill>
                <a:schemeClr val="tx2"/>
              </a:solidFill>
            </a:endParaRPr>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Rectangle 2"/>
          <p:cNvSpPr>
            <a:spLocks noChangeArrowheads="1"/>
          </p:cNvSpPr>
          <p:nvPr/>
        </p:nvSpPr>
        <p:spPr bwMode="auto">
          <a:xfrm>
            <a:off x="6628121" y="1846436"/>
            <a:ext cx="113856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Rectangle 2"/>
          <p:cNvSpPr>
            <a:spLocks noChangeArrowheads="1"/>
          </p:cNvSpPr>
          <p:nvPr/>
        </p:nvSpPr>
        <p:spPr bwMode="auto">
          <a:xfrm>
            <a:off x="1097279" y="1997242"/>
            <a:ext cx="163121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 name="Rectangle 2"/>
          <p:cNvSpPr>
            <a:spLocks noChangeArrowheads="1"/>
          </p:cNvSpPr>
          <p:nvPr/>
        </p:nvSpPr>
        <p:spPr bwMode="auto">
          <a:xfrm>
            <a:off x="4242108" y="21480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Marcador de contenido 2"/>
          <p:cNvSpPr>
            <a:spLocks noGrp="1"/>
          </p:cNvSpPr>
          <p:nvPr>
            <p:ph idx="1"/>
          </p:nvPr>
        </p:nvSpPr>
        <p:spPr>
          <a:xfrm>
            <a:off x="1097281" y="1845734"/>
            <a:ext cx="3342372" cy="4023360"/>
          </a:xfrm>
        </p:spPr>
        <p:txBody>
          <a:bodyPr>
            <a:normAutofit/>
          </a:bodyPr>
          <a:lstStyle/>
          <a:p>
            <a:pPr marL="0" indent="0">
              <a:buNone/>
            </a:pPr>
            <a:r>
              <a:rPr lang="en-US" dirty="0" smtClean="0"/>
              <a:t>Página de Compatilidad VMware:</a:t>
            </a:r>
          </a:p>
          <a:p>
            <a:pPr lvl="1">
              <a:buFont typeface="Wingdings" panose="05000000000000000000" pitchFamily="2" charset="2"/>
              <a:buChar char="§"/>
            </a:pPr>
            <a:r>
              <a:rPr lang="en-US" dirty="0" smtClean="0"/>
              <a:t>http</a:t>
            </a:r>
            <a:r>
              <a:rPr lang="en-US" dirty="0"/>
              <a:t>://www.vmware.com/resources/compatibility/search.php</a:t>
            </a:r>
            <a:endParaRPr lang="en-US" dirty="0" smtClean="0"/>
          </a:p>
          <a:p>
            <a:pPr lvl="1">
              <a:buFont typeface="Wingdings" panose="05000000000000000000" pitchFamily="2" charset="2"/>
              <a:buChar char="§"/>
            </a:pPr>
            <a:r>
              <a:rPr lang="en-US" dirty="0"/>
              <a:t>Looking for: </a:t>
            </a:r>
            <a:r>
              <a:rPr lang="en-US" dirty="0" smtClean="0"/>
              <a:t>Storage/SAN</a:t>
            </a:r>
          </a:p>
          <a:p>
            <a:pPr lvl="1">
              <a:buFont typeface="Wingdings" panose="05000000000000000000" pitchFamily="2" charset="2"/>
              <a:buChar char="§"/>
            </a:pPr>
            <a:r>
              <a:rPr lang="en-US" dirty="0" smtClean="0"/>
              <a:t>Product </a:t>
            </a:r>
            <a:r>
              <a:rPr lang="en-US" dirty="0"/>
              <a:t>Release Version: </a:t>
            </a:r>
            <a:r>
              <a:rPr lang="en-US" dirty="0" smtClean="0"/>
              <a:t>All</a:t>
            </a:r>
          </a:p>
          <a:p>
            <a:pPr lvl="1">
              <a:buFont typeface="Wingdings" panose="05000000000000000000" pitchFamily="2" charset="2"/>
              <a:buChar char="§"/>
            </a:pPr>
            <a:r>
              <a:rPr lang="en-US" dirty="0" smtClean="0"/>
              <a:t>Array </a:t>
            </a:r>
            <a:r>
              <a:rPr lang="en-US" dirty="0"/>
              <a:t>Type: </a:t>
            </a:r>
            <a:r>
              <a:rPr lang="en-US" dirty="0" smtClean="0"/>
              <a:t>All</a:t>
            </a:r>
          </a:p>
          <a:p>
            <a:pPr lvl="1">
              <a:buFont typeface="Wingdings" panose="05000000000000000000" pitchFamily="2" charset="2"/>
              <a:buChar char="§"/>
            </a:pPr>
            <a:r>
              <a:rPr lang="en-US" dirty="0" smtClean="0"/>
              <a:t>Keyboard</a:t>
            </a:r>
            <a:r>
              <a:rPr lang="en-US" dirty="0"/>
              <a:t>: StoreServ</a:t>
            </a:r>
            <a:endParaRPr lang="es-EC" dirty="0" smtClean="0"/>
          </a:p>
        </p:txBody>
      </p:sp>
      <p:pic>
        <p:nvPicPr>
          <p:cNvPr id="19458" name="Imagen 1"/>
          <p:cNvPicPr>
            <a:picLocks noChangeAspect="1" noChangeArrowheads="1"/>
          </p:cNvPicPr>
          <p:nvPr/>
        </p:nvPicPr>
        <p:blipFill>
          <a:blip r:embed="rId2">
            <a:extLst>
              <a:ext uri="{28A0092B-C50C-407E-A947-70E740481C1C}">
                <a14:useLocalDpi xmlns:a14="http://schemas.microsoft.com/office/drawing/2010/main" val="0"/>
              </a:ext>
            </a:extLst>
          </a:blip>
          <a:srcRect l="1129" t="10486" r="5597" b="19955"/>
          <a:stretch>
            <a:fillRect/>
          </a:stretch>
        </p:blipFill>
        <p:spPr bwMode="auto">
          <a:xfrm>
            <a:off x="4439653" y="2353886"/>
            <a:ext cx="6992047" cy="325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33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Compatibilidad de Servicios</a:t>
            </a:r>
            <a:endParaRPr lang="es-EC" dirty="0">
              <a:solidFill>
                <a:schemeClr val="tx2"/>
              </a:solidFill>
            </a:endParaRPr>
          </a:p>
        </p:txBody>
      </p:sp>
      <p:sp>
        <p:nvSpPr>
          <p:cNvPr id="4" name="Rectangle 2"/>
          <p:cNvSpPr>
            <a:spLocks noChangeArrowheads="1"/>
          </p:cNvSpPr>
          <p:nvPr/>
        </p:nvSpPr>
        <p:spPr bwMode="auto">
          <a:xfrm>
            <a:off x="7373751" y="1320244"/>
            <a:ext cx="104744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6" name="Rectangle 2"/>
          <p:cNvSpPr>
            <a:spLocks noChangeArrowheads="1"/>
          </p:cNvSpPr>
          <p:nvPr/>
        </p:nvSpPr>
        <p:spPr bwMode="auto">
          <a:xfrm>
            <a:off x="6628121" y="1846436"/>
            <a:ext cx="113856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Rectangle 2"/>
          <p:cNvSpPr>
            <a:spLocks noChangeArrowheads="1"/>
          </p:cNvSpPr>
          <p:nvPr/>
        </p:nvSpPr>
        <p:spPr bwMode="auto">
          <a:xfrm>
            <a:off x="1097279" y="1997242"/>
            <a:ext cx="163121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 name="Rectangle 2"/>
          <p:cNvSpPr>
            <a:spLocks noChangeArrowheads="1"/>
          </p:cNvSpPr>
          <p:nvPr/>
        </p:nvSpPr>
        <p:spPr bwMode="auto">
          <a:xfrm>
            <a:off x="4204530" y="21678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1" name="Marcador de contenido 2"/>
          <p:cNvSpPr>
            <a:spLocks noGrp="1"/>
          </p:cNvSpPr>
          <p:nvPr>
            <p:ph idx="1"/>
          </p:nvPr>
        </p:nvSpPr>
        <p:spPr>
          <a:xfrm>
            <a:off x="1097281" y="1845734"/>
            <a:ext cx="4927738" cy="4023360"/>
          </a:xfrm>
        </p:spPr>
        <p:txBody>
          <a:bodyPr>
            <a:normAutofit fontScale="92500" lnSpcReduction="20000"/>
          </a:bodyPr>
          <a:lstStyle/>
          <a:p>
            <a:pPr marL="0" indent="0">
              <a:buNone/>
            </a:pPr>
            <a:r>
              <a:rPr lang="en-US" dirty="0" smtClean="0"/>
              <a:t>Servicios a Implementar:</a:t>
            </a:r>
          </a:p>
          <a:p>
            <a:pPr lvl="1">
              <a:buFont typeface="Wingdings" panose="05000000000000000000" pitchFamily="2" charset="2"/>
              <a:buChar char="§"/>
            </a:pPr>
            <a:r>
              <a:rPr lang="en-US" dirty="0" smtClean="0"/>
              <a:t>Correo</a:t>
            </a:r>
            <a:r>
              <a:rPr lang="en-US" dirty="0"/>
              <a:t>: Microsoft Exchange </a:t>
            </a:r>
            <a:r>
              <a:rPr lang="en-US" dirty="0" smtClean="0"/>
              <a:t>Server.</a:t>
            </a:r>
            <a:endParaRPr lang="en-US" dirty="0"/>
          </a:p>
          <a:p>
            <a:pPr lvl="1">
              <a:buFont typeface="Wingdings" panose="05000000000000000000" pitchFamily="2" charset="2"/>
              <a:buChar char="§"/>
            </a:pPr>
            <a:r>
              <a:rPr lang="en-US" dirty="0" smtClean="0"/>
              <a:t>Inteligencia </a:t>
            </a:r>
            <a:r>
              <a:rPr lang="en-US" dirty="0"/>
              <a:t>de Negocios (ERP): </a:t>
            </a:r>
            <a:r>
              <a:rPr lang="en-US" dirty="0" smtClean="0"/>
              <a:t>SAP.</a:t>
            </a:r>
            <a:endParaRPr lang="en-US" dirty="0"/>
          </a:p>
          <a:p>
            <a:pPr lvl="1">
              <a:buFont typeface="Wingdings" panose="05000000000000000000" pitchFamily="2" charset="2"/>
              <a:buChar char="§"/>
            </a:pPr>
            <a:r>
              <a:rPr lang="en-US" dirty="0" smtClean="0"/>
              <a:t>Intranet</a:t>
            </a:r>
            <a:r>
              <a:rPr lang="en-US" dirty="0"/>
              <a:t>: Microsoft Sharepoint </a:t>
            </a:r>
            <a:r>
              <a:rPr lang="en-US" dirty="0" smtClean="0"/>
              <a:t>Server.</a:t>
            </a:r>
            <a:endParaRPr lang="en-US" dirty="0"/>
          </a:p>
          <a:p>
            <a:pPr lvl="1">
              <a:buFont typeface="Wingdings" panose="05000000000000000000" pitchFamily="2" charset="2"/>
              <a:buChar char="§"/>
            </a:pPr>
            <a:r>
              <a:rPr lang="en-US" dirty="0" smtClean="0"/>
              <a:t>Base </a:t>
            </a:r>
            <a:r>
              <a:rPr lang="en-US" dirty="0"/>
              <a:t>de Datos: Oracle DataBase</a:t>
            </a:r>
            <a:r>
              <a:rPr lang="en-US" dirty="0" smtClean="0"/>
              <a:t>.</a:t>
            </a:r>
          </a:p>
          <a:p>
            <a:pPr marL="0" indent="0">
              <a:buNone/>
            </a:pPr>
            <a:r>
              <a:rPr lang="en-US" dirty="0" smtClean="0"/>
              <a:t>Documentos de Best Practices:</a:t>
            </a:r>
          </a:p>
          <a:p>
            <a:pPr lvl="1">
              <a:buFont typeface="Wingdings" panose="05000000000000000000" pitchFamily="2" charset="2"/>
              <a:buChar char="§"/>
            </a:pPr>
            <a:r>
              <a:rPr lang="en-US" dirty="0" smtClean="0"/>
              <a:t>Correo</a:t>
            </a:r>
            <a:r>
              <a:rPr lang="en-US" dirty="0"/>
              <a:t>: Exchange 2013 on VMware - Best </a:t>
            </a:r>
            <a:r>
              <a:rPr lang="en-US" dirty="0" smtClean="0"/>
              <a:t>Practices.</a:t>
            </a:r>
            <a:endParaRPr lang="en-US" dirty="0"/>
          </a:p>
          <a:p>
            <a:pPr lvl="1">
              <a:buFont typeface="Wingdings" panose="05000000000000000000" pitchFamily="2" charset="2"/>
              <a:buChar char="§"/>
            </a:pPr>
            <a:r>
              <a:rPr lang="en-US" dirty="0" smtClean="0"/>
              <a:t>Controlador </a:t>
            </a:r>
            <a:r>
              <a:rPr lang="en-US" dirty="0"/>
              <a:t>de Dominio: Active Directory and Domain Services on VMware - Best </a:t>
            </a:r>
            <a:r>
              <a:rPr lang="en-US" dirty="0" smtClean="0"/>
              <a:t>Practices.</a:t>
            </a:r>
            <a:endParaRPr lang="en-US" dirty="0"/>
          </a:p>
          <a:p>
            <a:pPr lvl="1">
              <a:buFont typeface="Wingdings" panose="05000000000000000000" pitchFamily="2" charset="2"/>
              <a:buChar char="§"/>
            </a:pPr>
            <a:r>
              <a:rPr lang="en-US" dirty="0" smtClean="0"/>
              <a:t>Inteligencia </a:t>
            </a:r>
            <a:r>
              <a:rPr lang="en-US" dirty="0"/>
              <a:t>de Negocios (ERP): SAP Solutions on VMware - Best </a:t>
            </a:r>
            <a:r>
              <a:rPr lang="en-US" dirty="0" smtClean="0"/>
              <a:t>Practices.</a:t>
            </a:r>
            <a:endParaRPr lang="en-US" dirty="0"/>
          </a:p>
          <a:p>
            <a:pPr lvl="1">
              <a:buFont typeface="Wingdings" panose="05000000000000000000" pitchFamily="2" charset="2"/>
              <a:buChar char="§"/>
            </a:pPr>
            <a:r>
              <a:rPr lang="en-US" dirty="0" smtClean="0"/>
              <a:t>Intranet</a:t>
            </a:r>
            <a:r>
              <a:rPr lang="en-US" dirty="0"/>
              <a:t>: SharePoint 2010 on VMware - Best </a:t>
            </a:r>
            <a:r>
              <a:rPr lang="en-US" dirty="0" smtClean="0"/>
              <a:t>Practices.</a:t>
            </a:r>
            <a:endParaRPr lang="en-US" dirty="0"/>
          </a:p>
          <a:p>
            <a:pPr lvl="1">
              <a:buFont typeface="Wingdings" panose="05000000000000000000" pitchFamily="2" charset="2"/>
              <a:buChar char="§"/>
            </a:pPr>
            <a:r>
              <a:rPr lang="en-US" dirty="0" smtClean="0"/>
              <a:t>Base </a:t>
            </a:r>
            <a:r>
              <a:rPr lang="en-US" dirty="0"/>
              <a:t>de Datos: Oracle Databases on VMware - Best Practices.</a:t>
            </a:r>
          </a:p>
          <a:p>
            <a:pPr marL="0" indent="0">
              <a:buNone/>
            </a:pPr>
            <a:endParaRPr lang="en-US" dirty="0" smtClean="0"/>
          </a:p>
        </p:txBody>
      </p:sp>
      <p:sp>
        <p:nvSpPr>
          <p:cNvPr id="12" name="Marcador de contenido 2">
            <a:hlinkClick r:id="rId2" action="ppaction://hlinkfile"/>
          </p:cNvPr>
          <p:cNvSpPr txBox="1">
            <a:spLocks/>
          </p:cNvSpPr>
          <p:nvPr/>
        </p:nvSpPr>
        <p:spPr>
          <a:xfrm>
            <a:off x="7089733" y="2167842"/>
            <a:ext cx="4065948"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600" dirty="0">
                <a:solidFill>
                  <a:srgbClr val="004A92"/>
                </a:solidFill>
                <a:hlinkClick r:id="rId3" action="ppaction://hlinkfile"/>
              </a:rPr>
              <a:t>Exchange 2013 on VMware - Best Practices</a:t>
            </a:r>
            <a:endParaRPr lang="es-EC" sz="1600" dirty="0" smtClean="0">
              <a:solidFill>
                <a:srgbClr val="004A92"/>
              </a:solidFill>
            </a:endParaRPr>
          </a:p>
        </p:txBody>
      </p:sp>
      <p:sp>
        <p:nvSpPr>
          <p:cNvPr id="13" name="Marcador de contenido 2">
            <a:hlinkClick r:id="rId2" action="ppaction://hlinkfile"/>
          </p:cNvPr>
          <p:cNvSpPr txBox="1">
            <a:spLocks/>
          </p:cNvSpPr>
          <p:nvPr/>
        </p:nvSpPr>
        <p:spPr>
          <a:xfrm>
            <a:off x="7373752" y="2698038"/>
            <a:ext cx="3781928" cy="61944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600" dirty="0">
                <a:solidFill>
                  <a:srgbClr val="004A92"/>
                </a:solidFill>
                <a:hlinkClick r:id="rId4" action="ppaction://hlinkfile"/>
              </a:rPr>
              <a:t>Active Directory and Domain Services on VMware - Best Practices</a:t>
            </a:r>
            <a:endParaRPr lang="es-EC" sz="1600" dirty="0" smtClean="0">
              <a:solidFill>
                <a:srgbClr val="004A92"/>
              </a:solidFill>
            </a:endParaRPr>
          </a:p>
        </p:txBody>
      </p:sp>
      <p:sp>
        <p:nvSpPr>
          <p:cNvPr id="14" name="Marcador de contenido 2">
            <a:hlinkClick r:id="rId2" action="ppaction://hlinkfile"/>
          </p:cNvPr>
          <p:cNvSpPr txBox="1">
            <a:spLocks/>
          </p:cNvSpPr>
          <p:nvPr/>
        </p:nvSpPr>
        <p:spPr>
          <a:xfrm>
            <a:off x="7373752" y="4271294"/>
            <a:ext cx="3635144" cy="6328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600" dirty="0">
                <a:solidFill>
                  <a:srgbClr val="004A92"/>
                </a:solidFill>
                <a:hlinkClick r:id="rId5" action="ppaction://hlinkfile"/>
              </a:rPr>
              <a:t>SharePoint 2010 on VMware - Best Practices</a:t>
            </a:r>
            <a:endParaRPr lang="es-EC" sz="1600" dirty="0" smtClean="0">
              <a:solidFill>
                <a:srgbClr val="004A92"/>
              </a:solidFill>
            </a:endParaRPr>
          </a:p>
        </p:txBody>
      </p:sp>
      <p:sp>
        <p:nvSpPr>
          <p:cNvPr id="15" name="Marcador de contenido 2">
            <a:hlinkClick r:id="rId2" action="ppaction://hlinkfile"/>
          </p:cNvPr>
          <p:cNvSpPr txBox="1">
            <a:spLocks/>
          </p:cNvSpPr>
          <p:nvPr/>
        </p:nvSpPr>
        <p:spPr>
          <a:xfrm>
            <a:off x="7279105" y="3536011"/>
            <a:ext cx="3729790"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600" dirty="0">
                <a:solidFill>
                  <a:srgbClr val="004A92"/>
                </a:solidFill>
                <a:hlinkClick r:id="rId6" action="ppaction://hlinkfile"/>
              </a:rPr>
              <a:t>SAP Solutions on VMware - Best Practices</a:t>
            </a:r>
            <a:endParaRPr lang="es-EC" sz="1600" dirty="0" smtClean="0">
              <a:solidFill>
                <a:srgbClr val="004A92"/>
              </a:solidFill>
            </a:endParaRPr>
          </a:p>
        </p:txBody>
      </p:sp>
      <p:sp>
        <p:nvSpPr>
          <p:cNvPr id="16" name="Marcador de contenido 2">
            <a:hlinkClick r:id="rId2" action="ppaction://hlinkfile"/>
          </p:cNvPr>
          <p:cNvSpPr txBox="1">
            <a:spLocks/>
          </p:cNvSpPr>
          <p:nvPr/>
        </p:nvSpPr>
        <p:spPr>
          <a:xfrm>
            <a:off x="7483642" y="5267374"/>
            <a:ext cx="3525253" cy="5906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s-EC" sz="1600" dirty="0">
                <a:solidFill>
                  <a:srgbClr val="004A92"/>
                </a:solidFill>
                <a:hlinkClick r:id="rId7" action="ppaction://hlinkfile"/>
              </a:rPr>
              <a:t>Oracle Databases on VMware - Best Practices</a:t>
            </a:r>
            <a:endParaRPr lang="es-EC" sz="1600" dirty="0" smtClean="0">
              <a:solidFill>
                <a:srgbClr val="004A92"/>
              </a:solidFill>
            </a:endParaRPr>
          </a:p>
        </p:txBody>
      </p:sp>
    </p:spTree>
    <p:extLst>
      <p:ext uri="{BB962C8B-B14F-4D97-AF65-F5344CB8AC3E}">
        <p14:creationId xmlns:p14="http://schemas.microsoft.com/office/powerpoint/2010/main" val="1559843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sp>
        <p:nvSpPr>
          <p:cNvPr id="3" name="Marcador de contenido 2"/>
          <p:cNvSpPr>
            <a:spLocks noGrp="1"/>
          </p:cNvSpPr>
          <p:nvPr>
            <p:ph idx="1"/>
          </p:nvPr>
        </p:nvSpPr>
        <p:spPr/>
        <p:txBody>
          <a:bodyPr/>
          <a:lstStyle/>
          <a:p>
            <a:r>
              <a:rPr lang="es-EC" dirty="0">
                <a:solidFill>
                  <a:schemeClr val="bg1">
                    <a:lumMod val="50000"/>
                  </a:schemeClr>
                </a:solidFill>
              </a:rPr>
              <a:t>Objetivos</a:t>
            </a:r>
          </a:p>
          <a:p>
            <a:r>
              <a:rPr lang="es-EC" dirty="0">
                <a:solidFill>
                  <a:schemeClr val="bg1">
                    <a:lumMod val="50000"/>
                  </a:schemeClr>
                </a:solidFill>
              </a:rPr>
              <a:t>Alcance</a:t>
            </a:r>
          </a:p>
          <a:p>
            <a:r>
              <a:rPr lang="es-EC" dirty="0">
                <a:solidFill>
                  <a:schemeClr val="bg1">
                    <a:lumMod val="50000"/>
                  </a:schemeClr>
                </a:solidFill>
              </a:rPr>
              <a:t>Introducción</a:t>
            </a:r>
          </a:p>
          <a:p>
            <a:r>
              <a:rPr lang="es-EC" dirty="0">
                <a:solidFill>
                  <a:schemeClr val="bg1">
                    <a:lumMod val="50000"/>
                  </a:schemeClr>
                </a:solidFill>
              </a:rPr>
              <a:t>Marco Teórico</a:t>
            </a:r>
          </a:p>
          <a:p>
            <a:r>
              <a:rPr lang="es-EC" dirty="0">
                <a:solidFill>
                  <a:schemeClr val="bg1">
                    <a:lumMod val="50000"/>
                  </a:schemeClr>
                </a:solidFill>
              </a:rPr>
              <a:t>Diseño de la Investigación</a:t>
            </a:r>
          </a:p>
          <a:p>
            <a:r>
              <a:rPr lang="es-EC" dirty="0">
                <a:solidFill>
                  <a:schemeClr val="bg1">
                    <a:lumMod val="50000"/>
                  </a:schemeClr>
                </a:solidFill>
              </a:rPr>
              <a:t>Solución Propuesta</a:t>
            </a:r>
          </a:p>
          <a:p>
            <a:r>
              <a:rPr lang="es-EC" dirty="0">
                <a:solidFill>
                  <a:schemeClr val="bg1">
                    <a:lumMod val="50000"/>
                  </a:schemeClr>
                </a:solidFill>
              </a:rPr>
              <a:t>Validación y Verificación de la Solución</a:t>
            </a:r>
          </a:p>
          <a:p>
            <a:r>
              <a:rPr lang="es-EC" u="sng" dirty="0">
                <a:solidFill>
                  <a:schemeClr val="tx1"/>
                </a:solidFill>
              </a:rPr>
              <a:t>Conclusiones y Recomendaciones</a:t>
            </a:r>
          </a:p>
        </p:txBody>
      </p:sp>
    </p:spTree>
    <p:extLst>
      <p:ext uri="{BB962C8B-B14F-4D97-AF65-F5344CB8AC3E}">
        <p14:creationId xmlns:p14="http://schemas.microsoft.com/office/powerpoint/2010/main" val="994005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Conclusiones</a:t>
            </a:r>
            <a:endParaRPr lang="es-EC" dirty="0">
              <a:solidFill>
                <a:schemeClr val="tx2"/>
              </a:solidFill>
            </a:endParaRPr>
          </a:p>
        </p:txBody>
      </p:sp>
      <p:sp>
        <p:nvSpPr>
          <p:cNvPr id="3" name="Marcador de contenido 2"/>
          <p:cNvSpPr>
            <a:spLocks noGrp="1"/>
          </p:cNvSpPr>
          <p:nvPr>
            <p:ph idx="1"/>
          </p:nvPr>
        </p:nvSpPr>
        <p:spPr/>
        <p:txBody>
          <a:bodyPr>
            <a:normAutofit fontScale="77500" lnSpcReduction="20000"/>
          </a:bodyPr>
          <a:lstStyle/>
          <a:p>
            <a:pPr algn="just"/>
            <a:r>
              <a:rPr lang="es-EC" dirty="0"/>
              <a:t>Se ha realizado el estudio comparativo de las tecnologías de procesamiento, almacenamiento y respaldos de las marcas consideradas líderes de la industria, este estudio puede ser utilizado por cualquier empresa, dado que el mismo se enfoca en funcionalidades y no en un marca en particular.</a:t>
            </a:r>
          </a:p>
          <a:p>
            <a:pPr algn="just"/>
            <a:r>
              <a:rPr lang="es-EC" dirty="0"/>
              <a:t>Como parte de la definición de las especificaciones, se realizó el levantamiento de información de las aplicaciones con las que actualmente cuenta y las que tienen planificado implementar, con esta información se pudo determinar la cantidad de servidores, espacio y esquema de respaldos para cada uno de los servicios y/o aplicaciones.</a:t>
            </a:r>
          </a:p>
          <a:p>
            <a:pPr algn="just"/>
            <a:r>
              <a:rPr lang="es-EC" dirty="0"/>
              <a:t>Se ha realizado una encuesta a los encargados de tecnología de varias empresas con el fin de determinar las características de las soluciones que actualmente poseen, esto </a:t>
            </a:r>
            <a:r>
              <a:rPr lang="es-EC" dirty="0" smtClean="0"/>
              <a:t>nos </a:t>
            </a:r>
            <a:r>
              <a:rPr lang="es-EC" dirty="0"/>
              <a:t>ha permitido visualizar la situación actual de algunas infraestructuras locales con el fin de elaborar una solución apegada al mercado local.</a:t>
            </a:r>
          </a:p>
          <a:p>
            <a:pPr algn="just"/>
            <a:r>
              <a:rPr lang="es-EC" dirty="0"/>
              <a:t>El objetivo de la presente tesis era realizar la elaboración de las especificaciones técnicas para la empresa Akros Soluciones Tecnológicas de la infraestructura tecnológica recomendada, mediante el análisis y comparación de las principales tecnologías de servidores, almacenamiento y respaldo del mercado. Acorde a las necesidades del CORE del negocio, este objetivo se pudo cumplir siendo beneficioso para la empresa debido a que actualmente cuenta con las especificaciones técnicas que mejor se acoplan a las necesidades CORE del negocio.</a:t>
            </a:r>
          </a:p>
          <a:p>
            <a:pPr algn="just"/>
            <a:r>
              <a:rPr lang="es-EC" dirty="0"/>
              <a:t>VMware vSphere es la infraestructura de virtualización que se va a implementar, la misma permite contar con funcionalidades de Alta Disponibilidad así como también optimizar el uso de la infraestructura física sin que esto afecta el desempeño de las aplicaciones</a:t>
            </a:r>
            <a:r>
              <a:rPr lang="es-EC" dirty="0" smtClean="0"/>
              <a:t>.</a:t>
            </a:r>
            <a:endParaRPr lang="es-EC" dirty="0"/>
          </a:p>
        </p:txBody>
      </p:sp>
    </p:spTree>
    <p:extLst>
      <p:ext uri="{BB962C8B-B14F-4D97-AF65-F5344CB8AC3E}">
        <p14:creationId xmlns:p14="http://schemas.microsoft.com/office/powerpoint/2010/main" val="2900981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Recomendaciones</a:t>
            </a:r>
            <a:endParaRPr lang="es-EC" dirty="0">
              <a:solidFill>
                <a:schemeClr val="tx2"/>
              </a:solidFill>
            </a:endParaRPr>
          </a:p>
        </p:txBody>
      </p:sp>
      <p:sp>
        <p:nvSpPr>
          <p:cNvPr id="3" name="Marcador de contenido 2"/>
          <p:cNvSpPr>
            <a:spLocks noGrp="1"/>
          </p:cNvSpPr>
          <p:nvPr>
            <p:ph idx="1"/>
          </p:nvPr>
        </p:nvSpPr>
        <p:spPr/>
        <p:txBody>
          <a:bodyPr>
            <a:normAutofit/>
          </a:bodyPr>
          <a:lstStyle/>
          <a:p>
            <a:pPr algn="just"/>
            <a:r>
              <a:rPr lang="es-EC" dirty="0"/>
              <a:t>Con el avance continúo de la tecnología, el cual involucra nuevas características y/o funcionalidades en las tecnologías de procesamiento, almacenamiento y respaldos, se recomienda mantener actualizadas las matrices de comparación con el fin de que las mismas estén al día con las nuevas ventajas que ofrecen los fabricantes líderes de la industria.</a:t>
            </a:r>
          </a:p>
          <a:p>
            <a:pPr algn="just"/>
            <a:r>
              <a:rPr lang="es-EC" dirty="0"/>
              <a:t>Debido al crecimiento de clientes que actualmente posee la empresa Akros Soluciones Tecnológicas, se sugiere que se realice un levantamiento de información de los nuevos servicios con el fin de contar con una planificación de recursos de forma anual.</a:t>
            </a:r>
          </a:p>
          <a:p>
            <a:pPr algn="just"/>
            <a:r>
              <a:rPr lang="es-EC" dirty="0"/>
              <a:t>Se aconseja mantener actualizada la infraestructura de virtualización VMware vSphere a las últimas versión con el fin de evitar inconvenientes en los servidores CORE del negocio.</a:t>
            </a:r>
          </a:p>
          <a:p>
            <a:pPr algn="just"/>
            <a:r>
              <a:rPr lang="es-EC" dirty="0"/>
              <a:t>Como mejora del presente proyecto, se recomienda que la empresa Akros Soluciones Tecnológicas, continúe con el estudio de infraestructuras de replicación y continuidad del negocio que permita contar con un site alterno o de contingencia.</a:t>
            </a:r>
          </a:p>
          <a:p>
            <a:pPr marL="0" indent="0">
              <a:buNone/>
            </a:pPr>
            <a:endParaRPr lang="es-EC" dirty="0"/>
          </a:p>
        </p:txBody>
      </p:sp>
    </p:spTree>
    <p:extLst>
      <p:ext uri="{BB962C8B-B14F-4D97-AF65-F5344CB8AC3E}">
        <p14:creationId xmlns:p14="http://schemas.microsoft.com/office/powerpoint/2010/main" val="5114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3546" y="1898120"/>
            <a:ext cx="6428571" cy="4024286"/>
          </a:xfrm>
          <a:prstGeom prst="rect">
            <a:avLst/>
          </a:prstGeom>
        </p:spPr>
      </p:pic>
      <p:pic>
        <p:nvPicPr>
          <p:cNvPr id="7" name="Imagen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7818" y="2150506"/>
            <a:ext cx="3095625" cy="3771900"/>
          </a:xfrm>
          <a:prstGeom prst="rect">
            <a:avLst/>
          </a:prstGeom>
        </p:spPr>
      </p:pic>
    </p:spTree>
    <p:extLst>
      <p:ext uri="{BB962C8B-B14F-4D97-AF65-F5344CB8AC3E}">
        <p14:creationId xmlns:p14="http://schemas.microsoft.com/office/powerpoint/2010/main" val="1622122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Objetivos</a:t>
            </a:r>
            <a:endParaRPr lang="es-EC" dirty="0">
              <a:solidFill>
                <a:schemeClr val="tx2"/>
              </a:solidFill>
            </a:endParaRPr>
          </a:p>
        </p:txBody>
      </p:sp>
      <p:sp>
        <p:nvSpPr>
          <p:cNvPr id="3" name="Marcador de contenido 2"/>
          <p:cNvSpPr>
            <a:spLocks noGrp="1"/>
          </p:cNvSpPr>
          <p:nvPr>
            <p:ph idx="1"/>
          </p:nvPr>
        </p:nvSpPr>
        <p:spPr/>
        <p:txBody>
          <a:bodyPr>
            <a:normAutofit/>
          </a:bodyPr>
          <a:lstStyle/>
          <a:p>
            <a:pPr algn="just"/>
            <a:r>
              <a:rPr lang="es-EC" dirty="0" smtClean="0"/>
              <a:t>Realizar </a:t>
            </a:r>
            <a:r>
              <a:rPr lang="es-EC" dirty="0"/>
              <a:t>la elaboración de las especificaciones técnicas para la empresa Akros Soluciones Tecnológicas de la infraestructura tecnológica recomendada, mediante el análisis y comparación de las principales tecnologías de servidores, almacenamiento y respaldo del mercado; acorde a las necesidades del CORE del </a:t>
            </a:r>
            <a:r>
              <a:rPr lang="es-EC" dirty="0" smtClean="0"/>
              <a:t>negocio.</a:t>
            </a:r>
            <a:endParaRPr lang="es-EC" dirty="0"/>
          </a:p>
          <a:p>
            <a:r>
              <a:rPr lang="es-EC" dirty="0" smtClean="0"/>
              <a:t>Específicos:</a:t>
            </a:r>
          </a:p>
          <a:p>
            <a:pPr lvl="1">
              <a:buFont typeface="Wingdings" panose="05000000000000000000" pitchFamily="2" charset="2"/>
              <a:buChar char="§"/>
            </a:pPr>
            <a:r>
              <a:rPr lang="es-EC" dirty="0" smtClean="0"/>
              <a:t>Realizar un estudio comparativo de las tecnologías de procesamiento, almacenamiento y respaldos de los fabricantes: HP, DELL e IBM , NetApp   y EMC .</a:t>
            </a:r>
          </a:p>
          <a:p>
            <a:pPr lvl="1">
              <a:buFont typeface="Wingdings" panose="05000000000000000000" pitchFamily="2" charset="2"/>
              <a:buChar char="§"/>
            </a:pPr>
            <a:r>
              <a:rPr lang="es-EC" dirty="0" smtClean="0"/>
              <a:t>Realizar el levantamiento de información de las aplicaciones que se necesitan implementar y el crecimiento de las mismas de la empresa Akros Soluciones Tecnológicas.</a:t>
            </a:r>
          </a:p>
          <a:p>
            <a:pPr lvl="1">
              <a:buFont typeface="Wingdings" panose="05000000000000000000" pitchFamily="2" charset="2"/>
              <a:buChar char="§"/>
            </a:pPr>
            <a:r>
              <a:rPr lang="es-EC" dirty="0" smtClean="0"/>
              <a:t>Definir los requerimientos necesarios para los servicios con los que actualmente cuenta y el crecimiento acorde a las nuevas líneas de negocio que va a implementar la empresa en un futuro.</a:t>
            </a:r>
          </a:p>
          <a:p>
            <a:pPr lvl="1">
              <a:buFont typeface="Wingdings" panose="05000000000000000000" pitchFamily="2" charset="2"/>
              <a:buChar char="§"/>
            </a:pPr>
            <a:r>
              <a:rPr lang="es-EC" dirty="0" smtClean="0"/>
              <a:t>Determinar la cantidad de servidores, espacio y esquema de respaldos con tiempos de retención necesarios para cada uno de los servicios detallados anteriormente.</a:t>
            </a:r>
          </a:p>
          <a:p>
            <a:endParaRPr lang="es-EC" dirty="0"/>
          </a:p>
        </p:txBody>
      </p:sp>
    </p:spTree>
    <p:extLst>
      <p:ext uri="{BB962C8B-B14F-4D97-AF65-F5344CB8AC3E}">
        <p14:creationId xmlns:p14="http://schemas.microsoft.com/office/powerpoint/2010/main" val="129382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sp>
        <p:nvSpPr>
          <p:cNvPr id="3" name="Marcador de contenido 2"/>
          <p:cNvSpPr>
            <a:spLocks noGrp="1"/>
          </p:cNvSpPr>
          <p:nvPr>
            <p:ph idx="1"/>
          </p:nvPr>
        </p:nvSpPr>
        <p:spPr/>
        <p:txBody>
          <a:bodyPr/>
          <a:lstStyle/>
          <a:p>
            <a:r>
              <a:rPr lang="es-EC" dirty="0">
                <a:solidFill>
                  <a:schemeClr val="bg1">
                    <a:lumMod val="50000"/>
                  </a:schemeClr>
                </a:solidFill>
              </a:rPr>
              <a:t>Objetivos</a:t>
            </a:r>
          </a:p>
          <a:p>
            <a:r>
              <a:rPr lang="es-EC" u="sng" dirty="0">
                <a:solidFill>
                  <a:schemeClr val="tx1"/>
                </a:solidFill>
              </a:rPr>
              <a:t>Alcance</a:t>
            </a:r>
          </a:p>
          <a:p>
            <a:r>
              <a:rPr lang="es-EC" dirty="0" smtClean="0">
                <a:solidFill>
                  <a:schemeClr val="bg1">
                    <a:lumMod val="50000"/>
                  </a:schemeClr>
                </a:solidFill>
              </a:rPr>
              <a:t>Introducción</a:t>
            </a:r>
          </a:p>
          <a:p>
            <a:r>
              <a:rPr lang="es-EC" dirty="0" smtClean="0">
                <a:solidFill>
                  <a:schemeClr val="bg1">
                    <a:lumMod val="50000"/>
                  </a:schemeClr>
                </a:solidFill>
              </a:rPr>
              <a:t>Marco Teórico</a:t>
            </a:r>
          </a:p>
          <a:p>
            <a:r>
              <a:rPr lang="es-EC" dirty="0" smtClean="0">
                <a:solidFill>
                  <a:schemeClr val="bg1">
                    <a:lumMod val="50000"/>
                  </a:schemeClr>
                </a:solidFill>
              </a:rPr>
              <a:t>Diseño de la Investigación</a:t>
            </a:r>
          </a:p>
          <a:p>
            <a:r>
              <a:rPr lang="es-EC" dirty="0" smtClean="0">
                <a:solidFill>
                  <a:schemeClr val="bg1">
                    <a:lumMod val="50000"/>
                  </a:schemeClr>
                </a:solidFill>
              </a:rPr>
              <a:t>Solución Propuesta</a:t>
            </a:r>
          </a:p>
          <a:p>
            <a:r>
              <a:rPr lang="es-EC" dirty="0">
                <a:solidFill>
                  <a:schemeClr val="bg1">
                    <a:lumMod val="50000"/>
                  </a:schemeClr>
                </a:solidFill>
              </a:rPr>
              <a:t>Validación y Verificación de la Solución</a:t>
            </a:r>
          </a:p>
          <a:p>
            <a:r>
              <a:rPr lang="es-EC" dirty="0" smtClean="0">
                <a:solidFill>
                  <a:schemeClr val="bg1">
                    <a:lumMod val="50000"/>
                  </a:schemeClr>
                </a:solidFill>
              </a:rPr>
              <a:t>Conclusiones y Recomendaciones</a:t>
            </a:r>
            <a:endParaRPr lang="es-EC" dirty="0">
              <a:solidFill>
                <a:schemeClr val="bg1">
                  <a:lumMod val="50000"/>
                </a:schemeClr>
              </a:solidFill>
            </a:endParaRPr>
          </a:p>
        </p:txBody>
      </p:sp>
    </p:spTree>
    <p:extLst>
      <p:ext uri="{BB962C8B-B14F-4D97-AF65-F5344CB8AC3E}">
        <p14:creationId xmlns:p14="http://schemas.microsoft.com/office/powerpoint/2010/main" val="3036479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Alcance</a:t>
            </a:r>
            <a:endParaRPr lang="es-EC" dirty="0">
              <a:solidFill>
                <a:schemeClr val="tx2"/>
              </a:solidFill>
            </a:endParaRPr>
          </a:p>
        </p:txBody>
      </p:sp>
      <p:pic>
        <p:nvPicPr>
          <p:cNvPr id="5" name="Imagen 4"/>
          <p:cNvPicPr>
            <a:picLocks noChangeAspect="1"/>
          </p:cNvPicPr>
          <p:nvPr/>
        </p:nvPicPr>
        <p:blipFill>
          <a:blip r:embed="rId2"/>
          <a:stretch>
            <a:fillRect/>
          </a:stretch>
        </p:blipFill>
        <p:spPr>
          <a:xfrm>
            <a:off x="2704699" y="2037763"/>
            <a:ext cx="6843562" cy="4214000"/>
          </a:xfrm>
          <a:prstGeom prst="rect">
            <a:avLst/>
          </a:prstGeom>
        </p:spPr>
      </p:pic>
    </p:spTree>
    <p:extLst>
      <p:ext uri="{BB962C8B-B14F-4D97-AF65-F5344CB8AC3E}">
        <p14:creationId xmlns:p14="http://schemas.microsoft.com/office/powerpoint/2010/main" val="2782182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sp>
        <p:nvSpPr>
          <p:cNvPr id="3" name="Marcador de contenido 2"/>
          <p:cNvSpPr>
            <a:spLocks noGrp="1"/>
          </p:cNvSpPr>
          <p:nvPr>
            <p:ph idx="1"/>
          </p:nvPr>
        </p:nvSpPr>
        <p:spPr/>
        <p:txBody>
          <a:bodyPr/>
          <a:lstStyle/>
          <a:p>
            <a:r>
              <a:rPr lang="es-EC" dirty="0">
                <a:solidFill>
                  <a:schemeClr val="bg1">
                    <a:lumMod val="50000"/>
                  </a:schemeClr>
                </a:solidFill>
              </a:rPr>
              <a:t>Objetivos</a:t>
            </a:r>
          </a:p>
          <a:p>
            <a:r>
              <a:rPr lang="es-EC" dirty="0">
                <a:solidFill>
                  <a:schemeClr val="bg1">
                    <a:lumMod val="50000"/>
                  </a:schemeClr>
                </a:solidFill>
              </a:rPr>
              <a:t>Alcance</a:t>
            </a:r>
          </a:p>
          <a:p>
            <a:r>
              <a:rPr lang="es-EC" u="sng" dirty="0">
                <a:solidFill>
                  <a:schemeClr val="tx1"/>
                </a:solidFill>
              </a:rPr>
              <a:t>Introducción</a:t>
            </a:r>
          </a:p>
          <a:p>
            <a:r>
              <a:rPr lang="es-EC" dirty="0" smtClean="0">
                <a:solidFill>
                  <a:schemeClr val="bg1">
                    <a:lumMod val="50000"/>
                  </a:schemeClr>
                </a:solidFill>
              </a:rPr>
              <a:t>Marco Teórico</a:t>
            </a:r>
          </a:p>
          <a:p>
            <a:r>
              <a:rPr lang="es-EC" dirty="0" smtClean="0">
                <a:solidFill>
                  <a:schemeClr val="bg1">
                    <a:lumMod val="50000"/>
                  </a:schemeClr>
                </a:solidFill>
              </a:rPr>
              <a:t>Diseño de la Investigación</a:t>
            </a:r>
          </a:p>
          <a:p>
            <a:r>
              <a:rPr lang="es-EC" dirty="0" smtClean="0">
                <a:solidFill>
                  <a:schemeClr val="bg1">
                    <a:lumMod val="50000"/>
                  </a:schemeClr>
                </a:solidFill>
              </a:rPr>
              <a:t>Solución Propuesta</a:t>
            </a:r>
          </a:p>
          <a:p>
            <a:r>
              <a:rPr lang="es-EC" dirty="0">
                <a:solidFill>
                  <a:schemeClr val="bg1">
                    <a:lumMod val="50000"/>
                  </a:schemeClr>
                </a:solidFill>
              </a:rPr>
              <a:t>Validación y Verificación de la Solución</a:t>
            </a:r>
          </a:p>
          <a:p>
            <a:r>
              <a:rPr lang="es-EC" dirty="0" smtClean="0">
                <a:solidFill>
                  <a:schemeClr val="bg1">
                    <a:lumMod val="50000"/>
                  </a:schemeClr>
                </a:solidFill>
              </a:rPr>
              <a:t>Conclusiones y Recomendaciones</a:t>
            </a:r>
            <a:endParaRPr lang="es-EC" dirty="0">
              <a:solidFill>
                <a:schemeClr val="bg1">
                  <a:lumMod val="50000"/>
                </a:schemeClr>
              </a:solidFill>
            </a:endParaRPr>
          </a:p>
        </p:txBody>
      </p:sp>
    </p:spTree>
    <p:extLst>
      <p:ext uri="{BB962C8B-B14F-4D97-AF65-F5344CB8AC3E}">
        <p14:creationId xmlns:p14="http://schemas.microsoft.com/office/powerpoint/2010/main" val="905009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Introducción</a:t>
            </a:r>
            <a:endParaRPr lang="es-EC" dirty="0">
              <a:solidFill>
                <a:schemeClr val="tx2"/>
              </a:solidFill>
            </a:endParaRPr>
          </a:p>
        </p:txBody>
      </p:sp>
      <p:sp>
        <p:nvSpPr>
          <p:cNvPr id="3" name="Marcador de contenido 2"/>
          <p:cNvSpPr>
            <a:spLocks noGrp="1"/>
          </p:cNvSpPr>
          <p:nvPr>
            <p:ph idx="1"/>
          </p:nvPr>
        </p:nvSpPr>
        <p:spPr>
          <a:xfrm>
            <a:off x="1097280" y="1845734"/>
            <a:ext cx="5435867" cy="4023360"/>
          </a:xfrm>
        </p:spPr>
        <p:txBody>
          <a:bodyPr>
            <a:normAutofit/>
          </a:bodyPr>
          <a:lstStyle/>
          <a:p>
            <a:pPr marL="0" indent="0">
              <a:buNone/>
            </a:pPr>
            <a:r>
              <a:rPr lang="es-EC" dirty="0" smtClean="0"/>
              <a:t>Según Gartner, </a:t>
            </a:r>
            <a:r>
              <a:rPr lang="es-EC" dirty="0"/>
              <a:t>en el mercado existen varios fabricantes de tecnologías de </a:t>
            </a:r>
            <a:r>
              <a:rPr lang="es-EC" dirty="0" smtClean="0"/>
              <a:t>procesamiento, </a:t>
            </a:r>
            <a:r>
              <a:rPr lang="es-EC" dirty="0"/>
              <a:t>almacenamiento y </a:t>
            </a:r>
            <a:r>
              <a:rPr lang="es-EC" dirty="0" smtClean="0"/>
              <a:t>respaldos.</a:t>
            </a:r>
          </a:p>
          <a:p>
            <a:pPr marL="0" indent="0">
              <a:buNone/>
            </a:pPr>
            <a:r>
              <a:rPr lang="es-EC" dirty="0" smtClean="0"/>
              <a:t>Estudio comparativo (análisis y evaluación de características).</a:t>
            </a:r>
          </a:p>
          <a:p>
            <a:pPr marL="0" indent="0">
              <a:buNone/>
            </a:pPr>
            <a:r>
              <a:rPr lang="es-EC" dirty="0" smtClean="0"/>
              <a:t>Empresa con 25 años en el mercado.</a:t>
            </a:r>
          </a:p>
          <a:p>
            <a:pPr marL="0" indent="0">
              <a:buNone/>
            </a:pPr>
            <a:r>
              <a:rPr lang="es-EC" dirty="0" smtClean="0"/>
              <a:t>Crecimiento de 30% en los últimos 2 años.</a:t>
            </a:r>
          </a:p>
          <a:p>
            <a:pPr marL="0" indent="0">
              <a:buNone/>
            </a:pPr>
            <a:r>
              <a:rPr lang="es-EC" dirty="0" smtClean="0"/>
              <a:t>No cuenta con infraestructura tecnológica acorde a las necesidades del negocio.</a:t>
            </a:r>
          </a:p>
          <a:p>
            <a:pPr marL="0" indent="0">
              <a:buNone/>
            </a:pPr>
            <a:r>
              <a:rPr lang="es-EC" dirty="0" smtClean="0"/>
              <a:t>Crecimiento de al menos 50% en próximos 3 años.</a:t>
            </a:r>
          </a:p>
          <a:p>
            <a:pPr>
              <a:buFont typeface="Wingdings" panose="05000000000000000000" pitchFamily="2" charset="2"/>
              <a:buChar char="§"/>
            </a:pPr>
            <a:endParaRPr lang="es-EC"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879" y="2695320"/>
            <a:ext cx="4254801" cy="1433852"/>
          </a:xfrm>
          <a:prstGeom prst="rect">
            <a:avLst/>
          </a:prstGeom>
        </p:spPr>
      </p:pic>
      <p:sp>
        <p:nvSpPr>
          <p:cNvPr id="5" name="Marcador de contenido 2">
            <a:hlinkClick r:id="rId3" action="ppaction://hlinkfile"/>
          </p:cNvPr>
          <p:cNvSpPr txBox="1">
            <a:spLocks/>
          </p:cNvSpPr>
          <p:nvPr/>
        </p:nvSpPr>
        <p:spPr>
          <a:xfrm>
            <a:off x="7091413" y="4285671"/>
            <a:ext cx="4064267" cy="3720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s-EC" sz="1600" dirty="0">
                <a:solidFill>
                  <a:srgbClr val="004A92"/>
                </a:solidFill>
                <a:hlinkClick r:id="rId3" action="ppaction://hlinkfile"/>
              </a:rPr>
              <a:t>Gartner Quadrant for Server, Storage &amp; Backups</a:t>
            </a:r>
            <a:endParaRPr lang="es-EC" sz="1600" dirty="0" smtClean="0">
              <a:solidFill>
                <a:srgbClr val="004A92"/>
              </a:solidFill>
            </a:endParaRPr>
          </a:p>
        </p:txBody>
      </p:sp>
    </p:spTree>
    <p:extLst>
      <p:ext uri="{BB962C8B-B14F-4D97-AF65-F5344CB8AC3E}">
        <p14:creationId xmlns:p14="http://schemas.microsoft.com/office/powerpoint/2010/main" val="56340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2"/>
                </a:solidFill>
              </a:rPr>
              <a:t>Contenido</a:t>
            </a:r>
            <a:endParaRPr lang="es-EC" dirty="0">
              <a:solidFill>
                <a:schemeClr val="tx2"/>
              </a:solidFill>
            </a:endParaRPr>
          </a:p>
        </p:txBody>
      </p:sp>
      <p:sp>
        <p:nvSpPr>
          <p:cNvPr id="3" name="Marcador de contenido 2"/>
          <p:cNvSpPr>
            <a:spLocks noGrp="1"/>
          </p:cNvSpPr>
          <p:nvPr>
            <p:ph idx="1"/>
          </p:nvPr>
        </p:nvSpPr>
        <p:spPr/>
        <p:txBody>
          <a:bodyPr/>
          <a:lstStyle/>
          <a:p>
            <a:r>
              <a:rPr lang="es-EC" dirty="0">
                <a:solidFill>
                  <a:schemeClr val="bg1">
                    <a:lumMod val="50000"/>
                  </a:schemeClr>
                </a:solidFill>
              </a:rPr>
              <a:t>Objetivos</a:t>
            </a:r>
          </a:p>
          <a:p>
            <a:r>
              <a:rPr lang="es-EC" dirty="0">
                <a:solidFill>
                  <a:schemeClr val="bg1">
                    <a:lumMod val="50000"/>
                  </a:schemeClr>
                </a:solidFill>
              </a:rPr>
              <a:t>Alcance</a:t>
            </a:r>
          </a:p>
          <a:p>
            <a:r>
              <a:rPr lang="es-EC" dirty="0">
                <a:solidFill>
                  <a:schemeClr val="bg1">
                    <a:lumMod val="50000"/>
                  </a:schemeClr>
                </a:solidFill>
              </a:rPr>
              <a:t>Introducción</a:t>
            </a:r>
          </a:p>
          <a:p>
            <a:r>
              <a:rPr lang="es-EC" u="sng" dirty="0">
                <a:solidFill>
                  <a:schemeClr val="tx1"/>
                </a:solidFill>
              </a:rPr>
              <a:t>Marco Teórico</a:t>
            </a:r>
          </a:p>
          <a:p>
            <a:r>
              <a:rPr lang="es-EC" dirty="0" smtClean="0">
                <a:solidFill>
                  <a:schemeClr val="bg1">
                    <a:lumMod val="50000"/>
                  </a:schemeClr>
                </a:solidFill>
              </a:rPr>
              <a:t>Diseño de la Investigación</a:t>
            </a:r>
          </a:p>
          <a:p>
            <a:r>
              <a:rPr lang="es-EC" dirty="0" smtClean="0">
                <a:solidFill>
                  <a:schemeClr val="bg1">
                    <a:lumMod val="50000"/>
                  </a:schemeClr>
                </a:solidFill>
              </a:rPr>
              <a:t>Solución Propuesta</a:t>
            </a:r>
          </a:p>
          <a:p>
            <a:r>
              <a:rPr lang="es-EC" dirty="0" smtClean="0">
                <a:solidFill>
                  <a:schemeClr val="bg1">
                    <a:lumMod val="50000"/>
                  </a:schemeClr>
                </a:solidFill>
              </a:rPr>
              <a:t>Conclusiones y Recomendaciones</a:t>
            </a:r>
            <a:endParaRPr lang="es-EC" dirty="0">
              <a:solidFill>
                <a:schemeClr val="bg1">
                  <a:lumMod val="50000"/>
                </a:schemeClr>
              </a:solidFill>
            </a:endParaRPr>
          </a:p>
        </p:txBody>
      </p:sp>
    </p:spTree>
    <p:extLst>
      <p:ext uri="{BB962C8B-B14F-4D97-AF65-F5344CB8AC3E}">
        <p14:creationId xmlns:p14="http://schemas.microsoft.com/office/powerpoint/2010/main" val="1814650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1171</TotalTime>
  <Words>2147</Words>
  <Application>Microsoft Office PowerPoint</Application>
  <PresentationFormat>Panorámica</PresentationFormat>
  <Paragraphs>391</Paragraphs>
  <Slides>36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3" baseType="lpstr">
      <vt:lpstr>Calibri</vt:lpstr>
      <vt:lpstr>Calibri Light</vt:lpstr>
      <vt:lpstr>HP Simplified</vt:lpstr>
      <vt:lpstr>Times New Roman</vt:lpstr>
      <vt:lpstr>Wingdings</vt:lpstr>
      <vt:lpstr>Retrospección</vt:lpstr>
      <vt:lpstr>Visio</vt:lpstr>
      <vt:lpstr>Análisis y Evaluación de las principales Tecnologías de Servidores, Almacenamiento y Respaldo del mercado.   Caso Práctico: Elaboración de Especificaciones Técnicas para la Empresa Akros Soluciones Tecnológicas</vt:lpstr>
      <vt:lpstr>Contenido</vt:lpstr>
      <vt:lpstr>Contenido</vt:lpstr>
      <vt:lpstr>Objetivos</vt:lpstr>
      <vt:lpstr>Contenido</vt:lpstr>
      <vt:lpstr>Alcance</vt:lpstr>
      <vt:lpstr>Contenido</vt:lpstr>
      <vt:lpstr>Introducción</vt:lpstr>
      <vt:lpstr>Contenido</vt:lpstr>
      <vt:lpstr>Definición de Servidor</vt:lpstr>
      <vt:lpstr>Redundancia de Servidores</vt:lpstr>
      <vt:lpstr>Definición de Almacenamiento</vt:lpstr>
      <vt:lpstr>Arreglos de Discos (RAID)</vt:lpstr>
      <vt:lpstr>Definición de Respaldo</vt:lpstr>
      <vt:lpstr>Contenido</vt:lpstr>
      <vt:lpstr>Levantamiento de Información (1/2)</vt:lpstr>
      <vt:lpstr>Levantamiento de Información (2/2)</vt:lpstr>
      <vt:lpstr>Formulación de la Hipótesis</vt:lpstr>
      <vt:lpstr>Selección de la Muestra</vt:lpstr>
      <vt:lpstr>Análisis de la Línea Base (1/2)</vt:lpstr>
      <vt:lpstr>Análisis de la Línea Base (2/2)</vt:lpstr>
      <vt:lpstr>Evaluación Cuantitativa</vt:lpstr>
      <vt:lpstr>Contenido</vt:lpstr>
      <vt:lpstr>Diseño de la Solución</vt:lpstr>
      <vt:lpstr>Infraestructura Propuesta (1/2)</vt:lpstr>
      <vt:lpstr>Infraestructura Propuesta (2/2)</vt:lpstr>
      <vt:lpstr>Arquitectura de Virtualización</vt:lpstr>
      <vt:lpstr>Especificaciones Técnicas (TDR’s)</vt:lpstr>
      <vt:lpstr>Contenido</vt:lpstr>
      <vt:lpstr>Tecnología de Servidores</vt:lpstr>
      <vt:lpstr>Tecnología de Almacenamiento</vt:lpstr>
      <vt:lpstr>Compatibilidad de Servicios</vt:lpstr>
      <vt:lpstr>Contenido</vt:lpstr>
      <vt:lpstr>Conclusiones</vt:lpstr>
      <vt:lpstr>Recomendaciones</vt:lpstr>
      <vt:lpstr>Presentación de PowerPoint</vt:lpstr>
    </vt:vector>
  </TitlesOfParts>
  <Company>Akros Soluciones Tecnológicas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y Evaluación de las principales Tecnologías de Servidores, Almacenamiento y Respaldo del mercado.  Caso Práctico: Elaboración de Especificaciones Técnicas para la Empresa Akros Soluciones Tecnológicas</dc:title>
  <dc:creator>Christhian Chamba</dc:creator>
  <cp:lastModifiedBy>Christhian Chamba</cp:lastModifiedBy>
  <cp:revision>31</cp:revision>
  <dcterms:created xsi:type="dcterms:W3CDTF">2015-04-25T16:57:57Z</dcterms:created>
  <dcterms:modified xsi:type="dcterms:W3CDTF">2015-05-03T00:05:32Z</dcterms:modified>
</cp:coreProperties>
</file>