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7" r:id="rId2"/>
    <p:sldId id="280" r:id="rId3"/>
    <p:sldId id="259" r:id="rId4"/>
    <p:sldId id="260" r:id="rId5"/>
    <p:sldId id="261" r:id="rId6"/>
    <p:sldId id="285" r:id="rId7"/>
    <p:sldId id="286" r:id="rId8"/>
    <p:sldId id="268" r:id="rId9"/>
    <p:sldId id="263" r:id="rId10"/>
    <p:sldId id="289" r:id="rId11"/>
    <p:sldId id="292" r:id="rId12"/>
    <p:sldId id="290" r:id="rId13"/>
    <p:sldId id="291" r:id="rId14"/>
    <p:sldId id="293" r:id="rId15"/>
    <p:sldId id="295" r:id="rId16"/>
    <p:sldId id="296" r:id="rId17"/>
    <p:sldId id="297" r:id="rId18"/>
    <p:sldId id="298" r:id="rId19"/>
    <p:sldId id="299" r:id="rId20"/>
    <p:sldId id="300" r:id="rId21"/>
    <p:sldId id="301" r:id="rId22"/>
    <p:sldId id="294" r:id="rId23"/>
    <p:sldId id="274" r:id="rId24"/>
    <p:sldId id="278" r:id="rId25"/>
    <p:sldId id="276" r:id="rId26"/>
    <p:sldId id="277" r:id="rId27"/>
    <p:sldId id="287"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65" autoAdjust="0"/>
  </p:normalViewPr>
  <p:slideViewPr>
    <p:cSldViewPr>
      <p:cViewPr>
        <p:scale>
          <a:sx n="75" d="100"/>
          <a:sy n="75" d="100"/>
        </p:scale>
        <p:origin x="-1824" y="-414"/>
      </p:cViewPr>
      <p:guideLst>
        <p:guide orient="horz" pos="2160"/>
        <p:guide pos="2880"/>
      </p:guideLst>
    </p:cSldViewPr>
  </p:slideViewPr>
  <p:notesTextViewPr>
    <p:cViewPr>
      <p:scale>
        <a:sx n="1" d="1"/>
        <a:sy n="1" d="1"/>
      </p:scale>
      <p:origin x="0" y="0"/>
    </p:cViewPr>
  </p:notesTextViewPr>
  <p:sorterViewPr>
    <p:cViewPr>
      <p:scale>
        <a:sx n="100" d="100"/>
        <a:sy n="100" d="100"/>
      </p:scale>
      <p:origin x="0" y="2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62B60-79EC-4C86-8E99-AA040E2E049C}"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s-ES"/>
        </a:p>
      </dgm:t>
    </dgm:pt>
    <dgm:pt modelId="{BD7E6616-062E-457C-BD27-30C832C0D572}">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Determinar los procesos relevantes de la Coordinación Administrativa para proceder a su sistematización.</a:t>
          </a:r>
          <a:endParaRPr lang="es-ES" sz="1200" b="0" dirty="0">
            <a:latin typeface="Times New Roman" panose="02020603050405020304" pitchFamily="18" charset="0"/>
            <a:cs typeface="Times New Roman" panose="02020603050405020304" pitchFamily="18" charset="0"/>
          </a:endParaRPr>
        </a:p>
      </dgm:t>
    </dgm:pt>
    <dgm:pt modelId="{33361E97-757E-4E13-9905-FE339BBE7BDD}" type="parTrans" cxnId="{2E3E991A-1EFC-4E52-A8B0-DD3E80EB1107}">
      <dgm:prSet/>
      <dgm:spPr/>
      <dgm:t>
        <a:bodyPr/>
        <a:lstStyle/>
        <a:p>
          <a:endParaRPr lang="es-ES" sz="1100">
            <a:latin typeface="Times New Roman" panose="02020603050405020304" pitchFamily="18" charset="0"/>
            <a:cs typeface="Times New Roman" panose="02020603050405020304" pitchFamily="18" charset="0"/>
          </a:endParaRPr>
        </a:p>
      </dgm:t>
    </dgm:pt>
    <dgm:pt modelId="{87A7B47C-CE5E-4C5D-A51A-EF7898FF0977}" type="sibTrans" cxnId="{2E3E991A-1EFC-4E52-A8B0-DD3E80EB1107}">
      <dgm:prSet/>
      <dgm:spPr/>
      <dgm:t>
        <a:bodyPr/>
        <a:lstStyle/>
        <a:p>
          <a:endParaRPr lang="es-ES" sz="1100">
            <a:latin typeface="Times New Roman" panose="02020603050405020304" pitchFamily="18" charset="0"/>
            <a:cs typeface="Times New Roman" panose="02020603050405020304" pitchFamily="18" charset="0"/>
          </a:endParaRPr>
        </a:p>
      </dgm:t>
    </dgm:pt>
    <dgm:pt modelId="{864263A8-690F-4469-9C6A-DC0A2688FF41}">
      <dgm:prSet phldrT="[Texto]" custT="1"/>
      <dgm:spPr/>
      <dgm:t>
        <a:bodyPr/>
        <a:lstStyle/>
        <a:p>
          <a:r>
            <a:rPr lang="es-EC" sz="1200" dirty="0" smtClean="0">
              <a:latin typeface="Times New Roman" panose="02020603050405020304" pitchFamily="18" charset="0"/>
              <a:cs typeface="Times New Roman" panose="02020603050405020304" pitchFamily="18" charset="0"/>
            </a:rPr>
            <a:t>Realizar un diagnóstico inicial de la Coordinación Administrativa</a:t>
          </a:r>
          <a:endParaRPr lang="es-ES" sz="1200" b="0" dirty="0">
            <a:latin typeface="Times New Roman" panose="02020603050405020304" pitchFamily="18" charset="0"/>
            <a:cs typeface="Times New Roman" panose="02020603050405020304" pitchFamily="18" charset="0"/>
          </a:endParaRPr>
        </a:p>
      </dgm:t>
    </dgm:pt>
    <dgm:pt modelId="{B139794C-F631-45D7-8CAC-1615F62B55F2}" type="sibTrans" cxnId="{C7E1546E-D3C0-4BF2-9621-DEE6AA22C112}">
      <dgm:prSet/>
      <dgm:spPr/>
      <dgm:t>
        <a:bodyPr/>
        <a:lstStyle/>
        <a:p>
          <a:endParaRPr lang="es-ES" sz="1100">
            <a:latin typeface="Times New Roman" panose="02020603050405020304" pitchFamily="18" charset="0"/>
            <a:cs typeface="Times New Roman" panose="02020603050405020304" pitchFamily="18" charset="0"/>
          </a:endParaRPr>
        </a:p>
      </dgm:t>
    </dgm:pt>
    <dgm:pt modelId="{6EF4D9ED-A69C-4194-8F66-0F9FCCB75625}" type="parTrans" cxnId="{C7E1546E-D3C0-4BF2-9621-DEE6AA22C112}">
      <dgm:prSet/>
      <dgm:spPr/>
      <dgm:t>
        <a:bodyPr/>
        <a:lstStyle/>
        <a:p>
          <a:endParaRPr lang="es-ES" sz="1100">
            <a:latin typeface="Times New Roman" panose="02020603050405020304" pitchFamily="18" charset="0"/>
            <a:cs typeface="Times New Roman" panose="02020603050405020304" pitchFamily="18" charset="0"/>
          </a:endParaRPr>
        </a:p>
      </dgm:t>
    </dgm:pt>
    <dgm:pt modelId="{D9EA3A3F-9A06-4046-A51F-80FAF82613C9}">
      <dgm:prSet custT="1"/>
      <dgm:spPr/>
      <dgm:t>
        <a:bodyPr/>
        <a:lstStyle/>
        <a:p>
          <a:pPr algn="just"/>
          <a:r>
            <a:rPr lang="es-EC" sz="1200" dirty="0" smtClean="0">
              <a:latin typeface="Times New Roman" panose="02020603050405020304" pitchFamily="18" charset="0"/>
              <a:cs typeface="Times New Roman" panose="02020603050405020304" pitchFamily="18" charset="0"/>
            </a:rPr>
            <a:t>Identificar y evaluar los factores de riesgo operativo en cada uno de los procesos relevantes, mediante la Metodología del Análisis Modal de Fallos y Efectos</a:t>
          </a:r>
          <a:endParaRPr lang="es-ES" sz="1200" b="1" dirty="0">
            <a:latin typeface="Times New Roman" panose="02020603050405020304" pitchFamily="18" charset="0"/>
            <a:cs typeface="Times New Roman" panose="02020603050405020304" pitchFamily="18" charset="0"/>
          </a:endParaRPr>
        </a:p>
      </dgm:t>
    </dgm:pt>
    <dgm:pt modelId="{440B1D07-7C55-4445-B0DB-B89BFB1FD3C6}" type="parTrans" cxnId="{DBE2B2C8-2057-4ECE-809C-C0C4F86647CA}">
      <dgm:prSet/>
      <dgm:spPr/>
      <dgm:t>
        <a:bodyPr/>
        <a:lstStyle/>
        <a:p>
          <a:endParaRPr lang="es-ES" sz="1100">
            <a:latin typeface="Times New Roman" panose="02020603050405020304" pitchFamily="18" charset="0"/>
            <a:cs typeface="Times New Roman" panose="02020603050405020304" pitchFamily="18" charset="0"/>
          </a:endParaRPr>
        </a:p>
      </dgm:t>
    </dgm:pt>
    <dgm:pt modelId="{5D87D9EF-3E82-46DB-A503-7F05DB6803CB}" type="sibTrans" cxnId="{DBE2B2C8-2057-4ECE-809C-C0C4F86647CA}">
      <dgm:prSet/>
      <dgm:spPr/>
      <dgm:t>
        <a:bodyPr/>
        <a:lstStyle/>
        <a:p>
          <a:endParaRPr lang="es-ES" sz="1100">
            <a:latin typeface="Times New Roman" panose="02020603050405020304" pitchFamily="18" charset="0"/>
            <a:cs typeface="Times New Roman" panose="02020603050405020304" pitchFamily="18" charset="0"/>
          </a:endParaRPr>
        </a:p>
      </dgm:t>
    </dgm:pt>
    <dgm:pt modelId="{B106E84E-CD8D-45F9-94A9-BE9994A36E79}">
      <dgm:prSet custT="1"/>
      <dgm:spPr/>
      <dgm:t>
        <a:bodyPr/>
        <a:lstStyle/>
        <a:p>
          <a:pPr algn="just"/>
          <a:r>
            <a:rPr lang="es-ES_tradnl" sz="1200" dirty="0" smtClean="0">
              <a:latin typeface="Times New Roman" panose="02020603050405020304" pitchFamily="18" charset="0"/>
              <a:cs typeface="Times New Roman" panose="02020603050405020304" pitchFamily="18" charset="0"/>
            </a:rPr>
            <a:t>Determinar las acciones de respuesta que permitan minimizar el efecto de los riesgos identificados.</a:t>
          </a:r>
          <a:endParaRPr lang="es-ES" sz="1200" b="1" dirty="0">
            <a:latin typeface="Times New Roman" panose="02020603050405020304" pitchFamily="18" charset="0"/>
            <a:cs typeface="Times New Roman" panose="02020603050405020304" pitchFamily="18" charset="0"/>
          </a:endParaRPr>
        </a:p>
      </dgm:t>
    </dgm:pt>
    <dgm:pt modelId="{29852383-7B29-46B4-BF71-879398BE906C}" type="parTrans" cxnId="{F51F1CD7-D5EA-4D6F-BFA2-155F1AB12552}">
      <dgm:prSet/>
      <dgm:spPr/>
      <dgm:t>
        <a:bodyPr/>
        <a:lstStyle/>
        <a:p>
          <a:endParaRPr lang="es-EC" sz="1100">
            <a:latin typeface="Times New Roman" panose="02020603050405020304" pitchFamily="18" charset="0"/>
            <a:cs typeface="Times New Roman" panose="02020603050405020304" pitchFamily="18" charset="0"/>
          </a:endParaRPr>
        </a:p>
      </dgm:t>
    </dgm:pt>
    <dgm:pt modelId="{F4A6436F-AC75-4B5E-9072-FDF75F365D01}" type="sibTrans" cxnId="{F51F1CD7-D5EA-4D6F-BFA2-155F1AB12552}">
      <dgm:prSet/>
      <dgm:spPr/>
      <dgm:t>
        <a:bodyPr/>
        <a:lstStyle/>
        <a:p>
          <a:endParaRPr lang="es-EC" sz="1100">
            <a:latin typeface="Times New Roman" panose="02020603050405020304" pitchFamily="18" charset="0"/>
            <a:cs typeface="Times New Roman" panose="02020603050405020304" pitchFamily="18" charset="0"/>
          </a:endParaRPr>
        </a:p>
      </dgm:t>
    </dgm:pt>
    <dgm:pt modelId="{17C133D3-67B0-4BE1-AC9D-319B4F4C8369}">
      <dgm:prSet custT="1"/>
      <dgm:spPr/>
      <dgm:t>
        <a:bodyPr/>
        <a:lstStyle/>
        <a:p>
          <a:pPr algn="just"/>
          <a:r>
            <a:rPr lang="es-ES_tradnl" sz="1200" dirty="0" smtClean="0">
              <a:latin typeface="Times New Roman" panose="02020603050405020304" pitchFamily="18" charset="0"/>
              <a:cs typeface="Times New Roman" panose="02020603050405020304" pitchFamily="18" charset="0"/>
            </a:rPr>
            <a:t>Diseñar un manual de control interno bajo un enfoque de gestión del riesgo operativo, que permita gestionar los riesgos identificados.</a:t>
          </a:r>
          <a:endParaRPr lang="es-ES" sz="1200" b="1" dirty="0">
            <a:latin typeface="Times New Roman" panose="02020603050405020304" pitchFamily="18" charset="0"/>
            <a:cs typeface="Times New Roman" panose="02020603050405020304" pitchFamily="18" charset="0"/>
          </a:endParaRPr>
        </a:p>
      </dgm:t>
    </dgm:pt>
    <dgm:pt modelId="{E1D386D9-6393-4130-BFFB-760F6D768152}" type="parTrans" cxnId="{9549E542-2CCC-4F52-9609-36582F6B9DA3}">
      <dgm:prSet/>
      <dgm:spPr/>
      <dgm:t>
        <a:bodyPr/>
        <a:lstStyle/>
        <a:p>
          <a:endParaRPr lang="es-EC" sz="1100">
            <a:latin typeface="Times New Roman" panose="02020603050405020304" pitchFamily="18" charset="0"/>
            <a:cs typeface="Times New Roman" panose="02020603050405020304" pitchFamily="18" charset="0"/>
          </a:endParaRPr>
        </a:p>
      </dgm:t>
    </dgm:pt>
    <dgm:pt modelId="{C02AAB2B-BF24-4F77-A8C0-923CE76AD954}" type="sibTrans" cxnId="{9549E542-2CCC-4F52-9609-36582F6B9DA3}">
      <dgm:prSet/>
      <dgm:spPr/>
      <dgm:t>
        <a:bodyPr/>
        <a:lstStyle/>
        <a:p>
          <a:endParaRPr lang="es-EC" sz="1100">
            <a:latin typeface="Times New Roman" panose="02020603050405020304" pitchFamily="18" charset="0"/>
            <a:cs typeface="Times New Roman" panose="02020603050405020304" pitchFamily="18" charset="0"/>
          </a:endParaRPr>
        </a:p>
      </dgm:t>
    </dgm:pt>
    <dgm:pt modelId="{D0D6FFE7-2E6A-46F6-AB84-7C00A9F33165}" type="pres">
      <dgm:prSet presAssocID="{99F62B60-79EC-4C86-8E99-AA040E2E049C}" presName="diagram" presStyleCnt="0">
        <dgm:presLayoutVars>
          <dgm:dir/>
          <dgm:resizeHandles val="exact"/>
        </dgm:presLayoutVars>
      </dgm:prSet>
      <dgm:spPr/>
      <dgm:t>
        <a:bodyPr/>
        <a:lstStyle/>
        <a:p>
          <a:endParaRPr lang="es-ES"/>
        </a:p>
      </dgm:t>
    </dgm:pt>
    <dgm:pt modelId="{209B3F0E-EC30-4024-B790-8FDBBEB111A1}" type="pres">
      <dgm:prSet presAssocID="{864263A8-690F-4469-9C6A-DC0A2688FF41}" presName="node" presStyleLbl="node1" presStyleIdx="0" presStyleCnt="5" custScaleX="82627" custScaleY="63457" custLinFactNeighborX="-456" custLinFactNeighborY="-9909">
        <dgm:presLayoutVars>
          <dgm:bulletEnabled val="1"/>
        </dgm:presLayoutVars>
      </dgm:prSet>
      <dgm:spPr/>
      <dgm:t>
        <a:bodyPr/>
        <a:lstStyle/>
        <a:p>
          <a:endParaRPr lang="es-ES"/>
        </a:p>
      </dgm:t>
    </dgm:pt>
    <dgm:pt modelId="{24740848-5B86-44EA-A327-65DDC1AF251D}" type="pres">
      <dgm:prSet presAssocID="{B139794C-F631-45D7-8CAC-1615F62B55F2}" presName="sibTrans" presStyleCnt="0"/>
      <dgm:spPr/>
      <dgm:t>
        <a:bodyPr/>
        <a:lstStyle/>
        <a:p>
          <a:endParaRPr lang="es-EC"/>
        </a:p>
      </dgm:t>
    </dgm:pt>
    <dgm:pt modelId="{F883E494-58F2-45CC-BDA3-291194B6920F}" type="pres">
      <dgm:prSet presAssocID="{BD7E6616-062E-457C-BD27-30C832C0D572}" presName="node" presStyleLbl="node1" presStyleIdx="1" presStyleCnt="5" custScaleX="108023" custScaleY="59225" custLinFactNeighborX="-1714" custLinFactNeighborY="-12414">
        <dgm:presLayoutVars>
          <dgm:bulletEnabled val="1"/>
        </dgm:presLayoutVars>
      </dgm:prSet>
      <dgm:spPr/>
      <dgm:t>
        <a:bodyPr/>
        <a:lstStyle/>
        <a:p>
          <a:endParaRPr lang="es-ES"/>
        </a:p>
      </dgm:t>
    </dgm:pt>
    <dgm:pt modelId="{14077187-015E-4285-9749-370CBFFA6D07}" type="pres">
      <dgm:prSet presAssocID="{87A7B47C-CE5E-4C5D-A51A-EF7898FF0977}" presName="sibTrans" presStyleCnt="0"/>
      <dgm:spPr/>
      <dgm:t>
        <a:bodyPr/>
        <a:lstStyle/>
        <a:p>
          <a:endParaRPr lang="es-EC"/>
        </a:p>
      </dgm:t>
    </dgm:pt>
    <dgm:pt modelId="{020B17FC-C6AE-4646-BAC8-792D212B02CF}" type="pres">
      <dgm:prSet presAssocID="{D9EA3A3F-9A06-4046-A51F-80FAF82613C9}" presName="node" presStyleLbl="node1" presStyleIdx="2" presStyleCnt="5" custScaleY="62499" custLinFactNeighborX="-1326" custLinFactNeighborY="-8886">
        <dgm:presLayoutVars>
          <dgm:bulletEnabled val="1"/>
        </dgm:presLayoutVars>
      </dgm:prSet>
      <dgm:spPr/>
      <dgm:t>
        <a:bodyPr/>
        <a:lstStyle/>
        <a:p>
          <a:endParaRPr lang="es-ES"/>
        </a:p>
      </dgm:t>
    </dgm:pt>
    <dgm:pt modelId="{5E574EC4-B24D-42BB-8C25-BD5AA5EFB825}" type="pres">
      <dgm:prSet presAssocID="{5D87D9EF-3E82-46DB-A503-7F05DB6803CB}" presName="sibTrans" presStyleCnt="0"/>
      <dgm:spPr/>
      <dgm:t>
        <a:bodyPr/>
        <a:lstStyle/>
        <a:p>
          <a:endParaRPr lang="es-EC"/>
        </a:p>
      </dgm:t>
    </dgm:pt>
    <dgm:pt modelId="{A8A56C0D-3DBA-4407-B304-0CDF4E574030}" type="pres">
      <dgm:prSet presAssocID="{B106E84E-CD8D-45F9-94A9-BE9994A36E79}" presName="node" presStyleLbl="node1" presStyleIdx="3" presStyleCnt="5" custScaleX="110876" custScaleY="70805" custLinFactNeighborX="-12328" custLinFactNeighborY="9626">
        <dgm:presLayoutVars>
          <dgm:bulletEnabled val="1"/>
        </dgm:presLayoutVars>
      </dgm:prSet>
      <dgm:spPr/>
      <dgm:t>
        <a:bodyPr/>
        <a:lstStyle/>
        <a:p>
          <a:endParaRPr lang="es-EC"/>
        </a:p>
      </dgm:t>
    </dgm:pt>
    <dgm:pt modelId="{D0E63203-BAB1-47C1-8EC4-329D50125120}" type="pres">
      <dgm:prSet presAssocID="{F4A6436F-AC75-4B5E-9072-FDF75F365D01}" presName="sibTrans" presStyleCnt="0"/>
      <dgm:spPr/>
      <dgm:t>
        <a:bodyPr/>
        <a:lstStyle/>
        <a:p>
          <a:endParaRPr lang="es-EC"/>
        </a:p>
      </dgm:t>
    </dgm:pt>
    <dgm:pt modelId="{7F0F5137-F87B-4357-BC4E-CEC0A5DD815E}" type="pres">
      <dgm:prSet presAssocID="{17C133D3-67B0-4BE1-AC9D-319B4F4C8369}" presName="node" presStyleLbl="node1" presStyleIdx="4" presStyleCnt="5" custScaleX="119386" custScaleY="72041" custLinFactNeighborX="5288" custLinFactNeighborY="5718">
        <dgm:presLayoutVars>
          <dgm:bulletEnabled val="1"/>
        </dgm:presLayoutVars>
      </dgm:prSet>
      <dgm:spPr/>
      <dgm:t>
        <a:bodyPr/>
        <a:lstStyle/>
        <a:p>
          <a:endParaRPr lang="es-EC"/>
        </a:p>
      </dgm:t>
    </dgm:pt>
  </dgm:ptLst>
  <dgm:cxnLst>
    <dgm:cxn modelId="{F51F1CD7-D5EA-4D6F-BFA2-155F1AB12552}" srcId="{99F62B60-79EC-4C86-8E99-AA040E2E049C}" destId="{B106E84E-CD8D-45F9-94A9-BE9994A36E79}" srcOrd="3" destOrd="0" parTransId="{29852383-7B29-46B4-BF71-879398BE906C}" sibTransId="{F4A6436F-AC75-4B5E-9072-FDF75F365D01}"/>
    <dgm:cxn modelId="{6576A167-5DE4-4F16-815E-5B6B7C1A6AAA}" type="presOf" srcId="{D9EA3A3F-9A06-4046-A51F-80FAF82613C9}" destId="{020B17FC-C6AE-4646-BAC8-792D212B02CF}" srcOrd="0" destOrd="0" presId="urn:microsoft.com/office/officeart/2005/8/layout/default"/>
    <dgm:cxn modelId="{11BDB846-ECD4-4F66-8969-B12A4F728095}" type="presOf" srcId="{B106E84E-CD8D-45F9-94A9-BE9994A36E79}" destId="{A8A56C0D-3DBA-4407-B304-0CDF4E574030}" srcOrd="0" destOrd="0" presId="urn:microsoft.com/office/officeart/2005/8/layout/default"/>
    <dgm:cxn modelId="{8F0B44E3-8DD6-43AE-9CEB-427F3818791B}" type="presOf" srcId="{BD7E6616-062E-457C-BD27-30C832C0D572}" destId="{F883E494-58F2-45CC-BDA3-291194B6920F}" srcOrd="0" destOrd="0" presId="urn:microsoft.com/office/officeart/2005/8/layout/default"/>
    <dgm:cxn modelId="{C7E1546E-D3C0-4BF2-9621-DEE6AA22C112}" srcId="{99F62B60-79EC-4C86-8E99-AA040E2E049C}" destId="{864263A8-690F-4469-9C6A-DC0A2688FF41}" srcOrd="0" destOrd="0" parTransId="{6EF4D9ED-A69C-4194-8F66-0F9FCCB75625}" sibTransId="{B139794C-F631-45D7-8CAC-1615F62B55F2}"/>
    <dgm:cxn modelId="{DBE2B2C8-2057-4ECE-809C-C0C4F86647CA}" srcId="{99F62B60-79EC-4C86-8E99-AA040E2E049C}" destId="{D9EA3A3F-9A06-4046-A51F-80FAF82613C9}" srcOrd="2" destOrd="0" parTransId="{440B1D07-7C55-4445-B0DB-B89BFB1FD3C6}" sibTransId="{5D87D9EF-3E82-46DB-A503-7F05DB6803CB}"/>
    <dgm:cxn modelId="{2E3E991A-1EFC-4E52-A8B0-DD3E80EB1107}" srcId="{99F62B60-79EC-4C86-8E99-AA040E2E049C}" destId="{BD7E6616-062E-457C-BD27-30C832C0D572}" srcOrd="1" destOrd="0" parTransId="{33361E97-757E-4E13-9905-FE339BBE7BDD}" sibTransId="{87A7B47C-CE5E-4C5D-A51A-EF7898FF0977}"/>
    <dgm:cxn modelId="{838DD6D6-512B-45C6-8070-9CE62A73ED48}" type="presOf" srcId="{17C133D3-67B0-4BE1-AC9D-319B4F4C8369}" destId="{7F0F5137-F87B-4357-BC4E-CEC0A5DD815E}" srcOrd="0" destOrd="0" presId="urn:microsoft.com/office/officeart/2005/8/layout/default"/>
    <dgm:cxn modelId="{5803DC5B-EA73-4384-9CCF-22F00F3B3880}" type="presOf" srcId="{99F62B60-79EC-4C86-8E99-AA040E2E049C}" destId="{D0D6FFE7-2E6A-46F6-AB84-7C00A9F33165}" srcOrd="0" destOrd="0" presId="urn:microsoft.com/office/officeart/2005/8/layout/default"/>
    <dgm:cxn modelId="{B02B27E9-D96D-4F83-B147-97AE590ABA20}" type="presOf" srcId="{864263A8-690F-4469-9C6A-DC0A2688FF41}" destId="{209B3F0E-EC30-4024-B790-8FDBBEB111A1}" srcOrd="0" destOrd="0" presId="urn:microsoft.com/office/officeart/2005/8/layout/default"/>
    <dgm:cxn modelId="{9549E542-2CCC-4F52-9609-36582F6B9DA3}" srcId="{99F62B60-79EC-4C86-8E99-AA040E2E049C}" destId="{17C133D3-67B0-4BE1-AC9D-319B4F4C8369}" srcOrd="4" destOrd="0" parTransId="{E1D386D9-6393-4130-BFFB-760F6D768152}" sibTransId="{C02AAB2B-BF24-4F77-A8C0-923CE76AD954}"/>
    <dgm:cxn modelId="{B091EF5F-5052-4019-977F-D65B525E95FF}" type="presParOf" srcId="{D0D6FFE7-2E6A-46F6-AB84-7C00A9F33165}" destId="{209B3F0E-EC30-4024-B790-8FDBBEB111A1}" srcOrd="0" destOrd="0" presId="urn:microsoft.com/office/officeart/2005/8/layout/default"/>
    <dgm:cxn modelId="{D8027AB6-9E82-4DA4-B21A-7BD6B96D461B}" type="presParOf" srcId="{D0D6FFE7-2E6A-46F6-AB84-7C00A9F33165}" destId="{24740848-5B86-44EA-A327-65DDC1AF251D}" srcOrd="1" destOrd="0" presId="urn:microsoft.com/office/officeart/2005/8/layout/default"/>
    <dgm:cxn modelId="{AE5C7C84-842F-4549-81DC-507DDB2C866D}" type="presParOf" srcId="{D0D6FFE7-2E6A-46F6-AB84-7C00A9F33165}" destId="{F883E494-58F2-45CC-BDA3-291194B6920F}" srcOrd="2" destOrd="0" presId="urn:microsoft.com/office/officeart/2005/8/layout/default"/>
    <dgm:cxn modelId="{E53E4E5C-949D-457D-B693-B9A9DAA80795}" type="presParOf" srcId="{D0D6FFE7-2E6A-46F6-AB84-7C00A9F33165}" destId="{14077187-015E-4285-9749-370CBFFA6D07}" srcOrd="3" destOrd="0" presId="urn:microsoft.com/office/officeart/2005/8/layout/default"/>
    <dgm:cxn modelId="{A4D6F1AD-F431-44EF-8E6C-51FA873C094D}" type="presParOf" srcId="{D0D6FFE7-2E6A-46F6-AB84-7C00A9F33165}" destId="{020B17FC-C6AE-4646-BAC8-792D212B02CF}" srcOrd="4" destOrd="0" presId="urn:microsoft.com/office/officeart/2005/8/layout/default"/>
    <dgm:cxn modelId="{B54E75E6-5940-4FDA-9F91-F81693649F8A}" type="presParOf" srcId="{D0D6FFE7-2E6A-46F6-AB84-7C00A9F33165}" destId="{5E574EC4-B24D-42BB-8C25-BD5AA5EFB825}" srcOrd="5" destOrd="0" presId="urn:microsoft.com/office/officeart/2005/8/layout/default"/>
    <dgm:cxn modelId="{6D0F8E26-88D2-4A5E-8A38-1DCED4E6EC55}" type="presParOf" srcId="{D0D6FFE7-2E6A-46F6-AB84-7C00A9F33165}" destId="{A8A56C0D-3DBA-4407-B304-0CDF4E574030}" srcOrd="6" destOrd="0" presId="urn:microsoft.com/office/officeart/2005/8/layout/default"/>
    <dgm:cxn modelId="{A8D30878-C9A1-4F92-AEA5-EAD33A301B4A}" type="presParOf" srcId="{D0D6FFE7-2E6A-46F6-AB84-7C00A9F33165}" destId="{D0E63203-BAB1-47C1-8EC4-329D50125120}" srcOrd="7" destOrd="0" presId="urn:microsoft.com/office/officeart/2005/8/layout/default"/>
    <dgm:cxn modelId="{06C1A43A-D888-4C1F-8DBC-3034F9D45607}" type="presParOf" srcId="{D0D6FFE7-2E6A-46F6-AB84-7C00A9F33165}" destId="{7F0F5137-F87B-4357-BC4E-CEC0A5DD815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56AD0-B7E2-4E12-ACEF-7A726B53FE8B}" type="doc">
      <dgm:prSet loTypeId="urn:microsoft.com/office/officeart/2005/8/layout/chevron2" loCatId="process" qsTypeId="urn:microsoft.com/office/officeart/2005/8/quickstyle/3d1" qsCatId="3D" csTypeId="urn:microsoft.com/office/officeart/2005/8/colors/accent1_4" csCatId="accent1" phldr="1"/>
      <dgm:spPr/>
      <dgm:t>
        <a:bodyPr/>
        <a:lstStyle/>
        <a:p>
          <a:endParaRPr lang="es-ES"/>
        </a:p>
      </dgm:t>
    </dgm:pt>
    <dgm:pt modelId="{8A47C8AB-80A2-4B2A-B633-E881FC388B68}">
      <dgm:prSet phldrT="[Texto]" custT="1"/>
      <dgm:spPr/>
      <dgm:t>
        <a:bodyPr/>
        <a:lstStyle/>
        <a:p>
          <a:r>
            <a:rPr lang="es-ES" sz="2000" dirty="0" smtClean="0">
              <a:latin typeface="Times New Roman" panose="02020603050405020304" pitchFamily="18" charset="0"/>
              <a:cs typeface="Times New Roman" panose="02020603050405020304" pitchFamily="18" charset="0"/>
            </a:rPr>
            <a:t>Misión</a:t>
          </a:r>
          <a:endParaRPr lang="es-ES" sz="2000" dirty="0">
            <a:latin typeface="Times New Roman" panose="02020603050405020304" pitchFamily="18" charset="0"/>
            <a:cs typeface="Times New Roman" panose="02020603050405020304" pitchFamily="18" charset="0"/>
          </a:endParaRPr>
        </a:p>
      </dgm:t>
    </dgm:pt>
    <dgm:pt modelId="{ECF0C224-7068-414C-9D9C-ACB12AFC9C3D}" type="parTrans" cxnId="{69ECA3A7-97C7-4198-A6AA-6440EAF1531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41588C16-811E-4A6A-8D21-E56D3B9150FF}" type="sibTrans" cxnId="{69ECA3A7-97C7-4198-A6AA-6440EAF1531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ABF601E3-4C6B-4C5E-96AA-97F2FC7B663B}">
      <dgm:prSet phldrT="[Texto]" custT="1"/>
      <dgm:spPr/>
      <dgm:t>
        <a:bodyPr/>
        <a:lstStyle/>
        <a:p>
          <a:r>
            <a:rPr lang="es-EC" sz="1400" dirty="0" smtClean="0">
              <a:latin typeface="Times New Roman" panose="02020603050405020304" pitchFamily="18" charset="0"/>
              <a:cs typeface="Times New Roman" panose="02020603050405020304" pitchFamily="18" charset="0"/>
            </a:rPr>
            <a:t>Fomentar y promover a las personas y organizaciones sujetas a la Ley Orgánica de la Economía Popular y Solidaria, en el contexto del sistema económico social y solidario</a:t>
          </a:r>
          <a:endParaRPr lang="es-ES" sz="1400" dirty="0">
            <a:latin typeface="Times New Roman" panose="02020603050405020304" pitchFamily="18" charset="0"/>
            <a:cs typeface="Times New Roman" panose="02020603050405020304" pitchFamily="18" charset="0"/>
          </a:endParaRPr>
        </a:p>
      </dgm:t>
    </dgm:pt>
    <dgm:pt modelId="{B319FE14-27FB-4BFD-ABB5-67B15C7D079E}" type="parTrans" cxnId="{19CEA47A-E0B4-48B3-99E5-40D1616AB0C8}">
      <dgm:prSet/>
      <dgm:spPr/>
      <dgm:t>
        <a:bodyPr/>
        <a:lstStyle/>
        <a:p>
          <a:endParaRPr lang="es-ES" sz="1600">
            <a:latin typeface="Times New Roman" panose="02020603050405020304" pitchFamily="18" charset="0"/>
            <a:cs typeface="Times New Roman" panose="02020603050405020304" pitchFamily="18" charset="0"/>
          </a:endParaRPr>
        </a:p>
      </dgm:t>
    </dgm:pt>
    <dgm:pt modelId="{5ABD4C62-6238-4853-9E07-5E100655D219}" type="sibTrans" cxnId="{19CEA47A-E0B4-48B3-99E5-40D1616AB0C8}">
      <dgm:prSet/>
      <dgm:spPr/>
      <dgm:t>
        <a:bodyPr/>
        <a:lstStyle/>
        <a:p>
          <a:endParaRPr lang="es-ES" sz="1600">
            <a:latin typeface="Times New Roman" panose="02020603050405020304" pitchFamily="18" charset="0"/>
            <a:cs typeface="Times New Roman" panose="02020603050405020304" pitchFamily="18" charset="0"/>
          </a:endParaRPr>
        </a:p>
      </dgm:t>
    </dgm:pt>
    <dgm:pt modelId="{DA0E8F5F-7E6A-467C-8EFA-D98316421F0F}" type="pres">
      <dgm:prSet presAssocID="{93956AD0-B7E2-4E12-ACEF-7A726B53FE8B}" presName="linearFlow" presStyleCnt="0">
        <dgm:presLayoutVars>
          <dgm:dir/>
          <dgm:animLvl val="lvl"/>
          <dgm:resizeHandles val="exact"/>
        </dgm:presLayoutVars>
      </dgm:prSet>
      <dgm:spPr/>
      <dgm:t>
        <a:bodyPr/>
        <a:lstStyle/>
        <a:p>
          <a:endParaRPr lang="es-EC"/>
        </a:p>
      </dgm:t>
    </dgm:pt>
    <dgm:pt modelId="{9440B4B2-96A1-4F1B-9B3B-A8EF8A05BE02}" type="pres">
      <dgm:prSet presAssocID="{8A47C8AB-80A2-4B2A-B633-E881FC388B68}" presName="composite" presStyleCnt="0"/>
      <dgm:spPr/>
      <dgm:t>
        <a:bodyPr/>
        <a:lstStyle/>
        <a:p>
          <a:endParaRPr lang="es-EC"/>
        </a:p>
      </dgm:t>
    </dgm:pt>
    <dgm:pt modelId="{FB3CA11B-DAB6-4F67-AFAC-FDC3252EE0A0}" type="pres">
      <dgm:prSet presAssocID="{8A47C8AB-80A2-4B2A-B633-E881FC388B68}" presName="parentText" presStyleLbl="alignNode1" presStyleIdx="0" presStyleCnt="1">
        <dgm:presLayoutVars>
          <dgm:chMax val="1"/>
          <dgm:bulletEnabled val="1"/>
        </dgm:presLayoutVars>
      </dgm:prSet>
      <dgm:spPr/>
      <dgm:t>
        <a:bodyPr/>
        <a:lstStyle/>
        <a:p>
          <a:endParaRPr lang="es-EC"/>
        </a:p>
      </dgm:t>
    </dgm:pt>
    <dgm:pt modelId="{399FE589-D9F7-4E31-A905-0FEDFA59675F}" type="pres">
      <dgm:prSet presAssocID="{8A47C8AB-80A2-4B2A-B633-E881FC388B68}" presName="descendantText" presStyleLbl="alignAcc1" presStyleIdx="0" presStyleCnt="1" custLinFactNeighborY="-6154">
        <dgm:presLayoutVars>
          <dgm:bulletEnabled val="1"/>
        </dgm:presLayoutVars>
      </dgm:prSet>
      <dgm:spPr/>
      <dgm:t>
        <a:bodyPr/>
        <a:lstStyle/>
        <a:p>
          <a:endParaRPr lang="es-EC"/>
        </a:p>
      </dgm:t>
    </dgm:pt>
  </dgm:ptLst>
  <dgm:cxnLst>
    <dgm:cxn modelId="{76B8BBC2-9611-4C58-99EB-06D390043E46}" type="presOf" srcId="{93956AD0-B7E2-4E12-ACEF-7A726B53FE8B}" destId="{DA0E8F5F-7E6A-467C-8EFA-D98316421F0F}" srcOrd="0" destOrd="0" presId="urn:microsoft.com/office/officeart/2005/8/layout/chevron2"/>
    <dgm:cxn modelId="{B8162D4D-3002-4282-A7BC-7843A8DAC5D5}" type="presOf" srcId="{8A47C8AB-80A2-4B2A-B633-E881FC388B68}" destId="{FB3CA11B-DAB6-4F67-AFAC-FDC3252EE0A0}" srcOrd="0" destOrd="0" presId="urn:microsoft.com/office/officeart/2005/8/layout/chevron2"/>
    <dgm:cxn modelId="{30050A09-3F51-4E2D-AAD8-E3617FA8B0DD}" type="presOf" srcId="{ABF601E3-4C6B-4C5E-96AA-97F2FC7B663B}" destId="{399FE589-D9F7-4E31-A905-0FEDFA59675F}" srcOrd="0" destOrd="0" presId="urn:microsoft.com/office/officeart/2005/8/layout/chevron2"/>
    <dgm:cxn modelId="{69ECA3A7-97C7-4198-A6AA-6440EAF1531D}" srcId="{93956AD0-B7E2-4E12-ACEF-7A726B53FE8B}" destId="{8A47C8AB-80A2-4B2A-B633-E881FC388B68}" srcOrd="0" destOrd="0" parTransId="{ECF0C224-7068-414C-9D9C-ACB12AFC9C3D}" sibTransId="{41588C16-811E-4A6A-8D21-E56D3B9150FF}"/>
    <dgm:cxn modelId="{19CEA47A-E0B4-48B3-99E5-40D1616AB0C8}" srcId="{8A47C8AB-80A2-4B2A-B633-E881FC388B68}" destId="{ABF601E3-4C6B-4C5E-96AA-97F2FC7B663B}" srcOrd="0" destOrd="0" parTransId="{B319FE14-27FB-4BFD-ABB5-67B15C7D079E}" sibTransId="{5ABD4C62-6238-4853-9E07-5E100655D219}"/>
    <dgm:cxn modelId="{1C25C69A-423A-4092-A98D-B36DD3530C20}" type="presParOf" srcId="{DA0E8F5F-7E6A-467C-8EFA-D98316421F0F}" destId="{9440B4B2-96A1-4F1B-9B3B-A8EF8A05BE02}" srcOrd="0" destOrd="0" presId="urn:microsoft.com/office/officeart/2005/8/layout/chevron2"/>
    <dgm:cxn modelId="{835FE657-1AC8-4E24-BDB4-4EB742CDF0B0}" type="presParOf" srcId="{9440B4B2-96A1-4F1B-9B3B-A8EF8A05BE02}" destId="{FB3CA11B-DAB6-4F67-AFAC-FDC3252EE0A0}" srcOrd="0" destOrd="0" presId="urn:microsoft.com/office/officeart/2005/8/layout/chevron2"/>
    <dgm:cxn modelId="{E563008F-64D5-4BD3-B3CA-2944009B58BE}" type="presParOf" srcId="{9440B4B2-96A1-4F1B-9B3B-A8EF8A05BE02}" destId="{399FE589-D9F7-4E31-A905-0FEDFA59675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C18BC8-311F-409E-ABC8-A43C30224F3C}"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C"/>
        </a:p>
      </dgm:t>
    </dgm:pt>
    <dgm:pt modelId="{7B7EAA33-5FDE-46AD-863C-B3A586EAED98}">
      <dgm:prSet phldrT="[Texto]" custT="1"/>
      <dgm:spPr/>
      <dgm:t>
        <a:bodyPr/>
        <a:lstStyle/>
        <a:p>
          <a:r>
            <a:rPr lang="es-EC" sz="1300" b="1" dirty="0" smtClean="0">
              <a:latin typeface="Times New Roman" panose="02020603050405020304" pitchFamily="18" charset="0"/>
              <a:cs typeface="Times New Roman" panose="02020603050405020304" pitchFamily="18" charset="0"/>
            </a:rPr>
            <a:t>MISIÓN</a:t>
          </a:r>
          <a:endParaRPr lang="es-EC" sz="1300" b="1" dirty="0">
            <a:latin typeface="Times New Roman" panose="02020603050405020304" pitchFamily="18" charset="0"/>
            <a:cs typeface="Times New Roman" panose="02020603050405020304" pitchFamily="18" charset="0"/>
          </a:endParaRPr>
        </a:p>
      </dgm:t>
    </dgm:pt>
    <dgm:pt modelId="{22DAB81D-4F7B-464E-830C-6FF84B0AC5DE}" type="parTrans" cxnId="{829417B6-01A0-432B-88F2-9E2428269C9A}">
      <dgm:prSet/>
      <dgm:spPr/>
      <dgm:t>
        <a:bodyPr/>
        <a:lstStyle/>
        <a:p>
          <a:endParaRPr lang="es-EC" sz="1300">
            <a:latin typeface="Times New Roman" panose="02020603050405020304" pitchFamily="18" charset="0"/>
            <a:cs typeface="Times New Roman" panose="02020603050405020304" pitchFamily="18" charset="0"/>
          </a:endParaRPr>
        </a:p>
      </dgm:t>
    </dgm:pt>
    <dgm:pt modelId="{715DA144-A6DA-458D-BB30-20388068E73A}" type="sibTrans" cxnId="{829417B6-01A0-432B-88F2-9E2428269C9A}">
      <dgm:prSet/>
      <dgm:spPr/>
      <dgm:t>
        <a:bodyPr/>
        <a:lstStyle/>
        <a:p>
          <a:endParaRPr lang="es-EC" sz="1300">
            <a:latin typeface="Times New Roman" panose="02020603050405020304" pitchFamily="18" charset="0"/>
            <a:cs typeface="Times New Roman" panose="02020603050405020304" pitchFamily="18" charset="0"/>
          </a:endParaRPr>
        </a:p>
      </dgm:t>
    </dgm:pt>
    <dgm:pt modelId="{C3DCCB08-9C69-4FCA-BF8F-B08536D61492}">
      <dgm:prSet phldrT="[Texto]" custT="1"/>
      <dgm:spPr/>
      <dgm:t>
        <a:bodyPr/>
        <a:lstStyle/>
        <a:p>
          <a:pPr algn="l"/>
          <a:r>
            <a:rPr lang="es-ES" sz="1300" dirty="0" smtClean="0">
              <a:latin typeface="Times New Roman" panose="02020603050405020304" pitchFamily="18" charset="0"/>
              <a:cs typeface="Times New Roman" panose="02020603050405020304" pitchFamily="18" charset="0"/>
            </a:rPr>
            <a:t>Dotar con eficiencia, eficacia y efectividad de los recursos materiales, suministros, bienes y servicios requeridos para la ejecución de los programas, proyectos y actividades institucionales</a:t>
          </a:r>
          <a:endParaRPr lang="es-EC" sz="1300" dirty="0">
            <a:latin typeface="Times New Roman" panose="02020603050405020304" pitchFamily="18" charset="0"/>
            <a:cs typeface="Times New Roman" panose="02020603050405020304" pitchFamily="18" charset="0"/>
          </a:endParaRPr>
        </a:p>
      </dgm:t>
    </dgm:pt>
    <dgm:pt modelId="{9D3F54A3-A1E8-4174-883E-5F4FC1E4B0C8}" type="parTrans" cxnId="{020C3D70-E1EE-492B-9771-331454189CBA}">
      <dgm:prSet/>
      <dgm:spPr/>
      <dgm:t>
        <a:bodyPr/>
        <a:lstStyle/>
        <a:p>
          <a:endParaRPr lang="es-EC" sz="1300">
            <a:latin typeface="Times New Roman" panose="02020603050405020304" pitchFamily="18" charset="0"/>
            <a:cs typeface="Times New Roman" panose="02020603050405020304" pitchFamily="18" charset="0"/>
          </a:endParaRPr>
        </a:p>
      </dgm:t>
    </dgm:pt>
    <dgm:pt modelId="{FB533D63-9F00-4C46-B19D-E4CE2C75E126}" type="sibTrans" cxnId="{020C3D70-E1EE-492B-9771-331454189CBA}">
      <dgm:prSet/>
      <dgm:spPr/>
      <dgm:t>
        <a:bodyPr/>
        <a:lstStyle/>
        <a:p>
          <a:endParaRPr lang="es-EC" sz="1300">
            <a:latin typeface="Times New Roman" panose="02020603050405020304" pitchFamily="18" charset="0"/>
            <a:cs typeface="Times New Roman" panose="02020603050405020304" pitchFamily="18" charset="0"/>
          </a:endParaRPr>
        </a:p>
      </dgm:t>
    </dgm:pt>
    <dgm:pt modelId="{7DD53D76-EC51-4BB0-A7AE-780E5EA16888}" type="pres">
      <dgm:prSet presAssocID="{54C18BC8-311F-409E-ABC8-A43C30224F3C}" presName="Name0" presStyleCnt="0">
        <dgm:presLayoutVars>
          <dgm:dir/>
          <dgm:animLvl val="lvl"/>
          <dgm:resizeHandles val="exact"/>
        </dgm:presLayoutVars>
      </dgm:prSet>
      <dgm:spPr/>
      <dgm:t>
        <a:bodyPr/>
        <a:lstStyle/>
        <a:p>
          <a:endParaRPr lang="es-EC"/>
        </a:p>
      </dgm:t>
    </dgm:pt>
    <dgm:pt modelId="{B050109F-116E-49D8-9D2F-729115960CE0}" type="pres">
      <dgm:prSet presAssocID="{7B7EAA33-5FDE-46AD-863C-B3A586EAED98}" presName="linNode" presStyleCnt="0"/>
      <dgm:spPr/>
      <dgm:t>
        <a:bodyPr/>
        <a:lstStyle/>
        <a:p>
          <a:endParaRPr lang="es-EC"/>
        </a:p>
      </dgm:t>
    </dgm:pt>
    <dgm:pt modelId="{7D6AF2E6-47F9-4819-B244-32C21892E9A7}" type="pres">
      <dgm:prSet presAssocID="{7B7EAA33-5FDE-46AD-863C-B3A586EAED98}" presName="parentText" presStyleLbl="node1" presStyleIdx="0" presStyleCnt="1" custScaleX="48515" custScaleY="44063" custLinFactNeighborX="-6745" custLinFactNeighborY="-987">
        <dgm:presLayoutVars>
          <dgm:chMax val="1"/>
          <dgm:bulletEnabled val="1"/>
        </dgm:presLayoutVars>
      </dgm:prSet>
      <dgm:spPr/>
      <dgm:t>
        <a:bodyPr/>
        <a:lstStyle/>
        <a:p>
          <a:endParaRPr lang="es-EC"/>
        </a:p>
      </dgm:t>
    </dgm:pt>
    <dgm:pt modelId="{2CC5FA79-2B5E-4BCA-8814-D3AB5E6F774B}" type="pres">
      <dgm:prSet presAssocID="{7B7EAA33-5FDE-46AD-863C-B3A586EAED98}" presName="descendantText" presStyleLbl="alignAccFollowNode1" presStyleIdx="0" presStyleCnt="1" custScaleX="107302" custScaleY="77604">
        <dgm:presLayoutVars>
          <dgm:bulletEnabled val="1"/>
        </dgm:presLayoutVars>
      </dgm:prSet>
      <dgm:spPr/>
      <dgm:t>
        <a:bodyPr/>
        <a:lstStyle/>
        <a:p>
          <a:endParaRPr lang="es-EC"/>
        </a:p>
      </dgm:t>
    </dgm:pt>
  </dgm:ptLst>
  <dgm:cxnLst>
    <dgm:cxn modelId="{829417B6-01A0-432B-88F2-9E2428269C9A}" srcId="{54C18BC8-311F-409E-ABC8-A43C30224F3C}" destId="{7B7EAA33-5FDE-46AD-863C-B3A586EAED98}" srcOrd="0" destOrd="0" parTransId="{22DAB81D-4F7B-464E-830C-6FF84B0AC5DE}" sibTransId="{715DA144-A6DA-458D-BB30-20388068E73A}"/>
    <dgm:cxn modelId="{9991BECD-FADE-4A6D-A172-0855FC1B80EC}" type="presOf" srcId="{C3DCCB08-9C69-4FCA-BF8F-B08536D61492}" destId="{2CC5FA79-2B5E-4BCA-8814-D3AB5E6F774B}" srcOrd="0" destOrd="0" presId="urn:microsoft.com/office/officeart/2005/8/layout/vList5"/>
    <dgm:cxn modelId="{020C3D70-E1EE-492B-9771-331454189CBA}" srcId="{7B7EAA33-5FDE-46AD-863C-B3A586EAED98}" destId="{C3DCCB08-9C69-4FCA-BF8F-B08536D61492}" srcOrd="0" destOrd="0" parTransId="{9D3F54A3-A1E8-4174-883E-5F4FC1E4B0C8}" sibTransId="{FB533D63-9F00-4C46-B19D-E4CE2C75E126}"/>
    <dgm:cxn modelId="{C45BBDB4-B458-410C-8B47-FD69A5635502}" type="presOf" srcId="{7B7EAA33-5FDE-46AD-863C-B3A586EAED98}" destId="{7D6AF2E6-47F9-4819-B244-32C21892E9A7}" srcOrd="0" destOrd="0" presId="urn:microsoft.com/office/officeart/2005/8/layout/vList5"/>
    <dgm:cxn modelId="{D1D9F19C-F08B-44C8-BEFB-C18C36D7E494}" type="presOf" srcId="{54C18BC8-311F-409E-ABC8-A43C30224F3C}" destId="{7DD53D76-EC51-4BB0-A7AE-780E5EA16888}" srcOrd="0" destOrd="0" presId="urn:microsoft.com/office/officeart/2005/8/layout/vList5"/>
    <dgm:cxn modelId="{9FDA99CF-FE69-4C40-B37D-4E8842BF3281}" type="presParOf" srcId="{7DD53D76-EC51-4BB0-A7AE-780E5EA16888}" destId="{B050109F-116E-49D8-9D2F-729115960CE0}" srcOrd="0" destOrd="0" presId="urn:microsoft.com/office/officeart/2005/8/layout/vList5"/>
    <dgm:cxn modelId="{8A47D1FA-6564-4716-9970-DD615CC74CB4}" type="presParOf" srcId="{B050109F-116E-49D8-9D2F-729115960CE0}" destId="{7D6AF2E6-47F9-4819-B244-32C21892E9A7}" srcOrd="0" destOrd="0" presId="urn:microsoft.com/office/officeart/2005/8/layout/vList5"/>
    <dgm:cxn modelId="{FC10DCE8-98B3-409D-8CBD-7ACCB075A149}" type="presParOf" srcId="{B050109F-116E-49D8-9D2F-729115960CE0}" destId="{2CC5FA79-2B5E-4BCA-8814-D3AB5E6F774B}"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22093F-94F4-4D47-AEB7-410588D76EC7}"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6FA136E4-4815-46C6-9A3F-692546AB6011}">
      <dgm:prSet phldrT="[Texto]" custT="1"/>
      <dgm:spPr/>
      <dgm:t>
        <a:bodyPr/>
        <a:lstStyle/>
        <a:p>
          <a:r>
            <a:rPr lang="es-EC" sz="1600" b="1" dirty="0" smtClean="0"/>
            <a:t>Coordinación Administrativa</a:t>
          </a:r>
          <a:endParaRPr lang="es-EC" sz="1600" b="1" dirty="0"/>
        </a:p>
      </dgm:t>
    </dgm:pt>
    <dgm:pt modelId="{06FAD05F-B36E-4828-B71B-DCD6525CB6BF}" type="parTrans" cxnId="{C8CF59A2-8A32-404A-A615-487640FED0B2}">
      <dgm:prSet/>
      <dgm:spPr/>
      <dgm:t>
        <a:bodyPr/>
        <a:lstStyle/>
        <a:p>
          <a:endParaRPr lang="es-EC" sz="3600"/>
        </a:p>
      </dgm:t>
    </dgm:pt>
    <dgm:pt modelId="{2F6AFC06-D11D-44C7-9274-B43BD9B841D2}" type="sibTrans" cxnId="{C8CF59A2-8A32-404A-A615-487640FED0B2}">
      <dgm:prSet/>
      <dgm:spPr/>
      <dgm:t>
        <a:bodyPr/>
        <a:lstStyle/>
        <a:p>
          <a:endParaRPr lang="es-EC" sz="3600"/>
        </a:p>
      </dgm:t>
    </dgm:pt>
    <dgm:pt modelId="{4C2FF36C-CDD8-4385-8713-8A943DD865CE}">
      <dgm:prSet phldrT="[Texto]" custT="1"/>
      <dgm:spPr/>
      <dgm:t>
        <a:bodyPr/>
        <a:lstStyle/>
        <a:p>
          <a:r>
            <a:rPr lang="es-EC" sz="1400"/>
            <a:t>Unidad de Compras Públicas</a:t>
          </a:r>
        </a:p>
      </dgm:t>
    </dgm:pt>
    <dgm:pt modelId="{3917B779-1DF5-4329-B29C-AC179747488B}" type="parTrans" cxnId="{0F995004-60B0-47CA-ACCE-F592E2ED58CB}">
      <dgm:prSet custT="1"/>
      <dgm:spPr/>
      <dgm:t>
        <a:bodyPr/>
        <a:lstStyle/>
        <a:p>
          <a:endParaRPr lang="es-EC" sz="1200"/>
        </a:p>
      </dgm:t>
    </dgm:pt>
    <dgm:pt modelId="{E42BE31D-A1F4-42A9-A887-754207F12839}" type="sibTrans" cxnId="{0F995004-60B0-47CA-ACCE-F592E2ED58CB}">
      <dgm:prSet/>
      <dgm:spPr/>
      <dgm:t>
        <a:bodyPr/>
        <a:lstStyle/>
        <a:p>
          <a:endParaRPr lang="es-EC" sz="3600"/>
        </a:p>
      </dgm:t>
    </dgm:pt>
    <dgm:pt modelId="{364DFD12-B779-4D91-B5CE-110D8A30C922}">
      <dgm:prSet phldrT="[Texto]" custT="1"/>
      <dgm:spPr/>
      <dgm:t>
        <a:bodyPr/>
        <a:lstStyle/>
        <a:p>
          <a:r>
            <a:rPr lang="es-EC" sz="1400"/>
            <a:t>Elaboración del PAC  a nivel nacional</a:t>
          </a:r>
        </a:p>
      </dgm:t>
    </dgm:pt>
    <dgm:pt modelId="{EA8F6194-96FC-455B-B457-310551BCE617}" type="parTrans" cxnId="{7D2647DB-41C7-433B-A103-D5F50ED316AE}">
      <dgm:prSet custT="1"/>
      <dgm:spPr/>
      <dgm:t>
        <a:bodyPr/>
        <a:lstStyle/>
        <a:p>
          <a:endParaRPr lang="es-EC" sz="1000"/>
        </a:p>
      </dgm:t>
    </dgm:pt>
    <dgm:pt modelId="{11204085-09F0-41CB-84A7-F6C3980C2AD7}" type="sibTrans" cxnId="{7D2647DB-41C7-433B-A103-D5F50ED316AE}">
      <dgm:prSet/>
      <dgm:spPr/>
      <dgm:t>
        <a:bodyPr/>
        <a:lstStyle/>
        <a:p>
          <a:endParaRPr lang="es-EC" sz="3600"/>
        </a:p>
      </dgm:t>
    </dgm:pt>
    <dgm:pt modelId="{7166614D-131E-41FD-9AC9-D6B65D317286}">
      <dgm:prSet phldrT="[Texto]" custT="1"/>
      <dgm:spPr/>
      <dgm:t>
        <a:bodyPr/>
        <a:lstStyle/>
        <a:p>
          <a:r>
            <a:rPr lang="es-EC" sz="1400" dirty="0"/>
            <a:t>Contratación a través de Ínfima Cuantía</a:t>
          </a:r>
        </a:p>
      </dgm:t>
    </dgm:pt>
    <dgm:pt modelId="{F0842ABA-3344-468B-8D95-15CB44067D4A}" type="parTrans" cxnId="{575E4DC9-1DAA-4FC8-AA46-F9F0C4B78D74}">
      <dgm:prSet custT="1"/>
      <dgm:spPr/>
      <dgm:t>
        <a:bodyPr/>
        <a:lstStyle/>
        <a:p>
          <a:endParaRPr lang="es-EC" sz="1000"/>
        </a:p>
      </dgm:t>
    </dgm:pt>
    <dgm:pt modelId="{6ECC6A65-A8A4-44AA-A1E4-0BF666A1F877}" type="sibTrans" cxnId="{575E4DC9-1DAA-4FC8-AA46-F9F0C4B78D74}">
      <dgm:prSet/>
      <dgm:spPr/>
      <dgm:t>
        <a:bodyPr/>
        <a:lstStyle/>
        <a:p>
          <a:endParaRPr lang="es-EC" sz="3600"/>
        </a:p>
      </dgm:t>
    </dgm:pt>
    <dgm:pt modelId="{FE7DD5FF-F348-44E7-98CE-29A1FE3AB6D2}">
      <dgm:prSet phldrT="[Texto]" custT="1"/>
      <dgm:spPr/>
      <dgm:t>
        <a:bodyPr/>
        <a:lstStyle/>
        <a:p>
          <a:r>
            <a:rPr lang="es-EC" sz="1400" dirty="0"/>
            <a:t>Unidad de  Activos Fijos </a:t>
          </a:r>
        </a:p>
      </dgm:t>
    </dgm:pt>
    <dgm:pt modelId="{75A2604A-10F3-4EF1-9625-A224E7E7BF52}" type="parTrans" cxnId="{FA4827A6-D87A-40CA-BD4E-A27E3B518996}">
      <dgm:prSet custT="1"/>
      <dgm:spPr/>
      <dgm:t>
        <a:bodyPr/>
        <a:lstStyle/>
        <a:p>
          <a:endParaRPr lang="es-EC" sz="1000"/>
        </a:p>
      </dgm:t>
    </dgm:pt>
    <dgm:pt modelId="{D40A02E2-ABED-4FCB-9596-80F9C0BEA8A5}" type="sibTrans" cxnId="{FA4827A6-D87A-40CA-BD4E-A27E3B518996}">
      <dgm:prSet/>
      <dgm:spPr/>
      <dgm:t>
        <a:bodyPr/>
        <a:lstStyle/>
        <a:p>
          <a:endParaRPr lang="es-EC" sz="3600"/>
        </a:p>
      </dgm:t>
    </dgm:pt>
    <dgm:pt modelId="{52B91B40-7A33-4D2E-A870-9A54953508FC}">
      <dgm:prSet phldrT="[Texto]" custT="1"/>
      <dgm:spPr/>
      <dgm:t>
        <a:bodyPr/>
        <a:lstStyle/>
        <a:p>
          <a:r>
            <a:rPr lang="es-EC" sz="1400" dirty="0"/>
            <a:t>Ingreso de Bienes  a la Bodega de Activos Fijos</a:t>
          </a:r>
        </a:p>
      </dgm:t>
    </dgm:pt>
    <dgm:pt modelId="{CCCAB41E-82DD-4C06-A2A1-9046A737F068}" type="parTrans" cxnId="{28AE10A2-DC65-40E2-99C1-C1AEE7A9D95B}">
      <dgm:prSet custT="1"/>
      <dgm:spPr/>
      <dgm:t>
        <a:bodyPr/>
        <a:lstStyle/>
        <a:p>
          <a:endParaRPr lang="es-EC" sz="1000"/>
        </a:p>
      </dgm:t>
    </dgm:pt>
    <dgm:pt modelId="{4E20D67D-139C-4286-AB3D-C5C647BDAF6C}" type="sibTrans" cxnId="{28AE10A2-DC65-40E2-99C1-C1AEE7A9D95B}">
      <dgm:prSet/>
      <dgm:spPr/>
      <dgm:t>
        <a:bodyPr/>
        <a:lstStyle/>
        <a:p>
          <a:endParaRPr lang="es-EC" sz="3600"/>
        </a:p>
      </dgm:t>
    </dgm:pt>
    <dgm:pt modelId="{9B4C6628-A524-4EB3-A75D-6C3AB1E59B10}">
      <dgm:prSet phldrT="[Texto]" custT="1"/>
      <dgm:spPr/>
      <dgm:t>
        <a:bodyPr/>
        <a:lstStyle/>
        <a:p>
          <a:r>
            <a:rPr lang="es-EC" sz="1400" dirty="0"/>
            <a:t>Entrega de Activos Fijos a </a:t>
          </a:r>
          <a:r>
            <a:rPr lang="es-EC" sz="1400" dirty="0" smtClean="0"/>
            <a:t>Funcionarios</a:t>
          </a:r>
          <a:endParaRPr lang="es-EC" sz="1400" dirty="0"/>
        </a:p>
      </dgm:t>
    </dgm:pt>
    <dgm:pt modelId="{31C08CE5-EBD5-469A-A305-2A126E60E818}" type="parTrans" cxnId="{23A18677-1DE2-4F6D-8934-15163CEA2151}">
      <dgm:prSet custT="1"/>
      <dgm:spPr/>
      <dgm:t>
        <a:bodyPr/>
        <a:lstStyle/>
        <a:p>
          <a:endParaRPr lang="es-EC" sz="1000"/>
        </a:p>
      </dgm:t>
    </dgm:pt>
    <dgm:pt modelId="{DA5BA42C-311C-4A0C-BD5C-2CCCE772CBC8}" type="sibTrans" cxnId="{23A18677-1DE2-4F6D-8934-15163CEA2151}">
      <dgm:prSet/>
      <dgm:spPr/>
      <dgm:t>
        <a:bodyPr/>
        <a:lstStyle/>
        <a:p>
          <a:endParaRPr lang="es-EC" sz="3600"/>
        </a:p>
      </dgm:t>
    </dgm:pt>
    <dgm:pt modelId="{5EEA47A0-19DE-49A5-B455-72914FB79ECA}">
      <dgm:prSet phldrT="[Texto]" custT="1"/>
      <dgm:spPr/>
      <dgm:t>
        <a:bodyPr/>
        <a:lstStyle/>
        <a:p>
          <a:r>
            <a:rPr lang="es-EC" sz="1400" dirty="0"/>
            <a:t>Descargo de Activos Fijos a Funcionarios</a:t>
          </a:r>
        </a:p>
      </dgm:t>
    </dgm:pt>
    <dgm:pt modelId="{08511D63-D4CF-46E1-9C63-F7893F8867AF}" type="parTrans" cxnId="{98B0EAB7-74D7-4D4F-B0D9-F5BD7FEFDB8D}">
      <dgm:prSet custT="1"/>
      <dgm:spPr/>
      <dgm:t>
        <a:bodyPr/>
        <a:lstStyle/>
        <a:p>
          <a:endParaRPr lang="es-EC" sz="1000"/>
        </a:p>
      </dgm:t>
    </dgm:pt>
    <dgm:pt modelId="{D178BB2A-594A-44C4-A15F-28F6D91DB7D8}" type="sibTrans" cxnId="{98B0EAB7-74D7-4D4F-B0D9-F5BD7FEFDB8D}">
      <dgm:prSet/>
      <dgm:spPr/>
      <dgm:t>
        <a:bodyPr/>
        <a:lstStyle/>
        <a:p>
          <a:endParaRPr lang="es-EC" sz="3600"/>
        </a:p>
      </dgm:t>
    </dgm:pt>
    <dgm:pt modelId="{74DB2980-DBBF-4653-A34D-791026BDD28D}">
      <dgm:prSet phldrT="[Texto]" custT="1"/>
      <dgm:spPr/>
      <dgm:t>
        <a:bodyPr/>
        <a:lstStyle/>
        <a:p>
          <a:r>
            <a:rPr lang="es-EC" sz="1400" dirty="0"/>
            <a:t>Proceso de Reposición de Bienes por Pérdida o Robo</a:t>
          </a:r>
        </a:p>
      </dgm:t>
    </dgm:pt>
    <dgm:pt modelId="{A157493A-BFDA-4CC9-B853-548014F19AE5}" type="parTrans" cxnId="{2E67261F-3082-4513-8716-8E3FC99C193B}">
      <dgm:prSet custT="1"/>
      <dgm:spPr/>
      <dgm:t>
        <a:bodyPr/>
        <a:lstStyle/>
        <a:p>
          <a:endParaRPr lang="es-EC" sz="1000"/>
        </a:p>
      </dgm:t>
    </dgm:pt>
    <dgm:pt modelId="{F4942586-0F8C-445F-9200-F7C3BB21B349}" type="sibTrans" cxnId="{2E67261F-3082-4513-8716-8E3FC99C193B}">
      <dgm:prSet/>
      <dgm:spPr/>
      <dgm:t>
        <a:bodyPr/>
        <a:lstStyle/>
        <a:p>
          <a:endParaRPr lang="es-EC" sz="3600"/>
        </a:p>
      </dgm:t>
    </dgm:pt>
    <dgm:pt modelId="{010964AA-5B3B-4C3F-BB26-1F8A06A9CDC0}">
      <dgm:prSet phldrT="[Texto]" custT="1"/>
      <dgm:spPr/>
      <dgm:t>
        <a:bodyPr/>
        <a:lstStyle/>
        <a:p>
          <a:r>
            <a:rPr lang="es-EC" sz="1400" dirty="0"/>
            <a:t>Pólizas de Seguro</a:t>
          </a:r>
        </a:p>
      </dgm:t>
    </dgm:pt>
    <dgm:pt modelId="{9E8B3B91-936E-428A-8B5D-C8FA2108B297}" type="parTrans" cxnId="{53E42CCB-4AF2-4A01-82D0-81C6581E00C4}">
      <dgm:prSet custT="1"/>
      <dgm:spPr/>
      <dgm:t>
        <a:bodyPr/>
        <a:lstStyle/>
        <a:p>
          <a:endParaRPr lang="es-EC" sz="1000"/>
        </a:p>
      </dgm:t>
    </dgm:pt>
    <dgm:pt modelId="{C8929927-8299-4625-AD9C-8CFDCCB08045}" type="sibTrans" cxnId="{53E42CCB-4AF2-4A01-82D0-81C6581E00C4}">
      <dgm:prSet/>
      <dgm:spPr/>
      <dgm:t>
        <a:bodyPr/>
        <a:lstStyle/>
        <a:p>
          <a:endParaRPr lang="es-EC" sz="3600"/>
        </a:p>
      </dgm:t>
    </dgm:pt>
    <dgm:pt modelId="{B1F119DE-AE08-4DDD-B35A-F91E7E0F6FAB}">
      <dgm:prSet phldrT="[Texto]" custT="1"/>
      <dgm:spPr/>
      <dgm:t>
        <a:bodyPr/>
        <a:lstStyle/>
        <a:p>
          <a:r>
            <a:rPr lang="es-EC" sz="1400" dirty="0"/>
            <a:t>Adquisión de Bienes, Obras y Servicios incluidos los de Consultoría.</a:t>
          </a:r>
        </a:p>
      </dgm:t>
    </dgm:pt>
    <dgm:pt modelId="{DF5B97E9-8C88-4264-B33C-D1B089999296}" type="parTrans" cxnId="{4AAA9144-C72B-4627-B657-378043331FAB}">
      <dgm:prSet custT="1"/>
      <dgm:spPr/>
      <dgm:t>
        <a:bodyPr/>
        <a:lstStyle/>
        <a:p>
          <a:endParaRPr lang="es-EC" sz="1000"/>
        </a:p>
      </dgm:t>
    </dgm:pt>
    <dgm:pt modelId="{F6B3EF02-772C-49F2-A9B4-16163E537691}" type="sibTrans" cxnId="{4AAA9144-C72B-4627-B657-378043331FAB}">
      <dgm:prSet/>
      <dgm:spPr/>
      <dgm:t>
        <a:bodyPr/>
        <a:lstStyle/>
        <a:p>
          <a:endParaRPr lang="es-EC" sz="3600"/>
        </a:p>
      </dgm:t>
    </dgm:pt>
    <dgm:pt modelId="{7B292BE1-65AF-4241-9503-A40938D1F52F}" type="pres">
      <dgm:prSet presAssocID="{B322093F-94F4-4D47-AEB7-410588D76EC7}" presName="Name0" presStyleCnt="0">
        <dgm:presLayoutVars>
          <dgm:chPref val="1"/>
          <dgm:dir/>
          <dgm:animOne val="branch"/>
          <dgm:animLvl val="lvl"/>
          <dgm:resizeHandles val="exact"/>
        </dgm:presLayoutVars>
      </dgm:prSet>
      <dgm:spPr/>
      <dgm:t>
        <a:bodyPr/>
        <a:lstStyle/>
        <a:p>
          <a:endParaRPr lang="es-EC"/>
        </a:p>
      </dgm:t>
    </dgm:pt>
    <dgm:pt modelId="{B753D1E0-AA2C-44FA-A799-3709606021C7}" type="pres">
      <dgm:prSet presAssocID="{6FA136E4-4815-46C6-9A3F-692546AB6011}" presName="root1" presStyleCnt="0"/>
      <dgm:spPr/>
    </dgm:pt>
    <dgm:pt modelId="{7BEA0C2F-E0B6-4AE8-994C-9482110DA3DF}" type="pres">
      <dgm:prSet presAssocID="{6FA136E4-4815-46C6-9A3F-692546AB6011}" presName="LevelOneTextNode" presStyleLbl="node0" presStyleIdx="0" presStyleCnt="1" custScaleY="108463">
        <dgm:presLayoutVars>
          <dgm:chPref val="3"/>
        </dgm:presLayoutVars>
      </dgm:prSet>
      <dgm:spPr/>
      <dgm:t>
        <a:bodyPr/>
        <a:lstStyle/>
        <a:p>
          <a:endParaRPr lang="es-EC"/>
        </a:p>
      </dgm:t>
    </dgm:pt>
    <dgm:pt modelId="{980A7B0F-1630-40A1-8E7D-127F1059FBAA}" type="pres">
      <dgm:prSet presAssocID="{6FA136E4-4815-46C6-9A3F-692546AB6011}" presName="level2hierChild" presStyleCnt="0"/>
      <dgm:spPr/>
    </dgm:pt>
    <dgm:pt modelId="{6107141A-571F-482E-AB4A-59A1B0CE26BB}" type="pres">
      <dgm:prSet presAssocID="{3917B779-1DF5-4329-B29C-AC179747488B}" presName="conn2-1" presStyleLbl="parChTrans1D2" presStyleIdx="0" presStyleCnt="2"/>
      <dgm:spPr/>
      <dgm:t>
        <a:bodyPr/>
        <a:lstStyle/>
        <a:p>
          <a:endParaRPr lang="es-EC"/>
        </a:p>
      </dgm:t>
    </dgm:pt>
    <dgm:pt modelId="{809CC685-C750-4934-ACE0-483B1F1BA266}" type="pres">
      <dgm:prSet presAssocID="{3917B779-1DF5-4329-B29C-AC179747488B}" presName="connTx" presStyleLbl="parChTrans1D2" presStyleIdx="0" presStyleCnt="2"/>
      <dgm:spPr/>
      <dgm:t>
        <a:bodyPr/>
        <a:lstStyle/>
        <a:p>
          <a:endParaRPr lang="es-EC"/>
        </a:p>
      </dgm:t>
    </dgm:pt>
    <dgm:pt modelId="{8270D5D8-831F-4770-84A0-1183E985E078}" type="pres">
      <dgm:prSet presAssocID="{4C2FF36C-CDD8-4385-8713-8A943DD865CE}" presName="root2" presStyleCnt="0"/>
      <dgm:spPr/>
    </dgm:pt>
    <dgm:pt modelId="{4CB43F25-95F8-4EEB-B9A2-F2529D8D4BB2}" type="pres">
      <dgm:prSet presAssocID="{4C2FF36C-CDD8-4385-8713-8A943DD865CE}" presName="LevelTwoTextNode" presStyleLbl="node2" presStyleIdx="0" presStyleCnt="2">
        <dgm:presLayoutVars>
          <dgm:chPref val="3"/>
        </dgm:presLayoutVars>
      </dgm:prSet>
      <dgm:spPr/>
      <dgm:t>
        <a:bodyPr/>
        <a:lstStyle/>
        <a:p>
          <a:endParaRPr lang="es-EC"/>
        </a:p>
      </dgm:t>
    </dgm:pt>
    <dgm:pt modelId="{CD480C0B-FC58-48A4-B8DC-302AC4691A9E}" type="pres">
      <dgm:prSet presAssocID="{4C2FF36C-CDD8-4385-8713-8A943DD865CE}" presName="level3hierChild" presStyleCnt="0"/>
      <dgm:spPr/>
    </dgm:pt>
    <dgm:pt modelId="{6CC53F4E-81A7-4CD1-9979-E3DCDBD6CF0D}" type="pres">
      <dgm:prSet presAssocID="{EA8F6194-96FC-455B-B457-310551BCE617}" presName="conn2-1" presStyleLbl="parChTrans1D3" presStyleIdx="0" presStyleCnt="8"/>
      <dgm:spPr/>
      <dgm:t>
        <a:bodyPr/>
        <a:lstStyle/>
        <a:p>
          <a:endParaRPr lang="es-EC"/>
        </a:p>
      </dgm:t>
    </dgm:pt>
    <dgm:pt modelId="{C85E73E1-9576-472B-8714-D3113903EE18}" type="pres">
      <dgm:prSet presAssocID="{EA8F6194-96FC-455B-B457-310551BCE617}" presName="connTx" presStyleLbl="parChTrans1D3" presStyleIdx="0" presStyleCnt="8"/>
      <dgm:spPr/>
      <dgm:t>
        <a:bodyPr/>
        <a:lstStyle/>
        <a:p>
          <a:endParaRPr lang="es-EC"/>
        </a:p>
      </dgm:t>
    </dgm:pt>
    <dgm:pt modelId="{E6E18F30-895E-4013-8D8B-0EF9193B8E0E}" type="pres">
      <dgm:prSet presAssocID="{364DFD12-B779-4D91-B5CE-110D8A30C922}" presName="root2" presStyleCnt="0"/>
      <dgm:spPr/>
    </dgm:pt>
    <dgm:pt modelId="{6670C75E-F005-467E-A216-81D9298535D1}" type="pres">
      <dgm:prSet presAssocID="{364DFD12-B779-4D91-B5CE-110D8A30C922}" presName="LevelTwoTextNode" presStyleLbl="node3" presStyleIdx="0" presStyleCnt="8" custScaleX="183382" custScaleY="46783">
        <dgm:presLayoutVars>
          <dgm:chPref val="3"/>
        </dgm:presLayoutVars>
      </dgm:prSet>
      <dgm:spPr/>
      <dgm:t>
        <a:bodyPr/>
        <a:lstStyle/>
        <a:p>
          <a:endParaRPr lang="es-EC"/>
        </a:p>
      </dgm:t>
    </dgm:pt>
    <dgm:pt modelId="{51B1924F-DC18-452E-A3C2-F2163543D42E}" type="pres">
      <dgm:prSet presAssocID="{364DFD12-B779-4D91-B5CE-110D8A30C922}" presName="level3hierChild" presStyleCnt="0"/>
      <dgm:spPr/>
    </dgm:pt>
    <dgm:pt modelId="{6D077F5C-8B02-428C-AACB-5F4758634563}" type="pres">
      <dgm:prSet presAssocID="{F0842ABA-3344-468B-8D95-15CB44067D4A}" presName="conn2-1" presStyleLbl="parChTrans1D3" presStyleIdx="1" presStyleCnt="8"/>
      <dgm:spPr/>
      <dgm:t>
        <a:bodyPr/>
        <a:lstStyle/>
        <a:p>
          <a:endParaRPr lang="es-EC"/>
        </a:p>
      </dgm:t>
    </dgm:pt>
    <dgm:pt modelId="{4DB34005-B489-4778-8EAC-0C0D3A151B7B}" type="pres">
      <dgm:prSet presAssocID="{F0842ABA-3344-468B-8D95-15CB44067D4A}" presName="connTx" presStyleLbl="parChTrans1D3" presStyleIdx="1" presStyleCnt="8"/>
      <dgm:spPr/>
      <dgm:t>
        <a:bodyPr/>
        <a:lstStyle/>
        <a:p>
          <a:endParaRPr lang="es-EC"/>
        </a:p>
      </dgm:t>
    </dgm:pt>
    <dgm:pt modelId="{C2472410-FCEA-4FC7-BE0B-D18A35B4CB18}" type="pres">
      <dgm:prSet presAssocID="{7166614D-131E-41FD-9AC9-D6B65D317286}" presName="root2" presStyleCnt="0"/>
      <dgm:spPr/>
    </dgm:pt>
    <dgm:pt modelId="{4952DDC5-F2A6-4BE1-A413-09F9E7ED692F}" type="pres">
      <dgm:prSet presAssocID="{7166614D-131E-41FD-9AC9-D6B65D317286}" presName="LevelTwoTextNode" presStyleLbl="node3" presStyleIdx="1" presStyleCnt="8" custScaleX="183382" custScaleY="46783">
        <dgm:presLayoutVars>
          <dgm:chPref val="3"/>
        </dgm:presLayoutVars>
      </dgm:prSet>
      <dgm:spPr/>
      <dgm:t>
        <a:bodyPr/>
        <a:lstStyle/>
        <a:p>
          <a:endParaRPr lang="es-EC"/>
        </a:p>
      </dgm:t>
    </dgm:pt>
    <dgm:pt modelId="{D903249B-8FAA-45F2-B8DE-5566C24EB767}" type="pres">
      <dgm:prSet presAssocID="{7166614D-131E-41FD-9AC9-D6B65D317286}" presName="level3hierChild" presStyleCnt="0"/>
      <dgm:spPr/>
    </dgm:pt>
    <dgm:pt modelId="{15F50D77-E8A3-4034-8C4D-F3FE00E7EB52}" type="pres">
      <dgm:prSet presAssocID="{DF5B97E9-8C88-4264-B33C-D1B089999296}" presName="conn2-1" presStyleLbl="parChTrans1D3" presStyleIdx="2" presStyleCnt="8"/>
      <dgm:spPr/>
      <dgm:t>
        <a:bodyPr/>
        <a:lstStyle/>
        <a:p>
          <a:endParaRPr lang="es-EC"/>
        </a:p>
      </dgm:t>
    </dgm:pt>
    <dgm:pt modelId="{D72DAD37-D82F-493A-9B4D-31E25B0F1C20}" type="pres">
      <dgm:prSet presAssocID="{DF5B97E9-8C88-4264-B33C-D1B089999296}" presName="connTx" presStyleLbl="parChTrans1D3" presStyleIdx="2" presStyleCnt="8"/>
      <dgm:spPr/>
      <dgm:t>
        <a:bodyPr/>
        <a:lstStyle/>
        <a:p>
          <a:endParaRPr lang="es-EC"/>
        </a:p>
      </dgm:t>
    </dgm:pt>
    <dgm:pt modelId="{92F0925A-64A5-4AC5-9337-D5546D54D650}" type="pres">
      <dgm:prSet presAssocID="{B1F119DE-AE08-4DDD-B35A-F91E7E0F6FAB}" presName="root2" presStyleCnt="0"/>
      <dgm:spPr/>
    </dgm:pt>
    <dgm:pt modelId="{9223B2F1-D501-412C-814B-2F450F3BD539}" type="pres">
      <dgm:prSet presAssocID="{B1F119DE-AE08-4DDD-B35A-F91E7E0F6FAB}" presName="LevelTwoTextNode" presStyleLbl="node3" presStyleIdx="2" presStyleCnt="8" custScaleX="183382" custScaleY="81158">
        <dgm:presLayoutVars>
          <dgm:chPref val="3"/>
        </dgm:presLayoutVars>
      </dgm:prSet>
      <dgm:spPr/>
      <dgm:t>
        <a:bodyPr/>
        <a:lstStyle/>
        <a:p>
          <a:endParaRPr lang="es-EC"/>
        </a:p>
      </dgm:t>
    </dgm:pt>
    <dgm:pt modelId="{D033F269-DF96-41DA-9D6D-9B176E93DCE7}" type="pres">
      <dgm:prSet presAssocID="{B1F119DE-AE08-4DDD-B35A-F91E7E0F6FAB}" presName="level3hierChild" presStyleCnt="0"/>
      <dgm:spPr/>
    </dgm:pt>
    <dgm:pt modelId="{306B135A-97BF-4A2F-84A3-10742C5FAE66}" type="pres">
      <dgm:prSet presAssocID="{75A2604A-10F3-4EF1-9625-A224E7E7BF52}" presName="conn2-1" presStyleLbl="parChTrans1D2" presStyleIdx="1" presStyleCnt="2"/>
      <dgm:spPr/>
      <dgm:t>
        <a:bodyPr/>
        <a:lstStyle/>
        <a:p>
          <a:endParaRPr lang="es-EC"/>
        </a:p>
      </dgm:t>
    </dgm:pt>
    <dgm:pt modelId="{9A098EBB-DD75-4E82-B2A9-8CA9A597EB1A}" type="pres">
      <dgm:prSet presAssocID="{75A2604A-10F3-4EF1-9625-A224E7E7BF52}" presName="connTx" presStyleLbl="parChTrans1D2" presStyleIdx="1" presStyleCnt="2"/>
      <dgm:spPr/>
      <dgm:t>
        <a:bodyPr/>
        <a:lstStyle/>
        <a:p>
          <a:endParaRPr lang="es-EC"/>
        </a:p>
      </dgm:t>
    </dgm:pt>
    <dgm:pt modelId="{EE008582-88F9-4391-AA6F-CB442AB947FA}" type="pres">
      <dgm:prSet presAssocID="{FE7DD5FF-F348-44E7-98CE-29A1FE3AB6D2}" presName="root2" presStyleCnt="0"/>
      <dgm:spPr/>
    </dgm:pt>
    <dgm:pt modelId="{C6773947-24EB-455F-83D0-3C2EB197E7C3}" type="pres">
      <dgm:prSet presAssocID="{FE7DD5FF-F348-44E7-98CE-29A1FE3AB6D2}" presName="LevelTwoTextNode" presStyleLbl="node2" presStyleIdx="1" presStyleCnt="2">
        <dgm:presLayoutVars>
          <dgm:chPref val="3"/>
        </dgm:presLayoutVars>
      </dgm:prSet>
      <dgm:spPr/>
      <dgm:t>
        <a:bodyPr/>
        <a:lstStyle/>
        <a:p>
          <a:endParaRPr lang="es-EC"/>
        </a:p>
      </dgm:t>
    </dgm:pt>
    <dgm:pt modelId="{49A65F17-C4F9-41CD-B30E-27B8E9237D9D}" type="pres">
      <dgm:prSet presAssocID="{FE7DD5FF-F348-44E7-98CE-29A1FE3AB6D2}" presName="level3hierChild" presStyleCnt="0"/>
      <dgm:spPr/>
    </dgm:pt>
    <dgm:pt modelId="{11973411-B31A-47F0-9260-C42638E76530}" type="pres">
      <dgm:prSet presAssocID="{CCCAB41E-82DD-4C06-A2A1-9046A737F068}" presName="conn2-1" presStyleLbl="parChTrans1D3" presStyleIdx="3" presStyleCnt="8"/>
      <dgm:spPr/>
      <dgm:t>
        <a:bodyPr/>
        <a:lstStyle/>
        <a:p>
          <a:endParaRPr lang="es-EC"/>
        </a:p>
      </dgm:t>
    </dgm:pt>
    <dgm:pt modelId="{62578554-A3D1-43C1-8EEC-3DCA0A0FC756}" type="pres">
      <dgm:prSet presAssocID="{CCCAB41E-82DD-4C06-A2A1-9046A737F068}" presName="connTx" presStyleLbl="parChTrans1D3" presStyleIdx="3" presStyleCnt="8"/>
      <dgm:spPr/>
      <dgm:t>
        <a:bodyPr/>
        <a:lstStyle/>
        <a:p>
          <a:endParaRPr lang="es-EC"/>
        </a:p>
      </dgm:t>
    </dgm:pt>
    <dgm:pt modelId="{583C323B-F364-4AC0-8A05-BA6AAFEBC219}" type="pres">
      <dgm:prSet presAssocID="{52B91B40-7A33-4D2E-A870-9A54953508FC}" presName="root2" presStyleCnt="0"/>
      <dgm:spPr/>
    </dgm:pt>
    <dgm:pt modelId="{A263109E-2563-43EA-AA4E-5BA6D450EBC0}" type="pres">
      <dgm:prSet presAssocID="{52B91B40-7A33-4D2E-A870-9A54953508FC}" presName="LevelTwoTextNode" presStyleLbl="node3" presStyleIdx="3" presStyleCnt="8" custScaleX="183382" custScaleY="46783">
        <dgm:presLayoutVars>
          <dgm:chPref val="3"/>
        </dgm:presLayoutVars>
      </dgm:prSet>
      <dgm:spPr/>
      <dgm:t>
        <a:bodyPr/>
        <a:lstStyle/>
        <a:p>
          <a:endParaRPr lang="es-EC"/>
        </a:p>
      </dgm:t>
    </dgm:pt>
    <dgm:pt modelId="{19CD50A8-E080-448B-90FA-03F2B563F077}" type="pres">
      <dgm:prSet presAssocID="{52B91B40-7A33-4D2E-A870-9A54953508FC}" presName="level3hierChild" presStyleCnt="0"/>
      <dgm:spPr/>
    </dgm:pt>
    <dgm:pt modelId="{49D38461-BE09-4A38-92E6-14CD34AABC00}" type="pres">
      <dgm:prSet presAssocID="{31C08CE5-EBD5-469A-A305-2A126E60E818}" presName="conn2-1" presStyleLbl="parChTrans1D3" presStyleIdx="4" presStyleCnt="8"/>
      <dgm:spPr/>
      <dgm:t>
        <a:bodyPr/>
        <a:lstStyle/>
        <a:p>
          <a:endParaRPr lang="es-EC"/>
        </a:p>
      </dgm:t>
    </dgm:pt>
    <dgm:pt modelId="{9E95D251-000B-4ED9-92CF-C7276EDA9E8D}" type="pres">
      <dgm:prSet presAssocID="{31C08CE5-EBD5-469A-A305-2A126E60E818}" presName="connTx" presStyleLbl="parChTrans1D3" presStyleIdx="4" presStyleCnt="8"/>
      <dgm:spPr/>
      <dgm:t>
        <a:bodyPr/>
        <a:lstStyle/>
        <a:p>
          <a:endParaRPr lang="es-EC"/>
        </a:p>
      </dgm:t>
    </dgm:pt>
    <dgm:pt modelId="{34572EC0-160F-4F3F-B713-8D93E898B7A9}" type="pres">
      <dgm:prSet presAssocID="{9B4C6628-A524-4EB3-A75D-6C3AB1E59B10}" presName="root2" presStyleCnt="0"/>
      <dgm:spPr/>
    </dgm:pt>
    <dgm:pt modelId="{A7188733-517A-4809-9961-B88D57620E90}" type="pres">
      <dgm:prSet presAssocID="{9B4C6628-A524-4EB3-A75D-6C3AB1E59B10}" presName="LevelTwoTextNode" presStyleLbl="node3" presStyleIdx="4" presStyleCnt="8" custScaleX="183382" custScaleY="46783">
        <dgm:presLayoutVars>
          <dgm:chPref val="3"/>
        </dgm:presLayoutVars>
      </dgm:prSet>
      <dgm:spPr/>
      <dgm:t>
        <a:bodyPr/>
        <a:lstStyle/>
        <a:p>
          <a:endParaRPr lang="es-EC"/>
        </a:p>
      </dgm:t>
    </dgm:pt>
    <dgm:pt modelId="{A7449A8F-945D-472F-B881-40DEDCB10A5B}" type="pres">
      <dgm:prSet presAssocID="{9B4C6628-A524-4EB3-A75D-6C3AB1E59B10}" presName="level3hierChild" presStyleCnt="0"/>
      <dgm:spPr/>
    </dgm:pt>
    <dgm:pt modelId="{82F50CB8-5146-46F5-A6EE-872E2A5A5302}" type="pres">
      <dgm:prSet presAssocID="{08511D63-D4CF-46E1-9C63-F7893F8867AF}" presName="conn2-1" presStyleLbl="parChTrans1D3" presStyleIdx="5" presStyleCnt="8"/>
      <dgm:spPr/>
      <dgm:t>
        <a:bodyPr/>
        <a:lstStyle/>
        <a:p>
          <a:endParaRPr lang="es-EC"/>
        </a:p>
      </dgm:t>
    </dgm:pt>
    <dgm:pt modelId="{FD460489-1F14-453C-9836-945BB9BB1CC7}" type="pres">
      <dgm:prSet presAssocID="{08511D63-D4CF-46E1-9C63-F7893F8867AF}" presName="connTx" presStyleLbl="parChTrans1D3" presStyleIdx="5" presStyleCnt="8"/>
      <dgm:spPr/>
      <dgm:t>
        <a:bodyPr/>
        <a:lstStyle/>
        <a:p>
          <a:endParaRPr lang="es-EC"/>
        </a:p>
      </dgm:t>
    </dgm:pt>
    <dgm:pt modelId="{D96892D4-CD6F-426A-A8D9-96B44750A993}" type="pres">
      <dgm:prSet presAssocID="{5EEA47A0-19DE-49A5-B455-72914FB79ECA}" presName="root2" presStyleCnt="0"/>
      <dgm:spPr/>
    </dgm:pt>
    <dgm:pt modelId="{82B3BCFB-391B-4EA9-98BE-9FD0A300DC56}" type="pres">
      <dgm:prSet presAssocID="{5EEA47A0-19DE-49A5-B455-72914FB79ECA}" presName="LevelTwoTextNode" presStyleLbl="node3" presStyleIdx="5" presStyleCnt="8" custScaleX="183382" custScaleY="46783">
        <dgm:presLayoutVars>
          <dgm:chPref val="3"/>
        </dgm:presLayoutVars>
      </dgm:prSet>
      <dgm:spPr/>
      <dgm:t>
        <a:bodyPr/>
        <a:lstStyle/>
        <a:p>
          <a:endParaRPr lang="es-EC"/>
        </a:p>
      </dgm:t>
    </dgm:pt>
    <dgm:pt modelId="{3A444B24-01AD-4C8E-9913-104D933CF04F}" type="pres">
      <dgm:prSet presAssocID="{5EEA47A0-19DE-49A5-B455-72914FB79ECA}" presName="level3hierChild" presStyleCnt="0"/>
      <dgm:spPr/>
    </dgm:pt>
    <dgm:pt modelId="{6A3C7E5A-58ED-43E6-A95A-68ABE653C772}" type="pres">
      <dgm:prSet presAssocID="{A157493A-BFDA-4CC9-B853-548014F19AE5}" presName="conn2-1" presStyleLbl="parChTrans1D3" presStyleIdx="6" presStyleCnt="8"/>
      <dgm:spPr/>
      <dgm:t>
        <a:bodyPr/>
        <a:lstStyle/>
        <a:p>
          <a:endParaRPr lang="es-EC"/>
        </a:p>
      </dgm:t>
    </dgm:pt>
    <dgm:pt modelId="{EA729AD0-566C-49AC-B9E8-E99A966759C9}" type="pres">
      <dgm:prSet presAssocID="{A157493A-BFDA-4CC9-B853-548014F19AE5}" presName="connTx" presStyleLbl="parChTrans1D3" presStyleIdx="6" presStyleCnt="8"/>
      <dgm:spPr/>
      <dgm:t>
        <a:bodyPr/>
        <a:lstStyle/>
        <a:p>
          <a:endParaRPr lang="es-EC"/>
        </a:p>
      </dgm:t>
    </dgm:pt>
    <dgm:pt modelId="{1540BA3E-3080-4D33-A32D-523CD73248F9}" type="pres">
      <dgm:prSet presAssocID="{74DB2980-DBBF-4653-A34D-791026BDD28D}" presName="root2" presStyleCnt="0"/>
      <dgm:spPr/>
    </dgm:pt>
    <dgm:pt modelId="{238B9430-9954-4385-AC0B-94452378ABCE}" type="pres">
      <dgm:prSet presAssocID="{74DB2980-DBBF-4653-A34D-791026BDD28D}" presName="LevelTwoTextNode" presStyleLbl="node3" presStyleIdx="6" presStyleCnt="8" custScaleX="183382" custScaleY="46783">
        <dgm:presLayoutVars>
          <dgm:chPref val="3"/>
        </dgm:presLayoutVars>
      </dgm:prSet>
      <dgm:spPr/>
      <dgm:t>
        <a:bodyPr/>
        <a:lstStyle/>
        <a:p>
          <a:endParaRPr lang="es-EC"/>
        </a:p>
      </dgm:t>
    </dgm:pt>
    <dgm:pt modelId="{36BAB6DF-8AEE-4C20-8FC4-54597D026F11}" type="pres">
      <dgm:prSet presAssocID="{74DB2980-DBBF-4653-A34D-791026BDD28D}" presName="level3hierChild" presStyleCnt="0"/>
      <dgm:spPr/>
    </dgm:pt>
    <dgm:pt modelId="{1139AAF1-4016-4291-A755-6BB5D8B251C3}" type="pres">
      <dgm:prSet presAssocID="{9E8B3B91-936E-428A-8B5D-C8FA2108B297}" presName="conn2-1" presStyleLbl="parChTrans1D3" presStyleIdx="7" presStyleCnt="8"/>
      <dgm:spPr/>
      <dgm:t>
        <a:bodyPr/>
        <a:lstStyle/>
        <a:p>
          <a:endParaRPr lang="es-EC"/>
        </a:p>
      </dgm:t>
    </dgm:pt>
    <dgm:pt modelId="{E9BA4A50-1BE7-4873-9EAF-8AADDA7C032B}" type="pres">
      <dgm:prSet presAssocID="{9E8B3B91-936E-428A-8B5D-C8FA2108B297}" presName="connTx" presStyleLbl="parChTrans1D3" presStyleIdx="7" presStyleCnt="8"/>
      <dgm:spPr/>
      <dgm:t>
        <a:bodyPr/>
        <a:lstStyle/>
        <a:p>
          <a:endParaRPr lang="es-EC"/>
        </a:p>
      </dgm:t>
    </dgm:pt>
    <dgm:pt modelId="{A4791055-AE7B-46DF-BB4D-5AEE23810FB3}" type="pres">
      <dgm:prSet presAssocID="{010964AA-5B3B-4C3F-BB26-1F8A06A9CDC0}" presName="root2" presStyleCnt="0"/>
      <dgm:spPr/>
    </dgm:pt>
    <dgm:pt modelId="{59829EDD-EC96-4B41-885C-701C58085FC6}" type="pres">
      <dgm:prSet presAssocID="{010964AA-5B3B-4C3F-BB26-1F8A06A9CDC0}" presName="LevelTwoTextNode" presStyleLbl="node3" presStyleIdx="7" presStyleCnt="8" custScaleX="183382" custScaleY="46783">
        <dgm:presLayoutVars>
          <dgm:chPref val="3"/>
        </dgm:presLayoutVars>
      </dgm:prSet>
      <dgm:spPr/>
      <dgm:t>
        <a:bodyPr/>
        <a:lstStyle/>
        <a:p>
          <a:endParaRPr lang="es-EC"/>
        </a:p>
      </dgm:t>
    </dgm:pt>
    <dgm:pt modelId="{3E9DA465-FBCE-4491-8C66-D53F05CAFE2E}" type="pres">
      <dgm:prSet presAssocID="{010964AA-5B3B-4C3F-BB26-1F8A06A9CDC0}" presName="level3hierChild" presStyleCnt="0"/>
      <dgm:spPr/>
    </dgm:pt>
  </dgm:ptLst>
  <dgm:cxnLst>
    <dgm:cxn modelId="{92DC4D5B-0CE9-486A-ACFF-F665DD3A80B1}" type="presOf" srcId="{CCCAB41E-82DD-4C06-A2A1-9046A737F068}" destId="{11973411-B31A-47F0-9260-C42638E76530}" srcOrd="0" destOrd="0" presId="urn:microsoft.com/office/officeart/2008/layout/HorizontalMultiLevelHierarchy"/>
    <dgm:cxn modelId="{A068F2B9-FEB0-4F1C-B45F-8734FB65E674}" type="presOf" srcId="{31C08CE5-EBD5-469A-A305-2A126E60E818}" destId="{9E95D251-000B-4ED9-92CF-C7276EDA9E8D}" srcOrd="1" destOrd="0" presId="urn:microsoft.com/office/officeart/2008/layout/HorizontalMultiLevelHierarchy"/>
    <dgm:cxn modelId="{0F85C77D-F24C-4ED0-94A9-222763ADA73E}" type="presOf" srcId="{08511D63-D4CF-46E1-9C63-F7893F8867AF}" destId="{82F50CB8-5146-46F5-A6EE-872E2A5A5302}" srcOrd="0" destOrd="0" presId="urn:microsoft.com/office/officeart/2008/layout/HorizontalMultiLevelHierarchy"/>
    <dgm:cxn modelId="{53E42CCB-4AF2-4A01-82D0-81C6581E00C4}" srcId="{FE7DD5FF-F348-44E7-98CE-29A1FE3AB6D2}" destId="{010964AA-5B3B-4C3F-BB26-1F8A06A9CDC0}" srcOrd="4" destOrd="0" parTransId="{9E8B3B91-936E-428A-8B5D-C8FA2108B297}" sibTransId="{C8929927-8299-4625-AD9C-8CFDCCB08045}"/>
    <dgm:cxn modelId="{C9E1AB00-ED11-4689-BB82-52C1CF003699}" type="presOf" srcId="{FE7DD5FF-F348-44E7-98CE-29A1FE3AB6D2}" destId="{C6773947-24EB-455F-83D0-3C2EB197E7C3}" srcOrd="0" destOrd="0" presId="urn:microsoft.com/office/officeart/2008/layout/HorizontalMultiLevelHierarchy"/>
    <dgm:cxn modelId="{35B4CB15-CE49-4BAC-A405-B361EEFA3B93}" type="presOf" srcId="{9B4C6628-A524-4EB3-A75D-6C3AB1E59B10}" destId="{A7188733-517A-4809-9961-B88D57620E90}" srcOrd="0" destOrd="0" presId="urn:microsoft.com/office/officeart/2008/layout/HorizontalMultiLevelHierarchy"/>
    <dgm:cxn modelId="{5B3BF560-E82B-46A4-9DB4-BD781196107C}" type="presOf" srcId="{DF5B97E9-8C88-4264-B33C-D1B089999296}" destId="{15F50D77-E8A3-4034-8C4D-F3FE00E7EB52}" srcOrd="0" destOrd="0" presId="urn:microsoft.com/office/officeart/2008/layout/HorizontalMultiLevelHierarchy"/>
    <dgm:cxn modelId="{21CF749D-37D6-45D3-AD39-2D9FC68F3497}" type="presOf" srcId="{DF5B97E9-8C88-4264-B33C-D1B089999296}" destId="{D72DAD37-D82F-493A-9B4D-31E25B0F1C20}" srcOrd="1" destOrd="0" presId="urn:microsoft.com/office/officeart/2008/layout/HorizontalMultiLevelHierarchy"/>
    <dgm:cxn modelId="{2E67261F-3082-4513-8716-8E3FC99C193B}" srcId="{FE7DD5FF-F348-44E7-98CE-29A1FE3AB6D2}" destId="{74DB2980-DBBF-4653-A34D-791026BDD28D}" srcOrd="3" destOrd="0" parTransId="{A157493A-BFDA-4CC9-B853-548014F19AE5}" sibTransId="{F4942586-0F8C-445F-9200-F7C3BB21B349}"/>
    <dgm:cxn modelId="{C1B7A64F-A4E1-4163-B682-E2257831F99D}" type="presOf" srcId="{6FA136E4-4815-46C6-9A3F-692546AB6011}" destId="{7BEA0C2F-E0B6-4AE8-994C-9482110DA3DF}" srcOrd="0" destOrd="0" presId="urn:microsoft.com/office/officeart/2008/layout/HorizontalMultiLevelHierarchy"/>
    <dgm:cxn modelId="{23FF9B0C-5534-44BB-A9DD-1142A4E2E91C}" type="presOf" srcId="{EA8F6194-96FC-455B-B457-310551BCE617}" destId="{C85E73E1-9576-472B-8714-D3113903EE18}" srcOrd="1" destOrd="0" presId="urn:microsoft.com/office/officeart/2008/layout/HorizontalMultiLevelHierarchy"/>
    <dgm:cxn modelId="{C8CF59A2-8A32-404A-A615-487640FED0B2}" srcId="{B322093F-94F4-4D47-AEB7-410588D76EC7}" destId="{6FA136E4-4815-46C6-9A3F-692546AB6011}" srcOrd="0" destOrd="0" parTransId="{06FAD05F-B36E-4828-B71B-DCD6525CB6BF}" sibTransId="{2F6AFC06-D11D-44C7-9274-B43BD9B841D2}"/>
    <dgm:cxn modelId="{FAE6F8FD-5328-43B4-A46E-3864E78C3D87}" type="presOf" srcId="{EA8F6194-96FC-455B-B457-310551BCE617}" destId="{6CC53F4E-81A7-4CD1-9979-E3DCDBD6CF0D}" srcOrd="0" destOrd="0" presId="urn:microsoft.com/office/officeart/2008/layout/HorizontalMultiLevelHierarchy"/>
    <dgm:cxn modelId="{8BAFA30F-A508-4E92-BFDF-73DCBB87A23E}" type="presOf" srcId="{3917B779-1DF5-4329-B29C-AC179747488B}" destId="{809CC685-C750-4934-ACE0-483B1F1BA266}" srcOrd="1" destOrd="0" presId="urn:microsoft.com/office/officeart/2008/layout/HorizontalMultiLevelHierarchy"/>
    <dgm:cxn modelId="{23A18677-1DE2-4F6D-8934-15163CEA2151}" srcId="{FE7DD5FF-F348-44E7-98CE-29A1FE3AB6D2}" destId="{9B4C6628-A524-4EB3-A75D-6C3AB1E59B10}" srcOrd="1" destOrd="0" parTransId="{31C08CE5-EBD5-469A-A305-2A126E60E818}" sibTransId="{DA5BA42C-311C-4A0C-BD5C-2CCCE772CBC8}"/>
    <dgm:cxn modelId="{12E7C7A9-3310-41A3-BAB1-5300732B6A71}" type="presOf" srcId="{75A2604A-10F3-4EF1-9625-A224E7E7BF52}" destId="{306B135A-97BF-4A2F-84A3-10742C5FAE66}" srcOrd="0" destOrd="0" presId="urn:microsoft.com/office/officeart/2008/layout/HorizontalMultiLevelHierarchy"/>
    <dgm:cxn modelId="{F675BD7C-E6D6-4207-B7F9-0A011E86C271}" type="presOf" srcId="{7166614D-131E-41FD-9AC9-D6B65D317286}" destId="{4952DDC5-F2A6-4BE1-A413-09F9E7ED692F}" srcOrd="0" destOrd="0" presId="urn:microsoft.com/office/officeart/2008/layout/HorizontalMultiLevelHierarchy"/>
    <dgm:cxn modelId="{B08C2244-B21C-45A8-AA8B-B30F8249521D}" type="presOf" srcId="{31C08CE5-EBD5-469A-A305-2A126E60E818}" destId="{49D38461-BE09-4A38-92E6-14CD34AABC00}" srcOrd="0" destOrd="0" presId="urn:microsoft.com/office/officeart/2008/layout/HorizontalMultiLevelHierarchy"/>
    <dgm:cxn modelId="{93DC5AB9-983D-4C4C-B11E-09E62B7AAE1D}" type="presOf" srcId="{A157493A-BFDA-4CC9-B853-548014F19AE5}" destId="{EA729AD0-566C-49AC-B9E8-E99A966759C9}" srcOrd="1" destOrd="0" presId="urn:microsoft.com/office/officeart/2008/layout/HorizontalMultiLevelHierarchy"/>
    <dgm:cxn modelId="{D2FC9009-6FCD-424F-B7E9-6236741F3B71}" type="presOf" srcId="{9E8B3B91-936E-428A-8B5D-C8FA2108B297}" destId="{E9BA4A50-1BE7-4873-9EAF-8AADDA7C032B}" srcOrd="1" destOrd="0" presId="urn:microsoft.com/office/officeart/2008/layout/HorizontalMultiLevelHierarchy"/>
    <dgm:cxn modelId="{F885B915-E984-43E0-B403-10A6ACBF473E}" type="presOf" srcId="{4C2FF36C-CDD8-4385-8713-8A943DD865CE}" destId="{4CB43F25-95F8-4EEB-B9A2-F2529D8D4BB2}" srcOrd="0" destOrd="0" presId="urn:microsoft.com/office/officeart/2008/layout/HorizontalMultiLevelHierarchy"/>
    <dgm:cxn modelId="{55640B41-8E16-49F0-A96E-4BA4A333356D}" type="presOf" srcId="{52B91B40-7A33-4D2E-A870-9A54953508FC}" destId="{A263109E-2563-43EA-AA4E-5BA6D450EBC0}" srcOrd="0" destOrd="0" presId="urn:microsoft.com/office/officeart/2008/layout/HorizontalMultiLevelHierarchy"/>
    <dgm:cxn modelId="{D150768F-26E6-4AF4-B70B-8897061E225E}" type="presOf" srcId="{B322093F-94F4-4D47-AEB7-410588D76EC7}" destId="{7B292BE1-65AF-4241-9503-A40938D1F52F}" srcOrd="0" destOrd="0" presId="urn:microsoft.com/office/officeart/2008/layout/HorizontalMultiLevelHierarchy"/>
    <dgm:cxn modelId="{9218AADC-4480-4576-9F51-65EA8AFE69C9}" type="presOf" srcId="{F0842ABA-3344-468B-8D95-15CB44067D4A}" destId="{4DB34005-B489-4778-8EAC-0C0D3A151B7B}" srcOrd="1" destOrd="0" presId="urn:microsoft.com/office/officeart/2008/layout/HorizontalMultiLevelHierarchy"/>
    <dgm:cxn modelId="{4F28A0BD-DB73-45AD-92B6-AE15970B53E8}" type="presOf" srcId="{CCCAB41E-82DD-4C06-A2A1-9046A737F068}" destId="{62578554-A3D1-43C1-8EEC-3DCA0A0FC756}" srcOrd="1" destOrd="0" presId="urn:microsoft.com/office/officeart/2008/layout/HorizontalMultiLevelHierarchy"/>
    <dgm:cxn modelId="{575E4DC9-1DAA-4FC8-AA46-F9F0C4B78D74}" srcId="{4C2FF36C-CDD8-4385-8713-8A943DD865CE}" destId="{7166614D-131E-41FD-9AC9-D6B65D317286}" srcOrd="1" destOrd="0" parTransId="{F0842ABA-3344-468B-8D95-15CB44067D4A}" sibTransId="{6ECC6A65-A8A4-44AA-A1E4-0BF666A1F877}"/>
    <dgm:cxn modelId="{F1B2386B-37C6-4E06-BC60-6315C8DB33EA}" type="presOf" srcId="{010964AA-5B3B-4C3F-BB26-1F8A06A9CDC0}" destId="{59829EDD-EC96-4B41-885C-701C58085FC6}" srcOrd="0" destOrd="0" presId="urn:microsoft.com/office/officeart/2008/layout/HorizontalMultiLevelHierarchy"/>
    <dgm:cxn modelId="{4AAA9144-C72B-4627-B657-378043331FAB}" srcId="{4C2FF36C-CDD8-4385-8713-8A943DD865CE}" destId="{B1F119DE-AE08-4DDD-B35A-F91E7E0F6FAB}" srcOrd="2" destOrd="0" parTransId="{DF5B97E9-8C88-4264-B33C-D1B089999296}" sibTransId="{F6B3EF02-772C-49F2-A9B4-16163E537691}"/>
    <dgm:cxn modelId="{98B0EAB7-74D7-4D4F-B0D9-F5BD7FEFDB8D}" srcId="{FE7DD5FF-F348-44E7-98CE-29A1FE3AB6D2}" destId="{5EEA47A0-19DE-49A5-B455-72914FB79ECA}" srcOrd="2" destOrd="0" parTransId="{08511D63-D4CF-46E1-9C63-F7893F8867AF}" sibTransId="{D178BB2A-594A-44C4-A15F-28F6D91DB7D8}"/>
    <dgm:cxn modelId="{A84D9830-C81E-4E6A-B0F5-F5A9A57E94A2}" type="presOf" srcId="{08511D63-D4CF-46E1-9C63-F7893F8867AF}" destId="{FD460489-1F14-453C-9836-945BB9BB1CC7}" srcOrd="1" destOrd="0" presId="urn:microsoft.com/office/officeart/2008/layout/HorizontalMultiLevelHierarchy"/>
    <dgm:cxn modelId="{FA4827A6-D87A-40CA-BD4E-A27E3B518996}" srcId="{6FA136E4-4815-46C6-9A3F-692546AB6011}" destId="{FE7DD5FF-F348-44E7-98CE-29A1FE3AB6D2}" srcOrd="1" destOrd="0" parTransId="{75A2604A-10F3-4EF1-9625-A224E7E7BF52}" sibTransId="{D40A02E2-ABED-4FCB-9596-80F9C0BEA8A5}"/>
    <dgm:cxn modelId="{682AEC5F-C503-4F5E-9C78-2E2C46824EA6}" type="presOf" srcId="{364DFD12-B779-4D91-B5CE-110D8A30C922}" destId="{6670C75E-F005-467E-A216-81D9298535D1}" srcOrd="0" destOrd="0" presId="urn:microsoft.com/office/officeart/2008/layout/HorizontalMultiLevelHierarchy"/>
    <dgm:cxn modelId="{308E6B69-93A0-42AC-9CB9-8C03D4F8EB77}" type="presOf" srcId="{3917B779-1DF5-4329-B29C-AC179747488B}" destId="{6107141A-571F-482E-AB4A-59A1B0CE26BB}" srcOrd="0" destOrd="0" presId="urn:microsoft.com/office/officeart/2008/layout/HorizontalMultiLevelHierarchy"/>
    <dgm:cxn modelId="{41792A4C-AA38-4C39-8717-081CD0418FCE}" type="presOf" srcId="{F0842ABA-3344-468B-8D95-15CB44067D4A}" destId="{6D077F5C-8B02-428C-AACB-5F4758634563}" srcOrd="0" destOrd="0" presId="urn:microsoft.com/office/officeart/2008/layout/HorizontalMultiLevelHierarchy"/>
    <dgm:cxn modelId="{9D48DBEE-64D9-4ED6-8A4E-C8EEACD69561}" type="presOf" srcId="{A157493A-BFDA-4CC9-B853-548014F19AE5}" destId="{6A3C7E5A-58ED-43E6-A95A-68ABE653C772}" srcOrd="0" destOrd="0" presId="urn:microsoft.com/office/officeart/2008/layout/HorizontalMultiLevelHierarchy"/>
    <dgm:cxn modelId="{615892C0-1F13-408C-8E2D-7B3F7B74E9C1}" type="presOf" srcId="{5EEA47A0-19DE-49A5-B455-72914FB79ECA}" destId="{82B3BCFB-391B-4EA9-98BE-9FD0A300DC56}" srcOrd="0" destOrd="0" presId="urn:microsoft.com/office/officeart/2008/layout/HorizontalMultiLevelHierarchy"/>
    <dgm:cxn modelId="{7D2647DB-41C7-433B-A103-D5F50ED316AE}" srcId="{4C2FF36C-CDD8-4385-8713-8A943DD865CE}" destId="{364DFD12-B779-4D91-B5CE-110D8A30C922}" srcOrd="0" destOrd="0" parTransId="{EA8F6194-96FC-455B-B457-310551BCE617}" sibTransId="{11204085-09F0-41CB-84A7-F6C3980C2AD7}"/>
    <dgm:cxn modelId="{28AE10A2-DC65-40E2-99C1-C1AEE7A9D95B}" srcId="{FE7DD5FF-F348-44E7-98CE-29A1FE3AB6D2}" destId="{52B91B40-7A33-4D2E-A870-9A54953508FC}" srcOrd="0" destOrd="0" parTransId="{CCCAB41E-82DD-4C06-A2A1-9046A737F068}" sibTransId="{4E20D67D-139C-4286-AB3D-C5C647BDAF6C}"/>
    <dgm:cxn modelId="{42C3A732-3B90-4913-8AB8-AF680A9D8FA8}" type="presOf" srcId="{74DB2980-DBBF-4653-A34D-791026BDD28D}" destId="{238B9430-9954-4385-AC0B-94452378ABCE}" srcOrd="0" destOrd="0" presId="urn:microsoft.com/office/officeart/2008/layout/HorizontalMultiLevelHierarchy"/>
    <dgm:cxn modelId="{736DB116-197F-4D9A-B5ED-ECA336AD47B6}" type="presOf" srcId="{9E8B3B91-936E-428A-8B5D-C8FA2108B297}" destId="{1139AAF1-4016-4291-A755-6BB5D8B251C3}" srcOrd="0" destOrd="0" presId="urn:microsoft.com/office/officeart/2008/layout/HorizontalMultiLevelHierarchy"/>
    <dgm:cxn modelId="{8731E9E7-31C0-4309-864C-137B8D829B4C}" type="presOf" srcId="{B1F119DE-AE08-4DDD-B35A-F91E7E0F6FAB}" destId="{9223B2F1-D501-412C-814B-2F450F3BD539}" srcOrd="0" destOrd="0" presId="urn:microsoft.com/office/officeart/2008/layout/HorizontalMultiLevelHierarchy"/>
    <dgm:cxn modelId="{0F995004-60B0-47CA-ACCE-F592E2ED58CB}" srcId="{6FA136E4-4815-46C6-9A3F-692546AB6011}" destId="{4C2FF36C-CDD8-4385-8713-8A943DD865CE}" srcOrd="0" destOrd="0" parTransId="{3917B779-1DF5-4329-B29C-AC179747488B}" sibTransId="{E42BE31D-A1F4-42A9-A887-754207F12839}"/>
    <dgm:cxn modelId="{81026D12-BACD-4E74-BD78-A0447F2BB4DA}" type="presOf" srcId="{75A2604A-10F3-4EF1-9625-A224E7E7BF52}" destId="{9A098EBB-DD75-4E82-B2A9-8CA9A597EB1A}" srcOrd="1" destOrd="0" presId="urn:microsoft.com/office/officeart/2008/layout/HorizontalMultiLevelHierarchy"/>
    <dgm:cxn modelId="{6CC68623-2462-4051-8E9C-53A5573D73AC}" type="presParOf" srcId="{7B292BE1-65AF-4241-9503-A40938D1F52F}" destId="{B753D1E0-AA2C-44FA-A799-3709606021C7}" srcOrd="0" destOrd="0" presId="urn:microsoft.com/office/officeart/2008/layout/HorizontalMultiLevelHierarchy"/>
    <dgm:cxn modelId="{A36EA285-6202-4D7E-AD03-FEAD705ADA49}" type="presParOf" srcId="{B753D1E0-AA2C-44FA-A799-3709606021C7}" destId="{7BEA0C2F-E0B6-4AE8-994C-9482110DA3DF}" srcOrd="0" destOrd="0" presId="urn:microsoft.com/office/officeart/2008/layout/HorizontalMultiLevelHierarchy"/>
    <dgm:cxn modelId="{1EE69E2F-2C83-4460-80D4-BB1136271C23}" type="presParOf" srcId="{B753D1E0-AA2C-44FA-A799-3709606021C7}" destId="{980A7B0F-1630-40A1-8E7D-127F1059FBAA}" srcOrd="1" destOrd="0" presId="urn:microsoft.com/office/officeart/2008/layout/HorizontalMultiLevelHierarchy"/>
    <dgm:cxn modelId="{9720EBC4-CE51-4091-B3C8-C45E058136BD}" type="presParOf" srcId="{980A7B0F-1630-40A1-8E7D-127F1059FBAA}" destId="{6107141A-571F-482E-AB4A-59A1B0CE26BB}" srcOrd="0" destOrd="0" presId="urn:microsoft.com/office/officeart/2008/layout/HorizontalMultiLevelHierarchy"/>
    <dgm:cxn modelId="{96627342-BA15-4897-BA76-0C2826BDBC4E}" type="presParOf" srcId="{6107141A-571F-482E-AB4A-59A1B0CE26BB}" destId="{809CC685-C750-4934-ACE0-483B1F1BA266}" srcOrd="0" destOrd="0" presId="urn:microsoft.com/office/officeart/2008/layout/HorizontalMultiLevelHierarchy"/>
    <dgm:cxn modelId="{2D9D35C1-C94B-48F7-ABF6-CEAA0761C322}" type="presParOf" srcId="{980A7B0F-1630-40A1-8E7D-127F1059FBAA}" destId="{8270D5D8-831F-4770-84A0-1183E985E078}" srcOrd="1" destOrd="0" presId="urn:microsoft.com/office/officeart/2008/layout/HorizontalMultiLevelHierarchy"/>
    <dgm:cxn modelId="{52578F1A-A817-4545-85BF-5C8EE9DE5911}" type="presParOf" srcId="{8270D5D8-831F-4770-84A0-1183E985E078}" destId="{4CB43F25-95F8-4EEB-B9A2-F2529D8D4BB2}" srcOrd="0" destOrd="0" presId="urn:microsoft.com/office/officeart/2008/layout/HorizontalMultiLevelHierarchy"/>
    <dgm:cxn modelId="{A9C34B75-5970-4BDF-8F3C-0A85CA6BFDB2}" type="presParOf" srcId="{8270D5D8-831F-4770-84A0-1183E985E078}" destId="{CD480C0B-FC58-48A4-B8DC-302AC4691A9E}" srcOrd="1" destOrd="0" presId="urn:microsoft.com/office/officeart/2008/layout/HorizontalMultiLevelHierarchy"/>
    <dgm:cxn modelId="{AA63C1E6-8E84-4682-8B25-6F9DA68346A5}" type="presParOf" srcId="{CD480C0B-FC58-48A4-B8DC-302AC4691A9E}" destId="{6CC53F4E-81A7-4CD1-9979-E3DCDBD6CF0D}" srcOrd="0" destOrd="0" presId="urn:microsoft.com/office/officeart/2008/layout/HorizontalMultiLevelHierarchy"/>
    <dgm:cxn modelId="{8DC92F12-0CD7-461E-9AC8-249F28ECDC96}" type="presParOf" srcId="{6CC53F4E-81A7-4CD1-9979-E3DCDBD6CF0D}" destId="{C85E73E1-9576-472B-8714-D3113903EE18}" srcOrd="0" destOrd="0" presId="urn:microsoft.com/office/officeart/2008/layout/HorizontalMultiLevelHierarchy"/>
    <dgm:cxn modelId="{BB75139A-95B2-4298-B127-2322ADEC5DC2}" type="presParOf" srcId="{CD480C0B-FC58-48A4-B8DC-302AC4691A9E}" destId="{E6E18F30-895E-4013-8D8B-0EF9193B8E0E}" srcOrd="1" destOrd="0" presId="urn:microsoft.com/office/officeart/2008/layout/HorizontalMultiLevelHierarchy"/>
    <dgm:cxn modelId="{5D9F1D81-515A-4DFC-9C5E-BA3F26E52F7A}" type="presParOf" srcId="{E6E18F30-895E-4013-8D8B-0EF9193B8E0E}" destId="{6670C75E-F005-467E-A216-81D9298535D1}" srcOrd="0" destOrd="0" presId="urn:microsoft.com/office/officeart/2008/layout/HorizontalMultiLevelHierarchy"/>
    <dgm:cxn modelId="{45EC4B1B-B034-4FC7-965A-EE60C7229E69}" type="presParOf" srcId="{E6E18F30-895E-4013-8D8B-0EF9193B8E0E}" destId="{51B1924F-DC18-452E-A3C2-F2163543D42E}" srcOrd="1" destOrd="0" presId="urn:microsoft.com/office/officeart/2008/layout/HorizontalMultiLevelHierarchy"/>
    <dgm:cxn modelId="{CED51F3A-2DE5-4FEB-A2F3-CEAB858BD439}" type="presParOf" srcId="{CD480C0B-FC58-48A4-B8DC-302AC4691A9E}" destId="{6D077F5C-8B02-428C-AACB-5F4758634563}" srcOrd="2" destOrd="0" presId="urn:microsoft.com/office/officeart/2008/layout/HorizontalMultiLevelHierarchy"/>
    <dgm:cxn modelId="{4C6CA338-2400-475B-8071-7E36922680EB}" type="presParOf" srcId="{6D077F5C-8B02-428C-AACB-5F4758634563}" destId="{4DB34005-B489-4778-8EAC-0C0D3A151B7B}" srcOrd="0" destOrd="0" presId="urn:microsoft.com/office/officeart/2008/layout/HorizontalMultiLevelHierarchy"/>
    <dgm:cxn modelId="{3FE34F80-6600-42EF-9B3C-71E05CF06466}" type="presParOf" srcId="{CD480C0B-FC58-48A4-B8DC-302AC4691A9E}" destId="{C2472410-FCEA-4FC7-BE0B-D18A35B4CB18}" srcOrd="3" destOrd="0" presId="urn:microsoft.com/office/officeart/2008/layout/HorizontalMultiLevelHierarchy"/>
    <dgm:cxn modelId="{6ADEC822-6BEA-4778-B003-BC9BD7E08911}" type="presParOf" srcId="{C2472410-FCEA-4FC7-BE0B-D18A35B4CB18}" destId="{4952DDC5-F2A6-4BE1-A413-09F9E7ED692F}" srcOrd="0" destOrd="0" presId="urn:microsoft.com/office/officeart/2008/layout/HorizontalMultiLevelHierarchy"/>
    <dgm:cxn modelId="{AF170775-0F6D-4676-B951-21F79F7E4B75}" type="presParOf" srcId="{C2472410-FCEA-4FC7-BE0B-D18A35B4CB18}" destId="{D903249B-8FAA-45F2-B8DE-5566C24EB767}" srcOrd="1" destOrd="0" presId="urn:microsoft.com/office/officeart/2008/layout/HorizontalMultiLevelHierarchy"/>
    <dgm:cxn modelId="{43495A61-6849-4B55-8FA0-2BC5356B321C}" type="presParOf" srcId="{CD480C0B-FC58-48A4-B8DC-302AC4691A9E}" destId="{15F50D77-E8A3-4034-8C4D-F3FE00E7EB52}" srcOrd="4" destOrd="0" presId="urn:microsoft.com/office/officeart/2008/layout/HorizontalMultiLevelHierarchy"/>
    <dgm:cxn modelId="{7F9D823E-608D-4584-8D2F-95AE8CEE2B8B}" type="presParOf" srcId="{15F50D77-E8A3-4034-8C4D-F3FE00E7EB52}" destId="{D72DAD37-D82F-493A-9B4D-31E25B0F1C20}" srcOrd="0" destOrd="0" presId="urn:microsoft.com/office/officeart/2008/layout/HorizontalMultiLevelHierarchy"/>
    <dgm:cxn modelId="{1B423AB5-1FCB-4D86-9D9C-3B191F92E351}" type="presParOf" srcId="{CD480C0B-FC58-48A4-B8DC-302AC4691A9E}" destId="{92F0925A-64A5-4AC5-9337-D5546D54D650}" srcOrd="5" destOrd="0" presId="urn:microsoft.com/office/officeart/2008/layout/HorizontalMultiLevelHierarchy"/>
    <dgm:cxn modelId="{9F7A8561-1130-4BD8-8755-7B30097118B1}" type="presParOf" srcId="{92F0925A-64A5-4AC5-9337-D5546D54D650}" destId="{9223B2F1-D501-412C-814B-2F450F3BD539}" srcOrd="0" destOrd="0" presId="urn:microsoft.com/office/officeart/2008/layout/HorizontalMultiLevelHierarchy"/>
    <dgm:cxn modelId="{C17847C9-7392-4CD4-9F52-CB06BB4EF01D}" type="presParOf" srcId="{92F0925A-64A5-4AC5-9337-D5546D54D650}" destId="{D033F269-DF96-41DA-9D6D-9B176E93DCE7}" srcOrd="1" destOrd="0" presId="urn:microsoft.com/office/officeart/2008/layout/HorizontalMultiLevelHierarchy"/>
    <dgm:cxn modelId="{F4FE5A9B-59C4-49D9-BFE0-A8FA20AE9A03}" type="presParOf" srcId="{980A7B0F-1630-40A1-8E7D-127F1059FBAA}" destId="{306B135A-97BF-4A2F-84A3-10742C5FAE66}" srcOrd="2" destOrd="0" presId="urn:microsoft.com/office/officeart/2008/layout/HorizontalMultiLevelHierarchy"/>
    <dgm:cxn modelId="{0DE0B31A-8B4C-4289-8282-3AC3BA0D245C}" type="presParOf" srcId="{306B135A-97BF-4A2F-84A3-10742C5FAE66}" destId="{9A098EBB-DD75-4E82-B2A9-8CA9A597EB1A}" srcOrd="0" destOrd="0" presId="urn:microsoft.com/office/officeart/2008/layout/HorizontalMultiLevelHierarchy"/>
    <dgm:cxn modelId="{7B646762-8B45-4015-BF47-24ED66A67F0F}" type="presParOf" srcId="{980A7B0F-1630-40A1-8E7D-127F1059FBAA}" destId="{EE008582-88F9-4391-AA6F-CB442AB947FA}" srcOrd="3" destOrd="0" presId="urn:microsoft.com/office/officeart/2008/layout/HorizontalMultiLevelHierarchy"/>
    <dgm:cxn modelId="{1C6C24B4-14C5-45E6-AA6F-344D703B07CD}" type="presParOf" srcId="{EE008582-88F9-4391-AA6F-CB442AB947FA}" destId="{C6773947-24EB-455F-83D0-3C2EB197E7C3}" srcOrd="0" destOrd="0" presId="urn:microsoft.com/office/officeart/2008/layout/HorizontalMultiLevelHierarchy"/>
    <dgm:cxn modelId="{034A03F1-914B-41B9-B3FE-EBC94AFC95BE}" type="presParOf" srcId="{EE008582-88F9-4391-AA6F-CB442AB947FA}" destId="{49A65F17-C4F9-41CD-B30E-27B8E9237D9D}" srcOrd="1" destOrd="0" presId="urn:microsoft.com/office/officeart/2008/layout/HorizontalMultiLevelHierarchy"/>
    <dgm:cxn modelId="{AE3D20BF-8B8B-46F7-B0E9-80EBBF79E774}" type="presParOf" srcId="{49A65F17-C4F9-41CD-B30E-27B8E9237D9D}" destId="{11973411-B31A-47F0-9260-C42638E76530}" srcOrd="0" destOrd="0" presId="urn:microsoft.com/office/officeart/2008/layout/HorizontalMultiLevelHierarchy"/>
    <dgm:cxn modelId="{4B7436CC-80D2-4526-9F96-E4C79784B217}" type="presParOf" srcId="{11973411-B31A-47F0-9260-C42638E76530}" destId="{62578554-A3D1-43C1-8EEC-3DCA0A0FC756}" srcOrd="0" destOrd="0" presId="urn:microsoft.com/office/officeart/2008/layout/HorizontalMultiLevelHierarchy"/>
    <dgm:cxn modelId="{77BC2BBD-6D9E-4979-8F61-BB2A2BFDCEAB}" type="presParOf" srcId="{49A65F17-C4F9-41CD-B30E-27B8E9237D9D}" destId="{583C323B-F364-4AC0-8A05-BA6AAFEBC219}" srcOrd="1" destOrd="0" presId="urn:microsoft.com/office/officeart/2008/layout/HorizontalMultiLevelHierarchy"/>
    <dgm:cxn modelId="{D512513C-27F5-4F43-B9AC-3A0BC61631EA}" type="presParOf" srcId="{583C323B-F364-4AC0-8A05-BA6AAFEBC219}" destId="{A263109E-2563-43EA-AA4E-5BA6D450EBC0}" srcOrd="0" destOrd="0" presId="urn:microsoft.com/office/officeart/2008/layout/HorizontalMultiLevelHierarchy"/>
    <dgm:cxn modelId="{8CCB6568-B9C2-4B44-AFE4-28EEF912D1F1}" type="presParOf" srcId="{583C323B-F364-4AC0-8A05-BA6AAFEBC219}" destId="{19CD50A8-E080-448B-90FA-03F2B563F077}" srcOrd="1" destOrd="0" presId="urn:microsoft.com/office/officeart/2008/layout/HorizontalMultiLevelHierarchy"/>
    <dgm:cxn modelId="{97A79C37-951E-485B-99DF-D15075926EE1}" type="presParOf" srcId="{49A65F17-C4F9-41CD-B30E-27B8E9237D9D}" destId="{49D38461-BE09-4A38-92E6-14CD34AABC00}" srcOrd="2" destOrd="0" presId="urn:microsoft.com/office/officeart/2008/layout/HorizontalMultiLevelHierarchy"/>
    <dgm:cxn modelId="{21CCAD7D-D20B-42C1-9F35-07B6FCE94FDA}" type="presParOf" srcId="{49D38461-BE09-4A38-92E6-14CD34AABC00}" destId="{9E95D251-000B-4ED9-92CF-C7276EDA9E8D}" srcOrd="0" destOrd="0" presId="urn:microsoft.com/office/officeart/2008/layout/HorizontalMultiLevelHierarchy"/>
    <dgm:cxn modelId="{827895EE-EDCB-43D4-934A-96D1FE8B5B72}" type="presParOf" srcId="{49A65F17-C4F9-41CD-B30E-27B8E9237D9D}" destId="{34572EC0-160F-4F3F-B713-8D93E898B7A9}" srcOrd="3" destOrd="0" presId="urn:microsoft.com/office/officeart/2008/layout/HorizontalMultiLevelHierarchy"/>
    <dgm:cxn modelId="{170AFCE2-52F0-435E-AA4C-4F0232B2D325}" type="presParOf" srcId="{34572EC0-160F-4F3F-B713-8D93E898B7A9}" destId="{A7188733-517A-4809-9961-B88D57620E90}" srcOrd="0" destOrd="0" presId="urn:microsoft.com/office/officeart/2008/layout/HorizontalMultiLevelHierarchy"/>
    <dgm:cxn modelId="{10E9118A-4AE5-47A3-87CE-38F5CEFCBFC2}" type="presParOf" srcId="{34572EC0-160F-4F3F-B713-8D93E898B7A9}" destId="{A7449A8F-945D-472F-B881-40DEDCB10A5B}" srcOrd="1" destOrd="0" presId="urn:microsoft.com/office/officeart/2008/layout/HorizontalMultiLevelHierarchy"/>
    <dgm:cxn modelId="{0BD47667-ADB1-4AE2-86D1-CCDF08AE9D2B}" type="presParOf" srcId="{49A65F17-C4F9-41CD-B30E-27B8E9237D9D}" destId="{82F50CB8-5146-46F5-A6EE-872E2A5A5302}" srcOrd="4" destOrd="0" presId="urn:microsoft.com/office/officeart/2008/layout/HorizontalMultiLevelHierarchy"/>
    <dgm:cxn modelId="{CA5B9D35-40FA-45E8-82BB-1E1401231C0D}" type="presParOf" srcId="{82F50CB8-5146-46F5-A6EE-872E2A5A5302}" destId="{FD460489-1F14-453C-9836-945BB9BB1CC7}" srcOrd="0" destOrd="0" presId="urn:microsoft.com/office/officeart/2008/layout/HorizontalMultiLevelHierarchy"/>
    <dgm:cxn modelId="{F0C09EA1-1905-4D90-AD71-67D6C1979CC1}" type="presParOf" srcId="{49A65F17-C4F9-41CD-B30E-27B8E9237D9D}" destId="{D96892D4-CD6F-426A-A8D9-96B44750A993}" srcOrd="5" destOrd="0" presId="urn:microsoft.com/office/officeart/2008/layout/HorizontalMultiLevelHierarchy"/>
    <dgm:cxn modelId="{37628824-5402-4C5C-9A77-F815B6A745EB}" type="presParOf" srcId="{D96892D4-CD6F-426A-A8D9-96B44750A993}" destId="{82B3BCFB-391B-4EA9-98BE-9FD0A300DC56}" srcOrd="0" destOrd="0" presId="urn:microsoft.com/office/officeart/2008/layout/HorizontalMultiLevelHierarchy"/>
    <dgm:cxn modelId="{DE1071DE-F9AF-4623-B40A-9545ECABA6F8}" type="presParOf" srcId="{D96892D4-CD6F-426A-A8D9-96B44750A993}" destId="{3A444B24-01AD-4C8E-9913-104D933CF04F}" srcOrd="1" destOrd="0" presId="urn:microsoft.com/office/officeart/2008/layout/HorizontalMultiLevelHierarchy"/>
    <dgm:cxn modelId="{895C1319-C01E-4CB3-A1CE-B1CBB9CAFF72}" type="presParOf" srcId="{49A65F17-C4F9-41CD-B30E-27B8E9237D9D}" destId="{6A3C7E5A-58ED-43E6-A95A-68ABE653C772}" srcOrd="6" destOrd="0" presId="urn:microsoft.com/office/officeart/2008/layout/HorizontalMultiLevelHierarchy"/>
    <dgm:cxn modelId="{0A8DBA4B-39DE-455A-857C-4041D2B28818}" type="presParOf" srcId="{6A3C7E5A-58ED-43E6-A95A-68ABE653C772}" destId="{EA729AD0-566C-49AC-B9E8-E99A966759C9}" srcOrd="0" destOrd="0" presId="urn:microsoft.com/office/officeart/2008/layout/HorizontalMultiLevelHierarchy"/>
    <dgm:cxn modelId="{CF4F72F2-70A1-4D47-9A0B-404B5036A6FC}" type="presParOf" srcId="{49A65F17-C4F9-41CD-B30E-27B8E9237D9D}" destId="{1540BA3E-3080-4D33-A32D-523CD73248F9}" srcOrd="7" destOrd="0" presId="urn:microsoft.com/office/officeart/2008/layout/HorizontalMultiLevelHierarchy"/>
    <dgm:cxn modelId="{FE26EAF2-5ACE-4B83-8C99-6B9801050FEC}" type="presParOf" srcId="{1540BA3E-3080-4D33-A32D-523CD73248F9}" destId="{238B9430-9954-4385-AC0B-94452378ABCE}" srcOrd="0" destOrd="0" presId="urn:microsoft.com/office/officeart/2008/layout/HorizontalMultiLevelHierarchy"/>
    <dgm:cxn modelId="{ED8E9445-737C-4C3A-A620-E6727E770B73}" type="presParOf" srcId="{1540BA3E-3080-4D33-A32D-523CD73248F9}" destId="{36BAB6DF-8AEE-4C20-8FC4-54597D026F11}" srcOrd="1" destOrd="0" presId="urn:microsoft.com/office/officeart/2008/layout/HorizontalMultiLevelHierarchy"/>
    <dgm:cxn modelId="{69C3A1BE-0800-4E95-97CD-49F5CD9A3843}" type="presParOf" srcId="{49A65F17-C4F9-41CD-B30E-27B8E9237D9D}" destId="{1139AAF1-4016-4291-A755-6BB5D8B251C3}" srcOrd="8" destOrd="0" presId="urn:microsoft.com/office/officeart/2008/layout/HorizontalMultiLevelHierarchy"/>
    <dgm:cxn modelId="{D0C0C2C1-9AD4-4ECA-B767-6FD442535DDC}" type="presParOf" srcId="{1139AAF1-4016-4291-A755-6BB5D8B251C3}" destId="{E9BA4A50-1BE7-4873-9EAF-8AADDA7C032B}" srcOrd="0" destOrd="0" presId="urn:microsoft.com/office/officeart/2008/layout/HorizontalMultiLevelHierarchy"/>
    <dgm:cxn modelId="{6A9D1D4C-94B1-4010-99E4-3BFC19D87A8D}" type="presParOf" srcId="{49A65F17-C4F9-41CD-B30E-27B8E9237D9D}" destId="{A4791055-AE7B-46DF-BB4D-5AEE23810FB3}" srcOrd="9" destOrd="0" presId="urn:microsoft.com/office/officeart/2008/layout/HorizontalMultiLevelHierarchy"/>
    <dgm:cxn modelId="{24E744DB-0306-46AF-9330-BE2914D36A84}" type="presParOf" srcId="{A4791055-AE7B-46DF-BB4D-5AEE23810FB3}" destId="{59829EDD-EC96-4B41-885C-701C58085FC6}" srcOrd="0" destOrd="0" presId="urn:microsoft.com/office/officeart/2008/layout/HorizontalMultiLevelHierarchy"/>
    <dgm:cxn modelId="{B33715EE-3E22-4081-BA1C-99BA4CBB7373}" type="presParOf" srcId="{A4791055-AE7B-46DF-BB4D-5AEE23810FB3}" destId="{3E9DA465-FBCE-4491-8C66-D53F05CAFE2E}"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B3F0E-EC30-4024-B790-8FDBBEB111A1}">
      <dsp:nvSpPr>
        <dsp:cNvPr id="0" name=""/>
        <dsp:cNvSpPr/>
      </dsp:nvSpPr>
      <dsp:spPr>
        <a:xfrm>
          <a:off x="0" y="191705"/>
          <a:ext cx="2229985" cy="102756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Realizar un diagnóstico inicial de la Coordinación Administrativa</a:t>
          </a:r>
          <a:endParaRPr lang="es-ES" sz="1200" b="0" kern="1200" dirty="0">
            <a:latin typeface="Times New Roman" panose="02020603050405020304" pitchFamily="18" charset="0"/>
            <a:cs typeface="Times New Roman" panose="02020603050405020304" pitchFamily="18" charset="0"/>
          </a:endParaRPr>
        </a:p>
      </dsp:txBody>
      <dsp:txXfrm>
        <a:off x="0" y="191705"/>
        <a:ext cx="2229985" cy="1027568"/>
      </dsp:txXfrm>
    </dsp:sp>
    <dsp:sp modelId="{F883E494-58F2-45CC-BDA3-291194B6920F}">
      <dsp:nvSpPr>
        <dsp:cNvPr id="0" name=""/>
        <dsp:cNvSpPr/>
      </dsp:nvSpPr>
      <dsp:spPr>
        <a:xfrm>
          <a:off x="2455284" y="185406"/>
          <a:ext cx="2915386" cy="959039"/>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Determinar los procesos relevantes de la Coordinación Administrativa para proceder a su sistematización.</a:t>
          </a:r>
          <a:endParaRPr lang="es-ES" sz="1200" b="0" kern="1200" dirty="0">
            <a:latin typeface="Times New Roman" panose="02020603050405020304" pitchFamily="18" charset="0"/>
            <a:cs typeface="Times New Roman" panose="02020603050405020304" pitchFamily="18" charset="0"/>
          </a:endParaRPr>
        </a:p>
      </dsp:txBody>
      <dsp:txXfrm>
        <a:off x="2455284" y="185406"/>
        <a:ext cx="2915386" cy="959039"/>
      </dsp:txXfrm>
    </dsp:sp>
    <dsp:sp modelId="{020B17FC-C6AE-4646-BAC8-792D212B02CF}">
      <dsp:nvSpPr>
        <dsp:cNvPr id="0" name=""/>
        <dsp:cNvSpPr/>
      </dsp:nvSpPr>
      <dsp:spPr>
        <a:xfrm>
          <a:off x="5651028" y="216027"/>
          <a:ext cx="2698857" cy="101205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Identificar y evaluar los factores de riesgo operativo en cada uno de los procesos relevantes, mediante la Metodología del Análisis Modal de Fallos y Efectos</a:t>
          </a:r>
          <a:endParaRPr lang="es-ES" sz="1200" b="1" kern="1200" dirty="0">
            <a:latin typeface="Times New Roman" panose="02020603050405020304" pitchFamily="18" charset="0"/>
            <a:cs typeface="Times New Roman" panose="02020603050405020304" pitchFamily="18" charset="0"/>
          </a:endParaRPr>
        </a:p>
      </dsp:txBody>
      <dsp:txXfrm>
        <a:off x="5651028" y="216027"/>
        <a:ext cx="2698857" cy="1012055"/>
      </dsp:txXfrm>
    </dsp:sp>
    <dsp:sp modelId="{A8A56C0D-3DBA-4407-B304-0CDF4E574030}">
      <dsp:nvSpPr>
        <dsp:cNvPr id="0" name=""/>
        <dsp:cNvSpPr/>
      </dsp:nvSpPr>
      <dsp:spPr>
        <a:xfrm>
          <a:off x="618792" y="1815500"/>
          <a:ext cx="2992385" cy="114655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_tradnl" sz="1200" kern="1200" dirty="0" smtClean="0">
              <a:latin typeface="Times New Roman" panose="02020603050405020304" pitchFamily="18" charset="0"/>
              <a:cs typeface="Times New Roman" panose="02020603050405020304" pitchFamily="18" charset="0"/>
            </a:rPr>
            <a:t>Determinar las acciones de respuesta que permitan minimizar el efecto de los riesgos identificados.</a:t>
          </a:r>
          <a:endParaRPr lang="es-ES" sz="1200" b="1" kern="1200" dirty="0">
            <a:latin typeface="Times New Roman" panose="02020603050405020304" pitchFamily="18" charset="0"/>
            <a:cs typeface="Times New Roman" panose="02020603050405020304" pitchFamily="18" charset="0"/>
          </a:endParaRPr>
        </a:p>
      </dsp:txBody>
      <dsp:txXfrm>
        <a:off x="618792" y="1815500"/>
        <a:ext cx="2992385" cy="1146555"/>
      </dsp:txXfrm>
    </dsp:sp>
    <dsp:sp modelId="{7F0F5137-F87B-4357-BC4E-CEC0A5DD815E}">
      <dsp:nvSpPr>
        <dsp:cNvPr id="0" name=""/>
        <dsp:cNvSpPr/>
      </dsp:nvSpPr>
      <dsp:spPr>
        <a:xfrm>
          <a:off x="4356494" y="1742210"/>
          <a:ext cx="3222058" cy="1166570"/>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_tradnl" sz="1200" kern="1200" dirty="0" smtClean="0">
              <a:latin typeface="Times New Roman" panose="02020603050405020304" pitchFamily="18" charset="0"/>
              <a:cs typeface="Times New Roman" panose="02020603050405020304" pitchFamily="18" charset="0"/>
            </a:rPr>
            <a:t>Diseñar un manual de control interno bajo un enfoque de gestión del riesgo operativo, que permita gestionar los riesgos identificados.</a:t>
          </a:r>
          <a:endParaRPr lang="es-ES" sz="1200" b="1" kern="1200" dirty="0">
            <a:latin typeface="Times New Roman" panose="02020603050405020304" pitchFamily="18" charset="0"/>
            <a:cs typeface="Times New Roman" panose="02020603050405020304" pitchFamily="18" charset="0"/>
          </a:endParaRPr>
        </a:p>
      </dsp:txBody>
      <dsp:txXfrm>
        <a:off x="4356494" y="1742210"/>
        <a:ext cx="3222058" cy="116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A11B-DAB6-4F67-AFAC-FDC3252EE0A0}">
      <dsp:nvSpPr>
        <dsp:cNvPr id="0" name=""/>
        <dsp:cNvSpPr/>
      </dsp:nvSpPr>
      <dsp:spPr>
        <a:xfrm rot="5400000">
          <a:off x="-216023" y="216023"/>
          <a:ext cx="1440160" cy="1008112"/>
        </a:xfrm>
        <a:prstGeom prst="chevron">
          <a:avLst/>
        </a:prstGeom>
        <a:blipFill rotWithShape="0">
          <a:blip xmlns:r="http://schemas.openxmlformats.org/officeDocument/2006/relationships" r:embed="rId1">
            <a:duotone>
              <a:schemeClr val="accent1">
                <a:shade val="50000"/>
                <a:hueOff val="0"/>
                <a:satOff val="0"/>
                <a:lumOff val="0"/>
                <a:alphaOff val="0"/>
                <a:shade val="22000"/>
                <a:satMod val="160000"/>
              </a:schemeClr>
              <a:schemeClr val="accent1">
                <a:shade val="50000"/>
                <a:hueOff val="0"/>
                <a:satOff val="0"/>
                <a:lumOff val="0"/>
                <a:alphaOff val="0"/>
                <a:shade val="45000"/>
                <a:satMod val="100000"/>
              </a:schemeClr>
            </a:duotone>
          </a:blip>
          <a:tile tx="0" ty="0" sx="65000" sy="65000" flip="none" algn="ctr"/>
        </a:blipFill>
        <a:ln w="9525" cap="flat" cmpd="sng" algn="ctr">
          <a:solidFill>
            <a:schemeClr val="accent1">
              <a:shade val="5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Misión</a:t>
          </a:r>
          <a:endParaRPr lang="es-ES" sz="2000" kern="1200" dirty="0">
            <a:latin typeface="Times New Roman" panose="02020603050405020304" pitchFamily="18" charset="0"/>
            <a:cs typeface="Times New Roman" panose="02020603050405020304" pitchFamily="18" charset="0"/>
          </a:endParaRPr>
        </a:p>
      </dsp:txBody>
      <dsp:txXfrm rot="-5400000">
        <a:off x="1" y="504055"/>
        <a:ext cx="1008112" cy="432048"/>
      </dsp:txXfrm>
    </dsp:sp>
    <dsp:sp modelId="{399FE589-D9F7-4E31-A905-0FEDFA59675F}">
      <dsp:nvSpPr>
        <dsp:cNvPr id="0" name=""/>
        <dsp:cNvSpPr/>
      </dsp:nvSpPr>
      <dsp:spPr>
        <a:xfrm rot="5400000">
          <a:off x="3458942" y="-2450830"/>
          <a:ext cx="936104" cy="5837765"/>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Times New Roman" panose="02020603050405020304" pitchFamily="18" charset="0"/>
              <a:cs typeface="Times New Roman" panose="02020603050405020304" pitchFamily="18" charset="0"/>
            </a:rPr>
            <a:t>Fomentar y promover a las personas y organizaciones sujetas a la Ley Orgánica de la Economía Popular y Solidaria, en el contexto del sistema económico social y solidario</a:t>
          </a:r>
          <a:endParaRPr lang="es-ES" sz="1400" kern="1200" dirty="0">
            <a:latin typeface="Times New Roman" panose="02020603050405020304" pitchFamily="18" charset="0"/>
            <a:cs typeface="Times New Roman" panose="02020603050405020304" pitchFamily="18" charset="0"/>
          </a:endParaRPr>
        </a:p>
      </dsp:txBody>
      <dsp:txXfrm rot="-5400000">
        <a:off x="1008112" y="45697"/>
        <a:ext cx="5792068" cy="844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5FA79-2B5E-4BCA-8814-D3AB5E6F774B}">
      <dsp:nvSpPr>
        <dsp:cNvPr id="0" name=""/>
        <dsp:cNvSpPr/>
      </dsp:nvSpPr>
      <dsp:spPr>
        <a:xfrm rot="5400000">
          <a:off x="3842342" y="-1805273"/>
          <a:ext cx="858347" cy="4994475"/>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latin typeface="Times New Roman" panose="02020603050405020304" pitchFamily="18" charset="0"/>
              <a:cs typeface="Times New Roman" panose="02020603050405020304" pitchFamily="18" charset="0"/>
            </a:rPr>
            <a:t>Dotar con eficiencia, eficacia y efectividad de los recursos materiales, suministros, bienes y servicios requeridos para la ejecución de los programas, proyectos y actividades institucionales</a:t>
          </a:r>
          <a:endParaRPr lang="es-EC" sz="1300" kern="1200" dirty="0">
            <a:latin typeface="Times New Roman" panose="02020603050405020304" pitchFamily="18" charset="0"/>
            <a:cs typeface="Times New Roman" panose="02020603050405020304" pitchFamily="18" charset="0"/>
          </a:endParaRPr>
        </a:p>
      </dsp:txBody>
      <dsp:txXfrm rot="-5400000">
        <a:off x="1774279" y="304691"/>
        <a:ext cx="4952574" cy="774545"/>
      </dsp:txXfrm>
    </dsp:sp>
    <dsp:sp modelId="{7D6AF2E6-47F9-4819-B244-32C21892E9A7}">
      <dsp:nvSpPr>
        <dsp:cNvPr id="0" name=""/>
        <dsp:cNvSpPr/>
      </dsp:nvSpPr>
      <dsp:spPr>
        <a:xfrm>
          <a:off x="190101" y="373715"/>
          <a:ext cx="1270225" cy="609204"/>
        </a:xfrm>
        <a:prstGeom prst="roundRect">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b="1" kern="1200" dirty="0" smtClean="0">
              <a:latin typeface="Times New Roman" panose="02020603050405020304" pitchFamily="18" charset="0"/>
              <a:cs typeface="Times New Roman" panose="02020603050405020304" pitchFamily="18" charset="0"/>
            </a:rPr>
            <a:t>MISIÓN</a:t>
          </a:r>
          <a:endParaRPr lang="es-EC" sz="1300" b="1" kern="1200" dirty="0">
            <a:latin typeface="Times New Roman" panose="02020603050405020304" pitchFamily="18" charset="0"/>
            <a:cs typeface="Times New Roman" panose="02020603050405020304" pitchFamily="18" charset="0"/>
          </a:endParaRPr>
        </a:p>
      </dsp:txBody>
      <dsp:txXfrm>
        <a:off x="219840" y="403454"/>
        <a:ext cx="1210747" cy="549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AAF1-4016-4291-A755-6BB5D8B251C3}">
      <dsp:nvSpPr>
        <dsp:cNvPr id="0" name=""/>
        <dsp:cNvSpPr/>
      </dsp:nvSpPr>
      <dsp:spPr>
        <a:xfrm>
          <a:off x="3454706" y="2751549"/>
          <a:ext cx="412334" cy="902396"/>
        </a:xfrm>
        <a:custGeom>
          <a:avLst/>
          <a:gdLst/>
          <a:ahLst/>
          <a:cxnLst/>
          <a:rect l="0" t="0" r="0" b="0"/>
          <a:pathLst>
            <a:path>
              <a:moveTo>
                <a:pt x="0" y="0"/>
              </a:moveTo>
              <a:lnTo>
                <a:pt x="206167" y="0"/>
              </a:lnTo>
              <a:lnTo>
                <a:pt x="206167" y="902396"/>
              </a:lnTo>
              <a:lnTo>
                <a:pt x="412334" y="90239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36070" y="3177944"/>
        <a:ext cx="49606" cy="49606"/>
      </dsp:txXfrm>
    </dsp:sp>
    <dsp:sp modelId="{6A3C7E5A-58ED-43E6-A95A-68ABE653C772}">
      <dsp:nvSpPr>
        <dsp:cNvPr id="0" name=""/>
        <dsp:cNvSpPr/>
      </dsp:nvSpPr>
      <dsp:spPr>
        <a:xfrm>
          <a:off x="3454706" y="2751549"/>
          <a:ext cx="412334" cy="451198"/>
        </a:xfrm>
        <a:custGeom>
          <a:avLst/>
          <a:gdLst/>
          <a:ahLst/>
          <a:cxnLst/>
          <a:rect l="0" t="0" r="0" b="0"/>
          <a:pathLst>
            <a:path>
              <a:moveTo>
                <a:pt x="0" y="0"/>
              </a:moveTo>
              <a:lnTo>
                <a:pt x="206167" y="0"/>
              </a:lnTo>
              <a:lnTo>
                <a:pt x="206167" y="451198"/>
              </a:lnTo>
              <a:lnTo>
                <a:pt x="412334" y="45119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45593" y="2961867"/>
        <a:ext cx="30561" cy="30561"/>
      </dsp:txXfrm>
    </dsp:sp>
    <dsp:sp modelId="{82F50CB8-5146-46F5-A6EE-872E2A5A5302}">
      <dsp:nvSpPr>
        <dsp:cNvPr id="0" name=""/>
        <dsp:cNvSpPr/>
      </dsp:nvSpPr>
      <dsp:spPr>
        <a:xfrm>
          <a:off x="3454706" y="2705829"/>
          <a:ext cx="412334" cy="91440"/>
        </a:xfrm>
        <a:custGeom>
          <a:avLst/>
          <a:gdLst/>
          <a:ahLst/>
          <a:cxnLst/>
          <a:rect l="0" t="0" r="0" b="0"/>
          <a:pathLst>
            <a:path>
              <a:moveTo>
                <a:pt x="0" y="45720"/>
              </a:moveTo>
              <a:lnTo>
                <a:pt x="412334"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50565" y="2741240"/>
        <a:ext cx="20616" cy="20616"/>
      </dsp:txXfrm>
    </dsp:sp>
    <dsp:sp modelId="{49D38461-BE09-4A38-92E6-14CD34AABC00}">
      <dsp:nvSpPr>
        <dsp:cNvPr id="0" name=""/>
        <dsp:cNvSpPr/>
      </dsp:nvSpPr>
      <dsp:spPr>
        <a:xfrm>
          <a:off x="3454706" y="2300350"/>
          <a:ext cx="412334" cy="451198"/>
        </a:xfrm>
        <a:custGeom>
          <a:avLst/>
          <a:gdLst/>
          <a:ahLst/>
          <a:cxnLst/>
          <a:rect l="0" t="0" r="0" b="0"/>
          <a:pathLst>
            <a:path>
              <a:moveTo>
                <a:pt x="0" y="451198"/>
              </a:moveTo>
              <a:lnTo>
                <a:pt x="206167" y="451198"/>
              </a:lnTo>
              <a:lnTo>
                <a:pt x="206167" y="0"/>
              </a:lnTo>
              <a:lnTo>
                <a:pt x="412334"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45593" y="2510669"/>
        <a:ext cx="30561" cy="30561"/>
      </dsp:txXfrm>
    </dsp:sp>
    <dsp:sp modelId="{11973411-B31A-47F0-9260-C42638E76530}">
      <dsp:nvSpPr>
        <dsp:cNvPr id="0" name=""/>
        <dsp:cNvSpPr/>
      </dsp:nvSpPr>
      <dsp:spPr>
        <a:xfrm>
          <a:off x="3454706" y="1849152"/>
          <a:ext cx="412334" cy="902396"/>
        </a:xfrm>
        <a:custGeom>
          <a:avLst/>
          <a:gdLst/>
          <a:ahLst/>
          <a:cxnLst/>
          <a:rect l="0" t="0" r="0" b="0"/>
          <a:pathLst>
            <a:path>
              <a:moveTo>
                <a:pt x="0" y="902396"/>
              </a:moveTo>
              <a:lnTo>
                <a:pt x="206167" y="902396"/>
              </a:lnTo>
              <a:lnTo>
                <a:pt x="206167" y="0"/>
              </a:lnTo>
              <a:lnTo>
                <a:pt x="412334"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36070" y="2275547"/>
        <a:ext cx="49606" cy="49606"/>
      </dsp:txXfrm>
    </dsp:sp>
    <dsp:sp modelId="{306B135A-97BF-4A2F-84A3-10742C5FAE66}">
      <dsp:nvSpPr>
        <dsp:cNvPr id="0" name=""/>
        <dsp:cNvSpPr/>
      </dsp:nvSpPr>
      <dsp:spPr>
        <a:xfrm>
          <a:off x="980698" y="1795135"/>
          <a:ext cx="412334" cy="956413"/>
        </a:xfrm>
        <a:custGeom>
          <a:avLst/>
          <a:gdLst/>
          <a:ahLst/>
          <a:cxnLst/>
          <a:rect l="0" t="0" r="0" b="0"/>
          <a:pathLst>
            <a:path>
              <a:moveTo>
                <a:pt x="0" y="0"/>
              </a:moveTo>
              <a:lnTo>
                <a:pt x="206167" y="0"/>
              </a:lnTo>
              <a:lnTo>
                <a:pt x="206167" y="956413"/>
              </a:lnTo>
              <a:lnTo>
                <a:pt x="412334" y="95641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1160828" y="2247304"/>
        <a:ext cx="52075" cy="52075"/>
      </dsp:txXfrm>
    </dsp:sp>
    <dsp:sp modelId="{15F50D77-E8A3-4034-8C4D-F3FE00E7EB52}">
      <dsp:nvSpPr>
        <dsp:cNvPr id="0" name=""/>
        <dsp:cNvSpPr/>
      </dsp:nvSpPr>
      <dsp:spPr>
        <a:xfrm>
          <a:off x="3454706" y="838721"/>
          <a:ext cx="412334" cy="451198"/>
        </a:xfrm>
        <a:custGeom>
          <a:avLst/>
          <a:gdLst/>
          <a:ahLst/>
          <a:cxnLst/>
          <a:rect l="0" t="0" r="0" b="0"/>
          <a:pathLst>
            <a:path>
              <a:moveTo>
                <a:pt x="0" y="0"/>
              </a:moveTo>
              <a:lnTo>
                <a:pt x="206167" y="0"/>
              </a:lnTo>
              <a:lnTo>
                <a:pt x="206167" y="451198"/>
              </a:lnTo>
              <a:lnTo>
                <a:pt x="412334" y="45119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45593" y="1049040"/>
        <a:ext cx="30561" cy="30561"/>
      </dsp:txXfrm>
    </dsp:sp>
    <dsp:sp modelId="{6D077F5C-8B02-428C-AACB-5F4758634563}">
      <dsp:nvSpPr>
        <dsp:cNvPr id="0" name=""/>
        <dsp:cNvSpPr/>
      </dsp:nvSpPr>
      <dsp:spPr>
        <a:xfrm>
          <a:off x="3454706" y="730688"/>
          <a:ext cx="412334" cy="108033"/>
        </a:xfrm>
        <a:custGeom>
          <a:avLst/>
          <a:gdLst/>
          <a:ahLst/>
          <a:cxnLst/>
          <a:rect l="0" t="0" r="0" b="0"/>
          <a:pathLst>
            <a:path>
              <a:moveTo>
                <a:pt x="0" y="108033"/>
              </a:moveTo>
              <a:lnTo>
                <a:pt x="206167" y="108033"/>
              </a:lnTo>
              <a:lnTo>
                <a:pt x="206167" y="0"/>
              </a:lnTo>
              <a:lnTo>
                <a:pt x="412334"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50217" y="774048"/>
        <a:ext cx="21312" cy="21312"/>
      </dsp:txXfrm>
    </dsp:sp>
    <dsp:sp modelId="{6CC53F4E-81A7-4CD1-9979-E3DCDBD6CF0D}">
      <dsp:nvSpPr>
        <dsp:cNvPr id="0" name=""/>
        <dsp:cNvSpPr/>
      </dsp:nvSpPr>
      <dsp:spPr>
        <a:xfrm>
          <a:off x="3454706" y="279489"/>
          <a:ext cx="412334" cy="559231"/>
        </a:xfrm>
        <a:custGeom>
          <a:avLst/>
          <a:gdLst/>
          <a:ahLst/>
          <a:cxnLst/>
          <a:rect l="0" t="0" r="0" b="0"/>
          <a:pathLst>
            <a:path>
              <a:moveTo>
                <a:pt x="0" y="559231"/>
              </a:moveTo>
              <a:lnTo>
                <a:pt x="206167" y="559231"/>
              </a:lnTo>
              <a:lnTo>
                <a:pt x="206167" y="0"/>
              </a:lnTo>
              <a:lnTo>
                <a:pt x="412334"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643503" y="541735"/>
        <a:ext cx="34740" cy="34740"/>
      </dsp:txXfrm>
    </dsp:sp>
    <dsp:sp modelId="{6107141A-571F-482E-AB4A-59A1B0CE26BB}">
      <dsp:nvSpPr>
        <dsp:cNvPr id="0" name=""/>
        <dsp:cNvSpPr/>
      </dsp:nvSpPr>
      <dsp:spPr>
        <a:xfrm>
          <a:off x="980698" y="838721"/>
          <a:ext cx="412334" cy="956413"/>
        </a:xfrm>
        <a:custGeom>
          <a:avLst/>
          <a:gdLst/>
          <a:ahLst/>
          <a:cxnLst/>
          <a:rect l="0" t="0" r="0" b="0"/>
          <a:pathLst>
            <a:path>
              <a:moveTo>
                <a:pt x="0" y="956413"/>
              </a:moveTo>
              <a:lnTo>
                <a:pt x="206167" y="956413"/>
              </a:lnTo>
              <a:lnTo>
                <a:pt x="206167" y="0"/>
              </a:lnTo>
              <a:lnTo>
                <a:pt x="412334"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160828" y="1290890"/>
        <a:ext cx="52075" cy="52075"/>
      </dsp:txXfrm>
    </dsp:sp>
    <dsp:sp modelId="{7BEA0C2F-E0B6-4AE8-994C-9482110DA3DF}">
      <dsp:nvSpPr>
        <dsp:cNvPr id="0" name=""/>
        <dsp:cNvSpPr/>
      </dsp:nvSpPr>
      <dsp:spPr>
        <a:xfrm rot="16200000">
          <a:off x="-1127669" y="1480856"/>
          <a:ext cx="3588178" cy="6285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Coordinación Administrativa</a:t>
          </a:r>
          <a:endParaRPr lang="es-EC" sz="1600" b="1" kern="1200" dirty="0"/>
        </a:p>
      </dsp:txBody>
      <dsp:txXfrm>
        <a:off x="-1127669" y="1480856"/>
        <a:ext cx="3588178" cy="628558"/>
      </dsp:txXfrm>
    </dsp:sp>
    <dsp:sp modelId="{4CB43F25-95F8-4EEB-B9A2-F2529D8D4BB2}">
      <dsp:nvSpPr>
        <dsp:cNvPr id="0" name=""/>
        <dsp:cNvSpPr/>
      </dsp:nvSpPr>
      <dsp:spPr>
        <a:xfrm>
          <a:off x="1393033" y="524442"/>
          <a:ext cx="2061673" cy="6285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Unidad de Compras Públicas</a:t>
          </a:r>
        </a:p>
      </dsp:txBody>
      <dsp:txXfrm>
        <a:off x="1393033" y="524442"/>
        <a:ext cx="2061673" cy="628558"/>
      </dsp:txXfrm>
    </dsp:sp>
    <dsp:sp modelId="{6670C75E-F005-467E-A216-81D9298535D1}">
      <dsp:nvSpPr>
        <dsp:cNvPr id="0" name=""/>
        <dsp:cNvSpPr/>
      </dsp:nvSpPr>
      <dsp:spPr>
        <a:xfrm>
          <a:off x="3867041" y="132460"/>
          <a:ext cx="3780737" cy="2940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Elaboración del PAC  a nivel nacional</a:t>
          </a:r>
        </a:p>
      </dsp:txBody>
      <dsp:txXfrm>
        <a:off x="3867041" y="132460"/>
        <a:ext cx="3780737" cy="294058"/>
      </dsp:txXfrm>
    </dsp:sp>
    <dsp:sp modelId="{4952DDC5-F2A6-4BE1-A413-09F9E7ED692F}">
      <dsp:nvSpPr>
        <dsp:cNvPr id="0" name=""/>
        <dsp:cNvSpPr/>
      </dsp:nvSpPr>
      <dsp:spPr>
        <a:xfrm>
          <a:off x="3867041" y="583659"/>
          <a:ext cx="3780737" cy="2940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Contratación a través de Ínfima Cuantía</a:t>
          </a:r>
        </a:p>
      </dsp:txBody>
      <dsp:txXfrm>
        <a:off x="3867041" y="583659"/>
        <a:ext cx="3780737" cy="294058"/>
      </dsp:txXfrm>
    </dsp:sp>
    <dsp:sp modelId="{9223B2F1-D501-412C-814B-2F450F3BD539}">
      <dsp:nvSpPr>
        <dsp:cNvPr id="0" name=""/>
        <dsp:cNvSpPr/>
      </dsp:nvSpPr>
      <dsp:spPr>
        <a:xfrm>
          <a:off x="3867041" y="1034857"/>
          <a:ext cx="3780737" cy="5101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Adquisión de Bienes, Obras y Servicios incluidos los de Consultoría.</a:t>
          </a:r>
        </a:p>
      </dsp:txBody>
      <dsp:txXfrm>
        <a:off x="3867041" y="1034857"/>
        <a:ext cx="3780737" cy="510125"/>
      </dsp:txXfrm>
    </dsp:sp>
    <dsp:sp modelId="{C6773947-24EB-455F-83D0-3C2EB197E7C3}">
      <dsp:nvSpPr>
        <dsp:cNvPr id="0" name=""/>
        <dsp:cNvSpPr/>
      </dsp:nvSpPr>
      <dsp:spPr>
        <a:xfrm>
          <a:off x="1393033" y="2437269"/>
          <a:ext cx="2061673" cy="6285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Unidad de  Activos Fijos </a:t>
          </a:r>
        </a:p>
      </dsp:txBody>
      <dsp:txXfrm>
        <a:off x="1393033" y="2437269"/>
        <a:ext cx="2061673" cy="628558"/>
      </dsp:txXfrm>
    </dsp:sp>
    <dsp:sp modelId="{A263109E-2563-43EA-AA4E-5BA6D450EBC0}">
      <dsp:nvSpPr>
        <dsp:cNvPr id="0" name=""/>
        <dsp:cNvSpPr/>
      </dsp:nvSpPr>
      <dsp:spPr>
        <a:xfrm>
          <a:off x="3867041" y="1702123"/>
          <a:ext cx="3780737" cy="2940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Ingreso de Bienes  a la Bodega de Activos Fijos</a:t>
          </a:r>
        </a:p>
      </dsp:txBody>
      <dsp:txXfrm>
        <a:off x="3867041" y="1702123"/>
        <a:ext cx="3780737" cy="294058"/>
      </dsp:txXfrm>
    </dsp:sp>
    <dsp:sp modelId="{A7188733-517A-4809-9961-B88D57620E90}">
      <dsp:nvSpPr>
        <dsp:cNvPr id="0" name=""/>
        <dsp:cNvSpPr/>
      </dsp:nvSpPr>
      <dsp:spPr>
        <a:xfrm>
          <a:off x="3867041" y="2153321"/>
          <a:ext cx="3780737" cy="2940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Entrega de Activos Fijos a </a:t>
          </a:r>
          <a:r>
            <a:rPr lang="es-EC" sz="1400" kern="1200" dirty="0" smtClean="0"/>
            <a:t>Funcionarios</a:t>
          </a:r>
          <a:endParaRPr lang="es-EC" sz="1400" kern="1200" dirty="0"/>
        </a:p>
      </dsp:txBody>
      <dsp:txXfrm>
        <a:off x="3867041" y="2153321"/>
        <a:ext cx="3780737" cy="294058"/>
      </dsp:txXfrm>
    </dsp:sp>
    <dsp:sp modelId="{82B3BCFB-391B-4EA9-98BE-9FD0A300DC56}">
      <dsp:nvSpPr>
        <dsp:cNvPr id="0" name=""/>
        <dsp:cNvSpPr/>
      </dsp:nvSpPr>
      <dsp:spPr>
        <a:xfrm>
          <a:off x="3867041" y="2604519"/>
          <a:ext cx="3780737" cy="2940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Descargo de Activos Fijos a Funcionarios</a:t>
          </a:r>
        </a:p>
      </dsp:txBody>
      <dsp:txXfrm>
        <a:off x="3867041" y="2604519"/>
        <a:ext cx="3780737" cy="294058"/>
      </dsp:txXfrm>
    </dsp:sp>
    <dsp:sp modelId="{238B9430-9954-4385-AC0B-94452378ABCE}">
      <dsp:nvSpPr>
        <dsp:cNvPr id="0" name=""/>
        <dsp:cNvSpPr/>
      </dsp:nvSpPr>
      <dsp:spPr>
        <a:xfrm>
          <a:off x="3867041" y="3055718"/>
          <a:ext cx="3780737" cy="2940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Proceso de Reposición de Bienes por Pérdida o Robo</a:t>
          </a:r>
        </a:p>
      </dsp:txBody>
      <dsp:txXfrm>
        <a:off x="3867041" y="3055718"/>
        <a:ext cx="3780737" cy="294058"/>
      </dsp:txXfrm>
    </dsp:sp>
    <dsp:sp modelId="{59829EDD-EC96-4B41-885C-701C58085FC6}">
      <dsp:nvSpPr>
        <dsp:cNvPr id="0" name=""/>
        <dsp:cNvSpPr/>
      </dsp:nvSpPr>
      <dsp:spPr>
        <a:xfrm>
          <a:off x="3867041" y="3506916"/>
          <a:ext cx="3780737" cy="2940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Pólizas de Seguro</a:t>
          </a:r>
        </a:p>
      </dsp:txBody>
      <dsp:txXfrm>
        <a:off x="3867041" y="3506916"/>
        <a:ext cx="3780737" cy="2940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E53A3-0031-4E1E-BE0F-822F3B663F05}" type="datetimeFigureOut">
              <a:rPr lang="es-EC" smtClean="0"/>
              <a:t>19/05/2015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B4154-8847-4474-B640-421DCF2F3573}" type="slidenum">
              <a:rPr lang="es-EC" smtClean="0"/>
              <a:t>‹Nº›</a:t>
            </a:fld>
            <a:endParaRPr lang="es-EC"/>
          </a:p>
        </p:txBody>
      </p:sp>
    </p:spTree>
    <p:extLst>
      <p:ext uri="{BB962C8B-B14F-4D97-AF65-F5344CB8AC3E}">
        <p14:creationId xmlns:p14="http://schemas.microsoft.com/office/powerpoint/2010/main" val="390018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a:t>
            </a:fld>
            <a:endParaRPr lang="es-EC" dirty="0"/>
          </a:p>
        </p:txBody>
      </p:sp>
    </p:spTree>
    <p:extLst>
      <p:ext uri="{BB962C8B-B14F-4D97-AF65-F5344CB8AC3E}">
        <p14:creationId xmlns:p14="http://schemas.microsoft.com/office/powerpoint/2010/main" val="124233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000"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3</a:t>
            </a:fld>
            <a:endParaRPr lang="es-EC" dirty="0"/>
          </a:p>
        </p:txBody>
      </p:sp>
    </p:spTree>
    <p:extLst>
      <p:ext uri="{BB962C8B-B14F-4D97-AF65-F5344CB8AC3E}">
        <p14:creationId xmlns:p14="http://schemas.microsoft.com/office/powerpoint/2010/main" val="387581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4</a:t>
            </a:fld>
            <a:endParaRPr lang="es-EC" dirty="0"/>
          </a:p>
        </p:txBody>
      </p:sp>
    </p:spTree>
    <p:extLst>
      <p:ext uri="{BB962C8B-B14F-4D97-AF65-F5344CB8AC3E}">
        <p14:creationId xmlns:p14="http://schemas.microsoft.com/office/powerpoint/2010/main" val="142575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5</a:t>
            </a:fld>
            <a:endParaRPr lang="es-EC" dirty="0"/>
          </a:p>
        </p:txBody>
      </p:sp>
    </p:spTree>
    <p:extLst>
      <p:ext uri="{BB962C8B-B14F-4D97-AF65-F5344CB8AC3E}">
        <p14:creationId xmlns:p14="http://schemas.microsoft.com/office/powerpoint/2010/main" val="142575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8</a:t>
            </a:fld>
            <a:endParaRPr lang="es-EC" dirty="0"/>
          </a:p>
        </p:txBody>
      </p:sp>
    </p:spTree>
    <p:extLst>
      <p:ext uri="{BB962C8B-B14F-4D97-AF65-F5344CB8AC3E}">
        <p14:creationId xmlns:p14="http://schemas.microsoft.com/office/powerpoint/2010/main" val="163253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9</a:t>
            </a:fld>
            <a:endParaRPr lang="es-EC" dirty="0"/>
          </a:p>
        </p:txBody>
      </p:sp>
    </p:spTree>
    <p:extLst>
      <p:ext uri="{BB962C8B-B14F-4D97-AF65-F5344CB8AC3E}">
        <p14:creationId xmlns:p14="http://schemas.microsoft.com/office/powerpoint/2010/main" val="105942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10</a:t>
            </a:fld>
            <a:endParaRPr lang="es-EC" dirty="0"/>
          </a:p>
        </p:txBody>
      </p:sp>
    </p:spTree>
    <p:extLst>
      <p:ext uri="{BB962C8B-B14F-4D97-AF65-F5344CB8AC3E}">
        <p14:creationId xmlns:p14="http://schemas.microsoft.com/office/powerpoint/2010/main" val="37109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22</a:t>
            </a:fld>
            <a:endParaRPr lang="es-EC" dirty="0"/>
          </a:p>
        </p:txBody>
      </p:sp>
    </p:spTree>
    <p:extLst>
      <p:ext uri="{BB962C8B-B14F-4D97-AF65-F5344CB8AC3E}">
        <p14:creationId xmlns:p14="http://schemas.microsoft.com/office/powerpoint/2010/main" val="37109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CBDA7B09-95DF-4590-B3BA-23BDE77EA785}" type="slidenum">
              <a:rPr lang="es-EC" smtClean="0"/>
              <a:t>‹Nº›</a:t>
            </a:fld>
            <a:endParaRPr lang="es-EC"/>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5" name="4 Marcador de pie de página"/>
          <p:cNvSpPr>
            <a:spLocks noGrp="1"/>
          </p:cNvSpPr>
          <p:nvPr>
            <p:ph type="ftr" sz="quarter" idx="11"/>
          </p:nvPr>
        </p:nvSpPr>
        <p:spPr>
          <a:xfrm>
            <a:off x="800100" y="6172200"/>
            <a:ext cx="4000500" cy="457200"/>
          </a:xfrm>
        </p:spPr>
        <p:txBody>
          <a:bodyPr/>
          <a:lstStyle/>
          <a:p>
            <a:endParaRPr lang="es-EC"/>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CBDA7B09-95DF-4590-B3BA-23BDE77EA785}"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BDA7B09-95DF-4590-B3BA-23BDE77EA785}" type="slidenum">
              <a:rPr lang="es-EC" smtClean="0"/>
              <a:t>‹Nº›</a:t>
            </a:fld>
            <a:endParaRPr lang="es-EC"/>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8FB58A5-C9B5-4635-A808-77E87D14405A}" type="datetimeFigureOut">
              <a:rPr lang="es-EC" smtClean="0"/>
              <a:t>19/05/2015</a:t>
            </a:fld>
            <a:endParaRPr lang="es-EC"/>
          </a:p>
        </p:txBody>
      </p:sp>
      <p:sp>
        <p:nvSpPr>
          <p:cNvPr id="6" name="5 Marcador de pie de página"/>
          <p:cNvSpPr>
            <a:spLocks noGrp="1"/>
          </p:cNvSpPr>
          <p:nvPr>
            <p:ph type="ftr" sz="quarter" idx="11"/>
          </p:nvPr>
        </p:nvSpPr>
        <p:spPr>
          <a:xfrm>
            <a:off x="914400" y="6172200"/>
            <a:ext cx="3886200" cy="457200"/>
          </a:xfrm>
        </p:spPr>
        <p:txBody>
          <a:bodyPr/>
          <a:lstStyle/>
          <a:p>
            <a:endParaRPr lang="es-EC"/>
          </a:p>
        </p:txBody>
      </p:sp>
      <p:sp>
        <p:nvSpPr>
          <p:cNvPr id="7" name="6 Marcador de número de diapositiva"/>
          <p:cNvSpPr>
            <a:spLocks noGrp="1"/>
          </p:cNvSpPr>
          <p:nvPr>
            <p:ph type="sldNum" sz="quarter" idx="12"/>
          </p:nvPr>
        </p:nvSpPr>
        <p:spPr>
          <a:xfrm>
            <a:off x="146304" y="6208776"/>
            <a:ext cx="457200" cy="457200"/>
          </a:xfrm>
        </p:spPr>
        <p:txBody>
          <a:bodyPr/>
          <a:lstStyle/>
          <a:p>
            <a:fld id="{CBDA7B09-95DF-4590-B3BA-23BDE77EA785}" type="slidenum">
              <a:rPr lang="es-EC" smtClean="0"/>
              <a:t>‹Nº›</a:t>
            </a:fld>
            <a:endParaRPr lang="es-EC"/>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8FB58A5-C9B5-4635-A808-77E87D14405A}" type="datetimeFigureOut">
              <a:rPr lang="es-EC" smtClean="0"/>
              <a:t>19/05/2015</a:t>
            </a:fld>
            <a:endParaRPr lang="es-EC"/>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BDA7B09-95DF-4590-B3BA-23BDE77EA785}"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slideLayout" Target="../slideLayouts/slideLayout6.xml"/><Relationship Id="rId16" Type="http://schemas.openxmlformats.org/officeDocument/2006/relationships/image" Target="../media/image28.png"/><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image" Target="../media/image23.emf"/><Relationship Id="rId5" Type="http://schemas.openxmlformats.org/officeDocument/2006/relationships/oleObject" Target="../embeddings/oleObject2.bin"/><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18.jpe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emf"/><Relationship Id="rId5" Type="http://schemas.openxmlformats.org/officeDocument/2006/relationships/oleObject" Target="../embeddings/oleObject3.bin"/><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2.emf"/><Relationship Id="rId5" Type="http://schemas.openxmlformats.org/officeDocument/2006/relationships/oleObject" Target="../embeddings/oleObject4.bin"/><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emf"/><Relationship Id="rId5" Type="http://schemas.openxmlformats.org/officeDocument/2006/relationships/oleObject" Target="../embeddings/oleObject5.bin"/><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8.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notesSlide" Target="../notesSlides/notesSlide3.xml"/><Relationship Id="rId7" Type="http://schemas.openxmlformats.org/officeDocument/2006/relationships/diagramColors" Target="../diagrams/colors2.xml"/><Relationship Id="rId12" Type="http://schemas.openxmlformats.org/officeDocument/2006/relationships/diagramQuickStyle" Target="../diagrams/quickStyle3.xml"/><Relationship Id="rId2" Type="http://schemas.openxmlformats.org/officeDocument/2006/relationships/slideLayout" Target="../slideLayouts/slideLayout7.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5" Type="http://schemas.openxmlformats.org/officeDocument/2006/relationships/oleObject" Target="../embeddings/oleObject1.bin"/><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8.jpeg"/><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descr="http://blogs.espe.edu.ec/wp-content/uploads/2013/08/Logo-RP-UFA-ESPE2.jpg"/>
          <p:cNvPicPr/>
          <p:nvPr/>
        </p:nvPicPr>
        <p:blipFill>
          <a:blip r:embed="rId3" cstate="print"/>
          <a:srcRect b="14703"/>
          <a:stretch>
            <a:fillRect/>
          </a:stretch>
        </p:blipFill>
        <p:spPr bwMode="auto">
          <a:xfrm>
            <a:off x="755576" y="188640"/>
            <a:ext cx="7128792" cy="1224136"/>
          </a:xfrm>
          <a:prstGeom prst="rect">
            <a:avLst/>
          </a:prstGeom>
          <a:noFill/>
          <a:ln w="9525">
            <a:noFill/>
            <a:miter lim="800000"/>
            <a:headEnd/>
            <a:tailEnd/>
          </a:ln>
        </p:spPr>
      </p:pic>
      <p:sp>
        <p:nvSpPr>
          <p:cNvPr id="9" name="8 CuadroTexto"/>
          <p:cNvSpPr txBox="1"/>
          <p:nvPr/>
        </p:nvSpPr>
        <p:spPr>
          <a:xfrm>
            <a:off x="971600" y="3656899"/>
            <a:ext cx="6840760" cy="1077218"/>
          </a:xfrm>
          <a:prstGeom prst="rect">
            <a:avLst/>
          </a:prstGeom>
          <a:noFill/>
        </p:spPr>
        <p:txBody>
          <a:bodyPr wrap="square" rtlCol="0">
            <a:spAutoFit/>
          </a:bodyPr>
          <a:lstStyle/>
          <a:p>
            <a:r>
              <a:rPr lang="es-EC" sz="1600" b="1" dirty="0" smtClean="0">
                <a:latin typeface="Times New Roman" panose="02020603050405020304" pitchFamily="18" charset="0"/>
                <a:cs typeface="Times New Roman" panose="02020603050405020304" pitchFamily="18" charset="0"/>
              </a:rPr>
              <a:t>Diseño de </a:t>
            </a:r>
            <a:r>
              <a:rPr lang="es-EC" sz="1600" b="1" dirty="0">
                <a:latin typeface="Times New Roman" panose="02020603050405020304" pitchFamily="18" charset="0"/>
                <a:cs typeface="Times New Roman" panose="02020603050405020304" pitchFamily="18" charset="0"/>
              </a:rPr>
              <a:t>u</a:t>
            </a:r>
            <a:r>
              <a:rPr lang="es-EC" sz="1600" b="1" dirty="0" smtClean="0">
                <a:latin typeface="Times New Roman" panose="02020603050405020304" pitchFamily="18" charset="0"/>
                <a:cs typeface="Times New Roman" panose="02020603050405020304" pitchFamily="18" charset="0"/>
              </a:rPr>
              <a:t>n Manual De Control Interno orientado a la Gestión del Riesgo Operativo, aplicado  a los Procesos de </a:t>
            </a:r>
            <a:r>
              <a:rPr lang="es-EC" sz="1600" b="1" dirty="0">
                <a:latin typeface="Times New Roman" panose="02020603050405020304" pitchFamily="18" charset="0"/>
                <a:cs typeface="Times New Roman" panose="02020603050405020304" pitchFamily="18" charset="0"/>
              </a:rPr>
              <a:t>l</a:t>
            </a:r>
            <a:r>
              <a:rPr lang="es-EC" sz="1600" b="1" dirty="0" smtClean="0">
                <a:latin typeface="Times New Roman" panose="02020603050405020304" pitchFamily="18" charset="0"/>
                <a:cs typeface="Times New Roman" panose="02020603050405020304" pitchFamily="18" charset="0"/>
              </a:rPr>
              <a:t>a Coordinación Administrativa del Instituto Nacional de Economía Popular y Solidaria, bajo </a:t>
            </a:r>
            <a:r>
              <a:rPr lang="es-EC" sz="1600" b="1" dirty="0">
                <a:latin typeface="Times New Roman" panose="02020603050405020304" pitchFamily="18" charset="0"/>
                <a:cs typeface="Times New Roman" panose="02020603050405020304" pitchFamily="18" charset="0"/>
              </a:rPr>
              <a:t>e</a:t>
            </a:r>
            <a:r>
              <a:rPr lang="es-EC" sz="1600" b="1" dirty="0" smtClean="0">
                <a:latin typeface="Times New Roman" panose="02020603050405020304" pitchFamily="18" charset="0"/>
                <a:cs typeface="Times New Roman" panose="02020603050405020304" pitchFamily="18" charset="0"/>
              </a:rPr>
              <a:t>l </a:t>
            </a:r>
            <a:r>
              <a:rPr lang="es-EC" sz="1600" b="1" dirty="0">
                <a:latin typeface="Times New Roman" panose="02020603050405020304" pitchFamily="18" charset="0"/>
                <a:cs typeface="Times New Roman" panose="02020603050405020304" pitchFamily="18" charset="0"/>
              </a:rPr>
              <a:t>e</a:t>
            </a:r>
            <a:r>
              <a:rPr lang="es-EC" sz="1600" b="1" dirty="0" smtClean="0">
                <a:latin typeface="Times New Roman" panose="02020603050405020304" pitchFamily="18" charset="0"/>
                <a:cs typeface="Times New Roman" panose="02020603050405020304" pitchFamily="18" charset="0"/>
              </a:rPr>
              <a:t>nfoque COSO ERM</a:t>
            </a:r>
            <a:endParaRPr lang="es-EC" sz="160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899592" y="1546043"/>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Departamento de Ciencias Económicas, Administrativas y de Comercio</a:t>
            </a:r>
            <a:endParaRPr lang="es-EC" sz="1600" b="1" dirty="0">
              <a:latin typeface="Times New Roman" panose="02020603050405020304" pitchFamily="18" charset="0"/>
              <a:cs typeface="Times New Roman" panose="02020603050405020304" pitchFamily="18" charset="0"/>
            </a:endParaRPr>
          </a:p>
        </p:txBody>
      </p:sp>
      <p:sp>
        <p:nvSpPr>
          <p:cNvPr id="10" name="9 CuadroTexto"/>
          <p:cNvSpPr txBox="1"/>
          <p:nvPr/>
        </p:nvSpPr>
        <p:spPr>
          <a:xfrm>
            <a:off x="971600" y="1938318"/>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Ingeniería en Finanzas y Auditoría CPA</a:t>
            </a:r>
            <a:endParaRPr lang="es-EC" sz="1600" b="1" dirty="0">
              <a:latin typeface="Times New Roman" panose="02020603050405020304" pitchFamily="18" charset="0"/>
              <a:cs typeface="Times New Roman" panose="02020603050405020304" pitchFamily="18" charset="0"/>
            </a:endParaRPr>
          </a:p>
        </p:txBody>
      </p:sp>
      <p:sp>
        <p:nvSpPr>
          <p:cNvPr id="11" name="10 CuadroTexto"/>
          <p:cNvSpPr txBox="1"/>
          <p:nvPr/>
        </p:nvSpPr>
        <p:spPr>
          <a:xfrm>
            <a:off x="1022882" y="4965676"/>
            <a:ext cx="6840760" cy="830997"/>
          </a:xfrm>
          <a:prstGeom prst="rect">
            <a:avLst/>
          </a:prstGeom>
          <a:noFill/>
        </p:spPr>
        <p:txBody>
          <a:bodyPr wrap="square" rtlCol="0">
            <a:spAutoFit/>
          </a:bodyPr>
          <a:lstStyle/>
          <a:p>
            <a:r>
              <a:rPr lang="es-ES" sz="1600" b="1" dirty="0" smtClean="0">
                <a:latin typeface="Times New Roman" panose="02020603050405020304" pitchFamily="18" charset="0"/>
                <a:cs typeface="Times New Roman" panose="02020603050405020304" pitchFamily="18" charset="0"/>
              </a:rPr>
              <a:t>                                Autores:    </a:t>
            </a:r>
          </a:p>
          <a:p>
            <a:pPr algn="ctr"/>
            <a:r>
              <a:rPr lang="es-ES" sz="1600" b="1" dirty="0" smtClean="0">
                <a:latin typeface="Times New Roman" panose="02020603050405020304" pitchFamily="18" charset="0"/>
                <a:cs typeface="Times New Roman" panose="02020603050405020304" pitchFamily="18" charset="0"/>
              </a:rPr>
              <a:t>Carolina Córdova</a:t>
            </a:r>
          </a:p>
          <a:p>
            <a:pPr algn="ctr"/>
            <a:r>
              <a:rPr lang="es-ES" sz="1600" b="1" dirty="0" smtClean="0">
                <a:latin typeface="Times New Roman" panose="02020603050405020304" pitchFamily="18" charset="0"/>
                <a:cs typeface="Times New Roman" panose="02020603050405020304" pitchFamily="18" charset="0"/>
              </a:rPr>
              <a:t>Alexis Velarde</a:t>
            </a:r>
            <a:endParaRPr lang="es-EC" sz="1600" b="1" dirty="0">
              <a:latin typeface="Times New Roman" panose="02020603050405020304" pitchFamily="18" charset="0"/>
              <a:cs typeface="Times New Roman" panose="02020603050405020304" pitchFamily="18" charset="0"/>
            </a:endParaRPr>
          </a:p>
        </p:txBody>
      </p:sp>
      <p:sp>
        <p:nvSpPr>
          <p:cNvPr id="12" name="11 CuadroTexto"/>
          <p:cNvSpPr txBox="1"/>
          <p:nvPr/>
        </p:nvSpPr>
        <p:spPr>
          <a:xfrm>
            <a:off x="179512" y="5949280"/>
            <a:ext cx="342038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Econ</a:t>
            </a:r>
            <a:r>
              <a:rPr lang="es-ES" sz="1600" b="1" dirty="0">
                <a:latin typeface="Times New Roman" panose="02020603050405020304" pitchFamily="18" charset="0"/>
                <a:cs typeface="Times New Roman" panose="02020603050405020304" pitchFamily="18" charset="0"/>
              </a:rPr>
              <a:t>.</a:t>
            </a:r>
            <a:r>
              <a:rPr lang="es-ES" sz="1600" b="1" dirty="0" smtClean="0">
                <a:latin typeface="Times New Roman" panose="02020603050405020304" pitchFamily="18" charset="0"/>
                <a:cs typeface="Times New Roman" panose="02020603050405020304" pitchFamily="18" charset="0"/>
              </a:rPr>
              <a:t> Juan Palacios</a:t>
            </a:r>
          </a:p>
          <a:p>
            <a:pPr algn="ctr"/>
            <a:r>
              <a:rPr lang="es-ES" sz="1600" b="1" dirty="0" smtClean="0">
                <a:latin typeface="Times New Roman" panose="02020603050405020304" pitchFamily="18" charset="0"/>
                <a:cs typeface="Times New Roman" panose="02020603050405020304" pitchFamily="18" charset="0"/>
              </a:rPr>
              <a:t>DIRECTOR</a:t>
            </a:r>
            <a:endParaRPr lang="es-EC" sz="16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4860032" y="5949279"/>
            <a:ext cx="342038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Ing. Sandra Galarza</a:t>
            </a:r>
          </a:p>
          <a:p>
            <a:pPr algn="ctr"/>
            <a:r>
              <a:rPr lang="es-ES" sz="1600" b="1" dirty="0" smtClean="0">
                <a:latin typeface="Times New Roman" panose="02020603050405020304" pitchFamily="18" charset="0"/>
                <a:cs typeface="Times New Roman" panose="02020603050405020304" pitchFamily="18" charset="0"/>
              </a:rPr>
              <a:t>CODIRECTORA</a:t>
            </a:r>
            <a:endParaRPr lang="es-EC" sz="1600" b="1" dirty="0">
              <a:latin typeface="Times New Roman" panose="02020603050405020304" pitchFamily="18" charset="0"/>
              <a:cs typeface="Times New Roman" panose="02020603050405020304" pitchFamily="18" charset="0"/>
            </a:endParaRPr>
          </a:p>
        </p:txBody>
      </p:sp>
      <p:sp>
        <p:nvSpPr>
          <p:cNvPr id="14" name="13 CuadroTexto"/>
          <p:cNvSpPr txBox="1"/>
          <p:nvPr/>
        </p:nvSpPr>
        <p:spPr>
          <a:xfrm>
            <a:off x="900348" y="2698419"/>
            <a:ext cx="684076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Tesis previo a la obtención del Título de Ingeniera en Finanzas y Auditoría CPA</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216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1" name="Picture 33" descr="http://definicion.de/wp-content/uploads/2008/05/metodo-300x2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948" y="3609497"/>
            <a:ext cx="2857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6387" name="16386 Flecha curvada hacia abajo"/>
          <p:cNvSpPr/>
          <p:nvPr/>
        </p:nvSpPr>
        <p:spPr>
          <a:xfrm>
            <a:off x="638203" y="1713131"/>
            <a:ext cx="7792637" cy="4380165"/>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CuadroTexto"/>
          <p:cNvSpPr txBox="1"/>
          <p:nvPr/>
        </p:nvSpPr>
        <p:spPr>
          <a:xfrm>
            <a:off x="2771800" y="6083432"/>
            <a:ext cx="3574395" cy="369332"/>
          </a:xfrm>
          <a:prstGeom prst="rect">
            <a:avLst/>
          </a:prstGeom>
          <a:noFill/>
        </p:spPr>
        <p:txBody>
          <a:bodyPr wrap="square" rtlCol="0">
            <a:spAutoFit/>
          </a:bodyPr>
          <a:lstStyle/>
          <a:p>
            <a:r>
              <a:rPr lang="es-ES" b="1" dirty="0" smtClean="0">
                <a:solidFill>
                  <a:srgbClr val="0066FF"/>
                </a:solidFill>
              </a:rPr>
              <a:t>APLICACIÓN EN CADA PROCESO</a:t>
            </a:r>
            <a:endParaRPr lang="es-ES" b="1" dirty="0">
              <a:solidFill>
                <a:srgbClr val="0066FF"/>
              </a:solidFill>
            </a:endParaRPr>
          </a:p>
        </p:txBody>
      </p:sp>
      <p:sp>
        <p:nvSpPr>
          <p:cNvPr id="20" name="1 Título"/>
          <p:cNvSpPr>
            <a:spLocks noGrp="1"/>
          </p:cNvSpPr>
          <p:nvPr>
            <p:ph type="title"/>
          </p:nvPr>
        </p:nvSpPr>
        <p:spPr>
          <a:xfrm>
            <a:off x="899592" y="332656"/>
            <a:ext cx="7772400" cy="418058"/>
          </a:xfrm>
        </p:spPr>
        <p:txBody>
          <a:bodyPr>
            <a:normAutofit fontScale="90000"/>
          </a:bodyPr>
          <a:lstStyle/>
          <a:p>
            <a:pPr algn="ctr"/>
            <a:r>
              <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Aplicación de la </a:t>
            </a: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Metodología en el </a:t>
            </a:r>
            <a:r>
              <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Adquisición de Bienes y Servicios a través de Ínfima Cuantía</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2103036914"/>
              </p:ext>
            </p:extLst>
          </p:nvPr>
        </p:nvGraphicFramePr>
        <p:xfrm>
          <a:off x="259030" y="5042843"/>
          <a:ext cx="1878056" cy="1100475"/>
        </p:xfrm>
        <a:graphic>
          <a:graphicData uri="http://schemas.openxmlformats.org/presentationml/2006/ole">
            <mc:AlternateContent xmlns:mc="http://schemas.openxmlformats.org/markup-compatibility/2006">
              <mc:Choice xmlns:v="urn:schemas-microsoft-com:vml" Requires="v">
                <p:oleObj spid="_x0000_s7208" name="Visio" r:id="rId5" imgW="13811255" imgH="7529257" progId="Visio.Drawing.11">
                  <p:embed/>
                </p:oleObj>
              </mc:Choice>
              <mc:Fallback>
                <p:oleObj name="Visio" r:id="rId5" imgW="13811255" imgH="7529257"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30" y="5042843"/>
                        <a:ext cx="1878056" cy="1100475"/>
                      </a:xfrm>
                      <a:prstGeom prst="rect">
                        <a:avLst/>
                      </a:prstGeom>
                      <a:solidFill>
                        <a:schemeClr val="bg1"/>
                      </a:solidFill>
                    </p:spPr>
                  </p:pic>
                </p:oleObj>
              </mc:Fallback>
            </mc:AlternateContent>
          </a:graphicData>
        </a:graphic>
      </p:graphicFrame>
      <p:pic>
        <p:nvPicPr>
          <p:cNvPr id="717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264" y="4005064"/>
            <a:ext cx="1319440" cy="932474"/>
          </a:xfrm>
          <a:prstGeom prst="rect">
            <a:avLst/>
          </a:prstGeom>
          <a:solidFill>
            <a:schemeClr val="bg1"/>
          </a:solidFill>
          <a:ln>
            <a:noFill/>
          </a:ln>
          <a:effec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15" y="3165628"/>
            <a:ext cx="1313705" cy="695420"/>
          </a:xfrm>
          <a:prstGeom prst="rect">
            <a:avLst/>
          </a:prstGeom>
          <a:solidFill>
            <a:schemeClr val="bg1"/>
          </a:solidFill>
          <a:ln>
            <a:noFill/>
          </a:ln>
          <a:effectLst/>
        </p:spPr>
      </p:pic>
      <p:pic>
        <p:nvPicPr>
          <p:cNvPr id="717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6587" y="2248831"/>
            <a:ext cx="1671197" cy="82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714" b="5819"/>
          <a:stretch/>
        </p:blipFill>
        <p:spPr bwMode="auto">
          <a:xfrm>
            <a:off x="1872033" y="1340768"/>
            <a:ext cx="1475831" cy="725799"/>
          </a:xfrm>
          <a:prstGeom prst="rect">
            <a:avLst/>
          </a:prstGeom>
          <a:solidFill>
            <a:schemeClr val="bg1"/>
          </a:solidFill>
          <a:ln>
            <a:noFill/>
          </a:ln>
          <a:effectLst/>
        </p:spPr>
      </p:pic>
      <p:pic>
        <p:nvPicPr>
          <p:cNvPr id="37" name="36 Imagen"/>
          <p:cNvPicPr/>
          <p:nvPr/>
        </p:nvPicPr>
        <p:blipFill rotWithShape="1">
          <a:blip r:embed="rId11" cstate="print">
            <a:extLst>
              <a:ext uri="{28A0092B-C50C-407E-A947-70E740481C1C}">
                <a14:useLocalDpi xmlns:a14="http://schemas.microsoft.com/office/drawing/2010/main" val="0"/>
              </a:ext>
            </a:extLst>
          </a:blip>
          <a:srcRect l="7061" r="2277"/>
          <a:stretch/>
        </p:blipFill>
        <p:spPr bwMode="auto">
          <a:xfrm>
            <a:off x="3553735" y="924119"/>
            <a:ext cx="1666976" cy="883120"/>
          </a:xfrm>
          <a:prstGeom prst="rect">
            <a:avLst/>
          </a:prstGeom>
          <a:solidFill>
            <a:schemeClr val="bg1"/>
          </a:solidFill>
          <a:ln>
            <a:noFill/>
          </a:ln>
          <a:extLst>
            <a:ext uri="{53640926-AAD7-44D8-BBD7-CCE9431645EC}">
              <a14:shadowObscured xmlns:a14="http://schemas.microsoft.com/office/drawing/2010/main"/>
            </a:ext>
          </a:extLst>
        </p:spPr>
      </p:pic>
      <p:pic>
        <p:nvPicPr>
          <p:cNvPr id="7178" name="Picture 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8447"/>
          <a:stretch/>
        </p:blipFill>
        <p:spPr bwMode="auto">
          <a:xfrm>
            <a:off x="5528103" y="1272390"/>
            <a:ext cx="2356265" cy="932474"/>
          </a:xfrm>
          <a:prstGeom prst="rect">
            <a:avLst/>
          </a:prstGeom>
          <a:solidFill>
            <a:schemeClr val="bg2"/>
          </a:solidFill>
          <a:ln>
            <a:noFill/>
          </a:ln>
          <a:effectLst/>
        </p:spPr>
      </p:pic>
      <p:sp>
        <p:nvSpPr>
          <p:cNvPr id="1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183" name="Picture 15"/>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0194" t="39489" r="11210" b="12252"/>
          <a:stretch/>
        </p:blipFill>
        <p:spPr bwMode="auto">
          <a:xfrm>
            <a:off x="5528103" y="3861048"/>
            <a:ext cx="1481205" cy="107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4" name="Picture 16"/>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7704" t="24157" r="8455" b="17856"/>
          <a:stretch/>
        </p:blipFill>
        <p:spPr bwMode="auto">
          <a:xfrm>
            <a:off x="7472955" y="3861048"/>
            <a:ext cx="1440160" cy="112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5" name="Picture 17"/>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0468" t="27281" r="26925" b="14721"/>
          <a:stretch/>
        </p:blipFill>
        <p:spPr bwMode="auto">
          <a:xfrm>
            <a:off x="7074205" y="2355646"/>
            <a:ext cx="1620325" cy="142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6" name="Picture 18"/>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5710" t="32241" r="26087" b="18304"/>
          <a:stretch/>
        </p:blipFill>
        <p:spPr bwMode="auto">
          <a:xfrm>
            <a:off x="5635682" y="2420888"/>
            <a:ext cx="1205632" cy="118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709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3806" y="260648"/>
            <a:ext cx="7620000" cy="778098"/>
          </a:xfrm>
        </p:spPr>
        <p:txBody>
          <a:bodyPr>
            <a:normAutofit/>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Aplicación </a:t>
            </a:r>
            <a:r>
              <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de la Metodología RAMEF en la Evaluación del Riesgo Operativo</a:t>
            </a:r>
            <a:endParaRPr lang="es-EC" sz="1800" b="1" dirty="0"/>
          </a:p>
        </p:txBody>
      </p:sp>
      <p:graphicFrame>
        <p:nvGraphicFramePr>
          <p:cNvPr id="11" name="10 Tabla"/>
          <p:cNvGraphicFramePr>
            <a:graphicFrameLocks noGrp="1"/>
          </p:cNvGraphicFramePr>
          <p:nvPr>
            <p:extLst>
              <p:ext uri="{D42A27DB-BD31-4B8C-83A1-F6EECF244321}">
                <p14:modId xmlns:p14="http://schemas.microsoft.com/office/powerpoint/2010/main" val="3694884170"/>
              </p:ext>
            </p:extLst>
          </p:nvPr>
        </p:nvGraphicFramePr>
        <p:xfrm>
          <a:off x="323528" y="1916832"/>
          <a:ext cx="8568952" cy="3744419"/>
        </p:xfrm>
        <a:graphic>
          <a:graphicData uri="http://schemas.openxmlformats.org/drawingml/2006/table">
            <a:tbl>
              <a:tblPr firstRow="1" firstCol="1" bandRow="1"/>
              <a:tblGrid>
                <a:gridCol w="1362035"/>
                <a:gridCol w="1121842"/>
                <a:gridCol w="1762168"/>
                <a:gridCol w="1762168"/>
                <a:gridCol w="1117629"/>
                <a:gridCol w="641714"/>
                <a:gridCol w="801396"/>
              </a:tblGrid>
              <a:tr h="197075">
                <a:tc gridSpan="7">
                  <a:txBody>
                    <a:bodyPr/>
                    <a:lstStyle/>
                    <a:p>
                      <a:pPr algn="ctr">
                        <a:lnSpc>
                          <a:spcPct val="115000"/>
                        </a:lnSpc>
                        <a:spcAft>
                          <a:spcPts val="0"/>
                        </a:spcAft>
                      </a:pPr>
                      <a:r>
                        <a:rPr lang="es-EC" sz="1100" b="1" dirty="0">
                          <a:effectLst/>
                          <a:latin typeface="Times New Roman"/>
                          <a:ea typeface="Calibri"/>
                          <a:cs typeface="Times New Roman"/>
                        </a:rPr>
                        <a:t>MATRIZ DE RIESGOS</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7075">
                <a:tc>
                  <a:txBody>
                    <a:bodyPr/>
                    <a:lstStyle/>
                    <a:p>
                      <a:pPr algn="ctr">
                        <a:lnSpc>
                          <a:spcPct val="115000"/>
                        </a:lnSpc>
                        <a:spcAft>
                          <a:spcPts val="0"/>
                        </a:spcAft>
                      </a:pPr>
                      <a:r>
                        <a:rPr lang="es-EC" sz="1100" b="1" dirty="0">
                          <a:effectLst/>
                          <a:latin typeface="Times New Roman"/>
                          <a:ea typeface="Calibri"/>
                          <a:cs typeface="Times New Roman"/>
                        </a:rPr>
                        <a:t>Evento Priorizado</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a:effectLst/>
                          <a:latin typeface="Times New Roman"/>
                          <a:ea typeface="Calibri"/>
                          <a:cs typeface="Times New Roman"/>
                        </a:rPr>
                        <a:t>Denominación</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a:effectLst/>
                          <a:latin typeface="Times New Roman"/>
                          <a:ea typeface="Calibri"/>
                          <a:cs typeface="Times New Roman"/>
                        </a:rPr>
                        <a:t>Consecuencia</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a:effectLst/>
                          <a:latin typeface="Times New Roman"/>
                          <a:ea typeface="Calibri"/>
                          <a:cs typeface="Times New Roman"/>
                        </a:rPr>
                        <a:t>Causa</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a:effectLst/>
                          <a:latin typeface="Times New Roman"/>
                          <a:ea typeface="Calibri"/>
                          <a:cs typeface="Times New Roman"/>
                        </a:rPr>
                        <a:t>Probabilidad</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a:effectLst/>
                          <a:latin typeface="Times New Roman"/>
                          <a:ea typeface="Calibri"/>
                          <a:cs typeface="Times New Roman"/>
                        </a:rPr>
                        <a:t>Impacto</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a:effectLst/>
                          <a:latin typeface="Times New Roman"/>
                          <a:ea typeface="Calibri"/>
                          <a:cs typeface="Times New Roman"/>
                        </a:rPr>
                        <a:t>Severidad</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591224">
                <a:tc>
                  <a:txBody>
                    <a:bodyPr/>
                    <a:lstStyle/>
                    <a:p>
                      <a:pPr>
                        <a:lnSpc>
                          <a:spcPct val="115000"/>
                        </a:lnSpc>
                        <a:spcAft>
                          <a:spcPts val="0"/>
                        </a:spcAft>
                      </a:pPr>
                      <a:r>
                        <a:rPr lang="es-EC" sz="1100">
                          <a:effectLst/>
                          <a:latin typeface="Times New Roman"/>
                          <a:ea typeface="Calibri"/>
                          <a:cs typeface="Times New Roman"/>
                        </a:rPr>
                        <a:t>Información  deficiente e inexacta en las cotizaciones.</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R1</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effectLst/>
                          <a:latin typeface="Times New Roman"/>
                          <a:ea typeface="Calibri"/>
                          <a:cs typeface="Times New Roman"/>
                        </a:rPr>
                        <a:t>Adjudicación errónea de proveedor.</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Requisitos para cotizaciones habilitantes sin definir.</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4</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3</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Alto</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91224">
                <a:tc>
                  <a:txBody>
                    <a:bodyPr/>
                    <a:lstStyle/>
                    <a:p>
                      <a:pPr>
                        <a:lnSpc>
                          <a:spcPct val="115000"/>
                        </a:lnSpc>
                        <a:spcAft>
                          <a:spcPts val="0"/>
                        </a:spcAft>
                      </a:pPr>
                      <a:r>
                        <a:rPr lang="es-EC" sz="1100">
                          <a:effectLst/>
                          <a:latin typeface="Times New Roman"/>
                          <a:ea typeface="Calibri"/>
                          <a:cs typeface="Times New Roman"/>
                        </a:rPr>
                        <a:t>Falta de información para selección de proveedor.</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R2</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effectLst/>
                          <a:latin typeface="Times New Roman"/>
                          <a:ea typeface="Calibri"/>
                          <a:cs typeface="Times New Roman"/>
                        </a:rPr>
                        <a:t>Adjudicación errónea de proveedor.</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effectLst/>
                          <a:latin typeface="Times New Roman"/>
                          <a:ea typeface="Calibri"/>
                          <a:cs typeface="Times New Roman"/>
                        </a:rPr>
                        <a:t>Formatos no definidos, ni estandarizados</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3</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4</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Alto</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91224">
                <a:tc rowSpan="2">
                  <a:txBody>
                    <a:bodyPr/>
                    <a:lstStyle/>
                    <a:p>
                      <a:pPr>
                        <a:lnSpc>
                          <a:spcPct val="115000"/>
                        </a:lnSpc>
                        <a:spcAft>
                          <a:spcPts val="0"/>
                        </a:spcAft>
                      </a:pPr>
                      <a:r>
                        <a:rPr lang="es-EC" sz="1100" dirty="0">
                          <a:effectLst/>
                          <a:latin typeface="Times New Roman"/>
                          <a:ea typeface="Calibri"/>
                          <a:cs typeface="Times New Roman"/>
                        </a:rPr>
                        <a:t>Selección errónea de proveedores.</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dirty="0">
                          <a:effectLst/>
                          <a:latin typeface="Times New Roman"/>
                          <a:ea typeface="Calibri"/>
                          <a:cs typeface="Times New Roman"/>
                        </a:rPr>
                        <a:t>R3</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effectLst/>
                          <a:latin typeface="Times New Roman"/>
                          <a:ea typeface="Calibri"/>
                          <a:cs typeface="Times New Roman"/>
                        </a:rPr>
                        <a:t>Incumplimiento del proveedor a las condiciones pactadas </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effectLst/>
                          <a:latin typeface="Times New Roman"/>
                          <a:ea typeface="Calibri"/>
                          <a:cs typeface="Times New Roman"/>
                        </a:rPr>
                        <a:t>Control no definido para validación de información de proveedor.</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2</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3</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Moderado</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4149">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100">
                          <a:effectLst/>
                          <a:latin typeface="Times New Roman"/>
                          <a:ea typeface="Calibri"/>
                          <a:cs typeface="Times New Roman"/>
                        </a:rPr>
                        <a:t>Contratación no transparente de proveedores </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Inexistencia de un banco de proveedores.</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2</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3</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Moderado</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91224">
                <a:tc>
                  <a:txBody>
                    <a:bodyPr/>
                    <a:lstStyle/>
                    <a:p>
                      <a:pPr>
                        <a:lnSpc>
                          <a:spcPct val="115000"/>
                        </a:lnSpc>
                        <a:spcAft>
                          <a:spcPts val="0"/>
                        </a:spcAft>
                      </a:pPr>
                      <a:r>
                        <a:rPr lang="es-EC" sz="1100">
                          <a:effectLst/>
                          <a:latin typeface="Times New Roman"/>
                          <a:ea typeface="Calibri"/>
                          <a:cs typeface="Times New Roman"/>
                        </a:rPr>
                        <a:t>Ejecución errónea de pedidos.</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R4</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Adquisición de bienes que no cumplen con las necesidades.</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Inexistencia de un formulario de requerimientos.</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3</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4</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Alto</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91224">
                <a:tc>
                  <a:txBody>
                    <a:bodyPr/>
                    <a:lstStyle/>
                    <a:p>
                      <a:pPr>
                        <a:lnSpc>
                          <a:spcPct val="115000"/>
                        </a:lnSpc>
                        <a:spcAft>
                          <a:spcPts val="0"/>
                        </a:spcAft>
                      </a:pPr>
                      <a:r>
                        <a:rPr lang="es-EC" sz="1100" dirty="0">
                          <a:effectLst/>
                          <a:latin typeface="Times New Roman"/>
                          <a:ea typeface="Calibri"/>
                          <a:cs typeface="Times New Roman"/>
                        </a:rPr>
                        <a:t>Inconformidades en los bienes adquiridos.</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R5</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Objetivo de adquisición no cumplido</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effectLst/>
                          <a:latin typeface="Times New Roman"/>
                          <a:ea typeface="Calibri"/>
                          <a:cs typeface="Times New Roman"/>
                        </a:rPr>
                        <a:t>Controles no definidos para ingreso de bienes.</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3</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a:ea typeface="Calibri"/>
                          <a:cs typeface="Times New Roman"/>
                        </a:rPr>
                        <a:t>4</a:t>
                      </a:r>
                      <a:endParaRPr lang="es-EC" sz="110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a:ea typeface="Calibri"/>
                          <a:cs typeface="Times New Roman"/>
                        </a:rPr>
                        <a:t>Alto</a:t>
                      </a:r>
                      <a:endParaRPr lang="es-EC" sz="1100" dirty="0">
                        <a:effectLst/>
                        <a:latin typeface="Calibri"/>
                        <a:ea typeface="Calibri"/>
                        <a:cs typeface="Times New Roman"/>
                      </a:endParaRPr>
                    </a:p>
                  </a:txBody>
                  <a:tcPr marL="54278" marR="5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bl>
          </a:graphicData>
        </a:graphic>
      </p:graphicFrame>
      <p:sp>
        <p:nvSpPr>
          <p:cNvPr id="15" name="14 Rectángulo"/>
          <p:cNvSpPr/>
          <p:nvPr/>
        </p:nvSpPr>
        <p:spPr>
          <a:xfrm>
            <a:off x="467544" y="1074802"/>
            <a:ext cx="7727500" cy="369332"/>
          </a:xfrm>
          <a:prstGeom prst="rect">
            <a:avLst/>
          </a:prstGeom>
        </p:spPr>
        <p:txBody>
          <a:bodyPr wrap="none">
            <a:spAutoFit/>
          </a:bodyPr>
          <a:lstStyle/>
          <a:p>
            <a:pPr lvl="1"/>
            <a:r>
              <a:rPr lang="es-ES" b="1" dirty="0" smtClean="0">
                <a:latin typeface="Times New Roman" panose="02020603050405020304" pitchFamily="18" charset="0"/>
                <a:cs typeface="Times New Roman" panose="02020603050405020304" pitchFamily="18" charset="0"/>
              </a:rPr>
              <a:t>Proceso de Adquisición de Bienes y Servicios a través de Ínfima Cuantía</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61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18654"/>
            <a:ext cx="7772400" cy="634082"/>
          </a:xfrm>
        </p:spPr>
        <p:txBody>
          <a:bodyPr bIns="91440" anchor="b" anchorCtr="0">
            <a:normAutofit fontScale="90000"/>
          </a:bodyPr>
          <a:lstStyle/>
          <a:p>
            <a:pPr algn="ctr"/>
            <a:r>
              <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Mapa de </a:t>
            </a: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Riesgos del proceso de adquisiciones a través de ínfima cuantía</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460694" y="1412776"/>
            <a:ext cx="4775602" cy="4030251"/>
          </a:xfrm>
          <a:prstGeom prst="rect">
            <a:avLst/>
          </a:prstGeom>
          <a:noFill/>
          <a:ln>
            <a:solidFill>
              <a:schemeClr val="tx1"/>
            </a:solidFill>
          </a:ln>
        </p:spPr>
      </p:pic>
      <p:pic>
        <p:nvPicPr>
          <p:cNvPr id="9218" name="Picture 2" descr="https://encrypted-tbn1.gstatic.com/images?q=tbn:ANd9GcQclsfxhZ2Gqs3ymGmTGvwIUjvnC2NG70tXYpuK7ixx_3exKh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1740935" cy="293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0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9 Marcador de contenido"/>
          <p:cNvGraphicFramePr>
            <a:graphicFrameLocks/>
          </p:cNvGraphicFramePr>
          <p:nvPr>
            <p:extLst>
              <p:ext uri="{D42A27DB-BD31-4B8C-83A1-F6EECF244321}">
                <p14:modId xmlns:p14="http://schemas.microsoft.com/office/powerpoint/2010/main" val="4107488724"/>
              </p:ext>
            </p:extLst>
          </p:nvPr>
        </p:nvGraphicFramePr>
        <p:xfrm>
          <a:off x="323528" y="958525"/>
          <a:ext cx="8568952" cy="5206779"/>
        </p:xfrm>
        <a:graphic>
          <a:graphicData uri="http://schemas.openxmlformats.org/drawingml/2006/table">
            <a:tbl>
              <a:tblPr firstRow="1" firstCol="1" bandRow="1"/>
              <a:tblGrid>
                <a:gridCol w="239780"/>
                <a:gridCol w="1293796"/>
                <a:gridCol w="831726"/>
                <a:gridCol w="3294923"/>
                <a:gridCol w="2908727"/>
              </a:tblGrid>
              <a:tr h="36578">
                <a:tc gridSpan="5">
                  <a:txBody>
                    <a:bodyPr/>
                    <a:lstStyle/>
                    <a:p>
                      <a:pPr algn="ctr">
                        <a:lnSpc>
                          <a:spcPct val="115000"/>
                        </a:lnSpc>
                        <a:spcAft>
                          <a:spcPts val="0"/>
                        </a:spcAft>
                      </a:pPr>
                      <a:r>
                        <a:rPr lang="es-ES" sz="1100" b="1" dirty="0">
                          <a:effectLst/>
                          <a:latin typeface="Times New Roman"/>
                          <a:ea typeface="Times New Roman"/>
                          <a:cs typeface="Times New Roman"/>
                        </a:rPr>
                        <a:t>Matriz de Actividades de Control</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4481">
                <a:tc>
                  <a:txBody>
                    <a:bodyPr/>
                    <a:lstStyle/>
                    <a:p>
                      <a:pPr algn="ctr">
                        <a:lnSpc>
                          <a:spcPct val="115000"/>
                        </a:lnSpc>
                        <a:spcAft>
                          <a:spcPts val="0"/>
                        </a:spcAft>
                      </a:pPr>
                      <a:r>
                        <a:rPr lang="es-ES" sz="1100" b="1">
                          <a:effectLst/>
                          <a:latin typeface="Times New Roman"/>
                          <a:ea typeface="Times New Roman"/>
                          <a:cs typeface="Times New Roman"/>
                        </a:rPr>
                        <a:t>No.</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effectLst/>
                          <a:latin typeface="Times New Roman"/>
                          <a:ea typeface="Times New Roman"/>
                          <a:cs typeface="Times New Roman"/>
                        </a:rPr>
                        <a:t>Evento priorizado</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effectLst/>
                          <a:latin typeface="Times New Roman"/>
                          <a:ea typeface="Times New Roman"/>
                          <a:cs typeface="Times New Roman"/>
                        </a:rPr>
                        <a:t>Respuesta</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dirty="0">
                          <a:effectLst/>
                          <a:latin typeface="Times New Roman"/>
                          <a:ea typeface="Times New Roman"/>
                          <a:cs typeface="Times New Roman"/>
                        </a:rPr>
                        <a:t>Acción</a:t>
                      </a:r>
                      <a:endParaRPr lang="es-EC" sz="1100" dirty="0">
                        <a:effectLst/>
                        <a:latin typeface="Calibri"/>
                        <a:ea typeface="Times New Roman"/>
                        <a:cs typeface="Times New Roman"/>
                      </a:endParaRPr>
                    </a:p>
                  </a:txBody>
                  <a:tcPr marL="29039" marR="290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100" b="1">
                          <a:effectLst/>
                          <a:latin typeface="Times New Roman"/>
                          <a:ea typeface="Times New Roman"/>
                          <a:cs typeface="Times New Roman"/>
                        </a:rPr>
                        <a:t>Actividad de control</a:t>
                      </a:r>
                      <a:endParaRPr lang="es-EC" sz="1100">
                        <a:effectLst/>
                        <a:latin typeface="Calibri"/>
                        <a:ea typeface="Times New Roman"/>
                        <a:cs typeface="Times New Roman"/>
                      </a:endParaRPr>
                    </a:p>
                  </a:txBody>
                  <a:tcPr marL="29039" marR="290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1203">
                <a:tc>
                  <a:txBody>
                    <a:bodyPr/>
                    <a:lstStyle/>
                    <a:p>
                      <a:pPr algn="l">
                        <a:lnSpc>
                          <a:spcPct val="115000"/>
                        </a:lnSpc>
                        <a:spcAft>
                          <a:spcPts val="0"/>
                        </a:spcAft>
                      </a:pPr>
                      <a:r>
                        <a:rPr lang="es-ES" sz="1100" dirty="0">
                          <a:effectLst/>
                          <a:latin typeface="Times New Roman"/>
                          <a:ea typeface="Times New Roman"/>
                          <a:cs typeface="Times New Roman"/>
                        </a:rPr>
                        <a:t>1</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Información  deficiente e inexacta en las cotizaciones.</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Mitigar</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Establecer como requisitos mínimos a cumplir para todas las </a:t>
                      </a:r>
                      <a:r>
                        <a:rPr lang="es-ES" sz="1100" dirty="0" smtClean="0">
                          <a:effectLst/>
                          <a:latin typeface="Times New Roman"/>
                          <a:ea typeface="Times New Roman"/>
                          <a:cs typeface="Times New Roman"/>
                        </a:rPr>
                        <a:t>cotizaciones</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Verificar que todas las cotizaciones presenten los requisitos mínimos para ser consideradas válidas para la comparación.</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1203">
                <a:tc>
                  <a:txBody>
                    <a:bodyPr/>
                    <a:lstStyle/>
                    <a:p>
                      <a:pPr algn="l">
                        <a:lnSpc>
                          <a:spcPct val="115000"/>
                        </a:lnSpc>
                        <a:spcAft>
                          <a:spcPts val="0"/>
                        </a:spcAft>
                      </a:pPr>
                      <a:r>
                        <a:rPr lang="es-ES" sz="1100">
                          <a:effectLst/>
                          <a:latin typeface="Times New Roman"/>
                          <a:ea typeface="Times New Roman"/>
                          <a:cs typeface="Times New Roman"/>
                        </a:rPr>
                        <a:t>2</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Falta de información para selección de proveedor.</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Mitigar</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Estandarizar el formato de cuadro comparativo a ser </a:t>
                      </a:r>
                      <a:r>
                        <a:rPr lang="es-ES" sz="1100" dirty="0" smtClean="0">
                          <a:effectLst/>
                          <a:latin typeface="Times New Roman"/>
                          <a:ea typeface="Times New Roman"/>
                          <a:cs typeface="Times New Roman"/>
                        </a:rPr>
                        <a:t>utilizado.</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Realizar revisiones periódicas para comprobar que los cuadros comparativos utilizados se hallen bajo el formato establecido.</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25684">
                <a:tc rowSpan="2">
                  <a:txBody>
                    <a:bodyPr/>
                    <a:lstStyle/>
                    <a:p>
                      <a:pPr algn="l">
                        <a:lnSpc>
                          <a:spcPct val="115000"/>
                        </a:lnSpc>
                        <a:spcAft>
                          <a:spcPts val="0"/>
                        </a:spcAft>
                      </a:pPr>
                      <a:r>
                        <a:rPr lang="es-ES" sz="1100">
                          <a:effectLst/>
                          <a:latin typeface="Times New Roman"/>
                          <a:ea typeface="Times New Roman"/>
                          <a:cs typeface="Times New Roman"/>
                        </a:rPr>
                        <a:t>3</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a:lnSpc>
                          <a:spcPct val="115000"/>
                        </a:lnSpc>
                        <a:spcAft>
                          <a:spcPts val="0"/>
                        </a:spcAft>
                      </a:pPr>
                      <a:r>
                        <a:rPr lang="es-ES" sz="1100">
                          <a:effectLst/>
                          <a:latin typeface="Times New Roman"/>
                          <a:ea typeface="Times New Roman"/>
                          <a:cs typeface="Times New Roman"/>
                        </a:rPr>
                        <a:t>Selección errónea de proveedores.</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a:lnSpc>
                          <a:spcPct val="115000"/>
                        </a:lnSpc>
                        <a:spcAft>
                          <a:spcPts val="0"/>
                        </a:spcAft>
                      </a:pPr>
                      <a:r>
                        <a:rPr lang="es-ES" sz="1100" dirty="0">
                          <a:effectLst/>
                          <a:latin typeface="Times New Roman"/>
                          <a:ea typeface="Times New Roman"/>
                          <a:cs typeface="Times New Roman"/>
                        </a:rPr>
                        <a:t> Mitigar</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smtClean="0">
                          <a:effectLst/>
                          <a:latin typeface="Times New Roman"/>
                          <a:ea typeface="Times New Roman"/>
                          <a:cs typeface="Times New Roman"/>
                        </a:rPr>
                        <a:t>Control </a:t>
                      </a:r>
                      <a:r>
                        <a:rPr lang="es-ES" sz="1100" dirty="0">
                          <a:effectLst/>
                          <a:latin typeface="Times New Roman"/>
                          <a:ea typeface="Times New Roman"/>
                          <a:cs typeface="Times New Roman"/>
                        </a:rPr>
                        <a:t>previo </a:t>
                      </a:r>
                      <a:r>
                        <a:rPr lang="es-ES" sz="1100" dirty="0" smtClean="0">
                          <a:effectLst/>
                          <a:latin typeface="Times New Roman"/>
                          <a:ea typeface="Times New Roman"/>
                          <a:cs typeface="Times New Roman"/>
                        </a:rPr>
                        <a:t>en </a:t>
                      </a:r>
                      <a:r>
                        <a:rPr lang="es-ES" sz="1100" dirty="0">
                          <a:effectLst/>
                          <a:latin typeface="Times New Roman"/>
                          <a:ea typeface="Times New Roman"/>
                          <a:cs typeface="Times New Roman"/>
                        </a:rPr>
                        <a:t>el que se  realice una validación de la </a:t>
                      </a:r>
                      <a:r>
                        <a:rPr lang="es-ES" sz="1100" dirty="0" smtClean="0">
                          <a:effectLst/>
                          <a:latin typeface="Times New Roman"/>
                          <a:ea typeface="Times New Roman"/>
                          <a:cs typeface="Times New Roman"/>
                        </a:rPr>
                        <a:t> </a:t>
                      </a:r>
                      <a:r>
                        <a:rPr lang="es-ES" sz="1100" dirty="0">
                          <a:effectLst/>
                          <a:latin typeface="Times New Roman"/>
                          <a:ea typeface="Times New Roman"/>
                          <a:cs typeface="Times New Roman"/>
                        </a:rPr>
                        <a:t>información proporcionada por cada </a:t>
                      </a:r>
                      <a:r>
                        <a:rPr lang="es-ES" sz="1100" dirty="0" smtClean="0">
                          <a:effectLst/>
                          <a:latin typeface="Times New Roman"/>
                          <a:ea typeface="Times New Roman"/>
                          <a:cs typeface="Times New Roman"/>
                        </a:rPr>
                        <a:t>proveedor</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Revisar que dentro del cuadro comparativo se encuentren completas las secciones de verificación de información del </a:t>
                      </a:r>
                      <a:r>
                        <a:rPr lang="es-ES" sz="1100" dirty="0" smtClean="0">
                          <a:effectLst/>
                          <a:latin typeface="Times New Roman"/>
                          <a:ea typeface="Times New Roman"/>
                          <a:cs typeface="Times New Roman"/>
                        </a:rPr>
                        <a:t>proveedor</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344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S" sz="1100" dirty="0">
                          <a:effectLst/>
                          <a:latin typeface="Times New Roman"/>
                          <a:ea typeface="Times New Roman"/>
                          <a:cs typeface="Times New Roman"/>
                        </a:rPr>
                        <a:t>Consolidar la información de todos los proveedores del IEPS y agruparlos por categoría de servicio o bien ofertado, a fin de crear un banco de proveedores, </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Verificar que las cotizaciones a analizar correspondan a los oferentes incluidos en el banco de proveedores.</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1203">
                <a:tc>
                  <a:txBody>
                    <a:bodyPr/>
                    <a:lstStyle/>
                    <a:p>
                      <a:pPr algn="l">
                        <a:lnSpc>
                          <a:spcPct val="115000"/>
                        </a:lnSpc>
                        <a:spcAft>
                          <a:spcPts val="0"/>
                        </a:spcAft>
                      </a:pPr>
                      <a:r>
                        <a:rPr lang="es-ES" sz="1100">
                          <a:effectLst/>
                          <a:latin typeface="Times New Roman"/>
                          <a:ea typeface="Times New Roman"/>
                          <a:cs typeface="Times New Roman"/>
                        </a:rPr>
                        <a:t>4</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Ejecución errónea de pedidos.</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Mitigar</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Establecer un formulario </a:t>
                      </a:r>
                      <a:r>
                        <a:rPr lang="es-ES" sz="1100" dirty="0" smtClean="0">
                          <a:effectLst/>
                          <a:latin typeface="Times New Roman"/>
                          <a:ea typeface="Times New Roman"/>
                          <a:cs typeface="Times New Roman"/>
                        </a:rPr>
                        <a:t>de </a:t>
                      </a:r>
                      <a:r>
                        <a:rPr lang="es-ES" sz="1100" dirty="0">
                          <a:effectLst/>
                          <a:latin typeface="Times New Roman"/>
                          <a:ea typeface="Times New Roman"/>
                          <a:cs typeface="Times New Roman"/>
                        </a:rPr>
                        <a:t>requerimientos, en el que se establezca de manera clara y detallada cuáles son las especificaciones </a:t>
                      </a:r>
                      <a:r>
                        <a:rPr lang="es-ES" sz="1100" dirty="0" smtClean="0">
                          <a:effectLst/>
                          <a:latin typeface="Times New Roman"/>
                          <a:ea typeface="Times New Roman"/>
                          <a:cs typeface="Times New Roman"/>
                        </a:rPr>
                        <a:t>técnicas.</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Revisar que toda solicitud de compra de bienes o servicios, adjunte el formulario de requerimiento con las especificaciones técnicas a requerir.</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25684">
                <a:tc>
                  <a:txBody>
                    <a:bodyPr/>
                    <a:lstStyle/>
                    <a:p>
                      <a:pPr algn="l">
                        <a:lnSpc>
                          <a:spcPct val="115000"/>
                        </a:lnSpc>
                        <a:spcAft>
                          <a:spcPts val="0"/>
                        </a:spcAft>
                      </a:pPr>
                      <a:r>
                        <a:rPr lang="es-ES" sz="1100">
                          <a:effectLst/>
                          <a:latin typeface="Times New Roman"/>
                          <a:ea typeface="Times New Roman"/>
                          <a:cs typeface="Times New Roman"/>
                        </a:rPr>
                        <a:t>5</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Inconformidades en los bienes adquiridos.</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a:effectLst/>
                          <a:latin typeface="Times New Roman"/>
                          <a:ea typeface="Times New Roman"/>
                          <a:cs typeface="Times New Roman"/>
                        </a:rPr>
                        <a:t>Mitigar</a:t>
                      </a:r>
                      <a:endParaRPr lang="es-EC" sz="110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Implementar un control en el momento de la  recepción de los bienes, en el que se compare los </a:t>
                      </a:r>
                      <a:r>
                        <a:rPr lang="es-ES" sz="1100" dirty="0" smtClean="0">
                          <a:effectLst/>
                          <a:latin typeface="Times New Roman"/>
                          <a:ea typeface="Times New Roman"/>
                          <a:cs typeface="Times New Roman"/>
                        </a:rPr>
                        <a:t>documentos</a:t>
                      </a:r>
                      <a:r>
                        <a:rPr lang="es-ES" sz="1100" baseline="0" dirty="0" smtClean="0">
                          <a:effectLst/>
                          <a:latin typeface="Times New Roman"/>
                          <a:ea typeface="Times New Roman"/>
                          <a:cs typeface="Times New Roman"/>
                        </a:rPr>
                        <a:t> con </a:t>
                      </a:r>
                      <a:r>
                        <a:rPr lang="es-ES" sz="1100" dirty="0" smtClean="0">
                          <a:effectLst/>
                          <a:latin typeface="Times New Roman"/>
                          <a:ea typeface="Times New Roman"/>
                          <a:cs typeface="Times New Roman"/>
                        </a:rPr>
                        <a:t>cantidades </a:t>
                      </a:r>
                      <a:r>
                        <a:rPr lang="es-ES" sz="1100" dirty="0">
                          <a:effectLst/>
                          <a:latin typeface="Times New Roman"/>
                          <a:ea typeface="Times New Roman"/>
                          <a:cs typeface="Times New Roman"/>
                        </a:rPr>
                        <a:t>y  las características de los bienes </a:t>
                      </a:r>
                      <a:r>
                        <a:rPr lang="es-ES" sz="1100" dirty="0" smtClean="0">
                          <a:effectLst/>
                          <a:latin typeface="Times New Roman"/>
                          <a:ea typeface="Times New Roman"/>
                          <a:cs typeface="Times New Roman"/>
                        </a:rPr>
                        <a:t>recibidos</a:t>
                      </a:r>
                      <a:r>
                        <a:rPr lang="es-ES" sz="1100" dirty="0">
                          <a:effectLst/>
                          <a:latin typeface="Times New Roman"/>
                          <a:ea typeface="Times New Roman"/>
                          <a:cs typeface="Times New Roman"/>
                        </a:rPr>
                        <a:t>.</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ES" sz="1100" dirty="0">
                          <a:effectLst/>
                          <a:latin typeface="Times New Roman"/>
                          <a:ea typeface="Times New Roman"/>
                          <a:cs typeface="Times New Roman"/>
                        </a:rPr>
                        <a:t>Revisar de manera periódica el cumplimento del control previo a la recepción de los bienes verificando los documentos habilitantes.</a:t>
                      </a:r>
                      <a:endParaRPr lang="es-EC" sz="1100" dirty="0">
                        <a:effectLst/>
                        <a:latin typeface="Calibri"/>
                        <a:ea typeface="Times New Roman"/>
                        <a:cs typeface="Times New Roman"/>
                      </a:endParaRPr>
                    </a:p>
                  </a:txBody>
                  <a:tcPr marL="29039" marR="29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1 Título"/>
          <p:cNvSpPr>
            <a:spLocks noGrp="1"/>
          </p:cNvSpPr>
          <p:nvPr>
            <p:ph type="title"/>
          </p:nvPr>
        </p:nvSpPr>
        <p:spPr>
          <a:xfrm>
            <a:off x="539552" y="188640"/>
            <a:ext cx="7772400" cy="634082"/>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Respuesta a los Riesgos del proceso de adquisiciones a través de ínfima cuantía</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383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pedagogiamatematicas.uach.cl/sites/default/files/plan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887" y="781658"/>
            <a:ext cx="2795354" cy="279535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4680520" cy="3904052"/>
          </a:xfrm>
          <a:prstGeom prst="rect">
            <a:avLst/>
          </a:prstGeom>
          <a:solidFill>
            <a:schemeClr val="bg1">
              <a:lumMod val="95000"/>
            </a:schemeClr>
          </a:solidFill>
          <a:ln>
            <a:noFill/>
          </a:ln>
          <a:effectLst/>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611612"/>
            <a:ext cx="4176464" cy="3384376"/>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2097748460"/>
              </p:ext>
            </p:extLst>
          </p:nvPr>
        </p:nvGraphicFramePr>
        <p:xfrm>
          <a:off x="467544" y="4964016"/>
          <a:ext cx="4392488" cy="841248"/>
        </p:xfrm>
        <a:graphic>
          <a:graphicData uri="http://schemas.openxmlformats.org/drawingml/2006/table">
            <a:tbl>
              <a:tblPr firstRow="1" firstCol="1" bandRow="1"/>
              <a:tblGrid>
                <a:gridCol w="1269153"/>
                <a:gridCol w="3123335"/>
              </a:tblGrid>
              <a:tr h="0">
                <a:tc>
                  <a:txBody>
                    <a:bodyPr/>
                    <a:lstStyle/>
                    <a:p>
                      <a:pPr algn="ctr">
                        <a:lnSpc>
                          <a:spcPct val="115000"/>
                        </a:lnSpc>
                        <a:spcAft>
                          <a:spcPts val="0"/>
                        </a:spcAft>
                      </a:pPr>
                      <a:r>
                        <a:rPr lang="es-EC" sz="1200" b="1" dirty="0">
                          <a:effectLst/>
                          <a:latin typeface="Times New Roman"/>
                          <a:ea typeface="Calibri"/>
                          <a:cs typeface="Times New Roman"/>
                        </a:rPr>
                        <a:t>Denominación</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200" b="1" dirty="0">
                          <a:effectLst/>
                          <a:latin typeface="Times New Roman"/>
                          <a:ea typeface="Calibri"/>
                          <a:cs typeface="Times New Roman"/>
                        </a:rPr>
                        <a:t>Evento Priorizado</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0">
                <a:tc>
                  <a:txBody>
                    <a:bodyPr/>
                    <a:lstStyle/>
                    <a:p>
                      <a:pPr algn="ctr">
                        <a:lnSpc>
                          <a:spcPct val="115000"/>
                        </a:lnSpc>
                        <a:spcAft>
                          <a:spcPts val="0"/>
                        </a:spcAft>
                      </a:pPr>
                      <a:r>
                        <a:rPr lang="es-EC" sz="1200" dirty="0">
                          <a:effectLst/>
                          <a:latin typeface="Times New Roman"/>
                          <a:ea typeface="Calibri"/>
                          <a:cs typeface="Times New Roman"/>
                        </a:rPr>
                        <a:t>PAC.R1</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Times New Roman"/>
                          <a:ea typeface="Times New Roman"/>
                          <a:cs typeface="Times New Roman"/>
                        </a:rPr>
                        <a:t>Existencia de errores no detectados en el PAC.</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dirty="0">
                          <a:effectLst/>
                          <a:latin typeface="Times New Roman"/>
                          <a:ea typeface="Calibri"/>
                          <a:cs typeface="Times New Roman"/>
                        </a:rPr>
                        <a:t>PAC.R2</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effectLst/>
                          <a:latin typeface="Times New Roman"/>
                          <a:ea typeface="Times New Roman"/>
                          <a:cs typeface="Times New Roman"/>
                        </a:rPr>
                        <a:t>Información deficiente e inexacta en el PAPP.</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dirty="0">
                          <a:effectLst/>
                          <a:latin typeface="Times New Roman"/>
                          <a:ea typeface="Calibri"/>
                          <a:cs typeface="Times New Roman"/>
                        </a:rPr>
                        <a:t>PAC.R3</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effectLst/>
                          <a:latin typeface="Times New Roman"/>
                          <a:ea typeface="Times New Roman"/>
                          <a:cs typeface="Times New Roman"/>
                        </a:rPr>
                        <a:t>Error en la Introducción de Datos</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1 Título"/>
          <p:cNvSpPr>
            <a:spLocks noGrp="1"/>
          </p:cNvSpPr>
          <p:nvPr>
            <p:ph type="title"/>
          </p:nvPr>
        </p:nvSpPr>
        <p:spPr>
          <a:xfrm>
            <a:off x="5292080" y="332656"/>
            <a:ext cx="3394720" cy="634082"/>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elaboración del </a:t>
            </a:r>
            <a:r>
              <a:rPr lang="es-EC" sz="1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pac</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40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1" name="Picture 15" descr="https://pbs.twimg.com/profile_images/1620759454/obr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496" y="3963540"/>
            <a:ext cx="3048000" cy="2561804"/>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5184576" y="836712"/>
            <a:ext cx="4211960" cy="3278043"/>
          </a:xfrm>
          <a:prstGeom prst="rect">
            <a:avLst/>
          </a:prstGeom>
          <a:noFill/>
          <a:ln>
            <a:noFill/>
          </a:ln>
        </p:spPr>
      </p:pic>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val="3425659286"/>
              </p:ext>
            </p:extLst>
          </p:nvPr>
        </p:nvGraphicFramePr>
        <p:xfrm>
          <a:off x="323528" y="3572255"/>
          <a:ext cx="5417304" cy="2865097"/>
        </p:xfrm>
        <a:graphic>
          <a:graphicData uri="http://schemas.openxmlformats.org/presentationml/2006/ole">
            <mc:AlternateContent xmlns:mc="http://schemas.openxmlformats.org/markup-compatibility/2006">
              <mc:Choice xmlns:v="urn:schemas-microsoft-com:vml" Requires="v">
                <p:oleObj spid="_x0000_s9233" name="Visio" r:id="rId5" imgW="14180083" imgH="10391383" progId="Visio.Drawing.11">
                  <p:embed/>
                </p:oleObj>
              </mc:Choice>
              <mc:Fallback>
                <p:oleObj name="Visio" r:id="rId5" imgW="14180083" imgH="10391383"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572255"/>
                        <a:ext cx="5417304" cy="2865097"/>
                      </a:xfrm>
                      <a:prstGeom prst="rect">
                        <a:avLst/>
                      </a:prstGeom>
                      <a:solidFill>
                        <a:schemeClr val="bg1">
                          <a:lumMod val="95000"/>
                        </a:schemeClr>
                      </a:solidFill>
                    </p:spPr>
                  </p:pic>
                </p:oleObj>
              </mc:Fallback>
            </mc:AlternateContent>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970970712"/>
              </p:ext>
            </p:extLst>
          </p:nvPr>
        </p:nvGraphicFramePr>
        <p:xfrm>
          <a:off x="251520" y="1258471"/>
          <a:ext cx="4917767" cy="1522457"/>
        </p:xfrm>
        <a:graphic>
          <a:graphicData uri="http://schemas.openxmlformats.org/drawingml/2006/table">
            <a:tbl>
              <a:tblPr firstRow="1" firstCol="1" bandRow="1"/>
              <a:tblGrid>
                <a:gridCol w="1029335"/>
                <a:gridCol w="3888432"/>
              </a:tblGrid>
              <a:tr h="288032">
                <a:tc>
                  <a:txBody>
                    <a:bodyPr/>
                    <a:lstStyle/>
                    <a:p>
                      <a:pPr algn="ctr">
                        <a:lnSpc>
                          <a:spcPct val="115000"/>
                        </a:lnSpc>
                        <a:spcAft>
                          <a:spcPts val="0"/>
                        </a:spcAft>
                      </a:pPr>
                      <a:r>
                        <a:rPr lang="es-EC" sz="1100" b="1" dirty="0">
                          <a:effectLst/>
                          <a:latin typeface="Times New Roman"/>
                          <a:ea typeface="Calibri"/>
                          <a:cs typeface="Times New Roman"/>
                        </a:rPr>
                        <a:t>Denominación</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dirty="0">
                          <a:effectLst/>
                          <a:latin typeface="Times New Roman"/>
                          <a:ea typeface="Calibri"/>
                          <a:cs typeface="Times New Roman"/>
                        </a:rPr>
                        <a:t>Evento Priorizado</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246885">
                <a:tc>
                  <a:txBody>
                    <a:bodyPr/>
                    <a:lstStyle/>
                    <a:p>
                      <a:pPr algn="ctr">
                        <a:lnSpc>
                          <a:spcPct val="115000"/>
                        </a:lnSpc>
                        <a:spcAft>
                          <a:spcPts val="0"/>
                        </a:spcAft>
                      </a:pPr>
                      <a:r>
                        <a:rPr lang="es-EC" sz="1100" dirty="0">
                          <a:effectLst/>
                          <a:latin typeface="Times New Roman"/>
                          <a:ea typeface="Calibri"/>
                          <a:cs typeface="Times New Roman"/>
                        </a:rPr>
                        <a:t>ABOS.R1</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Comunicación interna defectuosa a nivel institucional</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lgn="ctr">
                        <a:lnSpc>
                          <a:spcPct val="115000"/>
                        </a:lnSpc>
                        <a:spcAft>
                          <a:spcPts val="0"/>
                        </a:spcAft>
                      </a:pPr>
                      <a:r>
                        <a:rPr lang="es-EC" sz="1100">
                          <a:effectLst/>
                          <a:latin typeface="Times New Roman"/>
                          <a:ea typeface="Calibri"/>
                          <a:cs typeface="Times New Roman"/>
                        </a:rPr>
                        <a:t>ABOS.R2</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Documentación incompleta o inexacta</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lgn="ctr">
                        <a:lnSpc>
                          <a:spcPct val="115000"/>
                        </a:lnSpc>
                        <a:spcAft>
                          <a:spcPts val="0"/>
                        </a:spcAft>
                      </a:pPr>
                      <a:r>
                        <a:rPr lang="es-EC" sz="1100">
                          <a:effectLst/>
                          <a:latin typeface="Times New Roman"/>
                          <a:ea typeface="Calibri"/>
                          <a:cs typeface="Times New Roman"/>
                        </a:rPr>
                        <a:t>ABOS.R3</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Selección errónea del proveedor</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lgn="ctr">
                        <a:lnSpc>
                          <a:spcPct val="115000"/>
                        </a:lnSpc>
                        <a:spcAft>
                          <a:spcPts val="0"/>
                        </a:spcAft>
                      </a:pPr>
                      <a:r>
                        <a:rPr lang="es-EC" sz="1100">
                          <a:effectLst/>
                          <a:latin typeface="Times New Roman"/>
                          <a:ea typeface="Calibri"/>
                          <a:cs typeface="Times New Roman"/>
                        </a:rPr>
                        <a:t>ABOS.R4</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effectLst/>
                          <a:latin typeface="Times New Roman"/>
                          <a:ea typeface="Calibri"/>
                          <a:cs typeface="Times New Roman"/>
                        </a:rPr>
                        <a:t>Incumplimiento de plazos o de responsabilidades</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lgn="ctr">
                        <a:lnSpc>
                          <a:spcPct val="115000"/>
                        </a:lnSpc>
                        <a:spcAft>
                          <a:spcPts val="0"/>
                        </a:spcAft>
                      </a:pPr>
                      <a:r>
                        <a:rPr lang="es-EC" sz="1100" dirty="0">
                          <a:effectLst/>
                          <a:latin typeface="Times New Roman"/>
                          <a:ea typeface="Calibri"/>
                          <a:cs typeface="Times New Roman"/>
                        </a:rPr>
                        <a:t>ABOS.R5</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effectLst/>
                          <a:latin typeface="Times New Roman"/>
                          <a:ea typeface="Calibri"/>
                          <a:cs typeface="Times New Roman"/>
                        </a:rPr>
                        <a:t>Mala planificación del cronograma.</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1 Título"/>
          <p:cNvSpPr>
            <a:spLocks noGrp="1"/>
          </p:cNvSpPr>
          <p:nvPr>
            <p:ph type="title"/>
          </p:nvPr>
        </p:nvSpPr>
        <p:spPr>
          <a:xfrm>
            <a:off x="914400" y="260648"/>
            <a:ext cx="7772400" cy="360040"/>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adquisiciones de obras bienes y servicios</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2" name="AutoShape 11" descr="data:image/jpeg;base64,/9j/4AAQSkZJRgABAQAAAQABAAD/2wCEAAkGBxMSEhUUExQWFhUVFBwXGRgUGBcVGBgYGhcXFxwdFxggHCgiHxwmGxUYIjEhJSkrLi4uGB8zODMsNygtLisBCgoKDg0OGxAQGzQmICY0MjIsMi8rLC0yLDAsNC8uLSwvKywuLCwsLCwsLiwsLDc3NywvNywvLS8sKywsLCwsLP/AABEIAKIBNwMBIgACEQEDEQH/xAAcAAEAAwEBAQEBAAAAAAAAAAAABQYHBAMCCAH/xABQEAABAwIEAgYECwQECwkAAAABAAIDBBEFEiExBkEHEyJRYXEygZGhFBUzQlJygpKxwcIjU6KyNGJz0RckNUNUY4Ojs9LwCBYlRJPD0+Hx/8QAGgEBAAIDAQAAAAAAAAAAAAAAAAIFAQMEBv/EADERAQACAgEDAgQDBwUAAAAAAAABAgMRBBIhMRNBUWFxkVKB0QUiM0KhweEUJDKx8P/aAAwDAQACEQMRAD8A3FERAREQEREBERAREQEREBEXPXV8UDS+aRkbBu6RzWN9pNkHQi48NxSCobmgmjlaDYuie14B8SCV2ICIiAiFZpj3SLLPOaPCIhUTDR87tYY9bE32IHeTbuzbINLXy1wOxB8lkNbwa+T/AClWz1UpGsbHmKBt+WUb+oNVbxzBqSmeyGjhf8MkHY6uWVhY3m97g7Ro99lxW5+KMnpxuZ9/l9XRHGvNeqX6ERY/g/HNdhgazE2GoguAKmLtOZflILDN56H6xWrYZiMVRE2WF7ZI3i7XNNwf/vw5LqpkreOqs7hptWazqYdSIimiIiICIiAiIgIiICIiAiIgIiICIiAiIgIiICIiAiIgIo7iDG4KKB09Q/JG31kk7Bo5k9yon+GCP0hh9d1W/WdUMtu/e1vWguXGHEUeH0slTLqGizW83vOjWjzPPkATyVF4a4HdiQFfjBdI+UZoqfM5kcMZ1boCDcixt5XudoniniCnxuuwungcXwGR0krSC0gt1yvB/qMeO6z1rmLVTYonPdo1jC93g1oufwQY7jVDT4JilJLRy5WzvEc1MXFxEb3Zc+uuS+ozbFuml7bgsx6JsDbUsfitUxslRVSuczOM3VRtcWNDAdvR37g316cgIiz3ifpLDJHU2HxfC6hl87gQIIrb9ZJcDTW+oGlr3SZ0Ofphx2a0GHUh/b1pykg2LY7235Bxvc/Ra5WThXh2DDaYRRD0Rmkf86RwGrnfkOQ0WUYZicRrhXYhidO6drCxradjnsYNQLSDTQPdtf0jqrseIIZ22hxBkpPzQBf13cCuHk8iaROo7a8ujFii3u9pZC4lx3JuqNS1rKfFqn4ScpnZGIXu0blAsW5uVzb1jxCtT21A2MT/AAcHM/iBd+Ch8eMcseStpZAzlIwda1p7w5nbb5loC8/x/NonvFo1OvPx8T5WmXxGu2vsuNH1D2OinaC1/wA4i+4tY+ColBWOwCu0cXYdUPyuF7iJ/wBIeQ18WgjdoUXQw1dO3Ph9Qyspx/mnOBe0dw1/AjyXWeIqfEIn0k7TTzOFg2XSzxq0tJ5g20NifFWHHtkwTHT+9WPOvOvnHnt/6XLkimTe+0+3w/KW8scCAQbgi4I2IX0s+6FcbdPQmCX5WjkMLr75R6HssW/YWgq+VoiIgIiICIiAiIgIiICIiAiIgIiICIiAiIgIiICIoHjfiVmHUklQ/UgZY2/TkPojy3J8AUFL4lHxnjtPR+lT0LPhEw3aZDYta72s9TnrUCbDyVI6KOH5IKd9TU61Va/rpSdwDcsae6wJNuRdbkrVilSGNcXGzWtL3HwAJPuCDL6bBWt4oa6BrWtFMaiUDQXcHxHKBsSSw+0q4dKchbhtWR/o7h7eyfcVG9E8ZqRUYpIP2lZIWsH7uGE9W1vndpJ8grHxvhpqKKoib6T4HtHnlJHvAQc/RoAMKorf6Mz2kXPvVmVH6F67rcIp++PPEfDK91v4S32q8IPKqgEjHMdez2lpsS02IsbEag67hYrifR9iFA17KQRVdGXZ+qlyteLfTBLQ63fflsFt6r/SDUGPDKx7dCKaS3hdhH5qNqxaNWZiZidwyfov4RjxWSWtq2DqWvDI4mDJGSACbgbtaCBbmSbq8Y10RYdPqyMwu5GE5bH6pu33Lu6H6UR4RS2HpNc8+bnuP9yuSzEREahiZ33lilV0fYrR60dWJWDaObQ+q92n2tXH8f4pBpUYbI4/SiDiD90OHvW7r46pvcFoy8TDk/5VhtpnyU8SwCh4KxDEJZawN+AusOrDg5jnkfStYgW3cRqTsVHYs9xf8FxeLqpbWjqmgeVyRo5l9yNuYG6/SOUWsqxxJw/DXQOgmbcH0XfOY7k5p7/x2UrcekxER214n3hGMtomfn5Zf0NzPpMWmpp3dqaE2JOkjmODmFp53Y6Q+oreVh/QtwtFPLLUzudJJRzdTECTlaWC4d6r6DYLcFtruIjaM632ERFlgREQEREBERAREQEREBERAREQEREBERAREQFl/S/II6rDJ6hpdRxTPMthma15DerLhz2J9Thz11BeFZSRzMdHKxr2OFnNeA5pHiCg46DGI5mB8TmSNIuHMcHA+xUnpM4hHVGhgIkq6z9i2NhuWNfo5z7eiMt9/PYFe1X0PUBcXQuqKe5uWwykN9hBVcnwNnD9fFOMz6Kob1MkslnPhkJuHF1vRNvZm7gsi9dG/Ds2H0xppZGSsa8vjcwFpyv7Tmuae51zcE+l4K2Llo5gRa/ke8eC6lgZRhk/xJissEnZocQf1kLzo2OY7tJ5d3lk8bauonijh2Cvp3QTtu12oI9JjuTmnkf/AMWd0mPV+BEQ18b6qibpHVRC7mN5CQeA5H1EoNaUVxXhxqaKpgG8sD2D6xYQPfZfGAcUUla0Opp2Sf1QbPH1mGzh6wphBQOg/ExNhUbPnQPfE4cx2i9t/svHsV/WPVcpwDFnyuB+L6913EXIikuXHTwJJt9Fxt6K12CZr2hzHBzXC4c0ggg7EHuQeiIvh8oG5QfTjYXUDitc2CGWZ5s2KNzz9kEqRmnLtBssq6QsWfiE7MIojmc94NQ8atY1pBIJ7ho4+Ia3crIm+gaic3DnTP8ASqah8vqFmfixx9a0hcmEYeymhjgjFmRMDGjwAtr4811rAIiICL5e8AEkgAaknQAeKzTi3pchicYKBnwqcm123MTT4EavP1dPFBoOKYpDTRmWeRscbd3PNh5DvPgF60NW2aNkrDdkjA9pIIu1wBGh1GhX5o43oq+SA1lfMS8uDWRcmBwJ0A7Ldthc95X6O4ejy0tO3ugjHsY0KFMlckbrO0rVms6lIIiKaIiIgIiICIiAiIgIiICIiAiIgIiIC48XwyKqhfBM0PjkblcD+I7iNweS7EQZXg9fLg0raGucXUzjakqzsByimPzSOR/LbS4KkHf28ivjFsLhqonQzsEkbxYtd+I7j4hZ1LRV+C/JNfXYeNmXvU07e5v02D/q26DUV8vYCCCAQdCDqD5hVnhji+mrG3p5WvPON3Zkb9Zh1HvCsTKlp8PNBTcc6KsOqHZ2xup5N89M7q9e/Lq33KKHR9icOlLjMwaNmzt6z3kn8FpgcDsVT+LOkekw6obBUCS7oxJmY0ODQXFozC9/mnYFBV8Z4Mx6pidBPW0ksTtw9hBuNiCItCO8FeGBdH+N0sfVQ4hDHHe4AzyZfq5maDwWkcO8UUlcHGlmbJltmAuHNve2ZpAIvY+xTCDMR0eYnJ8vjM1u6JhZ78wQdEAPp4lXO/2gH9605EGYnofaPQxGub/tAfyC46HoorKJzn0GJdW53pZ4h2rXPaNzzPctaRBmBxXiKj1mpoK2MbugOV9vLQ+xpUpgHSpQzv6qbPST7dXUjIL9wft7bFXtQ/EPDFJXMyVMLJO5xFnt+q8ahBLtcCLjUHuXzNJlaXHZoJ9gusqlwXEsD/aUT3VlCNXU8mskbf8AVkcgPo93ondWiDjOmrsNqZ4H6sp5C9jtHxuEbjZw/MaFBlb8TxDH7uklEFIHWMcZNibA2I3ebEau012U9w9T0FM/4PTuYZi0l1jneQN8zhtvtoonoteBR5D857yPHZtv4VG9G+BTw1T3yxPjaInNaXCwJLm7eoKi5d7ZZyxe2or4j4/qs8WP0+iYr3t7pLpefajYO+Ye5kh/JbrQMyxRjuY0ewBYR0stzQ07PpVFv4HD9S31o0XZ+yo/20fm5uZ/Fl/URFYuUREQEREBERAREQEREBFSelXiipw6mjnp2xuBlyP6wOdYFri0izhzbb1hUhnG3EEgDmQQBrgCDlGoOoOsvcoXyUp3tMR9Uq1tbxDbUWJf95OJHcoG/Zj/AOYr+HGOJD/nYR6ov+UrV/q8H44+6fo5Pwz9m3IsNdU8Ru/83EPLq/8A4l89Tj7t8QA8iPyiUZ5vHj+eGf8AT5fwy3RFmfQrxDUVLauGqldLLBMNXm5yuBbYabZone1aYuppERRuN49TUbWuqZWxNe7K0vuAXWJtfloDugguJujqirHdYWuhn3E1OerffvNtD6xdV2Th3H6TSnq4ayMbNqW5ZLfW5/eWgUGPUs4vDUQyX+hIx3uBX84klmbSzOpmF83VO6toIF3kWGpIGhN/UgwemFXi1XPLJM6mdAGxf4u52UPaXAgdrXUON78wuWmxF1BXTy1zZqoiB0MUkjMzXEgFpcXH0QbjQk6lfXC3EjMNY6lqYJWSMeTK7RxBNrZxpbs25lXSg4ooqgWbMw3+a/sH2OtdVObl8nDmtM0mae367duPBiyY4jq1ZU+C+Ia7CKZ0opI5IZi2V0jnZHagBuxNhroMvzlvHDeJOqqWGoczqzNG2TJfNlDhca2HIjksb6SCZIaeljtmqahkYtta4A9WZzVuNNA2NjWNFmsaGgdwAsPcF2cPPbNi67Rrv/Roz44x36YeqFFy1knJdTSj+JOJoKGB88xORlhZoBc5x0DWgkXJP5nYKKwDpKw2rIaycMkOnVzDqnX7hfQnyJVYrIfjXGm051pcOAklHJ87vRafL9LxzV14h4Koa0Hr6dhd9NoyPH2xY+1BPNlB2K+1lFTw5ieEduhldW0rdXU0xvI1v+rdz9X3SrZwXxnBXxl0RIc3SSJ+kkR21HMXB18OR0QWtZd0k9HjniWrw+8c743MmiZo2ojcLOAG2e3t8DYrUUQfnbgqZvwVrWntxucHA6Fri5ztR6/curgLiepqqiSOZzS1sZcLNDTcOaN/Wp/pU4aNHN8Z0zewSBVRt2IJt1gH4+Nj3qKwSKGMiaBjRnbu0WzNOtiqjm4axFtxvfifhK741rcitIrOunzHxj2ePSRrJQM+lVD+aMfqW9rAuNHh9dhQGoNQD/voFvq6f2bGuNX8/wDuVby/40iIi7nMIiICIiAiIgIiICIiCq9KGF/CcLqmAXc2PrW9+aIiSw88tvWqH0f13W0EJ3LAYz9g2H8NlskjA4EHUEWPkdFgvR2w089bRO3hmJbfmATHf2NYftKt/auPr4+/hO/7OvhW1l18XtTdIsD5WxGKZrnSCO5yWBLsuva71I8Q8YU9HJ1cgkc/KHWY0EWJIGpI7is54mwuRmJSMhY5xMgla1gue1Z/q7V9VeOK+DHV07ZetEYEYaRkzG4LjvmH0lX5ONxKWpa3asxvz9NOmuXNaLRHmJWKmxNj6cVABDDF1lja4GXNY8rqu8IcYPrqiRnViONseYC5c4nM0anQbHYBTdLgrW0gpC9xb1RjLhZri0gjTe2hUfw/hNDSzFsDwZnNIIMmd2UWJ7N9NhyXHX0IpkjUzP8AL8o+LfPqdVe+o9/qdHEvwfH6uHZs8RePMFkg/nkW0LCsQl+DY7h897CS0R9ZdH/7rPYt1XpuJfrwUt8lTnr05LQLJf8AtA9qOhj+nUn+UN/WtYc8Dcgeax7pvnElXhcbXA/tnE2INv2lOBf1ZlvtOomWuI3KFxbgDD2DM6R0AvYOLxa521cD+K+aXhSrj7VHikgHIZn2/heW+5TfHGEmqgbGJGR/tA68hsDYHQeOqj+AuFnUb5XmWOTO1rR1d9LEk393sXncfLyRg6/V/e+Exv8AqtL4KTk6ejt8Ur0H0zpJcSlqD1shlZE9zgDnLM+Y7c9OXcrljPRvhlTcvpWNcfnQ3id/DYH1hVzoHF4K130q5/8AK0/mtQXoo8KufLNcH6IoqasgqI6mR0cDy8RSgO1ykDK4WtZxadvmrSkRZYFEYnVtjbJK49mNjnn6rGlx9wUs42BVE6Tarq8Kq3d8WT/1Htj/AFoOXoOoz8Ckqn/KVlRJK4+AcWj1XDj9paMvzvw9j2NUkETIHRPhDAWMc1hs09q3zTz71Of4YMQgbmqqBhaNC5jnxC/mQ8XUIyUmdRLZbDkrG7Vn7NrKx7pS+CUk7a+jqYYq5h7cLXA9e0kAh7G7G25Nrgd4BF643qs+EVUjSRno3vFjqLx3GvrWScBcKUklNHPJHne4uvmJLRZ7gLN25c1q5PJrx6ddmcWKctumGy8GcRR19KyePQOFi07scNHNPkefMEHmp5Y7wPN8AxaSlGkFWzrohsGyMBzNaPFod91q2FpuFtx5IyUi9fEoXrNbTWXnVU7ZGOY9ocx7S1zTqCCLEH1LA4KF2H1k+HvJLWnrYHH50Trm3q1Hm1y/QKzLpuwk9RDXxj9pSSDNbnC8gEHydbyBcsZsfqUmrbxs04ckX+/0UapGbFcMb3Tg/wC8af0r9DL884bIJcaw0t1Bs8eREjvyX6GUePGsUQnzp3yLTAiItzlEREBERAREQEREBERAWI8VQfBOIw7ZlZEPLMWlp/ihZ95bcsw6asBnlNHU00T5ZYJiC2Npc7KbPBIHIOjt9pa81PUx2p8YTpbptFld4v4v+AyBggzuezMHl2UWuRbRpJt+a9cWrHVOEvmF2udT9Z2SRYt7RAO/zSFL49wWK0xOmilHV3NmgtuHWuHG1+Q2spCn4dLIupbA4RZS3LZ1rG9x363K81qtaUmtJ64nv2n2Wu5m1t2jpnwzLole5085LibRN3JO7j3/AFVL4FwnLFiMtScrYg95YN3P6wH2AF3Pu2V4oeH+pblip8je5jLe3TVdPxdL+7f90qWfk5bZL2pSYi0a8MY8VIrWLW7x38qnxhw26tEWSQRPieXB1iTqBtYixu1pv4KJPBFU/wCUxKd3rk/OVaF8XTfu3/dKfF037t/3SteLkcvFTopvX0/wnfFgvbqnz9Wdu6NY3fKVU7vPL+d114Z0d0sEjJGulLmODhcsAuDcXAaFefi6b92/7pT4um/dv+6UtyeZaNTM/b/DEYsEeNfdUuL+FjX9XeYxtjvpkzAk21PaHIW9q++DuGfgDZGiTrOscHejktYW7yrV8XTfu3/dKDD5f3b/ALpWv1OT6fpanp+ifTi6+v3+qL6AR/iNR41j/wCSNacs+6FcMmp6OVk8T4nGqe4NkaWktLWWIB5aFaCvXR4UYiIsj4m9E+R/BZv0zH/wmfxfF/xWH8lpThdUDpXwuafDJo4YnyPL4yGsaXE2kaTYeWqMSzHG8EknZAYnhpYyxu5zbghtrWHguvEcLmODvjeM8rXNPZu8uDZG+FycpKsdNglTkbeCX0Ruw9wU7h+FzNjAMTwdfmnvVDmy5axXVd6nfh6PNTDMTaLd5jU9/wCyi1PSS92GGhfRTBxpeo625tfJkzFpYCPK6lujsEYfDcW1f/xHK2/F837t/wB0r5dh01jaN97adk7rTy+Vk5NIp6cx3+f6OLBhpit1dW1OyPrsYpo6YC9C7rJpT6LQSLs8SQLeZPcVtMLCBa91n/Qth74KWVs8EsVS6dz5TIxzesv6Ja7YgAHTkbnnroivsGKMOOKR7K3Jeb3m0i48Yw9tRBLC8XbLG5h+0CPzXYuHHKt8NPLJHG6WRkbixjQSXut2QAPGy3IPzr0Ytf8AHNHG/wBKAyRH7DKj8C63qX6YWDdGnDVdHi8VRUwSjM2SV8j2FrRJI1xsTsDd23jZbyka9mZ3vuIiIwIiICIiAiIgIorHsV6hoDdXu2vyHeVxU+BvlGaolfc65Qdvy9QCCxIoCXhsN1ile13K5091iv7gmKvLzDN6Y2PfbkfG2t0E5JIGi5IA8TZf1rgRcag9yhuLPkPtj817UFZHHBFneG/s27nXbuQSiLkpcSikNmPaT3bH2FdaAi8IKuN9y17XW3sQbea+WV8RdlEjC48g4EoOlFy1GJRMNnSNBHK+vsXnHjEDjYSN9en4oO5F/AV5z1DWC73Bo8TZB6ouBuMwHTrW+8e9dscgcLtII7wbhB9IiICKm4TSGeSQOkeMuvZP9YhScuBSNF4p5Mw2DibH1oJ9FC8OYq6UOa/0289rjbUd6lG1TC4sDm5xu2+vsQeyIvGOqY5xY1zS4bgHUW01CD7kla30iB5kBfQKgOMvkmfX/SVIsr4442Z3tacjdCddhy3Qd6/hNlz0tfFJox4ce7n7F9V3yb/qO/AoPSOVrvRIPkQV9qA4N+Sf/afpavfEKSN07HOmyu7NmXHas4208TogmERc1TXxR6Pe0HuJ19iDpRckGJwvNmyNJ7r2PsK95p2sF3ODR3k2CD0RR5xqD9433/3Lqp6lkguxwcPA3QeyIuGXF4GmxkbfwN/wQdyLnp66OT0Htce4HX2IgruLdqujB2uz8b/irUq/xNQOJbNH6TN7b2BuCPIrrw7HYpGjM4MdzDjYX8D3IJVVXGNK2Mjcll/vW/BTdVi8LBcyNPg0hxPsUNhMD6ic1DxZoN2+JGgA8t796Du4s+Q+2PzXzg2DwmNj3NzOc0HtagabAbWX1xZ8h9sfmvXBq+LqYx1jQWsAIJAIIHigj+I8LZGwSxjIWuF8ug12PgQbKaw2oMkLHnct189j7wofiPEWyNEMRzuc4Xy6jTW1++6maCm6uJrObW6+e596Cr8O4cJs4c5waCLtabBx1tfyt71YoMGgY4Oayxbsczv71FcGbS+bf1KyO203QQ9eKRjy6XKXnUg3cdrejrZR1ZV0b2kNjN7aFjMtjy7l5cPPiEj+vt1l9DJ33ObfneynK/FoWsIzgkggBnaO3gg5eEJiYnAm+V1h4AgG3tv7VH4k9orL1AJj+bva1tNO697rs4N+Tf8AX/SF3SYjTvc6OQtu02IkAt6idEHkwUUgsBF7A0/kV30FG2JuVl8tydTfdQ+JUdHkcbsabaZHa35WaDY+xe3CRf1JzXy5uzfusL28L/mgm0REFMwbEWQSyF97HQWF/nFSk3ErSLQse9x20092q5eFR+2m/wCvnFWgBBC8N4Y6IOfJ6T+XcN9fErko/wDKD/I/ytVmVVklENcXP0a7n4FoF/aLILUqzgv9Nm8n/wA7VMTYvA0XMjfUcx9gUJw9KH1crhezmuIvvq9u6Dp4y+SZ9f8ASV04fgsIY0lmYuaCS/tbju2XNxl8kz6/6SpCgxGIxt/aM0aAbuA5eKCG4iw9sOSWIZDmtptexII7tip18uenLvpRE+1t1CcQ1onLIYu2c1yRtsRv6ySpySLJAW/RiI9jbIIvg35J/wDafpavDGv6bD5M/ncvfg35J/8AafpavDGv6bD5M/ncglOIKwxQkt9InKD3X5+wFcmB4PH1bZJGh7njN2tRY6jQ+HNdPEVIZYSG6lpDgO+17+4leGA4vGY2se4NcwZbONrgaCx8kHTU4HA/5gae9nZ92y98Riicz9tbKDfU2F9f715VOMws+eCe5vaPuURxZfrIs1+r5289fXlQerq6hGgY13lHf3kKOgnYKuMwhzWuIBB03Njbw29askFZTNb2Xxtb4ED3bqArK1ktXC5hJALRe1r9o7e1BL8T5+oOS+4zW+jrf1XsuHCJqPq2hwYHW7XWC+vPU6WU3X1zIQC+4Bda4F7aE6+xcb46OQXPVa8wQ0+4goPSnw6nL2yxht239A6agjUbc0VedHkqbUhJ7PI3HO4vzG3rRBc1WeKYGCxDWgncgAE+ZX9RBH8OwtdIMzQfMAq6AIiDixhgMdiARmG+qrvEMDGtZla0XaNgAiIJLhSJuQuyjNtewv7VOlEQRmCRNbnsANtgB3qUREFY4viaMpAFzubC58yvXhmBvVudlbex1sL7d6IgkMEjDWusANeQtyXLxJTsy5srcx52F/aiIITAoWukAc0EX5gFXZotoERB/UREEThETQ99gBfuAHNSyIgKK4iiaYSSASNiQCR5IiCF4Vha55zNBttcA2U3QxNE7yAASDqAL+kOa/iIPTG4w5jbgHtcxfkVXuJIGtc3K1rdBsAOS/iIJvhqJoizBoBO5AFz5lSk47Lvqn8ERBxYJGGsNgB2uQtyC866JpnYSASMupAv6R5oiCVVe4ngZYOytudzYXPmURB48MU7CSS1pI2JANlP10YdG4OAItfUXREFKwuNpmAIBF9iLhWergb10fZbpltoNO0dl/UQSFTE1zSHNDh3EAhUWtjAksAAL8giILhg0LWxgtaATvYAX80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3" descr="data:image/jpeg;base64,/9j/4AAQSkZJRgABAQAAAQABAAD/2wCEAAkGBxMSEhUUExQWFhUVFBwXGRgUGBcVGBgYGhcXFxwdFxggHCgiHxwmGxUYIjEhJSkrLi4uGB8zODMsNygtLisBCgoKDg0OGxAQGzQmICY0MjIsMi8rLC0yLDAsNC8uLSwvKywuLCwsLCwsLiwsLDc3NywvNywvLS8sKywsLCwsLP/AABEIAKIBNwMBIgACEQEDEQH/xAAcAAEAAwEBAQEBAAAAAAAAAAAABQYHBAMCCAH/xABQEAABAwIEAgYECwQECwkAAAABAAIDBBEFEiExBkEHEyJRYXEygZGhFBUzQlJygpKxwcIjU6KyNGJz0RckNUNUY4Ojs9LwCBYlRJPD0+Hx/8QAGgEBAAIDAQAAAAAAAAAAAAAAAAIFAQMEBv/EADERAQACAgEDAgQDBwUAAAAAAAABAgMRBBIhMRNBUWFxkVKB0QUiM0KhweEUJDKx8P/aAAwDAQACEQMRAD8A3FERAREQEREBERAREQEREBEXPXV8UDS+aRkbBu6RzWN9pNkHQi48NxSCobmgmjlaDYuie14B8SCV2ICIiAiFZpj3SLLPOaPCIhUTDR87tYY9bE32IHeTbuzbINLXy1wOxB8lkNbwa+T/AClWz1UpGsbHmKBt+WUb+oNVbxzBqSmeyGjhf8MkHY6uWVhY3m97g7Ro99lxW5+KMnpxuZ9/l9XRHGvNeqX6ERY/g/HNdhgazE2GoguAKmLtOZflILDN56H6xWrYZiMVRE2WF7ZI3i7XNNwf/vw5LqpkreOqs7hptWazqYdSIimiIiICIiAiIgIiICIiAiIgIiICIiAiIgIiICIiAiIgIo7iDG4KKB09Q/JG31kk7Bo5k9yon+GCP0hh9d1W/WdUMtu/e1vWguXGHEUeH0slTLqGizW83vOjWjzPPkATyVF4a4HdiQFfjBdI+UZoqfM5kcMZ1boCDcixt5XudoniniCnxuuwungcXwGR0krSC0gt1yvB/qMeO6z1rmLVTYonPdo1jC93g1oufwQY7jVDT4JilJLRy5WzvEc1MXFxEb3Zc+uuS+ozbFuml7bgsx6JsDbUsfitUxslRVSuczOM3VRtcWNDAdvR37g316cgIiz3ifpLDJHU2HxfC6hl87gQIIrb9ZJcDTW+oGlr3SZ0Ofphx2a0GHUh/b1pykg2LY7235Bxvc/Ra5WThXh2DDaYRRD0Rmkf86RwGrnfkOQ0WUYZicRrhXYhidO6drCxradjnsYNQLSDTQPdtf0jqrseIIZ22hxBkpPzQBf13cCuHk8iaROo7a8ujFii3u9pZC4lx3JuqNS1rKfFqn4ScpnZGIXu0blAsW5uVzb1jxCtT21A2MT/AAcHM/iBd+Ch8eMcseStpZAzlIwda1p7w5nbb5loC8/x/NonvFo1OvPx8T5WmXxGu2vsuNH1D2OinaC1/wA4i+4tY+ColBWOwCu0cXYdUPyuF7iJ/wBIeQ18WgjdoUXQw1dO3Ph9Qyspx/mnOBe0dw1/AjyXWeIqfEIn0k7TTzOFg2XSzxq0tJ5g20NifFWHHtkwTHT+9WPOvOvnHnt/6XLkimTe+0+3w/KW8scCAQbgi4I2IX0s+6FcbdPQmCX5WjkMLr75R6HssW/YWgq+VoiIgIiICIiAiIgIiICIiAiIgIiICIiAiIgIiICIoHjfiVmHUklQ/UgZY2/TkPojy3J8AUFL4lHxnjtPR+lT0LPhEw3aZDYta72s9TnrUCbDyVI6KOH5IKd9TU61Va/rpSdwDcsae6wJNuRdbkrVilSGNcXGzWtL3HwAJPuCDL6bBWt4oa6BrWtFMaiUDQXcHxHKBsSSw+0q4dKchbhtWR/o7h7eyfcVG9E8ZqRUYpIP2lZIWsH7uGE9W1vndpJ8grHxvhpqKKoib6T4HtHnlJHvAQc/RoAMKorf6Mz2kXPvVmVH6F67rcIp++PPEfDK91v4S32q8IPKqgEjHMdez2lpsS02IsbEag67hYrifR9iFA17KQRVdGXZ+qlyteLfTBLQ63fflsFt6r/SDUGPDKx7dCKaS3hdhH5qNqxaNWZiZidwyfov4RjxWSWtq2DqWvDI4mDJGSACbgbtaCBbmSbq8Y10RYdPqyMwu5GE5bH6pu33Lu6H6UR4RS2HpNc8+bnuP9yuSzEREahiZ33lilV0fYrR60dWJWDaObQ+q92n2tXH8f4pBpUYbI4/SiDiD90OHvW7r46pvcFoy8TDk/5VhtpnyU8SwCh4KxDEJZawN+AusOrDg5jnkfStYgW3cRqTsVHYs9xf8FxeLqpbWjqmgeVyRo5l9yNuYG6/SOUWsqxxJw/DXQOgmbcH0XfOY7k5p7/x2UrcekxER214n3hGMtomfn5Zf0NzPpMWmpp3dqaE2JOkjmODmFp53Y6Q+oreVh/QtwtFPLLUzudJJRzdTECTlaWC4d6r6DYLcFtruIjaM632ERFlgREQEREBERAREQEREBERAREQEREBERAREQFl/S/II6rDJ6hpdRxTPMthma15DerLhz2J9Thz11BeFZSRzMdHKxr2OFnNeA5pHiCg46DGI5mB8TmSNIuHMcHA+xUnpM4hHVGhgIkq6z9i2NhuWNfo5z7eiMt9/PYFe1X0PUBcXQuqKe5uWwykN9hBVcnwNnD9fFOMz6Kob1MkslnPhkJuHF1vRNvZm7gsi9dG/Ds2H0xppZGSsa8vjcwFpyv7Tmuae51zcE+l4K2Llo5gRa/ke8eC6lgZRhk/xJissEnZocQf1kLzo2OY7tJ5d3lk8bauonijh2Cvp3QTtu12oI9JjuTmnkf/AMWd0mPV+BEQ18b6qibpHVRC7mN5CQeA5H1EoNaUVxXhxqaKpgG8sD2D6xYQPfZfGAcUUla0Opp2Sf1QbPH1mGzh6wphBQOg/ExNhUbPnQPfE4cx2i9t/svHsV/WPVcpwDFnyuB+L6913EXIikuXHTwJJt9Fxt6K12CZr2hzHBzXC4c0ggg7EHuQeiIvh8oG5QfTjYXUDitc2CGWZ5s2KNzz9kEqRmnLtBssq6QsWfiE7MIojmc94NQ8atY1pBIJ7ho4+Ia3crIm+gaic3DnTP8ASqah8vqFmfixx9a0hcmEYeymhjgjFmRMDGjwAtr4811rAIiICL5e8AEkgAaknQAeKzTi3pchicYKBnwqcm123MTT4EavP1dPFBoOKYpDTRmWeRscbd3PNh5DvPgF60NW2aNkrDdkjA9pIIu1wBGh1GhX5o43oq+SA1lfMS8uDWRcmBwJ0A7Ldthc95X6O4ejy0tO3ugjHsY0KFMlckbrO0rVms6lIIiKaIiIgIiICIiAiIgIiICIiAiIgIiIC48XwyKqhfBM0PjkblcD+I7iNweS7EQZXg9fLg0raGucXUzjakqzsByimPzSOR/LbS4KkHf28ivjFsLhqonQzsEkbxYtd+I7j4hZ1LRV+C/JNfXYeNmXvU07e5v02D/q26DUV8vYCCCAQdCDqD5hVnhji+mrG3p5WvPON3Zkb9Zh1HvCsTKlp8PNBTcc6KsOqHZ2xup5N89M7q9e/Lq33KKHR9icOlLjMwaNmzt6z3kn8FpgcDsVT+LOkekw6obBUCS7oxJmY0ODQXFozC9/mnYFBV8Z4Mx6pidBPW0ksTtw9hBuNiCItCO8FeGBdH+N0sfVQ4hDHHe4AzyZfq5maDwWkcO8UUlcHGlmbJltmAuHNve2ZpAIvY+xTCDMR0eYnJ8vjM1u6JhZ78wQdEAPp4lXO/2gH9605EGYnofaPQxGub/tAfyC46HoorKJzn0GJdW53pZ4h2rXPaNzzPctaRBmBxXiKj1mpoK2MbugOV9vLQ+xpUpgHSpQzv6qbPST7dXUjIL9wft7bFXtQ/EPDFJXMyVMLJO5xFnt+q8ahBLtcCLjUHuXzNJlaXHZoJ9gusqlwXEsD/aUT3VlCNXU8mskbf8AVkcgPo93ondWiDjOmrsNqZ4H6sp5C9jtHxuEbjZw/MaFBlb8TxDH7uklEFIHWMcZNibA2I3ebEau012U9w9T0FM/4PTuYZi0l1jneQN8zhtvtoonoteBR5D857yPHZtv4VG9G+BTw1T3yxPjaInNaXCwJLm7eoKi5d7ZZyxe2or4j4/qs8WP0+iYr3t7pLpefajYO+Ye5kh/JbrQMyxRjuY0ewBYR0stzQ07PpVFv4HD9S31o0XZ+yo/20fm5uZ/Fl/URFYuUREQEREBERAREQEREBFSelXiipw6mjnp2xuBlyP6wOdYFri0izhzbb1hUhnG3EEgDmQQBrgCDlGoOoOsvcoXyUp3tMR9Uq1tbxDbUWJf95OJHcoG/Zj/AOYr+HGOJD/nYR6ov+UrV/q8H44+6fo5Pwz9m3IsNdU8Ru/83EPLq/8A4l89Tj7t8QA8iPyiUZ5vHj+eGf8AT5fwy3RFmfQrxDUVLauGqldLLBMNXm5yuBbYabZone1aYuppERRuN49TUbWuqZWxNe7K0vuAXWJtfloDugguJujqirHdYWuhn3E1OerffvNtD6xdV2Th3H6TSnq4ayMbNqW5ZLfW5/eWgUGPUs4vDUQyX+hIx3uBX84klmbSzOpmF83VO6toIF3kWGpIGhN/UgwemFXi1XPLJM6mdAGxf4u52UPaXAgdrXUON78wuWmxF1BXTy1zZqoiB0MUkjMzXEgFpcXH0QbjQk6lfXC3EjMNY6lqYJWSMeTK7RxBNrZxpbs25lXSg4ooqgWbMw3+a/sH2OtdVObl8nDmtM0mae367duPBiyY4jq1ZU+C+Ia7CKZ0opI5IZi2V0jnZHagBuxNhroMvzlvHDeJOqqWGoczqzNG2TJfNlDhca2HIjksb6SCZIaeljtmqahkYtta4A9WZzVuNNA2NjWNFmsaGgdwAsPcF2cPPbNi67Rrv/Roz44x36YeqFFy1knJdTSj+JOJoKGB88xORlhZoBc5x0DWgkXJP5nYKKwDpKw2rIaycMkOnVzDqnX7hfQnyJVYrIfjXGm051pcOAklHJ87vRafL9LxzV14h4Koa0Hr6dhd9NoyPH2xY+1BPNlB2K+1lFTw5ieEduhldW0rdXU0xvI1v+rdz9X3SrZwXxnBXxl0RIc3SSJ+kkR21HMXB18OR0QWtZd0k9HjniWrw+8c743MmiZo2ojcLOAG2e3t8DYrUUQfnbgqZvwVrWntxucHA6Fri5ztR6/curgLiepqqiSOZzS1sZcLNDTcOaN/Wp/pU4aNHN8Z0zewSBVRt2IJt1gH4+Nj3qKwSKGMiaBjRnbu0WzNOtiqjm4axFtxvfifhK741rcitIrOunzHxj2ePSRrJQM+lVD+aMfqW9rAuNHh9dhQGoNQD/voFvq6f2bGuNX8/wDuVby/40iIi7nMIiICIiAiIgIiICIiCq9KGF/CcLqmAXc2PrW9+aIiSw88tvWqH0f13W0EJ3LAYz9g2H8NlskjA4EHUEWPkdFgvR2w089bRO3hmJbfmATHf2NYftKt/auPr4+/hO/7OvhW1l18XtTdIsD5WxGKZrnSCO5yWBLsuva71I8Q8YU9HJ1cgkc/KHWY0EWJIGpI7is54mwuRmJSMhY5xMgla1gue1Z/q7V9VeOK+DHV07ZetEYEYaRkzG4LjvmH0lX5ONxKWpa3asxvz9NOmuXNaLRHmJWKmxNj6cVABDDF1lja4GXNY8rqu8IcYPrqiRnViONseYC5c4nM0anQbHYBTdLgrW0gpC9xb1RjLhZri0gjTe2hUfw/hNDSzFsDwZnNIIMmd2UWJ7N9NhyXHX0IpkjUzP8AL8o+LfPqdVe+o9/qdHEvwfH6uHZs8RePMFkg/nkW0LCsQl+DY7h897CS0R9ZdH/7rPYt1XpuJfrwUt8lTnr05LQLJf8AtA9qOhj+nUn+UN/WtYc8Dcgeax7pvnElXhcbXA/tnE2INv2lOBf1ZlvtOomWuI3KFxbgDD2DM6R0AvYOLxa521cD+K+aXhSrj7VHikgHIZn2/heW+5TfHGEmqgbGJGR/tA68hsDYHQeOqj+AuFnUb5XmWOTO1rR1d9LEk393sXncfLyRg6/V/e+Exv8AqtL4KTk6ejt8Ur0H0zpJcSlqD1shlZE9zgDnLM+Y7c9OXcrljPRvhlTcvpWNcfnQ3id/DYH1hVzoHF4K130q5/8AK0/mtQXoo8KufLNcH6IoqasgqI6mR0cDy8RSgO1ykDK4WtZxadvmrSkRZYFEYnVtjbJK49mNjnn6rGlx9wUs42BVE6Tarq8Kq3d8WT/1Htj/AFoOXoOoz8Ckqn/KVlRJK4+AcWj1XDj9paMvzvw9j2NUkETIHRPhDAWMc1hs09q3zTz71Of4YMQgbmqqBhaNC5jnxC/mQ8XUIyUmdRLZbDkrG7Vn7NrKx7pS+CUk7a+jqYYq5h7cLXA9e0kAh7G7G25Nrgd4BF643qs+EVUjSRno3vFjqLx3GvrWScBcKUklNHPJHne4uvmJLRZ7gLN25c1q5PJrx6ddmcWKctumGy8GcRR19KyePQOFi07scNHNPkefMEHmp5Y7wPN8AxaSlGkFWzrohsGyMBzNaPFod91q2FpuFtx5IyUi9fEoXrNbTWXnVU7ZGOY9ocx7S1zTqCCLEH1LA4KF2H1k+HvJLWnrYHH50Trm3q1Hm1y/QKzLpuwk9RDXxj9pSSDNbnC8gEHydbyBcsZsfqUmrbxs04ckX+/0UapGbFcMb3Tg/wC8af0r9DL884bIJcaw0t1Bs8eREjvyX6GUePGsUQnzp3yLTAiItzlEREBERAREQEREBERAWI8VQfBOIw7ZlZEPLMWlp/ihZ95bcsw6asBnlNHU00T5ZYJiC2Npc7KbPBIHIOjt9pa81PUx2p8YTpbptFld4v4v+AyBggzuezMHl2UWuRbRpJt+a9cWrHVOEvmF2udT9Z2SRYt7RAO/zSFL49wWK0xOmilHV3NmgtuHWuHG1+Q2spCn4dLIupbA4RZS3LZ1rG9x363K81qtaUmtJ64nv2n2Wu5m1t2jpnwzLole5085LibRN3JO7j3/AFVL4FwnLFiMtScrYg95YN3P6wH2AF3Pu2V4oeH+pblip8je5jLe3TVdPxdL+7f90qWfk5bZL2pSYi0a8MY8VIrWLW7x38qnxhw26tEWSQRPieXB1iTqBtYixu1pv4KJPBFU/wCUxKd3rk/OVaF8XTfu3/dKfF037t/3SteLkcvFTopvX0/wnfFgvbqnz9Wdu6NY3fKVU7vPL+d114Z0d0sEjJGulLmODhcsAuDcXAaFefi6b92/7pT4um/dv+6UtyeZaNTM/b/DEYsEeNfdUuL+FjX9XeYxtjvpkzAk21PaHIW9q++DuGfgDZGiTrOscHejktYW7yrV8XTfu3/dKDD5f3b/ALpWv1OT6fpanp+ifTi6+v3+qL6AR/iNR41j/wCSNacs+6FcMmp6OVk8T4nGqe4NkaWktLWWIB5aFaCvXR4UYiIsj4m9E+R/BZv0zH/wmfxfF/xWH8lpThdUDpXwuafDJo4YnyPL4yGsaXE2kaTYeWqMSzHG8EknZAYnhpYyxu5zbghtrWHguvEcLmODvjeM8rXNPZu8uDZG+FycpKsdNglTkbeCX0Ruw9wU7h+FzNjAMTwdfmnvVDmy5axXVd6nfh6PNTDMTaLd5jU9/wCyi1PSS92GGhfRTBxpeo625tfJkzFpYCPK6lujsEYfDcW1f/xHK2/F837t/wB0r5dh01jaN97adk7rTy+Vk5NIp6cx3+f6OLBhpit1dW1OyPrsYpo6YC9C7rJpT6LQSLs8SQLeZPcVtMLCBa91n/Qth74KWVs8EsVS6dz5TIxzesv6Ja7YgAHTkbnnroivsGKMOOKR7K3Jeb3m0i48Yw9tRBLC8XbLG5h+0CPzXYuHHKt8NPLJHG6WRkbixjQSXut2QAPGy3IPzr0Ytf8AHNHG/wBKAyRH7DKj8C63qX6YWDdGnDVdHi8VRUwSjM2SV8j2FrRJI1xsTsDd23jZbyka9mZ3vuIiIwIiICIiAiIgIorHsV6hoDdXu2vyHeVxU+BvlGaolfc65Qdvy9QCCxIoCXhsN1ile13K5091iv7gmKvLzDN6Y2PfbkfG2t0E5JIGi5IA8TZf1rgRcag9yhuLPkPtj817UFZHHBFneG/s27nXbuQSiLkpcSikNmPaT3bH2FdaAi8IKuN9y17XW3sQbea+WV8RdlEjC48g4EoOlFy1GJRMNnSNBHK+vsXnHjEDjYSN9en4oO5F/AV5z1DWC73Bo8TZB6ouBuMwHTrW+8e9dscgcLtII7wbhB9IiICKm4TSGeSQOkeMuvZP9YhScuBSNF4p5Mw2DibH1oJ9FC8OYq6UOa/0289rjbUd6lG1TC4sDm5xu2+vsQeyIvGOqY5xY1zS4bgHUW01CD7kla30iB5kBfQKgOMvkmfX/SVIsr4442Z3tacjdCddhy3Qd6/hNlz0tfFJox4ce7n7F9V3yb/qO/AoPSOVrvRIPkQV9qA4N+Sf/afpavfEKSN07HOmyu7NmXHas4208TogmERc1TXxR6Pe0HuJ19iDpRckGJwvNmyNJ7r2PsK95p2sF3ODR3k2CD0RR5xqD9433/3Lqp6lkguxwcPA3QeyIuGXF4GmxkbfwN/wQdyLnp66OT0Htce4HX2IgruLdqujB2uz8b/irUq/xNQOJbNH6TN7b2BuCPIrrw7HYpGjM4MdzDjYX8D3IJVVXGNK2Mjcll/vW/BTdVi8LBcyNPg0hxPsUNhMD6ic1DxZoN2+JGgA8t796Du4s+Q+2PzXzg2DwmNj3NzOc0HtagabAbWX1xZ8h9sfmvXBq+LqYx1jQWsAIJAIIHigj+I8LZGwSxjIWuF8ug12PgQbKaw2oMkLHnct189j7wofiPEWyNEMRzuc4Xy6jTW1++6maCm6uJrObW6+e596Cr8O4cJs4c5waCLtabBx1tfyt71YoMGgY4Oayxbsczv71FcGbS+bf1KyO203QQ9eKRjy6XKXnUg3cdrejrZR1ZV0b2kNjN7aFjMtjy7l5cPPiEj+vt1l9DJ33ObfneynK/FoWsIzgkggBnaO3gg5eEJiYnAm+V1h4AgG3tv7VH4k9orL1AJj+bva1tNO697rs4N+Tf8AX/SF3SYjTvc6OQtu02IkAt6idEHkwUUgsBF7A0/kV30FG2JuVl8tydTfdQ+JUdHkcbsabaZHa35WaDY+xe3CRf1JzXy5uzfusL28L/mgm0REFMwbEWQSyF97HQWF/nFSk3ErSLQse9x20092q5eFR+2m/wCvnFWgBBC8N4Y6IOfJ6T+XcN9fErko/wDKD/I/ytVmVVklENcXP0a7n4FoF/aLILUqzgv9Nm8n/wA7VMTYvA0XMjfUcx9gUJw9KH1crhezmuIvvq9u6Dp4y+SZ9f8ASV04fgsIY0lmYuaCS/tbju2XNxl8kz6/6SpCgxGIxt/aM0aAbuA5eKCG4iw9sOSWIZDmtptexII7tip18uenLvpRE+1t1CcQ1onLIYu2c1yRtsRv6ySpySLJAW/RiI9jbIIvg35J/wDafpavDGv6bD5M/ncvfg35J/8AafpavDGv6bD5M/ncglOIKwxQkt9InKD3X5+wFcmB4PH1bZJGh7njN2tRY6jQ+HNdPEVIZYSG6lpDgO+17+4leGA4vGY2se4NcwZbONrgaCx8kHTU4HA/5gae9nZ92y98Riicz9tbKDfU2F9f715VOMws+eCe5vaPuURxZfrIs1+r5289fXlQerq6hGgY13lHf3kKOgnYKuMwhzWuIBB03Njbw29askFZTNb2Xxtb4ED3bqArK1ktXC5hJALRe1r9o7e1BL8T5+oOS+4zW+jrf1XsuHCJqPq2hwYHW7XWC+vPU6WU3X1zIQC+4Bda4F7aE6+xcb46OQXPVa8wQ0+4goPSnw6nL2yxht239A6agjUbc0VedHkqbUhJ7PI3HO4vzG3rRBc1WeKYGCxDWgncgAE+ZX9RBH8OwtdIMzQfMAq6AIiDixhgMdiARmG+qrvEMDGtZla0XaNgAiIJLhSJuQuyjNtewv7VOlEQRmCRNbnsANtgB3qUREFY4viaMpAFzubC58yvXhmBvVudlbex1sL7d6IgkMEjDWusANeQtyXLxJTsy5srcx52F/aiIITAoWukAc0EX5gFXZotoERB/UREEThETQ99gBfuAHNSyIgKK4iiaYSSASNiQCR5IiCF4Vha55zNBttcA2U3QxNE7yAASDqAL+kOa/iIPTG4w5jbgHtcxfkVXuJIGtc3K1rdBsAOS/iIJvhqJoizBoBO5AFz5lSk47Lvqn8ERBxYJGGsNgB2uQtyC866JpnYSASMupAv6R5oiCVVe4ngZYOytudzYXPmURB48MU7CSS1pI2JANlP10YdG4OAItfUXREFKwuNpmAIBF9iLhWergb10fZbpltoNO0dl/UQSFTE1zSHNDh3EAhUWtjAksAAL8giILhg0LWxgtaATvYAX80R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506360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definicion.de/wp-content/uploads/2008/07/bie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35678"/>
            <a:ext cx="1886654" cy="1073442"/>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539552" y="563082"/>
            <a:ext cx="4966392" cy="3802022"/>
          </a:xfrm>
          <a:prstGeom prst="rect">
            <a:avLst/>
          </a:prstGeom>
          <a:noFill/>
          <a:ln>
            <a:noFill/>
          </a:ln>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972" y="836712"/>
            <a:ext cx="3469476" cy="5611615"/>
          </a:xfrm>
          <a:prstGeom prst="rect">
            <a:avLst/>
          </a:prstGeom>
          <a:solidFill>
            <a:schemeClr val="bg1">
              <a:lumMod val="95000"/>
            </a:schemeClr>
          </a:solidFill>
          <a:ln>
            <a:noFill/>
          </a:ln>
          <a:effectLst/>
        </p:spPr>
      </p:pic>
      <p:graphicFrame>
        <p:nvGraphicFramePr>
          <p:cNvPr id="6" name="5 Tabla"/>
          <p:cNvGraphicFramePr>
            <a:graphicFrameLocks noGrp="1"/>
          </p:cNvGraphicFramePr>
          <p:nvPr>
            <p:extLst>
              <p:ext uri="{D42A27DB-BD31-4B8C-83A1-F6EECF244321}">
                <p14:modId xmlns:p14="http://schemas.microsoft.com/office/powerpoint/2010/main" val="1085593568"/>
              </p:ext>
            </p:extLst>
          </p:nvPr>
        </p:nvGraphicFramePr>
        <p:xfrm>
          <a:off x="741016" y="4698832"/>
          <a:ext cx="4119016" cy="1682496"/>
        </p:xfrm>
        <a:graphic>
          <a:graphicData uri="http://schemas.openxmlformats.org/drawingml/2006/table">
            <a:tbl>
              <a:tblPr firstRow="1" firstCol="1" bandRow="1"/>
              <a:tblGrid>
                <a:gridCol w="1137592"/>
                <a:gridCol w="2981424"/>
              </a:tblGrid>
              <a:tr h="0">
                <a:tc>
                  <a:txBody>
                    <a:bodyPr/>
                    <a:lstStyle/>
                    <a:p>
                      <a:pPr algn="ctr">
                        <a:lnSpc>
                          <a:spcPct val="115000"/>
                        </a:lnSpc>
                        <a:spcAft>
                          <a:spcPts val="0"/>
                        </a:spcAft>
                      </a:pPr>
                      <a:r>
                        <a:rPr lang="es-EC" sz="1200" b="1" dirty="0">
                          <a:effectLst/>
                          <a:latin typeface="Times New Roman"/>
                          <a:ea typeface="Calibri"/>
                          <a:cs typeface="Times New Roman"/>
                        </a:rPr>
                        <a:t>Denominación</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200" b="1" dirty="0">
                          <a:effectLst/>
                          <a:latin typeface="Times New Roman"/>
                          <a:ea typeface="Calibri"/>
                          <a:cs typeface="Times New Roman"/>
                        </a:rPr>
                        <a:t>Evento Priorizado</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0">
                <a:tc>
                  <a:txBody>
                    <a:bodyPr/>
                    <a:lstStyle/>
                    <a:p>
                      <a:pPr algn="ctr">
                        <a:lnSpc>
                          <a:spcPct val="115000"/>
                        </a:lnSpc>
                        <a:spcAft>
                          <a:spcPts val="0"/>
                        </a:spcAft>
                      </a:pPr>
                      <a:r>
                        <a:rPr lang="es-EC" sz="1200">
                          <a:effectLst/>
                          <a:latin typeface="Times New Roman"/>
                          <a:ea typeface="Calibri"/>
                          <a:cs typeface="Times New Roman"/>
                        </a:rPr>
                        <a:t>IB.R1</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Inconformidades en los bienes adquiridos</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a:effectLst/>
                          <a:latin typeface="Times New Roman"/>
                          <a:ea typeface="Calibri"/>
                          <a:cs typeface="Times New Roman"/>
                        </a:rPr>
                        <a:t>IB.R2</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Ejecución errónea de verificación de los bienes</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a:effectLst/>
                          <a:latin typeface="Times New Roman"/>
                          <a:ea typeface="Calibri"/>
                          <a:cs typeface="Times New Roman"/>
                        </a:rPr>
                        <a:t>IB.R3</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No tener identificado las existencias de bienes en la institución</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dirty="0">
                          <a:effectLst/>
                          <a:latin typeface="Times New Roman"/>
                          <a:ea typeface="Calibri"/>
                          <a:cs typeface="Times New Roman"/>
                        </a:rPr>
                        <a:t>IB.R4</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Espacio insuficiente para correcto almacenamiento de bienes</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1 Título"/>
          <p:cNvSpPr>
            <a:spLocks noGrp="1"/>
          </p:cNvSpPr>
          <p:nvPr>
            <p:ph type="title"/>
          </p:nvPr>
        </p:nvSpPr>
        <p:spPr>
          <a:xfrm>
            <a:off x="2416931" y="188640"/>
            <a:ext cx="4387317" cy="393715"/>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ingreso de bienes </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305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34" y="2966824"/>
            <a:ext cx="4626074" cy="3414504"/>
          </a:xfrm>
          <a:prstGeom prst="rect">
            <a:avLst/>
          </a:prstGeom>
          <a:noFill/>
          <a:ln>
            <a:noFill/>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009" y="476672"/>
            <a:ext cx="4423455" cy="5904656"/>
          </a:xfrm>
          <a:prstGeom prst="rect">
            <a:avLst/>
          </a:prstGeom>
          <a:solidFill>
            <a:schemeClr val="bg1">
              <a:lumMod val="95000"/>
            </a:schemeClr>
          </a:solidFill>
          <a:ln>
            <a:noFill/>
          </a:ln>
          <a:effectLst/>
        </p:spPr>
      </p:pic>
      <p:graphicFrame>
        <p:nvGraphicFramePr>
          <p:cNvPr id="5" name="4 Tabla"/>
          <p:cNvGraphicFramePr>
            <a:graphicFrameLocks noGrp="1"/>
          </p:cNvGraphicFramePr>
          <p:nvPr>
            <p:extLst>
              <p:ext uri="{D42A27DB-BD31-4B8C-83A1-F6EECF244321}">
                <p14:modId xmlns:p14="http://schemas.microsoft.com/office/powerpoint/2010/main" val="3898844787"/>
              </p:ext>
            </p:extLst>
          </p:nvPr>
        </p:nvGraphicFramePr>
        <p:xfrm>
          <a:off x="251520" y="1124744"/>
          <a:ext cx="3888432" cy="1472184"/>
        </p:xfrm>
        <a:graphic>
          <a:graphicData uri="http://schemas.openxmlformats.org/drawingml/2006/table">
            <a:tbl>
              <a:tblPr firstRow="1" firstCol="1" bandRow="1"/>
              <a:tblGrid>
                <a:gridCol w="1158802"/>
                <a:gridCol w="2729630"/>
              </a:tblGrid>
              <a:tr h="0">
                <a:tc>
                  <a:txBody>
                    <a:bodyPr/>
                    <a:lstStyle/>
                    <a:p>
                      <a:pPr algn="ctr">
                        <a:lnSpc>
                          <a:spcPct val="115000"/>
                        </a:lnSpc>
                        <a:spcAft>
                          <a:spcPts val="0"/>
                        </a:spcAft>
                      </a:pPr>
                      <a:r>
                        <a:rPr lang="es-EC" sz="1200" b="1" dirty="0">
                          <a:effectLst/>
                          <a:latin typeface="Times New Roman"/>
                          <a:ea typeface="Calibri"/>
                          <a:cs typeface="Times New Roman"/>
                        </a:rPr>
                        <a:t>Denominación</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200" b="1" dirty="0">
                          <a:effectLst/>
                          <a:latin typeface="Times New Roman"/>
                          <a:ea typeface="Calibri"/>
                          <a:cs typeface="Times New Roman"/>
                        </a:rPr>
                        <a:t>Evento Priorizado</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0">
                <a:tc>
                  <a:txBody>
                    <a:bodyPr/>
                    <a:lstStyle/>
                    <a:p>
                      <a:pPr algn="ctr">
                        <a:lnSpc>
                          <a:spcPct val="115000"/>
                        </a:lnSpc>
                        <a:spcAft>
                          <a:spcPts val="0"/>
                        </a:spcAft>
                      </a:pPr>
                      <a:r>
                        <a:rPr lang="es-EC" sz="1200" dirty="0">
                          <a:effectLst/>
                          <a:latin typeface="Times New Roman"/>
                          <a:ea typeface="Calibri"/>
                          <a:cs typeface="Times New Roman"/>
                        </a:rPr>
                        <a:t>EAF.R1</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Existen bienes no registrados dentro del sistema.</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dirty="0">
                          <a:effectLst/>
                          <a:latin typeface="Times New Roman"/>
                          <a:ea typeface="Calibri"/>
                          <a:cs typeface="Times New Roman"/>
                        </a:rPr>
                        <a:t>EAF.R2</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Falta de firmas de responsabilidad de los custodios </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dirty="0">
                          <a:effectLst/>
                          <a:latin typeface="Times New Roman"/>
                          <a:ea typeface="Calibri"/>
                          <a:cs typeface="Times New Roman"/>
                        </a:rPr>
                        <a:t>EAF.R3</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Bienes entregados sin registro de su egreso.</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1 Título"/>
          <p:cNvSpPr>
            <a:spLocks noGrp="1"/>
          </p:cNvSpPr>
          <p:nvPr>
            <p:ph type="title"/>
          </p:nvPr>
        </p:nvSpPr>
        <p:spPr>
          <a:xfrm>
            <a:off x="251520" y="515005"/>
            <a:ext cx="3988470" cy="393715"/>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entrega de activos a funcionarios del </a:t>
            </a:r>
            <a:r>
              <a:rPr lang="es-EC" sz="1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ieps</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82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http://www.familiaslatinas.com/wp-content/uploads/2011/02/PadresPorque-usted-necesita-segu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200" y="476672"/>
            <a:ext cx="1989280" cy="1325945"/>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34316"/>
            <a:ext cx="4698082" cy="3135044"/>
          </a:xfrm>
          <a:prstGeom prst="rect">
            <a:avLst/>
          </a:prstGeom>
          <a:noFill/>
          <a:ln>
            <a:no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55080368"/>
              </p:ext>
            </p:extLst>
          </p:nvPr>
        </p:nvGraphicFramePr>
        <p:xfrm>
          <a:off x="222717" y="933488"/>
          <a:ext cx="4277275" cy="5663864"/>
        </p:xfrm>
        <a:graphic>
          <a:graphicData uri="http://schemas.openxmlformats.org/presentationml/2006/ole">
            <mc:AlternateContent xmlns:mc="http://schemas.openxmlformats.org/markup-compatibility/2006">
              <mc:Choice xmlns:v="urn:schemas-microsoft-com:vml" Requires="v">
                <p:oleObj spid="_x0000_s12298" name="Visio" r:id="rId5" imgW="7079226" imgH="8879093" progId="Visio.Drawing.11">
                  <p:embed/>
                </p:oleObj>
              </mc:Choice>
              <mc:Fallback>
                <p:oleObj name="Visio" r:id="rId5" imgW="7079226" imgH="8879093"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17" y="933488"/>
                        <a:ext cx="4277275" cy="5663864"/>
                      </a:xfrm>
                      <a:prstGeom prst="rect">
                        <a:avLst/>
                      </a:prstGeom>
                      <a:solidFill>
                        <a:schemeClr val="bg1">
                          <a:lumMod val="95000"/>
                        </a:schemeClr>
                      </a:solidFill>
                    </p:spPr>
                  </p:pic>
                </p:oleObj>
              </mc:Fallback>
            </mc:AlternateContent>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429030100"/>
              </p:ext>
            </p:extLst>
          </p:nvPr>
        </p:nvGraphicFramePr>
        <p:xfrm>
          <a:off x="4716016" y="2060848"/>
          <a:ext cx="4032448" cy="1261872"/>
        </p:xfrm>
        <a:graphic>
          <a:graphicData uri="http://schemas.openxmlformats.org/drawingml/2006/table">
            <a:tbl>
              <a:tblPr firstRow="1" firstCol="1" bandRow="1"/>
              <a:tblGrid>
                <a:gridCol w="1296144"/>
                <a:gridCol w="2736304"/>
              </a:tblGrid>
              <a:tr h="0">
                <a:tc>
                  <a:txBody>
                    <a:bodyPr/>
                    <a:lstStyle/>
                    <a:p>
                      <a:pPr algn="ctr">
                        <a:lnSpc>
                          <a:spcPct val="115000"/>
                        </a:lnSpc>
                        <a:spcAft>
                          <a:spcPts val="0"/>
                        </a:spcAft>
                      </a:pPr>
                      <a:r>
                        <a:rPr lang="es-EC" sz="1200" b="1" dirty="0">
                          <a:effectLst/>
                          <a:latin typeface="Times New Roman"/>
                          <a:ea typeface="Calibri"/>
                          <a:cs typeface="Times New Roman"/>
                        </a:rPr>
                        <a:t>Denominación</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200" b="1">
                          <a:effectLst/>
                          <a:latin typeface="Times New Roman"/>
                          <a:ea typeface="Calibri"/>
                          <a:cs typeface="Times New Roman"/>
                        </a:rPr>
                        <a:t>Evento Priorizado</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0">
                <a:tc>
                  <a:txBody>
                    <a:bodyPr/>
                    <a:lstStyle/>
                    <a:p>
                      <a:pPr algn="ctr">
                        <a:lnSpc>
                          <a:spcPct val="115000"/>
                        </a:lnSpc>
                        <a:spcAft>
                          <a:spcPts val="0"/>
                        </a:spcAft>
                      </a:pPr>
                      <a:r>
                        <a:rPr lang="es-EC" sz="1200" dirty="0">
                          <a:effectLst/>
                          <a:latin typeface="Times New Roman"/>
                          <a:ea typeface="Calibri"/>
                          <a:cs typeface="Times New Roman"/>
                        </a:rPr>
                        <a:t>DAF.R1</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Times New Roman"/>
                          <a:ea typeface="Calibri"/>
                          <a:cs typeface="Times New Roman"/>
                        </a:rPr>
                        <a:t>Recepción de bienes en mal estado.</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dirty="0">
                          <a:effectLst/>
                          <a:latin typeface="Times New Roman"/>
                          <a:ea typeface="Calibri"/>
                          <a:cs typeface="Times New Roman"/>
                        </a:rPr>
                        <a:t>DAF.R2</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Times New Roman"/>
                          <a:ea typeface="Calibri"/>
                          <a:cs typeface="Times New Roman"/>
                        </a:rPr>
                        <a:t>Falta de reingreso de los bienes al sistema.</a:t>
                      </a:r>
                      <a:endParaRPr lang="es-EC"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dirty="0">
                          <a:effectLst/>
                          <a:latin typeface="Times New Roman"/>
                          <a:ea typeface="Calibri"/>
                          <a:cs typeface="Times New Roman"/>
                        </a:rPr>
                        <a:t>DAF.R3</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effectLst/>
                          <a:latin typeface="Times New Roman"/>
                          <a:ea typeface="Calibri"/>
                          <a:cs typeface="Times New Roman"/>
                        </a:rPr>
                        <a:t>Falta de firmas de responsabilidad de los custodios </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1 Título"/>
          <p:cNvSpPr>
            <a:spLocks noGrp="1"/>
          </p:cNvSpPr>
          <p:nvPr>
            <p:ph type="title"/>
          </p:nvPr>
        </p:nvSpPr>
        <p:spPr>
          <a:xfrm>
            <a:off x="1043609" y="188640"/>
            <a:ext cx="7776864" cy="393715"/>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descargo de bienes a funcionarios</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626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descr="http://neuronafinanciera.com/wp-content/uploads/2013/09/productos_segur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625" y="620688"/>
            <a:ext cx="1716087" cy="1181051"/>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85552" y="1801739"/>
            <a:ext cx="4752528" cy="3528392"/>
          </a:xfrm>
          <a:prstGeom prst="rect">
            <a:avLst/>
          </a:prstGeom>
          <a:noFill/>
          <a:ln>
            <a:no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231340158"/>
              </p:ext>
            </p:extLst>
          </p:nvPr>
        </p:nvGraphicFramePr>
        <p:xfrm>
          <a:off x="4572000" y="260648"/>
          <a:ext cx="4168926" cy="6285706"/>
        </p:xfrm>
        <a:graphic>
          <a:graphicData uri="http://schemas.openxmlformats.org/presentationml/2006/ole">
            <mc:AlternateContent xmlns:mc="http://schemas.openxmlformats.org/markup-compatibility/2006">
              <mc:Choice xmlns:v="urn:schemas-microsoft-com:vml" Requires="v">
                <p:oleObj spid="_x0000_s13324" name="Visio" r:id="rId5" imgW="5252199" imgH="7960636" progId="Visio.Drawing.11">
                  <p:embed/>
                </p:oleObj>
              </mc:Choice>
              <mc:Fallback>
                <p:oleObj name="Visio" r:id="rId5" imgW="5252199" imgH="7960636"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0648"/>
                        <a:ext cx="4168926" cy="6285706"/>
                      </a:xfrm>
                      <a:prstGeom prst="rect">
                        <a:avLst/>
                      </a:prstGeom>
                      <a:solidFill>
                        <a:schemeClr val="bg1">
                          <a:lumMod val="95000"/>
                        </a:schemeClr>
                      </a:solidFill>
                    </p:spPr>
                  </p:pic>
                </p:oleObj>
              </mc:Fallback>
            </mc:AlternateContent>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354980061"/>
              </p:ext>
            </p:extLst>
          </p:nvPr>
        </p:nvGraphicFramePr>
        <p:xfrm>
          <a:off x="575556" y="5445224"/>
          <a:ext cx="3816424" cy="630936"/>
        </p:xfrm>
        <a:graphic>
          <a:graphicData uri="http://schemas.openxmlformats.org/drawingml/2006/table">
            <a:tbl>
              <a:tblPr firstRow="1" firstCol="1" bandRow="1"/>
              <a:tblGrid>
                <a:gridCol w="1200818"/>
                <a:gridCol w="2615606"/>
              </a:tblGrid>
              <a:tr h="0">
                <a:tc>
                  <a:txBody>
                    <a:bodyPr/>
                    <a:lstStyle/>
                    <a:p>
                      <a:pPr algn="ctr">
                        <a:lnSpc>
                          <a:spcPct val="115000"/>
                        </a:lnSpc>
                        <a:spcAft>
                          <a:spcPts val="0"/>
                        </a:spcAft>
                      </a:pPr>
                      <a:r>
                        <a:rPr lang="es-EC" sz="1200" b="1" dirty="0">
                          <a:effectLst/>
                          <a:latin typeface="Times New Roman"/>
                          <a:ea typeface="Calibri"/>
                          <a:cs typeface="Times New Roman"/>
                        </a:rPr>
                        <a:t>Denominación</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200" b="1" dirty="0">
                          <a:effectLst/>
                          <a:latin typeface="Times New Roman"/>
                          <a:ea typeface="Calibri"/>
                          <a:cs typeface="Times New Roman"/>
                        </a:rPr>
                        <a:t>Evento Priorizado</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0">
                <a:tc>
                  <a:txBody>
                    <a:bodyPr/>
                    <a:lstStyle/>
                    <a:p>
                      <a:pPr algn="ctr">
                        <a:lnSpc>
                          <a:spcPct val="115000"/>
                        </a:lnSpc>
                        <a:spcAft>
                          <a:spcPts val="0"/>
                        </a:spcAft>
                      </a:pPr>
                      <a:r>
                        <a:rPr lang="es-EC" sz="1200" dirty="0">
                          <a:effectLst/>
                          <a:latin typeface="Times New Roman"/>
                          <a:ea typeface="Calibri"/>
                          <a:cs typeface="Times New Roman"/>
                        </a:rPr>
                        <a:t>R1</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Times New Roman"/>
                          <a:ea typeface="Calibri"/>
                          <a:cs typeface="Times New Roman"/>
                        </a:rPr>
                        <a:t>Existencia de bienes sin pólizas de seguro.</a:t>
                      </a:r>
                      <a:endParaRPr lang="es-EC"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1 Título"/>
          <p:cNvSpPr>
            <a:spLocks noGrp="1"/>
          </p:cNvSpPr>
          <p:nvPr>
            <p:ph type="title"/>
          </p:nvPr>
        </p:nvSpPr>
        <p:spPr>
          <a:xfrm>
            <a:off x="946118" y="476672"/>
            <a:ext cx="3625882" cy="433086"/>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pólizas de seguros</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1" name="AutoShape 7" descr="data:image/jpeg;base64,/9j/4AAQSkZJRgABAQAAAQABAAD/2wCEAAkGBxQTEhUUEBQUFRUVFBUUGBgXFRQVFhgXFBYXFxUXFxUYHSogGBolGxgXITEhJSkrLi4uFx8zODMsNygtLisBCgoKDg0OGxAQGywkICQsLCwsLCwsLCwtLCwsLC8sLCwsNCwsNCwsLCwsLCwsLCwsLCwsLCwsLCwsLCwsLCwsLP/AABEIALoBDwMBEQACEQEDEQH/xAAbAAEAAgMBAQAAAAAAAAAAAAAABAUBAwYCB//EAD0QAAIBAgMECAMGBQQDAQAAAAECAAMRBBIhBTFBUQYTImFxgZGxMqHBM0JSYnLRByOS4fAUFYKyY3Pxwv/EABoBAQADAQEBAAAAAAAAAAAAAAACAwQFAQb/xAAzEQACAgEDAgMGBQUAAwAAAAAAAQIRAwQhMRJBE1GBBSIyYXGRobHB0fAUIzNC4VJi8f/aAAwDAQACEQMRAD8A+4wBAEAQBAEAQDXXrqgu7Ko5sQB6mSjGUnUVZ42lyUG0OmmFp/CzVDyQaf1NYel5sx+z80uVX1KJamC+Zt6M9J0xedQuR11ylr3XgwNhx0I4ac5DVaOWCndp9/me4c6yF9MheIAgCAIAgHP7T6RZSVoAMfxH4fIcfH3nQw6K98m3yM2TUVtE5/E4+s/xVH8Aco9FsJ0IYcUeIr8zLKc3yyIXqKbh3B7mYH3l1Qlyl9iFyXcv+j/SJswp4g3vor8b8A3O/P8Awc/V6KPT14/VfsacOod9MjrJyTaIAgCAIAgCAQtq7SWgoZrkk2VRvJJA9yPUS7DglldL1ZCc1BbkPDbdPXihWpGk7AlO0HDWFyLgCxsCeI0OstnpUsfiQla77UQjl97pkqLmZC4QBAEAQBAEAQBAEAwxsLnQCOQc9jNqNWOWgxSmN9QfE3cl9y/m48Oc6GPTrGuqat+Xl9f2M0sjltHjzPn+1w61GFUlmB3sSSRwIJ4GdnE4uKcdkYZ3e5VVXlyKzXhNoPRqLVpGzobjl3gjiCNCJ5PHHJFxlwz2MnF2j7R0d20mLoirT0O514o43qfcHiCJ8xqMEsM+l+nzR1sWRZI2izlBYIAgCAU/SHEkKKa723/p5ef0mzSY031vsUZ5bUio2ds3rGtuA1J7u7vmzNn8ONlEMfUzqMLg0piyKB38fM75y55Zz+JmyMIx4NlakrCzgEHgReRjJxdpnrSezOD25s7qqpUbviXwP7G48p3tNm8SCb5Odlx9MqOz2RiTUoo53lbHxGh+YM4uoh0ZJRRvxy6oJkyUkxAEAQBAKPaXSDqqjU8l7W1zcwDut3zdh0XiQU7KJ5umVUcn0j2tWqOr07jLlsAA2qsHBsfzAHyE6Wn00IQcX3/+fkZcuSUnaKzHdJKxalWrKpenUUjQoSqG5v45iN3HdLI6SChKEeH6kHmlak+UdLgf4jUW+0o1U71Kuo+YPynPn7KyL4ZJ/gaI6yPdHaq1xccdZy3sbDMAQBAEAQBAEAQDnukS1GU5zlphwoUG5f8AM55cl9Z0NJ0KW27rny+n7mbN1VvwQMM80TRVFkDpVs3rKXWIO3TGvem8+Y3+snpcvRLpfD/Mjlh1K0cBVedVGQh1GkiJb9DdtVcNiAaavUV7LUpqCzMvNVG9he48xxmXWYIZcdSdVw/52LsOSUJbb/I+5K1wDz11BB8wd0+XZ1zMAQBAKDay3qnuAHyv9Z0MDrGZsm8iw2PSshPM+0z6iVyLcSpE+ZywQDmOladtT+T6mdTQP3X9THqFuix6L/YD9Te8za3/ACv0LtP8BbTIXCAIAgCAcJ0hN8TU8V+SLO7pF/Zj/O5gzfGyuJmkrNGJcZTcA6HfrwkkjxnOYCj/ACh4H3Mvb3M/Y+50fhXwHtPkZcs7a4Pc8PRAEAQBAEAQBAKPpRWHVWH41+s3aGP9z0M+ofunOUsYqkBmAJ4Ezoyg3wZVJFxh6kxzRfFnz3bWxX69xSUZCzEa2C6nSdfFkuCb5oxTj7zoxh+jg31GJ7hoPXeflJPL5Higdf0Lwy0qrZFC/wAsjQfmXeeM5/tB9WNfX9GadMqk/odpSra2nHlHubkzfKyQgCAVOMS9Q+XsJrxv3EUSXvE7BLZfOUZHci2HBIlZIQDnekw7S/p+s6Oifuv6mXPyTujY/kj9Te8o1n+X7FmD4C0mUuEAQDDNbfPUrBVbU2v1VrLcte2tt1t/rNWDTeJe5Tky9JwO1sfWNSpUai1s4tk7V1Km5sN1iAbnnO1hhGMVBMwznJttojriswvYjuO+WuNEOqzTiK3ZPgfaepHjZ5wND+WvhPW9yNbH1mjW0HgPafMSjuzrpkpWuLytqiZmeAQBAEAQBANOLqZVJ8vWTxq5EZOkcz0hqfyv+a/WdPSR/uehkzP3Ticbq7f8f+onVjsjIzrNl1P5aX/AvsJzsq95mmD2NGIpXZj3n3lsJVFEGtzx1E96zyiw2PTKsTbTLb5j9pn1ElKNFuJU7LdcRZkHFnAA58W9FDHymRwuLfkv5+JepbouZiLxAEArq/2h8vYTTD4EVP4iZh90onyWR4NdfH00+JxfkNT6CTjhnLhEXOK5ZDfbQ+4pPjpLVpX3ZB5l2KvamILkEgbraXmvBBQ2RTkk5EjZ2L6qld2CKCSS1gB5mVZ8ank23fyJ45dMdzZ0f6SJiqlVKY7NMIc+ozFi25TqB2ePPdKtRpXhjFy5d7E8WZZG0uxezIXCAV+Mr9q3KaMcNrKpS3OY6S4jtoPyk+p/tOpo4e6zJnluisqV+w36T7TUoe8ilvZlBWqWmmSKomgVLkDmbTyj0tcJXU5aanM9rZVBY6b9Bulctl1Pgkt9kfQ0q6DwE4LjudGybs6rmDdzW+QP1lGaNNfQsg7RLlRMQBAEAQBANWJpZlI/y/CShLplZ5JWqOfqEqSG0M6KSatGV2uSFXwNJ75kXXiBY+olsck48Mg4xfY80sPkACm4AsL77CSc+rk8UaNvVyNntHtFUSLbZ7SMV8aFsNSx0VVF2Y8gonscTlv27vsg5pFrsXZzg9bXt1hFlQG4pqdSL/ec2Fz3ADmcmpzxa8PHx3fm/wBl2/EuxY2n1S5/IuJjLxAI2Mx9OkL1HC93E+AGplmPDPI/dVkZTjHllWuNWoc63sd19Dpp9JreJwXSyjrUt0V21cQxfKGOWw0vYeY4zRghFRutyvJJ3RHprbwljZBI0V9uYen8VQE8l7Z+Wg8zCwZJcIPJFdyoxvTQ7qFO35n1P9I0+Zl0NCv939iDz+SOcx2Pq1jes7PyvuHgo0HlNkMcIKoqimUnLk7L+FA7eI/TS93nM9rfDD1/Q1aPmXofRZxTeIBT7UQq2bg3vymzA1KNFGRU7KjGYRKvxjUCwIJBE2Y8k8fwlEoxlyVlfYxsQjgg6drS3mN80x1S/wBkVPF5Mm4HZqIhRrPmNzmAIv3DhKMuaWSXVxRZCCiqIeI6NUGYMmamQb9k3Ho17ScdTkSp7kXii+Cx2dgqVBctJQt953sx5sx1MoyTnkdyZZGMYqkbDiGduqoDNU4nelMH7zn2XefnHRGEevJsvxfyX79h1OT6Y8/l9f2OlwOFFJFRbkDid5JN2Y95JJPjOblyPJNyf8+Xoa4RUVSN8rJCAIAgCAIAgGjFYRXHaEshklDgjKKkVNfYzD4Teao6qPcpeF9iK2zqo+6T6fvLlnx+ZX4c/I8jZtc7kt3llHtrPfHwrv8AgPDn5G+lsCo32lUKOVMXP9TbvSVy1mNfDG/r/wAJLBJ8v7ExthItNkos1J2teqO1V0IPxNzta3fKVrJOalkSkl/r2/As8BKLUdn59yW+LK1UpZKjZlZusC9gZbaM3AmUrHeNztbPjv6E3OpKNP69iXKiZrxBsjEfhPtJQ3kjx8Hz00gxubkneSSSfEmfQ9TSpHMq9yv2ptR6DBafFc1yTxJG4eEnDGsitkXJx2RVVtuV2+/bwA9zcy1YYLsR65EGtWZ/jZm8ST7yxRS4RBtvk15Z6BlgC0A7r+FY7eI/TS93nJ9q/DD1/Q2aPmXofQ5xTeeXcAEsQAASSTYADeSeAnqTbpBuiHjKzN1XVUxVSowzMHUBUIuHH4+Ggl2OMV1dculrhVy/L5Fcm3XSrT/LzIeK2Qd6Hyl0NSv9iEsXkV9TC1F3qfQzQskH3KnGSNJDfhY+AJk/d8yO/ke0w9ZvhpN/ysg+c8c8S5kvTc9UZvhEuhsCo321TKPw09CfFzr6CUy1kI/442/N/sTWCT+J/Yu8HhEpKEpKFUcBz5k8T3mYcmWeSXVN2zRGCiqijfIEhAEAQBAEAQBAEAQBAEAQBAEArWwpw9OqcMhqO7tVyNUIDO1rgM3wjumnxFmnFZXSSStLsvpyVdPhxbgrfPPckYnEALlYqrsjELmFzZe1b8VucrhB9VrdJrclKSqnycHTad9o5qKHpJ9ov6B/2aXYfhIT5Km0tIGbQBaALQBaD07j+Fw7eI/TT93nJ9q/DD1/Q2aPl+h2+Ix6JUp0mJz1c2QZWIOQXa5AsNOc5cMM5wlNcRq/U1yyRjJRfLPFLDuxrLXKPTc2Rcu5CtmV7/FfX/N3rnBdLx2pLl3380eKLdqVNP8AL5kqhRVFCoAqqAAALAAaAASuUnJuUnbZNJJUj3InogCAIAgCAIAgCAIAgCAIAgCAIAgCAIAgCAcxtXbrFilA2UaFt5PhyE6mDRxUerJz5GTJnbdRIdEszq79tlDBSwzFQ4s2UnUacpdLpUXGOydXXyK1bdvdlTWU0/iBtmyZuF+AvNcWp8fUpaceSk2/9ov6B7tLcXBCXJW2lpEWngFoAtAM2gHa/wAMjZ6/6afu85ftTiPr+hr0nL9DvM849G6z2DI0emYAgCAIAgCAIAgCAIAgCAIAgCAIAgCAIAgCAQ9r1ctFyN+UgeJ0v85dp49WRJkMjqLOdwmBXqmcnXcB38B5zo5Mz61FGWMF02TMPhpTOZOMSH0tqIuEdcwzuVRRvJbMp3cLAXl2gjKWoTrZW39KIalpY2u7OK21q4/SPczqY+DJIgZZMiLQBaALQDNoB1/8OtGrfpp+7zme0uI+v6GvS8s7fPOTRssyKkULJKtcXlbVEzM8AgCAIAgCAIAgCAIAgHMbe6SNRrGmFBAVTe9jr5GdHTaOOXH1tmbLncZUQ6PSLPeytfvb6y96Ou5V41ln0cxr1Kj52JAUWHAazPrMUIQXSi3BOUpOzoJzzSIAgCAIBhmsLmepWCsxf8xWB+8CPCacfuNNFMveVEPC4fmLHj/bmJdOfkQjEnOQik8QCQPAcZQrnJIseyPnrvnYu9ixJN7a3O+fRJdMelcHMu3bIG09WH6fqYiGRMskeC0AWgC0AzaAdz0P2W9FWepoamWy8QBexPIm+6cjW5o5Gox7GzBBxVvudFnmKjRYzRQsl4Rrg+MqyLcnE3yskIAgCAV2M25QpNlqPY8bBmt4kDSaMelyzVxRVLNCLpsnUqoYBlIKkXBBuCO4yiUXF0yxNNWj3PD0QBANOJxSUxmqMqi9rsQLnkL7zodJKEJTdRVnjkluyFU2yv3AWHO9h5S+Oll3dFTzLscD0wxmfEk2t2E+s7Oix9OKvmYs8rnZp2LUuW/T9ZblXBCJ13RI2epf8I95zdf8MTVpuWdTOUbBAEAQBAIm0KlgBz+kuxK3ZCbIOeX0VDPFA1Yl+w36W9jJQXvL6nkuGcHTad9o5yI+O+IeH1Mij0jWnoM2gC0Ak4LZ9SqbU1J5nco8TK55YwVyZKMHLg63Y2wEo2Z7PU5/dX9I595+U5ubUyybLZGqGJR3fJd55lotGeKAzxQN2xq+c1bblcU/EhQzfNrf8TK9RDpUfmr/AB/5ZPE7ss5mLRAEAQD5ztXDFWIbfc3/AHn0OGaaTRzJxae5Z4TaFTB4AMELu9QrSQ3t2rm55L2Xb9r3mTJihqNVV0kt39P4kXRm8WG63vYo9m9N8UtUf6ixS4DLkC2HEqRrcd5M2ZfZmFw/t8/Uohq8il73B9Pnzp1BAOO/io1sGv8A70/6vOl7L/zej/Qy6z/H6ny7D4pl+FivgSPad5xT5OanRIfGM5u7Fja1ybmw754opbI9tvkm7M2l1TE5Q1xaxJHtIZMfUqslGVHQYfpSm5qZX9JB97TJLSPzLlmXkWFHpGluwz3HDUf2lf8ASSbppE/GS4LbottmpXqurnsqgIG83vxPGZtdpYYYJx5bLdPmlOTTOnnLNYgCAQNrDRT4j1/+TRg7oqyFbnmiioZ4oHmpqCOYI9RPVs7D3RymJ2PUTcM45rv813+860NVjn8vqYpYpRKvE7/KWkUZo4N3+BGPgDb1kHkjHlklFvgscP0dqt8WVB3m59B+8plqoLjcsWKTLbCdHqS6vdz36L/SPqTM09VOXGxYsUVyW6WAsoAA3ACw9Jme+7LT1nnlAZ4oDPFAg7V2iaYC0xmrVDlprzJ4nuE0YMCm3KW0Vu2V5MnTsuXwdFsbAdRRSne5AJZvxOxLO3mxJnO1Gbxsjn9vkuy+xqxY+iCj/PmTZQWCAIBXdIq7JhcQ9M5XWjUZTpoyoSDr3y/TRUs0Iy4bX5leaTjjk15M+T7N6R4h6qrVcODe5ZVvopI1An0ktLjivdVHKWaTe51mFro1J+sqohzAqHIGYhTcDjx4c5hypwyRqN7duxog1KLtlG+xWrVBmZUp3F2+IkX3KF4+M1/1ChHZWynwnJ77I+sAT5c65mAR8XlIysoYHgQCPMGTgndojJrg5/F9FcHU30EU86d6f/QgTbDV548Sfrv+ZQ8ON9j5v0w2amFxPV0s2XIr9ogm7FgRe27SdnSZZZcfVLmzDmgoSpFXQJbdNKjZTdEyhh6rXy03a2pyqWsOZtwkJtQ+J0Sjb4JuyAWcqAc1vhsb7+W+Rk0lfY9Sd0d90U2bUoFnqWGZQAt7nQ314CcnXZ4ZUox7dzbp8coW2dFiMS4akEpF1ckMwYDqxa4JB+K500nNhji4ycpU1wvM1Sk01Su/wMoK3XNc0+pyDKBm6zPfW/DLaH4fhqr6r38q/cLr6u1fjZroYA5KqVaj1Vqs57VgVRxbIpW2gF9e+SlmXVGUIpNV6td9zxQ2ak7v+Ue6eARaK0kFlVQq6kkBd2p3yLzSlkeSXLds9WNKPSuEUtZSps2+botSVozu06PGee0eWM8ULGeKFnmwvewvzsL+s93qges88oWM8ULGeKFjPFCxnihYzxQsrsftYKclIdZVOgUa699vb2mnFpnJdU9o+ZVPLW0d2T9lbCr0mSu3V1K7uoqZybU6JvmFO3393dw5k58+rxZE8StQS2rvLtfyLceGcWp7Nvn5L5fM6D/XL13U2bN1fWXynJlzZbZt178Jz/Bl4fibVdc7/Y09a6+jvVkkMDu8JVRMzAEA5bp9jqq0eqohLVVqCoWO5LAWAHE5jr+UzpezcUJT653tVfX/AIZNXOSj0rvyfL9lKvXpfdcjnrlIHlefRZU+h0cyFdSJvSPBMFvlawbfY2HjylGKaexZOLRO6IvaiB/5D/8AmVZ1v6E8b2Prt58udczAKd69yTNihSKHI89dPek8s+Y/xHN8WP8A0p/2ednQKsXq/wBDDqPj9Cu6M0c9Rh+S/wAxNM59KsqirO96MUOrdzzW3znO1s+uKXzNOCPS2dF1ut+PPjOd0mqzD4kKCWIAAJJO4Aakz1QbdIOVbstMExNNCwsSoNjvF9bHvG6ZMqSm0i6Pwo3yBIQBAI2Mwocaj9x4S3HkcWQlGyjxGDZd2o+fpN0MsZGdwaIpaW0QGeKFjPFCxnihYzxQsZ4oWYNSKFkTEbUReOY9377pdDTzl8iDypHrD7PxWJ4dTTPE3BI7hvPyE8nm0+D/ANpfz+dwseXJ8kdNsbYdLDD+WLsd7tqx7u4dwnM1GryZ37z28uxrxYY4+CzmUuEAgrs1aaVVw1qTVS75rZrVHHx5SddbabtJe87nKLy+8lSrjZdivw1GLUNm7fr5mKlarSSkMprsWRKjLlS1x2qpXlcXsOcKOPJKTvpW7S5+i/6G5RSVW9k/3N9TEcpBQ8yTkUnSBlZbOARlY6ibdKmnaM+Zprc4fYjBcWSAFHVHQAAb14CdvURbwepgxOsnobOlNXMr/pX3EhpYUke5nyQOjb2QD/yftLc0efoQxs+tGrPl+k7FnulW11kZRCZWbRoFGJ+6dfDumrDNSVdyqcWmQ+tl3SV2Qcfs2hW1rU1Y2tmtZrcsw1tLITnD4WRlGMuUQ9m9H6NCoXp59Vy5SbjeDppfhzlk885qmRjjjF2i5VwN0oasss8VsWqC7kAd/wBOc9jicnSR45pbs37PwD12D1VKUQQwQ6NUI1BcfdQHXLvPHTQ15s0MKcYO5efZfTzfz7diUISm7lsvLz/4dLOaaxAEAQBAPFSkDvE9UmuDxqyFiNmg7rHxH1l8M9Fbx2V9XZLcF9D+80R1K8yt4mRXwDj7r/0mWrNF90QcGajhan4H/paT8SHmvuR6ZeR5GDrHdTbzBHvPfFxLmSHRPyNi7GxDfhXxYfS8i9Vgj8z3wcjN9LopfWtVJ7lH1N/aVy9o18EfuSWlv4mW+C2PRpaogv8AiPab1O7ymPLqcuTaT2L4YoR4RPlBYIAgCAIBoxr2Q+knjVyIydIrOumrpKbKDpRirFO9W+k6Gix2n6GbUSqjm8HhHBFfTIQUvfW9+XlOlkyRf9rvyZYxa9/saNq1C2YDUkDdruk8MaSsjN2a+j9JmstNSxz3NuG7eeEahxgrk6GJN7I+nGtPmuk6tmupiDcKmrsbKPAFj5WB+XOSUFu5cLk8b7LkvHQEWMwptcGmitxOxwfgNpphqWuSmWJdiDU2RUG6x8x9ZetTDuVvFI1/7VW/CPNh9JL+oxef4HnhTNlPYNU/HUVR+UFj6tu9JF6zGvhjf1PVgk+WWGB2JSpnMAXf8bnM3lwXyAmfLq8mRdN0vJbFsMMY79yymYtEAQBAEAQBAEAQBAEArsDToivXNJr1SafWjOWykLZOzfs6TRllleKCmvd36dud9/qVQUOuXS99r3+xYzOWiAIAgCAIAgCAa8RSzKV5/wCCShLpdnjVqjnqwKmzaH/N06EakrRldrk0VgrCzqrDvAPvLIuUd4uiLp8mrG4daiZDdRpbLYWtu4bpPHNwl1IjKKkqIOz9jJTfrCzMw+HgBpbhvMvy6qWSPTVIrhhUXdlsKnLjMlF9mmpjbHIgL1DuRdW8+CjvMlHFt1PZeb/m5Fz3pbvyLrY2zGQmpWINVhbT4aa78i89bEniQOQmPUZ1NdEPhX3b83+i7GjFjcfelz+XyLWZC4QBAEAQBAEAQBAEAQBAEAQBAEAQCFg66tVrBaTIylAzlAoqXW4Kt9+w07pfkhJQg3JNO6V3W/ddrK4yTlJJV+pNlBYIAgCAIAgCAIAgGqvh1cWYScJuL2IuKfJV19i/gM1R1Xmip4fIiNsmrwAPmJatTjK/CkYGx65/APFj9BPf6nEvMeFM30ujpP2tViOSDIPNtSflK5a1L4I/fcktP/5MtcFgadIWpIFHG28+JOp85kyZp5Hc3ZfCEYKookyskIAgCAIAgCAIAgCAIAgCAIAgCAIBX4vaironaPy/vNGPTt7vYqllS4K7/cal75vKwtNHgQrgq8SRF2j0vFAdsB24Kuh8zqBLMfs7xONkeS1XRyNldO6FXR1qUyBc3GZfIrr8p5l9l5YfC0/w/n3ENZB87HVAzmGszAEAQBAEAQBAEAQBAEAQBAEAQBAEAQBAEAQBAEAQBAEAQDyzgT1KzyzjunW2rL/p6Z1YXqEcF4L57z3eM6/s3S7+LL0/cxarNt0L1OD/ANwqp8FRx3Zjb0Ok7DxQlyjCpyXDJ+E27XdGzMN9gQoDbtdR4iVf02JSuifiyo0pgjUAvoLkk8Te275yxzUSKjZK2UqNV6ikpve1+BI33Pdrr3SvLJxh1yJQVvpR9apnSfKvk7CPU8PRAEAQBAEAQBAEAQBAEAQBAEAQBAEAQBAEAQBAEAQBANOJrZR3mThG2Rk6Oa2tt7LdKRu24tvC8x3t7Tp4NH1e9Pj8zJkz1tEowgf4wGvvvqfUzc248bGer5MVOj9F+DL3q30NxI/1OSPzJeFFlccPRoFUL3uezmGpud5A4cLnlNCnkmroqcYxdFwuDfKzIhaw3AgEnkCdJlllinTZaoOtke+h+xGosalQZTlKgHfra5P+cZXrtTHIumJPT4nF2zs8HVuSO6/p/wDZyckdrNsWS5STEAQBAEAQBAEAQBAEAQBAEAQBAEAQBAEAQBAEAQBAEArtrXGU8NRNODe0VZDhdpbAqdY9Sk4Odi1r5Tqb25H5TsYtTFRUZLgxTxO7RGStVpm1RT5i3oRoZbUJ/CyG65LbD1DUXQEf2meS6HuWLc52hhv9RiSy3K5lGoIsq2DXB3a30PObZT8LFT5M6j1zs74VOU4vSb7MVMQFBLEAAXJOgA7zCg26Qckt2TNgqzXrMCAwApg6HINc5HAseHJV43lWqajWNdufr5en52Tw2/efp/PmW8xl4gCAIAgCAIAgCAIAgCAIAgCAIAgCAIAgCAIAgCAIAgHitSDAg7jJRk4u0eNWqKLF4B03aibseaMuTPLG0QXbgR6iXpeRUa6ZC6KAPAWknb5PE0jLYgDeQIUG+D3qQpVXqfY02fv+FPNzpEoxh8ckvz+x4m5fCrLPA7AuQ+KYOQbrTH2akbib6ue86d0y5dZS6cSr593+xdDBvc9/l2/6X0wGkQBAEAQBAEAQBAEAQBAEAQBAEAQBAEAQBAEAQBAEAQBAEAQCDj6S23D0EvxSd8lc0jnWHanRT90y9y92ZhKdr5Evzyi/raYc2Sd1b+5pxwj5FnMpaIAgCAIAgCAIAgCAIAgCAIAgC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366841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Elipse"/>
          <p:cNvSpPr/>
          <p:nvPr/>
        </p:nvSpPr>
        <p:spPr>
          <a:xfrm>
            <a:off x="2422660" y="3514055"/>
            <a:ext cx="2013367" cy="2013700"/>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9" name="18 Anillo"/>
          <p:cNvSpPr/>
          <p:nvPr/>
        </p:nvSpPr>
        <p:spPr>
          <a:xfrm>
            <a:off x="3706876" y="2031141"/>
            <a:ext cx="597954" cy="597571"/>
          </a:xfrm>
          <a:prstGeom prst="donut">
            <a:avLst>
              <a:gd name="adj" fmla="val 7460"/>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19 Elipse"/>
          <p:cNvSpPr/>
          <p:nvPr/>
        </p:nvSpPr>
        <p:spPr>
          <a:xfrm>
            <a:off x="2500033" y="3591331"/>
            <a:ext cx="1859463" cy="1859149"/>
          </a:xfrm>
          <a:prstGeom prst="ellipse">
            <a:avLst/>
          </a:prstGeom>
          <a:blipFill rotWithShape="1">
            <a:blip r:embed="rId2"/>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21" name="20 Elipse"/>
          <p:cNvSpPr/>
          <p:nvPr/>
        </p:nvSpPr>
        <p:spPr>
          <a:xfrm>
            <a:off x="4582363" y="3894487"/>
            <a:ext cx="1053780" cy="1053529"/>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21 Elipse"/>
          <p:cNvSpPr/>
          <p:nvPr/>
        </p:nvSpPr>
        <p:spPr>
          <a:xfrm>
            <a:off x="4644597" y="3956727"/>
            <a:ext cx="929311" cy="929400"/>
          </a:xfrm>
          <a:prstGeom prst="ellipse">
            <a:avLst/>
          </a:prstGeom>
          <a:blipFill rotWithShape="1">
            <a:blip r:embed="rId3"/>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23" name="22 Elipse"/>
          <p:cNvSpPr/>
          <p:nvPr/>
        </p:nvSpPr>
        <p:spPr>
          <a:xfrm>
            <a:off x="4170270" y="2407377"/>
            <a:ext cx="1350654" cy="1351091"/>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4" name="23 Anillo"/>
          <p:cNvSpPr/>
          <p:nvPr/>
        </p:nvSpPr>
        <p:spPr>
          <a:xfrm>
            <a:off x="5299741" y="2075548"/>
            <a:ext cx="442368" cy="442671"/>
          </a:xfrm>
          <a:prstGeom prst="donut">
            <a:avLst>
              <a:gd name="adj" fmla="val 7460"/>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24 Anillo"/>
          <p:cNvSpPr/>
          <p:nvPr/>
        </p:nvSpPr>
        <p:spPr>
          <a:xfrm>
            <a:off x="5742951" y="4952562"/>
            <a:ext cx="332197" cy="331828"/>
          </a:xfrm>
          <a:prstGeom prst="donut">
            <a:avLst>
              <a:gd name="adj" fmla="val 7460"/>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6" name="25 Elipse"/>
          <p:cNvSpPr/>
          <p:nvPr/>
        </p:nvSpPr>
        <p:spPr>
          <a:xfrm>
            <a:off x="4241756" y="2478708"/>
            <a:ext cx="1208525" cy="1208429"/>
          </a:xfrm>
          <a:prstGeom prst="ellipse">
            <a:avLst/>
          </a:prstGeom>
          <a:blipFill rotWithShape="1">
            <a:blip r:embed="rId4"/>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27" name="26 Forma libre"/>
          <p:cNvSpPr/>
          <p:nvPr/>
        </p:nvSpPr>
        <p:spPr>
          <a:xfrm>
            <a:off x="709844" y="2195271"/>
            <a:ext cx="2808538" cy="1249138"/>
          </a:xfrm>
          <a:custGeom>
            <a:avLst/>
            <a:gdLst>
              <a:gd name="connsiteX0" fmla="*/ 0 w 2808538"/>
              <a:gd name="connsiteY0" fmla="*/ 0 h 1249138"/>
              <a:gd name="connsiteX1" fmla="*/ 2808538 w 2808538"/>
              <a:gd name="connsiteY1" fmla="*/ 0 h 1249138"/>
              <a:gd name="connsiteX2" fmla="*/ 2808538 w 2808538"/>
              <a:gd name="connsiteY2" fmla="*/ 1249138 h 1249138"/>
              <a:gd name="connsiteX3" fmla="*/ 0 w 2808538"/>
              <a:gd name="connsiteY3" fmla="*/ 1249138 h 1249138"/>
              <a:gd name="connsiteX4" fmla="*/ 0 w 2808538"/>
              <a:gd name="connsiteY4" fmla="*/ 0 h 1249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38" h="1249138">
                <a:moveTo>
                  <a:pt x="0" y="0"/>
                </a:moveTo>
                <a:lnTo>
                  <a:pt x="2808538" y="0"/>
                </a:lnTo>
                <a:lnTo>
                  <a:pt x="2808538" y="1249138"/>
                </a:lnTo>
                <a:lnTo>
                  <a:pt x="0" y="1249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 numCol="1" spcCol="1270" anchor="b" anchorCtr="0">
            <a:noAutofit/>
          </a:bodyPr>
          <a:lstStyle/>
          <a:p>
            <a:pPr lvl="0" algn="just"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La inexistencia de procesos sistematizados en la Coordinación Administrativa del IEPS, no </a:t>
            </a:r>
            <a:r>
              <a:rPr lang="es-EC" sz="1600" kern="1200" dirty="0" smtClean="0">
                <a:latin typeface="Times New Roman" panose="02020603050405020304" pitchFamily="18" charset="0"/>
                <a:cs typeface="Times New Roman" panose="02020603050405020304" pitchFamily="18" charset="0"/>
              </a:rPr>
              <a:t>permite</a:t>
            </a:r>
            <a:r>
              <a:rPr lang="es-EC" sz="1400" kern="1200" dirty="0" smtClean="0">
                <a:latin typeface="Times New Roman" panose="02020603050405020304" pitchFamily="18" charset="0"/>
                <a:cs typeface="Times New Roman" panose="02020603050405020304" pitchFamily="18" charset="0"/>
              </a:rPr>
              <a:t> una adecuada gestión de los riesgos operativos</a:t>
            </a:r>
            <a:endParaRPr lang="es-EC" sz="1400" kern="1200" dirty="0">
              <a:latin typeface="Times New Roman" panose="02020603050405020304" pitchFamily="18" charset="0"/>
              <a:cs typeface="Times New Roman" panose="02020603050405020304" pitchFamily="18" charset="0"/>
            </a:endParaRPr>
          </a:p>
        </p:txBody>
      </p:sp>
      <p:sp>
        <p:nvSpPr>
          <p:cNvPr id="28" name="27 Forma libre"/>
          <p:cNvSpPr/>
          <p:nvPr/>
        </p:nvSpPr>
        <p:spPr>
          <a:xfrm>
            <a:off x="6002183" y="4067483"/>
            <a:ext cx="2628535" cy="929400"/>
          </a:xfrm>
          <a:custGeom>
            <a:avLst/>
            <a:gdLst>
              <a:gd name="connsiteX0" fmla="*/ 0 w 2628535"/>
              <a:gd name="connsiteY0" fmla="*/ 0 h 929400"/>
              <a:gd name="connsiteX1" fmla="*/ 2628535 w 2628535"/>
              <a:gd name="connsiteY1" fmla="*/ 0 h 929400"/>
              <a:gd name="connsiteX2" fmla="*/ 2628535 w 2628535"/>
              <a:gd name="connsiteY2" fmla="*/ 929400 h 929400"/>
              <a:gd name="connsiteX3" fmla="*/ 0 w 2628535"/>
              <a:gd name="connsiteY3" fmla="*/ 929400 h 929400"/>
              <a:gd name="connsiteX4" fmla="*/ 0 w 2628535"/>
              <a:gd name="connsiteY4" fmla="*/ 0 h 9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35" h="929400">
                <a:moveTo>
                  <a:pt x="0" y="0"/>
                </a:moveTo>
                <a:lnTo>
                  <a:pt x="2628535" y="0"/>
                </a:lnTo>
                <a:lnTo>
                  <a:pt x="2628535" y="929400"/>
                </a:lnTo>
                <a:lnTo>
                  <a:pt x="0" y="929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Afectando el cumplimiento de los objetivos institucionales.</a:t>
            </a:r>
            <a:endParaRPr lang="es-EC" sz="1400" kern="1200" dirty="0">
              <a:latin typeface="Times New Roman" panose="02020603050405020304" pitchFamily="18" charset="0"/>
              <a:cs typeface="Times New Roman" panose="02020603050405020304" pitchFamily="18" charset="0"/>
            </a:endParaRPr>
          </a:p>
        </p:txBody>
      </p:sp>
      <p:sp>
        <p:nvSpPr>
          <p:cNvPr id="29" name="28 Forma libre"/>
          <p:cNvSpPr/>
          <p:nvPr/>
        </p:nvSpPr>
        <p:spPr>
          <a:xfrm>
            <a:off x="5961574" y="2055576"/>
            <a:ext cx="2643416" cy="1775304"/>
          </a:xfrm>
          <a:custGeom>
            <a:avLst/>
            <a:gdLst>
              <a:gd name="connsiteX0" fmla="*/ 0 w 2643416"/>
              <a:gd name="connsiteY0" fmla="*/ 0 h 1775304"/>
              <a:gd name="connsiteX1" fmla="*/ 2643416 w 2643416"/>
              <a:gd name="connsiteY1" fmla="*/ 0 h 1775304"/>
              <a:gd name="connsiteX2" fmla="*/ 2643416 w 2643416"/>
              <a:gd name="connsiteY2" fmla="*/ 1775304 h 1775304"/>
              <a:gd name="connsiteX3" fmla="*/ 0 w 2643416"/>
              <a:gd name="connsiteY3" fmla="*/ 1775304 h 1775304"/>
              <a:gd name="connsiteX4" fmla="*/ 0 w 2643416"/>
              <a:gd name="connsiteY4" fmla="*/ 0 h 177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416" h="1775304">
                <a:moveTo>
                  <a:pt x="0" y="0"/>
                </a:moveTo>
                <a:lnTo>
                  <a:pt x="2643416" y="0"/>
                </a:lnTo>
                <a:lnTo>
                  <a:pt x="2643416" y="1775304"/>
                </a:lnTo>
                <a:lnTo>
                  <a:pt x="0" y="17753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Dificulta la asignación óptima de recursos públicos destinados a la ejecución de proyectos que buscan el desarrollo e impulso de emprendimientos de los actores de la economía popular solidaria, </a:t>
            </a:r>
            <a:endParaRPr lang="es-EC" sz="1400" kern="1200" dirty="0">
              <a:latin typeface="Times New Roman" panose="02020603050405020304" pitchFamily="18" charset="0"/>
              <a:cs typeface="Times New Roman" panose="02020603050405020304" pitchFamily="18" charset="0"/>
            </a:endParaRPr>
          </a:p>
        </p:txBody>
      </p:sp>
      <p:sp>
        <p:nvSpPr>
          <p:cNvPr id="5" name="1 Título"/>
          <p:cNvSpPr txBox="1">
            <a:spLocks/>
          </p:cNvSpPr>
          <p:nvPr/>
        </p:nvSpPr>
        <p:spPr>
          <a:xfrm>
            <a:off x="683568" y="512676"/>
            <a:ext cx="7772400"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Problema de la investigación</a:t>
            </a:r>
            <a:endParaRPr lang="es-ES"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25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587557" y="908720"/>
            <a:ext cx="4592955" cy="3743325"/>
          </a:xfrm>
          <a:prstGeom prst="rect">
            <a:avLst/>
          </a:prstGeom>
          <a:noFill/>
          <a:ln>
            <a:noFill/>
          </a:ln>
        </p:spPr>
      </p:pic>
      <p:sp>
        <p:nvSpPr>
          <p:cNvPr id="5"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303983531"/>
              </p:ext>
            </p:extLst>
          </p:nvPr>
        </p:nvGraphicFramePr>
        <p:xfrm>
          <a:off x="323528" y="404664"/>
          <a:ext cx="4067944" cy="5803495"/>
        </p:xfrm>
        <a:graphic>
          <a:graphicData uri="http://schemas.openxmlformats.org/presentationml/2006/ole">
            <mc:AlternateContent xmlns:mc="http://schemas.openxmlformats.org/markup-compatibility/2006">
              <mc:Choice xmlns:v="urn:schemas-microsoft-com:vml" Requires="v">
                <p:oleObj spid="_x0000_s14344" name="Visio" r:id="rId4" imgW="7274888" imgH="10391383" progId="Visio.Drawing.11">
                  <p:embed/>
                </p:oleObj>
              </mc:Choice>
              <mc:Fallback>
                <p:oleObj name="Visio" r:id="rId4" imgW="7274888" imgH="1039138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04664"/>
                        <a:ext cx="4067944" cy="5803495"/>
                      </a:xfrm>
                      <a:prstGeom prst="rect">
                        <a:avLst/>
                      </a:prstGeom>
                      <a:solidFill>
                        <a:schemeClr val="bg1">
                          <a:lumMod val="95000"/>
                        </a:schemeClr>
                      </a:solidFill>
                    </p:spPr>
                  </p:pic>
                </p:oleObj>
              </mc:Fallback>
            </mc:AlternateContent>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481495225"/>
              </p:ext>
            </p:extLst>
          </p:nvPr>
        </p:nvGraphicFramePr>
        <p:xfrm>
          <a:off x="4775822" y="4797152"/>
          <a:ext cx="4104456" cy="1349502"/>
        </p:xfrm>
        <a:graphic>
          <a:graphicData uri="http://schemas.openxmlformats.org/drawingml/2006/table">
            <a:tbl>
              <a:tblPr firstRow="1" firstCol="1" bandRow="1"/>
              <a:tblGrid>
                <a:gridCol w="1283547"/>
                <a:gridCol w="2820909"/>
              </a:tblGrid>
              <a:tr h="187762">
                <a:tc>
                  <a:txBody>
                    <a:bodyPr/>
                    <a:lstStyle/>
                    <a:p>
                      <a:pPr algn="ctr">
                        <a:lnSpc>
                          <a:spcPct val="115000"/>
                        </a:lnSpc>
                        <a:spcAft>
                          <a:spcPts val="0"/>
                        </a:spcAft>
                      </a:pPr>
                      <a:r>
                        <a:rPr lang="es-EC" sz="1100" b="1" dirty="0">
                          <a:effectLst/>
                          <a:latin typeface="Times New Roman"/>
                          <a:ea typeface="Calibri"/>
                          <a:cs typeface="Times New Roman"/>
                        </a:rPr>
                        <a:t>Denominación</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s-EC" sz="1100" b="1" dirty="0">
                          <a:effectLst/>
                          <a:latin typeface="Times New Roman"/>
                          <a:ea typeface="Calibri"/>
                          <a:cs typeface="Times New Roman"/>
                        </a:rPr>
                        <a:t>Evento Priorizado</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187762">
                <a:tc>
                  <a:txBody>
                    <a:bodyPr/>
                    <a:lstStyle/>
                    <a:p>
                      <a:pPr algn="ctr">
                        <a:lnSpc>
                          <a:spcPct val="115000"/>
                        </a:lnSpc>
                        <a:spcAft>
                          <a:spcPts val="0"/>
                        </a:spcAft>
                      </a:pPr>
                      <a:r>
                        <a:rPr lang="es-EC" sz="1100" dirty="0">
                          <a:effectLst/>
                          <a:latin typeface="Times New Roman"/>
                          <a:ea typeface="Calibri"/>
                          <a:cs typeface="Times New Roman"/>
                        </a:rPr>
                        <a:t>RPR.R1</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effectLst/>
                          <a:latin typeface="Times New Roman"/>
                          <a:ea typeface="Calibri"/>
                          <a:cs typeface="Times New Roman"/>
                        </a:rPr>
                        <a:t>Identificación deficiente de los bienes que poseen seguro.</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62">
                <a:tc>
                  <a:txBody>
                    <a:bodyPr/>
                    <a:lstStyle/>
                    <a:p>
                      <a:pPr algn="ctr">
                        <a:lnSpc>
                          <a:spcPct val="115000"/>
                        </a:lnSpc>
                        <a:spcAft>
                          <a:spcPts val="0"/>
                        </a:spcAft>
                      </a:pPr>
                      <a:r>
                        <a:rPr lang="es-EC" sz="1100" dirty="0">
                          <a:effectLst/>
                          <a:latin typeface="Times New Roman"/>
                          <a:ea typeface="Calibri"/>
                          <a:cs typeface="Times New Roman"/>
                        </a:rPr>
                        <a:t>RPR.R2</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effectLst/>
                          <a:latin typeface="Times New Roman"/>
                          <a:ea typeface="Calibri"/>
                          <a:cs typeface="Times New Roman"/>
                        </a:rPr>
                        <a:t>Análisis deficiente de las características de los bienes a reponer.</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62">
                <a:tc>
                  <a:txBody>
                    <a:bodyPr/>
                    <a:lstStyle/>
                    <a:p>
                      <a:pPr algn="ctr">
                        <a:lnSpc>
                          <a:spcPct val="115000"/>
                        </a:lnSpc>
                        <a:spcAft>
                          <a:spcPts val="0"/>
                        </a:spcAft>
                      </a:pPr>
                      <a:r>
                        <a:rPr lang="es-EC" sz="1100" dirty="0">
                          <a:effectLst/>
                          <a:latin typeface="Times New Roman"/>
                          <a:ea typeface="Calibri"/>
                          <a:cs typeface="Times New Roman"/>
                        </a:rPr>
                        <a:t>RPR.R3</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effectLst/>
                          <a:latin typeface="Times New Roman"/>
                          <a:ea typeface="Calibri"/>
                          <a:cs typeface="Times New Roman"/>
                        </a:rPr>
                        <a:t>Incumplimiento de plazos para presentación de notificación a la aseguradora.</a:t>
                      </a:r>
                      <a:endParaRPr lang="es-EC" sz="1000" dirty="0">
                        <a:effectLst/>
                        <a:latin typeface="Calibri"/>
                        <a:ea typeface="Calibri"/>
                        <a:cs typeface="Times New Roman"/>
                      </a:endParaRPr>
                    </a:p>
                  </a:txBody>
                  <a:tcPr marL="61227" marR="6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1 Título"/>
          <p:cNvSpPr>
            <a:spLocks noGrp="1"/>
          </p:cNvSpPr>
          <p:nvPr>
            <p:ph type="title"/>
          </p:nvPr>
        </p:nvSpPr>
        <p:spPr>
          <a:xfrm>
            <a:off x="4687986" y="260648"/>
            <a:ext cx="3988470" cy="634082"/>
          </a:xfrm>
        </p:spPr>
        <p:txBody>
          <a:bodyPr bIns="91440" anchor="b" anchorCtr="0">
            <a:normAutofit fontScale="90000"/>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proceso de reposición de bienes por pérdida o robo</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16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finantechcolombia.com/wp-content/uploads/2013/11/Consultoria-financiera-en-riesgos-para-empresas-peque%C3%B1as-en-Colombia.jpg"/>
          <p:cNvPicPr>
            <a:picLocks noChangeAspect="1" noChangeArrowheads="1"/>
          </p:cNvPicPr>
          <p:nvPr/>
        </p:nvPicPr>
        <p:blipFill rotWithShape="1">
          <a:blip r:embed="rId2">
            <a:extLst>
              <a:ext uri="{28A0092B-C50C-407E-A947-70E740481C1C}">
                <a14:useLocalDpi xmlns:a14="http://schemas.microsoft.com/office/drawing/2010/main" val="0"/>
              </a:ext>
            </a:extLst>
          </a:blip>
          <a:srcRect r="12860"/>
          <a:stretch/>
        </p:blipFill>
        <p:spPr bwMode="auto">
          <a:xfrm>
            <a:off x="6228184" y="1687512"/>
            <a:ext cx="2788816" cy="3228975"/>
          </a:xfrm>
          <a:prstGeom prst="rect">
            <a:avLst/>
          </a:prstGeom>
          <a:noFill/>
          <a:extLst>
            <a:ext uri="{909E8E84-426E-40DD-AFC4-6F175D3DCCD1}">
              <a14:hiddenFill xmlns:a14="http://schemas.microsoft.com/office/drawing/2010/main">
                <a:solidFill>
                  <a:srgbClr val="FFFFFF"/>
                </a:solidFill>
              </a14:hiddenFill>
            </a:ext>
          </a:extLst>
        </p:spPr>
      </p:pic>
      <p:pic>
        <p:nvPicPr>
          <p:cNvPr id="4" name="3 Marcador de contenido"/>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58696" y="1119295"/>
            <a:ext cx="6705592" cy="4872419"/>
          </a:xfrm>
          <a:prstGeom prst="rect">
            <a:avLst/>
          </a:prstGeom>
          <a:noFill/>
          <a:ln>
            <a:noFill/>
          </a:ln>
        </p:spPr>
      </p:pic>
      <p:sp>
        <p:nvSpPr>
          <p:cNvPr id="5" name="1 Título"/>
          <p:cNvSpPr>
            <a:spLocks noGrp="1"/>
          </p:cNvSpPr>
          <p:nvPr>
            <p:ph type="title"/>
          </p:nvPr>
        </p:nvSpPr>
        <p:spPr>
          <a:xfrm>
            <a:off x="914400" y="418654"/>
            <a:ext cx="7772400" cy="634082"/>
          </a:xfrm>
        </p:spPr>
        <p:txBody>
          <a:bodyPr bIns="91440" anchor="b" anchorCtr="0">
            <a:normAutofit fontScale="90000"/>
          </a:bodyPr>
          <a:lstStyle/>
          <a:p>
            <a:pPr algn="ctr"/>
            <a:r>
              <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Mapa </a:t>
            </a: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general de Riesgos de los procesos de la coordinación administrativa</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181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http://www.unfv.edu.pe/site/images/noticias/nota17_rector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214" y="3533304"/>
            <a:ext cx="5143500" cy="2476501"/>
          </a:xfrm>
          <a:prstGeom prst="rect">
            <a:avLst/>
          </a:prstGeom>
          <a:noFill/>
          <a:extLst>
            <a:ext uri="{909E8E84-426E-40DD-AFC4-6F175D3DCCD1}">
              <a14:hiddenFill xmlns:a14="http://schemas.microsoft.com/office/drawing/2010/main">
                <a:solidFill>
                  <a:srgbClr val="FFFFFF"/>
                </a:solidFill>
              </a14:hiddenFill>
            </a:ext>
          </a:extLst>
        </p:spPr>
      </p:pic>
      <p:sp>
        <p:nvSpPr>
          <p:cNvPr id="16387" name="16386 Flecha curvada hacia abajo"/>
          <p:cNvSpPr/>
          <p:nvPr/>
        </p:nvSpPr>
        <p:spPr>
          <a:xfrm>
            <a:off x="638203" y="1916832"/>
            <a:ext cx="7792637" cy="3168352"/>
          </a:xfrm>
          <a:prstGeom prst="curvedDownArrow">
            <a:avLst>
              <a:gd name="adj1" fmla="val 25000"/>
              <a:gd name="adj2" fmla="val 51007"/>
              <a:gd name="adj3" fmla="val 255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1 Título"/>
          <p:cNvSpPr>
            <a:spLocks noGrp="1"/>
          </p:cNvSpPr>
          <p:nvPr>
            <p:ph type="title"/>
          </p:nvPr>
        </p:nvSpPr>
        <p:spPr>
          <a:xfrm>
            <a:off x="899592" y="332656"/>
            <a:ext cx="7772400" cy="418058"/>
          </a:xfrm>
        </p:spPr>
        <p:txBody>
          <a:bodyPr>
            <a:normAutofit/>
          </a:bodyPr>
          <a:lstStyle/>
          <a:p>
            <a:pPr algn="ctr"/>
            <a:r>
              <a:rPr lang="es-EC" sz="1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DISEÑO DEL MANUAL DE CONTROL INTERNO</a:t>
            </a:r>
            <a:endParaRPr lang="es-EC" sz="1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906" t="29546" r="25158" b="14089"/>
          <a:stretch/>
        </p:blipFill>
        <p:spPr bwMode="auto">
          <a:xfrm>
            <a:off x="7080012" y="5085184"/>
            <a:ext cx="1332148" cy="1410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869" t="33483" r="20343" b="17329"/>
          <a:stretch/>
        </p:blipFill>
        <p:spPr bwMode="auto">
          <a:xfrm>
            <a:off x="445538" y="4855515"/>
            <a:ext cx="1573672" cy="10937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412" t="23742" r="19424" b="38129"/>
          <a:stretch/>
        </p:blipFill>
        <p:spPr bwMode="auto">
          <a:xfrm>
            <a:off x="755576" y="3386173"/>
            <a:ext cx="1879715" cy="978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230" t="21469" r="19607" b="23661"/>
          <a:stretch/>
        </p:blipFill>
        <p:spPr bwMode="auto">
          <a:xfrm>
            <a:off x="1619672" y="1790261"/>
            <a:ext cx="1514030" cy="11346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815" t="32162" r="20342" b="9700"/>
          <a:stretch/>
        </p:blipFill>
        <p:spPr bwMode="auto">
          <a:xfrm>
            <a:off x="3707904" y="1252331"/>
            <a:ext cx="1512168" cy="12405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9"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701" t="32690" r="19683" b="18400"/>
          <a:stretch/>
        </p:blipFill>
        <p:spPr bwMode="auto">
          <a:xfrm>
            <a:off x="5436096" y="1268760"/>
            <a:ext cx="1598144" cy="10820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200"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406" t="21282" r="8639" b="11851"/>
          <a:stretch/>
        </p:blipFill>
        <p:spPr bwMode="auto">
          <a:xfrm>
            <a:off x="6516216" y="2636912"/>
            <a:ext cx="1567700" cy="9215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201"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4667" t="29329" r="14861" b="11323"/>
          <a:stretch/>
        </p:blipFill>
        <p:spPr bwMode="auto">
          <a:xfrm>
            <a:off x="6956523" y="3941989"/>
            <a:ext cx="1402473" cy="9271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1 CuadroTexto"/>
          <p:cNvSpPr txBox="1"/>
          <p:nvPr/>
        </p:nvSpPr>
        <p:spPr>
          <a:xfrm>
            <a:off x="179512" y="4516961"/>
            <a:ext cx="1728192" cy="338554"/>
          </a:xfrm>
          <a:prstGeom prst="rect">
            <a:avLst/>
          </a:prstGeom>
          <a:noFill/>
        </p:spPr>
        <p:txBody>
          <a:bodyPr wrap="square" rtlCol="0">
            <a:spAutoFit/>
          </a:bodyPr>
          <a:lstStyle/>
          <a:p>
            <a:r>
              <a:rPr lang="es-EC" sz="1600" b="1" dirty="0" smtClean="0"/>
              <a:t>INTRODUCCIÓN</a:t>
            </a:r>
            <a:endParaRPr lang="es-EC" sz="1600" b="1" dirty="0"/>
          </a:p>
        </p:txBody>
      </p:sp>
      <p:sp>
        <p:nvSpPr>
          <p:cNvPr id="27" name="26 CuadroTexto"/>
          <p:cNvSpPr txBox="1"/>
          <p:nvPr/>
        </p:nvSpPr>
        <p:spPr>
          <a:xfrm>
            <a:off x="445538" y="3045863"/>
            <a:ext cx="1728192" cy="338554"/>
          </a:xfrm>
          <a:prstGeom prst="rect">
            <a:avLst/>
          </a:prstGeom>
          <a:noFill/>
        </p:spPr>
        <p:txBody>
          <a:bodyPr wrap="square" rtlCol="0">
            <a:spAutoFit/>
          </a:bodyPr>
          <a:lstStyle/>
          <a:p>
            <a:r>
              <a:rPr lang="es-EC" sz="1600" b="1" dirty="0" smtClean="0"/>
              <a:t>OBJETIVOS</a:t>
            </a:r>
            <a:endParaRPr lang="es-EC" sz="1600" b="1" dirty="0"/>
          </a:p>
        </p:txBody>
      </p:sp>
      <p:sp>
        <p:nvSpPr>
          <p:cNvPr id="28" name="27 CuadroTexto"/>
          <p:cNvSpPr txBox="1"/>
          <p:nvPr/>
        </p:nvSpPr>
        <p:spPr>
          <a:xfrm>
            <a:off x="907099" y="1448724"/>
            <a:ext cx="1728192" cy="338554"/>
          </a:xfrm>
          <a:prstGeom prst="rect">
            <a:avLst/>
          </a:prstGeom>
          <a:noFill/>
        </p:spPr>
        <p:txBody>
          <a:bodyPr wrap="square" rtlCol="0">
            <a:spAutoFit/>
          </a:bodyPr>
          <a:lstStyle/>
          <a:p>
            <a:r>
              <a:rPr lang="es-EC" sz="1600" b="1" dirty="0" smtClean="0"/>
              <a:t>POLÍTICAS</a:t>
            </a:r>
            <a:endParaRPr lang="es-EC" sz="1600" b="1" dirty="0"/>
          </a:p>
        </p:txBody>
      </p:sp>
      <p:sp>
        <p:nvSpPr>
          <p:cNvPr id="29" name="28 CuadroTexto"/>
          <p:cNvSpPr txBox="1"/>
          <p:nvPr/>
        </p:nvSpPr>
        <p:spPr>
          <a:xfrm>
            <a:off x="3599891" y="913777"/>
            <a:ext cx="3356631" cy="338554"/>
          </a:xfrm>
          <a:prstGeom prst="rect">
            <a:avLst/>
          </a:prstGeom>
          <a:noFill/>
        </p:spPr>
        <p:txBody>
          <a:bodyPr wrap="square" rtlCol="0">
            <a:spAutoFit/>
          </a:bodyPr>
          <a:lstStyle/>
          <a:p>
            <a:r>
              <a:rPr lang="es-EC" sz="1600" b="1" dirty="0" smtClean="0"/>
              <a:t>DESCRIPCIÓN DE LOS PROCESOS</a:t>
            </a:r>
            <a:endParaRPr lang="es-EC" sz="1600" b="1" dirty="0"/>
          </a:p>
        </p:txBody>
      </p:sp>
      <p:sp>
        <p:nvSpPr>
          <p:cNvPr id="30" name="29 CuadroTexto"/>
          <p:cNvSpPr txBox="1"/>
          <p:nvPr/>
        </p:nvSpPr>
        <p:spPr>
          <a:xfrm>
            <a:off x="6111913" y="2348880"/>
            <a:ext cx="3356631" cy="338554"/>
          </a:xfrm>
          <a:prstGeom prst="rect">
            <a:avLst/>
          </a:prstGeom>
          <a:noFill/>
        </p:spPr>
        <p:txBody>
          <a:bodyPr wrap="square" rtlCol="0">
            <a:spAutoFit/>
          </a:bodyPr>
          <a:lstStyle/>
          <a:p>
            <a:r>
              <a:rPr lang="es-EC" sz="1600" b="1" dirty="0" smtClean="0"/>
              <a:t>DIAGRAMA DE ACTIVIDADES</a:t>
            </a:r>
            <a:endParaRPr lang="es-EC" sz="1600" b="1" dirty="0"/>
          </a:p>
        </p:txBody>
      </p:sp>
      <p:sp>
        <p:nvSpPr>
          <p:cNvPr id="31" name="30 CuadroTexto"/>
          <p:cNvSpPr txBox="1"/>
          <p:nvPr/>
        </p:nvSpPr>
        <p:spPr>
          <a:xfrm>
            <a:off x="6399945" y="3645024"/>
            <a:ext cx="3356631" cy="338554"/>
          </a:xfrm>
          <a:prstGeom prst="rect">
            <a:avLst/>
          </a:prstGeom>
          <a:noFill/>
        </p:spPr>
        <p:txBody>
          <a:bodyPr wrap="square" rtlCol="0">
            <a:spAutoFit/>
          </a:bodyPr>
          <a:lstStyle/>
          <a:p>
            <a:r>
              <a:rPr lang="es-EC" sz="1600" b="1" dirty="0" smtClean="0"/>
              <a:t>INDICADORES DE GESTIÓN</a:t>
            </a:r>
            <a:endParaRPr lang="es-EC" sz="1600" b="1" dirty="0"/>
          </a:p>
        </p:txBody>
      </p:sp>
    </p:spTree>
    <p:extLst>
      <p:ext uri="{BB962C8B-B14F-4D97-AF65-F5344CB8AC3E}">
        <p14:creationId xmlns:p14="http://schemas.microsoft.com/office/powerpoint/2010/main" val="2134509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346050"/>
          </a:xfrm>
        </p:spPr>
        <p:txBody>
          <a:bodyPr>
            <a:normAutofit fontScale="90000"/>
          </a:bodyPr>
          <a:lstStyle/>
          <a:p>
            <a:pPr algn="ctr"/>
            <a:r>
              <a:rPr lang="es-EC" sz="2000" b="1" cap="all" dirty="0" smtClean="0">
                <a:ln w="9000" cmpd="sng">
                  <a:solidFill>
                    <a:srgbClr val="95A39D">
                      <a:shade val="50000"/>
                      <a:satMod val="120000"/>
                    </a:srgbClr>
                  </a:solidFill>
                  <a:prstDash val="solid"/>
                </a:ln>
                <a:solidFill>
                  <a:srgbClr val="675E47"/>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conclusiones</a:t>
            </a:r>
            <a:endParaRPr lang="es-EC" b="1" dirty="0"/>
          </a:p>
        </p:txBody>
      </p:sp>
      <p:sp>
        <p:nvSpPr>
          <p:cNvPr id="8" name="7 Arco de bloque"/>
          <p:cNvSpPr/>
          <p:nvPr/>
        </p:nvSpPr>
        <p:spPr>
          <a:xfrm>
            <a:off x="-6657184" y="-353075"/>
            <a:ext cx="8140215" cy="8140215"/>
          </a:xfrm>
          <a:prstGeom prst="blockArc">
            <a:avLst>
              <a:gd name="adj1" fmla="val 18900000"/>
              <a:gd name="adj2" fmla="val 2700000"/>
              <a:gd name="adj3" fmla="val 265"/>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9" name="8 Forma libre"/>
          <p:cNvSpPr/>
          <p:nvPr/>
        </p:nvSpPr>
        <p:spPr>
          <a:xfrm>
            <a:off x="1019067" y="1297563"/>
            <a:ext cx="7573916" cy="1209734"/>
          </a:xfrm>
          <a:custGeom>
            <a:avLst/>
            <a:gdLst>
              <a:gd name="connsiteX0" fmla="*/ 0 w 7573916"/>
              <a:gd name="connsiteY0" fmla="*/ 0 h 1209734"/>
              <a:gd name="connsiteX1" fmla="*/ 7573916 w 7573916"/>
              <a:gd name="connsiteY1" fmla="*/ 0 h 1209734"/>
              <a:gd name="connsiteX2" fmla="*/ 7573916 w 7573916"/>
              <a:gd name="connsiteY2" fmla="*/ 1209734 h 1209734"/>
              <a:gd name="connsiteX3" fmla="*/ 0 w 7573916"/>
              <a:gd name="connsiteY3" fmla="*/ 1209734 h 1209734"/>
              <a:gd name="connsiteX4" fmla="*/ 0 w 7573916"/>
              <a:gd name="connsiteY4" fmla="*/ 0 h 120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3916" h="1209734">
                <a:moveTo>
                  <a:pt x="0" y="0"/>
                </a:moveTo>
                <a:lnTo>
                  <a:pt x="7573916" y="0"/>
                </a:lnTo>
                <a:lnTo>
                  <a:pt x="7573916" y="1209734"/>
                </a:lnTo>
                <a:lnTo>
                  <a:pt x="0" y="1209734"/>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0227"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Luego de realizar un diagnóstico inicial a la Coordinación Administrativa, se determinó que la inexistencia de procesos sistematizados impide una adecuada gestión de los riesgos operativos, la ejecución eficiente de las actividades y la entrega oportuna de productos y servicios perjudicando directamente a la asignación eficiente de los recursos públicos y al cumplimiento de los objetivos institucionales. </a:t>
            </a:r>
            <a:endParaRPr lang="es-EC" sz="1400" kern="1200" dirty="0">
              <a:latin typeface="Times New Roman" panose="02020603050405020304" pitchFamily="18" charset="0"/>
              <a:cs typeface="Times New Roman" panose="02020603050405020304" pitchFamily="18" charset="0"/>
            </a:endParaRPr>
          </a:p>
        </p:txBody>
      </p:sp>
      <p:sp>
        <p:nvSpPr>
          <p:cNvPr id="10" name="9 Elipse"/>
          <p:cNvSpPr/>
          <p:nvPr/>
        </p:nvSpPr>
        <p:spPr>
          <a:xfrm>
            <a:off x="262983" y="1146346"/>
            <a:ext cx="1512168" cy="1512168"/>
          </a:xfrm>
          <a:prstGeom prst="ellipse">
            <a:avLst/>
          </a:prstGeom>
          <a:solidFill>
            <a:schemeClr val="accent2">
              <a:lumMod val="75000"/>
            </a:schemeClr>
          </a:solid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10 Forma libre"/>
          <p:cNvSpPr/>
          <p:nvPr/>
        </p:nvSpPr>
        <p:spPr>
          <a:xfrm>
            <a:off x="1458806" y="3112164"/>
            <a:ext cx="7134178" cy="1209734"/>
          </a:xfrm>
          <a:custGeom>
            <a:avLst/>
            <a:gdLst>
              <a:gd name="connsiteX0" fmla="*/ 0 w 7134178"/>
              <a:gd name="connsiteY0" fmla="*/ 0 h 1209734"/>
              <a:gd name="connsiteX1" fmla="*/ 7134178 w 7134178"/>
              <a:gd name="connsiteY1" fmla="*/ 0 h 1209734"/>
              <a:gd name="connsiteX2" fmla="*/ 7134178 w 7134178"/>
              <a:gd name="connsiteY2" fmla="*/ 1209734 h 1209734"/>
              <a:gd name="connsiteX3" fmla="*/ 0 w 7134178"/>
              <a:gd name="connsiteY3" fmla="*/ 1209734 h 1209734"/>
              <a:gd name="connsiteX4" fmla="*/ 0 w 7134178"/>
              <a:gd name="connsiteY4" fmla="*/ 0 h 120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4178" h="1209734">
                <a:moveTo>
                  <a:pt x="0" y="0"/>
                </a:moveTo>
                <a:lnTo>
                  <a:pt x="7134178" y="0"/>
                </a:lnTo>
                <a:lnTo>
                  <a:pt x="7134178" y="1209734"/>
                </a:lnTo>
                <a:lnTo>
                  <a:pt x="0" y="1209734"/>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0227"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Al sistematizar los procesos de las unidades de Compras Públicas y Activos Fijos se obtuvo una visión clara de cómo se desarrollan las actividades que generan mayor conflicto dentro de la Coordinación Administrativa y afectan a la consecución de sus objetivos.</a:t>
            </a:r>
            <a:endParaRPr lang="es-EC" sz="1400" kern="1200" dirty="0">
              <a:latin typeface="Times New Roman" panose="02020603050405020304" pitchFamily="18" charset="0"/>
              <a:cs typeface="Times New Roman" panose="02020603050405020304" pitchFamily="18" charset="0"/>
            </a:endParaRPr>
          </a:p>
        </p:txBody>
      </p:sp>
      <p:sp>
        <p:nvSpPr>
          <p:cNvPr id="12" name="11 Elipse"/>
          <p:cNvSpPr/>
          <p:nvPr/>
        </p:nvSpPr>
        <p:spPr>
          <a:xfrm>
            <a:off x="702722" y="2960948"/>
            <a:ext cx="1512168" cy="1512168"/>
          </a:xfrm>
          <a:prstGeom prst="ellipse">
            <a:avLst/>
          </a:prstGeom>
          <a:solidFill>
            <a:schemeClr val="accent2">
              <a:lumMod val="75000"/>
            </a:schemeClr>
          </a:solid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12 Forma libre"/>
          <p:cNvSpPr/>
          <p:nvPr/>
        </p:nvSpPr>
        <p:spPr>
          <a:xfrm>
            <a:off x="1019067" y="4926766"/>
            <a:ext cx="7573916" cy="1209734"/>
          </a:xfrm>
          <a:custGeom>
            <a:avLst/>
            <a:gdLst>
              <a:gd name="connsiteX0" fmla="*/ 0 w 7573916"/>
              <a:gd name="connsiteY0" fmla="*/ 0 h 1209734"/>
              <a:gd name="connsiteX1" fmla="*/ 7573916 w 7573916"/>
              <a:gd name="connsiteY1" fmla="*/ 0 h 1209734"/>
              <a:gd name="connsiteX2" fmla="*/ 7573916 w 7573916"/>
              <a:gd name="connsiteY2" fmla="*/ 1209734 h 1209734"/>
              <a:gd name="connsiteX3" fmla="*/ 0 w 7573916"/>
              <a:gd name="connsiteY3" fmla="*/ 1209734 h 1209734"/>
              <a:gd name="connsiteX4" fmla="*/ 0 w 7573916"/>
              <a:gd name="connsiteY4" fmla="*/ 0 h 120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3916" h="1209734">
                <a:moveTo>
                  <a:pt x="0" y="0"/>
                </a:moveTo>
                <a:lnTo>
                  <a:pt x="7573916" y="0"/>
                </a:lnTo>
                <a:lnTo>
                  <a:pt x="7573916" y="1209734"/>
                </a:lnTo>
                <a:lnTo>
                  <a:pt x="0" y="1209734"/>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0227"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Utilizar una metodología de identificación de eventos operativos enfocada hacia los procesos, permite conocer de manera general y especifica en qué actividades se encuentran los riesgos de mayor incidencia, y </a:t>
            </a:r>
            <a:r>
              <a:rPr lang="es-ES" sz="1400" kern="1200" dirty="0" smtClean="0">
                <a:latin typeface="Times New Roman" panose="02020603050405020304" pitchFamily="18" charset="0"/>
                <a:cs typeface="Times New Roman" panose="02020603050405020304" pitchFamily="18" charset="0"/>
              </a:rPr>
              <a:t>ayuda a prevenir o asimilar el riesgo que podría darse por fallas o insuficiencias en los cuatro pilares que comprende el riesgo operativo.</a:t>
            </a:r>
            <a:endParaRPr lang="es-EC" sz="1400" kern="1200" dirty="0">
              <a:latin typeface="Times New Roman" panose="02020603050405020304" pitchFamily="18" charset="0"/>
              <a:cs typeface="Times New Roman" panose="02020603050405020304" pitchFamily="18" charset="0"/>
            </a:endParaRPr>
          </a:p>
        </p:txBody>
      </p:sp>
      <p:sp>
        <p:nvSpPr>
          <p:cNvPr id="14" name="13 Elipse"/>
          <p:cNvSpPr/>
          <p:nvPr/>
        </p:nvSpPr>
        <p:spPr>
          <a:xfrm>
            <a:off x="262983" y="4775549"/>
            <a:ext cx="1512168" cy="1512168"/>
          </a:xfrm>
          <a:prstGeom prst="ellipse">
            <a:avLst/>
          </a:prstGeom>
          <a:solidFill>
            <a:schemeClr val="accent2">
              <a:lumMod val="75000"/>
            </a:schemeClr>
          </a:solid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9324528" y="1544091"/>
            <a:ext cx="2520280" cy="64807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Objetivo 1</a:t>
            </a:r>
            <a:endParaRPr lang="es-EC" dirty="0"/>
          </a:p>
        </p:txBody>
      </p:sp>
      <p:sp>
        <p:nvSpPr>
          <p:cNvPr id="6" name="5 Rectángulo"/>
          <p:cNvSpPr/>
          <p:nvPr/>
        </p:nvSpPr>
        <p:spPr>
          <a:xfrm>
            <a:off x="9373124" y="3140968"/>
            <a:ext cx="2520280" cy="64807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Objetivo 2</a:t>
            </a:r>
            <a:endParaRPr lang="es-EC" dirty="0"/>
          </a:p>
        </p:txBody>
      </p:sp>
      <p:sp>
        <p:nvSpPr>
          <p:cNvPr id="7" name="6 Rectángulo"/>
          <p:cNvSpPr/>
          <p:nvPr/>
        </p:nvSpPr>
        <p:spPr>
          <a:xfrm>
            <a:off x="9373124" y="5157192"/>
            <a:ext cx="2520280" cy="64807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Objetivo 3</a:t>
            </a:r>
            <a:endParaRPr lang="es-EC" dirty="0"/>
          </a:p>
        </p:txBody>
      </p:sp>
    </p:spTree>
    <p:extLst>
      <p:ext uri="{BB962C8B-B14F-4D97-AF65-F5344CB8AC3E}">
        <p14:creationId xmlns:p14="http://schemas.microsoft.com/office/powerpoint/2010/main" val="2623898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346050"/>
          </a:xfrm>
        </p:spPr>
        <p:txBody>
          <a:bodyPr>
            <a:normAutofit fontScale="90000"/>
          </a:bodyPr>
          <a:lstStyle/>
          <a:p>
            <a:pPr algn="ctr"/>
            <a:r>
              <a:rPr lang="es-EC" sz="2000" b="1" cap="all" dirty="0" smtClean="0">
                <a:ln w="9000" cmpd="sng">
                  <a:solidFill>
                    <a:srgbClr val="95A39D">
                      <a:shade val="50000"/>
                      <a:satMod val="120000"/>
                    </a:srgbClr>
                  </a:solidFill>
                  <a:prstDash val="solid"/>
                </a:ln>
                <a:solidFill>
                  <a:srgbClr val="675E47"/>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conclusiones</a:t>
            </a:r>
            <a:endParaRPr lang="es-EC" b="1" dirty="0"/>
          </a:p>
        </p:txBody>
      </p:sp>
      <p:sp>
        <p:nvSpPr>
          <p:cNvPr id="8" name="7 Arco de bloque"/>
          <p:cNvSpPr/>
          <p:nvPr/>
        </p:nvSpPr>
        <p:spPr>
          <a:xfrm>
            <a:off x="-6575859" y="-340690"/>
            <a:ext cx="8043436" cy="8043436"/>
          </a:xfrm>
          <a:prstGeom prst="blockArc">
            <a:avLst>
              <a:gd name="adj1" fmla="val 18900000"/>
              <a:gd name="adj2" fmla="val 2700000"/>
              <a:gd name="adj3" fmla="val 269"/>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9" name="8 Forma libre"/>
          <p:cNvSpPr/>
          <p:nvPr/>
        </p:nvSpPr>
        <p:spPr>
          <a:xfrm>
            <a:off x="1043584" y="908722"/>
            <a:ext cx="7584905" cy="1670585"/>
          </a:xfrm>
          <a:custGeom>
            <a:avLst/>
            <a:gdLst>
              <a:gd name="connsiteX0" fmla="*/ 0 w 7584905"/>
              <a:gd name="connsiteY0" fmla="*/ 0 h 1670585"/>
              <a:gd name="connsiteX1" fmla="*/ 7584905 w 7584905"/>
              <a:gd name="connsiteY1" fmla="*/ 0 h 1670585"/>
              <a:gd name="connsiteX2" fmla="*/ 7584905 w 7584905"/>
              <a:gd name="connsiteY2" fmla="*/ 1670585 h 1670585"/>
              <a:gd name="connsiteX3" fmla="*/ 0 w 7584905"/>
              <a:gd name="connsiteY3" fmla="*/ 1670585 h 1670585"/>
              <a:gd name="connsiteX4" fmla="*/ 0 w 7584905"/>
              <a:gd name="connsiteY4" fmla="*/ 0 h 167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4905" h="1670585">
                <a:moveTo>
                  <a:pt x="0" y="0"/>
                </a:moveTo>
                <a:lnTo>
                  <a:pt x="7584905" y="0"/>
                </a:lnTo>
                <a:lnTo>
                  <a:pt x="7584905" y="1670585"/>
                </a:lnTo>
                <a:lnTo>
                  <a:pt x="0" y="1670585"/>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8795" tIns="35560" rIns="35560" bIns="35560" numCol="1" spcCol="1270" anchor="ctr" anchorCtr="0">
            <a:noAutofit/>
          </a:bodyPr>
          <a:lstStyle/>
          <a:p>
            <a:pP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La priorización de los eventos de riesgo operativo, permite enfocar las acciones de mitigación sobre aquellos riesgos que tienen un mayor grado de afectación sobre el cumplimiento de los objetivos y la asignación óptima de recursos públicos</a:t>
            </a:r>
            <a:r>
              <a:rPr lang="es-EC" sz="1400" dirty="0" smtClean="0">
                <a:latin typeface="Times New Roman" panose="02020603050405020304" pitchFamily="18" charset="0"/>
                <a:cs typeface="Times New Roman" panose="02020603050405020304" pitchFamily="18" charset="0"/>
              </a:rPr>
              <a:t>, </a:t>
            </a:r>
            <a:r>
              <a:rPr lang="es-EC" sz="1400" dirty="0">
                <a:latin typeface="Times New Roman" panose="02020603050405020304" pitchFamily="18" charset="0"/>
                <a:cs typeface="Times New Roman" panose="02020603050405020304" pitchFamily="18" charset="0"/>
              </a:rPr>
              <a:t>dentro de la Coordinación Administrativa se determinó que los eventos prioritarios son: inexistencia de procesos formalmente establecidos y falta de segregación de funciones.</a:t>
            </a:r>
          </a:p>
          <a:p>
            <a:pPr lvl="0" algn="l" defTabSz="622300">
              <a:lnSpc>
                <a:spcPct val="90000"/>
              </a:lnSpc>
              <a:spcBef>
                <a:spcPct val="0"/>
              </a:spcBef>
              <a:spcAft>
                <a:spcPct val="35000"/>
              </a:spcAft>
            </a:pPr>
            <a:endParaRPr lang="es-EC" sz="1400" kern="1200" dirty="0">
              <a:latin typeface="Times New Roman" panose="02020603050405020304" pitchFamily="18" charset="0"/>
              <a:cs typeface="Times New Roman" panose="02020603050405020304" pitchFamily="18" charset="0"/>
            </a:endParaRPr>
          </a:p>
        </p:txBody>
      </p:sp>
      <p:sp>
        <p:nvSpPr>
          <p:cNvPr id="10" name="9 Elipse"/>
          <p:cNvSpPr/>
          <p:nvPr/>
        </p:nvSpPr>
        <p:spPr>
          <a:xfrm>
            <a:off x="261989" y="1140945"/>
            <a:ext cx="1494166" cy="1494166"/>
          </a:xfrm>
          <a:prstGeom prst="ellipse">
            <a:avLst/>
          </a:prstGeom>
          <a:solidFill>
            <a:schemeClr val="accent2">
              <a:lumMod val="75000"/>
            </a:schemeClr>
          </a:solid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10 Forma libre"/>
          <p:cNvSpPr/>
          <p:nvPr/>
        </p:nvSpPr>
        <p:spPr>
          <a:xfrm>
            <a:off x="1443576" y="3004152"/>
            <a:ext cx="7150401" cy="1353750"/>
          </a:xfrm>
          <a:custGeom>
            <a:avLst/>
            <a:gdLst>
              <a:gd name="connsiteX0" fmla="*/ 0 w 7150401"/>
              <a:gd name="connsiteY0" fmla="*/ 0 h 1353750"/>
              <a:gd name="connsiteX1" fmla="*/ 7150401 w 7150401"/>
              <a:gd name="connsiteY1" fmla="*/ 0 h 1353750"/>
              <a:gd name="connsiteX2" fmla="*/ 7150401 w 7150401"/>
              <a:gd name="connsiteY2" fmla="*/ 1353750 h 1353750"/>
              <a:gd name="connsiteX3" fmla="*/ 0 w 7150401"/>
              <a:gd name="connsiteY3" fmla="*/ 1353750 h 1353750"/>
              <a:gd name="connsiteX4" fmla="*/ 0 w 7150401"/>
              <a:gd name="connsiteY4" fmla="*/ 0 h 135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401" h="1353750">
                <a:moveTo>
                  <a:pt x="0" y="0"/>
                </a:moveTo>
                <a:lnTo>
                  <a:pt x="7150401" y="0"/>
                </a:lnTo>
                <a:lnTo>
                  <a:pt x="7150401" y="1353750"/>
                </a:lnTo>
                <a:lnTo>
                  <a:pt x="0" y="135375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8795"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La evaluación cualitativa de los eventos de riesgo, constituye un método adecuado ante la falta de una base de datos histórica; de acuerdo al estudio realizado, el 57.10% de los eventos de riesgo operativo corresponden a una zona de riesgo alto y el 42.90% se encuentra en una zona de riesgo moderado, en estos niveles se  requiere la implementación de acciones de respuesta inmediata que permitan reducir su impacto y probabilidad de ocurrencia.</a:t>
            </a:r>
            <a:endParaRPr lang="es-EC" sz="1400" kern="1200" dirty="0">
              <a:latin typeface="Times New Roman" panose="02020603050405020304" pitchFamily="18" charset="0"/>
              <a:cs typeface="Times New Roman" panose="02020603050405020304" pitchFamily="18" charset="0"/>
            </a:endParaRPr>
          </a:p>
        </p:txBody>
      </p:sp>
      <p:sp>
        <p:nvSpPr>
          <p:cNvPr id="12" name="11 Elipse"/>
          <p:cNvSpPr/>
          <p:nvPr/>
        </p:nvSpPr>
        <p:spPr>
          <a:xfrm>
            <a:off x="696493" y="2933945"/>
            <a:ext cx="1494166" cy="1494166"/>
          </a:xfrm>
          <a:prstGeom prst="ellipse">
            <a:avLst/>
          </a:prstGeom>
          <a:solidFill>
            <a:schemeClr val="accent2">
              <a:lumMod val="75000"/>
            </a:schemeClr>
          </a:solid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12 Forma libre"/>
          <p:cNvSpPr/>
          <p:nvPr/>
        </p:nvSpPr>
        <p:spPr>
          <a:xfrm>
            <a:off x="1043584" y="5128390"/>
            <a:ext cx="7584905" cy="1353750"/>
          </a:xfrm>
          <a:custGeom>
            <a:avLst/>
            <a:gdLst>
              <a:gd name="connsiteX0" fmla="*/ 0 w 7584905"/>
              <a:gd name="connsiteY0" fmla="*/ 0 h 1353750"/>
              <a:gd name="connsiteX1" fmla="*/ 7584905 w 7584905"/>
              <a:gd name="connsiteY1" fmla="*/ 0 h 1353750"/>
              <a:gd name="connsiteX2" fmla="*/ 7584905 w 7584905"/>
              <a:gd name="connsiteY2" fmla="*/ 1353750 h 1353750"/>
              <a:gd name="connsiteX3" fmla="*/ 0 w 7584905"/>
              <a:gd name="connsiteY3" fmla="*/ 1353750 h 1353750"/>
              <a:gd name="connsiteX4" fmla="*/ 0 w 7584905"/>
              <a:gd name="connsiteY4" fmla="*/ 0 h 135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4905" h="1353750">
                <a:moveTo>
                  <a:pt x="0" y="0"/>
                </a:moveTo>
                <a:lnTo>
                  <a:pt x="7584905" y="0"/>
                </a:lnTo>
                <a:lnTo>
                  <a:pt x="7584905" y="1353750"/>
                </a:lnTo>
                <a:lnTo>
                  <a:pt x="0" y="135375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8795"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El diseño de un manual de control interno, en el que se describa</a:t>
            </a:r>
            <a:r>
              <a:rPr lang="es-ES_tradnl" sz="1400" kern="1200" dirty="0" smtClean="0">
                <a:latin typeface="Times New Roman" panose="02020603050405020304" pitchFamily="18" charset="0"/>
                <a:cs typeface="Times New Roman" panose="02020603050405020304" pitchFamily="18" charset="0"/>
              </a:rPr>
              <a:t> de qué manera deben desarrollarse las actividades y que</a:t>
            </a:r>
            <a:r>
              <a:rPr lang="es-ES" sz="1400" kern="1200" dirty="0" smtClean="0">
                <a:latin typeface="Times New Roman" panose="02020603050405020304" pitchFamily="18" charset="0"/>
                <a:cs typeface="Times New Roman" panose="02020603050405020304" pitchFamily="18" charset="0"/>
              </a:rPr>
              <a:t> además plasme las  respuestas que </a:t>
            </a:r>
            <a:r>
              <a:rPr lang="es-EC" sz="1400" kern="1200" dirty="0" smtClean="0">
                <a:latin typeface="Times New Roman" panose="02020603050405020304" pitchFamily="18" charset="0"/>
                <a:cs typeface="Times New Roman" panose="02020603050405020304" pitchFamily="18" charset="0"/>
              </a:rPr>
              <a:t>permitan limitar y administrar los factores de riesgo inmersos en cada uno los procesos </a:t>
            </a:r>
            <a:r>
              <a:rPr lang="es-ES_tradnl" sz="1400" kern="1200" dirty="0" smtClean="0">
                <a:latin typeface="Times New Roman" panose="02020603050405020304" pitchFamily="18" charset="0"/>
                <a:cs typeface="Times New Roman" panose="02020603050405020304" pitchFamily="18" charset="0"/>
              </a:rPr>
              <a:t>permite </a:t>
            </a:r>
            <a:r>
              <a:rPr lang="es-EC" sz="1400" kern="1200" dirty="0" smtClean="0">
                <a:latin typeface="Times New Roman" panose="02020603050405020304" pitchFamily="18" charset="0"/>
                <a:cs typeface="Times New Roman" panose="02020603050405020304" pitchFamily="18" charset="0"/>
              </a:rPr>
              <a:t> tomar decisiones oportunas encaminadas a minimizar y controlar el impacto o posible afectación en la consecución de sus objetivos institucionales.</a:t>
            </a:r>
            <a:endParaRPr lang="es-EC" sz="1400" kern="1200" dirty="0">
              <a:latin typeface="Times New Roman" panose="02020603050405020304" pitchFamily="18" charset="0"/>
              <a:cs typeface="Times New Roman" panose="02020603050405020304" pitchFamily="18" charset="0"/>
            </a:endParaRPr>
          </a:p>
        </p:txBody>
      </p:sp>
      <p:sp>
        <p:nvSpPr>
          <p:cNvPr id="14" name="13 Elipse"/>
          <p:cNvSpPr/>
          <p:nvPr/>
        </p:nvSpPr>
        <p:spPr>
          <a:xfrm>
            <a:off x="261989" y="4726944"/>
            <a:ext cx="1494166" cy="1494166"/>
          </a:xfrm>
          <a:prstGeom prst="ellipse">
            <a:avLst/>
          </a:prstGeom>
          <a:solidFill>
            <a:schemeClr val="accent2">
              <a:lumMod val="75000"/>
            </a:schemeClr>
          </a:solidFill>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9324528" y="1628800"/>
            <a:ext cx="2520280" cy="64807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Objetivo 3</a:t>
            </a:r>
            <a:endParaRPr lang="es-EC" dirty="0"/>
          </a:p>
        </p:txBody>
      </p:sp>
      <p:sp>
        <p:nvSpPr>
          <p:cNvPr id="6" name="5 Rectángulo"/>
          <p:cNvSpPr/>
          <p:nvPr/>
        </p:nvSpPr>
        <p:spPr>
          <a:xfrm>
            <a:off x="9468544" y="3356992"/>
            <a:ext cx="2520280" cy="64807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Objetivo 4</a:t>
            </a:r>
            <a:endParaRPr lang="es-EC" dirty="0"/>
          </a:p>
        </p:txBody>
      </p:sp>
      <p:sp>
        <p:nvSpPr>
          <p:cNvPr id="7" name="6 Rectángulo"/>
          <p:cNvSpPr/>
          <p:nvPr/>
        </p:nvSpPr>
        <p:spPr>
          <a:xfrm>
            <a:off x="9562764" y="5157192"/>
            <a:ext cx="2520280" cy="64807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Objetivo 5</a:t>
            </a:r>
            <a:endParaRPr lang="es-EC" dirty="0"/>
          </a:p>
        </p:txBody>
      </p:sp>
    </p:spTree>
    <p:extLst>
      <p:ext uri="{BB962C8B-B14F-4D97-AF65-F5344CB8AC3E}">
        <p14:creationId xmlns:p14="http://schemas.microsoft.com/office/powerpoint/2010/main" val="1585325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562074"/>
          </a:xfrm>
        </p:spPr>
        <p:txBody>
          <a:bodyPr/>
          <a:lstStyle/>
          <a:p>
            <a:pPr algn="ctr"/>
            <a:r>
              <a:rPr lang="es-EC" sz="2000" b="1" cap="all" dirty="0" smtClean="0">
                <a:ln w="9000" cmpd="sng">
                  <a:solidFill>
                    <a:srgbClr val="95A39D">
                      <a:shade val="50000"/>
                      <a:satMod val="120000"/>
                    </a:srgbClr>
                  </a:solidFill>
                  <a:prstDash val="solid"/>
                </a:ln>
                <a:solidFill>
                  <a:srgbClr val="675E47"/>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Recomendaciones</a:t>
            </a:r>
            <a:endParaRPr lang="es-EC" b="1" dirty="0"/>
          </a:p>
        </p:txBody>
      </p:sp>
      <p:sp>
        <p:nvSpPr>
          <p:cNvPr id="5" name="4 Rectángulo"/>
          <p:cNvSpPr/>
          <p:nvPr/>
        </p:nvSpPr>
        <p:spPr>
          <a:xfrm>
            <a:off x="467544" y="1876735"/>
            <a:ext cx="8676456" cy="957600"/>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5 Forma libre"/>
          <p:cNvSpPr/>
          <p:nvPr/>
        </p:nvSpPr>
        <p:spPr>
          <a:xfrm>
            <a:off x="901366" y="1315855"/>
            <a:ext cx="7378414" cy="1121760"/>
          </a:xfrm>
          <a:custGeom>
            <a:avLst/>
            <a:gdLst>
              <a:gd name="connsiteX0" fmla="*/ 0 w 7378414"/>
              <a:gd name="connsiteY0" fmla="*/ 186964 h 1121760"/>
              <a:gd name="connsiteX1" fmla="*/ 186964 w 7378414"/>
              <a:gd name="connsiteY1" fmla="*/ 0 h 1121760"/>
              <a:gd name="connsiteX2" fmla="*/ 7191450 w 7378414"/>
              <a:gd name="connsiteY2" fmla="*/ 0 h 1121760"/>
              <a:gd name="connsiteX3" fmla="*/ 7378414 w 7378414"/>
              <a:gd name="connsiteY3" fmla="*/ 186964 h 1121760"/>
              <a:gd name="connsiteX4" fmla="*/ 7378414 w 7378414"/>
              <a:gd name="connsiteY4" fmla="*/ 934796 h 1121760"/>
              <a:gd name="connsiteX5" fmla="*/ 7191450 w 7378414"/>
              <a:gd name="connsiteY5" fmla="*/ 1121760 h 1121760"/>
              <a:gd name="connsiteX6" fmla="*/ 186964 w 7378414"/>
              <a:gd name="connsiteY6" fmla="*/ 1121760 h 1121760"/>
              <a:gd name="connsiteX7" fmla="*/ 0 w 7378414"/>
              <a:gd name="connsiteY7" fmla="*/ 934796 h 1121760"/>
              <a:gd name="connsiteX8" fmla="*/ 0 w 7378414"/>
              <a:gd name="connsiteY8" fmla="*/ 186964 h 112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8414" h="1121760">
                <a:moveTo>
                  <a:pt x="0" y="186964"/>
                </a:moveTo>
                <a:cubicBezTo>
                  <a:pt x="0" y="83707"/>
                  <a:pt x="83707" y="0"/>
                  <a:pt x="186964" y="0"/>
                </a:cubicBezTo>
                <a:lnTo>
                  <a:pt x="7191450" y="0"/>
                </a:lnTo>
                <a:cubicBezTo>
                  <a:pt x="7294707" y="0"/>
                  <a:pt x="7378414" y="83707"/>
                  <a:pt x="7378414" y="186964"/>
                </a:cubicBezTo>
                <a:lnTo>
                  <a:pt x="7378414" y="934796"/>
                </a:lnTo>
                <a:cubicBezTo>
                  <a:pt x="7378414" y="1038053"/>
                  <a:pt x="7294707" y="1121760"/>
                  <a:pt x="7191450" y="1121760"/>
                </a:cubicBezTo>
                <a:lnTo>
                  <a:pt x="186964" y="1121760"/>
                </a:lnTo>
                <a:cubicBezTo>
                  <a:pt x="83707" y="1121760"/>
                  <a:pt x="0" y="1038053"/>
                  <a:pt x="0" y="934796"/>
                </a:cubicBezTo>
                <a:lnTo>
                  <a:pt x="0" y="18696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84325" tIns="54760" rIns="284325" bIns="54760" numCol="1" spcCol="1270" anchor="ctr" anchorCtr="0">
            <a:noAutofit/>
          </a:bodyPr>
          <a:lstStyle/>
          <a:p>
            <a:pPr lvl="0" algn="l" defTabSz="622300" rtl="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Mantener actualizado los procesos sistematizados dentro del manual de control interno a través del monitoreo constante de los requerimientos de los entes de control, a fin de contar con una gestión eficiente del riesgo operativo que se acople a las necesidades de la Coordinación Administrativa, utilizando una metodología orientada a la eficiencia y control de los procesos.</a:t>
            </a:r>
            <a:endParaRPr lang="es-EC" sz="1400" kern="1200" dirty="0">
              <a:latin typeface="Times New Roman" panose="02020603050405020304" pitchFamily="18" charset="0"/>
              <a:cs typeface="Times New Roman" panose="02020603050405020304" pitchFamily="18" charset="0"/>
            </a:endParaRPr>
          </a:p>
        </p:txBody>
      </p:sp>
      <p:sp>
        <p:nvSpPr>
          <p:cNvPr id="7" name="6 Rectángulo"/>
          <p:cNvSpPr/>
          <p:nvPr/>
        </p:nvSpPr>
        <p:spPr>
          <a:xfrm>
            <a:off x="467544" y="3600416"/>
            <a:ext cx="8676456" cy="957600"/>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Forma libre"/>
          <p:cNvSpPr/>
          <p:nvPr/>
        </p:nvSpPr>
        <p:spPr>
          <a:xfrm>
            <a:off x="901366" y="3039535"/>
            <a:ext cx="7378414" cy="1121760"/>
          </a:xfrm>
          <a:custGeom>
            <a:avLst/>
            <a:gdLst>
              <a:gd name="connsiteX0" fmla="*/ 0 w 7378414"/>
              <a:gd name="connsiteY0" fmla="*/ 186964 h 1121760"/>
              <a:gd name="connsiteX1" fmla="*/ 186964 w 7378414"/>
              <a:gd name="connsiteY1" fmla="*/ 0 h 1121760"/>
              <a:gd name="connsiteX2" fmla="*/ 7191450 w 7378414"/>
              <a:gd name="connsiteY2" fmla="*/ 0 h 1121760"/>
              <a:gd name="connsiteX3" fmla="*/ 7378414 w 7378414"/>
              <a:gd name="connsiteY3" fmla="*/ 186964 h 1121760"/>
              <a:gd name="connsiteX4" fmla="*/ 7378414 w 7378414"/>
              <a:gd name="connsiteY4" fmla="*/ 934796 h 1121760"/>
              <a:gd name="connsiteX5" fmla="*/ 7191450 w 7378414"/>
              <a:gd name="connsiteY5" fmla="*/ 1121760 h 1121760"/>
              <a:gd name="connsiteX6" fmla="*/ 186964 w 7378414"/>
              <a:gd name="connsiteY6" fmla="*/ 1121760 h 1121760"/>
              <a:gd name="connsiteX7" fmla="*/ 0 w 7378414"/>
              <a:gd name="connsiteY7" fmla="*/ 934796 h 1121760"/>
              <a:gd name="connsiteX8" fmla="*/ 0 w 7378414"/>
              <a:gd name="connsiteY8" fmla="*/ 186964 h 112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8414" h="1121760">
                <a:moveTo>
                  <a:pt x="0" y="186964"/>
                </a:moveTo>
                <a:cubicBezTo>
                  <a:pt x="0" y="83707"/>
                  <a:pt x="83707" y="0"/>
                  <a:pt x="186964" y="0"/>
                </a:cubicBezTo>
                <a:lnTo>
                  <a:pt x="7191450" y="0"/>
                </a:lnTo>
                <a:cubicBezTo>
                  <a:pt x="7294707" y="0"/>
                  <a:pt x="7378414" y="83707"/>
                  <a:pt x="7378414" y="186964"/>
                </a:cubicBezTo>
                <a:lnTo>
                  <a:pt x="7378414" y="934796"/>
                </a:lnTo>
                <a:cubicBezTo>
                  <a:pt x="7378414" y="1038053"/>
                  <a:pt x="7294707" y="1121760"/>
                  <a:pt x="7191450" y="1121760"/>
                </a:cubicBezTo>
                <a:lnTo>
                  <a:pt x="186964" y="1121760"/>
                </a:lnTo>
                <a:cubicBezTo>
                  <a:pt x="83707" y="1121760"/>
                  <a:pt x="0" y="1038053"/>
                  <a:pt x="0" y="934796"/>
                </a:cubicBezTo>
                <a:lnTo>
                  <a:pt x="0" y="18696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84325" tIns="54760" rIns="284325" bIns="54760" numCol="1" spcCol="1270" anchor="ctr" anchorCtr="0">
            <a:noAutofit/>
          </a:bodyPr>
          <a:lstStyle/>
          <a:p>
            <a:pPr lvl="0" algn="l"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Las instituciones deben gestionar el riesgo operativo, como un elemento primordial de una administración preventiva, implementando mecanismos, estrategias, tecnología, procesos y contar con recurso humano calificado y con la experiencia necesaria a fin de mitigar este riesgo  e incrementar la eficiencia de las operaciones.</a:t>
            </a:r>
            <a:endParaRPr lang="es-EC" sz="1400" kern="1200" dirty="0">
              <a:latin typeface="Times New Roman" panose="02020603050405020304" pitchFamily="18" charset="0"/>
              <a:cs typeface="Times New Roman" panose="02020603050405020304" pitchFamily="18" charset="0"/>
            </a:endParaRPr>
          </a:p>
        </p:txBody>
      </p:sp>
      <p:sp>
        <p:nvSpPr>
          <p:cNvPr id="9" name="8 Rectángulo"/>
          <p:cNvSpPr/>
          <p:nvPr/>
        </p:nvSpPr>
        <p:spPr>
          <a:xfrm>
            <a:off x="467544" y="5324096"/>
            <a:ext cx="8676456" cy="957600"/>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9 Forma libre"/>
          <p:cNvSpPr/>
          <p:nvPr/>
        </p:nvSpPr>
        <p:spPr>
          <a:xfrm>
            <a:off x="901366" y="4763216"/>
            <a:ext cx="7378414" cy="1121760"/>
          </a:xfrm>
          <a:custGeom>
            <a:avLst/>
            <a:gdLst>
              <a:gd name="connsiteX0" fmla="*/ 0 w 7378414"/>
              <a:gd name="connsiteY0" fmla="*/ 186964 h 1121760"/>
              <a:gd name="connsiteX1" fmla="*/ 186964 w 7378414"/>
              <a:gd name="connsiteY1" fmla="*/ 0 h 1121760"/>
              <a:gd name="connsiteX2" fmla="*/ 7191450 w 7378414"/>
              <a:gd name="connsiteY2" fmla="*/ 0 h 1121760"/>
              <a:gd name="connsiteX3" fmla="*/ 7378414 w 7378414"/>
              <a:gd name="connsiteY3" fmla="*/ 186964 h 1121760"/>
              <a:gd name="connsiteX4" fmla="*/ 7378414 w 7378414"/>
              <a:gd name="connsiteY4" fmla="*/ 934796 h 1121760"/>
              <a:gd name="connsiteX5" fmla="*/ 7191450 w 7378414"/>
              <a:gd name="connsiteY5" fmla="*/ 1121760 h 1121760"/>
              <a:gd name="connsiteX6" fmla="*/ 186964 w 7378414"/>
              <a:gd name="connsiteY6" fmla="*/ 1121760 h 1121760"/>
              <a:gd name="connsiteX7" fmla="*/ 0 w 7378414"/>
              <a:gd name="connsiteY7" fmla="*/ 934796 h 1121760"/>
              <a:gd name="connsiteX8" fmla="*/ 0 w 7378414"/>
              <a:gd name="connsiteY8" fmla="*/ 186964 h 112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8414" h="1121760">
                <a:moveTo>
                  <a:pt x="0" y="186964"/>
                </a:moveTo>
                <a:cubicBezTo>
                  <a:pt x="0" y="83707"/>
                  <a:pt x="83707" y="0"/>
                  <a:pt x="186964" y="0"/>
                </a:cubicBezTo>
                <a:lnTo>
                  <a:pt x="7191450" y="0"/>
                </a:lnTo>
                <a:cubicBezTo>
                  <a:pt x="7294707" y="0"/>
                  <a:pt x="7378414" y="83707"/>
                  <a:pt x="7378414" y="186964"/>
                </a:cubicBezTo>
                <a:lnTo>
                  <a:pt x="7378414" y="934796"/>
                </a:lnTo>
                <a:cubicBezTo>
                  <a:pt x="7378414" y="1038053"/>
                  <a:pt x="7294707" y="1121760"/>
                  <a:pt x="7191450" y="1121760"/>
                </a:cubicBezTo>
                <a:lnTo>
                  <a:pt x="186964" y="1121760"/>
                </a:lnTo>
                <a:cubicBezTo>
                  <a:pt x="83707" y="1121760"/>
                  <a:pt x="0" y="1038053"/>
                  <a:pt x="0" y="934796"/>
                </a:cubicBezTo>
                <a:lnTo>
                  <a:pt x="0" y="18696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84325" tIns="54760" rIns="284325" bIns="54760" numCol="1" spcCol="1270" anchor="ctr" anchorCtr="0">
            <a:noAutofit/>
          </a:bodyPr>
          <a:lstStyle/>
          <a:p>
            <a:pPr lvl="0" algn="l"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Se deberá estructurar un inventario de eventos agrupados por categoría </a:t>
            </a:r>
            <a:r>
              <a:rPr lang="es-EC" sz="1400" kern="1200" dirty="0" smtClean="0">
                <a:latin typeface="Times New Roman" panose="02020603050405020304" pitchFamily="18" charset="0"/>
                <a:cs typeface="Times New Roman" panose="02020603050405020304" pitchFamily="18" charset="0"/>
              </a:rPr>
              <a:t> que</a:t>
            </a:r>
            <a:r>
              <a:rPr lang="es-ES" sz="1400" kern="1200" dirty="0" smtClean="0">
                <a:latin typeface="Times New Roman" panose="02020603050405020304" pitchFamily="18" charset="0"/>
                <a:cs typeface="Times New Roman" panose="02020603050405020304" pitchFamily="18" charset="0"/>
              </a:rPr>
              <a:t> permita  consolidar una base de hechos históricos, para la gestión oportuna de los riesgos  y evaluaciones futuras.</a:t>
            </a:r>
            <a:endParaRPr lang="es-EC" sz="1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043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562074"/>
          </a:xfrm>
        </p:spPr>
        <p:txBody>
          <a:bodyPr/>
          <a:lstStyle/>
          <a:p>
            <a:pPr algn="ctr"/>
            <a:r>
              <a:rPr lang="es-EC" sz="2400" cap="all" dirty="0" smtClean="0">
                <a:ln w="9000" cmpd="sng">
                  <a:solidFill>
                    <a:srgbClr val="95A39D">
                      <a:shade val="50000"/>
                      <a:satMod val="120000"/>
                    </a:srgbClr>
                  </a:solidFill>
                  <a:prstDash val="solid"/>
                </a:ln>
                <a:solidFill>
                  <a:srgbClr val="675E47"/>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s-EC" sz="2400" b="1" cap="all" dirty="0">
                <a:ln w="9000" cmpd="sng">
                  <a:solidFill>
                    <a:srgbClr val="95A39D">
                      <a:shade val="50000"/>
                      <a:satMod val="120000"/>
                    </a:srgbClr>
                  </a:solidFill>
                  <a:prstDash val="solid"/>
                </a:ln>
                <a:solidFill>
                  <a:srgbClr val="675E47"/>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Recomendaciones</a:t>
            </a:r>
            <a:endParaRPr lang="es-EC" b="1" dirty="0"/>
          </a:p>
        </p:txBody>
      </p:sp>
      <p:sp>
        <p:nvSpPr>
          <p:cNvPr id="7" name="6 Rectángulo"/>
          <p:cNvSpPr/>
          <p:nvPr/>
        </p:nvSpPr>
        <p:spPr>
          <a:xfrm>
            <a:off x="467544" y="1931168"/>
            <a:ext cx="8291264" cy="1008000"/>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Forma libre"/>
          <p:cNvSpPr/>
          <p:nvPr/>
        </p:nvSpPr>
        <p:spPr>
          <a:xfrm>
            <a:off x="1015778" y="1340768"/>
            <a:ext cx="7050849" cy="1180800"/>
          </a:xfrm>
          <a:custGeom>
            <a:avLst/>
            <a:gdLst>
              <a:gd name="connsiteX0" fmla="*/ 0 w 7050849"/>
              <a:gd name="connsiteY0" fmla="*/ 196804 h 1180800"/>
              <a:gd name="connsiteX1" fmla="*/ 196804 w 7050849"/>
              <a:gd name="connsiteY1" fmla="*/ 0 h 1180800"/>
              <a:gd name="connsiteX2" fmla="*/ 6854045 w 7050849"/>
              <a:gd name="connsiteY2" fmla="*/ 0 h 1180800"/>
              <a:gd name="connsiteX3" fmla="*/ 7050849 w 7050849"/>
              <a:gd name="connsiteY3" fmla="*/ 196804 h 1180800"/>
              <a:gd name="connsiteX4" fmla="*/ 7050849 w 7050849"/>
              <a:gd name="connsiteY4" fmla="*/ 983996 h 1180800"/>
              <a:gd name="connsiteX5" fmla="*/ 6854045 w 7050849"/>
              <a:gd name="connsiteY5" fmla="*/ 1180800 h 1180800"/>
              <a:gd name="connsiteX6" fmla="*/ 196804 w 7050849"/>
              <a:gd name="connsiteY6" fmla="*/ 1180800 h 1180800"/>
              <a:gd name="connsiteX7" fmla="*/ 0 w 7050849"/>
              <a:gd name="connsiteY7" fmla="*/ 983996 h 1180800"/>
              <a:gd name="connsiteX8" fmla="*/ 0 w 7050849"/>
              <a:gd name="connsiteY8" fmla="*/ 196804 h 11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0849" h="1180800">
                <a:moveTo>
                  <a:pt x="0" y="196804"/>
                </a:moveTo>
                <a:cubicBezTo>
                  <a:pt x="0" y="88112"/>
                  <a:pt x="88112" y="0"/>
                  <a:pt x="196804" y="0"/>
                </a:cubicBezTo>
                <a:lnTo>
                  <a:pt x="6854045" y="0"/>
                </a:lnTo>
                <a:cubicBezTo>
                  <a:pt x="6962737" y="0"/>
                  <a:pt x="7050849" y="88112"/>
                  <a:pt x="7050849" y="196804"/>
                </a:cubicBezTo>
                <a:lnTo>
                  <a:pt x="7050849" y="983996"/>
                </a:lnTo>
                <a:cubicBezTo>
                  <a:pt x="7050849" y="1092688"/>
                  <a:pt x="6962737" y="1180800"/>
                  <a:pt x="6854045" y="1180800"/>
                </a:cubicBezTo>
                <a:lnTo>
                  <a:pt x="196804" y="1180800"/>
                </a:lnTo>
                <a:cubicBezTo>
                  <a:pt x="88112" y="1180800"/>
                  <a:pt x="0" y="1092688"/>
                  <a:pt x="0" y="983996"/>
                </a:cubicBezTo>
                <a:lnTo>
                  <a:pt x="0" y="19680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77015" tIns="57642" rIns="277015" bIns="57642" numCol="1" spcCol="1270" anchor="ctr" anchorCtr="0">
            <a:noAutofit/>
          </a:bodyPr>
          <a:lstStyle/>
          <a:p>
            <a:pPr lvl="0" algn="l" defTabSz="577850">
              <a:lnSpc>
                <a:spcPct val="90000"/>
              </a:lnSpc>
              <a:spcBef>
                <a:spcPct val="0"/>
              </a:spcBef>
              <a:spcAft>
                <a:spcPct val="35000"/>
              </a:spcAft>
            </a:pPr>
            <a:r>
              <a:rPr lang="es-ES" sz="1300" kern="1200" dirty="0" smtClean="0">
                <a:latin typeface="Times New Roman" panose="02020603050405020304" pitchFamily="18" charset="0"/>
                <a:cs typeface="Times New Roman" panose="02020603050405020304" pitchFamily="18" charset="0"/>
              </a:rPr>
              <a:t>Aplicar los indicadores establecidos para dar seguimiento al cumplimiento de las acciones de respuestas enfocadas a la mitigación de los riesgos y evaluar la gestión de los procesos de la Coordinación Administrativa</a:t>
            </a:r>
            <a:endParaRPr lang="es-EC" sz="1300" kern="1200" dirty="0">
              <a:latin typeface="Times New Roman" panose="02020603050405020304" pitchFamily="18" charset="0"/>
              <a:cs typeface="Times New Roman" panose="02020603050405020304" pitchFamily="18" charset="0"/>
            </a:endParaRPr>
          </a:p>
        </p:txBody>
      </p:sp>
      <p:sp>
        <p:nvSpPr>
          <p:cNvPr id="9" name="8 Rectángulo"/>
          <p:cNvSpPr/>
          <p:nvPr/>
        </p:nvSpPr>
        <p:spPr>
          <a:xfrm>
            <a:off x="601216" y="3933056"/>
            <a:ext cx="8291264" cy="1008000"/>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9 Forma libre"/>
          <p:cNvSpPr/>
          <p:nvPr/>
        </p:nvSpPr>
        <p:spPr>
          <a:xfrm>
            <a:off x="1015777" y="3481273"/>
            <a:ext cx="7050849" cy="1180800"/>
          </a:xfrm>
          <a:custGeom>
            <a:avLst/>
            <a:gdLst>
              <a:gd name="connsiteX0" fmla="*/ 0 w 7050849"/>
              <a:gd name="connsiteY0" fmla="*/ 196804 h 1180800"/>
              <a:gd name="connsiteX1" fmla="*/ 196804 w 7050849"/>
              <a:gd name="connsiteY1" fmla="*/ 0 h 1180800"/>
              <a:gd name="connsiteX2" fmla="*/ 6854045 w 7050849"/>
              <a:gd name="connsiteY2" fmla="*/ 0 h 1180800"/>
              <a:gd name="connsiteX3" fmla="*/ 7050849 w 7050849"/>
              <a:gd name="connsiteY3" fmla="*/ 196804 h 1180800"/>
              <a:gd name="connsiteX4" fmla="*/ 7050849 w 7050849"/>
              <a:gd name="connsiteY4" fmla="*/ 983996 h 1180800"/>
              <a:gd name="connsiteX5" fmla="*/ 6854045 w 7050849"/>
              <a:gd name="connsiteY5" fmla="*/ 1180800 h 1180800"/>
              <a:gd name="connsiteX6" fmla="*/ 196804 w 7050849"/>
              <a:gd name="connsiteY6" fmla="*/ 1180800 h 1180800"/>
              <a:gd name="connsiteX7" fmla="*/ 0 w 7050849"/>
              <a:gd name="connsiteY7" fmla="*/ 983996 h 1180800"/>
              <a:gd name="connsiteX8" fmla="*/ 0 w 7050849"/>
              <a:gd name="connsiteY8" fmla="*/ 196804 h 11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0849" h="1180800">
                <a:moveTo>
                  <a:pt x="0" y="196804"/>
                </a:moveTo>
                <a:cubicBezTo>
                  <a:pt x="0" y="88112"/>
                  <a:pt x="88112" y="0"/>
                  <a:pt x="196804" y="0"/>
                </a:cubicBezTo>
                <a:lnTo>
                  <a:pt x="6854045" y="0"/>
                </a:lnTo>
                <a:cubicBezTo>
                  <a:pt x="6962737" y="0"/>
                  <a:pt x="7050849" y="88112"/>
                  <a:pt x="7050849" y="196804"/>
                </a:cubicBezTo>
                <a:lnTo>
                  <a:pt x="7050849" y="983996"/>
                </a:lnTo>
                <a:cubicBezTo>
                  <a:pt x="7050849" y="1092688"/>
                  <a:pt x="6962737" y="1180800"/>
                  <a:pt x="6854045" y="1180800"/>
                </a:cubicBezTo>
                <a:lnTo>
                  <a:pt x="196804" y="1180800"/>
                </a:lnTo>
                <a:cubicBezTo>
                  <a:pt x="88112" y="1180800"/>
                  <a:pt x="0" y="1092688"/>
                  <a:pt x="0" y="983996"/>
                </a:cubicBezTo>
                <a:lnTo>
                  <a:pt x="0" y="19680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77015" tIns="57642" rIns="277015" bIns="57642" numCol="1" spcCol="1270" anchor="ctr" anchorCtr="0">
            <a:noAutofit/>
          </a:bodyPr>
          <a:lstStyle/>
          <a:p>
            <a:pPr lvl="0" algn="l" defTabSz="577850">
              <a:lnSpc>
                <a:spcPct val="90000"/>
              </a:lnSpc>
              <a:spcBef>
                <a:spcPct val="0"/>
              </a:spcBef>
              <a:spcAft>
                <a:spcPct val="35000"/>
              </a:spcAft>
            </a:pPr>
            <a:r>
              <a:rPr lang="es-ES" sz="1300" kern="1200" dirty="0" smtClean="0">
                <a:latin typeface="Times New Roman" panose="02020603050405020304" pitchFamily="18" charset="0"/>
                <a:cs typeface="Times New Roman" panose="02020603050405020304" pitchFamily="18" charset="0"/>
              </a:rPr>
              <a:t>Implementar  y difundir el manual de control interno elaborado en el presente trabajo, a fin de mantener una directriz clara de las actividades que deben realizarse en cada proceso, así como de las responsabilidades de cada funcionario,  de tal manera que se mejore la gestión operativa y la asignación de recursos públicos para obtener una seguridad razonable del cumplimiento de los objetivos institucionales.</a:t>
            </a:r>
            <a:endParaRPr lang="es-EC" sz="13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625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6149" name="Picture 5" descr="http://www.imagenestop.com/gif1/gif-gracias-61550.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85962" y="2681287"/>
            <a:ext cx="562927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092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lauramoratalla.com/wp-content/uploads/2014/12/objetiv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94755"/>
            <a:ext cx="1776886" cy="153404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idx="4294967295"/>
          </p:nvPr>
        </p:nvSpPr>
        <p:spPr>
          <a:xfrm>
            <a:off x="938549" y="209551"/>
            <a:ext cx="7772400" cy="339129"/>
          </a:xfrm>
        </p:spPr>
        <p:txBody>
          <a:bodyPr vert="horz" lIns="91440" tIns="45720" rIns="91440" bIns="45720" rtlCol="0" anchor="ctr">
            <a:noAutofit/>
          </a:bodyPr>
          <a:lstStyle/>
          <a:p>
            <a:pPr algn="ctr"/>
            <a:r>
              <a:rPr lang="es-ES" sz="2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s-E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OBJETIVOS DE LA INVESTIGACIÓN</a:t>
            </a:r>
          </a:p>
        </p:txBody>
      </p:sp>
      <p:sp>
        <p:nvSpPr>
          <p:cNvPr id="3" name="2 Subtítulo"/>
          <p:cNvSpPr>
            <a:spLocks noGrp="1"/>
          </p:cNvSpPr>
          <p:nvPr>
            <p:ph type="subTitle" idx="4294967295"/>
          </p:nvPr>
        </p:nvSpPr>
        <p:spPr>
          <a:xfrm>
            <a:off x="504515" y="908720"/>
            <a:ext cx="5321300" cy="287338"/>
          </a:xfrm>
        </p:spPr>
        <p:txBody>
          <a:bodyPr>
            <a:normAutofit fontScale="62500" lnSpcReduction="20000"/>
          </a:bodyPr>
          <a:lstStyle/>
          <a:p>
            <a:pPr marL="0" indent="0">
              <a:buNone/>
            </a:pPr>
            <a:r>
              <a:rPr lang="es-ES" b="1" u="sng" dirty="0" smtClean="0">
                <a:solidFill>
                  <a:schemeClr val="tx1"/>
                </a:solidFill>
                <a:latin typeface="Times New Roman" panose="02020603050405020304" pitchFamily="18" charset="0"/>
                <a:cs typeface="Times New Roman" panose="02020603050405020304" pitchFamily="18" charset="0"/>
              </a:rPr>
              <a:t>Objetivo General</a:t>
            </a:r>
          </a:p>
        </p:txBody>
      </p:sp>
      <p:graphicFrame>
        <p:nvGraphicFramePr>
          <p:cNvPr id="4" name="3 Diagrama"/>
          <p:cNvGraphicFramePr/>
          <p:nvPr>
            <p:extLst>
              <p:ext uri="{D42A27DB-BD31-4B8C-83A1-F6EECF244321}">
                <p14:modId xmlns:p14="http://schemas.microsoft.com/office/powerpoint/2010/main" val="3511381693"/>
              </p:ext>
            </p:extLst>
          </p:nvPr>
        </p:nvGraphicFramePr>
        <p:xfrm>
          <a:off x="505135" y="3429000"/>
          <a:ext cx="8387345" cy="3168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utoShape 4" descr="data:image/jpeg;base64,/9j/4AAQSkZJRgABAQAAAQABAAD/2wCEAAkGBxIQEhAUEhQUFBIQFBQUFRIUFBUUFA8UFhQWFhQUFBQYHCggGBolHBQVITEhJSkrLi4uFx8zODMsNygtLisBCgoKDg0OGxAQGywkICQsLCwsLCwsLCwsLCwsLCwsLCwsLCwsLCwsLCwsLCwsLCwsLCwsLCwsLCwsLCwsLCwsLP/AABEIAOEA4QMBEQACEQEDEQH/xAAcAAEAAQUBAQAAAAAAAAAAAAAABAECAwUGBwj/xAA/EAACAQIDBAgDBQYFBQAAAAAAAQIDEQQFIRIxQXEGEyIyUWGBkQehsRRCUnLBQ4KSotHxIzNi4fAWRFOywv/EABsBAQADAQEBAQAAAAAAAAAAAAABAwQCBQYH/8QAMBEBAAICAgIABQMDAgcAAAAAAAECAxEEEiExBRMiQVEyYYEUQnFS8BUzkaGx0eH/2gAMAwEAAhEDEQA/APcQAAAAAAAAAAAAAAAAAAAxYivGnFyk7JHVazadQ5taKxuVaFaM4qUXdMi1ZrOpK2i0bhkIdAACm0hpG4VCQAAAAAAAAAAAAAAAAAAAAAAAAAQc5wvW02lvTUkvFrh9S3BfpeJV5adq6ajLK1Rdim1eXjqo+LZrz1rMdpZMM231h0cE7K7u7avdd+Njz2+FKtRRV2TETM6hza0VjctbWxjZpriiGO+WZYlXO+ivtKXhcVwf9inJj+8L8WWfUp5Q1qXAgYrNoQ073Ld7l9OPayi+etU6ErpPx1KJXRO4XBIAAAAAAAAAAAAAAAAAAAACDjML+0gkqkdbr7y4p+JZS/8Abb0rvT7x7Z8JiFUipL1Xgzm9JrOpTS/aNtZnWKtNR8Ff3NXGx7iZZ+Rbzpr+tNPVlV6wjqhlo1tTm1XUS6Gk7xXI863t6VfUNLmrtU7DbclaaV3Z8LmvBH0/V/DLn8z9KuByty7VRdn8PF8xl5Go1UxYJnzZvLGNsAAAAAAAAAAAAAAAI+KxOxzLKU7KcuTr4hr5Y6XiaIwwy/Nt+UnB47adnv4FWTF18w0Ysu/Ep5Q0AAABpsZGVCopx7s3quCl/uaseslOs+4Zcm8du0emh6UYxRqQmu7OK9GtGmaeNGqzWfsrzfVO4RsNjVJaPcatQolkeNS4kdUJOAq7Tv8Ad8SvJEa8Oo8e3Q0nUrJW7FPx+9Ll4HnWitP3lsr2vH4hOoUYwVoqy+vmymbTadyurWKxqGQh0AAAAAAAAAAAAAAAAOczHE9uXk7Ho4afTDz80/UgzxBoiilSli7NEWx+HVZ8uxi9x4704VCQABhxdFThKL4r58DqlutolzevaNOZxOXwrRtUjdfNPyZ6PeY9PO9I1PIaMKc4QUoqp3pKT2/4mO87No+G6PUqe9znb8ctPZHXeZRMuky3LU7SkrRXdhw5tGXLm14q04cP91m4SMjWqAAAAAAAAAMCPUxaXmWRjmVFs8QthjYvfoTOKYK54n2kp3Kl8TtUAAAAcp0poSpvrEuw+8/wvz8mehxMsa6yyZ8c73DmZ483sumz6OUJYiorf5cHeUuGn3U/EzcnNFK6+67Dj3LvjyW8AAALZuyb8EIRPpzzkejEeHmWnyptE6QlYLD7ctdy1Kct+seF2Gna3luUY29UAAAAAAAAAAjY6pZcyzHXcqM9tRpp6lU2RVimWF1jvqiJT8oxl5bD46r03mfkYtR2a+Pf+1uDI1AACyrVUU3JpJcWTETM6hEzEeZcfn/SV1FKnh3ZNWdS1357Ke7mb8PD15sy35H2hyuDy5qLmodZ1LU5xet4J9p7PE1XmI8T434VV3Pp6pl06cqVN00lCUU4qKsrPXRHj3iYtMS3VmJjwknLoAAAIuZVNmnPzVvfQsxRu8Qryzqsuf2z0dPOXJkTCG8yyFo38TDmndm/jx9KYUrwAAAAAAAAAAg5ouyn4F2CfOmfPHjbQVqh6NasSJVxBbFUJHR2o54hW3QTb8uC/wCeRm5cxFNNPHj6tuwPMbQC2ckld6JcXwGt+D001HCLF3qVW3Scn1dK9ouK0UpW3t2b5NF83nH9Nff3lVFYv5loeltGMa8FFKKjTSSSSS1lwRt4fmkzLNyfFtMnRCaVZp/eg0RzY+jZxp+rTefZXhLypXlQu3Kjq3Su7uVK3Djs+xhiYyeJ9/lq118x6bPC4mFWEZ05KUJq6ktzRXaJrOpdxMTG4ZiEgADWZ9O0Irxl9DTxo3bajkT9LRKRv0wM1FXZxZMOkwkbQjyPNyTu0vRxxqsMxwsAAAAAAAAAAC2pFNNPc95MTMTuETG3FZ5ONKcUpXVSWxG+nafC/wCp6mLJPXdmC1Y7ahhWR4uo7bCgvxTkrL0V2yLcukencYLfd1eR5RHDQaT2pys5zf3mvBcEjz8uWck7lqpSKxpsit2ARczwvXUpwTs5LR+D4X8jvHfpaLOb17RpEyLLHQhFTk3Oz2kpN073v2U7W4HWbL8y23NKdYc50uv9of5Y/qb+F/y2Tk/qRejUpQxUHLswtLtNre1ZI65UTOOYgwzEWego8lvQssy9UHVUX2KlRzjHhTultJc2m/U7vftrbmtdbTjh0AAOf6S1rSgvBN+/9jfw6+5ZOTPqGkhiVe19Tbpl02WD1aM+TxCax5dPBWS5Hlz7enHpcEgAAAAAAAAABrc3rz/w6VOynW2kpPdCMUnJtcd+4txxEbtP2VZNz9Mfdz+dYGjGHV1G3FPvyeu0/vN8NTbita0bY76idQ6TJqznSjtO8o9mT8WuPqrMw5adb6bcVu1dpxWsAAAABynT+ls0VXhpUpyjHylFvc0bOFee/X7M/IrExtyWTYrEVqNWtJJU6c4wTS78ne9vJae56E5Ii8UZflz17Omx3S5YLB4WpOPWTqtxUL2bjFyvK/JL3M+DgTys9q1nUQuycmMOOJlDwvxSwsv8ylVh5rZmvk7mnJ8A5Ff0zEqq/E8U+4mG9wHTbAVtI14xb4VFKm/5kkYcvwzlY/dJ/jz/AOGinMw39Wb2lWjNXjJST4ppr3RhmJrOpaImJ9MhCXC9MMZs1pLwivpc9Thx9G2LP+pZluCpfY6stqEsT/nySkpSppd2Nlqlsb/Nsqte8ZYmYmI9O4rWaaj2nZJWU3G3Fov5EarMs9I+p155L0gAAAAAAAAAAAcr0kzmVHFYWEIKUm9lbTsm6rUVrbTcasWKLYrTP+9M+TJMXiIa/pT27xfqbePXVWS0/UmdEMzSThOSTslq+K0T9V9CjlYpnzC/BeInUunqYmMZQj+O9nyRhikzEz+GqbREqY/GwoU5VKj2YQ1b1duHAnHS2S0Vr7ktaKxuXK4v4i4WPcjUqPySivdnqY/gvIt+rUMVviOKPXlqq/xNl9zDrnKp+iia6/Af9V/+zPPxT8VQ6nxJxL3UqS/iZdX4Fi+9pcf8TyfaIa3N+l9bGU5UpulDVSSV4t2vd6vXkRb4di49omu3deVfLHnTFQ6bNUI4bq6UaFlG8draSvrPfrK+tzqfhePfzK2naI5dv0WiNNP0tzKGInQ6upt06VKNNRs11dt7d97k9fQ3fDME4otuPMz7Z+VfvppUz14hiVuNIZcJnFSg70qtSDX/AI5OPvZ6mfLhw5I1esT/AAvpOSvmJ06Cl8T8fGDjtU5PhUlC8l7WT9jyL/BeNNtxuP2bqczLEanyw4nP61XDurWm51J7XaaSvraKSWlkV/02OmaMdI8JnJaa9pcrh8TOnLahKUZL70W4vXfquDPWvjpevWY2yxaYncS9Z6NZ1QodVOtNQhJqO09yk4u13wXmfN8jBe9bVpG3oYr1i0TZ6XCSaTTTTV01qmnuaZ4WtPSjyuAAAAAAAAAAAGnzXJI1q1Cs21KhJSta+2k7peWpbTLNazX8qr44me34c7mmspcz1sX6Xn29tVlGOhRxdNTtszUoyvqknom/WxxyKTak6XYZiJ8uzzLJXKzoyUbfdlfZ5q24w4eT1jVo2vyYO07iWv6UONDLq1OtWi6nVy1lJJyd72inrb+hbxO1uRW9Y8bRl1GOazLxlY+F7X38eB9pX93g3p94Z2zuIUSsciXUekbGRuiuY2s3+EWrLs6eHsVTGphbXyhRryXE1RZM0hmhi3xR3F3E4Y+zNGunu9ieyuccw1DqtSbXi/UzdvLf0ia6TaNTWMrKSTT2XulZ7mLxNq+FGus+Wxz3pBPFNRVOFOEfux13cFusjBi4lsdu0y0WtWa6hqHJmuZmFOol1OZwpywNCcKqbUlendX1jbd5GDiWmM07j2uy1+nTffDXpxLDThhsRJvDzajTk/8At5N2Sv8Agd1y5FPxX4bGSJy448/f9/8A6s4vJ6z0t6e1Jnyr1VQAAAAAAAAAC2a0fImPaJ9OGzOoo7TfA9vFHh5c+3F5nGHXRlCqqjlBOaX7KWvYvueltxdGPJrd66j7J719VnamZ9NcZVWwqnVwitm1NbLkkrXlK7dz0uN8I49I7TG5/dhzc/LaesTqHLYq89pyu297erfNs9WKREaiGSt53uZaeScPy/8Ar/sZrVnHP7N8TGSP3TqGMklZWtwvwO+/jwotSN+V0sTJ8Tnu5isQxSm3xfuRtLFVb2Za8Dm0+HdP1QjlsStLnUSaJPR8mTM+CI8odyiJXpmFlo+ZdT0oyR5XxWp1pzPpWRHVEFOC8FcdYiS1pZEdacPd/hXnrxWDUJu9XDPq2+Mob4N+mnofF/F+LGDPuvq3n/29riZe9P8ADtDy2oAAAAAAAAAQs0zCFCEpSdrJ2XF+hZixzktqFeS8Vh5B0o6SbblCF05at2a0fgfVcLib1afUPF5GbXiPblKWM6t3tdcUuJ6nJp8ynWGXBPW211bMXW2f8KNNQutN8vzO2pxxaXpE9pdciaT+lYbWVGxNNLfY4trXlfjtb7IUEk2lu+hjnUTqGmZm0blftDavRtDZpbWfZf8Azic2l3jj6mC5dEuwnaVlV9l8iLT4dVjyjJlcStlLw/dRop6UX9sh24AK3ArclGnrnwNwbUMXWbdpShTS4dlOTf8AMj5b4/kib1p+HpcGuomXqZ8+3gAAAAAAAADwLpfmFeeMxHWVJbVKrOEdluKhBSeykl5WPufh/Fw/01dR7iJfOcjLkjNO5aCc9ptylKUnvk3ds30wVpGqqLXtadyo7HfRz5ZKaJ1pxZgxWJ2dF3uPkU5MnXxC7Fi7eZQJTvqzNNplpiFt9fR/oV2ny614XXHZGjaG0aWVpae31ImXVI8sVy3bvqrcnaNMdfukXnw6p7RkziJXaT6XdXI1V9M1va86chIBASPoX4X4DqMtw112qqlVf78m4/y7J8N8Uy/M5Vp/j/o9nj1644dYYF4AAAAAAABbOSSbbskrtvghHnwTOngHTifX4yvVopOnOSavo5NJJvk7XPufh3zMXHrS32eByOl8s2hzko1Fvi/Sz+ht+f8AmFXSPtKx1fFNc0zqM1ZR8uVY1UdReJRNJRau98zFkn6pX19QsbK5lZ1UvqvX9Cq1vLuK+F20R2NKbQ7I0sry09V9SJs6rXywqRd2NLlI6izlZXei5kXl1WGBrecxKxNTNzNK8OVUyUaVAzYPDurUp01vqzhBc5yUV9TjLfpSbfiJdUjdoh9TYOgqcIQW6EYxXJK36H59a3aZmfu9yI1GmY5SAAAAAAAAcd8Qc2cIKhB2lVW1O29QvovVr5Hr/CuN3v8AMt6j1/lh5ubrHSPu82rULn01baeRMIs8MWxfblilhfIbiU7mGGpgYb3FaeSE60ntLn8Q1d2Vl4eBi77lsrEMLZxN9e1kQ2GDyStUs7bC8Zb9fBbzHk5dYnx5W1xtvQ6LL705PkkkZ7cq8+ncY4hJXRil/q/iZx/UZPynpVir9FqTW+a9SY5OT8nSGsxPROa7k7+Ulb5o0V5s/wB0OJxtLi8FUou1SLXnwfqbMeel/UqrUmEWrLd6llpKwKN7E0ncn2SkjczyvRO0BKFQOr+F+X9fmOHv3aN6z/cXZ/mcfY8z4vl6caf38L+NXeSH0Oj4166oAAAAAAAADyPpLiuuxNaV90nFco6L9fc+t4OP5eCsfy8Lk27ZJlqjYz9mOpE6iUWYpI7hG1laltQqJb3GSXszjJPh3jjy5GpQlOajFXbS/uzz5yxSu5ehWvafDq8nyKNOza2p8ZPhy8Dzcua158tMViPTf0MGU7dJcMERs0v+xjZpbLBjYj1MJ5E7QgYrBKSaaTT4NE7HD9I+j7p3qUl2FdyjxgvFeKNuHkzM9bOJpGvDTUlouZ6OGd3Z7+mW5v2pXJkuVbkitydoep/A7B9rF13wVOlHm7zn/wDB8/8AHL/op/mW3iV9y9fiz5t6ESuCQAAAAAAFGwiZeKVn2pX37T+p9rT9MPm7TPZYztHta4k7RpZKJ1tDE8RGO9+i1J1Muo2xZTg47U5pd96X4Lw9zwebuMmnr8fzTbpsJhzFMr9NrRw5G06S4YYjZpf9lI2LJYQnsMFTCjZpCxGDJ2jTT43B79DrZp5znWB6ipJLut7UfJNbve57HAv2/hlzRpr7nqbZ9K3J2hW5OzS651tD3b4WYPqcBRfGs5VX+8+z8kj5X4lfvnt+3h6OGNUh3dFnlWaKspw7AAAAAAAYq8rI7rDizyTO8P1derH/AFNrk9V9T6ziX7Yqy8HPTreYaypWjHe1y4mqImVKHVzFLur1f9Cz5f5Tpr6+Obdm23+Ff0Q7Uq7ikyrSwtWe5bK8Zb/4UcTkmfSyKadBlOFdOKTd9d/M8rm4ZtPeGzj5Ij6ZdJg4HkzLY21CBylNp0yNmmRUhs0q6I2aWSoDYw1MLcnYhYnLFIRI876c9F8TKUJUabqRSd9m114aHpcHkUx77Soy0m3pxNfLMRT79GrHnTlb3serXlYrerQzzjsiydt+nPT6l0ZKz6lzNJVUjvbnTJRg5yjFb5NRXNuy+otbrEyiI8vpbJcKqVKlTW6nCEFyjFL9D5DNbtaZn7y9OsajTeUYmO0rIZTl2AAAAAAAjYpllFdnlvxHfVzpzvZSi4vhdp6fJn0nwu8dJiXmcyn1RMOKiqlTuRf5pdlf1Z6c5f8ASyxj17S6OTOXfk35R7K995XMzPuVmoj02uFyyMO7FI47RBuU2nh0jmbyM0YHEyJeHxDj5oxZuLW/mPEtGPPavtusHjIS42fg9Dz8mC9Ps10y1s2tJlErUiKIGRRGw2AKOmTsWOiNjFUw1yYlCJVy862jSDXySnPvQhLnFM6i0x6RprMR0GwlTvUILzjeL/laLK8jJX1Mo6RK7KfhlhIVqdRKa6uSko7babWqvcnJ8Qy9ZiZIw129EpYeMdx5k3mV/WGY5dAAAAAAAAEfFLQsors43pRhFU2brc9H4M9Th5Ol2bPXdXNRwiR7HzHn6ZY0UjibSLtkjYtcTpGyJEpiWSxynY0BsOjmZwcZraWk9192iPN5eO033EN+CYivl0NPFR8V7mLpb8L+0Mv22K4r3EY7fg7QxzzWC435Isjj3lxOWsKYTNVOWy1s33O+/mTk481jaK5YmdNpBJmaVq/qyNpUdEdkaU+zk9zS+OGIm6dJNKnYqm23UQyHLoAAAAAAAAAY6sbo6rOpczDns8wjlF23rVc07mvHfUxKq0bjTlaivqe1S24edenljsdqtKWBpa0TtAojYqDSFnGKVKlOT8H9NfkI/LqsblH6NYZxgnLvTblLm9beisvQ4j1tol0cIFcyhkUDjYvsQaLBLdZXjr9mT1XzMGfF18w1Y778S3tJ3MVlzMonG3Wl2yRtOiwSqAAAAAAAAAAAAETF0bltLK5hxGe4N0pbSXZk9f8ASz1eJl/tllzU+7WKoejpkmq9HLgsSgsBSwTpzedz66vSorcntS/LFq69ZWXoyLeohbjjxt02Co2SObS7bCKKZQvSOditgK2IQK61W9CdT4l1EzDosnxyqLXvLev1PNz4uktmO/aG5RjXwqEgAAAAAAAAAAAAAKSVwiY21uY4JTTTV09C+l3Ew4LNstlh5N6um90vw+TPZ43Ji3029sWTFrzCFGqbtRLPMM0cR4nM0/DjTLGSe448waY8VV2Iyl4L58CY8yRDQdGaPWSqVn+0laP5ItpP1e0/VHMTuZs0TGo06+hAqtKEmMSqRfYBYgVsDZYCtKq4SUo718/JkWrFo1LqtprO4dbl2KVWKa9V4PwPIy45pbUt+O0WjaWVLAAAAAAAAAAAAAAACko3JiUTCBjMEpJpq6fkW0u4mHGZt0ZlG8qO78D/AEf6Hp4ObNfFvMM98MT6c9O8XaScWuDVmenjy1vG6yyWpMe10ahYr01+f1JypRhC+1VmqcfLa3y9Fd+hXk8R4d448t9lOBVKEIpWUUkl5JWRTMxEahZPmW2pwKJlDLY5FbEAAAxyqxXH2JiJk0j1cX4fM66xHmUxDqOilKSpylJNbUr677WSR5fMvFreG3DWYhvDIvAAAAAAAAAAAAAAAAADDVoJndbzDmatVmGTQqq04p/p6l9M0x5hxNd+3NY3og1fqpW8par3N2Pn2j35UWwVn00lbJMRTqUZOF1Tm5Nx10cJRen7yL7cylo/CuMFoTliNnfpz0+pMXpb1LmaTDLHGPxXyJ1VGl/21+RHSDSjxr8vYdKmmOWOf4h9EJ1K6nCrU7sZy9NPdlds+OrqMVpbDC9Hq0+81Be7/oZ782Pstrg/LfZf0dpU9WtqXjLX5bkYsnItZfXHENxGNtxQsXAAAAAAAAAAAAAAAAAAAAAtcEydyjULHQj4E95NMdTBQlvSfPUnvJpFqZFQe+EfZHUZbQjpDF/05h/wR9ifn2/KOkLo9H8Ov2cfYj51jpCVSy2lHdFLkkczeZTpJjSS4HM2lOoXJEJVAAAAAAAAAAAAAAAAAAAAAAAAAAAAAAAAAAAAAAAAAAAAAAAD/9k="/>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 name="6 Rectángulo"/>
          <p:cNvSpPr/>
          <p:nvPr/>
        </p:nvSpPr>
        <p:spPr>
          <a:xfrm>
            <a:off x="923336" y="1354780"/>
            <a:ext cx="7537096" cy="1200329"/>
          </a:xfrm>
          <a:prstGeom prst="rect">
            <a:avLst/>
          </a:prstGeom>
        </p:spPr>
        <p:txBody>
          <a:bodyPr wrap="square">
            <a:spAutoFit/>
          </a:bodyPr>
          <a:lstStyle/>
          <a:p>
            <a:pPr algn="just"/>
            <a:r>
              <a:rPr lang="es-EC" sz="1400" dirty="0">
                <a:latin typeface="Times New Roman" panose="02020603050405020304" pitchFamily="18" charset="0"/>
                <a:cs typeface="Times New Roman" panose="02020603050405020304" pitchFamily="18" charset="0"/>
              </a:rPr>
              <a:t>Diseñar un Manual de Control Interno bajo el enfoque COSO ERM, orientado a minimizar los riesgos operativos de los procesos relevantes de la Coordinación Administrativa del </a:t>
            </a:r>
            <a:r>
              <a:rPr lang="es-ES" sz="1400" dirty="0">
                <a:latin typeface="Times New Roman" panose="02020603050405020304" pitchFamily="18" charset="0"/>
                <a:cs typeface="Times New Roman" panose="02020603050405020304" pitchFamily="18" charset="0"/>
              </a:rPr>
              <a:t>Instituto Nacional de Economía Popular y Solidaria, </a:t>
            </a:r>
            <a:r>
              <a:rPr lang="es-EC" sz="1400" dirty="0">
                <a:latin typeface="Times New Roman" panose="02020603050405020304" pitchFamily="18" charset="0"/>
                <a:cs typeface="Times New Roman" panose="02020603050405020304" pitchFamily="18" charset="0"/>
              </a:rPr>
              <a:t>cuya aplicación permita mejorar la asignación de recursos públicos orientados al desarrollo e impulso de emprendimientos de los actores de la economía popular solidaria, proporcionando seguridad razonable al cumplimiento de los objetivos institucionales</a:t>
            </a:r>
            <a:r>
              <a:rPr lang="es-EC" sz="1600" dirty="0">
                <a:latin typeface="Times New Roman" panose="02020603050405020304" pitchFamily="18" charset="0"/>
                <a:cs typeface="Times New Roman" panose="02020603050405020304" pitchFamily="18" charset="0"/>
              </a:rPr>
              <a:t>.</a:t>
            </a:r>
          </a:p>
        </p:txBody>
      </p:sp>
      <p:sp>
        <p:nvSpPr>
          <p:cNvPr id="9" name="2 Subtítulo"/>
          <p:cNvSpPr txBox="1">
            <a:spLocks/>
          </p:cNvSpPr>
          <p:nvPr/>
        </p:nvSpPr>
        <p:spPr>
          <a:xfrm>
            <a:off x="505135" y="2998068"/>
            <a:ext cx="5320680" cy="286916"/>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s-ES" b="1" u="sng" dirty="0" smtClean="0">
                <a:solidFill>
                  <a:schemeClr val="tx1"/>
                </a:solidFill>
                <a:latin typeface="Times New Roman" panose="02020603050405020304" pitchFamily="18" charset="0"/>
                <a:cs typeface="Times New Roman" panose="02020603050405020304" pitchFamily="18" charset="0"/>
              </a:rPr>
              <a:t>Objetivos Específicos</a:t>
            </a:r>
          </a:p>
        </p:txBody>
      </p:sp>
    </p:spTree>
    <p:extLst>
      <p:ext uri="{BB962C8B-B14F-4D97-AF65-F5344CB8AC3E}">
        <p14:creationId xmlns:p14="http://schemas.microsoft.com/office/powerpoint/2010/main" val="2446224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539552" y="158750"/>
            <a:ext cx="8064500" cy="749300"/>
          </a:xfrm>
        </p:spPr>
        <p:txBody>
          <a:bodyPr vert="horz" lIns="91440" tIns="45720" rIns="91440" bIns="45720" rtlCol="0" anchor="ctr">
            <a:noAutofit/>
          </a:bodyPr>
          <a:lstStyle/>
          <a:p>
            <a:pPr algn="ctr"/>
            <a:r>
              <a:rPr lang="es-E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OBJETO DE ESTUDIO</a:t>
            </a:r>
            <a:endParaRPr lang="es-ES"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131193127"/>
              </p:ext>
            </p:extLst>
          </p:nvPr>
        </p:nvGraphicFramePr>
        <p:xfrm>
          <a:off x="1187624" y="1700808"/>
          <a:ext cx="6845877"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7 Imagen" descr="http://www.centrodereuniones.com.ec/web/wp-content/uploads/2013/03/logo-ieps.jpg"/>
          <p:cNvPicPr/>
          <p:nvPr/>
        </p:nvPicPr>
        <p:blipFill>
          <a:blip r:embed="rId9">
            <a:extLst>
              <a:ext uri="{28A0092B-C50C-407E-A947-70E740481C1C}">
                <a14:useLocalDpi xmlns:a14="http://schemas.microsoft.com/office/drawing/2010/main" val="0"/>
              </a:ext>
            </a:extLst>
          </a:blip>
          <a:srcRect/>
          <a:stretch>
            <a:fillRect/>
          </a:stretch>
        </p:blipFill>
        <p:spPr bwMode="auto">
          <a:xfrm>
            <a:off x="4211960" y="980728"/>
            <a:ext cx="3302134" cy="504056"/>
          </a:xfrm>
          <a:prstGeom prst="rect">
            <a:avLst/>
          </a:prstGeom>
          <a:noFill/>
          <a:ln>
            <a:noFill/>
          </a:ln>
        </p:spPr>
      </p:pic>
      <p:sp>
        <p:nvSpPr>
          <p:cNvPr id="6" name="5 CuadroTexto"/>
          <p:cNvSpPr txBox="1"/>
          <p:nvPr/>
        </p:nvSpPr>
        <p:spPr>
          <a:xfrm>
            <a:off x="1763688" y="1008221"/>
            <a:ext cx="1872208" cy="369332"/>
          </a:xfrm>
          <a:prstGeom prst="rect">
            <a:avLst/>
          </a:prstGeom>
          <a:noFill/>
        </p:spPr>
        <p:txBody>
          <a:bodyPr wrap="square" rtlCol="0">
            <a:spAutoFit/>
          </a:bodyPr>
          <a:lstStyle/>
          <a:p>
            <a:pPr algn="ctr"/>
            <a:r>
              <a:rPr lang="es-EC" b="1" dirty="0" smtClean="0"/>
              <a:t>INSTITUCIÓN</a:t>
            </a:r>
            <a:endParaRPr lang="es-EC" b="1" dirty="0"/>
          </a:p>
        </p:txBody>
      </p:sp>
      <p:sp>
        <p:nvSpPr>
          <p:cNvPr id="7" name="6 CuadroTexto"/>
          <p:cNvSpPr txBox="1"/>
          <p:nvPr/>
        </p:nvSpPr>
        <p:spPr>
          <a:xfrm>
            <a:off x="2722449" y="3122029"/>
            <a:ext cx="4176464" cy="369332"/>
          </a:xfrm>
          <a:prstGeom prst="rect">
            <a:avLst/>
          </a:prstGeom>
          <a:noFill/>
        </p:spPr>
        <p:txBody>
          <a:bodyPr wrap="square" rtlCol="0">
            <a:spAutoFit/>
          </a:bodyPr>
          <a:lstStyle/>
          <a:p>
            <a:r>
              <a:rPr lang="es-EC" b="1" dirty="0" smtClean="0"/>
              <a:t>COORDINACIÓN ADMINISTRATIVA</a:t>
            </a:r>
            <a:endParaRPr lang="es-EC" b="1" dirty="0"/>
          </a:p>
        </p:txBody>
      </p:sp>
      <p:graphicFrame>
        <p:nvGraphicFramePr>
          <p:cNvPr id="10" name="9 Diagrama"/>
          <p:cNvGraphicFramePr/>
          <p:nvPr>
            <p:extLst>
              <p:ext uri="{D42A27DB-BD31-4B8C-83A1-F6EECF244321}">
                <p14:modId xmlns:p14="http://schemas.microsoft.com/office/powerpoint/2010/main" val="3496523614"/>
              </p:ext>
            </p:extLst>
          </p:nvPr>
        </p:nvGraphicFramePr>
        <p:xfrm>
          <a:off x="1043608" y="3491361"/>
          <a:ext cx="7272808" cy="13839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10 Objeto"/>
          <p:cNvGraphicFramePr>
            <a:graphicFrameLocks noChangeAspect="1"/>
          </p:cNvGraphicFramePr>
          <p:nvPr>
            <p:extLst>
              <p:ext uri="{D42A27DB-BD31-4B8C-83A1-F6EECF244321}">
                <p14:modId xmlns:p14="http://schemas.microsoft.com/office/powerpoint/2010/main" val="1627448912"/>
              </p:ext>
            </p:extLst>
          </p:nvPr>
        </p:nvGraphicFramePr>
        <p:xfrm>
          <a:off x="1403648" y="4987910"/>
          <a:ext cx="6552728" cy="1816224"/>
        </p:xfrm>
        <a:graphic>
          <a:graphicData uri="http://schemas.openxmlformats.org/presentationml/2006/ole">
            <mc:AlternateContent xmlns:mc="http://schemas.openxmlformats.org/markup-compatibility/2006">
              <mc:Choice xmlns:v="urn:schemas-microsoft-com:vml" Requires="v">
                <p:oleObj spid="_x0000_s6156" name="Visio" r:id="rId15" imgW="4248059" imgH="1228738" progId="Visio.Drawing.11">
                  <p:embed/>
                </p:oleObj>
              </mc:Choice>
              <mc:Fallback>
                <p:oleObj name="Visio" r:id="rId15" imgW="4248059" imgH="1228738" progId="Visio.Drawing.11">
                  <p:embed/>
                  <p:pic>
                    <p:nvPicPr>
                      <p:cNvPr id="0" name=""/>
                      <p:cNvPicPr>
                        <a:picLocks noChangeAspect="1" noChangeArrowheads="1"/>
                      </p:cNvPicPr>
                      <p:nvPr/>
                    </p:nvPicPr>
                    <p:blipFill>
                      <a:blip r:embed="rId16"/>
                      <a:srcRect/>
                      <a:stretch>
                        <a:fillRect/>
                      </a:stretch>
                    </p:blipFill>
                    <p:spPr bwMode="auto">
                      <a:xfrm>
                        <a:off x="1403648" y="4987910"/>
                        <a:ext cx="6552728" cy="1816224"/>
                      </a:xfrm>
                      <a:prstGeom prst="rect">
                        <a:avLst/>
                      </a:prstGeom>
                      <a:noFill/>
                    </p:spPr>
                  </p:pic>
                </p:oleObj>
              </mc:Fallback>
            </mc:AlternateContent>
          </a:graphicData>
        </a:graphic>
      </p:graphicFrame>
    </p:spTree>
    <p:extLst>
      <p:ext uri="{BB962C8B-B14F-4D97-AF65-F5344CB8AC3E}">
        <p14:creationId xmlns:p14="http://schemas.microsoft.com/office/powerpoint/2010/main" val="324959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95536" y="188640"/>
            <a:ext cx="8064500" cy="749300"/>
          </a:xfrm>
        </p:spPr>
        <p:txBody>
          <a:bodyPr vert="horz" lIns="91440" tIns="45720" rIns="91440" bIns="45720" rtlCol="0" anchor="ctr">
            <a:noAutofit/>
          </a:bodyPr>
          <a:lstStyle/>
          <a:p>
            <a:pPr algn="ctr"/>
            <a:r>
              <a:rPr lang="es-E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OBJETO DE ESTUDIO</a:t>
            </a:r>
            <a:r>
              <a:rPr lang="es-ES"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r>
            <a:br>
              <a:rPr lang="es-ES"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es-ES" sz="1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(ANALISIS SITUACIONAL)</a:t>
            </a:r>
          </a:p>
        </p:txBody>
      </p:sp>
      <p:graphicFrame>
        <p:nvGraphicFramePr>
          <p:cNvPr id="3" name="2 Tabla"/>
          <p:cNvGraphicFramePr>
            <a:graphicFrameLocks noGrp="1"/>
          </p:cNvGraphicFramePr>
          <p:nvPr>
            <p:extLst>
              <p:ext uri="{D42A27DB-BD31-4B8C-83A1-F6EECF244321}">
                <p14:modId xmlns:p14="http://schemas.microsoft.com/office/powerpoint/2010/main" val="3691671934"/>
              </p:ext>
            </p:extLst>
          </p:nvPr>
        </p:nvGraphicFramePr>
        <p:xfrm>
          <a:off x="683568" y="1340768"/>
          <a:ext cx="7920880" cy="5131957"/>
        </p:xfrm>
        <a:graphic>
          <a:graphicData uri="http://schemas.openxmlformats.org/drawingml/2006/table">
            <a:tbl>
              <a:tblPr firstRow="1" firstCol="1" bandRow="1">
                <a:tableStyleId>{C083E6E3-FA7D-4D7B-A595-EF9225AFEA82}</a:tableStyleId>
              </a:tblPr>
              <a:tblGrid>
                <a:gridCol w="3975312"/>
                <a:gridCol w="3945568"/>
              </a:tblGrid>
              <a:tr h="213232">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FORTALEZAS</a:t>
                      </a:r>
                      <a:endParaRPr lang="es-EC" sz="1100" b="1"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DEBILIDADES</a:t>
                      </a:r>
                      <a:endParaRPr lang="es-EC" sz="1100" b="1"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426464">
                <a:tc>
                  <a:txBody>
                    <a:bodyPr/>
                    <a:lstStyle/>
                    <a:p>
                      <a:pPr algn="just">
                        <a:lnSpc>
                          <a:spcPct val="115000"/>
                        </a:lnSpc>
                        <a:spcAft>
                          <a:spcPts val="0"/>
                        </a:spcAft>
                        <a:tabLst>
                          <a:tab pos="619125" algn="l"/>
                        </a:tabLst>
                      </a:pPr>
                      <a:r>
                        <a:rPr lang="es-EC" sz="1200" b="1" dirty="0">
                          <a:effectLst/>
                          <a:latin typeface="Times New Roman" panose="02020603050405020304" pitchFamily="18" charset="0"/>
                          <a:cs typeface="Times New Roman" panose="02020603050405020304" pitchFamily="18" charset="0"/>
                        </a:rPr>
                        <a:t>F</a:t>
                      </a:r>
                      <a:r>
                        <a:rPr lang="es-EC" sz="1200" b="1" dirty="0" smtClean="0">
                          <a:effectLst/>
                          <a:latin typeface="Times New Roman" panose="02020603050405020304" pitchFamily="18" charset="0"/>
                          <a:cs typeface="Times New Roman" panose="02020603050405020304" pitchFamily="18" charset="0"/>
                        </a:rPr>
                        <a:t>1</a:t>
                      </a:r>
                      <a:r>
                        <a:rPr lang="es-EC" sz="1200" b="1" dirty="0">
                          <a:effectLst/>
                          <a:latin typeface="Times New Roman" panose="02020603050405020304" pitchFamily="18" charset="0"/>
                          <a:cs typeface="Times New Roman" panose="02020603050405020304" pitchFamily="18" charset="0"/>
                        </a:rPr>
                        <a:t>: </a:t>
                      </a:r>
                      <a:r>
                        <a:rPr lang="es-EC" sz="1200" b="0" dirty="0">
                          <a:effectLst/>
                          <a:latin typeface="Times New Roman" panose="02020603050405020304" pitchFamily="18" charset="0"/>
                          <a:cs typeface="Times New Roman" panose="02020603050405020304" pitchFamily="18" charset="0"/>
                        </a:rPr>
                        <a:t>Se tiene el apoyo de la Dirección Administrativa – Financiera </a:t>
                      </a:r>
                      <a:endParaRPr lang="es-EC" sz="1100" b="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D1:</a:t>
                      </a:r>
                      <a:r>
                        <a:rPr lang="es-EC" sz="1200" dirty="0">
                          <a:effectLst/>
                          <a:latin typeface="Times New Roman" panose="02020603050405020304" pitchFamily="18" charset="0"/>
                          <a:cs typeface="Times New Roman" panose="02020603050405020304" pitchFamily="18" charset="0"/>
                        </a:rPr>
                        <a:t> El personal no cuenta con mucha  experiencia para realizar sus actividades.</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426464">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F</a:t>
                      </a:r>
                      <a:r>
                        <a:rPr lang="es-EC" sz="1200" b="1" dirty="0" smtClean="0">
                          <a:effectLst/>
                          <a:latin typeface="Times New Roman" panose="02020603050405020304" pitchFamily="18" charset="0"/>
                          <a:cs typeface="Times New Roman" panose="02020603050405020304" pitchFamily="18" charset="0"/>
                        </a:rPr>
                        <a:t>2</a:t>
                      </a:r>
                      <a:r>
                        <a:rPr lang="es-EC" sz="1200" b="0" dirty="0">
                          <a:effectLst/>
                          <a:latin typeface="Times New Roman" panose="02020603050405020304" pitchFamily="18" charset="0"/>
                          <a:cs typeface="Times New Roman" panose="02020603050405020304" pitchFamily="18" charset="0"/>
                        </a:rPr>
                        <a:t>: Se cuenta con personal motivado y colaborador</a:t>
                      </a:r>
                      <a:endParaRPr lang="es-EC" sz="1100" b="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D2:</a:t>
                      </a:r>
                      <a:r>
                        <a:rPr lang="es-EC" sz="1200" dirty="0">
                          <a:effectLst/>
                          <a:latin typeface="Times New Roman" panose="02020603050405020304" pitchFamily="18" charset="0"/>
                          <a:cs typeface="Times New Roman" panose="02020603050405020304" pitchFamily="18" charset="0"/>
                        </a:rPr>
                        <a:t> Existe alta rotación de personal, que genera fuga de conocimiento</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562874">
                <a:tc>
                  <a:txBody>
                    <a:bodyPr/>
                    <a:lstStyle/>
                    <a:p>
                      <a:pPr algn="just">
                        <a:lnSpc>
                          <a:spcPct val="115000"/>
                        </a:lnSpc>
                        <a:spcAft>
                          <a:spcPts val="0"/>
                        </a:spcAft>
                        <a:tabLst>
                          <a:tab pos="619125" algn="l"/>
                        </a:tabLst>
                      </a:pPr>
                      <a:r>
                        <a:rPr lang="es-EC" sz="1200" b="1" dirty="0">
                          <a:effectLst/>
                          <a:latin typeface="Times New Roman" panose="02020603050405020304" pitchFamily="18" charset="0"/>
                          <a:cs typeface="Times New Roman" panose="02020603050405020304" pitchFamily="18" charset="0"/>
                        </a:rPr>
                        <a:t>F</a:t>
                      </a:r>
                      <a:r>
                        <a:rPr lang="es-EC" sz="1200" b="1" dirty="0" smtClean="0">
                          <a:effectLst/>
                          <a:latin typeface="Times New Roman" panose="02020603050405020304" pitchFamily="18" charset="0"/>
                          <a:cs typeface="Times New Roman" panose="02020603050405020304" pitchFamily="18" charset="0"/>
                        </a:rPr>
                        <a:t>3</a:t>
                      </a:r>
                      <a:r>
                        <a:rPr lang="es-EC" sz="1200" b="1" dirty="0">
                          <a:effectLst/>
                          <a:latin typeface="Times New Roman" panose="02020603050405020304" pitchFamily="18" charset="0"/>
                          <a:cs typeface="Times New Roman" panose="02020603050405020304" pitchFamily="18" charset="0"/>
                        </a:rPr>
                        <a:t>: </a:t>
                      </a:r>
                      <a:r>
                        <a:rPr lang="es-EC" sz="1200" b="0" dirty="0">
                          <a:effectLst/>
                          <a:latin typeface="Times New Roman" panose="02020603050405020304" pitchFamily="18" charset="0"/>
                          <a:cs typeface="Times New Roman" panose="02020603050405020304" pitchFamily="18" charset="0"/>
                        </a:rPr>
                        <a:t>Se cuenta con equipos y software tecnológico actualizado que permiten procesar la información de manera adecuada</a:t>
                      </a:r>
                      <a:endParaRPr lang="es-EC" sz="1100" b="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D3:</a:t>
                      </a:r>
                      <a:r>
                        <a:rPr lang="es-EC" sz="1200" dirty="0">
                          <a:effectLst/>
                          <a:latin typeface="Times New Roman" panose="02020603050405020304" pitchFamily="18" charset="0"/>
                          <a:cs typeface="Times New Roman" panose="02020603050405020304" pitchFamily="18" charset="0"/>
                        </a:rPr>
                        <a:t> Ausencia de manuales de procedimiento que estandaricen la ejecución de los procesos </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467532">
                <a:tc>
                  <a:txBody>
                    <a:bodyPr/>
                    <a:lstStyle/>
                    <a:p>
                      <a:pPr algn="just">
                        <a:lnSpc>
                          <a:spcPct val="115000"/>
                        </a:lnSpc>
                        <a:spcAft>
                          <a:spcPts val="0"/>
                        </a:spcAft>
                      </a:pPr>
                      <a:r>
                        <a:rPr lang="es-EC" sz="1200" b="1" dirty="0" smtClean="0">
                          <a:effectLst/>
                          <a:latin typeface="Times New Roman" panose="02020603050405020304" pitchFamily="18" charset="0"/>
                          <a:cs typeface="Times New Roman" panose="02020603050405020304" pitchFamily="18" charset="0"/>
                        </a:rPr>
                        <a:t>F4</a:t>
                      </a:r>
                      <a:r>
                        <a:rPr lang="es-EC" sz="1200" b="1" dirty="0">
                          <a:effectLst/>
                          <a:latin typeface="Times New Roman" panose="02020603050405020304" pitchFamily="18" charset="0"/>
                          <a:cs typeface="Times New Roman" panose="02020603050405020304" pitchFamily="18" charset="0"/>
                        </a:rPr>
                        <a:t>: </a:t>
                      </a:r>
                      <a:r>
                        <a:rPr lang="es-EC" sz="1200" b="0" dirty="0">
                          <a:effectLst/>
                          <a:latin typeface="Times New Roman" panose="02020603050405020304" pitchFamily="18" charset="0"/>
                          <a:cs typeface="Times New Roman" panose="02020603050405020304" pitchFamily="18" charset="0"/>
                        </a:rPr>
                        <a:t>Existe buena comunicación dentro de la Coordinación.</a:t>
                      </a:r>
                      <a:endParaRPr lang="es-EC" sz="1100" b="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D4: </a:t>
                      </a:r>
                      <a:r>
                        <a:rPr lang="es-EC" sz="1200" dirty="0">
                          <a:effectLst/>
                          <a:latin typeface="Times New Roman" panose="02020603050405020304" pitchFamily="18" charset="0"/>
                          <a:cs typeface="Times New Roman" panose="02020603050405020304" pitchFamily="18" charset="0"/>
                        </a:rPr>
                        <a:t>No se cuenta con el personal suficiente para ejecutar todas las actividades y responsabilidades asignadas a la Coordinación</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426464">
                <a:tc>
                  <a:txBody>
                    <a:bodyPr/>
                    <a:lstStyle/>
                    <a:p>
                      <a:pPr algn="just">
                        <a:lnSpc>
                          <a:spcPct val="115000"/>
                        </a:lnSpc>
                        <a:spcAft>
                          <a:spcPts val="0"/>
                        </a:spcAft>
                      </a:pPr>
                      <a:r>
                        <a:rPr lang="es-EC" sz="1200">
                          <a:effectLst/>
                          <a:latin typeface="Times New Roman" panose="02020603050405020304" pitchFamily="18" charset="0"/>
                          <a:cs typeface="Times New Roman" panose="02020603050405020304" pitchFamily="18" charset="0"/>
                        </a:rPr>
                        <a:t> </a:t>
                      </a:r>
                      <a:endParaRPr lang="es-EC" sz="110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D5: </a:t>
                      </a:r>
                      <a:r>
                        <a:rPr lang="es-EC" sz="1200" dirty="0">
                          <a:effectLst/>
                          <a:latin typeface="Times New Roman" panose="02020603050405020304" pitchFamily="18" charset="0"/>
                          <a:cs typeface="Times New Roman" panose="02020603050405020304" pitchFamily="18" charset="0"/>
                        </a:rPr>
                        <a:t>No existe estandarización en el archivo de la documentación de la Coordinación</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213232">
                <a:tc>
                  <a:txBody>
                    <a:bodyPr/>
                    <a:lstStyle/>
                    <a:p>
                      <a:pPr algn="just">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100" b="1" dirty="0" smtClean="0">
                          <a:solidFill>
                            <a:schemeClr val="tx1"/>
                          </a:solidFill>
                          <a:effectLst/>
                          <a:latin typeface="Times New Roman" panose="02020603050405020304" pitchFamily="18" charset="0"/>
                          <a:ea typeface="Calibri"/>
                          <a:cs typeface="Times New Roman" panose="02020603050405020304" pitchFamily="18" charset="0"/>
                        </a:rPr>
                        <a:t>D6: </a:t>
                      </a:r>
                      <a:r>
                        <a:rPr lang="es-EC" sz="1100" b="0" dirty="0" smtClean="0">
                          <a:solidFill>
                            <a:schemeClr val="tx1"/>
                          </a:solidFill>
                          <a:effectLst/>
                          <a:latin typeface="Times New Roman" panose="02020603050405020304" pitchFamily="18" charset="0"/>
                          <a:ea typeface="Calibri"/>
                          <a:cs typeface="Times New Roman" panose="02020603050405020304" pitchFamily="18" charset="0"/>
                        </a:rPr>
                        <a:t> </a:t>
                      </a:r>
                      <a:r>
                        <a:rPr kumimoji="0" lang="es-EC" sz="1200" kern="1200" dirty="0" smtClean="0">
                          <a:solidFill>
                            <a:schemeClr val="tx1"/>
                          </a:solidFill>
                          <a:effectLst/>
                          <a:latin typeface="Times New Roman" panose="02020603050405020304" pitchFamily="18" charset="0"/>
                          <a:ea typeface="+mn-ea"/>
                          <a:cs typeface="Times New Roman" panose="02020603050405020304" pitchFamily="18" charset="0"/>
                        </a:rPr>
                        <a:t>Existe una cultura organizacional débil.</a:t>
                      </a:r>
                      <a:endParaRPr kumimoji="0"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7978" marR="57978" marT="0" marB="0"/>
                </a:tc>
              </a:tr>
              <a:tr h="256273">
                <a:tc>
                  <a:txBody>
                    <a:bodyPr/>
                    <a:lstStyle/>
                    <a:p>
                      <a:pPr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smtClean="0">
                          <a:effectLst/>
                          <a:latin typeface="Times New Roman" panose="02020603050405020304" pitchFamily="18" charset="0"/>
                          <a:cs typeface="Times New Roman" panose="02020603050405020304" pitchFamily="18" charset="0"/>
                        </a:rPr>
                        <a:t>D7: </a:t>
                      </a:r>
                      <a:r>
                        <a:rPr lang="es-EC" sz="1200" dirty="0">
                          <a:effectLst/>
                          <a:latin typeface="Times New Roman" panose="02020603050405020304" pitchFamily="18" charset="0"/>
                          <a:cs typeface="Times New Roman" panose="02020603050405020304" pitchFamily="18" charset="0"/>
                        </a:rPr>
                        <a:t>No existe una adecuada planificación de las actividades.</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213232">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OPORTUNIDADES</a:t>
                      </a:r>
                      <a:endParaRPr lang="es-EC" sz="110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AMENAZAS</a:t>
                      </a:r>
                      <a:endParaRPr lang="es-EC" sz="1100" b="1"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426464">
                <a:tc>
                  <a:txBody>
                    <a:bodyPr/>
                    <a:lstStyle/>
                    <a:p>
                      <a:pPr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O1: </a:t>
                      </a:r>
                      <a:r>
                        <a:rPr lang="es-EC" sz="1200" b="0" dirty="0">
                          <a:effectLst/>
                          <a:latin typeface="Times New Roman" panose="02020603050405020304" pitchFamily="18" charset="0"/>
                          <a:cs typeface="Times New Roman" panose="02020603050405020304" pitchFamily="18" charset="0"/>
                        </a:rPr>
                        <a:t>Facilidad de acceder a capacitaciones externas para el personal </a:t>
                      </a:r>
                      <a:endParaRPr lang="es-EC" sz="1100" b="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A1</a:t>
                      </a:r>
                      <a:r>
                        <a:rPr lang="es-EC" sz="1200" dirty="0">
                          <a:effectLst/>
                          <a:latin typeface="Times New Roman" panose="02020603050405020304" pitchFamily="18" charset="0"/>
                          <a:cs typeface="Times New Roman" panose="02020603050405020304" pitchFamily="18" charset="0"/>
                        </a:rPr>
                        <a:t>: Estructura organizacional débil a nivel de toda la institución.</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639696">
                <a:tc>
                  <a:txBody>
                    <a:bodyPr/>
                    <a:lstStyle/>
                    <a:p>
                      <a:pPr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O2: </a:t>
                      </a:r>
                      <a:r>
                        <a:rPr lang="es-EC" sz="1200" b="0" dirty="0">
                          <a:effectLst/>
                          <a:latin typeface="Times New Roman" panose="02020603050405020304" pitchFamily="18" charset="0"/>
                          <a:cs typeface="Times New Roman" panose="02020603050405020304" pitchFamily="18" charset="0"/>
                        </a:rPr>
                        <a:t>Apoyo del Gobierno Central a la Institución para fomentar el crecimiento de la Economía Popular y Solidaria</a:t>
                      </a:r>
                      <a:endParaRPr lang="es-EC" sz="1100" b="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A2:</a:t>
                      </a:r>
                      <a:r>
                        <a:rPr lang="es-EC" sz="1200" dirty="0">
                          <a:effectLst/>
                          <a:latin typeface="Times New Roman" panose="02020603050405020304" pitchFamily="18" charset="0"/>
                          <a:cs typeface="Times New Roman" panose="02020603050405020304" pitchFamily="18" charset="0"/>
                        </a:rPr>
                        <a:t> Recorte de presupuesto para el Gasto Corriente a nivel de todas la entidades públicas </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r h="696626">
                <a:tc>
                  <a:txBody>
                    <a:bodyPr/>
                    <a:lstStyle/>
                    <a:p>
                      <a:pPr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O3: </a:t>
                      </a:r>
                      <a:r>
                        <a:rPr lang="es-EC" sz="1200" b="0" dirty="0">
                          <a:effectLst/>
                          <a:latin typeface="Times New Roman" panose="02020603050405020304" pitchFamily="18" charset="0"/>
                          <a:cs typeface="Times New Roman" panose="02020603050405020304" pitchFamily="18" charset="0"/>
                        </a:rPr>
                        <a:t>Capacidad de influenciar en la toma de decisiones de otras Coordinaciones, lo que permite acoplarlas a las necesidades de la Coordinación Administrativa </a:t>
                      </a:r>
                      <a:endParaRPr lang="es-EC" sz="1100" b="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A3: </a:t>
                      </a:r>
                      <a:r>
                        <a:rPr lang="es-EC" sz="1200" dirty="0">
                          <a:effectLst/>
                          <a:latin typeface="Times New Roman" panose="02020603050405020304" pitchFamily="18" charset="0"/>
                          <a:cs typeface="Times New Roman" panose="02020603050405020304" pitchFamily="18" charset="0"/>
                        </a:rPr>
                        <a:t>Demasiada dependencia de otras unidades para el cumplimiento de objetivos, lo que genera retrasos en la ejecución de procesos </a:t>
                      </a:r>
                      <a:endParaRPr lang="es-EC" sz="1100" dirty="0">
                        <a:solidFill>
                          <a:srgbClr val="5F497A"/>
                        </a:solidFill>
                        <a:effectLst/>
                        <a:latin typeface="Times New Roman" panose="02020603050405020304" pitchFamily="18" charset="0"/>
                        <a:ea typeface="Calibri"/>
                        <a:cs typeface="Times New Roman" panose="02020603050405020304" pitchFamily="18" charset="0"/>
                      </a:endParaRPr>
                    </a:p>
                  </a:txBody>
                  <a:tcPr marL="57978" marR="57978" marT="0" marB="0"/>
                </a:tc>
              </a:tr>
            </a:tbl>
          </a:graphicData>
        </a:graphic>
      </p:graphicFrame>
    </p:spTree>
    <p:extLst>
      <p:ext uri="{BB962C8B-B14F-4D97-AF65-F5344CB8AC3E}">
        <p14:creationId xmlns:p14="http://schemas.microsoft.com/office/powerpoint/2010/main" val="2458496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opret.gob.do/transparencia/Iconos%20Transparencia/Base%20Legal%20de%20La%20Instituci%C3%B3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53968"/>
            <a:ext cx="2924175" cy="38004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74638"/>
            <a:ext cx="7620000" cy="490066"/>
          </a:xfrm>
        </p:spPr>
        <p:txBody>
          <a:bodyPr>
            <a:normAutofit fontScale="90000"/>
          </a:bodyPr>
          <a:lstStyle/>
          <a:p>
            <a:pPr algn="ctr"/>
            <a:r>
              <a:rPr lang="es-EC"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s-EC"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Marco Teórico</a:t>
            </a:r>
            <a:endParaRPr lang="es-EC" sz="2400" dirty="0"/>
          </a:p>
        </p:txBody>
      </p:sp>
      <p:sp>
        <p:nvSpPr>
          <p:cNvPr id="5" name="4 Forma libre"/>
          <p:cNvSpPr/>
          <p:nvPr/>
        </p:nvSpPr>
        <p:spPr>
          <a:xfrm>
            <a:off x="2296348" y="2602456"/>
            <a:ext cx="2427095" cy="2426878"/>
          </a:xfrm>
          <a:custGeom>
            <a:avLst/>
            <a:gdLst>
              <a:gd name="connsiteX0" fmla="*/ 0 w 2427095"/>
              <a:gd name="connsiteY0" fmla="*/ 1213439 h 2426878"/>
              <a:gd name="connsiteX1" fmla="*/ 1213548 w 2427095"/>
              <a:gd name="connsiteY1" fmla="*/ 0 h 2426878"/>
              <a:gd name="connsiteX2" fmla="*/ 2427096 w 2427095"/>
              <a:gd name="connsiteY2" fmla="*/ 1213439 h 2426878"/>
              <a:gd name="connsiteX3" fmla="*/ 1213548 w 2427095"/>
              <a:gd name="connsiteY3" fmla="*/ 2426878 h 2426878"/>
              <a:gd name="connsiteX4" fmla="*/ 0 w 2427095"/>
              <a:gd name="connsiteY4" fmla="*/ 1213439 h 242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95" h="2426878">
                <a:moveTo>
                  <a:pt x="0" y="1213439"/>
                </a:moveTo>
                <a:cubicBezTo>
                  <a:pt x="0" y="543275"/>
                  <a:pt x="543324" y="0"/>
                  <a:pt x="1213548" y="0"/>
                </a:cubicBezTo>
                <a:cubicBezTo>
                  <a:pt x="1883772" y="0"/>
                  <a:pt x="2427096" y="543275"/>
                  <a:pt x="2427096" y="1213439"/>
                </a:cubicBezTo>
                <a:cubicBezTo>
                  <a:pt x="2427096" y="1883603"/>
                  <a:pt x="1883772" y="2426878"/>
                  <a:pt x="1213548" y="2426878"/>
                </a:cubicBezTo>
                <a:cubicBezTo>
                  <a:pt x="543324" y="2426878"/>
                  <a:pt x="0" y="1883603"/>
                  <a:pt x="0" y="1213439"/>
                </a:cubicBezTo>
                <a:close/>
              </a:path>
            </a:pathLst>
          </a:cu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78300" tIns="378268" rIns="378300" bIns="378268" numCol="1" spcCol="1270" anchor="ctr" anchorCtr="0">
            <a:noAutofit/>
          </a:bodyPr>
          <a:lstStyle/>
          <a:p>
            <a:pPr lvl="0" algn="ctr"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Base Legal</a:t>
            </a:r>
            <a:endParaRPr lang="es-EC" sz="1800" b="1" kern="1200" dirty="0">
              <a:latin typeface="Times New Roman" panose="02020603050405020304" pitchFamily="18" charset="0"/>
              <a:cs typeface="Times New Roman" panose="02020603050405020304" pitchFamily="18" charset="0"/>
            </a:endParaRPr>
          </a:p>
        </p:txBody>
      </p:sp>
      <p:sp>
        <p:nvSpPr>
          <p:cNvPr id="6" name="5 Arco de bloque"/>
          <p:cNvSpPr/>
          <p:nvPr/>
        </p:nvSpPr>
        <p:spPr>
          <a:xfrm>
            <a:off x="1045033" y="1252896"/>
            <a:ext cx="4891958" cy="5099383"/>
          </a:xfrm>
          <a:prstGeom prst="blockArc">
            <a:avLst>
              <a:gd name="adj1" fmla="val 16509444"/>
              <a:gd name="adj2" fmla="val 5088054"/>
              <a:gd name="adj3" fmla="val 5240"/>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7" name="6 Elipse"/>
          <p:cNvSpPr/>
          <p:nvPr/>
        </p:nvSpPr>
        <p:spPr>
          <a:xfrm>
            <a:off x="3841449" y="1124744"/>
            <a:ext cx="1118541" cy="1075960"/>
          </a:xfrm>
          <a:prstGeom prst="ellipse">
            <a:avLst/>
          </a:prstGeom>
          <a:blipFill rotWithShape="1">
            <a:blip r:embed="rId3"/>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8" name="7 Forma libre"/>
          <p:cNvSpPr/>
          <p:nvPr/>
        </p:nvSpPr>
        <p:spPr>
          <a:xfrm>
            <a:off x="5179447" y="921285"/>
            <a:ext cx="1740867" cy="1258627"/>
          </a:xfrm>
          <a:custGeom>
            <a:avLst/>
            <a:gdLst>
              <a:gd name="connsiteX0" fmla="*/ 0 w 1740867"/>
              <a:gd name="connsiteY0" fmla="*/ 0 h 1258627"/>
              <a:gd name="connsiteX1" fmla="*/ 1740867 w 1740867"/>
              <a:gd name="connsiteY1" fmla="*/ 0 h 1258627"/>
              <a:gd name="connsiteX2" fmla="*/ 1740867 w 1740867"/>
              <a:gd name="connsiteY2" fmla="*/ 1258627 h 1258627"/>
              <a:gd name="connsiteX3" fmla="*/ 0 w 1740867"/>
              <a:gd name="connsiteY3" fmla="*/ 1258627 h 1258627"/>
              <a:gd name="connsiteX4" fmla="*/ 0 w 1740867"/>
              <a:gd name="connsiteY4" fmla="*/ 0 h 125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867" h="1258627">
                <a:moveTo>
                  <a:pt x="0" y="0"/>
                </a:moveTo>
                <a:lnTo>
                  <a:pt x="1740867" y="0"/>
                </a:lnTo>
                <a:lnTo>
                  <a:pt x="1740867" y="1258627"/>
                </a:lnTo>
                <a:lnTo>
                  <a:pt x="0" y="1258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C" sz="1400" kern="1200" dirty="0" smtClean="0">
                <a:latin typeface="Times New Roman" panose="02020603050405020304" pitchFamily="18" charset="0"/>
                <a:cs typeface="Times New Roman" panose="02020603050405020304" pitchFamily="18" charset="0"/>
              </a:rPr>
              <a:t>Constitución de la República</a:t>
            </a:r>
            <a:endParaRPr lang="es-EC" sz="1400" kern="1200" dirty="0">
              <a:latin typeface="Times New Roman" panose="02020603050405020304" pitchFamily="18" charset="0"/>
              <a:cs typeface="Times New Roman" panose="02020603050405020304" pitchFamily="18" charset="0"/>
            </a:endParaRPr>
          </a:p>
        </p:txBody>
      </p:sp>
      <p:sp>
        <p:nvSpPr>
          <p:cNvPr id="9" name="8 Elipse"/>
          <p:cNvSpPr/>
          <p:nvPr/>
        </p:nvSpPr>
        <p:spPr>
          <a:xfrm>
            <a:off x="4891546" y="2213092"/>
            <a:ext cx="1118541" cy="1075960"/>
          </a:xfrm>
          <a:prstGeom prst="ellipse">
            <a:avLst/>
          </a:prstGeom>
          <a:blipFill rotWithShape="1">
            <a:blip r:embed="rId4"/>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10" name="9 Forma libre"/>
          <p:cNvSpPr/>
          <p:nvPr/>
        </p:nvSpPr>
        <p:spPr>
          <a:xfrm>
            <a:off x="6287517" y="2011573"/>
            <a:ext cx="1740867" cy="1258627"/>
          </a:xfrm>
          <a:custGeom>
            <a:avLst/>
            <a:gdLst>
              <a:gd name="connsiteX0" fmla="*/ 0 w 1740867"/>
              <a:gd name="connsiteY0" fmla="*/ 0 h 1258627"/>
              <a:gd name="connsiteX1" fmla="*/ 1740867 w 1740867"/>
              <a:gd name="connsiteY1" fmla="*/ 0 h 1258627"/>
              <a:gd name="connsiteX2" fmla="*/ 1740867 w 1740867"/>
              <a:gd name="connsiteY2" fmla="*/ 1258627 h 1258627"/>
              <a:gd name="connsiteX3" fmla="*/ 0 w 1740867"/>
              <a:gd name="connsiteY3" fmla="*/ 1258627 h 1258627"/>
              <a:gd name="connsiteX4" fmla="*/ 0 w 1740867"/>
              <a:gd name="connsiteY4" fmla="*/ 0 h 125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867" h="1258627">
                <a:moveTo>
                  <a:pt x="0" y="0"/>
                </a:moveTo>
                <a:lnTo>
                  <a:pt x="1740867" y="0"/>
                </a:lnTo>
                <a:lnTo>
                  <a:pt x="1740867" y="1258627"/>
                </a:lnTo>
                <a:lnTo>
                  <a:pt x="0" y="1258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C" sz="1400" kern="1200" dirty="0" smtClean="0">
                <a:latin typeface="Times New Roman" panose="02020603050405020304" pitchFamily="18" charset="0"/>
                <a:cs typeface="Times New Roman" panose="02020603050405020304" pitchFamily="18" charset="0"/>
              </a:rPr>
              <a:t>Plan Nacional del Buen Vivir</a:t>
            </a:r>
            <a:endParaRPr lang="es-EC" sz="1400" kern="1200" dirty="0">
              <a:latin typeface="Times New Roman" panose="02020603050405020304" pitchFamily="18" charset="0"/>
              <a:cs typeface="Times New Roman" panose="02020603050405020304" pitchFamily="18" charset="0"/>
            </a:endParaRPr>
          </a:p>
        </p:txBody>
      </p:sp>
      <p:sp>
        <p:nvSpPr>
          <p:cNvPr id="11" name="10 Elipse"/>
          <p:cNvSpPr/>
          <p:nvPr/>
        </p:nvSpPr>
        <p:spPr>
          <a:xfrm>
            <a:off x="5246598" y="3433160"/>
            <a:ext cx="1118541" cy="1075960"/>
          </a:xfrm>
          <a:prstGeom prst="ellipse">
            <a:avLst/>
          </a:prstGeom>
          <a:blipFill rotWithShape="1">
            <a:blip r:embed="rId5"/>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12" name="11 Forma libre"/>
          <p:cNvSpPr/>
          <p:nvPr/>
        </p:nvSpPr>
        <p:spPr>
          <a:xfrm>
            <a:off x="6647557" y="3378061"/>
            <a:ext cx="1740867" cy="1258627"/>
          </a:xfrm>
          <a:custGeom>
            <a:avLst/>
            <a:gdLst>
              <a:gd name="connsiteX0" fmla="*/ 0 w 1740867"/>
              <a:gd name="connsiteY0" fmla="*/ 0 h 1258627"/>
              <a:gd name="connsiteX1" fmla="*/ 1740867 w 1740867"/>
              <a:gd name="connsiteY1" fmla="*/ 0 h 1258627"/>
              <a:gd name="connsiteX2" fmla="*/ 1740867 w 1740867"/>
              <a:gd name="connsiteY2" fmla="*/ 1258627 h 1258627"/>
              <a:gd name="connsiteX3" fmla="*/ 0 w 1740867"/>
              <a:gd name="connsiteY3" fmla="*/ 1258627 h 1258627"/>
              <a:gd name="connsiteX4" fmla="*/ 0 w 1740867"/>
              <a:gd name="connsiteY4" fmla="*/ 0 h 125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867" h="1258627">
                <a:moveTo>
                  <a:pt x="0" y="0"/>
                </a:moveTo>
                <a:lnTo>
                  <a:pt x="1740867" y="0"/>
                </a:lnTo>
                <a:lnTo>
                  <a:pt x="1740867" y="1258627"/>
                </a:lnTo>
                <a:lnTo>
                  <a:pt x="0" y="1258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C" sz="1400" kern="1200" dirty="0" smtClean="0">
                <a:latin typeface="Times New Roman" panose="02020603050405020304" pitchFamily="18" charset="0"/>
                <a:cs typeface="Times New Roman" panose="02020603050405020304" pitchFamily="18" charset="0"/>
              </a:rPr>
              <a:t>Ley de Economía Popular y Solidaria</a:t>
            </a:r>
            <a:endParaRPr lang="es-EC" sz="1400" kern="1200" dirty="0">
              <a:latin typeface="Times New Roman" panose="02020603050405020304" pitchFamily="18" charset="0"/>
              <a:cs typeface="Times New Roman" panose="02020603050405020304" pitchFamily="18" charset="0"/>
            </a:endParaRPr>
          </a:p>
        </p:txBody>
      </p:sp>
      <p:sp>
        <p:nvSpPr>
          <p:cNvPr id="13" name="12 Elipse"/>
          <p:cNvSpPr/>
          <p:nvPr/>
        </p:nvSpPr>
        <p:spPr>
          <a:xfrm>
            <a:off x="4959990" y="4653136"/>
            <a:ext cx="1118541" cy="1075960"/>
          </a:xfrm>
          <a:prstGeom prst="ellipse">
            <a:avLst/>
          </a:prstGeom>
          <a:blipFill rotWithShape="1">
            <a:blip r:embed="rId6"/>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14" name="13 Forma libre"/>
          <p:cNvSpPr/>
          <p:nvPr/>
        </p:nvSpPr>
        <p:spPr>
          <a:xfrm>
            <a:off x="6359525" y="4531666"/>
            <a:ext cx="1740867" cy="1258627"/>
          </a:xfrm>
          <a:custGeom>
            <a:avLst/>
            <a:gdLst>
              <a:gd name="connsiteX0" fmla="*/ 0 w 1740867"/>
              <a:gd name="connsiteY0" fmla="*/ 0 h 1258627"/>
              <a:gd name="connsiteX1" fmla="*/ 1740867 w 1740867"/>
              <a:gd name="connsiteY1" fmla="*/ 0 h 1258627"/>
              <a:gd name="connsiteX2" fmla="*/ 1740867 w 1740867"/>
              <a:gd name="connsiteY2" fmla="*/ 1258627 h 1258627"/>
              <a:gd name="connsiteX3" fmla="*/ 0 w 1740867"/>
              <a:gd name="connsiteY3" fmla="*/ 1258627 h 1258627"/>
              <a:gd name="connsiteX4" fmla="*/ 0 w 1740867"/>
              <a:gd name="connsiteY4" fmla="*/ 0 h 125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867" h="1258627">
                <a:moveTo>
                  <a:pt x="0" y="0"/>
                </a:moveTo>
                <a:lnTo>
                  <a:pt x="1740867" y="0"/>
                </a:lnTo>
                <a:lnTo>
                  <a:pt x="1740867" y="1258627"/>
                </a:lnTo>
                <a:lnTo>
                  <a:pt x="0" y="1258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C" sz="1400" kern="1200" dirty="0" smtClean="0">
                <a:latin typeface="Times New Roman" panose="02020603050405020304" pitchFamily="18" charset="0"/>
                <a:cs typeface="Times New Roman" panose="02020603050405020304" pitchFamily="18" charset="0"/>
              </a:rPr>
              <a:t>Ley Orgánica del Servicio de Contratación Pública</a:t>
            </a:r>
            <a:endParaRPr lang="es-EC" sz="1400" kern="1200" dirty="0">
              <a:latin typeface="Times New Roman" panose="02020603050405020304" pitchFamily="18" charset="0"/>
              <a:cs typeface="Times New Roman" panose="02020603050405020304" pitchFamily="18" charset="0"/>
            </a:endParaRPr>
          </a:p>
        </p:txBody>
      </p:sp>
      <p:sp>
        <p:nvSpPr>
          <p:cNvPr id="19" name="18 Forma libre"/>
          <p:cNvSpPr/>
          <p:nvPr/>
        </p:nvSpPr>
        <p:spPr>
          <a:xfrm>
            <a:off x="5364088" y="5589240"/>
            <a:ext cx="1740867" cy="1258627"/>
          </a:xfrm>
          <a:custGeom>
            <a:avLst/>
            <a:gdLst>
              <a:gd name="connsiteX0" fmla="*/ 0 w 1740867"/>
              <a:gd name="connsiteY0" fmla="*/ 0 h 1258627"/>
              <a:gd name="connsiteX1" fmla="*/ 1740867 w 1740867"/>
              <a:gd name="connsiteY1" fmla="*/ 0 h 1258627"/>
              <a:gd name="connsiteX2" fmla="*/ 1740867 w 1740867"/>
              <a:gd name="connsiteY2" fmla="*/ 1258627 h 1258627"/>
              <a:gd name="connsiteX3" fmla="*/ 0 w 1740867"/>
              <a:gd name="connsiteY3" fmla="*/ 1258627 h 1258627"/>
              <a:gd name="connsiteX4" fmla="*/ 0 w 1740867"/>
              <a:gd name="connsiteY4" fmla="*/ 0 h 125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867" h="1258627">
                <a:moveTo>
                  <a:pt x="0" y="0"/>
                </a:moveTo>
                <a:lnTo>
                  <a:pt x="1740867" y="0"/>
                </a:lnTo>
                <a:lnTo>
                  <a:pt x="1740867" y="1258627"/>
                </a:lnTo>
                <a:lnTo>
                  <a:pt x="0" y="1258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C" sz="1400" dirty="0" smtClean="0">
                <a:latin typeface="Times New Roman" panose="02020603050405020304" pitchFamily="18" charset="0"/>
                <a:cs typeface="Times New Roman" panose="02020603050405020304" pitchFamily="18" charset="0"/>
              </a:rPr>
              <a:t>Normas de Control Interno de la CGE</a:t>
            </a:r>
            <a:endParaRPr lang="es-EC" sz="1400" kern="1200"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5589240"/>
            <a:ext cx="1036062" cy="1091593"/>
          </a:xfrm>
          <a:prstGeom prst="ellipse">
            <a:avLst/>
          </a:prstGeom>
          <a:ln w="38100">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53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cdn2.tscps.com/images_ar/fotos/l/50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533" y="136892"/>
            <a:ext cx="1082014" cy="90167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768424" y="56359"/>
            <a:ext cx="7620000" cy="418058"/>
          </a:xfrm>
        </p:spPr>
        <p:txBody>
          <a:bodyPr>
            <a:normAutofit fontScale="90000"/>
          </a:bodyPr>
          <a:lstStyle/>
          <a:p>
            <a:pPr algn="ctr"/>
            <a:r>
              <a:rPr lang="es-EC"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s-EC"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Marco Teórico</a:t>
            </a:r>
            <a:endParaRPr lang="es-EC" sz="2400" dirty="0"/>
          </a:p>
        </p:txBody>
      </p:sp>
      <p:sp>
        <p:nvSpPr>
          <p:cNvPr id="4" name="3 Forma libre"/>
          <p:cNvSpPr/>
          <p:nvPr/>
        </p:nvSpPr>
        <p:spPr>
          <a:xfrm>
            <a:off x="107504" y="1488352"/>
            <a:ext cx="956692" cy="1287000"/>
          </a:xfrm>
          <a:custGeom>
            <a:avLst/>
            <a:gdLst>
              <a:gd name="connsiteX0" fmla="*/ 0 w 956692"/>
              <a:gd name="connsiteY0" fmla="*/ 0 h 1287000"/>
              <a:gd name="connsiteX1" fmla="*/ 956692 w 956692"/>
              <a:gd name="connsiteY1" fmla="*/ 0 h 1287000"/>
              <a:gd name="connsiteX2" fmla="*/ 956692 w 956692"/>
              <a:gd name="connsiteY2" fmla="*/ 1287000 h 1287000"/>
              <a:gd name="connsiteX3" fmla="*/ 0 w 956692"/>
              <a:gd name="connsiteY3" fmla="*/ 1287000 h 1287000"/>
              <a:gd name="connsiteX4" fmla="*/ 0 w 956692"/>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692" h="1287000">
                <a:moveTo>
                  <a:pt x="0" y="0"/>
                </a:moveTo>
                <a:lnTo>
                  <a:pt x="956692" y="0"/>
                </a:lnTo>
                <a:lnTo>
                  <a:pt x="956692"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EC" sz="1600" b="0" kern="1200" dirty="0" smtClean="0">
                <a:latin typeface="Times New Roman" panose="02020603050405020304" pitchFamily="18" charset="0"/>
                <a:cs typeface="Times New Roman" panose="02020603050405020304" pitchFamily="18" charset="0"/>
              </a:rPr>
              <a:t>Control</a:t>
            </a:r>
            <a:r>
              <a:rPr lang="es-EC" sz="1800" b="0" kern="1200" dirty="0" smtClean="0">
                <a:latin typeface="Times New Roman" panose="02020603050405020304" pitchFamily="18" charset="0"/>
                <a:cs typeface="Times New Roman" panose="02020603050405020304" pitchFamily="18" charset="0"/>
              </a:rPr>
              <a:t> Interno </a:t>
            </a:r>
            <a:endParaRPr lang="es-EC" sz="1800" b="0" kern="1200" dirty="0">
              <a:latin typeface="Times New Roman" panose="02020603050405020304" pitchFamily="18" charset="0"/>
              <a:cs typeface="Times New Roman" panose="02020603050405020304" pitchFamily="18" charset="0"/>
            </a:endParaRPr>
          </a:p>
        </p:txBody>
      </p:sp>
      <p:sp>
        <p:nvSpPr>
          <p:cNvPr id="7" name="6 Abrir llave"/>
          <p:cNvSpPr/>
          <p:nvPr/>
        </p:nvSpPr>
        <p:spPr>
          <a:xfrm>
            <a:off x="1057451" y="1070315"/>
            <a:ext cx="191338" cy="1287000"/>
          </a:xfrm>
          <a:prstGeom prst="leftBrace">
            <a:avLst>
              <a:gd name="adj1" fmla="val 35000"/>
              <a:gd name="adj2" fmla="val 50000"/>
            </a:avLst>
          </a:prstGeom>
          <a:scene3d>
            <a:camera prst="orthographicFront"/>
            <a:lightRig rig="chilly" dir="t"/>
          </a:scene3d>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7 Forma libre"/>
          <p:cNvSpPr/>
          <p:nvPr/>
        </p:nvSpPr>
        <p:spPr>
          <a:xfrm>
            <a:off x="1332069" y="1077194"/>
            <a:ext cx="2602202" cy="1287000"/>
          </a:xfrm>
          <a:custGeom>
            <a:avLst/>
            <a:gdLst>
              <a:gd name="connsiteX0" fmla="*/ 0 w 2602202"/>
              <a:gd name="connsiteY0" fmla="*/ 0 h 1287000"/>
              <a:gd name="connsiteX1" fmla="*/ 2602202 w 2602202"/>
              <a:gd name="connsiteY1" fmla="*/ 0 h 1287000"/>
              <a:gd name="connsiteX2" fmla="*/ 2602202 w 2602202"/>
              <a:gd name="connsiteY2" fmla="*/ 1287000 h 1287000"/>
              <a:gd name="connsiteX3" fmla="*/ 0 w 2602202"/>
              <a:gd name="connsiteY3" fmla="*/ 1287000 h 1287000"/>
              <a:gd name="connsiteX4" fmla="*/ 0 w 2602202"/>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2202" h="1287000">
                <a:moveTo>
                  <a:pt x="0" y="0"/>
                </a:moveTo>
                <a:lnTo>
                  <a:pt x="2602202" y="0"/>
                </a:lnTo>
                <a:lnTo>
                  <a:pt x="2602202" y="1287000"/>
                </a:lnTo>
                <a:lnTo>
                  <a:pt x="0" y="1287000"/>
                </a:lnTo>
                <a:lnTo>
                  <a:pt x="0" y="0"/>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Eficacia y eficiencia en operaciones</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Suficiente y confiable información financiera</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Cumplimiento de leyes </a:t>
            </a:r>
            <a:endParaRPr lang="es-EC" sz="1400" b="0" kern="1200" dirty="0">
              <a:latin typeface="Times New Roman" panose="02020603050405020304" pitchFamily="18" charset="0"/>
              <a:cs typeface="Times New Roman" panose="02020603050405020304" pitchFamily="18" charset="0"/>
            </a:endParaRPr>
          </a:p>
        </p:txBody>
      </p:sp>
      <p:sp>
        <p:nvSpPr>
          <p:cNvPr id="9" name="8 Forma libre"/>
          <p:cNvSpPr/>
          <p:nvPr/>
        </p:nvSpPr>
        <p:spPr>
          <a:xfrm>
            <a:off x="107504" y="3166025"/>
            <a:ext cx="956692" cy="1287000"/>
          </a:xfrm>
          <a:custGeom>
            <a:avLst/>
            <a:gdLst>
              <a:gd name="connsiteX0" fmla="*/ 0 w 956692"/>
              <a:gd name="connsiteY0" fmla="*/ 0 h 1287000"/>
              <a:gd name="connsiteX1" fmla="*/ 956692 w 956692"/>
              <a:gd name="connsiteY1" fmla="*/ 0 h 1287000"/>
              <a:gd name="connsiteX2" fmla="*/ 956692 w 956692"/>
              <a:gd name="connsiteY2" fmla="*/ 1287000 h 1287000"/>
              <a:gd name="connsiteX3" fmla="*/ 0 w 956692"/>
              <a:gd name="connsiteY3" fmla="*/ 1287000 h 1287000"/>
              <a:gd name="connsiteX4" fmla="*/ 0 w 956692"/>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692" h="1287000">
                <a:moveTo>
                  <a:pt x="0" y="0"/>
                </a:moveTo>
                <a:lnTo>
                  <a:pt x="956692" y="0"/>
                </a:lnTo>
                <a:lnTo>
                  <a:pt x="956692"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lvl="0" algn="just"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COSO ERM</a:t>
            </a:r>
            <a:endParaRPr lang="es-EC" sz="1400" b="0" kern="1200" dirty="0">
              <a:latin typeface="Times New Roman" panose="02020603050405020304" pitchFamily="18" charset="0"/>
              <a:cs typeface="Times New Roman" panose="02020603050405020304" pitchFamily="18" charset="0"/>
            </a:endParaRPr>
          </a:p>
        </p:txBody>
      </p:sp>
      <p:sp>
        <p:nvSpPr>
          <p:cNvPr id="10" name="9 Abrir llave"/>
          <p:cNvSpPr/>
          <p:nvPr/>
        </p:nvSpPr>
        <p:spPr>
          <a:xfrm>
            <a:off x="1057451" y="2932633"/>
            <a:ext cx="191338" cy="1809843"/>
          </a:xfrm>
          <a:prstGeom prst="leftBrace">
            <a:avLst>
              <a:gd name="adj1" fmla="val 35000"/>
              <a:gd name="adj2" fmla="val 50000"/>
            </a:avLst>
          </a:prstGeom>
          <a:scene3d>
            <a:camera prst="orthographicFront"/>
            <a:lightRig rig="chilly" dir="t"/>
          </a:scene3d>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10 Forma libre"/>
          <p:cNvSpPr/>
          <p:nvPr/>
        </p:nvSpPr>
        <p:spPr>
          <a:xfrm>
            <a:off x="1332069" y="2932633"/>
            <a:ext cx="2602202" cy="1809843"/>
          </a:xfrm>
          <a:custGeom>
            <a:avLst/>
            <a:gdLst>
              <a:gd name="connsiteX0" fmla="*/ 0 w 2602202"/>
              <a:gd name="connsiteY0" fmla="*/ 0 h 1809843"/>
              <a:gd name="connsiteX1" fmla="*/ 2602202 w 2602202"/>
              <a:gd name="connsiteY1" fmla="*/ 0 h 1809843"/>
              <a:gd name="connsiteX2" fmla="*/ 2602202 w 2602202"/>
              <a:gd name="connsiteY2" fmla="*/ 1809843 h 1809843"/>
              <a:gd name="connsiteX3" fmla="*/ 0 w 2602202"/>
              <a:gd name="connsiteY3" fmla="*/ 1809843 h 1809843"/>
              <a:gd name="connsiteX4" fmla="*/ 0 w 2602202"/>
              <a:gd name="connsiteY4" fmla="*/ 0 h 180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2202" h="1809843">
                <a:moveTo>
                  <a:pt x="0" y="0"/>
                </a:moveTo>
                <a:lnTo>
                  <a:pt x="2602202" y="0"/>
                </a:lnTo>
                <a:lnTo>
                  <a:pt x="2602202" y="1809843"/>
                </a:lnTo>
                <a:lnTo>
                  <a:pt x="0" y="1809843"/>
                </a:lnTo>
                <a:lnTo>
                  <a:pt x="0" y="0"/>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Ambiente interno</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Establecimiento de objetivos</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Identificación de eventos</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Evaluación de riesgos</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Respuesta a los riesgos</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Actividades de control</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Información y comunicación</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Seguimiento y monitoreo</a:t>
            </a:r>
            <a:endParaRPr lang="es-EC" sz="1400" b="0" kern="1200" dirty="0">
              <a:latin typeface="Times New Roman" panose="02020603050405020304" pitchFamily="18" charset="0"/>
              <a:cs typeface="Times New Roman" panose="02020603050405020304" pitchFamily="18" charset="0"/>
            </a:endParaRPr>
          </a:p>
        </p:txBody>
      </p:sp>
      <p:sp>
        <p:nvSpPr>
          <p:cNvPr id="12" name="11 Forma libre"/>
          <p:cNvSpPr/>
          <p:nvPr/>
        </p:nvSpPr>
        <p:spPr>
          <a:xfrm>
            <a:off x="107504" y="5093415"/>
            <a:ext cx="956692" cy="1287000"/>
          </a:xfrm>
          <a:custGeom>
            <a:avLst/>
            <a:gdLst>
              <a:gd name="connsiteX0" fmla="*/ 0 w 956692"/>
              <a:gd name="connsiteY0" fmla="*/ 0 h 1287000"/>
              <a:gd name="connsiteX1" fmla="*/ 956692 w 956692"/>
              <a:gd name="connsiteY1" fmla="*/ 0 h 1287000"/>
              <a:gd name="connsiteX2" fmla="*/ 956692 w 956692"/>
              <a:gd name="connsiteY2" fmla="*/ 1287000 h 1287000"/>
              <a:gd name="connsiteX3" fmla="*/ 0 w 956692"/>
              <a:gd name="connsiteY3" fmla="*/ 1287000 h 1287000"/>
              <a:gd name="connsiteX4" fmla="*/ 0 w 956692"/>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692" h="1287000">
                <a:moveTo>
                  <a:pt x="0" y="0"/>
                </a:moveTo>
                <a:lnTo>
                  <a:pt x="956692" y="0"/>
                </a:lnTo>
                <a:lnTo>
                  <a:pt x="956692"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EC" sz="1600" b="0" kern="1200" dirty="0" smtClean="0">
                <a:latin typeface="Times New Roman" panose="02020603050405020304" pitchFamily="18" charset="0"/>
                <a:cs typeface="Times New Roman" panose="02020603050405020304" pitchFamily="18" charset="0"/>
              </a:rPr>
              <a:t>Tipos de Riesgo</a:t>
            </a:r>
            <a:endParaRPr lang="es-EC" sz="1600" b="0" kern="1200" dirty="0">
              <a:latin typeface="Times New Roman" panose="02020603050405020304" pitchFamily="18" charset="0"/>
              <a:cs typeface="Times New Roman" panose="02020603050405020304" pitchFamily="18" charset="0"/>
            </a:endParaRPr>
          </a:p>
        </p:txBody>
      </p:sp>
      <p:sp>
        <p:nvSpPr>
          <p:cNvPr id="13" name="12 Abrir llave"/>
          <p:cNvSpPr/>
          <p:nvPr/>
        </p:nvSpPr>
        <p:spPr>
          <a:xfrm>
            <a:off x="1057451" y="5188272"/>
            <a:ext cx="191338" cy="1367437"/>
          </a:xfrm>
          <a:prstGeom prst="leftBrace">
            <a:avLst>
              <a:gd name="adj1" fmla="val 35000"/>
              <a:gd name="adj2" fmla="val 50000"/>
            </a:avLst>
          </a:prstGeom>
          <a:scene3d>
            <a:camera prst="orthographicFront"/>
            <a:lightRig rig="chilly" dir="t"/>
          </a:scene3d>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13 Forma libre"/>
          <p:cNvSpPr/>
          <p:nvPr/>
        </p:nvSpPr>
        <p:spPr>
          <a:xfrm>
            <a:off x="1273687" y="5259720"/>
            <a:ext cx="2602202" cy="1367437"/>
          </a:xfrm>
          <a:custGeom>
            <a:avLst/>
            <a:gdLst>
              <a:gd name="connsiteX0" fmla="*/ 0 w 2602202"/>
              <a:gd name="connsiteY0" fmla="*/ 0 h 1367437"/>
              <a:gd name="connsiteX1" fmla="*/ 2602202 w 2602202"/>
              <a:gd name="connsiteY1" fmla="*/ 0 h 1367437"/>
              <a:gd name="connsiteX2" fmla="*/ 2602202 w 2602202"/>
              <a:gd name="connsiteY2" fmla="*/ 1367437 h 1367437"/>
              <a:gd name="connsiteX3" fmla="*/ 0 w 2602202"/>
              <a:gd name="connsiteY3" fmla="*/ 1367437 h 1367437"/>
              <a:gd name="connsiteX4" fmla="*/ 0 w 2602202"/>
              <a:gd name="connsiteY4" fmla="*/ 0 h 136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2202" h="1367437">
                <a:moveTo>
                  <a:pt x="0" y="0"/>
                </a:moveTo>
                <a:lnTo>
                  <a:pt x="2602202" y="0"/>
                </a:lnTo>
                <a:lnTo>
                  <a:pt x="2602202" y="1367437"/>
                </a:lnTo>
                <a:lnTo>
                  <a:pt x="0" y="1367437"/>
                </a:lnTo>
                <a:lnTo>
                  <a:pt x="0" y="0"/>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De crédito </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De mercado</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De tasa de interés </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De liquidez</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Operativo</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smtClean="0">
                <a:latin typeface="Times New Roman" panose="02020603050405020304" pitchFamily="18" charset="0"/>
                <a:cs typeface="Times New Roman" panose="02020603050405020304" pitchFamily="18" charset="0"/>
              </a:rPr>
              <a:t>Legal</a:t>
            </a:r>
            <a:endParaRPr lang="es-EC" sz="1400" b="0" kern="1200" dirty="0">
              <a:latin typeface="Times New Roman" panose="02020603050405020304" pitchFamily="18" charset="0"/>
              <a:cs typeface="Times New Roman" panose="02020603050405020304" pitchFamily="18" charset="0"/>
            </a:endParaRPr>
          </a:p>
        </p:txBody>
      </p:sp>
      <p:sp>
        <p:nvSpPr>
          <p:cNvPr id="5" name="4 Rectángulo"/>
          <p:cNvSpPr/>
          <p:nvPr/>
        </p:nvSpPr>
        <p:spPr>
          <a:xfrm>
            <a:off x="3096782" y="403065"/>
            <a:ext cx="2736304" cy="369332"/>
          </a:xfrm>
          <a:prstGeom prst="rect">
            <a:avLst/>
          </a:prstGeom>
        </p:spPr>
        <p:txBody>
          <a:bodyPr wrap="square">
            <a:spAutoFit/>
          </a:bodyPr>
          <a:lstStyle/>
          <a:p>
            <a:pPr lvl="1" algn="ctr"/>
            <a:r>
              <a:rPr lang="es-ES" b="1" dirty="0">
                <a:latin typeface="Times New Roman" panose="02020603050405020304" pitchFamily="18" charset="0"/>
                <a:cs typeface="Times New Roman" panose="02020603050405020304" pitchFamily="18" charset="0"/>
              </a:rPr>
              <a:t>Teorías de Soporte</a:t>
            </a:r>
            <a:endParaRPr lang="es-EC" b="1" dirty="0">
              <a:latin typeface="Times New Roman" panose="02020603050405020304" pitchFamily="18" charset="0"/>
              <a:cs typeface="Times New Roman" panose="02020603050405020304" pitchFamily="18" charset="0"/>
            </a:endParaRPr>
          </a:p>
        </p:txBody>
      </p:sp>
      <p:sp>
        <p:nvSpPr>
          <p:cNvPr id="16" name="15 Forma libre"/>
          <p:cNvSpPr/>
          <p:nvPr/>
        </p:nvSpPr>
        <p:spPr>
          <a:xfrm>
            <a:off x="4716016" y="1019922"/>
            <a:ext cx="1062118" cy="1247400"/>
          </a:xfrm>
          <a:custGeom>
            <a:avLst/>
            <a:gdLst>
              <a:gd name="connsiteX0" fmla="*/ 0 w 1062118"/>
              <a:gd name="connsiteY0" fmla="*/ 0 h 1247400"/>
              <a:gd name="connsiteX1" fmla="*/ 1062118 w 1062118"/>
              <a:gd name="connsiteY1" fmla="*/ 0 h 1247400"/>
              <a:gd name="connsiteX2" fmla="*/ 1062118 w 1062118"/>
              <a:gd name="connsiteY2" fmla="*/ 1247400 h 1247400"/>
              <a:gd name="connsiteX3" fmla="*/ 0 w 1062118"/>
              <a:gd name="connsiteY3" fmla="*/ 1247400 h 1247400"/>
              <a:gd name="connsiteX4" fmla="*/ 0 w 106211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118" h="1247400">
                <a:moveTo>
                  <a:pt x="0" y="0"/>
                </a:moveTo>
                <a:lnTo>
                  <a:pt x="1062118" y="0"/>
                </a:lnTo>
                <a:lnTo>
                  <a:pt x="1062118" y="1247400"/>
                </a:lnTo>
                <a:lnTo>
                  <a:pt x="0" y="1247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Riesgo Operativo</a:t>
            </a:r>
            <a:endParaRPr lang="es-EC" sz="1600" kern="1200" dirty="0">
              <a:latin typeface="Times New Roman" panose="02020603050405020304" pitchFamily="18" charset="0"/>
              <a:cs typeface="Times New Roman" panose="02020603050405020304" pitchFamily="18" charset="0"/>
            </a:endParaRPr>
          </a:p>
        </p:txBody>
      </p:sp>
      <p:sp>
        <p:nvSpPr>
          <p:cNvPr id="17" name="16 Abrir llave"/>
          <p:cNvSpPr/>
          <p:nvPr/>
        </p:nvSpPr>
        <p:spPr>
          <a:xfrm>
            <a:off x="5796137" y="980728"/>
            <a:ext cx="212423" cy="1247400"/>
          </a:xfrm>
          <a:prstGeom prst="leftBrace">
            <a:avLst>
              <a:gd name="adj1" fmla="val 35000"/>
              <a:gd name="adj2" fmla="val 50000"/>
            </a:avLst>
          </a:prstGeom>
          <a:scene3d>
            <a:camera prst="orthographicFront"/>
            <a:lightRig rig="chilly" dir="t"/>
          </a:scene3d>
          <a:sp3d z="-40000" prstMaterial="matte"/>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8" name="17 Forma libre"/>
          <p:cNvSpPr/>
          <p:nvPr/>
        </p:nvSpPr>
        <p:spPr>
          <a:xfrm>
            <a:off x="6075527" y="980728"/>
            <a:ext cx="2888960" cy="1247400"/>
          </a:xfrm>
          <a:custGeom>
            <a:avLst/>
            <a:gdLst>
              <a:gd name="connsiteX0" fmla="*/ 0 w 2888960"/>
              <a:gd name="connsiteY0" fmla="*/ 0 h 1247400"/>
              <a:gd name="connsiteX1" fmla="*/ 2888960 w 2888960"/>
              <a:gd name="connsiteY1" fmla="*/ 0 h 1247400"/>
              <a:gd name="connsiteX2" fmla="*/ 2888960 w 2888960"/>
              <a:gd name="connsiteY2" fmla="*/ 1247400 h 1247400"/>
              <a:gd name="connsiteX3" fmla="*/ 0 w 2888960"/>
              <a:gd name="connsiteY3" fmla="*/ 1247400 h 1247400"/>
              <a:gd name="connsiteX4" fmla="*/ 0 w 2888960"/>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8960" h="1247400">
                <a:moveTo>
                  <a:pt x="0" y="0"/>
                </a:moveTo>
                <a:lnTo>
                  <a:pt x="2888960" y="0"/>
                </a:lnTo>
                <a:lnTo>
                  <a:pt x="2888960" y="1247400"/>
                </a:lnTo>
                <a:lnTo>
                  <a:pt x="0" y="1247400"/>
                </a:lnTo>
                <a:lnTo>
                  <a:pt x="0" y="0"/>
                </a:lnTo>
                <a:close/>
              </a:path>
            </a:pathLst>
          </a:custGeom>
          <a:scene3d>
            <a:camera prst="orthographicFront"/>
            <a:lightRig rig="chilly" dir="t"/>
          </a:scene3d>
          <a:sp3d prstMaterial="translucentPowder">
            <a:bevelT w="127000" h="25400" prst="softRound"/>
          </a:sp3d>
        </p:spPr>
        <p:style>
          <a:lnRef idx="0">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Times New Roman" panose="02020603050405020304" pitchFamily="18" charset="0"/>
                <a:cs typeface="Times New Roman" panose="02020603050405020304" pitchFamily="18" charset="0"/>
              </a:rPr>
              <a:t>Procesos</a:t>
            </a:r>
            <a:endParaRPr lang="es-EC"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anose="02020603050405020304" pitchFamily="18" charset="0"/>
                <a:cs typeface="Times New Roman" panose="02020603050405020304" pitchFamily="18" charset="0"/>
              </a:rPr>
              <a:t>Personas</a:t>
            </a:r>
            <a:endParaRPr lang="es-EC"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anose="02020603050405020304" pitchFamily="18" charset="0"/>
                <a:cs typeface="Times New Roman" panose="02020603050405020304" pitchFamily="18" charset="0"/>
              </a:rPr>
              <a:t>Tecnología de Información</a:t>
            </a:r>
            <a:endParaRPr lang="es-EC"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anose="02020603050405020304" pitchFamily="18" charset="0"/>
                <a:cs typeface="Times New Roman" panose="02020603050405020304" pitchFamily="18" charset="0"/>
              </a:rPr>
              <a:t>Eventos Externos</a:t>
            </a:r>
            <a:endParaRPr lang="es-EC" sz="1400" kern="1200" dirty="0">
              <a:latin typeface="Times New Roman" panose="02020603050405020304" pitchFamily="18" charset="0"/>
              <a:cs typeface="Times New Roman" panose="02020603050405020304" pitchFamily="18" charset="0"/>
            </a:endParaRPr>
          </a:p>
        </p:txBody>
      </p:sp>
      <p:sp>
        <p:nvSpPr>
          <p:cNvPr id="19" name="18 Forma libre"/>
          <p:cNvSpPr/>
          <p:nvPr/>
        </p:nvSpPr>
        <p:spPr>
          <a:xfrm>
            <a:off x="4716016" y="2494122"/>
            <a:ext cx="1361580" cy="1247400"/>
          </a:xfrm>
          <a:custGeom>
            <a:avLst/>
            <a:gdLst>
              <a:gd name="connsiteX0" fmla="*/ 0 w 1361580"/>
              <a:gd name="connsiteY0" fmla="*/ 0 h 1247400"/>
              <a:gd name="connsiteX1" fmla="*/ 1361580 w 1361580"/>
              <a:gd name="connsiteY1" fmla="*/ 0 h 1247400"/>
              <a:gd name="connsiteX2" fmla="*/ 1361580 w 1361580"/>
              <a:gd name="connsiteY2" fmla="*/ 1247400 h 1247400"/>
              <a:gd name="connsiteX3" fmla="*/ 0 w 1361580"/>
              <a:gd name="connsiteY3" fmla="*/ 1247400 h 1247400"/>
              <a:gd name="connsiteX4" fmla="*/ 0 w 1361580"/>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580" h="1247400">
                <a:moveTo>
                  <a:pt x="0" y="0"/>
                </a:moveTo>
                <a:lnTo>
                  <a:pt x="1361580" y="0"/>
                </a:lnTo>
                <a:lnTo>
                  <a:pt x="1361580" y="1247400"/>
                </a:lnTo>
                <a:lnTo>
                  <a:pt x="0" y="1247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EC" sz="1600" kern="1200" smtClean="0">
                <a:latin typeface="Times New Roman" panose="02020603050405020304" pitchFamily="18" charset="0"/>
                <a:cs typeface="Times New Roman" panose="02020603050405020304" pitchFamily="18" charset="0"/>
              </a:rPr>
              <a:t>Metodología AMFE</a:t>
            </a:r>
            <a:endParaRPr lang="es-EC" sz="1600" kern="1200" dirty="0">
              <a:latin typeface="Times New Roman" panose="02020603050405020304" pitchFamily="18" charset="0"/>
              <a:cs typeface="Times New Roman" panose="02020603050405020304" pitchFamily="18" charset="0"/>
            </a:endParaRPr>
          </a:p>
        </p:txBody>
      </p:sp>
      <p:sp>
        <p:nvSpPr>
          <p:cNvPr id="20" name="19 Abrir llave"/>
          <p:cNvSpPr/>
          <p:nvPr/>
        </p:nvSpPr>
        <p:spPr>
          <a:xfrm>
            <a:off x="5868143" y="2492900"/>
            <a:ext cx="192301" cy="1247400"/>
          </a:xfrm>
          <a:prstGeom prst="leftBrace">
            <a:avLst>
              <a:gd name="adj1" fmla="val 35000"/>
              <a:gd name="adj2" fmla="val 50000"/>
            </a:avLst>
          </a:prstGeom>
          <a:scene3d>
            <a:camera prst="orthographicFront"/>
            <a:lightRig rig="chilly" dir="t"/>
          </a:scene3d>
          <a:sp3d z="-40000" prstMaterial="matte"/>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1" name="20 Forma libre"/>
          <p:cNvSpPr/>
          <p:nvPr/>
        </p:nvSpPr>
        <p:spPr>
          <a:xfrm>
            <a:off x="6156184" y="2492900"/>
            <a:ext cx="2615299" cy="1247400"/>
          </a:xfrm>
          <a:custGeom>
            <a:avLst/>
            <a:gdLst>
              <a:gd name="connsiteX0" fmla="*/ 0 w 2615299"/>
              <a:gd name="connsiteY0" fmla="*/ 0 h 1247400"/>
              <a:gd name="connsiteX1" fmla="*/ 2615299 w 2615299"/>
              <a:gd name="connsiteY1" fmla="*/ 0 h 1247400"/>
              <a:gd name="connsiteX2" fmla="*/ 2615299 w 2615299"/>
              <a:gd name="connsiteY2" fmla="*/ 1247400 h 1247400"/>
              <a:gd name="connsiteX3" fmla="*/ 0 w 2615299"/>
              <a:gd name="connsiteY3" fmla="*/ 1247400 h 1247400"/>
              <a:gd name="connsiteX4" fmla="*/ 0 w 2615299"/>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99" h="1247400">
                <a:moveTo>
                  <a:pt x="0" y="0"/>
                </a:moveTo>
                <a:lnTo>
                  <a:pt x="2615299" y="0"/>
                </a:lnTo>
                <a:lnTo>
                  <a:pt x="2615299" y="1247400"/>
                </a:lnTo>
                <a:lnTo>
                  <a:pt x="0" y="1247400"/>
                </a:lnTo>
                <a:lnTo>
                  <a:pt x="0" y="0"/>
                </a:lnTo>
                <a:close/>
              </a:path>
            </a:pathLst>
          </a:custGeom>
          <a:scene3d>
            <a:camera prst="orthographicFront"/>
            <a:lightRig rig="chilly" dir="t"/>
          </a:scene3d>
          <a:sp3d prstMaterial="translucentPowder">
            <a:bevelT w="127000" h="25400" prst="softRound"/>
          </a:sp3d>
        </p:spPr>
        <p:style>
          <a:lnRef idx="0">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smtClean="0">
                <a:latin typeface="Times New Roman" panose="02020603050405020304" pitchFamily="18" charset="0"/>
                <a:cs typeface="Times New Roman" panose="02020603050405020304" pitchFamily="18" charset="0"/>
              </a:rPr>
              <a:t>Herramienta para mejorar la confiabilidad de los procesos a través de la identificación de eventos de riesgo operativo</a:t>
            </a:r>
            <a:endParaRPr lang="es-EC" sz="1400" kern="1200" dirty="0">
              <a:latin typeface="Times New Roman" panose="02020603050405020304" pitchFamily="18" charset="0"/>
              <a:cs typeface="Times New Roman" panose="02020603050405020304" pitchFamily="18" charset="0"/>
            </a:endParaRPr>
          </a:p>
        </p:txBody>
      </p:sp>
      <p:sp>
        <p:nvSpPr>
          <p:cNvPr id="22" name="21 Forma libre"/>
          <p:cNvSpPr/>
          <p:nvPr/>
        </p:nvSpPr>
        <p:spPr>
          <a:xfrm>
            <a:off x="4716016" y="3968322"/>
            <a:ext cx="1062118" cy="1247400"/>
          </a:xfrm>
          <a:custGeom>
            <a:avLst/>
            <a:gdLst>
              <a:gd name="connsiteX0" fmla="*/ 0 w 1062118"/>
              <a:gd name="connsiteY0" fmla="*/ 0 h 1247400"/>
              <a:gd name="connsiteX1" fmla="*/ 1062118 w 1062118"/>
              <a:gd name="connsiteY1" fmla="*/ 0 h 1247400"/>
              <a:gd name="connsiteX2" fmla="*/ 1062118 w 1062118"/>
              <a:gd name="connsiteY2" fmla="*/ 1247400 h 1247400"/>
              <a:gd name="connsiteX3" fmla="*/ 0 w 1062118"/>
              <a:gd name="connsiteY3" fmla="*/ 1247400 h 1247400"/>
              <a:gd name="connsiteX4" fmla="*/ 0 w 106211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118" h="1247400">
                <a:moveTo>
                  <a:pt x="0" y="0"/>
                </a:moveTo>
                <a:lnTo>
                  <a:pt x="1062118" y="0"/>
                </a:lnTo>
                <a:lnTo>
                  <a:pt x="1062118" y="1247400"/>
                </a:lnTo>
                <a:lnTo>
                  <a:pt x="0" y="1247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Gestión por Procesos</a:t>
            </a:r>
            <a:endParaRPr lang="es-EC" sz="1600" kern="1200" dirty="0">
              <a:latin typeface="Times New Roman" panose="02020603050405020304" pitchFamily="18" charset="0"/>
              <a:cs typeface="Times New Roman" panose="02020603050405020304" pitchFamily="18" charset="0"/>
            </a:endParaRPr>
          </a:p>
        </p:txBody>
      </p:sp>
      <p:sp>
        <p:nvSpPr>
          <p:cNvPr id="23" name="22 Abrir llave"/>
          <p:cNvSpPr/>
          <p:nvPr/>
        </p:nvSpPr>
        <p:spPr>
          <a:xfrm>
            <a:off x="5778133" y="3968322"/>
            <a:ext cx="212423" cy="1247400"/>
          </a:xfrm>
          <a:prstGeom prst="leftBrace">
            <a:avLst>
              <a:gd name="adj1" fmla="val 35000"/>
              <a:gd name="adj2" fmla="val 50000"/>
            </a:avLst>
          </a:prstGeom>
          <a:scene3d>
            <a:camera prst="orthographicFront"/>
            <a:lightRig rig="chilly" dir="t"/>
          </a:scene3d>
          <a:sp3d z="-40000" prstMaterial="matte"/>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4" name="23 Forma libre"/>
          <p:cNvSpPr/>
          <p:nvPr/>
        </p:nvSpPr>
        <p:spPr>
          <a:xfrm>
            <a:off x="6075527" y="3968322"/>
            <a:ext cx="2888960" cy="1247400"/>
          </a:xfrm>
          <a:custGeom>
            <a:avLst/>
            <a:gdLst>
              <a:gd name="connsiteX0" fmla="*/ 0 w 2888960"/>
              <a:gd name="connsiteY0" fmla="*/ 0 h 1247400"/>
              <a:gd name="connsiteX1" fmla="*/ 2888960 w 2888960"/>
              <a:gd name="connsiteY1" fmla="*/ 0 h 1247400"/>
              <a:gd name="connsiteX2" fmla="*/ 2888960 w 2888960"/>
              <a:gd name="connsiteY2" fmla="*/ 1247400 h 1247400"/>
              <a:gd name="connsiteX3" fmla="*/ 0 w 2888960"/>
              <a:gd name="connsiteY3" fmla="*/ 1247400 h 1247400"/>
              <a:gd name="connsiteX4" fmla="*/ 0 w 2888960"/>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8960" h="1247400">
                <a:moveTo>
                  <a:pt x="0" y="0"/>
                </a:moveTo>
                <a:lnTo>
                  <a:pt x="2888960" y="0"/>
                </a:lnTo>
                <a:lnTo>
                  <a:pt x="2888960" y="1247400"/>
                </a:lnTo>
                <a:lnTo>
                  <a:pt x="0" y="1247400"/>
                </a:lnTo>
                <a:lnTo>
                  <a:pt x="0" y="0"/>
                </a:lnTo>
                <a:close/>
              </a:path>
            </a:pathLst>
          </a:custGeom>
          <a:scene3d>
            <a:camera prst="orthographicFront"/>
            <a:lightRig rig="chilly" dir="t"/>
          </a:scene3d>
          <a:sp3d prstMaterial="translucentPowder">
            <a:bevelT w="127000" h="25400" prst="softRound"/>
          </a:sp3d>
        </p:spPr>
        <p:style>
          <a:lnRef idx="0">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smtClean="0">
                <a:latin typeface="Times New Roman" panose="02020603050405020304" pitchFamily="18" charset="0"/>
                <a:cs typeface="Times New Roman" panose="02020603050405020304" pitchFamily="18" charset="0"/>
              </a:rPr>
              <a:t>Identificación de usuarios</a:t>
            </a:r>
            <a:endParaRPr lang="es-EC"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latin typeface="Times New Roman" panose="02020603050405020304" pitchFamily="18" charset="0"/>
                <a:cs typeface="Times New Roman" panose="02020603050405020304" pitchFamily="18" charset="0"/>
              </a:rPr>
              <a:t>Identificación de procesos</a:t>
            </a:r>
            <a:endParaRPr lang="es-EC"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latin typeface="Times New Roman" panose="02020603050405020304" pitchFamily="18" charset="0"/>
                <a:cs typeface="Times New Roman" panose="02020603050405020304" pitchFamily="18" charset="0"/>
              </a:rPr>
              <a:t>Descripción y análisis de actividades</a:t>
            </a:r>
            <a:endParaRPr lang="es-EC" sz="1400" kern="1200" dirty="0">
              <a:latin typeface="Times New Roman" panose="02020603050405020304" pitchFamily="18" charset="0"/>
              <a:cs typeface="Times New Roman" panose="02020603050405020304" pitchFamily="18" charset="0"/>
            </a:endParaRPr>
          </a:p>
        </p:txBody>
      </p:sp>
      <p:sp>
        <p:nvSpPr>
          <p:cNvPr id="26" name="25 Forma libre"/>
          <p:cNvSpPr/>
          <p:nvPr/>
        </p:nvSpPr>
        <p:spPr>
          <a:xfrm>
            <a:off x="4716016" y="5442522"/>
            <a:ext cx="1062118" cy="1247400"/>
          </a:xfrm>
          <a:custGeom>
            <a:avLst/>
            <a:gdLst>
              <a:gd name="connsiteX0" fmla="*/ 0 w 1062118"/>
              <a:gd name="connsiteY0" fmla="*/ 0 h 1247400"/>
              <a:gd name="connsiteX1" fmla="*/ 1062118 w 1062118"/>
              <a:gd name="connsiteY1" fmla="*/ 0 h 1247400"/>
              <a:gd name="connsiteX2" fmla="*/ 1062118 w 1062118"/>
              <a:gd name="connsiteY2" fmla="*/ 1247400 h 1247400"/>
              <a:gd name="connsiteX3" fmla="*/ 0 w 1062118"/>
              <a:gd name="connsiteY3" fmla="*/ 1247400 h 1247400"/>
              <a:gd name="connsiteX4" fmla="*/ 0 w 106211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118" h="1247400">
                <a:moveTo>
                  <a:pt x="0" y="0"/>
                </a:moveTo>
                <a:lnTo>
                  <a:pt x="1062118" y="0"/>
                </a:lnTo>
                <a:lnTo>
                  <a:pt x="1062118" y="1247400"/>
                </a:lnTo>
                <a:lnTo>
                  <a:pt x="0" y="1247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Manual de Control Interno</a:t>
            </a:r>
            <a:endParaRPr lang="es-EC" sz="1600" kern="1200" dirty="0">
              <a:latin typeface="Times New Roman" panose="02020603050405020304" pitchFamily="18" charset="0"/>
              <a:cs typeface="Times New Roman" panose="02020603050405020304" pitchFamily="18" charset="0"/>
            </a:endParaRPr>
          </a:p>
        </p:txBody>
      </p:sp>
      <p:sp>
        <p:nvSpPr>
          <p:cNvPr id="27" name="26 Abrir llave"/>
          <p:cNvSpPr/>
          <p:nvPr/>
        </p:nvSpPr>
        <p:spPr>
          <a:xfrm>
            <a:off x="5778133" y="5442522"/>
            <a:ext cx="212423" cy="1247400"/>
          </a:xfrm>
          <a:prstGeom prst="leftBrace">
            <a:avLst>
              <a:gd name="adj1" fmla="val 35000"/>
              <a:gd name="adj2" fmla="val 50000"/>
            </a:avLst>
          </a:prstGeom>
          <a:scene3d>
            <a:camera prst="orthographicFront"/>
            <a:lightRig rig="chilly" dir="t"/>
          </a:scene3d>
          <a:sp3d z="-40000" prstMaterial="matte"/>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8" name="27 Forma libre"/>
          <p:cNvSpPr/>
          <p:nvPr/>
        </p:nvSpPr>
        <p:spPr>
          <a:xfrm>
            <a:off x="6075527" y="5442522"/>
            <a:ext cx="2888960" cy="1247400"/>
          </a:xfrm>
          <a:custGeom>
            <a:avLst/>
            <a:gdLst>
              <a:gd name="connsiteX0" fmla="*/ 0 w 2888960"/>
              <a:gd name="connsiteY0" fmla="*/ 0 h 1247400"/>
              <a:gd name="connsiteX1" fmla="*/ 2888960 w 2888960"/>
              <a:gd name="connsiteY1" fmla="*/ 0 h 1247400"/>
              <a:gd name="connsiteX2" fmla="*/ 2888960 w 2888960"/>
              <a:gd name="connsiteY2" fmla="*/ 1247400 h 1247400"/>
              <a:gd name="connsiteX3" fmla="*/ 0 w 2888960"/>
              <a:gd name="connsiteY3" fmla="*/ 1247400 h 1247400"/>
              <a:gd name="connsiteX4" fmla="*/ 0 w 2888960"/>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8960" h="1247400">
                <a:moveTo>
                  <a:pt x="0" y="0"/>
                </a:moveTo>
                <a:lnTo>
                  <a:pt x="2888960" y="0"/>
                </a:lnTo>
                <a:lnTo>
                  <a:pt x="2888960" y="1247400"/>
                </a:lnTo>
                <a:lnTo>
                  <a:pt x="0" y="1247400"/>
                </a:lnTo>
                <a:lnTo>
                  <a:pt x="0" y="0"/>
                </a:lnTo>
                <a:close/>
              </a:path>
            </a:pathLst>
          </a:custGeom>
          <a:scene3d>
            <a:camera prst="orthographicFront"/>
            <a:lightRig rig="chilly" dir="t"/>
          </a:scene3d>
          <a:sp3d prstMaterial="translucentPowder">
            <a:bevelT w="127000" h="25400" prst="softRound"/>
          </a:sp3d>
        </p:spPr>
        <p:style>
          <a:lnRef idx="0">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smtClean="0">
                <a:latin typeface="Times New Roman" panose="02020603050405020304" pitchFamily="18" charset="0"/>
                <a:cs typeface="Times New Roman" panose="02020603050405020304" pitchFamily="18" charset="0"/>
              </a:rPr>
              <a:t>Informar actividades, funciones y responsabilidades</a:t>
            </a:r>
            <a:endParaRPr lang="es-EC"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latin typeface="Times New Roman" panose="02020603050405020304" pitchFamily="18" charset="0"/>
                <a:cs typeface="Times New Roman" panose="02020603050405020304" pitchFamily="18" charset="0"/>
              </a:rPr>
              <a:t>Minimizar errores, fraudes y corrupción</a:t>
            </a:r>
            <a:endParaRPr lang="es-EC" sz="1400" kern="1200" dirty="0">
              <a:latin typeface="Times New Roman" panose="02020603050405020304" pitchFamily="18" charset="0"/>
              <a:cs typeface="Times New Roman" panose="02020603050405020304" pitchFamily="18" charset="0"/>
            </a:endParaRPr>
          </a:p>
        </p:txBody>
      </p:sp>
      <p:sp>
        <p:nvSpPr>
          <p:cNvPr id="6" name="AutoShape 4" descr="Resultado de imagen para teoria metodo cientif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189793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ircle(in)">
                                      <p:cBhvr>
                                        <p:cTn id="63" dur="2000"/>
                                        <p:tgtEl>
                                          <p:spTgt spid="19"/>
                                        </p:tgtEl>
                                      </p:cBhvr>
                                    </p:animEffect>
                                  </p:childTnLst>
                                </p:cTn>
                              </p:par>
                              <p:par>
                                <p:cTn id="64" presetID="6" presetClass="entr" presetSubtype="16"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ircle(in)">
                                      <p:cBhvr>
                                        <p:cTn id="66" dur="2000"/>
                                        <p:tgtEl>
                                          <p:spTgt spid="20"/>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1" grpId="0" animBg="1"/>
      <p:bldP spid="12" grpId="0"/>
      <p:bldP spid="14" grpId="0" animBg="1"/>
      <p:bldP spid="16" grpId="0"/>
      <p:bldP spid="18" grpId="0" animBg="1"/>
      <p:bldP spid="19" grpId="0"/>
      <p:bldP spid="21" grpId="0" animBg="1"/>
      <p:bldP spid="22" grpId="0"/>
      <p:bldP spid="24" grpId="0" animBg="1"/>
      <p:bldP spid="26"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3568" y="116632"/>
            <a:ext cx="7772400" cy="504056"/>
          </a:xfrm>
        </p:spPr>
        <p:txBody>
          <a:bodyPr vert="horz" lIns="91440" tIns="45720" rIns="91440" bIns="45720" rtlCol="0" anchor="ctr">
            <a:noAutofit/>
          </a:bodyPr>
          <a:lstStyle/>
          <a:p>
            <a:pPr algn="ctr"/>
            <a:r>
              <a:rPr lang="es-ES" sz="2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s-E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METOLOGÍA </a:t>
            </a:r>
            <a:r>
              <a:rPr lang="es-ES" sz="2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AMFE</a:t>
            </a:r>
            <a:endParaRPr lang="es-E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4" name="3 Forma libre"/>
          <p:cNvSpPr/>
          <p:nvPr/>
        </p:nvSpPr>
        <p:spPr>
          <a:xfrm>
            <a:off x="251520" y="5554091"/>
            <a:ext cx="4104456" cy="903034"/>
          </a:xfrm>
          <a:custGeom>
            <a:avLst/>
            <a:gdLst>
              <a:gd name="connsiteX0" fmla="*/ 0 w 4104456"/>
              <a:gd name="connsiteY0" fmla="*/ 0 h 903034"/>
              <a:gd name="connsiteX1" fmla="*/ 4104456 w 4104456"/>
              <a:gd name="connsiteY1" fmla="*/ 0 h 903034"/>
              <a:gd name="connsiteX2" fmla="*/ 4104456 w 4104456"/>
              <a:gd name="connsiteY2" fmla="*/ 903034 h 903034"/>
              <a:gd name="connsiteX3" fmla="*/ 0 w 4104456"/>
              <a:gd name="connsiteY3" fmla="*/ 903034 h 903034"/>
              <a:gd name="connsiteX4" fmla="*/ 0 w 4104456"/>
              <a:gd name="connsiteY4" fmla="*/ 0 h 903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456" h="903034">
                <a:moveTo>
                  <a:pt x="0" y="0"/>
                </a:moveTo>
                <a:lnTo>
                  <a:pt x="4104456" y="0"/>
                </a:lnTo>
                <a:lnTo>
                  <a:pt x="4104456" y="903034"/>
                </a:lnTo>
                <a:lnTo>
                  <a:pt x="0" y="903034"/>
                </a:lnTo>
                <a:lnTo>
                  <a:pt x="0" y="0"/>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500740"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anose="02020603050405020304" pitchFamily="18" charset="0"/>
                <a:cs typeface="Times New Roman" panose="02020603050405020304" pitchFamily="18" charset="0"/>
              </a:rPr>
              <a:t>Identificación del problema.</a:t>
            </a:r>
            <a:endParaRPr lang="es-ES" sz="1200" b="1" kern="1200" dirty="0">
              <a:latin typeface="Times New Roman" panose="02020603050405020304" pitchFamily="18" charset="0"/>
              <a:cs typeface="Times New Roman" panose="02020603050405020304" pitchFamily="18" charset="0"/>
            </a:endParaRPr>
          </a:p>
        </p:txBody>
      </p:sp>
      <p:sp>
        <p:nvSpPr>
          <p:cNvPr id="7" name="6 Forma libre"/>
          <p:cNvSpPr/>
          <p:nvPr/>
        </p:nvSpPr>
        <p:spPr>
          <a:xfrm>
            <a:off x="251520" y="6027164"/>
            <a:ext cx="4104456" cy="495787"/>
          </a:xfrm>
          <a:custGeom>
            <a:avLst/>
            <a:gdLst>
              <a:gd name="connsiteX0" fmla="*/ 0 w 4104456"/>
              <a:gd name="connsiteY0" fmla="*/ 0 h 495787"/>
              <a:gd name="connsiteX1" fmla="*/ 4104456 w 4104456"/>
              <a:gd name="connsiteY1" fmla="*/ 0 h 495787"/>
              <a:gd name="connsiteX2" fmla="*/ 4104456 w 4104456"/>
              <a:gd name="connsiteY2" fmla="*/ 495787 h 495787"/>
              <a:gd name="connsiteX3" fmla="*/ 0 w 4104456"/>
              <a:gd name="connsiteY3" fmla="*/ 495787 h 495787"/>
              <a:gd name="connsiteX4" fmla="*/ 0 w 4104456"/>
              <a:gd name="connsiteY4" fmla="*/ 0 h 49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456" h="495787">
                <a:moveTo>
                  <a:pt x="0" y="0"/>
                </a:moveTo>
                <a:lnTo>
                  <a:pt x="4104456" y="0"/>
                </a:lnTo>
                <a:lnTo>
                  <a:pt x="4104456" y="495787"/>
                </a:lnTo>
                <a:lnTo>
                  <a:pt x="0" y="495787"/>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anose="02020603050405020304" pitchFamily="18" charset="0"/>
                <a:cs typeface="Times New Roman" panose="02020603050405020304" pitchFamily="18" charset="0"/>
              </a:rPr>
              <a:t>Diagrama de Causa – Efecto.</a:t>
            </a:r>
            <a:endParaRPr lang="es-ES" sz="1200" kern="1200" dirty="0">
              <a:latin typeface="Times New Roman" panose="02020603050405020304" pitchFamily="18" charset="0"/>
              <a:cs typeface="Times New Roman" panose="02020603050405020304" pitchFamily="18" charset="0"/>
            </a:endParaRPr>
          </a:p>
        </p:txBody>
      </p:sp>
      <p:sp>
        <p:nvSpPr>
          <p:cNvPr id="8" name="7 Forma libre"/>
          <p:cNvSpPr/>
          <p:nvPr/>
        </p:nvSpPr>
        <p:spPr>
          <a:xfrm>
            <a:off x="251520" y="4024510"/>
            <a:ext cx="4104456" cy="1545747"/>
          </a:xfrm>
          <a:custGeom>
            <a:avLst/>
            <a:gdLst>
              <a:gd name="connsiteX0" fmla="*/ 0 w 4104456"/>
              <a:gd name="connsiteY0" fmla="*/ 541367 h 1545747"/>
              <a:gd name="connsiteX1" fmla="*/ 1859010 w 4104456"/>
              <a:gd name="connsiteY1" fmla="*/ 541367 h 1545747"/>
              <a:gd name="connsiteX2" fmla="*/ 1859010 w 4104456"/>
              <a:gd name="connsiteY2" fmla="*/ 386437 h 1545747"/>
              <a:gd name="connsiteX3" fmla="*/ 1665791 w 4104456"/>
              <a:gd name="connsiteY3" fmla="*/ 386437 h 1545747"/>
              <a:gd name="connsiteX4" fmla="*/ 2052228 w 4104456"/>
              <a:gd name="connsiteY4" fmla="*/ 0 h 1545747"/>
              <a:gd name="connsiteX5" fmla="*/ 2438665 w 4104456"/>
              <a:gd name="connsiteY5" fmla="*/ 386437 h 1545747"/>
              <a:gd name="connsiteX6" fmla="*/ 2245446 w 4104456"/>
              <a:gd name="connsiteY6" fmla="*/ 386437 h 1545747"/>
              <a:gd name="connsiteX7" fmla="*/ 2245446 w 4104456"/>
              <a:gd name="connsiteY7" fmla="*/ 541367 h 1545747"/>
              <a:gd name="connsiteX8" fmla="*/ 4104456 w 4104456"/>
              <a:gd name="connsiteY8" fmla="*/ 541367 h 1545747"/>
              <a:gd name="connsiteX9" fmla="*/ 4104456 w 4104456"/>
              <a:gd name="connsiteY9" fmla="*/ 1545747 h 1545747"/>
              <a:gd name="connsiteX10" fmla="*/ 0 w 4104456"/>
              <a:gd name="connsiteY10" fmla="*/ 1545747 h 1545747"/>
              <a:gd name="connsiteX11" fmla="*/ 0 w 4104456"/>
              <a:gd name="connsiteY11" fmla="*/ 541367 h 1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4456" h="1545747">
                <a:moveTo>
                  <a:pt x="4104456" y="1004380"/>
                </a:moveTo>
                <a:lnTo>
                  <a:pt x="2245446" y="1004380"/>
                </a:lnTo>
                <a:lnTo>
                  <a:pt x="2245446" y="1159310"/>
                </a:lnTo>
                <a:lnTo>
                  <a:pt x="2438665" y="1159310"/>
                </a:lnTo>
                <a:lnTo>
                  <a:pt x="2052228" y="1545746"/>
                </a:lnTo>
                <a:lnTo>
                  <a:pt x="1665791" y="1159310"/>
                </a:lnTo>
                <a:lnTo>
                  <a:pt x="1859010" y="1159310"/>
                </a:lnTo>
                <a:lnTo>
                  <a:pt x="1859010" y="1004380"/>
                </a:lnTo>
                <a:lnTo>
                  <a:pt x="0" y="1004380"/>
                </a:lnTo>
                <a:lnTo>
                  <a:pt x="0" y="1"/>
                </a:lnTo>
                <a:lnTo>
                  <a:pt x="4104456" y="1"/>
                </a:lnTo>
                <a:lnTo>
                  <a:pt x="4104456" y="1004380"/>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1088534"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anose="02020603050405020304" pitchFamily="18" charset="0"/>
                <a:cs typeface="Times New Roman" panose="02020603050405020304" pitchFamily="18" charset="0"/>
              </a:rPr>
              <a:t>Causas.</a:t>
            </a:r>
            <a:endParaRPr lang="es-ES" sz="1200" b="1" kern="1200" dirty="0">
              <a:latin typeface="Times New Roman" panose="02020603050405020304" pitchFamily="18" charset="0"/>
              <a:cs typeface="Times New Roman" panose="02020603050405020304" pitchFamily="18" charset="0"/>
            </a:endParaRPr>
          </a:p>
        </p:txBody>
      </p:sp>
      <p:sp>
        <p:nvSpPr>
          <p:cNvPr id="9" name="8 Forma libre"/>
          <p:cNvSpPr/>
          <p:nvPr/>
        </p:nvSpPr>
        <p:spPr>
          <a:xfrm>
            <a:off x="251520" y="4550393"/>
            <a:ext cx="4104456" cy="495639"/>
          </a:xfrm>
          <a:custGeom>
            <a:avLst/>
            <a:gdLst>
              <a:gd name="connsiteX0" fmla="*/ 0 w 4104456"/>
              <a:gd name="connsiteY0" fmla="*/ 0 h 495639"/>
              <a:gd name="connsiteX1" fmla="*/ 4104456 w 4104456"/>
              <a:gd name="connsiteY1" fmla="*/ 0 h 495639"/>
              <a:gd name="connsiteX2" fmla="*/ 4104456 w 4104456"/>
              <a:gd name="connsiteY2" fmla="*/ 495639 h 495639"/>
              <a:gd name="connsiteX3" fmla="*/ 0 w 4104456"/>
              <a:gd name="connsiteY3" fmla="*/ 495639 h 495639"/>
              <a:gd name="connsiteX4" fmla="*/ 0 w 4104456"/>
              <a:gd name="connsiteY4" fmla="*/ 0 h 49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456" h="495639">
                <a:moveTo>
                  <a:pt x="0" y="0"/>
                </a:moveTo>
                <a:lnTo>
                  <a:pt x="4104456" y="0"/>
                </a:lnTo>
                <a:lnTo>
                  <a:pt x="4104456" y="495639"/>
                </a:lnTo>
                <a:lnTo>
                  <a:pt x="0" y="495639"/>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anose="02020603050405020304" pitchFamily="18" charset="0"/>
                <a:cs typeface="Times New Roman" panose="02020603050405020304" pitchFamily="18" charset="0"/>
              </a:rPr>
              <a:t>Determinar Causas Raíces..</a:t>
            </a:r>
            <a:endParaRPr lang="es-ES" sz="1200" kern="1200" dirty="0">
              <a:latin typeface="Times New Roman" panose="02020603050405020304" pitchFamily="18" charset="0"/>
              <a:cs typeface="Times New Roman" panose="02020603050405020304" pitchFamily="18" charset="0"/>
            </a:endParaRPr>
          </a:p>
        </p:txBody>
      </p:sp>
      <p:sp>
        <p:nvSpPr>
          <p:cNvPr id="10" name="9 Forma libre"/>
          <p:cNvSpPr/>
          <p:nvPr/>
        </p:nvSpPr>
        <p:spPr>
          <a:xfrm>
            <a:off x="251519" y="2552600"/>
            <a:ext cx="4104457" cy="1488078"/>
          </a:xfrm>
          <a:custGeom>
            <a:avLst/>
            <a:gdLst>
              <a:gd name="connsiteX0" fmla="*/ 0 w 4104456"/>
              <a:gd name="connsiteY0" fmla="*/ 521169 h 1488077"/>
              <a:gd name="connsiteX1" fmla="*/ 1866218 w 4104456"/>
              <a:gd name="connsiteY1" fmla="*/ 521169 h 1488077"/>
              <a:gd name="connsiteX2" fmla="*/ 1866218 w 4104456"/>
              <a:gd name="connsiteY2" fmla="*/ 372019 h 1488077"/>
              <a:gd name="connsiteX3" fmla="*/ 1680209 w 4104456"/>
              <a:gd name="connsiteY3" fmla="*/ 372019 h 1488077"/>
              <a:gd name="connsiteX4" fmla="*/ 2052228 w 4104456"/>
              <a:gd name="connsiteY4" fmla="*/ 0 h 1488077"/>
              <a:gd name="connsiteX5" fmla="*/ 2424247 w 4104456"/>
              <a:gd name="connsiteY5" fmla="*/ 372019 h 1488077"/>
              <a:gd name="connsiteX6" fmla="*/ 2238238 w 4104456"/>
              <a:gd name="connsiteY6" fmla="*/ 372019 h 1488077"/>
              <a:gd name="connsiteX7" fmla="*/ 2238238 w 4104456"/>
              <a:gd name="connsiteY7" fmla="*/ 521169 h 1488077"/>
              <a:gd name="connsiteX8" fmla="*/ 4104456 w 4104456"/>
              <a:gd name="connsiteY8" fmla="*/ 521169 h 1488077"/>
              <a:gd name="connsiteX9" fmla="*/ 4104456 w 4104456"/>
              <a:gd name="connsiteY9" fmla="*/ 1488077 h 1488077"/>
              <a:gd name="connsiteX10" fmla="*/ 0 w 4104456"/>
              <a:gd name="connsiteY10" fmla="*/ 1488077 h 1488077"/>
              <a:gd name="connsiteX11" fmla="*/ 0 w 4104456"/>
              <a:gd name="connsiteY11" fmla="*/ 521169 h 14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4456" h="1488077">
                <a:moveTo>
                  <a:pt x="4104456" y="966908"/>
                </a:moveTo>
                <a:lnTo>
                  <a:pt x="2238238" y="966908"/>
                </a:lnTo>
                <a:lnTo>
                  <a:pt x="2238238" y="1116058"/>
                </a:lnTo>
                <a:lnTo>
                  <a:pt x="2424247" y="1116058"/>
                </a:lnTo>
                <a:lnTo>
                  <a:pt x="2052228" y="1488076"/>
                </a:lnTo>
                <a:lnTo>
                  <a:pt x="1680209" y="1116058"/>
                </a:lnTo>
                <a:lnTo>
                  <a:pt x="1866218" y="1116058"/>
                </a:lnTo>
                <a:lnTo>
                  <a:pt x="1866218" y="966908"/>
                </a:lnTo>
                <a:lnTo>
                  <a:pt x="0" y="966908"/>
                </a:lnTo>
                <a:lnTo>
                  <a:pt x="0" y="1"/>
                </a:lnTo>
                <a:lnTo>
                  <a:pt x="4104456" y="1"/>
                </a:lnTo>
                <a:lnTo>
                  <a:pt x="4104456" y="966908"/>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5" tIns="85344" rIns="85344" bIns="1051107"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anose="02020603050405020304" pitchFamily="18" charset="0"/>
                <a:cs typeface="Times New Roman" panose="02020603050405020304" pitchFamily="18" charset="0"/>
              </a:rPr>
              <a:t>Priorizar.</a:t>
            </a:r>
            <a:endParaRPr lang="es-ES" sz="1200" b="1" kern="1200" dirty="0">
              <a:latin typeface="Times New Roman" panose="02020603050405020304" pitchFamily="18" charset="0"/>
              <a:cs typeface="Times New Roman" panose="02020603050405020304" pitchFamily="18" charset="0"/>
            </a:endParaRPr>
          </a:p>
        </p:txBody>
      </p:sp>
      <p:sp>
        <p:nvSpPr>
          <p:cNvPr id="11" name="10 Forma libre"/>
          <p:cNvSpPr/>
          <p:nvPr/>
        </p:nvSpPr>
        <p:spPr>
          <a:xfrm>
            <a:off x="253524" y="3049648"/>
            <a:ext cx="1366815" cy="495639"/>
          </a:xfrm>
          <a:custGeom>
            <a:avLst/>
            <a:gdLst>
              <a:gd name="connsiteX0" fmla="*/ 0 w 1366815"/>
              <a:gd name="connsiteY0" fmla="*/ 0 h 495639"/>
              <a:gd name="connsiteX1" fmla="*/ 1366815 w 1366815"/>
              <a:gd name="connsiteY1" fmla="*/ 0 h 495639"/>
              <a:gd name="connsiteX2" fmla="*/ 1366815 w 1366815"/>
              <a:gd name="connsiteY2" fmla="*/ 495639 h 495639"/>
              <a:gd name="connsiteX3" fmla="*/ 0 w 1366815"/>
              <a:gd name="connsiteY3" fmla="*/ 495639 h 495639"/>
              <a:gd name="connsiteX4" fmla="*/ 0 w 1366815"/>
              <a:gd name="connsiteY4" fmla="*/ 0 h 49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815" h="495639">
                <a:moveTo>
                  <a:pt x="0" y="0"/>
                </a:moveTo>
                <a:lnTo>
                  <a:pt x="1366815" y="0"/>
                </a:lnTo>
                <a:lnTo>
                  <a:pt x="1366815" y="495639"/>
                </a:lnTo>
                <a:lnTo>
                  <a:pt x="0" y="495639"/>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smtClean="0">
                <a:latin typeface="Times New Roman" panose="02020603050405020304" pitchFamily="18" charset="0"/>
                <a:cs typeface="Times New Roman" panose="02020603050405020304" pitchFamily="18" charset="0"/>
              </a:rPr>
              <a:t>Eventos operativos </a:t>
            </a:r>
            <a:r>
              <a:rPr lang="es-ES" sz="1100" b="0" kern="1200" smtClean="0">
                <a:latin typeface="Times New Roman" panose="02020603050405020304" pitchFamily="18" charset="0"/>
                <a:cs typeface="Times New Roman" panose="02020603050405020304" pitchFamily="18" charset="0"/>
              </a:rPr>
              <a:t>críticos y prioritarios </a:t>
            </a:r>
            <a:r>
              <a:rPr lang="es-ES" sz="1100" kern="1200" smtClean="0">
                <a:latin typeface="Times New Roman" panose="02020603050405020304" pitchFamily="18" charset="0"/>
                <a:cs typeface="Times New Roman" panose="02020603050405020304" pitchFamily="18" charset="0"/>
              </a:rPr>
              <a:t>para la Coordinación </a:t>
            </a:r>
            <a:endParaRPr lang="es-ES" sz="1100" kern="1200" dirty="0">
              <a:latin typeface="Times New Roman" panose="02020603050405020304" pitchFamily="18" charset="0"/>
              <a:cs typeface="Times New Roman" panose="02020603050405020304" pitchFamily="18" charset="0"/>
            </a:endParaRPr>
          </a:p>
        </p:txBody>
      </p:sp>
      <p:sp>
        <p:nvSpPr>
          <p:cNvPr id="12" name="11 Forma libre"/>
          <p:cNvSpPr/>
          <p:nvPr/>
        </p:nvSpPr>
        <p:spPr>
          <a:xfrm>
            <a:off x="1620340" y="3049648"/>
            <a:ext cx="1366815" cy="495639"/>
          </a:xfrm>
          <a:custGeom>
            <a:avLst/>
            <a:gdLst>
              <a:gd name="connsiteX0" fmla="*/ 0 w 1366815"/>
              <a:gd name="connsiteY0" fmla="*/ 0 h 495639"/>
              <a:gd name="connsiteX1" fmla="*/ 1366815 w 1366815"/>
              <a:gd name="connsiteY1" fmla="*/ 0 h 495639"/>
              <a:gd name="connsiteX2" fmla="*/ 1366815 w 1366815"/>
              <a:gd name="connsiteY2" fmla="*/ 495639 h 495639"/>
              <a:gd name="connsiteX3" fmla="*/ 0 w 1366815"/>
              <a:gd name="connsiteY3" fmla="*/ 495639 h 495639"/>
              <a:gd name="connsiteX4" fmla="*/ 0 w 1366815"/>
              <a:gd name="connsiteY4" fmla="*/ 0 h 49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815" h="495639">
                <a:moveTo>
                  <a:pt x="0" y="0"/>
                </a:moveTo>
                <a:lnTo>
                  <a:pt x="1366815" y="0"/>
                </a:lnTo>
                <a:lnTo>
                  <a:pt x="1366815" y="495639"/>
                </a:lnTo>
                <a:lnTo>
                  <a:pt x="0" y="495639"/>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kern="1200" smtClean="0">
                <a:latin typeface="Times New Roman" panose="02020603050405020304" pitchFamily="18" charset="0"/>
                <a:cs typeface="Times New Roman" panose="02020603050405020304" pitchFamily="18" charset="0"/>
              </a:rPr>
              <a:t>Matriz Metodología RAMEF</a:t>
            </a:r>
            <a:endParaRPr lang="es-ES" sz="1100" kern="1200" dirty="0">
              <a:latin typeface="Times New Roman" panose="02020603050405020304" pitchFamily="18" charset="0"/>
              <a:cs typeface="Times New Roman" panose="02020603050405020304" pitchFamily="18" charset="0"/>
            </a:endParaRPr>
          </a:p>
        </p:txBody>
      </p:sp>
      <p:sp>
        <p:nvSpPr>
          <p:cNvPr id="13" name="12 Forma libre"/>
          <p:cNvSpPr/>
          <p:nvPr/>
        </p:nvSpPr>
        <p:spPr>
          <a:xfrm>
            <a:off x="2987155" y="3049648"/>
            <a:ext cx="1366815" cy="495639"/>
          </a:xfrm>
          <a:custGeom>
            <a:avLst/>
            <a:gdLst>
              <a:gd name="connsiteX0" fmla="*/ 0 w 1366815"/>
              <a:gd name="connsiteY0" fmla="*/ 0 h 495639"/>
              <a:gd name="connsiteX1" fmla="*/ 1366815 w 1366815"/>
              <a:gd name="connsiteY1" fmla="*/ 0 h 495639"/>
              <a:gd name="connsiteX2" fmla="*/ 1366815 w 1366815"/>
              <a:gd name="connsiteY2" fmla="*/ 495639 h 495639"/>
              <a:gd name="connsiteX3" fmla="*/ 0 w 1366815"/>
              <a:gd name="connsiteY3" fmla="*/ 495639 h 495639"/>
              <a:gd name="connsiteX4" fmla="*/ 0 w 1366815"/>
              <a:gd name="connsiteY4" fmla="*/ 0 h 49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815" h="495639">
                <a:moveTo>
                  <a:pt x="0" y="0"/>
                </a:moveTo>
                <a:lnTo>
                  <a:pt x="1366815" y="0"/>
                </a:lnTo>
                <a:lnTo>
                  <a:pt x="1366815" y="495639"/>
                </a:lnTo>
                <a:lnTo>
                  <a:pt x="0" y="495639"/>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smtClean="0">
                <a:latin typeface="Times New Roman" panose="02020603050405020304" pitchFamily="18" charset="0"/>
                <a:cs typeface="Times New Roman" panose="02020603050405020304" pitchFamily="18" charset="0"/>
              </a:rPr>
              <a:t>Diagrama de Pareto.</a:t>
            </a:r>
            <a:endParaRPr lang="es-ES" sz="1100" kern="1200" dirty="0">
              <a:latin typeface="Times New Roman" panose="02020603050405020304" pitchFamily="18" charset="0"/>
              <a:cs typeface="Times New Roman" panose="02020603050405020304" pitchFamily="18" charset="0"/>
            </a:endParaRPr>
          </a:p>
        </p:txBody>
      </p:sp>
      <p:sp>
        <p:nvSpPr>
          <p:cNvPr id="14" name="13 Forma libre"/>
          <p:cNvSpPr/>
          <p:nvPr/>
        </p:nvSpPr>
        <p:spPr>
          <a:xfrm>
            <a:off x="251520" y="911111"/>
            <a:ext cx="4104456" cy="1657657"/>
          </a:xfrm>
          <a:custGeom>
            <a:avLst/>
            <a:gdLst>
              <a:gd name="connsiteX0" fmla="*/ 0 w 4104456"/>
              <a:gd name="connsiteY0" fmla="*/ 580561 h 1657655"/>
              <a:gd name="connsiteX1" fmla="*/ 1845021 w 4104456"/>
              <a:gd name="connsiteY1" fmla="*/ 580561 h 1657655"/>
              <a:gd name="connsiteX2" fmla="*/ 1845021 w 4104456"/>
              <a:gd name="connsiteY2" fmla="*/ 414414 h 1657655"/>
              <a:gd name="connsiteX3" fmla="*/ 1637814 w 4104456"/>
              <a:gd name="connsiteY3" fmla="*/ 414414 h 1657655"/>
              <a:gd name="connsiteX4" fmla="*/ 2052228 w 4104456"/>
              <a:gd name="connsiteY4" fmla="*/ 0 h 1657655"/>
              <a:gd name="connsiteX5" fmla="*/ 2466642 w 4104456"/>
              <a:gd name="connsiteY5" fmla="*/ 414414 h 1657655"/>
              <a:gd name="connsiteX6" fmla="*/ 2259435 w 4104456"/>
              <a:gd name="connsiteY6" fmla="*/ 414414 h 1657655"/>
              <a:gd name="connsiteX7" fmla="*/ 2259435 w 4104456"/>
              <a:gd name="connsiteY7" fmla="*/ 580561 h 1657655"/>
              <a:gd name="connsiteX8" fmla="*/ 4104456 w 4104456"/>
              <a:gd name="connsiteY8" fmla="*/ 580561 h 1657655"/>
              <a:gd name="connsiteX9" fmla="*/ 4104456 w 4104456"/>
              <a:gd name="connsiteY9" fmla="*/ 1657655 h 1657655"/>
              <a:gd name="connsiteX10" fmla="*/ 0 w 4104456"/>
              <a:gd name="connsiteY10" fmla="*/ 1657655 h 1657655"/>
              <a:gd name="connsiteX11" fmla="*/ 0 w 4104456"/>
              <a:gd name="connsiteY11" fmla="*/ 580561 h 165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4456" h="1657655">
                <a:moveTo>
                  <a:pt x="4104456" y="1077094"/>
                </a:moveTo>
                <a:lnTo>
                  <a:pt x="2259435" y="1077094"/>
                </a:lnTo>
                <a:lnTo>
                  <a:pt x="2259435" y="1243241"/>
                </a:lnTo>
                <a:lnTo>
                  <a:pt x="2466642" y="1243241"/>
                </a:lnTo>
                <a:lnTo>
                  <a:pt x="2052228" y="1657654"/>
                </a:lnTo>
                <a:lnTo>
                  <a:pt x="1637814" y="1243241"/>
                </a:lnTo>
                <a:lnTo>
                  <a:pt x="1845021" y="1243241"/>
                </a:lnTo>
                <a:lnTo>
                  <a:pt x="1845021" y="1077094"/>
                </a:lnTo>
                <a:lnTo>
                  <a:pt x="0" y="1077094"/>
                </a:lnTo>
                <a:lnTo>
                  <a:pt x="0" y="1"/>
                </a:lnTo>
                <a:lnTo>
                  <a:pt x="4104456" y="1"/>
                </a:lnTo>
                <a:lnTo>
                  <a:pt x="4104456" y="1077094"/>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5" rIns="85344" bIns="1161163"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anose="02020603050405020304" pitchFamily="18" charset="0"/>
                <a:cs typeface="Times New Roman" panose="02020603050405020304" pitchFamily="18" charset="0"/>
              </a:rPr>
              <a:t>Identificar.</a:t>
            </a:r>
            <a:endParaRPr lang="es-ES" sz="1200" b="1" kern="1200" dirty="0">
              <a:latin typeface="Times New Roman" panose="02020603050405020304" pitchFamily="18" charset="0"/>
              <a:cs typeface="Times New Roman" panose="02020603050405020304" pitchFamily="18" charset="0"/>
            </a:endParaRPr>
          </a:p>
        </p:txBody>
      </p:sp>
      <p:sp>
        <p:nvSpPr>
          <p:cNvPr id="15" name="14 Forma libre"/>
          <p:cNvSpPr/>
          <p:nvPr/>
        </p:nvSpPr>
        <p:spPr>
          <a:xfrm>
            <a:off x="251520" y="1492949"/>
            <a:ext cx="2052228" cy="495639"/>
          </a:xfrm>
          <a:custGeom>
            <a:avLst/>
            <a:gdLst>
              <a:gd name="connsiteX0" fmla="*/ 0 w 2052228"/>
              <a:gd name="connsiteY0" fmla="*/ 0 h 495639"/>
              <a:gd name="connsiteX1" fmla="*/ 2052228 w 2052228"/>
              <a:gd name="connsiteY1" fmla="*/ 0 h 495639"/>
              <a:gd name="connsiteX2" fmla="*/ 2052228 w 2052228"/>
              <a:gd name="connsiteY2" fmla="*/ 495639 h 495639"/>
              <a:gd name="connsiteX3" fmla="*/ 0 w 2052228"/>
              <a:gd name="connsiteY3" fmla="*/ 495639 h 495639"/>
              <a:gd name="connsiteX4" fmla="*/ 0 w 2052228"/>
              <a:gd name="connsiteY4" fmla="*/ 0 h 49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228" h="495639">
                <a:moveTo>
                  <a:pt x="0" y="0"/>
                </a:moveTo>
                <a:lnTo>
                  <a:pt x="2052228" y="0"/>
                </a:lnTo>
                <a:lnTo>
                  <a:pt x="2052228" y="495639"/>
                </a:lnTo>
                <a:lnTo>
                  <a:pt x="0" y="495639"/>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Grupos de trabajo, talleres, y entrevistas, análisis de flujo de procesos</a:t>
            </a:r>
            <a:endParaRPr lang="es-ES" sz="1200" kern="1200" dirty="0">
              <a:latin typeface="Times New Roman" panose="02020603050405020304" pitchFamily="18" charset="0"/>
              <a:cs typeface="Times New Roman" panose="02020603050405020304" pitchFamily="18" charset="0"/>
            </a:endParaRPr>
          </a:p>
        </p:txBody>
      </p:sp>
      <p:sp>
        <p:nvSpPr>
          <p:cNvPr id="16" name="15 Forma libre"/>
          <p:cNvSpPr/>
          <p:nvPr/>
        </p:nvSpPr>
        <p:spPr>
          <a:xfrm>
            <a:off x="2303748" y="1492949"/>
            <a:ext cx="2052228" cy="495639"/>
          </a:xfrm>
          <a:custGeom>
            <a:avLst/>
            <a:gdLst>
              <a:gd name="connsiteX0" fmla="*/ 0 w 2052228"/>
              <a:gd name="connsiteY0" fmla="*/ 0 h 495639"/>
              <a:gd name="connsiteX1" fmla="*/ 2052228 w 2052228"/>
              <a:gd name="connsiteY1" fmla="*/ 0 h 495639"/>
              <a:gd name="connsiteX2" fmla="*/ 2052228 w 2052228"/>
              <a:gd name="connsiteY2" fmla="*/ 495639 h 495639"/>
              <a:gd name="connsiteX3" fmla="*/ 0 w 2052228"/>
              <a:gd name="connsiteY3" fmla="*/ 495639 h 495639"/>
              <a:gd name="connsiteX4" fmla="*/ 0 w 2052228"/>
              <a:gd name="connsiteY4" fmla="*/ 0 h 49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228" h="495639">
                <a:moveTo>
                  <a:pt x="0" y="0"/>
                </a:moveTo>
                <a:lnTo>
                  <a:pt x="2052228" y="0"/>
                </a:lnTo>
                <a:lnTo>
                  <a:pt x="2052228" y="495639"/>
                </a:lnTo>
                <a:lnTo>
                  <a:pt x="0" y="495639"/>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anose="02020603050405020304" pitchFamily="18" charset="0"/>
                <a:cs typeface="Times New Roman" panose="02020603050405020304" pitchFamily="18" charset="0"/>
              </a:rPr>
              <a:t>Matriz de Identificación </a:t>
            </a:r>
            <a:r>
              <a:rPr lang="es-ES" sz="1200" b="0" kern="1200" smtClean="0">
                <a:latin typeface="Times New Roman" panose="02020603050405020304" pitchFamily="18" charset="0"/>
                <a:cs typeface="Times New Roman" panose="02020603050405020304" pitchFamily="18" charset="0"/>
              </a:rPr>
              <a:t>de Riesgos Operativos.</a:t>
            </a:r>
            <a:endParaRPr lang="es-ES" sz="1200" b="0" kern="1200" dirty="0">
              <a:latin typeface="Times New Roman" panose="02020603050405020304" pitchFamily="18" charset="0"/>
              <a:cs typeface="Times New Roman" panose="02020603050405020304" pitchFamily="18" charset="0"/>
            </a:endParaRPr>
          </a:p>
        </p:txBody>
      </p:sp>
      <p:sp>
        <p:nvSpPr>
          <p:cNvPr id="18" name="17 Forma libre"/>
          <p:cNvSpPr/>
          <p:nvPr/>
        </p:nvSpPr>
        <p:spPr>
          <a:xfrm>
            <a:off x="4932040" y="5721271"/>
            <a:ext cx="4032448" cy="801352"/>
          </a:xfrm>
          <a:custGeom>
            <a:avLst/>
            <a:gdLst>
              <a:gd name="connsiteX0" fmla="*/ 0 w 4032448"/>
              <a:gd name="connsiteY0" fmla="*/ 0 h 801352"/>
              <a:gd name="connsiteX1" fmla="*/ 4032448 w 4032448"/>
              <a:gd name="connsiteY1" fmla="*/ 0 h 801352"/>
              <a:gd name="connsiteX2" fmla="*/ 4032448 w 4032448"/>
              <a:gd name="connsiteY2" fmla="*/ 801352 h 801352"/>
              <a:gd name="connsiteX3" fmla="*/ 0 w 4032448"/>
              <a:gd name="connsiteY3" fmla="*/ 801352 h 801352"/>
              <a:gd name="connsiteX4" fmla="*/ 0 w 4032448"/>
              <a:gd name="connsiteY4" fmla="*/ 0 h 80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48" h="801352">
                <a:moveTo>
                  <a:pt x="0" y="0"/>
                </a:moveTo>
                <a:lnTo>
                  <a:pt x="4032448" y="0"/>
                </a:lnTo>
                <a:lnTo>
                  <a:pt x="4032448" y="801352"/>
                </a:lnTo>
                <a:lnTo>
                  <a:pt x="0" y="801352"/>
                </a:lnTo>
                <a:lnTo>
                  <a:pt x="0" y="0"/>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453966"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itchFamily="18" charset="0"/>
                <a:cs typeface="Times New Roman" pitchFamily="18" charset="0"/>
              </a:rPr>
              <a:t>Actividades de Control </a:t>
            </a:r>
            <a:endParaRPr lang="es-ES" sz="1200" b="1" kern="1200" dirty="0">
              <a:latin typeface="Times New Roman" pitchFamily="18" charset="0"/>
              <a:cs typeface="Times New Roman" pitchFamily="18" charset="0"/>
            </a:endParaRPr>
          </a:p>
        </p:txBody>
      </p:sp>
      <p:sp>
        <p:nvSpPr>
          <p:cNvPr id="19" name="18 Forma libre"/>
          <p:cNvSpPr/>
          <p:nvPr/>
        </p:nvSpPr>
        <p:spPr>
          <a:xfrm>
            <a:off x="4932040" y="6137975"/>
            <a:ext cx="4032448" cy="368622"/>
          </a:xfrm>
          <a:custGeom>
            <a:avLst/>
            <a:gdLst>
              <a:gd name="connsiteX0" fmla="*/ 0 w 4032448"/>
              <a:gd name="connsiteY0" fmla="*/ 0 h 368622"/>
              <a:gd name="connsiteX1" fmla="*/ 4032448 w 4032448"/>
              <a:gd name="connsiteY1" fmla="*/ 0 h 368622"/>
              <a:gd name="connsiteX2" fmla="*/ 4032448 w 4032448"/>
              <a:gd name="connsiteY2" fmla="*/ 368622 h 368622"/>
              <a:gd name="connsiteX3" fmla="*/ 0 w 4032448"/>
              <a:gd name="connsiteY3" fmla="*/ 368622 h 368622"/>
              <a:gd name="connsiteX4" fmla="*/ 0 w 4032448"/>
              <a:gd name="connsiteY4" fmla="*/ 0 h 368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48" h="368622">
                <a:moveTo>
                  <a:pt x="0" y="0"/>
                </a:moveTo>
                <a:lnTo>
                  <a:pt x="4032448" y="0"/>
                </a:lnTo>
                <a:lnTo>
                  <a:pt x="4032448" y="368622"/>
                </a:lnTo>
                <a:lnTo>
                  <a:pt x="0" y="368622"/>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b="0" kern="1200" smtClean="0">
                <a:latin typeface="Times New Roman" pitchFamily="18" charset="0"/>
                <a:cs typeface="Times New Roman" pitchFamily="18" charset="0"/>
              </a:rPr>
              <a:t>Promueven el cumplimiento de las respuestas proporcionadas  a los riesgos</a:t>
            </a:r>
            <a:endParaRPr lang="es-ES" sz="1200" b="0" kern="1200" dirty="0">
              <a:latin typeface="Times New Roman" pitchFamily="18" charset="0"/>
              <a:cs typeface="Times New Roman" pitchFamily="18" charset="0"/>
            </a:endParaRPr>
          </a:p>
        </p:txBody>
      </p:sp>
      <p:sp>
        <p:nvSpPr>
          <p:cNvPr id="20" name="19 Forma libre"/>
          <p:cNvSpPr/>
          <p:nvPr/>
        </p:nvSpPr>
        <p:spPr>
          <a:xfrm>
            <a:off x="4932040" y="4500811"/>
            <a:ext cx="4032448" cy="1232480"/>
          </a:xfrm>
          <a:custGeom>
            <a:avLst/>
            <a:gdLst>
              <a:gd name="connsiteX0" fmla="*/ 0 w 4032448"/>
              <a:gd name="connsiteY0" fmla="*/ 431651 h 1232480"/>
              <a:gd name="connsiteX1" fmla="*/ 1862164 w 4032448"/>
              <a:gd name="connsiteY1" fmla="*/ 431651 h 1232480"/>
              <a:gd name="connsiteX2" fmla="*/ 1862164 w 4032448"/>
              <a:gd name="connsiteY2" fmla="*/ 308120 h 1232480"/>
              <a:gd name="connsiteX3" fmla="*/ 1708104 w 4032448"/>
              <a:gd name="connsiteY3" fmla="*/ 308120 h 1232480"/>
              <a:gd name="connsiteX4" fmla="*/ 2016224 w 4032448"/>
              <a:gd name="connsiteY4" fmla="*/ 0 h 1232480"/>
              <a:gd name="connsiteX5" fmla="*/ 2324344 w 4032448"/>
              <a:gd name="connsiteY5" fmla="*/ 308120 h 1232480"/>
              <a:gd name="connsiteX6" fmla="*/ 2170284 w 4032448"/>
              <a:gd name="connsiteY6" fmla="*/ 308120 h 1232480"/>
              <a:gd name="connsiteX7" fmla="*/ 2170284 w 4032448"/>
              <a:gd name="connsiteY7" fmla="*/ 431651 h 1232480"/>
              <a:gd name="connsiteX8" fmla="*/ 4032448 w 4032448"/>
              <a:gd name="connsiteY8" fmla="*/ 431651 h 1232480"/>
              <a:gd name="connsiteX9" fmla="*/ 4032448 w 4032448"/>
              <a:gd name="connsiteY9" fmla="*/ 1232480 h 1232480"/>
              <a:gd name="connsiteX10" fmla="*/ 0 w 4032448"/>
              <a:gd name="connsiteY10" fmla="*/ 1232480 h 1232480"/>
              <a:gd name="connsiteX11" fmla="*/ 0 w 4032448"/>
              <a:gd name="connsiteY11" fmla="*/ 431651 h 12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2448" h="1232480">
                <a:moveTo>
                  <a:pt x="4032448" y="800829"/>
                </a:moveTo>
                <a:lnTo>
                  <a:pt x="2170284" y="800829"/>
                </a:lnTo>
                <a:lnTo>
                  <a:pt x="2170284" y="924360"/>
                </a:lnTo>
                <a:lnTo>
                  <a:pt x="2324344" y="924360"/>
                </a:lnTo>
                <a:lnTo>
                  <a:pt x="2016224" y="1232479"/>
                </a:lnTo>
                <a:lnTo>
                  <a:pt x="1708104" y="924360"/>
                </a:lnTo>
                <a:lnTo>
                  <a:pt x="1862164" y="924360"/>
                </a:lnTo>
                <a:lnTo>
                  <a:pt x="1862164" y="800829"/>
                </a:lnTo>
                <a:lnTo>
                  <a:pt x="0" y="800829"/>
                </a:lnTo>
                <a:lnTo>
                  <a:pt x="0" y="1"/>
                </a:lnTo>
                <a:lnTo>
                  <a:pt x="4032448" y="1"/>
                </a:lnTo>
                <a:lnTo>
                  <a:pt x="4032448" y="800829"/>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885224"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anose="02020603050405020304" pitchFamily="18" charset="0"/>
                <a:cs typeface="Times New Roman" panose="02020603050405020304" pitchFamily="18" charset="0"/>
              </a:rPr>
              <a:t>Respuesta a los Riesgos .</a:t>
            </a:r>
            <a:endParaRPr lang="es-ES" sz="1200" b="1" kern="1200" dirty="0">
              <a:latin typeface="Times New Roman" panose="02020603050405020304" pitchFamily="18" charset="0"/>
              <a:cs typeface="Times New Roman" panose="02020603050405020304" pitchFamily="18" charset="0"/>
            </a:endParaRPr>
          </a:p>
        </p:txBody>
      </p:sp>
      <p:sp>
        <p:nvSpPr>
          <p:cNvPr id="21" name="20 Forma libre"/>
          <p:cNvSpPr/>
          <p:nvPr/>
        </p:nvSpPr>
        <p:spPr>
          <a:xfrm>
            <a:off x="4932040" y="4933412"/>
            <a:ext cx="2016224" cy="368511"/>
          </a:xfrm>
          <a:custGeom>
            <a:avLst/>
            <a:gdLst>
              <a:gd name="connsiteX0" fmla="*/ 0 w 2016224"/>
              <a:gd name="connsiteY0" fmla="*/ 0 h 368511"/>
              <a:gd name="connsiteX1" fmla="*/ 2016224 w 2016224"/>
              <a:gd name="connsiteY1" fmla="*/ 0 h 368511"/>
              <a:gd name="connsiteX2" fmla="*/ 2016224 w 2016224"/>
              <a:gd name="connsiteY2" fmla="*/ 368511 h 368511"/>
              <a:gd name="connsiteX3" fmla="*/ 0 w 2016224"/>
              <a:gd name="connsiteY3" fmla="*/ 368511 h 368511"/>
              <a:gd name="connsiteX4" fmla="*/ 0 w 2016224"/>
              <a:gd name="connsiteY4" fmla="*/ 0 h 3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368511">
                <a:moveTo>
                  <a:pt x="0" y="0"/>
                </a:moveTo>
                <a:lnTo>
                  <a:pt x="2016224" y="0"/>
                </a:lnTo>
                <a:lnTo>
                  <a:pt x="2016224" y="368511"/>
                </a:lnTo>
                <a:lnTo>
                  <a:pt x="0" y="368511"/>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itchFamily="18" charset="0"/>
                <a:cs typeface="Times New Roman" pitchFamily="18" charset="0"/>
              </a:rPr>
              <a:t>Eventos operativos críticos. </a:t>
            </a:r>
            <a:endParaRPr lang="es-ES" sz="1200" kern="1200" dirty="0">
              <a:latin typeface="Times New Roman" pitchFamily="18" charset="0"/>
              <a:cs typeface="Times New Roman" pitchFamily="18" charset="0"/>
            </a:endParaRPr>
          </a:p>
        </p:txBody>
      </p:sp>
      <p:sp>
        <p:nvSpPr>
          <p:cNvPr id="22" name="21 Forma libre"/>
          <p:cNvSpPr/>
          <p:nvPr/>
        </p:nvSpPr>
        <p:spPr>
          <a:xfrm>
            <a:off x="6948264" y="4933412"/>
            <a:ext cx="2016224" cy="368511"/>
          </a:xfrm>
          <a:custGeom>
            <a:avLst/>
            <a:gdLst>
              <a:gd name="connsiteX0" fmla="*/ 0 w 2016224"/>
              <a:gd name="connsiteY0" fmla="*/ 0 h 368511"/>
              <a:gd name="connsiteX1" fmla="*/ 2016224 w 2016224"/>
              <a:gd name="connsiteY1" fmla="*/ 0 h 368511"/>
              <a:gd name="connsiteX2" fmla="*/ 2016224 w 2016224"/>
              <a:gd name="connsiteY2" fmla="*/ 368511 h 368511"/>
              <a:gd name="connsiteX3" fmla="*/ 0 w 2016224"/>
              <a:gd name="connsiteY3" fmla="*/ 368511 h 368511"/>
              <a:gd name="connsiteX4" fmla="*/ 0 w 2016224"/>
              <a:gd name="connsiteY4" fmla="*/ 0 h 3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368511">
                <a:moveTo>
                  <a:pt x="0" y="0"/>
                </a:moveTo>
                <a:lnTo>
                  <a:pt x="2016224" y="0"/>
                </a:lnTo>
                <a:lnTo>
                  <a:pt x="2016224" y="368511"/>
                </a:lnTo>
                <a:lnTo>
                  <a:pt x="0" y="368511"/>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itchFamily="18" charset="0"/>
                <a:cs typeface="Times New Roman" pitchFamily="18" charset="0"/>
              </a:rPr>
              <a:t>Recomendar medidas adecuadas para mitigarlos.</a:t>
            </a:r>
            <a:endParaRPr lang="es-ES" sz="1200" kern="1200" dirty="0">
              <a:latin typeface="Times New Roman" pitchFamily="18" charset="0"/>
              <a:cs typeface="Times New Roman" pitchFamily="18" charset="0"/>
            </a:endParaRPr>
          </a:p>
        </p:txBody>
      </p:sp>
      <p:sp>
        <p:nvSpPr>
          <p:cNvPr id="23" name="22 Forma libre"/>
          <p:cNvSpPr/>
          <p:nvPr/>
        </p:nvSpPr>
        <p:spPr>
          <a:xfrm>
            <a:off x="4932040" y="3280351"/>
            <a:ext cx="4032448" cy="1232481"/>
          </a:xfrm>
          <a:custGeom>
            <a:avLst/>
            <a:gdLst>
              <a:gd name="connsiteX0" fmla="*/ 0 w 4032448"/>
              <a:gd name="connsiteY0" fmla="*/ 431651 h 1232480"/>
              <a:gd name="connsiteX1" fmla="*/ 1862164 w 4032448"/>
              <a:gd name="connsiteY1" fmla="*/ 431651 h 1232480"/>
              <a:gd name="connsiteX2" fmla="*/ 1862164 w 4032448"/>
              <a:gd name="connsiteY2" fmla="*/ 308120 h 1232480"/>
              <a:gd name="connsiteX3" fmla="*/ 1708104 w 4032448"/>
              <a:gd name="connsiteY3" fmla="*/ 308120 h 1232480"/>
              <a:gd name="connsiteX4" fmla="*/ 2016224 w 4032448"/>
              <a:gd name="connsiteY4" fmla="*/ 0 h 1232480"/>
              <a:gd name="connsiteX5" fmla="*/ 2324344 w 4032448"/>
              <a:gd name="connsiteY5" fmla="*/ 308120 h 1232480"/>
              <a:gd name="connsiteX6" fmla="*/ 2170284 w 4032448"/>
              <a:gd name="connsiteY6" fmla="*/ 308120 h 1232480"/>
              <a:gd name="connsiteX7" fmla="*/ 2170284 w 4032448"/>
              <a:gd name="connsiteY7" fmla="*/ 431651 h 1232480"/>
              <a:gd name="connsiteX8" fmla="*/ 4032448 w 4032448"/>
              <a:gd name="connsiteY8" fmla="*/ 431651 h 1232480"/>
              <a:gd name="connsiteX9" fmla="*/ 4032448 w 4032448"/>
              <a:gd name="connsiteY9" fmla="*/ 1232480 h 1232480"/>
              <a:gd name="connsiteX10" fmla="*/ 0 w 4032448"/>
              <a:gd name="connsiteY10" fmla="*/ 1232480 h 1232480"/>
              <a:gd name="connsiteX11" fmla="*/ 0 w 4032448"/>
              <a:gd name="connsiteY11" fmla="*/ 431651 h 12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2448" h="1232480">
                <a:moveTo>
                  <a:pt x="4032448" y="800829"/>
                </a:moveTo>
                <a:lnTo>
                  <a:pt x="2170284" y="800829"/>
                </a:lnTo>
                <a:lnTo>
                  <a:pt x="2170284" y="924360"/>
                </a:lnTo>
                <a:lnTo>
                  <a:pt x="2324344" y="924360"/>
                </a:lnTo>
                <a:lnTo>
                  <a:pt x="2016224" y="1232479"/>
                </a:lnTo>
                <a:lnTo>
                  <a:pt x="1708104" y="924360"/>
                </a:lnTo>
                <a:lnTo>
                  <a:pt x="1862164" y="924360"/>
                </a:lnTo>
                <a:lnTo>
                  <a:pt x="1862164" y="800829"/>
                </a:lnTo>
                <a:lnTo>
                  <a:pt x="0" y="800829"/>
                </a:lnTo>
                <a:lnTo>
                  <a:pt x="0" y="1"/>
                </a:lnTo>
                <a:lnTo>
                  <a:pt x="4032448" y="1"/>
                </a:lnTo>
                <a:lnTo>
                  <a:pt x="4032448" y="800829"/>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885225"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anose="02020603050405020304" pitchFamily="18" charset="0"/>
                <a:cs typeface="Times New Roman" panose="02020603050405020304" pitchFamily="18" charset="0"/>
              </a:rPr>
              <a:t>Mapa de riesgos.</a:t>
            </a:r>
            <a:endParaRPr lang="es-ES" sz="1200" b="1" kern="1200" dirty="0">
              <a:latin typeface="Times New Roman" panose="02020603050405020304" pitchFamily="18" charset="0"/>
              <a:cs typeface="Times New Roman" panose="02020603050405020304" pitchFamily="18" charset="0"/>
            </a:endParaRPr>
          </a:p>
        </p:txBody>
      </p:sp>
      <p:sp>
        <p:nvSpPr>
          <p:cNvPr id="24" name="23 Forma libre"/>
          <p:cNvSpPr/>
          <p:nvPr/>
        </p:nvSpPr>
        <p:spPr>
          <a:xfrm>
            <a:off x="4932040" y="3712952"/>
            <a:ext cx="2016224" cy="368511"/>
          </a:xfrm>
          <a:custGeom>
            <a:avLst/>
            <a:gdLst>
              <a:gd name="connsiteX0" fmla="*/ 0 w 2016224"/>
              <a:gd name="connsiteY0" fmla="*/ 0 h 368511"/>
              <a:gd name="connsiteX1" fmla="*/ 2016224 w 2016224"/>
              <a:gd name="connsiteY1" fmla="*/ 0 h 368511"/>
              <a:gd name="connsiteX2" fmla="*/ 2016224 w 2016224"/>
              <a:gd name="connsiteY2" fmla="*/ 368511 h 368511"/>
              <a:gd name="connsiteX3" fmla="*/ 0 w 2016224"/>
              <a:gd name="connsiteY3" fmla="*/ 368511 h 368511"/>
              <a:gd name="connsiteX4" fmla="*/ 0 w 2016224"/>
              <a:gd name="connsiteY4" fmla="*/ 0 h 3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368511">
                <a:moveTo>
                  <a:pt x="0" y="0"/>
                </a:moveTo>
                <a:lnTo>
                  <a:pt x="2016224" y="0"/>
                </a:lnTo>
                <a:lnTo>
                  <a:pt x="2016224" y="368511"/>
                </a:lnTo>
                <a:lnTo>
                  <a:pt x="0" y="368511"/>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itchFamily="18" charset="0"/>
                <a:cs typeface="Times New Roman" pitchFamily="18" charset="0"/>
              </a:rPr>
              <a:t>Visión sintetizada y global.</a:t>
            </a:r>
            <a:endParaRPr lang="es-ES" sz="1200" kern="1200" dirty="0">
              <a:latin typeface="Times New Roman" pitchFamily="18" charset="0"/>
              <a:cs typeface="Times New Roman" pitchFamily="18" charset="0"/>
            </a:endParaRPr>
          </a:p>
        </p:txBody>
      </p:sp>
      <p:sp>
        <p:nvSpPr>
          <p:cNvPr id="25" name="24 Forma libre"/>
          <p:cNvSpPr/>
          <p:nvPr/>
        </p:nvSpPr>
        <p:spPr>
          <a:xfrm>
            <a:off x="6948264" y="3712952"/>
            <a:ext cx="2016224" cy="368511"/>
          </a:xfrm>
          <a:custGeom>
            <a:avLst/>
            <a:gdLst>
              <a:gd name="connsiteX0" fmla="*/ 0 w 2016224"/>
              <a:gd name="connsiteY0" fmla="*/ 0 h 368511"/>
              <a:gd name="connsiteX1" fmla="*/ 2016224 w 2016224"/>
              <a:gd name="connsiteY1" fmla="*/ 0 h 368511"/>
              <a:gd name="connsiteX2" fmla="*/ 2016224 w 2016224"/>
              <a:gd name="connsiteY2" fmla="*/ 368511 h 368511"/>
              <a:gd name="connsiteX3" fmla="*/ 0 w 2016224"/>
              <a:gd name="connsiteY3" fmla="*/ 368511 h 368511"/>
              <a:gd name="connsiteX4" fmla="*/ 0 w 2016224"/>
              <a:gd name="connsiteY4" fmla="*/ 0 h 3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368511">
                <a:moveTo>
                  <a:pt x="0" y="0"/>
                </a:moveTo>
                <a:lnTo>
                  <a:pt x="2016224" y="0"/>
                </a:lnTo>
                <a:lnTo>
                  <a:pt x="2016224" y="368511"/>
                </a:lnTo>
                <a:lnTo>
                  <a:pt x="0" y="368511"/>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itchFamily="18" charset="0"/>
                <a:cs typeface="Times New Roman" pitchFamily="18" charset="0"/>
              </a:rPr>
              <a:t>Nivel de severidad.</a:t>
            </a:r>
            <a:endParaRPr lang="es-ES" sz="1200" kern="1200" dirty="0">
              <a:latin typeface="Times New Roman" pitchFamily="18" charset="0"/>
              <a:cs typeface="Times New Roman" pitchFamily="18" charset="0"/>
            </a:endParaRPr>
          </a:p>
        </p:txBody>
      </p:sp>
      <p:sp>
        <p:nvSpPr>
          <p:cNvPr id="26" name="25 Forma libre"/>
          <p:cNvSpPr/>
          <p:nvPr/>
        </p:nvSpPr>
        <p:spPr>
          <a:xfrm>
            <a:off x="4932039" y="2059891"/>
            <a:ext cx="4032449" cy="1232481"/>
          </a:xfrm>
          <a:custGeom>
            <a:avLst/>
            <a:gdLst>
              <a:gd name="connsiteX0" fmla="*/ 0 w 4032448"/>
              <a:gd name="connsiteY0" fmla="*/ 431651 h 1232480"/>
              <a:gd name="connsiteX1" fmla="*/ 1862164 w 4032448"/>
              <a:gd name="connsiteY1" fmla="*/ 431651 h 1232480"/>
              <a:gd name="connsiteX2" fmla="*/ 1862164 w 4032448"/>
              <a:gd name="connsiteY2" fmla="*/ 308120 h 1232480"/>
              <a:gd name="connsiteX3" fmla="*/ 1708104 w 4032448"/>
              <a:gd name="connsiteY3" fmla="*/ 308120 h 1232480"/>
              <a:gd name="connsiteX4" fmla="*/ 2016224 w 4032448"/>
              <a:gd name="connsiteY4" fmla="*/ 0 h 1232480"/>
              <a:gd name="connsiteX5" fmla="*/ 2324344 w 4032448"/>
              <a:gd name="connsiteY5" fmla="*/ 308120 h 1232480"/>
              <a:gd name="connsiteX6" fmla="*/ 2170284 w 4032448"/>
              <a:gd name="connsiteY6" fmla="*/ 308120 h 1232480"/>
              <a:gd name="connsiteX7" fmla="*/ 2170284 w 4032448"/>
              <a:gd name="connsiteY7" fmla="*/ 431651 h 1232480"/>
              <a:gd name="connsiteX8" fmla="*/ 4032448 w 4032448"/>
              <a:gd name="connsiteY8" fmla="*/ 431651 h 1232480"/>
              <a:gd name="connsiteX9" fmla="*/ 4032448 w 4032448"/>
              <a:gd name="connsiteY9" fmla="*/ 1232480 h 1232480"/>
              <a:gd name="connsiteX10" fmla="*/ 0 w 4032448"/>
              <a:gd name="connsiteY10" fmla="*/ 1232480 h 1232480"/>
              <a:gd name="connsiteX11" fmla="*/ 0 w 4032448"/>
              <a:gd name="connsiteY11" fmla="*/ 431651 h 12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2448" h="1232480">
                <a:moveTo>
                  <a:pt x="4032448" y="800829"/>
                </a:moveTo>
                <a:lnTo>
                  <a:pt x="2170284" y="800829"/>
                </a:lnTo>
                <a:lnTo>
                  <a:pt x="2170284" y="924360"/>
                </a:lnTo>
                <a:lnTo>
                  <a:pt x="2324344" y="924360"/>
                </a:lnTo>
                <a:lnTo>
                  <a:pt x="2016224" y="1232479"/>
                </a:lnTo>
                <a:lnTo>
                  <a:pt x="1708104" y="924360"/>
                </a:lnTo>
                <a:lnTo>
                  <a:pt x="1862164" y="924360"/>
                </a:lnTo>
                <a:lnTo>
                  <a:pt x="1862164" y="800829"/>
                </a:lnTo>
                <a:lnTo>
                  <a:pt x="0" y="800829"/>
                </a:lnTo>
                <a:lnTo>
                  <a:pt x="0" y="1"/>
                </a:lnTo>
                <a:lnTo>
                  <a:pt x="4032448" y="1"/>
                </a:lnTo>
                <a:lnTo>
                  <a:pt x="4032448" y="800829"/>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5" tIns="85344" rIns="85344" bIns="885225" numCol="1" spcCol="1270" anchor="ctr" anchorCtr="0">
            <a:noAutofit/>
          </a:bodyPr>
          <a:lstStyle/>
          <a:p>
            <a:pPr lvl="0" algn="ctr" defTabSz="533400">
              <a:lnSpc>
                <a:spcPct val="90000"/>
              </a:lnSpc>
              <a:spcBef>
                <a:spcPct val="0"/>
              </a:spcBef>
              <a:spcAft>
                <a:spcPct val="35000"/>
              </a:spcAft>
            </a:pPr>
            <a:r>
              <a:rPr lang="es-ES" sz="1200" b="1" kern="1200" dirty="0" smtClean="0">
                <a:latin typeface="Times New Roman" panose="02020603050405020304" pitchFamily="18" charset="0"/>
                <a:cs typeface="Times New Roman" panose="02020603050405020304" pitchFamily="18" charset="0"/>
              </a:rPr>
              <a:t>Identificar eventos en Diagrama de flujo.</a:t>
            </a:r>
            <a:endParaRPr lang="es-ES" sz="1200" kern="1200" dirty="0">
              <a:latin typeface="Times New Roman" pitchFamily="18" charset="0"/>
              <a:cs typeface="Times New Roman" pitchFamily="18" charset="0"/>
            </a:endParaRPr>
          </a:p>
        </p:txBody>
      </p:sp>
      <p:sp>
        <p:nvSpPr>
          <p:cNvPr id="27" name="26 Forma libre"/>
          <p:cNvSpPr/>
          <p:nvPr/>
        </p:nvSpPr>
        <p:spPr>
          <a:xfrm>
            <a:off x="4932040" y="2492492"/>
            <a:ext cx="4032448" cy="368511"/>
          </a:xfrm>
          <a:custGeom>
            <a:avLst/>
            <a:gdLst>
              <a:gd name="connsiteX0" fmla="*/ 0 w 4032448"/>
              <a:gd name="connsiteY0" fmla="*/ 0 h 368511"/>
              <a:gd name="connsiteX1" fmla="*/ 4032448 w 4032448"/>
              <a:gd name="connsiteY1" fmla="*/ 0 h 368511"/>
              <a:gd name="connsiteX2" fmla="*/ 4032448 w 4032448"/>
              <a:gd name="connsiteY2" fmla="*/ 368511 h 368511"/>
              <a:gd name="connsiteX3" fmla="*/ 0 w 4032448"/>
              <a:gd name="connsiteY3" fmla="*/ 368511 h 368511"/>
              <a:gd name="connsiteX4" fmla="*/ 0 w 4032448"/>
              <a:gd name="connsiteY4" fmla="*/ 0 h 3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48" h="368511">
                <a:moveTo>
                  <a:pt x="0" y="0"/>
                </a:moveTo>
                <a:lnTo>
                  <a:pt x="4032448" y="0"/>
                </a:lnTo>
                <a:lnTo>
                  <a:pt x="4032448" y="368511"/>
                </a:lnTo>
                <a:lnTo>
                  <a:pt x="0" y="368511"/>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itchFamily="18" charset="0"/>
                <a:cs typeface="Times New Roman" pitchFamily="18" charset="0"/>
              </a:rPr>
              <a:t>Actividades o procedimientos que deben ser sujetos de mayor control.</a:t>
            </a:r>
            <a:endParaRPr lang="es-ES" sz="1200" kern="1200" dirty="0">
              <a:latin typeface="Times New Roman" pitchFamily="18" charset="0"/>
              <a:cs typeface="Times New Roman" pitchFamily="18" charset="0"/>
            </a:endParaRPr>
          </a:p>
        </p:txBody>
      </p:sp>
      <p:sp>
        <p:nvSpPr>
          <p:cNvPr id="28" name="27 Forma libre"/>
          <p:cNvSpPr/>
          <p:nvPr/>
        </p:nvSpPr>
        <p:spPr>
          <a:xfrm>
            <a:off x="4932040" y="839430"/>
            <a:ext cx="4032448" cy="1232482"/>
          </a:xfrm>
          <a:custGeom>
            <a:avLst/>
            <a:gdLst>
              <a:gd name="connsiteX0" fmla="*/ 0 w 4032448"/>
              <a:gd name="connsiteY0" fmla="*/ 431651 h 1232480"/>
              <a:gd name="connsiteX1" fmla="*/ 1862164 w 4032448"/>
              <a:gd name="connsiteY1" fmla="*/ 431651 h 1232480"/>
              <a:gd name="connsiteX2" fmla="*/ 1862164 w 4032448"/>
              <a:gd name="connsiteY2" fmla="*/ 308120 h 1232480"/>
              <a:gd name="connsiteX3" fmla="*/ 1708104 w 4032448"/>
              <a:gd name="connsiteY3" fmla="*/ 308120 h 1232480"/>
              <a:gd name="connsiteX4" fmla="*/ 2016224 w 4032448"/>
              <a:gd name="connsiteY4" fmla="*/ 0 h 1232480"/>
              <a:gd name="connsiteX5" fmla="*/ 2324344 w 4032448"/>
              <a:gd name="connsiteY5" fmla="*/ 308120 h 1232480"/>
              <a:gd name="connsiteX6" fmla="*/ 2170284 w 4032448"/>
              <a:gd name="connsiteY6" fmla="*/ 308120 h 1232480"/>
              <a:gd name="connsiteX7" fmla="*/ 2170284 w 4032448"/>
              <a:gd name="connsiteY7" fmla="*/ 431651 h 1232480"/>
              <a:gd name="connsiteX8" fmla="*/ 4032448 w 4032448"/>
              <a:gd name="connsiteY8" fmla="*/ 431651 h 1232480"/>
              <a:gd name="connsiteX9" fmla="*/ 4032448 w 4032448"/>
              <a:gd name="connsiteY9" fmla="*/ 1232480 h 1232480"/>
              <a:gd name="connsiteX10" fmla="*/ 0 w 4032448"/>
              <a:gd name="connsiteY10" fmla="*/ 1232480 h 1232480"/>
              <a:gd name="connsiteX11" fmla="*/ 0 w 4032448"/>
              <a:gd name="connsiteY11" fmla="*/ 431651 h 12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2448" h="1232480">
                <a:moveTo>
                  <a:pt x="4032448" y="800829"/>
                </a:moveTo>
                <a:lnTo>
                  <a:pt x="2170284" y="800829"/>
                </a:lnTo>
                <a:lnTo>
                  <a:pt x="2170284" y="924360"/>
                </a:lnTo>
                <a:lnTo>
                  <a:pt x="2324344" y="924360"/>
                </a:lnTo>
                <a:lnTo>
                  <a:pt x="2016224" y="1232479"/>
                </a:lnTo>
                <a:lnTo>
                  <a:pt x="1708104" y="924360"/>
                </a:lnTo>
                <a:lnTo>
                  <a:pt x="1862164" y="924360"/>
                </a:lnTo>
                <a:lnTo>
                  <a:pt x="1862164" y="800829"/>
                </a:lnTo>
                <a:lnTo>
                  <a:pt x="0" y="800829"/>
                </a:lnTo>
                <a:lnTo>
                  <a:pt x="0" y="1"/>
                </a:lnTo>
                <a:lnTo>
                  <a:pt x="4032448" y="1"/>
                </a:lnTo>
                <a:lnTo>
                  <a:pt x="4032448" y="800829"/>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5" rIns="85344" bIns="885225" numCol="1" spcCol="1270" anchor="ctr" anchorCtr="0">
            <a:noAutofit/>
          </a:bodyPr>
          <a:lstStyle/>
          <a:p>
            <a:pPr lvl="0" algn="ctr" defTabSz="533400">
              <a:lnSpc>
                <a:spcPct val="90000"/>
              </a:lnSpc>
              <a:spcBef>
                <a:spcPct val="0"/>
              </a:spcBef>
              <a:spcAft>
                <a:spcPct val="35000"/>
              </a:spcAft>
            </a:pPr>
            <a:r>
              <a:rPr lang="es-ES" sz="1200" b="1" kern="1200" dirty="0" smtClean="0">
                <a:latin typeface="Times New Roman" pitchFamily="18" charset="0"/>
                <a:cs typeface="Times New Roman" pitchFamily="18" charset="0"/>
              </a:rPr>
              <a:t>Matriz de Riesgos .</a:t>
            </a:r>
            <a:endParaRPr lang="es-ES" sz="1200" kern="1200" dirty="0">
              <a:latin typeface="Times New Roman" panose="02020603050405020304" pitchFamily="18" charset="0"/>
              <a:cs typeface="Times New Roman" panose="02020603050405020304" pitchFamily="18" charset="0"/>
            </a:endParaRPr>
          </a:p>
        </p:txBody>
      </p:sp>
      <p:sp>
        <p:nvSpPr>
          <p:cNvPr id="29" name="28 Forma libre"/>
          <p:cNvSpPr/>
          <p:nvPr/>
        </p:nvSpPr>
        <p:spPr>
          <a:xfrm>
            <a:off x="4932040" y="1272031"/>
            <a:ext cx="2016224" cy="368511"/>
          </a:xfrm>
          <a:custGeom>
            <a:avLst/>
            <a:gdLst>
              <a:gd name="connsiteX0" fmla="*/ 0 w 2016224"/>
              <a:gd name="connsiteY0" fmla="*/ 0 h 368511"/>
              <a:gd name="connsiteX1" fmla="*/ 2016224 w 2016224"/>
              <a:gd name="connsiteY1" fmla="*/ 0 h 368511"/>
              <a:gd name="connsiteX2" fmla="*/ 2016224 w 2016224"/>
              <a:gd name="connsiteY2" fmla="*/ 368511 h 368511"/>
              <a:gd name="connsiteX3" fmla="*/ 0 w 2016224"/>
              <a:gd name="connsiteY3" fmla="*/ 368511 h 368511"/>
              <a:gd name="connsiteX4" fmla="*/ 0 w 2016224"/>
              <a:gd name="connsiteY4" fmla="*/ 0 h 3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368511">
                <a:moveTo>
                  <a:pt x="0" y="0"/>
                </a:moveTo>
                <a:lnTo>
                  <a:pt x="2016224" y="0"/>
                </a:lnTo>
                <a:lnTo>
                  <a:pt x="2016224" y="368511"/>
                </a:lnTo>
                <a:lnTo>
                  <a:pt x="0" y="368511"/>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cs typeface="Times New Roman" panose="02020603050405020304" pitchFamily="18" charset="0"/>
              </a:rPr>
              <a:t>Identificar los modos de falla potenciales y sus efectos </a:t>
            </a:r>
            <a:r>
              <a:rPr lang="es-ES" sz="1200" kern="1200" smtClean="0">
                <a:latin typeface="Times New Roman" pitchFamily="18" charset="0"/>
                <a:cs typeface="Times New Roman" pitchFamily="18" charset="0"/>
              </a:rPr>
              <a:t>.</a:t>
            </a:r>
            <a:endParaRPr lang="es-ES" sz="1200" kern="1200" dirty="0">
              <a:latin typeface="Times New Roman" pitchFamily="18" charset="0"/>
              <a:cs typeface="Times New Roman" pitchFamily="18" charset="0"/>
            </a:endParaRPr>
          </a:p>
        </p:txBody>
      </p:sp>
      <p:sp>
        <p:nvSpPr>
          <p:cNvPr id="30" name="29 Forma libre"/>
          <p:cNvSpPr/>
          <p:nvPr/>
        </p:nvSpPr>
        <p:spPr>
          <a:xfrm>
            <a:off x="6948264" y="1272031"/>
            <a:ext cx="2016224" cy="368511"/>
          </a:xfrm>
          <a:custGeom>
            <a:avLst/>
            <a:gdLst>
              <a:gd name="connsiteX0" fmla="*/ 0 w 2016224"/>
              <a:gd name="connsiteY0" fmla="*/ 0 h 368511"/>
              <a:gd name="connsiteX1" fmla="*/ 2016224 w 2016224"/>
              <a:gd name="connsiteY1" fmla="*/ 0 h 368511"/>
              <a:gd name="connsiteX2" fmla="*/ 2016224 w 2016224"/>
              <a:gd name="connsiteY2" fmla="*/ 368511 h 368511"/>
              <a:gd name="connsiteX3" fmla="*/ 0 w 2016224"/>
              <a:gd name="connsiteY3" fmla="*/ 368511 h 368511"/>
              <a:gd name="connsiteX4" fmla="*/ 0 w 2016224"/>
              <a:gd name="connsiteY4" fmla="*/ 0 h 3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368511">
                <a:moveTo>
                  <a:pt x="0" y="0"/>
                </a:moveTo>
                <a:lnTo>
                  <a:pt x="2016224" y="0"/>
                </a:lnTo>
                <a:lnTo>
                  <a:pt x="2016224" y="368511"/>
                </a:lnTo>
                <a:lnTo>
                  <a:pt x="0" y="368511"/>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smtClean="0">
                <a:latin typeface="Times New Roman" pitchFamily="18" charset="0"/>
                <a:cs typeface="Times New Roman" pitchFamily="18" charset="0"/>
              </a:rPr>
              <a:t>Calificación del Riesgo </a:t>
            </a:r>
            <a:endParaRPr lang="es-ES" sz="1200" kern="1200" dirty="0">
              <a:latin typeface="Times New Roman" pitchFamily="18" charset="0"/>
              <a:cs typeface="Times New Roman" pitchFamily="18" charset="0"/>
            </a:endParaRPr>
          </a:p>
        </p:txBody>
      </p:sp>
    </p:spTree>
    <p:extLst>
      <p:ext uri="{BB962C8B-B14F-4D97-AF65-F5344CB8AC3E}">
        <p14:creationId xmlns:p14="http://schemas.microsoft.com/office/powerpoint/2010/main" val="2216525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circle(in)">
                                      <p:cBhvr>
                                        <p:cTn id="95" dur="2000"/>
                                        <p:tgtEl>
                                          <p:spTgt spid="18"/>
                                        </p:tgtEl>
                                      </p:cBhvr>
                                    </p:animEffect>
                                  </p:childTnLst>
                                </p:cTn>
                              </p:par>
                              <p:par>
                                <p:cTn id="96" presetID="6"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circle(in)">
                                      <p:cBhvr>
                                        <p:cTn id="9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indepconsultores.com.mx/admin/secciones/servicios/images/1310584855Proces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986" y="188640"/>
            <a:ext cx="2912502" cy="2690326"/>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195736" y="826731"/>
            <a:ext cx="4935718" cy="369332"/>
          </a:xfrm>
          <a:prstGeom prst="rect">
            <a:avLst/>
          </a:prstGeom>
        </p:spPr>
        <p:txBody>
          <a:bodyPr wrap="square">
            <a:spAutoFit/>
          </a:bodyPr>
          <a:lstStyle/>
          <a:p>
            <a:pPr lvl="1"/>
            <a:r>
              <a:rPr lang="es-ES" b="1" dirty="0">
                <a:latin typeface="Times New Roman" panose="02020603050405020304" pitchFamily="18" charset="0"/>
                <a:cs typeface="Times New Roman" panose="02020603050405020304" pitchFamily="18" charset="0"/>
              </a:rPr>
              <a:t>Determinación de Procesos Relevantes</a:t>
            </a:r>
            <a:endParaRPr lang="es-EC" b="1" dirty="0">
              <a:latin typeface="Times New Roman" panose="02020603050405020304" pitchFamily="18" charset="0"/>
              <a:cs typeface="Times New Roman" panose="02020603050405020304" pitchFamily="18" charset="0"/>
            </a:endParaRPr>
          </a:p>
        </p:txBody>
      </p:sp>
      <p:sp>
        <p:nvSpPr>
          <p:cNvPr id="16" name="15 CuadroTexto"/>
          <p:cNvSpPr txBox="1"/>
          <p:nvPr/>
        </p:nvSpPr>
        <p:spPr>
          <a:xfrm>
            <a:off x="631146" y="2046854"/>
            <a:ext cx="4032449" cy="369332"/>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2) Evaluación de Control Interno</a:t>
            </a:r>
            <a:endParaRPr lang="es-EC" dirty="0">
              <a:latin typeface="Times New Roman" panose="02020603050405020304" pitchFamily="18" charset="0"/>
              <a:cs typeface="Times New Roman" panose="02020603050405020304" pitchFamily="18" charset="0"/>
            </a:endParaRPr>
          </a:p>
        </p:txBody>
      </p:sp>
      <p:sp>
        <p:nvSpPr>
          <p:cNvPr id="23" name="22 CuadroTexto"/>
          <p:cNvSpPr txBox="1"/>
          <p:nvPr/>
        </p:nvSpPr>
        <p:spPr>
          <a:xfrm>
            <a:off x="516477" y="1547500"/>
            <a:ext cx="4343555" cy="369332"/>
          </a:xfrm>
          <a:prstGeom prst="rect">
            <a:avLst/>
          </a:prstGeom>
          <a:noFill/>
        </p:spPr>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1) Volumen </a:t>
            </a:r>
            <a:r>
              <a:rPr lang="es-EC" dirty="0">
                <a:latin typeface="Times New Roman" panose="02020603050405020304" pitchFamily="18" charset="0"/>
                <a:cs typeface="Times New Roman" panose="02020603050405020304" pitchFamily="18" charset="0"/>
              </a:rPr>
              <a:t>de </a:t>
            </a:r>
            <a:r>
              <a:rPr lang="es-EC" dirty="0" smtClean="0">
                <a:latin typeface="Times New Roman" panose="02020603050405020304" pitchFamily="18" charset="0"/>
                <a:cs typeface="Times New Roman" panose="02020603050405020304" pitchFamily="18" charset="0"/>
              </a:rPr>
              <a:t>Recursos </a:t>
            </a:r>
            <a:r>
              <a:rPr lang="es-EC" dirty="0">
                <a:latin typeface="Times New Roman" panose="02020603050405020304" pitchFamily="18" charset="0"/>
                <a:cs typeface="Times New Roman" panose="02020603050405020304" pitchFamily="18" charset="0"/>
              </a:rPr>
              <a:t>P</a:t>
            </a:r>
            <a:r>
              <a:rPr lang="es-EC" dirty="0" smtClean="0">
                <a:latin typeface="Times New Roman" panose="02020603050405020304" pitchFamily="18" charset="0"/>
                <a:cs typeface="Times New Roman" panose="02020603050405020304" pitchFamily="18" charset="0"/>
              </a:rPr>
              <a:t>úblicos </a:t>
            </a:r>
            <a:r>
              <a:rPr lang="es-EC" dirty="0">
                <a:latin typeface="Times New Roman" panose="02020603050405020304" pitchFamily="18" charset="0"/>
                <a:cs typeface="Times New Roman" panose="02020603050405020304" pitchFamily="18" charset="0"/>
              </a:rPr>
              <a:t>A</a:t>
            </a:r>
            <a:r>
              <a:rPr lang="es-EC" dirty="0" smtClean="0">
                <a:latin typeface="Times New Roman" panose="02020603050405020304" pitchFamily="18" charset="0"/>
                <a:cs typeface="Times New Roman" panose="02020603050405020304" pitchFamily="18" charset="0"/>
              </a:rPr>
              <a:t>signados </a:t>
            </a:r>
            <a:endParaRPr lang="es-EC" dirty="0">
              <a:latin typeface="Times New Roman" panose="02020603050405020304" pitchFamily="18" charset="0"/>
              <a:cs typeface="Times New Roman" panose="02020603050405020304" pitchFamily="18" charset="0"/>
            </a:endParaRPr>
          </a:p>
        </p:txBody>
      </p:sp>
      <p:sp>
        <p:nvSpPr>
          <p:cNvPr id="11" name="10 Rectángulo"/>
          <p:cNvSpPr/>
          <p:nvPr/>
        </p:nvSpPr>
        <p:spPr>
          <a:xfrm>
            <a:off x="2051720" y="312779"/>
            <a:ext cx="4619854" cy="369332"/>
          </a:xfrm>
          <a:prstGeom prst="rect">
            <a:avLst/>
          </a:prstGeom>
        </p:spPr>
        <p:txBody>
          <a:bodyPr wrap="none">
            <a:spAutoFit/>
          </a:bodyPr>
          <a:lstStyle/>
          <a:p>
            <a:pPr lvl="1"/>
            <a:r>
              <a:rPr lang="es-ES" b="1" dirty="0" smtClean="0">
                <a:latin typeface="Times New Roman" panose="02020603050405020304" pitchFamily="18" charset="0"/>
                <a:cs typeface="Times New Roman" panose="02020603050405020304" pitchFamily="18" charset="0"/>
              </a:rPr>
              <a:t>COORDINACIÓN ADMINISTRATIVA</a:t>
            </a:r>
            <a:endParaRPr lang="es-EC" b="1" dirty="0">
              <a:latin typeface="Times New Roman" panose="02020603050405020304" pitchFamily="18" charset="0"/>
              <a:cs typeface="Times New Roman" panose="02020603050405020304" pitchFamily="18" charset="0"/>
            </a:endParaRPr>
          </a:p>
        </p:txBody>
      </p:sp>
      <p:graphicFrame>
        <p:nvGraphicFramePr>
          <p:cNvPr id="12" name="11 Diagrama"/>
          <p:cNvGraphicFramePr/>
          <p:nvPr>
            <p:extLst>
              <p:ext uri="{D42A27DB-BD31-4B8C-83A1-F6EECF244321}">
                <p14:modId xmlns:p14="http://schemas.microsoft.com/office/powerpoint/2010/main" val="664935962"/>
              </p:ext>
            </p:extLst>
          </p:nvPr>
        </p:nvGraphicFramePr>
        <p:xfrm>
          <a:off x="755576" y="2608109"/>
          <a:ext cx="7999919" cy="3802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2341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2522</TotalTime>
  <Words>2428</Words>
  <Application>Microsoft Office PowerPoint</Application>
  <PresentationFormat>Presentación en pantalla (4:3)</PresentationFormat>
  <Paragraphs>328</Paragraphs>
  <Slides>27</Slides>
  <Notes>8</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27</vt:i4>
      </vt:variant>
    </vt:vector>
  </HeadingPairs>
  <TitlesOfParts>
    <vt:vector size="30" baseType="lpstr">
      <vt:lpstr>Equidad</vt:lpstr>
      <vt:lpstr>Visio</vt:lpstr>
      <vt:lpstr>Microsoft Visio Drawing</vt:lpstr>
      <vt:lpstr>Presentación de PowerPoint</vt:lpstr>
      <vt:lpstr>Presentación de PowerPoint</vt:lpstr>
      <vt:lpstr> OBJETIVOS DE LA INVESTIGACIÓN</vt:lpstr>
      <vt:lpstr> OBJETO DE ESTUDIO</vt:lpstr>
      <vt:lpstr>OBJETO DE ESTUDIO (ANALISIS SITUACIONAL)</vt:lpstr>
      <vt:lpstr> Marco Teórico</vt:lpstr>
      <vt:lpstr> Marco Teórico</vt:lpstr>
      <vt:lpstr> METOLOGÍA  AMFE</vt:lpstr>
      <vt:lpstr>Presentación de PowerPoint</vt:lpstr>
      <vt:lpstr>Aplicación de la Metodología en el Proceso de Adquisición de Bienes y Servicios a través de Ínfima Cuantía</vt:lpstr>
      <vt:lpstr>Aplicación de la Metodología RAMEF en la Evaluación del Riesgo Operativo</vt:lpstr>
      <vt:lpstr>Mapa de Riesgos del proceso de adquisiciones a través de ínfima cuantía</vt:lpstr>
      <vt:lpstr>Respuesta a los Riesgos del proceso de adquisiciones a través de ínfima cuantía</vt:lpstr>
      <vt:lpstr>proceso de elaboración del pac</vt:lpstr>
      <vt:lpstr>proceso de adquisiciones de obras bienes y servicios</vt:lpstr>
      <vt:lpstr>proceso de ingreso de bienes </vt:lpstr>
      <vt:lpstr>proceso de entrega de activos a funcionarios del ieps</vt:lpstr>
      <vt:lpstr>proceso de descargo de bienes a funcionarios</vt:lpstr>
      <vt:lpstr>proceso de pólizas de seguros</vt:lpstr>
      <vt:lpstr>proceso de reposición de bienes por pérdida o robo</vt:lpstr>
      <vt:lpstr>Mapa general de Riesgos de los procesos de la coordinación administrativa</vt:lpstr>
      <vt:lpstr>DISEÑO DEL MANUAL DE CONTROL INTERNO</vt:lpstr>
      <vt:lpstr> conclusiones</vt:lpstr>
      <vt:lpstr>conclusiones</vt:lpstr>
      <vt:lpstr> Recomendaciones</vt:lpstr>
      <vt:lpstr>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Velarde Naranjo</dc:creator>
  <cp:lastModifiedBy>Santiago Velarde Naranjo</cp:lastModifiedBy>
  <cp:revision>100</cp:revision>
  <dcterms:created xsi:type="dcterms:W3CDTF">2015-04-29T16:02:05Z</dcterms:created>
  <dcterms:modified xsi:type="dcterms:W3CDTF">2015-05-19T16:41:25Z</dcterms:modified>
</cp:coreProperties>
</file>