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1" r:id="rId4"/>
    <p:sldId id="263" r:id="rId5"/>
    <p:sldId id="257" r:id="rId6"/>
    <p:sldId id="291" r:id="rId7"/>
    <p:sldId id="258" r:id="rId8"/>
    <p:sldId id="270" r:id="rId9"/>
    <p:sldId id="267" r:id="rId10"/>
    <p:sldId id="268" r:id="rId11"/>
    <p:sldId id="265" r:id="rId12"/>
    <p:sldId id="266" r:id="rId13"/>
    <p:sldId id="273" r:id="rId14"/>
    <p:sldId id="292" r:id="rId15"/>
    <p:sldId id="293" r:id="rId16"/>
    <p:sldId id="274" r:id="rId17"/>
    <p:sldId id="275" r:id="rId18"/>
    <p:sldId id="276" r:id="rId19"/>
    <p:sldId id="294" r:id="rId20"/>
    <p:sldId id="277" r:id="rId21"/>
    <p:sldId id="278" r:id="rId22"/>
    <p:sldId id="295" r:id="rId23"/>
    <p:sldId id="279" r:id="rId24"/>
    <p:sldId id="280" r:id="rId25"/>
    <p:sldId id="286" r:id="rId26"/>
    <p:sldId id="281" r:id="rId27"/>
    <p:sldId id="282" r:id="rId28"/>
    <p:sldId id="283" r:id="rId29"/>
    <p:sldId id="284" r:id="rId30"/>
    <p:sldId id="285"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7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49" d="100"/>
          <a:sy n="49" d="100"/>
        </p:scale>
        <p:origin x="-1092" y="-54"/>
      </p:cViewPr>
      <p:guideLst>
        <p:guide orient="horz" pos="2160"/>
        <p:guide pos="2880"/>
      </p:guideLst>
    </p:cSldViewPr>
  </p:slideViewPr>
  <p:outlineViewPr>
    <p:cViewPr>
      <p:scale>
        <a:sx n="33" d="100"/>
        <a:sy n="33" d="100"/>
      </p:scale>
      <p:origin x="0" y="19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ata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image" Target="../media/image37.jpg"/></Relationships>
</file>

<file path=ppt/diagrams/_rels/data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ata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jpeg"/></Relationships>
</file>

<file path=ppt/diagrams/_rels/data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g"/></Relationships>
</file>

<file path=ppt/diagrams/_rels/data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g"/><Relationship Id="rId4" Type="http://schemas.openxmlformats.org/officeDocument/2006/relationships/image" Target="../media/image34.gif"/></Relationships>
</file>

<file path=ppt/diagrams/_rels/data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image" Target="../media/image37.jpg"/></Relationships>
</file>

<file path=ppt/diagrams/_rels/drawing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image" Target="../media/image40.jpg"/></Relationships>
</file>

<file path=ppt/diagrams/_rels/drawing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image" Target="../media/image10.jpg"/><Relationship Id="rId4" Type="http://schemas.openxmlformats.org/officeDocument/2006/relationships/image" Target="../media/image13.jpg"/></Relationships>
</file>

<file path=ppt/diagrams/_rels/drawing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g"/><Relationship Id="rId4" Type="http://schemas.openxmlformats.org/officeDocument/2006/relationships/image" Target="../media/image34.gif"/></Relationships>
</file>

<file path=ppt/diagrams/_rels/drawing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FDA80-EE09-4C1D-B2C7-22E304F90991}" type="doc">
      <dgm:prSet loTypeId="urn:microsoft.com/office/officeart/2005/8/layout/hList7" loCatId="list" qsTypeId="urn:microsoft.com/office/officeart/2005/8/quickstyle/simple1" qsCatId="simple" csTypeId="urn:microsoft.com/office/officeart/2005/8/colors/accent0_1" csCatId="mainScheme" phldr="1"/>
      <dgm:spPr/>
      <dgm:t>
        <a:bodyPr/>
        <a:lstStyle/>
        <a:p>
          <a:endParaRPr lang="es-EC"/>
        </a:p>
      </dgm:t>
    </dgm:pt>
    <dgm:pt modelId="{1BE72D11-0E26-43B6-84C5-41531B0402D6}">
      <dgm:prSet custT="1"/>
      <dgm:spPr>
        <a:ln>
          <a:solidFill>
            <a:schemeClr val="accent2">
              <a:lumMod val="50000"/>
            </a:schemeClr>
          </a:solidFill>
        </a:ln>
      </dgm:spPr>
      <dgm:t>
        <a:bodyPr/>
        <a:lstStyle/>
        <a:p>
          <a:r>
            <a:rPr lang="es-ES" sz="1300" b="0" dirty="0" smtClean="0">
              <a:solidFill>
                <a:schemeClr val="accent2">
                  <a:lumMod val="50000"/>
                </a:schemeClr>
              </a:solidFill>
              <a:latin typeface="Palatino Linotype" panose="02040502050505030304" pitchFamily="18" charset="0"/>
            </a:rPr>
            <a:t>Falta de lineamientos estratégicos  técnicamente establecidos y difundidos formalmente</a:t>
          </a:r>
          <a:r>
            <a:rPr lang="es-ES" sz="1300" b="0" dirty="0" smtClean="0">
              <a:latin typeface="Palatino Linotype" panose="02040502050505030304" pitchFamily="18" charset="0"/>
            </a:rPr>
            <a:t>.</a:t>
          </a:r>
          <a:endParaRPr lang="es-EC" sz="1300" b="0" dirty="0">
            <a:latin typeface="Palatino Linotype" panose="02040502050505030304" pitchFamily="18" charset="0"/>
          </a:endParaRPr>
        </a:p>
      </dgm:t>
    </dgm:pt>
    <dgm:pt modelId="{2FFF40AA-827F-4BD9-888B-E0B0CE2B1D35}" type="parTrans" cxnId="{4A642832-53DE-41C8-A2B4-6D268EE42188}">
      <dgm:prSet/>
      <dgm:spPr/>
      <dgm:t>
        <a:bodyPr/>
        <a:lstStyle/>
        <a:p>
          <a:endParaRPr lang="es-EC" sz="1300" b="0">
            <a:latin typeface="Palatino Linotype" panose="02040502050505030304" pitchFamily="18" charset="0"/>
          </a:endParaRPr>
        </a:p>
      </dgm:t>
    </dgm:pt>
    <dgm:pt modelId="{3D136934-85B6-4E5C-839E-27E8CE9D4E87}" type="sibTrans" cxnId="{4A642832-53DE-41C8-A2B4-6D268EE42188}">
      <dgm:prSet/>
      <dgm:spPr/>
      <dgm:t>
        <a:bodyPr/>
        <a:lstStyle/>
        <a:p>
          <a:endParaRPr lang="es-EC" sz="1300" b="0">
            <a:latin typeface="Palatino Linotype" panose="02040502050505030304" pitchFamily="18" charset="0"/>
          </a:endParaRPr>
        </a:p>
      </dgm:t>
    </dgm:pt>
    <dgm:pt modelId="{66ABDF14-6BEB-4FCB-AA15-C1C84927B6DF}">
      <dgm:prSet custT="1"/>
      <dgm:spPr>
        <a:ln>
          <a:solidFill>
            <a:schemeClr val="accent4">
              <a:lumMod val="50000"/>
            </a:schemeClr>
          </a:solidFill>
        </a:ln>
      </dgm:spPr>
      <dgm:t>
        <a:bodyPr/>
        <a:lstStyle/>
        <a:p>
          <a:endParaRPr lang="es-ES" sz="1300" b="0" dirty="0" smtClean="0">
            <a:solidFill>
              <a:schemeClr val="accent4">
                <a:lumMod val="50000"/>
              </a:schemeClr>
            </a:solidFill>
            <a:latin typeface="Palatino Linotype" panose="02040502050505030304" pitchFamily="18" charset="0"/>
          </a:endParaRPr>
        </a:p>
        <a:p>
          <a:r>
            <a:rPr lang="es-ES" sz="1300" b="0" dirty="0" smtClean="0">
              <a:solidFill>
                <a:schemeClr val="accent4">
                  <a:lumMod val="50000"/>
                </a:schemeClr>
              </a:solidFill>
              <a:latin typeface="Palatino Linotype" panose="02040502050505030304" pitchFamily="18" charset="0"/>
            </a:rPr>
            <a:t>Desconocimiento técnico-teórico de temas administrativos, reemplazados por conocimientos empíricos y por prácticas únicamente experimentales en administración de empresas.</a:t>
          </a:r>
          <a:endParaRPr lang="es-EC" sz="1300" b="0" dirty="0">
            <a:solidFill>
              <a:schemeClr val="accent4">
                <a:lumMod val="50000"/>
              </a:schemeClr>
            </a:solidFill>
            <a:latin typeface="Palatino Linotype" panose="02040502050505030304" pitchFamily="18" charset="0"/>
          </a:endParaRPr>
        </a:p>
      </dgm:t>
    </dgm:pt>
    <dgm:pt modelId="{EF63DF63-5DFC-4491-866C-8144B0346E4C}" type="parTrans" cxnId="{B0412570-977D-4CDF-9129-09227F69BFFD}">
      <dgm:prSet/>
      <dgm:spPr/>
      <dgm:t>
        <a:bodyPr/>
        <a:lstStyle/>
        <a:p>
          <a:endParaRPr lang="es-EC" sz="1300" b="0">
            <a:latin typeface="Palatino Linotype" panose="02040502050505030304" pitchFamily="18" charset="0"/>
          </a:endParaRPr>
        </a:p>
      </dgm:t>
    </dgm:pt>
    <dgm:pt modelId="{C6B78C10-6592-47C3-BA12-B479E53F55B9}" type="sibTrans" cxnId="{B0412570-977D-4CDF-9129-09227F69BFFD}">
      <dgm:prSet/>
      <dgm:spPr/>
      <dgm:t>
        <a:bodyPr/>
        <a:lstStyle/>
        <a:p>
          <a:endParaRPr lang="es-EC" sz="1300" b="0">
            <a:latin typeface="Palatino Linotype" panose="02040502050505030304" pitchFamily="18" charset="0"/>
          </a:endParaRPr>
        </a:p>
      </dgm:t>
    </dgm:pt>
    <dgm:pt modelId="{59058DA1-959C-44B1-8ABD-C0BB35F0DD87}">
      <dgm:prSet custT="1"/>
      <dgm:spPr>
        <a:ln>
          <a:solidFill>
            <a:schemeClr val="accent5">
              <a:lumMod val="50000"/>
            </a:schemeClr>
          </a:solidFill>
        </a:ln>
      </dgm:spPr>
      <dgm:t>
        <a:bodyPr/>
        <a:lstStyle/>
        <a:p>
          <a:r>
            <a:rPr lang="es-EC" sz="1300" b="0" dirty="0" smtClean="0">
              <a:solidFill>
                <a:schemeClr val="accent5">
                  <a:lumMod val="50000"/>
                </a:schemeClr>
              </a:solidFill>
              <a:latin typeface="Palatino Linotype" panose="02040502050505030304" pitchFamily="18" charset="0"/>
            </a:rPr>
            <a:t>Posee un sistema de control de inventario que requiere de mucho tiempo.</a:t>
          </a:r>
          <a:endParaRPr lang="es-EC" sz="1300" b="0" dirty="0">
            <a:solidFill>
              <a:schemeClr val="accent5">
                <a:lumMod val="50000"/>
              </a:schemeClr>
            </a:solidFill>
            <a:latin typeface="Palatino Linotype" panose="02040502050505030304" pitchFamily="18" charset="0"/>
          </a:endParaRPr>
        </a:p>
      </dgm:t>
    </dgm:pt>
    <dgm:pt modelId="{095A5D9E-3036-49CC-924F-5808106C0081}" type="parTrans" cxnId="{16A0E07F-D63A-4921-8EF0-18B824F0FC7A}">
      <dgm:prSet/>
      <dgm:spPr/>
      <dgm:t>
        <a:bodyPr/>
        <a:lstStyle/>
        <a:p>
          <a:endParaRPr lang="es-EC" sz="1300" b="0">
            <a:latin typeface="Palatino Linotype" panose="02040502050505030304" pitchFamily="18" charset="0"/>
          </a:endParaRPr>
        </a:p>
      </dgm:t>
    </dgm:pt>
    <dgm:pt modelId="{CC28A768-1604-4320-9108-F614F3ED1D3B}" type="sibTrans" cxnId="{16A0E07F-D63A-4921-8EF0-18B824F0FC7A}">
      <dgm:prSet/>
      <dgm:spPr/>
      <dgm:t>
        <a:bodyPr/>
        <a:lstStyle/>
        <a:p>
          <a:endParaRPr lang="es-EC" sz="1300" b="0">
            <a:latin typeface="Palatino Linotype" panose="02040502050505030304" pitchFamily="18" charset="0"/>
          </a:endParaRPr>
        </a:p>
      </dgm:t>
    </dgm:pt>
    <dgm:pt modelId="{33394B6D-179A-4B8E-88D7-83C79AC2A3B6}">
      <dgm:prSet phldrT="[Texto]" custT="1">
        <dgm:style>
          <a:lnRef idx="2">
            <a:schemeClr val="accent4"/>
          </a:lnRef>
          <a:fillRef idx="1">
            <a:schemeClr val="lt1"/>
          </a:fillRef>
          <a:effectRef idx="0">
            <a:schemeClr val="accent4"/>
          </a:effectRef>
          <a:fontRef idx="minor">
            <a:schemeClr val="dk1"/>
          </a:fontRef>
        </dgm:style>
      </dgm:prSet>
      <dgm:spPr>
        <a:ln>
          <a:solidFill>
            <a:schemeClr val="accent3">
              <a:lumMod val="50000"/>
            </a:schemeClr>
          </a:solidFill>
        </a:ln>
      </dgm:spPr>
      <dgm:t>
        <a:bodyPr/>
        <a:lstStyle/>
        <a:p>
          <a:r>
            <a:rPr lang="es-MX" sz="1300" b="0" dirty="0" smtClean="0">
              <a:solidFill>
                <a:schemeClr val="accent3">
                  <a:lumMod val="50000"/>
                </a:schemeClr>
              </a:solidFill>
              <a:latin typeface="Palatino Linotype" panose="02040502050505030304" pitchFamily="18" charset="0"/>
            </a:rPr>
            <a:t>Inexistencia de manuales de procedimientos y funciones</a:t>
          </a:r>
          <a:endParaRPr lang="es-EC" sz="1300" b="0" dirty="0">
            <a:solidFill>
              <a:schemeClr val="accent3">
                <a:lumMod val="50000"/>
              </a:schemeClr>
            </a:solidFill>
            <a:latin typeface="Palatino Linotype" panose="02040502050505030304" pitchFamily="18" charset="0"/>
          </a:endParaRPr>
        </a:p>
      </dgm:t>
    </dgm:pt>
    <dgm:pt modelId="{479D047C-71B2-4ADC-8C03-3F8DC0995F3E}" type="parTrans" cxnId="{E78284C3-6CD6-46E8-8479-D60BF2D3DDC2}">
      <dgm:prSet/>
      <dgm:spPr/>
      <dgm:t>
        <a:bodyPr/>
        <a:lstStyle/>
        <a:p>
          <a:endParaRPr lang="es-EC" sz="1300" b="0">
            <a:latin typeface="Palatino Linotype" panose="02040502050505030304" pitchFamily="18" charset="0"/>
          </a:endParaRPr>
        </a:p>
      </dgm:t>
    </dgm:pt>
    <dgm:pt modelId="{8314E54C-70D5-4FF5-80CB-71A57698DA96}" type="sibTrans" cxnId="{E78284C3-6CD6-46E8-8479-D60BF2D3DDC2}">
      <dgm:prSet/>
      <dgm:spPr/>
      <dgm:t>
        <a:bodyPr/>
        <a:lstStyle/>
        <a:p>
          <a:endParaRPr lang="es-EC" sz="1300" b="0">
            <a:latin typeface="Palatino Linotype" panose="02040502050505030304" pitchFamily="18" charset="0"/>
          </a:endParaRPr>
        </a:p>
      </dgm:t>
    </dgm:pt>
    <dgm:pt modelId="{1576F9F2-C75E-4403-B83E-F38CCE7548AB}" type="pres">
      <dgm:prSet presAssocID="{F2DFDA80-EE09-4C1D-B2C7-22E304F90991}" presName="Name0" presStyleCnt="0">
        <dgm:presLayoutVars>
          <dgm:dir/>
          <dgm:resizeHandles val="exact"/>
        </dgm:presLayoutVars>
      </dgm:prSet>
      <dgm:spPr/>
      <dgm:t>
        <a:bodyPr/>
        <a:lstStyle/>
        <a:p>
          <a:endParaRPr lang="es-EC"/>
        </a:p>
      </dgm:t>
    </dgm:pt>
    <dgm:pt modelId="{7DF343F7-DB76-4867-ADAA-5C141593497B}" type="pres">
      <dgm:prSet presAssocID="{F2DFDA80-EE09-4C1D-B2C7-22E304F90991}" presName="fgShape" presStyleLbl="fgShp" presStyleIdx="0" presStyleCnt="1" custLinFactNeighborX="-127" custLinFactNeighborY="33334">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a:ln>
          <a:solidFill>
            <a:schemeClr val="accent6">
              <a:lumMod val="40000"/>
              <a:lumOff val="60000"/>
            </a:schemeClr>
          </a:solidFill>
        </a:ln>
      </dgm:spPr>
    </dgm:pt>
    <dgm:pt modelId="{163EB655-BD18-48F2-AEA9-D270BFBD1765}" type="pres">
      <dgm:prSet presAssocID="{F2DFDA80-EE09-4C1D-B2C7-22E304F90991}" presName="linComp" presStyleCnt="0"/>
      <dgm:spPr/>
    </dgm:pt>
    <dgm:pt modelId="{56912572-892D-4BBE-A2E7-6A1A15D7FCB9}" type="pres">
      <dgm:prSet presAssocID="{1BE72D11-0E26-43B6-84C5-41531B0402D6}" presName="compNode" presStyleCnt="0"/>
      <dgm:spPr/>
    </dgm:pt>
    <dgm:pt modelId="{97BF1E42-D1ED-4D47-B961-D9549B6206DC}" type="pres">
      <dgm:prSet presAssocID="{1BE72D11-0E26-43B6-84C5-41531B0402D6}" presName="bkgdShape" presStyleLbl="node1" presStyleIdx="0" presStyleCnt="4"/>
      <dgm:spPr/>
      <dgm:t>
        <a:bodyPr/>
        <a:lstStyle/>
        <a:p>
          <a:endParaRPr lang="es-EC"/>
        </a:p>
      </dgm:t>
    </dgm:pt>
    <dgm:pt modelId="{491864D6-2CC7-4B6E-8DC7-CF5F883B5018}" type="pres">
      <dgm:prSet presAssocID="{1BE72D11-0E26-43B6-84C5-41531B0402D6}" presName="nodeTx" presStyleLbl="node1" presStyleIdx="0" presStyleCnt="4">
        <dgm:presLayoutVars>
          <dgm:bulletEnabled val="1"/>
        </dgm:presLayoutVars>
      </dgm:prSet>
      <dgm:spPr/>
      <dgm:t>
        <a:bodyPr/>
        <a:lstStyle/>
        <a:p>
          <a:endParaRPr lang="es-EC"/>
        </a:p>
      </dgm:t>
    </dgm:pt>
    <dgm:pt modelId="{49D12922-6C09-417B-B3D8-0D415EE1CFBD}" type="pres">
      <dgm:prSet presAssocID="{1BE72D11-0E26-43B6-84C5-41531B0402D6}" presName="invisiNode" presStyleLbl="node1" presStyleIdx="0" presStyleCnt="4"/>
      <dgm:spPr/>
    </dgm:pt>
    <dgm:pt modelId="{C8CE42E9-BA4C-400D-A8E4-4DD7F2D50703}" type="pres">
      <dgm:prSet presAssocID="{1BE72D11-0E26-43B6-84C5-41531B0402D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62C48B06-686D-44F1-B337-3C53BE1ED6B9}" type="pres">
      <dgm:prSet presAssocID="{3D136934-85B6-4E5C-839E-27E8CE9D4E87}" presName="sibTrans" presStyleLbl="sibTrans2D1" presStyleIdx="0" presStyleCnt="0"/>
      <dgm:spPr/>
      <dgm:t>
        <a:bodyPr/>
        <a:lstStyle/>
        <a:p>
          <a:endParaRPr lang="es-EC"/>
        </a:p>
      </dgm:t>
    </dgm:pt>
    <dgm:pt modelId="{77313C34-DAD6-4BE6-8937-65F8494A3C9D}" type="pres">
      <dgm:prSet presAssocID="{33394B6D-179A-4B8E-88D7-83C79AC2A3B6}" presName="compNode" presStyleCnt="0"/>
      <dgm:spPr/>
    </dgm:pt>
    <dgm:pt modelId="{5C2E857E-205C-4816-B966-409A1C372536}" type="pres">
      <dgm:prSet presAssocID="{33394B6D-179A-4B8E-88D7-83C79AC2A3B6}" presName="bkgdShape" presStyleLbl="node1" presStyleIdx="1" presStyleCnt="4"/>
      <dgm:spPr/>
      <dgm:t>
        <a:bodyPr/>
        <a:lstStyle/>
        <a:p>
          <a:endParaRPr lang="es-EC"/>
        </a:p>
      </dgm:t>
    </dgm:pt>
    <dgm:pt modelId="{4DA8C947-D3BF-4C89-B05A-B158A222EB34}" type="pres">
      <dgm:prSet presAssocID="{33394B6D-179A-4B8E-88D7-83C79AC2A3B6}" presName="nodeTx" presStyleLbl="node1" presStyleIdx="1" presStyleCnt="4">
        <dgm:presLayoutVars>
          <dgm:bulletEnabled val="1"/>
        </dgm:presLayoutVars>
      </dgm:prSet>
      <dgm:spPr/>
      <dgm:t>
        <a:bodyPr/>
        <a:lstStyle/>
        <a:p>
          <a:endParaRPr lang="es-EC"/>
        </a:p>
      </dgm:t>
    </dgm:pt>
    <dgm:pt modelId="{5B785EEF-42B8-4B58-9371-3BE416640A6A}" type="pres">
      <dgm:prSet presAssocID="{33394B6D-179A-4B8E-88D7-83C79AC2A3B6}" presName="invisiNode" presStyleLbl="node1" presStyleIdx="1" presStyleCnt="4"/>
      <dgm:spPr/>
    </dgm:pt>
    <dgm:pt modelId="{178AFB7E-D0E8-4478-8693-02144F242F30}" type="pres">
      <dgm:prSet presAssocID="{33394B6D-179A-4B8E-88D7-83C79AC2A3B6}"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a:noFill/>
        </a:ln>
      </dgm:spPr>
      <dgm:t>
        <a:bodyPr/>
        <a:lstStyle/>
        <a:p>
          <a:endParaRPr lang="es-EC"/>
        </a:p>
      </dgm:t>
    </dgm:pt>
    <dgm:pt modelId="{C1867EBD-0E14-451E-BDF1-AF5855AC27A4}" type="pres">
      <dgm:prSet presAssocID="{8314E54C-70D5-4FF5-80CB-71A57698DA96}" presName="sibTrans" presStyleLbl="sibTrans2D1" presStyleIdx="0" presStyleCnt="0"/>
      <dgm:spPr/>
      <dgm:t>
        <a:bodyPr/>
        <a:lstStyle/>
        <a:p>
          <a:endParaRPr lang="es-EC"/>
        </a:p>
      </dgm:t>
    </dgm:pt>
    <dgm:pt modelId="{06C89AA8-8D75-469C-B7D7-26AFC4473B0C}" type="pres">
      <dgm:prSet presAssocID="{66ABDF14-6BEB-4FCB-AA15-C1C84927B6DF}" presName="compNode" presStyleCnt="0"/>
      <dgm:spPr/>
    </dgm:pt>
    <dgm:pt modelId="{A5D33AC7-F054-423D-8A27-BC3F4BDB54B1}" type="pres">
      <dgm:prSet presAssocID="{66ABDF14-6BEB-4FCB-AA15-C1C84927B6DF}" presName="bkgdShape" presStyleLbl="node1" presStyleIdx="2" presStyleCnt="4"/>
      <dgm:spPr/>
      <dgm:t>
        <a:bodyPr/>
        <a:lstStyle/>
        <a:p>
          <a:endParaRPr lang="es-EC"/>
        </a:p>
      </dgm:t>
    </dgm:pt>
    <dgm:pt modelId="{2F9A7D9D-35CA-49C1-8C79-AE44AA11CDDC}" type="pres">
      <dgm:prSet presAssocID="{66ABDF14-6BEB-4FCB-AA15-C1C84927B6DF}" presName="nodeTx" presStyleLbl="node1" presStyleIdx="2" presStyleCnt="4">
        <dgm:presLayoutVars>
          <dgm:bulletEnabled val="1"/>
        </dgm:presLayoutVars>
      </dgm:prSet>
      <dgm:spPr/>
      <dgm:t>
        <a:bodyPr/>
        <a:lstStyle/>
        <a:p>
          <a:endParaRPr lang="es-EC"/>
        </a:p>
      </dgm:t>
    </dgm:pt>
    <dgm:pt modelId="{E623C320-2440-4807-AFFC-95F179EC0732}" type="pres">
      <dgm:prSet presAssocID="{66ABDF14-6BEB-4FCB-AA15-C1C84927B6DF}" presName="invisiNode" presStyleLbl="node1" presStyleIdx="2" presStyleCnt="4"/>
      <dgm:spPr/>
    </dgm:pt>
    <dgm:pt modelId="{CB38F38A-AF04-45BF-87B2-C0ECECA7262A}" type="pres">
      <dgm:prSet presAssocID="{66ABDF14-6BEB-4FCB-AA15-C1C84927B6D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a:noFill/>
        </a:ln>
      </dgm:spPr>
    </dgm:pt>
    <dgm:pt modelId="{C348737C-6CCA-4884-9BE4-C03A334BB32B}" type="pres">
      <dgm:prSet presAssocID="{C6B78C10-6592-47C3-BA12-B479E53F55B9}" presName="sibTrans" presStyleLbl="sibTrans2D1" presStyleIdx="0" presStyleCnt="0"/>
      <dgm:spPr/>
      <dgm:t>
        <a:bodyPr/>
        <a:lstStyle/>
        <a:p>
          <a:endParaRPr lang="es-EC"/>
        </a:p>
      </dgm:t>
    </dgm:pt>
    <dgm:pt modelId="{0CF5D79B-A4F0-47C9-ABEC-E682BE5323FE}" type="pres">
      <dgm:prSet presAssocID="{59058DA1-959C-44B1-8ABD-C0BB35F0DD87}" presName="compNode" presStyleCnt="0"/>
      <dgm:spPr/>
    </dgm:pt>
    <dgm:pt modelId="{8B095CA1-41A4-4965-80DC-ECD7C11703F9}" type="pres">
      <dgm:prSet presAssocID="{59058DA1-959C-44B1-8ABD-C0BB35F0DD87}" presName="bkgdShape" presStyleLbl="node1" presStyleIdx="3" presStyleCnt="4"/>
      <dgm:spPr/>
      <dgm:t>
        <a:bodyPr/>
        <a:lstStyle/>
        <a:p>
          <a:endParaRPr lang="es-EC"/>
        </a:p>
      </dgm:t>
    </dgm:pt>
    <dgm:pt modelId="{45A0B5D3-9D13-4DF1-8832-DF073477EC5A}" type="pres">
      <dgm:prSet presAssocID="{59058DA1-959C-44B1-8ABD-C0BB35F0DD87}" presName="nodeTx" presStyleLbl="node1" presStyleIdx="3" presStyleCnt="4">
        <dgm:presLayoutVars>
          <dgm:bulletEnabled val="1"/>
        </dgm:presLayoutVars>
      </dgm:prSet>
      <dgm:spPr/>
      <dgm:t>
        <a:bodyPr/>
        <a:lstStyle/>
        <a:p>
          <a:endParaRPr lang="es-EC"/>
        </a:p>
      </dgm:t>
    </dgm:pt>
    <dgm:pt modelId="{2816D416-7E26-46E6-9493-2AF37B121118}" type="pres">
      <dgm:prSet presAssocID="{59058DA1-959C-44B1-8ABD-C0BB35F0DD87}" presName="invisiNode" presStyleLbl="node1" presStyleIdx="3" presStyleCnt="4"/>
      <dgm:spPr/>
    </dgm:pt>
    <dgm:pt modelId="{E2DF17C2-AF48-44A0-8B9B-155B2884B945}" type="pres">
      <dgm:prSet presAssocID="{59058DA1-959C-44B1-8ABD-C0BB35F0DD87}"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a:noFill/>
        </a:ln>
      </dgm:spPr>
    </dgm:pt>
  </dgm:ptLst>
  <dgm:cxnLst>
    <dgm:cxn modelId="{8C07859A-5D8C-44DD-969E-614439089D61}" type="presOf" srcId="{C6B78C10-6592-47C3-BA12-B479E53F55B9}" destId="{C348737C-6CCA-4884-9BE4-C03A334BB32B}" srcOrd="0" destOrd="0" presId="urn:microsoft.com/office/officeart/2005/8/layout/hList7"/>
    <dgm:cxn modelId="{F0F2AE12-8783-48CA-933F-CB07D0DE021E}" type="presOf" srcId="{66ABDF14-6BEB-4FCB-AA15-C1C84927B6DF}" destId="{A5D33AC7-F054-423D-8A27-BC3F4BDB54B1}" srcOrd="0" destOrd="0" presId="urn:microsoft.com/office/officeart/2005/8/layout/hList7"/>
    <dgm:cxn modelId="{B0412570-977D-4CDF-9129-09227F69BFFD}" srcId="{F2DFDA80-EE09-4C1D-B2C7-22E304F90991}" destId="{66ABDF14-6BEB-4FCB-AA15-C1C84927B6DF}" srcOrd="2" destOrd="0" parTransId="{EF63DF63-5DFC-4491-866C-8144B0346E4C}" sibTransId="{C6B78C10-6592-47C3-BA12-B479E53F55B9}"/>
    <dgm:cxn modelId="{16A0E07F-D63A-4921-8EF0-18B824F0FC7A}" srcId="{F2DFDA80-EE09-4C1D-B2C7-22E304F90991}" destId="{59058DA1-959C-44B1-8ABD-C0BB35F0DD87}" srcOrd="3" destOrd="0" parTransId="{095A5D9E-3036-49CC-924F-5808106C0081}" sibTransId="{CC28A768-1604-4320-9108-F614F3ED1D3B}"/>
    <dgm:cxn modelId="{5AF4C977-D64C-478B-8DC2-046FF9873628}" type="presOf" srcId="{3D136934-85B6-4E5C-839E-27E8CE9D4E87}" destId="{62C48B06-686D-44F1-B337-3C53BE1ED6B9}" srcOrd="0" destOrd="0" presId="urn:microsoft.com/office/officeart/2005/8/layout/hList7"/>
    <dgm:cxn modelId="{E78284C3-6CD6-46E8-8479-D60BF2D3DDC2}" srcId="{F2DFDA80-EE09-4C1D-B2C7-22E304F90991}" destId="{33394B6D-179A-4B8E-88D7-83C79AC2A3B6}" srcOrd="1" destOrd="0" parTransId="{479D047C-71B2-4ADC-8C03-3F8DC0995F3E}" sibTransId="{8314E54C-70D5-4FF5-80CB-71A57698DA96}"/>
    <dgm:cxn modelId="{61FC4C9D-7C3B-4FB1-A966-EFA07A1FC065}" type="presOf" srcId="{1BE72D11-0E26-43B6-84C5-41531B0402D6}" destId="{491864D6-2CC7-4B6E-8DC7-CF5F883B5018}" srcOrd="1" destOrd="0" presId="urn:microsoft.com/office/officeart/2005/8/layout/hList7"/>
    <dgm:cxn modelId="{62FBBC36-DB4C-4641-93E4-FCA07DB9CA80}" type="presOf" srcId="{8314E54C-70D5-4FF5-80CB-71A57698DA96}" destId="{C1867EBD-0E14-451E-BDF1-AF5855AC27A4}" srcOrd="0" destOrd="0" presId="urn:microsoft.com/office/officeart/2005/8/layout/hList7"/>
    <dgm:cxn modelId="{E7BB3E33-035C-4B05-9BBF-149DA2ED3FA9}" type="presOf" srcId="{59058DA1-959C-44B1-8ABD-C0BB35F0DD87}" destId="{45A0B5D3-9D13-4DF1-8832-DF073477EC5A}" srcOrd="1" destOrd="0" presId="urn:microsoft.com/office/officeart/2005/8/layout/hList7"/>
    <dgm:cxn modelId="{34C943A5-CC74-4F9D-BED1-51DFD360F99C}" type="presOf" srcId="{66ABDF14-6BEB-4FCB-AA15-C1C84927B6DF}" destId="{2F9A7D9D-35CA-49C1-8C79-AE44AA11CDDC}" srcOrd="1" destOrd="0" presId="urn:microsoft.com/office/officeart/2005/8/layout/hList7"/>
    <dgm:cxn modelId="{D15C14AD-1909-4234-847F-14B4FD698F78}" type="presOf" srcId="{59058DA1-959C-44B1-8ABD-C0BB35F0DD87}" destId="{8B095CA1-41A4-4965-80DC-ECD7C11703F9}" srcOrd="0" destOrd="0" presId="urn:microsoft.com/office/officeart/2005/8/layout/hList7"/>
    <dgm:cxn modelId="{4A642832-53DE-41C8-A2B4-6D268EE42188}" srcId="{F2DFDA80-EE09-4C1D-B2C7-22E304F90991}" destId="{1BE72D11-0E26-43B6-84C5-41531B0402D6}" srcOrd="0" destOrd="0" parTransId="{2FFF40AA-827F-4BD9-888B-E0B0CE2B1D35}" sibTransId="{3D136934-85B6-4E5C-839E-27E8CE9D4E87}"/>
    <dgm:cxn modelId="{8B3F3461-EA8D-41C3-93A4-54B615A15C32}" type="presOf" srcId="{F2DFDA80-EE09-4C1D-B2C7-22E304F90991}" destId="{1576F9F2-C75E-4403-B83E-F38CCE7548AB}" srcOrd="0" destOrd="0" presId="urn:microsoft.com/office/officeart/2005/8/layout/hList7"/>
    <dgm:cxn modelId="{E26FB889-AA02-4663-BCED-2131865F8132}" type="presOf" srcId="{33394B6D-179A-4B8E-88D7-83C79AC2A3B6}" destId="{4DA8C947-D3BF-4C89-B05A-B158A222EB34}" srcOrd="1" destOrd="0" presId="urn:microsoft.com/office/officeart/2005/8/layout/hList7"/>
    <dgm:cxn modelId="{7F3E4730-9C8A-4FE5-AEC7-6DDDA4802028}" type="presOf" srcId="{33394B6D-179A-4B8E-88D7-83C79AC2A3B6}" destId="{5C2E857E-205C-4816-B966-409A1C372536}" srcOrd="0" destOrd="0" presId="urn:microsoft.com/office/officeart/2005/8/layout/hList7"/>
    <dgm:cxn modelId="{8A652A34-43CC-416D-BFA7-E974C37481F8}" type="presOf" srcId="{1BE72D11-0E26-43B6-84C5-41531B0402D6}" destId="{97BF1E42-D1ED-4D47-B961-D9549B6206DC}" srcOrd="0" destOrd="0" presId="urn:microsoft.com/office/officeart/2005/8/layout/hList7"/>
    <dgm:cxn modelId="{3CAFEE34-C68A-49DB-830F-111BA6EC7560}" type="presParOf" srcId="{1576F9F2-C75E-4403-B83E-F38CCE7548AB}" destId="{7DF343F7-DB76-4867-ADAA-5C141593497B}" srcOrd="0" destOrd="0" presId="urn:microsoft.com/office/officeart/2005/8/layout/hList7"/>
    <dgm:cxn modelId="{802152E6-065E-4DB2-A44F-D5B66E28248D}" type="presParOf" srcId="{1576F9F2-C75E-4403-B83E-F38CCE7548AB}" destId="{163EB655-BD18-48F2-AEA9-D270BFBD1765}" srcOrd="1" destOrd="0" presId="urn:microsoft.com/office/officeart/2005/8/layout/hList7"/>
    <dgm:cxn modelId="{0BEB673E-7260-4FC8-BDFB-CDF774FE498A}" type="presParOf" srcId="{163EB655-BD18-48F2-AEA9-D270BFBD1765}" destId="{56912572-892D-4BBE-A2E7-6A1A15D7FCB9}" srcOrd="0" destOrd="0" presId="urn:microsoft.com/office/officeart/2005/8/layout/hList7"/>
    <dgm:cxn modelId="{9F9F0D85-F297-412C-89D4-868DBB271B21}" type="presParOf" srcId="{56912572-892D-4BBE-A2E7-6A1A15D7FCB9}" destId="{97BF1E42-D1ED-4D47-B961-D9549B6206DC}" srcOrd="0" destOrd="0" presId="urn:microsoft.com/office/officeart/2005/8/layout/hList7"/>
    <dgm:cxn modelId="{8AA23181-E019-4589-9F7B-4A3E64AB4105}" type="presParOf" srcId="{56912572-892D-4BBE-A2E7-6A1A15D7FCB9}" destId="{491864D6-2CC7-4B6E-8DC7-CF5F883B5018}" srcOrd="1" destOrd="0" presId="urn:microsoft.com/office/officeart/2005/8/layout/hList7"/>
    <dgm:cxn modelId="{C65B6EA7-A517-4472-8C17-E29D2CCB9292}" type="presParOf" srcId="{56912572-892D-4BBE-A2E7-6A1A15D7FCB9}" destId="{49D12922-6C09-417B-B3D8-0D415EE1CFBD}" srcOrd="2" destOrd="0" presId="urn:microsoft.com/office/officeart/2005/8/layout/hList7"/>
    <dgm:cxn modelId="{CF11EC2E-4D0D-41F1-B3A1-FCCB6B0013A6}" type="presParOf" srcId="{56912572-892D-4BBE-A2E7-6A1A15D7FCB9}" destId="{C8CE42E9-BA4C-400D-A8E4-4DD7F2D50703}" srcOrd="3" destOrd="0" presId="urn:microsoft.com/office/officeart/2005/8/layout/hList7"/>
    <dgm:cxn modelId="{CE2999CE-300C-4682-A36B-98D929A6FB37}" type="presParOf" srcId="{163EB655-BD18-48F2-AEA9-D270BFBD1765}" destId="{62C48B06-686D-44F1-B337-3C53BE1ED6B9}" srcOrd="1" destOrd="0" presId="urn:microsoft.com/office/officeart/2005/8/layout/hList7"/>
    <dgm:cxn modelId="{1528967B-0FDC-4A94-9555-FF818C4DB9FF}" type="presParOf" srcId="{163EB655-BD18-48F2-AEA9-D270BFBD1765}" destId="{77313C34-DAD6-4BE6-8937-65F8494A3C9D}" srcOrd="2" destOrd="0" presId="urn:microsoft.com/office/officeart/2005/8/layout/hList7"/>
    <dgm:cxn modelId="{53C6CAD9-4B4D-4DAF-A7B1-483A42506D1D}" type="presParOf" srcId="{77313C34-DAD6-4BE6-8937-65F8494A3C9D}" destId="{5C2E857E-205C-4816-B966-409A1C372536}" srcOrd="0" destOrd="0" presId="urn:microsoft.com/office/officeart/2005/8/layout/hList7"/>
    <dgm:cxn modelId="{B53576FC-44DB-4662-9C25-198CCA056A90}" type="presParOf" srcId="{77313C34-DAD6-4BE6-8937-65F8494A3C9D}" destId="{4DA8C947-D3BF-4C89-B05A-B158A222EB34}" srcOrd="1" destOrd="0" presId="urn:microsoft.com/office/officeart/2005/8/layout/hList7"/>
    <dgm:cxn modelId="{83BA9E7E-5D35-4F62-9882-670FD5593D6D}" type="presParOf" srcId="{77313C34-DAD6-4BE6-8937-65F8494A3C9D}" destId="{5B785EEF-42B8-4B58-9371-3BE416640A6A}" srcOrd="2" destOrd="0" presId="urn:microsoft.com/office/officeart/2005/8/layout/hList7"/>
    <dgm:cxn modelId="{D93FA337-B3B3-433D-9E69-1C1F9E83E4BE}" type="presParOf" srcId="{77313C34-DAD6-4BE6-8937-65F8494A3C9D}" destId="{178AFB7E-D0E8-4478-8693-02144F242F30}" srcOrd="3" destOrd="0" presId="urn:microsoft.com/office/officeart/2005/8/layout/hList7"/>
    <dgm:cxn modelId="{D158BCFB-BADB-46CD-A09D-7516E1EAE08E}" type="presParOf" srcId="{163EB655-BD18-48F2-AEA9-D270BFBD1765}" destId="{C1867EBD-0E14-451E-BDF1-AF5855AC27A4}" srcOrd="3" destOrd="0" presId="urn:microsoft.com/office/officeart/2005/8/layout/hList7"/>
    <dgm:cxn modelId="{F4549ADC-7D01-4EB5-B4C9-28297BA221E8}" type="presParOf" srcId="{163EB655-BD18-48F2-AEA9-D270BFBD1765}" destId="{06C89AA8-8D75-469C-B7D7-26AFC4473B0C}" srcOrd="4" destOrd="0" presId="urn:microsoft.com/office/officeart/2005/8/layout/hList7"/>
    <dgm:cxn modelId="{7943FBA3-AC76-4464-850D-D277D144B04D}" type="presParOf" srcId="{06C89AA8-8D75-469C-B7D7-26AFC4473B0C}" destId="{A5D33AC7-F054-423D-8A27-BC3F4BDB54B1}" srcOrd="0" destOrd="0" presId="urn:microsoft.com/office/officeart/2005/8/layout/hList7"/>
    <dgm:cxn modelId="{73DFE180-E4DD-4FBB-B99A-483F86AC5E20}" type="presParOf" srcId="{06C89AA8-8D75-469C-B7D7-26AFC4473B0C}" destId="{2F9A7D9D-35CA-49C1-8C79-AE44AA11CDDC}" srcOrd="1" destOrd="0" presId="urn:microsoft.com/office/officeart/2005/8/layout/hList7"/>
    <dgm:cxn modelId="{A10231EB-7981-4F87-9D98-0A1AA1F0037D}" type="presParOf" srcId="{06C89AA8-8D75-469C-B7D7-26AFC4473B0C}" destId="{E623C320-2440-4807-AFFC-95F179EC0732}" srcOrd="2" destOrd="0" presId="urn:microsoft.com/office/officeart/2005/8/layout/hList7"/>
    <dgm:cxn modelId="{6BFFDC51-74D5-4083-8BEE-35CC7EF2BA81}" type="presParOf" srcId="{06C89AA8-8D75-469C-B7D7-26AFC4473B0C}" destId="{CB38F38A-AF04-45BF-87B2-C0ECECA7262A}" srcOrd="3" destOrd="0" presId="urn:microsoft.com/office/officeart/2005/8/layout/hList7"/>
    <dgm:cxn modelId="{8D8F714C-C919-4871-8D51-BE29AC5E99E4}" type="presParOf" srcId="{163EB655-BD18-48F2-AEA9-D270BFBD1765}" destId="{C348737C-6CCA-4884-9BE4-C03A334BB32B}" srcOrd="5" destOrd="0" presId="urn:microsoft.com/office/officeart/2005/8/layout/hList7"/>
    <dgm:cxn modelId="{A183F3B6-1B1D-4648-A9EC-2E5747E3D2FB}" type="presParOf" srcId="{163EB655-BD18-48F2-AEA9-D270BFBD1765}" destId="{0CF5D79B-A4F0-47C9-ABEC-E682BE5323FE}" srcOrd="6" destOrd="0" presId="urn:microsoft.com/office/officeart/2005/8/layout/hList7"/>
    <dgm:cxn modelId="{CCCF014C-F782-49B6-B72E-4CDB841397F8}" type="presParOf" srcId="{0CF5D79B-A4F0-47C9-ABEC-E682BE5323FE}" destId="{8B095CA1-41A4-4965-80DC-ECD7C11703F9}" srcOrd="0" destOrd="0" presId="urn:microsoft.com/office/officeart/2005/8/layout/hList7"/>
    <dgm:cxn modelId="{7C4B25BB-1D14-4772-BB57-37A6B550D282}" type="presParOf" srcId="{0CF5D79B-A4F0-47C9-ABEC-E682BE5323FE}" destId="{45A0B5D3-9D13-4DF1-8832-DF073477EC5A}" srcOrd="1" destOrd="0" presId="urn:microsoft.com/office/officeart/2005/8/layout/hList7"/>
    <dgm:cxn modelId="{3CBEB35A-FB52-402E-864A-11B6E221C6A1}" type="presParOf" srcId="{0CF5D79B-A4F0-47C9-ABEC-E682BE5323FE}" destId="{2816D416-7E26-46E6-9493-2AF37B121118}" srcOrd="2" destOrd="0" presId="urn:microsoft.com/office/officeart/2005/8/layout/hList7"/>
    <dgm:cxn modelId="{CBDB8938-799B-4941-A26F-300D19CF2952}" type="presParOf" srcId="{0CF5D79B-A4F0-47C9-ABEC-E682BE5323FE}" destId="{E2DF17C2-AF48-44A0-8B9B-155B2884B94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55AA81-7641-4E69-BB8B-461A2470E133}" type="doc">
      <dgm:prSet loTypeId="urn:microsoft.com/office/officeart/2008/layout/PictureStrips" loCatId="list" qsTypeId="urn:microsoft.com/office/officeart/2005/8/quickstyle/simple2" qsCatId="simple" csTypeId="urn:microsoft.com/office/officeart/2005/8/colors/accent3_1" csCatId="accent3" phldr="1"/>
      <dgm:spPr/>
      <dgm:t>
        <a:bodyPr/>
        <a:lstStyle/>
        <a:p>
          <a:endParaRPr lang="es-MX"/>
        </a:p>
      </dgm:t>
    </dgm:pt>
    <dgm:pt modelId="{EFB28B0A-7B25-49CC-85FF-C7BA775F3EE8}">
      <dgm:prSet phldrT="[Texto]" custT="1"/>
      <dgm:spPr>
        <a:solidFill>
          <a:schemeClr val="accent6">
            <a:lumMod val="40000"/>
            <a:lumOff val="60000"/>
            <a:alpha val="40000"/>
          </a:schemeClr>
        </a:solidFill>
        <a:ln>
          <a:solidFill>
            <a:schemeClr val="accent6">
              <a:lumMod val="40000"/>
              <a:lumOff val="60000"/>
            </a:schemeClr>
          </a:solidFill>
        </a:ln>
      </dgm:spPr>
      <dgm:t>
        <a:bodyPr/>
        <a:lstStyle/>
        <a:p>
          <a:pPr algn="just"/>
          <a:r>
            <a:rPr lang="es-ES" sz="1400" i="0" dirty="0" smtClean="0">
              <a:latin typeface="Tw Cen MT" panose="020B0602020104020603" pitchFamily="34" charset="0"/>
            </a:rPr>
            <a:t>Establecer convenios con empresas que comercializan productos complementarios tales como ropa, accesorios deportivos o de vestir, para vender sus productos a consignación.</a:t>
          </a:r>
          <a:endParaRPr lang="es-MX" sz="1400" i="0" dirty="0">
            <a:solidFill>
              <a:schemeClr val="accent3">
                <a:lumMod val="50000"/>
              </a:schemeClr>
            </a:solidFill>
            <a:latin typeface="Tw Cen MT" panose="020B0602020104020603" pitchFamily="34" charset="0"/>
          </a:endParaRPr>
        </a:p>
      </dgm:t>
    </dgm:pt>
    <dgm:pt modelId="{152627C8-1A87-4692-AEC4-80192ADA9081}" type="sibTrans" cxnId="{99D0BEB4-ECD1-45E1-89CC-82450E37738E}">
      <dgm:prSet/>
      <dgm:spPr/>
      <dgm:t>
        <a:bodyPr/>
        <a:lstStyle/>
        <a:p>
          <a:pPr algn="just"/>
          <a:endParaRPr lang="es-MX" sz="1400" i="0">
            <a:latin typeface="Tw Cen MT" panose="020B0602020104020603" pitchFamily="34" charset="0"/>
          </a:endParaRPr>
        </a:p>
      </dgm:t>
    </dgm:pt>
    <dgm:pt modelId="{D92038C9-6581-4FCC-A037-1E730CD0D2DA}" type="parTrans" cxnId="{99D0BEB4-ECD1-45E1-89CC-82450E37738E}">
      <dgm:prSet/>
      <dgm:spPr/>
      <dgm:t>
        <a:bodyPr/>
        <a:lstStyle/>
        <a:p>
          <a:pPr algn="just"/>
          <a:endParaRPr lang="es-MX" sz="1400" i="0">
            <a:latin typeface="Tw Cen MT" panose="020B0602020104020603" pitchFamily="34" charset="0"/>
          </a:endParaRPr>
        </a:p>
      </dgm:t>
    </dgm:pt>
    <dgm:pt modelId="{48E7A988-1DB5-4EDF-B347-B1612B3FB6A1}">
      <dgm:prSet phldrT="[Texto]" custT="1"/>
      <dgm:spPr>
        <a:solidFill>
          <a:schemeClr val="accent6">
            <a:lumMod val="40000"/>
            <a:lumOff val="60000"/>
            <a:alpha val="40000"/>
          </a:schemeClr>
        </a:solidFill>
        <a:ln>
          <a:solidFill>
            <a:schemeClr val="accent6">
              <a:lumMod val="40000"/>
              <a:lumOff val="60000"/>
            </a:schemeClr>
          </a:solidFill>
        </a:ln>
      </dgm:spPr>
      <dgm:t>
        <a:bodyPr/>
        <a:lstStyle/>
        <a:p>
          <a:pPr algn="just"/>
          <a:r>
            <a:rPr lang="es-ES" sz="1400" i="0" dirty="0" smtClean="0">
              <a:latin typeface="Tw Cen MT" panose="020B0602020104020603" pitchFamily="34" charset="0"/>
            </a:rPr>
            <a:t>Formular un plan estratégico para la empresa que permita la toma de decisiones con enfoque a largo plazo, alineando a todo el equipo humano en una misma dirección.</a:t>
          </a:r>
          <a:endParaRPr lang="es-MX" sz="1400" i="0" dirty="0">
            <a:solidFill>
              <a:schemeClr val="accent3">
                <a:lumMod val="50000"/>
              </a:schemeClr>
            </a:solidFill>
            <a:latin typeface="Tw Cen MT" panose="020B0602020104020603" pitchFamily="34" charset="0"/>
          </a:endParaRPr>
        </a:p>
      </dgm:t>
    </dgm:pt>
    <dgm:pt modelId="{C46B1364-16FC-46A3-B4B0-8499B8C62066}" type="parTrans" cxnId="{7B264784-5C7B-4341-8E5F-0D4E2670B115}">
      <dgm:prSet/>
      <dgm:spPr/>
      <dgm:t>
        <a:bodyPr/>
        <a:lstStyle/>
        <a:p>
          <a:pPr algn="just"/>
          <a:endParaRPr lang="es-EC" sz="1400" i="0">
            <a:latin typeface="Tw Cen MT" panose="020B0602020104020603" pitchFamily="34" charset="0"/>
          </a:endParaRPr>
        </a:p>
      </dgm:t>
    </dgm:pt>
    <dgm:pt modelId="{D72F9D6F-7975-4D94-9F99-B6A0ED46F53F}" type="sibTrans" cxnId="{7B264784-5C7B-4341-8E5F-0D4E2670B115}">
      <dgm:prSet/>
      <dgm:spPr/>
      <dgm:t>
        <a:bodyPr/>
        <a:lstStyle/>
        <a:p>
          <a:pPr algn="just"/>
          <a:endParaRPr lang="es-EC" sz="1400" i="0">
            <a:latin typeface="Tw Cen MT" panose="020B0602020104020603" pitchFamily="34" charset="0"/>
          </a:endParaRPr>
        </a:p>
      </dgm:t>
    </dgm:pt>
    <dgm:pt modelId="{A916F503-492C-40E3-861A-59329E1DFC13}">
      <dgm:prSet phldrT="[Texto]" custT="1"/>
      <dgm:spPr>
        <a:solidFill>
          <a:schemeClr val="accent6">
            <a:lumMod val="40000"/>
            <a:lumOff val="60000"/>
            <a:alpha val="40000"/>
          </a:schemeClr>
        </a:solidFill>
        <a:ln>
          <a:solidFill>
            <a:schemeClr val="accent6">
              <a:lumMod val="40000"/>
              <a:lumOff val="60000"/>
            </a:schemeClr>
          </a:solidFill>
        </a:ln>
      </dgm:spPr>
      <dgm:t>
        <a:bodyPr/>
        <a:lstStyle/>
        <a:p>
          <a:pPr algn="just"/>
          <a:r>
            <a:rPr lang="es-ES" sz="1400" i="0" smtClean="0">
              <a:latin typeface="Tw Cen MT" panose="020B0602020104020603" pitchFamily="34" charset="0"/>
            </a:rPr>
            <a:t>Fortalecer las capacidades técnico -teóricas de los directivos de la empresa en temas relacionados con la gestión administrativa, a través de cursos y asesoría directa.</a:t>
          </a:r>
          <a:endParaRPr lang="es-MX" sz="1400" i="0" dirty="0">
            <a:solidFill>
              <a:schemeClr val="accent3">
                <a:lumMod val="50000"/>
              </a:schemeClr>
            </a:solidFill>
            <a:latin typeface="Tw Cen MT" panose="020B0602020104020603" pitchFamily="34" charset="0"/>
          </a:endParaRPr>
        </a:p>
      </dgm:t>
    </dgm:pt>
    <dgm:pt modelId="{460EE007-6FB6-40A2-9BBE-1787C1A21FFE}" type="parTrans" cxnId="{D03F6FA8-89E4-4019-A203-FBBBD7F46368}">
      <dgm:prSet/>
      <dgm:spPr/>
      <dgm:t>
        <a:bodyPr/>
        <a:lstStyle/>
        <a:p>
          <a:pPr algn="just"/>
          <a:endParaRPr lang="es-EC" sz="1400" i="0">
            <a:latin typeface="Tw Cen MT" panose="020B0602020104020603" pitchFamily="34" charset="0"/>
          </a:endParaRPr>
        </a:p>
      </dgm:t>
    </dgm:pt>
    <dgm:pt modelId="{4CC6CFBD-85C5-4581-96AD-38DA1A683BBD}" type="sibTrans" cxnId="{D03F6FA8-89E4-4019-A203-FBBBD7F46368}">
      <dgm:prSet/>
      <dgm:spPr/>
      <dgm:t>
        <a:bodyPr/>
        <a:lstStyle/>
        <a:p>
          <a:pPr algn="just"/>
          <a:endParaRPr lang="es-EC" sz="1400" i="0">
            <a:latin typeface="Tw Cen MT" panose="020B0602020104020603" pitchFamily="34" charset="0"/>
          </a:endParaRPr>
        </a:p>
      </dgm:t>
    </dgm:pt>
    <dgm:pt modelId="{7E05F74D-91D2-410E-8409-3EC1F9C54D3E}" type="pres">
      <dgm:prSet presAssocID="{7255AA81-7641-4E69-BB8B-461A2470E133}" presName="Name0" presStyleCnt="0">
        <dgm:presLayoutVars>
          <dgm:dir/>
          <dgm:resizeHandles val="exact"/>
        </dgm:presLayoutVars>
      </dgm:prSet>
      <dgm:spPr/>
      <dgm:t>
        <a:bodyPr/>
        <a:lstStyle/>
        <a:p>
          <a:endParaRPr lang="es-MX"/>
        </a:p>
      </dgm:t>
    </dgm:pt>
    <dgm:pt modelId="{23B594FB-EBD2-4DBD-BDB7-190907220412}" type="pres">
      <dgm:prSet presAssocID="{EFB28B0A-7B25-49CC-85FF-C7BA775F3EE8}" presName="composite" presStyleCnt="0"/>
      <dgm:spPr/>
    </dgm:pt>
    <dgm:pt modelId="{E90165C4-BAC4-4AF6-873F-3CE25BE8806A}" type="pres">
      <dgm:prSet presAssocID="{EFB28B0A-7B25-49CC-85FF-C7BA775F3EE8}" presName="rect1" presStyleLbl="trAlignAcc1" presStyleIdx="0" presStyleCnt="3" custScaleX="138983" custLinFactNeighborX="12881" custLinFactNeighborY="-2704">
        <dgm:presLayoutVars>
          <dgm:bulletEnabled val="1"/>
        </dgm:presLayoutVars>
      </dgm:prSet>
      <dgm:spPr/>
      <dgm:t>
        <a:bodyPr/>
        <a:lstStyle/>
        <a:p>
          <a:endParaRPr lang="es-MX"/>
        </a:p>
      </dgm:t>
    </dgm:pt>
    <dgm:pt modelId="{F45ADBCC-71FB-4B15-B2A0-8DF9B68F13A6}" type="pres">
      <dgm:prSet presAssocID="{EFB28B0A-7B25-49CC-85FF-C7BA775F3EE8}" presName="rect2" presStyleLbl="fgImgPlace1" presStyleIdx="0" presStyleCnt="3" custLinFactNeighborX="-35467"/>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8575">
          <a:solidFill>
            <a:schemeClr val="accent6">
              <a:lumMod val="75000"/>
            </a:schemeClr>
          </a:solidFill>
        </a:ln>
      </dgm:spPr>
      <dgm:t>
        <a:bodyPr/>
        <a:lstStyle/>
        <a:p>
          <a:endParaRPr lang="es-MX"/>
        </a:p>
      </dgm:t>
    </dgm:pt>
    <dgm:pt modelId="{4BD62920-6BE2-4BCC-B9FC-37CB8F0F9581}" type="pres">
      <dgm:prSet presAssocID="{152627C8-1A87-4692-AEC4-80192ADA9081}" presName="sibTrans" presStyleCnt="0"/>
      <dgm:spPr/>
    </dgm:pt>
    <dgm:pt modelId="{5A7CE04F-70B5-4840-AB95-8DCA45192B1F}" type="pres">
      <dgm:prSet presAssocID="{48E7A988-1DB5-4EDF-B347-B1612B3FB6A1}" presName="composite" presStyleCnt="0"/>
      <dgm:spPr/>
    </dgm:pt>
    <dgm:pt modelId="{74E796C4-404B-449C-A062-8839185CA103}" type="pres">
      <dgm:prSet presAssocID="{48E7A988-1DB5-4EDF-B347-B1612B3FB6A1}" presName="rect1" presStyleLbl="trAlignAcc1" presStyleIdx="1" presStyleCnt="3" custScaleX="138983" custLinFactNeighborX="12881">
        <dgm:presLayoutVars>
          <dgm:bulletEnabled val="1"/>
        </dgm:presLayoutVars>
      </dgm:prSet>
      <dgm:spPr/>
      <dgm:t>
        <a:bodyPr/>
        <a:lstStyle/>
        <a:p>
          <a:endParaRPr lang="es-EC"/>
        </a:p>
      </dgm:t>
    </dgm:pt>
    <dgm:pt modelId="{33A1FC91-5BFC-46C9-8647-39FCC650C3CA}" type="pres">
      <dgm:prSet presAssocID="{48E7A988-1DB5-4EDF-B347-B1612B3FB6A1}" presName="rect2" presStyleLbl="fgImgPlace1" presStyleIdx="1" presStyleCnt="3" custLinFactNeighborX="-35467"/>
      <dgm:spPr>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a:ln w="28575">
          <a:solidFill>
            <a:schemeClr val="accent6">
              <a:lumMod val="75000"/>
            </a:schemeClr>
          </a:solidFill>
        </a:ln>
      </dgm:spPr>
      <dgm:t>
        <a:bodyPr/>
        <a:lstStyle/>
        <a:p>
          <a:endParaRPr lang="es-EC"/>
        </a:p>
      </dgm:t>
    </dgm:pt>
    <dgm:pt modelId="{9BEA3E42-0E01-4D01-A4F8-4D8A9C8B4107}" type="pres">
      <dgm:prSet presAssocID="{D72F9D6F-7975-4D94-9F99-B6A0ED46F53F}" presName="sibTrans" presStyleCnt="0"/>
      <dgm:spPr/>
    </dgm:pt>
    <dgm:pt modelId="{89280FA0-EB6C-41B8-9D98-BE2CBDC89EC9}" type="pres">
      <dgm:prSet presAssocID="{A916F503-492C-40E3-861A-59329E1DFC13}" presName="composite" presStyleCnt="0"/>
      <dgm:spPr/>
    </dgm:pt>
    <dgm:pt modelId="{6E9E089D-4424-4795-9CE7-4AE98C5887E7}" type="pres">
      <dgm:prSet presAssocID="{A916F503-492C-40E3-861A-59329E1DFC13}" presName="rect1" presStyleLbl="trAlignAcc1" presStyleIdx="2" presStyleCnt="3" custScaleX="138983" custLinFactNeighborX="12881">
        <dgm:presLayoutVars>
          <dgm:bulletEnabled val="1"/>
        </dgm:presLayoutVars>
      </dgm:prSet>
      <dgm:spPr/>
      <dgm:t>
        <a:bodyPr/>
        <a:lstStyle/>
        <a:p>
          <a:endParaRPr lang="es-EC"/>
        </a:p>
      </dgm:t>
    </dgm:pt>
    <dgm:pt modelId="{FAF3B55F-353C-4163-81A7-6F8A9A4020CD}" type="pres">
      <dgm:prSet presAssocID="{A916F503-492C-40E3-861A-59329E1DFC13}" presName="rect2" presStyleLbl="fgImgPlace1" presStyleIdx="2" presStyleCnt="3" custLinFactNeighborX="-3546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2000" r="-62000"/>
          </a:stretch>
        </a:blipFill>
        <a:ln w="28575">
          <a:solidFill>
            <a:schemeClr val="accent6">
              <a:lumMod val="75000"/>
            </a:schemeClr>
          </a:solidFill>
        </a:ln>
      </dgm:spPr>
      <dgm:t>
        <a:bodyPr/>
        <a:lstStyle/>
        <a:p>
          <a:endParaRPr lang="es-EC"/>
        </a:p>
      </dgm:t>
    </dgm:pt>
  </dgm:ptLst>
  <dgm:cxnLst>
    <dgm:cxn modelId="{E67E48BE-940B-41FE-9D8F-44B661A0F6F5}" type="presOf" srcId="{EFB28B0A-7B25-49CC-85FF-C7BA775F3EE8}" destId="{E90165C4-BAC4-4AF6-873F-3CE25BE8806A}" srcOrd="0" destOrd="0" presId="urn:microsoft.com/office/officeart/2008/layout/PictureStrips"/>
    <dgm:cxn modelId="{99D0BEB4-ECD1-45E1-89CC-82450E37738E}" srcId="{7255AA81-7641-4E69-BB8B-461A2470E133}" destId="{EFB28B0A-7B25-49CC-85FF-C7BA775F3EE8}" srcOrd="0" destOrd="0" parTransId="{D92038C9-6581-4FCC-A037-1E730CD0D2DA}" sibTransId="{152627C8-1A87-4692-AEC4-80192ADA9081}"/>
    <dgm:cxn modelId="{7B264784-5C7B-4341-8E5F-0D4E2670B115}" srcId="{7255AA81-7641-4E69-BB8B-461A2470E133}" destId="{48E7A988-1DB5-4EDF-B347-B1612B3FB6A1}" srcOrd="1" destOrd="0" parTransId="{C46B1364-16FC-46A3-B4B0-8499B8C62066}" sibTransId="{D72F9D6F-7975-4D94-9F99-B6A0ED46F53F}"/>
    <dgm:cxn modelId="{2D5FEF0E-14BE-4547-ADB0-4EF0882A5BA3}" type="presOf" srcId="{A916F503-492C-40E3-861A-59329E1DFC13}" destId="{6E9E089D-4424-4795-9CE7-4AE98C5887E7}" srcOrd="0" destOrd="0" presId="urn:microsoft.com/office/officeart/2008/layout/PictureStrips"/>
    <dgm:cxn modelId="{F9323682-AD05-4ED7-B9F6-4D2190050FE3}" type="presOf" srcId="{7255AA81-7641-4E69-BB8B-461A2470E133}" destId="{7E05F74D-91D2-410E-8409-3EC1F9C54D3E}" srcOrd="0" destOrd="0" presId="urn:microsoft.com/office/officeart/2008/layout/PictureStrips"/>
    <dgm:cxn modelId="{3F6447C5-82AB-4935-A849-C2B260F4CBBB}" type="presOf" srcId="{48E7A988-1DB5-4EDF-B347-B1612B3FB6A1}" destId="{74E796C4-404B-449C-A062-8839185CA103}" srcOrd="0" destOrd="0" presId="urn:microsoft.com/office/officeart/2008/layout/PictureStrips"/>
    <dgm:cxn modelId="{D03F6FA8-89E4-4019-A203-FBBBD7F46368}" srcId="{7255AA81-7641-4E69-BB8B-461A2470E133}" destId="{A916F503-492C-40E3-861A-59329E1DFC13}" srcOrd="2" destOrd="0" parTransId="{460EE007-6FB6-40A2-9BBE-1787C1A21FFE}" sibTransId="{4CC6CFBD-85C5-4581-96AD-38DA1A683BBD}"/>
    <dgm:cxn modelId="{FEC9D6A1-CA52-459B-8464-102BD71329D5}" type="presParOf" srcId="{7E05F74D-91D2-410E-8409-3EC1F9C54D3E}" destId="{23B594FB-EBD2-4DBD-BDB7-190907220412}" srcOrd="0" destOrd="0" presId="urn:microsoft.com/office/officeart/2008/layout/PictureStrips"/>
    <dgm:cxn modelId="{F7B9D755-A8AB-4824-A3E9-2BC6091EAE9F}" type="presParOf" srcId="{23B594FB-EBD2-4DBD-BDB7-190907220412}" destId="{E90165C4-BAC4-4AF6-873F-3CE25BE8806A}" srcOrd="0" destOrd="0" presId="urn:microsoft.com/office/officeart/2008/layout/PictureStrips"/>
    <dgm:cxn modelId="{537F12F3-B92C-43D5-B43D-CAD2184072A2}" type="presParOf" srcId="{23B594FB-EBD2-4DBD-BDB7-190907220412}" destId="{F45ADBCC-71FB-4B15-B2A0-8DF9B68F13A6}" srcOrd="1" destOrd="0" presId="urn:microsoft.com/office/officeart/2008/layout/PictureStrips"/>
    <dgm:cxn modelId="{D74702F6-B855-49C8-A0BF-72E763426390}" type="presParOf" srcId="{7E05F74D-91D2-410E-8409-3EC1F9C54D3E}" destId="{4BD62920-6BE2-4BCC-B9FC-37CB8F0F9581}" srcOrd="1" destOrd="0" presId="urn:microsoft.com/office/officeart/2008/layout/PictureStrips"/>
    <dgm:cxn modelId="{A402C261-155E-435B-A2E7-FBA52F360299}" type="presParOf" srcId="{7E05F74D-91D2-410E-8409-3EC1F9C54D3E}" destId="{5A7CE04F-70B5-4840-AB95-8DCA45192B1F}" srcOrd="2" destOrd="0" presId="urn:microsoft.com/office/officeart/2008/layout/PictureStrips"/>
    <dgm:cxn modelId="{C5F69D19-4EFC-48EA-9D3E-CE09761BB455}" type="presParOf" srcId="{5A7CE04F-70B5-4840-AB95-8DCA45192B1F}" destId="{74E796C4-404B-449C-A062-8839185CA103}" srcOrd="0" destOrd="0" presId="urn:microsoft.com/office/officeart/2008/layout/PictureStrips"/>
    <dgm:cxn modelId="{1BDC6DB8-F807-4358-BEA7-7DCC792F0692}" type="presParOf" srcId="{5A7CE04F-70B5-4840-AB95-8DCA45192B1F}" destId="{33A1FC91-5BFC-46C9-8647-39FCC650C3CA}" srcOrd="1" destOrd="0" presId="urn:microsoft.com/office/officeart/2008/layout/PictureStrips"/>
    <dgm:cxn modelId="{F73A46F8-A5CE-4F62-99E8-218460DCB34A}" type="presParOf" srcId="{7E05F74D-91D2-410E-8409-3EC1F9C54D3E}" destId="{9BEA3E42-0E01-4D01-A4F8-4D8A9C8B4107}" srcOrd="3" destOrd="0" presId="urn:microsoft.com/office/officeart/2008/layout/PictureStrips"/>
    <dgm:cxn modelId="{72B56587-E5C6-4BB0-B0E4-35E678353051}" type="presParOf" srcId="{7E05F74D-91D2-410E-8409-3EC1F9C54D3E}" destId="{89280FA0-EB6C-41B8-9D98-BE2CBDC89EC9}" srcOrd="4" destOrd="0" presId="urn:microsoft.com/office/officeart/2008/layout/PictureStrips"/>
    <dgm:cxn modelId="{F015742A-8A6D-4D2D-84FC-87927B7A0F69}" type="presParOf" srcId="{89280FA0-EB6C-41B8-9D98-BE2CBDC89EC9}" destId="{6E9E089D-4424-4795-9CE7-4AE98C5887E7}" srcOrd="0" destOrd="0" presId="urn:microsoft.com/office/officeart/2008/layout/PictureStrips"/>
    <dgm:cxn modelId="{906B845C-C426-4128-AD0B-E9F40239B9A3}" type="presParOf" srcId="{89280FA0-EB6C-41B8-9D98-BE2CBDC89EC9}" destId="{FAF3B55F-353C-4163-81A7-6F8A9A4020C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55AA81-7641-4E69-BB8B-461A2470E133}" type="doc">
      <dgm:prSet loTypeId="urn:microsoft.com/office/officeart/2008/layout/PictureStrips" loCatId="list" qsTypeId="urn:microsoft.com/office/officeart/2005/8/quickstyle/simple2" qsCatId="simple" csTypeId="urn:microsoft.com/office/officeart/2005/8/colors/accent3_1" csCatId="accent3" phldr="1"/>
      <dgm:spPr/>
      <dgm:t>
        <a:bodyPr/>
        <a:lstStyle/>
        <a:p>
          <a:endParaRPr lang="es-MX"/>
        </a:p>
      </dgm:t>
    </dgm:pt>
    <dgm:pt modelId="{EFB28B0A-7B25-49CC-85FF-C7BA775F3EE8}">
      <dgm:prSet phldrT="[Texto]" custT="1"/>
      <dgm:spPr>
        <a:solidFill>
          <a:schemeClr val="accent6">
            <a:lumMod val="40000"/>
            <a:lumOff val="60000"/>
            <a:alpha val="40000"/>
          </a:schemeClr>
        </a:solidFill>
        <a:ln>
          <a:solidFill>
            <a:schemeClr val="accent6">
              <a:lumMod val="40000"/>
              <a:lumOff val="60000"/>
            </a:schemeClr>
          </a:solidFill>
        </a:ln>
      </dgm:spPr>
      <dgm:t>
        <a:bodyPr/>
        <a:lstStyle/>
        <a:p>
          <a:pPr algn="just"/>
          <a:r>
            <a:rPr lang="es-ES" sz="1400" i="0" dirty="0" smtClean="0">
              <a:latin typeface="Tw Cen MT" panose="020B0602020104020603" pitchFamily="34" charset="0"/>
            </a:rPr>
            <a:t>Racionalizar los gastos de administración de la empresa, enfocándose al rubro de  sueldos, salarios y remuneraciones, de tal forma que se encuentren dentro de rangos aceptables para el negocio.</a:t>
          </a:r>
          <a:endParaRPr lang="es-MX" sz="1400" i="0" dirty="0">
            <a:solidFill>
              <a:schemeClr val="accent3">
                <a:lumMod val="50000"/>
              </a:schemeClr>
            </a:solidFill>
            <a:latin typeface="Tw Cen MT" panose="020B0602020104020603" pitchFamily="34" charset="0"/>
          </a:endParaRPr>
        </a:p>
      </dgm:t>
    </dgm:pt>
    <dgm:pt modelId="{152627C8-1A87-4692-AEC4-80192ADA9081}" type="sibTrans" cxnId="{99D0BEB4-ECD1-45E1-89CC-82450E37738E}">
      <dgm:prSet/>
      <dgm:spPr/>
      <dgm:t>
        <a:bodyPr/>
        <a:lstStyle/>
        <a:p>
          <a:pPr algn="just"/>
          <a:endParaRPr lang="es-MX" sz="1400" i="0">
            <a:latin typeface="Tw Cen MT" panose="020B0602020104020603" pitchFamily="34" charset="0"/>
          </a:endParaRPr>
        </a:p>
      </dgm:t>
    </dgm:pt>
    <dgm:pt modelId="{D92038C9-6581-4FCC-A037-1E730CD0D2DA}" type="parTrans" cxnId="{99D0BEB4-ECD1-45E1-89CC-82450E37738E}">
      <dgm:prSet/>
      <dgm:spPr/>
      <dgm:t>
        <a:bodyPr/>
        <a:lstStyle/>
        <a:p>
          <a:pPr algn="just"/>
          <a:endParaRPr lang="es-MX" sz="1400" i="0">
            <a:latin typeface="Tw Cen MT" panose="020B0602020104020603" pitchFamily="34" charset="0"/>
          </a:endParaRPr>
        </a:p>
      </dgm:t>
    </dgm:pt>
    <dgm:pt modelId="{11A533A0-80EE-46F0-885E-BB2E780BE6D1}">
      <dgm:prSet phldrT="[Texto]" custT="1"/>
      <dgm:spPr>
        <a:solidFill>
          <a:schemeClr val="accent6">
            <a:lumMod val="40000"/>
            <a:lumOff val="60000"/>
            <a:alpha val="40000"/>
          </a:schemeClr>
        </a:solidFill>
        <a:ln>
          <a:solidFill>
            <a:schemeClr val="accent6">
              <a:lumMod val="40000"/>
              <a:lumOff val="60000"/>
            </a:schemeClr>
          </a:solidFill>
        </a:ln>
      </dgm:spPr>
      <dgm:t>
        <a:bodyPr/>
        <a:lstStyle/>
        <a:p>
          <a:pPr algn="just"/>
          <a:r>
            <a:rPr lang="es-ES" sz="1400" i="0" dirty="0" smtClean="0">
              <a:latin typeface="Tw Cen MT" panose="020B0602020104020603" pitchFamily="34" charset="0"/>
            </a:rPr>
            <a:t>Fortalecer la gestión del área contable- financiera, estructurando un equipo humano especializado y con estabilidad laboral en la empresa.</a:t>
          </a:r>
          <a:endParaRPr lang="es-MX" sz="1400" i="0" dirty="0">
            <a:solidFill>
              <a:schemeClr val="accent3">
                <a:lumMod val="50000"/>
              </a:schemeClr>
            </a:solidFill>
            <a:latin typeface="Tw Cen MT" panose="020B0602020104020603" pitchFamily="34" charset="0"/>
          </a:endParaRPr>
        </a:p>
      </dgm:t>
    </dgm:pt>
    <dgm:pt modelId="{E53657B4-5E25-4C87-8320-FA77206A6467}" type="parTrans" cxnId="{64579B46-9175-4215-9E50-408377B7C37B}">
      <dgm:prSet/>
      <dgm:spPr/>
      <dgm:t>
        <a:bodyPr/>
        <a:lstStyle/>
        <a:p>
          <a:pPr algn="just"/>
          <a:endParaRPr lang="es-EC" i="0">
            <a:latin typeface="Tw Cen MT" panose="020B0602020104020603" pitchFamily="34" charset="0"/>
          </a:endParaRPr>
        </a:p>
      </dgm:t>
    </dgm:pt>
    <dgm:pt modelId="{8D8F2EF3-C76D-4D06-BD30-9901A4DBF080}" type="sibTrans" cxnId="{64579B46-9175-4215-9E50-408377B7C37B}">
      <dgm:prSet/>
      <dgm:spPr/>
      <dgm:t>
        <a:bodyPr/>
        <a:lstStyle/>
        <a:p>
          <a:pPr algn="just"/>
          <a:endParaRPr lang="es-EC" i="0">
            <a:latin typeface="Tw Cen MT" panose="020B0602020104020603" pitchFamily="34" charset="0"/>
          </a:endParaRPr>
        </a:p>
      </dgm:t>
    </dgm:pt>
    <dgm:pt modelId="{25560573-3C8B-4200-88DA-49CF12A25C7C}">
      <dgm:prSet phldrT="[Texto]" custT="1"/>
      <dgm:spPr>
        <a:solidFill>
          <a:schemeClr val="accent6">
            <a:lumMod val="40000"/>
            <a:lumOff val="60000"/>
            <a:alpha val="40000"/>
          </a:schemeClr>
        </a:solidFill>
        <a:ln>
          <a:solidFill>
            <a:schemeClr val="accent6">
              <a:lumMod val="40000"/>
              <a:lumOff val="60000"/>
            </a:schemeClr>
          </a:solidFill>
        </a:ln>
      </dgm:spPr>
      <dgm:t>
        <a:bodyPr/>
        <a:lstStyle/>
        <a:p>
          <a:pPr algn="just"/>
          <a:r>
            <a:rPr lang="es-ES" sz="1400" i="0" dirty="0" smtClean="0">
              <a:latin typeface="Tw Cen MT" panose="020B0602020104020603" pitchFamily="34" charset="0"/>
            </a:rPr>
            <a:t>Implementar el manejo técnico del inventario para racionalizar las compras de los productos a los proveedores y mantener el stock adecuado.</a:t>
          </a:r>
          <a:endParaRPr lang="es-MX" sz="1400" i="0" dirty="0">
            <a:solidFill>
              <a:schemeClr val="accent3">
                <a:lumMod val="50000"/>
              </a:schemeClr>
            </a:solidFill>
            <a:latin typeface="Tw Cen MT" panose="020B0602020104020603" pitchFamily="34" charset="0"/>
          </a:endParaRPr>
        </a:p>
      </dgm:t>
    </dgm:pt>
    <dgm:pt modelId="{0EB77B92-074B-4DED-B189-11D7B2498884}" type="parTrans" cxnId="{BDD5A099-49BE-44D3-9D86-C746D2EEFAF4}">
      <dgm:prSet/>
      <dgm:spPr/>
      <dgm:t>
        <a:bodyPr/>
        <a:lstStyle/>
        <a:p>
          <a:pPr algn="just"/>
          <a:endParaRPr lang="es-EC" i="0">
            <a:latin typeface="Tw Cen MT" panose="020B0602020104020603" pitchFamily="34" charset="0"/>
          </a:endParaRPr>
        </a:p>
      </dgm:t>
    </dgm:pt>
    <dgm:pt modelId="{46537F45-ACF1-450A-978A-68510130C86A}" type="sibTrans" cxnId="{BDD5A099-49BE-44D3-9D86-C746D2EEFAF4}">
      <dgm:prSet/>
      <dgm:spPr/>
      <dgm:t>
        <a:bodyPr/>
        <a:lstStyle/>
        <a:p>
          <a:pPr algn="just"/>
          <a:endParaRPr lang="es-EC" i="0">
            <a:latin typeface="Tw Cen MT" panose="020B0602020104020603" pitchFamily="34" charset="0"/>
          </a:endParaRPr>
        </a:p>
      </dgm:t>
    </dgm:pt>
    <dgm:pt modelId="{7E05F74D-91D2-410E-8409-3EC1F9C54D3E}" type="pres">
      <dgm:prSet presAssocID="{7255AA81-7641-4E69-BB8B-461A2470E133}" presName="Name0" presStyleCnt="0">
        <dgm:presLayoutVars>
          <dgm:dir/>
          <dgm:resizeHandles val="exact"/>
        </dgm:presLayoutVars>
      </dgm:prSet>
      <dgm:spPr/>
      <dgm:t>
        <a:bodyPr/>
        <a:lstStyle/>
        <a:p>
          <a:endParaRPr lang="es-MX"/>
        </a:p>
      </dgm:t>
    </dgm:pt>
    <dgm:pt modelId="{23B594FB-EBD2-4DBD-BDB7-190907220412}" type="pres">
      <dgm:prSet presAssocID="{EFB28B0A-7B25-49CC-85FF-C7BA775F3EE8}" presName="composite" presStyleCnt="0"/>
      <dgm:spPr/>
    </dgm:pt>
    <dgm:pt modelId="{E90165C4-BAC4-4AF6-873F-3CE25BE8806A}" type="pres">
      <dgm:prSet presAssocID="{EFB28B0A-7B25-49CC-85FF-C7BA775F3EE8}" presName="rect1" presStyleLbl="trAlignAcc1" presStyleIdx="0" presStyleCnt="3" custScaleX="125180" custLinFactNeighborX="12002">
        <dgm:presLayoutVars>
          <dgm:bulletEnabled val="1"/>
        </dgm:presLayoutVars>
      </dgm:prSet>
      <dgm:spPr/>
      <dgm:t>
        <a:bodyPr/>
        <a:lstStyle/>
        <a:p>
          <a:endParaRPr lang="es-MX"/>
        </a:p>
      </dgm:t>
    </dgm:pt>
    <dgm:pt modelId="{F45ADBCC-71FB-4B15-B2A0-8DF9B68F13A6}" type="pres">
      <dgm:prSet presAssocID="{EFB28B0A-7B25-49CC-85FF-C7BA775F3EE8}"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28575">
          <a:solidFill>
            <a:schemeClr val="accent6">
              <a:lumMod val="40000"/>
              <a:lumOff val="60000"/>
            </a:schemeClr>
          </a:solidFill>
        </a:ln>
      </dgm:spPr>
      <dgm:t>
        <a:bodyPr/>
        <a:lstStyle/>
        <a:p>
          <a:endParaRPr lang="es-MX"/>
        </a:p>
      </dgm:t>
    </dgm:pt>
    <dgm:pt modelId="{4BD62920-6BE2-4BCC-B9FC-37CB8F0F9581}" type="pres">
      <dgm:prSet presAssocID="{152627C8-1A87-4692-AEC4-80192ADA9081}" presName="sibTrans" presStyleCnt="0"/>
      <dgm:spPr/>
    </dgm:pt>
    <dgm:pt modelId="{0F25FE0C-3314-4AFF-A2F8-7DF396090F1F}" type="pres">
      <dgm:prSet presAssocID="{11A533A0-80EE-46F0-885E-BB2E780BE6D1}" presName="composite" presStyleCnt="0"/>
      <dgm:spPr/>
    </dgm:pt>
    <dgm:pt modelId="{AF5118AC-18F6-429D-9859-3E6284EBC428}" type="pres">
      <dgm:prSet presAssocID="{11A533A0-80EE-46F0-885E-BB2E780BE6D1}" presName="rect1" presStyleLbl="trAlignAcc1" presStyleIdx="1" presStyleCnt="3" custScaleX="125180" custLinFactNeighborX="12002">
        <dgm:presLayoutVars>
          <dgm:bulletEnabled val="1"/>
        </dgm:presLayoutVars>
      </dgm:prSet>
      <dgm:spPr/>
      <dgm:t>
        <a:bodyPr/>
        <a:lstStyle/>
        <a:p>
          <a:endParaRPr lang="es-EC"/>
        </a:p>
      </dgm:t>
    </dgm:pt>
    <dgm:pt modelId="{10D4E647-5A3D-4BEE-A971-414156447544}" type="pres">
      <dgm:prSet presAssocID="{11A533A0-80EE-46F0-885E-BB2E780BE6D1}"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8575">
          <a:solidFill>
            <a:schemeClr val="accent6">
              <a:lumMod val="40000"/>
              <a:lumOff val="60000"/>
            </a:schemeClr>
          </a:solidFill>
        </a:ln>
      </dgm:spPr>
      <dgm:t>
        <a:bodyPr/>
        <a:lstStyle/>
        <a:p>
          <a:endParaRPr lang="es-EC"/>
        </a:p>
      </dgm:t>
    </dgm:pt>
    <dgm:pt modelId="{4E0E8A23-6F39-44DC-9D5E-D63B7CC874F0}" type="pres">
      <dgm:prSet presAssocID="{8D8F2EF3-C76D-4D06-BD30-9901A4DBF080}" presName="sibTrans" presStyleCnt="0"/>
      <dgm:spPr/>
    </dgm:pt>
    <dgm:pt modelId="{334F9F1A-D272-44F1-BAAD-3A468C4E9EEB}" type="pres">
      <dgm:prSet presAssocID="{25560573-3C8B-4200-88DA-49CF12A25C7C}" presName="composite" presStyleCnt="0"/>
      <dgm:spPr/>
    </dgm:pt>
    <dgm:pt modelId="{7C636E0C-198A-4129-B97E-15878981F2FE}" type="pres">
      <dgm:prSet presAssocID="{25560573-3C8B-4200-88DA-49CF12A25C7C}" presName="rect1" presStyleLbl="trAlignAcc1" presStyleIdx="2" presStyleCnt="3" custScaleX="125180" custLinFactNeighborX="12002">
        <dgm:presLayoutVars>
          <dgm:bulletEnabled val="1"/>
        </dgm:presLayoutVars>
      </dgm:prSet>
      <dgm:spPr/>
      <dgm:t>
        <a:bodyPr/>
        <a:lstStyle/>
        <a:p>
          <a:endParaRPr lang="es-EC"/>
        </a:p>
      </dgm:t>
    </dgm:pt>
    <dgm:pt modelId="{2BA6D368-9921-45DD-8AAA-9AABD00903D6}" type="pres">
      <dgm:prSet presAssocID="{25560573-3C8B-4200-88DA-49CF12A25C7C}"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28575">
          <a:solidFill>
            <a:schemeClr val="accent6">
              <a:lumMod val="40000"/>
              <a:lumOff val="60000"/>
            </a:schemeClr>
          </a:solidFill>
        </a:ln>
      </dgm:spPr>
      <dgm:t>
        <a:bodyPr/>
        <a:lstStyle/>
        <a:p>
          <a:endParaRPr lang="es-EC"/>
        </a:p>
      </dgm:t>
    </dgm:pt>
  </dgm:ptLst>
  <dgm:cxnLst>
    <dgm:cxn modelId="{1DB1BED3-17D8-4E01-A629-050F142A8292}" type="presOf" srcId="{25560573-3C8B-4200-88DA-49CF12A25C7C}" destId="{7C636E0C-198A-4129-B97E-15878981F2FE}" srcOrd="0" destOrd="0" presId="urn:microsoft.com/office/officeart/2008/layout/PictureStrips"/>
    <dgm:cxn modelId="{99D0BEB4-ECD1-45E1-89CC-82450E37738E}" srcId="{7255AA81-7641-4E69-BB8B-461A2470E133}" destId="{EFB28B0A-7B25-49CC-85FF-C7BA775F3EE8}" srcOrd="0" destOrd="0" parTransId="{D92038C9-6581-4FCC-A037-1E730CD0D2DA}" sibTransId="{152627C8-1A87-4692-AEC4-80192ADA9081}"/>
    <dgm:cxn modelId="{EEB93602-A215-42F9-9892-6ADFE2E655D7}" type="presOf" srcId="{7255AA81-7641-4E69-BB8B-461A2470E133}" destId="{7E05F74D-91D2-410E-8409-3EC1F9C54D3E}" srcOrd="0" destOrd="0" presId="urn:microsoft.com/office/officeart/2008/layout/PictureStrips"/>
    <dgm:cxn modelId="{BA2A84E1-260D-4B0A-AA11-D1FDFDF9B5E8}" type="presOf" srcId="{11A533A0-80EE-46F0-885E-BB2E780BE6D1}" destId="{AF5118AC-18F6-429D-9859-3E6284EBC428}" srcOrd="0" destOrd="0" presId="urn:microsoft.com/office/officeart/2008/layout/PictureStrips"/>
    <dgm:cxn modelId="{BDD5A099-49BE-44D3-9D86-C746D2EEFAF4}" srcId="{7255AA81-7641-4E69-BB8B-461A2470E133}" destId="{25560573-3C8B-4200-88DA-49CF12A25C7C}" srcOrd="2" destOrd="0" parTransId="{0EB77B92-074B-4DED-B189-11D7B2498884}" sibTransId="{46537F45-ACF1-450A-978A-68510130C86A}"/>
    <dgm:cxn modelId="{64579B46-9175-4215-9E50-408377B7C37B}" srcId="{7255AA81-7641-4E69-BB8B-461A2470E133}" destId="{11A533A0-80EE-46F0-885E-BB2E780BE6D1}" srcOrd="1" destOrd="0" parTransId="{E53657B4-5E25-4C87-8320-FA77206A6467}" sibTransId="{8D8F2EF3-C76D-4D06-BD30-9901A4DBF080}"/>
    <dgm:cxn modelId="{CE676872-64C7-4B83-9877-B1A6575E039E}" type="presOf" srcId="{EFB28B0A-7B25-49CC-85FF-C7BA775F3EE8}" destId="{E90165C4-BAC4-4AF6-873F-3CE25BE8806A}" srcOrd="0" destOrd="0" presId="urn:microsoft.com/office/officeart/2008/layout/PictureStrips"/>
    <dgm:cxn modelId="{BDAD9C26-B49B-4A12-8044-9B78F23E7BAD}" type="presParOf" srcId="{7E05F74D-91D2-410E-8409-3EC1F9C54D3E}" destId="{23B594FB-EBD2-4DBD-BDB7-190907220412}" srcOrd="0" destOrd="0" presId="urn:microsoft.com/office/officeart/2008/layout/PictureStrips"/>
    <dgm:cxn modelId="{1DD6A40D-3461-4225-A5CB-EB9E31256E58}" type="presParOf" srcId="{23B594FB-EBD2-4DBD-BDB7-190907220412}" destId="{E90165C4-BAC4-4AF6-873F-3CE25BE8806A}" srcOrd="0" destOrd="0" presId="urn:microsoft.com/office/officeart/2008/layout/PictureStrips"/>
    <dgm:cxn modelId="{C2147391-7603-483D-8468-4298E770201D}" type="presParOf" srcId="{23B594FB-EBD2-4DBD-BDB7-190907220412}" destId="{F45ADBCC-71FB-4B15-B2A0-8DF9B68F13A6}" srcOrd="1" destOrd="0" presId="urn:microsoft.com/office/officeart/2008/layout/PictureStrips"/>
    <dgm:cxn modelId="{E482AD9D-B814-4123-9AD8-8D8E91947D62}" type="presParOf" srcId="{7E05F74D-91D2-410E-8409-3EC1F9C54D3E}" destId="{4BD62920-6BE2-4BCC-B9FC-37CB8F0F9581}" srcOrd="1" destOrd="0" presId="urn:microsoft.com/office/officeart/2008/layout/PictureStrips"/>
    <dgm:cxn modelId="{39BC5F31-0C74-4BCC-A000-34DFC3806F74}" type="presParOf" srcId="{7E05F74D-91D2-410E-8409-3EC1F9C54D3E}" destId="{0F25FE0C-3314-4AFF-A2F8-7DF396090F1F}" srcOrd="2" destOrd="0" presId="urn:microsoft.com/office/officeart/2008/layout/PictureStrips"/>
    <dgm:cxn modelId="{57D75FBD-5A1B-4E0D-ACCA-353E62436EE0}" type="presParOf" srcId="{0F25FE0C-3314-4AFF-A2F8-7DF396090F1F}" destId="{AF5118AC-18F6-429D-9859-3E6284EBC428}" srcOrd="0" destOrd="0" presId="urn:microsoft.com/office/officeart/2008/layout/PictureStrips"/>
    <dgm:cxn modelId="{CE73A9E2-FCFE-4796-9678-67F12085D5B3}" type="presParOf" srcId="{0F25FE0C-3314-4AFF-A2F8-7DF396090F1F}" destId="{10D4E647-5A3D-4BEE-A971-414156447544}" srcOrd="1" destOrd="0" presId="urn:microsoft.com/office/officeart/2008/layout/PictureStrips"/>
    <dgm:cxn modelId="{320BFF92-A49F-4909-A27C-6A523F39A3A7}" type="presParOf" srcId="{7E05F74D-91D2-410E-8409-3EC1F9C54D3E}" destId="{4E0E8A23-6F39-44DC-9D5E-D63B7CC874F0}" srcOrd="3" destOrd="0" presId="urn:microsoft.com/office/officeart/2008/layout/PictureStrips"/>
    <dgm:cxn modelId="{11C3E28A-85D5-4383-9CDE-327DD8645DD7}" type="presParOf" srcId="{7E05F74D-91D2-410E-8409-3EC1F9C54D3E}" destId="{334F9F1A-D272-44F1-BAAD-3A468C4E9EEB}" srcOrd="4" destOrd="0" presId="urn:microsoft.com/office/officeart/2008/layout/PictureStrips"/>
    <dgm:cxn modelId="{031CA335-5D5E-4CD0-8B86-678409DBBB87}" type="presParOf" srcId="{334F9F1A-D272-44F1-BAAD-3A468C4E9EEB}" destId="{7C636E0C-198A-4129-B97E-15878981F2FE}" srcOrd="0" destOrd="0" presId="urn:microsoft.com/office/officeart/2008/layout/PictureStrips"/>
    <dgm:cxn modelId="{7CE8B38D-C4DA-4269-8158-24D478A73C97}" type="presParOf" srcId="{334F9F1A-D272-44F1-BAAD-3A468C4E9EEB}" destId="{2BA6D368-9921-45DD-8AAA-9AABD00903D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55AA81-7641-4E69-BB8B-461A2470E133}" type="doc">
      <dgm:prSet loTypeId="urn:microsoft.com/office/officeart/2008/layout/PictureStrips" loCatId="list" qsTypeId="urn:microsoft.com/office/officeart/2005/8/quickstyle/simple2" qsCatId="simple" csTypeId="urn:microsoft.com/office/officeart/2005/8/colors/accent3_1" csCatId="accent3" phldr="1"/>
      <dgm:spPr/>
      <dgm:t>
        <a:bodyPr/>
        <a:lstStyle/>
        <a:p>
          <a:endParaRPr lang="es-MX"/>
        </a:p>
      </dgm:t>
    </dgm:pt>
    <dgm:pt modelId="{EFB28B0A-7B25-49CC-85FF-C7BA775F3EE8}">
      <dgm:prSet phldrT="[Texto]" custT="1"/>
      <dgm:spPr>
        <a:solidFill>
          <a:schemeClr val="accent4">
            <a:lumMod val="40000"/>
            <a:lumOff val="60000"/>
          </a:schemeClr>
        </a:solidFill>
        <a:ln>
          <a:solidFill>
            <a:schemeClr val="accent4">
              <a:lumMod val="75000"/>
            </a:schemeClr>
          </a:solidFill>
        </a:ln>
      </dgm:spPr>
      <dgm:t>
        <a:bodyPr/>
        <a:lstStyle/>
        <a:p>
          <a:pPr algn="just"/>
          <a:r>
            <a:rPr lang="es-ES" sz="1400" i="0" dirty="0" smtClean="0">
              <a:latin typeface="Tw Cen MT" panose="020B0602020104020603" pitchFamily="34" charset="0"/>
            </a:rPr>
            <a:t>Fortalecer la promoción de los productos que comercializa la empresa, con énfasis en los atributos de calidad que los distingue de la competencia mediante la realización de marketing directo dirigidas al consumidor final. </a:t>
          </a:r>
          <a:endParaRPr lang="es-MX" sz="1400" i="0" dirty="0">
            <a:solidFill>
              <a:schemeClr val="accent3">
                <a:lumMod val="50000"/>
              </a:schemeClr>
            </a:solidFill>
            <a:latin typeface="Tw Cen MT" panose="020B0602020104020603" pitchFamily="34" charset="0"/>
          </a:endParaRPr>
        </a:p>
      </dgm:t>
    </dgm:pt>
    <dgm:pt modelId="{152627C8-1A87-4692-AEC4-80192ADA9081}" type="sibTrans" cxnId="{99D0BEB4-ECD1-45E1-89CC-82450E37738E}">
      <dgm:prSet/>
      <dgm:spPr/>
      <dgm:t>
        <a:bodyPr/>
        <a:lstStyle/>
        <a:p>
          <a:pPr algn="just"/>
          <a:endParaRPr lang="es-MX" sz="1400" i="0">
            <a:latin typeface="Tw Cen MT" panose="020B0602020104020603" pitchFamily="34" charset="0"/>
          </a:endParaRPr>
        </a:p>
      </dgm:t>
    </dgm:pt>
    <dgm:pt modelId="{D92038C9-6581-4FCC-A037-1E730CD0D2DA}" type="parTrans" cxnId="{99D0BEB4-ECD1-45E1-89CC-82450E37738E}">
      <dgm:prSet/>
      <dgm:spPr/>
      <dgm:t>
        <a:bodyPr/>
        <a:lstStyle/>
        <a:p>
          <a:pPr algn="just"/>
          <a:endParaRPr lang="es-MX" sz="1400" i="0">
            <a:latin typeface="Tw Cen MT" panose="020B0602020104020603" pitchFamily="34" charset="0"/>
          </a:endParaRPr>
        </a:p>
      </dgm:t>
    </dgm:pt>
    <dgm:pt modelId="{3DFE255A-8A82-4613-B869-560F0290D299}">
      <dgm:prSet phldrT="[Texto]" custT="1"/>
      <dgm:spPr>
        <a:solidFill>
          <a:schemeClr val="accent4">
            <a:lumMod val="40000"/>
            <a:lumOff val="60000"/>
          </a:schemeClr>
        </a:solidFill>
        <a:ln>
          <a:solidFill>
            <a:schemeClr val="accent4">
              <a:lumMod val="75000"/>
            </a:schemeClr>
          </a:solidFill>
        </a:ln>
      </dgm:spPr>
      <dgm:t>
        <a:bodyPr/>
        <a:lstStyle/>
        <a:p>
          <a:pPr algn="just"/>
          <a:r>
            <a:rPr lang="es-ES" sz="1400" i="0" smtClean="0">
              <a:latin typeface="Tw Cen MT" panose="020B0602020104020603" pitchFamily="34" charset="0"/>
            </a:rPr>
            <a:t>Publicitar la nueva imagen institucional de la empresa, como auspiciante de eventos masivos y  personajes destacados en el ámbito deportivo, político y social.</a:t>
          </a:r>
          <a:endParaRPr lang="es-MX" sz="1400" i="0" dirty="0">
            <a:solidFill>
              <a:schemeClr val="accent3">
                <a:lumMod val="50000"/>
              </a:schemeClr>
            </a:solidFill>
            <a:latin typeface="Tw Cen MT" panose="020B0602020104020603" pitchFamily="34" charset="0"/>
          </a:endParaRPr>
        </a:p>
      </dgm:t>
    </dgm:pt>
    <dgm:pt modelId="{160B6765-E81C-488F-9B24-6A5D95760248}" type="parTrans" cxnId="{4232EF2D-30B4-4624-8E1F-E5FC69135799}">
      <dgm:prSet/>
      <dgm:spPr/>
      <dgm:t>
        <a:bodyPr/>
        <a:lstStyle/>
        <a:p>
          <a:pPr algn="just"/>
          <a:endParaRPr lang="es-EC" i="0">
            <a:latin typeface="Tw Cen MT" panose="020B0602020104020603" pitchFamily="34" charset="0"/>
          </a:endParaRPr>
        </a:p>
      </dgm:t>
    </dgm:pt>
    <dgm:pt modelId="{64BE71E6-4BED-4E09-B51D-7DB244B233AF}" type="sibTrans" cxnId="{4232EF2D-30B4-4624-8E1F-E5FC69135799}">
      <dgm:prSet/>
      <dgm:spPr/>
      <dgm:t>
        <a:bodyPr/>
        <a:lstStyle/>
        <a:p>
          <a:pPr algn="just"/>
          <a:endParaRPr lang="es-EC" i="0">
            <a:latin typeface="Tw Cen MT" panose="020B0602020104020603" pitchFamily="34" charset="0"/>
          </a:endParaRPr>
        </a:p>
      </dgm:t>
    </dgm:pt>
    <dgm:pt modelId="{7E05F74D-91D2-410E-8409-3EC1F9C54D3E}" type="pres">
      <dgm:prSet presAssocID="{7255AA81-7641-4E69-BB8B-461A2470E133}" presName="Name0" presStyleCnt="0">
        <dgm:presLayoutVars>
          <dgm:dir/>
          <dgm:resizeHandles val="exact"/>
        </dgm:presLayoutVars>
      </dgm:prSet>
      <dgm:spPr/>
      <dgm:t>
        <a:bodyPr/>
        <a:lstStyle/>
        <a:p>
          <a:endParaRPr lang="es-MX"/>
        </a:p>
      </dgm:t>
    </dgm:pt>
    <dgm:pt modelId="{23B594FB-EBD2-4DBD-BDB7-190907220412}" type="pres">
      <dgm:prSet presAssocID="{EFB28B0A-7B25-49CC-85FF-C7BA775F3EE8}" presName="composite" presStyleCnt="0"/>
      <dgm:spPr/>
    </dgm:pt>
    <dgm:pt modelId="{E90165C4-BAC4-4AF6-873F-3CE25BE8806A}" type="pres">
      <dgm:prSet presAssocID="{EFB28B0A-7B25-49CC-85FF-C7BA775F3EE8}" presName="rect1" presStyleLbl="trAlignAcc1" presStyleIdx="0" presStyleCnt="2" custScaleY="93689">
        <dgm:presLayoutVars>
          <dgm:bulletEnabled val="1"/>
        </dgm:presLayoutVars>
      </dgm:prSet>
      <dgm:spPr/>
      <dgm:t>
        <a:bodyPr/>
        <a:lstStyle/>
        <a:p>
          <a:endParaRPr lang="es-MX"/>
        </a:p>
      </dgm:t>
    </dgm:pt>
    <dgm:pt modelId="{F45ADBCC-71FB-4B15-B2A0-8DF9B68F13A6}" type="pres">
      <dgm:prSet presAssocID="{EFB28B0A-7B25-49CC-85FF-C7BA775F3EE8}" presName="rect2" presStyleLbl="fgImgPlace1" presStyleIdx="0" presStyleCnt="2" custLinFactNeighborX="6577" custLinFactNeighborY="24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1000" r="-31000"/>
          </a:stretch>
        </a:blipFill>
        <a:ln w="28575">
          <a:solidFill>
            <a:schemeClr val="accent4">
              <a:lumMod val="75000"/>
            </a:schemeClr>
          </a:solidFill>
        </a:ln>
      </dgm:spPr>
      <dgm:t>
        <a:bodyPr/>
        <a:lstStyle/>
        <a:p>
          <a:endParaRPr lang="es-MX"/>
        </a:p>
      </dgm:t>
    </dgm:pt>
    <dgm:pt modelId="{4BD62920-6BE2-4BCC-B9FC-37CB8F0F9581}" type="pres">
      <dgm:prSet presAssocID="{152627C8-1A87-4692-AEC4-80192ADA9081}" presName="sibTrans" presStyleCnt="0"/>
      <dgm:spPr/>
    </dgm:pt>
    <dgm:pt modelId="{6DAF0F7C-5425-4526-BAE7-D66FFB0538B7}" type="pres">
      <dgm:prSet presAssocID="{3DFE255A-8A82-4613-B869-560F0290D299}" presName="composite" presStyleCnt="0"/>
      <dgm:spPr/>
    </dgm:pt>
    <dgm:pt modelId="{FB60DE3B-CB61-4B96-95FD-9C19F12BFEF5}" type="pres">
      <dgm:prSet presAssocID="{3DFE255A-8A82-4613-B869-560F0290D299}" presName="rect1" presStyleLbl="trAlignAcc1" presStyleIdx="1" presStyleCnt="2">
        <dgm:presLayoutVars>
          <dgm:bulletEnabled val="1"/>
        </dgm:presLayoutVars>
      </dgm:prSet>
      <dgm:spPr/>
      <dgm:t>
        <a:bodyPr/>
        <a:lstStyle/>
        <a:p>
          <a:endParaRPr lang="es-EC"/>
        </a:p>
      </dgm:t>
    </dgm:pt>
    <dgm:pt modelId="{1892918D-0318-4887-8410-7E0DCB5383AA}" type="pres">
      <dgm:prSet presAssocID="{3DFE255A-8A82-4613-B869-560F0290D299}" presName="rect2" presStyleLbl="fgImgPlace1" presStyleIdx="1" presStyleCnt="2" custLinFactNeighborX="7215"/>
      <dgm:spPr>
        <a:blipFill>
          <a:blip xmlns:r="http://schemas.openxmlformats.org/officeDocument/2006/relationships" r:embed="rId2">
            <a:extLst>
              <a:ext uri="{28A0092B-C50C-407E-A947-70E740481C1C}">
                <a14:useLocalDpi xmlns:a14="http://schemas.microsoft.com/office/drawing/2010/main" val="0"/>
              </a:ext>
            </a:extLst>
          </a:blip>
          <a:srcRect/>
          <a:stretch>
            <a:fillRect l="-106000" r="-106000"/>
          </a:stretch>
        </a:blipFill>
        <a:ln w="28575">
          <a:solidFill>
            <a:schemeClr val="accent4">
              <a:lumMod val="75000"/>
            </a:schemeClr>
          </a:solidFill>
        </a:ln>
      </dgm:spPr>
      <dgm:t>
        <a:bodyPr/>
        <a:lstStyle/>
        <a:p>
          <a:endParaRPr lang="es-EC"/>
        </a:p>
      </dgm:t>
    </dgm:pt>
  </dgm:ptLst>
  <dgm:cxnLst>
    <dgm:cxn modelId="{99D0BEB4-ECD1-45E1-89CC-82450E37738E}" srcId="{7255AA81-7641-4E69-BB8B-461A2470E133}" destId="{EFB28B0A-7B25-49CC-85FF-C7BA775F3EE8}" srcOrd="0" destOrd="0" parTransId="{D92038C9-6581-4FCC-A037-1E730CD0D2DA}" sibTransId="{152627C8-1A87-4692-AEC4-80192ADA9081}"/>
    <dgm:cxn modelId="{1EA056DC-B403-45A2-B3C4-125B26E08A30}" type="presOf" srcId="{EFB28B0A-7B25-49CC-85FF-C7BA775F3EE8}" destId="{E90165C4-BAC4-4AF6-873F-3CE25BE8806A}" srcOrd="0" destOrd="0" presId="urn:microsoft.com/office/officeart/2008/layout/PictureStrips"/>
    <dgm:cxn modelId="{7EB61C8C-FE26-4F0C-9D53-D98DC639F9F4}" type="presOf" srcId="{3DFE255A-8A82-4613-B869-560F0290D299}" destId="{FB60DE3B-CB61-4B96-95FD-9C19F12BFEF5}" srcOrd="0" destOrd="0" presId="urn:microsoft.com/office/officeart/2008/layout/PictureStrips"/>
    <dgm:cxn modelId="{8AD11E89-1522-4C70-BB34-EF7AA6B4604E}" type="presOf" srcId="{7255AA81-7641-4E69-BB8B-461A2470E133}" destId="{7E05F74D-91D2-410E-8409-3EC1F9C54D3E}" srcOrd="0" destOrd="0" presId="urn:microsoft.com/office/officeart/2008/layout/PictureStrips"/>
    <dgm:cxn modelId="{4232EF2D-30B4-4624-8E1F-E5FC69135799}" srcId="{7255AA81-7641-4E69-BB8B-461A2470E133}" destId="{3DFE255A-8A82-4613-B869-560F0290D299}" srcOrd="1" destOrd="0" parTransId="{160B6765-E81C-488F-9B24-6A5D95760248}" sibTransId="{64BE71E6-4BED-4E09-B51D-7DB244B233AF}"/>
    <dgm:cxn modelId="{5EE3C9D2-111A-4484-9D68-D2992E89E696}" type="presParOf" srcId="{7E05F74D-91D2-410E-8409-3EC1F9C54D3E}" destId="{23B594FB-EBD2-4DBD-BDB7-190907220412}" srcOrd="0" destOrd="0" presId="urn:microsoft.com/office/officeart/2008/layout/PictureStrips"/>
    <dgm:cxn modelId="{DB083A7C-0067-45BA-B070-DBF4F4572052}" type="presParOf" srcId="{23B594FB-EBD2-4DBD-BDB7-190907220412}" destId="{E90165C4-BAC4-4AF6-873F-3CE25BE8806A}" srcOrd="0" destOrd="0" presId="urn:microsoft.com/office/officeart/2008/layout/PictureStrips"/>
    <dgm:cxn modelId="{C29EEEE6-F3B0-4A34-951E-BD375432CFD2}" type="presParOf" srcId="{23B594FB-EBD2-4DBD-BDB7-190907220412}" destId="{F45ADBCC-71FB-4B15-B2A0-8DF9B68F13A6}" srcOrd="1" destOrd="0" presId="urn:microsoft.com/office/officeart/2008/layout/PictureStrips"/>
    <dgm:cxn modelId="{59219732-9D15-482B-91A2-4564CF21E901}" type="presParOf" srcId="{7E05F74D-91D2-410E-8409-3EC1F9C54D3E}" destId="{4BD62920-6BE2-4BCC-B9FC-37CB8F0F9581}" srcOrd="1" destOrd="0" presId="urn:microsoft.com/office/officeart/2008/layout/PictureStrips"/>
    <dgm:cxn modelId="{B0139800-40CF-4798-86A3-43B9FECB18E9}" type="presParOf" srcId="{7E05F74D-91D2-410E-8409-3EC1F9C54D3E}" destId="{6DAF0F7C-5425-4526-BAE7-D66FFB0538B7}" srcOrd="2" destOrd="0" presId="urn:microsoft.com/office/officeart/2008/layout/PictureStrips"/>
    <dgm:cxn modelId="{A189E3C6-6A86-4864-BC71-E342143D292A}" type="presParOf" srcId="{6DAF0F7C-5425-4526-BAE7-D66FFB0538B7}" destId="{FB60DE3B-CB61-4B96-95FD-9C19F12BFEF5}" srcOrd="0" destOrd="0" presId="urn:microsoft.com/office/officeart/2008/layout/PictureStrips"/>
    <dgm:cxn modelId="{E1810610-E7FB-43F1-A930-29530A23CC57}" type="presParOf" srcId="{6DAF0F7C-5425-4526-BAE7-D66FFB0538B7}" destId="{1892918D-0318-4887-8410-7E0DCB5383A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5D1B61D-22B2-4E0C-A9DB-4EC88F6E547A}" type="doc">
      <dgm:prSet loTypeId="urn:microsoft.com/office/officeart/2005/8/layout/chevron2" loCatId="list" qsTypeId="urn:microsoft.com/office/officeart/2005/8/quickstyle/simple1" qsCatId="simple" csTypeId="urn:microsoft.com/office/officeart/2005/8/colors/accent1_5" csCatId="accent1" phldr="1"/>
      <dgm:spPr/>
      <dgm:t>
        <a:bodyPr/>
        <a:lstStyle/>
        <a:p>
          <a:endParaRPr lang="es-EC"/>
        </a:p>
      </dgm:t>
    </dgm:pt>
    <dgm:pt modelId="{6AED8563-8F26-470B-9DCE-4E49D89605F5}">
      <dgm:prSet phldrT="[Texto]" custT="1"/>
      <dgm:spPr/>
      <dgm:t>
        <a:bodyPr/>
        <a:lstStyle/>
        <a:p>
          <a:pPr algn="ctr"/>
          <a:r>
            <a:rPr lang="es-EC" sz="1400" dirty="0" smtClean="0">
              <a:latin typeface="Tw Cen MT" panose="020B0602020104020603" pitchFamily="34" charset="0"/>
              <a:ea typeface="Batang" panose="02030600000101010101" pitchFamily="18" charset="-127"/>
              <a:cs typeface="Arial" panose="020B0604020202020204" pitchFamily="34" charset="0"/>
            </a:rPr>
            <a:t>1</a:t>
          </a:r>
          <a:endParaRPr lang="es-EC" sz="1400" dirty="0">
            <a:latin typeface="Tw Cen MT" panose="020B0602020104020603" pitchFamily="34" charset="0"/>
            <a:ea typeface="Batang" panose="02030600000101010101" pitchFamily="18" charset="-127"/>
            <a:cs typeface="Arial" panose="020B0604020202020204" pitchFamily="34" charset="0"/>
          </a:endParaRPr>
        </a:p>
      </dgm:t>
    </dgm:pt>
    <dgm:pt modelId="{68D04948-453A-4C26-A035-1E47553F38F4}" type="parTrans" cxnId="{3BBE6557-C8B6-465F-BB7E-DF114E02E160}">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7AED8972-375B-49EF-A268-DED2ACCD0220}" type="sibTrans" cxnId="{3BBE6557-C8B6-465F-BB7E-DF114E02E160}">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CF077B09-4449-4A14-B330-DFD7EA25B58C}">
      <dgm:prSet phldrT="[Texto]" custT="1"/>
      <dgm:spPr/>
      <dgm:t>
        <a:bodyPr/>
        <a:lstStyle/>
        <a:p>
          <a:pPr algn="just"/>
          <a:r>
            <a:rPr lang="es-ES" sz="1400" dirty="0" smtClean="0">
              <a:latin typeface="Tw Cen MT" panose="020B0602020104020603" pitchFamily="34" charset="0"/>
              <a:ea typeface="Batang" panose="02030600000101010101" pitchFamily="18" charset="-127"/>
              <a:cs typeface="Arial" panose="020B0604020202020204" pitchFamily="34" charset="0"/>
            </a:rPr>
            <a:t>La empresa tiene una elevada dependencia de los inventarios para demostrar liquidez en su activo corriente, lo cual constituye un elevado riesgo para cubrir sus obligaciones del pasivo corriente.</a:t>
          </a:r>
          <a:endParaRPr lang="es-EC" sz="1400" dirty="0">
            <a:latin typeface="Tw Cen MT" panose="020B0602020104020603" pitchFamily="34" charset="0"/>
            <a:ea typeface="Batang" panose="02030600000101010101" pitchFamily="18" charset="-127"/>
            <a:cs typeface="Arial" panose="020B0604020202020204" pitchFamily="34" charset="0"/>
          </a:endParaRPr>
        </a:p>
      </dgm:t>
    </dgm:pt>
    <dgm:pt modelId="{7926EB96-F984-4550-BEAE-1CB6FCC38006}" type="parTrans" cxnId="{77A9FF0D-4743-48CC-9546-2120B5C1255B}">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2B3198E0-31FE-4170-BA0F-432E3EA458FE}" type="sibTrans" cxnId="{77A9FF0D-4743-48CC-9546-2120B5C1255B}">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71994B83-F97B-4D50-85FA-6EED05D9ADF2}">
      <dgm:prSet phldrT="[Texto]" custT="1"/>
      <dgm:spPr/>
      <dgm:t>
        <a:bodyPr/>
        <a:lstStyle/>
        <a:p>
          <a:pPr algn="ctr"/>
          <a:r>
            <a:rPr lang="es-EC" sz="1400" dirty="0" smtClean="0">
              <a:latin typeface="Tw Cen MT" panose="020B0602020104020603" pitchFamily="34" charset="0"/>
              <a:ea typeface="Batang" panose="02030600000101010101" pitchFamily="18" charset="-127"/>
              <a:cs typeface="Arial" panose="020B0604020202020204" pitchFamily="34" charset="0"/>
            </a:rPr>
            <a:t>2</a:t>
          </a:r>
          <a:endParaRPr lang="es-EC" sz="1400" dirty="0">
            <a:latin typeface="Tw Cen MT" panose="020B0602020104020603" pitchFamily="34" charset="0"/>
            <a:ea typeface="Batang" panose="02030600000101010101" pitchFamily="18" charset="-127"/>
            <a:cs typeface="Arial" panose="020B0604020202020204" pitchFamily="34" charset="0"/>
          </a:endParaRPr>
        </a:p>
      </dgm:t>
    </dgm:pt>
    <dgm:pt modelId="{784F5D1E-9381-434B-B210-0FA9EE4189EC}" type="parTrans" cxnId="{E7746A9D-F080-423A-A35A-3388B7A2529C}">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A7470F0F-6C65-46E6-B546-961C4B81580C}" type="sibTrans" cxnId="{E7746A9D-F080-423A-A35A-3388B7A2529C}">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371E6CF3-B950-4BEC-9DA1-109086BA716A}">
      <dgm:prSet phldrT="[Texto]" custT="1"/>
      <dgm:spPr/>
      <dgm:t>
        <a:bodyPr/>
        <a:lstStyle/>
        <a:p>
          <a:pPr algn="just"/>
          <a:r>
            <a:rPr lang="es-ES" sz="1400" dirty="0" smtClean="0">
              <a:latin typeface="Tw Cen MT" panose="020B0602020104020603" pitchFamily="34" charset="0"/>
              <a:ea typeface="Batang" panose="02030600000101010101" pitchFamily="18" charset="-127"/>
              <a:cs typeface="Arial" panose="020B0604020202020204" pitchFamily="34" charset="0"/>
            </a:rPr>
            <a:t>Debido a la deficiente gestión de cobro, el periodo promedio de cobro de la empresa que llega a 183 días, incide negativamente en el ciclo de efectivo de MEGAPLANET CÍA. LTDA., restándole la liquidez necesaria para mejorar sus niveles de ventas. </a:t>
          </a:r>
          <a:endParaRPr lang="es-EC" sz="1400" dirty="0">
            <a:latin typeface="Tw Cen MT" panose="020B0602020104020603" pitchFamily="34" charset="0"/>
            <a:ea typeface="Batang" panose="02030600000101010101" pitchFamily="18" charset="-127"/>
            <a:cs typeface="Arial" panose="020B0604020202020204" pitchFamily="34" charset="0"/>
          </a:endParaRPr>
        </a:p>
      </dgm:t>
    </dgm:pt>
    <dgm:pt modelId="{FB6A348B-2B75-48F1-8A2C-831861E081A9}" type="parTrans" cxnId="{DC65F7CE-2E7C-46FC-A510-E97C618963A2}">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8A1807AA-8024-48EC-9F73-ECDB8BACDF48}" type="sibTrans" cxnId="{DC65F7CE-2E7C-46FC-A510-E97C618963A2}">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0C8C41BD-0FFF-4622-89C4-94FC40C02951}">
      <dgm:prSet phldrT="[Texto]" custT="1"/>
      <dgm:spPr/>
      <dgm:t>
        <a:bodyPr/>
        <a:lstStyle/>
        <a:p>
          <a:pPr algn="ctr"/>
          <a:r>
            <a:rPr lang="es-EC" sz="1400" dirty="0" smtClean="0">
              <a:latin typeface="Tw Cen MT" panose="020B0602020104020603" pitchFamily="34" charset="0"/>
              <a:ea typeface="Batang" panose="02030600000101010101" pitchFamily="18" charset="-127"/>
              <a:cs typeface="Arial" panose="020B0604020202020204" pitchFamily="34" charset="0"/>
            </a:rPr>
            <a:t>3</a:t>
          </a:r>
          <a:endParaRPr lang="es-EC" sz="1400" dirty="0">
            <a:latin typeface="Tw Cen MT" panose="020B0602020104020603" pitchFamily="34" charset="0"/>
            <a:ea typeface="Batang" panose="02030600000101010101" pitchFamily="18" charset="-127"/>
            <a:cs typeface="Arial" panose="020B0604020202020204" pitchFamily="34" charset="0"/>
          </a:endParaRPr>
        </a:p>
      </dgm:t>
    </dgm:pt>
    <dgm:pt modelId="{4B39CEE6-7B60-4E0E-AD2C-90AF10DCF492}" type="parTrans" cxnId="{82C0D5C8-1BA1-4D16-8065-7E5BD41A4EEA}">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738B9A2E-D282-4A1D-B9C6-EBA9388AFDE0}" type="sibTrans" cxnId="{82C0D5C8-1BA1-4D16-8065-7E5BD41A4EEA}">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2BFE9919-3B42-4258-B039-FF039DDC1466}">
      <dgm:prSet phldrT="[Texto]" custT="1"/>
      <dgm:spPr/>
      <dgm:t>
        <a:bodyPr/>
        <a:lstStyle/>
        <a:p>
          <a:pPr algn="just"/>
          <a:r>
            <a:rPr lang="es-ES" sz="1400" dirty="0" smtClean="0">
              <a:latin typeface="Tw Cen MT" panose="020B0602020104020603" pitchFamily="34" charset="0"/>
              <a:ea typeface="Batang" panose="02030600000101010101" pitchFamily="18" charset="-127"/>
              <a:cs typeface="Arial" panose="020B0604020202020204" pitchFamily="34" charset="0"/>
            </a:rPr>
            <a:t>La estructura de endeudamiento que posee la empresa es extremadamente elevada con énfasis a los proveedores, instituciones financieras y préstamos de accionistas, lo cual encarece el costo de su capital de trabajo, ya que de por medio existe una tasa de financiamiento.</a:t>
          </a:r>
          <a:endParaRPr lang="es-EC" sz="1400" dirty="0">
            <a:latin typeface="Tw Cen MT" panose="020B0602020104020603" pitchFamily="34" charset="0"/>
            <a:ea typeface="Batang" panose="02030600000101010101" pitchFamily="18" charset="-127"/>
            <a:cs typeface="Arial" panose="020B0604020202020204" pitchFamily="34" charset="0"/>
          </a:endParaRPr>
        </a:p>
      </dgm:t>
    </dgm:pt>
    <dgm:pt modelId="{910CA08A-0ACB-4C72-8C50-321FF7A81499}" type="parTrans" cxnId="{1E8F8C8A-FAC2-43A8-AB0C-13A8A5494BF7}">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ED9CBA61-88C4-4114-AB35-653DFCA4D692}" type="sibTrans" cxnId="{1E8F8C8A-FAC2-43A8-AB0C-13A8A5494BF7}">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EB769240-31E6-40B0-9B95-4DCE0B035398}">
      <dgm:prSet phldrT="[Texto]" custT="1"/>
      <dgm:spPr/>
      <dgm:t>
        <a:bodyPr/>
        <a:lstStyle/>
        <a:p>
          <a:pPr algn="just"/>
          <a:r>
            <a:rPr lang="es-ES" sz="1400" dirty="0" smtClean="0">
              <a:latin typeface="Tw Cen MT" panose="020B0602020104020603" pitchFamily="34" charset="0"/>
              <a:ea typeface="Batang" panose="02030600000101010101" pitchFamily="18" charset="-127"/>
              <a:cs typeface="Arial" panose="020B0604020202020204" pitchFamily="34" charset="0"/>
            </a:rPr>
            <a:t>La rentabilidad de la empresa podría alcanzar mejores niveles, en la medida en que se tome acciones correctivas por parte de los directivos con relación a la gestión financiera y administrativas de la empresa.</a:t>
          </a:r>
          <a:endParaRPr lang="es-EC" sz="1400" dirty="0">
            <a:latin typeface="Tw Cen MT" panose="020B0602020104020603" pitchFamily="34" charset="0"/>
            <a:ea typeface="Batang" panose="02030600000101010101" pitchFamily="18" charset="-127"/>
            <a:cs typeface="Arial" panose="020B0604020202020204" pitchFamily="34" charset="0"/>
          </a:endParaRPr>
        </a:p>
      </dgm:t>
    </dgm:pt>
    <dgm:pt modelId="{9FE6E17D-91BA-4F6E-B29F-8E74A69797B1}" type="parTrans" cxnId="{48628428-87C9-4C3E-86BB-7C6769C38A3F}">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35BEC467-A21F-4C6A-AAB7-2F2964D0FB58}" type="sibTrans" cxnId="{48628428-87C9-4C3E-86BB-7C6769C38A3F}">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382611DD-47FA-4C0B-9E73-6CEE501BF8BD}">
      <dgm:prSet phldrT="[Texto]" custT="1"/>
      <dgm:spPr/>
      <dgm:t>
        <a:bodyPr/>
        <a:lstStyle/>
        <a:p>
          <a:pPr algn="ctr"/>
          <a:r>
            <a:rPr lang="es-EC" sz="1400" dirty="0" smtClean="0">
              <a:latin typeface="Tw Cen MT" panose="020B0602020104020603" pitchFamily="34" charset="0"/>
              <a:ea typeface="Batang" panose="02030600000101010101" pitchFamily="18" charset="-127"/>
              <a:cs typeface="Arial" panose="020B0604020202020204" pitchFamily="34" charset="0"/>
            </a:rPr>
            <a:t>4</a:t>
          </a:r>
          <a:endParaRPr lang="es-EC" sz="1400" dirty="0">
            <a:latin typeface="Tw Cen MT" panose="020B0602020104020603" pitchFamily="34" charset="0"/>
            <a:ea typeface="Batang" panose="02030600000101010101" pitchFamily="18" charset="-127"/>
            <a:cs typeface="Arial" panose="020B0604020202020204" pitchFamily="34" charset="0"/>
          </a:endParaRPr>
        </a:p>
      </dgm:t>
    </dgm:pt>
    <dgm:pt modelId="{B8BFC22F-E5CE-4CD8-8DFD-1E97226C686A}" type="parTrans" cxnId="{789C8548-DE80-46A6-B7E4-34D4ACF6C119}">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C89627A2-D22F-4DCE-8F07-505B2CBE662A}" type="sibTrans" cxnId="{789C8548-DE80-46A6-B7E4-34D4ACF6C119}">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B79FC033-8A25-4036-A8BD-658BDFD813BC}">
      <dgm:prSet phldrT="[Texto]" custT="1"/>
      <dgm:spPr/>
      <dgm:t>
        <a:bodyPr/>
        <a:lstStyle/>
        <a:p>
          <a:pPr algn="just"/>
          <a:r>
            <a:rPr lang="es-ES" sz="1400" dirty="0" smtClean="0">
              <a:latin typeface="Tw Cen MT" panose="020B0602020104020603" pitchFamily="34" charset="0"/>
              <a:ea typeface="Batang" panose="02030600000101010101" pitchFamily="18" charset="-127"/>
              <a:cs typeface="Arial" panose="020B0604020202020204" pitchFamily="34" charset="0"/>
            </a:rPr>
            <a:t>La utilidad operacional de la empresa se ve afectada por los elevados gastos de administración que principalmente corresponden a los sueldos, salarios y remuneraciones, ya que no han sido establecidos técnicamente en condiciones del mercado laboral.</a:t>
          </a:r>
          <a:endParaRPr lang="es-EC" sz="1400" dirty="0">
            <a:latin typeface="Tw Cen MT" panose="020B0602020104020603" pitchFamily="34" charset="0"/>
            <a:ea typeface="Batang" panose="02030600000101010101" pitchFamily="18" charset="-127"/>
            <a:cs typeface="Arial" panose="020B0604020202020204" pitchFamily="34" charset="0"/>
          </a:endParaRPr>
        </a:p>
      </dgm:t>
    </dgm:pt>
    <dgm:pt modelId="{B3189C13-F654-4DC7-9786-3E245EE1DEA0}" type="parTrans" cxnId="{598BA8CF-AA21-4F50-9BD6-BB244E353A77}">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041CCC8E-9C6D-496A-AF4E-4AF0CE2F4C04}" type="sibTrans" cxnId="{598BA8CF-AA21-4F50-9BD6-BB244E353A77}">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EC45B32D-B754-4881-9C7C-7EB90D7046B6}">
      <dgm:prSet phldrT="[Texto]" custT="1"/>
      <dgm:spPr/>
      <dgm:t>
        <a:bodyPr/>
        <a:lstStyle/>
        <a:p>
          <a:pPr algn="ctr"/>
          <a:r>
            <a:rPr lang="es-EC" sz="1400" dirty="0" smtClean="0">
              <a:latin typeface="Tw Cen MT" panose="020B0602020104020603" pitchFamily="34" charset="0"/>
              <a:ea typeface="Batang" panose="02030600000101010101" pitchFamily="18" charset="-127"/>
              <a:cs typeface="Arial" panose="020B0604020202020204" pitchFamily="34" charset="0"/>
            </a:rPr>
            <a:t>5</a:t>
          </a:r>
          <a:endParaRPr lang="es-EC" sz="1400" dirty="0">
            <a:latin typeface="Tw Cen MT" panose="020B0602020104020603" pitchFamily="34" charset="0"/>
            <a:ea typeface="Batang" panose="02030600000101010101" pitchFamily="18" charset="-127"/>
            <a:cs typeface="Arial" panose="020B0604020202020204" pitchFamily="34" charset="0"/>
          </a:endParaRPr>
        </a:p>
      </dgm:t>
    </dgm:pt>
    <dgm:pt modelId="{0F4C59FD-F6FD-4AD8-8798-2D83FD7B7E8E}" type="parTrans" cxnId="{7FD5404A-7BBF-4701-A2B6-8565A3E106FF}">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21A4B1AD-28A7-4610-A5A2-663663374677}" type="sibTrans" cxnId="{7FD5404A-7BBF-4701-A2B6-8565A3E106FF}">
      <dgm:prSet/>
      <dgm:spPr/>
      <dgm:t>
        <a:bodyPr/>
        <a:lstStyle/>
        <a:p>
          <a:pPr algn="just"/>
          <a:endParaRPr lang="es-EC" sz="1400">
            <a:latin typeface="Tw Cen MT" panose="020B0602020104020603" pitchFamily="34" charset="0"/>
            <a:ea typeface="Batang" panose="02030600000101010101" pitchFamily="18" charset="-127"/>
            <a:cs typeface="Arial" panose="020B0604020202020204" pitchFamily="34" charset="0"/>
          </a:endParaRPr>
        </a:p>
      </dgm:t>
    </dgm:pt>
    <dgm:pt modelId="{23730193-0522-4143-AB2E-0C2661CBDB59}" type="pres">
      <dgm:prSet presAssocID="{65D1B61D-22B2-4E0C-A9DB-4EC88F6E547A}" presName="linearFlow" presStyleCnt="0">
        <dgm:presLayoutVars>
          <dgm:dir/>
          <dgm:animLvl val="lvl"/>
          <dgm:resizeHandles val="exact"/>
        </dgm:presLayoutVars>
      </dgm:prSet>
      <dgm:spPr/>
      <dgm:t>
        <a:bodyPr/>
        <a:lstStyle/>
        <a:p>
          <a:endParaRPr lang="es-EC"/>
        </a:p>
      </dgm:t>
    </dgm:pt>
    <dgm:pt modelId="{B1DA30B6-66E0-47D3-9759-28D837942FE9}" type="pres">
      <dgm:prSet presAssocID="{6AED8563-8F26-470B-9DCE-4E49D89605F5}" presName="composite" presStyleCnt="0"/>
      <dgm:spPr/>
    </dgm:pt>
    <dgm:pt modelId="{1F03A59F-8A89-4D2B-A050-C685E7ED9DCC}" type="pres">
      <dgm:prSet presAssocID="{6AED8563-8F26-470B-9DCE-4E49D89605F5}" presName="parentText" presStyleLbl="alignNode1" presStyleIdx="0" presStyleCnt="5">
        <dgm:presLayoutVars>
          <dgm:chMax val="1"/>
          <dgm:bulletEnabled val="1"/>
        </dgm:presLayoutVars>
      </dgm:prSet>
      <dgm:spPr/>
      <dgm:t>
        <a:bodyPr/>
        <a:lstStyle/>
        <a:p>
          <a:endParaRPr lang="es-EC"/>
        </a:p>
      </dgm:t>
    </dgm:pt>
    <dgm:pt modelId="{B972C8F8-5DEC-4A8D-BBEC-1DFAD5B73E7B}" type="pres">
      <dgm:prSet presAssocID="{6AED8563-8F26-470B-9DCE-4E49D89605F5}" presName="descendantText" presStyleLbl="alignAcc1" presStyleIdx="0" presStyleCnt="5">
        <dgm:presLayoutVars>
          <dgm:bulletEnabled val="1"/>
        </dgm:presLayoutVars>
      </dgm:prSet>
      <dgm:spPr/>
      <dgm:t>
        <a:bodyPr/>
        <a:lstStyle/>
        <a:p>
          <a:endParaRPr lang="es-EC"/>
        </a:p>
      </dgm:t>
    </dgm:pt>
    <dgm:pt modelId="{7E0A2867-6063-4D39-B84D-370170820362}" type="pres">
      <dgm:prSet presAssocID="{7AED8972-375B-49EF-A268-DED2ACCD0220}" presName="sp" presStyleCnt="0"/>
      <dgm:spPr/>
    </dgm:pt>
    <dgm:pt modelId="{4B2C8969-53AB-4237-BB1B-5590F66E454B}" type="pres">
      <dgm:prSet presAssocID="{71994B83-F97B-4D50-85FA-6EED05D9ADF2}" presName="composite" presStyleCnt="0"/>
      <dgm:spPr/>
    </dgm:pt>
    <dgm:pt modelId="{D626635E-AD03-48A5-A749-BEDC40B7FF7B}" type="pres">
      <dgm:prSet presAssocID="{71994B83-F97B-4D50-85FA-6EED05D9ADF2}" presName="parentText" presStyleLbl="alignNode1" presStyleIdx="1" presStyleCnt="5">
        <dgm:presLayoutVars>
          <dgm:chMax val="1"/>
          <dgm:bulletEnabled val="1"/>
        </dgm:presLayoutVars>
      </dgm:prSet>
      <dgm:spPr/>
      <dgm:t>
        <a:bodyPr/>
        <a:lstStyle/>
        <a:p>
          <a:endParaRPr lang="es-EC"/>
        </a:p>
      </dgm:t>
    </dgm:pt>
    <dgm:pt modelId="{B79602DD-BE48-43DB-BC84-4C1C42A0EA0F}" type="pres">
      <dgm:prSet presAssocID="{71994B83-F97B-4D50-85FA-6EED05D9ADF2}" presName="descendantText" presStyleLbl="alignAcc1" presStyleIdx="1" presStyleCnt="5">
        <dgm:presLayoutVars>
          <dgm:bulletEnabled val="1"/>
        </dgm:presLayoutVars>
      </dgm:prSet>
      <dgm:spPr/>
      <dgm:t>
        <a:bodyPr/>
        <a:lstStyle/>
        <a:p>
          <a:endParaRPr lang="es-EC"/>
        </a:p>
      </dgm:t>
    </dgm:pt>
    <dgm:pt modelId="{A7406B60-90E0-4111-A8A7-DCC8303A1197}" type="pres">
      <dgm:prSet presAssocID="{A7470F0F-6C65-46E6-B546-961C4B81580C}" presName="sp" presStyleCnt="0"/>
      <dgm:spPr/>
    </dgm:pt>
    <dgm:pt modelId="{924B2544-6902-43E5-8D2D-C6BDA3A42DBB}" type="pres">
      <dgm:prSet presAssocID="{0C8C41BD-0FFF-4622-89C4-94FC40C02951}" presName="composite" presStyleCnt="0"/>
      <dgm:spPr/>
    </dgm:pt>
    <dgm:pt modelId="{4B712454-B752-48FD-BC4E-45F89D0FC95B}" type="pres">
      <dgm:prSet presAssocID="{0C8C41BD-0FFF-4622-89C4-94FC40C02951}" presName="parentText" presStyleLbl="alignNode1" presStyleIdx="2" presStyleCnt="5">
        <dgm:presLayoutVars>
          <dgm:chMax val="1"/>
          <dgm:bulletEnabled val="1"/>
        </dgm:presLayoutVars>
      </dgm:prSet>
      <dgm:spPr/>
      <dgm:t>
        <a:bodyPr/>
        <a:lstStyle/>
        <a:p>
          <a:endParaRPr lang="es-EC"/>
        </a:p>
      </dgm:t>
    </dgm:pt>
    <dgm:pt modelId="{0AAE411F-0F2D-413F-B694-DB03BA571BD3}" type="pres">
      <dgm:prSet presAssocID="{0C8C41BD-0FFF-4622-89C4-94FC40C02951}" presName="descendantText" presStyleLbl="alignAcc1" presStyleIdx="2" presStyleCnt="5">
        <dgm:presLayoutVars>
          <dgm:bulletEnabled val="1"/>
        </dgm:presLayoutVars>
      </dgm:prSet>
      <dgm:spPr/>
      <dgm:t>
        <a:bodyPr/>
        <a:lstStyle/>
        <a:p>
          <a:endParaRPr lang="es-EC"/>
        </a:p>
      </dgm:t>
    </dgm:pt>
    <dgm:pt modelId="{E06E7B3F-2DF3-4784-AFA3-FE64851F3FB6}" type="pres">
      <dgm:prSet presAssocID="{738B9A2E-D282-4A1D-B9C6-EBA9388AFDE0}" presName="sp" presStyleCnt="0"/>
      <dgm:spPr/>
    </dgm:pt>
    <dgm:pt modelId="{A561C5CD-7BFB-4600-B7E2-8C4A562E481D}" type="pres">
      <dgm:prSet presAssocID="{382611DD-47FA-4C0B-9E73-6CEE501BF8BD}" presName="composite" presStyleCnt="0"/>
      <dgm:spPr/>
    </dgm:pt>
    <dgm:pt modelId="{D81A3912-6AA7-4208-8B99-20E727921F01}" type="pres">
      <dgm:prSet presAssocID="{382611DD-47FA-4C0B-9E73-6CEE501BF8BD}" presName="parentText" presStyleLbl="alignNode1" presStyleIdx="3" presStyleCnt="5">
        <dgm:presLayoutVars>
          <dgm:chMax val="1"/>
          <dgm:bulletEnabled val="1"/>
        </dgm:presLayoutVars>
      </dgm:prSet>
      <dgm:spPr/>
      <dgm:t>
        <a:bodyPr/>
        <a:lstStyle/>
        <a:p>
          <a:endParaRPr lang="es-EC"/>
        </a:p>
      </dgm:t>
    </dgm:pt>
    <dgm:pt modelId="{EF5027E6-47C9-4925-8416-6FF6F9BD4102}" type="pres">
      <dgm:prSet presAssocID="{382611DD-47FA-4C0B-9E73-6CEE501BF8BD}" presName="descendantText" presStyleLbl="alignAcc1" presStyleIdx="3" presStyleCnt="5">
        <dgm:presLayoutVars>
          <dgm:bulletEnabled val="1"/>
        </dgm:presLayoutVars>
      </dgm:prSet>
      <dgm:spPr/>
      <dgm:t>
        <a:bodyPr/>
        <a:lstStyle/>
        <a:p>
          <a:endParaRPr lang="es-EC"/>
        </a:p>
      </dgm:t>
    </dgm:pt>
    <dgm:pt modelId="{F784386C-4EE9-47B1-B040-C1E266FFB23E}" type="pres">
      <dgm:prSet presAssocID="{C89627A2-D22F-4DCE-8F07-505B2CBE662A}" presName="sp" presStyleCnt="0"/>
      <dgm:spPr/>
    </dgm:pt>
    <dgm:pt modelId="{CF54DAA2-8E9A-4ED1-97F9-73D640CAE979}" type="pres">
      <dgm:prSet presAssocID="{EC45B32D-B754-4881-9C7C-7EB90D7046B6}" presName="composite" presStyleCnt="0"/>
      <dgm:spPr/>
    </dgm:pt>
    <dgm:pt modelId="{C768A070-FF06-415F-922B-D423E8BB6758}" type="pres">
      <dgm:prSet presAssocID="{EC45B32D-B754-4881-9C7C-7EB90D7046B6}" presName="parentText" presStyleLbl="alignNode1" presStyleIdx="4" presStyleCnt="5">
        <dgm:presLayoutVars>
          <dgm:chMax val="1"/>
          <dgm:bulletEnabled val="1"/>
        </dgm:presLayoutVars>
      </dgm:prSet>
      <dgm:spPr/>
      <dgm:t>
        <a:bodyPr/>
        <a:lstStyle/>
        <a:p>
          <a:endParaRPr lang="es-EC"/>
        </a:p>
      </dgm:t>
    </dgm:pt>
    <dgm:pt modelId="{C82377CB-31DC-475F-9838-E7E8C96B47F8}" type="pres">
      <dgm:prSet presAssocID="{EC45B32D-B754-4881-9C7C-7EB90D7046B6}" presName="descendantText" presStyleLbl="alignAcc1" presStyleIdx="4" presStyleCnt="5">
        <dgm:presLayoutVars>
          <dgm:bulletEnabled val="1"/>
        </dgm:presLayoutVars>
      </dgm:prSet>
      <dgm:spPr/>
      <dgm:t>
        <a:bodyPr/>
        <a:lstStyle/>
        <a:p>
          <a:endParaRPr lang="es-EC"/>
        </a:p>
      </dgm:t>
    </dgm:pt>
  </dgm:ptLst>
  <dgm:cxnLst>
    <dgm:cxn modelId="{C765D644-E0EC-421E-A47C-72A322DEBD55}" type="presOf" srcId="{65D1B61D-22B2-4E0C-A9DB-4EC88F6E547A}" destId="{23730193-0522-4143-AB2E-0C2661CBDB59}" srcOrd="0" destOrd="0" presId="urn:microsoft.com/office/officeart/2005/8/layout/chevron2"/>
    <dgm:cxn modelId="{3BBE6557-C8B6-465F-BB7E-DF114E02E160}" srcId="{65D1B61D-22B2-4E0C-A9DB-4EC88F6E547A}" destId="{6AED8563-8F26-470B-9DCE-4E49D89605F5}" srcOrd="0" destOrd="0" parTransId="{68D04948-453A-4C26-A035-1E47553F38F4}" sibTransId="{7AED8972-375B-49EF-A268-DED2ACCD0220}"/>
    <dgm:cxn modelId="{77A9FF0D-4743-48CC-9546-2120B5C1255B}" srcId="{6AED8563-8F26-470B-9DCE-4E49D89605F5}" destId="{CF077B09-4449-4A14-B330-DFD7EA25B58C}" srcOrd="0" destOrd="0" parTransId="{7926EB96-F984-4550-BEAE-1CB6FCC38006}" sibTransId="{2B3198E0-31FE-4170-BA0F-432E3EA458FE}"/>
    <dgm:cxn modelId="{A1B77366-8B00-496D-9371-55B2F63F48A4}" type="presOf" srcId="{382611DD-47FA-4C0B-9E73-6CEE501BF8BD}" destId="{D81A3912-6AA7-4208-8B99-20E727921F01}" srcOrd="0" destOrd="0" presId="urn:microsoft.com/office/officeart/2005/8/layout/chevron2"/>
    <dgm:cxn modelId="{6D7A84E4-C69A-4051-9DCE-DDA84E2E9FEB}" type="presOf" srcId="{CF077B09-4449-4A14-B330-DFD7EA25B58C}" destId="{B972C8F8-5DEC-4A8D-BBEC-1DFAD5B73E7B}" srcOrd="0" destOrd="0" presId="urn:microsoft.com/office/officeart/2005/8/layout/chevron2"/>
    <dgm:cxn modelId="{B71B09E4-31F7-4586-860B-AE507F50CA58}" type="presOf" srcId="{2BFE9919-3B42-4258-B039-FF039DDC1466}" destId="{0AAE411F-0F2D-413F-B694-DB03BA571BD3}" srcOrd="0" destOrd="0" presId="urn:microsoft.com/office/officeart/2005/8/layout/chevron2"/>
    <dgm:cxn modelId="{598BA8CF-AA21-4F50-9BD6-BB244E353A77}" srcId="{382611DD-47FA-4C0B-9E73-6CEE501BF8BD}" destId="{B79FC033-8A25-4036-A8BD-658BDFD813BC}" srcOrd="0" destOrd="0" parTransId="{B3189C13-F654-4DC7-9786-3E245EE1DEA0}" sibTransId="{041CCC8E-9C6D-496A-AF4E-4AF0CE2F4C04}"/>
    <dgm:cxn modelId="{BFFC439A-D0D1-474C-B15D-F06195736A97}" type="presOf" srcId="{0C8C41BD-0FFF-4622-89C4-94FC40C02951}" destId="{4B712454-B752-48FD-BC4E-45F89D0FC95B}" srcOrd="0" destOrd="0" presId="urn:microsoft.com/office/officeart/2005/8/layout/chevron2"/>
    <dgm:cxn modelId="{FD81A836-9EE3-40FF-9272-82A746C57EE9}" type="presOf" srcId="{B79FC033-8A25-4036-A8BD-658BDFD813BC}" destId="{EF5027E6-47C9-4925-8416-6FF6F9BD4102}" srcOrd="0" destOrd="0" presId="urn:microsoft.com/office/officeart/2005/8/layout/chevron2"/>
    <dgm:cxn modelId="{82C0D5C8-1BA1-4D16-8065-7E5BD41A4EEA}" srcId="{65D1B61D-22B2-4E0C-A9DB-4EC88F6E547A}" destId="{0C8C41BD-0FFF-4622-89C4-94FC40C02951}" srcOrd="2" destOrd="0" parTransId="{4B39CEE6-7B60-4E0E-AD2C-90AF10DCF492}" sibTransId="{738B9A2E-D282-4A1D-B9C6-EBA9388AFDE0}"/>
    <dgm:cxn modelId="{1E8F8C8A-FAC2-43A8-AB0C-13A8A5494BF7}" srcId="{0C8C41BD-0FFF-4622-89C4-94FC40C02951}" destId="{2BFE9919-3B42-4258-B039-FF039DDC1466}" srcOrd="0" destOrd="0" parTransId="{910CA08A-0ACB-4C72-8C50-321FF7A81499}" sibTransId="{ED9CBA61-88C4-4114-AB35-653DFCA4D692}"/>
    <dgm:cxn modelId="{36A92F55-478D-4CD7-9077-5A67AC76E9F8}" type="presOf" srcId="{EB769240-31E6-40B0-9B95-4DCE0B035398}" destId="{C82377CB-31DC-475F-9838-E7E8C96B47F8}" srcOrd="0" destOrd="0" presId="urn:microsoft.com/office/officeart/2005/8/layout/chevron2"/>
    <dgm:cxn modelId="{48628428-87C9-4C3E-86BB-7C6769C38A3F}" srcId="{EC45B32D-B754-4881-9C7C-7EB90D7046B6}" destId="{EB769240-31E6-40B0-9B95-4DCE0B035398}" srcOrd="0" destOrd="0" parTransId="{9FE6E17D-91BA-4F6E-B29F-8E74A69797B1}" sibTransId="{35BEC467-A21F-4C6A-AAB7-2F2964D0FB58}"/>
    <dgm:cxn modelId="{E7746A9D-F080-423A-A35A-3388B7A2529C}" srcId="{65D1B61D-22B2-4E0C-A9DB-4EC88F6E547A}" destId="{71994B83-F97B-4D50-85FA-6EED05D9ADF2}" srcOrd="1" destOrd="0" parTransId="{784F5D1E-9381-434B-B210-0FA9EE4189EC}" sibTransId="{A7470F0F-6C65-46E6-B546-961C4B81580C}"/>
    <dgm:cxn modelId="{5EABE24C-62A1-49DF-BF54-822DAF3D31A2}" type="presOf" srcId="{EC45B32D-B754-4881-9C7C-7EB90D7046B6}" destId="{C768A070-FF06-415F-922B-D423E8BB6758}" srcOrd="0" destOrd="0" presId="urn:microsoft.com/office/officeart/2005/8/layout/chevron2"/>
    <dgm:cxn modelId="{9C904CD0-5156-4231-8925-499480BC8C8B}" type="presOf" srcId="{6AED8563-8F26-470B-9DCE-4E49D89605F5}" destId="{1F03A59F-8A89-4D2B-A050-C685E7ED9DCC}" srcOrd="0" destOrd="0" presId="urn:microsoft.com/office/officeart/2005/8/layout/chevron2"/>
    <dgm:cxn modelId="{789C8548-DE80-46A6-B7E4-34D4ACF6C119}" srcId="{65D1B61D-22B2-4E0C-A9DB-4EC88F6E547A}" destId="{382611DD-47FA-4C0B-9E73-6CEE501BF8BD}" srcOrd="3" destOrd="0" parTransId="{B8BFC22F-E5CE-4CD8-8DFD-1E97226C686A}" sibTransId="{C89627A2-D22F-4DCE-8F07-505B2CBE662A}"/>
    <dgm:cxn modelId="{46D3EC86-4CCC-4C42-9C92-CF5FD5FD0219}" type="presOf" srcId="{71994B83-F97B-4D50-85FA-6EED05D9ADF2}" destId="{D626635E-AD03-48A5-A749-BEDC40B7FF7B}" srcOrd="0" destOrd="0" presId="urn:microsoft.com/office/officeart/2005/8/layout/chevron2"/>
    <dgm:cxn modelId="{DC65F7CE-2E7C-46FC-A510-E97C618963A2}" srcId="{71994B83-F97B-4D50-85FA-6EED05D9ADF2}" destId="{371E6CF3-B950-4BEC-9DA1-109086BA716A}" srcOrd="0" destOrd="0" parTransId="{FB6A348B-2B75-48F1-8A2C-831861E081A9}" sibTransId="{8A1807AA-8024-48EC-9F73-ECDB8BACDF48}"/>
    <dgm:cxn modelId="{675D60CE-5ECD-4959-9728-ACB3867422A8}" type="presOf" srcId="{371E6CF3-B950-4BEC-9DA1-109086BA716A}" destId="{B79602DD-BE48-43DB-BC84-4C1C42A0EA0F}" srcOrd="0" destOrd="0" presId="urn:microsoft.com/office/officeart/2005/8/layout/chevron2"/>
    <dgm:cxn modelId="{7FD5404A-7BBF-4701-A2B6-8565A3E106FF}" srcId="{65D1B61D-22B2-4E0C-A9DB-4EC88F6E547A}" destId="{EC45B32D-B754-4881-9C7C-7EB90D7046B6}" srcOrd="4" destOrd="0" parTransId="{0F4C59FD-F6FD-4AD8-8798-2D83FD7B7E8E}" sibTransId="{21A4B1AD-28A7-4610-A5A2-663663374677}"/>
    <dgm:cxn modelId="{6E5C2AF0-D0D6-40D9-92C1-D6AB1A3B8FBE}" type="presParOf" srcId="{23730193-0522-4143-AB2E-0C2661CBDB59}" destId="{B1DA30B6-66E0-47D3-9759-28D837942FE9}" srcOrd="0" destOrd="0" presId="urn:microsoft.com/office/officeart/2005/8/layout/chevron2"/>
    <dgm:cxn modelId="{83F8206A-88F5-4A3C-A597-82A844C081E7}" type="presParOf" srcId="{B1DA30B6-66E0-47D3-9759-28D837942FE9}" destId="{1F03A59F-8A89-4D2B-A050-C685E7ED9DCC}" srcOrd="0" destOrd="0" presId="urn:microsoft.com/office/officeart/2005/8/layout/chevron2"/>
    <dgm:cxn modelId="{98CE99E9-479C-4F95-902B-E28D23C51DB6}" type="presParOf" srcId="{B1DA30B6-66E0-47D3-9759-28D837942FE9}" destId="{B972C8F8-5DEC-4A8D-BBEC-1DFAD5B73E7B}" srcOrd="1" destOrd="0" presId="urn:microsoft.com/office/officeart/2005/8/layout/chevron2"/>
    <dgm:cxn modelId="{CEFB6A1B-3785-4187-BD70-1F3E22CECF72}" type="presParOf" srcId="{23730193-0522-4143-AB2E-0C2661CBDB59}" destId="{7E0A2867-6063-4D39-B84D-370170820362}" srcOrd="1" destOrd="0" presId="urn:microsoft.com/office/officeart/2005/8/layout/chevron2"/>
    <dgm:cxn modelId="{38EC4BE4-03BB-497A-B8AC-A002155A98CC}" type="presParOf" srcId="{23730193-0522-4143-AB2E-0C2661CBDB59}" destId="{4B2C8969-53AB-4237-BB1B-5590F66E454B}" srcOrd="2" destOrd="0" presId="urn:microsoft.com/office/officeart/2005/8/layout/chevron2"/>
    <dgm:cxn modelId="{3E934271-958A-4D5F-BCDD-42EE2B7FB31B}" type="presParOf" srcId="{4B2C8969-53AB-4237-BB1B-5590F66E454B}" destId="{D626635E-AD03-48A5-A749-BEDC40B7FF7B}" srcOrd="0" destOrd="0" presId="urn:microsoft.com/office/officeart/2005/8/layout/chevron2"/>
    <dgm:cxn modelId="{8A2ABFC3-6F6C-4FD7-AA9A-C548B66D0C12}" type="presParOf" srcId="{4B2C8969-53AB-4237-BB1B-5590F66E454B}" destId="{B79602DD-BE48-43DB-BC84-4C1C42A0EA0F}" srcOrd="1" destOrd="0" presId="urn:microsoft.com/office/officeart/2005/8/layout/chevron2"/>
    <dgm:cxn modelId="{958FEF28-D8AD-47E4-8505-66C66F301050}" type="presParOf" srcId="{23730193-0522-4143-AB2E-0C2661CBDB59}" destId="{A7406B60-90E0-4111-A8A7-DCC8303A1197}" srcOrd="3" destOrd="0" presId="urn:microsoft.com/office/officeart/2005/8/layout/chevron2"/>
    <dgm:cxn modelId="{6A3A8DE7-3185-43E9-9C42-268E998DB6BE}" type="presParOf" srcId="{23730193-0522-4143-AB2E-0C2661CBDB59}" destId="{924B2544-6902-43E5-8D2D-C6BDA3A42DBB}" srcOrd="4" destOrd="0" presId="urn:microsoft.com/office/officeart/2005/8/layout/chevron2"/>
    <dgm:cxn modelId="{96D416E3-8DD4-4305-92BF-F9BB6AB51703}" type="presParOf" srcId="{924B2544-6902-43E5-8D2D-C6BDA3A42DBB}" destId="{4B712454-B752-48FD-BC4E-45F89D0FC95B}" srcOrd="0" destOrd="0" presId="urn:microsoft.com/office/officeart/2005/8/layout/chevron2"/>
    <dgm:cxn modelId="{D6A92B02-D433-45B9-84C9-C45A33A127F9}" type="presParOf" srcId="{924B2544-6902-43E5-8D2D-C6BDA3A42DBB}" destId="{0AAE411F-0F2D-413F-B694-DB03BA571BD3}" srcOrd="1" destOrd="0" presId="urn:microsoft.com/office/officeart/2005/8/layout/chevron2"/>
    <dgm:cxn modelId="{0691DF94-3B55-47B2-B4E7-EF63C1110DFF}" type="presParOf" srcId="{23730193-0522-4143-AB2E-0C2661CBDB59}" destId="{E06E7B3F-2DF3-4784-AFA3-FE64851F3FB6}" srcOrd="5" destOrd="0" presId="urn:microsoft.com/office/officeart/2005/8/layout/chevron2"/>
    <dgm:cxn modelId="{BC153D25-7E94-41B8-83C7-8D9B2099A743}" type="presParOf" srcId="{23730193-0522-4143-AB2E-0C2661CBDB59}" destId="{A561C5CD-7BFB-4600-B7E2-8C4A562E481D}" srcOrd="6" destOrd="0" presId="urn:microsoft.com/office/officeart/2005/8/layout/chevron2"/>
    <dgm:cxn modelId="{DA1CD75C-C01E-467C-B64A-90DC3B4E8A89}" type="presParOf" srcId="{A561C5CD-7BFB-4600-B7E2-8C4A562E481D}" destId="{D81A3912-6AA7-4208-8B99-20E727921F01}" srcOrd="0" destOrd="0" presId="urn:microsoft.com/office/officeart/2005/8/layout/chevron2"/>
    <dgm:cxn modelId="{9AEFCCAB-2500-4693-9172-0F4B13BDD5B6}" type="presParOf" srcId="{A561C5CD-7BFB-4600-B7E2-8C4A562E481D}" destId="{EF5027E6-47C9-4925-8416-6FF6F9BD4102}" srcOrd="1" destOrd="0" presId="urn:microsoft.com/office/officeart/2005/8/layout/chevron2"/>
    <dgm:cxn modelId="{4F154109-EACD-4206-9D7A-1FC9D4477783}" type="presParOf" srcId="{23730193-0522-4143-AB2E-0C2661CBDB59}" destId="{F784386C-4EE9-47B1-B040-C1E266FFB23E}" srcOrd="7" destOrd="0" presId="urn:microsoft.com/office/officeart/2005/8/layout/chevron2"/>
    <dgm:cxn modelId="{E003E041-7630-4A4C-A16A-773C32E1BC36}" type="presParOf" srcId="{23730193-0522-4143-AB2E-0C2661CBDB59}" destId="{CF54DAA2-8E9A-4ED1-97F9-73D640CAE979}" srcOrd="8" destOrd="0" presId="urn:microsoft.com/office/officeart/2005/8/layout/chevron2"/>
    <dgm:cxn modelId="{37223F9B-3199-404A-9956-F2298C206305}" type="presParOf" srcId="{CF54DAA2-8E9A-4ED1-97F9-73D640CAE979}" destId="{C768A070-FF06-415F-922B-D423E8BB6758}" srcOrd="0" destOrd="0" presId="urn:microsoft.com/office/officeart/2005/8/layout/chevron2"/>
    <dgm:cxn modelId="{A949EF18-481C-42F5-940C-002CB29C1E7F}" type="presParOf" srcId="{CF54DAA2-8E9A-4ED1-97F9-73D640CAE979}" destId="{C82377CB-31DC-475F-9838-E7E8C96B47F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F810F53-B89C-4BD5-BD3A-856612C63C7C}" type="doc">
      <dgm:prSet loTypeId="urn:microsoft.com/office/officeart/2005/8/layout/vList3" loCatId="picture" qsTypeId="urn:microsoft.com/office/officeart/2005/8/quickstyle/simple3" qsCatId="simple" csTypeId="urn:microsoft.com/office/officeart/2005/8/colors/accent1_2" csCatId="accent1" phldr="1"/>
      <dgm:spPr/>
    </dgm:pt>
    <dgm:pt modelId="{960AF73F-94B3-4236-883E-907F948BC0CA}">
      <dgm:prSet phldrT="[Texto]" custT="1"/>
      <dgm:spPr/>
      <dgm:t>
        <a:bodyPr/>
        <a:lstStyle/>
        <a:p>
          <a:pPr algn="just"/>
          <a:r>
            <a:rPr lang="es-ES" sz="1400" dirty="0" smtClean="0">
              <a:latin typeface="Tw Cen MT" panose="020B0602020104020603" pitchFamily="34" charset="0"/>
            </a:rPr>
            <a:t>Implementar las estrategias financieras propuestas para mejorar la liquidez de la empresa en base a dos aspectos críticos de la compañía que deben ser atendidos de manera inmediata, mediante las acciones de recuperación de cartera y las acciones para mejorar la rotación del inventario de la empresa.</a:t>
          </a:r>
          <a:endParaRPr lang="es-EC" sz="1400" dirty="0">
            <a:latin typeface="Tw Cen MT" panose="020B0602020104020603" pitchFamily="34" charset="0"/>
          </a:endParaRPr>
        </a:p>
      </dgm:t>
    </dgm:pt>
    <dgm:pt modelId="{79E9966C-A5E3-40D3-B9B7-CDF2677C08F8}" type="parTrans" cxnId="{CBAC85F6-B7D1-438B-B486-8F32ECEA476D}">
      <dgm:prSet/>
      <dgm:spPr/>
      <dgm:t>
        <a:bodyPr/>
        <a:lstStyle/>
        <a:p>
          <a:endParaRPr lang="es-EC" sz="1400">
            <a:latin typeface="Tw Cen MT" panose="020B0602020104020603" pitchFamily="34" charset="0"/>
          </a:endParaRPr>
        </a:p>
      </dgm:t>
    </dgm:pt>
    <dgm:pt modelId="{F78548B5-3500-4B7C-9882-251B7F2A6891}" type="sibTrans" cxnId="{CBAC85F6-B7D1-438B-B486-8F32ECEA476D}">
      <dgm:prSet/>
      <dgm:spPr/>
      <dgm:t>
        <a:bodyPr/>
        <a:lstStyle/>
        <a:p>
          <a:endParaRPr lang="es-EC" sz="1400">
            <a:latin typeface="Tw Cen MT" panose="020B0602020104020603" pitchFamily="34" charset="0"/>
          </a:endParaRPr>
        </a:p>
      </dgm:t>
    </dgm:pt>
    <dgm:pt modelId="{B3B31ADB-8690-43A8-B2F3-F99CEC25F9E4}">
      <dgm:prSet phldrT="[Texto]" custT="1"/>
      <dgm:spPr/>
      <dgm:t>
        <a:bodyPr/>
        <a:lstStyle/>
        <a:p>
          <a:pPr algn="just"/>
          <a:r>
            <a:rPr lang="es-ES" sz="1400" dirty="0" smtClean="0">
              <a:latin typeface="Tw Cen MT" panose="020B0602020104020603" pitchFamily="34" charset="0"/>
            </a:rPr>
            <a:t>Controlar los gastos de la compañía a fin de procurar una mayor utilidad operacional que le permita ser más competitiva en el mercado local.</a:t>
          </a:r>
          <a:endParaRPr lang="es-EC" sz="1400" dirty="0">
            <a:latin typeface="Tw Cen MT" panose="020B0602020104020603" pitchFamily="34" charset="0"/>
          </a:endParaRPr>
        </a:p>
      </dgm:t>
    </dgm:pt>
    <dgm:pt modelId="{3F1FE5D3-C8A8-4EAD-9679-4B2989FFCAB9}" type="parTrans" cxnId="{A79844A2-D078-46D6-B246-D11C73AE099C}">
      <dgm:prSet/>
      <dgm:spPr/>
      <dgm:t>
        <a:bodyPr/>
        <a:lstStyle/>
        <a:p>
          <a:endParaRPr lang="es-EC" sz="1400">
            <a:latin typeface="Tw Cen MT" panose="020B0602020104020603" pitchFamily="34" charset="0"/>
          </a:endParaRPr>
        </a:p>
      </dgm:t>
    </dgm:pt>
    <dgm:pt modelId="{8C334DD1-6AC4-4D87-89B5-29DDA6C5B2B4}" type="sibTrans" cxnId="{A79844A2-D078-46D6-B246-D11C73AE099C}">
      <dgm:prSet/>
      <dgm:spPr/>
      <dgm:t>
        <a:bodyPr/>
        <a:lstStyle/>
        <a:p>
          <a:endParaRPr lang="es-EC" sz="1400">
            <a:latin typeface="Tw Cen MT" panose="020B0602020104020603" pitchFamily="34" charset="0"/>
          </a:endParaRPr>
        </a:p>
      </dgm:t>
    </dgm:pt>
    <dgm:pt modelId="{04BF99DB-B3EF-4D3E-A79A-78B0BF312A38}">
      <dgm:prSet phldrT="[Texto]" custT="1"/>
      <dgm:spPr/>
      <dgm:t>
        <a:bodyPr/>
        <a:lstStyle/>
        <a:p>
          <a:pPr algn="just"/>
          <a:r>
            <a:rPr lang="es-ES" sz="1400" dirty="0" smtClean="0">
              <a:latin typeface="Tw Cen MT" panose="020B0602020104020603" pitchFamily="34" charset="0"/>
            </a:rPr>
            <a:t>Ejecutar de forma permanente la elaboración de estados financieros estandarizados, análisis e interpretación de índices financieros, y la correspondiente toma de decisiones oportuna para procurar la salud financiera de la empresa.</a:t>
          </a:r>
          <a:endParaRPr lang="es-EC" sz="1400" dirty="0">
            <a:latin typeface="Tw Cen MT" panose="020B0602020104020603" pitchFamily="34" charset="0"/>
          </a:endParaRPr>
        </a:p>
      </dgm:t>
    </dgm:pt>
    <dgm:pt modelId="{CE37B352-B5DA-481D-A27A-5AB57EA5DDAE}" type="parTrans" cxnId="{35088DC2-AFE7-4C5C-8F2C-C5161D4A1413}">
      <dgm:prSet/>
      <dgm:spPr/>
      <dgm:t>
        <a:bodyPr/>
        <a:lstStyle/>
        <a:p>
          <a:endParaRPr lang="es-EC" sz="1400">
            <a:latin typeface="Tw Cen MT" panose="020B0602020104020603" pitchFamily="34" charset="0"/>
          </a:endParaRPr>
        </a:p>
      </dgm:t>
    </dgm:pt>
    <dgm:pt modelId="{6B172990-AEE8-4EF0-BF58-2DB181C9402D}" type="sibTrans" cxnId="{35088DC2-AFE7-4C5C-8F2C-C5161D4A1413}">
      <dgm:prSet/>
      <dgm:spPr/>
      <dgm:t>
        <a:bodyPr/>
        <a:lstStyle/>
        <a:p>
          <a:endParaRPr lang="es-EC" sz="1400">
            <a:latin typeface="Tw Cen MT" panose="020B0602020104020603" pitchFamily="34" charset="0"/>
          </a:endParaRPr>
        </a:p>
      </dgm:t>
    </dgm:pt>
    <dgm:pt modelId="{9D4D9EDF-DB60-493A-9919-35D066D64FE1}">
      <dgm:prSet phldrT="[Texto]" custT="1"/>
      <dgm:spPr/>
      <dgm:t>
        <a:bodyPr/>
        <a:lstStyle/>
        <a:p>
          <a:pPr algn="just"/>
          <a:r>
            <a:rPr lang="es-ES" sz="1400" dirty="0" smtClean="0">
              <a:latin typeface="Tw Cen MT" panose="020B0602020104020603" pitchFamily="34" charset="0"/>
            </a:rPr>
            <a:t>Desarrollar los elementos necesarios para una efectiva gestión administrativa- financiera, como son la planificación estratégica, la estructura organizacional, los manuales de políticas y procedimientos y el control permanente de la gestión integral de la empresa.</a:t>
          </a:r>
          <a:endParaRPr lang="es-EC" sz="1400" dirty="0">
            <a:latin typeface="Tw Cen MT" panose="020B0602020104020603" pitchFamily="34" charset="0"/>
          </a:endParaRPr>
        </a:p>
      </dgm:t>
    </dgm:pt>
    <dgm:pt modelId="{E306CE44-51DC-4EF0-90CA-2FE0DA11AE73}" type="parTrans" cxnId="{1E1F9A99-3730-4F42-A0B0-D3093C0F408A}">
      <dgm:prSet/>
      <dgm:spPr/>
      <dgm:t>
        <a:bodyPr/>
        <a:lstStyle/>
        <a:p>
          <a:endParaRPr lang="es-EC" sz="1400">
            <a:latin typeface="Tw Cen MT" panose="020B0602020104020603" pitchFamily="34" charset="0"/>
          </a:endParaRPr>
        </a:p>
      </dgm:t>
    </dgm:pt>
    <dgm:pt modelId="{F701829A-22AF-41F8-8939-D1C9AA92C8CE}" type="sibTrans" cxnId="{1E1F9A99-3730-4F42-A0B0-D3093C0F408A}">
      <dgm:prSet/>
      <dgm:spPr/>
      <dgm:t>
        <a:bodyPr/>
        <a:lstStyle/>
        <a:p>
          <a:endParaRPr lang="es-EC" sz="1400">
            <a:latin typeface="Tw Cen MT" panose="020B0602020104020603" pitchFamily="34" charset="0"/>
          </a:endParaRPr>
        </a:p>
      </dgm:t>
    </dgm:pt>
    <dgm:pt modelId="{FE648C2A-BB7B-4813-B67F-B626742B9D24}" type="pres">
      <dgm:prSet presAssocID="{9F810F53-B89C-4BD5-BD3A-856612C63C7C}" presName="linearFlow" presStyleCnt="0">
        <dgm:presLayoutVars>
          <dgm:dir/>
          <dgm:resizeHandles val="exact"/>
        </dgm:presLayoutVars>
      </dgm:prSet>
      <dgm:spPr/>
    </dgm:pt>
    <dgm:pt modelId="{BDB95AD4-2999-45B1-959A-BC315F0E5711}" type="pres">
      <dgm:prSet presAssocID="{960AF73F-94B3-4236-883E-907F948BC0CA}" presName="composite" presStyleCnt="0"/>
      <dgm:spPr/>
    </dgm:pt>
    <dgm:pt modelId="{FE49462A-7B1C-4D10-B50E-5E93E7BF3FD3}" type="pres">
      <dgm:prSet presAssocID="{960AF73F-94B3-4236-883E-907F948BC0CA}" presName="imgShp" presStyleLbl="fgImgPlace1" presStyleIdx="0" presStyleCnt="4"/>
      <dgm:spPr>
        <a:blipFill rotWithShape="1">
          <a:blip xmlns:r="http://schemas.openxmlformats.org/officeDocument/2006/relationships" r:embed="rId1"/>
          <a:stretch>
            <a:fillRect/>
          </a:stretch>
        </a:blipFill>
      </dgm:spPr>
    </dgm:pt>
    <dgm:pt modelId="{DED2F14C-1521-44CA-9B77-C4921DCD0EB6}" type="pres">
      <dgm:prSet presAssocID="{960AF73F-94B3-4236-883E-907F948BC0CA}" presName="txShp" presStyleLbl="node1" presStyleIdx="0" presStyleCnt="4">
        <dgm:presLayoutVars>
          <dgm:bulletEnabled val="1"/>
        </dgm:presLayoutVars>
      </dgm:prSet>
      <dgm:spPr/>
      <dgm:t>
        <a:bodyPr/>
        <a:lstStyle/>
        <a:p>
          <a:endParaRPr lang="es-EC"/>
        </a:p>
      </dgm:t>
    </dgm:pt>
    <dgm:pt modelId="{6FEC24E0-C41F-439E-B741-EFC6CBBE7BD7}" type="pres">
      <dgm:prSet presAssocID="{F78548B5-3500-4B7C-9882-251B7F2A6891}" presName="spacing" presStyleCnt="0"/>
      <dgm:spPr/>
    </dgm:pt>
    <dgm:pt modelId="{1E61BF74-B90D-47D6-A386-460741E813FD}" type="pres">
      <dgm:prSet presAssocID="{B3B31ADB-8690-43A8-B2F3-F99CEC25F9E4}" presName="composite" presStyleCnt="0"/>
      <dgm:spPr/>
    </dgm:pt>
    <dgm:pt modelId="{3641CD19-A868-4D04-A22D-46D6470C88B9}" type="pres">
      <dgm:prSet presAssocID="{B3B31ADB-8690-43A8-B2F3-F99CEC25F9E4}" presName="imgShp" presStyleLbl="fgImgPlace1" presStyleIdx="1" presStyleCnt="4"/>
      <dgm:spPr>
        <a:blipFill rotWithShape="1">
          <a:blip xmlns:r="http://schemas.openxmlformats.org/officeDocument/2006/relationships" r:embed="rId2"/>
          <a:stretch>
            <a:fillRect/>
          </a:stretch>
        </a:blipFill>
      </dgm:spPr>
    </dgm:pt>
    <dgm:pt modelId="{762371C9-3EF1-4FCE-A09C-63E80AC3DE52}" type="pres">
      <dgm:prSet presAssocID="{B3B31ADB-8690-43A8-B2F3-F99CEC25F9E4}" presName="txShp" presStyleLbl="node1" presStyleIdx="1" presStyleCnt="4">
        <dgm:presLayoutVars>
          <dgm:bulletEnabled val="1"/>
        </dgm:presLayoutVars>
      </dgm:prSet>
      <dgm:spPr/>
      <dgm:t>
        <a:bodyPr/>
        <a:lstStyle/>
        <a:p>
          <a:endParaRPr lang="es-EC"/>
        </a:p>
      </dgm:t>
    </dgm:pt>
    <dgm:pt modelId="{A20DB248-6D19-4752-98EC-2BF01BC459F0}" type="pres">
      <dgm:prSet presAssocID="{8C334DD1-6AC4-4D87-89B5-29DDA6C5B2B4}" presName="spacing" presStyleCnt="0"/>
      <dgm:spPr/>
    </dgm:pt>
    <dgm:pt modelId="{25A7ED1F-5888-4EC9-9307-75C1C4ABD0B4}" type="pres">
      <dgm:prSet presAssocID="{04BF99DB-B3EF-4D3E-A79A-78B0BF312A38}" presName="composite" presStyleCnt="0"/>
      <dgm:spPr/>
    </dgm:pt>
    <dgm:pt modelId="{D046420F-C725-484F-9D9B-D3B8C7ADDB59}" type="pres">
      <dgm:prSet presAssocID="{04BF99DB-B3EF-4D3E-A79A-78B0BF312A38}" presName="imgShp" presStyleLbl="fgImgPlace1" presStyleIdx="2" presStyleCnt="4"/>
      <dgm:spPr>
        <a:blipFill rotWithShape="1">
          <a:blip xmlns:r="http://schemas.openxmlformats.org/officeDocument/2006/relationships" r:embed="rId3"/>
          <a:stretch>
            <a:fillRect/>
          </a:stretch>
        </a:blipFill>
      </dgm:spPr>
    </dgm:pt>
    <dgm:pt modelId="{06805CF3-AF77-4759-B804-4C3F343EEA96}" type="pres">
      <dgm:prSet presAssocID="{04BF99DB-B3EF-4D3E-A79A-78B0BF312A38}" presName="txShp" presStyleLbl="node1" presStyleIdx="2" presStyleCnt="4">
        <dgm:presLayoutVars>
          <dgm:bulletEnabled val="1"/>
        </dgm:presLayoutVars>
      </dgm:prSet>
      <dgm:spPr/>
      <dgm:t>
        <a:bodyPr/>
        <a:lstStyle/>
        <a:p>
          <a:endParaRPr lang="es-EC"/>
        </a:p>
      </dgm:t>
    </dgm:pt>
    <dgm:pt modelId="{049CDD50-DA0B-4D62-9009-6E0C6ADB2AEC}" type="pres">
      <dgm:prSet presAssocID="{6B172990-AEE8-4EF0-BF58-2DB181C9402D}" presName="spacing" presStyleCnt="0"/>
      <dgm:spPr/>
    </dgm:pt>
    <dgm:pt modelId="{0354AEAD-7B3F-4A3A-B918-92CB5B890C9B}" type="pres">
      <dgm:prSet presAssocID="{9D4D9EDF-DB60-493A-9919-35D066D64FE1}" presName="composite" presStyleCnt="0"/>
      <dgm:spPr/>
    </dgm:pt>
    <dgm:pt modelId="{48830E25-DD3D-45A3-845A-693BC15B9CB0}" type="pres">
      <dgm:prSet presAssocID="{9D4D9EDF-DB60-493A-9919-35D066D64FE1}" presName="imgShp" presStyleLbl="fgImgPlace1" presStyleIdx="3" presStyleCnt="4"/>
      <dgm:spPr>
        <a:blipFill rotWithShape="1">
          <a:blip xmlns:r="http://schemas.openxmlformats.org/officeDocument/2006/relationships" r:embed="rId4"/>
          <a:stretch>
            <a:fillRect/>
          </a:stretch>
        </a:blipFill>
      </dgm:spPr>
    </dgm:pt>
    <dgm:pt modelId="{523037BC-3E90-4E1B-8F15-45F3480466E7}" type="pres">
      <dgm:prSet presAssocID="{9D4D9EDF-DB60-493A-9919-35D066D64FE1}" presName="txShp" presStyleLbl="node1" presStyleIdx="3" presStyleCnt="4">
        <dgm:presLayoutVars>
          <dgm:bulletEnabled val="1"/>
        </dgm:presLayoutVars>
      </dgm:prSet>
      <dgm:spPr/>
      <dgm:t>
        <a:bodyPr/>
        <a:lstStyle/>
        <a:p>
          <a:endParaRPr lang="es-EC"/>
        </a:p>
      </dgm:t>
    </dgm:pt>
  </dgm:ptLst>
  <dgm:cxnLst>
    <dgm:cxn modelId="{77ED7E04-C208-40CE-8606-D71F5AF0A7C6}" type="presOf" srcId="{04BF99DB-B3EF-4D3E-A79A-78B0BF312A38}" destId="{06805CF3-AF77-4759-B804-4C3F343EEA96}" srcOrd="0" destOrd="0" presId="urn:microsoft.com/office/officeart/2005/8/layout/vList3"/>
    <dgm:cxn modelId="{29AD457E-199E-4132-8BBB-B7DE6926E35D}" type="presOf" srcId="{9D4D9EDF-DB60-493A-9919-35D066D64FE1}" destId="{523037BC-3E90-4E1B-8F15-45F3480466E7}" srcOrd="0" destOrd="0" presId="urn:microsoft.com/office/officeart/2005/8/layout/vList3"/>
    <dgm:cxn modelId="{76EFF095-08F0-40C7-A237-69B33DD1D490}" type="presOf" srcId="{9F810F53-B89C-4BD5-BD3A-856612C63C7C}" destId="{FE648C2A-BB7B-4813-B67F-B626742B9D24}" srcOrd="0" destOrd="0" presId="urn:microsoft.com/office/officeart/2005/8/layout/vList3"/>
    <dgm:cxn modelId="{1E1F9A99-3730-4F42-A0B0-D3093C0F408A}" srcId="{9F810F53-B89C-4BD5-BD3A-856612C63C7C}" destId="{9D4D9EDF-DB60-493A-9919-35D066D64FE1}" srcOrd="3" destOrd="0" parTransId="{E306CE44-51DC-4EF0-90CA-2FE0DA11AE73}" sibTransId="{F701829A-22AF-41F8-8939-D1C9AA92C8CE}"/>
    <dgm:cxn modelId="{41156FAE-BE23-47D9-B90F-62A1EBA0283F}" type="presOf" srcId="{B3B31ADB-8690-43A8-B2F3-F99CEC25F9E4}" destId="{762371C9-3EF1-4FCE-A09C-63E80AC3DE52}" srcOrd="0" destOrd="0" presId="urn:microsoft.com/office/officeart/2005/8/layout/vList3"/>
    <dgm:cxn modelId="{C382841D-6A81-449C-AFC3-B97D4F757BAF}" type="presOf" srcId="{960AF73F-94B3-4236-883E-907F948BC0CA}" destId="{DED2F14C-1521-44CA-9B77-C4921DCD0EB6}" srcOrd="0" destOrd="0" presId="urn:microsoft.com/office/officeart/2005/8/layout/vList3"/>
    <dgm:cxn modelId="{CBAC85F6-B7D1-438B-B486-8F32ECEA476D}" srcId="{9F810F53-B89C-4BD5-BD3A-856612C63C7C}" destId="{960AF73F-94B3-4236-883E-907F948BC0CA}" srcOrd="0" destOrd="0" parTransId="{79E9966C-A5E3-40D3-B9B7-CDF2677C08F8}" sibTransId="{F78548B5-3500-4B7C-9882-251B7F2A6891}"/>
    <dgm:cxn modelId="{A79844A2-D078-46D6-B246-D11C73AE099C}" srcId="{9F810F53-B89C-4BD5-BD3A-856612C63C7C}" destId="{B3B31ADB-8690-43A8-B2F3-F99CEC25F9E4}" srcOrd="1" destOrd="0" parTransId="{3F1FE5D3-C8A8-4EAD-9679-4B2989FFCAB9}" sibTransId="{8C334DD1-6AC4-4D87-89B5-29DDA6C5B2B4}"/>
    <dgm:cxn modelId="{35088DC2-AFE7-4C5C-8F2C-C5161D4A1413}" srcId="{9F810F53-B89C-4BD5-BD3A-856612C63C7C}" destId="{04BF99DB-B3EF-4D3E-A79A-78B0BF312A38}" srcOrd="2" destOrd="0" parTransId="{CE37B352-B5DA-481D-A27A-5AB57EA5DDAE}" sibTransId="{6B172990-AEE8-4EF0-BF58-2DB181C9402D}"/>
    <dgm:cxn modelId="{185702E0-CB49-445D-9A98-249A3EF71836}" type="presParOf" srcId="{FE648C2A-BB7B-4813-B67F-B626742B9D24}" destId="{BDB95AD4-2999-45B1-959A-BC315F0E5711}" srcOrd="0" destOrd="0" presId="urn:microsoft.com/office/officeart/2005/8/layout/vList3"/>
    <dgm:cxn modelId="{A7E2F3FE-D15E-46FE-AC44-BA1D3E04F1B4}" type="presParOf" srcId="{BDB95AD4-2999-45B1-959A-BC315F0E5711}" destId="{FE49462A-7B1C-4D10-B50E-5E93E7BF3FD3}" srcOrd="0" destOrd="0" presId="urn:microsoft.com/office/officeart/2005/8/layout/vList3"/>
    <dgm:cxn modelId="{4FBF3B3E-C970-4BB2-8457-1677FA0AC7F2}" type="presParOf" srcId="{BDB95AD4-2999-45B1-959A-BC315F0E5711}" destId="{DED2F14C-1521-44CA-9B77-C4921DCD0EB6}" srcOrd="1" destOrd="0" presId="urn:microsoft.com/office/officeart/2005/8/layout/vList3"/>
    <dgm:cxn modelId="{C35475D8-13B7-488F-A6AA-E403A60C6931}" type="presParOf" srcId="{FE648C2A-BB7B-4813-B67F-B626742B9D24}" destId="{6FEC24E0-C41F-439E-B741-EFC6CBBE7BD7}" srcOrd="1" destOrd="0" presId="urn:microsoft.com/office/officeart/2005/8/layout/vList3"/>
    <dgm:cxn modelId="{08B34BD8-18D5-42AE-B37D-A91175A865EB}" type="presParOf" srcId="{FE648C2A-BB7B-4813-B67F-B626742B9D24}" destId="{1E61BF74-B90D-47D6-A386-460741E813FD}" srcOrd="2" destOrd="0" presId="urn:microsoft.com/office/officeart/2005/8/layout/vList3"/>
    <dgm:cxn modelId="{73896487-243D-4B28-946F-B202DD3B441A}" type="presParOf" srcId="{1E61BF74-B90D-47D6-A386-460741E813FD}" destId="{3641CD19-A868-4D04-A22D-46D6470C88B9}" srcOrd="0" destOrd="0" presId="urn:microsoft.com/office/officeart/2005/8/layout/vList3"/>
    <dgm:cxn modelId="{477C166A-F64A-4170-BDC0-92678C42590E}" type="presParOf" srcId="{1E61BF74-B90D-47D6-A386-460741E813FD}" destId="{762371C9-3EF1-4FCE-A09C-63E80AC3DE52}" srcOrd="1" destOrd="0" presId="urn:microsoft.com/office/officeart/2005/8/layout/vList3"/>
    <dgm:cxn modelId="{B15AE0A9-B024-4444-92B7-D1676BEB4969}" type="presParOf" srcId="{FE648C2A-BB7B-4813-B67F-B626742B9D24}" destId="{A20DB248-6D19-4752-98EC-2BF01BC459F0}" srcOrd="3" destOrd="0" presId="urn:microsoft.com/office/officeart/2005/8/layout/vList3"/>
    <dgm:cxn modelId="{CBFBF6F6-92C7-42B9-8AC6-F3A063274B5D}" type="presParOf" srcId="{FE648C2A-BB7B-4813-B67F-B626742B9D24}" destId="{25A7ED1F-5888-4EC9-9307-75C1C4ABD0B4}" srcOrd="4" destOrd="0" presId="urn:microsoft.com/office/officeart/2005/8/layout/vList3"/>
    <dgm:cxn modelId="{387D1B4E-8F41-4885-A501-BAEB4AC2BCA8}" type="presParOf" srcId="{25A7ED1F-5888-4EC9-9307-75C1C4ABD0B4}" destId="{D046420F-C725-484F-9D9B-D3B8C7ADDB59}" srcOrd="0" destOrd="0" presId="urn:microsoft.com/office/officeart/2005/8/layout/vList3"/>
    <dgm:cxn modelId="{3934CBF0-77D1-434F-ABF1-627447E56A05}" type="presParOf" srcId="{25A7ED1F-5888-4EC9-9307-75C1C4ABD0B4}" destId="{06805CF3-AF77-4759-B804-4C3F343EEA96}" srcOrd="1" destOrd="0" presId="urn:microsoft.com/office/officeart/2005/8/layout/vList3"/>
    <dgm:cxn modelId="{CFD76DB8-E193-42B3-A471-B176EAB009E0}" type="presParOf" srcId="{FE648C2A-BB7B-4813-B67F-B626742B9D24}" destId="{049CDD50-DA0B-4D62-9009-6E0C6ADB2AEC}" srcOrd="5" destOrd="0" presId="urn:microsoft.com/office/officeart/2005/8/layout/vList3"/>
    <dgm:cxn modelId="{A0ECD4F1-D712-4B09-9D0C-051B13EB7EA8}" type="presParOf" srcId="{FE648C2A-BB7B-4813-B67F-B626742B9D24}" destId="{0354AEAD-7B3F-4A3A-B918-92CB5B890C9B}" srcOrd="6" destOrd="0" presId="urn:microsoft.com/office/officeart/2005/8/layout/vList3"/>
    <dgm:cxn modelId="{EADC20EB-2CDB-44C4-AB39-EE2B3AD811E9}" type="presParOf" srcId="{0354AEAD-7B3F-4A3A-B918-92CB5B890C9B}" destId="{48830E25-DD3D-45A3-845A-693BC15B9CB0}" srcOrd="0" destOrd="0" presId="urn:microsoft.com/office/officeart/2005/8/layout/vList3"/>
    <dgm:cxn modelId="{6792F248-E6F9-4EC6-BBA7-8D1EFEE44FD6}" type="presParOf" srcId="{0354AEAD-7B3F-4A3A-B918-92CB5B890C9B}" destId="{523037BC-3E90-4E1B-8F15-45F3480466E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FDA80-EE09-4C1D-B2C7-22E304F90991}" type="doc">
      <dgm:prSet loTypeId="urn:microsoft.com/office/officeart/2005/8/layout/hList7" loCatId="list" qsTypeId="urn:microsoft.com/office/officeart/2005/8/quickstyle/simple1" qsCatId="simple" csTypeId="urn:microsoft.com/office/officeart/2005/8/colors/accent0_1" csCatId="mainScheme" phldr="1"/>
      <dgm:spPr/>
      <dgm:t>
        <a:bodyPr/>
        <a:lstStyle/>
        <a:p>
          <a:endParaRPr lang="es-EC"/>
        </a:p>
      </dgm:t>
    </dgm:pt>
    <dgm:pt modelId="{2AF1360A-7975-456F-851A-ECF842BA0115}">
      <dgm:prSet custT="1"/>
      <dgm:spPr>
        <a:ln>
          <a:solidFill>
            <a:schemeClr val="accent2">
              <a:lumMod val="50000"/>
            </a:schemeClr>
          </a:solidFill>
        </a:ln>
      </dgm:spPr>
      <dgm:t>
        <a:bodyPr/>
        <a:lstStyle/>
        <a:p>
          <a:r>
            <a:rPr lang="es-EC" sz="1400" dirty="0" smtClean="0">
              <a:solidFill>
                <a:schemeClr val="accent2">
                  <a:lumMod val="50000"/>
                </a:schemeClr>
              </a:solidFill>
              <a:latin typeface="Palatino Linotype" panose="02040502050505030304" pitchFamily="18" charset="0"/>
            </a:rPr>
            <a:t>Carece de información financiera estandarizada y oportuna. </a:t>
          </a:r>
          <a:endParaRPr lang="es-EC" sz="1400" dirty="0">
            <a:solidFill>
              <a:schemeClr val="accent2">
                <a:lumMod val="50000"/>
              </a:schemeClr>
            </a:solidFill>
            <a:latin typeface="Palatino Linotype" panose="02040502050505030304" pitchFamily="18" charset="0"/>
          </a:endParaRPr>
        </a:p>
      </dgm:t>
    </dgm:pt>
    <dgm:pt modelId="{008553D3-3181-4FAF-A753-4F85A3FA1EEE}" type="parTrans" cxnId="{EA0D6687-4BCE-4168-B65B-9AC756DF9B11}">
      <dgm:prSet/>
      <dgm:spPr/>
      <dgm:t>
        <a:bodyPr/>
        <a:lstStyle/>
        <a:p>
          <a:endParaRPr lang="es-EC" sz="1400">
            <a:latin typeface="Palatino Linotype" panose="02040502050505030304" pitchFamily="18" charset="0"/>
          </a:endParaRPr>
        </a:p>
      </dgm:t>
    </dgm:pt>
    <dgm:pt modelId="{BFFEB227-86CA-4743-8BA8-5294CEAF1130}" type="sibTrans" cxnId="{EA0D6687-4BCE-4168-B65B-9AC756DF9B11}">
      <dgm:prSet/>
      <dgm:spPr/>
      <dgm:t>
        <a:bodyPr/>
        <a:lstStyle/>
        <a:p>
          <a:endParaRPr lang="es-EC" sz="1400">
            <a:latin typeface="Palatino Linotype" panose="02040502050505030304" pitchFamily="18" charset="0"/>
          </a:endParaRPr>
        </a:p>
      </dgm:t>
    </dgm:pt>
    <dgm:pt modelId="{F4E1F9B7-D74B-4E72-8350-02CE68F200B9}">
      <dgm:prSet custT="1"/>
      <dgm:spPr>
        <a:ln>
          <a:solidFill>
            <a:schemeClr val="accent3">
              <a:lumMod val="50000"/>
            </a:schemeClr>
          </a:solidFill>
        </a:ln>
      </dgm:spPr>
      <dgm:t>
        <a:bodyPr/>
        <a:lstStyle/>
        <a:p>
          <a:r>
            <a:rPr lang="es-ES" sz="1400" dirty="0" smtClean="0">
              <a:solidFill>
                <a:schemeClr val="accent3">
                  <a:lumMod val="50000"/>
                </a:schemeClr>
              </a:solidFill>
              <a:latin typeface="Palatino Linotype" panose="02040502050505030304" pitchFamily="18" charset="0"/>
            </a:rPr>
            <a:t>No utilizan un método técnico para el establecimiento de precios.</a:t>
          </a:r>
          <a:endParaRPr lang="es-EC" sz="1400" dirty="0">
            <a:solidFill>
              <a:schemeClr val="accent3">
                <a:lumMod val="50000"/>
              </a:schemeClr>
            </a:solidFill>
            <a:latin typeface="Palatino Linotype" panose="02040502050505030304" pitchFamily="18" charset="0"/>
          </a:endParaRPr>
        </a:p>
      </dgm:t>
    </dgm:pt>
    <dgm:pt modelId="{9897425A-869F-4962-AB2D-5D4D4B5C406D}" type="parTrans" cxnId="{DD88DFE8-94AA-4559-AD55-3F6BC074CEFC}">
      <dgm:prSet/>
      <dgm:spPr/>
      <dgm:t>
        <a:bodyPr/>
        <a:lstStyle/>
        <a:p>
          <a:endParaRPr lang="es-EC" sz="1400">
            <a:latin typeface="Palatino Linotype" panose="02040502050505030304" pitchFamily="18" charset="0"/>
          </a:endParaRPr>
        </a:p>
      </dgm:t>
    </dgm:pt>
    <dgm:pt modelId="{4862B39F-3DD4-4B74-88BE-C69CC9156314}" type="sibTrans" cxnId="{DD88DFE8-94AA-4559-AD55-3F6BC074CEFC}">
      <dgm:prSet/>
      <dgm:spPr/>
      <dgm:t>
        <a:bodyPr/>
        <a:lstStyle/>
        <a:p>
          <a:endParaRPr lang="es-EC" sz="1400">
            <a:latin typeface="Palatino Linotype" panose="02040502050505030304" pitchFamily="18" charset="0"/>
          </a:endParaRPr>
        </a:p>
      </dgm:t>
    </dgm:pt>
    <dgm:pt modelId="{D28AD635-E76E-46CF-95E6-C63F3F811C09}">
      <dgm:prSet custT="1"/>
      <dgm:spPr>
        <a:ln>
          <a:solidFill>
            <a:schemeClr val="accent4">
              <a:lumMod val="50000"/>
            </a:schemeClr>
          </a:solidFill>
        </a:ln>
      </dgm:spPr>
      <dgm:t>
        <a:bodyPr/>
        <a:lstStyle/>
        <a:p>
          <a:endParaRPr lang="es-EC" sz="1400" dirty="0" smtClean="0">
            <a:solidFill>
              <a:schemeClr val="accent4">
                <a:lumMod val="50000"/>
              </a:schemeClr>
            </a:solidFill>
            <a:latin typeface="Palatino Linotype" panose="02040502050505030304" pitchFamily="18" charset="0"/>
          </a:endParaRPr>
        </a:p>
        <a:p>
          <a:r>
            <a:rPr lang="es-EC" sz="1400" dirty="0" smtClean="0">
              <a:solidFill>
                <a:schemeClr val="accent4">
                  <a:lumMod val="50000"/>
                </a:schemeClr>
              </a:solidFill>
              <a:latin typeface="Palatino Linotype" panose="02040502050505030304" pitchFamily="18" charset="0"/>
            </a:rPr>
            <a:t>No poseen conocimientos o asesoría en marketing que monitoree el comportamiento de la oferta y la demanda del sector al cual pertenece la empresa.</a:t>
          </a:r>
          <a:endParaRPr lang="es-EC" sz="1400" dirty="0">
            <a:solidFill>
              <a:schemeClr val="accent4">
                <a:lumMod val="50000"/>
              </a:schemeClr>
            </a:solidFill>
            <a:latin typeface="Palatino Linotype" panose="02040502050505030304" pitchFamily="18" charset="0"/>
          </a:endParaRPr>
        </a:p>
      </dgm:t>
    </dgm:pt>
    <dgm:pt modelId="{421C87F5-4E34-4910-A703-8C4B7738E905}" type="parTrans" cxnId="{63D42CA6-2848-4580-B1EC-35A1C0307387}">
      <dgm:prSet/>
      <dgm:spPr/>
      <dgm:t>
        <a:bodyPr/>
        <a:lstStyle/>
        <a:p>
          <a:endParaRPr lang="es-EC" sz="1400">
            <a:latin typeface="Palatino Linotype" panose="02040502050505030304" pitchFamily="18" charset="0"/>
          </a:endParaRPr>
        </a:p>
      </dgm:t>
    </dgm:pt>
    <dgm:pt modelId="{0618C071-F390-4A04-83E2-E0FB92F54082}" type="sibTrans" cxnId="{63D42CA6-2848-4580-B1EC-35A1C0307387}">
      <dgm:prSet/>
      <dgm:spPr/>
      <dgm:t>
        <a:bodyPr/>
        <a:lstStyle/>
        <a:p>
          <a:endParaRPr lang="es-EC" sz="1400">
            <a:latin typeface="Palatino Linotype" panose="02040502050505030304" pitchFamily="18" charset="0"/>
          </a:endParaRPr>
        </a:p>
      </dgm:t>
    </dgm:pt>
    <dgm:pt modelId="{4854E809-A2B0-45CF-AC58-047BAAB6BC51}">
      <dgm:prSet phldrT="[Texto]" custT="1">
        <dgm:style>
          <a:lnRef idx="2">
            <a:schemeClr val="accent4"/>
          </a:lnRef>
          <a:fillRef idx="1">
            <a:schemeClr val="lt1"/>
          </a:fillRef>
          <a:effectRef idx="0">
            <a:schemeClr val="accent4"/>
          </a:effectRef>
          <a:fontRef idx="minor">
            <a:schemeClr val="dk1"/>
          </a:fontRef>
        </dgm:style>
      </dgm:prSet>
      <dgm:spPr>
        <a:ln>
          <a:solidFill>
            <a:schemeClr val="accent5">
              <a:lumMod val="50000"/>
            </a:schemeClr>
          </a:solidFill>
        </a:ln>
      </dgm:spPr>
      <dgm:t>
        <a:bodyPr/>
        <a:lstStyle/>
        <a:p>
          <a:r>
            <a:rPr lang="es-MX" sz="1400" dirty="0" smtClean="0">
              <a:solidFill>
                <a:schemeClr val="accent5">
                  <a:lumMod val="50000"/>
                </a:schemeClr>
              </a:solidFill>
              <a:latin typeface="Palatino Linotype" panose="02040502050505030304" pitchFamily="18" charset="0"/>
            </a:rPr>
            <a:t>Extensos periodos de recuperación de cartera.</a:t>
          </a:r>
          <a:endParaRPr lang="es-EC" sz="1400" dirty="0">
            <a:solidFill>
              <a:schemeClr val="accent5">
                <a:lumMod val="50000"/>
              </a:schemeClr>
            </a:solidFill>
            <a:latin typeface="Palatino Linotype" panose="02040502050505030304" pitchFamily="18" charset="0"/>
          </a:endParaRPr>
        </a:p>
      </dgm:t>
    </dgm:pt>
    <dgm:pt modelId="{CEEA3F99-1445-474C-AA2A-78D92632EF9A}" type="parTrans" cxnId="{021D4E0B-10B8-47FE-B8CE-A1A9A52F3A6D}">
      <dgm:prSet/>
      <dgm:spPr/>
      <dgm:t>
        <a:bodyPr/>
        <a:lstStyle/>
        <a:p>
          <a:endParaRPr lang="es-EC" sz="1400">
            <a:latin typeface="Palatino Linotype" panose="02040502050505030304" pitchFamily="18" charset="0"/>
          </a:endParaRPr>
        </a:p>
      </dgm:t>
    </dgm:pt>
    <dgm:pt modelId="{423BB5ED-ADE3-4390-9AD8-011BD96ADE67}" type="sibTrans" cxnId="{021D4E0B-10B8-47FE-B8CE-A1A9A52F3A6D}">
      <dgm:prSet/>
      <dgm:spPr/>
      <dgm:t>
        <a:bodyPr/>
        <a:lstStyle/>
        <a:p>
          <a:endParaRPr lang="es-EC" sz="1400">
            <a:latin typeface="Palatino Linotype" panose="02040502050505030304" pitchFamily="18" charset="0"/>
          </a:endParaRPr>
        </a:p>
      </dgm:t>
    </dgm:pt>
    <dgm:pt modelId="{1576F9F2-C75E-4403-B83E-F38CCE7548AB}" type="pres">
      <dgm:prSet presAssocID="{F2DFDA80-EE09-4C1D-B2C7-22E304F90991}" presName="Name0" presStyleCnt="0">
        <dgm:presLayoutVars>
          <dgm:dir/>
          <dgm:resizeHandles val="exact"/>
        </dgm:presLayoutVars>
      </dgm:prSet>
      <dgm:spPr/>
      <dgm:t>
        <a:bodyPr/>
        <a:lstStyle/>
        <a:p>
          <a:endParaRPr lang="es-EC"/>
        </a:p>
      </dgm:t>
    </dgm:pt>
    <dgm:pt modelId="{7DF343F7-DB76-4867-ADAA-5C141593497B}" type="pres">
      <dgm:prSet presAssocID="{F2DFDA80-EE09-4C1D-B2C7-22E304F90991}" presName="fgShape" presStyleLbl="fgShp" presStyleIdx="0" presStyleCnt="1" custLinFactNeighborX="-127" custLinFactNeighborY="33334">
        <dgm:style>
          <a:lnRef idx="2">
            <a:schemeClr val="accent6"/>
          </a:lnRef>
          <a:fillRef idx="1">
            <a:schemeClr val="lt1"/>
          </a:fillRef>
          <a:effectRef idx="0">
            <a:schemeClr val="accent6"/>
          </a:effectRef>
          <a:fontRef idx="minor">
            <a:schemeClr val="dk1"/>
          </a:fontRef>
        </dgm:style>
      </dgm:prSet>
      <dgm:spPr>
        <a:solidFill>
          <a:schemeClr val="accent6">
            <a:lumMod val="20000"/>
            <a:lumOff val="80000"/>
          </a:schemeClr>
        </a:solidFill>
        <a:ln>
          <a:solidFill>
            <a:schemeClr val="accent6">
              <a:lumMod val="40000"/>
              <a:lumOff val="60000"/>
            </a:schemeClr>
          </a:solidFill>
        </a:ln>
      </dgm:spPr>
    </dgm:pt>
    <dgm:pt modelId="{163EB655-BD18-48F2-AEA9-D270BFBD1765}" type="pres">
      <dgm:prSet presAssocID="{F2DFDA80-EE09-4C1D-B2C7-22E304F90991}" presName="linComp" presStyleCnt="0"/>
      <dgm:spPr/>
    </dgm:pt>
    <dgm:pt modelId="{A7A5463E-84A7-461C-AB82-2FD2B3C3C576}" type="pres">
      <dgm:prSet presAssocID="{2AF1360A-7975-456F-851A-ECF842BA0115}" presName="compNode" presStyleCnt="0"/>
      <dgm:spPr/>
    </dgm:pt>
    <dgm:pt modelId="{F50B226A-DDCD-4A6F-86C6-6ACD165A596A}" type="pres">
      <dgm:prSet presAssocID="{2AF1360A-7975-456F-851A-ECF842BA0115}" presName="bkgdShape" presStyleLbl="node1" presStyleIdx="0" presStyleCnt="4"/>
      <dgm:spPr/>
      <dgm:t>
        <a:bodyPr/>
        <a:lstStyle/>
        <a:p>
          <a:endParaRPr lang="es-EC"/>
        </a:p>
      </dgm:t>
    </dgm:pt>
    <dgm:pt modelId="{C0B8C8CD-19FF-4DE4-874B-86F7001A6705}" type="pres">
      <dgm:prSet presAssocID="{2AF1360A-7975-456F-851A-ECF842BA0115}" presName="nodeTx" presStyleLbl="node1" presStyleIdx="0" presStyleCnt="4">
        <dgm:presLayoutVars>
          <dgm:bulletEnabled val="1"/>
        </dgm:presLayoutVars>
      </dgm:prSet>
      <dgm:spPr/>
      <dgm:t>
        <a:bodyPr/>
        <a:lstStyle/>
        <a:p>
          <a:endParaRPr lang="es-EC"/>
        </a:p>
      </dgm:t>
    </dgm:pt>
    <dgm:pt modelId="{C39654F4-D95F-42B5-945F-D68EECF81FF8}" type="pres">
      <dgm:prSet presAssocID="{2AF1360A-7975-456F-851A-ECF842BA0115}" presName="invisiNode" presStyleLbl="node1" presStyleIdx="0" presStyleCnt="4"/>
      <dgm:spPr/>
    </dgm:pt>
    <dgm:pt modelId="{7298CE53-EFBE-4DA3-8DA3-634375543220}" type="pres">
      <dgm:prSet presAssocID="{2AF1360A-7975-456F-851A-ECF842BA0115}"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a:ln>
          <a:noFill/>
        </a:ln>
      </dgm:spPr>
    </dgm:pt>
    <dgm:pt modelId="{407208D6-1548-4A9A-8090-9381A448F5B7}" type="pres">
      <dgm:prSet presAssocID="{BFFEB227-86CA-4743-8BA8-5294CEAF1130}" presName="sibTrans" presStyleLbl="sibTrans2D1" presStyleIdx="0" presStyleCnt="0"/>
      <dgm:spPr/>
      <dgm:t>
        <a:bodyPr/>
        <a:lstStyle/>
        <a:p>
          <a:endParaRPr lang="es-EC"/>
        </a:p>
      </dgm:t>
    </dgm:pt>
    <dgm:pt modelId="{467D11D8-FECE-4E88-B223-790E8310DE21}" type="pres">
      <dgm:prSet presAssocID="{F4E1F9B7-D74B-4E72-8350-02CE68F200B9}" presName="compNode" presStyleCnt="0"/>
      <dgm:spPr/>
    </dgm:pt>
    <dgm:pt modelId="{16A6937C-1A63-4FB6-9CAD-A6B432E8CA1C}" type="pres">
      <dgm:prSet presAssocID="{F4E1F9B7-D74B-4E72-8350-02CE68F200B9}" presName="bkgdShape" presStyleLbl="node1" presStyleIdx="1" presStyleCnt="4"/>
      <dgm:spPr/>
      <dgm:t>
        <a:bodyPr/>
        <a:lstStyle/>
        <a:p>
          <a:endParaRPr lang="es-EC"/>
        </a:p>
      </dgm:t>
    </dgm:pt>
    <dgm:pt modelId="{C0BDEC08-D733-46C9-A09C-59FA0C3CD199}" type="pres">
      <dgm:prSet presAssocID="{F4E1F9B7-D74B-4E72-8350-02CE68F200B9}" presName="nodeTx" presStyleLbl="node1" presStyleIdx="1" presStyleCnt="4">
        <dgm:presLayoutVars>
          <dgm:bulletEnabled val="1"/>
        </dgm:presLayoutVars>
      </dgm:prSet>
      <dgm:spPr/>
      <dgm:t>
        <a:bodyPr/>
        <a:lstStyle/>
        <a:p>
          <a:endParaRPr lang="es-EC"/>
        </a:p>
      </dgm:t>
    </dgm:pt>
    <dgm:pt modelId="{36AFCE53-8C0E-4740-A26F-F6DBAB66C108}" type="pres">
      <dgm:prSet presAssocID="{F4E1F9B7-D74B-4E72-8350-02CE68F200B9}" presName="invisiNode" presStyleLbl="node1" presStyleIdx="1" presStyleCnt="4"/>
      <dgm:spPr/>
    </dgm:pt>
    <dgm:pt modelId="{B228BF95-9130-48B0-8609-31C39A5956E5}" type="pres">
      <dgm:prSet presAssocID="{F4E1F9B7-D74B-4E72-8350-02CE68F200B9}"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7ED80B8D-C00E-4CB7-8A91-7B8AC91741B8}" type="pres">
      <dgm:prSet presAssocID="{4862B39F-3DD4-4B74-88BE-C69CC9156314}" presName="sibTrans" presStyleLbl="sibTrans2D1" presStyleIdx="0" presStyleCnt="0"/>
      <dgm:spPr/>
      <dgm:t>
        <a:bodyPr/>
        <a:lstStyle/>
        <a:p>
          <a:endParaRPr lang="es-EC"/>
        </a:p>
      </dgm:t>
    </dgm:pt>
    <dgm:pt modelId="{B9330401-EA2C-48D4-86FA-EC33BC0611FC}" type="pres">
      <dgm:prSet presAssocID="{D28AD635-E76E-46CF-95E6-C63F3F811C09}" presName="compNode" presStyleCnt="0"/>
      <dgm:spPr/>
    </dgm:pt>
    <dgm:pt modelId="{07BF4F3C-9E0E-4430-9297-49A4760720F2}" type="pres">
      <dgm:prSet presAssocID="{D28AD635-E76E-46CF-95E6-C63F3F811C09}" presName="bkgdShape" presStyleLbl="node1" presStyleIdx="2" presStyleCnt="4"/>
      <dgm:spPr/>
      <dgm:t>
        <a:bodyPr/>
        <a:lstStyle/>
        <a:p>
          <a:endParaRPr lang="es-EC"/>
        </a:p>
      </dgm:t>
    </dgm:pt>
    <dgm:pt modelId="{8706364C-246D-487D-84AA-C8E2B9DE59A2}" type="pres">
      <dgm:prSet presAssocID="{D28AD635-E76E-46CF-95E6-C63F3F811C09}" presName="nodeTx" presStyleLbl="node1" presStyleIdx="2" presStyleCnt="4">
        <dgm:presLayoutVars>
          <dgm:bulletEnabled val="1"/>
        </dgm:presLayoutVars>
      </dgm:prSet>
      <dgm:spPr/>
      <dgm:t>
        <a:bodyPr/>
        <a:lstStyle/>
        <a:p>
          <a:endParaRPr lang="es-EC"/>
        </a:p>
      </dgm:t>
    </dgm:pt>
    <dgm:pt modelId="{EA6ACDFD-3DC6-4BF7-BB20-A6DC5CEC13B0}" type="pres">
      <dgm:prSet presAssocID="{D28AD635-E76E-46CF-95E6-C63F3F811C09}" presName="invisiNode" presStyleLbl="node1" presStyleIdx="2" presStyleCnt="4"/>
      <dgm:spPr/>
    </dgm:pt>
    <dgm:pt modelId="{E4916797-5A31-4EEB-A97B-1337BFF59145}" type="pres">
      <dgm:prSet presAssocID="{D28AD635-E76E-46CF-95E6-C63F3F811C09}"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dgm:spPr>
    </dgm:pt>
    <dgm:pt modelId="{989A8964-AD3B-4C7C-B2C9-B12671F7C9B3}" type="pres">
      <dgm:prSet presAssocID="{0618C071-F390-4A04-83E2-E0FB92F54082}" presName="sibTrans" presStyleLbl="sibTrans2D1" presStyleIdx="0" presStyleCnt="0"/>
      <dgm:spPr/>
      <dgm:t>
        <a:bodyPr/>
        <a:lstStyle/>
        <a:p>
          <a:endParaRPr lang="es-EC"/>
        </a:p>
      </dgm:t>
    </dgm:pt>
    <dgm:pt modelId="{BFFABD02-7B25-4718-8325-2BC4084E6E2F}" type="pres">
      <dgm:prSet presAssocID="{4854E809-A2B0-45CF-AC58-047BAAB6BC51}" presName="compNode" presStyleCnt="0"/>
      <dgm:spPr/>
    </dgm:pt>
    <dgm:pt modelId="{1F1056A7-103B-452B-BEB9-BCFAB3ADAB74}" type="pres">
      <dgm:prSet presAssocID="{4854E809-A2B0-45CF-AC58-047BAAB6BC51}" presName="bkgdShape" presStyleLbl="node1" presStyleIdx="3" presStyleCnt="4"/>
      <dgm:spPr/>
      <dgm:t>
        <a:bodyPr/>
        <a:lstStyle/>
        <a:p>
          <a:endParaRPr lang="es-EC"/>
        </a:p>
      </dgm:t>
    </dgm:pt>
    <dgm:pt modelId="{CD7354FA-2E15-4904-954B-8A390FD1F6A6}" type="pres">
      <dgm:prSet presAssocID="{4854E809-A2B0-45CF-AC58-047BAAB6BC51}" presName="nodeTx" presStyleLbl="node1" presStyleIdx="3" presStyleCnt="4">
        <dgm:presLayoutVars>
          <dgm:bulletEnabled val="1"/>
        </dgm:presLayoutVars>
      </dgm:prSet>
      <dgm:spPr/>
      <dgm:t>
        <a:bodyPr/>
        <a:lstStyle/>
        <a:p>
          <a:endParaRPr lang="es-EC"/>
        </a:p>
      </dgm:t>
    </dgm:pt>
    <dgm:pt modelId="{EF29FFB4-F16B-4C9F-ABBE-556C313BF070}" type="pres">
      <dgm:prSet presAssocID="{4854E809-A2B0-45CF-AC58-047BAAB6BC51}" presName="invisiNode" presStyleLbl="node1" presStyleIdx="3" presStyleCnt="4"/>
      <dgm:spPr/>
    </dgm:pt>
    <dgm:pt modelId="{D29C218E-2687-4038-92DF-EF15A94DC368}" type="pres">
      <dgm:prSet presAssocID="{4854E809-A2B0-45CF-AC58-047BAAB6BC51}"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a:ln>
          <a:noFill/>
        </a:ln>
      </dgm:spPr>
    </dgm:pt>
  </dgm:ptLst>
  <dgm:cxnLst>
    <dgm:cxn modelId="{EA0D6687-4BCE-4168-B65B-9AC756DF9B11}" srcId="{F2DFDA80-EE09-4C1D-B2C7-22E304F90991}" destId="{2AF1360A-7975-456F-851A-ECF842BA0115}" srcOrd="0" destOrd="0" parTransId="{008553D3-3181-4FAF-A753-4F85A3FA1EEE}" sibTransId="{BFFEB227-86CA-4743-8BA8-5294CEAF1130}"/>
    <dgm:cxn modelId="{63D42CA6-2848-4580-B1EC-35A1C0307387}" srcId="{F2DFDA80-EE09-4C1D-B2C7-22E304F90991}" destId="{D28AD635-E76E-46CF-95E6-C63F3F811C09}" srcOrd="2" destOrd="0" parTransId="{421C87F5-4E34-4910-A703-8C4B7738E905}" sibTransId="{0618C071-F390-4A04-83E2-E0FB92F54082}"/>
    <dgm:cxn modelId="{BB4EB0FB-4DD3-485D-9116-131991C1D696}" type="presOf" srcId="{2AF1360A-7975-456F-851A-ECF842BA0115}" destId="{C0B8C8CD-19FF-4DE4-874B-86F7001A6705}" srcOrd="1" destOrd="0" presId="urn:microsoft.com/office/officeart/2005/8/layout/hList7"/>
    <dgm:cxn modelId="{1044D5F6-96EA-47D6-A16B-87BBF4F1368D}" type="presOf" srcId="{4854E809-A2B0-45CF-AC58-047BAAB6BC51}" destId="{1F1056A7-103B-452B-BEB9-BCFAB3ADAB74}" srcOrd="0" destOrd="0" presId="urn:microsoft.com/office/officeart/2005/8/layout/hList7"/>
    <dgm:cxn modelId="{056D323E-26E5-489E-894C-0D2C2E2C3E30}" type="presOf" srcId="{F2DFDA80-EE09-4C1D-B2C7-22E304F90991}" destId="{1576F9F2-C75E-4403-B83E-F38CCE7548AB}" srcOrd="0" destOrd="0" presId="urn:microsoft.com/office/officeart/2005/8/layout/hList7"/>
    <dgm:cxn modelId="{C15620FD-4D27-4209-9A52-A6B757F4328B}" type="presOf" srcId="{D28AD635-E76E-46CF-95E6-C63F3F811C09}" destId="{07BF4F3C-9E0E-4430-9297-49A4760720F2}" srcOrd="0" destOrd="0" presId="urn:microsoft.com/office/officeart/2005/8/layout/hList7"/>
    <dgm:cxn modelId="{DD88DFE8-94AA-4559-AD55-3F6BC074CEFC}" srcId="{F2DFDA80-EE09-4C1D-B2C7-22E304F90991}" destId="{F4E1F9B7-D74B-4E72-8350-02CE68F200B9}" srcOrd="1" destOrd="0" parTransId="{9897425A-869F-4962-AB2D-5D4D4B5C406D}" sibTransId="{4862B39F-3DD4-4B74-88BE-C69CC9156314}"/>
    <dgm:cxn modelId="{27CB9958-E27D-43F5-ACC7-47263C5CB5E0}" type="presOf" srcId="{BFFEB227-86CA-4743-8BA8-5294CEAF1130}" destId="{407208D6-1548-4A9A-8090-9381A448F5B7}" srcOrd="0" destOrd="0" presId="urn:microsoft.com/office/officeart/2005/8/layout/hList7"/>
    <dgm:cxn modelId="{D2760A30-D8C4-4085-939B-4A6C320F73A6}" type="presOf" srcId="{4862B39F-3DD4-4B74-88BE-C69CC9156314}" destId="{7ED80B8D-C00E-4CB7-8A91-7B8AC91741B8}" srcOrd="0" destOrd="0" presId="urn:microsoft.com/office/officeart/2005/8/layout/hList7"/>
    <dgm:cxn modelId="{285326AF-40AD-4806-8889-8925D55B7158}" type="presOf" srcId="{4854E809-A2B0-45CF-AC58-047BAAB6BC51}" destId="{CD7354FA-2E15-4904-954B-8A390FD1F6A6}" srcOrd="1" destOrd="0" presId="urn:microsoft.com/office/officeart/2005/8/layout/hList7"/>
    <dgm:cxn modelId="{0D30B5D7-AF75-4B8B-8F79-9E12E860DC12}" type="presOf" srcId="{F4E1F9B7-D74B-4E72-8350-02CE68F200B9}" destId="{16A6937C-1A63-4FB6-9CAD-A6B432E8CA1C}" srcOrd="0" destOrd="0" presId="urn:microsoft.com/office/officeart/2005/8/layout/hList7"/>
    <dgm:cxn modelId="{F8A7CD22-31F0-4DBC-B59A-92912F7C6957}" type="presOf" srcId="{2AF1360A-7975-456F-851A-ECF842BA0115}" destId="{F50B226A-DDCD-4A6F-86C6-6ACD165A596A}" srcOrd="0" destOrd="0" presId="urn:microsoft.com/office/officeart/2005/8/layout/hList7"/>
    <dgm:cxn modelId="{54ABF31F-ED76-4B0E-9899-AD203BB2074A}" type="presOf" srcId="{F4E1F9B7-D74B-4E72-8350-02CE68F200B9}" destId="{C0BDEC08-D733-46C9-A09C-59FA0C3CD199}" srcOrd="1" destOrd="0" presId="urn:microsoft.com/office/officeart/2005/8/layout/hList7"/>
    <dgm:cxn modelId="{719A09D3-1C08-4741-98DC-0C73C80B87E6}" type="presOf" srcId="{0618C071-F390-4A04-83E2-E0FB92F54082}" destId="{989A8964-AD3B-4C7C-B2C9-B12671F7C9B3}" srcOrd="0" destOrd="0" presId="urn:microsoft.com/office/officeart/2005/8/layout/hList7"/>
    <dgm:cxn modelId="{20E485FB-4237-4C23-B5DC-74425B81BEC5}" type="presOf" srcId="{D28AD635-E76E-46CF-95E6-C63F3F811C09}" destId="{8706364C-246D-487D-84AA-C8E2B9DE59A2}" srcOrd="1" destOrd="0" presId="urn:microsoft.com/office/officeart/2005/8/layout/hList7"/>
    <dgm:cxn modelId="{021D4E0B-10B8-47FE-B8CE-A1A9A52F3A6D}" srcId="{F2DFDA80-EE09-4C1D-B2C7-22E304F90991}" destId="{4854E809-A2B0-45CF-AC58-047BAAB6BC51}" srcOrd="3" destOrd="0" parTransId="{CEEA3F99-1445-474C-AA2A-78D92632EF9A}" sibTransId="{423BB5ED-ADE3-4390-9AD8-011BD96ADE67}"/>
    <dgm:cxn modelId="{639E19A4-6CA8-4220-9300-227CA65428DC}" type="presParOf" srcId="{1576F9F2-C75E-4403-B83E-F38CCE7548AB}" destId="{7DF343F7-DB76-4867-ADAA-5C141593497B}" srcOrd="0" destOrd="0" presId="urn:microsoft.com/office/officeart/2005/8/layout/hList7"/>
    <dgm:cxn modelId="{BC33BAA7-FD5B-414A-9EB2-BDB0BA5AE9B3}" type="presParOf" srcId="{1576F9F2-C75E-4403-B83E-F38CCE7548AB}" destId="{163EB655-BD18-48F2-AEA9-D270BFBD1765}" srcOrd="1" destOrd="0" presId="urn:microsoft.com/office/officeart/2005/8/layout/hList7"/>
    <dgm:cxn modelId="{D06052C2-6B00-4914-BD5E-E30F4582821F}" type="presParOf" srcId="{163EB655-BD18-48F2-AEA9-D270BFBD1765}" destId="{A7A5463E-84A7-461C-AB82-2FD2B3C3C576}" srcOrd="0" destOrd="0" presId="urn:microsoft.com/office/officeart/2005/8/layout/hList7"/>
    <dgm:cxn modelId="{F3EBF312-D1B9-43C7-9823-275C6441B4DC}" type="presParOf" srcId="{A7A5463E-84A7-461C-AB82-2FD2B3C3C576}" destId="{F50B226A-DDCD-4A6F-86C6-6ACD165A596A}" srcOrd="0" destOrd="0" presId="urn:microsoft.com/office/officeart/2005/8/layout/hList7"/>
    <dgm:cxn modelId="{09982BAF-89AA-4F68-8A73-34FDDF97F9E5}" type="presParOf" srcId="{A7A5463E-84A7-461C-AB82-2FD2B3C3C576}" destId="{C0B8C8CD-19FF-4DE4-874B-86F7001A6705}" srcOrd="1" destOrd="0" presId="urn:microsoft.com/office/officeart/2005/8/layout/hList7"/>
    <dgm:cxn modelId="{17FED7D1-51C0-49F7-93C5-BAB7A69273F4}" type="presParOf" srcId="{A7A5463E-84A7-461C-AB82-2FD2B3C3C576}" destId="{C39654F4-D95F-42B5-945F-D68EECF81FF8}" srcOrd="2" destOrd="0" presId="urn:microsoft.com/office/officeart/2005/8/layout/hList7"/>
    <dgm:cxn modelId="{36CEF9A4-AECE-45F7-BD68-07055D346BAE}" type="presParOf" srcId="{A7A5463E-84A7-461C-AB82-2FD2B3C3C576}" destId="{7298CE53-EFBE-4DA3-8DA3-634375543220}" srcOrd="3" destOrd="0" presId="urn:microsoft.com/office/officeart/2005/8/layout/hList7"/>
    <dgm:cxn modelId="{49678646-04D3-408B-A655-96833E44FD42}" type="presParOf" srcId="{163EB655-BD18-48F2-AEA9-D270BFBD1765}" destId="{407208D6-1548-4A9A-8090-9381A448F5B7}" srcOrd="1" destOrd="0" presId="urn:microsoft.com/office/officeart/2005/8/layout/hList7"/>
    <dgm:cxn modelId="{B7095669-B741-4574-BC9B-AAF69C43602E}" type="presParOf" srcId="{163EB655-BD18-48F2-AEA9-D270BFBD1765}" destId="{467D11D8-FECE-4E88-B223-790E8310DE21}" srcOrd="2" destOrd="0" presId="urn:microsoft.com/office/officeart/2005/8/layout/hList7"/>
    <dgm:cxn modelId="{8197FF26-E0FC-4A86-A6F9-3774179C2964}" type="presParOf" srcId="{467D11D8-FECE-4E88-B223-790E8310DE21}" destId="{16A6937C-1A63-4FB6-9CAD-A6B432E8CA1C}" srcOrd="0" destOrd="0" presId="urn:microsoft.com/office/officeart/2005/8/layout/hList7"/>
    <dgm:cxn modelId="{89525965-7D4C-4B8E-88E8-2822F4A6475D}" type="presParOf" srcId="{467D11D8-FECE-4E88-B223-790E8310DE21}" destId="{C0BDEC08-D733-46C9-A09C-59FA0C3CD199}" srcOrd="1" destOrd="0" presId="urn:microsoft.com/office/officeart/2005/8/layout/hList7"/>
    <dgm:cxn modelId="{71AE66F4-35E0-43ED-B391-DE46A3E69546}" type="presParOf" srcId="{467D11D8-FECE-4E88-B223-790E8310DE21}" destId="{36AFCE53-8C0E-4740-A26F-F6DBAB66C108}" srcOrd="2" destOrd="0" presId="urn:microsoft.com/office/officeart/2005/8/layout/hList7"/>
    <dgm:cxn modelId="{5BE15764-F019-430C-B6B4-062EE32BD6C9}" type="presParOf" srcId="{467D11D8-FECE-4E88-B223-790E8310DE21}" destId="{B228BF95-9130-48B0-8609-31C39A5956E5}" srcOrd="3" destOrd="0" presId="urn:microsoft.com/office/officeart/2005/8/layout/hList7"/>
    <dgm:cxn modelId="{45809F0A-5E10-4CC1-9565-966895789341}" type="presParOf" srcId="{163EB655-BD18-48F2-AEA9-D270BFBD1765}" destId="{7ED80B8D-C00E-4CB7-8A91-7B8AC91741B8}" srcOrd="3" destOrd="0" presId="urn:microsoft.com/office/officeart/2005/8/layout/hList7"/>
    <dgm:cxn modelId="{A68B6CE2-5739-4EB3-955B-27411BC95B8F}" type="presParOf" srcId="{163EB655-BD18-48F2-AEA9-D270BFBD1765}" destId="{B9330401-EA2C-48D4-86FA-EC33BC0611FC}" srcOrd="4" destOrd="0" presId="urn:microsoft.com/office/officeart/2005/8/layout/hList7"/>
    <dgm:cxn modelId="{7FD7D956-DACF-4DA8-99A8-535CDC15FF88}" type="presParOf" srcId="{B9330401-EA2C-48D4-86FA-EC33BC0611FC}" destId="{07BF4F3C-9E0E-4430-9297-49A4760720F2}" srcOrd="0" destOrd="0" presId="urn:microsoft.com/office/officeart/2005/8/layout/hList7"/>
    <dgm:cxn modelId="{7BC415C3-E784-42B7-818E-87B9F6444EF1}" type="presParOf" srcId="{B9330401-EA2C-48D4-86FA-EC33BC0611FC}" destId="{8706364C-246D-487D-84AA-C8E2B9DE59A2}" srcOrd="1" destOrd="0" presId="urn:microsoft.com/office/officeart/2005/8/layout/hList7"/>
    <dgm:cxn modelId="{E172516C-E4D8-4D5D-A47D-AB69665F209C}" type="presParOf" srcId="{B9330401-EA2C-48D4-86FA-EC33BC0611FC}" destId="{EA6ACDFD-3DC6-4BF7-BB20-A6DC5CEC13B0}" srcOrd="2" destOrd="0" presId="urn:microsoft.com/office/officeart/2005/8/layout/hList7"/>
    <dgm:cxn modelId="{6D1D5940-07CF-45FD-8468-8539A89E3457}" type="presParOf" srcId="{B9330401-EA2C-48D4-86FA-EC33BC0611FC}" destId="{E4916797-5A31-4EEB-A97B-1337BFF59145}" srcOrd="3" destOrd="0" presId="urn:microsoft.com/office/officeart/2005/8/layout/hList7"/>
    <dgm:cxn modelId="{F33EF491-9CE7-4BEF-8891-0374BAD49EAB}" type="presParOf" srcId="{163EB655-BD18-48F2-AEA9-D270BFBD1765}" destId="{989A8964-AD3B-4C7C-B2C9-B12671F7C9B3}" srcOrd="5" destOrd="0" presId="urn:microsoft.com/office/officeart/2005/8/layout/hList7"/>
    <dgm:cxn modelId="{B6572240-98A0-4D7B-A3BF-5E055D8989BA}" type="presParOf" srcId="{163EB655-BD18-48F2-AEA9-D270BFBD1765}" destId="{BFFABD02-7B25-4718-8325-2BC4084E6E2F}" srcOrd="6" destOrd="0" presId="urn:microsoft.com/office/officeart/2005/8/layout/hList7"/>
    <dgm:cxn modelId="{EE9F30D6-BA1E-423F-B120-32BA13797F10}" type="presParOf" srcId="{BFFABD02-7B25-4718-8325-2BC4084E6E2F}" destId="{1F1056A7-103B-452B-BEB9-BCFAB3ADAB74}" srcOrd="0" destOrd="0" presId="urn:microsoft.com/office/officeart/2005/8/layout/hList7"/>
    <dgm:cxn modelId="{205BC5F2-4B04-4FAE-A3CF-65D6464A1ED5}" type="presParOf" srcId="{BFFABD02-7B25-4718-8325-2BC4084E6E2F}" destId="{CD7354FA-2E15-4904-954B-8A390FD1F6A6}" srcOrd="1" destOrd="0" presId="urn:microsoft.com/office/officeart/2005/8/layout/hList7"/>
    <dgm:cxn modelId="{9C95517D-C7CA-4B2E-96FF-225E555DC14B}" type="presParOf" srcId="{BFFABD02-7B25-4718-8325-2BC4084E6E2F}" destId="{EF29FFB4-F16B-4C9F-ABBE-556C313BF070}" srcOrd="2" destOrd="0" presId="urn:microsoft.com/office/officeart/2005/8/layout/hList7"/>
    <dgm:cxn modelId="{BEB6C0F8-D686-4F14-8B92-459782C87AFA}" type="presParOf" srcId="{BFFABD02-7B25-4718-8325-2BC4084E6E2F}" destId="{D29C218E-2687-4038-92DF-EF15A94DC36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4C677C-7A83-4F12-B841-B305DC8192A7}" type="doc">
      <dgm:prSet loTypeId="urn:microsoft.com/office/officeart/2005/8/layout/process2" loCatId="process" qsTypeId="urn:microsoft.com/office/officeart/2005/8/quickstyle/simple3" qsCatId="simple" csTypeId="urn:microsoft.com/office/officeart/2005/8/colors/colorful1" csCatId="colorful" phldr="1"/>
      <dgm:spPr/>
    </dgm:pt>
    <dgm:pt modelId="{3B84E742-EE33-426C-A8D9-668FC3F52A67}">
      <dgm:prSet phldrT="[Texto]" custT="1">
        <dgm:style>
          <a:lnRef idx="2">
            <a:schemeClr val="accent3"/>
          </a:lnRef>
          <a:fillRef idx="1">
            <a:schemeClr val="lt1"/>
          </a:fillRef>
          <a:effectRef idx="0">
            <a:schemeClr val="accent3"/>
          </a:effectRef>
          <a:fontRef idx="minor">
            <a:schemeClr val="dk1"/>
          </a:fontRef>
        </dgm:style>
      </dgm:prSet>
      <dgm:spPr>
        <a:ln>
          <a:solidFill>
            <a:schemeClr val="accent2">
              <a:lumMod val="50000"/>
            </a:schemeClr>
          </a:solidFill>
        </a:ln>
      </dgm:spPr>
      <dgm:t>
        <a:bodyPr/>
        <a:lstStyle/>
        <a:p>
          <a:r>
            <a:rPr lang="es-MX" sz="2800" b="1" cap="none" spc="0" dirty="0" smtClean="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latin typeface="Aharoni" panose="02010803020104030203" pitchFamily="2" charset="-79"/>
              <a:cs typeface="Aharoni" panose="02010803020104030203" pitchFamily="2" charset="-79"/>
            </a:rPr>
            <a:t>Objetivo General</a:t>
          </a:r>
          <a:endParaRPr lang="es-MX" sz="2800" b="1" cap="none" spc="0"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latin typeface="Aharoni" panose="02010803020104030203" pitchFamily="2" charset="-79"/>
            <a:cs typeface="Aharoni" panose="02010803020104030203" pitchFamily="2" charset="-79"/>
          </a:endParaRPr>
        </a:p>
      </dgm:t>
    </dgm:pt>
    <dgm:pt modelId="{7A918196-7F1A-4F13-B528-3AF323D67E92}" type="parTrans" cxnId="{97AF6DBE-EEAC-426C-8153-68D401548F6D}">
      <dgm:prSet/>
      <dgm:spPr/>
      <dgm:t>
        <a:bodyPr/>
        <a:lstStyle/>
        <a:p>
          <a:endParaRPr lang="es-MX"/>
        </a:p>
      </dgm:t>
    </dgm:pt>
    <dgm:pt modelId="{0C8D9FCB-0767-4698-8717-2D874F6EF583}" type="sibTrans" cxnId="{97AF6DBE-EEAC-426C-8153-68D401548F6D}">
      <dgm:prSet>
        <dgm:style>
          <a:lnRef idx="1">
            <a:schemeClr val="accent1"/>
          </a:lnRef>
          <a:fillRef idx="3">
            <a:schemeClr val="accent1"/>
          </a:fillRef>
          <a:effectRef idx="2">
            <a:schemeClr val="accent1"/>
          </a:effectRef>
          <a:fontRef idx="minor">
            <a:schemeClr val="lt1"/>
          </a:fontRef>
        </dgm:style>
      </dgm:prSet>
      <dgm:spPr/>
      <dgm:t>
        <a:bodyPr/>
        <a:lstStyle/>
        <a:p>
          <a:endParaRPr lang="es-MX"/>
        </a:p>
      </dgm:t>
    </dgm:pt>
    <dgm:pt modelId="{359294D3-A413-41EA-A72E-F9450886362F}">
      <dgm:prSet phldrT="[Texto]" custT="1">
        <dgm:style>
          <a:lnRef idx="2">
            <a:schemeClr val="accent3"/>
          </a:lnRef>
          <a:fillRef idx="1">
            <a:schemeClr val="lt1"/>
          </a:fillRef>
          <a:effectRef idx="0">
            <a:schemeClr val="accent3"/>
          </a:effectRef>
          <a:fontRef idx="minor">
            <a:schemeClr val="dk1"/>
          </a:fontRef>
        </dgm:style>
      </dgm:prSet>
      <dgm:spPr>
        <a:solidFill>
          <a:schemeClr val="accent3">
            <a:lumMod val="20000"/>
            <a:lumOff val="80000"/>
          </a:schemeClr>
        </a:solidFill>
        <a:ln>
          <a:solidFill>
            <a:schemeClr val="accent6">
              <a:lumMod val="75000"/>
            </a:schemeClr>
          </a:solidFill>
        </a:ln>
      </dgm:spPr>
      <dgm:t>
        <a:bodyPr/>
        <a:lstStyle/>
        <a:p>
          <a:r>
            <a:rPr lang="es-MX" sz="2000" dirty="0" smtClean="0">
              <a:solidFill>
                <a:schemeClr val="bg2">
                  <a:lumMod val="10000"/>
                </a:schemeClr>
              </a:solidFill>
              <a:latin typeface="Palatino Linotype" panose="02040502050505030304" pitchFamily="18" charset="0"/>
            </a:rPr>
            <a:t>Diseñar estrategias financieras para la empresa </a:t>
          </a:r>
          <a:r>
            <a:rPr lang="es-MX" sz="2000" dirty="0" err="1" smtClean="0">
              <a:solidFill>
                <a:schemeClr val="bg2">
                  <a:lumMod val="10000"/>
                </a:schemeClr>
              </a:solidFill>
              <a:latin typeface="Palatino Linotype" panose="02040502050505030304" pitchFamily="18" charset="0"/>
            </a:rPr>
            <a:t>Megaplanet</a:t>
          </a:r>
          <a:r>
            <a:rPr lang="es-MX" sz="2000" dirty="0" smtClean="0">
              <a:solidFill>
                <a:schemeClr val="bg2">
                  <a:lumMod val="10000"/>
                </a:schemeClr>
              </a:solidFill>
              <a:latin typeface="Palatino Linotype" panose="02040502050505030304" pitchFamily="18" charset="0"/>
            </a:rPr>
            <a:t> Cía. Ltda. que contribuya al manejo eficiente de sus recursos financieros a fin de maximizar las utilidades de la misma</a:t>
          </a:r>
          <a:r>
            <a:rPr lang="es-MX" sz="2300" dirty="0" smtClean="0">
              <a:solidFill>
                <a:schemeClr val="bg2">
                  <a:lumMod val="10000"/>
                </a:schemeClr>
              </a:solidFill>
              <a:latin typeface="Palatino Linotype" panose="02040502050505030304" pitchFamily="18" charset="0"/>
            </a:rPr>
            <a:t>.</a:t>
          </a:r>
          <a:endParaRPr lang="es-MX" sz="2300" dirty="0">
            <a:solidFill>
              <a:schemeClr val="bg2">
                <a:lumMod val="10000"/>
              </a:schemeClr>
            </a:solidFill>
            <a:latin typeface="Palatino Linotype" panose="02040502050505030304" pitchFamily="18" charset="0"/>
          </a:endParaRPr>
        </a:p>
      </dgm:t>
    </dgm:pt>
    <dgm:pt modelId="{E84AE3AD-FF9E-4DDC-94A0-33CEEDBE36E2}" type="parTrans" cxnId="{95E075D1-458C-44CD-92C3-74E585E2373D}">
      <dgm:prSet/>
      <dgm:spPr/>
      <dgm:t>
        <a:bodyPr/>
        <a:lstStyle/>
        <a:p>
          <a:endParaRPr lang="es-MX"/>
        </a:p>
      </dgm:t>
    </dgm:pt>
    <dgm:pt modelId="{FDEB49B8-B666-4AA4-8E0E-43BFC23D24ED}" type="sibTrans" cxnId="{95E075D1-458C-44CD-92C3-74E585E2373D}">
      <dgm:prSet/>
      <dgm:spPr/>
      <dgm:t>
        <a:bodyPr/>
        <a:lstStyle/>
        <a:p>
          <a:endParaRPr lang="es-MX"/>
        </a:p>
      </dgm:t>
    </dgm:pt>
    <dgm:pt modelId="{574C6BB9-EEFA-42EB-BF32-F657E5D864CB}" type="pres">
      <dgm:prSet presAssocID="{F44C677C-7A83-4F12-B841-B305DC8192A7}" presName="linearFlow" presStyleCnt="0">
        <dgm:presLayoutVars>
          <dgm:resizeHandles val="exact"/>
        </dgm:presLayoutVars>
      </dgm:prSet>
      <dgm:spPr/>
    </dgm:pt>
    <dgm:pt modelId="{4490D219-F1E7-4FEB-A984-EFCCAED6D3BC}" type="pres">
      <dgm:prSet presAssocID="{3B84E742-EE33-426C-A8D9-668FC3F52A67}" presName="node" presStyleLbl="node1" presStyleIdx="0" presStyleCnt="2" custScaleX="188998" custScaleY="28951" custLinFactNeighborX="-2054" custLinFactNeighborY="-70">
        <dgm:presLayoutVars>
          <dgm:bulletEnabled val="1"/>
        </dgm:presLayoutVars>
      </dgm:prSet>
      <dgm:spPr/>
      <dgm:t>
        <a:bodyPr/>
        <a:lstStyle/>
        <a:p>
          <a:endParaRPr lang="es-MX"/>
        </a:p>
      </dgm:t>
    </dgm:pt>
    <dgm:pt modelId="{D6EC8289-F80D-4304-B61C-CA852B5DE75C}" type="pres">
      <dgm:prSet presAssocID="{0C8D9FCB-0767-4698-8717-2D874F6EF583}" presName="sibTrans" presStyleLbl="sibTrans2D1" presStyleIdx="0" presStyleCnt="1"/>
      <dgm:spPr/>
      <dgm:t>
        <a:bodyPr/>
        <a:lstStyle/>
        <a:p>
          <a:endParaRPr lang="es-MX"/>
        </a:p>
      </dgm:t>
    </dgm:pt>
    <dgm:pt modelId="{DD964CD5-4902-4742-B811-3DBC7C99ED19}" type="pres">
      <dgm:prSet presAssocID="{0C8D9FCB-0767-4698-8717-2D874F6EF583}" presName="connectorText" presStyleLbl="sibTrans2D1" presStyleIdx="0" presStyleCnt="1"/>
      <dgm:spPr/>
      <dgm:t>
        <a:bodyPr/>
        <a:lstStyle/>
        <a:p>
          <a:endParaRPr lang="es-MX"/>
        </a:p>
      </dgm:t>
    </dgm:pt>
    <dgm:pt modelId="{8E78DA2B-FE08-40C8-97F4-34921A326358}" type="pres">
      <dgm:prSet presAssocID="{359294D3-A413-41EA-A72E-F9450886362F}" presName="node" presStyleLbl="node1" presStyleIdx="1" presStyleCnt="2" custScaleX="187905">
        <dgm:presLayoutVars>
          <dgm:bulletEnabled val="1"/>
        </dgm:presLayoutVars>
      </dgm:prSet>
      <dgm:spPr/>
      <dgm:t>
        <a:bodyPr/>
        <a:lstStyle/>
        <a:p>
          <a:endParaRPr lang="es-MX"/>
        </a:p>
      </dgm:t>
    </dgm:pt>
  </dgm:ptLst>
  <dgm:cxnLst>
    <dgm:cxn modelId="{97AF6DBE-EEAC-426C-8153-68D401548F6D}" srcId="{F44C677C-7A83-4F12-B841-B305DC8192A7}" destId="{3B84E742-EE33-426C-A8D9-668FC3F52A67}" srcOrd="0" destOrd="0" parTransId="{7A918196-7F1A-4F13-B528-3AF323D67E92}" sibTransId="{0C8D9FCB-0767-4698-8717-2D874F6EF583}"/>
    <dgm:cxn modelId="{95E075D1-458C-44CD-92C3-74E585E2373D}" srcId="{F44C677C-7A83-4F12-B841-B305DC8192A7}" destId="{359294D3-A413-41EA-A72E-F9450886362F}" srcOrd="1" destOrd="0" parTransId="{E84AE3AD-FF9E-4DDC-94A0-33CEEDBE36E2}" sibTransId="{FDEB49B8-B666-4AA4-8E0E-43BFC23D24ED}"/>
    <dgm:cxn modelId="{F6B3372D-0ED8-43AE-8D54-31A909F0E160}" type="presOf" srcId="{359294D3-A413-41EA-A72E-F9450886362F}" destId="{8E78DA2B-FE08-40C8-97F4-34921A326358}" srcOrd="0" destOrd="0" presId="urn:microsoft.com/office/officeart/2005/8/layout/process2"/>
    <dgm:cxn modelId="{7EA28B59-4710-4D00-A494-A92D1A2C44E4}" type="presOf" srcId="{0C8D9FCB-0767-4698-8717-2D874F6EF583}" destId="{DD964CD5-4902-4742-B811-3DBC7C99ED19}" srcOrd="1" destOrd="0" presId="urn:microsoft.com/office/officeart/2005/8/layout/process2"/>
    <dgm:cxn modelId="{F83A483A-257F-4D19-A026-52E210106099}" type="presOf" srcId="{F44C677C-7A83-4F12-B841-B305DC8192A7}" destId="{574C6BB9-EEFA-42EB-BF32-F657E5D864CB}" srcOrd="0" destOrd="0" presId="urn:microsoft.com/office/officeart/2005/8/layout/process2"/>
    <dgm:cxn modelId="{BACA2661-AC25-408A-BFBB-B1715A4BF190}" type="presOf" srcId="{3B84E742-EE33-426C-A8D9-668FC3F52A67}" destId="{4490D219-F1E7-4FEB-A984-EFCCAED6D3BC}" srcOrd="0" destOrd="0" presId="urn:microsoft.com/office/officeart/2005/8/layout/process2"/>
    <dgm:cxn modelId="{C683FEEE-4944-4061-A4BE-E2DC90C0D480}" type="presOf" srcId="{0C8D9FCB-0767-4698-8717-2D874F6EF583}" destId="{D6EC8289-F80D-4304-B61C-CA852B5DE75C}" srcOrd="0" destOrd="0" presId="urn:microsoft.com/office/officeart/2005/8/layout/process2"/>
    <dgm:cxn modelId="{A8F95117-6AE5-431F-A40C-E4B23B901084}" type="presParOf" srcId="{574C6BB9-EEFA-42EB-BF32-F657E5D864CB}" destId="{4490D219-F1E7-4FEB-A984-EFCCAED6D3BC}" srcOrd="0" destOrd="0" presId="urn:microsoft.com/office/officeart/2005/8/layout/process2"/>
    <dgm:cxn modelId="{073E6664-BFF7-4F00-9C9C-F47A78AA0055}" type="presParOf" srcId="{574C6BB9-EEFA-42EB-BF32-F657E5D864CB}" destId="{D6EC8289-F80D-4304-B61C-CA852B5DE75C}" srcOrd="1" destOrd="0" presId="urn:microsoft.com/office/officeart/2005/8/layout/process2"/>
    <dgm:cxn modelId="{902F9D3A-D881-4C07-A3B0-0C4C45CB34A9}" type="presParOf" srcId="{D6EC8289-F80D-4304-B61C-CA852B5DE75C}" destId="{DD964CD5-4902-4742-B811-3DBC7C99ED19}" srcOrd="0" destOrd="0" presId="urn:microsoft.com/office/officeart/2005/8/layout/process2"/>
    <dgm:cxn modelId="{2E332715-1009-4BBE-9EF5-DEADA0FC7BC1}" type="presParOf" srcId="{574C6BB9-EEFA-42EB-BF32-F657E5D864CB}" destId="{8E78DA2B-FE08-40C8-97F4-34921A326358}"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EC07E9-BCF0-4489-AA40-E6F583432772}"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MX"/>
        </a:p>
      </dgm:t>
    </dgm:pt>
    <dgm:pt modelId="{A9EFFD55-0359-423B-B4E7-D1F2DCC94EC0}">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MX" sz="1600" dirty="0" smtClean="0">
              <a:solidFill>
                <a:schemeClr val="accent2">
                  <a:lumMod val="50000"/>
                </a:schemeClr>
              </a:solidFill>
              <a:latin typeface="Palatino Linotype" panose="02040502050505030304" pitchFamily="18" charset="0"/>
            </a:rPr>
            <a:t>Plantear el contenido de carácter teórico, mediante el análisis de la problemática que acontece en la organización,  el mismo que fundamente las bases para la formulación de las estrategias financieras.</a:t>
          </a:r>
          <a:endParaRPr lang="es-MX" sz="1600" dirty="0">
            <a:solidFill>
              <a:schemeClr val="accent2">
                <a:lumMod val="50000"/>
              </a:schemeClr>
            </a:solidFill>
            <a:latin typeface="Palatino Linotype" panose="02040502050505030304" pitchFamily="18" charset="0"/>
          </a:endParaRPr>
        </a:p>
      </dgm:t>
    </dgm:pt>
    <dgm:pt modelId="{78B68695-A173-4B4A-AA66-065A8954C163}" type="parTrans" cxnId="{A9E66D5E-67EB-4852-95A7-1D7DE35F7A56}">
      <dgm:prSet/>
      <dgm:spPr/>
      <dgm:t>
        <a:bodyPr/>
        <a:lstStyle/>
        <a:p>
          <a:endParaRPr lang="es-MX" sz="1600">
            <a:latin typeface="Palatino Linotype" panose="02040502050505030304" pitchFamily="18" charset="0"/>
          </a:endParaRPr>
        </a:p>
      </dgm:t>
    </dgm:pt>
    <dgm:pt modelId="{22E08E34-BC79-4969-8CEF-183F32FA1D34}" type="sibTrans" cxnId="{A9E66D5E-67EB-4852-95A7-1D7DE35F7A56}">
      <dgm:prSet/>
      <dgm:spPr/>
      <dgm:t>
        <a:bodyPr/>
        <a:lstStyle/>
        <a:p>
          <a:endParaRPr lang="es-MX" sz="1600">
            <a:latin typeface="Palatino Linotype" panose="02040502050505030304" pitchFamily="18" charset="0"/>
          </a:endParaRPr>
        </a:p>
      </dgm:t>
    </dgm:pt>
    <dgm:pt modelId="{B96FAB28-2428-4F26-8890-D46A2185E7DA}">
      <dgm:prSet phldrT="[Texto]" custT="1">
        <dgm:style>
          <a:lnRef idx="2">
            <a:schemeClr val="accent3"/>
          </a:lnRef>
          <a:fillRef idx="1">
            <a:schemeClr val="lt1"/>
          </a:fillRef>
          <a:effectRef idx="0">
            <a:schemeClr val="accent3"/>
          </a:effectRef>
          <a:fontRef idx="minor">
            <a:schemeClr val="dk1"/>
          </a:fontRef>
        </dgm:style>
      </dgm:prSet>
      <dgm:spPr/>
      <dgm:t>
        <a:bodyPr/>
        <a:lstStyle/>
        <a:p>
          <a:pPr algn="just"/>
          <a:r>
            <a:rPr lang="es-MX" sz="1600" dirty="0" smtClean="0">
              <a:solidFill>
                <a:schemeClr val="accent3">
                  <a:lumMod val="50000"/>
                </a:schemeClr>
              </a:solidFill>
              <a:latin typeface="Palatino Linotype" panose="02040502050505030304" pitchFamily="18" charset="0"/>
            </a:rPr>
            <a:t>Detallar las generalidades de la empresa, mediante la exposición de los lineamientos estratégicos y las actividades operativas que realiza, para conocer cómo la organización comercializa sus productos.</a:t>
          </a:r>
          <a:endParaRPr lang="es-MX" sz="1600" dirty="0">
            <a:solidFill>
              <a:schemeClr val="accent3">
                <a:lumMod val="50000"/>
              </a:schemeClr>
            </a:solidFill>
            <a:latin typeface="Palatino Linotype" panose="02040502050505030304" pitchFamily="18" charset="0"/>
          </a:endParaRPr>
        </a:p>
      </dgm:t>
    </dgm:pt>
    <dgm:pt modelId="{3DC1CA46-0DB9-4D30-AA6C-F2568AE18E12}" type="parTrans" cxnId="{F02F34B9-B64B-4ED2-A947-F0CBF9562392}">
      <dgm:prSet/>
      <dgm:spPr/>
      <dgm:t>
        <a:bodyPr/>
        <a:lstStyle/>
        <a:p>
          <a:endParaRPr lang="es-MX" sz="1600">
            <a:latin typeface="Palatino Linotype" panose="02040502050505030304" pitchFamily="18" charset="0"/>
          </a:endParaRPr>
        </a:p>
      </dgm:t>
    </dgm:pt>
    <dgm:pt modelId="{7A585940-D0A3-4CE1-9D84-CA9B42004211}" type="sibTrans" cxnId="{F02F34B9-B64B-4ED2-A947-F0CBF9562392}">
      <dgm:prSet/>
      <dgm:spPr/>
      <dgm:t>
        <a:bodyPr/>
        <a:lstStyle/>
        <a:p>
          <a:endParaRPr lang="es-MX" sz="1600">
            <a:latin typeface="Palatino Linotype" panose="02040502050505030304" pitchFamily="18" charset="0"/>
          </a:endParaRPr>
        </a:p>
      </dgm:t>
    </dgm:pt>
    <dgm:pt modelId="{5882E4EE-627B-4504-AF87-FDB5163BB84A}">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r>
            <a:rPr lang="es-MX" sz="1600" dirty="0" smtClean="0">
              <a:solidFill>
                <a:schemeClr val="accent4">
                  <a:lumMod val="50000"/>
                </a:schemeClr>
              </a:solidFill>
              <a:latin typeface="Palatino Linotype" panose="02040502050505030304" pitchFamily="18" charset="0"/>
            </a:rPr>
            <a:t>Comprender el entorno en el que se desenvuelve la organización a través de un análisis externo y un análisis situacional interno, para identificar posibles variables que pueden inferir en el normal desempeño de las actividades de la empresa.</a:t>
          </a:r>
          <a:endParaRPr lang="es-MX" sz="1600" dirty="0">
            <a:solidFill>
              <a:schemeClr val="accent4">
                <a:lumMod val="50000"/>
              </a:schemeClr>
            </a:solidFill>
            <a:latin typeface="Palatino Linotype" panose="02040502050505030304" pitchFamily="18" charset="0"/>
          </a:endParaRPr>
        </a:p>
      </dgm:t>
    </dgm:pt>
    <dgm:pt modelId="{840B5E62-378E-4E00-99FF-EA26A642BBD7}" type="parTrans" cxnId="{B42E7D40-236E-466E-BFEF-B25AC84461E8}">
      <dgm:prSet/>
      <dgm:spPr/>
      <dgm:t>
        <a:bodyPr/>
        <a:lstStyle/>
        <a:p>
          <a:endParaRPr lang="es-MX" sz="1600">
            <a:latin typeface="Palatino Linotype" panose="02040502050505030304" pitchFamily="18" charset="0"/>
          </a:endParaRPr>
        </a:p>
      </dgm:t>
    </dgm:pt>
    <dgm:pt modelId="{DAF0D6F1-7C43-43A3-B03C-C8E8502BE938}" type="sibTrans" cxnId="{B42E7D40-236E-466E-BFEF-B25AC84461E8}">
      <dgm:prSet/>
      <dgm:spPr/>
      <dgm:t>
        <a:bodyPr/>
        <a:lstStyle/>
        <a:p>
          <a:endParaRPr lang="es-MX" sz="1600">
            <a:latin typeface="Palatino Linotype" panose="02040502050505030304" pitchFamily="18" charset="0"/>
          </a:endParaRPr>
        </a:p>
      </dgm:t>
    </dgm:pt>
    <dgm:pt modelId="{076845FB-009E-46EA-AC11-6C90B79A2220}" type="pres">
      <dgm:prSet presAssocID="{B5EC07E9-BCF0-4489-AA40-E6F583432772}" presName="Name0" presStyleCnt="0">
        <dgm:presLayoutVars>
          <dgm:chMax val="7"/>
          <dgm:chPref val="7"/>
          <dgm:dir/>
        </dgm:presLayoutVars>
      </dgm:prSet>
      <dgm:spPr/>
      <dgm:t>
        <a:bodyPr/>
        <a:lstStyle/>
        <a:p>
          <a:endParaRPr lang="es-MX"/>
        </a:p>
      </dgm:t>
    </dgm:pt>
    <dgm:pt modelId="{111E6C16-0B72-4F5B-814C-70104477D64C}" type="pres">
      <dgm:prSet presAssocID="{B5EC07E9-BCF0-4489-AA40-E6F583432772}" presName="Name1" presStyleCnt="0"/>
      <dgm:spPr/>
    </dgm:pt>
    <dgm:pt modelId="{C67D8C0C-259A-4B68-A61A-2F178E4F3680}" type="pres">
      <dgm:prSet presAssocID="{B5EC07E9-BCF0-4489-AA40-E6F583432772}" presName="cycle" presStyleCnt="0"/>
      <dgm:spPr/>
    </dgm:pt>
    <dgm:pt modelId="{B3F7D05C-49D8-4AD0-803C-421BF171327D}" type="pres">
      <dgm:prSet presAssocID="{B5EC07E9-BCF0-4489-AA40-E6F583432772}" presName="srcNode" presStyleLbl="node1" presStyleIdx="0" presStyleCnt="3"/>
      <dgm:spPr/>
    </dgm:pt>
    <dgm:pt modelId="{5DD7CF64-6AD4-4D31-93FA-AEB65167314C}" type="pres">
      <dgm:prSet presAssocID="{B5EC07E9-BCF0-4489-AA40-E6F583432772}" presName="conn" presStyleLbl="parChTrans1D2" presStyleIdx="0" presStyleCnt="1"/>
      <dgm:spPr/>
      <dgm:t>
        <a:bodyPr/>
        <a:lstStyle/>
        <a:p>
          <a:endParaRPr lang="es-MX"/>
        </a:p>
      </dgm:t>
    </dgm:pt>
    <dgm:pt modelId="{DC48C65A-B1F0-4560-AC48-2FFF23EB7F18}" type="pres">
      <dgm:prSet presAssocID="{B5EC07E9-BCF0-4489-AA40-E6F583432772}" presName="extraNode" presStyleLbl="node1" presStyleIdx="0" presStyleCnt="3"/>
      <dgm:spPr/>
    </dgm:pt>
    <dgm:pt modelId="{89A986F1-C75D-4855-B00C-46CEB98C2690}" type="pres">
      <dgm:prSet presAssocID="{B5EC07E9-BCF0-4489-AA40-E6F583432772}" presName="dstNode" presStyleLbl="node1" presStyleIdx="0" presStyleCnt="3"/>
      <dgm:spPr/>
    </dgm:pt>
    <dgm:pt modelId="{9BE4A309-7043-4244-929B-4FD65B0C12CA}" type="pres">
      <dgm:prSet presAssocID="{A9EFFD55-0359-423B-B4E7-D1F2DCC94EC0}" presName="text_1" presStyleLbl="node1" presStyleIdx="0" presStyleCnt="3">
        <dgm:presLayoutVars>
          <dgm:bulletEnabled val="1"/>
        </dgm:presLayoutVars>
      </dgm:prSet>
      <dgm:spPr/>
      <dgm:t>
        <a:bodyPr/>
        <a:lstStyle/>
        <a:p>
          <a:endParaRPr lang="es-MX"/>
        </a:p>
      </dgm:t>
    </dgm:pt>
    <dgm:pt modelId="{B623B633-EE54-4DB8-B59D-166D17FFAE6F}" type="pres">
      <dgm:prSet presAssocID="{A9EFFD55-0359-423B-B4E7-D1F2DCC94EC0}" presName="accent_1" presStyleCnt="0"/>
      <dgm:spPr/>
    </dgm:pt>
    <dgm:pt modelId="{E096EBA0-EA2E-47B0-8967-38A1783DCE26}" type="pres">
      <dgm:prSet presAssocID="{A9EFFD55-0359-423B-B4E7-D1F2DCC94EC0}" presName="accentRepeatNode" presStyleLbl="solidFgAcc1" presStyleIdx="0" presStyleCnt="3">
        <dgm:style>
          <a:lnRef idx="2">
            <a:schemeClr val="accent2"/>
          </a:lnRef>
          <a:fillRef idx="1">
            <a:schemeClr val="lt1"/>
          </a:fillRef>
          <a:effectRef idx="0">
            <a:schemeClr val="accent2"/>
          </a:effectRef>
          <a:fontRef idx="minor">
            <a:schemeClr val="dk1"/>
          </a:fontRef>
        </dgm:style>
      </dgm:prSet>
      <dgm:spPr>
        <a:solidFill>
          <a:schemeClr val="bg1">
            <a:lumMod val="85000"/>
          </a:schemeClr>
        </a:solidFill>
      </dgm:spPr>
      <dgm:t>
        <a:bodyPr/>
        <a:lstStyle/>
        <a:p>
          <a:endParaRPr lang="es-EC"/>
        </a:p>
      </dgm:t>
    </dgm:pt>
    <dgm:pt modelId="{6BA89E5D-93B1-4ECD-8CD7-10CAED163BF0}" type="pres">
      <dgm:prSet presAssocID="{B96FAB28-2428-4F26-8890-D46A2185E7DA}" presName="text_2" presStyleLbl="node1" presStyleIdx="1" presStyleCnt="3">
        <dgm:presLayoutVars>
          <dgm:bulletEnabled val="1"/>
        </dgm:presLayoutVars>
      </dgm:prSet>
      <dgm:spPr/>
      <dgm:t>
        <a:bodyPr/>
        <a:lstStyle/>
        <a:p>
          <a:endParaRPr lang="es-MX"/>
        </a:p>
      </dgm:t>
    </dgm:pt>
    <dgm:pt modelId="{5A55D9B4-AC95-48D7-8AD8-A1A4E27480B2}" type="pres">
      <dgm:prSet presAssocID="{B96FAB28-2428-4F26-8890-D46A2185E7DA}" presName="accent_2" presStyleCnt="0"/>
      <dgm:spPr/>
    </dgm:pt>
    <dgm:pt modelId="{EC6E6C2E-708B-4A8C-A3B8-A577633E9974}" type="pres">
      <dgm:prSet presAssocID="{B96FAB28-2428-4F26-8890-D46A2185E7DA}" presName="accentRepeatNode" presStyleLbl="solidFgAcc1" presStyleIdx="1" presStyleCnt="3">
        <dgm:style>
          <a:lnRef idx="2">
            <a:schemeClr val="accent3"/>
          </a:lnRef>
          <a:fillRef idx="1">
            <a:schemeClr val="lt1"/>
          </a:fillRef>
          <a:effectRef idx="0">
            <a:schemeClr val="accent3"/>
          </a:effectRef>
          <a:fontRef idx="minor">
            <a:schemeClr val="dk1"/>
          </a:fontRef>
        </dgm:style>
      </dgm:prSet>
      <dgm:spPr>
        <a:solidFill>
          <a:schemeClr val="bg1">
            <a:lumMod val="85000"/>
          </a:schemeClr>
        </a:solidFill>
      </dgm:spPr>
      <dgm:t>
        <a:bodyPr/>
        <a:lstStyle/>
        <a:p>
          <a:endParaRPr lang="es-EC"/>
        </a:p>
      </dgm:t>
    </dgm:pt>
    <dgm:pt modelId="{060D4471-7897-422B-90A8-7588CAB315B1}" type="pres">
      <dgm:prSet presAssocID="{5882E4EE-627B-4504-AF87-FDB5163BB84A}" presName="text_3" presStyleLbl="node1" presStyleIdx="2" presStyleCnt="3">
        <dgm:presLayoutVars>
          <dgm:bulletEnabled val="1"/>
        </dgm:presLayoutVars>
      </dgm:prSet>
      <dgm:spPr/>
      <dgm:t>
        <a:bodyPr/>
        <a:lstStyle/>
        <a:p>
          <a:endParaRPr lang="es-MX"/>
        </a:p>
      </dgm:t>
    </dgm:pt>
    <dgm:pt modelId="{EE821444-AB1E-44D4-9FB1-B2A00EC34818}" type="pres">
      <dgm:prSet presAssocID="{5882E4EE-627B-4504-AF87-FDB5163BB84A}" presName="accent_3" presStyleCnt="0"/>
      <dgm:spPr/>
    </dgm:pt>
    <dgm:pt modelId="{E4C74647-83A2-4AD9-B390-06FFE84B5360}" type="pres">
      <dgm:prSet presAssocID="{5882E4EE-627B-4504-AF87-FDB5163BB84A}" presName="accentRepeatNode" presStyleLbl="solidFgAcc1" presStyleIdx="2" presStyleCnt="3">
        <dgm:style>
          <a:lnRef idx="2">
            <a:schemeClr val="accent4"/>
          </a:lnRef>
          <a:fillRef idx="1">
            <a:schemeClr val="lt1"/>
          </a:fillRef>
          <a:effectRef idx="0">
            <a:schemeClr val="accent4"/>
          </a:effectRef>
          <a:fontRef idx="minor">
            <a:schemeClr val="dk1"/>
          </a:fontRef>
        </dgm:style>
      </dgm:prSet>
      <dgm:spPr>
        <a:solidFill>
          <a:schemeClr val="bg1">
            <a:lumMod val="85000"/>
          </a:schemeClr>
        </a:solidFill>
      </dgm:spPr>
      <dgm:t>
        <a:bodyPr/>
        <a:lstStyle/>
        <a:p>
          <a:endParaRPr lang="es-EC"/>
        </a:p>
      </dgm:t>
    </dgm:pt>
  </dgm:ptLst>
  <dgm:cxnLst>
    <dgm:cxn modelId="{A9E66D5E-67EB-4852-95A7-1D7DE35F7A56}" srcId="{B5EC07E9-BCF0-4489-AA40-E6F583432772}" destId="{A9EFFD55-0359-423B-B4E7-D1F2DCC94EC0}" srcOrd="0" destOrd="0" parTransId="{78B68695-A173-4B4A-AA66-065A8954C163}" sibTransId="{22E08E34-BC79-4969-8CEF-183F32FA1D34}"/>
    <dgm:cxn modelId="{B42E7D40-236E-466E-BFEF-B25AC84461E8}" srcId="{B5EC07E9-BCF0-4489-AA40-E6F583432772}" destId="{5882E4EE-627B-4504-AF87-FDB5163BB84A}" srcOrd="2" destOrd="0" parTransId="{840B5E62-378E-4E00-99FF-EA26A642BBD7}" sibTransId="{DAF0D6F1-7C43-43A3-B03C-C8E8502BE938}"/>
    <dgm:cxn modelId="{F02F34B9-B64B-4ED2-A947-F0CBF9562392}" srcId="{B5EC07E9-BCF0-4489-AA40-E6F583432772}" destId="{B96FAB28-2428-4F26-8890-D46A2185E7DA}" srcOrd="1" destOrd="0" parTransId="{3DC1CA46-0DB9-4D30-AA6C-F2568AE18E12}" sibTransId="{7A585940-D0A3-4CE1-9D84-CA9B42004211}"/>
    <dgm:cxn modelId="{0AD505E6-D3F6-4207-884F-EC5E1A706AE1}" type="presOf" srcId="{B96FAB28-2428-4F26-8890-D46A2185E7DA}" destId="{6BA89E5D-93B1-4ECD-8CD7-10CAED163BF0}" srcOrd="0" destOrd="0" presId="urn:microsoft.com/office/officeart/2008/layout/VerticalCurvedList"/>
    <dgm:cxn modelId="{E37CA95F-6521-4BED-8E3D-D7FD2D3492F1}" type="presOf" srcId="{B5EC07E9-BCF0-4489-AA40-E6F583432772}" destId="{076845FB-009E-46EA-AC11-6C90B79A2220}" srcOrd="0" destOrd="0" presId="urn:microsoft.com/office/officeart/2008/layout/VerticalCurvedList"/>
    <dgm:cxn modelId="{63E2D57D-B621-404B-A211-C6B377AEF5BB}" type="presOf" srcId="{5882E4EE-627B-4504-AF87-FDB5163BB84A}" destId="{060D4471-7897-422B-90A8-7588CAB315B1}" srcOrd="0" destOrd="0" presId="urn:microsoft.com/office/officeart/2008/layout/VerticalCurvedList"/>
    <dgm:cxn modelId="{70C8757B-27AE-4130-8141-44EDEF54D8B6}" type="presOf" srcId="{A9EFFD55-0359-423B-B4E7-D1F2DCC94EC0}" destId="{9BE4A309-7043-4244-929B-4FD65B0C12CA}" srcOrd="0" destOrd="0" presId="urn:microsoft.com/office/officeart/2008/layout/VerticalCurvedList"/>
    <dgm:cxn modelId="{080EE11C-F43B-4847-9CF3-7FDB5A191F1C}" type="presOf" srcId="{22E08E34-BC79-4969-8CEF-183F32FA1D34}" destId="{5DD7CF64-6AD4-4D31-93FA-AEB65167314C}" srcOrd="0" destOrd="0" presId="urn:microsoft.com/office/officeart/2008/layout/VerticalCurvedList"/>
    <dgm:cxn modelId="{9E7BA53E-EEB3-43F1-8AF1-BE96440DD7C2}" type="presParOf" srcId="{076845FB-009E-46EA-AC11-6C90B79A2220}" destId="{111E6C16-0B72-4F5B-814C-70104477D64C}" srcOrd="0" destOrd="0" presId="urn:microsoft.com/office/officeart/2008/layout/VerticalCurvedList"/>
    <dgm:cxn modelId="{07C34A41-2891-491E-961D-996075E2CBCE}" type="presParOf" srcId="{111E6C16-0B72-4F5B-814C-70104477D64C}" destId="{C67D8C0C-259A-4B68-A61A-2F178E4F3680}" srcOrd="0" destOrd="0" presId="urn:microsoft.com/office/officeart/2008/layout/VerticalCurvedList"/>
    <dgm:cxn modelId="{908897AA-14ED-4107-8034-B72B52F0E235}" type="presParOf" srcId="{C67D8C0C-259A-4B68-A61A-2F178E4F3680}" destId="{B3F7D05C-49D8-4AD0-803C-421BF171327D}" srcOrd="0" destOrd="0" presId="urn:microsoft.com/office/officeart/2008/layout/VerticalCurvedList"/>
    <dgm:cxn modelId="{598B3579-3807-4934-AC5D-3BBF89AF7A83}" type="presParOf" srcId="{C67D8C0C-259A-4B68-A61A-2F178E4F3680}" destId="{5DD7CF64-6AD4-4D31-93FA-AEB65167314C}" srcOrd="1" destOrd="0" presId="urn:microsoft.com/office/officeart/2008/layout/VerticalCurvedList"/>
    <dgm:cxn modelId="{B3CBC589-8878-4773-AA20-B7E0076CF5EF}" type="presParOf" srcId="{C67D8C0C-259A-4B68-A61A-2F178E4F3680}" destId="{DC48C65A-B1F0-4560-AC48-2FFF23EB7F18}" srcOrd="2" destOrd="0" presId="urn:microsoft.com/office/officeart/2008/layout/VerticalCurvedList"/>
    <dgm:cxn modelId="{837DC322-9727-44B6-9C12-766283D2D259}" type="presParOf" srcId="{C67D8C0C-259A-4B68-A61A-2F178E4F3680}" destId="{89A986F1-C75D-4855-B00C-46CEB98C2690}" srcOrd="3" destOrd="0" presId="urn:microsoft.com/office/officeart/2008/layout/VerticalCurvedList"/>
    <dgm:cxn modelId="{09A4CD2E-25F0-4912-810E-BCBEFAD4DF30}" type="presParOf" srcId="{111E6C16-0B72-4F5B-814C-70104477D64C}" destId="{9BE4A309-7043-4244-929B-4FD65B0C12CA}" srcOrd="1" destOrd="0" presId="urn:microsoft.com/office/officeart/2008/layout/VerticalCurvedList"/>
    <dgm:cxn modelId="{6ABB7224-4747-4F24-98B0-CC4138E5A3FE}" type="presParOf" srcId="{111E6C16-0B72-4F5B-814C-70104477D64C}" destId="{B623B633-EE54-4DB8-B59D-166D17FFAE6F}" srcOrd="2" destOrd="0" presId="urn:microsoft.com/office/officeart/2008/layout/VerticalCurvedList"/>
    <dgm:cxn modelId="{A073F7E6-AC24-4716-99F3-1462A8880505}" type="presParOf" srcId="{B623B633-EE54-4DB8-B59D-166D17FFAE6F}" destId="{E096EBA0-EA2E-47B0-8967-38A1783DCE26}" srcOrd="0" destOrd="0" presId="urn:microsoft.com/office/officeart/2008/layout/VerticalCurvedList"/>
    <dgm:cxn modelId="{31D8999B-182B-48EB-A295-CA7B07BBD3FC}" type="presParOf" srcId="{111E6C16-0B72-4F5B-814C-70104477D64C}" destId="{6BA89E5D-93B1-4ECD-8CD7-10CAED163BF0}" srcOrd="3" destOrd="0" presId="urn:microsoft.com/office/officeart/2008/layout/VerticalCurvedList"/>
    <dgm:cxn modelId="{79C23CCB-BF79-435F-AECA-79711FC6F261}" type="presParOf" srcId="{111E6C16-0B72-4F5B-814C-70104477D64C}" destId="{5A55D9B4-AC95-48D7-8AD8-A1A4E27480B2}" srcOrd="4" destOrd="0" presId="urn:microsoft.com/office/officeart/2008/layout/VerticalCurvedList"/>
    <dgm:cxn modelId="{487C7260-A3F5-4A9E-A988-56A92AB92734}" type="presParOf" srcId="{5A55D9B4-AC95-48D7-8AD8-A1A4E27480B2}" destId="{EC6E6C2E-708B-4A8C-A3B8-A577633E9974}" srcOrd="0" destOrd="0" presId="urn:microsoft.com/office/officeart/2008/layout/VerticalCurvedList"/>
    <dgm:cxn modelId="{03BC4E2B-9883-42D8-9E55-08136C7B6C22}" type="presParOf" srcId="{111E6C16-0B72-4F5B-814C-70104477D64C}" destId="{060D4471-7897-422B-90A8-7588CAB315B1}" srcOrd="5" destOrd="0" presId="urn:microsoft.com/office/officeart/2008/layout/VerticalCurvedList"/>
    <dgm:cxn modelId="{1454681A-0EFA-4F1F-91BA-A123AB9E02C1}" type="presParOf" srcId="{111E6C16-0B72-4F5B-814C-70104477D64C}" destId="{EE821444-AB1E-44D4-9FB1-B2A00EC34818}" srcOrd="6" destOrd="0" presId="urn:microsoft.com/office/officeart/2008/layout/VerticalCurvedList"/>
    <dgm:cxn modelId="{24277DC7-F592-4761-A5EE-2A38A35F344C}" type="presParOf" srcId="{EE821444-AB1E-44D4-9FB1-B2A00EC34818}" destId="{E4C74647-83A2-4AD9-B390-06FFE84B536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EC07E9-BCF0-4489-AA40-E6F583432772}"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MX"/>
        </a:p>
      </dgm:t>
    </dgm:pt>
    <dgm:pt modelId="{27933152-1AC8-48D0-9EBD-CD104878CC15}">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MX" sz="1600" dirty="0" smtClean="0">
              <a:solidFill>
                <a:schemeClr val="accent3">
                  <a:lumMod val="50000"/>
                </a:schemeClr>
              </a:solidFill>
              <a:latin typeface="Palatino Linotype" panose="02040502050505030304" pitchFamily="18" charset="0"/>
            </a:rPr>
            <a:t>Analizar los resultados obtenidos y estrategias financieras, y en base a estos, establecer conclusiones y recomendaciones.</a:t>
          </a:r>
          <a:endParaRPr lang="es-MX" sz="1600" dirty="0">
            <a:solidFill>
              <a:schemeClr val="accent3">
                <a:lumMod val="50000"/>
              </a:schemeClr>
            </a:solidFill>
            <a:latin typeface="Palatino Linotype" panose="02040502050505030304" pitchFamily="18" charset="0"/>
          </a:endParaRPr>
        </a:p>
      </dgm:t>
    </dgm:pt>
    <dgm:pt modelId="{CD20923B-11CD-44D5-919B-DBBC8DF1C323}" type="sibTrans" cxnId="{6375DC38-E5E0-406F-820E-F3148ECB3E55}">
      <dgm:prSet/>
      <dgm:spPr/>
      <dgm:t>
        <a:bodyPr/>
        <a:lstStyle/>
        <a:p>
          <a:endParaRPr lang="es-EC" sz="1600">
            <a:latin typeface="Palatino Linotype" panose="02040502050505030304" pitchFamily="18" charset="0"/>
          </a:endParaRPr>
        </a:p>
      </dgm:t>
    </dgm:pt>
    <dgm:pt modelId="{C6078E1F-F873-4AFC-B3D5-21FE483D6FE6}" type="parTrans" cxnId="{6375DC38-E5E0-406F-820E-F3148ECB3E55}">
      <dgm:prSet/>
      <dgm:spPr/>
      <dgm:t>
        <a:bodyPr/>
        <a:lstStyle/>
        <a:p>
          <a:endParaRPr lang="es-EC" sz="1600">
            <a:latin typeface="Palatino Linotype" panose="02040502050505030304" pitchFamily="18" charset="0"/>
          </a:endParaRPr>
        </a:p>
      </dgm:t>
    </dgm:pt>
    <dgm:pt modelId="{D045E68C-1900-41A0-BF0C-0F3D71EA2079}">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MX" sz="1600" dirty="0" smtClean="0">
              <a:solidFill>
                <a:schemeClr val="accent5">
                  <a:lumMod val="50000"/>
                </a:schemeClr>
              </a:solidFill>
              <a:latin typeface="Palatino Linotype" panose="02040502050505030304" pitchFamily="18" charset="0"/>
            </a:rPr>
            <a:t>Formular estrategias financieras en base a los resultados obtenidos, a través del análisis cuantitativo del FODA  que permita lograr  un mejor manejo financiero, para incrementar las utilidades de la organización.</a:t>
          </a:r>
          <a:endParaRPr lang="es-MX" sz="1600" dirty="0">
            <a:solidFill>
              <a:schemeClr val="accent5">
                <a:lumMod val="50000"/>
              </a:schemeClr>
            </a:solidFill>
            <a:latin typeface="Palatino Linotype" panose="02040502050505030304" pitchFamily="18" charset="0"/>
          </a:endParaRPr>
        </a:p>
      </dgm:t>
    </dgm:pt>
    <dgm:pt modelId="{301140FA-ACC7-4EC9-8BAD-493364A9043F}" type="sibTrans" cxnId="{300B5DCD-EABF-4CC6-8BF7-9C171E6E110B}">
      <dgm:prSet/>
      <dgm:spPr/>
      <dgm:t>
        <a:bodyPr/>
        <a:lstStyle/>
        <a:p>
          <a:endParaRPr lang="es-EC" sz="1600">
            <a:latin typeface="Palatino Linotype" panose="02040502050505030304" pitchFamily="18" charset="0"/>
          </a:endParaRPr>
        </a:p>
      </dgm:t>
    </dgm:pt>
    <dgm:pt modelId="{43DD8498-5ECE-4D7E-B622-D1E5039C3DFB}" type="parTrans" cxnId="{300B5DCD-EABF-4CC6-8BF7-9C171E6E110B}">
      <dgm:prSet/>
      <dgm:spPr/>
      <dgm:t>
        <a:bodyPr/>
        <a:lstStyle/>
        <a:p>
          <a:endParaRPr lang="es-EC" sz="1600">
            <a:latin typeface="Palatino Linotype" panose="02040502050505030304" pitchFamily="18" charset="0"/>
          </a:endParaRPr>
        </a:p>
      </dgm:t>
    </dgm:pt>
    <dgm:pt modelId="{85952A36-C5BC-421B-A17C-0BAE8D70FD59}">
      <dgm:prSet phldrT="[Texto]" custT="1">
        <dgm:style>
          <a:lnRef idx="2">
            <a:schemeClr val="accent2"/>
          </a:lnRef>
          <a:fillRef idx="1">
            <a:schemeClr val="lt1"/>
          </a:fillRef>
          <a:effectRef idx="0">
            <a:schemeClr val="accent2"/>
          </a:effectRef>
          <a:fontRef idx="minor">
            <a:schemeClr val="dk1"/>
          </a:fontRef>
        </dgm:style>
      </dgm:prSet>
      <dgm:spPr/>
      <dgm:t>
        <a:bodyPr/>
        <a:lstStyle/>
        <a:p>
          <a:pPr algn="just"/>
          <a:r>
            <a:rPr lang="es-MX" sz="1600" dirty="0" smtClean="0">
              <a:solidFill>
                <a:schemeClr val="accent2">
                  <a:lumMod val="50000"/>
                </a:schemeClr>
              </a:solidFill>
              <a:latin typeface="Palatino Linotype" panose="02040502050505030304" pitchFamily="18" charset="0"/>
            </a:rPr>
            <a:t>Evaluar la información financiera de la organización a través de un análisis financiero, que permita detectar las deficiencias en la gestión financiera y proponer posibles estrategias para el mejoramiento sustancial de la misma.</a:t>
          </a:r>
          <a:endParaRPr lang="es-MX" sz="1600" dirty="0">
            <a:solidFill>
              <a:schemeClr val="accent4">
                <a:lumMod val="50000"/>
              </a:schemeClr>
            </a:solidFill>
            <a:latin typeface="Palatino Linotype" panose="02040502050505030304" pitchFamily="18" charset="0"/>
          </a:endParaRPr>
        </a:p>
      </dgm:t>
    </dgm:pt>
    <dgm:pt modelId="{606BFDCC-41AC-4ACD-AAE7-BFB29AE785CC}" type="sibTrans" cxnId="{7804E7C8-F5AA-4CAC-914B-89AF49B72BD1}">
      <dgm:prSet/>
      <dgm:spPr/>
      <dgm:t>
        <a:bodyPr/>
        <a:lstStyle/>
        <a:p>
          <a:endParaRPr lang="es-EC" sz="1600">
            <a:latin typeface="Palatino Linotype" panose="02040502050505030304" pitchFamily="18" charset="0"/>
          </a:endParaRPr>
        </a:p>
      </dgm:t>
    </dgm:pt>
    <dgm:pt modelId="{DB401632-1B51-435B-B91E-FF8DCBC1F2EF}" type="parTrans" cxnId="{7804E7C8-F5AA-4CAC-914B-89AF49B72BD1}">
      <dgm:prSet/>
      <dgm:spPr/>
      <dgm:t>
        <a:bodyPr/>
        <a:lstStyle/>
        <a:p>
          <a:endParaRPr lang="es-EC" sz="1600">
            <a:latin typeface="Palatino Linotype" panose="02040502050505030304" pitchFamily="18" charset="0"/>
          </a:endParaRPr>
        </a:p>
      </dgm:t>
    </dgm:pt>
    <dgm:pt modelId="{076845FB-009E-46EA-AC11-6C90B79A2220}" type="pres">
      <dgm:prSet presAssocID="{B5EC07E9-BCF0-4489-AA40-E6F583432772}" presName="Name0" presStyleCnt="0">
        <dgm:presLayoutVars>
          <dgm:chMax val="7"/>
          <dgm:chPref val="7"/>
          <dgm:dir/>
        </dgm:presLayoutVars>
      </dgm:prSet>
      <dgm:spPr/>
      <dgm:t>
        <a:bodyPr/>
        <a:lstStyle/>
        <a:p>
          <a:endParaRPr lang="es-MX"/>
        </a:p>
      </dgm:t>
    </dgm:pt>
    <dgm:pt modelId="{111E6C16-0B72-4F5B-814C-70104477D64C}" type="pres">
      <dgm:prSet presAssocID="{B5EC07E9-BCF0-4489-AA40-E6F583432772}" presName="Name1" presStyleCnt="0"/>
      <dgm:spPr/>
    </dgm:pt>
    <dgm:pt modelId="{C67D8C0C-259A-4B68-A61A-2F178E4F3680}" type="pres">
      <dgm:prSet presAssocID="{B5EC07E9-BCF0-4489-AA40-E6F583432772}" presName="cycle" presStyleCnt="0"/>
      <dgm:spPr/>
    </dgm:pt>
    <dgm:pt modelId="{B3F7D05C-49D8-4AD0-803C-421BF171327D}" type="pres">
      <dgm:prSet presAssocID="{B5EC07E9-BCF0-4489-AA40-E6F583432772}" presName="srcNode" presStyleLbl="node1" presStyleIdx="0" presStyleCnt="3"/>
      <dgm:spPr/>
    </dgm:pt>
    <dgm:pt modelId="{5DD7CF64-6AD4-4D31-93FA-AEB65167314C}" type="pres">
      <dgm:prSet presAssocID="{B5EC07E9-BCF0-4489-AA40-E6F583432772}" presName="conn" presStyleLbl="parChTrans1D2" presStyleIdx="0" presStyleCnt="1"/>
      <dgm:spPr/>
      <dgm:t>
        <a:bodyPr/>
        <a:lstStyle/>
        <a:p>
          <a:endParaRPr lang="es-MX"/>
        </a:p>
      </dgm:t>
    </dgm:pt>
    <dgm:pt modelId="{DC48C65A-B1F0-4560-AC48-2FFF23EB7F18}" type="pres">
      <dgm:prSet presAssocID="{B5EC07E9-BCF0-4489-AA40-E6F583432772}" presName="extraNode" presStyleLbl="node1" presStyleIdx="0" presStyleCnt="3"/>
      <dgm:spPr/>
    </dgm:pt>
    <dgm:pt modelId="{89A986F1-C75D-4855-B00C-46CEB98C2690}" type="pres">
      <dgm:prSet presAssocID="{B5EC07E9-BCF0-4489-AA40-E6F583432772}" presName="dstNode" presStyleLbl="node1" presStyleIdx="0" presStyleCnt="3"/>
      <dgm:spPr/>
    </dgm:pt>
    <dgm:pt modelId="{1E121C18-AFA0-491A-B9A3-F43D650210DC}" type="pres">
      <dgm:prSet presAssocID="{85952A36-C5BC-421B-A17C-0BAE8D70FD59}" presName="text_1" presStyleLbl="node1" presStyleIdx="0" presStyleCnt="3">
        <dgm:presLayoutVars>
          <dgm:bulletEnabled val="1"/>
        </dgm:presLayoutVars>
      </dgm:prSet>
      <dgm:spPr/>
      <dgm:t>
        <a:bodyPr/>
        <a:lstStyle/>
        <a:p>
          <a:endParaRPr lang="es-EC"/>
        </a:p>
      </dgm:t>
    </dgm:pt>
    <dgm:pt modelId="{F352C3E4-00F0-4C74-AD79-52110818FB97}" type="pres">
      <dgm:prSet presAssocID="{85952A36-C5BC-421B-A17C-0BAE8D70FD59}" presName="accent_1" presStyleCnt="0"/>
      <dgm:spPr/>
    </dgm:pt>
    <dgm:pt modelId="{183F0DE4-C3D3-4280-87D1-82F2E1341A81}" type="pres">
      <dgm:prSet presAssocID="{85952A36-C5BC-421B-A17C-0BAE8D70FD59}" presName="accentRepeatNode" presStyleLbl="solidFgAcc1" presStyleIdx="0" presStyleCnt="3"/>
      <dgm:spPr>
        <a:solidFill>
          <a:schemeClr val="bg1">
            <a:lumMod val="85000"/>
          </a:schemeClr>
        </a:solidFill>
      </dgm:spPr>
      <dgm:t>
        <a:bodyPr/>
        <a:lstStyle/>
        <a:p>
          <a:endParaRPr lang="es-EC"/>
        </a:p>
      </dgm:t>
    </dgm:pt>
    <dgm:pt modelId="{EC49F400-2BEA-437C-A141-F8C84BBEBEC4}" type="pres">
      <dgm:prSet presAssocID="{D045E68C-1900-41A0-BF0C-0F3D71EA2079}" presName="text_2" presStyleLbl="node1" presStyleIdx="1" presStyleCnt="3">
        <dgm:presLayoutVars>
          <dgm:bulletEnabled val="1"/>
        </dgm:presLayoutVars>
      </dgm:prSet>
      <dgm:spPr/>
      <dgm:t>
        <a:bodyPr/>
        <a:lstStyle/>
        <a:p>
          <a:endParaRPr lang="es-EC"/>
        </a:p>
      </dgm:t>
    </dgm:pt>
    <dgm:pt modelId="{7CE06E60-3CD9-4A30-BC17-2CEFFC51FED8}" type="pres">
      <dgm:prSet presAssocID="{D045E68C-1900-41A0-BF0C-0F3D71EA2079}" presName="accent_2" presStyleCnt="0"/>
      <dgm:spPr/>
    </dgm:pt>
    <dgm:pt modelId="{239F2FAE-C111-40C9-A8B8-E919DB124632}" type="pres">
      <dgm:prSet presAssocID="{D045E68C-1900-41A0-BF0C-0F3D71EA2079}" presName="accentRepeatNode" presStyleLbl="solidFgAcc1" presStyleIdx="1" presStyleCnt="3"/>
      <dgm:spPr>
        <a:solidFill>
          <a:schemeClr val="bg1">
            <a:lumMod val="85000"/>
          </a:schemeClr>
        </a:solidFill>
      </dgm:spPr>
      <dgm:t>
        <a:bodyPr/>
        <a:lstStyle/>
        <a:p>
          <a:endParaRPr lang="es-EC"/>
        </a:p>
      </dgm:t>
    </dgm:pt>
    <dgm:pt modelId="{1837E365-58FB-4FE3-821C-7523CC421174}" type="pres">
      <dgm:prSet presAssocID="{27933152-1AC8-48D0-9EBD-CD104878CC15}" presName="text_3" presStyleLbl="node1" presStyleIdx="2" presStyleCnt="3">
        <dgm:presLayoutVars>
          <dgm:bulletEnabled val="1"/>
        </dgm:presLayoutVars>
      </dgm:prSet>
      <dgm:spPr/>
      <dgm:t>
        <a:bodyPr/>
        <a:lstStyle/>
        <a:p>
          <a:endParaRPr lang="es-EC"/>
        </a:p>
      </dgm:t>
    </dgm:pt>
    <dgm:pt modelId="{D153884E-0DA6-4CD5-AA91-4BBB90BA1BDA}" type="pres">
      <dgm:prSet presAssocID="{27933152-1AC8-48D0-9EBD-CD104878CC15}" presName="accent_3" presStyleCnt="0"/>
      <dgm:spPr/>
    </dgm:pt>
    <dgm:pt modelId="{9802C26A-F94A-401E-B2F7-7722AEA41218}" type="pres">
      <dgm:prSet presAssocID="{27933152-1AC8-48D0-9EBD-CD104878CC15}" presName="accentRepeatNode" presStyleLbl="solidFgAcc1" presStyleIdx="2" presStyleCnt="3"/>
      <dgm:spPr>
        <a:solidFill>
          <a:schemeClr val="bg1">
            <a:lumMod val="85000"/>
          </a:schemeClr>
        </a:solidFill>
      </dgm:spPr>
      <dgm:t>
        <a:bodyPr/>
        <a:lstStyle/>
        <a:p>
          <a:endParaRPr lang="es-EC"/>
        </a:p>
      </dgm:t>
    </dgm:pt>
  </dgm:ptLst>
  <dgm:cxnLst>
    <dgm:cxn modelId="{49E0934E-860E-4CAE-BD30-705C2D511D9D}" type="presOf" srcId="{27933152-1AC8-48D0-9EBD-CD104878CC15}" destId="{1837E365-58FB-4FE3-821C-7523CC421174}" srcOrd="0" destOrd="0" presId="urn:microsoft.com/office/officeart/2008/layout/VerticalCurvedList"/>
    <dgm:cxn modelId="{A783AA59-E7AA-455B-BE9B-E39D3C757562}" type="presOf" srcId="{B5EC07E9-BCF0-4489-AA40-E6F583432772}" destId="{076845FB-009E-46EA-AC11-6C90B79A2220}" srcOrd="0" destOrd="0" presId="urn:microsoft.com/office/officeart/2008/layout/VerticalCurvedList"/>
    <dgm:cxn modelId="{6375DC38-E5E0-406F-820E-F3148ECB3E55}" srcId="{B5EC07E9-BCF0-4489-AA40-E6F583432772}" destId="{27933152-1AC8-48D0-9EBD-CD104878CC15}" srcOrd="2" destOrd="0" parTransId="{C6078E1F-F873-4AFC-B3D5-21FE483D6FE6}" sibTransId="{CD20923B-11CD-44D5-919B-DBBC8DF1C323}"/>
    <dgm:cxn modelId="{300B5DCD-EABF-4CC6-8BF7-9C171E6E110B}" srcId="{B5EC07E9-BCF0-4489-AA40-E6F583432772}" destId="{D045E68C-1900-41A0-BF0C-0F3D71EA2079}" srcOrd="1" destOrd="0" parTransId="{43DD8498-5ECE-4D7E-B622-D1E5039C3DFB}" sibTransId="{301140FA-ACC7-4EC9-8BAD-493364A9043F}"/>
    <dgm:cxn modelId="{DB4BE2A8-631F-4784-B0FC-708BA95DC277}" type="presOf" srcId="{606BFDCC-41AC-4ACD-AAE7-BFB29AE785CC}" destId="{5DD7CF64-6AD4-4D31-93FA-AEB65167314C}" srcOrd="0" destOrd="0" presId="urn:microsoft.com/office/officeart/2008/layout/VerticalCurvedList"/>
    <dgm:cxn modelId="{C12F112B-C4B2-4BF9-A560-887722AE5FD8}" type="presOf" srcId="{85952A36-C5BC-421B-A17C-0BAE8D70FD59}" destId="{1E121C18-AFA0-491A-B9A3-F43D650210DC}" srcOrd="0" destOrd="0" presId="urn:microsoft.com/office/officeart/2008/layout/VerticalCurvedList"/>
    <dgm:cxn modelId="{BE86B861-9574-4184-A41D-3BC42CC48CD1}" type="presOf" srcId="{D045E68C-1900-41A0-BF0C-0F3D71EA2079}" destId="{EC49F400-2BEA-437C-A141-F8C84BBEBEC4}" srcOrd="0" destOrd="0" presId="urn:microsoft.com/office/officeart/2008/layout/VerticalCurvedList"/>
    <dgm:cxn modelId="{7804E7C8-F5AA-4CAC-914B-89AF49B72BD1}" srcId="{B5EC07E9-BCF0-4489-AA40-E6F583432772}" destId="{85952A36-C5BC-421B-A17C-0BAE8D70FD59}" srcOrd="0" destOrd="0" parTransId="{DB401632-1B51-435B-B91E-FF8DCBC1F2EF}" sibTransId="{606BFDCC-41AC-4ACD-AAE7-BFB29AE785CC}"/>
    <dgm:cxn modelId="{8E80597A-2CB3-4F91-92A9-12D597109476}" type="presParOf" srcId="{076845FB-009E-46EA-AC11-6C90B79A2220}" destId="{111E6C16-0B72-4F5B-814C-70104477D64C}" srcOrd="0" destOrd="0" presId="urn:microsoft.com/office/officeart/2008/layout/VerticalCurvedList"/>
    <dgm:cxn modelId="{2CA2F9C1-641D-4933-87A0-6D4CD298A880}" type="presParOf" srcId="{111E6C16-0B72-4F5B-814C-70104477D64C}" destId="{C67D8C0C-259A-4B68-A61A-2F178E4F3680}" srcOrd="0" destOrd="0" presId="urn:microsoft.com/office/officeart/2008/layout/VerticalCurvedList"/>
    <dgm:cxn modelId="{A9A4E461-A709-492A-8B65-7CC6DC8E9B40}" type="presParOf" srcId="{C67D8C0C-259A-4B68-A61A-2F178E4F3680}" destId="{B3F7D05C-49D8-4AD0-803C-421BF171327D}" srcOrd="0" destOrd="0" presId="urn:microsoft.com/office/officeart/2008/layout/VerticalCurvedList"/>
    <dgm:cxn modelId="{106A92C8-B6DB-4D17-A586-445A1EB2329B}" type="presParOf" srcId="{C67D8C0C-259A-4B68-A61A-2F178E4F3680}" destId="{5DD7CF64-6AD4-4D31-93FA-AEB65167314C}" srcOrd="1" destOrd="0" presId="urn:microsoft.com/office/officeart/2008/layout/VerticalCurvedList"/>
    <dgm:cxn modelId="{7606197D-3869-4490-8D51-045D9CF41D40}" type="presParOf" srcId="{C67D8C0C-259A-4B68-A61A-2F178E4F3680}" destId="{DC48C65A-B1F0-4560-AC48-2FFF23EB7F18}" srcOrd="2" destOrd="0" presId="urn:microsoft.com/office/officeart/2008/layout/VerticalCurvedList"/>
    <dgm:cxn modelId="{A7CC0152-C0D8-423A-B0D8-B918001BC545}" type="presParOf" srcId="{C67D8C0C-259A-4B68-A61A-2F178E4F3680}" destId="{89A986F1-C75D-4855-B00C-46CEB98C2690}" srcOrd="3" destOrd="0" presId="urn:microsoft.com/office/officeart/2008/layout/VerticalCurvedList"/>
    <dgm:cxn modelId="{0B1C8692-5AE4-4E78-B80A-147AC3A5238E}" type="presParOf" srcId="{111E6C16-0B72-4F5B-814C-70104477D64C}" destId="{1E121C18-AFA0-491A-B9A3-F43D650210DC}" srcOrd="1" destOrd="0" presId="urn:microsoft.com/office/officeart/2008/layout/VerticalCurvedList"/>
    <dgm:cxn modelId="{093009FC-6BA8-4E14-84EB-F1697F99CCBE}" type="presParOf" srcId="{111E6C16-0B72-4F5B-814C-70104477D64C}" destId="{F352C3E4-00F0-4C74-AD79-52110818FB97}" srcOrd="2" destOrd="0" presId="urn:microsoft.com/office/officeart/2008/layout/VerticalCurvedList"/>
    <dgm:cxn modelId="{4E66E5A7-832A-4D45-B316-BFF1A6039740}" type="presParOf" srcId="{F352C3E4-00F0-4C74-AD79-52110818FB97}" destId="{183F0DE4-C3D3-4280-87D1-82F2E1341A81}" srcOrd="0" destOrd="0" presId="urn:microsoft.com/office/officeart/2008/layout/VerticalCurvedList"/>
    <dgm:cxn modelId="{D48EA9F2-C361-42B9-92A9-BA9C4CB2774E}" type="presParOf" srcId="{111E6C16-0B72-4F5B-814C-70104477D64C}" destId="{EC49F400-2BEA-437C-A141-F8C84BBEBEC4}" srcOrd="3" destOrd="0" presId="urn:microsoft.com/office/officeart/2008/layout/VerticalCurvedList"/>
    <dgm:cxn modelId="{48E64EBE-044F-4C49-930B-0DD750137F26}" type="presParOf" srcId="{111E6C16-0B72-4F5B-814C-70104477D64C}" destId="{7CE06E60-3CD9-4A30-BC17-2CEFFC51FED8}" srcOrd="4" destOrd="0" presId="urn:microsoft.com/office/officeart/2008/layout/VerticalCurvedList"/>
    <dgm:cxn modelId="{5639655D-CA2B-4863-9748-0C3575FC97A0}" type="presParOf" srcId="{7CE06E60-3CD9-4A30-BC17-2CEFFC51FED8}" destId="{239F2FAE-C111-40C9-A8B8-E919DB124632}" srcOrd="0" destOrd="0" presId="urn:microsoft.com/office/officeart/2008/layout/VerticalCurvedList"/>
    <dgm:cxn modelId="{BC919B48-98EB-43BF-BFF5-4A8B4ED3A4CE}" type="presParOf" srcId="{111E6C16-0B72-4F5B-814C-70104477D64C}" destId="{1837E365-58FB-4FE3-821C-7523CC421174}" srcOrd="5" destOrd="0" presId="urn:microsoft.com/office/officeart/2008/layout/VerticalCurvedList"/>
    <dgm:cxn modelId="{1E54C518-91EF-40F1-B9E1-94339453D48D}" type="presParOf" srcId="{111E6C16-0B72-4F5B-814C-70104477D64C}" destId="{D153884E-0DA6-4CD5-AA91-4BBB90BA1BDA}" srcOrd="6" destOrd="0" presId="urn:microsoft.com/office/officeart/2008/layout/VerticalCurvedList"/>
    <dgm:cxn modelId="{70462674-20B1-4724-A12F-7A2AB86B9AF4}" type="presParOf" srcId="{D153884E-0DA6-4CD5-AA91-4BBB90BA1BDA}" destId="{9802C26A-F94A-401E-B2F7-7722AEA412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161312-41C3-43CE-9E5D-B699EE415111}"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510396C1-7986-42AA-9515-E6001CC5C97A}">
      <dgm:prSet phldrT="[Texto]" custT="1"/>
      <dgm:spPr/>
      <dgm:t>
        <a:bodyPr/>
        <a:lstStyle/>
        <a:p>
          <a:r>
            <a:rPr lang="es-EC" sz="1400" dirty="0" smtClean="0">
              <a:latin typeface="Tw Cen MT" panose="020B0602020104020603" pitchFamily="34" charset="0"/>
            </a:rPr>
            <a:t>Comercializa calzado al por mayor y menor, prendas y accesorios de vestir. </a:t>
          </a:r>
          <a:endParaRPr lang="es-EC" sz="1400" dirty="0">
            <a:latin typeface="Tw Cen MT" panose="020B0602020104020603" pitchFamily="34" charset="0"/>
          </a:endParaRPr>
        </a:p>
      </dgm:t>
    </dgm:pt>
    <dgm:pt modelId="{BA6DF658-F5E7-4392-A9C5-3139C0299474}" type="parTrans" cxnId="{97C05665-4AFB-4CB3-86C0-C0E5D148B15B}">
      <dgm:prSet/>
      <dgm:spPr/>
      <dgm:t>
        <a:bodyPr/>
        <a:lstStyle/>
        <a:p>
          <a:endParaRPr lang="es-EC" sz="1400">
            <a:latin typeface="Tw Cen MT" panose="020B0602020104020603" pitchFamily="34" charset="0"/>
          </a:endParaRPr>
        </a:p>
      </dgm:t>
    </dgm:pt>
    <dgm:pt modelId="{46A0DAC4-4905-4D9B-97CB-27B8DD84A419}" type="sibTrans" cxnId="{97C05665-4AFB-4CB3-86C0-C0E5D148B15B}">
      <dgm:prSet/>
      <dgm:spPr/>
      <dgm:t>
        <a:bodyPr/>
        <a:lstStyle/>
        <a:p>
          <a:endParaRPr lang="es-EC" sz="1400">
            <a:latin typeface="Tw Cen MT" panose="020B0602020104020603" pitchFamily="34" charset="0"/>
          </a:endParaRPr>
        </a:p>
      </dgm:t>
    </dgm:pt>
    <dgm:pt modelId="{3EC40813-A2D8-4D11-AF11-EAC156B69353}">
      <dgm:prSet phldrT="[Texto]" custT="1"/>
      <dgm:spPr/>
      <dgm:t>
        <a:bodyPr/>
        <a:lstStyle/>
        <a:p>
          <a:r>
            <a:rPr lang="es-EC" sz="1400" dirty="0" smtClean="0">
              <a:latin typeface="Tw Cen MT" panose="020B0602020104020603" pitchFamily="34" charset="0"/>
            </a:rPr>
            <a:t>Ofrece dos líneas de productos, de calzado (nacionales e importados) y líneas complementarias.</a:t>
          </a:r>
          <a:endParaRPr lang="es-EC" sz="1400" dirty="0">
            <a:latin typeface="Tw Cen MT" panose="020B0602020104020603" pitchFamily="34" charset="0"/>
          </a:endParaRPr>
        </a:p>
      </dgm:t>
    </dgm:pt>
    <dgm:pt modelId="{07BF5817-72D8-407A-AB56-30ED431C7BE7}" type="parTrans" cxnId="{9D14575E-55B5-493A-9470-481C39A3738D}">
      <dgm:prSet/>
      <dgm:spPr/>
      <dgm:t>
        <a:bodyPr/>
        <a:lstStyle/>
        <a:p>
          <a:endParaRPr lang="es-EC" sz="1400">
            <a:latin typeface="Tw Cen MT" panose="020B0602020104020603" pitchFamily="34" charset="0"/>
          </a:endParaRPr>
        </a:p>
      </dgm:t>
    </dgm:pt>
    <dgm:pt modelId="{C62E53D9-F0B0-47FB-9311-F3BE0C7266C1}" type="sibTrans" cxnId="{9D14575E-55B5-493A-9470-481C39A3738D}">
      <dgm:prSet/>
      <dgm:spPr/>
      <dgm:t>
        <a:bodyPr/>
        <a:lstStyle/>
        <a:p>
          <a:endParaRPr lang="es-EC" sz="1400">
            <a:latin typeface="Tw Cen MT" panose="020B0602020104020603" pitchFamily="34" charset="0"/>
          </a:endParaRPr>
        </a:p>
      </dgm:t>
    </dgm:pt>
    <dgm:pt modelId="{4F138131-D3E0-4E99-B441-F7F6D93D9100}">
      <dgm:prSet phldrT="[Texto]" custT="1"/>
      <dgm:spPr/>
      <dgm:t>
        <a:bodyPr/>
        <a:lstStyle/>
        <a:p>
          <a:r>
            <a:rPr lang="es-EC" sz="1400" dirty="0" smtClean="0">
              <a:latin typeface="Tw Cen MT" panose="020B0602020104020603" pitchFamily="34" charset="0"/>
            </a:rPr>
            <a:t>Empresa ecuatoriana domiciliada en la ciudad de </a:t>
          </a:r>
          <a:r>
            <a:rPr lang="es-EC" sz="1400" dirty="0" err="1" smtClean="0">
              <a:latin typeface="Tw Cen MT" panose="020B0602020104020603" pitchFamily="34" charset="0"/>
            </a:rPr>
            <a:t>Sangolquí</a:t>
          </a:r>
          <a:r>
            <a:rPr lang="es-EC" sz="1400" dirty="0" smtClean="0">
              <a:latin typeface="Tw Cen MT" panose="020B0602020104020603" pitchFamily="34" charset="0"/>
            </a:rPr>
            <a:t>.</a:t>
          </a:r>
          <a:endParaRPr lang="es-EC" sz="1400" dirty="0">
            <a:latin typeface="Tw Cen MT" panose="020B0602020104020603" pitchFamily="34" charset="0"/>
          </a:endParaRPr>
        </a:p>
      </dgm:t>
    </dgm:pt>
    <dgm:pt modelId="{6F1F645A-3214-43EB-8F82-00A8276AD4B5}" type="parTrans" cxnId="{490A947D-C083-4928-A38C-9841476C9FC5}">
      <dgm:prSet/>
      <dgm:spPr/>
      <dgm:t>
        <a:bodyPr/>
        <a:lstStyle/>
        <a:p>
          <a:endParaRPr lang="es-EC" sz="1400">
            <a:latin typeface="Tw Cen MT" panose="020B0602020104020603" pitchFamily="34" charset="0"/>
          </a:endParaRPr>
        </a:p>
      </dgm:t>
    </dgm:pt>
    <dgm:pt modelId="{E6B9F2F2-694F-4768-AFB6-D2345E3628F2}" type="sibTrans" cxnId="{490A947D-C083-4928-A38C-9841476C9FC5}">
      <dgm:prSet/>
      <dgm:spPr/>
      <dgm:t>
        <a:bodyPr/>
        <a:lstStyle/>
        <a:p>
          <a:endParaRPr lang="es-EC" sz="1400">
            <a:latin typeface="Tw Cen MT" panose="020B0602020104020603" pitchFamily="34" charset="0"/>
          </a:endParaRPr>
        </a:p>
      </dgm:t>
    </dgm:pt>
    <dgm:pt modelId="{5BAB9A99-2ABE-4CC8-89F8-A3414ECCF8CF}">
      <dgm:prSet phldrT="[Texto]" custT="1"/>
      <dgm:spPr/>
      <dgm:t>
        <a:bodyPr/>
        <a:lstStyle/>
        <a:p>
          <a:r>
            <a:rPr lang="es-EC" sz="1400" dirty="0" smtClean="0">
              <a:latin typeface="Tw Cen MT" panose="020B0602020104020603" pitchFamily="34" charset="0"/>
            </a:rPr>
            <a:t>Capital suscrito de $1.000 dólares americanos.</a:t>
          </a:r>
          <a:endParaRPr lang="es-EC" sz="1400" dirty="0">
            <a:latin typeface="Tw Cen MT" panose="020B0602020104020603" pitchFamily="34" charset="0"/>
          </a:endParaRPr>
        </a:p>
      </dgm:t>
    </dgm:pt>
    <dgm:pt modelId="{50496C48-B62E-4C91-9169-C4AF8FEB46F1}" type="parTrans" cxnId="{A550BC3C-9401-42BA-8E4D-0D3F1BBFA4D7}">
      <dgm:prSet/>
      <dgm:spPr/>
      <dgm:t>
        <a:bodyPr/>
        <a:lstStyle/>
        <a:p>
          <a:endParaRPr lang="es-EC" sz="1400">
            <a:latin typeface="Tw Cen MT" panose="020B0602020104020603" pitchFamily="34" charset="0"/>
          </a:endParaRPr>
        </a:p>
      </dgm:t>
    </dgm:pt>
    <dgm:pt modelId="{27B4DB10-0C80-4C54-894B-6478E1C6976E}" type="sibTrans" cxnId="{A550BC3C-9401-42BA-8E4D-0D3F1BBFA4D7}">
      <dgm:prSet/>
      <dgm:spPr/>
      <dgm:t>
        <a:bodyPr/>
        <a:lstStyle/>
        <a:p>
          <a:endParaRPr lang="es-EC" sz="1400">
            <a:latin typeface="Tw Cen MT" panose="020B0602020104020603" pitchFamily="34" charset="0"/>
          </a:endParaRPr>
        </a:p>
      </dgm:t>
    </dgm:pt>
    <dgm:pt modelId="{2708B349-C114-4800-B04B-BB44F96DB48A}">
      <dgm:prSet phldrT="[Texto]" custT="1"/>
      <dgm:spPr/>
      <dgm:t>
        <a:bodyPr/>
        <a:lstStyle/>
        <a:p>
          <a:r>
            <a:rPr lang="es-EC" sz="1400" dirty="0" smtClean="0">
              <a:latin typeface="Tw Cen MT" panose="020B0602020104020603" pitchFamily="34" charset="0"/>
            </a:rPr>
            <a:t>Constituida en el año 2011, a través de la marca comercial  MEGACALZADO inscrita en el registro mercantil en el año 2005. </a:t>
          </a:r>
          <a:endParaRPr lang="es-EC" sz="1400" dirty="0">
            <a:latin typeface="Tw Cen MT" panose="020B0602020104020603" pitchFamily="34" charset="0"/>
          </a:endParaRPr>
        </a:p>
      </dgm:t>
    </dgm:pt>
    <dgm:pt modelId="{38F3F222-3DAB-44D0-ACF9-42F37356C0F1}" type="parTrans" cxnId="{6359C3BB-F567-4896-8123-E9F8C9EB785F}">
      <dgm:prSet/>
      <dgm:spPr/>
      <dgm:t>
        <a:bodyPr/>
        <a:lstStyle/>
        <a:p>
          <a:endParaRPr lang="es-EC" sz="1400"/>
        </a:p>
      </dgm:t>
    </dgm:pt>
    <dgm:pt modelId="{27A28CF9-A322-4761-B3DA-9DA5652209F6}" type="sibTrans" cxnId="{6359C3BB-F567-4896-8123-E9F8C9EB785F}">
      <dgm:prSet/>
      <dgm:spPr/>
      <dgm:t>
        <a:bodyPr/>
        <a:lstStyle/>
        <a:p>
          <a:endParaRPr lang="es-EC" sz="1400"/>
        </a:p>
      </dgm:t>
    </dgm:pt>
    <dgm:pt modelId="{459555BE-D236-4D2A-AEC3-85976574247F}" type="pres">
      <dgm:prSet presAssocID="{7F161312-41C3-43CE-9E5D-B699EE415111}" presName="diagram" presStyleCnt="0">
        <dgm:presLayoutVars>
          <dgm:dir/>
          <dgm:resizeHandles val="exact"/>
        </dgm:presLayoutVars>
      </dgm:prSet>
      <dgm:spPr/>
      <dgm:t>
        <a:bodyPr/>
        <a:lstStyle/>
        <a:p>
          <a:endParaRPr lang="es-EC"/>
        </a:p>
      </dgm:t>
    </dgm:pt>
    <dgm:pt modelId="{9EBC6FA3-F6EA-4291-A2E4-2B29D8367435}" type="pres">
      <dgm:prSet presAssocID="{4F138131-D3E0-4E99-B441-F7F6D93D9100}" presName="node" presStyleLbl="node1" presStyleIdx="0" presStyleCnt="5" custScaleX="132638">
        <dgm:presLayoutVars>
          <dgm:bulletEnabled val="1"/>
        </dgm:presLayoutVars>
      </dgm:prSet>
      <dgm:spPr/>
      <dgm:t>
        <a:bodyPr/>
        <a:lstStyle/>
        <a:p>
          <a:endParaRPr lang="es-EC"/>
        </a:p>
      </dgm:t>
    </dgm:pt>
    <dgm:pt modelId="{93D110E8-0B55-44B0-B356-3DF496D3FB34}" type="pres">
      <dgm:prSet presAssocID="{E6B9F2F2-694F-4768-AFB6-D2345E3628F2}" presName="sibTrans" presStyleCnt="0"/>
      <dgm:spPr/>
    </dgm:pt>
    <dgm:pt modelId="{3312299F-275D-4D31-BF9C-CBC51A6FBCC5}" type="pres">
      <dgm:prSet presAssocID="{2708B349-C114-4800-B04B-BB44F96DB48A}" presName="node" presStyleLbl="node1" presStyleIdx="1" presStyleCnt="5" custScaleX="149330">
        <dgm:presLayoutVars>
          <dgm:bulletEnabled val="1"/>
        </dgm:presLayoutVars>
      </dgm:prSet>
      <dgm:spPr/>
      <dgm:t>
        <a:bodyPr/>
        <a:lstStyle/>
        <a:p>
          <a:endParaRPr lang="es-EC"/>
        </a:p>
      </dgm:t>
    </dgm:pt>
    <dgm:pt modelId="{74A61C55-D540-4E17-822B-E023AE0EA03D}" type="pres">
      <dgm:prSet presAssocID="{27A28CF9-A322-4761-B3DA-9DA5652209F6}" presName="sibTrans" presStyleCnt="0"/>
      <dgm:spPr/>
    </dgm:pt>
    <dgm:pt modelId="{4A3A804E-C904-4603-B980-9471278CDF99}" type="pres">
      <dgm:prSet presAssocID="{5BAB9A99-2ABE-4CC8-89F8-A3414ECCF8CF}" presName="node" presStyleLbl="node1" presStyleIdx="2" presStyleCnt="5" custScaleX="118000">
        <dgm:presLayoutVars>
          <dgm:bulletEnabled val="1"/>
        </dgm:presLayoutVars>
      </dgm:prSet>
      <dgm:spPr/>
      <dgm:t>
        <a:bodyPr/>
        <a:lstStyle/>
        <a:p>
          <a:endParaRPr lang="es-EC"/>
        </a:p>
      </dgm:t>
    </dgm:pt>
    <dgm:pt modelId="{2188E007-787F-4234-9C2E-9F87D4EAE20C}" type="pres">
      <dgm:prSet presAssocID="{27B4DB10-0C80-4C54-894B-6478E1C6976E}" presName="sibTrans" presStyleCnt="0"/>
      <dgm:spPr/>
    </dgm:pt>
    <dgm:pt modelId="{BDF43521-90FD-4ADB-B29A-F87E381A09EE}" type="pres">
      <dgm:prSet presAssocID="{510396C1-7986-42AA-9515-E6001CC5C97A}" presName="node" presStyleLbl="node1" presStyleIdx="3" presStyleCnt="5" custScaleX="118000">
        <dgm:presLayoutVars>
          <dgm:bulletEnabled val="1"/>
        </dgm:presLayoutVars>
      </dgm:prSet>
      <dgm:spPr/>
      <dgm:t>
        <a:bodyPr/>
        <a:lstStyle/>
        <a:p>
          <a:endParaRPr lang="es-EC"/>
        </a:p>
      </dgm:t>
    </dgm:pt>
    <dgm:pt modelId="{C1051658-6BFB-4C4B-B7AB-B5ED45E938DF}" type="pres">
      <dgm:prSet presAssocID="{46A0DAC4-4905-4D9B-97CB-27B8DD84A419}" presName="sibTrans" presStyleCnt="0"/>
      <dgm:spPr/>
    </dgm:pt>
    <dgm:pt modelId="{75FE5C12-6D6A-4728-86B5-A17C12F81E8F}" type="pres">
      <dgm:prSet presAssocID="{3EC40813-A2D8-4D11-AF11-EAC156B69353}" presName="node" presStyleLbl="node1" presStyleIdx="4" presStyleCnt="5" custScaleX="148247" custLinFactNeighborX="-74123">
        <dgm:presLayoutVars>
          <dgm:bulletEnabled val="1"/>
        </dgm:presLayoutVars>
      </dgm:prSet>
      <dgm:spPr/>
      <dgm:t>
        <a:bodyPr/>
        <a:lstStyle/>
        <a:p>
          <a:endParaRPr lang="es-EC"/>
        </a:p>
      </dgm:t>
    </dgm:pt>
  </dgm:ptLst>
  <dgm:cxnLst>
    <dgm:cxn modelId="{202FD6BB-B7A3-4CC7-BBCF-00BBDE75C8B0}" type="presOf" srcId="{5BAB9A99-2ABE-4CC8-89F8-A3414ECCF8CF}" destId="{4A3A804E-C904-4603-B980-9471278CDF99}" srcOrd="0" destOrd="0" presId="urn:microsoft.com/office/officeart/2005/8/layout/default"/>
    <dgm:cxn modelId="{97C05665-4AFB-4CB3-86C0-C0E5D148B15B}" srcId="{7F161312-41C3-43CE-9E5D-B699EE415111}" destId="{510396C1-7986-42AA-9515-E6001CC5C97A}" srcOrd="3" destOrd="0" parTransId="{BA6DF658-F5E7-4392-A9C5-3139C0299474}" sibTransId="{46A0DAC4-4905-4D9B-97CB-27B8DD84A419}"/>
    <dgm:cxn modelId="{A550BC3C-9401-42BA-8E4D-0D3F1BBFA4D7}" srcId="{7F161312-41C3-43CE-9E5D-B699EE415111}" destId="{5BAB9A99-2ABE-4CC8-89F8-A3414ECCF8CF}" srcOrd="2" destOrd="0" parTransId="{50496C48-B62E-4C91-9169-C4AF8FEB46F1}" sibTransId="{27B4DB10-0C80-4C54-894B-6478E1C6976E}"/>
    <dgm:cxn modelId="{50F6E25F-A068-4DF8-B7A8-8987A5DB2E61}" type="presOf" srcId="{510396C1-7986-42AA-9515-E6001CC5C97A}" destId="{BDF43521-90FD-4ADB-B29A-F87E381A09EE}" srcOrd="0" destOrd="0" presId="urn:microsoft.com/office/officeart/2005/8/layout/default"/>
    <dgm:cxn modelId="{9D14575E-55B5-493A-9470-481C39A3738D}" srcId="{7F161312-41C3-43CE-9E5D-B699EE415111}" destId="{3EC40813-A2D8-4D11-AF11-EAC156B69353}" srcOrd="4" destOrd="0" parTransId="{07BF5817-72D8-407A-AB56-30ED431C7BE7}" sibTransId="{C62E53D9-F0B0-47FB-9311-F3BE0C7266C1}"/>
    <dgm:cxn modelId="{490A947D-C083-4928-A38C-9841476C9FC5}" srcId="{7F161312-41C3-43CE-9E5D-B699EE415111}" destId="{4F138131-D3E0-4E99-B441-F7F6D93D9100}" srcOrd="0" destOrd="0" parTransId="{6F1F645A-3214-43EB-8F82-00A8276AD4B5}" sibTransId="{E6B9F2F2-694F-4768-AFB6-D2345E3628F2}"/>
    <dgm:cxn modelId="{6359C3BB-F567-4896-8123-E9F8C9EB785F}" srcId="{7F161312-41C3-43CE-9E5D-B699EE415111}" destId="{2708B349-C114-4800-B04B-BB44F96DB48A}" srcOrd="1" destOrd="0" parTransId="{38F3F222-3DAB-44D0-ACF9-42F37356C0F1}" sibTransId="{27A28CF9-A322-4761-B3DA-9DA5652209F6}"/>
    <dgm:cxn modelId="{1C7542B1-E1C7-48F8-A3AB-BEB2511EF2C9}" type="presOf" srcId="{7F161312-41C3-43CE-9E5D-B699EE415111}" destId="{459555BE-D236-4D2A-AEC3-85976574247F}" srcOrd="0" destOrd="0" presId="urn:microsoft.com/office/officeart/2005/8/layout/default"/>
    <dgm:cxn modelId="{E9E946BA-9150-4FFA-9C71-12D3FC1A195C}" type="presOf" srcId="{2708B349-C114-4800-B04B-BB44F96DB48A}" destId="{3312299F-275D-4D31-BF9C-CBC51A6FBCC5}" srcOrd="0" destOrd="0" presId="urn:microsoft.com/office/officeart/2005/8/layout/default"/>
    <dgm:cxn modelId="{4F4A6DD9-A22D-4D2B-8FB5-B7CD7F636834}" type="presOf" srcId="{3EC40813-A2D8-4D11-AF11-EAC156B69353}" destId="{75FE5C12-6D6A-4728-86B5-A17C12F81E8F}" srcOrd="0" destOrd="0" presId="urn:microsoft.com/office/officeart/2005/8/layout/default"/>
    <dgm:cxn modelId="{EB929AF9-B3E6-4A02-98E8-3E49864C3501}" type="presOf" srcId="{4F138131-D3E0-4E99-B441-F7F6D93D9100}" destId="{9EBC6FA3-F6EA-4291-A2E4-2B29D8367435}" srcOrd="0" destOrd="0" presId="urn:microsoft.com/office/officeart/2005/8/layout/default"/>
    <dgm:cxn modelId="{EBDAE58A-1A57-47DE-B439-B40F4832E186}" type="presParOf" srcId="{459555BE-D236-4D2A-AEC3-85976574247F}" destId="{9EBC6FA3-F6EA-4291-A2E4-2B29D8367435}" srcOrd="0" destOrd="0" presId="urn:microsoft.com/office/officeart/2005/8/layout/default"/>
    <dgm:cxn modelId="{2EBFC4F4-4FC2-471E-9743-8CF384A8A34A}" type="presParOf" srcId="{459555BE-D236-4D2A-AEC3-85976574247F}" destId="{93D110E8-0B55-44B0-B356-3DF496D3FB34}" srcOrd="1" destOrd="0" presId="urn:microsoft.com/office/officeart/2005/8/layout/default"/>
    <dgm:cxn modelId="{7712C186-543B-4D40-A67F-A11C88015033}" type="presParOf" srcId="{459555BE-D236-4D2A-AEC3-85976574247F}" destId="{3312299F-275D-4D31-BF9C-CBC51A6FBCC5}" srcOrd="2" destOrd="0" presId="urn:microsoft.com/office/officeart/2005/8/layout/default"/>
    <dgm:cxn modelId="{734037DE-A756-4B7D-A909-A84F8EB783D1}" type="presParOf" srcId="{459555BE-D236-4D2A-AEC3-85976574247F}" destId="{74A61C55-D540-4E17-822B-E023AE0EA03D}" srcOrd="3" destOrd="0" presId="urn:microsoft.com/office/officeart/2005/8/layout/default"/>
    <dgm:cxn modelId="{CAC3E8FA-3408-4991-A1A7-B8A46F233119}" type="presParOf" srcId="{459555BE-D236-4D2A-AEC3-85976574247F}" destId="{4A3A804E-C904-4603-B980-9471278CDF99}" srcOrd="4" destOrd="0" presId="urn:microsoft.com/office/officeart/2005/8/layout/default"/>
    <dgm:cxn modelId="{2855A21F-4E63-4BA1-BD09-1CF38A982D16}" type="presParOf" srcId="{459555BE-D236-4D2A-AEC3-85976574247F}" destId="{2188E007-787F-4234-9C2E-9F87D4EAE20C}" srcOrd="5" destOrd="0" presId="urn:microsoft.com/office/officeart/2005/8/layout/default"/>
    <dgm:cxn modelId="{B9C90C9D-934F-4F70-A029-C2EE6DAE34E6}" type="presParOf" srcId="{459555BE-D236-4D2A-AEC3-85976574247F}" destId="{BDF43521-90FD-4ADB-B29A-F87E381A09EE}" srcOrd="6" destOrd="0" presId="urn:microsoft.com/office/officeart/2005/8/layout/default"/>
    <dgm:cxn modelId="{57F88867-51B5-486A-9D89-B4B7F5E128A3}" type="presParOf" srcId="{459555BE-D236-4D2A-AEC3-85976574247F}" destId="{C1051658-6BFB-4C4B-B7AB-B5ED45E938DF}" srcOrd="7" destOrd="0" presId="urn:microsoft.com/office/officeart/2005/8/layout/default"/>
    <dgm:cxn modelId="{C519AF22-5B79-4717-BC2E-095905FD7452}" type="presParOf" srcId="{459555BE-D236-4D2A-AEC3-85976574247F}" destId="{75FE5C12-6D6A-4728-86B5-A17C12F81E8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6B41C1-5FF4-48F1-892A-96DD392EB77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EC"/>
        </a:p>
      </dgm:t>
    </dgm:pt>
    <dgm:pt modelId="{7759C44C-DA66-4272-B97B-99FD6F6EB566}">
      <dgm:prSet phldrT="[Texto]" custT="1"/>
      <dgm:spPr/>
      <dgm:t>
        <a:bodyPr/>
        <a:lstStyle/>
        <a:p>
          <a:pPr algn="ctr"/>
          <a:r>
            <a:rPr lang="es-EC" sz="1200" b="1" dirty="0" smtClean="0">
              <a:latin typeface="Tw Cen MT" panose="020B0602020104020603" pitchFamily="34" charset="0"/>
            </a:rPr>
            <a:t>Ubicación</a:t>
          </a:r>
          <a:endParaRPr lang="es-EC" sz="1200" b="1" dirty="0">
            <a:latin typeface="Tw Cen MT" panose="020B0602020104020603" pitchFamily="34" charset="0"/>
          </a:endParaRPr>
        </a:p>
      </dgm:t>
    </dgm:pt>
    <dgm:pt modelId="{CA6D7BF1-408E-4DD6-AC4C-955ED438D213}" type="parTrans" cxnId="{9E77F443-44CD-4D48-8E18-836F75FB9C1D}">
      <dgm:prSet/>
      <dgm:spPr/>
      <dgm:t>
        <a:bodyPr/>
        <a:lstStyle/>
        <a:p>
          <a:pPr algn="just"/>
          <a:endParaRPr lang="es-EC" sz="1400">
            <a:latin typeface="Tw Cen MT" panose="020B0602020104020603" pitchFamily="34" charset="0"/>
          </a:endParaRPr>
        </a:p>
      </dgm:t>
    </dgm:pt>
    <dgm:pt modelId="{64F1C48E-92C2-4CF3-9F7C-02BF00A53FBB}" type="sibTrans" cxnId="{9E77F443-44CD-4D48-8E18-836F75FB9C1D}">
      <dgm:prSet/>
      <dgm:spPr/>
      <dgm:t>
        <a:bodyPr/>
        <a:lstStyle/>
        <a:p>
          <a:pPr algn="just"/>
          <a:endParaRPr lang="es-EC" sz="1400">
            <a:latin typeface="Tw Cen MT" panose="020B0602020104020603" pitchFamily="34" charset="0"/>
          </a:endParaRPr>
        </a:p>
      </dgm:t>
    </dgm:pt>
    <dgm:pt modelId="{5C3B9766-7A12-430B-A8E4-B62F1162BB10}">
      <dgm:prSet phldrT="[Texto]" custT="1"/>
      <dgm:spPr/>
      <dgm:t>
        <a:bodyPr/>
        <a:lstStyle/>
        <a:p>
          <a:pPr algn="just"/>
          <a:r>
            <a:rPr lang="es-EC" sz="1400" dirty="0" smtClean="0">
              <a:latin typeface="Tw Cen MT" panose="020B0602020104020603" pitchFamily="34" charset="0"/>
            </a:rPr>
            <a:t>Matriz ubicada en Sangolquí., Barrio Unión y Progreso, calle Bolívar S/n y Juan Genaro Jaramillo.</a:t>
          </a:r>
          <a:endParaRPr lang="es-EC" sz="1400" dirty="0">
            <a:latin typeface="Tw Cen MT" panose="020B0602020104020603" pitchFamily="34" charset="0"/>
          </a:endParaRPr>
        </a:p>
      </dgm:t>
    </dgm:pt>
    <dgm:pt modelId="{2FFFFFF4-DC9A-44EB-B343-69465FC9ED16}" type="parTrans" cxnId="{61989182-6A86-4F58-B4D9-BE50F2B26D3C}">
      <dgm:prSet/>
      <dgm:spPr/>
      <dgm:t>
        <a:bodyPr/>
        <a:lstStyle/>
        <a:p>
          <a:pPr algn="just"/>
          <a:endParaRPr lang="es-EC" sz="1400">
            <a:latin typeface="Tw Cen MT" panose="020B0602020104020603" pitchFamily="34" charset="0"/>
          </a:endParaRPr>
        </a:p>
      </dgm:t>
    </dgm:pt>
    <dgm:pt modelId="{B6A58B68-85DC-4160-AF9A-E4980823F176}" type="sibTrans" cxnId="{61989182-6A86-4F58-B4D9-BE50F2B26D3C}">
      <dgm:prSet/>
      <dgm:spPr/>
      <dgm:t>
        <a:bodyPr/>
        <a:lstStyle/>
        <a:p>
          <a:pPr algn="just"/>
          <a:endParaRPr lang="es-EC" sz="1400">
            <a:latin typeface="Tw Cen MT" panose="020B0602020104020603" pitchFamily="34" charset="0"/>
          </a:endParaRPr>
        </a:p>
      </dgm:t>
    </dgm:pt>
    <dgm:pt modelId="{47D95D07-363C-4463-B8BF-EB0CA79FC8B5}">
      <dgm:prSet custT="1"/>
      <dgm:spPr/>
      <dgm:t>
        <a:bodyPr/>
        <a:lstStyle/>
        <a:p>
          <a:pPr algn="just"/>
          <a:r>
            <a:rPr lang="es-EC" sz="1400" dirty="0" smtClean="0">
              <a:latin typeface="Tw Cen MT" panose="020B0602020104020603" pitchFamily="34" charset="0"/>
            </a:rPr>
            <a:t>Sucursal 1 ubicada en Sangolquí,  Barrio Santa Rosa, Av. Abdón Calderón S/n y Rio frío.</a:t>
          </a:r>
          <a:endParaRPr lang="es-EC" sz="1400" dirty="0">
            <a:latin typeface="Tw Cen MT" panose="020B0602020104020603" pitchFamily="34" charset="0"/>
          </a:endParaRPr>
        </a:p>
      </dgm:t>
    </dgm:pt>
    <dgm:pt modelId="{1CA943AA-2A80-4F21-9498-8F6F14516ECA}" type="parTrans" cxnId="{BD06D39B-AE5F-404F-9FED-D7886557BC0A}">
      <dgm:prSet/>
      <dgm:spPr/>
      <dgm:t>
        <a:bodyPr/>
        <a:lstStyle/>
        <a:p>
          <a:pPr algn="just"/>
          <a:endParaRPr lang="es-EC" sz="1400">
            <a:latin typeface="Tw Cen MT" panose="020B0602020104020603" pitchFamily="34" charset="0"/>
          </a:endParaRPr>
        </a:p>
      </dgm:t>
    </dgm:pt>
    <dgm:pt modelId="{E416C1B6-8BBD-403F-9FE3-8B422505EE5D}" type="sibTrans" cxnId="{BD06D39B-AE5F-404F-9FED-D7886557BC0A}">
      <dgm:prSet/>
      <dgm:spPr/>
      <dgm:t>
        <a:bodyPr/>
        <a:lstStyle/>
        <a:p>
          <a:pPr algn="just"/>
          <a:endParaRPr lang="es-EC" sz="1400">
            <a:latin typeface="Tw Cen MT" panose="020B0602020104020603" pitchFamily="34" charset="0"/>
          </a:endParaRPr>
        </a:p>
      </dgm:t>
    </dgm:pt>
    <dgm:pt modelId="{4C1ECFF4-4019-422C-A685-0A741DDB6607}">
      <dgm:prSet custT="1"/>
      <dgm:spPr/>
      <dgm:t>
        <a:bodyPr/>
        <a:lstStyle/>
        <a:p>
          <a:pPr algn="just"/>
          <a:r>
            <a:rPr lang="es-EC" sz="1400" dirty="0" smtClean="0">
              <a:latin typeface="Tw Cen MT" panose="020B0602020104020603" pitchFamily="34" charset="0"/>
            </a:rPr>
            <a:t>Sucursal 2 ubicada en </a:t>
          </a:r>
          <a:r>
            <a:rPr lang="es-EC" sz="1400" dirty="0" err="1" smtClean="0">
              <a:latin typeface="Tw Cen MT" panose="020B0602020104020603" pitchFamily="34" charset="0"/>
            </a:rPr>
            <a:t>Machachi</a:t>
          </a:r>
          <a:r>
            <a:rPr lang="es-EC" sz="1400" dirty="0" smtClean="0">
              <a:latin typeface="Tw Cen MT" panose="020B0602020104020603" pitchFamily="34" charset="0"/>
            </a:rPr>
            <a:t>. Calle Cristóbal Colón N3-39 y Colombia.</a:t>
          </a:r>
          <a:endParaRPr lang="es-EC" sz="1400" dirty="0">
            <a:latin typeface="Tw Cen MT" panose="020B0602020104020603" pitchFamily="34" charset="0"/>
          </a:endParaRPr>
        </a:p>
      </dgm:t>
    </dgm:pt>
    <dgm:pt modelId="{4FC1884E-681F-4376-BD63-4B471DE8C4E8}" type="parTrans" cxnId="{86F4C43D-9D2F-4294-824B-ADFD047C65F2}">
      <dgm:prSet/>
      <dgm:spPr/>
      <dgm:t>
        <a:bodyPr/>
        <a:lstStyle/>
        <a:p>
          <a:pPr algn="just"/>
          <a:endParaRPr lang="es-EC" sz="1400">
            <a:latin typeface="Tw Cen MT" panose="020B0602020104020603" pitchFamily="34" charset="0"/>
          </a:endParaRPr>
        </a:p>
      </dgm:t>
    </dgm:pt>
    <dgm:pt modelId="{62A979B8-9CB1-4768-A376-52E341EFBF77}" type="sibTrans" cxnId="{86F4C43D-9D2F-4294-824B-ADFD047C65F2}">
      <dgm:prSet/>
      <dgm:spPr/>
      <dgm:t>
        <a:bodyPr/>
        <a:lstStyle/>
        <a:p>
          <a:pPr algn="just"/>
          <a:endParaRPr lang="es-EC" sz="1400">
            <a:latin typeface="Tw Cen MT" panose="020B0602020104020603" pitchFamily="34" charset="0"/>
          </a:endParaRPr>
        </a:p>
      </dgm:t>
    </dgm:pt>
    <dgm:pt modelId="{F800E45A-29DB-4E77-A0DE-9FCB85E7349F}">
      <dgm:prSet custT="1"/>
      <dgm:spPr/>
      <dgm:t>
        <a:bodyPr/>
        <a:lstStyle/>
        <a:p>
          <a:pPr algn="just"/>
          <a:r>
            <a:rPr lang="es-EC" sz="1400" dirty="0" smtClean="0">
              <a:latin typeface="Tw Cen MT" panose="020B0602020104020603" pitchFamily="34" charset="0"/>
            </a:rPr>
            <a:t>Sucursal 3 ubicada en </a:t>
          </a:r>
          <a:r>
            <a:rPr lang="es-EC" sz="1400" dirty="0" err="1" smtClean="0">
              <a:latin typeface="Tw Cen MT" panose="020B0602020104020603" pitchFamily="34" charset="0"/>
            </a:rPr>
            <a:t>Chaupitena</a:t>
          </a:r>
          <a:r>
            <a:rPr lang="es-EC" sz="1400" dirty="0" smtClean="0">
              <a:latin typeface="Tw Cen MT" panose="020B0602020104020603" pitchFamily="34" charset="0"/>
            </a:rPr>
            <a:t>- </a:t>
          </a:r>
          <a:r>
            <a:rPr lang="es-EC" sz="1400" dirty="0" err="1" smtClean="0">
              <a:latin typeface="Tw Cen MT" panose="020B0602020104020603" pitchFamily="34" charset="0"/>
            </a:rPr>
            <a:t>Amaguaña</a:t>
          </a:r>
          <a:r>
            <a:rPr lang="es-EC" sz="1400" dirty="0" smtClean="0">
              <a:latin typeface="Tw Cen MT" panose="020B0602020104020603" pitchFamily="34" charset="0"/>
            </a:rPr>
            <a:t>, Barrio Santa Isabel, calle </a:t>
          </a:r>
          <a:r>
            <a:rPr lang="es-EC" sz="1400" dirty="0" err="1" smtClean="0">
              <a:latin typeface="Tw Cen MT" panose="020B0602020104020603" pitchFamily="34" charset="0"/>
            </a:rPr>
            <a:t>Huancavilca</a:t>
          </a:r>
          <a:r>
            <a:rPr lang="es-EC" sz="1400" dirty="0" smtClean="0">
              <a:latin typeface="Tw Cen MT" panose="020B0602020104020603" pitchFamily="34" charset="0"/>
            </a:rPr>
            <a:t> N27-110 y Pichincha.</a:t>
          </a:r>
          <a:endParaRPr lang="es-EC" sz="1400" dirty="0">
            <a:latin typeface="Tw Cen MT" panose="020B0602020104020603" pitchFamily="34" charset="0"/>
          </a:endParaRPr>
        </a:p>
      </dgm:t>
    </dgm:pt>
    <dgm:pt modelId="{19D47F57-6BAC-4715-802B-4163865919F7}" type="parTrans" cxnId="{05C0DB6B-D15C-493E-81BD-DED96BA19FE8}">
      <dgm:prSet/>
      <dgm:spPr/>
      <dgm:t>
        <a:bodyPr/>
        <a:lstStyle/>
        <a:p>
          <a:pPr algn="just"/>
          <a:endParaRPr lang="es-EC" sz="1400">
            <a:latin typeface="Tw Cen MT" panose="020B0602020104020603" pitchFamily="34" charset="0"/>
          </a:endParaRPr>
        </a:p>
      </dgm:t>
    </dgm:pt>
    <dgm:pt modelId="{DED9B723-A7FC-44C7-BDD1-828A2B1EBF72}" type="sibTrans" cxnId="{05C0DB6B-D15C-493E-81BD-DED96BA19FE8}">
      <dgm:prSet/>
      <dgm:spPr/>
      <dgm:t>
        <a:bodyPr/>
        <a:lstStyle/>
        <a:p>
          <a:pPr algn="just"/>
          <a:endParaRPr lang="es-EC" sz="1400">
            <a:latin typeface="Tw Cen MT" panose="020B0602020104020603" pitchFamily="34" charset="0"/>
          </a:endParaRPr>
        </a:p>
      </dgm:t>
    </dgm:pt>
    <dgm:pt modelId="{44FCAA67-6EA7-43B4-A861-2077B087D1C9}" type="pres">
      <dgm:prSet presAssocID="{4A6B41C1-5FF4-48F1-892A-96DD392EB779}" presName="Name0" presStyleCnt="0">
        <dgm:presLayoutVars>
          <dgm:dir/>
          <dgm:animLvl val="lvl"/>
          <dgm:resizeHandles val="exact"/>
        </dgm:presLayoutVars>
      </dgm:prSet>
      <dgm:spPr/>
      <dgm:t>
        <a:bodyPr/>
        <a:lstStyle/>
        <a:p>
          <a:endParaRPr lang="es-EC"/>
        </a:p>
      </dgm:t>
    </dgm:pt>
    <dgm:pt modelId="{ED12FB2B-37FD-4D23-A5D1-F9CC621F9E46}" type="pres">
      <dgm:prSet presAssocID="{7759C44C-DA66-4272-B97B-99FD6F6EB566}" presName="composite" presStyleCnt="0"/>
      <dgm:spPr/>
    </dgm:pt>
    <dgm:pt modelId="{7699F393-86CE-497F-878D-7386218954A1}" type="pres">
      <dgm:prSet presAssocID="{7759C44C-DA66-4272-B97B-99FD6F6EB566}" presName="parTx" presStyleLbl="alignNode1" presStyleIdx="0" presStyleCnt="1">
        <dgm:presLayoutVars>
          <dgm:chMax val="0"/>
          <dgm:chPref val="0"/>
          <dgm:bulletEnabled val="1"/>
        </dgm:presLayoutVars>
      </dgm:prSet>
      <dgm:spPr/>
      <dgm:t>
        <a:bodyPr/>
        <a:lstStyle/>
        <a:p>
          <a:endParaRPr lang="es-EC"/>
        </a:p>
      </dgm:t>
    </dgm:pt>
    <dgm:pt modelId="{707078B4-E021-4D5D-A180-E3BDA57D8216}" type="pres">
      <dgm:prSet presAssocID="{7759C44C-DA66-4272-B97B-99FD6F6EB566}" presName="desTx" presStyleLbl="alignAccFollowNode1" presStyleIdx="0" presStyleCnt="1" custScaleX="100787" custLinFactNeighborX="-1961">
        <dgm:presLayoutVars>
          <dgm:bulletEnabled val="1"/>
        </dgm:presLayoutVars>
      </dgm:prSet>
      <dgm:spPr/>
      <dgm:t>
        <a:bodyPr/>
        <a:lstStyle/>
        <a:p>
          <a:endParaRPr lang="es-EC"/>
        </a:p>
      </dgm:t>
    </dgm:pt>
  </dgm:ptLst>
  <dgm:cxnLst>
    <dgm:cxn modelId="{86F4C43D-9D2F-4294-824B-ADFD047C65F2}" srcId="{7759C44C-DA66-4272-B97B-99FD6F6EB566}" destId="{4C1ECFF4-4019-422C-A685-0A741DDB6607}" srcOrd="2" destOrd="0" parTransId="{4FC1884E-681F-4376-BD63-4B471DE8C4E8}" sibTransId="{62A979B8-9CB1-4768-A376-52E341EFBF77}"/>
    <dgm:cxn modelId="{BD06D39B-AE5F-404F-9FED-D7886557BC0A}" srcId="{7759C44C-DA66-4272-B97B-99FD6F6EB566}" destId="{47D95D07-363C-4463-B8BF-EB0CA79FC8B5}" srcOrd="1" destOrd="0" parTransId="{1CA943AA-2A80-4F21-9498-8F6F14516ECA}" sibTransId="{E416C1B6-8BBD-403F-9FE3-8B422505EE5D}"/>
    <dgm:cxn modelId="{4EA995FF-0855-4754-8406-012F9B8DB2F4}" type="presOf" srcId="{47D95D07-363C-4463-B8BF-EB0CA79FC8B5}" destId="{707078B4-E021-4D5D-A180-E3BDA57D8216}" srcOrd="0" destOrd="1" presId="urn:microsoft.com/office/officeart/2005/8/layout/hList1"/>
    <dgm:cxn modelId="{60859399-72AB-4F9B-B120-F9C7DBFB7712}" type="presOf" srcId="{F800E45A-29DB-4E77-A0DE-9FCB85E7349F}" destId="{707078B4-E021-4D5D-A180-E3BDA57D8216}" srcOrd="0" destOrd="3" presId="urn:microsoft.com/office/officeart/2005/8/layout/hList1"/>
    <dgm:cxn modelId="{05C0DB6B-D15C-493E-81BD-DED96BA19FE8}" srcId="{7759C44C-DA66-4272-B97B-99FD6F6EB566}" destId="{F800E45A-29DB-4E77-A0DE-9FCB85E7349F}" srcOrd="3" destOrd="0" parTransId="{19D47F57-6BAC-4715-802B-4163865919F7}" sibTransId="{DED9B723-A7FC-44C7-BDD1-828A2B1EBF72}"/>
    <dgm:cxn modelId="{A1517734-4697-448B-B1D0-73B82D7018E3}" type="presOf" srcId="{4A6B41C1-5FF4-48F1-892A-96DD392EB779}" destId="{44FCAA67-6EA7-43B4-A861-2077B087D1C9}" srcOrd="0" destOrd="0" presId="urn:microsoft.com/office/officeart/2005/8/layout/hList1"/>
    <dgm:cxn modelId="{61989182-6A86-4F58-B4D9-BE50F2B26D3C}" srcId="{7759C44C-DA66-4272-B97B-99FD6F6EB566}" destId="{5C3B9766-7A12-430B-A8E4-B62F1162BB10}" srcOrd="0" destOrd="0" parTransId="{2FFFFFF4-DC9A-44EB-B343-69465FC9ED16}" sibTransId="{B6A58B68-85DC-4160-AF9A-E4980823F176}"/>
    <dgm:cxn modelId="{904B548E-BE75-4729-B3B8-7491A166BBF9}" type="presOf" srcId="{4C1ECFF4-4019-422C-A685-0A741DDB6607}" destId="{707078B4-E021-4D5D-A180-E3BDA57D8216}" srcOrd="0" destOrd="2" presId="urn:microsoft.com/office/officeart/2005/8/layout/hList1"/>
    <dgm:cxn modelId="{2E09E9E7-16C0-43AB-9ACC-0412780119DC}" type="presOf" srcId="{5C3B9766-7A12-430B-A8E4-B62F1162BB10}" destId="{707078B4-E021-4D5D-A180-E3BDA57D8216}" srcOrd="0" destOrd="0" presId="urn:microsoft.com/office/officeart/2005/8/layout/hList1"/>
    <dgm:cxn modelId="{9E77F443-44CD-4D48-8E18-836F75FB9C1D}" srcId="{4A6B41C1-5FF4-48F1-892A-96DD392EB779}" destId="{7759C44C-DA66-4272-B97B-99FD6F6EB566}" srcOrd="0" destOrd="0" parTransId="{CA6D7BF1-408E-4DD6-AC4C-955ED438D213}" sibTransId="{64F1C48E-92C2-4CF3-9F7C-02BF00A53FBB}"/>
    <dgm:cxn modelId="{7F223F3B-52BF-41AB-9C0F-60275B48A4D7}" type="presOf" srcId="{7759C44C-DA66-4272-B97B-99FD6F6EB566}" destId="{7699F393-86CE-497F-878D-7386218954A1}" srcOrd="0" destOrd="0" presId="urn:microsoft.com/office/officeart/2005/8/layout/hList1"/>
    <dgm:cxn modelId="{BF4996F0-D8E8-4773-BEAA-DED35E4B5481}" type="presParOf" srcId="{44FCAA67-6EA7-43B4-A861-2077B087D1C9}" destId="{ED12FB2B-37FD-4D23-A5D1-F9CC621F9E46}" srcOrd="0" destOrd="0" presId="urn:microsoft.com/office/officeart/2005/8/layout/hList1"/>
    <dgm:cxn modelId="{DAC3F9DD-BF06-46A3-A225-DBC98AC21BDC}" type="presParOf" srcId="{ED12FB2B-37FD-4D23-A5D1-F9CC621F9E46}" destId="{7699F393-86CE-497F-878D-7386218954A1}" srcOrd="0" destOrd="0" presId="urn:microsoft.com/office/officeart/2005/8/layout/hList1"/>
    <dgm:cxn modelId="{D255D116-CD7F-4DB5-B7E8-F4B2853C300C}" type="presParOf" srcId="{ED12FB2B-37FD-4D23-A5D1-F9CC621F9E46}" destId="{707078B4-E021-4D5D-A180-E3BDA57D8216}"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55AA81-7641-4E69-BB8B-461A2470E133}" type="doc">
      <dgm:prSet loTypeId="urn:microsoft.com/office/officeart/2008/layout/PictureStrips" loCatId="list" qsTypeId="urn:microsoft.com/office/officeart/2005/8/quickstyle/simple2" qsCatId="simple" csTypeId="urn:microsoft.com/office/officeart/2005/8/colors/accent3_1" csCatId="accent3" phldr="1"/>
      <dgm:spPr/>
      <dgm:t>
        <a:bodyPr/>
        <a:lstStyle/>
        <a:p>
          <a:endParaRPr lang="es-MX"/>
        </a:p>
      </dgm:t>
    </dgm:pt>
    <dgm:pt modelId="{341DFD86-D76A-47A8-81AE-5363AAB4F6BD}">
      <dgm:prSet phldrT="[Texto]" custT="1"/>
      <dgm:spPr>
        <a:solidFill>
          <a:schemeClr val="accent5">
            <a:lumMod val="20000"/>
            <a:lumOff val="80000"/>
          </a:schemeClr>
        </a:solidFill>
        <a:ln>
          <a:solidFill>
            <a:schemeClr val="accent5">
              <a:lumMod val="75000"/>
            </a:schemeClr>
          </a:solidFill>
        </a:ln>
      </dgm:spPr>
      <dgm:t>
        <a:bodyPr/>
        <a:lstStyle/>
        <a:p>
          <a:pPr algn="just"/>
          <a:r>
            <a:rPr lang="es-ES" sz="1400" i="0" dirty="0" smtClean="0">
              <a:latin typeface="Tw Cen MT" panose="020B0602020104020603" pitchFamily="34" charset="0"/>
            </a:rPr>
            <a:t>Impulsar las compras al contado.</a:t>
          </a:r>
          <a:endParaRPr lang="es-MX" sz="1400" i="0" dirty="0">
            <a:latin typeface="Tw Cen MT" panose="020B0602020104020603" pitchFamily="34" charset="0"/>
          </a:endParaRPr>
        </a:p>
      </dgm:t>
    </dgm:pt>
    <dgm:pt modelId="{32D44BD1-351F-4961-93FD-2C0CB959B2B0}" type="sibTrans" cxnId="{4940F4CB-D5CF-4AF6-9498-FC271EA20A97}">
      <dgm:prSet/>
      <dgm:spPr/>
      <dgm:t>
        <a:bodyPr/>
        <a:lstStyle/>
        <a:p>
          <a:endParaRPr lang="es-EC" sz="1400">
            <a:latin typeface="Tw Cen MT" panose="020B0602020104020603" pitchFamily="34" charset="0"/>
          </a:endParaRPr>
        </a:p>
      </dgm:t>
    </dgm:pt>
    <dgm:pt modelId="{848CD019-0C53-4E3B-9EEF-C67A7CF64E29}" type="parTrans" cxnId="{4940F4CB-D5CF-4AF6-9498-FC271EA20A97}">
      <dgm:prSet/>
      <dgm:spPr/>
      <dgm:t>
        <a:bodyPr/>
        <a:lstStyle/>
        <a:p>
          <a:endParaRPr lang="es-EC" sz="1400">
            <a:latin typeface="Tw Cen MT" panose="020B0602020104020603" pitchFamily="34" charset="0"/>
          </a:endParaRPr>
        </a:p>
      </dgm:t>
    </dgm:pt>
    <dgm:pt modelId="{03E17413-F992-48E5-9915-73D892EDE72C}">
      <dgm:prSet phldrT="[Texto]" custT="1"/>
      <dgm:spPr>
        <a:solidFill>
          <a:schemeClr val="accent5">
            <a:lumMod val="20000"/>
            <a:lumOff val="80000"/>
          </a:schemeClr>
        </a:solidFill>
        <a:ln>
          <a:solidFill>
            <a:schemeClr val="accent5">
              <a:lumMod val="75000"/>
            </a:schemeClr>
          </a:solidFill>
        </a:ln>
      </dgm:spPr>
      <dgm:t>
        <a:bodyPr/>
        <a:lstStyle/>
        <a:p>
          <a:pPr algn="just"/>
          <a:r>
            <a:rPr lang="es-EC" sz="1400" i="0" smtClean="0">
              <a:latin typeface="Tw Cen MT" panose="020B0602020104020603" pitchFamily="34" charset="0"/>
            </a:rPr>
            <a:t>Establecer</a:t>
          </a:r>
          <a:r>
            <a:rPr lang="es-ES" sz="1400" i="0" smtClean="0">
              <a:latin typeface="Tw Cen MT" panose="020B0602020104020603" pitchFamily="34" charset="0"/>
            </a:rPr>
            <a:t> planes de compras que acumulen puntos, y que ofrezca beneficios adicionales o premios a los clientes. </a:t>
          </a:r>
          <a:endParaRPr lang="es-MX" sz="1400" i="0" dirty="0">
            <a:latin typeface="Tw Cen MT" panose="020B0602020104020603" pitchFamily="34" charset="0"/>
          </a:endParaRPr>
        </a:p>
      </dgm:t>
    </dgm:pt>
    <dgm:pt modelId="{51AE1960-0611-458B-90B9-86FC79151BC5}" type="parTrans" cxnId="{1DD7CBE5-7E3E-4828-8AEE-CE44D4F3FE50}">
      <dgm:prSet/>
      <dgm:spPr/>
      <dgm:t>
        <a:bodyPr/>
        <a:lstStyle/>
        <a:p>
          <a:endParaRPr lang="es-EC" sz="1400"/>
        </a:p>
      </dgm:t>
    </dgm:pt>
    <dgm:pt modelId="{EF867290-8D1B-4249-9D0D-8A5A507AF245}" type="sibTrans" cxnId="{1DD7CBE5-7E3E-4828-8AEE-CE44D4F3FE50}">
      <dgm:prSet/>
      <dgm:spPr/>
      <dgm:t>
        <a:bodyPr/>
        <a:lstStyle/>
        <a:p>
          <a:endParaRPr lang="es-EC" sz="1400"/>
        </a:p>
      </dgm:t>
    </dgm:pt>
    <dgm:pt modelId="{E2A8DEA7-B94D-4A5B-9760-B6828E57B29C}">
      <dgm:prSet phldrT="[Texto]" custT="1"/>
      <dgm:spPr>
        <a:solidFill>
          <a:schemeClr val="accent5">
            <a:lumMod val="20000"/>
            <a:lumOff val="80000"/>
          </a:schemeClr>
        </a:solidFill>
        <a:ln>
          <a:solidFill>
            <a:schemeClr val="accent5">
              <a:lumMod val="75000"/>
            </a:schemeClr>
          </a:solidFill>
        </a:ln>
      </dgm:spPr>
      <dgm:t>
        <a:bodyPr/>
        <a:lstStyle/>
        <a:p>
          <a:pPr algn="just"/>
          <a:r>
            <a:rPr lang="es-ES" sz="1400" i="0" dirty="0" smtClean="0">
              <a:latin typeface="Tw Cen MT" panose="020B0602020104020603" pitchFamily="34" charset="0"/>
            </a:rPr>
            <a:t>Efectuar análisis financieros periódicos en base a estados financieros estandarizados.</a:t>
          </a:r>
          <a:endParaRPr lang="es-MX" sz="1400" i="0" dirty="0">
            <a:latin typeface="Tw Cen MT" panose="020B0602020104020603" pitchFamily="34" charset="0"/>
          </a:endParaRPr>
        </a:p>
      </dgm:t>
    </dgm:pt>
    <dgm:pt modelId="{061205C2-B920-4139-B094-61089B94FF7D}" type="parTrans" cxnId="{5720F02C-5D1E-41FE-A378-87A929C4C4CF}">
      <dgm:prSet/>
      <dgm:spPr/>
      <dgm:t>
        <a:bodyPr/>
        <a:lstStyle/>
        <a:p>
          <a:endParaRPr lang="es-EC" sz="1400"/>
        </a:p>
      </dgm:t>
    </dgm:pt>
    <dgm:pt modelId="{A1DD756E-ABDE-48BB-A295-4219853C2310}" type="sibTrans" cxnId="{5720F02C-5D1E-41FE-A378-87A929C4C4CF}">
      <dgm:prSet/>
      <dgm:spPr/>
      <dgm:t>
        <a:bodyPr/>
        <a:lstStyle/>
        <a:p>
          <a:endParaRPr lang="es-EC" sz="1400"/>
        </a:p>
      </dgm:t>
    </dgm:pt>
    <dgm:pt modelId="{8144DC0E-35B3-4660-8F81-B39A33E2EB3D}">
      <dgm:prSet phldrT="[Texto]" custT="1"/>
      <dgm:spPr>
        <a:solidFill>
          <a:schemeClr val="accent5">
            <a:lumMod val="20000"/>
            <a:lumOff val="80000"/>
          </a:schemeClr>
        </a:solidFill>
        <a:ln>
          <a:solidFill>
            <a:schemeClr val="accent5">
              <a:lumMod val="75000"/>
            </a:schemeClr>
          </a:solidFill>
        </a:ln>
      </dgm:spPr>
      <dgm:t>
        <a:bodyPr/>
        <a:lstStyle/>
        <a:p>
          <a:pPr algn="just"/>
          <a:r>
            <a:rPr lang="es-ES" sz="1400" i="0" dirty="0" smtClean="0">
              <a:latin typeface="Tw Cen MT" panose="020B0602020104020603" pitchFamily="34" charset="0"/>
            </a:rPr>
            <a:t>Impulsar la recuperación de cartera de la empresa asignando un equipo humano para las funciones específicas de seguimiento y recaudación de cartera.</a:t>
          </a:r>
          <a:endParaRPr lang="es-MX" sz="1400" i="0" dirty="0">
            <a:latin typeface="Tw Cen MT" panose="020B0602020104020603" pitchFamily="34" charset="0"/>
          </a:endParaRPr>
        </a:p>
      </dgm:t>
    </dgm:pt>
    <dgm:pt modelId="{43A1E68A-E655-406D-A316-A63C44B6BC2A}" type="parTrans" cxnId="{A460E5A7-F594-4F47-9B5F-16A13EB2D694}">
      <dgm:prSet/>
      <dgm:spPr/>
      <dgm:t>
        <a:bodyPr/>
        <a:lstStyle/>
        <a:p>
          <a:endParaRPr lang="es-EC" sz="1400"/>
        </a:p>
      </dgm:t>
    </dgm:pt>
    <dgm:pt modelId="{CB3DA73B-FDD5-4917-96C9-A11A501B4291}" type="sibTrans" cxnId="{A460E5A7-F594-4F47-9B5F-16A13EB2D694}">
      <dgm:prSet/>
      <dgm:spPr/>
      <dgm:t>
        <a:bodyPr/>
        <a:lstStyle/>
        <a:p>
          <a:endParaRPr lang="es-EC" sz="1400"/>
        </a:p>
      </dgm:t>
    </dgm:pt>
    <dgm:pt modelId="{7E05F74D-91D2-410E-8409-3EC1F9C54D3E}" type="pres">
      <dgm:prSet presAssocID="{7255AA81-7641-4E69-BB8B-461A2470E133}" presName="Name0" presStyleCnt="0">
        <dgm:presLayoutVars>
          <dgm:dir/>
          <dgm:resizeHandles val="exact"/>
        </dgm:presLayoutVars>
      </dgm:prSet>
      <dgm:spPr/>
      <dgm:t>
        <a:bodyPr/>
        <a:lstStyle/>
        <a:p>
          <a:endParaRPr lang="es-MX"/>
        </a:p>
      </dgm:t>
    </dgm:pt>
    <dgm:pt modelId="{92DBB822-276F-481C-BFCF-FE81D975FBDD}" type="pres">
      <dgm:prSet presAssocID="{341DFD86-D76A-47A8-81AE-5363AAB4F6BD}" presName="composite" presStyleCnt="0"/>
      <dgm:spPr/>
    </dgm:pt>
    <dgm:pt modelId="{418547F4-0121-4A85-B527-B18A9F5BEF4D}" type="pres">
      <dgm:prSet presAssocID="{341DFD86-D76A-47A8-81AE-5363AAB4F6BD}" presName="rect1" presStyleLbl="trAlignAcc1" presStyleIdx="0" presStyleCnt="4" custScaleX="151435" custLinFactNeighborX="21208">
        <dgm:presLayoutVars>
          <dgm:bulletEnabled val="1"/>
        </dgm:presLayoutVars>
      </dgm:prSet>
      <dgm:spPr/>
      <dgm:t>
        <a:bodyPr/>
        <a:lstStyle/>
        <a:p>
          <a:endParaRPr lang="es-EC"/>
        </a:p>
      </dgm:t>
    </dgm:pt>
    <dgm:pt modelId="{74E9A86F-E259-4EEF-9615-E398E327E289}" type="pres">
      <dgm:prSet presAssocID="{341DFD86-D76A-47A8-81AE-5363AAB4F6BD}" presName="rect2" presStyleLbl="fgImgPlace1" presStyleIdx="0" presStyleCnt="4" custLinFactNeighborX="-63157"/>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a:solidFill>
            <a:schemeClr val="accent5">
              <a:lumMod val="75000"/>
            </a:schemeClr>
          </a:solidFill>
        </a:ln>
      </dgm:spPr>
      <dgm:t>
        <a:bodyPr/>
        <a:lstStyle/>
        <a:p>
          <a:endParaRPr lang="es-EC"/>
        </a:p>
      </dgm:t>
    </dgm:pt>
    <dgm:pt modelId="{B904EDC6-6A9D-4B9E-AB8D-6EA4E8E562FF}" type="pres">
      <dgm:prSet presAssocID="{32D44BD1-351F-4961-93FD-2C0CB959B2B0}" presName="sibTrans" presStyleCnt="0"/>
      <dgm:spPr/>
    </dgm:pt>
    <dgm:pt modelId="{B54F9459-4FDD-4B8E-BBAF-FDAB8B08CA04}" type="pres">
      <dgm:prSet presAssocID="{03E17413-F992-48E5-9915-73D892EDE72C}" presName="composite" presStyleCnt="0"/>
      <dgm:spPr/>
    </dgm:pt>
    <dgm:pt modelId="{65901716-B4E8-4E13-A542-298D4453CEA4}" type="pres">
      <dgm:prSet presAssocID="{03E17413-F992-48E5-9915-73D892EDE72C}" presName="rect1" presStyleLbl="trAlignAcc1" presStyleIdx="1" presStyleCnt="4" custScaleX="151435" custLinFactNeighborX="21208">
        <dgm:presLayoutVars>
          <dgm:bulletEnabled val="1"/>
        </dgm:presLayoutVars>
      </dgm:prSet>
      <dgm:spPr/>
      <dgm:t>
        <a:bodyPr/>
        <a:lstStyle/>
        <a:p>
          <a:endParaRPr lang="es-EC"/>
        </a:p>
      </dgm:t>
    </dgm:pt>
    <dgm:pt modelId="{69DB9C6F-3CCE-4FEA-BB16-C456CE1D0548}" type="pres">
      <dgm:prSet presAssocID="{03E17413-F992-48E5-9915-73D892EDE72C}" presName="rect2" presStyleLbl="fgImgPlace1" presStyleIdx="1" presStyleCnt="4" custLinFactNeighborX="-6315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solidFill>
            <a:schemeClr val="accent5">
              <a:lumMod val="75000"/>
            </a:schemeClr>
          </a:solidFill>
        </a:ln>
      </dgm:spPr>
      <dgm:t>
        <a:bodyPr/>
        <a:lstStyle/>
        <a:p>
          <a:endParaRPr lang="es-EC"/>
        </a:p>
      </dgm:t>
    </dgm:pt>
    <dgm:pt modelId="{24046935-13EF-4476-91C4-7FBD61248C25}" type="pres">
      <dgm:prSet presAssocID="{EF867290-8D1B-4249-9D0D-8A5A507AF245}" presName="sibTrans" presStyleCnt="0"/>
      <dgm:spPr/>
    </dgm:pt>
    <dgm:pt modelId="{D166AFD6-D733-43D0-9281-3E17125943DE}" type="pres">
      <dgm:prSet presAssocID="{E2A8DEA7-B94D-4A5B-9760-B6828E57B29C}" presName="composite" presStyleCnt="0"/>
      <dgm:spPr/>
    </dgm:pt>
    <dgm:pt modelId="{9BF8387A-08FD-4371-9C47-169901EE9A4F}" type="pres">
      <dgm:prSet presAssocID="{E2A8DEA7-B94D-4A5B-9760-B6828E57B29C}" presName="rect1" presStyleLbl="trAlignAcc1" presStyleIdx="2" presStyleCnt="4" custScaleX="151435" custScaleY="129938" custLinFactNeighborX="21208">
        <dgm:presLayoutVars>
          <dgm:bulletEnabled val="1"/>
        </dgm:presLayoutVars>
      </dgm:prSet>
      <dgm:spPr/>
      <dgm:t>
        <a:bodyPr/>
        <a:lstStyle/>
        <a:p>
          <a:endParaRPr lang="es-EC"/>
        </a:p>
      </dgm:t>
    </dgm:pt>
    <dgm:pt modelId="{B447CAFC-56BA-40E1-8527-E50A86802A6A}" type="pres">
      <dgm:prSet presAssocID="{E2A8DEA7-B94D-4A5B-9760-B6828E57B29C}" presName="rect2" presStyleLbl="fgImgPlace1" presStyleIdx="2" presStyleCnt="4" custLinFactNeighborX="-6315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3000" r="-63000"/>
          </a:stretch>
        </a:blipFill>
        <a:ln>
          <a:solidFill>
            <a:schemeClr val="accent5">
              <a:lumMod val="75000"/>
            </a:schemeClr>
          </a:solidFill>
        </a:ln>
      </dgm:spPr>
      <dgm:t>
        <a:bodyPr/>
        <a:lstStyle/>
        <a:p>
          <a:endParaRPr lang="es-EC"/>
        </a:p>
      </dgm:t>
    </dgm:pt>
    <dgm:pt modelId="{534EBC88-C659-49DB-905D-F6986A1378D7}" type="pres">
      <dgm:prSet presAssocID="{A1DD756E-ABDE-48BB-A295-4219853C2310}" presName="sibTrans" presStyleCnt="0"/>
      <dgm:spPr/>
    </dgm:pt>
    <dgm:pt modelId="{A78F731D-91E4-4F0B-B003-1F758C8E8D17}" type="pres">
      <dgm:prSet presAssocID="{8144DC0E-35B3-4660-8F81-B39A33E2EB3D}" presName="composite" presStyleCnt="0"/>
      <dgm:spPr/>
    </dgm:pt>
    <dgm:pt modelId="{9C78F6E4-244D-43F0-8D22-4916F7D93046}" type="pres">
      <dgm:prSet presAssocID="{8144DC0E-35B3-4660-8F81-B39A33E2EB3D}" presName="rect1" presStyleLbl="trAlignAcc1" presStyleIdx="3" presStyleCnt="4" custScaleX="151435" custLinFactNeighborX="21208">
        <dgm:presLayoutVars>
          <dgm:bulletEnabled val="1"/>
        </dgm:presLayoutVars>
      </dgm:prSet>
      <dgm:spPr/>
      <dgm:t>
        <a:bodyPr/>
        <a:lstStyle/>
        <a:p>
          <a:endParaRPr lang="es-EC"/>
        </a:p>
      </dgm:t>
    </dgm:pt>
    <dgm:pt modelId="{34927407-0DE4-419D-8C9D-160B083CBF62}" type="pres">
      <dgm:prSet presAssocID="{8144DC0E-35B3-4660-8F81-B39A33E2EB3D}" presName="rect2" presStyleLbl="fgImgPlace1" presStyleIdx="3" presStyleCnt="4" custLinFactNeighborX="-63157"/>
      <dgm:spPr>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a:ln>
          <a:solidFill>
            <a:schemeClr val="accent5">
              <a:lumMod val="75000"/>
            </a:schemeClr>
          </a:solidFill>
        </a:ln>
      </dgm:spPr>
      <dgm:t>
        <a:bodyPr/>
        <a:lstStyle/>
        <a:p>
          <a:endParaRPr lang="es-EC"/>
        </a:p>
      </dgm:t>
    </dgm:pt>
  </dgm:ptLst>
  <dgm:cxnLst>
    <dgm:cxn modelId="{69F53D00-43AE-4D5F-BCA0-3227704F224F}" type="presOf" srcId="{03E17413-F992-48E5-9915-73D892EDE72C}" destId="{65901716-B4E8-4E13-A542-298D4453CEA4}" srcOrd="0" destOrd="0" presId="urn:microsoft.com/office/officeart/2008/layout/PictureStrips"/>
    <dgm:cxn modelId="{A460E5A7-F594-4F47-9B5F-16A13EB2D694}" srcId="{7255AA81-7641-4E69-BB8B-461A2470E133}" destId="{8144DC0E-35B3-4660-8F81-B39A33E2EB3D}" srcOrd="3" destOrd="0" parTransId="{43A1E68A-E655-406D-A316-A63C44B6BC2A}" sibTransId="{CB3DA73B-FDD5-4917-96C9-A11A501B4291}"/>
    <dgm:cxn modelId="{C08718DC-B856-4A93-A1F0-7B911E61420A}" type="presOf" srcId="{341DFD86-D76A-47A8-81AE-5363AAB4F6BD}" destId="{418547F4-0121-4A85-B527-B18A9F5BEF4D}" srcOrd="0" destOrd="0" presId="urn:microsoft.com/office/officeart/2008/layout/PictureStrips"/>
    <dgm:cxn modelId="{1DD7CBE5-7E3E-4828-8AEE-CE44D4F3FE50}" srcId="{7255AA81-7641-4E69-BB8B-461A2470E133}" destId="{03E17413-F992-48E5-9915-73D892EDE72C}" srcOrd="1" destOrd="0" parTransId="{51AE1960-0611-458B-90B9-86FC79151BC5}" sibTransId="{EF867290-8D1B-4249-9D0D-8A5A507AF245}"/>
    <dgm:cxn modelId="{4940F4CB-D5CF-4AF6-9498-FC271EA20A97}" srcId="{7255AA81-7641-4E69-BB8B-461A2470E133}" destId="{341DFD86-D76A-47A8-81AE-5363AAB4F6BD}" srcOrd="0" destOrd="0" parTransId="{848CD019-0C53-4E3B-9EEF-C67A7CF64E29}" sibTransId="{32D44BD1-351F-4961-93FD-2C0CB959B2B0}"/>
    <dgm:cxn modelId="{16786B26-DBA5-4771-9974-CEDCCD178B0C}" type="presOf" srcId="{E2A8DEA7-B94D-4A5B-9760-B6828E57B29C}" destId="{9BF8387A-08FD-4371-9C47-169901EE9A4F}" srcOrd="0" destOrd="0" presId="urn:microsoft.com/office/officeart/2008/layout/PictureStrips"/>
    <dgm:cxn modelId="{A0FD86D0-C72D-4D86-BCC4-C1BAF384E8EF}" type="presOf" srcId="{7255AA81-7641-4E69-BB8B-461A2470E133}" destId="{7E05F74D-91D2-410E-8409-3EC1F9C54D3E}" srcOrd="0" destOrd="0" presId="urn:microsoft.com/office/officeart/2008/layout/PictureStrips"/>
    <dgm:cxn modelId="{5720F02C-5D1E-41FE-A378-87A929C4C4CF}" srcId="{7255AA81-7641-4E69-BB8B-461A2470E133}" destId="{E2A8DEA7-B94D-4A5B-9760-B6828E57B29C}" srcOrd="2" destOrd="0" parTransId="{061205C2-B920-4139-B094-61089B94FF7D}" sibTransId="{A1DD756E-ABDE-48BB-A295-4219853C2310}"/>
    <dgm:cxn modelId="{08D22343-65B5-4977-9196-0C4CA16E0EF2}" type="presOf" srcId="{8144DC0E-35B3-4660-8F81-B39A33E2EB3D}" destId="{9C78F6E4-244D-43F0-8D22-4916F7D93046}" srcOrd="0" destOrd="0" presId="urn:microsoft.com/office/officeart/2008/layout/PictureStrips"/>
    <dgm:cxn modelId="{20EDF883-069B-4288-A72E-8B2474B642B2}" type="presParOf" srcId="{7E05F74D-91D2-410E-8409-3EC1F9C54D3E}" destId="{92DBB822-276F-481C-BFCF-FE81D975FBDD}" srcOrd="0" destOrd="0" presId="urn:microsoft.com/office/officeart/2008/layout/PictureStrips"/>
    <dgm:cxn modelId="{76A9BD4C-7343-4A71-AACA-4EB1F82E9C86}" type="presParOf" srcId="{92DBB822-276F-481C-BFCF-FE81D975FBDD}" destId="{418547F4-0121-4A85-B527-B18A9F5BEF4D}" srcOrd="0" destOrd="0" presId="urn:microsoft.com/office/officeart/2008/layout/PictureStrips"/>
    <dgm:cxn modelId="{BC43452A-688E-46D3-A0DB-9EEB42403D23}" type="presParOf" srcId="{92DBB822-276F-481C-BFCF-FE81D975FBDD}" destId="{74E9A86F-E259-4EEF-9615-E398E327E289}" srcOrd="1" destOrd="0" presId="urn:microsoft.com/office/officeart/2008/layout/PictureStrips"/>
    <dgm:cxn modelId="{AB486AE9-C205-44F2-B564-00383BBDE486}" type="presParOf" srcId="{7E05F74D-91D2-410E-8409-3EC1F9C54D3E}" destId="{B904EDC6-6A9D-4B9E-AB8D-6EA4E8E562FF}" srcOrd="1" destOrd="0" presId="urn:microsoft.com/office/officeart/2008/layout/PictureStrips"/>
    <dgm:cxn modelId="{4532078B-34D9-468F-B0F8-E7B28C0D9B57}" type="presParOf" srcId="{7E05F74D-91D2-410E-8409-3EC1F9C54D3E}" destId="{B54F9459-4FDD-4B8E-BBAF-FDAB8B08CA04}" srcOrd="2" destOrd="0" presId="urn:microsoft.com/office/officeart/2008/layout/PictureStrips"/>
    <dgm:cxn modelId="{6E16896A-D377-4572-AD88-56AD8C4CD53D}" type="presParOf" srcId="{B54F9459-4FDD-4B8E-BBAF-FDAB8B08CA04}" destId="{65901716-B4E8-4E13-A542-298D4453CEA4}" srcOrd="0" destOrd="0" presId="urn:microsoft.com/office/officeart/2008/layout/PictureStrips"/>
    <dgm:cxn modelId="{0FF4153A-CB03-4CBE-99E5-BBA0D1602B44}" type="presParOf" srcId="{B54F9459-4FDD-4B8E-BBAF-FDAB8B08CA04}" destId="{69DB9C6F-3CCE-4FEA-BB16-C456CE1D0548}" srcOrd="1" destOrd="0" presId="urn:microsoft.com/office/officeart/2008/layout/PictureStrips"/>
    <dgm:cxn modelId="{03530246-DADE-41DA-8ED7-7DDF5B7747D7}" type="presParOf" srcId="{7E05F74D-91D2-410E-8409-3EC1F9C54D3E}" destId="{24046935-13EF-4476-91C4-7FBD61248C25}" srcOrd="3" destOrd="0" presId="urn:microsoft.com/office/officeart/2008/layout/PictureStrips"/>
    <dgm:cxn modelId="{AB426483-AC8A-407A-BD1C-C9FEF863A802}" type="presParOf" srcId="{7E05F74D-91D2-410E-8409-3EC1F9C54D3E}" destId="{D166AFD6-D733-43D0-9281-3E17125943DE}" srcOrd="4" destOrd="0" presId="urn:microsoft.com/office/officeart/2008/layout/PictureStrips"/>
    <dgm:cxn modelId="{0356D26F-9444-4A2F-84AC-91AAE1E4D784}" type="presParOf" srcId="{D166AFD6-D733-43D0-9281-3E17125943DE}" destId="{9BF8387A-08FD-4371-9C47-169901EE9A4F}" srcOrd="0" destOrd="0" presId="urn:microsoft.com/office/officeart/2008/layout/PictureStrips"/>
    <dgm:cxn modelId="{BA8060C5-7F37-472B-98C3-B6ED0019615A}" type="presParOf" srcId="{D166AFD6-D733-43D0-9281-3E17125943DE}" destId="{B447CAFC-56BA-40E1-8527-E50A86802A6A}" srcOrd="1" destOrd="0" presId="urn:microsoft.com/office/officeart/2008/layout/PictureStrips"/>
    <dgm:cxn modelId="{B92AAE49-AFA5-42FA-AF32-82E8296CB4E9}" type="presParOf" srcId="{7E05F74D-91D2-410E-8409-3EC1F9C54D3E}" destId="{534EBC88-C659-49DB-905D-F6986A1378D7}" srcOrd="5" destOrd="0" presId="urn:microsoft.com/office/officeart/2008/layout/PictureStrips"/>
    <dgm:cxn modelId="{A49B6275-CC94-42C1-90D6-52F6FE9455E4}" type="presParOf" srcId="{7E05F74D-91D2-410E-8409-3EC1F9C54D3E}" destId="{A78F731D-91E4-4F0B-B003-1F758C8E8D17}" srcOrd="6" destOrd="0" presId="urn:microsoft.com/office/officeart/2008/layout/PictureStrips"/>
    <dgm:cxn modelId="{2C839848-0EF2-4BE1-AE6B-AF058DE3580B}" type="presParOf" srcId="{A78F731D-91E4-4F0B-B003-1F758C8E8D17}" destId="{9C78F6E4-244D-43F0-8D22-4916F7D93046}" srcOrd="0" destOrd="0" presId="urn:microsoft.com/office/officeart/2008/layout/PictureStrips"/>
    <dgm:cxn modelId="{84FECEAC-DA91-4092-94A3-E61F04FE0376}" type="presParOf" srcId="{A78F731D-91E4-4F0B-B003-1F758C8E8D17}" destId="{34927407-0DE4-419D-8C9D-160B083CBF6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55AA81-7641-4E69-BB8B-461A2470E133}" type="doc">
      <dgm:prSet loTypeId="urn:microsoft.com/office/officeart/2008/layout/PictureStrips" loCatId="list" qsTypeId="urn:microsoft.com/office/officeart/2005/8/quickstyle/simple2" qsCatId="simple" csTypeId="urn:microsoft.com/office/officeart/2005/8/colors/accent3_1" csCatId="accent3" phldr="1"/>
      <dgm:spPr/>
      <dgm:t>
        <a:bodyPr/>
        <a:lstStyle/>
        <a:p>
          <a:endParaRPr lang="es-MX"/>
        </a:p>
      </dgm:t>
    </dgm:pt>
    <dgm:pt modelId="{EFB28B0A-7B25-49CC-85FF-C7BA775F3EE8}">
      <dgm:prSet phldrT="[Texto]" custT="1"/>
      <dgm:spPr>
        <a:solidFill>
          <a:srgbClr val="DB92EA">
            <a:alpha val="40000"/>
          </a:srgbClr>
        </a:solidFill>
        <a:ln>
          <a:solidFill>
            <a:srgbClr val="800080"/>
          </a:solidFill>
        </a:ln>
      </dgm:spPr>
      <dgm:t>
        <a:bodyPr/>
        <a:lstStyle/>
        <a:p>
          <a:pPr algn="just"/>
          <a:r>
            <a:rPr lang="es-ES" sz="1400" i="0" dirty="0" smtClean="0">
              <a:latin typeface="Tw Cen MT" panose="020B0602020104020603" pitchFamily="34" charset="0"/>
            </a:rPr>
            <a:t>Buscar alternativas de refinanciamiento de la deuda con las instituciones financieras, en procura de diferir sus obligaciones hacia el largo plazo.</a:t>
          </a:r>
          <a:endParaRPr lang="es-MX" sz="1400" i="0" dirty="0">
            <a:solidFill>
              <a:schemeClr val="accent3">
                <a:lumMod val="50000"/>
              </a:schemeClr>
            </a:solidFill>
            <a:latin typeface="Tw Cen MT" panose="020B0602020104020603" pitchFamily="34" charset="0"/>
          </a:endParaRPr>
        </a:p>
      </dgm:t>
    </dgm:pt>
    <dgm:pt modelId="{152627C8-1A87-4692-AEC4-80192ADA9081}" type="sibTrans" cxnId="{99D0BEB4-ECD1-45E1-89CC-82450E37738E}">
      <dgm:prSet/>
      <dgm:spPr/>
      <dgm:t>
        <a:bodyPr/>
        <a:lstStyle/>
        <a:p>
          <a:pPr algn="just"/>
          <a:endParaRPr lang="es-MX" sz="1400" i="0">
            <a:latin typeface="Tw Cen MT" panose="020B0602020104020603" pitchFamily="34" charset="0"/>
          </a:endParaRPr>
        </a:p>
      </dgm:t>
    </dgm:pt>
    <dgm:pt modelId="{D92038C9-6581-4FCC-A037-1E730CD0D2DA}" type="parTrans" cxnId="{99D0BEB4-ECD1-45E1-89CC-82450E37738E}">
      <dgm:prSet/>
      <dgm:spPr/>
      <dgm:t>
        <a:bodyPr/>
        <a:lstStyle/>
        <a:p>
          <a:pPr algn="just"/>
          <a:endParaRPr lang="es-MX" sz="1400" i="0">
            <a:latin typeface="Tw Cen MT" panose="020B0602020104020603" pitchFamily="34" charset="0"/>
          </a:endParaRPr>
        </a:p>
      </dgm:t>
    </dgm:pt>
    <dgm:pt modelId="{5EC6D101-DC38-40CE-A392-66A7D34C4022}">
      <dgm:prSet phldrT="[Texto]" custT="1"/>
      <dgm:spPr>
        <a:solidFill>
          <a:srgbClr val="DB92EA">
            <a:alpha val="40000"/>
          </a:srgbClr>
        </a:solidFill>
        <a:ln>
          <a:solidFill>
            <a:srgbClr val="800080"/>
          </a:solidFill>
        </a:ln>
      </dgm:spPr>
      <dgm:t>
        <a:bodyPr/>
        <a:lstStyle/>
        <a:p>
          <a:pPr algn="just"/>
          <a:r>
            <a:rPr lang="es-ES" sz="1400" i="0" smtClean="0">
              <a:latin typeface="Tw Cen MT" panose="020B0602020104020603" pitchFamily="34" charset="0"/>
            </a:rPr>
            <a:t>Disminuir la dependencia del financiamiento de corto plazo, mediante aportes de capital de los socios y un manejo más óptimo de sus activos.</a:t>
          </a:r>
          <a:endParaRPr lang="es-MX" sz="1400" i="0" dirty="0">
            <a:solidFill>
              <a:schemeClr val="accent3">
                <a:lumMod val="50000"/>
              </a:schemeClr>
            </a:solidFill>
            <a:latin typeface="Tw Cen MT" panose="020B0602020104020603" pitchFamily="34" charset="0"/>
          </a:endParaRPr>
        </a:p>
      </dgm:t>
    </dgm:pt>
    <dgm:pt modelId="{24F3C9D9-721E-406F-A66B-46FDA51F395C}" type="parTrans" cxnId="{D760975A-9F64-4F93-8E87-B38EF98BB768}">
      <dgm:prSet/>
      <dgm:spPr/>
      <dgm:t>
        <a:bodyPr/>
        <a:lstStyle/>
        <a:p>
          <a:pPr algn="just"/>
          <a:endParaRPr lang="es-EC" sz="1400" i="0">
            <a:latin typeface="Tw Cen MT" panose="020B0602020104020603" pitchFamily="34" charset="0"/>
          </a:endParaRPr>
        </a:p>
      </dgm:t>
    </dgm:pt>
    <dgm:pt modelId="{1F1163CE-C29D-42DA-821C-FFCC20B3DA0C}" type="sibTrans" cxnId="{D760975A-9F64-4F93-8E87-B38EF98BB768}">
      <dgm:prSet/>
      <dgm:spPr/>
      <dgm:t>
        <a:bodyPr/>
        <a:lstStyle/>
        <a:p>
          <a:pPr algn="just"/>
          <a:endParaRPr lang="es-EC" sz="1400" i="0">
            <a:latin typeface="Tw Cen MT" panose="020B0602020104020603" pitchFamily="34" charset="0"/>
          </a:endParaRPr>
        </a:p>
      </dgm:t>
    </dgm:pt>
    <dgm:pt modelId="{7E05F74D-91D2-410E-8409-3EC1F9C54D3E}" type="pres">
      <dgm:prSet presAssocID="{7255AA81-7641-4E69-BB8B-461A2470E133}" presName="Name0" presStyleCnt="0">
        <dgm:presLayoutVars>
          <dgm:dir/>
          <dgm:resizeHandles val="exact"/>
        </dgm:presLayoutVars>
      </dgm:prSet>
      <dgm:spPr/>
      <dgm:t>
        <a:bodyPr/>
        <a:lstStyle/>
        <a:p>
          <a:endParaRPr lang="es-MX"/>
        </a:p>
      </dgm:t>
    </dgm:pt>
    <dgm:pt modelId="{23B594FB-EBD2-4DBD-BDB7-190907220412}" type="pres">
      <dgm:prSet presAssocID="{EFB28B0A-7B25-49CC-85FF-C7BA775F3EE8}" presName="composite" presStyleCnt="0"/>
      <dgm:spPr/>
    </dgm:pt>
    <dgm:pt modelId="{E90165C4-BAC4-4AF6-873F-3CE25BE8806A}" type="pres">
      <dgm:prSet presAssocID="{EFB28B0A-7B25-49CC-85FF-C7BA775F3EE8}" presName="rect1" presStyleLbl="trAlignAcc1" presStyleIdx="0" presStyleCnt="2" custScaleX="117412" custLinFactNeighborX="8918">
        <dgm:presLayoutVars>
          <dgm:bulletEnabled val="1"/>
        </dgm:presLayoutVars>
      </dgm:prSet>
      <dgm:spPr/>
      <dgm:t>
        <a:bodyPr/>
        <a:lstStyle/>
        <a:p>
          <a:endParaRPr lang="es-MX"/>
        </a:p>
      </dgm:t>
    </dgm:pt>
    <dgm:pt modelId="{F45ADBCC-71FB-4B15-B2A0-8DF9B68F13A6}" type="pres">
      <dgm:prSet presAssocID="{EFB28B0A-7B25-49CC-85FF-C7BA775F3EE8}"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8575">
          <a:solidFill>
            <a:srgbClr val="800080"/>
          </a:solidFill>
        </a:ln>
      </dgm:spPr>
      <dgm:t>
        <a:bodyPr/>
        <a:lstStyle/>
        <a:p>
          <a:endParaRPr lang="es-MX"/>
        </a:p>
      </dgm:t>
    </dgm:pt>
    <dgm:pt modelId="{4BD62920-6BE2-4BCC-B9FC-37CB8F0F9581}" type="pres">
      <dgm:prSet presAssocID="{152627C8-1A87-4692-AEC4-80192ADA9081}" presName="sibTrans" presStyleCnt="0"/>
      <dgm:spPr/>
    </dgm:pt>
    <dgm:pt modelId="{05B50219-B812-46C5-B863-8D43C248B32B}" type="pres">
      <dgm:prSet presAssocID="{5EC6D101-DC38-40CE-A392-66A7D34C4022}" presName="composite" presStyleCnt="0"/>
      <dgm:spPr/>
    </dgm:pt>
    <dgm:pt modelId="{AA6B8E25-17E0-4891-8B2E-860852C9D2D8}" type="pres">
      <dgm:prSet presAssocID="{5EC6D101-DC38-40CE-A392-66A7D34C4022}" presName="rect1" presStyleLbl="trAlignAcc1" presStyleIdx="1" presStyleCnt="2" custScaleX="117412" custLinFactNeighborX="8918">
        <dgm:presLayoutVars>
          <dgm:bulletEnabled val="1"/>
        </dgm:presLayoutVars>
      </dgm:prSet>
      <dgm:spPr/>
      <dgm:t>
        <a:bodyPr/>
        <a:lstStyle/>
        <a:p>
          <a:endParaRPr lang="es-EC"/>
        </a:p>
      </dgm:t>
    </dgm:pt>
    <dgm:pt modelId="{D0ABECB1-3FB2-4612-97EB-7A9BDCD5FFFF}" type="pres">
      <dgm:prSet presAssocID="{5EC6D101-DC38-40CE-A392-66A7D34C4022}"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w="28575">
          <a:solidFill>
            <a:srgbClr val="800080"/>
          </a:solidFill>
        </a:ln>
      </dgm:spPr>
      <dgm:t>
        <a:bodyPr/>
        <a:lstStyle/>
        <a:p>
          <a:endParaRPr lang="es-EC"/>
        </a:p>
      </dgm:t>
    </dgm:pt>
  </dgm:ptLst>
  <dgm:cxnLst>
    <dgm:cxn modelId="{DFB4360C-2715-422B-92A1-FF9796A23B99}" type="presOf" srcId="{EFB28B0A-7B25-49CC-85FF-C7BA775F3EE8}" destId="{E90165C4-BAC4-4AF6-873F-3CE25BE8806A}" srcOrd="0" destOrd="0" presId="urn:microsoft.com/office/officeart/2008/layout/PictureStrips"/>
    <dgm:cxn modelId="{D760975A-9F64-4F93-8E87-B38EF98BB768}" srcId="{7255AA81-7641-4E69-BB8B-461A2470E133}" destId="{5EC6D101-DC38-40CE-A392-66A7D34C4022}" srcOrd="1" destOrd="0" parTransId="{24F3C9D9-721E-406F-A66B-46FDA51F395C}" sibTransId="{1F1163CE-C29D-42DA-821C-FFCC20B3DA0C}"/>
    <dgm:cxn modelId="{8400A016-130B-4347-BFA6-1E7953AE8123}" type="presOf" srcId="{7255AA81-7641-4E69-BB8B-461A2470E133}" destId="{7E05F74D-91D2-410E-8409-3EC1F9C54D3E}" srcOrd="0" destOrd="0" presId="urn:microsoft.com/office/officeart/2008/layout/PictureStrips"/>
    <dgm:cxn modelId="{99D0BEB4-ECD1-45E1-89CC-82450E37738E}" srcId="{7255AA81-7641-4E69-BB8B-461A2470E133}" destId="{EFB28B0A-7B25-49CC-85FF-C7BA775F3EE8}" srcOrd="0" destOrd="0" parTransId="{D92038C9-6581-4FCC-A037-1E730CD0D2DA}" sibTransId="{152627C8-1A87-4692-AEC4-80192ADA9081}"/>
    <dgm:cxn modelId="{CEEBCA75-5D48-437F-BCB3-3E3FD349326B}" type="presOf" srcId="{5EC6D101-DC38-40CE-A392-66A7D34C4022}" destId="{AA6B8E25-17E0-4891-8B2E-860852C9D2D8}" srcOrd="0" destOrd="0" presId="urn:microsoft.com/office/officeart/2008/layout/PictureStrips"/>
    <dgm:cxn modelId="{95A36851-7B31-490C-B0E1-2B43FEE0ED2A}" type="presParOf" srcId="{7E05F74D-91D2-410E-8409-3EC1F9C54D3E}" destId="{23B594FB-EBD2-4DBD-BDB7-190907220412}" srcOrd="0" destOrd="0" presId="urn:microsoft.com/office/officeart/2008/layout/PictureStrips"/>
    <dgm:cxn modelId="{284941C8-9B0A-4CAD-A234-D4D8CAB1E2E2}" type="presParOf" srcId="{23B594FB-EBD2-4DBD-BDB7-190907220412}" destId="{E90165C4-BAC4-4AF6-873F-3CE25BE8806A}" srcOrd="0" destOrd="0" presId="urn:microsoft.com/office/officeart/2008/layout/PictureStrips"/>
    <dgm:cxn modelId="{FD65FC0E-0AA8-4E69-8F9F-A6BA7B112A4A}" type="presParOf" srcId="{23B594FB-EBD2-4DBD-BDB7-190907220412}" destId="{F45ADBCC-71FB-4B15-B2A0-8DF9B68F13A6}" srcOrd="1" destOrd="0" presId="urn:microsoft.com/office/officeart/2008/layout/PictureStrips"/>
    <dgm:cxn modelId="{43D848A3-6809-4DB0-95F1-964E80368E94}" type="presParOf" srcId="{7E05F74D-91D2-410E-8409-3EC1F9C54D3E}" destId="{4BD62920-6BE2-4BCC-B9FC-37CB8F0F9581}" srcOrd="1" destOrd="0" presId="urn:microsoft.com/office/officeart/2008/layout/PictureStrips"/>
    <dgm:cxn modelId="{55B28C5F-58AC-4DBE-A21C-67C2E5928F30}" type="presParOf" srcId="{7E05F74D-91D2-410E-8409-3EC1F9C54D3E}" destId="{05B50219-B812-46C5-B863-8D43C248B32B}" srcOrd="2" destOrd="0" presId="urn:microsoft.com/office/officeart/2008/layout/PictureStrips"/>
    <dgm:cxn modelId="{0A82B100-3C70-4B8D-AE57-ED5EA4DCC5E9}" type="presParOf" srcId="{05B50219-B812-46C5-B863-8D43C248B32B}" destId="{AA6B8E25-17E0-4891-8B2E-860852C9D2D8}" srcOrd="0" destOrd="0" presId="urn:microsoft.com/office/officeart/2008/layout/PictureStrips"/>
    <dgm:cxn modelId="{E306DDE4-7BAC-4DBB-B3C3-AFF0ECEC5518}" type="presParOf" srcId="{05B50219-B812-46C5-B863-8D43C248B32B}" destId="{D0ABECB1-3FB2-4612-97EB-7A9BDCD5FFF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F1E42-D1ED-4D47-B961-D9549B6206DC}">
      <dsp:nvSpPr>
        <dsp:cNvPr id="0" name=""/>
        <dsp:cNvSpPr/>
      </dsp:nvSpPr>
      <dsp:spPr>
        <a:xfrm>
          <a:off x="1729" y="0"/>
          <a:ext cx="1812558" cy="4608512"/>
        </a:xfrm>
        <a:prstGeom prst="roundRect">
          <a:avLst>
            <a:gd name="adj" fmla="val 10000"/>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b="0" kern="1200" dirty="0" smtClean="0">
              <a:solidFill>
                <a:schemeClr val="accent2">
                  <a:lumMod val="50000"/>
                </a:schemeClr>
              </a:solidFill>
              <a:latin typeface="Palatino Linotype" panose="02040502050505030304" pitchFamily="18" charset="0"/>
            </a:rPr>
            <a:t>Falta de lineamientos estratégicos  técnicamente establecidos y difundidos formalmente</a:t>
          </a:r>
          <a:r>
            <a:rPr lang="es-ES" sz="1300" b="0" kern="1200" dirty="0" smtClean="0">
              <a:latin typeface="Palatino Linotype" panose="02040502050505030304" pitchFamily="18" charset="0"/>
            </a:rPr>
            <a:t>.</a:t>
          </a:r>
          <a:endParaRPr lang="es-EC" sz="1300" b="0" kern="1200" dirty="0">
            <a:latin typeface="Palatino Linotype" panose="02040502050505030304" pitchFamily="18" charset="0"/>
          </a:endParaRPr>
        </a:p>
      </dsp:txBody>
      <dsp:txXfrm>
        <a:off x="1729" y="1843404"/>
        <a:ext cx="1812558" cy="1843404"/>
      </dsp:txXfrm>
    </dsp:sp>
    <dsp:sp modelId="{C8CE42E9-BA4C-400D-A8E4-4DD7F2D50703}">
      <dsp:nvSpPr>
        <dsp:cNvPr id="0" name=""/>
        <dsp:cNvSpPr/>
      </dsp:nvSpPr>
      <dsp:spPr>
        <a:xfrm>
          <a:off x="140691" y="276510"/>
          <a:ext cx="1534634" cy="153463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C2E857E-205C-4816-B966-409A1C372536}">
      <dsp:nvSpPr>
        <dsp:cNvPr id="0" name=""/>
        <dsp:cNvSpPr/>
      </dsp:nvSpPr>
      <dsp:spPr>
        <a:xfrm>
          <a:off x="1868664" y="0"/>
          <a:ext cx="1812558" cy="4608512"/>
        </a:xfrm>
        <a:prstGeom prst="roundRect">
          <a:avLst>
            <a:gd name="adj" fmla="val 10000"/>
          </a:avLst>
        </a:prstGeom>
        <a:solidFill>
          <a:schemeClr val="lt1"/>
        </a:solidFill>
        <a:ln w="25400" cap="flat" cmpd="sng" algn="ctr">
          <a:solidFill>
            <a:schemeClr val="accent3">
              <a:lumMod val="50000"/>
            </a:schemeClr>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b="0" kern="1200" dirty="0" smtClean="0">
              <a:solidFill>
                <a:schemeClr val="accent3">
                  <a:lumMod val="50000"/>
                </a:schemeClr>
              </a:solidFill>
              <a:latin typeface="Palatino Linotype" panose="02040502050505030304" pitchFamily="18" charset="0"/>
            </a:rPr>
            <a:t>Inexistencia de manuales de procedimientos y funciones</a:t>
          </a:r>
          <a:endParaRPr lang="es-EC" sz="1300" b="0" kern="1200" dirty="0">
            <a:solidFill>
              <a:schemeClr val="accent3">
                <a:lumMod val="50000"/>
              </a:schemeClr>
            </a:solidFill>
            <a:latin typeface="Palatino Linotype" panose="02040502050505030304" pitchFamily="18" charset="0"/>
          </a:endParaRPr>
        </a:p>
      </dsp:txBody>
      <dsp:txXfrm>
        <a:off x="1868664" y="1843404"/>
        <a:ext cx="1812558" cy="1843404"/>
      </dsp:txXfrm>
    </dsp:sp>
    <dsp:sp modelId="{178AFB7E-D0E8-4478-8693-02144F242F30}">
      <dsp:nvSpPr>
        <dsp:cNvPr id="0" name=""/>
        <dsp:cNvSpPr/>
      </dsp:nvSpPr>
      <dsp:spPr>
        <a:xfrm>
          <a:off x="2007626" y="276510"/>
          <a:ext cx="1534634" cy="153463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5D33AC7-F054-423D-8A27-BC3F4BDB54B1}">
      <dsp:nvSpPr>
        <dsp:cNvPr id="0" name=""/>
        <dsp:cNvSpPr/>
      </dsp:nvSpPr>
      <dsp:spPr>
        <a:xfrm>
          <a:off x="3735600" y="0"/>
          <a:ext cx="1812558" cy="4608512"/>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s-ES" sz="1300" b="0" kern="1200" dirty="0" smtClean="0">
            <a:solidFill>
              <a:schemeClr val="accent4">
                <a:lumMod val="50000"/>
              </a:schemeClr>
            </a:solidFill>
            <a:latin typeface="Palatino Linotype" panose="02040502050505030304" pitchFamily="18" charset="0"/>
          </a:endParaRPr>
        </a:p>
        <a:p>
          <a:pPr lvl="0" algn="ctr" defTabSz="577850">
            <a:lnSpc>
              <a:spcPct val="90000"/>
            </a:lnSpc>
            <a:spcBef>
              <a:spcPct val="0"/>
            </a:spcBef>
            <a:spcAft>
              <a:spcPct val="35000"/>
            </a:spcAft>
          </a:pPr>
          <a:r>
            <a:rPr lang="es-ES" sz="1300" b="0" kern="1200" dirty="0" smtClean="0">
              <a:solidFill>
                <a:schemeClr val="accent4">
                  <a:lumMod val="50000"/>
                </a:schemeClr>
              </a:solidFill>
              <a:latin typeface="Palatino Linotype" panose="02040502050505030304" pitchFamily="18" charset="0"/>
            </a:rPr>
            <a:t>Desconocimiento técnico-teórico de temas administrativos, reemplazados por conocimientos empíricos y por prácticas únicamente experimentales en administración de empresas.</a:t>
          </a:r>
          <a:endParaRPr lang="es-EC" sz="1300" b="0" kern="1200" dirty="0">
            <a:solidFill>
              <a:schemeClr val="accent4">
                <a:lumMod val="50000"/>
              </a:schemeClr>
            </a:solidFill>
            <a:latin typeface="Palatino Linotype" panose="02040502050505030304" pitchFamily="18" charset="0"/>
          </a:endParaRPr>
        </a:p>
      </dsp:txBody>
      <dsp:txXfrm>
        <a:off x="3735600" y="1843404"/>
        <a:ext cx="1812558" cy="1843404"/>
      </dsp:txXfrm>
    </dsp:sp>
    <dsp:sp modelId="{CB38F38A-AF04-45BF-87B2-C0ECECA7262A}">
      <dsp:nvSpPr>
        <dsp:cNvPr id="0" name=""/>
        <dsp:cNvSpPr/>
      </dsp:nvSpPr>
      <dsp:spPr>
        <a:xfrm>
          <a:off x="3874562" y="276510"/>
          <a:ext cx="1534634" cy="153463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0" r="-20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B095CA1-41A4-4965-80DC-ECD7C11703F9}">
      <dsp:nvSpPr>
        <dsp:cNvPr id="0" name=""/>
        <dsp:cNvSpPr/>
      </dsp:nvSpPr>
      <dsp:spPr>
        <a:xfrm>
          <a:off x="5602535" y="0"/>
          <a:ext cx="1812558" cy="4608512"/>
        </a:xfrm>
        <a:prstGeom prst="roundRect">
          <a:avLst>
            <a:gd name="adj" fmla="val 10000"/>
          </a:avLst>
        </a:prstGeom>
        <a:solidFill>
          <a:schemeClr val="lt1">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b="0" kern="1200" dirty="0" smtClean="0">
              <a:solidFill>
                <a:schemeClr val="accent5">
                  <a:lumMod val="50000"/>
                </a:schemeClr>
              </a:solidFill>
              <a:latin typeface="Palatino Linotype" panose="02040502050505030304" pitchFamily="18" charset="0"/>
            </a:rPr>
            <a:t>Posee un sistema de control de inventario que requiere de mucho tiempo.</a:t>
          </a:r>
          <a:endParaRPr lang="es-EC" sz="1300" b="0" kern="1200" dirty="0">
            <a:solidFill>
              <a:schemeClr val="accent5">
                <a:lumMod val="50000"/>
              </a:schemeClr>
            </a:solidFill>
            <a:latin typeface="Palatino Linotype" panose="02040502050505030304" pitchFamily="18" charset="0"/>
          </a:endParaRPr>
        </a:p>
      </dsp:txBody>
      <dsp:txXfrm>
        <a:off x="5602535" y="1843404"/>
        <a:ext cx="1812558" cy="1843404"/>
      </dsp:txXfrm>
    </dsp:sp>
    <dsp:sp modelId="{E2DF17C2-AF48-44A0-8B9B-155B2884B945}">
      <dsp:nvSpPr>
        <dsp:cNvPr id="0" name=""/>
        <dsp:cNvSpPr/>
      </dsp:nvSpPr>
      <dsp:spPr>
        <a:xfrm>
          <a:off x="5741498" y="276510"/>
          <a:ext cx="1534634" cy="153463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DF343F7-DB76-4867-ADAA-5C141593497B}">
      <dsp:nvSpPr>
        <dsp:cNvPr id="0" name=""/>
        <dsp:cNvSpPr/>
      </dsp:nvSpPr>
      <dsp:spPr>
        <a:xfrm>
          <a:off x="288007" y="3917235"/>
          <a:ext cx="6823478" cy="691276"/>
        </a:xfrm>
        <a:prstGeom prst="leftRightArrow">
          <a:avLst/>
        </a:prstGeom>
        <a:solidFill>
          <a:schemeClr val="accent6">
            <a:lumMod val="20000"/>
            <a:lumOff val="80000"/>
          </a:schemeClr>
        </a:solidFill>
        <a:ln w="25400" cap="flat" cmpd="sng" algn="ctr">
          <a:solidFill>
            <a:schemeClr val="accent6">
              <a:lumMod val="40000"/>
              <a:lumOff val="60000"/>
            </a:schemeClr>
          </a:solidFill>
          <a:prstDash val="solid"/>
        </a:ln>
        <a:effectLst/>
      </dsp:spPr>
      <dsp:style>
        <a:lnRef idx="2">
          <a:schemeClr val="accent6"/>
        </a:lnRef>
        <a:fillRef idx="1">
          <a:schemeClr val="lt1"/>
        </a:fillRef>
        <a:effectRef idx="0">
          <a:schemeClr val="accent6"/>
        </a:effectRef>
        <a:fontRef idx="minor">
          <a:schemeClr val="dk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165C4-BAC4-4AF6-873F-3CE25BE8806A}">
      <dsp:nvSpPr>
        <dsp:cNvPr id="0" name=""/>
        <dsp:cNvSpPr/>
      </dsp:nvSpPr>
      <dsp:spPr>
        <a:xfrm>
          <a:off x="1056084" y="264221"/>
          <a:ext cx="4920596" cy="1106384"/>
        </a:xfrm>
        <a:prstGeom prst="rect">
          <a:avLst/>
        </a:prstGeom>
        <a:solidFill>
          <a:schemeClr val="accent6">
            <a:lumMod val="40000"/>
            <a:lumOff val="60000"/>
            <a:alpha val="40000"/>
          </a:schemeClr>
        </a:solidFill>
        <a:ln w="9525" cap="flat" cmpd="sng" algn="ctr">
          <a:solidFill>
            <a:schemeClr val="accent6">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9391" tIns="53340" rIns="53340" bIns="53340" numCol="1" spcCol="1270" anchor="ctr" anchorCtr="0">
          <a:noAutofit/>
        </a:bodyPr>
        <a:lstStyle/>
        <a:p>
          <a:pPr lvl="0" algn="just" defTabSz="622300">
            <a:lnSpc>
              <a:spcPct val="90000"/>
            </a:lnSpc>
            <a:spcBef>
              <a:spcPct val="0"/>
            </a:spcBef>
            <a:spcAft>
              <a:spcPct val="35000"/>
            </a:spcAft>
          </a:pPr>
          <a:r>
            <a:rPr lang="es-ES" sz="1400" i="0" kern="1200" dirty="0" smtClean="0">
              <a:latin typeface="Tw Cen MT" panose="020B0602020104020603" pitchFamily="34" charset="0"/>
            </a:rPr>
            <a:t>Establecer convenios con empresas que comercializan productos complementarios tales como ropa, accesorios deportivos o de vestir, para vender sus productos a consignación.</a:t>
          </a:r>
          <a:endParaRPr lang="es-MX" sz="1400" i="0" kern="1200" dirty="0">
            <a:solidFill>
              <a:schemeClr val="accent3">
                <a:lumMod val="50000"/>
              </a:schemeClr>
            </a:solidFill>
            <a:latin typeface="Tw Cen MT" panose="020B0602020104020603" pitchFamily="34" charset="0"/>
          </a:endParaRPr>
        </a:p>
      </dsp:txBody>
      <dsp:txXfrm>
        <a:off x="1056084" y="264221"/>
        <a:ext cx="4920596" cy="1106384"/>
      </dsp:txXfrm>
    </dsp:sp>
    <dsp:sp modelId="{F45ADBCC-71FB-4B15-B2A0-8DF9B68F13A6}">
      <dsp:nvSpPr>
        <dsp:cNvPr id="0" name=""/>
        <dsp:cNvSpPr/>
      </dsp:nvSpPr>
      <dsp:spPr>
        <a:xfrm>
          <a:off x="867925" y="134326"/>
          <a:ext cx="774469" cy="11617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8575" cap="flat" cmpd="sng" algn="ctr">
          <a:solidFill>
            <a:schemeClr val="accent6">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4E796C4-404B-449C-A062-8839185CA103}">
      <dsp:nvSpPr>
        <dsp:cNvPr id="0" name=""/>
        <dsp:cNvSpPr/>
      </dsp:nvSpPr>
      <dsp:spPr>
        <a:xfrm>
          <a:off x="1056084" y="1686953"/>
          <a:ext cx="4920596" cy="1106384"/>
        </a:xfrm>
        <a:prstGeom prst="rect">
          <a:avLst/>
        </a:prstGeom>
        <a:solidFill>
          <a:schemeClr val="accent6">
            <a:lumMod val="40000"/>
            <a:lumOff val="60000"/>
            <a:alpha val="40000"/>
          </a:schemeClr>
        </a:solidFill>
        <a:ln w="9525" cap="flat" cmpd="sng" algn="ctr">
          <a:solidFill>
            <a:schemeClr val="accent6">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9391" tIns="53340" rIns="53340" bIns="53340" numCol="1" spcCol="1270" anchor="ctr" anchorCtr="0">
          <a:noAutofit/>
        </a:bodyPr>
        <a:lstStyle/>
        <a:p>
          <a:pPr lvl="0" algn="just" defTabSz="622300">
            <a:lnSpc>
              <a:spcPct val="90000"/>
            </a:lnSpc>
            <a:spcBef>
              <a:spcPct val="0"/>
            </a:spcBef>
            <a:spcAft>
              <a:spcPct val="35000"/>
            </a:spcAft>
          </a:pPr>
          <a:r>
            <a:rPr lang="es-ES" sz="1400" i="0" kern="1200" dirty="0" smtClean="0">
              <a:latin typeface="Tw Cen MT" panose="020B0602020104020603" pitchFamily="34" charset="0"/>
            </a:rPr>
            <a:t>Formular un plan estratégico para la empresa que permita la toma de decisiones con enfoque a largo plazo, alineando a todo el equipo humano en una misma dirección.</a:t>
          </a:r>
          <a:endParaRPr lang="es-MX" sz="1400" i="0" kern="1200" dirty="0">
            <a:solidFill>
              <a:schemeClr val="accent3">
                <a:lumMod val="50000"/>
              </a:schemeClr>
            </a:solidFill>
            <a:latin typeface="Tw Cen MT" panose="020B0602020104020603" pitchFamily="34" charset="0"/>
          </a:endParaRPr>
        </a:p>
      </dsp:txBody>
      <dsp:txXfrm>
        <a:off x="1056084" y="1686953"/>
        <a:ext cx="4920596" cy="1106384"/>
      </dsp:txXfrm>
    </dsp:sp>
    <dsp:sp modelId="{33A1FC91-5BFC-46C9-8647-39FCC650C3CA}">
      <dsp:nvSpPr>
        <dsp:cNvPr id="0" name=""/>
        <dsp:cNvSpPr/>
      </dsp:nvSpPr>
      <dsp:spPr>
        <a:xfrm>
          <a:off x="867925" y="1527142"/>
          <a:ext cx="774469" cy="116170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4000" r="-54000"/>
          </a:stretch>
        </a:blipFill>
        <a:ln w="28575" cap="flat" cmpd="sng" algn="ctr">
          <a:solidFill>
            <a:schemeClr val="accent6">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E9E089D-4424-4795-9CE7-4AE98C5887E7}">
      <dsp:nvSpPr>
        <dsp:cNvPr id="0" name=""/>
        <dsp:cNvSpPr/>
      </dsp:nvSpPr>
      <dsp:spPr>
        <a:xfrm>
          <a:off x="1056084" y="3079768"/>
          <a:ext cx="4920596" cy="1106384"/>
        </a:xfrm>
        <a:prstGeom prst="rect">
          <a:avLst/>
        </a:prstGeom>
        <a:solidFill>
          <a:schemeClr val="accent6">
            <a:lumMod val="40000"/>
            <a:lumOff val="60000"/>
            <a:alpha val="40000"/>
          </a:schemeClr>
        </a:solidFill>
        <a:ln w="9525" cap="flat" cmpd="sng" algn="ctr">
          <a:solidFill>
            <a:schemeClr val="accent6">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9391" tIns="53340" rIns="53340" bIns="53340" numCol="1" spcCol="1270" anchor="ctr" anchorCtr="0">
          <a:noAutofit/>
        </a:bodyPr>
        <a:lstStyle/>
        <a:p>
          <a:pPr lvl="0" algn="just" defTabSz="622300">
            <a:lnSpc>
              <a:spcPct val="90000"/>
            </a:lnSpc>
            <a:spcBef>
              <a:spcPct val="0"/>
            </a:spcBef>
            <a:spcAft>
              <a:spcPct val="35000"/>
            </a:spcAft>
          </a:pPr>
          <a:r>
            <a:rPr lang="es-ES" sz="1400" i="0" kern="1200" smtClean="0">
              <a:latin typeface="Tw Cen MT" panose="020B0602020104020603" pitchFamily="34" charset="0"/>
            </a:rPr>
            <a:t>Fortalecer las capacidades técnico -teóricas de los directivos de la empresa en temas relacionados con la gestión administrativa, a través de cursos y asesoría directa.</a:t>
          </a:r>
          <a:endParaRPr lang="es-MX" sz="1400" i="0" kern="1200" dirty="0">
            <a:solidFill>
              <a:schemeClr val="accent3">
                <a:lumMod val="50000"/>
              </a:schemeClr>
            </a:solidFill>
            <a:latin typeface="Tw Cen MT" panose="020B0602020104020603" pitchFamily="34" charset="0"/>
          </a:endParaRPr>
        </a:p>
      </dsp:txBody>
      <dsp:txXfrm>
        <a:off x="1056084" y="3079768"/>
        <a:ext cx="4920596" cy="1106384"/>
      </dsp:txXfrm>
    </dsp:sp>
    <dsp:sp modelId="{FAF3B55F-353C-4163-81A7-6F8A9A4020CD}">
      <dsp:nvSpPr>
        <dsp:cNvPr id="0" name=""/>
        <dsp:cNvSpPr/>
      </dsp:nvSpPr>
      <dsp:spPr>
        <a:xfrm>
          <a:off x="867925" y="2919957"/>
          <a:ext cx="774469" cy="116170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2000" r="-62000"/>
          </a:stretch>
        </a:blipFill>
        <a:ln w="28575" cap="flat" cmpd="sng" algn="ctr">
          <a:solidFill>
            <a:schemeClr val="accent6">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165C4-BAC4-4AF6-873F-3CE25BE8806A}">
      <dsp:nvSpPr>
        <dsp:cNvPr id="0" name=""/>
        <dsp:cNvSpPr/>
      </dsp:nvSpPr>
      <dsp:spPr>
        <a:xfrm>
          <a:off x="1102148" y="360619"/>
          <a:ext cx="4934636" cy="1231885"/>
        </a:xfrm>
        <a:prstGeom prst="rect">
          <a:avLst/>
        </a:prstGeom>
        <a:solidFill>
          <a:schemeClr val="accent6">
            <a:lumMod val="40000"/>
            <a:lumOff val="60000"/>
            <a:alpha val="40000"/>
          </a:schemeClr>
        </a:solidFill>
        <a:ln w="9525" cap="flat" cmpd="sng" algn="ctr">
          <a:solidFill>
            <a:schemeClr val="accent6">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397" tIns="53340" rIns="53340" bIns="53340" numCol="1" spcCol="1270" anchor="ctr" anchorCtr="0">
          <a:noAutofit/>
        </a:bodyPr>
        <a:lstStyle/>
        <a:p>
          <a:pPr lvl="0" algn="just" defTabSz="622300">
            <a:lnSpc>
              <a:spcPct val="90000"/>
            </a:lnSpc>
            <a:spcBef>
              <a:spcPct val="0"/>
            </a:spcBef>
            <a:spcAft>
              <a:spcPct val="35000"/>
            </a:spcAft>
          </a:pPr>
          <a:r>
            <a:rPr lang="es-ES" sz="1400" i="0" kern="1200" dirty="0" smtClean="0">
              <a:latin typeface="Tw Cen MT" panose="020B0602020104020603" pitchFamily="34" charset="0"/>
            </a:rPr>
            <a:t>Racionalizar los gastos de administración de la empresa, enfocándose al rubro de  sueldos, salarios y remuneraciones, de tal forma que se encuentren dentro de rangos aceptables para el negocio.</a:t>
          </a:r>
          <a:endParaRPr lang="es-MX" sz="1400" i="0" kern="1200" dirty="0">
            <a:solidFill>
              <a:schemeClr val="accent3">
                <a:lumMod val="50000"/>
              </a:schemeClr>
            </a:solidFill>
            <a:latin typeface="Tw Cen MT" panose="020B0602020104020603" pitchFamily="34" charset="0"/>
          </a:endParaRPr>
        </a:p>
      </dsp:txBody>
      <dsp:txXfrm>
        <a:off x="1102148" y="360619"/>
        <a:ext cx="4934636" cy="1231885"/>
      </dsp:txXfrm>
    </dsp:sp>
    <dsp:sp modelId="{F45ADBCC-71FB-4B15-B2A0-8DF9B68F13A6}">
      <dsp:nvSpPr>
        <dsp:cNvPr id="0" name=""/>
        <dsp:cNvSpPr/>
      </dsp:nvSpPr>
      <dsp:spPr>
        <a:xfrm>
          <a:off x="961076" y="182680"/>
          <a:ext cx="862319" cy="129347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28575"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F5118AC-18F6-429D-9859-3E6284EBC428}">
      <dsp:nvSpPr>
        <dsp:cNvPr id="0" name=""/>
        <dsp:cNvSpPr/>
      </dsp:nvSpPr>
      <dsp:spPr>
        <a:xfrm>
          <a:off x="1102148" y="1911426"/>
          <a:ext cx="4934636" cy="1231885"/>
        </a:xfrm>
        <a:prstGeom prst="rect">
          <a:avLst/>
        </a:prstGeom>
        <a:solidFill>
          <a:schemeClr val="accent6">
            <a:lumMod val="40000"/>
            <a:lumOff val="60000"/>
            <a:alpha val="40000"/>
          </a:schemeClr>
        </a:solidFill>
        <a:ln w="9525" cap="flat" cmpd="sng" algn="ctr">
          <a:solidFill>
            <a:schemeClr val="accent6">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397" tIns="53340" rIns="53340" bIns="53340" numCol="1" spcCol="1270" anchor="ctr" anchorCtr="0">
          <a:noAutofit/>
        </a:bodyPr>
        <a:lstStyle/>
        <a:p>
          <a:pPr lvl="0" algn="just" defTabSz="622300">
            <a:lnSpc>
              <a:spcPct val="90000"/>
            </a:lnSpc>
            <a:spcBef>
              <a:spcPct val="0"/>
            </a:spcBef>
            <a:spcAft>
              <a:spcPct val="35000"/>
            </a:spcAft>
          </a:pPr>
          <a:r>
            <a:rPr lang="es-ES" sz="1400" i="0" kern="1200" dirty="0" smtClean="0">
              <a:latin typeface="Tw Cen MT" panose="020B0602020104020603" pitchFamily="34" charset="0"/>
            </a:rPr>
            <a:t>Fortalecer la gestión del área contable- financiera, estructurando un equipo humano especializado y con estabilidad laboral en la empresa.</a:t>
          </a:r>
          <a:endParaRPr lang="es-MX" sz="1400" i="0" kern="1200" dirty="0">
            <a:solidFill>
              <a:schemeClr val="accent3">
                <a:lumMod val="50000"/>
              </a:schemeClr>
            </a:solidFill>
            <a:latin typeface="Tw Cen MT" panose="020B0602020104020603" pitchFamily="34" charset="0"/>
          </a:endParaRPr>
        </a:p>
      </dsp:txBody>
      <dsp:txXfrm>
        <a:off x="1102148" y="1911426"/>
        <a:ext cx="4934636" cy="1231885"/>
      </dsp:txXfrm>
    </dsp:sp>
    <dsp:sp modelId="{10D4E647-5A3D-4BEE-A971-414156447544}">
      <dsp:nvSpPr>
        <dsp:cNvPr id="0" name=""/>
        <dsp:cNvSpPr/>
      </dsp:nvSpPr>
      <dsp:spPr>
        <a:xfrm>
          <a:off x="961076" y="1733487"/>
          <a:ext cx="862319" cy="129347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8575"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C636E0C-198A-4129-B97E-15878981F2FE}">
      <dsp:nvSpPr>
        <dsp:cNvPr id="0" name=""/>
        <dsp:cNvSpPr/>
      </dsp:nvSpPr>
      <dsp:spPr>
        <a:xfrm>
          <a:off x="1102148" y="3462233"/>
          <a:ext cx="4934636" cy="1231885"/>
        </a:xfrm>
        <a:prstGeom prst="rect">
          <a:avLst/>
        </a:prstGeom>
        <a:solidFill>
          <a:schemeClr val="accent6">
            <a:lumMod val="40000"/>
            <a:lumOff val="60000"/>
            <a:alpha val="40000"/>
          </a:schemeClr>
        </a:solidFill>
        <a:ln w="9525" cap="flat" cmpd="sng" algn="ctr">
          <a:solidFill>
            <a:schemeClr val="accent6">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4397" tIns="53340" rIns="53340" bIns="53340" numCol="1" spcCol="1270" anchor="ctr" anchorCtr="0">
          <a:noAutofit/>
        </a:bodyPr>
        <a:lstStyle/>
        <a:p>
          <a:pPr lvl="0" algn="just" defTabSz="622300">
            <a:lnSpc>
              <a:spcPct val="90000"/>
            </a:lnSpc>
            <a:spcBef>
              <a:spcPct val="0"/>
            </a:spcBef>
            <a:spcAft>
              <a:spcPct val="35000"/>
            </a:spcAft>
          </a:pPr>
          <a:r>
            <a:rPr lang="es-ES" sz="1400" i="0" kern="1200" dirty="0" smtClean="0">
              <a:latin typeface="Tw Cen MT" panose="020B0602020104020603" pitchFamily="34" charset="0"/>
            </a:rPr>
            <a:t>Implementar el manejo técnico del inventario para racionalizar las compras de los productos a los proveedores y mantener el stock adecuado.</a:t>
          </a:r>
          <a:endParaRPr lang="es-MX" sz="1400" i="0" kern="1200" dirty="0">
            <a:solidFill>
              <a:schemeClr val="accent3">
                <a:lumMod val="50000"/>
              </a:schemeClr>
            </a:solidFill>
            <a:latin typeface="Tw Cen MT" panose="020B0602020104020603" pitchFamily="34" charset="0"/>
          </a:endParaRPr>
        </a:p>
      </dsp:txBody>
      <dsp:txXfrm>
        <a:off x="1102148" y="3462233"/>
        <a:ext cx="4934636" cy="1231885"/>
      </dsp:txXfrm>
    </dsp:sp>
    <dsp:sp modelId="{2BA6D368-9921-45DD-8AAA-9AABD00903D6}">
      <dsp:nvSpPr>
        <dsp:cNvPr id="0" name=""/>
        <dsp:cNvSpPr/>
      </dsp:nvSpPr>
      <dsp:spPr>
        <a:xfrm>
          <a:off x="961076" y="3284294"/>
          <a:ext cx="862319" cy="129347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28575" cap="flat" cmpd="sng" algn="ctr">
          <a:solidFill>
            <a:schemeClr val="accent6">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165C4-BAC4-4AF6-873F-3CE25BE8806A}">
      <dsp:nvSpPr>
        <dsp:cNvPr id="0" name=""/>
        <dsp:cNvSpPr/>
      </dsp:nvSpPr>
      <dsp:spPr>
        <a:xfrm>
          <a:off x="184340" y="1015945"/>
          <a:ext cx="4424171" cy="1295300"/>
        </a:xfrm>
        <a:prstGeom prst="rect">
          <a:avLst/>
        </a:prstGeom>
        <a:solidFill>
          <a:schemeClr val="accent4">
            <a:lumMod val="40000"/>
            <a:lumOff val="60000"/>
          </a:schemeClr>
        </a:solidFill>
        <a:ln w="9525" cap="flat" cmpd="sng" algn="ctr">
          <a:solidFill>
            <a:schemeClr val="accent4">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6450" tIns="53340" rIns="53340" bIns="53340" numCol="1" spcCol="1270" anchor="ctr" anchorCtr="0">
          <a:noAutofit/>
        </a:bodyPr>
        <a:lstStyle/>
        <a:p>
          <a:pPr lvl="0" algn="just" defTabSz="622300">
            <a:lnSpc>
              <a:spcPct val="90000"/>
            </a:lnSpc>
            <a:spcBef>
              <a:spcPct val="0"/>
            </a:spcBef>
            <a:spcAft>
              <a:spcPct val="35000"/>
            </a:spcAft>
          </a:pPr>
          <a:r>
            <a:rPr lang="es-ES" sz="1400" i="0" kern="1200" dirty="0" smtClean="0">
              <a:latin typeface="Tw Cen MT" panose="020B0602020104020603" pitchFamily="34" charset="0"/>
            </a:rPr>
            <a:t>Fortalecer la promoción de los productos que comercializa la empresa, con énfasis en los atributos de calidad que los distingue de la competencia mediante la realización de marketing directo dirigidas al consumidor final. </a:t>
          </a:r>
          <a:endParaRPr lang="es-MX" sz="1400" i="0" kern="1200" dirty="0">
            <a:solidFill>
              <a:schemeClr val="accent3">
                <a:lumMod val="50000"/>
              </a:schemeClr>
            </a:solidFill>
            <a:latin typeface="Tw Cen MT" panose="020B0602020104020603" pitchFamily="34" charset="0"/>
          </a:endParaRPr>
        </a:p>
      </dsp:txBody>
      <dsp:txXfrm>
        <a:off x="184340" y="1015945"/>
        <a:ext cx="4424171" cy="1295300"/>
      </dsp:txXfrm>
    </dsp:sp>
    <dsp:sp modelId="{F45ADBCC-71FB-4B15-B2A0-8DF9B68F13A6}">
      <dsp:nvSpPr>
        <dsp:cNvPr id="0" name=""/>
        <dsp:cNvSpPr/>
      </dsp:nvSpPr>
      <dsp:spPr>
        <a:xfrm>
          <a:off x="63651" y="808386"/>
          <a:ext cx="967787" cy="145168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1000" r="-31000"/>
          </a:stretch>
        </a:blipFill>
        <a:ln w="28575" cap="flat" cmpd="sng" algn="ctr">
          <a:solidFill>
            <a:schemeClr val="accent4">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B60DE3B-CB61-4B96-95FD-9C19F12BFEF5}">
      <dsp:nvSpPr>
        <dsp:cNvPr id="0" name=""/>
        <dsp:cNvSpPr/>
      </dsp:nvSpPr>
      <dsp:spPr>
        <a:xfrm>
          <a:off x="184340" y="3029405"/>
          <a:ext cx="4424171" cy="1382553"/>
        </a:xfrm>
        <a:prstGeom prst="rect">
          <a:avLst/>
        </a:prstGeom>
        <a:solidFill>
          <a:schemeClr val="accent4">
            <a:lumMod val="40000"/>
            <a:lumOff val="60000"/>
          </a:schemeClr>
        </a:solidFill>
        <a:ln w="9525" cap="flat" cmpd="sng" algn="ctr">
          <a:solidFill>
            <a:schemeClr val="accent4">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6450" tIns="53340" rIns="53340" bIns="53340" numCol="1" spcCol="1270" anchor="ctr" anchorCtr="0">
          <a:noAutofit/>
        </a:bodyPr>
        <a:lstStyle/>
        <a:p>
          <a:pPr lvl="0" algn="just" defTabSz="622300">
            <a:lnSpc>
              <a:spcPct val="90000"/>
            </a:lnSpc>
            <a:spcBef>
              <a:spcPct val="0"/>
            </a:spcBef>
            <a:spcAft>
              <a:spcPct val="35000"/>
            </a:spcAft>
          </a:pPr>
          <a:r>
            <a:rPr lang="es-ES" sz="1400" i="0" kern="1200" smtClean="0">
              <a:latin typeface="Tw Cen MT" panose="020B0602020104020603" pitchFamily="34" charset="0"/>
            </a:rPr>
            <a:t>Publicitar la nueva imagen institucional de la empresa, como auspiciante de eventos masivos y  personajes destacados en el ámbito deportivo, político y social.</a:t>
          </a:r>
          <a:endParaRPr lang="es-MX" sz="1400" i="0" kern="1200" dirty="0">
            <a:solidFill>
              <a:schemeClr val="accent3">
                <a:lumMod val="50000"/>
              </a:schemeClr>
            </a:solidFill>
            <a:latin typeface="Tw Cen MT" panose="020B0602020104020603" pitchFamily="34" charset="0"/>
          </a:endParaRPr>
        </a:p>
      </dsp:txBody>
      <dsp:txXfrm>
        <a:off x="184340" y="3029405"/>
        <a:ext cx="4424171" cy="1382553"/>
      </dsp:txXfrm>
    </dsp:sp>
    <dsp:sp modelId="{1892918D-0318-4887-8410-7E0DCB5383AA}">
      <dsp:nvSpPr>
        <dsp:cNvPr id="0" name=""/>
        <dsp:cNvSpPr/>
      </dsp:nvSpPr>
      <dsp:spPr>
        <a:xfrm>
          <a:off x="69825" y="2829703"/>
          <a:ext cx="967787" cy="145168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6000" r="-106000"/>
          </a:stretch>
        </a:blipFill>
        <a:ln w="28575" cap="flat" cmpd="sng" algn="ctr">
          <a:solidFill>
            <a:schemeClr val="accent4">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3A59F-8A89-4D2B-A050-C685E7ED9DCC}">
      <dsp:nvSpPr>
        <dsp:cNvPr id="0" name=""/>
        <dsp:cNvSpPr/>
      </dsp:nvSpPr>
      <dsp:spPr>
        <a:xfrm rot="5400000">
          <a:off x="-159021" y="163468"/>
          <a:ext cx="1060145" cy="742101"/>
        </a:xfrm>
        <a:prstGeom prst="chevron">
          <a:avLst/>
        </a:prstGeom>
        <a:solidFill>
          <a:schemeClr val="accen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w Cen MT" panose="020B0602020104020603" pitchFamily="34" charset="0"/>
              <a:ea typeface="Batang" panose="02030600000101010101" pitchFamily="18" charset="-127"/>
              <a:cs typeface="Arial" panose="020B0604020202020204" pitchFamily="34" charset="0"/>
            </a:rPr>
            <a:t>1</a:t>
          </a:r>
          <a:endParaRPr lang="es-EC" sz="1400" kern="1200" dirty="0">
            <a:latin typeface="Tw Cen MT" panose="020B0602020104020603" pitchFamily="34" charset="0"/>
            <a:ea typeface="Batang" panose="02030600000101010101" pitchFamily="18" charset="-127"/>
            <a:cs typeface="Arial" panose="020B0604020202020204" pitchFamily="34" charset="0"/>
          </a:endParaRPr>
        </a:p>
      </dsp:txBody>
      <dsp:txXfrm rot="-5400000">
        <a:off x="2" y="375497"/>
        <a:ext cx="742101" cy="318044"/>
      </dsp:txXfrm>
    </dsp:sp>
    <dsp:sp modelId="{B972C8F8-5DEC-4A8D-BBEC-1DFAD5B73E7B}">
      <dsp:nvSpPr>
        <dsp:cNvPr id="0" name=""/>
        <dsp:cNvSpPr/>
      </dsp:nvSpPr>
      <dsp:spPr>
        <a:xfrm rot="5400000">
          <a:off x="3626903" y="-2880355"/>
          <a:ext cx="689094" cy="6458698"/>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latin typeface="Tw Cen MT" panose="020B0602020104020603" pitchFamily="34" charset="0"/>
              <a:ea typeface="Batang" panose="02030600000101010101" pitchFamily="18" charset="-127"/>
              <a:cs typeface="Arial" panose="020B0604020202020204" pitchFamily="34" charset="0"/>
            </a:rPr>
            <a:t>La empresa tiene una elevada dependencia de los inventarios para demostrar liquidez en su activo corriente, lo cual constituye un elevado riesgo para cubrir sus obligaciones del pasivo corriente.</a:t>
          </a:r>
          <a:endParaRPr lang="es-EC" sz="1400" kern="1200" dirty="0">
            <a:latin typeface="Tw Cen MT" panose="020B0602020104020603" pitchFamily="34" charset="0"/>
            <a:ea typeface="Batang" panose="02030600000101010101" pitchFamily="18" charset="-127"/>
            <a:cs typeface="Arial" panose="020B0604020202020204" pitchFamily="34" charset="0"/>
          </a:endParaRPr>
        </a:p>
      </dsp:txBody>
      <dsp:txXfrm rot="-5400000">
        <a:off x="742102" y="38085"/>
        <a:ext cx="6425059" cy="621816"/>
      </dsp:txXfrm>
    </dsp:sp>
    <dsp:sp modelId="{D626635E-AD03-48A5-A749-BEDC40B7FF7B}">
      <dsp:nvSpPr>
        <dsp:cNvPr id="0" name=""/>
        <dsp:cNvSpPr/>
      </dsp:nvSpPr>
      <dsp:spPr>
        <a:xfrm rot="5400000">
          <a:off x="-159021" y="1106286"/>
          <a:ext cx="1060145" cy="742101"/>
        </a:xfrm>
        <a:prstGeom prst="chevron">
          <a:avLst/>
        </a:prstGeom>
        <a:solidFill>
          <a:schemeClr val="accent1">
            <a:alpha val="90000"/>
            <a:hueOff val="0"/>
            <a:satOff val="0"/>
            <a:lumOff val="0"/>
            <a:alphaOff val="-10000"/>
          </a:schemeClr>
        </a:solidFill>
        <a:ln w="2540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w Cen MT" panose="020B0602020104020603" pitchFamily="34" charset="0"/>
              <a:ea typeface="Batang" panose="02030600000101010101" pitchFamily="18" charset="-127"/>
              <a:cs typeface="Arial" panose="020B0604020202020204" pitchFamily="34" charset="0"/>
            </a:rPr>
            <a:t>2</a:t>
          </a:r>
          <a:endParaRPr lang="es-EC" sz="1400" kern="1200" dirty="0">
            <a:latin typeface="Tw Cen MT" panose="020B0602020104020603" pitchFamily="34" charset="0"/>
            <a:ea typeface="Batang" panose="02030600000101010101" pitchFamily="18" charset="-127"/>
            <a:cs typeface="Arial" panose="020B0604020202020204" pitchFamily="34" charset="0"/>
          </a:endParaRPr>
        </a:p>
      </dsp:txBody>
      <dsp:txXfrm rot="-5400000">
        <a:off x="2" y="1318315"/>
        <a:ext cx="742101" cy="318044"/>
      </dsp:txXfrm>
    </dsp:sp>
    <dsp:sp modelId="{B79602DD-BE48-43DB-BC84-4C1C42A0EA0F}">
      <dsp:nvSpPr>
        <dsp:cNvPr id="0" name=""/>
        <dsp:cNvSpPr/>
      </dsp:nvSpPr>
      <dsp:spPr>
        <a:xfrm rot="5400000">
          <a:off x="3626903" y="-1937537"/>
          <a:ext cx="689094" cy="6458698"/>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latin typeface="Tw Cen MT" panose="020B0602020104020603" pitchFamily="34" charset="0"/>
              <a:ea typeface="Batang" panose="02030600000101010101" pitchFamily="18" charset="-127"/>
              <a:cs typeface="Arial" panose="020B0604020202020204" pitchFamily="34" charset="0"/>
            </a:rPr>
            <a:t>Debido a la deficiente gestión de cobro, el periodo promedio de cobro de la empresa que llega a 183 días, incide negativamente en el ciclo de efectivo de MEGAPLANET CÍA. LTDA., restándole la liquidez necesaria para mejorar sus niveles de ventas. </a:t>
          </a:r>
          <a:endParaRPr lang="es-EC" sz="1400" kern="1200" dirty="0">
            <a:latin typeface="Tw Cen MT" panose="020B0602020104020603" pitchFamily="34" charset="0"/>
            <a:ea typeface="Batang" panose="02030600000101010101" pitchFamily="18" charset="-127"/>
            <a:cs typeface="Arial" panose="020B0604020202020204" pitchFamily="34" charset="0"/>
          </a:endParaRPr>
        </a:p>
      </dsp:txBody>
      <dsp:txXfrm rot="-5400000">
        <a:off x="742102" y="980903"/>
        <a:ext cx="6425059" cy="621816"/>
      </dsp:txXfrm>
    </dsp:sp>
    <dsp:sp modelId="{4B712454-B752-48FD-BC4E-45F89D0FC95B}">
      <dsp:nvSpPr>
        <dsp:cNvPr id="0" name=""/>
        <dsp:cNvSpPr/>
      </dsp:nvSpPr>
      <dsp:spPr>
        <a:xfrm rot="5400000">
          <a:off x="-159021" y="2049105"/>
          <a:ext cx="1060145" cy="742101"/>
        </a:xfrm>
        <a:prstGeom prst="chevron">
          <a:avLst/>
        </a:prstGeom>
        <a:solidFill>
          <a:schemeClr val="accent1">
            <a:alpha val="90000"/>
            <a:hueOff val="0"/>
            <a:satOff val="0"/>
            <a:lumOff val="0"/>
            <a:alphaOff val="-2000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w Cen MT" panose="020B0602020104020603" pitchFamily="34" charset="0"/>
              <a:ea typeface="Batang" panose="02030600000101010101" pitchFamily="18" charset="-127"/>
              <a:cs typeface="Arial" panose="020B0604020202020204" pitchFamily="34" charset="0"/>
            </a:rPr>
            <a:t>3</a:t>
          </a:r>
          <a:endParaRPr lang="es-EC" sz="1400" kern="1200" dirty="0">
            <a:latin typeface="Tw Cen MT" panose="020B0602020104020603" pitchFamily="34" charset="0"/>
            <a:ea typeface="Batang" panose="02030600000101010101" pitchFamily="18" charset="-127"/>
            <a:cs typeface="Arial" panose="020B0604020202020204" pitchFamily="34" charset="0"/>
          </a:endParaRPr>
        </a:p>
      </dsp:txBody>
      <dsp:txXfrm rot="-5400000">
        <a:off x="2" y="2261134"/>
        <a:ext cx="742101" cy="318044"/>
      </dsp:txXfrm>
    </dsp:sp>
    <dsp:sp modelId="{0AAE411F-0F2D-413F-B694-DB03BA571BD3}">
      <dsp:nvSpPr>
        <dsp:cNvPr id="0" name=""/>
        <dsp:cNvSpPr/>
      </dsp:nvSpPr>
      <dsp:spPr>
        <a:xfrm rot="5400000">
          <a:off x="3626903" y="-994718"/>
          <a:ext cx="689094" cy="6458698"/>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latin typeface="Tw Cen MT" panose="020B0602020104020603" pitchFamily="34" charset="0"/>
              <a:ea typeface="Batang" panose="02030600000101010101" pitchFamily="18" charset="-127"/>
              <a:cs typeface="Arial" panose="020B0604020202020204" pitchFamily="34" charset="0"/>
            </a:rPr>
            <a:t>La estructura de endeudamiento que posee la empresa es extremadamente elevada con énfasis a los proveedores, instituciones financieras y préstamos de accionistas, lo cual encarece el costo de su capital de trabajo, ya que de por medio existe una tasa de financiamiento.</a:t>
          </a:r>
          <a:endParaRPr lang="es-EC" sz="1400" kern="1200" dirty="0">
            <a:latin typeface="Tw Cen MT" panose="020B0602020104020603" pitchFamily="34" charset="0"/>
            <a:ea typeface="Batang" panose="02030600000101010101" pitchFamily="18" charset="-127"/>
            <a:cs typeface="Arial" panose="020B0604020202020204" pitchFamily="34" charset="0"/>
          </a:endParaRPr>
        </a:p>
      </dsp:txBody>
      <dsp:txXfrm rot="-5400000">
        <a:off x="742102" y="1923722"/>
        <a:ext cx="6425059" cy="621816"/>
      </dsp:txXfrm>
    </dsp:sp>
    <dsp:sp modelId="{D81A3912-6AA7-4208-8B99-20E727921F01}">
      <dsp:nvSpPr>
        <dsp:cNvPr id="0" name=""/>
        <dsp:cNvSpPr/>
      </dsp:nvSpPr>
      <dsp:spPr>
        <a:xfrm rot="5400000">
          <a:off x="-159021" y="2991923"/>
          <a:ext cx="1060145" cy="742101"/>
        </a:xfrm>
        <a:prstGeom prst="chevron">
          <a:avLst/>
        </a:prstGeom>
        <a:solidFill>
          <a:schemeClr val="accent1">
            <a:alpha val="90000"/>
            <a:hueOff val="0"/>
            <a:satOff val="0"/>
            <a:lumOff val="0"/>
            <a:alphaOff val="-30000"/>
          </a:schemeClr>
        </a:solidFill>
        <a:ln w="2540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w Cen MT" panose="020B0602020104020603" pitchFamily="34" charset="0"/>
              <a:ea typeface="Batang" panose="02030600000101010101" pitchFamily="18" charset="-127"/>
              <a:cs typeface="Arial" panose="020B0604020202020204" pitchFamily="34" charset="0"/>
            </a:rPr>
            <a:t>4</a:t>
          </a:r>
          <a:endParaRPr lang="es-EC" sz="1400" kern="1200" dirty="0">
            <a:latin typeface="Tw Cen MT" panose="020B0602020104020603" pitchFamily="34" charset="0"/>
            <a:ea typeface="Batang" panose="02030600000101010101" pitchFamily="18" charset="-127"/>
            <a:cs typeface="Arial" panose="020B0604020202020204" pitchFamily="34" charset="0"/>
          </a:endParaRPr>
        </a:p>
      </dsp:txBody>
      <dsp:txXfrm rot="-5400000">
        <a:off x="2" y="3203952"/>
        <a:ext cx="742101" cy="318044"/>
      </dsp:txXfrm>
    </dsp:sp>
    <dsp:sp modelId="{EF5027E6-47C9-4925-8416-6FF6F9BD4102}">
      <dsp:nvSpPr>
        <dsp:cNvPr id="0" name=""/>
        <dsp:cNvSpPr/>
      </dsp:nvSpPr>
      <dsp:spPr>
        <a:xfrm rot="5400000">
          <a:off x="3626903" y="-51900"/>
          <a:ext cx="689094" cy="6458698"/>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latin typeface="Tw Cen MT" panose="020B0602020104020603" pitchFamily="34" charset="0"/>
              <a:ea typeface="Batang" panose="02030600000101010101" pitchFamily="18" charset="-127"/>
              <a:cs typeface="Arial" panose="020B0604020202020204" pitchFamily="34" charset="0"/>
            </a:rPr>
            <a:t>La utilidad operacional de la empresa se ve afectada por los elevados gastos de administración que principalmente corresponden a los sueldos, salarios y remuneraciones, ya que no han sido establecidos técnicamente en condiciones del mercado laboral.</a:t>
          </a:r>
          <a:endParaRPr lang="es-EC" sz="1400" kern="1200" dirty="0">
            <a:latin typeface="Tw Cen MT" panose="020B0602020104020603" pitchFamily="34" charset="0"/>
            <a:ea typeface="Batang" panose="02030600000101010101" pitchFamily="18" charset="-127"/>
            <a:cs typeface="Arial" panose="020B0604020202020204" pitchFamily="34" charset="0"/>
          </a:endParaRPr>
        </a:p>
      </dsp:txBody>
      <dsp:txXfrm rot="-5400000">
        <a:off x="742102" y="2866540"/>
        <a:ext cx="6425059" cy="621816"/>
      </dsp:txXfrm>
    </dsp:sp>
    <dsp:sp modelId="{C768A070-FF06-415F-922B-D423E8BB6758}">
      <dsp:nvSpPr>
        <dsp:cNvPr id="0" name=""/>
        <dsp:cNvSpPr/>
      </dsp:nvSpPr>
      <dsp:spPr>
        <a:xfrm rot="5400000">
          <a:off x="-159021" y="3934742"/>
          <a:ext cx="1060145" cy="742101"/>
        </a:xfrm>
        <a:prstGeom prst="chevron">
          <a:avLst/>
        </a:prstGeom>
        <a:solidFill>
          <a:schemeClr val="accent1">
            <a:alpha val="90000"/>
            <a:hueOff val="0"/>
            <a:satOff val="0"/>
            <a:lumOff val="0"/>
            <a:alphaOff val="-4000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Tw Cen MT" panose="020B0602020104020603" pitchFamily="34" charset="0"/>
              <a:ea typeface="Batang" panose="02030600000101010101" pitchFamily="18" charset="-127"/>
              <a:cs typeface="Arial" panose="020B0604020202020204" pitchFamily="34" charset="0"/>
            </a:rPr>
            <a:t>5</a:t>
          </a:r>
          <a:endParaRPr lang="es-EC" sz="1400" kern="1200" dirty="0">
            <a:latin typeface="Tw Cen MT" panose="020B0602020104020603" pitchFamily="34" charset="0"/>
            <a:ea typeface="Batang" panose="02030600000101010101" pitchFamily="18" charset="-127"/>
            <a:cs typeface="Arial" panose="020B0604020202020204" pitchFamily="34" charset="0"/>
          </a:endParaRPr>
        </a:p>
      </dsp:txBody>
      <dsp:txXfrm rot="-5400000">
        <a:off x="2" y="4146771"/>
        <a:ext cx="742101" cy="318044"/>
      </dsp:txXfrm>
    </dsp:sp>
    <dsp:sp modelId="{C82377CB-31DC-475F-9838-E7E8C96B47F8}">
      <dsp:nvSpPr>
        <dsp:cNvPr id="0" name=""/>
        <dsp:cNvSpPr/>
      </dsp:nvSpPr>
      <dsp:spPr>
        <a:xfrm rot="5400000">
          <a:off x="3626903" y="890918"/>
          <a:ext cx="689094" cy="6458698"/>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latin typeface="Tw Cen MT" panose="020B0602020104020603" pitchFamily="34" charset="0"/>
              <a:ea typeface="Batang" panose="02030600000101010101" pitchFamily="18" charset="-127"/>
              <a:cs typeface="Arial" panose="020B0604020202020204" pitchFamily="34" charset="0"/>
            </a:rPr>
            <a:t>La rentabilidad de la empresa podría alcanzar mejores niveles, en la medida en que se tome acciones correctivas por parte de los directivos con relación a la gestión financiera y administrativas de la empresa.</a:t>
          </a:r>
          <a:endParaRPr lang="es-EC" sz="1400" kern="1200" dirty="0">
            <a:latin typeface="Tw Cen MT" panose="020B0602020104020603" pitchFamily="34" charset="0"/>
            <a:ea typeface="Batang" panose="02030600000101010101" pitchFamily="18" charset="-127"/>
            <a:cs typeface="Arial" panose="020B0604020202020204" pitchFamily="34" charset="0"/>
          </a:endParaRPr>
        </a:p>
      </dsp:txBody>
      <dsp:txXfrm rot="-5400000">
        <a:off x="742102" y="3809359"/>
        <a:ext cx="6425059" cy="6218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2F14C-1521-44CA-9B77-C4921DCD0EB6}">
      <dsp:nvSpPr>
        <dsp:cNvPr id="0" name=""/>
        <dsp:cNvSpPr/>
      </dsp:nvSpPr>
      <dsp:spPr>
        <a:xfrm rot="10800000">
          <a:off x="1702065" y="533"/>
          <a:ext cx="5794123" cy="970572"/>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996" tIns="53340" rIns="99568"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Tw Cen MT" panose="020B0602020104020603" pitchFamily="34" charset="0"/>
            </a:rPr>
            <a:t>Implementar las estrategias financieras propuestas para mejorar la liquidez de la empresa en base a dos aspectos críticos de la compañía que deben ser atendidos de manera inmediata, mediante las acciones de recuperación de cartera y las acciones para mejorar la rotación del inventario de la empresa.</a:t>
          </a:r>
          <a:endParaRPr lang="es-EC" sz="1400" kern="1200" dirty="0">
            <a:latin typeface="Tw Cen MT" panose="020B0602020104020603" pitchFamily="34" charset="0"/>
          </a:endParaRPr>
        </a:p>
      </dsp:txBody>
      <dsp:txXfrm rot="10800000">
        <a:off x="1944708" y="533"/>
        <a:ext cx="5551480" cy="970572"/>
      </dsp:txXfrm>
    </dsp:sp>
    <dsp:sp modelId="{FE49462A-7B1C-4D10-B50E-5E93E7BF3FD3}">
      <dsp:nvSpPr>
        <dsp:cNvPr id="0" name=""/>
        <dsp:cNvSpPr/>
      </dsp:nvSpPr>
      <dsp:spPr>
        <a:xfrm>
          <a:off x="1216778" y="533"/>
          <a:ext cx="970572" cy="970572"/>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62371C9-3EF1-4FCE-A09C-63E80AC3DE52}">
      <dsp:nvSpPr>
        <dsp:cNvPr id="0" name=""/>
        <dsp:cNvSpPr/>
      </dsp:nvSpPr>
      <dsp:spPr>
        <a:xfrm rot="10800000">
          <a:off x="1702065" y="1260829"/>
          <a:ext cx="5794123" cy="970572"/>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996" tIns="53340" rIns="99568"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Tw Cen MT" panose="020B0602020104020603" pitchFamily="34" charset="0"/>
            </a:rPr>
            <a:t>Controlar los gastos de la compañía a fin de procurar una mayor utilidad operacional que le permita ser más competitiva en el mercado local.</a:t>
          </a:r>
          <a:endParaRPr lang="es-EC" sz="1400" kern="1200" dirty="0">
            <a:latin typeface="Tw Cen MT" panose="020B0602020104020603" pitchFamily="34" charset="0"/>
          </a:endParaRPr>
        </a:p>
      </dsp:txBody>
      <dsp:txXfrm rot="10800000">
        <a:off x="1944708" y="1260829"/>
        <a:ext cx="5551480" cy="970572"/>
      </dsp:txXfrm>
    </dsp:sp>
    <dsp:sp modelId="{3641CD19-A868-4D04-A22D-46D6470C88B9}">
      <dsp:nvSpPr>
        <dsp:cNvPr id="0" name=""/>
        <dsp:cNvSpPr/>
      </dsp:nvSpPr>
      <dsp:spPr>
        <a:xfrm>
          <a:off x="1216778" y="1260829"/>
          <a:ext cx="970572" cy="970572"/>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6805CF3-AF77-4759-B804-4C3F343EEA96}">
      <dsp:nvSpPr>
        <dsp:cNvPr id="0" name=""/>
        <dsp:cNvSpPr/>
      </dsp:nvSpPr>
      <dsp:spPr>
        <a:xfrm rot="10800000">
          <a:off x="1702065" y="2521125"/>
          <a:ext cx="5794123" cy="970572"/>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996" tIns="53340" rIns="99568"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Tw Cen MT" panose="020B0602020104020603" pitchFamily="34" charset="0"/>
            </a:rPr>
            <a:t>Ejecutar de forma permanente la elaboración de estados financieros estandarizados, análisis e interpretación de índices financieros, y la correspondiente toma de decisiones oportuna para procurar la salud financiera de la empresa.</a:t>
          </a:r>
          <a:endParaRPr lang="es-EC" sz="1400" kern="1200" dirty="0">
            <a:latin typeface="Tw Cen MT" panose="020B0602020104020603" pitchFamily="34" charset="0"/>
          </a:endParaRPr>
        </a:p>
      </dsp:txBody>
      <dsp:txXfrm rot="10800000">
        <a:off x="1944708" y="2521125"/>
        <a:ext cx="5551480" cy="970572"/>
      </dsp:txXfrm>
    </dsp:sp>
    <dsp:sp modelId="{D046420F-C725-484F-9D9B-D3B8C7ADDB59}">
      <dsp:nvSpPr>
        <dsp:cNvPr id="0" name=""/>
        <dsp:cNvSpPr/>
      </dsp:nvSpPr>
      <dsp:spPr>
        <a:xfrm>
          <a:off x="1216778" y="2521125"/>
          <a:ext cx="970572" cy="970572"/>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23037BC-3E90-4E1B-8F15-45F3480466E7}">
      <dsp:nvSpPr>
        <dsp:cNvPr id="0" name=""/>
        <dsp:cNvSpPr/>
      </dsp:nvSpPr>
      <dsp:spPr>
        <a:xfrm rot="10800000">
          <a:off x="1702065" y="3781421"/>
          <a:ext cx="5794123" cy="970572"/>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7996" tIns="53340" rIns="99568"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Tw Cen MT" panose="020B0602020104020603" pitchFamily="34" charset="0"/>
            </a:rPr>
            <a:t>Desarrollar los elementos necesarios para una efectiva gestión administrativa- financiera, como son la planificación estratégica, la estructura organizacional, los manuales de políticas y procedimientos y el control permanente de la gestión integral de la empresa.</a:t>
          </a:r>
          <a:endParaRPr lang="es-EC" sz="1400" kern="1200" dirty="0">
            <a:latin typeface="Tw Cen MT" panose="020B0602020104020603" pitchFamily="34" charset="0"/>
          </a:endParaRPr>
        </a:p>
      </dsp:txBody>
      <dsp:txXfrm rot="10800000">
        <a:off x="1944708" y="3781421"/>
        <a:ext cx="5551480" cy="970572"/>
      </dsp:txXfrm>
    </dsp:sp>
    <dsp:sp modelId="{48830E25-DD3D-45A3-845A-693BC15B9CB0}">
      <dsp:nvSpPr>
        <dsp:cNvPr id="0" name=""/>
        <dsp:cNvSpPr/>
      </dsp:nvSpPr>
      <dsp:spPr>
        <a:xfrm>
          <a:off x="1216778" y="3781421"/>
          <a:ext cx="970572" cy="970572"/>
        </a:xfrm>
        <a:prstGeom prst="ellipse">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B226A-DDCD-4A6F-86C6-6ACD165A596A}">
      <dsp:nvSpPr>
        <dsp:cNvPr id="0" name=""/>
        <dsp:cNvSpPr/>
      </dsp:nvSpPr>
      <dsp:spPr>
        <a:xfrm>
          <a:off x="1729" y="0"/>
          <a:ext cx="1812558" cy="4608512"/>
        </a:xfrm>
        <a:prstGeom prst="roundRect">
          <a:avLst>
            <a:gd name="adj" fmla="val 10000"/>
          </a:avLst>
        </a:prstGeom>
        <a:solidFill>
          <a:schemeClr val="lt1">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accent2">
                  <a:lumMod val="50000"/>
                </a:schemeClr>
              </a:solidFill>
              <a:latin typeface="Palatino Linotype" panose="02040502050505030304" pitchFamily="18" charset="0"/>
            </a:rPr>
            <a:t>Carece de información financiera estandarizada y oportuna. </a:t>
          </a:r>
          <a:endParaRPr lang="es-EC" sz="1400" kern="1200" dirty="0">
            <a:solidFill>
              <a:schemeClr val="accent2">
                <a:lumMod val="50000"/>
              </a:schemeClr>
            </a:solidFill>
            <a:latin typeface="Palatino Linotype" panose="02040502050505030304" pitchFamily="18" charset="0"/>
          </a:endParaRPr>
        </a:p>
      </dsp:txBody>
      <dsp:txXfrm>
        <a:off x="1729" y="1843404"/>
        <a:ext cx="1812558" cy="1843404"/>
      </dsp:txXfrm>
    </dsp:sp>
    <dsp:sp modelId="{7298CE53-EFBE-4DA3-8DA3-634375543220}">
      <dsp:nvSpPr>
        <dsp:cNvPr id="0" name=""/>
        <dsp:cNvSpPr/>
      </dsp:nvSpPr>
      <dsp:spPr>
        <a:xfrm>
          <a:off x="140691" y="276510"/>
          <a:ext cx="1534634" cy="153463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6A6937C-1A63-4FB6-9CAD-A6B432E8CA1C}">
      <dsp:nvSpPr>
        <dsp:cNvPr id="0" name=""/>
        <dsp:cNvSpPr/>
      </dsp:nvSpPr>
      <dsp:spPr>
        <a:xfrm>
          <a:off x="1868664" y="0"/>
          <a:ext cx="1812558" cy="4608512"/>
        </a:xfrm>
        <a:prstGeom prst="roundRect">
          <a:avLst>
            <a:gd name="adj" fmla="val 10000"/>
          </a:avLst>
        </a:prstGeom>
        <a:solidFill>
          <a:schemeClr val="lt1">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dirty="0" smtClean="0">
              <a:solidFill>
                <a:schemeClr val="accent3">
                  <a:lumMod val="50000"/>
                </a:schemeClr>
              </a:solidFill>
              <a:latin typeface="Palatino Linotype" panose="02040502050505030304" pitchFamily="18" charset="0"/>
            </a:rPr>
            <a:t>No utilizan un método técnico para el establecimiento de precios.</a:t>
          </a:r>
          <a:endParaRPr lang="es-EC" sz="1400" kern="1200" dirty="0">
            <a:solidFill>
              <a:schemeClr val="accent3">
                <a:lumMod val="50000"/>
              </a:schemeClr>
            </a:solidFill>
            <a:latin typeface="Palatino Linotype" panose="02040502050505030304" pitchFamily="18" charset="0"/>
          </a:endParaRPr>
        </a:p>
      </dsp:txBody>
      <dsp:txXfrm>
        <a:off x="1868664" y="1843404"/>
        <a:ext cx="1812558" cy="1843404"/>
      </dsp:txXfrm>
    </dsp:sp>
    <dsp:sp modelId="{B228BF95-9130-48B0-8609-31C39A5956E5}">
      <dsp:nvSpPr>
        <dsp:cNvPr id="0" name=""/>
        <dsp:cNvSpPr/>
      </dsp:nvSpPr>
      <dsp:spPr>
        <a:xfrm>
          <a:off x="2007626" y="276510"/>
          <a:ext cx="1534634" cy="153463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07BF4F3C-9E0E-4430-9297-49A4760720F2}">
      <dsp:nvSpPr>
        <dsp:cNvPr id="0" name=""/>
        <dsp:cNvSpPr/>
      </dsp:nvSpPr>
      <dsp:spPr>
        <a:xfrm>
          <a:off x="3735600" y="0"/>
          <a:ext cx="1812558" cy="4608512"/>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s-EC" sz="1400" kern="1200" dirty="0" smtClean="0">
            <a:solidFill>
              <a:schemeClr val="accent4">
                <a:lumMod val="50000"/>
              </a:schemeClr>
            </a:solidFill>
            <a:latin typeface="Palatino Linotype" panose="02040502050505030304" pitchFamily="18" charset="0"/>
          </a:endParaRPr>
        </a:p>
        <a:p>
          <a:pPr lvl="0" algn="ctr" defTabSz="622300">
            <a:lnSpc>
              <a:spcPct val="90000"/>
            </a:lnSpc>
            <a:spcBef>
              <a:spcPct val="0"/>
            </a:spcBef>
            <a:spcAft>
              <a:spcPct val="35000"/>
            </a:spcAft>
          </a:pPr>
          <a:r>
            <a:rPr lang="es-EC" sz="1400" kern="1200" dirty="0" smtClean="0">
              <a:solidFill>
                <a:schemeClr val="accent4">
                  <a:lumMod val="50000"/>
                </a:schemeClr>
              </a:solidFill>
              <a:latin typeface="Palatino Linotype" panose="02040502050505030304" pitchFamily="18" charset="0"/>
            </a:rPr>
            <a:t>No poseen conocimientos o asesoría en marketing que monitoree el comportamiento de la oferta y la demanda del sector al cual pertenece la empresa.</a:t>
          </a:r>
          <a:endParaRPr lang="es-EC" sz="1400" kern="1200" dirty="0">
            <a:solidFill>
              <a:schemeClr val="accent4">
                <a:lumMod val="50000"/>
              </a:schemeClr>
            </a:solidFill>
            <a:latin typeface="Palatino Linotype" panose="02040502050505030304" pitchFamily="18" charset="0"/>
          </a:endParaRPr>
        </a:p>
      </dsp:txBody>
      <dsp:txXfrm>
        <a:off x="3735600" y="1843404"/>
        <a:ext cx="1812558" cy="1843404"/>
      </dsp:txXfrm>
    </dsp:sp>
    <dsp:sp modelId="{E4916797-5A31-4EEB-A97B-1337BFF59145}">
      <dsp:nvSpPr>
        <dsp:cNvPr id="0" name=""/>
        <dsp:cNvSpPr/>
      </dsp:nvSpPr>
      <dsp:spPr>
        <a:xfrm>
          <a:off x="3874562" y="276510"/>
          <a:ext cx="1534634" cy="153463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F1056A7-103B-452B-BEB9-BCFAB3ADAB74}">
      <dsp:nvSpPr>
        <dsp:cNvPr id="0" name=""/>
        <dsp:cNvSpPr/>
      </dsp:nvSpPr>
      <dsp:spPr>
        <a:xfrm>
          <a:off x="5602535" y="0"/>
          <a:ext cx="1812558" cy="4608512"/>
        </a:xfrm>
        <a:prstGeom prst="roundRect">
          <a:avLst>
            <a:gd name="adj" fmla="val 10000"/>
          </a:avLst>
        </a:prstGeom>
        <a:solidFill>
          <a:schemeClr val="lt1"/>
        </a:solidFill>
        <a:ln w="25400" cap="flat" cmpd="sng" algn="ctr">
          <a:solidFill>
            <a:schemeClr val="accent5">
              <a:lumMod val="50000"/>
            </a:schemeClr>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kern="1200" dirty="0" smtClean="0">
              <a:solidFill>
                <a:schemeClr val="accent5">
                  <a:lumMod val="50000"/>
                </a:schemeClr>
              </a:solidFill>
              <a:latin typeface="Palatino Linotype" panose="02040502050505030304" pitchFamily="18" charset="0"/>
            </a:rPr>
            <a:t>Extensos periodos de recuperación de cartera.</a:t>
          </a:r>
          <a:endParaRPr lang="es-EC" sz="1400" kern="1200" dirty="0">
            <a:solidFill>
              <a:schemeClr val="accent5">
                <a:lumMod val="50000"/>
              </a:schemeClr>
            </a:solidFill>
            <a:latin typeface="Palatino Linotype" panose="02040502050505030304" pitchFamily="18" charset="0"/>
          </a:endParaRPr>
        </a:p>
      </dsp:txBody>
      <dsp:txXfrm>
        <a:off x="5602535" y="1843404"/>
        <a:ext cx="1812558" cy="1843404"/>
      </dsp:txXfrm>
    </dsp:sp>
    <dsp:sp modelId="{D29C218E-2687-4038-92DF-EF15A94DC368}">
      <dsp:nvSpPr>
        <dsp:cNvPr id="0" name=""/>
        <dsp:cNvSpPr/>
      </dsp:nvSpPr>
      <dsp:spPr>
        <a:xfrm>
          <a:off x="5741498" y="276510"/>
          <a:ext cx="1534634" cy="153463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DF343F7-DB76-4867-ADAA-5C141593497B}">
      <dsp:nvSpPr>
        <dsp:cNvPr id="0" name=""/>
        <dsp:cNvSpPr/>
      </dsp:nvSpPr>
      <dsp:spPr>
        <a:xfrm>
          <a:off x="288007" y="3917235"/>
          <a:ext cx="6823478" cy="691276"/>
        </a:xfrm>
        <a:prstGeom prst="leftRightArrow">
          <a:avLst/>
        </a:prstGeom>
        <a:solidFill>
          <a:schemeClr val="accent6">
            <a:lumMod val="20000"/>
            <a:lumOff val="80000"/>
          </a:schemeClr>
        </a:solidFill>
        <a:ln w="25400" cap="flat" cmpd="sng" algn="ctr">
          <a:solidFill>
            <a:schemeClr val="accent6">
              <a:lumMod val="40000"/>
              <a:lumOff val="60000"/>
            </a:schemeClr>
          </a:solidFill>
          <a:prstDash val="solid"/>
        </a:ln>
        <a:effectLst/>
      </dsp:spPr>
      <dsp:style>
        <a:lnRef idx="2">
          <a:schemeClr val="accent6"/>
        </a:lnRef>
        <a:fillRef idx="1">
          <a:schemeClr val="lt1"/>
        </a:fillRef>
        <a:effectRef idx="0">
          <a:schemeClr val="accent6"/>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0D219-F1E7-4FEB-A984-EFCCAED6D3BC}">
      <dsp:nvSpPr>
        <dsp:cNvPr id="0" name=""/>
        <dsp:cNvSpPr/>
      </dsp:nvSpPr>
      <dsp:spPr>
        <a:xfrm>
          <a:off x="0" y="0"/>
          <a:ext cx="6624736" cy="617186"/>
        </a:xfrm>
        <a:prstGeom prst="roundRect">
          <a:avLst>
            <a:gd name="adj" fmla="val 10000"/>
          </a:avLst>
        </a:prstGeom>
        <a:solidFill>
          <a:schemeClr val="lt1"/>
        </a:solidFill>
        <a:ln w="25400" cap="flat" cmpd="sng" algn="ctr">
          <a:solidFill>
            <a:schemeClr val="accent2">
              <a:lumMod val="50000"/>
            </a:schemeClr>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cap="none" spc="0" dirty="0" smtClean="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latin typeface="Aharoni" panose="02010803020104030203" pitchFamily="2" charset="-79"/>
              <a:cs typeface="Aharoni" panose="02010803020104030203" pitchFamily="2" charset="-79"/>
            </a:rPr>
            <a:t>Objetivo General</a:t>
          </a:r>
          <a:endParaRPr lang="es-MX" sz="2800" b="1" kern="1200" cap="none" spc="0"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latin typeface="Aharoni" panose="02010803020104030203" pitchFamily="2" charset="-79"/>
            <a:cs typeface="Aharoni" panose="02010803020104030203" pitchFamily="2" charset="-79"/>
          </a:endParaRPr>
        </a:p>
      </dsp:txBody>
      <dsp:txXfrm>
        <a:off x="18077" y="18077"/>
        <a:ext cx="6588582" cy="581032"/>
      </dsp:txXfrm>
    </dsp:sp>
    <dsp:sp modelId="{D6EC8289-F80D-4304-B61C-CA852B5DE75C}">
      <dsp:nvSpPr>
        <dsp:cNvPr id="0" name=""/>
        <dsp:cNvSpPr/>
      </dsp:nvSpPr>
      <dsp:spPr>
        <a:xfrm rot="5400000">
          <a:off x="2912370" y="670854"/>
          <a:ext cx="799995" cy="959323"/>
        </a:xfrm>
        <a:prstGeom prst="rightArrow">
          <a:avLst>
            <a:gd name="adj1" fmla="val 60000"/>
            <a:gd name="adj2" fmla="val 5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endParaRPr lang="es-MX" sz="4200" kern="1200"/>
        </a:p>
      </dsp:txBody>
      <dsp:txXfrm rot="-5400000">
        <a:off x="3024571" y="750518"/>
        <a:ext cx="575593" cy="559997"/>
      </dsp:txXfrm>
    </dsp:sp>
    <dsp:sp modelId="{8E78DA2B-FE08-40C8-97F4-34921A326358}">
      <dsp:nvSpPr>
        <dsp:cNvPr id="0" name=""/>
        <dsp:cNvSpPr/>
      </dsp:nvSpPr>
      <dsp:spPr>
        <a:xfrm>
          <a:off x="19155" y="1683847"/>
          <a:ext cx="6586424" cy="2131830"/>
        </a:xfrm>
        <a:prstGeom prst="roundRect">
          <a:avLst>
            <a:gd name="adj" fmla="val 10000"/>
          </a:avLst>
        </a:prstGeom>
        <a:solidFill>
          <a:schemeClr val="accent3">
            <a:lumMod val="20000"/>
            <a:lumOff val="80000"/>
          </a:schemeClr>
        </a:solidFill>
        <a:ln w="25400" cap="flat" cmpd="sng" algn="ctr">
          <a:solidFill>
            <a:schemeClr val="accent6">
              <a:lumMod val="75000"/>
            </a:schemeClr>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solidFill>
                <a:schemeClr val="bg2">
                  <a:lumMod val="10000"/>
                </a:schemeClr>
              </a:solidFill>
              <a:latin typeface="Palatino Linotype" panose="02040502050505030304" pitchFamily="18" charset="0"/>
            </a:rPr>
            <a:t>Diseñar estrategias financieras para la empresa </a:t>
          </a:r>
          <a:r>
            <a:rPr lang="es-MX" sz="2000" kern="1200" dirty="0" err="1" smtClean="0">
              <a:solidFill>
                <a:schemeClr val="bg2">
                  <a:lumMod val="10000"/>
                </a:schemeClr>
              </a:solidFill>
              <a:latin typeface="Palatino Linotype" panose="02040502050505030304" pitchFamily="18" charset="0"/>
            </a:rPr>
            <a:t>Megaplanet</a:t>
          </a:r>
          <a:r>
            <a:rPr lang="es-MX" sz="2000" kern="1200" dirty="0" smtClean="0">
              <a:solidFill>
                <a:schemeClr val="bg2">
                  <a:lumMod val="10000"/>
                </a:schemeClr>
              </a:solidFill>
              <a:latin typeface="Palatino Linotype" panose="02040502050505030304" pitchFamily="18" charset="0"/>
            </a:rPr>
            <a:t> Cía. Ltda. que contribuya al manejo eficiente de sus recursos financieros a fin de maximizar las utilidades de la misma</a:t>
          </a:r>
          <a:r>
            <a:rPr lang="es-MX" sz="2300" kern="1200" dirty="0" smtClean="0">
              <a:solidFill>
                <a:schemeClr val="bg2">
                  <a:lumMod val="10000"/>
                </a:schemeClr>
              </a:solidFill>
              <a:latin typeface="Palatino Linotype" panose="02040502050505030304" pitchFamily="18" charset="0"/>
            </a:rPr>
            <a:t>.</a:t>
          </a:r>
          <a:endParaRPr lang="es-MX" sz="2300" kern="1200" dirty="0">
            <a:solidFill>
              <a:schemeClr val="bg2">
                <a:lumMod val="10000"/>
              </a:schemeClr>
            </a:solidFill>
            <a:latin typeface="Palatino Linotype" panose="02040502050505030304" pitchFamily="18" charset="0"/>
          </a:endParaRPr>
        </a:p>
      </dsp:txBody>
      <dsp:txXfrm>
        <a:off x="81594" y="1746286"/>
        <a:ext cx="6461546" cy="2006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7CF64-6AD4-4D31-93FA-AEB65167314C}">
      <dsp:nvSpPr>
        <dsp:cNvPr id="0" name=""/>
        <dsp:cNvSpPr/>
      </dsp:nvSpPr>
      <dsp:spPr>
        <a:xfrm>
          <a:off x="-5291522" y="-810449"/>
          <a:ext cx="6301418" cy="6301418"/>
        </a:xfrm>
        <a:prstGeom prst="blockArc">
          <a:avLst>
            <a:gd name="adj1" fmla="val 18900000"/>
            <a:gd name="adj2" fmla="val 2700000"/>
            <a:gd name="adj3" fmla="val 343"/>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E4A309-7043-4244-929B-4FD65B0C12CA}">
      <dsp:nvSpPr>
        <dsp:cNvPr id="0" name=""/>
        <dsp:cNvSpPr/>
      </dsp:nvSpPr>
      <dsp:spPr>
        <a:xfrm>
          <a:off x="649656" y="468052"/>
          <a:ext cx="7494664" cy="936104"/>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43033" tIns="40640" rIns="40640" bIns="40640" numCol="1" spcCol="1270" anchor="ctr" anchorCtr="0">
          <a:noAutofit/>
        </a:bodyPr>
        <a:lstStyle/>
        <a:p>
          <a:pPr lvl="0" algn="just" defTabSz="711200">
            <a:lnSpc>
              <a:spcPct val="90000"/>
            </a:lnSpc>
            <a:spcBef>
              <a:spcPct val="0"/>
            </a:spcBef>
            <a:spcAft>
              <a:spcPct val="35000"/>
            </a:spcAft>
          </a:pPr>
          <a:r>
            <a:rPr lang="es-MX" sz="1600" kern="1200" dirty="0" smtClean="0">
              <a:solidFill>
                <a:schemeClr val="accent2">
                  <a:lumMod val="50000"/>
                </a:schemeClr>
              </a:solidFill>
              <a:latin typeface="Palatino Linotype" panose="02040502050505030304" pitchFamily="18" charset="0"/>
            </a:rPr>
            <a:t>Plantear el contenido de carácter teórico, mediante el análisis de la problemática que acontece en la organización,  el mismo que fundamente las bases para la formulación de las estrategias financieras.</a:t>
          </a:r>
          <a:endParaRPr lang="es-MX" sz="1600" kern="1200" dirty="0">
            <a:solidFill>
              <a:schemeClr val="accent2">
                <a:lumMod val="50000"/>
              </a:schemeClr>
            </a:solidFill>
            <a:latin typeface="Palatino Linotype" panose="02040502050505030304" pitchFamily="18" charset="0"/>
          </a:endParaRPr>
        </a:p>
      </dsp:txBody>
      <dsp:txXfrm>
        <a:off x="649656" y="468052"/>
        <a:ext cx="7494664" cy="936104"/>
      </dsp:txXfrm>
    </dsp:sp>
    <dsp:sp modelId="{E096EBA0-EA2E-47B0-8967-38A1783DCE26}">
      <dsp:nvSpPr>
        <dsp:cNvPr id="0" name=""/>
        <dsp:cNvSpPr/>
      </dsp:nvSpPr>
      <dsp:spPr>
        <a:xfrm>
          <a:off x="64591" y="351039"/>
          <a:ext cx="1170130" cy="1170130"/>
        </a:xfrm>
        <a:prstGeom prst="ellipse">
          <a:avLst/>
        </a:prstGeom>
        <a:solidFill>
          <a:schemeClr val="bg1">
            <a:lumMod val="85000"/>
          </a:schemeClr>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BA89E5D-93B1-4ECD-8CD7-10CAED163BF0}">
      <dsp:nvSpPr>
        <dsp:cNvPr id="0" name=""/>
        <dsp:cNvSpPr/>
      </dsp:nvSpPr>
      <dsp:spPr>
        <a:xfrm>
          <a:off x="989929" y="1872208"/>
          <a:ext cx="7154390" cy="9361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43033" tIns="40640" rIns="40640" bIns="40640" numCol="1" spcCol="1270" anchor="ctr" anchorCtr="0">
          <a:noAutofit/>
        </a:bodyPr>
        <a:lstStyle/>
        <a:p>
          <a:pPr lvl="0" algn="just" defTabSz="711200">
            <a:lnSpc>
              <a:spcPct val="90000"/>
            </a:lnSpc>
            <a:spcBef>
              <a:spcPct val="0"/>
            </a:spcBef>
            <a:spcAft>
              <a:spcPct val="35000"/>
            </a:spcAft>
          </a:pPr>
          <a:r>
            <a:rPr lang="es-MX" sz="1600" kern="1200" dirty="0" smtClean="0">
              <a:solidFill>
                <a:schemeClr val="accent3">
                  <a:lumMod val="50000"/>
                </a:schemeClr>
              </a:solidFill>
              <a:latin typeface="Palatino Linotype" panose="02040502050505030304" pitchFamily="18" charset="0"/>
            </a:rPr>
            <a:t>Detallar las generalidades de la empresa, mediante la exposición de los lineamientos estratégicos y las actividades operativas que realiza, para conocer cómo la organización comercializa sus productos.</a:t>
          </a:r>
          <a:endParaRPr lang="es-MX" sz="1600" kern="1200" dirty="0">
            <a:solidFill>
              <a:schemeClr val="accent3">
                <a:lumMod val="50000"/>
              </a:schemeClr>
            </a:solidFill>
            <a:latin typeface="Palatino Linotype" panose="02040502050505030304" pitchFamily="18" charset="0"/>
          </a:endParaRPr>
        </a:p>
      </dsp:txBody>
      <dsp:txXfrm>
        <a:off x="989929" y="1872208"/>
        <a:ext cx="7154390" cy="936104"/>
      </dsp:txXfrm>
    </dsp:sp>
    <dsp:sp modelId="{EC6E6C2E-708B-4A8C-A3B8-A577633E9974}">
      <dsp:nvSpPr>
        <dsp:cNvPr id="0" name=""/>
        <dsp:cNvSpPr/>
      </dsp:nvSpPr>
      <dsp:spPr>
        <a:xfrm>
          <a:off x="404864" y="1755195"/>
          <a:ext cx="1170130" cy="1170130"/>
        </a:xfrm>
        <a:prstGeom prst="ellipse">
          <a:avLst/>
        </a:prstGeom>
        <a:solidFill>
          <a:schemeClr val="bg1">
            <a:lumMod val="85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060D4471-7897-422B-90A8-7588CAB315B1}">
      <dsp:nvSpPr>
        <dsp:cNvPr id="0" name=""/>
        <dsp:cNvSpPr/>
      </dsp:nvSpPr>
      <dsp:spPr>
        <a:xfrm>
          <a:off x="649656" y="3276364"/>
          <a:ext cx="7494664" cy="936104"/>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743033" tIns="40640" rIns="40640" bIns="40640" numCol="1" spcCol="1270" anchor="ctr" anchorCtr="0">
          <a:noAutofit/>
        </a:bodyPr>
        <a:lstStyle/>
        <a:p>
          <a:pPr lvl="0" algn="just" defTabSz="711200">
            <a:lnSpc>
              <a:spcPct val="90000"/>
            </a:lnSpc>
            <a:spcBef>
              <a:spcPct val="0"/>
            </a:spcBef>
            <a:spcAft>
              <a:spcPct val="35000"/>
            </a:spcAft>
          </a:pPr>
          <a:r>
            <a:rPr lang="es-MX" sz="1600" kern="1200" dirty="0" smtClean="0">
              <a:solidFill>
                <a:schemeClr val="accent4">
                  <a:lumMod val="50000"/>
                </a:schemeClr>
              </a:solidFill>
              <a:latin typeface="Palatino Linotype" panose="02040502050505030304" pitchFamily="18" charset="0"/>
            </a:rPr>
            <a:t>Comprender el entorno en el que se desenvuelve la organización a través de un análisis externo y un análisis situacional interno, para identificar posibles variables que pueden inferir en el normal desempeño de las actividades de la empresa.</a:t>
          </a:r>
          <a:endParaRPr lang="es-MX" sz="1600" kern="1200" dirty="0">
            <a:solidFill>
              <a:schemeClr val="accent4">
                <a:lumMod val="50000"/>
              </a:schemeClr>
            </a:solidFill>
            <a:latin typeface="Palatino Linotype" panose="02040502050505030304" pitchFamily="18" charset="0"/>
          </a:endParaRPr>
        </a:p>
      </dsp:txBody>
      <dsp:txXfrm>
        <a:off x="649656" y="3276364"/>
        <a:ext cx="7494664" cy="936104"/>
      </dsp:txXfrm>
    </dsp:sp>
    <dsp:sp modelId="{E4C74647-83A2-4AD9-B390-06FFE84B5360}">
      <dsp:nvSpPr>
        <dsp:cNvPr id="0" name=""/>
        <dsp:cNvSpPr/>
      </dsp:nvSpPr>
      <dsp:spPr>
        <a:xfrm>
          <a:off x="64591" y="3159351"/>
          <a:ext cx="1170130" cy="1170130"/>
        </a:xfrm>
        <a:prstGeom prst="ellipse">
          <a:avLst/>
        </a:prstGeom>
        <a:solidFill>
          <a:schemeClr val="bg1">
            <a:lumMod val="85000"/>
          </a:schemeClr>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7CF64-6AD4-4D31-93FA-AEB65167314C}">
      <dsp:nvSpPr>
        <dsp:cNvPr id="0" name=""/>
        <dsp:cNvSpPr/>
      </dsp:nvSpPr>
      <dsp:spPr>
        <a:xfrm>
          <a:off x="-5210197" y="-798064"/>
          <a:ext cx="6204640" cy="6204640"/>
        </a:xfrm>
        <a:prstGeom prst="blockArc">
          <a:avLst>
            <a:gd name="adj1" fmla="val 18900000"/>
            <a:gd name="adj2" fmla="val 2700000"/>
            <a:gd name="adj3" fmla="val 348"/>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121C18-AFA0-491A-B9A3-F43D650210DC}">
      <dsp:nvSpPr>
        <dsp:cNvPr id="0" name=""/>
        <dsp:cNvSpPr/>
      </dsp:nvSpPr>
      <dsp:spPr>
        <a:xfrm>
          <a:off x="639661" y="460851"/>
          <a:ext cx="7793685" cy="92170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31601" tIns="40640" rIns="40640" bIns="40640" numCol="1" spcCol="1270" anchor="ctr" anchorCtr="0">
          <a:noAutofit/>
        </a:bodyPr>
        <a:lstStyle/>
        <a:p>
          <a:pPr lvl="0" algn="just" defTabSz="711200">
            <a:lnSpc>
              <a:spcPct val="90000"/>
            </a:lnSpc>
            <a:spcBef>
              <a:spcPct val="0"/>
            </a:spcBef>
            <a:spcAft>
              <a:spcPct val="35000"/>
            </a:spcAft>
          </a:pPr>
          <a:r>
            <a:rPr lang="es-MX" sz="1600" kern="1200" dirty="0" smtClean="0">
              <a:solidFill>
                <a:schemeClr val="accent2">
                  <a:lumMod val="50000"/>
                </a:schemeClr>
              </a:solidFill>
              <a:latin typeface="Palatino Linotype" panose="02040502050505030304" pitchFamily="18" charset="0"/>
            </a:rPr>
            <a:t>Evaluar la información financiera de la organización a través de un análisis financiero, que permita detectar las deficiencias en la gestión financiera y proponer posibles estrategias para el mejoramiento sustancial de la misma.</a:t>
          </a:r>
          <a:endParaRPr lang="es-MX" sz="1600" kern="1200" dirty="0">
            <a:solidFill>
              <a:schemeClr val="accent4">
                <a:lumMod val="50000"/>
              </a:schemeClr>
            </a:solidFill>
            <a:latin typeface="Palatino Linotype" panose="02040502050505030304" pitchFamily="18" charset="0"/>
          </a:endParaRPr>
        </a:p>
      </dsp:txBody>
      <dsp:txXfrm>
        <a:off x="639661" y="460851"/>
        <a:ext cx="7793685" cy="921702"/>
      </dsp:txXfrm>
    </dsp:sp>
    <dsp:sp modelId="{183F0DE4-C3D3-4280-87D1-82F2E1341A81}">
      <dsp:nvSpPr>
        <dsp:cNvPr id="0" name=""/>
        <dsp:cNvSpPr/>
      </dsp:nvSpPr>
      <dsp:spPr>
        <a:xfrm>
          <a:off x="63597" y="345638"/>
          <a:ext cx="1152128" cy="1152128"/>
        </a:xfrm>
        <a:prstGeom prst="ellipse">
          <a:avLst/>
        </a:prstGeom>
        <a:solidFill>
          <a:schemeClr val="bg1">
            <a:lumMod val="85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49F400-2BEA-437C-A141-F8C84BBEBEC4}">
      <dsp:nvSpPr>
        <dsp:cNvPr id="0" name=""/>
        <dsp:cNvSpPr/>
      </dsp:nvSpPr>
      <dsp:spPr>
        <a:xfrm>
          <a:off x="974700" y="1843404"/>
          <a:ext cx="7458646" cy="921702"/>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31601" tIns="40640" rIns="40640" bIns="40640" numCol="1" spcCol="1270" anchor="ctr" anchorCtr="0">
          <a:noAutofit/>
        </a:bodyPr>
        <a:lstStyle/>
        <a:p>
          <a:pPr lvl="0" algn="l" defTabSz="711200">
            <a:lnSpc>
              <a:spcPct val="90000"/>
            </a:lnSpc>
            <a:spcBef>
              <a:spcPct val="0"/>
            </a:spcBef>
            <a:spcAft>
              <a:spcPct val="35000"/>
            </a:spcAft>
          </a:pPr>
          <a:r>
            <a:rPr lang="es-MX" sz="1600" kern="1200" dirty="0" smtClean="0">
              <a:solidFill>
                <a:schemeClr val="accent5">
                  <a:lumMod val="50000"/>
                </a:schemeClr>
              </a:solidFill>
              <a:latin typeface="Palatino Linotype" panose="02040502050505030304" pitchFamily="18" charset="0"/>
            </a:rPr>
            <a:t>Formular estrategias financieras en base a los resultados obtenidos, a través del análisis cuantitativo del FODA  que permita lograr  un mejor manejo financiero, para incrementar las utilidades de la organización.</a:t>
          </a:r>
          <a:endParaRPr lang="es-MX" sz="1600" kern="1200" dirty="0">
            <a:solidFill>
              <a:schemeClr val="accent5">
                <a:lumMod val="50000"/>
              </a:schemeClr>
            </a:solidFill>
            <a:latin typeface="Palatino Linotype" panose="02040502050505030304" pitchFamily="18" charset="0"/>
          </a:endParaRPr>
        </a:p>
      </dsp:txBody>
      <dsp:txXfrm>
        <a:off x="974700" y="1843404"/>
        <a:ext cx="7458646" cy="921702"/>
      </dsp:txXfrm>
    </dsp:sp>
    <dsp:sp modelId="{239F2FAE-C111-40C9-A8B8-E919DB124632}">
      <dsp:nvSpPr>
        <dsp:cNvPr id="0" name=""/>
        <dsp:cNvSpPr/>
      </dsp:nvSpPr>
      <dsp:spPr>
        <a:xfrm>
          <a:off x="398636" y="1728192"/>
          <a:ext cx="1152128" cy="1152128"/>
        </a:xfrm>
        <a:prstGeom prst="ellipse">
          <a:avLst/>
        </a:prstGeom>
        <a:solidFill>
          <a:schemeClr val="bg1">
            <a:lumMod val="85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7E365-58FB-4FE3-821C-7523CC421174}">
      <dsp:nvSpPr>
        <dsp:cNvPr id="0" name=""/>
        <dsp:cNvSpPr/>
      </dsp:nvSpPr>
      <dsp:spPr>
        <a:xfrm>
          <a:off x="639661" y="3225958"/>
          <a:ext cx="7793685" cy="921702"/>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31601" tIns="40640" rIns="40640" bIns="40640" numCol="1" spcCol="1270" anchor="ctr" anchorCtr="0">
          <a:noAutofit/>
        </a:bodyPr>
        <a:lstStyle/>
        <a:p>
          <a:pPr lvl="0" algn="l" defTabSz="711200">
            <a:lnSpc>
              <a:spcPct val="90000"/>
            </a:lnSpc>
            <a:spcBef>
              <a:spcPct val="0"/>
            </a:spcBef>
            <a:spcAft>
              <a:spcPct val="35000"/>
            </a:spcAft>
          </a:pPr>
          <a:r>
            <a:rPr lang="es-MX" sz="1600" kern="1200" dirty="0" smtClean="0">
              <a:solidFill>
                <a:schemeClr val="accent3">
                  <a:lumMod val="50000"/>
                </a:schemeClr>
              </a:solidFill>
              <a:latin typeface="Palatino Linotype" panose="02040502050505030304" pitchFamily="18" charset="0"/>
            </a:rPr>
            <a:t>Analizar los resultados obtenidos y estrategias financieras, y en base a estos, establecer conclusiones y recomendaciones.</a:t>
          </a:r>
          <a:endParaRPr lang="es-MX" sz="1600" kern="1200" dirty="0">
            <a:solidFill>
              <a:schemeClr val="accent3">
                <a:lumMod val="50000"/>
              </a:schemeClr>
            </a:solidFill>
            <a:latin typeface="Palatino Linotype" panose="02040502050505030304" pitchFamily="18" charset="0"/>
          </a:endParaRPr>
        </a:p>
      </dsp:txBody>
      <dsp:txXfrm>
        <a:off x="639661" y="3225958"/>
        <a:ext cx="7793685" cy="921702"/>
      </dsp:txXfrm>
    </dsp:sp>
    <dsp:sp modelId="{9802C26A-F94A-401E-B2F7-7722AEA41218}">
      <dsp:nvSpPr>
        <dsp:cNvPr id="0" name=""/>
        <dsp:cNvSpPr/>
      </dsp:nvSpPr>
      <dsp:spPr>
        <a:xfrm>
          <a:off x="63597" y="3110745"/>
          <a:ext cx="1152128" cy="1152128"/>
        </a:xfrm>
        <a:prstGeom prst="ellipse">
          <a:avLst/>
        </a:prstGeom>
        <a:solidFill>
          <a:schemeClr val="bg1">
            <a:lumMod val="85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C6FA3-F6EA-4291-A2E4-2B29D8367435}">
      <dsp:nvSpPr>
        <dsp:cNvPr id="0" name=""/>
        <dsp:cNvSpPr/>
      </dsp:nvSpPr>
      <dsp:spPr>
        <a:xfrm>
          <a:off x="85326" y="1547"/>
          <a:ext cx="2146922" cy="97117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w Cen MT" panose="020B0602020104020603" pitchFamily="34" charset="0"/>
            </a:rPr>
            <a:t>Empresa ecuatoriana domiciliada en la ciudad de </a:t>
          </a:r>
          <a:r>
            <a:rPr lang="es-EC" sz="1400" kern="1200" dirty="0" err="1" smtClean="0">
              <a:latin typeface="Tw Cen MT" panose="020B0602020104020603" pitchFamily="34" charset="0"/>
            </a:rPr>
            <a:t>Sangolquí</a:t>
          </a:r>
          <a:r>
            <a:rPr lang="es-EC" sz="1400" kern="1200" dirty="0" smtClean="0">
              <a:latin typeface="Tw Cen MT" panose="020B0602020104020603" pitchFamily="34" charset="0"/>
            </a:rPr>
            <a:t>.</a:t>
          </a:r>
          <a:endParaRPr lang="es-EC" sz="1400" kern="1200" dirty="0">
            <a:latin typeface="Tw Cen MT" panose="020B0602020104020603" pitchFamily="34" charset="0"/>
          </a:endParaRPr>
        </a:p>
      </dsp:txBody>
      <dsp:txXfrm>
        <a:off x="85326" y="1547"/>
        <a:ext cx="2146922" cy="971179"/>
      </dsp:txXfrm>
    </dsp:sp>
    <dsp:sp modelId="{3312299F-275D-4D31-BF9C-CBC51A6FBCC5}">
      <dsp:nvSpPr>
        <dsp:cNvPr id="0" name=""/>
        <dsp:cNvSpPr/>
      </dsp:nvSpPr>
      <dsp:spPr>
        <a:xfrm>
          <a:off x="2394112" y="1547"/>
          <a:ext cx="2417104" cy="97117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w Cen MT" panose="020B0602020104020603" pitchFamily="34" charset="0"/>
            </a:rPr>
            <a:t>Constituida en el año 2011, a través de la marca comercial  MEGACALZADO inscrita en el registro mercantil en el año 2005. </a:t>
          </a:r>
          <a:endParaRPr lang="es-EC" sz="1400" kern="1200" dirty="0">
            <a:latin typeface="Tw Cen MT" panose="020B0602020104020603" pitchFamily="34" charset="0"/>
          </a:endParaRPr>
        </a:p>
      </dsp:txBody>
      <dsp:txXfrm>
        <a:off x="2394112" y="1547"/>
        <a:ext cx="2417104" cy="971179"/>
      </dsp:txXfrm>
    </dsp:sp>
    <dsp:sp modelId="{4A3A804E-C904-4603-B980-9471278CDF99}">
      <dsp:nvSpPr>
        <dsp:cNvPr id="0" name=""/>
        <dsp:cNvSpPr/>
      </dsp:nvSpPr>
      <dsp:spPr>
        <a:xfrm>
          <a:off x="457353" y="1134590"/>
          <a:ext cx="1909986" cy="97117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w Cen MT" panose="020B0602020104020603" pitchFamily="34" charset="0"/>
            </a:rPr>
            <a:t>Capital suscrito de $1.000 dólares americanos.</a:t>
          </a:r>
          <a:endParaRPr lang="es-EC" sz="1400" kern="1200" dirty="0">
            <a:latin typeface="Tw Cen MT" panose="020B0602020104020603" pitchFamily="34" charset="0"/>
          </a:endParaRPr>
        </a:p>
      </dsp:txBody>
      <dsp:txXfrm>
        <a:off x="457353" y="1134590"/>
        <a:ext cx="1909986" cy="971179"/>
      </dsp:txXfrm>
    </dsp:sp>
    <dsp:sp modelId="{BDF43521-90FD-4ADB-B29A-F87E381A09EE}">
      <dsp:nvSpPr>
        <dsp:cNvPr id="0" name=""/>
        <dsp:cNvSpPr/>
      </dsp:nvSpPr>
      <dsp:spPr>
        <a:xfrm>
          <a:off x="2529203" y="1134590"/>
          <a:ext cx="1909986" cy="97117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w Cen MT" panose="020B0602020104020603" pitchFamily="34" charset="0"/>
            </a:rPr>
            <a:t>Comercializa calzado al por mayor y menor, prendas y accesorios de vestir. </a:t>
          </a:r>
          <a:endParaRPr lang="es-EC" sz="1400" kern="1200" dirty="0">
            <a:latin typeface="Tw Cen MT" panose="020B0602020104020603" pitchFamily="34" charset="0"/>
          </a:endParaRPr>
        </a:p>
      </dsp:txBody>
      <dsp:txXfrm>
        <a:off x="2529203" y="1134590"/>
        <a:ext cx="1909986" cy="971179"/>
      </dsp:txXfrm>
    </dsp:sp>
    <dsp:sp modelId="{75FE5C12-6D6A-4728-86B5-A17C12F81E8F}">
      <dsp:nvSpPr>
        <dsp:cNvPr id="0" name=""/>
        <dsp:cNvSpPr/>
      </dsp:nvSpPr>
      <dsp:spPr>
        <a:xfrm>
          <a:off x="48705" y="2267633"/>
          <a:ext cx="2399574" cy="971179"/>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Tw Cen MT" panose="020B0602020104020603" pitchFamily="34" charset="0"/>
            </a:rPr>
            <a:t>Ofrece dos líneas de productos, de calzado (nacionales e importados) y líneas complementarias.</a:t>
          </a:r>
          <a:endParaRPr lang="es-EC" sz="1400" kern="1200" dirty="0">
            <a:latin typeface="Tw Cen MT" panose="020B0602020104020603" pitchFamily="34" charset="0"/>
          </a:endParaRPr>
        </a:p>
      </dsp:txBody>
      <dsp:txXfrm>
        <a:off x="48705" y="2267633"/>
        <a:ext cx="2399574" cy="9711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9F393-86CE-497F-878D-7386218954A1}">
      <dsp:nvSpPr>
        <dsp:cNvPr id="0" name=""/>
        <dsp:cNvSpPr/>
      </dsp:nvSpPr>
      <dsp:spPr>
        <a:xfrm>
          <a:off x="16314" y="4252"/>
          <a:ext cx="4143835" cy="31680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s-EC" sz="1200" b="1" kern="1200" dirty="0" smtClean="0">
              <a:latin typeface="Tw Cen MT" panose="020B0602020104020603" pitchFamily="34" charset="0"/>
            </a:rPr>
            <a:t>Ubicación</a:t>
          </a:r>
          <a:endParaRPr lang="es-EC" sz="1200" b="1" kern="1200" dirty="0">
            <a:latin typeface="Tw Cen MT" panose="020B0602020104020603" pitchFamily="34" charset="0"/>
          </a:endParaRPr>
        </a:p>
      </dsp:txBody>
      <dsp:txXfrm>
        <a:off x="16314" y="4252"/>
        <a:ext cx="4143835" cy="316800"/>
      </dsp:txXfrm>
    </dsp:sp>
    <dsp:sp modelId="{707078B4-E021-4D5D-A180-E3BDA57D8216}">
      <dsp:nvSpPr>
        <dsp:cNvPr id="0" name=""/>
        <dsp:cNvSpPr/>
      </dsp:nvSpPr>
      <dsp:spPr>
        <a:xfrm>
          <a:off x="0" y="321052"/>
          <a:ext cx="4176447" cy="169092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latin typeface="Tw Cen MT" panose="020B0602020104020603" pitchFamily="34" charset="0"/>
            </a:rPr>
            <a:t>Matriz ubicada en Sangolquí., Barrio Unión y Progreso, calle Bolívar S/n y Juan Genaro Jaramillo.</a:t>
          </a:r>
          <a:endParaRPr lang="es-EC" sz="1400" kern="1200" dirty="0">
            <a:latin typeface="Tw Cen MT" panose="020B0602020104020603" pitchFamily="34" charset="0"/>
          </a:endParaRPr>
        </a:p>
        <a:p>
          <a:pPr marL="114300" lvl="1" indent="-114300" algn="just" defTabSz="622300">
            <a:lnSpc>
              <a:spcPct val="90000"/>
            </a:lnSpc>
            <a:spcBef>
              <a:spcPct val="0"/>
            </a:spcBef>
            <a:spcAft>
              <a:spcPct val="15000"/>
            </a:spcAft>
            <a:buChar char="••"/>
          </a:pPr>
          <a:r>
            <a:rPr lang="es-EC" sz="1400" kern="1200" dirty="0" smtClean="0">
              <a:latin typeface="Tw Cen MT" panose="020B0602020104020603" pitchFamily="34" charset="0"/>
            </a:rPr>
            <a:t>Sucursal 1 ubicada en Sangolquí,  Barrio Santa Rosa, Av. Abdón Calderón S/n y Rio frío.</a:t>
          </a:r>
          <a:endParaRPr lang="es-EC" sz="1400" kern="1200" dirty="0">
            <a:latin typeface="Tw Cen MT" panose="020B0602020104020603" pitchFamily="34" charset="0"/>
          </a:endParaRPr>
        </a:p>
        <a:p>
          <a:pPr marL="114300" lvl="1" indent="-114300" algn="just" defTabSz="622300">
            <a:lnSpc>
              <a:spcPct val="90000"/>
            </a:lnSpc>
            <a:spcBef>
              <a:spcPct val="0"/>
            </a:spcBef>
            <a:spcAft>
              <a:spcPct val="15000"/>
            </a:spcAft>
            <a:buChar char="••"/>
          </a:pPr>
          <a:r>
            <a:rPr lang="es-EC" sz="1400" kern="1200" dirty="0" smtClean="0">
              <a:latin typeface="Tw Cen MT" panose="020B0602020104020603" pitchFamily="34" charset="0"/>
            </a:rPr>
            <a:t>Sucursal 2 ubicada en </a:t>
          </a:r>
          <a:r>
            <a:rPr lang="es-EC" sz="1400" kern="1200" dirty="0" err="1" smtClean="0">
              <a:latin typeface="Tw Cen MT" panose="020B0602020104020603" pitchFamily="34" charset="0"/>
            </a:rPr>
            <a:t>Machachi</a:t>
          </a:r>
          <a:r>
            <a:rPr lang="es-EC" sz="1400" kern="1200" dirty="0" smtClean="0">
              <a:latin typeface="Tw Cen MT" panose="020B0602020104020603" pitchFamily="34" charset="0"/>
            </a:rPr>
            <a:t>. Calle Cristóbal Colón N3-39 y Colombia.</a:t>
          </a:r>
          <a:endParaRPr lang="es-EC" sz="1400" kern="1200" dirty="0">
            <a:latin typeface="Tw Cen MT" panose="020B0602020104020603" pitchFamily="34" charset="0"/>
          </a:endParaRPr>
        </a:p>
        <a:p>
          <a:pPr marL="114300" lvl="1" indent="-114300" algn="just" defTabSz="622300">
            <a:lnSpc>
              <a:spcPct val="90000"/>
            </a:lnSpc>
            <a:spcBef>
              <a:spcPct val="0"/>
            </a:spcBef>
            <a:spcAft>
              <a:spcPct val="15000"/>
            </a:spcAft>
            <a:buChar char="••"/>
          </a:pPr>
          <a:r>
            <a:rPr lang="es-EC" sz="1400" kern="1200" dirty="0" smtClean="0">
              <a:latin typeface="Tw Cen MT" panose="020B0602020104020603" pitchFamily="34" charset="0"/>
            </a:rPr>
            <a:t>Sucursal 3 ubicada en </a:t>
          </a:r>
          <a:r>
            <a:rPr lang="es-EC" sz="1400" kern="1200" dirty="0" err="1" smtClean="0">
              <a:latin typeface="Tw Cen MT" panose="020B0602020104020603" pitchFamily="34" charset="0"/>
            </a:rPr>
            <a:t>Chaupitena</a:t>
          </a:r>
          <a:r>
            <a:rPr lang="es-EC" sz="1400" kern="1200" dirty="0" smtClean="0">
              <a:latin typeface="Tw Cen MT" panose="020B0602020104020603" pitchFamily="34" charset="0"/>
            </a:rPr>
            <a:t>- </a:t>
          </a:r>
          <a:r>
            <a:rPr lang="es-EC" sz="1400" kern="1200" dirty="0" err="1" smtClean="0">
              <a:latin typeface="Tw Cen MT" panose="020B0602020104020603" pitchFamily="34" charset="0"/>
            </a:rPr>
            <a:t>Amaguaña</a:t>
          </a:r>
          <a:r>
            <a:rPr lang="es-EC" sz="1400" kern="1200" dirty="0" smtClean="0">
              <a:latin typeface="Tw Cen MT" panose="020B0602020104020603" pitchFamily="34" charset="0"/>
            </a:rPr>
            <a:t>, Barrio Santa Isabel, calle </a:t>
          </a:r>
          <a:r>
            <a:rPr lang="es-EC" sz="1400" kern="1200" dirty="0" err="1" smtClean="0">
              <a:latin typeface="Tw Cen MT" panose="020B0602020104020603" pitchFamily="34" charset="0"/>
            </a:rPr>
            <a:t>Huancavilca</a:t>
          </a:r>
          <a:r>
            <a:rPr lang="es-EC" sz="1400" kern="1200" dirty="0" smtClean="0">
              <a:latin typeface="Tw Cen MT" panose="020B0602020104020603" pitchFamily="34" charset="0"/>
            </a:rPr>
            <a:t> N27-110 y Pichincha.</a:t>
          </a:r>
          <a:endParaRPr lang="es-EC" sz="1400" kern="1200" dirty="0">
            <a:latin typeface="Tw Cen MT" panose="020B0602020104020603" pitchFamily="34" charset="0"/>
          </a:endParaRPr>
        </a:p>
      </dsp:txBody>
      <dsp:txXfrm>
        <a:off x="0" y="321052"/>
        <a:ext cx="4176447" cy="1690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547F4-0121-4A85-B527-B18A9F5BEF4D}">
      <dsp:nvSpPr>
        <dsp:cNvPr id="0" name=""/>
        <dsp:cNvSpPr/>
      </dsp:nvSpPr>
      <dsp:spPr>
        <a:xfrm>
          <a:off x="2201797" y="227639"/>
          <a:ext cx="3985538" cy="822452"/>
        </a:xfrm>
        <a:prstGeom prst="rect">
          <a:avLst/>
        </a:prstGeom>
        <a:solidFill>
          <a:schemeClr val="accent5">
            <a:lumMod val="20000"/>
            <a:lumOff val="80000"/>
          </a:schemeClr>
        </a:solidFill>
        <a:ln w="9525" cap="flat" cmpd="sng" algn="ctr">
          <a:solidFill>
            <a:schemeClr val="accent5">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7074" tIns="53340" rIns="53340" bIns="53340" numCol="1" spcCol="1270" anchor="ctr" anchorCtr="0">
          <a:noAutofit/>
        </a:bodyPr>
        <a:lstStyle/>
        <a:p>
          <a:pPr lvl="0" algn="just" defTabSz="622300">
            <a:lnSpc>
              <a:spcPct val="90000"/>
            </a:lnSpc>
            <a:spcBef>
              <a:spcPct val="0"/>
            </a:spcBef>
            <a:spcAft>
              <a:spcPct val="35000"/>
            </a:spcAft>
          </a:pPr>
          <a:r>
            <a:rPr lang="es-ES" sz="1400" i="0" kern="1200" dirty="0" smtClean="0">
              <a:latin typeface="Tw Cen MT" panose="020B0602020104020603" pitchFamily="34" charset="0"/>
            </a:rPr>
            <a:t>Impulsar las compras al contado.</a:t>
          </a:r>
          <a:endParaRPr lang="es-MX" sz="1400" i="0" kern="1200" dirty="0">
            <a:latin typeface="Tw Cen MT" panose="020B0602020104020603" pitchFamily="34" charset="0"/>
          </a:endParaRPr>
        </a:p>
      </dsp:txBody>
      <dsp:txXfrm>
        <a:off x="2201797" y="227639"/>
        <a:ext cx="3985538" cy="822452"/>
      </dsp:txXfrm>
    </dsp:sp>
    <dsp:sp modelId="{74E9A86F-E259-4EEF-9615-E398E327E289}">
      <dsp:nvSpPr>
        <dsp:cNvPr id="0" name=""/>
        <dsp:cNvSpPr/>
      </dsp:nvSpPr>
      <dsp:spPr>
        <a:xfrm>
          <a:off x="1847214" y="108840"/>
          <a:ext cx="575716" cy="86357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38100" cap="flat" cmpd="sng" algn="ctr">
          <a:solidFill>
            <a:schemeClr val="accent5">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5901716-B4E8-4E13-A542-298D4453CEA4}">
      <dsp:nvSpPr>
        <dsp:cNvPr id="0" name=""/>
        <dsp:cNvSpPr/>
      </dsp:nvSpPr>
      <dsp:spPr>
        <a:xfrm>
          <a:off x="2201797" y="1263015"/>
          <a:ext cx="3985538" cy="822452"/>
        </a:xfrm>
        <a:prstGeom prst="rect">
          <a:avLst/>
        </a:prstGeom>
        <a:solidFill>
          <a:schemeClr val="accent5">
            <a:lumMod val="20000"/>
            <a:lumOff val="80000"/>
          </a:schemeClr>
        </a:solidFill>
        <a:ln w="9525" cap="flat" cmpd="sng" algn="ctr">
          <a:solidFill>
            <a:schemeClr val="accent5">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7074" tIns="53340" rIns="53340" bIns="53340" numCol="1" spcCol="1270" anchor="ctr" anchorCtr="0">
          <a:noAutofit/>
        </a:bodyPr>
        <a:lstStyle/>
        <a:p>
          <a:pPr lvl="0" algn="just" defTabSz="622300">
            <a:lnSpc>
              <a:spcPct val="90000"/>
            </a:lnSpc>
            <a:spcBef>
              <a:spcPct val="0"/>
            </a:spcBef>
            <a:spcAft>
              <a:spcPct val="35000"/>
            </a:spcAft>
          </a:pPr>
          <a:r>
            <a:rPr lang="es-EC" sz="1400" i="0" kern="1200" smtClean="0">
              <a:latin typeface="Tw Cen MT" panose="020B0602020104020603" pitchFamily="34" charset="0"/>
            </a:rPr>
            <a:t>Establecer</a:t>
          </a:r>
          <a:r>
            <a:rPr lang="es-ES" sz="1400" i="0" kern="1200" smtClean="0">
              <a:latin typeface="Tw Cen MT" panose="020B0602020104020603" pitchFamily="34" charset="0"/>
            </a:rPr>
            <a:t> planes de compras que acumulen puntos, y que ofrezca beneficios adicionales o premios a los clientes. </a:t>
          </a:r>
          <a:endParaRPr lang="es-MX" sz="1400" i="0" kern="1200" dirty="0">
            <a:latin typeface="Tw Cen MT" panose="020B0602020104020603" pitchFamily="34" charset="0"/>
          </a:endParaRPr>
        </a:p>
      </dsp:txBody>
      <dsp:txXfrm>
        <a:off x="2201797" y="1263015"/>
        <a:ext cx="3985538" cy="822452"/>
      </dsp:txXfrm>
    </dsp:sp>
    <dsp:sp modelId="{69DB9C6F-3CCE-4FEA-BB16-C456CE1D0548}">
      <dsp:nvSpPr>
        <dsp:cNvPr id="0" name=""/>
        <dsp:cNvSpPr/>
      </dsp:nvSpPr>
      <dsp:spPr>
        <a:xfrm>
          <a:off x="1847214" y="1144216"/>
          <a:ext cx="575716" cy="86357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38100" cap="flat" cmpd="sng" algn="ctr">
          <a:solidFill>
            <a:schemeClr val="accent5">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BF8387A-08FD-4371-9C47-169901EE9A4F}">
      <dsp:nvSpPr>
        <dsp:cNvPr id="0" name=""/>
        <dsp:cNvSpPr/>
      </dsp:nvSpPr>
      <dsp:spPr>
        <a:xfrm>
          <a:off x="2201797" y="2179592"/>
          <a:ext cx="3985538" cy="1068678"/>
        </a:xfrm>
        <a:prstGeom prst="rect">
          <a:avLst/>
        </a:prstGeom>
        <a:solidFill>
          <a:schemeClr val="accent5">
            <a:lumMod val="20000"/>
            <a:lumOff val="80000"/>
          </a:schemeClr>
        </a:solidFill>
        <a:ln w="9525" cap="flat" cmpd="sng" algn="ctr">
          <a:solidFill>
            <a:schemeClr val="accent5">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7074" tIns="53340" rIns="53340" bIns="53340" numCol="1" spcCol="1270" anchor="ctr" anchorCtr="0">
          <a:noAutofit/>
        </a:bodyPr>
        <a:lstStyle/>
        <a:p>
          <a:pPr lvl="0" algn="just" defTabSz="622300">
            <a:lnSpc>
              <a:spcPct val="90000"/>
            </a:lnSpc>
            <a:spcBef>
              <a:spcPct val="0"/>
            </a:spcBef>
            <a:spcAft>
              <a:spcPct val="35000"/>
            </a:spcAft>
          </a:pPr>
          <a:r>
            <a:rPr lang="es-ES" sz="1400" i="0" kern="1200" dirty="0" smtClean="0">
              <a:latin typeface="Tw Cen MT" panose="020B0602020104020603" pitchFamily="34" charset="0"/>
            </a:rPr>
            <a:t>Efectuar análisis financieros periódicos en base a estados financieros estandarizados.</a:t>
          </a:r>
          <a:endParaRPr lang="es-MX" sz="1400" i="0" kern="1200" dirty="0">
            <a:latin typeface="Tw Cen MT" panose="020B0602020104020603" pitchFamily="34" charset="0"/>
          </a:endParaRPr>
        </a:p>
      </dsp:txBody>
      <dsp:txXfrm>
        <a:off x="2201797" y="2179592"/>
        <a:ext cx="3985538" cy="1068678"/>
      </dsp:txXfrm>
    </dsp:sp>
    <dsp:sp modelId="{B447CAFC-56BA-40E1-8527-E50A86802A6A}">
      <dsp:nvSpPr>
        <dsp:cNvPr id="0" name=""/>
        <dsp:cNvSpPr/>
      </dsp:nvSpPr>
      <dsp:spPr>
        <a:xfrm>
          <a:off x="1847214" y="2183907"/>
          <a:ext cx="575716" cy="86357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3000" r="-63000"/>
          </a:stretch>
        </a:blipFill>
        <a:ln w="38100" cap="flat" cmpd="sng" algn="ctr">
          <a:solidFill>
            <a:schemeClr val="accent5">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C78F6E4-244D-43F0-8D22-4916F7D93046}">
      <dsp:nvSpPr>
        <dsp:cNvPr id="0" name=""/>
        <dsp:cNvSpPr/>
      </dsp:nvSpPr>
      <dsp:spPr>
        <a:xfrm>
          <a:off x="2201797" y="3461194"/>
          <a:ext cx="3985538" cy="822452"/>
        </a:xfrm>
        <a:prstGeom prst="rect">
          <a:avLst/>
        </a:prstGeom>
        <a:solidFill>
          <a:schemeClr val="accent5">
            <a:lumMod val="20000"/>
            <a:lumOff val="80000"/>
          </a:schemeClr>
        </a:solidFill>
        <a:ln w="9525" cap="flat" cmpd="sng" algn="ctr">
          <a:solidFill>
            <a:schemeClr val="accent5">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7074" tIns="53340" rIns="53340" bIns="53340" numCol="1" spcCol="1270" anchor="ctr" anchorCtr="0">
          <a:noAutofit/>
        </a:bodyPr>
        <a:lstStyle/>
        <a:p>
          <a:pPr lvl="0" algn="just" defTabSz="622300">
            <a:lnSpc>
              <a:spcPct val="90000"/>
            </a:lnSpc>
            <a:spcBef>
              <a:spcPct val="0"/>
            </a:spcBef>
            <a:spcAft>
              <a:spcPct val="35000"/>
            </a:spcAft>
          </a:pPr>
          <a:r>
            <a:rPr lang="es-ES" sz="1400" i="0" kern="1200" dirty="0" smtClean="0">
              <a:latin typeface="Tw Cen MT" panose="020B0602020104020603" pitchFamily="34" charset="0"/>
            </a:rPr>
            <a:t>Impulsar la recuperación de cartera de la empresa asignando un equipo humano para las funciones específicas de seguimiento y recaudación de cartera.</a:t>
          </a:r>
          <a:endParaRPr lang="es-MX" sz="1400" i="0" kern="1200" dirty="0">
            <a:latin typeface="Tw Cen MT" panose="020B0602020104020603" pitchFamily="34" charset="0"/>
          </a:endParaRPr>
        </a:p>
      </dsp:txBody>
      <dsp:txXfrm>
        <a:off x="2201797" y="3461194"/>
        <a:ext cx="3985538" cy="822452"/>
      </dsp:txXfrm>
    </dsp:sp>
    <dsp:sp modelId="{34927407-0DE4-419D-8C9D-160B083CBF62}">
      <dsp:nvSpPr>
        <dsp:cNvPr id="0" name=""/>
        <dsp:cNvSpPr/>
      </dsp:nvSpPr>
      <dsp:spPr>
        <a:xfrm>
          <a:off x="1847214" y="3342396"/>
          <a:ext cx="575716" cy="86357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a:ln w="38100" cap="flat" cmpd="sng" algn="ctr">
          <a:solidFill>
            <a:schemeClr val="accent5">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165C4-BAC4-4AF6-873F-3CE25BE8806A}">
      <dsp:nvSpPr>
        <dsp:cNvPr id="0" name=""/>
        <dsp:cNvSpPr/>
      </dsp:nvSpPr>
      <dsp:spPr>
        <a:xfrm>
          <a:off x="1225738" y="211314"/>
          <a:ext cx="4750958" cy="1264499"/>
        </a:xfrm>
        <a:prstGeom prst="rect">
          <a:avLst/>
        </a:prstGeom>
        <a:solidFill>
          <a:srgbClr val="DB92EA">
            <a:alpha val="40000"/>
          </a:srgbClr>
        </a:solidFill>
        <a:ln w="9525" cap="flat" cmpd="sng" algn="ctr">
          <a:solidFill>
            <a:srgbClr val="800080"/>
          </a:solidFill>
          <a:prstDash val="solid"/>
        </a:ln>
        <a:effectLst/>
      </dsp:spPr>
      <dsp:style>
        <a:lnRef idx="1">
          <a:scrgbClr r="0" g="0" b="0"/>
        </a:lnRef>
        <a:fillRef idx="1">
          <a:scrgbClr r="0" g="0" b="0"/>
        </a:fillRef>
        <a:effectRef idx="0">
          <a:scrgbClr r="0" g="0" b="0"/>
        </a:effectRef>
        <a:fontRef idx="minor"/>
      </dsp:style>
      <dsp:txBody>
        <a:bodyPr spcFirstLastPara="0" vert="horz" wrap="square" lIns="856488" tIns="53340" rIns="53340" bIns="53340" numCol="1" spcCol="1270" anchor="ctr" anchorCtr="0">
          <a:noAutofit/>
        </a:bodyPr>
        <a:lstStyle/>
        <a:p>
          <a:pPr lvl="0" algn="just" defTabSz="622300">
            <a:lnSpc>
              <a:spcPct val="90000"/>
            </a:lnSpc>
            <a:spcBef>
              <a:spcPct val="0"/>
            </a:spcBef>
            <a:spcAft>
              <a:spcPct val="35000"/>
            </a:spcAft>
          </a:pPr>
          <a:r>
            <a:rPr lang="es-ES" sz="1400" i="0" kern="1200" dirty="0" smtClean="0">
              <a:latin typeface="Tw Cen MT" panose="020B0602020104020603" pitchFamily="34" charset="0"/>
            </a:rPr>
            <a:t>Buscar alternativas de refinanciamiento de la deuda con las instituciones financieras, en procura de diferir sus obligaciones hacia el largo plazo.</a:t>
          </a:r>
          <a:endParaRPr lang="es-MX" sz="1400" i="0" kern="1200" dirty="0">
            <a:solidFill>
              <a:schemeClr val="accent3">
                <a:lumMod val="50000"/>
              </a:schemeClr>
            </a:solidFill>
            <a:latin typeface="Tw Cen MT" panose="020B0602020104020603" pitchFamily="34" charset="0"/>
          </a:endParaRPr>
        </a:p>
      </dsp:txBody>
      <dsp:txXfrm>
        <a:off x="1225738" y="211314"/>
        <a:ext cx="4750958" cy="1264499"/>
      </dsp:txXfrm>
    </dsp:sp>
    <dsp:sp modelId="{F45ADBCC-71FB-4B15-B2A0-8DF9B68F13A6}">
      <dsp:nvSpPr>
        <dsp:cNvPr id="0" name=""/>
        <dsp:cNvSpPr/>
      </dsp:nvSpPr>
      <dsp:spPr>
        <a:xfrm>
          <a:off x="1048560" y="28664"/>
          <a:ext cx="885149" cy="13277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8575" cap="flat" cmpd="sng" algn="ctr">
          <a:solidFill>
            <a:srgbClr val="80008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A6B8E25-17E0-4891-8B2E-860852C9D2D8}">
      <dsp:nvSpPr>
        <dsp:cNvPr id="0" name=""/>
        <dsp:cNvSpPr/>
      </dsp:nvSpPr>
      <dsp:spPr>
        <a:xfrm>
          <a:off x="1225738" y="1803179"/>
          <a:ext cx="4750958" cy="1264499"/>
        </a:xfrm>
        <a:prstGeom prst="rect">
          <a:avLst/>
        </a:prstGeom>
        <a:solidFill>
          <a:srgbClr val="DB92EA">
            <a:alpha val="40000"/>
          </a:srgbClr>
        </a:solidFill>
        <a:ln w="9525" cap="flat" cmpd="sng" algn="ctr">
          <a:solidFill>
            <a:srgbClr val="800080"/>
          </a:solidFill>
          <a:prstDash val="solid"/>
        </a:ln>
        <a:effectLst/>
      </dsp:spPr>
      <dsp:style>
        <a:lnRef idx="1">
          <a:scrgbClr r="0" g="0" b="0"/>
        </a:lnRef>
        <a:fillRef idx="1">
          <a:scrgbClr r="0" g="0" b="0"/>
        </a:fillRef>
        <a:effectRef idx="0">
          <a:scrgbClr r="0" g="0" b="0"/>
        </a:effectRef>
        <a:fontRef idx="minor"/>
      </dsp:style>
      <dsp:txBody>
        <a:bodyPr spcFirstLastPara="0" vert="horz" wrap="square" lIns="856488" tIns="53340" rIns="53340" bIns="53340" numCol="1" spcCol="1270" anchor="ctr" anchorCtr="0">
          <a:noAutofit/>
        </a:bodyPr>
        <a:lstStyle/>
        <a:p>
          <a:pPr lvl="0" algn="just" defTabSz="622300">
            <a:lnSpc>
              <a:spcPct val="90000"/>
            </a:lnSpc>
            <a:spcBef>
              <a:spcPct val="0"/>
            </a:spcBef>
            <a:spcAft>
              <a:spcPct val="35000"/>
            </a:spcAft>
          </a:pPr>
          <a:r>
            <a:rPr lang="es-ES" sz="1400" i="0" kern="1200" smtClean="0">
              <a:latin typeface="Tw Cen MT" panose="020B0602020104020603" pitchFamily="34" charset="0"/>
            </a:rPr>
            <a:t>Disminuir la dependencia del financiamiento de corto plazo, mediante aportes de capital de los socios y un manejo más óptimo de sus activos.</a:t>
          </a:r>
          <a:endParaRPr lang="es-MX" sz="1400" i="0" kern="1200" dirty="0">
            <a:solidFill>
              <a:schemeClr val="accent3">
                <a:lumMod val="50000"/>
              </a:schemeClr>
            </a:solidFill>
            <a:latin typeface="Tw Cen MT" panose="020B0602020104020603" pitchFamily="34" charset="0"/>
          </a:endParaRPr>
        </a:p>
      </dsp:txBody>
      <dsp:txXfrm>
        <a:off x="1225738" y="1803179"/>
        <a:ext cx="4750958" cy="1264499"/>
      </dsp:txXfrm>
    </dsp:sp>
    <dsp:sp modelId="{D0ABECB1-3FB2-4612-97EB-7A9BDCD5FFFF}">
      <dsp:nvSpPr>
        <dsp:cNvPr id="0" name=""/>
        <dsp:cNvSpPr/>
      </dsp:nvSpPr>
      <dsp:spPr>
        <a:xfrm>
          <a:off x="1048560" y="1620529"/>
          <a:ext cx="885149" cy="132772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w="28575" cap="flat" cmpd="sng" algn="ctr">
          <a:solidFill>
            <a:srgbClr val="80008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3126"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C" sz="1400"/>
          </a:p>
        </p:txBody>
      </p:sp>
      <p:sp>
        <p:nvSpPr>
          <p:cNvPr id="4" name="Rectangle 25"/>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EC" altLang="es-EC" sz="1400"/>
          </a:p>
        </p:txBody>
      </p:sp>
      <p:sp>
        <p:nvSpPr>
          <p:cNvPr id="5" name="Rectangle 26"/>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C" sz="1400"/>
          </a:p>
        </p:txBody>
      </p:sp>
      <p:sp>
        <p:nvSpPr>
          <p:cNvPr id="6" name="Rectangle 27"/>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EC" altLang="es-EC" sz="1400"/>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C"/>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22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79672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3517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26085182-BA02-4851-91C2-4E99418C37B4}" type="datetimeFigureOut">
              <a:rPr lang="es-EC" smtClean="0"/>
              <a:t>14/04/2015</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FE70A457-8A04-4820-B43E-2EA6F4F246BD}" type="slidenum">
              <a:rPr lang="es-EC" smtClean="0"/>
              <a:t>‹Nº›</a:t>
            </a:fld>
            <a:endParaRPr lang="es-EC"/>
          </a:p>
        </p:txBody>
      </p:sp>
    </p:spTree>
    <p:extLst>
      <p:ext uri="{BB962C8B-B14F-4D97-AF65-F5344CB8AC3E}">
        <p14:creationId xmlns:p14="http://schemas.microsoft.com/office/powerpoint/2010/main" val="106432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9855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57195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7798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86115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59200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04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17572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42472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C"/>
          </a:p>
        </p:txBody>
      </p:sp>
      <p:sp>
        <p:nvSpPr>
          <p:cNvPr id="1027"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C" altLang="es-EC"/>
          </a:p>
        </p:txBody>
      </p:sp>
      <p:sp>
        <p:nvSpPr>
          <p:cNvPr id="1028"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29"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1030" name="Picture 26" descr="LOGO ESPE ORIGINAL copia"/>
          <p:cNvPicPr>
            <a:picLocks noChangeAspect="1" noChangeArrowheads="1"/>
          </p:cNvPicPr>
          <p:nvPr/>
        </p:nvPicPr>
        <p:blipFill>
          <a:blip r:embed="rId14">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2.xml"/><Relationship Id="rId7" Type="http://schemas.openxmlformats.org/officeDocument/2006/relationships/image" Target="../media/image15.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04" y="116632"/>
            <a:ext cx="3194668" cy="86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86564" y="1124744"/>
            <a:ext cx="8136904" cy="646331"/>
          </a:xfrm>
          <a:prstGeom prst="rect">
            <a:avLst/>
          </a:prstGeom>
          <a:noFill/>
        </p:spPr>
        <p:txBody>
          <a:bodyPr wrap="square" rtlCol="0">
            <a:spAutoFit/>
          </a:bodyPr>
          <a:lstStyle/>
          <a:p>
            <a:pPr algn="ctr"/>
            <a:r>
              <a:rPr lang="es-MX" b="1" i="1" dirty="0">
                <a:solidFill>
                  <a:schemeClr val="tx1">
                    <a:lumMod val="10000"/>
                  </a:schemeClr>
                </a:solidFill>
                <a:latin typeface="Arial" panose="020B0604020202020204" pitchFamily="34" charset="0"/>
                <a:cs typeface="Arial" panose="020B0604020202020204" pitchFamily="34" charset="0"/>
              </a:rPr>
              <a:t>DEPARTAMENTO DE CIENCIAS ECONÓMICAS, ADMINISTRATIVAS Y DE COMERCIO</a:t>
            </a:r>
          </a:p>
        </p:txBody>
      </p:sp>
      <p:sp>
        <p:nvSpPr>
          <p:cNvPr id="6" name="5 CuadroTexto"/>
          <p:cNvSpPr txBox="1"/>
          <p:nvPr/>
        </p:nvSpPr>
        <p:spPr>
          <a:xfrm>
            <a:off x="905206" y="1916832"/>
            <a:ext cx="7992888" cy="646331"/>
          </a:xfrm>
          <a:prstGeom prst="rect">
            <a:avLst/>
          </a:prstGeom>
          <a:noFill/>
        </p:spPr>
        <p:txBody>
          <a:bodyPr wrap="square" rtlCol="0">
            <a:spAutoFit/>
          </a:bodyPr>
          <a:lstStyle/>
          <a:p>
            <a:pPr algn="ctr"/>
            <a:r>
              <a:rPr lang="es-MX" b="1" dirty="0">
                <a:solidFill>
                  <a:schemeClr val="tx1">
                    <a:lumMod val="10000"/>
                  </a:schemeClr>
                </a:solidFill>
                <a:latin typeface="Arial" panose="020B0604020202020204" pitchFamily="34" charset="0"/>
                <a:cs typeface="Arial" panose="020B0604020202020204" pitchFamily="34" charset="0"/>
              </a:rPr>
              <a:t>TESIS PREVIO A LA OBTENCIÓN DEL TÍTULO DE INGENIERA EN </a:t>
            </a:r>
            <a:r>
              <a:rPr lang="es-MX" b="1" dirty="0" smtClean="0">
                <a:solidFill>
                  <a:schemeClr val="tx1">
                    <a:lumMod val="10000"/>
                  </a:schemeClr>
                </a:solidFill>
                <a:latin typeface="Arial" panose="020B0604020202020204" pitchFamily="34" charset="0"/>
                <a:cs typeface="Arial" panose="020B0604020202020204" pitchFamily="34" charset="0"/>
              </a:rPr>
              <a:t>FINANZAS, </a:t>
            </a:r>
            <a:r>
              <a:rPr lang="es-MX" b="1" dirty="0">
                <a:solidFill>
                  <a:schemeClr val="tx1">
                    <a:lumMod val="10000"/>
                  </a:schemeClr>
                </a:solidFill>
                <a:latin typeface="Arial" panose="020B0604020202020204" pitchFamily="34" charset="0"/>
                <a:cs typeface="Arial" panose="020B0604020202020204" pitchFamily="34" charset="0"/>
              </a:rPr>
              <a:t>CONTADORA </a:t>
            </a:r>
            <a:r>
              <a:rPr lang="es-MX" b="1" dirty="0" smtClean="0">
                <a:solidFill>
                  <a:schemeClr val="tx1">
                    <a:lumMod val="10000"/>
                  </a:schemeClr>
                </a:solidFill>
                <a:latin typeface="Arial" panose="020B0604020202020204" pitchFamily="34" charset="0"/>
                <a:cs typeface="Arial" panose="020B0604020202020204" pitchFamily="34" charset="0"/>
              </a:rPr>
              <a:t>PÚBLICA – AUDITORA.</a:t>
            </a:r>
            <a:endParaRPr lang="es-MX" b="1" dirty="0">
              <a:solidFill>
                <a:schemeClr val="tx1">
                  <a:lumMod val="10000"/>
                </a:schemeClr>
              </a:solidFill>
              <a:latin typeface="Arial" panose="020B0604020202020204" pitchFamily="34" charset="0"/>
              <a:cs typeface="Arial" panose="020B0604020202020204" pitchFamily="34" charset="0"/>
            </a:endParaRPr>
          </a:p>
        </p:txBody>
      </p:sp>
      <p:sp>
        <p:nvSpPr>
          <p:cNvPr id="7" name="6 CuadroTexto"/>
          <p:cNvSpPr txBox="1"/>
          <p:nvPr/>
        </p:nvSpPr>
        <p:spPr>
          <a:xfrm>
            <a:off x="611560" y="2926685"/>
            <a:ext cx="8496944" cy="646331"/>
          </a:xfrm>
          <a:prstGeom prst="rect">
            <a:avLst/>
          </a:prstGeom>
          <a:noFill/>
        </p:spPr>
        <p:txBody>
          <a:bodyPr wrap="square" rtlCol="0">
            <a:spAutoFit/>
          </a:bodyPr>
          <a:lstStyle/>
          <a:p>
            <a:pPr algn="ctr"/>
            <a:r>
              <a:rPr lang="es-MX" b="1" dirty="0" smtClean="0">
                <a:solidFill>
                  <a:schemeClr val="tx1">
                    <a:lumMod val="10000"/>
                  </a:schemeClr>
                </a:solidFill>
                <a:latin typeface="+mj-lt"/>
                <a:cs typeface="Arial" panose="020B0604020202020204" pitchFamily="34" charset="0"/>
              </a:rPr>
              <a:t>Tema: “</a:t>
            </a:r>
            <a:r>
              <a:rPr lang="es-MX" dirty="0" smtClean="0">
                <a:solidFill>
                  <a:schemeClr val="tx1">
                    <a:lumMod val="10000"/>
                  </a:schemeClr>
                </a:solidFill>
                <a:latin typeface="+mj-lt"/>
                <a:cs typeface="Arial" panose="020B0604020202020204" pitchFamily="34" charset="0"/>
              </a:rPr>
              <a:t>Diseño de Estrategias Financieras para la Maximización de Utilidades de la Empresa MEGAPLANET CÍA. LTDA.”</a:t>
            </a:r>
            <a:endParaRPr lang="es-MX" dirty="0">
              <a:solidFill>
                <a:schemeClr val="tx1">
                  <a:lumMod val="10000"/>
                </a:schemeClr>
              </a:solidFill>
              <a:latin typeface="+mj-lt"/>
              <a:cs typeface="Arial" panose="020B0604020202020204" pitchFamily="34" charset="0"/>
            </a:endParaRPr>
          </a:p>
        </p:txBody>
      </p:sp>
      <p:sp>
        <p:nvSpPr>
          <p:cNvPr id="8" name="7 CuadroTexto"/>
          <p:cNvSpPr txBox="1"/>
          <p:nvPr/>
        </p:nvSpPr>
        <p:spPr>
          <a:xfrm>
            <a:off x="1268625" y="3789040"/>
            <a:ext cx="7303253" cy="369332"/>
          </a:xfrm>
          <a:prstGeom prst="rect">
            <a:avLst/>
          </a:prstGeom>
          <a:noFill/>
        </p:spPr>
        <p:txBody>
          <a:bodyPr wrap="square" rtlCol="0">
            <a:spAutoFit/>
          </a:bodyPr>
          <a:lstStyle/>
          <a:p>
            <a:pPr algn="ctr"/>
            <a:r>
              <a:rPr lang="es-MX" b="1" dirty="0" smtClean="0">
                <a:solidFill>
                  <a:schemeClr val="tx1">
                    <a:lumMod val="10000"/>
                  </a:schemeClr>
                </a:solidFill>
                <a:latin typeface="Arial" panose="020B0604020202020204" pitchFamily="34" charset="0"/>
                <a:cs typeface="Arial" panose="020B0604020202020204" pitchFamily="34" charset="0"/>
              </a:rPr>
              <a:t>Autor: </a:t>
            </a:r>
            <a:r>
              <a:rPr lang="es-MX" dirty="0" smtClean="0">
                <a:solidFill>
                  <a:schemeClr val="tx1">
                    <a:lumMod val="10000"/>
                  </a:schemeClr>
                </a:solidFill>
                <a:latin typeface="Arial" panose="020B0604020202020204" pitchFamily="34" charset="0"/>
                <a:cs typeface="Arial" panose="020B0604020202020204" pitchFamily="34" charset="0"/>
              </a:rPr>
              <a:t>Clara Tatiana Rosero </a:t>
            </a:r>
            <a:r>
              <a:rPr lang="es-MX" dirty="0" err="1" smtClean="0">
                <a:solidFill>
                  <a:schemeClr val="tx1">
                    <a:lumMod val="10000"/>
                  </a:schemeClr>
                </a:solidFill>
                <a:latin typeface="Arial" panose="020B0604020202020204" pitchFamily="34" charset="0"/>
                <a:cs typeface="Arial" panose="020B0604020202020204" pitchFamily="34" charset="0"/>
              </a:rPr>
              <a:t>Villacís</a:t>
            </a:r>
            <a:endParaRPr lang="es-MX" dirty="0">
              <a:solidFill>
                <a:schemeClr val="tx1">
                  <a:lumMod val="10000"/>
                </a:schemeClr>
              </a:solidFill>
              <a:latin typeface="Arial" panose="020B0604020202020204" pitchFamily="34" charset="0"/>
              <a:cs typeface="Arial" panose="020B0604020202020204" pitchFamily="34" charset="0"/>
            </a:endParaRPr>
          </a:p>
        </p:txBody>
      </p:sp>
      <p:sp>
        <p:nvSpPr>
          <p:cNvPr id="9" name="8 CuadroTexto"/>
          <p:cNvSpPr txBox="1"/>
          <p:nvPr/>
        </p:nvSpPr>
        <p:spPr>
          <a:xfrm>
            <a:off x="977214" y="4437112"/>
            <a:ext cx="3456384" cy="646331"/>
          </a:xfrm>
          <a:prstGeom prst="rect">
            <a:avLst/>
          </a:prstGeom>
          <a:noFill/>
        </p:spPr>
        <p:txBody>
          <a:bodyPr wrap="square" rtlCol="0">
            <a:spAutoFit/>
          </a:bodyPr>
          <a:lstStyle/>
          <a:p>
            <a:pPr algn="ctr"/>
            <a:r>
              <a:rPr lang="es-MX" dirty="0" smtClean="0">
                <a:latin typeface="Arial" panose="020B0604020202020204" pitchFamily="34" charset="0"/>
                <a:cs typeface="Arial" panose="020B0604020202020204" pitchFamily="34" charset="0"/>
              </a:rPr>
              <a:t>Ing. Marcelo Terán</a:t>
            </a:r>
          </a:p>
          <a:p>
            <a:pPr algn="ctr"/>
            <a:r>
              <a:rPr lang="es-MX" b="1" dirty="0" smtClean="0">
                <a:latin typeface="Palatino Linotype" panose="02040502050505030304" pitchFamily="18" charset="0"/>
              </a:rPr>
              <a:t>Director</a:t>
            </a:r>
            <a:endParaRPr lang="es-MX" b="1" dirty="0">
              <a:latin typeface="Palatino Linotype" panose="02040502050505030304" pitchFamily="18" charset="0"/>
            </a:endParaRPr>
          </a:p>
        </p:txBody>
      </p:sp>
      <p:sp>
        <p:nvSpPr>
          <p:cNvPr id="10" name="9 CuadroTexto"/>
          <p:cNvSpPr txBox="1"/>
          <p:nvPr/>
        </p:nvSpPr>
        <p:spPr>
          <a:xfrm>
            <a:off x="5225686" y="4437112"/>
            <a:ext cx="3456384" cy="646331"/>
          </a:xfrm>
          <a:prstGeom prst="rect">
            <a:avLst/>
          </a:prstGeom>
          <a:noFill/>
        </p:spPr>
        <p:txBody>
          <a:bodyPr wrap="square" rtlCol="0">
            <a:spAutoFit/>
          </a:bodyPr>
          <a:lstStyle/>
          <a:p>
            <a:pPr algn="ctr"/>
            <a:r>
              <a:rPr lang="es-MX" dirty="0" smtClean="0">
                <a:latin typeface="Arial" panose="020B0604020202020204" pitchFamily="34" charset="0"/>
                <a:cs typeface="Arial" panose="020B0604020202020204" pitchFamily="34" charset="0"/>
              </a:rPr>
              <a:t>Ing. Luis </a:t>
            </a:r>
            <a:r>
              <a:rPr lang="es-MX" dirty="0" err="1" smtClean="0">
                <a:latin typeface="Arial" panose="020B0604020202020204" pitchFamily="34" charset="0"/>
                <a:cs typeface="Arial" panose="020B0604020202020204" pitchFamily="34" charset="0"/>
              </a:rPr>
              <a:t>Tipán</a:t>
            </a:r>
            <a:endParaRPr lang="es-MX" dirty="0" smtClean="0">
              <a:latin typeface="Arial" panose="020B0604020202020204" pitchFamily="34" charset="0"/>
              <a:cs typeface="Arial" panose="020B0604020202020204" pitchFamily="34" charset="0"/>
            </a:endParaRPr>
          </a:p>
          <a:p>
            <a:pPr algn="ctr"/>
            <a:r>
              <a:rPr lang="es-MX" b="1" dirty="0" smtClean="0">
                <a:latin typeface="Palatino Linotype" panose="02040502050505030304" pitchFamily="18" charset="0"/>
              </a:rPr>
              <a:t>Codirector</a:t>
            </a:r>
            <a:endParaRPr lang="es-MX" b="1" dirty="0">
              <a:latin typeface="Palatino Linotype" panose="02040502050505030304" pitchFamily="18" charset="0"/>
            </a:endParaRPr>
          </a:p>
        </p:txBody>
      </p:sp>
      <p:sp>
        <p:nvSpPr>
          <p:cNvPr id="11" name="10 CuadroTexto"/>
          <p:cNvSpPr txBox="1"/>
          <p:nvPr/>
        </p:nvSpPr>
        <p:spPr>
          <a:xfrm>
            <a:off x="2705406" y="5229200"/>
            <a:ext cx="4320480" cy="369332"/>
          </a:xfrm>
          <a:prstGeom prst="rect">
            <a:avLst/>
          </a:prstGeom>
          <a:noFill/>
        </p:spPr>
        <p:txBody>
          <a:bodyPr wrap="square" rtlCol="0">
            <a:spAutoFit/>
          </a:bodyPr>
          <a:lstStyle/>
          <a:p>
            <a:pPr algn="ctr"/>
            <a:r>
              <a:rPr lang="es-MX" dirty="0" err="1" smtClean="0">
                <a:latin typeface="Arial" panose="020B0604020202020204" pitchFamily="34" charset="0"/>
                <a:cs typeface="Arial" panose="020B0604020202020204" pitchFamily="34" charset="0"/>
              </a:rPr>
              <a:t>Sangolquí</a:t>
            </a:r>
            <a:r>
              <a:rPr lang="es-MX"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Abril</a:t>
            </a:r>
            <a:r>
              <a:rPr lang="es-MX" dirty="0" smtClean="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2015</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42970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35333"/>
            <a:ext cx="8153400" cy="990600"/>
          </a:xfrm>
        </p:spPr>
        <p:txBody>
          <a:bodyPr/>
          <a:lstStyle/>
          <a:p>
            <a:pPr algn="l"/>
            <a:r>
              <a:rPr lang="es-MX" sz="40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Diagnóstico Financiero</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7" name="9 Título"/>
          <p:cNvSpPr txBox="1">
            <a:spLocks/>
          </p:cNvSpPr>
          <p:nvPr/>
        </p:nvSpPr>
        <p:spPr>
          <a:xfrm>
            <a:off x="307032" y="566192"/>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Vertical y Horizontal</a:t>
            </a:r>
            <a:endParaRPr lang="es-MX"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8852098" cy="450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158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35333"/>
            <a:ext cx="8153400" cy="990600"/>
          </a:xfrm>
        </p:spPr>
        <p:txBody>
          <a:bodyPr/>
          <a:lstStyle/>
          <a:p>
            <a:pPr algn="l"/>
            <a:r>
              <a:rPr lang="es-MX" sz="40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Diagnóstico Financiero</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9 Título"/>
          <p:cNvSpPr txBox="1">
            <a:spLocks/>
          </p:cNvSpPr>
          <p:nvPr/>
        </p:nvSpPr>
        <p:spPr>
          <a:xfrm>
            <a:off x="251520" y="620688"/>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36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Razones Financieras</a:t>
            </a:r>
            <a:endParaRPr lang="es-MX" sz="36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1059365913"/>
              </p:ext>
            </p:extLst>
          </p:nvPr>
        </p:nvGraphicFramePr>
        <p:xfrm>
          <a:off x="683568" y="1385645"/>
          <a:ext cx="7848872" cy="2315403"/>
        </p:xfrm>
        <a:graphic>
          <a:graphicData uri="http://schemas.openxmlformats.org/drawingml/2006/table">
            <a:tbl>
              <a:tblPr>
                <a:tableStyleId>{BDBED569-4797-4DF1-A0F4-6AAB3CD982D8}</a:tableStyleId>
              </a:tblPr>
              <a:tblGrid>
                <a:gridCol w="1426678"/>
                <a:gridCol w="2553528"/>
                <a:gridCol w="1191646"/>
                <a:gridCol w="1361881"/>
                <a:gridCol w="1315139"/>
              </a:tblGrid>
              <a:tr h="397852">
                <a:tc gridSpan="5">
                  <a:txBody>
                    <a:bodyPr/>
                    <a:lstStyle/>
                    <a:p>
                      <a:pPr algn="ctr" fontAlgn="b"/>
                      <a:r>
                        <a:rPr lang="es-MX" sz="1400" b="1" u="none" strike="noStrike"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w Cen MT" panose="020B0602020104020603" pitchFamily="34" charset="0"/>
                        </a:rPr>
                        <a:t>Razones de Liquidez</a:t>
                      </a:r>
                    </a:p>
                    <a:p>
                      <a:pPr algn="ctr" fontAlgn="b"/>
                      <a:endParaRPr lang="es-MX" sz="1400" b="1" i="0" u="none" strike="noStrike" dirty="0">
                        <a:solidFill>
                          <a:schemeClr val="accent6">
                            <a:lumMod val="50000"/>
                          </a:schemeClr>
                        </a:solidFill>
                        <a:effectLst/>
                        <a:latin typeface="Tw Cen MT" panose="020B0602020104020603" pitchFamily="34" charset="0"/>
                      </a:endParaRPr>
                    </a:p>
                  </a:txBody>
                  <a:tcPr marL="0" marR="0" marT="0" marB="0" anchor="ctr">
                    <a:solidFill>
                      <a:schemeClr val="accent5">
                        <a:lumMod val="50000"/>
                      </a:schemeClr>
                    </a:solidFill>
                  </a:tcPr>
                </a:tc>
                <a:tc hMerge="1">
                  <a:txBody>
                    <a:bodyPr/>
                    <a:lstStyle/>
                    <a:p>
                      <a:endParaRPr lang="es-EC"/>
                    </a:p>
                  </a:txBody>
                  <a:tcPr/>
                </a:tc>
                <a:tc hMerge="1">
                  <a:txBody>
                    <a:bodyPr/>
                    <a:lstStyle/>
                    <a:p>
                      <a:pPr algn="l" fontAlgn="b"/>
                      <a:endParaRPr lang="es-MX" sz="1400" b="0" i="0" u="none" strike="noStrike" dirty="0">
                        <a:solidFill>
                          <a:srgbClr val="0C002C"/>
                        </a:solidFill>
                        <a:effectLst/>
                        <a:latin typeface="+mn-lt"/>
                      </a:endParaRPr>
                    </a:p>
                  </a:txBody>
                  <a:tcPr marL="0" marR="0" marT="0" marB="0" anchor="b"/>
                </a:tc>
                <a:tc hMerge="1">
                  <a:txBody>
                    <a:bodyPr/>
                    <a:lstStyle/>
                    <a:p>
                      <a:pPr algn="l" fontAlgn="b"/>
                      <a:endParaRPr lang="es-MX" sz="1400" b="0" i="0" u="none" strike="noStrike" dirty="0">
                        <a:solidFill>
                          <a:srgbClr val="0C002C"/>
                        </a:solidFill>
                        <a:effectLst/>
                        <a:latin typeface="+mn-lt"/>
                      </a:endParaRPr>
                    </a:p>
                  </a:txBody>
                  <a:tcPr marL="0" marR="0" marT="0" marB="0" anchor="b"/>
                </a:tc>
                <a:tc hMerge="1">
                  <a:txBody>
                    <a:bodyPr/>
                    <a:lstStyle/>
                    <a:p>
                      <a:pPr algn="l" fontAlgn="b"/>
                      <a:endParaRPr lang="es-MX" sz="1400" b="0" i="0" u="none" strike="noStrike" dirty="0">
                        <a:solidFill>
                          <a:srgbClr val="0C002C"/>
                        </a:solidFill>
                        <a:effectLst/>
                        <a:latin typeface="+mn-lt"/>
                      </a:endParaRPr>
                    </a:p>
                  </a:txBody>
                  <a:tcPr marL="0" marR="0" marT="0" marB="0" anchor="b"/>
                </a:tc>
              </a:tr>
              <a:tr h="198926">
                <a:tc>
                  <a:txBody>
                    <a:bodyPr/>
                    <a:lstStyle/>
                    <a:p>
                      <a:pPr algn="ctr" fontAlgn="b"/>
                      <a:r>
                        <a:rPr lang="es-MX" sz="1400" b="1" u="none" strike="noStrike" dirty="0" smtClean="0">
                          <a:effectLst/>
                          <a:latin typeface="Tw Cen MT" panose="020B0602020104020603" pitchFamily="34" charset="0"/>
                        </a:rPr>
                        <a:t>INDICADORES</a:t>
                      </a:r>
                      <a:endParaRPr lang="es-MX"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a:r>
                        <a:rPr lang="es-EC" sz="1400" b="1" dirty="0" smtClean="0">
                          <a:latin typeface="Tw Cen MT" panose="020B0602020104020603" pitchFamily="34" charset="0"/>
                        </a:rPr>
                        <a:t>FÓRMULAS</a:t>
                      </a:r>
                      <a:endParaRPr lang="es-EC" sz="1400" b="1" dirty="0">
                        <a:solidFill>
                          <a:schemeClr val="tx1"/>
                        </a:solidFill>
                        <a:latin typeface="Tw Cen MT" panose="020B0602020104020603" pitchFamily="34" charset="0"/>
                      </a:endParaRPr>
                    </a:p>
                  </a:txBody>
                  <a:tcPr marL="0" marR="0" marT="0" marB="0" anchor="ctr"/>
                </a:tc>
                <a:tc>
                  <a:txBody>
                    <a:bodyPr/>
                    <a:lstStyle/>
                    <a:p>
                      <a:pPr algn="ctr"/>
                      <a:r>
                        <a:rPr lang="es-EC" sz="1400" b="1" dirty="0" smtClean="0">
                          <a:latin typeface="Tw Cen MT" panose="020B0602020104020603" pitchFamily="34" charset="0"/>
                        </a:rPr>
                        <a:t>2012</a:t>
                      </a:r>
                      <a:endParaRPr lang="es-EC" sz="1400" b="1" dirty="0">
                        <a:solidFill>
                          <a:schemeClr val="tx1"/>
                        </a:solidFill>
                        <a:latin typeface="Tw Cen MT" panose="020B0602020104020603" pitchFamily="34" charset="0"/>
                      </a:endParaRPr>
                    </a:p>
                  </a:txBody>
                  <a:tcPr marL="0" marR="0" marT="0" marB="0" anchor="ctr"/>
                </a:tc>
                <a:tc>
                  <a:txBody>
                    <a:bodyPr/>
                    <a:lstStyle/>
                    <a:p>
                      <a:pPr algn="ctr"/>
                      <a:r>
                        <a:rPr lang="es-EC" sz="1400" b="1" dirty="0" smtClean="0">
                          <a:latin typeface="Tw Cen MT" panose="020B0602020104020603" pitchFamily="34" charset="0"/>
                        </a:rPr>
                        <a:t>2013</a:t>
                      </a:r>
                      <a:endParaRPr lang="es-EC" sz="1400" b="1" dirty="0">
                        <a:solidFill>
                          <a:schemeClr val="tx1"/>
                        </a:solidFill>
                        <a:latin typeface="Tw Cen MT" panose="020B0602020104020603" pitchFamily="34" charset="0"/>
                      </a:endParaRPr>
                    </a:p>
                  </a:txBody>
                  <a:tcPr marL="0" marR="0" marT="0" marB="0" anchor="ctr"/>
                </a:tc>
                <a:tc>
                  <a:txBody>
                    <a:bodyPr/>
                    <a:lstStyle/>
                    <a:p>
                      <a:pPr algn="ctr"/>
                      <a:r>
                        <a:rPr lang="es-EC" sz="1400" b="1" dirty="0" smtClean="0">
                          <a:latin typeface="Tw Cen MT" panose="020B0602020104020603" pitchFamily="34" charset="0"/>
                        </a:rPr>
                        <a:t>2014</a:t>
                      </a:r>
                      <a:endParaRPr lang="es-EC" sz="1400" b="1" dirty="0">
                        <a:solidFill>
                          <a:schemeClr val="tx1"/>
                        </a:solidFill>
                        <a:latin typeface="Tw Cen MT" panose="020B0602020104020603" pitchFamily="34" charset="0"/>
                      </a:endParaRPr>
                    </a:p>
                  </a:txBody>
                  <a:tcPr marL="0" marR="0" marT="0" marB="0" anchor="ctr"/>
                </a:tc>
              </a:tr>
              <a:tr h="395163">
                <a:tc>
                  <a:txBody>
                    <a:bodyPr/>
                    <a:lstStyle/>
                    <a:p>
                      <a:pPr algn="l" fontAlgn="b"/>
                      <a:r>
                        <a:rPr lang="es-MX" sz="1400" u="none" strike="noStrike" dirty="0" smtClean="0">
                          <a:effectLst/>
                          <a:latin typeface="Tw Cen MT" panose="020B0602020104020603" pitchFamily="34" charset="0"/>
                        </a:rPr>
                        <a:t>Capital</a:t>
                      </a:r>
                      <a:r>
                        <a:rPr lang="es-MX" sz="1400" u="none" strike="noStrike" baseline="0" dirty="0" smtClean="0">
                          <a:effectLst/>
                          <a:latin typeface="Tw Cen MT" panose="020B0602020104020603" pitchFamily="34" charset="0"/>
                        </a:rPr>
                        <a:t> de Trabajo</a:t>
                      </a:r>
                      <a:endParaRPr lang="es-MX" sz="1400" b="0" i="0" u="none" strike="noStrike" dirty="0">
                        <a:solidFill>
                          <a:schemeClr val="tx1"/>
                        </a:solidFill>
                        <a:effectLst/>
                        <a:latin typeface="Tw Cen MT" panose="020B0602020104020603" pitchFamily="34" charset="0"/>
                      </a:endParaRPr>
                    </a:p>
                  </a:txBody>
                  <a:tcPr marL="0" marR="0" marT="0" marB="0" anchor="ctr"/>
                </a:tc>
                <a:tc>
                  <a:txBody>
                    <a:bodyPr/>
                    <a:lstStyle/>
                    <a:p>
                      <a:pPr algn="ctr" fontAlgn="b"/>
                      <a:r>
                        <a:rPr lang="es-PE" sz="1400" kern="1200" dirty="0" smtClean="0">
                          <a:effectLst/>
                          <a:latin typeface="Tw Cen MT" panose="020B0602020104020603" pitchFamily="34" charset="0"/>
                        </a:rPr>
                        <a:t>Activo Corriente-Pasivo Corriente</a:t>
                      </a:r>
                      <a:endParaRPr lang="es-MX" sz="1400" b="0" i="0" u="none" strike="noStrike" dirty="0">
                        <a:solidFill>
                          <a:schemeClr val="tx1"/>
                        </a:solidFill>
                        <a:effectLst/>
                        <a:latin typeface="Tw Cen MT" panose="020B0602020104020603" pitchFamily="34" charset="0"/>
                      </a:endParaRPr>
                    </a:p>
                  </a:txBody>
                  <a:tcPr marL="0" marR="0" marT="0" marB="0" anchor="ctr"/>
                </a:tc>
                <a:tc>
                  <a:txBody>
                    <a:bodyPr/>
                    <a:lstStyle/>
                    <a:p>
                      <a:pPr marL="226695" algn="r">
                        <a:lnSpc>
                          <a:spcPct val="115000"/>
                        </a:lnSpc>
                        <a:spcAft>
                          <a:spcPts val="0"/>
                        </a:spcAft>
                      </a:pPr>
                      <a:r>
                        <a:rPr lang="es-PE" sz="1400" dirty="0" smtClean="0">
                          <a:effectLst/>
                          <a:latin typeface="Tw Cen MT" panose="020B0602020104020603" pitchFamily="34" charset="0"/>
                        </a:rPr>
                        <a:t>$-5.058,59   </a:t>
                      </a:r>
                      <a:endParaRPr lang="es-EC" sz="1400" b="0" dirty="0">
                        <a:solidFill>
                          <a:schemeClr val="tx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dirty="0" smtClean="0">
                          <a:effectLst/>
                          <a:latin typeface="Tw Cen MT" panose="020B0602020104020603" pitchFamily="34" charset="0"/>
                        </a:rPr>
                        <a:t>$88.676,72   </a:t>
                      </a:r>
                      <a:endParaRPr lang="es-EC" sz="1400" b="0" dirty="0">
                        <a:solidFill>
                          <a:schemeClr val="tx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dirty="0" smtClean="0">
                          <a:effectLst/>
                          <a:latin typeface="Tw Cen MT" panose="020B0602020104020603" pitchFamily="34" charset="0"/>
                        </a:rPr>
                        <a:t>$85.862,26   </a:t>
                      </a:r>
                      <a:endParaRPr lang="es-EC" sz="1400" b="0" dirty="0">
                        <a:solidFill>
                          <a:schemeClr val="tx1"/>
                        </a:solidFill>
                        <a:effectLst/>
                        <a:latin typeface="Tw Cen MT" panose="020B0602020104020603" pitchFamily="34" charset="0"/>
                        <a:ea typeface="Calibri"/>
                        <a:cs typeface="Times New Roman"/>
                      </a:endParaRPr>
                    </a:p>
                  </a:txBody>
                  <a:tcPr marL="68580" marR="68580" marT="0" marB="0"/>
                </a:tc>
              </a:tr>
              <a:tr h="596777">
                <a:tc>
                  <a:txBody>
                    <a:bodyPr/>
                    <a:lstStyle/>
                    <a:p>
                      <a:pPr algn="l" fontAlgn="b"/>
                      <a:endParaRPr lang="es-MX" sz="1400" u="none" strike="noStrike" dirty="0" smtClean="0">
                        <a:effectLst/>
                        <a:latin typeface="Tw Cen MT" panose="020B0602020104020603" pitchFamily="34" charset="0"/>
                      </a:endParaRPr>
                    </a:p>
                    <a:p>
                      <a:pPr algn="l" fontAlgn="b"/>
                      <a:r>
                        <a:rPr lang="es-MX" sz="1400" u="none" strike="noStrike" dirty="0" smtClean="0">
                          <a:effectLst/>
                          <a:latin typeface="Tw Cen MT" panose="020B0602020104020603" pitchFamily="34" charset="0"/>
                        </a:rPr>
                        <a:t>Razón</a:t>
                      </a:r>
                      <a:r>
                        <a:rPr lang="es-MX" sz="1400" u="none" strike="noStrike" baseline="0" dirty="0" smtClean="0">
                          <a:effectLst/>
                          <a:latin typeface="Tw Cen MT" panose="020B0602020104020603" pitchFamily="34" charset="0"/>
                        </a:rPr>
                        <a:t> Circulante</a:t>
                      </a:r>
                    </a:p>
                    <a:p>
                      <a:pPr algn="l" fontAlgn="b"/>
                      <a:endParaRPr lang="es-MX" sz="1400" b="0" i="0" u="none" strike="noStrike" dirty="0">
                        <a:solidFill>
                          <a:schemeClr val="tx1"/>
                        </a:solidFill>
                        <a:effectLst/>
                        <a:latin typeface="Tw Cen MT" panose="020B0602020104020603" pitchFamily="34" charset="0"/>
                      </a:endParaRPr>
                    </a:p>
                  </a:txBody>
                  <a:tcPr marL="0" marR="0" marT="0" marB="0" anchor="ctr"/>
                </a:tc>
                <a:tc>
                  <a:txBody>
                    <a:bodyPr/>
                    <a:lstStyle/>
                    <a:p>
                      <a:pPr algn="ctr" fontAlgn="b"/>
                      <a:r>
                        <a:rPr lang="es-PE" sz="1400" kern="1200" dirty="0" smtClean="0">
                          <a:effectLst/>
                          <a:latin typeface="Tw Cen MT" panose="020B0602020104020603" pitchFamily="34" charset="0"/>
                        </a:rPr>
                        <a:t>Activo Corriente/Pasivo Corriente</a:t>
                      </a:r>
                      <a:endParaRPr lang="es-MX" sz="1400" b="0" i="0" u="none" strike="noStrike" dirty="0">
                        <a:solidFill>
                          <a:schemeClr val="tx1"/>
                        </a:solidFill>
                        <a:effectLst/>
                        <a:latin typeface="Tw Cen MT" panose="020B0602020104020603" pitchFamily="34" charset="0"/>
                      </a:endParaRPr>
                    </a:p>
                  </a:txBody>
                  <a:tcPr marL="0" marR="0" marT="0" marB="0" anchor="ctr"/>
                </a:tc>
                <a:tc>
                  <a:txBody>
                    <a:bodyPr/>
                    <a:lstStyle/>
                    <a:p>
                      <a:pPr marL="226695" algn="r">
                        <a:lnSpc>
                          <a:spcPct val="115000"/>
                        </a:lnSpc>
                        <a:spcAft>
                          <a:spcPts val="0"/>
                        </a:spcAft>
                      </a:pPr>
                      <a:r>
                        <a:rPr lang="es-PE" sz="1400" dirty="0" smtClean="0">
                          <a:effectLst/>
                          <a:latin typeface="Tw Cen MT" panose="020B0602020104020603" pitchFamily="34" charset="0"/>
                        </a:rPr>
                        <a:t>0,99   </a:t>
                      </a:r>
                      <a:endParaRPr lang="es-EC" sz="1400" b="0" dirty="0">
                        <a:solidFill>
                          <a:schemeClr val="tx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dirty="0" smtClean="0">
                          <a:effectLst/>
                          <a:latin typeface="Tw Cen MT" panose="020B0602020104020603" pitchFamily="34" charset="0"/>
                        </a:rPr>
                        <a:t>1,22   </a:t>
                      </a:r>
                      <a:endParaRPr lang="es-EC" sz="1400" b="0" dirty="0">
                        <a:solidFill>
                          <a:schemeClr val="tx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dirty="0" smtClean="0">
                          <a:effectLst/>
                          <a:latin typeface="Tw Cen MT" panose="020B0602020104020603" pitchFamily="34" charset="0"/>
                        </a:rPr>
                        <a:t>1,18   </a:t>
                      </a:r>
                      <a:endParaRPr lang="es-EC" sz="1400" b="0" dirty="0">
                        <a:solidFill>
                          <a:schemeClr val="tx1"/>
                        </a:solidFill>
                        <a:effectLst/>
                        <a:latin typeface="Tw Cen MT" panose="020B0602020104020603" pitchFamily="34" charset="0"/>
                        <a:ea typeface="Calibri"/>
                        <a:cs typeface="Times New Roman"/>
                      </a:endParaRPr>
                    </a:p>
                  </a:txBody>
                  <a:tcPr marL="68580" marR="68580" marT="0" marB="0"/>
                </a:tc>
              </a:tr>
              <a:tr h="596777">
                <a:tc>
                  <a:txBody>
                    <a:bodyPr/>
                    <a:lstStyle/>
                    <a:p>
                      <a:pPr algn="l" fontAlgn="b"/>
                      <a:r>
                        <a:rPr lang="es-MX" sz="1400" u="none" strike="noStrike" dirty="0" smtClean="0">
                          <a:effectLst/>
                          <a:latin typeface="Tw Cen MT" panose="020B0602020104020603" pitchFamily="34" charset="0"/>
                        </a:rPr>
                        <a:t>Prueba Ácida</a:t>
                      </a:r>
                      <a:endParaRPr lang="es-MX" sz="1400" b="0" i="0" u="none" strike="noStrike" dirty="0">
                        <a:solidFill>
                          <a:schemeClr val="tx1"/>
                        </a:solidFill>
                        <a:effectLst/>
                        <a:latin typeface="Tw Cen MT" panose="020B0602020104020603" pitchFamily="34" charset="0"/>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E" sz="1400" kern="1200" dirty="0" smtClean="0">
                          <a:effectLst/>
                          <a:latin typeface="Tw Cen MT" panose="020B0602020104020603" pitchFamily="34" charset="0"/>
                        </a:rPr>
                        <a:t>(Activo Corriente-Inventarios)/Pasivo Corriente</a:t>
                      </a:r>
                      <a:endParaRPr lang="es-EC" sz="1400" kern="1200" dirty="0" smtClean="0">
                        <a:effectLst/>
                        <a:latin typeface="Tw Cen MT" panose="020B0602020104020603" pitchFamily="34" charset="0"/>
                      </a:endParaRPr>
                    </a:p>
                    <a:p>
                      <a:pPr algn="ctr" fontAlgn="b"/>
                      <a:endParaRPr lang="es-MX" sz="1400" b="0" i="0" u="none" strike="noStrike" dirty="0">
                        <a:solidFill>
                          <a:schemeClr val="tx1"/>
                        </a:solidFill>
                        <a:effectLst/>
                        <a:latin typeface="Tw Cen MT" panose="020B0602020104020603" pitchFamily="34" charset="0"/>
                      </a:endParaRPr>
                    </a:p>
                  </a:txBody>
                  <a:tcPr marL="0" marR="0" marT="0" marB="0" anchor="ctr"/>
                </a:tc>
                <a:tc>
                  <a:txBody>
                    <a:bodyPr/>
                    <a:lstStyle/>
                    <a:p>
                      <a:pPr marL="226695" algn="r">
                        <a:lnSpc>
                          <a:spcPct val="115000"/>
                        </a:lnSpc>
                        <a:spcAft>
                          <a:spcPts val="0"/>
                        </a:spcAft>
                      </a:pPr>
                      <a:r>
                        <a:rPr lang="es-PE" sz="1400" dirty="0" smtClean="0">
                          <a:effectLst/>
                          <a:latin typeface="Tw Cen MT" panose="020B0602020104020603" pitchFamily="34" charset="0"/>
                        </a:rPr>
                        <a:t>0,48   </a:t>
                      </a:r>
                      <a:endParaRPr lang="es-EC" sz="1400" b="0" dirty="0">
                        <a:solidFill>
                          <a:schemeClr val="tx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dirty="0">
                          <a:effectLst/>
                          <a:latin typeface="Tw Cen MT" panose="020B0602020104020603" pitchFamily="34" charset="0"/>
                        </a:rPr>
                        <a:t>0,69   </a:t>
                      </a:r>
                      <a:endParaRPr lang="es-EC" sz="1400" b="0" dirty="0">
                        <a:solidFill>
                          <a:schemeClr val="tx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dirty="0" smtClean="0">
                          <a:effectLst/>
                          <a:latin typeface="Tw Cen MT" panose="020B0602020104020603" pitchFamily="34" charset="0"/>
                        </a:rPr>
                        <a:t>0,63   </a:t>
                      </a:r>
                      <a:endParaRPr lang="es-EC" sz="1400" b="0" dirty="0">
                        <a:solidFill>
                          <a:schemeClr val="tx1"/>
                        </a:solidFill>
                        <a:effectLst/>
                        <a:latin typeface="Tw Cen MT" panose="020B0602020104020603" pitchFamily="34" charset="0"/>
                        <a:ea typeface="Calibri"/>
                        <a:cs typeface="Times New Roman"/>
                      </a:endParaRPr>
                    </a:p>
                  </a:txBody>
                  <a:tcPr marL="68580" marR="68580" marT="0" marB="0"/>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950443473"/>
              </p:ext>
            </p:extLst>
          </p:nvPr>
        </p:nvGraphicFramePr>
        <p:xfrm>
          <a:off x="683565" y="3717031"/>
          <a:ext cx="7848874" cy="2295790"/>
        </p:xfrm>
        <a:graphic>
          <a:graphicData uri="http://schemas.openxmlformats.org/drawingml/2006/table">
            <a:tbl>
              <a:tblPr>
                <a:tableStyleId>{BDBED569-4797-4DF1-A0F4-6AAB3CD982D8}</a:tableStyleId>
              </a:tblPr>
              <a:tblGrid>
                <a:gridCol w="1983782"/>
                <a:gridCol w="2070033"/>
                <a:gridCol w="1207519"/>
                <a:gridCol w="1207519"/>
                <a:gridCol w="1380021"/>
              </a:tblGrid>
              <a:tr h="437425">
                <a:tc gridSpan="5">
                  <a:txBody>
                    <a:bodyPr/>
                    <a:lstStyle/>
                    <a:p>
                      <a:pPr algn="ctr" fontAlgn="b"/>
                      <a:r>
                        <a:rPr lang="es-MX" sz="1400" b="0" u="none" strike="noStrike"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w Cen MT" panose="020B0602020104020603" pitchFamily="34" charset="0"/>
                        </a:rPr>
                        <a:t>Razones de Endeudamiento</a:t>
                      </a:r>
                    </a:p>
                    <a:p>
                      <a:pPr algn="ctr" fontAlgn="b"/>
                      <a:endParaRPr lang="es-MX" sz="1400" b="0" i="0" u="none" strike="noStrike" dirty="0">
                        <a:solidFill>
                          <a:schemeClr val="accent6">
                            <a:lumMod val="50000"/>
                          </a:schemeClr>
                        </a:solidFill>
                        <a:effectLst/>
                        <a:latin typeface="Tw Cen MT" panose="020B0602020104020603" pitchFamily="34" charset="0"/>
                      </a:endParaRPr>
                    </a:p>
                  </a:txBody>
                  <a:tcPr marL="0" marR="0" marT="0" marB="0" anchor="ctr">
                    <a:solidFill>
                      <a:schemeClr val="accent5">
                        <a:lumMod val="50000"/>
                      </a:schemeClr>
                    </a:solidFill>
                  </a:tcPr>
                </a:tc>
                <a:tc hMerge="1">
                  <a:txBody>
                    <a:bodyPr/>
                    <a:lstStyle/>
                    <a:p>
                      <a:endParaRPr lang="es-EC"/>
                    </a:p>
                  </a:txBody>
                  <a:tcPr/>
                </a:tc>
                <a:tc hMerge="1">
                  <a:txBody>
                    <a:bodyPr/>
                    <a:lstStyle/>
                    <a:p>
                      <a:pPr algn="l" fontAlgn="b"/>
                      <a:endParaRPr lang="es-MX" sz="1400" b="0" i="0" u="none" strike="noStrike" dirty="0">
                        <a:solidFill>
                          <a:srgbClr val="0C002C"/>
                        </a:solidFill>
                        <a:effectLst/>
                        <a:latin typeface="+mn-lt"/>
                      </a:endParaRPr>
                    </a:p>
                  </a:txBody>
                  <a:tcPr marL="0" marR="0" marT="0" marB="0" anchor="b"/>
                </a:tc>
                <a:tc hMerge="1">
                  <a:txBody>
                    <a:bodyPr/>
                    <a:lstStyle/>
                    <a:p>
                      <a:pPr algn="l" fontAlgn="b"/>
                      <a:endParaRPr lang="es-MX" sz="1400" b="0" i="0" u="none" strike="noStrike" dirty="0">
                        <a:solidFill>
                          <a:srgbClr val="0C002C"/>
                        </a:solidFill>
                        <a:effectLst/>
                        <a:latin typeface="+mn-lt"/>
                      </a:endParaRPr>
                    </a:p>
                  </a:txBody>
                  <a:tcPr marL="0" marR="0" marT="0" marB="0" anchor="b"/>
                </a:tc>
                <a:tc hMerge="1">
                  <a:txBody>
                    <a:bodyPr/>
                    <a:lstStyle/>
                    <a:p>
                      <a:pPr algn="l" fontAlgn="b"/>
                      <a:endParaRPr lang="es-MX" sz="1400" b="0" i="0" u="none" strike="noStrike" dirty="0">
                        <a:solidFill>
                          <a:srgbClr val="0C002C"/>
                        </a:solidFill>
                        <a:effectLst/>
                        <a:latin typeface="+mn-lt"/>
                      </a:endParaRPr>
                    </a:p>
                  </a:txBody>
                  <a:tcPr marL="0" marR="0" marT="0" marB="0" anchor="b"/>
                </a:tc>
              </a:tr>
              <a:tr h="227825">
                <a:tc>
                  <a:txBody>
                    <a:bodyPr/>
                    <a:lstStyle/>
                    <a:p>
                      <a:pPr algn="ctr" fontAlgn="b"/>
                      <a:r>
                        <a:rPr lang="es-MX" sz="1400" b="1" u="none" strike="noStrike" dirty="0" smtClean="0">
                          <a:effectLst/>
                          <a:latin typeface="Tw Cen MT" panose="020B0602020104020603" pitchFamily="34" charset="0"/>
                        </a:rPr>
                        <a:t>INDICADORES</a:t>
                      </a:r>
                      <a:endParaRPr lang="es-MX"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a:r>
                        <a:rPr lang="es-EC" sz="1400" b="1" dirty="0" smtClean="0">
                          <a:latin typeface="Tw Cen MT" panose="020B0602020104020603" pitchFamily="34" charset="0"/>
                        </a:rPr>
                        <a:t>FÓRMULAS</a:t>
                      </a:r>
                      <a:endParaRPr lang="es-EC" sz="1400" b="1" dirty="0">
                        <a:solidFill>
                          <a:schemeClr val="tx1"/>
                        </a:solidFill>
                        <a:latin typeface="Tw Cen MT" panose="020B0602020104020603" pitchFamily="34" charset="0"/>
                      </a:endParaRPr>
                    </a:p>
                  </a:txBody>
                  <a:tcPr marL="0" marR="0" marT="0" marB="0" anchor="ctr"/>
                </a:tc>
                <a:tc>
                  <a:txBody>
                    <a:bodyPr/>
                    <a:lstStyle/>
                    <a:p>
                      <a:pPr algn="ctr"/>
                      <a:r>
                        <a:rPr lang="es-EC" sz="1400" b="1" dirty="0" smtClean="0">
                          <a:latin typeface="Tw Cen MT" panose="020B0602020104020603" pitchFamily="34" charset="0"/>
                        </a:rPr>
                        <a:t>2012</a:t>
                      </a:r>
                      <a:endParaRPr lang="es-EC" sz="1400" b="1" dirty="0">
                        <a:solidFill>
                          <a:schemeClr val="tx1"/>
                        </a:solidFill>
                        <a:latin typeface="Tw Cen MT" panose="020B0602020104020603" pitchFamily="34" charset="0"/>
                      </a:endParaRPr>
                    </a:p>
                  </a:txBody>
                  <a:tcPr marL="0" marR="0" marT="0" marB="0" anchor="ctr"/>
                </a:tc>
                <a:tc>
                  <a:txBody>
                    <a:bodyPr/>
                    <a:lstStyle/>
                    <a:p>
                      <a:pPr algn="ctr"/>
                      <a:r>
                        <a:rPr lang="es-EC" sz="1400" b="1" dirty="0" smtClean="0">
                          <a:latin typeface="Tw Cen MT" panose="020B0602020104020603" pitchFamily="34" charset="0"/>
                        </a:rPr>
                        <a:t>2013</a:t>
                      </a:r>
                      <a:endParaRPr lang="es-EC" sz="1400" b="1" dirty="0">
                        <a:solidFill>
                          <a:schemeClr val="tx1"/>
                        </a:solidFill>
                        <a:latin typeface="Tw Cen MT" panose="020B0602020104020603" pitchFamily="34" charset="0"/>
                      </a:endParaRPr>
                    </a:p>
                  </a:txBody>
                  <a:tcPr marL="0" marR="0" marT="0" marB="0" anchor="ctr"/>
                </a:tc>
                <a:tc>
                  <a:txBody>
                    <a:bodyPr/>
                    <a:lstStyle/>
                    <a:p>
                      <a:pPr algn="ctr"/>
                      <a:r>
                        <a:rPr lang="es-EC" sz="1400" b="1" dirty="0" smtClean="0">
                          <a:latin typeface="Tw Cen MT" panose="020B0602020104020603" pitchFamily="34" charset="0"/>
                        </a:rPr>
                        <a:t>2014</a:t>
                      </a:r>
                      <a:endParaRPr lang="es-EC" sz="1400" b="1" dirty="0">
                        <a:solidFill>
                          <a:schemeClr val="tx1"/>
                        </a:solidFill>
                        <a:latin typeface="Tw Cen MT" panose="020B0602020104020603" pitchFamily="34" charset="0"/>
                      </a:endParaRPr>
                    </a:p>
                  </a:txBody>
                  <a:tcPr marL="0" marR="0" marT="0" marB="0" anchor="ctr"/>
                </a:tc>
              </a:tr>
              <a:tr h="649084">
                <a:tc>
                  <a:txBody>
                    <a:bodyPr/>
                    <a:lstStyle/>
                    <a:p>
                      <a:pPr algn="l" fontAlgn="b"/>
                      <a:r>
                        <a:rPr lang="es-MX" sz="1400" b="0" i="0" u="none" strike="noStrike" dirty="0" smtClean="0">
                          <a:solidFill>
                            <a:schemeClr val="tx1"/>
                          </a:solidFill>
                          <a:effectLst/>
                          <a:latin typeface="Tw Cen MT" panose="020B0602020104020603" pitchFamily="34" charset="0"/>
                        </a:rPr>
                        <a:t>Razón</a:t>
                      </a:r>
                      <a:r>
                        <a:rPr lang="es-MX" sz="1400" b="0" i="0" u="none" strike="noStrike" baseline="0" dirty="0" smtClean="0">
                          <a:solidFill>
                            <a:schemeClr val="tx1"/>
                          </a:solidFill>
                          <a:effectLst/>
                          <a:latin typeface="Tw Cen MT" panose="020B0602020104020603" pitchFamily="34" charset="0"/>
                        </a:rPr>
                        <a:t> de Endeudamiento</a:t>
                      </a:r>
                      <a:endParaRPr lang="es-MX" sz="1400" b="0" i="0" u="none" strike="noStrike" dirty="0">
                        <a:solidFill>
                          <a:schemeClr val="tx1"/>
                        </a:solidFill>
                        <a:effectLst/>
                        <a:latin typeface="Tw Cen MT" panose="020B0602020104020603" pitchFamily="34" charset="0"/>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E" sz="1400" b="0" kern="1200" dirty="0" smtClean="0">
                          <a:solidFill>
                            <a:schemeClr val="tx1"/>
                          </a:solidFill>
                          <a:effectLst/>
                          <a:latin typeface="Tw Cen MT" panose="020B0602020104020603" pitchFamily="34" charset="0"/>
                          <a:ea typeface="+mn-ea"/>
                          <a:cs typeface="+mn-cs"/>
                        </a:rPr>
                        <a:t>(Pasivo Total *100) / Activo Total</a:t>
                      </a:r>
                      <a:endParaRPr lang="es-EC" sz="1400" b="0" kern="1200" dirty="0" smtClean="0">
                        <a:solidFill>
                          <a:schemeClr val="tx1"/>
                        </a:solidFill>
                        <a:effectLst/>
                        <a:latin typeface="Tw Cen MT" panose="020B0602020104020603" pitchFamily="34" charset="0"/>
                        <a:ea typeface="+mn-ea"/>
                        <a:cs typeface="+mn-cs"/>
                      </a:endParaRPr>
                    </a:p>
                    <a:p>
                      <a:pPr algn="ctr" fontAlgn="b"/>
                      <a:endParaRPr lang="es-MX" sz="1400" b="0" i="0" u="none" strike="noStrike" dirty="0">
                        <a:solidFill>
                          <a:schemeClr val="tx1"/>
                        </a:solidFill>
                        <a:effectLst/>
                        <a:latin typeface="Tw Cen MT" panose="020B0602020104020603" pitchFamily="34" charset="0"/>
                      </a:endParaRPr>
                    </a:p>
                  </a:txBody>
                  <a:tcPr marL="0" marR="0" marT="0" marB="0" anchor="ctr"/>
                </a:tc>
                <a:tc>
                  <a:txBody>
                    <a:bodyPr/>
                    <a:lstStyle/>
                    <a:p>
                      <a:pPr marL="226695" algn="r">
                        <a:lnSpc>
                          <a:spcPct val="115000"/>
                        </a:lnSpc>
                        <a:spcAft>
                          <a:spcPts val="0"/>
                        </a:spcAft>
                      </a:pPr>
                      <a:r>
                        <a:rPr lang="es-PE" sz="1400" b="0" dirty="0">
                          <a:solidFill>
                            <a:srgbClr val="000000"/>
                          </a:solidFill>
                          <a:effectLst/>
                          <a:latin typeface="Tw Cen MT" panose="020B0602020104020603" pitchFamily="34" charset="0"/>
                          <a:ea typeface="Times New Roman"/>
                          <a:cs typeface="Times New Roman"/>
                        </a:rPr>
                        <a:t>98,35%</a:t>
                      </a:r>
                      <a:endParaRPr lang="es-EC" sz="1400" b="0" dirty="0">
                        <a:solidFill>
                          <a:srgbClr val="365F9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b="0" dirty="0">
                          <a:solidFill>
                            <a:srgbClr val="000000"/>
                          </a:solidFill>
                          <a:effectLst/>
                          <a:latin typeface="Tw Cen MT" panose="020B0602020104020603" pitchFamily="34" charset="0"/>
                          <a:ea typeface="Times New Roman"/>
                          <a:cs typeface="Times New Roman"/>
                        </a:rPr>
                        <a:t>99,59%</a:t>
                      </a:r>
                      <a:endParaRPr lang="es-EC" sz="1400" b="0" dirty="0">
                        <a:solidFill>
                          <a:srgbClr val="365F9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b="0" dirty="0">
                          <a:solidFill>
                            <a:srgbClr val="000000"/>
                          </a:solidFill>
                          <a:effectLst/>
                          <a:latin typeface="Tw Cen MT" panose="020B0602020104020603" pitchFamily="34" charset="0"/>
                          <a:ea typeface="Times New Roman"/>
                          <a:cs typeface="Times New Roman"/>
                        </a:rPr>
                        <a:t>99,03%</a:t>
                      </a:r>
                      <a:endParaRPr lang="es-EC" sz="1400" b="0" dirty="0">
                        <a:solidFill>
                          <a:srgbClr val="365F91"/>
                        </a:solidFill>
                        <a:effectLst/>
                        <a:latin typeface="Tw Cen MT" panose="020B0602020104020603" pitchFamily="34" charset="0"/>
                        <a:ea typeface="Calibri"/>
                        <a:cs typeface="Times New Roman"/>
                      </a:endParaRPr>
                    </a:p>
                  </a:txBody>
                  <a:tcPr marL="68580" marR="68580" marT="0" marB="0"/>
                </a:tc>
              </a:tr>
              <a:tr h="481726">
                <a:tc>
                  <a:txBody>
                    <a:bodyPr/>
                    <a:lstStyle/>
                    <a:p>
                      <a:pPr algn="l" fontAlgn="b"/>
                      <a:r>
                        <a:rPr lang="es-MX" sz="1400" b="0" i="0" u="none" strike="noStrike" dirty="0" smtClean="0">
                          <a:solidFill>
                            <a:schemeClr val="tx1"/>
                          </a:solidFill>
                          <a:effectLst/>
                          <a:latin typeface="Tw Cen MT" panose="020B0602020104020603" pitchFamily="34" charset="0"/>
                        </a:rPr>
                        <a:t>Concentración de Endeudamiento</a:t>
                      </a:r>
                      <a:endParaRPr lang="es-MX" sz="1400" b="0" i="0" u="none" strike="noStrike" dirty="0">
                        <a:solidFill>
                          <a:schemeClr val="tx1"/>
                        </a:solidFill>
                        <a:effectLst/>
                        <a:latin typeface="Tw Cen MT" panose="020B0602020104020603" pitchFamily="34" charset="0"/>
                      </a:endParaRPr>
                    </a:p>
                  </a:txBody>
                  <a:tcPr marL="0" marR="0" marT="0" marB="0" anchor="ctr"/>
                </a:tc>
                <a:tc>
                  <a:txBody>
                    <a:bodyPr/>
                    <a:lstStyle/>
                    <a:p>
                      <a:pPr marL="226695" algn="ctr">
                        <a:lnSpc>
                          <a:spcPct val="115000"/>
                        </a:lnSpc>
                        <a:spcAft>
                          <a:spcPts val="0"/>
                        </a:spcAft>
                      </a:pPr>
                      <a:r>
                        <a:rPr lang="es-PE" sz="1400" b="0" dirty="0">
                          <a:solidFill>
                            <a:srgbClr val="000000"/>
                          </a:solidFill>
                          <a:effectLst/>
                          <a:latin typeface="Tw Cen MT" panose="020B0602020104020603" pitchFamily="34" charset="0"/>
                          <a:ea typeface="Times New Roman"/>
                          <a:cs typeface="Times New Roman"/>
                        </a:rPr>
                        <a:t>Pasivo corriente / Total Pasivo</a:t>
                      </a:r>
                      <a:endParaRPr lang="es-EC" sz="1400" b="0" dirty="0">
                        <a:solidFill>
                          <a:srgbClr val="365F9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b="0" dirty="0">
                          <a:solidFill>
                            <a:srgbClr val="000000"/>
                          </a:solidFill>
                          <a:effectLst/>
                          <a:latin typeface="Tw Cen MT" panose="020B0602020104020603" pitchFamily="34" charset="0"/>
                          <a:ea typeface="Times New Roman"/>
                          <a:cs typeface="Times New Roman"/>
                        </a:rPr>
                        <a:t>1,00</a:t>
                      </a:r>
                      <a:endParaRPr lang="es-EC" sz="1400" b="0" dirty="0">
                        <a:solidFill>
                          <a:srgbClr val="365F9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b="0">
                          <a:solidFill>
                            <a:srgbClr val="000000"/>
                          </a:solidFill>
                          <a:effectLst/>
                          <a:latin typeface="Tw Cen MT" panose="020B0602020104020603" pitchFamily="34" charset="0"/>
                          <a:ea typeface="Times New Roman"/>
                          <a:cs typeface="Times New Roman"/>
                        </a:rPr>
                        <a:t>0,78</a:t>
                      </a:r>
                      <a:endParaRPr lang="es-EC" sz="1400" b="0">
                        <a:solidFill>
                          <a:srgbClr val="365F9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b="0" dirty="0">
                          <a:solidFill>
                            <a:srgbClr val="000000"/>
                          </a:solidFill>
                          <a:effectLst/>
                          <a:latin typeface="Tw Cen MT" panose="020B0602020104020603" pitchFamily="34" charset="0"/>
                          <a:ea typeface="Times New Roman"/>
                          <a:cs typeface="Times New Roman"/>
                        </a:rPr>
                        <a:t>0,83</a:t>
                      </a:r>
                      <a:endParaRPr lang="es-EC" sz="1400" b="0" dirty="0">
                        <a:solidFill>
                          <a:srgbClr val="365F91"/>
                        </a:solidFill>
                        <a:effectLst/>
                        <a:latin typeface="Tw Cen MT" panose="020B0602020104020603" pitchFamily="34" charset="0"/>
                        <a:ea typeface="Calibri"/>
                        <a:cs typeface="Times New Roman"/>
                      </a:endParaRPr>
                    </a:p>
                  </a:txBody>
                  <a:tcPr marL="68580" marR="68580" marT="0" marB="0"/>
                </a:tc>
              </a:tr>
              <a:tr h="481726">
                <a:tc>
                  <a:txBody>
                    <a:bodyPr/>
                    <a:lstStyle/>
                    <a:p>
                      <a:pPr algn="l" fontAlgn="b"/>
                      <a:r>
                        <a:rPr lang="es-MX" sz="1400" b="0" i="0" u="none" strike="noStrike" dirty="0" smtClean="0">
                          <a:solidFill>
                            <a:schemeClr val="tx1"/>
                          </a:solidFill>
                          <a:effectLst/>
                          <a:latin typeface="Tw Cen MT" panose="020B0602020104020603" pitchFamily="34" charset="0"/>
                        </a:rPr>
                        <a:t>Deuda</a:t>
                      </a:r>
                      <a:r>
                        <a:rPr lang="es-MX" sz="1400" b="0" i="0" u="none" strike="noStrike" baseline="0" dirty="0" smtClean="0">
                          <a:solidFill>
                            <a:schemeClr val="tx1"/>
                          </a:solidFill>
                          <a:effectLst/>
                          <a:latin typeface="Tw Cen MT" panose="020B0602020104020603" pitchFamily="34" charset="0"/>
                        </a:rPr>
                        <a:t> con Terceros</a:t>
                      </a:r>
                      <a:endParaRPr lang="es-MX" sz="1400" b="0" i="0" u="none" strike="noStrike" dirty="0">
                        <a:solidFill>
                          <a:schemeClr val="tx1"/>
                        </a:solidFill>
                        <a:effectLst/>
                        <a:latin typeface="Tw Cen MT" panose="020B0602020104020603" pitchFamily="34" charset="0"/>
                      </a:endParaRPr>
                    </a:p>
                  </a:txBody>
                  <a:tcPr marL="0" marR="0" marT="0" marB="0" anchor="ctr"/>
                </a:tc>
                <a:tc>
                  <a:txBody>
                    <a:bodyPr/>
                    <a:lstStyle/>
                    <a:p>
                      <a:pPr marL="226695" algn="ctr">
                        <a:lnSpc>
                          <a:spcPct val="115000"/>
                        </a:lnSpc>
                        <a:spcAft>
                          <a:spcPts val="0"/>
                        </a:spcAft>
                      </a:pPr>
                      <a:r>
                        <a:rPr lang="es-PE" sz="1400" b="0" dirty="0">
                          <a:solidFill>
                            <a:srgbClr val="000000"/>
                          </a:solidFill>
                          <a:effectLst/>
                          <a:latin typeface="Tw Cen MT" panose="020B0602020104020603" pitchFamily="34" charset="0"/>
                          <a:ea typeface="Times New Roman"/>
                          <a:cs typeface="Times New Roman"/>
                        </a:rPr>
                        <a:t>Pasivo total con terceros / Patrimonio</a:t>
                      </a:r>
                      <a:endParaRPr lang="es-EC" sz="1400" b="0" dirty="0">
                        <a:solidFill>
                          <a:srgbClr val="365F9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b="0" dirty="0" smtClean="0">
                          <a:solidFill>
                            <a:srgbClr val="000000"/>
                          </a:solidFill>
                          <a:effectLst/>
                          <a:latin typeface="Tw Cen MT" panose="020B0602020104020603" pitchFamily="34" charset="0"/>
                          <a:ea typeface="Times New Roman"/>
                          <a:cs typeface="Times New Roman"/>
                        </a:rPr>
                        <a:t>$59,73</a:t>
                      </a:r>
                      <a:endParaRPr lang="es-EC" sz="1400" b="0" dirty="0">
                        <a:solidFill>
                          <a:srgbClr val="365F9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b="0" dirty="0" smtClean="0">
                          <a:solidFill>
                            <a:srgbClr val="000000"/>
                          </a:solidFill>
                          <a:effectLst/>
                          <a:latin typeface="Tw Cen MT" panose="020B0602020104020603" pitchFamily="34" charset="0"/>
                          <a:ea typeface="Times New Roman"/>
                          <a:cs typeface="Times New Roman"/>
                        </a:rPr>
                        <a:t>$244,20</a:t>
                      </a:r>
                      <a:endParaRPr lang="es-EC" sz="1400" b="0" dirty="0">
                        <a:solidFill>
                          <a:srgbClr val="365F91"/>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400" b="0" dirty="0" smtClean="0">
                          <a:solidFill>
                            <a:srgbClr val="000000"/>
                          </a:solidFill>
                          <a:effectLst/>
                          <a:latin typeface="Tw Cen MT" panose="020B0602020104020603" pitchFamily="34" charset="0"/>
                          <a:ea typeface="Times New Roman"/>
                          <a:cs typeface="Times New Roman"/>
                        </a:rPr>
                        <a:t>$101,66</a:t>
                      </a:r>
                      <a:endParaRPr lang="es-EC" sz="1400" b="0" dirty="0">
                        <a:solidFill>
                          <a:srgbClr val="365F91"/>
                        </a:solidFill>
                        <a:effectLst/>
                        <a:latin typeface="Tw Cen MT" panose="020B0602020104020603" pitchFamily="34" charset="0"/>
                        <a:ea typeface="Calibri"/>
                        <a:cs typeface="Times New Roman"/>
                      </a:endParaRPr>
                    </a:p>
                  </a:txBody>
                  <a:tcPr marL="68580" marR="68580" marT="0" marB="0"/>
                </a:tc>
              </a:tr>
            </a:tbl>
          </a:graphicData>
        </a:graphic>
      </p:graphicFrame>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352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164732284"/>
              </p:ext>
            </p:extLst>
          </p:nvPr>
        </p:nvGraphicFramePr>
        <p:xfrm>
          <a:off x="539552" y="908720"/>
          <a:ext cx="7920879" cy="3090458"/>
        </p:xfrm>
        <a:graphic>
          <a:graphicData uri="http://schemas.openxmlformats.org/drawingml/2006/table">
            <a:tbl>
              <a:tblPr>
                <a:tableStyleId>{BDBED569-4797-4DF1-A0F4-6AAB3CD982D8}</a:tableStyleId>
              </a:tblPr>
              <a:tblGrid>
                <a:gridCol w="2232248"/>
                <a:gridCol w="3168352"/>
                <a:gridCol w="1296144"/>
                <a:gridCol w="1224135"/>
              </a:tblGrid>
              <a:tr h="379269">
                <a:tc gridSpan="4">
                  <a:txBody>
                    <a:bodyPr/>
                    <a:lstStyle/>
                    <a:p>
                      <a:pPr algn="ctr" fontAlgn="b"/>
                      <a:r>
                        <a:rPr lang="es-MX" sz="1600" b="1" u="none" strike="noStrike"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w Cen MT" panose="020B0602020104020603" pitchFamily="34" charset="0"/>
                        </a:rPr>
                        <a:t>Razones de Actividad</a:t>
                      </a:r>
                    </a:p>
                    <a:p>
                      <a:pPr algn="ctr" fontAlgn="b"/>
                      <a:endParaRPr lang="es-MX" sz="1200" b="1" i="0" u="none" strike="noStrike" dirty="0">
                        <a:solidFill>
                          <a:schemeClr val="accent6">
                            <a:lumMod val="50000"/>
                          </a:schemeClr>
                        </a:solidFill>
                        <a:effectLst/>
                        <a:latin typeface="Tw Cen MT" panose="020B0602020104020603" pitchFamily="34" charset="0"/>
                      </a:endParaRPr>
                    </a:p>
                  </a:txBody>
                  <a:tcPr marL="0" marR="0" marT="0" marB="0" anchor="ctr">
                    <a:solidFill>
                      <a:schemeClr val="accent5">
                        <a:lumMod val="50000"/>
                      </a:schemeClr>
                    </a:solidFill>
                  </a:tcPr>
                </a:tc>
                <a:tc hMerge="1">
                  <a:txBody>
                    <a:bodyPr/>
                    <a:lstStyle/>
                    <a:p>
                      <a:endParaRPr lang="es-EC"/>
                    </a:p>
                  </a:txBody>
                  <a:tcPr/>
                </a:tc>
                <a:tc hMerge="1">
                  <a:txBody>
                    <a:bodyPr/>
                    <a:lstStyle/>
                    <a:p>
                      <a:pPr algn="l" fontAlgn="b"/>
                      <a:endParaRPr lang="es-MX" sz="1400" b="0" i="0" u="none" strike="noStrike" dirty="0">
                        <a:solidFill>
                          <a:srgbClr val="0C002C"/>
                        </a:solidFill>
                        <a:effectLst/>
                        <a:latin typeface="+mn-lt"/>
                      </a:endParaRPr>
                    </a:p>
                  </a:txBody>
                  <a:tcPr marL="0" marR="0" marT="0" marB="0" anchor="b"/>
                </a:tc>
                <a:tc hMerge="1">
                  <a:txBody>
                    <a:bodyPr/>
                    <a:lstStyle/>
                    <a:p>
                      <a:pPr algn="l" fontAlgn="b"/>
                      <a:endParaRPr lang="es-MX" sz="1400" b="0" i="0" u="none" strike="noStrike" dirty="0">
                        <a:solidFill>
                          <a:srgbClr val="0C002C"/>
                        </a:solidFill>
                        <a:effectLst/>
                        <a:latin typeface="+mn-lt"/>
                      </a:endParaRPr>
                    </a:p>
                  </a:txBody>
                  <a:tcPr marL="0" marR="0" marT="0" marB="0" anchor="b"/>
                </a:tc>
              </a:tr>
              <a:tr h="162544">
                <a:tc>
                  <a:txBody>
                    <a:bodyPr/>
                    <a:lstStyle/>
                    <a:p>
                      <a:pPr algn="ctr" fontAlgn="b"/>
                      <a:r>
                        <a:rPr lang="es-MX" sz="1200" b="1" u="none" strike="noStrike" dirty="0" smtClean="0">
                          <a:effectLst/>
                          <a:latin typeface="Tw Cen MT" panose="020B0602020104020603" pitchFamily="34" charset="0"/>
                        </a:rPr>
                        <a:t>INDICADORES</a:t>
                      </a:r>
                      <a:endParaRPr lang="es-MX" sz="1200" b="1" i="0" u="none" strike="noStrike" dirty="0">
                        <a:solidFill>
                          <a:schemeClr val="tx1"/>
                        </a:solidFill>
                        <a:effectLst/>
                        <a:latin typeface="Tw Cen MT" panose="020B0602020104020603" pitchFamily="34" charset="0"/>
                      </a:endParaRPr>
                    </a:p>
                  </a:txBody>
                  <a:tcPr marL="0" marR="0" marT="0" marB="0" anchor="ctr"/>
                </a:tc>
                <a:tc>
                  <a:txBody>
                    <a:bodyPr/>
                    <a:lstStyle/>
                    <a:p>
                      <a:pPr algn="ctr"/>
                      <a:r>
                        <a:rPr lang="es-EC" sz="1200" b="1" dirty="0" smtClean="0">
                          <a:latin typeface="Tw Cen MT" panose="020B0602020104020603" pitchFamily="34" charset="0"/>
                        </a:rPr>
                        <a:t>FÓRMULAS</a:t>
                      </a:r>
                      <a:endParaRPr lang="es-EC" sz="1200" b="1" dirty="0">
                        <a:solidFill>
                          <a:schemeClr val="tx1"/>
                        </a:solidFill>
                        <a:latin typeface="Tw Cen MT" panose="020B0602020104020603" pitchFamily="34" charset="0"/>
                      </a:endParaRPr>
                    </a:p>
                  </a:txBody>
                  <a:tcPr marL="0" marR="0" marT="0" marB="0" anchor="ctr"/>
                </a:tc>
                <a:tc>
                  <a:txBody>
                    <a:bodyPr/>
                    <a:lstStyle/>
                    <a:p>
                      <a:pPr algn="ctr"/>
                      <a:r>
                        <a:rPr lang="es-EC" sz="1200" b="1" dirty="0" smtClean="0">
                          <a:latin typeface="Tw Cen MT" panose="020B0602020104020603" pitchFamily="34" charset="0"/>
                        </a:rPr>
                        <a:t>2013</a:t>
                      </a:r>
                      <a:endParaRPr lang="es-EC" sz="1200" b="1" dirty="0">
                        <a:solidFill>
                          <a:schemeClr val="tx1"/>
                        </a:solidFill>
                        <a:latin typeface="Tw Cen MT" panose="020B0602020104020603" pitchFamily="34" charset="0"/>
                      </a:endParaRPr>
                    </a:p>
                  </a:txBody>
                  <a:tcPr marL="0" marR="0" marT="0" marB="0" anchor="ctr"/>
                </a:tc>
                <a:tc>
                  <a:txBody>
                    <a:bodyPr/>
                    <a:lstStyle/>
                    <a:p>
                      <a:pPr algn="ctr"/>
                      <a:r>
                        <a:rPr lang="es-EC" sz="1200" b="1" dirty="0" smtClean="0">
                          <a:latin typeface="Tw Cen MT" panose="020B0602020104020603" pitchFamily="34" charset="0"/>
                        </a:rPr>
                        <a:t>2014</a:t>
                      </a:r>
                      <a:endParaRPr lang="es-EC" sz="1200" b="1" dirty="0">
                        <a:solidFill>
                          <a:schemeClr val="tx1"/>
                        </a:solidFill>
                        <a:latin typeface="Tw Cen MT" panose="020B0602020104020603" pitchFamily="34" charset="0"/>
                      </a:endParaRPr>
                    </a:p>
                  </a:txBody>
                  <a:tcPr marL="0" marR="0" marT="0" marB="0" anchor="ctr"/>
                </a:tc>
              </a:tr>
              <a:tr h="325088">
                <a:tc>
                  <a:txBody>
                    <a:bodyPr/>
                    <a:lstStyle/>
                    <a:p>
                      <a:pPr algn="l" fontAlgn="b"/>
                      <a:r>
                        <a:rPr lang="es-MX" sz="1200" b="0" i="0" u="none" strike="noStrike" dirty="0" smtClean="0">
                          <a:solidFill>
                            <a:schemeClr val="tx1"/>
                          </a:solidFill>
                          <a:effectLst/>
                          <a:latin typeface="Tw Cen MT" panose="020B0602020104020603" pitchFamily="34" charset="0"/>
                        </a:rPr>
                        <a:t>Rotación</a:t>
                      </a:r>
                      <a:r>
                        <a:rPr lang="es-MX" sz="1200" b="0" i="0" u="none" strike="noStrike" baseline="0" dirty="0" smtClean="0">
                          <a:solidFill>
                            <a:schemeClr val="tx1"/>
                          </a:solidFill>
                          <a:effectLst/>
                          <a:latin typeface="Tw Cen MT" panose="020B0602020104020603" pitchFamily="34" charset="0"/>
                        </a:rPr>
                        <a:t> Cuentas por Cobrar</a:t>
                      </a:r>
                      <a:endParaRPr lang="es-MX" sz="1200" b="0" i="0" u="none" strike="noStrike" dirty="0">
                        <a:solidFill>
                          <a:schemeClr val="tx1"/>
                        </a:solidFill>
                        <a:effectLst/>
                        <a:latin typeface="Tw Cen MT" panose="020B0602020104020603" pitchFamily="34" charset="0"/>
                      </a:endParaRPr>
                    </a:p>
                  </a:txBody>
                  <a:tcPr marL="0" marR="0" marT="0" marB="0" anchor="ctr"/>
                </a:tc>
                <a:tc>
                  <a:txBody>
                    <a:bodyPr/>
                    <a:lstStyle/>
                    <a:p>
                      <a:pPr algn="ctr"/>
                      <a:r>
                        <a:rPr lang="es-PE" sz="1200" b="0" kern="1200" dirty="0" smtClean="0">
                          <a:solidFill>
                            <a:schemeClr val="tx1"/>
                          </a:solidFill>
                          <a:effectLst/>
                          <a:latin typeface="Tw Cen MT" panose="020B0602020104020603" pitchFamily="34" charset="0"/>
                          <a:ea typeface="+mn-ea"/>
                          <a:cs typeface="+mn-cs"/>
                        </a:rPr>
                        <a:t>Ventas a crédito en el período / Cuentas por cobrar promedio</a:t>
                      </a:r>
                      <a:endParaRPr lang="es-EC" sz="1200" b="0" dirty="0">
                        <a:latin typeface="Tw Cen MT" panose="020B0602020104020603" pitchFamily="34" charset="0"/>
                      </a:endParaRPr>
                    </a:p>
                  </a:txBody>
                  <a:tcPr marL="0" marR="0" marT="0" marB="0" anchor="ctr"/>
                </a:tc>
                <a:tc>
                  <a:txBody>
                    <a:bodyPr/>
                    <a:lstStyle/>
                    <a:p>
                      <a:pPr marL="226695" algn="r">
                        <a:lnSpc>
                          <a:spcPct val="115000"/>
                        </a:lnSpc>
                        <a:spcAft>
                          <a:spcPts val="0"/>
                        </a:spcAft>
                      </a:pPr>
                      <a:r>
                        <a:rPr lang="es-PE" sz="1200" b="0" dirty="0" smtClean="0">
                          <a:solidFill>
                            <a:srgbClr val="000000"/>
                          </a:solidFill>
                          <a:effectLst/>
                          <a:latin typeface="Tw Cen MT" panose="020B0602020104020603" pitchFamily="34" charset="0"/>
                          <a:ea typeface="Times New Roman"/>
                          <a:cs typeface="Times New Roman"/>
                        </a:rPr>
                        <a:t>2,09   </a:t>
                      </a:r>
                      <a:endParaRPr lang="es-EC" sz="1200" b="0" dirty="0">
                        <a:solidFill>
                          <a:srgbClr val="943634"/>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200" b="0" dirty="0" smtClean="0">
                          <a:solidFill>
                            <a:srgbClr val="000000"/>
                          </a:solidFill>
                          <a:effectLst/>
                          <a:latin typeface="Tw Cen MT" panose="020B0602020104020603" pitchFamily="34" charset="0"/>
                          <a:ea typeface="Times New Roman"/>
                          <a:cs typeface="Times New Roman"/>
                        </a:rPr>
                        <a:t>1,99   </a:t>
                      </a:r>
                      <a:endParaRPr lang="es-EC" sz="1200" b="0" dirty="0">
                        <a:solidFill>
                          <a:srgbClr val="943634"/>
                        </a:solidFill>
                        <a:effectLst/>
                        <a:latin typeface="Tw Cen MT" panose="020B0602020104020603" pitchFamily="34" charset="0"/>
                        <a:ea typeface="Calibri"/>
                        <a:cs typeface="Times New Roman"/>
                      </a:endParaRPr>
                    </a:p>
                  </a:txBody>
                  <a:tcPr marL="68580" marR="68580" marT="0" marB="0"/>
                </a:tc>
              </a:tr>
              <a:tr h="487632">
                <a:tc>
                  <a:txBody>
                    <a:bodyPr/>
                    <a:lstStyle/>
                    <a:p>
                      <a:pPr algn="l" fontAlgn="b"/>
                      <a:endParaRPr lang="es-MX" sz="1200" b="0" u="none" strike="noStrike" dirty="0" smtClean="0">
                        <a:effectLst/>
                        <a:latin typeface="Tw Cen MT" panose="020B0602020104020603" pitchFamily="34" charset="0"/>
                      </a:endParaRPr>
                    </a:p>
                    <a:p>
                      <a:pPr algn="l" fontAlgn="b"/>
                      <a:r>
                        <a:rPr lang="es-MX" sz="1200" b="0" u="none" strike="noStrike" baseline="0" dirty="0" smtClean="0">
                          <a:effectLst/>
                          <a:latin typeface="Tw Cen MT" panose="020B0602020104020603" pitchFamily="34" charset="0"/>
                        </a:rPr>
                        <a:t>Periodo promedio de cobro</a:t>
                      </a:r>
                    </a:p>
                    <a:p>
                      <a:pPr algn="l" fontAlgn="b"/>
                      <a:endParaRPr lang="es-MX" sz="1200" b="0" i="0" u="none" strike="noStrike" dirty="0">
                        <a:solidFill>
                          <a:schemeClr val="tx1"/>
                        </a:solidFill>
                        <a:effectLst/>
                        <a:latin typeface="Tw Cen MT" panose="020B0602020104020603"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200" b="0" kern="1200" dirty="0" smtClean="0">
                          <a:solidFill>
                            <a:schemeClr val="tx1"/>
                          </a:solidFill>
                          <a:effectLst/>
                          <a:latin typeface="Tw Cen MT" panose="020B0602020104020603" pitchFamily="34" charset="0"/>
                          <a:ea typeface="+mn-ea"/>
                          <a:cs typeface="+mn-cs"/>
                        </a:rPr>
                        <a:t>365 días / Rotación de cuentas por cobrar</a:t>
                      </a:r>
                      <a:endParaRPr lang="es-EC" sz="1200" b="0" kern="1200" dirty="0" smtClean="0">
                        <a:solidFill>
                          <a:schemeClr val="tx1"/>
                        </a:solidFill>
                        <a:effectLst/>
                        <a:latin typeface="Tw Cen MT" panose="020B0602020104020603" pitchFamily="34" charset="0"/>
                        <a:ea typeface="+mn-ea"/>
                        <a:cs typeface="+mn-cs"/>
                      </a:endParaRPr>
                    </a:p>
                    <a:p>
                      <a:pPr algn="ctr"/>
                      <a:endParaRPr lang="es-EC" sz="1200" b="0" dirty="0">
                        <a:latin typeface="Tw Cen MT" panose="020B0602020104020603" pitchFamily="34" charset="0"/>
                      </a:endParaRPr>
                    </a:p>
                  </a:txBody>
                  <a:tcPr marL="0" marR="0" marT="0" marB="0" anchor="ctr"/>
                </a:tc>
                <a:tc>
                  <a:txBody>
                    <a:bodyPr/>
                    <a:lstStyle/>
                    <a:p>
                      <a:pPr algn="r"/>
                      <a:r>
                        <a:rPr lang="es-EC" sz="1200" b="0" dirty="0" smtClean="0">
                          <a:latin typeface="Tw Cen MT" panose="020B0602020104020603" pitchFamily="34" charset="0"/>
                        </a:rPr>
                        <a:t>174</a:t>
                      </a:r>
                      <a:endParaRPr lang="es-EC" sz="1200" b="0" dirty="0">
                        <a:latin typeface="Tw Cen MT" panose="020B0602020104020603" pitchFamily="34" charset="0"/>
                      </a:endParaRPr>
                    </a:p>
                  </a:txBody>
                  <a:tcPr marL="68580" marR="68580" marT="0" marB="0"/>
                </a:tc>
                <a:tc>
                  <a:txBody>
                    <a:bodyPr/>
                    <a:lstStyle/>
                    <a:p>
                      <a:pPr algn="r"/>
                      <a:r>
                        <a:rPr lang="es-EC" sz="1200" b="0" dirty="0" smtClean="0">
                          <a:latin typeface="Tw Cen MT" panose="020B0602020104020603" pitchFamily="34" charset="0"/>
                        </a:rPr>
                        <a:t>183</a:t>
                      </a:r>
                      <a:endParaRPr lang="es-EC" sz="1200" b="0" dirty="0">
                        <a:latin typeface="Tw Cen MT" panose="020B0602020104020603" pitchFamily="34" charset="0"/>
                      </a:endParaRPr>
                    </a:p>
                  </a:txBody>
                  <a:tcPr marL="68580" marR="68580" marT="0" marB="0"/>
                </a:tc>
              </a:tr>
              <a:tr h="325088">
                <a:tc>
                  <a:txBody>
                    <a:bodyPr/>
                    <a:lstStyle/>
                    <a:p>
                      <a:pPr algn="l" fontAlgn="b"/>
                      <a:r>
                        <a:rPr lang="es-MX" sz="1200" b="0" i="0" u="none" strike="noStrike" dirty="0" smtClean="0">
                          <a:solidFill>
                            <a:schemeClr val="tx1"/>
                          </a:solidFill>
                          <a:effectLst/>
                          <a:latin typeface="Tw Cen MT" panose="020B0602020104020603" pitchFamily="34" charset="0"/>
                        </a:rPr>
                        <a:t>Rotación</a:t>
                      </a:r>
                      <a:r>
                        <a:rPr lang="es-MX" sz="1200" b="0" i="0" u="none" strike="noStrike" baseline="0" dirty="0" smtClean="0">
                          <a:solidFill>
                            <a:schemeClr val="tx1"/>
                          </a:solidFill>
                          <a:effectLst/>
                          <a:latin typeface="Tw Cen MT" panose="020B0602020104020603" pitchFamily="34" charset="0"/>
                        </a:rPr>
                        <a:t> de Cuentas por Pagar</a:t>
                      </a:r>
                      <a:endParaRPr lang="es-MX" sz="1200" b="0" i="0" u="none" strike="noStrike" dirty="0">
                        <a:solidFill>
                          <a:schemeClr val="tx1"/>
                        </a:solidFill>
                        <a:effectLst/>
                        <a:latin typeface="Tw Cen MT" panose="020B0602020104020603"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200" b="0" kern="1200" dirty="0" smtClean="0">
                          <a:solidFill>
                            <a:schemeClr val="tx1"/>
                          </a:solidFill>
                          <a:effectLst/>
                          <a:latin typeface="Tw Cen MT" panose="020B0602020104020603" pitchFamily="34" charset="0"/>
                          <a:ea typeface="+mn-ea"/>
                          <a:cs typeface="+mn-cs"/>
                        </a:rPr>
                        <a:t>Compras a crédito en el período / Cuentas por pagar promedio</a:t>
                      </a:r>
                      <a:endParaRPr lang="es-EC" sz="1200" b="0" dirty="0" smtClean="0">
                        <a:latin typeface="Tw Cen MT" panose="020B0602020104020603" pitchFamily="34" charset="0"/>
                      </a:endParaRPr>
                    </a:p>
                  </a:txBody>
                  <a:tcPr marL="0" marR="0" marT="0" marB="0" anchor="ctr"/>
                </a:tc>
                <a:tc>
                  <a:txBody>
                    <a:bodyPr/>
                    <a:lstStyle/>
                    <a:p>
                      <a:pPr algn="r"/>
                      <a:r>
                        <a:rPr lang="es-EC" sz="1200" b="0" dirty="0" smtClean="0">
                          <a:latin typeface="Tw Cen MT" panose="020B0602020104020603" pitchFamily="34" charset="0"/>
                        </a:rPr>
                        <a:t>30,15</a:t>
                      </a:r>
                      <a:endParaRPr lang="es-EC" sz="1200" b="0" dirty="0">
                        <a:latin typeface="Tw Cen MT" panose="020B0602020104020603" pitchFamily="34" charset="0"/>
                      </a:endParaRPr>
                    </a:p>
                  </a:txBody>
                  <a:tcPr marL="68580" marR="68580" marT="0" marB="0"/>
                </a:tc>
                <a:tc>
                  <a:txBody>
                    <a:bodyPr/>
                    <a:lstStyle/>
                    <a:p>
                      <a:pPr algn="r"/>
                      <a:r>
                        <a:rPr lang="es-EC" sz="1200" b="0" dirty="0" smtClean="0">
                          <a:latin typeface="Tw Cen MT" panose="020B0602020104020603" pitchFamily="34" charset="0"/>
                        </a:rPr>
                        <a:t>40,32</a:t>
                      </a:r>
                      <a:endParaRPr lang="es-EC" sz="1200" b="0" dirty="0">
                        <a:latin typeface="Tw Cen MT" panose="020B0602020104020603" pitchFamily="34" charset="0"/>
                      </a:endParaRPr>
                    </a:p>
                  </a:txBody>
                  <a:tcPr marL="68580" marR="68580" marT="0" marB="0"/>
                </a:tc>
              </a:tr>
              <a:tr h="374816">
                <a:tc>
                  <a:txBody>
                    <a:bodyPr/>
                    <a:lstStyle/>
                    <a:p>
                      <a:pPr algn="l" fontAlgn="b"/>
                      <a:r>
                        <a:rPr lang="es-MX" sz="1200" b="0" i="0" u="none" strike="noStrike" dirty="0" smtClean="0">
                          <a:solidFill>
                            <a:schemeClr val="tx1"/>
                          </a:solidFill>
                          <a:effectLst/>
                          <a:latin typeface="Tw Cen MT" panose="020B0602020104020603" pitchFamily="34" charset="0"/>
                        </a:rPr>
                        <a:t>Periodo promedio de pago</a:t>
                      </a:r>
                      <a:endParaRPr lang="es-MX" sz="1200" b="0" i="0" u="none" strike="noStrike" dirty="0">
                        <a:solidFill>
                          <a:schemeClr val="tx1"/>
                        </a:solidFill>
                        <a:effectLst/>
                        <a:latin typeface="Tw Cen MT" panose="020B0602020104020603"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200" b="0" kern="1200" dirty="0" smtClean="0">
                          <a:solidFill>
                            <a:schemeClr val="tx1"/>
                          </a:solidFill>
                          <a:effectLst/>
                          <a:latin typeface="Tw Cen MT" panose="020B0602020104020603" pitchFamily="34" charset="0"/>
                          <a:ea typeface="+mn-ea"/>
                          <a:cs typeface="+mn-cs"/>
                        </a:rPr>
                        <a:t>365 días / Rotación de cuentas por pagar</a:t>
                      </a:r>
                      <a:endParaRPr lang="es-EC" sz="1200" b="0" kern="1200" dirty="0" smtClean="0">
                        <a:solidFill>
                          <a:schemeClr val="tx1"/>
                        </a:solidFill>
                        <a:effectLst/>
                        <a:latin typeface="Tw Cen MT" panose="020B0602020104020603" pitchFamily="34" charset="0"/>
                        <a:ea typeface="+mn-ea"/>
                        <a:cs typeface="+mn-cs"/>
                      </a:endParaRPr>
                    </a:p>
                    <a:p>
                      <a:pPr algn="ctr"/>
                      <a:endParaRPr lang="es-EC" sz="1200" b="0" dirty="0">
                        <a:latin typeface="Tw Cen MT" panose="020B0602020104020603" pitchFamily="34" charset="0"/>
                      </a:endParaRPr>
                    </a:p>
                  </a:txBody>
                  <a:tcPr marL="0" marR="0" marT="0" marB="0" anchor="ctr"/>
                </a:tc>
                <a:tc>
                  <a:txBody>
                    <a:bodyPr/>
                    <a:lstStyle/>
                    <a:p>
                      <a:pPr marL="226695" algn="r">
                        <a:lnSpc>
                          <a:spcPct val="115000"/>
                        </a:lnSpc>
                        <a:spcAft>
                          <a:spcPts val="0"/>
                        </a:spcAft>
                      </a:pPr>
                      <a:r>
                        <a:rPr lang="es-EC" sz="1200" b="0" dirty="0" smtClean="0">
                          <a:solidFill>
                            <a:srgbClr val="5F497A"/>
                          </a:solidFill>
                          <a:effectLst/>
                          <a:latin typeface="Tw Cen MT" panose="020B0602020104020603" pitchFamily="34" charset="0"/>
                          <a:ea typeface="Calibri"/>
                          <a:cs typeface="Times New Roman"/>
                        </a:rPr>
                        <a:t>12</a:t>
                      </a:r>
                      <a:endParaRPr lang="es-EC" sz="1200" b="0" dirty="0">
                        <a:solidFill>
                          <a:srgbClr val="5F497A"/>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EC" sz="1200" b="0" dirty="0" smtClean="0">
                          <a:solidFill>
                            <a:srgbClr val="5F497A"/>
                          </a:solidFill>
                          <a:effectLst/>
                          <a:latin typeface="Tw Cen MT" panose="020B0602020104020603" pitchFamily="34" charset="0"/>
                          <a:ea typeface="Calibri"/>
                          <a:cs typeface="Times New Roman"/>
                        </a:rPr>
                        <a:t>9</a:t>
                      </a:r>
                      <a:endParaRPr lang="es-EC" sz="1200" b="0" dirty="0">
                        <a:solidFill>
                          <a:srgbClr val="5F497A"/>
                        </a:solidFill>
                        <a:effectLst/>
                        <a:latin typeface="Tw Cen MT" panose="020B0602020104020603" pitchFamily="34" charset="0"/>
                        <a:ea typeface="Calibri"/>
                        <a:cs typeface="Times New Roman"/>
                      </a:endParaRPr>
                    </a:p>
                  </a:txBody>
                  <a:tcPr marL="68580" marR="68580" marT="0" marB="0"/>
                </a:tc>
              </a:tr>
              <a:tr h="487632">
                <a:tc>
                  <a:txBody>
                    <a:bodyPr/>
                    <a:lstStyle/>
                    <a:p>
                      <a:pPr algn="l" fontAlgn="b"/>
                      <a:r>
                        <a:rPr lang="es-MX" sz="1200" b="0" i="0" u="none" strike="noStrike" dirty="0" smtClean="0">
                          <a:solidFill>
                            <a:schemeClr val="tx1"/>
                          </a:solidFill>
                          <a:effectLst/>
                          <a:latin typeface="Tw Cen MT" panose="020B0602020104020603" pitchFamily="34" charset="0"/>
                        </a:rPr>
                        <a:t>Rotación de Inventarios</a:t>
                      </a:r>
                      <a:endParaRPr lang="es-MX" sz="1200" b="0" i="0" u="none" strike="noStrike" dirty="0">
                        <a:solidFill>
                          <a:schemeClr val="tx1"/>
                        </a:solidFill>
                        <a:effectLst/>
                        <a:latin typeface="Tw Cen MT" panose="020B0602020104020603" pitchFamily="34" charset="0"/>
                      </a:endParaRPr>
                    </a:p>
                  </a:txBody>
                  <a:tcPr marL="0" marR="0" marT="0" marB="0" anchor="ctr"/>
                </a:tc>
                <a:tc>
                  <a:txBody>
                    <a:bodyPr/>
                    <a:lstStyle/>
                    <a:p>
                      <a:pPr algn="ctr"/>
                      <a:r>
                        <a:rPr lang="es-PE" sz="1200" b="0" kern="1200" dirty="0" smtClean="0">
                          <a:solidFill>
                            <a:schemeClr val="tx1"/>
                          </a:solidFill>
                          <a:effectLst/>
                          <a:latin typeface="Tw Cen MT" panose="020B0602020104020603" pitchFamily="34" charset="0"/>
                          <a:ea typeface="+mn-ea"/>
                          <a:cs typeface="+mn-cs"/>
                        </a:rPr>
                        <a:t>Costo de la</a:t>
                      </a:r>
                      <a:r>
                        <a:rPr lang="es-PE" sz="1200" b="0" kern="1200" baseline="0" dirty="0" smtClean="0">
                          <a:solidFill>
                            <a:schemeClr val="tx1"/>
                          </a:solidFill>
                          <a:effectLst/>
                          <a:latin typeface="Tw Cen MT" panose="020B0602020104020603" pitchFamily="34" charset="0"/>
                          <a:ea typeface="+mn-ea"/>
                          <a:cs typeface="+mn-cs"/>
                        </a:rPr>
                        <a:t> Mercadería</a:t>
                      </a:r>
                      <a:r>
                        <a:rPr lang="es-PE" sz="1200" b="0" kern="1200" dirty="0" smtClean="0">
                          <a:solidFill>
                            <a:schemeClr val="tx1"/>
                          </a:solidFill>
                          <a:effectLst/>
                          <a:latin typeface="Tw Cen MT" panose="020B0602020104020603" pitchFamily="34" charset="0"/>
                          <a:ea typeface="+mn-ea"/>
                          <a:cs typeface="+mn-cs"/>
                        </a:rPr>
                        <a:t> vendida en el período / Inventario Promedio de Mercadería</a:t>
                      </a:r>
                      <a:endParaRPr lang="es-EC" sz="1200" b="0" dirty="0">
                        <a:latin typeface="Tw Cen MT" panose="020B0602020104020603" pitchFamily="34" charset="0"/>
                      </a:endParaRPr>
                    </a:p>
                  </a:txBody>
                  <a:tcPr marL="0" marR="0" marT="0" marB="0" anchor="ctr"/>
                </a:tc>
                <a:tc>
                  <a:txBody>
                    <a:bodyPr/>
                    <a:lstStyle/>
                    <a:p>
                      <a:pPr marL="226695" algn="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2,33</a:t>
                      </a:r>
                      <a:endParaRPr lang="es-EC" sz="1200" b="0" dirty="0">
                        <a:solidFill>
                          <a:srgbClr val="943634"/>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1,97</a:t>
                      </a:r>
                      <a:endParaRPr lang="es-EC" sz="1200" b="0" dirty="0">
                        <a:solidFill>
                          <a:srgbClr val="943634"/>
                        </a:solidFill>
                        <a:effectLst/>
                        <a:latin typeface="Tw Cen MT" panose="020B0602020104020603" pitchFamily="34" charset="0"/>
                        <a:ea typeface="Calibri"/>
                        <a:cs typeface="Times New Roman"/>
                      </a:endParaRPr>
                    </a:p>
                  </a:txBody>
                  <a:tcPr marL="68580" marR="68580" marT="0" marB="0"/>
                </a:tc>
              </a:tr>
              <a:tr h="338250">
                <a:tc>
                  <a:txBody>
                    <a:bodyPr/>
                    <a:lstStyle/>
                    <a:p>
                      <a:pPr algn="l" fontAlgn="b"/>
                      <a:r>
                        <a:rPr lang="es-MX" sz="1200" b="0" i="0" u="none" strike="noStrike" dirty="0" smtClean="0">
                          <a:solidFill>
                            <a:schemeClr val="tx1"/>
                          </a:solidFill>
                          <a:effectLst/>
                          <a:latin typeface="Tw Cen MT" panose="020B0602020104020603" pitchFamily="34" charset="0"/>
                        </a:rPr>
                        <a:t>Periodo promedio de Inventario</a:t>
                      </a:r>
                      <a:endParaRPr lang="es-MX" sz="1200" b="0" i="0" u="none" strike="noStrike" dirty="0">
                        <a:solidFill>
                          <a:schemeClr val="tx1"/>
                        </a:solidFill>
                        <a:effectLst/>
                        <a:latin typeface="Tw Cen MT" panose="020B0602020104020603" pitchFamily="34" charset="0"/>
                      </a:endParaRPr>
                    </a:p>
                  </a:txBody>
                  <a:tcPr marL="0" marR="0" marT="0" marB="0" anchor="ctr"/>
                </a:tc>
                <a:tc>
                  <a:txBody>
                    <a:bodyPr/>
                    <a:lstStyle/>
                    <a:p>
                      <a:pPr algn="ctr"/>
                      <a:r>
                        <a:rPr lang="es-PE" sz="1200" b="0" kern="1200" dirty="0" smtClean="0">
                          <a:solidFill>
                            <a:schemeClr val="tx1"/>
                          </a:solidFill>
                          <a:effectLst/>
                          <a:latin typeface="Tw Cen MT" panose="020B0602020104020603" pitchFamily="34" charset="0"/>
                          <a:ea typeface="+mn-ea"/>
                          <a:cs typeface="+mn-cs"/>
                        </a:rPr>
                        <a:t>365 días / Rotación del Inventario de Mercadería</a:t>
                      </a:r>
                      <a:endParaRPr lang="es-EC" sz="1200" b="0" dirty="0">
                        <a:latin typeface="Tw Cen MT" panose="020B0602020104020603" pitchFamily="34" charset="0"/>
                      </a:endParaRPr>
                    </a:p>
                  </a:txBody>
                  <a:tcPr marL="0" marR="0" marT="0" marB="0" anchor="ctr"/>
                </a:tc>
                <a:tc>
                  <a:txBody>
                    <a:bodyPr/>
                    <a:lstStyle/>
                    <a:p>
                      <a:pPr marL="226695" algn="r">
                        <a:lnSpc>
                          <a:spcPct val="115000"/>
                        </a:lnSpc>
                        <a:spcAft>
                          <a:spcPts val="0"/>
                        </a:spcAft>
                      </a:pPr>
                      <a:r>
                        <a:rPr lang="es-PE" sz="1200" b="0" dirty="0" smtClean="0">
                          <a:solidFill>
                            <a:srgbClr val="000000"/>
                          </a:solidFill>
                          <a:effectLst/>
                          <a:latin typeface="Tw Cen MT" panose="020B0602020104020603" pitchFamily="34" charset="0"/>
                          <a:ea typeface="Times New Roman"/>
                          <a:cs typeface="Times New Roman"/>
                        </a:rPr>
                        <a:t>156</a:t>
                      </a:r>
                      <a:endParaRPr lang="es-EC" sz="1200" b="0" dirty="0">
                        <a:solidFill>
                          <a:srgbClr val="943634"/>
                        </a:solidFill>
                        <a:effectLst/>
                        <a:latin typeface="Tw Cen MT" panose="020B0602020104020603" pitchFamily="34" charset="0"/>
                        <a:ea typeface="Calibri"/>
                        <a:cs typeface="Times New Roman"/>
                      </a:endParaRPr>
                    </a:p>
                  </a:txBody>
                  <a:tcPr marL="68580" marR="68580" marT="0" marB="0"/>
                </a:tc>
                <a:tc>
                  <a:txBody>
                    <a:bodyPr/>
                    <a:lstStyle/>
                    <a:p>
                      <a:pPr marL="226695" algn="r">
                        <a:lnSpc>
                          <a:spcPct val="115000"/>
                        </a:lnSpc>
                        <a:spcAft>
                          <a:spcPts val="0"/>
                        </a:spcAft>
                      </a:pPr>
                      <a:r>
                        <a:rPr lang="es-PE" sz="1200" b="0" dirty="0" smtClean="0">
                          <a:solidFill>
                            <a:srgbClr val="000000"/>
                          </a:solidFill>
                          <a:effectLst/>
                          <a:latin typeface="Tw Cen MT" panose="020B0602020104020603" pitchFamily="34" charset="0"/>
                          <a:ea typeface="Times New Roman"/>
                          <a:cs typeface="Times New Roman"/>
                        </a:rPr>
                        <a:t>185</a:t>
                      </a:r>
                      <a:endParaRPr lang="es-EC" sz="1200" b="0" dirty="0">
                        <a:solidFill>
                          <a:srgbClr val="943634"/>
                        </a:solidFill>
                        <a:effectLst/>
                        <a:latin typeface="Tw Cen MT" panose="020B0602020104020603" pitchFamily="34" charset="0"/>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280485047"/>
              </p:ext>
            </p:extLst>
          </p:nvPr>
        </p:nvGraphicFramePr>
        <p:xfrm>
          <a:off x="539551" y="4149080"/>
          <a:ext cx="7992888" cy="1793034"/>
        </p:xfrm>
        <a:graphic>
          <a:graphicData uri="http://schemas.openxmlformats.org/drawingml/2006/table">
            <a:tbl>
              <a:tblPr>
                <a:tableStyleId>{BDBED569-4797-4DF1-A0F4-6AAB3CD982D8}</a:tableStyleId>
              </a:tblPr>
              <a:tblGrid>
                <a:gridCol w="2234570"/>
                <a:gridCol w="2406460"/>
                <a:gridCol w="1117286"/>
                <a:gridCol w="1117286"/>
                <a:gridCol w="1117286"/>
              </a:tblGrid>
              <a:tr h="467865">
                <a:tc gridSpan="5">
                  <a:txBody>
                    <a:bodyPr/>
                    <a:lstStyle/>
                    <a:p>
                      <a:pPr algn="ctr" fontAlgn="b"/>
                      <a:r>
                        <a:rPr lang="es-MX" sz="1200" b="0" u="none" strike="noStrike" cap="none" spc="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w Cen MT" panose="020B0602020104020603" pitchFamily="34" charset="0"/>
                        </a:rPr>
                        <a:t>Razones de Rentabilidad</a:t>
                      </a:r>
                    </a:p>
                    <a:p>
                      <a:pPr algn="ctr" fontAlgn="b"/>
                      <a:endParaRPr lang="es-MX" sz="1200" b="0" i="0" u="none" strike="noStrike" dirty="0">
                        <a:solidFill>
                          <a:schemeClr val="accent6">
                            <a:lumMod val="50000"/>
                          </a:schemeClr>
                        </a:solidFill>
                        <a:effectLst/>
                        <a:latin typeface="Tw Cen MT" panose="020B0602020104020603" pitchFamily="34" charset="0"/>
                      </a:endParaRPr>
                    </a:p>
                  </a:txBody>
                  <a:tcPr marL="0" marR="0" marT="0" marB="0" anchor="ctr">
                    <a:solidFill>
                      <a:schemeClr val="accent5">
                        <a:lumMod val="50000"/>
                      </a:schemeClr>
                    </a:solidFill>
                  </a:tcPr>
                </a:tc>
                <a:tc hMerge="1">
                  <a:txBody>
                    <a:bodyPr/>
                    <a:lstStyle/>
                    <a:p>
                      <a:endParaRPr lang="es-EC"/>
                    </a:p>
                  </a:txBody>
                  <a:tcPr/>
                </a:tc>
                <a:tc hMerge="1">
                  <a:txBody>
                    <a:bodyPr/>
                    <a:lstStyle/>
                    <a:p>
                      <a:pPr algn="l" fontAlgn="b"/>
                      <a:endParaRPr lang="es-MX" sz="1400" b="0" i="0" u="none" strike="noStrike" dirty="0">
                        <a:solidFill>
                          <a:srgbClr val="0C002C"/>
                        </a:solidFill>
                        <a:effectLst/>
                        <a:latin typeface="+mn-lt"/>
                      </a:endParaRPr>
                    </a:p>
                  </a:txBody>
                  <a:tcPr marL="0" marR="0" marT="0" marB="0" anchor="b"/>
                </a:tc>
                <a:tc hMerge="1">
                  <a:txBody>
                    <a:bodyPr/>
                    <a:lstStyle/>
                    <a:p>
                      <a:pPr algn="l" fontAlgn="b"/>
                      <a:endParaRPr lang="es-MX" sz="1400" b="0" i="0" u="none" strike="noStrike" dirty="0">
                        <a:solidFill>
                          <a:srgbClr val="0C002C"/>
                        </a:solidFill>
                        <a:effectLst/>
                        <a:latin typeface="+mn-lt"/>
                      </a:endParaRPr>
                    </a:p>
                  </a:txBody>
                  <a:tcPr marL="0" marR="0" marT="0" marB="0" anchor="b"/>
                </a:tc>
                <a:tc hMerge="1">
                  <a:txBody>
                    <a:bodyPr/>
                    <a:lstStyle/>
                    <a:p>
                      <a:pPr algn="l" fontAlgn="b"/>
                      <a:endParaRPr lang="es-MX" sz="1400" b="0" i="0" u="none" strike="noStrike" dirty="0">
                        <a:solidFill>
                          <a:srgbClr val="0C002C"/>
                        </a:solidFill>
                        <a:effectLst/>
                        <a:latin typeface="+mn-lt"/>
                      </a:endParaRPr>
                    </a:p>
                  </a:txBody>
                  <a:tcPr marL="0" marR="0" marT="0" marB="0" anchor="b"/>
                </a:tc>
              </a:tr>
              <a:tr h="243679">
                <a:tc>
                  <a:txBody>
                    <a:bodyPr/>
                    <a:lstStyle/>
                    <a:p>
                      <a:pPr algn="ctr" fontAlgn="b"/>
                      <a:r>
                        <a:rPr lang="es-MX" sz="1200" b="1" u="none" strike="noStrike" dirty="0" smtClean="0">
                          <a:effectLst/>
                          <a:latin typeface="Tw Cen MT" panose="020B0602020104020603" pitchFamily="34" charset="0"/>
                        </a:rPr>
                        <a:t>INDICADORES</a:t>
                      </a:r>
                      <a:endParaRPr lang="es-MX" sz="1200" b="1" i="0" u="none" strike="noStrike" dirty="0">
                        <a:solidFill>
                          <a:schemeClr val="tx1"/>
                        </a:solidFill>
                        <a:effectLst/>
                        <a:latin typeface="Tw Cen MT" panose="020B0602020104020603" pitchFamily="34" charset="0"/>
                      </a:endParaRPr>
                    </a:p>
                  </a:txBody>
                  <a:tcPr marL="0" marR="0" marT="0" marB="0" anchor="ctr"/>
                </a:tc>
                <a:tc>
                  <a:txBody>
                    <a:bodyPr/>
                    <a:lstStyle/>
                    <a:p>
                      <a:pPr algn="ctr"/>
                      <a:r>
                        <a:rPr lang="es-EC" sz="1200" b="1" dirty="0" smtClean="0">
                          <a:latin typeface="Tw Cen MT" panose="020B0602020104020603" pitchFamily="34" charset="0"/>
                        </a:rPr>
                        <a:t>FÓRMULAS</a:t>
                      </a:r>
                      <a:endParaRPr lang="es-EC" sz="1200" b="1" dirty="0">
                        <a:solidFill>
                          <a:schemeClr val="tx1"/>
                        </a:solidFill>
                        <a:latin typeface="Tw Cen MT" panose="020B0602020104020603" pitchFamily="34" charset="0"/>
                      </a:endParaRPr>
                    </a:p>
                  </a:txBody>
                  <a:tcPr marL="0" marR="0" marT="0" marB="0" anchor="ctr"/>
                </a:tc>
                <a:tc>
                  <a:txBody>
                    <a:bodyPr/>
                    <a:lstStyle/>
                    <a:p>
                      <a:pPr algn="ctr"/>
                      <a:r>
                        <a:rPr lang="es-EC" sz="1200" b="1" dirty="0" smtClean="0">
                          <a:latin typeface="Tw Cen MT" panose="020B0602020104020603" pitchFamily="34" charset="0"/>
                        </a:rPr>
                        <a:t>2012</a:t>
                      </a:r>
                      <a:endParaRPr lang="es-EC" sz="1200" b="1" dirty="0">
                        <a:solidFill>
                          <a:schemeClr val="tx1"/>
                        </a:solidFill>
                        <a:latin typeface="Tw Cen MT" panose="020B0602020104020603" pitchFamily="34" charset="0"/>
                      </a:endParaRPr>
                    </a:p>
                  </a:txBody>
                  <a:tcPr marL="0" marR="0" marT="0" marB="0" anchor="ctr"/>
                </a:tc>
                <a:tc>
                  <a:txBody>
                    <a:bodyPr/>
                    <a:lstStyle/>
                    <a:p>
                      <a:pPr algn="ctr"/>
                      <a:r>
                        <a:rPr lang="es-EC" sz="1200" b="1" dirty="0" smtClean="0">
                          <a:latin typeface="Tw Cen MT" panose="020B0602020104020603" pitchFamily="34" charset="0"/>
                        </a:rPr>
                        <a:t>2013</a:t>
                      </a:r>
                      <a:endParaRPr lang="es-EC" sz="1200" b="1" dirty="0">
                        <a:solidFill>
                          <a:schemeClr val="tx1"/>
                        </a:solidFill>
                        <a:latin typeface="Tw Cen MT" panose="020B0602020104020603" pitchFamily="34" charset="0"/>
                      </a:endParaRPr>
                    </a:p>
                  </a:txBody>
                  <a:tcPr marL="0" marR="0" marT="0" marB="0" anchor="ctr"/>
                </a:tc>
                <a:tc>
                  <a:txBody>
                    <a:bodyPr/>
                    <a:lstStyle/>
                    <a:p>
                      <a:pPr algn="ctr"/>
                      <a:r>
                        <a:rPr lang="es-EC" sz="1200" b="1" dirty="0" smtClean="0">
                          <a:latin typeface="Tw Cen MT" panose="020B0602020104020603" pitchFamily="34" charset="0"/>
                        </a:rPr>
                        <a:t>2014</a:t>
                      </a:r>
                      <a:endParaRPr lang="es-EC" sz="1200" b="1" dirty="0">
                        <a:solidFill>
                          <a:schemeClr val="tx1"/>
                        </a:solidFill>
                        <a:latin typeface="Tw Cen MT" panose="020B0602020104020603" pitchFamily="34" charset="0"/>
                      </a:endParaRPr>
                    </a:p>
                  </a:txBody>
                  <a:tcPr marL="0" marR="0" marT="0" marB="0" anchor="ctr"/>
                </a:tc>
              </a:tr>
              <a:tr h="364127">
                <a:tc>
                  <a:txBody>
                    <a:bodyPr/>
                    <a:lstStyle/>
                    <a:p>
                      <a:pPr algn="l"/>
                      <a:r>
                        <a:rPr lang="es-EC" sz="1200" b="0" dirty="0" smtClean="0">
                          <a:latin typeface="Tw Cen MT" panose="020B0602020104020603" pitchFamily="34" charset="0"/>
                        </a:rPr>
                        <a:t>Margen de Utilidad Neta</a:t>
                      </a:r>
                      <a:endParaRPr lang="es-EC" sz="1200" b="0" dirty="0">
                        <a:latin typeface="Tw Cen MT" panose="020B0602020104020603" pitchFamily="34" charset="0"/>
                      </a:endParaRPr>
                    </a:p>
                  </a:txBody>
                  <a:tcPr marL="0" marR="0" marT="0" marB="0" anchor="ctr"/>
                </a:tc>
                <a:tc>
                  <a:txBody>
                    <a:bodyPr/>
                    <a:lstStyle/>
                    <a:p>
                      <a:pPr algn="ctr"/>
                      <a:r>
                        <a:rPr lang="es-PE" sz="1200" b="0" kern="1200" dirty="0" smtClean="0">
                          <a:solidFill>
                            <a:schemeClr val="tx1"/>
                          </a:solidFill>
                          <a:effectLst/>
                          <a:latin typeface="Tw Cen MT" panose="020B0602020104020603" pitchFamily="34" charset="0"/>
                          <a:ea typeface="+mn-ea"/>
                          <a:cs typeface="+mn-cs"/>
                        </a:rPr>
                        <a:t>(Utilidad Neta * 100)/ Ventas netas</a:t>
                      </a:r>
                      <a:endParaRPr lang="es-EC" sz="1200" b="0" dirty="0">
                        <a:latin typeface="Tw Cen MT" panose="020B0602020104020603" pitchFamily="34" charset="0"/>
                      </a:endParaRPr>
                    </a:p>
                  </a:txBody>
                  <a:tcPr marL="0" marR="0" marT="0" marB="0" anchor="ctr"/>
                </a:tc>
                <a:tc>
                  <a:txBody>
                    <a:bodyPr/>
                    <a:lstStyle/>
                    <a:p>
                      <a:pPr marL="226695" algn="ct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0,24%</a:t>
                      </a:r>
                      <a:endParaRPr lang="es-EC" sz="1200" b="0" dirty="0">
                        <a:solidFill>
                          <a:srgbClr val="E36C0A"/>
                        </a:solidFill>
                        <a:effectLst/>
                        <a:latin typeface="Tw Cen MT" panose="020B0602020104020603" pitchFamily="34" charset="0"/>
                        <a:ea typeface="Calibri"/>
                        <a:cs typeface="Times New Roman"/>
                      </a:endParaRPr>
                    </a:p>
                  </a:txBody>
                  <a:tcPr marL="68580" marR="68580" marT="0" marB="0"/>
                </a:tc>
                <a:tc>
                  <a:txBody>
                    <a:bodyPr/>
                    <a:lstStyle/>
                    <a:p>
                      <a:pPr marL="226695" algn="ctr">
                        <a:lnSpc>
                          <a:spcPct val="115000"/>
                        </a:lnSpc>
                        <a:spcAft>
                          <a:spcPts val="0"/>
                        </a:spcAft>
                      </a:pPr>
                      <a:r>
                        <a:rPr lang="es-PE" sz="1200" b="0">
                          <a:solidFill>
                            <a:srgbClr val="000000"/>
                          </a:solidFill>
                          <a:effectLst/>
                          <a:latin typeface="Tw Cen MT" panose="020B0602020104020603" pitchFamily="34" charset="0"/>
                          <a:ea typeface="Times New Roman"/>
                          <a:cs typeface="Times New Roman"/>
                        </a:rPr>
                        <a:t>1,26%</a:t>
                      </a:r>
                      <a:endParaRPr lang="es-EC" sz="1200" b="0">
                        <a:solidFill>
                          <a:srgbClr val="E36C0A"/>
                        </a:solidFill>
                        <a:effectLst/>
                        <a:latin typeface="Tw Cen MT" panose="020B0602020104020603" pitchFamily="34" charset="0"/>
                        <a:ea typeface="Calibri"/>
                        <a:cs typeface="Times New Roman"/>
                      </a:endParaRPr>
                    </a:p>
                  </a:txBody>
                  <a:tcPr marL="68580" marR="68580" marT="0" marB="0"/>
                </a:tc>
                <a:tc>
                  <a:txBody>
                    <a:bodyPr/>
                    <a:lstStyle/>
                    <a:p>
                      <a:pPr marL="226695" algn="ct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1,36%</a:t>
                      </a:r>
                      <a:endParaRPr lang="es-EC" sz="1200" b="0" dirty="0">
                        <a:solidFill>
                          <a:srgbClr val="E36C0A"/>
                        </a:solidFill>
                        <a:effectLst/>
                        <a:latin typeface="Tw Cen MT" panose="020B0602020104020603" pitchFamily="34" charset="0"/>
                        <a:ea typeface="Calibri"/>
                        <a:cs typeface="Times New Roman"/>
                      </a:endParaRPr>
                    </a:p>
                  </a:txBody>
                  <a:tcPr marL="68580" marR="68580" marT="0" marB="0"/>
                </a:tc>
              </a:tr>
              <a:tr h="478242">
                <a:tc>
                  <a:txBody>
                    <a:bodyPr/>
                    <a:lstStyle/>
                    <a:p>
                      <a:pPr algn="l"/>
                      <a:r>
                        <a:rPr lang="es-EC" sz="1200" b="0" dirty="0" smtClean="0">
                          <a:latin typeface="Tw Cen MT" panose="020B0602020104020603" pitchFamily="34" charset="0"/>
                        </a:rPr>
                        <a:t>Rendimiento</a:t>
                      </a:r>
                      <a:r>
                        <a:rPr lang="es-EC" sz="1200" b="0" baseline="0" dirty="0" smtClean="0">
                          <a:latin typeface="Tw Cen MT" panose="020B0602020104020603" pitchFamily="34" charset="0"/>
                        </a:rPr>
                        <a:t> sobre el patrimonio</a:t>
                      </a:r>
                      <a:endParaRPr lang="es-EC" sz="1200" b="0" dirty="0">
                        <a:latin typeface="Tw Cen MT" panose="020B0602020104020603" pitchFamily="34" charset="0"/>
                      </a:endParaRPr>
                    </a:p>
                  </a:txBody>
                  <a:tcPr marL="68580" marR="68580" marT="0" marB="0"/>
                </a:tc>
                <a:tc>
                  <a:txBody>
                    <a:bodyPr/>
                    <a:lstStyle/>
                    <a:p>
                      <a:pPr marL="226695" algn="ct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(Utilidad neta * 100</a:t>
                      </a:r>
                      <a:r>
                        <a:rPr lang="es-PE" sz="1200" b="0" dirty="0" smtClean="0">
                          <a:solidFill>
                            <a:srgbClr val="000000"/>
                          </a:solidFill>
                          <a:effectLst/>
                          <a:latin typeface="Tw Cen MT" panose="020B0602020104020603" pitchFamily="34" charset="0"/>
                          <a:ea typeface="Times New Roman"/>
                          <a:cs typeface="Times New Roman"/>
                        </a:rPr>
                        <a:t>)/ Patrimonio</a:t>
                      </a:r>
                      <a:endParaRPr lang="es-EC" sz="1200" b="0" dirty="0">
                        <a:solidFill>
                          <a:srgbClr val="E36C0A"/>
                        </a:solidFill>
                        <a:effectLst/>
                        <a:latin typeface="Tw Cen MT" panose="020B0602020104020603" pitchFamily="34" charset="0"/>
                        <a:ea typeface="Calibri"/>
                        <a:cs typeface="Times New Roman"/>
                      </a:endParaRPr>
                    </a:p>
                  </a:txBody>
                  <a:tcPr marL="68580" marR="68580" marT="0" marB="0"/>
                </a:tc>
                <a:tc>
                  <a:txBody>
                    <a:bodyPr/>
                    <a:lstStyle/>
                    <a:p>
                      <a:pPr marL="226695" algn="ct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27,97%</a:t>
                      </a:r>
                      <a:endParaRPr lang="es-EC" sz="1200" b="0" dirty="0">
                        <a:solidFill>
                          <a:srgbClr val="E36C0A"/>
                        </a:solidFill>
                        <a:effectLst/>
                        <a:latin typeface="Tw Cen MT" panose="020B0602020104020603" pitchFamily="34" charset="0"/>
                        <a:ea typeface="Calibri"/>
                        <a:cs typeface="Times New Roman"/>
                      </a:endParaRPr>
                    </a:p>
                  </a:txBody>
                  <a:tcPr marL="68580" marR="68580" marT="0" marB="0"/>
                </a:tc>
                <a:tc>
                  <a:txBody>
                    <a:bodyPr/>
                    <a:lstStyle/>
                    <a:p>
                      <a:pPr marL="226695" algn="ct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494,61%</a:t>
                      </a:r>
                      <a:endParaRPr lang="es-EC" sz="1200" b="0" dirty="0">
                        <a:solidFill>
                          <a:srgbClr val="E36C0A"/>
                        </a:solidFill>
                        <a:effectLst/>
                        <a:latin typeface="Tw Cen MT" panose="020B0602020104020603" pitchFamily="34" charset="0"/>
                        <a:ea typeface="Calibri"/>
                        <a:cs typeface="Times New Roman"/>
                      </a:endParaRPr>
                    </a:p>
                  </a:txBody>
                  <a:tcPr marL="68580" marR="68580" marT="0" marB="0"/>
                </a:tc>
                <a:tc>
                  <a:txBody>
                    <a:bodyPr/>
                    <a:lstStyle/>
                    <a:p>
                      <a:pPr marL="226695" algn="ct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204,50%</a:t>
                      </a:r>
                      <a:endParaRPr lang="es-EC" sz="1200" b="0" dirty="0">
                        <a:solidFill>
                          <a:srgbClr val="E36C0A"/>
                        </a:solidFill>
                        <a:effectLst/>
                        <a:latin typeface="Tw Cen MT" panose="020B0602020104020603" pitchFamily="34" charset="0"/>
                        <a:ea typeface="Calibri"/>
                        <a:cs typeface="Times New Roman"/>
                      </a:endParaRPr>
                    </a:p>
                  </a:txBody>
                  <a:tcPr marL="68580" marR="68580" marT="0" marB="0"/>
                </a:tc>
              </a:tr>
              <a:tr h="239121">
                <a:tc>
                  <a:txBody>
                    <a:bodyPr/>
                    <a:lstStyle/>
                    <a:p>
                      <a:pPr algn="l"/>
                      <a:r>
                        <a:rPr lang="es-EC" sz="1200" b="0" dirty="0" smtClean="0">
                          <a:latin typeface="Tw Cen MT" panose="020B0602020104020603" pitchFamily="34" charset="0"/>
                        </a:rPr>
                        <a:t>Rendimiento</a:t>
                      </a:r>
                      <a:r>
                        <a:rPr lang="es-EC" sz="1200" b="0" baseline="0" dirty="0" smtClean="0">
                          <a:latin typeface="Tw Cen MT" panose="020B0602020104020603" pitchFamily="34" charset="0"/>
                        </a:rPr>
                        <a:t> sobre activos</a:t>
                      </a:r>
                      <a:endParaRPr lang="es-EC" sz="1200" b="0" dirty="0">
                        <a:latin typeface="Tw Cen MT" panose="020B0602020104020603" pitchFamily="34" charset="0"/>
                      </a:endParaRPr>
                    </a:p>
                  </a:txBody>
                  <a:tcPr marL="68580" marR="68580" marT="0" marB="0"/>
                </a:tc>
                <a:tc>
                  <a:txBody>
                    <a:bodyPr/>
                    <a:lstStyle/>
                    <a:p>
                      <a:pPr marL="226695" algn="ct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Utilidad Neta/Activos Totales</a:t>
                      </a:r>
                      <a:endParaRPr lang="es-EC" sz="1200" b="0" dirty="0">
                        <a:solidFill>
                          <a:srgbClr val="E36C0A"/>
                        </a:solidFill>
                        <a:effectLst/>
                        <a:latin typeface="Tw Cen MT" panose="020B0602020104020603" pitchFamily="34" charset="0"/>
                        <a:ea typeface="Calibri"/>
                        <a:cs typeface="Times New Roman"/>
                      </a:endParaRPr>
                    </a:p>
                  </a:txBody>
                  <a:tcPr marL="68580" marR="68580" marT="0" marB="0"/>
                </a:tc>
                <a:tc>
                  <a:txBody>
                    <a:bodyPr/>
                    <a:lstStyle/>
                    <a:p>
                      <a:pPr marL="226695" algn="ct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0,46%</a:t>
                      </a:r>
                      <a:endParaRPr lang="es-EC" sz="1200" b="0" dirty="0">
                        <a:solidFill>
                          <a:srgbClr val="E36C0A"/>
                        </a:solidFill>
                        <a:effectLst/>
                        <a:latin typeface="Tw Cen MT" panose="020B0602020104020603" pitchFamily="34" charset="0"/>
                        <a:ea typeface="Calibri"/>
                        <a:cs typeface="Times New Roman"/>
                      </a:endParaRPr>
                    </a:p>
                  </a:txBody>
                  <a:tcPr marL="68580" marR="68580" marT="0" marB="0"/>
                </a:tc>
                <a:tc>
                  <a:txBody>
                    <a:bodyPr/>
                    <a:lstStyle/>
                    <a:p>
                      <a:pPr marL="226695" algn="ct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2,02%</a:t>
                      </a:r>
                      <a:endParaRPr lang="es-EC" sz="1200" b="0" dirty="0">
                        <a:solidFill>
                          <a:srgbClr val="E36C0A"/>
                        </a:solidFill>
                        <a:effectLst/>
                        <a:latin typeface="Tw Cen MT" panose="020B0602020104020603" pitchFamily="34" charset="0"/>
                        <a:ea typeface="Calibri"/>
                        <a:cs typeface="Times New Roman"/>
                      </a:endParaRPr>
                    </a:p>
                  </a:txBody>
                  <a:tcPr marL="68580" marR="68580" marT="0" marB="0"/>
                </a:tc>
                <a:tc>
                  <a:txBody>
                    <a:bodyPr/>
                    <a:lstStyle/>
                    <a:p>
                      <a:pPr marL="226695" algn="ctr">
                        <a:lnSpc>
                          <a:spcPct val="115000"/>
                        </a:lnSpc>
                        <a:spcAft>
                          <a:spcPts val="0"/>
                        </a:spcAft>
                      </a:pPr>
                      <a:r>
                        <a:rPr lang="es-PE" sz="1200" b="0" dirty="0">
                          <a:solidFill>
                            <a:srgbClr val="000000"/>
                          </a:solidFill>
                          <a:effectLst/>
                          <a:latin typeface="Tw Cen MT" panose="020B0602020104020603" pitchFamily="34" charset="0"/>
                          <a:ea typeface="Times New Roman"/>
                          <a:cs typeface="Times New Roman"/>
                        </a:rPr>
                        <a:t>1,99%</a:t>
                      </a:r>
                      <a:endParaRPr lang="es-EC" sz="1200" b="0" dirty="0">
                        <a:solidFill>
                          <a:srgbClr val="E36C0A"/>
                        </a:solidFill>
                        <a:effectLst/>
                        <a:latin typeface="Tw Cen MT" panose="020B0602020104020603" pitchFamily="34" charset="0"/>
                        <a:ea typeface="Calibri"/>
                        <a:cs typeface="Times New Roman"/>
                      </a:endParaRPr>
                    </a:p>
                  </a:txBody>
                  <a:tcPr marL="68580" marR="68580" marT="0" marB="0"/>
                </a:tc>
              </a:tr>
            </a:tbl>
          </a:graphicData>
        </a:graphic>
      </p:graphicFrame>
      <p:sp>
        <p:nvSpPr>
          <p:cNvPr id="6" name="9 Título"/>
          <p:cNvSpPr>
            <a:spLocks noGrp="1"/>
          </p:cNvSpPr>
          <p:nvPr>
            <p:ph type="title"/>
          </p:nvPr>
        </p:nvSpPr>
        <p:spPr>
          <a:xfrm>
            <a:off x="179512" y="-99392"/>
            <a:ext cx="8153400" cy="990600"/>
          </a:xfrm>
        </p:spPr>
        <p:txBody>
          <a:bodyPr/>
          <a:lstStyle/>
          <a:p>
            <a:pPr algn="l"/>
            <a:r>
              <a:rPr lang="es-MX"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Diagnóstico Financiero</a:t>
            </a:r>
            <a:endParaRPr lang="es-MX"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7" name="9 Título"/>
          <p:cNvSpPr txBox="1">
            <a:spLocks/>
          </p:cNvSpPr>
          <p:nvPr/>
        </p:nvSpPr>
        <p:spPr>
          <a:xfrm>
            <a:off x="179512" y="206152"/>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36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Razones Financieras</a:t>
            </a:r>
            <a:endParaRPr lang="es-MX" sz="36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8145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35333"/>
            <a:ext cx="8153400" cy="990600"/>
          </a:xfrm>
        </p:spPr>
        <p:txBody>
          <a:bodyPr/>
          <a:lstStyle/>
          <a:p>
            <a:pPr algn="l"/>
            <a:r>
              <a:rPr lang="es-MX" sz="40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FODA</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5 Rectángulo"/>
          <p:cNvSpPr/>
          <p:nvPr/>
        </p:nvSpPr>
        <p:spPr>
          <a:xfrm>
            <a:off x="1214977" y="1095127"/>
            <a:ext cx="2492927" cy="461665"/>
          </a:xfrm>
          <a:prstGeom prst="rect">
            <a:avLst/>
          </a:prstGeom>
        </p:spPr>
        <p:txBody>
          <a:bodyPr wrap="square">
            <a:spAutoFit/>
          </a:bodyPr>
          <a:lstStyle/>
          <a:p>
            <a:r>
              <a:rPr lang="es-ES" sz="1200" b="1" u="sng" dirty="0"/>
              <a:t>ESCALA:</a:t>
            </a:r>
            <a:endParaRPr lang="es-EC" sz="1200" dirty="0"/>
          </a:p>
          <a:p>
            <a:r>
              <a:rPr lang="es-ES" sz="1200" dirty="0"/>
              <a:t>ALTO=5, MEDIO=3, BAJO=1</a:t>
            </a:r>
            <a:endParaRPr lang="es-EC" sz="1200"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68407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02740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35333"/>
            <a:ext cx="8153400" cy="990600"/>
          </a:xfrm>
        </p:spPr>
        <p:txBody>
          <a:bodyPr/>
          <a:lstStyle/>
          <a:p>
            <a:pPr algn="l"/>
            <a:r>
              <a:rPr lang="es-MX" sz="40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FODA</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288" y="1628800"/>
            <a:ext cx="7411144" cy="355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79512" y="1095127"/>
            <a:ext cx="2492927" cy="461665"/>
          </a:xfrm>
          <a:prstGeom prst="rect">
            <a:avLst/>
          </a:prstGeom>
        </p:spPr>
        <p:txBody>
          <a:bodyPr wrap="square">
            <a:spAutoFit/>
          </a:bodyPr>
          <a:lstStyle/>
          <a:p>
            <a:r>
              <a:rPr lang="es-ES" sz="1200" b="1" u="sng" dirty="0"/>
              <a:t>ESCALA:</a:t>
            </a:r>
            <a:endParaRPr lang="es-EC" sz="1200" dirty="0"/>
          </a:p>
          <a:p>
            <a:r>
              <a:rPr lang="es-ES" sz="1200" dirty="0"/>
              <a:t>ALTO=5, MEDIO=3, BAJO=1</a:t>
            </a:r>
            <a:endParaRPr lang="es-EC" sz="1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58534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980728"/>
            <a:ext cx="2492927" cy="461665"/>
          </a:xfrm>
          <a:prstGeom prst="rect">
            <a:avLst/>
          </a:prstGeom>
        </p:spPr>
        <p:txBody>
          <a:bodyPr wrap="square">
            <a:spAutoFit/>
          </a:bodyPr>
          <a:lstStyle/>
          <a:p>
            <a:r>
              <a:rPr lang="es-ES" sz="1200" b="1" u="sng" dirty="0"/>
              <a:t>ESCALA:</a:t>
            </a:r>
            <a:endParaRPr lang="es-EC" sz="1200" dirty="0"/>
          </a:p>
          <a:p>
            <a:r>
              <a:rPr lang="es-ES" sz="1200" dirty="0"/>
              <a:t>ALTO=5, MEDIO=3, BAJO=1</a:t>
            </a:r>
            <a:endParaRPr lang="es-EC" sz="1200" dirty="0"/>
          </a:p>
        </p:txBody>
      </p:sp>
      <p:sp>
        <p:nvSpPr>
          <p:cNvPr id="5" name="9 Título"/>
          <p:cNvSpPr>
            <a:spLocks noGrp="1"/>
          </p:cNvSpPr>
          <p:nvPr>
            <p:ph type="title"/>
          </p:nvPr>
        </p:nvSpPr>
        <p:spPr>
          <a:xfrm>
            <a:off x="251520" y="35333"/>
            <a:ext cx="8153400" cy="990600"/>
          </a:xfrm>
        </p:spPr>
        <p:txBody>
          <a:bodyPr/>
          <a:lstStyle/>
          <a:p>
            <a:pPr algn="l"/>
            <a:r>
              <a:rPr lang="es-MX" sz="40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FODA</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632848" cy="410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598831"/>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44624"/>
            <a:ext cx="8153400" cy="990600"/>
          </a:xfrm>
        </p:spPr>
        <p:txBody>
          <a:bodyPr/>
          <a:lstStyle/>
          <a:p>
            <a:pPr algn="l"/>
            <a:r>
              <a:rPr lang="es-MX" sz="40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FODA</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5 Rectángulo"/>
          <p:cNvSpPr/>
          <p:nvPr/>
        </p:nvSpPr>
        <p:spPr>
          <a:xfrm>
            <a:off x="251520" y="692696"/>
            <a:ext cx="2492927" cy="461665"/>
          </a:xfrm>
          <a:prstGeom prst="rect">
            <a:avLst/>
          </a:prstGeom>
        </p:spPr>
        <p:txBody>
          <a:bodyPr wrap="square">
            <a:spAutoFit/>
          </a:bodyPr>
          <a:lstStyle/>
          <a:p>
            <a:r>
              <a:rPr lang="es-ES" sz="1200" b="1" u="sng" dirty="0"/>
              <a:t>ESCALA:</a:t>
            </a:r>
            <a:endParaRPr lang="es-EC" sz="1200" dirty="0"/>
          </a:p>
          <a:p>
            <a:r>
              <a:rPr lang="es-ES" sz="1200" dirty="0"/>
              <a:t>ALTO=5, MEDIO=3, BAJO=1</a:t>
            </a:r>
            <a:endParaRPr lang="es-EC" sz="12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229" y="1196752"/>
            <a:ext cx="6740163" cy="250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228" y="3861048"/>
            <a:ext cx="666815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490932"/>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44624"/>
            <a:ext cx="8153400" cy="990600"/>
          </a:xfrm>
        </p:spPr>
        <p:txBody>
          <a:bodyPr/>
          <a:lstStyle/>
          <a:p>
            <a:pPr algn="l"/>
            <a:r>
              <a:rPr lang="es-MX" sz="40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Propuesta de Estrategias Financieras</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9 Título"/>
          <p:cNvSpPr txBox="1">
            <a:spLocks/>
          </p:cNvSpPr>
          <p:nvPr/>
        </p:nvSpPr>
        <p:spPr>
          <a:xfrm>
            <a:off x="251520" y="1196752"/>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400" b="0" i="0" kern="0" spc="-300" dirty="0" smtClean="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rPr>
              <a:t>Matriz  Ofensiva de Iniciativa Estratégica</a:t>
            </a:r>
            <a:endParaRPr lang="es-MX" sz="2400" b="0" i="0" kern="0" spc="-300" dirty="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endParaRPr>
          </a:p>
        </p:txBody>
      </p:sp>
      <p:sp>
        <p:nvSpPr>
          <p:cNvPr id="6" name="9 Título"/>
          <p:cNvSpPr txBox="1">
            <a:spLocks/>
          </p:cNvSpPr>
          <p:nvPr/>
        </p:nvSpPr>
        <p:spPr>
          <a:xfrm>
            <a:off x="251520" y="620688"/>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Cuantitativo del FODA</a:t>
            </a:r>
            <a:endParaRPr lang="es-MX"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8" name="7 Rectángulo"/>
          <p:cNvSpPr/>
          <p:nvPr/>
        </p:nvSpPr>
        <p:spPr>
          <a:xfrm>
            <a:off x="323528" y="1969676"/>
            <a:ext cx="4572000" cy="523220"/>
          </a:xfrm>
          <a:prstGeom prst="rect">
            <a:avLst/>
          </a:prstGeom>
        </p:spPr>
        <p:txBody>
          <a:bodyPr>
            <a:spAutoFit/>
          </a:bodyPr>
          <a:lstStyle/>
          <a:p>
            <a:r>
              <a:rPr lang="es-ES" sz="1400" b="1" u="sng" dirty="0"/>
              <a:t>ESCALA DE INCIDENCIA:</a:t>
            </a:r>
            <a:endParaRPr lang="es-EC" sz="1400" dirty="0"/>
          </a:p>
          <a:p>
            <a:r>
              <a:rPr lang="es-ES" sz="1400" dirty="0"/>
              <a:t>ALTO=5, MEDIO=3, BAJO=1</a:t>
            </a:r>
            <a:endParaRPr lang="es-EC" sz="1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78" y="2918644"/>
            <a:ext cx="8141478" cy="2454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558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44624"/>
            <a:ext cx="8153400" cy="990600"/>
          </a:xfrm>
        </p:spPr>
        <p:txBody>
          <a:bodyPr/>
          <a:lstStyle/>
          <a:p>
            <a:pPr algn="l"/>
            <a:r>
              <a:rPr lang="es-MX" sz="36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Propuesta de Estrategias Financieras</a:t>
            </a:r>
            <a:endParaRPr lang="es-MX" sz="36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9 Título"/>
          <p:cNvSpPr txBox="1">
            <a:spLocks/>
          </p:cNvSpPr>
          <p:nvPr/>
        </p:nvSpPr>
        <p:spPr>
          <a:xfrm>
            <a:off x="251520" y="54868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8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Cuantitativo del FODA</a:t>
            </a:r>
            <a:endParaRPr lang="es-MX" sz="28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9 Título"/>
          <p:cNvSpPr txBox="1">
            <a:spLocks/>
          </p:cNvSpPr>
          <p:nvPr/>
        </p:nvSpPr>
        <p:spPr>
          <a:xfrm>
            <a:off x="251520" y="90872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400" b="0" i="0" kern="0" spc="-300" dirty="0" smtClean="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rPr>
              <a:t>Matriz  Defensiva de Iniciativa Estratégica</a:t>
            </a:r>
            <a:endParaRPr lang="es-MX" sz="2400" b="0" i="0" kern="0" spc="-300" dirty="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endParaRPr>
          </a:p>
        </p:txBody>
      </p:sp>
      <p:sp>
        <p:nvSpPr>
          <p:cNvPr id="9" name="8 Rectángulo"/>
          <p:cNvSpPr/>
          <p:nvPr/>
        </p:nvSpPr>
        <p:spPr>
          <a:xfrm>
            <a:off x="6048672" y="1033572"/>
            <a:ext cx="4572000" cy="461665"/>
          </a:xfrm>
          <a:prstGeom prst="rect">
            <a:avLst/>
          </a:prstGeom>
        </p:spPr>
        <p:txBody>
          <a:bodyPr>
            <a:spAutoFit/>
          </a:bodyPr>
          <a:lstStyle/>
          <a:p>
            <a:r>
              <a:rPr lang="es-ES" sz="1200" b="1" u="sng" dirty="0"/>
              <a:t>ESCALA DE INCIDENCIA:</a:t>
            </a:r>
            <a:endParaRPr lang="es-EC" sz="1200" dirty="0"/>
          </a:p>
          <a:p>
            <a:r>
              <a:rPr lang="es-ES" sz="1200" dirty="0"/>
              <a:t>ALTO=5, MEDIO=3, BAJO=1</a:t>
            </a:r>
            <a:endParaRPr lang="es-EC" sz="12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39280"/>
            <a:ext cx="8640960" cy="44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736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44624"/>
            <a:ext cx="8153400" cy="990600"/>
          </a:xfrm>
        </p:spPr>
        <p:txBody>
          <a:bodyPr/>
          <a:lstStyle/>
          <a:p>
            <a:pPr algn="l"/>
            <a:r>
              <a:rPr lang="es-MX" sz="36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Propuesta de Estrategias Financieras</a:t>
            </a:r>
            <a:endParaRPr lang="es-MX" sz="36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9 Título"/>
          <p:cNvSpPr txBox="1">
            <a:spLocks/>
          </p:cNvSpPr>
          <p:nvPr/>
        </p:nvSpPr>
        <p:spPr>
          <a:xfrm>
            <a:off x="251520" y="54868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8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Cuantitativo del FODA</a:t>
            </a:r>
            <a:endParaRPr lang="es-MX" sz="28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9 Título"/>
          <p:cNvSpPr txBox="1">
            <a:spLocks/>
          </p:cNvSpPr>
          <p:nvPr/>
        </p:nvSpPr>
        <p:spPr>
          <a:xfrm>
            <a:off x="251520" y="90872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400" b="0" i="0" kern="0" spc="-300" dirty="0" smtClean="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rPr>
              <a:t>Matriz  Defensiva de Iniciativa Estratégica</a:t>
            </a:r>
            <a:endParaRPr lang="es-MX" sz="2400" b="0" i="0" kern="0" spc="-300" dirty="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8568952" cy="399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6048672" y="1033572"/>
            <a:ext cx="2627784" cy="461665"/>
          </a:xfrm>
          <a:prstGeom prst="rect">
            <a:avLst/>
          </a:prstGeom>
        </p:spPr>
        <p:txBody>
          <a:bodyPr wrap="square">
            <a:spAutoFit/>
          </a:bodyPr>
          <a:lstStyle/>
          <a:p>
            <a:r>
              <a:rPr lang="es-ES" sz="1200" b="1" u="sng" dirty="0"/>
              <a:t>ESCALA DE INCIDENCIA:</a:t>
            </a:r>
            <a:endParaRPr lang="es-EC" sz="1200" dirty="0"/>
          </a:p>
          <a:p>
            <a:r>
              <a:rPr lang="es-ES" sz="1200" dirty="0"/>
              <a:t>ALTO=5, MEDIO=3, BAJO=1</a:t>
            </a:r>
            <a:endParaRPr lang="es-EC" sz="1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389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66623524"/>
              </p:ext>
            </p:extLst>
          </p:nvPr>
        </p:nvGraphicFramePr>
        <p:xfrm>
          <a:off x="899592" y="1124744"/>
          <a:ext cx="741682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9 Título"/>
          <p:cNvSpPr>
            <a:spLocks noGrp="1"/>
          </p:cNvSpPr>
          <p:nvPr>
            <p:ph type="title"/>
          </p:nvPr>
        </p:nvSpPr>
        <p:spPr>
          <a:xfrm>
            <a:off x="235024" y="44624"/>
            <a:ext cx="8153400" cy="990600"/>
          </a:xfrm>
        </p:spPr>
        <p:txBody>
          <a:bodyPr/>
          <a:lstStyle/>
          <a:p>
            <a:pPr algn="l"/>
            <a:r>
              <a:rPr lang="es-MX" sz="4000" b="1"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Planteamiento del problema</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5949280"/>
            <a:ext cx="2392293" cy="64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49335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44624"/>
            <a:ext cx="8153400" cy="990600"/>
          </a:xfrm>
        </p:spPr>
        <p:txBody>
          <a:bodyPr/>
          <a:lstStyle/>
          <a:p>
            <a:pPr algn="l"/>
            <a:r>
              <a:rPr lang="es-MX" sz="36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Propuesta de Estrategias Financieras</a:t>
            </a:r>
            <a:endParaRPr lang="es-MX" sz="36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9 Título"/>
          <p:cNvSpPr txBox="1">
            <a:spLocks/>
          </p:cNvSpPr>
          <p:nvPr/>
        </p:nvSpPr>
        <p:spPr>
          <a:xfrm>
            <a:off x="251520" y="54868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8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Cuantitativo del FODA</a:t>
            </a:r>
            <a:endParaRPr lang="es-MX" sz="28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9 Título"/>
          <p:cNvSpPr txBox="1">
            <a:spLocks/>
          </p:cNvSpPr>
          <p:nvPr/>
        </p:nvSpPr>
        <p:spPr>
          <a:xfrm>
            <a:off x="251520" y="90872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400" b="0" i="0" kern="0" spc="-300" dirty="0" smtClean="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rPr>
              <a:t>Matriz  de Respuesta de Iniciativa Estratégica</a:t>
            </a:r>
            <a:endParaRPr lang="es-MX" sz="2400" b="0" i="0" kern="0" spc="-300" dirty="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172" y="2382391"/>
            <a:ext cx="7532252" cy="349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288032" y="1628800"/>
            <a:ext cx="4572000" cy="523220"/>
          </a:xfrm>
          <a:prstGeom prst="rect">
            <a:avLst/>
          </a:prstGeom>
        </p:spPr>
        <p:txBody>
          <a:bodyPr>
            <a:spAutoFit/>
          </a:bodyPr>
          <a:lstStyle/>
          <a:p>
            <a:r>
              <a:rPr lang="es-ES" sz="1400" b="1" u="sng" dirty="0"/>
              <a:t>ESCALA DE INCIDENCIA:</a:t>
            </a:r>
            <a:endParaRPr lang="es-EC" sz="1400" dirty="0"/>
          </a:p>
          <a:p>
            <a:r>
              <a:rPr lang="es-ES" sz="1400" dirty="0"/>
              <a:t>ALTO=5, MEDIO=3, BAJO=1</a:t>
            </a:r>
            <a:endParaRPr lang="es-EC" sz="1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676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44624"/>
            <a:ext cx="8153400" cy="990600"/>
          </a:xfrm>
        </p:spPr>
        <p:txBody>
          <a:bodyPr/>
          <a:lstStyle/>
          <a:p>
            <a:pPr algn="l"/>
            <a:r>
              <a:rPr lang="es-MX" sz="36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Propuesta de Estrategias Financieras</a:t>
            </a:r>
            <a:endParaRPr lang="es-MX" sz="36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9 Título"/>
          <p:cNvSpPr txBox="1">
            <a:spLocks/>
          </p:cNvSpPr>
          <p:nvPr/>
        </p:nvSpPr>
        <p:spPr>
          <a:xfrm>
            <a:off x="251520" y="54868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8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Cuantitativo del FODA</a:t>
            </a:r>
            <a:endParaRPr lang="es-MX" sz="28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9 Título"/>
          <p:cNvSpPr txBox="1">
            <a:spLocks/>
          </p:cNvSpPr>
          <p:nvPr/>
        </p:nvSpPr>
        <p:spPr>
          <a:xfrm>
            <a:off x="251520" y="90872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400" b="0" i="0" kern="0" spc="-300" dirty="0" smtClean="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rPr>
              <a:t>Matriz  de Mejoramiento Estratégico</a:t>
            </a:r>
            <a:endParaRPr lang="es-MX" sz="2400" b="0" i="0" kern="0" spc="-300" dirty="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endParaRPr>
          </a:p>
        </p:txBody>
      </p:sp>
      <p:sp>
        <p:nvSpPr>
          <p:cNvPr id="9" name="8 Rectángulo"/>
          <p:cNvSpPr/>
          <p:nvPr/>
        </p:nvSpPr>
        <p:spPr>
          <a:xfrm>
            <a:off x="5454352" y="908720"/>
            <a:ext cx="2286000" cy="461665"/>
          </a:xfrm>
          <a:prstGeom prst="rect">
            <a:avLst/>
          </a:prstGeom>
        </p:spPr>
        <p:txBody>
          <a:bodyPr wrap="square">
            <a:spAutoFit/>
          </a:bodyPr>
          <a:lstStyle/>
          <a:p>
            <a:r>
              <a:rPr lang="es-ES" sz="1200" b="1" u="sng" dirty="0"/>
              <a:t>ESCALA DE INCIDENCIA:</a:t>
            </a:r>
            <a:endParaRPr lang="es-EC" sz="1200" dirty="0"/>
          </a:p>
          <a:p>
            <a:r>
              <a:rPr lang="es-ES" sz="1200" dirty="0"/>
              <a:t>ALTO=5, MEDIO=3, BAJO=1</a:t>
            </a:r>
            <a:endParaRPr lang="es-EC" sz="1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352928" cy="417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677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44624"/>
            <a:ext cx="8153400" cy="990600"/>
          </a:xfrm>
        </p:spPr>
        <p:txBody>
          <a:bodyPr/>
          <a:lstStyle/>
          <a:p>
            <a:pPr algn="l"/>
            <a:r>
              <a:rPr lang="es-MX" sz="36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Propuesta de Estrategias Financieras</a:t>
            </a:r>
            <a:endParaRPr lang="es-MX" sz="36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9 Título"/>
          <p:cNvSpPr txBox="1">
            <a:spLocks/>
          </p:cNvSpPr>
          <p:nvPr/>
        </p:nvSpPr>
        <p:spPr>
          <a:xfrm>
            <a:off x="251520" y="54868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8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Cuantitativo del FODA</a:t>
            </a:r>
            <a:endParaRPr lang="es-MX" sz="28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9 Título"/>
          <p:cNvSpPr txBox="1">
            <a:spLocks/>
          </p:cNvSpPr>
          <p:nvPr/>
        </p:nvSpPr>
        <p:spPr>
          <a:xfrm>
            <a:off x="251520" y="90872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400" b="0" i="0" kern="0" spc="-300" dirty="0" smtClean="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rPr>
              <a:t>Matriz  de Mejoramiento Estratégica</a:t>
            </a:r>
            <a:endParaRPr lang="es-MX" sz="2400" b="0" i="0" kern="0" spc="-300" dirty="0">
              <a:solidFill>
                <a:srgbClr val="7030A0"/>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rial" panose="020B0604020202020204" pitchFamily="34" charset="0"/>
            </a:endParaRPr>
          </a:p>
        </p:txBody>
      </p:sp>
      <p:sp>
        <p:nvSpPr>
          <p:cNvPr id="7" name="6 Rectángulo"/>
          <p:cNvSpPr/>
          <p:nvPr/>
        </p:nvSpPr>
        <p:spPr>
          <a:xfrm>
            <a:off x="5238328" y="836712"/>
            <a:ext cx="2286000" cy="461665"/>
          </a:xfrm>
          <a:prstGeom prst="rect">
            <a:avLst/>
          </a:prstGeom>
        </p:spPr>
        <p:txBody>
          <a:bodyPr wrap="square">
            <a:spAutoFit/>
          </a:bodyPr>
          <a:lstStyle/>
          <a:p>
            <a:r>
              <a:rPr lang="es-ES" sz="1200" b="1" u="sng" dirty="0"/>
              <a:t>ESCALA DE INCIDENCIA:</a:t>
            </a:r>
            <a:endParaRPr lang="es-EC" sz="1200" dirty="0"/>
          </a:p>
          <a:p>
            <a:r>
              <a:rPr lang="es-ES" sz="1200" dirty="0"/>
              <a:t>ALTO=5, MEDIO=3, BAJO=1</a:t>
            </a:r>
            <a:endParaRPr lang="es-EC" sz="12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05" y="1628800"/>
            <a:ext cx="8559675" cy="433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592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44624"/>
            <a:ext cx="8153400" cy="990600"/>
          </a:xfrm>
        </p:spPr>
        <p:txBody>
          <a:bodyPr/>
          <a:lstStyle/>
          <a:p>
            <a:pPr algn="l"/>
            <a:r>
              <a:rPr lang="es-MX" sz="36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Propuesta de Estrategias Financieras</a:t>
            </a:r>
            <a:endParaRPr lang="es-MX" sz="36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9 Título"/>
          <p:cNvSpPr txBox="1">
            <a:spLocks/>
          </p:cNvSpPr>
          <p:nvPr/>
        </p:nvSpPr>
        <p:spPr>
          <a:xfrm>
            <a:off x="251520" y="54868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8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Matriz de Objetivos y Estrategias </a:t>
            </a:r>
            <a:endParaRPr lang="es-MX" sz="28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5 CuadroTexto"/>
          <p:cNvSpPr txBox="1"/>
          <p:nvPr/>
        </p:nvSpPr>
        <p:spPr>
          <a:xfrm>
            <a:off x="251520" y="1290246"/>
            <a:ext cx="7848872" cy="338554"/>
          </a:xfrm>
          <a:prstGeom prst="rect">
            <a:avLst/>
          </a:prstGeom>
          <a:noFill/>
        </p:spPr>
        <p:txBody>
          <a:bodyPr wrap="square" rtlCol="0">
            <a:spAutoFit/>
          </a:bodyPr>
          <a:lstStyle/>
          <a:p>
            <a:r>
              <a:rPr lang="es-EC" sz="1600" b="1" dirty="0" smtClean="0">
                <a:latin typeface="Tw Cen MT" panose="020B0602020104020603" pitchFamily="34" charset="0"/>
              </a:rPr>
              <a:t>OBJETIVO ESTRATÉGICO</a:t>
            </a:r>
            <a:r>
              <a:rPr lang="es-EC" sz="1600" dirty="0" smtClean="0">
                <a:latin typeface="Tw Cen MT" panose="020B0602020104020603" pitchFamily="34" charset="0"/>
              </a:rPr>
              <a:t>: Incrementar la liquidez de la empresa.</a:t>
            </a:r>
            <a:endParaRPr lang="es-EC" sz="1600" dirty="0">
              <a:latin typeface="Tw Cen MT" panose="020B0602020104020603" pitchFamily="34" charset="0"/>
            </a:endParaRPr>
          </a:p>
        </p:txBody>
      </p:sp>
      <p:graphicFrame>
        <p:nvGraphicFramePr>
          <p:cNvPr id="7" name="6 Diagrama"/>
          <p:cNvGraphicFramePr/>
          <p:nvPr>
            <p:extLst>
              <p:ext uri="{D42A27DB-BD31-4B8C-83A1-F6EECF244321}">
                <p14:modId xmlns:p14="http://schemas.microsoft.com/office/powerpoint/2010/main" val="2290888439"/>
              </p:ext>
            </p:extLst>
          </p:nvPr>
        </p:nvGraphicFramePr>
        <p:xfrm>
          <a:off x="755576" y="1628800"/>
          <a:ext cx="727280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redondeado"/>
          <p:cNvSpPr/>
          <p:nvPr/>
        </p:nvSpPr>
        <p:spPr>
          <a:xfrm>
            <a:off x="1835696" y="1988840"/>
            <a:ext cx="648072" cy="3816424"/>
          </a:xfrm>
          <a:prstGeom prst="roundRect">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vert="vert270" rtlCol="0" anchor="ctr"/>
          <a:lstStyle/>
          <a:p>
            <a:pPr algn="ctr"/>
            <a:r>
              <a:rPr lang="es-MX" sz="2000" b="1" spc="300" dirty="0" smtClean="0">
                <a:latin typeface="Century Gothic" panose="020B0502020202020204" pitchFamily="34" charset="0"/>
              </a:rPr>
              <a:t>LIQUIDEZ</a:t>
            </a:r>
            <a:endParaRPr lang="es-MX" sz="2000" b="1" spc="300" dirty="0">
              <a:latin typeface="Century Gothic" panose="020B0502020202020204" pitchFamily="34" charset="0"/>
            </a:endParaRPr>
          </a:p>
        </p:txBody>
      </p:sp>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1049" y="6021288"/>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0939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691680" y="1988840"/>
            <a:ext cx="648072" cy="3528392"/>
          </a:xfrm>
          <a:prstGeom prst="roundRect">
            <a:avLst/>
          </a:prstGeom>
          <a:solidFill>
            <a:srgbClr val="461E64"/>
          </a:solidFill>
        </p:spPr>
        <p:style>
          <a:lnRef idx="3">
            <a:schemeClr val="lt1"/>
          </a:lnRef>
          <a:fillRef idx="1">
            <a:schemeClr val="accent2"/>
          </a:fillRef>
          <a:effectRef idx="1">
            <a:schemeClr val="accent2"/>
          </a:effectRef>
          <a:fontRef idx="minor">
            <a:schemeClr val="lt1"/>
          </a:fontRef>
        </p:style>
        <p:txBody>
          <a:bodyPr vert="vert270" rtlCol="0" anchor="ctr"/>
          <a:lstStyle/>
          <a:p>
            <a:pPr algn="ctr"/>
            <a:r>
              <a:rPr lang="es-MX" sz="2000" b="1" spc="300" dirty="0" smtClean="0">
                <a:latin typeface="Century Gothic" panose="020B0502020202020204" pitchFamily="34" charset="0"/>
              </a:rPr>
              <a:t>ENDEUDAMIENTO</a:t>
            </a:r>
            <a:endParaRPr lang="es-MX" sz="2000" b="1" spc="300" dirty="0">
              <a:latin typeface="Century Gothic" panose="020B0502020202020204" pitchFamily="34" charset="0"/>
            </a:endParaRPr>
          </a:p>
        </p:txBody>
      </p:sp>
      <p:graphicFrame>
        <p:nvGraphicFramePr>
          <p:cNvPr id="5" name="4 Diagrama"/>
          <p:cNvGraphicFramePr/>
          <p:nvPr>
            <p:extLst>
              <p:ext uri="{D42A27DB-BD31-4B8C-83A1-F6EECF244321}">
                <p14:modId xmlns:p14="http://schemas.microsoft.com/office/powerpoint/2010/main" val="2899767798"/>
              </p:ext>
            </p:extLst>
          </p:nvPr>
        </p:nvGraphicFramePr>
        <p:xfrm>
          <a:off x="1475656" y="2276872"/>
          <a:ext cx="648072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251520" y="1578278"/>
            <a:ext cx="8136904" cy="338554"/>
          </a:xfrm>
          <a:prstGeom prst="rect">
            <a:avLst/>
          </a:prstGeom>
          <a:noFill/>
        </p:spPr>
        <p:txBody>
          <a:bodyPr wrap="square" rtlCol="0">
            <a:spAutoFit/>
          </a:bodyPr>
          <a:lstStyle/>
          <a:p>
            <a:pPr algn="just"/>
            <a:r>
              <a:rPr lang="es-EC" sz="1600" b="1" dirty="0" smtClean="0">
                <a:latin typeface="Tw Cen MT" panose="020B0602020104020603" pitchFamily="34" charset="0"/>
              </a:rPr>
              <a:t>OBJETIVO ESTRATÉGICO</a:t>
            </a:r>
            <a:r>
              <a:rPr lang="es-EC" sz="1600" dirty="0" smtClean="0">
                <a:latin typeface="Tw Cen MT" panose="020B0602020104020603" pitchFamily="34" charset="0"/>
              </a:rPr>
              <a:t>: Reestructurar las obligaciones que mantiene la empresa con terceros.</a:t>
            </a:r>
            <a:endParaRPr lang="es-EC" sz="1600" dirty="0">
              <a:latin typeface="Tw Cen MT" panose="020B0602020104020603" pitchFamily="34" charset="0"/>
            </a:endParaRPr>
          </a:p>
        </p:txBody>
      </p:sp>
      <p:sp>
        <p:nvSpPr>
          <p:cNvPr id="7" name="9 Título"/>
          <p:cNvSpPr>
            <a:spLocks noGrp="1"/>
          </p:cNvSpPr>
          <p:nvPr>
            <p:ph type="title"/>
          </p:nvPr>
        </p:nvSpPr>
        <p:spPr>
          <a:xfrm>
            <a:off x="251520" y="44624"/>
            <a:ext cx="8153400" cy="990600"/>
          </a:xfrm>
        </p:spPr>
        <p:txBody>
          <a:bodyPr/>
          <a:lstStyle/>
          <a:p>
            <a:pPr algn="l"/>
            <a:r>
              <a:rPr lang="es-MX" sz="36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Propuesta de Estrategias Financieras</a:t>
            </a:r>
            <a:endParaRPr lang="es-MX" sz="36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8" name="9 Título"/>
          <p:cNvSpPr txBox="1">
            <a:spLocks/>
          </p:cNvSpPr>
          <p:nvPr/>
        </p:nvSpPr>
        <p:spPr>
          <a:xfrm>
            <a:off x="251520" y="54868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8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Matriz de Objetivos y Estrategias </a:t>
            </a:r>
            <a:endParaRPr lang="es-MX" sz="28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834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44624"/>
            <a:ext cx="8153400" cy="990600"/>
          </a:xfrm>
        </p:spPr>
        <p:txBody>
          <a:bodyPr/>
          <a:lstStyle/>
          <a:p>
            <a:pPr algn="l"/>
            <a:r>
              <a:rPr lang="es-MX" sz="36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Propuesta de Estrategias Financieras</a:t>
            </a:r>
            <a:endParaRPr lang="es-MX" sz="36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9 Título"/>
          <p:cNvSpPr txBox="1">
            <a:spLocks/>
          </p:cNvSpPr>
          <p:nvPr/>
        </p:nvSpPr>
        <p:spPr>
          <a:xfrm>
            <a:off x="251520" y="54868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8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Matriz de Objetivos y Estrategias </a:t>
            </a:r>
            <a:endParaRPr lang="es-MX" sz="28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5 CuadroTexto"/>
          <p:cNvSpPr txBox="1"/>
          <p:nvPr/>
        </p:nvSpPr>
        <p:spPr>
          <a:xfrm>
            <a:off x="323528" y="1412776"/>
            <a:ext cx="7848872" cy="338554"/>
          </a:xfrm>
          <a:prstGeom prst="rect">
            <a:avLst/>
          </a:prstGeom>
          <a:noFill/>
        </p:spPr>
        <p:txBody>
          <a:bodyPr wrap="square" rtlCol="0">
            <a:spAutoFit/>
          </a:bodyPr>
          <a:lstStyle/>
          <a:p>
            <a:r>
              <a:rPr lang="es-EC" sz="1600" b="1" dirty="0" smtClean="0">
                <a:latin typeface="Tw Cen MT" panose="020B0602020104020603" pitchFamily="34" charset="0"/>
              </a:rPr>
              <a:t>OBJETIVO ESTRATÉGICO</a:t>
            </a:r>
            <a:r>
              <a:rPr lang="es-EC" sz="1600" dirty="0" smtClean="0">
                <a:latin typeface="Tw Cen MT" panose="020B0602020104020603" pitchFamily="34" charset="0"/>
              </a:rPr>
              <a:t>: Mejorar la explotación de los activos de la empresa.  </a:t>
            </a:r>
            <a:endParaRPr lang="es-EC" sz="1600" dirty="0">
              <a:latin typeface="Tw Cen MT" panose="020B0602020104020603" pitchFamily="34" charset="0"/>
            </a:endParaRPr>
          </a:p>
        </p:txBody>
      </p:sp>
      <p:sp>
        <p:nvSpPr>
          <p:cNvPr id="7" name="6 Rectángulo redondeado"/>
          <p:cNvSpPr/>
          <p:nvPr/>
        </p:nvSpPr>
        <p:spPr>
          <a:xfrm>
            <a:off x="1403648" y="1988840"/>
            <a:ext cx="648072" cy="3816424"/>
          </a:xfrm>
          <a:prstGeom prst="round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vert="vert270" rtlCol="0" anchor="ctr"/>
          <a:lstStyle/>
          <a:p>
            <a:pPr algn="ctr"/>
            <a:r>
              <a:rPr lang="es-MX" sz="2000" b="1" spc="300" dirty="0" smtClean="0">
                <a:latin typeface="Century Gothic" panose="020B0502020202020204" pitchFamily="34" charset="0"/>
              </a:rPr>
              <a:t>ACTIVIDAD</a:t>
            </a:r>
            <a:endParaRPr lang="es-MX" sz="2000" b="1" spc="300" dirty="0">
              <a:latin typeface="Century Gothic" panose="020B0502020202020204" pitchFamily="34" charset="0"/>
            </a:endParaRPr>
          </a:p>
        </p:txBody>
      </p:sp>
      <p:graphicFrame>
        <p:nvGraphicFramePr>
          <p:cNvPr id="8" name="7 Diagrama"/>
          <p:cNvGraphicFramePr/>
          <p:nvPr>
            <p:extLst>
              <p:ext uri="{D42A27DB-BD31-4B8C-83A1-F6EECF244321}">
                <p14:modId xmlns:p14="http://schemas.microsoft.com/office/powerpoint/2010/main" val="2976357725"/>
              </p:ext>
            </p:extLst>
          </p:nvPr>
        </p:nvGraphicFramePr>
        <p:xfrm>
          <a:off x="1403648" y="1700808"/>
          <a:ext cx="612068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473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44624"/>
            <a:ext cx="8153400" cy="990600"/>
          </a:xfrm>
        </p:spPr>
        <p:txBody>
          <a:bodyPr/>
          <a:lstStyle/>
          <a:p>
            <a:pPr algn="l"/>
            <a:r>
              <a:rPr lang="es-MX" sz="36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Propuesta de Estrategias Financieras</a:t>
            </a:r>
            <a:endParaRPr lang="es-MX" sz="36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9 Título"/>
          <p:cNvSpPr txBox="1">
            <a:spLocks/>
          </p:cNvSpPr>
          <p:nvPr/>
        </p:nvSpPr>
        <p:spPr>
          <a:xfrm>
            <a:off x="251520" y="54868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8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Matriz de Objetivos y Estrategias </a:t>
            </a:r>
            <a:endParaRPr lang="es-MX" sz="28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9" name="8 CuadroTexto"/>
          <p:cNvSpPr txBox="1"/>
          <p:nvPr/>
        </p:nvSpPr>
        <p:spPr>
          <a:xfrm>
            <a:off x="251520" y="1268760"/>
            <a:ext cx="7848872" cy="307777"/>
          </a:xfrm>
          <a:prstGeom prst="rect">
            <a:avLst/>
          </a:prstGeom>
          <a:noFill/>
        </p:spPr>
        <p:txBody>
          <a:bodyPr wrap="square" rtlCol="0">
            <a:spAutoFit/>
          </a:bodyPr>
          <a:lstStyle/>
          <a:p>
            <a:r>
              <a:rPr lang="es-EC" sz="1400" b="1" dirty="0" smtClean="0">
                <a:latin typeface="Tw Cen MT" panose="020B0602020104020603" pitchFamily="34" charset="0"/>
              </a:rPr>
              <a:t>OBJETIVO ESTRATÉGICO</a:t>
            </a:r>
            <a:r>
              <a:rPr lang="es-EC" sz="1400" dirty="0" smtClean="0">
                <a:latin typeface="Tw Cen MT" panose="020B0602020104020603" pitchFamily="34" charset="0"/>
              </a:rPr>
              <a:t>: Mejorar la explotación de los activos de la empresa.  </a:t>
            </a:r>
            <a:endParaRPr lang="es-EC" sz="1400" dirty="0">
              <a:latin typeface="Tw Cen MT" panose="020B0602020104020603" pitchFamily="34" charset="0"/>
            </a:endParaRPr>
          </a:p>
        </p:txBody>
      </p:sp>
      <p:sp>
        <p:nvSpPr>
          <p:cNvPr id="10" name="9 Rectángulo redondeado"/>
          <p:cNvSpPr/>
          <p:nvPr/>
        </p:nvSpPr>
        <p:spPr>
          <a:xfrm>
            <a:off x="1259632" y="1988840"/>
            <a:ext cx="648072" cy="3816424"/>
          </a:xfrm>
          <a:prstGeom prst="round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vert="vert270" rtlCol="0" anchor="ctr"/>
          <a:lstStyle/>
          <a:p>
            <a:pPr algn="ctr"/>
            <a:r>
              <a:rPr lang="es-MX" sz="2000" b="1" spc="300" dirty="0" smtClean="0">
                <a:latin typeface="Century Gothic" panose="020B0502020202020204" pitchFamily="34" charset="0"/>
              </a:rPr>
              <a:t>ACTIVIDAD</a:t>
            </a:r>
            <a:endParaRPr lang="es-MX" sz="2000" b="1" spc="300" dirty="0">
              <a:latin typeface="Century Gothic" panose="020B0502020202020204" pitchFamily="34" charset="0"/>
            </a:endParaRPr>
          </a:p>
        </p:txBody>
      </p:sp>
      <p:graphicFrame>
        <p:nvGraphicFramePr>
          <p:cNvPr id="11" name="10 Diagrama"/>
          <p:cNvGraphicFramePr/>
          <p:nvPr>
            <p:extLst>
              <p:ext uri="{D42A27DB-BD31-4B8C-83A1-F6EECF244321}">
                <p14:modId xmlns:p14="http://schemas.microsoft.com/office/powerpoint/2010/main" val="2920909936"/>
              </p:ext>
            </p:extLst>
          </p:nvPr>
        </p:nvGraphicFramePr>
        <p:xfrm>
          <a:off x="1115616" y="1412776"/>
          <a:ext cx="6192688" cy="487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3255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44624"/>
            <a:ext cx="8153400" cy="990600"/>
          </a:xfrm>
        </p:spPr>
        <p:txBody>
          <a:bodyPr/>
          <a:lstStyle/>
          <a:p>
            <a:pPr algn="l"/>
            <a:r>
              <a:rPr lang="es-MX" sz="36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Propuesta de Estrategias Financieras</a:t>
            </a:r>
            <a:endParaRPr lang="es-MX" sz="36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9 Título"/>
          <p:cNvSpPr txBox="1">
            <a:spLocks/>
          </p:cNvSpPr>
          <p:nvPr/>
        </p:nvSpPr>
        <p:spPr>
          <a:xfrm>
            <a:off x="251520" y="54868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sz="2800"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Matriz de Objetivos y Estrategias </a:t>
            </a:r>
            <a:endParaRPr lang="es-MX" sz="2800"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5 Rectángulo redondeado"/>
          <p:cNvSpPr/>
          <p:nvPr/>
        </p:nvSpPr>
        <p:spPr>
          <a:xfrm>
            <a:off x="1115616" y="1916832"/>
            <a:ext cx="648072" cy="3816424"/>
          </a:xfrm>
          <a:prstGeom prst="round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vert="vert270" rtlCol="0" anchor="ctr"/>
          <a:lstStyle/>
          <a:p>
            <a:pPr algn="ctr"/>
            <a:r>
              <a:rPr lang="es-MX" sz="2000" b="1" spc="300" dirty="0" smtClean="0">
                <a:latin typeface="Century Gothic" panose="020B0502020202020204" pitchFamily="34" charset="0"/>
              </a:rPr>
              <a:t>RENTABILIDAD</a:t>
            </a:r>
            <a:endParaRPr lang="es-MX" sz="2000" b="1" spc="300" dirty="0">
              <a:latin typeface="Century Gothic" panose="020B0502020202020204" pitchFamily="34" charset="0"/>
            </a:endParaRPr>
          </a:p>
        </p:txBody>
      </p:sp>
      <p:graphicFrame>
        <p:nvGraphicFramePr>
          <p:cNvPr id="7" name="6 Diagrama"/>
          <p:cNvGraphicFramePr/>
          <p:nvPr>
            <p:extLst>
              <p:ext uri="{D42A27DB-BD31-4B8C-83A1-F6EECF244321}">
                <p14:modId xmlns:p14="http://schemas.microsoft.com/office/powerpoint/2010/main" val="4247936037"/>
              </p:ext>
            </p:extLst>
          </p:nvPr>
        </p:nvGraphicFramePr>
        <p:xfrm>
          <a:off x="1907704" y="1124744"/>
          <a:ext cx="46085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683568" y="1268760"/>
            <a:ext cx="7848872" cy="738664"/>
          </a:xfrm>
          <a:prstGeom prst="rect">
            <a:avLst/>
          </a:prstGeom>
          <a:noFill/>
        </p:spPr>
        <p:txBody>
          <a:bodyPr wrap="square" rtlCol="0">
            <a:spAutoFit/>
          </a:bodyPr>
          <a:lstStyle/>
          <a:p>
            <a:r>
              <a:rPr lang="es-EC" sz="1400" b="1" dirty="0" smtClean="0">
                <a:latin typeface="Tw Cen MT" panose="020B0602020104020603" pitchFamily="34" charset="0"/>
              </a:rPr>
              <a:t>OBJETIVO ESTRATÉGICO</a:t>
            </a:r>
            <a:r>
              <a:rPr lang="es-EC" sz="1400" dirty="0" smtClean="0">
                <a:latin typeface="Tw Cen MT" panose="020B0602020104020603" pitchFamily="34" charset="0"/>
              </a:rPr>
              <a:t>: </a:t>
            </a:r>
            <a:r>
              <a:rPr lang="es-EC" sz="1400" dirty="0">
                <a:latin typeface="Tw Cen MT" panose="020B0602020104020603" pitchFamily="34" charset="0"/>
              </a:rPr>
              <a:t>I</a:t>
            </a:r>
            <a:r>
              <a:rPr lang="es-EC" sz="1400" dirty="0" smtClean="0">
                <a:latin typeface="Tw Cen MT" panose="020B0602020104020603" pitchFamily="34" charset="0"/>
              </a:rPr>
              <a:t>ncrementar el nivel de utilidad neta de la empresa respecto de sus ventas totales.</a:t>
            </a:r>
          </a:p>
          <a:p>
            <a:endParaRPr lang="es-EC" sz="1400" dirty="0">
              <a:latin typeface="Tw Cen MT" panose="020B0602020104020603" pitchFamily="34" charset="0"/>
            </a:endParaRPr>
          </a:p>
        </p:txBody>
      </p:sp>
      <p:pic>
        <p:nvPicPr>
          <p:cNvPr id="15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0011" y="4365104"/>
            <a:ext cx="2028453" cy="88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40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46856" y="206152"/>
            <a:ext cx="8229600" cy="990600"/>
          </a:xfrm>
        </p:spPr>
        <p:txBody>
          <a:bodyPr>
            <a:normAutofit/>
          </a:bodyPr>
          <a:lstStyle/>
          <a:p>
            <a:pPr algn="ctr"/>
            <a:r>
              <a:rPr lang="es-EC" sz="3600" b="1" dirty="0" smtClean="0">
                <a:solidFill>
                  <a:schemeClr val="accent1">
                    <a:lumMod val="50000"/>
                  </a:schemeClr>
                </a:solidFill>
                <a:latin typeface="Century Gothic" panose="020B0502020202020204" pitchFamily="34" charset="0"/>
              </a:rPr>
              <a:t>CONCLUSIONES</a:t>
            </a:r>
            <a:endParaRPr lang="es-EC" sz="3600" b="1" dirty="0">
              <a:solidFill>
                <a:schemeClr val="accent1">
                  <a:lumMod val="50000"/>
                </a:schemeClr>
              </a:solidFill>
              <a:latin typeface="Century Gothic" panose="020B0502020202020204" pitchFamily="34" charset="0"/>
            </a:endParaRPr>
          </a:p>
        </p:txBody>
      </p:sp>
      <p:graphicFrame>
        <p:nvGraphicFramePr>
          <p:cNvPr id="5" name="4 Diagrama"/>
          <p:cNvGraphicFramePr/>
          <p:nvPr>
            <p:extLst>
              <p:ext uri="{D42A27DB-BD31-4B8C-83A1-F6EECF244321}">
                <p14:modId xmlns:p14="http://schemas.microsoft.com/office/powerpoint/2010/main" val="1513269911"/>
              </p:ext>
            </p:extLst>
          </p:nvPr>
        </p:nvGraphicFramePr>
        <p:xfrm>
          <a:off x="971600" y="1397000"/>
          <a:ext cx="720080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1049" y="6021288"/>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416134"/>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46856" y="206152"/>
            <a:ext cx="8229600" cy="990600"/>
          </a:xfrm>
        </p:spPr>
        <p:txBody>
          <a:bodyPr>
            <a:normAutofit/>
          </a:bodyPr>
          <a:lstStyle/>
          <a:p>
            <a:pPr algn="ctr"/>
            <a:r>
              <a:rPr lang="es-EC" sz="3600" b="1" dirty="0" smtClean="0">
                <a:solidFill>
                  <a:schemeClr val="accent1">
                    <a:lumMod val="50000"/>
                  </a:schemeClr>
                </a:solidFill>
                <a:latin typeface="Century Gothic" panose="020B0502020202020204" pitchFamily="34" charset="0"/>
              </a:rPr>
              <a:t>RECOMENDACIONES</a:t>
            </a:r>
            <a:endParaRPr lang="es-EC" sz="3600" b="1" dirty="0">
              <a:solidFill>
                <a:schemeClr val="accent1">
                  <a:lumMod val="50000"/>
                </a:schemeClr>
              </a:solidFill>
              <a:latin typeface="Century Gothic" panose="020B0502020202020204" pitchFamily="34" charset="0"/>
            </a:endParaRPr>
          </a:p>
        </p:txBody>
      </p:sp>
      <p:graphicFrame>
        <p:nvGraphicFramePr>
          <p:cNvPr id="5" name="4 Diagrama"/>
          <p:cNvGraphicFramePr/>
          <p:nvPr>
            <p:extLst>
              <p:ext uri="{D42A27DB-BD31-4B8C-83A1-F6EECF244321}">
                <p14:modId xmlns:p14="http://schemas.microsoft.com/office/powerpoint/2010/main" val="3545590793"/>
              </p:ext>
            </p:extLst>
          </p:nvPr>
        </p:nvGraphicFramePr>
        <p:xfrm>
          <a:off x="179512" y="1052736"/>
          <a:ext cx="87129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042243"/>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602149815"/>
              </p:ext>
            </p:extLst>
          </p:nvPr>
        </p:nvGraphicFramePr>
        <p:xfrm>
          <a:off x="899592" y="1124744"/>
          <a:ext cx="741682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9 Título"/>
          <p:cNvSpPr>
            <a:spLocks noGrp="1"/>
          </p:cNvSpPr>
          <p:nvPr>
            <p:ph type="title"/>
          </p:nvPr>
        </p:nvSpPr>
        <p:spPr>
          <a:xfrm>
            <a:off x="467544" y="0"/>
            <a:ext cx="8153400" cy="990600"/>
          </a:xfrm>
        </p:spPr>
        <p:txBody>
          <a:bodyPr/>
          <a:lstStyle/>
          <a:p>
            <a:pPr algn="l"/>
            <a:r>
              <a:rPr lang="es-MX" sz="4000" b="1"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Planteamiento del problema</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5949280"/>
            <a:ext cx="2392293" cy="64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16951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797047"/>
            <a:ext cx="4752528" cy="51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5967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9 Título"/>
          <p:cNvSpPr>
            <a:spLocks noGrp="1"/>
          </p:cNvSpPr>
          <p:nvPr>
            <p:ph type="title"/>
          </p:nvPr>
        </p:nvSpPr>
        <p:spPr>
          <a:xfrm>
            <a:off x="235024" y="44624"/>
            <a:ext cx="8153400" cy="990600"/>
          </a:xfrm>
        </p:spPr>
        <p:txBody>
          <a:bodyPr/>
          <a:lstStyle/>
          <a:p>
            <a:pPr algn="l"/>
            <a:r>
              <a:rPr lang="es-MX" sz="40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Objetivos</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10" name="9 Diagrama"/>
          <p:cNvGraphicFramePr/>
          <p:nvPr>
            <p:extLst>
              <p:ext uri="{D42A27DB-BD31-4B8C-83A1-F6EECF244321}">
                <p14:modId xmlns:p14="http://schemas.microsoft.com/office/powerpoint/2010/main" val="3255702622"/>
              </p:ext>
            </p:extLst>
          </p:nvPr>
        </p:nvGraphicFramePr>
        <p:xfrm>
          <a:off x="1475656" y="1268760"/>
          <a:ext cx="662473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5949280"/>
            <a:ext cx="2392293" cy="64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770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Diagrama"/>
          <p:cNvGraphicFramePr/>
          <p:nvPr>
            <p:extLst>
              <p:ext uri="{D42A27DB-BD31-4B8C-83A1-F6EECF244321}">
                <p14:modId xmlns:p14="http://schemas.microsoft.com/office/powerpoint/2010/main" val="3175347372"/>
              </p:ext>
            </p:extLst>
          </p:nvPr>
        </p:nvGraphicFramePr>
        <p:xfrm>
          <a:off x="323528" y="1196752"/>
          <a:ext cx="820891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9 Título"/>
          <p:cNvSpPr>
            <a:spLocks noGrp="1"/>
          </p:cNvSpPr>
          <p:nvPr>
            <p:ph type="title"/>
          </p:nvPr>
        </p:nvSpPr>
        <p:spPr>
          <a:xfrm>
            <a:off x="235024" y="44624"/>
            <a:ext cx="8153400" cy="990600"/>
          </a:xfrm>
        </p:spPr>
        <p:txBody>
          <a:bodyPr/>
          <a:lstStyle/>
          <a:p>
            <a:pPr algn="l"/>
            <a:r>
              <a:rPr lang="es-MX" sz="40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Objetivos Específicos</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351827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Diagrama"/>
          <p:cNvGraphicFramePr/>
          <p:nvPr>
            <p:extLst>
              <p:ext uri="{D42A27DB-BD31-4B8C-83A1-F6EECF244321}">
                <p14:modId xmlns:p14="http://schemas.microsoft.com/office/powerpoint/2010/main" val="3334120488"/>
              </p:ext>
            </p:extLst>
          </p:nvPr>
        </p:nvGraphicFramePr>
        <p:xfrm>
          <a:off x="251520" y="1340768"/>
          <a:ext cx="849694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9 Título"/>
          <p:cNvSpPr>
            <a:spLocks noGrp="1"/>
          </p:cNvSpPr>
          <p:nvPr>
            <p:ph type="title"/>
          </p:nvPr>
        </p:nvSpPr>
        <p:spPr>
          <a:xfrm>
            <a:off x="235024" y="44624"/>
            <a:ext cx="8153400" cy="990600"/>
          </a:xfrm>
        </p:spPr>
        <p:txBody>
          <a:bodyPr/>
          <a:lstStyle/>
          <a:p>
            <a:pPr algn="l"/>
            <a:r>
              <a:rPr lang="es-MX" sz="40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Objetivos Específicos</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792567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a:spLocks noGrp="1"/>
          </p:cNvSpPr>
          <p:nvPr>
            <p:ph type="title"/>
          </p:nvPr>
        </p:nvSpPr>
        <p:spPr>
          <a:xfrm>
            <a:off x="323528" y="44624"/>
            <a:ext cx="8153400" cy="990600"/>
          </a:xfrm>
        </p:spPr>
        <p:txBody>
          <a:bodyPr>
            <a:normAutofit/>
          </a:bodyPr>
          <a:lstStyle/>
          <a:p>
            <a:pPr algn="l"/>
            <a:r>
              <a:rPr lang="es-MX" sz="4000" b="1" i="0"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La Empresa</a:t>
            </a:r>
          </a:p>
        </p:txBody>
      </p:sp>
      <p:graphicFrame>
        <p:nvGraphicFramePr>
          <p:cNvPr id="2" name="1 Diagrama"/>
          <p:cNvGraphicFramePr/>
          <p:nvPr>
            <p:extLst>
              <p:ext uri="{D42A27DB-BD31-4B8C-83A1-F6EECF244321}">
                <p14:modId xmlns:p14="http://schemas.microsoft.com/office/powerpoint/2010/main" val="1662583102"/>
              </p:ext>
            </p:extLst>
          </p:nvPr>
        </p:nvGraphicFramePr>
        <p:xfrm>
          <a:off x="179512" y="836712"/>
          <a:ext cx="4896544"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5550914" y="744959"/>
            <a:ext cx="3125542" cy="307777"/>
          </a:xfrm>
          <a:prstGeom prst="rect">
            <a:avLst/>
          </a:prstGeom>
          <a:noFill/>
        </p:spPr>
        <p:txBody>
          <a:bodyPr wrap="square" rtlCol="0">
            <a:spAutoFit/>
          </a:bodyPr>
          <a:lstStyle/>
          <a:p>
            <a:pPr algn="ctr"/>
            <a:r>
              <a:rPr lang="es-EC" sz="1400" b="1" dirty="0" smtClean="0">
                <a:latin typeface="Tw Cen MT" panose="020B0602020104020603" pitchFamily="34" charset="0"/>
              </a:rPr>
              <a:t>Principales Marcas que Comercializa </a:t>
            </a:r>
            <a:endParaRPr lang="es-EC" sz="1400" b="1" dirty="0">
              <a:latin typeface="Tw Cen MT" panose="020B0602020104020603" pitchFamily="34" charset="0"/>
            </a:endParaRPr>
          </a:p>
        </p:txBody>
      </p:sp>
      <p:pic>
        <p:nvPicPr>
          <p:cNvPr id="184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8228" y="1124744"/>
            <a:ext cx="3604252" cy="451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2952255486"/>
              </p:ext>
            </p:extLst>
          </p:nvPr>
        </p:nvGraphicFramePr>
        <p:xfrm>
          <a:off x="611560" y="4221088"/>
          <a:ext cx="4176464" cy="20162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7824" y="3118098"/>
            <a:ext cx="2028453" cy="88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83380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35333"/>
            <a:ext cx="8153400" cy="990600"/>
          </a:xfrm>
        </p:spPr>
        <p:txBody>
          <a:bodyPr/>
          <a:lstStyle/>
          <a:p>
            <a:pPr algn="l"/>
            <a:r>
              <a:rPr lang="es-MX" sz="40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Diagnóstico Financiero</a:t>
            </a:r>
            <a:endParaRPr lang="es-MX" sz="40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5" name="9 Título"/>
          <p:cNvSpPr txBox="1">
            <a:spLocks/>
          </p:cNvSpPr>
          <p:nvPr/>
        </p:nvSpPr>
        <p:spPr>
          <a:xfrm>
            <a:off x="307032" y="566192"/>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Vertical y Horizontal</a:t>
            </a:r>
            <a:endParaRPr lang="es-MX"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75" y="5837262"/>
            <a:ext cx="103822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68760"/>
            <a:ext cx="8640960" cy="4496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8706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Título"/>
          <p:cNvSpPr>
            <a:spLocks noGrp="1"/>
          </p:cNvSpPr>
          <p:nvPr>
            <p:ph type="title"/>
          </p:nvPr>
        </p:nvSpPr>
        <p:spPr>
          <a:xfrm>
            <a:off x="251520" y="35333"/>
            <a:ext cx="8153400" cy="990600"/>
          </a:xfrm>
        </p:spPr>
        <p:txBody>
          <a:bodyPr/>
          <a:lstStyle/>
          <a:p>
            <a:pPr algn="l"/>
            <a:r>
              <a:rPr lang="es-MX" sz="3600" i="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Diagnóstico Financiero</a:t>
            </a:r>
            <a:endParaRPr lang="es-MX" sz="3600" b="1" i="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9 Título"/>
          <p:cNvSpPr txBox="1">
            <a:spLocks/>
          </p:cNvSpPr>
          <p:nvPr/>
        </p:nvSpPr>
        <p:spPr>
          <a:xfrm>
            <a:off x="251520" y="548680"/>
            <a:ext cx="8153400" cy="9906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MX" b="0" i="0" kern="0" spc="-300" dirty="0" smtClean="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Análisis Vertical y Horizontal</a:t>
            </a:r>
            <a:endParaRPr lang="es-MX" b="0" i="0" kern="0" spc="-300"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endParaRPr>
          </a:p>
        </p:txBody>
      </p:sp>
      <p:cxnSp>
        <p:nvCxnSpPr>
          <p:cNvPr id="10" name="9 Conector recto de flecha"/>
          <p:cNvCxnSpPr>
            <a:cxnSpLocks noChangeShapeType="1"/>
          </p:cNvCxnSpPr>
          <p:nvPr/>
        </p:nvCxnSpPr>
        <p:spPr bwMode="auto">
          <a:xfrm>
            <a:off x="8923020" y="12237720"/>
            <a:ext cx="612140" cy="0"/>
          </a:xfrm>
          <a:prstGeom prst="straightConnector1">
            <a:avLst/>
          </a:prstGeom>
          <a:noFill/>
          <a:ln w="12700">
            <a:solidFill>
              <a:schemeClr val="accent1">
                <a:lumMod val="10000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cxnSp>
        <p:nvCxnSpPr>
          <p:cNvPr id="11" name="10 Conector recto de flecha"/>
          <p:cNvCxnSpPr>
            <a:cxnSpLocks noChangeShapeType="1"/>
          </p:cNvCxnSpPr>
          <p:nvPr/>
        </p:nvCxnSpPr>
        <p:spPr bwMode="auto">
          <a:xfrm>
            <a:off x="8923020" y="12237720"/>
            <a:ext cx="612140" cy="0"/>
          </a:xfrm>
          <a:prstGeom prst="straightConnector1">
            <a:avLst/>
          </a:prstGeom>
          <a:noFill/>
          <a:ln w="12700">
            <a:solidFill>
              <a:schemeClr val="accent1">
                <a:lumMod val="10000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1">
                      <a:lumMod val="50000"/>
                      <a:lumOff val="0"/>
                    </a:schemeClr>
                  </a:outerShdw>
                </a:effectLst>
              </a14:hiddenEffects>
            </a:ext>
          </a:extLst>
        </p:spPr>
      </p:cxnSp>
      <p:sp>
        <p:nvSpPr>
          <p:cNvPr id="13"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alt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PE"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049" y="5994817"/>
            <a:ext cx="2505447" cy="67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743508" cy="479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3248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T-ESPE-033882-P">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Diseño Tatiana Rosero</Template>
  <TotalTime>2150</TotalTime>
  <Words>1782</Words>
  <Application>Microsoft Office PowerPoint</Application>
  <PresentationFormat>Presentación en pantalla (4:3)</PresentationFormat>
  <Paragraphs>241</Paragraphs>
  <Slides>30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T-ESPE-033882-P</vt:lpstr>
      <vt:lpstr>CorelDRAW</vt:lpstr>
      <vt:lpstr>Presentación de PowerPoint</vt:lpstr>
      <vt:lpstr>Planteamiento del problema</vt:lpstr>
      <vt:lpstr>Planteamiento del problema</vt:lpstr>
      <vt:lpstr>Objetivos</vt:lpstr>
      <vt:lpstr>Objetivos Específicos</vt:lpstr>
      <vt:lpstr>Objetivos Específicos</vt:lpstr>
      <vt:lpstr>La Empresa</vt:lpstr>
      <vt:lpstr>Diagnóstico Financiero</vt:lpstr>
      <vt:lpstr>Diagnóstico Financiero</vt:lpstr>
      <vt:lpstr>Diagnóstico Financiero</vt:lpstr>
      <vt:lpstr>Diagnóstico Financiero</vt:lpstr>
      <vt:lpstr>Diagnóstico Financiero</vt:lpstr>
      <vt:lpstr>Análisis FODA</vt:lpstr>
      <vt:lpstr>Análisis FODA</vt:lpstr>
      <vt:lpstr>Análisis FODA</vt:lpstr>
      <vt:lpstr>Análisis FODA</vt:lpstr>
      <vt:lpstr>Propuesta de Estrategias Financieras</vt:lpstr>
      <vt:lpstr>Propuesta de Estrategias Financieras</vt:lpstr>
      <vt:lpstr>Propuesta de Estrategias Financieras</vt:lpstr>
      <vt:lpstr>Propuesta de Estrategias Financieras</vt:lpstr>
      <vt:lpstr>Propuesta de Estrategias Financieras</vt:lpstr>
      <vt:lpstr>Propuesta de Estrategias Financieras</vt:lpstr>
      <vt:lpstr>Propuesta de Estrategias Financieras</vt:lpstr>
      <vt:lpstr>Propuesta de Estrategias Financieras</vt:lpstr>
      <vt:lpstr>Propuesta de Estrategias Financieras</vt:lpstr>
      <vt:lpstr>Propuesta de Estrategias Financieras</vt:lpstr>
      <vt:lpstr>Propuesta de Estrategias Financieras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Luffi</cp:lastModifiedBy>
  <cp:revision>126</cp:revision>
  <dcterms:created xsi:type="dcterms:W3CDTF">2015-04-04T03:08:33Z</dcterms:created>
  <dcterms:modified xsi:type="dcterms:W3CDTF">2015-04-14T20:56:30Z</dcterms:modified>
</cp:coreProperties>
</file>