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sldIdLst>
    <p:sldId id="256" r:id="rId2"/>
    <p:sldId id="258" r:id="rId3"/>
    <p:sldId id="260" r:id="rId4"/>
    <p:sldId id="262" r:id="rId5"/>
    <p:sldId id="263" r:id="rId6"/>
    <p:sldId id="264" r:id="rId7"/>
    <p:sldId id="307" r:id="rId8"/>
    <p:sldId id="265" r:id="rId9"/>
    <p:sldId id="266" r:id="rId10"/>
    <p:sldId id="267" r:id="rId11"/>
    <p:sldId id="308" r:id="rId12"/>
    <p:sldId id="268" r:id="rId13"/>
    <p:sldId id="269" r:id="rId14"/>
    <p:sldId id="271" r:id="rId15"/>
    <p:sldId id="273" r:id="rId16"/>
    <p:sldId id="274" r:id="rId17"/>
    <p:sldId id="275" r:id="rId18"/>
    <p:sldId id="276" r:id="rId19"/>
    <p:sldId id="279" r:id="rId20"/>
    <p:sldId id="280" r:id="rId21"/>
    <p:sldId id="281" r:id="rId22"/>
    <p:sldId id="282" r:id="rId23"/>
    <p:sldId id="283" r:id="rId24"/>
    <p:sldId id="284" r:id="rId25"/>
    <p:sldId id="286" r:id="rId26"/>
    <p:sldId id="287" r:id="rId27"/>
    <p:sldId id="289" r:id="rId28"/>
    <p:sldId id="291" r:id="rId29"/>
    <p:sldId id="294" r:id="rId30"/>
    <p:sldId id="295" r:id="rId31"/>
    <p:sldId id="296" r:id="rId32"/>
    <p:sldId id="304" r:id="rId33"/>
    <p:sldId id="305" r:id="rId34"/>
    <p:sldId id="297" r:id="rId35"/>
    <p:sldId id="298" r:id="rId36"/>
    <p:sldId id="309" r:id="rId37"/>
    <p:sldId id="311" r:id="rId38"/>
    <p:sldId id="299" r:id="rId39"/>
    <p:sldId id="310" r:id="rId40"/>
    <p:sldId id="300" r:id="rId41"/>
    <p:sldId id="302" r:id="rId42"/>
    <p:sldId id="306" r:id="rId43"/>
    <p:sldId id="301" r:id="rId44"/>
    <p:sldId id="303" r:id="rId45"/>
    <p:sldId id="270"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5C545FD6-4F1F-4604-A5E7-D7F44230CB46}" type="datetimeFigureOut">
              <a:rPr lang="es-EC" smtClean="0"/>
              <a:t>16/03/2015</a:t>
            </a:fld>
            <a:endParaRPr lang="es-EC"/>
          </a:p>
        </p:txBody>
      </p:sp>
      <p:sp>
        <p:nvSpPr>
          <p:cNvPr id="8" name="Slide Number Placeholder 7"/>
          <p:cNvSpPr>
            <a:spLocks noGrp="1"/>
          </p:cNvSpPr>
          <p:nvPr>
            <p:ph type="sldNum" sz="quarter" idx="11"/>
          </p:nvPr>
        </p:nvSpPr>
        <p:spPr/>
        <p:txBody>
          <a:bodyPr/>
          <a:lstStyle/>
          <a:p>
            <a:fld id="{47C3C470-156F-4FE0-91A0-713D61C5E09B}"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545FD6-4F1F-4604-A5E7-D7F44230CB46}" type="datetimeFigureOut">
              <a:rPr lang="es-EC" smtClean="0"/>
              <a:t>16/03/2015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545FD6-4F1F-4604-A5E7-D7F44230CB46}" type="datetimeFigureOut">
              <a:rPr lang="es-EC" smtClean="0"/>
              <a:t>16/03/2015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545FD6-4F1F-4604-A5E7-D7F44230CB46}" type="datetimeFigureOut">
              <a:rPr lang="es-EC" smtClean="0"/>
              <a:t>16/03/2015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545FD6-4F1F-4604-A5E7-D7F44230CB46}" type="datetimeFigureOut">
              <a:rPr lang="es-EC" smtClean="0"/>
              <a:t>16/03/2015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545FD6-4F1F-4604-A5E7-D7F44230CB46}" type="datetimeFigureOut">
              <a:rPr lang="es-EC" smtClean="0"/>
              <a:t>16/03/2015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C3C470-156F-4FE0-91A0-713D61C5E09B}" type="slidenum">
              <a:rPr lang="es-EC" smtClean="0"/>
              <a:t>‹Nº›</a:t>
            </a:fld>
            <a:endParaRPr lang="es-EC"/>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C545FD6-4F1F-4604-A5E7-D7F44230CB46}" type="datetimeFigureOut">
              <a:rPr lang="es-EC" smtClean="0"/>
              <a:t>16/03/2015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7C3C470-156F-4FE0-91A0-713D61C5E09B}" type="slidenum">
              <a:rPr lang="es-EC" smtClean="0"/>
              <a:t>‹Nº›</a:t>
            </a:fld>
            <a:endParaRPr lang="es-EC"/>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545FD6-4F1F-4604-A5E7-D7F44230CB46}" type="datetimeFigureOut">
              <a:rPr lang="es-EC" smtClean="0"/>
              <a:t>16/03/2015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5FD6-4F1F-4604-A5E7-D7F44230CB46}" type="datetimeFigureOut">
              <a:rPr lang="es-EC" smtClean="0"/>
              <a:t>16/03/2015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545FD6-4F1F-4604-A5E7-D7F44230CB46}" type="datetimeFigureOut">
              <a:rPr lang="es-EC" smtClean="0"/>
              <a:t>16/03/2015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545FD6-4F1F-4604-A5E7-D7F44230CB46}" type="datetimeFigureOut">
              <a:rPr lang="es-EC" smtClean="0"/>
              <a:t>16/03/2015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C3C470-156F-4FE0-91A0-713D61C5E09B}"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C545FD6-4F1F-4604-A5E7-D7F44230CB46}" type="datetimeFigureOut">
              <a:rPr lang="es-EC" smtClean="0"/>
              <a:t>16/03/2015</a:t>
            </a:fld>
            <a:endParaRPr lang="es-EC"/>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47C3C470-156F-4FE0-91A0-713D61C5E09B}" type="slidenum">
              <a:rPr lang="es-EC" smtClean="0"/>
              <a:t>‹Nº›</a:t>
            </a:fld>
            <a:endParaRPr lang="es-EC"/>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EC"/>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3212976"/>
            <a:ext cx="7704856" cy="2664296"/>
          </a:xfrm>
        </p:spPr>
        <p:txBody>
          <a:bodyPr>
            <a:normAutofit lnSpcReduction="10000"/>
          </a:bodyPr>
          <a:lstStyle/>
          <a:p>
            <a:pPr algn="just"/>
            <a:r>
              <a:rPr lang="es-EC" b="1" dirty="0"/>
              <a:t>DESARROLLO DE UNA PROPUESTA PARA EL DISEÑO DE PROCESOS Y SU UTILIZACIÓN EN UN SISTEMA DE CONTROL, MEDICIÓN Y EVALUACIÓN EN EL MANEJO DEL CBT (COMPUTER BASED TRAINIG) Y FREE PLAY,  PARA EL PERSONAL DE PILOTOS DEL ESCUADRÓN DE COMBATE N° 2313  DE LA FUERZA AÉREA ECUATORIANA, EN LA BASE AÉREA ELOY ALFARO DE LA CIUDAD DE MANTA</a:t>
            </a:r>
            <a:endParaRPr lang="es-EC" dirty="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68823" y="908720"/>
            <a:ext cx="7704856" cy="1754485"/>
          </a:xfrm>
          <a:prstGeom prst="rect">
            <a:avLst/>
          </a:prstGeom>
          <a:noFill/>
          <a:ln>
            <a:noFill/>
          </a:ln>
        </p:spPr>
      </p:pic>
    </p:spTree>
    <p:extLst>
      <p:ext uri="{BB962C8B-B14F-4D97-AF65-F5344CB8AC3E}">
        <p14:creationId xmlns:p14="http://schemas.microsoft.com/office/powerpoint/2010/main" val="215160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b="1" dirty="0" smtClean="0"/>
              <a:t>OBJETIVOS ESPECÍFICOS</a:t>
            </a:r>
            <a:endParaRPr lang="es-EC" b="1" dirty="0"/>
          </a:p>
        </p:txBody>
      </p:sp>
      <p:sp>
        <p:nvSpPr>
          <p:cNvPr id="3" name="2 Marcador de contenido"/>
          <p:cNvSpPr>
            <a:spLocks noGrp="1"/>
          </p:cNvSpPr>
          <p:nvPr>
            <p:ph idx="1"/>
          </p:nvPr>
        </p:nvSpPr>
        <p:spPr>
          <a:xfrm>
            <a:off x="457200" y="1711349"/>
            <a:ext cx="8229600" cy="4525963"/>
          </a:xfrm>
        </p:spPr>
        <p:txBody>
          <a:bodyPr>
            <a:noAutofit/>
          </a:bodyPr>
          <a:lstStyle/>
          <a:p>
            <a:pPr lvl="0" algn="just"/>
            <a:r>
              <a:rPr lang="es-EC" sz="3200" dirty="0"/>
              <a:t>Desarrollar procesos de control de asistencia </a:t>
            </a:r>
            <a:r>
              <a:rPr lang="es-EC" sz="3200" dirty="0" smtClean="0"/>
              <a:t>al </a:t>
            </a:r>
            <a:r>
              <a:rPr lang="es-EC" sz="3200" dirty="0"/>
              <a:t>CBT y Free </a:t>
            </a:r>
            <a:r>
              <a:rPr lang="es-EC" sz="3200" dirty="0" err="1"/>
              <a:t>play</a:t>
            </a:r>
            <a:r>
              <a:rPr lang="es-EC" sz="3200" dirty="0"/>
              <a:t>, para asegurar el cumplimiento de la orden de vuelo.</a:t>
            </a:r>
          </a:p>
          <a:p>
            <a:pPr lvl="0" algn="just"/>
            <a:r>
              <a:rPr lang="es-EC" sz="3200" dirty="0"/>
              <a:t>Dotar al </a:t>
            </a:r>
            <a:r>
              <a:rPr lang="es-EC" sz="3200" dirty="0" smtClean="0"/>
              <a:t>Escuadrón </a:t>
            </a:r>
            <a:r>
              <a:rPr lang="es-EC" sz="3200" dirty="0"/>
              <a:t>No. 2313 de un manual que ayude a Controlar la capacitación académica en estas herramientas virtuales a fin de explotarlas de una forma eficiente. </a:t>
            </a:r>
          </a:p>
          <a:p>
            <a:pPr marL="45720" indent="0" algn="just">
              <a:buNone/>
            </a:pPr>
            <a:endParaRPr lang="es-EC" sz="3200" dirty="0"/>
          </a:p>
        </p:txBody>
      </p:sp>
    </p:spTree>
    <p:extLst>
      <p:ext uri="{BB962C8B-B14F-4D97-AF65-F5344CB8AC3E}">
        <p14:creationId xmlns:p14="http://schemas.microsoft.com/office/powerpoint/2010/main" val="246792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b="1" dirty="0" smtClean="0"/>
              <a:t>OBJETIVOS ESPECÍFICOS</a:t>
            </a:r>
            <a:endParaRPr lang="es-EC" b="1" dirty="0"/>
          </a:p>
        </p:txBody>
      </p:sp>
      <p:sp>
        <p:nvSpPr>
          <p:cNvPr id="3" name="2 Marcador de contenido"/>
          <p:cNvSpPr>
            <a:spLocks noGrp="1"/>
          </p:cNvSpPr>
          <p:nvPr>
            <p:ph idx="1"/>
          </p:nvPr>
        </p:nvSpPr>
        <p:spPr>
          <a:xfrm>
            <a:off x="457200" y="1340768"/>
            <a:ext cx="8229600" cy="4525963"/>
          </a:xfrm>
        </p:spPr>
        <p:txBody>
          <a:bodyPr>
            <a:noAutofit/>
          </a:bodyPr>
          <a:lstStyle/>
          <a:p>
            <a:pPr lvl="0" algn="just"/>
            <a:r>
              <a:rPr lang="es-EC" sz="2800" dirty="0" smtClean="0"/>
              <a:t>Ser </a:t>
            </a:r>
            <a:r>
              <a:rPr lang="es-EC" sz="2800" dirty="0"/>
              <a:t>el soporte académico para el Escuadrón de Combate No. 2313 con la finalidad de que sus pilotos se encuentren idóneos en lo referente a la parte teórica de conocimientos del avión A-29  SUPERTUCANO</a:t>
            </a:r>
            <a:r>
              <a:rPr lang="es-EC" sz="2800" dirty="0" smtClean="0"/>
              <a:t>.</a:t>
            </a:r>
          </a:p>
          <a:p>
            <a:pPr marL="45720" lvl="0" indent="0" algn="just">
              <a:buNone/>
            </a:pPr>
            <a:endParaRPr lang="es-EC" sz="2800" dirty="0"/>
          </a:p>
          <a:p>
            <a:pPr lvl="0" algn="just"/>
            <a:r>
              <a:rPr lang="es-EC" sz="2800" dirty="0"/>
              <a:t>Ser un pilar de soporte para evitar la accidentabilidad, con conocimientos adquiridos que sustenten la preparación de los pilotos y pueda ser de ayuda para los investigadores </a:t>
            </a:r>
            <a:r>
              <a:rPr lang="es-EC" sz="2800" dirty="0" smtClean="0"/>
              <a:t>de accidentes de </a:t>
            </a:r>
            <a:r>
              <a:rPr lang="es-EC" sz="2800" dirty="0"/>
              <a:t>ser el caso.</a:t>
            </a:r>
          </a:p>
          <a:p>
            <a:pPr algn="just"/>
            <a:endParaRPr lang="es-EC" sz="2800" dirty="0"/>
          </a:p>
        </p:txBody>
      </p:sp>
    </p:spTree>
    <p:extLst>
      <p:ext uri="{BB962C8B-B14F-4D97-AF65-F5344CB8AC3E}">
        <p14:creationId xmlns:p14="http://schemas.microsoft.com/office/powerpoint/2010/main" val="157675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315200" cy="1154097"/>
          </a:xfrm>
        </p:spPr>
        <p:txBody>
          <a:bodyPr/>
          <a:lstStyle/>
          <a:p>
            <a:r>
              <a:rPr lang="es-EC" dirty="0" smtClean="0"/>
              <a:t>DESARROLLO</a:t>
            </a:r>
            <a:endParaRPr lang="es-EC" dirty="0"/>
          </a:p>
        </p:txBody>
      </p:sp>
      <p:sp>
        <p:nvSpPr>
          <p:cNvPr id="3" name="2 Marcador de contenido"/>
          <p:cNvSpPr>
            <a:spLocks noGrp="1"/>
          </p:cNvSpPr>
          <p:nvPr>
            <p:ph idx="1"/>
          </p:nvPr>
        </p:nvSpPr>
        <p:spPr>
          <a:xfrm>
            <a:off x="251520" y="1556792"/>
            <a:ext cx="8496944" cy="4525963"/>
          </a:xfrm>
        </p:spPr>
        <p:txBody>
          <a:bodyPr>
            <a:noAutofit/>
          </a:bodyPr>
          <a:lstStyle/>
          <a:p>
            <a:pPr marL="0" indent="0" algn="just">
              <a:buNone/>
            </a:pPr>
            <a:r>
              <a:rPr lang="es-EC" sz="3600" dirty="0" smtClean="0"/>
              <a:t>Se realizó </a:t>
            </a:r>
            <a:r>
              <a:rPr lang="es-EC" sz="3600" dirty="0"/>
              <a:t>el diagnóstico situacional </a:t>
            </a:r>
            <a:r>
              <a:rPr lang="es-EC" sz="3600" dirty="0" smtClean="0"/>
              <a:t>del </a:t>
            </a:r>
            <a:r>
              <a:rPr lang="es-EC" sz="3600" dirty="0"/>
              <a:t>sistema de evaluación, medición y control del CBT</a:t>
            </a:r>
            <a:r>
              <a:rPr lang="es-EC" sz="3600" dirty="0" smtClean="0"/>
              <a:t>. Y FREE PLAY, con </a:t>
            </a:r>
            <a:r>
              <a:rPr lang="es-EC" sz="3600" dirty="0"/>
              <a:t>el fin de realizar un análisis de las fortalezas, debilidades, oportunidades y </a:t>
            </a:r>
            <a:r>
              <a:rPr lang="es-EC" sz="3600" dirty="0" smtClean="0"/>
              <a:t>amenazas que representa la implementación del sistema de entrenamiento en el Escuadrón de Combate N° 2313 de la Fuerza Aérea Ecuatoriana .</a:t>
            </a:r>
            <a:endParaRPr lang="es-EC" sz="3600" dirty="0"/>
          </a:p>
        </p:txBody>
      </p:sp>
    </p:spTree>
    <p:extLst>
      <p:ext uri="{BB962C8B-B14F-4D97-AF65-F5344CB8AC3E}">
        <p14:creationId xmlns:p14="http://schemas.microsoft.com/office/powerpoint/2010/main" val="390441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58413418"/>
              </p:ext>
            </p:extLst>
          </p:nvPr>
        </p:nvGraphicFramePr>
        <p:xfrm>
          <a:off x="179512" y="44624"/>
          <a:ext cx="8784975" cy="6865460"/>
        </p:xfrm>
        <a:graphic>
          <a:graphicData uri="http://schemas.openxmlformats.org/drawingml/2006/table">
            <a:tbl>
              <a:tblPr firstRow="1" firstCol="1" bandRow="1">
                <a:tableStyleId>{5C22544A-7EE6-4342-B048-85BDC9FD1C3A}</a:tableStyleId>
              </a:tblPr>
              <a:tblGrid>
                <a:gridCol w="1224136"/>
                <a:gridCol w="3888432"/>
                <a:gridCol w="3672407"/>
              </a:tblGrid>
              <a:tr h="3087144">
                <a:tc>
                  <a:txBody>
                    <a:bodyPr/>
                    <a:lstStyle/>
                    <a:p>
                      <a:pPr marL="71755" marR="172720" algn="ctr">
                        <a:lnSpc>
                          <a:spcPct val="115000"/>
                        </a:lnSpc>
                        <a:spcBef>
                          <a:spcPts val="295"/>
                        </a:spcBef>
                        <a:spcAft>
                          <a:spcPts val="0"/>
                        </a:spcAft>
                      </a:pPr>
                      <a:r>
                        <a:rPr lang="es-EC" sz="2400" dirty="0">
                          <a:effectLst/>
                        </a:rPr>
                        <a:t>INTERNO</a:t>
                      </a:r>
                      <a:endParaRPr lang="es-EC" sz="1800" dirty="0">
                        <a:solidFill>
                          <a:srgbClr val="365F91"/>
                        </a:solidFill>
                        <a:effectLst/>
                        <a:latin typeface="Calibri"/>
                        <a:ea typeface="Times New Roman"/>
                        <a:cs typeface="Times New Roman"/>
                      </a:endParaRPr>
                    </a:p>
                  </a:txBody>
                  <a:tcPr marL="68580" marR="68580" marT="0" marB="0" vert="vert270"/>
                </a:tc>
                <a:tc>
                  <a:txBody>
                    <a:bodyPr/>
                    <a:lstStyle/>
                    <a:p>
                      <a:pPr marR="172720" algn="ctr">
                        <a:lnSpc>
                          <a:spcPct val="115000"/>
                        </a:lnSpc>
                        <a:spcBef>
                          <a:spcPts val="295"/>
                        </a:spcBef>
                        <a:spcAft>
                          <a:spcPts val="0"/>
                        </a:spcAft>
                      </a:pPr>
                      <a:r>
                        <a:rPr lang="es-EC" sz="1600" dirty="0">
                          <a:effectLst/>
                        </a:rPr>
                        <a:t>FORTALEZAS</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Ubicación estratégica del </a:t>
                      </a:r>
                      <a:r>
                        <a:rPr lang="es-EC" sz="1600" dirty="0" smtClean="0">
                          <a:effectLst/>
                        </a:rPr>
                        <a:t>Escuadrón.</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Sistemas tecnológicos de información y capacitación </a:t>
                      </a:r>
                      <a:r>
                        <a:rPr lang="es-EC" sz="1600" dirty="0" smtClean="0">
                          <a:effectLst/>
                        </a:rPr>
                        <a:t>adecuados.</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Cumplimiento del marco legal </a:t>
                      </a:r>
                      <a:r>
                        <a:rPr lang="es-EC" sz="1600" dirty="0" smtClean="0">
                          <a:effectLst/>
                        </a:rPr>
                        <a:t>requerido.</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Personal </a:t>
                      </a:r>
                      <a:r>
                        <a:rPr lang="es-EC" sz="1600" dirty="0" smtClean="0">
                          <a:effectLst/>
                        </a:rPr>
                        <a:t>calificado.</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Cumplimiento de las metas operativas anuales de manera oportuna y veraz</a:t>
                      </a:r>
                      <a:endParaRPr lang="es-EC" sz="2000" dirty="0">
                        <a:solidFill>
                          <a:srgbClr val="365F91"/>
                        </a:solidFill>
                        <a:effectLst/>
                        <a:latin typeface="Calibri"/>
                        <a:ea typeface="Times New Roman"/>
                        <a:cs typeface="Times New Roman"/>
                      </a:endParaRPr>
                    </a:p>
                  </a:txBody>
                  <a:tcPr marL="68580" marR="68580" marT="0" marB="0"/>
                </a:tc>
                <a:tc>
                  <a:txBody>
                    <a:bodyPr/>
                    <a:lstStyle/>
                    <a:p>
                      <a:pPr marR="172720" algn="ctr">
                        <a:lnSpc>
                          <a:spcPct val="115000"/>
                        </a:lnSpc>
                        <a:spcBef>
                          <a:spcPts val="295"/>
                        </a:spcBef>
                        <a:spcAft>
                          <a:spcPts val="0"/>
                        </a:spcAft>
                      </a:pPr>
                      <a:r>
                        <a:rPr lang="es-EC" sz="1600" dirty="0">
                          <a:effectLst/>
                        </a:rPr>
                        <a:t>DEBILIDADES</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Falta de un proceso de control de asistencia al CBT y Free Play</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Falta de un proceso de medición de la efectividad del CBT y Free Play</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Falta de un proceso que evalué los diferentes módulos impartidos dentro de los sistemas del CBT y Free Play.</a:t>
                      </a:r>
                      <a:endParaRPr lang="es-EC" sz="2000" dirty="0">
                        <a:solidFill>
                          <a:srgbClr val="365F91"/>
                        </a:solidFill>
                        <a:effectLst/>
                        <a:latin typeface="Calibri"/>
                        <a:ea typeface="Times New Roman"/>
                        <a:cs typeface="Times New Roman"/>
                      </a:endParaRPr>
                    </a:p>
                  </a:txBody>
                  <a:tcPr marL="68580" marR="68580" marT="0" marB="0"/>
                </a:tc>
              </a:tr>
              <a:tr h="3328065">
                <a:tc>
                  <a:txBody>
                    <a:bodyPr/>
                    <a:lstStyle/>
                    <a:p>
                      <a:pPr marL="71755" marR="172720" algn="ctr">
                        <a:lnSpc>
                          <a:spcPct val="115000"/>
                        </a:lnSpc>
                        <a:spcBef>
                          <a:spcPts val="295"/>
                        </a:spcBef>
                        <a:spcAft>
                          <a:spcPts val="0"/>
                        </a:spcAft>
                      </a:pPr>
                      <a:r>
                        <a:rPr lang="es-EC" sz="2400">
                          <a:effectLst/>
                        </a:rPr>
                        <a:t>EXTERNO</a:t>
                      </a:r>
                      <a:endParaRPr lang="es-EC" sz="1800">
                        <a:solidFill>
                          <a:srgbClr val="365F91"/>
                        </a:solidFill>
                        <a:effectLst/>
                        <a:latin typeface="Calibri"/>
                        <a:ea typeface="Times New Roman"/>
                        <a:cs typeface="Times New Roman"/>
                      </a:endParaRPr>
                    </a:p>
                  </a:txBody>
                  <a:tcPr marL="68580" marR="68580" marT="0" marB="0" vert="vert270"/>
                </a:tc>
                <a:tc>
                  <a:txBody>
                    <a:bodyPr/>
                    <a:lstStyle/>
                    <a:p>
                      <a:pPr marR="172720" algn="ctr">
                        <a:lnSpc>
                          <a:spcPct val="115000"/>
                        </a:lnSpc>
                        <a:spcBef>
                          <a:spcPts val="295"/>
                        </a:spcBef>
                        <a:spcAft>
                          <a:spcPts val="0"/>
                        </a:spcAft>
                      </a:pPr>
                      <a:r>
                        <a:rPr lang="es-EC" sz="1600">
                          <a:effectLst/>
                        </a:rPr>
                        <a:t>OPORTUNIDADES</a:t>
                      </a:r>
                      <a:endParaRPr lang="es-EC" sz="2000">
                        <a:effectLst/>
                      </a:endParaRPr>
                    </a:p>
                    <a:p>
                      <a:pPr marL="342900" marR="172720" lvl="0" indent="-342900" algn="just">
                        <a:lnSpc>
                          <a:spcPct val="115000"/>
                        </a:lnSpc>
                        <a:spcBef>
                          <a:spcPts val="295"/>
                        </a:spcBef>
                        <a:spcAft>
                          <a:spcPts val="0"/>
                        </a:spcAft>
                        <a:buFont typeface="Symbol"/>
                        <a:buChar char=""/>
                      </a:pPr>
                      <a:r>
                        <a:rPr lang="es-EC" sz="1600">
                          <a:effectLst/>
                        </a:rPr>
                        <a:t>Aprovechar la utilización de sistemas sofisticados de entrenamiento como lo es el CBT y Free Play</a:t>
                      </a:r>
                      <a:endParaRPr lang="es-EC" sz="2000">
                        <a:effectLst/>
                      </a:endParaRPr>
                    </a:p>
                    <a:p>
                      <a:pPr marL="342900" marR="172720" lvl="0" indent="-342900" algn="just">
                        <a:lnSpc>
                          <a:spcPct val="115000"/>
                        </a:lnSpc>
                        <a:spcBef>
                          <a:spcPts val="295"/>
                        </a:spcBef>
                        <a:spcAft>
                          <a:spcPts val="0"/>
                        </a:spcAft>
                        <a:buFont typeface="Symbol"/>
                        <a:buChar char=""/>
                      </a:pPr>
                      <a:r>
                        <a:rPr lang="es-EC" sz="1600">
                          <a:effectLst/>
                        </a:rPr>
                        <a:t>Utilizar sistemas tecnológicos para la programación de capacitación</a:t>
                      </a:r>
                      <a:endParaRPr lang="es-EC" sz="2000">
                        <a:effectLst/>
                      </a:endParaRPr>
                    </a:p>
                    <a:p>
                      <a:pPr marL="342900" marR="172720" lvl="0" indent="-342900" algn="just">
                        <a:lnSpc>
                          <a:spcPct val="115000"/>
                        </a:lnSpc>
                        <a:spcBef>
                          <a:spcPts val="295"/>
                        </a:spcBef>
                        <a:spcAft>
                          <a:spcPts val="0"/>
                        </a:spcAft>
                        <a:buFont typeface="Symbol"/>
                        <a:buChar char=""/>
                      </a:pPr>
                      <a:r>
                        <a:rPr lang="es-EC" sz="1600">
                          <a:effectLst/>
                        </a:rPr>
                        <a:t>Consolidar los conocimientos de los oficiales pilotos</a:t>
                      </a:r>
                      <a:endParaRPr lang="es-EC" sz="2000">
                        <a:effectLst/>
                      </a:endParaRPr>
                    </a:p>
                    <a:p>
                      <a:pPr marL="342900" marR="172720" lvl="0" indent="-342900" algn="just">
                        <a:lnSpc>
                          <a:spcPct val="115000"/>
                        </a:lnSpc>
                        <a:spcBef>
                          <a:spcPts val="295"/>
                        </a:spcBef>
                        <a:spcAft>
                          <a:spcPts val="0"/>
                        </a:spcAft>
                        <a:buFont typeface="Symbol"/>
                        <a:buChar char=""/>
                      </a:pPr>
                      <a:r>
                        <a:rPr lang="es-EC" sz="1600">
                          <a:effectLst/>
                        </a:rPr>
                        <a:t>Mayor adherencia de los pilotos a la misión y la aeronave</a:t>
                      </a:r>
                      <a:endParaRPr lang="es-EC" sz="2000">
                        <a:solidFill>
                          <a:srgbClr val="365F91"/>
                        </a:solidFill>
                        <a:effectLst/>
                        <a:latin typeface="Calibri"/>
                        <a:ea typeface="Times New Roman"/>
                        <a:cs typeface="Times New Roman"/>
                      </a:endParaRPr>
                    </a:p>
                  </a:txBody>
                  <a:tcPr marL="68580" marR="68580" marT="0" marB="0"/>
                </a:tc>
                <a:tc>
                  <a:txBody>
                    <a:bodyPr/>
                    <a:lstStyle/>
                    <a:p>
                      <a:pPr marR="172720" algn="ctr">
                        <a:lnSpc>
                          <a:spcPct val="115000"/>
                        </a:lnSpc>
                        <a:spcBef>
                          <a:spcPts val="295"/>
                        </a:spcBef>
                        <a:spcAft>
                          <a:spcPts val="0"/>
                        </a:spcAft>
                      </a:pPr>
                      <a:r>
                        <a:rPr lang="es-EC" sz="1600" dirty="0">
                          <a:effectLst/>
                        </a:rPr>
                        <a:t>AMENAZAS</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Disponibilidad y adecuación de horarios para el estricto cumplimento del plan de capacitación</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Creación de nuevos procesos y puestos administrativos</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Disminución del presupuesto asignado al escuadrón 2313</a:t>
                      </a:r>
                      <a:endParaRPr lang="es-EC" sz="2000" dirty="0">
                        <a:effectLst/>
                      </a:endParaRPr>
                    </a:p>
                    <a:p>
                      <a:pPr marL="342900" marR="172720" lvl="0" indent="-342900" algn="just">
                        <a:lnSpc>
                          <a:spcPct val="115000"/>
                        </a:lnSpc>
                        <a:spcBef>
                          <a:spcPts val="295"/>
                        </a:spcBef>
                        <a:spcAft>
                          <a:spcPts val="0"/>
                        </a:spcAft>
                        <a:buFont typeface="Symbol"/>
                        <a:buChar char=""/>
                      </a:pPr>
                      <a:r>
                        <a:rPr lang="es-EC" sz="1600" dirty="0">
                          <a:effectLst/>
                        </a:rPr>
                        <a:t>Cambios de reparto operativo del personal</a:t>
                      </a:r>
                      <a:endParaRPr lang="es-EC" sz="2000" dirty="0">
                        <a:solidFill>
                          <a:srgbClr val="365F91"/>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2601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413792"/>
            <a:ext cx="8229600" cy="1143000"/>
          </a:xfrm>
        </p:spPr>
        <p:txBody>
          <a:bodyPr>
            <a:normAutofit fontScale="90000"/>
          </a:bodyPr>
          <a:lstStyle/>
          <a:p>
            <a:r>
              <a:rPr lang="es-EC" b="1" dirty="0" smtClean="0"/>
              <a:t/>
            </a:r>
            <a:br>
              <a:rPr lang="es-EC" b="1" dirty="0" smtClean="0"/>
            </a:br>
            <a:r>
              <a:rPr lang="es-EC" b="1" dirty="0" smtClean="0"/>
              <a:t>BENEFICIOS INSTITUCIONALES 	</a:t>
            </a:r>
            <a:br>
              <a:rPr lang="es-EC" b="1" dirty="0" smtClean="0"/>
            </a:br>
            <a:endParaRPr lang="es-EC" dirty="0"/>
          </a:p>
        </p:txBody>
      </p:sp>
      <p:sp>
        <p:nvSpPr>
          <p:cNvPr id="3" name="2 Marcador de contenido"/>
          <p:cNvSpPr>
            <a:spLocks noGrp="1"/>
          </p:cNvSpPr>
          <p:nvPr>
            <p:ph idx="1"/>
          </p:nvPr>
        </p:nvSpPr>
        <p:spPr>
          <a:xfrm>
            <a:off x="323528" y="1600200"/>
            <a:ext cx="8363272" cy="4853136"/>
          </a:xfrm>
        </p:spPr>
        <p:txBody>
          <a:bodyPr>
            <a:noAutofit/>
          </a:bodyPr>
          <a:lstStyle/>
          <a:p>
            <a:pPr marL="0" indent="0" algn="just">
              <a:buNone/>
            </a:pPr>
            <a:r>
              <a:rPr lang="es-EC" sz="2800" dirty="0" smtClean="0"/>
              <a:t>La </a:t>
            </a:r>
            <a:r>
              <a:rPr lang="es-EC" sz="2800" dirty="0"/>
              <a:t>R</a:t>
            </a:r>
            <a:r>
              <a:rPr lang="es-EC" sz="2800" dirty="0" smtClean="0"/>
              <a:t>ecompensa Institucional </a:t>
            </a:r>
            <a:r>
              <a:rPr lang="es-EC" sz="2800" dirty="0"/>
              <a:t>nos es más que el producto, lo que la Fuerza Aérea Ecuatoriana va a recibir a cambio de todo este proceso de control, medición y evaluación del uso del CBT y Free Play; lo que se resume sin duda en la mejora de los procesos del área de Operaciones Aéreas del </a:t>
            </a:r>
            <a:r>
              <a:rPr lang="es-EC" sz="2800" dirty="0" smtClean="0"/>
              <a:t>COAD, </a:t>
            </a:r>
            <a:r>
              <a:rPr lang="es-EC" sz="2800" dirty="0"/>
              <a:t>cuyo impacto contribuye directamente al proceso de desarrollo continuo en la formación académica de los oficiales de este Glorioso Escuadrón de Combate.</a:t>
            </a:r>
          </a:p>
          <a:p>
            <a:pPr algn="just"/>
            <a:endParaRPr lang="es-EC" sz="2800" dirty="0"/>
          </a:p>
        </p:txBody>
      </p:sp>
    </p:spTree>
    <p:extLst>
      <p:ext uri="{BB962C8B-B14F-4D97-AF65-F5344CB8AC3E}">
        <p14:creationId xmlns:p14="http://schemas.microsoft.com/office/powerpoint/2010/main" val="30970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315200" cy="1154097"/>
          </a:xfrm>
        </p:spPr>
        <p:txBody>
          <a:bodyPr>
            <a:normAutofit fontScale="90000"/>
          </a:bodyPr>
          <a:lstStyle/>
          <a:p>
            <a:r>
              <a:rPr lang="es-EC" b="1" dirty="0" smtClean="0"/>
              <a:t>RECOMPENSAS INTRÍNSECAS</a:t>
            </a:r>
            <a:endParaRPr lang="es-EC" dirty="0"/>
          </a:p>
        </p:txBody>
      </p:sp>
      <p:sp>
        <p:nvSpPr>
          <p:cNvPr id="3" name="2 Marcador de contenido"/>
          <p:cNvSpPr>
            <a:spLocks noGrp="1"/>
          </p:cNvSpPr>
          <p:nvPr>
            <p:ph idx="1"/>
          </p:nvPr>
        </p:nvSpPr>
        <p:spPr>
          <a:xfrm>
            <a:off x="467544" y="1628800"/>
            <a:ext cx="8136904" cy="4824535"/>
          </a:xfrm>
        </p:spPr>
        <p:txBody>
          <a:bodyPr>
            <a:noAutofit/>
          </a:bodyPr>
          <a:lstStyle/>
          <a:p>
            <a:pPr marL="0" indent="0" algn="just">
              <a:buNone/>
            </a:pPr>
            <a:r>
              <a:rPr lang="es-EC" sz="3200" dirty="0" smtClean="0"/>
              <a:t>La </a:t>
            </a:r>
            <a:r>
              <a:rPr lang="es-EC" sz="3200" dirty="0"/>
              <a:t>implementación de este sistema podrá minimizar errores, controlar y comprobar asistencias, verificar evaluaciones, y tomar acciones correctivas, de esta manera contribuirá con el incremento en el nivel de profesionalismo de los pilotos del Ala de Combate N. </a:t>
            </a:r>
            <a:r>
              <a:rPr lang="es-EC" sz="3200" dirty="0" smtClean="0"/>
              <a:t>2313 y en general de la Fuerza Aérea Ecuatoriana.</a:t>
            </a:r>
            <a:endParaRPr lang="es-EC" sz="3200" dirty="0"/>
          </a:p>
          <a:p>
            <a:pPr algn="just"/>
            <a:endParaRPr lang="es-EC" sz="3200" dirty="0"/>
          </a:p>
        </p:txBody>
      </p:sp>
    </p:spTree>
    <p:extLst>
      <p:ext uri="{BB962C8B-B14F-4D97-AF65-F5344CB8AC3E}">
        <p14:creationId xmlns:p14="http://schemas.microsoft.com/office/powerpoint/2010/main" val="163272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315200" cy="1154097"/>
          </a:xfrm>
        </p:spPr>
        <p:txBody>
          <a:bodyPr/>
          <a:lstStyle/>
          <a:p>
            <a:r>
              <a:rPr lang="es-EC" b="1" dirty="0" smtClean="0"/>
              <a:t>LA INVESTIGACIÓN</a:t>
            </a:r>
            <a:endParaRPr lang="es-EC" b="1" dirty="0"/>
          </a:p>
        </p:txBody>
      </p:sp>
      <p:sp>
        <p:nvSpPr>
          <p:cNvPr id="3" name="2 Marcador de contenido"/>
          <p:cNvSpPr>
            <a:spLocks noGrp="1"/>
          </p:cNvSpPr>
          <p:nvPr>
            <p:ph idx="1"/>
          </p:nvPr>
        </p:nvSpPr>
        <p:spPr>
          <a:xfrm>
            <a:off x="395536" y="1844824"/>
            <a:ext cx="8208912" cy="4464537"/>
          </a:xfrm>
        </p:spPr>
        <p:txBody>
          <a:bodyPr>
            <a:noAutofit/>
          </a:bodyPr>
          <a:lstStyle/>
          <a:p>
            <a:pPr marL="0" indent="0" algn="just">
              <a:buNone/>
            </a:pPr>
            <a:r>
              <a:rPr lang="es-EC" sz="2800" dirty="0" smtClean="0"/>
              <a:t>La </a:t>
            </a:r>
            <a:r>
              <a:rPr lang="es-EC" sz="2800" dirty="0"/>
              <a:t>información </a:t>
            </a:r>
            <a:r>
              <a:rPr lang="es-EC" sz="2800" dirty="0" smtClean="0"/>
              <a:t>requerida para demostrar  la necesaria implementación de este </a:t>
            </a:r>
            <a:r>
              <a:rPr lang="es-EC" sz="2800" dirty="0"/>
              <a:t>sistema de evaluación, medición y control </a:t>
            </a:r>
            <a:r>
              <a:rPr lang="es-EC" sz="2800" dirty="0" smtClean="0"/>
              <a:t>la </a:t>
            </a:r>
            <a:r>
              <a:rPr lang="es-EC" sz="2800" dirty="0"/>
              <a:t>tomaremos de los mismos usuarios de dicho </a:t>
            </a:r>
            <a:r>
              <a:rPr lang="es-EC" sz="2800" dirty="0" smtClean="0"/>
              <a:t>sistema.</a:t>
            </a:r>
          </a:p>
          <a:p>
            <a:pPr marL="0" indent="0" algn="just">
              <a:buNone/>
            </a:pPr>
            <a:endParaRPr lang="es-EC" sz="2800" dirty="0"/>
          </a:p>
          <a:p>
            <a:pPr marL="0" indent="0" algn="just">
              <a:buNone/>
            </a:pPr>
            <a:r>
              <a:rPr lang="es-EC" sz="2800" dirty="0" smtClean="0"/>
              <a:t>Hasta el momento en el Escuadrón de Combate N° 2313 todavía </a:t>
            </a:r>
            <a:r>
              <a:rPr lang="es-EC" sz="2800" dirty="0"/>
              <a:t>funciona </a:t>
            </a:r>
            <a:r>
              <a:rPr lang="es-EC" sz="2800" dirty="0" smtClean="0"/>
              <a:t>empíricamente  el manejo de medición, evaluación y control del CBT y FREE PLAY, </a:t>
            </a:r>
            <a:r>
              <a:rPr lang="es-EC" sz="2800" dirty="0"/>
              <a:t>ya que no tiene procesos, procedimientos y tareas que los sustenten</a:t>
            </a:r>
            <a:r>
              <a:rPr lang="es-EC" sz="2800" dirty="0" smtClean="0"/>
              <a:t>.</a:t>
            </a:r>
            <a:endParaRPr lang="es-EC" sz="2800" dirty="0"/>
          </a:p>
        </p:txBody>
      </p:sp>
    </p:spTree>
    <p:extLst>
      <p:ext uri="{BB962C8B-B14F-4D97-AF65-F5344CB8AC3E}">
        <p14:creationId xmlns:p14="http://schemas.microsoft.com/office/powerpoint/2010/main" val="123093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4624"/>
            <a:ext cx="7315200" cy="1154097"/>
          </a:xfrm>
        </p:spPr>
        <p:txBody>
          <a:bodyPr>
            <a:normAutofit fontScale="90000"/>
          </a:bodyPr>
          <a:lstStyle/>
          <a:p>
            <a:r>
              <a:rPr lang="es-EC" b="1" dirty="0" smtClean="0"/>
              <a:t>MÉTODO DE INVESTIGACIÓN</a:t>
            </a:r>
            <a:endParaRPr lang="es-EC" b="1" dirty="0"/>
          </a:p>
        </p:txBody>
      </p:sp>
      <p:sp>
        <p:nvSpPr>
          <p:cNvPr id="3" name="2 Marcador de contenido"/>
          <p:cNvSpPr>
            <a:spLocks noGrp="1"/>
          </p:cNvSpPr>
          <p:nvPr>
            <p:ph idx="1"/>
          </p:nvPr>
        </p:nvSpPr>
        <p:spPr>
          <a:xfrm>
            <a:off x="395536" y="1628800"/>
            <a:ext cx="8280920" cy="4752527"/>
          </a:xfrm>
        </p:spPr>
        <p:txBody>
          <a:bodyPr>
            <a:noAutofit/>
          </a:bodyPr>
          <a:lstStyle/>
          <a:p>
            <a:pPr marL="0" indent="0" algn="just">
              <a:buNone/>
            </a:pPr>
            <a:r>
              <a:rPr lang="es-EC" sz="3200" dirty="0" smtClean="0"/>
              <a:t>En </a:t>
            </a:r>
            <a:r>
              <a:rPr lang="es-EC" sz="3200" dirty="0"/>
              <a:t>la recopilación de información aplicaremos el método de la investigación de campo, así como también metodología inductiva - deductiva, para lo cual nos apoyaremos en encuestas y entrevistas, las cuales serán los inputs fidedignos con los que abasteceremos nuestro sistema, así podremos  llegar a verdaderas soluciones que vayan en pos de una solución favorable al problema planteado.</a:t>
            </a:r>
          </a:p>
          <a:p>
            <a:pPr algn="just"/>
            <a:endParaRPr lang="es-EC" sz="3200" dirty="0"/>
          </a:p>
        </p:txBody>
      </p:sp>
    </p:spTree>
    <p:extLst>
      <p:ext uri="{BB962C8B-B14F-4D97-AF65-F5344CB8AC3E}">
        <p14:creationId xmlns:p14="http://schemas.microsoft.com/office/powerpoint/2010/main" val="134708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7315200" cy="1154097"/>
          </a:xfrm>
        </p:spPr>
        <p:txBody>
          <a:bodyPr/>
          <a:lstStyle/>
          <a:p>
            <a:r>
              <a:rPr lang="es-EC" b="1" dirty="0" smtClean="0"/>
              <a:t>LA ENCUESTA</a:t>
            </a:r>
            <a:endParaRPr lang="es-EC" b="1"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3568" y="1556792"/>
            <a:ext cx="7776864" cy="4896544"/>
          </a:xfrm>
          <a:prstGeom prst="rect">
            <a:avLst/>
          </a:prstGeom>
          <a:solidFill>
            <a:schemeClr val="tx1"/>
          </a:solidFill>
          <a:ln>
            <a:noFill/>
          </a:ln>
        </p:spPr>
      </p:pic>
    </p:spTree>
    <p:extLst>
      <p:ext uri="{BB962C8B-B14F-4D97-AF65-F5344CB8AC3E}">
        <p14:creationId xmlns:p14="http://schemas.microsoft.com/office/powerpoint/2010/main" val="134324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315200" cy="1154097"/>
          </a:xfrm>
        </p:spPr>
        <p:txBody>
          <a:bodyPr/>
          <a:lstStyle/>
          <a:p>
            <a:r>
              <a:rPr lang="es-EC" b="1" dirty="0" smtClean="0"/>
              <a:t>TABULACION DE DATOS</a:t>
            </a:r>
            <a:endParaRPr lang="es-EC" b="1" dirty="0"/>
          </a:p>
        </p:txBody>
      </p:sp>
      <p:sp>
        <p:nvSpPr>
          <p:cNvPr id="3" name="2 Marcador de contenido"/>
          <p:cNvSpPr>
            <a:spLocks noGrp="1"/>
          </p:cNvSpPr>
          <p:nvPr>
            <p:ph idx="1"/>
          </p:nvPr>
        </p:nvSpPr>
        <p:spPr>
          <a:xfrm>
            <a:off x="467544" y="1556792"/>
            <a:ext cx="8136904" cy="4752527"/>
          </a:xfrm>
        </p:spPr>
        <p:txBody>
          <a:bodyPr>
            <a:noAutofit/>
          </a:bodyPr>
          <a:lstStyle/>
          <a:p>
            <a:pPr marL="0" indent="0" algn="just">
              <a:buNone/>
            </a:pPr>
            <a:r>
              <a:rPr lang="es-EC" sz="3200" dirty="0"/>
              <a:t>La tabulación de datos se la realizó por medio de una tabulación electrónica, utilizando, la herramienta ofimática de formularios, la cual nos ayuda a ubicar los datos en forma tabulada de cada una de las encuestas contestadas vía email. Para ello se elaboró un </a:t>
            </a:r>
            <a:r>
              <a:rPr lang="es-EC" sz="3200" dirty="0" smtClean="0"/>
              <a:t>formato, </a:t>
            </a:r>
            <a:r>
              <a:rPr lang="es-EC" sz="3200" dirty="0"/>
              <a:t>luego de lo cual se </a:t>
            </a:r>
            <a:r>
              <a:rPr lang="es-EC" sz="3200" dirty="0" smtClean="0"/>
              <a:t>procedió </a:t>
            </a:r>
            <a:r>
              <a:rPr lang="es-EC" sz="3200" dirty="0"/>
              <a:t>a la </a:t>
            </a:r>
            <a:r>
              <a:rPr lang="es-EC" sz="3200" dirty="0" err="1" smtClean="0"/>
              <a:t>graficación</a:t>
            </a:r>
            <a:r>
              <a:rPr lang="es-EC" sz="3200" dirty="0" smtClean="0"/>
              <a:t> </a:t>
            </a:r>
            <a:r>
              <a:rPr lang="es-EC" sz="3200" dirty="0"/>
              <a:t>de los datos tabulados para la posterior toma de decisiones.</a:t>
            </a:r>
          </a:p>
          <a:p>
            <a:pPr algn="just"/>
            <a:endParaRPr lang="es-EC" sz="3200" dirty="0"/>
          </a:p>
        </p:txBody>
      </p:sp>
    </p:spTree>
    <p:extLst>
      <p:ext uri="{BB962C8B-B14F-4D97-AF65-F5344CB8AC3E}">
        <p14:creationId xmlns:p14="http://schemas.microsoft.com/office/powerpoint/2010/main" val="92369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315200" cy="1154097"/>
          </a:xfrm>
        </p:spPr>
        <p:txBody>
          <a:bodyPr/>
          <a:lstStyle/>
          <a:p>
            <a:r>
              <a:rPr lang="es-EC" b="1" dirty="0" smtClean="0"/>
              <a:t>INTRODUCCIÓN</a:t>
            </a:r>
            <a:endParaRPr lang="es-EC" b="1" dirty="0"/>
          </a:p>
        </p:txBody>
      </p:sp>
      <p:sp>
        <p:nvSpPr>
          <p:cNvPr id="3" name="2 Marcador de contenido"/>
          <p:cNvSpPr>
            <a:spLocks noGrp="1"/>
          </p:cNvSpPr>
          <p:nvPr>
            <p:ph idx="1"/>
          </p:nvPr>
        </p:nvSpPr>
        <p:spPr>
          <a:xfrm>
            <a:off x="179512" y="1844825"/>
            <a:ext cx="8424936" cy="4824536"/>
          </a:xfrm>
        </p:spPr>
        <p:txBody>
          <a:bodyPr>
            <a:normAutofit/>
          </a:bodyPr>
          <a:lstStyle/>
          <a:p>
            <a:pPr marL="0" indent="0" algn="just">
              <a:buNone/>
            </a:pPr>
            <a:r>
              <a:rPr lang="es-EC" sz="2800" dirty="0" smtClean="0"/>
              <a:t>El desarrollo de un proceso para el </a:t>
            </a:r>
            <a:r>
              <a:rPr lang="es-EC" sz="2800" dirty="0"/>
              <a:t>entrenamiento en el </a:t>
            </a:r>
            <a:r>
              <a:rPr lang="es-EC" sz="2800" dirty="0" smtClean="0"/>
              <a:t>CBT y </a:t>
            </a:r>
            <a:r>
              <a:rPr lang="es-EC" sz="2800" dirty="0"/>
              <a:t>FREE </a:t>
            </a:r>
            <a:r>
              <a:rPr lang="es-EC" sz="2800" dirty="0" smtClean="0"/>
              <a:t>PLAY del Escuadrón </a:t>
            </a:r>
            <a:r>
              <a:rPr lang="es-EC" sz="2800" dirty="0" err="1" smtClean="0"/>
              <a:t>Supertucano</a:t>
            </a:r>
            <a:r>
              <a:rPr lang="es-EC" sz="2800" dirty="0" smtClean="0"/>
              <a:t> de la Base Aérea de Manta, </a:t>
            </a:r>
            <a:r>
              <a:rPr lang="es-EC" sz="2800" dirty="0"/>
              <a:t>se relaciona con la búsqueda del mejoramiento continuo del proceso de vuelo y satisfacción de los pilotos, con la finalidad de lograr un aumento de </a:t>
            </a:r>
            <a:r>
              <a:rPr lang="es-EC" sz="2800" dirty="0" smtClean="0"/>
              <a:t>productividad y disminución de accidentabilidad; para de esta forma </a:t>
            </a:r>
            <a:r>
              <a:rPr lang="es-EC" sz="2800" dirty="0"/>
              <a:t>alcanzar altos niveles de efectividad, todos estos indicadores como consecuencia de mantener un capital humano altamente  capacitado. </a:t>
            </a:r>
          </a:p>
        </p:txBody>
      </p:sp>
    </p:spTree>
    <p:extLst>
      <p:ext uri="{BB962C8B-B14F-4D97-AF65-F5344CB8AC3E}">
        <p14:creationId xmlns:p14="http://schemas.microsoft.com/office/powerpoint/2010/main" val="16315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fontScale="90000"/>
          </a:bodyPr>
          <a:lstStyle/>
          <a:p>
            <a:r>
              <a:rPr lang="es-EC" b="1" dirty="0" smtClean="0"/>
              <a:t>CONSTRUCCIÓN DE INDICADORES</a:t>
            </a:r>
            <a:endParaRPr lang="es-EC" b="1" dirty="0"/>
          </a:p>
        </p:txBody>
      </p:sp>
      <p:sp>
        <p:nvSpPr>
          <p:cNvPr id="3" name="2 Marcador de contenido"/>
          <p:cNvSpPr>
            <a:spLocks noGrp="1"/>
          </p:cNvSpPr>
          <p:nvPr>
            <p:ph idx="1"/>
          </p:nvPr>
        </p:nvSpPr>
        <p:spPr>
          <a:xfrm>
            <a:off x="457200" y="1340768"/>
            <a:ext cx="8229600" cy="5112568"/>
          </a:xfrm>
        </p:spPr>
        <p:txBody>
          <a:bodyPr>
            <a:noAutofit/>
          </a:bodyPr>
          <a:lstStyle/>
          <a:p>
            <a:pPr algn="just"/>
            <a:r>
              <a:rPr lang="es-EC" sz="2400" dirty="0"/>
              <a:t>Bauer (1966) definió a los indicadores como estadísticas, serie estadística o cualquier forma de indicación que nos facilita estudiar dónde estamos y hacia dónde nos dirigimos con respecto a determinados objetivos y metas, así como evaluar programas específicos y determinar su impacto. Basándonos en el concepto dado por Bauer, se van a construir indicadores destinados a medir</a:t>
            </a:r>
            <a:r>
              <a:rPr lang="es-EC" sz="2400" dirty="0" smtClean="0"/>
              <a:t>:</a:t>
            </a:r>
          </a:p>
          <a:p>
            <a:pPr marL="0" indent="0" algn="just">
              <a:buNone/>
            </a:pPr>
            <a:endParaRPr lang="es-EC" sz="2400" dirty="0"/>
          </a:p>
          <a:p>
            <a:pPr lvl="1" algn="just"/>
            <a:r>
              <a:rPr lang="es-EC" sz="2400" b="1" dirty="0"/>
              <a:t>La frecuencia de asistencia</a:t>
            </a:r>
          </a:p>
          <a:p>
            <a:pPr lvl="1" algn="just"/>
            <a:r>
              <a:rPr lang="es-EC" sz="2400" b="1" dirty="0"/>
              <a:t>El lapso de tiempo de </a:t>
            </a:r>
            <a:r>
              <a:rPr lang="es-EC" sz="2400" b="1" dirty="0" smtClean="0"/>
              <a:t>capacitación </a:t>
            </a:r>
            <a:r>
              <a:rPr lang="es-EC" sz="2400" b="1" dirty="0"/>
              <a:t>empleado</a:t>
            </a:r>
          </a:p>
          <a:p>
            <a:pPr lvl="1" algn="just"/>
            <a:r>
              <a:rPr lang="es-EC" sz="2400" b="1" dirty="0"/>
              <a:t>La valoración del proceso de CBT y Free Play</a:t>
            </a:r>
          </a:p>
          <a:p>
            <a:pPr lvl="1" algn="just"/>
            <a:r>
              <a:rPr lang="es-EC" sz="2400" b="1" dirty="0"/>
              <a:t>El impacto de CBT y Free Play</a:t>
            </a:r>
          </a:p>
          <a:p>
            <a:pPr marL="0" indent="0" algn="just">
              <a:buNone/>
            </a:pPr>
            <a:r>
              <a:rPr lang="es-EC" sz="2400" dirty="0"/>
              <a:t> </a:t>
            </a:r>
          </a:p>
        </p:txBody>
      </p:sp>
    </p:spTree>
    <p:extLst>
      <p:ext uri="{BB962C8B-B14F-4D97-AF65-F5344CB8AC3E}">
        <p14:creationId xmlns:p14="http://schemas.microsoft.com/office/powerpoint/2010/main" val="266057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44624"/>
            <a:ext cx="8229600" cy="1143000"/>
          </a:xfrm>
        </p:spPr>
        <p:txBody>
          <a:bodyPr>
            <a:normAutofit fontScale="90000"/>
          </a:bodyPr>
          <a:lstStyle/>
          <a:p>
            <a:r>
              <a:rPr lang="es-EC" b="1" dirty="0" smtClean="0"/>
              <a:t>CONSTRUCCIÓN DE INDICADORES</a:t>
            </a:r>
            <a:endParaRPr lang="es-EC" b="1" dirty="0"/>
          </a:p>
        </p:txBody>
      </p:sp>
      <p:sp>
        <p:nvSpPr>
          <p:cNvPr id="3" name="2 Marcador de contenido"/>
          <p:cNvSpPr>
            <a:spLocks noGrp="1"/>
          </p:cNvSpPr>
          <p:nvPr>
            <p:ph idx="1"/>
          </p:nvPr>
        </p:nvSpPr>
        <p:spPr>
          <a:xfrm>
            <a:off x="395536" y="1340768"/>
            <a:ext cx="8424936" cy="5184576"/>
          </a:xfrm>
        </p:spPr>
        <p:txBody>
          <a:bodyPr>
            <a:normAutofit/>
          </a:bodyPr>
          <a:lstStyle/>
          <a:p>
            <a:pPr marL="0" indent="0" algn="just">
              <a:buNone/>
            </a:pPr>
            <a:r>
              <a:rPr lang="es-EC" sz="2400" dirty="0" smtClean="0"/>
              <a:t>Los </a:t>
            </a:r>
            <a:r>
              <a:rPr lang="es-EC" sz="2400" dirty="0"/>
              <a:t>indicadores </a:t>
            </a:r>
            <a:r>
              <a:rPr lang="es-EC" sz="2400" dirty="0" smtClean="0"/>
              <a:t>relacionándolos </a:t>
            </a:r>
            <a:r>
              <a:rPr lang="es-EC" sz="2400" dirty="0"/>
              <a:t>con los pilotos LC2 y alumnos del Escuadrón de Combate No. 2313, </a:t>
            </a:r>
            <a:r>
              <a:rPr lang="es-EC" sz="2400" dirty="0" smtClean="0"/>
              <a:t>son:</a:t>
            </a:r>
          </a:p>
          <a:p>
            <a:pPr algn="just"/>
            <a:r>
              <a:rPr lang="es-EC" sz="2400" b="1" dirty="0" smtClean="0"/>
              <a:t>Frecuencia </a:t>
            </a:r>
            <a:r>
              <a:rPr lang="es-EC" sz="2400" b="1" dirty="0"/>
              <a:t>de asistencia de pilotos al CBT y Free Play:</a:t>
            </a:r>
            <a:endParaRPr lang="es-EC" sz="2400" dirty="0"/>
          </a:p>
          <a:p>
            <a:pPr algn="just"/>
            <a:r>
              <a:rPr lang="es-EC" sz="2400" dirty="0"/>
              <a:t>Cuantos pilotos asisten por semana  Vs. Total de pilotos.</a:t>
            </a:r>
          </a:p>
          <a:p>
            <a:pPr lvl="1" algn="just"/>
            <a:r>
              <a:rPr lang="es-EC" sz="2000" dirty="0"/>
              <a:t> FORMULA: 52 / 52 = 1*100 = 100%</a:t>
            </a:r>
          </a:p>
          <a:p>
            <a:pPr lvl="0" algn="just"/>
            <a:endParaRPr lang="es-EC" sz="2400" b="1" dirty="0" smtClean="0"/>
          </a:p>
          <a:p>
            <a:pPr lvl="0" algn="just"/>
            <a:r>
              <a:rPr lang="es-EC" sz="2400" b="1" dirty="0" smtClean="0"/>
              <a:t>Lapso </a:t>
            </a:r>
            <a:r>
              <a:rPr lang="es-EC" sz="2400" b="1" dirty="0"/>
              <a:t>de Tiempo en Capacitación en el CBT y Free Play:</a:t>
            </a:r>
            <a:endParaRPr lang="es-EC" sz="2400" dirty="0"/>
          </a:p>
          <a:p>
            <a:pPr algn="just"/>
            <a:r>
              <a:rPr lang="es-EC" sz="2400" dirty="0"/>
              <a:t>Lapso de tiempo en horas disponibles por los pilotos destinadas  al estudio en el CBT y Free Play por día Vs. Total de horas disponibles para estudio por piloto por día.</a:t>
            </a:r>
          </a:p>
          <a:p>
            <a:pPr lvl="1" algn="just"/>
            <a:r>
              <a:rPr lang="es-EC" sz="2000" dirty="0"/>
              <a:t>FORMULA: 2 / 8 = 0.25 * 100 = 25%</a:t>
            </a:r>
          </a:p>
          <a:p>
            <a:pPr marL="0" indent="0" algn="just">
              <a:buNone/>
            </a:pPr>
            <a:endParaRPr lang="es-EC" sz="2400" dirty="0"/>
          </a:p>
        </p:txBody>
      </p:sp>
    </p:spTree>
    <p:extLst>
      <p:ext uri="{BB962C8B-B14F-4D97-AF65-F5344CB8AC3E}">
        <p14:creationId xmlns:p14="http://schemas.microsoft.com/office/powerpoint/2010/main" val="315800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fontScale="90000"/>
          </a:bodyPr>
          <a:lstStyle/>
          <a:p>
            <a:r>
              <a:rPr lang="es-EC" b="1" dirty="0" smtClean="0"/>
              <a:t>CONSTRUCCIÓN DE INDICADORES</a:t>
            </a:r>
            <a:endParaRPr lang="es-EC" b="1" dirty="0"/>
          </a:p>
        </p:txBody>
      </p:sp>
      <p:sp>
        <p:nvSpPr>
          <p:cNvPr id="3" name="2 Marcador de contenido"/>
          <p:cNvSpPr>
            <a:spLocks noGrp="1"/>
          </p:cNvSpPr>
          <p:nvPr>
            <p:ph idx="1"/>
          </p:nvPr>
        </p:nvSpPr>
        <p:spPr>
          <a:xfrm>
            <a:off x="457200" y="1600200"/>
            <a:ext cx="8291264" cy="4925144"/>
          </a:xfrm>
        </p:spPr>
        <p:txBody>
          <a:bodyPr>
            <a:noAutofit/>
          </a:bodyPr>
          <a:lstStyle/>
          <a:p>
            <a:pPr lvl="0"/>
            <a:r>
              <a:rPr lang="es-EC" sz="2800" b="1" dirty="0" smtClean="0"/>
              <a:t>Valoración </a:t>
            </a:r>
            <a:r>
              <a:rPr lang="es-EC" sz="2800" b="1" dirty="0"/>
              <a:t>del proceso CBT en los Pilotos de combate:</a:t>
            </a:r>
            <a:endParaRPr lang="es-EC" sz="2800" dirty="0"/>
          </a:p>
          <a:p>
            <a:r>
              <a:rPr lang="es-EC" sz="2800" dirty="0"/>
              <a:t>Total de los pilotos que consideran que el CBT y free Play debería abarcar un proceso académico y de instrucción Vs. Total de pilotos.</a:t>
            </a:r>
          </a:p>
          <a:p>
            <a:pPr lvl="1"/>
            <a:r>
              <a:rPr lang="es-EC" sz="2400" dirty="0"/>
              <a:t>FORMULA: 52 / 52 = 100</a:t>
            </a:r>
            <a:r>
              <a:rPr lang="es-EC" sz="2400" dirty="0" smtClean="0"/>
              <a:t>%</a:t>
            </a:r>
          </a:p>
          <a:p>
            <a:pPr marL="457200" lvl="1" indent="0">
              <a:buNone/>
            </a:pPr>
            <a:endParaRPr lang="es-EC" sz="2400" dirty="0"/>
          </a:p>
          <a:p>
            <a:pPr lvl="0"/>
            <a:r>
              <a:rPr lang="es-EC" sz="2800" b="1" dirty="0"/>
              <a:t>Impacto del </a:t>
            </a:r>
            <a:r>
              <a:rPr lang="es-EC" sz="2800" b="1" dirty="0" smtClean="0"/>
              <a:t>CBT </a:t>
            </a:r>
            <a:r>
              <a:rPr lang="es-EC" sz="2800" b="1" dirty="0"/>
              <a:t>y Free Play:</a:t>
            </a:r>
            <a:endParaRPr lang="es-EC" sz="2800" dirty="0"/>
          </a:p>
          <a:p>
            <a:r>
              <a:rPr lang="es-EC" sz="2800" dirty="0"/>
              <a:t>Total de los pilotos en que causó impacto el CBT Vs. Total de pilotos.</a:t>
            </a:r>
          </a:p>
          <a:p>
            <a:pPr lvl="1"/>
            <a:r>
              <a:rPr lang="es-EC" sz="2400" dirty="0"/>
              <a:t>FORMULA: 52 / 52 = 100%</a:t>
            </a:r>
          </a:p>
          <a:p>
            <a:endParaRPr lang="es-EC" sz="2800" dirty="0"/>
          </a:p>
        </p:txBody>
      </p:sp>
    </p:spTree>
    <p:extLst>
      <p:ext uri="{BB962C8B-B14F-4D97-AF65-F5344CB8AC3E}">
        <p14:creationId xmlns:p14="http://schemas.microsoft.com/office/powerpoint/2010/main" val="8697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76672"/>
            <a:ext cx="7315200" cy="1154097"/>
          </a:xfrm>
        </p:spPr>
        <p:txBody>
          <a:bodyPr>
            <a:noAutofit/>
          </a:bodyPr>
          <a:lstStyle/>
          <a:p>
            <a:pPr lvl="2" algn="ctr" rtl="0">
              <a:spcBef>
                <a:spcPct val="0"/>
              </a:spcBef>
            </a:pPr>
            <a:r>
              <a:rPr lang="es-EC" sz="2800" b="1" dirty="0"/>
              <a:t>FRECUENCIA DE ASISTENCIA AL CBT Y FREE PLAY  A LA </a:t>
            </a:r>
            <a:r>
              <a:rPr lang="es-EC" sz="2800" b="1" dirty="0" smtClean="0"/>
              <a:t>SEMANA</a:t>
            </a:r>
            <a:r>
              <a:rPr lang="es-EC" sz="2400" b="1" i="1" dirty="0"/>
              <a:t/>
            </a:r>
            <a:br>
              <a:rPr lang="es-EC" sz="2400" b="1" i="1" dirty="0"/>
            </a:br>
            <a:endParaRPr lang="es-EC" sz="2800" dirty="0"/>
          </a:p>
        </p:txBody>
      </p:sp>
      <p:sp>
        <p:nvSpPr>
          <p:cNvPr id="6" name="5 Marcador de contenido"/>
          <p:cNvSpPr>
            <a:spLocks noGrp="1"/>
          </p:cNvSpPr>
          <p:nvPr>
            <p:ph sz="quarter" idx="13"/>
          </p:nvPr>
        </p:nvSpPr>
        <p:spPr>
          <a:xfrm>
            <a:off x="107504" y="1412776"/>
            <a:ext cx="4038600" cy="4968552"/>
          </a:xfrm>
        </p:spPr>
        <p:txBody>
          <a:bodyPr>
            <a:noAutofit/>
          </a:bodyPr>
          <a:lstStyle/>
          <a:p>
            <a:pPr algn="just"/>
            <a:r>
              <a:rPr lang="es-EC" sz="2800" dirty="0"/>
              <a:t>Este cuadro nos indica que el 58% de oficiales asisten una vez a la semana al CBT y Free Play y un 33% asisten dos veces a la semana, por lo que vemos que se debe dar más impulso al uso de este tipo de herramientas tecnológicas.</a:t>
            </a:r>
          </a:p>
          <a:p>
            <a:pPr algn="just"/>
            <a:endParaRPr lang="es-EC" sz="2800" dirty="0"/>
          </a:p>
        </p:txBody>
      </p:sp>
      <p:graphicFrame>
        <p:nvGraphicFramePr>
          <p:cNvPr id="8" name="7 Marcador de contenido"/>
          <p:cNvGraphicFramePr>
            <a:graphicFrameLocks noGrp="1"/>
          </p:cNvGraphicFramePr>
          <p:nvPr>
            <p:ph sz="quarter" idx="14"/>
            <p:extLst>
              <p:ext uri="{D42A27DB-BD31-4B8C-83A1-F6EECF244321}">
                <p14:modId xmlns:p14="http://schemas.microsoft.com/office/powerpoint/2010/main" val="2555072719"/>
              </p:ext>
            </p:extLst>
          </p:nvPr>
        </p:nvGraphicFramePr>
        <p:xfrm>
          <a:off x="5004048" y="1700808"/>
          <a:ext cx="3888432" cy="4680519"/>
        </p:xfrm>
        <a:graphic>
          <a:graphicData uri="http://schemas.openxmlformats.org/drawingml/2006/table">
            <a:tbl>
              <a:tblPr firstRow="1" firstCol="1" bandRow="1">
                <a:tableStyleId>{5C22544A-7EE6-4342-B048-85BDC9FD1C3A}</a:tableStyleId>
              </a:tblPr>
              <a:tblGrid>
                <a:gridCol w="2004973"/>
                <a:gridCol w="850595"/>
                <a:gridCol w="1032864"/>
              </a:tblGrid>
              <a:tr h="796897">
                <a:tc>
                  <a:txBody>
                    <a:bodyPr/>
                    <a:lstStyle/>
                    <a:p>
                      <a:pPr algn="ctr">
                        <a:lnSpc>
                          <a:spcPct val="115000"/>
                        </a:lnSpc>
                        <a:spcAft>
                          <a:spcPts val="0"/>
                        </a:spcAft>
                      </a:pPr>
                      <a:r>
                        <a:rPr lang="es-EC" sz="2000" dirty="0">
                          <a:effectLst/>
                        </a:rPr>
                        <a:t>UNA VEZ</a:t>
                      </a:r>
                      <a:endParaRPr lang="es-EC" sz="2800" dirty="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a:effectLst/>
                        </a:rPr>
                        <a:t>7</a:t>
                      </a:r>
                      <a:endParaRPr lang="es-EC" sz="28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a:effectLst/>
                        </a:rPr>
                        <a:t>58%</a:t>
                      </a:r>
                      <a:endParaRPr lang="es-EC" sz="2800">
                        <a:solidFill>
                          <a:srgbClr val="365F91"/>
                        </a:solidFill>
                        <a:effectLst/>
                        <a:latin typeface="Calibri"/>
                        <a:ea typeface="Times New Roman"/>
                        <a:cs typeface="Times New Roman"/>
                      </a:endParaRPr>
                    </a:p>
                  </a:txBody>
                  <a:tcPr marL="68580" marR="68580" marT="0" marB="0"/>
                </a:tc>
              </a:tr>
              <a:tr h="796897">
                <a:tc>
                  <a:txBody>
                    <a:bodyPr/>
                    <a:lstStyle/>
                    <a:p>
                      <a:pPr algn="ctr">
                        <a:lnSpc>
                          <a:spcPct val="115000"/>
                        </a:lnSpc>
                        <a:spcAft>
                          <a:spcPts val="0"/>
                        </a:spcAft>
                      </a:pPr>
                      <a:r>
                        <a:rPr lang="es-EC" sz="2000" dirty="0">
                          <a:effectLst/>
                        </a:rPr>
                        <a:t>DOS VECES</a:t>
                      </a:r>
                      <a:endParaRPr lang="es-EC" sz="2800" dirty="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dirty="0">
                          <a:effectLst/>
                        </a:rPr>
                        <a:t>4</a:t>
                      </a:r>
                      <a:endParaRPr lang="es-EC" sz="2800" dirty="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a:effectLst/>
                        </a:rPr>
                        <a:t>33%</a:t>
                      </a:r>
                      <a:endParaRPr lang="es-EC" sz="2800">
                        <a:solidFill>
                          <a:srgbClr val="365F91"/>
                        </a:solidFill>
                        <a:effectLst/>
                        <a:latin typeface="Calibri"/>
                        <a:ea typeface="Times New Roman"/>
                        <a:cs typeface="Times New Roman"/>
                      </a:endParaRPr>
                    </a:p>
                  </a:txBody>
                  <a:tcPr marL="68580" marR="68580" marT="0" marB="0"/>
                </a:tc>
              </a:tr>
              <a:tr h="796897">
                <a:tc>
                  <a:txBody>
                    <a:bodyPr/>
                    <a:lstStyle/>
                    <a:p>
                      <a:pPr algn="ctr">
                        <a:lnSpc>
                          <a:spcPct val="115000"/>
                        </a:lnSpc>
                        <a:spcAft>
                          <a:spcPts val="0"/>
                        </a:spcAft>
                      </a:pPr>
                      <a:r>
                        <a:rPr lang="es-EC" sz="2000" dirty="0">
                          <a:effectLst/>
                        </a:rPr>
                        <a:t>TRES VECES</a:t>
                      </a:r>
                      <a:endParaRPr lang="es-EC" sz="2800" dirty="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a:effectLst/>
                        </a:rPr>
                        <a:t>1</a:t>
                      </a:r>
                      <a:endParaRPr lang="es-EC" sz="28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dirty="0" smtClean="0">
                          <a:effectLst/>
                        </a:rPr>
                        <a:t>9%</a:t>
                      </a:r>
                      <a:endParaRPr lang="es-EC" sz="2800" dirty="0">
                        <a:solidFill>
                          <a:srgbClr val="365F91"/>
                        </a:solidFill>
                        <a:effectLst/>
                        <a:latin typeface="Calibri"/>
                        <a:ea typeface="Times New Roman"/>
                        <a:cs typeface="Times New Roman"/>
                      </a:endParaRPr>
                    </a:p>
                  </a:txBody>
                  <a:tcPr marL="68580" marR="68580" marT="0" marB="0"/>
                </a:tc>
              </a:tr>
              <a:tr h="796897">
                <a:tc>
                  <a:txBody>
                    <a:bodyPr/>
                    <a:lstStyle/>
                    <a:p>
                      <a:pPr algn="ctr">
                        <a:lnSpc>
                          <a:spcPct val="115000"/>
                        </a:lnSpc>
                        <a:spcAft>
                          <a:spcPts val="0"/>
                        </a:spcAft>
                      </a:pPr>
                      <a:r>
                        <a:rPr lang="es-EC" sz="2000">
                          <a:effectLst/>
                        </a:rPr>
                        <a:t>CUATRO VECES</a:t>
                      </a:r>
                      <a:endParaRPr lang="es-EC" sz="28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a:effectLst/>
                        </a:rPr>
                        <a:t>0</a:t>
                      </a:r>
                      <a:endParaRPr lang="es-EC" sz="28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a:effectLst/>
                        </a:rPr>
                        <a:t>0%</a:t>
                      </a:r>
                      <a:endParaRPr lang="es-EC" sz="2800">
                        <a:solidFill>
                          <a:srgbClr val="365F91"/>
                        </a:solidFill>
                        <a:effectLst/>
                        <a:latin typeface="Calibri"/>
                        <a:ea typeface="Times New Roman"/>
                        <a:cs typeface="Times New Roman"/>
                      </a:endParaRPr>
                    </a:p>
                  </a:txBody>
                  <a:tcPr marL="68580" marR="68580" marT="0" marB="0"/>
                </a:tc>
              </a:tr>
              <a:tr h="1492931">
                <a:tc>
                  <a:txBody>
                    <a:bodyPr/>
                    <a:lstStyle/>
                    <a:p>
                      <a:pPr algn="ctr">
                        <a:lnSpc>
                          <a:spcPct val="115000"/>
                        </a:lnSpc>
                        <a:spcAft>
                          <a:spcPts val="0"/>
                        </a:spcAft>
                      </a:pPr>
                      <a:r>
                        <a:rPr lang="es-EC" sz="2000" dirty="0">
                          <a:effectLst/>
                        </a:rPr>
                        <a:t>MÁS DE CUATRO VECES</a:t>
                      </a:r>
                      <a:endParaRPr lang="es-EC" sz="2800" dirty="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a:effectLst/>
                        </a:rPr>
                        <a:t>0</a:t>
                      </a:r>
                      <a:endParaRPr lang="es-EC" sz="28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2000" dirty="0">
                          <a:effectLst/>
                        </a:rPr>
                        <a:t>0%</a:t>
                      </a:r>
                      <a:endParaRPr lang="es-EC" sz="2800" dirty="0">
                        <a:solidFill>
                          <a:srgbClr val="365F91"/>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25560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568952" cy="1143000"/>
          </a:xfrm>
        </p:spPr>
        <p:txBody>
          <a:bodyPr>
            <a:normAutofit fontScale="90000"/>
          </a:bodyPr>
          <a:lstStyle/>
          <a:p>
            <a:r>
              <a:rPr lang="es-EC" sz="3600" b="1" dirty="0"/>
              <a:t>TIEMPO QUE ASISTE AL CBT Y FREE PLAY</a:t>
            </a:r>
          </a:p>
        </p:txBody>
      </p:sp>
      <p:sp>
        <p:nvSpPr>
          <p:cNvPr id="3" name="2 Marcador de contenido"/>
          <p:cNvSpPr>
            <a:spLocks noGrp="1"/>
          </p:cNvSpPr>
          <p:nvPr>
            <p:ph sz="quarter" idx="13"/>
          </p:nvPr>
        </p:nvSpPr>
        <p:spPr>
          <a:xfrm>
            <a:off x="179512" y="1556792"/>
            <a:ext cx="4038600" cy="4824536"/>
          </a:xfrm>
        </p:spPr>
        <p:txBody>
          <a:bodyPr>
            <a:normAutofit/>
          </a:bodyPr>
          <a:lstStyle/>
          <a:p>
            <a:pPr algn="just"/>
            <a:r>
              <a:rPr lang="es-EC" sz="2800" dirty="0"/>
              <a:t>Según la encuesta realizada, vemos que el 75 % por ciento de oficiales solo dedican una hora a la semana a la utilización del CBT y Free Play, razón por la cual esta herramienta no es explotada de una forma más fuerte.</a:t>
            </a:r>
          </a:p>
          <a:p>
            <a:pPr algn="just"/>
            <a:endParaRPr lang="es-EC" sz="2800" dirty="0"/>
          </a:p>
        </p:txBody>
      </p:sp>
      <p:graphicFrame>
        <p:nvGraphicFramePr>
          <p:cNvPr id="5" name="4 Marcador de contenido"/>
          <p:cNvGraphicFramePr>
            <a:graphicFrameLocks noGrp="1"/>
          </p:cNvGraphicFramePr>
          <p:nvPr>
            <p:ph sz="quarter" idx="14"/>
            <p:extLst>
              <p:ext uri="{D42A27DB-BD31-4B8C-83A1-F6EECF244321}">
                <p14:modId xmlns:p14="http://schemas.microsoft.com/office/powerpoint/2010/main" val="2841625768"/>
              </p:ext>
            </p:extLst>
          </p:nvPr>
        </p:nvGraphicFramePr>
        <p:xfrm>
          <a:off x="4788026" y="1779236"/>
          <a:ext cx="3960438" cy="4206240"/>
        </p:xfrm>
        <a:graphic>
          <a:graphicData uri="http://schemas.openxmlformats.org/drawingml/2006/table">
            <a:tbl>
              <a:tblPr firstRow="1" firstCol="1" bandRow="1">
                <a:tableStyleId>{5C22544A-7EE6-4342-B048-85BDC9FD1C3A}</a:tableStyleId>
              </a:tblPr>
              <a:tblGrid>
                <a:gridCol w="1320146"/>
                <a:gridCol w="1320146"/>
                <a:gridCol w="1320146"/>
              </a:tblGrid>
              <a:tr h="440794">
                <a:tc>
                  <a:txBody>
                    <a:bodyPr/>
                    <a:lstStyle/>
                    <a:p>
                      <a:pPr algn="l">
                        <a:lnSpc>
                          <a:spcPct val="115000"/>
                        </a:lnSpc>
                        <a:spcAft>
                          <a:spcPts val="0"/>
                        </a:spcAft>
                      </a:pPr>
                      <a:r>
                        <a:rPr lang="es-EC" sz="2400" dirty="0">
                          <a:effectLst/>
                        </a:rPr>
                        <a:t>UNA HORA</a:t>
                      </a:r>
                      <a:endParaRPr lang="es-EC" sz="3200" dirty="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a:effectLst/>
                        </a:rPr>
                        <a:t>9</a:t>
                      </a:r>
                      <a:endParaRPr lang="es-EC" sz="36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a:effectLst/>
                        </a:rPr>
                        <a:t>75%</a:t>
                      </a:r>
                      <a:endParaRPr lang="es-EC" sz="3600">
                        <a:solidFill>
                          <a:srgbClr val="365F91"/>
                        </a:solidFill>
                        <a:effectLst/>
                        <a:latin typeface="Calibri"/>
                        <a:ea typeface="Times New Roman"/>
                        <a:cs typeface="Times New Roman"/>
                      </a:endParaRPr>
                    </a:p>
                  </a:txBody>
                  <a:tcPr marL="68580" marR="68580" marT="0" marB="0"/>
                </a:tc>
              </a:tr>
              <a:tr h="447498">
                <a:tc>
                  <a:txBody>
                    <a:bodyPr/>
                    <a:lstStyle/>
                    <a:p>
                      <a:pPr algn="l">
                        <a:lnSpc>
                          <a:spcPct val="115000"/>
                        </a:lnSpc>
                        <a:spcAft>
                          <a:spcPts val="0"/>
                        </a:spcAft>
                      </a:pPr>
                      <a:r>
                        <a:rPr lang="es-EC" sz="2400">
                          <a:effectLst/>
                        </a:rPr>
                        <a:t>DOS HORAS</a:t>
                      </a:r>
                      <a:endParaRPr lang="es-EC" sz="32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dirty="0">
                          <a:effectLst/>
                        </a:rPr>
                        <a:t>3</a:t>
                      </a:r>
                      <a:endParaRPr lang="es-EC" sz="3600" dirty="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a:effectLst/>
                        </a:rPr>
                        <a:t>25%</a:t>
                      </a:r>
                      <a:endParaRPr lang="es-EC" sz="3600">
                        <a:solidFill>
                          <a:srgbClr val="365F91"/>
                        </a:solidFill>
                        <a:effectLst/>
                        <a:latin typeface="Calibri"/>
                        <a:ea typeface="Times New Roman"/>
                        <a:cs typeface="Times New Roman"/>
                      </a:endParaRPr>
                    </a:p>
                  </a:txBody>
                  <a:tcPr marL="68580" marR="68580" marT="0" marB="0"/>
                </a:tc>
              </a:tr>
              <a:tr h="589960">
                <a:tc>
                  <a:txBody>
                    <a:bodyPr/>
                    <a:lstStyle/>
                    <a:p>
                      <a:pPr algn="l">
                        <a:lnSpc>
                          <a:spcPct val="115000"/>
                        </a:lnSpc>
                        <a:spcAft>
                          <a:spcPts val="0"/>
                        </a:spcAft>
                      </a:pPr>
                      <a:r>
                        <a:rPr lang="es-EC" sz="2400" dirty="0">
                          <a:effectLst/>
                        </a:rPr>
                        <a:t>TRES HORAS</a:t>
                      </a:r>
                      <a:endParaRPr lang="es-EC" sz="3200" dirty="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dirty="0">
                          <a:effectLst/>
                        </a:rPr>
                        <a:t>0</a:t>
                      </a:r>
                      <a:endParaRPr lang="es-EC" sz="3600" dirty="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dirty="0">
                          <a:effectLst/>
                        </a:rPr>
                        <a:t>0%</a:t>
                      </a:r>
                      <a:endParaRPr lang="es-EC" sz="3600" dirty="0">
                        <a:solidFill>
                          <a:srgbClr val="365F91"/>
                        </a:solidFill>
                        <a:effectLst/>
                        <a:latin typeface="Calibri"/>
                        <a:ea typeface="Times New Roman"/>
                        <a:cs typeface="Times New Roman"/>
                      </a:endParaRPr>
                    </a:p>
                  </a:txBody>
                  <a:tcPr marL="68580" marR="68580" marT="0" marB="0"/>
                </a:tc>
              </a:tr>
              <a:tr h="898013">
                <a:tc>
                  <a:txBody>
                    <a:bodyPr/>
                    <a:lstStyle/>
                    <a:p>
                      <a:pPr algn="l">
                        <a:lnSpc>
                          <a:spcPct val="115000"/>
                        </a:lnSpc>
                        <a:spcAft>
                          <a:spcPts val="0"/>
                        </a:spcAft>
                      </a:pPr>
                      <a:r>
                        <a:rPr lang="es-EC" sz="2400" dirty="0">
                          <a:effectLst/>
                        </a:rPr>
                        <a:t>MÁS DE TRES HORAS</a:t>
                      </a:r>
                      <a:endParaRPr lang="es-EC" sz="3200" dirty="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dirty="0">
                          <a:effectLst/>
                        </a:rPr>
                        <a:t>0</a:t>
                      </a:r>
                      <a:endParaRPr lang="es-EC" sz="3600" dirty="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2800" dirty="0">
                          <a:effectLst/>
                        </a:rPr>
                        <a:t>0%</a:t>
                      </a:r>
                      <a:endParaRPr lang="es-EC" sz="3600" dirty="0">
                        <a:solidFill>
                          <a:srgbClr val="365F91"/>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6182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noAutofit/>
          </a:bodyPr>
          <a:lstStyle/>
          <a:p>
            <a:pPr algn="ctr"/>
            <a:r>
              <a:rPr lang="es-EC" sz="3200" b="1" dirty="0" smtClean="0"/>
              <a:t/>
            </a:r>
            <a:br>
              <a:rPr lang="es-EC" sz="3200" b="1" dirty="0" smtClean="0"/>
            </a:br>
            <a:r>
              <a:rPr lang="es-EC" sz="2800" b="1" dirty="0" smtClean="0"/>
              <a:t>ACEPTACIÓN </a:t>
            </a:r>
            <a:r>
              <a:rPr lang="es-EC" sz="2800" b="1" dirty="0"/>
              <a:t>DEL CBT Y FREE PLAY COMO PARTE DEL PROCESO ACADÉMICO </a:t>
            </a:r>
            <a:r>
              <a:rPr lang="es-EC" sz="3200" b="1" i="1" dirty="0"/>
              <a:t/>
            </a:r>
            <a:br>
              <a:rPr lang="es-EC" sz="3200" b="1" i="1" dirty="0"/>
            </a:br>
            <a:endParaRPr lang="es-EC" sz="32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30204330"/>
              </p:ext>
            </p:extLst>
          </p:nvPr>
        </p:nvGraphicFramePr>
        <p:xfrm>
          <a:off x="179512" y="1340767"/>
          <a:ext cx="8856984" cy="5327904"/>
        </p:xfrm>
        <a:graphic>
          <a:graphicData uri="http://schemas.openxmlformats.org/drawingml/2006/table">
            <a:tbl>
              <a:tblPr firstRow="1" firstCol="1" bandRow="1">
                <a:tableStyleId>{5C22544A-7EE6-4342-B048-85BDC9FD1C3A}</a:tableStyleId>
              </a:tblPr>
              <a:tblGrid>
                <a:gridCol w="1390547"/>
                <a:gridCol w="7466437"/>
              </a:tblGrid>
              <a:tr h="529826">
                <a:tc>
                  <a:txBody>
                    <a:bodyPr/>
                    <a:lstStyle/>
                    <a:p>
                      <a:pPr algn="ctr">
                        <a:lnSpc>
                          <a:spcPct val="115000"/>
                        </a:lnSpc>
                        <a:spcAft>
                          <a:spcPts val="0"/>
                        </a:spcAft>
                      </a:pPr>
                      <a:r>
                        <a:rPr lang="es-EC" sz="1600" dirty="0">
                          <a:effectLst/>
                        </a:rPr>
                        <a:t>PILOTO ENCUESTADO</a:t>
                      </a:r>
                      <a:endParaRPr lang="es-EC" sz="2000" dirty="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dirty="0">
                          <a:effectLst/>
                        </a:rPr>
                        <a:t>RESPUESTA</a:t>
                      </a:r>
                      <a:endParaRPr lang="es-EC" sz="2000" dirty="0">
                        <a:solidFill>
                          <a:srgbClr val="365F91"/>
                        </a:solidFill>
                        <a:effectLst/>
                        <a:latin typeface="Calibri"/>
                        <a:ea typeface="Times New Roman"/>
                        <a:cs typeface="Times New Roman"/>
                      </a:endParaRPr>
                    </a:p>
                  </a:txBody>
                  <a:tcPr marL="68580" marR="68580" marT="0" marB="0"/>
                </a:tc>
              </a:tr>
              <a:tr h="453002">
                <a:tc>
                  <a:txBody>
                    <a:bodyPr/>
                    <a:lstStyle/>
                    <a:p>
                      <a:pPr algn="ctr">
                        <a:lnSpc>
                          <a:spcPct val="115000"/>
                        </a:lnSpc>
                        <a:spcAft>
                          <a:spcPts val="0"/>
                        </a:spcAft>
                      </a:pPr>
                      <a:r>
                        <a:rPr lang="es-EC" sz="1600" dirty="0">
                          <a:effectLst/>
                        </a:rPr>
                        <a:t>1</a:t>
                      </a:r>
                      <a:endParaRPr lang="es-EC" sz="20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600">
                          <a:effectLst/>
                        </a:rPr>
                        <a:t>Si, si, pues existiría un control adecuado y medición de conocimientos de los pilotos que realicen prácticas en el cbt y freeplay. </a:t>
                      </a:r>
                      <a:endParaRPr lang="es-EC" sz="2000">
                        <a:solidFill>
                          <a:srgbClr val="365F91"/>
                        </a:solidFill>
                        <a:effectLst/>
                        <a:latin typeface="Calibri"/>
                        <a:ea typeface="Times New Roman"/>
                        <a:cs typeface="Times New Roman"/>
                      </a:endParaRPr>
                    </a:p>
                  </a:txBody>
                  <a:tcPr marL="68580" marR="68580" marT="0" marB="0"/>
                </a:tc>
              </a:tr>
              <a:tr h="496271">
                <a:tc>
                  <a:txBody>
                    <a:bodyPr/>
                    <a:lstStyle/>
                    <a:p>
                      <a:pPr algn="ctr">
                        <a:lnSpc>
                          <a:spcPct val="115000"/>
                        </a:lnSpc>
                        <a:spcAft>
                          <a:spcPts val="0"/>
                        </a:spcAft>
                      </a:pPr>
                      <a:r>
                        <a:rPr lang="es-EC" sz="1600" dirty="0">
                          <a:effectLst/>
                        </a:rPr>
                        <a:t>2</a:t>
                      </a:r>
                      <a:endParaRPr lang="es-EC" sz="20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600" dirty="0">
                          <a:effectLst/>
                        </a:rPr>
                        <a:t>Si para mantener actualizadas a las tripulaciones en todo momento si ya que es la única manera de saber si está resultando beneficioso </a:t>
                      </a:r>
                      <a:endParaRPr lang="es-EC" sz="2000" dirty="0">
                        <a:solidFill>
                          <a:srgbClr val="365F91"/>
                        </a:solidFill>
                        <a:effectLst/>
                        <a:latin typeface="Calibri"/>
                        <a:ea typeface="Times New Roman"/>
                        <a:cs typeface="Times New Roman"/>
                      </a:endParaRPr>
                    </a:p>
                  </a:txBody>
                  <a:tcPr marL="68580" marR="68580" marT="0" marB="0"/>
                </a:tc>
              </a:tr>
              <a:tr h="745290">
                <a:tc>
                  <a:txBody>
                    <a:bodyPr/>
                    <a:lstStyle/>
                    <a:p>
                      <a:pPr algn="ctr">
                        <a:lnSpc>
                          <a:spcPct val="115000"/>
                        </a:lnSpc>
                        <a:spcAft>
                          <a:spcPts val="0"/>
                        </a:spcAft>
                      </a:pPr>
                      <a:r>
                        <a:rPr lang="es-EC" sz="1600" dirty="0" smtClean="0">
                          <a:solidFill>
                            <a:schemeClr val="lt1"/>
                          </a:solidFill>
                          <a:effectLst/>
                          <a:latin typeface="+mn-lt"/>
                          <a:ea typeface="+mn-ea"/>
                          <a:cs typeface="+mn-cs"/>
                        </a:rPr>
                        <a:t>3</a:t>
                      </a:r>
                      <a:endParaRPr lang="es-EC" sz="20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600" dirty="0">
                          <a:effectLst/>
                        </a:rPr>
                        <a:t>Si, porque es una herramienta que nos permite mejorar y afianzar nuestros conocimientos diariamente y prepararnos mejor en el entrenamiento. Si porque debe haber una herramienta o un indicador que me indique que tanto conozco y cuanto he aprendido.</a:t>
                      </a:r>
                      <a:endParaRPr lang="es-EC" sz="2000" dirty="0">
                        <a:solidFill>
                          <a:srgbClr val="365F91"/>
                        </a:solidFill>
                        <a:effectLst/>
                        <a:latin typeface="Calibri"/>
                        <a:ea typeface="Times New Roman"/>
                        <a:cs typeface="Times New Roman"/>
                      </a:endParaRPr>
                    </a:p>
                  </a:txBody>
                  <a:tcPr marL="68580" marR="68580" marT="0" marB="0"/>
                </a:tc>
              </a:tr>
              <a:tr h="1204295">
                <a:tc>
                  <a:txBody>
                    <a:bodyPr/>
                    <a:lstStyle/>
                    <a:p>
                      <a:pPr algn="ctr">
                        <a:lnSpc>
                          <a:spcPct val="115000"/>
                        </a:lnSpc>
                        <a:spcAft>
                          <a:spcPts val="0"/>
                        </a:spcAft>
                      </a:pPr>
                      <a:r>
                        <a:rPr lang="es-EC" sz="1600" dirty="0" smtClean="0">
                          <a:solidFill>
                            <a:schemeClr val="lt1"/>
                          </a:solidFill>
                          <a:effectLst/>
                          <a:latin typeface="+mn-lt"/>
                          <a:ea typeface="+mn-ea"/>
                          <a:cs typeface="+mn-cs"/>
                        </a:rPr>
                        <a:t>4</a:t>
                      </a:r>
                      <a:endParaRPr lang="es-EC" sz="20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600" dirty="0" smtClean="0">
                          <a:effectLst/>
                        </a:rPr>
                        <a:t>Sí, porque el </a:t>
                      </a:r>
                      <a:r>
                        <a:rPr lang="es-EC" sz="1600" dirty="0" err="1" smtClean="0">
                          <a:effectLst/>
                        </a:rPr>
                        <a:t>cbt</a:t>
                      </a:r>
                      <a:r>
                        <a:rPr lang="es-EC" sz="1600" dirty="0" smtClean="0">
                          <a:effectLst/>
                        </a:rPr>
                        <a:t> es un conjunto de computadoras portadoras de la doctrina básica de los dispositivos del avión sus capacidades, conformación y forma de uso; con el mejor desempeño basado en los procesos investigativos que garantizan el desempeño del a-29b en cada misión. Además como piloto alumno es un instructor básico para conocimiento del avión. Cabe enunciar que además tiene un enlace alumno-instructor con lo que permite sustentar cualquier pregunta con el material multimedia visible para fortalecer y enriquecer los conocimientos del alumnos y porque no decirlo del instructor también. </a:t>
                      </a:r>
                      <a:endParaRPr lang="es-EC" sz="2000" dirty="0">
                        <a:solidFill>
                          <a:srgbClr val="365F91"/>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83851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r>
              <a:rPr lang="es-EC" sz="2400" b="1" dirty="0"/>
              <a:t>CONVENIENCIA DE LA CREACIÓN DE UN PROCESO PARA EL USO DE CBT Y FREE PLAY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98688925"/>
              </p:ext>
            </p:extLst>
          </p:nvPr>
        </p:nvGraphicFramePr>
        <p:xfrm>
          <a:off x="107504" y="1359372"/>
          <a:ext cx="8856983" cy="5165973"/>
        </p:xfrm>
        <a:graphic>
          <a:graphicData uri="http://schemas.openxmlformats.org/drawingml/2006/table">
            <a:tbl>
              <a:tblPr firstRow="1" firstCol="1" bandRow="1">
                <a:tableStyleId>{5C22544A-7EE6-4342-B048-85BDC9FD1C3A}</a:tableStyleId>
              </a:tblPr>
              <a:tblGrid>
                <a:gridCol w="1427746"/>
                <a:gridCol w="7429237"/>
              </a:tblGrid>
              <a:tr h="543787">
                <a:tc>
                  <a:txBody>
                    <a:bodyPr/>
                    <a:lstStyle/>
                    <a:p>
                      <a:pPr algn="ctr">
                        <a:lnSpc>
                          <a:spcPct val="115000"/>
                        </a:lnSpc>
                        <a:spcAft>
                          <a:spcPts val="0"/>
                        </a:spcAft>
                      </a:pPr>
                      <a:r>
                        <a:rPr lang="es-EC" sz="1400" dirty="0">
                          <a:effectLst/>
                        </a:rPr>
                        <a:t>PILOTO EVALUADO</a:t>
                      </a:r>
                      <a:endParaRPr lang="es-EC" sz="1800" dirty="0">
                        <a:solidFill>
                          <a:srgbClr val="365F91"/>
                        </a:solidFill>
                        <a:effectLst/>
                        <a:latin typeface="Calibri"/>
                        <a:ea typeface="Times New Roman"/>
                        <a:cs typeface="Times New Roman"/>
                      </a:endParaRPr>
                    </a:p>
                  </a:txBody>
                  <a:tcPr marL="58043" marR="58043" marT="0" marB="0"/>
                </a:tc>
                <a:tc>
                  <a:txBody>
                    <a:bodyPr/>
                    <a:lstStyle/>
                    <a:p>
                      <a:pPr algn="ctr">
                        <a:lnSpc>
                          <a:spcPct val="115000"/>
                        </a:lnSpc>
                        <a:spcAft>
                          <a:spcPts val="0"/>
                        </a:spcAft>
                      </a:pPr>
                      <a:r>
                        <a:rPr lang="es-EC" sz="1400">
                          <a:effectLst/>
                        </a:rPr>
                        <a:t>RESPUESTA</a:t>
                      </a:r>
                      <a:endParaRPr lang="es-EC" sz="1800">
                        <a:solidFill>
                          <a:srgbClr val="365F91"/>
                        </a:solidFill>
                        <a:effectLst/>
                        <a:latin typeface="Calibri"/>
                        <a:ea typeface="Times New Roman"/>
                        <a:cs typeface="Times New Roman"/>
                      </a:endParaRPr>
                    </a:p>
                  </a:txBody>
                  <a:tcPr marL="58043" marR="58043" marT="0" marB="0"/>
                </a:tc>
              </a:tr>
              <a:tr h="271893">
                <a:tc>
                  <a:txBody>
                    <a:bodyPr/>
                    <a:lstStyle/>
                    <a:p>
                      <a:pPr algn="ctr">
                        <a:lnSpc>
                          <a:spcPct val="115000"/>
                        </a:lnSpc>
                        <a:spcAft>
                          <a:spcPts val="0"/>
                        </a:spcAft>
                      </a:pPr>
                      <a:r>
                        <a:rPr lang="es-EC" sz="1400">
                          <a:effectLst/>
                        </a:rPr>
                        <a:t>1</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a:effectLst/>
                        </a:rPr>
                        <a:t>Si, debería estar a cargo de la sección académicas del escuadrón.</a:t>
                      </a:r>
                      <a:endParaRPr lang="es-EC" sz="1800">
                        <a:solidFill>
                          <a:srgbClr val="365F91"/>
                        </a:solidFill>
                        <a:effectLst/>
                        <a:latin typeface="Calibri"/>
                        <a:ea typeface="Times New Roman"/>
                        <a:cs typeface="Times New Roman"/>
                      </a:endParaRPr>
                    </a:p>
                  </a:txBody>
                  <a:tcPr marL="58043" marR="58043" marT="0" marB="0"/>
                </a:tc>
              </a:tr>
              <a:tr h="1087573">
                <a:tc>
                  <a:txBody>
                    <a:bodyPr/>
                    <a:lstStyle/>
                    <a:p>
                      <a:pPr algn="ctr">
                        <a:lnSpc>
                          <a:spcPct val="115000"/>
                        </a:lnSpc>
                        <a:spcAft>
                          <a:spcPts val="0"/>
                        </a:spcAft>
                      </a:pPr>
                      <a:r>
                        <a:rPr lang="es-EC" sz="1400">
                          <a:effectLst/>
                        </a:rPr>
                        <a:t>2</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a:effectLst/>
                        </a:rPr>
                        <a:t>Cuando un alumno iniciara el curso doctrinario, serviría como una introducción a las clases, que posteriormente serán dictadas por los instructores académicos. Y para pilotos operativos se debería planificar con la sección operaciones para q todos los pilotos puedan asistir a las clases.</a:t>
                      </a:r>
                      <a:endParaRPr lang="es-EC" sz="1800">
                        <a:solidFill>
                          <a:srgbClr val="365F91"/>
                        </a:solidFill>
                        <a:effectLst/>
                        <a:latin typeface="Calibri"/>
                        <a:ea typeface="Times New Roman"/>
                        <a:cs typeface="Times New Roman"/>
                      </a:endParaRPr>
                    </a:p>
                  </a:txBody>
                  <a:tcPr marL="58043" marR="58043" marT="0" marB="0"/>
                </a:tc>
              </a:tr>
              <a:tr h="543787">
                <a:tc>
                  <a:txBody>
                    <a:bodyPr/>
                    <a:lstStyle/>
                    <a:p>
                      <a:pPr algn="ctr">
                        <a:lnSpc>
                          <a:spcPct val="115000"/>
                        </a:lnSpc>
                        <a:spcAft>
                          <a:spcPts val="0"/>
                        </a:spcAft>
                      </a:pPr>
                      <a:r>
                        <a:rPr lang="es-EC" sz="1400">
                          <a:effectLst/>
                        </a:rPr>
                        <a:t>3</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a:effectLst/>
                        </a:rPr>
                        <a:t>Todo este proceso debería estar a cargo de la sección instrucción en tierra igual que los horarios asistencia y exámenes.</a:t>
                      </a:r>
                      <a:endParaRPr lang="es-EC" sz="1800">
                        <a:solidFill>
                          <a:srgbClr val="365F91"/>
                        </a:solidFill>
                        <a:effectLst/>
                        <a:latin typeface="Calibri"/>
                        <a:ea typeface="Times New Roman"/>
                        <a:cs typeface="Times New Roman"/>
                      </a:endParaRPr>
                    </a:p>
                  </a:txBody>
                  <a:tcPr marL="58043" marR="58043" marT="0" marB="0"/>
                </a:tc>
              </a:tr>
              <a:tr h="543787">
                <a:tc>
                  <a:txBody>
                    <a:bodyPr/>
                    <a:lstStyle/>
                    <a:p>
                      <a:pPr algn="ctr">
                        <a:lnSpc>
                          <a:spcPct val="115000"/>
                        </a:lnSpc>
                        <a:spcAft>
                          <a:spcPts val="0"/>
                        </a:spcAft>
                      </a:pPr>
                      <a:r>
                        <a:rPr lang="es-EC" sz="1400">
                          <a:effectLst/>
                        </a:rPr>
                        <a:t>4</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a:effectLst/>
                        </a:rPr>
                        <a:t> Si, pues el continuo aprendizaje y mantener actualizados los conocimientos es de gran importancia para la institución. </a:t>
                      </a:r>
                      <a:endParaRPr lang="es-EC" sz="1800">
                        <a:solidFill>
                          <a:srgbClr val="365F91"/>
                        </a:solidFill>
                        <a:effectLst/>
                        <a:latin typeface="Calibri"/>
                        <a:ea typeface="Times New Roman"/>
                        <a:cs typeface="Times New Roman"/>
                      </a:endParaRPr>
                    </a:p>
                  </a:txBody>
                  <a:tcPr marL="58043" marR="58043" marT="0" marB="0"/>
                </a:tc>
              </a:tr>
              <a:tr h="543787">
                <a:tc>
                  <a:txBody>
                    <a:bodyPr/>
                    <a:lstStyle/>
                    <a:p>
                      <a:pPr algn="ctr">
                        <a:lnSpc>
                          <a:spcPct val="115000"/>
                        </a:lnSpc>
                        <a:spcAft>
                          <a:spcPts val="0"/>
                        </a:spcAft>
                      </a:pPr>
                      <a:r>
                        <a:rPr lang="es-EC" sz="1400">
                          <a:effectLst/>
                        </a:rPr>
                        <a:t>5</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a:effectLst/>
                        </a:rPr>
                        <a:t>Horarios de asistencia a esta aula combinadas con el simulador y que no tomen mucho tiempo durante el día para que no interfiera con las actividades propias del escuadrón</a:t>
                      </a:r>
                      <a:endParaRPr lang="es-EC" sz="1800">
                        <a:solidFill>
                          <a:srgbClr val="365F91"/>
                        </a:solidFill>
                        <a:effectLst/>
                        <a:latin typeface="Calibri"/>
                        <a:ea typeface="Times New Roman"/>
                        <a:cs typeface="Times New Roman"/>
                      </a:endParaRPr>
                    </a:p>
                  </a:txBody>
                  <a:tcPr marL="58043" marR="58043" marT="0" marB="0"/>
                </a:tc>
              </a:tr>
              <a:tr h="271893">
                <a:tc>
                  <a:txBody>
                    <a:bodyPr/>
                    <a:lstStyle/>
                    <a:p>
                      <a:pPr algn="ctr">
                        <a:lnSpc>
                          <a:spcPct val="115000"/>
                        </a:lnSpc>
                        <a:spcAft>
                          <a:spcPts val="0"/>
                        </a:spcAft>
                      </a:pPr>
                      <a:r>
                        <a:rPr lang="es-EC" sz="1400">
                          <a:effectLst/>
                        </a:rPr>
                        <a:t>6</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a:effectLst/>
                        </a:rPr>
                        <a:t> Si el proceso debe ser sencillo y fácil de usarlo </a:t>
                      </a:r>
                      <a:endParaRPr lang="es-EC" sz="1800">
                        <a:solidFill>
                          <a:srgbClr val="365F91"/>
                        </a:solidFill>
                        <a:effectLst/>
                        <a:latin typeface="Calibri"/>
                        <a:ea typeface="Times New Roman"/>
                        <a:cs typeface="Times New Roman"/>
                      </a:endParaRPr>
                    </a:p>
                  </a:txBody>
                  <a:tcPr marL="58043" marR="58043" marT="0" marB="0"/>
                </a:tc>
              </a:tr>
              <a:tr h="271893">
                <a:tc>
                  <a:txBody>
                    <a:bodyPr/>
                    <a:lstStyle/>
                    <a:p>
                      <a:pPr algn="ctr">
                        <a:lnSpc>
                          <a:spcPct val="115000"/>
                        </a:lnSpc>
                        <a:spcAft>
                          <a:spcPts val="0"/>
                        </a:spcAft>
                      </a:pPr>
                      <a:r>
                        <a:rPr lang="es-EC" sz="1400">
                          <a:effectLst/>
                        </a:rPr>
                        <a:t>7</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a:effectLst/>
                        </a:rPr>
                        <a:t>Si debería ser evaluado y medido</a:t>
                      </a:r>
                      <a:endParaRPr lang="es-EC" sz="1800">
                        <a:solidFill>
                          <a:srgbClr val="365F91"/>
                        </a:solidFill>
                        <a:effectLst/>
                        <a:latin typeface="Calibri"/>
                        <a:ea typeface="Times New Roman"/>
                        <a:cs typeface="Times New Roman"/>
                      </a:endParaRPr>
                    </a:p>
                  </a:txBody>
                  <a:tcPr marL="58043" marR="58043" marT="0" marB="0"/>
                </a:tc>
              </a:tr>
              <a:tr h="1087573">
                <a:tc>
                  <a:txBody>
                    <a:bodyPr/>
                    <a:lstStyle/>
                    <a:p>
                      <a:pPr algn="ctr">
                        <a:lnSpc>
                          <a:spcPct val="115000"/>
                        </a:lnSpc>
                        <a:spcAft>
                          <a:spcPts val="0"/>
                        </a:spcAft>
                      </a:pPr>
                      <a:r>
                        <a:rPr lang="es-EC" sz="1400">
                          <a:effectLst/>
                        </a:rPr>
                        <a:t>8</a:t>
                      </a:r>
                      <a:endParaRPr lang="es-EC" sz="1800">
                        <a:solidFill>
                          <a:srgbClr val="365F91"/>
                        </a:solidFill>
                        <a:effectLst/>
                        <a:latin typeface="Calibri"/>
                        <a:ea typeface="Times New Roman"/>
                        <a:cs typeface="Times New Roman"/>
                      </a:endParaRPr>
                    </a:p>
                  </a:txBody>
                  <a:tcPr marL="58043" marR="58043" marT="0" marB="0"/>
                </a:tc>
                <a:tc>
                  <a:txBody>
                    <a:bodyPr/>
                    <a:lstStyle/>
                    <a:p>
                      <a:pPr algn="just">
                        <a:lnSpc>
                          <a:spcPct val="115000"/>
                        </a:lnSpc>
                        <a:spcAft>
                          <a:spcPts val="0"/>
                        </a:spcAft>
                      </a:pPr>
                      <a:r>
                        <a:rPr lang="es-EC" sz="1400" dirty="0">
                          <a:effectLst/>
                        </a:rPr>
                        <a:t> Si, al momento se está trabajando para crear este proceso de forma completa junto al simulador de vuelo reuniendo todas estas ayudas en una solo instalación y crear un sistema de instrucción integrado con el fin de mejorar los conocimientos académicos de todos los pilotos el escuadrón y utilizar en todas sus capacidades el sistema </a:t>
                      </a:r>
                      <a:r>
                        <a:rPr lang="es-EC" sz="1400" dirty="0" err="1">
                          <a:effectLst/>
                        </a:rPr>
                        <a:t>toss</a:t>
                      </a:r>
                      <a:endParaRPr lang="es-EC" sz="1800" dirty="0">
                        <a:solidFill>
                          <a:srgbClr val="365F91"/>
                        </a:solidFill>
                        <a:effectLst/>
                        <a:latin typeface="Calibri"/>
                        <a:ea typeface="Times New Roman"/>
                        <a:cs typeface="Times New Roman"/>
                      </a:endParaRPr>
                    </a:p>
                  </a:txBody>
                  <a:tcPr marL="58043" marR="58043" marT="0" marB="0"/>
                </a:tc>
              </a:tr>
            </a:tbl>
          </a:graphicData>
        </a:graphic>
      </p:graphicFrame>
    </p:spTree>
    <p:extLst>
      <p:ext uri="{BB962C8B-B14F-4D97-AF65-F5344CB8AC3E}">
        <p14:creationId xmlns:p14="http://schemas.microsoft.com/office/powerpoint/2010/main" val="105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08" t="25656" r="2949" b="11309"/>
          <a:stretch/>
        </p:blipFill>
        <p:spPr bwMode="auto">
          <a:xfrm>
            <a:off x="35496" y="72008"/>
            <a:ext cx="903649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68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74004632"/>
              </p:ext>
            </p:extLst>
          </p:nvPr>
        </p:nvGraphicFramePr>
        <p:xfrm>
          <a:off x="251520" y="1008174"/>
          <a:ext cx="8568952" cy="5677362"/>
        </p:xfrm>
        <a:graphic>
          <a:graphicData uri="http://schemas.openxmlformats.org/drawingml/2006/table">
            <a:tbl>
              <a:tblPr firstRow="1" firstCol="1" bandRow="1">
                <a:tableStyleId>{5C22544A-7EE6-4342-B048-85BDC9FD1C3A}</a:tableStyleId>
              </a:tblPr>
              <a:tblGrid>
                <a:gridCol w="1512168"/>
                <a:gridCol w="2160240"/>
                <a:gridCol w="3600400"/>
                <a:gridCol w="1296144"/>
              </a:tblGrid>
              <a:tr h="406537">
                <a:tc>
                  <a:txBody>
                    <a:bodyPr/>
                    <a:lstStyle/>
                    <a:p>
                      <a:pPr algn="ctr">
                        <a:lnSpc>
                          <a:spcPct val="115000"/>
                        </a:lnSpc>
                        <a:spcAft>
                          <a:spcPts val="0"/>
                        </a:spcAft>
                      </a:pPr>
                      <a:r>
                        <a:rPr lang="es-ES" sz="1200" dirty="0">
                          <a:effectLst/>
                        </a:rPr>
                        <a:t>MACROPROCESO</a:t>
                      </a:r>
                      <a:endParaRPr lang="es-EC" sz="20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PROCESOS</a:t>
                      </a:r>
                      <a:endParaRPr lang="es-EC"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SUBPROCESO</a:t>
                      </a:r>
                      <a:endParaRPr lang="es-EC" sz="20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CODIFICACIÓN</a:t>
                      </a:r>
                      <a:endParaRPr lang="es-EC" sz="2000">
                        <a:effectLst/>
                        <a:latin typeface="Calibri"/>
                        <a:ea typeface="Times New Roman"/>
                        <a:cs typeface="Times New Roman"/>
                      </a:endParaRPr>
                    </a:p>
                  </a:txBody>
                  <a:tcPr marL="44450" marR="44450" marT="0" marB="0" anchor="ctr"/>
                </a:tc>
              </a:tr>
              <a:tr h="661547">
                <a:tc rowSpan="7">
                  <a:txBody>
                    <a:bodyPr/>
                    <a:lstStyle/>
                    <a:p>
                      <a:pPr algn="ctr">
                        <a:lnSpc>
                          <a:spcPct val="115000"/>
                        </a:lnSpc>
                        <a:spcAft>
                          <a:spcPts val="0"/>
                        </a:spcAft>
                      </a:pPr>
                      <a:r>
                        <a:rPr lang="es-ES" sz="1800" dirty="0">
                          <a:effectLst/>
                        </a:rPr>
                        <a:t>INSTRUCCIÓN ACADÉMICA</a:t>
                      </a:r>
                      <a:endParaRPr lang="es-EC" sz="3200" dirty="0">
                        <a:effectLst/>
                        <a:latin typeface="Calibri"/>
                        <a:ea typeface="Times New Roman"/>
                        <a:cs typeface="Times New Roman"/>
                      </a:endParaRPr>
                    </a:p>
                  </a:txBody>
                  <a:tcPr marL="44450" marR="44450" marT="0" marB="0" vert="wordArtVert" anchor="ctr"/>
                </a:tc>
                <a:tc rowSpan="2">
                  <a:txBody>
                    <a:bodyPr/>
                    <a:lstStyle/>
                    <a:p>
                      <a:pPr algn="ctr">
                        <a:lnSpc>
                          <a:spcPct val="115000"/>
                        </a:lnSpc>
                        <a:spcAft>
                          <a:spcPts val="0"/>
                        </a:spcAft>
                      </a:pPr>
                      <a:r>
                        <a:rPr lang="es-ES" sz="1200">
                          <a:effectLst/>
                        </a:rPr>
                        <a:t>CONTROL DE LA ASISTENCIA</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S" sz="1200">
                          <a:effectLst/>
                        </a:rPr>
                        <a:t>CONTROL Y REGISTRO DE ASISTENCIA Y PROCESAMIENTO DE LA INFORMACIÓN</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S" sz="1200">
                          <a:effectLst/>
                        </a:rPr>
                        <a:t>CONTROL CBT / FREE PLAY 1</a:t>
                      </a:r>
                      <a:endParaRPr lang="es-EC" sz="2000">
                        <a:effectLst/>
                        <a:latin typeface="Calibri"/>
                        <a:ea typeface="Times New Roman"/>
                        <a:cs typeface="Times New Roman"/>
                      </a:endParaRPr>
                    </a:p>
                  </a:txBody>
                  <a:tcPr marL="44450" marR="44450" marT="0" marB="0" anchor="ctr"/>
                </a:tc>
              </a:tr>
              <a:tr h="671402">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200" dirty="0">
                          <a:effectLst/>
                        </a:rPr>
                        <a:t>ELABORACIÓN DE REPORTES ESPECIALES PARA EL COMANDANTE</a:t>
                      </a:r>
                      <a:endParaRPr lang="es-EC" sz="20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S" sz="1200">
                          <a:effectLst/>
                        </a:rPr>
                        <a:t>CONTROL CBT / FREE PLAY 2</a:t>
                      </a:r>
                      <a:endParaRPr lang="es-EC" sz="2000">
                        <a:effectLst/>
                        <a:latin typeface="Calibri"/>
                        <a:ea typeface="Times New Roman"/>
                        <a:cs typeface="Times New Roman"/>
                      </a:endParaRPr>
                    </a:p>
                  </a:txBody>
                  <a:tcPr marL="44450" marR="44450" marT="0" marB="0" anchor="ctr"/>
                </a:tc>
              </a:tr>
              <a:tr h="926663">
                <a:tc vMerge="1">
                  <a:txBody>
                    <a:bodyPr/>
                    <a:lstStyle/>
                    <a:p>
                      <a:endParaRPr lang="es-EC"/>
                    </a:p>
                  </a:txBody>
                  <a:tcPr/>
                </a:tc>
                <a:tc rowSpan="2">
                  <a:txBody>
                    <a:bodyPr/>
                    <a:lstStyle/>
                    <a:p>
                      <a:pPr algn="ctr">
                        <a:lnSpc>
                          <a:spcPct val="115000"/>
                        </a:lnSpc>
                        <a:spcAft>
                          <a:spcPts val="0"/>
                        </a:spcAft>
                      </a:pPr>
                      <a:r>
                        <a:rPr lang="es-ES" sz="1200">
                          <a:effectLst/>
                        </a:rPr>
                        <a:t>MEDICIÓN DE EFECTIVIDAD DEL CBT Y FREE PLAY</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S" sz="1200" dirty="0">
                          <a:effectLst/>
                        </a:rPr>
                        <a:t>PROCESAMIENTO DE LAS CALIFICACIONES DE CADA MISIÓN POR ALUMNO Y ELABORACIÓN DE REPORTE FINAL (PARA CLC-2)</a:t>
                      </a:r>
                      <a:endParaRPr lang="es-EC" sz="20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S" sz="1200">
                          <a:effectLst/>
                        </a:rPr>
                        <a:t>MEDICIÓN  CBT / FREE PLAY 1</a:t>
                      </a:r>
                      <a:endParaRPr lang="es-EC" sz="2000">
                        <a:effectLst/>
                        <a:latin typeface="Calibri"/>
                        <a:ea typeface="Times New Roman"/>
                        <a:cs typeface="Times New Roman"/>
                      </a:endParaRPr>
                    </a:p>
                  </a:txBody>
                  <a:tcPr marL="44450" marR="44450" marT="0" marB="0" anchor="ctr"/>
                </a:tc>
              </a:tr>
              <a:tr h="973225">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200">
                          <a:effectLst/>
                        </a:rPr>
                        <a:t>PROCESAMIENTO DE LAS CALIFICACIONES DE CADA MISIÓN POR OFICIAL MENSUALMENTE Y PROMEDIOS</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S" sz="1200">
                          <a:effectLst/>
                        </a:rPr>
                        <a:t>MEDICIÓN  CBT / FREE PLAY 2</a:t>
                      </a:r>
                      <a:endParaRPr lang="es-EC" sz="2000">
                        <a:effectLst/>
                        <a:latin typeface="Calibri"/>
                        <a:ea typeface="Times New Roman"/>
                        <a:cs typeface="Times New Roman"/>
                      </a:endParaRPr>
                    </a:p>
                  </a:txBody>
                  <a:tcPr marL="44450" marR="44450" marT="0" marB="0" anchor="ctr"/>
                </a:tc>
              </a:tr>
              <a:tr h="572848">
                <a:tc vMerge="1">
                  <a:txBody>
                    <a:bodyPr/>
                    <a:lstStyle/>
                    <a:p>
                      <a:endParaRPr lang="es-EC"/>
                    </a:p>
                  </a:txBody>
                  <a:tcPr/>
                </a:tc>
                <a:tc rowSpan="3">
                  <a:txBody>
                    <a:bodyPr/>
                    <a:lstStyle/>
                    <a:p>
                      <a:pPr algn="ctr">
                        <a:lnSpc>
                          <a:spcPct val="115000"/>
                        </a:lnSpc>
                        <a:spcAft>
                          <a:spcPts val="0"/>
                        </a:spcAft>
                      </a:pPr>
                      <a:r>
                        <a:rPr lang="es-ES" sz="1200">
                          <a:effectLst/>
                        </a:rPr>
                        <a:t>EVALUACIONES A LOS DIFERENTES MÓDULOS DE CLASE IMPARTIDOS</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S" sz="1200">
                          <a:effectLst/>
                        </a:rPr>
                        <a:t>EVALUACIÓN SORTEADA CURSO  LC-2</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n-US" sz="1200">
                          <a:effectLst/>
                        </a:rPr>
                        <a:t>EVALUACIÓN  CBT / FREE PLAY LC1</a:t>
                      </a:r>
                      <a:endParaRPr lang="es-EC" sz="2000">
                        <a:effectLst/>
                        <a:latin typeface="Calibri"/>
                        <a:ea typeface="Times New Roman"/>
                        <a:cs typeface="Times New Roman"/>
                      </a:endParaRPr>
                    </a:p>
                  </a:txBody>
                  <a:tcPr marL="44450" marR="44450" marT="0" marB="0" anchor="ctr"/>
                </a:tc>
              </a:tr>
              <a:tr h="628285">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200">
                          <a:effectLst/>
                        </a:rPr>
                        <a:t>EVALUACIÓN SORTEADA CURSO  LC-1</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n-US" sz="1200">
                          <a:effectLst/>
                        </a:rPr>
                        <a:t>EVALUACIÓN  CBT / FREE PLAY LC2</a:t>
                      </a:r>
                      <a:endParaRPr lang="es-EC" sz="2000">
                        <a:effectLst/>
                        <a:latin typeface="Calibri"/>
                        <a:ea typeface="Times New Roman"/>
                        <a:cs typeface="Times New Roman"/>
                      </a:endParaRPr>
                    </a:p>
                  </a:txBody>
                  <a:tcPr marL="44450" marR="44450" marT="0" marB="0" anchor="ctr"/>
                </a:tc>
              </a:tr>
              <a:tr h="776116">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200">
                          <a:effectLst/>
                        </a:rPr>
                        <a:t>EVALUACIÓN SORTEADA CURSO  ILC Y PILOTO DE PRUEBA</a:t>
                      </a:r>
                      <a:endParaRPr lang="es-EC" sz="20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n-US" sz="1200" dirty="0">
                          <a:effectLst/>
                        </a:rPr>
                        <a:t>EVALUACIÓN  CBT / FREE PLAY ILC VCF</a:t>
                      </a:r>
                      <a:endParaRPr lang="es-EC" sz="2000" dirty="0">
                        <a:effectLst/>
                        <a:latin typeface="Calibri"/>
                        <a:ea typeface="Times New Roman"/>
                        <a:cs typeface="Times New Roman"/>
                      </a:endParaRPr>
                    </a:p>
                  </a:txBody>
                  <a:tcPr marL="44450" marR="44450" marT="0" marB="0" anchor="ctr"/>
                </a:tc>
              </a:tr>
            </a:tbl>
          </a:graphicData>
        </a:graphic>
      </p:graphicFrame>
      <p:sp>
        <p:nvSpPr>
          <p:cNvPr id="5" name="Rectangle 1"/>
          <p:cNvSpPr>
            <a:spLocks noChangeArrowheads="1"/>
          </p:cNvSpPr>
          <p:nvPr/>
        </p:nvSpPr>
        <p:spPr bwMode="auto">
          <a:xfrm>
            <a:off x="107504" y="313492"/>
            <a:ext cx="8253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8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MAPA DE PROCESOS PARA CBT Y FREE PLAY</a:t>
            </a:r>
            <a:endParaRPr kumimoji="0" lang="es-ES_tradnl" sz="54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2028329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98088107"/>
              </p:ext>
            </p:extLst>
          </p:nvPr>
        </p:nvGraphicFramePr>
        <p:xfrm>
          <a:off x="251520" y="548681"/>
          <a:ext cx="8640960" cy="6203270"/>
        </p:xfrm>
        <a:graphic>
          <a:graphicData uri="http://schemas.openxmlformats.org/drawingml/2006/table">
            <a:tbl>
              <a:tblPr firstRow="1" firstCol="1" bandRow="1">
                <a:tableStyleId>{5C22544A-7EE6-4342-B048-85BDC9FD1C3A}</a:tableStyleId>
              </a:tblPr>
              <a:tblGrid>
                <a:gridCol w="1080120"/>
                <a:gridCol w="1080120"/>
                <a:gridCol w="1080120"/>
                <a:gridCol w="1080120"/>
                <a:gridCol w="1080120"/>
                <a:gridCol w="1080120"/>
                <a:gridCol w="1080120"/>
                <a:gridCol w="1080120"/>
              </a:tblGrid>
              <a:tr h="639688">
                <a:tc rowSpan="2">
                  <a:txBody>
                    <a:bodyPr/>
                    <a:lstStyle/>
                    <a:p>
                      <a:pPr>
                        <a:lnSpc>
                          <a:spcPct val="115000"/>
                        </a:lnSpc>
                        <a:spcAft>
                          <a:spcPts val="0"/>
                        </a:spcAft>
                      </a:pPr>
                      <a:r>
                        <a:rPr lang="es-EC" sz="1200" dirty="0">
                          <a:effectLst/>
                        </a:rPr>
                        <a:t>DENOMINACIÓN DEL CARGO</a:t>
                      </a:r>
                      <a:endParaRPr lang="es-EC" sz="16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dirty="0">
                          <a:effectLst/>
                        </a:rPr>
                        <a:t>SUELDO UNIFICADO</a:t>
                      </a:r>
                      <a:endParaRPr lang="es-EC" sz="16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dirty="0">
                          <a:effectLst/>
                        </a:rPr>
                        <a:t>APORTE PATRONAL ISSFA</a:t>
                      </a:r>
                      <a:endParaRPr lang="es-EC" sz="16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DECIMO 4ª</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dirty="0">
                          <a:effectLst/>
                        </a:rPr>
                        <a:t>DECIMO 3ª</a:t>
                      </a:r>
                      <a:endParaRPr lang="es-EC" sz="16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FONDO RESERVA</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TOTAL INGRESO</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GASTO SUELDO       X</a:t>
                      </a:r>
                      <a:endParaRPr lang="es-EC" sz="1600">
                        <a:solidFill>
                          <a:srgbClr val="365F91"/>
                        </a:solidFill>
                        <a:effectLst/>
                        <a:latin typeface="Calibri"/>
                        <a:ea typeface="Times New Roman"/>
                        <a:cs typeface="Times New Roman"/>
                      </a:endParaRPr>
                    </a:p>
                  </a:txBody>
                  <a:tcPr marL="68580" marR="68580" marT="0" marB="0"/>
                </a:tc>
              </a:tr>
              <a:tr h="214167">
                <a:tc vMerge="1">
                  <a:txBody>
                    <a:bodyPr/>
                    <a:lstStyle/>
                    <a:p>
                      <a:endParaRPr lang="es-EC"/>
                    </a:p>
                  </a:txBody>
                  <a:tcPr/>
                </a:tc>
                <a:tc>
                  <a:txBody>
                    <a:bodyPr/>
                    <a:lstStyle/>
                    <a:p>
                      <a:pPr>
                        <a:lnSpc>
                          <a:spcPct val="115000"/>
                        </a:lnSpc>
                        <a:spcAft>
                          <a:spcPts val="0"/>
                        </a:spcAft>
                      </a:pPr>
                      <a:r>
                        <a:rPr lang="es-EC" sz="1200">
                          <a:effectLst/>
                        </a:rPr>
                        <a:t>ANUAL</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23.33%</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 </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 </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 </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ANUAL</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MINUTO</a:t>
                      </a:r>
                      <a:endParaRPr lang="es-EC" sz="1600">
                        <a:solidFill>
                          <a:srgbClr val="365F91"/>
                        </a:solidFill>
                        <a:effectLst/>
                        <a:latin typeface="Calibri"/>
                        <a:ea typeface="Times New Roman"/>
                        <a:cs typeface="Times New Roman"/>
                      </a:endParaRPr>
                    </a:p>
                  </a:txBody>
                  <a:tcPr marL="68580" marR="68580" marT="0" marB="0"/>
                </a:tc>
              </a:tr>
              <a:tr h="857588">
                <a:tc>
                  <a:txBody>
                    <a:bodyPr/>
                    <a:lstStyle/>
                    <a:p>
                      <a:pPr>
                        <a:lnSpc>
                          <a:spcPct val="115000"/>
                        </a:lnSpc>
                        <a:spcAft>
                          <a:spcPts val="0"/>
                        </a:spcAft>
                      </a:pPr>
                      <a:r>
                        <a:rPr lang="es-EC" sz="1200" dirty="0">
                          <a:effectLst/>
                        </a:rPr>
                        <a:t>Comandante de Escuadrón No. 2313</a:t>
                      </a:r>
                      <a:endParaRPr lang="es-EC" sz="1600" dirty="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30.000,00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6.900,00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314</a:t>
                      </a:r>
                      <a:endParaRPr lang="es-EC" sz="16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a:effectLst/>
                        </a:rPr>
                        <a:t>2.500.00   </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3.000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40.214,48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0,23</a:t>
                      </a:r>
                      <a:endParaRPr lang="es-EC" sz="1600">
                        <a:solidFill>
                          <a:srgbClr val="365F91"/>
                        </a:solidFill>
                        <a:effectLst/>
                        <a:latin typeface="Calibri"/>
                        <a:ea typeface="Times New Roman"/>
                        <a:cs typeface="Times New Roman"/>
                      </a:endParaRPr>
                    </a:p>
                  </a:txBody>
                  <a:tcPr marL="68580" marR="68580" marT="0" marB="0"/>
                </a:tc>
              </a:tr>
              <a:tr h="857588">
                <a:tc>
                  <a:txBody>
                    <a:bodyPr/>
                    <a:lstStyle/>
                    <a:p>
                      <a:pPr>
                        <a:lnSpc>
                          <a:spcPct val="115000"/>
                        </a:lnSpc>
                        <a:spcAft>
                          <a:spcPts val="0"/>
                        </a:spcAft>
                      </a:pPr>
                      <a:r>
                        <a:rPr lang="es-EC" sz="1200">
                          <a:effectLst/>
                        </a:rPr>
                        <a:t>Jefe Operaciones Escd. No. 2313</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22.106,40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dirty="0">
                          <a:effectLst/>
                        </a:rPr>
                        <a:t>5.157,42</a:t>
                      </a:r>
                      <a:endParaRPr lang="es-EC" sz="1600" dirty="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218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1.842,20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1.806,10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dirty="0">
                          <a:effectLst/>
                        </a:rPr>
                        <a:t>20.815,28</a:t>
                      </a:r>
                      <a:endParaRPr lang="es-EC" sz="1600" dirty="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0,12</a:t>
                      </a:r>
                      <a:endParaRPr lang="es-EC" sz="1600">
                        <a:solidFill>
                          <a:srgbClr val="365F91"/>
                        </a:solidFill>
                        <a:effectLst/>
                        <a:latin typeface="Calibri"/>
                        <a:ea typeface="Times New Roman"/>
                        <a:cs typeface="Times New Roman"/>
                      </a:endParaRPr>
                    </a:p>
                  </a:txBody>
                  <a:tcPr marL="68580" marR="68580" marT="0" marB="0"/>
                </a:tc>
              </a:tr>
              <a:tr h="857588">
                <a:tc>
                  <a:txBody>
                    <a:bodyPr/>
                    <a:lstStyle/>
                    <a:p>
                      <a:pPr>
                        <a:lnSpc>
                          <a:spcPct val="115000"/>
                        </a:lnSpc>
                        <a:spcAft>
                          <a:spcPts val="0"/>
                        </a:spcAft>
                      </a:pPr>
                      <a:r>
                        <a:rPr lang="es-EC" sz="1200">
                          <a:effectLst/>
                        </a:rPr>
                        <a:t>Jefe Académicas Escd. No. 2313</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19.200,00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4.479,36</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218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1.600,00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1.568,64</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18.107,28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0,1</a:t>
                      </a:r>
                      <a:endParaRPr lang="es-EC" sz="1600">
                        <a:solidFill>
                          <a:srgbClr val="365F91"/>
                        </a:solidFill>
                        <a:effectLst/>
                        <a:latin typeface="Calibri"/>
                        <a:ea typeface="Times New Roman"/>
                        <a:cs typeface="Times New Roman"/>
                      </a:endParaRPr>
                    </a:p>
                  </a:txBody>
                  <a:tcPr marL="68580" marR="68580" marT="0" marB="0"/>
                </a:tc>
              </a:tr>
              <a:tr h="857588">
                <a:tc>
                  <a:txBody>
                    <a:bodyPr/>
                    <a:lstStyle/>
                    <a:p>
                      <a:pPr>
                        <a:lnSpc>
                          <a:spcPct val="115000"/>
                        </a:lnSpc>
                        <a:spcAft>
                          <a:spcPts val="0"/>
                        </a:spcAft>
                      </a:pPr>
                      <a:r>
                        <a:rPr lang="es-EC" sz="1200">
                          <a:effectLst/>
                        </a:rPr>
                        <a:t>Oficial Ayudante de Operaciones Escd. 2313</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15.948,00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3.720,67</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218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1.329,00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1.302,95</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15.077,28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0,09</a:t>
                      </a:r>
                      <a:endParaRPr lang="es-EC" sz="1600">
                        <a:solidFill>
                          <a:srgbClr val="365F91"/>
                        </a:solidFill>
                        <a:effectLst/>
                        <a:latin typeface="Calibri"/>
                        <a:ea typeface="Times New Roman"/>
                        <a:cs typeface="Times New Roman"/>
                      </a:endParaRPr>
                    </a:p>
                  </a:txBody>
                  <a:tcPr marL="68580" marR="68580" marT="0" marB="0"/>
                </a:tc>
              </a:tr>
              <a:tr h="857588">
                <a:tc>
                  <a:txBody>
                    <a:bodyPr/>
                    <a:lstStyle/>
                    <a:p>
                      <a:pPr>
                        <a:lnSpc>
                          <a:spcPct val="115000"/>
                        </a:lnSpc>
                        <a:spcAft>
                          <a:spcPts val="0"/>
                        </a:spcAft>
                      </a:pPr>
                      <a:r>
                        <a:rPr lang="es-EC" sz="1200">
                          <a:effectLst/>
                        </a:rPr>
                        <a:t>Oficial Ayudante de Académicas Escd. 2313</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14.544,00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3.393,12</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218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1.212,00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1.188,25</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13.769,13</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0,08</a:t>
                      </a:r>
                      <a:endParaRPr lang="es-EC" sz="1600">
                        <a:solidFill>
                          <a:srgbClr val="365F91"/>
                        </a:solidFill>
                        <a:effectLst/>
                        <a:latin typeface="Calibri"/>
                        <a:ea typeface="Times New Roman"/>
                        <a:cs typeface="Times New Roman"/>
                      </a:endParaRPr>
                    </a:p>
                  </a:txBody>
                  <a:tcPr marL="68580" marR="68580" marT="0" marB="0"/>
                </a:tc>
              </a:tr>
              <a:tr h="421787">
                <a:tc>
                  <a:txBody>
                    <a:bodyPr/>
                    <a:lstStyle/>
                    <a:p>
                      <a:pPr>
                        <a:lnSpc>
                          <a:spcPct val="115000"/>
                        </a:lnSpc>
                        <a:spcAft>
                          <a:spcPts val="0"/>
                        </a:spcAft>
                      </a:pPr>
                      <a:r>
                        <a:rPr lang="es-EC" sz="1200">
                          <a:effectLst/>
                        </a:rPr>
                        <a:t>Oficial Semanero</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14.544,00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3.393,12</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218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1.212,00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1.188,25</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13.769,13</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0,08</a:t>
                      </a:r>
                      <a:endParaRPr lang="es-EC" sz="1600">
                        <a:solidFill>
                          <a:srgbClr val="365F91"/>
                        </a:solidFill>
                        <a:effectLst/>
                        <a:latin typeface="Calibri"/>
                        <a:ea typeface="Times New Roman"/>
                        <a:cs typeface="Times New Roman"/>
                      </a:endParaRPr>
                    </a:p>
                  </a:txBody>
                  <a:tcPr marL="68580" marR="68580" marT="0" marB="0"/>
                </a:tc>
              </a:tr>
              <a:tr h="639688">
                <a:tc>
                  <a:txBody>
                    <a:bodyPr/>
                    <a:lstStyle/>
                    <a:p>
                      <a:pPr>
                        <a:lnSpc>
                          <a:spcPct val="115000"/>
                        </a:lnSpc>
                        <a:spcAft>
                          <a:spcPts val="0"/>
                        </a:spcAft>
                      </a:pPr>
                      <a:r>
                        <a:rPr lang="es-EC" sz="1200">
                          <a:effectLst/>
                        </a:rPr>
                        <a:t>Ayudante Administrativo</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14.544,00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3.393,12</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218</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1.212,00</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1.188,25</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a:effectLst/>
                        </a:rPr>
                        <a:t>13.769,13</a:t>
                      </a:r>
                      <a:endParaRPr lang="es-EC" sz="1600">
                        <a:solidFill>
                          <a:srgbClr val="365F91"/>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C" sz="1200" dirty="0">
                          <a:effectLst/>
                        </a:rPr>
                        <a:t>0,08</a:t>
                      </a:r>
                      <a:endParaRPr lang="es-EC" sz="1600" dirty="0">
                        <a:solidFill>
                          <a:srgbClr val="365F91"/>
                        </a:solidFill>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4283" y="173251"/>
            <a:ext cx="93968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GASTO SUELDO POR PERSONA POR MINUTO EN EL DEPARTAMENTO DE OPERACIONES Y ACADEMICAS</a:t>
            </a:r>
            <a:endParaRPr kumimoji="0" lang="es-EC" sz="3200" b="1"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3906312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179512" y="1340768"/>
            <a:ext cx="4040188" cy="639762"/>
          </a:xfrm>
        </p:spPr>
        <p:txBody>
          <a:bodyPr>
            <a:normAutofit fontScale="32500" lnSpcReduction="20000"/>
          </a:bodyPr>
          <a:lstStyle/>
          <a:p>
            <a:pPr lvl="0" algn="ctr"/>
            <a:endParaRPr lang="es-EC" sz="5500" dirty="0" smtClean="0"/>
          </a:p>
          <a:p>
            <a:pPr lvl="0" algn="ctr"/>
            <a:r>
              <a:rPr lang="es-EC" sz="5500" dirty="0" smtClean="0"/>
              <a:t>CBT.-</a:t>
            </a:r>
            <a:r>
              <a:rPr lang="es-EC" sz="5500" dirty="0" err="1" smtClean="0"/>
              <a:t>Computer</a:t>
            </a:r>
            <a:r>
              <a:rPr lang="es-EC" sz="5500" dirty="0" smtClean="0"/>
              <a:t> </a:t>
            </a:r>
            <a:r>
              <a:rPr lang="es-EC" sz="5500" dirty="0" err="1" smtClean="0"/>
              <a:t>Based</a:t>
            </a:r>
            <a:r>
              <a:rPr lang="es-EC" sz="5500" dirty="0" smtClean="0"/>
              <a:t> </a:t>
            </a:r>
            <a:r>
              <a:rPr lang="es-EC" sz="5500" dirty="0" err="1" smtClean="0"/>
              <a:t>Trainning</a:t>
            </a:r>
            <a:endParaRPr lang="es-EC" sz="5500" dirty="0" smtClean="0"/>
          </a:p>
          <a:p>
            <a:endParaRPr lang="es-EC" dirty="0"/>
          </a:p>
        </p:txBody>
      </p:sp>
      <p:sp>
        <p:nvSpPr>
          <p:cNvPr id="5" name="4 Marcador de texto"/>
          <p:cNvSpPr>
            <a:spLocks noGrp="1"/>
          </p:cNvSpPr>
          <p:nvPr>
            <p:ph type="body" sz="quarter" idx="3"/>
          </p:nvPr>
        </p:nvSpPr>
        <p:spPr>
          <a:xfrm>
            <a:off x="4645025" y="1637110"/>
            <a:ext cx="4041775" cy="639762"/>
          </a:xfrm>
        </p:spPr>
        <p:txBody>
          <a:bodyPr vert="horz" lIns="91440" tIns="45720" rIns="91440" bIns="45720" rtlCol="0" anchor="b">
            <a:noAutofit/>
          </a:bodyPr>
          <a:lstStyle/>
          <a:p>
            <a:pPr algn="ctr"/>
            <a:endParaRPr lang="es-EC" sz="1800" dirty="0"/>
          </a:p>
          <a:p>
            <a:pPr algn="ctr"/>
            <a:r>
              <a:rPr lang="es-EC" sz="1800" dirty="0"/>
              <a:t>FREE PLAY.-programa de entrenamiento académico virtual.</a:t>
            </a:r>
          </a:p>
          <a:p>
            <a:pPr algn="ctr"/>
            <a:endParaRPr lang="es-EC" sz="1800" dirty="0"/>
          </a:p>
        </p:txBody>
      </p:sp>
      <p:sp>
        <p:nvSpPr>
          <p:cNvPr id="2" name="1 Título"/>
          <p:cNvSpPr>
            <a:spLocks noGrp="1"/>
          </p:cNvSpPr>
          <p:nvPr>
            <p:ph type="title"/>
          </p:nvPr>
        </p:nvSpPr>
        <p:spPr>
          <a:xfrm>
            <a:off x="914400" y="32792"/>
            <a:ext cx="7315200" cy="1154097"/>
          </a:xfrm>
        </p:spPr>
        <p:txBody>
          <a:bodyPr/>
          <a:lstStyle/>
          <a:p>
            <a:r>
              <a:rPr lang="es-EC" b="1" dirty="0" smtClean="0"/>
              <a:t>CONCEPTOS GENERALES</a:t>
            </a:r>
            <a:endParaRPr lang="es-EC" b="1" dirty="0"/>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58912" y="3936206"/>
            <a:ext cx="2476500" cy="1847850"/>
          </a:xfrm>
        </p:spPr>
      </p:pic>
      <p:pic>
        <p:nvPicPr>
          <p:cNvPr id="8" name="7 Marcador de contenido"/>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60032" y="2276872"/>
            <a:ext cx="3312368" cy="3456384"/>
          </a:xfrm>
        </p:spPr>
      </p:pic>
      <p:sp>
        <p:nvSpPr>
          <p:cNvPr id="9" name="8 Rectángulo"/>
          <p:cNvSpPr/>
          <p:nvPr/>
        </p:nvSpPr>
        <p:spPr>
          <a:xfrm>
            <a:off x="4716016" y="5949280"/>
            <a:ext cx="3744416" cy="646331"/>
          </a:xfrm>
          <a:prstGeom prst="rect">
            <a:avLst/>
          </a:prstGeom>
        </p:spPr>
        <p:txBody>
          <a:bodyPr wrap="square">
            <a:spAutoFit/>
          </a:bodyPr>
          <a:lstStyle/>
          <a:p>
            <a:pPr lvl="0"/>
            <a:r>
              <a:rPr lang="es-EC" b="1" dirty="0" smtClean="0"/>
              <a:t>Proceso.- </a:t>
            </a:r>
            <a:r>
              <a:rPr lang="es-EC" dirty="0" smtClean="0"/>
              <a:t>Conjunto de actividades mutuamente relacionadas entre sí.</a:t>
            </a:r>
            <a:endParaRPr lang="es-EC" dirty="0"/>
          </a:p>
        </p:txBody>
      </p:sp>
      <p:sp>
        <p:nvSpPr>
          <p:cNvPr id="10" name="9 Rectángulo"/>
          <p:cNvSpPr/>
          <p:nvPr/>
        </p:nvSpPr>
        <p:spPr>
          <a:xfrm>
            <a:off x="455719" y="5949280"/>
            <a:ext cx="4116281" cy="646331"/>
          </a:xfrm>
          <a:prstGeom prst="rect">
            <a:avLst/>
          </a:prstGeom>
        </p:spPr>
        <p:txBody>
          <a:bodyPr wrap="square">
            <a:spAutoFit/>
          </a:bodyPr>
          <a:lstStyle/>
          <a:p>
            <a:pPr lvl="0"/>
            <a:r>
              <a:rPr lang="es-EC" b="1" dirty="0" smtClean="0"/>
              <a:t>Mapa de Procesos.- </a:t>
            </a:r>
            <a:r>
              <a:rPr lang="es-EC" dirty="0" smtClean="0"/>
              <a:t>diagrama gráfico de los procesos y su interrelación </a:t>
            </a:r>
            <a:endParaRPr lang="es-EC" dirty="0"/>
          </a:p>
        </p:txBody>
      </p:sp>
    </p:spTree>
    <p:extLst>
      <p:ext uri="{BB962C8B-B14F-4D97-AF65-F5344CB8AC3E}">
        <p14:creationId xmlns:p14="http://schemas.microsoft.com/office/powerpoint/2010/main" val="40329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84015720"/>
              </p:ext>
            </p:extLst>
          </p:nvPr>
        </p:nvGraphicFramePr>
        <p:xfrm>
          <a:off x="323528" y="836714"/>
          <a:ext cx="8640959" cy="5688632"/>
        </p:xfrm>
        <a:graphic>
          <a:graphicData uri="http://schemas.openxmlformats.org/drawingml/2006/table">
            <a:tbl>
              <a:tblPr>
                <a:tableStyleId>{5C22544A-7EE6-4342-B048-85BDC9FD1C3A}</a:tableStyleId>
              </a:tblPr>
              <a:tblGrid>
                <a:gridCol w="2727086"/>
                <a:gridCol w="1743745"/>
                <a:gridCol w="1306513"/>
                <a:gridCol w="872738"/>
                <a:gridCol w="1306513"/>
                <a:gridCol w="684364"/>
              </a:tblGrid>
              <a:tr h="1022229">
                <a:tc>
                  <a:txBody>
                    <a:bodyPr/>
                    <a:lstStyle/>
                    <a:p>
                      <a:pPr algn="ctr">
                        <a:lnSpc>
                          <a:spcPct val="115000"/>
                        </a:lnSpc>
                        <a:spcAft>
                          <a:spcPts val="0"/>
                        </a:spcAft>
                      </a:pPr>
                      <a:r>
                        <a:rPr lang="es-EC" sz="1200" dirty="0">
                          <a:effectLst/>
                        </a:rPr>
                        <a:t>SERVICIOS</a:t>
                      </a:r>
                      <a:endParaRPr lang="es-EC" sz="2000" dirty="0">
                        <a:effectLst/>
                      </a:endParaRPr>
                    </a:p>
                    <a:p>
                      <a:pPr algn="ctr">
                        <a:lnSpc>
                          <a:spcPct val="115000"/>
                        </a:lnSpc>
                        <a:spcAft>
                          <a:spcPts val="0"/>
                        </a:spcAft>
                      </a:pPr>
                      <a:r>
                        <a:rPr lang="es-EC" sz="1200" dirty="0">
                          <a:effectLst/>
                        </a:rPr>
                        <a:t> </a:t>
                      </a:r>
                      <a:endParaRPr lang="es-EC" sz="2000" dirty="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200">
                          <a:effectLst/>
                        </a:rPr>
                        <a:t>TOTAL COSTO</a:t>
                      </a:r>
                      <a:endParaRPr lang="es-EC" sz="2000">
                        <a:effectLst/>
                      </a:endParaRPr>
                    </a:p>
                    <a:p>
                      <a:pPr algn="ctr">
                        <a:lnSpc>
                          <a:spcPct val="115000"/>
                        </a:lnSpc>
                        <a:spcAft>
                          <a:spcPts val="0"/>
                        </a:spcAft>
                      </a:pPr>
                      <a:r>
                        <a:rPr lang="es-EC" sz="1200">
                          <a:effectLst/>
                        </a:rPr>
                        <a:t>ANUAL</a:t>
                      </a:r>
                      <a:endParaRPr lang="es-EC" sz="20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200">
                          <a:effectLst/>
                        </a:rPr>
                        <a:t>COSTO</a:t>
                      </a:r>
                      <a:endParaRPr lang="es-EC" sz="2000">
                        <a:effectLst/>
                      </a:endParaRPr>
                    </a:p>
                    <a:p>
                      <a:pPr algn="ctr">
                        <a:lnSpc>
                          <a:spcPct val="115000"/>
                        </a:lnSpc>
                        <a:spcAft>
                          <a:spcPts val="0"/>
                        </a:spcAft>
                      </a:pPr>
                      <a:r>
                        <a:rPr lang="es-EC" sz="1200">
                          <a:effectLst/>
                        </a:rPr>
                        <a:t>MENSUAL</a:t>
                      </a:r>
                      <a:endParaRPr lang="es-EC" sz="20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200">
                          <a:effectLst/>
                        </a:rPr>
                        <a:t>COSTO</a:t>
                      </a:r>
                      <a:endParaRPr lang="es-EC" sz="2000">
                        <a:effectLst/>
                      </a:endParaRPr>
                    </a:p>
                    <a:p>
                      <a:pPr algn="ctr">
                        <a:lnSpc>
                          <a:spcPct val="115000"/>
                        </a:lnSpc>
                        <a:spcAft>
                          <a:spcPts val="0"/>
                        </a:spcAft>
                      </a:pPr>
                      <a:r>
                        <a:rPr lang="es-EC" sz="1200">
                          <a:effectLst/>
                        </a:rPr>
                        <a:t>DIARIO</a:t>
                      </a:r>
                      <a:endParaRPr lang="es-EC" sz="20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200">
                          <a:effectLst/>
                        </a:rPr>
                        <a:t>COSTO</a:t>
                      </a:r>
                      <a:endParaRPr lang="es-EC" sz="2000">
                        <a:effectLst/>
                      </a:endParaRPr>
                    </a:p>
                    <a:p>
                      <a:pPr algn="ctr">
                        <a:lnSpc>
                          <a:spcPct val="115000"/>
                        </a:lnSpc>
                        <a:spcAft>
                          <a:spcPts val="0"/>
                        </a:spcAft>
                      </a:pPr>
                      <a:r>
                        <a:rPr lang="es-EC" sz="1200">
                          <a:effectLst/>
                        </a:rPr>
                        <a:t>POR MINUTO</a:t>
                      </a:r>
                      <a:endParaRPr lang="es-EC" sz="20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200">
                          <a:effectLst/>
                        </a:rPr>
                        <a:t>%</a:t>
                      </a:r>
                      <a:endParaRPr lang="es-EC" sz="2000">
                        <a:solidFill>
                          <a:srgbClr val="365F91"/>
                        </a:solidFill>
                        <a:effectLst/>
                        <a:latin typeface="Calibri"/>
                        <a:ea typeface="Times New Roman"/>
                        <a:cs typeface="Times New Roman"/>
                      </a:endParaRPr>
                    </a:p>
                  </a:txBody>
                  <a:tcPr marL="68580" marR="68580" marT="0" marB="0"/>
                </a:tc>
              </a:tr>
              <a:tr h="423119">
                <a:tc>
                  <a:txBody>
                    <a:bodyPr/>
                    <a:lstStyle/>
                    <a:p>
                      <a:pPr algn="l">
                        <a:lnSpc>
                          <a:spcPct val="115000"/>
                        </a:lnSpc>
                        <a:spcAft>
                          <a:spcPts val="0"/>
                        </a:spcAft>
                      </a:pPr>
                      <a:r>
                        <a:rPr lang="es-EC" sz="1200">
                          <a:effectLst/>
                        </a:rPr>
                        <a:t>Energía Eléctrica</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3720,00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310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10,3</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0,007</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14,21</a:t>
                      </a:r>
                      <a:endParaRPr lang="es-EC" sz="2000">
                        <a:solidFill>
                          <a:srgbClr val="365F91"/>
                        </a:solidFill>
                        <a:effectLst/>
                        <a:latin typeface="Calibri"/>
                        <a:ea typeface="Times New Roman"/>
                        <a:cs typeface="Times New Roman"/>
                      </a:endParaRPr>
                    </a:p>
                  </a:txBody>
                  <a:tcPr marL="68580" marR="68580" marT="0" marB="0"/>
                </a:tc>
              </a:tr>
              <a:tr h="419375">
                <a:tc>
                  <a:txBody>
                    <a:bodyPr/>
                    <a:lstStyle/>
                    <a:p>
                      <a:pPr algn="l">
                        <a:lnSpc>
                          <a:spcPct val="115000"/>
                        </a:lnSpc>
                        <a:spcAft>
                          <a:spcPts val="0"/>
                        </a:spcAft>
                      </a:pPr>
                      <a:r>
                        <a:rPr lang="es-EC" sz="1200">
                          <a:effectLst/>
                        </a:rPr>
                        <a:t>Telecomunicaciones</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2400,00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6,7</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0,005</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9,17</a:t>
                      </a:r>
                      <a:endParaRPr lang="es-EC" sz="2000">
                        <a:solidFill>
                          <a:srgbClr val="365F91"/>
                        </a:solidFill>
                        <a:effectLst/>
                        <a:latin typeface="Calibri"/>
                        <a:ea typeface="Times New Roman"/>
                        <a:cs typeface="Times New Roman"/>
                      </a:endParaRPr>
                    </a:p>
                  </a:txBody>
                  <a:tcPr marL="68580" marR="68580" marT="0" marB="0"/>
                </a:tc>
              </a:tr>
              <a:tr h="419375">
                <a:tc>
                  <a:txBody>
                    <a:bodyPr/>
                    <a:lstStyle/>
                    <a:p>
                      <a:pPr algn="l">
                        <a:lnSpc>
                          <a:spcPct val="115000"/>
                        </a:lnSpc>
                        <a:spcAft>
                          <a:spcPts val="0"/>
                        </a:spcAft>
                      </a:pPr>
                      <a:r>
                        <a:rPr lang="es-EC" sz="1200" dirty="0">
                          <a:effectLst/>
                        </a:rPr>
                        <a:t>Internet</a:t>
                      </a:r>
                      <a:endParaRPr lang="es-EC" sz="2000" dirty="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2160,00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180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6,0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0,004</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8,25</a:t>
                      </a:r>
                      <a:endParaRPr lang="es-EC" sz="2000">
                        <a:solidFill>
                          <a:srgbClr val="365F91"/>
                        </a:solidFill>
                        <a:effectLst/>
                        <a:latin typeface="Calibri"/>
                        <a:ea typeface="Times New Roman"/>
                        <a:cs typeface="Times New Roman"/>
                      </a:endParaRPr>
                    </a:p>
                  </a:txBody>
                  <a:tcPr marL="68580" marR="68580" marT="0" marB="0"/>
                </a:tc>
              </a:tr>
              <a:tr h="419375">
                <a:tc>
                  <a:txBody>
                    <a:bodyPr/>
                    <a:lstStyle/>
                    <a:p>
                      <a:pPr algn="l">
                        <a:lnSpc>
                          <a:spcPct val="115000"/>
                        </a:lnSpc>
                        <a:spcAft>
                          <a:spcPts val="0"/>
                        </a:spcAft>
                      </a:pPr>
                      <a:r>
                        <a:rPr lang="es-EC" sz="1200">
                          <a:effectLst/>
                        </a:rPr>
                        <a:t>Depreciación</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2400,00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6,7</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0,005</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9,17</a:t>
                      </a:r>
                      <a:endParaRPr lang="es-EC" sz="2000">
                        <a:solidFill>
                          <a:srgbClr val="365F91"/>
                        </a:solidFill>
                        <a:effectLst/>
                        <a:latin typeface="Calibri"/>
                        <a:ea typeface="Times New Roman"/>
                        <a:cs typeface="Times New Roman"/>
                      </a:endParaRPr>
                    </a:p>
                  </a:txBody>
                  <a:tcPr marL="68580" marR="68580" marT="0" marB="0"/>
                </a:tc>
              </a:tr>
              <a:tr h="413135">
                <a:tc>
                  <a:txBody>
                    <a:bodyPr/>
                    <a:lstStyle/>
                    <a:p>
                      <a:pPr algn="l">
                        <a:lnSpc>
                          <a:spcPct val="115000"/>
                        </a:lnSpc>
                        <a:spcAft>
                          <a:spcPts val="0"/>
                        </a:spcAft>
                      </a:pPr>
                      <a:r>
                        <a:rPr lang="es-EC" sz="1200">
                          <a:effectLst/>
                        </a:rPr>
                        <a:t>Servicio de Correo</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720,00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60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0,001</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2,75</a:t>
                      </a:r>
                      <a:endParaRPr lang="es-EC" sz="2000">
                        <a:solidFill>
                          <a:srgbClr val="365F91"/>
                        </a:solidFill>
                        <a:effectLst/>
                        <a:latin typeface="Calibri"/>
                        <a:ea typeface="Times New Roman"/>
                        <a:cs typeface="Times New Roman"/>
                      </a:endParaRPr>
                    </a:p>
                  </a:txBody>
                  <a:tcPr marL="68580" marR="68580" marT="0" marB="0"/>
                </a:tc>
              </a:tr>
              <a:tr h="444339">
                <a:tc>
                  <a:txBody>
                    <a:bodyPr/>
                    <a:lstStyle/>
                    <a:p>
                      <a:pPr algn="l">
                        <a:lnSpc>
                          <a:spcPct val="115000"/>
                        </a:lnSpc>
                        <a:spcAft>
                          <a:spcPts val="0"/>
                        </a:spcAft>
                      </a:pPr>
                      <a:r>
                        <a:rPr lang="es-EC" sz="1200">
                          <a:effectLst/>
                        </a:rPr>
                        <a:t>Impresión, Reproducción</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3000,00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250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8,3</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0,006</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11,46</a:t>
                      </a:r>
                      <a:endParaRPr lang="es-EC" sz="2000">
                        <a:solidFill>
                          <a:srgbClr val="365F91"/>
                        </a:solidFill>
                        <a:effectLst/>
                        <a:latin typeface="Calibri"/>
                        <a:ea typeface="Times New Roman"/>
                        <a:cs typeface="Times New Roman"/>
                      </a:endParaRPr>
                    </a:p>
                  </a:txBody>
                  <a:tcPr marL="68580" marR="68580" marT="0" marB="0"/>
                </a:tc>
              </a:tr>
              <a:tr h="460164">
                <a:tc>
                  <a:txBody>
                    <a:bodyPr/>
                    <a:lstStyle/>
                    <a:p>
                      <a:pPr algn="l">
                        <a:lnSpc>
                          <a:spcPct val="115000"/>
                        </a:lnSpc>
                        <a:spcAft>
                          <a:spcPts val="0"/>
                        </a:spcAft>
                      </a:pPr>
                      <a:r>
                        <a:rPr lang="es-EC" sz="1200">
                          <a:effectLst/>
                        </a:rPr>
                        <a:t>Servicio de encomiendas y tasas aeroportuarias</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2592,00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216</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7,2</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0,005</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9,90</a:t>
                      </a:r>
                      <a:endParaRPr lang="es-EC" sz="2000">
                        <a:solidFill>
                          <a:srgbClr val="365F91"/>
                        </a:solidFill>
                        <a:effectLst/>
                        <a:latin typeface="Calibri"/>
                        <a:ea typeface="Times New Roman"/>
                        <a:cs typeface="Times New Roman"/>
                      </a:endParaRPr>
                    </a:p>
                  </a:txBody>
                  <a:tcPr marL="68580" marR="68580" marT="0" marB="0"/>
                </a:tc>
              </a:tr>
              <a:tr h="405646">
                <a:tc>
                  <a:txBody>
                    <a:bodyPr/>
                    <a:lstStyle/>
                    <a:p>
                      <a:pPr algn="l">
                        <a:lnSpc>
                          <a:spcPct val="115000"/>
                        </a:lnSpc>
                        <a:spcAft>
                          <a:spcPts val="0"/>
                        </a:spcAft>
                      </a:pPr>
                      <a:r>
                        <a:rPr lang="es-EC" sz="1200">
                          <a:effectLst/>
                        </a:rPr>
                        <a:t>Servicio de Aseo</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2592,00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216</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7,2</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0,005</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9,90</a:t>
                      </a:r>
                      <a:endParaRPr lang="es-EC" sz="2000">
                        <a:solidFill>
                          <a:srgbClr val="365F91"/>
                        </a:solidFill>
                        <a:effectLst/>
                        <a:latin typeface="Calibri"/>
                        <a:ea typeface="Times New Roman"/>
                        <a:cs typeface="Times New Roman"/>
                      </a:endParaRPr>
                    </a:p>
                  </a:txBody>
                  <a:tcPr marL="68580" marR="68580" marT="0" marB="0"/>
                </a:tc>
              </a:tr>
              <a:tr h="420625">
                <a:tc>
                  <a:txBody>
                    <a:bodyPr/>
                    <a:lstStyle/>
                    <a:p>
                      <a:pPr algn="l">
                        <a:lnSpc>
                          <a:spcPct val="115000"/>
                        </a:lnSpc>
                        <a:spcAft>
                          <a:spcPts val="0"/>
                        </a:spcAft>
                      </a:pPr>
                      <a:r>
                        <a:rPr lang="es-EC" sz="1200">
                          <a:effectLst/>
                        </a:rPr>
                        <a:t>Transporte</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1200,00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100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3,3</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0,002</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4,58</a:t>
                      </a:r>
                      <a:endParaRPr lang="es-EC" sz="2000">
                        <a:solidFill>
                          <a:srgbClr val="365F91"/>
                        </a:solidFill>
                        <a:effectLst/>
                        <a:latin typeface="Calibri"/>
                        <a:ea typeface="Times New Roman"/>
                        <a:cs typeface="Times New Roman"/>
                      </a:endParaRPr>
                    </a:p>
                  </a:txBody>
                  <a:tcPr marL="68580" marR="68580" marT="0" marB="0"/>
                </a:tc>
              </a:tr>
              <a:tr h="420625">
                <a:tc>
                  <a:txBody>
                    <a:bodyPr/>
                    <a:lstStyle/>
                    <a:p>
                      <a:pPr algn="l">
                        <a:lnSpc>
                          <a:spcPct val="115000"/>
                        </a:lnSpc>
                        <a:spcAft>
                          <a:spcPts val="0"/>
                        </a:spcAft>
                      </a:pPr>
                      <a:r>
                        <a:rPr lang="es-EC" sz="1200">
                          <a:effectLst/>
                        </a:rPr>
                        <a:t>Mantenimiento</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5400,00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450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15,0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0,010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20,62</a:t>
                      </a:r>
                      <a:endParaRPr lang="es-EC" sz="2000">
                        <a:solidFill>
                          <a:srgbClr val="365F91"/>
                        </a:solidFill>
                        <a:effectLst/>
                        <a:latin typeface="Calibri"/>
                        <a:ea typeface="Times New Roman"/>
                        <a:cs typeface="Times New Roman"/>
                      </a:endParaRPr>
                    </a:p>
                  </a:txBody>
                  <a:tcPr marL="68580" marR="68580" marT="0" marB="0"/>
                </a:tc>
              </a:tr>
              <a:tr h="420625">
                <a:tc>
                  <a:txBody>
                    <a:bodyPr/>
                    <a:lstStyle/>
                    <a:p>
                      <a:pPr algn="l">
                        <a:lnSpc>
                          <a:spcPct val="115000"/>
                        </a:lnSpc>
                        <a:spcAft>
                          <a:spcPts val="0"/>
                        </a:spcAft>
                      </a:pPr>
                      <a:r>
                        <a:rPr lang="es-EC" sz="1200">
                          <a:effectLst/>
                        </a:rPr>
                        <a:t>TOTAL</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26184,00</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2182</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72,7</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a:effectLst/>
                        </a:rPr>
                        <a:t>0,051</a:t>
                      </a:r>
                      <a:endParaRPr lang="es-EC" sz="2000">
                        <a:solidFill>
                          <a:srgbClr val="365F91"/>
                        </a:solidFill>
                        <a:effectLst/>
                        <a:latin typeface="Calibri"/>
                        <a:ea typeface="Times New Roman"/>
                        <a:cs typeface="Times New Roman"/>
                      </a:endParaRPr>
                    </a:p>
                  </a:txBody>
                  <a:tcPr marL="68580" marR="68580" marT="0" marB="0"/>
                </a:tc>
                <a:tc>
                  <a:txBody>
                    <a:bodyPr/>
                    <a:lstStyle/>
                    <a:p>
                      <a:pPr algn="l">
                        <a:lnSpc>
                          <a:spcPct val="115000"/>
                        </a:lnSpc>
                        <a:spcAft>
                          <a:spcPts val="0"/>
                        </a:spcAft>
                      </a:pPr>
                      <a:r>
                        <a:rPr lang="es-EC" sz="1200" dirty="0">
                          <a:effectLst/>
                        </a:rPr>
                        <a:t>100%</a:t>
                      </a:r>
                      <a:endParaRPr lang="es-EC" sz="2000" dirty="0">
                        <a:solidFill>
                          <a:srgbClr val="365F91"/>
                        </a:solidFill>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2267744" y="169582"/>
            <a:ext cx="4536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HOJA DE COSTO OPERATIVO POR MINUTO</a:t>
            </a:r>
            <a:endParaRPr kumimoji="0" lang="es-ES" sz="3600" b="1"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234406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3144" y="44624"/>
            <a:ext cx="7891264" cy="1154097"/>
          </a:xfrm>
        </p:spPr>
        <p:txBody>
          <a:bodyPr>
            <a:normAutofit fontScale="90000"/>
          </a:bodyPr>
          <a:lstStyle/>
          <a:p>
            <a:r>
              <a:rPr lang="es-EC" b="1" dirty="0" smtClean="0"/>
              <a:t>ANÁLISIS COSTOS UNIFICADOS</a:t>
            </a:r>
            <a:endParaRPr lang="es-EC" b="1" dirty="0"/>
          </a:p>
        </p:txBody>
      </p:sp>
      <p:sp>
        <p:nvSpPr>
          <p:cNvPr id="3" name="2 Marcador de contenido"/>
          <p:cNvSpPr>
            <a:spLocks noGrp="1"/>
          </p:cNvSpPr>
          <p:nvPr>
            <p:ph idx="1"/>
          </p:nvPr>
        </p:nvSpPr>
        <p:spPr>
          <a:xfrm>
            <a:off x="467544" y="1628800"/>
            <a:ext cx="8208912" cy="4824535"/>
          </a:xfrm>
        </p:spPr>
        <p:txBody>
          <a:bodyPr>
            <a:normAutofit/>
          </a:bodyPr>
          <a:lstStyle/>
          <a:p>
            <a:pPr marL="45720" indent="0" algn="just">
              <a:buNone/>
            </a:pPr>
            <a:r>
              <a:rPr lang="es-EC" sz="2800" dirty="0"/>
              <a:t>Los cálculos de cada hoja de costos se realizan de manera mensual y anual, lo que permite obtener el sueldo por minuto de cada cargo y el costo de operación por minuto. Terminamos en la sumatoria de los dos costos da como resultado el costo de operación total por minuto:</a:t>
            </a:r>
          </a:p>
          <a:p>
            <a:pPr algn="just"/>
            <a:endParaRPr lang="es-EC" sz="2800" dirty="0"/>
          </a:p>
          <a:p>
            <a:pPr algn="just"/>
            <a:endParaRPr lang="es-EC" sz="28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160686"/>
            <a:ext cx="5629106" cy="763900"/>
          </a:xfrm>
          <a:prstGeom prst="rect">
            <a:avLst/>
          </a:prstGeom>
          <a:noFill/>
        </p:spPr>
      </p:pic>
    </p:spTree>
    <p:extLst>
      <p:ext uri="{BB962C8B-B14F-4D97-AF65-F5344CB8AC3E}">
        <p14:creationId xmlns:p14="http://schemas.microsoft.com/office/powerpoint/2010/main" val="122025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35280" cy="850106"/>
          </a:xfrm>
        </p:spPr>
        <p:txBody>
          <a:bodyPr>
            <a:normAutofit fontScale="90000"/>
          </a:bodyPr>
          <a:lstStyle/>
          <a:p>
            <a:r>
              <a:rPr lang="es-EC" b="1" dirty="0" smtClean="0"/>
              <a:t>ANÁLISIS DE LOS COSTOS UNIFICADOS </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62845096"/>
              </p:ext>
            </p:extLst>
          </p:nvPr>
        </p:nvGraphicFramePr>
        <p:xfrm>
          <a:off x="467544" y="1124744"/>
          <a:ext cx="8280920" cy="5616625"/>
        </p:xfrm>
        <a:graphic>
          <a:graphicData uri="http://schemas.openxmlformats.org/drawingml/2006/table">
            <a:tbl>
              <a:tblPr firstRow="1" firstCol="1" bandRow="1">
                <a:tableStyleId>{5C22544A-7EE6-4342-B048-85BDC9FD1C3A}</a:tableStyleId>
              </a:tblPr>
              <a:tblGrid>
                <a:gridCol w="2885597"/>
                <a:gridCol w="1648352"/>
                <a:gridCol w="2165177"/>
                <a:gridCol w="1581794"/>
              </a:tblGrid>
              <a:tr h="704715">
                <a:tc>
                  <a:txBody>
                    <a:bodyPr/>
                    <a:lstStyle/>
                    <a:p>
                      <a:pPr>
                        <a:lnSpc>
                          <a:spcPct val="115000"/>
                        </a:lnSpc>
                        <a:spcAft>
                          <a:spcPts val="0"/>
                        </a:spcAft>
                      </a:pPr>
                      <a:r>
                        <a:rPr lang="es-EC" sz="1400" dirty="0">
                          <a:effectLst/>
                        </a:rPr>
                        <a:t>DENOMINACIÓN DEL CARGO</a:t>
                      </a:r>
                      <a:endParaRPr lang="es-EC" sz="32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200" dirty="0">
                          <a:effectLst/>
                        </a:rPr>
                        <a:t>GASTO SUELDO  X MINUTO</a:t>
                      </a:r>
                      <a:endParaRPr lang="es-EC" sz="3200" dirty="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COSTO DE OPERACIÓN POR MINUTO</a:t>
                      </a:r>
                      <a:endParaRPr lang="es-EC" sz="3200">
                        <a:solidFill>
                          <a:srgbClr val="365F9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COSTO TOTAL POR MINUTO</a:t>
                      </a:r>
                      <a:endParaRPr lang="es-EC" sz="3200">
                        <a:solidFill>
                          <a:srgbClr val="365F91"/>
                        </a:solidFill>
                        <a:effectLst/>
                        <a:latin typeface="Calibri"/>
                        <a:ea typeface="Times New Roman"/>
                        <a:cs typeface="Times New Roman"/>
                      </a:endParaRPr>
                    </a:p>
                  </a:txBody>
                  <a:tcPr marL="68580" marR="68580" marT="0" marB="0"/>
                </a:tc>
              </a:tr>
              <a:tr h="712385">
                <a:tc>
                  <a:txBody>
                    <a:bodyPr/>
                    <a:lstStyle/>
                    <a:p>
                      <a:pPr>
                        <a:lnSpc>
                          <a:spcPct val="115000"/>
                        </a:lnSpc>
                        <a:spcAft>
                          <a:spcPts val="0"/>
                        </a:spcAft>
                      </a:pPr>
                      <a:r>
                        <a:rPr lang="es-ES" sz="1800">
                          <a:effectLst/>
                        </a:rPr>
                        <a:t>Comandante de Escuadrón No. 2313</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0,23</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0,051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0.74</a:t>
                      </a:r>
                      <a:endParaRPr lang="es-EC" sz="3200">
                        <a:solidFill>
                          <a:srgbClr val="365F91"/>
                        </a:solidFill>
                        <a:effectLst/>
                        <a:latin typeface="Calibri"/>
                        <a:ea typeface="Times New Roman"/>
                        <a:cs typeface="Times New Roman"/>
                      </a:endParaRPr>
                    </a:p>
                  </a:txBody>
                  <a:tcPr marL="68580" marR="68580" marT="0" marB="0"/>
                </a:tc>
              </a:tr>
              <a:tr h="790048">
                <a:tc>
                  <a:txBody>
                    <a:bodyPr/>
                    <a:lstStyle/>
                    <a:p>
                      <a:pPr>
                        <a:lnSpc>
                          <a:spcPct val="115000"/>
                        </a:lnSpc>
                        <a:spcAft>
                          <a:spcPts val="0"/>
                        </a:spcAft>
                      </a:pPr>
                      <a:r>
                        <a:rPr lang="es-ES" sz="1800">
                          <a:effectLst/>
                        </a:rPr>
                        <a:t>Jefe Operaciones Escd. No. 2313</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0,12</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0,051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0.63</a:t>
                      </a:r>
                      <a:endParaRPr lang="es-EC" sz="3200">
                        <a:solidFill>
                          <a:srgbClr val="365F91"/>
                        </a:solidFill>
                        <a:effectLst/>
                        <a:latin typeface="Calibri"/>
                        <a:ea typeface="Times New Roman"/>
                        <a:cs typeface="Times New Roman"/>
                      </a:endParaRPr>
                    </a:p>
                  </a:txBody>
                  <a:tcPr marL="68580" marR="68580" marT="0" marB="0"/>
                </a:tc>
              </a:tr>
              <a:tr h="665404">
                <a:tc>
                  <a:txBody>
                    <a:bodyPr/>
                    <a:lstStyle/>
                    <a:p>
                      <a:pPr>
                        <a:lnSpc>
                          <a:spcPct val="115000"/>
                        </a:lnSpc>
                        <a:spcAft>
                          <a:spcPts val="0"/>
                        </a:spcAft>
                      </a:pPr>
                      <a:r>
                        <a:rPr lang="es-ES" sz="1800">
                          <a:effectLst/>
                        </a:rPr>
                        <a:t>Jefe  Académicas Escd. No. 2313</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0,051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0.61</a:t>
                      </a:r>
                      <a:endParaRPr lang="es-EC" sz="3200">
                        <a:solidFill>
                          <a:srgbClr val="365F91"/>
                        </a:solidFill>
                        <a:effectLst/>
                        <a:latin typeface="Calibri"/>
                        <a:ea typeface="Times New Roman"/>
                        <a:cs typeface="Times New Roman"/>
                      </a:endParaRPr>
                    </a:p>
                  </a:txBody>
                  <a:tcPr marL="68580" marR="68580" marT="0" marB="0"/>
                </a:tc>
              </a:tr>
              <a:tr h="893598">
                <a:tc>
                  <a:txBody>
                    <a:bodyPr/>
                    <a:lstStyle/>
                    <a:p>
                      <a:pPr>
                        <a:lnSpc>
                          <a:spcPct val="115000"/>
                        </a:lnSpc>
                        <a:spcAft>
                          <a:spcPts val="0"/>
                        </a:spcAft>
                      </a:pPr>
                      <a:r>
                        <a:rPr lang="es-ES" sz="1800">
                          <a:effectLst/>
                        </a:rPr>
                        <a:t>Oficial Ayudante de Operaciones Escd. 2313</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0,09</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0,051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0.60</a:t>
                      </a:r>
                      <a:endParaRPr lang="es-EC" sz="3200">
                        <a:solidFill>
                          <a:srgbClr val="365F91"/>
                        </a:solidFill>
                        <a:effectLst/>
                        <a:latin typeface="Calibri"/>
                        <a:ea typeface="Times New Roman"/>
                        <a:cs typeface="Times New Roman"/>
                      </a:endParaRPr>
                    </a:p>
                  </a:txBody>
                  <a:tcPr marL="68580" marR="68580" marT="0" marB="0"/>
                </a:tc>
              </a:tr>
              <a:tr h="688415">
                <a:tc>
                  <a:txBody>
                    <a:bodyPr/>
                    <a:lstStyle/>
                    <a:p>
                      <a:pPr>
                        <a:lnSpc>
                          <a:spcPct val="115000"/>
                        </a:lnSpc>
                        <a:spcAft>
                          <a:spcPts val="0"/>
                        </a:spcAft>
                      </a:pPr>
                      <a:r>
                        <a:rPr lang="es-ES" sz="1800">
                          <a:effectLst/>
                        </a:rPr>
                        <a:t>Oficial Ayudante de Académicas Escd. 2313</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0,08</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0,051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0.59</a:t>
                      </a:r>
                      <a:endParaRPr lang="es-EC" sz="3200">
                        <a:solidFill>
                          <a:srgbClr val="365F91"/>
                        </a:solidFill>
                        <a:effectLst/>
                        <a:latin typeface="Calibri"/>
                        <a:ea typeface="Times New Roman"/>
                        <a:cs typeface="Times New Roman"/>
                      </a:endParaRPr>
                    </a:p>
                  </a:txBody>
                  <a:tcPr marL="68580" marR="68580" marT="0" marB="0"/>
                </a:tc>
              </a:tr>
              <a:tr h="509121">
                <a:tc>
                  <a:txBody>
                    <a:bodyPr/>
                    <a:lstStyle/>
                    <a:p>
                      <a:pPr>
                        <a:lnSpc>
                          <a:spcPct val="115000"/>
                        </a:lnSpc>
                        <a:spcAft>
                          <a:spcPts val="0"/>
                        </a:spcAft>
                      </a:pPr>
                      <a:r>
                        <a:rPr lang="es-ES" sz="1800">
                          <a:effectLst/>
                        </a:rPr>
                        <a:t>Oficial Semanero</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0,08</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0,051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0.59</a:t>
                      </a:r>
                      <a:endParaRPr lang="es-EC" sz="3200">
                        <a:solidFill>
                          <a:srgbClr val="365F91"/>
                        </a:solidFill>
                        <a:effectLst/>
                        <a:latin typeface="Calibri"/>
                        <a:ea typeface="Times New Roman"/>
                        <a:cs typeface="Times New Roman"/>
                      </a:endParaRPr>
                    </a:p>
                  </a:txBody>
                  <a:tcPr marL="68580" marR="68580" marT="0" marB="0"/>
                </a:tc>
              </a:tr>
              <a:tr h="652939">
                <a:tc>
                  <a:txBody>
                    <a:bodyPr/>
                    <a:lstStyle/>
                    <a:p>
                      <a:pPr>
                        <a:lnSpc>
                          <a:spcPct val="115000"/>
                        </a:lnSpc>
                        <a:spcAft>
                          <a:spcPts val="0"/>
                        </a:spcAft>
                      </a:pPr>
                      <a:r>
                        <a:rPr lang="es-ES" sz="1800">
                          <a:effectLst/>
                        </a:rPr>
                        <a:t>Ayudante Administrativo</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0,08</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effectLst/>
                        </a:rPr>
                        <a:t>0,051</a:t>
                      </a:r>
                      <a:endParaRPr lang="es-EC" sz="3200">
                        <a:solidFill>
                          <a:srgbClr val="365F9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effectLst/>
                        </a:rPr>
                        <a:t>0.59</a:t>
                      </a:r>
                      <a:endParaRPr lang="es-EC" sz="3200" dirty="0">
                        <a:solidFill>
                          <a:srgbClr val="365F91"/>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55974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79512" y="188641"/>
            <a:ext cx="8712968" cy="864095"/>
          </a:xfrm>
        </p:spPr>
        <p:txBody>
          <a:bodyPr>
            <a:normAutofit fontScale="90000"/>
          </a:bodyPr>
          <a:lstStyle/>
          <a:p>
            <a:r>
              <a:rPr lang="es-EC" sz="4000" b="1" dirty="0" smtClean="0"/>
              <a:t>RESULTADOS DE COSTOS POR PROCESOS</a:t>
            </a:r>
            <a:endParaRPr lang="es-EC" sz="4000" b="1" dirty="0"/>
          </a:p>
        </p:txBody>
      </p:sp>
      <p:graphicFrame>
        <p:nvGraphicFramePr>
          <p:cNvPr id="6" name="5 Tabla"/>
          <p:cNvGraphicFramePr>
            <a:graphicFrameLocks noGrp="1"/>
          </p:cNvGraphicFramePr>
          <p:nvPr>
            <p:extLst>
              <p:ext uri="{D42A27DB-BD31-4B8C-83A1-F6EECF244321}">
                <p14:modId xmlns:p14="http://schemas.microsoft.com/office/powerpoint/2010/main" val="2437034115"/>
              </p:ext>
            </p:extLst>
          </p:nvPr>
        </p:nvGraphicFramePr>
        <p:xfrm>
          <a:off x="251520" y="1192990"/>
          <a:ext cx="8640961" cy="5573268"/>
        </p:xfrm>
        <a:graphic>
          <a:graphicData uri="http://schemas.openxmlformats.org/drawingml/2006/table">
            <a:tbl>
              <a:tblPr firstRow="1" firstCol="1" bandRow="1">
                <a:tableStyleId>{5C22544A-7EE6-4342-B048-85BDC9FD1C3A}</a:tableStyleId>
              </a:tblPr>
              <a:tblGrid>
                <a:gridCol w="302648"/>
                <a:gridCol w="1848735"/>
                <a:gridCol w="548633"/>
                <a:gridCol w="619467"/>
                <a:gridCol w="775296"/>
                <a:gridCol w="751473"/>
                <a:gridCol w="766679"/>
                <a:gridCol w="738544"/>
                <a:gridCol w="738544"/>
                <a:gridCol w="812398"/>
                <a:gridCol w="738544"/>
              </a:tblGrid>
              <a:tr h="217964">
                <a:tc gridSpan="10">
                  <a:txBody>
                    <a:bodyPr/>
                    <a:lstStyle/>
                    <a:p>
                      <a:pPr algn="ctr">
                        <a:lnSpc>
                          <a:spcPct val="115000"/>
                        </a:lnSpc>
                        <a:spcAft>
                          <a:spcPts val="0"/>
                        </a:spcAft>
                      </a:pPr>
                      <a:r>
                        <a:rPr lang="es-EC" sz="1400" dirty="0">
                          <a:effectLst/>
                        </a:rPr>
                        <a:t>MATRIZ DE ANALISIS RESUMIDA</a:t>
                      </a:r>
                      <a:endParaRPr lang="es-EC" sz="1600" dirty="0">
                        <a:solidFill>
                          <a:srgbClr val="365F91"/>
                        </a:solidFill>
                        <a:effectLst/>
                        <a:latin typeface="Calibri"/>
                        <a:ea typeface="Times New Roman"/>
                        <a:cs typeface="Times New Roman"/>
                      </a:endParaRPr>
                    </a:p>
                  </a:txBody>
                  <a:tcPr marL="58889" marR="5888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algn="ctr">
                        <a:lnSpc>
                          <a:spcPct val="115000"/>
                        </a:lnSpc>
                        <a:spcAft>
                          <a:spcPts val="0"/>
                        </a:spcAft>
                      </a:pPr>
                      <a:r>
                        <a:rPr lang="es-EC" sz="1100" dirty="0">
                          <a:effectLst/>
                        </a:rPr>
                        <a:t>FRECUENCIA</a:t>
                      </a:r>
                      <a:endParaRPr lang="es-EC" sz="1600" dirty="0">
                        <a:solidFill>
                          <a:srgbClr val="365F91"/>
                        </a:solidFill>
                        <a:effectLst/>
                        <a:latin typeface="Calibri"/>
                        <a:ea typeface="Times New Roman"/>
                        <a:cs typeface="Times New Roman"/>
                      </a:endParaRPr>
                    </a:p>
                  </a:txBody>
                  <a:tcPr marL="58889" marR="58889" marT="0" marB="0" anchor="ctr"/>
                </a:tc>
              </a:tr>
              <a:tr h="194146">
                <a:tc gridSpan="2">
                  <a:txBody>
                    <a:bodyPr/>
                    <a:lstStyle/>
                    <a:p>
                      <a:pPr algn="ctr">
                        <a:lnSpc>
                          <a:spcPct val="115000"/>
                        </a:lnSpc>
                        <a:spcAft>
                          <a:spcPts val="0"/>
                        </a:spcAft>
                      </a:pPr>
                      <a:r>
                        <a:rPr lang="es-EC" sz="1400">
                          <a:effectLst/>
                        </a:rPr>
                        <a:t>Proceso Analizado</a:t>
                      </a:r>
                      <a:endParaRPr lang="es-EC" sz="1600">
                        <a:solidFill>
                          <a:srgbClr val="365F91"/>
                        </a:solidFill>
                        <a:effectLst/>
                        <a:latin typeface="Calibri"/>
                        <a:ea typeface="Times New Roman"/>
                        <a:cs typeface="Times New Roman"/>
                      </a:endParaRPr>
                    </a:p>
                  </a:txBody>
                  <a:tcPr marL="58889" marR="58889" marT="0" marB="0" anchor="ctr"/>
                </a:tc>
                <a:tc hMerge="1">
                  <a:txBody>
                    <a:bodyPr/>
                    <a:lstStyle/>
                    <a:p>
                      <a:endParaRPr lang="es-EC"/>
                    </a:p>
                  </a:txBody>
                  <a:tcPr/>
                </a:tc>
                <a:tc gridSpan="4">
                  <a:txBody>
                    <a:bodyPr/>
                    <a:lstStyle/>
                    <a:p>
                      <a:pPr algn="ctr">
                        <a:lnSpc>
                          <a:spcPct val="115000"/>
                        </a:lnSpc>
                        <a:spcAft>
                          <a:spcPts val="0"/>
                        </a:spcAft>
                      </a:pPr>
                      <a:r>
                        <a:rPr lang="es-EC" sz="1400">
                          <a:effectLst/>
                        </a:rPr>
                        <a:t>Tiempo (minutos)</a:t>
                      </a:r>
                      <a:endParaRPr lang="es-EC" sz="1600">
                        <a:solidFill>
                          <a:srgbClr val="365F91"/>
                        </a:solidFill>
                        <a:effectLst/>
                        <a:latin typeface="Calibri"/>
                        <a:ea typeface="Times New Roman"/>
                        <a:cs typeface="Times New Roman"/>
                      </a:endParaRPr>
                    </a:p>
                  </a:txBody>
                  <a:tcPr marL="58889" marR="5888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C" sz="1400" dirty="0">
                          <a:effectLst/>
                        </a:rPr>
                        <a:t>Costos (dólares)</a:t>
                      </a:r>
                      <a:endParaRPr lang="es-EC" sz="1600" dirty="0">
                        <a:solidFill>
                          <a:srgbClr val="365F91"/>
                        </a:solidFill>
                        <a:effectLst/>
                        <a:latin typeface="Calibri"/>
                        <a:ea typeface="Times New Roman"/>
                        <a:cs typeface="Times New Roman"/>
                      </a:endParaRPr>
                    </a:p>
                  </a:txBody>
                  <a:tcPr marL="58889" marR="5888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tr>
              <a:tr h="250776">
                <a:tc gridSpan="2">
                  <a:txBody>
                    <a:bodyPr/>
                    <a:lstStyle/>
                    <a:p>
                      <a:pPr algn="ctr">
                        <a:lnSpc>
                          <a:spcPct val="115000"/>
                        </a:lnSpc>
                        <a:spcAft>
                          <a:spcPts val="0"/>
                        </a:spcAft>
                      </a:pPr>
                      <a:r>
                        <a:rPr lang="es-EC" sz="1400">
                          <a:effectLst/>
                        </a:rPr>
                        <a:t>PROCESO</a:t>
                      </a:r>
                      <a:endParaRPr lang="es-EC" sz="1600">
                        <a:solidFill>
                          <a:srgbClr val="365F91"/>
                        </a:solidFill>
                        <a:effectLst/>
                        <a:latin typeface="Calibri"/>
                        <a:ea typeface="Times New Roman"/>
                        <a:cs typeface="Times New Roman"/>
                      </a:endParaRPr>
                    </a:p>
                  </a:txBody>
                  <a:tcPr marL="58889" marR="58889" marT="0" marB="0" anchor="ctr"/>
                </a:tc>
                <a:tc hMerge="1">
                  <a:txBody>
                    <a:bodyPr/>
                    <a:lstStyle/>
                    <a:p>
                      <a:endParaRPr lang="es-EC"/>
                    </a:p>
                  </a:txBody>
                  <a:tcPr/>
                </a:tc>
                <a:tc>
                  <a:txBody>
                    <a:bodyPr/>
                    <a:lstStyle/>
                    <a:p>
                      <a:pPr algn="ctr">
                        <a:lnSpc>
                          <a:spcPct val="115000"/>
                        </a:lnSpc>
                        <a:spcAft>
                          <a:spcPts val="0"/>
                        </a:spcAft>
                      </a:pPr>
                      <a:r>
                        <a:rPr lang="en-US" sz="1400">
                          <a:effectLst/>
                        </a:rPr>
                        <a:t>A.V</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n-US" sz="1400">
                          <a:effectLst/>
                        </a:rPr>
                        <a:t>N.A.V</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Total</a:t>
                      </a:r>
                      <a:endParaRPr lang="es-EC" sz="1600">
                        <a:solidFill>
                          <a:srgbClr val="365F91"/>
                        </a:solidFill>
                        <a:effectLst/>
                        <a:latin typeface="Calibri"/>
                        <a:ea typeface="Times New Roman"/>
                        <a:cs typeface="Times New Roman"/>
                      </a:endParaRPr>
                    </a:p>
                  </a:txBody>
                  <a:tcPr marL="58889" marR="58889" marT="0" marB="0" anchor="ctr"/>
                </a:tc>
                <a:tc>
                  <a:txBody>
                    <a:bodyPr/>
                    <a:lstStyle/>
                    <a:p>
                      <a:pPr marL="0" algn="ctr" defTabSz="914400" rtl="0" eaLnBrk="1" latinLnBrk="0" hangingPunct="1">
                        <a:lnSpc>
                          <a:spcPct val="115000"/>
                        </a:lnSpc>
                        <a:spcAft>
                          <a:spcPts val="0"/>
                        </a:spcAft>
                      </a:pPr>
                      <a:r>
                        <a:rPr lang="es-EC" sz="1200" kern="1200" dirty="0">
                          <a:solidFill>
                            <a:schemeClr val="dk1"/>
                          </a:solidFill>
                          <a:effectLst/>
                          <a:latin typeface="+mn-lt"/>
                          <a:ea typeface="+mn-ea"/>
                          <a:cs typeface="+mn-cs"/>
                        </a:rPr>
                        <a:t>Eficiencia</a:t>
                      </a:r>
                    </a:p>
                  </a:txBody>
                  <a:tcPr marL="58889" marR="58889" marT="0" marB="0" anchor="ctr"/>
                </a:tc>
                <a:tc>
                  <a:txBody>
                    <a:bodyPr/>
                    <a:lstStyle/>
                    <a:p>
                      <a:pPr algn="ctr">
                        <a:lnSpc>
                          <a:spcPct val="115000"/>
                        </a:lnSpc>
                        <a:spcAft>
                          <a:spcPts val="0"/>
                        </a:spcAft>
                      </a:pPr>
                      <a:r>
                        <a:rPr lang="es-EC" sz="1400">
                          <a:effectLst/>
                        </a:rPr>
                        <a:t>A.V</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n-US" sz="1400">
                          <a:effectLst/>
                        </a:rPr>
                        <a:t>N.A.V</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Total</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200" dirty="0">
                          <a:effectLst/>
                        </a:rPr>
                        <a:t>Eficiencia</a:t>
                      </a:r>
                      <a:endParaRPr lang="es-EC" sz="1400" dirty="0">
                        <a:solidFill>
                          <a:srgbClr val="365F91"/>
                        </a:solidFill>
                        <a:effectLst/>
                        <a:latin typeface="Calibri"/>
                        <a:ea typeface="Times New Roman"/>
                        <a:cs typeface="Times New Roman"/>
                      </a:endParaRPr>
                    </a:p>
                  </a:txBody>
                  <a:tcPr marL="58889" marR="58889" marT="0" marB="0" anchor="ctr"/>
                </a:tc>
                <a:tc vMerge="1">
                  <a:txBody>
                    <a:bodyPr/>
                    <a:lstStyle/>
                    <a:p>
                      <a:endParaRPr lang="es-EC"/>
                    </a:p>
                  </a:txBody>
                  <a:tcPr/>
                </a:tc>
              </a:tr>
              <a:tr h="606638">
                <a:tc>
                  <a:txBody>
                    <a:bodyPr/>
                    <a:lstStyle/>
                    <a:p>
                      <a:pPr algn="ctr">
                        <a:lnSpc>
                          <a:spcPct val="115000"/>
                        </a:lnSpc>
                        <a:spcAft>
                          <a:spcPts val="0"/>
                        </a:spcAft>
                      </a:pPr>
                      <a:r>
                        <a:rPr lang="es-EC" sz="1400">
                          <a:effectLst/>
                        </a:rPr>
                        <a:t>1</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INSTRUCCIÓN ACADÉMICA EN CBT Y FREE PLAY (SOLO ALUMNOS CLC-2</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8645</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2400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11045</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78,00%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1853.40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489.60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2343.40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89,00%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000">
                          <a:effectLst/>
                        </a:rPr>
                        <a:t>BIANUAL</a:t>
                      </a:r>
                      <a:endParaRPr lang="es-EC" sz="1050">
                        <a:solidFill>
                          <a:srgbClr val="365F91"/>
                        </a:solidFill>
                        <a:effectLst/>
                        <a:latin typeface="Calibri"/>
                        <a:ea typeface="Times New Roman"/>
                        <a:cs typeface="Times New Roman"/>
                      </a:endParaRPr>
                    </a:p>
                  </a:txBody>
                  <a:tcPr marL="58889" marR="58889" marT="0" marB="0" anchor="ctr"/>
                </a:tc>
              </a:tr>
              <a:tr h="1019129">
                <a:tc>
                  <a:txBody>
                    <a:bodyPr/>
                    <a:lstStyle/>
                    <a:p>
                      <a:pPr algn="ctr">
                        <a:lnSpc>
                          <a:spcPct val="115000"/>
                        </a:lnSpc>
                        <a:spcAft>
                          <a:spcPts val="0"/>
                        </a:spcAft>
                      </a:pPr>
                      <a:r>
                        <a:rPr lang="es-EC" sz="1400">
                          <a:effectLst/>
                        </a:rPr>
                        <a:t>2</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CONTROL Y REGISTRO DE ASISTENCIA Y PROCESAMIENTO DE LA INFORMACIÓN (ALUMNOS Y OFICIALES LC)</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725</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180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905</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80,00%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507.00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41.60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548.60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92,00%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900" dirty="0">
                          <a:effectLst/>
                        </a:rPr>
                        <a:t>OCASIONAL</a:t>
                      </a:r>
                      <a:endParaRPr lang="es-EC" sz="1000" dirty="0">
                        <a:solidFill>
                          <a:srgbClr val="365F91"/>
                        </a:solidFill>
                        <a:effectLst/>
                        <a:latin typeface="Calibri"/>
                        <a:ea typeface="Times New Roman"/>
                        <a:cs typeface="Times New Roman"/>
                      </a:endParaRPr>
                    </a:p>
                  </a:txBody>
                  <a:tcPr marL="58889" marR="58889" marT="0" marB="0" anchor="ctr"/>
                </a:tc>
              </a:tr>
              <a:tr h="812883">
                <a:tc>
                  <a:txBody>
                    <a:bodyPr/>
                    <a:lstStyle/>
                    <a:p>
                      <a:pPr algn="ctr">
                        <a:lnSpc>
                          <a:spcPct val="115000"/>
                        </a:lnSpc>
                        <a:spcAft>
                          <a:spcPts val="0"/>
                        </a:spcAft>
                      </a:pPr>
                      <a:r>
                        <a:rPr lang="es-EC" sz="1400">
                          <a:effectLst/>
                        </a:rPr>
                        <a:t>3</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ELABORACIÓN DE REPORTES </a:t>
                      </a:r>
                      <a:r>
                        <a:rPr lang="es-EC" sz="1400" dirty="0" smtClean="0">
                          <a:effectLst/>
                        </a:rPr>
                        <a:t>ESPECIALES </a:t>
                      </a:r>
                      <a:r>
                        <a:rPr lang="es-EC" sz="1400" dirty="0">
                          <a:effectLst/>
                        </a:rPr>
                        <a:t>PARA EL COMANDANTE (ALUMNOS Y OFICIALES LC)</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660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780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84,00%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969.00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74.40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770.40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84,00%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000" dirty="0">
                          <a:effectLst/>
                        </a:rPr>
                        <a:t>MENSUAL</a:t>
                      </a:r>
                      <a:endParaRPr lang="es-EC" sz="1050" dirty="0">
                        <a:solidFill>
                          <a:srgbClr val="365F91"/>
                        </a:solidFill>
                        <a:effectLst/>
                        <a:latin typeface="Calibri"/>
                        <a:ea typeface="Times New Roman"/>
                        <a:cs typeface="Times New Roman"/>
                      </a:endParaRPr>
                    </a:p>
                  </a:txBody>
                  <a:tcPr marL="58889" marR="58889" marT="0" marB="0" anchor="ctr"/>
                </a:tc>
              </a:tr>
            </a:tbl>
          </a:graphicData>
        </a:graphic>
      </p:graphicFrame>
    </p:spTree>
    <p:extLst>
      <p:ext uri="{BB962C8B-B14F-4D97-AF65-F5344CB8AC3E}">
        <p14:creationId xmlns:p14="http://schemas.microsoft.com/office/powerpoint/2010/main" val="180193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045627898"/>
              </p:ext>
            </p:extLst>
          </p:nvPr>
        </p:nvGraphicFramePr>
        <p:xfrm>
          <a:off x="179511" y="332656"/>
          <a:ext cx="8640963" cy="6379464"/>
        </p:xfrm>
        <a:graphic>
          <a:graphicData uri="http://schemas.openxmlformats.org/drawingml/2006/table">
            <a:tbl>
              <a:tblPr firstRow="1" firstCol="1" bandRow="1">
                <a:tableStyleId>{5C22544A-7EE6-4342-B048-85BDC9FD1C3A}</a:tableStyleId>
              </a:tblPr>
              <a:tblGrid>
                <a:gridCol w="302649"/>
                <a:gridCol w="1848736"/>
                <a:gridCol w="548633"/>
                <a:gridCol w="619467"/>
                <a:gridCol w="775297"/>
                <a:gridCol w="751472"/>
                <a:gridCol w="665185"/>
                <a:gridCol w="706396"/>
                <a:gridCol w="838950"/>
                <a:gridCol w="653691"/>
                <a:gridCol w="930487"/>
              </a:tblGrid>
              <a:tr h="1019129">
                <a:tc>
                  <a:txBody>
                    <a:bodyPr/>
                    <a:lstStyle/>
                    <a:p>
                      <a:pPr algn="ctr">
                        <a:lnSpc>
                          <a:spcPct val="115000"/>
                        </a:lnSpc>
                        <a:spcAft>
                          <a:spcPts val="0"/>
                        </a:spcAft>
                      </a:pPr>
                      <a:r>
                        <a:rPr lang="es-EC" sz="1400" dirty="0">
                          <a:effectLst/>
                        </a:rPr>
                        <a:t>4</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PROCESAMIENTO DE LAS CALIFICACIONES DE CADA MISIÓN POR ALUMNO Y ELABORACIÓN DE REPORTE FINAL (PARA CLC-2)</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MX" sz="1400">
                          <a:effectLst/>
                        </a:rPr>
                        <a:t>770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MX" sz="1400">
                          <a:effectLst/>
                        </a:rPr>
                        <a:t>120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890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85,00%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288.00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72.00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360.00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80,00%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100">
                          <a:effectLst/>
                        </a:rPr>
                        <a:t>SEMANAL</a:t>
                      </a:r>
                      <a:endParaRPr lang="es-EC" sz="1200">
                        <a:solidFill>
                          <a:srgbClr val="365F91"/>
                        </a:solidFill>
                        <a:effectLst/>
                        <a:latin typeface="Calibri"/>
                        <a:ea typeface="Times New Roman"/>
                        <a:cs typeface="Times New Roman"/>
                      </a:endParaRPr>
                    </a:p>
                  </a:txBody>
                  <a:tcPr marL="58889" marR="58889" marT="0" marB="0" anchor="ctr"/>
                </a:tc>
              </a:tr>
              <a:tr h="1019129">
                <a:tc>
                  <a:txBody>
                    <a:bodyPr/>
                    <a:lstStyle/>
                    <a:p>
                      <a:pPr algn="ctr">
                        <a:lnSpc>
                          <a:spcPct val="115000"/>
                        </a:lnSpc>
                        <a:spcAft>
                          <a:spcPts val="0"/>
                        </a:spcAft>
                      </a:pPr>
                      <a:r>
                        <a:rPr lang="es-EC" sz="1400">
                          <a:effectLst/>
                        </a:rPr>
                        <a:t>5</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PROCESAMIENTO DE LAS CALIFICACIONES DE CADA MISIÓN POR OFICIAL MENSUALMENTE Y PROMEDIOS.</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840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85,00%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326.00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398.00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81,00%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100">
                          <a:effectLst/>
                        </a:rPr>
                        <a:t>MENSUAL</a:t>
                      </a:r>
                      <a:endParaRPr lang="es-EC" sz="1200">
                        <a:solidFill>
                          <a:srgbClr val="365F91"/>
                        </a:solidFill>
                        <a:effectLst/>
                        <a:latin typeface="Calibri"/>
                        <a:ea typeface="Times New Roman"/>
                        <a:cs typeface="Times New Roman"/>
                      </a:endParaRPr>
                    </a:p>
                  </a:txBody>
                  <a:tcPr marL="58889" marR="58889" marT="0" marB="0" anchor="ctr"/>
                </a:tc>
              </a:tr>
              <a:tr h="400392">
                <a:tc>
                  <a:txBody>
                    <a:bodyPr/>
                    <a:lstStyle/>
                    <a:p>
                      <a:pPr algn="ctr">
                        <a:lnSpc>
                          <a:spcPct val="115000"/>
                        </a:lnSpc>
                        <a:spcAft>
                          <a:spcPts val="0"/>
                        </a:spcAft>
                      </a:pPr>
                      <a:r>
                        <a:rPr lang="es-EC" sz="1400">
                          <a:effectLst/>
                        </a:rPr>
                        <a:t>6</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EVALUACIÓN SORTEADA CURSO  LC-2</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840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85,00%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630.60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702.60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81,00%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050">
                          <a:effectLst/>
                        </a:rPr>
                        <a:t>OCASIONAL</a:t>
                      </a:r>
                      <a:endParaRPr lang="es-EC" sz="1100">
                        <a:solidFill>
                          <a:srgbClr val="365F91"/>
                        </a:solidFill>
                        <a:effectLst/>
                        <a:latin typeface="Calibri"/>
                        <a:ea typeface="Times New Roman"/>
                        <a:cs typeface="Times New Roman"/>
                      </a:endParaRPr>
                    </a:p>
                  </a:txBody>
                  <a:tcPr marL="58889" marR="58889" marT="0" marB="0" anchor="ctr"/>
                </a:tc>
              </a:tr>
              <a:tr h="400392">
                <a:tc>
                  <a:txBody>
                    <a:bodyPr/>
                    <a:lstStyle/>
                    <a:p>
                      <a:pPr algn="ctr">
                        <a:lnSpc>
                          <a:spcPct val="115000"/>
                        </a:lnSpc>
                        <a:spcAft>
                          <a:spcPts val="0"/>
                        </a:spcAft>
                      </a:pPr>
                      <a:r>
                        <a:rPr lang="es-EC" sz="1400">
                          <a:effectLst/>
                        </a:rPr>
                        <a:t>7</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EVALUACIÓN SORTEADA CURSO  LC-1</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840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85,00%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630.60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702.60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81,00%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050">
                          <a:effectLst/>
                        </a:rPr>
                        <a:t>OCASIONAL</a:t>
                      </a:r>
                      <a:endParaRPr lang="es-EC" sz="1100">
                        <a:solidFill>
                          <a:srgbClr val="365F91"/>
                        </a:solidFill>
                        <a:effectLst/>
                        <a:latin typeface="Calibri"/>
                        <a:ea typeface="Times New Roman"/>
                        <a:cs typeface="Times New Roman"/>
                      </a:endParaRPr>
                    </a:p>
                  </a:txBody>
                  <a:tcPr marL="58889" marR="58889" marT="0" marB="0" anchor="ctr"/>
                </a:tc>
              </a:tr>
              <a:tr h="400392">
                <a:tc>
                  <a:txBody>
                    <a:bodyPr/>
                    <a:lstStyle/>
                    <a:p>
                      <a:pPr algn="ctr">
                        <a:lnSpc>
                          <a:spcPct val="115000"/>
                        </a:lnSpc>
                        <a:spcAft>
                          <a:spcPts val="0"/>
                        </a:spcAft>
                      </a:pPr>
                      <a:r>
                        <a:rPr lang="es-EC" sz="1400">
                          <a:effectLst/>
                        </a:rPr>
                        <a:t>8</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EVALUACIÓN SORTEADA CURSO  ILC-VCF</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120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840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85,00%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630.60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72.00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702.60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81,00%</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050" dirty="0">
                          <a:effectLst/>
                        </a:rPr>
                        <a:t>OCASIONAL</a:t>
                      </a:r>
                      <a:endParaRPr lang="es-EC" sz="1100" dirty="0">
                        <a:solidFill>
                          <a:srgbClr val="365F91"/>
                        </a:solidFill>
                        <a:effectLst/>
                        <a:latin typeface="Calibri"/>
                        <a:ea typeface="Times New Roman"/>
                        <a:cs typeface="Times New Roman"/>
                      </a:endParaRPr>
                    </a:p>
                  </a:txBody>
                  <a:tcPr marL="58889" marR="58889" marT="0" marB="0" anchor="ctr"/>
                </a:tc>
              </a:tr>
              <a:tr h="400392">
                <a:tc>
                  <a:txBody>
                    <a:bodyPr/>
                    <a:lstStyle/>
                    <a:p>
                      <a:pPr algn="ctr">
                        <a:lnSpc>
                          <a:spcPct val="115000"/>
                        </a:lnSpc>
                        <a:spcAft>
                          <a:spcPts val="0"/>
                        </a:spcAft>
                      </a:pPr>
                      <a:r>
                        <a:rPr lang="es-EC" sz="1400" dirty="0">
                          <a:effectLst/>
                        </a:rPr>
                        <a:t> </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TOTALES Y PROMEDIOS</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 </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 </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16.980  MIN.</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83.38%</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 </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 </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6.528,20</a:t>
                      </a:r>
                      <a:endParaRPr lang="es-EC" sz="1600" dirty="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a:effectLst/>
                        </a:rPr>
                        <a:t>83.63%</a:t>
                      </a:r>
                      <a:endParaRPr lang="es-EC" sz="1600">
                        <a:solidFill>
                          <a:srgbClr val="365F91"/>
                        </a:solidFill>
                        <a:effectLst/>
                        <a:latin typeface="Calibri"/>
                        <a:ea typeface="Times New Roman"/>
                        <a:cs typeface="Times New Roman"/>
                      </a:endParaRPr>
                    </a:p>
                  </a:txBody>
                  <a:tcPr marL="58889" marR="58889" marT="0" marB="0" anchor="ctr"/>
                </a:tc>
                <a:tc>
                  <a:txBody>
                    <a:bodyPr/>
                    <a:lstStyle/>
                    <a:p>
                      <a:pPr algn="ctr">
                        <a:lnSpc>
                          <a:spcPct val="115000"/>
                        </a:lnSpc>
                        <a:spcAft>
                          <a:spcPts val="0"/>
                        </a:spcAft>
                      </a:pPr>
                      <a:r>
                        <a:rPr lang="es-EC" sz="1400" dirty="0">
                          <a:effectLst/>
                        </a:rPr>
                        <a:t> </a:t>
                      </a:r>
                      <a:endParaRPr lang="es-EC" sz="1600" dirty="0">
                        <a:solidFill>
                          <a:srgbClr val="365F91"/>
                        </a:solidFill>
                        <a:effectLst/>
                        <a:latin typeface="Calibri"/>
                        <a:ea typeface="Times New Roman"/>
                        <a:cs typeface="Times New Roman"/>
                      </a:endParaRPr>
                    </a:p>
                  </a:txBody>
                  <a:tcPr marL="58889" marR="58889" marT="0" marB="0" anchor="ctr"/>
                </a:tc>
              </a:tr>
            </a:tbl>
          </a:graphicData>
        </a:graphic>
      </p:graphicFrame>
    </p:spTree>
    <p:extLst>
      <p:ext uri="{BB962C8B-B14F-4D97-AF65-F5344CB8AC3E}">
        <p14:creationId xmlns:p14="http://schemas.microsoft.com/office/powerpoint/2010/main" val="263114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99592" y="908720"/>
            <a:ext cx="7315200" cy="1154097"/>
          </a:xfrm>
        </p:spPr>
        <p:txBody>
          <a:bodyPr>
            <a:noAutofit/>
          </a:bodyPr>
          <a:lstStyle/>
          <a:p>
            <a:pPr algn="just"/>
            <a:r>
              <a:rPr lang="es-EC" sz="2400" b="1" dirty="0" smtClean="0"/>
              <a:t/>
            </a:r>
            <a:br>
              <a:rPr lang="es-EC" sz="2400" b="1" dirty="0" smtClean="0"/>
            </a:br>
            <a:r>
              <a:rPr lang="es-EC" sz="1800" b="1" dirty="0" smtClean="0"/>
              <a:t>EN LA TABLA DE ANÁLISIS PODEMOS OBSERVAR QUE LOS OCHO PROCESOS ANALIZADOS DENTRO DE LA DIAGRAMACIÓN Y EL REPORTE DE NOVEDADES ARROJAN LOS SIGUIENTES DATOS</a:t>
            </a:r>
            <a:r>
              <a:rPr lang="es-EC" sz="2400" b="1" dirty="0" smtClean="0"/>
              <a:t>:</a:t>
            </a:r>
            <a:br>
              <a:rPr lang="es-EC" sz="2400" b="1" dirty="0" smtClean="0"/>
            </a:br>
            <a:endParaRPr lang="es-EC" sz="4000" b="1" dirty="0"/>
          </a:p>
        </p:txBody>
      </p:sp>
      <p:sp>
        <p:nvSpPr>
          <p:cNvPr id="3" name="2 Marcador de contenido"/>
          <p:cNvSpPr>
            <a:spLocks noGrp="1"/>
          </p:cNvSpPr>
          <p:nvPr>
            <p:ph idx="1"/>
          </p:nvPr>
        </p:nvSpPr>
        <p:spPr>
          <a:xfrm>
            <a:off x="683568" y="2492897"/>
            <a:ext cx="7546032" cy="3816464"/>
          </a:xfrm>
        </p:spPr>
        <p:txBody>
          <a:bodyPr>
            <a:noAutofit/>
          </a:bodyPr>
          <a:lstStyle/>
          <a:p>
            <a:pPr lvl="1" algn="just"/>
            <a:r>
              <a:rPr lang="es-EC" dirty="0" smtClean="0"/>
              <a:t>El </a:t>
            </a:r>
            <a:r>
              <a:rPr lang="es-EC" dirty="0"/>
              <a:t>proceso 1 tiene una eficiencia en costo de 89%, razón por la cual es importante su implementación ya que ahorra al estado el valor de 2343,40 dólares aproximadamente, situación que hace que la FAE como tal tenga bien direccionados sus recursos</a:t>
            </a:r>
            <a:r>
              <a:rPr lang="es-EC" dirty="0" smtClean="0"/>
              <a:t>.</a:t>
            </a:r>
          </a:p>
          <a:p>
            <a:pPr marL="0" lvl="0" indent="0" algn="just">
              <a:buNone/>
            </a:pPr>
            <a:endParaRPr lang="es-EC" sz="2400" dirty="0"/>
          </a:p>
          <a:p>
            <a:pPr lvl="1" algn="just"/>
            <a:r>
              <a:rPr lang="es-EC" dirty="0"/>
              <a:t>En el proceso 2,3 y 4 podemos evidenciar que al establecer un control de asistencia al proceso de CBT y Free </a:t>
            </a:r>
            <a:r>
              <a:rPr lang="es-EC" dirty="0" err="1"/>
              <a:t>play</a:t>
            </a:r>
            <a:r>
              <a:rPr lang="es-EC" dirty="0"/>
              <a:t> vamos a direccionar de mejor manera la capacitación académica del escuadrón y con ello vamos a direccionar de una manera eficiente los recursos y capacitación del estado en la parte académica con la buena utilización de este tipo de herramientas</a:t>
            </a:r>
            <a:r>
              <a:rPr lang="es-EC" dirty="0" smtClean="0"/>
              <a:t>.</a:t>
            </a:r>
          </a:p>
          <a:p>
            <a:pPr marL="0" lvl="0" indent="0" algn="just">
              <a:buNone/>
            </a:pPr>
            <a:endParaRPr lang="es-EC" sz="2400" dirty="0"/>
          </a:p>
          <a:p>
            <a:pPr algn="just"/>
            <a:endParaRPr lang="es-EC" sz="2400" dirty="0"/>
          </a:p>
        </p:txBody>
      </p:sp>
    </p:spTree>
    <p:extLst>
      <p:ext uri="{BB962C8B-B14F-4D97-AF65-F5344CB8AC3E}">
        <p14:creationId xmlns:p14="http://schemas.microsoft.com/office/powerpoint/2010/main" val="221015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99592" y="1124744"/>
            <a:ext cx="7315200" cy="1154097"/>
          </a:xfrm>
        </p:spPr>
        <p:txBody>
          <a:bodyPr>
            <a:noAutofit/>
          </a:bodyPr>
          <a:lstStyle/>
          <a:p>
            <a:pPr algn="just"/>
            <a:r>
              <a:rPr lang="es-EC" sz="2400" b="1" dirty="0" smtClean="0"/>
              <a:t/>
            </a:r>
            <a:br>
              <a:rPr lang="es-EC" sz="2400" b="1" dirty="0" smtClean="0"/>
            </a:br>
            <a:r>
              <a:rPr lang="es-EC" sz="2400" b="1" dirty="0" smtClean="0"/>
              <a:t/>
            </a:r>
            <a:br>
              <a:rPr lang="es-EC" sz="2400" b="1" dirty="0" smtClean="0"/>
            </a:br>
            <a:r>
              <a:rPr lang="es-EC" sz="2000" b="1" dirty="0" smtClean="0"/>
              <a:t>EN LA TABLA DE ANÁLISIS PODEMOS OBSERVAR QUE LOS OCHO PROCESOS ANALIZADOS DENTRO DE LA DIAGRAMACIÓN Y EL REPORTE DE NOVEDADES ARROJAN LOS SIGUIENTES DATOS:</a:t>
            </a:r>
            <a:br>
              <a:rPr lang="es-EC" sz="2000" b="1" dirty="0" smtClean="0"/>
            </a:br>
            <a:endParaRPr lang="es-EC" sz="3600" b="1" dirty="0"/>
          </a:p>
        </p:txBody>
      </p:sp>
      <p:sp>
        <p:nvSpPr>
          <p:cNvPr id="5" name="4 Marcador de contenido"/>
          <p:cNvSpPr>
            <a:spLocks noGrp="1"/>
          </p:cNvSpPr>
          <p:nvPr>
            <p:ph idx="1"/>
          </p:nvPr>
        </p:nvSpPr>
        <p:spPr>
          <a:xfrm>
            <a:off x="539552" y="2060849"/>
            <a:ext cx="7690048" cy="4248512"/>
          </a:xfrm>
        </p:spPr>
        <p:txBody>
          <a:bodyPr>
            <a:noAutofit/>
          </a:bodyPr>
          <a:lstStyle/>
          <a:p>
            <a:pPr lvl="1" algn="just"/>
            <a:r>
              <a:rPr lang="es-EC" dirty="0" smtClean="0"/>
              <a:t>En el proceso 5 podemos evidenciar que al elaborar reportes de asistencia al CBT y free </a:t>
            </a:r>
            <a:r>
              <a:rPr lang="es-EC" dirty="0" err="1" smtClean="0"/>
              <a:t>play</a:t>
            </a:r>
            <a:r>
              <a:rPr lang="es-EC" dirty="0" smtClean="0"/>
              <a:t> somos eficientes de mejor manera en la labor desarrollada dentro de la capacitación académica en el escuadrón y que tendremos indicadores y parámetros en los cuales nos podremos basar para una eficaz toma de decisiones.</a:t>
            </a:r>
          </a:p>
          <a:p>
            <a:pPr algn="just"/>
            <a:endParaRPr lang="es-EC" sz="2400" dirty="0" smtClean="0"/>
          </a:p>
          <a:p>
            <a:pPr lvl="1" algn="just"/>
            <a:r>
              <a:rPr lang="es-EC" dirty="0" smtClean="0"/>
              <a:t>En el proceso 6, 7 y 8  en el que procesaremos las calificaciones obtenidas por el oficial, podemos ver que ya no será solo una situación empírica sino que más bien logrará dar parámetros de medición de efectividad en capacitación académica y será una herramienta válida para toma de decisiones en caso que la parte académica de un piloto así lo requiera.</a:t>
            </a:r>
          </a:p>
          <a:p>
            <a:pPr algn="just"/>
            <a:endParaRPr lang="es-EC" sz="2400" dirty="0"/>
          </a:p>
        </p:txBody>
      </p:sp>
    </p:spTree>
    <p:extLst>
      <p:ext uri="{BB962C8B-B14F-4D97-AF65-F5344CB8AC3E}">
        <p14:creationId xmlns:p14="http://schemas.microsoft.com/office/powerpoint/2010/main" val="124401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675505241"/>
              </p:ext>
            </p:extLst>
          </p:nvPr>
        </p:nvGraphicFramePr>
        <p:xfrm>
          <a:off x="-34663" y="53413"/>
          <a:ext cx="9144000" cy="6768752"/>
        </p:xfrm>
        <a:graphic>
          <a:graphicData uri="http://schemas.openxmlformats.org/presentationml/2006/ole">
            <mc:AlternateContent xmlns:mc="http://schemas.openxmlformats.org/markup-compatibility/2006">
              <mc:Choice xmlns:v="urn:schemas-microsoft-com:vml" Requires="v">
                <p:oleObj spid="_x0000_s2052" name="Visio" r:id="rId3" imgW="6634337" imgH="10006978" progId="Visio.Drawing.11">
                  <p:embed/>
                </p:oleObj>
              </mc:Choice>
              <mc:Fallback>
                <p:oleObj name="Visio" r:id="rId3" imgW="6634337" imgH="1000697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3" y="53413"/>
                        <a:ext cx="9144000" cy="6768752"/>
                      </a:xfrm>
                      <a:prstGeom prst="rect">
                        <a:avLst/>
                      </a:prstGeom>
                      <a:solidFill>
                        <a:schemeClr val="bg2">
                          <a:lumMod val="50000"/>
                          <a:lumOff val="50000"/>
                        </a:schemeClr>
                      </a:solidFill>
                    </p:spPr>
                  </p:pic>
                </p:oleObj>
              </mc:Fallback>
            </mc:AlternateContent>
          </a:graphicData>
        </a:graphic>
      </p:graphicFrame>
    </p:spTree>
    <p:extLst>
      <p:ext uri="{BB962C8B-B14F-4D97-AF65-F5344CB8AC3E}">
        <p14:creationId xmlns:p14="http://schemas.microsoft.com/office/powerpoint/2010/main" val="34503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C" b="1" dirty="0" smtClean="0"/>
              <a:t>BENEFICIO ESPERADO</a:t>
            </a:r>
            <a:endParaRPr lang="es-EC" b="1" dirty="0"/>
          </a:p>
        </p:txBody>
      </p:sp>
      <p:sp>
        <p:nvSpPr>
          <p:cNvPr id="3" name="2 Marcador de contenido"/>
          <p:cNvSpPr>
            <a:spLocks noGrp="1"/>
          </p:cNvSpPr>
          <p:nvPr>
            <p:ph idx="1"/>
          </p:nvPr>
        </p:nvSpPr>
        <p:spPr>
          <a:xfrm>
            <a:off x="467544" y="1340768"/>
            <a:ext cx="8229600" cy="4525963"/>
          </a:xfrm>
        </p:spPr>
        <p:txBody>
          <a:bodyPr>
            <a:noAutofit/>
          </a:bodyPr>
          <a:lstStyle/>
          <a:p>
            <a:pPr algn="just"/>
            <a:r>
              <a:rPr lang="es-EC" sz="2400" dirty="0"/>
              <a:t>La </a:t>
            </a:r>
            <a:r>
              <a:rPr lang="es-EC" sz="2400" dirty="0" smtClean="0"/>
              <a:t>propuesta a </a:t>
            </a:r>
            <a:r>
              <a:rPr lang="es-EC" sz="2400" dirty="0"/>
              <a:t>todo este </a:t>
            </a:r>
            <a:r>
              <a:rPr lang="es-EC" sz="2400" dirty="0" smtClean="0"/>
              <a:t>diseño </a:t>
            </a:r>
            <a:r>
              <a:rPr lang="es-EC" sz="2400" dirty="0"/>
              <a:t>de control, medición y evaluación del uso del CBT y Free Play  se ha realizado en función de la aplicación de dos herramientas; la Flujo diagramación y la hoja de mejoramiento al proceso, las mismas que permiten determinar que los cambios propuestos apoyan a la mejora de los procesos del área de Operaciones Aéreas del </a:t>
            </a:r>
            <a:r>
              <a:rPr lang="es-EC" sz="2400" dirty="0" smtClean="0"/>
              <a:t>COAD </a:t>
            </a:r>
            <a:r>
              <a:rPr lang="es-EC" sz="2400" dirty="0"/>
              <a:t>y por otra parte contribuyen directamente al proceso de mejora continua en la formación académica de los oficiales de este Glorioso Escuadrón de Combate</a:t>
            </a:r>
            <a:r>
              <a:rPr lang="es-EC" sz="2400" dirty="0" smtClean="0"/>
              <a:t>.</a:t>
            </a:r>
          </a:p>
          <a:p>
            <a:pPr marL="0" indent="0" algn="just">
              <a:buNone/>
            </a:pPr>
            <a:endParaRPr lang="es-EC" sz="2400" dirty="0"/>
          </a:p>
          <a:p>
            <a:pPr marL="45720" indent="0" algn="just">
              <a:buNone/>
            </a:pPr>
            <a:endParaRPr lang="es-EC" sz="2400" dirty="0"/>
          </a:p>
        </p:txBody>
      </p:sp>
    </p:spTree>
    <p:extLst>
      <p:ext uri="{BB962C8B-B14F-4D97-AF65-F5344CB8AC3E}">
        <p14:creationId xmlns:p14="http://schemas.microsoft.com/office/powerpoint/2010/main" val="239482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C" b="1" dirty="0" smtClean="0"/>
              <a:t>BENEFICIO ESPERADO</a:t>
            </a:r>
            <a:endParaRPr lang="es-EC" b="1" dirty="0"/>
          </a:p>
        </p:txBody>
      </p:sp>
      <p:sp>
        <p:nvSpPr>
          <p:cNvPr id="3" name="2 Marcador de contenido"/>
          <p:cNvSpPr>
            <a:spLocks noGrp="1"/>
          </p:cNvSpPr>
          <p:nvPr>
            <p:ph idx="1"/>
          </p:nvPr>
        </p:nvSpPr>
        <p:spPr>
          <a:xfrm>
            <a:off x="467544" y="1340768"/>
            <a:ext cx="8229600" cy="4525963"/>
          </a:xfrm>
        </p:spPr>
        <p:txBody>
          <a:bodyPr>
            <a:noAutofit/>
          </a:bodyPr>
          <a:lstStyle/>
          <a:p>
            <a:pPr marL="0" indent="0" algn="just">
              <a:buNone/>
            </a:pPr>
            <a:endParaRPr lang="es-EC" sz="2800" dirty="0"/>
          </a:p>
          <a:p>
            <a:pPr algn="just"/>
            <a:r>
              <a:rPr lang="es-EC" sz="2800" dirty="0"/>
              <a:t>Como se puede analizar en el cuadro comparativo, podemos </a:t>
            </a:r>
            <a:r>
              <a:rPr lang="es-EC" sz="2800" dirty="0" smtClean="0"/>
              <a:t>observar </a:t>
            </a:r>
            <a:r>
              <a:rPr lang="es-EC" sz="2800" dirty="0"/>
              <a:t>que tenemos una inversión de 16.980 minutos con un costo relativamente bajo  de  $6.528,20, lo que nos muestra que la eficiencia que se le dará al uso de estas herramientas es realmente significativa, en relación a la inversión que realizó el estado ecuatoriano al adquirir estos equipos.</a:t>
            </a:r>
          </a:p>
          <a:p>
            <a:pPr algn="just"/>
            <a:endParaRPr lang="es-EC" sz="2800" dirty="0"/>
          </a:p>
        </p:txBody>
      </p:sp>
    </p:spTree>
    <p:extLst>
      <p:ext uri="{BB962C8B-B14F-4D97-AF65-F5344CB8AC3E}">
        <p14:creationId xmlns:p14="http://schemas.microsoft.com/office/powerpoint/2010/main" val="2186013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315200" cy="1154097"/>
          </a:xfrm>
        </p:spPr>
        <p:txBody>
          <a:bodyPr/>
          <a:lstStyle/>
          <a:p>
            <a:r>
              <a:rPr lang="es-EC" b="1" dirty="0" smtClean="0"/>
              <a:t>PROBLEMA</a:t>
            </a:r>
            <a:endParaRPr lang="es-EC" b="1"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EC" sz="3200" dirty="0"/>
              <a:t>Como  puede apreciarse, el esfuerzo humano resulta vital para el funcionamiento de cualquier organización; si el elemento humano está dispuesto a proporcionar su esfuerzo, la organización </a:t>
            </a:r>
            <a:r>
              <a:rPr lang="es-EC" sz="3200" dirty="0" smtClean="0"/>
              <a:t>marchará; caso </a:t>
            </a:r>
            <a:r>
              <a:rPr lang="es-EC" sz="3200" dirty="0"/>
              <a:t>contrario, se detendrá. De aquí </a:t>
            </a:r>
            <a:r>
              <a:rPr lang="es-EC" sz="3200" dirty="0" smtClean="0"/>
              <a:t>que </a:t>
            </a:r>
            <a:r>
              <a:rPr lang="es-EC" sz="3200" dirty="0"/>
              <a:t>toda organización debe prestar primordial atención a su personal.</a:t>
            </a:r>
          </a:p>
          <a:p>
            <a:pPr algn="just"/>
            <a:endParaRPr lang="es-EC" sz="3200" dirty="0"/>
          </a:p>
        </p:txBody>
      </p:sp>
    </p:spTree>
    <p:extLst>
      <p:ext uri="{BB962C8B-B14F-4D97-AF65-F5344CB8AC3E}">
        <p14:creationId xmlns:p14="http://schemas.microsoft.com/office/powerpoint/2010/main" val="2473825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normAutofit fontScale="90000"/>
          </a:bodyPr>
          <a:lstStyle/>
          <a:p>
            <a:r>
              <a:rPr lang="es-EC" b="1" dirty="0" smtClean="0"/>
              <a:t/>
            </a:r>
            <a:br>
              <a:rPr lang="es-EC" b="1" dirty="0" smtClean="0"/>
            </a:br>
            <a:r>
              <a:rPr lang="es-EC" b="1" dirty="0" smtClean="0"/>
              <a:t>CONCLUSIONES</a:t>
            </a:r>
            <a:r>
              <a:rPr lang="es-EC" sz="4000" b="1" dirty="0" smtClean="0"/>
              <a:t/>
            </a:r>
            <a:br>
              <a:rPr lang="es-EC" sz="4000" b="1" dirty="0" smtClean="0"/>
            </a:br>
            <a:endParaRPr lang="es-EC" dirty="0"/>
          </a:p>
        </p:txBody>
      </p:sp>
      <p:sp>
        <p:nvSpPr>
          <p:cNvPr id="3" name="2 Marcador de contenido"/>
          <p:cNvSpPr>
            <a:spLocks noGrp="1"/>
          </p:cNvSpPr>
          <p:nvPr>
            <p:ph idx="1"/>
          </p:nvPr>
        </p:nvSpPr>
        <p:spPr>
          <a:xfrm>
            <a:off x="251520" y="919261"/>
            <a:ext cx="8712968" cy="4525963"/>
          </a:xfrm>
        </p:spPr>
        <p:txBody>
          <a:bodyPr>
            <a:noAutofit/>
          </a:bodyPr>
          <a:lstStyle/>
          <a:p>
            <a:pPr marL="0" indent="0" algn="just">
              <a:buNone/>
            </a:pPr>
            <a:endParaRPr lang="es-EC" sz="2000" dirty="0" smtClean="0"/>
          </a:p>
          <a:p>
            <a:pPr algn="just"/>
            <a:r>
              <a:rPr lang="es-EC" sz="2400" dirty="0" smtClean="0"/>
              <a:t>El </a:t>
            </a:r>
            <a:r>
              <a:rPr lang="es-EC" sz="2400" dirty="0"/>
              <a:t>Desarrollar una metodología para el diseño de procesos y su utilización en un sistema de control, seguimiento y evaluación de los pilotos que asisten al CBT y Free Play, </a:t>
            </a:r>
            <a:r>
              <a:rPr lang="es-EC" sz="2400" dirty="0" smtClean="0"/>
              <a:t>es </a:t>
            </a:r>
            <a:r>
              <a:rPr lang="es-EC" sz="2400" dirty="0"/>
              <a:t>respuesta </a:t>
            </a:r>
            <a:r>
              <a:rPr lang="es-EC" sz="2400" dirty="0" smtClean="0"/>
              <a:t>para la no afectación </a:t>
            </a:r>
            <a:r>
              <a:rPr lang="es-EC" sz="2400" dirty="0"/>
              <a:t>a la eficiencia y </a:t>
            </a:r>
            <a:r>
              <a:rPr lang="es-EC" sz="2400" dirty="0" smtClean="0"/>
              <a:t>gestión a través de un sistema administrativo para controlar e informar sobre el cumplimiento de la programación y reportes del entrenamiento virtual para </a:t>
            </a:r>
            <a:r>
              <a:rPr lang="es-EC" sz="2400" dirty="0"/>
              <a:t>los Pilotos del Ala de Combate No. 23. </a:t>
            </a:r>
            <a:endParaRPr lang="es-EC" sz="1600" dirty="0"/>
          </a:p>
          <a:p>
            <a:pPr algn="just"/>
            <a:endParaRPr lang="es-EC" sz="2000" dirty="0"/>
          </a:p>
          <a:p>
            <a:pPr lvl="0" algn="just"/>
            <a:r>
              <a:rPr lang="es-EC" sz="2400" dirty="0"/>
              <a:t>Con respecto al análisis de Causa y efecto, podemos determinar que no hay </a:t>
            </a:r>
            <a:r>
              <a:rPr lang="es-EC" sz="2400" dirty="0" smtClean="0"/>
              <a:t>procesos, reglamentos o manuales </a:t>
            </a:r>
            <a:r>
              <a:rPr lang="es-EC" sz="2400" dirty="0"/>
              <a:t>definidos para el control, medición y evaluación del uso del CBT y Free Play, con lo que se ha venido afectando a la organización en lo referente a i</a:t>
            </a:r>
            <a:r>
              <a:rPr lang="es-EC" sz="2400" dirty="0" smtClean="0"/>
              <a:t>nstrucción </a:t>
            </a:r>
            <a:r>
              <a:rPr lang="es-EC" sz="2400" dirty="0"/>
              <a:t>de </a:t>
            </a:r>
            <a:r>
              <a:rPr lang="es-EC" sz="2400" dirty="0" smtClean="0"/>
              <a:t>pilotos.</a:t>
            </a:r>
            <a:endParaRPr lang="es-EC" sz="2000" dirty="0"/>
          </a:p>
          <a:p>
            <a:pPr marL="0" indent="0" algn="just">
              <a:buNone/>
            </a:pPr>
            <a:endParaRPr lang="es-EC" sz="2000" dirty="0"/>
          </a:p>
        </p:txBody>
      </p:sp>
    </p:spTree>
    <p:extLst>
      <p:ext uri="{BB962C8B-B14F-4D97-AF65-F5344CB8AC3E}">
        <p14:creationId xmlns:p14="http://schemas.microsoft.com/office/powerpoint/2010/main" val="411861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279301"/>
            <a:ext cx="8640960" cy="4525963"/>
          </a:xfrm>
        </p:spPr>
        <p:txBody>
          <a:bodyPr>
            <a:noAutofit/>
          </a:bodyPr>
          <a:lstStyle/>
          <a:p>
            <a:pPr algn="just"/>
            <a:r>
              <a:rPr lang="es-EC" sz="2400" dirty="0" smtClean="0"/>
              <a:t>Se permitirá aprovechar los recursos tecnológicos disponibles, optimizando tiempo y dinero, mejorando la adherencia del personal a sistemas de entrenamiento de vanguardia, que permiten la práctica de maniobras y emergencias sin poner en riesgo la vida del personal ni los recursos del Estado.</a:t>
            </a:r>
            <a:endParaRPr lang="es-EC" sz="1800" dirty="0"/>
          </a:p>
          <a:p>
            <a:pPr marL="0" indent="0" algn="just">
              <a:buNone/>
            </a:pPr>
            <a:endParaRPr lang="es-EC" sz="1800" dirty="0"/>
          </a:p>
          <a:p>
            <a:pPr algn="just"/>
            <a:r>
              <a:rPr lang="es-EC" sz="2400" dirty="0" smtClean="0"/>
              <a:t>Se obtendrá ahorro económico para la capacitación académica de los pilotos del Ala de Combate No. 23, en relación a las horas hombre para entrenamiento e instrucción así como también un ahorro de tiempo de los instructores al impartir sus conocimientos.</a:t>
            </a:r>
          </a:p>
          <a:p>
            <a:pPr marL="0" indent="0" algn="just">
              <a:buNone/>
            </a:pPr>
            <a:endParaRPr lang="es-EC" sz="2400" dirty="0" smtClean="0"/>
          </a:p>
          <a:p>
            <a:pPr lvl="0" algn="just"/>
            <a:endParaRPr lang="es-EC" sz="1800" dirty="0"/>
          </a:p>
          <a:p>
            <a:pPr algn="just"/>
            <a:endParaRPr lang="es-EC" sz="2400" dirty="0"/>
          </a:p>
        </p:txBody>
      </p:sp>
    </p:spTree>
    <p:extLst>
      <p:ext uri="{BB962C8B-B14F-4D97-AF65-F5344CB8AC3E}">
        <p14:creationId xmlns:p14="http://schemas.microsoft.com/office/powerpoint/2010/main" val="63393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80120"/>
            <a:ext cx="8280920" cy="5573216"/>
          </a:xfrm>
        </p:spPr>
        <p:txBody>
          <a:bodyPr>
            <a:noAutofit/>
          </a:bodyPr>
          <a:lstStyle/>
          <a:p>
            <a:pPr algn="just"/>
            <a:endParaRPr lang="es-EC" dirty="0" smtClean="0"/>
          </a:p>
          <a:p>
            <a:pPr algn="just"/>
            <a:r>
              <a:rPr lang="es-EC" dirty="0"/>
              <a:t>Se necesita crear actividades, a fin de que los procesos que se desarrollen en el Escuadrón No. 2313 en referencia al CBT y Free Play, sean lo más factibles y beneficiosos para esta organización, y así, convertir a este tipo de herramientas en un pilar de soporte para evitar la accidentabilidad y el riesgo operacional</a:t>
            </a:r>
            <a:r>
              <a:rPr lang="es-EC" dirty="0" smtClean="0"/>
              <a:t>.</a:t>
            </a:r>
          </a:p>
          <a:p>
            <a:pPr marL="45720" indent="0" algn="just">
              <a:buNone/>
            </a:pPr>
            <a:endParaRPr lang="es-EC" dirty="0"/>
          </a:p>
          <a:p>
            <a:pPr algn="just"/>
            <a:r>
              <a:rPr lang="es-EC" dirty="0" smtClean="0"/>
              <a:t>La implementación de este Trabajo de Titulación, será de ahorro económico para la capacitación académica de los pilotos del Ala de Combate No. 23, en relación a las horas hombre para entrenamiento e instrucción. </a:t>
            </a:r>
          </a:p>
          <a:p>
            <a:pPr marL="0" indent="0" algn="just">
              <a:buNone/>
            </a:pPr>
            <a:endParaRPr lang="es-EC" dirty="0" smtClean="0"/>
          </a:p>
          <a:p>
            <a:pPr algn="just"/>
            <a:r>
              <a:rPr lang="es-EC" dirty="0" smtClean="0"/>
              <a:t>Será también un ahorro de tiempo de los instructores al impartir sus conocimientos, ya en campos específicos, en los que el sistema ayudará a desarrollar este tipo de habilidades en los pilotos.</a:t>
            </a:r>
          </a:p>
          <a:p>
            <a:pPr algn="just"/>
            <a:endParaRPr lang="es-EC" dirty="0"/>
          </a:p>
        </p:txBody>
      </p:sp>
    </p:spTree>
    <p:extLst>
      <p:ext uri="{BB962C8B-B14F-4D97-AF65-F5344CB8AC3E}">
        <p14:creationId xmlns:p14="http://schemas.microsoft.com/office/powerpoint/2010/main" val="47954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315200" cy="1154097"/>
          </a:xfrm>
        </p:spPr>
        <p:txBody>
          <a:bodyPr vert="horz" lIns="91440" tIns="45720" rIns="91440" bIns="45720" rtlCol="0" anchor="ctr">
            <a:noAutofit/>
          </a:bodyPr>
          <a:lstStyle/>
          <a:p>
            <a:pPr lvl="1" algn="ctr"/>
            <a:r>
              <a:rPr lang="es-EC" sz="4000" b="1" kern="1200" dirty="0">
                <a:latin typeface="+mj-lt"/>
                <a:ea typeface="+mj-ea"/>
                <a:cs typeface="+mj-cs"/>
              </a:rPr>
              <a:t>RECOMENDACIONES</a:t>
            </a:r>
            <a:br>
              <a:rPr lang="es-EC" sz="4000" b="1" kern="1200" dirty="0">
                <a:latin typeface="+mj-lt"/>
                <a:ea typeface="+mj-ea"/>
                <a:cs typeface="+mj-cs"/>
              </a:rPr>
            </a:br>
            <a:endParaRPr lang="es-EC" sz="4000" b="1" kern="1200" dirty="0">
              <a:latin typeface="+mj-lt"/>
              <a:ea typeface="+mj-ea"/>
              <a:cs typeface="+mj-cs"/>
            </a:endParaRPr>
          </a:p>
        </p:txBody>
      </p:sp>
      <p:sp>
        <p:nvSpPr>
          <p:cNvPr id="3" name="2 Marcador de contenido"/>
          <p:cNvSpPr>
            <a:spLocks noGrp="1"/>
          </p:cNvSpPr>
          <p:nvPr>
            <p:ph idx="1"/>
          </p:nvPr>
        </p:nvSpPr>
        <p:spPr>
          <a:xfrm>
            <a:off x="251520" y="1556792"/>
            <a:ext cx="8352928" cy="4569371"/>
          </a:xfrm>
        </p:spPr>
        <p:txBody>
          <a:bodyPr>
            <a:normAutofit fontScale="92500" lnSpcReduction="20000"/>
          </a:bodyPr>
          <a:lstStyle/>
          <a:p>
            <a:pPr lvl="0" algn="just"/>
            <a:r>
              <a:rPr lang="es-EC" sz="2800" dirty="0"/>
              <a:t>Se recomienda que se aplique la propuesta aquí planteada, para contar con una metodología para el diseño de procesos y su utilización en un sistema de control, seguimiento y evaluación de los pilotos que asisten al CBT y Free Play y así incrementar su nivel académico y profesional de los mismos en las operaciones militares con los más altos estándares de seguridad posibles.</a:t>
            </a:r>
          </a:p>
          <a:p>
            <a:pPr algn="just"/>
            <a:endParaRPr lang="es-EC" sz="2800" dirty="0"/>
          </a:p>
          <a:p>
            <a:pPr lvl="0" algn="just"/>
            <a:r>
              <a:rPr lang="es-EC" sz="2800" dirty="0"/>
              <a:t>Desarrollar procesos para el control, medición y evaluación del uso del CBT y Free Play, para evitar un deterioro en la instrucción de los pilotos y su planificación de entrenamiento.</a:t>
            </a:r>
          </a:p>
          <a:p>
            <a:pPr marL="0" indent="0">
              <a:buNone/>
            </a:pPr>
            <a:endParaRPr lang="es-EC" sz="2800" dirty="0" smtClean="0"/>
          </a:p>
        </p:txBody>
      </p:sp>
    </p:spTree>
    <p:extLst>
      <p:ext uri="{BB962C8B-B14F-4D97-AF65-F5344CB8AC3E}">
        <p14:creationId xmlns:p14="http://schemas.microsoft.com/office/powerpoint/2010/main" val="125192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4624"/>
            <a:ext cx="8064896" cy="4525963"/>
          </a:xfrm>
        </p:spPr>
        <p:txBody>
          <a:bodyPr>
            <a:noAutofit/>
          </a:bodyPr>
          <a:lstStyle/>
          <a:p>
            <a:pPr algn="just">
              <a:lnSpc>
                <a:spcPct val="110000"/>
              </a:lnSpc>
            </a:pPr>
            <a:endParaRPr lang="es-EC" sz="2400" dirty="0"/>
          </a:p>
          <a:p>
            <a:pPr lvl="0" algn="just">
              <a:lnSpc>
                <a:spcPct val="110000"/>
              </a:lnSpc>
            </a:pPr>
            <a:r>
              <a:rPr lang="es-EC" sz="2600" dirty="0"/>
              <a:t>Dotar al Escuadrón de Combate No. 2313 de un manual que ayude a Controlar la capacitación académica en estas herramientas virtuales a fin de explotarlas de una forma eficiente. </a:t>
            </a:r>
            <a:endParaRPr lang="es-EC" sz="2600" dirty="0" smtClean="0"/>
          </a:p>
          <a:p>
            <a:pPr lvl="0" algn="just">
              <a:lnSpc>
                <a:spcPct val="110000"/>
              </a:lnSpc>
            </a:pPr>
            <a:endParaRPr lang="es-EC" sz="2600" dirty="0"/>
          </a:p>
          <a:p>
            <a:pPr lvl="0" algn="just">
              <a:lnSpc>
                <a:spcPct val="110000"/>
              </a:lnSpc>
            </a:pPr>
            <a:r>
              <a:rPr lang="es-EC" sz="2600" dirty="0" smtClean="0"/>
              <a:t>Se </a:t>
            </a:r>
            <a:r>
              <a:rPr lang="es-EC" sz="2600" dirty="0"/>
              <a:t>proporcione mayor capacitación al personal del Ala de Combate No. 23 para que basados en ello se pueda integrar a la organización mediante la teoría de procesos y llegar a la aplicación de conceptos de calidad y mejora continua, lo cual se vea evidenciado en el desarrollo integral de la organización. Y así convertir al CBT y Free Play en pilares de soporte para evitar la accidentabilidad. </a:t>
            </a:r>
          </a:p>
          <a:p>
            <a:endParaRPr lang="es-EC" sz="2000" dirty="0" smtClean="0"/>
          </a:p>
          <a:p>
            <a:endParaRPr lang="es-EC" sz="2000" dirty="0"/>
          </a:p>
        </p:txBody>
      </p:sp>
    </p:spTree>
    <p:extLst>
      <p:ext uri="{BB962C8B-B14F-4D97-AF65-F5344CB8AC3E}">
        <p14:creationId xmlns:p14="http://schemas.microsoft.com/office/powerpoint/2010/main" val="309849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80728"/>
            <a:ext cx="7834064" cy="5328633"/>
          </a:xfrm>
        </p:spPr>
        <p:txBody>
          <a:bodyPr>
            <a:normAutofit/>
          </a:bodyPr>
          <a:lstStyle/>
          <a:p>
            <a:pPr algn="just"/>
            <a:r>
              <a:rPr lang="es-EC" sz="2800" dirty="0"/>
              <a:t>E</a:t>
            </a:r>
            <a:r>
              <a:rPr lang="es-EC" sz="2800" dirty="0" smtClean="0"/>
              <a:t>l </a:t>
            </a:r>
            <a:r>
              <a:rPr lang="es-EC" sz="2800" dirty="0"/>
              <a:t>mismo será de ahorro económico para la capacitación académica de los pilotos del Ala de Combate No. 23, en relación a las horas hombre para entrenamiento e instrucción. Será también un ahorro de tiempo de los instructores al impartir sus conocimientos, ya en campos específicos, e los que el sistema ayudará a desarrollar este tipo de habilidades en los pilotos.</a:t>
            </a:r>
          </a:p>
          <a:p>
            <a:pPr algn="just"/>
            <a:endParaRPr lang="es-EC" sz="2800" dirty="0"/>
          </a:p>
        </p:txBody>
      </p:sp>
    </p:spTree>
    <p:extLst>
      <p:ext uri="{BB962C8B-B14F-4D97-AF65-F5344CB8AC3E}">
        <p14:creationId xmlns:p14="http://schemas.microsoft.com/office/powerpoint/2010/main" val="2318145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96" y="260648"/>
            <a:ext cx="8229600" cy="5760640"/>
          </a:xfrm>
        </p:spPr>
        <p:txBody>
          <a:bodyPr>
            <a:normAutofit lnSpcReduction="10000"/>
          </a:bodyPr>
          <a:lstStyle/>
          <a:p>
            <a:pPr algn="just"/>
            <a:r>
              <a:rPr lang="es-EC" sz="2800" dirty="0"/>
              <a:t>N</a:t>
            </a:r>
            <a:r>
              <a:rPr lang="es-EC" sz="2800" dirty="0" smtClean="0"/>
              <a:t>o </a:t>
            </a:r>
            <a:r>
              <a:rPr lang="es-EC" sz="2800" dirty="0"/>
              <a:t>existen estudios realizados sobre el Control de asistencia, medición y evaluación del CBT y Free Play</a:t>
            </a:r>
            <a:r>
              <a:rPr lang="es-EC" sz="2800" dirty="0" smtClean="0"/>
              <a:t>, </a:t>
            </a:r>
            <a:r>
              <a:rPr lang="es-EC" sz="2800" dirty="0"/>
              <a:t>ya que es un nuevo proyecto adquirido por la </a:t>
            </a:r>
            <a:r>
              <a:rPr lang="es-EC" sz="2800" dirty="0" smtClean="0"/>
              <a:t>FAE.</a:t>
            </a:r>
          </a:p>
          <a:p>
            <a:pPr marL="0" indent="0" algn="just">
              <a:buNone/>
            </a:pPr>
            <a:endParaRPr lang="es-EC" sz="2800" dirty="0" smtClean="0"/>
          </a:p>
          <a:p>
            <a:pPr algn="just"/>
            <a:r>
              <a:rPr lang="es-EC" sz="2800" dirty="0"/>
              <a:t>La falta de gestión a través de un sistema administrativo para controlar e informar sobre el cumplimiento de la programación y reportes del entrenamiento virtual del CBT y FREE PLAY sumado a la falta de coordinación entre las Secciones Instrucción en Vuelo y en Tierra con las Estaciones Virtuales  </a:t>
            </a:r>
            <a:r>
              <a:rPr lang="es-EC" sz="2800" dirty="0" smtClean="0"/>
              <a:t>afecta </a:t>
            </a:r>
            <a:r>
              <a:rPr lang="es-EC" sz="2800" dirty="0"/>
              <a:t>a la eficiencia y eficacia  del entrenamiento virtual para los </a:t>
            </a:r>
            <a:r>
              <a:rPr lang="es-EC" sz="2800" dirty="0" smtClean="0"/>
              <a:t>Pilotos.</a:t>
            </a:r>
            <a:endParaRPr lang="es-EC" sz="2800" dirty="0"/>
          </a:p>
        </p:txBody>
      </p:sp>
    </p:spTree>
    <p:extLst>
      <p:ext uri="{BB962C8B-B14F-4D97-AF65-F5344CB8AC3E}">
        <p14:creationId xmlns:p14="http://schemas.microsoft.com/office/powerpoint/2010/main" val="97871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27384"/>
            <a:ext cx="8229600" cy="1143000"/>
          </a:xfrm>
        </p:spPr>
        <p:txBody>
          <a:bodyPr/>
          <a:lstStyle/>
          <a:p>
            <a:r>
              <a:rPr lang="es-EC" b="1" dirty="0" smtClean="0"/>
              <a:t>JUSTIFICACIÓN</a:t>
            </a:r>
            <a:endParaRPr lang="es-EC" b="1" dirty="0"/>
          </a:p>
        </p:txBody>
      </p:sp>
      <p:sp>
        <p:nvSpPr>
          <p:cNvPr id="3" name="2 Marcador de contenido"/>
          <p:cNvSpPr>
            <a:spLocks noGrp="1"/>
          </p:cNvSpPr>
          <p:nvPr>
            <p:ph idx="1"/>
          </p:nvPr>
        </p:nvSpPr>
        <p:spPr>
          <a:xfrm>
            <a:off x="251520" y="1340768"/>
            <a:ext cx="8229600" cy="5112568"/>
          </a:xfrm>
        </p:spPr>
        <p:txBody>
          <a:bodyPr>
            <a:noAutofit/>
          </a:bodyPr>
          <a:lstStyle/>
          <a:p>
            <a:pPr marL="0" indent="0">
              <a:buNone/>
            </a:pPr>
            <a:r>
              <a:rPr lang="es-EC" sz="2400" dirty="0" smtClean="0"/>
              <a:t>Si </a:t>
            </a:r>
            <a:r>
              <a:rPr lang="es-EC" sz="2400" dirty="0"/>
              <a:t>no se implementa un sistema administrativo donde se mantenga un control continuo de  auto capacitación en el manejo de los programas  se  podría obtener algunas posibles  consecuencias tales como:</a:t>
            </a:r>
          </a:p>
          <a:p>
            <a:pPr marL="0" indent="0">
              <a:buNone/>
            </a:pPr>
            <a:endParaRPr lang="es-EC" sz="2400" dirty="0"/>
          </a:p>
          <a:p>
            <a:pPr lvl="0"/>
            <a:r>
              <a:rPr lang="es-EC" sz="2400" dirty="0"/>
              <a:t>Bajo rendimiento académico.</a:t>
            </a:r>
          </a:p>
          <a:p>
            <a:pPr lvl="0"/>
            <a:r>
              <a:rPr lang="es-EC" sz="2400" dirty="0"/>
              <a:t>No aprobar exámenes de sistemas, aviónica y de fase.</a:t>
            </a:r>
          </a:p>
          <a:p>
            <a:pPr lvl="0"/>
            <a:r>
              <a:rPr lang="es-EC" sz="2400" dirty="0"/>
              <a:t>Programa de seguimiento especial.</a:t>
            </a:r>
          </a:p>
          <a:p>
            <a:pPr lvl="0"/>
            <a:r>
              <a:rPr lang="es-EC" sz="2400" dirty="0"/>
              <a:t>Desmotivación.</a:t>
            </a:r>
          </a:p>
          <a:p>
            <a:pPr lvl="0"/>
            <a:r>
              <a:rPr lang="es-EC" sz="2400" dirty="0"/>
              <a:t>Probable </a:t>
            </a:r>
            <a:r>
              <a:rPr lang="es-EC" sz="2400" dirty="0" smtClean="0"/>
              <a:t>descalificación </a:t>
            </a:r>
            <a:r>
              <a:rPr lang="es-EC" sz="2400" dirty="0"/>
              <a:t>o salida del curso Listo para el Combate.</a:t>
            </a:r>
          </a:p>
          <a:p>
            <a:pPr marL="0" indent="0">
              <a:buNone/>
            </a:pPr>
            <a:endParaRPr lang="es-EC" sz="2400" dirty="0"/>
          </a:p>
        </p:txBody>
      </p:sp>
    </p:spTree>
    <p:extLst>
      <p:ext uri="{BB962C8B-B14F-4D97-AF65-F5344CB8AC3E}">
        <p14:creationId xmlns:p14="http://schemas.microsoft.com/office/powerpoint/2010/main" val="851305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27384"/>
            <a:ext cx="8229600" cy="1143000"/>
          </a:xfrm>
        </p:spPr>
        <p:txBody>
          <a:bodyPr/>
          <a:lstStyle/>
          <a:p>
            <a:r>
              <a:rPr lang="es-EC" b="1" dirty="0" smtClean="0"/>
              <a:t>JUSTIFICACIÓN</a:t>
            </a:r>
            <a:endParaRPr lang="es-EC" b="1" dirty="0"/>
          </a:p>
        </p:txBody>
      </p:sp>
      <p:sp>
        <p:nvSpPr>
          <p:cNvPr id="3" name="2 Marcador de contenido"/>
          <p:cNvSpPr>
            <a:spLocks noGrp="1"/>
          </p:cNvSpPr>
          <p:nvPr>
            <p:ph idx="1"/>
          </p:nvPr>
        </p:nvSpPr>
        <p:spPr>
          <a:xfrm>
            <a:off x="251520" y="1412776"/>
            <a:ext cx="8229600" cy="5112568"/>
          </a:xfrm>
        </p:spPr>
        <p:txBody>
          <a:bodyPr>
            <a:noAutofit/>
          </a:bodyPr>
          <a:lstStyle/>
          <a:p>
            <a:pPr lvl="0"/>
            <a:r>
              <a:rPr lang="es-EC" sz="2800" dirty="0" smtClean="0"/>
              <a:t>Con </a:t>
            </a:r>
            <a:r>
              <a:rPr lang="es-EC" sz="2800" dirty="0"/>
              <a:t>notas mínimas o supletorias iniciar entrenamiento práctico de vuelo.</a:t>
            </a:r>
          </a:p>
          <a:p>
            <a:pPr lvl="0"/>
            <a:r>
              <a:rPr lang="es-EC" sz="2800" dirty="0"/>
              <a:t>Bajo rendimiento en el vuelo propiamente dicho.</a:t>
            </a:r>
          </a:p>
          <a:p>
            <a:pPr lvl="0"/>
            <a:r>
              <a:rPr lang="es-EC" sz="2800" dirty="0"/>
              <a:t>Lentitud  e inseguridad en  ejecución de procedimientos normales y de emergencia.</a:t>
            </a:r>
          </a:p>
          <a:p>
            <a:pPr lvl="0"/>
            <a:r>
              <a:rPr lang="es-EC" sz="2800" dirty="0"/>
              <a:t>Baja del curso de vuelo.</a:t>
            </a:r>
          </a:p>
          <a:p>
            <a:pPr lvl="0"/>
            <a:r>
              <a:rPr lang="es-EC" sz="2800" dirty="0"/>
              <a:t>Consejos de Disciplina por no aprobar un curso militar.</a:t>
            </a:r>
          </a:p>
          <a:p>
            <a:pPr lvl="0"/>
            <a:r>
              <a:rPr lang="es-EC" sz="2800" dirty="0"/>
              <a:t>Reclasificación de Oficial Piloto a Oficial </a:t>
            </a:r>
            <a:r>
              <a:rPr lang="es-EC" sz="2800" dirty="0" smtClean="0"/>
              <a:t>Técnico o la baja.</a:t>
            </a:r>
            <a:endParaRPr lang="es-EC" sz="2800" dirty="0"/>
          </a:p>
          <a:p>
            <a:pPr marL="0" indent="0">
              <a:buNone/>
            </a:pPr>
            <a:endParaRPr lang="es-EC" sz="2800" dirty="0"/>
          </a:p>
        </p:txBody>
      </p:sp>
    </p:spTree>
    <p:extLst>
      <p:ext uri="{BB962C8B-B14F-4D97-AF65-F5344CB8AC3E}">
        <p14:creationId xmlns:p14="http://schemas.microsoft.com/office/powerpoint/2010/main" val="287043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2410" t="21387" r="13333" b="9292"/>
          <a:stretch/>
        </p:blipFill>
        <p:spPr bwMode="auto">
          <a:xfrm>
            <a:off x="21274" y="0"/>
            <a:ext cx="9122725"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57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315200" cy="1154097"/>
          </a:xfrm>
        </p:spPr>
        <p:txBody>
          <a:bodyPr/>
          <a:lstStyle/>
          <a:p>
            <a:r>
              <a:rPr lang="es-EC" b="1" dirty="0" smtClean="0"/>
              <a:t>OBJETIVO GENERAL</a:t>
            </a:r>
            <a:endParaRPr lang="es-EC" b="1" dirty="0"/>
          </a:p>
        </p:txBody>
      </p:sp>
      <p:sp>
        <p:nvSpPr>
          <p:cNvPr id="3" name="2 Marcador de contenido"/>
          <p:cNvSpPr>
            <a:spLocks noGrp="1"/>
          </p:cNvSpPr>
          <p:nvPr>
            <p:ph idx="1"/>
          </p:nvPr>
        </p:nvSpPr>
        <p:spPr>
          <a:xfrm>
            <a:off x="323528" y="1772816"/>
            <a:ext cx="8424936" cy="4824536"/>
          </a:xfrm>
        </p:spPr>
        <p:txBody>
          <a:bodyPr>
            <a:normAutofit/>
          </a:bodyPr>
          <a:lstStyle/>
          <a:p>
            <a:pPr marL="0" indent="0" algn="just">
              <a:buNone/>
            </a:pPr>
            <a:r>
              <a:rPr lang="es-EC" sz="2800" dirty="0"/>
              <a:t>Desarrollar una metodología para el diseño de procesos y su utilización en un sistema de control, seguimiento y evaluación de los pilotos que asisten al CBT y Free Play, con la finalidad de incrementar su nivel académico profesional y que se realicen las operaciones militares en aviones A-29 “</a:t>
            </a:r>
            <a:r>
              <a:rPr lang="es-EC" sz="2800" dirty="0" err="1"/>
              <a:t>Supertucano</a:t>
            </a:r>
            <a:r>
              <a:rPr lang="es-EC" sz="2800" dirty="0"/>
              <a:t>”, con los más altos estándares de seguridad posibles, con el objetivo macro de colaborar para el cumplimiento de la misión de la Fuerza Aérea Ecuatoriana.</a:t>
            </a:r>
          </a:p>
          <a:p>
            <a:pPr algn="just"/>
            <a:endParaRPr lang="es-EC" sz="2800" dirty="0"/>
          </a:p>
        </p:txBody>
      </p:sp>
    </p:spTree>
    <p:extLst>
      <p:ext uri="{BB962C8B-B14F-4D97-AF65-F5344CB8AC3E}">
        <p14:creationId xmlns:p14="http://schemas.microsoft.com/office/powerpoint/2010/main" val="199398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405</TotalTime>
  <Words>3819</Words>
  <Application>Microsoft Office PowerPoint</Application>
  <PresentationFormat>Presentación en pantalla (4:3)</PresentationFormat>
  <Paragraphs>521</Paragraphs>
  <Slides>45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47" baseType="lpstr">
      <vt:lpstr>Perspectiva</vt:lpstr>
      <vt:lpstr>Dibujo de Microsoft Visio</vt:lpstr>
      <vt:lpstr>Presentación de PowerPoint</vt:lpstr>
      <vt:lpstr>INTRODUCCIÓN</vt:lpstr>
      <vt:lpstr>CONCEPTOS GENERALES</vt:lpstr>
      <vt:lpstr>PROBLEMA</vt:lpstr>
      <vt:lpstr>Presentación de PowerPoint</vt:lpstr>
      <vt:lpstr>JUSTIFICACIÓN</vt:lpstr>
      <vt:lpstr>JUSTIFICACIÓN</vt:lpstr>
      <vt:lpstr>Presentación de PowerPoint</vt:lpstr>
      <vt:lpstr>OBJETIVO GENERAL</vt:lpstr>
      <vt:lpstr>OBJETIVOS ESPECÍFICOS</vt:lpstr>
      <vt:lpstr>OBJETIVOS ESPECÍFICOS</vt:lpstr>
      <vt:lpstr>DESARROLLO</vt:lpstr>
      <vt:lpstr>Presentación de PowerPoint</vt:lpstr>
      <vt:lpstr> BENEFICIOS INSTITUCIONALES   </vt:lpstr>
      <vt:lpstr>RECOMPENSAS INTRÍNSECAS</vt:lpstr>
      <vt:lpstr>LA INVESTIGACIÓN</vt:lpstr>
      <vt:lpstr>MÉTODO DE INVESTIGACIÓN</vt:lpstr>
      <vt:lpstr>LA ENCUESTA</vt:lpstr>
      <vt:lpstr>TABULACION DE DATOS</vt:lpstr>
      <vt:lpstr>CONSTRUCCIÓN DE INDICADORES</vt:lpstr>
      <vt:lpstr>CONSTRUCCIÓN DE INDICADORES</vt:lpstr>
      <vt:lpstr>CONSTRUCCIÓN DE INDICADORES</vt:lpstr>
      <vt:lpstr>FRECUENCIA DE ASISTENCIA AL CBT Y FREE PLAY  A LA SEMANA </vt:lpstr>
      <vt:lpstr>TIEMPO QUE ASISTE AL CBT Y FREE PLAY</vt:lpstr>
      <vt:lpstr> ACEPTACIÓN DEL CBT Y FREE PLAY COMO PARTE DEL PROCESO ACADÉMICO  </vt:lpstr>
      <vt:lpstr>CONVENIENCIA DE LA CREACIÓN DE UN PROCESO PARA EL USO DE CBT Y FREE PLAY </vt:lpstr>
      <vt:lpstr>Presentación de PowerPoint</vt:lpstr>
      <vt:lpstr>Presentación de PowerPoint</vt:lpstr>
      <vt:lpstr>Presentación de PowerPoint</vt:lpstr>
      <vt:lpstr>Presentación de PowerPoint</vt:lpstr>
      <vt:lpstr>ANÁLISIS COSTOS UNIFICADOS</vt:lpstr>
      <vt:lpstr>ANÁLISIS DE LOS COSTOS UNIFICADOS </vt:lpstr>
      <vt:lpstr>RESULTADOS DE COSTOS POR PROCESOS</vt:lpstr>
      <vt:lpstr>Presentación de PowerPoint</vt:lpstr>
      <vt:lpstr> EN LA TABLA DE ANÁLISIS PODEMOS OBSERVAR QUE LOS OCHO PROCESOS ANALIZADOS DENTRO DE LA DIAGRAMACIÓN Y EL REPORTE DE NOVEDADES ARROJAN LOS SIGUIENTES DATOS: </vt:lpstr>
      <vt:lpstr>  EN LA TABLA DE ANÁLISIS PODEMOS OBSERVAR QUE LOS OCHO PROCESOS ANALIZADOS DENTRO DE LA DIAGRAMACIÓN Y EL REPORTE DE NOVEDADES ARROJAN LOS SIGUIENTES DATOS: </vt:lpstr>
      <vt:lpstr>Presentación de PowerPoint</vt:lpstr>
      <vt:lpstr>BENEFICIO ESPERADO</vt:lpstr>
      <vt:lpstr>BENEFICIO ESPERADO</vt:lpstr>
      <vt:lpstr> CONCLUSIONES </vt:lpstr>
      <vt:lpstr>Presentación de PowerPoint</vt:lpstr>
      <vt:lpstr>Presentación de PowerPoint</vt:lpstr>
      <vt:lpstr>RECOMENDACIONES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ESTRELLA</dc:creator>
  <cp:lastModifiedBy>ESTEFANIA ESTRELLA</cp:lastModifiedBy>
  <cp:revision>31</cp:revision>
  <dcterms:created xsi:type="dcterms:W3CDTF">2015-03-10T13:04:36Z</dcterms:created>
  <dcterms:modified xsi:type="dcterms:W3CDTF">2015-03-16T21:00:55Z</dcterms:modified>
</cp:coreProperties>
</file>