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1" r:id="rId3"/>
    <p:sldId id="264" r:id="rId4"/>
    <p:sldId id="265" r:id="rId5"/>
    <p:sldId id="257" r:id="rId6"/>
    <p:sldId id="259" r:id="rId7"/>
    <p:sldId id="260" r:id="rId8"/>
    <p:sldId id="266" r:id="rId9"/>
    <p:sldId id="263" r:id="rId10"/>
    <p:sldId id="267" r:id="rId11"/>
    <p:sldId id="276" r:id="rId12"/>
    <p:sldId id="272" r:id="rId13"/>
    <p:sldId id="277" r:id="rId14"/>
    <p:sldId id="273" r:id="rId15"/>
    <p:sldId id="262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372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3E59A-187D-4F78-A92F-041D4E22F236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46D9-29A1-4EDE-BA13-427A554C58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ografias.com/trabajos7/mafu/mafu.shtml" TargetMode="External"/><Relationship Id="rId3" Type="http://schemas.openxmlformats.org/officeDocument/2006/relationships/hyperlink" Target="http://www.monografias.com/trabajos11/metods/metods.shtml#ANALIT" TargetMode="External"/><Relationship Id="rId7" Type="http://schemas.openxmlformats.org/officeDocument/2006/relationships/hyperlink" Target="http://www.monografias.com/trabajos15/diagn-estrategico/diagn-estrategico.s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onografias.com/trabajos6/napro/napro.shtml" TargetMode="External"/><Relationship Id="rId5" Type="http://schemas.openxmlformats.org/officeDocument/2006/relationships/hyperlink" Target="http://www.monografias.com/trabajos11/empre/empre.shtml" TargetMode="External"/><Relationship Id="rId10" Type="http://schemas.openxmlformats.org/officeDocument/2006/relationships/hyperlink" Target="http://www.monografias.com/trabajos10/poli/poli.shtml" TargetMode="External"/><Relationship Id="rId4" Type="http://schemas.openxmlformats.org/officeDocument/2006/relationships/hyperlink" Target="http://www.monografias.com/trabajos10/foda/foda.shtml" TargetMode="External"/><Relationship Id="rId9" Type="http://schemas.openxmlformats.org/officeDocument/2006/relationships/hyperlink" Target="http://www.monografias.com/trabajos16/objetivos-educacion/objetivos-educacion.shtml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ografias.com/trabajos7/mafu/mafu.shtml" TargetMode="External"/><Relationship Id="rId3" Type="http://schemas.openxmlformats.org/officeDocument/2006/relationships/hyperlink" Target="http://www.monografias.com/trabajos11/metods/metods.shtml#ANALIT" TargetMode="External"/><Relationship Id="rId7" Type="http://schemas.openxmlformats.org/officeDocument/2006/relationships/hyperlink" Target="http://www.monografias.com/trabajos15/diagn-estrategico/diagn-estrategico.s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onografias.com/trabajos6/napro/napro.shtml" TargetMode="External"/><Relationship Id="rId5" Type="http://schemas.openxmlformats.org/officeDocument/2006/relationships/hyperlink" Target="http://www.monografias.com/trabajos11/empre/empre.shtml" TargetMode="External"/><Relationship Id="rId10" Type="http://schemas.openxmlformats.org/officeDocument/2006/relationships/hyperlink" Target="http://www.monografias.com/trabajos10/poli/poli.shtml" TargetMode="External"/><Relationship Id="rId4" Type="http://schemas.openxmlformats.org/officeDocument/2006/relationships/hyperlink" Target="http://www.monografias.com/trabajos10/foda/foda.shtml" TargetMode="External"/><Relationship Id="rId9" Type="http://schemas.openxmlformats.org/officeDocument/2006/relationships/hyperlink" Target="http://www.monografias.com/trabajos16/objetivos-educacion/objetivos-educacion.s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5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noProof="0" dirty="0" smtClean="0"/>
              <a:t>No posee plan</a:t>
            </a:r>
            <a:r>
              <a:rPr lang="es-EC" baseline="0" noProof="0" dirty="0" smtClean="0"/>
              <a:t> de compras ni de inversión en mercadería y por tal razón no se tiene documentación actualizada ni autorizada; no se tiene ningún acuerdo formal de alianzas estratégicas; hay muchas devoluciones de mercadería mal despachada; contabilidad-bodega-</a:t>
            </a:r>
            <a:r>
              <a:rPr lang="es-EC" baseline="0" noProof="0" dirty="0" err="1" smtClean="0"/>
              <a:t>logistica</a:t>
            </a:r>
            <a:r>
              <a:rPr lang="es-EC" baseline="0" noProof="0" dirty="0" smtClean="0"/>
              <a:t> a cargo de las mismas personas; departamento técnico no cuenta con cronogramas definidos; sistema no tiene acceso toda la empresa, tiene muy limitado la formulación de nuevos </a:t>
            </a:r>
            <a:r>
              <a:rPr lang="es-EC" baseline="0" noProof="0" dirty="0" err="1" smtClean="0"/>
              <a:t>modulos</a:t>
            </a:r>
            <a:r>
              <a:rPr lang="es-EC" baseline="0" noProof="0" dirty="0" smtClean="0"/>
              <a:t> o informes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 una descripción grafica de los factores que afectan a una industria.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amenazas de nueva competencia en el mercado; riesgo que los clientes estén más y mejor capacitados en la adquisición de los productos entre otros elementos debido al acceso a la información por internet; los fabricantes o productores son más exigentes con quienes distribuyen sus productos; amenaza de la competencia muchas veces desleal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diagrama causal es la representación gráfica de las relaciones múltiples de causa - efecto entre las diversas variables que intervienen en un proceso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análisis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FODA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una herramienta que permite conformar un cuadro de la situación actual de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la empresa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organización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permitiendo de esta manera obtener un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diagnóstico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preciso que permita en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función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ello tomar decisiones acordes con los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objetivos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políticas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formulados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análisis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FODA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una herramienta que permite conformar un cuadro de la situación actual de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la empresa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organización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permitiendo de esta manera obtener un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diagnóstico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preciso que permita en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función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ello tomar decisiones acordes con los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objetivos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políticas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formulados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BSC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administrativo que no solo se encarga de la parte financiera sino de las relaciones con los clientes, proveedores, relaciones al interior de la empresa y muestra cuando y como  una compañía va logrando las metas definidas en el plan estratégico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6D9-29A1-4EDE-BA13-427A554C58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85CAB19-EC9E-4C8B-8C9E-4A0E5FB248CF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4B3BE9-CF9E-4396-B6E5-C2A07986F961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AP%20%20II%20%20%20matrices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AP%20%20II%20%20%20matrices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file:///C:\Personal\tesis\FIN\BSC%20-%20%20ORIMEC%201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ersonal\tesis\FIN\BSC%20-%20%20ORIMEC%201.xls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ORIENTAL MEDICAL DEL ECUADOR ORIMEC C.A.</a:t>
            </a:r>
            <a:endParaRPr lang="en-US" sz="28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334913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/>
              <a:t>PLANIFICACI</a:t>
            </a:r>
            <a:r>
              <a:rPr lang="en-US" sz="5400" dirty="0" err="1" smtClean="0">
                <a:latin typeface="Trebuchet MS"/>
              </a:rPr>
              <a:t>Ó</a:t>
            </a:r>
            <a:r>
              <a:rPr lang="en-US" sz="5400" dirty="0" err="1" smtClean="0"/>
              <a:t>N</a:t>
            </a:r>
            <a:r>
              <a:rPr lang="en-US" sz="5400" dirty="0" smtClean="0"/>
              <a:t> </a:t>
            </a:r>
            <a:r>
              <a:rPr lang="en-US" sz="5400" dirty="0" err="1" smtClean="0"/>
              <a:t>ESTRAT</a:t>
            </a:r>
            <a:r>
              <a:rPr lang="en-US" sz="5400" dirty="0" err="1" smtClean="0">
                <a:latin typeface="Trebuchet MS"/>
              </a:rPr>
              <a:t>É</a:t>
            </a:r>
            <a:r>
              <a:rPr lang="en-US" sz="5400" dirty="0" err="1" smtClean="0"/>
              <a:t>GICA</a:t>
            </a:r>
            <a:r>
              <a:rPr lang="en-US" sz="5400" dirty="0" smtClean="0"/>
              <a:t> DE LA </a:t>
            </a:r>
            <a:r>
              <a:rPr lang="en-US" sz="5400" dirty="0" err="1" smtClean="0"/>
              <a:t>EMPRESA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80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/>
              <a:t>FORTALEZAS</a:t>
            </a:r>
            <a:endParaRPr lang="en-US" dirty="0" smtClean="0"/>
          </a:p>
          <a:p>
            <a:pPr lvl="0"/>
            <a:r>
              <a:rPr lang="es-EC" dirty="0"/>
              <a:t>Prestigio de marca en el mercado hospitalario</a:t>
            </a:r>
            <a:endParaRPr lang="en-US" dirty="0"/>
          </a:p>
          <a:p>
            <a:pPr lvl="0"/>
            <a:r>
              <a:rPr lang="es-EC" dirty="0"/>
              <a:t>Acuerdos de distribución exclusiva</a:t>
            </a:r>
            <a:endParaRPr lang="en-US" dirty="0"/>
          </a:p>
          <a:p>
            <a:pPr lvl="0"/>
            <a:r>
              <a:rPr lang="es-EC" dirty="0"/>
              <a:t>Productos de Calidad</a:t>
            </a:r>
            <a:endParaRPr lang="en-US" dirty="0"/>
          </a:p>
          <a:p>
            <a:pPr lvl="0"/>
            <a:r>
              <a:rPr lang="es-EC" dirty="0"/>
              <a:t>Amplia variedad de equipos médicos</a:t>
            </a:r>
            <a:endParaRPr lang="en-US" dirty="0"/>
          </a:p>
          <a:p>
            <a:pPr lvl="0"/>
            <a:r>
              <a:rPr lang="es-EC" dirty="0"/>
              <a:t>Flexibilidad de crédito</a:t>
            </a:r>
            <a:endParaRPr lang="en-US" dirty="0"/>
          </a:p>
          <a:p>
            <a:pPr lvl="0"/>
            <a:r>
              <a:rPr lang="es-EC" dirty="0"/>
              <a:t>Gran cartera de clientes</a:t>
            </a:r>
            <a:endParaRPr lang="en-US" dirty="0"/>
          </a:p>
          <a:p>
            <a:pPr lvl="0"/>
            <a:r>
              <a:rPr lang="es-EC" dirty="0"/>
              <a:t>Cobertura a nivel nacional</a:t>
            </a:r>
            <a:endParaRPr lang="en-US" dirty="0"/>
          </a:p>
          <a:p>
            <a:r>
              <a:rPr lang="es-EC" dirty="0"/>
              <a:t>Líder en el mercado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/>
              <a:t>DEBILIDADES</a:t>
            </a:r>
            <a:endParaRPr lang="en-US" dirty="0" smtClean="0"/>
          </a:p>
          <a:p>
            <a:pPr lvl="0"/>
            <a:r>
              <a:rPr lang="es-EC" dirty="0"/>
              <a:t>Ausencia de investigación y desarrollo</a:t>
            </a:r>
            <a:endParaRPr lang="en-US" dirty="0"/>
          </a:p>
          <a:p>
            <a:pPr lvl="0"/>
            <a:r>
              <a:rPr lang="es-EC" dirty="0"/>
              <a:t>Sistema administrativo – contable muy antiguo y </a:t>
            </a:r>
            <a:r>
              <a:rPr lang="es-EC" dirty="0" smtClean="0"/>
              <a:t>limitado</a:t>
            </a:r>
            <a:endParaRPr lang="en-US" dirty="0"/>
          </a:p>
          <a:p>
            <a:pPr lvl="0"/>
            <a:r>
              <a:rPr lang="es-EC" dirty="0"/>
              <a:t>Procesos no documentados</a:t>
            </a:r>
            <a:endParaRPr lang="en-US" dirty="0"/>
          </a:p>
          <a:p>
            <a:pPr lvl="0"/>
            <a:r>
              <a:rPr lang="es-EC" dirty="0"/>
              <a:t>No cuenta con departamento de </a:t>
            </a:r>
            <a:r>
              <a:rPr lang="es-EC" dirty="0" err="1"/>
              <a:t>RR</a:t>
            </a:r>
            <a:r>
              <a:rPr lang="es-EC" dirty="0"/>
              <a:t> </a:t>
            </a:r>
            <a:r>
              <a:rPr lang="es-EC" dirty="0" err="1"/>
              <a:t>HH</a:t>
            </a:r>
            <a:endParaRPr lang="en-US" dirty="0"/>
          </a:p>
          <a:p>
            <a:r>
              <a:rPr lang="es-EC" dirty="0"/>
              <a:t>Falta capacitación al personal de ventas</a:t>
            </a:r>
            <a:endParaRPr lang="es-EC" dirty="0" smtClean="0"/>
          </a:p>
          <a:p>
            <a:r>
              <a:rPr lang="es-EC" dirty="0"/>
              <a:t>Ausencia de un plan estratégico de negocios </a:t>
            </a:r>
            <a:endParaRPr lang="es-EC" dirty="0" smtClean="0"/>
          </a:p>
          <a:p>
            <a:r>
              <a:rPr lang="es-EC" dirty="0"/>
              <a:t>Falta de un </a:t>
            </a:r>
            <a:r>
              <a:rPr lang="es-EC" dirty="0" err="1"/>
              <a:t>Call</a:t>
            </a:r>
            <a:r>
              <a:rPr lang="es-EC" dirty="0"/>
              <a:t> Center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3" action="ppaction://hlinkfile"/>
              </a:rPr>
              <a:t>An</a:t>
            </a:r>
            <a:r>
              <a:rPr lang="en-US" dirty="0" err="1" smtClean="0">
                <a:latin typeface="Arial"/>
                <a:cs typeface="Arial"/>
                <a:hlinkClick r:id="rId3" action="ppaction://hlinkfile"/>
              </a:rPr>
              <a:t>Á</a:t>
            </a:r>
            <a:r>
              <a:rPr lang="en-US" dirty="0" err="1" smtClean="0">
                <a:hlinkClick r:id="rId3" action="ppaction://hlinkfile"/>
              </a:rPr>
              <a:t>lisis</a:t>
            </a:r>
            <a:r>
              <a:rPr lang="en-US" dirty="0" smtClean="0">
                <a:hlinkClick r:id="rId3" action="ppaction://hlinkfile"/>
              </a:rPr>
              <a:t>  </a:t>
            </a:r>
            <a:r>
              <a:rPr lang="en-US" dirty="0" err="1" smtClean="0">
                <a:hlinkClick r:id="rId3" action="ppaction://hlinkfile"/>
              </a:rPr>
              <a:t>fOda</a:t>
            </a:r>
            <a:endParaRPr lang="en-US" dirty="0"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20502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/>
              <a:t>OPORTUNIDADES</a:t>
            </a:r>
            <a:endParaRPr lang="en-US" dirty="0" smtClean="0"/>
          </a:p>
          <a:p>
            <a:pPr lvl="0"/>
            <a:r>
              <a:rPr lang="es-ES" dirty="0"/>
              <a:t>Acceso al portal de compras públicas - </a:t>
            </a:r>
            <a:r>
              <a:rPr lang="es-ES" dirty="0" err="1"/>
              <a:t>SERCOP</a:t>
            </a:r>
            <a:endParaRPr lang="en-US" dirty="0"/>
          </a:p>
          <a:p>
            <a:pPr lvl="0"/>
            <a:r>
              <a:rPr lang="es-ES" dirty="0"/>
              <a:t>El PIB no ha disminuido en los últimos años lo que mejora el poder adquisitivo y estabilidad en el país</a:t>
            </a:r>
            <a:endParaRPr lang="en-US" dirty="0"/>
          </a:p>
          <a:p>
            <a:pPr lvl="0"/>
            <a:r>
              <a:rPr lang="es-ES" dirty="0"/>
              <a:t>Crecimiento del mercado de equipos médicos en el país</a:t>
            </a:r>
            <a:endParaRPr lang="en-US" dirty="0"/>
          </a:p>
          <a:p>
            <a:pPr lvl="0"/>
            <a:r>
              <a:rPr lang="es-ES" dirty="0"/>
              <a:t>Incremento de la demanda en mercados no tradicionales</a:t>
            </a:r>
            <a:endParaRPr lang="en-US" dirty="0"/>
          </a:p>
          <a:p>
            <a:pPr lvl="0"/>
            <a:r>
              <a:rPr lang="es-ES" dirty="0"/>
              <a:t>Ampliación de Proyectos de Salud por el estado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AMENAZAS</a:t>
            </a:r>
            <a:endParaRPr lang="en-US" dirty="0" smtClean="0"/>
          </a:p>
          <a:p>
            <a:pPr lvl="0"/>
            <a:r>
              <a:rPr lang="es-EC" dirty="0" smtClean="0"/>
              <a:t>Política </a:t>
            </a:r>
            <a:r>
              <a:rPr lang="es-EC" dirty="0"/>
              <a:t>fiscal en cuanto al aumento de aranceles a productos importados</a:t>
            </a:r>
            <a:endParaRPr lang="en-US" dirty="0"/>
          </a:p>
          <a:p>
            <a:pPr lvl="0"/>
            <a:r>
              <a:rPr lang="es-EC" dirty="0"/>
              <a:t>Poca oferta de proveedores calificados para transporte de equipos médicos</a:t>
            </a:r>
            <a:endParaRPr lang="en-US" dirty="0"/>
          </a:p>
          <a:p>
            <a:pPr lvl="0"/>
            <a:r>
              <a:rPr lang="es-EC" dirty="0"/>
              <a:t>Gran variedad a nivel mundial de equipos médicos</a:t>
            </a:r>
            <a:endParaRPr lang="en-US" dirty="0"/>
          </a:p>
          <a:p>
            <a:pPr lvl="0"/>
            <a:r>
              <a:rPr lang="es-EC" dirty="0"/>
              <a:t>Ingreso al mercado de productos de menor precio</a:t>
            </a:r>
            <a:endParaRPr lang="en-US" dirty="0"/>
          </a:p>
          <a:p>
            <a:pPr lvl="0"/>
            <a:r>
              <a:rPr lang="es-EC" dirty="0"/>
              <a:t>Competencia agresiva y desleal.</a:t>
            </a:r>
            <a:endParaRPr lang="en-US" dirty="0"/>
          </a:p>
          <a:p>
            <a:pPr lvl="0"/>
            <a:r>
              <a:rPr lang="es-EC" dirty="0"/>
              <a:t>Libre oferta de productos en la Web.</a:t>
            </a:r>
            <a:endParaRPr lang="en-US" dirty="0"/>
          </a:p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3" action="ppaction://hlinkfile"/>
              </a:rPr>
              <a:t>An</a:t>
            </a:r>
            <a:r>
              <a:rPr lang="en-US" dirty="0" err="1" smtClean="0">
                <a:latin typeface="Arial"/>
                <a:cs typeface="Arial"/>
                <a:hlinkClick r:id="rId3" action="ppaction://hlinkfile"/>
              </a:rPr>
              <a:t>Á</a:t>
            </a:r>
            <a:r>
              <a:rPr lang="en-US" dirty="0" err="1" smtClean="0">
                <a:hlinkClick r:id="rId3" action="ppaction://hlinkfile"/>
              </a:rPr>
              <a:t>lisis</a:t>
            </a:r>
            <a:r>
              <a:rPr lang="en-US" dirty="0" smtClean="0">
                <a:hlinkClick r:id="rId3" action="ppaction://hlinkfile"/>
              </a:rPr>
              <a:t>  </a:t>
            </a:r>
            <a:r>
              <a:rPr lang="en-US" dirty="0" err="1" smtClean="0">
                <a:hlinkClick r:id="rId3" action="ppaction://hlinkfile"/>
              </a:rPr>
              <a:t>fOda</a:t>
            </a:r>
            <a:endParaRPr lang="en-US" dirty="0"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21038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7362"/>
          </a:xfrm>
        </p:spPr>
        <p:txBody>
          <a:bodyPr/>
          <a:lstStyle/>
          <a:p>
            <a:r>
              <a:rPr lang="en-US" dirty="0" err="1" smtClean="0">
                <a:hlinkClick r:id="rId4" action="ppaction://hlinkfile">
                  <a:snd r:embed="rId3" name="explode.wav"/>
                </a:hlinkClick>
              </a:rPr>
              <a:t>Mapa</a:t>
            </a:r>
            <a:r>
              <a:rPr lang="en-US" dirty="0" smtClean="0">
                <a:hlinkClick r:id="rId4" action="ppaction://hlinkfile">
                  <a:snd r:embed="rId3" name="explode.wav"/>
                </a:hlinkClick>
              </a:rPr>
              <a:t> </a:t>
            </a:r>
            <a:r>
              <a:rPr lang="en-US" dirty="0" err="1" smtClean="0">
                <a:hlinkClick r:id="rId4" action="ppaction://hlinkfile">
                  <a:snd r:embed="rId3" name="explode.wav"/>
                </a:hlinkClick>
              </a:rPr>
              <a:t>estrat</a:t>
            </a:r>
            <a:r>
              <a:rPr lang="en-US" dirty="0" err="1" smtClean="0">
                <a:latin typeface="Arial"/>
                <a:cs typeface="Arial"/>
                <a:hlinkClick r:id="rId4" action="ppaction://hlinkfile">
                  <a:snd r:embed="rId3" name="explode.wav"/>
                </a:hlinkClick>
              </a:rPr>
              <a:t>É</a:t>
            </a:r>
            <a:r>
              <a:rPr lang="en-US" dirty="0" err="1" smtClean="0">
                <a:hlinkClick r:id="rId4" action="ppaction://hlinkfile">
                  <a:snd r:embed="rId3" name="explode.wav"/>
                </a:hlinkClick>
              </a:rPr>
              <a:t>gico</a:t>
            </a:r>
            <a:r>
              <a:rPr lang="en-US" dirty="0" smtClean="0">
                <a:hlinkClick r:id="rId4" action="ppaction://hlinkfile">
                  <a:snd r:embed="rId3" name="explode.wav"/>
                </a:hlinkClick>
              </a:rPr>
              <a:t> de  ORIMEC C.A.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1" y="3276600"/>
            <a:ext cx="7437120" cy="1371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447800"/>
            <a:ext cx="4402095" cy="12858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3" action="ppaction://hlinkfile">
                  <a:snd r:embed="rId2" name="explode.wav"/>
                </a:hlinkClick>
              </a:rPr>
              <a:t>Mapa</a:t>
            </a:r>
            <a:r>
              <a:rPr lang="en-US" dirty="0" smtClean="0">
                <a:hlinkClick r:id="rId3" action="ppaction://hlinkfile">
                  <a:snd r:embed="rId2" name="explode.wav"/>
                </a:hlinkClick>
              </a:rPr>
              <a:t> </a:t>
            </a:r>
            <a:r>
              <a:rPr lang="en-US" dirty="0" err="1" smtClean="0">
                <a:hlinkClick r:id="rId3" action="ppaction://hlinkfile">
                  <a:snd r:embed="rId2" name="explode.wav"/>
                </a:hlinkClick>
              </a:rPr>
              <a:t>estrat</a:t>
            </a:r>
            <a:r>
              <a:rPr lang="en-US" dirty="0" err="1" smtClean="0">
                <a:latin typeface="Arial"/>
                <a:cs typeface="Arial"/>
                <a:hlinkClick r:id="rId3" action="ppaction://hlinkfile">
                  <a:snd r:embed="rId2" name="explode.wav"/>
                </a:hlinkClick>
              </a:rPr>
              <a:t>É</a:t>
            </a:r>
            <a:r>
              <a:rPr lang="en-US" dirty="0" err="1" smtClean="0">
                <a:hlinkClick r:id="rId3" action="ppaction://hlinkfile">
                  <a:snd r:embed="rId2" name="explode.wav"/>
                </a:hlinkClick>
              </a:rPr>
              <a:t>gico</a:t>
            </a:r>
            <a:r>
              <a:rPr lang="en-US" dirty="0" smtClean="0">
                <a:hlinkClick r:id="rId3" action="ppaction://hlinkfile">
                  <a:snd r:embed="rId2" name="explode.wav"/>
                </a:hlinkClick>
              </a:rPr>
              <a:t> de  ORIMEC C.A.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01000" cy="29333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905375"/>
            <a:ext cx="6686550" cy="12668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err="1" smtClean="0"/>
              <a:t>Cuadro</a:t>
            </a:r>
            <a:r>
              <a:rPr lang="en-US" dirty="0" smtClean="0"/>
              <a:t> de </a:t>
            </a:r>
            <a:r>
              <a:rPr lang="en-US" dirty="0" err="1" smtClean="0"/>
              <a:t>iniciativa</a:t>
            </a:r>
            <a:r>
              <a:rPr lang="en-US" dirty="0" smtClean="0"/>
              <a:t> </a:t>
            </a:r>
            <a:r>
              <a:rPr lang="en-US" dirty="0" err="1" smtClean="0"/>
              <a:t>estrategica</a:t>
            </a:r>
            <a:endParaRPr lang="en-US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8661448"/>
              </p:ext>
            </p:extLst>
          </p:nvPr>
        </p:nvGraphicFramePr>
        <p:xfrm>
          <a:off x="457200" y="1066800"/>
          <a:ext cx="8229600" cy="472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6932"/>
                <a:gridCol w="1047868"/>
                <a:gridCol w="3066932"/>
                <a:gridCol w="1047868"/>
              </a:tblGrid>
              <a:tr h="305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DESCRIPCION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COSTO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DESCRIPCION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COSTO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Investigacion</a:t>
                      </a:r>
                      <a:r>
                        <a:rPr lang="en-US" sz="1400" u="none" strike="noStrike" dirty="0"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</a:rPr>
                        <a:t>Mercados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1,750.00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Cronogramas de capacitacion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600.00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153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Diseño de encuesta de </a:t>
                      </a:r>
                      <a:r>
                        <a:rPr lang="es-ES" sz="1400" u="none" strike="noStrike" dirty="0" err="1">
                          <a:effectLst/>
                        </a:rPr>
                        <a:t>atencion</a:t>
                      </a:r>
                      <a:r>
                        <a:rPr lang="es-ES" sz="1400" u="none" strike="noStrike" dirty="0">
                          <a:effectLst/>
                        </a:rPr>
                        <a:t> al cliente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550.00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Diseño   de procesos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750.00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153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Informes de ventas por clientes nuevos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1,450.00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Diseno de perfil de puestos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600.00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15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Cronogramas</a:t>
                      </a:r>
                      <a:r>
                        <a:rPr lang="en-US" sz="1400" u="none" strike="noStrike" dirty="0"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</a:rPr>
                        <a:t>entrega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450.00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Diseño de politicas de comunicación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200.00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153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Diseño  plan de </a:t>
                      </a:r>
                      <a:r>
                        <a:rPr lang="es-ES" sz="1400" u="none" strike="noStrike" dirty="0" err="1">
                          <a:effectLst/>
                        </a:rPr>
                        <a:t>ampliacion</a:t>
                      </a:r>
                      <a:r>
                        <a:rPr lang="es-ES" sz="1400" u="none" strike="noStrike" dirty="0">
                          <a:effectLst/>
                        </a:rPr>
                        <a:t> de </a:t>
                      </a:r>
                      <a:r>
                        <a:rPr lang="es-ES" sz="1400" u="none" strike="noStrike" dirty="0" err="1">
                          <a:effectLst/>
                        </a:rPr>
                        <a:t>lineas</a:t>
                      </a:r>
                      <a:r>
                        <a:rPr lang="es-ES" sz="1400" u="none" strike="noStrike" dirty="0">
                          <a:effectLst/>
                        </a:rPr>
                        <a:t> de productos y servicios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2,650.00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Diseno de nueva pagina Web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1,100.00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576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Evaluar  reportes de cobros y ventas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1,600.00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Diseño de proyectos y presupuestos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550.00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153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Diseño plan de </a:t>
                      </a:r>
                      <a:r>
                        <a:rPr lang="es-ES" sz="1400" u="none" strike="noStrike" dirty="0" err="1">
                          <a:effectLst/>
                        </a:rPr>
                        <a:t>inversion</a:t>
                      </a:r>
                      <a:r>
                        <a:rPr lang="es-ES" sz="1400" u="none" strike="noStrike" dirty="0">
                          <a:effectLst/>
                        </a:rPr>
                        <a:t> en </a:t>
                      </a:r>
                      <a:r>
                        <a:rPr lang="es-ES" sz="1400" u="none" strike="noStrike" dirty="0" err="1">
                          <a:effectLst/>
                        </a:rPr>
                        <a:t>Mercaderia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1,700.00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Optimizar Gastos Administrativos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1,600.00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153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Diseño  Departamento de Servicio al Cliente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6,200.00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Diseño de plan de canales de distribucion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810.00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15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Diseñar programa de precios y promociones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550.00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958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TOTAL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</a:rPr>
                        <a:t>23110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>
            <a:normAutofit/>
          </a:bodyPr>
          <a:lstStyle/>
          <a:p>
            <a:r>
              <a:rPr lang="es-EC" dirty="0" smtClean="0"/>
              <a:t>El </a:t>
            </a:r>
            <a:r>
              <a:rPr lang="es-EC" dirty="0"/>
              <a:t>análisis situacional demuestra que las fortalezas de la empresa como </a:t>
            </a:r>
            <a:r>
              <a:rPr lang="es-EC" dirty="0" smtClean="0"/>
              <a:t>prestigio </a:t>
            </a:r>
            <a:r>
              <a:rPr lang="es-EC" dirty="0"/>
              <a:t>de </a:t>
            </a:r>
            <a:r>
              <a:rPr lang="es-EC" dirty="0" smtClean="0"/>
              <a:t>marcas, productos, distribución </a:t>
            </a:r>
            <a:r>
              <a:rPr lang="es-EC" dirty="0"/>
              <a:t>exclusiva y una gran </a:t>
            </a:r>
            <a:r>
              <a:rPr lang="es-EC" dirty="0" smtClean="0"/>
              <a:t>variedad de equipos médicos </a:t>
            </a:r>
            <a:r>
              <a:rPr lang="es-EC" dirty="0"/>
              <a:t>permitirán enfrentar las amenazas del </a:t>
            </a:r>
            <a:r>
              <a:rPr lang="es-EC" dirty="0" smtClean="0"/>
              <a:t>mercado.</a:t>
            </a:r>
          </a:p>
          <a:p>
            <a:r>
              <a:rPr lang="es-EC" dirty="0" smtClean="0"/>
              <a:t>Utilizando </a:t>
            </a:r>
            <a:r>
              <a:rPr lang="es-EC" dirty="0"/>
              <a:t>la buena oferta de productos, un buen servicio al cliente y la lealtad del </a:t>
            </a:r>
            <a:r>
              <a:rPr lang="es-EC" dirty="0" smtClean="0"/>
              <a:t>mismo,  </a:t>
            </a:r>
            <a:r>
              <a:rPr lang="es-EC" dirty="0"/>
              <a:t>la compañía puede aprovechar de mejor manera las oportunidades de nuevos negocios, en especial si el gobierno mantiene su inversión en proyectos de </a:t>
            </a:r>
            <a:r>
              <a:rPr lang="es-EC" dirty="0" smtClean="0"/>
              <a:t>salud.</a:t>
            </a:r>
          </a:p>
          <a:p>
            <a:r>
              <a:rPr lang="es-EC" dirty="0"/>
              <a:t>La misión, visión, los principios y valores sobre los cuales la empresa va a orientar su </a:t>
            </a:r>
            <a:r>
              <a:rPr lang="es-EC" dirty="0" smtClean="0"/>
              <a:t>funcionamiento </a:t>
            </a:r>
            <a:r>
              <a:rPr lang="es-EC" dirty="0"/>
              <a:t>p</a:t>
            </a:r>
            <a:r>
              <a:rPr lang="es-EC" dirty="0" smtClean="0"/>
              <a:t>ermitir</a:t>
            </a:r>
            <a:r>
              <a:rPr lang="es-EC" dirty="0" smtClean="0">
                <a:cs typeface="Arial"/>
              </a:rPr>
              <a:t>á que el talento</a:t>
            </a:r>
            <a:r>
              <a:rPr lang="es-EC" dirty="0" smtClean="0"/>
              <a:t> </a:t>
            </a:r>
            <a:r>
              <a:rPr lang="es-EC" dirty="0"/>
              <a:t>humano </a:t>
            </a:r>
            <a:r>
              <a:rPr lang="es-EC" dirty="0" smtClean="0"/>
              <a:t>identifique y se comprometa </a:t>
            </a:r>
            <a:r>
              <a:rPr lang="es-EC" dirty="0"/>
              <a:t>con la empresa y cuál es la meta que </a:t>
            </a:r>
            <a:r>
              <a:rPr lang="es-EC" dirty="0" smtClean="0"/>
              <a:t>persigue.</a:t>
            </a:r>
          </a:p>
          <a:p>
            <a:r>
              <a:rPr lang="es-EC" dirty="0"/>
              <a:t>El Balance Score </a:t>
            </a:r>
            <a:r>
              <a:rPr lang="es-EC" dirty="0" err="1"/>
              <a:t>Card</a:t>
            </a:r>
            <a:r>
              <a:rPr lang="es-EC" dirty="0"/>
              <a:t> permitirá </a:t>
            </a:r>
            <a:r>
              <a:rPr lang="es-EC" dirty="0" smtClean="0"/>
              <a:t>medir tiempos, cumplimientos </a:t>
            </a:r>
            <a:r>
              <a:rPr lang="es-EC" dirty="0"/>
              <a:t>y </a:t>
            </a:r>
            <a:r>
              <a:rPr lang="es-EC" dirty="0" smtClean="0"/>
              <a:t>determinar </a:t>
            </a:r>
            <a:r>
              <a:rPr lang="es-EC" dirty="0"/>
              <a:t>el curso de acción </a:t>
            </a:r>
            <a:r>
              <a:rPr lang="es-EC" dirty="0" smtClean="0"/>
              <a:t>para </a:t>
            </a:r>
            <a:r>
              <a:rPr lang="es-EC" dirty="0"/>
              <a:t>cumplir con </a:t>
            </a:r>
            <a:r>
              <a:rPr lang="es-EC" dirty="0" smtClean="0"/>
              <a:t>las </a:t>
            </a:r>
            <a:r>
              <a:rPr lang="es-EC" dirty="0"/>
              <a:t>iniciativas </a:t>
            </a:r>
            <a:r>
              <a:rPr lang="es-EC" dirty="0" smtClean="0"/>
              <a:t>estratégicas as</a:t>
            </a:r>
            <a:r>
              <a:rPr lang="es-EC" dirty="0" smtClean="0">
                <a:cs typeface="Arial"/>
              </a:rPr>
              <a:t>í como </a:t>
            </a:r>
            <a:r>
              <a:rPr lang="es-EC" dirty="0" smtClean="0"/>
              <a:t>implementar  </a:t>
            </a:r>
            <a:r>
              <a:rPr lang="es-EC" dirty="0"/>
              <a:t>los </a:t>
            </a:r>
            <a:r>
              <a:rPr lang="es-EC" dirty="0" smtClean="0"/>
              <a:t>proyectos.</a:t>
            </a:r>
          </a:p>
          <a:p>
            <a:r>
              <a:rPr lang="es-EC" dirty="0"/>
              <a:t>Con la </a:t>
            </a:r>
            <a:r>
              <a:rPr lang="es-EC" dirty="0" smtClean="0"/>
              <a:t>implementaci</a:t>
            </a:r>
            <a:r>
              <a:rPr lang="es-EC" dirty="0" smtClean="0">
                <a:cs typeface="Arial"/>
              </a:rPr>
              <a:t>ón</a:t>
            </a:r>
            <a:r>
              <a:rPr lang="es-EC" dirty="0" smtClean="0"/>
              <a:t> del plan </a:t>
            </a:r>
            <a:r>
              <a:rPr lang="es-EC" dirty="0"/>
              <a:t>estratégico la empresa ORIMEC C.A. puede  mantener su </a:t>
            </a:r>
            <a:r>
              <a:rPr lang="es-EC" dirty="0" smtClean="0"/>
              <a:t>liderazgo, </a:t>
            </a:r>
            <a:r>
              <a:rPr lang="es-EC" dirty="0"/>
              <a:t>gracias a </a:t>
            </a:r>
            <a:r>
              <a:rPr lang="es-EC" dirty="0" smtClean="0"/>
              <a:t>planes </a:t>
            </a:r>
            <a:r>
              <a:rPr lang="es-EC" dirty="0"/>
              <a:t>como nuevo equipamiento, </a:t>
            </a:r>
            <a:r>
              <a:rPr lang="es-EC" dirty="0" smtClean="0"/>
              <a:t>el diseño de manuales </a:t>
            </a:r>
            <a:r>
              <a:rPr lang="es-EC" dirty="0"/>
              <a:t>de procesos empresarial, </a:t>
            </a:r>
            <a:r>
              <a:rPr lang="es-EC" dirty="0" smtClean="0"/>
              <a:t>la investigación </a:t>
            </a:r>
            <a:r>
              <a:rPr lang="es-EC" dirty="0"/>
              <a:t>de mercados </a:t>
            </a:r>
            <a:r>
              <a:rPr lang="es-EC" dirty="0" smtClean="0"/>
              <a:t>o </a:t>
            </a:r>
            <a:r>
              <a:rPr lang="es-EC" dirty="0"/>
              <a:t>la creación </a:t>
            </a:r>
            <a:r>
              <a:rPr lang="es-EC" dirty="0" smtClean="0"/>
              <a:t>del </a:t>
            </a:r>
            <a:r>
              <a:rPr lang="es-EC" dirty="0"/>
              <a:t>departamento de </a:t>
            </a:r>
            <a:r>
              <a:rPr lang="es-EC" dirty="0" smtClean="0"/>
              <a:t>atención al </a:t>
            </a:r>
            <a:r>
              <a:rPr lang="es-EC" dirty="0"/>
              <a:t>cliente  </a:t>
            </a:r>
            <a:r>
              <a:rPr lang="es-EC" dirty="0" smtClean="0"/>
              <a:t>todo enfocado </a:t>
            </a:r>
            <a:r>
              <a:rPr lang="es-EC" dirty="0"/>
              <a:t>en la optimización de </a:t>
            </a:r>
            <a:r>
              <a:rPr lang="es-EC" dirty="0" smtClean="0"/>
              <a:t>recursos.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dirty="0" err="1" smtClean="0"/>
              <a:t>recomendaciones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/>
          <a:lstStyle/>
          <a:p>
            <a:r>
              <a:rPr lang="es-EC" dirty="0"/>
              <a:t>El plan propuesto debe ser </a:t>
            </a:r>
            <a:r>
              <a:rPr lang="es-EC" dirty="0" smtClean="0"/>
              <a:t>socializado </a:t>
            </a:r>
            <a:r>
              <a:rPr lang="es-EC" dirty="0"/>
              <a:t>para después difundir y lograr el compromiso de todo el personal de la organización tanto ejecutivos como personal </a:t>
            </a:r>
            <a:r>
              <a:rPr lang="es-EC" dirty="0" smtClean="0"/>
              <a:t>operativo.</a:t>
            </a:r>
          </a:p>
          <a:p>
            <a:r>
              <a:rPr lang="es-EC" dirty="0"/>
              <a:t>El análisis </a:t>
            </a:r>
            <a:r>
              <a:rPr lang="es-EC" dirty="0" err="1"/>
              <a:t>FODA</a:t>
            </a:r>
            <a:r>
              <a:rPr lang="es-EC" dirty="0"/>
              <a:t> permite dar seguimiento de </a:t>
            </a:r>
            <a:r>
              <a:rPr lang="es-EC" dirty="0" smtClean="0"/>
              <a:t>las estrategias </a:t>
            </a:r>
            <a:r>
              <a:rPr lang="es-EC" dirty="0"/>
              <a:t>y </a:t>
            </a:r>
            <a:r>
              <a:rPr lang="es-EC" dirty="0" smtClean="0"/>
              <a:t>acciones.</a:t>
            </a:r>
          </a:p>
          <a:p>
            <a:r>
              <a:rPr lang="es-EC" dirty="0"/>
              <a:t>Socializar las políticas y normas definidas en este plan, ayudará a la ejecución y control de las actividades diarias de la </a:t>
            </a:r>
            <a:r>
              <a:rPr lang="es-EC" dirty="0" smtClean="0"/>
              <a:t>empresa.</a:t>
            </a:r>
          </a:p>
          <a:p>
            <a:r>
              <a:rPr lang="es-EC" dirty="0"/>
              <a:t>El Balance Score </a:t>
            </a:r>
            <a:r>
              <a:rPr lang="es-EC" dirty="0" err="1"/>
              <a:t>Card</a:t>
            </a:r>
            <a:r>
              <a:rPr lang="es-EC" dirty="0"/>
              <a:t> debe ser constantemente </a:t>
            </a:r>
            <a:r>
              <a:rPr lang="es-EC" dirty="0" smtClean="0"/>
              <a:t>revisado, </a:t>
            </a:r>
            <a:r>
              <a:rPr lang="es-EC" dirty="0"/>
              <a:t>por lo que se recomienda su retroalimentación, para facilitar el monitoreo, control y medición de los resultados. La implementación del Balance Score </a:t>
            </a:r>
            <a:r>
              <a:rPr lang="es-EC" dirty="0" err="1"/>
              <a:t>Card</a:t>
            </a:r>
            <a:r>
              <a:rPr lang="es-EC" dirty="0"/>
              <a:t> </a:t>
            </a:r>
            <a:r>
              <a:rPr lang="es-EC" dirty="0" smtClean="0"/>
              <a:t>permitirá </a:t>
            </a:r>
            <a:r>
              <a:rPr lang="es-EC" dirty="0"/>
              <a:t>saber en qué medida se está cumpliendo los </a:t>
            </a:r>
            <a:r>
              <a:rPr lang="es-EC" dirty="0" smtClean="0"/>
              <a:t>objetivos.</a:t>
            </a:r>
          </a:p>
          <a:p>
            <a:r>
              <a:rPr lang="es-EC" dirty="0"/>
              <a:t>Desarrollar e implementar proyectos para el cumplimiento del plan estratégico, mejorará el desempeño organizacional, alcanzar los objetivos estratégicos y contribuir al cumplimiento de la visión de la empresa; aplicar los proyectos de forma adecuada y oportuna, debido a que estos permitirán en el corto plazo, atacar y solucionar de manera estratégica la problemática actual de la empresa sus debilidades como la falta de planes operativos y amenazas externas como la competencia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Albert Einstein </a:t>
            </a:r>
          </a:p>
          <a:p>
            <a:r>
              <a:rPr lang="es-ES" dirty="0"/>
              <a:t>1879-1955. Científico nacido en </a:t>
            </a:r>
            <a:r>
              <a:rPr lang="es-ES" dirty="0" smtClean="0"/>
              <a:t>Alemania, </a:t>
            </a:r>
            <a:r>
              <a:rPr lang="es-ES" dirty="0"/>
              <a:t>nacionalizado estadounidense</a:t>
            </a:r>
          </a:p>
          <a:p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Nunca consideres el estudio como una obligación, sino como la oportunidad para penetrar en el bello y maravilloso mundo del saber.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La </a:t>
            </a:r>
            <a:r>
              <a:rPr lang="es-EC" sz="2400" dirty="0" smtClean="0"/>
              <a:t>empresa</a:t>
            </a:r>
            <a:r>
              <a:rPr lang="en-US" sz="2400" dirty="0" smtClean="0"/>
              <a:t> no </a:t>
            </a:r>
            <a:r>
              <a:rPr lang="es-EC" sz="2400" dirty="0" smtClean="0"/>
              <a:t>tenía</a:t>
            </a:r>
            <a:r>
              <a:rPr lang="en-US" sz="2400" dirty="0" smtClean="0"/>
              <a:t> </a:t>
            </a:r>
            <a:r>
              <a:rPr lang="es-EC" sz="2400" dirty="0" smtClean="0"/>
              <a:t>una línea definida de negocio</a:t>
            </a:r>
          </a:p>
          <a:p>
            <a:r>
              <a:rPr lang="es-EC" sz="2400" dirty="0" smtClean="0"/>
              <a:t>Importa los equipos bajo demanda</a:t>
            </a:r>
          </a:p>
          <a:p>
            <a:r>
              <a:rPr lang="es-EC" sz="2400" dirty="0" smtClean="0"/>
              <a:t>Complementa servicios y equipos con empresas del ramo</a:t>
            </a:r>
          </a:p>
          <a:p>
            <a:r>
              <a:rPr lang="es-EC" sz="2400" dirty="0" smtClean="0"/>
              <a:t>NO posee plan de ventas ni de marketing</a:t>
            </a:r>
          </a:p>
          <a:p>
            <a:r>
              <a:rPr lang="es-EC" sz="2400" dirty="0" smtClean="0"/>
              <a:t>NO posee plan de incentivos</a:t>
            </a:r>
          </a:p>
          <a:p>
            <a:r>
              <a:rPr lang="es-EC" sz="2400" dirty="0" smtClean="0"/>
              <a:t>Entregas de mercadería con problemas</a:t>
            </a:r>
          </a:p>
          <a:p>
            <a:r>
              <a:rPr lang="es-EC" sz="2400" dirty="0" smtClean="0"/>
              <a:t>NO existe separación de funciones, documentación de procesos</a:t>
            </a:r>
          </a:p>
          <a:p>
            <a:r>
              <a:rPr lang="es-EC" sz="2400" dirty="0" smtClean="0"/>
              <a:t>Sistema Financiero – Contable tiene muchas limitaciones</a:t>
            </a:r>
          </a:p>
        </p:txBody>
      </p:sp>
    </p:spTree>
    <p:extLst>
      <p:ext uri="{BB962C8B-B14F-4D97-AF65-F5344CB8AC3E}">
        <p14:creationId xmlns:p14="http://schemas.microsoft.com/office/powerpoint/2010/main" val="38410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800" dirty="0"/>
              <a:t>Diseñar la Planificación Estratégica de la Empresa ORIMEC C.A.; mediante la realización de un Diagnóstico Situacional </a:t>
            </a:r>
            <a:r>
              <a:rPr lang="es-EC" sz="2800" dirty="0" smtClean="0"/>
              <a:t>y con </a:t>
            </a:r>
            <a:r>
              <a:rPr lang="es-EC" sz="2800" dirty="0"/>
              <a:t>el diseño de </a:t>
            </a:r>
            <a:r>
              <a:rPr lang="es-EC" sz="2800" dirty="0" err="1"/>
              <a:t>Balanced</a:t>
            </a:r>
            <a:r>
              <a:rPr lang="es-EC" sz="2800" dirty="0"/>
              <a:t> Score </a:t>
            </a:r>
            <a:r>
              <a:rPr lang="es-EC" sz="2800" dirty="0" err="1"/>
              <a:t>Card</a:t>
            </a:r>
            <a:r>
              <a:rPr lang="es-EC" sz="2800" dirty="0"/>
              <a:t> </a:t>
            </a:r>
            <a:r>
              <a:rPr lang="es-EC" sz="2800" dirty="0" smtClean="0"/>
              <a:t> </a:t>
            </a:r>
            <a:r>
              <a:rPr lang="es-EC" sz="2800" dirty="0"/>
              <a:t>satisfacer las necesidades de los clientes; e incrementar la rentabilidad de sus accionistas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5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C" dirty="0"/>
              <a:t>Realizar un diagnóstico situacional de la empresa, estudiando las variables que influyen en el desarrollo de la empresa; identificando fortalezas y debilidades así como oportunidades y amenazas que impactan a la </a:t>
            </a:r>
            <a:r>
              <a:rPr lang="es-EC" dirty="0" smtClean="0"/>
              <a:t>empresa.</a:t>
            </a:r>
          </a:p>
          <a:p>
            <a:r>
              <a:rPr lang="es-ES" dirty="0"/>
              <a:t>Realizar una matriz </a:t>
            </a:r>
            <a:r>
              <a:rPr lang="es-ES" dirty="0" err="1"/>
              <a:t>FODA</a:t>
            </a:r>
            <a:r>
              <a:rPr lang="es-ES" dirty="0"/>
              <a:t> ponderando cada una de las oportunidades y fortalezas en base a cuales son las principales razones para emprender una </a:t>
            </a:r>
            <a:r>
              <a:rPr lang="es-ES" dirty="0" smtClean="0"/>
              <a:t>estrategia.</a:t>
            </a:r>
          </a:p>
          <a:p>
            <a:r>
              <a:rPr lang="es-ES" dirty="0"/>
              <a:t>Elaborar políticas y normas corporativas, las mismas que deberán ser socializadas a los altos mandos y sus </a:t>
            </a:r>
            <a:r>
              <a:rPr lang="es-ES" dirty="0" smtClean="0"/>
              <a:t>empleados.</a:t>
            </a:r>
          </a:p>
          <a:p>
            <a:r>
              <a:rPr lang="es-EC" dirty="0"/>
              <a:t>Diseñar el </a:t>
            </a:r>
            <a:r>
              <a:rPr lang="es-EC" dirty="0" err="1"/>
              <a:t>Balanced</a:t>
            </a:r>
            <a:r>
              <a:rPr lang="es-EC" dirty="0"/>
              <a:t> Score </a:t>
            </a:r>
            <a:r>
              <a:rPr lang="es-EC" dirty="0" err="1"/>
              <a:t>Card</a:t>
            </a:r>
            <a:r>
              <a:rPr lang="es-EC" dirty="0"/>
              <a:t> de la Empresa ORIMEC C.A</a:t>
            </a:r>
            <a:r>
              <a:rPr lang="es-EC" dirty="0" smtClean="0"/>
              <a:t>.</a:t>
            </a:r>
          </a:p>
          <a:p>
            <a:r>
              <a:rPr lang="es-ES" dirty="0"/>
              <a:t>Elaborar planes y programas para la Empresa ORIMEC C.A. los mismos que le permitirán ejecutar la Planificación Estratégica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GIRO DEL NEGOCIO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EC" sz="2400" dirty="0" smtClean="0"/>
              <a:t>Equipos : Rayos x y Digitalizadores de Imagen</a:t>
            </a:r>
            <a:endParaRPr lang="es-EC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01" y="2285999"/>
            <a:ext cx="227480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43" y="2781300"/>
            <a:ext cx="16863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819400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07" y="2793070"/>
            <a:ext cx="2272893" cy="200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4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GIRO DEL NEGOCIO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EC" sz="2400" dirty="0" smtClean="0"/>
              <a:t>Equipos : Impresoras de pel</a:t>
            </a:r>
            <a:r>
              <a:rPr lang="es-EC" sz="2400" dirty="0" smtClean="0">
                <a:latin typeface="Arial"/>
                <a:cs typeface="Arial"/>
              </a:rPr>
              <a:t>í</a:t>
            </a:r>
            <a:r>
              <a:rPr lang="es-EC" sz="2400" dirty="0" smtClean="0"/>
              <a:t>cula radiogr</a:t>
            </a:r>
            <a:r>
              <a:rPr lang="es-EC" sz="2400" dirty="0" smtClean="0">
                <a:latin typeface="Arial Narrow"/>
              </a:rPr>
              <a:t>á</a:t>
            </a:r>
            <a:r>
              <a:rPr lang="es-EC" sz="2400" dirty="0" smtClean="0"/>
              <a:t>fica</a:t>
            </a:r>
            <a:endParaRPr lang="es-EC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01" y="2285999"/>
            <a:ext cx="227480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666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0"/>
            <a:ext cx="1600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19386"/>
            <a:ext cx="16859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6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GIRO DEL NEGOCIO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EC" sz="2400" dirty="0" smtClean="0"/>
              <a:t>Insumos : Pel</a:t>
            </a:r>
            <a:r>
              <a:rPr lang="es-EC" sz="2400" dirty="0" smtClean="0">
                <a:latin typeface="Arial"/>
                <a:cs typeface="Arial"/>
              </a:rPr>
              <a:t>í</a:t>
            </a:r>
            <a:r>
              <a:rPr lang="es-EC" sz="2400" dirty="0" smtClean="0"/>
              <a:t>culas y medios de contraste</a:t>
            </a:r>
            <a:endParaRPr lang="es-EC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01" y="2057400"/>
            <a:ext cx="227480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324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1057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0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fuerzas</a:t>
            </a:r>
            <a:r>
              <a:rPr lang="en-US" dirty="0" smtClean="0"/>
              <a:t> de porter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23" y="1829028"/>
            <a:ext cx="6180953" cy="36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5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Grafico de </a:t>
            </a:r>
            <a:r>
              <a:rPr lang="es-EC" dirty="0" err="1" smtClean="0"/>
              <a:t>ishikawa</a:t>
            </a:r>
            <a:r>
              <a:rPr lang="es-EC" dirty="0" smtClean="0"/>
              <a:t> de orimec </a:t>
            </a:r>
            <a:r>
              <a:rPr lang="es-EC" dirty="0" err="1" smtClean="0"/>
              <a:t>c.a.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00210"/>
            <a:ext cx="8067675" cy="510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orizonte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2385</TotalTime>
  <Words>1318</Words>
  <Application>Microsoft Office PowerPoint</Application>
  <PresentationFormat>Presentación en pantalla (4:3)</PresentationFormat>
  <Paragraphs>133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Horizonte</vt:lpstr>
      <vt:lpstr>PLANIFICACIÓN ESTRATÉGICA DE LA EMPRESA</vt:lpstr>
      <vt:lpstr>PLANTEAMIENTO DEL PROBLEMA</vt:lpstr>
      <vt:lpstr>Objetivo general</vt:lpstr>
      <vt:lpstr>Objetivos específicos</vt:lpstr>
      <vt:lpstr>GIRO DEL NEGOCIO</vt:lpstr>
      <vt:lpstr>GIRO DEL NEGOCIO</vt:lpstr>
      <vt:lpstr>GIRO DEL NEGOCIO</vt:lpstr>
      <vt:lpstr>5 fuerzas de porter</vt:lpstr>
      <vt:lpstr>Grafico de ishikawa de orimec c.a.</vt:lpstr>
      <vt:lpstr>AnÁlisis  fOda</vt:lpstr>
      <vt:lpstr>AnÁlisis  fOda</vt:lpstr>
      <vt:lpstr>Mapa estratÉgico de  ORIMEC C.A.</vt:lpstr>
      <vt:lpstr>Mapa estratÉgico de  ORIMEC C.A.</vt:lpstr>
      <vt:lpstr>Cuadro de iniciativa estrategica</vt:lpstr>
      <vt:lpstr>conclusiones</vt:lpstr>
      <vt:lpstr>recomendaciones</vt:lpstr>
      <vt:lpstr>Nunca consideres el estudio como una obligación, sino como la oportunidad para penetrar en el bello y maravilloso mundo del saber.</vt:lpstr>
    </vt:vector>
  </TitlesOfParts>
  <Company>Orimec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ESTRATÉGICA DE LA EMPRESA</dc:title>
  <dc:creator>DGi5</dc:creator>
  <cp:lastModifiedBy>DGi5</cp:lastModifiedBy>
  <cp:revision>77</cp:revision>
  <dcterms:created xsi:type="dcterms:W3CDTF">2015-01-21T21:19:51Z</dcterms:created>
  <dcterms:modified xsi:type="dcterms:W3CDTF">2015-04-25T22:04:23Z</dcterms:modified>
</cp:coreProperties>
</file>